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4"/>
  </p:sldMasterIdLst>
  <p:notesMasterIdLst>
    <p:notesMasterId r:id="rId29"/>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6" r:id="rId20"/>
    <p:sldId id="277" r:id="rId21"/>
    <p:sldId id="271" r:id="rId22"/>
    <p:sldId id="272" r:id="rId23"/>
    <p:sldId id="282" r:id="rId24"/>
    <p:sldId id="273" r:id="rId25"/>
    <p:sldId id="274" r:id="rId26"/>
    <p:sldId id="275" r:id="rId27"/>
    <p:sldId id="278" r:id="rId28"/>
  </p:sldIdLst>
  <p:sldSz cx="18288000" cy="10287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270169A-9C85-5BD6-8A73-AD7C2E184188}" v="1562" dt="2026-04-01T21:04:27.245"/>
    <p1510:client id="{CAEC8341-A17A-A456-48AE-5FF0589AEBCC}" v="16" dt="2026-04-01T19:53:25.83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varScale="1">
        <p:scale>
          <a:sx n="100" d="100"/>
          <a:sy n="100" d="100"/>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3" Type="http://schemas.openxmlformats.org/officeDocument/2006/relationships/hyperlink" Target="https://www.fisheries.noaa.gov/species-directory/sustainable-seafood" TargetMode="External"/><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sz="1200">
                <a:solidFill>
                  <a:schemeClr val="dk1"/>
                </a:solidFill>
                <a:latin typeface="Calibri"/>
                <a:ea typeface="Calibri"/>
                <a:cs typeface="Calibri"/>
                <a:sym typeface="Calibri"/>
              </a:rPr>
              <a:t>Introduce the topic and scientist to the class</a:t>
            </a:r>
            <a:endParaRPr/>
          </a:p>
        </p:txBody>
      </p:sp>
      <p:sp>
        <p:nvSpPr>
          <p:cNvPr id="82" name="Google Shape;82;p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sz="1200">
                <a:solidFill>
                  <a:schemeClr val="dk1"/>
                </a:solidFill>
                <a:latin typeface="Calibri"/>
                <a:ea typeface="Calibri"/>
                <a:cs typeface="Calibri"/>
                <a:sym typeface="Calibri"/>
              </a:rPr>
              <a:t>Introduce the topic and scientist to the class</a:t>
            </a:r>
            <a:endParaRPr/>
          </a:p>
        </p:txBody>
      </p:sp>
      <p:sp>
        <p:nvSpPr>
          <p:cNvPr id="98" name="Google Shape;98;p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sz="1200">
                <a:solidFill>
                  <a:schemeClr val="dk1"/>
                </a:solidFill>
                <a:highlight>
                  <a:srgbClr val="FFFFFF"/>
                </a:highlight>
                <a:latin typeface="Calibri"/>
                <a:ea typeface="Calibri"/>
                <a:cs typeface="Calibri"/>
                <a:sym typeface="Calibri"/>
              </a:rPr>
              <a:t>Ask the students to raise their hands if they eat seafood, and then ask students with their hands raised what their favorite seafood to eat is. If not, do your family/friends eat seafood?</a:t>
            </a:r>
            <a:endParaRPr/>
          </a:p>
        </p:txBody>
      </p:sp>
      <p:sp>
        <p:nvSpPr>
          <p:cNvPr id="113" name="Google Shape;113;p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sz="1200">
                <a:solidFill>
                  <a:schemeClr val="dk1"/>
                </a:solidFill>
                <a:latin typeface="Calibri"/>
                <a:ea typeface="Calibri"/>
                <a:cs typeface="Calibri"/>
                <a:sym typeface="Calibri"/>
              </a:rPr>
              <a:t>Introduce statistics on popular seafood in the United States, as well as global fish consumption. Introduce the topic of seafood being a resource that is extremely important to people everywhere</a:t>
            </a:r>
            <a:endParaRPr/>
          </a:p>
        </p:txBody>
      </p:sp>
      <p:sp>
        <p:nvSpPr>
          <p:cNvPr id="124" name="Google Shape;124;p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sz="1200">
                <a:solidFill>
                  <a:schemeClr val="dk1"/>
                </a:solidFill>
                <a:latin typeface="Calibri"/>
                <a:ea typeface="Calibri"/>
                <a:cs typeface="Calibri"/>
                <a:sym typeface="Calibri"/>
              </a:rPr>
              <a:t>Introduce statistics on popular seafood in the United States, as well as global fish consumption. Introduce the topic of seafood being a resource that is extremely important to people everywhere</a:t>
            </a:r>
            <a:endParaRPr/>
          </a:p>
        </p:txBody>
      </p:sp>
      <p:sp>
        <p:nvSpPr>
          <p:cNvPr id="137" name="Google Shape;137;p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sz="1200">
                <a:solidFill>
                  <a:schemeClr val="dk1"/>
                </a:solidFill>
                <a:latin typeface="Calibri"/>
                <a:ea typeface="Calibri"/>
                <a:cs typeface="Calibri"/>
                <a:sym typeface="Calibri"/>
              </a:rPr>
              <a:t>Define commercial fishing and emphasize its importance again, as a food source and to the economy. Distinguish commercial fisheries from subsistence fisheries. </a:t>
            </a:r>
            <a:endParaRPr/>
          </a:p>
        </p:txBody>
      </p:sp>
      <p:sp>
        <p:nvSpPr>
          <p:cNvPr id="147" name="Google Shape;147;p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g3b09d73527c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sz="1200">
                <a:solidFill>
                  <a:schemeClr val="dk1"/>
                </a:solidFill>
                <a:highlight>
                  <a:srgbClr val="FFFFFF"/>
                </a:highlight>
                <a:latin typeface="Calibri"/>
                <a:ea typeface="Calibri"/>
                <a:cs typeface="Calibri"/>
                <a:sym typeface="Calibri"/>
              </a:rPr>
              <a:t>Introduce the figure showing different types of fishing gear used by commercial fishermen without going into major detail, but mentioning that fishing technology has been optimized to bring in as much food and economic value as possible for growing populations.</a:t>
            </a:r>
            <a:endParaRPr/>
          </a:p>
        </p:txBody>
      </p:sp>
      <p:sp>
        <p:nvSpPr>
          <p:cNvPr id="161" name="Google Shape;161;g3b09d73527c_0_1: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600"/>
              </a:spcBef>
              <a:spcAft>
                <a:spcPts val="0"/>
              </a:spcAft>
              <a:buClr>
                <a:schemeClr val="dk1"/>
              </a:buClr>
              <a:buSzPts val="1100"/>
              <a:buFont typeface="Arial"/>
              <a:buNone/>
            </a:pPr>
            <a:r>
              <a:rPr lang="en-US" sz="1200">
                <a:solidFill>
                  <a:schemeClr val="dk1"/>
                </a:solidFill>
                <a:highlight>
                  <a:srgbClr val="FFFFFF"/>
                </a:highlight>
                <a:latin typeface="Calibri"/>
                <a:ea typeface="Calibri"/>
                <a:cs typeface="Calibri"/>
                <a:sym typeface="Calibri"/>
              </a:rPr>
              <a:t>Introducing the environmental impacts that commercial fisheries have on the environment, mentioning that subsistence fisheries often do not have as many environmental impacts because they are being practiced at a smaller scale.  </a:t>
            </a:r>
            <a:endParaRPr sz="1200">
              <a:solidFill>
                <a:schemeClr val="dk1"/>
              </a:solidFill>
              <a:highlight>
                <a:srgbClr val="FFFFFF"/>
              </a:highlight>
              <a:latin typeface="Calibri"/>
              <a:ea typeface="Calibri"/>
              <a:cs typeface="Calibri"/>
              <a:sym typeface="Calibri"/>
            </a:endParaRPr>
          </a:p>
          <a:p>
            <a:pPr marL="685800" lvl="0" indent="-304800" algn="l" rtl="0">
              <a:lnSpc>
                <a:spcPct val="115000"/>
              </a:lnSpc>
              <a:spcBef>
                <a:spcPts val="600"/>
              </a:spcBef>
              <a:spcAft>
                <a:spcPts val="0"/>
              </a:spcAft>
              <a:buClr>
                <a:schemeClr val="dk1"/>
              </a:buClr>
              <a:buSzPts val="1200"/>
              <a:buFont typeface="Calibri"/>
              <a:buChar char="●"/>
            </a:pPr>
            <a:r>
              <a:rPr lang="en-US" sz="1200" b="1">
                <a:solidFill>
                  <a:schemeClr val="dk1"/>
                </a:solidFill>
                <a:highlight>
                  <a:srgbClr val="FFFFFF"/>
                </a:highlight>
                <a:latin typeface="Calibri"/>
                <a:ea typeface="Calibri"/>
                <a:cs typeface="Calibri"/>
                <a:sym typeface="Calibri"/>
              </a:rPr>
              <a:t>Overfishing</a:t>
            </a:r>
            <a:r>
              <a:rPr lang="en-US" sz="1200">
                <a:solidFill>
                  <a:schemeClr val="dk1"/>
                </a:solidFill>
                <a:highlight>
                  <a:srgbClr val="FFFFFF"/>
                </a:highlight>
                <a:latin typeface="Calibri"/>
                <a:ea typeface="Calibri"/>
                <a:cs typeface="Calibri"/>
                <a:sym typeface="Calibri"/>
              </a:rPr>
              <a:t> occurs when more fish are being harvested at a faster speed than they can reproduce and replace the fish that are being removed </a:t>
            </a:r>
            <a:endParaRPr sz="1200">
              <a:solidFill>
                <a:schemeClr val="dk1"/>
              </a:solidFill>
              <a:highlight>
                <a:srgbClr val="FFFFFF"/>
              </a:highlight>
              <a:latin typeface="Calibri"/>
              <a:ea typeface="Calibri"/>
              <a:cs typeface="Calibri"/>
              <a:sym typeface="Calibri"/>
            </a:endParaRPr>
          </a:p>
          <a:p>
            <a:pPr marL="685800" lvl="0" indent="-304800" algn="l" rtl="0">
              <a:lnSpc>
                <a:spcPct val="115000"/>
              </a:lnSpc>
              <a:spcBef>
                <a:spcPts val="0"/>
              </a:spcBef>
              <a:spcAft>
                <a:spcPts val="0"/>
              </a:spcAft>
              <a:buClr>
                <a:schemeClr val="dk1"/>
              </a:buClr>
              <a:buSzPts val="1200"/>
              <a:buFont typeface="Calibri"/>
              <a:buChar char="●"/>
            </a:pPr>
            <a:r>
              <a:rPr lang="en-US" sz="1200" b="1">
                <a:solidFill>
                  <a:schemeClr val="dk1"/>
                </a:solidFill>
                <a:highlight>
                  <a:srgbClr val="FFFFFF"/>
                </a:highlight>
                <a:latin typeface="Calibri"/>
                <a:ea typeface="Calibri"/>
                <a:cs typeface="Calibri"/>
                <a:sym typeface="Calibri"/>
              </a:rPr>
              <a:t>Bycatch</a:t>
            </a:r>
            <a:r>
              <a:rPr lang="en-US" sz="1200">
                <a:solidFill>
                  <a:schemeClr val="dk1"/>
                </a:solidFill>
                <a:highlight>
                  <a:srgbClr val="FFFFFF"/>
                </a:highlight>
                <a:latin typeface="Calibri"/>
                <a:ea typeface="Calibri"/>
                <a:cs typeface="Calibri"/>
                <a:sym typeface="Calibri"/>
              </a:rPr>
              <a:t> is the harvest of fish or shellfish other than the species for which the fishing gear intended to catch. Oftentimes, larger marine animals will get stuck in fishing nets and are accidentally brought onto fishing boats. These animals are thrown back into the water, but are often already injured or dead. </a:t>
            </a:r>
            <a:endParaRPr sz="1200">
              <a:solidFill>
                <a:schemeClr val="dk1"/>
              </a:solidFill>
              <a:highlight>
                <a:srgbClr val="FFFFFF"/>
              </a:highlight>
              <a:latin typeface="Calibri"/>
              <a:ea typeface="Calibri"/>
              <a:cs typeface="Calibri"/>
              <a:sym typeface="Calibri"/>
            </a:endParaRPr>
          </a:p>
          <a:p>
            <a:pPr marL="685800" lvl="0" indent="-304800" algn="l" rtl="0">
              <a:lnSpc>
                <a:spcPct val="115000"/>
              </a:lnSpc>
              <a:spcBef>
                <a:spcPts val="0"/>
              </a:spcBef>
              <a:spcAft>
                <a:spcPts val="0"/>
              </a:spcAft>
              <a:buClr>
                <a:schemeClr val="dk1"/>
              </a:buClr>
              <a:buSzPts val="1200"/>
              <a:buFont typeface="Calibri"/>
              <a:buChar char="●"/>
            </a:pPr>
            <a:r>
              <a:rPr lang="en-US" sz="1200" b="1">
                <a:solidFill>
                  <a:schemeClr val="dk1"/>
                </a:solidFill>
                <a:highlight>
                  <a:srgbClr val="FFFFFF"/>
                </a:highlight>
                <a:latin typeface="Calibri"/>
                <a:ea typeface="Calibri"/>
                <a:cs typeface="Calibri"/>
                <a:sym typeface="Calibri"/>
              </a:rPr>
              <a:t>Destructive fishing gear</a:t>
            </a:r>
            <a:r>
              <a:rPr lang="en-US" sz="1200">
                <a:solidFill>
                  <a:schemeClr val="dk1"/>
                </a:solidFill>
                <a:highlight>
                  <a:srgbClr val="FFFFFF"/>
                </a:highlight>
                <a:latin typeface="Calibri"/>
                <a:ea typeface="Calibri"/>
                <a:cs typeface="Calibri"/>
                <a:sym typeface="Calibri"/>
              </a:rPr>
              <a:t> damages many ocean habitats across the globe. </a:t>
            </a:r>
            <a:r>
              <a:rPr lang="en-US" sz="1200">
                <a:solidFill>
                  <a:schemeClr val="dk1"/>
                </a:solidFill>
                <a:highlight>
                  <a:srgbClr val="D0E0E3"/>
                </a:highlight>
                <a:latin typeface="Calibri"/>
                <a:ea typeface="Calibri"/>
                <a:cs typeface="Calibri"/>
                <a:sym typeface="Calibri"/>
              </a:rPr>
              <a:t>Play video on slideshow about bottom trawl net</a:t>
            </a:r>
            <a:r>
              <a:rPr lang="en-US" sz="1200">
                <a:solidFill>
                  <a:schemeClr val="dk1"/>
                </a:solidFill>
                <a:highlight>
                  <a:srgbClr val="FFFFFF"/>
                </a:highlight>
                <a:latin typeface="Calibri"/>
                <a:ea typeface="Calibri"/>
                <a:cs typeface="Calibri"/>
                <a:sym typeface="Calibri"/>
              </a:rPr>
              <a:t> </a:t>
            </a:r>
            <a:endParaRPr sz="1200">
              <a:solidFill>
                <a:schemeClr val="dk1"/>
              </a:solidFill>
              <a:highlight>
                <a:srgbClr val="FFFFFF"/>
              </a:highlight>
              <a:latin typeface="Calibri"/>
              <a:ea typeface="Calibri"/>
              <a:cs typeface="Calibri"/>
              <a:sym typeface="Calibri"/>
            </a:endParaRPr>
          </a:p>
          <a:p>
            <a:pPr marL="685800" lvl="0" indent="-304800" algn="l" rtl="0">
              <a:lnSpc>
                <a:spcPct val="115000"/>
              </a:lnSpc>
              <a:spcBef>
                <a:spcPts val="0"/>
              </a:spcBef>
              <a:spcAft>
                <a:spcPts val="0"/>
              </a:spcAft>
              <a:buClr>
                <a:schemeClr val="dk1"/>
              </a:buClr>
              <a:buSzPts val="1200"/>
              <a:buFont typeface="Calibri"/>
              <a:buChar char="●"/>
            </a:pPr>
            <a:r>
              <a:rPr lang="en-US" sz="1200" b="1">
                <a:solidFill>
                  <a:schemeClr val="dk1"/>
                </a:solidFill>
                <a:highlight>
                  <a:srgbClr val="FFFFFF"/>
                </a:highlight>
                <a:latin typeface="Calibri"/>
                <a:ea typeface="Calibri"/>
                <a:cs typeface="Calibri"/>
                <a:sym typeface="Calibri"/>
              </a:rPr>
              <a:t>Food web disruptions</a:t>
            </a:r>
            <a:r>
              <a:rPr lang="en-US" sz="1200">
                <a:solidFill>
                  <a:schemeClr val="dk1"/>
                </a:solidFill>
                <a:highlight>
                  <a:srgbClr val="FFFFFF"/>
                </a:highlight>
                <a:latin typeface="Calibri"/>
                <a:ea typeface="Calibri"/>
                <a:cs typeface="Calibri"/>
                <a:sym typeface="Calibri"/>
              </a:rPr>
              <a:t>: harvesting too many individuals at a certain level in the food web can have impacts on other parts of the food web. If too many prey animals are harvested, then predators have no food. If too many predators are harvested, the prey species population becomes way too big and faces increased competition for resources. </a:t>
            </a:r>
            <a:endParaRPr sz="1200">
              <a:solidFill>
                <a:schemeClr val="dk1"/>
              </a:solidFill>
              <a:highlight>
                <a:srgbClr val="FFFFFF"/>
              </a:highlight>
              <a:latin typeface="Calibri"/>
              <a:ea typeface="Calibri"/>
              <a:cs typeface="Calibri"/>
              <a:sym typeface="Calibri"/>
            </a:endParaRPr>
          </a:p>
          <a:p>
            <a:pPr marL="685800" lvl="0" indent="-304800" algn="l" rtl="0">
              <a:lnSpc>
                <a:spcPct val="115000"/>
              </a:lnSpc>
              <a:spcBef>
                <a:spcPts val="0"/>
              </a:spcBef>
              <a:spcAft>
                <a:spcPts val="0"/>
              </a:spcAft>
              <a:buClr>
                <a:schemeClr val="dk1"/>
              </a:buClr>
              <a:buSzPts val="1200"/>
              <a:buFont typeface="Calibri"/>
              <a:buChar char="●"/>
            </a:pPr>
            <a:r>
              <a:rPr lang="en-US" sz="1200" b="1">
                <a:solidFill>
                  <a:schemeClr val="dk1"/>
                </a:solidFill>
                <a:highlight>
                  <a:srgbClr val="FFFFFF"/>
                </a:highlight>
                <a:latin typeface="Calibri"/>
                <a:ea typeface="Calibri"/>
                <a:cs typeface="Calibri"/>
                <a:sym typeface="Calibri"/>
              </a:rPr>
              <a:t>Genetic changes</a:t>
            </a:r>
            <a:r>
              <a:rPr lang="en-US" sz="1200">
                <a:solidFill>
                  <a:schemeClr val="dk1"/>
                </a:solidFill>
                <a:highlight>
                  <a:srgbClr val="FFFFFF"/>
                </a:highlight>
                <a:latin typeface="Calibri"/>
                <a:ea typeface="Calibri"/>
                <a:cs typeface="Calibri"/>
                <a:sym typeface="Calibri"/>
              </a:rPr>
              <a:t> occur when fishermen target all of the largest fish of a species (because that is the most valuable for consumption). This leaves only the smallest individuals to remain in the ocean and reproduce with each other, producing smaller offspring. </a:t>
            </a:r>
            <a:endParaRPr sz="1200">
              <a:solidFill>
                <a:schemeClr val="dk1"/>
              </a:solidFill>
              <a:highlight>
                <a:srgbClr val="FFFFFF"/>
              </a:highlight>
              <a:latin typeface="Calibri"/>
              <a:ea typeface="Calibri"/>
              <a:cs typeface="Calibri"/>
              <a:sym typeface="Calibri"/>
            </a:endParaRPr>
          </a:p>
          <a:p>
            <a:pPr marL="0" lvl="0" indent="0" algn="l" rtl="0">
              <a:spcBef>
                <a:spcPts val="0"/>
              </a:spcBef>
              <a:spcAft>
                <a:spcPts val="0"/>
              </a:spcAft>
              <a:buNone/>
            </a:pPr>
            <a:endParaRPr/>
          </a:p>
        </p:txBody>
      </p:sp>
      <p:sp>
        <p:nvSpPr>
          <p:cNvPr id="173" name="Google Shape;173;p7: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600"/>
              </a:spcBef>
              <a:spcAft>
                <a:spcPts val="0"/>
              </a:spcAft>
              <a:buClr>
                <a:schemeClr val="dk1"/>
              </a:buClr>
              <a:buSzPts val="1100"/>
              <a:buFont typeface="Arial"/>
              <a:buNone/>
            </a:pPr>
            <a:r>
              <a:rPr lang="en-US" sz="1200">
                <a:solidFill>
                  <a:schemeClr val="dk1"/>
                </a:solidFill>
                <a:highlight>
                  <a:srgbClr val="FFFFFF"/>
                </a:highlight>
                <a:latin typeface="Calibri"/>
                <a:ea typeface="Calibri"/>
                <a:cs typeface="Calibri"/>
                <a:sym typeface="Calibri"/>
              </a:rPr>
              <a:t>Aquaculture is an alternative way that we can harvest fish for consumption. Also known as “fish farming”, fish or shellfish are raised under human control in a variety of different settings. They can have a variety of different impacts on the environment and health that can be both positive and negative. In the image on the top right, fish are being raised in pens in the open ocean. On the bottom right, shellfish are being grown in cages on the coast.  </a:t>
            </a:r>
            <a:endParaRPr sz="1200">
              <a:solidFill>
                <a:schemeClr val="dk1"/>
              </a:solidFill>
              <a:highlight>
                <a:srgbClr val="FFFFFF"/>
              </a:highlight>
              <a:latin typeface="Calibri"/>
              <a:ea typeface="Calibri"/>
              <a:cs typeface="Calibri"/>
              <a:sym typeface="Calibri"/>
            </a:endParaRPr>
          </a:p>
          <a:p>
            <a:pPr marL="0" lvl="0" indent="0" algn="l" rtl="0">
              <a:lnSpc>
                <a:spcPct val="115000"/>
              </a:lnSpc>
              <a:spcBef>
                <a:spcPts val="600"/>
              </a:spcBef>
              <a:spcAft>
                <a:spcPts val="0"/>
              </a:spcAft>
              <a:buClr>
                <a:schemeClr val="dk1"/>
              </a:buClr>
              <a:buSzPts val="1100"/>
              <a:buFont typeface="Arial"/>
              <a:buNone/>
            </a:pPr>
            <a:r>
              <a:rPr lang="en-US" sz="1200" i="1">
                <a:solidFill>
                  <a:schemeClr val="dk1"/>
                </a:solidFill>
                <a:highlight>
                  <a:srgbClr val="FFFFFF"/>
                </a:highlight>
                <a:latin typeface="Calibri"/>
                <a:ea typeface="Calibri"/>
                <a:cs typeface="Calibri"/>
                <a:sym typeface="Calibri"/>
              </a:rPr>
              <a:t>(Slide 10)</a:t>
            </a:r>
            <a:r>
              <a:rPr lang="en-US" sz="1200">
                <a:solidFill>
                  <a:schemeClr val="dk1"/>
                </a:solidFill>
                <a:highlight>
                  <a:srgbClr val="FFFFFF"/>
                </a:highlight>
                <a:latin typeface="Calibri"/>
                <a:ea typeface="Calibri"/>
                <a:cs typeface="Calibri"/>
                <a:sym typeface="Calibri"/>
              </a:rPr>
              <a:t> Oyster aquaculture is a cool way to farm seafood while still having a positive environmental impact. Oysters are filter feeding organisms, meaning that they get their food by filtering water through their bodies and extracting small bits of food and nutrients. This results in cleaner water due to removal of many nutrients by the oyster. (Emphasize graphic top right to help students understand the full cycle) This is possible with many other types of shellfish, which make them a sustainable seafood choice in many places </a:t>
            </a:r>
            <a:endParaRPr sz="1200">
              <a:solidFill>
                <a:schemeClr val="dk1"/>
              </a:solidFill>
              <a:highlight>
                <a:srgbClr val="FFFFFF"/>
              </a:highlight>
              <a:latin typeface="Calibri"/>
              <a:ea typeface="Calibri"/>
              <a:cs typeface="Calibri"/>
              <a:sym typeface="Calibri"/>
            </a:endParaRPr>
          </a:p>
          <a:p>
            <a:pPr marL="0" lvl="0" indent="0" algn="l" rtl="0">
              <a:spcBef>
                <a:spcPts val="600"/>
              </a:spcBef>
              <a:spcAft>
                <a:spcPts val="0"/>
              </a:spcAft>
              <a:buNone/>
            </a:pPr>
            <a:endParaRPr/>
          </a:p>
        </p:txBody>
      </p:sp>
      <p:sp>
        <p:nvSpPr>
          <p:cNvPr id="185" name="Google Shape;185;p8: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sz="1200">
                <a:solidFill>
                  <a:schemeClr val="dk1"/>
                </a:solidFill>
                <a:highlight>
                  <a:srgbClr val="FFFFFF"/>
                </a:highlight>
                <a:latin typeface="Calibri"/>
                <a:ea typeface="Calibri"/>
                <a:cs typeface="Calibri"/>
                <a:sym typeface="Calibri"/>
              </a:rPr>
              <a:t>Oyster aquaculture is a cool way to farm seafood while still having a positive environmental impact. Oysters are filter feeding organisms, meaning that they get their food by filtering water through their bodies and extracting small bits of food and nutrients. This results in cleaner water due to removal of many nutrients by the oyster. (Emphasize graphic top right to help students understand the full cycle) This is possible with many other types of shellfish, which make them a sustainable seafood choice in many places</a:t>
            </a:r>
            <a:endParaRPr/>
          </a:p>
        </p:txBody>
      </p:sp>
      <p:sp>
        <p:nvSpPr>
          <p:cNvPr id="198" name="Google Shape;198;p9: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600"/>
              </a:spcBef>
              <a:spcAft>
                <a:spcPts val="0"/>
              </a:spcAft>
              <a:buClr>
                <a:schemeClr val="dk1"/>
              </a:buClr>
              <a:buSzPts val="1100"/>
              <a:buFont typeface="Arial"/>
              <a:buNone/>
            </a:pPr>
            <a:r>
              <a:rPr lang="en-US" sz="1200">
                <a:solidFill>
                  <a:schemeClr val="dk1"/>
                </a:solidFill>
                <a:highlight>
                  <a:srgbClr val="FFFFFF"/>
                </a:highlight>
                <a:latin typeface="Calibri"/>
                <a:ea typeface="Calibri"/>
                <a:cs typeface="Calibri"/>
                <a:sym typeface="Calibri"/>
              </a:rPr>
              <a:t>First, ask students what they think makes a fishery sustainable, or to define sustainable fisheries.  </a:t>
            </a:r>
            <a:endParaRPr sz="1200">
              <a:solidFill>
                <a:schemeClr val="dk1"/>
              </a:solidFill>
              <a:highlight>
                <a:srgbClr val="FFFFFF"/>
              </a:highlight>
              <a:latin typeface="Calibri"/>
              <a:ea typeface="Calibri"/>
              <a:cs typeface="Calibri"/>
              <a:sym typeface="Calibri"/>
            </a:endParaRPr>
          </a:p>
          <a:p>
            <a:pPr marL="685800" lvl="0" indent="-304800" algn="l" rtl="0">
              <a:lnSpc>
                <a:spcPct val="115000"/>
              </a:lnSpc>
              <a:spcBef>
                <a:spcPts val="600"/>
              </a:spcBef>
              <a:spcAft>
                <a:spcPts val="0"/>
              </a:spcAft>
              <a:buClr>
                <a:schemeClr val="dk1"/>
              </a:buClr>
              <a:buSzPts val="1200"/>
              <a:buFont typeface="Calibri"/>
              <a:buChar char="●"/>
            </a:pPr>
            <a:r>
              <a:rPr lang="en-US" sz="1200">
                <a:solidFill>
                  <a:schemeClr val="dk1"/>
                </a:solidFill>
                <a:highlight>
                  <a:srgbClr val="FFFFFF"/>
                </a:highlight>
                <a:latin typeface="Calibri"/>
                <a:ea typeface="Calibri"/>
                <a:cs typeface="Calibri"/>
                <a:sym typeface="Calibri"/>
              </a:rPr>
              <a:t>A </a:t>
            </a:r>
            <a:r>
              <a:rPr lang="en-US" sz="1200" b="1">
                <a:solidFill>
                  <a:schemeClr val="dk1"/>
                </a:solidFill>
                <a:highlight>
                  <a:srgbClr val="FFFFFF"/>
                </a:highlight>
                <a:latin typeface="Calibri"/>
                <a:ea typeface="Calibri"/>
                <a:cs typeface="Calibri"/>
                <a:sym typeface="Calibri"/>
              </a:rPr>
              <a:t>sustainable fishery</a:t>
            </a:r>
            <a:r>
              <a:rPr lang="en-US" sz="1200">
                <a:solidFill>
                  <a:schemeClr val="dk1"/>
                </a:solidFill>
                <a:highlight>
                  <a:srgbClr val="FFFFFF"/>
                </a:highlight>
                <a:latin typeface="Calibri"/>
                <a:ea typeface="Calibri"/>
                <a:cs typeface="Calibri"/>
                <a:sym typeface="Calibri"/>
              </a:rPr>
              <a:t> is a fishery that is harvested at a rate that will meet the needs of the present without harming the environment or preventing future generations from having the same access to the fishery.  </a:t>
            </a:r>
            <a:endParaRPr sz="1200">
              <a:solidFill>
                <a:schemeClr val="dk1"/>
              </a:solidFill>
              <a:highlight>
                <a:srgbClr val="FFFFFF"/>
              </a:highlight>
              <a:latin typeface="Calibri"/>
              <a:ea typeface="Calibri"/>
              <a:cs typeface="Calibri"/>
              <a:sym typeface="Calibri"/>
            </a:endParaRPr>
          </a:p>
          <a:p>
            <a:pPr marL="685800" lvl="0" indent="-304800" algn="l" rtl="0">
              <a:lnSpc>
                <a:spcPct val="115000"/>
              </a:lnSpc>
              <a:spcBef>
                <a:spcPts val="0"/>
              </a:spcBef>
              <a:spcAft>
                <a:spcPts val="0"/>
              </a:spcAft>
              <a:buClr>
                <a:schemeClr val="dk1"/>
              </a:buClr>
              <a:buSzPts val="1200"/>
              <a:buFont typeface="Calibri"/>
              <a:buChar char="●"/>
            </a:pPr>
            <a:r>
              <a:rPr lang="en-US" sz="1200">
                <a:solidFill>
                  <a:schemeClr val="dk1"/>
                </a:solidFill>
                <a:highlight>
                  <a:srgbClr val="FFFFFF"/>
                </a:highlight>
                <a:latin typeface="Calibri"/>
                <a:ea typeface="Calibri"/>
                <a:cs typeface="Calibri"/>
                <a:sym typeface="Calibri"/>
              </a:rPr>
              <a:t>Populations in the wild will remain relatively stable or grow to larger numbers while still being harvested by humans </a:t>
            </a:r>
            <a:endParaRPr sz="1200">
              <a:solidFill>
                <a:schemeClr val="dk1"/>
              </a:solidFill>
              <a:highlight>
                <a:srgbClr val="FFFFFF"/>
              </a:highlight>
              <a:latin typeface="Calibri"/>
              <a:ea typeface="Calibri"/>
              <a:cs typeface="Calibri"/>
              <a:sym typeface="Calibri"/>
            </a:endParaRPr>
          </a:p>
          <a:p>
            <a:pPr marL="0" lvl="0" indent="0" algn="l" rtl="0">
              <a:spcBef>
                <a:spcPts val="0"/>
              </a:spcBef>
              <a:spcAft>
                <a:spcPts val="0"/>
              </a:spcAft>
              <a:buNone/>
            </a:pPr>
            <a:endParaRPr/>
          </a:p>
        </p:txBody>
      </p:sp>
      <p:sp>
        <p:nvSpPr>
          <p:cNvPr id="210" name="Google Shape;210;p10: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600"/>
              </a:spcBef>
              <a:spcAft>
                <a:spcPts val="0"/>
              </a:spcAft>
              <a:buClr>
                <a:schemeClr val="dk1"/>
              </a:buClr>
              <a:buSzPts val="1100"/>
              <a:buFont typeface="Arial"/>
              <a:buNone/>
            </a:pPr>
            <a:r>
              <a:rPr lang="en-US" sz="1200">
                <a:solidFill>
                  <a:schemeClr val="dk1"/>
                </a:solidFill>
                <a:highlight>
                  <a:srgbClr val="FFFFFF"/>
                </a:highlight>
                <a:latin typeface="Calibri"/>
                <a:ea typeface="Calibri"/>
                <a:cs typeface="Calibri"/>
                <a:sym typeface="Calibri"/>
              </a:rPr>
              <a:t>Some species have traits that make them more “sustainable” than others and by looking at these characteristics, scientists can manage species more efficiently. </a:t>
            </a:r>
            <a:endParaRPr sz="1200">
              <a:solidFill>
                <a:schemeClr val="dk1"/>
              </a:solidFill>
              <a:highlight>
                <a:srgbClr val="FFFFFF"/>
              </a:highlight>
              <a:latin typeface="Calibri"/>
              <a:ea typeface="Calibri"/>
              <a:cs typeface="Calibri"/>
              <a:sym typeface="Calibri"/>
            </a:endParaRPr>
          </a:p>
          <a:p>
            <a:pPr marL="685800" lvl="0" indent="-304800" algn="l" rtl="0">
              <a:lnSpc>
                <a:spcPct val="115000"/>
              </a:lnSpc>
              <a:spcBef>
                <a:spcPts val="600"/>
              </a:spcBef>
              <a:spcAft>
                <a:spcPts val="0"/>
              </a:spcAft>
              <a:buClr>
                <a:schemeClr val="dk1"/>
              </a:buClr>
              <a:buSzPts val="1200"/>
              <a:buFont typeface="Calibri"/>
              <a:buChar char="●"/>
            </a:pPr>
            <a:r>
              <a:rPr lang="en-US" sz="1200" b="1">
                <a:solidFill>
                  <a:schemeClr val="dk1"/>
                </a:solidFill>
                <a:highlight>
                  <a:srgbClr val="FFFFFF"/>
                </a:highlight>
                <a:latin typeface="Calibri"/>
                <a:ea typeface="Calibri"/>
                <a:cs typeface="Calibri"/>
                <a:sym typeface="Calibri"/>
              </a:rPr>
              <a:t>Size/growth rate</a:t>
            </a:r>
            <a:r>
              <a:rPr lang="en-US" sz="1200">
                <a:solidFill>
                  <a:schemeClr val="dk1"/>
                </a:solidFill>
                <a:highlight>
                  <a:srgbClr val="FFFFFF"/>
                </a:highlight>
                <a:latin typeface="Calibri"/>
                <a:ea typeface="Calibri"/>
                <a:cs typeface="Calibri"/>
                <a:sym typeface="Calibri"/>
              </a:rPr>
              <a:t>- organisms that grow quickly reach maturity faster and replace themselves faster in the environment </a:t>
            </a:r>
            <a:endParaRPr sz="1200">
              <a:solidFill>
                <a:schemeClr val="dk1"/>
              </a:solidFill>
              <a:highlight>
                <a:srgbClr val="FFFFFF"/>
              </a:highlight>
              <a:latin typeface="Calibri"/>
              <a:ea typeface="Calibri"/>
              <a:cs typeface="Calibri"/>
              <a:sym typeface="Calibri"/>
            </a:endParaRPr>
          </a:p>
          <a:p>
            <a:pPr marL="685800" lvl="0" indent="-304800" algn="l" rtl="0">
              <a:lnSpc>
                <a:spcPct val="115000"/>
              </a:lnSpc>
              <a:spcBef>
                <a:spcPts val="0"/>
              </a:spcBef>
              <a:spcAft>
                <a:spcPts val="0"/>
              </a:spcAft>
              <a:buClr>
                <a:schemeClr val="dk1"/>
              </a:buClr>
              <a:buSzPts val="1200"/>
              <a:buFont typeface="Calibri"/>
              <a:buChar char="●"/>
            </a:pPr>
            <a:r>
              <a:rPr lang="en-US" sz="1200" b="1">
                <a:solidFill>
                  <a:schemeClr val="dk1"/>
                </a:solidFill>
                <a:highlight>
                  <a:srgbClr val="FFFFFF"/>
                </a:highlight>
                <a:latin typeface="Calibri"/>
                <a:ea typeface="Calibri"/>
                <a:cs typeface="Calibri"/>
                <a:sym typeface="Calibri"/>
              </a:rPr>
              <a:t>Spawning frequency</a:t>
            </a:r>
            <a:r>
              <a:rPr lang="en-US" sz="1200">
                <a:solidFill>
                  <a:schemeClr val="dk1"/>
                </a:solidFill>
                <a:highlight>
                  <a:srgbClr val="FFFFFF"/>
                </a:highlight>
                <a:latin typeface="Calibri"/>
                <a:ea typeface="Calibri"/>
                <a:cs typeface="Calibri"/>
                <a:sym typeface="Calibri"/>
              </a:rPr>
              <a:t>- organisms that lay eggs more often are adding more individuals to a population, allowing the population to increase </a:t>
            </a:r>
            <a:endParaRPr sz="1200">
              <a:solidFill>
                <a:schemeClr val="dk1"/>
              </a:solidFill>
              <a:highlight>
                <a:srgbClr val="FFFFFF"/>
              </a:highlight>
              <a:latin typeface="Calibri"/>
              <a:ea typeface="Calibri"/>
              <a:cs typeface="Calibri"/>
              <a:sym typeface="Calibri"/>
            </a:endParaRPr>
          </a:p>
          <a:p>
            <a:pPr marL="685800" lvl="0" indent="-304800" algn="l" rtl="0">
              <a:lnSpc>
                <a:spcPct val="115000"/>
              </a:lnSpc>
              <a:spcBef>
                <a:spcPts val="0"/>
              </a:spcBef>
              <a:spcAft>
                <a:spcPts val="0"/>
              </a:spcAft>
              <a:buClr>
                <a:schemeClr val="dk1"/>
              </a:buClr>
              <a:buSzPts val="1200"/>
              <a:buFont typeface="Calibri"/>
              <a:buChar char="●"/>
            </a:pPr>
            <a:r>
              <a:rPr lang="en-US" sz="1200" b="1">
                <a:solidFill>
                  <a:schemeClr val="dk1"/>
                </a:solidFill>
                <a:highlight>
                  <a:srgbClr val="FFFFFF"/>
                </a:highlight>
                <a:latin typeface="Calibri"/>
                <a:ea typeface="Calibri"/>
                <a:cs typeface="Calibri"/>
                <a:sym typeface="Calibri"/>
              </a:rPr>
              <a:t>High fecundity</a:t>
            </a:r>
            <a:r>
              <a:rPr lang="en-US" sz="1200">
                <a:solidFill>
                  <a:schemeClr val="dk1"/>
                </a:solidFill>
                <a:highlight>
                  <a:srgbClr val="FFFFFF"/>
                </a:highlight>
                <a:latin typeface="Calibri"/>
                <a:ea typeface="Calibri"/>
                <a:cs typeface="Calibri"/>
                <a:sym typeface="Calibri"/>
              </a:rPr>
              <a:t>- fecundity refers to the amount of offspring an individual can produce. Higher fecundity means they are laying more eggs, allowing for faster population growth. </a:t>
            </a:r>
            <a:endParaRPr sz="1200">
              <a:solidFill>
                <a:schemeClr val="dk1"/>
              </a:solidFill>
              <a:highlight>
                <a:srgbClr val="FFFFFF"/>
              </a:highlight>
              <a:latin typeface="Calibri"/>
              <a:ea typeface="Calibri"/>
              <a:cs typeface="Calibri"/>
              <a:sym typeface="Calibri"/>
            </a:endParaRPr>
          </a:p>
          <a:p>
            <a:pPr marL="685800" lvl="0" indent="-304800" algn="l" rtl="0">
              <a:lnSpc>
                <a:spcPct val="115000"/>
              </a:lnSpc>
              <a:spcBef>
                <a:spcPts val="0"/>
              </a:spcBef>
              <a:spcAft>
                <a:spcPts val="0"/>
              </a:spcAft>
              <a:buClr>
                <a:schemeClr val="dk1"/>
              </a:buClr>
              <a:buSzPts val="1200"/>
              <a:buFont typeface="Calibri"/>
              <a:buChar char="●"/>
            </a:pPr>
            <a:r>
              <a:rPr lang="en-US" sz="1200" b="1">
                <a:solidFill>
                  <a:schemeClr val="dk1"/>
                </a:solidFill>
                <a:highlight>
                  <a:srgbClr val="FFFFFF"/>
                </a:highlight>
                <a:latin typeface="Calibri"/>
                <a:ea typeface="Calibri"/>
                <a:cs typeface="Calibri"/>
                <a:sym typeface="Calibri"/>
              </a:rPr>
              <a:t>Short lifespan</a:t>
            </a:r>
            <a:r>
              <a:rPr lang="en-US" sz="1200">
                <a:solidFill>
                  <a:schemeClr val="dk1"/>
                </a:solidFill>
                <a:highlight>
                  <a:srgbClr val="FFFFFF"/>
                </a:highlight>
                <a:latin typeface="Calibri"/>
                <a:ea typeface="Calibri"/>
                <a:cs typeface="Calibri"/>
                <a:sym typeface="Calibri"/>
              </a:rPr>
              <a:t>-  often means that individuals reach maturity very fast. It takes less time for new organisms to be added to the population </a:t>
            </a:r>
            <a:endParaRPr sz="1200">
              <a:solidFill>
                <a:schemeClr val="dk1"/>
              </a:solidFill>
              <a:highlight>
                <a:srgbClr val="FFFFFF"/>
              </a:highlight>
              <a:latin typeface="Calibri"/>
              <a:ea typeface="Calibri"/>
              <a:cs typeface="Calibri"/>
              <a:sym typeface="Calibri"/>
            </a:endParaRPr>
          </a:p>
          <a:p>
            <a:pPr marL="685800" lvl="0" indent="-304800" algn="l" rtl="0">
              <a:lnSpc>
                <a:spcPct val="115000"/>
              </a:lnSpc>
              <a:spcBef>
                <a:spcPts val="0"/>
              </a:spcBef>
              <a:spcAft>
                <a:spcPts val="0"/>
              </a:spcAft>
              <a:buClr>
                <a:schemeClr val="dk1"/>
              </a:buClr>
              <a:buSzPts val="1200"/>
              <a:buFont typeface="Calibri"/>
              <a:buChar char="●"/>
            </a:pPr>
            <a:r>
              <a:rPr lang="en-US" sz="1200" b="1">
                <a:solidFill>
                  <a:schemeClr val="dk1"/>
                </a:solidFill>
                <a:highlight>
                  <a:srgbClr val="FFFFFF"/>
                </a:highlight>
                <a:latin typeface="Calibri"/>
                <a:ea typeface="Calibri"/>
                <a:cs typeface="Calibri"/>
                <a:sym typeface="Calibri"/>
              </a:rPr>
              <a:t>Low on the food chain</a:t>
            </a:r>
            <a:r>
              <a:rPr lang="en-US" sz="1200">
                <a:solidFill>
                  <a:schemeClr val="dk1"/>
                </a:solidFill>
                <a:highlight>
                  <a:srgbClr val="FFFFFF"/>
                </a:highlight>
                <a:latin typeface="Calibri"/>
                <a:ea typeface="Calibri"/>
                <a:cs typeface="Calibri"/>
                <a:sym typeface="Calibri"/>
              </a:rPr>
              <a:t>- organisms that are lower on the food chain usually have higher population sizes and are more resilient to pressure from predators, including fishermen </a:t>
            </a:r>
            <a:endParaRPr sz="1200">
              <a:solidFill>
                <a:schemeClr val="dk1"/>
              </a:solidFill>
              <a:highlight>
                <a:srgbClr val="FFFFFF"/>
              </a:highlight>
              <a:latin typeface="Calibri"/>
              <a:ea typeface="Calibri"/>
              <a:cs typeface="Calibri"/>
              <a:sym typeface="Calibri"/>
            </a:endParaRPr>
          </a:p>
          <a:p>
            <a:pPr marL="0" lvl="0" indent="0" algn="l" rtl="0">
              <a:spcBef>
                <a:spcPts val="0"/>
              </a:spcBef>
              <a:spcAft>
                <a:spcPts val="0"/>
              </a:spcAft>
              <a:buNone/>
            </a:pPr>
            <a:endParaRPr/>
          </a:p>
        </p:txBody>
      </p:sp>
      <p:sp>
        <p:nvSpPr>
          <p:cNvPr id="221" name="Google Shape;221;p1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sz="1200">
                <a:solidFill>
                  <a:schemeClr val="dk1"/>
                </a:solidFill>
                <a:highlight>
                  <a:srgbClr val="C9DAF8"/>
                </a:highlight>
                <a:latin typeface="Calibri"/>
                <a:ea typeface="Calibri"/>
                <a:cs typeface="Calibri"/>
                <a:sym typeface="Calibri"/>
              </a:rPr>
              <a:t>Play video about the orange roughy </a:t>
            </a:r>
            <a:r>
              <a:rPr lang="en-US" sz="1200">
                <a:solidFill>
                  <a:schemeClr val="dk1"/>
                </a:solidFill>
                <a:highlight>
                  <a:srgbClr val="FFFFFF"/>
                </a:highlight>
                <a:latin typeface="Calibri"/>
                <a:ea typeface="Calibri"/>
                <a:cs typeface="Calibri"/>
                <a:sym typeface="Calibri"/>
              </a:rPr>
              <a:t>- a case study on poor fisheries management and biological characteristics that can lead to the downfall of a fishery</a:t>
            </a:r>
            <a:endParaRPr/>
          </a:p>
        </p:txBody>
      </p:sp>
      <p:sp>
        <p:nvSpPr>
          <p:cNvPr id="234" name="Google Shape;234;p1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2"/>
        <p:cNvGrpSpPr/>
        <p:nvPr/>
      </p:nvGrpSpPr>
      <p:grpSpPr>
        <a:xfrm>
          <a:off x="0" y="0"/>
          <a:ext cx="0" cy="0"/>
          <a:chOff x="0" y="0"/>
          <a:chExt cx="0" cy="0"/>
        </a:xfrm>
      </p:grpSpPr>
      <p:sp>
        <p:nvSpPr>
          <p:cNvPr id="243" name="Google Shape;243;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sz="1200">
                <a:solidFill>
                  <a:schemeClr val="dk1"/>
                </a:solidFill>
                <a:highlight>
                  <a:srgbClr val="FFFFFF"/>
                </a:highlight>
                <a:latin typeface="Calibri"/>
                <a:ea typeface="Calibri"/>
                <a:cs typeface="Calibri"/>
                <a:sym typeface="Calibri"/>
              </a:rPr>
              <a:t>Ask students why it was so easy for the orange roughy populations to be depleted by fishing pressures?</a:t>
            </a:r>
            <a:endParaRPr/>
          </a:p>
        </p:txBody>
      </p:sp>
      <p:sp>
        <p:nvSpPr>
          <p:cNvPr id="244" name="Google Shape;244;p1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2"/>
        <p:cNvGrpSpPr/>
        <p:nvPr/>
      </p:nvGrpSpPr>
      <p:grpSpPr>
        <a:xfrm>
          <a:off x="0" y="0"/>
          <a:ext cx="0" cy="0"/>
          <a:chOff x="0" y="0"/>
          <a:chExt cx="0" cy="0"/>
        </a:xfrm>
      </p:grpSpPr>
      <p:sp>
        <p:nvSpPr>
          <p:cNvPr id="253" name="Google Shape;253;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sz="1200">
                <a:solidFill>
                  <a:schemeClr val="dk1"/>
                </a:solidFill>
                <a:highlight>
                  <a:srgbClr val="FFFFFF"/>
                </a:highlight>
                <a:latin typeface="Calibri"/>
                <a:ea typeface="Calibri"/>
                <a:cs typeface="Calibri"/>
                <a:sym typeface="Calibri"/>
              </a:rPr>
              <a:t>Review characteristics talked about on slide 11 that apply to orange roughy</a:t>
            </a:r>
            <a:endParaRPr/>
          </a:p>
        </p:txBody>
      </p:sp>
      <p:sp>
        <p:nvSpPr>
          <p:cNvPr id="254" name="Google Shape;254;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2">
          <a:extLst>
            <a:ext uri="{FF2B5EF4-FFF2-40B4-BE49-F238E27FC236}">
              <a16:creationId xmlns:a16="http://schemas.microsoft.com/office/drawing/2014/main" id="{ABC23B53-3AD9-BAC2-A5D6-A5CB95B28530}"/>
            </a:ext>
          </a:extLst>
        </p:cNvPr>
        <p:cNvGrpSpPr/>
        <p:nvPr/>
      </p:nvGrpSpPr>
      <p:grpSpPr>
        <a:xfrm>
          <a:off x="0" y="0"/>
          <a:ext cx="0" cy="0"/>
          <a:chOff x="0" y="0"/>
          <a:chExt cx="0" cy="0"/>
        </a:xfrm>
      </p:grpSpPr>
      <p:sp>
        <p:nvSpPr>
          <p:cNvPr id="243" name="Google Shape;243;p13:notes">
            <a:extLst>
              <a:ext uri="{FF2B5EF4-FFF2-40B4-BE49-F238E27FC236}">
                <a16:creationId xmlns:a16="http://schemas.microsoft.com/office/drawing/2014/main" id="{D1DACF2E-AAE5-5CFB-76E5-5AD2D9776374}"/>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sz="1200">
                <a:solidFill>
                  <a:schemeClr val="dk1"/>
                </a:solidFill>
                <a:highlight>
                  <a:srgbClr val="FFFFFF"/>
                </a:highlight>
                <a:latin typeface="Calibri"/>
                <a:ea typeface="Calibri"/>
                <a:cs typeface="Calibri"/>
                <a:sym typeface="Calibri"/>
              </a:rPr>
              <a:t>Ask students why it was so easy for the orange roughy populations to be depleted by fishing pressures?</a:t>
            </a:r>
            <a:endParaRPr/>
          </a:p>
        </p:txBody>
      </p:sp>
      <p:sp>
        <p:nvSpPr>
          <p:cNvPr id="244" name="Google Shape;244;p13:notes">
            <a:extLst>
              <a:ext uri="{FF2B5EF4-FFF2-40B4-BE49-F238E27FC236}">
                <a16:creationId xmlns:a16="http://schemas.microsoft.com/office/drawing/2014/main" id="{AE7BE7A5-65BE-0A5A-71D8-20E1E31F8397}"/>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419377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2">
          <a:extLst>
            <a:ext uri="{FF2B5EF4-FFF2-40B4-BE49-F238E27FC236}">
              <a16:creationId xmlns:a16="http://schemas.microsoft.com/office/drawing/2014/main" id="{EF422E74-7255-0CB0-29A1-FAEE685EB755}"/>
            </a:ext>
          </a:extLst>
        </p:cNvPr>
        <p:cNvGrpSpPr/>
        <p:nvPr/>
      </p:nvGrpSpPr>
      <p:grpSpPr>
        <a:xfrm>
          <a:off x="0" y="0"/>
          <a:ext cx="0" cy="0"/>
          <a:chOff x="0" y="0"/>
          <a:chExt cx="0" cy="0"/>
        </a:xfrm>
      </p:grpSpPr>
      <p:sp>
        <p:nvSpPr>
          <p:cNvPr id="243" name="Google Shape;243;p13:notes">
            <a:extLst>
              <a:ext uri="{FF2B5EF4-FFF2-40B4-BE49-F238E27FC236}">
                <a16:creationId xmlns:a16="http://schemas.microsoft.com/office/drawing/2014/main" id="{1A4E5ED4-C787-3102-33EE-E26EAE6589CE}"/>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sz="1200">
                <a:solidFill>
                  <a:schemeClr val="dk1"/>
                </a:solidFill>
                <a:highlight>
                  <a:srgbClr val="FFFFFF"/>
                </a:highlight>
                <a:latin typeface="Calibri"/>
                <a:ea typeface="Calibri"/>
                <a:cs typeface="Calibri"/>
                <a:sym typeface="Calibri"/>
              </a:rPr>
              <a:t>Ask students why it was so easy for the orange roughy populations to be depleted by fishing pressures?</a:t>
            </a:r>
            <a:endParaRPr/>
          </a:p>
        </p:txBody>
      </p:sp>
      <p:sp>
        <p:nvSpPr>
          <p:cNvPr id="244" name="Google Shape;244;p13:notes">
            <a:extLst>
              <a:ext uri="{FF2B5EF4-FFF2-40B4-BE49-F238E27FC236}">
                <a16:creationId xmlns:a16="http://schemas.microsoft.com/office/drawing/2014/main" id="{CF04F5EE-A6EC-3BAA-98A8-FDF468227CB6}"/>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6434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sz="1200">
                <a:solidFill>
                  <a:schemeClr val="dk1"/>
                </a:solidFill>
                <a:highlight>
                  <a:srgbClr val="FFFFFF"/>
                </a:highlight>
                <a:latin typeface="Calibri"/>
                <a:ea typeface="Calibri"/>
                <a:cs typeface="Calibri"/>
                <a:sym typeface="Calibri"/>
              </a:rPr>
              <a:t>Brief overview on how fisheries management is related to sustainability and who makes the decisions. Scientists are constantly working alongside governmental organizations to make decisions on how to best manage fisheries and decide what is sustainable and what is not. NOAA Fisheries manages many of the fisheries we have in the United States, and is where we will get all of the data for our activity today!</a:t>
            </a:r>
            <a:endParaRPr/>
          </a:p>
        </p:txBody>
      </p:sp>
      <p:sp>
        <p:nvSpPr>
          <p:cNvPr id="265" name="Google Shape;265;p1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4"/>
        <p:cNvGrpSpPr/>
        <p:nvPr/>
      </p:nvGrpSpPr>
      <p:grpSpPr>
        <a:xfrm>
          <a:off x="0" y="0"/>
          <a:ext cx="0" cy="0"/>
          <a:chOff x="0" y="0"/>
          <a:chExt cx="0" cy="0"/>
        </a:xfrm>
      </p:grpSpPr>
      <p:sp>
        <p:nvSpPr>
          <p:cNvPr id="275" name="Google Shape;275;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sz="1200">
                <a:solidFill>
                  <a:schemeClr val="dk1"/>
                </a:solidFill>
                <a:highlight>
                  <a:srgbClr val="FFFFFF"/>
                </a:highlight>
                <a:latin typeface="Calibri"/>
                <a:ea typeface="Calibri"/>
                <a:cs typeface="Calibri"/>
                <a:sym typeface="Calibri"/>
              </a:rPr>
              <a:t>Science communication is a skill that is extremely important for scientists to learn, because it helps them inform the public about the work that they do. If science communication is done properly, society has a better understanding of the world around them and the impacts that they have. If fisheries scientists communicate their findings about the health of seafood species, the public can be more informed when making decisions about buying or eating seafood</a:t>
            </a:r>
            <a:endParaRPr/>
          </a:p>
        </p:txBody>
      </p:sp>
      <p:sp>
        <p:nvSpPr>
          <p:cNvPr id="276" name="Google Shape;276;p1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4">
          <a:extLst>
            <a:ext uri="{FF2B5EF4-FFF2-40B4-BE49-F238E27FC236}">
              <a16:creationId xmlns:a16="http://schemas.microsoft.com/office/drawing/2014/main" id="{DB92AA20-8A36-EF11-0893-C51BE8D141D4}"/>
            </a:ext>
          </a:extLst>
        </p:cNvPr>
        <p:cNvGrpSpPr/>
        <p:nvPr/>
      </p:nvGrpSpPr>
      <p:grpSpPr>
        <a:xfrm>
          <a:off x="0" y="0"/>
          <a:ext cx="0" cy="0"/>
          <a:chOff x="0" y="0"/>
          <a:chExt cx="0" cy="0"/>
        </a:xfrm>
      </p:grpSpPr>
      <p:sp>
        <p:nvSpPr>
          <p:cNvPr id="275" name="Google Shape;275;p16:notes">
            <a:extLst>
              <a:ext uri="{FF2B5EF4-FFF2-40B4-BE49-F238E27FC236}">
                <a16:creationId xmlns:a16="http://schemas.microsoft.com/office/drawing/2014/main" id="{4720824D-9655-2B14-F298-8DFF869840AA}"/>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sz="1200">
                <a:solidFill>
                  <a:schemeClr val="dk1"/>
                </a:solidFill>
                <a:highlight>
                  <a:srgbClr val="FFFFFF"/>
                </a:highlight>
                <a:latin typeface="Calibri"/>
                <a:ea typeface="Calibri"/>
                <a:cs typeface="Calibri"/>
                <a:sym typeface="Calibri"/>
              </a:rPr>
              <a:t>Science communication is a skill that is extremely important for scientists to learn, because it helps them inform the public about the work that they do. If science communication is done properly, society has a better understanding of the world around them and the impacts that they have. If fisheries scientists communicate their findings about the health of seafood species, the public can be more informed when making decisions about buying or eating seafood</a:t>
            </a:r>
            <a:endParaRPr/>
          </a:p>
        </p:txBody>
      </p:sp>
      <p:sp>
        <p:nvSpPr>
          <p:cNvPr id="276" name="Google Shape;276;p16:notes">
            <a:extLst>
              <a:ext uri="{FF2B5EF4-FFF2-40B4-BE49-F238E27FC236}">
                <a16:creationId xmlns:a16="http://schemas.microsoft.com/office/drawing/2014/main" id="{8DFDA68A-F8AC-493B-A37E-02D6AD8E92F3}"/>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672508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5"/>
        <p:cNvGrpSpPr/>
        <p:nvPr/>
      </p:nvGrpSpPr>
      <p:grpSpPr>
        <a:xfrm>
          <a:off x="0" y="0"/>
          <a:ext cx="0" cy="0"/>
          <a:chOff x="0" y="0"/>
          <a:chExt cx="0" cy="0"/>
        </a:xfrm>
      </p:grpSpPr>
      <p:sp>
        <p:nvSpPr>
          <p:cNvPr id="286" name="Google Shape;286;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sz="1200">
                <a:solidFill>
                  <a:schemeClr val="dk1"/>
                </a:solidFill>
                <a:highlight>
                  <a:srgbClr val="FFFFFF"/>
                </a:highlight>
                <a:latin typeface="Calibri"/>
                <a:ea typeface="Calibri"/>
                <a:cs typeface="Calibri"/>
                <a:sym typeface="Calibri"/>
              </a:rPr>
              <a:t>One way that this can be done is through the use of seafood guides- this example is from the Virginia Aquarium. State the importance of communicating the science in a way that is easy to read, understand, and use for day-to-day decision-making. </a:t>
            </a:r>
            <a:endParaRPr/>
          </a:p>
        </p:txBody>
      </p:sp>
      <p:sp>
        <p:nvSpPr>
          <p:cNvPr id="287" name="Google Shape;287;p17: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685800" lvl="0" indent="-304800" algn="l" rtl="0">
              <a:lnSpc>
                <a:spcPct val="115000"/>
              </a:lnSpc>
              <a:spcBef>
                <a:spcPts val="0"/>
              </a:spcBef>
              <a:spcAft>
                <a:spcPts val="0"/>
              </a:spcAft>
              <a:buClr>
                <a:schemeClr val="dk1"/>
              </a:buClr>
              <a:buSzPts val="1200"/>
              <a:buFont typeface="Calibri"/>
              <a:buChar char="●"/>
            </a:pPr>
            <a:r>
              <a:rPr lang="en-US" sz="1200">
                <a:solidFill>
                  <a:schemeClr val="dk1"/>
                </a:solidFill>
                <a:highlight>
                  <a:srgbClr val="FFFFFF"/>
                </a:highlight>
                <a:latin typeface="Calibri"/>
                <a:ea typeface="Calibri"/>
                <a:cs typeface="Calibri"/>
                <a:sym typeface="Calibri"/>
              </a:rPr>
              <a:t>Students will split into groups of 2-3 (either self assigned or teacher assigned) with at least one laptop/tablet with internet access per group </a:t>
            </a:r>
            <a:endParaRPr sz="1200">
              <a:solidFill>
                <a:schemeClr val="dk1"/>
              </a:solidFill>
              <a:highlight>
                <a:srgbClr val="FFFFFF"/>
              </a:highlight>
              <a:latin typeface="Calibri"/>
              <a:ea typeface="Calibri"/>
              <a:cs typeface="Calibri"/>
              <a:sym typeface="Calibri"/>
            </a:endParaRPr>
          </a:p>
          <a:p>
            <a:pPr marL="685800" lvl="0" indent="-304800" algn="l" rtl="0">
              <a:lnSpc>
                <a:spcPct val="115000"/>
              </a:lnSpc>
              <a:spcBef>
                <a:spcPts val="0"/>
              </a:spcBef>
              <a:spcAft>
                <a:spcPts val="0"/>
              </a:spcAft>
              <a:buClr>
                <a:schemeClr val="dk1"/>
              </a:buClr>
              <a:buSzPts val="1200"/>
              <a:buFont typeface="Calibri"/>
              <a:buChar char="●"/>
            </a:pPr>
            <a:r>
              <a:rPr lang="en-US" sz="1200">
                <a:solidFill>
                  <a:schemeClr val="dk1"/>
                </a:solidFill>
                <a:highlight>
                  <a:srgbClr val="FFFFFF"/>
                </a:highlight>
                <a:latin typeface="Calibri"/>
                <a:ea typeface="Calibri"/>
                <a:cs typeface="Calibri"/>
                <a:sym typeface="Calibri"/>
              </a:rPr>
              <a:t>Instructor will open the classroom seafood guide template and share access with student groups so that they can edit the slides </a:t>
            </a:r>
            <a:endParaRPr sz="1200">
              <a:solidFill>
                <a:schemeClr val="dk1"/>
              </a:solidFill>
              <a:highlight>
                <a:srgbClr val="FFFFFF"/>
              </a:highlight>
              <a:latin typeface="Calibri"/>
              <a:ea typeface="Calibri"/>
              <a:cs typeface="Calibri"/>
              <a:sym typeface="Calibri"/>
            </a:endParaRPr>
          </a:p>
          <a:p>
            <a:pPr marL="685800" lvl="0" indent="-304800" algn="l" rtl="0">
              <a:lnSpc>
                <a:spcPct val="115000"/>
              </a:lnSpc>
              <a:spcBef>
                <a:spcPts val="0"/>
              </a:spcBef>
              <a:spcAft>
                <a:spcPts val="0"/>
              </a:spcAft>
              <a:buClr>
                <a:schemeClr val="dk1"/>
              </a:buClr>
              <a:buSzPts val="1200"/>
              <a:buFont typeface="Calibri"/>
              <a:buChar char="●"/>
            </a:pPr>
            <a:r>
              <a:rPr lang="en-US" sz="1200">
                <a:solidFill>
                  <a:schemeClr val="dk1"/>
                </a:solidFill>
                <a:highlight>
                  <a:srgbClr val="FFFFFF"/>
                </a:highlight>
                <a:latin typeface="Calibri"/>
                <a:ea typeface="Calibri"/>
                <a:cs typeface="Calibri"/>
                <a:sym typeface="Calibri"/>
              </a:rPr>
              <a:t>Students will follow the instructions given in the slides to select a species in their region </a:t>
            </a:r>
            <a:endParaRPr sz="1200">
              <a:solidFill>
                <a:schemeClr val="dk1"/>
              </a:solidFill>
              <a:highlight>
                <a:srgbClr val="FFFFFF"/>
              </a:highlight>
              <a:latin typeface="Calibri"/>
              <a:ea typeface="Calibri"/>
              <a:cs typeface="Calibri"/>
              <a:sym typeface="Calibri"/>
            </a:endParaRPr>
          </a:p>
          <a:p>
            <a:pPr marL="1143000" lvl="0" indent="-304800" algn="l" rtl="0">
              <a:lnSpc>
                <a:spcPct val="115000"/>
              </a:lnSpc>
              <a:spcBef>
                <a:spcPts val="0"/>
              </a:spcBef>
              <a:spcAft>
                <a:spcPts val="0"/>
              </a:spcAft>
              <a:buClr>
                <a:schemeClr val="dk1"/>
              </a:buClr>
              <a:buSzPts val="1200"/>
              <a:buFont typeface="Calibri"/>
              <a:buChar char="○"/>
            </a:pPr>
            <a:r>
              <a:rPr lang="en-US" sz="1200">
                <a:solidFill>
                  <a:schemeClr val="dk1"/>
                </a:solidFill>
                <a:highlight>
                  <a:srgbClr val="FFFFFF"/>
                </a:highlight>
                <a:latin typeface="Calibri"/>
                <a:ea typeface="Calibri"/>
                <a:cs typeface="Calibri"/>
                <a:sym typeface="Calibri"/>
              </a:rPr>
              <a:t>Navigate to </a:t>
            </a:r>
            <a:r>
              <a:rPr lang="en-US" sz="1200" u="sng">
                <a:solidFill>
                  <a:srgbClr val="1155CC"/>
                </a:solidFill>
                <a:highlight>
                  <a:srgbClr val="FFFFFF"/>
                </a:highlight>
                <a:latin typeface="Calibri"/>
                <a:ea typeface="Calibri"/>
                <a:cs typeface="Calibri"/>
                <a:sym typeface="Calibri"/>
                <a:hlinkClick r:id="rId3">
                  <a:extLst>
                    <a:ext uri="{A12FA001-AC4F-418D-AE19-62706E023703}">
                      <ahyp:hlinkClr xmlns:ahyp="http://schemas.microsoft.com/office/drawing/2018/hyperlinkcolor" val="tx"/>
                    </a:ext>
                  </a:extLst>
                </a:hlinkClick>
              </a:rPr>
              <a:t>NOAA Fisheries Sustainable Seafood Species Directory</a:t>
            </a:r>
            <a:r>
              <a:rPr lang="en-US" sz="1200">
                <a:solidFill>
                  <a:schemeClr val="dk1"/>
                </a:solidFill>
                <a:highlight>
                  <a:srgbClr val="FFFFFF"/>
                </a:highlight>
                <a:latin typeface="Calibri"/>
                <a:ea typeface="Calibri"/>
                <a:cs typeface="Calibri"/>
                <a:sym typeface="Calibri"/>
              </a:rPr>
              <a:t> </a:t>
            </a:r>
            <a:endParaRPr sz="1200">
              <a:solidFill>
                <a:schemeClr val="dk1"/>
              </a:solidFill>
              <a:highlight>
                <a:srgbClr val="FFFFFF"/>
              </a:highlight>
              <a:latin typeface="Calibri"/>
              <a:ea typeface="Calibri"/>
              <a:cs typeface="Calibri"/>
              <a:sym typeface="Calibri"/>
            </a:endParaRPr>
          </a:p>
          <a:p>
            <a:pPr marL="1143000" lvl="0" indent="-304800" algn="l" rtl="0">
              <a:lnSpc>
                <a:spcPct val="115000"/>
              </a:lnSpc>
              <a:spcBef>
                <a:spcPts val="0"/>
              </a:spcBef>
              <a:spcAft>
                <a:spcPts val="0"/>
              </a:spcAft>
              <a:buClr>
                <a:schemeClr val="dk1"/>
              </a:buClr>
              <a:buSzPts val="1200"/>
              <a:buFont typeface="Calibri"/>
              <a:buChar char="○"/>
            </a:pPr>
            <a:r>
              <a:rPr lang="en-US" sz="1200">
                <a:solidFill>
                  <a:schemeClr val="dk1"/>
                </a:solidFill>
                <a:highlight>
                  <a:srgbClr val="FFFFFF"/>
                </a:highlight>
                <a:latin typeface="Calibri"/>
                <a:ea typeface="Calibri"/>
                <a:cs typeface="Calibri"/>
                <a:sym typeface="Calibri"/>
              </a:rPr>
              <a:t>Under region,  select the region that you are in/are closest to </a:t>
            </a:r>
            <a:endParaRPr sz="1200">
              <a:solidFill>
                <a:schemeClr val="dk1"/>
              </a:solidFill>
              <a:highlight>
                <a:srgbClr val="FFFFFF"/>
              </a:highlight>
              <a:latin typeface="Calibri"/>
              <a:ea typeface="Calibri"/>
              <a:cs typeface="Calibri"/>
              <a:sym typeface="Calibri"/>
            </a:endParaRPr>
          </a:p>
          <a:p>
            <a:pPr marL="1143000" lvl="0" indent="-304800" algn="l" rtl="0">
              <a:lnSpc>
                <a:spcPct val="115000"/>
              </a:lnSpc>
              <a:spcBef>
                <a:spcPts val="0"/>
              </a:spcBef>
              <a:spcAft>
                <a:spcPts val="0"/>
              </a:spcAft>
              <a:buClr>
                <a:schemeClr val="dk1"/>
              </a:buClr>
              <a:buSzPts val="1200"/>
              <a:buFont typeface="Calibri"/>
              <a:buChar char="○"/>
            </a:pPr>
            <a:r>
              <a:rPr lang="en-US" sz="1200">
                <a:solidFill>
                  <a:schemeClr val="dk1"/>
                </a:solidFill>
                <a:highlight>
                  <a:srgbClr val="FFFFFF"/>
                </a:highlight>
                <a:latin typeface="Calibri"/>
                <a:ea typeface="Calibri"/>
                <a:cs typeface="Calibri"/>
                <a:sym typeface="Calibri"/>
              </a:rPr>
              <a:t>Students may then select their species from this list (with approval from teacher so that no species are repeated) </a:t>
            </a:r>
            <a:endParaRPr sz="1200">
              <a:solidFill>
                <a:schemeClr val="dk1"/>
              </a:solidFill>
              <a:highlight>
                <a:srgbClr val="FFFFFF"/>
              </a:highlight>
              <a:latin typeface="Calibri"/>
              <a:ea typeface="Calibri"/>
              <a:cs typeface="Calibri"/>
              <a:sym typeface="Calibri"/>
            </a:endParaRPr>
          </a:p>
          <a:p>
            <a:pPr marL="685800" lvl="0" indent="-304800" algn="l" rtl="0">
              <a:lnSpc>
                <a:spcPct val="115000"/>
              </a:lnSpc>
              <a:spcBef>
                <a:spcPts val="0"/>
              </a:spcBef>
              <a:spcAft>
                <a:spcPts val="0"/>
              </a:spcAft>
              <a:buClr>
                <a:schemeClr val="dk1"/>
              </a:buClr>
              <a:buSzPts val="1200"/>
              <a:buFont typeface="Calibri"/>
              <a:buChar char="●"/>
            </a:pPr>
            <a:r>
              <a:rPr lang="en-US" sz="1200">
                <a:solidFill>
                  <a:schemeClr val="dk1"/>
                </a:solidFill>
                <a:highlight>
                  <a:srgbClr val="FFFFFF"/>
                </a:highlight>
                <a:latin typeface="Calibri"/>
                <a:ea typeface="Calibri"/>
                <a:cs typeface="Calibri"/>
                <a:sym typeface="Calibri"/>
              </a:rPr>
              <a:t>Students must navigate through the species page to fill in required information on the seafood card </a:t>
            </a:r>
            <a:endParaRPr sz="1200">
              <a:solidFill>
                <a:schemeClr val="dk1"/>
              </a:solidFill>
              <a:highlight>
                <a:srgbClr val="FFFFFF"/>
              </a:highlight>
              <a:latin typeface="Calibri"/>
              <a:ea typeface="Calibri"/>
              <a:cs typeface="Calibri"/>
              <a:sym typeface="Calibri"/>
            </a:endParaRPr>
          </a:p>
          <a:p>
            <a:pPr marL="685800" lvl="0" indent="-304800" algn="l" rtl="0">
              <a:lnSpc>
                <a:spcPct val="115000"/>
              </a:lnSpc>
              <a:spcBef>
                <a:spcPts val="0"/>
              </a:spcBef>
              <a:spcAft>
                <a:spcPts val="0"/>
              </a:spcAft>
              <a:buClr>
                <a:schemeClr val="dk1"/>
              </a:buClr>
              <a:buSzPts val="1200"/>
              <a:buFont typeface="Calibri"/>
              <a:buChar char="●"/>
            </a:pPr>
            <a:r>
              <a:rPr lang="en-US" sz="1200">
                <a:solidFill>
                  <a:schemeClr val="dk1"/>
                </a:solidFill>
                <a:highlight>
                  <a:srgbClr val="FFFFFF"/>
                </a:highlight>
                <a:latin typeface="Calibri"/>
                <a:ea typeface="Calibri"/>
                <a:cs typeface="Calibri"/>
                <a:sym typeface="Calibri"/>
              </a:rPr>
              <a:t>While students are completing this activity, instructor can walk around or watch collaborative slides to check on student progress and answer questions </a:t>
            </a:r>
            <a:endParaRPr sz="1200">
              <a:solidFill>
                <a:schemeClr val="dk1"/>
              </a:solidFill>
              <a:highlight>
                <a:srgbClr val="FFFFFF"/>
              </a:highlight>
              <a:latin typeface="Calibri"/>
              <a:ea typeface="Calibri"/>
              <a:cs typeface="Calibri"/>
              <a:sym typeface="Calibri"/>
            </a:endParaRPr>
          </a:p>
          <a:p>
            <a:pPr marL="685800" lvl="0" indent="-304800" algn="l" rtl="0">
              <a:lnSpc>
                <a:spcPct val="115000"/>
              </a:lnSpc>
              <a:spcBef>
                <a:spcPts val="0"/>
              </a:spcBef>
              <a:spcAft>
                <a:spcPts val="0"/>
              </a:spcAft>
              <a:buClr>
                <a:schemeClr val="dk1"/>
              </a:buClr>
              <a:buSzPts val="1200"/>
              <a:buFont typeface="Calibri"/>
              <a:buChar char="●"/>
            </a:pPr>
            <a:r>
              <a:rPr lang="en-US" sz="1200">
                <a:solidFill>
                  <a:schemeClr val="dk1"/>
                </a:solidFill>
                <a:highlight>
                  <a:srgbClr val="FFFFFF"/>
                </a:highlight>
                <a:latin typeface="Calibri"/>
                <a:ea typeface="Calibri"/>
                <a:cs typeface="Calibri"/>
                <a:sym typeface="Calibri"/>
              </a:rPr>
              <a:t>Once all information is filled in, students will decide if they think the species is sustainable or not based on the information they found by selecting Best Choice, Alternative, or Avoid </a:t>
            </a:r>
            <a:endParaRPr sz="1200">
              <a:solidFill>
                <a:schemeClr val="dk1"/>
              </a:solidFill>
              <a:highlight>
                <a:srgbClr val="FFFFFF"/>
              </a:highlight>
              <a:latin typeface="Calibri"/>
              <a:ea typeface="Calibri"/>
              <a:cs typeface="Calibri"/>
              <a:sym typeface="Calibri"/>
            </a:endParaRPr>
          </a:p>
          <a:p>
            <a:pPr marL="685800" lvl="0" indent="-304800" algn="l" rtl="0">
              <a:lnSpc>
                <a:spcPct val="115000"/>
              </a:lnSpc>
              <a:spcBef>
                <a:spcPts val="0"/>
              </a:spcBef>
              <a:spcAft>
                <a:spcPts val="0"/>
              </a:spcAft>
              <a:buClr>
                <a:schemeClr val="dk1"/>
              </a:buClr>
              <a:buSzPts val="1200"/>
              <a:buFont typeface="Calibri"/>
              <a:buChar char="●"/>
            </a:pPr>
            <a:r>
              <a:rPr lang="en-US" sz="1200">
                <a:solidFill>
                  <a:schemeClr val="dk1"/>
                </a:solidFill>
                <a:highlight>
                  <a:srgbClr val="FFFFFF"/>
                </a:highlight>
                <a:latin typeface="Calibri"/>
                <a:ea typeface="Calibri"/>
                <a:cs typeface="Calibri"/>
                <a:sym typeface="Calibri"/>
              </a:rPr>
              <a:t>Students will add a picture of their species to the full seafood guide at beginning of template in the correct category </a:t>
            </a:r>
            <a:endParaRPr sz="1200">
              <a:solidFill>
                <a:schemeClr val="dk1"/>
              </a:solidFill>
              <a:highlight>
                <a:srgbClr val="FFFFFF"/>
              </a:highlight>
              <a:latin typeface="Calibri"/>
              <a:ea typeface="Calibri"/>
              <a:cs typeface="Calibri"/>
              <a:sym typeface="Calibri"/>
            </a:endParaRPr>
          </a:p>
          <a:p>
            <a:pPr marL="685800" lvl="0" indent="-304800" algn="l" rtl="0">
              <a:lnSpc>
                <a:spcPct val="115000"/>
              </a:lnSpc>
              <a:spcBef>
                <a:spcPts val="0"/>
              </a:spcBef>
              <a:spcAft>
                <a:spcPts val="0"/>
              </a:spcAft>
              <a:buClr>
                <a:schemeClr val="dk1"/>
              </a:buClr>
              <a:buSzPts val="1200"/>
              <a:buFont typeface="Calibri"/>
              <a:buChar char="●"/>
            </a:pPr>
            <a:r>
              <a:rPr lang="en-US" sz="1200">
                <a:solidFill>
                  <a:schemeClr val="dk1"/>
                </a:solidFill>
                <a:highlight>
                  <a:srgbClr val="FFFFFF"/>
                </a:highlight>
                <a:latin typeface="Calibri"/>
                <a:ea typeface="Calibri"/>
                <a:cs typeface="Calibri"/>
                <a:sym typeface="Calibri"/>
              </a:rPr>
              <a:t>If time allows, students may research multiple species (dependent on class size/speed). If students do not finish within the allotted time, it can be finished as homework and reviewed at the beginning of next class. </a:t>
            </a:r>
            <a:endParaRPr sz="1200">
              <a:solidFill>
                <a:schemeClr val="dk1"/>
              </a:solidFill>
              <a:highlight>
                <a:srgbClr val="FFFFFF"/>
              </a:highlight>
              <a:latin typeface="Calibri"/>
              <a:ea typeface="Calibri"/>
              <a:cs typeface="Calibri"/>
              <a:sym typeface="Calibri"/>
            </a:endParaRPr>
          </a:p>
          <a:p>
            <a:pPr marL="685800" lvl="0" indent="-304800" algn="l" rtl="0">
              <a:lnSpc>
                <a:spcPct val="115000"/>
              </a:lnSpc>
              <a:spcBef>
                <a:spcPts val="0"/>
              </a:spcBef>
              <a:spcAft>
                <a:spcPts val="0"/>
              </a:spcAft>
              <a:buClr>
                <a:schemeClr val="dk1"/>
              </a:buClr>
              <a:buSzPts val="1200"/>
              <a:buFont typeface="Calibri"/>
              <a:buChar char="●"/>
            </a:pPr>
            <a:r>
              <a:rPr lang="en-US" sz="1200">
                <a:solidFill>
                  <a:schemeClr val="dk1"/>
                </a:solidFill>
                <a:highlight>
                  <a:srgbClr val="FFFFFF"/>
                </a:highlight>
                <a:latin typeface="Calibri"/>
                <a:ea typeface="Calibri"/>
                <a:cs typeface="Calibri"/>
                <a:sym typeface="Calibri"/>
              </a:rPr>
              <a:t>After all groups have finished, the seafood guide is complete! Feel free to upload completed seafood guide here (drive link) and look through other seafood guides completed by classrooms </a:t>
            </a:r>
            <a:endParaRPr sz="1200">
              <a:solidFill>
                <a:schemeClr val="dk1"/>
              </a:solidFill>
              <a:highlight>
                <a:srgbClr val="FFFFFF"/>
              </a:highlight>
              <a:latin typeface="Calibri"/>
              <a:ea typeface="Calibri"/>
              <a:cs typeface="Calibri"/>
              <a:sym typeface="Calibri"/>
            </a:endParaRPr>
          </a:p>
          <a:p>
            <a:pPr marL="0" lvl="0" indent="0" algn="l" rtl="0">
              <a:spcBef>
                <a:spcPts val="0"/>
              </a:spcBef>
              <a:spcAft>
                <a:spcPts val="0"/>
              </a:spcAft>
              <a:buNone/>
            </a:pPr>
            <a:endParaRPr/>
          </a:p>
        </p:txBody>
      </p:sp>
      <p:sp>
        <p:nvSpPr>
          <p:cNvPr id="296" name="Google Shape;296;p18: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5"/>
        <p:cNvGrpSpPr/>
        <p:nvPr/>
      </p:nvGrpSpPr>
      <p:grpSpPr>
        <a:xfrm>
          <a:off x="0" y="0"/>
          <a:ext cx="0" cy="0"/>
          <a:chOff x="0" y="0"/>
          <a:chExt cx="0" cy="0"/>
        </a:xfrm>
      </p:grpSpPr>
      <p:sp>
        <p:nvSpPr>
          <p:cNvPr id="306" name="Google Shape;306;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sz="1200">
                <a:solidFill>
                  <a:schemeClr val="dk1"/>
                </a:solidFill>
                <a:latin typeface="Calibri"/>
                <a:ea typeface="Calibri"/>
                <a:cs typeface="Calibri"/>
                <a:sym typeface="Calibri"/>
              </a:rPr>
              <a:t>Review major themes from the lesson, ask students what they learned that surprised them. Encourage students to practice science communication and use/share their sustainable seafood guides!</a:t>
            </a:r>
            <a:endParaRPr/>
          </a:p>
        </p:txBody>
      </p:sp>
      <p:sp>
        <p:nvSpPr>
          <p:cNvPr id="307" name="Google Shape;307;p19: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5">
          <a:extLst>
            <a:ext uri="{FF2B5EF4-FFF2-40B4-BE49-F238E27FC236}">
              <a16:creationId xmlns:a16="http://schemas.microsoft.com/office/drawing/2014/main" id="{ECD16C62-F8F6-B71F-9887-BEAE83C8A9AC}"/>
            </a:ext>
          </a:extLst>
        </p:cNvPr>
        <p:cNvGrpSpPr/>
        <p:nvPr/>
      </p:nvGrpSpPr>
      <p:grpSpPr>
        <a:xfrm>
          <a:off x="0" y="0"/>
          <a:ext cx="0" cy="0"/>
          <a:chOff x="0" y="0"/>
          <a:chExt cx="0" cy="0"/>
        </a:xfrm>
      </p:grpSpPr>
      <p:sp>
        <p:nvSpPr>
          <p:cNvPr id="306" name="Google Shape;306;p19:notes">
            <a:extLst>
              <a:ext uri="{FF2B5EF4-FFF2-40B4-BE49-F238E27FC236}">
                <a16:creationId xmlns:a16="http://schemas.microsoft.com/office/drawing/2014/main" id="{E02CF743-9416-C5CD-3136-1DBDE6490D45}"/>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sz="1200">
                <a:solidFill>
                  <a:schemeClr val="dk1"/>
                </a:solidFill>
                <a:latin typeface="Calibri"/>
                <a:ea typeface="Calibri"/>
                <a:cs typeface="Calibri"/>
                <a:sym typeface="Calibri"/>
              </a:rPr>
              <a:t>Review major themes from the lesson, ask students what they learned that surprised them. Encourage students to practice science communication and use/share their sustainable seafood guides!</a:t>
            </a:r>
            <a:endParaRPr/>
          </a:p>
        </p:txBody>
      </p:sp>
      <p:sp>
        <p:nvSpPr>
          <p:cNvPr id="307" name="Google Shape;307;p19:notes">
            <a:extLst>
              <a:ext uri="{FF2B5EF4-FFF2-40B4-BE49-F238E27FC236}">
                <a16:creationId xmlns:a16="http://schemas.microsoft.com/office/drawing/2014/main" id="{21B70821-2CCD-6484-0DA7-53C2A347336C}"/>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914074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1"/>
        <p:cNvGrpSpPr/>
        <p:nvPr/>
      </p:nvGrpSpPr>
      <p:grpSpPr>
        <a:xfrm>
          <a:off x="0" y="0"/>
          <a:ext cx="0" cy="0"/>
          <a:chOff x="0" y="0"/>
          <a:chExt cx="0" cy="0"/>
        </a:xfrm>
      </p:grpSpPr>
      <p:sp>
        <p:nvSpPr>
          <p:cNvPr id="12" name="Google Shape;12;p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 name="Google Shape;13;p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 name="Google Shape;14;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3"/>
          <p:cNvSpPr txBox="1">
            <a:spLocks noGrp="1"/>
          </p:cNvSpPr>
          <p:nvPr>
            <p:ph type="ctrTitle"/>
          </p:nvPr>
        </p:nvSpPr>
        <p:spPr>
          <a:xfrm>
            <a:off x="685800" y="2130425"/>
            <a:ext cx="7772400" cy="1470025"/>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3"/>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a:endParaRPr/>
          </a:p>
        </p:txBody>
      </p:sp>
      <p:sp>
        <p:nvSpPr>
          <p:cNvPr id="18" name="Google Shape;18;p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4"/>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4"/>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24" name="Google Shape;24;p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5"/>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dk1"/>
              </a:buClr>
              <a:buSzPts val="4000"/>
              <a:buFont typeface="Calibri"/>
              <a:buNone/>
              <a:defRPr sz="4000" b="1"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5"/>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rmAutofit/>
          </a:bodyPr>
          <a:lstStyle>
            <a:lvl1pPr marL="457200" lvl="0" indent="-228600" algn="l">
              <a:spcBef>
                <a:spcPts val="400"/>
              </a:spcBef>
              <a:spcAft>
                <a:spcPts val="0"/>
              </a:spcAft>
              <a:buClr>
                <a:srgbClr val="888888"/>
              </a:buClr>
              <a:buSzPts val="2000"/>
              <a:buNone/>
              <a:defRPr sz="2000">
                <a:solidFill>
                  <a:srgbClr val="888888"/>
                </a:solidFill>
              </a:defRPr>
            </a:lvl1pPr>
            <a:lvl2pPr marL="914400" lvl="1" indent="-228600" algn="l">
              <a:spcBef>
                <a:spcPts val="360"/>
              </a:spcBef>
              <a:spcAft>
                <a:spcPts val="0"/>
              </a:spcAft>
              <a:buClr>
                <a:srgbClr val="888888"/>
              </a:buClr>
              <a:buSzPts val="1800"/>
              <a:buNone/>
              <a:defRPr sz="1800">
                <a:solidFill>
                  <a:srgbClr val="888888"/>
                </a:solidFill>
              </a:defRPr>
            </a:lvl2pPr>
            <a:lvl3pPr marL="1371600" lvl="2" indent="-228600" algn="l">
              <a:spcBef>
                <a:spcPts val="320"/>
              </a:spcBef>
              <a:spcAft>
                <a:spcPts val="0"/>
              </a:spcAft>
              <a:buClr>
                <a:srgbClr val="888888"/>
              </a:buClr>
              <a:buSzPts val="1600"/>
              <a:buNone/>
              <a:defRPr sz="1600">
                <a:solidFill>
                  <a:srgbClr val="888888"/>
                </a:solidFill>
              </a:defRPr>
            </a:lvl3pPr>
            <a:lvl4pPr marL="1828800" lvl="3" indent="-228600" algn="l">
              <a:spcBef>
                <a:spcPts val="280"/>
              </a:spcBef>
              <a:spcAft>
                <a:spcPts val="0"/>
              </a:spcAft>
              <a:buClr>
                <a:srgbClr val="888888"/>
              </a:buClr>
              <a:buSzPts val="1400"/>
              <a:buNone/>
              <a:defRPr sz="1400">
                <a:solidFill>
                  <a:srgbClr val="888888"/>
                </a:solidFill>
              </a:defRPr>
            </a:lvl4pPr>
            <a:lvl5pPr marL="2286000" lvl="4" indent="-228600" algn="l">
              <a:spcBef>
                <a:spcPts val="280"/>
              </a:spcBef>
              <a:spcAft>
                <a:spcPts val="0"/>
              </a:spcAft>
              <a:buClr>
                <a:srgbClr val="888888"/>
              </a:buClr>
              <a:buSzPts val="1400"/>
              <a:buNone/>
              <a:defRPr sz="1400">
                <a:solidFill>
                  <a:srgbClr val="888888"/>
                </a:solidFill>
              </a:defRPr>
            </a:lvl5pPr>
            <a:lvl6pPr marL="2743200" lvl="5" indent="-228600" algn="l">
              <a:spcBef>
                <a:spcPts val="280"/>
              </a:spcBef>
              <a:spcAft>
                <a:spcPts val="0"/>
              </a:spcAft>
              <a:buClr>
                <a:srgbClr val="888888"/>
              </a:buClr>
              <a:buSzPts val="1400"/>
              <a:buNone/>
              <a:defRPr sz="1400">
                <a:solidFill>
                  <a:srgbClr val="888888"/>
                </a:solidFill>
              </a:defRPr>
            </a:lvl6pPr>
            <a:lvl7pPr marL="3200400" lvl="6" indent="-228600" algn="l">
              <a:spcBef>
                <a:spcPts val="280"/>
              </a:spcBef>
              <a:spcAft>
                <a:spcPts val="0"/>
              </a:spcAft>
              <a:buClr>
                <a:srgbClr val="888888"/>
              </a:buClr>
              <a:buSzPts val="1400"/>
              <a:buNone/>
              <a:defRPr sz="1400">
                <a:solidFill>
                  <a:srgbClr val="888888"/>
                </a:solidFill>
              </a:defRPr>
            </a:lvl7pPr>
            <a:lvl8pPr marL="3657600" lvl="7" indent="-228600" algn="l">
              <a:spcBef>
                <a:spcPts val="280"/>
              </a:spcBef>
              <a:spcAft>
                <a:spcPts val="0"/>
              </a:spcAft>
              <a:buClr>
                <a:srgbClr val="888888"/>
              </a:buClr>
              <a:buSzPts val="1400"/>
              <a:buNone/>
              <a:defRPr sz="1400">
                <a:solidFill>
                  <a:srgbClr val="888888"/>
                </a:solidFill>
              </a:defRPr>
            </a:lvl8pPr>
            <a:lvl9pPr marL="4114800" lvl="8" indent="-228600" algn="l">
              <a:spcBef>
                <a:spcPts val="280"/>
              </a:spcBef>
              <a:spcAft>
                <a:spcPts val="0"/>
              </a:spcAft>
              <a:buClr>
                <a:srgbClr val="888888"/>
              </a:buClr>
              <a:buSzPts val="1400"/>
              <a:buNone/>
              <a:defRPr sz="1400">
                <a:solidFill>
                  <a:srgbClr val="888888"/>
                </a:solidFill>
              </a:defRPr>
            </a:lvl9pPr>
          </a:lstStyle>
          <a:p>
            <a:endParaRPr/>
          </a:p>
        </p:txBody>
      </p:sp>
      <p:sp>
        <p:nvSpPr>
          <p:cNvPr id="30" name="Google Shape;30;p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6"/>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6"/>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6" name="Google Shape;36;p6"/>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7" name="Google Shape;37;p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7"/>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3" name="Google Shape;43;p7"/>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4" name="Google Shape;44;p7"/>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5" name="Google Shape;45;p7"/>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6" name="Google Shape;46;p7"/>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7"/>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7"/>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9"/>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9"/>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rmAutofit/>
          </a:bodyPr>
          <a:lstStyle>
            <a:lvl1pPr marL="457200" lvl="0" indent="-431800" algn="l">
              <a:spcBef>
                <a:spcPts val="640"/>
              </a:spcBef>
              <a:spcAft>
                <a:spcPts val="0"/>
              </a:spcAft>
              <a:buClr>
                <a:schemeClr val="dk1"/>
              </a:buClr>
              <a:buSzPts val="3200"/>
              <a:buChar char="•"/>
              <a:defRPr sz="3200"/>
            </a:lvl1pPr>
            <a:lvl2pPr marL="914400" lvl="1" indent="-406400" algn="l">
              <a:spcBef>
                <a:spcPts val="560"/>
              </a:spcBef>
              <a:spcAft>
                <a:spcPts val="0"/>
              </a:spcAft>
              <a:buClr>
                <a:schemeClr val="dk1"/>
              </a:buClr>
              <a:buSzPts val="2800"/>
              <a:buChar char="–"/>
              <a:defRPr sz="2800"/>
            </a:lvl2pPr>
            <a:lvl3pPr marL="1371600" lvl="2" indent="-381000" algn="l">
              <a:spcBef>
                <a:spcPts val="480"/>
              </a:spcBef>
              <a:spcAft>
                <a:spcPts val="0"/>
              </a:spcAft>
              <a:buClr>
                <a:schemeClr val="dk1"/>
              </a:buClr>
              <a:buSzPts val="2400"/>
              <a:buChar char="•"/>
              <a:defRPr sz="2400"/>
            </a:lvl3pPr>
            <a:lvl4pPr marL="1828800" lvl="3" indent="-355600" algn="l">
              <a:spcBef>
                <a:spcPts val="400"/>
              </a:spcBef>
              <a:spcAft>
                <a:spcPts val="0"/>
              </a:spcAft>
              <a:buClr>
                <a:schemeClr val="dk1"/>
              </a:buClr>
              <a:buSzPts val="2000"/>
              <a:buChar char="–"/>
              <a:defRPr sz="2000"/>
            </a:lvl4pPr>
            <a:lvl5pPr marL="2286000" lvl="4" indent="-355600" algn="l">
              <a:spcBef>
                <a:spcPts val="400"/>
              </a:spcBef>
              <a:spcAft>
                <a:spcPts val="0"/>
              </a:spcAft>
              <a:buClr>
                <a:schemeClr val="dk1"/>
              </a:buClr>
              <a:buSzPts val="2000"/>
              <a:buChar char="»"/>
              <a:defRPr sz="2000"/>
            </a:lvl5pPr>
            <a:lvl6pPr marL="2743200" lvl="5" indent="-355600" algn="l">
              <a:spcBef>
                <a:spcPts val="400"/>
              </a:spcBef>
              <a:spcAft>
                <a:spcPts val="0"/>
              </a:spcAft>
              <a:buClr>
                <a:schemeClr val="dk1"/>
              </a:buClr>
              <a:buSzPts val="2000"/>
              <a:buChar char="•"/>
              <a:defRPr sz="2000"/>
            </a:lvl6pPr>
            <a:lvl7pPr marL="3200400" lvl="6" indent="-355600" algn="l">
              <a:spcBef>
                <a:spcPts val="400"/>
              </a:spcBef>
              <a:spcAft>
                <a:spcPts val="0"/>
              </a:spcAft>
              <a:buClr>
                <a:schemeClr val="dk1"/>
              </a:buClr>
              <a:buSzPts val="2000"/>
              <a:buChar char="•"/>
              <a:defRPr sz="2000"/>
            </a:lvl7pPr>
            <a:lvl8pPr marL="3657600" lvl="7" indent="-355600" algn="l">
              <a:spcBef>
                <a:spcPts val="400"/>
              </a:spcBef>
              <a:spcAft>
                <a:spcPts val="0"/>
              </a:spcAft>
              <a:buClr>
                <a:schemeClr val="dk1"/>
              </a:buClr>
              <a:buSzPts val="2000"/>
              <a:buChar char="•"/>
              <a:defRPr sz="2000"/>
            </a:lvl8pPr>
            <a:lvl9pPr marL="4114800" lvl="8" indent="-355600" algn="l">
              <a:spcBef>
                <a:spcPts val="400"/>
              </a:spcBef>
              <a:spcAft>
                <a:spcPts val="0"/>
              </a:spcAft>
              <a:buClr>
                <a:schemeClr val="dk1"/>
              </a:buClr>
              <a:buSzPts val="2000"/>
              <a:buChar char="•"/>
              <a:defRPr sz="2000"/>
            </a:lvl9pPr>
          </a:lstStyle>
          <a:p>
            <a:endParaRPr/>
          </a:p>
        </p:txBody>
      </p:sp>
      <p:sp>
        <p:nvSpPr>
          <p:cNvPr id="57" name="Google Shape;57;p9"/>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58" name="Google Shape;58;p9"/>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9"/>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9"/>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0"/>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0"/>
          <p:cNvSpPr>
            <a:spLocks noGrp="1"/>
          </p:cNvSpPr>
          <p:nvPr>
            <p:ph type="pic" idx="2"/>
          </p:nvPr>
        </p:nvSpPr>
        <p:spPr>
          <a:xfrm>
            <a:off x="1792288" y="612775"/>
            <a:ext cx="5486400" cy="4114800"/>
          </a:xfrm>
          <a:prstGeom prst="rect">
            <a:avLst/>
          </a:prstGeom>
          <a:noFill/>
          <a:ln>
            <a:noFill/>
          </a:ln>
        </p:spPr>
      </p:sp>
      <p:sp>
        <p:nvSpPr>
          <p:cNvPr id="64" name="Google Shape;64;p10"/>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65" name="Google Shape;65;p10"/>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0"/>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0"/>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1"/>
          <p:cNvSpPr txBox="1">
            <a:spLocks noGrp="1"/>
          </p:cNvSpPr>
          <p:nvPr>
            <p:ph type="body" idx="1"/>
          </p:nvPr>
        </p:nvSpPr>
        <p:spPr>
          <a:xfrm rot="5400000">
            <a:off x="2309019" y="-251618"/>
            <a:ext cx="4525963" cy="82296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1" name="Google Shape;71;p1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2"/>
          <p:cNvSpPr txBox="1">
            <a:spLocks noGrp="1"/>
          </p:cNvSpPr>
          <p:nvPr>
            <p:ph type="title"/>
          </p:nvPr>
        </p:nvSpPr>
        <p:spPr>
          <a:xfrm rot="5400000">
            <a:off x="4732338" y="2171701"/>
            <a:ext cx="5851525" cy="20574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2"/>
          <p:cNvSpPr txBox="1">
            <a:spLocks noGrp="1"/>
          </p:cNvSpPr>
          <p:nvPr>
            <p:ph type="body" idx="1"/>
          </p:nvPr>
        </p:nvSpPr>
        <p:spPr>
          <a:xfrm rot="5400000">
            <a:off x="541338" y="190500"/>
            <a:ext cx="5851525" cy="60198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7" name="Google Shape;77;p1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marR="0" lvl="0" algn="ctr" rtl="0">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 name="Google Shape;8;p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png"/><Relationship Id="rId7" Type="http://schemas.openxmlformats.org/officeDocument/2006/relationships/image" Target="../media/image7.jp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6.jpg"/><Relationship Id="rId5" Type="http://schemas.openxmlformats.org/officeDocument/2006/relationships/image" Target="../media/image5.jpg"/><Relationship Id="rId4" Type="http://schemas.openxmlformats.org/officeDocument/2006/relationships/image" Target="../media/image4.png"/><Relationship Id="rId9"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9.jp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hyperlink" Target="http://www.youtube.com/watch?v=BcJFSl_YJHk" TargetMode="External"/><Relationship Id="rId5" Type="http://schemas.openxmlformats.org/officeDocument/2006/relationships/image" Target="../media/image18.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22.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25.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28.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29.jpg"/><Relationship Id="rId5" Type="http://schemas.openxmlformats.org/officeDocument/2006/relationships/hyperlink" Target="http://www.youtube.com/watch?v=TPwKBYYDWOI" TargetMode="Externa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30.pn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30.pn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30.png"/><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30.pn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31.png"/><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32.png"/><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33.png"/><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34.pn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35.pn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25.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CF6"/>
        </a:solidFill>
        <a:effectLst/>
      </p:bgPr>
    </p:bg>
    <p:spTree>
      <p:nvGrpSpPr>
        <p:cNvPr id="1" name="Shape 83"/>
        <p:cNvGrpSpPr/>
        <p:nvPr/>
      </p:nvGrpSpPr>
      <p:grpSpPr>
        <a:xfrm>
          <a:off x="0" y="0"/>
          <a:ext cx="0" cy="0"/>
          <a:chOff x="0" y="0"/>
          <a:chExt cx="0" cy="0"/>
        </a:xfrm>
      </p:grpSpPr>
      <p:sp>
        <p:nvSpPr>
          <p:cNvPr id="84" name="Google Shape;84;p13"/>
          <p:cNvSpPr/>
          <p:nvPr/>
        </p:nvSpPr>
        <p:spPr>
          <a:xfrm rot="10800000" flipH="1">
            <a:off x="11738677" y="7317452"/>
            <a:ext cx="13744635" cy="8229600"/>
          </a:xfrm>
          <a:custGeom>
            <a:avLst/>
            <a:gdLst/>
            <a:ahLst/>
            <a:cxnLst/>
            <a:rect l="l" t="t" r="r" b="b"/>
            <a:pathLst>
              <a:path w="13744635" h="8229600" extrusionOk="0">
                <a:moveTo>
                  <a:pt x="0" y="8229600"/>
                </a:moveTo>
                <a:lnTo>
                  <a:pt x="13744634" y="8229600"/>
                </a:lnTo>
                <a:lnTo>
                  <a:pt x="13744634" y="0"/>
                </a:lnTo>
                <a:lnTo>
                  <a:pt x="0" y="0"/>
                </a:lnTo>
                <a:lnTo>
                  <a:pt x="0" y="8229600"/>
                </a:lnTo>
                <a:close/>
              </a:path>
            </a:pathLst>
          </a:custGeom>
          <a:blipFill rotWithShape="1">
            <a:blip r:embed="rId3">
              <a:alphaModFix/>
            </a:blip>
            <a:stretch>
              <a:fillRect/>
            </a:stretch>
          </a:blipFill>
          <a:ln>
            <a:noFill/>
          </a:ln>
        </p:spPr>
      </p:sp>
      <p:grpSp>
        <p:nvGrpSpPr>
          <p:cNvPr id="85" name="Google Shape;85;p13"/>
          <p:cNvGrpSpPr/>
          <p:nvPr/>
        </p:nvGrpSpPr>
        <p:grpSpPr>
          <a:xfrm>
            <a:off x="13070785" y="6477121"/>
            <a:ext cx="4295672" cy="3240425"/>
            <a:chOff x="0" y="0"/>
            <a:chExt cx="5727562" cy="4320566"/>
          </a:xfrm>
        </p:grpSpPr>
        <p:sp>
          <p:nvSpPr>
            <p:cNvPr id="86" name="Google Shape;86;p13"/>
            <p:cNvSpPr/>
            <p:nvPr/>
          </p:nvSpPr>
          <p:spPr>
            <a:xfrm>
              <a:off x="1562481" y="663653"/>
              <a:ext cx="4165081" cy="3025832"/>
            </a:xfrm>
            <a:custGeom>
              <a:avLst/>
              <a:gdLst/>
              <a:ahLst/>
              <a:cxnLst/>
              <a:rect l="l" t="t" r="r" b="b"/>
              <a:pathLst>
                <a:path w="4165081" h="3025832" extrusionOk="0">
                  <a:moveTo>
                    <a:pt x="0" y="0"/>
                  </a:moveTo>
                  <a:lnTo>
                    <a:pt x="4165081" y="0"/>
                  </a:lnTo>
                  <a:lnTo>
                    <a:pt x="4165081" y="3025832"/>
                  </a:lnTo>
                  <a:lnTo>
                    <a:pt x="0" y="3025832"/>
                  </a:lnTo>
                  <a:lnTo>
                    <a:pt x="0" y="0"/>
                  </a:lnTo>
                  <a:close/>
                </a:path>
              </a:pathLst>
            </a:custGeom>
            <a:blipFill rotWithShape="1">
              <a:blip r:embed="rId4">
                <a:alphaModFix/>
              </a:blip>
              <a:stretch>
                <a:fillRect/>
              </a:stretch>
            </a:blipFill>
            <a:ln>
              <a:noFill/>
            </a:ln>
          </p:spPr>
        </p:sp>
        <p:sp>
          <p:nvSpPr>
            <p:cNvPr id="87" name="Google Shape;87;p13"/>
            <p:cNvSpPr/>
            <p:nvPr/>
          </p:nvSpPr>
          <p:spPr>
            <a:xfrm rot="-4860721">
              <a:off x="-247603" y="735137"/>
              <a:ext cx="3923448" cy="2850291"/>
            </a:xfrm>
            <a:custGeom>
              <a:avLst/>
              <a:gdLst/>
              <a:ahLst/>
              <a:cxnLst/>
              <a:rect l="l" t="t" r="r" b="b"/>
              <a:pathLst>
                <a:path w="3923448" h="2850291" extrusionOk="0">
                  <a:moveTo>
                    <a:pt x="0" y="0"/>
                  </a:moveTo>
                  <a:lnTo>
                    <a:pt x="3923448" y="0"/>
                  </a:lnTo>
                  <a:lnTo>
                    <a:pt x="3923448" y="2850292"/>
                  </a:lnTo>
                  <a:lnTo>
                    <a:pt x="0" y="2850292"/>
                  </a:lnTo>
                  <a:lnTo>
                    <a:pt x="0" y="0"/>
                  </a:lnTo>
                  <a:close/>
                </a:path>
              </a:pathLst>
            </a:custGeom>
            <a:blipFill rotWithShape="1">
              <a:blip r:embed="rId4">
                <a:alphaModFix/>
              </a:blip>
              <a:stretch>
                <a:fillRect/>
              </a:stretch>
            </a:blipFill>
            <a:ln>
              <a:noFill/>
            </a:ln>
          </p:spPr>
        </p:sp>
      </p:grpSp>
      <p:sp>
        <p:nvSpPr>
          <p:cNvPr id="88" name="Google Shape;88;p13"/>
          <p:cNvSpPr/>
          <p:nvPr/>
        </p:nvSpPr>
        <p:spPr>
          <a:xfrm>
            <a:off x="-6872317" y="4700951"/>
            <a:ext cx="13744635" cy="8229600"/>
          </a:xfrm>
          <a:custGeom>
            <a:avLst/>
            <a:gdLst/>
            <a:ahLst/>
            <a:cxnLst/>
            <a:rect l="l" t="t" r="r" b="b"/>
            <a:pathLst>
              <a:path w="13744635" h="8229600" extrusionOk="0">
                <a:moveTo>
                  <a:pt x="0" y="0"/>
                </a:moveTo>
                <a:lnTo>
                  <a:pt x="13744634" y="0"/>
                </a:lnTo>
                <a:lnTo>
                  <a:pt x="13744634" y="8229600"/>
                </a:lnTo>
                <a:lnTo>
                  <a:pt x="0" y="8229600"/>
                </a:lnTo>
                <a:lnTo>
                  <a:pt x="0" y="0"/>
                </a:lnTo>
                <a:close/>
              </a:path>
            </a:pathLst>
          </a:custGeom>
          <a:blipFill rotWithShape="1">
            <a:blip r:embed="rId3">
              <a:alphaModFix/>
            </a:blip>
            <a:stretch>
              <a:fillRect/>
            </a:stretch>
          </a:blipFill>
          <a:ln>
            <a:noFill/>
          </a:ln>
        </p:spPr>
      </p:sp>
      <p:sp>
        <p:nvSpPr>
          <p:cNvPr id="89" name="Google Shape;89;p13"/>
          <p:cNvSpPr/>
          <p:nvPr/>
        </p:nvSpPr>
        <p:spPr>
          <a:xfrm>
            <a:off x="604282" y="737845"/>
            <a:ext cx="4660011" cy="8229600"/>
          </a:xfrm>
          <a:custGeom>
            <a:avLst/>
            <a:gdLst/>
            <a:ahLst/>
            <a:cxnLst/>
            <a:rect l="l" t="t" r="r" b="b"/>
            <a:pathLst>
              <a:path w="4660011" h="8229600" extrusionOk="0">
                <a:moveTo>
                  <a:pt x="0" y="0"/>
                </a:moveTo>
                <a:lnTo>
                  <a:pt x="4660011" y="0"/>
                </a:lnTo>
                <a:lnTo>
                  <a:pt x="4660011" y="8229600"/>
                </a:lnTo>
                <a:lnTo>
                  <a:pt x="0" y="8229600"/>
                </a:lnTo>
                <a:lnTo>
                  <a:pt x="0" y="0"/>
                </a:lnTo>
                <a:close/>
              </a:path>
            </a:pathLst>
          </a:custGeom>
          <a:blipFill rotWithShape="1">
            <a:blip r:embed="rId5">
              <a:alphaModFix/>
            </a:blip>
            <a:stretch>
              <a:fillRect/>
            </a:stretch>
          </a:blipFill>
          <a:ln>
            <a:noFill/>
          </a:ln>
        </p:spPr>
      </p:sp>
      <p:sp>
        <p:nvSpPr>
          <p:cNvPr id="90" name="Google Shape;90;p13"/>
          <p:cNvSpPr/>
          <p:nvPr/>
        </p:nvSpPr>
        <p:spPr>
          <a:xfrm>
            <a:off x="7292355" y="-4793066"/>
            <a:ext cx="9648774" cy="8229600"/>
          </a:xfrm>
          <a:custGeom>
            <a:avLst/>
            <a:gdLst/>
            <a:ahLst/>
            <a:cxnLst/>
            <a:rect l="l" t="t" r="r" b="b"/>
            <a:pathLst>
              <a:path w="9648774" h="8229600" extrusionOk="0">
                <a:moveTo>
                  <a:pt x="0" y="0"/>
                </a:moveTo>
                <a:lnTo>
                  <a:pt x="9648773" y="0"/>
                </a:lnTo>
                <a:lnTo>
                  <a:pt x="9648773" y="8229600"/>
                </a:lnTo>
                <a:lnTo>
                  <a:pt x="0" y="8229600"/>
                </a:lnTo>
                <a:lnTo>
                  <a:pt x="0" y="0"/>
                </a:lnTo>
                <a:close/>
              </a:path>
            </a:pathLst>
          </a:custGeom>
          <a:blipFill rotWithShape="1">
            <a:blip r:embed="rId6">
              <a:alphaModFix/>
            </a:blip>
            <a:stretch>
              <a:fillRect/>
            </a:stretch>
          </a:blipFill>
          <a:ln>
            <a:noFill/>
          </a:ln>
        </p:spPr>
      </p:sp>
      <p:grpSp>
        <p:nvGrpSpPr>
          <p:cNvPr id="91" name="Google Shape;91;p13"/>
          <p:cNvGrpSpPr/>
          <p:nvPr/>
        </p:nvGrpSpPr>
        <p:grpSpPr>
          <a:xfrm>
            <a:off x="2688143" y="823531"/>
            <a:ext cx="17861850" cy="4599805"/>
            <a:chOff x="-159467" y="1123950"/>
            <a:chExt cx="23815800" cy="6133073"/>
          </a:xfrm>
        </p:grpSpPr>
        <p:sp>
          <p:nvSpPr>
            <p:cNvPr id="92" name="Google Shape;92;p13"/>
            <p:cNvSpPr txBox="1"/>
            <p:nvPr/>
          </p:nvSpPr>
          <p:spPr>
            <a:xfrm>
              <a:off x="1991981" y="1123950"/>
              <a:ext cx="19831800" cy="2462700"/>
            </a:xfrm>
            <a:prstGeom prst="rect">
              <a:avLst/>
            </a:prstGeom>
            <a:noFill/>
            <a:ln>
              <a:noFill/>
            </a:ln>
          </p:spPr>
          <p:txBody>
            <a:bodyPr spcFirstLastPara="1" wrap="square" lIns="0" tIns="0" rIns="0" bIns="0" anchor="t" anchorCtr="0">
              <a:spAutoFit/>
            </a:bodyPr>
            <a:lstStyle/>
            <a:p>
              <a:pPr marL="0" marR="0" lvl="0" indent="0" algn="ctr" rtl="0">
                <a:lnSpc>
                  <a:spcPct val="60000"/>
                </a:lnSpc>
                <a:spcBef>
                  <a:spcPts val="0"/>
                </a:spcBef>
                <a:spcAft>
                  <a:spcPts val="0"/>
                </a:spcAft>
                <a:buNone/>
              </a:pPr>
              <a:r>
                <a:rPr lang="en-US" sz="10000" i="0" u="none" strike="noStrike" cap="none">
                  <a:solidFill>
                    <a:srgbClr val="1800AD"/>
                  </a:solidFill>
                  <a:latin typeface="Cambria"/>
                  <a:ea typeface="Cambria"/>
                  <a:cs typeface="Cambria"/>
                  <a:sym typeface="Cambria"/>
                </a:rPr>
                <a:t>Guide the</a:t>
              </a:r>
              <a:endParaRPr sz="10000">
                <a:latin typeface="Cambria"/>
                <a:ea typeface="Cambria"/>
                <a:cs typeface="Cambria"/>
                <a:sym typeface="Cambria"/>
              </a:endParaRPr>
            </a:p>
            <a:p>
              <a:pPr marL="0" marR="0" lvl="0" indent="0" algn="ctr" rtl="0">
                <a:lnSpc>
                  <a:spcPct val="60000"/>
                </a:lnSpc>
                <a:spcBef>
                  <a:spcPts val="0"/>
                </a:spcBef>
                <a:spcAft>
                  <a:spcPts val="0"/>
                </a:spcAft>
                <a:buNone/>
              </a:pPr>
              <a:r>
                <a:rPr lang="en-US" sz="10000" i="0" u="none" strike="noStrike" cap="none">
                  <a:solidFill>
                    <a:srgbClr val="1800AD"/>
                  </a:solidFill>
                  <a:latin typeface="Cambria"/>
                  <a:ea typeface="Cambria"/>
                  <a:cs typeface="Cambria"/>
                  <a:sym typeface="Cambria"/>
                </a:rPr>
                <a:t>Tides:</a:t>
              </a:r>
              <a:endParaRPr sz="10000">
                <a:latin typeface="Cambria"/>
                <a:ea typeface="Cambria"/>
                <a:cs typeface="Cambria"/>
                <a:sym typeface="Cambria"/>
              </a:endParaRPr>
            </a:p>
          </p:txBody>
        </p:sp>
        <p:sp>
          <p:nvSpPr>
            <p:cNvPr id="93" name="Google Shape;93;p13"/>
            <p:cNvSpPr txBox="1"/>
            <p:nvPr/>
          </p:nvSpPr>
          <p:spPr>
            <a:xfrm>
              <a:off x="7841723" y="6702923"/>
              <a:ext cx="8393400" cy="554100"/>
            </a:xfrm>
            <a:prstGeom prst="rect">
              <a:avLst/>
            </a:prstGeom>
            <a:noFill/>
            <a:ln>
              <a:noFill/>
            </a:ln>
          </p:spPr>
          <p:txBody>
            <a:bodyPr spcFirstLastPara="1" wrap="square" lIns="0" tIns="0" rIns="0" bIns="0" anchor="t" anchorCtr="0">
              <a:spAutoFit/>
            </a:bodyPr>
            <a:lstStyle/>
            <a:p>
              <a:pPr marL="0" marR="0" lvl="0" indent="0" algn="l" rtl="0">
                <a:lnSpc>
                  <a:spcPct val="135000"/>
                </a:lnSpc>
                <a:spcBef>
                  <a:spcPts val="0"/>
                </a:spcBef>
                <a:spcAft>
                  <a:spcPts val="0"/>
                </a:spcAft>
                <a:buNone/>
              </a:pPr>
              <a:r>
                <a:rPr lang="en-US" sz="2700" b="1" i="0" u="none" strike="noStrike" cap="none">
                  <a:solidFill>
                    <a:srgbClr val="000000"/>
                  </a:solidFill>
                  <a:latin typeface="Cambria"/>
                  <a:ea typeface="Cambria"/>
                  <a:cs typeface="Cambria"/>
                  <a:sym typeface="Cambria"/>
                </a:rPr>
                <a:t>PREPARED BY MADISON SEARS</a:t>
              </a:r>
              <a:endParaRPr>
                <a:latin typeface="Cambria"/>
                <a:ea typeface="Cambria"/>
                <a:cs typeface="Cambria"/>
                <a:sym typeface="Cambria"/>
              </a:endParaRPr>
            </a:p>
          </p:txBody>
        </p:sp>
        <p:sp>
          <p:nvSpPr>
            <p:cNvPr id="94" name="Google Shape;94;p13"/>
            <p:cNvSpPr txBox="1"/>
            <p:nvPr/>
          </p:nvSpPr>
          <p:spPr>
            <a:xfrm>
              <a:off x="-159467" y="3913586"/>
              <a:ext cx="23815800" cy="2462400"/>
            </a:xfrm>
            <a:prstGeom prst="rect">
              <a:avLst/>
            </a:prstGeom>
            <a:noFill/>
            <a:ln>
              <a:noFill/>
            </a:ln>
          </p:spPr>
          <p:txBody>
            <a:bodyPr spcFirstLastPara="1" wrap="square" lIns="0" tIns="0" rIns="0" bIns="0" anchor="t" anchorCtr="0">
              <a:spAutoFit/>
            </a:bodyPr>
            <a:lstStyle/>
            <a:p>
              <a:pPr marL="0" marR="0" lvl="0" indent="0" algn="ctr" rtl="0">
                <a:lnSpc>
                  <a:spcPct val="59996"/>
                </a:lnSpc>
                <a:spcBef>
                  <a:spcPts val="0"/>
                </a:spcBef>
                <a:spcAft>
                  <a:spcPts val="0"/>
                </a:spcAft>
                <a:buNone/>
              </a:pPr>
              <a:r>
                <a:rPr lang="en-US" sz="9999" i="0" u="none" strike="noStrike" cap="none">
                  <a:solidFill>
                    <a:srgbClr val="E2330B"/>
                  </a:solidFill>
                  <a:latin typeface="Cambria"/>
                  <a:ea typeface="Cambria"/>
                  <a:cs typeface="Cambria"/>
                  <a:sym typeface="Cambria"/>
                </a:rPr>
                <a:t>An Introduction to </a:t>
              </a:r>
              <a:endParaRPr>
                <a:latin typeface="Cambria"/>
                <a:ea typeface="Cambria"/>
                <a:cs typeface="Cambria"/>
                <a:sym typeface="Cambria"/>
              </a:endParaRPr>
            </a:p>
            <a:p>
              <a:pPr marL="0" marR="0" lvl="0" indent="0" algn="ctr" rtl="0">
                <a:lnSpc>
                  <a:spcPct val="59996"/>
                </a:lnSpc>
                <a:spcBef>
                  <a:spcPts val="0"/>
                </a:spcBef>
                <a:spcAft>
                  <a:spcPts val="0"/>
                </a:spcAft>
                <a:buNone/>
              </a:pPr>
              <a:r>
                <a:rPr lang="en-US" sz="9999" i="0" u="none" strike="noStrike" cap="none">
                  <a:solidFill>
                    <a:srgbClr val="E2330B"/>
                  </a:solidFill>
                  <a:latin typeface="Cambria"/>
                  <a:ea typeface="Cambria"/>
                  <a:cs typeface="Cambria"/>
                  <a:sym typeface="Cambria"/>
                </a:rPr>
                <a:t>Sustainable Seafood</a:t>
              </a:r>
              <a:endParaRPr>
                <a:latin typeface="Cambria"/>
                <a:ea typeface="Cambria"/>
                <a:cs typeface="Cambria"/>
                <a:sym typeface="Cambria"/>
              </a:endParaRPr>
            </a:p>
          </p:txBody>
        </p:sp>
      </p:grpSp>
      <p:sp>
        <p:nvSpPr>
          <p:cNvPr id="95" name="Google Shape;95;p13"/>
          <p:cNvSpPr txBox="1"/>
          <p:nvPr/>
        </p:nvSpPr>
        <p:spPr>
          <a:xfrm>
            <a:off x="139890" y="9866468"/>
            <a:ext cx="2794397" cy="257174"/>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1500" b="0" i="0" u="none" strike="noStrike" cap="none">
                <a:solidFill>
                  <a:srgbClr val="000000"/>
                </a:solidFill>
                <a:latin typeface="Arial"/>
                <a:ea typeface="Arial"/>
                <a:cs typeface="Arial"/>
                <a:sym typeface="Arial"/>
              </a:rPr>
              <a:t>Image/Graphic Sources: Canva</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CF6"/>
        </a:solidFill>
        <a:effectLst/>
      </p:bgPr>
    </p:bg>
    <p:spTree>
      <p:nvGrpSpPr>
        <p:cNvPr id="1" name="Shape 99"/>
        <p:cNvGrpSpPr/>
        <p:nvPr/>
      </p:nvGrpSpPr>
      <p:grpSpPr>
        <a:xfrm>
          <a:off x="0" y="0"/>
          <a:ext cx="0" cy="0"/>
          <a:chOff x="0" y="0"/>
          <a:chExt cx="0" cy="0"/>
        </a:xfrm>
      </p:grpSpPr>
      <p:sp>
        <p:nvSpPr>
          <p:cNvPr id="100" name="Google Shape;100;p14"/>
          <p:cNvSpPr/>
          <p:nvPr/>
        </p:nvSpPr>
        <p:spPr>
          <a:xfrm rot="10800000" flipH="1">
            <a:off x="11738677" y="7317452"/>
            <a:ext cx="13744635" cy="8229600"/>
          </a:xfrm>
          <a:custGeom>
            <a:avLst/>
            <a:gdLst/>
            <a:ahLst/>
            <a:cxnLst/>
            <a:rect l="l" t="t" r="r" b="b"/>
            <a:pathLst>
              <a:path w="13744635" h="8229600" extrusionOk="0">
                <a:moveTo>
                  <a:pt x="0" y="8229600"/>
                </a:moveTo>
                <a:lnTo>
                  <a:pt x="13744634" y="8229600"/>
                </a:lnTo>
                <a:lnTo>
                  <a:pt x="13744634" y="0"/>
                </a:lnTo>
                <a:lnTo>
                  <a:pt x="0" y="0"/>
                </a:lnTo>
                <a:lnTo>
                  <a:pt x="0" y="8229600"/>
                </a:lnTo>
                <a:close/>
              </a:path>
            </a:pathLst>
          </a:custGeom>
          <a:blipFill rotWithShape="1">
            <a:blip r:embed="rId3">
              <a:alphaModFix/>
            </a:blip>
            <a:stretch>
              <a:fillRect/>
            </a:stretch>
          </a:blipFill>
          <a:ln>
            <a:noFill/>
          </a:ln>
        </p:spPr>
      </p:sp>
      <p:sp>
        <p:nvSpPr>
          <p:cNvPr id="101" name="Google Shape;101;p14"/>
          <p:cNvSpPr/>
          <p:nvPr/>
        </p:nvSpPr>
        <p:spPr>
          <a:xfrm>
            <a:off x="-6872317" y="4700951"/>
            <a:ext cx="13744635" cy="8229600"/>
          </a:xfrm>
          <a:custGeom>
            <a:avLst/>
            <a:gdLst/>
            <a:ahLst/>
            <a:cxnLst/>
            <a:rect l="l" t="t" r="r" b="b"/>
            <a:pathLst>
              <a:path w="13744635" h="8229600" extrusionOk="0">
                <a:moveTo>
                  <a:pt x="0" y="0"/>
                </a:moveTo>
                <a:lnTo>
                  <a:pt x="13744634" y="0"/>
                </a:lnTo>
                <a:lnTo>
                  <a:pt x="13744634" y="8229600"/>
                </a:lnTo>
                <a:lnTo>
                  <a:pt x="0" y="8229600"/>
                </a:lnTo>
                <a:lnTo>
                  <a:pt x="0" y="0"/>
                </a:lnTo>
                <a:close/>
              </a:path>
            </a:pathLst>
          </a:custGeom>
          <a:blipFill rotWithShape="1">
            <a:blip r:embed="rId3">
              <a:alphaModFix/>
            </a:blip>
            <a:stretch>
              <a:fillRect/>
            </a:stretch>
          </a:blipFill>
          <a:ln>
            <a:noFill/>
          </a:ln>
        </p:spPr>
      </p:sp>
      <p:sp>
        <p:nvSpPr>
          <p:cNvPr id="102" name="Google Shape;102;p14"/>
          <p:cNvSpPr/>
          <p:nvPr/>
        </p:nvSpPr>
        <p:spPr>
          <a:xfrm>
            <a:off x="7292355" y="-4793066"/>
            <a:ext cx="9648774" cy="8229600"/>
          </a:xfrm>
          <a:custGeom>
            <a:avLst/>
            <a:gdLst/>
            <a:ahLst/>
            <a:cxnLst/>
            <a:rect l="l" t="t" r="r" b="b"/>
            <a:pathLst>
              <a:path w="9648774" h="8229600" extrusionOk="0">
                <a:moveTo>
                  <a:pt x="0" y="0"/>
                </a:moveTo>
                <a:lnTo>
                  <a:pt x="9648773" y="0"/>
                </a:lnTo>
                <a:lnTo>
                  <a:pt x="9648773" y="8229600"/>
                </a:lnTo>
                <a:lnTo>
                  <a:pt x="0" y="8229600"/>
                </a:lnTo>
                <a:lnTo>
                  <a:pt x="0" y="0"/>
                </a:lnTo>
                <a:close/>
              </a:path>
            </a:pathLst>
          </a:custGeom>
          <a:blipFill rotWithShape="1">
            <a:blip r:embed="rId4">
              <a:alphaModFix/>
            </a:blip>
            <a:stretch>
              <a:fillRect/>
            </a:stretch>
          </a:blipFill>
          <a:ln>
            <a:noFill/>
          </a:ln>
        </p:spPr>
      </p:sp>
      <p:sp>
        <p:nvSpPr>
          <p:cNvPr id="103" name="Google Shape;103;p14"/>
          <p:cNvSpPr/>
          <p:nvPr/>
        </p:nvSpPr>
        <p:spPr>
          <a:xfrm>
            <a:off x="13508280" y="1172940"/>
            <a:ext cx="3331923" cy="4997884"/>
          </a:xfrm>
          <a:custGeom>
            <a:avLst/>
            <a:gdLst/>
            <a:ahLst/>
            <a:cxnLst/>
            <a:rect l="l" t="t" r="r" b="b"/>
            <a:pathLst>
              <a:path w="3331923" h="4997884" extrusionOk="0">
                <a:moveTo>
                  <a:pt x="0" y="0"/>
                </a:moveTo>
                <a:lnTo>
                  <a:pt x="3331922" y="0"/>
                </a:lnTo>
                <a:lnTo>
                  <a:pt x="3331922" y="4997884"/>
                </a:lnTo>
                <a:lnTo>
                  <a:pt x="0" y="4997884"/>
                </a:lnTo>
                <a:lnTo>
                  <a:pt x="0" y="0"/>
                </a:lnTo>
                <a:close/>
              </a:path>
            </a:pathLst>
          </a:custGeom>
          <a:blipFill rotWithShape="1">
            <a:blip r:embed="rId5">
              <a:alphaModFix/>
            </a:blip>
            <a:stretch>
              <a:fillRect/>
            </a:stretch>
          </a:blipFill>
          <a:ln>
            <a:noFill/>
          </a:ln>
        </p:spPr>
      </p:sp>
      <p:sp>
        <p:nvSpPr>
          <p:cNvPr id="104" name="Google Shape;104;p14"/>
          <p:cNvSpPr/>
          <p:nvPr/>
        </p:nvSpPr>
        <p:spPr>
          <a:xfrm>
            <a:off x="11959262" y="4863133"/>
            <a:ext cx="5860222" cy="4395167"/>
          </a:xfrm>
          <a:custGeom>
            <a:avLst/>
            <a:gdLst/>
            <a:ahLst/>
            <a:cxnLst/>
            <a:rect l="l" t="t" r="r" b="b"/>
            <a:pathLst>
              <a:path w="5860222" h="4395167" extrusionOk="0">
                <a:moveTo>
                  <a:pt x="0" y="0"/>
                </a:moveTo>
                <a:lnTo>
                  <a:pt x="5860222" y="0"/>
                </a:lnTo>
                <a:lnTo>
                  <a:pt x="5860222" y="4395167"/>
                </a:lnTo>
                <a:lnTo>
                  <a:pt x="0" y="4395167"/>
                </a:lnTo>
                <a:lnTo>
                  <a:pt x="0" y="0"/>
                </a:lnTo>
                <a:close/>
              </a:path>
            </a:pathLst>
          </a:custGeom>
          <a:blipFill rotWithShape="1">
            <a:blip r:embed="rId6">
              <a:alphaModFix/>
            </a:blip>
            <a:stretch>
              <a:fillRect/>
            </a:stretch>
          </a:blipFill>
          <a:ln>
            <a:noFill/>
          </a:ln>
        </p:spPr>
      </p:sp>
      <p:sp>
        <p:nvSpPr>
          <p:cNvPr id="105" name="Google Shape;105;p14"/>
          <p:cNvSpPr/>
          <p:nvPr/>
        </p:nvSpPr>
        <p:spPr>
          <a:xfrm>
            <a:off x="10050288" y="1930177"/>
            <a:ext cx="3376778" cy="4502370"/>
          </a:xfrm>
          <a:custGeom>
            <a:avLst/>
            <a:gdLst/>
            <a:ahLst/>
            <a:cxnLst/>
            <a:rect l="l" t="t" r="r" b="b"/>
            <a:pathLst>
              <a:path w="3376778" h="4502370" extrusionOk="0">
                <a:moveTo>
                  <a:pt x="0" y="0"/>
                </a:moveTo>
                <a:lnTo>
                  <a:pt x="3376778" y="0"/>
                </a:lnTo>
                <a:lnTo>
                  <a:pt x="3376778" y="4502370"/>
                </a:lnTo>
                <a:lnTo>
                  <a:pt x="0" y="4502370"/>
                </a:lnTo>
                <a:lnTo>
                  <a:pt x="0" y="0"/>
                </a:lnTo>
                <a:close/>
              </a:path>
            </a:pathLst>
          </a:custGeom>
          <a:blipFill rotWithShape="1">
            <a:blip r:embed="rId7">
              <a:alphaModFix/>
            </a:blip>
            <a:stretch>
              <a:fillRect/>
            </a:stretch>
          </a:blipFill>
          <a:ln>
            <a:noFill/>
          </a:ln>
        </p:spPr>
      </p:sp>
      <p:sp>
        <p:nvSpPr>
          <p:cNvPr id="106" name="Google Shape;106;p14"/>
          <p:cNvSpPr/>
          <p:nvPr/>
        </p:nvSpPr>
        <p:spPr>
          <a:xfrm>
            <a:off x="9313702" y="5970080"/>
            <a:ext cx="3166177" cy="3166177"/>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rotWithShape="1">
            <a:blip r:embed="rId8">
              <a:alphaModFix/>
            </a:blip>
            <a:stretch>
              <a:fillRect l="-25045" r="-25045"/>
            </a:stretch>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107;p14"/>
          <p:cNvSpPr/>
          <p:nvPr/>
        </p:nvSpPr>
        <p:spPr>
          <a:xfrm rot="-3547553">
            <a:off x="8196736" y="5139250"/>
            <a:ext cx="533808" cy="1661660"/>
          </a:xfrm>
          <a:custGeom>
            <a:avLst/>
            <a:gdLst/>
            <a:ahLst/>
            <a:cxnLst/>
            <a:rect l="l" t="t" r="r" b="b"/>
            <a:pathLst>
              <a:path w="533808" h="1661660" extrusionOk="0">
                <a:moveTo>
                  <a:pt x="0" y="0"/>
                </a:moveTo>
                <a:lnTo>
                  <a:pt x="533809" y="0"/>
                </a:lnTo>
                <a:lnTo>
                  <a:pt x="533809" y="1661660"/>
                </a:lnTo>
                <a:lnTo>
                  <a:pt x="0" y="1661660"/>
                </a:lnTo>
                <a:lnTo>
                  <a:pt x="0" y="0"/>
                </a:lnTo>
                <a:close/>
              </a:path>
            </a:pathLst>
          </a:custGeom>
          <a:blipFill rotWithShape="1">
            <a:blip r:embed="rId9">
              <a:alphaModFix/>
            </a:blip>
            <a:stretch>
              <a:fillRect/>
            </a:stretch>
          </a:blipFill>
          <a:ln>
            <a:noFill/>
          </a:ln>
        </p:spPr>
      </p:sp>
      <p:sp>
        <p:nvSpPr>
          <p:cNvPr id="108" name="Google Shape;108;p14"/>
          <p:cNvSpPr txBox="1"/>
          <p:nvPr/>
        </p:nvSpPr>
        <p:spPr>
          <a:xfrm>
            <a:off x="500128" y="633915"/>
            <a:ext cx="7926900" cy="1846800"/>
          </a:xfrm>
          <a:prstGeom prst="rect">
            <a:avLst/>
          </a:prstGeom>
          <a:noFill/>
          <a:ln>
            <a:noFill/>
          </a:ln>
        </p:spPr>
        <p:txBody>
          <a:bodyPr spcFirstLastPara="1" wrap="square" lIns="0" tIns="0" rIns="0" bIns="0" anchor="t" anchorCtr="0">
            <a:spAutoFit/>
          </a:bodyPr>
          <a:lstStyle/>
          <a:p>
            <a:pPr marL="0" marR="0" lvl="0" indent="0" algn="ctr" rtl="0">
              <a:lnSpc>
                <a:spcPct val="59996"/>
              </a:lnSpc>
              <a:spcBef>
                <a:spcPts val="0"/>
              </a:spcBef>
              <a:spcAft>
                <a:spcPts val="0"/>
              </a:spcAft>
              <a:buNone/>
            </a:pPr>
            <a:r>
              <a:rPr lang="en-US" sz="9999" i="0" u="none" strike="noStrike" cap="none">
                <a:solidFill>
                  <a:srgbClr val="E2330B"/>
                </a:solidFill>
                <a:latin typeface="Calibri"/>
                <a:ea typeface="Calibri"/>
                <a:cs typeface="Calibri"/>
                <a:sym typeface="Calibri"/>
              </a:rPr>
              <a:t>Meet the Scientist:</a:t>
            </a:r>
            <a:endParaRPr>
              <a:latin typeface="Calibri"/>
              <a:ea typeface="Calibri"/>
              <a:cs typeface="Calibri"/>
              <a:sym typeface="Calibri"/>
            </a:endParaRPr>
          </a:p>
        </p:txBody>
      </p:sp>
      <p:sp>
        <p:nvSpPr>
          <p:cNvPr id="109" name="Google Shape;109;p14"/>
          <p:cNvSpPr txBox="1"/>
          <p:nvPr/>
        </p:nvSpPr>
        <p:spPr>
          <a:xfrm>
            <a:off x="642118" y="2858556"/>
            <a:ext cx="7642800" cy="5650800"/>
          </a:xfrm>
          <a:prstGeom prst="rect">
            <a:avLst/>
          </a:prstGeom>
          <a:noFill/>
          <a:ln>
            <a:noFill/>
          </a:ln>
        </p:spPr>
        <p:txBody>
          <a:bodyPr spcFirstLastPara="1" wrap="square" lIns="0" tIns="0" rIns="0" bIns="0" anchor="t" anchorCtr="0">
            <a:spAutoFit/>
          </a:bodyPr>
          <a:lstStyle/>
          <a:p>
            <a:pPr marL="0" marR="0" lvl="0" indent="0" algn="ctr" rtl="0">
              <a:lnSpc>
                <a:spcPct val="140011"/>
              </a:lnSpc>
              <a:spcBef>
                <a:spcPts val="0"/>
              </a:spcBef>
              <a:spcAft>
                <a:spcPts val="0"/>
              </a:spcAft>
              <a:buNone/>
            </a:pPr>
            <a:r>
              <a:rPr lang="en-US" sz="3399" i="0" u="none" strike="noStrike" cap="none">
                <a:solidFill>
                  <a:srgbClr val="000000"/>
                </a:solidFill>
                <a:latin typeface="Calibri"/>
                <a:ea typeface="Calibri"/>
                <a:cs typeface="Calibri"/>
                <a:sym typeface="Calibri"/>
              </a:rPr>
              <a:t>Hi, my name is Madison Sears! I study fisheries and seafood at the Virginia Institute of Marine Science! I am from Houston, TX and my favorite animal is a garden eel.</a:t>
            </a:r>
            <a:endParaRPr>
              <a:latin typeface="Calibri"/>
              <a:ea typeface="Calibri"/>
              <a:cs typeface="Calibri"/>
              <a:sym typeface="Calibri"/>
            </a:endParaRPr>
          </a:p>
          <a:p>
            <a:pPr marL="0" marR="0" lvl="0" indent="0" algn="ctr" rtl="0">
              <a:lnSpc>
                <a:spcPct val="140011"/>
              </a:lnSpc>
              <a:spcBef>
                <a:spcPts val="0"/>
              </a:spcBef>
              <a:spcAft>
                <a:spcPts val="0"/>
              </a:spcAft>
              <a:buNone/>
            </a:pPr>
            <a:r>
              <a:rPr lang="en-US" sz="3399" i="0" u="none" strike="noStrike" cap="none">
                <a:solidFill>
                  <a:srgbClr val="000000"/>
                </a:solidFill>
                <a:latin typeface="Calibri"/>
                <a:ea typeface="Calibri"/>
                <a:cs typeface="Calibri"/>
                <a:sym typeface="Calibri"/>
              </a:rPr>
              <a:t>I recently worked at the Virginia Aquarium teaching visitors about seafood, and I am excited for you to learn too! </a:t>
            </a:r>
            <a:endParaRPr>
              <a:latin typeface="Calibri"/>
              <a:ea typeface="Calibri"/>
              <a:cs typeface="Calibri"/>
              <a:sym typeface="Calibri"/>
            </a:endParaRPr>
          </a:p>
        </p:txBody>
      </p:sp>
      <p:sp>
        <p:nvSpPr>
          <p:cNvPr id="110" name="Google Shape;110;p14"/>
          <p:cNvSpPr txBox="1"/>
          <p:nvPr/>
        </p:nvSpPr>
        <p:spPr>
          <a:xfrm>
            <a:off x="0" y="9866468"/>
            <a:ext cx="5589009" cy="257174"/>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1500" b="0" i="0" u="none" strike="noStrike" cap="none">
                <a:solidFill>
                  <a:srgbClr val="000000"/>
                </a:solidFill>
                <a:latin typeface="Arial"/>
                <a:ea typeface="Arial"/>
                <a:cs typeface="Arial"/>
                <a:sym typeface="Arial"/>
              </a:rPr>
              <a:t>Image/Graphic Sources: Madison Sears, Unsplash, Canva</a:t>
            </a: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CF6"/>
        </a:solidFill>
        <a:effectLst/>
      </p:bgPr>
    </p:bg>
    <p:spTree>
      <p:nvGrpSpPr>
        <p:cNvPr id="1" name="Shape 114"/>
        <p:cNvGrpSpPr/>
        <p:nvPr/>
      </p:nvGrpSpPr>
      <p:grpSpPr>
        <a:xfrm>
          <a:off x="0" y="0"/>
          <a:ext cx="0" cy="0"/>
          <a:chOff x="0" y="0"/>
          <a:chExt cx="0" cy="0"/>
        </a:xfrm>
      </p:grpSpPr>
      <p:sp>
        <p:nvSpPr>
          <p:cNvPr id="115" name="Google Shape;115;p15"/>
          <p:cNvSpPr/>
          <p:nvPr/>
        </p:nvSpPr>
        <p:spPr>
          <a:xfrm rot="10800000" flipH="1">
            <a:off x="11738677" y="7317452"/>
            <a:ext cx="13744635" cy="8229600"/>
          </a:xfrm>
          <a:custGeom>
            <a:avLst/>
            <a:gdLst/>
            <a:ahLst/>
            <a:cxnLst/>
            <a:rect l="l" t="t" r="r" b="b"/>
            <a:pathLst>
              <a:path w="13744635" h="8229600" extrusionOk="0">
                <a:moveTo>
                  <a:pt x="0" y="8229600"/>
                </a:moveTo>
                <a:lnTo>
                  <a:pt x="13744634" y="8229600"/>
                </a:lnTo>
                <a:lnTo>
                  <a:pt x="13744634" y="0"/>
                </a:lnTo>
                <a:lnTo>
                  <a:pt x="0" y="0"/>
                </a:lnTo>
                <a:lnTo>
                  <a:pt x="0" y="8229600"/>
                </a:lnTo>
                <a:close/>
              </a:path>
            </a:pathLst>
          </a:custGeom>
          <a:blipFill rotWithShape="1">
            <a:blip r:embed="rId3">
              <a:alphaModFix/>
            </a:blip>
            <a:stretch>
              <a:fillRect/>
            </a:stretch>
          </a:blipFill>
          <a:ln>
            <a:noFill/>
          </a:ln>
        </p:spPr>
      </p:sp>
      <p:sp>
        <p:nvSpPr>
          <p:cNvPr id="116" name="Google Shape;116;p15"/>
          <p:cNvSpPr/>
          <p:nvPr/>
        </p:nvSpPr>
        <p:spPr>
          <a:xfrm>
            <a:off x="-6872317" y="4700951"/>
            <a:ext cx="13744635" cy="8229600"/>
          </a:xfrm>
          <a:custGeom>
            <a:avLst/>
            <a:gdLst/>
            <a:ahLst/>
            <a:cxnLst/>
            <a:rect l="l" t="t" r="r" b="b"/>
            <a:pathLst>
              <a:path w="13744635" h="8229600" extrusionOk="0">
                <a:moveTo>
                  <a:pt x="0" y="0"/>
                </a:moveTo>
                <a:lnTo>
                  <a:pt x="13744634" y="0"/>
                </a:lnTo>
                <a:lnTo>
                  <a:pt x="13744634" y="8229600"/>
                </a:lnTo>
                <a:lnTo>
                  <a:pt x="0" y="8229600"/>
                </a:lnTo>
                <a:lnTo>
                  <a:pt x="0" y="0"/>
                </a:lnTo>
                <a:close/>
              </a:path>
            </a:pathLst>
          </a:custGeom>
          <a:blipFill rotWithShape="1">
            <a:blip r:embed="rId3">
              <a:alphaModFix/>
            </a:blip>
            <a:stretch>
              <a:fillRect/>
            </a:stretch>
          </a:blipFill>
          <a:ln>
            <a:noFill/>
          </a:ln>
        </p:spPr>
      </p:sp>
      <p:sp>
        <p:nvSpPr>
          <p:cNvPr id="117" name="Google Shape;117;p15"/>
          <p:cNvSpPr/>
          <p:nvPr/>
        </p:nvSpPr>
        <p:spPr>
          <a:xfrm>
            <a:off x="7292355" y="-4793066"/>
            <a:ext cx="9648774" cy="8229600"/>
          </a:xfrm>
          <a:custGeom>
            <a:avLst/>
            <a:gdLst/>
            <a:ahLst/>
            <a:cxnLst/>
            <a:rect l="l" t="t" r="r" b="b"/>
            <a:pathLst>
              <a:path w="9648774" h="8229600" extrusionOk="0">
                <a:moveTo>
                  <a:pt x="0" y="0"/>
                </a:moveTo>
                <a:lnTo>
                  <a:pt x="9648773" y="0"/>
                </a:lnTo>
                <a:lnTo>
                  <a:pt x="9648773" y="8229600"/>
                </a:lnTo>
                <a:lnTo>
                  <a:pt x="0" y="8229600"/>
                </a:lnTo>
                <a:lnTo>
                  <a:pt x="0" y="0"/>
                </a:lnTo>
                <a:close/>
              </a:path>
            </a:pathLst>
          </a:custGeom>
          <a:blipFill rotWithShape="1">
            <a:blip r:embed="rId4">
              <a:alphaModFix/>
            </a:blip>
            <a:stretch>
              <a:fillRect/>
            </a:stretch>
          </a:blipFill>
          <a:ln>
            <a:noFill/>
          </a:ln>
        </p:spPr>
      </p:sp>
      <p:sp>
        <p:nvSpPr>
          <p:cNvPr id="118" name="Google Shape;118;p15"/>
          <p:cNvSpPr/>
          <p:nvPr/>
        </p:nvSpPr>
        <p:spPr>
          <a:xfrm>
            <a:off x="11863097" y="1172940"/>
            <a:ext cx="6285357" cy="8229600"/>
          </a:xfrm>
          <a:custGeom>
            <a:avLst/>
            <a:gdLst/>
            <a:ahLst/>
            <a:cxnLst/>
            <a:rect l="l" t="t" r="r" b="b"/>
            <a:pathLst>
              <a:path w="6285357" h="8229600" extrusionOk="0">
                <a:moveTo>
                  <a:pt x="0" y="0"/>
                </a:moveTo>
                <a:lnTo>
                  <a:pt x="6285357" y="0"/>
                </a:lnTo>
                <a:lnTo>
                  <a:pt x="6285357" y="8229600"/>
                </a:lnTo>
                <a:lnTo>
                  <a:pt x="0" y="8229600"/>
                </a:lnTo>
                <a:lnTo>
                  <a:pt x="0" y="0"/>
                </a:lnTo>
                <a:close/>
              </a:path>
            </a:pathLst>
          </a:custGeom>
          <a:blipFill rotWithShape="1">
            <a:blip r:embed="rId5">
              <a:alphaModFix/>
            </a:blip>
            <a:stretch>
              <a:fillRect/>
            </a:stretch>
          </a:blipFill>
          <a:ln>
            <a:noFill/>
          </a:ln>
        </p:spPr>
      </p:sp>
      <p:sp>
        <p:nvSpPr>
          <p:cNvPr id="119" name="Google Shape;119;p15"/>
          <p:cNvSpPr txBox="1"/>
          <p:nvPr/>
        </p:nvSpPr>
        <p:spPr>
          <a:xfrm>
            <a:off x="2157173" y="5409979"/>
            <a:ext cx="5970000" cy="2091300"/>
          </a:xfrm>
          <a:prstGeom prst="rect">
            <a:avLst/>
          </a:prstGeom>
          <a:noFill/>
          <a:ln>
            <a:noFill/>
          </a:ln>
        </p:spPr>
        <p:txBody>
          <a:bodyPr spcFirstLastPara="1" wrap="square" lIns="0" tIns="0" rIns="0" bIns="0" anchor="t" anchorCtr="0">
            <a:spAutoFit/>
          </a:bodyPr>
          <a:lstStyle/>
          <a:p>
            <a:pPr marL="0" marR="0" lvl="0" indent="0" algn="ctr" rtl="0">
              <a:lnSpc>
                <a:spcPct val="59994"/>
              </a:lnSpc>
              <a:spcBef>
                <a:spcPts val="0"/>
              </a:spcBef>
              <a:spcAft>
                <a:spcPts val="0"/>
              </a:spcAft>
              <a:buNone/>
            </a:pPr>
            <a:r>
              <a:rPr lang="en-US" sz="7549" i="0" u="none" strike="noStrike" cap="none">
                <a:solidFill>
                  <a:srgbClr val="E2330B"/>
                </a:solidFill>
                <a:latin typeface="Calibri"/>
                <a:ea typeface="Calibri"/>
                <a:cs typeface="Calibri"/>
                <a:sym typeface="Calibri"/>
              </a:rPr>
              <a:t>What’s your favorite seafood?</a:t>
            </a:r>
            <a:endParaRPr>
              <a:latin typeface="Calibri"/>
              <a:ea typeface="Calibri"/>
              <a:cs typeface="Calibri"/>
              <a:sym typeface="Calibri"/>
            </a:endParaRPr>
          </a:p>
        </p:txBody>
      </p:sp>
      <p:sp>
        <p:nvSpPr>
          <p:cNvPr id="120" name="Google Shape;120;p15"/>
          <p:cNvSpPr txBox="1"/>
          <p:nvPr/>
        </p:nvSpPr>
        <p:spPr>
          <a:xfrm>
            <a:off x="139890" y="9866468"/>
            <a:ext cx="2794397" cy="257174"/>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1500" b="0" i="0" u="none" strike="noStrike" cap="none">
                <a:solidFill>
                  <a:srgbClr val="000000"/>
                </a:solidFill>
                <a:latin typeface="Arial"/>
                <a:ea typeface="Arial"/>
                <a:cs typeface="Arial"/>
                <a:sym typeface="Arial"/>
              </a:rPr>
              <a:t>Image/Graphic Sources: Canva</a:t>
            </a:r>
            <a:endParaRPr/>
          </a:p>
        </p:txBody>
      </p:sp>
      <p:sp>
        <p:nvSpPr>
          <p:cNvPr id="121" name="Google Shape;121;p15"/>
          <p:cNvSpPr txBox="1"/>
          <p:nvPr/>
        </p:nvSpPr>
        <p:spPr>
          <a:xfrm>
            <a:off x="903363" y="2137554"/>
            <a:ext cx="8477700" cy="2970000"/>
          </a:xfrm>
          <a:prstGeom prst="rect">
            <a:avLst/>
          </a:prstGeom>
          <a:noFill/>
          <a:ln>
            <a:noFill/>
          </a:ln>
        </p:spPr>
        <p:txBody>
          <a:bodyPr spcFirstLastPara="1" wrap="square" lIns="0" tIns="0" rIns="0" bIns="0" anchor="t" anchorCtr="0">
            <a:spAutoFit/>
          </a:bodyPr>
          <a:lstStyle/>
          <a:p>
            <a:pPr marL="0" marR="0" lvl="0" indent="0" algn="ctr" rtl="0">
              <a:lnSpc>
                <a:spcPct val="60000"/>
              </a:lnSpc>
              <a:spcBef>
                <a:spcPts val="0"/>
              </a:spcBef>
              <a:spcAft>
                <a:spcPts val="0"/>
              </a:spcAft>
              <a:buNone/>
            </a:pPr>
            <a:r>
              <a:rPr lang="en-US" sz="10720" i="0" u="none" strike="noStrike" cap="none">
                <a:solidFill>
                  <a:srgbClr val="E2330B"/>
                </a:solidFill>
                <a:latin typeface="Calibri"/>
                <a:ea typeface="Calibri"/>
                <a:cs typeface="Calibri"/>
                <a:sym typeface="Calibri"/>
              </a:rPr>
              <a:t>Raise your hand if you eat seafood!</a:t>
            </a:r>
            <a:endParaRPr>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CF6"/>
        </a:solidFill>
        <a:effectLst/>
      </p:bgPr>
    </p:bg>
    <p:spTree>
      <p:nvGrpSpPr>
        <p:cNvPr id="1" name="Shape 125"/>
        <p:cNvGrpSpPr/>
        <p:nvPr/>
      </p:nvGrpSpPr>
      <p:grpSpPr>
        <a:xfrm>
          <a:off x="0" y="0"/>
          <a:ext cx="0" cy="0"/>
          <a:chOff x="0" y="0"/>
          <a:chExt cx="0" cy="0"/>
        </a:xfrm>
      </p:grpSpPr>
      <p:sp>
        <p:nvSpPr>
          <p:cNvPr id="126" name="Google Shape;126;p16"/>
          <p:cNvSpPr/>
          <p:nvPr/>
        </p:nvSpPr>
        <p:spPr>
          <a:xfrm rot="10800000" flipH="1">
            <a:off x="11738677" y="7317452"/>
            <a:ext cx="13744635" cy="8229600"/>
          </a:xfrm>
          <a:custGeom>
            <a:avLst/>
            <a:gdLst/>
            <a:ahLst/>
            <a:cxnLst/>
            <a:rect l="l" t="t" r="r" b="b"/>
            <a:pathLst>
              <a:path w="13744635" h="8229600" extrusionOk="0">
                <a:moveTo>
                  <a:pt x="0" y="8229600"/>
                </a:moveTo>
                <a:lnTo>
                  <a:pt x="13744634" y="8229600"/>
                </a:lnTo>
                <a:lnTo>
                  <a:pt x="13744634" y="0"/>
                </a:lnTo>
                <a:lnTo>
                  <a:pt x="0" y="0"/>
                </a:lnTo>
                <a:lnTo>
                  <a:pt x="0" y="8229600"/>
                </a:lnTo>
                <a:close/>
              </a:path>
            </a:pathLst>
          </a:custGeom>
          <a:blipFill rotWithShape="1">
            <a:blip r:embed="rId3">
              <a:alphaModFix/>
            </a:blip>
            <a:stretch>
              <a:fillRect/>
            </a:stretch>
          </a:blipFill>
          <a:ln>
            <a:noFill/>
          </a:ln>
        </p:spPr>
      </p:sp>
      <p:sp>
        <p:nvSpPr>
          <p:cNvPr id="127" name="Google Shape;127;p16"/>
          <p:cNvSpPr/>
          <p:nvPr/>
        </p:nvSpPr>
        <p:spPr>
          <a:xfrm>
            <a:off x="-6872317" y="4700951"/>
            <a:ext cx="13744635" cy="8229600"/>
          </a:xfrm>
          <a:custGeom>
            <a:avLst/>
            <a:gdLst/>
            <a:ahLst/>
            <a:cxnLst/>
            <a:rect l="l" t="t" r="r" b="b"/>
            <a:pathLst>
              <a:path w="13744635" h="8229600" extrusionOk="0">
                <a:moveTo>
                  <a:pt x="0" y="0"/>
                </a:moveTo>
                <a:lnTo>
                  <a:pt x="13744634" y="0"/>
                </a:lnTo>
                <a:lnTo>
                  <a:pt x="13744634" y="8229600"/>
                </a:lnTo>
                <a:lnTo>
                  <a:pt x="0" y="8229600"/>
                </a:lnTo>
                <a:lnTo>
                  <a:pt x="0" y="0"/>
                </a:lnTo>
                <a:close/>
              </a:path>
            </a:pathLst>
          </a:custGeom>
          <a:blipFill rotWithShape="1">
            <a:blip r:embed="rId3">
              <a:alphaModFix/>
            </a:blip>
            <a:stretch>
              <a:fillRect/>
            </a:stretch>
          </a:blipFill>
          <a:ln>
            <a:noFill/>
          </a:ln>
        </p:spPr>
      </p:sp>
      <p:sp>
        <p:nvSpPr>
          <p:cNvPr id="128" name="Google Shape;128;p16"/>
          <p:cNvSpPr/>
          <p:nvPr/>
        </p:nvSpPr>
        <p:spPr>
          <a:xfrm>
            <a:off x="7292355" y="-4793066"/>
            <a:ext cx="9648774" cy="8229600"/>
          </a:xfrm>
          <a:custGeom>
            <a:avLst/>
            <a:gdLst/>
            <a:ahLst/>
            <a:cxnLst/>
            <a:rect l="l" t="t" r="r" b="b"/>
            <a:pathLst>
              <a:path w="9648774" h="8229600" extrusionOk="0">
                <a:moveTo>
                  <a:pt x="0" y="0"/>
                </a:moveTo>
                <a:lnTo>
                  <a:pt x="9648773" y="0"/>
                </a:lnTo>
                <a:lnTo>
                  <a:pt x="9648773" y="8229600"/>
                </a:lnTo>
                <a:lnTo>
                  <a:pt x="0" y="8229600"/>
                </a:lnTo>
                <a:lnTo>
                  <a:pt x="0" y="0"/>
                </a:lnTo>
                <a:close/>
              </a:path>
            </a:pathLst>
          </a:custGeom>
          <a:blipFill rotWithShape="1">
            <a:blip r:embed="rId4">
              <a:alphaModFix/>
            </a:blip>
            <a:stretch>
              <a:fillRect/>
            </a:stretch>
          </a:blipFill>
          <a:ln>
            <a:noFill/>
          </a:ln>
        </p:spPr>
      </p:sp>
      <p:sp>
        <p:nvSpPr>
          <p:cNvPr id="129" name="Google Shape;129;p16"/>
          <p:cNvSpPr/>
          <p:nvPr/>
        </p:nvSpPr>
        <p:spPr>
          <a:xfrm>
            <a:off x="9552320" y="2900002"/>
            <a:ext cx="4671736" cy="3340291"/>
          </a:xfrm>
          <a:custGeom>
            <a:avLst/>
            <a:gdLst/>
            <a:ahLst/>
            <a:cxnLst/>
            <a:rect l="l" t="t" r="r" b="b"/>
            <a:pathLst>
              <a:path w="4671736" h="3340291" extrusionOk="0">
                <a:moveTo>
                  <a:pt x="0" y="0"/>
                </a:moveTo>
                <a:lnTo>
                  <a:pt x="4671736" y="0"/>
                </a:lnTo>
                <a:lnTo>
                  <a:pt x="4671736" y="3340291"/>
                </a:lnTo>
                <a:lnTo>
                  <a:pt x="0" y="3340291"/>
                </a:lnTo>
                <a:lnTo>
                  <a:pt x="0" y="0"/>
                </a:lnTo>
                <a:close/>
              </a:path>
            </a:pathLst>
          </a:custGeom>
          <a:blipFill rotWithShape="1">
            <a:blip r:embed="rId5">
              <a:alphaModFix/>
            </a:blip>
            <a:stretch>
              <a:fillRect/>
            </a:stretch>
          </a:blipFill>
          <a:ln>
            <a:noFill/>
          </a:ln>
        </p:spPr>
      </p:sp>
      <p:sp>
        <p:nvSpPr>
          <p:cNvPr id="130" name="Google Shape;130;p16"/>
          <p:cNvSpPr/>
          <p:nvPr/>
        </p:nvSpPr>
        <p:spPr>
          <a:xfrm>
            <a:off x="10179942" y="5415866"/>
            <a:ext cx="7741824" cy="3803171"/>
          </a:xfrm>
          <a:custGeom>
            <a:avLst/>
            <a:gdLst/>
            <a:ahLst/>
            <a:cxnLst/>
            <a:rect l="l" t="t" r="r" b="b"/>
            <a:pathLst>
              <a:path w="7741824" h="3803171" extrusionOk="0">
                <a:moveTo>
                  <a:pt x="0" y="0"/>
                </a:moveTo>
                <a:lnTo>
                  <a:pt x="7741824" y="0"/>
                </a:lnTo>
                <a:lnTo>
                  <a:pt x="7741824" y="3803171"/>
                </a:lnTo>
                <a:lnTo>
                  <a:pt x="0" y="3803171"/>
                </a:lnTo>
                <a:lnTo>
                  <a:pt x="0" y="0"/>
                </a:lnTo>
                <a:close/>
              </a:path>
            </a:pathLst>
          </a:custGeom>
          <a:blipFill rotWithShape="1">
            <a:blip r:embed="rId6">
              <a:alphaModFix/>
            </a:blip>
            <a:stretch>
              <a:fillRect/>
            </a:stretch>
          </a:blipFill>
          <a:ln>
            <a:noFill/>
          </a:ln>
        </p:spPr>
      </p:sp>
      <p:sp>
        <p:nvSpPr>
          <p:cNvPr id="131" name="Google Shape;131;p16"/>
          <p:cNvSpPr/>
          <p:nvPr/>
        </p:nvSpPr>
        <p:spPr>
          <a:xfrm>
            <a:off x="13873445" y="2899988"/>
            <a:ext cx="3680281" cy="2502591"/>
          </a:xfrm>
          <a:custGeom>
            <a:avLst/>
            <a:gdLst/>
            <a:ahLst/>
            <a:cxnLst/>
            <a:rect l="l" t="t" r="r" b="b"/>
            <a:pathLst>
              <a:path w="3680281" h="2502591" extrusionOk="0">
                <a:moveTo>
                  <a:pt x="0" y="0"/>
                </a:moveTo>
                <a:lnTo>
                  <a:pt x="3680281" y="0"/>
                </a:lnTo>
                <a:lnTo>
                  <a:pt x="3680281" y="2502591"/>
                </a:lnTo>
                <a:lnTo>
                  <a:pt x="0" y="2502591"/>
                </a:lnTo>
                <a:lnTo>
                  <a:pt x="0" y="0"/>
                </a:lnTo>
                <a:close/>
              </a:path>
            </a:pathLst>
          </a:custGeom>
          <a:blipFill rotWithShape="1">
            <a:blip r:embed="rId7">
              <a:alphaModFix/>
            </a:blip>
            <a:stretch>
              <a:fillRect/>
            </a:stretch>
          </a:blipFill>
          <a:ln>
            <a:noFill/>
          </a:ln>
        </p:spPr>
      </p:sp>
      <p:sp>
        <p:nvSpPr>
          <p:cNvPr id="132" name="Google Shape;132;p16"/>
          <p:cNvSpPr txBox="1"/>
          <p:nvPr/>
        </p:nvSpPr>
        <p:spPr>
          <a:xfrm>
            <a:off x="358336" y="534554"/>
            <a:ext cx="17195400" cy="1846800"/>
          </a:xfrm>
          <a:prstGeom prst="rect">
            <a:avLst/>
          </a:prstGeom>
          <a:noFill/>
          <a:ln>
            <a:noFill/>
          </a:ln>
        </p:spPr>
        <p:txBody>
          <a:bodyPr spcFirstLastPara="1" wrap="square" lIns="0" tIns="0" rIns="0" bIns="0" anchor="t" anchorCtr="0">
            <a:spAutoFit/>
          </a:bodyPr>
          <a:lstStyle/>
          <a:p>
            <a:pPr marL="0" marR="0" lvl="0" indent="0" algn="ctr" rtl="0">
              <a:lnSpc>
                <a:spcPct val="59996"/>
              </a:lnSpc>
              <a:spcBef>
                <a:spcPts val="0"/>
              </a:spcBef>
              <a:spcAft>
                <a:spcPts val="0"/>
              </a:spcAft>
              <a:buNone/>
            </a:pPr>
            <a:r>
              <a:rPr lang="en-US" sz="9999" i="0" u="none" strike="noStrike" cap="none">
                <a:solidFill>
                  <a:srgbClr val="E2330B"/>
                </a:solidFill>
                <a:latin typeface="Calibri"/>
                <a:ea typeface="Calibri"/>
                <a:cs typeface="Calibri"/>
                <a:sym typeface="Calibri"/>
              </a:rPr>
              <a:t>Most popular seafood in the United States:</a:t>
            </a:r>
            <a:endParaRPr>
              <a:latin typeface="Calibri"/>
              <a:ea typeface="Calibri"/>
              <a:cs typeface="Calibri"/>
              <a:sym typeface="Calibri"/>
            </a:endParaRPr>
          </a:p>
        </p:txBody>
      </p:sp>
      <p:sp>
        <p:nvSpPr>
          <p:cNvPr id="133" name="Google Shape;133;p16"/>
          <p:cNvSpPr txBox="1"/>
          <p:nvPr/>
        </p:nvSpPr>
        <p:spPr>
          <a:xfrm>
            <a:off x="139890" y="9866468"/>
            <a:ext cx="2794397" cy="257174"/>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1500" b="0" i="0" u="none" strike="noStrike" cap="none">
                <a:solidFill>
                  <a:srgbClr val="000000"/>
                </a:solidFill>
                <a:latin typeface="Arial"/>
                <a:ea typeface="Arial"/>
                <a:cs typeface="Arial"/>
                <a:sym typeface="Arial"/>
              </a:rPr>
              <a:t>Image/Graphic Sources: Canva</a:t>
            </a:r>
            <a:endParaRPr/>
          </a:p>
        </p:txBody>
      </p:sp>
      <p:sp>
        <p:nvSpPr>
          <p:cNvPr id="134" name="Google Shape;134;p16"/>
          <p:cNvSpPr txBox="1"/>
          <p:nvPr/>
        </p:nvSpPr>
        <p:spPr>
          <a:xfrm>
            <a:off x="779483" y="2859101"/>
            <a:ext cx="7876500" cy="4275600"/>
          </a:xfrm>
          <a:prstGeom prst="rect">
            <a:avLst/>
          </a:prstGeom>
          <a:noFill/>
          <a:ln>
            <a:noFill/>
          </a:ln>
        </p:spPr>
        <p:txBody>
          <a:bodyPr spcFirstLastPara="1" wrap="square" lIns="0" tIns="0" rIns="0" bIns="0" anchor="t" anchorCtr="0">
            <a:spAutoFit/>
          </a:bodyPr>
          <a:lstStyle/>
          <a:p>
            <a:pPr marL="749702" marR="0" lvl="1" indent="-374851" algn="l" rtl="0">
              <a:lnSpc>
                <a:spcPct val="140005"/>
              </a:lnSpc>
              <a:spcBef>
                <a:spcPts val="0"/>
              </a:spcBef>
              <a:spcAft>
                <a:spcPts val="0"/>
              </a:spcAft>
              <a:buClr>
                <a:srgbClr val="000000"/>
              </a:buClr>
              <a:buSzPts val="3472"/>
              <a:buFont typeface="Arial"/>
              <a:buAutoNum type="arabicPeriod"/>
            </a:pPr>
            <a:r>
              <a:rPr lang="en-US" sz="3472" b="1" i="0" u="none" strike="noStrike" cap="none">
                <a:solidFill>
                  <a:srgbClr val="000000"/>
                </a:solidFill>
                <a:latin typeface="Calibri"/>
                <a:ea typeface="Calibri"/>
                <a:cs typeface="Calibri"/>
                <a:sym typeface="Calibri"/>
              </a:rPr>
              <a:t>Shrimp: </a:t>
            </a:r>
            <a:r>
              <a:rPr lang="en-US" sz="3472" i="0" u="none" strike="noStrike" cap="none">
                <a:solidFill>
                  <a:srgbClr val="000000"/>
                </a:solidFill>
                <a:latin typeface="Calibri"/>
                <a:ea typeface="Calibri"/>
                <a:cs typeface="Calibri"/>
                <a:sym typeface="Calibri"/>
              </a:rPr>
              <a:t>~ 5.5 pounds per person every </a:t>
            </a:r>
            <a:endParaRPr>
              <a:latin typeface="Calibri"/>
              <a:ea typeface="Calibri"/>
              <a:cs typeface="Calibri"/>
              <a:sym typeface="Calibri"/>
            </a:endParaRPr>
          </a:p>
          <a:p>
            <a:pPr marL="914400" marR="0" lvl="0" indent="0" algn="l" rtl="0">
              <a:lnSpc>
                <a:spcPct val="140005"/>
              </a:lnSpc>
              <a:spcBef>
                <a:spcPts val="0"/>
              </a:spcBef>
              <a:spcAft>
                <a:spcPts val="0"/>
              </a:spcAft>
              <a:buNone/>
            </a:pPr>
            <a:r>
              <a:rPr lang="en-US" sz="3472" i="0" u="none" strike="noStrike" cap="none">
                <a:solidFill>
                  <a:srgbClr val="000000"/>
                </a:solidFill>
                <a:latin typeface="Calibri"/>
                <a:ea typeface="Calibri"/>
                <a:cs typeface="Calibri"/>
                <a:sym typeface="Calibri"/>
              </a:rPr>
              <a:t>year</a:t>
            </a:r>
            <a:endParaRPr>
              <a:latin typeface="Calibri"/>
              <a:ea typeface="Calibri"/>
              <a:cs typeface="Calibri"/>
              <a:sym typeface="Calibri"/>
            </a:endParaRPr>
          </a:p>
          <a:p>
            <a:pPr marL="749703" marR="0" lvl="1" indent="-374851" algn="l" rtl="0">
              <a:lnSpc>
                <a:spcPct val="140005"/>
              </a:lnSpc>
              <a:spcBef>
                <a:spcPts val="0"/>
              </a:spcBef>
              <a:spcAft>
                <a:spcPts val="0"/>
              </a:spcAft>
              <a:buClr>
                <a:srgbClr val="000000"/>
              </a:buClr>
              <a:buSzPts val="3472"/>
              <a:buFont typeface="Arial"/>
              <a:buAutoNum type="arabicPeriod"/>
            </a:pPr>
            <a:r>
              <a:rPr lang="en-US" sz="3472" b="1" i="0" u="none" strike="noStrike" cap="none">
                <a:solidFill>
                  <a:srgbClr val="000000"/>
                </a:solidFill>
                <a:latin typeface="Calibri"/>
                <a:ea typeface="Calibri"/>
                <a:cs typeface="Calibri"/>
                <a:sym typeface="Calibri"/>
              </a:rPr>
              <a:t>Salmon: </a:t>
            </a:r>
            <a:r>
              <a:rPr lang="en-US" sz="3472" i="0" u="none" strike="noStrike" cap="none">
                <a:solidFill>
                  <a:srgbClr val="000000"/>
                </a:solidFill>
                <a:latin typeface="Calibri"/>
                <a:ea typeface="Calibri"/>
                <a:cs typeface="Calibri"/>
                <a:sym typeface="Calibri"/>
              </a:rPr>
              <a:t>~ 3.22 pounds per person every year</a:t>
            </a:r>
            <a:endParaRPr>
              <a:latin typeface="Calibri"/>
              <a:ea typeface="Calibri"/>
              <a:cs typeface="Calibri"/>
              <a:sym typeface="Calibri"/>
            </a:endParaRPr>
          </a:p>
          <a:p>
            <a:pPr marL="749703" marR="0" lvl="1" indent="-374851" algn="l" rtl="0">
              <a:lnSpc>
                <a:spcPct val="140005"/>
              </a:lnSpc>
              <a:spcBef>
                <a:spcPts val="0"/>
              </a:spcBef>
              <a:spcAft>
                <a:spcPts val="0"/>
              </a:spcAft>
              <a:buClr>
                <a:srgbClr val="000000"/>
              </a:buClr>
              <a:buSzPts val="3472"/>
              <a:buFont typeface="Arial"/>
              <a:buAutoNum type="arabicPeriod"/>
            </a:pPr>
            <a:r>
              <a:rPr lang="en-US" sz="3472" b="1" i="0" u="none" strike="noStrike" cap="none">
                <a:solidFill>
                  <a:srgbClr val="000000"/>
                </a:solidFill>
                <a:latin typeface="Calibri"/>
                <a:ea typeface="Calibri"/>
                <a:cs typeface="Calibri"/>
                <a:sym typeface="Calibri"/>
              </a:rPr>
              <a:t>Canned Tuna: </a:t>
            </a:r>
            <a:r>
              <a:rPr lang="en-US" sz="3472" i="0" u="none" strike="noStrike" cap="none">
                <a:solidFill>
                  <a:srgbClr val="000000"/>
                </a:solidFill>
                <a:latin typeface="Calibri"/>
                <a:ea typeface="Calibri"/>
                <a:cs typeface="Calibri"/>
                <a:sym typeface="Calibri"/>
              </a:rPr>
              <a:t>~ 2.2 pounds per person every year</a:t>
            </a:r>
            <a:endParaRPr>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CF6"/>
        </a:solidFill>
        <a:effectLst/>
      </p:bgPr>
    </p:bg>
    <p:spTree>
      <p:nvGrpSpPr>
        <p:cNvPr id="1" name="Shape 138"/>
        <p:cNvGrpSpPr/>
        <p:nvPr/>
      </p:nvGrpSpPr>
      <p:grpSpPr>
        <a:xfrm>
          <a:off x="0" y="0"/>
          <a:ext cx="0" cy="0"/>
          <a:chOff x="0" y="0"/>
          <a:chExt cx="0" cy="0"/>
        </a:xfrm>
      </p:grpSpPr>
      <p:sp>
        <p:nvSpPr>
          <p:cNvPr id="139" name="Google Shape;139;p17"/>
          <p:cNvSpPr/>
          <p:nvPr/>
        </p:nvSpPr>
        <p:spPr>
          <a:xfrm rot="10800000" flipH="1">
            <a:off x="11738677" y="7317452"/>
            <a:ext cx="13744635" cy="8229600"/>
          </a:xfrm>
          <a:custGeom>
            <a:avLst/>
            <a:gdLst/>
            <a:ahLst/>
            <a:cxnLst/>
            <a:rect l="l" t="t" r="r" b="b"/>
            <a:pathLst>
              <a:path w="13744635" h="8229600" extrusionOk="0">
                <a:moveTo>
                  <a:pt x="0" y="8229600"/>
                </a:moveTo>
                <a:lnTo>
                  <a:pt x="13744634" y="8229600"/>
                </a:lnTo>
                <a:lnTo>
                  <a:pt x="13744634" y="0"/>
                </a:lnTo>
                <a:lnTo>
                  <a:pt x="0" y="0"/>
                </a:lnTo>
                <a:lnTo>
                  <a:pt x="0" y="8229600"/>
                </a:lnTo>
                <a:close/>
              </a:path>
            </a:pathLst>
          </a:custGeom>
          <a:blipFill rotWithShape="1">
            <a:blip r:embed="rId3">
              <a:alphaModFix/>
            </a:blip>
            <a:stretch>
              <a:fillRect/>
            </a:stretch>
          </a:blipFill>
          <a:ln>
            <a:noFill/>
          </a:ln>
        </p:spPr>
      </p:sp>
      <p:sp>
        <p:nvSpPr>
          <p:cNvPr id="140" name="Google Shape;140;p17"/>
          <p:cNvSpPr/>
          <p:nvPr/>
        </p:nvSpPr>
        <p:spPr>
          <a:xfrm>
            <a:off x="-6872317" y="4700951"/>
            <a:ext cx="13744635" cy="8229600"/>
          </a:xfrm>
          <a:custGeom>
            <a:avLst/>
            <a:gdLst/>
            <a:ahLst/>
            <a:cxnLst/>
            <a:rect l="l" t="t" r="r" b="b"/>
            <a:pathLst>
              <a:path w="13744635" h="8229600" extrusionOk="0">
                <a:moveTo>
                  <a:pt x="0" y="0"/>
                </a:moveTo>
                <a:lnTo>
                  <a:pt x="13744634" y="0"/>
                </a:lnTo>
                <a:lnTo>
                  <a:pt x="13744634" y="8229600"/>
                </a:lnTo>
                <a:lnTo>
                  <a:pt x="0" y="8229600"/>
                </a:lnTo>
                <a:lnTo>
                  <a:pt x="0" y="0"/>
                </a:lnTo>
                <a:close/>
              </a:path>
            </a:pathLst>
          </a:custGeom>
          <a:blipFill rotWithShape="1">
            <a:blip r:embed="rId3">
              <a:alphaModFix/>
            </a:blip>
            <a:stretch>
              <a:fillRect/>
            </a:stretch>
          </a:blipFill>
          <a:ln>
            <a:noFill/>
          </a:ln>
        </p:spPr>
      </p:sp>
      <p:sp>
        <p:nvSpPr>
          <p:cNvPr id="141" name="Google Shape;141;p17"/>
          <p:cNvSpPr/>
          <p:nvPr/>
        </p:nvSpPr>
        <p:spPr>
          <a:xfrm>
            <a:off x="7292355" y="-4793066"/>
            <a:ext cx="9648774" cy="8229600"/>
          </a:xfrm>
          <a:custGeom>
            <a:avLst/>
            <a:gdLst/>
            <a:ahLst/>
            <a:cxnLst/>
            <a:rect l="l" t="t" r="r" b="b"/>
            <a:pathLst>
              <a:path w="9648774" h="8229600" extrusionOk="0">
                <a:moveTo>
                  <a:pt x="0" y="0"/>
                </a:moveTo>
                <a:lnTo>
                  <a:pt x="9648773" y="0"/>
                </a:lnTo>
                <a:lnTo>
                  <a:pt x="9648773" y="8229600"/>
                </a:lnTo>
                <a:lnTo>
                  <a:pt x="0" y="8229600"/>
                </a:lnTo>
                <a:lnTo>
                  <a:pt x="0" y="0"/>
                </a:lnTo>
                <a:close/>
              </a:path>
            </a:pathLst>
          </a:custGeom>
          <a:blipFill rotWithShape="1">
            <a:blip r:embed="rId4">
              <a:alphaModFix/>
            </a:blip>
            <a:stretch>
              <a:fillRect/>
            </a:stretch>
          </a:blipFill>
          <a:ln>
            <a:noFill/>
          </a:ln>
        </p:spPr>
      </p:sp>
      <p:sp>
        <p:nvSpPr>
          <p:cNvPr id="142" name="Google Shape;142;p17"/>
          <p:cNvSpPr/>
          <p:nvPr/>
        </p:nvSpPr>
        <p:spPr>
          <a:xfrm>
            <a:off x="4166978" y="109722"/>
            <a:ext cx="13855322" cy="9785321"/>
          </a:xfrm>
          <a:custGeom>
            <a:avLst/>
            <a:gdLst/>
            <a:ahLst/>
            <a:cxnLst/>
            <a:rect l="l" t="t" r="r" b="b"/>
            <a:pathLst>
              <a:path w="13855322" h="9785321" extrusionOk="0">
                <a:moveTo>
                  <a:pt x="0" y="0"/>
                </a:moveTo>
                <a:lnTo>
                  <a:pt x="13855322" y="0"/>
                </a:lnTo>
                <a:lnTo>
                  <a:pt x="13855322" y="9785321"/>
                </a:lnTo>
                <a:lnTo>
                  <a:pt x="0" y="9785321"/>
                </a:lnTo>
                <a:lnTo>
                  <a:pt x="0" y="0"/>
                </a:lnTo>
                <a:close/>
              </a:path>
            </a:pathLst>
          </a:custGeom>
          <a:blipFill rotWithShape="1">
            <a:blip r:embed="rId5">
              <a:alphaModFix/>
            </a:blip>
            <a:stretch>
              <a:fillRect/>
            </a:stretch>
          </a:blipFill>
          <a:ln>
            <a:noFill/>
          </a:ln>
        </p:spPr>
      </p:sp>
      <p:sp>
        <p:nvSpPr>
          <p:cNvPr id="143" name="Google Shape;143;p17"/>
          <p:cNvSpPr txBox="1"/>
          <p:nvPr/>
        </p:nvSpPr>
        <p:spPr>
          <a:xfrm>
            <a:off x="0" y="9866468"/>
            <a:ext cx="3582964" cy="257174"/>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1500" b="0" i="0" u="none" strike="noStrike" cap="none">
                <a:solidFill>
                  <a:srgbClr val="000000"/>
                </a:solidFill>
                <a:latin typeface="Arial"/>
                <a:ea typeface="Arial"/>
                <a:cs typeface="Arial"/>
                <a:sym typeface="Arial"/>
              </a:rPr>
              <a:t>Image/Graphic Sources: Canva, FAO</a:t>
            </a:r>
            <a:endParaRPr/>
          </a:p>
        </p:txBody>
      </p:sp>
      <p:sp>
        <p:nvSpPr>
          <p:cNvPr id="144" name="Google Shape;144;p17"/>
          <p:cNvSpPr txBox="1"/>
          <p:nvPr/>
        </p:nvSpPr>
        <p:spPr>
          <a:xfrm>
            <a:off x="472215" y="1234387"/>
            <a:ext cx="3237900" cy="1255800"/>
          </a:xfrm>
          <a:prstGeom prst="rect">
            <a:avLst/>
          </a:prstGeom>
          <a:noFill/>
          <a:ln>
            <a:noFill/>
          </a:ln>
        </p:spPr>
        <p:txBody>
          <a:bodyPr spcFirstLastPara="1" wrap="square" lIns="0" tIns="0" rIns="0" bIns="0" anchor="t" anchorCtr="0">
            <a:spAutoFit/>
          </a:bodyPr>
          <a:lstStyle/>
          <a:p>
            <a:pPr marL="0" marR="0" lvl="0" indent="0" algn="ctr" rtl="0">
              <a:lnSpc>
                <a:spcPct val="140011"/>
              </a:lnSpc>
              <a:spcBef>
                <a:spcPts val="0"/>
              </a:spcBef>
              <a:spcAft>
                <a:spcPts val="0"/>
              </a:spcAft>
              <a:buNone/>
            </a:pPr>
            <a:r>
              <a:rPr lang="en-US" sz="3399" i="0" u="none" strike="noStrike" cap="none">
                <a:solidFill>
                  <a:srgbClr val="000000"/>
                </a:solidFill>
                <a:latin typeface="Calibri"/>
                <a:ea typeface="Calibri"/>
                <a:cs typeface="Calibri"/>
                <a:sym typeface="Calibri"/>
              </a:rPr>
              <a:t>Per capita = per person</a:t>
            </a:r>
            <a:endParaRPr>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CF6"/>
        </a:solidFill>
        <a:effectLst/>
      </p:bgPr>
    </p:bg>
    <p:spTree>
      <p:nvGrpSpPr>
        <p:cNvPr id="1" name="Shape 148"/>
        <p:cNvGrpSpPr/>
        <p:nvPr/>
      </p:nvGrpSpPr>
      <p:grpSpPr>
        <a:xfrm>
          <a:off x="0" y="0"/>
          <a:ext cx="0" cy="0"/>
          <a:chOff x="0" y="0"/>
          <a:chExt cx="0" cy="0"/>
        </a:xfrm>
      </p:grpSpPr>
      <p:sp>
        <p:nvSpPr>
          <p:cNvPr id="149" name="Google Shape;149;p18"/>
          <p:cNvSpPr/>
          <p:nvPr/>
        </p:nvSpPr>
        <p:spPr>
          <a:xfrm rot="10800000" flipH="1">
            <a:off x="11738677" y="7317452"/>
            <a:ext cx="13744635" cy="8229600"/>
          </a:xfrm>
          <a:custGeom>
            <a:avLst/>
            <a:gdLst/>
            <a:ahLst/>
            <a:cxnLst/>
            <a:rect l="l" t="t" r="r" b="b"/>
            <a:pathLst>
              <a:path w="13744635" h="8229600" extrusionOk="0">
                <a:moveTo>
                  <a:pt x="0" y="8229600"/>
                </a:moveTo>
                <a:lnTo>
                  <a:pt x="13744634" y="8229600"/>
                </a:lnTo>
                <a:lnTo>
                  <a:pt x="13744634" y="0"/>
                </a:lnTo>
                <a:lnTo>
                  <a:pt x="0" y="0"/>
                </a:lnTo>
                <a:lnTo>
                  <a:pt x="0" y="8229600"/>
                </a:lnTo>
                <a:close/>
              </a:path>
            </a:pathLst>
          </a:custGeom>
          <a:blipFill rotWithShape="1">
            <a:blip r:embed="rId3">
              <a:alphaModFix/>
            </a:blip>
            <a:stretch>
              <a:fillRect/>
            </a:stretch>
          </a:blipFill>
          <a:ln>
            <a:noFill/>
          </a:ln>
        </p:spPr>
      </p:sp>
      <p:sp>
        <p:nvSpPr>
          <p:cNvPr id="150" name="Google Shape;150;p18"/>
          <p:cNvSpPr/>
          <p:nvPr/>
        </p:nvSpPr>
        <p:spPr>
          <a:xfrm>
            <a:off x="-6872317" y="4700951"/>
            <a:ext cx="13744635" cy="8229600"/>
          </a:xfrm>
          <a:custGeom>
            <a:avLst/>
            <a:gdLst/>
            <a:ahLst/>
            <a:cxnLst/>
            <a:rect l="l" t="t" r="r" b="b"/>
            <a:pathLst>
              <a:path w="13744635" h="8229600" extrusionOk="0">
                <a:moveTo>
                  <a:pt x="0" y="0"/>
                </a:moveTo>
                <a:lnTo>
                  <a:pt x="13744634" y="0"/>
                </a:lnTo>
                <a:lnTo>
                  <a:pt x="13744634" y="8229600"/>
                </a:lnTo>
                <a:lnTo>
                  <a:pt x="0" y="8229600"/>
                </a:lnTo>
                <a:lnTo>
                  <a:pt x="0" y="0"/>
                </a:lnTo>
                <a:close/>
              </a:path>
            </a:pathLst>
          </a:custGeom>
          <a:blipFill rotWithShape="1">
            <a:blip r:embed="rId3">
              <a:alphaModFix/>
            </a:blip>
            <a:stretch>
              <a:fillRect/>
            </a:stretch>
          </a:blipFill>
          <a:ln>
            <a:noFill/>
          </a:ln>
        </p:spPr>
      </p:sp>
      <p:sp>
        <p:nvSpPr>
          <p:cNvPr id="151" name="Google Shape;151;p18"/>
          <p:cNvSpPr/>
          <p:nvPr/>
        </p:nvSpPr>
        <p:spPr>
          <a:xfrm>
            <a:off x="7292355" y="-4793066"/>
            <a:ext cx="9648774" cy="8229600"/>
          </a:xfrm>
          <a:custGeom>
            <a:avLst/>
            <a:gdLst/>
            <a:ahLst/>
            <a:cxnLst/>
            <a:rect l="l" t="t" r="r" b="b"/>
            <a:pathLst>
              <a:path w="9648774" h="8229600" extrusionOk="0">
                <a:moveTo>
                  <a:pt x="0" y="0"/>
                </a:moveTo>
                <a:lnTo>
                  <a:pt x="9648773" y="0"/>
                </a:lnTo>
                <a:lnTo>
                  <a:pt x="9648773" y="8229600"/>
                </a:lnTo>
                <a:lnTo>
                  <a:pt x="0" y="8229600"/>
                </a:lnTo>
                <a:lnTo>
                  <a:pt x="0" y="0"/>
                </a:lnTo>
                <a:close/>
              </a:path>
            </a:pathLst>
          </a:custGeom>
          <a:blipFill rotWithShape="1">
            <a:blip r:embed="rId4">
              <a:alphaModFix/>
            </a:blip>
            <a:stretch>
              <a:fillRect/>
            </a:stretch>
          </a:blipFill>
          <a:ln>
            <a:noFill/>
          </a:ln>
        </p:spPr>
      </p:sp>
      <p:sp>
        <p:nvSpPr>
          <p:cNvPr id="152" name="Google Shape;152;p18"/>
          <p:cNvSpPr txBox="1"/>
          <p:nvPr/>
        </p:nvSpPr>
        <p:spPr>
          <a:xfrm>
            <a:off x="-2093483" y="823913"/>
            <a:ext cx="15006000" cy="775500"/>
          </a:xfrm>
          <a:prstGeom prst="rect">
            <a:avLst/>
          </a:prstGeom>
          <a:noFill/>
          <a:ln>
            <a:noFill/>
          </a:ln>
        </p:spPr>
        <p:txBody>
          <a:bodyPr spcFirstLastPara="1" wrap="square" lIns="0" tIns="0" rIns="0" bIns="0" anchor="t" anchorCtr="0">
            <a:spAutoFit/>
          </a:bodyPr>
          <a:lstStyle/>
          <a:p>
            <a:pPr marL="0" marR="0" lvl="0" indent="0" algn="ctr" rtl="0">
              <a:lnSpc>
                <a:spcPct val="59996"/>
              </a:lnSpc>
              <a:spcBef>
                <a:spcPts val="0"/>
              </a:spcBef>
              <a:spcAft>
                <a:spcPts val="0"/>
              </a:spcAft>
              <a:buNone/>
            </a:pPr>
            <a:r>
              <a:rPr lang="en-US" sz="8399" i="0" u="none" strike="noStrike" cap="none">
                <a:solidFill>
                  <a:srgbClr val="E2330B"/>
                </a:solidFill>
                <a:latin typeface="Calibri"/>
                <a:ea typeface="Calibri"/>
                <a:cs typeface="Calibri"/>
                <a:sym typeface="Calibri"/>
              </a:rPr>
              <a:t>Commercial Fisheries</a:t>
            </a:r>
            <a:endParaRPr sz="100">
              <a:latin typeface="Calibri"/>
              <a:ea typeface="Calibri"/>
              <a:cs typeface="Calibri"/>
              <a:sym typeface="Calibri"/>
            </a:endParaRPr>
          </a:p>
        </p:txBody>
      </p:sp>
      <p:sp>
        <p:nvSpPr>
          <p:cNvPr id="153" name="Google Shape;153;p18"/>
          <p:cNvSpPr txBox="1"/>
          <p:nvPr/>
        </p:nvSpPr>
        <p:spPr>
          <a:xfrm>
            <a:off x="139904" y="9866475"/>
            <a:ext cx="3777600" cy="231000"/>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1500" b="0" i="0" u="none" strike="noStrike" cap="none">
                <a:solidFill>
                  <a:srgbClr val="000000"/>
                </a:solidFill>
                <a:latin typeface="Arial"/>
                <a:ea typeface="Arial"/>
                <a:cs typeface="Arial"/>
                <a:sym typeface="Arial"/>
              </a:rPr>
              <a:t>Image/Graphic Sources: Canva, Unsplash</a:t>
            </a:r>
            <a:endParaRPr/>
          </a:p>
        </p:txBody>
      </p:sp>
      <p:sp>
        <p:nvSpPr>
          <p:cNvPr id="154" name="Google Shape;154;p18"/>
          <p:cNvSpPr txBox="1"/>
          <p:nvPr/>
        </p:nvSpPr>
        <p:spPr>
          <a:xfrm>
            <a:off x="644536" y="2012881"/>
            <a:ext cx="10576800" cy="1959600"/>
          </a:xfrm>
          <a:prstGeom prst="rect">
            <a:avLst/>
          </a:prstGeom>
          <a:noFill/>
          <a:ln>
            <a:noFill/>
          </a:ln>
        </p:spPr>
        <p:txBody>
          <a:bodyPr spcFirstLastPara="1" wrap="square" lIns="0" tIns="0" rIns="0" bIns="0" anchor="t" anchorCtr="0">
            <a:spAutoFit/>
          </a:bodyPr>
          <a:lstStyle/>
          <a:p>
            <a:pPr marL="0" marR="0" lvl="0" indent="0" algn="l" rtl="0">
              <a:lnSpc>
                <a:spcPct val="140011"/>
              </a:lnSpc>
              <a:spcBef>
                <a:spcPts val="0"/>
              </a:spcBef>
              <a:spcAft>
                <a:spcPts val="0"/>
              </a:spcAft>
              <a:buNone/>
            </a:pPr>
            <a:r>
              <a:rPr lang="en-US" sz="3350" b="1" i="0" u="none" strike="noStrike" cap="none">
                <a:solidFill>
                  <a:srgbClr val="000000"/>
                </a:solidFill>
                <a:latin typeface="Calibri"/>
                <a:ea typeface="Calibri"/>
                <a:cs typeface="Calibri"/>
                <a:sym typeface="Calibri"/>
              </a:rPr>
              <a:t>Commercial fishing: </a:t>
            </a:r>
            <a:r>
              <a:rPr lang="en-US" sz="3350">
                <a:solidFill>
                  <a:schemeClr val="dk1"/>
                </a:solidFill>
                <a:latin typeface="Calibri"/>
                <a:ea typeface="Calibri"/>
                <a:cs typeface="Calibri"/>
                <a:sym typeface="Calibri"/>
              </a:rPr>
              <a:t>the activity of catching fish and other seafood for commercial sale and profit, mostly from wild fisheries.</a:t>
            </a:r>
            <a:endParaRPr sz="3350">
              <a:latin typeface="Calibri"/>
              <a:ea typeface="Calibri"/>
              <a:cs typeface="Calibri"/>
              <a:sym typeface="Calibri"/>
            </a:endParaRPr>
          </a:p>
        </p:txBody>
      </p:sp>
      <p:sp>
        <p:nvSpPr>
          <p:cNvPr id="155" name="Google Shape;155;p18"/>
          <p:cNvSpPr txBox="1"/>
          <p:nvPr/>
        </p:nvSpPr>
        <p:spPr>
          <a:xfrm>
            <a:off x="644536" y="4073711"/>
            <a:ext cx="9530100" cy="1255800"/>
          </a:xfrm>
          <a:prstGeom prst="rect">
            <a:avLst/>
          </a:prstGeom>
          <a:noFill/>
          <a:ln>
            <a:noFill/>
          </a:ln>
        </p:spPr>
        <p:txBody>
          <a:bodyPr spcFirstLastPara="1" wrap="square" lIns="0" tIns="0" rIns="0" bIns="0" anchor="t" anchorCtr="0">
            <a:spAutoFit/>
          </a:bodyPr>
          <a:lstStyle/>
          <a:p>
            <a:pPr marL="0" marR="0" lvl="0" indent="0" algn="l" rtl="0">
              <a:lnSpc>
                <a:spcPct val="140011"/>
              </a:lnSpc>
              <a:spcBef>
                <a:spcPts val="0"/>
              </a:spcBef>
              <a:spcAft>
                <a:spcPts val="0"/>
              </a:spcAft>
              <a:buNone/>
            </a:pPr>
            <a:r>
              <a:rPr lang="en-US" sz="3399" i="0" u="none" strike="noStrike" cap="none">
                <a:solidFill>
                  <a:srgbClr val="000000"/>
                </a:solidFill>
                <a:latin typeface="Calibri"/>
                <a:ea typeface="Calibri"/>
                <a:cs typeface="Calibri"/>
                <a:sym typeface="Calibri"/>
              </a:rPr>
              <a:t>Commercial fisheries provide millions of people around the world with food and jobs.</a:t>
            </a:r>
            <a:endParaRPr>
              <a:latin typeface="Calibri"/>
              <a:ea typeface="Calibri"/>
              <a:cs typeface="Calibri"/>
              <a:sym typeface="Calibri"/>
            </a:endParaRPr>
          </a:p>
        </p:txBody>
      </p:sp>
      <p:sp>
        <p:nvSpPr>
          <p:cNvPr id="156" name="Google Shape;156;p18"/>
          <p:cNvSpPr txBox="1"/>
          <p:nvPr/>
        </p:nvSpPr>
        <p:spPr>
          <a:xfrm>
            <a:off x="644536" y="5621870"/>
            <a:ext cx="9530100" cy="215400"/>
          </a:xfrm>
          <a:prstGeom prst="rect">
            <a:avLst/>
          </a:prstGeom>
          <a:noFill/>
          <a:ln>
            <a:noFill/>
          </a:ln>
        </p:spPr>
        <p:txBody>
          <a:bodyPr spcFirstLastPara="1" wrap="square" lIns="0" tIns="0" rIns="0" bIns="0" anchor="t" anchorCtr="0">
            <a:spAutoFit/>
          </a:bodyPr>
          <a:lstStyle/>
          <a:p>
            <a:pPr marL="0" marR="0" lvl="0" indent="0" algn="l" rtl="0">
              <a:lnSpc>
                <a:spcPct val="140011"/>
              </a:lnSpc>
              <a:spcBef>
                <a:spcPts val="0"/>
              </a:spcBef>
              <a:spcAft>
                <a:spcPts val="0"/>
              </a:spcAft>
              <a:buNone/>
            </a:pPr>
            <a:endParaRPr>
              <a:latin typeface="Calibri"/>
              <a:ea typeface="Calibri"/>
              <a:cs typeface="Calibri"/>
              <a:sym typeface="Calibri"/>
            </a:endParaRPr>
          </a:p>
        </p:txBody>
      </p:sp>
      <p:sp>
        <p:nvSpPr>
          <p:cNvPr id="157" name="Google Shape;157;p18"/>
          <p:cNvSpPr txBox="1"/>
          <p:nvPr/>
        </p:nvSpPr>
        <p:spPr>
          <a:xfrm>
            <a:off x="644486" y="5837285"/>
            <a:ext cx="9530100" cy="2720700"/>
          </a:xfrm>
          <a:prstGeom prst="rect">
            <a:avLst/>
          </a:prstGeom>
          <a:noFill/>
          <a:ln>
            <a:noFill/>
          </a:ln>
        </p:spPr>
        <p:txBody>
          <a:bodyPr spcFirstLastPara="1" wrap="square" lIns="0" tIns="0" rIns="0" bIns="0" anchor="t" anchorCtr="0">
            <a:spAutoFit/>
          </a:bodyPr>
          <a:lstStyle/>
          <a:p>
            <a:pPr marL="0" marR="0" lvl="0" indent="0" algn="l" rtl="0">
              <a:lnSpc>
                <a:spcPct val="140011"/>
              </a:lnSpc>
              <a:spcBef>
                <a:spcPts val="0"/>
              </a:spcBef>
              <a:spcAft>
                <a:spcPts val="0"/>
              </a:spcAft>
              <a:buNone/>
            </a:pPr>
            <a:r>
              <a:rPr lang="en-US" sz="3399" i="0" u="none" strike="noStrike" cap="none">
                <a:solidFill>
                  <a:srgbClr val="000000"/>
                </a:solidFill>
                <a:latin typeface="Calibri"/>
                <a:ea typeface="Calibri"/>
                <a:cs typeface="Calibri"/>
                <a:sym typeface="Calibri"/>
              </a:rPr>
              <a:t>Commercial fisheries are different than </a:t>
            </a:r>
            <a:r>
              <a:rPr lang="en-US" sz="3399" b="1" i="0" u="none" strike="noStrike" cap="none">
                <a:solidFill>
                  <a:srgbClr val="000000"/>
                </a:solidFill>
                <a:latin typeface="Calibri"/>
                <a:ea typeface="Calibri"/>
                <a:cs typeface="Calibri"/>
                <a:sym typeface="Calibri"/>
              </a:rPr>
              <a:t>subsistence fisheries, </a:t>
            </a:r>
            <a:r>
              <a:rPr lang="en-US" sz="3399" i="0" u="none" strike="noStrike" cap="none">
                <a:solidFill>
                  <a:srgbClr val="000000"/>
                </a:solidFill>
                <a:latin typeface="Calibri"/>
                <a:ea typeface="Calibri"/>
                <a:cs typeface="Calibri"/>
                <a:sym typeface="Calibri"/>
              </a:rPr>
              <a:t>which are fishermen that practice harvesting marine or freshwater resources for personal food, shelter, local sale, etc.</a:t>
            </a:r>
            <a:endParaRPr>
              <a:latin typeface="Calibri"/>
              <a:ea typeface="Calibri"/>
              <a:cs typeface="Calibri"/>
              <a:sym typeface="Calibri"/>
            </a:endParaRPr>
          </a:p>
        </p:txBody>
      </p:sp>
      <p:pic>
        <p:nvPicPr>
          <p:cNvPr id="158" name="Google Shape;158;p18"/>
          <p:cNvPicPr preferRelativeResize="0"/>
          <p:nvPr/>
        </p:nvPicPr>
        <p:blipFill>
          <a:blip r:embed="rId5">
            <a:alphaModFix/>
          </a:blip>
          <a:stretch>
            <a:fillRect/>
          </a:stretch>
        </p:blipFill>
        <p:spPr>
          <a:xfrm>
            <a:off x="11493354" y="295451"/>
            <a:ext cx="6464050" cy="96960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CF6"/>
        </a:solidFill>
        <a:effectLst/>
      </p:bgPr>
    </p:bg>
    <p:spTree>
      <p:nvGrpSpPr>
        <p:cNvPr id="1" name="Shape 162"/>
        <p:cNvGrpSpPr/>
        <p:nvPr/>
      </p:nvGrpSpPr>
      <p:grpSpPr>
        <a:xfrm>
          <a:off x="0" y="0"/>
          <a:ext cx="0" cy="0"/>
          <a:chOff x="0" y="0"/>
          <a:chExt cx="0" cy="0"/>
        </a:xfrm>
      </p:grpSpPr>
      <p:sp>
        <p:nvSpPr>
          <p:cNvPr id="163" name="Google Shape;163;p19"/>
          <p:cNvSpPr/>
          <p:nvPr/>
        </p:nvSpPr>
        <p:spPr>
          <a:xfrm rot="10800000" flipH="1">
            <a:off x="11469552" y="7317452"/>
            <a:ext cx="13744635" cy="8229600"/>
          </a:xfrm>
          <a:custGeom>
            <a:avLst/>
            <a:gdLst/>
            <a:ahLst/>
            <a:cxnLst/>
            <a:rect l="l" t="t" r="r" b="b"/>
            <a:pathLst>
              <a:path w="13744635" h="8229600" extrusionOk="0">
                <a:moveTo>
                  <a:pt x="0" y="8229600"/>
                </a:moveTo>
                <a:lnTo>
                  <a:pt x="13744634" y="8229600"/>
                </a:lnTo>
                <a:lnTo>
                  <a:pt x="13744634" y="0"/>
                </a:lnTo>
                <a:lnTo>
                  <a:pt x="0" y="0"/>
                </a:lnTo>
                <a:lnTo>
                  <a:pt x="0" y="8229600"/>
                </a:lnTo>
                <a:close/>
              </a:path>
            </a:pathLst>
          </a:custGeom>
          <a:blipFill rotWithShape="1">
            <a:blip r:embed="rId3">
              <a:alphaModFix/>
            </a:blip>
            <a:stretch>
              <a:fillRect/>
            </a:stretch>
          </a:blipFill>
          <a:ln>
            <a:noFill/>
          </a:ln>
        </p:spPr>
      </p:sp>
      <p:sp>
        <p:nvSpPr>
          <p:cNvPr id="164" name="Google Shape;164;p19"/>
          <p:cNvSpPr/>
          <p:nvPr/>
        </p:nvSpPr>
        <p:spPr>
          <a:xfrm>
            <a:off x="-6872317" y="4700951"/>
            <a:ext cx="13744635" cy="8229600"/>
          </a:xfrm>
          <a:custGeom>
            <a:avLst/>
            <a:gdLst/>
            <a:ahLst/>
            <a:cxnLst/>
            <a:rect l="l" t="t" r="r" b="b"/>
            <a:pathLst>
              <a:path w="13744635" h="8229600" extrusionOk="0">
                <a:moveTo>
                  <a:pt x="0" y="0"/>
                </a:moveTo>
                <a:lnTo>
                  <a:pt x="13744634" y="0"/>
                </a:lnTo>
                <a:lnTo>
                  <a:pt x="13744634" y="8229600"/>
                </a:lnTo>
                <a:lnTo>
                  <a:pt x="0" y="8229600"/>
                </a:lnTo>
                <a:lnTo>
                  <a:pt x="0" y="0"/>
                </a:lnTo>
                <a:close/>
              </a:path>
            </a:pathLst>
          </a:custGeom>
          <a:blipFill rotWithShape="1">
            <a:blip r:embed="rId3">
              <a:alphaModFix/>
            </a:blip>
            <a:stretch>
              <a:fillRect/>
            </a:stretch>
          </a:blipFill>
          <a:ln>
            <a:noFill/>
          </a:ln>
        </p:spPr>
      </p:sp>
      <p:sp>
        <p:nvSpPr>
          <p:cNvPr id="165" name="Google Shape;165;p19"/>
          <p:cNvSpPr/>
          <p:nvPr/>
        </p:nvSpPr>
        <p:spPr>
          <a:xfrm>
            <a:off x="7292355" y="-4793066"/>
            <a:ext cx="9648774" cy="8229600"/>
          </a:xfrm>
          <a:custGeom>
            <a:avLst/>
            <a:gdLst/>
            <a:ahLst/>
            <a:cxnLst/>
            <a:rect l="l" t="t" r="r" b="b"/>
            <a:pathLst>
              <a:path w="9648774" h="8229600" extrusionOk="0">
                <a:moveTo>
                  <a:pt x="0" y="0"/>
                </a:moveTo>
                <a:lnTo>
                  <a:pt x="9648773" y="0"/>
                </a:lnTo>
                <a:lnTo>
                  <a:pt x="9648773" y="8229600"/>
                </a:lnTo>
                <a:lnTo>
                  <a:pt x="0" y="8229600"/>
                </a:lnTo>
                <a:lnTo>
                  <a:pt x="0" y="0"/>
                </a:lnTo>
                <a:close/>
              </a:path>
            </a:pathLst>
          </a:custGeom>
          <a:blipFill rotWithShape="1">
            <a:blip r:embed="rId4">
              <a:alphaModFix/>
            </a:blip>
            <a:stretch>
              <a:fillRect/>
            </a:stretch>
          </a:blipFill>
          <a:ln>
            <a:noFill/>
          </a:ln>
        </p:spPr>
      </p:sp>
      <p:sp>
        <p:nvSpPr>
          <p:cNvPr id="166" name="Google Shape;166;p19"/>
          <p:cNvSpPr/>
          <p:nvPr/>
        </p:nvSpPr>
        <p:spPr>
          <a:xfrm>
            <a:off x="11244021" y="157164"/>
            <a:ext cx="6637905" cy="9852179"/>
          </a:xfrm>
          <a:custGeom>
            <a:avLst/>
            <a:gdLst/>
            <a:ahLst/>
            <a:cxnLst/>
            <a:rect l="l" t="t" r="r" b="b"/>
            <a:pathLst>
              <a:path w="6637905" h="9852179" extrusionOk="0">
                <a:moveTo>
                  <a:pt x="0" y="0"/>
                </a:moveTo>
                <a:lnTo>
                  <a:pt x="6637906" y="0"/>
                </a:lnTo>
                <a:lnTo>
                  <a:pt x="6637906" y="9852179"/>
                </a:lnTo>
                <a:lnTo>
                  <a:pt x="0" y="9852179"/>
                </a:lnTo>
                <a:lnTo>
                  <a:pt x="0" y="0"/>
                </a:lnTo>
                <a:close/>
              </a:path>
            </a:pathLst>
          </a:custGeom>
          <a:blipFill rotWithShape="1">
            <a:blip r:embed="rId5">
              <a:alphaModFix/>
            </a:blip>
            <a:stretch>
              <a:fillRect/>
            </a:stretch>
          </a:blipFill>
          <a:ln>
            <a:noFill/>
          </a:ln>
        </p:spPr>
      </p:sp>
      <p:sp>
        <p:nvSpPr>
          <p:cNvPr id="167" name="Google Shape;167;p19"/>
          <p:cNvSpPr txBox="1"/>
          <p:nvPr/>
        </p:nvSpPr>
        <p:spPr>
          <a:xfrm>
            <a:off x="-2093483" y="823913"/>
            <a:ext cx="15006000" cy="775500"/>
          </a:xfrm>
          <a:prstGeom prst="rect">
            <a:avLst/>
          </a:prstGeom>
          <a:noFill/>
          <a:ln>
            <a:noFill/>
          </a:ln>
        </p:spPr>
        <p:txBody>
          <a:bodyPr spcFirstLastPara="1" wrap="square" lIns="0" tIns="0" rIns="0" bIns="0" anchor="t" anchorCtr="0">
            <a:spAutoFit/>
          </a:bodyPr>
          <a:lstStyle/>
          <a:p>
            <a:pPr marL="0" marR="0" lvl="0" indent="0" algn="ctr" rtl="0">
              <a:lnSpc>
                <a:spcPct val="59996"/>
              </a:lnSpc>
              <a:spcBef>
                <a:spcPts val="0"/>
              </a:spcBef>
              <a:spcAft>
                <a:spcPts val="0"/>
              </a:spcAft>
              <a:buNone/>
            </a:pPr>
            <a:r>
              <a:rPr lang="en-US" sz="8399" i="0" u="none" strike="noStrike" cap="none">
                <a:solidFill>
                  <a:srgbClr val="E2330B"/>
                </a:solidFill>
                <a:latin typeface="Calibri"/>
                <a:ea typeface="Calibri"/>
                <a:cs typeface="Calibri"/>
                <a:sym typeface="Calibri"/>
              </a:rPr>
              <a:t>Commercial Fisheries</a:t>
            </a:r>
            <a:endParaRPr sz="100">
              <a:latin typeface="Calibri"/>
              <a:ea typeface="Calibri"/>
              <a:cs typeface="Calibri"/>
              <a:sym typeface="Calibri"/>
            </a:endParaRPr>
          </a:p>
        </p:txBody>
      </p:sp>
      <p:sp>
        <p:nvSpPr>
          <p:cNvPr id="168" name="Google Shape;168;p19"/>
          <p:cNvSpPr txBox="1"/>
          <p:nvPr/>
        </p:nvSpPr>
        <p:spPr>
          <a:xfrm>
            <a:off x="-278752" y="9926300"/>
            <a:ext cx="6259500" cy="231000"/>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1500" b="0" i="0" u="none" strike="noStrike" cap="none">
                <a:solidFill>
                  <a:srgbClr val="000000"/>
                </a:solidFill>
                <a:latin typeface="Arial"/>
                <a:ea typeface="Arial"/>
                <a:cs typeface="Arial"/>
                <a:sym typeface="Arial"/>
              </a:rPr>
              <a:t>Image/Graphic Sources: Canva, MSC, Best Fish Forward</a:t>
            </a:r>
            <a:endParaRPr/>
          </a:p>
        </p:txBody>
      </p:sp>
      <p:sp>
        <p:nvSpPr>
          <p:cNvPr id="169" name="Google Shape;169;p19"/>
          <p:cNvSpPr txBox="1"/>
          <p:nvPr/>
        </p:nvSpPr>
        <p:spPr>
          <a:xfrm>
            <a:off x="584725" y="2003475"/>
            <a:ext cx="10659300" cy="1255800"/>
          </a:xfrm>
          <a:prstGeom prst="rect">
            <a:avLst/>
          </a:prstGeom>
          <a:noFill/>
          <a:ln>
            <a:noFill/>
          </a:ln>
        </p:spPr>
        <p:txBody>
          <a:bodyPr spcFirstLastPara="1" wrap="square" lIns="0" tIns="0" rIns="0" bIns="0" anchor="t" anchorCtr="0">
            <a:spAutoFit/>
          </a:bodyPr>
          <a:lstStyle/>
          <a:p>
            <a:pPr marL="0" marR="0" lvl="0" indent="0" algn="l" rtl="0">
              <a:lnSpc>
                <a:spcPct val="140011"/>
              </a:lnSpc>
              <a:spcBef>
                <a:spcPts val="0"/>
              </a:spcBef>
              <a:spcAft>
                <a:spcPts val="0"/>
              </a:spcAft>
              <a:buNone/>
            </a:pPr>
            <a:r>
              <a:rPr lang="en-US" sz="3399" i="0" u="none" strike="noStrike" cap="none">
                <a:solidFill>
                  <a:srgbClr val="000000"/>
                </a:solidFill>
                <a:latin typeface="Calibri"/>
                <a:ea typeface="Calibri"/>
                <a:cs typeface="Calibri"/>
                <a:sym typeface="Calibri"/>
              </a:rPr>
              <a:t>Fishermen use many types of gear to catch as many fish as possible</a:t>
            </a:r>
            <a:endParaRPr>
              <a:latin typeface="Calibri"/>
              <a:ea typeface="Calibri"/>
              <a:cs typeface="Calibri"/>
              <a:sym typeface="Calibri"/>
            </a:endParaRPr>
          </a:p>
        </p:txBody>
      </p:sp>
      <p:pic>
        <p:nvPicPr>
          <p:cNvPr id="170" name="Google Shape;170;p19"/>
          <p:cNvPicPr preferRelativeResize="0"/>
          <p:nvPr/>
        </p:nvPicPr>
        <p:blipFill>
          <a:blip r:embed="rId6">
            <a:alphaModFix/>
          </a:blip>
          <a:stretch>
            <a:fillRect/>
          </a:stretch>
        </p:blipFill>
        <p:spPr>
          <a:xfrm>
            <a:off x="3241525" y="3140375"/>
            <a:ext cx="6144800" cy="614482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CF6"/>
        </a:solidFill>
        <a:effectLst/>
      </p:bgPr>
    </p:bg>
    <p:spTree>
      <p:nvGrpSpPr>
        <p:cNvPr id="1" name="Shape 174"/>
        <p:cNvGrpSpPr/>
        <p:nvPr/>
      </p:nvGrpSpPr>
      <p:grpSpPr>
        <a:xfrm>
          <a:off x="0" y="0"/>
          <a:ext cx="0" cy="0"/>
          <a:chOff x="0" y="0"/>
          <a:chExt cx="0" cy="0"/>
        </a:xfrm>
      </p:grpSpPr>
      <p:sp>
        <p:nvSpPr>
          <p:cNvPr id="175" name="Google Shape;175;p20"/>
          <p:cNvSpPr/>
          <p:nvPr/>
        </p:nvSpPr>
        <p:spPr>
          <a:xfrm rot="10800000" flipH="1">
            <a:off x="11738677" y="7317452"/>
            <a:ext cx="13744635" cy="8229600"/>
          </a:xfrm>
          <a:custGeom>
            <a:avLst/>
            <a:gdLst/>
            <a:ahLst/>
            <a:cxnLst/>
            <a:rect l="l" t="t" r="r" b="b"/>
            <a:pathLst>
              <a:path w="13744635" h="8229600" extrusionOk="0">
                <a:moveTo>
                  <a:pt x="0" y="8229600"/>
                </a:moveTo>
                <a:lnTo>
                  <a:pt x="13744634" y="8229600"/>
                </a:lnTo>
                <a:lnTo>
                  <a:pt x="13744634" y="0"/>
                </a:lnTo>
                <a:lnTo>
                  <a:pt x="0" y="0"/>
                </a:lnTo>
                <a:lnTo>
                  <a:pt x="0" y="8229600"/>
                </a:lnTo>
                <a:close/>
              </a:path>
            </a:pathLst>
          </a:custGeom>
          <a:blipFill rotWithShape="1">
            <a:blip r:embed="rId3">
              <a:alphaModFix/>
            </a:blip>
            <a:stretch>
              <a:fillRect/>
            </a:stretch>
          </a:blipFill>
          <a:ln>
            <a:noFill/>
          </a:ln>
        </p:spPr>
      </p:sp>
      <p:sp>
        <p:nvSpPr>
          <p:cNvPr id="176" name="Google Shape;176;p20"/>
          <p:cNvSpPr/>
          <p:nvPr/>
        </p:nvSpPr>
        <p:spPr>
          <a:xfrm>
            <a:off x="-6872317" y="4700951"/>
            <a:ext cx="13744635" cy="8229600"/>
          </a:xfrm>
          <a:custGeom>
            <a:avLst/>
            <a:gdLst/>
            <a:ahLst/>
            <a:cxnLst/>
            <a:rect l="l" t="t" r="r" b="b"/>
            <a:pathLst>
              <a:path w="13744635" h="8229600" extrusionOk="0">
                <a:moveTo>
                  <a:pt x="0" y="0"/>
                </a:moveTo>
                <a:lnTo>
                  <a:pt x="13744634" y="0"/>
                </a:lnTo>
                <a:lnTo>
                  <a:pt x="13744634" y="8229600"/>
                </a:lnTo>
                <a:lnTo>
                  <a:pt x="0" y="8229600"/>
                </a:lnTo>
                <a:lnTo>
                  <a:pt x="0" y="0"/>
                </a:lnTo>
                <a:close/>
              </a:path>
            </a:pathLst>
          </a:custGeom>
          <a:blipFill rotWithShape="1">
            <a:blip r:embed="rId3">
              <a:alphaModFix/>
            </a:blip>
            <a:stretch>
              <a:fillRect/>
            </a:stretch>
          </a:blipFill>
          <a:ln>
            <a:noFill/>
          </a:ln>
        </p:spPr>
      </p:sp>
      <p:sp>
        <p:nvSpPr>
          <p:cNvPr id="177" name="Google Shape;177;p20"/>
          <p:cNvSpPr/>
          <p:nvPr/>
        </p:nvSpPr>
        <p:spPr>
          <a:xfrm>
            <a:off x="7292355" y="-4793066"/>
            <a:ext cx="9648774" cy="8229600"/>
          </a:xfrm>
          <a:custGeom>
            <a:avLst/>
            <a:gdLst/>
            <a:ahLst/>
            <a:cxnLst/>
            <a:rect l="l" t="t" r="r" b="b"/>
            <a:pathLst>
              <a:path w="9648774" h="8229600" extrusionOk="0">
                <a:moveTo>
                  <a:pt x="0" y="0"/>
                </a:moveTo>
                <a:lnTo>
                  <a:pt x="9648773" y="0"/>
                </a:lnTo>
                <a:lnTo>
                  <a:pt x="9648773" y="8229600"/>
                </a:lnTo>
                <a:lnTo>
                  <a:pt x="0" y="8229600"/>
                </a:lnTo>
                <a:lnTo>
                  <a:pt x="0" y="0"/>
                </a:lnTo>
                <a:close/>
              </a:path>
            </a:pathLst>
          </a:custGeom>
          <a:blipFill rotWithShape="1">
            <a:blip r:embed="rId4">
              <a:alphaModFix/>
            </a:blip>
            <a:stretch>
              <a:fillRect/>
            </a:stretch>
          </a:blipFill>
          <a:ln>
            <a:noFill/>
          </a:ln>
        </p:spPr>
      </p:sp>
      <p:sp>
        <p:nvSpPr>
          <p:cNvPr id="178" name="Google Shape;178;p20"/>
          <p:cNvSpPr txBox="1"/>
          <p:nvPr/>
        </p:nvSpPr>
        <p:spPr>
          <a:xfrm>
            <a:off x="-2093483" y="823913"/>
            <a:ext cx="15006000" cy="738900"/>
          </a:xfrm>
          <a:prstGeom prst="rect">
            <a:avLst/>
          </a:prstGeom>
          <a:noFill/>
          <a:ln>
            <a:noFill/>
          </a:ln>
        </p:spPr>
        <p:txBody>
          <a:bodyPr spcFirstLastPara="1" wrap="square" lIns="0" tIns="0" rIns="0" bIns="0" anchor="t" anchorCtr="0">
            <a:spAutoFit/>
          </a:bodyPr>
          <a:lstStyle/>
          <a:p>
            <a:pPr marL="0" marR="0" lvl="0" indent="0" algn="ctr" rtl="0">
              <a:lnSpc>
                <a:spcPct val="59996"/>
              </a:lnSpc>
              <a:spcBef>
                <a:spcPts val="0"/>
              </a:spcBef>
              <a:spcAft>
                <a:spcPts val="0"/>
              </a:spcAft>
              <a:buNone/>
            </a:pPr>
            <a:r>
              <a:rPr lang="en-US" sz="8000" i="0" u="none" strike="noStrike" cap="none">
                <a:solidFill>
                  <a:srgbClr val="E2330B"/>
                </a:solidFill>
                <a:latin typeface="Calibri"/>
                <a:ea typeface="Calibri"/>
                <a:cs typeface="Calibri"/>
                <a:sym typeface="Calibri"/>
              </a:rPr>
              <a:t>Environmental Impact</a:t>
            </a:r>
            <a:endParaRPr sz="8000">
              <a:latin typeface="Calibri"/>
              <a:ea typeface="Calibri"/>
              <a:cs typeface="Calibri"/>
              <a:sym typeface="Calibri"/>
            </a:endParaRPr>
          </a:p>
        </p:txBody>
      </p:sp>
      <p:sp>
        <p:nvSpPr>
          <p:cNvPr id="179" name="Google Shape;179;p20"/>
          <p:cNvSpPr/>
          <p:nvPr/>
        </p:nvSpPr>
        <p:spPr>
          <a:xfrm>
            <a:off x="11380290" y="5143500"/>
            <a:ext cx="6314970" cy="4736227"/>
          </a:xfrm>
          <a:custGeom>
            <a:avLst/>
            <a:gdLst/>
            <a:ahLst/>
            <a:cxnLst/>
            <a:rect l="l" t="t" r="r" b="b"/>
            <a:pathLst>
              <a:path w="6314970" h="4736227" extrusionOk="0">
                <a:moveTo>
                  <a:pt x="0" y="0"/>
                </a:moveTo>
                <a:lnTo>
                  <a:pt x="6314970" y="0"/>
                </a:lnTo>
                <a:lnTo>
                  <a:pt x="6314970" y="4736227"/>
                </a:lnTo>
                <a:lnTo>
                  <a:pt x="0" y="4736227"/>
                </a:lnTo>
                <a:lnTo>
                  <a:pt x="0" y="0"/>
                </a:lnTo>
                <a:close/>
              </a:path>
            </a:pathLst>
          </a:custGeom>
          <a:blipFill rotWithShape="1">
            <a:blip r:embed="rId5">
              <a:alphaModFix/>
            </a:blip>
            <a:stretch>
              <a:fillRect/>
            </a:stretch>
          </a:blipFill>
          <a:ln>
            <a:noFill/>
          </a:ln>
        </p:spPr>
      </p:sp>
      <p:sp>
        <p:nvSpPr>
          <p:cNvPr id="180" name="Google Shape;180;p20"/>
          <p:cNvSpPr txBox="1"/>
          <p:nvPr/>
        </p:nvSpPr>
        <p:spPr>
          <a:xfrm>
            <a:off x="883308" y="1496667"/>
            <a:ext cx="9956700" cy="8268300"/>
          </a:xfrm>
          <a:prstGeom prst="rect">
            <a:avLst/>
          </a:prstGeom>
          <a:noFill/>
          <a:ln>
            <a:noFill/>
          </a:ln>
        </p:spPr>
        <p:txBody>
          <a:bodyPr spcFirstLastPara="1" wrap="square" lIns="0" tIns="0" rIns="0" bIns="0" anchor="t" anchorCtr="0">
            <a:spAutoFit/>
          </a:bodyPr>
          <a:lstStyle/>
          <a:p>
            <a:pPr marL="0" marR="0" lvl="0" indent="0" algn="l" rtl="0">
              <a:lnSpc>
                <a:spcPct val="140011"/>
              </a:lnSpc>
              <a:spcBef>
                <a:spcPts val="0"/>
              </a:spcBef>
              <a:spcAft>
                <a:spcPts val="0"/>
              </a:spcAft>
              <a:buNone/>
            </a:pPr>
            <a:r>
              <a:rPr lang="en-US" sz="3399" b="1" i="0" u="none" strike="noStrike" cap="none">
                <a:solidFill>
                  <a:srgbClr val="000000"/>
                </a:solidFill>
                <a:latin typeface="Calibri"/>
                <a:ea typeface="Calibri"/>
                <a:cs typeface="Calibri"/>
                <a:sym typeface="Calibri"/>
              </a:rPr>
              <a:t>How fishing impacts ocean ecosystems:</a:t>
            </a:r>
            <a:endParaRPr sz="3399" b="1" i="0" u="none" strike="noStrike" cap="none">
              <a:solidFill>
                <a:srgbClr val="000000"/>
              </a:solidFill>
              <a:latin typeface="Arial"/>
              <a:ea typeface="Arial"/>
              <a:cs typeface="Arial"/>
              <a:sym typeface="Arial"/>
            </a:endParaRPr>
          </a:p>
          <a:p>
            <a:pPr marL="0" marR="0" lvl="0" indent="0" algn="l" rtl="0">
              <a:lnSpc>
                <a:spcPct val="140011"/>
              </a:lnSpc>
              <a:spcBef>
                <a:spcPts val="0"/>
              </a:spcBef>
              <a:spcAft>
                <a:spcPts val="0"/>
              </a:spcAft>
              <a:buNone/>
            </a:pPr>
            <a:r>
              <a:rPr lang="en-US" sz="3399" b="1" i="0" u="none" strike="noStrike" cap="none">
                <a:solidFill>
                  <a:srgbClr val="000000"/>
                </a:solidFill>
                <a:latin typeface="Calibri"/>
                <a:ea typeface="Calibri"/>
                <a:cs typeface="Calibri"/>
                <a:sym typeface="Calibri"/>
              </a:rPr>
              <a:t>Direct impacts:</a:t>
            </a:r>
            <a:endParaRPr>
              <a:latin typeface="Calibri"/>
              <a:ea typeface="Calibri"/>
              <a:cs typeface="Calibri"/>
              <a:sym typeface="Calibri"/>
            </a:endParaRPr>
          </a:p>
          <a:p>
            <a:pPr marL="626112" marR="0" lvl="1" indent="-313056" algn="l" rtl="0">
              <a:lnSpc>
                <a:spcPct val="140000"/>
              </a:lnSpc>
              <a:spcBef>
                <a:spcPts val="0"/>
              </a:spcBef>
              <a:spcAft>
                <a:spcPts val="0"/>
              </a:spcAft>
              <a:buClr>
                <a:srgbClr val="000000"/>
              </a:buClr>
              <a:buSzPts val="2900"/>
              <a:buFont typeface="Calibri"/>
              <a:buChar char="•"/>
            </a:pPr>
            <a:r>
              <a:rPr lang="en-US" sz="2900" i="0" u="none" strike="noStrike" cap="none">
                <a:solidFill>
                  <a:srgbClr val="000000"/>
                </a:solidFill>
                <a:latin typeface="Calibri"/>
                <a:ea typeface="Calibri"/>
                <a:cs typeface="Calibri"/>
                <a:sym typeface="Calibri"/>
              </a:rPr>
              <a:t>Overfishing → catching too many fish does not allow populations time to replenish</a:t>
            </a:r>
            <a:endParaRPr>
              <a:latin typeface="Calibri"/>
              <a:ea typeface="Calibri"/>
              <a:cs typeface="Calibri"/>
              <a:sym typeface="Calibri"/>
            </a:endParaRPr>
          </a:p>
          <a:p>
            <a:pPr marL="626112" marR="0" lvl="1" indent="-313056" algn="l" rtl="0">
              <a:lnSpc>
                <a:spcPct val="140000"/>
              </a:lnSpc>
              <a:spcBef>
                <a:spcPts val="0"/>
              </a:spcBef>
              <a:spcAft>
                <a:spcPts val="0"/>
              </a:spcAft>
              <a:buClr>
                <a:srgbClr val="000000"/>
              </a:buClr>
              <a:buSzPts val="2900"/>
              <a:buFont typeface="Calibri"/>
              <a:buChar char="•"/>
            </a:pPr>
            <a:r>
              <a:rPr lang="en-US" sz="2900" i="0" u="none" strike="noStrike" cap="none">
                <a:solidFill>
                  <a:srgbClr val="000000"/>
                </a:solidFill>
                <a:latin typeface="Calibri"/>
                <a:ea typeface="Calibri"/>
                <a:cs typeface="Calibri"/>
                <a:sym typeface="Calibri"/>
              </a:rPr>
              <a:t>Bycatch → accidentally catching and harming non-target species like sharks and sea turtles</a:t>
            </a:r>
            <a:endParaRPr>
              <a:latin typeface="Calibri"/>
              <a:ea typeface="Calibri"/>
              <a:cs typeface="Calibri"/>
              <a:sym typeface="Calibri"/>
            </a:endParaRPr>
          </a:p>
          <a:p>
            <a:pPr marL="626112" marR="0" lvl="1" indent="-313056" algn="l" rtl="0">
              <a:lnSpc>
                <a:spcPct val="140000"/>
              </a:lnSpc>
              <a:spcBef>
                <a:spcPts val="0"/>
              </a:spcBef>
              <a:spcAft>
                <a:spcPts val="0"/>
              </a:spcAft>
              <a:buClr>
                <a:srgbClr val="000000"/>
              </a:buClr>
              <a:buSzPts val="2900"/>
              <a:buFont typeface="Calibri"/>
              <a:buChar char="•"/>
            </a:pPr>
            <a:r>
              <a:rPr lang="en-US" sz="2900" i="0" u="none" strike="noStrike" cap="none">
                <a:solidFill>
                  <a:srgbClr val="000000"/>
                </a:solidFill>
                <a:latin typeface="Calibri"/>
                <a:ea typeface="Calibri"/>
                <a:cs typeface="Calibri"/>
                <a:sym typeface="Calibri"/>
              </a:rPr>
              <a:t>Destructive fishing gear → can damage ocean habitats like coral reefs</a:t>
            </a:r>
            <a:endParaRPr>
              <a:latin typeface="Calibri"/>
              <a:ea typeface="Calibri"/>
              <a:cs typeface="Calibri"/>
              <a:sym typeface="Calibri"/>
            </a:endParaRPr>
          </a:p>
          <a:p>
            <a:pPr marL="0" marR="0" lvl="0" indent="0" algn="l" rtl="0">
              <a:lnSpc>
                <a:spcPct val="140011"/>
              </a:lnSpc>
              <a:spcBef>
                <a:spcPts val="0"/>
              </a:spcBef>
              <a:spcAft>
                <a:spcPts val="0"/>
              </a:spcAft>
              <a:buNone/>
            </a:pPr>
            <a:r>
              <a:rPr lang="en-US" sz="3399" b="1" i="0" u="none" strike="noStrike" cap="none">
                <a:solidFill>
                  <a:srgbClr val="000000"/>
                </a:solidFill>
                <a:latin typeface="Calibri"/>
                <a:ea typeface="Calibri"/>
                <a:cs typeface="Calibri"/>
                <a:sym typeface="Calibri"/>
              </a:rPr>
              <a:t>Indirect impacts</a:t>
            </a:r>
            <a:endParaRPr>
              <a:latin typeface="Calibri"/>
              <a:ea typeface="Calibri"/>
              <a:cs typeface="Calibri"/>
              <a:sym typeface="Calibri"/>
            </a:endParaRPr>
          </a:p>
          <a:p>
            <a:pPr marL="626112" marR="0" lvl="1" indent="-313056" algn="l" rtl="0">
              <a:lnSpc>
                <a:spcPct val="140000"/>
              </a:lnSpc>
              <a:spcBef>
                <a:spcPts val="0"/>
              </a:spcBef>
              <a:spcAft>
                <a:spcPts val="0"/>
              </a:spcAft>
              <a:buClr>
                <a:srgbClr val="000000"/>
              </a:buClr>
              <a:buSzPts val="2900"/>
              <a:buFont typeface="Calibri"/>
              <a:buChar char="•"/>
            </a:pPr>
            <a:r>
              <a:rPr lang="en-US" sz="2900" i="0" u="none" strike="noStrike" cap="none">
                <a:solidFill>
                  <a:srgbClr val="000000"/>
                </a:solidFill>
                <a:latin typeface="Calibri"/>
                <a:ea typeface="Calibri"/>
                <a:cs typeface="Calibri"/>
                <a:sym typeface="Calibri"/>
              </a:rPr>
              <a:t>Food web disruptions → Catching too many prey species will not leave any food for predators</a:t>
            </a:r>
            <a:endParaRPr>
              <a:latin typeface="Calibri"/>
              <a:ea typeface="Calibri"/>
              <a:cs typeface="Calibri"/>
              <a:sym typeface="Calibri"/>
            </a:endParaRPr>
          </a:p>
          <a:p>
            <a:pPr marL="626112" marR="0" lvl="1" indent="-313056" algn="l" rtl="0">
              <a:lnSpc>
                <a:spcPct val="140000"/>
              </a:lnSpc>
              <a:spcBef>
                <a:spcPts val="0"/>
              </a:spcBef>
              <a:spcAft>
                <a:spcPts val="0"/>
              </a:spcAft>
              <a:buClr>
                <a:srgbClr val="000000"/>
              </a:buClr>
              <a:buSzPts val="2900"/>
              <a:buFont typeface="Calibri"/>
              <a:buChar char="•"/>
            </a:pPr>
            <a:r>
              <a:rPr lang="en-US" sz="2900" i="0" u="none" strike="noStrike" cap="none">
                <a:solidFill>
                  <a:srgbClr val="000000"/>
                </a:solidFill>
                <a:latin typeface="Calibri"/>
                <a:ea typeface="Calibri"/>
                <a:cs typeface="Calibri"/>
                <a:sym typeface="Calibri"/>
              </a:rPr>
              <a:t>Genetic changes → Harvesting all of the large fish will cause future generations to be smaller in size</a:t>
            </a:r>
            <a:endParaRPr>
              <a:latin typeface="Calibri"/>
              <a:ea typeface="Calibri"/>
              <a:cs typeface="Calibri"/>
              <a:sym typeface="Calibri"/>
            </a:endParaRPr>
          </a:p>
        </p:txBody>
      </p:sp>
      <p:sp>
        <p:nvSpPr>
          <p:cNvPr id="181" name="Google Shape;181;p20"/>
          <p:cNvSpPr txBox="1"/>
          <p:nvPr/>
        </p:nvSpPr>
        <p:spPr>
          <a:xfrm>
            <a:off x="0" y="9866468"/>
            <a:ext cx="4123550" cy="257174"/>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1500" b="0" i="0" u="none" strike="noStrike" cap="none">
                <a:solidFill>
                  <a:srgbClr val="000000"/>
                </a:solidFill>
                <a:latin typeface="Arial"/>
                <a:ea typeface="Arial"/>
                <a:cs typeface="Arial"/>
                <a:sym typeface="Arial"/>
              </a:rPr>
              <a:t>Image/Graphic Sources: Canva, Unsplash</a:t>
            </a:r>
            <a:endParaRPr/>
          </a:p>
        </p:txBody>
      </p:sp>
      <p:pic>
        <p:nvPicPr>
          <p:cNvPr id="182" name="Google Shape;182;p20" descr="A bottom trawl is a type of fishing net that's pulled along the seafloor. Fishermen commonly use bottom trawls to catch shrimp and bottom-dwelling fish like halibut and sole. However, in addition to these target fish, the nets also catch a variety of ocean life that's usually thrown back dead or dying. Dragging heavy gear across the seabed can also damage sensitive seafloor habitat. The harmful effects of bottom trawling on bottom-dwelling organisms and their habitat can be reduced by modifying the fishing gear or limiting trawling areas.&#10;&#10;Learn more: http://www.seafoodwatch.org/ocean-issues/fishing-and-farming-methods" title="How Seafood is Caught: Bottom Trawling">
            <a:hlinkClick r:id="rId6"/>
          </p:cNvPr>
          <p:cNvPicPr preferRelativeResize="0"/>
          <p:nvPr/>
        </p:nvPicPr>
        <p:blipFill>
          <a:blip r:embed="rId7">
            <a:alphaModFix/>
          </a:blip>
          <a:stretch>
            <a:fillRect/>
          </a:stretch>
        </p:blipFill>
        <p:spPr>
          <a:xfrm>
            <a:off x="10934725" y="823925"/>
            <a:ext cx="6760525" cy="38028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2"/>
                                        </p:tgtEl>
                                        <p:attrNameLst>
                                          <p:attrName>style.visibility</p:attrName>
                                        </p:attrNameLst>
                                      </p:cBhvr>
                                      <p:to>
                                        <p:strVal val="visible"/>
                                      </p:to>
                                    </p:set>
                                    <p:animEffect transition="in" filter="fade">
                                      <p:cBhvr>
                                        <p:cTn id="7" dur="1000"/>
                                        <p:tgtEl>
                                          <p:spTgt spid="1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CF6"/>
        </a:solidFill>
        <a:effectLst/>
      </p:bgPr>
    </p:bg>
    <p:spTree>
      <p:nvGrpSpPr>
        <p:cNvPr id="1" name="Shape 186"/>
        <p:cNvGrpSpPr/>
        <p:nvPr/>
      </p:nvGrpSpPr>
      <p:grpSpPr>
        <a:xfrm>
          <a:off x="0" y="0"/>
          <a:ext cx="0" cy="0"/>
          <a:chOff x="0" y="0"/>
          <a:chExt cx="0" cy="0"/>
        </a:xfrm>
      </p:grpSpPr>
      <p:sp>
        <p:nvSpPr>
          <p:cNvPr id="187" name="Google Shape;187;p21"/>
          <p:cNvSpPr/>
          <p:nvPr/>
        </p:nvSpPr>
        <p:spPr>
          <a:xfrm rot="10800000" flipH="1">
            <a:off x="11738677" y="7317452"/>
            <a:ext cx="13744635" cy="8229600"/>
          </a:xfrm>
          <a:custGeom>
            <a:avLst/>
            <a:gdLst/>
            <a:ahLst/>
            <a:cxnLst/>
            <a:rect l="l" t="t" r="r" b="b"/>
            <a:pathLst>
              <a:path w="13744635" h="8229600" extrusionOk="0">
                <a:moveTo>
                  <a:pt x="0" y="8229600"/>
                </a:moveTo>
                <a:lnTo>
                  <a:pt x="13744634" y="8229600"/>
                </a:lnTo>
                <a:lnTo>
                  <a:pt x="13744634" y="0"/>
                </a:lnTo>
                <a:lnTo>
                  <a:pt x="0" y="0"/>
                </a:lnTo>
                <a:lnTo>
                  <a:pt x="0" y="8229600"/>
                </a:lnTo>
                <a:close/>
              </a:path>
            </a:pathLst>
          </a:custGeom>
          <a:blipFill rotWithShape="1">
            <a:blip r:embed="rId3">
              <a:alphaModFix/>
            </a:blip>
            <a:stretch>
              <a:fillRect/>
            </a:stretch>
          </a:blipFill>
          <a:ln>
            <a:noFill/>
          </a:ln>
        </p:spPr>
      </p:sp>
      <p:sp>
        <p:nvSpPr>
          <p:cNvPr id="188" name="Google Shape;188;p21"/>
          <p:cNvSpPr/>
          <p:nvPr/>
        </p:nvSpPr>
        <p:spPr>
          <a:xfrm>
            <a:off x="-6872317" y="4700951"/>
            <a:ext cx="13744635" cy="8229600"/>
          </a:xfrm>
          <a:custGeom>
            <a:avLst/>
            <a:gdLst/>
            <a:ahLst/>
            <a:cxnLst/>
            <a:rect l="l" t="t" r="r" b="b"/>
            <a:pathLst>
              <a:path w="13744635" h="8229600" extrusionOk="0">
                <a:moveTo>
                  <a:pt x="0" y="0"/>
                </a:moveTo>
                <a:lnTo>
                  <a:pt x="13744634" y="0"/>
                </a:lnTo>
                <a:lnTo>
                  <a:pt x="13744634" y="8229600"/>
                </a:lnTo>
                <a:lnTo>
                  <a:pt x="0" y="8229600"/>
                </a:lnTo>
                <a:lnTo>
                  <a:pt x="0" y="0"/>
                </a:lnTo>
                <a:close/>
              </a:path>
            </a:pathLst>
          </a:custGeom>
          <a:blipFill rotWithShape="1">
            <a:blip r:embed="rId3">
              <a:alphaModFix/>
            </a:blip>
            <a:stretch>
              <a:fillRect/>
            </a:stretch>
          </a:blipFill>
          <a:ln>
            <a:noFill/>
          </a:ln>
        </p:spPr>
      </p:sp>
      <p:sp>
        <p:nvSpPr>
          <p:cNvPr id="189" name="Google Shape;189;p21"/>
          <p:cNvSpPr/>
          <p:nvPr/>
        </p:nvSpPr>
        <p:spPr>
          <a:xfrm>
            <a:off x="7292355" y="-4793066"/>
            <a:ext cx="9648774" cy="8229600"/>
          </a:xfrm>
          <a:custGeom>
            <a:avLst/>
            <a:gdLst/>
            <a:ahLst/>
            <a:cxnLst/>
            <a:rect l="l" t="t" r="r" b="b"/>
            <a:pathLst>
              <a:path w="9648774" h="8229600" extrusionOk="0">
                <a:moveTo>
                  <a:pt x="0" y="0"/>
                </a:moveTo>
                <a:lnTo>
                  <a:pt x="9648773" y="0"/>
                </a:lnTo>
                <a:lnTo>
                  <a:pt x="9648773" y="8229600"/>
                </a:lnTo>
                <a:lnTo>
                  <a:pt x="0" y="8229600"/>
                </a:lnTo>
                <a:lnTo>
                  <a:pt x="0" y="0"/>
                </a:lnTo>
                <a:close/>
              </a:path>
            </a:pathLst>
          </a:custGeom>
          <a:blipFill rotWithShape="1">
            <a:blip r:embed="rId4">
              <a:alphaModFix/>
            </a:blip>
            <a:stretch>
              <a:fillRect/>
            </a:stretch>
          </a:blipFill>
          <a:ln>
            <a:noFill/>
          </a:ln>
        </p:spPr>
      </p:sp>
      <p:sp>
        <p:nvSpPr>
          <p:cNvPr id="190" name="Google Shape;190;p21"/>
          <p:cNvSpPr/>
          <p:nvPr/>
        </p:nvSpPr>
        <p:spPr>
          <a:xfrm>
            <a:off x="11617053" y="577436"/>
            <a:ext cx="6088085" cy="4566064"/>
          </a:xfrm>
          <a:custGeom>
            <a:avLst/>
            <a:gdLst/>
            <a:ahLst/>
            <a:cxnLst/>
            <a:rect l="l" t="t" r="r" b="b"/>
            <a:pathLst>
              <a:path w="6088085" h="4566064" extrusionOk="0">
                <a:moveTo>
                  <a:pt x="0" y="0"/>
                </a:moveTo>
                <a:lnTo>
                  <a:pt x="6088085" y="0"/>
                </a:lnTo>
                <a:lnTo>
                  <a:pt x="6088085" y="4566064"/>
                </a:lnTo>
                <a:lnTo>
                  <a:pt x="0" y="4566064"/>
                </a:lnTo>
                <a:lnTo>
                  <a:pt x="0" y="0"/>
                </a:lnTo>
                <a:close/>
              </a:path>
            </a:pathLst>
          </a:custGeom>
          <a:blipFill rotWithShape="1">
            <a:blip r:embed="rId5">
              <a:alphaModFix/>
            </a:blip>
            <a:stretch>
              <a:fillRect/>
            </a:stretch>
          </a:blipFill>
          <a:ln>
            <a:noFill/>
          </a:ln>
        </p:spPr>
      </p:sp>
      <p:sp>
        <p:nvSpPr>
          <p:cNvPr id="191" name="Google Shape;191;p21"/>
          <p:cNvSpPr/>
          <p:nvPr/>
        </p:nvSpPr>
        <p:spPr>
          <a:xfrm>
            <a:off x="11617053" y="5559251"/>
            <a:ext cx="6110071" cy="4070835"/>
          </a:xfrm>
          <a:custGeom>
            <a:avLst/>
            <a:gdLst/>
            <a:ahLst/>
            <a:cxnLst/>
            <a:rect l="l" t="t" r="r" b="b"/>
            <a:pathLst>
              <a:path w="6110071" h="4070835" extrusionOk="0">
                <a:moveTo>
                  <a:pt x="0" y="0"/>
                </a:moveTo>
                <a:lnTo>
                  <a:pt x="6110071" y="0"/>
                </a:lnTo>
                <a:lnTo>
                  <a:pt x="6110071" y="4070835"/>
                </a:lnTo>
                <a:lnTo>
                  <a:pt x="0" y="4070835"/>
                </a:lnTo>
                <a:lnTo>
                  <a:pt x="0" y="0"/>
                </a:lnTo>
                <a:close/>
              </a:path>
            </a:pathLst>
          </a:custGeom>
          <a:blipFill rotWithShape="1">
            <a:blip r:embed="rId6">
              <a:alphaModFix/>
            </a:blip>
            <a:stretch>
              <a:fillRect/>
            </a:stretch>
          </a:blipFill>
          <a:ln>
            <a:noFill/>
          </a:ln>
        </p:spPr>
      </p:sp>
      <p:sp>
        <p:nvSpPr>
          <p:cNvPr id="192" name="Google Shape;192;p21"/>
          <p:cNvSpPr/>
          <p:nvPr/>
        </p:nvSpPr>
        <p:spPr>
          <a:xfrm>
            <a:off x="9206510" y="385504"/>
            <a:ext cx="2085449" cy="2088692"/>
          </a:xfrm>
          <a:custGeom>
            <a:avLst/>
            <a:gdLst/>
            <a:ahLst/>
            <a:cxnLst/>
            <a:rect l="l" t="t" r="r" b="b"/>
            <a:pathLst>
              <a:path w="2085449" h="2088692" extrusionOk="0">
                <a:moveTo>
                  <a:pt x="0" y="0"/>
                </a:moveTo>
                <a:lnTo>
                  <a:pt x="2085449" y="0"/>
                </a:lnTo>
                <a:lnTo>
                  <a:pt x="2085449" y="2088692"/>
                </a:lnTo>
                <a:lnTo>
                  <a:pt x="0" y="2088692"/>
                </a:lnTo>
                <a:lnTo>
                  <a:pt x="0" y="0"/>
                </a:lnTo>
                <a:close/>
              </a:path>
            </a:pathLst>
          </a:custGeom>
          <a:blipFill rotWithShape="1">
            <a:blip r:embed="rId7">
              <a:alphaModFix/>
            </a:blip>
            <a:stretch>
              <a:fillRect/>
            </a:stretch>
          </a:blipFill>
          <a:ln>
            <a:noFill/>
          </a:ln>
        </p:spPr>
      </p:sp>
      <p:sp>
        <p:nvSpPr>
          <p:cNvPr id="193" name="Google Shape;193;p21"/>
          <p:cNvSpPr txBox="1"/>
          <p:nvPr/>
        </p:nvSpPr>
        <p:spPr>
          <a:xfrm>
            <a:off x="358419" y="968150"/>
            <a:ext cx="8523000" cy="923400"/>
          </a:xfrm>
          <a:prstGeom prst="rect">
            <a:avLst/>
          </a:prstGeom>
          <a:noFill/>
          <a:ln>
            <a:noFill/>
          </a:ln>
        </p:spPr>
        <p:txBody>
          <a:bodyPr spcFirstLastPara="1" wrap="square" lIns="0" tIns="0" rIns="0" bIns="0" anchor="t" anchorCtr="0">
            <a:spAutoFit/>
          </a:bodyPr>
          <a:lstStyle/>
          <a:p>
            <a:pPr marL="0" marR="0" lvl="0" indent="0" algn="ctr" rtl="0">
              <a:lnSpc>
                <a:spcPct val="59996"/>
              </a:lnSpc>
              <a:spcBef>
                <a:spcPts val="0"/>
              </a:spcBef>
              <a:spcAft>
                <a:spcPts val="0"/>
              </a:spcAft>
              <a:buNone/>
            </a:pPr>
            <a:r>
              <a:rPr lang="en-US" sz="9999" i="0" u="none" strike="noStrike" cap="none">
                <a:solidFill>
                  <a:srgbClr val="E2330B"/>
                </a:solidFill>
                <a:latin typeface="Calibri"/>
                <a:ea typeface="Calibri"/>
                <a:cs typeface="Calibri"/>
                <a:sym typeface="Calibri"/>
              </a:rPr>
              <a:t>Aquaculture</a:t>
            </a:r>
            <a:endParaRPr>
              <a:latin typeface="Calibri"/>
              <a:ea typeface="Calibri"/>
              <a:cs typeface="Calibri"/>
              <a:sym typeface="Calibri"/>
            </a:endParaRPr>
          </a:p>
        </p:txBody>
      </p:sp>
      <p:sp>
        <p:nvSpPr>
          <p:cNvPr id="194" name="Google Shape;194;p21"/>
          <p:cNvSpPr txBox="1"/>
          <p:nvPr/>
        </p:nvSpPr>
        <p:spPr>
          <a:xfrm>
            <a:off x="0" y="9866468"/>
            <a:ext cx="5172725" cy="257174"/>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1500" b="0" i="0" u="none" strike="noStrike" cap="none">
                <a:solidFill>
                  <a:srgbClr val="000000"/>
                </a:solidFill>
                <a:latin typeface="Arial"/>
                <a:ea typeface="Arial"/>
                <a:cs typeface="Arial"/>
                <a:sym typeface="Arial"/>
              </a:rPr>
              <a:t>Image/Graphic Sources: Unsplash, Canva, Whole Foods</a:t>
            </a:r>
            <a:endParaRPr/>
          </a:p>
        </p:txBody>
      </p:sp>
      <p:sp>
        <p:nvSpPr>
          <p:cNvPr id="195" name="Google Shape;195;p21"/>
          <p:cNvSpPr txBox="1"/>
          <p:nvPr/>
        </p:nvSpPr>
        <p:spPr>
          <a:xfrm>
            <a:off x="570917" y="2686556"/>
            <a:ext cx="8393100" cy="5650800"/>
          </a:xfrm>
          <a:prstGeom prst="rect">
            <a:avLst/>
          </a:prstGeom>
          <a:noFill/>
          <a:ln>
            <a:noFill/>
          </a:ln>
        </p:spPr>
        <p:txBody>
          <a:bodyPr spcFirstLastPara="1" wrap="square" lIns="0" tIns="0" rIns="0" bIns="0" anchor="t" anchorCtr="0">
            <a:spAutoFit/>
          </a:bodyPr>
          <a:lstStyle/>
          <a:p>
            <a:pPr marL="0" marR="0" lvl="0" indent="0" algn="l" rtl="0">
              <a:lnSpc>
                <a:spcPct val="140011"/>
              </a:lnSpc>
              <a:spcBef>
                <a:spcPts val="0"/>
              </a:spcBef>
              <a:spcAft>
                <a:spcPts val="0"/>
              </a:spcAft>
              <a:buNone/>
            </a:pPr>
            <a:r>
              <a:rPr lang="en-US" sz="3399" b="1" i="0" u="none" strike="noStrike" cap="none">
                <a:solidFill>
                  <a:srgbClr val="000000"/>
                </a:solidFill>
                <a:latin typeface="Calibri"/>
                <a:ea typeface="Calibri"/>
                <a:cs typeface="Calibri"/>
                <a:sym typeface="Calibri"/>
              </a:rPr>
              <a:t>Aquaculture</a:t>
            </a:r>
            <a:r>
              <a:rPr lang="en-US" sz="3399" i="0" u="none" strike="noStrike" cap="none">
                <a:solidFill>
                  <a:srgbClr val="000000"/>
                </a:solidFill>
                <a:latin typeface="Calibri"/>
                <a:ea typeface="Calibri"/>
                <a:cs typeface="Calibri"/>
                <a:sym typeface="Calibri"/>
              </a:rPr>
              <a:t> is the raising of fish or shellfish under some controls. Feed and ponds, pens, tanks, or other containers may be used.</a:t>
            </a:r>
            <a:endParaRPr>
              <a:latin typeface="Calibri"/>
              <a:ea typeface="Calibri"/>
              <a:cs typeface="Calibri"/>
              <a:sym typeface="Calibri"/>
            </a:endParaRPr>
          </a:p>
          <a:p>
            <a:pPr marL="0" marR="0" lvl="0" indent="0" algn="l" rtl="0">
              <a:lnSpc>
                <a:spcPct val="140011"/>
              </a:lnSpc>
              <a:spcBef>
                <a:spcPts val="0"/>
              </a:spcBef>
              <a:spcAft>
                <a:spcPts val="0"/>
              </a:spcAft>
              <a:buNone/>
            </a:pPr>
            <a:endParaRPr sz="3399" b="0" i="0" u="none" strike="noStrike" cap="none">
              <a:solidFill>
                <a:srgbClr val="000000"/>
              </a:solidFill>
              <a:latin typeface="Arial"/>
              <a:ea typeface="Arial"/>
              <a:cs typeface="Arial"/>
              <a:sym typeface="Arial"/>
            </a:endParaRPr>
          </a:p>
          <a:p>
            <a:pPr marL="0" marR="0" lvl="0" indent="0" algn="l" rtl="0">
              <a:lnSpc>
                <a:spcPct val="140011"/>
              </a:lnSpc>
              <a:spcBef>
                <a:spcPts val="0"/>
              </a:spcBef>
              <a:spcAft>
                <a:spcPts val="0"/>
              </a:spcAft>
              <a:buNone/>
            </a:pPr>
            <a:r>
              <a:rPr lang="en-US" sz="3399" i="0" u="none" strike="noStrike" cap="none">
                <a:solidFill>
                  <a:srgbClr val="000000"/>
                </a:solidFill>
                <a:latin typeface="Calibri"/>
                <a:ea typeface="Calibri"/>
                <a:cs typeface="Calibri"/>
                <a:sym typeface="Calibri"/>
              </a:rPr>
              <a:t>Also known as fish “farming”</a:t>
            </a:r>
            <a:endParaRPr>
              <a:latin typeface="Calibri"/>
              <a:ea typeface="Calibri"/>
              <a:cs typeface="Calibri"/>
              <a:sym typeface="Calibri"/>
            </a:endParaRPr>
          </a:p>
          <a:p>
            <a:pPr marL="0" marR="0" lvl="0" indent="0" algn="l" rtl="0">
              <a:lnSpc>
                <a:spcPct val="140011"/>
              </a:lnSpc>
              <a:spcBef>
                <a:spcPts val="0"/>
              </a:spcBef>
              <a:spcAft>
                <a:spcPts val="0"/>
              </a:spcAft>
              <a:buNone/>
            </a:pPr>
            <a:endParaRPr sz="3399" b="0" i="0" u="none" strike="noStrike" cap="none">
              <a:solidFill>
                <a:srgbClr val="000000"/>
              </a:solidFill>
              <a:latin typeface="Arial"/>
              <a:ea typeface="Arial"/>
              <a:cs typeface="Arial"/>
              <a:sym typeface="Arial"/>
            </a:endParaRPr>
          </a:p>
          <a:p>
            <a:pPr marL="0" marR="0" lvl="0" indent="0" algn="l" rtl="0">
              <a:lnSpc>
                <a:spcPct val="140011"/>
              </a:lnSpc>
              <a:spcBef>
                <a:spcPts val="0"/>
              </a:spcBef>
              <a:spcAft>
                <a:spcPts val="0"/>
              </a:spcAft>
              <a:buNone/>
            </a:pPr>
            <a:r>
              <a:rPr lang="en-US" sz="3399" i="0" u="none" strike="noStrike" cap="none">
                <a:solidFill>
                  <a:srgbClr val="000000"/>
                </a:solidFill>
                <a:latin typeface="Calibri"/>
                <a:ea typeface="Calibri"/>
                <a:cs typeface="Calibri"/>
                <a:sym typeface="Calibri"/>
              </a:rPr>
              <a:t>Can have a variety of positive and negative environmental and health impacts</a:t>
            </a:r>
            <a:endParaRPr>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CF6"/>
        </a:solidFill>
        <a:effectLst/>
      </p:bgPr>
    </p:bg>
    <p:spTree>
      <p:nvGrpSpPr>
        <p:cNvPr id="1" name="Shape 199"/>
        <p:cNvGrpSpPr/>
        <p:nvPr/>
      </p:nvGrpSpPr>
      <p:grpSpPr>
        <a:xfrm>
          <a:off x="0" y="0"/>
          <a:ext cx="0" cy="0"/>
          <a:chOff x="0" y="0"/>
          <a:chExt cx="0" cy="0"/>
        </a:xfrm>
      </p:grpSpPr>
      <p:sp>
        <p:nvSpPr>
          <p:cNvPr id="200" name="Google Shape;200;p22"/>
          <p:cNvSpPr/>
          <p:nvPr/>
        </p:nvSpPr>
        <p:spPr>
          <a:xfrm rot="10800000" flipH="1">
            <a:off x="11738677" y="7317452"/>
            <a:ext cx="13744635" cy="8229600"/>
          </a:xfrm>
          <a:custGeom>
            <a:avLst/>
            <a:gdLst/>
            <a:ahLst/>
            <a:cxnLst/>
            <a:rect l="l" t="t" r="r" b="b"/>
            <a:pathLst>
              <a:path w="13744635" h="8229600" extrusionOk="0">
                <a:moveTo>
                  <a:pt x="0" y="8229600"/>
                </a:moveTo>
                <a:lnTo>
                  <a:pt x="13744634" y="8229600"/>
                </a:lnTo>
                <a:lnTo>
                  <a:pt x="13744634" y="0"/>
                </a:lnTo>
                <a:lnTo>
                  <a:pt x="0" y="0"/>
                </a:lnTo>
                <a:lnTo>
                  <a:pt x="0" y="8229600"/>
                </a:lnTo>
                <a:close/>
              </a:path>
            </a:pathLst>
          </a:custGeom>
          <a:blipFill rotWithShape="1">
            <a:blip r:embed="rId3">
              <a:alphaModFix/>
            </a:blip>
            <a:stretch>
              <a:fillRect/>
            </a:stretch>
          </a:blipFill>
          <a:ln>
            <a:noFill/>
          </a:ln>
        </p:spPr>
      </p:sp>
      <p:sp>
        <p:nvSpPr>
          <p:cNvPr id="201" name="Google Shape;201;p22"/>
          <p:cNvSpPr/>
          <p:nvPr/>
        </p:nvSpPr>
        <p:spPr>
          <a:xfrm>
            <a:off x="-6872317" y="4700951"/>
            <a:ext cx="13744635" cy="8229600"/>
          </a:xfrm>
          <a:custGeom>
            <a:avLst/>
            <a:gdLst/>
            <a:ahLst/>
            <a:cxnLst/>
            <a:rect l="l" t="t" r="r" b="b"/>
            <a:pathLst>
              <a:path w="13744635" h="8229600" extrusionOk="0">
                <a:moveTo>
                  <a:pt x="0" y="0"/>
                </a:moveTo>
                <a:lnTo>
                  <a:pt x="13744634" y="0"/>
                </a:lnTo>
                <a:lnTo>
                  <a:pt x="13744634" y="8229600"/>
                </a:lnTo>
                <a:lnTo>
                  <a:pt x="0" y="8229600"/>
                </a:lnTo>
                <a:lnTo>
                  <a:pt x="0" y="0"/>
                </a:lnTo>
                <a:close/>
              </a:path>
            </a:pathLst>
          </a:custGeom>
          <a:blipFill rotWithShape="1">
            <a:blip r:embed="rId3">
              <a:alphaModFix/>
            </a:blip>
            <a:stretch>
              <a:fillRect/>
            </a:stretch>
          </a:blipFill>
          <a:ln>
            <a:noFill/>
          </a:ln>
        </p:spPr>
      </p:sp>
      <p:sp>
        <p:nvSpPr>
          <p:cNvPr id="202" name="Google Shape;202;p22"/>
          <p:cNvSpPr/>
          <p:nvPr/>
        </p:nvSpPr>
        <p:spPr>
          <a:xfrm>
            <a:off x="7292355" y="-4793066"/>
            <a:ext cx="9648774" cy="8229600"/>
          </a:xfrm>
          <a:custGeom>
            <a:avLst/>
            <a:gdLst/>
            <a:ahLst/>
            <a:cxnLst/>
            <a:rect l="l" t="t" r="r" b="b"/>
            <a:pathLst>
              <a:path w="9648774" h="8229600" extrusionOk="0">
                <a:moveTo>
                  <a:pt x="0" y="0"/>
                </a:moveTo>
                <a:lnTo>
                  <a:pt x="9648773" y="0"/>
                </a:lnTo>
                <a:lnTo>
                  <a:pt x="9648773" y="8229600"/>
                </a:lnTo>
                <a:lnTo>
                  <a:pt x="0" y="8229600"/>
                </a:lnTo>
                <a:lnTo>
                  <a:pt x="0" y="0"/>
                </a:lnTo>
                <a:close/>
              </a:path>
            </a:pathLst>
          </a:custGeom>
          <a:blipFill rotWithShape="1">
            <a:blip r:embed="rId4">
              <a:alphaModFix/>
            </a:blip>
            <a:stretch>
              <a:fillRect/>
            </a:stretch>
          </a:blipFill>
          <a:ln>
            <a:noFill/>
          </a:ln>
        </p:spPr>
      </p:sp>
      <p:sp>
        <p:nvSpPr>
          <p:cNvPr id="203" name="Google Shape;203;p22"/>
          <p:cNvSpPr/>
          <p:nvPr/>
        </p:nvSpPr>
        <p:spPr>
          <a:xfrm>
            <a:off x="9449675" y="415700"/>
            <a:ext cx="8328535" cy="5575830"/>
          </a:xfrm>
          <a:custGeom>
            <a:avLst/>
            <a:gdLst/>
            <a:ahLst/>
            <a:cxnLst/>
            <a:rect l="l" t="t" r="r" b="b"/>
            <a:pathLst>
              <a:path w="9028222" h="5778062" extrusionOk="0">
                <a:moveTo>
                  <a:pt x="0" y="0"/>
                </a:moveTo>
                <a:lnTo>
                  <a:pt x="9028223" y="0"/>
                </a:lnTo>
                <a:lnTo>
                  <a:pt x="9028223" y="5778062"/>
                </a:lnTo>
                <a:lnTo>
                  <a:pt x="0" y="5778062"/>
                </a:lnTo>
                <a:lnTo>
                  <a:pt x="0" y="0"/>
                </a:lnTo>
                <a:close/>
              </a:path>
            </a:pathLst>
          </a:custGeom>
          <a:blipFill rotWithShape="1">
            <a:blip r:embed="rId5">
              <a:alphaModFix/>
            </a:blip>
            <a:stretch>
              <a:fillRect/>
            </a:stretch>
          </a:blipFill>
          <a:ln>
            <a:noFill/>
          </a:ln>
        </p:spPr>
      </p:sp>
      <p:sp>
        <p:nvSpPr>
          <p:cNvPr id="204" name="Google Shape;204;p22"/>
          <p:cNvSpPr/>
          <p:nvPr/>
        </p:nvSpPr>
        <p:spPr>
          <a:xfrm>
            <a:off x="10935737" y="6561202"/>
            <a:ext cx="4652510" cy="3093919"/>
          </a:xfrm>
          <a:custGeom>
            <a:avLst/>
            <a:gdLst/>
            <a:ahLst/>
            <a:cxnLst/>
            <a:rect l="l" t="t" r="r" b="b"/>
            <a:pathLst>
              <a:path w="4652510" h="3093919" extrusionOk="0">
                <a:moveTo>
                  <a:pt x="0" y="0"/>
                </a:moveTo>
                <a:lnTo>
                  <a:pt x="4652510" y="0"/>
                </a:lnTo>
                <a:lnTo>
                  <a:pt x="4652510" y="3093919"/>
                </a:lnTo>
                <a:lnTo>
                  <a:pt x="0" y="3093919"/>
                </a:lnTo>
                <a:lnTo>
                  <a:pt x="0" y="0"/>
                </a:lnTo>
                <a:close/>
              </a:path>
            </a:pathLst>
          </a:custGeom>
          <a:blipFill rotWithShape="1">
            <a:blip r:embed="rId6">
              <a:alphaModFix/>
            </a:blip>
            <a:stretch>
              <a:fillRect/>
            </a:stretch>
          </a:blipFill>
          <a:ln>
            <a:noFill/>
          </a:ln>
        </p:spPr>
      </p:sp>
      <p:sp>
        <p:nvSpPr>
          <p:cNvPr id="205" name="Google Shape;205;p22"/>
          <p:cNvSpPr txBox="1"/>
          <p:nvPr/>
        </p:nvSpPr>
        <p:spPr>
          <a:xfrm>
            <a:off x="358436" y="968154"/>
            <a:ext cx="8243700" cy="1477500"/>
          </a:xfrm>
          <a:prstGeom prst="rect">
            <a:avLst/>
          </a:prstGeom>
          <a:noFill/>
          <a:ln>
            <a:noFill/>
          </a:ln>
        </p:spPr>
        <p:txBody>
          <a:bodyPr spcFirstLastPara="1" wrap="square" lIns="0" tIns="0" rIns="0" bIns="0" anchor="t" anchorCtr="0">
            <a:spAutoFit/>
          </a:bodyPr>
          <a:lstStyle/>
          <a:p>
            <a:pPr marL="0" marR="0" lvl="0" indent="0" algn="ctr" rtl="0">
              <a:lnSpc>
                <a:spcPct val="59996"/>
              </a:lnSpc>
              <a:spcBef>
                <a:spcPts val="0"/>
              </a:spcBef>
              <a:spcAft>
                <a:spcPts val="0"/>
              </a:spcAft>
              <a:buNone/>
            </a:pPr>
            <a:r>
              <a:rPr lang="en-US" sz="8000" i="0" u="none" strike="noStrike" cap="none">
                <a:solidFill>
                  <a:srgbClr val="E2330B"/>
                </a:solidFill>
                <a:latin typeface="Calibri"/>
                <a:ea typeface="Calibri"/>
                <a:cs typeface="Calibri"/>
                <a:sym typeface="Calibri"/>
              </a:rPr>
              <a:t>Example: Oyster Aquaculture</a:t>
            </a:r>
            <a:endParaRPr sz="8000">
              <a:latin typeface="Calibri"/>
              <a:ea typeface="Calibri"/>
              <a:cs typeface="Calibri"/>
              <a:sym typeface="Calibri"/>
            </a:endParaRPr>
          </a:p>
        </p:txBody>
      </p:sp>
      <p:sp>
        <p:nvSpPr>
          <p:cNvPr id="206" name="Google Shape;206;p22"/>
          <p:cNvSpPr txBox="1"/>
          <p:nvPr/>
        </p:nvSpPr>
        <p:spPr>
          <a:xfrm>
            <a:off x="0" y="9866468"/>
            <a:ext cx="5172725" cy="257174"/>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1500" b="0" i="0" u="none" strike="noStrike" cap="none">
                <a:solidFill>
                  <a:srgbClr val="000000"/>
                </a:solidFill>
                <a:latin typeface="Arial"/>
                <a:ea typeface="Arial"/>
                <a:cs typeface="Arial"/>
                <a:sym typeface="Arial"/>
              </a:rPr>
              <a:t>Image/Graphic Sources: Canva, NOAA Fisheries</a:t>
            </a:r>
            <a:endParaRPr/>
          </a:p>
        </p:txBody>
      </p:sp>
      <p:sp>
        <p:nvSpPr>
          <p:cNvPr id="207" name="Google Shape;207;p22"/>
          <p:cNvSpPr txBox="1"/>
          <p:nvPr/>
        </p:nvSpPr>
        <p:spPr>
          <a:xfrm>
            <a:off x="396119" y="2577194"/>
            <a:ext cx="8748000" cy="6383400"/>
          </a:xfrm>
          <a:prstGeom prst="rect">
            <a:avLst/>
          </a:prstGeom>
          <a:noFill/>
          <a:ln>
            <a:noFill/>
          </a:ln>
        </p:spPr>
        <p:txBody>
          <a:bodyPr spcFirstLastPara="1" wrap="square" lIns="0" tIns="0" rIns="0" bIns="0" anchor="t" anchorCtr="0">
            <a:spAutoFit/>
          </a:bodyPr>
          <a:lstStyle/>
          <a:p>
            <a:pPr marL="0" marR="0" lvl="0" indent="0" algn="l" rtl="0">
              <a:lnSpc>
                <a:spcPct val="140011"/>
              </a:lnSpc>
              <a:spcBef>
                <a:spcPts val="0"/>
              </a:spcBef>
              <a:spcAft>
                <a:spcPts val="0"/>
              </a:spcAft>
              <a:buNone/>
            </a:pPr>
            <a:r>
              <a:rPr lang="en-US" sz="3399" i="0" u="none" strike="noStrike" cap="none">
                <a:solidFill>
                  <a:srgbClr val="000000"/>
                </a:solidFill>
                <a:latin typeface="Calibri"/>
                <a:ea typeface="Calibri"/>
                <a:cs typeface="Calibri"/>
                <a:sym typeface="Calibri"/>
              </a:rPr>
              <a:t>While aquaculture or farmed fish may have a bad reputation, it can also be better for our environment!</a:t>
            </a:r>
            <a:endParaRPr sz="3399" b="0" i="0" u="none" strike="noStrike" cap="none">
              <a:solidFill>
                <a:srgbClr val="000000"/>
              </a:solidFill>
              <a:latin typeface="Arial"/>
              <a:ea typeface="Arial"/>
              <a:cs typeface="Arial"/>
              <a:sym typeface="Arial"/>
            </a:endParaRPr>
          </a:p>
          <a:p>
            <a:pPr marL="0" marR="0" lvl="0" indent="0" algn="l" rtl="0">
              <a:lnSpc>
                <a:spcPct val="140011"/>
              </a:lnSpc>
              <a:spcBef>
                <a:spcPts val="0"/>
              </a:spcBef>
              <a:spcAft>
                <a:spcPts val="0"/>
              </a:spcAft>
              <a:buNone/>
            </a:pPr>
            <a:r>
              <a:rPr lang="en-US" sz="3399" i="0" u="none" strike="noStrike" cap="none">
                <a:solidFill>
                  <a:srgbClr val="000000"/>
                </a:solidFill>
                <a:latin typeface="Calibri"/>
                <a:ea typeface="Calibri"/>
                <a:cs typeface="Calibri"/>
                <a:sym typeface="Calibri"/>
              </a:rPr>
              <a:t>Oyster farms provide a sustainable source of protein and clean up the local environment at the same time</a:t>
            </a:r>
            <a:endParaRPr sz="3399" b="0" i="0" u="none" strike="noStrike" cap="none">
              <a:solidFill>
                <a:srgbClr val="000000"/>
              </a:solidFill>
              <a:latin typeface="Arial"/>
              <a:ea typeface="Arial"/>
              <a:cs typeface="Arial"/>
              <a:sym typeface="Arial"/>
            </a:endParaRPr>
          </a:p>
          <a:p>
            <a:pPr marL="0" marR="0" lvl="0" indent="0" algn="l" rtl="0">
              <a:lnSpc>
                <a:spcPct val="140011"/>
              </a:lnSpc>
              <a:spcBef>
                <a:spcPts val="0"/>
              </a:spcBef>
              <a:spcAft>
                <a:spcPts val="0"/>
              </a:spcAft>
              <a:buNone/>
            </a:pPr>
            <a:r>
              <a:rPr lang="en-US" sz="3399" i="0" u="none" strike="noStrike" cap="none">
                <a:solidFill>
                  <a:srgbClr val="000000"/>
                </a:solidFill>
                <a:latin typeface="Calibri"/>
                <a:ea typeface="Calibri"/>
                <a:cs typeface="Calibri"/>
                <a:sym typeface="Calibri"/>
              </a:rPr>
              <a:t>Most shellfish can be farmed like this, which makes them a sustainable seafood choice in many regions</a:t>
            </a:r>
            <a:endParaRPr>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CF6"/>
        </a:solidFill>
        <a:effectLst/>
      </p:bgPr>
    </p:bg>
    <p:spTree>
      <p:nvGrpSpPr>
        <p:cNvPr id="1" name="Shape 211"/>
        <p:cNvGrpSpPr/>
        <p:nvPr/>
      </p:nvGrpSpPr>
      <p:grpSpPr>
        <a:xfrm>
          <a:off x="0" y="0"/>
          <a:ext cx="0" cy="0"/>
          <a:chOff x="0" y="0"/>
          <a:chExt cx="0" cy="0"/>
        </a:xfrm>
      </p:grpSpPr>
      <p:sp>
        <p:nvSpPr>
          <p:cNvPr id="212" name="Google Shape;212;p23"/>
          <p:cNvSpPr/>
          <p:nvPr/>
        </p:nvSpPr>
        <p:spPr>
          <a:xfrm rot="10800000" flipH="1">
            <a:off x="11738677" y="7317452"/>
            <a:ext cx="13744635" cy="8229600"/>
          </a:xfrm>
          <a:custGeom>
            <a:avLst/>
            <a:gdLst/>
            <a:ahLst/>
            <a:cxnLst/>
            <a:rect l="l" t="t" r="r" b="b"/>
            <a:pathLst>
              <a:path w="13744635" h="8229600" extrusionOk="0">
                <a:moveTo>
                  <a:pt x="0" y="8229600"/>
                </a:moveTo>
                <a:lnTo>
                  <a:pt x="13744634" y="8229600"/>
                </a:lnTo>
                <a:lnTo>
                  <a:pt x="13744634" y="0"/>
                </a:lnTo>
                <a:lnTo>
                  <a:pt x="0" y="0"/>
                </a:lnTo>
                <a:lnTo>
                  <a:pt x="0" y="8229600"/>
                </a:lnTo>
                <a:close/>
              </a:path>
            </a:pathLst>
          </a:custGeom>
          <a:blipFill rotWithShape="1">
            <a:blip r:embed="rId3">
              <a:alphaModFix/>
            </a:blip>
            <a:stretch>
              <a:fillRect/>
            </a:stretch>
          </a:blipFill>
          <a:ln>
            <a:noFill/>
          </a:ln>
        </p:spPr>
      </p:sp>
      <p:sp>
        <p:nvSpPr>
          <p:cNvPr id="213" name="Google Shape;213;p23"/>
          <p:cNvSpPr/>
          <p:nvPr/>
        </p:nvSpPr>
        <p:spPr>
          <a:xfrm>
            <a:off x="-6872317" y="4700951"/>
            <a:ext cx="13744635" cy="8229600"/>
          </a:xfrm>
          <a:custGeom>
            <a:avLst/>
            <a:gdLst/>
            <a:ahLst/>
            <a:cxnLst/>
            <a:rect l="l" t="t" r="r" b="b"/>
            <a:pathLst>
              <a:path w="13744635" h="8229600" extrusionOk="0">
                <a:moveTo>
                  <a:pt x="0" y="0"/>
                </a:moveTo>
                <a:lnTo>
                  <a:pt x="13744634" y="0"/>
                </a:lnTo>
                <a:lnTo>
                  <a:pt x="13744634" y="8229600"/>
                </a:lnTo>
                <a:lnTo>
                  <a:pt x="0" y="8229600"/>
                </a:lnTo>
                <a:lnTo>
                  <a:pt x="0" y="0"/>
                </a:lnTo>
                <a:close/>
              </a:path>
            </a:pathLst>
          </a:custGeom>
          <a:blipFill rotWithShape="1">
            <a:blip r:embed="rId3">
              <a:alphaModFix/>
            </a:blip>
            <a:stretch>
              <a:fillRect/>
            </a:stretch>
          </a:blipFill>
          <a:ln>
            <a:noFill/>
          </a:ln>
        </p:spPr>
      </p:sp>
      <p:sp>
        <p:nvSpPr>
          <p:cNvPr id="214" name="Google Shape;214;p23"/>
          <p:cNvSpPr/>
          <p:nvPr/>
        </p:nvSpPr>
        <p:spPr>
          <a:xfrm>
            <a:off x="7292355" y="-4793066"/>
            <a:ext cx="9648774" cy="8229600"/>
          </a:xfrm>
          <a:custGeom>
            <a:avLst/>
            <a:gdLst/>
            <a:ahLst/>
            <a:cxnLst/>
            <a:rect l="l" t="t" r="r" b="b"/>
            <a:pathLst>
              <a:path w="9648774" h="8229600" extrusionOk="0">
                <a:moveTo>
                  <a:pt x="0" y="0"/>
                </a:moveTo>
                <a:lnTo>
                  <a:pt x="9648773" y="0"/>
                </a:lnTo>
                <a:lnTo>
                  <a:pt x="9648773" y="8229600"/>
                </a:lnTo>
                <a:lnTo>
                  <a:pt x="0" y="8229600"/>
                </a:lnTo>
                <a:lnTo>
                  <a:pt x="0" y="0"/>
                </a:lnTo>
                <a:close/>
              </a:path>
            </a:pathLst>
          </a:custGeom>
          <a:blipFill rotWithShape="1">
            <a:blip r:embed="rId4">
              <a:alphaModFix/>
            </a:blip>
            <a:stretch>
              <a:fillRect/>
            </a:stretch>
          </a:blipFill>
          <a:ln>
            <a:noFill/>
          </a:ln>
        </p:spPr>
      </p:sp>
      <p:sp>
        <p:nvSpPr>
          <p:cNvPr id="215" name="Google Shape;215;p23"/>
          <p:cNvSpPr/>
          <p:nvPr/>
        </p:nvSpPr>
        <p:spPr>
          <a:xfrm>
            <a:off x="11420452" y="1662262"/>
            <a:ext cx="6188729" cy="6627822"/>
          </a:xfrm>
          <a:custGeom>
            <a:avLst/>
            <a:gdLst/>
            <a:ahLst/>
            <a:cxnLst/>
            <a:rect l="l" t="t" r="r" b="b"/>
            <a:pathLst>
              <a:path w="6188729" h="6627822" extrusionOk="0">
                <a:moveTo>
                  <a:pt x="0" y="0"/>
                </a:moveTo>
                <a:lnTo>
                  <a:pt x="6188728" y="0"/>
                </a:lnTo>
                <a:lnTo>
                  <a:pt x="6188728" y="6627822"/>
                </a:lnTo>
                <a:lnTo>
                  <a:pt x="0" y="6627822"/>
                </a:lnTo>
                <a:lnTo>
                  <a:pt x="0" y="0"/>
                </a:lnTo>
                <a:close/>
              </a:path>
            </a:pathLst>
          </a:custGeom>
          <a:blipFill rotWithShape="1">
            <a:blip r:embed="rId5">
              <a:alphaModFix/>
            </a:blip>
            <a:stretch>
              <a:fillRect/>
            </a:stretch>
          </a:blipFill>
          <a:ln>
            <a:noFill/>
          </a:ln>
        </p:spPr>
      </p:sp>
      <p:sp>
        <p:nvSpPr>
          <p:cNvPr id="216" name="Google Shape;216;p23"/>
          <p:cNvSpPr txBox="1"/>
          <p:nvPr/>
        </p:nvSpPr>
        <p:spPr>
          <a:xfrm>
            <a:off x="358324" y="738850"/>
            <a:ext cx="16582800" cy="923400"/>
          </a:xfrm>
          <a:prstGeom prst="rect">
            <a:avLst/>
          </a:prstGeom>
          <a:noFill/>
          <a:ln>
            <a:noFill/>
          </a:ln>
        </p:spPr>
        <p:txBody>
          <a:bodyPr spcFirstLastPara="1" wrap="square" lIns="0" tIns="0" rIns="0" bIns="0" anchor="t" anchorCtr="0">
            <a:spAutoFit/>
          </a:bodyPr>
          <a:lstStyle/>
          <a:p>
            <a:pPr marL="0" marR="0" lvl="0" indent="0" algn="ctr" rtl="0">
              <a:lnSpc>
                <a:spcPct val="59996"/>
              </a:lnSpc>
              <a:spcBef>
                <a:spcPts val="0"/>
              </a:spcBef>
              <a:spcAft>
                <a:spcPts val="0"/>
              </a:spcAft>
              <a:buNone/>
            </a:pPr>
            <a:r>
              <a:rPr lang="en-US" sz="9999" i="0" u="none" strike="noStrike" cap="none">
                <a:solidFill>
                  <a:srgbClr val="E2330B"/>
                </a:solidFill>
                <a:latin typeface="Calibri"/>
                <a:ea typeface="Calibri"/>
                <a:cs typeface="Calibri"/>
                <a:sym typeface="Calibri"/>
              </a:rPr>
              <a:t>What are sustainable fisheries?</a:t>
            </a:r>
            <a:endParaRPr>
              <a:latin typeface="Calibri"/>
              <a:ea typeface="Calibri"/>
              <a:cs typeface="Calibri"/>
              <a:sym typeface="Calibri"/>
            </a:endParaRPr>
          </a:p>
        </p:txBody>
      </p:sp>
      <p:sp>
        <p:nvSpPr>
          <p:cNvPr id="217" name="Google Shape;217;p23"/>
          <p:cNvSpPr txBox="1"/>
          <p:nvPr/>
        </p:nvSpPr>
        <p:spPr>
          <a:xfrm>
            <a:off x="139890" y="9866468"/>
            <a:ext cx="2794397" cy="257174"/>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1500" b="0" i="0" u="none" strike="noStrike" cap="none">
                <a:solidFill>
                  <a:srgbClr val="000000"/>
                </a:solidFill>
                <a:latin typeface="Arial"/>
                <a:ea typeface="Arial"/>
                <a:cs typeface="Arial"/>
                <a:sym typeface="Arial"/>
              </a:rPr>
              <a:t>Image/Graphic Sources: Canva</a:t>
            </a:r>
            <a:endParaRPr/>
          </a:p>
        </p:txBody>
      </p:sp>
      <p:sp>
        <p:nvSpPr>
          <p:cNvPr id="218" name="Google Shape;218;p23"/>
          <p:cNvSpPr txBox="1"/>
          <p:nvPr/>
        </p:nvSpPr>
        <p:spPr>
          <a:xfrm>
            <a:off x="1028700" y="2053440"/>
            <a:ext cx="9226800" cy="5650800"/>
          </a:xfrm>
          <a:prstGeom prst="rect">
            <a:avLst/>
          </a:prstGeom>
          <a:noFill/>
          <a:ln>
            <a:noFill/>
          </a:ln>
        </p:spPr>
        <p:txBody>
          <a:bodyPr spcFirstLastPara="1" wrap="square" lIns="0" tIns="0" rIns="0" bIns="0" anchor="t" anchorCtr="0">
            <a:spAutoFit/>
          </a:bodyPr>
          <a:lstStyle/>
          <a:p>
            <a:pPr marL="0" marR="0" lvl="0" indent="0" algn="l" rtl="0">
              <a:lnSpc>
                <a:spcPct val="140011"/>
              </a:lnSpc>
              <a:spcBef>
                <a:spcPts val="0"/>
              </a:spcBef>
              <a:spcAft>
                <a:spcPts val="0"/>
              </a:spcAft>
              <a:buNone/>
            </a:pPr>
            <a:r>
              <a:rPr lang="en-US" sz="3399" b="1" i="0" u="none" strike="noStrike" cap="none">
                <a:solidFill>
                  <a:srgbClr val="000000"/>
                </a:solidFill>
                <a:latin typeface="Calibri"/>
                <a:ea typeface="Calibri"/>
                <a:cs typeface="Calibri"/>
                <a:sym typeface="Calibri"/>
              </a:rPr>
              <a:t>A sustainable fishery </a:t>
            </a:r>
            <a:r>
              <a:rPr lang="en-US" sz="3399" i="0" u="none" strike="noStrike" cap="none">
                <a:solidFill>
                  <a:srgbClr val="000000"/>
                </a:solidFill>
                <a:latin typeface="Calibri"/>
                <a:ea typeface="Calibri"/>
                <a:cs typeface="Calibri"/>
                <a:sym typeface="Calibri"/>
              </a:rPr>
              <a:t>is a fishery that is harvested at a rate that will meet the needs of </a:t>
            </a:r>
            <a:r>
              <a:rPr lang="en-US" sz="3399">
                <a:latin typeface="Calibri"/>
                <a:ea typeface="Calibri"/>
                <a:cs typeface="Calibri"/>
                <a:sym typeface="Calibri"/>
              </a:rPr>
              <a:t>humans</a:t>
            </a:r>
            <a:r>
              <a:rPr lang="en-US" sz="3399" i="0" u="none" strike="noStrike" cap="none">
                <a:solidFill>
                  <a:srgbClr val="000000"/>
                </a:solidFill>
                <a:latin typeface="Calibri"/>
                <a:ea typeface="Calibri"/>
                <a:cs typeface="Calibri"/>
                <a:sym typeface="Calibri"/>
              </a:rPr>
              <a:t> without harming the environment or preventing future generations from having the same access to that </a:t>
            </a:r>
            <a:r>
              <a:rPr lang="en-US" sz="3399">
                <a:latin typeface="Calibri"/>
                <a:ea typeface="Calibri"/>
                <a:cs typeface="Calibri"/>
                <a:sym typeface="Calibri"/>
              </a:rPr>
              <a:t>seafood</a:t>
            </a:r>
            <a:endParaRPr>
              <a:latin typeface="Calibri"/>
              <a:ea typeface="Calibri"/>
              <a:cs typeface="Calibri"/>
              <a:sym typeface="Calibri"/>
            </a:endParaRPr>
          </a:p>
          <a:p>
            <a:pPr marL="0" marR="0" lvl="0" indent="0" algn="l" rtl="0">
              <a:lnSpc>
                <a:spcPct val="140011"/>
              </a:lnSpc>
              <a:spcBef>
                <a:spcPts val="0"/>
              </a:spcBef>
              <a:spcAft>
                <a:spcPts val="0"/>
              </a:spcAft>
              <a:buNone/>
            </a:pPr>
            <a:endParaRPr sz="3399" b="0" i="0" u="none" strike="noStrike" cap="none">
              <a:solidFill>
                <a:srgbClr val="000000"/>
              </a:solidFill>
              <a:latin typeface="Arial"/>
              <a:ea typeface="Arial"/>
              <a:cs typeface="Arial"/>
              <a:sym typeface="Arial"/>
            </a:endParaRPr>
          </a:p>
          <a:p>
            <a:pPr marL="0" marR="0" lvl="0" indent="0" algn="l" rtl="0">
              <a:lnSpc>
                <a:spcPct val="140011"/>
              </a:lnSpc>
              <a:spcBef>
                <a:spcPts val="0"/>
              </a:spcBef>
              <a:spcAft>
                <a:spcPts val="0"/>
              </a:spcAft>
              <a:buNone/>
            </a:pPr>
            <a:r>
              <a:rPr lang="en-US" sz="3399" i="0" u="none" strike="noStrike" cap="none">
                <a:solidFill>
                  <a:srgbClr val="000000"/>
                </a:solidFill>
                <a:latin typeface="Calibri"/>
                <a:ea typeface="Calibri"/>
                <a:cs typeface="Calibri"/>
                <a:sym typeface="Calibri"/>
              </a:rPr>
              <a:t>A sustainable fishery will have fish populations that remain relatively stable or continue to grow</a:t>
            </a:r>
            <a:endParaRPr>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CF6"/>
        </a:solidFill>
        <a:effectLst/>
      </p:bgPr>
    </p:bg>
    <p:spTree>
      <p:nvGrpSpPr>
        <p:cNvPr id="1" name="Shape 222"/>
        <p:cNvGrpSpPr/>
        <p:nvPr/>
      </p:nvGrpSpPr>
      <p:grpSpPr>
        <a:xfrm>
          <a:off x="0" y="0"/>
          <a:ext cx="0" cy="0"/>
          <a:chOff x="0" y="0"/>
          <a:chExt cx="0" cy="0"/>
        </a:xfrm>
      </p:grpSpPr>
      <p:sp>
        <p:nvSpPr>
          <p:cNvPr id="223" name="Google Shape;223;p24"/>
          <p:cNvSpPr/>
          <p:nvPr/>
        </p:nvSpPr>
        <p:spPr>
          <a:xfrm rot="10800000" flipH="1">
            <a:off x="11738677" y="7317452"/>
            <a:ext cx="13744635" cy="8229600"/>
          </a:xfrm>
          <a:custGeom>
            <a:avLst/>
            <a:gdLst/>
            <a:ahLst/>
            <a:cxnLst/>
            <a:rect l="l" t="t" r="r" b="b"/>
            <a:pathLst>
              <a:path w="13744635" h="8229600" extrusionOk="0">
                <a:moveTo>
                  <a:pt x="0" y="8229600"/>
                </a:moveTo>
                <a:lnTo>
                  <a:pt x="13744634" y="8229600"/>
                </a:lnTo>
                <a:lnTo>
                  <a:pt x="13744634" y="0"/>
                </a:lnTo>
                <a:lnTo>
                  <a:pt x="0" y="0"/>
                </a:lnTo>
                <a:lnTo>
                  <a:pt x="0" y="8229600"/>
                </a:lnTo>
                <a:close/>
              </a:path>
            </a:pathLst>
          </a:custGeom>
          <a:blipFill rotWithShape="1">
            <a:blip r:embed="rId3">
              <a:alphaModFix/>
            </a:blip>
            <a:stretch>
              <a:fillRect/>
            </a:stretch>
          </a:blipFill>
          <a:ln>
            <a:noFill/>
          </a:ln>
        </p:spPr>
      </p:sp>
      <p:sp>
        <p:nvSpPr>
          <p:cNvPr id="224" name="Google Shape;224;p24"/>
          <p:cNvSpPr/>
          <p:nvPr/>
        </p:nvSpPr>
        <p:spPr>
          <a:xfrm>
            <a:off x="-6872317" y="4700951"/>
            <a:ext cx="13744635" cy="8229600"/>
          </a:xfrm>
          <a:custGeom>
            <a:avLst/>
            <a:gdLst/>
            <a:ahLst/>
            <a:cxnLst/>
            <a:rect l="l" t="t" r="r" b="b"/>
            <a:pathLst>
              <a:path w="13744635" h="8229600" extrusionOk="0">
                <a:moveTo>
                  <a:pt x="0" y="0"/>
                </a:moveTo>
                <a:lnTo>
                  <a:pt x="13744634" y="0"/>
                </a:lnTo>
                <a:lnTo>
                  <a:pt x="13744634" y="8229600"/>
                </a:lnTo>
                <a:lnTo>
                  <a:pt x="0" y="8229600"/>
                </a:lnTo>
                <a:lnTo>
                  <a:pt x="0" y="0"/>
                </a:lnTo>
                <a:close/>
              </a:path>
            </a:pathLst>
          </a:custGeom>
          <a:blipFill rotWithShape="1">
            <a:blip r:embed="rId3">
              <a:alphaModFix/>
            </a:blip>
            <a:stretch>
              <a:fillRect/>
            </a:stretch>
          </a:blipFill>
          <a:ln>
            <a:noFill/>
          </a:ln>
        </p:spPr>
      </p:sp>
      <p:sp>
        <p:nvSpPr>
          <p:cNvPr id="225" name="Google Shape;225;p24"/>
          <p:cNvSpPr/>
          <p:nvPr/>
        </p:nvSpPr>
        <p:spPr>
          <a:xfrm>
            <a:off x="7292355" y="-4793066"/>
            <a:ext cx="9648774" cy="8229600"/>
          </a:xfrm>
          <a:custGeom>
            <a:avLst/>
            <a:gdLst/>
            <a:ahLst/>
            <a:cxnLst/>
            <a:rect l="l" t="t" r="r" b="b"/>
            <a:pathLst>
              <a:path w="9648774" h="8229600" extrusionOk="0">
                <a:moveTo>
                  <a:pt x="0" y="0"/>
                </a:moveTo>
                <a:lnTo>
                  <a:pt x="9648773" y="0"/>
                </a:lnTo>
                <a:lnTo>
                  <a:pt x="9648773" y="8229600"/>
                </a:lnTo>
                <a:lnTo>
                  <a:pt x="0" y="8229600"/>
                </a:lnTo>
                <a:lnTo>
                  <a:pt x="0" y="0"/>
                </a:lnTo>
                <a:close/>
              </a:path>
            </a:pathLst>
          </a:custGeom>
          <a:blipFill rotWithShape="1">
            <a:blip r:embed="rId4">
              <a:alphaModFix/>
            </a:blip>
            <a:stretch>
              <a:fillRect/>
            </a:stretch>
          </a:blipFill>
          <a:ln>
            <a:noFill/>
          </a:ln>
        </p:spPr>
      </p:sp>
      <p:sp>
        <p:nvSpPr>
          <p:cNvPr id="226" name="Google Shape;226;p24"/>
          <p:cNvSpPr/>
          <p:nvPr/>
        </p:nvSpPr>
        <p:spPr>
          <a:xfrm>
            <a:off x="14384084" y="1810193"/>
            <a:ext cx="3903916" cy="4114800"/>
          </a:xfrm>
          <a:custGeom>
            <a:avLst/>
            <a:gdLst/>
            <a:ahLst/>
            <a:cxnLst/>
            <a:rect l="l" t="t" r="r" b="b"/>
            <a:pathLst>
              <a:path w="3903916" h="4114800" extrusionOk="0">
                <a:moveTo>
                  <a:pt x="0" y="0"/>
                </a:moveTo>
                <a:lnTo>
                  <a:pt x="3903916" y="0"/>
                </a:lnTo>
                <a:lnTo>
                  <a:pt x="3903916" y="4114800"/>
                </a:lnTo>
                <a:lnTo>
                  <a:pt x="0" y="4114800"/>
                </a:lnTo>
                <a:lnTo>
                  <a:pt x="0" y="0"/>
                </a:lnTo>
                <a:close/>
              </a:path>
            </a:pathLst>
          </a:custGeom>
          <a:blipFill rotWithShape="1">
            <a:blip r:embed="rId5">
              <a:alphaModFix/>
            </a:blip>
            <a:stretch>
              <a:fillRect/>
            </a:stretch>
          </a:blipFill>
          <a:ln>
            <a:noFill/>
          </a:ln>
        </p:spPr>
      </p:sp>
      <p:sp>
        <p:nvSpPr>
          <p:cNvPr id="227" name="Google Shape;227;p24"/>
          <p:cNvSpPr/>
          <p:nvPr/>
        </p:nvSpPr>
        <p:spPr>
          <a:xfrm rot="2403346">
            <a:off x="10116736" y="3953658"/>
            <a:ext cx="8398384" cy="3359353"/>
          </a:xfrm>
          <a:custGeom>
            <a:avLst/>
            <a:gdLst/>
            <a:ahLst/>
            <a:cxnLst/>
            <a:rect l="l" t="t" r="r" b="b"/>
            <a:pathLst>
              <a:path w="8398384" h="3359353" extrusionOk="0">
                <a:moveTo>
                  <a:pt x="0" y="0"/>
                </a:moveTo>
                <a:lnTo>
                  <a:pt x="8398384" y="0"/>
                </a:lnTo>
                <a:lnTo>
                  <a:pt x="8398384" y="3359354"/>
                </a:lnTo>
                <a:lnTo>
                  <a:pt x="0" y="3359354"/>
                </a:lnTo>
                <a:lnTo>
                  <a:pt x="0" y="0"/>
                </a:lnTo>
                <a:close/>
              </a:path>
            </a:pathLst>
          </a:custGeom>
          <a:blipFill rotWithShape="1">
            <a:blip r:embed="rId6">
              <a:alphaModFix/>
            </a:blip>
            <a:stretch>
              <a:fillRect/>
            </a:stretch>
          </a:blipFill>
          <a:ln>
            <a:noFill/>
          </a:ln>
        </p:spPr>
      </p:sp>
      <p:sp>
        <p:nvSpPr>
          <p:cNvPr id="228" name="Google Shape;228;p24"/>
          <p:cNvSpPr/>
          <p:nvPr/>
        </p:nvSpPr>
        <p:spPr>
          <a:xfrm rot="3012658">
            <a:off x="10655393" y="6598344"/>
            <a:ext cx="2523557" cy="1438216"/>
          </a:xfrm>
          <a:custGeom>
            <a:avLst/>
            <a:gdLst/>
            <a:ahLst/>
            <a:cxnLst/>
            <a:rect l="l" t="t" r="r" b="b"/>
            <a:pathLst>
              <a:path w="2523557" h="1438216" extrusionOk="0">
                <a:moveTo>
                  <a:pt x="0" y="0"/>
                </a:moveTo>
                <a:lnTo>
                  <a:pt x="2523557" y="0"/>
                </a:lnTo>
                <a:lnTo>
                  <a:pt x="2523557" y="1438216"/>
                </a:lnTo>
                <a:lnTo>
                  <a:pt x="0" y="1438216"/>
                </a:lnTo>
                <a:lnTo>
                  <a:pt x="0" y="0"/>
                </a:lnTo>
                <a:close/>
              </a:path>
            </a:pathLst>
          </a:custGeom>
          <a:blipFill rotWithShape="1">
            <a:blip r:embed="rId7">
              <a:alphaModFix/>
            </a:blip>
            <a:stretch>
              <a:fillRect/>
            </a:stretch>
          </a:blipFill>
          <a:ln>
            <a:noFill/>
          </a:ln>
        </p:spPr>
      </p:sp>
      <p:sp>
        <p:nvSpPr>
          <p:cNvPr id="229" name="Google Shape;229;p24"/>
          <p:cNvSpPr txBox="1"/>
          <p:nvPr/>
        </p:nvSpPr>
        <p:spPr>
          <a:xfrm>
            <a:off x="358436" y="968154"/>
            <a:ext cx="16020000" cy="738900"/>
          </a:xfrm>
          <a:prstGeom prst="rect">
            <a:avLst/>
          </a:prstGeom>
          <a:noFill/>
          <a:ln>
            <a:noFill/>
          </a:ln>
        </p:spPr>
        <p:txBody>
          <a:bodyPr spcFirstLastPara="1" wrap="square" lIns="0" tIns="0" rIns="0" bIns="0" anchor="t" anchorCtr="0">
            <a:spAutoFit/>
          </a:bodyPr>
          <a:lstStyle/>
          <a:p>
            <a:pPr marL="0" marR="0" lvl="0" indent="0" algn="ctr" rtl="0">
              <a:lnSpc>
                <a:spcPct val="59996"/>
              </a:lnSpc>
              <a:spcBef>
                <a:spcPts val="0"/>
              </a:spcBef>
              <a:spcAft>
                <a:spcPts val="0"/>
              </a:spcAft>
              <a:buNone/>
            </a:pPr>
            <a:r>
              <a:rPr lang="en-US" sz="8000" i="0" u="none" strike="noStrike" cap="none">
                <a:solidFill>
                  <a:srgbClr val="E2330B"/>
                </a:solidFill>
                <a:latin typeface="Calibri"/>
                <a:ea typeface="Calibri"/>
                <a:cs typeface="Calibri"/>
                <a:sym typeface="Calibri"/>
              </a:rPr>
              <a:t>What makes a species “sustainable”?</a:t>
            </a:r>
            <a:endParaRPr sz="8000">
              <a:latin typeface="Calibri"/>
              <a:ea typeface="Calibri"/>
              <a:cs typeface="Calibri"/>
              <a:sym typeface="Calibri"/>
            </a:endParaRPr>
          </a:p>
        </p:txBody>
      </p:sp>
      <p:sp>
        <p:nvSpPr>
          <p:cNvPr id="230" name="Google Shape;230;p24"/>
          <p:cNvSpPr txBox="1"/>
          <p:nvPr/>
        </p:nvSpPr>
        <p:spPr>
          <a:xfrm>
            <a:off x="139890" y="9866468"/>
            <a:ext cx="2794397" cy="257174"/>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1500" b="0" i="0" u="none" strike="noStrike" cap="none">
                <a:solidFill>
                  <a:srgbClr val="000000"/>
                </a:solidFill>
                <a:latin typeface="Arial"/>
                <a:ea typeface="Arial"/>
                <a:cs typeface="Arial"/>
                <a:sym typeface="Arial"/>
              </a:rPr>
              <a:t>Image/Graphic Sources: Canva</a:t>
            </a:r>
            <a:endParaRPr/>
          </a:p>
        </p:txBody>
      </p:sp>
      <p:sp>
        <p:nvSpPr>
          <p:cNvPr id="231" name="Google Shape;231;p24"/>
          <p:cNvSpPr txBox="1"/>
          <p:nvPr/>
        </p:nvSpPr>
        <p:spPr>
          <a:xfrm>
            <a:off x="833182" y="2417810"/>
            <a:ext cx="9528300" cy="6070800"/>
          </a:xfrm>
          <a:prstGeom prst="rect">
            <a:avLst/>
          </a:prstGeom>
          <a:noFill/>
          <a:ln>
            <a:noFill/>
          </a:ln>
        </p:spPr>
        <p:txBody>
          <a:bodyPr spcFirstLastPara="1" wrap="square" lIns="0" tIns="0" rIns="0" bIns="0" anchor="t" anchorCtr="0">
            <a:spAutoFit/>
          </a:bodyPr>
          <a:lstStyle/>
          <a:p>
            <a:pPr marL="626112" marR="0" lvl="1" indent="-313056" algn="l" rtl="0">
              <a:lnSpc>
                <a:spcPct val="140000"/>
              </a:lnSpc>
              <a:spcBef>
                <a:spcPts val="0"/>
              </a:spcBef>
              <a:spcAft>
                <a:spcPts val="0"/>
              </a:spcAft>
              <a:buClr>
                <a:srgbClr val="000000"/>
              </a:buClr>
              <a:buSzPts val="2900"/>
              <a:buFont typeface="Arial"/>
              <a:buChar char="•"/>
            </a:pPr>
            <a:r>
              <a:rPr lang="en-US" sz="2900" b="1" i="0" u="none" strike="noStrike" cap="none">
                <a:solidFill>
                  <a:srgbClr val="000000"/>
                </a:solidFill>
                <a:latin typeface="Calibri"/>
                <a:ea typeface="Calibri"/>
                <a:cs typeface="Calibri"/>
                <a:sym typeface="Calibri"/>
              </a:rPr>
              <a:t>Size/growth rate → </a:t>
            </a:r>
            <a:r>
              <a:rPr lang="en-US" sz="2900" i="0" u="none" strike="noStrike" cap="none">
                <a:solidFill>
                  <a:srgbClr val="000000"/>
                </a:solidFill>
                <a:latin typeface="Calibri"/>
                <a:ea typeface="Calibri"/>
                <a:cs typeface="Calibri"/>
                <a:sym typeface="Calibri"/>
              </a:rPr>
              <a:t>Organisms that grow quickly take less time to replace in the environment</a:t>
            </a:r>
            <a:endParaRPr>
              <a:latin typeface="Calibri"/>
              <a:ea typeface="Calibri"/>
              <a:cs typeface="Calibri"/>
              <a:sym typeface="Calibri"/>
            </a:endParaRPr>
          </a:p>
          <a:p>
            <a:pPr marL="626112" marR="0" lvl="1" indent="-313056" algn="l" rtl="0">
              <a:lnSpc>
                <a:spcPct val="140000"/>
              </a:lnSpc>
              <a:spcBef>
                <a:spcPts val="0"/>
              </a:spcBef>
              <a:spcAft>
                <a:spcPts val="0"/>
              </a:spcAft>
              <a:buClr>
                <a:srgbClr val="000000"/>
              </a:buClr>
              <a:buSzPts val="2900"/>
              <a:buFont typeface="Arial"/>
              <a:buChar char="•"/>
            </a:pPr>
            <a:r>
              <a:rPr lang="en-US" sz="2900" b="1" i="0" u="none" strike="noStrike" cap="none">
                <a:solidFill>
                  <a:srgbClr val="000000"/>
                </a:solidFill>
                <a:latin typeface="Calibri"/>
                <a:ea typeface="Calibri"/>
                <a:cs typeface="Calibri"/>
                <a:sym typeface="Calibri"/>
              </a:rPr>
              <a:t>Spawning frequency → </a:t>
            </a:r>
            <a:r>
              <a:rPr lang="en-US" sz="2900" i="0" u="none" strike="noStrike" cap="none">
                <a:solidFill>
                  <a:srgbClr val="000000"/>
                </a:solidFill>
                <a:latin typeface="Calibri"/>
                <a:ea typeface="Calibri"/>
                <a:cs typeface="Calibri"/>
                <a:sym typeface="Calibri"/>
              </a:rPr>
              <a:t>Organisms that lay eggs/reproduce more often are being replaced in the environment faster</a:t>
            </a:r>
            <a:endParaRPr>
              <a:latin typeface="Calibri"/>
              <a:ea typeface="Calibri"/>
              <a:cs typeface="Calibri"/>
              <a:sym typeface="Calibri"/>
            </a:endParaRPr>
          </a:p>
          <a:p>
            <a:pPr marL="626112" marR="0" lvl="1" indent="-313056" algn="l" rtl="0">
              <a:lnSpc>
                <a:spcPct val="140000"/>
              </a:lnSpc>
              <a:spcBef>
                <a:spcPts val="0"/>
              </a:spcBef>
              <a:spcAft>
                <a:spcPts val="0"/>
              </a:spcAft>
              <a:buClr>
                <a:srgbClr val="000000"/>
              </a:buClr>
              <a:buSzPts val="2900"/>
              <a:buFont typeface="Arial"/>
              <a:buChar char="•"/>
            </a:pPr>
            <a:r>
              <a:rPr lang="en-US" sz="2900" b="1" i="0" u="none" strike="noStrike" cap="none">
                <a:solidFill>
                  <a:srgbClr val="000000"/>
                </a:solidFill>
                <a:latin typeface="Calibri"/>
                <a:ea typeface="Calibri"/>
                <a:cs typeface="Calibri"/>
                <a:sym typeface="Calibri"/>
              </a:rPr>
              <a:t>High fecundity → </a:t>
            </a:r>
            <a:r>
              <a:rPr lang="en-US" sz="2900" i="0" u="none" strike="noStrike" cap="none">
                <a:solidFill>
                  <a:srgbClr val="000000"/>
                </a:solidFill>
                <a:latin typeface="Calibri"/>
                <a:ea typeface="Calibri"/>
                <a:cs typeface="Calibri"/>
                <a:sym typeface="Calibri"/>
              </a:rPr>
              <a:t>Organisms that lay a lot of eggs at a time are contributing more offspring to the population</a:t>
            </a:r>
            <a:endParaRPr>
              <a:latin typeface="Calibri"/>
              <a:ea typeface="Calibri"/>
              <a:cs typeface="Calibri"/>
              <a:sym typeface="Calibri"/>
            </a:endParaRPr>
          </a:p>
          <a:p>
            <a:pPr marL="626112" marR="0" lvl="1" indent="-313056" algn="l" rtl="0">
              <a:lnSpc>
                <a:spcPct val="140000"/>
              </a:lnSpc>
              <a:spcBef>
                <a:spcPts val="0"/>
              </a:spcBef>
              <a:spcAft>
                <a:spcPts val="0"/>
              </a:spcAft>
              <a:buClr>
                <a:srgbClr val="000000"/>
              </a:buClr>
              <a:buSzPts val="2900"/>
              <a:buFont typeface="Arial"/>
              <a:buChar char="•"/>
            </a:pPr>
            <a:r>
              <a:rPr lang="en-US" sz="2900" b="1" i="0" u="none" strike="noStrike" cap="none">
                <a:solidFill>
                  <a:srgbClr val="000000"/>
                </a:solidFill>
                <a:latin typeface="Calibri"/>
                <a:ea typeface="Calibri"/>
                <a:cs typeface="Calibri"/>
                <a:sym typeface="Calibri"/>
              </a:rPr>
              <a:t>Shorter lifespan →</a:t>
            </a:r>
            <a:r>
              <a:rPr lang="en-US" sz="2900" i="0" u="none" strike="noStrike" cap="none">
                <a:solidFill>
                  <a:srgbClr val="000000"/>
                </a:solidFill>
                <a:latin typeface="Calibri"/>
                <a:ea typeface="Calibri"/>
                <a:cs typeface="Calibri"/>
                <a:sym typeface="Calibri"/>
              </a:rPr>
              <a:t> Short lifespans often mean they reach maturity very quickly, so they can reproduce earlier</a:t>
            </a:r>
            <a:endParaRPr>
              <a:latin typeface="Calibri"/>
              <a:ea typeface="Calibri"/>
              <a:cs typeface="Calibri"/>
              <a:sym typeface="Calibri"/>
            </a:endParaRPr>
          </a:p>
          <a:p>
            <a:pPr marL="626112" marR="0" lvl="1" indent="-313056" algn="l" rtl="0">
              <a:lnSpc>
                <a:spcPct val="140000"/>
              </a:lnSpc>
              <a:spcBef>
                <a:spcPts val="0"/>
              </a:spcBef>
              <a:spcAft>
                <a:spcPts val="0"/>
              </a:spcAft>
              <a:buClr>
                <a:srgbClr val="000000"/>
              </a:buClr>
              <a:buSzPts val="2900"/>
              <a:buFont typeface="Arial"/>
              <a:buChar char="•"/>
            </a:pPr>
            <a:r>
              <a:rPr lang="en-US" sz="2900" b="1" i="0" u="none" strike="noStrike" cap="none">
                <a:solidFill>
                  <a:srgbClr val="000000"/>
                </a:solidFill>
                <a:latin typeface="Calibri"/>
                <a:ea typeface="Calibri"/>
                <a:cs typeface="Calibri"/>
                <a:sym typeface="Calibri"/>
              </a:rPr>
              <a:t>Low on the food chain → </a:t>
            </a:r>
            <a:r>
              <a:rPr lang="en-US" sz="2900" i="0" u="none" strike="noStrike" cap="none">
                <a:solidFill>
                  <a:srgbClr val="000000"/>
                </a:solidFill>
                <a:latin typeface="Calibri"/>
                <a:ea typeface="Calibri"/>
                <a:cs typeface="Calibri"/>
                <a:sym typeface="Calibri"/>
              </a:rPr>
              <a:t>“Prey” species often have larger population sizes and are more resilient to pressure</a:t>
            </a:r>
            <a:endParaRPr>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CF6"/>
        </a:solidFill>
        <a:effectLst/>
      </p:bgPr>
    </p:bg>
    <p:spTree>
      <p:nvGrpSpPr>
        <p:cNvPr id="1" name="Shape 235"/>
        <p:cNvGrpSpPr/>
        <p:nvPr/>
      </p:nvGrpSpPr>
      <p:grpSpPr>
        <a:xfrm>
          <a:off x="0" y="0"/>
          <a:ext cx="0" cy="0"/>
          <a:chOff x="0" y="0"/>
          <a:chExt cx="0" cy="0"/>
        </a:xfrm>
      </p:grpSpPr>
      <p:sp>
        <p:nvSpPr>
          <p:cNvPr id="236" name="Google Shape;236;p25"/>
          <p:cNvSpPr/>
          <p:nvPr/>
        </p:nvSpPr>
        <p:spPr>
          <a:xfrm rot="10800000" flipH="1">
            <a:off x="11738677" y="7317452"/>
            <a:ext cx="13744635" cy="8229600"/>
          </a:xfrm>
          <a:custGeom>
            <a:avLst/>
            <a:gdLst/>
            <a:ahLst/>
            <a:cxnLst/>
            <a:rect l="l" t="t" r="r" b="b"/>
            <a:pathLst>
              <a:path w="13744635" h="8229600" extrusionOk="0">
                <a:moveTo>
                  <a:pt x="0" y="8229600"/>
                </a:moveTo>
                <a:lnTo>
                  <a:pt x="13744634" y="8229600"/>
                </a:lnTo>
                <a:lnTo>
                  <a:pt x="13744634" y="0"/>
                </a:lnTo>
                <a:lnTo>
                  <a:pt x="0" y="0"/>
                </a:lnTo>
                <a:lnTo>
                  <a:pt x="0" y="8229600"/>
                </a:lnTo>
                <a:close/>
              </a:path>
            </a:pathLst>
          </a:custGeom>
          <a:blipFill rotWithShape="1">
            <a:blip r:embed="rId3">
              <a:alphaModFix/>
            </a:blip>
            <a:stretch>
              <a:fillRect/>
            </a:stretch>
          </a:blipFill>
          <a:ln>
            <a:noFill/>
          </a:ln>
        </p:spPr>
      </p:sp>
      <p:sp>
        <p:nvSpPr>
          <p:cNvPr id="237" name="Google Shape;237;p25"/>
          <p:cNvSpPr/>
          <p:nvPr/>
        </p:nvSpPr>
        <p:spPr>
          <a:xfrm>
            <a:off x="-6872317" y="4700951"/>
            <a:ext cx="13744635" cy="8229600"/>
          </a:xfrm>
          <a:custGeom>
            <a:avLst/>
            <a:gdLst/>
            <a:ahLst/>
            <a:cxnLst/>
            <a:rect l="l" t="t" r="r" b="b"/>
            <a:pathLst>
              <a:path w="13744635" h="8229600" extrusionOk="0">
                <a:moveTo>
                  <a:pt x="0" y="0"/>
                </a:moveTo>
                <a:lnTo>
                  <a:pt x="13744634" y="0"/>
                </a:lnTo>
                <a:lnTo>
                  <a:pt x="13744634" y="8229600"/>
                </a:lnTo>
                <a:lnTo>
                  <a:pt x="0" y="8229600"/>
                </a:lnTo>
                <a:lnTo>
                  <a:pt x="0" y="0"/>
                </a:lnTo>
                <a:close/>
              </a:path>
            </a:pathLst>
          </a:custGeom>
          <a:blipFill rotWithShape="1">
            <a:blip r:embed="rId3">
              <a:alphaModFix/>
            </a:blip>
            <a:stretch>
              <a:fillRect/>
            </a:stretch>
          </a:blipFill>
          <a:ln>
            <a:noFill/>
          </a:ln>
        </p:spPr>
      </p:sp>
      <p:sp>
        <p:nvSpPr>
          <p:cNvPr id="238" name="Google Shape;238;p25"/>
          <p:cNvSpPr/>
          <p:nvPr/>
        </p:nvSpPr>
        <p:spPr>
          <a:xfrm>
            <a:off x="7292355" y="-4793066"/>
            <a:ext cx="9648774" cy="8229600"/>
          </a:xfrm>
          <a:custGeom>
            <a:avLst/>
            <a:gdLst/>
            <a:ahLst/>
            <a:cxnLst/>
            <a:rect l="l" t="t" r="r" b="b"/>
            <a:pathLst>
              <a:path w="9648774" h="8229600" extrusionOk="0">
                <a:moveTo>
                  <a:pt x="0" y="0"/>
                </a:moveTo>
                <a:lnTo>
                  <a:pt x="9648773" y="0"/>
                </a:lnTo>
                <a:lnTo>
                  <a:pt x="9648773" y="8229600"/>
                </a:lnTo>
                <a:lnTo>
                  <a:pt x="0" y="8229600"/>
                </a:lnTo>
                <a:lnTo>
                  <a:pt x="0" y="0"/>
                </a:lnTo>
                <a:close/>
              </a:path>
            </a:pathLst>
          </a:custGeom>
          <a:blipFill rotWithShape="1">
            <a:blip r:embed="rId4">
              <a:alphaModFix/>
            </a:blip>
            <a:stretch>
              <a:fillRect/>
            </a:stretch>
          </a:blipFill>
          <a:ln>
            <a:noFill/>
          </a:ln>
        </p:spPr>
      </p:sp>
      <p:sp>
        <p:nvSpPr>
          <p:cNvPr id="239" name="Google Shape;239;p25"/>
          <p:cNvSpPr txBox="1"/>
          <p:nvPr/>
        </p:nvSpPr>
        <p:spPr>
          <a:xfrm>
            <a:off x="3264847" y="823913"/>
            <a:ext cx="11758200" cy="1846800"/>
          </a:xfrm>
          <a:prstGeom prst="rect">
            <a:avLst/>
          </a:prstGeom>
          <a:noFill/>
          <a:ln>
            <a:noFill/>
          </a:ln>
        </p:spPr>
        <p:txBody>
          <a:bodyPr spcFirstLastPara="1" wrap="square" lIns="0" tIns="0" rIns="0" bIns="0" anchor="t" anchorCtr="0">
            <a:spAutoFit/>
          </a:bodyPr>
          <a:lstStyle/>
          <a:p>
            <a:pPr marL="0" marR="0" lvl="0" indent="0" algn="ctr" rtl="0">
              <a:lnSpc>
                <a:spcPct val="59996"/>
              </a:lnSpc>
              <a:spcBef>
                <a:spcPts val="0"/>
              </a:spcBef>
              <a:spcAft>
                <a:spcPts val="0"/>
              </a:spcAft>
              <a:buNone/>
            </a:pPr>
            <a:r>
              <a:rPr lang="en-US" sz="9999" i="0" u="none" strike="noStrike" cap="none">
                <a:solidFill>
                  <a:srgbClr val="E2330B"/>
                </a:solidFill>
                <a:latin typeface="Calibri"/>
                <a:ea typeface="Calibri"/>
                <a:cs typeface="Calibri"/>
                <a:sym typeface="Calibri"/>
              </a:rPr>
              <a:t>Example: Orange Roughy</a:t>
            </a:r>
            <a:endParaRPr>
              <a:latin typeface="Calibri"/>
              <a:ea typeface="Calibri"/>
              <a:cs typeface="Calibri"/>
              <a:sym typeface="Calibri"/>
            </a:endParaRPr>
          </a:p>
        </p:txBody>
      </p:sp>
      <p:sp>
        <p:nvSpPr>
          <p:cNvPr id="240" name="Google Shape;240;p25"/>
          <p:cNvSpPr txBox="1"/>
          <p:nvPr/>
        </p:nvSpPr>
        <p:spPr>
          <a:xfrm>
            <a:off x="139890" y="9866468"/>
            <a:ext cx="2794397" cy="257174"/>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1500" b="0" i="0" u="none" strike="noStrike" cap="none">
                <a:solidFill>
                  <a:srgbClr val="000000"/>
                </a:solidFill>
                <a:latin typeface="Arial"/>
                <a:ea typeface="Arial"/>
                <a:cs typeface="Arial"/>
                <a:sym typeface="Arial"/>
              </a:rPr>
              <a:t>Image/Graphic Sources: Canva</a:t>
            </a:r>
            <a:endParaRPr/>
          </a:p>
        </p:txBody>
      </p:sp>
      <p:pic>
        <p:nvPicPr>
          <p:cNvPr id="241" name="Google Shape;241;p25" descr="Quick facts about this deep sea fish with an incredible lifespan! The orange roughy (Hoplostethus atlanticus, slimeheads, deep sea perch). Orange roughy facts! &#10;&#10;-----------------------------------------------------------------------------------------------------------&#10;References and Helpful Links&#10;https://www.iucnredlist.org/species/155168/45884209 &#10;https://ocean.si.edu/ocean-life/fish/rough-going-orange-roughy &#10;http://fishesofaustralia.net.au/home/species/1392 &#10;https://www.fishbase.se/summary/334 &#10;https://spo.nmfs.noaa.gov/sites/default/files/pdf-content/1994/922/clark.pdf &#10;http://www.environment.gov.au/cgi-bin/sprat/public/publicspecies.pl?taxon_id=68455 &#10;https://www.researchgate.net/publication/214839275_A_review_of_orange_roughy_Hoplostethus_atlanticus_fisheries_estimation_methods_biology_and_stock_structure &#10;&#10;Advances in Marine Biology. United Kingdom, Elsevier Science, 1994. &#10;&#10;Global Review of Orange Roughy (Hoplostethus Atlanticus), Their Fisheries, Biology and Management. Italy, FAO, 2019. &#10;&#10;American Museum of Natural History. Ocean: The World’s Last Wilderness Revealed. New York, DK Publishing, 2006. &#10;-----------------------------------------------------------------------------------------------------------&#10;Music: Forever Yours&#10;-----------------------------------------------------------------------------------------------------------&#10;Images Licensed By Creative Commons/Public Domain&#10;CSIRO [CC BY 3.0 (https://creativecommons.org/licenses/by/3.0)] &#10;DTIS NIWA/ Seamount voyage. [CC BY 4.0 (https://creativecommons.org/licenses/by/4.0)] &#10;By uploaded by Interiot - http://www.onr.navy.mil/Focus/ocean/regions/oceanfloor2.htm archived, Public Domain, https://commons.wikimedia.org/w/index.php?curid=634137 &#10;By Gabriel Barathieu - https://www.flickr.com/photos/barathieu/7277953560/, CC BY-SA 2.0, https://commons.wikimedia.org/w/index.php?curid=24212362 &#10;By Bionerd - Own work, CC BY 3.0, https://commons.wikimedia.org/w/index.php?curid=4972709 &#10;By (Photo, with permission, by CSIRO Marine Research.) - Gewin V: Troubled Waters: The Future of Global Fisheries. PLoS Biol 2/4/2004: e113. https://dx.doi.org/10.1371/journal.pbio.0020113, CC BY 2.5, https://commons.wikimedia.org/w/index.php?curid=1371719 &#10;&#10;Videos Licensed Under Creative Commons&#10;OurSeasOurFuture https://www.youtube.com/watch?v=AuvBBaorcNc" title="Facts: The Orange Roughy">
            <a:hlinkClick r:id="rId5"/>
          </p:cNvPr>
          <p:cNvPicPr preferRelativeResize="0"/>
          <p:nvPr/>
        </p:nvPicPr>
        <p:blipFill>
          <a:blip r:embed="rId6">
            <a:alphaModFix/>
          </a:blip>
          <a:stretch>
            <a:fillRect/>
          </a:stretch>
        </p:blipFill>
        <p:spPr>
          <a:xfrm>
            <a:off x="3151901" y="2945975"/>
            <a:ext cx="11984095" cy="674107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41"/>
                                        </p:tgtEl>
                                        <p:attrNameLst>
                                          <p:attrName>style.visibility</p:attrName>
                                        </p:attrNameLst>
                                      </p:cBhvr>
                                      <p:to>
                                        <p:strVal val="visible"/>
                                      </p:to>
                                    </p:set>
                                    <p:animEffect transition="in" filter="fade">
                                      <p:cBhvr>
                                        <p:cTn id="7" dur="1000"/>
                                        <p:tgtEl>
                                          <p:spTgt spid="2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CF6"/>
        </a:solidFill>
        <a:effectLst/>
      </p:bgPr>
    </p:bg>
    <p:spTree>
      <p:nvGrpSpPr>
        <p:cNvPr id="1" name="Shape 245"/>
        <p:cNvGrpSpPr/>
        <p:nvPr/>
      </p:nvGrpSpPr>
      <p:grpSpPr>
        <a:xfrm>
          <a:off x="0" y="0"/>
          <a:ext cx="0" cy="0"/>
          <a:chOff x="0" y="0"/>
          <a:chExt cx="0" cy="0"/>
        </a:xfrm>
      </p:grpSpPr>
      <p:sp>
        <p:nvSpPr>
          <p:cNvPr id="246" name="Google Shape;246;p26"/>
          <p:cNvSpPr/>
          <p:nvPr/>
        </p:nvSpPr>
        <p:spPr>
          <a:xfrm rot="10800000" flipH="1">
            <a:off x="11738677" y="7317452"/>
            <a:ext cx="13744635" cy="8229600"/>
          </a:xfrm>
          <a:custGeom>
            <a:avLst/>
            <a:gdLst/>
            <a:ahLst/>
            <a:cxnLst/>
            <a:rect l="l" t="t" r="r" b="b"/>
            <a:pathLst>
              <a:path w="13744635" h="8229600" extrusionOk="0">
                <a:moveTo>
                  <a:pt x="0" y="8229600"/>
                </a:moveTo>
                <a:lnTo>
                  <a:pt x="13744634" y="8229600"/>
                </a:lnTo>
                <a:lnTo>
                  <a:pt x="13744634" y="0"/>
                </a:lnTo>
                <a:lnTo>
                  <a:pt x="0" y="0"/>
                </a:lnTo>
                <a:lnTo>
                  <a:pt x="0" y="8229600"/>
                </a:lnTo>
                <a:close/>
              </a:path>
            </a:pathLst>
          </a:custGeom>
          <a:blipFill rotWithShape="1">
            <a:blip r:embed="rId3">
              <a:alphaModFix/>
            </a:blip>
            <a:stretch>
              <a:fillRect/>
            </a:stretch>
          </a:blipFill>
          <a:ln>
            <a:noFill/>
          </a:ln>
        </p:spPr>
      </p:sp>
      <p:sp>
        <p:nvSpPr>
          <p:cNvPr id="247" name="Google Shape;247;p26"/>
          <p:cNvSpPr/>
          <p:nvPr/>
        </p:nvSpPr>
        <p:spPr>
          <a:xfrm>
            <a:off x="-6872317" y="4700951"/>
            <a:ext cx="13744635" cy="8229600"/>
          </a:xfrm>
          <a:custGeom>
            <a:avLst/>
            <a:gdLst/>
            <a:ahLst/>
            <a:cxnLst/>
            <a:rect l="l" t="t" r="r" b="b"/>
            <a:pathLst>
              <a:path w="13744635" h="8229600" extrusionOk="0">
                <a:moveTo>
                  <a:pt x="0" y="0"/>
                </a:moveTo>
                <a:lnTo>
                  <a:pt x="13744634" y="0"/>
                </a:lnTo>
                <a:lnTo>
                  <a:pt x="13744634" y="8229600"/>
                </a:lnTo>
                <a:lnTo>
                  <a:pt x="0" y="8229600"/>
                </a:lnTo>
                <a:lnTo>
                  <a:pt x="0" y="0"/>
                </a:lnTo>
                <a:close/>
              </a:path>
            </a:pathLst>
          </a:custGeom>
          <a:blipFill rotWithShape="1">
            <a:blip r:embed="rId3">
              <a:alphaModFix/>
            </a:blip>
            <a:stretch>
              <a:fillRect/>
            </a:stretch>
          </a:blipFill>
          <a:ln>
            <a:noFill/>
          </a:ln>
        </p:spPr>
      </p:sp>
      <p:sp>
        <p:nvSpPr>
          <p:cNvPr id="248" name="Google Shape;248;p26"/>
          <p:cNvSpPr/>
          <p:nvPr/>
        </p:nvSpPr>
        <p:spPr>
          <a:xfrm>
            <a:off x="7292355" y="-4793066"/>
            <a:ext cx="9648774" cy="8229600"/>
          </a:xfrm>
          <a:custGeom>
            <a:avLst/>
            <a:gdLst/>
            <a:ahLst/>
            <a:cxnLst/>
            <a:rect l="l" t="t" r="r" b="b"/>
            <a:pathLst>
              <a:path w="9648774" h="8229600" extrusionOk="0">
                <a:moveTo>
                  <a:pt x="0" y="0"/>
                </a:moveTo>
                <a:lnTo>
                  <a:pt x="9648773" y="0"/>
                </a:lnTo>
                <a:lnTo>
                  <a:pt x="9648773" y="8229600"/>
                </a:lnTo>
                <a:lnTo>
                  <a:pt x="0" y="8229600"/>
                </a:lnTo>
                <a:lnTo>
                  <a:pt x="0" y="0"/>
                </a:lnTo>
                <a:close/>
              </a:path>
            </a:pathLst>
          </a:custGeom>
          <a:blipFill rotWithShape="1">
            <a:blip r:embed="rId4">
              <a:alphaModFix/>
            </a:blip>
            <a:stretch>
              <a:fillRect/>
            </a:stretch>
          </a:blipFill>
          <a:ln>
            <a:noFill/>
          </a:ln>
        </p:spPr>
      </p:sp>
      <p:sp>
        <p:nvSpPr>
          <p:cNvPr id="249" name="Google Shape;249;p26"/>
          <p:cNvSpPr/>
          <p:nvPr/>
        </p:nvSpPr>
        <p:spPr>
          <a:xfrm>
            <a:off x="10724530" y="3914780"/>
            <a:ext cx="7315200" cy="3776472"/>
          </a:xfrm>
          <a:custGeom>
            <a:avLst/>
            <a:gdLst/>
            <a:ahLst/>
            <a:cxnLst/>
            <a:rect l="l" t="t" r="r" b="b"/>
            <a:pathLst>
              <a:path w="7315200" h="3776472" extrusionOk="0">
                <a:moveTo>
                  <a:pt x="0" y="0"/>
                </a:moveTo>
                <a:lnTo>
                  <a:pt x="7315200" y="0"/>
                </a:lnTo>
                <a:lnTo>
                  <a:pt x="7315200" y="3776472"/>
                </a:lnTo>
                <a:lnTo>
                  <a:pt x="0" y="3776472"/>
                </a:lnTo>
                <a:lnTo>
                  <a:pt x="0" y="0"/>
                </a:lnTo>
                <a:close/>
              </a:path>
            </a:pathLst>
          </a:custGeom>
          <a:blipFill rotWithShape="1">
            <a:blip r:embed="rId5">
              <a:alphaModFix/>
            </a:blip>
            <a:stretch>
              <a:fillRect/>
            </a:stretch>
          </a:blipFill>
          <a:ln>
            <a:noFill/>
          </a:ln>
        </p:spPr>
      </p:sp>
      <p:sp>
        <p:nvSpPr>
          <p:cNvPr id="250" name="Google Shape;250;p26"/>
          <p:cNvSpPr txBox="1"/>
          <p:nvPr/>
        </p:nvSpPr>
        <p:spPr>
          <a:xfrm>
            <a:off x="328536" y="579404"/>
            <a:ext cx="13014300" cy="2770200"/>
          </a:xfrm>
          <a:prstGeom prst="rect">
            <a:avLst/>
          </a:prstGeom>
          <a:noFill/>
          <a:ln>
            <a:noFill/>
          </a:ln>
        </p:spPr>
        <p:txBody>
          <a:bodyPr spcFirstLastPara="1" wrap="square" lIns="0" tIns="0" rIns="0" bIns="0" anchor="t" anchorCtr="0">
            <a:spAutoFit/>
          </a:bodyPr>
          <a:lstStyle/>
          <a:p>
            <a:pPr marL="0" marR="0" lvl="0" indent="0" algn="ctr" rtl="0">
              <a:lnSpc>
                <a:spcPct val="59996"/>
              </a:lnSpc>
              <a:spcBef>
                <a:spcPts val="0"/>
              </a:spcBef>
              <a:spcAft>
                <a:spcPts val="0"/>
              </a:spcAft>
              <a:buNone/>
            </a:pPr>
            <a:r>
              <a:rPr lang="en-US" sz="9999" i="0" u="none" strike="noStrike" cap="none">
                <a:solidFill>
                  <a:srgbClr val="E2330B"/>
                </a:solidFill>
                <a:latin typeface="Calibri"/>
                <a:ea typeface="Calibri"/>
                <a:cs typeface="Calibri"/>
                <a:sym typeface="Calibri"/>
              </a:rPr>
              <a:t>Why was it so easy for the orange roughy to be wiped out by fisheries?</a:t>
            </a:r>
            <a:endParaRPr>
              <a:latin typeface="Calibri"/>
              <a:ea typeface="Calibri"/>
              <a:cs typeface="Calibri"/>
              <a:sym typeface="Calibri"/>
            </a:endParaRPr>
          </a:p>
        </p:txBody>
      </p:sp>
      <p:sp>
        <p:nvSpPr>
          <p:cNvPr id="251" name="Google Shape;251;p26"/>
          <p:cNvSpPr txBox="1"/>
          <p:nvPr/>
        </p:nvSpPr>
        <p:spPr>
          <a:xfrm>
            <a:off x="139890" y="9866468"/>
            <a:ext cx="2794397" cy="257174"/>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1500" b="0" i="0" u="none" strike="noStrike" cap="none">
                <a:solidFill>
                  <a:srgbClr val="000000"/>
                </a:solidFill>
                <a:latin typeface="Arial"/>
                <a:ea typeface="Arial"/>
                <a:cs typeface="Arial"/>
                <a:sym typeface="Arial"/>
              </a:rPr>
              <a:t>Image/Graphic Sources: Canva</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CF6"/>
        </a:solidFill>
        <a:effectLst/>
      </p:bgPr>
    </p:bg>
    <p:spTree>
      <p:nvGrpSpPr>
        <p:cNvPr id="1" name="Shape 255"/>
        <p:cNvGrpSpPr/>
        <p:nvPr/>
      </p:nvGrpSpPr>
      <p:grpSpPr>
        <a:xfrm>
          <a:off x="0" y="0"/>
          <a:ext cx="0" cy="0"/>
          <a:chOff x="0" y="0"/>
          <a:chExt cx="0" cy="0"/>
        </a:xfrm>
      </p:grpSpPr>
      <p:sp>
        <p:nvSpPr>
          <p:cNvPr id="256" name="Google Shape;256;p27"/>
          <p:cNvSpPr/>
          <p:nvPr/>
        </p:nvSpPr>
        <p:spPr>
          <a:xfrm rot="10800000" flipH="1">
            <a:off x="11738677" y="7317452"/>
            <a:ext cx="13744635" cy="8229600"/>
          </a:xfrm>
          <a:custGeom>
            <a:avLst/>
            <a:gdLst/>
            <a:ahLst/>
            <a:cxnLst/>
            <a:rect l="l" t="t" r="r" b="b"/>
            <a:pathLst>
              <a:path w="13744635" h="8229600" extrusionOk="0">
                <a:moveTo>
                  <a:pt x="0" y="8229600"/>
                </a:moveTo>
                <a:lnTo>
                  <a:pt x="13744634" y="8229600"/>
                </a:lnTo>
                <a:lnTo>
                  <a:pt x="13744634" y="0"/>
                </a:lnTo>
                <a:lnTo>
                  <a:pt x="0" y="0"/>
                </a:lnTo>
                <a:lnTo>
                  <a:pt x="0" y="8229600"/>
                </a:lnTo>
                <a:close/>
              </a:path>
            </a:pathLst>
          </a:custGeom>
          <a:blipFill rotWithShape="1">
            <a:blip r:embed="rId3">
              <a:alphaModFix/>
            </a:blip>
            <a:stretch>
              <a:fillRect/>
            </a:stretch>
          </a:blipFill>
          <a:ln>
            <a:noFill/>
          </a:ln>
        </p:spPr>
      </p:sp>
      <p:sp>
        <p:nvSpPr>
          <p:cNvPr id="257" name="Google Shape;257;p27"/>
          <p:cNvSpPr/>
          <p:nvPr/>
        </p:nvSpPr>
        <p:spPr>
          <a:xfrm>
            <a:off x="-6872317" y="4700951"/>
            <a:ext cx="13744635" cy="8229600"/>
          </a:xfrm>
          <a:custGeom>
            <a:avLst/>
            <a:gdLst/>
            <a:ahLst/>
            <a:cxnLst/>
            <a:rect l="l" t="t" r="r" b="b"/>
            <a:pathLst>
              <a:path w="13744635" h="8229600" extrusionOk="0">
                <a:moveTo>
                  <a:pt x="0" y="0"/>
                </a:moveTo>
                <a:lnTo>
                  <a:pt x="13744634" y="0"/>
                </a:lnTo>
                <a:lnTo>
                  <a:pt x="13744634" y="8229600"/>
                </a:lnTo>
                <a:lnTo>
                  <a:pt x="0" y="8229600"/>
                </a:lnTo>
                <a:lnTo>
                  <a:pt x="0" y="0"/>
                </a:lnTo>
                <a:close/>
              </a:path>
            </a:pathLst>
          </a:custGeom>
          <a:blipFill rotWithShape="1">
            <a:blip r:embed="rId3">
              <a:alphaModFix/>
            </a:blip>
            <a:stretch>
              <a:fillRect/>
            </a:stretch>
          </a:blipFill>
          <a:ln>
            <a:noFill/>
          </a:ln>
        </p:spPr>
      </p:sp>
      <p:sp>
        <p:nvSpPr>
          <p:cNvPr id="258" name="Google Shape;258;p27"/>
          <p:cNvSpPr/>
          <p:nvPr/>
        </p:nvSpPr>
        <p:spPr>
          <a:xfrm>
            <a:off x="7292355" y="-4793066"/>
            <a:ext cx="9648774" cy="8229600"/>
          </a:xfrm>
          <a:custGeom>
            <a:avLst/>
            <a:gdLst/>
            <a:ahLst/>
            <a:cxnLst/>
            <a:rect l="l" t="t" r="r" b="b"/>
            <a:pathLst>
              <a:path w="9648774" h="8229600" extrusionOk="0">
                <a:moveTo>
                  <a:pt x="0" y="0"/>
                </a:moveTo>
                <a:lnTo>
                  <a:pt x="9648773" y="0"/>
                </a:lnTo>
                <a:lnTo>
                  <a:pt x="9648773" y="8229600"/>
                </a:lnTo>
                <a:lnTo>
                  <a:pt x="0" y="8229600"/>
                </a:lnTo>
                <a:lnTo>
                  <a:pt x="0" y="0"/>
                </a:lnTo>
                <a:close/>
              </a:path>
            </a:pathLst>
          </a:custGeom>
          <a:blipFill rotWithShape="1">
            <a:blip r:embed="rId4">
              <a:alphaModFix/>
            </a:blip>
            <a:stretch>
              <a:fillRect/>
            </a:stretch>
          </a:blipFill>
          <a:ln>
            <a:noFill/>
          </a:ln>
        </p:spPr>
      </p:sp>
      <p:sp>
        <p:nvSpPr>
          <p:cNvPr id="259" name="Google Shape;259;p27"/>
          <p:cNvSpPr/>
          <p:nvPr/>
        </p:nvSpPr>
        <p:spPr>
          <a:xfrm>
            <a:off x="10739505" y="3540980"/>
            <a:ext cx="7315200" cy="3776472"/>
          </a:xfrm>
          <a:custGeom>
            <a:avLst/>
            <a:gdLst/>
            <a:ahLst/>
            <a:cxnLst/>
            <a:rect l="l" t="t" r="r" b="b"/>
            <a:pathLst>
              <a:path w="7315200" h="3776472" extrusionOk="0">
                <a:moveTo>
                  <a:pt x="0" y="0"/>
                </a:moveTo>
                <a:lnTo>
                  <a:pt x="7315200" y="0"/>
                </a:lnTo>
                <a:lnTo>
                  <a:pt x="7315200" y="3776472"/>
                </a:lnTo>
                <a:lnTo>
                  <a:pt x="0" y="3776472"/>
                </a:lnTo>
                <a:lnTo>
                  <a:pt x="0" y="0"/>
                </a:lnTo>
                <a:close/>
              </a:path>
            </a:pathLst>
          </a:custGeom>
          <a:blipFill rotWithShape="1">
            <a:blip r:embed="rId5">
              <a:alphaModFix/>
            </a:blip>
            <a:stretch>
              <a:fillRect/>
            </a:stretch>
          </a:blipFill>
          <a:ln>
            <a:noFill/>
          </a:ln>
        </p:spPr>
      </p:sp>
      <p:sp>
        <p:nvSpPr>
          <p:cNvPr id="260" name="Google Shape;260;p27"/>
          <p:cNvSpPr txBox="1"/>
          <p:nvPr/>
        </p:nvSpPr>
        <p:spPr>
          <a:xfrm>
            <a:off x="358436" y="968154"/>
            <a:ext cx="13014300" cy="2770200"/>
          </a:xfrm>
          <a:prstGeom prst="rect">
            <a:avLst/>
          </a:prstGeom>
          <a:noFill/>
          <a:ln>
            <a:noFill/>
          </a:ln>
        </p:spPr>
        <p:txBody>
          <a:bodyPr spcFirstLastPara="1" wrap="square" lIns="0" tIns="0" rIns="0" bIns="0" anchor="t" anchorCtr="0">
            <a:spAutoFit/>
          </a:bodyPr>
          <a:lstStyle/>
          <a:p>
            <a:pPr marL="0" marR="0" lvl="0" indent="0" algn="ctr" rtl="0">
              <a:lnSpc>
                <a:spcPct val="59996"/>
              </a:lnSpc>
              <a:spcBef>
                <a:spcPts val="0"/>
              </a:spcBef>
              <a:spcAft>
                <a:spcPts val="0"/>
              </a:spcAft>
              <a:buNone/>
            </a:pPr>
            <a:r>
              <a:rPr lang="en-US" sz="9999" i="0" u="none" strike="noStrike" cap="none">
                <a:solidFill>
                  <a:srgbClr val="E2330B"/>
                </a:solidFill>
                <a:latin typeface="Calibri"/>
                <a:ea typeface="Calibri"/>
                <a:cs typeface="Calibri"/>
                <a:sym typeface="Calibri"/>
              </a:rPr>
              <a:t>Why was it so easy for the orange roughy to be wiped out by fisheries?</a:t>
            </a:r>
            <a:endParaRPr>
              <a:latin typeface="Calibri"/>
              <a:ea typeface="Calibri"/>
              <a:cs typeface="Calibri"/>
              <a:sym typeface="Calibri"/>
            </a:endParaRPr>
          </a:p>
        </p:txBody>
      </p:sp>
      <p:sp>
        <p:nvSpPr>
          <p:cNvPr id="261" name="Google Shape;261;p27"/>
          <p:cNvSpPr txBox="1"/>
          <p:nvPr/>
        </p:nvSpPr>
        <p:spPr>
          <a:xfrm>
            <a:off x="139890" y="9866468"/>
            <a:ext cx="2794397" cy="257174"/>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1500" b="0" i="0" u="none" strike="noStrike" cap="none">
                <a:solidFill>
                  <a:srgbClr val="000000"/>
                </a:solidFill>
                <a:latin typeface="Arial"/>
                <a:ea typeface="Arial"/>
                <a:cs typeface="Arial"/>
                <a:sym typeface="Arial"/>
              </a:rPr>
              <a:t>Image/Graphic Sources: Canva</a:t>
            </a:r>
            <a:endParaRPr/>
          </a:p>
        </p:txBody>
      </p:sp>
      <p:sp>
        <p:nvSpPr>
          <p:cNvPr id="262" name="Google Shape;262;p27"/>
          <p:cNvSpPr txBox="1"/>
          <p:nvPr/>
        </p:nvSpPr>
        <p:spPr>
          <a:xfrm>
            <a:off x="1028804" y="3977018"/>
            <a:ext cx="9710700" cy="5126212"/>
          </a:xfrm>
          <a:prstGeom prst="rect">
            <a:avLst/>
          </a:prstGeom>
          <a:noFill/>
          <a:ln>
            <a:noFill/>
          </a:ln>
        </p:spPr>
        <p:txBody>
          <a:bodyPr spcFirstLastPara="1" wrap="square" lIns="0" tIns="0" rIns="0" bIns="0" anchor="t" anchorCtr="0">
            <a:spAutoFit/>
          </a:bodyPr>
          <a:lstStyle/>
          <a:p>
            <a:pPr marL="733425" marR="0" lvl="1" indent="-367030" algn="l" rtl="0">
              <a:lnSpc>
                <a:spcPct val="140011"/>
              </a:lnSpc>
              <a:spcBef>
                <a:spcPts val="0"/>
              </a:spcBef>
              <a:spcAft>
                <a:spcPts val="0"/>
              </a:spcAft>
              <a:buClr>
                <a:srgbClr val="000000"/>
              </a:buClr>
              <a:buSzPts val="3399"/>
              <a:buFont typeface="Arial"/>
              <a:buChar char="•"/>
            </a:pPr>
            <a:r>
              <a:rPr lang="en-US" sz="3399" b="1" i="0" u="none" strike="noStrike" cap="none">
                <a:solidFill>
                  <a:srgbClr val="000000"/>
                </a:solidFill>
                <a:latin typeface="Calibri"/>
                <a:ea typeface="Calibri"/>
                <a:cs typeface="Calibri"/>
                <a:sym typeface="Calibri"/>
              </a:rPr>
              <a:t>Long lived species</a:t>
            </a:r>
            <a:r>
              <a:rPr lang="en-US" sz="3399" i="0" u="none" strike="noStrike" cap="none">
                <a:solidFill>
                  <a:srgbClr val="000000"/>
                </a:solidFill>
                <a:latin typeface="Calibri"/>
                <a:ea typeface="Calibri"/>
                <a:cs typeface="Calibri"/>
                <a:sym typeface="Calibri"/>
              </a:rPr>
              <a:t> (~150 years)</a:t>
            </a:r>
            <a:endParaRPr lang="en-US">
              <a:latin typeface="Calibri"/>
              <a:ea typeface="Calibri"/>
              <a:cs typeface="Calibri"/>
            </a:endParaRPr>
          </a:p>
          <a:p>
            <a:pPr marL="733425" marR="0" lvl="1" indent="-367030" algn="l" rtl="0">
              <a:lnSpc>
                <a:spcPct val="140011"/>
              </a:lnSpc>
              <a:spcBef>
                <a:spcPts val="0"/>
              </a:spcBef>
              <a:spcAft>
                <a:spcPts val="0"/>
              </a:spcAft>
              <a:buClr>
                <a:srgbClr val="000000"/>
              </a:buClr>
              <a:buSzPts val="3399"/>
              <a:buFont typeface="Arial"/>
              <a:buChar char="•"/>
            </a:pPr>
            <a:r>
              <a:rPr lang="en-US" sz="3399" b="1" i="0" u="none" strike="noStrike" cap="none">
                <a:solidFill>
                  <a:srgbClr val="000000"/>
                </a:solidFill>
                <a:latin typeface="Calibri"/>
                <a:ea typeface="Calibri"/>
                <a:cs typeface="Calibri"/>
                <a:sym typeface="Calibri"/>
              </a:rPr>
              <a:t>Slow growing</a:t>
            </a:r>
            <a:r>
              <a:rPr lang="en-US" sz="3399" i="0" u="none" strike="noStrike" cap="none">
                <a:solidFill>
                  <a:srgbClr val="000000"/>
                </a:solidFill>
                <a:latin typeface="Calibri"/>
                <a:ea typeface="Calibri"/>
                <a:cs typeface="Calibri"/>
                <a:sym typeface="Calibri"/>
              </a:rPr>
              <a:t> (~1 inch per year)</a:t>
            </a:r>
            <a:endParaRPr>
              <a:latin typeface="Calibri"/>
              <a:ea typeface="Calibri"/>
              <a:cs typeface="Calibri"/>
            </a:endParaRPr>
          </a:p>
          <a:p>
            <a:pPr marL="733425" marR="0" lvl="1" indent="-367030" algn="l" rtl="0">
              <a:lnSpc>
                <a:spcPct val="140011"/>
              </a:lnSpc>
              <a:spcBef>
                <a:spcPts val="0"/>
              </a:spcBef>
              <a:spcAft>
                <a:spcPts val="0"/>
              </a:spcAft>
              <a:buClr>
                <a:srgbClr val="000000"/>
              </a:buClr>
              <a:buSzPts val="3399"/>
              <a:buFont typeface="Arial"/>
              <a:buChar char="•"/>
            </a:pPr>
            <a:r>
              <a:rPr lang="en-US" sz="3399" b="1" i="0" u="none" strike="noStrike" cap="none">
                <a:solidFill>
                  <a:srgbClr val="000000"/>
                </a:solidFill>
                <a:latin typeface="Calibri"/>
                <a:ea typeface="Calibri"/>
                <a:cs typeface="Calibri"/>
                <a:sym typeface="Calibri"/>
              </a:rPr>
              <a:t>Late reproductive age</a:t>
            </a:r>
            <a:r>
              <a:rPr lang="en-US" sz="3399" i="0" u="none" strike="noStrike" cap="none">
                <a:solidFill>
                  <a:srgbClr val="000000"/>
                </a:solidFill>
                <a:latin typeface="Calibri"/>
                <a:ea typeface="Calibri"/>
                <a:cs typeface="Calibri"/>
                <a:sym typeface="Calibri"/>
              </a:rPr>
              <a:t> (first spawning at age 20)</a:t>
            </a:r>
            <a:endParaRPr>
              <a:latin typeface="Calibri"/>
              <a:ea typeface="Calibri"/>
              <a:cs typeface="Calibri"/>
            </a:endParaRPr>
          </a:p>
          <a:p>
            <a:pPr marL="733425" marR="0" lvl="1" indent="-367030" algn="l" rtl="0">
              <a:lnSpc>
                <a:spcPct val="140011"/>
              </a:lnSpc>
              <a:spcBef>
                <a:spcPts val="0"/>
              </a:spcBef>
              <a:spcAft>
                <a:spcPts val="0"/>
              </a:spcAft>
              <a:buClr>
                <a:srgbClr val="000000"/>
              </a:buClr>
              <a:buSzPts val="3399"/>
              <a:buFont typeface="Arial"/>
              <a:buChar char="•"/>
            </a:pPr>
            <a:r>
              <a:rPr lang="en-US" sz="3399" b="1" i="0" u="none" strike="noStrike" cap="none">
                <a:solidFill>
                  <a:srgbClr val="000000"/>
                </a:solidFill>
                <a:latin typeface="Calibri"/>
                <a:ea typeface="Calibri"/>
                <a:cs typeface="Calibri"/>
                <a:sym typeface="Calibri"/>
              </a:rPr>
              <a:t>Low fecundity</a:t>
            </a:r>
            <a:r>
              <a:rPr lang="en-US" sz="3399" i="0" u="none" strike="noStrike" cap="none">
                <a:solidFill>
                  <a:srgbClr val="000000"/>
                </a:solidFill>
                <a:latin typeface="Calibri"/>
                <a:ea typeface="Calibri"/>
                <a:cs typeface="Calibri"/>
                <a:sym typeface="Calibri"/>
              </a:rPr>
              <a:t> - females did not produce very many eggs per year</a:t>
            </a:r>
            <a:endParaRPr sz="3399" b="0" i="0" u="none" strike="noStrike" cap="none">
              <a:solidFill>
                <a:srgbClr val="000000"/>
              </a:solidFill>
              <a:latin typeface="Arial"/>
              <a:ea typeface="Arial"/>
              <a:cs typeface="Arial"/>
            </a:endParaRPr>
          </a:p>
          <a:p>
            <a:pPr marL="0" marR="0" lvl="0" indent="0" algn="l" rtl="0">
              <a:lnSpc>
                <a:spcPct val="140011"/>
              </a:lnSpc>
              <a:spcBef>
                <a:spcPts val="0"/>
              </a:spcBef>
              <a:spcAft>
                <a:spcPts val="0"/>
              </a:spcAft>
              <a:buNone/>
            </a:pPr>
            <a:r>
              <a:rPr lang="en-US" sz="3350" b="1" i="0" u="none" strike="noStrike" cap="none" dirty="0">
                <a:solidFill>
                  <a:srgbClr val="000000"/>
                </a:solidFill>
                <a:latin typeface="Calibri"/>
                <a:ea typeface="Calibri"/>
                <a:cs typeface="Calibri"/>
                <a:sym typeface="Calibri"/>
              </a:rPr>
              <a:t>Biological characteristics play an important role in determining how to manage a fishery!</a:t>
            </a:r>
            <a:endParaRPr sz="3350" dirty="0">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CF6"/>
        </a:solidFill>
        <a:effectLst/>
      </p:bgPr>
    </p:bg>
    <p:spTree>
      <p:nvGrpSpPr>
        <p:cNvPr id="1" name="Shape 245">
          <a:extLst>
            <a:ext uri="{FF2B5EF4-FFF2-40B4-BE49-F238E27FC236}">
              <a16:creationId xmlns:a16="http://schemas.microsoft.com/office/drawing/2014/main" id="{36C529E0-C080-1F97-61A5-8781C18A3BCF}"/>
            </a:ext>
          </a:extLst>
        </p:cNvPr>
        <p:cNvGrpSpPr/>
        <p:nvPr/>
      </p:nvGrpSpPr>
      <p:grpSpPr>
        <a:xfrm>
          <a:off x="0" y="0"/>
          <a:ext cx="0" cy="0"/>
          <a:chOff x="0" y="0"/>
          <a:chExt cx="0" cy="0"/>
        </a:xfrm>
      </p:grpSpPr>
      <p:sp>
        <p:nvSpPr>
          <p:cNvPr id="246" name="Google Shape;246;p26">
            <a:extLst>
              <a:ext uri="{FF2B5EF4-FFF2-40B4-BE49-F238E27FC236}">
                <a16:creationId xmlns:a16="http://schemas.microsoft.com/office/drawing/2014/main" id="{9554D89F-B6EB-637A-E10C-AA080A2C42F4}"/>
              </a:ext>
            </a:extLst>
          </p:cNvPr>
          <p:cNvSpPr/>
          <p:nvPr/>
        </p:nvSpPr>
        <p:spPr>
          <a:xfrm rot="10800000" flipH="1">
            <a:off x="11738677" y="7317452"/>
            <a:ext cx="13744635" cy="8229600"/>
          </a:xfrm>
          <a:custGeom>
            <a:avLst/>
            <a:gdLst/>
            <a:ahLst/>
            <a:cxnLst/>
            <a:rect l="l" t="t" r="r" b="b"/>
            <a:pathLst>
              <a:path w="13744635" h="8229600" extrusionOk="0">
                <a:moveTo>
                  <a:pt x="0" y="8229600"/>
                </a:moveTo>
                <a:lnTo>
                  <a:pt x="13744634" y="8229600"/>
                </a:lnTo>
                <a:lnTo>
                  <a:pt x="13744634" y="0"/>
                </a:lnTo>
                <a:lnTo>
                  <a:pt x="0" y="0"/>
                </a:lnTo>
                <a:lnTo>
                  <a:pt x="0" y="8229600"/>
                </a:lnTo>
                <a:close/>
              </a:path>
            </a:pathLst>
          </a:custGeom>
          <a:blipFill rotWithShape="1">
            <a:blip r:embed="rId3">
              <a:alphaModFix/>
            </a:blip>
            <a:stretch>
              <a:fillRect/>
            </a:stretch>
          </a:blipFill>
          <a:ln>
            <a:noFill/>
          </a:ln>
        </p:spPr>
      </p:sp>
      <p:sp>
        <p:nvSpPr>
          <p:cNvPr id="247" name="Google Shape;247;p26">
            <a:extLst>
              <a:ext uri="{FF2B5EF4-FFF2-40B4-BE49-F238E27FC236}">
                <a16:creationId xmlns:a16="http://schemas.microsoft.com/office/drawing/2014/main" id="{4ECD68B8-DBE2-9766-31DE-97B293F7FEFC}"/>
              </a:ext>
            </a:extLst>
          </p:cNvPr>
          <p:cNvSpPr/>
          <p:nvPr/>
        </p:nvSpPr>
        <p:spPr>
          <a:xfrm>
            <a:off x="-6872317" y="4700951"/>
            <a:ext cx="13744635" cy="8229600"/>
          </a:xfrm>
          <a:custGeom>
            <a:avLst/>
            <a:gdLst/>
            <a:ahLst/>
            <a:cxnLst/>
            <a:rect l="l" t="t" r="r" b="b"/>
            <a:pathLst>
              <a:path w="13744635" h="8229600" extrusionOk="0">
                <a:moveTo>
                  <a:pt x="0" y="0"/>
                </a:moveTo>
                <a:lnTo>
                  <a:pt x="13744634" y="0"/>
                </a:lnTo>
                <a:lnTo>
                  <a:pt x="13744634" y="8229600"/>
                </a:lnTo>
                <a:lnTo>
                  <a:pt x="0" y="8229600"/>
                </a:lnTo>
                <a:lnTo>
                  <a:pt x="0" y="0"/>
                </a:lnTo>
                <a:close/>
              </a:path>
            </a:pathLst>
          </a:custGeom>
          <a:blipFill rotWithShape="1">
            <a:blip r:embed="rId3">
              <a:alphaModFix/>
            </a:blip>
            <a:stretch>
              <a:fillRect/>
            </a:stretch>
          </a:blipFill>
          <a:ln>
            <a:noFill/>
          </a:ln>
        </p:spPr>
      </p:sp>
      <p:sp>
        <p:nvSpPr>
          <p:cNvPr id="248" name="Google Shape;248;p26">
            <a:extLst>
              <a:ext uri="{FF2B5EF4-FFF2-40B4-BE49-F238E27FC236}">
                <a16:creationId xmlns:a16="http://schemas.microsoft.com/office/drawing/2014/main" id="{B613AD0B-46A5-8D52-59D7-16EF9B4AFD05}"/>
              </a:ext>
            </a:extLst>
          </p:cNvPr>
          <p:cNvSpPr/>
          <p:nvPr/>
        </p:nvSpPr>
        <p:spPr>
          <a:xfrm>
            <a:off x="7292355" y="-4793066"/>
            <a:ext cx="9648774" cy="8229600"/>
          </a:xfrm>
          <a:custGeom>
            <a:avLst/>
            <a:gdLst/>
            <a:ahLst/>
            <a:cxnLst/>
            <a:rect l="l" t="t" r="r" b="b"/>
            <a:pathLst>
              <a:path w="9648774" h="8229600" extrusionOk="0">
                <a:moveTo>
                  <a:pt x="0" y="0"/>
                </a:moveTo>
                <a:lnTo>
                  <a:pt x="9648773" y="0"/>
                </a:lnTo>
                <a:lnTo>
                  <a:pt x="9648773" y="8229600"/>
                </a:lnTo>
                <a:lnTo>
                  <a:pt x="0" y="8229600"/>
                </a:lnTo>
                <a:lnTo>
                  <a:pt x="0" y="0"/>
                </a:lnTo>
                <a:close/>
              </a:path>
            </a:pathLst>
          </a:custGeom>
          <a:blipFill rotWithShape="1">
            <a:blip r:embed="rId4">
              <a:alphaModFix/>
            </a:blip>
            <a:stretch>
              <a:fillRect/>
            </a:stretch>
          </a:blipFill>
          <a:ln>
            <a:noFill/>
          </a:ln>
        </p:spPr>
      </p:sp>
      <p:sp>
        <p:nvSpPr>
          <p:cNvPr id="249" name="Google Shape;249;p26">
            <a:extLst>
              <a:ext uri="{FF2B5EF4-FFF2-40B4-BE49-F238E27FC236}">
                <a16:creationId xmlns:a16="http://schemas.microsoft.com/office/drawing/2014/main" id="{D2DCE633-CBD8-BEC3-089A-270980F9844E}"/>
              </a:ext>
            </a:extLst>
          </p:cNvPr>
          <p:cNvSpPr/>
          <p:nvPr/>
        </p:nvSpPr>
        <p:spPr>
          <a:xfrm>
            <a:off x="10724530" y="3914780"/>
            <a:ext cx="7315200" cy="3776472"/>
          </a:xfrm>
          <a:custGeom>
            <a:avLst/>
            <a:gdLst/>
            <a:ahLst/>
            <a:cxnLst/>
            <a:rect l="l" t="t" r="r" b="b"/>
            <a:pathLst>
              <a:path w="7315200" h="3776472" extrusionOk="0">
                <a:moveTo>
                  <a:pt x="0" y="0"/>
                </a:moveTo>
                <a:lnTo>
                  <a:pt x="7315200" y="0"/>
                </a:lnTo>
                <a:lnTo>
                  <a:pt x="7315200" y="3776472"/>
                </a:lnTo>
                <a:lnTo>
                  <a:pt x="0" y="3776472"/>
                </a:lnTo>
                <a:lnTo>
                  <a:pt x="0" y="0"/>
                </a:lnTo>
                <a:close/>
              </a:path>
            </a:pathLst>
          </a:custGeom>
          <a:blipFill rotWithShape="1">
            <a:blip r:embed="rId5">
              <a:alphaModFix/>
            </a:blip>
            <a:stretch>
              <a:fillRect/>
            </a:stretch>
          </a:blipFill>
          <a:ln>
            <a:noFill/>
          </a:ln>
        </p:spPr>
      </p:sp>
      <p:sp>
        <p:nvSpPr>
          <p:cNvPr id="250" name="Google Shape;250;p26">
            <a:extLst>
              <a:ext uri="{FF2B5EF4-FFF2-40B4-BE49-F238E27FC236}">
                <a16:creationId xmlns:a16="http://schemas.microsoft.com/office/drawing/2014/main" id="{FA3EDB97-EC57-D7BF-F767-A8C2D4E9BD96}"/>
              </a:ext>
            </a:extLst>
          </p:cNvPr>
          <p:cNvSpPr txBox="1"/>
          <p:nvPr/>
        </p:nvSpPr>
        <p:spPr>
          <a:xfrm>
            <a:off x="328536" y="579404"/>
            <a:ext cx="13014300" cy="3674852"/>
          </a:xfrm>
          <a:prstGeom prst="rect">
            <a:avLst/>
          </a:prstGeom>
          <a:noFill/>
          <a:ln>
            <a:noFill/>
          </a:ln>
        </p:spPr>
        <p:txBody>
          <a:bodyPr spcFirstLastPara="1" wrap="square" lIns="0" tIns="0" rIns="0" bIns="0" anchor="t" anchorCtr="0">
            <a:spAutoFit/>
          </a:bodyPr>
          <a:lstStyle/>
          <a:p>
            <a:pPr algn="ctr">
              <a:lnSpc>
                <a:spcPct val="59996"/>
              </a:lnSpc>
            </a:pPr>
            <a:r>
              <a:rPr lang="en-US" sz="9950" dirty="0">
                <a:solidFill>
                  <a:srgbClr val="E2330B"/>
                </a:solidFill>
                <a:latin typeface="Calibri"/>
                <a:ea typeface="Calibri"/>
                <a:cs typeface="Calibri"/>
                <a:sym typeface="Calibri"/>
              </a:rPr>
              <a:t>How could you manage the orange </a:t>
            </a:r>
            <a:r>
              <a:rPr lang="en-US" sz="9950" dirty="0" err="1">
                <a:solidFill>
                  <a:srgbClr val="E2330B"/>
                </a:solidFill>
                <a:latin typeface="Calibri"/>
                <a:ea typeface="Calibri"/>
                <a:cs typeface="Calibri"/>
                <a:sym typeface="Calibri"/>
              </a:rPr>
              <a:t>roughy</a:t>
            </a:r>
            <a:r>
              <a:rPr lang="en-US" sz="9950" dirty="0">
                <a:solidFill>
                  <a:srgbClr val="E2330B"/>
                </a:solidFill>
                <a:latin typeface="Calibri"/>
                <a:ea typeface="Calibri"/>
                <a:cs typeface="Calibri"/>
                <a:sym typeface="Calibri"/>
              </a:rPr>
              <a:t> fishery to make it more sustainable?</a:t>
            </a:r>
            <a:endParaRPr lang="en-US" dirty="0"/>
          </a:p>
        </p:txBody>
      </p:sp>
      <p:sp>
        <p:nvSpPr>
          <p:cNvPr id="251" name="Google Shape;251;p26">
            <a:extLst>
              <a:ext uri="{FF2B5EF4-FFF2-40B4-BE49-F238E27FC236}">
                <a16:creationId xmlns:a16="http://schemas.microsoft.com/office/drawing/2014/main" id="{7346F2D2-F816-FC2E-B2BE-FAC181C39B9A}"/>
              </a:ext>
            </a:extLst>
          </p:cNvPr>
          <p:cNvSpPr txBox="1"/>
          <p:nvPr/>
        </p:nvSpPr>
        <p:spPr>
          <a:xfrm>
            <a:off x="139890" y="9866468"/>
            <a:ext cx="2794397" cy="257174"/>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1500" b="0" i="0" u="none" strike="noStrike" cap="none">
                <a:solidFill>
                  <a:srgbClr val="000000"/>
                </a:solidFill>
                <a:latin typeface="Arial"/>
                <a:ea typeface="Arial"/>
                <a:cs typeface="Arial"/>
                <a:sym typeface="Arial"/>
              </a:rPr>
              <a:t>Image/Graphic Sources: Canva</a:t>
            </a:r>
            <a:endParaRPr/>
          </a:p>
        </p:txBody>
      </p:sp>
    </p:spTree>
    <p:extLst>
      <p:ext uri="{BB962C8B-B14F-4D97-AF65-F5344CB8AC3E}">
        <p14:creationId xmlns:p14="http://schemas.microsoft.com/office/powerpoint/2010/main" val="23701174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CF6"/>
        </a:solidFill>
        <a:effectLst/>
      </p:bgPr>
    </p:bg>
    <p:spTree>
      <p:nvGrpSpPr>
        <p:cNvPr id="1" name="Shape 245">
          <a:extLst>
            <a:ext uri="{FF2B5EF4-FFF2-40B4-BE49-F238E27FC236}">
              <a16:creationId xmlns:a16="http://schemas.microsoft.com/office/drawing/2014/main" id="{487E38D4-D307-34E6-94E2-172AA3CF3EC6}"/>
            </a:ext>
          </a:extLst>
        </p:cNvPr>
        <p:cNvGrpSpPr/>
        <p:nvPr/>
      </p:nvGrpSpPr>
      <p:grpSpPr>
        <a:xfrm>
          <a:off x="0" y="0"/>
          <a:ext cx="0" cy="0"/>
          <a:chOff x="0" y="0"/>
          <a:chExt cx="0" cy="0"/>
        </a:xfrm>
      </p:grpSpPr>
      <p:sp>
        <p:nvSpPr>
          <p:cNvPr id="246" name="Google Shape;246;p26">
            <a:extLst>
              <a:ext uri="{FF2B5EF4-FFF2-40B4-BE49-F238E27FC236}">
                <a16:creationId xmlns:a16="http://schemas.microsoft.com/office/drawing/2014/main" id="{EF00EF70-E205-7EF0-4852-2C4197113563}"/>
              </a:ext>
            </a:extLst>
          </p:cNvPr>
          <p:cNvSpPr/>
          <p:nvPr/>
        </p:nvSpPr>
        <p:spPr>
          <a:xfrm rot="10800000" flipH="1">
            <a:off x="11738677" y="7317452"/>
            <a:ext cx="13744635" cy="8229600"/>
          </a:xfrm>
          <a:custGeom>
            <a:avLst/>
            <a:gdLst/>
            <a:ahLst/>
            <a:cxnLst/>
            <a:rect l="l" t="t" r="r" b="b"/>
            <a:pathLst>
              <a:path w="13744635" h="8229600" extrusionOk="0">
                <a:moveTo>
                  <a:pt x="0" y="8229600"/>
                </a:moveTo>
                <a:lnTo>
                  <a:pt x="13744634" y="8229600"/>
                </a:lnTo>
                <a:lnTo>
                  <a:pt x="13744634" y="0"/>
                </a:lnTo>
                <a:lnTo>
                  <a:pt x="0" y="0"/>
                </a:lnTo>
                <a:lnTo>
                  <a:pt x="0" y="8229600"/>
                </a:lnTo>
                <a:close/>
              </a:path>
            </a:pathLst>
          </a:custGeom>
          <a:blipFill rotWithShape="1">
            <a:blip r:embed="rId3">
              <a:alphaModFix/>
            </a:blip>
            <a:stretch>
              <a:fillRect/>
            </a:stretch>
          </a:blipFill>
          <a:ln>
            <a:noFill/>
          </a:ln>
        </p:spPr>
      </p:sp>
      <p:sp>
        <p:nvSpPr>
          <p:cNvPr id="247" name="Google Shape;247;p26">
            <a:extLst>
              <a:ext uri="{FF2B5EF4-FFF2-40B4-BE49-F238E27FC236}">
                <a16:creationId xmlns:a16="http://schemas.microsoft.com/office/drawing/2014/main" id="{E613F472-7C10-61FB-E11C-1A228C741796}"/>
              </a:ext>
            </a:extLst>
          </p:cNvPr>
          <p:cNvSpPr/>
          <p:nvPr/>
        </p:nvSpPr>
        <p:spPr>
          <a:xfrm>
            <a:off x="-6872317" y="4700951"/>
            <a:ext cx="13744635" cy="8229600"/>
          </a:xfrm>
          <a:custGeom>
            <a:avLst/>
            <a:gdLst/>
            <a:ahLst/>
            <a:cxnLst/>
            <a:rect l="l" t="t" r="r" b="b"/>
            <a:pathLst>
              <a:path w="13744635" h="8229600" extrusionOk="0">
                <a:moveTo>
                  <a:pt x="0" y="0"/>
                </a:moveTo>
                <a:lnTo>
                  <a:pt x="13744634" y="0"/>
                </a:lnTo>
                <a:lnTo>
                  <a:pt x="13744634" y="8229600"/>
                </a:lnTo>
                <a:lnTo>
                  <a:pt x="0" y="8229600"/>
                </a:lnTo>
                <a:lnTo>
                  <a:pt x="0" y="0"/>
                </a:lnTo>
                <a:close/>
              </a:path>
            </a:pathLst>
          </a:custGeom>
          <a:blipFill rotWithShape="1">
            <a:blip r:embed="rId3">
              <a:alphaModFix/>
            </a:blip>
            <a:stretch>
              <a:fillRect/>
            </a:stretch>
          </a:blipFill>
          <a:ln>
            <a:noFill/>
          </a:ln>
        </p:spPr>
      </p:sp>
      <p:sp>
        <p:nvSpPr>
          <p:cNvPr id="248" name="Google Shape;248;p26">
            <a:extLst>
              <a:ext uri="{FF2B5EF4-FFF2-40B4-BE49-F238E27FC236}">
                <a16:creationId xmlns:a16="http://schemas.microsoft.com/office/drawing/2014/main" id="{BA1B6C8B-2798-4488-34DB-9543D3BCF128}"/>
              </a:ext>
            </a:extLst>
          </p:cNvPr>
          <p:cNvSpPr/>
          <p:nvPr/>
        </p:nvSpPr>
        <p:spPr>
          <a:xfrm>
            <a:off x="7292355" y="-4793066"/>
            <a:ext cx="9648774" cy="8229600"/>
          </a:xfrm>
          <a:custGeom>
            <a:avLst/>
            <a:gdLst/>
            <a:ahLst/>
            <a:cxnLst/>
            <a:rect l="l" t="t" r="r" b="b"/>
            <a:pathLst>
              <a:path w="9648774" h="8229600" extrusionOk="0">
                <a:moveTo>
                  <a:pt x="0" y="0"/>
                </a:moveTo>
                <a:lnTo>
                  <a:pt x="9648773" y="0"/>
                </a:lnTo>
                <a:lnTo>
                  <a:pt x="9648773" y="8229600"/>
                </a:lnTo>
                <a:lnTo>
                  <a:pt x="0" y="8229600"/>
                </a:lnTo>
                <a:lnTo>
                  <a:pt x="0" y="0"/>
                </a:lnTo>
                <a:close/>
              </a:path>
            </a:pathLst>
          </a:custGeom>
          <a:blipFill rotWithShape="1">
            <a:blip r:embed="rId4">
              <a:alphaModFix/>
            </a:blip>
            <a:stretch>
              <a:fillRect/>
            </a:stretch>
          </a:blipFill>
          <a:ln>
            <a:noFill/>
          </a:ln>
        </p:spPr>
      </p:sp>
      <p:sp>
        <p:nvSpPr>
          <p:cNvPr id="249" name="Google Shape;249;p26">
            <a:extLst>
              <a:ext uri="{FF2B5EF4-FFF2-40B4-BE49-F238E27FC236}">
                <a16:creationId xmlns:a16="http://schemas.microsoft.com/office/drawing/2014/main" id="{7A43E69D-AB96-4EF0-5451-0D38C07C249A}"/>
              </a:ext>
            </a:extLst>
          </p:cNvPr>
          <p:cNvSpPr/>
          <p:nvPr/>
        </p:nvSpPr>
        <p:spPr>
          <a:xfrm>
            <a:off x="10724530" y="3914780"/>
            <a:ext cx="7315200" cy="3776472"/>
          </a:xfrm>
          <a:custGeom>
            <a:avLst/>
            <a:gdLst/>
            <a:ahLst/>
            <a:cxnLst/>
            <a:rect l="l" t="t" r="r" b="b"/>
            <a:pathLst>
              <a:path w="7315200" h="3776472" extrusionOk="0">
                <a:moveTo>
                  <a:pt x="0" y="0"/>
                </a:moveTo>
                <a:lnTo>
                  <a:pt x="7315200" y="0"/>
                </a:lnTo>
                <a:lnTo>
                  <a:pt x="7315200" y="3776472"/>
                </a:lnTo>
                <a:lnTo>
                  <a:pt x="0" y="3776472"/>
                </a:lnTo>
                <a:lnTo>
                  <a:pt x="0" y="0"/>
                </a:lnTo>
                <a:close/>
              </a:path>
            </a:pathLst>
          </a:custGeom>
          <a:blipFill rotWithShape="1">
            <a:blip r:embed="rId5">
              <a:alphaModFix/>
            </a:blip>
            <a:stretch>
              <a:fillRect/>
            </a:stretch>
          </a:blipFill>
          <a:ln>
            <a:noFill/>
          </a:ln>
        </p:spPr>
      </p:sp>
      <p:sp>
        <p:nvSpPr>
          <p:cNvPr id="250" name="Google Shape;250;p26">
            <a:extLst>
              <a:ext uri="{FF2B5EF4-FFF2-40B4-BE49-F238E27FC236}">
                <a16:creationId xmlns:a16="http://schemas.microsoft.com/office/drawing/2014/main" id="{CDAAA592-B950-0D69-1BA4-09EB193FE8FA}"/>
              </a:ext>
            </a:extLst>
          </p:cNvPr>
          <p:cNvSpPr txBox="1"/>
          <p:nvPr/>
        </p:nvSpPr>
        <p:spPr>
          <a:xfrm>
            <a:off x="328536" y="579404"/>
            <a:ext cx="13014300" cy="3674852"/>
          </a:xfrm>
          <a:prstGeom prst="rect">
            <a:avLst/>
          </a:prstGeom>
          <a:noFill/>
          <a:ln>
            <a:noFill/>
          </a:ln>
        </p:spPr>
        <p:txBody>
          <a:bodyPr spcFirstLastPara="1" wrap="square" lIns="0" tIns="0" rIns="0" bIns="0" anchor="t" anchorCtr="0">
            <a:spAutoFit/>
          </a:bodyPr>
          <a:lstStyle/>
          <a:p>
            <a:pPr algn="ctr">
              <a:lnSpc>
                <a:spcPct val="59996"/>
              </a:lnSpc>
            </a:pPr>
            <a:r>
              <a:rPr lang="en-US" sz="9950" dirty="0">
                <a:solidFill>
                  <a:srgbClr val="E2330B"/>
                </a:solidFill>
                <a:latin typeface="Calibri"/>
                <a:ea typeface="Calibri"/>
                <a:cs typeface="Calibri"/>
                <a:sym typeface="Calibri"/>
              </a:rPr>
              <a:t>How could you manage the orange </a:t>
            </a:r>
            <a:r>
              <a:rPr lang="en-US" sz="9950" dirty="0" err="1">
                <a:solidFill>
                  <a:srgbClr val="E2330B"/>
                </a:solidFill>
                <a:latin typeface="Calibri"/>
                <a:ea typeface="Calibri"/>
                <a:cs typeface="Calibri"/>
                <a:sym typeface="Calibri"/>
              </a:rPr>
              <a:t>roughy</a:t>
            </a:r>
            <a:r>
              <a:rPr lang="en-US" sz="9950" dirty="0">
                <a:solidFill>
                  <a:srgbClr val="E2330B"/>
                </a:solidFill>
                <a:latin typeface="Calibri"/>
                <a:ea typeface="Calibri"/>
                <a:cs typeface="Calibri"/>
                <a:sym typeface="Calibri"/>
              </a:rPr>
              <a:t> fishery to make it more </a:t>
            </a:r>
            <a:r>
              <a:rPr lang="en-US" sz="9950">
                <a:solidFill>
                  <a:srgbClr val="E2330B"/>
                </a:solidFill>
                <a:latin typeface="Calibri"/>
                <a:ea typeface="Calibri"/>
                <a:cs typeface="Calibri"/>
                <a:sym typeface="Calibri"/>
              </a:rPr>
              <a:t>sustainable?</a:t>
            </a:r>
            <a:endParaRPr lang="en-US"/>
          </a:p>
        </p:txBody>
      </p:sp>
      <p:sp>
        <p:nvSpPr>
          <p:cNvPr id="251" name="Google Shape;251;p26">
            <a:extLst>
              <a:ext uri="{FF2B5EF4-FFF2-40B4-BE49-F238E27FC236}">
                <a16:creationId xmlns:a16="http://schemas.microsoft.com/office/drawing/2014/main" id="{4B8C5EEE-700B-0780-A4D1-35D06F8DB488}"/>
              </a:ext>
            </a:extLst>
          </p:cNvPr>
          <p:cNvSpPr txBox="1"/>
          <p:nvPr/>
        </p:nvSpPr>
        <p:spPr>
          <a:xfrm>
            <a:off x="139890" y="9866468"/>
            <a:ext cx="2794397" cy="257174"/>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1500" b="0" i="0" u="none" strike="noStrike" cap="none">
                <a:solidFill>
                  <a:srgbClr val="000000"/>
                </a:solidFill>
                <a:latin typeface="Arial"/>
                <a:ea typeface="Arial"/>
                <a:cs typeface="Arial"/>
                <a:sym typeface="Arial"/>
              </a:rPr>
              <a:t>Image/Graphic Sources: Canva</a:t>
            </a:r>
            <a:endParaRPr/>
          </a:p>
        </p:txBody>
      </p:sp>
      <p:sp>
        <p:nvSpPr>
          <p:cNvPr id="3" name="TextBox 2">
            <a:extLst>
              <a:ext uri="{FF2B5EF4-FFF2-40B4-BE49-F238E27FC236}">
                <a16:creationId xmlns:a16="http://schemas.microsoft.com/office/drawing/2014/main" id="{7D1AC09B-A626-9802-8DDB-54F56D569DA3}"/>
              </a:ext>
            </a:extLst>
          </p:cNvPr>
          <p:cNvSpPr txBox="1"/>
          <p:nvPr/>
        </p:nvSpPr>
        <p:spPr>
          <a:xfrm>
            <a:off x="1045427" y="4390793"/>
            <a:ext cx="9144000" cy="443198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733425" lvl="1" indent="-367030">
              <a:buFont typeface="Arial,Sans-Serif"/>
              <a:buChar char="•"/>
            </a:pPr>
            <a:r>
              <a:rPr lang="en-US" sz="3350" b="1">
                <a:latin typeface="Calibri"/>
              </a:rPr>
              <a:t>Size limit </a:t>
            </a:r>
            <a:r>
              <a:rPr lang="en-US" sz="3350">
                <a:latin typeface="Calibri"/>
                <a:ea typeface="Calibri"/>
                <a:cs typeface="Calibri"/>
              </a:rPr>
              <a:t>(for example, only fish over 12 inches long can be harvested</a:t>
            </a:r>
          </a:p>
          <a:p>
            <a:pPr marL="733425" lvl="1" indent="-367030">
              <a:buFont typeface="Arial,Sans-Serif"/>
              <a:buChar char="•"/>
            </a:pPr>
            <a:r>
              <a:rPr lang="en-US" sz="3350" b="1" dirty="0">
                <a:latin typeface="Calibri"/>
              </a:rPr>
              <a:t>Catch limits</a:t>
            </a:r>
            <a:r>
              <a:rPr lang="en-US" sz="3350" baseline="0" dirty="0">
                <a:latin typeface="Calibri"/>
                <a:ea typeface="Arial"/>
                <a:cs typeface="Arial"/>
              </a:rPr>
              <a:t> </a:t>
            </a:r>
            <a:r>
              <a:rPr lang="en-US" sz="3350" dirty="0">
                <a:latin typeface="Calibri"/>
              </a:rPr>
              <a:t>(fishermen can only harvest 25 fish per day)</a:t>
            </a:r>
            <a:r>
              <a:rPr lang="en-US" sz="3350" dirty="0">
                <a:latin typeface="Calibri"/>
                <a:ea typeface="Arial"/>
                <a:cs typeface="Arial"/>
              </a:rPr>
              <a:t>​</a:t>
            </a:r>
          </a:p>
          <a:p>
            <a:pPr marL="733425" lvl="1" indent="-367030">
              <a:buFont typeface="Arial,Sans-Serif"/>
              <a:buChar char="•"/>
            </a:pPr>
            <a:r>
              <a:rPr lang="en-US" sz="3350" b="1">
                <a:latin typeface="Calibri"/>
              </a:rPr>
              <a:t>Protected habitat areas</a:t>
            </a:r>
            <a:endParaRPr lang="en-US" sz="3350">
              <a:latin typeface="Calibri"/>
              <a:ea typeface="Arial"/>
              <a:cs typeface="Arial"/>
            </a:endParaRPr>
          </a:p>
          <a:p>
            <a:r>
              <a:rPr lang="en-US" sz="3350" b="1">
                <a:latin typeface="Calibri"/>
              </a:rPr>
              <a:t>There is no right answer when it comes to fisheries management because it is always changing, but these are all great ideas!</a:t>
            </a:r>
            <a:endParaRPr lang="en-US"/>
          </a:p>
          <a:p>
            <a:pPr algn="ctr"/>
            <a:endParaRPr lang="en-US"/>
          </a:p>
        </p:txBody>
      </p:sp>
    </p:spTree>
    <p:extLst>
      <p:ext uri="{BB962C8B-B14F-4D97-AF65-F5344CB8AC3E}">
        <p14:creationId xmlns:p14="http://schemas.microsoft.com/office/powerpoint/2010/main" val="11281668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CF6"/>
        </a:solidFill>
        <a:effectLst/>
      </p:bgPr>
    </p:bg>
    <p:spTree>
      <p:nvGrpSpPr>
        <p:cNvPr id="1" name="Shape 266"/>
        <p:cNvGrpSpPr/>
        <p:nvPr/>
      </p:nvGrpSpPr>
      <p:grpSpPr>
        <a:xfrm>
          <a:off x="0" y="0"/>
          <a:ext cx="0" cy="0"/>
          <a:chOff x="0" y="0"/>
          <a:chExt cx="0" cy="0"/>
        </a:xfrm>
      </p:grpSpPr>
      <p:sp>
        <p:nvSpPr>
          <p:cNvPr id="267" name="Google Shape;267;p28"/>
          <p:cNvSpPr/>
          <p:nvPr/>
        </p:nvSpPr>
        <p:spPr>
          <a:xfrm rot="10800000" flipH="1">
            <a:off x="11738677" y="7317452"/>
            <a:ext cx="13744635" cy="8229600"/>
          </a:xfrm>
          <a:custGeom>
            <a:avLst/>
            <a:gdLst/>
            <a:ahLst/>
            <a:cxnLst/>
            <a:rect l="l" t="t" r="r" b="b"/>
            <a:pathLst>
              <a:path w="13744635" h="8229600" extrusionOk="0">
                <a:moveTo>
                  <a:pt x="0" y="8229600"/>
                </a:moveTo>
                <a:lnTo>
                  <a:pt x="13744634" y="8229600"/>
                </a:lnTo>
                <a:lnTo>
                  <a:pt x="13744634" y="0"/>
                </a:lnTo>
                <a:lnTo>
                  <a:pt x="0" y="0"/>
                </a:lnTo>
                <a:lnTo>
                  <a:pt x="0" y="8229600"/>
                </a:lnTo>
                <a:close/>
              </a:path>
            </a:pathLst>
          </a:custGeom>
          <a:blipFill rotWithShape="1">
            <a:blip r:embed="rId3">
              <a:alphaModFix/>
            </a:blip>
            <a:stretch>
              <a:fillRect/>
            </a:stretch>
          </a:blipFill>
          <a:ln>
            <a:noFill/>
          </a:ln>
        </p:spPr>
      </p:sp>
      <p:sp>
        <p:nvSpPr>
          <p:cNvPr id="268" name="Google Shape;268;p28"/>
          <p:cNvSpPr/>
          <p:nvPr/>
        </p:nvSpPr>
        <p:spPr>
          <a:xfrm>
            <a:off x="-6872317" y="4700951"/>
            <a:ext cx="13744635" cy="8229600"/>
          </a:xfrm>
          <a:custGeom>
            <a:avLst/>
            <a:gdLst/>
            <a:ahLst/>
            <a:cxnLst/>
            <a:rect l="l" t="t" r="r" b="b"/>
            <a:pathLst>
              <a:path w="13744635" h="8229600" extrusionOk="0">
                <a:moveTo>
                  <a:pt x="0" y="0"/>
                </a:moveTo>
                <a:lnTo>
                  <a:pt x="13744634" y="0"/>
                </a:lnTo>
                <a:lnTo>
                  <a:pt x="13744634" y="8229600"/>
                </a:lnTo>
                <a:lnTo>
                  <a:pt x="0" y="8229600"/>
                </a:lnTo>
                <a:lnTo>
                  <a:pt x="0" y="0"/>
                </a:lnTo>
                <a:close/>
              </a:path>
            </a:pathLst>
          </a:custGeom>
          <a:blipFill rotWithShape="1">
            <a:blip r:embed="rId3">
              <a:alphaModFix/>
            </a:blip>
            <a:stretch>
              <a:fillRect/>
            </a:stretch>
          </a:blipFill>
          <a:ln>
            <a:noFill/>
          </a:ln>
        </p:spPr>
      </p:sp>
      <p:sp>
        <p:nvSpPr>
          <p:cNvPr id="269" name="Google Shape;269;p28"/>
          <p:cNvSpPr/>
          <p:nvPr/>
        </p:nvSpPr>
        <p:spPr>
          <a:xfrm>
            <a:off x="7292355" y="-4793066"/>
            <a:ext cx="9648774" cy="8229600"/>
          </a:xfrm>
          <a:custGeom>
            <a:avLst/>
            <a:gdLst/>
            <a:ahLst/>
            <a:cxnLst/>
            <a:rect l="l" t="t" r="r" b="b"/>
            <a:pathLst>
              <a:path w="9648774" h="8229600" extrusionOk="0">
                <a:moveTo>
                  <a:pt x="0" y="0"/>
                </a:moveTo>
                <a:lnTo>
                  <a:pt x="9648773" y="0"/>
                </a:lnTo>
                <a:lnTo>
                  <a:pt x="9648773" y="8229600"/>
                </a:lnTo>
                <a:lnTo>
                  <a:pt x="0" y="8229600"/>
                </a:lnTo>
                <a:lnTo>
                  <a:pt x="0" y="0"/>
                </a:lnTo>
                <a:close/>
              </a:path>
            </a:pathLst>
          </a:custGeom>
          <a:blipFill rotWithShape="1">
            <a:blip r:embed="rId4">
              <a:alphaModFix/>
            </a:blip>
            <a:stretch>
              <a:fillRect/>
            </a:stretch>
          </a:blipFill>
          <a:ln>
            <a:noFill/>
          </a:ln>
        </p:spPr>
      </p:sp>
      <p:sp>
        <p:nvSpPr>
          <p:cNvPr id="270" name="Google Shape;270;p28"/>
          <p:cNvSpPr/>
          <p:nvPr/>
        </p:nvSpPr>
        <p:spPr>
          <a:xfrm>
            <a:off x="11294893" y="2290970"/>
            <a:ext cx="6646495" cy="6283959"/>
          </a:xfrm>
          <a:custGeom>
            <a:avLst/>
            <a:gdLst/>
            <a:ahLst/>
            <a:cxnLst/>
            <a:rect l="l" t="t" r="r" b="b"/>
            <a:pathLst>
              <a:path w="6646495" h="6283959" extrusionOk="0">
                <a:moveTo>
                  <a:pt x="0" y="0"/>
                </a:moveTo>
                <a:lnTo>
                  <a:pt x="6646495" y="0"/>
                </a:lnTo>
                <a:lnTo>
                  <a:pt x="6646495" y="6283959"/>
                </a:lnTo>
                <a:lnTo>
                  <a:pt x="0" y="6283959"/>
                </a:lnTo>
                <a:lnTo>
                  <a:pt x="0" y="0"/>
                </a:lnTo>
                <a:close/>
              </a:path>
            </a:pathLst>
          </a:custGeom>
          <a:blipFill rotWithShape="1">
            <a:blip r:embed="rId5">
              <a:alphaModFix/>
            </a:blip>
            <a:stretch>
              <a:fillRect/>
            </a:stretch>
          </a:blipFill>
          <a:ln>
            <a:noFill/>
          </a:ln>
        </p:spPr>
      </p:sp>
      <p:sp>
        <p:nvSpPr>
          <p:cNvPr id="271" name="Google Shape;271;p28"/>
          <p:cNvSpPr txBox="1"/>
          <p:nvPr/>
        </p:nvSpPr>
        <p:spPr>
          <a:xfrm>
            <a:off x="358436" y="823913"/>
            <a:ext cx="14121300" cy="738900"/>
          </a:xfrm>
          <a:prstGeom prst="rect">
            <a:avLst/>
          </a:prstGeom>
          <a:noFill/>
          <a:ln>
            <a:noFill/>
          </a:ln>
        </p:spPr>
        <p:txBody>
          <a:bodyPr spcFirstLastPara="1" wrap="square" lIns="0" tIns="0" rIns="0" bIns="0" anchor="t" anchorCtr="0">
            <a:spAutoFit/>
          </a:bodyPr>
          <a:lstStyle/>
          <a:p>
            <a:pPr marL="0" marR="0" lvl="0" indent="0" algn="ctr" rtl="0">
              <a:lnSpc>
                <a:spcPct val="59996"/>
              </a:lnSpc>
              <a:spcBef>
                <a:spcPts val="0"/>
              </a:spcBef>
              <a:spcAft>
                <a:spcPts val="0"/>
              </a:spcAft>
              <a:buNone/>
            </a:pPr>
            <a:r>
              <a:rPr lang="en-US" sz="8000" i="0" u="none" strike="noStrike" cap="none">
                <a:solidFill>
                  <a:srgbClr val="E2330B"/>
                </a:solidFill>
                <a:latin typeface="Calibri"/>
                <a:ea typeface="Calibri"/>
                <a:cs typeface="Calibri"/>
                <a:sym typeface="Calibri"/>
              </a:rPr>
              <a:t>Who decides what is sustainable?</a:t>
            </a:r>
            <a:endParaRPr sz="8000">
              <a:latin typeface="Calibri"/>
              <a:ea typeface="Calibri"/>
              <a:cs typeface="Calibri"/>
              <a:sym typeface="Calibri"/>
            </a:endParaRPr>
          </a:p>
        </p:txBody>
      </p:sp>
      <p:sp>
        <p:nvSpPr>
          <p:cNvPr id="272" name="Google Shape;272;p28"/>
          <p:cNvSpPr txBox="1"/>
          <p:nvPr/>
        </p:nvSpPr>
        <p:spPr>
          <a:xfrm>
            <a:off x="139890" y="9866468"/>
            <a:ext cx="2794397" cy="257174"/>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1500" b="0" i="0" u="none" strike="noStrike" cap="none">
                <a:solidFill>
                  <a:srgbClr val="000000"/>
                </a:solidFill>
                <a:latin typeface="Arial"/>
                <a:ea typeface="Arial"/>
                <a:cs typeface="Arial"/>
                <a:sym typeface="Arial"/>
              </a:rPr>
              <a:t>Image/Graphic Sources: Canva</a:t>
            </a:r>
            <a:endParaRPr/>
          </a:p>
        </p:txBody>
      </p:sp>
      <p:sp>
        <p:nvSpPr>
          <p:cNvPr id="273" name="Google Shape;273;p28"/>
          <p:cNvSpPr txBox="1"/>
          <p:nvPr/>
        </p:nvSpPr>
        <p:spPr>
          <a:xfrm>
            <a:off x="776663" y="1719262"/>
            <a:ext cx="10231800" cy="7116000"/>
          </a:xfrm>
          <a:prstGeom prst="rect">
            <a:avLst/>
          </a:prstGeom>
          <a:noFill/>
          <a:ln>
            <a:noFill/>
          </a:ln>
        </p:spPr>
        <p:txBody>
          <a:bodyPr spcFirstLastPara="1" wrap="square" lIns="0" tIns="0" rIns="0" bIns="0" anchor="t" anchorCtr="0">
            <a:spAutoFit/>
          </a:bodyPr>
          <a:lstStyle/>
          <a:p>
            <a:pPr marL="0" marR="0" lvl="0" indent="0" algn="l" rtl="0">
              <a:lnSpc>
                <a:spcPct val="140011"/>
              </a:lnSpc>
              <a:spcBef>
                <a:spcPts val="0"/>
              </a:spcBef>
              <a:spcAft>
                <a:spcPts val="0"/>
              </a:spcAft>
              <a:buNone/>
            </a:pPr>
            <a:r>
              <a:rPr lang="en-US" sz="3399" i="0" u="none" strike="noStrike" cap="none">
                <a:solidFill>
                  <a:srgbClr val="000000"/>
                </a:solidFill>
                <a:latin typeface="Calibri"/>
                <a:ea typeface="Calibri"/>
                <a:cs typeface="Calibri"/>
                <a:sym typeface="Calibri"/>
              </a:rPr>
              <a:t>Fisheries scientists are constantly collecting data on wild fish populations and their health to see how human activity is impacting them</a:t>
            </a:r>
            <a:r>
              <a:rPr lang="en-US">
                <a:latin typeface="Calibri"/>
                <a:ea typeface="Calibri"/>
                <a:cs typeface="Calibri"/>
                <a:sym typeface="Calibri"/>
              </a:rPr>
              <a:t>.</a:t>
            </a:r>
            <a:endParaRPr sz="3399" i="0" u="none" strike="noStrike" cap="none">
              <a:solidFill>
                <a:srgbClr val="000000"/>
              </a:solidFill>
              <a:latin typeface="Calibri"/>
              <a:ea typeface="Calibri"/>
              <a:cs typeface="Calibri"/>
              <a:sym typeface="Calibri"/>
            </a:endParaRPr>
          </a:p>
          <a:p>
            <a:pPr marL="0" marR="0" lvl="0" indent="0" algn="l" rtl="0">
              <a:lnSpc>
                <a:spcPct val="140011"/>
              </a:lnSpc>
              <a:spcBef>
                <a:spcPts val="0"/>
              </a:spcBef>
              <a:spcAft>
                <a:spcPts val="0"/>
              </a:spcAft>
              <a:buNone/>
            </a:pPr>
            <a:r>
              <a:rPr lang="en-US" sz="3399" i="0" u="none" strike="noStrike" cap="none">
                <a:solidFill>
                  <a:srgbClr val="000000"/>
                </a:solidFill>
                <a:latin typeface="Calibri"/>
                <a:ea typeface="Calibri"/>
                <a:cs typeface="Calibri"/>
                <a:sym typeface="Calibri"/>
              </a:rPr>
              <a:t>In the United States, fisheries are managed by local government organizations that work with scientists to develop management plans and keep our fisheries sustainable</a:t>
            </a:r>
            <a:endParaRPr sz="3399" b="0" i="0" u="none" strike="noStrike" cap="none">
              <a:solidFill>
                <a:srgbClr val="000000"/>
              </a:solidFill>
              <a:latin typeface="Arial"/>
              <a:ea typeface="Arial"/>
              <a:cs typeface="Arial"/>
              <a:sym typeface="Arial"/>
            </a:endParaRPr>
          </a:p>
          <a:p>
            <a:pPr marL="734059" marR="0" lvl="1" indent="-367030" algn="l" rtl="0">
              <a:lnSpc>
                <a:spcPct val="140011"/>
              </a:lnSpc>
              <a:spcBef>
                <a:spcPts val="0"/>
              </a:spcBef>
              <a:spcAft>
                <a:spcPts val="0"/>
              </a:spcAft>
              <a:buClr>
                <a:srgbClr val="000000"/>
              </a:buClr>
              <a:buSzPts val="3399"/>
              <a:buFont typeface="Calibri"/>
              <a:buChar char="•"/>
            </a:pPr>
            <a:r>
              <a:rPr lang="en-US" sz="3399" i="0" u="none" strike="noStrike" cap="none">
                <a:solidFill>
                  <a:srgbClr val="000000"/>
                </a:solidFill>
                <a:latin typeface="Calibri"/>
                <a:ea typeface="Calibri"/>
                <a:cs typeface="Calibri"/>
                <a:sym typeface="Calibri"/>
              </a:rPr>
              <a:t>NOAA Fisheries</a:t>
            </a:r>
            <a:endParaRPr>
              <a:latin typeface="Calibri"/>
              <a:ea typeface="Calibri"/>
              <a:cs typeface="Calibri"/>
              <a:sym typeface="Calibri"/>
            </a:endParaRPr>
          </a:p>
          <a:p>
            <a:pPr marL="734059" marR="0" lvl="1" indent="-367030" algn="l" rtl="0">
              <a:lnSpc>
                <a:spcPct val="140011"/>
              </a:lnSpc>
              <a:spcBef>
                <a:spcPts val="0"/>
              </a:spcBef>
              <a:spcAft>
                <a:spcPts val="0"/>
              </a:spcAft>
              <a:buClr>
                <a:srgbClr val="000000"/>
              </a:buClr>
              <a:buSzPts val="3399"/>
              <a:buFont typeface="Calibri"/>
              <a:buChar char="•"/>
            </a:pPr>
            <a:r>
              <a:rPr lang="en-US" sz="3399" i="0" u="none" strike="noStrike" cap="none">
                <a:solidFill>
                  <a:srgbClr val="000000"/>
                </a:solidFill>
                <a:latin typeface="Calibri"/>
                <a:ea typeface="Calibri"/>
                <a:cs typeface="Calibri"/>
                <a:sym typeface="Calibri"/>
              </a:rPr>
              <a:t>US Fish and Wildlife Service</a:t>
            </a:r>
            <a:endParaRPr>
              <a:latin typeface="Calibri"/>
              <a:ea typeface="Calibri"/>
              <a:cs typeface="Calibri"/>
              <a:sym typeface="Calibri"/>
            </a:endParaRPr>
          </a:p>
          <a:p>
            <a:pPr marL="734059" marR="0" lvl="1" indent="-367030" algn="l" rtl="0">
              <a:lnSpc>
                <a:spcPct val="140011"/>
              </a:lnSpc>
              <a:spcBef>
                <a:spcPts val="0"/>
              </a:spcBef>
              <a:spcAft>
                <a:spcPts val="0"/>
              </a:spcAft>
              <a:buClr>
                <a:srgbClr val="000000"/>
              </a:buClr>
              <a:buSzPts val="3399"/>
              <a:buFont typeface="Calibri"/>
              <a:buChar char="•"/>
            </a:pPr>
            <a:r>
              <a:rPr lang="en-US" sz="3399" i="0" u="none" strike="noStrike" cap="none">
                <a:solidFill>
                  <a:srgbClr val="000000"/>
                </a:solidFill>
                <a:latin typeface="Calibri"/>
                <a:ea typeface="Calibri"/>
                <a:cs typeface="Calibri"/>
                <a:sym typeface="Calibri"/>
              </a:rPr>
              <a:t>States may also have their own management agencies</a:t>
            </a:r>
            <a:endParaRPr>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CF6"/>
        </a:solidFill>
        <a:effectLst/>
      </p:bgPr>
    </p:bg>
    <p:spTree>
      <p:nvGrpSpPr>
        <p:cNvPr id="1" name="Shape 277"/>
        <p:cNvGrpSpPr/>
        <p:nvPr/>
      </p:nvGrpSpPr>
      <p:grpSpPr>
        <a:xfrm>
          <a:off x="0" y="0"/>
          <a:ext cx="0" cy="0"/>
          <a:chOff x="0" y="0"/>
          <a:chExt cx="0" cy="0"/>
        </a:xfrm>
      </p:grpSpPr>
      <p:sp>
        <p:nvSpPr>
          <p:cNvPr id="278" name="Google Shape;278;p29"/>
          <p:cNvSpPr/>
          <p:nvPr/>
        </p:nvSpPr>
        <p:spPr>
          <a:xfrm rot="10800000" flipH="1">
            <a:off x="11738677" y="7317452"/>
            <a:ext cx="13744635" cy="8229600"/>
          </a:xfrm>
          <a:custGeom>
            <a:avLst/>
            <a:gdLst/>
            <a:ahLst/>
            <a:cxnLst/>
            <a:rect l="l" t="t" r="r" b="b"/>
            <a:pathLst>
              <a:path w="13744635" h="8229600" extrusionOk="0">
                <a:moveTo>
                  <a:pt x="0" y="8229600"/>
                </a:moveTo>
                <a:lnTo>
                  <a:pt x="13744634" y="8229600"/>
                </a:lnTo>
                <a:lnTo>
                  <a:pt x="13744634" y="0"/>
                </a:lnTo>
                <a:lnTo>
                  <a:pt x="0" y="0"/>
                </a:lnTo>
                <a:lnTo>
                  <a:pt x="0" y="8229600"/>
                </a:lnTo>
                <a:close/>
              </a:path>
            </a:pathLst>
          </a:custGeom>
          <a:blipFill rotWithShape="1">
            <a:blip r:embed="rId3">
              <a:alphaModFix/>
            </a:blip>
            <a:stretch>
              <a:fillRect/>
            </a:stretch>
          </a:blipFill>
          <a:ln>
            <a:noFill/>
          </a:ln>
        </p:spPr>
      </p:sp>
      <p:sp>
        <p:nvSpPr>
          <p:cNvPr id="279" name="Google Shape;279;p29"/>
          <p:cNvSpPr/>
          <p:nvPr/>
        </p:nvSpPr>
        <p:spPr>
          <a:xfrm>
            <a:off x="-6872317" y="4700951"/>
            <a:ext cx="13744635" cy="8229600"/>
          </a:xfrm>
          <a:custGeom>
            <a:avLst/>
            <a:gdLst/>
            <a:ahLst/>
            <a:cxnLst/>
            <a:rect l="l" t="t" r="r" b="b"/>
            <a:pathLst>
              <a:path w="13744635" h="8229600" extrusionOk="0">
                <a:moveTo>
                  <a:pt x="0" y="0"/>
                </a:moveTo>
                <a:lnTo>
                  <a:pt x="13744634" y="0"/>
                </a:lnTo>
                <a:lnTo>
                  <a:pt x="13744634" y="8229600"/>
                </a:lnTo>
                <a:lnTo>
                  <a:pt x="0" y="8229600"/>
                </a:lnTo>
                <a:lnTo>
                  <a:pt x="0" y="0"/>
                </a:lnTo>
                <a:close/>
              </a:path>
            </a:pathLst>
          </a:custGeom>
          <a:blipFill rotWithShape="1">
            <a:blip r:embed="rId3">
              <a:alphaModFix/>
            </a:blip>
            <a:stretch>
              <a:fillRect/>
            </a:stretch>
          </a:blipFill>
          <a:ln>
            <a:noFill/>
          </a:ln>
        </p:spPr>
      </p:sp>
      <p:sp>
        <p:nvSpPr>
          <p:cNvPr id="280" name="Google Shape;280;p29"/>
          <p:cNvSpPr/>
          <p:nvPr/>
        </p:nvSpPr>
        <p:spPr>
          <a:xfrm>
            <a:off x="7292355" y="-4793066"/>
            <a:ext cx="9648774" cy="8229600"/>
          </a:xfrm>
          <a:custGeom>
            <a:avLst/>
            <a:gdLst/>
            <a:ahLst/>
            <a:cxnLst/>
            <a:rect l="l" t="t" r="r" b="b"/>
            <a:pathLst>
              <a:path w="9648774" h="8229600" extrusionOk="0">
                <a:moveTo>
                  <a:pt x="0" y="0"/>
                </a:moveTo>
                <a:lnTo>
                  <a:pt x="9648773" y="0"/>
                </a:lnTo>
                <a:lnTo>
                  <a:pt x="9648773" y="8229600"/>
                </a:lnTo>
                <a:lnTo>
                  <a:pt x="0" y="8229600"/>
                </a:lnTo>
                <a:lnTo>
                  <a:pt x="0" y="0"/>
                </a:lnTo>
                <a:close/>
              </a:path>
            </a:pathLst>
          </a:custGeom>
          <a:blipFill rotWithShape="1">
            <a:blip r:embed="rId4">
              <a:alphaModFix/>
            </a:blip>
            <a:stretch>
              <a:fillRect/>
            </a:stretch>
          </a:blipFill>
          <a:ln>
            <a:noFill/>
          </a:ln>
        </p:spPr>
      </p:sp>
      <p:sp>
        <p:nvSpPr>
          <p:cNvPr id="281" name="Google Shape;281;p29"/>
          <p:cNvSpPr/>
          <p:nvPr/>
        </p:nvSpPr>
        <p:spPr>
          <a:xfrm>
            <a:off x="11355480" y="2523656"/>
            <a:ext cx="6356958" cy="6356958"/>
          </a:xfrm>
          <a:custGeom>
            <a:avLst/>
            <a:gdLst/>
            <a:ahLst/>
            <a:cxnLst/>
            <a:rect l="l" t="t" r="r" b="b"/>
            <a:pathLst>
              <a:path w="6356958" h="6356958" extrusionOk="0">
                <a:moveTo>
                  <a:pt x="0" y="0"/>
                </a:moveTo>
                <a:lnTo>
                  <a:pt x="6356958" y="0"/>
                </a:lnTo>
                <a:lnTo>
                  <a:pt x="6356958" y="6356958"/>
                </a:lnTo>
                <a:lnTo>
                  <a:pt x="0" y="6356958"/>
                </a:lnTo>
                <a:lnTo>
                  <a:pt x="0" y="0"/>
                </a:lnTo>
                <a:close/>
              </a:path>
            </a:pathLst>
          </a:custGeom>
          <a:blipFill rotWithShape="1">
            <a:blip r:embed="rId5">
              <a:alphaModFix/>
            </a:blip>
            <a:stretch>
              <a:fillRect/>
            </a:stretch>
          </a:blipFill>
          <a:ln>
            <a:noFill/>
          </a:ln>
        </p:spPr>
      </p:sp>
      <p:sp>
        <p:nvSpPr>
          <p:cNvPr id="282" name="Google Shape;282;p29"/>
          <p:cNvSpPr txBox="1"/>
          <p:nvPr/>
        </p:nvSpPr>
        <p:spPr>
          <a:xfrm>
            <a:off x="0" y="9866468"/>
            <a:ext cx="3869157" cy="257174"/>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1500" b="0" i="0" u="none" strike="noStrike" cap="none">
                <a:solidFill>
                  <a:srgbClr val="000000"/>
                </a:solidFill>
                <a:latin typeface="Arial"/>
                <a:ea typeface="Arial"/>
                <a:cs typeface="Arial"/>
                <a:sym typeface="Arial"/>
              </a:rPr>
              <a:t>Image/Graphic Sources: Canva, Foodprint</a:t>
            </a:r>
            <a:endParaRPr/>
          </a:p>
        </p:txBody>
      </p:sp>
      <p:sp>
        <p:nvSpPr>
          <p:cNvPr id="283" name="Google Shape;283;p29"/>
          <p:cNvSpPr txBox="1"/>
          <p:nvPr/>
        </p:nvSpPr>
        <p:spPr>
          <a:xfrm>
            <a:off x="299575" y="809158"/>
            <a:ext cx="17688900" cy="1846800"/>
          </a:xfrm>
          <a:prstGeom prst="rect">
            <a:avLst/>
          </a:prstGeom>
          <a:noFill/>
          <a:ln>
            <a:noFill/>
          </a:ln>
        </p:spPr>
        <p:txBody>
          <a:bodyPr spcFirstLastPara="1" wrap="square" lIns="0" tIns="0" rIns="0" bIns="0" anchor="t" anchorCtr="0">
            <a:spAutoFit/>
          </a:bodyPr>
          <a:lstStyle/>
          <a:p>
            <a:pPr marL="0" marR="0" lvl="0" indent="0" algn="ctr" rtl="0">
              <a:lnSpc>
                <a:spcPct val="59996"/>
              </a:lnSpc>
              <a:spcBef>
                <a:spcPts val="0"/>
              </a:spcBef>
              <a:spcAft>
                <a:spcPts val="0"/>
              </a:spcAft>
              <a:buNone/>
            </a:pPr>
            <a:r>
              <a:rPr lang="en-US" sz="9999" i="0" u="none" strike="noStrike" cap="none">
                <a:solidFill>
                  <a:srgbClr val="E2330B"/>
                </a:solidFill>
                <a:latin typeface="Calibri"/>
                <a:ea typeface="Calibri"/>
                <a:cs typeface="Calibri"/>
                <a:sym typeface="Calibri"/>
              </a:rPr>
              <a:t>How can scientists protect fish populations?</a:t>
            </a:r>
            <a:endParaRPr>
              <a:latin typeface="Calibri"/>
              <a:ea typeface="Calibri"/>
              <a:cs typeface="Calibri"/>
              <a:sym typeface="Calibri"/>
            </a:endParaRPr>
          </a:p>
        </p:txBody>
      </p:sp>
      <p:sp>
        <p:nvSpPr>
          <p:cNvPr id="284" name="Google Shape;284;p29"/>
          <p:cNvSpPr txBox="1"/>
          <p:nvPr/>
        </p:nvSpPr>
        <p:spPr>
          <a:xfrm>
            <a:off x="1028700" y="2678265"/>
            <a:ext cx="10036200" cy="6383400"/>
          </a:xfrm>
          <a:prstGeom prst="rect">
            <a:avLst/>
          </a:prstGeom>
          <a:noFill/>
          <a:ln>
            <a:noFill/>
          </a:ln>
        </p:spPr>
        <p:txBody>
          <a:bodyPr spcFirstLastPara="1" wrap="square" lIns="0" tIns="0" rIns="0" bIns="0" anchor="t" anchorCtr="0">
            <a:spAutoFit/>
          </a:bodyPr>
          <a:lstStyle/>
          <a:p>
            <a:pPr marL="0" marR="0" lvl="0" indent="0" algn="ctr" rtl="0">
              <a:lnSpc>
                <a:spcPct val="140011"/>
              </a:lnSpc>
              <a:spcBef>
                <a:spcPts val="0"/>
              </a:spcBef>
              <a:spcAft>
                <a:spcPts val="0"/>
              </a:spcAft>
              <a:buNone/>
            </a:pPr>
            <a:r>
              <a:rPr lang="en-US" sz="3399" b="1" i="0" u="none" strike="noStrike" cap="none">
                <a:solidFill>
                  <a:srgbClr val="000000"/>
                </a:solidFill>
                <a:latin typeface="Calibri"/>
                <a:ea typeface="Calibri"/>
                <a:cs typeface="Calibri"/>
                <a:sym typeface="Calibri"/>
              </a:rPr>
              <a:t>Science communication</a:t>
            </a:r>
            <a:r>
              <a:rPr lang="en-US" sz="3399" i="0" u="none" strike="noStrike" cap="none">
                <a:solidFill>
                  <a:srgbClr val="000000"/>
                </a:solidFill>
                <a:latin typeface="Calibri"/>
                <a:ea typeface="Calibri"/>
                <a:cs typeface="Calibri"/>
                <a:sym typeface="Calibri"/>
              </a:rPr>
              <a:t> is an important skill that scientists learn - it helps them to tell the public about their research and keep them informed on important things happening in Earth’s ecosystems.</a:t>
            </a:r>
            <a:endParaRPr>
              <a:latin typeface="Calibri"/>
              <a:ea typeface="Calibri"/>
              <a:cs typeface="Calibri"/>
              <a:sym typeface="Calibri"/>
            </a:endParaRPr>
          </a:p>
          <a:p>
            <a:pPr marL="0" marR="0" lvl="0" indent="0" algn="ctr" rtl="0">
              <a:lnSpc>
                <a:spcPct val="140011"/>
              </a:lnSpc>
              <a:spcBef>
                <a:spcPts val="0"/>
              </a:spcBef>
              <a:spcAft>
                <a:spcPts val="0"/>
              </a:spcAft>
              <a:buNone/>
            </a:pPr>
            <a:endParaRPr sz="3399" i="0" u="none" strike="noStrike" cap="none">
              <a:solidFill>
                <a:srgbClr val="000000"/>
              </a:solidFill>
              <a:latin typeface="Calibri"/>
              <a:ea typeface="Calibri"/>
              <a:cs typeface="Calibri"/>
              <a:sym typeface="Calibri"/>
            </a:endParaRPr>
          </a:p>
          <a:p>
            <a:pPr marL="0" marR="0" lvl="0" indent="0" algn="ctr" rtl="0">
              <a:lnSpc>
                <a:spcPct val="140011"/>
              </a:lnSpc>
              <a:spcBef>
                <a:spcPts val="0"/>
              </a:spcBef>
              <a:spcAft>
                <a:spcPts val="0"/>
              </a:spcAft>
              <a:buNone/>
            </a:pPr>
            <a:r>
              <a:rPr lang="en-US" sz="3399" i="0" u="none" strike="noStrike" cap="none">
                <a:solidFill>
                  <a:srgbClr val="000000"/>
                </a:solidFill>
                <a:latin typeface="Calibri"/>
                <a:ea typeface="Calibri"/>
                <a:cs typeface="Calibri"/>
                <a:sym typeface="Calibri"/>
              </a:rPr>
              <a:t>By communicating findings about the status of commercial fisheries, scientists can help the public make more informed decisions on the seafood that they purchase or consume</a:t>
            </a:r>
            <a:endParaRPr>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CF6"/>
        </a:solidFill>
        <a:effectLst/>
      </p:bgPr>
    </p:bg>
    <p:spTree>
      <p:nvGrpSpPr>
        <p:cNvPr id="1" name="Shape 277">
          <a:extLst>
            <a:ext uri="{FF2B5EF4-FFF2-40B4-BE49-F238E27FC236}">
              <a16:creationId xmlns:a16="http://schemas.microsoft.com/office/drawing/2014/main" id="{4E6DB4B3-B72C-1125-3074-5CE0921A834B}"/>
            </a:ext>
          </a:extLst>
        </p:cNvPr>
        <p:cNvGrpSpPr/>
        <p:nvPr/>
      </p:nvGrpSpPr>
      <p:grpSpPr>
        <a:xfrm>
          <a:off x="0" y="0"/>
          <a:ext cx="0" cy="0"/>
          <a:chOff x="0" y="0"/>
          <a:chExt cx="0" cy="0"/>
        </a:xfrm>
      </p:grpSpPr>
      <p:sp>
        <p:nvSpPr>
          <p:cNvPr id="278" name="Google Shape;278;p29">
            <a:extLst>
              <a:ext uri="{FF2B5EF4-FFF2-40B4-BE49-F238E27FC236}">
                <a16:creationId xmlns:a16="http://schemas.microsoft.com/office/drawing/2014/main" id="{AD0C661D-0C58-546A-C36B-E5249DFF42B5}"/>
              </a:ext>
            </a:extLst>
          </p:cNvPr>
          <p:cNvSpPr/>
          <p:nvPr/>
        </p:nvSpPr>
        <p:spPr>
          <a:xfrm rot="10800000" flipH="1">
            <a:off x="11738677" y="7317452"/>
            <a:ext cx="13744635" cy="8229600"/>
          </a:xfrm>
          <a:custGeom>
            <a:avLst/>
            <a:gdLst/>
            <a:ahLst/>
            <a:cxnLst/>
            <a:rect l="l" t="t" r="r" b="b"/>
            <a:pathLst>
              <a:path w="13744635" h="8229600" extrusionOk="0">
                <a:moveTo>
                  <a:pt x="0" y="8229600"/>
                </a:moveTo>
                <a:lnTo>
                  <a:pt x="13744634" y="8229600"/>
                </a:lnTo>
                <a:lnTo>
                  <a:pt x="13744634" y="0"/>
                </a:lnTo>
                <a:lnTo>
                  <a:pt x="0" y="0"/>
                </a:lnTo>
                <a:lnTo>
                  <a:pt x="0" y="8229600"/>
                </a:lnTo>
                <a:close/>
              </a:path>
            </a:pathLst>
          </a:custGeom>
          <a:blipFill rotWithShape="1">
            <a:blip r:embed="rId3">
              <a:alphaModFix/>
            </a:blip>
            <a:stretch>
              <a:fillRect/>
            </a:stretch>
          </a:blipFill>
          <a:ln>
            <a:noFill/>
          </a:ln>
        </p:spPr>
      </p:sp>
      <p:sp>
        <p:nvSpPr>
          <p:cNvPr id="279" name="Google Shape;279;p29">
            <a:extLst>
              <a:ext uri="{FF2B5EF4-FFF2-40B4-BE49-F238E27FC236}">
                <a16:creationId xmlns:a16="http://schemas.microsoft.com/office/drawing/2014/main" id="{E47DBE36-2810-656E-44C9-2E5C4E32F794}"/>
              </a:ext>
            </a:extLst>
          </p:cNvPr>
          <p:cNvSpPr/>
          <p:nvPr/>
        </p:nvSpPr>
        <p:spPr>
          <a:xfrm>
            <a:off x="-6872317" y="4700951"/>
            <a:ext cx="12936915" cy="6324600"/>
          </a:xfrm>
          <a:custGeom>
            <a:avLst/>
            <a:gdLst/>
            <a:ahLst/>
            <a:cxnLst/>
            <a:rect l="l" t="t" r="r" b="b"/>
            <a:pathLst>
              <a:path w="13744635" h="8229600" extrusionOk="0">
                <a:moveTo>
                  <a:pt x="0" y="0"/>
                </a:moveTo>
                <a:lnTo>
                  <a:pt x="13744634" y="0"/>
                </a:lnTo>
                <a:lnTo>
                  <a:pt x="13744634" y="8229600"/>
                </a:lnTo>
                <a:lnTo>
                  <a:pt x="0" y="8229600"/>
                </a:lnTo>
                <a:lnTo>
                  <a:pt x="0" y="0"/>
                </a:lnTo>
                <a:close/>
              </a:path>
            </a:pathLst>
          </a:custGeom>
          <a:blipFill rotWithShape="1">
            <a:blip r:embed="rId3">
              <a:alphaModFix/>
            </a:blip>
            <a:stretch>
              <a:fillRect/>
            </a:stretch>
          </a:blipFill>
          <a:ln>
            <a:noFill/>
          </a:ln>
        </p:spPr>
      </p:sp>
      <p:sp>
        <p:nvSpPr>
          <p:cNvPr id="280" name="Google Shape;280;p29">
            <a:extLst>
              <a:ext uri="{FF2B5EF4-FFF2-40B4-BE49-F238E27FC236}">
                <a16:creationId xmlns:a16="http://schemas.microsoft.com/office/drawing/2014/main" id="{FECD0813-94BE-F0D0-178E-8F831EAA7CCC}"/>
              </a:ext>
            </a:extLst>
          </p:cNvPr>
          <p:cNvSpPr/>
          <p:nvPr/>
        </p:nvSpPr>
        <p:spPr>
          <a:xfrm>
            <a:off x="7292355" y="-4793066"/>
            <a:ext cx="9648774" cy="8229600"/>
          </a:xfrm>
          <a:custGeom>
            <a:avLst/>
            <a:gdLst/>
            <a:ahLst/>
            <a:cxnLst/>
            <a:rect l="l" t="t" r="r" b="b"/>
            <a:pathLst>
              <a:path w="9648774" h="8229600" extrusionOk="0">
                <a:moveTo>
                  <a:pt x="0" y="0"/>
                </a:moveTo>
                <a:lnTo>
                  <a:pt x="9648773" y="0"/>
                </a:lnTo>
                <a:lnTo>
                  <a:pt x="9648773" y="8229600"/>
                </a:lnTo>
                <a:lnTo>
                  <a:pt x="0" y="8229600"/>
                </a:lnTo>
                <a:lnTo>
                  <a:pt x="0" y="0"/>
                </a:lnTo>
                <a:close/>
              </a:path>
            </a:pathLst>
          </a:custGeom>
          <a:blipFill rotWithShape="1">
            <a:blip r:embed="rId4">
              <a:alphaModFix/>
            </a:blip>
            <a:stretch>
              <a:fillRect/>
            </a:stretch>
          </a:blipFill>
          <a:ln>
            <a:noFill/>
          </a:ln>
        </p:spPr>
      </p:sp>
      <p:sp>
        <p:nvSpPr>
          <p:cNvPr id="282" name="Google Shape;282;p29">
            <a:extLst>
              <a:ext uri="{FF2B5EF4-FFF2-40B4-BE49-F238E27FC236}">
                <a16:creationId xmlns:a16="http://schemas.microsoft.com/office/drawing/2014/main" id="{25F8BB12-814D-16AF-130B-FE2438C3638C}"/>
              </a:ext>
            </a:extLst>
          </p:cNvPr>
          <p:cNvSpPr txBox="1"/>
          <p:nvPr/>
        </p:nvSpPr>
        <p:spPr>
          <a:xfrm>
            <a:off x="0" y="9866468"/>
            <a:ext cx="6551397" cy="323165"/>
          </a:xfrm>
          <a:prstGeom prst="rect">
            <a:avLst/>
          </a:prstGeom>
          <a:noFill/>
          <a:ln>
            <a:noFill/>
          </a:ln>
        </p:spPr>
        <p:txBody>
          <a:bodyPr spcFirstLastPara="1" wrap="square" lIns="0" tIns="0" rIns="0" bIns="0" anchor="t" anchorCtr="0">
            <a:spAutoFit/>
          </a:bodyPr>
          <a:lstStyle/>
          <a:p>
            <a:pPr algn="ctr">
              <a:lnSpc>
                <a:spcPct val="140000"/>
              </a:lnSpc>
            </a:pPr>
            <a:r>
              <a:rPr lang="en-US" sz="1500" b="0" i="0" u="none" strike="noStrike" cap="none">
                <a:solidFill>
                  <a:srgbClr val="000000"/>
                </a:solidFill>
                <a:latin typeface="Arial"/>
                <a:ea typeface="Arial"/>
                <a:cs typeface="Arial"/>
                <a:sym typeface="Arial"/>
              </a:rPr>
              <a:t>Image/Graphic Sources: Canva, </a:t>
            </a:r>
            <a:r>
              <a:rPr lang="en-US" sz="1500"/>
              <a:t>Activate Learning</a:t>
            </a:r>
            <a:endParaRPr/>
          </a:p>
        </p:txBody>
      </p:sp>
      <p:sp>
        <p:nvSpPr>
          <p:cNvPr id="283" name="Google Shape;283;p29">
            <a:extLst>
              <a:ext uri="{FF2B5EF4-FFF2-40B4-BE49-F238E27FC236}">
                <a16:creationId xmlns:a16="http://schemas.microsoft.com/office/drawing/2014/main" id="{F86111DE-1690-502C-78BC-E86FCD7FED1B}"/>
              </a:ext>
            </a:extLst>
          </p:cNvPr>
          <p:cNvSpPr txBox="1"/>
          <p:nvPr/>
        </p:nvSpPr>
        <p:spPr>
          <a:xfrm>
            <a:off x="299575" y="809158"/>
            <a:ext cx="17688900" cy="1837426"/>
          </a:xfrm>
          <a:prstGeom prst="rect">
            <a:avLst/>
          </a:prstGeom>
          <a:noFill/>
          <a:ln>
            <a:noFill/>
          </a:ln>
        </p:spPr>
        <p:txBody>
          <a:bodyPr spcFirstLastPara="1" wrap="square" lIns="0" tIns="0" rIns="0" bIns="0" anchor="t" anchorCtr="0">
            <a:spAutoFit/>
          </a:bodyPr>
          <a:lstStyle/>
          <a:p>
            <a:pPr algn="ctr">
              <a:lnSpc>
                <a:spcPct val="59996"/>
              </a:lnSpc>
            </a:pPr>
            <a:r>
              <a:rPr lang="en-US" sz="9950" i="0" u="none" strike="noStrike" cap="none" dirty="0">
                <a:solidFill>
                  <a:srgbClr val="E2330B"/>
                </a:solidFill>
                <a:latin typeface="Calibri"/>
                <a:ea typeface="Calibri"/>
                <a:cs typeface="Calibri"/>
                <a:sym typeface="Calibri"/>
              </a:rPr>
              <a:t>How can </a:t>
            </a:r>
            <a:r>
              <a:rPr lang="en-US" sz="9950" dirty="0">
                <a:solidFill>
                  <a:srgbClr val="E2330B"/>
                </a:solidFill>
                <a:latin typeface="Calibri"/>
                <a:ea typeface="Calibri"/>
                <a:cs typeface="Calibri"/>
                <a:sym typeface="Calibri"/>
              </a:rPr>
              <a:t>we effectively </a:t>
            </a:r>
            <a:r>
              <a:rPr lang="en-US" sz="9950">
                <a:solidFill>
                  <a:srgbClr val="E2330B"/>
                </a:solidFill>
                <a:latin typeface="Calibri"/>
                <a:ea typeface="Calibri"/>
                <a:cs typeface="Calibri"/>
                <a:sym typeface="Calibri"/>
              </a:rPr>
              <a:t>communicate science?</a:t>
            </a:r>
            <a:endParaRPr lang="en-US" sz="9950">
              <a:solidFill>
                <a:srgbClr val="E2330B"/>
              </a:solidFill>
              <a:latin typeface="Calibri"/>
              <a:ea typeface="Calibri"/>
              <a:cs typeface="Calibri"/>
            </a:endParaRPr>
          </a:p>
        </p:txBody>
      </p:sp>
      <p:sp>
        <p:nvSpPr>
          <p:cNvPr id="284" name="Google Shape;284;p29">
            <a:extLst>
              <a:ext uri="{FF2B5EF4-FFF2-40B4-BE49-F238E27FC236}">
                <a16:creationId xmlns:a16="http://schemas.microsoft.com/office/drawing/2014/main" id="{DE7C0306-EFF4-3D07-9193-DFA64C780AE3}"/>
              </a:ext>
            </a:extLst>
          </p:cNvPr>
          <p:cNvSpPr txBox="1"/>
          <p:nvPr/>
        </p:nvSpPr>
        <p:spPr>
          <a:xfrm>
            <a:off x="1043940" y="3440265"/>
            <a:ext cx="10036200" cy="5062733"/>
          </a:xfrm>
          <a:prstGeom prst="rect">
            <a:avLst/>
          </a:prstGeom>
          <a:noFill/>
          <a:ln>
            <a:noFill/>
          </a:ln>
        </p:spPr>
        <p:txBody>
          <a:bodyPr spcFirstLastPara="1" wrap="square" lIns="0" tIns="0" rIns="0" bIns="0" anchor="t" anchorCtr="0">
            <a:spAutoFit/>
          </a:bodyPr>
          <a:lstStyle/>
          <a:p>
            <a:pPr algn="ctr">
              <a:lnSpc>
                <a:spcPct val="140011"/>
              </a:lnSpc>
            </a:pPr>
            <a:r>
              <a:rPr lang="en-US" sz="3350" b="1" i="0" u="none" strike="noStrike" cap="none" dirty="0">
                <a:solidFill>
                  <a:srgbClr val="000000"/>
                </a:solidFill>
                <a:latin typeface="Calibri"/>
                <a:ea typeface="Calibri"/>
                <a:cs typeface="Calibri"/>
                <a:sym typeface="Calibri"/>
              </a:rPr>
              <a:t>Science communication</a:t>
            </a:r>
            <a:r>
              <a:rPr lang="en-US" sz="3350" i="0" u="none" strike="noStrike" cap="none" dirty="0">
                <a:solidFill>
                  <a:srgbClr val="000000"/>
                </a:solidFill>
                <a:latin typeface="Calibri"/>
                <a:ea typeface="Calibri"/>
                <a:cs typeface="Calibri"/>
                <a:sym typeface="Calibri"/>
              </a:rPr>
              <a:t> is </a:t>
            </a:r>
            <a:r>
              <a:rPr lang="en-US" sz="3350" dirty="0">
                <a:latin typeface="Calibri"/>
                <a:ea typeface="Calibri"/>
                <a:cs typeface="Calibri"/>
                <a:sym typeface="Calibri"/>
              </a:rPr>
              <a:t>when scientists teach the </a:t>
            </a:r>
            <a:r>
              <a:rPr lang="en-US" sz="3350">
                <a:latin typeface="Calibri"/>
                <a:ea typeface="Calibri"/>
                <a:cs typeface="Calibri"/>
                <a:sym typeface="Calibri"/>
              </a:rPr>
              <a:t>public about the results of their research and experiments</a:t>
            </a:r>
            <a:endParaRPr lang="en-US" sz="3350">
              <a:latin typeface="Calibri"/>
              <a:ea typeface="Calibri"/>
              <a:cs typeface="Calibri"/>
            </a:endParaRPr>
          </a:p>
          <a:p>
            <a:pPr marL="0" marR="0" lvl="0" indent="0" algn="ctr" rtl="0">
              <a:lnSpc>
                <a:spcPct val="140011"/>
              </a:lnSpc>
              <a:spcBef>
                <a:spcPts val="0"/>
              </a:spcBef>
              <a:spcAft>
                <a:spcPts val="0"/>
              </a:spcAft>
              <a:buNone/>
            </a:pPr>
            <a:endParaRPr sz="3399" i="0" u="none" strike="noStrike" cap="none">
              <a:solidFill>
                <a:srgbClr val="000000"/>
              </a:solidFill>
              <a:latin typeface="Calibri"/>
              <a:ea typeface="Calibri"/>
              <a:cs typeface="Calibri"/>
              <a:sym typeface="Calibri"/>
            </a:endParaRPr>
          </a:p>
          <a:p>
            <a:pPr algn="ctr">
              <a:lnSpc>
                <a:spcPct val="140011"/>
              </a:lnSpc>
            </a:pPr>
            <a:r>
              <a:rPr lang="en-US" sz="3350" dirty="0">
                <a:latin typeface="Calibri"/>
                <a:ea typeface="Calibri"/>
                <a:cs typeface="Calibri"/>
              </a:rPr>
              <a:t>Scientists need to ensure that this information is easy for anyone to understand, is important and relatable to their </a:t>
            </a:r>
            <a:r>
              <a:rPr lang="en-US" sz="3350">
                <a:latin typeface="Calibri"/>
                <a:ea typeface="Calibri"/>
                <a:cs typeface="Calibri"/>
              </a:rPr>
              <a:t>audience, and focused on the big picture</a:t>
            </a:r>
            <a:endParaRPr lang="en-US" sz="3350" dirty="0">
              <a:latin typeface="Calibri"/>
              <a:ea typeface="Calibri"/>
              <a:cs typeface="Calibri"/>
            </a:endParaRPr>
          </a:p>
        </p:txBody>
      </p:sp>
      <p:pic>
        <p:nvPicPr>
          <p:cNvPr id="2" name="Picture 1" descr="A diagram of a diagram&#10;&#10;AI-generated content may be incorrect.">
            <a:extLst>
              <a:ext uri="{FF2B5EF4-FFF2-40B4-BE49-F238E27FC236}">
                <a16:creationId xmlns:a16="http://schemas.microsoft.com/office/drawing/2014/main" id="{1D726897-5C4B-9907-3ED8-2389053D30F8}"/>
              </a:ext>
            </a:extLst>
          </p:cNvPr>
          <p:cNvPicPr>
            <a:picLocks noChangeAspect="1"/>
          </p:cNvPicPr>
          <p:nvPr/>
        </p:nvPicPr>
        <p:blipFill>
          <a:blip r:embed="rId5"/>
          <a:stretch>
            <a:fillRect/>
          </a:stretch>
        </p:blipFill>
        <p:spPr>
          <a:xfrm>
            <a:off x="11353800" y="2968304"/>
            <a:ext cx="6629399" cy="5859152"/>
          </a:xfrm>
          <a:prstGeom prst="rect">
            <a:avLst/>
          </a:prstGeom>
        </p:spPr>
      </p:pic>
    </p:spTree>
    <p:extLst>
      <p:ext uri="{BB962C8B-B14F-4D97-AF65-F5344CB8AC3E}">
        <p14:creationId xmlns:p14="http://schemas.microsoft.com/office/powerpoint/2010/main" val="17908918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FCF6"/>
        </a:solidFill>
        <a:effectLst/>
      </p:bgPr>
    </p:bg>
    <p:spTree>
      <p:nvGrpSpPr>
        <p:cNvPr id="1" name="Shape 288"/>
        <p:cNvGrpSpPr/>
        <p:nvPr/>
      </p:nvGrpSpPr>
      <p:grpSpPr>
        <a:xfrm>
          <a:off x="0" y="0"/>
          <a:ext cx="0" cy="0"/>
          <a:chOff x="0" y="0"/>
          <a:chExt cx="0" cy="0"/>
        </a:xfrm>
      </p:grpSpPr>
      <p:sp>
        <p:nvSpPr>
          <p:cNvPr id="289" name="Google Shape;289;p30"/>
          <p:cNvSpPr/>
          <p:nvPr/>
        </p:nvSpPr>
        <p:spPr>
          <a:xfrm rot="10800000" flipH="1">
            <a:off x="11738677" y="7317452"/>
            <a:ext cx="13744635" cy="8229600"/>
          </a:xfrm>
          <a:custGeom>
            <a:avLst/>
            <a:gdLst/>
            <a:ahLst/>
            <a:cxnLst/>
            <a:rect l="l" t="t" r="r" b="b"/>
            <a:pathLst>
              <a:path w="13744635" h="8229600" extrusionOk="0">
                <a:moveTo>
                  <a:pt x="0" y="8229600"/>
                </a:moveTo>
                <a:lnTo>
                  <a:pt x="13744634" y="8229600"/>
                </a:lnTo>
                <a:lnTo>
                  <a:pt x="13744634" y="0"/>
                </a:lnTo>
                <a:lnTo>
                  <a:pt x="0" y="0"/>
                </a:lnTo>
                <a:lnTo>
                  <a:pt x="0" y="8229600"/>
                </a:lnTo>
                <a:close/>
              </a:path>
            </a:pathLst>
          </a:custGeom>
          <a:blipFill rotWithShape="1">
            <a:blip r:embed="rId3">
              <a:alphaModFix/>
            </a:blip>
            <a:stretch>
              <a:fillRect/>
            </a:stretch>
          </a:blipFill>
          <a:ln>
            <a:noFill/>
          </a:ln>
        </p:spPr>
      </p:sp>
      <p:sp>
        <p:nvSpPr>
          <p:cNvPr id="290" name="Google Shape;290;p30"/>
          <p:cNvSpPr/>
          <p:nvPr/>
        </p:nvSpPr>
        <p:spPr>
          <a:xfrm>
            <a:off x="-6872317" y="4700951"/>
            <a:ext cx="13744635" cy="8229600"/>
          </a:xfrm>
          <a:custGeom>
            <a:avLst/>
            <a:gdLst/>
            <a:ahLst/>
            <a:cxnLst/>
            <a:rect l="l" t="t" r="r" b="b"/>
            <a:pathLst>
              <a:path w="13744635" h="8229600" extrusionOk="0">
                <a:moveTo>
                  <a:pt x="0" y="0"/>
                </a:moveTo>
                <a:lnTo>
                  <a:pt x="13744634" y="0"/>
                </a:lnTo>
                <a:lnTo>
                  <a:pt x="13744634" y="8229600"/>
                </a:lnTo>
                <a:lnTo>
                  <a:pt x="0" y="8229600"/>
                </a:lnTo>
                <a:lnTo>
                  <a:pt x="0" y="0"/>
                </a:lnTo>
                <a:close/>
              </a:path>
            </a:pathLst>
          </a:custGeom>
          <a:blipFill rotWithShape="1">
            <a:blip r:embed="rId3">
              <a:alphaModFix/>
            </a:blip>
            <a:stretch>
              <a:fillRect/>
            </a:stretch>
          </a:blipFill>
          <a:ln>
            <a:noFill/>
          </a:ln>
        </p:spPr>
      </p:sp>
      <p:sp>
        <p:nvSpPr>
          <p:cNvPr id="291" name="Google Shape;291;p30"/>
          <p:cNvSpPr/>
          <p:nvPr/>
        </p:nvSpPr>
        <p:spPr>
          <a:xfrm>
            <a:off x="7292355" y="-4793066"/>
            <a:ext cx="9648774" cy="8229600"/>
          </a:xfrm>
          <a:custGeom>
            <a:avLst/>
            <a:gdLst/>
            <a:ahLst/>
            <a:cxnLst/>
            <a:rect l="l" t="t" r="r" b="b"/>
            <a:pathLst>
              <a:path w="9648774" h="8229600" extrusionOk="0">
                <a:moveTo>
                  <a:pt x="0" y="0"/>
                </a:moveTo>
                <a:lnTo>
                  <a:pt x="9648773" y="0"/>
                </a:lnTo>
                <a:lnTo>
                  <a:pt x="9648773" y="8229600"/>
                </a:lnTo>
                <a:lnTo>
                  <a:pt x="0" y="8229600"/>
                </a:lnTo>
                <a:lnTo>
                  <a:pt x="0" y="0"/>
                </a:lnTo>
                <a:close/>
              </a:path>
            </a:pathLst>
          </a:custGeom>
          <a:blipFill rotWithShape="1">
            <a:blip r:embed="rId4">
              <a:alphaModFix/>
            </a:blip>
            <a:stretch>
              <a:fillRect/>
            </a:stretch>
          </a:blipFill>
          <a:ln>
            <a:noFill/>
          </a:ln>
        </p:spPr>
      </p:sp>
      <p:sp>
        <p:nvSpPr>
          <p:cNvPr id="292" name="Google Shape;292;p30"/>
          <p:cNvSpPr/>
          <p:nvPr/>
        </p:nvSpPr>
        <p:spPr>
          <a:xfrm>
            <a:off x="1496296" y="272841"/>
            <a:ext cx="15295408" cy="9291960"/>
          </a:xfrm>
          <a:custGeom>
            <a:avLst/>
            <a:gdLst/>
            <a:ahLst/>
            <a:cxnLst/>
            <a:rect l="l" t="t" r="r" b="b"/>
            <a:pathLst>
              <a:path w="15295408" h="9291960" extrusionOk="0">
                <a:moveTo>
                  <a:pt x="0" y="0"/>
                </a:moveTo>
                <a:lnTo>
                  <a:pt x="15295408" y="0"/>
                </a:lnTo>
                <a:lnTo>
                  <a:pt x="15295408" y="9291960"/>
                </a:lnTo>
                <a:lnTo>
                  <a:pt x="0" y="9291960"/>
                </a:lnTo>
                <a:lnTo>
                  <a:pt x="0" y="0"/>
                </a:lnTo>
                <a:close/>
              </a:path>
            </a:pathLst>
          </a:custGeom>
          <a:blipFill rotWithShape="1">
            <a:blip r:embed="rId5">
              <a:alphaModFix/>
            </a:blip>
            <a:stretch>
              <a:fillRect/>
            </a:stretch>
          </a:blipFill>
          <a:ln>
            <a:noFill/>
          </a:ln>
        </p:spPr>
      </p:sp>
      <p:sp>
        <p:nvSpPr>
          <p:cNvPr id="293" name="Google Shape;293;p30"/>
          <p:cNvSpPr txBox="1"/>
          <p:nvPr/>
        </p:nvSpPr>
        <p:spPr>
          <a:xfrm>
            <a:off x="139890" y="9866468"/>
            <a:ext cx="2794397" cy="257174"/>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1500" b="0" i="0" u="none" strike="noStrike" cap="none">
                <a:solidFill>
                  <a:srgbClr val="000000"/>
                </a:solidFill>
                <a:latin typeface="Arial"/>
                <a:ea typeface="Arial"/>
                <a:cs typeface="Arial"/>
                <a:sym typeface="Arial"/>
              </a:rPr>
              <a:t>Image/Graphic Sources: Canva</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FCF6"/>
        </a:solidFill>
        <a:effectLst/>
      </p:bgPr>
    </p:bg>
    <p:spTree>
      <p:nvGrpSpPr>
        <p:cNvPr id="1" name="Shape 297"/>
        <p:cNvGrpSpPr/>
        <p:nvPr/>
      </p:nvGrpSpPr>
      <p:grpSpPr>
        <a:xfrm>
          <a:off x="0" y="0"/>
          <a:ext cx="0" cy="0"/>
          <a:chOff x="0" y="0"/>
          <a:chExt cx="0" cy="0"/>
        </a:xfrm>
      </p:grpSpPr>
      <p:sp>
        <p:nvSpPr>
          <p:cNvPr id="298" name="Google Shape;298;p31"/>
          <p:cNvSpPr/>
          <p:nvPr/>
        </p:nvSpPr>
        <p:spPr>
          <a:xfrm rot="10800000" flipH="1">
            <a:off x="11738677" y="7317452"/>
            <a:ext cx="13744635" cy="8229600"/>
          </a:xfrm>
          <a:custGeom>
            <a:avLst/>
            <a:gdLst/>
            <a:ahLst/>
            <a:cxnLst/>
            <a:rect l="l" t="t" r="r" b="b"/>
            <a:pathLst>
              <a:path w="13744635" h="8229600" extrusionOk="0">
                <a:moveTo>
                  <a:pt x="0" y="8229600"/>
                </a:moveTo>
                <a:lnTo>
                  <a:pt x="13744634" y="8229600"/>
                </a:lnTo>
                <a:lnTo>
                  <a:pt x="13744634" y="0"/>
                </a:lnTo>
                <a:lnTo>
                  <a:pt x="0" y="0"/>
                </a:lnTo>
                <a:lnTo>
                  <a:pt x="0" y="8229600"/>
                </a:lnTo>
                <a:close/>
              </a:path>
            </a:pathLst>
          </a:custGeom>
          <a:blipFill rotWithShape="1">
            <a:blip r:embed="rId3">
              <a:alphaModFix/>
            </a:blip>
            <a:stretch>
              <a:fillRect/>
            </a:stretch>
          </a:blipFill>
          <a:ln>
            <a:noFill/>
          </a:ln>
        </p:spPr>
      </p:sp>
      <p:sp>
        <p:nvSpPr>
          <p:cNvPr id="299" name="Google Shape;299;p31"/>
          <p:cNvSpPr/>
          <p:nvPr/>
        </p:nvSpPr>
        <p:spPr>
          <a:xfrm>
            <a:off x="-6872317" y="4700951"/>
            <a:ext cx="13744635" cy="8229600"/>
          </a:xfrm>
          <a:custGeom>
            <a:avLst/>
            <a:gdLst/>
            <a:ahLst/>
            <a:cxnLst/>
            <a:rect l="l" t="t" r="r" b="b"/>
            <a:pathLst>
              <a:path w="13744635" h="8229600" extrusionOk="0">
                <a:moveTo>
                  <a:pt x="0" y="0"/>
                </a:moveTo>
                <a:lnTo>
                  <a:pt x="13744634" y="0"/>
                </a:lnTo>
                <a:lnTo>
                  <a:pt x="13744634" y="8229600"/>
                </a:lnTo>
                <a:lnTo>
                  <a:pt x="0" y="8229600"/>
                </a:lnTo>
                <a:lnTo>
                  <a:pt x="0" y="0"/>
                </a:lnTo>
                <a:close/>
              </a:path>
            </a:pathLst>
          </a:custGeom>
          <a:blipFill rotWithShape="1">
            <a:blip r:embed="rId3">
              <a:alphaModFix/>
            </a:blip>
            <a:stretch>
              <a:fillRect/>
            </a:stretch>
          </a:blipFill>
          <a:ln>
            <a:noFill/>
          </a:ln>
        </p:spPr>
      </p:sp>
      <p:sp>
        <p:nvSpPr>
          <p:cNvPr id="300" name="Google Shape;300;p31"/>
          <p:cNvSpPr/>
          <p:nvPr/>
        </p:nvSpPr>
        <p:spPr>
          <a:xfrm>
            <a:off x="7292355" y="-4793066"/>
            <a:ext cx="9648774" cy="8229600"/>
          </a:xfrm>
          <a:custGeom>
            <a:avLst/>
            <a:gdLst/>
            <a:ahLst/>
            <a:cxnLst/>
            <a:rect l="l" t="t" r="r" b="b"/>
            <a:pathLst>
              <a:path w="9648774" h="8229600" extrusionOk="0">
                <a:moveTo>
                  <a:pt x="0" y="0"/>
                </a:moveTo>
                <a:lnTo>
                  <a:pt x="9648773" y="0"/>
                </a:lnTo>
                <a:lnTo>
                  <a:pt x="9648773" y="8229600"/>
                </a:lnTo>
                <a:lnTo>
                  <a:pt x="0" y="8229600"/>
                </a:lnTo>
                <a:lnTo>
                  <a:pt x="0" y="0"/>
                </a:lnTo>
                <a:close/>
              </a:path>
            </a:pathLst>
          </a:custGeom>
          <a:blipFill rotWithShape="1">
            <a:blip r:embed="rId4">
              <a:alphaModFix/>
            </a:blip>
            <a:stretch>
              <a:fillRect/>
            </a:stretch>
          </a:blipFill>
          <a:ln>
            <a:noFill/>
          </a:ln>
        </p:spPr>
      </p:sp>
      <p:sp>
        <p:nvSpPr>
          <p:cNvPr id="301" name="Google Shape;301;p31"/>
          <p:cNvSpPr txBox="1"/>
          <p:nvPr/>
        </p:nvSpPr>
        <p:spPr>
          <a:xfrm>
            <a:off x="516194" y="823913"/>
            <a:ext cx="14461500" cy="738900"/>
          </a:xfrm>
          <a:prstGeom prst="rect">
            <a:avLst/>
          </a:prstGeom>
          <a:noFill/>
          <a:ln>
            <a:noFill/>
          </a:ln>
        </p:spPr>
        <p:txBody>
          <a:bodyPr spcFirstLastPara="1" wrap="square" lIns="0" tIns="0" rIns="0" bIns="0" anchor="t" anchorCtr="0">
            <a:spAutoFit/>
          </a:bodyPr>
          <a:lstStyle/>
          <a:p>
            <a:pPr marL="0" marR="0" lvl="0" indent="0" algn="ctr" rtl="0">
              <a:lnSpc>
                <a:spcPct val="59996"/>
              </a:lnSpc>
              <a:spcBef>
                <a:spcPts val="0"/>
              </a:spcBef>
              <a:spcAft>
                <a:spcPts val="0"/>
              </a:spcAft>
              <a:buNone/>
            </a:pPr>
            <a:r>
              <a:rPr lang="en-US" sz="8000" i="0" u="none" strike="noStrike" cap="none">
                <a:solidFill>
                  <a:srgbClr val="E2330B"/>
                </a:solidFill>
                <a:latin typeface="Calibri"/>
                <a:ea typeface="Calibri"/>
                <a:cs typeface="Calibri"/>
                <a:sym typeface="Calibri"/>
              </a:rPr>
              <a:t>Activity: Classroom Seafood Guide</a:t>
            </a:r>
            <a:endParaRPr sz="8000">
              <a:latin typeface="Calibri"/>
              <a:ea typeface="Calibri"/>
              <a:cs typeface="Calibri"/>
              <a:sym typeface="Calibri"/>
            </a:endParaRPr>
          </a:p>
        </p:txBody>
      </p:sp>
      <p:sp>
        <p:nvSpPr>
          <p:cNvPr id="302" name="Google Shape;302;p31"/>
          <p:cNvSpPr txBox="1"/>
          <p:nvPr/>
        </p:nvSpPr>
        <p:spPr>
          <a:xfrm>
            <a:off x="139890" y="9866468"/>
            <a:ext cx="2794397" cy="257174"/>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1500" b="0" i="0" u="none" strike="noStrike" cap="none">
                <a:solidFill>
                  <a:srgbClr val="000000"/>
                </a:solidFill>
                <a:latin typeface="Arial"/>
                <a:ea typeface="Arial"/>
                <a:cs typeface="Arial"/>
                <a:sym typeface="Arial"/>
              </a:rPr>
              <a:t>Image/Graphic Sources: Canva</a:t>
            </a:r>
            <a:endParaRPr/>
          </a:p>
        </p:txBody>
      </p:sp>
      <p:sp>
        <p:nvSpPr>
          <p:cNvPr id="303" name="Google Shape;303;p31"/>
          <p:cNvSpPr txBox="1"/>
          <p:nvPr/>
        </p:nvSpPr>
        <p:spPr>
          <a:xfrm>
            <a:off x="1088500" y="3300431"/>
            <a:ext cx="14742300" cy="5650800"/>
          </a:xfrm>
          <a:prstGeom prst="rect">
            <a:avLst/>
          </a:prstGeom>
          <a:noFill/>
          <a:ln>
            <a:noFill/>
          </a:ln>
        </p:spPr>
        <p:txBody>
          <a:bodyPr spcFirstLastPara="1" wrap="square" lIns="0" tIns="0" rIns="0" bIns="0" anchor="t" anchorCtr="0">
            <a:spAutoFit/>
          </a:bodyPr>
          <a:lstStyle/>
          <a:p>
            <a:pPr marL="0" marR="0" lvl="0" indent="0" algn="l" rtl="0">
              <a:lnSpc>
                <a:spcPct val="140011"/>
              </a:lnSpc>
              <a:spcBef>
                <a:spcPts val="0"/>
              </a:spcBef>
              <a:spcAft>
                <a:spcPts val="0"/>
              </a:spcAft>
              <a:buNone/>
            </a:pPr>
            <a:r>
              <a:rPr lang="en-US" sz="3399" i="0" u="none" strike="noStrike" cap="none">
                <a:solidFill>
                  <a:srgbClr val="000000"/>
                </a:solidFill>
                <a:latin typeface="Calibri"/>
                <a:ea typeface="Calibri"/>
                <a:cs typeface="Calibri"/>
                <a:sym typeface="Calibri"/>
              </a:rPr>
              <a:t>Students: </a:t>
            </a:r>
            <a:endParaRPr>
              <a:latin typeface="Calibri"/>
              <a:ea typeface="Calibri"/>
              <a:cs typeface="Calibri"/>
              <a:sym typeface="Calibri"/>
            </a:endParaRPr>
          </a:p>
          <a:p>
            <a:pPr marL="734059" marR="0" lvl="1" indent="-367030" algn="l" rtl="0">
              <a:lnSpc>
                <a:spcPct val="140011"/>
              </a:lnSpc>
              <a:spcBef>
                <a:spcPts val="0"/>
              </a:spcBef>
              <a:spcAft>
                <a:spcPts val="0"/>
              </a:spcAft>
              <a:buClr>
                <a:srgbClr val="000000"/>
              </a:buClr>
              <a:buSzPts val="3399"/>
              <a:buFont typeface="Calibri"/>
              <a:buChar char="•"/>
            </a:pPr>
            <a:r>
              <a:rPr lang="en-US" sz="3399" i="0" u="none" strike="noStrike" cap="none">
                <a:solidFill>
                  <a:srgbClr val="000000"/>
                </a:solidFill>
                <a:latin typeface="Calibri"/>
                <a:ea typeface="Calibri"/>
                <a:cs typeface="Calibri"/>
                <a:sym typeface="Calibri"/>
              </a:rPr>
              <a:t>Divide into groups of 2-3, with at least one laptop per group </a:t>
            </a:r>
            <a:endParaRPr>
              <a:latin typeface="Calibri"/>
              <a:ea typeface="Calibri"/>
              <a:cs typeface="Calibri"/>
              <a:sym typeface="Calibri"/>
            </a:endParaRPr>
          </a:p>
          <a:p>
            <a:pPr marL="734059" marR="0" lvl="1" indent="-367030" algn="l" rtl="0">
              <a:lnSpc>
                <a:spcPct val="140011"/>
              </a:lnSpc>
              <a:spcBef>
                <a:spcPts val="0"/>
              </a:spcBef>
              <a:spcAft>
                <a:spcPts val="0"/>
              </a:spcAft>
              <a:buClr>
                <a:srgbClr val="000000"/>
              </a:buClr>
              <a:buSzPts val="3399"/>
              <a:buFont typeface="Calibri"/>
              <a:buChar char="•"/>
            </a:pPr>
            <a:r>
              <a:rPr lang="en-US" sz="3399" i="0" u="none" strike="noStrike" cap="none">
                <a:solidFill>
                  <a:srgbClr val="000000"/>
                </a:solidFill>
                <a:latin typeface="Calibri"/>
                <a:ea typeface="Calibri"/>
                <a:cs typeface="Calibri"/>
                <a:sym typeface="Calibri"/>
              </a:rPr>
              <a:t>Open the class google slides template</a:t>
            </a:r>
            <a:endParaRPr>
              <a:latin typeface="Calibri"/>
              <a:ea typeface="Calibri"/>
              <a:cs typeface="Calibri"/>
              <a:sym typeface="Calibri"/>
            </a:endParaRPr>
          </a:p>
          <a:p>
            <a:pPr marL="734059" marR="0" lvl="1" indent="-367030" algn="l" rtl="0">
              <a:lnSpc>
                <a:spcPct val="140011"/>
              </a:lnSpc>
              <a:spcBef>
                <a:spcPts val="0"/>
              </a:spcBef>
              <a:spcAft>
                <a:spcPts val="0"/>
              </a:spcAft>
              <a:buClr>
                <a:srgbClr val="000000"/>
              </a:buClr>
              <a:buSzPts val="3399"/>
              <a:buFont typeface="Calibri"/>
              <a:buChar char="•"/>
            </a:pPr>
            <a:r>
              <a:rPr lang="en-US" sz="3399" i="0" u="none" strike="noStrike" cap="none">
                <a:solidFill>
                  <a:srgbClr val="000000"/>
                </a:solidFill>
                <a:latin typeface="Calibri"/>
                <a:ea typeface="Calibri"/>
                <a:cs typeface="Calibri"/>
                <a:sym typeface="Calibri"/>
              </a:rPr>
              <a:t>Choose a seafood species to create a seafood card for</a:t>
            </a:r>
            <a:endParaRPr>
              <a:latin typeface="Calibri"/>
              <a:ea typeface="Calibri"/>
              <a:cs typeface="Calibri"/>
              <a:sym typeface="Calibri"/>
            </a:endParaRPr>
          </a:p>
          <a:p>
            <a:pPr marL="734059" marR="0" lvl="1" indent="-367030" algn="l" rtl="0">
              <a:lnSpc>
                <a:spcPct val="140011"/>
              </a:lnSpc>
              <a:spcBef>
                <a:spcPts val="0"/>
              </a:spcBef>
              <a:spcAft>
                <a:spcPts val="0"/>
              </a:spcAft>
              <a:buClr>
                <a:srgbClr val="000000"/>
              </a:buClr>
              <a:buSzPts val="3399"/>
              <a:buFont typeface="Calibri"/>
              <a:buChar char="•"/>
            </a:pPr>
            <a:r>
              <a:rPr lang="en-US" sz="3399" i="0" u="none" strike="noStrike" cap="none">
                <a:solidFill>
                  <a:srgbClr val="000000"/>
                </a:solidFill>
                <a:latin typeface="Calibri"/>
                <a:ea typeface="Calibri"/>
                <a:cs typeface="Calibri"/>
                <a:sym typeface="Calibri"/>
              </a:rPr>
              <a:t>Fill in all of the required information using the NOAA Fisheries Sustainable Seafood Species Directory</a:t>
            </a:r>
            <a:endParaRPr>
              <a:latin typeface="Calibri"/>
              <a:ea typeface="Calibri"/>
              <a:cs typeface="Calibri"/>
              <a:sym typeface="Calibri"/>
            </a:endParaRPr>
          </a:p>
          <a:p>
            <a:pPr marL="734059" marR="0" lvl="1" indent="-367030" algn="l" rtl="0">
              <a:lnSpc>
                <a:spcPct val="140011"/>
              </a:lnSpc>
              <a:spcBef>
                <a:spcPts val="0"/>
              </a:spcBef>
              <a:spcAft>
                <a:spcPts val="0"/>
              </a:spcAft>
              <a:buClr>
                <a:srgbClr val="000000"/>
              </a:buClr>
              <a:buSzPts val="3399"/>
              <a:buFont typeface="Calibri"/>
              <a:buChar char="•"/>
            </a:pPr>
            <a:r>
              <a:rPr lang="en-US" sz="3399" i="0" u="none" strike="noStrike" cap="none">
                <a:solidFill>
                  <a:srgbClr val="000000"/>
                </a:solidFill>
                <a:latin typeface="Calibri"/>
                <a:ea typeface="Calibri"/>
                <a:cs typeface="Calibri"/>
                <a:sym typeface="Calibri"/>
              </a:rPr>
              <a:t>Categorize the species based on the information you find and what you learned today about sustainable seafood</a:t>
            </a:r>
            <a:endParaRPr>
              <a:latin typeface="Calibri"/>
              <a:ea typeface="Calibri"/>
              <a:cs typeface="Calibri"/>
              <a:sym typeface="Calibri"/>
            </a:endParaRPr>
          </a:p>
        </p:txBody>
      </p:sp>
      <p:sp>
        <p:nvSpPr>
          <p:cNvPr id="304" name="Google Shape;304;p31"/>
          <p:cNvSpPr txBox="1"/>
          <p:nvPr/>
        </p:nvSpPr>
        <p:spPr>
          <a:xfrm>
            <a:off x="1207419" y="1780034"/>
            <a:ext cx="12945600" cy="1303200"/>
          </a:xfrm>
          <a:prstGeom prst="rect">
            <a:avLst/>
          </a:prstGeom>
          <a:noFill/>
          <a:ln>
            <a:noFill/>
          </a:ln>
        </p:spPr>
        <p:txBody>
          <a:bodyPr spcFirstLastPara="1" wrap="square" lIns="0" tIns="0" rIns="0" bIns="0" anchor="t" anchorCtr="0">
            <a:spAutoFit/>
          </a:bodyPr>
          <a:lstStyle/>
          <a:p>
            <a:pPr marL="0" marR="0" lvl="0" indent="0" algn="l" rtl="0">
              <a:lnSpc>
                <a:spcPct val="140034"/>
              </a:lnSpc>
              <a:spcBef>
                <a:spcPts val="0"/>
              </a:spcBef>
              <a:spcAft>
                <a:spcPts val="0"/>
              </a:spcAft>
              <a:buNone/>
            </a:pPr>
            <a:r>
              <a:rPr lang="en-US" sz="3527" b="1" i="0" u="none" strike="noStrike" cap="none">
                <a:solidFill>
                  <a:srgbClr val="000000"/>
                </a:solidFill>
                <a:latin typeface="Calibri"/>
                <a:ea typeface="Calibri"/>
                <a:cs typeface="Calibri"/>
                <a:sym typeface="Calibri"/>
              </a:rPr>
              <a:t>Let’s practice being science communicators, and make our own seafood guide to use!</a:t>
            </a:r>
            <a:endParaRPr>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FCF6"/>
        </a:solidFill>
        <a:effectLst/>
      </p:bgPr>
    </p:bg>
    <p:spTree>
      <p:nvGrpSpPr>
        <p:cNvPr id="1" name="Shape 308"/>
        <p:cNvGrpSpPr/>
        <p:nvPr/>
      </p:nvGrpSpPr>
      <p:grpSpPr>
        <a:xfrm>
          <a:off x="0" y="0"/>
          <a:ext cx="0" cy="0"/>
          <a:chOff x="0" y="0"/>
          <a:chExt cx="0" cy="0"/>
        </a:xfrm>
      </p:grpSpPr>
      <p:sp>
        <p:nvSpPr>
          <p:cNvPr id="309" name="Google Shape;309;p32"/>
          <p:cNvSpPr/>
          <p:nvPr/>
        </p:nvSpPr>
        <p:spPr>
          <a:xfrm rot="10800000" flipH="1">
            <a:off x="11738677" y="7317452"/>
            <a:ext cx="13744635" cy="8229600"/>
          </a:xfrm>
          <a:custGeom>
            <a:avLst/>
            <a:gdLst/>
            <a:ahLst/>
            <a:cxnLst/>
            <a:rect l="l" t="t" r="r" b="b"/>
            <a:pathLst>
              <a:path w="13744635" h="8229600" extrusionOk="0">
                <a:moveTo>
                  <a:pt x="0" y="8229600"/>
                </a:moveTo>
                <a:lnTo>
                  <a:pt x="13744634" y="8229600"/>
                </a:lnTo>
                <a:lnTo>
                  <a:pt x="13744634" y="0"/>
                </a:lnTo>
                <a:lnTo>
                  <a:pt x="0" y="0"/>
                </a:lnTo>
                <a:lnTo>
                  <a:pt x="0" y="8229600"/>
                </a:lnTo>
                <a:close/>
              </a:path>
            </a:pathLst>
          </a:custGeom>
          <a:blipFill rotWithShape="1">
            <a:blip r:embed="rId3">
              <a:alphaModFix/>
            </a:blip>
            <a:stretch>
              <a:fillRect/>
            </a:stretch>
          </a:blipFill>
          <a:ln>
            <a:noFill/>
          </a:ln>
        </p:spPr>
      </p:sp>
      <p:sp>
        <p:nvSpPr>
          <p:cNvPr id="310" name="Google Shape;310;p32"/>
          <p:cNvSpPr/>
          <p:nvPr/>
        </p:nvSpPr>
        <p:spPr>
          <a:xfrm>
            <a:off x="-6872317" y="4700951"/>
            <a:ext cx="13744635" cy="8229600"/>
          </a:xfrm>
          <a:custGeom>
            <a:avLst/>
            <a:gdLst/>
            <a:ahLst/>
            <a:cxnLst/>
            <a:rect l="l" t="t" r="r" b="b"/>
            <a:pathLst>
              <a:path w="13744635" h="8229600" extrusionOk="0">
                <a:moveTo>
                  <a:pt x="0" y="0"/>
                </a:moveTo>
                <a:lnTo>
                  <a:pt x="13744634" y="0"/>
                </a:lnTo>
                <a:lnTo>
                  <a:pt x="13744634" y="8229600"/>
                </a:lnTo>
                <a:lnTo>
                  <a:pt x="0" y="8229600"/>
                </a:lnTo>
                <a:lnTo>
                  <a:pt x="0" y="0"/>
                </a:lnTo>
                <a:close/>
              </a:path>
            </a:pathLst>
          </a:custGeom>
          <a:blipFill rotWithShape="1">
            <a:blip r:embed="rId3">
              <a:alphaModFix/>
            </a:blip>
            <a:stretch>
              <a:fillRect/>
            </a:stretch>
          </a:blipFill>
          <a:ln>
            <a:noFill/>
          </a:ln>
        </p:spPr>
      </p:sp>
      <p:sp>
        <p:nvSpPr>
          <p:cNvPr id="311" name="Google Shape;311;p32"/>
          <p:cNvSpPr/>
          <p:nvPr/>
        </p:nvSpPr>
        <p:spPr>
          <a:xfrm>
            <a:off x="7292355" y="-4793066"/>
            <a:ext cx="9648774" cy="8229600"/>
          </a:xfrm>
          <a:custGeom>
            <a:avLst/>
            <a:gdLst/>
            <a:ahLst/>
            <a:cxnLst/>
            <a:rect l="l" t="t" r="r" b="b"/>
            <a:pathLst>
              <a:path w="9648774" h="8229600" extrusionOk="0">
                <a:moveTo>
                  <a:pt x="0" y="0"/>
                </a:moveTo>
                <a:lnTo>
                  <a:pt x="9648773" y="0"/>
                </a:lnTo>
                <a:lnTo>
                  <a:pt x="9648773" y="8229600"/>
                </a:lnTo>
                <a:lnTo>
                  <a:pt x="0" y="8229600"/>
                </a:lnTo>
                <a:lnTo>
                  <a:pt x="0" y="0"/>
                </a:lnTo>
                <a:close/>
              </a:path>
            </a:pathLst>
          </a:custGeom>
          <a:blipFill rotWithShape="1">
            <a:blip r:embed="rId4">
              <a:alphaModFix/>
            </a:blip>
            <a:stretch>
              <a:fillRect/>
            </a:stretch>
          </a:blipFill>
          <a:ln>
            <a:noFill/>
          </a:ln>
        </p:spPr>
      </p:sp>
      <p:sp>
        <p:nvSpPr>
          <p:cNvPr id="312" name="Google Shape;312;p32"/>
          <p:cNvSpPr/>
          <p:nvPr/>
        </p:nvSpPr>
        <p:spPr>
          <a:xfrm>
            <a:off x="11130306" y="2275869"/>
            <a:ext cx="6872317" cy="5735261"/>
          </a:xfrm>
          <a:custGeom>
            <a:avLst/>
            <a:gdLst/>
            <a:ahLst/>
            <a:cxnLst/>
            <a:rect l="l" t="t" r="r" b="b"/>
            <a:pathLst>
              <a:path w="6872317" h="5735261" extrusionOk="0">
                <a:moveTo>
                  <a:pt x="0" y="0"/>
                </a:moveTo>
                <a:lnTo>
                  <a:pt x="6872317" y="0"/>
                </a:lnTo>
                <a:lnTo>
                  <a:pt x="6872317" y="5735262"/>
                </a:lnTo>
                <a:lnTo>
                  <a:pt x="0" y="5735262"/>
                </a:lnTo>
                <a:lnTo>
                  <a:pt x="0" y="0"/>
                </a:lnTo>
                <a:close/>
              </a:path>
            </a:pathLst>
          </a:custGeom>
          <a:blipFill rotWithShape="1">
            <a:blip r:embed="rId5">
              <a:alphaModFix/>
            </a:blip>
            <a:stretch>
              <a:fillRect/>
            </a:stretch>
          </a:blipFill>
          <a:ln>
            <a:noFill/>
          </a:ln>
        </p:spPr>
      </p:sp>
      <p:sp>
        <p:nvSpPr>
          <p:cNvPr id="313" name="Google Shape;313;p32"/>
          <p:cNvSpPr txBox="1"/>
          <p:nvPr/>
        </p:nvSpPr>
        <p:spPr>
          <a:xfrm>
            <a:off x="516194" y="823913"/>
            <a:ext cx="12204000" cy="738900"/>
          </a:xfrm>
          <a:prstGeom prst="rect">
            <a:avLst/>
          </a:prstGeom>
          <a:noFill/>
          <a:ln>
            <a:noFill/>
          </a:ln>
        </p:spPr>
        <p:txBody>
          <a:bodyPr spcFirstLastPara="1" wrap="square" lIns="0" tIns="0" rIns="0" bIns="0" anchor="t" anchorCtr="0">
            <a:spAutoFit/>
          </a:bodyPr>
          <a:lstStyle/>
          <a:p>
            <a:pPr marL="0" marR="0" lvl="0" indent="0" algn="ctr" rtl="0">
              <a:lnSpc>
                <a:spcPct val="59996"/>
              </a:lnSpc>
              <a:spcBef>
                <a:spcPts val="0"/>
              </a:spcBef>
              <a:spcAft>
                <a:spcPts val="0"/>
              </a:spcAft>
              <a:buNone/>
            </a:pPr>
            <a:r>
              <a:rPr lang="en-US" sz="8000" i="0" u="none" strike="noStrike" cap="none">
                <a:solidFill>
                  <a:srgbClr val="E2330B"/>
                </a:solidFill>
                <a:latin typeface="Calibri"/>
                <a:ea typeface="Calibri"/>
                <a:cs typeface="Calibri"/>
                <a:sym typeface="Calibri"/>
              </a:rPr>
              <a:t>Review: Sustainable Seafood</a:t>
            </a:r>
            <a:endParaRPr sz="8000">
              <a:latin typeface="Calibri"/>
              <a:ea typeface="Calibri"/>
              <a:cs typeface="Calibri"/>
              <a:sym typeface="Calibri"/>
            </a:endParaRPr>
          </a:p>
        </p:txBody>
      </p:sp>
      <p:sp>
        <p:nvSpPr>
          <p:cNvPr id="314" name="Google Shape;314;p32"/>
          <p:cNvSpPr txBox="1"/>
          <p:nvPr/>
        </p:nvSpPr>
        <p:spPr>
          <a:xfrm>
            <a:off x="642118" y="1719262"/>
            <a:ext cx="9773400" cy="8053200"/>
          </a:xfrm>
          <a:prstGeom prst="rect">
            <a:avLst/>
          </a:prstGeom>
          <a:noFill/>
          <a:ln>
            <a:noFill/>
          </a:ln>
        </p:spPr>
        <p:txBody>
          <a:bodyPr spcFirstLastPara="1" wrap="square" lIns="0" tIns="0" rIns="0" bIns="0" anchor="t" anchorCtr="0">
            <a:spAutoFit/>
          </a:bodyPr>
          <a:lstStyle/>
          <a:p>
            <a:pPr marL="0" marR="0" lvl="0" indent="0" algn="ctr" rtl="0">
              <a:lnSpc>
                <a:spcPct val="140011"/>
              </a:lnSpc>
              <a:spcBef>
                <a:spcPts val="0"/>
              </a:spcBef>
              <a:spcAft>
                <a:spcPts val="0"/>
              </a:spcAft>
              <a:buNone/>
            </a:pPr>
            <a:r>
              <a:rPr lang="en-US" sz="3399" i="0" u="none" strike="noStrike" cap="none">
                <a:solidFill>
                  <a:srgbClr val="000000"/>
                </a:solidFill>
                <a:latin typeface="Calibri"/>
                <a:ea typeface="Calibri"/>
                <a:cs typeface="Calibri"/>
                <a:sym typeface="Calibri"/>
              </a:rPr>
              <a:t>What did we learn?</a:t>
            </a:r>
            <a:endParaRPr>
              <a:latin typeface="Calibri"/>
              <a:ea typeface="Calibri"/>
              <a:cs typeface="Calibri"/>
              <a:sym typeface="Calibri"/>
            </a:endParaRPr>
          </a:p>
          <a:p>
            <a:pPr marL="626112" marR="0" lvl="1" indent="-313056" algn="l" rtl="0">
              <a:lnSpc>
                <a:spcPct val="140000"/>
              </a:lnSpc>
              <a:spcBef>
                <a:spcPts val="0"/>
              </a:spcBef>
              <a:spcAft>
                <a:spcPts val="0"/>
              </a:spcAft>
              <a:buClr>
                <a:srgbClr val="000000"/>
              </a:buClr>
              <a:buSzPts val="2900"/>
              <a:buFont typeface="Calibri"/>
              <a:buChar char="•"/>
            </a:pPr>
            <a:r>
              <a:rPr lang="en-US" sz="2900" i="0" u="none" strike="noStrike" cap="none">
                <a:solidFill>
                  <a:srgbClr val="000000"/>
                </a:solidFill>
                <a:latin typeface="Calibri"/>
                <a:ea typeface="Calibri"/>
                <a:cs typeface="Calibri"/>
                <a:sym typeface="Calibri"/>
              </a:rPr>
              <a:t>Commercial fisheries harvest aquatic resources for sale and consumption</a:t>
            </a:r>
            <a:endParaRPr>
              <a:latin typeface="Calibri"/>
              <a:ea typeface="Calibri"/>
              <a:cs typeface="Calibri"/>
              <a:sym typeface="Calibri"/>
            </a:endParaRPr>
          </a:p>
          <a:p>
            <a:pPr marL="626112" marR="0" lvl="1" indent="-313056" algn="l" rtl="0">
              <a:lnSpc>
                <a:spcPct val="140000"/>
              </a:lnSpc>
              <a:spcBef>
                <a:spcPts val="0"/>
              </a:spcBef>
              <a:spcAft>
                <a:spcPts val="0"/>
              </a:spcAft>
              <a:buClr>
                <a:srgbClr val="000000"/>
              </a:buClr>
              <a:buSzPts val="2900"/>
              <a:buFont typeface="Calibri"/>
              <a:buChar char="•"/>
            </a:pPr>
            <a:r>
              <a:rPr lang="en-US" sz="2900" i="0" u="none" strike="noStrike" cap="none">
                <a:solidFill>
                  <a:srgbClr val="000000"/>
                </a:solidFill>
                <a:latin typeface="Calibri"/>
                <a:ea typeface="Calibri"/>
                <a:cs typeface="Calibri"/>
                <a:sym typeface="Calibri"/>
              </a:rPr>
              <a:t>They have a variety of environmental impacts but contribute a lot to society and the economy</a:t>
            </a:r>
            <a:endParaRPr>
              <a:latin typeface="Calibri"/>
              <a:ea typeface="Calibri"/>
              <a:cs typeface="Calibri"/>
              <a:sym typeface="Calibri"/>
            </a:endParaRPr>
          </a:p>
          <a:p>
            <a:pPr marL="626112" marR="0" lvl="1" indent="-313056" algn="l" rtl="0">
              <a:lnSpc>
                <a:spcPct val="140000"/>
              </a:lnSpc>
              <a:spcBef>
                <a:spcPts val="0"/>
              </a:spcBef>
              <a:spcAft>
                <a:spcPts val="0"/>
              </a:spcAft>
              <a:buClr>
                <a:srgbClr val="000000"/>
              </a:buClr>
              <a:buSzPts val="2900"/>
              <a:buFont typeface="Calibri"/>
              <a:buChar char="•"/>
            </a:pPr>
            <a:r>
              <a:rPr lang="en-US" sz="2900" i="0" u="none" strike="noStrike" cap="none">
                <a:solidFill>
                  <a:srgbClr val="000000"/>
                </a:solidFill>
                <a:latin typeface="Calibri"/>
                <a:ea typeface="Calibri"/>
                <a:cs typeface="Calibri"/>
                <a:sym typeface="Calibri"/>
              </a:rPr>
              <a:t>Sustainable fisheries are fisheries that are harvested at a rate that keeps populations healthy</a:t>
            </a:r>
            <a:endParaRPr>
              <a:latin typeface="Calibri"/>
              <a:ea typeface="Calibri"/>
              <a:cs typeface="Calibri"/>
              <a:sym typeface="Calibri"/>
            </a:endParaRPr>
          </a:p>
          <a:p>
            <a:pPr marL="626112" marR="0" lvl="1" indent="-313056" algn="l" rtl="0">
              <a:lnSpc>
                <a:spcPct val="140000"/>
              </a:lnSpc>
              <a:spcBef>
                <a:spcPts val="0"/>
              </a:spcBef>
              <a:spcAft>
                <a:spcPts val="0"/>
              </a:spcAft>
              <a:buClr>
                <a:srgbClr val="000000"/>
              </a:buClr>
              <a:buSzPts val="2900"/>
              <a:buFont typeface="Calibri"/>
              <a:buChar char="•"/>
            </a:pPr>
            <a:r>
              <a:rPr lang="en-US" sz="2900" i="0" u="none" strike="noStrike" cap="none">
                <a:solidFill>
                  <a:srgbClr val="000000"/>
                </a:solidFill>
                <a:latin typeface="Calibri"/>
                <a:ea typeface="Calibri"/>
                <a:cs typeface="Calibri"/>
                <a:sym typeface="Calibri"/>
              </a:rPr>
              <a:t>Many biological factors contribute to the health and sustainability of a population</a:t>
            </a:r>
            <a:endParaRPr>
              <a:latin typeface="Calibri"/>
              <a:ea typeface="Calibri"/>
              <a:cs typeface="Calibri"/>
              <a:sym typeface="Calibri"/>
            </a:endParaRPr>
          </a:p>
          <a:p>
            <a:pPr marL="626112" marR="0" lvl="1" indent="-313056" algn="l" rtl="0">
              <a:lnSpc>
                <a:spcPct val="140000"/>
              </a:lnSpc>
              <a:spcBef>
                <a:spcPts val="0"/>
              </a:spcBef>
              <a:spcAft>
                <a:spcPts val="0"/>
              </a:spcAft>
              <a:buClr>
                <a:srgbClr val="000000"/>
              </a:buClr>
              <a:buSzPts val="2900"/>
              <a:buFont typeface="Calibri"/>
              <a:buChar char="•"/>
            </a:pPr>
            <a:r>
              <a:rPr lang="en-US" sz="2900" i="0" u="none" strike="noStrike" cap="none">
                <a:solidFill>
                  <a:srgbClr val="000000"/>
                </a:solidFill>
                <a:latin typeface="Calibri"/>
                <a:ea typeface="Calibri"/>
                <a:cs typeface="Calibri"/>
                <a:sym typeface="Calibri"/>
              </a:rPr>
              <a:t>Fisheries are managed by government organizations that work with scientists to keep fish populations healthy</a:t>
            </a:r>
            <a:endParaRPr>
              <a:latin typeface="Calibri"/>
              <a:ea typeface="Calibri"/>
              <a:cs typeface="Calibri"/>
              <a:sym typeface="Calibri"/>
            </a:endParaRPr>
          </a:p>
          <a:p>
            <a:pPr marL="626112" marR="0" lvl="1" indent="-313056" algn="l" rtl="0">
              <a:lnSpc>
                <a:spcPct val="140000"/>
              </a:lnSpc>
              <a:spcBef>
                <a:spcPts val="0"/>
              </a:spcBef>
              <a:spcAft>
                <a:spcPts val="0"/>
              </a:spcAft>
              <a:buClr>
                <a:srgbClr val="000000"/>
              </a:buClr>
              <a:buSzPts val="2900"/>
              <a:buFont typeface="Calibri"/>
              <a:buChar char="•"/>
            </a:pPr>
            <a:r>
              <a:rPr lang="en-US" sz="2900" i="0" u="none" strike="noStrike" cap="none">
                <a:solidFill>
                  <a:srgbClr val="000000"/>
                </a:solidFill>
                <a:latin typeface="Calibri"/>
                <a:ea typeface="Calibri"/>
                <a:cs typeface="Calibri"/>
                <a:sym typeface="Calibri"/>
              </a:rPr>
              <a:t>Science communication is an important skill we can use to inform the public about scientific findings</a:t>
            </a:r>
            <a:endParaRPr>
              <a:latin typeface="Calibri"/>
              <a:ea typeface="Calibri"/>
              <a:cs typeface="Calibri"/>
              <a:sym typeface="Calibri"/>
            </a:endParaRPr>
          </a:p>
        </p:txBody>
      </p:sp>
      <p:sp>
        <p:nvSpPr>
          <p:cNvPr id="315" name="Google Shape;315;p32"/>
          <p:cNvSpPr txBox="1"/>
          <p:nvPr/>
        </p:nvSpPr>
        <p:spPr>
          <a:xfrm>
            <a:off x="139890" y="9866468"/>
            <a:ext cx="2794397" cy="257174"/>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1500" b="0" i="0" u="none" strike="noStrike" cap="none">
                <a:solidFill>
                  <a:srgbClr val="000000"/>
                </a:solidFill>
                <a:latin typeface="Arial"/>
                <a:ea typeface="Arial"/>
                <a:cs typeface="Arial"/>
                <a:sym typeface="Arial"/>
              </a:rPr>
              <a:t>Image/Graphic Sources: Canva</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FCF6"/>
        </a:solidFill>
        <a:effectLst/>
      </p:bgPr>
    </p:bg>
    <p:spTree>
      <p:nvGrpSpPr>
        <p:cNvPr id="1" name="Shape 308">
          <a:extLst>
            <a:ext uri="{FF2B5EF4-FFF2-40B4-BE49-F238E27FC236}">
              <a16:creationId xmlns:a16="http://schemas.microsoft.com/office/drawing/2014/main" id="{0DAD0B2B-8DAB-7A4A-895D-28513AA55198}"/>
            </a:ext>
          </a:extLst>
        </p:cNvPr>
        <p:cNvGrpSpPr/>
        <p:nvPr/>
      </p:nvGrpSpPr>
      <p:grpSpPr>
        <a:xfrm>
          <a:off x="0" y="0"/>
          <a:ext cx="0" cy="0"/>
          <a:chOff x="0" y="0"/>
          <a:chExt cx="0" cy="0"/>
        </a:xfrm>
      </p:grpSpPr>
      <p:sp>
        <p:nvSpPr>
          <p:cNvPr id="310" name="Google Shape;310;p32">
            <a:extLst>
              <a:ext uri="{FF2B5EF4-FFF2-40B4-BE49-F238E27FC236}">
                <a16:creationId xmlns:a16="http://schemas.microsoft.com/office/drawing/2014/main" id="{794F2288-6D3E-59FB-A0D7-2087C3CB05FA}"/>
              </a:ext>
            </a:extLst>
          </p:cNvPr>
          <p:cNvSpPr/>
          <p:nvPr/>
        </p:nvSpPr>
        <p:spPr>
          <a:xfrm>
            <a:off x="-6872317" y="4700951"/>
            <a:ext cx="13744635" cy="8229600"/>
          </a:xfrm>
          <a:custGeom>
            <a:avLst/>
            <a:gdLst/>
            <a:ahLst/>
            <a:cxnLst/>
            <a:rect l="l" t="t" r="r" b="b"/>
            <a:pathLst>
              <a:path w="13744635" h="8229600" extrusionOk="0">
                <a:moveTo>
                  <a:pt x="0" y="0"/>
                </a:moveTo>
                <a:lnTo>
                  <a:pt x="13744634" y="0"/>
                </a:lnTo>
                <a:lnTo>
                  <a:pt x="13744634" y="8229600"/>
                </a:lnTo>
                <a:lnTo>
                  <a:pt x="0" y="8229600"/>
                </a:lnTo>
                <a:lnTo>
                  <a:pt x="0" y="0"/>
                </a:lnTo>
                <a:close/>
              </a:path>
            </a:pathLst>
          </a:custGeom>
          <a:blipFill rotWithShape="1">
            <a:blip r:embed="rId3">
              <a:alphaModFix/>
            </a:blip>
            <a:stretch>
              <a:fillRect/>
            </a:stretch>
          </a:blipFill>
          <a:ln>
            <a:noFill/>
          </a:ln>
        </p:spPr>
      </p:sp>
      <p:sp>
        <p:nvSpPr>
          <p:cNvPr id="309" name="Google Shape;309;p32">
            <a:extLst>
              <a:ext uri="{FF2B5EF4-FFF2-40B4-BE49-F238E27FC236}">
                <a16:creationId xmlns:a16="http://schemas.microsoft.com/office/drawing/2014/main" id="{A3AD9EC4-5A79-E409-C770-76B3068DAC99}"/>
              </a:ext>
            </a:extLst>
          </p:cNvPr>
          <p:cNvSpPr/>
          <p:nvPr/>
        </p:nvSpPr>
        <p:spPr>
          <a:xfrm rot="10800000" flipH="1">
            <a:off x="11738677" y="7317452"/>
            <a:ext cx="13744635" cy="8229600"/>
          </a:xfrm>
          <a:custGeom>
            <a:avLst/>
            <a:gdLst/>
            <a:ahLst/>
            <a:cxnLst/>
            <a:rect l="l" t="t" r="r" b="b"/>
            <a:pathLst>
              <a:path w="13744635" h="8229600" extrusionOk="0">
                <a:moveTo>
                  <a:pt x="0" y="8229600"/>
                </a:moveTo>
                <a:lnTo>
                  <a:pt x="13744634" y="8229600"/>
                </a:lnTo>
                <a:lnTo>
                  <a:pt x="13744634" y="0"/>
                </a:lnTo>
                <a:lnTo>
                  <a:pt x="0" y="0"/>
                </a:lnTo>
                <a:lnTo>
                  <a:pt x="0" y="8229600"/>
                </a:lnTo>
                <a:close/>
              </a:path>
            </a:pathLst>
          </a:custGeom>
          <a:blipFill rotWithShape="1">
            <a:blip r:embed="rId3">
              <a:alphaModFix/>
            </a:blip>
            <a:stretch>
              <a:fillRect/>
            </a:stretch>
          </a:blipFill>
          <a:ln>
            <a:noFill/>
          </a:ln>
        </p:spPr>
      </p:sp>
      <p:sp>
        <p:nvSpPr>
          <p:cNvPr id="311" name="Google Shape;311;p32">
            <a:extLst>
              <a:ext uri="{FF2B5EF4-FFF2-40B4-BE49-F238E27FC236}">
                <a16:creationId xmlns:a16="http://schemas.microsoft.com/office/drawing/2014/main" id="{17BD8AC7-A902-EFFE-F9DB-4852A0B189BC}"/>
              </a:ext>
            </a:extLst>
          </p:cNvPr>
          <p:cNvSpPr/>
          <p:nvPr/>
        </p:nvSpPr>
        <p:spPr>
          <a:xfrm>
            <a:off x="7292355" y="-4793066"/>
            <a:ext cx="9648774" cy="8229600"/>
          </a:xfrm>
          <a:custGeom>
            <a:avLst/>
            <a:gdLst/>
            <a:ahLst/>
            <a:cxnLst/>
            <a:rect l="l" t="t" r="r" b="b"/>
            <a:pathLst>
              <a:path w="9648774" h="8229600" extrusionOk="0">
                <a:moveTo>
                  <a:pt x="0" y="0"/>
                </a:moveTo>
                <a:lnTo>
                  <a:pt x="9648773" y="0"/>
                </a:lnTo>
                <a:lnTo>
                  <a:pt x="9648773" y="8229600"/>
                </a:lnTo>
                <a:lnTo>
                  <a:pt x="0" y="8229600"/>
                </a:lnTo>
                <a:lnTo>
                  <a:pt x="0" y="0"/>
                </a:lnTo>
                <a:close/>
              </a:path>
            </a:pathLst>
          </a:custGeom>
          <a:blipFill rotWithShape="1">
            <a:blip r:embed="rId4">
              <a:alphaModFix/>
            </a:blip>
            <a:stretch>
              <a:fillRect/>
            </a:stretch>
          </a:blipFill>
          <a:ln>
            <a:noFill/>
          </a:ln>
        </p:spPr>
      </p:sp>
      <p:sp>
        <p:nvSpPr>
          <p:cNvPr id="313" name="Google Shape;313;p32">
            <a:extLst>
              <a:ext uri="{FF2B5EF4-FFF2-40B4-BE49-F238E27FC236}">
                <a16:creationId xmlns:a16="http://schemas.microsoft.com/office/drawing/2014/main" id="{153FD8F5-DEAB-942E-F059-3F1CCEFA40AE}"/>
              </a:ext>
            </a:extLst>
          </p:cNvPr>
          <p:cNvSpPr txBox="1"/>
          <p:nvPr/>
        </p:nvSpPr>
        <p:spPr>
          <a:xfrm>
            <a:off x="934365" y="1297840"/>
            <a:ext cx="12204000" cy="738900"/>
          </a:xfrm>
          <a:prstGeom prst="rect">
            <a:avLst/>
          </a:prstGeom>
          <a:noFill/>
          <a:ln>
            <a:noFill/>
          </a:ln>
        </p:spPr>
        <p:txBody>
          <a:bodyPr spcFirstLastPara="1" wrap="square" lIns="0" tIns="0" rIns="0" bIns="0" anchor="t" anchorCtr="0">
            <a:spAutoFit/>
          </a:bodyPr>
          <a:lstStyle/>
          <a:p>
            <a:pPr>
              <a:lnSpc>
                <a:spcPct val="59996"/>
              </a:lnSpc>
            </a:pPr>
            <a:r>
              <a:rPr lang="en-US" sz="8000">
                <a:solidFill>
                  <a:srgbClr val="E2330B"/>
                </a:solidFill>
                <a:latin typeface="Calibri"/>
                <a:ea typeface="Calibri"/>
                <a:cs typeface="Calibri"/>
                <a:sym typeface="Calibri"/>
              </a:rPr>
              <a:t>Conclusion Questions</a:t>
            </a:r>
            <a:endParaRPr lang="en-US"/>
          </a:p>
        </p:txBody>
      </p:sp>
      <p:sp>
        <p:nvSpPr>
          <p:cNvPr id="314" name="Google Shape;314;p32">
            <a:extLst>
              <a:ext uri="{FF2B5EF4-FFF2-40B4-BE49-F238E27FC236}">
                <a16:creationId xmlns:a16="http://schemas.microsoft.com/office/drawing/2014/main" id="{7E9C9FFE-BBA1-D099-0227-5611E3771363}"/>
              </a:ext>
            </a:extLst>
          </p:cNvPr>
          <p:cNvSpPr txBox="1"/>
          <p:nvPr/>
        </p:nvSpPr>
        <p:spPr>
          <a:xfrm>
            <a:off x="1088167" y="2569542"/>
            <a:ext cx="9773400" cy="5052152"/>
          </a:xfrm>
          <a:prstGeom prst="rect">
            <a:avLst/>
          </a:prstGeom>
          <a:noFill/>
          <a:ln>
            <a:noFill/>
          </a:ln>
        </p:spPr>
        <p:txBody>
          <a:bodyPr spcFirstLastPara="1" wrap="square" lIns="0" tIns="0" rIns="0" bIns="0" anchor="t" anchorCtr="0">
            <a:spAutoFit/>
          </a:bodyPr>
          <a:lstStyle/>
          <a:p>
            <a:pPr marL="514350" indent="-514350">
              <a:lnSpc>
                <a:spcPct val="140011"/>
              </a:lnSpc>
              <a:buAutoNum type="arabicPeriod"/>
            </a:pPr>
            <a:r>
              <a:rPr lang="en-US" sz="3350">
                <a:latin typeface="Calibri"/>
                <a:ea typeface="Calibri"/>
                <a:cs typeface="Calibri"/>
              </a:rPr>
              <a:t>What is something new that you learned today?</a:t>
            </a:r>
          </a:p>
          <a:p>
            <a:pPr marL="514350" indent="-514350">
              <a:lnSpc>
                <a:spcPct val="140011"/>
              </a:lnSpc>
              <a:buAutoNum type="arabicPeriod"/>
            </a:pPr>
            <a:r>
              <a:rPr lang="en-US" sz="3350" dirty="0">
                <a:latin typeface="Calibri"/>
                <a:ea typeface="Calibri"/>
                <a:cs typeface="Calibri"/>
              </a:rPr>
              <a:t>What is something that you're excited to learn more about from today's activities?</a:t>
            </a:r>
          </a:p>
          <a:p>
            <a:pPr marL="514350" indent="-514350">
              <a:lnSpc>
                <a:spcPct val="140011"/>
              </a:lnSpc>
              <a:buAutoNum type="arabicPeriod"/>
            </a:pPr>
            <a:r>
              <a:rPr lang="en-US" sz="3350">
                <a:latin typeface="Calibri"/>
                <a:ea typeface="Calibri"/>
                <a:cs typeface="Calibri"/>
              </a:rPr>
              <a:t>What are some other ways we can practice science communication?</a:t>
            </a:r>
            <a:endParaRPr lang="en-US" sz="3350" dirty="0">
              <a:latin typeface="Calibri"/>
              <a:ea typeface="Calibri"/>
              <a:cs typeface="Calibri"/>
            </a:endParaRPr>
          </a:p>
          <a:p>
            <a:pPr marL="514350" indent="-514350">
              <a:lnSpc>
                <a:spcPct val="140011"/>
              </a:lnSpc>
              <a:buAutoNum type="arabicPeriod"/>
            </a:pPr>
            <a:r>
              <a:rPr lang="en-US" sz="3350">
                <a:latin typeface="Calibri"/>
                <a:ea typeface="Calibri"/>
                <a:cs typeface="Calibri"/>
              </a:rPr>
              <a:t>How will you use what you learned from today's activity?</a:t>
            </a:r>
            <a:endParaRPr lang="en-US" sz="3350" dirty="0">
              <a:latin typeface="Calibri"/>
              <a:ea typeface="Calibri"/>
              <a:cs typeface="Calibri"/>
            </a:endParaRPr>
          </a:p>
        </p:txBody>
      </p:sp>
      <p:sp>
        <p:nvSpPr>
          <p:cNvPr id="315" name="Google Shape;315;p32">
            <a:extLst>
              <a:ext uri="{FF2B5EF4-FFF2-40B4-BE49-F238E27FC236}">
                <a16:creationId xmlns:a16="http://schemas.microsoft.com/office/drawing/2014/main" id="{B3A92A5D-C5B1-7B6A-23E0-00A5234FADB7}"/>
              </a:ext>
            </a:extLst>
          </p:cNvPr>
          <p:cNvSpPr txBox="1"/>
          <p:nvPr/>
        </p:nvSpPr>
        <p:spPr>
          <a:xfrm>
            <a:off x="139890" y="9866468"/>
            <a:ext cx="2794397" cy="257174"/>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1500" b="0" i="0" u="none" strike="noStrike" cap="none">
                <a:solidFill>
                  <a:srgbClr val="000000"/>
                </a:solidFill>
                <a:latin typeface="Arial"/>
                <a:ea typeface="Arial"/>
                <a:cs typeface="Arial"/>
                <a:sym typeface="Arial"/>
              </a:rPr>
              <a:t>Image/Graphic Sources: Canva</a:t>
            </a:r>
            <a:endParaRPr/>
          </a:p>
        </p:txBody>
      </p:sp>
      <p:sp>
        <p:nvSpPr>
          <p:cNvPr id="3" name="Google Shape;215;p23" descr="A fish in a circle of arrows&#10;&#10;AI-generated content may be incorrect.">
            <a:extLst>
              <a:ext uri="{FF2B5EF4-FFF2-40B4-BE49-F238E27FC236}">
                <a16:creationId xmlns:a16="http://schemas.microsoft.com/office/drawing/2014/main" id="{5C6BB2BE-FC57-C93C-3074-314B5F21FDBC}"/>
              </a:ext>
            </a:extLst>
          </p:cNvPr>
          <p:cNvSpPr/>
          <p:nvPr/>
        </p:nvSpPr>
        <p:spPr>
          <a:xfrm>
            <a:off x="11420452" y="1662262"/>
            <a:ext cx="6188729" cy="6627822"/>
          </a:xfrm>
          <a:custGeom>
            <a:avLst/>
            <a:gdLst/>
            <a:ahLst/>
            <a:cxnLst/>
            <a:rect l="l" t="t" r="r" b="b"/>
            <a:pathLst>
              <a:path w="6188729" h="6627822" extrusionOk="0">
                <a:moveTo>
                  <a:pt x="0" y="0"/>
                </a:moveTo>
                <a:lnTo>
                  <a:pt x="6188728" y="0"/>
                </a:lnTo>
                <a:lnTo>
                  <a:pt x="6188728" y="6627822"/>
                </a:lnTo>
                <a:lnTo>
                  <a:pt x="0" y="6627822"/>
                </a:lnTo>
                <a:lnTo>
                  <a:pt x="0" y="0"/>
                </a:lnTo>
                <a:close/>
              </a:path>
            </a:pathLst>
          </a:custGeom>
          <a:blipFill rotWithShape="1">
            <a:blip r:embed="rId5">
              <a:alphaModFix/>
            </a:blip>
            <a:stretch>
              <a:fillRect/>
            </a:stretch>
          </a:blipFill>
          <a:ln>
            <a:noFill/>
          </a:ln>
        </p:spPr>
      </p:sp>
    </p:spTree>
    <p:extLst>
      <p:ext uri="{BB962C8B-B14F-4D97-AF65-F5344CB8AC3E}">
        <p14:creationId xmlns:p14="http://schemas.microsoft.com/office/powerpoint/2010/main" val="4139105882"/>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377ea6c5-c720-40d1-b137-1b67931e9f50">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28FAA3887A9EE4FA660FE79C0A3EB4E" ma:contentTypeVersion="12" ma:contentTypeDescription="Create a new document." ma:contentTypeScope="" ma:versionID="4514c420fc546aa36817a2900b89c09f">
  <xsd:schema xmlns:xsd="http://www.w3.org/2001/XMLSchema" xmlns:xs="http://www.w3.org/2001/XMLSchema" xmlns:p="http://schemas.microsoft.com/office/2006/metadata/properties" xmlns:ns2="377ea6c5-c720-40d1-b137-1b67931e9f50" targetNamespace="http://schemas.microsoft.com/office/2006/metadata/properties" ma:root="true" ma:fieldsID="e2e0421bfb8976e98a5a24e7b91e219c" ns2:_="">
    <xsd:import namespace="377ea6c5-c720-40d1-b137-1b67931e9f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77ea6c5-c720-40d1-b137-1b67931e9f5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21fce5ac-2f93-40ff-8307-b6977e84f40f" ma:termSetId="09814cd3-568e-fe90-9814-8d621ff8fb84" ma:anchorId="fba54fb3-c3e1-fe81-a776-ca4b69148c4d" ma:open="true" ma:isKeyword="false">
      <xsd:complexType>
        <xsd:sequence>
          <xsd:element ref="pc:Terms" minOccurs="0" maxOccurs="1"/>
        </xsd:sequence>
      </xsd:complex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BFBD47F-D681-4A9B-B2F5-33F8E7481376}">
  <ds:schemaRefs>
    <ds:schemaRef ds:uri="http://schemas.microsoft.com/sharepoint/v3/contenttype/forms"/>
  </ds:schemaRefs>
</ds:datastoreItem>
</file>

<file path=customXml/itemProps2.xml><?xml version="1.0" encoding="utf-8"?>
<ds:datastoreItem xmlns:ds="http://schemas.openxmlformats.org/officeDocument/2006/customXml" ds:itemID="{1EF20332-B6C0-4C28-929C-1EDFA2B3F721}">
  <ds:schemaRefs>
    <ds:schemaRef ds:uri="http://schemas.microsoft.com/office/2006/metadata/properties"/>
    <ds:schemaRef ds:uri="http://schemas.microsoft.com/office/infopath/2007/PartnerControls"/>
    <ds:schemaRef ds:uri="377ea6c5-c720-40d1-b137-1b67931e9f50"/>
  </ds:schemaRefs>
</ds:datastoreItem>
</file>

<file path=customXml/itemProps3.xml><?xml version="1.0" encoding="utf-8"?>
<ds:datastoreItem xmlns:ds="http://schemas.openxmlformats.org/officeDocument/2006/customXml" ds:itemID="{B90A847B-050C-47B8-8B97-2F9B0A7D5BD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77ea6c5-c720-40d1-b137-1b67931e9f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Custom</PresentationFormat>
  <Slides>24</Slides>
  <Notes>24</Notes>
  <HiddenSlides>0</HiddenSlide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revision>110</cp:revision>
  <dcterms:modified xsi:type="dcterms:W3CDTF">2026-04-01T21:10:41Z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0x010100828FAA3887A9EE4FA660FE79C0A3EB4E</vt:lpwstr>
  </property>
  <property fmtid="{D5CDD505-2E9C-101B-9397-08002B2CF9AE}" pid="3" name="MediaServiceImageTags">
    <vt:lpwstr/>
  </property>
</Properties>
</file>