
<file path=[Content_Types].xml><?xml version="1.0" encoding="utf-8"?>
<Types xmlns="http://schemas.openxmlformats.org/package/2006/content-types">
  <Default Extension="fntdata" ContentType="application/x-fontdata"/>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70" r:id="rId4"/>
    <p:sldMasterId id="2147483671" r:id="rId5"/>
  </p:sldMasterIdLst>
  <p:notesMasterIdLst>
    <p:notesMasterId r:id="rId31"/>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0" r:id="rId30"/>
  </p:sldIdLst>
  <p:sldSz cx="9144000" cy="5143500" type="screen16x9"/>
  <p:notesSz cx="6858000" cy="9144000"/>
  <p:embeddedFontLst>
    <p:embeddedFont>
      <p:font typeface="Cormorant" panose="020B0604020202020204" charset="0"/>
      <p:regular r:id="rId32"/>
      <p:bold r:id="rId33"/>
      <p:italic r:id="rId34"/>
      <p:boldItalic r:id="rId35"/>
    </p:embeddedFont>
    <p:embeddedFont>
      <p:font typeface="Merriweather" panose="020F0502020204030204" pitchFamily="2" charset="0"/>
      <p:regular r:id="rId36"/>
      <p:bold r:id="rId37"/>
      <p:italic r:id="rId38"/>
      <p:boldItalic r:id="rId39"/>
    </p:embeddedFont>
    <p:embeddedFont>
      <p:font typeface="Merriweather Black" panose="020F0502020204030204" pitchFamily="2" charset="0"/>
      <p:bold r:id="rId40"/>
      <p:boldItalic r:id="rId41"/>
    </p:embeddedFont>
    <p:embeddedFont>
      <p:font typeface="Merriweather ExtraBold" panose="020B0604020202020204" charset="0"/>
      <p:bold r:id="rId42"/>
      <p:boldItalic r:id="rId43"/>
    </p:embeddedFont>
    <p:embeddedFont>
      <p:font typeface="Merriweather Light" panose="020F0502020204030204" pitchFamily="2" charset="0"/>
      <p:regular r:id="rId44"/>
      <p:bold r:id="rId45"/>
      <p:italic r:id="rId46"/>
      <p:boldItalic r:id="rId47"/>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747775"/>
          </p15:clr>
        </p15:guide>
        <p15:guide id="2" pos="2880">
          <p15:clr>
            <a:srgbClr val="747775"/>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8B0B2"/>
    <a:srgbClr val="59ADD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79197" autoAdjust="0"/>
  </p:normalViewPr>
  <p:slideViewPr>
    <p:cSldViewPr snapToGrid="0">
      <p:cViewPr varScale="1">
        <p:scale>
          <a:sx n="112" d="100"/>
          <a:sy n="112" d="100"/>
        </p:scale>
        <p:origin x="912" y="108"/>
      </p:cViewPr>
      <p:guideLst>
        <p:guide orient="horz" pos="162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font" Target="fonts/font8.fntdata"/><Relationship Id="rId21" Type="http://schemas.openxmlformats.org/officeDocument/2006/relationships/slide" Target="slides/slide16.xml"/><Relationship Id="rId34" Type="http://schemas.openxmlformats.org/officeDocument/2006/relationships/font" Target="fonts/font3.fntdata"/><Relationship Id="rId42" Type="http://schemas.openxmlformats.org/officeDocument/2006/relationships/font" Target="fonts/font11.fntdata"/><Relationship Id="rId47" Type="http://schemas.openxmlformats.org/officeDocument/2006/relationships/font" Target="fonts/font16.fntdata"/><Relationship Id="rId50" Type="http://schemas.openxmlformats.org/officeDocument/2006/relationships/theme" Target="theme/theme1.xml"/><Relationship Id="rId7" Type="http://schemas.openxmlformats.org/officeDocument/2006/relationships/slide" Target="slides/slide2.xml"/><Relationship Id="rId2" Type="http://schemas.openxmlformats.org/officeDocument/2006/relationships/customXml" Target="../customXml/item2.xml"/><Relationship Id="rId16" Type="http://schemas.openxmlformats.org/officeDocument/2006/relationships/slide" Target="slides/slide11.xml"/><Relationship Id="rId29" Type="http://schemas.openxmlformats.org/officeDocument/2006/relationships/slide" Target="slides/slide24.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font" Target="fonts/font1.fntdata"/><Relationship Id="rId37" Type="http://schemas.openxmlformats.org/officeDocument/2006/relationships/font" Target="fonts/font6.fntdata"/><Relationship Id="rId40" Type="http://schemas.openxmlformats.org/officeDocument/2006/relationships/font" Target="fonts/font9.fntdata"/><Relationship Id="rId45" Type="http://schemas.openxmlformats.org/officeDocument/2006/relationships/font" Target="fonts/font14.fntdata"/><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font" Target="fonts/font5.fntdata"/><Relationship Id="rId49" Type="http://schemas.openxmlformats.org/officeDocument/2006/relationships/viewProps" Target="viewProps.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notesMaster" Target="notesMasters/notesMaster1.xml"/><Relationship Id="rId44" Type="http://schemas.openxmlformats.org/officeDocument/2006/relationships/font" Target="fonts/font13.fntdata"/><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font" Target="fonts/font4.fntdata"/><Relationship Id="rId43" Type="http://schemas.openxmlformats.org/officeDocument/2006/relationships/font" Target="fonts/font12.fntdata"/><Relationship Id="rId48" Type="http://schemas.openxmlformats.org/officeDocument/2006/relationships/presProps" Target="presProps.xml"/><Relationship Id="rId8" Type="http://schemas.openxmlformats.org/officeDocument/2006/relationships/slide" Target="slides/slide3.xml"/><Relationship Id="rId51" Type="http://schemas.openxmlformats.org/officeDocument/2006/relationships/tableStyles" Target="tableStyles.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font" Target="fonts/font2.fntdata"/><Relationship Id="rId38" Type="http://schemas.openxmlformats.org/officeDocument/2006/relationships/font" Target="fonts/font7.fntdata"/><Relationship Id="rId46" Type="http://schemas.openxmlformats.org/officeDocument/2006/relationships/font" Target="fonts/font15.fntdata"/><Relationship Id="rId20" Type="http://schemas.openxmlformats.org/officeDocument/2006/relationships/slide" Target="slides/slide15.xml"/><Relationship Id="rId41" Type="http://schemas.openxmlformats.org/officeDocument/2006/relationships/font" Target="fonts/font10.fntdata"/><Relationship Id="rId1" Type="http://schemas.openxmlformats.org/officeDocument/2006/relationships/customXml" Target="../customXml/item1.xml"/><Relationship Id="rId6" Type="http://schemas.openxmlformats.org/officeDocument/2006/relationships/slide" Target="slides/slid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3" Type="http://schemas.openxmlformats.org/officeDocument/2006/relationships/hyperlink" Target="https://youtu.be/vUN-gowEgdU" TargetMode="External"/><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5"/>
        <p:cNvGrpSpPr/>
        <p:nvPr/>
      </p:nvGrpSpPr>
      <p:grpSpPr>
        <a:xfrm>
          <a:off x="0" y="0"/>
          <a:ext cx="0" cy="0"/>
          <a:chOff x="0" y="0"/>
          <a:chExt cx="0" cy="0"/>
        </a:xfrm>
      </p:grpSpPr>
      <p:sp>
        <p:nvSpPr>
          <p:cNvPr id="96" name="Google Shape;96;g38d99cbdc23_0_102: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7" name="Google Shape;97;g38d99cbdc23_0_10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0"/>
        <p:cNvGrpSpPr/>
        <p:nvPr/>
      </p:nvGrpSpPr>
      <p:grpSpPr>
        <a:xfrm>
          <a:off x="0" y="0"/>
          <a:ext cx="0" cy="0"/>
          <a:chOff x="0" y="0"/>
          <a:chExt cx="0" cy="0"/>
        </a:xfrm>
      </p:grpSpPr>
      <p:sp>
        <p:nvSpPr>
          <p:cNvPr id="111" name="Google Shape;111;g39c7d658f62_0_255: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2" name="Google Shape;112;g39c7d658f62_0_25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0"/>
        <p:cNvGrpSpPr/>
        <p:nvPr/>
      </p:nvGrpSpPr>
      <p:grpSpPr>
        <a:xfrm>
          <a:off x="0" y="0"/>
          <a:ext cx="0" cy="0"/>
          <a:chOff x="0" y="0"/>
          <a:chExt cx="0" cy="0"/>
        </a:xfrm>
      </p:grpSpPr>
      <p:sp>
        <p:nvSpPr>
          <p:cNvPr id="121" name="Google Shape;121;g39c7d658f62_0_290: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2" name="Google Shape;122;g39c7d658f62_0_29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t>Hook</a:t>
            </a:r>
            <a:br>
              <a:rPr lang="en">
                <a:solidFill>
                  <a:schemeClr val="dk1"/>
                </a:solidFill>
              </a:rPr>
            </a:br>
            <a:r>
              <a:rPr lang="en">
                <a:solidFill>
                  <a:schemeClr val="dk1"/>
                </a:solidFill>
              </a:rPr>
              <a:t> Ask: “If you could live anywhere, where would you choose and why?” Let a few students share or prompt them with features (like having a park, the city, the country) and have them raise their hands.</a:t>
            </a:r>
            <a:endParaRPr>
              <a:solidFill>
                <a:schemeClr val="dk1"/>
              </a:solidFill>
            </a:endParaRPr>
          </a:p>
          <a:p>
            <a:pPr marL="0" lvl="0" indent="0" algn="l" rtl="0">
              <a:lnSpc>
                <a:spcPct val="115000"/>
              </a:lnSpc>
              <a:spcBef>
                <a:spcPts val="1200"/>
              </a:spcBef>
              <a:spcAft>
                <a:spcPts val="0"/>
              </a:spcAft>
              <a:buClr>
                <a:schemeClr val="dk1"/>
              </a:buClr>
              <a:buSzPts val="1100"/>
              <a:buFont typeface="Arial"/>
              <a:buNone/>
            </a:pPr>
            <a:r>
              <a:rPr lang="en">
                <a:solidFill>
                  <a:schemeClr val="dk1"/>
                </a:solidFill>
              </a:rPr>
              <a:t>Then say: “Animals make choices like that too! Blue crabs have to find their perfect “neighborhood” safe places with things like food and space, but not every habitat stays safe or healthy. Sometimes their favorite “neighborhoods,” like seagrass beds or marshes, get damaged or disappear because of natural events or things people do, like pollution or building on the shoreline.”</a:t>
            </a:r>
            <a:endParaRPr>
              <a:solidFill>
                <a:schemeClr val="dk1"/>
              </a:solidFill>
            </a:endParaRPr>
          </a:p>
          <a:p>
            <a:pPr marL="0" lvl="0" indent="0" algn="l" rtl="0">
              <a:lnSpc>
                <a:spcPct val="115000"/>
              </a:lnSpc>
              <a:spcBef>
                <a:spcPts val="1200"/>
              </a:spcBef>
              <a:spcAft>
                <a:spcPts val="0"/>
              </a:spcAft>
              <a:buClr>
                <a:schemeClr val="dk1"/>
              </a:buClr>
              <a:buSzPts val="1100"/>
              <a:buFont typeface="Arial"/>
              <a:buNone/>
            </a:pPr>
            <a:r>
              <a:rPr lang="en">
                <a:solidFill>
                  <a:schemeClr val="dk1"/>
                </a:solidFill>
              </a:rPr>
              <a:t>Then ask: “If one of your neighborhoods was destroyed or crowded, what would you do? Could also prompt with “move, rebuild, or give up your home?” and raise hand for each or just leave it rhetorical. </a:t>
            </a:r>
            <a:endParaRPr>
              <a:solidFill>
                <a:schemeClr val="dk1"/>
              </a:solidFill>
            </a:endParaRPr>
          </a:p>
          <a:p>
            <a:pPr marL="0" marR="381000" lvl="0" indent="0" algn="l" rtl="0">
              <a:lnSpc>
                <a:spcPct val="115000"/>
              </a:lnSpc>
              <a:spcBef>
                <a:spcPts val="1200"/>
              </a:spcBef>
              <a:spcAft>
                <a:spcPts val="0"/>
              </a:spcAft>
              <a:buClr>
                <a:schemeClr val="dk1"/>
              </a:buClr>
              <a:buSzPts val="1100"/>
              <a:buFont typeface="Arial"/>
              <a:buNone/>
            </a:pPr>
            <a:r>
              <a:rPr lang="en">
                <a:solidFill>
                  <a:schemeClr val="dk1"/>
                </a:solidFill>
              </a:rPr>
              <a:t>Relate back to blue crabs: “That’s what blue crabs face every day,  and scientists study how they move between habitats and how we can help protect those homes. </a:t>
            </a:r>
            <a:r>
              <a:rPr lang="en"/>
              <a:t>Just like a town needs good planning to have all the things you want or need the Chesapeake Bay needs good management to keep its habitats healthy. </a:t>
            </a:r>
            <a:endParaRPr/>
          </a:p>
          <a:p>
            <a:pPr marL="0" marR="381000" lvl="0" indent="0" algn="l" rtl="0">
              <a:lnSpc>
                <a:spcPct val="115000"/>
              </a:lnSpc>
              <a:spcBef>
                <a:spcPts val="1200"/>
              </a:spcBef>
              <a:spcAft>
                <a:spcPts val="0"/>
              </a:spcAft>
              <a:buClr>
                <a:schemeClr val="dk1"/>
              </a:buClr>
              <a:buSzPts val="1100"/>
              <a:buFont typeface="Arial"/>
              <a:buNone/>
            </a:pPr>
            <a:endParaRPr/>
          </a:p>
          <a:p>
            <a:pPr marL="0" marR="381000" lvl="0" indent="0" algn="l" rtl="0">
              <a:lnSpc>
                <a:spcPct val="115000"/>
              </a:lnSpc>
              <a:spcBef>
                <a:spcPts val="1200"/>
              </a:spcBef>
              <a:spcAft>
                <a:spcPts val="0"/>
              </a:spcAft>
              <a:buClr>
                <a:schemeClr val="dk1"/>
              </a:buClr>
              <a:buSzPts val="1100"/>
              <a:buFont typeface="Arial"/>
              <a:buNone/>
            </a:pPr>
            <a:r>
              <a:rPr lang="en"/>
              <a:t>Optional depending on timing of your lesson. </a:t>
            </a:r>
            <a:endParaRPr/>
          </a:p>
          <a:p>
            <a:pPr marL="0" marR="381000" lvl="0" indent="0" algn="l" rtl="0">
              <a:lnSpc>
                <a:spcPct val="115000"/>
              </a:lnSpc>
              <a:spcBef>
                <a:spcPts val="1200"/>
              </a:spcBef>
              <a:spcAft>
                <a:spcPts val="0"/>
              </a:spcAft>
              <a:buClr>
                <a:schemeClr val="dk1"/>
              </a:buClr>
              <a:buSzPts val="1100"/>
              <a:buFont typeface="Arial"/>
              <a:buNone/>
            </a:pPr>
            <a:r>
              <a:rPr lang="en"/>
              <a:t>Let’s dive in and learn a little more about these blue crab neighborhoods and how they interact in them.</a:t>
            </a:r>
            <a:endParaRPr/>
          </a:p>
          <a:p>
            <a:pPr marL="0" marR="381000" lvl="0" indent="0" algn="l" rtl="0">
              <a:lnSpc>
                <a:spcPct val="115000"/>
              </a:lnSpc>
              <a:spcBef>
                <a:spcPts val="1200"/>
              </a:spcBef>
              <a:spcAft>
                <a:spcPts val="0"/>
              </a:spcAft>
              <a:buClr>
                <a:schemeClr val="dk1"/>
              </a:buClr>
              <a:buSzPts val="1100"/>
              <a:buFont typeface="Arial"/>
              <a:buNone/>
            </a:pPr>
            <a:r>
              <a:rPr lang="en"/>
              <a:t>OR</a:t>
            </a:r>
            <a:endParaRPr/>
          </a:p>
          <a:p>
            <a:pPr marL="0" marR="381000" lvl="0" indent="0" algn="l" rtl="0">
              <a:lnSpc>
                <a:spcPct val="115000"/>
              </a:lnSpc>
              <a:spcBef>
                <a:spcPts val="1200"/>
              </a:spcBef>
              <a:spcAft>
                <a:spcPts val="0"/>
              </a:spcAft>
              <a:buClr>
                <a:schemeClr val="dk1"/>
              </a:buClr>
              <a:buSzPts val="1100"/>
              <a:buFont typeface="Arial"/>
              <a:buNone/>
            </a:pPr>
            <a:r>
              <a:rPr lang="en"/>
              <a:t>Today, you’ll play a game where you make those same choices blue crabs and managers face: finding food, avoiding danger, and surviving as the Bay changes.”</a:t>
            </a:r>
            <a:endParaRPr/>
          </a:p>
          <a:p>
            <a:pPr marL="0" lvl="0" indent="0" algn="l" rtl="0">
              <a:lnSpc>
                <a:spcPct val="115000"/>
              </a:lnSpc>
              <a:spcBef>
                <a:spcPts val="1200"/>
              </a:spcBef>
              <a:spcAft>
                <a:spcPts val="0"/>
              </a:spcAft>
              <a:buNone/>
            </a:pPr>
            <a:endParaRPr>
              <a:solidFill>
                <a:schemeClr val="dk1"/>
              </a:solidFill>
            </a:endParaRPr>
          </a:p>
          <a:p>
            <a:pPr marL="0" lvl="0" indent="0" algn="l" rtl="0">
              <a:spcBef>
                <a:spcPts val="1200"/>
              </a:spcBef>
              <a:spcAft>
                <a:spcPts val="0"/>
              </a:spcAft>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9"/>
        <p:cNvGrpSpPr/>
        <p:nvPr/>
      </p:nvGrpSpPr>
      <p:grpSpPr>
        <a:xfrm>
          <a:off x="0" y="0"/>
          <a:ext cx="0" cy="0"/>
          <a:chOff x="0" y="0"/>
          <a:chExt cx="0" cy="0"/>
        </a:xfrm>
      </p:grpSpPr>
      <p:sp>
        <p:nvSpPr>
          <p:cNvPr id="130" name="Google Shape;130;g3d42c2be85b_0_334: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1" name="Google Shape;131;g3d42c2be85b_0_33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lnSpc>
                <a:spcPct val="115000"/>
              </a:lnSpc>
              <a:spcBef>
                <a:spcPts val="1200"/>
              </a:spcBef>
              <a:spcAft>
                <a:spcPts val="0"/>
              </a:spcAft>
              <a:buNone/>
            </a:pPr>
            <a:r>
              <a:rPr lang="en" sz="1200">
                <a:solidFill>
                  <a:schemeClr val="dk1"/>
                </a:solidFill>
                <a:latin typeface="Merriweather"/>
                <a:ea typeface="Merriweather"/>
                <a:cs typeface="Merriweather"/>
                <a:sym typeface="Merriweather"/>
              </a:rPr>
              <a:t>Explain learning objectives using simplified versions above or from the lesson plan</a:t>
            </a:r>
            <a:endParaRPr sz="1200">
              <a:solidFill>
                <a:schemeClr val="dk1"/>
              </a:solidFill>
              <a:latin typeface="Merriweather"/>
              <a:ea typeface="Merriweather"/>
              <a:cs typeface="Merriweather"/>
              <a:sym typeface="Merriweather"/>
            </a:endParaRPr>
          </a:p>
          <a:p>
            <a:pPr marL="0" lvl="0" indent="0" algn="l" rtl="0">
              <a:lnSpc>
                <a:spcPct val="115000"/>
              </a:lnSpc>
              <a:spcBef>
                <a:spcPts val="1200"/>
              </a:spcBef>
              <a:spcAft>
                <a:spcPts val="0"/>
              </a:spcAft>
              <a:buNone/>
            </a:pPr>
            <a:r>
              <a:rPr lang="en" sz="1200">
                <a:solidFill>
                  <a:schemeClr val="dk1"/>
                </a:solidFill>
                <a:latin typeface="Merriweather"/>
                <a:ea typeface="Merriweather"/>
                <a:cs typeface="Merriweather"/>
                <a:sym typeface="Merriweather"/>
              </a:rPr>
              <a:t>From lesson plan:</a:t>
            </a:r>
            <a:endParaRPr sz="1200">
              <a:solidFill>
                <a:schemeClr val="dk1"/>
              </a:solidFill>
              <a:latin typeface="Merriweather"/>
              <a:ea typeface="Merriweather"/>
              <a:cs typeface="Merriweather"/>
              <a:sym typeface="Merriweather"/>
            </a:endParaRPr>
          </a:p>
          <a:p>
            <a:pPr marL="457200" lvl="0" indent="-304800" algn="l" rtl="0">
              <a:lnSpc>
                <a:spcPct val="115000"/>
              </a:lnSpc>
              <a:spcBef>
                <a:spcPts val="1200"/>
              </a:spcBef>
              <a:spcAft>
                <a:spcPts val="0"/>
              </a:spcAft>
              <a:buClr>
                <a:srgbClr val="0B4163"/>
              </a:buClr>
              <a:buSzPts val="1200"/>
              <a:buFont typeface="Merriweather"/>
              <a:buChar char="●"/>
            </a:pPr>
            <a:r>
              <a:rPr lang="en" sz="1200">
                <a:solidFill>
                  <a:schemeClr val="dk1"/>
                </a:solidFill>
                <a:latin typeface="Merriweather"/>
                <a:ea typeface="Merriweather"/>
                <a:cs typeface="Merriweather"/>
                <a:sym typeface="Merriweather"/>
              </a:rPr>
              <a:t>Model how direct and indirect factors (like predation, fishing, habitat loss/restoration, and disease) influence blue crab populations by playing a simulation game.</a:t>
            </a:r>
            <a:endParaRPr sz="1200">
              <a:solidFill>
                <a:schemeClr val="dk1"/>
              </a:solidFill>
              <a:latin typeface="Merriweather"/>
              <a:ea typeface="Merriweather"/>
              <a:cs typeface="Merriweather"/>
              <a:sym typeface="Merriweather"/>
            </a:endParaRPr>
          </a:p>
          <a:p>
            <a:pPr marL="457200" lvl="0" indent="-304800" algn="l" rtl="0">
              <a:lnSpc>
                <a:spcPct val="115000"/>
              </a:lnSpc>
              <a:spcBef>
                <a:spcPts val="0"/>
              </a:spcBef>
              <a:spcAft>
                <a:spcPts val="0"/>
              </a:spcAft>
              <a:buClr>
                <a:srgbClr val="0B4163"/>
              </a:buClr>
              <a:buSzPts val="1200"/>
              <a:buFont typeface="Merriweather"/>
              <a:buChar char="●"/>
            </a:pPr>
            <a:r>
              <a:rPr lang="en" sz="1200">
                <a:solidFill>
                  <a:schemeClr val="dk1"/>
                </a:solidFill>
                <a:latin typeface="Merriweather"/>
                <a:ea typeface="Merriweather"/>
                <a:cs typeface="Merriweather"/>
                <a:sym typeface="Merriweather"/>
              </a:rPr>
              <a:t>Compare and contrast how juveniles and adults experience different trade-offs between food and shelter as they grow.</a:t>
            </a:r>
            <a:endParaRPr sz="1200">
              <a:solidFill>
                <a:schemeClr val="dk1"/>
              </a:solidFill>
              <a:latin typeface="Merriweather"/>
              <a:ea typeface="Merriweather"/>
              <a:cs typeface="Merriweather"/>
              <a:sym typeface="Merriweather"/>
            </a:endParaRPr>
          </a:p>
          <a:p>
            <a:pPr marL="457200" lvl="0" indent="-304800" algn="l" rtl="0">
              <a:lnSpc>
                <a:spcPct val="115000"/>
              </a:lnSpc>
              <a:spcBef>
                <a:spcPts val="0"/>
              </a:spcBef>
              <a:spcAft>
                <a:spcPts val="0"/>
              </a:spcAft>
              <a:buClr>
                <a:srgbClr val="0B4163"/>
              </a:buClr>
              <a:buSzPts val="1200"/>
              <a:buFont typeface="Merriweather"/>
              <a:buChar char="●"/>
            </a:pPr>
            <a:r>
              <a:rPr lang="en" sz="1200">
                <a:solidFill>
                  <a:schemeClr val="dk1"/>
                </a:solidFill>
                <a:latin typeface="Merriweather"/>
                <a:ea typeface="Merriweather"/>
                <a:cs typeface="Merriweather"/>
                <a:sym typeface="Merriweather"/>
              </a:rPr>
              <a:t> Assess</a:t>
            </a:r>
            <a:r>
              <a:rPr lang="en" sz="1200" b="1">
                <a:solidFill>
                  <a:schemeClr val="dk1"/>
                </a:solidFill>
                <a:latin typeface="Merriweather"/>
                <a:ea typeface="Merriweather"/>
                <a:cs typeface="Merriweather"/>
                <a:sym typeface="Merriweather"/>
              </a:rPr>
              <a:t> </a:t>
            </a:r>
            <a:r>
              <a:rPr lang="en" sz="1200">
                <a:solidFill>
                  <a:schemeClr val="dk1"/>
                </a:solidFill>
                <a:latin typeface="Merriweather"/>
                <a:ea typeface="Merriweather"/>
                <a:cs typeface="Merriweather"/>
                <a:sym typeface="Merriweather"/>
              </a:rPr>
              <a:t>how changes in environmental conditions and human activities affect the crab population.</a:t>
            </a:r>
            <a:endParaRPr sz="1200">
              <a:solidFill>
                <a:schemeClr val="dk1"/>
              </a:solidFill>
              <a:latin typeface="Merriweather"/>
              <a:ea typeface="Merriweather"/>
              <a:cs typeface="Merriweather"/>
              <a:sym typeface="Merriweather"/>
            </a:endParaRPr>
          </a:p>
          <a:p>
            <a:pPr marL="457200" lvl="0" indent="-304800" algn="l" rtl="0">
              <a:lnSpc>
                <a:spcPct val="115000"/>
              </a:lnSpc>
              <a:spcBef>
                <a:spcPts val="0"/>
              </a:spcBef>
              <a:spcAft>
                <a:spcPts val="0"/>
              </a:spcAft>
              <a:buClr>
                <a:srgbClr val="0B4163"/>
              </a:buClr>
              <a:buSzPts val="1200"/>
              <a:buFont typeface="Merriweather"/>
              <a:buChar char="●"/>
            </a:pPr>
            <a:r>
              <a:rPr lang="en" sz="1200">
                <a:solidFill>
                  <a:schemeClr val="dk1"/>
                </a:solidFill>
                <a:latin typeface="Merriweather"/>
                <a:ea typeface="Merriweather"/>
                <a:cs typeface="Merriweather"/>
                <a:sym typeface="Merriweather"/>
              </a:rPr>
              <a:t>Explain how blue crabs depend on multiple, connected habitats within the Chesapeake Bay.</a:t>
            </a:r>
            <a:endParaRPr sz="1200">
              <a:solidFill>
                <a:schemeClr val="dk1"/>
              </a:solidFill>
              <a:latin typeface="Merriweather"/>
              <a:ea typeface="Merriweather"/>
              <a:cs typeface="Merriweather"/>
              <a:sym typeface="Merriweather"/>
            </a:endParaRPr>
          </a:p>
          <a:p>
            <a:pPr marL="0" lvl="0" indent="0" algn="l" rtl="0">
              <a:spcBef>
                <a:spcPts val="1200"/>
              </a:spcBef>
              <a:spcAft>
                <a:spcPts val="0"/>
              </a:spcAft>
              <a:buClr>
                <a:schemeClr val="dk1"/>
              </a:buClr>
              <a:buSzPts val="1100"/>
              <a:buFont typeface="Arial"/>
              <a:buNone/>
            </a:pPr>
            <a:endParaRPr sz="1200">
              <a:solidFill>
                <a:srgbClr val="0B4163"/>
              </a:solidFill>
              <a:latin typeface="Merriweather"/>
              <a:ea typeface="Merriweather"/>
              <a:cs typeface="Merriweather"/>
              <a:sym typeface="Merriweather"/>
            </a:endParaRPr>
          </a:p>
          <a:p>
            <a:pPr marL="0" lvl="0" indent="0" algn="l" rtl="0">
              <a:spcBef>
                <a:spcPts val="0"/>
              </a:spcBef>
              <a:spcAft>
                <a:spcPts val="0"/>
              </a:spcAft>
              <a:buNone/>
            </a:pPr>
            <a:endParaRPr sz="1200">
              <a:solidFill>
                <a:schemeClr val="dk1"/>
              </a:solidFill>
              <a:latin typeface="Calibri"/>
              <a:ea typeface="Calibri"/>
              <a:cs typeface="Calibri"/>
              <a:sym typeface="Calibri"/>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8"/>
        <p:cNvGrpSpPr/>
        <p:nvPr/>
      </p:nvGrpSpPr>
      <p:grpSpPr>
        <a:xfrm>
          <a:off x="0" y="0"/>
          <a:ext cx="0" cy="0"/>
          <a:chOff x="0" y="0"/>
          <a:chExt cx="0" cy="0"/>
        </a:xfrm>
      </p:grpSpPr>
      <p:sp>
        <p:nvSpPr>
          <p:cNvPr id="139" name="Google Shape;139;g39b1d15d9c1_0_6: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0" name="Google Shape;140;g39b1d15d9c1_0_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lnSpc>
                <a:spcPct val="115000"/>
              </a:lnSpc>
              <a:spcBef>
                <a:spcPts val="1200"/>
              </a:spcBef>
              <a:spcAft>
                <a:spcPts val="0"/>
              </a:spcAft>
              <a:buClr>
                <a:schemeClr val="dk1"/>
              </a:buClr>
              <a:buSzPts val="1100"/>
              <a:buFont typeface="Arial"/>
              <a:buNone/>
            </a:pPr>
            <a:r>
              <a:rPr lang="en" sz="1200">
                <a:solidFill>
                  <a:srgbClr val="2E5077"/>
                </a:solidFill>
                <a:latin typeface="Merriweather"/>
                <a:ea typeface="Merriweather"/>
                <a:cs typeface="Merriweather"/>
                <a:sym typeface="Merriweather"/>
              </a:rPr>
              <a:t>To understand where crabs are living, we need to take a look at their life cycle. Adult female blue crabs spawn, releasing eggs near the mouth of the Chesapeake Bay or the coastal ocean, where the water is saltier. The eggs hatch into larvae that drift in the open water.</a:t>
            </a:r>
            <a:endParaRPr sz="1200">
              <a:solidFill>
                <a:srgbClr val="2E5077"/>
              </a:solidFill>
              <a:latin typeface="Merriweather"/>
              <a:ea typeface="Merriweather"/>
              <a:cs typeface="Merriweather"/>
              <a:sym typeface="Merriweather"/>
            </a:endParaRPr>
          </a:p>
          <a:p>
            <a:pPr marL="0" lvl="0" indent="0" algn="l" rtl="0">
              <a:spcBef>
                <a:spcPts val="1200"/>
              </a:spcBef>
              <a:spcAft>
                <a:spcPts val="0"/>
              </a:spcAft>
              <a:buClr>
                <a:schemeClr val="dk1"/>
              </a:buClr>
              <a:buSzPts val="1100"/>
              <a:buFont typeface="Arial"/>
              <a:buNone/>
            </a:pPr>
            <a:endParaRPr sz="1200">
              <a:solidFill>
                <a:srgbClr val="595959"/>
              </a:solidFill>
            </a:endParaRPr>
          </a:p>
          <a:p>
            <a:pPr marL="0" lvl="0" indent="0" algn="l" rtl="0">
              <a:spcBef>
                <a:spcPts val="0"/>
              </a:spcBef>
              <a:spcAft>
                <a:spcPts val="0"/>
              </a:spcAft>
              <a:buNone/>
            </a:pPr>
            <a:endParaRPr sz="120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0"/>
        <p:cNvGrpSpPr/>
        <p:nvPr/>
      </p:nvGrpSpPr>
      <p:grpSpPr>
        <a:xfrm>
          <a:off x="0" y="0"/>
          <a:ext cx="0" cy="0"/>
          <a:chOff x="0" y="0"/>
          <a:chExt cx="0" cy="0"/>
        </a:xfrm>
      </p:grpSpPr>
      <p:sp>
        <p:nvSpPr>
          <p:cNvPr id="161" name="Google Shape;161;g39c7d658f62_0_33: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62" name="Google Shape;162;g39c7d658f62_0_3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en">
                <a:solidFill>
                  <a:schemeClr val="dk1"/>
                </a:solidFill>
                <a:latin typeface="Calibri"/>
                <a:ea typeface="Calibri"/>
                <a:cs typeface="Calibri"/>
                <a:sym typeface="Calibri"/>
              </a:rPr>
              <a:t>As larvae grow, they transform into megalopa. These young crabs begin moving back into the Bay with the tides, searching for nursery habitats.</a:t>
            </a:r>
            <a:endParaRPr sz="1800">
              <a:solidFill>
                <a:srgbClr val="595959"/>
              </a:solidFill>
            </a:endParaRPr>
          </a:p>
          <a:p>
            <a:pPr marL="0" lvl="0" indent="0" algn="l" rtl="0">
              <a:spcBef>
                <a:spcPts val="0"/>
              </a:spcBef>
              <a:spcAft>
                <a:spcPts val="0"/>
              </a:spcAft>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7"/>
        <p:cNvGrpSpPr/>
        <p:nvPr/>
      </p:nvGrpSpPr>
      <p:grpSpPr>
        <a:xfrm>
          <a:off x="0" y="0"/>
          <a:ext cx="0" cy="0"/>
          <a:chOff x="0" y="0"/>
          <a:chExt cx="0" cy="0"/>
        </a:xfrm>
      </p:grpSpPr>
      <p:sp>
        <p:nvSpPr>
          <p:cNvPr id="188" name="Google Shape;188;g39c7d658f62_0_62: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89" name="Google Shape;189;g39c7d658f62_0_6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Font typeface="Arial"/>
              <a:buNone/>
            </a:pPr>
            <a:r>
              <a:rPr lang="en" sz="1200">
                <a:solidFill>
                  <a:schemeClr val="dk1"/>
                </a:solidFill>
                <a:latin typeface="Calibri"/>
                <a:ea typeface="Calibri"/>
                <a:cs typeface="Calibri"/>
                <a:sym typeface="Calibri"/>
              </a:rPr>
              <a:t>The first place young crabs settle and metamorphose into juveniles is called their primary dispersal site, which also serves as an important nursery habitat such as a seagrass bed or marsh edge. Reaching these habitats also marks their recruitment into the juvenile population. It is also where we are going to begin our activity</a:t>
            </a:r>
            <a:endParaRPr sz="1200">
              <a:solidFill>
                <a:schemeClr val="dk1"/>
              </a:solidFill>
              <a:latin typeface="Calibri"/>
              <a:ea typeface="Calibri"/>
              <a:cs typeface="Calibri"/>
              <a:sym typeface="Calibri"/>
            </a:endParaRPr>
          </a:p>
          <a:p>
            <a:pPr marL="0" lvl="0" indent="0" algn="l" rtl="0">
              <a:spcBef>
                <a:spcPts val="1200"/>
              </a:spcBef>
              <a:spcAft>
                <a:spcPts val="0"/>
              </a:spcAft>
              <a:buClr>
                <a:schemeClr val="dk1"/>
              </a:buClr>
              <a:buSzPts val="1100"/>
              <a:buFont typeface="Arial"/>
              <a:buNone/>
            </a:pPr>
            <a:endParaRPr sz="1200">
              <a:solidFill>
                <a:schemeClr val="dk1"/>
              </a:solidFill>
              <a:latin typeface="Calibri"/>
              <a:ea typeface="Calibri"/>
              <a:cs typeface="Calibri"/>
              <a:sym typeface="Calibri"/>
            </a:endParaRPr>
          </a:p>
          <a:p>
            <a:pPr marL="0" lvl="0" indent="0" algn="l" rtl="0">
              <a:spcBef>
                <a:spcPts val="0"/>
              </a:spcBef>
              <a:spcAft>
                <a:spcPts val="0"/>
              </a:spcAft>
              <a:buNone/>
            </a:pPr>
            <a:endParaRPr sz="120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2"/>
        <p:cNvGrpSpPr/>
        <p:nvPr/>
      </p:nvGrpSpPr>
      <p:grpSpPr>
        <a:xfrm>
          <a:off x="0" y="0"/>
          <a:ext cx="0" cy="0"/>
          <a:chOff x="0" y="0"/>
          <a:chExt cx="0" cy="0"/>
        </a:xfrm>
      </p:grpSpPr>
      <p:sp>
        <p:nvSpPr>
          <p:cNvPr id="213" name="Google Shape;213;g39c7d658f62_0_81: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4" name="Google Shape;214;g39c7d658f62_0_8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lnSpc>
                <a:spcPct val="115000"/>
              </a:lnSpc>
              <a:spcBef>
                <a:spcPts val="0"/>
              </a:spcBef>
              <a:spcAft>
                <a:spcPts val="1200"/>
              </a:spcAft>
              <a:buNone/>
            </a:pPr>
            <a:r>
              <a:rPr lang="en">
                <a:solidFill>
                  <a:schemeClr val="dk1"/>
                </a:solidFill>
                <a:latin typeface="Calibri"/>
                <a:ea typeface="Calibri"/>
                <a:cs typeface="Calibri"/>
                <a:sym typeface="Calibri"/>
              </a:rPr>
              <a:t>As crabs grow larger or conditions change, they may move to new habitats.  They leave their first home if it exceeds the carrying capacity. This may result from the habitat becoming too crowded, low in food, or degraded for a variety of reasons. This movement is called secondary dispersal.</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9"/>
        <p:cNvGrpSpPr/>
        <p:nvPr/>
      </p:nvGrpSpPr>
      <p:grpSpPr>
        <a:xfrm>
          <a:off x="0" y="0"/>
          <a:ext cx="0" cy="0"/>
          <a:chOff x="0" y="0"/>
          <a:chExt cx="0" cy="0"/>
        </a:xfrm>
      </p:grpSpPr>
      <p:sp>
        <p:nvSpPr>
          <p:cNvPr id="240" name="Google Shape;240;g39c7d658f62_0_100: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41" name="Google Shape;241;g39c7d658f62_0_10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457200" lvl="0" indent="0" algn="l" rtl="0">
              <a:lnSpc>
                <a:spcPct val="115000"/>
              </a:lnSpc>
              <a:spcBef>
                <a:spcPts val="1200"/>
              </a:spcBef>
              <a:spcAft>
                <a:spcPts val="1200"/>
              </a:spcAft>
              <a:buClr>
                <a:schemeClr val="dk1"/>
              </a:buClr>
              <a:buSzPts val="1100"/>
              <a:buFont typeface="Arial"/>
              <a:buNone/>
            </a:pPr>
            <a:r>
              <a:rPr lang="en">
                <a:solidFill>
                  <a:schemeClr val="dk1"/>
                </a:solidFill>
                <a:latin typeface="Calibri"/>
                <a:ea typeface="Calibri"/>
                <a:cs typeface="Calibri"/>
                <a:sym typeface="Calibri"/>
              </a:rPr>
              <a:t>Adult crabs often live in deeper water habitats, such as sandy or muddy unstructured bottoms or oyster reefs, where there is an abundance of food. Their goals are to survive, find mates, and reproduce. Once they have mated, females hold onto their eggs. These mature egg-bearing females eventually migrate back toward the mouth of the Bay, where they spawn, restarting the life cycle.</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9"/>
        <p:cNvGrpSpPr/>
        <p:nvPr/>
      </p:nvGrpSpPr>
      <p:grpSpPr>
        <a:xfrm>
          <a:off x="0" y="0"/>
          <a:ext cx="0" cy="0"/>
          <a:chOff x="0" y="0"/>
          <a:chExt cx="0" cy="0"/>
        </a:xfrm>
      </p:grpSpPr>
      <p:sp>
        <p:nvSpPr>
          <p:cNvPr id="270" name="Google Shape;270;g39c7d658f62_0_5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71" name="Google Shape;271;g39c7d658f62_0_5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12700" algn="l" rtl="0">
              <a:lnSpc>
                <a:spcPct val="115000"/>
              </a:lnSpc>
              <a:spcBef>
                <a:spcPts val="1200"/>
              </a:spcBef>
              <a:spcAft>
                <a:spcPts val="1200"/>
              </a:spcAft>
              <a:buClr>
                <a:schemeClr val="dk1"/>
              </a:buClr>
              <a:buSzPts val="1100"/>
              <a:buFont typeface="Arial"/>
              <a:buNone/>
            </a:pPr>
            <a:r>
              <a:rPr lang="en">
                <a:solidFill>
                  <a:schemeClr val="dk1"/>
                </a:solidFill>
                <a:latin typeface="Calibri"/>
                <a:ea typeface="Calibri"/>
                <a:cs typeface="Calibri"/>
                <a:sym typeface="Calibri"/>
              </a:rPr>
              <a:t>(circle back to hook) Now we know that just like people, crabs choose homes based on their needs and may move around along the way. Some places might be safer or have more food than others, and it might be different depending on how old the crab is. If we broaden our scope from the blue crab life cycle to how humans play a role, we can see how humans are also a big influence on blue crabs.  Blue crabs are important to people who live and work around the Chesapeake Bay. </a:t>
            </a:r>
            <a:endParaRPr>
              <a:solidFill>
                <a:schemeClr val="dk1"/>
              </a:solidFill>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2"/>
        <p:cNvGrpSpPr/>
        <p:nvPr/>
      </p:nvGrpSpPr>
      <p:grpSpPr>
        <a:xfrm>
          <a:off x="0" y="0"/>
          <a:ext cx="0" cy="0"/>
          <a:chOff x="0" y="0"/>
          <a:chExt cx="0" cy="0"/>
        </a:xfrm>
      </p:grpSpPr>
      <p:sp>
        <p:nvSpPr>
          <p:cNvPr id="283" name="Google Shape;283;g3d42c2be85b_0_54: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84" name="Google Shape;284;g3d42c2be85b_0_5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a:p>
            <a:pPr marL="0" lvl="0" indent="0" algn="l" rtl="0">
              <a:spcBef>
                <a:spcPts val="0"/>
              </a:spcBef>
              <a:spcAft>
                <a:spcPts val="0"/>
              </a:spcAft>
              <a:buNone/>
            </a:pPr>
            <a:endParaRPr/>
          </a:p>
          <a:p>
            <a:pPr marL="0" lvl="0" indent="0" algn="l" rtl="0">
              <a:lnSpc>
                <a:spcPct val="115000"/>
              </a:lnSpc>
              <a:spcBef>
                <a:spcPts val="1200"/>
              </a:spcBef>
              <a:spcAft>
                <a:spcPts val="0"/>
              </a:spcAft>
              <a:buNone/>
            </a:pPr>
            <a:r>
              <a:rPr lang="en">
                <a:solidFill>
                  <a:schemeClr val="dk1"/>
                </a:solidFill>
                <a:latin typeface="Calibri"/>
                <a:ea typeface="Calibri"/>
                <a:cs typeface="Calibri"/>
                <a:sym typeface="Calibri"/>
              </a:rPr>
              <a:t>An important concept behind the game is energy return, how much usable energy a crab gains from the food it eats. Smaller, younger crabs need less energy to survive than larger adults because their bodies require less to maintain growth.</a:t>
            </a:r>
            <a:endParaRPr>
              <a:solidFill>
                <a:schemeClr val="dk1"/>
              </a:solidFill>
              <a:latin typeface="Calibri"/>
              <a:ea typeface="Calibri"/>
              <a:cs typeface="Calibri"/>
              <a:sym typeface="Calibri"/>
            </a:endParaRPr>
          </a:p>
          <a:p>
            <a:pPr marL="0" lvl="0" indent="0" algn="l" rtl="0">
              <a:lnSpc>
                <a:spcPct val="115000"/>
              </a:lnSpc>
              <a:spcBef>
                <a:spcPts val="1200"/>
              </a:spcBef>
              <a:spcAft>
                <a:spcPts val="0"/>
              </a:spcAft>
              <a:buClr>
                <a:schemeClr val="dk1"/>
              </a:buClr>
              <a:buSzPts val="1100"/>
              <a:buFont typeface="Arial"/>
              <a:buNone/>
            </a:pPr>
            <a:r>
              <a:rPr lang="en">
                <a:solidFill>
                  <a:schemeClr val="dk1"/>
                </a:solidFill>
                <a:latin typeface="Calibri"/>
                <a:ea typeface="Calibri"/>
                <a:cs typeface="Calibri"/>
                <a:sym typeface="Calibri"/>
              </a:rPr>
              <a:t>Encounters:</a:t>
            </a:r>
            <a:endParaRPr>
              <a:solidFill>
                <a:schemeClr val="dk1"/>
              </a:solidFill>
              <a:latin typeface="Calibri"/>
              <a:ea typeface="Calibri"/>
              <a:cs typeface="Calibri"/>
              <a:sym typeface="Calibri"/>
            </a:endParaRPr>
          </a:p>
          <a:p>
            <a:pPr marL="0" lvl="0" indent="0" algn="l" rtl="0">
              <a:lnSpc>
                <a:spcPct val="115000"/>
              </a:lnSpc>
              <a:spcBef>
                <a:spcPts val="1200"/>
              </a:spcBef>
              <a:spcAft>
                <a:spcPts val="0"/>
              </a:spcAft>
              <a:buClr>
                <a:schemeClr val="dk1"/>
              </a:buClr>
              <a:buSzPts val="1100"/>
              <a:buFont typeface="Arial"/>
              <a:buNone/>
            </a:pPr>
            <a:r>
              <a:rPr lang="en">
                <a:solidFill>
                  <a:schemeClr val="dk1"/>
                </a:solidFill>
                <a:latin typeface="Calibri"/>
                <a:ea typeface="Calibri"/>
                <a:cs typeface="Calibri"/>
                <a:sym typeface="Calibri"/>
              </a:rPr>
              <a:t>Blue crabs are cannibalistic and can eat each other if there is a great enough size difference. Crabs of the same size will not typically eat one another, but do compete for resources.</a:t>
            </a:r>
            <a:endParaRPr>
              <a:solidFill>
                <a:schemeClr val="dk1"/>
              </a:solidFill>
              <a:latin typeface="Calibri"/>
              <a:ea typeface="Calibri"/>
              <a:cs typeface="Calibri"/>
              <a:sym typeface="Calibri"/>
            </a:endParaRPr>
          </a:p>
          <a:p>
            <a:pPr marL="0" lvl="0" indent="0" algn="l" rtl="0">
              <a:spcBef>
                <a:spcPts val="1200"/>
              </a:spcBef>
              <a:spcAft>
                <a:spcPts val="0"/>
              </a:spcAft>
              <a:buNone/>
            </a:pP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2"/>
        <p:cNvGrpSpPr/>
        <p:nvPr/>
      </p:nvGrpSpPr>
      <p:grpSpPr>
        <a:xfrm>
          <a:off x="0" y="0"/>
          <a:ext cx="0" cy="0"/>
          <a:chOff x="0" y="0"/>
          <a:chExt cx="0" cy="0"/>
        </a:xfrm>
      </p:grpSpPr>
      <p:sp>
        <p:nvSpPr>
          <p:cNvPr id="303" name="Google Shape;303;g3d42c2be85b_0_17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04" name="Google Shape;304;g3d42c2be85b_0_17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lnSpc>
                <a:spcPct val="115000"/>
              </a:lnSpc>
              <a:spcBef>
                <a:spcPts val="1200"/>
              </a:spcBef>
              <a:spcAft>
                <a:spcPts val="0"/>
              </a:spcAft>
              <a:buClr>
                <a:schemeClr val="dk1"/>
              </a:buClr>
              <a:buSzPts val="1100"/>
              <a:buFont typeface="Arial"/>
              <a:buNone/>
            </a:pPr>
            <a:r>
              <a:rPr lang="en">
                <a:solidFill>
                  <a:schemeClr val="dk1"/>
                </a:solidFill>
                <a:latin typeface="Calibri"/>
                <a:ea typeface="Calibri"/>
                <a:cs typeface="Calibri"/>
                <a:sym typeface="Calibri"/>
              </a:rPr>
              <a:t>While all habitats contain potential prey, the energy return and accessibility differ among habitats, making some more suitable for certain life stages. The values in the game are set to encourage students to choose the best habitat for their crab’s current stage.</a:t>
            </a:r>
            <a:endParaRPr>
              <a:solidFill>
                <a:schemeClr val="dk1"/>
              </a:solidFill>
              <a:latin typeface="Calibri"/>
              <a:ea typeface="Calibri"/>
              <a:cs typeface="Calibri"/>
              <a:sym typeface="Calibri"/>
            </a:endParaRPr>
          </a:p>
          <a:p>
            <a:pPr marL="0" lvl="0" indent="0" algn="l" rtl="0">
              <a:lnSpc>
                <a:spcPct val="115000"/>
              </a:lnSpc>
              <a:spcBef>
                <a:spcPts val="1200"/>
              </a:spcBef>
              <a:spcAft>
                <a:spcPts val="0"/>
              </a:spcAft>
              <a:buClr>
                <a:schemeClr val="dk1"/>
              </a:buClr>
              <a:buSzPts val="1100"/>
              <a:buFont typeface="Arial"/>
              <a:buNone/>
            </a:pPr>
            <a:r>
              <a:rPr lang="en">
                <a:solidFill>
                  <a:schemeClr val="dk1"/>
                </a:solidFill>
                <a:latin typeface="Calibri"/>
                <a:ea typeface="Calibri"/>
                <a:cs typeface="Calibri"/>
                <a:sym typeface="Calibri"/>
              </a:rPr>
              <a:t>Seagrass: The preferred nursery habitat for juvenile blue crabs. It provides abundant, easily accessible food and excellent shelter for the youngest stages.</a:t>
            </a:r>
            <a:endParaRPr>
              <a:solidFill>
                <a:schemeClr val="dk1"/>
              </a:solidFill>
              <a:latin typeface="Calibri"/>
              <a:ea typeface="Calibri"/>
              <a:cs typeface="Calibri"/>
              <a:sym typeface="Calibri"/>
            </a:endParaRPr>
          </a:p>
          <a:p>
            <a:pPr marL="0" lvl="0" indent="0" algn="l" rtl="0">
              <a:spcBef>
                <a:spcPts val="1200"/>
              </a:spcBef>
              <a:spcAft>
                <a:spcPts val="0"/>
              </a:spcAft>
              <a:buNone/>
            </a:pP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8"/>
        <p:cNvGrpSpPr/>
        <p:nvPr/>
      </p:nvGrpSpPr>
      <p:grpSpPr>
        <a:xfrm>
          <a:off x="0" y="0"/>
          <a:ext cx="0" cy="0"/>
          <a:chOff x="0" y="0"/>
          <a:chExt cx="0" cy="0"/>
        </a:xfrm>
      </p:grpSpPr>
      <p:sp>
        <p:nvSpPr>
          <p:cNvPr id="349" name="Google Shape;349;g3d42c2be85b_0_10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50" name="Google Shape;350;g3d42c2be85b_0_10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lnSpc>
                <a:spcPct val="115000"/>
              </a:lnSpc>
              <a:spcBef>
                <a:spcPts val="1200"/>
              </a:spcBef>
              <a:spcAft>
                <a:spcPts val="0"/>
              </a:spcAft>
              <a:buClr>
                <a:schemeClr val="dk1"/>
              </a:buClr>
              <a:buSzPts val="1100"/>
              <a:buFont typeface="Arial"/>
              <a:buNone/>
            </a:pPr>
            <a:r>
              <a:rPr lang="en">
                <a:solidFill>
                  <a:schemeClr val="dk1"/>
                </a:solidFill>
                <a:latin typeface="Calibri"/>
                <a:ea typeface="Calibri"/>
                <a:cs typeface="Calibri"/>
                <a:sym typeface="Calibri"/>
              </a:rPr>
              <a:t>Marsh: Often used during secondary dispersal. It offers high food and shelter but is only available during high tide, so access is limited. Juvenile survival is generally lower here than in seagrass. Mid-size (31–60 mm) crabs often use marsh edges for foraging, but because this stage is brief in the game, its energy value was set slightly lower than seagrass.</a:t>
            </a:r>
            <a:endParaRPr>
              <a:solidFill>
                <a:schemeClr val="dk1"/>
              </a:solidFill>
              <a:latin typeface="Calibri"/>
              <a:ea typeface="Calibri"/>
              <a:cs typeface="Calibri"/>
              <a:sym typeface="Calibri"/>
            </a:endParaRPr>
          </a:p>
          <a:p>
            <a:pPr marL="0" lvl="0" indent="0" algn="l" rtl="0">
              <a:spcBef>
                <a:spcPts val="1200"/>
              </a:spcBef>
              <a:spcAft>
                <a:spcPts val="0"/>
              </a:spcAft>
              <a:buNone/>
            </a:pP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2"/>
        <p:cNvGrpSpPr/>
        <p:nvPr/>
      </p:nvGrpSpPr>
      <p:grpSpPr>
        <a:xfrm>
          <a:off x="0" y="0"/>
          <a:ext cx="0" cy="0"/>
          <a:chOff x="0" y="0"/>
          <a:chExt cx="0" cy="0"/>
        </a:xfrm>
      </p:grpSpPr>
      <p:sp>
        <p:nvSpPr>
          <p:cNvPr id="373" name="Google Shape;373;g3d42c2be85b_0_13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74" name="Google Shape;374;g3d42c2be85b_0_13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lnSpc>
                <a:spcPct val="115000"/>
              </a:lnSpc>
              <a:spcBef>
                <a:spcPts val="1200"/>
              </a:spcBef>
              <a:spcAft>
                <a:spcPts val="0"/>
              </a:spcAft>
              <a:buClr>
                <a:schemeClr val="dk1"/>
              </a:buClr>
              <a:buSzPts val="1100"/>
              <a:buFont typeface="Arial"/>
              <a:buNone/>
            </a:pPr>
            <a:r>
              <a:rPr lang="en">
                <a:solidFill>
                  <a:schemeClr val="dk1"/>
                </a:solidFill>
                <a:latin typeface="Calibri"/>
                <a:ea typeface="Calibri"/>
                <a:cs typeface="Calibri"/>
                <a:sym typeface="Calibri"/>
              </a:rPr>
              <a:t>Oyster Reef: Provides some shelter but little juvenile use due to competition with mud crabs, which dominate these habitats. It serves as a productive feeding area for adults.</a:t>
            </a:r>
            <a:endParaRPr>
              <a:solidFill>
                <a:schemeClr val="dk1"/>
              </a:solidFill>
              <a:latin typeface="Calibri"/>
              <a:ea typeface="Calibri"/>
              <a:cs typeface="Calibri"/>
              <a:sym typeface="Calibri"/>
            </a:endParaRPr>
          </a:p>
          <a:p>
            <a:pPr marL="0" lvl="0" indent="0" algn="l" rtl="0">
              <a:spcBef>
                <a:spcPts val="1200"/>
              </a:spcBef>
              <a:spcAft>
                <a:spcPts val="0"/>
              </a:spcAft>
              <a:buNone/>
            </a:pP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8"/>
        <p:cNvGrpSpPr/>
        <p:nvPr/>
      </p:nvGrpSpPr>
      <p:grpSpPr>
        <a:xfrm>
          <a:off x="0" y="0"/>
          <a:ext cx="0" cy="0"/>
          <a:chOff x="0" y="0"/>
          <a:chExt cx="0" cy="0"/>
        </a:xfrm>
      </p:grpSpPr>
      <p:sp>
        <p:nvSpPr>
          <p:cNvPr id="399" name="Google Shape;399;g3d42c2be85b_0_15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00" name="Google Shape;400;g3d42c2be85b_0_15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lnSpc>
                <a:spcPct val="115000"/>
              </a:lnSpc>
              <a:spcBef>
                <a:spcPts val="1200"/>
              </a:spcBef>
              <a:spcAft>
                <a:spcPts val="0"/>
              </a:spcAft>
              <a:buClr>
                <a:schemeClr val="dk1"/>
              </a:buClr>
              <a:buSzPts val="1100"/>
              <a:buFont typeface="Arial"/>
              <a:buNone/>
            </a:pPr>
            <a:r>
              <a:rPr lang="en">
                <a:solidFill>
                  <a:schemeClr val="dk1"/>
                </a:solidFill>
                <a:latin typeface="Calibri"/>
                <a:ea typeface="Calibri"/>
                <a:cs typeface="Calibri"/>
                <a:sym typeface="Calibri"/>
              </a:rPr>
              <a:t>Unstructured Bottom (Sand or Mud): Offers high food availability and energy return suitable for adults, but lacks shelter from predators.</a:t>
            </a:r>
            <a:endParaRPr>
              <a:solidFill>
                <a:schemeClr val="dk1"/>
              </a:solidFill>
              <a:latin typeface="Calibri"/>
              <a:ea typeface="Calibri"/>
              <a:cs typeface="Calibri"/>
              <a:sym typeface="Calibri"/>
            </a:endParaRPr>
          </a:p>
          <a:p>
            <a:pPr marL="0" lvl="0" indent="0" algn="l" rtl="0">
              <a:spcBef>
                <a:spcPts val="1200"/>
              </a:spcBef>
              <a:spcAft>
                <a:spcPts val="0"/>
              </a:spcAft>
              <a:buNone/>
            </a:pP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04"/>
        <p:cNvGrpSpPr/>
        <p:nvPr/>
      </p:nvGrpSpPr>
      <p:grpSpPr>
        <a:xfrm>
          <a:off x="0" y="0"/>
          <a:ext cx="0" cy="0"/>
          <a:chOff x="0" y="0"/>
          <a:chExt cx="0" cy="0"/>
        </a:xfrm>
      </p:grpSpPr>
      <p:sp>
        <p:nvSpPr>
          <p:cNvPr id="405" name="Google Shape;405;g39ccf59a888_0_2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06" name="Google Shape;406;g39ccf59a888_0_2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lnSpc>
                <a:spcPct val="115000"/>
              </a:lnSpc>
              <a:spcBef>
                <a:spcPts val="1200"/>
              </a:spcBef>
              <a:spcAft>
                <a:spcPts val="0"/>
              </a:spcAft>
              <a:buClr>
                <a:schemeClr val="dk1"/>
              </a:buClr>
              <a:buSzPts val="1100"/>
              <a:buFont typeface="Arial"/>
              <a:buNone/>
            </a:pPr>
            <a:r>
              <a:rPr lang="en">
                <a:solidFill>
                  <a:schemeClr val="dk1"/>
                </a:solidFill>
                <a:latin typeface="Calibri"/>
                <a:ea typeface="Calibri"/>
                <a:cs typeface="Calibri"/>
                <a:sym typeface="Calibri"/>
              </a:rPr>
              <a:t>After crabs find their homes, life is complicated by the environment and interactions with people. Many fishermen depend on catching crabs to make a living. To make sure we don’t catch too many and run out in the future, scientists study the crab population and share what they learn with fishery managers. These managers make rules to help protect crab numbers while still allowing people to fish. Some of the ways they do this include setting </a:t>
            </a:r>
            <a:r>
              <a:rPr lang="en" b="1">
                <a:solidFill>
                  <a:schemeClr val="dk1"/>
                </a:solidFill>
                <a:latin typeface="Calibri"/>
                <a:ea typeface="Calibri"/>
                <a:cs typeface="Calibri"/>
                <a:sym typeface="Calibri"/>
              </a:rPr>
              <a:t>fishing limits</a:t>
            </a:r>
            <a:r>
              <a:rPr lang="en">
                <a:solidFill>
                  <a:schemeClr val="dk1"/>
                </a:solidFill>
                <a:latin typeface="Calibri"/>
                <a:ea typeface="Calibri"/>
                <a:cs typeface="Calibri"/>
                <a:sym typeface="Calibri"/>
              </a:rPr>
              <a:t>, creating </a:t>
            </a:r>
            <a:r>
              <a:rPr lang="en" b="1">
                <a:solidFill>
                  <a:schemeClr val="dk1"/>
                </a:solidFill>
                <a:latin typeface="Calibri"/>
                <a:ea typeface="Calibri"/>
                <a:cs typeface="Calibri"/>
                <a:sym typeface="Calibri"/>
              </a:rPr>
              <a:t>marine protected areas</a:t>
            </a:r>
            <a:r>
              <a:rPr lang="en">
                <a:solidFill>
                  <a:schemeClr val="dk1"/>
                </a:solidFill>
                <a:latin typeface="Calibri"/>
                <a:ea typeface="Calibri"/>
                <a:cs typeface="Calibri"/>
                <a:sym typeface="Calibri"/>
              </a:rPr>
              <a:t>, and helping to </a:t>
            </a:r>
            <a:r>
              <a:rPr lang="en" b="1">
                <a:solidFill>
                  <a:schemeClr val="dk1"/>
                </a:solidFill>
                <a:latin typeface="Calibri"/>
                <a:ea typeface="Calibri"/>
                <a:cs typeface="Calibri"/>
                <a:sym typeface="Calibri"/>
              </a:rPr>
              <a:t>restore habitats,</a:t>
            </a:r>
            <a:r>
              <a:rPr lang="en">
                <a:solidFill>
                  <a:schemeClr val="dk1"/>
                </a:solidFill>
                <a:latin typeface="Calibri"/>
                <a:ea typeface="Calibri"/>
                <a:cs typeface="Calibri"/>
                <a:sym typeface="Calibri"/>
              </a:rPr>
              <a:t> like seagrass beds, oyster reefs, and marshes. Healthy habitats help crabs grow, which means more crabs for the ecosystem and for people to catch in the future.</a:t>
            </a:r>
            <a:endParaRPr>
              <a:solidFill>
                <a:schemeClr val="dk1"/>
              </a:solidFill>
            </a:endParaRPr>
          </a:p>
          <a:p>
            <a:pPr marL="0" lvl="0" indent="0" algn="l" rtl="0">
              <a:spcBef>
                <a:spcPts val="1200"/>
              </a:spcBef>
              <a:spcAft>
                <a:spcPts val="0"/>
              </a:spcAft>
              <a:buNone/>
            </a:pP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3"/>
        <p:cNvGrpSpPr/>
        <p:nvPr/>
      </p:nvGrpSpPr>
      <p:grpSpPr>
        <a:xfrm>
          <a:off x="0" y="0"/>
          <a:ext cx="0" cy="0"/>
          <a:chOff x="0" y="0"/>
          <a:chExt cx="0" cy="0"/>
        </a:xfrm>
      </p:grpSpPr>
      <p:sp>
        <p:nvSpPr>
          <p:cNvPr id="424" name="Google Shape;424;g39ccf59a888_0_47: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25" name="Google Shape;425;g39ccf59a888_0_4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30"/>
        <p:cNvGrpSpPr/>
        <p:nvPr/>
      </p:nvGrpSpPr>
      <p:grpSpPr>
        <a:xfrm>
          <a:off x="0" y="0"/>
          <a:ext cx="0" cy="0"/>
          <a:chOff x="0" y="0"/>
          <a:chExt cx="0" cy="0"/>
        </a:xfrm>
      </p:grpSpPr>
      <p:sp>
        <p:nvSpPr>
          <p:cNvPr id="431" name="Google Shape;431;g39b1d15d9c1_0_16: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32" name="Google Shape;432;g39b1d15d9c1_0_1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en">
                <a:solidFill>
                  <a:schemeClr val="dk1"/>
                </a:solidFill>
              </a:rPr>
              <a:t>Blue crabs face both direct and indirect impacts. Based on what we discussed so far, can you think of a direct effect? An indirect effect? In both cases, these factors can lead to a boost in or lower survival and reproduction.</a:t>
            </a:r>
            <a:br>
              <a:rPr lang="en">
                <a:solidFill>
                  <a:schemeClr val="dk1"/>
                </a:solidFill>
              </a:rPr>
            </a:br>
            <a:endParaRPr>
              <a:solidFill>
                <a:schemeClr val="dk1"/>
              </a:solidFill>
            </a:endParaRPr>
          </a:p>
          <a:p>
            <a:pPr marL="0" lvl="0" indent="0" algn="l" rtl="0">
              <a:spcBef>
                <a:spcPts val="0"/>
              </a:spcBef>
              <a:spcAft>
                <a:spcPts val="0"/>
              </a:spcAft>
              <a:buClr>
                <a:schemeClr val="dk1"/>
              </a:buClr>
              <a:buSzPts val="1100"/>
              <a:buFont typeface="Arial"/>
              <a:buNone/>
            </a:pPr>
            <a:r>
              <a:rPr lang="en">
                <a:solidFill>
                  <a:schemeClr val="dk1"/>
                </a:solidFill>
              </a:rPr>
              <a:t>Direct = affects the crab (fishing, predators, disease, food availability)</a:t>
            </a:r>
            <a:br>
              <a:rPr lang="en">
                <a:solidFill>
                  <a:schemeClr val="dk1"/>
                </a:solidFill>
              </a:rPr>
            </a:br>
            <a:endParaRPr>
              <a:solidFill>
                <a:schemeClr val="dk1"/>
              </a:solidFill>
            </a:endParaRPr>
          </a:p>
          <a:p>
            <a:pPr marL="0" lvl="0" indent="0" algn="l" rtl="0">
              <a:spcBef>
                <a:spcPts val="0"/>
              </a:spcBef>
              <a:spcAft>
                <a:spcPts val="0"/>
              </a:spcAft>
              <a:buClr>
                <a:schemeClr val="dk1"/>
              </a:buClr>
              <a:buSzPts val="1100"/>
              <a:buFont typeface="Arial"/>
              <a:buNone/>
            </a:pPr>
            <a:r>
              <a:rPr lang="en">
                <a:solidFill>
                  <a:schemeClr val="dk1"/>
                </a:solidFill>
              </a:rPr>
              <a:t>Indirect = affects their habitat (pollution, loss of seagrass)</a:t>
            </a:r>
            <a:br>
              <a:rPr lang="en">
                <a:solidFill>
                  <a:schemeClr val="dk1"/>
                </a:solidFill>
              </a:rPr>
            </a:br>
            <a:endParaRPr b="1">
              <a:solidFill>
                <a:schemeClr val="dk1"/>
              </a:solidFill>
            </a:endParaRPr>
          </a:p>
          <a:p>
            <a:pPr marL="0" lvl="0" indent="0" algn="l" rtl="0">
              <a:spcBef>
                <a:spcPts val="0"/>
              </a:spcBef>
              <a:spcAft>
                <a:spcPts val="0"/>
              </a:spcAft>
              <a:buNone/>
            </a:pP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39"/>
        <p:cNvGrpSpPr/>
        <p:nvPr/>
      </p:nvGrpSpPr>
      <p:grpSpPr>
        <a:xfrm>
          <a:off x="0" y="0"/>
          <a:ext cx="0" cy="0"/>
          <a:chOff x="0" y="0"/>
          <a:chExt cx="0" cy="0"/>
        </a:xfrm>
      </p:grpSpPr>
      <p:sp>
        <p:nvSpPr>
          <p:cNvPr id="440" name="Google Shape;440;g3d42c2be85b_0_308: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41" name="Google Shape;441;g3d42c2be85b_0_30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Font typeface="Arial"/>
              <a:buNone/>
            </a:pPr>
            <a:r>
              <a:rPr lang="en"/>
              <a:t>Scientists can study organisms at different scales, from small areas to the entire Bay. An ecosystem is like one puzzle piece, where living and nonliving parts interact closely. A seascape is like the whole puzzle, a collection of connected ecosystems across the Chesapeake Bay. You can also think of it like the ecosystem being a neighborhood and the seascape being the town. Because blue crabs move between habitats as they grow, we need to study them at the seascape scale to understand how all these ecosystems work together. </a:t>
            </a:r>
            <a:endParaRPr/>
          </a:p>
          <a:p>
            <a:pPr marL="0" lvl="0" indent="0" algn="l" rtl="0">
              <a:spcBef>
                <a:spcPts val="0"/>
              </a:spcBef>
              <a:spcAft>
                <a:spcPts val="0"/>
              </a:spcAft>
              <a:buNone/>
            </a:pP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46"/>
        <p:cNvGrpSpPr/>
        <p:nvPr/>
      </p:nvGrpSpPr>
      <p:grpSpPr>
        <a:xfrm>
          <a:off x="0" y="0"/>
          <a:ext cx="0" cy="0"/>
          <a:chOff x="0" y="0"/>
          <a:chExt cx="0" cy="0"/>
        </a:xfrm>
      </p:grpSpPr>
      <p:sp>
        <p:nvSpPr>
          <p:cNvPr id="447" name="Google Shape;447;g3d42c2be85b_0_315: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48" name="Google Shape;448;g3d42c2be85b_0_31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Font typeface="Arial"/>
              <a:buNone/>
            </a:pPr>
            <a:r>
              <a:rPr lang="en">
                <a:solidFill>
                  <a:schemeClr val="dk1"/>
                </a:solidFill>
              </a:rPr>
              <a:t>Differentiate between these three scales.</a:t>
            </a:r>
            <a:endParaRPr>
              <a:solidFill>
                <a:schemeClr val="dk1"/>
              </a:solidFill>
            </a:endParaRPr>
          </a:p>
          <a:p>
            <a:pPr marL="0" lvl="0" indent="0" algn="l" rtl="0">
              <a:lnSpc>
                <a:spcPct val="115000"/>
              </a:lnSpc>
              <a:spcBef>
                <a:spcPts val="0"/>
              </a:spcBef>
              <a:spcAft>
                <a:spcPts val="0"/>
              </a:spcAft>
              <a:buClr>
                <a:schemeClr val="dk1"/>
              </a:buClr>
              <a:buSzPts val="1100"/>
              <a:buFont typeface="Arial"/>
              <a:buNone/>
            </a:pPr>
            <a:r>
              <a:rPr lang="en">
                <a:solidFill>
                  <a:schemeClr val="dk1"/>
                </a:solidFill>
              </a:rPr>
              <a:t>●</a:t>
            </a:r>
            <a:r>
              <a:rPr lang="en" b="1">
                <a:solidFill>
                  <a:schemeClr val="dk1"/>
                </a:solidFill>
              </a:rPr>
              <a:t>Habitat:</a:t>
            </a:r>
            <a:r>
              <a:rPr lang="en">
                <a:solidFill>
                  <a:schemeClr val="dk1"/>
                </a:solidFill>
              </a:rPr>
              <a:t> the specific place where an organism lives and gets what it needs (food, water, shelter, space)</a:t>
            </a:r>
            <a:endParaRPr>
              <a:solidFill>
                <a:schemeClr val="dk1"/>
              </a:solidFill>
            </a:endParaRPr>
          </a:p>
          <a:p>
            <a:pPr marL="0" lvl="0" indent="0" algn="l" rtl="0">
              <a:lnSpc>
                <a:spcPct val="115000"/>
              </a:lnSpc>
              <a:spcBef>
                <a:spcPts val="0"/>
              </a:spcBef>
              <a:spcAft>
                <a:spcPts val="0"/>
              </a:spcAft>
              <a:buClr>
                <a:schemeClr val="dk1"/>
              </a:buClr>
              <a:buSzPts val="1100"/>
              <a:buFont typeface="Arial"/>
              <a:buNone/>
            </a:pPr>
            <a:r>
              <a:rPr lang="en">
                <a:solidFill>
                  <a:schemeClr val="dk1"/>
                </a:solidFill>
              </a:rPr>
              <a:t>●</a:t>
            </a:r>
            <a:r>
              <a:rPr lang="en" b="1">
                <a:solidFill>
                  <a:schemeClr val="dk1"/>
                </a:solidFill>
              </a:rPr>
              <a:t>Ecosystem:</a:t>
            </a:r>
            <a:r>
              <a:rPr lang="en">
                <a:solidFill>
                  <a:schemeClr val="dk1"/>
                </a:solidFill>
              </a:rPr>
              <a:t> all the living and nonliving things in an area and how they interact</a:t>
            </a:r>
            <a:endParaRPr>
              <a:solidFill>
                <a:schemeClr val="dk1"/>
              </a:solidFill>
            </a:endParaRPr>
          </a:p>
          <a:p>
            <a:pPr marL="0" lvl="0" indent="0" algn="l" rtl="0">
              <a:lnSpc>
                <a:spcPct val="115000"/>
              </a:lnSpc>
              <a:spcBef>
                <a:spcPts val="0"/>
              </a:spcBef>
              <a:spcAft>
                <a:spcPts val="0"/>
              </a:spcAft>
              <a:buClr>
                <a:schemeClr val="dk1"/>
              </a:buClr>
              <a:buSzPts val="1100"/>
              <a:buFont typeface="Arial"/>
              <a:buNone/>
            </a:pPr>
            <a:r>
              <a:rPr lang="en">
                <a:solidFill>
                  <a:schemeClr val="dk1"/>
                </a:solidFill>
              </a:rPr>
              <a:t>●</a:t>
            </a:r>
            <a:r>
              <a:rPr lang="en" b="1">
                <a:solidFill>
                  <a:schemeClr val="dk1"/>
                </a:solidFill>
              </a:rPr>
              <a:t>Seascape:</a:t>
            </a:r>
            <a:r>
              <a:rPr lang="en">
                <a:solidFill>
                  <a:schemeClr val="dk1"/>
                </a:solidFill>
              </a:rPr>
              <a:t> a large ocean area made up of many connected ecosystems</a:t>
            </a:r>
            <a:endParaRPr>
              <a:solidFill>
                <a:schemeClr val="dk1"/>
              </a:solidFill>
            </a:endParaRPr>
          </a:p>
          <a:p>
            <a:pPr marL="0" lvl="0" indent="0" algn="l" rtl="0">
              <a:lnSpc>
                <a:spcPct val="115000"/>
              </a:lnSpc>
              <a:spcBef>
                <a:spcPts val="0"/>
              </a:spcBef>
              <a:spcAft>
                <a:spcPts val="0"/>
              </a:spcAft>
              <a:buClr>
                <a:schemeClr val="dk1"/>
              </a:buClr>
              <a:buSzPts val="1100"/>
              <a:buFont typeface="Arial"/>
              <a:buNone/>
            </a:pPr>
            <a:r>
              <a:rPr lang="en">
                <a:solidFill>
                  <a:schemeClr val="dk1"/>
                </a:solidFill>
              </a:rPr>
              <a:t>A </a:t>
            </a:r>
            <a:r>
              <a:rPr lang="en" b="1">
                <a:solidFill>
                  <a:schemeClr val="dk1"/>
                </a:solidFill>
              </a:rPr>
              <a:t>habitat</a:t>
            </a:r>
            <a:r>
              <a:rPr lang="en">
                <a:solidFill>
                  <a:schemeClr val="dk1"/>
                </a:solidFill>
              </a:rPr>
              <a:t> is where an organism lives, an </a:t>
            </a:r>
            <a:r>
              <a:rPr lang="en" b="1">
                <a:solidFill>
                  <a:schemeClr val="dk1"/>
                </a:solidFill>
              </a:rPr>
              <a:t>ecosystem</a:t>
            </a:r>
            <a:r>
              <a:rPr lang="en">
                <a:solidFill>
                  <a:schemeClr val="dk1"/>
                </a:solidFill>
              </a:rPr>
              <a:t> is how living and nonliving things work together in one area, and a </a:t>
            </a:r>
            <a:r>
              <a:rPr lang="en" b="1">
                <a:solidFill>
                  <a:schemeClr val="dk1"/>
                </a:solidFill>
              </a:rPr>
              <a:t>seascape</a:t>
            </a:r>
            <a:r>
              <a:rPr lang="en">
                <a:solidFill>
                  <a:schemeClr val="dk1"/>
                </a:solidFill>
              </a:rPr>
              <a:t> is a large ocean area made up of many ecosystems.</a:t>
            </a:r>
            <a:endParaRPr>
              <a:solidFill>
                <a:schemeClr val="dk1"/>
              </a:solidFill>
            </a:endParaRPr>
          </a:p>
          <a:p>
            <a:pPr marL="0" lvl="0" indent="0" algn="l" rtl="0">
              <a:spcBef>
                <a:spcPts val="0"/>
              </a:spcBef>
              <a:spcAft>
                <a:spcPts val="0"/>
              </a:spcAft>
              <a:buNone/>
            </a:pPr>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53"/>
        <p:cNvGrpSpPr/>
        <p:nvPr/>
      </p:nvGrpSpPr>
      <p:grpSpPr>
        <a:xfrm>
          <a:off x="0" y="0"/>
          <a:ext cx="0" cy="0"/>
          <a:chOff x="0" y="0"/>
          <a:chExt cx="0" cy="0"/>
        </a:xfrm>
      </p:grpSpPr>
      <p:sp>
        <p:nvSpPr>
          <p:cNvPr id="454" name="Google Shape;454;g3d42c2be85b_0_0: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55" name="Google Shape;455;g3d42c2be85b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en"/>
              <a:t>We will be focusing on the end of the life cycle where you will move through 4 stages.</a:t>
            </a:r>
            <a:endParaRPr/>
          </a:p>
          <a:p>
            <a:pPr marL="0" lvl="0" indent="0" algn="l" rtl="0">
              <a:spcBef>
                <a:spcPts val="0"/>
              </a:spcBef>
              <a:spcAft>
                <a:spcPts val="0"/>
              </a:spcAft>
              <a:buClr>
                <a:schemeClr val="dk1"/>
              </a:buClr>
              <a:buSzPts val="1100"/>
              <a:buFont typeface="Arial"/>
              <a:buNone/>
            </a:pPr>
            <a:endParaRPr/>
          </a:p>
          <a:p>
            <a:pPr marL="0" lvl="0" indent="0" algn="l" rtl="0">
              <a:spcBef>
                <a:spcPts val="0"/>
              </a:spcBef>
              <a:spcAft>
                <a:spcPts val="0"/>
              </a:spcAft>
              <a:buClr>
                <a:schemeClr val="dk1"/>
              </a:buClr>
              <a:buSzPts val="1100"/>
              <a:buFont typeface="Arial"/>
              <a:buNone/>
            </a:pPr>
            <a:r>
              <a:rPr lang="en"/>
              <a:t>Stages 1-3:  are all juvenile crabs growing bigger and bigger allowing them to gain different abilities</a:t>
            </a:r>
            <a:endParaRPr/>
          </a:p>
          <a:p>
            <a:pPr marL="0" lvl="0" indent="0" algn="l" rtl="0">
              <a:spcBef>
                <a:spcPts val="0"/>
              </a:spcBef>
              <a:spcAft>
                <a:spcPts val="0"/>
              </a:spcAft>
              <a:buClr>
                <a:schemeClr val="dk1"/>
              </a:buClr>
              <a:buSzPts val="1100"/>
              <a:buFont typeface="Arial"/>
              <a:buNone/>
            </a:pPr>
            <a:endParaRPr/>
          </a:p>
          <a:p>
            <a:pPr marL="0" lvl="0" indent="0" algn="l" rtl="0">
              <a:spcBef>
                <a:spcPts val="0"/>
              </a:spcBef>
              <a:spcAft>
                <a:spcPts val="0"/>
              </a:spcAft>
              <a:buClr>
                <a:schemeClr val="dk1"/>
              </a:buClr>
              <a:buSzPts val="1100"/>
              <a:buFont typeface="Arial"/>
              <a:buNone/>
            </a:pPr>
            <a:r>
              <a:rPr lang="en"/>
              <a:t>Stage 4 is when you make it to adulthood and instead of growth, your goal is now reproduction</a:t>
            </a:r>
            <a:endParaRPr/>
          </a:p>
          <a:p>
            <a:pPr marL="0" lvl="0" indent="0" algn="l" rtl="0">
              <a:spcBef>
                <a:spcPts val="0"/>
              </a:spcBef>
              <a:spcAft>
                <a:spcPts val="0"/>
              </a:spcAft>
              <a:buClr>
                <a:schemeClr val="dk1"/>
              </a:buClr>
              <a:buSzPts val="1100"/>
              <a:buFont typeface="Arial"/>
              <a:buNone/>
            </a:pPr>
            <a:endParaRPr/>
          </a:p>
          <a:p>
            <a:pPr marL="0" lvl="0" indent="0" algn="l" rtl="0">
              <a:lnSpc>
                <a:spcPct val="115000"/>
              </a:lnSpc>
              <a:spcBef>
                <a:spcPts val="0"/>
              </a:spcBef>
              <a:spcAft>
                <a:spcPts val="0"/>
              </a:spcAft>
              <a:buNone/>
            </a:pPr>
            <a:r>
              <a:rPr lang="en">
                <a:solidFill>
                  <a:schemeClr val="dk1"/>
                </a:solidFill>
                <a:latin typeface="Calibri"/>
                <a:ea typeface="Calibri"/>
                <a:cs typeface="Calibri"/>
                <a:sym typeface="Calibri"/>
              </a:rPr>
              <a:t>Introduce the main question: “How do blue crabs survive as they move through different habitats in different life stages, and what happens when those habitats change ?”</a:t>
            </a:r>
            <a:endParaRPr>
              <a:solidFill>
                <a:schemeClr val="dk1"/>
              </a:solidFill>
              <a:latin typeface="Calibri"/>
              <a:ea typeface="Calibri"/>
              <a:cs typeface="Calibri"/>
              <a:sym typeface="Calibri"/>
            </a:endParaRPr>
          </a:p>
          <a:p>
            <a:pPr marL="0" lvl="0" indent="0" algn="l" rtl="0">
              <a:spcBef>
                <a:spcPts val="1200"/>
              </a:spcBef>
              <a:spcAft>
                <a:spcPts val="0"/>
              </a:spcAft>
              <a:buClr>
                <a:schemeClr val="dk1"/>
              </a:buClr>
              <a:buSzPts val="1100"/>
              <a:buFont typeface="Arial"/>
              <a:buNone/>
            </a:pPr>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90"/>
        <p:cNvGrpSpPr/>
        <p:nvPr/>
      </p:nvGrpSpPr>
      <p:grpSpPr>
        <a:xfrm>
          <a:off x="0" y="0"/>
          <a:ext cx="0" cy="0"/>
          <a:chOff x="0" y="0"/>
          <a:chExt cx="0" cy="0"/>
        </a:xfrm>
      </p:grpSpPr>
      <p:sp>
        <p:nvSpPr>
          <p:cNvPr id="491" name="Google Shape;491;g39c7d658f62_0_278: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92" name="Google Shape;492;g39c7d658f62_0_27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lnSpc>
                <a:spcPct val="115000"/>
              </a:lnSpc>
              <a:spcBef>
                <a:spcPts val="1200"/>
              </a:spcBef>
              <a:spcAft>
                <a:spcPts val="0"/>
              </a:spcAft>
              <a:buClr>
                <a:schemeClr val="dk1"/>
              </a:buClr>
              <a:buSzPts val="1100"/>
              <a:buFont typeface="Arial"/>
              <a:buNone/>
            </a:pPr>
            <a:r>
              <a:rPr lang="en">
                <a:solidFill>
                  <a:schemeClr val="dk1"/>
                </a:solidFill>
                <a:latin typeface="Calibri"/>
                <a:ea typeface="Calibri"/>
                <a:cs typeface="Calibri"/>
                <a:sym typeface="Calibri"/>
              </a:rPr>
              <a:t>You will now experience life in the seascape firsthand by playing a board game where you are a blue crab! As you move through habitats, meet your energy needs, and face challenges, you will see how survival depends on the whole seascape. You will also learn that there can be tradeoffs between food and shelter within different habitats.</a:t>
            </a:r>
            <a:endParaRPr>
              <a:solidFill>
                <a:schemeClr val="dk1"/>
              </a:solidFill>
              <a:latin typeface="Calibri"/>
              <a:ea typeface="Calibri"/>
              <a:cs typeface="Calibri"/>
              <a:sym typeface="Calibri"/>
            </a:endParaRPr>
          </a:p>
          <a:p>
            <a:pPr marL="0" lvl="0" indent="0" algn="l" rtl="0">
              <a:lnSpc>
                <a:spcPct val="115000"/>
              </a:lnSpc>
              <a:spcBef>
                <a:spcPts val="1200"/>
              </a:spcBef>
              <a:spcAft>
                <a:spcPts val="0"/>
              </a:spcAft>
              <a:buClr>
                <a:schemeClr val="dk1"/>
              </a:buClr>
              <a:buSzPts val="1100"/>
              <a:buFont typeface="Arial"/>
              <a:buNone/>
            </a:pPr>
            <a:r>
              <a:rPr lang="en">
                <a:solidFill>
                  <a:schemeClr val="dk1"/>
                </a:solidFill>
                <a:latin typeface="Calibri"/>
                <a:ea typeface="Calibri"/>
                <a:cs typeface="Calibri"/>
                <a:sym typeface="Calibri"/>
              </a:rPr>
              <a:t>Tell students to look at their worksheet, locate the game instructions, and follow along. You may also skip the following slide and show a video of gameplay and setup at this LINK.</a:t>
            </a:r>
            <a:endParaRPr>
              <a:solidFill>
                <a:schemeClr val="dk1"/>
              </a:solidFill>
              <a:latin typeface="Calibri"/>
              <a:ea typeface="Calibri"/>
              <a:cs typeface="Calibri"/>
              <a:sym typeface="Calibri"/>
            </a:endParaRPr>
          </a:p>
          <a:p>
            <a:pPr marL="0" lvl="0" indent="0" algn="l" rtl="0">
              <a:spcBef>
                <a:spcPts val="0"/>
              </a:spcBef>
              <a:spcAft>
                <a:spcPts val="0"/>
              </a:spcAft>
              <a:buNone/>
            </a:pPr>
            <a:endParaRPr>
              <a:solidFill>
                <a:schemeClr val="dk1"/>
              </a:solidFill>
              <a:latin typeface="Calibri"/>
              <a:ea typeface="Calibri"/>
              <a:cs typeface="Calibri"/>
              <a:sym typeface="Calibri"/>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6"/>
        <p:cNvGrpSpPr/>
        <p:nvPr/>
      </p:nvGrpSpPr>
      <p:grpSpPr>
        <a:xfrm>
          <a:off x="0" y="0"/>
          <a:ext cx="0" cy="0"/>
          <a:chOff x="0" y="0"/>
          <a:chExt cx="0" cy="0"/>
        </a:xfrm>
      </p:grpSpPr>
      <p:sp>
        <p:nvSpPr>
          <p:cNvPr id="507" name="Google Shape;507;g3d42c2be85b_0_295: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08" name="Google Shape;508;g3d42c2be85b_0_29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5"/>
        <p:cNvGrpSpPr/>
        <p:nvPr/>
      </p:nvGrpSpPr>
      <p:grpSpPr>
        <a:xfrm>
          <a:off x="0" y="0"/>
          <a:ext cx="0" cy="0"/>
          <a:chOff x="0" y="0"/>
          <a:chExt cx="0" cy="0"/>
        </a:xfrm>
      </p:grpSpPr>
      <p:sp>
        <p:nvSpPr>
          <p:cNvPr id="516" name="Google Shape;516;g3d42c2be85b_0_30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17" name="Google Shape;517;g3d42c2be85b_0_30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t>Video link to setup/gameplay: </a:t>
            </a:r>
            <a:r>
              <a:rPr lang="en" u="sng">
                <a:solidFill>
                  <a:schemeClr val="hlink"/>
                </a:solidFill>
                <a:hlinkClick r:id="rId3"/>
              </a:rPr>
              <a:t>https://youtu.be/vUN-gowEgdU</a:t>
            </a:r>
            <a:r>
              <a:rPr lang="en"/>
              <a:t> </a:t>
            </a:r>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22"/>
        <p:cNvGrpSpPr/>
        <p:nvPr/>
      </p:nvGrpSpPr>
      <p:grpSpPr>
        <a:xfrm>
          <a:off x="0" y="0"/>
          <a:ext cx="0" cy="0"/>
          <a:chOff x="0" y="0"/>
          <a:chExt cx="0" cy="0"/>
        </a:xfrm>
      </p:grpSpPr>
      <p:sp>
        <p:nvSpPr>
          <p:cNvPr id="523" name="Google Shape;523;g39ccf59a888_0_9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24" name="Google Shape;524;g39ccf59a888_0_9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lnSpc>
                <a:spcPct val="115000"/>
              </a:lnSpc>
              <a:spcBef>
                <a:spcPts val="1200"/>
              </a:spcBef>
              <a:spcAft>
                <a:spcPts val="0"/>
              </a:spcAft>
              <a:buClr>
                <a:schemeClr val="dk1"/>
              </a:buClr>
              <a:buSzPts val="1100"/>
              <a:buFont typeface="Arial"/>
              <a:buNone/>
            </a:pPr>
            <a:r>
              <a:rPr lang="en">
                <a:solidFill>
                  <a:schemeClr val="dk1"/>
                </a:solidFill>
                <a:latin typeface="Calibri"/>
                <a:ea typeface="Calibri"/>
                <a:cs typeface="Calibri"/>
                <a:sym typeface="Calibri"/>
              </a:rPr>
              <a:t>After the game have a wrap up discussion.</a:t>
            </a:r>
            <a:endParaRPr>
              <a:solidFill>
                <a:schemeClr val="dk1"/>
              </a:solidFill>
              <a:latin typeface="Calibri"/>
              <a:ea typeface="Calibri"/>
              <a:cs typeface="Calibri"/>
              <a:sym typeface="Calibri"/>
            </a:endParaRPr>
          </a:p>
          <a:p>
            <a:pPr marL="0" lvl="0" indent="0" algn="l" rtl="0">
              <a:lnSpc>
                <a:spcPct val="115000"/>
              </a:lnSpc>
              <a:spcBef>
                <a:spcPts val="1200"/>
              </a:spcBef>
              <a:spcAft>
                <a:spcPts val="0"/>
              </a:spcAft>
              <a:buClr>
                <a:schemeClr val="dk1"/>
              </a:buClr>
              <a:buSzPts val="1100"/>
              <a:buFont typeface="Arial"/>
              <a:buNone/>
            </a:pPr>
            <a:r>
              <a:rPr lang="en">
                <a:solidFill>
                  <a:schemeClr val="dk1"/>
                </a:solidFill>
                <a:latin typeface="Calibri"/>
                <a:ea typeface="Calibri"/>
                <a:cs typeface="Calibri"/>
                <a:sym typeface="Calibri"/>
              </a:rPr>
              <a:t>Ask students to raise their hand if they died most in stages 1-4 going through the stages in order. Why might you die more as a juvenile than an adult?</a:t>
            </a:r>
            <a:endParaRPr>
              <a:solidFill>
                <a:schemeClr val="dk1"/>
              </a:solidFill>
              <a:latin typeface="Calibri"/>
              <a:ea typeface="Calibri"/>
              <a:cs typeface="Calibri"/>
              <a:sym typeface="Calibri"/>
            </a:endParaRPr>
          </a:p>
          <a:p>
            <a:pPr marL="457200" lvl="0" indent="0" algn="l" rtl="0">
              <a:lnSpc>
                <a:spcPct val="115000"/>
              </a:lnSpc>
              <a:spcBef>
                <a:spcPts val="1200"/>
              </a:spcBef>
              <a:spcAft>
                <a:spcPts val="0"/>
              </a:spcAft>
              <a:buClr>
                <a:schemeClr val="dk1"/>
              </a:buClr>
              <a:buSzPts val="1100"/>
              <a:buFont typeface="Arial"/>
              <a:buNone/>
            </a:pPr>
            <a:r>
              <a:rPr lang="en">
                <a:solidFill>
                  <a:schemeClr val="dk1"/>
                </a:solidFill>
                <a:latin typeface="Calibri"/>
                <a:ea typeface="Calibri"/>
                <a:cs typeface="Calibri"/>
                <a:sym typeface="Calibri"/>
              </a:rPr>
              <a:t>If you have a group/student who, due to chance, does not follow the expected pattern of increased survival in habitat-rich systems and at later adult life stages, explain that: “everyone was playing as different individuals in a population, and even in the best conditions, some individuals will die. Chance plays a role, so variation is normal.”</a:t>
            </a:r>
            <a:endParaRPr>
              <a:solidFill>
                <a:schemeClr val="dk1"/>
              </a:solidFill>
              <a:latin typeface="Calibri"/>
              <a:ea typeface="Calibri"/>
              <a:cs typeface="Calibri"/>
              <a:sym typeface="Calibri"/>
            </a:endParaRPr>
          </a:p>
          <a:p>
            <a:pPr marL="0" lvl="0" indent="0" algn="l" rtl="0">
              <a:lnSpc>
                <a:spcPct val="115000"/>
              </a:lnSpc>
              <a:spcBef>
                <a:spcPts val="1200"/>
              </a:spcBef>
              <a:spcAft>
                <a:spcPts val="0"/>
              </a:spcAft>
              <a:buClr>
                <a:schemeClr val="dk1"/>
              </a:buClr>
              <a:buSzPts val="1100"/>
              <a:buFont typeface="Arial"/>
              <a:buNone/>
            </a:pPr>
            <a:endParaRPr>
              <a:solidFill>
                <a:schemeClr val="dk1"/>
              </a:solidFill>
              <a:latin typeface="Calibri"/>
              <a:ea typeface="Calibri"/>
              <a:cs typeface="Calibri"/>
              <a:sym typeface="Calibri"/>
            </a:endParaRPr>
          </a:p>
          <a:p>
            <a:pPr marL="0" lvl="0" indent="0" algn="l" rtl="0">
              <a:lnSpc>
                <a:spcPct val="115000"/>
              </a:lnSpc>
              <a:spcBef>
                <a:spcPts val="1200"/>
              </a:spcBef>
              <a:spcAft>
                <a:spcPts val="0"/>
              </a:spcAft>
              <a:buClr>
                <a:schemeClr val="dk1"/>
              </a:buClr>
              <a:buSzPts val="1100"/>
              <a:buFont typeface="Arial"/>
              <a:buNone/>
            </a:pPr>
            <a:r>
              <a:rPr lang="en">
                <a:solidFill>
                  <a:schemeClr val="dk1"/>
                </a:solidFill>
                <a:latin typeface="Calibri"/>
                <a:ea typeface="Calibri"/>
                <a:cs typeface="Calibri"/>
                <a:sym typeface="Calibri"/>
              </a:rPr>
              <a:t>Ask students what happened when they had an encounter. Did it matter what habitat they were in? Did it matter what life stage they were in?</a:t>
            </a:r>
            <a:endParaRPr>
              <a:solidFill>
                <a:schemeClr val="dk1"/>
              </a:solidFill>
              <a:latin typeface="Calibri"/>
              <a:ea typeface="Calibri"/>
              <a:cs typeface="Calibri"/>
              <a:sym typeface="Calibri"/>
            </a:endParaRPr>
          </a:p>
          <a:p>
            <a:pPr marL="0" lvl="0" indent="0" algn="l" rtl="0">
              <a:spcBef>
                <a:spcPts val="1200"/>
              </a:spcBef>
              <a:spcAft>
                <a:spcPts val="0"/>
              </a:spcAft>
              <a:buNone/>
            </a:pPr>
            <a:r>
              <a:rPr lang="en">
                <a:solidFill>
                  <a:schemeClr val="dk1"/>
                </a:solidFill>
                <a:latin typeface="Calibri"/>
                <a:ea typeface="Calibri"/>
                <a:cs typeface="Calibri"/>
                <a:sym typeface="Calibri"/>
              </a:rPr>
              <a:t>Why might it be important for the seascape to have many habitats? </a:t>
            </a:r>
            <a:endParaRPr>
              <a:solidFill>
                <a:schemeClr val="dk1"/>
              </a:solidFill>
              <a:latin typeface="Calibri"/>
              <a:ea typeface="Calibri"/>
              <a:cs typeface="Calibri"/>
              <a:sym typeface="Calibri"/>
            </a:endParaRPr>
          </a:p>
          <a:p>
            <a:pPr marL="0" lvl="0" indent="0" algn="l" rtl="0">
              <a:spcBef>
                <a:spcPts val="0"/>
              </a:spcBef>
              <a:spcAft>
                <a:spcPts val="0"/>
              </a:spcAft>
              <a:buNone/>
            </a:pPr>
            <a:endParaRPr>
              <a:solidFill>
                <a:schemeClr val="dk1"/>
              </a:solidFill>
              <a:latin typeface="Calibri"/>
              <a:ea typeface="Calibri"/>
              <a:cs typeface="Calibri"/>
              <a:sym typeface="Calibri"/>
            </a:endParaRPr>
          </a:p>
          <a:p>
            <a:pPr marL="457200" lvl="0" indent="12700" algn="l" rtl="0">
              <a:lnSpc>
                <a:spcPct val="115000"/>
              </a:lnSpc>
              <a:spcBef>
                <a:spcPts val="1200"/>
              </a:spcBef>
              <a:spcAft>
                <a:spcPts val="0"/>
              </a:spcAft>
              <a:buClr>
                <a:schemeClr val="dk1"/>
              </a:buClr>
              <a:buSzPts val="1100"/>
              <a:buFont typeface="Arial"/>
              <a:buNone/>
            </a:pPr>
            <a:r>
              <a:rPr lang="en">
                <a:solidFill>
                  <a:schemeClr val="dk1"/>
                </a:solidFill>
                <a:latin typeface="Calibri"/>
                <a:ea typeface="Calibri"/>
                <a:cs typeface="Calibri"/>
                <a:sym typeface="Calibri"/>
              </a:rPr>
              <a:t>Encourage students to notice how habitat variety and connections change survival outcomes. </a:t>
            </a:r>
            <a:endParaRPr>
              <a:solidFill>
                <a:schemeClr val="dk1"/>
              </a:solidFill>
              <a:latin typeface="Calibri"/>
              <a:ea typeface="Calibri"/>
              <a:cs typeface="Calibri"/>
              <a:sym typeface="Calibri"/>
            </a:endParaRPr>
          </a:p>
          <a:p>
            <a:pPr marL="0" lvl="0" indent="0" algn="l" rtl="0">
              <a:spcBef>
                <a:spcPts val="1200"/>
              </a:spcBef>
              <a:spcAft>
                <a:spcPts val="0"/>
              </a:spcAft>
              <a:buNone/>
            </a:pPr>
            <a:endParaRPr>
              <a:solidFill>
                <a:schemeClr val="dk1"/>
              </a:solidFill>
              <a:latin typeface="Calibri"/>
              <a:ea typeface="Calibri"/>
              <a:cs typeface="Calibri"/>
              <a:sym typeface="Calibri"/>
            </a:endParaRPr>
          </a:p>
          <a:p>
            <a:pPr marL="0" lvl="0" indent="0" algn="l" rtl="0">
              <a:spcBef>
                <a:spcPts val="0"/>
              </a:spcBef>
              <a:spcAft>
                <a:spcPts val="0"/>
              </a:spcAft>
              <a:buNone/>
            </a:pPr>
            <a:r>
              <a:rPr lang="en">
                <a:solidFill>
                  <a:schemeClr val="dk1"/>
                </a:solidFill>
                <a:latin typeface="Calibri"/>
                <a:ea typeface="Calibri"/>
                <a:cs typeface="Calibri"/>
                <a:sym typeface="Calibri"/>
              </a:rPr>
              <a:t>The worksheet should supplement with the other important concepts, but feel free to discuss those questions as well.</a:t>
            </a:r>
            <a:endParaRPr>
              <a:solidFill>
                <a:schemeClr val="dk1"/>
              </a:solidFill>
              <a:latin typeface="Calibri"/>
              <a:ea typeface="Calibri"/>
              <a:cs typeface="Calibri"/>
              <a:sym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p2"/>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rm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a:endParaRPr/>
          </a:p>
        </p:txBody>
      </p:sp>
      <p:sp>
        <p:nvSpPr>
          <p:cNvPr id="11" name="Google Shape;11;p2"/>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a:endParaRPr/>
          </a:p>
        </p:txBody>
      </p:sp>
      <p:sp>
        <p:nvSpPr>
          <p:cNvPr id="12" name="Google Shape;12;p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3"/>
        <p:cNvGrpSpPr/>
        <p:nvPr/>
      </p:nvGrpSpPr>
      <p:grpSpPr>
        <a:xfrm>
          <a:off x="0" y="0"/>
          <a:ext cx="0" cy="0"/>
          <a:chOff x="0" y="0"/>
          <a:chExt cx="0" cy="0"/>
        </a:xfrm>
      </p:grpSpPr>
      <p:sp>
        <p:nvSpPr>
          <p:cNvPr id="14" name="Google Shape;14;p3"/>
          <p:cNvSpPr txBox="1">
            <a:spLocks noGrp="1"/>
          </p:cNvSpPr>
          <p:nvPr>
            <p:ph type="title"/>
          </p:nvPr>
        </p:nvSpPr>
        <p:spPr>
          <a:xfrm>
            <a:off x="311700" y="2150850"/>
            <a:ext cx="8520600" cy="841800"/>
          </a:xfrm>
          <a:prstGeom prst="rect">
            <a:avLst/>
          </a:prstGeom>
        </p:spPr>
        <p:txBody>
          <a:bodyPr spcFirstLastPara="1" wrap="square" lIns="91425" tIns="91425" rIns="91425" bIns="91425" anchor="ctr" anchorCtr="0">
            <a:norm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a:endParaRPr/>
          </a:p>
        </p:txBody>
      </p:sp>
      <p:sp>
        <p:nvSpPr>
          <p:cNvPr id="15" name="Google Shape;15;p3"/>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6"/>
        <p:cNvGrpSpPr/>
        <p:nvPr/>
      </p:nvGrpSpPr>
      <p:grpSpPr>
        <a:xfrm>
          <a:off x="0" y="0"/>
          <a:ext cx="0" cy="0"/>
          <a:chOff x="0" y="0"/>
          <a:chExt cx="0" cy="0"/>
        </a:xfrm>
      </p:grpSpPr>
      <p:sp>
        <p:nvSpPr>
          <p:cNvPr id="17" name="Google Shape;17;p4"/>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18" name="Google Shape;18;p4"/>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rmAutofit/>
          </a:bodyPr>
          <a:lstStyle>
            <a:lvl1pPr marL="457200" lvl="0" indent="-342900">
              <a:spcBef>
                <a:spcPts val="0"/>
              </a:spcBef>
              <a:spcAft>
                <a:spcPts val="0"/>
              </a:spcAft>
              <a:buSzPts val="1800"/>
              <a:buChar char="●"/>
              <a:defRPr/>
            </a:lvl1pPr>
            <a:lvl2pPr marL="914400" lvl="1" indent="-317500">
              <a:spcBef>
                <a:spcPts val="0"/>
              </a:spcBef>
              <a:spcAft>
                <a:spcPts val="0"/>
              </a:spcAft>
              <a:buSzPts val="1400"/>
              <a:buChar char="○"/>
              <a:defRPr/>
            </a:lvl2pPr>
            <a:lvl3pPr marL="1371600" lvl="2" indent="-317500">
              <a:spcBef>
                <a:spcPts val="0"/>
              </a:spcBef>
              <a:spcAft>
                <a:spcPts val="0"/>
              </a:spcAft>
              <a:buSzPts val="1400"/>
              <a:buChar char="■"/>
              <a:defRPr/>
            </a:lvl3pPr>
            <a:lvl4pPr marL="1828800" lvl="3" indent="-317500">
              <a:spcBef>
                <a:spcPts val="0"/>
              </a:spcBef>
              <a:spcAft>
                <a:spcPts val="0"/>
              </a:spcAft>
              <a:buSzPts val="1400"/>
              <a:buChar char="●"/>
              <a:defRPr/>
            </a:lvl4pPr>
            <a:lvl5pPr marL="2286000" lvl="4" indent="-317500">
              <a:spcBef>
                <a:spcPts val="0"/>
              </a:spcBef>
              <a:spcAft>
                <a:spcPts val="0"/>
              </a:spcAft>
              <a:buSzPts val="1400"/>
              <a:buChar char="○"/>
              <a:defRPr/>
            </a:lvl5pPr>
            <a:lvl6pPr marL="2743200" lvl="5" indent="-317500">
              <a:spcBef>
                <a:spcPts val="0"/>
              </a:spcBef>
              <a:spcAft>
                <a:spcPts val="0"/>
              </a:spcAft>
              <a:buSzPts val="1400"/>
              <a:buChar char="■"/>
              <a:defRPr/>
            </a:lvl6pPr>
            <a:lvl7pPr marL="3200400" lvl="6" indent="-317500">
              <a:spcBef>
                <a:spcPts val="0"/>
              </a:spcBef>
              <a:spcAft>
                <a:spcPts val="0"/>
              </a:spcAft>
              <a:buSzPts val="1400"/>
              <a:buChar char="●"/>
              <a:defRPr/>
            </a:lvl7pPr>
            <a:lvl8pPr marL="3657600" lvl="7" indent="-317500">
              <a:spcBef>
                <a:spcPts val="0"/>
              </a:spcBef>
              <a:spcAft>
                <a:spcPts val="0"/>
              </a:spcAft>
              <a:buSzPts val="1400"/>
              <a:buChar char="○"/>
              <a:defRPr/>
            </a:lvl8pPr>
            <a:lvl9pPr marL="4114800" lvl="8" indent="-317500">
              <a:spcBef>
                <a:spcPts val="0"/>
              </a:spcBef>
              <a:spcAft>
                <a:spcPts val="0"/>
              </a:spcAft>
              <a:buSzPts val="1400"/>
              <a:buChar char="■"/>
              <a:defRPr/>
            </a:lvl9pPr>
          </a:lstStyle>
          <a:p>
            <a:endParaRPr/>
          </a:p>
        </p:txBody>
      </p:sp>
      <p:sp>
        <p:nvSpPr>
          <p:cNvPr id="19" name="Google Shape;19;p4"/>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20"/>
        <p:cNvGrpSpPr/>
        <p:nvPr/>
      </p:nvGrpSpPr>
      <p:grpSpPr>
        <a:xfrm>
          <a:off x="0" y="0"/>
          <a:ext cx="0" cy="0"/>
          <a:chOff x="0" y="0"/>
          <a:chExt cx="0" cy="0"/>
        </a:xfrm>
      </p:grpSpPr>
      <p:sp>
        <p:nvSpPr>
          <p:cNvPr id="21" name="Google Shape;21;p5"/>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2" name="Google Shape;22;p5"/>
          <p:cNvSpPr txBox="1">
            <a:spLocks noGrp="1"/>
          </p:cNvSpPr>
          <p:nvPr>
            <p:ph type="body" idx="1"/>
          </p:nvPr>
        </p:nvSpPr>
        <p:spPr>
          <a:xfrm>
            <a:off x="311700" y="1152475"/>
            <a:ext cx="3999900" cy="3416400"/>
          </a:xfrm>
          <a:prstGeom prst="rect">
            <a:avLst/>
          </a:prstGeom>
        </p:spPr>
        <p:txBody>
          <a:bodyPr spcFirstLastPara="1" wrap="square" lIns="91425" tIns="91425" rIns="91425" bIns="91425" anchor="t" anchorCtr="0">
            <a:norm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23" name="Google Shape;23;p5"/>
          <p:cNvSpPr txBox="1">
            <a:spLocks noGrp="1"/>
          </p:cNvSpPr>
          <p:nvPr>
            <p:ph type="body" idx="2"/>
          </p:nvPr>
        </p:nvSpPr>
        <p:spPr>
          <a:xfrm>
            <a:off x="4832400" y="1152475"/>
            <a:ext cx="3999900" cy="3416400"/>
          </a:xfrm>
          <a:prstGeom prst="rect">
            <a:avLst/>
          </a:prstGeom>
        </p:spPr>
        <p:txBody>
          <a:bodyPr spcFirstLastPara="1" wrap="square" lIns="91425" tIns="91425" rIns="91425" bIns="91425" anchor="t" anchorCtr="0">
            <a:norm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24" name="Google Shape;24;p5"/>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5"/>
        <p:cNvGrpSpPr/>
        <p:nvPr/>
      </p:nvGrpSpPr>
      <p:grpSpPr>
        <a:xfrm>
          <a:off x="0" y="0"/>
          <a:ext cx="0" cy="0"/>
          <a:chOff x="0" y="0"/>
          <a:chExt cx="0" cy="0"/>
        </a:xfrm>
      </p:grpSpPr>
      <p:sp>
        <p:nvSpPr>
          <p:cNvPr id="26" name="Google Shape;26;p6"/>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7" name="Google Shape;27;p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28"/>
        <p:cNvGrpSpPr/>
        <p:nvPr/>
      </p:nvGrpSpPr>
      <p:grpSpPr>
        <a:xfrm>
          <a:off x="0" y="0"/>
          <a:ext cx="0" cy="0"/>
          <a:chOff x="0" y="0"/>
          <a:chExt cx="0" cy="0"/>
        </a:xfrm>
      </p:grpSpPr>
      <p:sp>
        <p:nvSpPr>
          <p:cNvPr id="29" name="Google Shape;29;p7"/>
          <p:cNvSpPr txBox="1">
            <a:spLocks noGrp="1"/>
          </p:cNvSpPr>
          <p:nvPr>
            <p:ph type="title"/>
          </p:nvPr>
        </p:nvSpPr>
        <p:spPr>
          <a:xfrm>
            <a:off x="311700" y="555600"/>
            <a:ext cx="2808000" cy="755700"/>
          </a:xfrm>
          <a:prstGeom prst="rect">
            <a:avLst/>
          </a:prstGeom>
        </p:spPr>
        <p:txBody>
          <a:bodyPr spcFirstLastPara="1" wrap="square" lIns="91425" tIns="91425" rIns="91425" bIns="91425" anchor="b" anchorCtr="0">
            <a:norm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a:endParaRPr/>
          </a:p>
        </p:txBody>
      </p:sp>
      <p:sp>
        <p:nvSpPr>
          <p:cNvPr id="30" name="Google Shape;30;p7"/>
          <p:cNvSpPr txBox="1">
            <a:spLocks noGrp="1"/>
          </p:cNvSpPr>
          <p:nvPr>
            <p:ph type="body" idx="1"/>
          </p:nvPr>
        </p:nvSpPr>
        <p:spPr>
          <a:xfrm>
            <a:off x="311700" y="1389600"/>
            <a:ext cx="2808000" cy="3179400"/>
          </a:xfrm>
          <a:prstGeom prst="rect">
            <a:avLst/>
          </a:prstGeom>
        </p:spPr>
        <p:txBody>
          <a:bodyPr spcFirstLastPara="1" wrap="square" lIns="91425" tIns="91425" rIns="91425" bIns="91425" anchor="t" anchorCtr="0">
            <a:normAutofit/>
          </a:bodyPr>
          <a:lstStyle>
            <a:lvl1pPr marL="457200" lvl="0" indent="-304800">
              <a:spcBef>
                <a:spcPts val="0"/>
              </a:spcBef>
              <a:spcAft>
                <a:spcPts val="0"/>
              </a:spcAft>
              <a:buSzPts val="1200"/>
              <a:buChar char="●"/>
              <a:defRPr sz="12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31" name="Google Shape;31;p7"/>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32"/>
        <p:cNvGrpSpPr/>
        <p:nvPr/>
      </p:nvGrpSpPr>
      <p:grpSpPr>
        <a:xfrm>
          <a:off x="0" y="0"/>
          <a:ext cx="0" cy="0"/>
          <a:chOff x="0" y="0"/>
          <a:chExt cx="0" cy="0"/>
        </a:xfrm>
      </p:grpSpPr>
      <p:sp>
        <p:nvSpPr>
          <p:cNvPr id="33" name="Google Shape;33;p8"/>
          <p:cNvSpPr txBox="1">
            <a:spLocks noGrp="1"/>
          </p:cNvSpPr>
          <p:nvPr>
            <p:ph type="title"/>
          </p:nvPr>
        </p:nvSpPr>
        <p:spPr>
          <a:xfrm>
            <a:off x="490250" y="450150"/>
            <a:ext cx="6367800" cy="4090800"/>
          </a:xfrm>
          <a:prstGeom prst="rect">
            <a:avLst/>
          </a:prstGeom>
        </p:spPr>
        <p:txBody>
          <a:bodyPr spcFirstLastPara="1" wrap="square" lIns="91425" tIns="91425" rIns="91425" bIns="91425" anchor="ctr" anchorCtr="0">
            <a:norm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a:endParaRPr/>
          </a:p>
        </p:txBody>
      </p:sp>
      <p:sp>
        <p:nvSpPr>
          <p:cNvPr id="34" name="Google Shape;34;p8"/>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 name="Google Shape;37;p9"/>
          <p:cNvSpPr txBox="1">
            <a:spLocks noGrp="1"/>
          </p:cNvSpPr>
          <p:nvPr>
            <p:ph type="title"/>
          </p:nvPr>
        </p:nvSpPr>
        <p:spPr>
          <a:xfrm>
            <a:off x="265500" y="1233175"/>
            <a:ext cx="4045200" cy="1482300"/>
          </a:xfrm>
          <a:prstGeom prst="rect">
            <a:avLst/>
          </a:prstGeom>
        </p:spPr>
        <p:txBody>
          <a:bodyPr spcFirstLastPara="1" wrap="square" lIns="91425" tIns="91425" rIns="91425" bIns="91425" anchor="b" anchorCtr="0">
            <a:norm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a:endParaRPr/>
          </a:p>
        </p:txBody>
      </p:sp>
      <p:sp>
        <p:nvSpPr>
          <p:cNvPr id="38" name="Google Shape;38;p9"/>
          <p:cNvSpPr txBox="1">
            <a:spLocks noGrp="1"/>
          </p:cNvSpPr>
          <p:nvPr>
            <p:ph type="subTitle" idx="1"/>
          </p:nvPr>
        </p:nvSpPr>
        <p:spPr>
          <a:xfrm>
            <a:off x="265500" y="2803075"/>
            <a:ext cx="4045200" cy="1235100"/>
          </a:xfrm>
          <a:prstGeom prst="rect">
            <a:avLst/>
          </a:prstGeom>
        </p:spPr>
        <p:txBody>
          <a:bodyPr spcFirstLastPara="1" wrap="square" lIns="91425" tIns="91425" rIns="91425" bIns="91425" anchor="t" anchorCtr="0">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a:endParaRPr/>
          </a:p>
        </p:txBody>
      </p:sp>
      <p:sp>
        <p:nvSpPr>
          <p:cNvPr id="39" name="Google Shape;39;p9"/>
          <p:cNvSpPr txBox="1">
            <a:spLocks noGrp="1"/>
          </p:cNvSpPr>
          <p:nvPr>
            <p:ph type="body" idx="2"/>
          </p:nvPr>
        </p:nvSpPr>
        <p:spPr>
          <a:xfrm>
            <a:off x="4939500" y="724075"/>
            <a:ext cx="3837000" cy="3695100"/>
          </a:xfrm>
          <a:prstGeom prst="rect">
            <a:avLst/>
          </a:prstGeom>
        </p:spPr>
        <p:txBody>
          <a:bodyPr spcFirstLastPara="1" wrap="square" lIns="91425" tIns="91425" rIns="91425" bIns="91425" anchor="ctr" anchorCtr="0">
            <a:normAutofit/>
          </a:bodyPr>
          <a:lstStyle>
            <a:lvl1pPr marL="457200" lvl="0" indent="-342900">
              <a:spcBef>
                <a:spcPts val="0"/>
              </a:spcBef>
              <a:spcAft>
                <a:spcPts val="0"/>
              </a:spcAft>
              <a:buSzPts val="1800"/>
              <a:buChar char="●"/>
              <a:defRPr/>
            </a:lvl1pPr>
            <a:lvl2pPr marL="914400" lvl="1" indent="-317500">
              <a:spcBef>
                <a:spcPts val="0"/>
              </a:spcBef>
              <a:spcAft>
                <a:spcPts val="0"/>
              </a:spcAft>
              <a:buSzPts val="1400"/>
              <a:buChar char="○"/>
              <a:defRPr/>
            </a:lvl2pPr>
            <a:lvl3pPr marL="1371600" lvl="2" indent="-317500">
              <a:spcBef>
                <a:spcPts val="0"/>
              </a:spcBef>
              <a:spcAft>
                <a:spcPts val="0"/>
              </a:spcAft>
              <a:buSzPts val="1400"/>
              <a:buChar char="■"/>
              <a:defRPr/>
            </a:lvl3pPr>
            <a:lvl4pPr marL="1828800" lvl="3" indent="-317500">
              <a:spcBef>
                <a:spcPts val="0"/>
              </a:spcBef>
              <a:spcAft>
                <a:spcPts val="0"/>
              </a:spcAft>
              <a:buSzPts val="1400"/>
              <a:buChar char="●"/>
              <a:defRPr/>
            </a:lvl4pPr>
            <a:lvl5pPr marL="2286000" lvl="4" indent="-317500">
              <a:spcBef>
                <a:spcPts val="0"/>
              </a:spcBef>
              <a:spcAft>
                <a:spcPts val="0"/>
              </a:spcAft>
              <a:buSzPts val="1400"/>
              <a:buChar char="○"/>
              <a:defRPr/>
            </a:lvl5pPr>
            <a:lvl6pPr marL="2743200" lvl="5" indent="-317500">
              <a:spcBef>
                <a:spcPts val="0"/>
              </a:spcBef>
              <a:spcAft>
                <a:spcPts val="0"/>
              </a:spcAft>
              <a:buSzPts val="1400"/>
              <a:buChar char="■"/>
              <a:defRPr/>
            </a:lvl6pPr>
            <a:lvl7pPr marL="3200400" lvl="6" indent="-317500">
              <a:spcBef>
                <a:spcPts val="0"/>
              </a:spcBef>
              <a:spcAft>
                <a:spcPts val="0"/>
              </a:spcAft>
              <a:buSzPts val="1400"/>
              <a:buChar char="●"/>
              <a:defRPr/>
            </a:lvl7pPr>
            <a:lvl8pPr marL="3657600" lvl="7" indent="-317500">
              <a:spcBef>
                <a:spcPts val="0"/>
              </a:spcBef>
              <a:spcAft>
                <a:spcPts val="0"/>
              </a:spcAft>
              <a:buSzPts val="1400"/>
              <a:buChar char="○"/>
              <a:defRPr/>
            </a:lvl8pPr>
            <a:lvl9pPr marL="4114800" lvl="8" indent="-317500">
              <a:spcBef>
                <a:spcPts val="0"/>
              </a:spcBef>
              <a:spcAft>
                <a:spcPts val="0"/>
              </a:spcAft>
              <a:buSzPts val="1400"/>
              <a:buChar char="■"/>
              <a:defRPr/>
            </a:lvl9pPr>
          </a:lstStyle>
          <a:p>
            <a:endParaRPr/>
          </a:p>
        </p:txBody>
      </p:sp>
      <p:sp>
        <p:nvSpPr>
          <p:cNvPr id="40" name="Google Shape;40;p9"/>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41"/>
        <p:cNvGrpSpPr/>
        <p:nvPr/>
      </p:nvGrpSpPr>
      <p:grpSpPr>
        <a:xfrm>
          <a:off x="0" y="0"/>
          <a:ext cx="0" cy="0"/>
          <a:chOff x="0" y="0"/>
          <a:chExt cx="0" cy="0"/>
        </a:xfrm>
      </p:grpSpPr>
      <p:sp>
        <p:nvSpPr>
          <p:cNvPr id="42" name="Google Shape;42;p10"/>
          <p:cNvSpPr txBox="1">
            <a:spLocks noGrp="1"/>
          </p:cNvSpPr>
          <p:nvPr>
            <p:ph type="body" idx="1"/>
          </p:nvPr>
        </p:nvSpPr>
        <p:spPr>
          <a:xfrm>
            <a:off x="311700" y="4230575"/>
            <a:ext cx="5998800" cy="605100"/>
          </a:xfrm>
          <a:prstGeom prst="rect">
            <a:avLst/>
          </a:prstGeom>
        </p:spPr>
        <p:txBody>
          <a:bodyPr spcFirstLastPara="1" wrap="square" lIns="91425" tIns="91425" rIns="91425" bIns="91425" anchor="ctr" anchorCtr="0">
            <a:normAutofit/>
          </a:bodyPr>
          <a:lstStyle>
            <a:lvl1pPr marL="457200" lvl="0" indent="-228600">
              <a:lnSpc>
                <a:spcPct val="100000"/>
              </a:lnSpc>
              <a:spcBef>
                <a:spcPts val="0"/>
              </a:spcBef>
              <a:spcAft>
                <a:spcPts val="0"/>
              </a:spcAft>
              <a:buSzPts val="1800"/>
              <a:buNone/>
              <a:defRPr/>
            </a:lvl1pPr>
          </a:lstStyle>
          <a:p>
            <a:endParaRPr/>
          </a:p>
        </p:txBody>
      </p:sp>
      <p:sp>
        <p:nvSpPr>
          <p:cNvPr id="43" name="Google Shape;43;p10"/>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44"/>
        <p:cNvGrpSpPr/>
        <p:nvPr/>
      </p:nvGrpSpPr>
      <p:grpSpPr>
        <a:xfrm>
          <a:off x="0" y="0"/>
          <a:ext cx="0" cy="0"/>
          <a:chOff x="0" y="0"/>
          <a:chExt cx="0" cy="0"/>
        </a:xfrm>
      </p:grpSpPr>
      <p:sp>
        <p:nvSpPr>
          <p:cNvPr id="45" name="Google Shape;45;p11"/>
          <p:cNvSpPr txBox="1">
            <a:spLocks noGrp="1"/>
          </p:cNvSpPr>
          <p:nvPr>
            <p:ph type="title" hasCustomPrompt="1"/>
          </p:nvPr>
        </p:nvSpPr>
        <p:spPr>
          <a:xfrm>
            <a:off x="311700" y="1106125"/>
            <a:ext cx="8520600" cy="1963500"/>
          </a:xfrm>
          <a:prstGeom prst="rect">
            <a:avLst/>
          </a:prstGeom>
        </p:spPr>
        <p:txBody>
          <a:bodyPr spcFirstLastPara="1" wrap="square" lIns="91425" tIns="91425" rIns="91425" bIns="91425" anchor="b" anchorCtr="0">
            <a:norm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a:spLocks noGrp="1"/>
          </p:cNvSpPr>
          <p:nvPr>
            <p:ph type="body" idx="1"/>
          </p:nvPr>
        </p:nvSpPr>
        <p:spPr>
          <a:xfrm>
            <a:off x="311700" y="3152225"/>
            <a:ext cx="8520600" cy="1300800"/>
          </a:xfrm>
          <a:prstGeom prst="rect">
            <a:avLst/>
          </a:prstGeom>
        </p:spPr>
        <p:txBody>
          <a:bodyPr spcFirstLastPara="1" wrap="square" lIns="91425" tIns="91425" rIns="91425" bIns="91425" anchor="t" anchorCtr="0">
            <a:normAutofit/>
          </a:bodyPr>
          <a:lstStyle>
            <a:lvl1pPr marL="457200" lvl="0" indent="-342900" algn="ctr">
              <a:spcBef>
                <a:spcPts val="0"/>
              </a:spcBef>
              <a:spcAft>
                <a:spcPts val="0"/>
              </a:spcAft>
              <a:buSzPts val="1800"/>
              <a:buChar char="●"/>
              <a:defRPr/>
            </a:lvl1pPr>
            <a:lvl2pPr marL="914400" lvl="1" indent="-317500" algn="ctr">
              <a:spcBef>
                <a:spcPts val="0"/>
              </a:spcBef>
              <a:spcAft>
                <a:spcPts val="0"/>
              </a:spcAft>
              <a:buSzPts val="1400"/>
              <a:buChar char="○"/>
              <a:defRPr/>
            </a:lvl2pPr>
            <a:lvl3pPr marL="1371600" lvl="2" indent="-317500" algn="ctr">
              <a:spcBef>
                <a:spcPts val="0"/>
              </a:spcBef>
              <a:spcAft>
                <a:spcPts val="0"/>
              </a:spcAft>
              <a:buSzPts val="1400"/>
              <a:buChar char="■"/>
              <a:defRPr/>
            </a:lvl3pPr>
            <a:lvl4pPr marL="1828800" lvl="3" indent="-317500" algn="ctr">
              <a:spcBef>
                <a:spcPts val="0"/>
              </a:spcBef>
              <a:spcAft>
                <a:spcPts val="0"/>
              </a:spcAft>
              <a:buSzPts val="1400"/>
              <a:buChar char="●"/>
              <a:defRPr/>
            </a:lvl4pPr>
            <a:lvl5pPr marL="2286000" lvl="4" indent="-317500" algn="ctr">
              <a:spcBef>
                <a:spcPts val="0"/>
              </a:spcBef>
              <a:spcAft>
                <a:spcPts val="0"/>
              </a:spcAft>
              <a:buSzPts val="1400"/>
              <a:buChar char="○"/>
              <a:defRPr/>
            </a:lvl5pPr>
            <a:lvl6pPr marL="2743200" lvl="5" indent="-317500" algn="ctr">
              <a:spcBef>
                <a:spcPts val="0"/>
              </a:spcBef>
              <a:spcAft>
                <a:spcPts val="0"/>
              </a:spcAft>
              <a:buSzPts val="1400"/>
              <a:buChar char="■"/>
              <a:defRPr/>
            </a:lvl6pPr>
            <a:lvl7pPr marL="3200400" lvl="6" indent="-317500" algn="ctr">
              <a:spcBef>
                <a:spcPts val="0"/>
              </a:spcBef>
              <a:spcAft>
                <a:spcPts val="0"/>
              </a:spcAft>
              <a:buSzPts val="1400"/>
              <a:buChar char="●"/>
              <a:defRPr/>
            </a:lvl7pPr>
            <a:lvl8pPr marL="3657600" lvl="7" indent="-317500" algn="ctr">
              <a:spcBef>
                <a:spcPts val="0"/>
              </a:spcBef>
              <a:spcAft>
                <a:spcPts val="0"/>
              </a:spcAft>
              <a:buSzPts val="1400"/>
              <a:buChar char="○"/>
              <a:defRPr/>
            </a:lvl8pPr>
            <a:lvl9pPr marL="4114800" lvl="8" indent="-317500" algn="ctr">
              <a:spcBef>
                <a:spcPts val="0"/>
              </a:spcBef>
              <a:spcAft>
                <a:spcPts val="0"/>
              </a:spcAft>
              <a:buSzPts val="1400"/>
              <a:buChar char="■"/>
              <a:defRPr/>
            </a:lvl9pPr>
          </a:lstStyle>
          <a:p>
            <a:endParaRPr/>
          </a:p>
        </p:txBody>
      </p:sp>
      <p:sp>
        <p:nvSpPr>
          <p:cNvPr id="47" name="Google Shape;47;p11"/>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8"/>
        <p:cNvGrpSpPr/>
        <p:nvPr/>
      </p:nvGrpSpPr>
      <p:grpSpPr>
        <a:xfrm>
          <a:off x="0" y="0"/>
          <a:ext cx="0" cy="0"/>
          <a:chOff x="0" y="0"/>
          <a:chExt cx="0" cy="0"/>
        </a:xfrm>
      </p:grpSpPr>
      <p:sp>
        <p:nvSpPr>
          <p:cNvPr id="49" name="Google Shape;49;p1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54"/>
        <p:cNvGrpSpPr/>
        <p:nvPr/>
      </p:nvGrpSpPr>
      <p:grpSpPr>
        <a:xfrm>
          <a:off x="0" y="0"/>
          <a:ext cx="0" cy="0"/>
          <a:chOff x="0" y="0"/>
          <a:chExt cx="0" cy="0"/>
        </a:xfrm>
      </p:grpSpPr>
      <p:sp>
        <p:nvSpPr>
          <p:cNvPr id="55" name="Google Shape;55;p14"/>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rm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a:endParaRPr/>
          </a:p>
        </p:txBody>
      </p:sp>
      <p:sp>
        <p:nvSpPr>
          <p:cNvPr id="56" name="Google Shape;56;p14"/>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a:endParaRPr/>
          </a:p>
        </p:txBody>
      </p:sp>
      <p:sp>
        <p:nvSpPr>
          <p:cNvPr id="57" name="Google Shape;57;p14"/>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58"/>
        <p:cNvGrpSpPr/>
        <p:nvPr/>
      </p:nvGrpSpPr>
      <p:grpSpPr>
        <a:xfrm>
          <a:off x="0" y="0"/>
          <a:ext cx="0" cy="0"/>
          <a:chOff x="0" y="0"/>
          <a:chExt cx="0" cy="0"/>
        </a:xfrm>
      </p:grpSpPr>
      <p:sp>
        <p:nvSpPr>
          <p:cNvPr id="59" name="Google Shape;59;p15"/>
          <p:cNvSpPr txBox="1">
            <a:spLocks noGrp="1"/>
          </p:cNvSpPr>
          <p:nvPr>
            <p:ph type="title"/>
          </p:nvPr>
        </p:nvSpPr>
        <p:spPr>
          <a:xfrm>
            <a:off x="311700" y="2150850"/>
            <a:ext cx="8520600" cy="841800"/>
          </a:xfrm>
          <a:prstGeom prst="rect">
            <a:avLst/>
          </a:prstGeom>
        </p:spPr>
        <p:txBody>
          <a:bodyPr spcFirstLastPara="1" wrap="square" lIns="91425" tIns="91425" rIns="91425" bIns="91425" anchor="ctr" anchorCtr="0">
            <a:norm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a:endParaRPr/>
          </a:p>
        </p:txBody>
      </p:sp>
      <p:sp>
        <p:nvSpPr>
          <p:cNvPr id="60" name="Google Shape;60;p15"/>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61"/>
        <p:cNvGrpSpPr/>
        <p:nvPr/>
      </p:nvGrpSpPr>
      <p:grpSpPr>
        <a:xfrm>
          <a:off x="0" y="0"/>
          <a:ext cx="0" cy="0"/>
          <a:chOff x="0" y="0"/>
          <a:chExt cx="0" cy="0"/>
        </a:xfrm>
      </p:grpSpPr>
      <p:sp>
        <p:nvSpPr>
          <p:cNvPr id="62" name="Google Shape;62;p16"/>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63" name="Google Shape;63;p16"/>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rmAutofit/>
          </a:bodyPr>
          <a:lstStyle>
            <a:lvl1pPr marL="457200" lvl="0" indent="-342900">
              <a:spcBef>
                <a:spcPts val="0"/>
              </a:spcBef>
              <a:spcAft>
                <a:spcPts val="0"/>
              </a:spcAft>
              <a:buSzPts val="1800"/>
              <a:buChar char="●"/>
              <a:defRPr/>
            </a:lvl1pPr>
            <a:lvl2pPr marL="914400" lvl="1" indent="-317500">
              <a:spcBef>
                <a:spcPts val="0"/>
              </a:spcBef>
              <a:spcAft>
                <a:spcPts val="0"/>
              </a:spcAft>
              <a:buSzPts val="1400"/>
              <a:buChar char="○"/>
              <a:defRPr/>
            </a:lvl2pPr>
            <a:lvl3pPr marL="1371600" lvl="2" indent="-317500">
              <a:spcBef>
                <a:spcPts val="0"/>
              </a:spcBef>
              <a:spcAft>
                <a:spcPts val="0"/>
              </a:spcAft>
              <a:buSzPts val="1400"/>
              <a:buChar char="■"/>
              <a:defRPr/>
            </a:lvl3pPr>
            <a:lvl4pPr marL="1828800" lvl="3" indent="-317500">
              <a:spcBef>
                <a:spcPts val="0"/>
              </a:spcBef>
              <a:spcAft>
                <a:spcPts val="0"/>
              </a:spcAft>
              <a:buSzPts val="1400"/>
              <a:buChar char="●"/>
              <a:defRPr/>
            </a:lvl4pPr>
            <a:lvl5pPr marL="2286000" lvl="4" indent="-317500">
              <a:spcBef>
                <a:spcPts val="0"/>
              </a:spcBef>
              <a:spcAft>
                <a:spcPts val="0"/>
              </a:spcAft>
              <a:buSzPts val="1400"/>
              <a:buChar char="○"/>
              <a:defRPr/>
            </a:lvl5pPr>
            <a:lvl6pPr marL="2743200" lvl="5" indent="-317500">
              <a:spcBef>
                <a:spcPts val="0"/>
              </a:spcBef>
              <a:spcAft>
                <a:spcPts val="0"/>
              </a:spcAft>
              <a:buSzPts val="1400"/>
              <a:buChar char="■"/>
              <a:defRPr/>
            </a:lvl6pPr>
            <a:lvl7pPr marL="3200400" lvl="6" indent="-317500">
              <a:spcBef>
                <a:spcPts val="0"/>
              </a:spcBef>
              <a:spcAft>
                <a:spcPts val="0"/>
              </a:spcAft>
              <a:buSzPts val="1400"/>
              <a:buChar char="●"/>
              <a:defRPr/>
            </a:lvl7pPr>
            <a:lvl8pPr marL="3657600" lvl="7" indent="-317500">
              <a:spcBef>
                <a:spcPts val="0"/>
              </a:spcBef>
              <a:spcAft>
                <a:spcPts val="0"/>
              </a:spcAft>
              <a:buSzPts val="1400"/>
              <a:buChar char="○"/>
              <a:defRPr/>
            </a:lvl8pPr>
            <a:lvl9pPr marL="4114800" lvl="8" indent="-317500">
              <a:spcBef>
                <a:spcPts val="0"/>
              </a:spcBef>
              <a:spcAft>
                <a:spcPts val="0"/>
              </a:spcAft>
              <a:buSzPts val="1400"/>
              <a:buChar char="■"/>
              <a:defRPr/>
            </a:lvl9pPr>
          </a:lstStyle>
          <a:p>
            <a:endParaRPr/>
          </a:p>
        </p:txBody>
      </p:sp>
      <p:sp>
        <p:nvSpPr>
          <p:cNvPr id="64" name="Google Shape;64;p1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65"/>
        <p:cNvGrpSpPr/>
        <p:nvPr/>
      </p:nvGrpSpPr>
      <p:grpSpPr>
        <a:xfrm>
          <a:off x="0" y="0"/>
          <a:ext cx="0" cy="0"/>
          <a:chOff x="0" y="0"/>
          <a:chExt cx="0" cy="0"/>
        </a:xfrm>
      </p:grpSpPr>
      <p:sp>
        <p:nvSpPr>
          <p:cNvPr id="66" name="Google Shape;66;p17"/>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67" name="Google Shape;67;p17"/>
          <p:cNvSpPr txBox="1">
            <a:spLocks noGrp="1"/>
          </p:cNvSpPr>
          <p:nvPr>
            <p:ph type="body" idx="1"/>
          </p:nvPr>
        </p:nvSpPr>
        <p:spPr>
          <a:xfrm>
            <a:off x="311700" y="1152475"/>
            <a:ext cx="3999900" cy="3416400"/>
          </a:xfrm>
          <a:prstGeom prst="rect">
            <a:avLst/>
          </a:prstGeom>
        </p:spPr>
        <p:txBody>
          <a:bodyPr spcFirstLastPara="1" wrap="square" lIns="91425" tIns="91425" rIns="91425" bIns="91425" anchor="t" anchorCtr="0">
            <a:norm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68" name="Google Shape;68;p17"/>
          <p:cNvSpPr txBox="1">
            <a:spLocks noGrp="1"/>
          </p:cNvSpPr>
          <p:nvPr>
            <p:ph type="body" idx="2"/>
          </p:nvPr>
        </p:nvSpPr>
        <p:spPr>
          <a:xfrm>
            <a:off x="4832400" y="1152475"/>
            <a:ext cx="3999900" cy="3416400"/>
          </a:xfrm>
          <a:prstGeom prst="rect">
            <a:avLst/>
          </a:prstGeom>
        </p:spPr>
        <p:txBody>
          <a:bodyPr spcFirstLastPara="1" wrap="square" lIns="91425" tIns="91425" rIns="91425" bIns="91425" anchor="t" anchorCtr="0">
            <a:norm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69" name="Google Shape;69;p17"/>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70"/>
        <p:cNvGrpSpPr/>
        <p:nvPr/>
      </p:nvGrpSpPr>
      <p:grpSpPr>
        <a:xfrm>
          <a:off x="0" y="0"/>
          <a:ext cx="0" cy="0"/>
          <a:chOff x="0" y="0"/>
          <a:chExt cx="0" cy="0"/>
        </a:xfrm>
      </p:grpSpPr>
      <p:sp>
        <p:nvSpPr>
          <p:cNvPr id="71" name="Google Shape;71;p18"/>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72" name="Google Shape;72;p18"/>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73"/>
        <p:cNvGrpSpPr/>
        <p:nvPr/>
      </p:nvGrpSpPr>
      <p:grpSpPr>
        <a:xfrm>
          <a:off x="0" y="0"/>
          <a:ext cx="0" cy="0"/>
          <a:chOff x="0" y="0"/>
          <a:chExt cx="0" cy="0"/>
        </a:xfrm>
      </p:grpSpPr>
      <p:sp>
        <p:nvSpPr>
          <p:cNvPr id="74" name="Google Shape;74;p19"/>
          <p:cNvSpPr txBox="1">
            <a:spLocks noGrp="1"/>
          </p:cNvSpPr>
          <p:nvPr>
            <p:ph type="title"/>
          </p:nvPr>
        </p:nvSpPr>
        <p:spPr>
          <a:xfrm>
            <a:off x="311700" y="555600"/>
            <a:ext cx="2808000" cy="755700"/>
          </a:xfrm>
          <a:prstGeom prst="rect">
            <a:avLst/>
          </a:prstGeom>
        </p:spPr>
        <p:txBody>
          <a:bodyPr spcFirstLastPara="1" wrap="square" lIns="91425" tIns="91425" rIns="91425" bIns="91425" anchor="b" anchorCtr="0">
            <a:norm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a:endParaRPr/>
          </a:p>
        </p:txBody>
      </p:sp>
      <p:sp>
        <p:nvSpPr>
          <p:cNvPr id="75" name="Google Shape;75;p19"/>
          <p:cNvSpPr txBox="1">
            <a:spLocks noGrp="1"/>
          </p:cNvSpPr>
          <p:nvPr>
            <p:ph type="body" idx="1"/>
          </p:nvPr>
        </p:nvSpPr>
        <p:spPr>
          <a:xfrm>
            <a:off x="311700" y="1389600"/>
            <a:ext cx="2808000" cy="3179400"/>
          </a:xfrm>
          <a:prstGeom prst="rect">
            <a:avLst/>
          </a:prstGeom>
        </p:spPr>
        <p:txBody>
          <a:bodyPr spcFirstLastPara="1" wrap="square" lIns="91425" tIns="91425" rIns="91425" bIns="91425" anchor="t" anchorCtr="0">
            <a:normAutofit/>
          </a:bodyPr>
          <a:lstStyle>
            <a:lvl1pPr marL="457200" lvl="0" indent="-304800">
              <a:spcBef>
                <a:spcPts val="0"/>
              </a:spcBef>
              <a:spcAft>
                <a:spcPts val="0"/>
              </a:spcAft>
              <a:buSzPts val="1200"/>
              <a:buChar char="●"/>
              <a:defRPr sz="12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76" name="Google Shape;76;p19"/>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77"/>
        <p:cNvGrpSpPr/>
        <p:nvPr/>
      </p:nvGrpSpPr>
      <p:grpSpPr>
        <a:xfrm>
          <a:off x="0" y="0"/>
          <a:ext cx="0" cy="0"/>
          <a:chOff x="0" y="0"/>
          <a:chExt cx="0" cy="0"/>
        </a:xfrm>
      </p:grpSpPr>
      <p:sp>
        <p:nvSpPr>
          <p:cNvPr id="78" name="Google Shape;78;p20"/>
          <p:cNvSpPr txBox="1">
            <a:spLocks noGrp="1"/>
          </p:cNvSpPr>
          <p:nvPr>
            <p:ph type="title"/>
          </p:nvPr>
        </p:nvSpPr>
        <p:spPr>
          <a:xfrm>
            <a:off x="490250" y="450150"/>
            <a:ext cx="6367800" cy="4090800"/>
          </a:xfrm>
          <a:prstGeom prst="rect">
            <a:avLst/>
          </a:prstGeom>
        </p:spPr>
        <p:txBody>
          <a:bodyPr spcFirstLastPara="1" wrap="square" lIns="91425" tIns="91425" rIns="91425" bIns="91425" anchor="ctr" anchorCtr="0">
            <a:norm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a:endParaRPr/>
          </a:p>
        </p:txBody>
      </p:sp>
      <p:sp>
        <p:nvSpPr>
          <p:cNvPr id="79" name="Google Shape;79;p20"/>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80"/>
        <p:cNvGrpSpPr/>
        <p:nvPr/>
      </p:nvGrpSpPr>
      <p:grpSpPr>
        <a:xfrm>
          <a:off x="0" y="0"/>
          <a:ext cx="0" cy="0"/>
          <a:chOff x="0" y="0"/>
          <a:chExt cx="0" cy="0"/>
        </a:xfrm>
      </p:grpSpPr>
      <p:sp>
        <p:nvSpPr>
          <p:cNvPr id="81" name="Google Shape;81;p21"/>
          <p:cNvSpPr/>
          <p:nvPr/>
        </p:nvSpPr>
        <p:spPr>
          <a:xfrm>
            <a:off x="4572000" y="-125"/>
            <a:ext cx="4572000" cy="5143500"/>
          </a:xfrm>
          <a:prstGeom prst="rect">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2" name="Google Shape;82;p21"/>
          <p:cNvSpPr txBox="1">
            <a:spLocks noGrp="1"/>
          </p:cNvSpPr>
          <p:nvPr>
            <p:ph type="title"/>
          </p:nvPr>
        </p:nvSpPr>
        <p:spPr>
          <a:xfrm>
            <a:off x="265500" y="1233175"/>
            <a:ext cx="4045200" cy="1482300"/>
          </a:xfrm>
          <a:prstGeom prst="rect">
            <a:avLst/>
          </a:prstGeom>
        </p:spPr>
        <p:txBody>
          <a:bodyPr spcFirstLastPara="1" wrap="square" lIns="91425" tIns="91425" rIns="91425" bIns="91425" anchor="b" anchorCtr="0">
            <a:norm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a:endParaRPr/>
          </a:p>
        </p:txBody>
      </p:sp>
      <p:sp>
        <p:nvSpPr>
          <p:cNvPr id="83" name="Google Shape;83;p21"/>
          <p:cNvSpPr txBox="1">
            <a:spLocks noGrp="1"/>
          </p:cNvSpPr>
          <p:nvPr>
            <p:ph type="subTitle" idx="1"/>
          </p:nvPr>
        </p:nvSpPr>
        <p:spPr>
          <a:xfrm>
            <a:off x="265500" y="2803075"/>
            <a:ext cx="4045200" cy="1235100"/>
          </a:xfrm>
          <a:prstGeom prst="rect">
            <a:avLst/>
          </a:prstGeom>
        </p:spPr>
        <p:txBody>
          <a:bodyPr spcFirstLastPara="1" wrap="square" lIns="91425" tIns="91425" rIns="91425" bIns="91425" anchor="t" anchorCtr="0">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a:endParaRPr/>
          </a:p>
        </p:txBody>
      </p:sp>
      <p:sp>
        <p:nvSpPr>
          <p:cNvPr id="84" name="Google Shape;84;p21"/>
          <p:cNvSpPr txBox="1">
            <a:spLocks noGrp="1"/>
          </p:cNvSpPr>
          <p:nvPr>
            <p:ph type="body" idx="2"/>
          </p:nvPr>
        </p:nvSpPr>
        <p:spPr>
          <a:xfrm>
            <a:off x="4939500" y="724075"/>
            <a:ext cx="3837000" cy="3695100"/>
          </a:xfrm>
          <a:prstGeom prst="rect">
            <a:avLst/>
          </a:prstGeom>
        </p:spPr>
        <p:txBody>
          <a:bodyPr spcFirstLastPara="1" wrap="square" lIns="91425" tIns="91425" rIns="91425" bIns="91425" anchor="ctr" anchorCtr="0">
            <a:normAutofit/>
          </a:bodyPr>
          <a:lstStyle>
            <a:lvl1pPr marL="457200" lvl="0" indent="-342900">
              <a:spcBef>
                <a:spcPts val="0"/>
              </a:spcBef>
              <a:spcAft>
                <a:spcPts val="0"/>
              </a:spcAft>
              <a:buSzPts val="1800"/>
              <a:buChar char="●"/>
              <a:defRPr/>
            </a:lvl1pPr>
            <a:lvl2pPr marL="914400" lvl="1" indent="-317500">
              <a:spcBef>
                <a:spcPts val="0"/>
              </a:spcBef>
              <a:spcAft>
                <a:spcPts val="0"/>
              </a:spcAft>
              <a:buSzPts val="1400"/>
              <a:buChar char="○"/>
              <a:defRPr/>
            </a:lvl2pPr>
            <a:lvl3pPr marL="1371600" lvl="2" indent="-317500">
              <a:spcBef>
                <a:spcPts val="0"/>
              </a:spcBef>
              <a:spcAft>
                <a:spcPts val="0"/>
              </a:spcAft>
              <a:buSzPts val="1400"/>
              <a:buChar char="■"/>
              <a:defRPr/>
            </a:lvl3pPr>
            <a:lvl4pPr marL="1828800" lvl="3" indent="-317500">
              <a:spcBef>
                <a:spcPts val="0"/>
              </a:spcBef>
              <a:spcAft>
                <a:spcPts val="0"/>
              </a:spcAft>
              <a:buSzPts val="1400"/>
              <a:buChar char="●"/>
              <a:defRPr/>
            </a:lvl4pPr>
            <a:lvl5pPr marL="2286000" lvl="4" indent="-317500">
              <a:spcBef>
                <a:spcPts val="0"/>
              </a:spcBef>
              <a:spcAft>
                <a:spcPts val="0"/>
              </a:spcAft>
              <a:buSzPts val="1400"/>
              <a:buChar char="○"/>
              <a:defRPr/>
            </a:lvl5pPr>
            <a:lvl6pPr marL="2743200" lvl="5" indent="-317500">
              <a:spcBef>
                <a:spcPts val="0"/>
              </a:spcBef>
              <a:spcAft>
                <a:spcPts val="0"/>
              </a:spcAft>
              <a:buSzPts val="1400"/>
              <a:buChar char="■"/>
              <a:defRPr/>
            </a:lvl6pPr>
            <a:lvl7pPr marL="3200400" lvl="6" indent="-317500">
              <a:spcBef>
                <a:spcPts val="0"/>
              </a:spcBef>
              <a:spcAft>
                <a:spcPts val="0"/>
              </a:spcAft>
              <a:buSzPts val="1400"/>
              <a:buChar char="●"/>
              <a:defRPr/>
            </a:lvl7pPr>
            <a:lvl8pPr marL="3657600" lvl="7" indent="-317500">
              <a:spcBef>
                <a:spcPts val="0"/>
              </a:spcBef>
              <a:spcAft>
                <a:spcPts val="0"/>
              </a:spcAft>
              <a:buSzPts val="1400"/>
              <a:buChar char="○"/>
              <a:defRPr/>
            </a:lvl8pPr>
            <a:lvl9pPr marL="4114800" lvl="8" indent="-317500">
              <a:spcBef>
                <a:spcPts val="0"/>
              </a:spcBef>
              <a:spcAft>
                <a:spcPts val="0"/>
              </a:spcAft>
              <a:buSzPts val="1400"/>
              <a:buChar char="■"/>
              <a:defRPr/>
            </a:lvl9pPr>
          </a:lstStyle>
          <a:p>
            <a:endParaRPr/>
          </a:p>
        </p:txBody>
      </p:sp>
      <p:sp>
        <p:nvSpPr>
          <p:cNvPr id="85" name="Google Shape;85;p21"/>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86"/>
        <p:cNvGrpSpPr/>
        <p:nvPr/>
      </p:nvGrpSpPr>
      <p:grpSpPr>
        <a:xfrm>
          <a:off x="0" y="0"/>
          <a:ext cx="0" cy="0"/>
          <a:chOff x="0" y="0"/>
          <a:chExt cx="0" cy="0"/>
        </a:xfrm>
      </p:grpSpPr>
      <p:sp>
        <p:nvSpPr>
          <p:cNvPr id="87" name="Google Shape;87;p22"/>
          <p:cNvSpPr txBox="1">
            <a:spLocks noGrp="1"/>
          </p:cNvSpPr>
          <p:nvPr>
            <p:ph type="body" idx="1"/>
          </p:nvPr>
        </p:nvSpPr>
        <p:spPr>
          <a:xfrm>
            <a:off x="311700" y="4230575"/>
            <a:ext cx="5998800" cy="605100"/>
          </a:xfrm>
          <a:prstGeom prst="rect">
            <a:avLst/>
          </a:prstGeom>
        </p:spPr>
        <p:txBody>
          <a:bodyPr spcFirstLastPara="1" wrap="square" lIns="91425" tIns="91425" rIns="91425" bIns="91425" anchor="ctr" anchorCtr="0">
            <a:normAutofit/>
          </a:bodyPr>
          <a:lstStyle>
            <a:lvl1pPr marL="457200" lvl="0" indent="-228600">
              <a:lnSpc>
                <a:spcPct val="100000"/>
              </a:lnSpc>
              <a:spcBef>
                <a:spcPts val="0"/>
              </a:spcBef>
              <a:spcAft>
                <a:spcPts val="0"/>
              </a:spcAft>
              <a:buSzPts val="1800"/>
              <a:buNone/>
              <a:defRPr/>
            </a:lvl1pPr>
          </a:lstStyle>
          <a:p>
            <a:endParaRPr/>
          </a:p>
        </p:txBody>
      </p:sp>
      <p:sp>
        <p:nvSpPr>
          <p:cNvPr id="88" name="Google Shape;88;p2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89"/>
        <p:cNvGrpSpPr/>
        <p:nvPr/>
      </p:nvGrpSpPr>
      <p:grpSpPr>
        <a:xfrm>
          <a:off x="0" y="0"/>
          <a:ext cx="0" cy="0"/>
          <a:chOff x="0" y="0"/>
          <a:chExt cx="0" cy="0"/>
        </a:xfrm>
      </p:grpSpPr>
      <p:sp>
        <p:nvSpPr>
          <p:cNvPr id="90" name="Google Shape;90;p23"/>
          <p:cNvSpPr txBox="1">
            <a:spLocks noGrp="1"/>
          </p:cNvSpPr>
          <p:nvPr>
            <p:ph type="title" hasCustomPrompt="1"/>
          </p:nvPr>
        </p:nvSpPr>
        <p:spPr>
          <a:xfrm>
            <a:off x="311700" y="1106125"/>
            <a:ext cx="8520600" cy="1963500"/>
          </a:xfrm>
          <a:prstGeom prst="rect">
            <a:avLst/>
          </a:prstGeom>
        </p:spPr>
        <p:txBody>
          <a:bodyPr spcFirstLastPara="1" wrap="square" lIns="91425" tIns="91425" rIns="91425" bIns="91425" anchor="b" anchorCtr="0">
            <a:norm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91" name="Google Shape;91;p23"/>
          <p:cNvSpPr txBox="1">
            <a:spLocks noGrp="1"/>
          </p:cNvSpPr>
          <p:nvPr>
            <p:ph type="body" idx="1"/>
          </p:nvPr>
        </p:nvSpPr>
        <p:spPr>
          <a:xfrm>
            <a:off x="311700" y="3152225"/>
            <a:ext cx="8520600" cy="1300800"/>
          </a:xfrm>
          <a:prstGeom prst="rect">
            <a:avLst/>
          </a:prstGeom>
        </p:spPr>
        <p:txBody>
          <a:bodyPr spcFirstLastPara="1" wrap="square" lIns="91425" tIns="91425" rIns="91425" bIns="91425" anchor="t" anchorCtr="0">
            <a:normAutofit/>
          </a:bodyPr>
          <a:lstStyle>
            <a:lvl1pPr marL="457200" lvl="0" indent="-342900" algn="ctr">
              <a:spcBef>
                <a:spcPts val="0"/>
              </a:spcBef>
              <a:spcAft>
                <a:spcPts val="0"/>
              </a:spcAft>
              <a:buSzPts val="1800"/>
              <a:buChar char="●"/>
              <a:defRPr/>
            </a:lvl1pPr>
            <a:lvl2pPr marL="914400" lvl="1" indent="-317500" algn="ctr">
              <a:spcBef>
                <a:spcPts val="0"/>
              </a:spcBef>
              <a:spcAft>
                <a:spcPts val="0"/>
              </a:spcAft>
              <a:buSzPts val="1400"/>
              <a:buChar char="○"/>
              <a:defRPr/>
            </a:lvl2pPr>
            <a:lvl3pPr marL="1371600" lvl="2" indent="-317500" algn="ctr">
              <a:spcBef>
                <a:spcPts val="0"/>
              </a:spcBef>
              <a:spcAft>
                <a:spcPts val="0"/>
              </a:spcAft>
              <a:buSzPts val="1400"/>
              <a:buChar char="■"/>
              <a:defRPr/>
            </a:lvl3pPr>
            <a:lvl4pPr marL="1828800" lvl="3" indent="-317500" algn="ctr">
              <a:spcBef>
                <a:spcPts val="0"/>
              </a:spcBef>
              <a:spcAft>
                <a:spcPts val="0"/>
              </a:spcAft>
              <a:buSzPts val="1400"/>
              <a:buChar char="●"/>
              <a:defRPr/>
            </a:lvl4pPr>
            <a:lvl5pPr marL="2286000" lvl="4" indent="-317500" algn="ctr">
              <a:spcBef>
                <a:spcPts val="0"/>
              </a:spcBef>
              <a:spcAft>
                <a:spcPts val="0"/>
              </a:spcAft>
              <a:buSzPts val="1400"/>
              <a:buChar char="○"/>
              <a:defRPr/>
            </a:lvl5pPr>
            <a:lvl6pPr marL="2743200" lvl="5" indent="-317500" algn="ctr">
              <a:spcBef>
                <a:spcPts val="0"/>
              </a:spcBef>
              <a:spcAft>
                <a:spcPts val="0"/>
              </a:spcAft>
              <a:buSzPts val="1400"/>
              <a:buChar char="■"/>
              <a:defRPr/>
            </a:lvl6pPr>
            <a:lvl7pPr marL="3200400" lvl="6" indent="-317500" algn="ctr">
              <a:spcBef>
                <a:spcPts val="0"/>
              </a:spcBef>
              <a:spcAft>
                <a:spcPts val="0"/>
              </a:spcAft>
              <a:buSzPts val="1400"/>
              <a:buChar char="●"/>
              <a:defRPr/>
            </a:lvl7pPr>
            <a:lvl8pPr marL="3657600" lvl="7" indent="-317500" algn="ctr">
              <a:spcBef>
                <a:spcPts val="0"/>
              </a:spcBef>
              <a:spcAft>
                <a:spcPts val="0"/>
              </a:spcAft>
              <a:buSzPts val="1400"/>
              <a:buChar char="○"/>
              <a:defRPr/>
            </a:lvl8pPr>
            <a:lvl9pPr marL="4114800" lvl="8" indent="-317500" algn="ctr">
              <a:spcBef>
                <a:spcPts val="0"/>
              </a:spcBef>
              <a:spcAft>
                <a:spcPts val="0"/>
              </a:spcAft>
              <a:buSzPts val="1400"/>
              <a:buChar char="■"/>
              <a:defRPr/>
            </a:lvl9pPr>
          </a:lstStyle>
          <a:p>
            <a:endParaRPr/>
          </a:p>
        </p:txBody>
      </p:sp>
      <p:sp>
        <p:nvSpPr>
          <p:cNvPr id="92" name="Google Shape;92;p23"/>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93"/>
        <p:cNvGrpSpPr/>
        <p:nvPr/>
      </p:nvGrpSpPr>
      <p:grpSpPr>
        <a:xfrm>
          <a:off x="0" y="0"/>
          <a:ext cx="0" cy="0"/>
          <a:chOff x="0" y="0"/>
          <a:chExt cx="0" cy="0"/>
        </a:xfrm>
      </p:grpSpPr>
      <p:sp>
        <p:nvSpPr>
          <p:cNvPr id="94" name="Google Shape;94;p24"/>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a:endParaRPr/>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rmAutofit/>
          </a:bodyPr>
          <a:lstStyle>
            <a:lvl1pPr marL="457200" lvl="0" indent="-342900">
              <a:lnSpc>
                <a:spcPct val="115000"/>
              </a:lnSpc>
              <a:spcBef>
                <a:spcPts val="0"/>
              </a:spcBef>
              <a:spcAft>
                <a:spcPts val="0"/>
              </a:spcAft>
              <a:buClr>
                <a:schemeClr val="dk2"/>
              </a:buClr>
              <a:buSzPts val="1800"/>
              <a:buChar char="●"/>
              <a:defRPr sz="1800">
                <a:solidFill>
                  <a:schemeClr val="dk2"/>
                </a:solidFill>
              </a:defRPr>
            </a:lvl1pPr>
            <a:lvl2pPr marL="914400" lvl="1" indent="-317500">
              <a:lnSpc>
                <a:spcPct val="115000"/>
              </a:lnSpc>
              <a:spcBef>
                <a:spcPts val="0"/>
              </a:spcBef>
              <a:spcAft>
                <a:spcPts val="0"/>
              </a:spcAft>
              <a:buClr>
                <a:schemeClr val="dk2"/>
              </a:buClr>
              <a:buSzPts val="1400"/>
              <a:buChar char="○"/>
              <a:defRPr>
                <a:solidFill>
                  <a:schemeClr val="dk2"/>
                </a:solidFill>
              </a:defRPr>
            </a:lvl2pPr>
            <a:lvl3pPr marL="1371600" lvl="2" indent="-317500">
              <a:lnSpc>
                <a:spcPct val="115000"/>
              </a:lnSpc>
              <a:spcBef>
                <a:spcPts val="0"/>
              </a:spcBef>
              <a:spcAft>
                <a:spcPts val="0"/>
              </a:spcAft>
              <a:buClr>
                <a:schemeClr val="dk2"/>
              </a:buClr>
              <a:buSzPts val="1400"/>
              <a:buChar char="■"/>
              <a:defRPr>
                <a:solidFill>
                  <a:schemeClr val="dk2"/>
                </a:solidFill>
              </a:defRPr>
            </a:lvl3pPr>
            <a:lvl4pPr marL="1828800" lvl="3" indent="-317500">
              <a:lnSpc>
                <a:spcPct val="115000"/>
              </a:lnSpc>
              <a:spcBef>
                <a:spcPts val="0"/>
              </a:spcBef>
              <a:spcAft>
                <a:spcPts val="0"/>
              </a:spcAft>
              <a:buClr>
                <a:schemeClr val="dk2"/>
              </a:buClr>
              <a:buSzPts val="1400"/>
              <a:buChar char="●"/>
              <a:defRPr>
                <a:solidFill>
                  <a:schemeClr val="dk2"/>
                </a:solidFill>
              </a:defRPr>
            </a:lvl4pPr>
            <a:lvl5pPr marL="2286000" lvl="4" indent="-317500">
              <a:lnSpc>
                <a:spcPct val="115000"/>
              </a:lnSpc>
              <a:spcBef>
                <a:spcPts val="0"/>
              </a:spcBef>
              <a:spcAft>
                <a:spcPts val="0"/>
              </a:spcAft>
              <a:buClr>
                <a:schemeClr val="dk2"/>
              </a:buClr>
              <a:buSzPts val="1400"/>
              <a:buChar char="○"/>
              <a:defRPr>
                <a:solidFill>
                  <a:schemeClr val="dk2"/>
                </a:solidFill>
              </a:defRPr>
            </a:lvl5pPr>
            <a:lvl6pPr marL="2743200" lvl="5" indent="-317500">
              <a:lnSpc>
                <a:spcPct val="115000"/>
              </a:lnSpc>
              <a:spcBef>
                <a:spcPts val="0"/>
              </a:spcBef>
              <a:spcAft>
                <a:spcPts val="0"/>
              </a:spcAft>
              <a:buClr>
                <a:schemeClr val="dk2"/>
              </a:buClr>
              <a:buSzPts val="1400"/>
              <a:buChar char="■"/>
              <a:defRPr>
                <a:solidFill>
                  <a:schemeClr val="dk2"/>
                </a:solidFill>
              </a:defRPr>
            </a:lvl6pPr>
            <a:lvl7pPr marL="3200400" lvl="6" indent="-317500">
              <a:lnSpc>
                <a:spcPct val="115000"/>
              </a:lnSpc>
              <a:spcBef>
                <a:spcPts val="0"/>
              </a:spcBef>
              <a:spcAft>
                <a:spcPts val="0"/>
              </a:spcAft>
              <a:buClr>
                <a:schemeClr val="dk2"/>
              </a:buClr>
              <a:buSzPts val="1400"/>
              <a:buChar char="●"/>
              <a:defRPr>
                <a:solidFill>
                  <a:schemeClr val="dk2"/>
                </a:solidFill>
              </a:defRPr>
            </a:lvl7pPr>
            <a:lvl8pPr marL="3657600" lvl="7" indent="-317500">
              <a:lnSpc>
                <a:spcPct val="115000"/>
              </a:lnSpc>
              <a:spcBef>
                <a:spcPts val="0"/>
              </a:spcBef>
              <a:spcAft>
                <a:spcPts val="0"/>
              </a:spcAft>
              <a:buClr>
                <a:schemeClr val="dk2"/>
              </a:buClr>
              <a:buSzPts val="1400"/>
              <a:buChar char="○"/>
              <a:defRPr>
                <a:solidFill>
                  <a:schemeClr val="dk2"/>
                </a:solidFill>
              </a:defRPr>
            </a:lvl8pPr>
            <a:lvl9pPr marL="4114800" lvl="8" indent="-317500">
              <a:lnSpc>
                <a:spcPct val="115000"/>
              </a:lnSpc>
              <a:spcBef>
                <a:spcPts val="0"/>
              </a:spcBef>
              <a:spcAft>
                <a:spcPts val="0"/>
              </a:spcAft>
              <a:buClr>
                <a:schemeClr val="dk2"/>
              </a:buClr>
              <a:buSzPts val="1400"/>
              <a:buChar char="■"/>
              <a:defRPr>
                <a:solidFill>
                  <a:schemeClr val="dk2"/>
                </a:solidFill>
              </a:defRPr>
            </a:lvl9pPr>
          </a:lstStyle>
          <a:p>
            <a:endParaRPr/>
          </a:p>
        </p:txBody>
      </p:sp>
      <p:sp>
        <p:nvSpPr>
          <p:cNvPr id="8" name="Google Shape;8;p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marL="0" lvl="0" indent="0" algn="r" rtl="0">
              <a:spcBef>
                <a:spcPts val="0"/>
              </a:spcBef>
              <a:spcAft>
                <a:spcPts val="0"/>
              </a:spcAft>
              <a:buNone/>
            </a:pPr>
            <a:fld id="{00000000-1234-1234-1234-123412341234}" type="slidenum">
              <a:rPr lang="en"/>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name="simple-light-2">
    <p:bg>
      <p:bgPr>
        <a:solidFill>
          <a:srgbClr val="4DA1A9">
            <a:alpha val="45280"/>
          </a:srgbClr>
        </a:solidFill>
        <a:effectLst/>
      </p:bgPr>
    </p:bg>
    <p:spTree>
      <p:nvGrpSpPr>
        <p:cNvPr id="1" name="Shape 50"/>
        <p:cNvGrpSpPr/>
        <p:nvPr/>
      </p:nvGrpSpPr>
      <p:grpSpPr>
        <a:xfrm>
          <a:off x="0" y="0"/>
          <a:ext cx="0" cy="0"/>
          <a:chOff x="0" y="0"/>
          <a:chExt cx="0" cy="0"/>
        </a:xfrm>
      </p:grpSpPr>
      <p:sp>
        <p:nvSpPr>
          <p:cNvPr id="51" name="Google Shape;51;p13"/>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a:endParaRPr/>
          </a:p>
        </p:txBody>
      </p:sp>
      <p:sp>
        <p:nvSpPr>
          <p:cNvPr id="52" name="Google Shape;52;p13"/>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rmAutofit/>
          </a:bodyPr>
          <a:lstStyle>
            <a:lvl1pPr marL="457200" lvl="0" indent="-342900">
              <a:lnSpc>
                <a:spcPct val="115000"/>
              </a:lnSpc>
              <a:spcBef>
                <a:spcPts val="0"/>
              </a:spcBef>
              <a:spcAft>
                <a:spcPts val="0"/>
              </a:spcAft>
              <a:buClr>
                <a:schemeClr val="dk2"/>
              </a:buClr>
              <a:buSzPts val="1800"/>
              <a:buChar char="●"/>
              <a:defRPr sz="1800">
                <a:solidFill>
                  <a:schemeClr val="dk2"/>
                </a:solidFill>
              </a:defRPr>
            </a:lvl1pPr>
            <a:lvl2pPr marL="914400" lvl="1" indent="-317500">
              <a:lnSpc>
                <a:spcPct val="115000"/>
              </a:lnSpc>
              <a:spcBef>
                <a:spcPts val="0"/>
              </a:spcBef>
              <a:spcAft>
                <a:spcPts val="0"/>
              </a:spcAft>
              <a:buClr>
                <a:schemeClr val="dk2"/>
              </a:buClr>
              <a:buSzPts val="1400"/>
              <a:buChar char="○"/>
              <a:defRPr>
                <a:solidFill>
                  <a:schemeClr val="dk2"/>
                </a:solidFill>
              </a:defRPr>
            </a:lvl2pPr>
            <a:lvl3pPr marL="1371600" lvl="2" indent="-317500">
              <a:lnSpc>
                <a:spcPct val="115000"/>
              </a:lnSpc>
              <a:spcBef>
                <a:spcPts val="0"/>
              </a:spcBef>
              <a:spcAft>
                <a:spcPts val="0"/>
              </a:spcAft>
              <a:buClr>
                <a:schemeClr val="dk2"/>
              </a:buClr>
              <a:buSzPts val="1400"/>
              <a:buChar char="■"/>
              <a:defRPr>
                <a:solidFill>
                  <a:schemeClr val="dk2"/>
                </a:solidFill>
              </a:defRPr>
            </a:lvl3pPr>
            <a:lvl4pPr marL="1828800" lvl="3" indent="-317500">
              <a:lnSpc>
                <a:spcPct val="115000"/>
              </a:lnSpc>
              <a:spcBef>
                <a:spcPts val="0"/>
              </a:spcBef>
              <a:spcAft>
                <a:spcPts val="0"/>
              </a:spcAft>
              <a:buClr>
                <a:schemeClr val="dk2"/>
              </a:buClr>
              <a:buSzPts val="1400"/>
              <a:buChar char="●"/>
              <a:defRPr>
                <a:solidFill>
                  <a:schemeClr val="dk2"/>
                </a:solidFill>
              </a:defRPr>
            </a:lvl4pPr>
            <a:lvl5pPr marL="2286000" lvl="4" indent="-317500">
              <a:lnSpc>
                <a:spcPct val="115000"/>
              </a:lnSpc>
              <a:spcBef>
                <a:spcPts val="0"/>
              </a:spcBef>
              <a:spcAft>
                <a:spcPts val="0"/>
              </a:spcAft>
              <a:buClr>
                <a:schemeClr val="dk2"/>
              </a:buClr>
              <a:buSzPts val="1400"/>
              <a:buChar char="○"/>
              <a:defRPr>
                <a:solidFill>
                  <a:schemeClr val="dk2"/>
                </a:solidFill>
              </a:defRPr>
            </a:lvl5pPr>
            <a:lvl6pPr marL="2743200" lvl="5" indent="-317500">
              <a:lnSpc>
                <a:spcPct val="115000"/>
              </a:lnSpc>
              <a:spcBef>
                <a:spcPts val="0"/>
              </a:spcBef>
              <a:spcAft>
                <a:spcPts val="0"/>
              </a:spcAft>
              <a:buClr>
                <a:schemeClr val="dk2"/>
              </a:buClr>
              <a:buSzPts val="1400"/>
              <a:buChar char="■"/>
              <a:defRPr>
                <a:solidFill>
                  <a:schemeClr val="dk2"/>
                </a:solidFill>
              </a:defRPr>
            </a:lvl6pPr>
            <a:lvl7pPr marL="3200400" lvl="6" indent="-317500">
              <a:lnSpc>
                <a:spcPct val="115000"/>
              </a:lnSpc>
              <a:spcBef>
                <a:spcPts val="0"/>
              </a:spcBef>
              <a:spcAft>
                <a:spcPts val="0"/>
              </a:spcAft>
              <a:buClr>
                <a:schemeClr val="dk2"/>
              </a:buClr>
              <a:buSzPts val="1400"/>
              <a:buChar char="●"/>
              <a:defRPr>
                <a:solidFill>
                  <a:schemeClr val="dk2"/>
                </a:solidFill>
              </a:defRPr>
            </a:lvl7pPr>
            <a:lvl8pPr marL="3657600" lvl="7" indent="-317500">
              <a:lnSpc>
                <a:spcPct val="115000"/>
              </a:lnSpc>
              <a:spcBef>
                <a:spcPts val="0"/>
              </a:spcBef>
              <a:spcAft>
                <a:spcPts val="0"/>
              </a:spcAft>
              <a:buClr>
                <a:schemeClr val="dk2"/>
              </a:buClr>
              <a:buSzPts val="1400"/>
              <a:buChar char="○"/>
              <a:defRPr>
                <a:solidFill>
                  <a:schemeClr val="dk2"/>
                </a:solidFill>
              </a:defRPr>
            </a:lvl8pPr>
            <a:lvl9pPr marL="4114800" lvl="8" indent="-317500">
              <a:lnSpc>
                <a:spcPct val="115000"/>
              </a:lnSpc>
              <a:spcBef>
                <a:spcPts val="0"/>
              </a:spcBef>
              <a:spcAft>
                <a:spcPts val="0"/>
              </a:spcAft>
              <a:buClr>
                <a:schemeClr val="dk2"/>
              </a:buClr>
              <a:buSzPts val="1400"/>
              <a:buChar char="■"/>
              <a:defRPr>
                <a:solidFill>
                  <a:schemeClr val="dk2"/>
                </a:solidFill>
              </a:defRPr>
            </a:lvl9pPr>
          </a:lstStyle>
          <a:p>
            <a:endParaRPr/>
          </a:p>
        </p:txBody>
      </p:sp>
      <p:sp>
        <p:nvSpPr>
          <p:cNvPr id="53" name="Google Shape;53;p13"/>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marL="0" lvl="0" indent="0" algn="r" rtl="0">
              <a:spcBef>
                <a:spcPts val="0"/>
              </a:spcBef>
              <a:spcAft>
                <a:spcPts val="0"/>
              </a:spcAft>
              <a:buNone/>
            </a:pPr>
            <a:fld id="{00000000-1234-1234-1234-123412341234}" type="slidenum">
              <a:rPr lang="en"/>
              <a:t>‹#›</a:t>
            </a:fld>
            <a:endParaRPr/>
          </a:p>
        </p:txBody>
      </p:sp>
    </p:spTree>
  </p:cSld>
  <p:clrMap bg1="lt1" tx1="dk1" bg2="dk2" tx2="lt2" accent1="accent1" accent2="accent2" accent3="accent3" accent4="accent4" accent5="accent5" accent6="accent6" hlink="hlink" folHlink="folHlink"/>
  <p:sldLayoutIdLst>
    <p:sldLayoutId id="2147483659" r:id="rId1"/>
    <p:sldLayoutId id="2147483660" r:id="rId2"/>
    <p:sldLayoutId id="2147483661" r:id="rId3"/>
    <p:sldLayoutId id="2147483662" r:id="rId4"/>
    <p:sldLayoutId id="2147483663" r:id="rId5"/>
    <p:sldLayoutId id="2147483664" r:id="rId6"/>
    <p:sldLayoutId id="2147483665" r:id="rId7"/>
    <p:sldLayoutId id="2147483666" r:id="rId8"/>
    <p:sldLayoutId id="2147483667" r:id="rId9"/>
    <p:sldLayoutId id="2147483668" r:id="rId10"/>
    <p:sldLayoutId id="2147483669"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1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xml"/><Relationship Id="rId1" Type="http://schemas.openxmlformats.org/officeDocument/2006/relationships/slideLayout" Target="../slideLayouts/slideLayout1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5.xml"/><Relationship Id="rId1" Type="http://schemas.openxmlformats.org/officeDocument/2006/relationships/slideLayout" Target="../slideLayouts/slideLayout12.xml"/><Relationship Id="rId6" Type="http://schemas.openxmlformats.org/officeDocument/2006/relationships/image" Target="../media/image17.png"/><Relationship Id="rId5" Type="http://schemas.openxmlformats.org/officeDocument/2006/relationships/image" Target="../media/image16.png"/><Relationship Id="rId4" Type="http://schemas.openxmlformats.org/officeDocument/2006/relationships/image" Target="../media/image15.png"/></Relationships>
</file>

<file path=ppt/slides/_rels/slide6.xml.rels><?xml version="1.0" encoding="UTF-8" standalone="yes"?>
<Relationships xmlns="http://schemas.openxmlformats.org/package/2006/relationships"><Relationship Id="rId3" Type="http://schemas.openxmlformats.org/officeDocument/2006/relationships/image" Target="../media/image14.png"/><Relationship Id="rId7" Type="http://schemas.openxmlformats.org/officeDocument/2006/relationships/image" Target="../media/image16.png"/><Relationship Id="rId2" Type="http://schemas.openxmlformats.org/officeDocument/2006/relationships/notesSlide" Target="../notesSlides/notesSlide6.xml"/><Relationship Id="rId1" Type="http://schemas.openxmlformats.org/officeDocument/2006/relationships/slideLayout" Target="../slideLayouts/slideLayout12.xml"/><Relationship Id="rId6" Type="http://schemas.openxmlformats.org/officeDocument/2006/relationships/image" Target="../media/image17.png"/><Relationship Id="rId5" Type="http://schemas.openxmlformats.org/officeDocument/2006/relationships/image" Target="../media/image18.png"/><Relationship Id="rId4" Type="http://schemas.openxmlformats.org/officeDocument/2006/relationships/image" Target="../media/image15.png"/></Relationships>
</file>

<file path=ppt/slides/_rels/slide7.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14.png"/><Relationship Id="rId7" Type="http://schemas.openxmlformats.org/officeDocument/2006/relationships/image" Target="../media/image17.png"/><Relationship Id="rId2" Type="http://schemas.openxmlformats.org/officeDocument/2006/relationships/notesSlide" Target="../notesSlides/notesSlide7.xml"/><Relationship Id="rId1" Type="http://schemas.openxmlformats.org/officeDocument/2006/relationships/slideLayout" Target="../slideLayouts/slideLayout12.xml"/><Relationship Id="rId6" Type="http://schemas.openxmlformats.org/officeDocument/2006/relationships/image" Target="../media/image16.png"/><Relationship Id="rId5" Type="http://schemas.openxmlformats.org/officeDocument/2006/relationships/image" Target="../media/image19.png"/><Relationship Id="rId4" Type="http://schemas.openxmlformats.org/officeDocument/2006/relationships/image" Target="../media/image15.png"/></Relationships>
</file>

<file path=ppt/slides/_rels/slide8.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14.png"/><Relationship Id="rId7" Type="http://schemas.openxmlformats.org/officeDocument/2006/relationships/image" Target="../media/image17.png"/><Relationship Id="rId2" Type="http://schemas.openxmlformats.org/officeDocument/2006/relationships/notesSlide" Target="../notesSlides/notesSlide8.xml"/><Relationship Id="rId1" Type="http://schemas.openxmlformats.org/officeDocument/2006/relationships/slideLayout" Target="../slideLayouts/slideLayout12.xml"/><Relationship Id="rId6" Type="http://schemas.openxmlformats.org/officeDocument/2006/relationships/image" Target="../media/image16.png"/><Relationship Id="rId5" Type="http://schemas.openxmlformats.org/officeDocument/2006/relationships/image" Target="../media/image19.png"/><Relationship Id="rId4" Type="http://schemas.openxmlformats.org/officeDocument/2006/relationships/image" Target="../media/image15.png"/></Relationships>
</file>

<file path=ppt/slides/_rels/slide9.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image" Target="../media/image14.png"/><Relationship Id="rId7" Type="http://schemas.openxmlformats.org/officeDocument/2006/relationships/image" Target="../media/image18.png"/><Relationship Id="rId2" Type="http://schemas.openxmlformats.org/officeDocument/2006/relationships/notesSlide" Target="../notesSlides/notesSlide9.xml"/><Relationship Id="rId1" Type="http://schemas.openxmlformats.org/officeDocument/2006/relationships/slideLayout" Target="../slideLayouts/slideLayout12.xml"/><Relationship Id="rId6" Type="http://schemas.openxmlformats.org/officeDocument/2006/relationships/image" Target="../media/image17.png"/><Relationship Id="rId5" Type="http://schemas.openxmlformats.org/officeDocument/2006/relationships/image" Target="../media/image16.png"/><Relationship Id="rId4" Type="http://schemas.openxmlformats.org/officeDocument/2006/relationships/image" Target="../media/image15.png"/></Relationships>
</file>

<file path=ppt/slides/_rels/slide10.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image" Target="../media/image20.png"/><Relationship Id="rId7" Type="http://schemas.openxmlformats.org/officeDocument/2006/relationships/image" Target="../media/image24.png"/><Relationship Id="rId2" Type="http://schemas.openxmlformats.org/officeDocument/2006/relationships/notesSlide" Target="../notesSlides/notesSlide10.xml"/><Relationship Id="rId1" Type="http://schemas.openxmlformats.org/officeDocument/2006/relationships/slideLayout" Target="../slideLayouts/slideLayout12.xml"/><Relationship Id="rId6" Type="http://schemas.openxmlformats.org/officeDocument/2006/relationships/image" Target="../media/image23.png"/><Relationship Id="rId5" Type="http://schemas.openxmlformats.org/officeDocument/2006/relationships/image" Target="../media/image22.png"/><Relationship Id="rId10" Type="http://schemas.openxmlformats.org/officeDocument/2006/relationships/image" Target="../media/image27.png"/><Relationship Id="rId4" Type="http://schemas.openxmlformats.org/officeDocument/2006/relationships/image" Target="../media/image21.png"/><Relationship Id="rId9" Type="http://schemas.openxmlformats.org/officeDocument/2006/relationships/image" Target="../media/image26.png"/></Relationships>
</file>

<file path=ppt/slides/_rels/slide11.xml.rels><?xml version="1.0" encoding="UTF-8" standalone="yes"?>
<Relationships xmlns="http://schemas.openxmlformats.org/package/2006/relationships"><Relationship Id="rId8" Type="http://schemas.openxmlformats.org/officeDocument/2006/relationships/image" Target="../media/image33.png"/><Relationship Id="rId3" Type="http://schemas.openxmlformats.org/officeDocument/2006/relationships/image" Target="../media/image28.jpg"/><Relationship Id="rId7" Type="http://schemas.openxmlformats.org/officeDocument/2006/relationships/image" Target="../media/image32.png"/><Relationship Id="rId2" Type="http://schemas.openxmlformats.org/officeDocument/2006/relationships/notesSlide" Target="../notesSlides/notesSlide11.xml"/><Relationship Id="rId1" Type="http://schemas.openxmlformats.org/officeDocument/2006/relationships/slideLayout" Target="../slideLayouts/slideLayout12.xml"/><Relationship Id="rId6" Type="http://schemas.openxmlformats.org/officeDocument/2006/relationships/image" Target="../media/image31.png"/><Relationship Id="rId5" Type="http://schemas.openxmlformats.org/officeDocument/2006/relationships/image" Target="../media/image30.png"/><Relationship Id="rId10" Type="http://schemas.openxmlformats.org/officeDocument/2006/relationships/image" Target="../media/image35.png"/><Relationship Id="rId4" Type="http://schemas.openxmlformats.org/officeDocument/2006/relationships/image" Target="../media/image29.png"/><Relationship Id="rId9" Type="http://schemas.openxmlformats.org/officeDocument/2006/relationships/image" Target="../media/image34.png"/></Relationships>
</file>

<file path=ppt/slides/_rels/slide12.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12.xml"/><Relationship Id="rId1" Type="http://schemas.openxmlformats.org/officeDocument/2006/relationships/slideLayout" Target="../slideLayouts/slideLayout12.xml"/><Relationship Id="rId4" Type="http://schemas.openxmlformats.org/officeDocument/2006/relationships/image" Target="../media/image32.png"/></Relationships>
</file>

<file path=ppt/slides/_rels/slide13.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13.xml"/><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14.xml"/><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15.xml"/><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8" Type="http://schemas.openxmlformats.org/officeDocument/2006/relationships/image" Target="../media/image41.png"/><Relationship Id="rId3" Type="http://schemas.openxmlformats.org/officeDocument/2006/relationships/image" Target="../media/image37.png"/><Relationship Id="rId7" Type="http://schemas.openxmlformats.org/officeDocument/2006/relationships/image" Target="../media/image40.png"/><Relationship Id="rId2" Type="http://schemas.openxmlformats.org/officeDocument/2006/relationships/notesSlide" Target="../notesSlides/notesSlide16.xml"/><Relationship Id="rId1" Type="http://schemas.openxmlformats.org/officeDocument/2006/relationships/slideLayout" Target="../slideLayouts/slideLayout12.xml"/><Relationship Id="rId6" Type="http://schemas.openxmlformats.org/officeDocument/2006/relationships/image" Target="../media/image39.png"/><Relationship Id="rId5" Type="http://schemas.openxmlformats.org/officeDocument/2006/relationships/image" Target="../media/image27.png"/><Relationship Id="rId4" Type="http://schemas.openxmlformats.org/officeDocument/2006/relationships/image" Target="../media/image38.png"/></Relationships>
</file>

<file path=ppt/slides/_rels/slide1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7.xml"/><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18.xml"/><Relationship Id="rId1" Type="http://schemas.openxmlformats.org/officeDocument/2006/relationships/slideLayout" Target="../slideLayouts/slideLayout12.xml"/><Relationship Id="rId4" Type="http://schemas.openxmlformats.org/officeDocument/2006/relationships/image" Target="../media/image33.png"/></Relationships>
</file>

<file path=ppt/slides/_rels/slide19.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19.xml"/><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notesSlide" Target="../notesSlides/notesSlide20.xml"/><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8" Type="http://schemas.openxmlformats.org/officeDocument/2006/relationships/image" Target="../media/image45.png"/><Relationship Id="rId3" Type="http://schemas.openxmlformats.org/officeDocument/2006/relationships/image" Target="../media/image16.png"/><Relationship Id="rId7" Type="http://schemas.openxmlformats.org/officeDocument/2006/relationships/image" Target="../media/image19.png"/><Relationship Id="rId2" Type="http://schemas.openxmlformats.org/officeDocument/2006/relationships/notesSlide" Target="../notesSlides/notesSlide21.xml"/><Relationship Id="rId1" Type="http://schemas.openxmlformats.org/officeDocument/2006/relationships/slideLayout" Target="../slideLayouts/slideLayout12.xml"/><Relationship Id="rId6" Type="http://schemas.openxmlformats.org/officeDocument/2006/relationships/image" Target="../media/image44.png"/><Relationship Id="rId11" Type="http://schemas.openxmlformats.org/officeDocument/2006/relationships/image" Target="../media/image48.png"/><Relationship Id="rId5" Type="http://schemas.openxmlformats.org/officeDocument/2006/relationships/image" Target="../media/image18.png"/><Relationship Id="rId10" Type="http://schemas.openxmlformats.org/officeDocument/2006/relationships/image" Target="../media/image47.png"/><Relationship Id="rId4" Type="http://schemas.openxmlformats.org/officeDocument/2006/relationships/image" Target="../media/image17.png"/><Relationship Id="rId9" Type="http://schemas.openxmlformats.org/officeDocument/2006/relationships/image" Target="../media/image46.png"/></Relationships>
</file>

<file path=ppt/slides/_rels/slide22.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notesSlide" Target="../notesSlides/notesSlide22.xml"/><Relationship Id="rId1" Type="http://schemas.openxmlformats.org/officeDocument/2006/relationships/slideLayout" Target="../slideLayouts/slideLayout12.xml"/><Relationship Id="rId4" Type="http://schemas.openxmlformats.org/officeDocument/2006/relationships/image" Target="../media/image50.png"/></Relationships>
</file>

<file path=ppt/slides/_rels/slide23.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notesSlide" Target="../notesSlides/notesSlide23.xml"/><Relationship Id="rId1" Type="http://schemas.openxmlformats.org/officeDocument/2006/relationships/slideLayout" Target="../slideLayouts/slideLayout12.xml"/><Relationship Id="rId5" Type="http://schemas.openxmlformats.org/officeDocument/2006/relationships/image" Target="../media/image53.png"/><Relationship Id="rId4" Type="http://schemas.openxmlformats.org/officeDocument/2006/relationships/image" Target="../media/image52.png"/></Relationships>
</file>

<file path=ppt/slides/_rels/slide24.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notesSlide" Target="../notesSlides/notesSlide24.xml"/><Relationship Id="rId1" Type="http://schemas.openxmlformats.org/officeDocument/2006/relationships/slideLayout" Target="../slideLayouts/slideLayout12.xml"/><Relationship Id="rId6" Type="http://schemas.openxmlformats.org/officeDocument/2006/relationships/image" Target="../media/image27.png"/><Relationship Id="rId5" Type="http://schemas.openxmlformats.org/officeDocument/2006/relationships/image" Target="../media/image56.png"/><Relationship Id="rId4" Type="http://schemas.openxmlformats.org/officeDocument/2006/relationships/image" Target="../media/image55.png"/></Relationships>
</file>

<file path=ppt/slides/_rels/slide25.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notesSlide" Target="../notesSlides/notesSlide25.xml"/><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98"/>
        <p:cNvGrpSpPr/>
        <p:nvPr/>
      </p:nvGrpSpPr>
      <p:grpSpPr>
        <a:xfrm>
          <a:off x="0" y="0"/>
          <a:ext cx="0" cy="0"/>
          <a:chOff x="0" y="0"/>
          <a:chExt cx="0" cy="0"/>
        </a:xfrm>
      </p:grpSpPr>
      <p:pic>
        <p:nvPicPr>
          <p:cNvPr id="99" name="Google Shape;99;p25"/>
          <p:cNvPicPr preferRelativeResize="0"/>
          <p:nvPr/>
        </p:nvPicPr>
        <p:blipFill rotWithShape="1">
          <a:blip r:embed="rId3">
            <a:alphaModFix/>
          </a:blip>
          <a:srcRect l="2517" t="5194" r="24539" b="9656"/>
          <a:stretch/>
        </p:blipFill>
        <p:spPr>
          <a:xfrm>
            <a:off x="0" y="-5375"/>
            <a:ext cx="7384288" cy="5143500"/>
          </a:xfrm>
          <a:prstGeom prst="rect">
            <a:avLst/>
          </a:prstGeom>
          <a:noFill/>
          <a:ln>
            <a:noFill/>
          </a:ln>
        </p:spPr>
      </p:pic>
      <p:pic>
        <p:nvPicPr>
          <p:cNvPr id="100" name="Google Shape;100;p25"/>
          <p:cNvPicPr preferRelativeResize="0"/>
          <p:nvPr/>
        </p:nvPicPr>
        <p:blipFill rotWithShape="1">
          <a:blip r:embed="rId3">
            <a:alphaModFix/>
          </a:blip>
          <a:srcRect l="2517" t="5194" r="24539" b="9656"/>
          <a:stretch/>
        </p:blipFill>
        <p:spPr>
          <a:xfrm>
            <a:off x="1759700" y="0"/>
            <a:ext cx="7384288" cy="5143500"/>
          </a:xfrm>
          <a:prstGeom prst="rect">
            <a:avLst/>
          </a:prstGeom>
          <a:noFill/>
          <a:ln>
            <a:noFill/>
          </a:ln>
        </p:spPr>
      </p:pic>
      <p:pic>
        <p:nvPicPr>
          <p:cNvPr id="101" name="Google Shape;101;p25"/>
          <p:cNvPicPr preferRelativeResize="0"/>
          <p:nvPr/>
        </p:nvPicPr>
        <p:blipFill rotWithShape="1">
          <a:blip r:embed="rId4">
            <a:alphaModFix/>
          </a:blip>
          <a:srcRect l="23972" t="45779"/>
          <a:stretch/>
        </p:blipFill>
        <p:spPr>
          <a:xfrm rot="-5400000">
            <a:off x="-1387601" y="1392350"/>
            <a:ext cx="3895726" cy="1120525"/>
          </a:xfrm>
          <a:prstGeom prst="rect">
            <a:avLst/>
          </a:prstGeom>
          <a:noFill/>
          <a:ln>
            <a:noFill/>
          </a:ln>
        </p:spPr>
      </p:pic>
      <p:pic>
        <p:nvPicPr>
          <p:cNvPr id="102" name="Google Shape;102;p25"/>
          <p:cNvPicPr preferRelativeResize="0"/>
          <p:nvPr/>
        </p:nvPicPr>
        <p:blipFill rotWithShape="1">
          <a:blip r:embed="rId4">
            <a:alphaModFix/>
          </a:blip>
          <a:srcRect l="23972"/>
          <a:stretch/>
        </p:blipFill>
        <p:spPr>
          <a:xfrm rot="5400000">
            <a:off x="2900136" y="1877934"/>
            <a:ext cx="4078828" cy="2163701"/>
          </a:xfrm>
          <a:prstGeom prst="rect">
            <a:avLst/>
          </a:prstGeom>
          <a:noFill/>
          <a:ln>
            <a:noFill/>
          </a:ln>
        </p:spPr>
      </p:pic>
      <p:sp>
        <p:nvSpPr>
          <p:cNvPr id="103" name="Google Shape;103;p25"/>
          <p:cNvSpPr/>
          <p:nvPr/>
        </p:nvSpPr>
        <p:spPr>
          <a:xfrm>
            <a:off x="231875" y="166975"/>
            <a:ext cx="4407000" cy="4798800"/>
          </a:xfrm>
          <a:prstGeom prst="rect">
            <a:avLst/>
          </a:prstGeom>
          <a:solidFill>
            <a:srgbClr val="D7E8BA"/>
          </a:solidFill>
          <a:ln w="38100" cap="flat" cmpd="sng">
            <a:solidFill>
              <a:srgbClr val="4DA1A9"/>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104" name="Google Shape;104;p25"/>
          <p:cNvSpPr txBox="1"/>
          <p:nvPr/>
        </p:nvSpPr>
        <p:spPr>
          <a:xfrm>
            <a:off x="231875" y="97525"/>
            <a:ext cx="5096100" cy="1058700"/>
          </a:xfrm>
          <a:prstGeom prst="rect">
            <a:avLst/>
          </a:prstGeom>
          <a:noFill/>
          <a:ln>
            <a:noFill/>
          </a:ln>
        </p:spPr>
        <p:txBody>
          <a:bodyPr spcFirstLastPara="1" wrap="square" lIns="91425" tIns="91425" rIns="91425" bIns="91425" anchor="b" anchorCtr="0">
            <a:noAutofit/>
          </a:bodyPr>
          <a:lstStyle/>
          <a:p>
            <a:pPr marL="0" lvl="0" indent="0" algn="l" rtl="0">
              <a:spcBef>
                <a:spcPts val="0"/>
              </a:spcBef>
              <a:spcAft>
                <a:spcPts val="0"/>
              </a:spcAft>
              <a:buNone/>
            </a:pPr>
            <a:endParaRPr sz="5500" b="1" u="sng">
              <a:solidFill>
                <a:srgbClr val="0B4163"/>
              </a:solidFill>
              <a:latin typeface="Cormorant"/>
              <a:ea typeface="Cormorant"/>
              <a:cs typeface="Cormorant"/>
              <a:sym typeface="Cormorant"/>
            </a:endParaRPr>
          </a:p>
        </p:txBody>
      </p:sp>
      <p:sp>
        <p:nvSpPr>
          <p:cNvPr id="105" name="Google Shape;105;p25"/>
          <p:cNvSpPr txBox="1">
            <a:spLocks noGrp="1"/>
          </p:cNvSpPr>
          <p:nvPr>
            <p:ph type="ctrTitle"/>
          </p:nvPr>
        </p:nvSpPr>
        <p:spPr>
          <a:xfrm>
            <a:off x="311700" y="-129358"/>
            <a:ext cx="4327200" cy="4078800"/>
          </a:xfrm>
          <a:prstGeom prst="rect">
            <a:avLst/>
          </a:prstGeom>
        </p:spPr>
        <p:txBody>
          <a:bodyPr spcFirstLastPara="1" wrap="square" lIns="91425" tIns="91425" rIns="91425" bIns="91425" anchor="b" anchorCtr="0">
            <a:noAutofit/>
          </a:bodyPr>
          <a:lstStyle/>
          <a:p>
            <a:pPr marL="0" lvl="0" indent="0" algn="l" rtl="0">
              <a:spcBef>
                <a:spcPts val="0"/>
              </a:spcBef>
              <a:spcAft>
                <a:spcPts val="0"/>
              </a:spcAft>
              <a:buSzPts val="990"/>
              <a:buNone/>
            </a:pPr>
            <a:r>
              <a:rPr lang="en" sz="4080">
                <a:solidFill>
                  <a:srgbClr val="2E5077"/>
                </a:solidFill>
                <a:latin typeface="Merriweather Black"/>
                <a:ea typeface="Merriweather Black"/>
                <a:cs typeface="Merriweather Black"/>
                <a:sym typeface="Merriweather Black"/>
              </a:rPr>
              <a:t>Survive the Seascape: </a:t>
            </a:r>
            <a:r>
              <a:rPr lang="en" sz="3380">
                <a:solidFill>
                  <a:srgbClr val="2E5077"/>
                </a:solidFill>
                <a:latin typeface="Merriweather Black"/>
                <a:ea typeface="Merriweather Black"/>
                <a:cs typeface="Merriweather Black"/>
                <a:sym typeface="Merriweather Black"/>
              </a:rPr>
              <a:t>exploring blue crab ecosystems and human impacts</a:t>
            </a:r>
            <a:endParaRPr sz="3380">
              <a:solidFill>
                <a:srgbClr val="2E5077"/>
              </a:solidFill>
              <a:latin typeface="Merriweather Black"/>
              <a:ea typeface="Merriweather Black"/>
              <a:cs typeface="Merriweather Black"/>
              <a:sym typeface="Merriweather Black"/>
            </a:endParaRPr>
          </a:p>
        </p:txBody>
      </p:sp>
      <p:sp>
        <p:nvSpPr>
          <p:cNvPr id="106" name="Google Shape;106;p25"/>
          <p:cNvSpPr txBox="1">
            <a:spLocks noGrp="1"/>
          </p:cNvSpPr>
          <p:nvPr>
            <p:ph type="subTitle" idx="1"/>
          </p:nvPr>
        </p:nvSpPr>
        <p:spPr>
          <a:xfrm>
            <a:off x="232000" y="4665750"/>
            <a:ext cx="4407000" cy="357300"/>
          </a:xfrm>
          <a:prstGeom prst="rect">
            <a:avLst/>
          </a:prstGeom>
        </p:spPr>
        <p:txBody>
          <a:bodyPr spcFirstLastPara="1" wrap="square" lIns="91425" tIns="91425" rIns="91425" bIns="91425" anchor="t" anchorCtr="0">
            <a:normAutofit lnSpcReduction="10000"/>
          </a:bodyPr>
          <a:lstStyle/>
          <a:p>
            <a:pPr marL="0" lvl="0" indent="0" algn="ctr" rtl="0">
              <a:spcBef>
                <a:spcPts val="0"/>
              </a:spcBef>
              <a:spcAft>
                <a:spcPts val="0"/>
              </a:spcAft>
              <a:buNone/>
            </a:pPr>
            <a:r>
              <a:rPr lang="en" sz="1200">
                <a:solidFill>
                  <a:srgbClr val="2E5077"/>
                </a:solidFill>
                <a:latin typeface="Merriweather"/>
                <a:ea typeface="Merriweather"/>
                <a:cs typeface="Merriweather"/>
                <a:sym typeface="Merriweather"/>
              </a:rPr>
              <a:t>Created by: Zoe Benson</a:t>
            </a:r>
            <a:endParaRPr sz="1200">
              <a:solidFill>
                <a:srgbClr val="2E5077"/>
              </a:solidFill>
              <a:latin typeface="Merriweather"/>
              <a:ea typeface="Merriweather"/>
              <a:cs typeface="Merriweather"/>
              <a:sym typeface="Merriweather"/>
            </a:endParaRPr>
          </a:p>
        </p:txBody>
      </p:sp>
      <p:pic>
        <p:nvPicPr>
          <p:cNvPr id="107" name="Google Shape;107;p25"/>
          <p:cNvPicPr preferRelativeResize="0"/>
          <p:nvPr/>
        </p:nvPicPr>
        <p:blipFill>
          <a:blip r:embed="rId5">
            <a:alphaModFix/>
          </a:blip>
          <a:stretch>
            <a:fillRect/>
          </a:stretch>
        </p:blipFill>
        <p:spPr>
          <a:xfrm>
            <a:off x="4861925" y="2379575"/>
            <a:ext cx="2033575" cy="1416475"/>
          </a:xfrm>
          <a:prstGeom prst="rect">
            <a:avLst/>
          </a:prstGeom>
          <a:noFill/>
          <a:ln>
            <a:noFill/>
          </a:ln>
        </p:spPr>
      </p:pic>
      <p:sp>
        <p:nvSpPr>
          <p:cNvPr id="108" name="Google Shape;108;p25"/>
          <p:cNvSpPr/>
          <p:nvPr/>
        </p:nvSpPr>
        <p:spPr>
          <a:xfrm>
            <a:off x="4866100" y="3850104"/>
            <a:ext cx="4060800" cy="1139400"/>
          </a:xfrm>
          <a:prstGeom prst="rect">
            <a:avLst/>
          </a:prstGeom>
          <a:solidFill>
            <a:schemeClr val="lt1"/>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pic>
        <p:nvPicPr>
          <p:cNvPr id="109" name="Google Shape;109;p25"/>
          <p:cNvPicPr preferRelativeResize="0"/>
          <p:nvPr/>
        </p:nvPicPr>
        <p:blipFill>
          <a:blip r:embed="rId6">
            <a:alphaModFix/>
          </a:blip>
          <a:stretch>
            <a:fillRect/>
          </a:stretch>
        </p:blipFill>
        <p:spPr>
          <a:xfrm>
            <a:off x="4971647" y="3867054"/>
            <a:ext cx="3935603" cy="1058700"/>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13"/>
        <p:cNvGrpSpPr/>
        <p:nvPr/>
      </p:nvGrpSpPr>
      <p:grpSpPr>
        <a:xfrm>
          <a:off x="0" y="0"/>
          <a:ext cx="0" cy="0"/>
          <a:chOff x="0" y="0"/>
          <a:chExt cx="0" cy="0"/>
        </a:xfrm>
      </p:grpSpPr>
      <p:sp>
        <p:nvSpPr>
          <p:cNvPr id="114" name="Google Shape;114;p26"/>
          <p:cNvSpPr txBox="1"/>
          <p:nvPr/>
        </p:nvSpPr>
        <p:spPr>
          <a:xfrm>
            <a:off x="19325" y="6450"/>
            <a:ext cx="3979200" cy="8235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2800" b="1" u="sng">
                <a:solidFill>
                  <a:srgbClr val="2E5077"/>
                </a:solidFill>
                <a:latin typeface="Merriweather"/>
                <a:ea typeface="Merriweather"/>
                <a:cs typeface="Merriweather"/>
                <a:sym typeface="Merriweather"/>
              </a:rPr>
              <a:t>Meet the Scientist</a:t>
            </a:r>
            <a:endParaRPr sz="2800" b="1" u="sng">
              <a:solidFill>
                <a:srgbClr val="2E5077"/>
              </a:solidFill>
              <a:latin typeface="Merriweather"/>
              <a:ea typeface="Merriweather"/>
              <a:cs typeface="Merriweather"/>
              <a:sym typeface="Merriweather"/>
            </a:endParaRPr>
          </a:p>
        </p:txBody>
      </p:sp>
      <p:pic>
        <p:nvPicPr>
          <p:cNvPr id="115" name="Google Shape;115;p26"/>
          <p:cNvPicPr preferRelativeResize="0"/>
          <p:nvPr/>
        </p:nvPicPr>
        <p:blipFill rotWithShape="1">
          <a:blip r:embed="rId3">
            <a:alphaModFix/>
          </a:blip>
          <a:srcRect l="42828" t="24139" r="6071"/>
          <a:stretch/>
        </p:blipFill>
        <p:spPr>
          <a:xfrm>
            <a:off x="3998525" y="0"/>
            <a:ext cx="2630899" cy="5143500"/>
          </a:xfrm>
          <a:prstGeom prst="rect">
            <a:avLst/>
          </a:prstGeom>
          <a:noFill/>
          <a:ln>
            <a:noFill/>
          </a:ln>
        </p:spPr>
      </p:pic>
      <p:sp>
        <p:nvSpPr>
          <p:cNvPr id="116" name="Google Shape;116;p26"/>
          <p:cNvSpPr txBox="1"/>
          <p:nvPr/>
        </p:nvSpPr>
        <p:spPr>
          <a:xfrm>
            <a:off x="0" y="669625"/>
            <a:ext cx="3998700" cy="44739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1900">
                <a:solidFill>
                  <a:srgbClr val="2E5077"/>
                </a:solidFill>
                <a:latin typeface="Merriweather"/>
                <a:ea typeface="Merriweather"/>
                <a:cs typeface="Merriweather"/>
                <a:sym typeface="Merriweather"/>
              </a:rPr>
              <a:t>Hi everyone! My name is Zoe, and I’m a marine seascape and fisheries ecologist.</a:t>
            </a:r>
            <a:endParaRPr sz="1900">
              <a:solidFill>
                <a:srgbClr val="2E5077"/>
              </a:solidFill>
              <a:latin typeface="Merriweather"/>
              <a:ea typeface="Merriweather"/>
              <a:cs typeface="Merriweather"/>
              <a:sym typeface="Merriweather"/>
            </a:endParaRPr>
          </a:p>
          <a:p>
            <a:pPr marL="0" lvl="0" indent="0" algn="ctr" rtl="0">
              <a:spcBef>
                <a:spcPts val="0"/>
              </a:spcBef>
              <a:spcAft>
                <a:spcPts val="0"/>
              </a:spcAft>
              <a:buNone/>
            </a:pPr>
            <a:endParaRPr sz="1900">
              <a:solidFill>
                <a:srgbClr val="2E5077"/>
              </a:solidFill>
              <a:latin typeface="Merriweather"/>
              <a:ea typeface="Merriweather"/>
              <a:cs typeface="Merriweather"/>
              <a:sym typeface="Merriweather"/>
            </a:endParaRPr>
          </a:p>
          <a:p>
            <a:pPr marL="0" lvl="0" indent="0" algn="ctr" rtl="0">
              <a:spcBef>
                <a:spcPts val="0"/>
              </a:spcBef>
              <a:spcAft>
                <a:spcPts val="0"/>
              </a:spcAft>
              <a:buNone/>
            </a:pPr>
            <a:r>
              <a:rPr lang="en" sz="1900">
                <a:solidFill>
                  <a:srgbClr val="2E5077"/>
                </a:solidFill>
                <a:latin typeface="Merriweather"/>
                <a:ea typeface="Merriweather"/>
                <a:cs typeface="Merriweather"/>
                <a:sym typeface="Merriweather"/>
              </a:rPr>
              <a:t>I work in all sorts of habitats from deeper water to seagrass and salt marshes studying how invertebrates use them. </a:t>
            </a:r>
            <a:endParaRPr sz="1900">
              <a:solidFill>
                <a:srgbClr val="2E5077"/>
              </a:solidFill>
              <a:latin typeface="Merriweather"/>
              <a:ea typeface="Merriweather"/>
              <a:cs typeface="Merriweather"/>
              <a:sym typeface="Merriweather"/>
            </a:endParaRPr>
          </a:p>
          <a:p>
            <a:pPr marL="0" lvl="0" indent="0" algn="ctr" rtl="0">
              <a:spcBef>
                <a:spcPts val="0"/>
              </a:spcBef>
              <a:spcAft>
                <a:spcPts val="0"/>
              </a:spcAft>
              <a:buNone/>
            </a:pPr>
            <a:endParaRPr sz="1900">
              <a:solidFill>
                <a:srgbClr val="2E5077"/>
              </a:solidFill>
              <a:latin typeface="Merriweather"/>
              <a:ea typeface="Merriweather"/>
              <a:cs typeface="Merriweather"/>
              <a:sym typeface="Merriweather"/>
            </a:endParaRPr>
          </a:p>
          <a:p>
            <a:pPr marL="0" lvl="0" indent="0" algn="ctr" rtl="0">
              <a:spcBef>
                <a:spcPts val="0"/>
              </a:spcBef>
              <a:spcAft>
                <a:spcPts val="0"/>
              </a:spcAft>
              <a:buNone/>
            </a:pPr>
            <a:r>
              <a:rPr lang="en" sz="1900">
                <a:solidFill>
                  <a:srgbClr val="2E5077"/>
                </a:solidFill>
                <a:latin typeface="Merriweather"/>
                <a:ea typeface="Merriweather"/>
                <a:cs typeface="Merriweather"/>
                <a:sym typeface="Merriweather"/>
              </a:rPr>
              <a:t>I am excited to share what we know so far about the story of one of my favorite species to study, the blue crab!</a:t>
            </a:r>
            <a:endParaRPr sz="1900">
              <a:solidFill>
                <a:srgbClr val="2E5077"/>
              </a:solidFill>
              <a:latin typeface="Merriweather"/>
              <a:ea typeface="Merriweather"/>
              <a:cs typeface="Merriweather"/>
              <a:sym typeface="Merriweather"/>
            </a:endParaRPr>
          </a:p>
        </p:txBody>
      </p:sp>
      <p:pic>
        <p:nvPicPr>
          <p:cNvPr id="117" name="Google Shape;117;p26" title="IMG_1961.png"/>
          <p:cNvPicPr preferRelativeResize="0"/>
          <p:nvPr/>
        </p:nvPicPr>
        <p:blipFill rotWithShape="1">
          <a:blip r:embed="rId4">
            <a:alphaModFix/>
          </a:blip>
          <a:srcRect l="27769" r="16381" b="17164"/>
          <a:stretch/>
        </p:blipFill>
        <p:spPr>
          <a:xfrm>
            <a:off x="6629600" y="2466600"/>
            <a:ext cx="2514400" cy="2676900"/>
          </a:xfrm>
          <a:prstGeom prst="rect">
            <a:avLst/>
          </a:prstGeom>
          <a:noFill/>
          <a:ln>
            <a:noFill/>
          </a:ln>
        </p:spPr>
      </p:pic>
      <p:pic>
        <p:nvPicPr>
          <p:cNvPr id="118" name="Google Shape;118;p26"/>
          <p:cNvPicPr preferRelativeResize="0"/>
          <p:nvPr/>
        </p:nvPicPr>
        <p:blipFill rotWithShape="1">
          <a:blip r:embed="rId5">
            <a:alphaModFix/>
          </a:blip>
          <a:srcRect t="29639" r="21489" b="6222"/>
          <a:stretch/>
        </p:blipFill>
        <p:spPr>
          <a:xfrm>
            <a:off x="6629600" y="0"/>
            <a:ext cx="2514399" cy="2676899"/>
          </a:xfrm>
          <a:prstGeom prst="rect">
            <a:avLst/>
          </a:prstGeom>
          <a:noFill/>
          <a:ln>
            <a:noFill/>
          </a:ln>
        </p:spPr>
      </p:pic>
      <p:pic>
        <p:nvPicPr>
          <p:cNvPr id="119" name="Google Shape;119;p26"/>
          <p:cNvPicPr preferRelativeResize="0"/>
          <p:nvPr/>
        </p:nvPicPr>
        <p:blipFill rotWithShape="1">
          <a:blip r:embed="rId6">
            <a:alphaModFix/>
          </a:blip>
          <a:srcRect l="2153" t="19439" r="13409"/>
          <a:stretch/>
        </p:blipFill>
        <p:spPr>
          <a:xfrm>
            <a:off x="3998525" y="3790650"/>
            <a:ext cx="2630899" cy="1352851"/>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23"/>
        <p:cNvGrpSpPr/>
        <p:nvPr/>
      </p:nvGrpSpPr>
      <p:grpSpPr>
        <a:xfrm>
          <a:off x="0" y="0"/>
          <a:ext cx="0" cy="0"/>
          <a:chOff x="0" y="0"/>
          <a:chExt cx="0" cy="0"/>
        </a:xfrm>
      </p:grpSpPr>
      <p:pic>
        <p:nvPicPr>
          <p:cNvPr id="124" name="Google Shape;124;p27"/>
          <p:cNvPicPr preferRelativeResize="0"/>
          <p:nvPr/>
        </p:nvPicPr>
        <p:blipFill rotWithShape="1">
          <a:blip r:embed="rId3">
            <a:alphaModFix/>
          </a:blip>
          <a:srcRect t="7109" b="22230"/>
          <a:stretch/>
        </p:blipFill>
        <p:spPr>
          <a:xfrm>
            <a:off x="-24842" y="0"/>
            <a:ext cx="2890100" cy="1784774"/>
          </a:xfrm>
          <a:prstGeom prst="rect">
            <a:avLst/>
          </a:prstGeom>
          <a:noFill/>
          <a:ln>
            <a:noFill/>
          </a:ln>
        </p:spPr>
      </p:pic>
      <p:pic>
        <p:nvPicPr>
          <p:cNvPr id="125" name="Google Shape;125;p27"/>
          <p:cNvPicPr preferRelativeResize="0"/>
          <p:nvPr/>
        </p:nvPicPr>
        <p:blipFill rotWithShape="1">
          <a:blip r:embed="rId4">
            <a:alphaModFix/>
          </a:blip>
          <a:srcRect l="19106" t="28928" r="11695" b="1882"/>
          <a:stretch/>
        </p:blipFill>
        <p:spPr>
          <a:xfrm>
            <a:off x="0" y="1784775"/>
            <a:ext cx="2860875" cy="1834726"/>
          </a:xfrm>
          <a:prstGeom prst="rect">
            <a:avLst/>
          </a:prstGeom>
          <a:noFill/>
          <a:ln>
            <a:noFill/>
          </a:ln>
        </p:spPr>
      </p:pic>
      <p:pic>
        <p:nvPicPr>
          <p:cNvPr id="126" name="Google Shape;126;p27"/>
          <p:cNvPicPr preferRelativeResize="0"/>
          <p:nvPr/>
        </p:nvPicPr>
        <p:blipFill rotWithShape="1">
          <a:blip r:embed="rId5">
            <a:alphaModFix/>
          </a:blip>
          <a:srcRect l="15931" b="40270"/>
          <a:stretch/>
        </p:blipFill>
        <p:spPr>
          <a:xfrm>
            <a:off x="0" y="3619500"/>
            <a:ext cx="2860875" cy="1524000"/>
          </a:xfrm>
          <a:prstGeom prst="rect">
            <a:avLst/>
          </a:prstGeom>
          <a:noFill/>
          <a:ln>
            <a:noFill/>
          </a:ln>
        </p:spPr>
      </p:pic>
      <p:pic>
        <p:nvPicPr>
          <p:cNvPr id="127" name="Google Shape;127;p27" title="Word Cloud.png"/>
          <p:cNvPicPr preferRelativeResize="0"/>
          <p:nvPr/>
        </p:nvPicPr>
        <p:blipFill>
          <a:blip r:embed="rId6">
            <a:alphaModFix/>
          </a:blip>
          <a:stretch>
            <a:fillRect/>
          </a:stretch>
        </p:blipFill>
        <p:spPr>
          <a:xfrm>
            <a:off x="4311175" y="1784775"/>
            <a:ext cx="3382589" cy="3358724"/>
          </a:xfrm>
          <a:prstGeom prst="rect">
            <a:avLst/>
          </a:prstGeom>
          <a:noFill/>
          <a:ln>
            <a:noFill/>
          </a:ln>
        </p:spPr>
      </p:pic>
      <p:sp>
        <p:nvSpPr>
          <p:cNvPr id="128" name="Google Shape;128;p27"/>
          <p:cNvSpPr txBox="1"/>
          <p:nvPr/>
        </p:nvSpPr>
        <p:spPr>
          <a:xfrm>
            <a:off x="2860875" y="0"/>
            <a:ext cx="6283200" cy="15240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4000">
                <a:solidFill>
                  <a:srgbClr val="2E5077"/>
                </a:solidFill>
                <a:latin typeface="Merriweather Black"/>
                <a:ea typeface="Merriweather Black"/>
                <a:cs typeface="Merriweather Black"/>
                <a:sym typeface="Merriweather Black"/>
              </a:rPr>
              <a:t>If you could live anywhere, where would it be?</a:t>
            </a:r>
            <a:endParaRPr sz="4000">
              <a:solidFill>
                <a:srgbClr val="2E5077"/>
              </a:solidFill>
              <a:latin typeface="Merriweather Black"/>
              <a:ea typeface="Merriweather Black"/>
              <a:cs typeface="Merriweather Black"/>
              <a:sym typeface="Merriweather Black"/>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32"/>
        <p:cNvGrpSpPr/>
        <p:nvPr/>
      </p:nvGrpSpPr>
      <p:grpSpPr>
        <a:xfrm>
          <a:off x="0" y="0"/>
          <a:ext cx="0" cy="0"/>
          <a:chOff x="0" y="0"/>
          <a:chExt cx="0" cy="0"/>
        </a:xfrm>
      </p:grpSpPr>
      <p:sp>
        <p:nvSpPr>
          <p:cNvPr id="133" name="Google Shape;133;p28"/>
          <p:cNvSpPr txBox="1"/>
          <p:nvPr/>
        </p:nvSpPr>
        <p:spPr>
          <a:xfrm>
            <a:off x="-21257" y="126082"/>
            <a:ext cx="9144000" cy="7833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4000">
                <a:solidFill>
                  <a:srgbClr val="0B4163"/>
                </a:solidFill>
                <a:latin typeface="Merriweather Black"/>
                <a:ea typeface="Merriweather Black"/>
                <a:cs typeface="Merriweather Black"/>
                <a:sym typeface="Merriweather Black"/>
              </a:rPr>
              <a:t>Today’s Lesson</a:t>
            </a:r>
            <a:endParaRPr sz="4000">
              <a:solidFill>
                <a:srgbClr val="0B4163"/>
              </a:solidFill>
              <a:latin typeface="Merriweather Black"/>
              <a:ea typeface="Merriweather Black"/>
              <a:cs typeface="Merriweather Black"/>
              <a:sym typeface="Merriweather Black"/>
            </a:endParaRPr>
          </a:p>
        </p:txBody>
      </p:sp>
      <p:sp>
        <p:nvSpPr>
          <p:cNvPr id="134" name="Google Shape;134;p28"/>
          <p:cNvSpPr txBox="1"/>
          <p:nvPr/>
        </p:nvSpPr>
        <p:spPr>
          <a:xfrm>
            <a:off x="4301075" y="812800"/>
            <a:ext cx="4885200" cy="43308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endParaRPr sz="1800">
              <a:solidFill>
                <a:schemeClr val="dk2"/>
              </a:solidFill>
            </a:endParaRPr>
          </a:p>
        </p:txBody>
      </p:sp>
      <p:sp>
        <p:nvSpPr>
          <p:cNvPr id="135" name="Google Shape;135;p28"/>
          <p:cNvSpPr/>
          <p:nvPr/>
        </p:nvSpPr>
        <p:spPr>
          <a:xfrm>
            <a:off x="25400" y="1088900"/>
            <a:ext cx="9144000" cy="4054500"/>
          </a:xfrm>
          <a:prstGeom prst="rect">
            <a:avLst/>
          </a:prstGeom>
          <a:solidFill>
            <a:srgbClr val="4DA1A9">
              <a:alpha val="45280"/>
            </a:srgbClr>
          </a:solidFill>
          <a:ln>
            <a:noFill/>
          </a:ln>
        </p:spPr>
        <p:txBody>
          <a:bodyPr spcFirstLastPara="1" wrap="square" lIns="91425" tIns="91425" rIns="91425" bIns="91425" anchor="ctr" anchorCtr="0">
            <a:noAutofit/>
          </a:bodyPr>
          <a:lstStyle/>
          <a:p>
            <a:pPr marL="914400" lvl="0" indent="0" algn="l" rtl="0">
              <a:lnSpc>
                <a:spcPct val="115000"/>
              </a:lnSpc>
              <a:spcBef>
                <a:spcPts val="0"/>
              </a:spcBef>
              <a:spcAft>
                <a:spcPts val="0"/>
              </a:spcAft>
              <a:buNone/>
            </a:pPr>
            <a:endParaRPr sz="1700">
              <a:solidFill>
                <a:srgbClr val="0B4163"/>
              </a:solidFill>
              <a:latin typeface="Merriweather"/>
              <a:ea typeface="Merriweather"/>
              <a:cs typeface="Merriweather"/>
              <a:sym typeface="Merriweather"/>
            </a:endParaRPr>
          </a:p>
          <a:p>
            <a:pPr marL="457200" lvl="0" indent="-336550" algn="l" rtl="0">
              <a:lnSpc>
                <a:spcPct val="115000"/>
              </a:lnSpc>
              <a:spcBef>
                <a:spcPts val="0"/>
              </a:spcBef>
              <a:spcAft>
                <a:spcPts val="0"/>
              </a:spcAft>
              <a:buClr>
                <a:srgbClr val="0B4163"/>
              </a:buClr>
              <a:buSzPts val="1700"/>
              <a:buFont typeface="Merriweather"/>
              <a:buChar char="●"/>
            </a:pPr>
            <a:r>
              <a:rPr lang="en" sz="1700">
                <a:solidFill>
                  <a:srgbClr val="0B4163"/>
                </a:solidFill>
                <a:latin typeface="Merriweather"/>
                <a:ea typeface="Merriweather"/>
                <a:cs typeface="Merriweather"/>
                <a:sym typeface="Merriweather"/>
              </a:rPr>
              <a:t>Learn about blue crabs and how they interact with the environment at different spatial  scales</a:t>
            </a:r>
            <a:endParaRPr sz="1700">
              <a:solidFill>
                <a:srgbClr val="0B4163"/>
              </a:solidFill>
              <a:latin typeface="Merriweather"/>
              <a:ea typeface="Merriweather"/>
              <a:cs typeface="Merriweather"/>
              <a:sym typeface="Merriweather"/>
            </a:endParaRPr>
          </a:p>
          <a:p>
            <a:pPr marL="457200" lvl="0" indent="0" algn="l" rtl="0">
              <a:lnSpc>
                <a:spcPct val="115000"/>
              </a:lnSpc>
              <a:spcBef>
                <a:spcPts val="0"/>
              </a:spcBef>
              <a:spcAft>
                <a:spcPts val="0"/>
              </a:spcAft>
              <a:buNone/>
            </a:pPr>
            <a:endParaRPr sz="1700">
              <a:solidFill>
                <a:srgbClr val="0B4163"/>
              </a:solidFill>
              <a:latin typeface="Merriweather"/>
              <a:ea typeface="Merriweather"/>
              <a:cs typeface="Merriweather"/>
              <a:sym typeface="Merriweather"/>
            </a:endParaRPr>
          </a:p>
          <a:p>
            <a:pPr marL="457200" lvl="0" indent="-336550" algn="l" rtl="0">
              <a:lnSpc>
                <a:spcPct val="115000"/>
              </a:lnSpc>
              <a:spcBef>
                <a:spcPts val="0"/>
              </a:spcBef>
              <a:spcAft>
                <a:spcPts val="0"/>
              </a:spcAft>
              <a:buClr>
                <a:srgbClr val="0B4163"/>
              </a:buClr>
              <a:buSzPts val="1700"/>
              <a:buFont typeface="Merriweather"/>
              <a:buChar char="●"/>
            </a:pPr>
            <a:r>
              <a:rPr lang="en" sz="1700">
                <a:solidFill>
                  <a:srgbClr val="0B4163"/>
                </a:solidFill>
                <a:latin typeface="Merriweather"/>
                <a:ea typeface="Merriweather"/>
                <a:cs typeface="Merriweather"/>
                <a:sym typeface="Merriweather"/>
              </a:rPr>
              <a:t>Play a game to understand:</a:t>
            </a:r>
            <a:endParaRPr sz="1700">
              <a:solidFill>
                <a:srgbClr val="0B4163"/>
              </a:solidFill>
              <a:latin typeface="Merriweather"/>
              <a:ea typeface="Merriweather"/>
              <a:cs typeface="Merriweather"/>
              <a:sym typeface="Merriweather"/>
            </a:endParaRPr>
          </a:p>
          <a:p>
            <a:pPr marL="914400" lvl="0" indent="-336550" algn="l" rtl="0">
              <a:lnSpc>
                <a:spcPct val="115000"/>
              </a:lnSpc>
              <a:spcBef>
                <a:spcPts val="0"/>
              </a:spcBef>
              <a:spcAft>
                <a:spcPts val="0"/>
              </a:spcAft>
              <a:buClr>
                <a:srgbClr val="0B4163"/>
              </a:buClr>
              <a:buSzPts val="1700"/>
              <a:buFont typeface="Merriweather"/>
              <a:buAutoNum type="arabicPeriod"/>
            </a:pPr>
            <a:r>
              <a:rPr lang="en" sz="1700">
                <a:solidFill>
                  <a:srgbClr val="0B4163"/>
                </a:solidFill>
                <a:latin typeface="Merriweather"/>
                <a:ea typeface="Merriweather"/>
                <a:cs typeface="Merriweather"/>
                <a:sym typeface="Merriweather"/>
              </a:rPr>
              <a:t>How direct and indirect factors influence blue crab populations</a:t>
            </a:r>
            <a:endParaRPr sz="1700">
              <a:solidFill>
                <a:srgbClr val="0B4163"/>
              </a:solidFill>
              <a:latin typeface="Merriweather"/>
              <a:ea typeface="Merriweather"/>
              <a:cs typeface="Merriweather"/>
              <a:sym typeface="Merriweather"/>
            </a:endParaRPr>
          </a:p>
          <a:p>
            <a:pPr marL="914400" lvl="0" indent="0" algn="l" rtl="0">
              <a:lnSpc>
                <a:spcPct val="115000"/>
              </a:lnSpc>
              <a:spcBef>
                <a:spcPts val="0"/>
              </a:spcBef>
              <a:spcAft>
                <a:spcPts val="0"/>
              </a:spcAft>
              <a:buNone/>
            </a:pPr>
            <a:endParaRPr sz="1700">
              <a:solidFill>
                <a:srgbClr val="0B4163"/>
              </a:solidFill>
              <a:latin typeface="Merriweather"/>
              <a:ea typeface="Merriweather"/>
              <a:cs typeface="Merriweather"/>
              <a:sym typeface="Merriweather"/>
            </a:endParaRPr>
          </a:p>
          <a:p>
            <a:pPr marL="914400" lvl="0" indent="-336550" algn="l" rtl="0">
              <a:lnSpc>
                <a:spcPct val="115000"/>
              </a:lnSpc>
              <a:spcBef>
                <a:spcPts val="0"/>
              </a:spcBef>
              <a:spcAft>
                <a:spcPts val="0"/>
              </a:spcAft>
              <a:buClr>
                <a:srgbClr val="0B4163"/>
              </a:buClr>
              <a:buSzPts val="1700"/>
              <a:buFont typeface="Merriweather"/>
              <a:buAutoNum type="arabicPeriod"/>
            </a:pPr>
            <a:r>
              <a:rPr lang="en" sz="1700">
                <a:solidFill>
                  <a:srgbClr val="0B4163"/>
                </a:solidFill>
                <a:latin typeface="Merriweather"/>
                <a:ea typeface="Merriweather"/>
                <a:cs typeface="Merriweather"/>
                <a:sym typeface="Merriweather"/>
              </a:rPr>
              <a:t>Trade-offs between food and shelter changing with age</a:t>
            </a:r>
            <a:endParaRPr sz="1700">
              <a:solidFill>
                <a:srgbClr val="0B4163"/>
              </a:solidFill>
              <a:latin typeface="Merriweather"/>
              <a:ea typeface="Merriweather"/>
              <a:cs typeface="Merriweather"/>
              <a:sym typeface="Merriweather"/>
            </a:endParaRPr>
          </a:p>
          <a:p>
            <a:pPr marL="914400" lvl="0" indent="0" algn="l" rtl="0">
              <a:lnSpc>
                <a:spcPct val="115000"/>
              </a:lnSpc>
              <a:spcBef>
                <a:spcPts val="0"/>
              </a:spcBef>
              <a:spcAft>
                <a:spcPts val="0"/>
              </a:spcAft>
              <a:buNone/>
            </a:pPr>
            <a:endParaRPr sz="1700">
              <a:solidFill>
                <a:srgbClr val="0B4163"/>
              </a:solidFill>
              <a:latin typeface="Merriweather"/>
              <a:ea typeface="Merriweather"/>
              <a:cs typeface="Merriweather"/>
              <a:sym typeface="Merriweather"/>
            </a:endParaRPr>
          </a:p>
          <a:p>
            <a:pPr marL="914400" lvl="0" indent="-336550" algn="l" rtl="0">
              <a:lnSpc>
                <a:spcPct val="115000"/>
              </a:lnSpc>
              <a:spcBef>
                <a:spcPts val="0"/>
              </a:spcBef>
              <a:spcAft>
                <a:spcPts val="0"/>
              </a:spcAft>
              <a:buClr>
                <a:srgbClr val="0B4163"/>
              </a:buClr>
              <a:buSzPts val="1700"/>
              <a:buFont typeface="Merriweather"/>
              <a:buAutoNum type="arabicPeriod"/>
            </a:pPr>
            <a:r>
              <a:rPr lang="en" sz="1700">
                <a:solidFill>
                  <a:srgbClr val="0B4163"/>
                </a:solidFill>
                <a:latin typeface="Merriweather"/>
                <a:ea typeface="Merriweather"/>
                <a:cs typeface="Merriweather"/>
                <a:sym typeface="Merriweather"/>
              </a:rPr>
              <a:t>How changes in the environment and human activities affect the crab population</a:t>
            </a:r>
            <a:endParaRPr sz="1700">
              <a:solidFill>
                <a:srgbClr val="0B4163"/>
              </a:solidFill>
              <a:latin typeface="Merriweather"/>
              <a:ea typeface="Merriweather"/>
              <a:cs typeface="Merriweather"/>
              <a:sym typeface="Merriweather"/>
            </a:endParaRPr>
          </a:p>
          <a:p>
            <a:pPr marL="914400" lvl="0" indent="0" algn="l" rtl="0">
              <a:lnSpc>
                <a:spcPct val="115000"/>
              </a:lnSpc>
              <a:spcBef>
                <a:spcPts val="0"/>
              </a:spcBef>
              <a:spcAft>
                <a:spcPts val="0"/>
              </a:spcAft>
              <a:buNone/>
            </a:pPr>
            <a:endParaRPr sz="1700">
              <a:solidFill>
                <a:srgbClr val="0B4163"/>
              </a:solidFill>
              <a:latin typeface="Merriweather"/>
              <a:ea typeface="Merriweather"/>
              <a:cs typeface="Merriweather"/>
              <a:sym typeface="Merriweather"/>
            </a:endParaRPr>
          </a:p>
          <a:p>
            <a:pPr marL="914400" lvl="0" indent="-336550" algn="l" rtl="0">
              <a:lnSpc>
                <a:spcPct val="115000"/>
              </a:lnSpc>
              <a:spcBef>
                <a:spcPts val="0"/>
              </a:spcBef>
              <a:spcAft>
                <a:spcPts val="0"/>
              </a:spcAft>
              <a:buClr>
                <a:srgbClr val="0B4163"/>
              </a:buClr>
              <a:buSzPts val="1700"/>
              <a:buFont typeface="Merriweather"/>
              <a:buAutoNum type="arabicPeriod"/>
            </a:pPr>
            <a:r>
              <a:rPr lang="en" sz="1700">
                <a:solidFill>
                  <a:srgbClr val="0B4163"/>
                </a:solidFill>
                <a:latin typeface="Merriweather"/>
                <a:ea typeface="Merriweather"/>
                <a:cs typeface="Merriweather"/>
                <a:sym typeface="Merriweather"/>
              </a:rPr>
              <a:t>Why multiple, connected habitats are important</a:t>
            </a:r>
            <a:endParaRPr sz="1700">
              <a:solidFill>
                <a:srgbClr val="0B4163"/>
              </a:solidFill>
              <a:latin typeface="Merriweather"/>
              <a:ea typeface="Merriweather"/>
              <a:cs typeface="Merriweather"/>
              <a:sym typeface="Merriweather"/>
            </a:endParaRPr>
          </a:p>
          <a:p>
            <a:pPr marL="457200" lvl="0" indent="0" algn="l" rtl="0">
              <a:lnSpc>
                <a:spcPct val="115000"/>
              </a:lnSpc>
              <a:spcBef>
                <a:spcPts val="0"/>
              </a:spcBef>
              <a:spcAft>
                <a:spcPts val="0"/>
              </a:spcAft>
              <a:buNone/>
            </a:pPr>
            <a:endParaRPr sz="1700">
              <a:solidFill>
                <a:srgbClr val="0B4163"/>
              </a:solidFill>
              <a:latin typeface="Merriweather"/>
              <a:ea typeface="Merriweather"/>
              <a:cs typeface="Merriweather"/>
              <a:sym typeface="Merriweather"/>
            </a:endParaRPr>
          </a:p>
        </p:txBody>
      </p:sp>
      <p:pic>
        <p:nvPicPr>
          <p:cNvPr id="136" name="Google Shape;136;p28" title="20251020_155312-removebg-preview.png"/>
          <p:cNvPicPr preferRelativeResize="0"/>
          <p:nvPr/>
        </p:nvPicPr>
        <p:blipFill>
          <a:blip r:embed="rId3">
            <a:alphaModFix amt="26000"/>
          </a:blip>
          <a:stretch>
            <a:fillRect/>
          </a:stretch>
        </p:blipFill>
        <p:spPr>
          <a:xfrm rot="-1712167">
            <a:off x="6208070" y="3346402"/>
            <a:ext cx="4131261" cy="3492193"/>
          </a:xfrm>
          <a:prstGeom prst="rect">
            <a:avLst/>
          </a:prstGeom>
          <a:noFill/>
          <a:ln>
            <a:noFill/>
          </a:ln>
        </p:spPr>
      </p:pic>
      <p:pic>
        <p:nvPicPr>
          <p:cNvPr id="137" name="Google Shape;137;p28" title="20251020_155312-removebg-preview.png"/>
          <p:cNvPicPr preferRelativeResize="0"/>
          <p:nvPr/>
        </p:nvPicPr>
        <p:blipFill>
          <a:blip r:embed="rId3">
            <a:alphaModFix amt="26000"/>
          </a:blip>
          <a:stretch>
            <a:fillRect/>
          </a:stretch>
        </p:blipFill>
        <p:spPr>
          <a:xfrm rot="8910631">
            <a:off x="-1199230" y="-1742273"/>
            <a:ext cx="4131261" cy="3492193"/>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41"/>
        <p:cNvGrpSpPr/>
        <p:nvPr/>
      </p:nvGrpSpPr>
      <p:grpSpPr>
        <a:xfrm>
          <a:off x="0" y="0"/>
          <a:ext cx="0" cy="0"/>
          <a:chOff x="0" y="0"/>
          <a:chExt cx="0" cy="0"/>
        </a:xfrm>
      </p:grpSpPr>
      <p:pic>
        <p:nvPicPr>
          <p:cNvPr id="142" name="Google Shape;142;p29" title="box.png"/>
          <p:cNvPicPr preferRelativeResize="0"/>
          <p:nvPr/>
        </p:nvPicPr>
        <p:blipFill rotWithShape="1">
          <a:blip r:embed="rId3">
            <a:alphaModFix/>
          </a:blip>
          <a:srcRect l="35225" r="20345" b="9025"/>
          <a:stretch/>
        </p:blipFill>
        <p:spPr>
          <a:xfrm>
            <a:off x="0" y="2752425"/>
            <a:ext cx="1973025" cy="2391075"/>
          </a:xfrm>
          <a:prstGeom prst="rect">
            <a:avLst/>
          </a:prstGeom>
          <a:noFill/>
          <a:ln>
            <a:noFill/>
          </a:ln>
        </p:spPr>
      </p:pic>
      <p:cxnSp>
        <p:nvCxnSpPr>
          <p:cNvPr id="143" name="Google Shape;143;p29"/>
          <p:cNvCxnSpPr/>
          <p:nvPr/>
        </p:nvCxnSpPr>
        <p:spPr>
          <a:xfrm rot="10800000" flipH="1">
            <a:off x="471950" y="149950"/>
            <a:ext cx="803400" cy="3462300"/>
          </a:xfrm>
          <a:prstGeom prst="straightConnector1">
            <a:avLst/>
          </a:prstGeom>
          <a:noFill/>
          <a:ln w="9525" cap="flat" cmpd="sng">
            <a:solidFill>
              <a:srgbClr val="FF0000"/>
            </a:solidFill>
            <a:prstDash val="solid"/>
            <a:round/>
            <a:headEnd type="none" w="med" len="med"/>
            <a:tailEnd type="none" w="med" len="med"/>
          </a:ln>
        </p:spPr>
      </p:cxnSp>
      <p:cxnSp>
        <p:nvCxnSpPr>
          <p:cNvPr id="144" name="Google Shape;144;p29"/>
          <p:cNvCxnSpPr/>
          <p:nvPr/>
        </p:nvCxnSpPr>
        <p:spPr>
          <a:xfrm rot="10800000" flipH="1">
            <a:off x="906250" y="208025"/>
            <a:ext cx="4198500" cy="3400500"/>
          </a:xfrm>
          <a:prstGeom prst="straightConnector1">
            <a:avLst/>
          </a:prstGeom>
          <a:noFill/>
          <a:ln w="9525" cap="flat" cmpd="sng">
            <a:solidFill>
              <a:srgbClr val="FF0000"/>
            </a:solidFill>
            <a:prstDash val="solid"/>
            <a:round/>
            <a:headEnd type="none" w="med" len="med"/>
            <a:tailEnd type="none" w="med" len="med"/>
          </a:ln>
        </p:spPr>
      </p:cxnSp>
      <p:cxnSp>
        <p:nvCxnSpPr>
          <p:cNvPr id="145" name="Google Shape;145;p29"/>
          <p:cNvCxnSpPr/>
          <p:nvPr/>
        </p:nvCxnSpPr>
        <p:spPr>
          <a:xfrm>
            <a:off x="471950" y="4110000"/>
            <a:ext cx="783900" cy="588600"/>
          </a:xfrm>
          <a:prstGeom prst="straightConnector1">
            <a:avLst/>
          </a:prstGeom>
          <a:noFill/>
          <a:ln w="9525" cap="flat" cmpd="sng">
            <a:solidFill>
              <a:srgbClr val="FF0000"/>
            </a:solidFill>
            <a:prstDash val="solid"/>
            <a:round/>
            <a:headEnd type="none" w="med" len="med"/>
            <a:tailEnd type="none" w="med" len="med"/>
          </a:ln>
        </p:spPr>
      </p:cxnSp>
      <p:cxnSp>
        <p:nvCxnSpPr>
          <p:cNvPr id="146" name="Google Shape;146;p29"/>
          <p:cNvCxnSpPr/>
          <p:nvPr/>
        </p:nvCxnSpPr>
        <p:spPr>
          <a:xfrm>
            <a:off x="904800" y="4111500"/>
            <a:ext cx="4219800" cy="569100"/>
          </a:xfrm>
          <a:prstGeom prst="straightConnector1">
            <a:avLst/>
          </a:prstGeom>
          <a:noFill/>
          <a:ln w="9525" cap="flat" cmpd="sng">
            <a:solidFill>
              <a:srgbClr val="FF0000"/>
            </a:solidFill>
            <a:prstDash val="solid"/>
            <a:round/>
            <a:headEnd type="none" w="med" len="med"/>
            <a:tailEnd type="none" w="med" len="med"/>
          </a:ln>
        </p:spPr>
      </p:cxnSp>
      <p:pic>
        <p:nvPicPr>
          <p:cNvPr id="147" name="Google Shape;147;p29" title="map.png"/>
          <p:cNvPicPr preferRelativeResize="0"/>
          <p:nvPr/>
        </p:nvPicPr>
        <p:blipFill rotWithShape="1">
          <a:blip r:embed="rId4">
            <a:alphaModFix/>
          </a:blip>
          <a:srcRect l="15168" t="1897" r="40480" b="8609"/>
          <a:stretch/>
        </p:blipFill>
        <p:spPr>
          <a:xfrm>
            <a:off x="1253875" y="126350"/>
            <a:ext cx="3901500" cy="4562325"/>
          </a:xfrm>
          <a:prstGeom prst="rect">
            <a:avLst/>
          </a:prstGeom>
          <a:noFill/>
          <a:ln w="19050" cap="flat" cmpd="sng">
            <a:solidFill>
              <a:srgbClr val="FF0000"/>
            </a:solidFill>
            <a:prstDash val="solid"/>
            <a:round/>
            <a:headEnd type="none" w="sm" len="sm"/>
            <a:tailEnd type="none" w="sm" len="sm"/>
          </a:ln>
        </p:spPr>
      </p:pic>
      <p:sp>
        <p:nvSpPr>
          <p:cNvPr id="148" name="Google Shape;148;p29"/>
          <p:cNvSpPr/>
          <p:nvPr/>
        </p:nvSpPr>
        <p:spPr>
          <a:xfrm>
            <a:off x="5240775" y="-16225"/>
            <a:ext cx="3901500" cy="5143500"/>
          </a:xfrm>
          <a:prstGeom prst="rect">
            <a:avLst/>
          </a:prstGeom>
          <a:solidFill>
            <a:schemeClr val="lt2"/>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Merriweather"/>
              <a:ea typeface="Merriweather"/>
              <a:cs typeface="Merriweather"/>
              <a:sym typeface="Merriweather"/>
            </a:endParaRPr>
          </a:p>
        </p:txBody>
      </p:sp>
      <p:sp>
        <p:nvSpPr>
          <p:cNvPr id="149" name="Google Shape;149;p29"/>
          <p:cNvSpPr txBox="1"/>
          <p:nvPr/>
        </p:nvSpPr>
        <p:spPr>
          <a:xfrm>
            <a:off x="5240775" y="14174"/>
            <a:ext cx="3901500" cy="6798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2500" b="1" u="sng">
                <a:solidFill>
                  <a:srgbClr val="2E5077"/>
                </a:solidFill>
                <a:latin typeface="Merriweather"/>
                <a:ea typeface="Merriweather"/>
                <a:cs typeface="Merriweather"/>
                <a:sym typeface="Merriweather"/>
              </a:rPr>
              <a:t>Blue Crab Life Cycle</a:t>
            </a:r>
            <a:endParaRPr sz="2500" b="1" u="sng">
              <a:solidFill>
                <a:srgbClr val="2E5077"/>
              </a:solidFill>
              <a:latin typeface="Merriweather"/>
              <a:ea typeface="Merriweather"/>
              <a:cs typeface="Merriweather"/>
              <a:sym typeface="Merriweather"/>
            </a:endParaRPr>
          </a:p>
        </p:txBody>
      </p:sp>
      <p:pic>
        <p:nvPicPr>
          <p:cNvPr id="150" name="Google Shape;150;p29" title="Screenshot_2025-10-21_104853-removebg-preview.png"/>
          <p:cNvPicPr preferRelativeResize="0"/>
          <p:nvPr/>
        </p:nvPicPr>
        <p:blipFill>
          <a:blip r:embed="rId5">
            <a:alphaModFix/>
          </a:blip>
          <a:stretch>
            <a:fillRect/>
          </a:stretch>
        </p:blipFill>
        <p:spPr>
          <a:xfrm>
            <a:off x="2684600" y="3703362"/>
            <a:ext cx="908200" cy="489200"/>
          </a:xfrm>
          <a:prstGeom prst="rect">
            <a:avLst/>
          </a:prstGeom>
          <a:noFill/>
          <a:ln>
            <a:noFill/>
          </a:ln>
        </p:spPr>
      </p:pic>
      <p:sp>
        <p:nvSpPr>
          <p:cNvPr id="151" name="Google Shape;151;p29"/>
          <p:cNvSpPr/>
          <p:nvPr/>
        </p:nvSpPr>
        <p:spPr>
          <a:xfrm>
            <a:off x="2839250" y="3692450"/>
            <a:ext cx="81000" cy="71100"/>
          </a:xfrm>
          <a:prstGeom prst="ellipse">
            <a:avLst/>
          </a:prstGeom>
          <a:solidFill>
            <a:schemeClr val="dk1"/>
          </a:solidFill>
          <a:ln w="9525" cap="flat" cmpd="sng">
            <a:solidFill>
              <a:srgbClr val="1F2020"/>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152" name="Google Shape;152;p29"/>
          <p:cNvSpPr/>
          <p:nvPr/>
        </p:nvSpPr>
        <p:spPr>
          <a:xfrm>
            <a:off x="2667800" y="3855388"/>
            <a:ext cx="81000" cy="71100"/>
          </a:xfrm>
          <a:prstGeom prst="ellipse">
            <a:avLst/>
          </a:prstGeom>
          <a:solidFill>
            <a:schemeClr val="dk1"/>
          </a:solidFill>
          <a:ln w="9525" cap="flat" cmpd="sng">
            <a:solidFill>
              <a:srgbClr val="1F2020"/>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153" name="Google Shape;153;p29"/>
          <p:cNvSpPr txBox="1"/>
          <p:nvPr/>
        </p:nvSpPr>
        <p:spPr>
          <a:xfrm>
            <a:off x="5382650" y="632300"/>
            <a:ext cx="3607200" cy="17523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1200"/>
              </a:spcBef>
              <a:spcAft>
                <a:spcPts val="0"/>
              </a:spcAft>
              <a:buNone/>
            </a:pPr>
            <a:r>
              <a:rPr lang="en" sz="1900">
                <a:solidFill>
                  <a:srgbClr val="2E5077"/>
                </a:solidFill>
                <a:latin typeface="Merriweather"/>
                <a:ea typeface="Merriweather"/>
                <a:cs typeface="Merriweather"/>
                <a:sym typeface="Merriweather"/>
              </a:rPr>
              <a:t>Adult female blue crabs spawn, releasing eggs, near the mouth of the Chesapeake Bay</a:t>
            </a:r>
            <a:endParaRPr sz="1900">
              <a:solidFill>
                <a:srgbClr val="2E5077"/>
              </a:solidFill>
              <a:latin typeface="Merriweather"/>
              <a:ea typeface="Merriweather"/>
              <a:cs typeface="Merriweather"/>
              <a:sym typeface="Merriweather"/>
            </a:endParaRPr>
          </a:p>
          <a:p>
            <a:pPr marL="0" lvl="0" indent="0" algn="l" rtl="0">
              <a:lnSpc>
                <a:spcPct val="115000"/>
              </a:lnSpc>
              <a:spcBef>
                <a:spcPts val="1200"/>
              </a:spcBef>
              <a:spcAft>
                <a:spcPts val="0"/>
              </a:spcAft>
              <a:buClr>
                <a:schemeClr val="dk1"/>
              </a:buClr>
              <a:buSzPts val="1100"/>
              <a:buFont typeface="Arial"/>
              <a:buNone/>
            </a:pPr>
            <a:r>
              <a:rPr lang="en" sz="1900">
                <a:solidFill>
                  <a:srgbClr val="2E5077"/>
                </a:solidFill>
                <a:latin typeface="Merriweather"/>
                <a:ea typeface="Merriweather"/>
                <a:cs typeface="Merriweather"/>
                <a:sym typeface="Merriweather"/>
              </a:rPr>
              <a:t>The eggs hatch into larvae that drift in the water</a:t>
            </a:r>
            <a:endParaRPr sz="1900">
              <a:solidFill>
                <a:srgbClr val="2E5077"/>
              </a:solidFill>
              <a:latin typeface="Merriweather"/>
              <a:ea typeface="Merriweather"/>
              <a:cs typeface="Merriweather"/>
              <a:sym typeface="Merriweather"/>
            </a:endParaRPr>
          </a:p>
          <a:p>
            <a:pPr marL="0" lvl="0" indent="0" algn="ctr" rtl="0">
              <a:spcBef>
                <a:spcPts val="1200"/>
              </a:spcBef>
              <a:spcAft>
                <a:spcPts val="0"/>
              </a:spcAft>
              <a:buNone/>
            </a:pPr>
            <a:endParaRPr sz="1900">
              <a:solidFill>
                <a:schemeClr val="dk2"/>
              </a:solidFill>
            </a:endParaRPr>
          </a:p>
        </p:txBody>
      </p:sp>
      <p:pic>
        <p:nvPicPr>
          <p:cNvPr id="154" name="Google Shape;154;p29" title="Screenshot_2025-10-21_104853-removebg-preview.png"/>
          <p:cNvPicPr preferRelativeResize="0"/>
          <p:nvPr/>
        </p:nvPicPr>
        <p:blipFill>
          <a:blip r:embed="rId5">
            <a:alphaModFix/>
          </a:blip>
          <a:stretch>
            <a:fillRect/>
          </a:stretch>
        </p:blipFill>
        <p:spPr>
          <a:xfrm>
            <a:off x="5643726" y="4204820"/>
            <a:ext cx="908210" cy="489225"/>
          </a:xfrm>
          <a:prstGeom prst="rect">
            <a:avLst/>
          </a:prstGeom>
          <a:noFill/>
          <a:ln>
            <a:noFill/>
          </a:ln>
        </p:spPr>
      </p:pic>
      <p:sp>
        <p:nvSpPr>
          <p:cNvPr id="155" name="Google Shape;155;p29"/>
          <p:cNvSpPr/>
          <p:nvPr/>
        </p:nvSpPr>
        <p:spPr>
          <a:xfrm rot="-10758683">
            <a:off x="6578262" y="3791377"/>
            <a:ext cx="124809" cy="109515"/>
          </a:xfrm>
          <a:prstGeom prst="ellipse">
            <a:avLst/>
          </a:prstGeom>
          <a:solidFill>
            <a:schemeClr val="dk1"/>
          </a:solidFill>
          <a:ln w="14675" cap="flat" cmpd="sng">
            <a:solidFill>
              <a:srgbClr val="1F2020"/>
            </a:solidFill>
            <a:prstDash val="solid"/>
            <a:round/>
            <a:headEnd type="none" w="sm" len="sm"/>
            <a:tailEnd type="none" w="sm" len="sm"/>
          </a:ln>
        </p:spPr>
        <p:txBody>
          <a:bodyPr spcFirstLastPara="1" wrap="square" lIns="140925" tIns="140925" rIns="140925" bIns="140925" anchor="ctr" anchorCtr="0">
            <a:noAutofit/>
          </a:bodyPr>
          <a:lstStyle/>
          <a:p>
            <a:pPr marL="0" lvl="0" indent="0" algn="ctr" rtl="0">
              <a:spcBef>
                <a:spcPts val="0"/>
              </a:spcBef>
              <a:spcAft>
                <a:spcPts val="0"/>
              </a:spcAft>
              <a:buNone/>
            </a:pPr>
            <a:endParaRPr sz="2158"/>
          </a:p>
        </p:txBody>
      </p:sp>
      <p:sp>
        <p:nvSpPr>
          <p:cNvPr id="156" name="Google Shape;156;p29"/>
          <p:cNvSpPr/>
          <p:nvPr/>
        </p:nvSpPr>
        <p:spPr>
          <a:xfrm rot="3592835">
            <a:off x="6143754" y="3839482"/>
            <a:ext cx="261855" cy="282284"/>
          </a:xfrm>
          <a:prstGeom prst="upArrow">
            <a:avLst>
              <a:gd name="adj1" fmla="val 50000"/>
              <a:gd name="adj2" fmla="val 50000"/>
            </a:avLst>
          </a:prstGeom>
          <a:solidFill>
            <a:schemeClr val="dk1"/>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pic>
        <p:nvPicPr>
          <p:cNvPr id="157" name="Google Shape;157;p29" title="Screenshot_2025-10-23_214118-removebg-preview.png"/>
          <p:cNvPicPr preferRelativeResize="0"/>
          <p:nvPr/>
        </p:nvPicPr>
        <p:blipFill>
          <a:blip r:embed="rId6">
            <a:alphaModFix/>
          </a:blip>
          <a:stretch>
            <a:fillRect/>
          </a:stretch>
        </p:blipFill>
        <p:spPr>
          <a:xfrm>
            <a:off x="7393967" y="3601514"/>
            <a:ext cx="534258" cy="489225"/>
          </a:xfrm>
          <a:prstGeom prst="rect">
            <a:avLst/>
          </a:prstGeom>
          <a:noFill/>
          <a:ln>
            <a:noFill/>
          </a:ln>
        </p:spPr>
      </p:pic>
      <p:sp>
        <p:nvSpPr>
          <p:cNvPr id="158" name="Google Shape;158;p29"/>
          <p:cNvSpPr/>
          <p:nvPr/>
        </p:nvSpPr>
        <p:spPr>
          <a:xfrm rot="5400000">
            <a:off x="7020554" y="3704969"/>
            <a:ext cx="261900" cy="282300"/>
          </a:xfrm>
          <a:prstGeom prst="upArrow">
            <a:avLst>
              <a:gd name="adj1" fmla="val 50000"/>
              <a:gd name="adj2" fmla="val 50000"/>
            </a:avLst>
          </a:prstGeom>
          <a:solidFill>
            <a:schemeClr val="dk1"/>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pic>
        <p:nvPicPr>
          <p:cNvPr id="159" name="Google Shape;159;p29" title="Screenshot_2025-10-23_214118-removebg-preview.png"/>
          <p:cNvPicPr preferRelativeResize="0"/>
          <p:nvPr/>
        </p:nvPicPr>
        <p:blipFill>
          <a:blip r:embed="rId6">
            <a:alphaModFix/>
          </a:blip>
          <a:stretch>
            <a:fillRect/>
          </a:stretch>
        </p:blipFill>
        <p:spPr>
          <a:xfrm>
            <a:off x="2617300" y="3692450"/>
            <a:ext cx="148874" cy="136324"/>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63"/>
        <p:cNvGrpSpPr/>
        <p:nvPr/>
      </p:nvGrpSpPr>
      <p:grpSpPr>
        <a:xfrm>
          <a:off x="0" y="0"/>
          <a:ext cx="0" cy="0"/>
          <a:chOff x="0" y="0"/>
          <a:chExt cx="0" cy="0"/>
        </a:xfrm>
      </p:grpSpPr>
      <p:pic>
        <p:nvPicPr>
          <p:cNvPr id="164" name="Google Shape;164;p30" title="box.png"/>
          <p:cNvPicPr preferRelativeResize="0"/>
          <p:nvPr/>
        </p:nvPicPr>
        <p:blipFill rotWithShape="1">
          <a:blip r:embed="rId3">
            <a:alphaModFix/>
          </a:blip>
          <a:srcRect l="35225" r="20345" b="9025"/>
          <a:stretch/>
        </p:blipFill>
        <p:spPr>
          <a:xfrm>
            <a:off x="0" y="2752425"/>
            <a:ext cx="1973025" cy="2391075"/>
          </a:xfrm>
          <a:prstGeom prst="rect">
            <a:avLst/>
          </a:prstGeom>
          <a:noFill/>
          <a:ln>
            <a:noFill/>
          </a:ln>
        </p:spPr>
      </p:pic>
      <p:cxnSp>
        <p:nvCxnSpPr>
          <p:cNvPr id="165" name="Google Shape;165;p30"/>
          <p:cNvCxnSpPr/>
          <p:nvPr/>
        </p:nvCxnSpPr>
        <p:spPr>
          <a:xfrm rot="10800000" flipH="1">
            <a:off x="471950" y="149950"/>
            <a:ext cx="803400" cy="3462300"/>
          </a:xfrm>
          <a:prstGeom prst="straightConnector1">
            <a:avLst/>
          </a:prstGeom>
          <a:noFill/>
          <a:ln w="9525" cap="flat" cmpd="sng">
            <a:solidFill>
              <a:srgbClr val="FF0000"/>
            </a:solidFill>
            <a:prstDash val="solid"/>
            <a:round/>
            <a:headEnd type="none" w="med" len="med"/>
            <a:tailEnd type="none" w="med" len="med"/>
          </a:ln>
        </p:spPr>
      </p:cxnSp>
      <p:cxnSp>
        <p:nvCxnSpPr>
          <p:cNvPr id="166" name="Google Shape;166;p30"/>
          <p:cNvCxnSpPr/>
          <p:nvPr/>
        </p:nvCxnSpPr>
        <p:spPr>
          <a:xfrm rot="10800000" flipH="1">
            <a:off x="906250" y="208025"/>
            <a:ext cx="4198500" cy="3400500"/>
          </a:xfrm>
          <a:prstGeom prst="straightConnector1">
            <a:avLst/>
          </a:prstGeom>
          <a:noFill/>
          <a:ln w="9525" cap="flat" cmpd="sng">
            <a:solidFill>
              <a:srgbClr val="FF0000"/>
            </a:solidFill>
            <a:prstDash val="solid"/>
            <a:round/>
            <a:headEnd type="none" w="med" len="med"/>
            <a:tailEnd type="none" w="med" len="med"/>
          </a:ln>
        </p:spPr>
      </p:cxnSp>
      <p:cxnSp>
        <p:nvCxnSpPr>
          <p:cNvPr id="167" name="Google Shape;167;p30"/>
          <p:cNvCxnSpPr/>
          <p:nvPr/>
        </p:nvCxnSpPr>
        <p:spPr>
          <a:xfrm>
            <a:off x="471950" y="4110000"/>
            <a:ext cx="783900" cy="588600"/>
          </a:xfrm>
          <a:prstGeom prst="straightConnector1">
            <a:avLst/>
          </a:prstGeom>
          <a:noFill/>
          <a:ln w="9525" cap="flat" cmpd="sng">
            <a:solidFill>
              <a:srgbClr val="FF0000"/>
            </a:solidFill>
            <a:prstDash val="solid"/>
            <a:round/>
            <a:headEnd type="none" w="med" len="med"/>
            <a:tailEnd type="none" w="med" len="med"/>
          </a:ln>
        </p:spPr>
      </p:cxnSp>
      <p:cxnSp>
        <p:nvCxnSpPr>
          <p:cNvPr id="168" name="Google Shape;168;p30"/>
          <p:cNvCxnSpPr/>
          <p:nvPr/>
        </p:nvCxnSpPr>
        <p:spPr>
          <a:xfrm>
            <a:off x="904800" y="4111500"/>
            <a:ext cx="4219800" cy="569100"/>
          </a:xfrm>
          <a:prstGeom prst="straightConnector1">
            <a:avLst/>
          </a:prstGeom>
          <a:noFill/>
          <a:ln w="9525" cap="flat" cmpd="sng">
            <a:solidFill>
              <a:srgbClr val="FF0000"/>
            </a:solidFill>
            <a:prstDash val="solid"/>
            <a:round/>
            <a:headEnd type="none" w="med" len="med"/>
            <a:tailEnd type="none" w="med" len="med"/>
          </a:ln>
        </p:spPr>
      </p:cxnSp>
      <p:pic>
        <p:nvPicPr>
          <p:cNvPr id="169" name="Google Shape;169;p30" title="map.png"/>
          <p:cNvPicPr preferRelativeResize="0"/>
          <p:nvPr/>
        </p:nvPicPr>
        <p:blipFill rotWithShape="1">
          <a:blip r:embed="rId4">
            <a:alphaModFix/>
          </a:blip>
          <a:srcRect l="15168" t="1897" r="40480" b="8609"/>
          <a:stretch/>
        </p:blipFill>
        <p:spPr>
          <a:xfrm>
            <a:off x="1253875" y="126350"/>
            <a:ext cx="3901500" cy="4562325"/>
          </a:xfrm>
          <a:prstGeom prst="rect">
            <a:avLst/>
          </a:prstGeom>
          <a:noFill/>
          <a:ln w="19050" cap="flat" cmpd="sng">
            <a:solidFill>
              <a:srgbClr val="FF0000"/>
            </a:solidFill>
            <a:prstDash val="solid"/>
            <a:round/>
            <a:headEnd type="none" w="sm" len="sm"/>
            <a:tailEnd type="none" w="sm" len="sm"/>
          </a:ln>
        </p:spPr>
      </p:pic>
      <p:sp>
        <p:nvSpPr>
          <p:cNvPr id="170" name="Google Shape;170;p30"/>
          <p:cNvSpPr/>
          <p:nvPr/>
        </p:nvSpPr>
        <p:spPr>
          <a:xfrm>
            <a:off x="5240775" y="-16225"/>
            <a:ext cx="3901500" cy="5143500"/>
          </a:xfrm>
          <a:prstGeom prst="rect">
            <a:avLst/>
          </a:prstGeom>
          <a:solidFill>
            <a:schemeClr val="lt2"/>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Merriweather"/>
              <a:ea typeface="Merriweather"/>
              <a:cs typeface="Merriweather"/>
              <a:sym typeface="Merriweather"/>
            </a:endParaRPr>
          </a:p>
        </p:txBody>
      </p:sp>
      <p:sp>
        <p:nvSpPr>
          <p:cNvPr id="171" name="Google Shape;171;p30"/>
          <p:cNvSpPr txBox="1"/>
          <p:nvPr/>
        </p:nvSpPr>
        <p:spPr>
          <a:xfrm>
            <a:off x="5240775" y="14174"/>
            <a:ext cx="3901500" cy="6798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2500" b="1" u="sng">
                <a:solidFill>
                  <a:srgbClr val="2E5077"/>
                </a:solidFill>
                <a:latin typeface="Merriweather"/>
                <a:ea typeface="Merriweather"/>
                <a:cs typeface="Merriweather"/>
                <a:sym typeface="Merriweather"/>
              </a:rPr>
              <a:t>Blue Crab Life Cycle</a:t>
            </a:r>
            <a:endParaRPr sz="2500" b="1" u="sng">
              <a:solidFill>
                <a:srgbClr val="2E5077"/>
              </a:solidFill>
              <a:latin typeface="Merriweather"/>
              <a:ea typeface="Merriweather"/>
              <a:cs typeface="Merriweather"/>
              <a:sym typeface="Merriweather"/>
            </a:endParaRPr>
          </a:p>
        </p:txBody>
      </p:sp>
      <p:sp>
        <p:nvSpPr>
          <p:cNvPr id="172" name="Google Shape;172;p30"/>
          <p:cNvSpPr txBox="1"/>
          <p:nvPr/>
        </p:nvSpPr>
        <p:spPr>
          <a:xfrm>
            <a:off x="5382650" y="555485"/>
            <a:ext cx="3607200" cy="23910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1900">
                <a:solidFill>
                  <a:srgbClr val="2E5077"/>
                </a:solidFill>
                <a:latin typeface="Merriweather"/>
                <a:ea typeface="Merriweather"/>
                <a:cs typeface="Merriweather"/>
                <a:sym typeface="Merriweather"/>
              </a:rPr>
              <a:t>As larvae grow, they transform into megalopa </a:t>
            </a:r>
            <a:endParaRPr sz="1900">
              <a:solidFill>
                <a:srgbClr val="2E5077"/>
              </a:solidFill>
              <a:latin typeface="Merriweather"/>
              <a:ea typeface="Merriweather"/>
              <a:cs typeface="Merriweather"/>
              <a:sym typeface="Merriweather"/>
            </a:endParaRPr>
          </a:p>
          <a:p>
            <a:pPr marL="0" lvl="0" indent="0" algn="l" rtl="0">
              <a:spcBef>
                <a:spcPts val="0"/>
              </a:spcBef>
              <a:spcAft>
                <a:spcPts val="0"/>
              </a:spcAft>
              <a:buNone/>
            </a:pPr>
            <a:endParaRPr sz="1900">
              <a:solidFill>
                <a:srgbClr val="2E5077"/>
              </a:solidFill>
              <a:latin typeface="Merriweather"/>
              <a:ea typeface="Merriweather"/>
              <a:cs typeface="Merriweather"/>
              <a:sym typeface="Merriweather"/>
            </a:endParaRPr>
          </a:p>
          <a:p>
            <a:pPr marL="0" lvl="0" indent="0" algn="l" rtl="0">
              <a:spcBef>
                <a:spcPts val="0"/>
              </a:spcBef>
              <a:spcAft>
                <a:spcPts val="0"/>
              </a:spcAft>
              <a:buNone/>
            </a:pPr>
            <a:r>
              <a:rPr lang="en" sz="1900">
                <a:solidFill>
                  <a:srgbClr val="2E5077"/>
                </a:solidFill>
                <a:latin typeface="Merriweather"/>
                <a:ea typeface="Merriweather"/>
                <a:cs typeface="Merriweather"/>
                <a:sym typeface="Merriweather"/>
              </a:rPr>
              <a:t>They begin moving back into the Bay with the tides, searching for nursery habitats</a:t>
            </a:r>
            <a:endParaRPr sz="1900">
              <a:solidFill>
                <a:srgbClr val="2E5077"/>
              </a:solidFill>
              <a:latin typeface="Merriweather"/>
              <a:ea typeface="Merriweather"/>
              <a:cs typeface="Merriweather"/>
              <a:sym typeface="Merriweather"/>
            </a:endParaRPr>
          </a:p>
        </p:txBody>
      </p:sp>
      <p:pic>
        <p:nvPicPr>
          <p:cNvPr id="173" name="Google Shape;173;p30" title="Screenshot_2025-10-23_130953-removebg-preview.png"/>
          <p:cNvPicPr preferRelativeResize="0"/>
          <p:nvPr/>
        </p:nvPicPr>
        <p:blipFill>
          <a:blip r:embed="rId5">
            <a:alphaModFix/>
          </a:blip>
          <a:stretch>
            <a:fillRect/>
          </a:stretch>
        </p:blipFill>
        <p:spPr>
          <a:xfrm flipH="1">
            <a:off x="2063450" y="3405950"/>
            <a:ext cx="311850" cy="371090"/>
          </a:xfrm>
          <a:prstGeom prst="rect">
            <a:avLst/>
          </a:prstGeom>
          <a:noFill/>
          <a:ln>
            <a:noFill/>
          </a:ln>
        </p:spPr>
      </p:pic>
      <p:pic>
        <p:nvPicPr>
          <p:cNvPr id="174" name="Google Shape;174;p30" title="Screenshot_2025-10-23_130953-removebg-preview.png"/>
          <p:cNvPicPr preferRelativeResize="0"/>
          <p:nvPr/>
        </p:nvPicPr>
        <p:blipFill>
          <a:blip r:embed="rId5">
            <a:alphaModFix/>
          </a:blip>
          <a:stretch>
            <a:fillRect/>
          </a:stretch>
        </p:blipFill>
        <p:spPr>
          <a:xfrm flipH="1">
            <a:off x="2206475" y="2916725"/>
            <a:ext cx="362101" cy="430887"/>
          </a:xfrm>
          <a:prstGeom prst="rect">
            <a:avLst/>
          </a:prstGeom>
          <a:noFill/>
          <a:ln>
            <a:noFill/>
          </a:ln>
        </p:spPr>
      </p:pic>
      <p:pic>
        <p:nvPicPr>
          <p:cNvPr id="175" name="Google Shape;175;p30" title="Screenshot_2025-10-23_130953-removebg-preview.png"/>
          <p:cNvPicPr preferRelativeResize="0"/>
          <p:nvPr/>
        </p:nvPicPr>
        <p:blipFill>
          <a:blip r:embed="rId5">
            <a:alphaModFix/>
          </a:blip>
          <a:stretch>
            <a:fillRect/>
          </a:stretch>
        </p:blipFill>
        <p:spPr>
          <a:xfrm flipH="1">
            <a:off x="2552364" y="2487275"/>
            <a:ext cx="311858" cy="371100"/>
          </a:xfrm>
          <a:prstGeom prst="rect">
            <a:avLst/>
          </a:prstGeom>
          <a:noFill/>
          <a:ln>
            <a:noFill/>
          </a:ln>
        </p:spPr>
      </p:pic>
      <p:sp>
        <p:nvSpPr>
          <p:cNvPr id="176" name="Google Shape;176;p30"/>
          <p:cNvSpPr/>
          <p:nvPr/>
        </p:nvSpPr>
        <p:spPr>
          <a:xfrm rot="-1636168">
            <a:off x="2425394" y="3450294"/>
            <a:ext cx="261908" cy="282435"/>
          </a:xfrm>
          <a:prstGeom prst="upArrow">
            <a:avLst>
              <a:gd name="adj1" fmla="val 50000"/>
              <a:gd name="adj2" fmla="val 50000"/>
            </a:avLst>
          </a:prstGeom>
          <a:solidFill>
            <a:schemeClr val="dk1"/>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pic>
        <p:nvPicPr>
          <p:cNvPr id="177" name="Google Shape;177;p30" title="Screenshot_2025-10-23_214118-removebg-preview.png"/>
          <p:cNvPicPr preferRelativeResize="0"/>
          <p:nvPr/>
        </p:nvPicPr>
        <p:blipFill>
          <a:blip r:embed="rId6">
            <a:alphaModFix/>
          </a:blip>
          <a:stretch>
            <a:fillRect/>
          </a:stretch>
        </p:blipFill>
        <p:spPr>
          <a:xfrm>
            <a:off x="2567146" y="3730773"/>
            <a:ext cx="282300" cy="258495"/>
          </a:xfrm>
          <a:prstGeom prst="rect">
            <a:avLst/>
          </a:prstGeom>
          <a:noFill/>
          <a:ln>
            <a:noFill/>
          </a:ln>
        </p:spPr>
      </p:pic>
      <p:pic>
        <p:nvPicPr>
          <p:cNvPr id="178" name="Google Shape;178;p30" title="Screenshot_2025-10-23_214118-removebg-preview.png"/>
          <p:cNvPicPr preferRelativeResize="0"/>
          <p:nvPr/>
        </p:nvPicPr>
        <p:blipFill>
          <a:blip r:embed="rId6">
            <a:alphaModFix/>
          </a:blip>
          <a:stretch>
            <a:fillRect/>
          </a:stretch>
        </p:blipFill>
        <p:spPr>
          <a:xfrm>
            <a:off x="2375296" y="3730760"/>
            <a:ext cx="282300" cy="258495"/>
          </a:xfrm>
          <a:prstGeom prst="rect">
            <a:avLst/>
          </a:prstGeom>
          <a:noFill/>
          <a:ln>
            <a:noFill/>
          </a:ln>
        </p:spPr>
      </p:pic>
      <p:pic>
        <p:nvPicPr>
          <p:cNvPr id="179" name="Google Shape;179;p30" title="Screenshot_2025-10-23_214118-removebg-preview.png"/>
          <p:cNvPicPr preferRelativeResize="0"/>
          <p:nvPr/>
        </p:nvPicPr>
        <p:blipFill>
          <a:blip r:embed="rId6">
            <a:alphaModFix/>
          </a:blip>
          <a:stretch>
            <a:fillRect/>
          </a:stretch>
        </p:blipFill>
        <p:spPr>
          <a:xfrm>
            <a:off x="2796621" y="3608535"/>
            <a:ext cx="282300" cy="258495"/>
          </a:xfrm>
          <a:prstGeom prst="rect">
            <a:avLst/>
          </a:prstGeom>
          <a:noFill/>
          <a:ln>
            <a:noFill/>
          </a:ln>
        </p:spPr>
      </p:pic>
      <p:pic>
        <p:nvPicPr>
          <p:cNvPr id="180" name="Google Shape;180;p30" title="Screenshot_2025-10-21_104853-removebg-preview.png"/>
          <p:cNvPicPr preferRelativeResize="0"/>
          <p:nvPr/>
        </p:nvPicPr>
        <p:blipFill>
          <a:blip r:embed="rId7">
            <a:alphaModFix/>
          </a:blip>
          <a:stretch>
            <a:fillRect/>
          </a:stretch>
        </p:blipFill>
        <p:spPr>
          <a:xfrm>
            <a:off x="5643726" y="4204820"/>
            <a:ext cx="908210" cy="489225"/>
          </a:xfrm>
          <a:prstGeom prst="rect">
            <a:avLst/>
          </a:prstGeom>
          <a:noFill/>
          <a:ln>
            <a:noFill/>
          </a:ln>
        </p:spPr>
      </p:pic>
      <p:sp>
        <p:nvSpPr>
          <p:cNvPr id="181" name="Google Shape;181;p30"/>
          <p:cNvSpPr/>
          <p:nvPr/>
        </p:nvSpPr>
        <p:spPr>
          <a:xfrm rot="-10758683">
            <a:off x="6578262" y="3791377"/>
            <a:ext cx="124809" cy="109515"/>
          </a:xfrm>
          <a:prstGeom prst="ellipse">
            <a:avLst/>
          </a:prstGeom>
          <a:solidFill>
            <a:schemeClr val="dk1"/>
          </a:solidFill>
          <a:ln w="14675" cap="flat" cmpd="sng">
            <a:solidFill>
              <a:srgbClr val="1F2020"/>
            </a:solidFill>
            <a:prstDash val="solid"/>
            <a:round/>
            <a:headEnd type="none" w="sm" len="sm"/>
            <a:tailEnd type="none" w="sm" len="sm"/>
          </a:ln>
        </p:spPr>
        <p:txBody>
          <a:bodyPr spcFirstLastPara="1" wrap="square" lIns="140925" tIns="140925" rIns="140925" bIns="140925" anchor="ctr" anchorCtr="0">
            <a:noAutofit/>
          </a:bodyPr>
          <a:lstStyle/>
          <a:p>
            <a:pPr marL="0" lvl="0" indent="0" algn="ctr" rtl="0">
              <a:spcBef>
                <a:spcPts val="0"/>
              </a:spcBef>
              <a:spcAft>
                <a:spcPts val="0"/>
              </a:spcAft>
              <a:buNone/>
            </a:pPr>
            <a:endParaRPr sz="2158"/>
          </a:p>
        </p:txBody>
      </p:sp>
      <p:sp>
        <p:nvSpPr>
          <p:cNvPr id="182" name="Google Shape;182;p30"/>
          <p:cNvSpPr/>
          <p:nvPr/>
        </p:nvSpPr>
        <p:spPr>
          <a:xfrm rot="3592835">
            <a:off x="6143754" y="3839482"/>
            <a:ext cx="261855" cy="282284"/>
          </a:xfrm>
          <a:prstGeom prst="upArrow">
            <a:avLst>
              <a:gd name="adj1" fmla="val 50000"/>
              <a:gd name="adj2" fmla="val 50000"/>
            </a:avLst>
          </a:prstGeom>
          <a:solidFill>
            <a:schemeClr val="dk1"/>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pic>
        <p:nvPicPr>
          <p:cNvPr id="183" name="Google Shape;183;p30" title="Screenshot_2025-10-23_214118-removebg-preview.png"/>
          <p:cNvPicPr preferRelativeResize="0"/>
          <p:nvPr/>
        </p:nvPicPr>
        <p:blipFill>
          <a:blip r:embed="rId6">
            <a:alphaModFix/>
          </a:blip>
          <a:stretch>
            <a:fillRect/>
          </a:stretch>
        </p:blipFill>
        <p:spPr>
          <a:xfrm>
            <a:off x="7393967" y="3601514"/>
            <a:ext cx="534258" cy="489225"/>
          </a:xfrm>
          <a:prstGeom prst="rect">
            <a:avLst/>
          </a:prstGeom>
          <a:noFill/>
          <a:ln>
            <a:noFill/>
          </a:ln>
        </p:spPr>
      </p:pic>
      <p:sp>
        <p:nvSpPr>
          <p:cNvPr id="184" name="Google Shape;184;p30"/>
          <p:cNvSpPr/>
          <p:nvPr/>
        </p:nvSpPr>
        <p:spPr>
          <a:xfrm rot="5400000">
            <a:off x="7020554" y="3704969"/>
            <a:ext cx="261900" cy="282300"/>
          </a:xfrm>
          <a:prstGeom prst="upArrow">
            <a:avLst>
              <a:gd name="adj1" fmla="val 50000"/>
              <a:gd name="adj2" fmla="val 50000"/>
            </a:avLst>
          </a:prstGeom>
          <a:solidFill>
            <a:schemeClr val="dk1"/>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185" name="Google Shape;185;p30"/>
          <p:cNvSpPr/>
          <p:nvPr/>
        </p:nvSpPr>
        <p:spPr>
          <a:xfrm rot="6960460">
            <a:off x="8028357" y="3839415"/>
            <a:ext cx="262035" cy="282428"/>
          </a:xfrm>
          <a:prstGeom prst="upArrow">
            <a:avLst>
              <a:gd name="adj1" fmla="val 50000"/>
              <a:gd name="adj2" fmla="val 50000"/>
            </a:avLst>
          </a:prstGeom>
          <a:solidFill>
            <a:schemeClr val="dk1"/>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pic>
        <p:nvPicPr>
          <p:cNvPr id="186" name="Google Shape;186;p30" title="Screenshot_2025-10-23_130953-removebg-preview.png"/>
          <p:cNvPicPr preferRelativeResize="0"/>
          <p:nvPr/>
        </p:nvPicPr>
        <p:blipFill>
          <a:blip r:embed="rId5">
            <a:alphaModFix/>
          </a:blip>
          <a:stretch>
            <a:fillRect/>
          </a:stretch>
        </p:blipFill>
        <p:spPr>
          <a:xfrm flipH="1">
            <a:off x="8181389" y="4275076"/>
            <a:ext cx="311858" cy="371100"/>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90"/>
        <p:cNvGrpSpPr/>
        <p:nvPr/>
      </p:nvGrpSpPr>
      <p:grpSpPr>
        <a:xfrm>
          <a:off x="0" y="0"/>
          <a:ext cx="0" cy="0"/>
          <a:chOff x="0" y="0"/>
          <a:chExt cx="0" cy="0"/>
        </a:xfrm>
      </p:grpSpPr>
      <p:pic>
        <p:nvPicPr>
          <p:cNvPr id="191" name="Google Shape;191;p31" title="box.png"/>
          <p:cNvPicPr preferRelativeResize="0"/>
          <p:nvPr/>
        </p:nvPicPr>
        <p:blipFill rotWithShape="1">
          <a:blip r:embed="rId3">
            <a:alphaModFix/>
          </a:blip>
          <a:srcRect l="35225" r="20345" b="9025"/>
          <a:stretch/>
        </p:blipFill>
        <p:spPr>
          <a:xfrm>
            <a:off x="0" y="2752425"/>
            <a:ext cx="1973025" cy="2391075"/>
          </a:xfrm>
          <a:prstGeom prst="rect">
            <a:avLst/>
          </a:prstGeom>
          <a:noFill/>
          <a:ln>
            <a:noFill/>
          </a:ln>
        </p:spPr>
      </p:pic>
      <p:cxnSp>
        <p:nvCxnSpPr>
          <p:cNvPr id="192" name="Google Shape;192;p31"/>
          <p:cNvCxnSpPr/>
          <p:nvPr/>
        </p:nvCxnSpPr>
        <p:spPr>
          <a:xfrm rot="10800000" flipH="1">
            <a:off x="471950" y="149950"/>
            <a:ext cx="803400" cy="3462300"/>
          </a:xfrm>
          <a:prstGeom prst="straightConnector1">
            <a:avLst/>
          </a:prstGeom>
          <a:noFill/>
          <a:ln w="9525" cap="flat" cmpd="sng">
            <a:solidFill>
              <a:srgbClr val="FF0000"/>
            </a:solidFill>
            <a:prstDash val="solid"/>
            <a:round/>
            <a:headEnd type="none" w="med" len="med"/>
            <a:tailEnd type="none" w="med" len="med"/>
          </a:ln>
        </p:spPr>
      </p:cxnSp>
      <p:cxnSp>
        <p:nvCxnSpPr>
          <p:cNvPr id="193" name="Google Shape;193;p31"/>
          <p:cNvCxnSpPr/>
          <p:nvPr/>
        </p:nvCxnSpPr>
        <p:spPr>
          <a:xfrm rot="10800000" flipH="1">
            <a:off x="906250" y="208025"/>
            <a:ext cx="4198500" cy="3400500"/>
          </a:xfrm>
          <a:prstGeom prst="straightConnector1">
            <a:avLst/>
          </a:prstGeom>
          <a:noFill/>
          <a:ln w="9525" cap="flat" cmpd="sng">
            <a:solidFill>
              <a:srgbClr val="FF0000"/>
            </a:solidFill>
            <a:prstDash val="solid"/>
            <a:round/>
            <a:headEnd type="none" w="med" len="med"/>
            <a:tailEnd type="none" w="med" len="med"/>
          </a:ln>
        </p:spPr>
      </p:cxnSp>
      <p:cxnSp>
        <p:nvCxnSpPr>
          <p:cNvPr id="194" name="Google Shape;194;p31"/>
          <p:cNvCxnSpPr/>
          <p:nvPr/>
        </p:nvCxnSpPr>
        <p:spPr>
          <a:xfrm>
            <a:off x="471950" y="4110000"/>
            <a:ext cx="783900" cy="588600"/>
          </a:xfrm>
          <a:prstGeom prst="straightConnector1">
            <a:avLst/>
          </a:prstGeom>
          <a:noFill/>
          <a:ln w="9525" cap="flat" cmpd="sng">
            <a:solidFill>
              <a:srgbClr val="FF0000"/>
            </a:solidFill>
            <a:prstDash val="solid"/>
            <a:round/>
            <a:headEnd type="none" w="med" len="med"/>
            <a:tailEnd type="none" w="med" len="med"/>
          </a:ln>
        </p:spPr>
      </p:cxnSp>
      <p:cxnSp>
        <p:nvCxnSpPr>
          <p:cNvPr id="195" name="Google Shape;195;p31"/>
          <p:cNvCxnSpPr/>
          <p:nvPr/>
        </p:nvCxnSpPr>
        <p:spPr>
          <a:xfrm>
            <a:off x="904800" y="4111500"/>
            <a:ext cx="4219800" cy="569100"/>
          </a:xfrm>
          <a:prstGeom prst="straightConnector1">
            <a:avLst/>
          </a:prstGeom>
          <a:noFill/>
          <a:ln w="9525" cap="flat" cmpd="sng">
            <a:solidFill>
              <a:srgbClr val="FF0000"/>
            </a:solidFill>
            <a:prstDash val="solid"/>
            <a:round/>
            <a:headEnd type="none" w="med" len="med"/>
            <a:tailEnd type="none" w="med" len="med"/>
          </a:ln>
        </p:spPr>
      </p:cxnSp>
      <p:pic>
        <p:nvPicPr>
          <p:cNvPr id="196" name="Google Shape;196;p31" title="map.png"/>
          <p:cNvPicPr preferRelativeResize="0"/>
          <p:nvPr/>
        </p:nvPicPr>
        <p:blipFill rotWithShape="1">
          <a:blip r:embed="rId4">
            <a:alphaModFix/>
          </a:blip>
          <a:srcRect l="15168" t="1897" r="40480" b="8609"/>
          <a:stretch/>
        </p:blipFill>
        <p:spPr>
          <a:xfrm>
            <a:off x="1253875" y="126350"/>
            <a:ext cx="3901500" cy="4562325"/>
          </a:xfrm>
          <a:prstGeom prst="rect">
            <a:avLst/>
          </a:prstGeom>
          <a:noFill/>
          <a:ln w="19050" cap="flat" cmpd="sng">
            <a:solidFill>
              <a:srgbClr val="FF0000"/>
            </a:solidFill>
            <a:prstDash val="solid"/>
            <a:round/>
            <a:headEnd type="none" w="sm" len="sm"/>
            <a:tailEnd type="none" w="sm" len="sm"/>
          </a:ln>
        </p:spPr>
      </p:pic>
      <p:sp>
        <p:nvSpPr>
          <p:cNvPr id="197" name="Google Shape;197;p31"/>
          <p:cNvSpPr/>
          <p:nvPr/>
        </p:nvSpPr>
        <p:spPr>
          <a:xfrm>
            <a:off x="5240775" y="-16225"/>
            <a:ext cx="3901500" cy="5143500"/>
          </a:xfrm>
          <a:prstGeom prst="rect">
            <a:avLst/>
          </a:prstGeom>
          <a:solidFill>
            <a:schemeClr val="lt2"/>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Merriweather"/>
              <a:ea typeface="Merriweather"/>
              <a:cs typeface="Merriweather"/>
              <a:sym typeface="Merriweather"/>
            </a:endParaRPr>
          </a:p>
        </p:txBody>
      </p:sp>
      <p:sp>
        <p:nvSpPr>
          <p:cNvPr id="198" name="Google Shape;198;p31"/>
          <p:cNvSpPr txBox="1"/>
          <p:nvPr/>
        </p:nvSpPr>
        <p:spPr>
          <a:xfrm>
            <a:off x="5240775" y="14174"/>
            <a:ext cx="3901500" cy="6798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2500" b="1" u="sng">
                <a:solidFill>
                  <a:srgbClr val="2E5077"/>
                </a:solidFill>
                <a:latin typeface="Merriweather"/>
                <a:ea typeface="Merriweather"/>
                <a:cs typeface="Merriweather"/>
                <a:sym typeface="Merriweather"/>
              </a:rPr>
              <a:t>Blue Crab Life Cycle</a:t>
            </a:r>
            <a:endParaRPr sz="2500" b="1" u="sng">
              <a:solidFill>
                <a:srgbClr val="2E5077"/>
              </a:solidFill>
              <a:latin typeface="Merriweather"/>
              <a:ea typeface="Merriweather"/>
              <a:cs typeface="Merriweather"/>
              <a:sym typeface="Merriweather"/>
            </a:endParaRPr>
          </a:p>
        </p:txBody>
      </p:sp>
      <p:sp>
        <p:nvSpPr>
          <p:cNvPr id="199" name="Google Shape;199;p31"/>
          <p:cNvSpPr txBox="1"/>
          <p:nvPr/>
        </p:nvSpPr>
        <p:spPr>
          <a:xfrm>
            <a:off x="5382650" y="528216"/>
            <a:ext cx="3607200" cy="22968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en" sz="1900">
                <a:solidFill>
                  <a:srgbClr val="2E5077"/>
                </a:solidFill>
                <a:latin typeface="Merriweather"/>
                <a:ea typeface="Merriweather"/>
                <a:cs typeface="Merriweather"/>
                <a:sym typeface="Merriweather"/>
              </a:rPr>
              <a:t>Young crabs settle and grow in nursery habitats</a:t>
            </a:r>
            <a:br>
              <a:rPr lang="en" sz="1900">
                <a:solidFill>
                  <a:srgbClr val="2E5077"/>
                </a:solidFill>
                <a:latin typeface="Merriweather"/>
                <a:ea typeface="Merriweather"/>
                <a:cs typeface="Merriweather"/>
                <a:sym typeface="Merriweather"/>
              </a:rPr>
            </a:br>
            <a:endParaRPr sz="1900">
              <a:solidFill>
                <a:srgbClr val="2E5077"/>
              </a:solidFill>
              <a:latin typeface="Merriweather"/>
              <a:ea typeface="Merriweather"/>
              <a:cs typeface="Merriweather"/>
              <a:sym typeface="Merriweather"/>
            </a:endParaRPr>
          </a:p>
          <a:p>
            <a:pPr marL="0" lvl="0" indent="0" algn="l" rtl="0">
              <a:spcBef>
                <a:spcPts val="0"/>
              </a:spcBef>
              <a:spcAft>
                <a:spcPts val="0"/>
              </a:spcAft>
              <a:buClr>
                <a:schemeClr val="dk1"/>
              </a:buClr>
              <a:buSzPts val="1100"/>
              <a:buFont typeface="Arial"/>
              <a:buNone/>
            </a:pPr>
            <a:r>
              <a:rPr lang="en" sz="1900">
                <a:solidFill>
                  <a:srgbClr val="2E5077"/>
                </a:solidFill>
                <a:latin typeface="Merriweather"/>
                <a:ea typeface="Merriweather"/>
                <a:cs typeface="Merriweather"/>
                <a:sym typeface="Merriweather"/>
              </a:rPr>
              <a:t>These first homes are primary dispersal sites (i.e. seagrass)</a:t>
            </a:r>
            <a:br>
              <a:rPr lang="en" sz="1900">
                <a:solidFill>
                  <a:srgbClr val="2E5077"/>
                </a:solidFill>
                <a:latin typeface="Merriweather"/>
                <a:ea typeface="Merriweather"/>
                <a:cs typeface="Merriweather"/>
                <a:sym typeface="Merriweather"/>
              </a:rPr>
            </a:br>
            <a:endParaRPr sz="1900">
              <a:solidFill>
                <a:srgbClr val="2E5077"/>
              </a:solidFill>
              <a:latin typeface="Merriweather"/>
              <a:ea typeface="Merriweather"/>
              <a:cs typeface="Merriweather"/>
              <a:sym typeface="Merriweather"/>
            </a:endParaRPr>
          </a:p>
          <a:p>
            <a:pPr marL="0" lvl="0" indent="0" algn="l" rtl="0">
              <a:spcBef>
                <a:spcPts val="0"/>
              </a:spcBef>
              <a:spcAft>
                <a:spcPts val="0"/>
              </a:spcAft>
              <a:buClr>
                <a:schemeClr val="dk1"/>
              </a:buClr>
              <a:buSzPts val="1100"/>
              <a:buFont typeface="Arial"/>
              <a:buNone/>
            </a:pPr>
            <a:r>
              <a:rPr lang="en" sz="1900">
                <a:solidFill>
                  <a:srgbClr val="2E5077"/>
                </a:solidFill>
                <a:latin typeface="Merriweather"/>
                <a:ea typeface="Merriweather"/>
                <a:cs typeface="Merriweather"/>
                <a:sym typeface="Merriweather"/>
              </a:rPr>
              <a:t>Reaching them  marks  recruitment into the juvenile population</a:t>
            </a:r>
            <a:endParaRPr sz="1900">
              <a:solidFill>
                <a:srgbClr val="2E5077"/>
              </a:solidFill>
              <a:latin typeface="Merriweather"/>
              <a:ea typeface="Merriweather"/>
              <a:cs typeface="Merriweather"/>
              <a:sym typeface="Merriweather"/>
            </a:endParaRPr>
          </a:p>
          <a:p>
            <a:pPr marL="0" lvl="0" indent="0" algn="l" rtl="0">
              <a:spcBef>
                <a:spcPts val="0"/>
              </a:spcBef>
              <a:spcAft>
                <a:spcPts val="0"/>
              </a:spcAft>
              <a:buNone/>
            </a:pPr>
            <a:endParaRPr sz="2200">
              <a:solidFill>
                <a:srgbClr val="2E5077"/>
              </a:solidFill>
              <a:latin typeface="Merriweather"/>
              <a:ea typeface="Merriweather"/>
              <a:cs typeface="Merriweather"/>
              <a:sym typeface="Merriweather"/>
            </a:endParaRPr>
          </a:p>
        </p:txBody>
      </p:sp>
      <p:pic>
        <p:nvPicPr>
          <p:cNvPr id="200" name="Google Shape;200;p31" title="Screenshot_2025-10-14_183243-removebg-preview.png"/>
          <p:cNvPicPr preferRelativeResize="0"/>
          <p:nvPr/>
        </p:nvPicPr>
        <p:blipFill rotWithShape="1">
          <a:blip r:embed="rId5">
            <a:alphaModFix/>
          </a:blip>
          <a:srcRect l="40833" t="73415" r="41749" b="10588"/>
          <a:stretch/>
        </p:blipFill>
        <p:spPr>
          <a:xfrm rot="-5400000">
            <a:off x="2466730" y="2087387"/>
            <a:ext cx="580475" cy="843051"/>
          </a:xfrm>
          <a:prstGeom prst="rect">
            <a:avLst/>
          </a:prstGeom>
          <a:noFill/>
          <a:ln>
            <a:noFill/>
          </a:ln>
        </p:spPr>
      </p:pic>
      <p:pic>
        <p:nvPicPr>
          <p:cNvPr id="201" name="Google Shape;201;p31" title="Screenshot_2025-10-14_183243-removebg-preview.png"/>
          <p:cNvPicPr preferRelativeResize="0"/>
          <p:nvPr/>
        </p:nvPicPr>
        <p:blipFill rotWithShape="1">
          <a:blip r:embed="rId5">
            <a:alphaModFix/>
          </a:blip>
          <a:srcRect l="40833" t="73415" r="41749" b="10588"/>
          <a:stretch/>
        </p:blipFill>
        <p:spPr>
          <a:xfrm rot="-5400000">
            <a:off x="2040742" y="2667862"/>
            <a:ext cx="580475" cy="843051"/>
          </a:xfrm>
          <a:prstGeom prst="rect">
            <a:avLst/>
          </a:prstGeom>
          <a:noFill/>
          <a:ln>
            <a:noFill/>
          </a:ln>
        </p:spPr>
      </p:pic>
      <p:pic>
        <p:nvPicPr>
          <p:cNvPr id="202" name="Google Shape;202;p31" title="Screenshot_2025-10-14_183243-removebg-preview.png"/>
          <p:cNvPicPr preferRelativeResize="0"/>
          <p:nvPr/>
        </p:nvPicPr>
        <p:blipFill rotWithShape="1">
          <a:blip r:embed="rId5">
            <a:alphaModFix/>
          </a:blip>
          <a:srcRect l="40833" t="73415" r="41749" b="10588"/>
          <a:stretch/>
        </p:blipFill>
        <p:spPr>
          <a:xfrm rot="-5400000">
            <a:off x="1929692" y="3204487"/>
            <a:ext cx="580475" cy="843051"/>
          </a:xfrm>
          <a:prstGeom prst="rect">
            <a:avLst/>
          </a:prstGeom>
          <a:noFill/>
          <a:ln>
            <a:noFill/>
          </a:ln>
        </p:spPr>
      </p:pic>
      <p:pic>
        <p:nvPicPr>
          <p:cNvPr id="203" name="Google Shape;203;p31" title="Screenshot_2025-10-21_104853-removebg-preview.png"/>
          <p:cNvPicPr preferRelativeResize="0"/>
          <p:nvPr/>
        </p:nvPicPr>
        <p:blipFill>
          <a:blip r:embed="rId6">
            <a:alphaModFix/>
          </a:blip>
          <a:stretch>
            <a:fillRect/>
          </a:stretch>
        </p:blipFill>
        <p:spPr>
          <a:xfrm>
            <a:off x="5643726" y="4204820"/>
            <a:ext cx="908210" cy="489225"/>
          </a:xfrm>
          <a:prstGeom prst="rect">
            <a:avLst/>
          </a:prstGeom>
          <a:noFill/>
          <a:ln>
            <a:noFill/>
          </a:ln>
        </p:spPr>
      </p:pic>
      <p:sp>
        <p:nvSpPr>
          <p:cNvPr id="204" name="Google Shape;204;p31"/>
          <p:cNvSpPr/>
          <p:nvPr/>
        </p:nvSpPr>
        <p:spPr>
          <a:xfrm rot="-10758683">
            <a:off x="6578262" y="3791377"/>
            <a:ext cx="124809" cy="109515"/>
          </a:xfrm>
          <a:prstGeom prst="ellipse">
            <a:avLst/>
          </a:prstGeom>
          <a:solidFill>
            <a:schemeClr val="dk1"/>
          </a:solidFill>
          <a:ln w="14675" cap="flat" cmpd="sng">
            <a:solidFill>
              <a:srgbClr val="1F2020"/>
            </a:solidFill>
            <a:prstDash val="solid"/>
            <a:round/>
            <a:headEnd type="none" w="sm" len="sm"/>
            <a:tailEnd type="none" w="sm" len="sm"/>
          </a:ln>
        </p:spPr>
        <p:txBody>
          <a:bodyPr spcFirstLastPara="1" wrap="square" lIns="140925" tIns="140925" rIns="140925" bIns="140925" anchor="ctr" anchorCtr="0">
            <a:noAutofit/>
          </a:bodyPr>
          <a:lstStyle/>
          <a:p>
            <a:pPr marL="0" lvl="0" indent="0" algn="ctr" rtl="0">
              <a:spcBef>
                <a:spcPts val="0"/>
              </a:spcBef>
              <a:spcAft>
                <a:spcPts val="0"/>
              </a:spcAft>
              <a:buNone/>
            </a:pPr>
            <a:endParaRPr sz="2158"/>
          </a:p>
        </p:txBody>
      </p:sp>
      <p:sp>
        <p:nvSpPr>
          <p:cNvPr id="205" name="Google Shape;205;p31"/>
          <p:cNvSpPr/>
          <p:nvPr/>
        </p:nvSpPr>
        <p:spPr>
          <a:xfrm rot="3592835">
            <a:off x="6143754" y="3839482"/>
            <a:ext cx="261855" cy="282284"/>
          </a:xfrm>
          <a:prstGeom prst="upArrow">
            <a:avLst>
              <a:gd name="adj1" fmla="val 50000"/>
              <a:gd name="adj2" fmla="val 50000"/>
            </a:avLst>
          </a:prstGeom>
          <a:solidFill>
            <a:schemeClr val="dk1"/>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pic>
        <p:nvPicPr>
          <p:cNvPr id="206" name="Google Shape;206;p31" title="Screenshot_2025-10-23_214118-removebg-preview.png"/>
          <p:cNvPicPr preferRelativeResize="0"/>
          <p:nvPr/>
        </p:nvPicPr>
        <p:blipFill>
          <a:blip r:embed="rId7">
            <a:alphaModFix/>
          </a:blip>
          <a:stretch>
            <a:fillRect/>
          </a:stretch>
        </p:blipFill>
        <p:spPr>
          <a:xfrm>
            <a:off x="7393967" y="3601514"/>
            <a:ext cx="534258" cy="489225"/>
          </a:xfrm>
          <a:prstGeom prst="rect">
            <a:avLst/>
          </a:prstGeom>
          <a:noFill/>
          <a:ln>
            <a:noFill/>
          </a:ln>
        </p:spPr>
      </p:pic>
      <p:sp>
        <p:nvSpPr>
          <p:cNvPr id="207" name="Google Shape;207;p31"/>
          <p:cNvSpPr/>
          <p:nvPr/>
        </p:nvSpPr>
        <p:spPr>
          <a:xfrm rot="5400000">
            <a:off x="7020554" y="3704969"/>
            <a:ext cx="261900" cy="282300"/>
          </a:xfrm>
          <a:prstGeom prst="upArrow">
            <a:avLst>
              <a:gd name="adj1" fmla="val 50000"/>
              <a:gd name="adj2" fmla="val 50000"/>
            </a:avLst>
          </a:prstGeom>
          <a:solidFill>
            <a:schemeClr val="dk1"/>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208" name="Google Shape;208;p31"/>
          <p:cNvSpPr/>
          <p:nvPr/>
        </p:nvSpPr>
        <p:spPr>
          <a:xfrm rot="6960460">
            <a:off x="8028357" y="3839415"/>
            <a:ext cx="262035" cy="282428"/>
          </a:xfrm>
          <a:prstGeom prst="upArrow">
            <a:avLst>
              <a:gd name="adj1" fmla="val 50000"/>
              <a:gd name="adj2" fmla="val 50000"/>
            </a:avLst>
          </a:prstGeom>
          <a:solidFill>
            <a:schemeClr val="dk1"/>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pic>
        <p:nvPicPr>
          <p:cNvPr id="209" name="Google Shape;209;p31" title="Screenshot_2025-10-23_130953-removebg-preview.png"/>
          <p:cNvPicPr preferRelativeResize="0"/>
          <p:nvPr/>
        </p:nvPicPr>
        <p:blipFill>
          <a:blip r:embed="rId8">
            <a:alphaModFix/>
          </a:blip>
          <a:stretch>
            <a:fillRect/>
          </a:stretch>
        </p:blipFill>
        <p:spPr>
          <a:xfrm flipH="1">
            <a:off x="8181389" y="4275076"/>
            <a:ext cx="311858" cy="371100"/>
          </a:xfrm>
          <a:prstGeom prst="rect">
            <a:avLst/>
          </a:prstGeom>
          <a:noFill/>
          <a:ln>
            <a:noFill/>
          </a:ln>
        </p:spPr>
      </p:pic>
      <p:sp>
        <p:nvSpPr>
          <p:cNvPr id="210" name="Google Shape;210;p31"/>
          <p:cNvSpPr/>
          <p:nvPr/>
        </p:nvSpPr>
        <p:spPr>
          <a:xfrm rot="-7935892">
            <a:off x="7857649" y="4595916"/>
            <a:ext cx="262282" cy="282240"/>
          </a:xfrm>
          <a:prstGeom prst="upArrow">
            <a:avLst>
              <a:gd name="adj1" fmla="val 50000"/>
              <a:gd name="adj2" fmla="val 50000"/>
            </a:avLst>
          </a:prstGeom>
          <a:solidFill>
            <a:schemeClr val="dk1"/>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pic>
        <p:nvPicPr>
          <p:cNvPr id="211" name="Google Shape;211;p31" title="Screenshot_2025-10-14_183243-removebg-preview.png"/>
          <p:cNvPicPr preferRelativeResize="0"/>
          <p:nvPr/>
        </p:nvPicPr>
        <p:blipFill rotWithShape="1">
          <a:blip r:embed="rId5">
            <a:alphaModFix/>
          </a:blip>
          <a:srcRect l="40833" t="73415" r="41749" b="10588"/>
          <a:stretch/>
        </p:blipFill>
        <p:spPr>
          <a:xfrm rot="-5400000">
            <a:off x="7261212" y="4482064"/>
            <a:ext cx="580475" cy="843051"/>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215"/>
        <p:cNvGrpSpPr/>
        <p:nvPr/>
      </p:nvGrpSpPr>
      <p:grpSpPr>
        <a:xfrm>
          <a:off x="0" y="0"/>
          <a:ext cx="0" cy="0"/>
          <a:chOff x="0" y="0"/>
          <a:chExt cx="0" cy="0"/>
        </a:xfrm>
      </p:grpSpPr>
      <p:pic>
        <p:nvPicPr>
          <p:cNvPr id="216" name="Google Shape;216;p32" title="box.png"/>
          <p:cNvPicPr preferRelativeResize="0"/>
          <p:nvPr/>
        </p:nvPicPr>
        <p:blipFill rotWithShape="1">
          <a:blip r:embed="rId3">
            <a:alphaModFix/>
          </a:blip>
          <a:srcRect l="35225" r="20345" b="9025"/>
          <a:stretch/>
        </p:blipFill>
        <p:spPr>
          <a:xfrm>
            <a:off x="0" y="2752425"/>
            <a:ext cx="1973025" cy="2391075"/>
          </a:xfrm>
          <a:prstGeom prst="rect">
            <a:avLst/>
          </a:prstGeom>
          <a:noFill/>
          <a:ln>
            <a:noFill/>
          </a:ln>
        </p:spPr>
      </p:pic>
      <p:cxnSp>
        <p:nvCxnSpPr>
          <p:cNvPr id="217" name="Google Shape;217;p32"/>
          <p:cNvCxnSpPr/>
          <p:nvPr/>
        </p:nvCxnSpPr>
        <p:spPr>
          <a:xfrm rot="10800000" flipH="1">
            <a:off x="471950" y="149950"/>
            <a:ext cx="803400" cy="3462300"/>
          </a:xfrm>
          <a:prstGeom prst="straightConnector1">
            <a:avLst/>
          </a:prstGeom>
          <a:noFill/>
          <a:ln w="9525" cap="flat" cmpd="sng">
            <a:solidFill>
              <a:srgbClr val="FF0000"/>
            </a:solidFill>
            <a:prstDash val="solid"/>
            <a:round/>
            <a:headEnd type="none" w="med" len="med"/>
            <a:tailEnd type="none" w="med" len="med"/>
          </a:ln>
        </p:spPr>
      </p:cxnSp>
      <p:cxnSp>
        <p:nvCxnSpPr>
          <p:cNvPr id="218" name="Google Shape;218;p32"/>
          <p:cNvCxnSpPr/>
          <p:nvPr/>
        </p:nvCxnSpPr>
        <p:spPr>
          <a:xfrm rot="10800000" flipH="1">
            <a:off x="906250" y="208025"/>
            <a:ext cx="4198500" cy="3400500"/>
          </a:xfrm>
          <a:prstGeom prst="straightConnector1">
            <a:avLst/>
          </a:prstGeom>
          <a:noFill/>
          <a:ln w="9525" cap="flat" cmpd="sng">
            <a:solidFill>
              <a:srgbClr val="FF0000"/>
            </a:solidFill>
            <a:prstDash val="solid"/>
            <a:round/>
            <a:headEnd type="none" w="med" len="med"/>
            <a:tailEnd type="none" w="med" len="med"/>
          </a:ln>
        </p:spPr>
      </p:cxnSp>
      <p:cxnSp>
        <p:nvCxnSpPr>
          <p:cNvPr id="219" name="Google Shape;219;p32"/>
          <p:cNvCxnSpPr/>
          <p:nvPr/>
        </p:nvCxnSpPr>
        <p:spPr>
          <a:xfrm>
            <a:off x="471950" y="4110000"/>
            <a:ext cx="783900" cy="588600"/>
          </a:xfrm>
          <a:prstGeom prst="straightConnector1">
            <a:avLst/>
          </a:prstGeom>
          <a:noFill/>
          <a:ln w="9525" cap="flat" cmpd="sng">
            <a:solidFill>
              <a:srgbClr val="FF0000"/>
            </a:solidFill>
            <a:prstDash val="solid"/>
            <a:round/>
            <a:headEnd type="none" w="med" len="med"/>
            <a:tailEnd type="none" w="med" len="med"/>
          </a:ln>
        </p:spPr>
      </p:cxnSp>
      <p:cxnSp>
        <p:nvCxnSpPr>
          <p:cNvPr id="220" name="Google Shape;220;p32"/>
          <p:cNvCxnSpPr/>
          <p:nvPr/>
        </p:nvCxnSpPr>
        <p:spPr>
          <a:xfrm>
            <a:off x="904800" y="4111500"/>
            <a:ext cx="4219800" cy="569100"/>
          </a:xfrm>
          <a:prstGeom prst="straightConnector1">
            <a:avLst/>
          </a:prstGeom>
          <a:noFill/>
          <a:ln w="9525" cap="flat" cmpd="sng">
            <a:solidFill>
              <a:srgbClr val="FF0000"/>
            </a:solidFill>
            <a:prstDash val="solid"/>
            <a:round/>
            <a:headEnd type="none" w="med" len="med"/>
            <a:tailEnd type="none" w="med" len="med"/>
          </a:ln>
        </p:spPr>
      </p:cxnSp>
      <p:pic>
        <p:nvPicPr>
          <p:cNvPr id="221" name="Google Shape;221;p32" title="map.png"/>
          <p:cNvPicPr preferRelativeResize="0"/>
          <p:nvPr/>
        </p:nvPicPr>
        <p:blipFill rotWithShape="1">
          <a:blip r:embed="rId4">
            <a:alphaModFix/>
          </a:blip>
          <a:srcRect l="15168" t="1897" r="40480" b="8609"/>
          <a:stretch/>
        </p:blipFill>
        <p:spPr>
          <a:xfrm>
            <a:off x="1253875" y="126350"/>
            <a:ext cx="3901500" cy="4562325"/>
          </a:xfrm>
          <a:prstGeom prst="rect">
            <a:avLst/>
          </a:prstGeom>
          <a:noFill/>
          <a:ln w="19050" cap="flat" cmpd="sng">
            <a:solidFill>
              <a:srgbClr val="FF0000"/>
            </a:solidFill>
            <a:prstDash val="solid"/>
            <a:round/>
            <a:headEnd type="none" w="sm" len="sm"/>
            <a:tailEnd type="none" w="sm" len="sm"/>
          </a:ln>
        </p:spPr>
      </p:pic>
      <p:sp>
        <p:nvSpPr>
          <p:cNvPr id="222" name="Google Shape;222;p32"/>
          <p:cNvSpPr/>
          <p:nvPr/>
        </p:nvSpPr>
        <p:spPr>
          <a:xfrm>
            <a:off x="5240775" y="-16225"/>
            <a:ext cx="3901500" cy="5143500"/>
          </a:xfrm>
          <a:prstGeom prst="rect">
            <a:avLst/>
          </a:prstGeom>
          <a:solidFill>
            <a:schemeClr val="lt2"/>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Merriweather"/>
              <a:ea typeface="Merriweather"/>
              <a:cs typeface="Merriweather"/>
              <a:sym typeface="Merriweather"/>
            </a:endParaRPr>
          </a:p>
        </p:txBody>
      </p:sp>
      <p:sp>
        <p:nvSpPr>
          <p:cNvPr id="223" name="Google Shape;223;p32"/>
          <p:cNvSpPr txBox="1"/>
          <p:nvPr/>
        </p:nvSpPr>
        <p:spPr>
          <a:xfrm>
            <a:off x="5240775" y="14174"/>
            <a:ext cx="3901500" cy="6798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2500" b="1" u="sng">
                <a:solidFill>
                  <a:srgbClr val="2E5077"/>
                </a:solidFill>
                <a:latin typeface="Merriweather"/>
                <a:ea typeface="Merriweather"/>
                <a:cs typeface="Merriweather"/>
                <a:sym typeface="Merriweather"/>
              </a:rPr>
              <a:t>Blue Crab Life Cycle</a:t>
            </a:r>
            <a:endParaRPr sz="2500" b="1" u="sng">
              <a:solidFill>
                <a:srgbClr val="2E5077"/>
              </a:solidFill>
              <a:latin typeface="Merriweather"/>
              <a:ea typeface="Merriweather"/>
              <a:cs typeface="Merriweather"/>
              <a:sym typeface="Merriweather"/>
            </a:endParaRPr>
          </a:p>
        </p:txBody>
      </p:sp>
      <p:sp>
        <p:nvSpPr>
          <p:cNvPr id="224" name="Google Shape;224;p32"/>
          <p:cNvSpPr txBox="1"/>
          <p:nvPr/>
        </p:nvSpPr>
        <p:spPr>
          <a:xfrm>
            <a:off x="5382650" y="560863"/>
            <a:ext cx="3607200" cy="25020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en" sz="1900">
                <a:solidFill>
                  <a:srgbClr val="2E5077"/>
                </a:solidFill>
                <a:latin typeface="Merriweather"/>
                <a:ea typeface="Merriweather"/>
                <a:cs typeface="Merriweather"/>
                <a:sym typeface="Merriweather"/>
              </a:rPr>
              <a:t>Growing crab leaving their first home is called secondary dispersal</a:t>
            </a:r>
            <a:br>
              <a:rPr lang="en" sz="1900">
                <a:solidFill>
                  <a:srgbClr val="2E5077"/>
                </a:solidFill>
                <a:latin typeface="Merriweather"/>
                <a:ea typeface="Merriweather"/>
                <a:cs typeface="Merriweather"/>
                <a:sym typeface="Merriweather"/>
              </a:rPr>
            </a:br>
            <a:endParaRPr sz="1900">
              <a:solidFill>
                <a:srgbClr val="2E5077"/>
              </a:solidFill>
              <a:latin typeface="Merriweather"/>
              <a:ea typeface="Merriweather"/>
              <a:cs typeface="Merriweather"/>
              <a:sym typeface="Merriweather"/>
            </a:endParaRPr>
          </a:p>
          <a:p>
            <a:pPr marL="0" lvl="0" indent="0" algn="l" rtl="0">
              <a:spcBef>
                <a:spcPts val="0"/>
              </a:spcBef>
              <a:spcAft>
                <a:spcPts val="0"/>
              </a:spcAft>
              <a:buClr>
                <a:schemeClr val="dk1"/>
              </a:buClr>
              <a:buSzPts val="1100"/>
              <a:buFont typeface="Arial"/>
              <a:buNone/>
            </a:pPr>
            <a:r>
              <a:rPr lang="en" sz="1900">
                <a:solidFill>
                  <a:srgbClr val="2E5077"/>
                </a:solidFill>
                <a:latin typeface="Merriweather"/>
                <a:ea typeface="Merriweather"/>
                <a:cs typeface="Merriweather"/>
                <a:sym typeface="Merriweather"/>
              </a:rPr>
              <a:t>They leave when their home exceeds its carrying capacity</a:t>
            </a:r>
            <a:br>
              <a:rPr lang="en" sz="1900">
                <a:solidFill>
                  <a:srgbClr val="2E5077"/>
                </a:solidFill>
                <a:latin typeface="Merriweather"/>
                <a:ea typeface="Merriweather"/>
                <a:cs typeface="Merriweather"/>
                <a:sym typeface="Merriweather"/>
              </a:rPr>
            </a:br>
            <a:endParaRPr sz="1900">
              <a:solidFill>
                <a:srgbClr val="2E5077"/>
              </a:solidFill>
              <a:latin typeface="Merriweather"/>
              <a:ea typeface="Merriweather"/>
              <a:cs typeface="Merriweather"/>
              <a:sym typeface="Merriweather"/>
            </a:endParaRPr>
          </a:p>
          <a:p>
            <a:pPr marL="0" lvl="0" indent="0" algn="l" rtl="0">
              <a:spcBef>
                <a:spcPts val="0"/>
              </a:spcBef>
              <a:spcAft>
                <a:spcPts val="0"/>
              </a:spcAft>
              <a:buClr>
                <a:schemeClr val="dk1"/>
              </a:buClr>
              <a:buSzPts val="1100"/>
              <a:buFont typeface="Arial"/>
              <a:buNone/>
            </a:pPr>
            <a:r>
              <a:rPr lang="en" sz="1900">
                <a:solidFill>
                  <a:srgbClr val="2E5077"/>
                </a:solidFill>
                <a:latin typeface="Merriweather"/>
                <a:ea typeface="Merriweather"/>
                <a:cs typeface="Merriweather"/>
                <a:sym typeface="Merriweather"/>
              </a:rPr>
              <a:t>This can happen when there isn’t enough food, space, or shelter</a:t>
            </a:r>
            <a:endParaRPr sz="1900">
              <a:solidFill>
                <a:srgbClr val="2E5077"/>
              </a:solidFill>
              <a:latin typeface="Merriweather"/>
              <a:ea typeface="Merriweather"/>
              <a:cs typeface="Merriweather"/>
              <a:sym typeface="Merriweather"/>
            </a:endParaRPr>
          </a:p>
          <a:p>
            <a:pPr marL="0" lvl="0" indent="0" algn="l" rtl="0">
              <a:spcBef>
                <a:spcPts val="0"/>
              </a:spcBef>
              <a:spcAft>
                <a:spcPts val="0"/>
              </a:spcAft>
              <a:buNone/>
            </a:pPr>
            <a:endParaRPr sz="1900">
              <a:solidFill>
                <a:srgbClr val="2E5077"/>
              </a:solidFill>
              <a:latin typeface="Merriweather"/>
              <a:ea typeface="Merriweather"/>
              <a:cs typeface="Merriweather"/>
              <a:sym typeface="Merriweather"/>
            </a:endParaRPr>
          </a:p>
        </p:txBody>
      </p:sp>
      <p:pic>
        <p:nvPicPr>
          <p:cNvPr id="225" name="Google Shape;225;p32" title="Screenshot_2025-10-14_183243-removebg-preview.png"/>
          <p:cNvPicPr preferRelativeResize="0"/>
          <p:nvPr/>
        </p:nvPicPr>
        <p:blipFill rotWithShape="1">
          <a:blip r:embed="rId5">
            <a:alphaModFix/>
          </a:blip>
          <a:srcRect l="28392" t="3394" r="27650" b="54649"/>
          <a:stretch/>
        </p:blipFill>
        <p:spPr>
          <a:xfrm rot="-5400000">
            <a:off x="1884688" y="1693385"/>
            <a:ext cx="448925" cy="677601"/>
          </a:xfrm>
          <a:prstGeom prst="rect">
            <a:avLst/>
          </a:prstGeom>
          <a:noFill/>
          <a:ln>
            <a:noFill/>
          </a:ln>
        </p:spPr>
      </p:pic>
      <p:pic>
        <p:nvPicPr>
          <p:cNvPr id="226" name="Google Shape;226;p32" title="Screenshot_2025-10-14_183243-removebg-preview.png"/>
          <p:cNvPicPr preferRelativeResize="0"/>
          <p:nvPr/>
        </p:nvPicPr>
        <p:blipFill rotWithShape="1">
          <a:blip r:embed="rId5">
            <a:alphaModFix/>
          </a:blip>
          <a:srcRect l="36270" t="47188" r="33457" b="26325"/>
          <a:stretch/>
        </p:blipFill>
        <p:spPr>
          <a:xfrm rot="-5400000">
            <a:off x="1638275" y="2660375"/>
            <a:ext cx="479900" cy="664000"/>
          </a:xfrm>
          <a:prstGeom prst="rect">
            <a:avLst/>
          </a:prstGeom>
          <a:noFill/>
          <a:ln>
            <a:noFill/>
          </a:ln>
        </p:spPr>
      </p:pic>
      <p:pic>
        <p:nvPicPr>
          <p:cNvPr id="227" name="Google Shape;227;p32" title="Screenshot_2025-10-14_183243-removebg-preview.png"/>
          <p:cNvPicPr preferRelativeResize="0"/>
          <p:nvPr/>
        </p:nvPicPr>
        <p:blipFill rotWithShape="1">
          <a:blip r:embed="rId5">
            <a:alphaModFix/>
          </a:blip>
          <a:srcRect l="36270" t="47188" r="33457" b="26325"/>
          <a:stretch/>
        </p:blipFill>
        <p:spPr>
          <a:xfrm rot="-5400000">
            <a:off x="2071875" y="3339912"/>
            <a:ext cx="479900" cy="664000"/>
          </a:xfrm>
          <a:prstGeom prst="rect">
            <a:avLst/>
          </a:prstGeom>
          <a:noFill/>
          <a:ln>
            <a:noFill/>
          </a:ln>
        </p:spPr>
      </p:pic>
      <p:pic>
        <p:nvPicPr>
          <p:cNvPr id="228" name="Google Shape;228;p32" title="Screenshot_2025-10-21_104853-removebg-preview.png"/>
          <p:cNvPicPr preferRelativeResize="0"/>
          <p:nvPr/>
        </p:nvPicPr>
        <p:blipFill>
          <a:blip r:embed="rId6">
            <a:alphaModFix/>
          </a:blip>
          <a:stretch>
            <a:fillRect/>
          </a:stretch>
        </p:blipFill>
        <p:spPr>
          <a:xfrm>
            <a:off x="5643726" y="4204820"/>
            <a:ext cx="908210" cy="489225"/>
          </a:xfrm>
          <a:prstGeom prst="rect">
            <a:avLst/>
          </a:prstGeom>
          <a:noFill/>
          <a:ln>
            <a:noFill/>
          </a:ln>
        </p:spPr>
      </p:pic>
      <p:sp>
        <p:nvSpPr>
          <p:cNvPr id="229" name="Google Shape;229;p32"/>
          <p:cNvSpPr/>
          <p:nvPr/>
        </p:nvSpPr>
        <p:spPr>
          <a:xfrm rot="-10758683">
            <a:off x="6578262" y="3791377"/>
            <a:ext cx="124809" cy="109515"/>
          </a:xfrm>
          <a:prstGeom prst="ellipse">
            <a:avLst/>
          </a:prstGeom>
          <a:solidFill>
            <a:schemeClr val="dk1"/>
          </a:solidFill>
          <a:ln w="14675" cap="flat" cmpd="sng">
            <a:solidFill>
              <a:srgbClr val="1F2020"/>
            </a:solidFill>
            <a:prstDash val="solid"/>
            <a:round/>
            <a:headEnd type="none" w="sm" len="sm"/>
            <a:tailEnd type="none" w="sm" len="sm"/>
          </a:ln>
        </p:spPr>
        <p:txBody>
          <a:bodyPr spcFirstLastPara="1" wrap="square" lIns="140925" tIns="140925" rIns="140925" bIns="140925" anchor="ctr" anchorCtr="0">
            <a:noAutofit/>
          </a:bodyPr>
          <a:lstStyle/>
          <a:p>
            <a:pPr marL="0" lvl="0" indent="0" algn="ctr" rtl="0">
              <a:spcBef>
                <a:spcPts val="0"/>
              </a:spcBef>
              <a:spcAft>
                <a:spcPts val="0"/>
              </a:spcAft>
              <a:buNone/>
            </a:pPr>
            <a:endParaRPr sz="2158"/>
          </a:p>
        </p:txBody>
      </p:sp>
      <p:sp>
        <p:nvSpPr>
          <p:cNvPr id="230" name="Google Shape;230;p32"/>
          <p:cNvSpPr/>
          <p:nvPr/>
        </p:nvSpPr>
        <p:spPr>
          <a:xfrm rot="3592835">
            <a:off x="6143754" y="3839482"/>
            <a:ext cx="261855" cy="282284"/>
          </a:xfrm>
          <a:prstGeom prst="upArrow">
            <a:avLst>
              <a:gd name="adj1" fmla="val 50000"/>
              <a:gd name="adj2" fmla="val 50000"/>
            </a:avLst>
          </a:prstGeom>
          <a:solidFill>
            <a:schemeClr val="dk1"/>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pic>
        <p:nvPicPr>
          <p:cNvPr id="231" name="Google Shape;231;p32" title="Screenshot_2025-10-23_214118-removebg-preview.png"/>
          <p:cNvPicPr preferRelativeResize="0"/>
          <p:nvPr/>
        </p:nvPicPr>
        <p:blipFill>
          <a:blip r:embed="rId7">
            <a:alphaModFix/>
          </a:blip>
          <a:stretch>
            <a:fillRect/>
          </a:stretch>
        </p:blipFill>
        <p:spPr>
          <a:xfrm>
            <a:off x="7393967" y="3601514"/>
            <a:ext cx="534258" cy="489225"/>
          </a:xfrm>
          <a:prstGeom prst="rect">
            <a:avLst/>
          </a:prstGeom>
          <a:noFill/>
          <a:ln>
            <a:noFill/>
          </a:ln>
        </p:spPr>
      </p:pic>
      <p:sp>
        <p:nvSpPr>
          <p:cNvPr id="232" name="Google Shape;232;p32"/>
          <p:cNvSpPr/>
          <p:nvPr/>
        </p:nvSpPr>
        <p:spPr>
          <a:xfrm rot="5400000">
            <a:off x="7020554" y="3704969"/>
            <a:ext cx="261900" cy="282300"/>
          </a:xfrm>
          <a:prstGeom prst="upArrow">
            <a:avLst>
              <a:gd name="adj1" fmla="val 50000"/>
              <a:gd name="adj2" fmla="val 50000"/>
            </a:avLst>
          </a:prstGeom>
          <a:solidFill>
            <a:schemeClr val="dk1"/>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233" name="Google Shape;233;p32"/>
          <p:cNvSpPr/>
          <p:nvPr/>
        </p:nvSpPr>
        <p:spPr>
          <a:xfrm rot="6960460">
            <a:off x="8028357" y="3839415"/>
            <a:ext cx="262035" cy="282428"/>
          </a:xfrm>
          <a:prstGeom prst="upArrow">
            <a:avLst>
              <a:gd name="adj1" fmla="val 50000"/>
              <a:gd name="adj2" fmla="val 50000"/>
            </a:avLst>
          </a:prstGeom>
          <a:solidFill>
            <a:schemeClr val="dk1"/>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pic>
        <p:nvPicPr>
          <p:cNvPr id="234" name="Google Shape;234;p32" title="Screenshot_2025-10-23_130953-removebg-preview.png"/>
          <p:cNvPicPr preferRelativeResize="0"/>
          <p:nvPr/>
        </p:nvPicPr>
        <p:blipFill>
          <a:blip r:embed="rId8">
            <a:alphaModFix/>
          </a:blip>
          <a:stretch>
            <a:fillRect/>
          </a:stretch>
        </p:blipFill>
        <p:spPr>
          <a:xfrm flipH="1">
            <a:off x="8181389" y="4275076"/>
            <a:ext cx="311858" cy="371100"/>
          </a:xfrm>
          <a:prstGeom prst="rect">
            <a:avLst/>
          </a:prstGeom>
          <a:noFill/>
          <a:ln>
            <a:noFill/>
          </a:ln>
        </p:spPr>
      </p:pic>
      <p:sp>
        <p:nvSpPr>
          <p:cNvPr id="235" name="Google Shape;235;p32"/>
          <p:cNvSpPr/>
          <p:nvPr/>
        </p:nvSpPr>
        <p:spPr>
          <a:xfrm rot="-7935892">
            <a:off x="7857649" y="4595916"/>
            <a:ext cx="262282" cy="282240"/>
          </a:xfrm>
          <a:prstGeom prst="upArrow">
            <a:avLst>
              <a:gd name="adj1" fmla="val 50000"/>
              <a:gd name="adj2" fmla="val 50000"/>
            </a:avLst>
          </a:prstGeom>
          <a:solidFill>
            <a:schemeClr val="dk1"/>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pic>
        <p:nvPicPr>
          <p:cNvPr id="236" name="Google Shape;236;p32" title="Screenshot_2025-10-14_183243-removebg-preview.png"/>
          <p:cNvPicPr preferRelativeResize="0"/>
          <p:nvPr/>
        </p:nvPicPr>
        <p:blipFill rotWithShape="1">
          <a:blip r:embed="rId5">
            <a:alphaModFix/>
          </a:blip>
          <a:srcRect l="40833" t="73415" r="41749" b="10588"/>
          <a:stretch/>
        </p:blipFill>
        <p:spPr>
          <a:xfrm rot="-5400000">
            <a:off x="7261212" y="4482064"/>
            <a:ext cx="580475" cy="843051"/>
          </a:xfrm>
          <a:prstGeom prst="rect">
            <a:avLst/>
          </a:prstGeom>
          <a:noFill/>
          <a:ln>
            <a:noFill/>
          </a:ln>
        </p:spPr>
      </p:pic>
      <p:pic>
        <p:nvPicPr>
          <p:cNvPr id="237" name="Google Shape;237;p32" title="Screenshot_2025-10-14_183243-removebg-preview.png"/>
          <p:cNvPicPr preferRelativeResize="0"/>
          <p:nvPr/>
        </p:nvPicPr>
        <p:blipFill rotWithShape="1">
          <a:blip r:embed="rId5">
            <a:alphaModFix/>
          </a:blip>
          <a:srcRect l="36270" t="47188" r="33457" b="26325"/>
          <a:stretch/>
        </p:blipFill>
        <p:spPr>
          <a:xfrm rot="-5400000">
            <a:off x="6500101" y="4571589"/>
            <a:ext cx="479900" cy="664000"/>
          </a:xfrm>
          <a:prstGeom prst="rect">
            <a:avLst/>
          </a:prstGeom>
          <a:noFill/>
          <a:ln>
            <a:noFill/>
          </a:ln>
        </p:spPr>
      </p:pic>
      <p:sp>
        <p:nvSpPr>
          <p:cNvPr id="238" name="Google Shape;238;p32"/>
          <p:cNvSpPr/>
          <p:nvPr/>
        </p:nvSpPr>
        <p:spPr>
          <a:xfrm rot="-5400000">
            <a:off x="7020554" y="4762431"/>
            <a:ext cx="261900" cy="282300"/>
          </a:xfrm>
          <a:prstGeom prst="upArrow">
            <a:avLst>
              <a:gd name="adj1" fmla="val 50000"/>
              <a:gd name="adj2" fmla="val 50000"/>
            </a:avLst>
          </a:prstGeom>
          <a:solidFill>
            <a:schemeClr val="dk1"/>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242"/>
        <p:cNvGrpSpPr/>
        <p:nvPr/>
      </p:nvGrpSpPr>
      <p:grpSpPr>
        <a:xfrm>
          <a:off x="0" y="0"/>
          <a:ext cx="0" cy="0"/>
          <a:chOff x="0" y="0"/>
          <a:chExt cx="0" cy="0"/>
        </a:xfrm>
      </p:grpSpPr>
      <p:pic>
        <p:nvPicPr>
          <p:cNvPr id="243" name="Google Shape;243;p33" title="box.png"/>
          <p:cNvPicPr preferRelativeResize="0"/>
          <p:nvPr/>
        </p:nvPicPr>
        <p:blipFill rotWithShape="1">
          <a:blip r:embed="rId3">
            <a:alphaModFix/>
          </a:blip>
          <a:srcRect l="35225" r="20345" b="9025"/>
          <a:stretch/>
        </p:blipFill>
        <p:spPr>
          <a:xfrm>
            <a:off x="0" y="2752425"/>
            <a:ext cx="1973025" cy="2391075"/>
          </a:xfrm>
          <a:prstGeom prst="rect">
            <a:avLst/>
          </a:prstGeom>
          <a:noFill/>
          <a:ln>
            <a:noFill/>
          </a:ln>
        </p:spPr>
      </p:pic>
      <p:cxnSp>
        <p:nvCxnSpPr>
          <p:cNvPr id="244" name="Google Shape;244;p33"/>
          <p:cNvCxnSpPr/>
          <p:nvPr/>
        </p:nvCxnSpPr>
        <p:spPr>
          <a:xfrm rot="10800000" flipH="1">
            <a:off x="471950" y="149950"/>
            <a:ext cx="803400" cy="3462300"/>
          </a:xfrm>
          <a:prstGeom prst="straightConnector1">
            <a:avLst/>
          </a:prstGeom>
          <a:noFill/>
          <a:ln w="9525" cap="flat" cmpd="sng">
            <a:solidFill>
              <a:srgbClr val="FF0000"/>
            </a:solidFill>
            <a:prstDash val="solid"/>
            <a:round/>
            <a:headEnd type="none" w="med" len="med"/>
            <a:tailEnd type="none" w="med" len="med"/>
          </a:ln>
        </p:spPr>
      </p:cxnSp>
      <p:cxnSp>
        <p:nvCxnSpPr>
          <p:cNvPr id="245" name="Google Shape;245;p33"/>
          <p:cNvCxnSpPr/>
          <p:nvPr/>
        </p:nvCxnSpPr>
        <p:spPr>
          <a:xfrm rot="10800000" flipH="1">
            <a:off x="906250" y="208025"/>
            <a:ext cx="4198500" cy="3400500"/>
          </a:xfrm>
          <a:prstGeom prst="straightConnector1">
            <a:avLst/>
          </a:prstGeom>
          <a:noFill/>
          <a:ln w="9525" cap="flat" cmpd="sng">
            <a:solidFill>
              <a:srgbClr val="FF0000"/>
            </a:solidFill>
            <a:prstDash val="solid"/>
            <a:round/>
            <a:headEnd type="none" w="med" len="med"/>
            <a:tailEnd type="none" w="med" len="med"/>
          </a:ln>
        </p:spPr>
      </p:cxnSp>
      <p:cxnSp>
        <p:nvCxnSpPr>
          <p:cNvPr id="246" name="Google Shape;246;p33"/>
          <p:cNvCxnSpPr/>
          <p:nvPr/>
        </p:nvCxnSpPr>
        <p:spPr>
          <a:xfrm>
            <a:off x="471950" y="4110000"/>
            <a:ext cx="783900" cy="588600"/>
          </a:xfrm>
          <a:prstGeom prst="straightConnector1">
            <a:avLst/>
          </a:prstGeom>
          <a:noFill/>
          <a:ln w="9525" cap="flat" cmpd="sng">
            <a:solidFill>
              <a:srgbClr val="FF0000"/>
            </a:solidFill>
            <a:prstDash val="solid"/>
            <a:round/>
            <a:headEnd type="none" w="med" len="med"/>
            <a:tailEnd type="none" w="med" len="med"/>
          </a:ln>
        </p:spPr>
      </p:cxnSp>
      <p:cxnSp>
        <p:nvCxnSpPr>
          <p:cNvPr id="247" name="Google Shape;247;p33"/>
          <p:cNvCxnSpPr/>
          <p:nvPr/>
        </p:nvCxnSpPr>
        <p:spPr>
          <a:xfrm>
            <a:off x="904800" y="4111500"/>
            <a:ext cx="4219800" cy="569100"/>
          </a:xfrm>
          <a:prstGeom prst="straightConnector1">
            <a:avLst/>
          </a:prstGeom>
          <a:noFill/>
          <a:ln w="9525" cap="flat" cmpd="sng">
            <a:solidFill>
              <a:srgbClr val="FF0000"/>
            </a:solidFill>
            <a:prstDash val="solid"/>
            <a:round/>
            <a:headEnd type="none" w="med" len="med"/>
            <a:tailEnd type="none" w="med" len="med"/>
          </a:ln>
        </p:spPr>
      </p:cxnSp>
      <p:pic>
        <p:nvPicPr>
          <p:cNvPr id="248" name="Google Shape;248;p33" title="map.png"/>
          <p:cNvPicPr preferRelativeResize="0"/>
          <p:nvPr/>
        </p:nvPicPr>
        <p:blipFill rotWithShape="1">
          <a:blip r:embed="rId4">
            <a:alphaModFix/>
          </a:blip>
          <a:srcRect l="15168" t="1897" r="40480" b="8609"/>
          <a:stretch/>
        </p:blipFill>
        <p:spPr>
          <a:xfrm>
            <a:off x="1253875" y="126350"/>
            <a:ext cx="3901500" cy="4562325"/>
          </a:xfrm>
          <a:prstGeom prst="rect">
            <a:avLst/>
          </a:prstGeom>
          <a:noFill/>
          <a:ln w="19050" cap="flat" cmpd="sng">
            <a:solidFill>
              <a:srgbClr val="FF0000"/>
            </a:solidFill>
            <a:prstDash val="solid"/>
            <a:round/>
            <a:headEnd type="none" w="sm" len="sm"/>
            <a:tailEnd type="none" w="sm" len="sm"/>
          </a:ln>
        </p:spPr>
      </p:pic>
      <p:sp>
        <p:nvSpPr>
          <p:cNvPr id="249" name="Google Shape;249;p33"/>
          <p:cNvSpPr/>
          <p:nvPr/>
        </p:nvSpPr>
        <p:spPr>
          <a:xfrm>
            <a:off x="5240775" y="-16225"/>
            <a:ext cx="3901500" cy="5143500"/>
          </a:xfrm>
          <a:prstGeom prst="rect">
            <a:avLst/>
          </a:prstGeom>
          <a:solidFill>
            <a:schemeClr val="lt2"/>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Merriweather"/>
              <a:ea typeface="Merriweather"/>
              <a:cs typeface="Merriweather"/>
              <a:sym typeface="Merriweather"/>
            </a:endParaRPr>
          </a:p>
        </p:txBody>
      </p:sp>
      <p:sp>
        <p:nvSpPr>
          <p:cNvPr id="250" name="Google Shape;250;p33"/>
          <p:cNvSpPr txBox="1"/>
          <p:nvPr/>
        </p:nvSpPr>
        <p:spPr>
          <a:xfrm>
            <a:off x="5240775" y="14174"/>
            <a:ext cx="3901500" cy="6798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2500" b="1" u="sng">
                <a:solidFill>
                  <a:srgbClr val="2E5077"/>
                </a:solidFill>
                <a:latin typeface="Merriweather"/>
                <a:ea typeface="Merriweather"/>
                <a:cs typeface="Merriweather"/>
                <a:sym typeface="Merriweather"/>
              </a:rPr>
              <a:t>Blue Crab Life Cycle</a:t>
            </a:r>
            <a:endParaRPr sz="2500" b="1" u="sng">
              <a:solidFill>
                <a:srgbClr val="2E5077"/>
              </a:solidFill>
              <a:latin typeface="Merriweather"/>
              <a:ea typeface="Merriweather"/>
              <a:cs typeface="Merriweather"/>
              <a:sym typeface="Merriweather"/>
            </a:endParaRPr>
          </a:p>
        </p:txBody>
      </p:sp>
      <p:sp>
        <p:nvSpPr>
          <p:cNvPr id="251" name="Google Shape;251;p33"/>
          <p:cNvSpPr txBox="1"/>
          <p:nvPr/>
        </p:nvSpPr>
        <p:spPr>
          <a:xfrm>
            <a:off x="5382650" y="545526"/>
            <a:ext cx="3607200" cy="25596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en" sz="1900">
                <a:solidFill>
                  <a:srgbClr val="2E5077"/>
                </a:solidFill>
                <a:latin typeface="Merriweather"/>
                <a:ea typeface="Merriweather"/>
                <a:cs typeface="Merriweather"/>
                <a:sym typeface="Merriweather"/>
              </a:rPr>
              <a:t>Adults live in deeper habitats (i.e sand or mud) with plenty of food</a:t>
            </a:r>
            <a:br>
              <a:rPr lang="en" sz="1900">
                <a:solidFill>
                  <a:srgbClr val="2E5077"/>
                </a:solidFill>
                <a:latin typeface="Merriweather"/>
                <a:ea typeface="Merriweather"/>
                <a:cs typeface="Merriweather"/>
                <a:sym typeface="Merriweather"/>
              </a:rPr>
            </a:br>
            <a:endParaRPr sz="1900">
              <a:solidFill>
                <a:srgbClr val="2E5077"/>
              </a:solidFill>
              <a:latin typeface="Merriweather"/>
              <a:ea typeface="Merriweather"/>
              <a:cs typeface="Merriweather"/>
              <a:sym typeface="Merriweather"/>
            </a:endParaRPr>
          </a:p>
          <a:p>
            <a:pPr marL="0" lvl="0" indent="0" algn="l" rtl="0">
              <a:spcBef>
                <a:spcPts val="0"/>
              </a:spcBef>
              <a:spcAft>
                <a:spcPts val="0"/>
              </a:spcAft>
              <a:buClr>
                <a:schemeClr val="dk1"/>
              </a:buClr>
              <a:buSzPts val="1100"/>
              <a:buFont typeface="Arial"/>
              <a:buNone/>
            </a:pPr>
            <a:r>
              <a:rPr lang="en" sz="1900">
                <a:solidFill>
                  <a:srgbClr val="2E5077"/>
                </a:solidFill>
                <a:latin typeface="Merriweather"/>
                <a:ea typeface="Merriweather"/>
                <a:cs typeface="Merriweather"/>
                <a:sym typeface="Merriweather"/>
              </a:rPr>
              <a:t>Their goals are to survive, find mates, and reproduce</a:t>
            </a:r>
            <a:br>
              <a:rPr lang="en" sz="1900">
                <a:solidFill>
                  <a:srgbClr val="2E5077"/>
                </a:solidFill>
                <a:latin typeface="Merriweather"/>
                <a:ea typeface="Merriweather"/>
                <a:cs typeface="Merriweather"/>
                <a:sym typeface="Merriweather"/>
              </a:rPr>
            </a:br>
            <a:endParaRPr sz="1900">
              <a:solidFill>
                <a:srgbClr val="2E5077"/>
              </a:solidFill>
              <a:latin typeface="Merriweather"/>
              <a:ea typeface="Merriweather"/>
              <a:cs typeface="Merriweather"/>
              <a:sym typeface="Merriweather"/>
            </a:endParaRPr>
          </a:p>
          <a:p>
            <a:pPr marL="0" lvl="0" indent="0" algn="l" rtl="0">
              <a:spcBef>
                <a:spcPts val="0"/>
              </a:spcBef>
              <a:spcAft>
                <a:spcPts val="0"/>
              </a:spcAft>
              <a:buClr>
                <a:schemeClr val="dk1"/>
              </a:buClr>
              <a:buSzPts val="1100"/>
              <a:buFont typeface="Arial"/>
              <a:buNone/>
            </a:pPr>
            <a:r>
              <a:rPr lang="en" sz="1900">
                <a:solidFill>
                  <a:srgbClr val="2E5077"/>
                </a:solidFill>
                <a:latin typeface="Merriweather"/>
                <a:ea typeface="Merriweather"/>
                <a:cs typeface="Merriweather"/>
                <a:sym typeface="Merriweather"/>
              </a:rPr>
              <a:t>Females carry eggs and migrate to the mouth of the Bay, restarting the life cycle</a:t>
            </a:r>
            <a:endParaRPr sz="1900">
              <a:solidFill>
                <a:srgbClr val="2E5077"/>
              </a:solidFill>
              <a:latin typeface="Merriweather"/>
              <a:ea typeface="Merriweather"/>
              <a:cs typeface="Merriweather"/>
              <a:sym typeface="Merriweather"/>
            </a:endParaRPr>
          </a:p>
          <a:p>
            <a:pPr marL="0" lvl="0" indent="0" algn="l" rtl="0">
              <a:spcBef>
                <a:spcPts val="0"/>
              </a:spcBef>
              <a:spcAft>
                <a:spcPts val="0"/>
              </a:spcAft>
              <a:buNone/>
            </a:pPr>
            <a:endParaRPr sz="1100">
              <a:solidFill>
                <a:srgbClr val="2E5077"/>
              </a:solidFill>
              <a:latin typeface="Calibri"/>
              <a:ea typeface="Calibri"/>
              <a:cs typeface="Calibri"/>
              <a:sym typeface="Calibri"/>
            </a:endParaRPr>
          </a:p>
        </p:txBody>
      </p:sp>
      <p:sp>
        <p:nvSpPr>
          <p:cNvPr id="252" name="Google Shape;252;p33"/>
          <p:cNvSpPr/>
          <p:nvPr/>
        </p:nvSpPr>
        <p:spPr>
          <a:xfrm>
            <a:off x="2107050" y="2147375"/>
            <a:ext cx="623400" cy="513900"/>
          </a:xfrm>
          <a:prstGeom prst="heart">
            <a:avLst/>
          </a:prstGeom>
          <a:solidFill>
            <a:srgbClr val="F4CCCC"/>
          </a:solidFill>
          <a:ln w="19450" cap="flat" cmpd="sng">
            <a:solidFill>
              <a:schemeClr val="dk1"/>
            </a:solidFill>
            <a:prstDash val="solid"/>
            <a:round/>
            <a:headEnd type="none" w="sm" len="sm"/>
            <a:tailEnd type="none" w="sm" len="sm"/>
          </a:ln>
        </p:spPr>
        <p:txBody>
          <a:bodyPr spcFirstLastPara="1" wrap="square" lIns="186600" tIns="186600" rIns="186600" bIns="186600" anchor="ctr" anchorCtr="0">
            <a:noAutofit/>
          </a:bodyPr>
          <a:lstStyle/>
          <a:p>
            <a:pPr marL="0" lvl="0" indent="0" algn="ctr" rtl="0">
              <a:spcBef>
                <a:spcPts val="0"/>
              </a:spcBef>
              <a:spcAft>
                <a:spcPts val="0"/>
              </a:spcAft>
              <a:buNone/>
            </a:pPr>
            <a:endParaRPr sz="2858"/>
          </a:p>
        </p:txBody>
      </p:sp>
      <p:pic>
        <p:nvPicPr>
          <p:cNvPr id="253" name="Google Shape;253;p33" title="Screenshot_2025-10-21_104853-removebg-preview.png"/>
          <p:cNvPicPr preferRelativeResize="0"/>
          <p:nvPr/>
        </p:nvPicPr>
        <p:blipFill>
          <a:blip r:embed="rId5">
            <a:alphaModFix/>
          </a:blip>
          <a:stretch>
            <a:fillRect/>
          </a:stretch>
        </p:blipFill>
        <p:spPr>
          <a:xfrm>
            <a:off x="1564150" y="2263225"/>
            <a:ext cx="908200" cy="489200"/>
          </a:xfrm>
          <a:prstGeom prst="rect">
            <a:avLst/>
          </a:prstGeom>
          <a:noFill/>
          <a:ln>
            <a:noFill/>
          </a:ln>
        </p:spPr>
      </p:pic>
      <p:pic>
        <p:nvPicPr>
          <p:cNvPr id="254" name="Google Shape;254;p33" title="Screenshot_2025-10-21_104853-removebg-preview.png"/>
          <p:cNvPicPr preferRelativeResize="0"/>
          <p:nvPr/>
        </p:nvPicPr>
        <p:blipFill>
          <a:blip r:embed="rId5">
            <a:alphaModFix/>
          </a:blip>
          <a:stretch>
            <a:fillRect/>
          </a:stretch>
        </p:blipFill>
        <p:spPr>
          <a:xfrm flipH="1">
            <a:off x="2297625" y="1901537"/>
            <a:ext cx="908200" cy="489200"/>
          </a:xfrm>
          <a:prstGeom prst="rect">
            <a:avLst/>
          </a:prstGeom>
          <a:noFill/>
          <a:ln>
            <a:noFill/>
          </a:ln>
        </p:spPr>
      </p:pic>
      <p:sp>
        <p:nvSpPr>
          <p:cNvPr id="255" name="Google Shape;255;p33"/>
          <p:cNvSpPr/>
          <p:nvPr/>
        </p:nvSpPr>
        <p:spPr>
          <a:xfrm rot="10601805">
            <a:off x="2431002" y="2910216"/>
            <a:ext cx="239498" cy="681816"/>
          </a:xfrm>
          <a:prstGeom prst="upArrow">
            <a:avLst>
              <a:gd name="adj1" fmla="val 50000"/>
              <a:gd name="adj2" fmla="val 50000"/>
            </a:avLst>
          </a:prstGeom>
          <a:solidFill>
            <a:schemeClr val="dk1"/>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pic>
        <p:nvPicPr>
          <p:cNvPr id="256" name="Google Shape;256;p33" title="Screenshot_2025-10-21_104853-removebg-preview.png"/>
          <p:cNvPicPr preferRelativeResize="0"/>
          <p:nvPr/>
        </p:nvPicPr>
        <p:blipFill>
          <a:blip r:embed="rId5">
            <a:alphaModFix/>
          </a:blip>
          <a:stretch>
            <a:fillRect/>
          </a:stretch>
        </p:blipFill>
        <p:spPr>
          <a:xfrm>
            <a:off x="1564150" y="3352200"/>
            <a:ext cx="908200" cy="489200"/>
          </a:xfrm>
          <a:prstGeom prst="rect">
            <a:avLst/>
          </a:prstGeom>
          <a:noFill/>
          <a:ln>
            <a:noFill/>
          </a:ln>
        </p:spPr>
      </p:pic>
      <p:pic>
        <p:nvPicPr>
          <p:cNvPr id="257" name="Google Shape;257;p33" title="Screenshot_2025-10-21_104853-removebg-preview.png"/>
          <p:cNvPicPr preferRelativeResize="0"/>
          <p:nvPr/>
        </p:nvPicPr>
        <p:blipFill>
          <a:blip r:embed="rId5">
            <a:alphaModFix/>
          </a:blip>
          <a:stretch>
            <a:fillRect/>
          </a:stretch>
        </p:blipFill>
        <p:spPr>
          <a:xfrm>
            <a:off x="5643726" y="4204820"/>
            <a:ext cx="908210" cy="489225"/>
          </a:xfrm>
          <a:prstGeom prst="rect">
            <a:avLst/>
          </a:prstGeom>
          <a:noFill/>
          <a:ln>
            <a:noFill/>
          </a:ln>
        </p:spPr>
      </p:pic>
      <p:sp>
        <p:nvSpPr>
          <p:cNvPr id="258" name="Google Shape;258;p33"/>
          <p:cNvSpPr/>
          <p:nvPr/>
        </p:nvSpPr>
        <p:spPr>
          <a:xfrm rot="-10758683">
            <a:off x="6578262" y="3791377"/>
            <a:ext cx="124809" cy="109515"/>
          </a:xfrm>
          <a:prstGeom prst="ellipse">
            <a:avLst/>
          </a:prstGeom>
          <a:solidFill>
            <a:schemeClr val="dk1"/>
          </a:solidFill>
          <a:ln w="14675" cap="flat" cmpd="sng">
            <a:solidFill>
              <a:srgbClr val="1F2020"/>
            </a:solidFill>
            <a:prstDash val="solid"/>
            <a:round/>
            <a:headEnd type="none" w="sm" len="sm"/>
            <a:tailEnd type="none" w="sm" len="sm"/>
          </a:ln>
        </p:spPr>
        <p:txBody>
          <a:bodyPr spcFirstLastPara="1" wrap="square" lIns="140925" tIns="140925" rIns="140925" bIns="140925" anchor="ctr" anchorCtr="0">
            <a:noAutofit/>
          </a:bodyPr>
          <a:lstStyle/>
          <a:p>
            <a:pPr marL="0" lvl="0" indent="0" algn="ctr" rtl="0">
              <a:spcBef>
                <a:spcPts val="0"/>
              </a:spcBef>
              <a:spcAft>
                <a:spcPts val="0"/>
              </a:spcAft>
              <a:buNone/>
            </a:pPr>
            <a:endParaRPr sz="2158"/>
          </a:p>
        </p:txBody>
      </p:sp>
      <p:sp>
        <p:nvSpPr>
          <p:cNvPr id="259" name="Google Shape;259;p33"/>
          <p:cNvSpPr/>
          <p:nvPr/>
        </p:nvSpPr>
        <p:spPr>
          <a:xfrm rot="3592835">
            <a:off x="6143754" y="3839482"/>
            <a:ext cx="261855" cy="282284"/>
          </a:xfrm>
          <a:prstGeom prst="upArrow">
            <a:avLst>
              <a:gd name="adj1" fmla="val 50000"/>
              <a:gd name="adj2" fmla="val 50000"/>
            </a:avLst>
          </a:prstGeom>
          <a:solidFill>
            <a:schemeClr val="dk1"/>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pic>
        <p:nvPicPr>
          <p:cNvPr id="260" name="Google Shape;260;p33" title="Screenshot_2025-10-23_214118-removebg-preview.png"/>
          <p:cNvPicPr preferRelativeResize="0"/>
          <p:nvPr/>
        </p:nvPicPr>
        <p:blipFill>
          <a:blip r:embed="rId6">
            <a:alphaModFix/>
          </a:blip>
          <a:stretch>
            <a:fillRect/>
          </a:stretch>
        </p:blipFill>
        <p:spPr>
          <a:xfrm>
            <a:off x="7393967" y="3601514"/>
            <a:ext cx="534258" cy="489225"/>
          </a:xfrm>
          <a:prstGeom prst="rect">
            <a:avLst/>
          </a:prstGeom>
          <a:noFill/>
          <a:ln>
            <a:noFill/>
          </a:ln>
        </p:spPr>
      </p:pic>
      <p:sp>
        <p:nvSpPr>
          <p:cNvPr id="261" name="Google Shape;261;p33"/>
          <p:cNvSpPr/>
          <p:nvPr/>
        </p:nvSpPr>
        <p:spPr>
          <a:xfrm rot="5400000">
            <a:off x="7020554" y="3704969"/>
            <a:ext cx="261900" cy="282300"/>
          </a:xfrm>
          <a:prstGeom prst="upArrow">
            <a:avLst>
              <a:gd name="adj1" fmla="val 50000"/>
              <a:gd name="adj2" fmla="val 50000"/>
            </a:avLst>
          </a:prstGeom>
          <a:solidFill>
            <a:schemeClr val="dk1"/>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262" name="Google Shape;262;p33"/>
          <p:cNvSpPr/>
          <p:nvPr/>
        </p:nvSpPr>
        <p:spPr>
          <a:xfrm rot="6960460">
            <a:off x="8028357" y="3839415"/>
            <a:ext cx="262035" cy="282428"/>
          </a:xfrm>
          <a:prstGeom prst="upArrow">
            <a:avLst>
              <a:gd name="adj1" fmla="val 50000"/>
              <a:gd name="adj2" fmla="val 50000"/>
            </a:avLst>
          </a:prstGeom>
          <a:solidFill>
            <a:schemeClr val="dk1"/>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pic>
        <p:nvPicPr>
          <p:cNvPr id="263" name="Google Shape;263;p33" title="Screenshot_2025-10-23_130953-removebg-preview.png"/>
          <p:cNvPicPr preferRelativeResize="0"/>
          <p:nvPr/>
        </p:nvPicPr>
        <p:blipFill>
          <a:blip r:embed="rId7">
            <a:alphaModFix/>
          </a:blip>
          <a:stretch>
            <a:fillRect/>
          </a:stretch>
        </p:blipFill>
        <p:spPr>
          <a:xfrm flipH="1">
            <a:off x="8181389" y="4275076"/>
            <a:ext cx="311858" cy="371100"/>
          </a:xfrm>
          <a:prstGeom prst="rect">
            <a:avLst/>
          </a:prstGeom>
          <a:noFill/>
          <a:ln>
            <a:noFill/>
          </a:ln>
        </p:spPr>
      </p:pic>
      <p:sp>
        <p:nvSpPr>
          <p:cNvPr id="264" name="Google Shape;264;p33"/>
          <p:cNvSpPr/>
          <p:nvPr/>
        </p:nvSpPr>
        <p:spPr>
          <a:xfrm rot="-7935892">
            <a:off x="7857649" y="4595916"/>
            <a:ext cx="262282" cy="282240"/>
          </a:xfrm>
          <a:prstGeom prst="upArrow">
            <a:avLst>
              <a:gd name="adj1" fmla="val 50000"/>
              <a:gd name="adj2" fmla="val 50000"/>
            </a:avLst>
          </a:prstGeom>
          <a:solidFill>
            <a:schemeClr val="dk1"/>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pic>
        <p:nvPicPr>
          <p:cNvPr id="265" name="Google Shape;265;p33" title="Screenshot_2025-10-14_183243-removebg-preview.png"/>
          <p:cNvPicPr preferRelativeResize="0"/>
          <p:nvPr/>
        </p:nvPicPr>
        <p:blipFill rotWithShape="1">
          <a:blip r:embed="rId8">
            <a:alphaModFix/>
          </a:blip>
          <a:srcRect l="40833" t="73415" r="41749" b="10588"/>
          <a:stretch/>
        </p:blipFill>
        <p:spPr>
          <a:xfrm rot="-5400000">
            <a:off x="7261212" y="4482064"/>
            <a:ext cx="580475" cy="843051"/>
          </a:xfrm>
          <a:prstGeom prst="rect">
            <a:avLst/>
          </a:prstGeom>
          <a:noFill/>
          <a:ln>
            <a:noFill/>
          </a:ln>
        </p:spPr>
      </p:pic>
      <p:sp>
        <p:nvSpPr>
          <p:cNvPr id="266" name="Google Shape;266;p33"/>
          <p:cNvSpPr/>
          <p:nvPr/>
        </p:nvSpPr>
        <p:spPr>
          <a:xfrm rot="-4165716">
            <a:off x="6143618" y="4684953"/>
            <a:ext cx="262114" cy="282338"/>
          </a:xfrm>
          <a:prstGeom prst="upArrow">
            <a:avLst>
              <a:gd name="adj1" fmla="val 50000"/>
              <a:gd name="adj2" fmla="val 50000"/>
            </a:avLst>
          </a:prstGeom>
          <a:solidFill>
            <a:schemeClr val="dk1"/>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pic>
        <p:nvPicPr>
          <p:cNvPr id="267" name="Google Shape;267;p33" title="Screenshot_2025-10-14_183243-removebg-preview.png"/>
          <p:cNvPicPr preferRelativeResize="0"/>
          <p:nvPr/>
        </p:nvPicPr>
        <p:blipFill rotWithShape="1">
          <a:blip r:embed="rId8">
            <a:alphaModFix/>
          </a:blip>
          <a:srcRect l="36270" t="47188" r="33457" b="26325"/>
          <a:stretch/>
        </p:blipFill>
        <p:spPr>
          <a:xfrm rot="-5400000">
            <a:off x="6500101" y="4571589"/>
            <a:ext cx="479900" cy="664000"/>
          </a:xfrm>
          <a:prstGeom prst="rect">
            <a:avLst/>
          </a:prstGeom>
          <a:noFill/>
          <a:ln>
            <a:noFill/>
          </a:ln>
        </p:spPr>
      </p:pic>
      <p:sp>
        <p:nvSpPr>
          <p:cNvPr id="268" name="Google Shape;268;p33"/>
          <p:cNvSpPr/>
          <p:nvPr/>
        </p:nvSpPr>
        <p:spPr>
          <a:xfrm rot="-5400000">
            <a:off x="7020554" y="4762431"/>
            <a:ext cx="261900" cy="282300"/>
          </a:xfrm>
          <a:prstGeom prst="upArrow">
            <a:avLst>
              <a:gd name="adj1" fmla="val 50000"/>
              <a:gd name="adj2" fmla="val 50000"/>
            </a:avLst>
          </a:prstGeom>
          <a:solidFill>
            <a:schemeClr val="dk1"/>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272"/>
        <p:cNvGrpSpPr/>
        <p:nvPr/>
      </p:nvGrpSpPr>
      <p:grpSpPr>
        <a:xfrm>
          <a:off x="0" y="0"/>
          <a:ext cx="0" cy="0"/>
          <a:chOff x="0" y="0"/>
          <a:chExt cx="0" cy="0"/>
        </a:xfrm>
      </p:grpSpPr>
      <p:pic>
        <p:nvPicPr>
          <p:cNvPr id="273" name="Google Shape;273;p34"/>
          <p:cNvPicPr preferRelativeResize="0"/>
          <p:nvPr/>
        </p:nvPicPr>
        <p:blipFill rotWithShape="1">
          <a:blip r:embed="rId3">
            <a:alphaModFix/>
          </a:blip>
          <a:srcRect b="15697"/>
          <a:stretch/>
        </p:blipFill>
        <p:spPr>
          <a:xfrm>
            <a:off x="0" y="0"/>
            <a:ext cx="2787100" cy="1649975"/>
          </a:xfrm>
          <a:prstGeom prst="rect">
            <a:avLst/>
          </a:prstGeom>
          <a:noFill/>
          <a:ln>
            <a:noFill/>
          </a:ln>
        </p:spPr>
      </p:pic>
      <p:sp>
        <p:nvSpPr>
          <p:cNvPr id="274" name="Google Shape;274;p34"/>
          <p:cNvSpPr txBox="1"/>
          <p:nvPr/>
        </p:nvSpPr>
        <p:spPr>
          <a:xfrm>
            <a:off x="2787100" y="0"/>
            <a:ext cx="3569700" cy="5143500"/>
          </a:xfrm>
          <a:prstGeom prst="rect">
            <a:avLst/>
          </a:prstGeom>
          <a:noFill/>
          <a:ln>
            <a:noFill/>
          </a:ln>
        </p:spPr>
        <p:txBody>
          <a:bodyPr spcFirstLastPara="1" wrap="square" lIns="91425" tIns="91425" rIns="91425" bIns="91425" anchor="t" anchorCtr="0">
            <a:noAutofit/>
          </a:bodyPr>
          <a:lstStyle/>
          <a:p>
            <a:pPr marL="0" lvl="0" indent="0" algn="ctr" rtl="0">
              <a:lnSpc>
                <a:spcPct val="115000"/>
              </a:lnSpc>
              <a:spcBef>
                <a:spcPts val="1200"/>
              </a:spcBef>
              <a:spcAft>
                <a:spcPts val="0"/>
              </a:spcAft>
              <a:buClr>
                <a:schemeClr val="dk1"/>
              </a:buClr>
              <a:buSzPts val="1100"/>
              <a:buFont typeface="Arial"/>
              <a:buNone/>
            </a:pPr>
            <a:r>
              <a:rPr lang="en" sz="2000" dirty="0">
                <a:solidFill>
                  <a:srgbClr val="0B4163"/>
                </a:solidFill>
                <a:latin typeface="Merriweather ExtraBold"/>
                <a:ea typeface="Merriweather ExtraBold"/>
                <a:cs typeface="Merriweather ExtraBold"/>
                <a:sym typeface="Merriweather ExtraBold"/>
              </a:rPr>
              <a:t>Crab Neighborhoods = Ecosystems</a:t>
            </a:r>
            <a:endParaRPr sz="2000" dirty="0">
              <a:solidFill>
                <a:srgbClr val="0B4163"/>
              </a:solidFill>
              <a:latin typeface="Merriweather ExtraBold"/>
              <a:ea typeface="Merriweather ExtraBold"/>
              <a:cs typeface="Merriweather ExtraBold"/>
              <a:sym typeface="Merriweather ExtraBold"/>
            </a:endParaRPr>
          </a:p>
          <a:p>
            <a:pPr marL="0" lvl="0" indent="0" algn="l" rtl="0">
              <a:lnSpc>
                <a:spcPct val="115000"/>
              </a:lnSpc>
              <a:spcBef>
                <a:spcPts val="1200"/>
              </a:spcBef>
              <a:spcAft>
                <a:spcPts val="0"/>
              </a:spcAft>
              <a:buNone/>
            </a:pPr>
            <a:r>
              <a:rPr lang="en" sz="2000" dirty="0">
                <a:solidFill>
                  <a:srgbClr val="0B4163"/>
                </a:solidFill>
                <a:latin typeface="Merriweather"/>
                <a:ea typeface="Merriweather"/>
                <a:cs typeface="Merriweather"/>
                <a:sym typeface="Merriweather"/>
              </a:rPr>
              <a:t>Crabs choose habitats like people choose homes</a:t>
            </a:r>
            <a:br>
              <a:rPr lang="en" sz="2000" dirty="0">
                <a:solidFill>
                  <a:srgbClr val="0B4163"/>
                </a:solidFill>
                <a:latin typeface="Merriweather"/>
                <a:ea typeface="Merriweather"/>
                <a:cs typeface="Merriweather"/>
                <a:sym typeface="Merriweather"/>
              </a:rPr>
            </a:br>
            <a:endParaRPr sz="2000" dirty="0">
              <a:solidFill>
                <a:srgbClr val="0B4163"/>
              </a:solidFill>
              <a:latin typeface="Merriweather"/>
              <a:ea typeface="Merriweather"/>
              <a:cs typeface="Merriweather"/>
              <a:sym typeface="Merriweather"/>
            </a:endParaRPr>
          </a:p>
          <a:p>
            <a:pPr marL="457200" lvl="0" indent="-355600" algn="l" rtl="0">
              <a:lnSpc>
                <a:spcPct val="115000"/>
              </a:lnSpc>
              <a:spcBef>
                <a:spcPts val="1200"/>
              </a:spcBef>
              <a:spcAft>
                <a:spcPts val="0"/>
              </a:spcAft>
              <a:buClr>
                <a:srgbClr val="0B4163"/>
              </a:buClr>
              <a:buSzPts val="2000"/>
              <a:buFont typeface="Merriweather"/>
              <a:buChar char="●"/>
            </a:pPr>
            <a:r>
              <a:rPr lang="en" sz="2000" dirty="0">
                <a:solidFill>
                  <a:srgbClr val="0B4163"/>
                </a:solidFill>
                <a:latin typeface="Merriweather"/>
                <a:ea typeface="Merriweather"/>
                <a:cs typeface="Merriweather"/>
                <a:sym typeface="Merriweather"/>
              </a:rPr>
              <a:t>Some habitats are safer; others have more food</a:t>
            </a:r>
            <a:br>
              <a:rPr lang="en" sz="2000" dirty="0">
                <a:solidFill>
                  <a:srgbClr val="0B4163"/>
                </a:solidFill>
                <a:latin typeface="Merriweather"/>
                <a:ea typeface="Merriweather"/>
                <a:cs typeface="Merriweather"/>
                <a:sym typeface="Merriweather"/>
              </a:rPr>
            </a:br>
            <a:endParaRPr sz="2000" dirty="0">
              <a:solidFill>
                <a:srgbClr val="0B4163"/>
              </a:solidFill>
              <a:latin typeface="Merriweather"/>
              <a:ea typeface="Merriweather"/>
              <a:cs typeface="Merriweather"/>
              <a:sym typeface="Merriweather"/>
            </a:endParaRPr>
          </a:p>
          <a:p>
            <a:pPr marL="457200" lvl="0" indent="-355600" algn="l" rtl="0">
              <a:lnSpc>
                <a:spcPct val="115000"/>
              </a:lnSpc>
              <a:spcBef>
                <a:spcPts val="0"/>
              </a:spcBef>
              <a:spcAft>
                <a:spcPts val="0"/>
              </a:spcAft>
              <a:buClr>
                <a:srgbClr val="0B4163"/>
              </a:buClr>
              <a:buSzPts val="2000"/>
              <a:buFont typeface="Merriweather"/>
              <a:buChar char="●"/>
            </a:pPr>
            <a:r>
              <a:rPr lang="en" sz="2000" dirty="0">
                <a:solidFill>
                  <a:srgbClr val="0B4163"/>
                </a:solidFill>
                <a:latin typeface="Merriweather"/>
                <a:ea typeface="Merriweather"/>
                <a:cs typeface="Merriweather"/>
                <a:sym typeface="Merriweather"/>
              </a:rPr>
              <a:t>      Human actions can destroy or protect these “neighborhoods”</a:t>
            </a:r>
            <a:endParaRPr sz="2000" dirty="0">
              <a:solidFill>
                <a:srgbClr val="0B4163"/>
              </a:solidFill>
              <a:latin typeface="Merriweather"/>
              <a:ea typeface="Merriweather"/>
              <a:cs typeface="Merriweather"/>
              <a:sym typeface="Merriweather"/>
            </a:endParaRPr>
          </a:p>
        </p:txBody>
      </p:sp>
      <p:pic>
        <p:nvPicPr>
          <p:cNvPr id="275" name="Google Shape;275;p34"/>
          <p:cNvPicPr preferRelativeResize="0"/>
          <p:nvPr/>
        </p:nvPicPr>
        <p:blipFill rotWithShape="1">
          <a:blip r:embed="rId4">
            <a:alphaModFix/>
          </a:blip>
          <a:srcRect b="14749"/>
          <a:stretch/>
        </p:blipFill>
        <p:spPr>
          <a:xfrm>
            <a:off x="0" y="1649975"/>
            <a:ext cx="2787100" cy="1782100"/>
          </a:xfrm>
          <a:prstGeom prst="rect">
            <a:avLst/>
          </a:prstGeom>
          <a:noFill/>
          <a:ln>
            <a:noFill/>
          </a:ln>
        </p:spPr>
      </p:pic>
      <p:pic>
        <p:nvPicPr>
          <p:cNvPr id="276" name="Google Shape;276;p34"/>
          <p:cNvPicPr preferRelativeResize="0"/>
          <p:nvPr/>
        </p:nvPicPr>
        <p:blipFill rotWithShape="1">
          <a:blip r:embed="rId5">
            <a:alphaModFix/>
          </a:blip>
          <a:srcRect t="14749"/>
          <a:stretch/>
        </p:blipFill>
        <p:spPr>
          <a:xfrm>
            <a:off x="0" y="3361400"/>
            <a:ext cx="2787100" cy="1782100"/>
          </a:xfrm>
          <a:prstGeom prst="rect">
            <a:avLst/>
          </a:prstGeom>
          <a:noFill/>
          <a:ln>
            <a:noFill/>
          </a:ln>
        </p:spPr>
      </p:pic>
      <p:pic>
        <p:nvPicPr>
          <p:cNvPr id="277" name="Google Shape;277;p34"/>
          <p:cNvPicPr preferRelativeResize="0"/>
          <p:nvPr/>
        </p:nvPicPr>
        <p:blipFill rotWithShape="1">
          <a:blip r:embed="rId6">
            <a:alphaModFix/>
          </a:blip>
          <a:srcRect b="21067"/>
          <a:stretch/>
        </p:blipFill>
        <p:spPr>
          <a:xfrm>
            <a:off x="6356800" y="0"/>
            <a:ext cx="2787100" cy="1649975"/>
          </a:xfrm>
          <a:prstGeom prst="rect">
            <a:avLst/>
          </a:prstGeom>
          <a:noFill/>
          <a:ln>
            <a:noFill/>
          </a:ln>
        </p:spPr>
      </p:pic>
      <p:pic>
        <p:nvPicPr>
          <p:cNvPr id="278" name="Google Shape;278;p34"/>
          <p:cNvPicPr preferRelativeResize="0"/>
          <p:nvPr/>
        </p:nvPicPr>
        <p:blipFill rotWithShape="1">
          <a:blip r:embed="rId7">
            <a:alphaModFix/>
          </a:blip>
          <a:srcRect t="14727"/>
          <a:stretch/>
        </p:blipFill>
        <p:spPr>
          <a:xfrm>
            <a:off x="6356800" y="1649975"/>
            <a:ext cx="2787100" cy="1782099"/>
          </a:xfrm>
          <a:prstGeom prst="rect">
            <a:avLst/>
          </a:prstGeom>
          <a:noFill/>
          <a:ln>
            <a:noFill/>
          </a:ln>
        </p:spPr>
      </p:pic>
      <p:pic>
        <p:nvPicPr>
          <p:cNvPr id="279" name="Google Shape;279;p34"/>
          <p:cNvPicPr preferRelativeResize="0"/>
          <p:nvPr/>
        </p:nvPicPr>
        <p:blipFill rotWithShape="1">
          <a:blip r:embed="rId8">
            <a:alphaModFix/>
          </a:blip>
          <a:srcRect l="20262" t="62088"/>
          <a:stretch/>
        </p:blipFill>
        <p:spPr>
          <a:xfrm flipH="1">
            <a:off x="6356800" y="3432086"/>
            <a:ext cx="2787100" cy="1766265"/>
          </a:xfrm>
          <a:prstGeom prst="rect">
            <a:avLst/>
          </a:prstGeom>
          <a:noFill/>
          <a:ln>
            <a:noFill/>
          </a:ln>
        </p:spPr>
      </p:pic>
      <p:pic>
        <p:nvPicPr>
          <p:cNvPr id="280" name="Google Shape;280;p34"/>
          <p:cNvPicPr preferRelativeResize="0"/>
          <p:nvPr/>
        </p:nvPicPr>
        <p:blipFill>
          <a:blip r:embed="rId9">
            <a:alphaModFix/>
          </a:blip>
          <a:stretch>
            <a:fillRect/>
          </a:stretch>
        </p:blipFill>
        <p:spPr>
          <a:xfrm>
            <a:off x="2121920" y="1273350"/>
            <a:ext cx="1377775" cy="3870150"/>
          </a:xfrm>
          <a:prstGeom prst="rect">
            <a:avLst/>
          </a:prstGeom>
          <a:noFill/>
          <a:ln>
            <a:noFill/>
          </a:ln>
        </p:spPr>
      </p:pic>
      <p:pic>
        <p:nvPicPr>
          <p:cNvPr id="281" name="Google Shape;281;p34"/>
          <p:cNvPicPr preferRelativeResize="0"/>
          <p:nvPr/>
        </p:nvPicPr>
        <p:blipFill>
          <a:blip r:embed="rId10">
            <a:alphaModFix/>
          </a:blip>
          <a:stretch>
            <a:fillRect/>
          </a:stretch>
        </p:blipFill>
        <p:spPr>
          <a:xfrm rot="716120">
            <a:off x="5712785" y="3855346"/>
            <a:ext cx="1304805" cy="1221285"/>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285"/>
        <p:cNvGrpSpPr/>
        <p:nvPr/>
      </p:nvGrpSpPr>
      <p:grpSpPr>
        <a:xfrm>
          <a:off x="0" y="0"/>
          <a:ext cx="0" cy="0"/>
          <a:chOff x="0" y="0"/>
          <a:chExt cx="0" cy="0"/>
        </a:xfrm>
      </p:grpSpPr>
      <p:pic>
        <p:nvPicPr>
          <p:cNvPr id="286" name="Google Shape;286;p35" title="20251021_143154.jpg"/>
          <p:cNvPicPr preferRelativeResize="0"/>
          <p:nvPr/>
        </p:nvPicPr>
        <p:blipFill rotWithShape="1">
          <a:blip r:embed="rId3">
            <a:alphaModFix/>
          </a:blip>
          <a:srcRect l="24539" t="34498" r="21988" b="33651"/>
          <a:stretch/>
        </p:blipFill>
        <p:spPr>
          <a:xfrm>
            <a:off x="0" y="2545775"/>
            <a:ext cx="4572000" cy="2623698"/>
          </a:xfrm>
          <a:prstGeom prst="rect">
            <a:avLst/>
          </a:prstGeom>
          <a:noFill/>
          <a:ln>
            <a:noFill/>
          </a:ln>
        </p:spPr>
      </p:pic>
      <p:pic>
        <p:nvPicPr>
          <p:cNvPr id="287" name="Google Shape;287;p35"/>
          <p:cNvPicPr preferRelativeResize="0"/>
          <p:nvPr/>
        </p:nvPicPr>
        <p:blipFill>
          <a:blip r:embed="rId4">
            <a:alphaModFix/>
          </a:blip>
          <a:stretch>
            <a:fillRect/>
          </a:stretch>
        </p:blipFill>
        <p:spPr>
          <a:xfrm>
            <a:off x="0" y="0"/>
            <a:ext cx="4572000" cy="2546715"/>
          </a:xfrm>
          <a:prstGeom prst="rect">
            <a:avLst/>
          </a:prstGeom>
          <a:noFill/>
          <a:ln>
            <a:noFill/>
          </a:ln>
        </p:spPr>
      </p:pic>
      <p:pic>
        <p:nvPicPr>
          <p:cNvPr id="288" name="Google Shape;288;p35"/>
          <p:cNvPicPr preferRelativeResize="0"/>
          <p:nvPr/>
        </p:nvPicPr>
        <p:blipFill rotWithShape="1">
          <a:blip r:embed="rId5">
            <a:alphaModFix/>
          </a:blip>
          <a:srcRect b="46851"/>
          <a:stretch/>
        </p:blipFill>
        <p:spPr>
          <a:xfrm>
            <a:off x="4572000" y="0"/>
            <a:ext cx="4572000" cy="2546724"/>
          </a:xfrm>
          <a:prstGeom prst="rect">
            <a:avLst/>
          </a:prstGeom>
          <a:noFill/>
          <a:ln>
            <a:noFill/>
          </a:ln>
        </p:spPr>
      </p:pic>
      <p:pic>
        <p:nvPicPr>
          <p:cNvPr id="289" name="Google Shape;289;p35"/>
          <p:cNvPicPr preferRelativeResize="0"/>
          <p:nvPr/>
        </p:nvPicPr>
        <p:blipFill rotWithShape="1">
          <a:blip r:embed="rId6">
            <a:alphaModFix/>
          </a:blip>
          <a:srcRect l="20369"/>
          <a:stretch/>
        </p:blipFill>
        <p:spPr>
          <a:xfrm>
            <a:off x="4572000" y="2545775"/>
            <a:ext cx="4572000" cy="2623700"/>
          </a:xfrm>
          <a:prstGeom prst="rect">
            <a:avLst/>
          </a:prstGeom>
          <a:noFill/>
          <a:ln>
            <a:noFill/>
          </a:ln>
        </p:spPr>
      </p:pic>
      <p:sp>
        <p:nvSpPr>
          <p:cNvPr id="290" name="Google Shape;290;p35"/>
          <p:cNvSpPr/>
          <p:nvPr/>
        </p:nvSpPr>
        <p:spPr>
          <a:xfrm>
            <a:off x="-12" y="-12"/>
            <a:ext cx="784200" cy="1296900"/>
          </a:xfrm>
          <a:prstGeom prst="ellipse">
            <a:avLst/>
          </a:prstGeom>
          <a:solidFill>
            <a:srgbClr val="D7E8BA"/>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pic>
        <p:nvPicPr>
          <p:cNvPr id="291" name="Google Shape;291;p35"/>
          <p:cNvPicPr preferRelativeResize="0"/>
          <p:nvPr/>
        </p:nvPicPr>
        <p:blipFill>
          <a:blip r:embed="rId7">
            <a:alphaModFix/>
          </a:blip>
          <a:stretch>
            <a:fillRect/>
          </a:stretch>
        </p:blipFill>
        <p:spPr>
          <a:xfrm>
            <a:off x="66093" y="175167"/>
            <a:ext cx="422100" cy="1087886"/>
          </a:xfrm>
          <a:prstGeom prst="rect">
            <a:avLst/>
          </a:prstGeom>
          <a:noFill/>
          <a:ln>
            <a:noFill/>
          </a:ln>
        </p:spPr>
      </p:pic>
      <p:pic>
        <p:nvPicPr>
          <p:cNvPr id="292" name="Google Shape;292;p35"/>
          <p:cNvPicPr preferRelativeResize="0"/>
          <p:nvPr/>
        </p:nvPicPr>
        <p:blipFill>
          <a:blip r:embed="rId7">
            <a:alphaModFix/>
          </a:blip>
          <a:stretch>
            <a:fillRect/>
          </a:stretch>
        </p:blipFill>
        <p:spPr>
          <a:xfrm rot="754114">
            <a:off x="262909" y="175166"/>
            <a:ext cx="422100" cy="1087886"/>
          </a:xfrm>
          <a:prstGeom prst="rect">
            <a:avLst/>
          </a:prstGeom>
          <a:noFill/>
          <a:ln>
            <a:noFill/>
          </a:ln>
        </p:spPr>
      </p:pic>
      <p:sp>
        <p:nvSpPr>
          <p:cNvPr id="293" name="Google Shape;293;p35"/>
          <p:cNvSpPr/>
          <p:nvPr/>
        </p:nvSpPr>
        <p:spPr>
          <a:xfrm>
            <a:off x="8269813" y="70650"/>
            <a:ext cx="784200" cy="1296900"/>
          </a:xfrm>
          <a:prstGeom prst="ellipse">
            <a:avLst/>
          </a:prstGeom>
          <a:solidFill>
            <a:srgbClr val="D7E8BA"/>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pic>
        <p:nvPicPr>
          <p:cNvPr id="294" name="Google Shape;294;p35"/>
          <p:cNvPicPr preferRelativeResize="0"/>
          <p:nvPr/>
        </p:nvPicPr>
        <p:blipFill rotWithShape="1">
          <a:blip r:embed="rId8">
            <a:alphaModFix/>
          </a:blip>
          <a:srcRect b="9877"/>
          <a:stretch/>
        </p:blipFill>
        <p:spPr>
          <a:xfrm>
            <a:off x="8238072" y="385350"/>
            <a:ext cx="784200" cy="589698"/>
          </a:xfrm>
          <a:prstGeom prst="rect">
            <a:avLst/>
          </a:prstGeom>
          <a:noFill/>
          <a:ln>
            <a:noFill/>
          </a:ln>
        </p:spPr>
      </p:pic>
      <p:sp>
        <p:nvSpPr>
          <p:cNvPr id="295" name="Google Shape;295;p35"/>
          <p:cNvSpPr/>
          <p:nvPr/>
        </p:nvSpPr>
        <p:spPr>
          <a:xfrm>
            <a:off x="8269813" y="3872575"/>
            <a:ext cx="784200" cy="1296900"/>
          </a:xfrm>
          <a:prstGeom prst="ellipse">
            <a:avLst/>
          </a:prstGeom>
          <a:solidFill>
            <a:srgbClr val="D7E8BA"/>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296" name="Google Shape;296;p35"/>
          <p:cNvSpPr/>
          <p:nvPr/>
        </p:nvSpPr>
        <p:spPr>
          <a:xfrm>
            <a:off x="81850" y="3789225"/>
            <a:ext cx="784200" cy="1296900"/>
          </a:xfrm>
          <a:prstGeom prst="ellipse">
            <a:avLst/>
          </a:prstGeom>
          <a:solidFill>
            <a:srgbClr val="D7E8BA"/>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pic>
        <p:nvPicPr>
          <p:cNvPr id="297" name="Google Shape;297;p35"/>
          <p:cNvPicPr preferRelativeResize="0"/>
          <p:nvPr/>
        </p:nvPicPr>
        <p:blipFill>
          <a:blip r:embed="rId9">
            <a:alphaModFix/>
          </a:blip>
          <a:stretch>
            <a:fillRect/>
          </a:stretch>
        </p:blipFill>
        <p:spPr>
          <a:xfrm>
            <a:off x="250575" y="3984825"/>
            <a:ext cx="547750" cy="905700"/>
          </a:xfrm>
          <a:prstGeom prst="rect">
            <a:avLst/>
          </a:prstGeom>
          <a:noFill/>
          <a:ln>
            <a:noFill/>
          </a:ln>
        </p:spPr>
      </p:pic>
      <p:pic>
        <p:nvPicPr>
          <p:cNvPr id="298" name="Google Shape;298;p35"/>
          <p:cNvPicPr preferRelativeResize="0"/>
          <p:nvPr/>
        </p:nvPicPr>
        <p:blipFill>
          <a:blip r:embed="rId10">
            <a:alphaModFix/>
          </a:blip>
          <a:stretch>
            <a:fillRect/>
          </a:stretch>
        </p:blipFill>
        <p:spPr>
          <a:xfrm rot="-5400000">
            <a:off x="8095475" y="4229487"/>
            <a:ext cx="1132900" cy="583075"/>
          </a:xfrm>
          <a:prstGeom prst="rect">
            <a:avLst/>
          </a:prstGeom>
          <a:noFill/>
          <a:ln>
            <a:noFill/>
          </a:ln>
        </p:spPr>
      </p:pic>
      <p:sp>
        <p:nvSpPr>
          <p:cNvPr id="299" name="Google Shape;299;p35"/>
          <p:cNvSpPr/>
          <p:nvPr/>
        </p:nvSpPr>
        <p:spPr>
          <a:xfrm>
            <a:off x="1775088" y="1295850"/>
            <a:ext cx="5585700" cy="2551800"/>
          </a:xfrm>
          <a:prstGeom prst="rect">
            <a:avLst/>
          </a:prstGeom>
          <a:solidFill>
            <a:srgbClr val="D7E8BA"/>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300" name="Google Shape;300;p35"/>
          <p:cNvSpPr txBox="1"/>
          <p:nvPr/>
        </p:nvSpPr>
        <p:spPr>
          <a:xfrm>
            <a:off x="1779138" y="1296900"/>
            <a:ext cx="5585700" cy="6798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2500" b="1" u="sng">
                <a:solidFill>
                  <a:srgbClr val="2E5077"/>
                </a:solidFill>
                <a:latin typeface="Merriweather"/>
                <a:ea typeface="Merriweather"/>
                <a:cs typeface="Merriweather"/>
                <a:sym typeface="Merriweather"/>
              </a:rPr>
              <a:t>Blue Crab Habitat Selection</a:t>
            </a:r>
            <a:endParaRPr sz="2500" b="1" u="sng">
              <a:solidFill>
                <a:srgbClr val="2E5077"/>
              </a:solidFill>
              <a:latin typeface="Merriweather"/>
              <a:ea typeface="Merriweather"/>
              <a:cs typeface="Merriweather"/>
              <a:sym typeface="Merriweather"/>
            </a:endParaRPr>
          </a:p>
        </p:txBody>
      </p:sp>
      <p:sp>
        <p:nvSpPr>
          <p:cNvPr id="301" name="Google Shape;301;p35"/>
          <p:cNvSpPr txBox="1"/>
          <p:nvPr/>
        </p:nvSpPr>
        <p:spPr>
          <a:xfrm>
            <a:off x="1779150" y="1846225"/>
            <a:ext cx="5585700" cy="20013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2400">
                <a:solidFill>
                  <a:srgbClr val="2E5077"/>
                </a:solidFill>
                <a:latin typeface="Merriweather"/>
                <a:ea typeface="Merriweather"/>
                <a:cs typeface="Merriweather"/>
                <a:sym typeface="Merriweather"/>
              </a:rPr>
              <a:t>Different habitats provide different amounts of food and shelter</a:t>
            </a:r>
            <a:endParaRPr sz="2400">
              <a:solidFill>
                <a:srgbClr val="2E5077"/>
              </a:solidFill>
              <a:latin typeface="Merriweather"/>
              <a:ea typeface="Merriweather"/>
              <a:cs typeface="Merriweather"/>
              <a:sym typeface="Merriweather"/>
            </a:endParaRPr>
          </a:p>
          <a:p>
            <a:pPr marL="0" lvl="0" indent="0" algn="ctr" rtl="0">
              <a:spcBef>
                <a:spcPts val="0"/>
              </a:spcBef>
              <a:spcAft>
                <a:spcPts val="0"/>
              </a:spcAft>
              <a:buNone/>
            </a:pPr>
            <a:endParaRPr sz="2400">
              <a:solidFill>
                <a:srgbClr val="2E5077"/>
              </a:solidFill>
              <a:latin typeface="Merriweather"/>
              <a:ea typeface="Merriweather"/>
              <a:cs typeface="Merriweather"/>
              <a:sym typeface="Merriweather"/>
            </a:endParaRPr>
          </a:p>
          <a:p>
            <a:pPr marL="0" lvl="0" indent="0" algn="ctr" rtl="0">
              <a:spcBef>
                <a:spcPts val="0"/>
              </a:spcBef>
              <a:spcAft>
                <a:spcPts val="0"/>
              </a:spcAft>
              <a:buNone/>
            </a:pPr>
            <a:r>
              <a:rPr lang="en" sz="2400">
                <a:solidFill>
                  <a:srgbClr val="2E5077"/>
                </a:solidFill>
                <a:latin typeface="Merriweather"/>
                <a:ea typeface="Merriweather"/>
                <a:cs typeface="Merriweather"/>
                <a:sym typeface="Merriweather"/>
              </a:rPr>
              <a:t>There is also competition for these resources</a:t>
            </a:r>
            <a:endParaRPr sz="2400">
              <a:solidFill>
                <a:srgbClr val="2E5077"/>
              </a:solidFill>
              <a:latin typeface="Merriweather"/>
              <a:ea typeface="Merriweather"/>
              <a:cs typeface="Merriweather"/>
              <a:sym typeface="Merriweather"/>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305"/>
        <p:cNvGrpSpPr/>
        <p:nvPr/>
      </p:nvGrpSpPr>
      <p:grpSpPr>
        <a:xfrm>
          <a:off x="0" y="0"/>
          <a:ext cx="0" cy="0"/>
          <a:chOff x="0" y="0"/>
          <a:chExt cx="0" cy="0"/>
        </a:xfrm>
      </p:grpSpPr>
      <p:grpSp>
        <p:nvGrpSpPr>
          <p:cNvPr id="306" name="Google Shape;306;p36"/>
          <p:cNvGrpSpPr/>
          <p:nvPr/>
        </p:nvGrpSpPr>
        <p:grpSpPr>
          <a:xfrm>
            <a:off x="343303" y="181778"/>
            <a:ext cx="3781743" cy="4725948"/>
            <a:chOff x="6838150" y="-125"/>
            <a:chExt cx="2305800" cy="2881500"/>
          </a:xfrm>
        </p:grpSpPr>
        <p:sp>
          <p:nvSpPr>
            <p:cNvPr id="307" name="Google Shape;307;p36"/>
            <p:cNvSpPr/>
            <p:nvPr/>
          </p:nvSpPr>
          <p:spPr>
            <a:xfrm>
              <a:off x="6838150" y="-125"/>
              <a:ext cx="2305800" cy="2881500"/>
            </a:xfrm>
            <a:prstGeom prst="rect">
              <a:avLst/>
            </a:prstGeom>
            <a:solidFill>
              <a:srgbClr val="4DA1A9"/>
            </a:solidFill>
            <a:ln w="15600" cap="flat" cmpd="sng">
              <a:solidFill>
                <a:srgbClr val="DBDFE0"/>
              </a:solidFill>
              <a:prstDash val="solid"/>
              <a:round/>
              <a:headEnd type="none" w="sm" len="sm"/>
              <a:tailEnd type="none" w="sm" len="sm"/>
            </a:ln>
          </p:spPr>
          <p:txBody>
            <a:bodyPr spcFirstLastPara="1" wrap="square" lIns="149950" tIns="149950" rIns="149950" bIns="149950" anchor="ctr" anchorCtr="0">
              <a:noAutofit/>
            </a:bodyPr>
            <a:lstStyle/>
            <a:p>
              <a:pPr marL="0" lvl="0" indent="0" algn="ctr" rtl="0">
                <a:spcBef>
                  <a:spcPts val="0"/>
                </a:spcBef>
                <a:spcAft>
                  <a:spcPts val="0"/>
                </a:spcAft>
                <a:buNone/>
              </a:pPr>
              <a:endParaRPr sz="2296"/>
            </a:p>
          </p:txBody>
        </p:sp>
        <p:sp>
          <p:nvSpPr>
            <p:cNvPr id="308" name="Google Shape;308;p36"/>
            <p:cNvSpPr/>
            <p:nvPr/>
          </p:nvSpPr>
          <p:spPr>
            <a:xfrm>
              <a:off x="6928300" y="77225"/>
              <a:ext cx="2148900" cy="1596000"/>
            </a:xfrm>
            <a:prstGeom prst="rect">
              <a:avLst/>
            </a:prstGeom>
            <a:solidFill>
              <a:srgbClr val="D7E8BA"/>
            </a:solidFill>
            <a:ln w="38100" cap="flat" cmpd="sng">
              <a:solidFill>
                <a:srgbClr val="FFA630"/>
              </a:solidFill>
              <a:prstDash val="solid"/>
              <a:round/>
              <a:headEnd type="none" w="sm" len="sm"/>
              <a:tailEnd type="none" w="sm" len="sm"/>
            </a:ln>
          </p:spPr>
          <p:txBody>
            <a:bodyPr spcFirstLastPara="1" wrap="square" lIns="149950" tIns="149950" rIns="149950" bIns="149950" anchor="ctr" anchorCtr="0">
              <a:noAutofit/>
            </a:bodyPr>
            <a:lstStyle/>
            <a:p>
              <a:pPr marL="0" lvl="0" indent="0" algn="ctr" rtl="0">
                <a:spcBef>
                  <a:spcPts val="0"/>
                </a:spcBef>
                <a:spcAft>
                  <a:spcPts val="0"/>
                </a:spcAft>
                <a:buNone/>
              </a:pPr>
              <a:endParaRPr sz="2296"/>
            </a:p>
          </p:txBody>
        </p:sp>
        <p:sp>
          <p:nvSpPr>
            <p:cNvPr id="309" name="Google Shape;309;p36"/>
            <p:cNvSpPr/>
            <p:nvPr/>
          </p:nvSpPr>
          <p:spPr>
            <a:xfrm>
              <a:off x="6928300" y="1780675"/>
              <a:ext cx="1011300" cy="991500"/>
            </a:xfrm>
            <a:prstGeom prst="rect">
              <a:avLst/>
            </a:prstGeom>
            <a:solidFill>
              <a:srgbClr val="DBDFE0"/>
            </a:solidFill>
            <a:ln w="15600" cap="flat" cmpd="sng">
              <a:solidFill>
                <a:srgbClr val="595959"/>
              </a:solidFill>
              <a:prstDash val="solid"/>
              <a:round/>
              <a:headEnd type="none" w="sm" len="sm"/>
              <a:tailEnd type="none" w="sm" len="sm"/>
            </a:ln>
          </p:spPr>
          <p:txBody>
            <a:bodyPr spcFirstLastPara="1" wrap="square" lIns="149950" tIns="149950" rIns="149950" bIns="149950" anchor="ctr" anchorCtr="0">
              <a:noAutofit/>
            </a:bodyPr>
            <a:lstStyle/>
            <a:p>
              <a:pPr marL="0" lvl="0" indent="0" algn="ctr" rtl="0">
                <a:spcBef>
                  <a:spcPts val="0"/>
                </a:spcBef>
                <a:spcAft>
                  <a:spcPts val="0"/>
                </a:spcAft>
                <a:buNone/>
              </a:pPr>
              <a:r>
                <a:rPr lang="en" sz="2460" u="sng">
                  <a:latin typeface="Merriweather Light"/>
                  <a:ea typeface="Merriweather Light"/>
                  <a:cs typeface="Merriweather Light"/>
                  <a:sym typeface="Merriweather Light"/>
                </a:rPr>
                <a:t>Juveniles</a:t>
              </a:r>
              <a:endParaRPr sz="2460" u="sng">
                <a:latin typeface="Merriweather Light"/>
                <a:ea typeface="Merriweather Light"/>
                <a:cs typeface="Merriweather Light"/>
                <a:sym typeface="Merriweather Light"/>
              </a:endParaRPr>
            </a:p>
            <a:p>
              <a:pPr marL="0" lvl="0" indent="0" algn="l" rtl="0">
                <a:spcBef>
                  <a:spcPts val="0"/>
                </a:spcBef>
                <a:spcAft>
                  <a:spcPts val="0"/>
                </a:spcAft>
                <a:buNone/>
              </a:pPr>
              <a:r>
                <a:rPr lang="en" sz="2132">
                  <a:latin typeface="Merriweather Light"/>
                  <a:ea typeface="Merriweather Light"/>
                  <a:cs typeface="Merriweather Light"/>
                  <a:sym typeface="Merriweather Light"/>
                </a:rPr>
                <a:t>     </a:t>
              </a:r>
              <a:endParaRPr sz="2132">
                <a:latin typeface="Merriweather Light"/>
                <a:ea typeface="Merriweather Light"/>
                <a:cs typeface="Merriweather Light"/>
                <a:sym typeface="Merriweather Light"/>
              </a:endParaRPr>
            </a:p>
            <a:p>
              <a:pPr marL="0" lvl="0" indent="0" algn="l" rtl="0">
                <a:spcBef>
                  <a:spcPts val="0"/>
                </a:spcBef>
                <a:spcAft>
                  <a:spcPts val="0"/>
                </a:spcAft>
                <a:buNone/>
              </a:pPr>
              <a:r>
                <a:rPr lang="en" sz="2132">
                  <a:latin typeface="Merriweather Light"/>
                  <a:ea typeface="Merriweather Light"/>
                  <a:cs typeface="Merriweather Light"/>
                  <a:sym typeface="Merriweather Light"/>
                </a:rPr>
                <a:t>      +1</a:t>
              </a:r>
              <a:endParaRPr sz="2132">
                <a:latin typeface="Merriweather Light"/>
                <a:ea typeface="Merriweather Light"/>
                <a:cs typeface="Merriweather Light"/>
                <a:sym typeface="Merriweather Light"/>
              </a:endParaRPr>
            </a:p>
          </p:txBody>
        </p:sp>
        <p:sp>
          <p:nvSpPr>
            <p:cNvPr id="310" name="Google Shape;310;p36"/>
            <p:cNvSpPr/>
            <p:nvPr/>
          </p:nvSpPr>
          <p:spPr>
            <a:xfrm>
              <a:off x="8018800" y="1780675"/>
              <a:ext cx="1058400" cy="991500"/>
            </a:xfrm>
            <a:prstGeom prst="rect">
              <a:avLst/>
            </a:prstGeom>
            <a:solidFill>
              <a:srgbClr val="DBDFE0"/>
            </a:solidFill>
            <a:ln w="15600" cap="flat" cmpd="sng">
              <a:solidFill>
                <a:srgbClr val="595959"/>
              </a:solidFill>
              <a:prstDash val="solid"/>
              <a:round/>
              <a:headEnd type="none" w="sm" len="sm"/>
              <a:tailEnd type="none" w="sm" len="sm"/>
            </a:ln>
          </p:spPr>
          <p:txBody>
            <a:bodyPr spcFirstLastPara="1" wrap="square" lIns="149950" tIns="149950" rIns="149950" bIns="149950" anchor="ctr" anchorCtr="0">
              <a:noAutofit/>
            </a:bodyPr>
            <a:lstStyle/>
            <a:p>
              <a:pPr marL="0" lvl="0" indent="0" algn="ctr" rtl="0">
                <a:spcBef>
                  <a:spcPts val="0"/>
                </a:spcBef>
                <a:spcAft>
                  <a:spcPts val="0"/>
                </a:spcAft>
                <a:buNone/>
              </a:pPr>
              <a:r>
                <a:rPr lang="en" sz="2460" u="sng">
                  <a:latin typeface="Merriweather Light"/>
                  <a:ea typeface="Merriweather Light"/>
                  <a:cs typeface="Merriweather Light"/>
                  <a:sym typeface="Merriweather Light"/>
                </a:rPr>
                <a:t>Adults</a:t>
              </a:r>
              <a:endParaRPr sz="2460" u="sng">
                <a:latin typeface="Merriweather Light"/>
                <a:ea typeface="Merriweather Light"/>
                <a:cs typeface="Merriweather Light"/>
                <a:sym typeface="Merriweather Light"/>
              </a:endParaRPr>
            </a:p>
            <a:p>
              <a:pPr marL="0" lvl="0" indent="0" algn="l" rtl="0">
                <a:spcBef>
                  <a:spcPts val="0"/>
                </a:spcBef>
                <a:spcAft>
                  <a:spcPts val="0"/>
                </a:spcAft>
                <a:buNone/>
              </a:pPr>
              <a:r>
                <a:rPr lang="en" sz="2132">
                  <a:latin typeface="Merriweather Light"/>
                  <a:ea typeface="Merriweather Light"/>
                  <a:cs typeface="Merriweather Light"/>
                  <a:sym typeface="Merriweather Light"/>
                </a:rPr>
                <a:t>      </a:t>
              </a:r>
              <a:endParaRPr sz="2132">
                <a:latin typeface="Merriweather Light"/>
                <a:ea typeface="Merriweather Light"/>
                <a:cs typeface="Merriweather Light"/>
                <a:sym typeface="Merriweather Light"/>
              </a:endParaRPr>
            </a:p>
            <a:p>
              <a:pPr marL="0" lvl="0" indent="0" algn="l" rtl="0">
                <a:spcBef>
                  <a:spcPts val="0"/>
                </a:spcBef>
                <a:spcAft>
                  <a:spcPts val="0"/>
                </a:spcAft>
                <a:buNone/>
              </a:pPr>
              <a:r>
                <a:rPr lang="en" sz="2132">
                  <a:latin typeface="Merriweather Light"/>
                  <a:ea typeface="Merriweather Light"/>
                  <a:cs typeface="Merriweather Light"/>
                  <a:sym typeface="Merriweather Light"/>
                </a:rPr>
                <a:t>       +1</a:t>
              </a:r>
              <a:endParaRPr sz="2132">
                <a:latin typeface="Merriweather Light"/>
                <a:ea typeface="Merriweather Light"/>
                <a:cs typeface="Merriweather Light"/>
                <a:sym typeface="Merriweather Light"/>
              </a:endParaRPr>
            </a:p>
          </p:txBody>
        </p:sp>
        <p:pic>
          <p:nvPicPr>
            <p:cNvPr id="311" name="Google Shape;311;p36"/>
            <p:cNvPicPr preferRelativeResize="0"/>
            <p:nvPr/>
          </p:nvPicPr>
          <p:blipFill rotWithShape="1">
            <a:blip r:embed="rId3">
              <a:alphaModFix/>
            </a:blip>
            <a:srcRect b="9877"/>
            <a:stretch/>
          </p:blipFill>
          <p:spPr>
            <a:xfrm>
              <a:off x="7034597" y="77220"/>
              <a:ext cx="1912913" cy="1438424"/>
            </a:xfrm>
            <a:prstGeom prst="rect">
              <a:avLst/>
            </a:prstGeom>
            <a:noFill/>
            <a:ln>
              <a:noFill/>
            </a:ln>
          </p:spPr>
        </p:pic>
        <p:sp>
          <p:nvSpPr>
            <p:cNvPr id="312" name="Google Shape;312;p36"/>
            <p:cNvSpPr/>
            <p:nvPr/>
          </p:nvSpPr>
          <p:spPr>
            <a:xfrm>
              <a:off x="7140400" y="777450"/>
              <a:ext cx="1724700" cy="514800"/>
            </a:xfrm>
            <a:prstGeom prst="rect">
              <a:avLst/>
            </a:prstGeom>
            <a:solidFill>
              <a:srgbClr val="E7E803">
                <a:alpha val="70440"/>
              </a:srgbClr>
            </a:solidFill>
            <a:ln w="15600" cap="flat" cmpd="sng">
              <a:solidFill>
                <a:srgbClr val="595959"/>
              </a:solidFill>
              <a:prstDash val="solid"/>
              <a:round/>
              <a:headEnd type="none" w="sm" len="sm"/>
              <a:tailEnd type="none" w="sm" len="sm"/>
            </a:ln>
          </p:spPr>
          <p:txBody>
            <a:bodyPr spcFirstLastPara="1" wrap="square" lIns="149950" tIns="149950" rIns="149950" bIns="149950" anchor="ctr" anchorCtr="0">
              <a:noAutofit/>
            </a:bodyPr>
            <a:lstStyle/>
            <a:p>
              <a:pPr marL="0" lvl="0" indent="0" algn="ctr" rtl="0">
                <a:spcBef>
                  <a:spcPts val="0"/>
                </a:spcBef>
                <a:spcAft>
                  <a:spcPts val="0"/>
                </a:spcAft>
                <a:buNone/>
              </a:pPr>
              <a:r>
                <a:rPr lang="en" sz="2296">
                  <a:latin typeface="Merriweather Black"/>
                  <a:ea typeface="Merriweather Black"/>
                  <a:cs typeface="Merriweather Black"/>
                  <a:sym typeface="Merriweather Black"/>
                </a:rPr>
                <a:t>Salt Marsh</a:t>
              </a:r>
              <a:endParaRPr sz="2296">
                <a:latin typeface="Merriweather Black"/>
                <a:ea typeface="Merriweather Black"/>
                <a:cs typeface="Merriweather Black"/>
                <a:sym typeface="Merriweather Black"/>
              </a:endParaRPr>
            </a:p>
          </p:txBody>
        </p:sp>
      </p:grpSp>
      <p:sp>
        <p:nvSpPr>
          <p:cNvPr id="313" name="Google Shape;313;p36"/>
          <p:cNvSpPr/>
          <p:nvPr/>
        </p:nvSpPr>
        <p:spPr>
          <a:xfrm rot="762581">
            <a:off x="3102552" y="4124267"/>
            <a:ext cx="265323" cy="285917"/>
          </a:xfrm>
          <a:prstGeom prst="lightningBolt">
            <a:avLst/>
          </a:prstGeom>
          <a:solidFill>
            <a:srgbClr val="FFFF00"/>
          </a:solidFill>
          <a:ln w="13600" cap="flat" cmpd="sng">
            <a:solidFill>
              <a:srgbClr val="595959"/>
            </a:solidFill>
            <a:prstDash val="solid"/>
            <a:round/>
            <a:headEnd type="none" w="sm" len="sm"/>
            <a:tailEnd type="none" w="sm" len="sm"/>
          </a:ln>
        </p:spPr>
        <p:txBody>
          <a:bodyPr spcFirstLastPara="1" wrap="square" lIns="130375" tIns="130375" rIns="130375" bIns="130375" anchor="ctr" anchorCtr="0">
            <a:noAutofit/>
          </a:bodyPr>
          <a:lstStyle/>
          <a:p>
            <a:pPr marL="0" lvl="0" indent="0" algn="l" rtl="0">
              <a:spcBef>
                <a:spcPts val="0"/>
              </a:spcBef>
              <a:spcAft>
                <a:spcPts val="0"/>
              </a:spcAft>
              <a:buNone/>
            </a:pPr>
            <a:endParaRPr sz="1996"/>
          </a:p>
        </p:txBody>
      </p:sp>
      <p:sp>
        <p:nvSpPr>
          <p:cNvPr id="314" name="Google Shape;314;p36"/>
          <p:cNvSpPr/>
          <p:nvPr/>
        </p:nvSpPr>
        <p:spPr>
          <a:xfrm rot="762581">
            <a:off x="1253130" y="4124258"/>
            <a:ext cx="265323" cy="285917"/>
          </a:xfrm>
          <a:prstGeom prst="lightningBolt">
            <a:avLst/>
          </a:prstGeom>
          <a:solidFill>
            <a:srgbClr val="FFFF00"/>
          </a:solidFill>
          <a:ln w="13600" cap="flat" cmpd="sng">
            <a:solidFill>
              <a:srgbClr val="595959"/>
            </a:solidFill>
            <a:prstDash val="solid"/>
            <a:round/>
            <a:headEnd type="none" w="sm" len="sm"/>
            <a:tailEnd type="none" w="sm" len="sm"/>
          </a:ln>
        </p:spPr>
        <p:txBody>
          <a:bodyPr spcFirstLastPara="1" wrap="square" lIns="130375" tIns="130375" rIns="130375" bIns="130375" anchor="ctr" anchorCtr="0">
            <a:noAutofit/>
          </a:bodyPr>
          <a:lstStyle/>
          <a:p>
            <a:pPr marL="0" lvl="0" indent="0" algn="l" rtl="0">
              <a:spcBef>
                <a:spcPts val="0"/>
              </a:spcBef>
              <a:spcAft>
                <a:spcPts val="0"/>
              </a:spcAft>
              <a:buNone/>
            </a:pPr>
            <a:endParaRPr sz="1996"/>
          </a:p>
        </p:txBody>
      </p:sp>
      <p:grpSp>
        <p:nvGrpSpPr>
          <p:cNvPr id="315" name="Google Shape;315;p36"/>
          <p:cNvGrpSpPr/>
          <p:nvPr/>
        </p:nvGrpSpPr>
        <p:grpSpPr>
          <a:xfrm>
            <a:off x="1121352" y="3778616"/>
            <a:ext cx="257621" cy="266679"/>
            <a:chOff x="787002" y="3768483"/>
            <a:chExt cx="257621" cy="266679"/>
          </a:xfrm>
        </p:grpSpPr>
        <p:grpSp>
          <p:nvGrpSpPr>
            <p:cNvPr id="316" name="Google Shape;316;p36"/>
            <p:cNvGrpSpPr/>
            <p:nvPr/>
          </p:nvGrpSpPr>
          <p:grpSpPr>
            <a:xfrm>
              <a:off x="787002" y="3768483"/>
              <a:ext cx="257621" cy="266679"/>
              <a:chOff x="2872076" y="5172583"/>
              <a:chExt cx="1833600" cy="1898071"/>
            </a:xfrm>
          </p:grpSpPr>
          <p:sp>
            <p:nvSpPr>
              <p:cNvPr id="317" name="Google Shape;317;p36"/>
              <p:cNvSpPr/>
              <p:nvPr/>
            </p:nvSpPr>
            <p:spPr>
              <a:xfrm>
                <a:off x="3210110" y="6031754"/>
                <a:ext cx="1157700" cy="1038900"/>
              </a:xfrm>
              <a:prstGeom prst="rect">
                <a:avLst/>
              </a:prstGeom>
              <a:solidFill>
                <a:srgbClr val="1F2020"/>
              </a:solidFill>
              <a:ln w="1000" cap="flat" cmpd="sng">
                <a:solidFill>
                  <a:srgbClr val="2E5077"/>
                </a:solidFill>
                <a:prstDash val="solid"/>
                <a:round/>
                <a:headEnd type="none" w="sm" len="sm"/>
                <a:tailEnd type="none" w="sm" len="sm"/>
              </a:ln>
            </p:spPr>
            <p:txBody>
              <a:bodyPr spcFirstLastPara="1" wrap="square" lIns="9475" tIns="9475" rIns="9475" bIns="9475" anchor="ctr" anchorCtr="0">
                <a:noAutofit/>
              </a:bodyPr>
              <a:lstStyle/>
              <a:p>
                <a:pPr marL="0" lvl="0" indent="0" algn="ctr" rtl="0">
                  <a:spcBef>
                    <a:spcPts val="0"/>
                  </a:spcBef>
                  <a:spcAft>
                    <a:spcPts val="0"/>
                  </a:spcAft>
                  <a:buNone/>
                </a:pPr>
                <a:endParaRPr sz="145"/>
              </a:p>
            </p:txBody>
          </p:sp>
          <p:sp>
            <p:nvSpPr>
              <p:cNvPr id="318" name="Google Shape;318;p36"/>
              <p:cNvSpPr/>
              <p:nvPr/>
            </p:nvSpPr>
            <p:spPr>
              <a:xfrm rot="8100000">
                <a:off x="3134237" y="5447471"/>
                <a:ext cx="1309279" cy="1283823"/>
              </a:xfrm>
              <a:prstGeom prst="rtTriangle">
                <a:avLst/>
              </a:prstGeom>
              <a:solidFill>
                <a:srgbClr val="1F2020"/>
              </a:solidFill>
              <a:ln w="1000" cap="flat" cmpd="sng">
                <a:solidFill>
                  <a:srgbClr val="2E5077"/>
                </a:solidFill>
                <a:prstDash val="solid"/>
                <a:round/>
                <a:headEnd type="none" w="sm" len="sm"/>
                <a:tailEnd type="none" w="sm" len="sm"/>
              </a:ln>
            </p:spPr>
            <p:txBody>
              <a:bodyPr spcFirstLastPara="1" wrap="square" lIns="9475" tIns="9475" rIns="9475" bIns="9475" anchor="ctr" anchorCtr="0">
                <a:noAutofit/>
              </a:bodyPr>
              <a:lstStyle/>
              <a:p>
                <a:pPr marL="0" lvl="0" indent="0" algn="ctr" rtl="0">
                  <a:spcBef>
                    <a:spcPts val="0"/>
                  </a:spcBef>
                  <a:spcAft>
                    <a:spcPts val="0"/>
                  </a:spcAft>
                  <a:buNone/>
                </a:pPr>
                <a:endParaRPr sz="145"/>
              </a:p>
            </p:txBody>
          </p:sp>
        </p:grpSp>
        <p:sp>
          <p:nvSpPr>
            <p:cNvPr id="319" name="Google Shape;319;p36"/>
            <p:cNvSpPr/>
            <p:nvPr/>
          </p:nvSpPr>
          <p:spPr>
            <a:xfrm>
              <a:off x="947035" y="3790133"/>
              <a:ext cx="34200" cy="110700"/>
            </a:xfrm>
            <a:prstGeom prst="rect">
              <a:avLst/>
            </a:prstGeom>
            <a:solidFill>
              <a:srgbClr val="000000"/>
            </a:solidFill>
            <a:ln w="13600" cap="flat" cmpd="sng">
              <a:solidFill>
                <a:srgbClr val="000000"/>
              </a:solidFill>
              <a:prstDash val="solid"/>
              <a:round/>
              <a:headEnd type="none" w="sm" len="sm"/>
              <a:tailEnd type="none" w="sm" len="sm"/>
            </a:ln>
          </p:spPr>
          <p:txBody>
            <a:bodyPr spcFirstLastPara="1" wrap="square" lIns="130375" tIns="130375" rIns="130375" bIns="130375" anchor="ctr" anchorCtr="0">
              <a:noAutofit/>
            </a:bodyPr>
            <a:lstStyle/>
            <a:p>
              <a:pPr marL="0" lvl="0" indent="0" algn="ctr" rtl="0">
                <a:spcBef>
                  <a:spcPts val="0"/>
                </a:spcBef>
                <a:spcAft>
                  <a:spcPts val="0"/>
                </a:spcAft>
                <a:buNone/>
              </a:pPr>
              <a:endParaRPr sz="1996"/>
            </a:p>
          </p:txBody>
        </p:sp>
      </p:grpSp>
      <p:grpSp>
        <p:nvGrpSpPr>
          <p:cNvPr id="320" name="Google Shape;320;p36"/>
          <p:cNvGrpSpPr/>
          <p:nvPr/>
        </p:nvGrpSpPr>
        <p:grpSpPr>
          <a:xfrm>
            <a:off x="3023727" y="3778616"/>
            <a:ext cx="257621" cy="266679"/>
            <a:chOff x="787002" y="3768483"/>
            <a:chExt cx="257621" cy="266679"/>
          </a:xfrm>
        </p:grpSpPr>
        <p:grpSp>
          <p:nvGrpSpPr>
            <p:cNvPr id="321" name="Google Shape;321;p36"/>
            <p:cNvGrpSpPr/>
            <p:nvPr/>
          </p:nvGrpSpPr>
          <p:grpSpPr>
            <a:xfrm>
              <a:off x="787002" y="3768483"/>
              <a:ext cx="257621" cy="266679"/>
              <a:chOff x="2872076" y="5172583"/>
              <a:chExt cx="1833600" cy="1898071"/>
            </a:xfrm>
          </p:grpSpPr>
          <p:sp>
            <p:nvSpPr>
              <p:cNvPr id="322" name="Google Shape;322;p36"/>
              <p:cNvSpPr/>
              <p:nvPr/>
            </p:nvSpPr>
            <p:spPr>
              <a:xfrm>
                <a:off x="3210110" y="6031754"/>
                <a:ext cx="1157700" cy="1038900"/>
              </a:xfrm>
              <a:prstGeom prst="rect">
                <a:avLst/>
              </a:prstGeom>
              <a:solidFill>
                <a:srgbClr val="1F2020"/>
              </a:solidFill>
              <a:ln w="1000" cap="flat" cmpd="sng">
                <a:solidFill>
                  <a:srgbClr val="2E5077"/>
                </a:solidFill>
                <a:prstDash val="solid"/>
                <a:round/>
                <a:headEnd type="none" w="sm" len="sm"/>
                <a:tailEnd type="none" w="sm" len="sm"/>
              </a:ln>
            </p:spPr>
            <p:txBody>
              <a:bodyPr spcFirstLastPara="1" wrap="square" lIns="9475" tIns="9475" rIns="9475" bIns="9475" anchor="ctr" anchorCtr="0">
                <a:noAutofit/>
              </a:bodyPr>
              <a:lstStyle/>
              <a:p>
                <a:pPr marL="0" lvl="0" indent="0" algn="ctr" rtl="0">
                  <a:spcBef>
                    <a:spcPts val="0"/>
                  </a:spcBef>
                  <a:spcAft>
                    <a:spcPts val="0"/>
                  </a:spcAft>
                  <a:buNone/>
                </a:pPr>
                <a:endParaRPr sz="145"/>
              </a:p>
            </p:txBody>
          </p:sp>
          <p:sp>
            <p:nvSpPr>
              <p:cNvPr id="323" name="Google Shape;323;p36"/>
              <p:cNvSpPr/>
              <p:nvPr/>
            </p:nvSpPr>
            <p:spPr>
              <a:xfrm rot="8100000">
                <a:off x="3134237" y="5447471"/>
                <a:ext cx="1309279" cy="1283823"/>
              </a:xfrm>
              <a:prstGeom prst="rtTriangle">
                <a:avLst/>
              </a:prstGeom>
              <a:solidFill>
                <a:srgbClr val="1F2020"/>
              </a:solidFill>
              <a:ln w="1000" cap="flat" cmpd="sng">
                <a:solidFill>
                  <a:srgbClr val="2E5077"/>
                </a:solidFill>
                <a:prstDash val="solid"/>
                <a:round/>
                <a:headEnd type="none" w="sm" len="sm"/>
                <a:tailEnd type="none" w="sm" len="sm"/>
              </a:ln>
            </p:spPr>
            <p:txBody>
              <a:bodyPr spcFirstLastPara="1" wrap="square" lIns="9475" tIns="9475" rIns="9475" bIns="9475" anchor="ctr" anchorCtr="0">
                <a:noAutofit/>
              </a:bodyPr>
              <a:lstStyle/>
              <a:p>
                <a:pPr marL="0" lvl="0" indent="0" algn="ctr" rtl="0">
                  <a:spcBef>
                    <a:spcPts val="0"/>
                  </a:spcBef>
                  <a:spcAft>
                    <a:spcPts val="0"/>
                  </a:spcAft>
                  <a:buNone/>
                </a:pPr>
                <a:endParaRPr sz="145"/>
              </a:p>
            </p:txBody>
          </p:sp>
        </p:grpSp>
        <p:sp>
          <p:nvSpPr>
            <p:cNvPr id="324" name="Google Shape;324;p36"/>
            <p:cNvSpPr/>
            <p:nvPr/>
          </p:nvSpPr>
          <p:spPr>
            <a:xfrm>
              <a:off x="947035" y="3790133"/>
              <a:ext cx="34200" cy="110700"/>
            </a:xfrm>
            <a:prstGeom prst="rect">
              <a:avLst/>
            </a:prstGeom>
            <a:solidFill>
              <a:srgbClr val="000000"/>
            </a:solidFill>
            <a:ln w="13600" cap="flat" cmpd="sng">
              <a:solidFill>
                <a:srgbClr val="000000"/>
              </a:solidFill>
              <a:prstDash val="solid"/>
              <a:round/>
              <a:headEnd type="none" w="sm" len="sm"/>
              <a:tailEnd type="none" w="sm" len="sm"/>
            </a:ln>
          </p:spPr>
          <p:txBody>
            <a:bodyPr spcFirstLastPara="1" wrap="square" lIns="130375" tIns="130375" rIns="130375" bIns="130375" anchor="ctr" anchorCtr="0">
              <a:noAutofit/>
            </a:bodyPr>
            <a:lstStyle/>
            <a:p>
              <a:pPr marL="0" lvl="0" indent="0" algn="ctr" rtl="0">
                <a:spcBef>
                  <a:spcPts val="0"/>
                </a:spcBef>
                <a:spcAft>
                  <a:spcPts val="0"/>
                </a:spcAft>
                <a:buNone/>
              </a:pPr>
              <a:endParaRPr sz="1996"/>
            </a:p>
          </p:txBody>
        </p:sp>
      </p:grpSp>
      <p:grpSp>
        <p:nvGrpSpPr>
          <p:cNvPr id="325" name="Google Shape;325;p36"/>
          <p:cNvGrpSpPr/>
          <p:nvPr/>
        </p:nvGrpSpPr>
        <p:grpSpPr>
          <a:xfrm>
            <a:off x="343267" y="208734"/>
            <a:ext cx="3781816" cy="4726041"/>
            <a:chOff x="2789421" y="3409187"/>
            <a:chExt cx="2544450" cy="3179735"/>
          </a:xfrm>
        </p:grpSpPr>
        <p:grpSp>
          <p:nvGrpSpPr>
            <p:cNvPr id="326" name="Google Shape;326;p36"/>
            <p:cNvGrpSpPr/>
            <p:nvPr/>
          </p:nvGrpSpPr>
          <p:grpSpPr>
            <a:xfrm>
              <a:off x="2789421" y="3409187"/>
              <a:ext cx="2544450" cy="3179735"/>
              <a:chOff x="6838150" y="-125"/>
              <a:chExt cx="2305800" cy="2881500"/>
            </a:xfrm>
          </p:grpSpPr>
          <p:sp>
            <p:nvSpPr>
              <p:cNvPr id="327" name="Google Shape;327;p36"/>
              <p:cNvSpPr/>
              <p:nvPr/>
            </p:nvSpPr>
            <p:spPr>
              <a:xfrm>
                <a:off x="6838150" y="-125"/>
                <a:ext cx="2305800" cy="2881500"/>
              </a:xfrm>
              <a:prstGeom prst="rect">
                <a:avLst/>
              </a:prstGeom>
              <a:solidFill>
                <a:srgbClr val="4DA1A9"/>
              </a:solidFill>
              <a:ln w="15600" cap="flat" cmpd="sng">
                <a:solidFill>
                  <a:srgbClr val="DBDFE0"/>
                </a:solidFill>
                <a:prstDash val="solid"/>
                <a:round/>
                <a:headEnd type="none" w="sm" len="sm"/>
                <a:tailEnd type="none" w="sm" len="sm"/>
              </a:ln>
            </p:spPr>
            <p:txBody>
              <a:bodyPr spcFirstLastPara="1" wrap="square" lIns="149950" tIns="149950" rIns="149950" bIns="149950" anchor="ctr" anchorCtr="0">
                <a:noAutofit/>
              </a:bodyPr>
              <a:lstStyle/>
              <a:p>
                <a:pPr marL="0" lvl="0" indent="0" algn="ctr" rtl="0">
                  <a:spcBef>
                    <a:spcPts val="0"/>
                  </a:spcBef>
                  <a:spcAft>
                    <a:spcPts val="0"/>
                  </a:spcAft>
                  <a:buNone/>
                </a:pPr>
                <a:endParaRPr sz="2296"/>
              </a:p>
            </p:txBody>
          </p:sp>
          <p:sp>
            <p:nvSpPr>
              <p:cNvPr id="328" name="Google Shape;328;p36"/>
              <p:cNvSpPr/>
              <p:nvPr/>
            </p:nvSpPr>
            <p:spPr>
              <a:xfrm>
                <a:off x="6928300" y="77225"/>
                <a:ext cx="2148900" cy="1596000"/>
              </a:xfrm>
              <a:prstGeom prst="rect">
                <a:avLst/>
              </a:prstGeom>
              <a:solidFill>
                <a:srgbClr val="D7E8BA"/>
              </a:solidFill>
              <a:ln w="38100" cap="flat" cmpd="sng">
                <a:solidFill>
                  <a:srgbClr val="FFA630"/>
                </a:solidFill>
                <a:prstDash val="solid"/>
                <a:round/>
                <a:headEnd type="none" w="sm" len="sm"/>
                <a:tailEnd type="none" w="sm" len="sm"/>
              </a:ln>
            </p:spPr>
            <p:txBody>
              <a:bodyPr spcFirstLastPara="1" wrap="square" lIns="149950" tIns="149950" rIns="149950" bIns="149950" anchor="ctr" anchorCtr="0">
                <a:noAutofit/>
              </a:bodyPr>
              <a:lstStyle/>
              <a:p>
                <a:pPr marL="0" lvl="0" indent="0" algn="ctr" rtl="0">
                  <a:spcBef>
                    <a:spcPts val="0"/>
                  </a:spcBef>
                  <a:spcAft>
                    <a:spcPts val="0"/>
                  </a:spcAft>
                  <a:buNone/>
                </a:pPr>
                <a:endParaRPr sz="2296"/>
              </a:p>
            </p:txBody>
          </p:sp>
          <p:sp>
            <p:nvSpPr>
              <p:cNvPr id="329" name="Google Shape;329;p36"/>
              <p:cNvSpPr/>
              <p:nvPr/>
            </p:nvSpPr>
            <p:spPr>
              <a:xfrm>
                <a:off x="6928300" y="1780675"/>
                <a:ext cx="1011300" cy="991500"/>
              </a:xfrm>
              <a:prstGeom prst="rect">
                <a:avLst/>
              </a:prstGeom>
              <a:solidFill>
                <a:srgbClr val="DBDFE0"/>
              </a:solidFill>
              <a:ln w="15600" cap="flat" cmpd="sng">
                <a:solidFill>
                  <a:srgbClr val="595959"/>
                </a:solidFill>
                <a:prstDash val="solid"/>
                <a:round/>
                <a:headEnd type="none" w="sm" len="sm"/>
                <a:tailEnd type="none" w="sm" len="sm"/>
              </a:ln>
            </p:spPr>
            <p:txBody>
              <a:bodyPr spcFirstLastPara="1" wrap="square" lIns="149950" tIns="149950" rIns="149950" bIns="149950" anchor="ctr" anchorCtr="0">
                <a:noAutofit/>
              </a:bodyPr>
              <a:lstStyle/>
              <a:p>
                <a:pPr marL="0" lvl="0" indent="0" algn="ctr" rtl="0">
                  <a:spcBef>
                    <a:spcPts val="0"/>
                  </a:spcBef>
                  <a:spcAft>
                    <a:spcPts val="0"/>
                  </a:spcAft>
                  <a:buNone/>
                </a:pPr>
                <a:r>
                  <a:rPr lang="en" sz="2400" u="sng" dirty="0">
                    <a:latin typeface="Merriweather Light"/>
                    <a:ea typeface="Merriweather Light"/>
                    <a:cs typeface="Merriweather Light"/>
                    <a:sym typeface="Merriweather Light"/>
                  </a:rPr>
                  <a:t>Juveniles</a:t>
                </a:r>
                <a:endParaRPr sz="2400" u="sng" dirty="0">
                  <a:latin typeface="Merriweather Light"/>
                  <a:ea typeface="Merriweather Light"/>
                  <a:cs typeface="Merriweather Light"/>
                  <a:sym typeface="Merriweather Light"/>
                </a:endParaRPr>
              </a:p>
              <a:p>
                <a:pPr marL="0" lvl="0" indent="0" algn="l" rtl="0">
                  <a:spcBef>
                    <a:spcPts val="0"/>
                  </a:spcBef>
                  <a:spcAft>
                    <a:spcPts val="0"/>
                  </a:spcAft>
                  <a:buNone/>
                </a:pPr>
                <a:r>
                  <a:rPr lang="en" sz="2132" dirty="0">
                    <a:latin typeface="Merriweather Light"/>
                    <a:ea typeface="Merriweather Light"/>
                    <a:cs typeface="Merriweather Light"/>
                    <a:sym typeface="Merriweather Light"/>
                  </a:rPr>
                  <a:t>      </a:t>
                </a:r>
                <a:endParaRPr sz="2132" dirty="0">
                  <a:latin typeface="Merriweather Light"/>
                  <a:ea typeface="Merriweather Light"/>
                  <a:cs typeface="Merriweather Light"/>
                  <a:sym typeface="Merriweather Light"/>
                </a:endParaRPr>
              </a:p>
              <a:p>
                <a:pPr marL="0" lvl="0" indent="0" algn="l" rtl="0">
                  <a:spcBef>
                    <a:spcPts val="0"/>
                  </a:spcBef>
                  <a:spcAft>
                    <a:spcPts val="0"/>
                  </a:spcAft>
                  <a:buNone/>
                </a:pPr>
                <a:r>
                  <a:rPr lang="en" sz="2132" dirty="0">
                    <a:latin typeface="Merriweather Light"/>
                    <a:ea typeface="Merriweather Light"/>
                    <a:cs typeface="Merriweather Light"/>
                    <a:sym typeface="Merriweather Light"/>
                  </a:rPr>
                  <a:t>      +2 </a:t>
                </a:r>
                <a:endParaRPr sz="2132" dirty="0">
                  <a:latin typeface="Merriweather Light"/>
                  <a:ea typeface="Merriweather Light"/>
                  <a:cs typeface="Merriweather Light"/>
                  <a:sym typeface="Merriweather Light"/>
                </a:endParaRPr>
              </a:p>
            </p:txBody>
          </p:sp>
          <p:sp>
            <p:nvSpPr>
              <p:cNvPr id="330" name="Google Shape;330;p36"/>
              <p:cNvSpPr/>
              <p:nvPr/>
            </p:nvSpPr>
            <p:spPr>
              <a:xfrm>
                <a:off x="8018800" y="1780675"/>
                <a:ext cx="1058400" cy="991500"/>
              </a:xfrm>
              <a:prstGeom prst="rect">
                <a:avLst/>
              </a:prstGeom>
              <a:solidFill>
                <a:srgbClr val="DBDFE0"/>
              </a:solidFill>
              <a:ln w="15600" cap="flat" cmpd="sng">
                <a:solidFill>
                  <a:srgbClr val="595959"/>
                </a:solidFill>
                <a:prstDash val="solid"/>
                <a:round/>
                <a:headEnd type="none" w="sm" len="sm"/>
                <a:tailEnd type="none" w="sm" len="sm"/>
              </a:ln>
            </p:spPr>
            <p:txBody>
              <a:bodyPr spcFirstLastPara="1" wrap="square" lIns="149950" tIns="149950" rIns="149950" bIns="149950" anchor="ctr" anchorCtr="0">
                <a:noAutofit/>
              </a:bodyPr>
              <a:lstStyle/>
              <a:p>
                <a:pPr marL="0" lvl="0" indent="0" algn="ctr" rtl="0">
                  <a:spcBef>
                    <a:spcPts val="0"/>
                  </a:spcBef>
                  <a:spcAft>
                    <a:spcPts val="0"/>
                  </a:spcAft>
                  <a:buNone/>
                </a:pPr>
                <a:r>
                  <a:rPr lang="en" sz="2460" u="sng">
                    <a:latin typeface="Merriweather Light"/>
                    <a:ea typeface="Merriweather Light"/>
                    <a:cs typeface="Merriweather Light"/>
                    <a:sym typeface="Merriweather Light"/>
                  </a:rPr>
                  <a:t>Adults</a:t>
                </a:r>
                <a:endParaRPr sz="2460" u="sng">
                  <a:latin typeface="Merriweather Light"/>
                  <a:ea typeface="Merriweather Light"/>
                  <a:cs typeface="Merriweather Light"/>
                  <a:sym typeface="Merriweather Light"/>
                </a:endParaRPr>
              </a:p>
              <a:p>
                <a:pPr marL="0" lvl="0" indent="0" algn="l" rtl="0">
                  <a:spcBef>
                    <a:spcPts val="0"/>
                  </a:spcBef>
                  <a:spcAft>
                    <a:spcPts val="0"/>
                  </a:spcAft>
                  <a:buNone/>
                </a:pPr>
                <a:r>
                  <a:rPr lang="en" sz="2132">
                    <a:latin typeface="Merriweather Light"/>
                    <a:ea typeface="Merriweather Light"/>
                    <a:cs typeface="Merriweather Light"/>
                    <a:sym typeface="Merriweather Light"/>
                  </a:rPr>
                  <a:t>      </a:t>
                </a:r>
                <a:endParaRPr sz="2132">
                  <a:latin typeface="Merriweather Light"/>
                  <a:ea typeface="Merriweather Light"/>
                  <a:cs typeface="Merriweather Light"/>
                  <a:sym typeface="Merriweather Light"/>
                </a:endParaRPr>
              </a:p>
              <a:p>
                <a:pPr marL="0" lvl="0" indent="0" algn="l" rtl="0">
                  <a:spcBef>
                    <a:spcPts val="0"/>
                  </a:spcBef>
                  <a:spcAft>
                    <a:spcPts val="0"/>
                  </a:spcAft>
                  <a:buNone/>
                </a:pPr>
                <a:r>
                  <a:rPr lang="en" sz="2132">
                    <a:latin typeface="Merriweather Light"/>
                    <a:ea typeface="Merriweather Light"/>
                    <a:cs typeface="Merriweather Light"/>
                    <a:sym typeface="Merriweather Light"/>
                  </a:rPr>
                  <a:t>       +1 </a:t>
                </a:r>
                <a:endParaRPr sz="2132">
                  <a:latin typeface="Merriweather Light"/>
                  <a:ea typeface="Merriweather Light"/>
                  <a:cs typeface="Merriweather Light"/>
                  <a:sym typeface="Merriweather Light"/>
                </a:endParaRPr>
              </a:p>
            </p:txBody>
          </p:sp>
        </p:grpSp>
        <p:grpSp>
          <p:nvGrpSpPr>
            <p:cNvPr id="331" name="Google Shape;331;p36"/>
            <p:cNvGrpSpPr/>
            <p:nvPr/>
          </p:nvGrpSpPr>
          <p:grpSpPr>
            <a:xfrm>
              <a:off x="3662909" y="3439326"/>
              <a:ext cx="1134803" cy="1787955"/>
              <a:chOff x="7651950" y="89034"/>
              <a:chExt cx="997980" cy="1572382"/>
            </a:xfrm>
          </p:grpSpPr>
          <p:pic>
            <p:nvPicPr>
              <p:cNvPr id="332" name="Google Shape;332;p36"/>
              <p:cNvPicPr preferRelativeResize="0"/>
              <p:nvPr/>
            </p:nvPicPr>
            <p:blipFill>
              <a:blip r:embed="rId4">
                <a:alphaModFix/>
              </a:blip>
              <a:stretch>
                <a:fillRect/>
              </a:stretch>
            </p:blipFill>
            <p:spPr>
              <a:xfrm>
                <a:off x="7651950" y="133863"/>
                <a:ext cx="575297" cy="1482725"/>
              </a:xfrm>
              <a:prstGeom prst="rect">
                <a:avLst/>
              </a:prstGeom>
              <a:noFill/>
              <a:ln>
                <a:noFill/>
              </a:ln>
            </p:spPr>
          </p:pic>
          <p:pic>
            <p:nvPicPr>
              <p:cNvPr id="333" name="Google Shape;333;p36"/>
              <p:cNvPicPr preferRelativeResize="0"/>
              <p:nvPr/>
            </p:nvPicPr>
            <p:blipFill>
              <a:blip r:embed="rId4">
                <a:alphaModFix/>
              </a:blip>
              <a:stretch>
                <a:fillRect/>
              </a:stretch>
            </p:blipFill>
            <p:spPr>
              <a:xfrm rot="754114">
                <a:off x="7920200" y="133863"/>
                <a:ext cx="575297" cy="1482724"/>
              </a:xfrm>
              <a:prstGeom prst="rect">
                <a:avLst/>
              </a:prstGeom>
              <a:noFill/>
              <a:ln>
                <a:noFill/>
              </a:ln>
            </p:spPr>
          </p:pic>
        </p:grpSp>
        <p:sp>
          <p:nvSpPr>
            <p:cNvPr id="334" name="Google Shape;334;p36"/>
            <p:cNvSpPr/>
            <p:nvPr/>
          </p:nvSpPr>
          <p:spPr>
            <a:xfrm>
              <a:off x="3081088" y="4222109"/>
              <a:ext cx="1961100" cy="585300"/>
            </a:xfrm>
            <a:prstGeom prst="rect">
              <a:avLst/>
            </a:prstGeom>
            <a:solidFill>
              <a:srgbClr val="E7E803">
                <a:alpha val="70440"/>
              </a:srgbClr>
            </a:solidFill>
            <a:ln w="16075" cap="flat" cmpd="sng">
              <a:solidFill>
                <a:srgbClr val="595959"/>
              </a:solidFill>
              <a:prstDash val="solid"/>
              <a:round/>
              <a:headEnd type="none" w="sm" len="sm"/>
              <a:tailEnd type="none" w="sm" len="sm"/>
            </a:ln>
          </p:spPr>
          <p:txBody>
            <a:bodyPr spcFirstLastPara="1" wrap="square" lIns="154500" tIns="154500" rIns="154500" bIns="154500" anchor="ctr" anchorCtr="0">
              <a:noAutofit/>
            </a:bodyPr>
            <a:lstStyle/>
            <a:p>
              <a:pPr marL="0" lvl="0" indent="0" algn="ctr" rtl="0">
                <a:spcBef>
                  <a:spcPts val="0"/>
                </a:spcBef>
                <a:spcAft>
                  <a:spcPts val="0"/>
                </a:spcAft>
                <a:buNone/>
              </a:pPr>
              <a:r>
                <a:rPr lang="en" sz="2366">
                  <a:latin typeface="Merriweather Black"/>
                  <a:ea typeface="Merriweather Black"/>
                  <a:cs typeface="Merriweather Black"/>
                  <a:sym typeface="Merriweather Black"/>
                </a:rPr>
                <a:t>Seagrass</a:t>
              </a:r>
              <a:endParaRPr sz="2366">
                <a:latin typeface="Merriweather Black"/>
                <a:ea typeface="Merriweather Black"/>
                <a:cs typeface="Merriweather Black"/>
                <a:sym typeface="Merriweather Black"/>
              </a:endParaRPr>
            </a:p>
          </p:txBody>
        </p:sp>
      </p:grpSp>
      <p:sp>
        <p:nvSpPr>
          <p:cNvPr id="335" name="Google Shape;335;p36"/>
          <p:cNvSpPr/>
          <p:nvPr/>
        </p:nvSpPr>
        <p:spPr>
          <a:xfrm rot="762581">
            <a:off x="3119876" y="4151269"/>
            <a:ext cx="265323" cy="285917"/>
          </a:xfrm>
          <a:prstGeom prst="lightningBolt">
            <a:avLst/>
          </a:prstGeom>
          <a:solidFill>
            <a:srgbClr val="FFFF00"/>
          </a:solidFill>
          <a:ln w="13600" cap="flat" cmpd="sng">
            <a:solidFill>
              <a:srgbClr val="595959"/>
            </a:solidFill>
            <a:prstDash val="solid"/>
            <a:round/>
            <a:headEnd type="none" w="sm" len="sm"/>
            <a:tailEnd type="none" w="sm" len="sm"/>
          </a:ln>
        </p:spPr>
        <p:txBody>
          <a:bodyPr spcFirstLastPara="1" wrap="square" lIns="130375" tIns="130375" rIns="130375" bIns="130375" anchor="ctr" anchorCtr="0">
            <a:noAutofit/>
          </a:bodyPr>
          <a:lstStyle/>
          <a:p>
            <a:pPr marL="0" lvl="0" indent="0" algn="l" rtl="0">
              <a:spcBef>
                <a:spcPts val="0"/>
              </a:spcBef>
              <a:spcAft>
                <a:spcPts val="0"/>
              </a:spcAft>
              <a:buNone/>
            </a:pPr>
            <a:endParaRPr sz="1996"/>
          </a:p>
        </p:txBody>
      </p:sp>
      <p:sp>
        <p:nvSpPr>
          <p:cNvPr id="336" name="Google Shape;336;p36"/>
          <p:cNvSpPr/>
          <p:nvPr/>
        </p:nvSpPr>
        <p:spPr>
          <a:xfrm rot="762581">
            <a:off x="1296200" y="4151282"/>
            <a:ext cx="265323" cy="285917"/>
          </a:xfrm>
          <a:prstGeom prst="lightningBolt">
            <a:avLst/>
          </a:prstGeom>
          <a:solidFill>
            <a:srgbClr val="FFFF00"/>
          </a:solidFill>
          <a:ln w="13600" cap="flat" cmpd="sng">
            <a:solidFill>
              <a:srgbClr val="595959"/>
            </a:solidFill>
            <a:prstDash val="solid"/>
            <a:round/>
            <a:headEnd type="none" w="sm" len="sm"/>
            <a:tailEnd type="none" w="sm" len="sm"/>
          </a:ln>
        </p:spPr>
        <p:txBody>
          <a:bodyPr spcFirstLastPara="1" wrap="square" lIns="130375" tIns="130375" rIns="130375" bIns="130375" anchor="ctr" anchorCtr="0">
            <a:noAutofit/>
          </a:bodyPr>
          <a:lstStyle/>
          <a:p>
            <a:pPr marL="0" lvl="0" indent="0" algn="l" rtl="0">
              <a:spcBef>
                <a:spcPts val="0"/>
              </a:spcBef>
              <a:spcAft>
                <a:spcPts val="0"/>
              </a:spcAft>
              <a:buNone/>
            </a:pPr>
            <a:endParaRPr sz="1996"/>
          </a:p>
        </p:txBody>
      </p:sp>
      <p:grpSp>
        <p:nvGrpSpPr>
          <p:cNvPr id="337" name="Google Shape;337;p36"/>
          <p:cNvGrpSpPr/>
          <p:nvPr/>
        </p:nvGrpSpPr>
        <p:grpSpPr>
          <a:xfrm>
            <a:off x="1124515" y="3805646"/>
            <a:ext cx="257621" cy="266679"/>
            <a:chOff x="787002" y="3768483"/>
            <a:chExt cx="257621" cy="266679"/>
          </a:xfrm>
        </p:grpSpPr>
        <p:grpSp>
          <p:nvGrpSpPr>
            <p:cNvPr id="338" name="Google Shape;338;p36"/>
            <p:cNvGrpSpPr/>
            <p:nvPr/>
          </p:nvGrpSpPr>
          <p:grpSpPr>
            <a:xfrm>
              <a:off x="787002" y="3768483"/>
              <a:ext cx="257621" cy="266679"/>
              <a:chOff x="2872076" y="5172583"/>
              <a:chExt cx="1833600" cy="1898071"/>
            </a:xfrm>
          </p:grpSpPr>
          <p:sp>
            <p:nvSpPr>
              <p:cNvPr id="339" name="Google Shape;339;p36"/>
              <p:cNvSpPr/>
              <p:nvPr/>
            </p:nvSpPr>
            <p:spPr>
              <a:xfrm>
                <a:off x="3210110" y="6031754"/>
                <a:ext cx="1157700" cy="1038900"/>
              </a:xfrm>
              <a:prstGeom prst="rect">
                <a:avLst/>
              </a:prstGeom>
              <a:solidFill>
                <a:srgbClr val="1F2020"/>
              </a:solidFill>
              <a:ln w="1000" cap="flat" cmpd="sng">
                <a:solidFill>
                  <a:srgbClr val="2E5077"/>
                </a:solidFill>
                <a:prstDash val="solid"/>
                <a:round/>
                <a:headEnd type="none" w="sm" len="sm"/>
                <a:tailEnd type="none" w="sm" len="sm"/>
              </a:ln>
            </p:spPr>
            <p:txBody>
              <a:bodyPr spcFirstLastPara="1" wrap="square" lIns="9475" tIns="9475" rIns="9475" bIns="9475" anchor="ctr" anchorCtr="0">
                <a:noAutofit/>
              </a:bodyPr>
              <a:lstStyle/>
              <a:p>
                <a:pPr marL="0" lvl="0" indent="0" algn="ctr" rtl="0">
                  <a:spcBef>
                    <a:spcPts val="0"/>
                  </a:spcBef>
                  <a:spcAft>
                    <a:spcPts val="0"/>
                  </a:spcAft>
                  <a:buNone/>
                </a:pPr>
                <a:endParaRPr sz="145"/>
              </a:p>
            </p:txBody>
          </p:sp>
          <p:sp>
            <p:nvSpPr>
              <p:cNvPr id="340" name="Google Shape;340;p36"/>
              <p:cNvSpPr/>
              <p:nvPr/>
            </p:nvSpPr>
            <p:spPr>
              <a:xfrm rot="8100000">
                <a:off x="3134237" y="5447471"/>
                <a:ext cx="1309279" cy="1283823"/>
              </a:xfrm>
              <a:prstGeom prst="rtTriangle">
                <a:avLst/>
              </a:prstGeom>
              <a:solidFill>
                <a:srgbClr val="1F2020"/>
              </a:solidFill>
              <a:ln w="1000" cap="flat" cmpd="sng">
                <a:solidFill>
                  <a:srgbClr val="2E5077"/>
                </a:solidFill>
                <a:prstDash val="solid"/>
                <a:round/>
                <a:headEnd type="none" w="sm" len="sm"/>
                <a:tailEnd type="none" w="sm" len="sm"/>
              </a:ln>
            </p:spPr>
            <p:txBody>
              <a:bodyPr spcFirstLastPara="1" wrap="square" lIns="9475" tIns="9475" rIns="9475" bIns="9475" anchor="ctr" anchorCtr="0">
                <a:noAutofit/>
              </a:bodyPr>
              <a:lstStyle/>
              <a:p>
                <a:pPr marL="0" lvl="0" indent="0" algn="ctr" rtl="0">
                  <a:spcBef>
                    <a:spcPts val="0"/>
                  </a:spcBef>
                  <a:spcAft>
                    <a:spcPts val="0"/>
                  </a:spcAft>
                  <a:buNone/>
                </a:pPr>
                <a:endParaRPr sz="145"/>
              </a:p>
            </p:txBody>
          </p:sp>
        </p:grpSp>
        <p:sp>
          <p:nvSpPr>
            <p:cNvPr id="341" name="Google Shape;341;p36"/>
            <p:cNvSpPr/>
            <p:nvPr/>
          </p:nvSpPr>
          <p:spPr>
            <a:xfrm>
              <a:off x="947035" y="3790133"/>
              <a:ext cx="34200" cy="110700"/>
            </a:xfrm>
            <a:prstGeom prst="rect">
              <a:avLst/>
            </a:prstGeom>
            <a:solidFill>
              <a:srgbClr val="000000"/>
            </a:solidFill>
            <a:ln w="13600" cap="flat" cmpd="sng">
              <a:solidFill>
                <a:srgbClr val="000000"/>
              </a:solidFill>
              <a:prstDash val="solid"/>
              <a:round/>
              <a:headEnd type="none" w="sm" len="sm"/>
              <a:tailEnd type="none" w="sm" len="sm"/>
            </a:ln>
          </p:spPr>
          <p:txBody>
            <a:bodyPr spcFirstLastPara="1" wrap="square" lIns="130375" tIns="130375" rIns="130375" bIns="130375" anchor="ctr" anchorCtr="0">
              <a:noAutofit/>
            </a:bodyPr>
            <a:lstStyle/>
            <a:p>
              <a:pPr marL="0" lvl="0" indent="0" algn="ctr" rtl="0">
                <a:spcBef>
                  <a:spcPts val="0"/>
                </a:spcBef>
                <a:spcAft>
                  <a:spcPts val="0"/>
                </a:spcAft>
                <a:buNone/>
              </a:pPr>
              <a:endParaRPr sz="1996"/>
            </a:p>
          </p:txBody>
        </p:sp>
      </p:grpSp>
      <p:grpSp>
        <p:nvGrpSpPr>
          <p:cNvPr id="342" name="Google Shape;342;p36"/>
          <p:cNvGrpSpPr/>
          <p:nvPr/>
        </p:nvGrpSpPr>
        <p:grpSpPr>
          <a:xfrm>
            <a:off x="3026890" y="3805646"/>
            <a:ext cx="257621" cy="266679"/>
            <a:chOff x="787002" y="3768483"/>
            <a:chExt cx="257621" cy="266679"/>
          </a:xfrm>
        </p:grpSpPr>
        <p:grpSp>
          <p:nvGrpSpPr>
            <p:cNvPr id="343" name="Google Shape;343;p36"/>
            <p:cNvGrpSpPr/>
            <p:nvPr/>
          </p:nvGrpSpPr>
          <p:grpSpPr>
            <a:xfrm>
              <a:off x="787002" y="3768483"/>
              <a:ext cx="257621" cy="266679"/>
              <a:chOff x="2872076" y="5172583"/>
              <a:chExt cx="1833600" cy="1898071"/>
            </a:xfrm>
          </p:grpSpPr>
          <p:sp>
            <p:nvSpPr>
              <p:cNvPr id="344" name="Google Shape;344;p36"/>
              <p:cNvSpPr/>
              <p:nvPr/>
            </p:nvSpPr>
            <p:spPr>
              <a:xfrm>
                <a:off x="3210110" y="6031754"/>
                <a:ext cx="1157700" cy="1038900"/>
              </a:xfrm>
              <a:prstGeom prst="rect">
                <a:avLst/>
              </a:prstGeom>
              <a:solidFill>
                <a:srgbClr val="1F2020"/>
              </a:solidFill>
              <a:ln w="1000" cap="flat" cmpd="sng">
                <a:solidFill>
                  <a:srgbClr val="2E5077"/>
                </a:solidFill>
                <a:prstDash val="solid"/>
                <a:round/>
                <a:headEnd type="none" w="sm" len="sm"/>
                <a:tailEnd type="none" w="sm" len="sm"/>
              </a:ln>
            </p:spPr>
            <p:txBody>
              <a:bodyPr spcFirstLastPara="1" wrap="square" lIns="9475" tIns="9475" rIns="9475" bIns="9475" anchor="ctr" anchorCtr="0">
                <a:noAutofit/>
              </a:bodyPr>
              <a:lstStyle/>
              <a:p>
                <a:pPr marL="0" lvl="0" indent="0" algn="ctr" rtl="0">
                  <a:spcBef>
                    <a:spcPts val="0"/>
                  </a:spcBef>
                  <a:spcAft>
                    <a:spcPts val="0"/>
                  </a:spcAft>
                  <a:buNone/>
                </a:pPr>
                <a:endParaRPr sz="145"/>
              </a:p>
            </p:txBody>
          </p:sp>
          <p:sp>
            <p:nvSpPr>
              <p:cNvPr id="345" name="Google Shape;345;p36"/>
              <p:cNvSpPr/>
              <p:nvPr/>
            </p:nvSpPr>
            <p:spPr>
              <a:xfrm rot="8100000">
                <a:off x="3134237" y="5447471"/>
                <a:ext cx="1309279" cy="1283823"/>
              </a:xfrm>
              <a:prstGeom prst="rtTriangle">
                <a:avLst/>
              </a:prstGeom>
              <a:solidFill>
                <a:srgbClr val="1F2020"/>
              </a:solidFill>
              <a:ln w="1000" cap="flat" cmpd="sng">
                <a:solidFill>
                  <a:srgbClr val="2E5077"/>
                </a:solidFill>
                <a:prstDash val="solid"/>
                <a:round/>
                <a:headEnd type="none" w="sm" len="sm"/>
                <a:tailEnd type="none" w="sm" len="sm"/>
              </a:ln>
            </p:spPr>
            <p:txBody>
              <a:bodyPr spcFirstLastPara="1" wrap="square" lIns="9475" tIns="9475" rIns="9475" bIns="9475" anchor="ctr" anchorCtr="0">
                <a:noAutofit/>
              </a:bodyPr>
              <a:lstStyle/>
              <a:p>
                <a:pPr marL="0" lvl="0" indent="0" algn="ctr" rtl="0">
                  <a:spcBef>
                    <a:spcPts val="0"/>
                  </a:spcBef>
                  <a:spcAft>
                    <a:spcPts val="0"/>
                  </a:spcAft>
                  <a:buNone/>
                </a:pPr>
                <a:endParaRPr sz="145"/>
              </a:p>
            </p:txBody>
          </p:sp>
        </p:grpSp>
        <p:sp>
          <p:nvSpPr>
            <p:cNvPr id="346" name="Google Shape;346;p36"/>
            <p:cNvSpPr/>
            <p:nvPr/>
          </p:nvSpPr>
          <p:spPr>
            <a:xfrm>
              <a:off x="947035" y="3790133"/>
              <a:ext cx="34200" cy="110700"/>
            </a:xfrm>
            <a:prstGeom prst="rect">
              <a:avLst/>
            </a:prstGeom>
            <a:solidFill>
              <a:srgbClr val="000000"/>
            </a:solidFill>
            <a:ln w="13600" cap="flat" cmpd="sng">
              <a:solidFill>
                <a:srgbClr val="000000"/>
              </a:solidFill>
              <a:prstDash val="solid"/>
              <a:round/>
              <a:headEnd type="none" w="sm" len="sm"/>
              <a:tailEnd type="none" w="sm" len="sm"/>
            </a:ln>
          </p:spPr>
          <p:txBody>
            <a:bodyPr spcFirstLastPara="1" wrap="square" lIns="130375" tIns="130375" rIns="130375" bIns="130375" anchor="ctr" anchorCtr="0">
              <a:noAutofit/>
            </a:bodyPr>
            <a:lstStyle/>
            <a:p>
              <a:pPr marL="0" lvl="0" indent="0" algn="ctr" rtl="0">
                <a:spcBef>
                  <a:spcPts val="0"/>
                </a:spcBef>
                <a:spcAft>
                  <a:spcPts val="0"/>
                </a:spcAft>
                <a:buNone/>
              </a:pPr>
              <a:endParaRPr sz="1996"/>
            </a:p>
          </p:txBody>
        </p:sp>
      </p:grpSp>
      <p:sp>
        <p:nvSpPr>
          <p:cNvPr id="347" name="Google Shape;347;p36"/>
          <p:cNvSpPr txBox="1"/>
          <p:nvPr/>
        </p:nvSpPr>
        <p:spPr>
          <a:xfrm>
            <a:off x="4572000" y="102900"/>
            <a:ext cx="4300500" cy="17523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2700">
                <a:solidFill>
                  <a:srgbClr val="2E5077"/>
                </a:solidFill>
                <a:latin typeface="Merriweather"/>
                <a:ea typeface="Merriweather"/>
                <a:cs typeface="Merriweather"/>
                <a:sym typeface="Merriweather"/>
              </a:rPr>
              <a:t>Seagrass is a preferred nursery habitat</a:t>
            </a:r>
            <a:endParaRPr sz="2700">
              <a:solidFill>
                <a:srgbClr val="2E5077"/>
              </a:solidFill>
              <a:latin typeface="Merriweather"/>
              <a:ea typeface="Merriweather"/>
              <a:cs typeface="Merriweather"/>
              <a:sym typeface="Merriweather"/>
            </a:endParaRPr>
          </a:p>
          <a:p>
            <a:pPr marL="0" lvl="0" indent="0" algn="ctr" rtl="0">
              <a:spcBef>
                <a:spcPts val="0"/>
              </a:spcBef>
              <a:spcAft>
                <a:spcPts val="0"/>
              </a:spcAft>
              <a:buNone/>
            </a:pPr>
            <a:endParaRPr sz="2700">
              <a:solidFill>
                <a:srgbClr val="2E5077"/>
              </a:solidFill>
              <a:latin typeface="Merriweather"/>
              <a:ea typeface="Merriweather"/>
              <a:cs typeface="Merriweather"/>
              <a:sym typeface="Merriweather"/>
            </a:endParaRPr>
          </a:p>
          <a:p>
            <a:pPr marL="0" lvl="0" indent="0" algn="ctr" rtl="0">
              <a:spcBef>
                <a:spcPts val="0"/>
              </a:spcBef>
              <a:spcAft>
                <a:spcPts val="0"/>
              </a:spcAft>
              <a:buNone/>
            </a:pPr>
            <a:r>
              <a:rPr lang="en" sz="2700">
                <a:solidFill>
                  <a:srgbClr val="2E5077"/>
                </a:solidFill>
                <a:latin typeface="Merriweather"/>
                <a:ea typeface="Merriweather"/>
                <a:cs typeface="Merriweather"/>
                <a:sym typeface="Merriweather"/>
              </a:rPr>
              <a:t>Since it is a nursery, that means it helps more juveniles make it to adulthood than other surrounding habitats</a:t>
            </a:r>
            <a:endParaRPr sz="2700">
              <a:solidFill>
                <a:srgbClr val="2E5077"/>
              </a:solidFill>
              <a:latin typeface="Merriweather"/>
              <a:ea typeface="Merriweather"/>
              <a:cs typeface="Merriweather"/>
              <a:sym typeface="Merriweather"/>
            </a:endParaRPr>
          </a:p>
          <a:p>
            <a:pPr marL="0" lvl="0" indent="0" algn="ctr" rtl="0">
              <a:spcBef>
                <a:spcPts val="0"/>
              </a:spcBef>
              <a:spcAft>
                <a:spcPts val="0"/>
              </a:spcAft>
              <a:buNone/>
            </a:pPr>
            <a:endParaRPr sz="2700">
              <a:solidFill>
                <a:srgbClr val="2E5077"/>
              </a:solidFill>
              <a:latin typeface="Merriweather"/>
              <a:ea typeface="Merriweather"/>
              <a:cs typeface="Merriweather"/>
              <a:sym typeface="Merriweather"/>
            </a:endParaRPr>
          </a:p>
          <a:p>
            <a:pPr marL="0" lvl="0" indent="0" algn="ctr" rtl="0">
              <a:spcBef>
                <a:spcPts val="0"/>
              </a:spcBef>
              <a:spcAft>
                <a:spcPts val="0"/>
              </a:spcAft>
              <a:buNone/>
            </a:pPr>
            <a:r>
              <a:rPr lang="en" sz="2700">
                <a:solidFill>
                  <a:srgbClr val="2E5077"/>
                </a:solidFill>
                <a:latin typeface="Merriweather"/>
                <a:ea typeface="Merriweather"/>
                <a:cs typeface="Merriweather"/>
                <a:sym typeface="Merriweather"/>
              </a:rPr>
              <a:t>This is because there is lots of food and shelter</a:t>
            </a:r>
            <a:endParaRPr sz="2700">
              <a:solidFill>
                <a:srgbClr val="2E5077"/>
              </a:solidFill>
              <a:latin typeface="Merriweather"/>
              <a:ea typeface="Merriweather"/>
              <a:cs typeface="Merriweather"/>
              <a:sym typeface="Merriweather"/>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351"/>
        <p:cNvGrpSpPr/>
        <p:nvPr/>
      </p:nvGrpSpPr>
      <p:grpSpPr>
        <a:xfrm>
          <a:off x="0" y="0"/>
          <a:ext cx="0" cy="0"/>
          <a:chOff x="0" y="0"/>
          <a:chExt cx="0" cy="0"/>
        </a:xfrm>
      </p:grpSpPr>
      <p:grpSp>
        <p:nvGrpSpPr>
          <p:cNvPr id="352" name="Google Shape;352;p37"/>
          <p:cNvGrpSpPr/>
          <p:nvPr/>
        </p:nvGrpSpPr>
        <p:grpSpPr>
          <a:xfrm>
            <a:off x="343303" y="181778"/>
            <a:ext cx="3781743" cy="4725948"/>
            <a:chOff x="6838150" y="-125"/>
            <a:chExt cx="2305800" cy="2881500"/>
          </a:xfrm>
        </p:grpSpPr>
        <p:sp>
          <p:nvSpPr>
            <p:cNvPr id="353" name="Google Shape;353;p37"/>
            <p:cNvSpPr/>
            <p:nvPr/>
          </p:nvSpPr>
          <p:spPr>
            <a:xfrm>
              <a:off x="6838150" y="-125"/>
              <a:ext cx="2305800" cy="2881500"/>
            </a:xfrm>
            <a:prstGeom prst="rect">
              <a:avLst/>
            </a:prstGeom>
            <a:solidFill>
              <a:srgbClr val="4DA1A9"/>
            </a:solidFill>
            <a:ln w="15600" cap="flat" cmpd="sng">
              <a:solidFill>
                <a:srgbClr val="DBDFE0"/>
              </a:solidFill>
              <a:prstDash val="solid"/>
              <a:round/>
              <a:headEnd type="none" w="sm" len="sm"/>
              <a:tailEnd type="none" w="sm" len="sm"/>
            </a:ln>
          </p:spPr>
          <p:txBody>
            <a:bodyPr spcFirstLastPara="1" wrap="square" lIns="149950" tIns="149950" rIns="149950" bIns="149950" anchor="ctr" anchorCtr="0">
              <a:noAutofit/>
            </a:bodyPr>
            <a:lstStyle/>
            <a:p>
              <a:pPr marL="0" lvl="0" indent="0" algn="ctr" rtl="0">
                <a:spcBef>
                  <a:spcPts val="0"/>
                </a:spcBef>
                <a:spcAft>
                  <a:spcPts val="0"/>
                </a:spcAft>
                <a:buNone/>
              </a:pPr>
              <a:endParaRPr sz="2296"/>
            </a:p>
          </p:txBody>
        </p:sp>
        <p:sp>
          <p:nvSpPr>
            <p:cNvPr id="354" name="Google Shape;354;p37"/>
            <p:cNvSpPr/>
            <p:nvPr/>
          </p:nvSpPr>
          <p:spPr>
            <a:xfrm>
              <a:off x="6928300" y="77225"/>
              <a:ext cx="2148900" cy="1596000"/>
            </a:xfrm>
            <a:prstGeom prst="rect">
              <a:avLst/>
            </a:prstGeom>
            <a:solidFill>
              <a:srgbClr val="D7E8BA"/>
            </a:solidFill>
            <a:ln w="38100" cap="flat" cmpd="sng">
              <a:solidFill>
                <a:srgbClr val="FFA630"/>
              </a:solidFill>
              <a:prstDash val="solid"/>
              <a:round/>
              <a:headEnd type="none" w="sm" len="sm"/>
              <a:tailEnd type="none" w="sm" len="sm"/>
            </a:ln>
          </p:spPr>
          <p:txBody>
            <a:bodyPr spcFirstLastPara="1" wrap="square" lIns="149950" tIns="149950" rIns="149950" bIns="149950" anchor="ctr" anchorCtr="0">
              <a:noAutofit/>
            </a:bodyPr>
            <a:lstStyle/>
            <a:p>
              <a:pPr marL="0" lvl="0" indent="0" algn="ctr" rtl="0">
                <a:spcBef>
                  <a:spcPts val="0"/>
                </a:spcBef>
                <a:spcAft>
                  <a:spcPts val="0"/>
                </a:spcAft>
                <a:buNone/>
              </a:pPr>
              <a:endParaRPr sz="2296"/>
            </a:p>
          </p:txBody>
        </p:sp>
        <p:sp>
          <p:nvSpPr>
            <p:cNvPr id="355" name="Google Shape;355;p37"/>
            <p:cNvSpPr/>
            <p:nvPr/>
          </p:nvSpPr>
          <p:spPr>
            <a:xfrm>
              <a:off x="6928300" y="1780675"/>
              <a:ext cx="1011300" cy="991500"/>
            </a:xfrm>
            <a:prstGeom prst="rect">
              <a:avLst/>
            </a:prstGeom>
            <a:solidFill>
              <a:srgbClr val="DBDFE0"/>
            </a:solidFill>
            <a:ln w="15600" cap="flat" cmpd="sng">
              <a:solidFill>
                <a:srgbClr val="595959"/>
              </a:solidFill>
              <a:prstDash val="solid"/>
              <a:round/>
              <a:headEnd type="none" w="sm" len="sm"/>
              <a:tailEnd type="none" w="sm" len="sm"/>
            </a:ln>
          </p:spPr>
          <p:txBody>
            <a:bodyPr spcFirstLastPara="1" wrap="square" lIns="149950" tIns="149950" rIns="149950" bIns="149950" anchor="ctr" anchorCtr="0">
              <a:noAutofit/>
            </a:bodyPr>
            <a:lstStyle/>
            <a:p>
              <a:pPr marL="0" lvl="0" indent="0" algn="ctr" rtl="0">
                <a:spcBef>
                  <a:spcPts val="0"/>
                </a:spcBef>
                <a:spcAft>
                  <a:spcPts val="0"/>
                </a:spcAft>
                <a:buNone/>
              </a:pPr>
              <a:r>
                <a:rPr lang="en" sz="2400" u="sng" dirty="0">
                  <a:latin typeface="Merriweather Light"/>
                  <a:ea typeface="Merriweather Light"/>
                  <a:cs typeface="Merriweather Light"/>
                  <a:sym typeface="Merriweather Light"/>
                </a:rPr>
                <a:t>Juveniles</a:t>
              </a:r>
              <a:endParaRPr sz="2400" u="sng" dirty="0">
                <a:latin typeface="Merriweather Light"/>
                <a:ea typeface="Merriweather Light"/>
                <a:cs typeface="Merriweather Light"/>
                <a:sym typeface="Merriweather Light"/>
              </a:endParaRPr>
            </a:p>
            <a:p>
              <a:pPr marL="0" lvl="0" indent="0" algn="l" rtl="0">
                <a:spcBef>
                  <a:spcPts val="0"/>
                </a:spcBef>
                <a:spcAft>
                  <a:spcPts val="0"/>
                </a:spcAft>
                <a:buNone/>
              </a:pPr>
              <a:r>
                <a:rPr lang="en" sz="2132" dirty="0">
                  <a:latin typeface="Merriweather Light"/>
                  <a:ea typeface="Merriweather Light"/>
                  <a:cs typeface="Merriweather Light"/>
                  <a:sym typeface="Merriweather Light"/>
                </a:rPr>
                <a:t>     </a:t>
              </a:r>
              <a:endParaRPr sz="2132" dirty="0">
                <a:latin typeface="Merriweather Light"/>
                <a:ea typeface="Merriweather Light"/>
                <a:cs typeface="Merriweather Light"/>
                <a:sym typeface="Merriweather Light"/>
              </a:endParaRPr>
            </a:p>
            <a:p>
              <a:pPr marL="0" lvl="0" indent="0" algn="l" rtl="0">
                <a:spcBef>
                  <a:spcPts val="0"/>
                </a:spcBef>
                <a:spcAft>
                  <a:spcPts val="0"/>
                </a:spcAft>
                <a:buNone/>
              </a:pPr>
              <a:r>
                <a:rPr lang="en" sz="2132" dirty="0">
                  <a:latin typeface="Merriweather Light"/>
                  <a:ea typeface="Merriweather Light"/>
                  <a:cs typeface="Merriweather Light"/>
                  <a:sym typeface="Merriweather Light"/>
                </a:rPr>
                <a:t>      +1</a:t>
              </a:r>
              <a:endParaRPr sz="2132" dirty="0">
                <a:latin typeface="Merriweather Light"/>
                <a:ea typeface="Merriweather Light"/>
                <a:cs typeface="Merriweather Light"/>
                <a:sym typeface="Merriweather Light"/>
              </a:endParaRPr>
            </a:p>
          </p:txBody>
        </p:sp>
        <p:sp>
          <p:nvSpPr>
            <p:cNvPr id="356" name="Google Shape;356;p37"/>
            <p:cNvSpPr/>
            <p:nvPr/>
          </p:nvSpPr>
          <p:spPr>
            <a:xfrm>
              <a:off x="8018800" y="1780675"/>
              <a:ext cx="1058400" cy="991500"/>
            </a:xfrm>
            <a:prstGeom prst="rect">
              <a:avLst/>
            </a:prstGeom>
            <a:solidFill>
              <a:srgbClr val="DBDFE0"/>
            </a:solidFill>
            <a:ln w="15600" cap="flat" cmpd="sng">
              <a:solidFill>
                <a:srgbClr val="595959"/>
              </a:solidFill>
              <a:prstDash val="solid"/>
              <a:round/>
              <a:headEnd type="none" w="sm" len="sm"/>
              <a:tailEnd type="none" w="sm" len="sm"/>
            </a:ln>
          </p:spPr>
          <p:txBody>
            <a:bodyPr spcFirstLastPara="1" wrap="square" lIns="149950" tIns="149950" rIns="149950" bIns="149950" anchor="ctr" anchorCtr="0">
              <a:noAutofit/>
            </a:bodyPr>
            <a:lstStyle/>
            <a:p>
              <a:pPr marL="0" lvl="0" indent="0" algn="ctr" rtl="0">
                <a:spcBef>
                  <a:spcPts val="0"/>
                </a:spcBef>
                <a:spcAft>
                  <a:spcPts val="0"/>
                </a:spcAft>
                <a:buNone/>
              </a:pPr>
              <a:r>
                <a:rPr lang="en" sz="2460" u="sng">
                  <a:latin typeface="Merriweather Light"/>
                  <a:ea typeface="Merriweather Light"/>
                  <a:cs typeface="Merriweather Light"/>
                  <a:sym typeface="Merriweather Light"/>
                </a:rPr>
                <a:t>Adults</a:t>
              </a:r>
              <a:endParaRPr sz="2460" u="sng">
                <a:latin typeface="Merriweather Light"/>
                <a:ea typeface="Merriweather Light"/>
                <a:cs typeface="Merriweather Light"/>
                <a:sym typeface="Merriweather Light"/>
              </a:endParaRPr>
            </a:p>
            <a:p>
              <a:pPr marL="0" lvl="0" indent="0" algn="l" rtl="0">
                <a:spcBef>
                  <a:spcPts val="0"/>
                </a:spcBef>
                <a:spcAft>
                  <a:spcPts val="0"/>
                </a:spcAft>
                <a:buNone/>
              </a:pPr>
              <a:r>
                <a:rPr lang="en" sz="2132">
                  <a:latin typeface="Merriweather Light"/>
                  <a:ea typeface="Merriweather Light"/>
                  <a:cs typeface="Merriweather Light"/>
                  <a:sym typeface="Merriweather Light"/>
                </a:rPr>
                <a:t>      </a:t>
              </a:r>
              <a:endParaRPr sz="2132">
                <a:latin typeface="Merriweather Light"/>
                <a:ea typeface="Merriweather Light"/>
                <a:cs typeface="Merriweather Light"/>
                <a:sym typeface="Merriweather Light"/>
              </a:endParaRPr>
            </a:p>
            <a:p>
              <a:pPr marL="0" lvl="0" indent="0" algn="l" rtl="0">
                <a:spcBef>
                  <a:spcPts val="0"/>
                </a:spcBef>
                <a:spcAft>
                  <a:spcPts val="0"/>
                </a:spcAft>
                <a:buNone/>
              </a:pPr>
              <a:r>
                <a:rPr lang="en" sz="2132">
                  <a:latin typeface="Merriweather Light"/>
                  <a:ea typeface="Merriweather Light"/>
                  <a:cs typeface="Merriweather Light"/>
                  <a:sym typeface="Merriweather Light"/>
                </a:rPr>
                <a:t>       +1</a:t>
              </a:r>
              <a:endParaRPr sz="2132">
                <a:latin typeface="Merriweather Light"/>
                <a:ea typeface="Merriweather Light"/>
                <a:cs typeface="Merriweather Light"/>
                <a:sym typeface="Merriweather Light"/>
              </a:endParaRPr>
            </a:p>
          </p:txBody>
        </p:sp>
        <p:pic>
          <p:nvPicPr>
            <p:cNvPr id="357" name="Google Shape;357;p37"/>
            <p:cNvPicPr preferRelativeResize="0"/>
            <p:nvPr/>
          </p:nvPicPr>
          <p:blipFill rotWithShape="1">
            <a:blip r:embed="rId3">
              <a:alphaModFix/>
            </a:blip>
            <a:srcRect b="9877"/>
            <a:stretch/>
          </p:blipFill>
          <p:spPr>
            <a:xfrm>
              <a:off x="7034597" y="77220"/>
              <a:ext cx="1912913" cy="1438424"/>
            </a:xfrm>
            <a:prstGeom prst="rect">
              <a:avLst/>
            </a:prstGeom>
            <a:noFill/>
            <a:ln>
              <a:noFill/>
            </a:ln>
          </p:spPr>
        </p:pic>
        <p:sp>
          <p:nvSpPr>
            <p:cNvPr id="358" name="Google Shape;358;p37"/>
            <p:cNvSpPr/>
            <p:nvPr/>
          </p:nvSpPr>
          <p:spPr>
            <a:xfrm>
              <a:off x="7140400" y="777450"/>
              <a:ext cx="1724700" cy="514800"/>
            </a:xfrm>
            <a:prstGeom prst="rect">
              <a:avLst/>
            </a:prstGeom>
            <a:solidFill>
              <a:srgbClr val="E7E803">
                <a:alpha val="70440"/>
              </a:srgbClr>
            </a:solidFill>
            <a:ln w="15600" cap="flat" cmpd="sng">
              <a:solidFill>
                <a:srgbClr val="595959"/>
              </a:solidFill>
              <a:prstDash val="solid"/>
              <a:round/>
              <a:headEnd type="none" w="sm" len="sm"/>
              <a:tailEnd type="none" w="sm" len="sm"/>
            </a:ln>
          </p:spPr>
          <p:txBody>
            <a:bodyPr spcFirstLastPara="1" wrap="square" lIns="149950" tIns="149950" rIns="149950" bIns="149950" anchor="ctr" anchorCtr="0">
              <a:noAutofit/>
            </a:bodyPr>
            <a:lstStyle/>
            <a:p>
              <a:pPr marL="0" lvl="0" indent="0" algn="ctr" rtl="0">
                <a:spcBef>
                  <a:spcPts val="0"/>
                </a:spcBef>
                <a:spcAft>
                  <a:spcPts val="0"/>
                </a:spcAft>
                <a:buNone/>
              </a:pPr>
              <a:r>
                <a:rPr lang="en" sz="2296">
                  <a:latin typeface="Merriweather Black"/>
                  <a:ea typeface="Merriweather Black"/>
                  <a:cs typeface="Merriweather Black"/>
                  <a:sym typeface="Merriweather Black"/>
                </a:rPr>
                <a:t>Salt Marsh</a:t>
              </a:r>
              <a:endParaRPr sz="2296">
                <a:latin typeface="Merriweather Black"/>
                <a:ea typeface="Merriweather Black"/>
                <a:cs typeface="Merriweather Black"/>
                <a:sym typeface="Merriweather Black"/>
              </a:endParaRPr>
            </a:p>
          </p:txBody>
        </p:sp>
      </p:grpSp>
      <p:sp>
        <p:nvSpPr>
          <p:cNvPr id="359" name="Google Shape;359;p37"/>
          <p:cNvSpPr/>
          <p:nvPr/>
        </p:nvSpPr>
        <p:spPr>
          <a:xfrm rot="762581">
            <a:off x="3102552" y="4124267"/>
            <a:ext cx="265323" cy="285917"/>
          </a:xfrm>
          <a:prstGeom prst="lightningBolt">
            <a:avLst/>
          </a:prstGeom>
          <a:solidFill>
            <a:srgbClr val="FFFF00"/>
          </a:solidFill>
          <a:ln w="13600" cap="flat" cmpd="sng">
            <a:solidFill>
              <a:srgbClr val="595959"/>
            </a:solidFill>
            <a:prstDash val="solid"/>
            <a:round/>
            <a:headEnd type="none" w="sm" len="sm"/>
            <a:tailEnd type="none" w="sm" len="sm"/>
          </a:ln>
        </p:spPr>
        <p:txBody>
          <a:bodyPr spcFirstLastPara="1" wrap="square" lIns="130375" tIns="130375" rIns="130375" bIns="130375" anchor="ctr" anchorCtr="0">
            <a:noAutofit/>
          </a:bodyPr>
          <a:lstStyle/>
          <a:p>
            <a:pPr marL="0" lvl="0" indent="0" algn="l" rtl="0">
              <a:spcBef>
                <a:spcPts val="0"/>
              </a:spcBef>
              <a:spcAft>
                <a:spcPts val="0"/>
              </a:spcAft>
              <a:buNone/>
            </a:pPr>
            <a:endParaRPr sz="1996"/>
          </a:p>
        </p:txBody>
      </p:sp>
      <p:sp>
        <p:nvSpPr>
          <p:cNvPr id="360" name="Google Shape;360;p37"/>
          <p:cNvSpPr/>
          <p:nvPr/>
        </p:nvSpPr>
        <p:spPr>
          <a:xfrm rot="762581">
            <a:off x="1253130" y="4124258"/>
            <a:ext cx="265323" cy="285917"/>
          </a:xfrm>
          <a:prstGeom prst="lightningBolt">
            <a:avLst/>
          </a:prstGeom>
          <a:solidFill>
            <a:srgbClr val="FFFF00"/>
          </a:solidFill>
          <a:ln w="13600" cap="flat" cmpd="sng">
            <a:solidFill>
              <a:srgbClr val="595959"/>
            </a:solidFill>
            <a:prstDash val="solid"/>
            <a:round/>
            <a:headEnd type="none" w="sm" len="sm"/>
            <a:tailEnd type="none" w="sm" len="sm"/>
          </a:ln>
        </p:spPr>
        <p:txBody>
          <a:bodyPr spcFirstLastPara="1" wrap="square" lIns="130375" tIns="130375" rIns="130375" bIns="130375" anchor="ctr" anchorCtr="0">
            <a:noAutofit/>
          </a:bodyPr>
          <a:lstStyle/>
          <a:p>
            <a:pPr marL="0" lvl="0" indent="0" algn="l" rtl="0">
              <a:spcBef>
                <a:spcPts val="0"/>
              </a:spcBef>
              <a:spcAft>
                <a:spcPts val="0"/>
              </a:spcAft>
              <a:buNone/>
            </a:pPr>
            <a:endParaRPr sz="1996"/>
          </a:p>
        </p:txBody>
      </p:sp>
      <p:grpSp>
        <p:nvGrpSpPr>
          <p:cNvPr id="361" name="Google Shape;361;p37"/>
          <p:cNvGrpSpPr/>
          <p:nvPr/>
        </p:nvGrpSpPr>
        <p:grpSpPr>
          <a:xfrm>
            <a:off x="1128170" y="3765990"/>
            <a:ext cx="257621" cy="266679"/>
            <a:chOff x="787002" y="3768483"/>
            <a:chExt cx="257621" cy="266679"/>
          </a:xfrm>
        </p:grpSpPr>
        <p:grpSp>
          <p:nvGrpSpPr>
            <p:cNvPr id="362" name="Google Shape;362;p37"/>
            <p:cNvGrpSpPr/>
            <p:nvPr/>
          </p:nvGrpSpPr>
          <p:grpSpPr>
            <a:xfrm>
              <a:off x="787002" y="3768483"/>
              <a:ext cx="257621" cy="266679"/>
              <a:chOff x="2872076" y="5172583"/>
              <a:chExt cx="1833600" cy="1898071"/>
            </a:xfrm>
          </p:grpSpPr>
          <p:sp>
            <p:nvSpPr>
              <p:cNvPr id="363" name="Google Shape;363;p37"/>
              <p:cNvSpPr/>
              <p:nvPr/>
            </p:nvSpPr>
            <p:spPr>
              <a:xfrm>
                <a:off x="3210110" y="6031754"/>
                <a:ext cx="1157700" cy="1038900"/>
              </a:xfrm>
              <a:prstGeom prst="rect">
                <a:avLst/>
              </a:prstGeom>
              <a:solidFill>
                <a:srgbClr val="1F2020"/>
              </a:solidFill>
              <a:ln w="1000" cap="flat" cmpd="sng">
                <a:solidFill>
                  <a:srgbClr val="2E5077"/>
                </a:solidFill>
                <a:prstDash val="solid"/>
                <a:round/>
                <a:headEnd type="none" w="sm" len="sm"/>
                <a:tailEnd type="none" w="sm" len="sm"/>
              </a:ln>
            </p:spPr>
            <p:txBody>
              <a:bodyPr spcFirstLastPara="1" wrap="square" lIns="9475" tIns="9475" rIns="9475" bIns="9475" anchor="ctr" anchorCtr="0">
                <a:noAutofit/>
              </a:bodyPr>
              <a:lstStyle/>
              <a:p>
                <a:pPr marL="0" lvl="0" indent="0" algn="ctr" rtl="0">
                  <a:spcBef>
                    <a:spcPts val="0"/>
                  </a:spcBef>
                  <a:spcAft>
                    <a:spcPts val="0"/>
                  </a:spcAft>
                  <a:buNone/>
                </a:pPr>
                <a:endParaRPr sz="145"/>
              </a:p>
            </p:txBody>
          </p:sp>
          <p:sp>
            <p:nvSpPr>
              <p:cNvPr id="364" name="Google Shape;364;p37"/>
              <p:cNvSpPr/>
              <p:nvPr/>
            </p:nvSpPr>
            <p:spPr>
              <a:xfrm rot="8100000">
                <a:off x="3134237" y="5447471"/>
                <a:ext cx="1309279" cy="1283823"/>
              </a:xfrm>
              <a:prstGeom prst="rtTriangle">
                <a:avLst/>
              </a:prstGeom>
              <a:solidFill>
                <a:srgbClr val="1F2020"/>
              </a:solidFill>
              <a:ln w="1000" cap="flat" cmpd="sng">
                <a:solidFill>
                  <a:srgbClr val="2E5077"/>
                </a:solidFill>
                <a:prstDash val="solid"/>
                <a:round/>
                <a:headEnd type="none" w="sm" len="sm"/>
                <a:tailEnd type="none" w="sm" len="sm"/>
              </a:ln>
            </p:spPr>
            <p:txBody>
              <a:bodyPr spcFirstLastPara="1" wrap="square" lIns="9475" tIns="9475" rIns="9475" bIns="9475" anchor="ctr" anchorCtr="0">
                <a:noAutofit/>
              </a:bodyPr>
              <a:lstStyle/>
              <a:p>
                <a:pPr marL="0" lvl="0" indent="0" algn="ctr" rtl="0">
                  <a:spcBef>
                    <a:spcPts val="0"/>
                  </a:spcBef>
                  <a:spcAft>
                    <a:spcPts val="0"/>
                  </a:spcAft>
                  <a:buNone/>
                </a:pPr>
                <a:endParaRPr sz="145"/>
              </a:p>
            </p:txBody>
          </p:sp>
        </p:grpSp>
        <p:sp>
          <p:nvSpPr>
            <p:cNvPr id="365" name="Google Shape;365;p37"/>
            <p:cNvSpPr/>
            <p:nvPr/>
          </p:nvSpPr>
          <p:spPr>
            <a:xfrm>
              <a:off x="947035" y="3790133"/>
              <a:ext cx="34200" cy="110700"/>
            </a:xfrm>
            <a:prstGeom prst="rect">
              <a:avLst/>
            </a:prstGeom>
            <a:solidFill>
              <a:srgbClr val="000000"/>
            </a:solidFill>
            <a:ln w="13600" cap="flat" cmpd="sng">
              <a:solidFill>
                <a:srgbClr val="000000"/>
              </a:solidFill>
              <a:prstDash val="solid"/>
              <a:round/>
              <a:headEnd type="none" w="sm" len="sm"/>
              <a:tailEnd type="none" w="sm" len="sm"/>
            </a:ln>
          </p:spPr>
          <p:txBody>
            <a:bodyPr spcFirstLastPara="1" wrap="square" lIns="130375" tIns="130375" rIns="130375" bIns="130375" anchor="ctr" anchorCtr="0">
              <a:noAutofit/>
            </a:bodyPr>
            <a:lstStyle/>
            <a:p>
              <a:pPr marL="0" lvl="0" indent="0" algn="ctr" rtl="0">
                <a:spcBef>
                  <a:spcPts val="0"/>
                </a:spcBef>
                <a:spcAft>
                  <a:spcPts val="0"/>
                </a:spcAft>
                <a:buNone/>
              </a:pPr>
              <a:endParaRPr sz="1996"/>
            </a:p>
          </p:txBody>
        </p:sp>
      </p:grpSp>
      <p:grpSp>
        <p:nvGrpSpPr>
          <p:cNvPr id="366" name="Google Shape;366;p37"/>
          <p:cNvGrpSpPr/>
          <p:nvPr/>
        </p:nvGrpSpPr>
        <p:grpSpPr>
          <a:xfrm>
            <a:off x="3023727" y="3778616"/>
            <a:ext cx="257621" cy="266679"/>
            <a:chOff x="787002" y="3768483"/>
            <a:chExt cx="257621" cy="266679"/>
          </a:xfrm>
        </p:grpSpPr>
        <p:grpSp>
          <p:nvGrpSpPr>
            <p:cNvPr id="367" name="Google Shape;367;p37"/>
            <p:cNvGrpSpPr/>
            <p:nvPr/>
          </p:nvGrpSpPr>
          <p:grpSpPr>
            <a:xfrm>
              <a:off x="787002" y="3768483"/>
              <a:ext cx="257621" cy="266679"/>
              <a:chOff x="2872076" y="5172583"/>
              <a:chExt cx="1833600" cy="1898071"/>
            </a:xfrm>
          </p:grpSpPr>
          <p:sp>
            <p:nvSpPr>
              <p:cNvPr id="368" name="Google Shape;368;p37"/>
              <p:cNvSpPr/>
              <p:nvPr/>
            </p:nvSpPr>
            <p:spPr>
              <a:xfrm>
                <a:off x="3210110" y="6031754"/>
                <a:ext cx="1157700" cy="1038900"/>
              </a:xfrm>
              <a:prstGeom prst="rect">
                <a:avLst/>
              </a:prstGeom>
              <a:solidFill>
                <a:srgbClr val="1F2020"/>
              </a:solidFill>
              <a:ln w="1000" cap="flat" cmpd="sng">
                <a:solidFill>
                  <a:srgbClr val="2E5077"/>
                </a:solidFill>
                <a:prstDash val="solid"/>
                <a:round/>
                <a:headEnd type="none" w="sm" len="sm"/>
                <a:tailEnd type="none" w="sm" len="sm"/>
              </a:ln>
            </p:spPr>
            <p:txBody>
              <a:bodyPr spcFirstLastPara="1" wrap="square" lIns="9475" tIns="9475" rIns="9475" bIns="9475" anchor="ctr" anchorCtr="0">
                <a:noAutofit/>
              </a:bodyPr>
              <a:lstStyle/>
              <a:p>
                <a:pPr marL="0" lvl="0" indent="0" algn="ctr" rtl="0">
                  <a:spcBef>
                    <a:spcPts val="0"/>
                  </a:spcBef>
                  <a:spcAft>
                    <a:spcPts val="0"/>
                  </a:spcAft>
                  <a:buNone/>
                </a:pPr>
                <a:endParaRPr sz="145"/>
              </a:p>
            </p:txBody>
          </p:sp>
          <p:sp>
            <p:nvSpPr>
              <p:cNvPr id="369" name="Google Shape;369;p37"/>
              <p:cNvSpPr/>
              <p:nvPr/>
            </p:nvSpPr>
            <p:spPr>
              <a:xfrm rot="8100000">
                <a:off x="3134237" y="5447471"/>
                <a:ext cx="1309279" cy="1283823"/>
              </a:xfrm>
              <a:prstGeom prst="rtTriangle">
                <a:avLst/>
              </a:prstGeom>
              <a:solidFill>
                <a:srgbClr val="1F2020"/>
              </a:solidFill>
              <a:ln w="1000" cap="flat" cmpd="sng">
                <a:solidFill>
                  <a:srgbClr val="2E5077"/>
                </a:solidFill>
                <a:prstDash val="solid"/>
                <a:round/>
                <a:headEnd type="none" w="sm" len="sm"/>
                <a:tailEnd type="none" w="sm" len="sm"/>
              </a:ln>
            </p:spPr>
            <p:txBody>
              <a:bodyPr spcFirstLastPara="1" wrap="square" lIns="9475" tIns="9475" rIns="9475" bIns="9475" anchor="ctr" anchorCtr="0">
                <a:noAutofit/>
              </a:bodyPr>
              <a:lstStyle/>
              <a:p>
                <a:pPr marL="0" lvl="0" indent="0" algn="ctr" rtl="0">
                  <a:spcBef>
                    <a:spcPts val="0"/>
                  </a:spcBef>
                  <a:spcAft>
                    <a:spcPts val="0"/>
                  </a:spcAft>
                  <a:buNone/>
                </a:pPr>
                <a:endParaRPr sz="145"/>
              </a:p>
            </p:txBody>
          </p:sp>
        </p:grpSp>
        <p:sp>
          <p:nvSpPr>
            <p:cNvPr id="370" name="Google Shape;370;p37"/>
            <p:cNvSpPr/>
            <p:nvPr/>
          </p:nvSpPr>
          <p:spPr>
            <a:xfrm>
              <a:off x="947035" y="3790133"/>
              <a:ext cx="34200" cy="110700"/>
            </a:xfrm>
            <a:prstGeom prst="rect">
              <a:avLst/>
            </a:prstGeom>
            <a:solidFill>
              <a:srgbClr val="000000"/>
            </a:solidFill>
            <a:ln w="13600" cap="flat" cmpd="sng">
              <a:solidFill>
                <a:srgbClr val="000000"/>
              </a:solidFill>
              <a:prstDash val="solid"/>
              <a:round/>
              <a:headEnd type="none" w="sm" len="sm"/>
              <a:tailEnd type="none" w="sm" len="sm"/>
            </a:ln>
          </p:spPr>
          <p:txBody>
            <a:bodyPr spcFirstLastPara="1" wrap="square" lIns="130375" tIns="130375" rIns="130375" bIns="130375" anchor="ctr" anchorCtr="0">
              <a:noAutofit/>
            </a:bodyPr>
            <a:lstStyle/>
            <a:p>
              <a:pPr marL="0" lvl="0" indent="0" algn="ctr" rtl="0">
                <a:spcBef>
                  <a:spcPts val="0"/>
                </a:spcBef>
                <a:spcAft>
                  <a:spcPts val="0"/>
                </a:spcAft>
                <a:buNone/>
              </a:pPr>
              <a:endParaRPr sz="1996"/>
            </a:p>
          </p:txBody>
        </p:sp>
      </p:grpSp>
      <p:sp>
        <p:nvSpPr>
          <p:cNvPr id="371" name="Google Shape;371;p37"/>
          <p:cNvSpPr txBox="1"/>
          <p:nvPr/>
        </p:nvSpPr>
        <p:spPr>
          <a:xfrm>
            <a:off x="4572000" y="181775"/>
            <a:ext cx="4170900" cy="17523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2700">
                <a:solidFill>
                  <a:srgbClr val="2E5077"/>
                </a:solidFill>
                <a:latin typeface="Merriweather"/>
                <a:ea typeface="Merriweather"/>
                <a:cs typeface="Merriweather"/>
                <a:sym typeface="Merriweather"/>
              </a:rPr>
              <a:t>Marshes are often used during secondary dispersal</a:t>
            </a:r>
            <a:endParaRPr sz="2700">
              <a:solidFill>
                <a:srgbClr val="2E5077"/>
              </a:solidFill>
              <a:latin typeface="Merriweather"/>
              <a:ea typeface="Merriweather"/>
              <a:cs typeface="Merriweather"/>
              <a:sym typeface="Merriweather"/>
            </a:endParaRPr>
          </a:p>
          <a:p>
            <a:pPr marL="0" lvl="0" indent="0" algn="ctr" rtl="0">
              <a:spcBef>
                <a:spcPts val="0"/>
              </a:spcBef>
              <a:spcAft>
                <a:spcPts val="0"/>
              </a:spcAft>
              <a:buNone/>
            </a:pPr>
            <a:endParaRPr sz="2700">
              <a:solidFill>
                <a:srgbClr val="2E5077"/>
              </a:solidFill>
              <a:latin typeface="Merriweather"/>
              <a:ea typeface="Merriweather"/>
              <a:cs typeface="Merriweather"/>
              <a:sym typeface="Merriweather"/>
            </a:endParaRPr>
          </a:p>
          <a:p>
            <a:pPr marL="0" lvl="0" indent="0" algn="ctr" rtl="0">
              <a:spcBef>
                <a:spcPts val="0"/>
              </a:spcBef>
              <a:spcAft>
                <a:spcPts val="0"/>
              </a:spcAft>
              <a:buNone/>
            </a:pPr>
            <a:r>
              <a:rPr lang="en" sz="2700">
                <a:solidFill>
                  <a:srgbClr val="2E5077"/>
                </a:solidFill>
                <a:latin typeface="Merriweather"/>
                <a:ea typeface="Merriweather"/>
                <a:cs typeface="Merriweather"/>
                <a:sym typeface="Merriweather"/>
              </a:rPr>
              <a:t>Access is limited to high tide when water is over the marsh</a:t>
            </a:r>
            <a:endParaRPr sz="2700">
              <a:solidFill>
                <a:srgbClr val="2E5077"/>
              </a:solidFill>
              <a:latin typeface="Merriweather"/>
              <a:ea typeface="Merriweather"/>
              <a:cs typeface="Merriweather"/>
              <a:sym typeface="Merriweather"/>
            </a:endParaRPr>
          </a:p>
          <a:p>
            <a:pPr marL="0" lvl="0" indent="0" algn="ctr" rtl="0">
              <a:spcBef>
                <a:spcPts val="0"/>
              </a:spcBef>
              <a:spcAft>
                <a:spcPts val="0"/>
              </a:spcAft>
              <a:buNone/>
            </a:pPr>
            <a:endParaRPr sz="2700">
              <a:solidFill>
                <a:srgbClr val="2E5077"/>
              </a:solidFill>
              <a:latin typeface="Merriweather"/>
              <a:ea typeface="Merriweather"/>
              <a:cs typeface="Merriweather"/>
              <a:sym typeface="Merriweather"/>
            </a:endParaRPr>
          </a:p>
          <a:p>
            <a:pPr marL="0" lvl="0" indent="0" algn="ctr" rtl="0">
              <a:spcBef>
                <a:spcPts val="0"/>
              </a:spcBef>
              <a:spcAft>
                <a:spcPts val="0"/>
              </a:spcAft>
              <a:buNone/>
            </a:pPr>
            <a:r>
              <a:rPr lang="en" sz="2700">
                <a:solidFill>
                  <a:srgbClr val="2E5077"/>
                </a:solidFill>
                <a:latin typeface="Merriweather"/>
                <a:ea typeface="Merriweather"/>
                <a:cs typeface="Merriweather"/>
                <a:sym typeface="Merriweather"/>
              </a:rPr>
              <a:t>Juvenile survival tends to be less here than in seagrass</a:t>
            </a:r>
            <a:endParaRPr sz="2700">
              <a:solidFill>
                <a:srgbClr val="2E5077"/>
              </a:solidFill>
              <a:latin typeface="Merriweather"/>
              <a:ea typeface="Merriweather"/>
              <a:cs typeface="Merriweather"/>
              <a:sym typeface="Merriweather"/>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375"/>
        <p:cNvGrpSpPr/>
        <p:nvPr/>
      </p:nvGrpSpPr>
      <p:grpSpPr>
        <a:xfrm>
          <a:off x="0" y="0"/>
          <a:ext cx="0" cy="0"/>
          <a:chOff x="0" y="0"/>
          <a:chExt cx="0" cy="0"/>
        </a:xfrm>
      </p:grpSpPr>
      <p:grpSp>
        <p:nvGrpSpPr>
          <p:cNvPr id="376" name="Google Shape;376;p38"/>
          <p:cNvGrpSpPr/>
          <p:nvPr/>
        </p:nvGrpSpPr>
        <p:grpSpPr>
          <a:xfrm>
            <a:off x="364713" y="221610"/>
            <a:ext cx="3761206" cy="4700285"/>
            <a:chOff x="217633" y="3439159"/>
            <a:chExt cx="2544450" cy="3179735"/>
          </a:xfrm>
        </p:grpSpPr>
        <p:grpSp>
          <p:nvGrpSpPr>
            <p:cNvPr id="377" name="Google Shape;377;p38"/>
            <p:cNvGrpSpPr/>
            <p:nvPr/>
          </p:nvGrpSpPr>
          <p:grpSpPr>
            <a:xfrm>
              <a:off x="217633" y="3439159"/>
              <a:ext cx="2544450" cy="3179735"/>
              <a:chOff x="217633" y="-15766"/>
              <a:chExt cx="2544450" cy="3179735"/>
            </a:xfrm>
          </p:grpSpPr>
          <p:grpSp>
            <p:nvGrpSpPr>
              <p:cNvPr id="378" name="Google Shape;378;p38"/>
              <p:cNvGrpSpPr/>
              <p:nvPr/>
            </p:nvGrpSpPr>
            <p:grpSpPr>
              <a:xfrm>
                <a:off x="217633" y="-15766"/>
                <a:ext cx="2544450" cy="3179735"/>
                <a:chOff x="6838150" y="-125"/>
                <a:chExt cx="2305800" cy="2881500"/>
              </a:xfrm>
            </p:grpSpPr>
            <p:sp>
              <p:nvSpPr>
                <p:cNvPr id="379" name="Google Shape;379;p38"/>
                <p:cNvSpPr/>
                <p:nvPr/>
              </p:nvSpPr>
              <p:spPr>
                <a:xfrm>
                  <a:off x="6838150" y="-125"/>
                  <a:ext cx="2305800" cy="2881500"/>
                </a:xfrm>
                <a:prstGeom prst="rect">
                  <a:avLst/>
                </a:prstGeom>
                <a:solidFill>
                  <a:srgbClr val="4DA1A9"/>
                </a:solidFill>
                <a:ln w="15525" cap="flat" cmpd="sng">
                  <a:solidFill>
                    <a:srgbClr val="DBDFE0"/>
                  </a:solidFill>
                  <a:prstDash val="solid"/>
                  <a:round/>
                  <a:headEnd type="none" w="sm" len="sm"/>
                  <a:tailEnd type="none" w="sm" len="sm"/>
                </a:ln>
              </p:spPr>
              <p:txBody>
                <a:bodyPr spcFirstLastPara="1" wrap="square" lIns="149125" tIns="149125" rIns="149125" bIns="149125" anchor="ctr" anchorCtr="0">
                  <a:noAutofit/>
                </a:bodyPr>
                <a:lstStyle/>
                <a:p>
                  <a:pPr marL="0" lvl="0" indent="0" algn="ctr" rtl="0">
                    <a:spcBef>
                      <a:spcPts val="0"/>
                    </a:spcBef>
                    <a:spcAft>
                      <a:spcPts val="0"/>
                    </a:spcAft>
                    <a:buNone/>
                  </a:pPr>
                  <a:endParaRPr sz="2284"/>
                </a:p>
              </p:txBody>
            </p:sp>
            <p:sp>
              <p:nvSpPr>
                <p:cNvPr id="380" name="Google Shape;380;p38"/>
                <p:cNvSpPr/>
                <p:nvPr/>
              </p:nvSpPr>
              <p:spPr>
                <a:xfrm>
                  <a:off x="6928300" y="77225"/>
                  <a:ext cx="2148900" cy="1596000"/>
                </a:xfrm>
                <a:prstGeom prst="rect">
                  <a:avLst/>
                </a:prstGeom>
                <a:solidFill>
                  <a:srgbClr val="D7E8BA"/>
                </a:solidFill>
                <a:ln w="38100" cap="flat" cmpd="sng">
                  <a:solidFill>
                    <a:srgbClr val="FFA630"/>
                  </a:solidFill>
                  <a:prstDash val="solid"/>
                  <a:round/>
                  <a:headEnd type="none" w="sm" len="sm"/>
                  <a:tailEnd type="none" w="sm" len="sm"/>
                </a:ln>
              </p:spPr>
              <p:txBody>
                <a:bodyPr spcFirstLastPara="1" wrap="square" lIns="149125" tIns="149125" rIns="149125" bIns="149125" anchor="ctr" anchorCtr="0">
                  <a:noAutofit/>
                </a:bodyPr>
                <a:lstStyle/>
                <a:p>
                  <a:pPr marL="0" lvl="0" indent="0" algn="ctr" rtl="0">
                    <a:spcBef>
                      <a:spcPts val="0"/>
                    </a:spcBef>
                    <a:spcAft>
                      <a:spcPts val="0"/>
                    </a:spcAft>
                    <a:buNone/>
                  </a:pPr>
                  <a:endParaRPr sz="2284"/>
                </a:p>
              </p:txBody>
            </p:sp>
            <p:sp>
              <p:nvSpPr>
                <p:cNvPr id="381" name="Google Shape;381;p38"/>
                <p:cNvSpPr/>
                <p:nvPr/>
              </p:nvSpPr>
              <p:spPr>
                <a:xfrm>
                  <a:off x="6928300" y="1780675"/>
                  <a:ext cx="1011300" cy="991500"/>
                </a:xfrm>
                <a:prstGeom prst="rect">
                  <a:avLst/>
                </a:prstGeom>
                <a:solidFill>
                  <a:srgbClr val="DBDFE0"/>
                </a:solidFill>
                <a:ln w="15525" cap="flat" cmpd="sng">
                  <a:solidFill>
                    <a:srgbClr val="595959"/>
                  </a:solidFill>
                  <a:prstDash val="solid"/>
                  <a:round/>
                  <a:headEnd type="none" w="sm" len="sm"/>
                  <a:tailEnd type="none" w="sm" len="sm"/>
                </a:ln>
              </p:spPr>
              <p:txBody>
                <a:bodyPr spcFirstLastPara="1" wrap="square" lIns="149125" tIns="149125" rIns="149125" bIns="149125" anchor="ctr" anchorCtr="0">
                  <a:noAutofit/>
                </a:bodyPr>
                <a:lstStyle/>
                <a:p>
                  <a:pPr marL="0" lvl="0" indent="0" algn="ctr" rtl="0">
                    <a:spcBef>
                      <a:spcPts val="0"/>
                    </a:spcBef>
                    <a:spcAft>
                      <a:spcPts val="0"/>
                    </a:spcAft>
                    <a:buNone/>
                  </a:pPr>
                  <a:r>
                    <a:rPr lang="en" sz="2000" u="sng" dirty="0">
                      <a:latin typeface="Merriweather Light"/>
                      <a:ea typeface="Merriweather Light"/>
                      <a:cs typeface="Merriweather Light"/>
                      <a:sym typeface="Merriweather Light"/>
                    </a:rPr>
                    <a:t>Juveniles</a:t>
                  </a:r>
                  <a:endParaRPr sz="2000" u="sng" dirty="0">
                    <a:latin typeface="Merriweather Light"/>
                    <a:ea typeface="Merriweather Light"/>
                    <a:cs typeface="Merriweather Light"/>
                    <a:sym typeface="Merriweather Light"/>
                  </a:endParaRPr>
                </a:p>
                <a:p>
                  <a:pPr marL="0" lvl="0" indent="0" algn="l" rtl="0">
                    <a:spcBef>
                      <a:spcPts val="0"/>
                    </a:spcBef>
                    <a:spcAft>
                      <a:spcPts val="0"/>
                    </a:spcAft>
                    <a:buNone/>
                  </a:pPr>
                  <a:r>
                    <a:rPr lang="en" sz="2121" dirty="0">
                      <a:latin typeface="Merriweather Light"/>
                      <a:ea typeface="Merriweather Light"/>
                      <a:cs typeface="Merriweather Light"/>
                      <a:sym typeface="Merriweather Light"/>
                    </a:rPr>
                    <a:t>    </a:t>
                  </a:r>
                  <a:endParaRPr sz="2121" dirty="0">
                    <a:latin typeface="Merriweather Light"/>
                    <a:ea typeface="Merriweather Light"/>
                    <a:cs typeface="Merriweather Light"/>
                    <a:sym typeface="Merriweather Light"/>
                  </a:endParaRPr>
                </a:p>
                <a:p>
                  <a:pPr marL="0" lvl="0" indent="0" algn="l" rtl="0">
                    <a:spcBef>
                      <a:spcPts val="0"/>
                    </a:spcBef>
                    <a:spcAft>
                      <a:spcPts val="0"/>
                    </a:spcAft>
                    <a:buNone/>
                  </a:pPr>
                  <a:r>
                    <a:rPr lang="en" sz="2121" dirty="0">
                      <a:latin typeface="Merriweather Light"/>
                      <a:ea typeface="Merriweather Light"/>
                      <a:cs typeface="Merriweather Light"/>
                      <a:sym typeface="Merriweather Light"/>
                    </a:rPr>
                    <a:t>      +0</a:t>
                  </a:r>
                  <a:endParaRPr sz="2121" dirty="0">
                    <a:latin typeface="Merriweather Light"/>
                    <a:ea typeface="Merriweather Light"/>
                    <a:cs typeface="Merriweather Light"/>
                    <a:sym typeface="Merriweather Light"/>
                  </a:endParaRPr>
                </a:p>
              </p:txBody>
            </p:sp>
            <p:sp>
              <p:nvSpPr>
                <p:cNvPr id="382" name="Google Shape;382;p38"/>
                <p:cNvSpPr/>
                <p:nvPr/>
              </p:nvSpPr>
              <p:spPr>
                <a:xfrm>
                  <a:off x="8018800" y="1780675"/>
                  <a:ext cx="1058400" cy="991500"/>
                </a:xfrm>
                <a:prstGeom prst="rect">
                  <a:avLst/>
                </a:prstGeom>
                <a:solidFill>
                  <a:srgbClr val="DBDFE0"/>
                </a:solidFill>
                <a:ln w="15525" cap="flat" cmpd="sng">
                  <a:solidFill>
                    <a:srgbClr val="595959"/>
                  </a:solidFill>
                  <a:prstDash val="solid"/>
                  <a:round/>
                  <a:headEnd type="none" w="sm" len="sm"/>
                  <a:tailEnd type="none" w="sm" len="sm"/>
                </a:ln>
              </p:spPr>
              <p:txBody>
                <a:bodyPr spcFirstLastPara="1" wrap="square" lIns="149125" tIns="149125" rIns="149125" bIns="149125" anchor="ctr" anchorCtr="0">
                  <a:noAutofit/>
                </a:bodyPr>
                <a:lstStyle/>
                <a:p>
                  <a:pPr marL="0" lvl="0" indent="0" algn="ctr" rtl="0">
                    <a:spcBef>
                      <a:spcPts val="0"/>
                    </a:spcBef>
                    <a:spcAft>
                      <a:spcPts val="0"/>
                    </a:spcAft>
                    <a:buNone/>
                  </a:pPr>
                  <a:r>
                    <a:rPr lang="en" sz="2000" u="sng" dirty="0">
                      <a:latin typeface="Merriweather Light"/>
                      <a:ea typeface="Merriweather Light"/>
                      <a:cs typeface="Merriweather Light"/>
                      <a:sym typeface="Merriweather Light"/>
                    </a:rPr>
                    <a:t>Adults</a:t>
                  </a:r>
                  <a:endParaRPr sz="2000" u="sng" dirty="0">
                    <a:latin typeface="Merriweather Light"/>
                    <a:ea typeface="Merriweather Light"/>
                    <a:cs typeface="Merriweather Light"/>
                    <a:sym typeface="Merriweather Light"/>
                  </a:endParaRPr>
                </a:p>
                <a:p>
                  <a:pPr marL="0" lvl="0" indent="0" algn="l" rtl="0">
                    <a:spcBef>
                      <a:spcPts val="0"/>
                    </a:spcBef>
                    <a:spcAft>
                      <a:spcPts val="0"/>
                    </a:spcAft>
                    <a:buNone/>
                  </a:pPr>
                  <a:r>
                    <a:rPr lang="en" sz="2121" dirty="0">
                      <a:latin typeface="Merriweather Light"/>
                      <a:ea typeface="Merriweather Light"/>
                      <a:cs typeface="Merriweather Light"/>
                      <a:sym typeface="Merriweather Light"/>
                    </a:rPr>
                    <a:t>      </a:t>
                  </a:r>
                  <a:endParaRPr sz="2121" dirty="0">
                    <a:latin typeface="Merriweather Light"/>
                    <a:ea typeface="Merriweather Light"/>
                    <a:cs typeface="Merriweather Light"/>
                    <a:sym typeface="Merriweather Light"/>
                  </a:endParaRPr>
                </a:p>
                <a:p>
                  <a:pPr marL="0" lvl="0" indent="0" algn="l" rtl="0">
                    <a:spcBef>
                      <a:spcPts val="0"/>
                    </a:spcBef>
                    <a:spcAft>
                      <a:spcPts val="0"/>
                    </a:spcAft>
                    <a:buNone/>
                  </a:pPr>
                  <a:r>
                    <a:rPr lang="en" sz="2121" dirty="0">
                      <a:latin typeface="Merriweather Light"/>
                      <a:ea typeface="Merriweather Light"/>
                      <a:cs typeface="Merriweather Light"/>
                      <a:sym typeface="Merriweather Light"/>
                    </a:rPr>
                    <a:t>        +1</a:t>
                  </a:r>
                  <a:endParaRPr sz="2121" dirty="0">
                    <a:latin typeface="Merriweather Light"/>
                    <a:ea typeface="Merriweather Light"/>
                    <a:cs typeface="Merriweather Light"/>
                    <a:sym typeface="Merriweather Light"/>
                  </a:endParaRPr>
                </a:p>
              </p:txBody>
            </p:sp>
          </p:grpSp>
          <p:sp>
            <p:nvSpPr>
              <p:cNvPr id="383" name="Google Shape;383;p38"/>
              <p:cNvSpPr/>
              <p:nvPr/>
            </p:nvSpPr>
            <p:spPr>
              <a:xfrm rot="762551">
                <a:off x="884619" y="2617967"/>
                <a:ext cx="186052" cy="200502"/>
              </a:xfrm>
              <a:prstGeom prst="lightningBolt">
                <a:avLst/>
              </a:prstGeom>
              <a:solidFill>
                <a:srgbClr val="FFFF00"/>
              </a:solidFill>
              <a:ln w="14075" cap="flat" cmpd="sng">
                <a:solidFill>
                  <a:srgbClr val="595959"/>
                </a:solidFill>
                <a:prstDash val="solid"/>
                <a:round/>
                <a:headEnd type="none" w="sm" len="sm"/>
                <a:tailEnd type="none" w="sm" len="sm"/>
              </a:ln>
            </p:spPr>
            <p:txBody>
              <a:bodyPr spcFirstLastPara="1" wrap="square" lIns="135125" tIns="135125" rIns="135125" bIns="135125" anchor="ctr" anchorCtr="0">
                <a:noAutofit/>
              </a:bodyPr>
              <a:lstStyle/>
              <a:p>
                <a:pPr marL="0" lvl="0" indent="0" algn="l" rtl="0">
                  <a:spcBef>
                    <a:spcPts val="0"/>
                  </a:spcBef>
                  <a:spcAft>
                    <a:spcPts val="0"/>
                  </a:spcAft>
                  <a:buNone/>
                </a:pPr>
                <a:endParaRPr sz="2070"/>
              </a:p>
            </p:txBody>
          </p:sp>
          <p:sp>
            <p:nvSpPr>
              <p:cNvPr id="384" name="Google Shape;384;p38"/>
              <p:cNvSpPr/>
              <p:nvPr/>
            </p:nvSpPr>
            <p:spPr>
              <a:xfrm rot="762551">
                <a:off x="2128794" y="2620844"/>
                <a:ext cx="186052" cy="200502"/>
              </a:xfrm>
              <a:prstGeom prst="lightningBolt">
                <a:avLst/>
              </a:prstGeom>
              <a:solidFill>
                <a:srgbClr val="FFFF00"/>
              </a:solidFill>
              <a:ln w="14075" cap="flat" cmpd="sng">
                <a:solidFill>
                  <a:srgbClr val="595959"/>
                </a:solidFill>
                <a:prstDash val="solid"/>
                <a:round/>
                <a:headEnd type="none" w="sm" len="sm"/>
                <a:tailEnd type="none" w="sm" len="sm"/>
              </a:ln>
            </p:spPr>
            <p:txBody>
              <a:bodyPr spcFirstLastPara="1" wrap="square" lIns="135125" tIns="135125" rIns="135125" bIns="135125" anchor="ctr" anchorCtr="0">
                <a:noAutofit/>
              </a:bodyPr>
              <a:lstStyle/>
              <a:p>
                <a:pPr marL="0" lvl="0" indent="0" algn="l" rtl="0">
                  <a:spcBef>
                    <a:spcPts val="0"/>
                  </a:spcBef>
                  <a:spcAft>
                    <a:spcPts val="0"/>
                  </a:spcAft>
                  <a:buNone/>
                </a:pPr>
                <a:endParaRPr sz="2070"/>
              </a:p>
            </p:txBody>
          </p:sp>
        </p:grpSp>
        <p:pic>
          <p:nvPicPr>
            <p:cNvPr id="385" name="Google Shape;385;p38"/>
            <p:cNvPicPr preferRelativeResize="0"/>
            <p:nvPr/>
          </p:nvPicPr>
          <p:blipFill>
            <a:blip r:embed="rId3">
              <a:alphaModFix/>
            </a:blip>
            <a:stretch>
              <a:fillRect/>
            </a:stretch>
          </p:blipFill>
          <p:spPr>
            <a:xfrm>
              <a:off x="1022200" y="3586575"/>
              <a:ext cx="1013800" cy="1676300"/>
            </a:xfrm>
            <a:prstGeom prst="rect">
              <a:avLst/>
            </a:prstGeom>
            <a:noFill/>
            <a:ln>
              <a:noFill/>
            </a:ln>
          </p:spPr>
        </p:pic>
        <p:sp>
          <p:nvSpPr>
            <p:cNvPr id="386" name="Google Shape;386;p38"/>
            <p:cNvSpPr/>
            <p:nvPr/>
          </p:nvSpPr>
          <p:spPr>
            <a:xfrm>
              <a:off x="509288" y="4198534"/>
              <a:ext cx="1961100" cy="585300"/>
            </a:xfrm>
            <a:prstGeom prst="rect">
              <a:avLst/>
            </a:prstGeom>
            <a:solidFill>
              <a:srgbClr val="E7E803">
                <a:alpha val="70440"/>
              </a:srgbClr>
            </a:solidFill>
            <a:ln w="16000" cap="flat" cmpd="sng">
              <a:solidFill>
                <a:srgbClr val="595959"/>
              </a:solidFill>
              <a:prstDash val="solid"/>
              <a:round/>
              <a:headEnd type="none" w="sm" len="sm"/>
              <a:tailEnd type="none" w="sm" len="sm"/>
            </a:ln>
          </p:spPr>
          <p:txBody>
            <a:bodyPr spcFirstLastPara="1" wrap="square" lIns="153675" tIns="153675" rIns="153675" bIns="153675" anchor="ctr" anchorCtr="0">
              <a:noAutofit/>
            </a:bodyPr>
            <a:lstStyle/>
            <a:p>
              <a:pPr marL="0" lvl="0" indent="0" algn="ctr" rtl="0">
                <a:spcBef>
                  <a:spcPts val="0"/>
                </a:spcBef>
                <a:spcAft>
                  <a:spcPts val="0"/>
                </a:spcAft>
                <a:buNone/>
              </a:pPr>
              <a:r>
                <a:rPr lang="en" sz="2353">
                  <a:latin typeface="Merriweather Black"/>
                  <a:ea typeface="Merriweather Black"/>
                  <a:cs typeface="Merriweather Black"/>
                  <a:sym typeface="Merriweather Black"/>
                </a:rPr>
                <a:t>Oyster Reef</a:t>
              </a:r>
              <a:endParaRPr sz="2353">
                <a:latin typeface="Merriweather Black"/>
                <a:ea typeface="Merriweather Black"/>
                <a:cs typeface="Merriweather Black"/>
                <a:sym typeface="Merriweather Black"/>
              </a:endParaRPr>
            </a:p>
          </p:txBody>
        </p:sp>
      </p:grpSp>
      <p:grpSp>
        <p:nvGrpSpPr>
          <p:cNvPr id="387" name="Google Shape;387;p38"/>
          <p:cNvGrpSpPr/>
          <p:nvPr/>
        </p:nvGrpSpPr>
        <p:grpSpPr>
          <a:xfrm>
            <a:off x="1112397" y="3828521"/>
            <a:ext cx="257621" cy="266679"/>
            <a:chOff x="787002" y="3768483"/>
            <a:chExt cx="257621" cy="266679"/>
          </a:xfrm>
        </p:grpSpPr>
        <p:grpSp>
          <p:nvGrpSpPr>
            <p:cNvPr id="388" name="Google Shape;388;p38"/>
            <p:cNvGrpSpPr/>
            <p:nvPr/>
          </p:nvGrpSpPr>
          <p:grpSpPr>
            <a:xfrm>
              <a:off x="787002" y="3768483"/>
              <a:ext cx="257621" cy="266679"/>
              <a:chOff x="2872076" y="5172583"/>
              <a:chExt cx="1833600" cy="1898071"/>
            </a:xfrm>
          </p:grpSpPr>
          <p:sp>
            <p:nvSpPr>
              <p:cNvPr id="389" name="Google Shape;389;p38"/>
              <p:cNvSpPr/>
              <p:nvPr/>
            </p:nvSpPr>
            <p:spPr>
              <a:xfrm>
                <a:off x="3210110" y="6031754"/>
                <a:ext cx="1157700" cy="1038900"/>
              </a:xfrm>
              <a:prstGeom prst="rect">
                <a:avLst/>
              </a:prstGeom>
              <a:solidFill>
                <a:srgbClr val="1F2020"/>
              </a:solidFill>
              <a:ln w="1000" cap="flat" cmpd="sng">
                <a:solidFill>
                  <a:srgbClr val="2E5077"/>
                </a:solidFill>
                <a:prstDash val="solid"/>
                <a:round/>
                <a:headEnd type="none" w="sm" len="sm"/>
                <a:tailEnd type="none" w="sm" len="sm"/>
              </a:ln>
            </p:spPr>
            <p:txBody>
              <a:bodyPr spcFirstLastPara="1" wrap="square" lIns="9475" tIns="9475" rIns="9475" bIns="9475" anchor="ctr" anchorCtr="0">
                <a:noAutofit/>
              </a:bodyPr>
              <a:lstStyle/>
              <a:p>
                <a:pPr marL="0" lvl="0" indent="0" algn="ctr" rtl="0">
                  <a:spcBef>
                    <a:spcPts val="0"/>
                  </a:spcBef>
                  <a:spcAft>
                    <a:spcPts val="0"/>
                  </a:spcAft>
                  <a:buNone/>
                </a:pPr>
                <a:endParaRPr sz="145"/>
              </a:p>
            </p:txBody>
          </p:sp>
          <p:sp>
            <p:nvSpPr>
              <p:cNvPr id="390" name="Google Shape;390;p38"/>
              <p:cNvSpPr/>
              <p:nvPr/>
            </p:nvSpPr>
            <p:spPr>
              <a:xfrm rot="8100000">
                <a:off x="3134237" y="5447471"/>
                <a:ext cx="1309279" cy="1283823"/>
              </a:xfrm>
              <a:prstGeom prst="rtTriangle">
                <a:avLst/>
              </a:prstGeom>
              <a:solidFill>
                <a:srgbClr val="1F2020"/>
              </a:solidFill>
              <a:ln w="1000" cap="flat" cmpd="sng">
                <a:solidFill>
                  <a:srgbClr val="2E5077"/>
                </a:solidFill>
                <a:prstDash val="solid"/>
                <a:round/>
                <a:headEnd type="none" w="sm" len="sm"/>
                <a:tailEnd type="none" w="sm" len="sm"/>
              </a:ln>
            </p:spPr>
            <p:txBody>
              <a:bodyPr spcFirstLastPara="1" wrap="square" lIns="9475" tIns="9475" rIns="9475" bIns="9475" anchor="ctr" anchorCtr="0">
                <a:noAutofit/>
              </a:bodyPr>
              <a:lstStyle/>
              <a:p>
                <a:pPr marL="0" lvl="0" indent="0" algn="ctr" rtl="0">
                  <a:spcBef>
                    <a:spcPts val="0"/>
                  </a:spcBef>
                  <a:spcAft>
                    <a:spcPts val="0"/>
                  </a:spcAft>
                  <a:buNone/>
                </a:pPr>
                <a:endParaRPr sz="145"/>
              </a:p>
            </p:txBody>
          </p:sp>
        </p:grpSp>
        <p:sp>
          <p:nvSpPr>
            <p:cNvPr id="391" name="Google Shape;391;p38"/>
            <p:cNvSpPr/>
            <p:nvPr/>
          </p:nvSpPr>
          <p:spPr>
            <a:xfrm>
              <a:off x="947035" y="3790133"/>
              <a:ext cx="34200" cy="110700"/>
            </a:xfrm>
            <a:prstGeom prst="rect">
              <a:avLst/>
            </a:prstGeom>
            <a:solidFill>
              <a:srgbClr val="000000"/>
            </a:solidFill>
            <a:ln w="13600" cap="flat" cmpd="sng">
              <a:solidFill>
                <a:srgbClr val="000000"/>
              </a:solidFill>
              <a:prstDash val="solid"/>
              <a:round/>
              <a:headEnd type="none" w="sm" len="sm"/>
              <a:tailEnd type="none" w="sm" len="sm"/>
            </a:ln>
          </p:spPr>
          <p:txBody>
            <a:bodyPr spcFirstLastPara="1" wrap="square" lIns="130375" tIns="130375" rIns="130375" bIns="130375" anchor="ctr" anchorCtr="0">
              <a:noAutofit/>
            </a:bodyPr>
            <a:lstStyle/>
            <a:p>
              <a:pPr marL="0" lvl="0" indent="0" algn="ctr" rtl="0">
                <a:spcBef>
                  <a:spcPts val="0"/>
                </a:spcBef>
                <a:spcAft>
                  <a:spcPts val="0"/>
                </a:spcAft>
                <a:buNone/>
              </a:pPr>
              <a:endParaRPr sz="1996"/>
            </a:p>
          </p:txBody>
        </p:sp>
      </p:grpSp>
      <p:grpSp>
        <p:nvGrpSpPr>
          <p:cNvPr id="392" name="Google Shape;392;p38"/>
          <p:cNvGrpSpPr/>
          <p:nvPr/>
        </p:nvGrpSpPr>
        <p:grpSpPr>
          <a:xfrm>
            <a:off x="3014772" y="3828521"/>
            <a:ext cx="257621" cy="266679"/>
            <a:chOff x="787002" y="3768483"/>
            <a:chExt cx="257621" cy="266679"/>
          </a:xfrm>
        </p:grpSpPr>
        <p:grpSp>
          <p:nvGrpSpPr>
            <p:cNvPr id="393" name="Google Shape;393;p38"/>
            <p:cNvGrpSpPr/>
            <p:nvPr/>
          </p:nvGrpSpPr>
          <p:grpSpPr>
            <a:xfrm>
              <a:off x="787002" y="3768483"/>
              <a:ext cx="257621" cy="266679"/>
              <a:chOff x="2872076" y="5172583"/>
              <a:chExt cx="1833600" cy="1898071"/>
            </a:xfrm>
          </p:grpSpPr>
          <p:sp>
            <p:nvSpPr>
              <p:cNvPr id="394" name="Google Shape;394;p38"/>
              <p:cNvSpPr/>
              <p:nvPr/>
            </p:nvSpPr>
            <p:spPr>
              <a:xfrm>
                <a:off x="3210110" y="6031754"/>
                <a:ext cx="1157700" cy="1038900"/>
              </a:xfrm>
              <a:prstGeom prst="rect">
                <a:avLst/>
              </a:prstGeom>
              <a:solidFill>
                <a:srgbClr val="1F2020"/>
              </a:solidFill>
              <a:ln w="1000" cap="flat" cmpd="sng">
                <a:solidFill>
                  <a:srgbClr val="2E5077"/>
                </a:solidFill>
                <a:prstDash val="solid"/>
                <a:round/>
                <a:headEnd type="none" w="sm" len="sm"/>
                <a:tailEnd type="none" w="sm" len="sm"/>
              </a:ln>
            </p:spPr>
            <p:txBody>
              <a:bodyPr spcFirstLastPara="1" wrap="square" lIns="9475" tIns="9475" rIns="9475" bIns="9475" anchor="ctr" anchorCtr="0">
                <a:noAutofit/>
              </a:bodyPr>
              <a:lstStyle/>
              <a:p>
                <a:pPr marL="0" lvl="0" indent="0" algn="ctr" rtl="0">
                  <a:spcBef>
                    <a:spcPts val="0"/>
                  </a:spcBef>
                  <a:spcAft>
                    <a:spcPts val="0"/>
                  </a:spcAft>
                  <a:buNone/>
                </a:pPr>
                <a:endParaRPr sz="145"/>
              </a:p>
            </p:txBody>
          </p:sp>
          <p:sp>
            <p:nvSpPr>
              <p:cNvPr id="395" name="Google Shape;395;p38"/>
              <p:cNvSpPr/>
              <p:nvPr/>
            </p:nvSpPr>
            <p:spPr>
              <a:xfrm rot="8100000">
                <a:off x="3134237" y="5447471"/>
                <a:ext cx="1309279" cy="1283823"/>
              </a:xfrm>
              <a:prstGeom prst="rtTriangle">
                <a:avLst/>
              </a:prstGeom>
              <a:solidFill>
                <a:srgbClr val="1F2020"/>
              </a:solidFill>
              <a:ln w="1000" cap="flat" cmpd="sng">
                <a:solidFill>
                  <a:srgbClr val="2E5077"/>
                </a:solidFill>
                <a:prstDash val="solid"/>
                <a:round/>
                <a:headEnd type="none" w="sm" len="sm"/>
                <a:tailEnd type="none" w="sm" len="sm"/>
              </a:ln>
            </p:spPr>
            <p:txBody>
              <a:bodyPr spcFirstLastPara="1" wrap="square" lIns="9475" tIns="9475" rIns="9475" bIns="9475" anchor="ctr" anchorCtr="0">
                <a:noAutofit/>
              </a:bodyPr>
              <a:lstStyle/>
              <a:p>
                <a:pPr marL="0" lvl="0" indent="0" algn="ctr" rtl="0">
                  <a:spcBef>
                    <a:spcPts val="0"/>
                  </a:spcBef>
                  <a:spcAft>
                    <a:spcPts val="0"/>
                  </a:spcAft>
                  <a:buNone/>
                </a:pPr>
                <a:endParaRPr sz="145"/>
              </a:p>
            </p:txBody>
          </p:sp>
        </p:grpSp>
        <p:sp>
          <p:nvSpPr>
            <p:cNvPr id="396" name="Google Shape;396;p38"/>
            <p:cNvSpPr/>
            <p:nvPr/>
          </p:nvSpPr>
          <p:spPr>
            <a:xfrm>
              <a:off x="947035" y="3790133"/>
              <a:ext cx="34200" cy="110700"/>
            </a:xfrm>
            <a:prstGeom prst="rect">
              <a:avLst/>
            </a:prstGeom>
            <a:solidFill>
              <a:srgbClr val="000000"/>
            </a:solidFill>
            <a:ln w="13600" cap="flat" cmpd="sng">
              <a:solidFill>
                <a:srgbClr val="000000"/>
              </a:solidFill>
              <a:prstDash val="solid"/>
              <a:round/>
              <a:headEnd type="none" w="sm" len="sm"/>
              <a:tailEnd type="none" w="sm" len="sm"/>
            </a:ln>
          </p:spPr>
          <p:txBody>
            <a:bodyPr spcFirstLastPara="1" wrap="square" lIns="130375" tIns="130375" rIns="130375" bIns="130375" anchor="ctr" anchorCtr="0">
              <a:noAutofit/>
            </a:bodyPr>
            <a:lstStyle/>
            <a:p>
              <a:pPr marL="0" lvl="0" indent="0" algn="ctr" rtl="0">
                <a:spcBef>
                  <a:spcPts val="0"/>
                </a:spcBef>
                <a:spcAft>
                  <a:spcPts val="0"/>
                </a:spcAft>
                <a:buNone/>
              </a:pPr>
              <a:endParaRPr sz="1996"/>
            </a:p>
          </p:txBody>
        </p:sp>
      </p:grpSp>
      <p:sp>
        <p:nvSpPr>
          <p:cNvPr id="397" name="Google Shape;397;p38"/>
          <p:cNvSpPr txBox="1"/>
          <p:nvPr/>
        </p:nvSpPr>
        <p:spPr>
          <a:xfrm>
            <a:off x="4497925" y="221600"/>
            <a:ext cx="4245000" cy="17523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2700">
                <a:solidFill>
                  <a:srgbClr val="2E5077"/>
                </a:solidFill>
                <a:latin typeface="Merriweather"/>
                <a:ea typeface="Merriweather"/>
                <a:cs typeface="Merriweather"/>
                <a:sym typeface="Merriweather"/>
              </a:rPr>
              <a:t>Oysters provide shelter</a:t>
            </a:r>
            <a:endParaRPr sz="2700">
              <a:solidFill>
                <a:srgbClr val="2E5077"/>
              </a:solidFill>
              <a:latin typeface="Merriweather"/>
              <a:ea typeface="Merriweather"/>
              <a:cs typeface="Merriweather"/>
              <a:sym typeface="Merriweather"/>
            </a:endParaRPr>
          </a:p>
          <a:p>
            <a:pPr marL="0" lvl="0" indent="0" algn="ctr" rtl="0">
              <a:spcBef>
                <a:spcPts val="0"/>
              </a:spcBef>
              <a:spcAft>
                <a:spcPts val="0"/>
              </a:spcAft>
              <a:buNone/>
            </a:pPr>
            <a:endParaRPr sz="2700">
              <a:solidFill>
                <a:srgbClr val="2E5077"/>
              </a:solidFill>
              <a:latin typeface="Merriweather"/>
              <a:ea typeface="Merriweather"/>
              <a:cs typeface="Merriweather"/>
              <a:sym typeface="Merriweather"/>
            </a:endParaRPr>
          </a:p>
          <a:p>
            <a:pPr marL="0" lvl="0" indent="0" algn="ctr" rtl="0">
              <a:spcBef>
                <a:spcPts val="0"/>
              </a:spcBef>
              <a:spcAft>
                <a:spcPts val="0"/>
              </a:spcAft>
              <a:buNone/>
            </a:pPr>
            <a:r>
              <a:rPr lang="en" sz="2700">
                <a:solidFill>
                  <a:srgbClr val="2E5077"/>
                </a:solidFill>
                <a:latin typeface="Merriweather"/>
                <a:ea typeface="Merriweather"/>
                <a:cs typeface="Merriweather"/>
                <a:sym typeface="Merriweather"/>
              </a:rPr>
              <a:t>Blue crabs compete with mud crabs for food and shelter, so there is less available</a:t>
            </a:r>
            <a:endParaRPr sz="2700">
              <a:solidFill>
                <a:srgbClr val="2E5077"/>
              </a:solidFill>
              <a:latin typeface="Merriweather"/>
              <a:ea typeface="Merriweather"/>
              <a:cs typeface="Merriweather"/>
              <a:sym typeface="Merriweather"/>
            </a:endParaRPr>
          </a:p>
          <a:p>
            <a:pPr marL="0" lvl="0" indent="0" algn="ctr" rtl="0">
              <a:spcBef>
                <a:spcPts val="0"/>
              </a:spcBef>
              <a:spcAft>
                <a:spcPts val="0"/>
              </a:spcAft>
              <a:buNone/>
            </a:pPr>
            <a:endParaRPr sz="2700">
              <a:solidFill>
                <a:srgbClr val="2E5077"/>
              </a:solidFill>
              <a:latin typeface="Merriweather"/>
              <a:ea typeface="Merriweather"/>
              <a:cs typeface="Merriweather"/>
              <a:sym typeface="Merriweather"/>
            </a:endParaRPr>
          </a:p>
          <a:p>
            <a:pPr marL="0" lvl="0" indent="0" algn="ctr" rtl="0">
              <a:spcBef>
                <a:spcPts val="0"/>
              </a:spcBef>
              <a:spcAft>
                <a:spcPts val="0"/>
              </a:spcAft>
              <a:buNone/>
            </a:pPr>
            <a:r>
              <a:rPr lang="en" sz="2700">
                <a:solidFill>
                  <a:srgbClr val="2E5077"/>
                </a:solidFill>
                <a:latin typeface="Merriweather"/>
                <a:ea typeface="Merriweather"/>
                <a:cs typeface="Merriweather"/>
                <a:sym typeface="Merriweather"/>
              </a:rPr>
              <a:t>Adults often forage here</a:t>
            </a:r>
            <a:endParaRPr sz="2700">
              <a:solidFill>
                <a:srgbClr val="2E5077"/>
              </a:solidFill>
              <a:latin typeface="Merriweather"/>
              <a:ea typeface="Merriweather"/>
              <a:cs typeface="Merriweather"/>
              <a:sym typeface="Merriweather"/>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401"/>
        <p:cNvGrpSpPr/>
        <p:nvPr/>
      </p:nvGrpSpPr>
      <p:grpSpPr>
        <a:xfrm>
          <a:off x="0" y="0"/>
          <a:ext cx="0" cy="0"/>
          <a:chOff x="0" y="0"/>
          <a:chExt cx="0" cy="0"/>
        </a:xfrm>
      </p:grpSpPr>
      <p:pic>
        <p:nvPicPr>
          <p:cNvPr id="402" name="Google Shape;402;p39"/>
          <p:cNvPicPr preferRelativeResize="0"/>
          <p:nvPr/>
        </p:nvPicPr>
        <p:blipFill>
          <a:blip r:embed="rId3">
            <a:alphaModFix/>
          </a:blip>
          <a:stretch>
            <a:fillRect/>
          </a:stretch>
        </p:blipFill>
        <p:spPr>
          <a:xfrm>
            <a:off x="343300" y="171100"/>
            <a:ext cx="3781750" cy="4747303"/>
          </a:xfrm>
          <a:prstGeom prst="rect">
            <a:avLst/>
          </a:prstGeom>
          <a:noFill/>
          <a:ln>
            <a:noFill/>
          </a:ln>
        </p:spPr>
      </p:pic>
      <p:sp>
        <p:nvSpPr>
          <p:cNvPr id="403" name="Google Shape;403;p39"/>
          <p:cNvSpPr txBox="1"/>
          <p:nvPr/>
        </p:nvSpPr>
        <p:spPr>
          <a:xfrm>
            <a:off x="4234700" y="365760"/>
            <a:ext cx="4566000" cy="17523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2400" dirty="0">
                <a:solidFill>
                  <a:srgbClr val="2E5077"/>
                </a:solidFill>
                <a:latin typeface="Merriweather"/>
                <a:ea typeface="Merriweather"/>
                <a:cs typeface="Merriweather"/>
                <a:sym typeface="Merriweather"/>
              </a:rPr>
              <a:t>This is bare sand or mud with no shelter</a:t>
            </a:r>
            <a:endParaRPr sz="2400" dirty="0">
              <a:solidFill>
                <a:srgbClr val="2E5077"/>
              </a:solidFill>
              <a:latin typeface="Merriweather"/>
              <a:ea typeface="Merriweather"/>
              <a:cs typeface="Merriweather"/>
              <a:sym typeface="Merriweather"/>
            </a:endParaRPr>
          </a:p>
          <a:p>
            <a:pPr marL="0" lvl="0" indent="0" algn="ctr" rtl="0">
              <a:spcBef>
                <a:spcPts val="0"/>
              </a:spcBef>
              <a:spcAft>
                <a:spcPts val="0"/>
              </a:spcAft>
              <a:buNone/>
            </a:pPr>
            <a:endParaRPr sz="2400" dirty="0">
              <a:solidFill>
                <a:srgbClr val="2E5077"/>
              </a:solidFill>
              <a:latin typeface="Merriweather"/>
              <a:ea typeface="Merriweather"/>
              <a:cs typeface="Merriweather"/>
              <a:sym typeface="Merriweather"/>
            </a:endParaRPr>
          </a:p>
          <a:p>
            <a:pPr marL="0" lvl="0" indent="0" algn="ctr" rtl="0">
              <a:spcBef>
                <a:spcPts val="0"/>
              </a:spcBef>
              <a:spcAft>
                <a:spcPts val="0"/>
              </a:spcAft>
              <a:buNone/>
            </a:pPr>
            <a:r>
              <a:rPr lang="en" sz="2400" dirty="0">
                <a:solidFill>
                  <a:srgbClr val="2E5077"/>
                </a:solidFill>
                <a:latin typeface="Merriweather"/>
                <a:ea typeface="Merriweather"/>
                <a:cs typeface="Merriweather"/>
                <a:sym typeface="Merriweather"/>
              </a:rPr>
              <a:t>There is lots of food here…</a:t>
            </a:r>
            <a:endParaRPr sz="2400" dirty="0">
              <a:solidFill>
                <a:srgbClr val="2E5077"/>
              </a:solidFill>
              <a:latin typeface="Merriweather"/>
              <a:ea typeface="Merriweather"/>
              <a:cs typeface="Merriweather"/>
              <a:sym typeface="Merriweather"/>
            </a:endParaRPr>
          </a:p>
          <a:p>
            <a:pPr marL="0" lvl="0" indent="0" algn="ctr" rtl="0">
              <a:spcBef>
                <a:spcPts val="0"/>
              </a:spcBef>
              <a:spcAft>
                <a:spcPts val="0"/>
              </a:spcAft>
              <a:buNone/>
            </a:pPr>
            <a:endParaRPr sz="2400" dirty="0">
              <a:solidFill>
                <a:srgbClr val="2E5077"/>
              </a:solidFill>
              <a:latin typeface="Merriweather"/>
              <a:ea typeface="Merriweather"/>
              <a:cs typeface="Merriweather"/>
              <a:sym typeface="Merriweather"/>
            </a:endParaRPr>
          </a:p>
          <a:p>
            <a:pPr marL="0" lvl="0" indent="0" algn="ctr" rtl="0">
              <a:spcBef>
                <a:spcPts val="0"/>
              </a:spcBef>
              <a:spcAft>
                <a:spcPts val="0"/>
              </a:spcAft>
              <a:buNone/>
            </a:pPr>
            <a:r>
              <a:rPr lang="en" sz="2400" dirty="0">
                <a:solidFill>
                  <a:srgbClr val="2E5077"/>
                </a:solidFill>
                <a:latin typeface="Merriweather"/>
                <a:ea typeface="Merriweather"/>
                <a:cs typeface="Merriweather"/>
                <a:sym typeface="Merriweather"/>
              </a:rPr>
              <a:t>BUT </a:t>
            </a:r>
            <a:endParaRPr sz="2400" dirty="0">
              <a:solidFill>
                <a:srgbClr val="2E5077"/>
              </a:solidFill>
              <a:latin typeface="Merriweather"/>
              <a:ea typeface="Merriweather"/>
              <a:cs typeface="Merriweather"/>
              <a:sym typeface="Merriweather"/>
            </a:endParaRPr>
          </a:p>
          <a:p>
            <a:pPr marL="0" lvl="0" indent="0" algn="ctr" rtl="0">
              <a:spcBef>
                <a:spcPts val="0"/>
              </a:spcBef>
              <a:spcAft>
                <a:spcPts val="0"/>
              </a:spcAft>
              <a:buNone/>
            </a:pPr>
            <a:endParaRPr sz="2400" dirty="0">
              <a:solidFill>
                <a:srgbClr val="2E5077"/>
              </a:solidFill>
              <a:latin typeface="Merriweather"/>
              <a:ea typeface="Merriweather"/>
              <a:cs typeface="Merriweather"/>
              <a:sym typeface="Merriweather"/>
            </a:endParaRPr>
          </a:p>
          <a:p>
            <a:pPr marL="0" lvl="0" indent="0" algn="ctr" rtl="0">
              <a:spcBef>
                <a:spcPts val="0"/>
              </a:spcBef>
              <a:spcAft>
                <a:spcPts val="0"/>
              </a:spcAft>
              <a:buNone/>
            </a:pPr>
            <a:r>
              <a:rPr lang="en" sz="2400" dirty="0">
                <a:solidFill>
                  <a:srgbClr val="2E5077"/>
                </a:solidFill>
                <a:latin typeface="Merriweather"/>
                <a:ea typeface="Merriweather"/>
                <a:cs typeface="Merriweather"/>
                <a:sym typeface="Merriweather"/>
              </a:rPr>
              <a:t>Since there is no shelter, most juveniles can’t survive here and need to grow so they are less vulnerable</a:t>
            </a:r>
            <a:endParaRPr sz="2400" dirty="0">
              <a:solidFill>
                <a:srgbClr val="2E5077"/>
              </a:solidFill>
              <a:latin typeface="Merriweather"/>
              <a:ea typeface="Merriweather"/>
              <a:cs typeface="Merriweather"/>
              <a:sym typeface="Merriweather"/>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407"/>
        <p:cNvGrpSpPr/>
        <p:nvPr/>
      </p:nvGrpSpPr>
      <p:grpSpPr>
        <a:xfrm>
          <a:off x="0" y="0"/>
          <a:ext cx="0" cy="0"/>
          <a:chOff x="0" y="0"/>
          <a:chExt cx="0" cy="0"/>
        </a:xfrm>
      </p:grpSpPr>
      <p:sp>
        <p:nvSpPr>
          <p:cNvPr id="408" name="Google Shape;408;p40"/>
          <p:cNvSpPr/>
          <p:nvPr/>
        </p:nvSpPr>
        <p:spPr>
          <a:xfrm>
            <a:off x="-14650" y="-29300"/>
            <a:ext cx="9144000" cy="2454600"/>
          </a:xfrm>
          <a:prstGeom prst="rect">
            <a:avLst/>
          </a:prstGeom>
          <a:solidFill>
            <a:srgbClr val="4DA1A9">
              <a:alpha val="45280"/>
            </a:srgbClr>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pic>
        <p:nvPicPr>
          <p:cNvPr id="409" name="Google Shape;409;p40" title="VASEA_Benson_Presentation_2025__2_-removebg-preview.png"/>
          <p:cNvPicPr preferRelativeResize="0"/>
          <p:nvPr/>
        </p:nvPicPr>
        <p:blipFill rotWithShape="1">
          <a:blip r:embed="rId3">
            <a:alphaModFix/>
          </a:blip>
          <a:srcRect r="86036"/>
          <a:stretch/>
        </p:blipFill>
        <p:spPr>
          <a:xfrm>
            <a:off x="7282068" y="2272250"/>
            <a:ext cx="712014" cy="2871050"/>
          </a:xfrm>
          <a:prstGeom prst="rect">
            <a:avLst/>
          </a:prstGeom>
          <a:noFill/>
          <a:ln>
            <a:noFill/>
          </a:ln>
        </p:spPr>
      </p:pic>
      <p:grpSp>
        <p:nvGrpSpPr>
          <p:cNvPr id="410" name="Google Shape;410;p40"/>
          <p:cNvGrpSpPr/>
          <p:nvPr/>
        </p:nvGrpSpPr>
        <p:grpSpPr>
          <a:xfrm>
            <a:off x="0" y="2571679"/>
            <a:ext cx="5326891" cy="2571611"/>
            <a:chOff x="0" y="1988150"/>
            <a:chExt cx="6536063" cy="3155350"/>
          </a:xfrm>
        </p:grpSpPr>
        <p:pic>
          <p:nvPicPr>
            <p:cNvPr id="411" name="Google Shape;411;p40"/>
            <p:cNvPicPr preferRelativeResize="0"/>
            <p:nvPr/>
          </p:nvPicPr>
          <p:blipFill rotWithShape="1">
            <a:blip r:embed="rId4">
              <a:alphaModFix/>
            </a:blip>
            <a:srcRect b="5087"/>
            <a:stretch/>
          </p:blipFill>
          <p:spPr>
            <a:xfrm flipH="1">
              <a:off x="0" y="1988150"/>
              <a:ext cx="4042450" cy="3155350"/>
            </a:xfrm>
            <a:prstGeom prst="rect">
              <a:avLst/>
            </a:prstGeom>
            <a:noFill/>
            <a:ln>
              <a:noFill/>
            </a:ln>
          </p:spPr>
        </p:pic>
        <p:pic>
          <p:nvPicPr>
            <p:cNvPr id="412" name="Google Shape;412;p40"/>
            <p:cNvPicPr preferRelativeResize="0"/>
            <p:nvPr/>
          </p:nvPicPr>
          <p:blipFill>
            <a:blip r:embed="rId5">
              <a:alphaModFix/>
            </a:blip>
            <a:stretch>
              <a:fillRect/>
            </a:stretch>
          </p:blipFill>
          <p:spPr>
            <a:xfrm rot="716120">
              <a:off x="5003448" y="3642708"/>
              <a:ext cx="1304805" cy="1221285"/>
            </a:xfrm>
            <a:prstGeom prst="rect">
              <a:avLst/>
            </a:prstGeom>
            <a:noFill/>
            <a:ln>
              <a:noFill/>
            </a:ln>
          </p:spPr>
        </p:pic>
        <p:pic>
          <p:nvPicPr>
            <p:cNvPr id="413" name="Google Shape;413;p40"/>
            <p:cNvPicPr preferRelativeResize="0"/>
            <p:nvPr/>
          </p:nvPicPr>
          <p:blipFill>
            <a:blip r:embed="rId6">
              <a:alphaModFix amt="41000"/>
            </a:blip>
            <a:stretch>
              <a:fillRect/>
            </a:stretch>
          </p:blipFill>
          <p:spPr>
            <a:xfrm>
              <a:off x="4775663" y="3394250"/>
              <a:ext cx="1760400" cy="1718235"/>
            </a:xfrm>
            <a:prstGeom prst="rect">
              <a:avLst/>
            </a:prstGeom>
            <a:noFill/>
            <a:ln>
              <a:noFill/>
            </a:ln>
          </p:spPr>
        </p:pic>
        <p:sp>
          <p:nvSpPr>
            <p:cNvPr id="414" name="Google Shape;414;p40"/>
            <p:cNvSpPr/>
            <p:nvPr/>
          </p:nvSpPr>
          <p:spPr>
            <a:xfrm>
              <a:off x="3845525" y="3096853"/>
              <a:ext cx="1162375" cy="551675"/>
            </a:xfrm>
            <a:custGeom>
              <a:avLst/>
              <a:gdLst/>
              <a:ahLst/>
              <a:cxnLst/>
              <a:rect l="l" t="t" r="r" b="b"/>
              <a:pathLst>
                <a:path w="46495" h="22067" extrusionOk="0">
                  <a:moveTo>
                    <a:pt x="0" y="3987"/>
                  </a:moveTo>
                  <a:cubicBezTo>
                    <a:pt x="2216" y="3987"/>
                    <a:pt x="3662" y="1296"/>
                    <a:pt x="5812" y="758"/>
                  </a:cubicBezTo>
                  <a:cubicBezTo>
                    <a:pt x="12988" y="-1037"/>
                    <a:pt x="21151" y="678"/>
                    <a:pt x="27767" y="3987"/>
                  </a:cubicBezTo>
                  <a:cubicBezTo>
                    <a:pt x="33781" y="6995"/>
                    <a:pt x="36742" y="15271"/>
                    <a:pt x="43266" y="16902"/>
                  </a:cubicBezTo>
                  <a:cubicBezTo>
                    <a:pt x="45236" y="17395"/>
                    <a:pt x="44678" y="21161"/>
                    <a:pt x="46495" y="22068"/>
                  </a:cubicBezTo>
                </a:path>
              </a:pathLst>
            </a:custGeom>
            <a:noFill/>
            <a:ln w="7775" cap="flat" cmpd="sng">
              <a:solidFill>
                <a:schemeClr val="dk2"/>
              </a:solidFill>
              <a:prstDash val="solid"/>
              <a:round/>
              <a:headEnd type="none" w="med" len="med"/>
              <a:tailEnd type="none" w="med" len="med"/>
            </a:ln>
          </p:spPr>
          <p:txBody>
            <a:bodyPr/>
            <a:lstStyle/>
            <a:p>
              <a:endParaRPr lang="en-US"/>
            </a:p>
          </p:txBody>
        </p:sp>
        <p:sp>
          <p:nvSpPr>
            <p:cNvPr id="415" name="Google Shape;415;p40"/>
            <p:cNvSpPr/>
            <p:nvPr/>
          </p:nvSpPr>
          <p:spPr>
            <a:xfrm>
              <a:off x="3584918" y="3124595"/>
              <a:ext cx="164400" cy="493425"/>
            </a:xfrm>
            <a:custGeom>
              <a:avLst/>
              <a:gdLst/>
              <a:ahLst/>
              <a:cxnLst/>
              <a:rect l="l" t="t" r="r" b="b"/>
              <a:pathLst>
                <a:path w="6576" h="19737" extrusionOk="0">
                  <a:moveTo>
                    <a:pt x="3628" y="8842"/>
                  </a:moveTo>
                  <a:cubicBezTo>
                    <a:pt x="3401" y="9522"/>
                    <a:pt x="3175" y="10203"/>
                    <a:pt x="2948" y="10883"/>
                  </a:cubicBezTo>
                </a:path>
              </a:pathLst>
            </a:custGeom>
            <a:noFill/>
            <a:ln w="7775" cap="flat" cmpd="sng">
              <a:solidFill>
                <a:schemeClr val="dk2"/>
              </a:solidFill>
              <a:prstDash val="solid"/>
              <a:round/>
              <a:headEnd type="none" w="med" len="med"/>
              <a:tailEnd type="none" w="med" len="med"/>
            </a:ln>
          </p:spPr>
          <p:txBody>
            <a:bodyPr/>
            <a:lstStyle/>
            <a:p>
              <a:endParaRPr lang="en-US"/>
            </a:p>
          </p:txBody>
        </p:sp>
        <p:sp>
          <p:nvSpPr>
            <p:cNvPr id="416" name="Google Shape;416;p40"/>
            <p:cNvSpPr/>
            <p:nvPr/>
          </p:nvSpPr>
          <p:spPr>
            <a:xfrm>
              <a:off x="2034275" y="3889950"/>
              <a:ext cx="1496775" cy="799400"/>
            </a:xfrm>
            <a:custGeom>
              <a:avLst/>
              <a:gdLst/>
              <a:ahLst/>
              <a:cxnLst/>
              <a:rect l="l" t="t" r="r" b="b"/>
              <a:pathLst>
                <a:path w="59871" h="31976" extrusionOk="0">
                  <a:moveTo>
                    <a:pt x="59871" y="0"/>
                  </a:moveTo>
                  <a:cubicBezTo>
                    <a:pt x="52709" y="9549"/>
                    <a:pt x="42652" y="17113"/>
                    <a:pt x="31976" y="22451"/>
                  </a:cubicBezTo>
                  <a:cubicBezTo>
                    <a:pt x="22029" y="27425"/>
                    <a:pt x="7864" y="24112"/>
                    <a:pt x="0" y="31976"/>
                  </a:cubicBezTo>
                </a:path>
              </a:pathLst>
            </a:custGeom>
            <a:noFill/>
            <a:ln w="7775" cap="flat" cmpd="sng">
              <a:solidFill>
                <a:schemeClr val="dk2"/>
              </a:solidFill>
              <a:prstDash val="solid"/>
              <a:round/>
              <a:headEnd type="none" w="med" len="med"/>
              <a:tailEnd type="none" w="med" len="med"/>
            </a:ln>
          </p:spPr>
          <p:txBody>
            <a:bodyPr/>
            <a:lstStyle/>
            <a:p>
              <a:endParaRPr lang="en-US"/>
            </a:p>
          </p:txBody>
        </p:sp>
        <p:sp>
          <p:nvSpPr>
            <p:cNvPr id="417" name="Google Shape;417;p40"/>
            <p:cNvSpPr/>
            <p:nvPr/>
          </p:nvSpPr>
          <p:spPr>
            <a:xfrm>
              <a:off x="1294375" y="4978525"/>
              <a:ext cx="280650" cy="127550"/>
            </a:xfrm>
            <a:custGeom>
              <a:avLst/>
              <a:gdLst/>
              <a:ahLst/>
              <a:cxnLst/>
              <a:rect l="l" t="t" r="r" b="b"/>
              <a:pathLst>
                <a:path w="11226" h="5102" extrusionOk="0">
                  <a:moveTo>
                    <a:pt x="11226" y="0"/>
                  </a:moveTo>
                  <a:cubicBezTo>
                    <a:pt x="7409" y="1526"/>
                    <a:pt x="2282" y="1684"/>
                    <a:pt x="0" y="5102"/>
                  </a:cubicBezTo>
                </a:path>
              </a:pathLst>
            </a:custGeom>
            <a:noFill/>
            <a:ln w="7775" cap="flat" cmpd="sng">
              <a:solidFill>
                <a:schemeClr val="dk2"/>
              </a:solidFill>
              <a:prstDash val="solid"/>
              <a:round/>
              <a:headEnd type="none" w="med" len="med"/>
              <a:tailEnd type="none" w="med" len="med"/>
            </a:ln>
          </p:spPr>
          <p:txBody>
            <a:bodyPr/>
            <a:lstStyle/>
            <a:p>
              <a:endParaRPr lang="en-US"/>
            </a:p>
          </p:txBody>
        </p:sp>
      </p:grpSp>
      <p:sp>
        <p:nvSpPr>
          <p:cNvPr id="418" name="Google Shape;418;p40"/>
          <p:cNvSpPr txBox="1"/>
          <p:nvPr/>
        </p:nvSpPr>
        <p:spPr>
          <a:xfrm>
            <a:off x="3225" y="23533"/>
            <a:ext cx="9144000" cy="1718100"/>
          </a:xfrm>
          <a:prstGeom prst="rect">
            <a:avLst/>
          </a:prstGeom>
          <a:noFill/>
          <a:ln>
            <a:noFill/>
          </a:ln>
        </p:spPr>
        <p:txBody>
          <a:bodyPr spcFirstLastPara="1" wrap="square" lIns="91425" tIns="91425" rIns="91425" bIns="91425" anchor="t" anchorCtr="0">
            <a:noAutofit/>
          </a:bodyPr>
          <a:lstStyle/>
          <a:p>
            <a:pPr marL="457200" lvl="0" indent="-355600" algn="l" rtl="0">
              <a:spcBef>
                <a:spcPts val="0"/>
              </a:spcBef>
              <a:spcAft>
                <a:spcPts val="0"/>
              </a:spcAft>
              <a:buClr>
                <a:srgbClr val="2E5077"/>
              </a:buClr>
              <a:buSzPts val="2000"/>
              <a:buFont typeface="Merriweather"/>
              <a:buChar char="●"/>
            </a:pPr>
            <a:r>
              <a:rPr lang="en" sz="1800" dirty="0">
                <a:solidFill>
                  <a:srgbClr val="2E5077"/>
                </a:solidFill>
                <a:latin typeface="Merriweather"/>
                <a:ea typeface="Merriweather"/>
                <a:cs typeface="Merriweather"/>
                <a:sym typeface="Merriweather"/>
              </a:rPr>
              <a:t>Many fishermen depend on crabs for their livelihood</a:t>
            </a:r>
            <a:br>
              <a:rPr lang="en" sz="1800" dirty="0">
                <a:solidFill>
                  <a:srgbClr val="2E5077"/>
                </a:solidFill>
                <a:latin typeface="Merriweather"/>
                <a:ea typeface="Merriweather"/>
                <a:cs typeface="Merriweather"/>
                <a:sym typeface="Merriweather"/>
              </a:rPr>
            </a:br>
            <a:endParaRPr sz="1800" dirty="0">
              <a:solidFill>
                <a:srgbClr val="2E5077"/>
              </a:solidFill>
              <a:latin typeface="Merriweather"/>
              <a:ea typeface="Merriweather"/>
              <a:cs typeface="Merriweather"/>
              <a:sym typeface="Merriweather"/>
            </a:endParaRPr>
          </a:p>
          <a:p>
            <a:pPr marL="457200" lvl="0" indent="-355600" algn="l" rtl="0">
              <a:spcBef>
                <a:spcPts val="0"/>
              </a:spcBef>
              <a:spcAft>
                <a:spcPts val="0"/>
              </a:spcAft>
              <a:buClr>
                <a:srgbClr val="2E5077"/>
              </a:buClr>
              <a:buSzPts val="2000"/>
              <a:buFont typeface="Merriweather"/>
              <a:buChar char="●"/>
            </a:pPr>
            <a:r>
              <a:rPr lang="en" sz="1800" dirty="0">
                <a:solidFill>
                  <a:srgbClr val="2E5077"/>
                </a:solidFill>
                <a:latin typeface="Merriweather"/>
                <a:ea typeface="Merriweather"/>
                <a:cs typeface="Merriweather"/>
                <a:sym typeface="Merriweather"/>
              </a:rPr>
              <a:t>Scientists study crab populations to track health and numbers</a:t>
            </a:r>
            <a:br>
              <a:rPr lang="en" sz="1800" dirty="0">
                <a:solidFill>
                  <a:srgbClr val="2E5077"/>
                </a:solidFill>
                <a:latin typeface="Merriweather"/>
                <a:ea typeface="Merriweather"/>
                <a:cs typeface="Merriweather"/>
                <a:sym typeface="Merriweather"/>
              </a:rPr>
            </a:br>
            <a:endParaRPr sz="1800" dirty="0">
              <a:solidFill>
                <a:srgbClr val="2E5077"/>
              </a:solidFill>
              <a:latin typeface="Merriweather"/>
              <a:ea typeface="Merriweather"/>
              <a:cs typeface="Merriweather"/>
              <a:sym typeface="Merriweather"/>
            </a:endParaRPr>
          </a:p>
          <a:p>
            <a:pPr marL="457200" lvl="0" indent="-355600" algn="l" rtl="0">
              <a:spcBef>
                <a:spcPts val="0"/>
              </a:spcBef>
              <a:spcAft>
                <a:spcPts val="0"/>
              </a:spcAft>
              <a:buClr>
                <a:srgbClr val="2E5077"/>
              </a:buClr>
              <a:buSzPts val="2000"/>
              <a:buFont typeface="Merriweather"/>
              <a:buChar char="●"/>
            </a:pPr>
            <a:r>
              <a:rPr lang="en" sz="1800" dirty="0">
                <a:solidFill>
                  <a:srgbClr val="2E5077"/>
                </a:solidFill>
                <a:latin typeface="Merriweather"/>
                <a:ea typeface="Merriweather"/>
                <a:cs typeface="Merriweather"/>
                <a:sym typeface="Merriweather"/>
              </a:rPr>
              <a:t>Managers set rules to protect crabs and support fishing</a:t>
            </a:r>
            <a:br>
              <a:rPr lang="en" sz="1800" dirty="0">
                <a:solidFill>
                  <a:srgbClr val="2E5077"/>
                </a:solidFill>
                <a:latin typeface="Merriweather"/>
                <a:ea typeface="Merriweather"/>
                <a:cs typeface="Merriweather"/>
                <a:sym typeface="Merriweather"/>
              </a:rPr>
            </a:br>
            <a:endParaRPr sz="1800" dirty="0">
              <a:solidFill>
                <a:srgbClr val="2E5077"/>
              </a:solidFill>
              <a:latin typeface="Merriweather"/>
              <a:ea typeface="Merriweather"/>
              <a:cs typeface="Merriweather"/>
              <a:sym typeface="Merriweather"/>
            </a:endParaRPr>
          </a:p>
          <a:p>
            <a:pPr marL="457200" lvl="0" indent="-355600" algn="l" rtl="0">
              <a:spcBef>
                <a:spcPts val="0"/>
              </a:spcBef>
              <a:spcAft>
                <a:spcPts val="0"/>
              </a:spcAft>
              <a:buClr>
                <a:srgbClr val="2E5077"/>
              </a:buClr>
              <a:buSzPts val="2000"/>
              <a:buFont typeface="Merriweather"/>
              <a:buChar char="●"/>
            </a:pPr>
            <a:r>
              <a:rPr lang="en" sz="1800" dirty="0">
                <a:solidFill>
                  <a:srgbClr val="2E5077"/>
                </a:solidFill>
                <a:latin typeface="Merriweather"/>
                <a:ea typeface="Merriweather"/>
                <a:cs typeface="Merriweather"/>
                <a:sym typeface="Merriweather"/>
              </a:rPr>
              <a:t>Tools include fishing limits, protected areas, and habitat restoration</a:t>
            </a:r>
            <a:br>
              <a:rPr lang="en" sz="1800" dirty="0">
                <a:solidFill>
                  <a:srgbClr val="2E5077"/>
                </a:solidFill>
                <a:latin typeface="Merriweather"/>
                <a:ea typeface="Merriweather"/>
                <a:cs typeface="Merriweather"/>
                <a:sym typeface="Merriweather"/>
              </a:rPr>
            </a:br>
            <a:endParaRPr sz="1800" dirty="0">
              <a:solidFill>
                <a:srgbClr val="2E5077"/>
              </a:solidFill>
              <a:latin typeface="Merriweather"/>
              <a:ea typeface="Merriweather"/>
              <a:cs typeface="Merriweather"/>
              <a:sym typeface="Merriweather"/>
            </a:endParaRPr>
          </a:p>
          <a:p>
            <a:pPr marL="0" lvl="0" indent="0" algn="l" rtl="0">
              <a:spcBef>
                <a:spcPts val="0"/>
              </a:spcBef>
              <a:spcAft>
                <a:spcPts val="0"/>
              </a:spcAft>
              <a:buClr>
                <a:schemeClr val="dk1"/>
              </a:buClr>
              <a:buSzPts val="1100"/>
              <a:buFont typeface="Arial"/>
              <a:buNone/>
            </a:pPr>
            <a:endParaRPr sz="1100" dirty="0">
              <a:solidFill>
                <a:schemeClr val="dk1"/>
              </a:solidFill>
            </a:endParaRPr>
          </a:p>
          <a:p>
            <a:pPr marL="0" lvl="0" indent="0" algn="l" rtl="0">
              <a:spcBef>
                <a:spcPts val="0"/>
              </a:spcBef>
              <a:spcAft>
                <a:spcPts val="0"/>
              </a:spcAft>
              <a:buNone/>
            </a:pPr>
            <a:endParaRPr sz="1800" dirty="0">
              <a:solidFill>
                <a:schemeClr val="dk2"/>
              </a:solidFill>
            </a:endParaRPr>
          </a:p>
        </p:txBody>
      </p:sp>
      <p:pic>
        <p:nvPicPr>
          <p:cNvPr id="419" name="Google Shape;419;p40"/>
          <p:cNvPicPr preferRelativeResize="0"/>
          <p:nvPr/>
        </p:nvPicPr>
        <p:blipFill>
          <a:blip r:embed="rId7">
            <a:alphaModFix/>
          </a:blip>
          <a:stretch>
            <a:fillRect/>
          </a:stretch>
        </p:blipFill>
        <p:spPr>
          <a:xfrm>
            <a:off x="8047727" y="3248325"/>
            <a:ext cx="463396" cy="1853555"/>
          </a:xfrm>
          <a:prstGeom prst="rect">
            <a:avLst/>
          </a:prstGeom>
          <a:noFill/>
          <a:ln>
            <a:noFill/>
          </a:ln>
        </p:spPr>
      </p:pic>
      <p:pic>
        <p:nvPicPr>
          <p:cNvPr id="420" name="Google Shape;420;p40"/>
          <p:cNvPicPr preferRelativeResize="0"/>
          <p:nvPr/>
        </p:nvPicPr>
        <p:blipFill>
          <a:blip r:embed="rId8">
            <a:alphaModFix/>
          </a:blip>
          <a:stretch>
            <a:fillRect/>
          </a:stretch>
        </p:blipFill>
        <p:spPr>
          <a:xfrm>
            <a:off x="6712799" y="3207061"/>
            <a:ext cx="848005" cy="1936084"/>
          </a:xfrm>
          <a:prstGeom prst="rect">
            <a:avLst/>
          </a:prstGeom>
          <a:noFill/>
          <a:ln>
            <a:noFill/>
          </a:ln>
        </p:spPr>
      </p:pic>
      <p:sp>
        <p:nvSpPr>
          <p:cNvPr id="421" name="Google Shape;421;p40"/>
          <p:cNvSpPr/>
          <p:nvPr/>
        </p:nvSpPr>
        <p:spPr>
          <a:xfrm>
            <a:off x="7113011" y="2951041"/>
            <a:ext cx="372300" cy="255900"/>
          </a:xfrm>
          <a:prstGeom prst="wedgeEllipseCallout">
            <a:avLst>
              <a:gd name="adj1" fmla="val -20833"/>
              <a:gd name="adj2" fmla="val 62500"/>
            </a:avLst>
          </a:prstGeom>
          <a:solidFill>
            <a:srgbClr val="0B4163"/>
          </a:solidFill>
          <a:ln>
            <a:noFill/>
          </a:ln>
        </p:spPr>
        <p:txBody>
          <a:bodyPr spcFirstLastPara="1" wrap="square" lIns="65900" tIns="65900" rIns="65900" bIns="65900" anchor="ctr" anchorCtr="0">
            <a:noAutofit/>
          </a:bodyPr>
          <a:lstStyle/>
          <a:p>
            <a:pPr marL="0" lvl="0" indent="0" algn="ctr" rtl="0">
              <a:spcBef>
                <a:spcPts val="0"/>
              </a:spcBef>
              <a:spcAft>
                <a:spcPts val="0"/>
              </a:spcAft>
              <a:buNone/>
            </a:pPr>
            <a:endParaRPr sz="1009"/>
          </a:p>
        </p:txBody>
      </p:sp>
      <p:sp>
        <p:nvSpPr>
          <p:cNvPr id="422" name="Google Shape;422;p40"/>
          <p:cNvSpPr/>
          <p:nvPr/>
        </p:nvSpPr>
        <p:spPr>
          <a:xfrm flipH="1">
            <a:off x="7816337" y="3161634"/>
            <a:ext cx="372300" cy="255900"/>
          </a:xfrm>
          <a:prstGeom prst="wedgeEllipseCallout">
            <a:avLst>
              <a:gd name="adj1" fmla="val -20833"/>
              <a:gd name="adj2" fmla="val 62500"/>
            </a:avLst>
          </a:prstGeom>
          <a:solidFill>
            <a:srgbClr val="0B4163"/>
          </a:solidFill>
          <a:ln>
            <a:noFill/>
          </a:ln>
        </p:spPr>
        <p:txBody>
          <a:bodyPr spcFirstLastPara="1" wrap="square" lIns="65900" tIns="65900" rIns="65900" bIns="65900" anchor="ctr" anchorCtr="0">
            <a:noAutofit/>
          </a:bodyPr>
          <a:lstStyle/>
          <a:p>
            <a:pPr marL="0" lvl="0" indent="0" algn="ctr" rtl="0">
              <a:spcBef>
                <a:spcPts val="0"/>
              </a:spcBef>
              <a:spcAft>
                <a:spcPts val="0"/>
              </a:spcAft>
              <a:buNone/>
            </a:pPr>
            <a:endParaRPr sz="1009"/>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426"/>
        <p:cNvGrpSpPr/>
        <p:nvPr/>
      </p:nvGrpSpPr>
      <p:grpSpPr>
        <a:xfrm>
          <a:off x="0" y="0"/>
          <a:ext cx="0" cy="0"/>
          <a:chOff x="0" y="0"/>
          <a:chExt cx="0" cy="0"/>
        </a:xfrm>
      </p:grpSpPr>
      <p:pic>
        <p:nvPicPr>
          <p:cNvPr id="427" name="Google Shape;427;p41" title="20251020_155312-removebg-preview.png"/>
          <p:cNvPicPr preferRelativeResize="0"/>
          <p:nvPr/>
        </p:nvPicPr>
        <p:blipFill>
          <a:blip r:embed="rId3">
            <a:alphaModFix amt="26000"/>
          </a:blip>
          <a:stretch>
            <a:fillRect/>
          </a:stretch>
        </p:blipFill>
        <p:spPr>
          <a:xfrm>
            <a:off x="858237" y="-745151"/>
            <a:ext cx="7395274" cy="6251300"/>
          </a:xfrm>
          <a:prstGeom prst="rect">
            <a:avLst/>
          </a:prstGeom>
          <a:noFill/>
          <a:ln>
            <a:noFill/>
          </a:ln>
        </p:spPr>
      </p:pic>
      <p:sp>
        <p:nvSpPr>
          <p:cNvPr id="428" name="Google Shape;428;p41"/>
          <p:cNvSpPr/>
          <p:nvPr/>
        </p:nvSpPr>
        <p:spPr>
          <a:xfrm>
            <a:off x="132375" y="1495800"/>
            <a:ext cx="8847000" cy="2151900"/>
          </a:xfrm>
          <a:prstGeom prst="ribbon2">
            <a:avLst>
              <a:gd name="adj1" fmla="val 16667"/>
              <a:gd name="adj2" fmla="val 75000"/>
            </a:avLst>
          </a:prstGeom>
          <a:solidFill>
            <a:srgbClr val="D7E8BA"/>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429" name="Google Shape;429;p41"/>
          <p:cNvSpPr txBox="1"/>
          <p:nvPr/>
        </p:nvSpPr>
        <p:spPr>
          <a:xfrm>
            <a:off x="790200" y="1495800"/>
            <a:ext cx="7563600" cy="17694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3400">
                <a:solidFill>
                  <a:srgbClr val="0B4163"/>
                </a:solidFill>
                <a:latin typeface="Merriweather Black"/>
                <a:ea typeface="Merriweather Black"/>
                <a:cs typeface="Merriweather Black"/>
                <a:sym typeface="Merriweather Black"/>
              </a:rPr>
              <a:t>Healthy habitats = more crabs </a:t>
            </a:r>
            <a:endParaRPr sz="3400">
              <a:solidFill>
                <a:srgbClr val="0B4163"/>
              </a:solidFill>
              <a:latin typeface="Merriweather Black"/>
              <a:ea typeface="Merriweather Black"/>
              <a:cs typeface="Merriweather Black"/>
              <a:sym typeface="Merriweather Black"/>
            </a:endParaRPr>
          </a:p>
          <a:p>
            <a:pPr marL="0" lvl="0" indent="0" algn="ctr" rtl="0">
              <a:spcBef>
                <a:spcPts val="0"/>
              </a:spcBef>
              <a:spcAft>
                <a:spcPts val="0"/>
              </a:spcAft>
              <a:buNone/>
            </a:pPr>
            <a:r>
              <a:rPr lang="en" sz="3400">
                <a:solidFill>
                  <a:srgbClr val="0B4163"/>
                </a:solidFill>
                <a:latin typeface="Merriweather Black"/>
                <a:ea typeface="Merriweather Black"/>
                <a:cs typeface="Merriweather Black"/>
                <a:sym typeface="Merriweather Black"/>
              </a:rPr>
              <a:t>for the ecosystem</a:t>
            </a:r>
            <a:endParaRPr sz="3400">
              <a:solidFill>
                <a:srgbClr val="0B4163"/>
              </a:solidFill>
              <a:latin typeface="Merriweather Black"/>
              <a:ea typeface="Merriweather Black"/>
              <a:cs typeface="Merriweather Black"/>
              <a:sym typeface="Merriweather Black"/>
            </a:endParaRPr>
          </a:p>
          <a:p>
            <a:pPr marL="0" lvl="0" indent="0" algn="ctr" rtl="0">
              <a:spcBef>
                <a:spcPts val="0"/>
              </a:spcBef>
              <a:spcAft>
                <a:spcPts val="0"/>
              </a:spcAft>
              <a:buClr>
                <a:schemeClr val="dk1"/>
              </a:buClr>
              <a:buSzPts val="1100"/>
              <a:buFont typeface="Arial"/>
              <a:buNone/>
            </a:pPr>
            <a:r>
              <a:rPr lang="en" sz="3400">
                <a:solidFill>
                  <a:srgbClr val="0B4163"/>
                </a:solidFill>
                <a:latin typeface="Merriweather Black"/>
                <a:ea typeface="Merriweather Black"/>
                <a:cs typeface="Merriweather Black"/>
                <a:sym typeface="Merriweather Black"/>
              </a:rPr>
              <a:t> </a:t>
            </a:r>
            <a:r>
              <a:rPr lang="en" sz="3400" i="1">
                <a:solidFill>
                  <a:srgbClr val="0B4163"/>
                </a:solidFill>
                <a:latin typeface="Merriweather Black"/>
                <a:ea typeface="Merriweather Black"/>
                <a:cs typeface="Merriweather Black"/>
                <a:sym typeface="Merriweather Black"/>
              </a:rPr>
              <a:t>and</a:t>
            </a:r>
            <a:r>
              <a:rPr lang="en" sz="3400">
                <a:solidFill>
                  <a:srgbClr val="0B4163"/>
                </a:solidFill>
                <a:latin typeface="Merriweather Black"/>
                <a:ea typeface="Merriweather Black"/>
                <a:cs typeface="Merriweather Black"/>
                <a:sym typeface="Merriweather Black"/>
              </a:rPr>
              <a:t> for people</a:t>
            </a:r>
            <a:endParaRPr sz="3400">
              <a:solidFill>
                <a:srgbClr val="0B4163"/>
              </a:solidFill>
              <a:latin typeface="Merriweather Black"/>
              <a:ea typeface="Merriweather Black"/>
              <a:cs typeface="Merriweather Black"/>
              <a:sym typeface="Merriweather Black"/>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433"/>
        <p:cNvGrpSpPr/>
        <p:nvPr/>
      </p:nvGrpSpPr>
      <p:grpSpPr>
        <a:xfrm>
          <a:off x="0" y="0"/>
          <a:ext cx="0" cy="0"/>
          <a:chOff x="0" y="0"/>
          <a:chExt cx="0" cy="0"/>
        </a:xfrm>
      </p:grpSpPr>
      <p:sp>
        <p:nvSpPr>
          <p:cNvPr id="434" name="Google Shape;434;p42"/>
          <p:cNvSpPr txBox="1">
            <a:spLocks noGrp="1"/>
          </p:cNvSpPr>
          <p:nvPr>
            <p:ph type="ctrTitle"/>
          </p:nvPr>
        </p:nvSpPr>
        <p:spPr>
          <a:xfrm>
            <a:off x="311700" y="121225"/>
            <a:ext cx="8520600" cy="987300"/>
          </a:xfrm>
          <a:prstGeom prst="rect">
            <a:avLst/>
          </a:prstGeom>
        </p:spPr>
        <p:txBody>
          <a:bodyPr spcFirstLastPara="1" wrap="square" lIns="91425" tIns="91425" rIns="91425" bIns="91425" anchor="b" anchorCtr="0">
            <a:normAutofit/>
          </a:bodyPr>
          <a:lstStyle/>
          <a:p>
            <a:pPr marL="0" lvl="0" indent="0" algn="ctr" rtl="0">
              <a:spcBef>
                <a:spcPts val="0"/>
              </a:spcBef>
              <a:spcAft>
                <a:spcPts val="0"/>
              </a:spcAft>
              <a:buNone/>
            </a:pPr>
            <a:r>
              <a:rPr lang="en">
                <a:solidFill>
                  <a:srgbClr val="0B4163"/>
                </a:solidFill>
                <a:latin typeface="Merriweather Black"/>
                <a:ea typeface="Merriweather Black"/>
                <a:cs typeface="Merriweather Black"/>
                <a:sym typeface="Merriweather Black"/>
              </a:rPr>
              <a:t>Factors Impacting Crabs</a:t>
            </a:r>
            <a:endParaRPr>
              <a:solidFill>
                <a:srgbClr val="0B4163"/>
              </a:solidFill>
              <a:latin typeface="Merriweather Black"/>
              <a:ea typeface="Merriweather Black"/>
              <a:cs typeface="Merriweather Black"/>
              <a:sym typeface="Merriweather Black"/>
            </a:endParaRPr>
          </a:p>
        </p:txBody>
      </p:sp>
      <p:sp>
        <p:nvSpPr>
          <p:cNvPr id="435" name="Google Shape;435;p42"/>
          <p:cNvSpPr txBox="1"/>
          <p:nvPr/>
        </p:nvSpPr>
        <p:spPr>
          <a:xfrm>
            <a:off x="283892" y="1328325"/>
            <a:ext cx="8136600" cy="9873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3800" b="1">
                <a:solidFill>
                  <a:srgbClr val="2E5077"/>
                </a:solidFill>
                <a:latin typeface="Merriweather"/>
                <a:ea typeface="Merriweather"/>
                <a:cs typeface="Merriweather"/>
                <a:sym typeface="Merriweather"/>
              </a:rPr>
              <a:t>Direct:</a:t>
            </a:r>
            <a:r>
              <a:rPr lang="en" sz="3800">
                <a:solidFill>
                  <a:srgbClr val="2E5077"/>
                </a:solidFill>
                <a:latin typeface="Merriweather"/>
                <a:ea typeface="Merriweather"/>
                <a:cs typeface="Merriweather"/>
                <a:sym typeface="Merriweather"/>
              </a:rPr>
              <a:t> affects the crab itself</a:t>
            </a:r>
            <a:endParaRPr sz="3800">
              <a:solidFill>
                <a:srgbClr val="2E5077"/>
              </a:solidFill>
              <a:latin typeface="Merriweather"/>
              <a:ea typeface="Merriweather"/>
              <a:cs typeface="Merriweather"/>
              <a:sym typeface="Merriweather"/>
            </a:endParaRPr>
          </a:p>
        </p:txBody>
      </p:sp>
      <p:pic>
        <p:nvPicPr>
          <p:cNvPr id="436" name="Google Shape;436;p42"/>
          <p:cNvPicPr preferRelativeResize="0"/>
          <p:nvPr/>
        </p:nvPicPr>
        <p:blipFill>
          <a:blip r:embed="rId3">
            <a:alphaModFix/>
          </a:blip>
          <a:stretch>
            <a:fillRect/>
          </a:stretch>
        </p:blipFill>
        <p:spPr>
          <a:xfrm rot="716120">
            <a:off x="7324678" y="1126046"/>
            <a:ext cx="1304805" cy="1221285"/>
          </a:xfrm>
          <a:prstGeom prst="rect">
            <a:avLst/>
          </a:prstGeom>
          <a:noFill/>
          <a:ln>
            <a:noFill/>
          </a:ln>
        </p:spPr>
      </p:pic>
      <p:sp>
        <p:nvSpPr>
          <p:cNvPr id="437" name="Google Shape;437;p42"/>
          <p:cNvSpPr txBox="1"/>
          <p:nvPr/>
        </p:nvSpPr>
        <p:spPr>
          <a:xfrm>
            <a:off x="919396" y="2736600"/>
            <a:ext cx="8114700" cy="1685100"/>
          </a:xfrm>
          <a:prstGeom prst="rect">
            <a:avLst/>
          </a:prstGeom>
          <a:noFill/>
          <a:ln>
            <a:noFill/>
          </a:ln>
        </p:spPr>
        <p:txBody>
          <a:bodyPr spcFirstLastPara="1" wrap="square" lIns="91425" tIns="91425" rIns="91425" bIns="91425" anchor="t" anchorCtr="0">
            <a:noAutofit/>
          </a:bodyPr>
          <a:lstStyle/>
          <a:p>
            <a:pPr marL="0" lvl="0" indent="0" algn="r" rtl="0">
              <a:spcBef>
                <a:spcPts val="0"/>
              </a:spcBef>
              <a:spcAft>
                <a:spcPts val="0"/>
              </a:spcAft>
              <a:buClr>
                <a:schemeClr val="dk1"/>
              </a:buClr>
              <a:buSzPts val="1100"/>
              <a:buFont typeface="Arial"/>
              <a:buNone/>
            </a:pPr>
            <a:r>
              <a:rPr lang="en" sz="3700" b="1">
                <a:solidFill>
                  <a:srgbClr val="2E5077"/>
                </a:solidFill>
                <a:latin typeface="Merriweather"/>
                <a:ea typeface="Merriweather"/>
                <a:cs typeface="Merriweather"/>
                <a:sym typeface="Merriweather"/>
              </a:rPr>
              <a:t>Indirect: </a:t>
            </a:r>
            <a:r>
              <a:rPr lang="en" sz="3700">
                <a:solidFill>
                  <a:srgbClr val="2E5077"/>
                </a:solidFill>
                <a:latin typeface="Merriweather"/>
                <a:ea typeface="Merriweather"/>
                <a:cs typeface="Merriweather"/>
                <a:sym typeface="Merriweather"/>
              </a:rPr>
              <a:t>affects something else that in turn affects the crab</a:t>
            </a:r>
            <a:endParaRPr sz="1500">
              <a:solidFill>
                <a:schemeClr val="dk2"/>
              </a:solidFill>
            </a:endParaRPr>
          </a:p>
        </p:txBody>
      </p:sp>
      <p:pic>
        <p:nvPicPr>
          <p:cNvPr id="438" name="Google Shape;438;p42"/>
          <p:cNvPicPr preferRelativeResize="0"/>
          <p:nvPr/>
        </p:nvPicPr>
        <p:blipFill rotWithShape="1">
          <a:blip r:embed="rId4">
            <a:alphaModFix/>
          </a:blip>
          <a:srcRect b="9877"/>
          <a:stretch/>
        </p:blipFill>
        <p:spPr>
          <a:xfrm>
            <a:off x="0" y="2736600"/>
            <a:ext cx="1947870" cy="1464725"/>
          </a:xfrm>
          <a:prstGeom prst="rect">
            <a:avLst/>
          </a:prstGeom>
          <a:noFill/>
          <a:ln>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442"/>
        <p:cNvGrpSpPr/>
        <p:nvPr/>
      </p:nvGrpSpPr>
      <p:grpSpPr>
        <a:xfrm>
          <a:off x="0" y="0"/>
          <a:ext cx="0" cy="0"/>
          <a:chOff x="0" y="0"/>
          <a:chExt cx="0" cy="0"/>
        </a:xfrm>
      </p:grpSpPr>
      <p:sp>
        <p:nvSpPr>
          <p:cNvPr id="443" name="Google Shape;443;p43"/>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rmAutofit/>
          </a:bodyPr>
          <a:lstStyle/>
          <a:p>
            <a:pPr marL="0" lvl="0" indent="0" algn="ctr" rtl="0">
              <a:spcBef>
                <a:spcPts val="0"/>
              </a:spcBef>
              <a:spcAft>
                <a:spcPts val="0"/>
              </a:spcAft>
              <a:buNone/>
            </a:pPr>
            <a:endParaRPr/>
          </a:p>
        </p:txBody>
      </p:sp>
      <p:sp>
        <p:nvSpPr>
          <p:cNvPr id="444" name="Google Shape;444;p43"/>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rmAutofit/>
          </a:bodyPr>
          <a:lstStyle/>
          <a:p>
            <a:pPr marL="0" lvl="0" indent="0" algn="ctr" rtl="0">
              <a:spcBef>
                <a:spcPts val="0"/>
              </a:spcBef>
              <a:spcAft>
                <a:spcPts val="0"/>
              </a:spcAft>
              <a:buNone/>
            </a:pPr>
            <a:endParaRPr/>
          </a:p>
        </p:txBody>
      </p:sp>
      <p:pic>
        <p:nvPicPr>
          <p:cNvPr id="445" name="Google Shape;445;p43"/>
          <p:cNvPicPr preferRelativeResize="0"/>
          <p:nvPr/>
        </p:nvPicPr>
        <p:blipFill>
          <a:blip r:embed="rId3">
            <a:alphaModFix/>
          </a:blip>
          <a:stretch>
            <a:fillRect/>
          </a:stretch>
        </p:blipFill>
        <p:spPr>
          <a:xfrm>
            <a:off x="0" y="0"/>
            <a:ext cx="9144000" cy="5143500"/>
          </a:xfrm>
          <a:prstGeom prst="rect">
            <a:avLst/>
          </a:prstGeom>
          <a:noFill/>
          <a:ln>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449"/>
        <p:cNvGrpSpPr/>
        <p:nvPr/>
      </p:nvGrpSpPr>
      <p:grpSpPr>
        <a:xfrm>
          <a:off x="0" y="0"/>
          <a:ext cx="0" cy="0"/>
          <a:chOff x="0" y="0"/>
          <a:chExt cx="0" cy="0"/>
        </a:xfrm>
      </p:grpSpPr>
      <p:sp>
        <p:nvSpPr>
          <p:cNvPr id="450" name="Google Shape;450;p44"/>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rmAutofit/>
          </a:bodyPr>
          <a:lstStyle/>
          <a:p>
            <a:pPr marL="0" lvl="0" indent="0" algn="ctr" rtl="0">
              <a:spcBef>
                <a:spcPts val="0"/>
              </a:spcBef>
              <a:spcAft>
                <a:spcPts val="0"/>
              </a:spcAft>
              <a:buNone/>
            </a:pPr>
            <a:endParaRPr/>
          </a:p>
        </p:txBody>
      </p:sp>
      <p:sp>
        <p:nvSpPr>
          <p:cNvPr id="451" name="Google Shape;451;p44"/>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rmAutofit/>
          </a:bodyPr>
          <a:lstStyle/>
          <a:p>
            <a:pPr marL="0" lvl="0" indent="0" algn="ctr" rtl="0">
              <a:spcBef>
                <a:spcPts val="0"/>
              </a:spcBef>
              <a:spcAft>
                <a:spcPts val="0"/>
              </a:spcAft>
              <a:buNone/>
            </a:pPr>
            <a:endParaRPr/>
          </a:p>
        </p:txBody>
      </p:sp>
      <p:pic>
        <p:nvPicPr>
          <p:cNvPr id="452" name="Google Shape;452;p44"/>
          <p:cNvPicPr preferRelativeResize="0"/>
          <p:nvPr/>
        </p:nvPicPr>
        <p:blipFill>
          <a:blip r:embed="rId3">
            <a:alphaModFix/>
          </a:blip>
          <a:stretch>
            <a:fillRect/>
          </a:stretch>
        </p:blipFill>
        <p:spPr>
          <a:xfrm>
            <a:off x="0" y="0"/>
            <a:ext cx="9144000" cy="5143500"/>
          </a:xfrm>
          <a:prstGeom prst="rect">
            <a:avLst/>
          </a:prstGeom>
          <a:noFill/>
          <a:ln>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456"/>
        <p:cNvGrpSpPr/>
        <p:nvPr/>
      </p:nvGrpSpPr>
      <p:grpSpPr>
        <a:xfrm>
          <a:off x="0" y="0"/>
          <a:ext cx="0" cy="0"/>
          <a:chOff x="0" y="0"/>
          <a:chExt cx="0" cy="0"/>
        </a:xfrm>
      </p:grpSpPr>
      <p:sp>
        <p:nvSpPr>
          <p:cNvPr id="457" name="Google Shape;457;p45"/>
          <p:cNvSpPr/>
          <p:nvPr/>
        </p:nvSpPr>
        <p:spPr>
          <a:xfrm>
            <a:off x="4718100" y="0"/>
            <a:ext cx="4425900" cy="5143500"/>
          </a:xfrm>
          <a:prstGeom prst="rect">
            <a:avLst/>
          </a:prstGeom>
          <a:solidFill>
            <a:srgbClr val="F7F9F9"/>
          </a:solidFill>
          <a:ln w="76200" cap="flat" cmpd="sng">
            <a:solidFill>
              <a:srgbClr val="FF0000"/>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458" name="Google Shape;458;p45"/>
          <p:cNvSpPr/>
          <p:nvPr/>
        </p:nvSpPr>
        <p:spPr>
          <a:xfrm>
            <a:off x="50" y="0"/>
            <a:ext cx="4684500" cy="5143500"/>
          </a:xfrm>
          <a:prstGeom prst="rect">
            <a:avLst/>
          </a:prstGeom>
          <a:solidFill>
            <a:schemeClr val="lt2"/>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Merriweather"/>
              <a:ea typeface="Merriweather"/>
              <a:cs typeface="Merriweather"/>
              <a:sym typeface="Merriweather"/>
            </a:endParaRPr>
          </a:p>
        </p:txBody>
      </p:sp>
      <p:sp>
        <p:nvSpPr>
          <p:cNvPr id="459" name="Google Shape;459;p45"/>
          <p:cNvSpPr/>
          <p:nvPr/>
        </p:nvSpPr>
        <p:spPr>
          <a:xfrm rot="3721862">
            <a:off x="1163226" y="2650786"/>
            <a:ext cx="361412" cy="373022"/>
          </a:xfrm>
          <a:prstGeom prst="upArrow">
            <a:avLst>
              <a:gd name="adj1" fmla="val 50000"/>
              <a:gd name="adj2" fmla="val 50000"/>
            </a:avLst>
          </a:prstGeom>
          <a:solidFill>
            <a:srgbClr val="A4A4A4"/>
          </a:solidFill>
          <a:ln>
            <a:noFill/>
          </a:ln>
        </p:spPr>
        <p:txBody>
          <a:bodyPr spcFirstLastPara="1" wrap="square" lIns="146950" tIns="146950" rIns="146950" bIns="146950" anchor="ctr" anchorCtr="0">
            <a:noAutofit/>
          </a:bodyPr>
          <a:lstStyle/>
          <a:p>
            <a:pPr marL="0" lvl="0" indent="0" algn="ctr" rtl="0">
              <a:spcBef>
                <a:spcPts val="0"/>
              </a:spcBef>
              <a:spcAft>
                <a:spcPts val="0"/>
              </a:spcAft>
              <a:buNone/>
            </a:pPr>
            <a:endParaRPr sz="2250"/>
          </a:p>
        </p:txBody>
      </p:sp>
      <p:sp>
        <p:nvSpPr>
          <p:cNvPr id="460" name="Google Shape;460;p45"/>
          <p:cNvSpPr/>
          <p:nvPr/>
        </p:nvSpPr>
        <p:spPr>
          <a:xfrm rot="490170">
            <a:off x="457766" y="2705607"/>
            <a:ext cx="3023179" cy="2167085"/>
          </a:xfrm>
          <a:prstGeom prst="star10">
            <a:avLst>
              <a:gd name="adj" fmla="val 42533"/>
              <a:gd name="hf" fmla="val 105146"/>
            </a:avLst>
          </a:prstGeom>
          <a:solidFill>
            <a:srgbClr val="4DA1A9">
              <a:alpha val="45280"/>
            </a:srgbClr>
          </a:solidFill>
          <a:ln w="9525" cap="flat" cmpd="sng">
            <a:solidFill>
              <a:srgbClr val="FF0000"/>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461" name="Google Shape;461;p45"/>
          <p:cNvSpPr txBox="1"/>
          <p:nvPr/>
        </p:nvSpPr>
        <p:spPr>
          <a:xfrm>
            <a:off x="50" y="33200"/>
            <a:ext cx="4684500" cy="6771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2500" b="1" u="sng">
                <a:solidFill>
                  <a:srgbClr val="2E5077"/>
                </a:solidFill>
                <a:latin typeface="Merriweather"/>
                <a:ea typeface="Merriweather"/>
                <a:cs typeface="Merriweather"/>
                <a:sym typeface="Merriweather"/>
              </a:rPr>
              <a:t>Today’s Activty</a:t>
            </a:r>
            <a:endParaRPr sz="2500" b="1" u="sng">
              <a:solidFill>
                <a:srgbClr val="2E5077"/>
              </a:solidFill>
              <a:latin typeface="Merriweather"/>
              <a:ea typeface="Merriweather"/>
              <a:cs typeface="Merriweather"/>
              <a:sym typeface="Merriweather"/>
            </a:endParaRPr>
          </a:p>
        </p:txBody>
      </p:sp>
      <p:sp>
        <p:nvSpPr>
          <p:cNvPr id="462" name="Google Shape;462;p45"/>
          <p:cNvSpPr/>
          <p:nvPr/>
        </p:nvSpPr>
        <p:spPr>
          <a:xfrm>
            <a:off x="1309599" y="3138893"/>
            <a:ext cx="500700" cy="450900"/>
          </a:xfrm>
          <a:prstGeom prst="heart">
            <a:avLst/>
          </a:prstGeom>
          <a:solidFill>
            <a:srgbClr val="F4CCCC"/>
          </a:solidFill>
          <a:ln w="19450" cap="flat" cmpd="sng">
            <a:solidFill>
              <a:schemeClr val="dk1"/>
            </a:solidFill>
            <a:prstDash val="solid"/>
            <a:round/>
            <a:headEnd type="none" w="sm" len="sm"/>
            <a:tailEnd type="none" w="sm" len="sm"/>
          </a:ln>
        </p:spPr>
        <p:txBody>
          <a:bodyPr spcFirstLastPara="1" wrap="square" lIns="186600" tIns="186600" rIns="186600" bIns="186600" anchor="ctr" anchorCtr="0">
            <a:noAutofit/>
          </a:bodyPr>
          <a:lstStyle/>
          <a:p>
            <a:pPr marL="0" lvl="0" indent="0" algn="ctr" rtl="0">
              <a:spcBef>
                <a:spcPts val="0"/>
              </a:spcBef>
              <a:spcAft>
                <a:spcPts val="0"/>
              </a:spcAft>
              <a:buNone/>
            </a:pPr>
            <a:endParaRPr sz="2858"/>
          </a:p>
        </p:txBody>
      </p:sp>
      <p:pic>
        <p:nvPicPr>
          <p:cNvPr id="463" name="Google Shape;463;p45" title="Screenshot_2025-10-21_104853-removebg-preview.png"/>
          <p:cNvPicPr preferRelativeResize="0"/>
          <p:nvPr/>
        </p:nvPicPr>
        <p:blipFill>
          <a:blip r:embed="rId3">
            <a:alphaModFix/>
          </a:blip>
          <a:stretch>
            <a:fillRect/>
          </a:stretch>
        </p:blipFill>
        <p:spPr>
          <a:xfrm flipH="1">
            <a:off x="1462650" y="2923148"/>
            <a:ext cx="729371" cy="429318"/>
          </a:xfrm>
          <a:prstGeom prst="rect">
            <a:avLst/>
          </a:prstGeom>
          <a:noFill/>
          <a:ln>
            <a:noFill/>
          </a:ln>
        </p:spPr>
      </p:pic>
      <p:pic>
        <p:nvPicPr>
          <p:cNvPr id="464" name="Google Shape;464;p45" title="Screenshot_2025-10-21_104853-removebg-preview.png"/>
          <p:cNvPicPr preferRelativeResize="0"/>
          <p:nvPr/>
        </p:nvPicPr>
        <p:blipFill>
          <a:blip r:embed="rId3">
            <a:alphaModFix/>
          </a:blip>
          <a:stretch>
            <a:fillRect/>
          </a:stretch>
        </p:blipFill>
        <p:spPr>
          <a:xfrm>
            <a:off x="621547" y="3153714"/>
            <a:ext cx="1080243" cy="690161"/>
          </a:xfrm>
          <a:prstGeom prst="rect">
            <a:avLst/>
          </a:prstGeom>
          <a:noFill/>
          <a:ln>
            <a:noFill/>
          </a:ln>
        </p:spPr>
      </p:pic>
      <p:sp>
        <p:nvSpPr>
          <p:cNvPr id="465" name="Google Shape;465;p45"/>
          <p:cNvSpPr/>
          <p:nvPr/>
        </p:nvSpPr>
        <p:spPr>
          <a:xfrm rot="-10755190">
            <a:off x="1735834" y="2570448"/>
            <a:ext cx="161114" cy="154519"/>
          </a:xfrm>
          <a:prstGeom prst="ellipse">
            <a:avLst/>
          </a:prstGeom>
          <a:solidFill>
            <a:srgbClr val="A4A4A4"/>
          </a:solidFill>
          <a:ln>
            <a:noFill/>
          </a:ln>
        </p:spPr>
        <p:txBody>
          <a:bodyPr spcFirstLastPara="1" wrap="square" lIns="226550" tIns="226550" rIns="226550" bIns="226550" anchor="ctr" anchorCtr="0">
            <a:noAutofit/>
          </a:bodyPr>
          <a:lstStyle/>
          <a:p>
            <a:pPr marL="0" lvl="0" indent="0" algn="ctr" rtl="0">
              <a:spcBef>
                <a:spcPts val="0"/>
              </a:spcBef>
              <a:spcAft>
                <a:spcPts val="0"/>
              </a:spcAft>
              <a:buNone/>
            </a:pPr>
            <a:endParaRPr sz="3469"/>
          </a:p>
        </p:txBody>
      </p:sp>
      <p:pic>
        <p:nvPicPr>
          <p:cNvPr id="466" name="Google Shape;466;p45" title="Screenshot_2025-10-23_214118-removebg-preview.png"/>
          <p:cNvPicPr preferRelativeResize="0"/>
          <p:nvPr/>
        </p:nvPicPr>
        <p:blipFill>
          <a:blip r:embed="rId4">
            <a:alphaModFix amt="31000"/>
          </a:blip>
          <a:stretch>
            <a:fillRect/>
          </a:stretch>
        </p:blipFill>
        <p:spPr>
          <a:xfrm>
            <a:off x="2788830" y="2302625"/>
            <a:ext cx="689702" cy="690151"/>
          </a:xfrm>
          <a:prstGeom prst="rect">
            <a:avLst/>
          </a:prstGeom>
          <a:noFill/>
          <a:ln>
            <a:noFill/>
          </a:ln>
        </p:spPr>
      </p:pic>
      <p:sp>
        <p:nvSpPr>
          <p:cNvPr id="467" name="Google Shape;467;p45"/>
          <p:cNvSpPr/>
          <p:nvPr/>
        </p:nvSpPr>
        <p:spPr>
          <a:xfrm rot="5400000">
            <a:off x="2291139" y="2465358"/>
            <a:ext cx="369300" cy="364500"/>
          </a:xfrm>
          <a:prstGeom prst="upArrow">
            <a:avLst>
              <a:gd name="adj1" fmla="val 50000"/>
              <a:gd name="adj2" fmla="val 50000"/>
            </a:avLst>
          </a:prstGeom>
          <a:solidFill>
            <a:srgbClr val="A4A4A4"/>
          </a:solidFill>
          <a:ln>
            <a:noFill/>
          </a:ln>
        </p:spPr>
        <p:txBody>
          <a:bodyPr spcFirstLastPara="1" wrap="square" lIns="146950" tIns="146950" rIns="146950" bIns="146950" anchor="ctr" anchorCtr="0">
            <a:noAutofit/>
          </a:bodyPr>
          <a:lstStyle/>
          <a:p>
            <a:pPr marL="0" lvl="0" indent="0" algn="ctr" rtl="0">
              <a:spcBef>
                <a:spcPts val="0"/>
              </a:spcBef>
              <a:spcAft>
                <a:spcPts val="0"/>
              </a:spcAft>
              <a:buNone/>
            </a:pPr>
            <a:endParaRPr sz="2250"/>
          </a:p>
        </p:txBody>
      </p:sp>
      <p:sp>
        <p:nvSpPr>
          <p:cNvPr id="468" name="Google Shape;468;p45"/>
          <p:cNvSpPr/>
          <p:nvPr/>
        </p:nvSpPr>
        <p:spPr>
          <a:xfrm rot="6845521">
            <a:off x="3594989" y="2651645"/>
            <a:ext cx="363789" cy="371365"/>
          </a:xfrm>
          <a:prstGeom prst="upArrow">
            <a:avLst>
              <a:gd name="adj1" fmla="val 50000"/>
              <a:gd name="adj2" fmla="val 50000"/>
            </a:avLst>
          </a:prstGeom>
          <a:solidFill>
            <a:srgbClr val="A4A4A4"/>
          </a:solidFill>
          <a:ln>
            <a:noFill/>
          </a:ln>
        </p:spPr>
        <p:txBody>
          <a:bodyPr spcFirstLastPara="1" wrap="square" lIns="146950" tIns="146950" rIns="146950" bIns="146950" anchor="ctr" anchorCtr="0">
            <a:noAutofit/>
          </a:bodyPr>
          <a:lstStyle/>
          <a:p>
            <a:pPr marL="0" lvl="0" indent="0" algn="ctr" rtl="0">
              <a:spcBef>
                <a:spcPts val="0"/>
              </a:spcBef>
              <a:spcAft>
                <a:spcPts val="0"/>
              </a:spcAft>
              <a:buNone/>
            </a:pPr>
            <a:endParaRPr sz="2250"/>
          </a:p>
        </p:txBody>
      </p:sp>
      <p:pic>
        <p:nvPicPr>
          <p:cNvPr id="469" name="Google Shape;469;p45" title="Screenshot_2025-10-23_130953-removebg-preview.png"/>
          <p:cNvPicPr preferRelativeResize="0"/>
          <p:nvPr/>
        </p:nvPicPr>
        <p:blipFill>
          <a:blip r:embed="rId5">
            <a:alphaModFix amt="31000"/>
          </a:blip>
          <a:stretch>
            <a:fillRect/>
          </a:stretch>
        </p:blipFill>
        <p:spPr>
          <a:xfrm flipH="1">
            <a:off x="3805369" y="3252823"/>
            <a:ext cx="402593" cy="523512"/>
          </a:xfrm>
          <a:prstGeom prst="rect">
            <a:avLst/>
          </a:prstGeom>
          <a:noFill/>
          <a:ln>
            <a:noFill/>
          </a:ln>
        </p:spPr>
      </p:pic>
      <p:sp>
        <p:nvSpPr>
          <p:cNvPr id="470" name="Google Shape;470;p45"/>
          <p:cNvSpPr/>
          <p:nvPr/>
        </p:nvSpPr>
        <p:spPr>
          <a:xfrm rot="-7784256">
            <a:off x="3378720" y="3714652"/>
            <a:ext cx="356186" cy="379931"/>
          </a:xfrm>
          <a:prstGeom prst="upArrow">
            <a:avLst>
              <a:gd name="adj1" fmla="val 50000"/>
              <a:gd name="adj2" fmla="val 50000"/>
            </a:avLst>
          </a:prstGeom>
          <a:solidFill>
            <a:srgbClr val="A4A4A4"/>
          </a:solidFill>
          <a:ln>
            <a:noFill/>
          </a:ln>
        </p:spPr>
        <p:txBody>
          <a:bodyPr spcFirstLastPara="1" wrap="square" lIns="146950" tIns="146950" rIns="146950" bIns="146950" anchor="ctr" anchorCtr="0">
            <a:noAutofit/>
          </a:bodyPr>
          <a:lstStyle/>
          <a:p>
            <a:pPr marL="0" lvl="0" indent="0" algn="ctr" rtl="0">
              <a:spcBef>
                <a:spcPts val="0"/>
              </a:spcBef>
              <a:spcAft>
                <a:spcPts val="0"/>
              </a:spcAft>
              <a:buNone/>
            </a:pPr>
            <a:endParaRPr sz="2250"/>
          </a:p>
        </p:txBody>
      </p:sp>
      <p:pic>
        <p:nvPicPr>
          <p:cNvPr id="471" name="Google Shape;471;p45" title="Screenshot_2025-10-14_183243-removebg-preview.png"/>
          <p:cNvPicPr preferRelativeResize="0"/>
          <p:nvPr/>
        </p:nvPicPr>
        <p:blipFill rotWithShape="1">
          <a:blip r:embed="rId6">
            <a:alphaModFix/>
          </a:blip>
          <a:srcRect l="40833" t="73415" r="41749" b="10588"/>
          <a:stretch/>
        </p:blipFill>
        <p:spPr>
          <a:xfrm rot="-5400000">
            <a:off x="2653691" y="3688905"/>
            <a:ext cx="678050" cy="901173"/>
          </a:xfrm>
          <a:prstGeom prst="rect">
            <a:avLst/>
          </a:prstGeom>
          <a:noFill/>
          <a:ln>
            <a:noFill/>
          </a:ln>
        </p:spPr>
      </p:pic>
      <p:sp>
        <p:nvSpPr>
          <p:cNvPr id="472" name="Google Shape;472;p45"/>
          <p:cNvSpPr/>
          <p:nvPr/>
        </p:nvSpPr>
        <p:spPr>
          <a:xfrm rot="-4260943">
            <a:off x="1160857" y="3845813"/>
            <a:ext cx="366114" cy="368751"/>
          </a:xfrm>
          <a:prstGeom prst="upArrow">
            <a:avLst>
              <a:gd name="adj1" fmla="val 50000"/>
              <a:gd name="adj2" fmla="val 50000"/>
            </a:avLst>
          </a:prstGeom>
          <a:solidFill>
            <a:schemeClr val="dk1"/>
          </a:solidFill>
          <a:ln>
            <a:noFill/>
          </a:ln>
        </p:spPr>
        <p:txBody>
          <a:bodyPr spcFirstLastPara="1" wrap="square" lIns="146950" tIns="146950" rIns="146950" bIns="146950" anchor="ctr" anchorCtr="0">
            <a:noAutofit/>
          </a:bodyPr>
          <a:lstStyle/>
          <a:p>
            <a:pPr marL="0" lvl="0" indent="0" algn="ctr" rtl="0">
              <a:spcBef>
                <a:spcPts val="0"/>
              </a:spcBef>
              <a:spcAft>
                <a:spcPts val="0"/>
              </a:spcAft>
              <a:buNone/>
            </a:pPr>
            <a:endParaRPr sz="2250"/>
          </a:p>
        </p:txBody>
      </p:sp>
      <p:pic>
        <p:nvPicPr>
          <p:cNvPr id="473" name="Google Shape;473;p45" title="Screenshot_2025-10-14_183243-removebg-preview.png"/>
          <p:cNvPicPr preferRelativeResize="0"/>
          <p:nvPr/>
        </p:nvPicPr>
        <p:blipFill rotWithShape="1">
          <a:blip r:embed="rId7">
            <a:alphaModFix/>
          </a:blip>
          <a:srcRect l="36270" t="47188" r="33457" b="26325"/>
          <a:stretch/>
        </p:blipFill>
        <p:spPr>
          <a:xfrm rot="-5400000">
            <a:off x="1606150" y="3710868"/>
            <a:ext cx="676999" cy="857201"/>
          </a:xfrm>
          <a:prstGeom prst="rect">
            <a:avLst/>
          </a:prstGeom>
          <a:noFill/>
          <a:ln>
            <a:noFill/>
          </a:ln>
        </p:spPr>
      </p:pic>
      <p:sp>
        <p:nvSpPr>
          <p:cNvPr id="474" name="Google Shape;474;p45"/>
          <p:cNvSpPr/>
          <p:nvPr/>
        </p:nvSpPr>
        <p:spPr>
          <a:xfrm rot="-5400000">
            <a:off x="2291199" y="3957290"/>
            <a:ext cx="369300" cy="364500"/>
          </a:xfrm>
          <a:prstGeom prst="upArrow">
            <a:avLst>
              <a:gd name="adj1" fmla="val 50000"/>
              <a:gd name="adj2" fmla="val 50000"/>
            </a:avLst>
          </a:prstGeom>
          <a:solidFill>
            <a:schemeClr val="dk1"/>
          </a:solidFill>
          <a:ln>
            <a:noFill/>
          </a:ln>
        </p:spPr>
        <p:txBody>
          <a:bodyPr spcFirstLastPara="1" wrap="square" lIns="146950" tIns="146950" rIns="146950" bIns="146950" anchor="ctr" anchorCtr="0">
            <a:noAutofit/>
          </a:bodyPr>
          <a:lstStyle/>
          <a:p>
            <a:pPr marL="0" lvl="0" indent="0" algn="ctr" rtl="0">
              <a:spcBef>
                <a:spcPts val="0"/>
              </a:spcBef>
              <a:spcAft>
                <a:spcPts val="0"/>
              </a:spcAft>
              <a:buNone/>
            </a:pPr>
            <a:endParaRPr sz="2250"/>
          </a:p>
        </p:txBody>
      </p:sp>
      <p:pic>
        <p:nvPicPr>
          <p:cNvPr id="475" name="Google Shape;475;p45"/>
          <p:cNvPicPr preferRelativeResize="0"/>
          <p:nvPr/>
        </p:nvPicPr>
        <p:blipFill rotWithShape="1">
          <a:blip r:embed="rId8">
            <a:alphaModFix/>
          </a:blip>
          <a:srcRect l="18609" t="49709" r="27855" b="23452"/>
          <a:stretch/>
        </p:blipFill>
        <p:spPr>
          <a:xfrm rot="10800000">
            <a:off x="4761429" y="30400"/>
            <a:ext cx="1571814" cy="937923"/>
          </a:xfrm>
          <a:prstGeom prst="rect">
            <a:avLst/>
          </a:prstGeom>
          <a:noFill/>
          <a:ln>
            <a:noFill/>
          </a:ln>
        </p:spPr>
      </p:pic>
      <p:pic>
        <p:nvPicPr>
          <p:cNvPr id="476" name="Google Shape;476;p45"/>
          <p:cNvPicPr preferRelativeResize="0"/>
          <p:nvPr/>
        </p:nvPicPr>
        <p:blipFill rotWithShape="1">
          <a:blip r:embed="rId9">
            <a:alphaModFix/>
          </a:blip>
          <a:srcRect l="36829" t="21473" r="41014" b="53992"/>
          <a:stretch/>
        </p:blipFill>
        <p:spPr>
          <a:xfrm>
            <a:off x="4761427" y="968321"/>
            <a:ext cx="1697852" cy="1084157"/>
          </a:xfrm>
          <a:prstGeom prst="rect">
            <a:avLst/>
          </a:prstGeom>
          <a:noFill/>
          <a:ln>
            <a:noFill/>
          </a:ln>
        </p:spPr>
      </p:pic>
      <p:pic>
        <p:nvPicPr>
          <p:cNvPr id="477" name="Google Shape;477;p45"/>
          <p:cNvPicPr preferRelativeResize="0"/>
          <p:nvPr/>
        </p:nvPicPr>
        <p:blipFill rotWithShape="1">
          <a:blip r:embed="rId10">
            <a:alphaModFix/>
          </a:blip>
          <a:srcRect l="7677" t="24514" r="2111" b="31726"/>
          <a:stretch/>
        </p:blipFill>
        <p:spPr>
          <a:xfrm rot="10800000">
            <a:off x="4761424" y="2052479"/>
            <a:ext cx="1970375" cy="1538011"/>
          </a:xfrm>
          <a:prstGeom prst="rect">
            <a:avLst/>
          </a:prstGeom>
          <a:noFill/>
          <a:ln>
            <a:noFill/>
          </a:ln>
        </p:spPr>
      </p:pic>
      <p:pic>
        <p:nvPicPr>
          <p:cNvPr id="478" name="Google Shape;478;p45"/>
          <p:cNvPicPr preferRelativeResize="0"/>
          <p:nvPr/>
        </p:nvPicPr>
        <p:blipFill rotWithShape="1">
          <a:blip r:embed="rId11">
            <a:alphaModFix/>
          </a:blip>
          <a:srcRect l="2031" t="5895" r="12279" b="-66"/>
          <a:stretch/>
        </p:blipFill>
        <p:spPr>
          <a:xfrm>
            <a:off x="4761426" y="3590491"/>
            <a:ext cx="2220648" cy="1409859"/>
          </a:xfrm>
          <a:prstGeom prst="rect">
            <a:avLst/>
          </a:prstGeom>
          <a:noFill/>
          <a:ln>
            <a:noFill/>
          </a:ln>
        </p:spPr>
      </p:pic>
      <p:cxnSp>
        <p:nvCxnSpPr>
          <p:cNvPr id="479" name="Google Shape;479;p45"/>
          <p:cNvCxnSpPr>
            <a:stCxn id="460" idx="9"/>
          </p:cNvCxnSpPr>
          <p:nvPr/>
        </p:nvCxnSpPr>
        <p:spPr>
          <a:xfrm rot="10800000" flipH="1">
            <a:off x="2998701" y="30260"/>
            <a:ext cx="1733400" cy="3021300"/>
          </a:xfrm>
          <a:prstGeom prst="straightConnector1">
            <a:avLst/>
          </a:prstGeom>
          <a:noFill/>
          <a:ln w="9525" cap="flat" cmpd="sng">
            <a:solidFill>
              <a:srgbClr val="FF0000"/>
            </a:solidFill>
            <a:prstDash val="solid"/>
            <a:round/>
            <a:headEnd type="none" w="med" len="med"/>
            <a:tailEnd type="none" w="med" len="med"/>
          </a:ln>
        </p:spPr>
      </p:cxnSp>
      <p:cxnSp>
        <p:nvCxnSpPr>
          <p:cNvPr id="480" name="Google Shape;480;p45"/>
          <p:cNvCxnSpPr>
            <a:stCxn id="460" idx="2"/>
          </p:cNvCxnSpPr>
          <p:nvPr/>
        </p:nvCxnSpPr>
        <p:spPr>
          <a:xfrm>
            <a:off x="2789488" y="4792248"/>
            <a:ext cx="1957800" cy="348300"/>
          </a:xfrm>
          <a:prstGeom prst="straightConnector1">
            <a:avLst/>
          </a:prstGeom>
          <a:noFill/>
          <a:ln w="9525" cap="flat" cmpd="sng">
            <a:solidFill>
              <a:srgbClr val="FF0000"/>
            </a:solidFill>
            <a:prstDash val="solid"/>
            <a:round/>
            <a:headEnd type="none" w="med" len="med"/>
            <a:tailEnd type="none" w="med" len="med"/>
          </a:ln>
        </p:spPr>
      </p:cxnSp>
      <p:sp>
        <p:nvSpPr>
          <p:cNvPr id="481" name="Google Shape;481;p45"/>
          <p:cNvSpPr/>
          <p:nvPr/>
        </p:nvSpPr>
        <p:spPr>
          <a:xfrm>
            <a:off x="7285250" y="176925"/>
            <a:ext cx="1551300" cy="3377100"/>
          </a:xfrm>
          <a:prstGeom prst="downArrow">
            <a:avLst>
              <a:gd name="adj1" fmla="val 50000"/>
              <a:gd name="adj2" fmla="val 50000"/>
            </a:avLst>
          </a:prstGeom>
          <a:solidFill>
            <a:srgbClr val="4DA1A9">
              <a:alpha val="45280"/>
            </a:srgbClr>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b="1">
                <a:latin typeface="Merriweather"/>
                <a:ea typeface="Merriweather"/>
                <a:cs typeface="Merriweather"/>
                <a:sym typeface="Merriweather"/>
              </a:rPr>
              <a:t>GROW</a:t>
            </a:r>
            <a:endParaRPr b="1">
              <a:latin typeface="Merriweather"/>
              <a:ea typeface="Merriweather"/>
              <a:cs typeface="Merriweather"/>
              <a:sym typeface="Merriweather"/>
            </a:endParaRPr>
          </a:p>
        </p:txBody>
      </p:sp>
      <p:sp>
        <p:nvSpPr>
          <p:cNvPr id="482" name="Google Shape;482;p45"/>
          <p:cNvSpPr/>
          <p:nvPr/>
        </p:nvSpPr>
        <p:spPr>
          <a:xfrm>
            <a:off x="7161200" y="3581688"/>
            <a:ext cx="1799400" cy="1410000"/>
          </a:xfrm>
          <a:prstGeom prst="heart">
            <a:avLst/>
          </a:prstGeom>
          <a:solidFill>
            <a:srgbClr val="F4CCCC"/>
          </a:solidFill>
          <a:ln>
            <a:noFill/>
          </a:ln>
        </p:spPr>
        <p:txBody>
          <a:bodyPr spcFirstLastPara="1" wrap="square" lIns="186600" tIns="186600" rIns="186600" bIns="186600" anchor="ctr" anchorCtr="0">
            <a:noAutofit/>
          </a:bodyPr>
          <a:lstStyle/>
          <a:p>
            <a:pPr marL="0" lvl="0" indent="0" algn="ctr" rtl="0">
              <a:spcBef>
                <a:spcPts val="0"/>
              </a:spcBef>
              <a:spcAft>
                <a:spcPts val="0"/>
              </a:spcAft>
              <a:buNone/>
            </a:pPr>
            <a:endParaRPr sz="1600" b="1">
              <a:latin typeface="Merriweather"/>
              <a:ea typeface="Merriweather"/>
              <a:cs typeface="Merriweather"/>
              <a:sym typeface="Merriweather"/>
            </a:endParaRPr>
          </a:p>
        </p:txBody>
      </p:sp>
      <p:sp>
        <p:nvSpPr>
          <p:cNvPr id="483" name="Google Shape;483;p45"/>
          <p:cNvSpPr txBox="1"/>
          <p:nvPr/>
        </p:nvSpPr>
        <p:spPr>
          <a:xfrm>
            <a:off x="7363700" y="4052275"/>
            <a:ext cx="1394400" cy="4863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Clr>
                <a:schemeClr val="dk1"/>
              </a:buClr>
              <a:buSzPts val="1100"/>
              <a:buFont typeface="Arial"/>
              <a:buNone/>
            </a:pPr>
            <a:r>
              <a:rPr lang="en" sz="1600" b="1">
                <a:solidFill>
                  <a:schemeClr val="dk1"/>
                </a:solidFill>
                <a:latin typeface="Merriweather"/>
                <a:ea typeface="Merriweather"/>
                <a:cs typeface="Merriweather"/>
                <a:sym typeface="Merriweather"/>
              </a:rPr>
              <a:t>Reproduce</a:t>
            </a:r>
            <a:endParaRPr sz="1800">
              <a:solidFill>
                <a:schemeClr val="dk2"/>
              </a:solidFill>
            </a:endParaRPr>
          </a:p>
        </p:txBody>
      </p:sp>
      <p:sp>
        <p:nvSpPr>
          <p:cNvPr id="484" name="Google Shape;484;p45"/>
          <p:cNvSpPr txBox="1"/>
          <p:nvPr/>
        </p:nvSpPr>
        <p:spPr>
          <a:xfrm>
            <a:off x="4761425" y="-13804"/>
            <a:ext cx="476100" cy="4863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1600" b="1">
                <a:solidFill>
                  <a:schemeClr val="dk1"/>
                </a:solidFill>
                <a:latin typeface="Merriweather"/>
                <a:ea typeface="Merriweather"/>
                <a:cs typeface="Merriweather"/>
                <a:sym typeface="Merriweather"/>
              </a:rPr>
              <a:t>1</a:t>
            </a:r>
            <a:endParaRPr sz="1800">
              <a:solidFill>
                <a:schemeClr val="dk2"/>
              </a:solidFill>
            </a:endParaRPr>
          </a:p>
        </p:txBody>
      </p:sp>
      <p:sp>
        <p:nvSpPr>
          <p:cNvPr id="485" name="Google Shape;485;p45"/>
          <p:cNvSpPr txBox="1"/>
          <p:nvPr/>
        </p:nvSpPr>
        <p:spPr>
          <a:xfrm>
            <a:off x="4761425" y="892401"/>
            <a:ext cx="476100" cy="4863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1600" b="1">
                <a:solidFill>
                  <a:schemeClr val="dk1"/>
                </a:solidFill>
                <a:latin typeface="Merriweather"/>
                <a:ea typeface="Merriweather"/>
                <a:cs typeface="Merriweather"/>
                <a:sym typeface="Merriweather"/>
              </a:rPr>
              <a:t>2</a:t>
            </a:r>
            <a:endParaRPr sz="1800">
              <a:solidFill>
                <a:schemeClr val="dk2"/>
              </a:solidFill>
            </a:endParaRPr>
          </a:p>
        </p:txBody>
      </p:sp>
      <p:sp>
        <p:nvSpPr>
          <p:cNvPr id="486" name="Google Shape;486;p45"/>
          <p:cNvSpPr txBox="1"/>
          <p:nvPr/>
        </p:nvSpPr>
        <p:spPr>
          <a:xfrm>
            <a:off x="4761425" y="1976651"/>
            <a:ext cx="476100" cy="4863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1600" b="1">
                <a:solidFill>
                  <a:schemeClr val="dk1"/>
                </a:solidFill>
                <a:latin typeface="Merriweather"/>
                <a:ea typeface="Merriweather"/>
                <a:cs typeface="Merriweather"/>
                <a:sym typeface="Merriweather"/>
              </a:rPr>
              <a:t>3</a:t>
            </a:r>
            <a:endParaRPr sz="1800">
              <a:solidFill>
                <a:schemeClr val="dk2"/>
              </a:solidFill>
            </a:endParaRPr>
          </a:p>
        </p:txBody>
      </p:sp>
      <p:sp>
        <p:nvSpPr>
          <p:cNvPr id="487" name="Google Shape;487;p45"/>
          <p:cNvSpPr txBox="1"/>
          <p:nvPr/>
        </p:nvSpPr>
        <p:spPr>
          <a:xfrm>
            <a:off x="4817200" y="3546001"/>
            <a:ext cx="476100" cy="4863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1600" b="1">
                <a:solidFill>
                  <a:schemeClr val="dk1"/>
                </a:solidFill>
                <a:latin typeface="Merriweather"/>
                <a:ea typeface="Merriweather"/>
                <a:cs typeface="Merriweather"/>
                <a:sym typeface="Merriweather"/>
              </a:rPr>
              <a:t>4</a:t>
            </a:r>
            <a:endParaRPr sz="1800">
              <a:solidFill>
                <a:schemeClr val="dk2"/>
              </a:solidFill>
            </a:endParaRPr>
          </a:p>
        </p:txBody>
      </p:sp>
      <p:sp>
        <p:nvSpPr>
          <p:cNvPr id="488" name="Google Shape;488;p45"/>
          <p:cNvSpPr/>
          <p:nvPr/>
        </p:nvSpPr>
        <p:spPr>
          <a:xfrm>
            <a:off x="3361375" y="2083800"/>
            <a:ext cx="260100" cy="231900"/>
          </a:xfrm>
          <a:prstGeom prst="ellipse">
            <a:avLst/>
          </a:prstGeom>
          <a:solidFill>
            <a:schemeClr val="lt2"/>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489" name="Google Shape;489;p45"/>
          <p:cNvSpPr txBox="1"/>
          <p:nvPr/>
        </p:nvSpPr>
        <p:spPr>
          <a:xfrm>
            <a:off x="50" y="503950"/>
            <a:ext cx="4014900" cy="15633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1600">
                <a:solidFill>
                  <a:srgbClr val="2E5077"/>
                </a:solidFill>
                <a:latin typeface="Merriweather"/>
                <a:ea typeface="Merriweather"/>
                <a:cs typeface="Merriweather"/>
                <a:sym typeface="Merriweather"/>
              </a:rPr>
              <a:t>We will be focusing on the end of the life cycle where you will  go through 4 stages.</a:t>
            </a:r>
            <a:endParaRPr sz="1600">
              <a:solidFill>
                <a:srgbClr val="2E5077"/>
              </a:solidFill>
              <a:latin typeface="Merriweather"/>
              <a:ea typeface="Merriweather"/>
              <a:cs typeface="Merriweather"/>
              <a:sym typeface="Merriweather"/>
            </a:endParaRPr>
          </a:p>
          <a:p>
            <a:pPr marL="0" lvl="0" indent="0" algn="l" rtl="0">
              <a:spcBef>
                <a:spcPts val="0"/>
              </a:spcBef>
              <a:spcAft>
                <a:spcPts val="0"/>
              </a:spcAft>
              <a:buNone/>
            </a:pPr>
            <a:endParaRPr sz="1600">
              <a:solidFill>
                <a:srgbClr val="2E5077"/>
              </a:solidFill>
              <a:latin typeface="Merriweather"/>
              <a:ea typeface="Merriweather"/>
              <a:cs typeface="Merriweather"/>
              <a:sym typeface="Merriweather"/>
            </a:endParaRPr>
          </a:p>
          <a:p>
            <a:pPr marL="0" lvl="0" indent="0" algn="l" rtl="0">
              <a:spcBef>
                <a:spcPts val="0"/>
              </a:spcBef>
              <a:spcAft>
                <a:spcPts val="0"/>
              </a:spcAft>
              <a:buNone/>
            </a:pPr>
            <a:r>
              <a:rPr lang="en" sz="1600">
                <a:solidFill>
                  <a:srgbClr val="2E5077"/>
                </a:solidFill>
                <a:latin typeface="Merriweather"/>
                <a:ea typeface="Merriweather"/>
                <a:cs typeface="Merriweather"/>
                <a:sym typeface="Merriweather"/>
              </a:rPr>
              <a:t>Stages 1-3:  growing as a juvenile</a:t>
            </a:r>
            <a:endParaRPr sz="1600">
              <a:solidFill>
                <a:srgbClr val="2E5077"/>
              </a:solidFill>
              <a:latin typeface="Merriweather"/>
              <a:ea typeface="Merriweather"/>
              <a:cs typeface="Merriweather"/>
              <a:sym typeface="Merriweather"/>
            </a:endParaRPr>
          </a:p>
          <a:p>
            <a:pPr marL="0" lvl="0" indent="0" algn="l" rtl="0">
              <a:spcBef>
                <a:spcPts val="0"/>
              </a:spcBef>
              <a:spcAft>
                <a:spcPts val="0"/>
              </a:spcAft>
              <a:buNone/>
            </a:pPr>
            <a:endParaRPr sz="1600">
              <a:solidFill>
                <a:srgbClr val="2E5077"/>
              </a:solidFill>
              <a:latin typeface="Merriweather"/>
              <a:ea typeface="Merriweather"/>
              <a:cs typeface="Merriweather"/>
              <a:sym typeface="Merriweather"/>
            </a:endParaRPr>
          </a:p>
          <a:p>
            <a:pPr marL="0" lvl="0" indent="0" algn="l" rtl="0">
              <a:spcBef>
                <a:spcPts val="0"/>
              </a:spcBef>
              <a:spcAft>
                <a:spcPts val="0"/>
              </a:spcAft>
              <a:buNone/>
            </a:pPr>
            <a:r>
              <a:rPr lang="en" sz="1600">
                <a:solidFill>
                  <a:srgbClr val="2E5077"/>
                </a:solidFill>
                <a:latin typeface="Merriweather"/>
                <a:ea typeface="Merriweather"/>
                <a:cs typeface="Merriweather"/>
                <a:sym typeface="Merriweather"/>
              </a:rPr>
              <a:t>Stage 4 : adulthood and reproduction</a:t>
            </a:r>
            <a:endParaRPr sz="1600">
              <a:solidFill>
                <a:srgbClr val="2E5077"/>
              </a:solidFill>
              <a:latin typeface="Merriweather"/>
              <a:ea typeface="Merriweather"/>
              <a:cs typeface="Merriweather"/>
              <a:sym typeface="Merriweather"/>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493"/>
        <p:cNvGrpSpPr/>
        <p:nvPr/>
      </p:nvGrpSpPr>
      <p:grpSpPr>
        <a:xfrm>
          <a:off x="0" y="0"/>
          <a:ext cx="0" cy="0"/>
          <a:chOff x="0" y="0"/>
          <a:chExt cx="0" cy="0"/>
        </a:xfrm>
      </p:grpSpPr>
      <p:sp>
        <p:nvSpPr>
          <p:cNvPr id="494" name="Google Shape;494;p46"/>
          <p:cNvSpPr txBox="1"/>
          <p:nvPr/>
        </p:nvSpPr>
        <p:spPr>
          <a:xfrm>
            <a:off x="-21257" y="29626"/>
            <a:ext cx="9144000" cy="7833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4000">
                <a:solidFill>
                  <a:srgbClr val="0B4163"/>
                </a:solidFill>
                <a:latin typeface="Merriweather Black"/>
                <a:ea typeface="Merriweather Black"/>
                <a:cs typeface="Merriweather Black"/>
                <a:sym typeface="Merriweather Black"/>
              </a:rPr>
              <a:t>Let’s Play!</a:t>
            </a:r>
            <a:endParaRPr sz="4000">
              <a:solidFill>
                <a:srgbClr val="0B4163"/>
              </a:solidFill>
              <a:latin typeface="Merriweather Black"/>
              <a:ea typeface="Merriweather Black"/>
              <a:cs typeface="Merriweather Black"/>
              <a:sym typeface="Merriweather Black"/>
            </a:endParaRPr>
          </a:p>
        </p:txBody>
      </p:sp>
      <p:sp>
        <p:nvSpPr>
          <p:cNvPr id="495" name="Google Shape;495;p46"/>
          <p:cNvSpPr txBox="1"/>
          <p:nvPr/>
        </p:nvSpPr>
        <p:spPr>
          <a:xfrm>
            <a:off x="4301075" y="812800"/>
            <a:ext cx="4885200" cy="43308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endParaRPr sz="1800">
              <a:solidFill>
                <a:schemeClr val="dk2"/>
              </a:solidFill>
            </a:endParaRPr>
          </a:p>
        </p:txBody>
      </p:sp>
      <p:pic>
        <p:nvPicPr>
          <p:cNvPr id="496" name="Google Shape;496;p46" title="pexels-grizzlybear-979722-removebg-preview.png"/>
          <p:cNvPicPr preferRelativeResize="0"/>
          <p:nvPr/>
        </p:nvPicPr>
        <p:blipFill rotWithShape="1">
          <a:blip r:embed="rId3">
            <a:alphaModFix/>
          </a:blip>
          <a:srcRect l="34427" t="22171" r="32204" b="25178"/>
          <a:stretch/>
        </p:blipFill>
        <p:spPr>
          <a:xfrm rot="8515523">
            <a:off x="5952517" y="31649"/>
            <a:ext cx="925290" cy="969351"/>
          </a:xfrm>
          <a:prstGeom prst="rect">
            <a:avLst/>
          </a:prstGeom>
          <a:noFill/>
          <a:ln>
            <a:noFill/>
          </a:ln>
        </p:spPr>
      </p:pic>
      <p:pic>
        <p:nvPicPr>
          <p:cNvPr id="497" name="Google Shape;497;p46" title="pexels-grizzlybear-979722-removebg-preview.png"/>
          <p:cNvPicPr preferRelativeResize="0"/>
          <p:nvPr/>
        </p:nvPicPr>
        <p:blipFill rotWithShape="1">
          <a:blip r:embed="rId3">
            <a:alphaModFix/>
          </a:blip>
          <a:srcRect l="34427" t="22171" r="32204" b="25178"/>
          <a:stretch/>
        </p:blipFill>
        <p:spPr>
          <a:xfrm rot="-1215680">
            <a:off x="2125584" y="-10684"/>
            <a:ext cx="925290" cy="969352"/>
          </a:xfrm>
          <a:prstGeom prst="rect">
            <a:avLst/>
          </a:prstGeom>
          <a:noFill/>
          <a:ln>
            <a:noFill/>
          </a:ln>
        </p:spPr>
      </p:pic>
      <p:sp>
        <p:nvSpPr>
          <p:cNvPr id="498" name="Google Shape;498;p46"/>
          <p:cNvSpPr/>
          <p:nvPr/>
        </p:nvSpPr>
        <p:spPr>
          <a:xfrm>
            <a:off x="25400" y="1088900"/>
            <a:ext cx="9144000" cy="4054500"/>
          </a:xfrm>
          <a:prstGeom prst="rect">
            <a:avLst/>
          </a:prstGeom>
          <a:solidFill>
            <a:srgbClr val="4DA1A9">
              <a:alpha val="45280"/>
            </a:srgbClr>
          </a:solidFill>
          <a:ln>
            <a:noFill/>
          </a:ln>
        </p:spPr>
        <p:txBody>
          <a:bodyPr spcFirstLastPara="1" wrap="square" lIns="91425" tIns="91425" rIns="91425" bIns="91425" anchor="ctr" anchorCtr="0">
            <a:noAutofit/>
          </a:bodyPr>
          <a:lstStyle/>
          <a:p>
            <a:pPr marL="457200" lvl="0" indent="-393700" algn="l" rtl="0">
              <a:spcBef>
                <a:spcPts val="0"/>
              </a:spcBef>
              <a:spcAft>
                <a:spcPts val="0"/>
              </a:spcAft>
              <a:buClr>
                <a:srgbClr val="0B4163"/>
              </a:buClr>
              <a:buSzPts val="2600"/>
              <a:buFont typeface="Merriweather"/>
              <a:buChar char="●"/>
            </a:pPr>
            <a:r>
              <a:rPr lang="en" sz="2600">
                <a:solidFill>
                  <a:srgbClr val="0B4163"/>
                </a:solidFill>
                <a:latin typeface="Merriweather"/>
                <a:ea typeface="Merriweather"/>
                <a:cs typeface="Merriweather"/>
                <a:sym typeface="Merriweather"/>
              </a:rPr>
              <a:t>Play a board game to experience life in the seascape</a:t>
            </a:r>
            <a:br>
              <a:rPr lang="en" sz="2600">
                <a:solidFill>
                  <a:srgbClr val="0B4163"/>
                </a:solidFill>
                <a:latin typeface="Merriweather"/>
                <a:ea typeface="Merriweather"/>
                <a:cs typeface="Merriweather"/>
                <a:sym typeface="Merriweather"/>
              </a:rPr>
            </a:br>
            <a:endParaRPr sz="2600">
              <a:solidFill>
                <a:srgbClr val="0B4163"/>
              </a:solidFill>
              <a:latin typeface="Merriweather"/>
              <a:ea typeface="Merriweather"/>
              <a:cs typeface="Merriweather"/>
              <a:sym typeface="Merriweather"/>
            </a:endParaRPr>
          </a:p>
          <a:p>
            <a:pPr marL="457200" lvl="0" indent="-393700" algn="l" rtl="0">
              <a:spcBef>
                <a:spcPts val="0"/>
              </a:spcBef>
              <a:spcAft>
                <a:spcPts val="0"/>
              </a:spcAft>
              <a:buClr>
                <a:srgbClr val="0B4163"/>
              </a:buClr>
              <a:buSzPts val="2600"/>
              <a:buFont typeface="Merriweather"/>
              <a:buChar char="●"/>
            </a:pPr>
            <a:r>
              <a:rPr lang="en" sz="2600">
                <a:solidFill>
                  <a:srgbClr val="0B4163"/>
                </a:solidFill>
                <a:latin typeface="Merriweather"/>
                <a:ea typeface="Merriweather"/>
                <a:cs typeface="Merriweather"/>
                <a:sym typeface="Merriweather"/>
              </a:rPr>
              <a:t>Move through habitats, gain energy, and face challenges</a:t>
            </a:r>
            <a:br>
              <a:rPr lang="en" sz="2600">
                <a:solidFill>
                  <a:srgbClr val="0B4163"/>
                </a:solidFill>
                <a:latin typeface="Merriweather"/>
                <a:ea typeface="Merriweather"/>
                <a:cs typeface="Merriweather"/>
                <a:sym typeface="Merriweather"/>
              </a:rPr>
            </a:br>
            <a:endParaRPr sz="2600">
              <a:solidFill>
                <a:srgbClr val="0B4163"/>
              </a:solidFill>
              <a:latin typeface="Merriweather"/>
              <a:ea typeface="Merriweather"/>
              <a:cs typeface="Merriweather"/>
              <a:sym typeface="Merriweather"/>
            </a:endParaRPr>
          </a:p>
          <a:p>
            <a:pPr marL="457200" lvl="0" indent="-393700" algn="l" rtl="0">
              <a:spcBef>
                <a:spcPts val="0"/>
              </a:spcBef>
              <a:spcAft>
                <a:spcPts val="0"/>
              </a:spcAft>
              <a:buClr>
                <a:srgbClr val="0B4163"/>
              </a:buClr>
              <a:buSzPts val="2600"/>
              <a:buFont typeface="Merriweather"/>
              <a:buChar char="●"/>
            </a:pPr>
            <a:r>
              <a:rPr lang="en" sz="2600">
                <a:solidFill>
                  <a:srgbClr val="0B4163"/>
                </a:solidFill>
                <a:latin typeface="Merriweather"/>
                <a:ea typeface="Merriweather"/>
                <a:cs typeface="Merriweather"/>
                <a:sym typeface="Merriweather"/>
              </a:rPr>
              <a:t>See how survival depends on connected habitats and life stage</a:t>
            </a:r>
            <a:br>
              <a:rPr lang="en" sz="2600">
                <a:solidFill>
                  <a:srgbClr val="0B4163"/>
                </a:solidFill>
                <a:latin typeface="Merriweather"/>
                <a:ea typeface="Merriweather"/>
                <a:cs typeface="Merriweather"/>
                <a:sym typeface="Merriweather"/>
              </a:rPr>
            </a:br>
            <a:endParaRPr sz="2600">
              <a:solidFill>
                <a:srgbClr val="0B4163"/>
              </a:solidFill>
              <a:latin typeface="Merriweather"/>
              <a:ea typeface="Merriweather"/>
              <a:cs typeface="Merriweather"/>
              <a:sym typeface="Merriweather"/>
            </a:endParaRPr>
          </a:p>
          <a:p>
            <a:pPr marL="457200" lvl="0" indent="-393700" algn="l" rtl="0">
              <a:spcBef>
                <a:spcPts val="0"/>
              </a:spcBef>
              <a:spcAft>
                <a:spcPts val="0"/>
              </a:spcAft>
              <a:buClr>
                <a:srgbClr val="0B4163"/>
              </a:buClr>
              <a:buSzPts val="2600"/>
              <a:buFont typeface="Merriweather"/>
              <a:buChar char="●"/>
            </a:pPr>
            <a:r>
              <a:rPr lang="en" sz="2600">
                <a:solidFill>
                  <a:srgbClr val="0B4163"/>
                </a:solidFill>
                <a:latin typeface="Merriweather"/>
                <a:ea typeface="Merriweather"/>
                <a:cs typeface="Merriweather"/>
                <a:sym typeface="Merriweather"/>
              </a:rPr>
              <a:t>Discover trade-offs between food (    ) and shelter (    )</a:t>
            </a:r>
            <a:endParaRPr sz="2600">
              <a:solidFill>
                <a:srgbClr val="0B4163"/>
              </a:solidFill>
              <a:latin typeface="Merriweather"/>
              <a:ea typeface="Merriweather"/>
              <a:cs typeface="Merriweather"/>
              <a:sym typeface="Merriweather"/>
            </a:endParaRPr>
          </a:p>
        </p:txBody>
      </p:sp>
      <p:sp>
        <p:nvSpPr>
          <p:cNvPr id="499" name="Google Shape;499;p46"/>
          <p:cNvSpPr/>
          <p:nvPr/>
        </p:nvSpPr>
        <p:spPr>
          <a:xfrm rot="762253">
            <a:off x="6062076" y="4573710"/>
            <a:ext cx="357761" cy="307008"/>
          </a:xfrm>
          <a:prstGeom prst="lightningBolt">
            <a:avLst/>
          </a:prstGeom>
          <a:solidFill>
            <a:srgbClr val="FFFF00"/>
          </a:solidFill>
          <a:ln w="9525" cap="flat" cmpd="sng">
            <a:solidFill>
              <a:srgbClr val="595959"/>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500" name="Google Shape;500;p46"/>
          <p:cNvGrpSpPr/>
          <p:nvPr/>
        </p:nvGrpSpPr>
        <p:grpSpPr>
          <a:xfrm>
            <a:off x="8600688" y="4544994"/>
            <a:ext cx="322149" cy="322149"/>
            <a:chOff x="623666" y="1640004"/>
            <a:chExt cx="1210176" cy="1210176"/>
          </a:xfrm>
        </p:grpSpPr>
        <p:sp>
          <p:nvSpPr>
            <p:cNvPr id="501" name="Google Shape;501;p46"/>
            <p:cNvSpPr/>
            <p:nvPr/>
          </p:nvSpPr>
          <p:spPr>
            <a:xfrm>
              <a:off x="1431125" y="1743075"/>
              <a:ext cx="142800" cy="297600"/>
            </a:xfrm>
            <a:prstGeom prst="rect">
              <a:avLst/>
            </a:prstGeom>
            <a:solidFill>
              <a:srgbClr val="000000"/>
            </a:solidFill>
            <a:ln w="2525" cap="flat" cmpd="sng">
              <a:solidFill>
                <a:srgbClr val="595959"/>
              </a:solidFill>
              <a:prstDash val="solid"/>
              <a:round/>
              <a:headEnd type="none" w="sm" len="sm"/>
              <a:tailEnd type="none" w="sm" len="sm"/>
            </a:ln>
          </p:spPr>
          <p:txBody>
            <a:bodyPr spcFirstLastPara="1" wrap="square" lIns="24325" tIns="24325" rIns="24325" bIns="24325" anchor="ctr" anchorCtr="0">
              <a:noAutofit/>
            </a:bodyPr>
            <a:lstStyle/>
            <a:p>
              <a:pPr marL="0" lvl="0" indent="0" algn="ctr" rtl="0">
                <a:spcBef>
                  <a:spcPts val="0"/>
                </a:spcBef>
                <a:spcAft>
                  <a:spcPts val="0"/>
                </a:spcAft>
                <a:buNone/>
              </a:pPr>
              <a:endParaRPr sz="373"/>
            </a:p>
          </p:txBody>
        </p:sp>
        <p:grpSp>
          <p:nvGrpSpPr>
            <p:cNvPr id="502" name="Google Shape;502;p46"/>
            <p:cNvGrpSpPr/>
            <p:nvPr/>
          </p:nvGrpSpPr>
          <p:grpSpPr>
            <a:xfrm>
              <a:off x="623666" y="1640004"/>
              <a:ext cx="1210176" cy="1210176"/>
              <a:chOff x="2872076" y="5443931"/>
              <a:chExt cx="1833600" cy="1833600"/>
            </a:xfrm>
          </p:grpSpPr>
          <p:sp>
            <p:nvSpPr>
              <p:cNvPr id="503" name="Google Shape;503;p46"/>
              <p:cNvSpPr/>
              <p:nvPr/>
            </p:nvSpPr>
            <p:spPr>
              <a:xfrm>
                <a:off x="3210110" y="6031754"/>
                <a:ext cx="1157700" cy="1038900"/>
              </a:xfrm>
              <a:prstGeom prst="rect">
                <a:avLst/>
              </a:prstGeom>
              <a:solidFill>
                <a:srgbClr val="1F2020"/>
              </a:solidFill>
              <a:ln w="1250" cap="flat" cmpd="sng">
                <a:solidFill>
                  <a:srgbClr val="2E5077"/>
                </a:solidFill>
                <a:prstDash val="solid"/>
                <a:round/>
                <a:headEnd type="none" w="sm" len="sm"/>
                <a:tailEnd type="none" w="sm" len="sm"/>
              </a:ln>
            </p:spPr>
            <p:txBody>
              <a:bodyPr spcFirstLastPara="1" wrap="square" lIns="11900" tIns="11900" rIns="11900" bIns="11900" anchor="ctr" anchorCtr="0">
                <a:noAutofit/>
              </a:bodyPr>
              <a:lstStyle/>
              <a:p>
                <a:pPr marL="0" lvl="0" indent="0" algn="ctr" rtl="0">
                  <a:spcBef>
                    <a:spcPts val="0"/>
                  </a:spcBef>
                  <a:spcAft>
                    <a:spcPts val="0"/>
                  </a:spcAft>
                  <a:buNone/>
                </a:pPr>
                <a:endParaRPr sz="182"/>
              </a:p>
            </p:txBody>
          </p:sp>
          <p:sp>
            <p:nvSpPr>
              <p:cNvPr id="504" name="Google Shape;504;p46"/>
              <p:cNvSpPr/>
              <p:nvPr/>
            </p:nvSpPr>
            <p:spPr>
              <a:xfrm rot="8100000">
                <a:off x="3134237" y="5718820"/>
                <a:ext cx="1309279" cy="1283823"/>
              </a:xfrm>
              <a:prstGeom prst="rtTriangle">
                <a:avLst/>
              </a:prstGeom>
              <a:solidFill>
                <a:srgbClr val="1F2020"/>
              </a:solidFill>
              <a:ln w="1250" cap="flat" cmpd="sng">
                <a:solidFill>
                  <a:srgbClr val="2E5077"/>
                </a:solidFill>
                <a:prstDash val="solid"/>
                <a:round/>
                <a:headEnd type="none" w="sm" len="sm"/>
                <a:tailEnd type="none" w="sm" len="sm"/>
              </a:ln>
            </p:spPr>
            <p:txBody>
              <a:bodyPr spcFirstLastPara="1" wrap="square" lIns="11900" tIns="11900" rIns="11900" bIns="11900" anchor="ctr" anchorCtr="0">
                <a:noAutofit/>
              </a:bodyPr>
              <a:lstStyle/>
              <a:p>
                <a:pPr marL="0" lvl="0" indent="0" algn="ctr" rtl="0">
                  <a:spcBef>
                    <a:spcPts val="0"/>
                  </a:spcBef>
                  <a:spcAft>
                    <a:spcPts val="0"/>
                  </a:spcAft>
                  <a:buNone/>
                </a:pPr>
                <a:endParaRPr sz="182"/>
              </a:p>
            </p:txBody>
          </p:sp>
        </p:grpSp>
      </p:grpSp>
      <p:pic>
        <p:nvPicPr>
          <p:cNvPr id="505" name="Google Shape;505;p46"/>
          <p:cNvPicPr preferRelativeResize="0"/>
          <p:nvPr/>
        </p:nvPicPr>
        <p:blipFill>
          <a:blip r:embed="rId4">
            <a:alphaModFix/>
          </a:blip>
          <a:stretch>
            <a:fillRect/>
          </a:stretch>
        </p:blipFill>
        <p:spPr>
          <a:xfrm>
            <a:off x="0" y="0"/>
            <a:ext cx="9144000" cy="5143500"/>
          </a:xfrm>
          <a:prstGeom prst="rect">
            <a:avLst/>
          </a:prstGeom>
          <a:noFill/>
          <a:ln>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509"/>
        <p:cNvGrpSpPr/>
        <p:nvPr/>
      </p:nvGrpSpPr>
      <p:grpSpPr>
        <a:xfrm>
          <a:off x="0" y="0"/>
          <a:ext cx="0" cy="0"/>
          <a:chOff x="0" y="0"/>
          <a:chExt cx="0" cy="0"/>
        </a:xfrm>
      </p:grpSpPr>
      <p:sp>
        <p:nvSpPr>
          <p:cNvPr id="510" name="Google Shape;510;p47"/>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rmAutofit/>
          </a:bodyPr>
          <a:lstStyle/>
          <a:p>
            <a:pPr marL="0" lvl="0" indent="0" algn="ctr" rtl="0">
              <a:spcBef>
                <a:spcPts val="0"/>
              </a:spcBef>
              <a:spcAft>
                <a:spcPts val="0"/>
              </a:spcAft>
              <a:buNone/>
            </a:pPr>
            <a:endParaRPr/>
          </a:p>
        </p:txBody>
      </p:sp>
      <p:sp>
        <p:nvSpPr>
          <p:cNvPr id="511" name="Google Shape;511;p47"/>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rmAutofit/>
          </a:bodyPr>
          <a:lstStyle/>
          <a:p>
            <a:pPr marL="0" lvl="0" indent="0" algn="ctr" rtl="0">
              <a:spcBef>
                <a:spcPts val="0"/>
              </a:spcBef>
              <a:spcAft>
                <a:spcPts val="0"/>
              </a:spcAft>
              <a:buNone/>
            </a:pPr>
            <a:endParaRPr/>
          </a:p>
        </p:txBody>
      </p:sp>
      <p:pic>
        <p:nvPicPr>
          <p:cNvPr id="512" name="Google Shape;512;p47"/>
          <p:cNvPicPr preferRelativeResize="0"/>
          <p:nvPr/>
        </p:nvPicPr>
        <p:blipFill>
          <a:blip r:embed="rId3">
            <a:alphaModFix/>
          </a:blip>
          <a:stretch>
            <a:fillRect/>
          </a:stretch>
        </p:blipFill>
        <p:spPr>
          <a:xfrm>
            <a:off x="0" y="0"/>
            <a:ext cx="9144000" cy="5143500"/>
          </a:xfrm>
          <a:prstGeom prst="rect">
            <a:avLst/>
          </a:prstGeom>
          <a:noFill/>
          <a:ln>
            <a:noFill/>
          </a:ln>
        </p:spPr>
      </p:pic>
      <p:pic>
        <p:nvPicPr>
          <p:cNvPr id="513" name="Google Shape;513;p47"/>
          <p:cNvPicPr preferRelativeResize="0"/>
          <p:nvPr/>
        </p:nvPicPr>
        <p:blipFill>
          <a:blip r:embed="rId4">
            <a:alphaModFix/>
          </a:blip>
          <a:stretch>
            <a:fillRect/>
          </a:stretch>
        </p:blipFill>
        <p:spPr>
          <a:xfrm>
            <a:off x="4511850" y="3741975"/>
            <a:ext cx="1023886" cy="1289325"/>
          </a:xfrm>
          <a:prstGeom prst="rect">
            <a:avLst/>
          </a:prstGeom>
          <a:noFill/>
          <a:ln>
            <a:noFill/>
          </a:ln>
        </p:spPr>
      </p:pic>
      <p:pic>
        <p:nvPicPr>
          <p:cNvPr id="514" name="Google Shape;514;p47"/>
          <p:cNvPicPr preferRelativeResize="0"/>
          <p:nvPr/>
        </p:nvPicPr>
        <p:blipFill>
          <a:blip r:embed="rId5">
            <a:alphaModFix/>
          </a:blip>
          <a:stretch>
            <a:fillRect/>
          </a:stretch>
        </p:blipFill>
        <p:spPr>
          <a:xfrm>
            <a:off x="5933350" y="4596050"/>
            <a:ext cx="622925" cy="481475"/>
          </a:xfrm>
          <a:prstGeom prst="rect">
            <a:avLst/>
          </a:prstGeom>
          <a:noFill/>
          <a:ln>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518"/>
        <p:cNvGrpSpPr/>
        <p:nvPr/>
      </p:nvGrpSpPr>
      <p:grpSpPr>
        <a:xfrm>
          <a:off x="0" y="0"/>
          <a:ext cx="0" cy="0"/>
          <a:chOff x="0" y="0"/>
          <a:chExt cx="0" cy="0"/>
        </a:xfrm>
      </p:grpSpPr>
      <p:pic>
        <p:nvPicPr>
          <p:cNvPr id="519" name="Google Shape;519;p48"/>
          <p:cNvPicPr preferRelativeResize="0"/>
          <p:nvPr/>
        </p:nvPicPr>
        <p:blipFill rotWithShape="1">
          <a:blip r:embed="rId3">
            <a:alphaModFix/>
          </a:blip>
          <a:srcRect b="78233"/>
          <a:stretch/>
        </p:blipFill>
        <p:spPr>
          <a:xfrm>
            <a:off x="0" y="0"/>
            <a:ext cx="9144000" cy="1119601"/>
          </a:xfrm>
          <a:prstGeom prst="rect">
            <a:avLst/>
          </a:prstGeom>
          <a:noFill/>
          <a:ln>
            <a:noFill/>
          </a:ln>
        </p:spPr>
      </p:pic>
      <p:sp>
        <p:nvSpPr>
          <p:cNvPr id="520" name="Google Shape;520;p48"/>
          <p:cNvSpPr/>
          <p:nvPr/>
        </p:nvSpPr>
        <p:spPr>
          <a:xfrm>
            <a:off x="0" y="1096025"/>
            <a:ext cx="9144000" cy="4047600"/>
          </a:xfrm>
          <a:prstGeom prst="rect">
            <a:avLst/>
          </a:prstGeom>
          <a:solidFill>
            <a:srgbClr val="4DA1A9">
              <a:alpha val="45280"/>
            </a:srgbClr>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pic>
        <p:nvPicPr>
          <p:cNvPr id="521" name="Google Shape;521;p48"/>
          <p:cNvPicPr preferRelativeResize="0"/>
          <p:nvPr/>
        </p:nvPicPr>
        <p:blipFill>
          <a:blip r:embed="rId4">
            <a:alphaModFix/>
          </a:blip>
          <a:stretch>
            <a:fillRect/>
          </a:stretch>
        </p:blipFill>
        <p:spPr>
          <a:xfrm>
            <a:off x="116575" y="1326338"/>
            <a:ext cx="6950979" cy="3691139"/>
          </a:xfrm>
          <a:prstGeom prst="rect">
            <a:avLst/>
          </a:prstGeom>
          <a:noFill/>
          <a:ln>
            <a:noFill/>
          </a:ln>
        </p:spPr>
      </p:pic>
      <p:sp>
        <p:nvSpPr>
          <p:cNvPr id="5" name="Rectangle 4">
            <a:extLst>
              <a:ext uri="{FF2B5EF4-FFF2-40B4-BE49-F238E27FC236}">
                <a16:creationId xmlns:a16="http://schemas.microsoft.com/office/drawing/2014/main" id="{6704CB5B-B94D-E692-CF0B-D2113D26A308}"/>
              </a:ext>
            </a:extLst>
          </p:cNvPr>
          <p:cNvSpPr/>
          <p:nvPr/>
        </p:nvSpPr>
        <p:spPr>
          <a:xfrm>
            <a:off x="7164729" y="1326338"/>
            <a:ext cx="1862696" cy="3691139"/>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A1431E06-837E-CE98-30E8-B63CA20C6159}"/>
              </a:ext>
            </a:extLst>
          </p:cNvPr>
          <p:cNvPicPr>
            <a:picLocks noChangeAspect="1"/>
          </p:cNvPicPr>
          <p:nvPr/>
        </p:nvPicPr>
        <p:blipFill>
          <a:blip r:embed="rId5"/>
          <a:stretch>
            <a:fillRect/>
          </a:stretch>
        </p:blipFill>
        <p:spPr>
          <a:xfrm>
            <a:off x="7184131" y="1326338"/>
            <a:ext cx="1843293" cy="1843293"/>
          </a:xfrm>
          <a:prstGeom prst="rect">
            <a:avLst/>
          </a:prstGeom>
        </p:spPr>
      </p:pic>
      <p:pic>
        <p:nvPicPr>
          <p:cNvPr id="4" name="Google Shape;436;p42">
            <a:extLst>
              <a:ext uri="{FF2B5EF4-FFF2-40B4-BE49-F238E27FC236}">
                <a16:creationId xmlns:a16="http://schemas.microsoft.com/office/drawing/2014/main" id="{685D67E1-7AAD-5773-3E56-3FE39B893D7E}"/>
              </a:ext>
            </a:extLst>
          </p:cNvPr>
          <p:cNvPicPr preferRelativeResize="0"/>
          <p:nvPr/>
        </p:nvPicPr>
        <p:blipFill>
          <a:blip r:embed="rId6">
            <a:alphaModFix/>
          </a:blip>
          <a:stretch>
            <a:fillRect/>
          </a:stretch>
        </p:blipFill>
        <p:spPr>
          <a:xfrm>
            <a:off x="7237469" y="3733800"/>
            <a:ext cx="1190251" cy="1219422"/>
          </a:xfrm>
          <a:prstGeom prst="rect">
            <a:avLst/>
          </a:prstGeom>
          <a:noFill/>
          <a:ln>
            <a:noFill/>
          </a:ln>
        </p:spPr>
      </p:pic>
      <p:sp>
        <p:nvSpPr>
          <p:cNvPr id="7" name="Speech Bubble: Oval 6">
            <a:extLst>
              <a:ext uri="{FF2B5EF4-FFF2-40B4-BE49-F238E27FC236}">
                <a16:creationId xmlns:a16="http://schemas.microsoft.com/office/drawing/2014/main" id="{5A2D62AC-A86F-E278-3178-39F5B5BDA63A}"/>
              </a:ext>
            </a:extLst>
          </p:cNvPr>
          <p:cNvSpPr/>
          <p:nvPr/>
        </p:nvSpPr>
        <p:spPr>
          <a:xfrm>
            <a:off x="7873563" y="2996749"/>
            <a:ext cx="1108314" cy="580134"/>
          </a:xfrm>
          <a:prstGeom prst="wedgeEllipseCallout">
            <a:avLst/>
          </a:prstGeom>
          <a:solidFill>
            <a:srgbClr val="68B0B2"/>
          </a:solidFill>
          <a:ln>
            <a:solidFill>
              <a:srgbClr val="59ADD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100" dirty="0">
                <a:latin typeface="Merriweather" panose="00000500000000000000" pitchFamily="2" charset="0"/>
              </a:rPr>
              <a:t>Watch Guide Here</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525"/>
        <p:cNvGrpSpPr/>
        <p:nvPr/>
      </p:nvGrpSpPr>
      <p:grpSpPr>
        <a:xfrm>
          <a:off x="0" y="0"/>
          <a:ext cx="0" cy="0"/>
          <a:chOff x="0" y="0"/>
          <a:chExt cx="0" cy="0"/>
        </a:xfrm>
      </p:grpSpPr>
      <p:sp>
        <p:nvSpPr>
          <p:cNvPr id="526" name="Google Shape;526;p49"/>
          <p:cNvSpPr/>
          <p:nvPr/>
        </p:nvSpPr>
        <p:spPr>
          <a:xfrm>
            <a:off x="3175" y="1181100"/>
            <a:ext cx="9144000" cy="3962400"/>
          </a:xfrm>
          <a:prstGeom prst="rect">
            <a:avLst/>
          </a:prstGeom>
          <a:solidFill>
            <a:srgbClr val="4DA1A9">
              <a:alpha val="45280"/>
            </a:srgbClr>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527" name="Google Shape;527;p49"/>
          <p:cNvSpPr txBox="1"/>
          <p:nvPr/>
        </p:nvSpPr>
        <p:spPr>
          <a:xfrm>
            <a:off x="-14275" y="148676"/>
            <a:ext cx="9144000" cy="7833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4000" dirty="0">
                <a:solidFill>
                  <a:srgbClr val="0B4163"/>
                </a:solidFill>
                <a:latin typeface="Merriweather Black"/>
                <a:ea typeface="Merriweather Black"/>
                <a:cs typeface="Merriweather Black"/>
                <a:sym typeface="Merriweather Black"/>
              </a:rPr>
              <a:t>Discussion</a:t>
            </a:r>
            <a:endParaRPr sz="4000" dirty="0">
              <a:solidFill>
                <a:srgbClr val="0B4163"/>
              </a:solidFill>
              <a:latin typeface="Merriweather Black"/>
              <a:ea typeface="Merriweather Black"/>
              <a:cs typeface="Merriweather Black"/>
              <a:sym typeface="Merriweather Black"/>
            </a:endParaRPr>
          </a:p>
        </p:txBody>
      </p:sp>
      <p:sp>
        <p:nvSpPr>
          <p:cNvPr id="528" name="Google Shape;528;p49"/>
          <p:cNvSpPr txBox="1"/>
          <p:nvPr/>
        </p:nvSpPr>
        <p:spPr>
          <a:xfrm>
            <a:off x="4301075" y="812800"/>
            <a:ext cx="4885200" cy="34164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endParaRPr sz="1800">
              <a:solidFill>
                <a:schemeClr val="dk2"/>
              </a:solidFill>
            </a:endParaRPr>
          </a:p>
        </p:txBody>
      </p:sp>
      <p:sp>
        <p:nvSpPr>
          <p:cNvPr id="529" name="Google Shape;529;p49"/>
          <p:cNvSpPr/>
          <p:nvPr/>
        </p:nvSpPr>
        <p:spPr>
          <a:xfrm>
            <a:off x="-14275" y="1088900"/>
            <a:ext cx="6145200" cy="2822700"/>
          </a:xfrm>
          <a:prstGeom prst="rect">
            <a:avLst/>
          </a:prstGeom>
          <a:noFill/>
          <a:ln>
            <a:noFill/>
          </a:ln>
        </p:spPr>
        <p:txBody>
          <a:bodyPr spcFirstLastPara="1" wrap="square" lIns="91425" tIns="91425" rIns="91425" bIns="91425" anchor="ctr" anchorCtr="0">
            <a:noAutofit/>
          </a:bodyPr>
          <a:lstStyle/>
          <a:p>
            <a:pPr marL="457200" lvl="0" indent="-355600" algn="l" rtl="0">
              <a:lnSpc>
                <a:spcPct val="115000"/>
              </a:lnSpc>
              <a:spcBef>
                <a:spcPts val="1200"/>
              </a:spcBef>
              <a:spcAft>
                <a:spcPts val="0"/>
              </a:spcAft>
              <a:buClr>
                <a:srgbClr val="0B4163"/>
              </a:buClr>
              <a:buSzPts val="2000"/>
              <a:buFont typeface="Merriweather"/>
              <a:buChar char="●"/>
            </a:pPr>
            <a:r>
              <a:rPr lang="en" sz="2000">
                <a:solidFill>
                  <a:srgbClr val="0B4163"/>
                </a:solidFill>
                <a:latin typeface="Merriweather"/>
                <a:ea typeface="Merriweather"/>
                <a:cs typeface="Merriweather"/>
                <a:sym typeface="Merriweather"/>
              </a:rPr>
              <a:t>In what stage did you die the most?</a:t>
            </a:r>
            <a:endParaRPr sz="2000">
              <a:solidFill>
                <a:srgbClr val="0B4163"/>
              </a:solidFill>
              <a:latin typeface="Merriweather"/>
              <a:ea typeface="Merriweather"/>
              <a:cs typeface="Merriweather"/>
              <a:sym typeface="Merriweather"/>
            </a:endParaRPr>
          </a:p>
          <a:p>
            <a:pPr marL="457200" lvl="0" indent="0" algn="l" rtl="0">
              <a:lnSpc>
                <a:spcPct val="115000"/>
              </a:lnSpc>
              <a:spcBef>
                <a:spcPts val="1200"/>
              </a:spcBef>
              <a:spcAft>
                <a:spcPts val="0"/>
              </a:spcAft>
              <a:buNone/>
            </a:pPr>
            <a:endParaRPr sz="2000">
              <a:solidFill>
                <a:srgbClr val="0B4163"/>
              </a:solidFill>
              <a:latin typeface="Merriweather"/>
              <a:ea typeface="Merriweather"/>
              <a:cs typeface="Merriweather"/>
              <a:sym typeface="Merriweather"/>
            </a:endParaRPr>
          </a:p>
          <a:p>
            <a:pPr marL="457200" lvl="0" indent="-355600" algn="l" rtl="0">
              <a:lnSpc>
                <a:spcPct val="115000"/>
              </a:lnSpc>
              <a:spcBef>
                <a:spcPts val="1200"/>
              </a:spcBef>
              <a:spcAft>
                <a:spcPts val="0"/>
              </a:spcAft>
              <a:buClr>
                <a:srgbClr val="0B4163"/>
              </a:buClr>
              <a:buSzPts val="2000"/>
              <a:buFont typeface="Merriweather"/>
              <a:buChar char="●"/>
            </a:pPr>
            <a:r>
              <a:rPr lang="en" sz="2000">
                <a:solidFill>
                  <a:srgbClr val="0B4163"/>
                </a:solidFill>
                <a:latin typeface="Merriweather"/>
                <a:ea typeface="Merriweather"/>
                <a:cs typeface="Merriweather"/>
                <a:sym typeface="Merriweather"/>
              </a:rPr>
              <a:t>What happened when you had an encounter?</a:t>
            </a:r>
            <a:endParaRPr sz="2000">
              <a:solidFill>
                <a:srgbClr val="0B4163"/>
              </a:solidFill>
              <a:latin typeface="Merriweather"/>
              <a:ea typeface="Merriweather"/>
              <a:cs typeface="Merriweather"/>
              <a:sym typeface="Merriweather"/>
            </a:endParaRPr>
          </a:p>
          <a:p>
            <a:pPr marL="914400" lvl="1" indent="-355600" algn="l" rtl="0">
              <a:lnSpc>
                <a:spcPct val="115000"/>
              </a:lnSpc>
              <a:spcBef>
                <a:spcPts val="0"/>
              </a:spcBef>
              <a:spcAft>
                <a:spcPts val="0"/>
              </a:spcAft>
              <a:buClr>
                <a:srgbClr val="0B4163"/>
              </a:buClr>
              <a:buSzPts val="2000"/>
              <a:buFont typeface="Merriweather"/>
              <a:buChar char="○"/>
            </a:pPr>
            <a:r>
              <a:rPr lang="en" sz="2000">
                <a:solidFill>
                  <a:srgbClr val="0B4163"/>
                </a:solidFill>
                <a:latin typeface="Merriweather"/>
                <a:ea typeface="Merriweather"/>
                <a:cs typeface="Merriweather"/>
                <a:sym typeface="Merriweather"/>
              </a:rPr>
              <a:t>Did it matter what habitat you were in? </a:t>
            </a:r>
            <a:endParaRPr sz="2000">
              <a:solidFill>
                <a:srgbClr val="0B4163"/>
              </a:solidFill>
              <a:latin typeface="Merriweather"/>
              <a:ea typeface="Merriweather"/>
              <a:cs typeface="Merriweather"/>
              <a:sym typeface="Merriweather"/>
            </a:endParaRPr>
          </a:p>
          <a:p>
            <a:pPr marL="914400" lvl="1" indent="-355600" algn="l" rtl="0">
              <a:lnSpc>
                <a:spcPct val="115000"/>
              </a:lnSpc>
              <a:spcBef>
                <a:spcPts val="0"/>
              </a:spcBef>
              <a:spcAft>
                <a:spcPts val="0"/>
              </a:spcAft>
              <a:buClr>
                <a:srgbClr val="0B4163"/>
              </a:buClr>
              <a:buSzPts val="2000"/>
              <a:buFont typeface="Merriweather"/>
              <a:buChar char="○"/>
            </a:pPr>
            <a:r>
              <a:rPr lang="en" sz="2000">
                <a:solidFill>
                  <a:srgbClr val="0B4163"/>
                </a:solidFill>
                <a:latin typeface="Merriweather"/>
                <a:ea typeface="Merriweather"/>
                <a:cs typeface="Merriweather"/>
                <a:sym typeface="Merriweather"/>
              </a:rPr>
              <a:t>Did it matter what life stage you were in?</a:t>
            </a:r>
            <a:endParaRPr sz="2000">
              <a:solidFill>
                <a:srgbClr val="0B4163"/>
              </a:solidFill>
              <a:latin typeface="Merriweather"/>
              <a:ea typeface="Merriweather"/>
              <a:cs typeface="Merriweather"/>
              <a:sym typeface="Merriweather"/>
            </a:endParaRPr>
          </a:p>
        </p:txBody>
      </p:sp>
      <p:sp>
        <p:nvSpPr>
          <p:cNvPr id="530" name="Google Shape;530;p49"/>
          <p:cNvSpPr txBox="1"/>
          <p:nvPr/>
        </p:nvSpPr>
        <p:spPr>
          <a:xfrm>
            <a:off x="6015575" y="8475"/>
            <a:ext cx="825600" cy="9102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endParaRPr sz="5300" dirty="0">
              <a:solidFill>
                <a:srgbClr val="0B4163"/>
              </a:solidFill>
              <a:latin typeface="Merriweather Black"/>
              <a:ea typeface="Merriweather Black"/>
              <a:cs typeface="Merriweather Black"/>
              <a:sym typeface="Merriweather Black"/>
            </a:endParaRPr>
          </a:p>
        </p:txBody>
      </p:sp>
      <p:sp>
        <p:nvSpPr>
          <p:cNvPr id="531" name="Google Shape;531;p49"/>
          <p:cNvSpPr txBox="1"/>
          <p:nvPr/>
        </p:nvSpPr>
        <p:spPr>
          <a:xfrm rot="10800000">
            <a:off x="2231005" y="-33828"/>
            <a:ext cx="825600" cy="9102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endParaRPr sz="5300" dirty="0">
              <a:solidFill>
                <a:srgbClr val="0B4163"/>
              </a:solidFill>
              <a:latin typeface="Merriweather Black"/>
              <a:ea typeface="Merriweather Black"/>
              <a:cs typeface="Merriweather Black"/>
              <a:sym typeface="Merriweather Black"/>
            </a:endParaRPr>
          </a:p>
        </p:txBody>
      </p:sp>
      <p:pic>
        <p:nvPicPr>
          <p:cNvPr id="532" name="Google Shape;532;p49"/>
          <p:cNvPicPr preferRelativeResize="0"/>
          <p:nvPr/>
        </p:nvPicPr>
        <p:blipFill>
          <a:blip r:embed="rId3">
            <a:alphaModFix/>
          </a:blip>
          <a:stretch>
            <a:fillRect/>
          </a:stretch>
        </p:blipFill>
        <p:spPr>
          <a:xfrm>
            <a:off x="6130925" y="1494949"/>
            <a:ext cx="2877177" cy="1981575"/>
          </a:xfrm>
          <a:prstGeom prst="rect">
            <a:avLst/>
          </a:prstGeom>
          <a:noFill/>
          <a:ln>
            <a:noFill/>
          </a:ln>
        </p:spPr>
      </p:pic>
      <p:sp>
        <p:nvSpPr>
          <p:cNvPr id="533" name="Google Shape;533;p49"/>
          <p:cNvSpPr txBox="1"/>
          <p:nvPr/>
        </p:nvSpPr>
        <p:spPr>
          <a:xfrm>
            <a:off x="-12700" y="3895725"/>
            <a:ext cx="9144000" cy="555600"/>
          </a:xfrm>
          <a:prstGeom prst="rect">
            <a:avLst/>
          </a:prstGeom>
          <a:noFill/>
          <a:ln>
            <a:noFill/>
          </a:ln>
        </p:spPr>
        <p:txBody>
          <a:bodyPr spcFirstLastPara="1" wrap="square" lIns="91425" tIns="91425" rIns="91425" bIns="91425" anchor="t" anchorCtr="0">
            <a:noAutofit/>
          </a:bodyPr>
          <a:lstStyle/>
          <a:p>
            <a:pPr marL="457200" lvl="0" indent="-355600" algn="l" rtl="0">
              <a:spcBef>
                <a:spcPts val="0"/>
              </a:spcBef>
              <a:spcAft>
                <a:spcPts val="0"/>
              </a:spcAft>
              <a:buClr>
                <a:srgbClr val="0B4163"/>
              </a:buClr>
              <a:buSzPts val="2000"/>
              <a:buFont typeface="Merriweather"/>
              <a:buChar char="●"/>
            </a:pPr>
            <a:r>
              <a:rPr lang="en" sz="2000">
                <a:solidFill>
                  <a:srgbClr val="0B4163"/>
                </a:solidFill>
                <a:latin typeface="Merriweather"/>
                <a:ea typeface="Merriweather"/>
                <a:cs typeface="Merriweather"/>
                <a:sym typeface="Merriweather"/>
              </a:rPr>
              <a:t>Why might it be important for the seascape to have many habitats? </a:t>
            </a:r>
            <a:endParaRPr sz="1800">
              <a:solidFill>
                <a:schemeClr val="dk2"/>
              </a:solidFill>
            </a:endParaRPr>
          </a:p>
        </p:txBody>
      </p:sp>
      <p:sp>
        <p:nvSpPr>
          <p:cNvPr id="2" name="Google Shape;421;p40">
            <a:extLst>
              <a:ext uri="{FF2B5EF4-FFF2-40B4-BE49-F238E27FC236}">
                <a16:creationId xmlns:a16="http://schemas.microsoft.com/office/drawing/2014/main" id="{3899617D-D368-96CE-6548-ED918D6AE4FE}"/>
              </a:ext>
            </a:extLst>
          </p:cNvPr>
          <p:cNvSpPr/>
          <p:nvPr/>
        </p:nvSpPr>
        <p:spPr>
          <a:xfrm>
            <a:off x="6319793" y="120459"/>
            <a:ext cx="847764" cy="692341"/>
          </a:xfrm>
          <a:prstGeom prst="wedgeEllipseCallout">
            <a:avLst>
              <a:gd name="adj1" fmla="val -20833"/>
              <a:gd name="adj2" fmla="val 62500"/>
            </a:avLst>
          </a:prstGeom>
          <a:solidFill>
            <a:srgbClr val="0B4163"/>
          </a:solidFill>
          <a:ln>
            <a:noFill/>
          </a:ln>
        </p:spPr>
        <p:txBody>
          <a:bodyPr spcFirstLastPara="1" wrap="square" lIns="65900" tIns="65900" rIns="65900" bIns="65900" anchor="ctr" anchorCtr="0">
            <a:noAutofit/>
          </a:bodyPr>
          <a:lstStyle/>
          <a:p>
            <a:pPr marL="0" lvl="0" indent="0" algn="ctr" rtl="0">
              <a:spcBef>
                <a:spcPts val="0"/>
              </a:spcBef>
              <a:spcAft>
                <a:spcPts val="0"/>
              </a:spcAft>
              <a:buNone/>
            </a:pPr>
            <a:endParaRPr sz="1009"/>
          </a:p>
        </p:txBody>
      </p:sp>
      <p:sp>
        <p:nvSpPr>
          <p:cNvPr id="3" name="Google Shape;421;p40">
            <a:extLst>
              <a:ext uri="{FF2B5EF4-FFF2-40B4-BE49-F238E27FC236}">
                <a16:creationId xmlns:a16="http://schemas.microsoft.com/office/drawing/2014/main" id="{ED5A1BB5-078A-C88E-BA34-A0C72E955964}"/>
              </a:ext>
            </a:extLst>
          </p:cNvPr>
          <p:cNvSpPr/>
          <p:nvPr/>
        </p:nvSpPr>
        <p:spPr>
          <a:xfrm>
            <a:off x="1927483" y="120459"/>
            <a:ext cx="847764" cy="692341"/>
          </a:xfrm>
          <a:prstGeom prst="wedgeEllipseCallout">
            <a:avLst>
              <a:gd name="adj1" fmla="val 31299"/>
              <a:gd name="adj2" fmla="val 56997"/>
            </a:avLst>
          </a:prstGeom>
          <a:solidFill>
            <a:srgbClr val="0B4163"/>
          </a:solidFill>
          <a:ln>
            <a:noFill/>
          </a:ln>
        </p:spPr>
        <p:txBody>
          <a:bodyPr spcFirstLastPara="1" wrap="square" lIns="65900" tIns="65900" rIns="65900" bIns="65900" anchor="ctr" anchorCtr="0">
            <a:noAutofit/>
          </a:bodyPr>
          <a:lstStyle/>
          <a:p>
            <a:pPr marL="0" lvl="0" indent="0" algn="ctr" rtl="0">
              <a:spcBef>
                <a:spcPts val="0"/>
              </a:spcBef>
              <a:spcAft>
                <a:spcPts val="0"/>
              </a:spcAft>
              <a:buNone/>
            </a:pPr>
            <a:endParaRPr sz="1009"/>
          </a:p>
        </p:txBody>
      </p:sp>
    </p:spTree>
  </p:cSld>
  <p:clrMapOvr>
    <a:masterClrMapping/>
  </p:clrMapOvr>
</p:sld>
</file>

<file path=ppt/theme/theme1.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828FAA3887A9EE4FA660FE79C0A3EB4E" ma:contentTypeVersion="12" ma:contentTypeDescription="Create a new document." ma:contentTypeScope="" ma:versionID="4514c420fc546aa36817a2900b89c09f">
  <xsd:schema xmlns:xsd="http://www.w3.org/2001/XMLSchema" xmlns:xs="http://www.w3.org/2001/XMLSchema" xmlns:p="http://schemas.microsoft.com/office/2006/metadata/properties" xmlns:ns2="377ea6c5-c720-40d1-b137-1b67931e9f50" targetNamespace="http://schemas.microsoft.com/office/2006/metadata/properties" ma:root="true" ma:fieldsID="e2e0421bfb8976e98a5a24e7b91e219c" ns2:_="">
    <xsd:import namespace="377ea6c5-c720-40d1-b137-1b67931e9f50"/>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lcf76f155ced4ddcb4097134ff3c332f" minOccurs="0"/>
                <xsd:element ref="ns2:MediaServiceDateTaken" minOccurs="0"/>
                <xsd:element ref="ns2:MediaServiceOCR" minOccurs="0"/>
                <xsd:element ref="ns2:MediaServiceGenerationTime" minOccurs="0"/>
                <xsd:element ref="ns2:MediaServiceEventHashCode" minOccurs="0"/>
                <xsd:element ref="ns2:MediaServiceLocation"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77ea6c5-c720-40d1-b137-1b67931e9f50"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21fce5ac-2f93-40ff-8307-b6977e84f40f" ma:termSetId="09814cd3-568e-fe90-9814-8d621ff8fb84" ma:anchorId="fba54fb3-c3e1-fe81-a776-ca4b69148c4d" ma:open="true" ma:isKeyword="false">
      <xsd:complexType>
        <xsd:sequence>
          <xsd:element ref="pc:Terms" minOccurs="0" maxOccurs="1"/>
        </xsd:sequence>
      </xsd:complexType>
    </xsd:element>
    <xsd:element name="MediaServiceDateTaken" ma:index="14" nillable="true" ma:displayName="MediaServiceDateTaken" ma:hidden="true" ma:indexed="true" ma:internalName="MediaServiceDateTaken"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Location" ma:index="18" nillable="true" ma:displayName="Location" ma:indexed="true" ma:internalName="MediaServiceLocation" ma:readOnly="true">
      <xsd:simpleType>
        <xsd:restriction base="dms:Text"/>
      </xsd:simpleType>
    </xsd:element>
    <xsd:element name="MediaLengthInSeconds" ma:index="19" nillable="true" ma:displayName="MediaLengthInSeconds" ma:hidden="true" ma:internalName="MediaLengthInSeconds" ma:readOnly="true">
      <xsd:simpleType>
        <xsd:restriction base="dms:Unknow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377ea6c5-c720-40d1-b137-1b67931e9f50">
      <Terms xmlns="http://schemas.microsoft.com/office/infopath/2007/PartnerControls"/>
    </lcf76f155ced4ddcb4097134ff3c332f>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8484789-40DD-4CB7-99D4-475F8B1521B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377ea6c5-c720-40d1-b137-1b67931e9f5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8672737-B4A0-4D7F-BAF4-88B6F8988D36}">
  <ds:schemaRefs>
    <ds:schemaRef ds:uri="http://schemas.microsoft.com/office/2006/metadata/properties"/>
    <ds:schemaRef ds:uri="http://schemas.microsoft.com/office/infopath/2007/PartnerControls"/>
    <ds:schemaRef ds:uri="377ea6c5-c720-40d1-b137-1b67931e9f50"/>
  </ds:schemaRefs>
</ds:datastoreItem>
</file>

<file path=customXml/itemProps3.xml><?xml version="1.0" encoding="utf-8"?>
<ds:datastoreItem xmlns:ds="http://schemas.openxmlformats.org/officeDocument/2006/customXml" ds:itemID="{96C47F76-9804-4ECC-B119-9AB58424F5C8}">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10</TotalTime>
  <Words>2581</Words>
  <Application>Microsoft Office PowerPoint</Application>
  <PresentationFormat>On-screen Show (16:9)</PresentationFormat>
  <Paragraphs>194</Paragraphs>
  <Slides>25</Slides>
  <Notes>25</Notes>
  <HiddenSlides>0</HiddenSlides>
  <MMClips>0</MMClips>
  <ScaleCrop>false</ScaleCrop>
  <HeadingPairs>
    <vt:vector size="6" baseType="variant">
      <vt:variant>
        <vt:lpstr>Fonts Used</vt:lpstr>
      </vt:variant>
      <vt:variant>
        <vt:i4>7</vt:i4>
      </vt:variant>
      <vt:variant>
        <vt:lpstr>Theme</vt:lpstr>
      </vt:variant>
      <vt:variant>
        <vt:i4>2</vt:i4>
      </vt:variant>
      <vt:variant>
        <vt:lpstr>Slide Titles</vt:lpstr>
      </vt:variant>
      <vt:variant>
        <vt:i4>25</vt:i4>
      </vt:variant>
    </vt:vector>
  </HeadingPairs>
  <TitlesOfParts>
    <vt:vector size="34" baseType="lpstr">
      <vt:lpstr>Merriweather</vt:lpstr>
      <vt:lpstr>Merriweather ExtraBold</vt:lpstr>
      <vt:lpstr>Merriweather Light</vt:lpstr>
      <vt:lpstr>Calibri</vt:lpstr>
      <vt:lpstr>Cormorant</vt:lpstr>
      <vt:lpstr>Merriweather Black</vt:lpstr>
      <vt:lpstr>Arial</vt:lpstr>
      <vt:lpstr>Simple Light</vt:lpstr>
      <vt:lpstr>Simple Light</vt:lpstr>
      <vt:lpstr>Survive the Seascape: exploring blue crab ecosystems and human impacts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Factors Impacting Crabs</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Celia Cackowski</dc:creator>
  <cp:lastModifiedBy>Celia Cackowski</cp:lastModifiedBy>
  <cp:revision>9</cp:revision>
  <dcterms:modified xsi:type="dcterms:W3CDTF">2026-04-16T18:32:29Z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0x010100828FAA3887A9EE4FA660FE79C0A3EB4E</vt:lpwstr>
  </property>
  <property fmtid="{D5CDD505-2E9C-101B-9397-08002B2CF9AE}" pid="3" name="MediaServiceImageTags">
    <vt:lpwstr/>
  </property>
</Properties>
</file>