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56" r:id="rId5"/>
    <p:sldId id="258" r:id="rId6"/>
    <p:sldId id="259" r:id="rId7"/>
    <p:sldId id="257" r:id="rId8"/>
    <p:sldId id="267" r:id="rId9"/>
    <p:sldId id="260" r:id="rId10"/>
    <p:sldId id="261" r:id="rId11"/>
    <p:sldId id="263" r:id="rId12"/>
    <p:sldId id="266" r:id="rId13"/>
    <p:sldId id="262" r:id="rId14"/>
    <p:sldId id="264" r:id="rId15"/>
    <p:sldId id="265"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D3B8E3A-AFA9-86A0-EFC1-681FE5A289B6}" name="Lisa Ayers Lawrence" initials="LA" userId="S::ayers@vims.edu::f72c730a-5a2d-48b3-888d-8af595a81160"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BFAD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2810" autoAdjust="0"/>
  </p:normalViewPr>
  <p:slideViewPr>
    <p:cSldViewPr snapToGrid="0">
      <p:cViewPr varScale="1">
        <p:scale>
          <a:sx n="43" d="100"/>
          <a:sy n="43" d="100"/>
        </p:scale>
        <p:origin x="219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ly A. Irvin" userId="53aec7ce-44bb-4da8-9a90-8fa5ec832776" providerId="ADAL" clId="{26C16155-462B-45C9-99C0-B852BFEAC99C}"/>
    <pc:docChg chg="custSel modSld">
      <pc:chgData name="Kelly A. Irvin" userId="53aec7ce-44bb-4da8-9a90-8fa5ec832776" providerId="ADAL" clId="{26C16155-462B-45C9-99C0-B852BFEAC99C}" dt="2026-03-02T20:08:43.499" v="28" actId="20577"/>
      <pc:docMkLst>
        <pc:docMk/>
      </pc:docMkLst>
      <pc:sldChg chg="modSp mod">
        <pc:chgData name="Kelly A. Irvin" userId="53aec7ce-44bb-4da8-9a90-8fa5ec832776" providerId="ADAL" clId="{26C16155-462B-45C9-99C0-B852BFEAC99C}" dt="2026-02-24T21:42:17.511" v="12" actId="27636"/>
        <pc:sldMkLst>
          <pc:docMk/>
          <pc:sldMk cId="1186629526" sldId="258"/>
        </pc:sldMkLst>
        <pc:spChg chg="mod">
          <ac:chgData name="Kelly A. Irvin" userId="53aec7ce-44bb-4da8-9a90-8fa5ec832776" providerId="ADAL" clId="{26C16155-462B-45C9-99C0-B852BFEAC99C}" dt="2026-02-24T21:42:17.511" v="12" actId="27636"/>
          <ac:spMkLst>
            <pc:docMk/>
            <pc:sldMk cId="1186629526" sldId="258"/>
            <ac:spMk id="3" creationId="{84FB4D7C-46DF-8800-6656-71D56C6792DF}"/>
          </ac:spMkLst>
        </pc:spChg>
      </pc:sldChg>
      <pc:sldChg chg="modSp mod">
        <pc:chgData name="Kelly A. Irvin" userId="53aec7ce-44bb-4da8-9a90-8fa5ec832776" providerId="ADAL" clId="{26C16155-462B-45C9-99C0-B852BFEAC99C}" dt="2026-03-02T20:08:43.499" v="28" actId="20577"/>
        <pc:sldMkLst>
          <pc:docMk/>
          <pc:sldMk cId="1140352778" sldId="265"/>
        </pc:sldMkLst>
        <pc:spChg chg="mod">
          <ac:chgData name="Kelly A. Irvin" userId="53aec7ce-44bb-4da8-9a90-8fa5ec832776" providerId="ADAL" clId="{26C16155-462B-45C9-99C0-B852BFEAC99C}" dt="2026-03-02T20:08:43.499" v="28" actId="20577"/>
          <ac:spMkLst>
            <pc:docMk/>
            <pc:sldMk cId="1140352778" sldId="265"/>
            <ac:spMk id="3" creationId="{E5A58AC7-6080-3FBC-2DAF-0C32810DC4D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88445A-CC94-48B7-89B7-43E26B595DC1}" type="datetimeFigureOut">
              <a:rPr lang="en-US" smtClean="0"/>
              <a:t>3/2/2026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7E0CA7-8260-488D-9EFA-61CB9EA29B23}" type="slidenum">
              <a:rPr lang="en-US" smtClean="0"/>
              <a:t>‹#›</a:t>
            </a:fld>
            <a:endParaRPr lang="en-US"/>
          </a:p>
        </p:txBody>
      </p:sp>
    </p:spTree>
    <p:extLst>
      <p:ext uri="{BB962C8B-B14F-4D97-AF65-F5344CB8AC3E}">
        <p14:creationId xmlns:p14="http://schemas.microsoft.com/office/powerpoint/2010/main" val="1695480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geographicus.com/"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geographicus.com/"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Credit:</a:t>
            </a:r>
          </a:p>
          <a:p>
            <a:r>
              <a:rPr lang="en-US"/>
              <a:t>UMCES IAN image library</a:t>
            </a:r>
          </a:p>
        </p:txBody>
      </p:sp>
      <p:sp>
        <p:nvSpPr>
          <p:cNvPr id="4" name="Slide Number Placeholder 3"/>
          <p:cNvSpPr>
            <a:spLocks noGrp="1"/>
          </p:cNvSpPr>
          <p:nvPr>
            <p:ph type="sldNum" sz="quarter" idx="5"/>
          </p:nvPr>
        </p:nvSpPr>
        <p:spPr/>
        <p:txBody>
          <a:bodyPr/>
          <a:lstStyle/>
          <a:p>
            <a:fld id="{A17E0CA7-8260-488D-9EFA-61CB9EA29B23}" type="slidenum">
              <a:rPr lang="en-US" smtClean="0"/>
              <a:t>1</a:t>
            </a:fld>
            <a:endParaRPr lang="en-US"/>
          </a:p>
        </p:txBody>
      </p:sp>
    </p:spTree>
    <p:extLst>
      <p:ext uri="{BB962C8B-B14F-4D97-AF65-F5344CB8AC3E}">
        <p14:creationId xmlns:p14="http://schemas.microsoft.com/office/powerpoint/2010/main" val="2086205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17E0CA7-8260-488D-9EFA-61CB9EA29B23}" type="slidenum">
              <a:rPr lang="en-US" smtClean="0"/>
              <a:t>2</a:t>
            </a:fld>
            <a:endParaRPr lang="en-US"/>
          </a:p>
        </p:txBody>
      </p:sp>
    </p:spTree>
    <p:extLst>
      <p:ext uri="{BB962C8B-B14F-4D97-AF65-F5344CB8AC3E}">
        <p14:creationId xmlns:p14="http://schemas.microsoft.com/office/powerpoint/2010/main" val="2800997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Ask students if they’ve ever seen an Atlantic sturgeon and where have they seen one?</a:t>
            </a:r>
          </a:p>
          <a:p>
            <a:endParaRPr lang="en-US"/>
          </a:p>
          <a:p>
            <a:r>
              <a:rPr lang="en-US"/>
              <a:t>Image Credit:</a:t>
            </a:r>
          </a:p>
          <a:p>
            <a:r>
              <a:rPr lang="en-US"/>
              <a:t>Illustration by Kelly Gonzalez, based on image from U.S. Fish &amp; Wildlife Service </a:t>
            </a:r>
          </a:p>
        </p:txBody>
      </p:sp>
      <p:sp>
        <p:nvSpPr>
          <p:cNvPr id="4" name="Slide Number Placeholder 3"/>
          <p:cNvSpPr>
            <a:spLocks noGrp="1"/>
          </p:cNvSpPr>
          <p:nvPr>
            <p:ph type="sldNum" sz="quarter" idx="5"/>
          </p:nvPr>
        </p:nvSpPr>
        <p:spPr/>
        <p:txBody>
          <a:bodyPr/>
          <a:lstStyle/>
          <a:p>
            <a:fld id="{A17E0CA7-8260-488D-9EFA-61CB9EA29B23}" type="slidenum">
              <a:rPr lang="en-US" smtClean="0"/>
              <a:t>3</a:t>
            </a:fld>
            <a:endParaRPr lang="en-US"/>
          </a:p>
        </p:txBody>
      </p:sp>
    </p:spTree>
    <p:extLst>
      <p:ext uri="{BB962C8B-B14F-4D97-AF65-F5344CB8AC3E}">
        <p14:creationId xmlns:p14="http://schemas.microsoft.com/office/powerpoint/2010/main" val="2226537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 over who, where, when and why.</a:t>
            </a:r>
          </a:p>
          <a:p>
            <a:endParaRPr lang="en-US" dirty="0"/>
          </a:p>
          <a:p>
            <a:r>
              <a:rPr lang="en-US" dirty="0"/>
              <a:t>Image Credits: </a:t>
            </a:r>
          </a:p>
          <a:p>
            <a:r>
              <a:rPr lang="en-US" sz="1200" b="0" i="0" kern="1200" dirty="0">
                <a:solidFill>
                  <a:schemeClr val="tx1"/>
                </a:solidFill>
                <a:effectLst/>
                <a:latin typeface="+mn-lt"/>
                <a:ea typeface="+mn-ea"/>
                <a:cs typeface="+mn-cs"/>
              </a:rPr>
              <a:t>- Kelly Gonzalez illustration based on photograph from NOAA fisheries</a:t>
            </a:r>
            <a:endParaRPr lang="en-US" dirty="0"/>
          </a:p>
          <a:p>
            <a:pPr marL="0" indent="0">
              <a:buFontTx/>
              <a:buNone/>
            </a:pPr>
            <a:r>
              <a:rPr lang="en-US" dirty="0"/>
              <a:t>- </a:t>
            </a:r>
            <a:r>
              <a:rPr lang="en-US" dirty="0" err="1"/>
              <a:t>Geographicus</a:t>
            </a:r>
            <a:r>
              <a:rPr lang="en-US" dirty="0"/>
              <a:t> Rare Antique Maps</a:t>
            </a:r>
          </a:p>
          <a:p>
            <a:pPr marL="0" indent="0">
              <a:buFontTx/>
              <a:buNone/>
            </a:pPr>
            <a:r>
              <a:rPr lang="en-US" sz="1200" b="0" i="0" u="none" strike="noStrike" kern="1200" dirty="0">
                <a:solidFill>
                  <a:schemeClr val="tx1"/>
                </a:solidFill>
                <a:effectLst/>
                <a:latin typeface="+mn-lt"/>
                <a:ea typeface="+mn-ea"/>
                <a:cs typeface="+mn-cs"/>
                <a:hlinkClick r:id="rId3"/>
              </a:rPr>
              <a:t>https://www.geographicus.com/</a:t>
            </a:r>
            <a:endParaRPr lang="en-US" dirty="0"/>
          </a:p>
        </p:txBody>
      </p:sp>
      <p:sp>
        <p:nvSpPr>
          <p:cNvPr id="4" name="Slide Number Placeholder 3"/>
          <p:cNvSpPr>
            <a:spLocks noGrp="1"/>
          </p:cNvSpPr>
          <p:nvPr>
            <p:ph type="sldNum" sz="quarter" idx="5"/>
          </p:nvPr>
        </p:nvSpPr>
        <p:spPr/>
        <p:txBody>
          <a:bodyPr/>
          <a:lstStyle/>
          <a:p>
            <a:fld id="{A17E0CA7-8260-488D-9EFA-61CB9EA29B23}" type="slidenum">
              <a:rPr lang="en-US" smtClean="0"/>
              <a:t>4</a:t>
            </a:fld>
            <a:endParaRPr lang="en-US"/>
          </a:p>
        </p:txBody>
      </p:sp>
    </p:spTree>
    <p:extLst>
      <p:ext uri="{BB962C8B-B14F-4D97-AF65-F5344CB8AC3E}">
        <p14:creationId xmlns:p14="http://schemas.microsoft.com/office/powerpoint/2010/main" val="1516760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Click through animations. </a:t>
            </a:r>
          </a:p>
          <a:p>
            <a:endParaRPr lang="en-US"/>
          </a:p>
          <a:p>
            <a:r>
              <a:rPr lang="en-US"/>
              <a:t>Image Credit:</a:t>
            </a:r>
          </a:p>
          <a:p>
            <a:pPr marL="0" indent="0">
              <a:buFontTx/>
              <a:buNone/>
            </a:pPr>
            <a:r>
              <a:rPr lang="en-US"/>
              <a:t>- </a:t>
            </a:r>
            <a:r>
              <a:rPr lang="en-US" err="1"/>
              <a:t>Geographicus</a:t>
            </a:r>
            <a:r>
              <a:rPr lang="en-US"/>
              <a:t> Rare Antique Maps</a:t>
            </a:r>
          </a:p>
          <a:p>
            <a:pPr marL="0" indent="0">
              <a:buFontTx/>
              <a:buNone/>
            </a:pPr>
            <a:r>
              <a:rPr lang="en-US" sz="1200" b="0" i="0" u="none" strike="noStrike" kern="1200">
                <a:solidFill>
                  <a:schemeClr val="tx1"/>
                </a:solidFill>
                <a:effectLst/>
                <a:latin typeface="+mn-lt"/>
                <a:ea typeface="+mn-ea"/>
                <a:cs typeface="+mn-cs"/>
                <a:hlinkClick r:id="rId3"/>
              </a:rPr>
              <a:t>https://www.geographicus.com/</a:t>
            </a:r>
            <a:endParaRPr lang="en-US" sz="1200" b="0" i="0" u="none" strike="noStrike"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t>- UMCES IAN Image Library</a:t>
            </a:r>
          </a:p>
          <a:p>
            <a:pPr marL="0" indent="0">
              <a:buFontTx/>
              <a:buNone/>
            </a:pPr>
            <a:endParaRPr lang="en-US" sz="1200" b="0" i="0" u="none" strike="noStrike"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17E0CA7-8260-488D-9EFA-61CB9EA29B23}" type="slidenum">
              <a:rPr lang="en-US" smtClean="0"/>
              <a:t>5</a:t>
            </a:fld>
            <a:endParaRPr lang="en-US"/>
          </a:p>
        </p:txBody>
      </p:sp>
    </p:spTree>
    <p:extLst>
      <p:ext uri="{BB962C8B-B14F-4D97-AF65-F5344CB8AC3E}">
        <p14:creationId xmlns:p14="http://schemas.microsoft.com/office/powerpoint/2010/main" val="34770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After clicking through the animations, ask students what factors they think may be holding back a population from thriving.</a:t>
            </a:r>
          </a:p>
          <a:p>
            <a:endParaRPr lang="en-US"/>
          </a:p>
          <a:p>
            <a:r>
              <a:rPr lang="en-US"/>
              <a:t>Image Credit:</a:t>
            </a:r>
            <a:br>
              <a:rPr lang="en-US"/>
            </a:br>
            <a:r>
              <a:rPr lang="en-US"/>
              <a:t>UCMES IAN image library</a:t>
            </a:r>
          </a:p>
        </p:txBody>
      </p:sp>
      <p:sp>
        <p:nvSpPr>
          <p:cNvPr id="4" name="Slide Number Placeholder 3"/>
          <p:cNvSpPr>
            <a:spLocks noGrp="1"/>
          </p:cNvSpPr>
          <p:nvPr>
            <p:ph type="sldNum" sz="quarter" idx="5"/>
          </p:nvPr>
        </p:nvSpPr>
        <p:spPr/>
        <p:txBody>
          <a:bodyPr/>
          <a:lstStyle/>
          <a:p>
            <a:fld id="{A17E0CA7-8260-488D-9EFA-61CB9EA29B23}" type="slidenum">
              <a:rPr lang="en-US" smtClean="0"/>
              <a:t>6</a:t>
            </a:fld>
            <a:endParaRPr lang="en-US"/>
          </a:p>
        </p:txBody>
      </p:sp>
    </p:spTree>
    <p:extLst>
      <p:ext uri="{BB962C8B-B14F-4D97-AF65-F5344CB8AC3E}">
        <p14:creationId xmlns:p14="http://schemas.microsoft.com/office/powerpoint/2010/main" val="220891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Credit:</a:t>
            </a:r>
          </a:p>
          <a:p>
            <a:r>
              <a:rPr lang="en-US"/>
              <a:t>Wikimedia Commons</a:t>
            </a:r>
          </a:p>
        </p:txBody>
      </p:sp>
      <p:sp>
        <p:nvSpPr>
          <p:cNvPr id="4" name="Slide Number Placeholder 3"/>
          <p:cNvSpPr>
            <a:spLocks noGrp="1"/>
          </p:cNvSpPr>
          <p:nvPr>
            <p:ph type="sldNum" sz="quarter" idx="5"/>
          </p:nvPr>
        </p:nvSpPr>
        <p:spPr/>
        <p:txBody>
          <a:bodyPr/>
          <a:lstStyle/>
          <a:p>
            <a:fld id="{A17E0CA7-8260-488D-9EFA-61CB9EA29B23}" type="slidenum">
              <a:rPr lang="en-US" smtClean="0"/>
              <a:t>7</a:t>
            </a:fld>
            <a:endParaRPr lang="en-US"/>
          </a:p>
        </p:txBody>
      </p:sp>
    </p:spTree>
    <p:extLst>
      <p:ext uri="{BB962C8B-B14F-4D97-AF65-F5344CB8AC3E}">
        <p14:creationId xmlns:p14="http://schemas.microsoft.com/office/powerpoint/2010/main" val="31406098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After reading the information provided on the slide, emphasize that the way temperature affects dissolved oxygen is important to understand because in the real world, environmental stressors very rarely happen in isolation from one another. This is a rationale for why researchers should begin to focus on co-stressor experiments. </a:t>
            </a:r>
          </a:p>
        </p:txBody>
      </p:sp>
      <p:sp>
        <p:nvSpPr>
          <p:cNvPr id="4" name="Slide Number Placeholder 3"/>
          <p:cNvSpPr>
            <a:spLocks noGrp="1"/>
          </p:cNvSpPr>
          <p:nvPr>
            <p:ph type="sldNum" sz="quarter" idx="5"/>
          </p:nvPr>
        </p:nvSpPr>
        <p:spPr/>
        <p:txBody>
          <a:bodyPr/>
          <a:lstStyle/>
          <a:p>
            <a:fld id="{A17E0CA7-8260-488D-9EFA-61CB9EA29B23}" type="slidenum">
              <a:rPr lang="en-US" smtClean="0"/>
              <a:t>8</a:t>
            </a:fld>
            <a:endParaRPr lang="en-US"/>
          </a:p>
        </p:txBody>
      </p:sp>
    </p:spTree>
    <p:extLst>
      <p:ext uri="{BB962C8B-B14F-4D97-AF65-F5344CB8AC3E}">
        <p14:creationId xmlns:p14="http://schemas.microsoft.com/office/powerpoint/2010/main" val="749464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354E2-EAF5-6C42-D746-B0A82EEB01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BA8926-1D3C-134A-DDF7-0D0A8CF92E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B6700E-24FA-F9EE-1C49-F604615A804A}"/>
              </a:ext>
            </a:extLst>
          </p:cNvPr>
          <p:cNvSpPr>
            <a:spLocks noGrp="1"/>
          </p:cNvSpPr>
          <p:nvPr>
            <p:ph type="body" idx="1"/>
          </p:nvPr>
        </p:nvSpPr>
        <p:spPr/>
        <p:txBody>
          <a:bodyPr/>
          <a:lstStyle/>
          <a:p>
            <a:r>
              <a:rPr lang="en-US"/>
              <a:t>After clicking through the animations, ask students if they have any ideas of ways to find sturgeon.</a:t>
            </a:r>
          </a:p>
          <a:p>
            <a:endParaRPr lang="en-US"/>
          </a:p>
        </p:txBody>
      </p:sp>
      <p:sp>
        <p:nvSpPr>
          <p:cNvPr id="4" name="Slide Number Placeholder 3">
            <a:extLst>
              <a:ext uri="{FF2B5EF4-FFF2-40B4-BE49-F238E27FC236}">
                <a16:creationId xmlns:a16="http://schemas.microsoft.com/office/drawing/2014/main" id="{1B20C2E8-CCDB-2EF4-C982-0B64A67E1612}"/>
              </a:ext>
            </a:extLst>
          </p:cNvPr>
          <p:cNvSpPr>
            <a:spLocks noGrp="1"/>
          </p:cNvSpPr>
          <p:nvPr>
            <p:ph type="sldNum" sz="quarter" idx="5"/>
          </p:nvPr>
        </p:nvSpPr>
        <p:spPr/>
        <p:txBody>
          <a:bodyPr/>
          <a:lstStyle/>
          <a:p>
            <a:fld id="{A17E0CA7-8260-488D-9EFA-61CB9EA29B23}" type="slidenum">
              <a:rPr lang="en-US" smtClean="0"/>
              <a:t>9</a:t>
            </a:fld>
            <a:endParaRPr lang="en-US"/>
          </a:p>
        </p:txBody>
      </p:sp>
    </p:spTree>
    <p:extLst>
      <p:ext uri="{BB962C8B-B14F-4D97-AF65-F5344CB8AC3E}">
        <p14:creationId xmlns:p14="http://schemas.microsoft.com/office/powerpoint/2010/main" val="33186386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eDNA is an alternative to the traditional methods of catch and release and tagging.</a:t>
            </a:r>
          </a:p>
          <a:p>
            <a:pPr marL="0" indent="0">
              <a:buFontTx/>
              <a:buNone/>
            </a:pPr>
            <a:r>
              <a:rPr lang="en-US"/>
              <a:t>- eDNA can be a faster and more simple way to understand the population in relative terms</a:t>
            </a:r>
          </a:p>
          <a:p>
            <a:endParaRPr lang="en-US"/>
          </a:p>
          <a:p>
            <a:r>
              <a:rPr lang="en-US"/>
              <a:t>If you want to take it a step further:</a:t>
            </a:r>
          </a:p>
          <a:p>
            <a:pPr marL="0" indent="0">
              <a:buFontTx/>
              <a:buNone/>
            </a:pPr>
            <a:r>
              <a:rPr lang="en-US"/>
              <a:t>- A sample can contain millions of strands of DNA from lots of organisms, but there are special tools like primers that are designed in a lab to help target a specific type of DNA fragment, in our case our target is Atlantic </a:t>
            </a:r>
            <a:r>
              <a:rPr lang="en-US" err="1"/>
              <a:t>sturgoen</a:t>
            </a:r>
            <a:endParaRPr lang="en-US"/>
          </a:p>
          <a:p>
            <a:pPr marL="0" indent="0">
              <a:buFontTx/>
              <a:buNone/>
            </a:pPr>
            <a:endParaRPr lang="en-US"/>
          </a:p>
          <a:p>
            <a:pPr marL="0" indent="0">
              <a:buFontTx/>
              <a:buNone/>
            </a:pPr>
            <a:r>
              <a:rPr lang="en-US"/>
              <a:t>Image Credit:</a:t>
            </a:r>
            <a:br>
              <a:rPr lang="en-US"/>
            </a:br>
            <a:r>
              <a:rPr lang="en-US"/>
              <a:t>UMCES IAN image library</a:t>
            </a:r>
          </a:p>
        </p:txBody>
      </p:sp>
      <p:sp>
        <p:nvSpPr>
          <p:cNvPr id="4" name="Slide Number Placeholder 3"/>
          <p:cNvSpPr>
            <a:spLocks noGrp="1"/>
          </p:cNvSpPr>
          <p:nvPr>
            <p:ph type="sldNum" sz="quarter" idx="5"/>
          </p:nvPr>
        </p:nvSpPr>
        <p:spPr/>
        <p:txBody>
          <a:bodyPr/>
          <a:lstStyle/>
          <a:p>
            <a:fld id="{A17E0CA7-8260-488D-9EFA-61CB9EA29B23}" type="slidenum">
              <a:rPr lang="en-US" smtClean="0"/>
              <a:t>10</a:t>
            </a:fld>
            <a:endParaRPr lang="en-US"/>
          </a:p>
        </p:txBody>
      </p:sp>
    </p:spTree>
    <p:extLst>
      <p:ext uri="{BB962C8B-B14F-4D97-AF65-F5344CB8AC3E}">
        <p14:creationId xmlns:p14="http://schemas.microsoft.com/office/powerpoint/2010/main" val="2276927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Read the following with the numbered points for more context:</a:t>
            </a:r>
          </a:p>
          <a:p>
            <a:r>
              <a:rPr lang="en-US"/>
              <a:t>1. Explain that eDNA involves gathering samples from the environment, can be water or sediment, but in our case we take water samples. We also take water quality measurements to understand the environmental conditions at the time we collect our samples to use later for drawing conclusions. Water quality would involve things like water temperature, dissolved oxygen, salinity, and </a:t>
            </a:r>
            <a:r>
              <a:rPr lang="en-US" err="1"/>
              <a:t>pH.</a:t>
            </a:r>
            <a:r>
              <a:rPr lang="en-US"/>
              <a:t> </a:t>
            </a:r>
          </a:p>
          <a:p>
            <a:r>
              <a:rPr lang="en-US"/>
              <a:t>2. We then take our samples back to the lab to filter them, the filter will catch any DNA in the sample. </a:t>
            </a:r>
          </a:p>
          <a:p>
            <a:r>
              <a:rPr lang="en-US"/>
              <a:t>3. After filtering they are stored in a freezer until they can be extracted using special kits. </a:t>
            </a:r>
          </a:p>
          <a:p>
            <a:r>
              <a:rPr lang="en-US"/>
              <a:t>4. The end product you get from extraction is a small amount of liquid that contains DNA, that you will then run through a process called qPCR. This is a way to see a relative abundance of DNA strands in our sample. -  From that relative abundance we can make assumptions about how abundant sturgeon are in that area.</a:t>
            </a:r>
          </a:p>
          <a:p>
            <a:endParaRPr lang="en-US"/>
          </a:p>
          <a:p>
            <a:r>
              <a:rPr lang="en-US"/>
              <a:t>Photo Credits: </a:t>
            </a:r>
          </a:p>
          <a:p>
            <a:r>
              <a:rPr lang="en-US"/>
              <a:t>Angelina Dichiera</a:t>
            </a:r>
          </a:p>
          <a:p>
            <a:r>
              <a:rPr lang="en-US"/>
              <a:t>Kelly Gonzalez</a:t>
            </a:r>
          </a:p>
        </p:txBody>
      </p:sp>
      <p:sp>
        <p:nvSpPr>
          <p:cNvPr id="4" name="Slide Number Placeholder 3"/>
          <p:cNvSpPr>
            <a:spLocks noGrp="1"/>
          </p:cNvSpPr>
          <p:nvPr>
            <p:ph type="sldNum" sz="quarter" idx="5"/>
          </p:nvPr>
        </p:nvSpPr>
        <p:spPr/>
        <p:txBody>
          <a:bodyPr/>
          <a:lstStyle/>
          <a:p>
            <a:fld id="{A17E0CA7-8260-488D-9EFA-61CB9EA29B23}" type="slidenum">
              <a:rPr lang="en-US" smtClean="0"/>
              <a:t>11</a:t>
            </a:fld>
            <a:endParaRPr lang="en-US"/>
          </a:p>
        </p:txBody>
      </p:sp>
    </p:spTree>
    <p:extLst>
      <p:ext uri="{BB962C8B-B14F-4D97-AF65-F5344CB8AC3E}">
        <p14:creationId xmlns:p14="http://schemas.microsoft.com/office/powerpoint/2010/main" val="4596156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17E0CA7-8260-488D-9EFA-61CB9EA29B23}" type="slidenum">
              <a:rPr lang="en-US" smtClean="0"/>
              <a:t>12</a:t>
            </a:fld>
            <a:endParaRPr lang="en-US"/>
          </a:p>
        </p:txBody>
      </p:sp>
    </p:spTree>
    <p:extLst>
      <p:ext uri="{BB962C8B-B14F-4D97-AF65-F5344CB8AC3E}">
        <p14:creationId xmlns:p14="http://schemas.microsoft.com/office/powerpoint/2010/main" val="1521361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D327A-CB5E-2F95-085F-7E87BA296C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5C12B25-24DD-AA1C-E4EA-180FF9F93C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118EF85-24E4-E6E7-5CC0-F5CFB7B6E94E}"/>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5" name="Footer Placeholder 4">
            <a:extLst>
              <a:ext uri="{FF2B5EF4-FFF2-40B4-BE49-F238E27FC236}">
                <a16:creationId xmlns:a16="http://schemas.microsoft.com/office/drawing/2014/main" id="{F8F48102-3B75-6082-4C87-87F0465E77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7DC240-2C99-0D97-ECE4-A5C17C3167CB}"/>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1502364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F20F0-A57B-42E3-9E2D-B22C1117884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64220B-A81E-20E1-EFA7-6A380346420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DFE999-763A-B641-275B-488D32D51485}"/>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5" name="Footer Placeholder 4">
            <a:extLst>
              <a:ext uri="{FF2B5EF4-FFF2-40B4-BE49-F238E27FC236}">
                <a16:creationId xmlns:a16="http://schemas.microsoft.com/office/drawing/2014/main" id="{096454B4-1CF0-E57D-D830-FD6C75FB0B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4402F7-C8E9-1306-39F4-2CA0DAF29AA7}"/>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3526744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CD546-5F60-8547-BBE2-5A757D9C54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EA904BE-B8C2-4BC6-A8FA-19577B093F5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979A0D-A282-CE52-1AF3-F0BAECEADF8F}"/>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5" name="Footer Placeholder 4">
            <a:extLst>
              <a:ext uri="{FF2B5EF4-FFF2-40B4-BE49-F238E27FC236}">
                <a16:creationId xmlns:a16="http://schemas.microsoft.com/office/drawing/2014/main" id="{2F94DA7F-5095-3239-3874-A2FD478630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F8F8C9-93E6-F4E1-C88B-45269E75D800}"/>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3270310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048CB-31E3-23C8-EFF7-80F6BF4593A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7B9D09-8E2F-8339-9A66-238EFDC95D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6E30ADA-0C21-15A9-037A-0635481370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8A5EA37-0115-6C16-D905-7357E42BC25B}"/>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6" name="Footer Placeholder 5">
            <a:extLst>
              <a:ext uri="{FF2B5EF4-FFF2-40B4-BE49-F238E27FC236}">
                <a16:creationId xmlns:a16="http://schemas.microsoft.com/office/drawing/2014/main" id="{3A4B66C3-93F5-DE25-9101-3912F09078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7C9B3D-C8C7-54B8-4902-C88E7A13B6B5}"/>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821500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3E9CC-735D-4E45-A541-CE66060629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39CE3B-E575-F9BE-6BF0-AB4B8A63CA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78F0EC-3939-8BC3-955C-6CC913CD69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19F3E1-C5EB-F212-1A45-3939E76F51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1D4A74-D0B6-3659-E158-DA1C9366565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3763B1E-D3B9-F8AB-9053-1E2FE0086E16}"/>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8" name="Footer Placeholder 7">
            <a:extLst>
              <a:ext uri="{FF2B5EF4-FFF2-40B4-BE49-F238E27FC236}">
                <a16:creationId xmlns:a16="http://schemas.microsoft.com/office/drawing/2014/main" id="{E3ECE994-493D-B09D-5AB3-B120BE6CBC9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CBF54A-0EA6-3527-71E7-FB655D5F98DE}"/>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2741075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CDE13-4965-5092-1065-05C034EAC20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196B294-1D33-4213-4AF4-CA453D47F906}"/>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4" name="Footer Placeholder 3">
            <a:extLst>
              <a:ext uri="{FF2B5EF4-FFF2-40B4-BE49-F238E27FC236}">
                <a16:creationId xmlns:a16="http://schemas.microsoft.com/office/drawing/2014/main" id="{5CCD83D2-F4A3-5901-4AC9-1B90B0A7AF2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5A08ED7-D4EF-5074-0196-15B7299430E1}"/>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4138197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5311D5-1B06-B007-EF79-D2FCECA27826}"/>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3" name="Footer Placeholder 2">
            <a:extLst>
              <a:ext uri="{FF2B5EF4-FFF2-40B4-BE49-F238E27FC236}">
                <a16:creationId xmlns:a16="http://schemas.microsoft.com/office/drawing/2014/main" id="{3E552463-9F62-5803-2ABB-1832673BC58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3ADB2AB-4B62-03F9-D3A1-7159680A8719}"/>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2738916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8947B-8B23-E771-306F-7BEE7EF3F1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2EEDBAF-7B28-F67D-A466-D97A1CC162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B72AAA-D5C7-81F7-9DD7-BC1B139C94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9FECD8-C0CA-A2E4-627B-AC955640832E}"/>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6" name="Footer Placeholder 5">
            <a:extLst>
              <a:ext uri="{FF2B5EF4-FFF2-40B4-BE49-F238E27FC236}">
                <a16:creationId xmlns:a16="http://schemas.microsoft.com/office/drawing/2014/main" id="{0604A2E2-16CE-F51A-C33B-5762139B37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1470766-51FE-A2DD-FE6B-F8ECEE98AF96}"/>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184638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33283-05CF-BFD6-FA7F-8BF5411CD6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D9BABD3-8864-3F6A-FE14-619E62D285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5141A91-E8C3-6082-C588-460F4F14C2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F82573-EB29-1482-593E-4366243DB83C}"/>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6" name="Footer Placeholder 5">
            <a:extLst>
              <a:ext uri="{FF2B5EF4-FFF2-40B4-BE49-F238E27FC236}">
                <a16:creationId xmlns:a16="http://schemas.microsoft.com/office/drawing/2014/main" id="{1D9DC3CC-969D-A057-F15C-E18993E5F6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A2BCD9-9B88-DCEF-B615-7EC71906D4FD}"/>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1104020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EE69D-36D3-7AFF-503C-ACFA2FB8967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CDE0507-3B99-A35C-0634-EFE5C449BA0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A32AF6-DE77-9A42-C6F9-58C5268AC697}"/>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5" name="Footer Placeholder 4">
            <a:extLst>
              <a:ext uri="{FF2B5EF4-FFF2-40B4-BE49-F238E27FC236}">
                <a16:creationId xmlns:a16="http://schemas.microsoft.com/office/drawing/2014/main" id="{D1991BD0-FA1D-DCE7-FFF9-976036BFF5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0C1917-FBC7-E488-FA6A-6DF8FF97CD49}"/>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4077096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301D17-8696-DDAF-4607-F72F6BFD02A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FA6AB56-3F66-A5FE-FE7F-2815F1A4D2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479246-052F-90A6-89FA-5177CD592A61}"/>
              </a:ext>
            </a:extLst>
          </p:cNvPr>
          <p:cNvSpPr>
            <a:spLocks noGrp="1"/>
          </p:cNvSpPr>
          <p:nvPr>
            <p:ph type="dt" sz="half" idx="10"/>
          </p:nvPr>
        </p:nvSpPr>
        <p:spPr/>
        <p:txBody>
          <a:bodyPr/>
          <a:lstStyle/>
          <a:p>
            <a:fld id="{D4F49C96-CD8E-40CD-BE06-34C2180F9CD4}" type="datetimeFigureOut">
              <a:rPr lang="en-US" smtClean="0"/>
              <a:t>3/2/2026</a:t>
            </a:fld>
            <a:endParaRPr lang="en-US"/>
          </a:p>
        </p:txBody>
      </p:sp>
      <p:sp>
        <p:nvSpPr>
          <p:cNvPr id="5" name="Footer Placeholder 4">
            <a:extLst>
              <a:ext uri="{FF2B5EF4-FFF2-40B4-BE49-F238E27FC236}">
                <a16:creationId xmlns:a16="http://schemas.microsoft.com/office/drawing/2014/main" id="{139F59A0-A3B9-5DA3-90D3-39992304EA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D9C0EE-92F6-1922-63D3-CE75255042FE}"/>
              </a:ext>
            </a:extLst>
          </p:cNvPr>
          <p:cNvSpPr>
            <a:spLocks noGrp="1"/>
          </p:cNvSpPr>
          <p:nvPr>
            <p:ph type="sldNum" sz="quarter" idx="12"/>
          </p:nvPr>
        </p:nvSpPr>
        <p:spPr/>
        <p:txBody>
          <a:bodyPr/>
          <a:lstStyle/>
          <a:p>
            <a:fld id="{4EFF47EC-ABAD-4F32-AAC2-5D91C5D66F28}" type="slidenum">
              <a:rPr lang="en-US" smtClean="0"/>
              <a:t>‹#›</a:t>
            </a:fld>
            <a:endParaRPr lang="en-US"/>
          </a:p>
        </p:txBody>
      </p:sp>
    </p:spTree>
    <p:extLst>
      <p:ext uri="{BB962C8B-B14F-4D97-AF65-F5344CB8AC3E}">
        <p14:creationId xmlns:p14="http://schemas.microsoft.com/office/powerpoint/2010/main" val="3789001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DDF691-292B-581C-B38D-D921A5C027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9C7D98C-2B36-17CD-998E-93731B3A7E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55F44F-3D4E-04D0-57E5-5116FDDB7B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4F49C96-CD8E-40CD-BE06-34C2180F9CD4}" type="datetimeFigureOut">
              <a:rPr lang="en-US" smtClean="0"/>
              <a:t>3/2/2026</a:t>
            </a:fld>
            <a:endParaRPr lang="en-US"/>
          </a:p>
        </p:txBody>
      </p:sp>
      <p:sp>
        <p:nvSpPr>
          <p:cNvPr id="5" name="Footer Placeholder 4">
            <a:extLst>
              <a:ext uri="{FF2B5EF4-FFF2-40B4-BE49-F238E27FC236}">
                <a16:creationId xmlns:a16="http://schemas.microsoft.com/office/drawing/2014/main" id="{8FDCBCE2-C695-38BD-5E2E-532B8339F7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30F5228-4154-8444-7CB1-86C855472C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EFF47EC-ABAD-4F32-AAC2-5D91C5D66F28}" type="slidenum">
              <a:rPr lang="en-US" smtClean="0"/>
              <a:t>‹#›</a:t>
            </a:fld>
            <a:endParaRPr lang="en-US"/>
          </a:p>
        </p:txBody>
      </p:sp>
    </p:spTree>
    <p:extLst>
      <p:ext uri="{BB962C8B-B14F-4D97-AF65-F5344CB8AC3E}">
        <p14:creationId xmlns:p14="http://schemas.microsoft.com/office/powerpoint/2010/main" val="13032075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fisheries.noaa.gov/species/atlantic-sturgeon#:~:text=Today%2C%20all%20five%20U.S.%20Atlantic,the%20U.S.%20Endangered%20Species%20Ac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CF267-2A70-5A2B-66D5-D1A978157584}"/>
              </a:ext>
            </a:extLst>
          </p:cNvPr>
          <p:cNvSpPr>
            <a:spLocks noGrp="1"/>
          </p:cNvSpPr>
          <p:nvPr>
            <p:ph type="ctrTitle"/>
          </p:nvPr>
        </p:nvSpPr>
        <p:spPr>
          <a:xfrm>
            <a:off x="1524000" y="868362"/>
            <a:ext cx="9144000" cy="2387600"/>
          </a:xfrm>
        </p:spPr>
        <p:txBody>
          <a:bodyPr/>
          <a:lstStyle/>
          <a:p>
            <a:r>
              <a:rPr lang="en-US">
                <a:latin typeface="Bodoni MT Black" panose="02070A03080606020203" pitchFamily="18" charset="0"/>
              </a:rPr>
              <a:t>Where in the Water is the Atlantic Sturgeon?</a:t>
            </a:r>
          </a:p>
        </p:txBody>
      </p:sp>
      <p:sp>
        <p:nvSpPr>
          <p:cNvPr id="3" name="Subtitle 2">
            <a:extLst>
              <a:ext uri="{FF2B5EF4-FFF2-40B4-BE49-F238E27FC236}">
                <a16:creationId xmlns:a16="http://schemas.microsoft.com/office/drawing/2014/main" id="{39DA3661-7FFB-82D5-1FC9-951062837996}"/>
              </a:ext>
            </a:extLst>
          </p:cNvPr>
          <p:cNvSpPr>
            <a:spLocks noGrp="1"/>
          </p:cNvSpPr>
          <p:nvPr>
            <p:ph type="subTitle" idx="1"/>
          </p:nvPr>
        </p:nvSpPr>
        <p:spPr>
          <a:xfrm>
            <a:off x="1524000" y="3429000"/>
            <a:ext cx="9144000" cy="1655762"/>
          </a:xfrm>
        </p:spPr>
        <p:txBody>
          <a:bodyPr/>
          <a:lstStyle/>
          <a:p>
            <a:r>
              <a:rPr lang="en-US">
                <a:latin typeface="Aptos Mono" panose="020F0502020204030204" pitchFamily="49" charset="0"/>
              </a:rPr>
              <a:t>Kelly Gonzalez</a:t>
            </a:r>
          </a:p>
        </p:txBody>
      </p:sp>
      <p:pic>
        <p:nvPicPr>
          <p:cNvPr id="6" name="Picture 5" descr="A cartoon of a dinosaur&#10;&#10;AI-generated content may be incorrect.">
            <a:extLst>
              <a:ext uri="{FF2B5EF4-FFF2-40B4-BE49-F238E27FC236}">
                <a16:creationId xmlns:a16="http://schemas.microsoft.com/office/drawing/2014/main" id="{280E34FB-01D2-093E-1FB7-89A70CB796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4238" y="4090738"/>
            <a:ext cx="6903523" cy="1322831"/>
          </a:xfrm>
          <a:prstGeom prst="rect">
            <a:avLst/>
          </a:prstGeom>
        </p:spPr>
      </p:pic>
    </p:spTree>
    <p:extLst>
      <p:ext uri="{BB962C8B-B14F-4D97-AF65-F5344CB8AC3E}">
        <p14:creationId xmlns:p14="http://schemas.microsoft.com/office/powerpoint/2010/main" val="3297708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03AF1C04-3FEF-41BD-BB84-2F263765B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56E71F1-5A87-4A96-B42F-2DFA1B766B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3" name="Color Cover">
              <a:extLst>
                <a:ext uri="{FF2B5EF4-FFF2-40B4-BE49-F238E27FC236}">
                  <a16:creationId xmlns:a16="http://schemas.microsoft.com/office/drawing/2014/main" id="{CF5215DD-02E8-49F2-8F73-D509B6A02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lor Cover">
              <a:extLst>
                <a:ext uri="{FF2B5EF4-FFF2-40B4-BE49-F238E27FC236}">
                  <a16:creationId xmlns:a16="http://schemas.microsoft.com/office/drawing/2014/main" id="{8E743EB7-3A15-4D51-A603-1F3C290AA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C733FE3C-12C4-4FA2-A795-87D2F6776A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7" name="Color">
              <a:extLst>
                <a:ext uri="{FF2B5EF4-FFF2-40B4-BE49-F238E27FC236}">
                  <a16:creationId xmlns:a16="http://schemas.microsoft.com/office/drawing/2014/main" id="{66F1E4BF-D491-4254-81A6-5119D1672E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Color">
              <a:extLst>
                <a:ext uri="{FF2B5EF4-FFF2-40B4-BE49-F238E27FC236}">
                  <a16:creationId xmlns:a16="http://schemas.microsoft.com/office/drawing/2014/main" id="{98C6C0CF-E3BD-4627-9DDF-246EAF2D4C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A person holding a jug of water&#10;&#10;AI-generated content may be incorrect.">
            <a:extLst>
              <a:ext uri="{FF2B5EF4-FFF2-40B4-BE49-F238E27FC236}">
                <a16:creationId xmlns:a16="http://schemas.microsoft.com/office/drawing/2014/main" id="{1D1F940D-3458-0191-0C37-C55832AB77EE}"/>
              </a:ext>
            </a:extLst>
          </p:cNvPr>
          <p:cNvPicPr>
            <a:picLocks noChangeAspect="1"/>
          </p:cNvPicPr>
          <p:nvPr/>
        </p:nvPicPr>
        <p:blipFill>
          <a:blip r:embed="rId3">
            <a:extLst>
              <a:ext uri="{28A0092B-C50C-407E-A947-70E740481C1C}">
                <a14:useLocalDpi xmlns:a14="http://schemas.microsoft.com/office/drawing/2010/main" val="0"/>
              </a:ext>
            </a:extLst>
          </a:blip>
          <a:srcRect r="6641" b="-1"/>
          <a:stretch>
            <a:fillRect/>
          </a:stretch>
        </p:blipFill>
        <p:spPr>
          <a:xfrm rot="5400000">
            <a:off x="6572924" y="1351549"/>
            <a:ext cx="5185923" cy="4166151"/>
          </a:xfrm>
          <a:prstGeom prst="rect">
            <a:avLst/>
          </a:prstGeom>
        </p:spPr>
      </p:pic>
      <p:grpSp>
        <p:nvGrpSpPr>
          <p:cNvPr id="20" name="Group 19">
            <a:extLst>
              <a:ext uri="{FF2B5EF4-FFF2-40B4-BE49-F238E27FC236}">
                <a16:creationId xmlns:a16="http://schemas.microsoft.com/office/drawing/2014/main" id="{0C2B5F12-8A82-4A59-9400-3164CBF47F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52" cy="6858000"/>
            <a:chOff x="0" y="0"/>
            <a:chExt cx="12188952" cy="6858000"/>
          </a:xfrm>
        </p:grpSpPr>
        <p:sp>
          <p:nvSpPr>
            <p:cNvPr id="21" name="Freeform: Shape 20">
              <a:extLst>
                <a:ext uri="{FF2B5EF4-FFF2-40B4-BE49-F238E27FC236}">
                  <a16:creationId xmlns:a16="http://schemas.microsoft.com/office/drawing/2014/main" id="{574BC7CB-EC69-421D-B286-57CAFE86DC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82D86EA2-D090-4E0C-B153-3ECE913115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4AC29764-D054-4F76-9FE5-49811EDB6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D9BB18B-7B57-4D1E-B87E-D2A7214F7C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C0A98EF1-1185-4EFF-A3C0-25DEBE8CD9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ACDA8723-DE3F-48D0-8822-0269EE207A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22B072E5-03AC-4D0A-A767-43EFB55BED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5DC5020B-6AD0-10B2-8216-9806EF286CDD}"/>
              </a:ext>
            </a:extLst>
          </p:cNvPr>
          <p:cNvSpPr>
            <a:spLocks noGrp="1"/>
          </p:cNvSpPr>
          <p:nvPr>
            <p:ph type="title"/>
          </p:nvPr>
        </p:nvSpPr>
        <p:spPr>
          <a:xfrm>
            <a:off x="1014984" y="819015"/>
            <a:ext cx="5821537" cy="2353362"/>
          </a:xfrm>
        </p:spPr>
        <p:txBody>
          <a:bodyPr anchor="b">
            <a:normAutofit/>
          </a:bodyPr>
          <a:lstStyle/>
          <a:p>
            <a:r>
              <a:rPr lang="en-US" sz="4800">
                <a:solidFill>
                  <a:schemeClr val="bg1"/>
                </a:solidFill>
              </a:rPr>
              <a:t>Meet the Researcher: </a:t>
            </a:r>
          </a:p>
        </p:txBody>
      </p:sp>
      <p:sp>
        <p:nvSpPr>
          <p:cNvPr id="3" name="Content Placeholder 2">
            <a:extLst>
              <a:ext uri="{FF2B5EF4-FFF2-40B4-BE49-F238E27FC236}">
                <a16:creationId xmlns:a16="http://schemas.microsoft.com/office/drawing/2014/main" id="{84FB4D7C-46DF-8800-6656-71D56C6792DF}"/>
              </a:ext>
            </a:extLst>
          </p:cNvPr>
          <p:cNvSpPr>
            <a:spLocks noGrp="1"/>
          </p:cNvSpPr>
          <p:nvPr>
            <p:ph idx="1"/>
          </p:nvPr>
        </p:nvSpPr>
        <p:spPr>
          <a:xfrm>
            <a:off x="1014983" y="3252156"/>
            <a:ext cx="5821537" cy="2596896"/>
          </a:xfrm>
        </p:spPr>
        <p:txBody>
          <a:bodyPr anchor="t">
            <a:normAutofit lnSpcReduction="10000"/>
          </a:bodyPr>
          <a:lstStyle/>
          <a:p>
            <a:pPr marL="0" indent="0">
              <a:lnSpc>
                <a:spcPct val="150000"/>
              </a:lnSpc>
              <a:buNone/>
            </a:pPr>
            <a:r>
              <a:rPr lang="en-US" sz="1800" dirty="0">
                <a:solidFill>
                  <a:schemeClr val="bg1"/>
                </a:solidFill>
              </a:rPr>
              <a:t>Hello, my name is Kelly Gonzalez, and I am a Master’s student interested in Atlantic </a:t>
            </a:r>
            <a:r>
              <a:rPr lang="en-US" sz="1800">
                <a:solidFill>
                  <a:schemeClr val="bg1"/>
                </a:solidFill>
              </a:rPr>
              <a:t>sturgeon population success. </a:t>
            </a:r>
          </a:p>
          <a:p>
            <a:pPr marL="0" indent="0">
              <a:lnSpc>
                <a:spcPct val="150000"/>
              </a:lnSpc>
              <a:buNone/>
            </a:pPr>
            <a:r>
              <a:rPr lang="en-US" sz="1800">
                <a:solidFill>
                  <a:schemeClr val="bg1"/>
                </a:solidFill>
              </a:rPr>
              <a:t>I </a:t>
            </a:r>
            <a:r>
              <a:rPr lang="en-US" sz="1800" dirty="0">
                <a:solidFill>
                  <a:schemeClr val="bg1"/>
                </a:solidFill>
              </a:rPr>
              <a:t>have created this lesson plan based on the work I do for my thesis. I am so excited to share my work with you on arguably one of the coolest fish in the Atlantic! </a:t>
            </a:r>
          </a:p>
        </p:txBody>
      </p:sp>
    </p:spTree>
    <p:extLst>
      <p:ext uri="{BB962C8B-B14F-4D97-AF65-F5344CB8AC3E}">
        <p14:creationId xmlns:p14="http://schemas.microsoft.com/office/powerpoint/2010/main" val="1186629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7AF19-4DDE-BAFA-5B8D-FDB11FB0F5DD}"/>
              </a:ext>
            </a:extLst>
          </p:cNvPr>
          <p:cNvSpPr>
            <a:spLocks noGrp="1"/>
          </p:cNvSpPr>
          <p:nvPr>
            <p:ph type="title"/>
          </p:nvPr>
        </p:nvSpPr>
        <p:spPr/>
        <p:txBody>
          <a:bodyPr/>
          <a:lstStyle/>
          <a:p>
            <a:r>
              <a:rPr lang="en-US"/>
              <a:t>WANTED: Have you seen this fish?</a:t>
            </a:r>
          </a:p>
        </p:txBody>
      </p:sp>
      <p:pic>
        <p:nvPicPr>
          <p:cNvPr id="5" name="Content Placeholder 4" descr="A drawing of a fish&#10;&#10;AI-generated content may be incorrect.">
            <a:extLst>
              <a:ext uri="{FF2B5EF4-FFF2-40B4-BE49-F238E27FC236}">
                <a16:creationId xmlns:a16="http://schemas.microsoft.com/office/drawing/2014/main" id="{24826F21-61C5-AD27-E0AC-4FBAB60FC3EC}"/>
              </a:ext>
            </a:extLst>
          </p:cNvPr>
          <p:cNvPicPr>
            <a:picLocks noGrp="1" noChangeAspect="1"/>
          </p:cNvPicPr>
          <p:nvPr>
            <p:ph idx="1"/>
          </p:nvPr>
        </p:nvPicPr>
        <p:blipFill>
          <a:blip r:embed="rId3">
            <a:duotone>
              <a:prstClr val="black"/>
              <a:schemeClr val="accent6">
                <a:lumMod val="50000"/>
                <a:tint val="45000"/>
                <a:satMod val="400000"/>
              </a:schemeClr>
            </a:duotone>
            <a:extLst>
              <a:ext uri="{28A0092B-C50C-407E-A947-70E740481C1C}">
                <a14:useLocalDpi xmlns:a14="http://schemas.microsoft.com/office/drawing/2010/main" val="0"/>
              </a:ext>
            </a:extLst>
          </a:blip>
          <a:stretch>
            <a:fillRect/>
          </a:stretch>
        </p:blipFill>
        <p:spPr>
          <a:xfrm>
            <a:off x="412913" y="-370883"/>
            <a:ext cx="11173662" cy="8376158"/>
          </a:xfrm>
        </p:spPr>
      </p:pic>
      <p:sp>
        <p:nvSpPr>
          <p:cNvPr id="3" name="TextBox 2">
            <a:extLst>
              <a:ext uri="{FF2B5EF4-FFF2-40B4-BE49-F238E27FC236}">
                <a16:creationId xmlns:a16="http://schemas.microsoft.com/office/drawing/2014/main" id="{A5C549A7-E9C3-D039-CAEC-5A354699B022}"/>
              </a:ext>
            </a:extLst>
          </p:cNvPr>
          <p:cNvSpPr txBox="1"/>
          <p:nvPr/>
        </p:nvSpPr>
        <p:spPr>
          <a:xfrm>
            <a:off x="4129913" y="1074509"/>
            <a:ext cx="3739661" cy="4708981"/>
          </a:xfrm>
          <a:prstGeom prst="rect">
            <a:avLst/>
          </a:prstGeom>
          <a:noFill/>
        </p:spPr>
        <p:txBody>
          <a:bodyPr wrap="square" rtlCol="0">
            <a:spAutoFit/>
          </a:bodyPr>
          <a:lstStyle/>
          <a:p>
            <a:pPr algn="ctr"/>
            <a:r>
              <a:rPr lang="en-US" sz="30000">
                <a:solidFill>
                  <a:schemeClr val="accent5">
                    <a:lumMod val="60000"/>
                    <a:lumOff val="40000"/>
                  </a:schemeClr>
                </a:solidFill>
              </a:rPr>
              <a:t>?</a:t>
            </a:r>
          </a:p>
        </p:txBody>
      </p:sp>
    </p:spTree>
    <p:extLst>
      <p:ext uri="{BB962C8B-B14F-4D97-AF65-F5344CB8AC3E}">
        <p14:creationId xmlns:p14="http://schemas.microsoft.com/office/powerpoint/2010/main" val="2748832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45CA849-654C-4173-AD99-B3A2528275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23C255-4008-A625-94F1-7FF0CAC8D8AE}"/>
              </a:ext>
            </a:extLst>
          </p:cNvPr>
          <p:cNvSpPr>
            <a:spLocks noGrp="1"/>
          </p:cNvSpPr>
          <p:nvPr>
            <p:ph type="title"/>
          </p:nvPr>
        </p:nvSpPr>
        <p:spPr>
          <a:xfrm>
            <a:off x="429768" y="411480"/>
            <a:ext cx="11201400" cy="1106424"/>
          </a:xfrm>
        </p:spPr>
        <p:txBody>
          <a:bodyPr>
            <a:normAutofit/>
          </a:bodyPr>
          <a:lstStyle/>
          <a:p>
            <a:r>
              <a:rPr lang="en-US" sz="3600" dirty="0"/>
              <a:t>WANTED: The Atlantic Sturgeon</a:t>
            </a:r>
            <a:br>
              <a:rPr lang="en-US" sz="3600" dirty="0"/>
            </a:br>
            <a:r>
              <a:rPr lang="en-US" sz="3600" i="1" dirty="0"/>
              <a:t>Acipenser </a:t>
            </a:r>
            <a:r>
              <a:rPr lang="en-US" sz="3600" i="1" dirty="0" err="1"/>
              <a:t>oxyrinchus</a:t>
            </a:r>
            <a:endParaRPr lang="en-US" sz="3600" dirty="0"/>
          </a:p>
        </p:txBody>
      </p:sp>
      <p:sp>
        <p:nvSpPr>
          <p:cNvPr id="1033" name="Rectangle 1032">
            <a:extLst>
              <a:ext uri="{FF2B5EF4-FFF2-40B4-BE49-F238E27FC236}">
                <a16:creationId xmlns:a16="http://schemas.microsoft.com/office/drawing/2014/main" id="{3E23A947-2D45-4208-AE2B-64948C87A3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793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35" name="Rectangle 1034">
            <a:extLst>
              <a:ext uri="{FF2B5EF4-FFF2-40B4-BE49-F238E27FC236}">
                <a16:creationId xmlns:a16="http://schemas.microsoft.com/office/drawing/2014/main" id="{E5BBB0F9-6A59-4D02-A9C7-A2D651668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3801" y="1721922"/>
            <a:ext cx="4218432" cy="4520560"/>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A403D235-40A5-637E-D13D-1DDE6943BB00}"/>
              </a:ext>
            </a:extLst>
          </p:cNvPr>
          <p:cNvSpPr txBox="1"/>
          <p:nvPr/>
        </p:nvSpPr>
        <p:spPr>
          <a:xfrm>
            <a:off x="7694318" y="1929384"/>
            <a:ext cx="3936850" cy="923330"/>
          </a:xfrm>
          <a:prstGeom prst="rect">
            <a:avLst/>
          </a:prstGeom>
          <a:noFill/>
        </p:spPr>
        <p:txBody>
          <a:bodyPr wrap="square" rtlCol="0">
            <a:spAutoFit/>
          </a:bodyPr>
          <a:lstStyle/>
          <a:p>
            <a:r>
              <a:rPr lang="en-US" b="1"/>
              <a:t>Who? </a:t>
            </a:r>
          </a:p>
          <a:p>
            <a:r>
              <a:rPr lang="en-US"/>
              <a:t>An ancient fish that can get over 10 feet long and live for 60 years.</a:t>
            </a:r>
          </a:p>
        </p:txBody>
      </p:sp>
      <p:sp>
        <p:nvSpPr>
          <p:cNvPr id="13" name="TextBox 12">
            <a:extLst>
              <a:ext uri="{FF2B5EF4-FFF2-40B4-BE49-F238E27FC236}">
                <a16:creationId xmlns:a16="http://schemas.microsoft.com/office/drawing/2014/main" id="{31EF563A-066A-CFD6-1B6C-9414C488841B}"/>
              </a:ext>
            </a:extLst>
          </p:cNvPr>
          <p:cNvSpPr txBox="1"/>
          <p:nvPr/>
        </p:nvSpPr>
        <p:spPr>
          <a:xfrm>
            <a:off x="7694317" y="2859345"/>
            <a:ext cx="3936849" cy="1200329"/>
          </a:xfrm>
          <a:prstGeom prst="rect">
            <a:avLst/>
          </a:prstGeom>
          <a:noFill/>
        </p:spPr>
        <p:txBody>
          <a:bodyPr wrap="square" rtlCol="0">
            <a:spAutoFit/>
          </a:bodyPr>
          <a:lstStyle/>
          <a:p>
            <a:r>
              <a:rPr lang="en-US" b="1"/>
              <a:t>Where? </a:t>
            </a:r>
          </a:p>
          <a:p>
            <a:r>
              <a:rPr lang="en-US"/>
              <a:t>Chesapeake Bay and it’s major tributaries.</a:t>
            </a:r>
          </a:p>
          <a:p>
            <a:endParaRPr lang="en-US"/>
          </a:p>
        </p:txBody>
      </p:sp>
      <p:sp>
        <p:nvSpPr>
          <p:cNvPr id="14" name="TextBox 13">
            <a:extLst>
              <a:ext uri="{FF2B5EF4-FFF2-40B4-BE49-F238E27FC236}">
                <a16:creationId xmlns:a16="http://schemas.microsoft.com/office/drawing/2014/main" id="{BBEE4F7D-2474-DC4E-7B9D-A5D2A53F0EEB}"/>
              </a:ext>
            </a:extLst>
          </p:cNvPr>
          <p:cNvSpPr txBox="1"/>
          <p:nvPr/>
        </p:nvSpPr>
        <p:spPr>
          <a:xfrm>
            <a:off x="7694316" y="3767269"/>
            <a:ext cx="3936849" cy="1200329"/>
          </a:xfrm>
          <a:prstGeom prst="rect">
            <a:avLst/>
          </a:prstGeom>
          <a:noFill/>
        </p:spPr>
        <p:txBody>
          <a:bodyPr wrap="square" rtlCol="0">
            <a:spAutoFit/>
          </a:bodyPr>
          <a:lstStyle/>
          <a:p>
            <a:r>
              <a:rPr lang="en-US" b="1"/>
              <a:t>When?</a:t>
            </a:r>
          </a:p>
          <a:p>
            <a:r>
              <a:rPr lang="en-US"/>
              <a:t>Appear in the Spring or the Fall for spawning.</a:t>
            </a:r>
          </a:p>
          <a:p>
            <a:endParaRPr lang="en-US"/>
          </a:p>
        </p:txBody>
      </p:sp>
      <p:sp>
        <p:nvSpPr>
          <p:cNvPr id="15" name="TextBox 14">
            <a:extLst>
              <a:ext uri="{FF2B5EF4-FFF2-40B4-BE49-F238E27FC236}">
                <a16:creationId xmlns:a16="http://schemas.microsoft.com/office/drawing/2014/main" id="{C0D01701-6EB3-19BC-E049-4445B7EB70E1}"/>
              </a:ext>
            </a:extLst>
          </p:cNvPr>
          <p:cNvSpPr txBox="1"/>
          <p:nvPr/>
        </p:nvSpPr>
        <p:spPr>
          <a:xfrm>
            <a:off x="7684592" y="4681350"/>
            <a:ext cx="3936849" cy="923330"/>
          </a:xfrm>
          <a:prstGeom prst="rect">
            <a:avLst/>
          </a:prstGeom>
          <a:noFill/>
        </p:spPr>
        <p:txBody>
          <a:bodyPr wrap="square" rtlCol="0">
            <a:spAutoFit/>
          </a:bodyPr>
          <a:lstStyle/>
          <a:p>
            <a:r>
              <a:rPr lang="en-US" b="1"/>
              <a:t>Why? </a:t>
            </a:r>
          </a:p>
          <a:p>
            <a:r>
              <a:rPr lang="en-US"/>
              <a:t>Endangered</a:t>
            </a:r>
            <a:r>
              <a:rPr lang="en-US" b="1"/>
              <a:t> </a:t>
            </a:r>
            <a:r>
              <a:rPr lang="en-US"/>
              <a:t>due to overfishing.</a:t>
            </a:r>
          </a:p>
          <a:p>
            <a:endParaRPr lang="en-US"/>
          </a:p>
        </p:txBody>
      </p:sp>
      <p:pic>
        <p:nvPicPr>
          <p:cNvPr id="5" name="Picture 4" descr="A fish with a black background&#10;&#10;AI-generated content may be incorrect.">
            <a:extLst>
              <a:ext uri="{FF2B5EF4-FFF2-40B4-BE49-F238E27FC236}">
                <a16:creationId xmlns:a16="http://schemas.microsoft.com/office/drawing/2014/main" id="{1E6BECD5-7FEA-E6A6-AE51-1534F121AA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380" y="1555013"/>
            <a:ext cx="6682357" cy="5009322"/>
          </a:xfrm>
          <a:prstGeom prst="rect">
            <a:avLst/>
          </a:prstGeom>
        </p:spPr>
      </p:pic>
      <p:pic>
        <p:nvPicPr>
          <p:cNvPr id="4" name="Picture 3">
            <a:extLst>
              <a:ext uri="{FF2B5EF4-FFF2-40B4-BE49-F238E27FC236}">
                <a16:creationId xmlns:a16="http://schemas.microsoft.com/office/drawing/2014/main" id="{D4A24379-CD30-D383-569C-CC5768EDFA14}"/>
              </a:ext>
            </a:extLst>
          </p:cNvPr>
          <p:cNvPicPr>
            <a:picLocks noChangeAspect="1"/>
          </p:cNvPicPr>
          <p:nvPr/>
        </p:nvPicPr>
        <p:blipFill>
          <a:blip r:embed="rId4"/>
          <a:stretch>
            <a:fillRect/>
          </a:stretch>
        </p:blipFill>
        <p:spPr>
          <a:xfrm>
            <a:off x="1937814" y="1517904"/>
            <a:ext cx="3825490" cy="5300201"/>
          </a:xfrm>
          <a:prstGeom prst="rect">
            <a:avLst/>
          </a:prstGeom>
        </p:spPr>
      </p:pic>
    </p:spTree>
    <p:extLst>
      <p:ext uri="{BB962C8B-B14F-4D97-AF65-F5344CB8AC3E}">
        <p14:creationId xmlns:p14="http://schemas.microsoft.com/office/powerpoint/2010/main" val="2052594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CCA71-5976-0A87-606F-97BF7AAFE875}"/>
              </a:ext>
            </a:extLst>
          </p:cNvPr>
          <p:cNvSpPr>
            <a:spLocks noGrp="1"/>
          </p:cNvSpPr>
          <p:nvPr>
            <p:ph type="title"/>
          </p:nvPr>
        </p:nvSpPr>
        <p:spPr>
          <a:xfrm>
            <a:off x="416168" y="404898"/>
            <a:ext cx="10515600" cy="1325563"/>
          </a:xfrm>
        </p:spPr>
        <p:txBody>
          <a:bodyPr>
            <a:normAutofit/>
          </a:bodyPr>
          <a:lstStyle/>
          <a:p>
            <a:r>
              <a:rPr lang="en-US"/>
              <a:t>Life Cycle </a:t>
            </a:r>
          </a:p>
        </p:txBody>
      </p:sp>
      <p:pic>
        <p:nvPicPr>
          <p:cNvPr id="6" name="Picture 5">
            <a:extLst>
              <a:ext uri="{FF2B5EF4-FFF2-40B4-BE49-F238E27FC236}">
                <a16:creationId xmlns:a16="http://schemas.microsoft.com/office/drawing/2014/main" id="{7CF5B40B-7B1B-8447-B4C9-4D524889CB85}"/>
              </a:ext>
            </a:extLst>
          </p:cNvPr>
          <p:cNvPicPr>
            <a:picLocks noChangeAspect="1"/>
          </p:cNvPicPr>
          <p:nvPr/>
        </p:nvPicPr>
        <p:blipFill>
          <a:blip r:embed="rId3"/>
          <a:stretch>
            <a:fillRect/>
          </a:stretch>
        </p:blipFill>
        <p:spPr>
          <a:xfrm>
            <a:off x="3745423" y="171182"/>
            <a:ext cx="4701154" cy="6515635"/>
          </a:xfrm>
          <a:prstGeom prst="rect">
            <a:avLst/>
          </a:prstGeom>
        </p:spPr>
      </p:pic>
      <p:pic>
        <p:nvPicPr>
          <p:cNvPr id="7" name="Picture 6">
            <a:extLst>
              <a:ext uri="{FF2B5EF4-FFF2-40B4-BE49-F238E27FC236}">
                <a16:creationId xmlns:a16="http://schemas.microsoft.com/office/drawing/2014/main" id="{4A139036-56C8-A6A4-DA86-AE65AD180630}"/>
              </a:ext>
            </a:extLst>
          </p:cNvPr>
          <p:cNvPicPr>
            <a:picLocks noChangeAspect="1"/>
          </p:cNvPicPr>
          <p:nvPr/>
        </p:nvPicPr>
        <p:blipFill>
          <a:blip r:embed="rId4"/>
          <a:stretch>
            <a:fillRect/>
          </a:stretch>
        </p:blipFill>
        <p:spPr>
          <a:xfrm flipH="1">
            <a:off x="6922307" y="5591908"/>
            <a:ext cx="1524270" cy="292197"/>
          </a:xfrm>
          <a:prstGeom prst="rect">
            <a:avLst/>
          </a:prstGeom>
        </p:spPr>
      </p:pic>
      <p:sp>
        <p:nvSpPr>
          <p:cNvPr id="8" name="TextBox 7">
            <a:extLst>
              <a:ext uri="{FF2B5EF4-FFF2-40B4-BE49-F238E27FC236}">
                <a16:creationId xmlns:a16="http://schemas.microsoft.com/office/drawing/2014/main" id="{7DD9D10D-28E0-2E92-6A6D-D6060535A1F6}"/>
              </a:ext>
            </a:extLst>
          </p:cNvPr>
          <p:cNvSpPr txBox="1"/>
          <p:nvPr/>
        </p:nvSpPr>
        <p:spPr>
          <a:xfrm>
            <a:off x="416168" y="1536173"/>
            <a:ext cx="2907223" cy="4154984"/>
          </a:xfrm>
          <a:prstGeom prst="rect">
            <a:avLst/>
          </a:prstGeom>
          <a:noFill/>
        </p:spPr>
        <p:txBody>
          <a:bodyPr wrap="square" rtlCol="0">
            <a:spAutoFit/>
          </a:bodyPr>
          <a:lstStyle/>
          <a:p>
            <a:pPr marL="342900" indent="-342900">
              <a:buAutoNum type="arabicPeriod"/>
            </a:pPr>
            <a:r>
              <a:rPr lang="en-US" sz="2400"/>
              <a:t>Live majority of life in the ocean as adults.</a:t>
            </a:r>
          </a:p>
          <a:p>
            <a:pPr marL="342900" indent="-342900">
              <a:buAutoNum type="arabicPeriod"/>
            </a:pPr>
            <a:r>
              <a:rPr lang="en-US" sz="2400"/>
              <a:t>Return to an estuary or bay for feeding in summer months.</a:t>
            </a:r>
          </a:p>
          <a:p>
            <a:pPr marL="342900" indent="-342900">
              <a:buAutoNum type="arabicPeriod"/>
            </a:pPr>
            <a:r>
              <a:rPr lang="en-US" sz="2400"/>
              <a:t>Then travel further up-river to freshwater to spawn in the fall.</a:t>
            </a:r>
          </a:p>
        </p:txBody>
      </p:sp>
      <p:sp>
        <p:nvSpPr>
          <p:cNvPr id="11" name="Title 1">
            <a:extLst>
              <a:ext uri="{FF2B5EF4-FFF2-40B4-BE49-F238E27FC236}">
                <a16:creationId xmlns:a16="http://schemas.microsoft.com/office/drawing/2014/main" id="{07628398-D39B-6FC6-7CAD-7AB7FBF33B25}"/>
              </a:ext>
            </a:extLst>
          </p:cNvPr>
          <p:cNvSpPr txBox="1">
            <a:spLocks/>
          </p:cNvSpPr>
          <p:nvPr/>
        </p:nvSpPr>
        <p:spPr>
          <a:xfrm>
            <a:off x="8598977" y="404897"/>
            <a:ext cx="27548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Overfishing</a:t>
            </a:r>
          </a:p>
        </p:txBody>
      </p:sp>
      <p:sp>
        <p:nvSpPr>
          <p:cNvPr id="12" name="TextBox 11">
            <a:extLst>
              <a:ext uri="{FF2B5EF4-FFF2-40B4-BE49-F238E27FC236}">
                <a16:creationId xmlns:a16="http://schemas.microsoft.com/office/drawing/2014/main" id="{51F773D0-D933-ABEB-3A85-6F483C6E7FEC}"/>
              </a:ext>
            </a:extLst>
          </p:cNvPr>
          <p:cNvSpPr txBox="1"/>
          <p:nvPr/>
        </p:nvSpPr>
        <p:spPr>
          <a:xfrm>
            <a:off x="8598977" y="1490984"/>
            <a:ext cx="3358561" cy="3046988"/>
          </a:xfrm>
          <a:prstGeom prst="rect">
            <a:avLst/>
          </a:prstGeom>
          <a:noFill/>
        </p:spPr>
        <p:txBody>
          <a:bodyPr wrap="square" rtlCol="0">
            <a:spAutoFit/>
          </a:bodyPr>
          <a:lstStyle/>
          <a:p>
            <a:pPr marL="342900" indent="-342900">
              <a:buAutoNum type="arabicPeriod"/>
            </a:pPr>
            <a:r>
              <a:rPr lang="en-US" sz="2400"/>
              <a:t>Overfished heavily in the late 1800’s.</a:t>
            </a:r>
          </a:p>
          <a:p>
            <a:pPr marL="342900" indent="-342900">
              <a:buAutoNum type="arabicPeriod"/>
            </a:pPr>
            <a:r>
              <a:rPr lang="en-US" sz="2400"/>
              <a:t>Fishery very quickly collapsed.</a:t>
            </a:r>
          </a:p>
          <a:p>
            <a:pPr marL="342900" indent="-342900">
              <a:buAutoNum type="arabicPeriod"/>
            </a:pPr>
            <a:r>
              <a:rPr lang="en-US" sz="2400"/>
              <a:t>Officially put under protection of the Endangered Species Act in 2012.</a:t>
            </a:r>
          </a:p>
        </p:txBody>
      </p:sp>
    </p:spTree>
    <p:extLst>
      <p:ext uri="{BB962C8B-B14F-4D97-AF65-F5344CB8AC3E}">
        <p14:creationId xmlns:p14="http://schemas.microsoft.com/office/powerpoint/2010/main" val="208606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0.00521 -0.01273 L 0.00521 -0.01273 C 0.00651 -0.03726 0.00729 -0.0618 0.00898 -0.08634 C 0.00924 -0.09004 0.01263 -0.10069 0.0138 -0.10347 C 0.01562 -0.10717 0.01784 -0.10995 0.01966 -0.11365 C 0.02213 -0.11898 0.02474 -0.1243 0.0263 -0.13078 C 0.03034 -0.14722 0.02838 -0.13865 0.03216 -0.15625 C 0.03281 -0.16273 0.03424 -0.16875 0.03398 -0.17523 C 0.03385 -0.18333 0.03151 -0.19953 0.02825 -0.20763 C 0.02721 -0.21018 0.02565 -0.21226 0.02448 -0.21435 C 0.02213 -0.21388 0.01992 -0.21388 0.01771 -0.21273 C 0.01627 -0.21203 0.01224 -0.20787 0.01094 -0.20601 C 0.00989 -0.20439 0.00911 -0.20231 0.00807 -0.20069 C 0.0056 -0.19722 0.00039 -0.19051 0.00039 -0.19051 C -0.00091 -0.18703 -0.00235 -0.18379 -0.00352 -0.18032 C -0.00612 -0.17199 -0.0112 -0.15463 -0.0112 -0.15463 L -0.01302 -0.12384 L -0.01406 -0.10856 C -0.01471 -0.07986 -0.01419 -0.06898 -0.01693 -0.04351 C -0.02057 -0.00949 -0.01823 -0.0662 -0.0237 0.00093 C -0.025 0.01783 -0.02435 0.0088 -0.02552 0.02824 C -0.02526 0.03797 -0.02552 0.04769 -0.02461 0.05718 C -0.02292 0.07454 -0.02162 0.07362 -0.01693 0.08449 C -0.01628 0.08635 -0.01589 0.0882 -0.01498 0.08982 C -0.01419 0.09121 -0.01302 0.0919 -0.01211 0.09306 C -0.00833 0.09862 -0.01237 0.09537 -0.00729 0.09838 C -0.00469 0.09769 -0.00208 0.09815 0.00039 0.09653 C 0.00234 0.09514 0.00351 0.09167 0.00521 0.08982 C 0.00703 0.08774 0.00898 0.08635 0.01094 0.08449 C 0.01745 0.06991 0.02044 0.07084 0.01575 0.05209 C 0.01445 0.04699 0.01198 0.04306 0.01002 0.03843 L 0.00716 0.03172 C 0.00482 0.01505 0.00768 0.03565 0.00521 0.01621 C 0.00495 0.01389 0.0043 0.01181 0.00417 0.00949 L 0.00521 -0.01273 Z " pathEditMode="relative" ptsTypes="AAAAAAAAAAAAAAAAAAAAAAAAAAAAAAAAAAA">
                                      <p:cBhvr>
                                        <p:cTn id="8" dur="2000" fill="hold"/>
                                        <p:tgtEl>
                                          <p:spTgt spid="7"/>
                                        </p:tgtEl>
                                        <p:attrNameLst>
                                          <p:attrName>ppt_x</p:attrName>
                                          <p:attrName>ppt_y</p:attrName>
                                        </p:attrNameLst>
                                      </p:cBhvr>
                                    </p:animMotion>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childTnLst>
                                </p:cTn>
                              </p:par>
                              <p:par>
                                <p:cTn id="13" presetID="0" presetClass="path" presetSubtype="0" accel="50000" decel="50000" fill="hold" nodeType="withEffect">
                                  <p:stCondLst>
                                    <p:cond delay="0"/>
                                  </p:stCondLst>
                                  <p:childTnLst>
                                    <p:animMotion origin="layout" path="M -0.06302 0.01135 L -0.06302 0.01135 C -0.07748 0.00834 -0.09219 0.00811 -0.10638 0.00278 C -0.10925 0.00162 -0.11094 -0.00393 -0.11302 -0.00763 C -0.11576 -0.01226 -0.11667 -0.01666 -0.11784 -0.02291 C -0.11823 -0.02523 -0.11849 -0.02754 -0.11875 -0.02986 C -0.11849 -0.06921 -0.11875 -0.10856 -0.11784 -0.14768 C -0.11784 -0.15092 -0.11628 -0.15324 -0.11589 -0.15625 C -0.11537 -0.16203 -0.11537 -0.16782 -0.11498 -0.17338 C -0.11471 -0.17638 -0.11432 -0.17916 -0.11406 -0.18194 C -0.11367 -0.18426 -0.11315 -0.18634 -0.11302 -0.18888 C -0.11289 -0.19166 -0.11302 -0.19444 -0.11302 -0.19722 " pathEditMode="relative" ptsTypes="AAAAAAAAAAAA">
                                      <p:cBhvr>
                                        <p:cTn id="14" dur="2000" fill="hold"/>
                                        <p:tgtEl>
                                          <p:spTgt spid="7"/>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par>
                                <p:cTn id="19" presetID="0" presetClass="path" presetSubtype="0" accel="50000" decel="50000" fill="hold" nodeType="withEffect">
                                  <p:stCondLst>
                                    <p:cond delay="0"/>
                                  </p:stCondLst>
                                  <p:childTnLst>
                                    <p:animMotion origin="layout" path="M -0.11875 -0.22453 L -0.11875 -0.22453 C -0.1211 -0.26319 -0.11849 -0.24699 -0.12461 -0.2743 C -0.12526 -0.27708 -0.12552 -0.28032 -0.12656 -0.28287 C -0.12748 -0.28518 -0.12826 -0.28773 -0.12943 -0.28958 C -0.13333 -0.29583 -0.13412 -0.29583 -0.13802 -0.29814 C -0.13906 -0.3 -0.13985 -0.30185 -0.14089 -0.30324 C -0.14336 -0.30648 -0.1461 -0.30879 -0.14857 -0.3118 L -0.15156 -0.31527 C -0.15495 -0.3243 -0.15169 -0.31713 -0.15729 -0.32546 C -0.16185 -0.33263 -0.1582 -0.32939 -0.16302 -0.3324 C -0.16432 -0.33518 -0.16537 -0.33865 -0.16693 -0.34097 C -0.16771 -0.34213 -0.16901 -0.34166 -0.16979 -0.34259 C -0.17774 -0.35277 -0.17005 -0.34745 -0.17656 -0.35115 C -0.17748 -0.35231 -0.17826 -0.35393 -0.17943 -0.35463 C -0.18346 -0.3574 -0.19857 -0.3581 -0.19857 -0.3581 C -0.20117 -0.35926 -0.20378 -0.35995 -0.20638 -0.36157 C -0.20729 -0.36203 -0.2082 -0.36296 -0.20925 -0.36319 C -0.2099 -0.36342 -0.21055 -0.36319 -0.21107 -0.36319 " pathEditMode="relative" ptsTypes="AAAAAAAAAAAAAAAAAAA">
                                      <p:cBhvr>
                                        <p:cTn id="20" dur="2000" fill="hold"/>
                                        <p:tgtEl>
                                          <p:spTgt spid="7"/>
                                        </p:tgtEl>
                                        <p:attrNameLst>
                                          <p:attrName>ppt_x</p:attrName>
                                          <p:attrName>ppt_y</p:attrName>
                                        </p:attrNameLst>
                                      </p:cBhvr>
                                    </p:animMotion>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1B72A-0E56-2E11-495D-7CCFC0DED01D}"/>
              </a:ext>
            </a:extLst>
          </p:cNvPr>
          <p:cNvSpPr>
            <a:spLocks noGrp="1"/>
          </p:cNvSpPr>
          <p:nvPr>
            <p:ph type="title"/>
          </p:nvPr>
        </p:nvSpPr>
        <p:spPr/>
        <p:txBody>
          <a:bodyPr/>
          <a:lstStyle/>
          <a:p>
            <a:r>
              <a:rPr lang="en-US"/>
              <a:t>So why are we looking for them?</a:t>
            </a:r>
          </a:p>
        </p:txBody>
      </p:sp>
      <p:sp>
        <p:nvSpPr>
          <p:cNvPr id="3" name="Content Placeholder 2">
            <a:extLst>
              <a:ext uri="{FF2B5EF4-FFF2-40B4-BE49-F238E27FC236}">
                <a16:creationId xmlns:a16="http://schemas.microsoft.com/office/drawing/2014/main" id="{893DA6CC-F7C9-B3F5-C311-3500716DC668}"/>
              </a:ext>
            </a:extLst>
          </p:cNvPr>
          <p:cNvSpPr>
            <a:spLocks noGrp="1"/>
          </p:cNvSpPr>
          <p:nvPr>
            <p:ph idx="1"/>
          </p:nvPr>
        </p:nvSpPr>
        <p:spPr>
          <a:xfrm>
            <a:off x="838200" y="1690688"/>
            <a:ext cx="10515600" cy="4351338"/>
          </a:xfrm>
        </p:spPr>
        <p:txBody>
          <a:bodyPr>
            <a:normAutofit/>
          </a:bodyPr>
          <a:lstStyle/>
          <a:p>
            <a:pPr marL="0" indent="0" algn="ctr">
              <a:buNone/>
            </a:pPr>
            <a:r>
              <a:rPr lang="en-US"/>
              <a:t>Atlantic sturgeon populations, although being protected, are still not booming like we’d expect.</a:t>
            </a:r>
          </a:p>
          <a:p>
            <a:pPr marL="0" indent="0" algn="ctr">
              <a:buNone/>
            </a:pPr>
            <a:r>
              <a:rPr lang="en-US" b="1"/>
              <a:t>If fishing has been reduced, what else could be holding them back?</a:t>
            </a:r>
          </a:p>
          <a:p>
            <a:pPr marL="0" indent="0">
              <a:buNone/>
            </a:pPr>
            <a:r>
              <a:rPr lang="en-US"/>
              <a:t>_______________________________________________________________</a:t>
            </a:r>
          </a:p>
          <a:p>
            <a:pPr marL="0" indent="0">
              <a:buNone/>
            </a:pPr>
            <a:r>
              <a:rPr lang="en-US"/>
              <a:t> </a:t>
            </a:r>
          </a:p>
        </p:txBody>
      </p:sp>
      <p:pic>
        <p:nvPicPr>
          <p:cNvPr id="6" name="Picture 5" descr="A cartoon of a dinosaur&#10;&#10;AI-generated content may be incorrect.">
            <a:extLst>
              <a:ext uri="{FF2B5EF4-FFF2-40B4-BE49-F238E27FC236}">
                <a16:creationId xmlns:a16="http://schemas.microsoft.com/office/drawing/2014/main" id="{EEDD3E53-2D73-C277-BE09-0CD17341D8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4237" y="4301754"/>
            <a:ext cx="6903523" cy="1322831"/>
          </a:xfrm>
          <a:prstGeom prst="rect">
            <a:avLst/>
          </a:prstGeom>
        </p:spPr>
      </p:pic>
      <p:pic>
        <p:nvPicPr>
          <p:cNvPr id="5" name="Graphic 4" descr="Magnifying glass with solid fill">
            <a:extLst>
              <a:ext uri="{FF2B5EF4-FFF2-40B4-BE49-F238E27FC236}">
                <a16:creationId xmlns:a16="http://schemas.microsoft.com/office/drawing/2014/main" id="{A80E4FF5-8A67-1526-060C-9450D349ADD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19953" y="3305907"/>
            <a:ext cx="3552093" cy="3552093"/>
          </a:xfrm>
          <a:prstGeom prst="rect">
            <a:avLst/>
          </a:prstGeom>
        </p:spPr>
      </p:pic>
    </p:spTree>
    <p:extLst>
      <p:ext uri="{BB962C8B-B14F-4D97-AF65-F5344CB8AC3E}">
        <p14:creationId xmlns:p14="http://schemas.microsoft.com/office/powerpoint/2010/main" val="4077847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500611BF-2061-5A51-9378-06FD95446B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1060" r="4695" b="2"/>
          <a:stretch>
            <a:fillRect/>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67655D-D34A-E88E-E6B4-D44A14F0D935}"/>
              </a:ext>
            </a:extLst>
          </p:cNvPr>
          <p:cNvSpPr>
            <a:spLocks noGrp="1"/>
          </p:cNvSpPr>
          <p:nvPr>
            <p:ph type="title"/>
          </p:nvPr>
        </p:nvSpPr>
        <p:spPr>
          <a:xfrm>
            <a:off x="275492" y="376848"/>
            <a:ext cx="3822189" cy="1899912"/>
          </a:xfrm>
        </p:spPr>
        <p:txBody>
          <a:bodyPr>
            <a:normAutofit/>
          </a:bodyPr>
          <a:lstStyle/>
          <a:p>
            <a:r>
              <a:rPr lang="en-US" sz="3200"/>
              <a:t>If fishing has been reduced, what else could be holding them back?</a:t>
            </a:r>
          </a:p>
        </p:txBody>
      </p:sp>
      <p:sp>
        <p:nvSpPr>
          <p:cNvPr id="3" name="Content Placeholder 2">
            <a:extLst>
              <a:ext uri="{FF2B5EF4-FFF2-40B4-BE49-F238E27FC236}">
                <a16:creationId xmlns:a16="http://schemas.microsoft.com/office/drawing/2014/main" id="{8780A6DA-ABE6-9F9D-A64B-D5BAA8EEC7C8}"/>
              </a:ext>
            </a:extLst>
          </p:cNvPr>
          <p:cNvSpPr>
            <a:spLocks noGrp="1"/>
          </p:cNvSpPr>
          <p:nvPr>
            <p:ph idx="1"/>
          </p:nvPr>
        </p:nvSpPr>
        <p:spPr>
          <a:xfrm>
            <a:off x="275493" y="2462732"/>
            <a:ext cx="3822189" cy="3742762"/>
          </a:xfrm>
        </p:spPr>
        <p:txBody>
          <a:bodyPr>
            <a:normAutofit fontScale="85000" lnSpcReduction="10000"/>
          </a:bodyPr>
          <a:lstStyle/>
          <a:p>
            <a:r>
              <a:rPr lang="en-US"/>
              <a:t>Fish can be vulnerable to </a:t>
            </a:r>
            <a:r>
              <a:rPr lang="en-US" b="1"/>
              <a:t>changes in climate </a:t>
            </a:r>
            <a:r>
              <a:rPr lang="en-US"/>
              <a:t>if it is out of their </a:t>
            </a:r>
            <a:r>
              <a:rPr lang="en-US" b="1"/>
              <a:t>optimal</a:t>
            </a:r>
            <a:r>
              <a:rPr lang="en-US"/>
              <a:t> range or what they’re used to. </a:t>
            </a:r>
          </a:p>
          <a:p>
            <a:pPr lvl="1"/>
            <a:r>
              <a:rPr lang="en-US" sz="2800" b="1"/>
              <a:t>Abiotic factors </a:t>
            </a:r>
            <a:r>
              <a:rPr lang="en-US" sz="2800"/>
              <a:t>that we see changing: </a:t>
            </a:r>
            <a:r>
              <a:rPr lang="en-US" sz="2800" b="1"/>
              <a:t>temperature</a:t>
            </a:r>
            <a:r>
              <a:rPr lang="en-US" sz="2800"/>
              <a:t>,</a:t>
            </a:r>
            <a:r>
              <a:rPr lang="en-US" sz="2800" b="1"/>
              <a:t> oxygen </a:t>
            </a:r>
            <a:r>
              <a:rPr lang="en-US" sz="2800"/>
              <a:t>and a lot more!</a:t>
            </a:r>
          </a:p>
          <a:p>
            <a:r>
              <a:rPr lang="en-US"/>
              <a:t>Atlantic sturgeon favor </a:t>
            </a:r>
            <a:r>
              <a:rPr lang="en-US" b="1"/>
              <a:t>hard substrates </a:t>
            </a:r>
            <a:r>
              <a:rPr lang="en-US"/>
              <a:t>in rivers to lay eggs on.</a:t>
            </a:r>
          </a:p>
        </p:txBody>
      </p:sp>
      <p:pic>
        <p:nvPicPr>
          <p:cNvPr id="5" name="Graphic 4" descr="Thermometer with solid fill">
            <a:extLst>
              <a:ext uri="{FF2B5EF4-FFF2-40B4-BE49-F238E27FC236}">
                <a16:creationId xmlns:a16="http://schemas.microsoft.com/office/drawing/2014/main" id="{4C488D48-7850-3503-2E37-9796ED70204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84778" y="1705705"/>
            <a:ext cx="2989385" cy="2989385"/>
          </a:xfrm>
          <a:prstGeom prst="rect">
            <a:avLst/>
          </a:prstGeom>
        </p:spPr>
      </p:pic>
      <p:sp>
        <p:nvSpPr>
          <p:cNvPr id="7" name="Cloud 6">
            <a:extLst>
              <a:ext uri="{FF2B5EF4-FFF2-40B4-BE49-F238E27FC236}">
                <a16:creationId xmlns:a16="http://schemas.microsoft.com/office/drawing/2014/main" id="{52881074-9253-8437-8138-0867D277640F}"/>
              </a:ext>
            </a:extLst>
          </p:cNvPr>
          <p:cNvSpPr/>
          <p:nvPr/>
        </p:nvSpPr>
        <p:spPr>
          <a:xfrm>
            <a:off x="8514522" y="2162905"/>
            <a:ext cx="2790093" cy="2532185"/>
          </a:xfrm>
          <a:prstGeom prst="cloud">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8DDF43C-60A8-5B3E-1374-D2DFCE2A6691}"/>
              </a:ext>
            </a:extLst>
          </p:cNvPr>
          <p:cNvSpPr txBox="1"/>
          <p:nvPr/>
        </p:nvSpPr>
        <p:spPr>
          <a:xfrm>
            <a:off x="9229631" y="2462732"/>
            <a:ext cx="2074985" cy="1569660"/>
          </a:xfrm>
          <a:prstGeom prst="rect">
            <a:avLst/>
          </a:prstGeom>
          <a:noFill/>
        </p:spPr>
        <p:txBody>
          <a:bodyPr wrap="square" rtlCol="0">
            <a:spAutoFit/>
          </a:bodyPr>
          <a:lstStyle/>
          <a:p>
            <a:r>
              <a:rPr lang="en-US" sz="9600">
                <a:solidFill>
                  <a:schemeClr val="accent2">
                    <a:lumMod val="40000"/>
                    <a:lumOff val="60000"/>
                  </a:schemeClr>
                </a:solidFill>
              </a:rPr>
              <a:t>O</a:t>
            </a:r>
            <a:r>
              <a:rPr lang="en-US" sz="9600" baseline="-25000">
                <a:solidFill>
                  <a:schemeClr val="accent2">
                    <a:lumMod val="40000"/>
                    <a:lumOff val="60000"/>
                  </a:schemeClr>
                </a:solidFill>
              </a:rPr>
              <a:t>2</a:t>
            </a:r>
          </a:p>
        </p:txBody>
      </p:sp>
    </p:spTree>
    <p:extLst>
      <p:ext uri="{BB962C8B-B14F-4D97-AF65-F5344CB8AC3E}">
        <p14:creationId xmlns:p14="http://schemas.microsoft.com/office/powerpoint/2010/main" val="1834171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A7372-862F-80AB-A303-E325EB4241C2}"/>
              </a:ext>
            </a:extLst>
          </p:cNvPr>
          <p:cNvSpPr>
            <a:spLocks noGrp="1"/>
          </p:cNvSpPr>
          <p:nvPr>
            <p:ph type="title"/>
          </p:nvPr>
        </p:nvSpPr>
        <p:spPr/>
        <p:txBody>
          <a:bodyPr/>
          <a:lstStyle/>
          <a:p>
            <a:r>
              <a:rPr lang="en-US"/>
              <a:t>Changing Abiotic Factors</a:t>
            </a:r>
          </a:p>
        </p:txBody>
      </p:sp>
      <p:sp>
        <p:nvSpPr>
          <p:cNvPr id="3" name="Content Placeholder 2">
            <a:extLst>
              <a:ext uri="{FF2B5EF4-FFF2-40B4-BE49-F238E27FC236}">
                <a16:creationId xmlns:a16="http://schemas.microsoft.com/office/drawing/2014/main" id="{C0768114-AE8E-CB3A-2029-6D0C98C665F9}"/>
              </a:ext>
            </a:extLst>
          </p:cNvPr>
          <p:cNvSpPr>
            <a:spLocks noGrp="1"/>
          </p:cNvSpPr>
          <p:nvPr>
            <p:ph idx="1"/>
          </p:nvPr>
        </p:nvSpPr>
        <p:spPr/>
        <p:txBody>
          <a:bodyPr/>
          <a:lstStyle/>
          <a:p>
            <a:pPr marL="0" indent="0">
              <a:buNone/>
            </a:pPr>
            <a:r>
              <a:rPr lang="en-US" b="1"/>
              <a:t>Temperature</a:t>
            </a:r>
          </a:p>
          <a:p>
            <a:pPr marL="0" indent="0">
              <a:buNone/>
            </a:pPr>
            <a:r>
              <a:rPr lang="en-US"/>
              <a:t>Climate change has shown hotter, more frequent, and longer lasting heat wave events.</a:t>
            </a:r>
          </a:p>
          <a:p>
            <a:pPr marL="0" indent="0">
              <a:buNone/>
            </a:pPr>
            <a:r>
              <a:rPr lang="en-US"/>
              <a:t>An important factor that affects fish just like people. No one wants to walk around baking in the sun all day!</a:t>
            </a:r>
          </a:p>
          <a:p>
            <a:pPr marL="0" indent="0">
              <a:buNone/>
            </a:pPr>
            <a:r>
              <a:rPr lang="en-US" b="1"/>
              <a:t>Dissolved Oxygen</a:t>
            </a:r>
            <a:endParaRPr lang="en-US"/>
          </a:p>
          <a:p>
            <a:pPr marL="0" indent="0">
              <a:buNone/>
            </a:pPr>
            <a:r>
              <a:rPr lang="en-US"/>
              <a:t>Levels of oxygen in the water should be at 100% but when water warms up, oxygen molecules have the energy to escape leaving levels less than 100%. </a:t>
            </a:r>
          </a:p>
        </p:txBody>
      </p:sp>
      <p:pic>
        <p:nvPicPr>
          <p:cNvPr id="4" name="Graphic 3" descr="Thermometer with solid fill">
            <a:extLst>
              <a:ext uri="{FF2B5EF4-FFF2-40B4-BE49-F238E27FC236}">
                <a16:creationId xmlns:a16="http://schemas.microsoft.com/office/drawing/2014/main" id="{253EE775-2460-9995-7B0A-6B917C787D6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21917" y="40238"/>
            <a:ext cx="1975336" cy="1975336"/>
          </a:xfrm>
          <a:prstGeom prst="rect">
            <a:avLst/>
          </a:prstGeom>
        </p:spPr>
      </p:pic>
      <p:sp>
        <p:nvSpPr>
          <p:cNvPr id="5" name="Cloud 4">
            <a:extLst>
              <a:ext uri="{FF2B5EF4-FFF2-40B4-BE49-F238E27FC236}">
                <a16:creationId xmlns:a16="http://schemas.microsoft.com/office/drawing/2014/main" id="{E7A2FACA-53FA-3172-8473-BF6CF599AA5B}"/>
              </a:ext>
            </a:extLst>
          </p:cNvPr>
          <p:cNvSpPr/>
          <p:nvPr/>
        </p:nvSpPr>
        <p:spPr>
          <a:xfrm>
            <a:off x="8874858" y="363281"/>
            <a:ext cx="1745323" cy="1652425"/>
          </a:xfrm>
          <a:prstGeom prst="cloud">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398AAEF-A684-A45A-C7BF-A5013BD8C97C}"/>
              </a:ext>
            </a:extLst>
          </p:cNvPr>
          <p:cNvSpPr txBox="1"/>
          <p:nvPr/>
        </p:nvSpPr>
        <p:spPr>
          <a:xfrm>
            <a:off x="9151159" y="427741"/>
            <a:ext cx="2009209" cy="1200329"/>
          </a:xfrm>
          <a:prstGeom prst="rect">
            <a:avLst/>
          </a:prstGeom>
          <a:noFill/>
        </p:spPr>
        <p:txBody>
          <a:bodyPr wrap="square" rtlCol="0">
            <a:spAutoFit/>
          </a:bodyPr>
          <a:lstStyle/>
          <a:p>
            <a:r>
              <a:rPr lang="en-US" sz="7200">
                <a:solidFill>
                  <a:schemeClr val="accent2">
                    <a:lumMod val="40000"/>
                    <a:lumOff val="60000"/>
                  </a:schemeClr>
                </a:solidFill>
              </a:rPr>
              <a:t>O</a:t>
            </a:r>
            <a:r>
              <a:rPr lang="en-US" sz="7200" baseline="-25000">
                <a:solidFill>
                  <a:schemeClr val="accent2">
                    <a:lumMod val="40000"/>
                    <a:lumOff val="60000"/>
                  </a:schemeClr>
                </a:solidFill>
              </a:rPr>
              <a:t>2</a:t>
            </a:r>
          </a:p>
        </p:txBody>
      </p:sp>
    </p:spTree>
    <p:extLst>
      <p:ext uri="{BB962C8B-B14F-4D97-AF65-F5344CB8AC3E}">
        <p14:creationId xmlns:p14="http://schemas.microsoft.com/office/powerpoint/2010/main" val="1681457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65C4A-A457-E46C-3240-3E0B24D73A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19DC9D-5B06-C0B1-0BB2-06189F0174CF}"/>
              </a:ext>
            </a:extLst>
          </p:cNvPr>
          <p:cNvSpPr>
            <a:spLocks noGrp="1"/>
          </p:cNvSpPr>
          <p:nvPr>
            <p:ph type="title"/>
          </p:nvPr>
        </p:nvSpPr>
        <p:spPr/>
        <p:txBody>
          <a:bodyPr/>
          <a:lstStyle/>
          <a:p>
            <a:r>
              <a:rPr lang="en-US"/>
              <a:t>So why are we looking for them?</a:t>
            </a:r>
          </a:p>
        </p:txBody>
      </p:sp>
      <p:sp>
        <p:nvSpPr>
          <p:cNvPr id="3" name="Content Placeholder 2">
            <a:extLst>
              <a:ext uri="{FF2B5EF4-FFF2-40B4-BE49-F238E27FC236}">
                <a16:creationId xmlns:a16="http://schemas.microsoft.com/office/drawing/2014/main" id="{6FB4ACAA-0B69-D6D3-7CD7-D9C6363A7F3B}"/>
              </a:ext>
            </a:extLst>
          </p:cNvPr>
          <p:cNvSpPr>
            <a:spLocks noGrp="1"/>
          </p:cNvSpPr>
          <p:nvPr>
            <p:ph idx="1"/>
          </p:nvPr>
        </p:nvSpPr>
        <p:spPr>
          <a:xfrm>
            <a:off x="838200" y="1690688"/>
            <a:ext cx="10515600" cy="4351338"/>
          </a:xfrm>
        </p:spPr>
        <p:txBody>
          <a:bodyPr>
            <a:normAutofit/>
          </a:bodyPr>
          <a:lstStyle/>
          <a:p>
            <a:pPr marL="0" indent="0" algn="ctr">
              <a:buNone/>
            </a:pPr>
            <a:r>
              <a:rPr lang="en-US" dirty="0"/>
              <a:t>Atlantic sturgeon populations, although being protected, are still not booming like we’d expect.</a:t>
            </a:r>
          </a:p>
          <a:p>
            <a:pPr marL="0" indent="0" algn="ctr">
              <a:buNone/>
            </a:pPr>
            <a:r>
              <a:rPr lang="en-US" b="1" dirty="0"/>
              <a:t>If fishing has been reduced, what else could be holding them back?</a:t>
            </a:r>
          </a:p>
          <a:p>
            <a:pPr marL="0" indent="0">
              <a:buNone/>
            </a:pPr>
            <a:r>
              <a:rPr lang="en-US" dirty="0"/>
              <a:t>_______________________________________________________________</a:t>
            </a:r>
          </a:p>
          <a:p>
            <a:pPr marL="0" indent="0">
              <a:buNone/>
            </a:pPr>
            <a:r>
              <a:rPr lang="en-US" dirty="0"/>
              <a:t> </a:t>
            </a:r>
          </a:p>
        </p:txBody>
      </p:sp>
      <p:sp>
        <p:nvSpPr>
          <p:cNvPr id="4" name="TextBox 3">
            <a:extLst>
              <a:ext uri="{FF2B5EF4-FFF2-40B4-BE49-F238E27FC236}">
                <a16:creationId xmlns:a16="http://schemas.microsoft.com/office/drawing/2014/main" id="{48C9CE48-A13F-0A13-172B-E72090BAD4FF}"/>
              </a:ext>
            </a:extLst>
          </p:cNvPr>
          <p:cNvSpPr txBox="1"/>
          <p:nvPr/>
        </p:nvSpPr>
        <p:spPr>
          <a:xfrm>
            <a:off x="838200" y="4299786"/>
            <a:ext cx="10515600" cy="2092881"/>
          </a:xfrm>
          <a:prstGeom prst="rect">
            <a:avLst/>
          </a:prstGeom>
          <a:noFill/>
        </p:spPr>
        <p:txBody>
          <a:bodyPr wrap="square" rtlCol="0">
            <a:spAutoFit/>
          </a:bodyPr>
          <a:lstStyle/>
          <a:p>
            <a:pPr algn="ctr"/>
            <a:r>
              <a:rPr lang="en-US" sz="2800" dirty="0"/>
              <a:t>With Atlantic sturgeon being endangered and highly migratory, they can be hard to find.</a:t>
            </a:r>
          </a:p>
          <a:p>
            <a:pPr algn="ctr"/>
            <a:r>
              <a:rPr lang="en-US" sz="2800" b="1" dirty="0"/>
              <a:t>What would be a simple, fast, and cost-effective way to find sturgeon?</a:t>
            </a:r>
          </a:p>
          <a:p>
            <a:endParaRPr lang="en-US" dirty="0"/>
          </a:p>
        </p:txBody>
      </p:sp>
      <p:pic>
        <p:nvPicPr>
          <p:cNvPr id="6" name="Graphic 5" descr="Run with solid fill">
            <a:extLst>
              <a:ext uri="{FF2B5EF4-FFF2-40B4-BE49-F238E27FC236}">
                <a16:creationId xmlns:a16="http://schemas.microsoft.com/office/drawing/2014/main" id="{08EDDE81-A53C-51ED-83B3-5C52567C8D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56185" y="5760147"/>
            <a:ext cx="914400" cy="914400"/>
          </a:xfrm>
          <a:prstGeom prst="rect">
            <a:avLst/>
          </a:prstGeom>
        </p:spPr>
      </p:pic>
      <p:pic>
        <p:nvPicPr>
          <p:cNvPr id="8" name="Graphic 7" descr="Money with solid fill">
            <a:extLst>
              <a:ext uri="{FF2B5EF4-FFF2-40B4-BE49-F238E27FC236}">
                <a16:creationId xmlns:a16="http://schemas.microsoft.com/office/drawing/2014/main" id="{E43477F0-2681-CB99-11AD-A3845263DFB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21417" y="5725766"/>
            <a:ext cx="914400" cy="914400"/>
          </a:xfrm>
          <a:prstGeom prst="rect">
            <a:avLst/>
          </a:prstGeom>
        </p:spPr>
      </p:pic>
    </p:spTree>
    <p:extLst>
      <p:ext uri="{BB962C8B-B14F-4D97-AF65-F5344CB8AC3E}">
        <p14:creationId xmlns:p14="http://schemas.microsoft.com/office/powerpoint/2010/main" val="313740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DD8A3-416A-15A3-D87C-6CB96D1C6389}"/>
              </a:ext>
            </a:extLst>
          </p:cNvPr>
          <p:cNvSpPr>
            <a:spLocks noGrp="1"/>
          </p:cNvSpPr>
          <p:nvPr>
            <p:ph type="title"/>
          </p:nvPr>
        </p:nvSpPr>
        <p:spPr>
          <a:xfrm>
            <a:off x="838200" y="365125"/>
            <a:ext cx="4870938" cy="1325563"/>
          </a:xfrm>
        </p:spPr>
        <p:txBody>
          <a:bodyPr>
            <a:noAutofit/>
          </a:bodyPr>
          <a:lstStyle/>
          <a:p>
            <a:r>
              <a:rPr lang="en-US" sz="3200"/>
              <a:t>What would be a simple, fast, and cost-effective way to find sturgeon?</a:t>
            </a:r>
          </a:p>
        </p:txBody>
      </p:sp>
      <p:sp>
        <p:nvSpPr>
          <p:cNvPr id="3" name="Content Placeholder 2">
            <a:extLst>
              <a:ext uri="{FF2B5EF4-FFF2-40B4-BE49-F238E27FC236}">
                <a16:creationId xmlns:a16="http://schemas.microsoft.com/office/drawing/2014/main" id="{437C4DAA-F4F4-BD83-8811-251717BA6446}"/>
              </a:ext>
            </a:extLst>
          </p:cNvPr>
          <p:cNvSpPr>
            <a:spLocks noGrp="1"/>
          </p:cNvSpPr>
          <p:nvPr>
            <p:ph idx="1"/>
          </p:nvPr>
        </p:nvSpPr>
        <p:spPr>
          <a:xfrm>
            <a:off x="838200" y="1825625"/>
            <a:ext cx="4138246" cy="4351338"/>
          </a:xfrm>
        </p:spPr>
        <p:txBody>
          <a:bodyPr>
            <a:normAutofit lnSpcReduction="10000"/>
          </a:bodyPr>
          <a:lstStyle/>
          <a:p>
            <a:pPr marL="0" indent="0">
              <a:buNone/>
            </a:pPr>
            <a:r>
              <a:rPr lang="en-US" sz="2400" b="1"/>
              <a:t>Environmental DNA (eDNA) </a:t>
            </a:r>
            <a:r>
              <a:rPr lang="en-US" sz="2400"/>
              <a:t>is a new way of estimating a relative abundance of the target species.</a:t>
            </a:r>
          </a:p>
          <a:p>
            <a:pPr marL="0" indent="0">
              <a:buNone/>
            </a:pPr>
            <a:r>
              <a:rPr lang="en-US" sz="2400"/>
              <a:t>Living things like fish shed DNA when they lose scales or skin cells, use the bathroom, or spawn.</a:t>
            </a:r>
          </a:p>
          <a:p>
            <a:pPr marL="0" indent="0">
              <a:buNone/>
            </a:pPr>
            <a:r>
              <a:rPr lang="en-US" sz="2400"/>
              <a:t>Water is a soup filled with lots of DNA, and by taking samples from the environment you can test it for a specific strand of DNA.</a:t>
            </a:r>
          </a:p>
        </p:txBody>
      </p:sp>
      <p:sp>
        <p:nvSpPr>
          <p:cNvPr id="4" name="AutoShape 2" descr="Illustration of DNA strand.">
            <a:extLst>
              <a:ext uri="{FF2B5EF4-FFF2-40B4-BE49-F238E27FC236}">
                <a16:creationId xmlns:a16="http://schemas.microsoft.com/office/drawing/2014/main" id="{99297013-10DD-3DD8-2C34-41F147F841CB}"/>
              </a:ext>
            </a:extLst>
          </p:cNvPr>
          <p:cNvSpPr>
            <a:spLocks noChangeAspect="1" noChangeArrowheads="1"/>
          </p:cNvSpPr>
          <p:nvPr/>
        </p:nvSpPr>
        <p:spPr bwMode="auto">
          <a:xfrm>
            <a:off x="5943599" y="1940169"/>
            <a:ext cx="1641231" cy="164123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1CFD27F7-30A4-A877-5FA6-FFDB49A1D921}"/>
              </a:ext>
            </a:extLst>
          </p:cNvPr>
          <p:cNvPicPr>
            <a:picLocks noChangeAspect="1"/>
          </p:cNvPicPr>
          <p:nvPr/>
        </p:nvPicPr>
        <p:blipFill>
          <a:blip r:embed="rId3"/>
          <a:stretch>
            <a:fillRect/>
          </a:stretch>
        </p:blipFill>
        <p:spPr>
          <a:xfrm>
            <a:off x="7584830" y="-52622"/>
            <a:ext cx="2432539" cy="6910622"/>
          </a:xfrm>
          <a:prstGeom prst="rect">
            <a:avLst/>
          </a:prstGeom>
        </p:spPr>
      </p:pic>
      <p:pic>
        <p:nvPicPr>
          <p:cNvPr id="6" name="Picture 5" descr="A cartoon of a dinosaur&#10;&#10;AI-generated content may be incorrect.">
            <a:extLst>
              <a:ext uri="{FF2B5EF4-FFF2-40B4-BE49-F238E27FC236}">
                <a16:creationId xmlns:a16="http://schemas.microsoft.com/office/drawing/2014/main" id="{E4D324AE-8501-827C-CDE4-05BB636A1F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3599" y="1825625"/>
            <a:ext cx="3064901" cy="587287"/>
          </a:xfrm>
          <a:prstGeom prst="rect">
            <a:avLst/>
          </a:prstGeom>
        </p:spPr>
      </p:pic>
      <p:pic>
        <p:nvPicPr>
          <p:cNvPr id="7" name="Picture 6">
            <a:extLst>
              <a:ext uri="{FF2B5EF4-FFF2-40B4-BE49-F238E27FC236}">
                <a16:creationId xmlns:a16="http://schemas.microsoft.com/office/drawing/2014/main" id="{47CF1012-098F-ED15-116B-2DB51FEE8B68}"/>
              </a:ext>
            </a:extLst>
          </p:cNvPr>
          <p:cNvPicPr>
            <a:picLocks noChangeAspect="1"/>
          </p:cNvPicPr>
          <p:nvPr/>
        </p:nvPicPr>
        <p:blipFill>
          <a:blip r:embed="rId5"/>
          <a:stretch>
            <a:fillRect/>
          </a:stretch>
        </p:blipFill>
        <p:spPr>
          <a:xfrm>
            <a:off x="9166345" y="3261059"/>
            <a:ext cx="2053738" cy="965257"/>
          </a:xfrm>
          <a:prstGeom prst="rect">
            <a:avLst/>
          </a:prstGeom>
        </p:spPr>
      </p:pic>
      <p:pic>
        <p:nvPicPr>
          <p:cNvPr id="8" name="Picture 7">
            <a:extLst>
              <a:ext uri="{FF2B5EF4-FFF2-40B4-BE49-F238E27FC236}">
                <a16:creationId xmlns:a16="http://schemas.microsoft.com/office/drawing/2014/main" id="{E7933523-2B69-1751-01C7-42F6602BE7E0}"/>
              </a:ext>
            </a:extLst>
          </p:cNvPr>
          <p:cNvPicPr>
            <a:picLocks noChangeAspect="1"/>
          </p:cNvPicPr>
          <p:nvPr/>
        </p:nvPicPr>
        <p:blipFill>
          <a:blip r:embed="rId6"/>
          <a:stretch>
            <a:fillRect/>
          </a:stretch>
        </p:blipFill>
        <p:spPr>
          <a:xfrm flipH="1">
            <a:off x="6629399" y="4445089"/>
            <a:ext cx="1910862" cy="655911"/>
          </a:xfrm>
          <a:prstGeom prst="rect">
            <a:avLst/>
          </a:prstGeom>
        </p:spPr>
      </p:pic>
    </p:spTree>
    <p:extLst>
      <p:ext uri="{BB962C8B-B14F-4D97-AF65-F5344CB8AC3E}">
        <p14:creationId xmlns:p14="http://schemas.microsoft.com/office/powerpoint/2010/main" val="1970313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5A53E-852F-04A1-9AA2-5E95082DCEAA}"/>
              </a:ext>
            </a:extLst>
          </p:cNvPr>
          <p:cNvSpPr>
            <a:spLocks noGrp="1"/>
          </p:cNvSpPr>
          <p:nvPr>
            <p:ph type="title"/>
          </p:nvPr>
        </p:nvSpPr>
        <p:spPr/>
        <p:txBody>
          <a:bodyPr/>
          <a:lstStyle/>
          <a:p>
            <a:r>
              <a:rPr lang="en-US"/>
              <a:t>eDNA Steps</a:t>
            </a:r>
          </a:p>
        </p:txBody>
      </p:sp>
      <p:sp>
        <p:nvSpPr>
          <p:cNvPr id="3" name="Content Placeholder 2">
            <a:extLst>
              <a:ext uri="{FF2B5EF4-FFF2-40B4-BE49-F238E27FC236}">
                <a16:creationId xmlns:a16="http://schemas.microsoft.com/office/drawing/2014/main" id="{37E0E1DF-D53A-32B7-6A19-65FD0BB27ACB}"/>
              </a:ext>
            </a:extLst>
          </p:cNvPr>
          <p:cNvSpPr>
            <a:spLocks noGrp="1"/>
          </p:cNvSpPr>
          <p:nvPr>
            <p:ph idx="1"/>
          </p:nvPr>
        </p:nvSpPr>
        <p:spPr>
          <a:xfrm>
            <a:off x="462419" y="1690688"/>
            <a:ext cx="5813121" cy="4351338"/>
          </a:xfrm>
        </p:spPr>
        <p:txBody>
          <a:bodyPr/>
          <a:lstStyle/>
          <a:p>
            <a:pPr marL="514350" indent="-514350">
              <a:buAutoNum type="arabicPeriod"/>
            </a:pPr>
            <a:r>
              <a:rPr lang="en-US"/>
              <a:t>Gather samples from the environment (</a:t>
            </a:r>
            <a:r>
              <a:rPr lang="en-US" b="1"/>
              <a:t>water</a:t>
            </a:r>
            <a:r>
              <a:rPr lang="en-US"/>
              <a:t> or sediment) and water quality measurements</a:t>
            </a:r>
          </a:p>
          <a:p>
            <a:pPr marL="514350" indent="-514350">
              <a:buAutoNum type="arabicPeriod"/>
            </a:pPr>
            <a:r>
              <a:rPr lang="en-US"/>
              <a:t>Filter samples</a:t>
            </a:r>
          </a:p>
          <a:p>
            <a:pPr marL="514350" indent="-514350">
              <a:buAutoNum type="arabicPeriod"/>
            </a:pPr>
            <a:r>
              <a:rPr lang="en-US"/>
              <a:t>Extract DNA using specialized kits</a:t>
            </a:r>
          </a:p>
          <a:p>
            <a:pPr marL="514350" indent="-514350">
              <a:buAutoNum type="arabicPeriod"/>
            </a:pPr>
            <a:r>
              <a:rPr lang="en-US"/>
              <a:t>Perform quantitative PCR (qPCR) to get a relative number of DNA in the given water sample</a:t>
            </a:r>
          </a:p>
        </p:txBody>
      </p:sp>
      <p:pic>
        <p:nvPicPr>
          <p:cNvPr id="5" name="Picture 4" descr="A person in a boat with a shovel in the water&#10;&#10;AI-generated content may be incorrect.">
            <a:extLst>
              <a:ext uri="{FF2B5EF4-FFF2-40B4-BE49-F238E27FC236}">
                <a16:creationId xmlns:a16="http://schemas.microsoft.com/office/drawing/2014/main" id="{44C7244E-DE6A-E7A3-7C85-A181620E9C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1008" y="1396652"/>
            <a:ext cx="5419595" cy="4064696"/>
          </a:xfrm>
          <a:prstGeom prst="rect">
            <a:avLst/>
          </a:prstGeom>
        </p:spPr>
      </p:pic>
      <p:pic>
        <p:nvPicPr>
          <p:cNvPr id="7" name="Picture 6" descr="A group of plastic containers with liquid in them&#10;&#10;AI-generated content may be incorrect.">
            <a:extLst>
              <a:ext uri="{FF2B5EF4-FFF2-40B4-BE49-F238E27FC236}">
                <a16:creationId xmlns:a16="http://schemas.microsoft.com/office/drawing/2014/main" id="{DB5C4C8B-1697-688D-9268-82393CECA2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1008" y="1396652"/>
            <a:ext cx="5419596" cy="4064697"/>
          </a:xfrm>
          <a:prstGeom prst="rect">
            <a:avLst/>
          </a:prstGeom>
        </p:spPr>
      </p:pic>
      <p:pic>
        <p:nvPicPr>
          <p:cNvPr id="9" name="Picture 8" descr="A laboratory equipment on a table&#10;&#10;AI-generated content may be incorrect.">
            <a:extLst>
              <a:ext uri="{FF2B5EF4-FFF2-40B4-BE49-F238E27FC236}">
                <a16:creationId xmlns:a16="http://schemas.microsoft.com/office/drawing/2014/main" id="{FF46522D-BA14-F20E-FFF3-F029761D53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01007" y="1396652"/>
            <a:ext cx="5419595" cy="4064696"/>
          </a:xfrm>
          <a:prstGeom prst="rect">
            <a:avLst/>
          </a:prstGeom>
        </p:spPr>
      </p:pic>
    </p:spTree>
    <p:extLst>
      <p:ext uri="{BB962C8B-B14F-4D97-AF65-F5344CB8AC3E}">
        <p14:creationId xmlns:p14="http://schemas.microsoft.com/office/powerpoint/2010/main" val="1072616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53EC-71FA-E840-470E-5E8003FD266C}"/>
              </a:ext>
            </a:extLst>
          </p:cNvPr>
          <p:cNvSpPr>
            <a:spLocks noGrp="1"/>
          </p:cNvSpPr>
          <p:nvPr>
            <p:ph type="title"/>
          </p:nvPr>
        </p:nvSpPr>
        <p:spPr/>
        <p:txBody>
          <a:bodyPr/>
          <a:lstStyle/>
          <a:p>
            <a:r>
              <a:rPr lang="en-US"/>
              <a:t>In the classroom…</a:t>
            </a:r>
          </a:p>
        </p:txBody>
      </p:sp>
      <p:sp>
        <p:nvSpPr>
          <p:cNvPr id="3" name="Content Placeholder 2">
            <a:extLst>
              <a:ext uri="{FF2B5EF4-FFF2-40B4-BE49-F238E27FC236}">
                <a16:creationId xmlns:a16="http://schemas.microsoft.com/office/drawing/2014/main" id="{E5A58AC7-6080-3FBC-2DAF-0C32810DC4D7}"/>
              </a:ext>
            </a:extLst>
          </p:cNvPr>
          <p:cNvSpPr>
            <a:spLocks noGrp="1"/>
          </p:cNvSpPr>
          <p:nvPr>
            <p:ph idx="1"/>
          </p:nvPr>
        </p:nvSpPr>
        <p:spPr/>
        <p:txBody>
          <a:bodyPr/>
          <a:lstStyle/>
          <a:p>
            <a:pPr marL="0" indent="0">
              <a:buNone/>
            </a:pPr>
            <a:r>
              <a:rPr lang="en-US" dirty="0"/>
              <a:t>Researchers need your help processing all these samples! We’ve gathered eight samples from and near the James River. Similar to how we do in the lab, follow these steps:</a:t>
            </a:r>
          </a:p>
          <a:p>
            <a:pPr marL="514350" indent="-514350">
              <a:buAutoNum type="arabicPeriod"/>
            </a:pPr>
            <a:r>
              <a:rPr lang="en-US" dirty="0"/>
              <a:t>Each sample should be poured over a filter (make sure to use a different filter every time, we don’t want to cross contaminate our samples!) over a strainer.</a:t>
            </a:r>
          </a:p>
          <a:p>
            <a:pPr marL="514350" indent="-514350">
              <a:buFont typeface="Arial" panose="020B0604020202020204" pitchFamily="34" charset="0"/>
              <a:buAutoNum type="arabicPeriod"/>
            </a:pPr>
            <a:r>
              <a:rPr lang="en-US" dirty="0"/>
              <a:t>From each sample extract the Atlantic sturgeon DNA. </a:t>
            </a:r>
          </a:p>
          <a:p>
            <a:pPr marL="514350" indent="-514350">
              <a:buFont typeface="Arial" panose="020B0604020202020204" pitchFamily="34" charset="0"/>
              <a:buAutoNum type="arabicPeriod"/>
            </a:pPr>
            <a:r>
              <a:rPr lang="en-US" dirty="0"/>
              <a:t>Count and record how much DNA you find from each sample (make sure to take notes of environmental measurements provided on the field data sheet).</a:t>
            </a:r>
          </a:p>
        </p:txBody>
      </p:sp>
    </p:spTree>
    <p:extLst>
      <p:ext uri="{BB962C8B-B14F-4D97-AF65-F5344CB8AC3E}">
        <p14:creationId xmlns:p14="http://schemas.microsoft.com/office/powerpoint/2010/main" val="11403527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7CD67-21C1-CDC7-9F8F-2F2BA7046DD2}"/>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FF465FCE-EDF9-850A-5254-250A735A02A9}"/>
              </a:ext>
            </a:extLst>
          </p:cNvPr>
          <p:cNvSpPr>
            <a:spLocks noGrp="1"/>
          </p:cNvSpPr>
          <p:nvPr>
            <p:ph idx="1"/>
          </p:nvPr>
        </p:nvSpPr>
        <p:spPr/>
        <p:txBody>
          <a:bodyPr>
            <a:normAutofit fontScale="62500" lnSpcReduction="20000"/>
          </a:bodyPr>
          <a:lstStyle/>
          <a:p>
            <a:pPr marL="0" indent="0">
              <a:buNone/>
            </a:pPr>
            <a:r>
              <a:rPr lang="en-US" i="1"/>
              <a:t>Atlantic Sturgeon</a:t>
            </a:r>
            <a:r>
              <a:rPr lang="en-US"/>
              <a:t>. Atlantic States Marine Fisheries Commission. (2025, February 11). https://asmfc.org/species/atlantic-sturgeon/ </a:t>
            </a:r>
          </a:p>
          <a:p>
            <a:pPr marL="0" indent="0">
              <a:buNone/>
            </a:pPr>
            <a:r>
              <a:rPr lang="en-US"/>
              <a:t>Bemis, W. E., &amp; Kynard, B. (1997). Sturgeon rivers: an introduction to </a:t>
            </a:r>
            <a:r>
              <a:rPr lang="en-US" err="1"/>
              <a:t>acipenseriform</a:t>
            </a:r>
            <a:r>
              <a:rPr lang="en-US"/>
              <a:t> biogeography and life history. </a:t>
            </a:r>
            <a:r>
              <a:rPr lang="en-US" i="1"/>
              <a:t>Environmental Biology of Fishes</a:t>
            </a:r>
            <a:r>
              <a:rPr lang="en-US"/>
              <a:t>, </a:t>
            </a:r>
            <a:r>
              <a:rPr lang="en-US" i="1"/>
              <a:t>48</a:t>
            </a:r>
            <a:r>
              <a:rPr lang="en-US"/>
              <a:t>, 167-183.</a:t>
            </a:r>
          </a:p>
          <a:p>
            <a:pPr marL="0" indent="0">
              <a:buNone/>
            </a:pPr>
            <a:r>
              <a:rPr lang="en-US" err="1"/>
              <a:t>Breitburg</a:t>
            </a:r>
            <a:r>
              <a:rPr lang="en-US"/>
              <a:t>, D. et al. Declining oxygen in the global ocean and coastal waters. Science 359, eaam7240 (2018).</a:t>
            </a:r>
          </a:p>
          <a:p>
            <a:pPr marL="0" indent="0">
              <a:buNone/>
            </a:pPr>
            <a:r>
              <a:rPr lang="en-US"/>
              <a:t>IPCC. Climate Change 2023: Synthesis Report. A Report of the Intergovernmental Panel on Climate Change. Contribution of Working Groups I, II and III to the Sixth Assessment Report of the Intergovernmental Panel on Climate Change. Core Writ. Team H Lee J 595 Romero Eds IPCC, Geneva, Switzerland, (2023).</a:t>
            </a:r>
          </a:p>
          <a:p>
            <a:pPr marL="0" indent="0">
              <a:buNone/>
            </a:pPr>
            <a:r>
              <a:rPr lang="en-US"/>
              <a:t>Merriam-Webster. (n.d.). </a:t>
            </a:r>
            <a:r>
              <a:rPr lang="en-US" i="1"/>
              <a:t>Thesaurus by Merriam-Webster: Find synonyms, similar words, and Antonyms</a:t>
            </a:r>
            <a:r>
              <a:rPr lang="en-US"/>
              <a:t>. Merriam-Webster. https://www.merriam-webster.com/thesaurus </a:t>
            </a:r>
          </a:p>
          <a:p>
            <a:pPr marL="0" indent="0">
              <a:buNone/>
            </a:pPr>
            <a:r>
              <a:rPr lang="en-US"/>
              <a:t>NOAA Fisheries (2024, November 19). </a:t>
            </a:r>
            <a:r>
              <a:rPr lang="en-US" i="1"/>
              <a:t>Atlantic Sturgeon</a:t>
            </a:r>
            <a:r>
              <a:rPr lang="en-US"/>
              <a:t>. </a:t>
            </a:r>
            <a:r>
              <a:rPr lang="en-US">
                <a:hlinkClick r:id="rId2"/>
              </a:rPr>
              <a:t>https://www.fisheries.noaa.gov/species/atlantic-sturgeon#:~:text=Today%2C%20all%20five%20U.S.%20Atlantic,the%20U.S.%20Endangered%20Species%20Act</a:t>
            </a:r>
            <a:r>
              <a:rPr lang="en-US"/>
              <a:t>.</a:t>
            </a:r>
          </a:p>
          <a:p>
            <a:pPr marL="0" indent="0">
              <a:buNone/>
            </a:pPr>
            <a:r>
              <a:rPr lang="en-US"/>
              <a:t>Wang, S., Yan, Z., </a:t>
            </a:r>
            <a:r>
              <a:rPr lang="en-US" err="1"/>
              <a:t>Hänfling</a:t>
            </a:r>
            <a:r>
              <a:rPr lang="en-US"/>
              <a:t>, B., Zheng, X., Wang, P., Fan, J., &amp; Li, J. (2021). Methodology of fish eDNA and its applications in ecology and environment. </a:t>
            </a:r>
            <a:r>
              <a:rPr lang="en-US" i="1"/>
              <a:t>Science of the Total Environment</a:t>
            </a:r>
            <a:r>
              <a:rPr lang="en-US"/>
              <a:t>, </a:t>
            </a:r>
            <a:r>
              <a:rPr lang="en-US" i="1"/>
              <a:t>755</a:t>
            </a:r>
            <a:r>
              <a:rPr lang="en-US"/>
              <a:t>, 142622.</a:t>
            </a:r>
          </a:p>
          <a:p>
            <a:endParaRPr lang="en-US"/>
          </a:p>
        </p:txBody>
      </p:sp>
    </p:spTree>
    <p:extLst>
      <p:ext uri="{BB962C8B-B14F-4D97-AF65-F5344CB8AC3E}">
        <p14:creationId xmlns:p14="http://schemas.microsoft.com/office/powerpoint/2010/main" val="3413373856"/>
      </p:ext>
    </p:extLst>
  </p:cSld>
  <p:clrMapOvr>
    <a:masterClrMapping/>
  </p:clrMapOvr>
</p:sld>
</file>

<file path=ppt/theme/theme1.xml><?xml version="1.0" encoding="utf-8"?>
<a:theme xmlns:a="http://schemas.openxmlformats.org/drawingml/2006/main" name="Office Theme">
  <a:themeElements>
    <a:clrScheme name="Thesis">
      <a:dk1>
        <a:srgbClr val="795E5D"/>
      </a:dk1>
      <a:lt1>
        <a:srgbClr val="CFCDB1"/>
      </a:lt1>
      <a:dk2>
        <a:srgbClr val="795E5D"/>
      </a:dk2>
      <a:lt2>
        <a:srgbClr val="CFCDB1"/>
      </a:lt2>
      <a:accent1>
        <a:srgbClr val="6D7523"/>
      </a:accent1>
      <a:accent2>
        <a:srgbClr val="CDD674"/>
      </a:accent2>
      <a:accent3>
        <a:srgbClr val="1D5B67"/>
      </a:accent3>
      <a:accent4>
        <a:srgbClr val="097B7B"/>
      </a:accent4>
      <a:accent5>
        <a:srgbClr val="8F3F3D"/>
      </a:accent5>
      <a:accent6>
        <a:srgbClr val="642B2A"/>
      </a:accent6>
      <a:hlink>
        <a:srgbClr val="467886"/>
      </a:hlink>
      <a:folHlink>
        <a:srgbClr val="7A2A2A"/>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4514c420fc546aa36817a2900b89c09f">
  <xsd:schema xmlns:xsd="http://www.w3.org/2001/XMLSchema" xmlns:xs="http://www.w3.org/2001/XMLSchema" xmlns:p="http://schemas.microsoft.com/office/2006/metadata/properties" xmlns:ns2="377ea6c5-c720-40d1-b137-1b67931e9f50" targetNamespace="http://schemas.microsoft.com/office/2006/metadata/properties" ma:root="true" ma:fieldsID="e2e0421bfb8976e98a5a24e7b91e219c"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58E1C73-CC6B-4B88-BF63-020237E4F2F2}">
  <ds:schemaRefs>
    <ds:schemaRef ds:uri="http://schemas.microsoft.com/sharepoint/v3/contenttype/forms"/>
  </ds:schemaRefs>
</ds:datastoreItem>
</file>

<file path=customXml/itemProps2.xml><?xml version="1.0" encoding="utf-8"?>
<ds:datastoreItem xmlns:ds="http://schemas.openxmlformats.org/officeDocument/2006/customXml" ds:itemID="{93F34C90-03E9-408D-B835-9FE4C7D8201F}">
  <ds:schemaRefs>
    <ds:schemaRef ds:uri="377ea6c5-c720-40d1-b137-1b67931e9f50"/>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1F2A918F-F4D0-44C6-8A1B-F4E02D387AD3}"/>
</file>

<file path=docProps/app.xml><?xml version="1.0" encoding="utf-8"?>
<Properties xmlns="http://schemas.openxmlformats.org/officeDocument/2006/extended-properties" xmlns:vt="http://schemas.openxmlformats.org/officeDocument/2006/docPropsVTypes">
  <TotalTime>0</TotalTime>
  <Words>1474</Words>
  <Application>Microsoft Office PowerPoint</Application>
  <PresentationFormat>Widescreen</PresentationFormat>
  <Paragraphs>123</Paragraphs>
  <Slides>13</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Aptos</vt:lpstr>
      <vt:lpstr>Aptos Display</vt:lpstr>
      <vt:lpstr>Aptos Mono</vt:lpstr>
      <vt:lpstr>Arial</vt:lpstr>
      <vt:lpstr>Bodoni MT Black</vt:lpstr>
      <vt:lpstr>Calibri</vt:lpstr>
      <vt:lpstr>Office Theme</vt:lpstr>
      <vt:lpstr>Where in the Water is the Atlantic Sturgeon?</vt:lpstr>
      <vt:lpstr>Meet the Researcher: </vt:lpstr>
      <vt:lpstr>WANTED: Have you seen this fish?</vt:lpstr>
      <vt:lpstr>WANTED: The Atlantic Sturgeon Acipenser oxyrinchus</vt:lpstr>
      <vt:lpstr>Life Cycle </vt:lpstr>
      <vt:lpstr>So why are we looking for them?</vt:lpstr>
      <vt:lpstr>If fishing has been reduced, what else could be holding them back?</vt:lpstr>
      <vt:lpstr>Changing Abiotic Factors</vt:lpstr>
      <vt:lpstr>So why are we looking for them?</vt:lpstr>
      <vt:lpstr>What would be a simple, fast, and cost-effective way to find sturgeon?</vt:lpstr>
      <vt:lpstr>eDNA Steps</vt:lpstr>
      <vt:lpstr>In the classroom…</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A. Irvin</dc:creator>
  <cp:lastModifiedBy>Kelly A. Irvin</cp:lastModifiedBy>
  <cp:revision>3</cp:revision>
  <dcterms:created xsi:type="dcterms:W3CDTF">2025-10-02T16:45:01Z</dcterms:created>
  <dcterms:modified xsi:type="dcterms:W3CDTF">2026-03-02T20:08:49Z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