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2"/>
  </p:notesMasterIdLst>
  <p:sldIdLst>
    <p:sldId id="257" r:id="rId2"/>
    <p:sldId id="260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12192000" cy="6858000"/>
  <p:notesSz cx="6858000" cy="9144000"/>
  <p:embeddedFontLst>
    <p:embeddedFont>
      <p:font typeface="Rocky" panose="02000606080000020003" pitchFamily="50" charset="0"/>
      <p:regular r:id="rId13"/>
      <p:bold r:id="rId14"/>
      <p:boldItalic r:id="rId15"/>
    </p:embeddedFont>
    <p:embeddedFont>
      <p:font typeface="Rocky Black" panose="02000506080000020004" pitchFamily="50" charset="0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EDE7D3"/>
    <a:srgbClr val="DBD0A7"/>
    <a:srgbClr val="BCCEE2"/>
    <a:srgbClr val="C1E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1" autoAdjust="0"/>
    <p:restoredTop sz="94660"/>
  </p:normalViewPr>
  <p:slideViewPr>
    <p:cSldViewPr snapToGrid="0">
      <p:cViewPr varScale="1">
        <p:scale>
          <a:sx n="92" d="100"/>
          <a:sy n="92" d="100"/>
        </p:scale>
        <p:origin x="66" y="45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guel Montalvo" userId="13d1c485-6b51-455a-a43f-49465ac632a4" providerId="ADAL" clId="{07D8C831-D9F0-472D-9D4B-182CE37B2A79}"/>
    <pc:docChg chg="undo custSel modSld">
      <pc:chgData name="Miguel Montalvo" userId="13d1c485-6b51-455a-a43f-49465ac632a4" providerId="ADAL" clId="{07D8C831-D9F0-472D-9D4B-182CE37B2A79}" dt="2026-03-30T20:48:28.825" v="958" actId="20577"/>
      <pc:docMkLst>
        <pc:docMk/>
      </pc:docMkLst>
      <pc:sldChg chg="modNotesTx">
        <pc:chgData name="Miguel Montalvo" userId="13d1c485-6b51-455a-a43f-49465ac632a4" providerId="ADAL" clId="{07D8C831-D9F0-472D-9D4B-182CE37B2A79}" dt="2026-03-23T15:40:48.866" v="0" actId="6549"/>
        <pc:sldMkLst>
          <pc:docMk/>
          <pc:sldMk cId="4053387824" sldId="257"/>
        </pc:sldMkLst>
      </pc:sldChg>
      <pc:sldChg chg="addSp delSp modSp mod setBg modNotesTx">
        <pc:chgData name="Miguel Montalvo" userId="13d1c485-6b51-455a-a43f-49465ac632a4" providerId="ADAL" clId="{07D8C831-D9F0-472D-9D4B-182CE37B2A79}" dt="2026-03-24T13:34:21.217" v="769" actId="20577"/>
        <pc:sldMkLst>
          <pc:docMk/>
          <pc:sldMk cId="2457641820" sldId="262"/>
        </pc:sldMkLst>
        <pc:picChg chg="add mod ord modCrop">
          <ac:chgData name="Miguel Montalvo" userId="13d1c485-6b51-455a-a43f-49465ac632a4" providerId="ADAL" clId="{07D8C831-D9F0-472D-9D4B-182CE37B2A79}" dt="2026-03-23T17:18:09.778" v="14" actId="732"/>
          <ac:picMkLst>
            <pc:docMk/>
            <pc:sldMk cId="2457641820" sldId="262"/>
            <ac:picMk id="4" creationId="{810AA79B-A924-4F2E-16A5-EC615F6BFE3B}"/>
          </ac:picMkLst>
        </pc:picChg>
        <pc:picChg chg="ord">
          <ac:chgData name="Miguel Montalvo" userId="13d1c485-6b51-455a-a43f-49465ac632a4" providerId="ADAL" clId="{07D8C831-D9F0-472D-9D4B-182CE37B2A79}" dt="2026-03-23T15:57:02.161" v="10" actId="166"/>
          <ac:picMkLst>
            <pc:docMk/>
            <pc:sldMk cId="2457641820" sldId="262"/>
            <ac:picMk id="7" creationId="{1DE67F9C-7EB5-1137-7DA0-E08D6E431507}"/>
          </ac:picMkLst>
        </pc:picChg>
      </pc:sldChg>
      <pc:sldChg chg="modNotesTx">
        <pc:chgData name="Miguel Montalvo" userId="13d1c485-6b51-455a-a43f-49465ac632a4" providerId="ADAL" clId="{07D8C831-D9F0-472D-9D4B-182CE37B2A79}" dt="2026-03-30T20:48:28.825" v="958" actId="20577"/>
        <pc:sldMkLst>
          <pc:docMk/>
          <pc:sldMk cId="3382509117" sldId="26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34AEEF-B3F3-4962-B43C-A93C131576CA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381459-7247-4CDA-B96C-59FEBF0BF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431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381459-7247-4CDA-B96C-59FEBF0BF36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819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These are all items from the Smithsonian collection:</a:t>
            </a:r>
          </a:p>
          <a:p>
            <a:pPr marL="171450" indent="-171450">
              <a:buFontTx/>
              <a:buChar char="-"/>
            </a:pPr>
            <a:r>
              <a:rPr lang="en-US" dirty="0"/>
              <a:t>Piece of agate</a:t>
            </a:r>
          </a:p>
          <a:p>
            <a:pPr marL="171450" indent="-171450">
              <a:buFontTx/>
              <a:buChar char="-"/>
            </a:pPr>
            <a:r>
              <a:rPr lang="en-US" dirty="0"/>
              <a:t>Piece of the Murchison meteorite that fell in Australia in 1969. Some of its minerals are the oldest materials found to date on Earth, aged to 7 billion years old. 2.5 billion years older than the Solar System</a:t>
            </a:r>
          </a:p>
          <a:p>
            <a:pPr marL="171450" indent="-171450">
              <a:buFontTx/>
              <a:buChar char="-"/>
            </a:pPr>
            <a:r>
              <a:rPr lang="en-US" dirty="0" err="1"/>
              <a:t>Gachala</a:t>
            </a:r>
            <a:r>
              <a:rPr lang="en-US" dirty="0"/>
              <a:t> emerald. This is a very large emerald from Colombia. It was found in 1967 and weights more than a third of a pound!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381459-7247-4CDA-B96C-59FEBF0BF36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417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Left: Large fishes stored in jars at the Museum of Natural History, London</a:t>
            </a:r>
          </a:p>
          <a:p>
            <a:r>
              <a:rPr lang="en-US" dirty="0"/>
              <a:t>Right: A large Angler Fish stored in a tank at the Museum of Natural History, London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381459-7247-4CDA-B96C-59FEBF0BF36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933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B0D2B-A2C0-93C5-980E-547242B6C8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F591FC-79C8-1D86-BE50-2B645B10A6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A3842-D1DB-E984-C41C-A54087A1C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E8F3-8D9B-4C19-8B58-A9995A435CE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6FADE-DAAB-3C59-40A3-C9C2DE414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45173-4F7D-18DD-1285-3AF179075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4D1A-73F6-45F5-A65B-D733C064F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254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FBD20-F2C6-AE44-0379-3BF1FCE84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F0D1EC-8586-3342-5792-526DA70439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7283CF-0363-CAC5-DA4C-1ED319194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E8F3-8D9B-4C19-8B58-A9995A435CE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2A1901-FC1D-905E-F753-74CD36AC5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CB7449-0CA9-D000-0D4C-C8976BB0C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4D1A-73F6-45F5-A65B-D733C064F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907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1BC52-2F8E-C059-E610-174AE791F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7DDB49-DFF7-973B-0E41-59D37F4AD4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C9F8D5-5E8E-E694-8F91-CAB188A79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E8F3-8D9B-4C19-8B58-A9995A435CE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2E885-310C-29B2-51C6-99085F916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0E497F-4AA9-0DBD-C91B-8B60DAAC7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4D1A-73F6-45F5-A65B-D733C064F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481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A93AC-A076-6305-A347-AC9BC6BD8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0F270-031F-07E7-36BC-A4663916E6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A04DCA-515D-2E93-8289-1E2530283A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A24512-1788-857E-854C-CBE1814E3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E8F3-8D9B-4C19-8B58-A9995A435CE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E7DA01-E93B-9238-85AE-3A04C2E98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4805DE-4EF1-47A5-2AA1-A77AEE6A9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4D1A-73F6-45F5-A65B-D733C064F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985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B47C3-56F8-1BEB-BD7D-5E1B04297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CD2057-125A-100B-4979-4B0ABBDE31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0D55C7-4BAC-07B5-044F-3FE6F5B030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2ADEFE-80A4-D3FD-DD47-B27804950C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72B324-4B8B-A2B7-CCBF-4774BA5B15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8EED666-F88E-F89B-71C8-C32E017C5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E8F3-8D9B-4C19-8B58-A9995A435CE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4A6166-4D91-366E-E9DE-3786415E3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730556-A922-9280-9B14-3B90480DD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4D1A-73F6-45F5-A65B-D733C064F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274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EF212-16D9-E88C-C8E8-2D8E3978D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086AEA-0427-B5FD-3F85-914069155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E8F3-8D9B-4C19-8B58-A9995A435CE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C19FDE-75F9-D8DC-065A-4D57BCC5E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CDF5C7-7E4E-0477-B2E2-9DF1E3408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4D1A-73F6-45F5-A65B-D733C064F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350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E6777E-CA3B-7C72-A4D9-EE71AE6A8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E8F3-8D9B-4C19-8B58-A9995A435CE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B69554-CF09-0764-6C5F-C471CDF3A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6C442B-585E-DC23-E57E-A85ED47CA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4D1A-73F6-45F5-A65B-D733C064F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630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9741B-2CF1-2054-C31A-A67687196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F231A-5392-34D0-7021-7956BF7C7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B3C77A-5AB6-F803-CB77-F302712829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81D2E9-6C4C-FA11-E834-B17855A41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E8F3-8D9B-4C19-8B58-A9995A435CE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E57848-0988-42A2-C29E-F0958E039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F0E60F-0668-00EA-6DC2-6454BB48A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4D1A-73F6-45F5-A65B-D733C064F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66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C6F30-EEAE-8212-84FD-7FA24B0F2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F6522-EDFF-019C-989B-6A94AAF02B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861F96-52C7-0809-4F42-0CCC017A0B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0109E3-1276-3E7B-5657-DBB4B49CD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E8F3-8D9B-4C19-8B58-A9995A435CE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1B2E22-9778-A252-D25C-F70FE79A4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0BBF34-4402-44D4-9692-04709EFA0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4D1A-73F6-45F5-A65B-D733C064F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391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E6123-49BA-2AD4-58FA-E8CE03A7B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6A82ED-637D-B0F4-1F58-C5C78430DE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042C9A-4DFC-6A75-0030-343FB5A01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E8F3-8D9B-4C19-8B58-A9995A435CE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36849-AC78-21B1-F492-C69E9291C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A1B135-C07D-7A98-EA20-CDC62D5A1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4D1A-73F6-45F5-A65B-D733C064F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970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E7DD45-68AA-9972-4A2B-4C5E4A2E42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65E349-AD5F-7AF0-9C88-0D043EBCAC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B01553-0908-080E-138A-EA3E0D690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AE8F3-8D9B-4C19-8B58-A9995A435CE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F6E00B-94D1-BC7E-A228-0C7F74E91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22DB18-E11A-90D5-A21C-D638E804F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4D1A-73F6-45F5-A65B-D733C064F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983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4C211-6B08-EC68-59EF-2051899C8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D5DB0-2F0A-A5A7-4E10-705ECE8388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7D6D5A-F319-1362-86C1-EF3D8A0D3F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FAE8F3-8D9B-4C19-8B58-A9995A435CE4}" type="datetimeFigureOut">
              <a:rPr lang="en-US" smtClean="0"/>
              <a:t>3/30/2026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7B94A-E008-2887-DF99-10F782430F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E6AA07-A847-6DB1-DBAF-1BBF35D680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4C4D1A-73F6-45F5-A65B-D733C064F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260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keleton of a whale from a ceiling in a building&#10;&#10;AI-generated content may be incorrect.">
            <a:extLst>
              <a:ext uri="{FF2B5EF4-FFF2-40B4-BE49-F238E27FC236}">
                <a16:creationId xmlns:a16="http://schemas.microsoft.com/office/drawing/2014/main" id="{5E14A827-0A86-4189-A8FA-C901DECB21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33356"/>
            <a:ext cx="12192000" cy="887818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82150558-F8DF-BE78-E904-517BA8431186}"/>
              </a:ext>
            </a:extLst>
          </p:cNvPr>
          <p:cNvSpPr txBox="1">
            <a:spLocks/>
          </p:cNvSpPr>
          <p:nvPr/>
        </p:nvSpPr>
        <p:spPr>
          <a:xfrm>
            <a:off x="-35205" y="4898243"/>
            <a:ext cx="4905878" cy="1959756"/>
          </a:xfrm>
          <a:prstGeom prst="rect">
            <a:avLst/>
          </a:prstGeom>
          <a:solidFill>
            <a:schemeClr val="bg1"/>
          </a:solidFill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Rocky Black" panose="02000006000000000000" pitchFamily="50" charset="0"/>
              </a:rPr>
              <a:t>Learning about nature through</a:t>
            </a:r>
            <a:br>
              <a:rPr lang="en-US" dirty="0">
                <a:latin typeface="Rocky Black" panose="02000006000000000000" pitchFamily="50" charset="0"/>
              </a:rPr>
            </a:br>
            <a:r>
              <a:rPr lang="en-US" dirty="0">
                <a:latin typeface="Rocky Black" panose="02000006000000000000" pitchFamily="50" charset="0"/>
              </a:rPr>
              <a:t>museum collections</a:t>
            </a:r>
          </a:p>
        </p:txBody>
      </p:sp>
    </p:spTree>
    <p:extLst>
      <p:ext uri="{BB962C8B-B14F-4D97-AF65-F5344CB8AC3E}">
        <p14:creationId xmlns:p14="http://schemas.microsoft.com/office/powerpoint/2010/main" val="405338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7D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68F0FA-3778-FCAD-DC3F-7CEA83BDB4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DD6C9FD-03B4-2535-4950-9084D6AB6C80}"/>
              </a:ext>
            </a:extLst>
          </p:cNvPr>
          <p:cNvSpPr/>
          <p:nvPr/>
        </p:nvSpPr>
        <p:spPr>
          <a:xfrm>
            <a:off x="635794" y="588169"/>
            <a:ext cx="10920413" cy="5681663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B4AEC8-E7DC-0119-B66D-3C02BBA2DBC5}"/>
              </a:ext>
            </a:extLst>
          </p:cNvPr>
          <p:cNvSpPr txBox="1">
            <a:spLocks/>
          </p:cNvSpPr>
          <p:nvPr/>
        </p:nvSpPr>
        <p:spPr>
          <a:xfrm>
            <a:off x="895350" y="238919"/>
            <a:ext cx="5014913" cy="761206"/>
          </a:xfrm>
          <a:prstGeom prst="rect">
            <a:avLst/>
          </a:prstGeom>
          <a:solidFill>
            <a:srgbClr val="EDE7D3"/>
          </a:solidFill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Rocky Black" panose="02000006000000000000" pitchFamily="50" charset="0"/>
              </a:rPr>
              <a:t>What are museums?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B5FA9F9-2807-C632-FD88-3F660B3CB146}"/>
              </a:ext>
            </a:extLst>
          </p:cNvPr>
          <p:cNvSpPr txBox="1">
            <a:spLocks/>
          </p:cNvSpPr>
          <p:nvPr/>
        </p:nvSpPr>
        <p:spPr>
          <a:xfrm>
            <a:off x="2228850" y="2693987"/>
            <a:ext cx="7734300" cy="1346200"/>
          </a:xfrm>
          <a:prstGeom prst="rect">
            <a:avLst/>
          </a:prstGeom>
        </p:spPr>
        <p:txBody>
          <a:bodyPr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Rocky" panose="02000606080000020003" pitchFamily="50" charset="0"/>
              </a:rPr>
              <a:t>They are places that store objects that are important to humans.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90535A5-CAD4-38F5-D4FF-C9F42F34FBD6}"/>
              </a:ext>
            </a:extLst>
          </p:cNvPr>
          <p:cNvSpPr txBox="1">
            <a:spLocks/>
          </p:cNvSpPr>
          <p:nvPr/>
        </p:nvSpPr>
        <p:spPr>
          <a:xfrm>
            <a:off x="637293" y="5156198"/>
            <a:ext cx="8364682" cy="1177927"/>
          </a:xfrm>
          <a:prstGeom prst="rect">
            <a:avLst/>
          </a:prstGeom>
        </p:spPr>
        <p:txBody>
          <a:bodyPr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Rocky" panose="02000606080000020003" pitchFamily="50" charset="0"/>
              </a:rPr>
              <a:t>Can you think of objects that are important to you?</a:t>
            </a:r>
          </a:p>
        </p:txBody>
      </p:sp>
    </p:spTree>
    <p:extLst>
      <p:ext uri="{BB962C8B-B14F-4D97-AF65-F5344CB8AC3E}">
        <p14:creationId xmlns:p14="http://schemas.microsoft.com/office/powerpoint/2010/main" val="582518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7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846D7A3-18C2-1488-3D72-C61ED57039B7}"/>
              </a:ext>
            </a:extLst>
          </p:cNvPr>
          <p:cNvSpPr/>
          <p:nvPr/>
        </p:nvSpPr>
        <p:spPr>
          <a:xfrm>
            <a:off x="635794" y="588169"/>
            <a:ext cx="10920413" cy="5681663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D58CD7-1BE1-BFE8-6BD7-DB8D19D69708}"/>
              </a:ext>
            </a:extLst>
          </p:cNvPr>
          <p:cNvSpPr txBox="1">
            <a:spLocks/>
          </p:cNvSpPr>
          <p:nvPr/>
        </p:nvSpPr>
        <p:spPr>
          <a:xfrm>
            <a:off x="895350" y="205581"/>
            <a:ext cx="5014913" cy="1485106"/>
          </a:xfrm>
          <a:prstGeom prst="rect">
            <a:avLst/>
          </a:prstGeom>
          <a:solidFill>
            <a:srgbClr val="EDE7D3"/>
          </a:solidFill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Rocky Black" panose="02000006000000000000" pitchFamily="50" charset="0"/>
              </a:rPr>
              <a:t>How about </a:t>
            </a:r>
            <a:r>
              <a:rPr lang="en-US" u="sng" dirty="0">
                <a:latin typeface="Rocky Black" panose="02000006000000000000" pitchFamily="50" charset="0"/>
              </a:rPr>
              <a:t>natural history museums</a:t>
            </a:r>
            <a:r>
              <a:rPr lang="en-US" dirty="0">
                <a:latin typeface="Rocky Black" panose="02000006000000000000" pitchFamily="50" charset="0"/>
              </a:rPr>
              <a:t>?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5D9117F-9534-7597-AFE4-E7E21827981C}"/>
              </a:ext>
            </a:extLst>
          </p:cNvPr>
          <p:cNvSpPr txBox="1">
            <a:spLocks/>
          </p:cNvSpPr>
          <p:nvPr/>
        </p:nvSpPr>
        <p:spPr>
          <a:xfrm>
            <a:off x="2228850" y="2418556"/>
            <a:ext cx="7734300" cy="2020888"/>
          </a:xfrm>
          <a:prstGeom prst="rect">
            <a:avLst/>
          </a:prstGeom>
        </p:spPr>
        <p:txBody>
          <a:bodyPr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Rocky" panose="02000606080000020003" pitchFamily="50" charset="0"/>
              </a:rPr>
              <a:t>These museums store and take care of objects that represent our natural world.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756CBDE-00C3-3653-4B4F-365FD2A0BBB3}"/>
              </a:ext>
            </a:extLst>
          </p:cNvPr>
          <p:cNvSpPr txBox="1">
            <a:spLocks/>
          </p:cNvSpPr>
          <p:nvPr/>
        </p:nvSpPr>
        <p:spPr>
          <a:xfrm>
            <a:off x="642932" y="5156199"/>
            <a:ext cx="9201150" cy="1239839"/>
          </a:xfrm>
          <a:prstGeom prst="rect">
            <a:avLst/>
          </a:prstGeom>
        </p:spPr>
        <p:txBody>
          <a:bodyPr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Rocky" panose="02000606080000020003" pitchFamily="50" charset="0"/>
              </a:rPr>
              <a:t>Can you name some items that would belong in a natural history museum?</a:t>
            </a:r>
          </a:p>
        </p:txBody>
      </p:sp>
    </p:spTree>
    <p:extLst>
      <p:ext uri="{BB962C8B-B14F-4D97-AF65-F5344CB8AC3E}">
        <p14:creationId xmlns:p14="http://schemas.microsoft.com/office/powerpoint/2010/main" val="2781565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7D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B913C9-67D4-DCBA-4363-FC8B4A9FE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8593D7F-0806-6429-49FD-BFD2E03C0205}"/>
              </a:ext>
            </a:extLst>
          </p:cNvPr>
          <p:cNvSpPr/>
          <p:nvPr/>
        </p:nvSpPr>
        <p:spPr>
          <a:xfrm>
            <a:off x="635794" y="588169"/>
            <a:ext cx="10920413" cy="5681663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8E9FC8C-E7A2-AE62-F12F-F87E2EA34A64}"/>
              </a:ext>
            </a:extLst>
          </p:cNvPr>
          <p:cNvSpPr txBox="1">
            <a:spLocks/>
          </p:cNvSpPr>
          <p:nvPr/>
        </p:nvSpPr>
        <p:spPr>
          <a:xfrm>
            <a:off x="2228850" y="2225295"/>
            <a:ext cx="7734300" cy="2819367"/>
          </a:xfrm>
          <a:prstGeom prst="rect">
            <a:avLst/>
          </a:prstGeom>
        </p:spPr>
        <p:txBody>
          <a:bodyPr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Rocky" panose="02000606080000020003" pitchFamily="50" charset="0"/>
              </a:rPr>
              <a:t>Yes! Natural history museums often keep rocks and minerals in their collections. Even some from outer space, like meteorites!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33CF139-247A-6BF8-A298-41D313580435}"/>
              </a:ext>
            </a:extLst>
          </p:cNvPr>
          <p:cNvSpPr txBox="1">
            <a:spLocks/>
          </p:cNvSpPr>
          <p:nvPr/>
        </p:nvSpPr>
        <p:spPr>
          <a:xfrm>
            <a:off x="895350" y="238919"/>
            <a:ext cx="5581650" cy="761206"/>
          </a:xfrm>
          <a:prstGeom prst="rect">
            <a:avLst/>
          </a:prstGeom>
          <a:solidFill>
            <a:srgbClr val="EDE7D3"/>
          </a:solidFill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Rocky Black" panose="02000006000000000000" pitchFamily="50" charset="0"/>
              </a:rPr>
              <a:t>A museum with rocks?</a:t>
            </a:r>
          </a:p>
        </p:txBody>
      </p:sp>
    </p:spTree>
    <p:extLst>
      <p:ext uri="{BB962C8B-B14F-4D97-AF65-F5344CB8AC3E}">
        <p14:creationId xmlns:p14="http://schemas.microsoft.com/office/powerpoint/2010/main" val="1108900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2B82E2D-5822-450E-85CC-AE5EDD01EC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lose-up of a purple and yellow rock&#10;&#10;AI-generated content may be incorrect.">
            <a:extLst>
              <a:ext uri="{FF2B5EF4-FFF2-40B4-BE49-F238E27FC236}">
                <a16:creationId xmlns:a16="http://schemas.microsoft.com/office/drawing/2014/main" id="{207306AB-9624-029C-0A12-AFDDEA716B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4" r="5797"/>
          <a:stretch>
            <a:fillRect/>
          </a:stretch>
        </p:blipFill>
        <p:spPr>
          <a:xfrm>
            <a:off x="2" y="10"/>
            <a:ext cx="4063593" cy="68579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0AA79B-A924-4F2E-16A5-EC615F6BFE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42" r="3652"/>
          <a:stretch>
            <a:fillRect/>
          </a:stretch>
        </p:blipFill>
        <p:spPr>
          <a:xfrm>
            <a:off x="8127797" y="1877291"/>
            <a:ext cx="4064204" cy="3103418"/>
          </a:xfrm>
          <a:prstGeom prst="rect">
            <a:avLst/>
          </a:prstGeom>
        </p:spPr>
      </p:pic>
      <p:pic>
        <p:nvPicPr>
          <p:cNvPr id="7" name="Picture 6" descr="A close-up of a black rock&#10;&#10;AI-generated content may be incorrect.">
            <a:extLst>
              <a:ext uri="{FF2B5EF4-FFF2-40B4-BE49-F238E27FC236}">
                <a16:creationId xmlns:a16="http://schemas.microsoft.com/office/drawing/2014/main" id="{1DE67F9C-7EB5-1137-7DA0-E08D6E4315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31"/>
          <a:stretch>
            <a:fillRect/>
          </a:stretch>
        </p:blipFill>
        <p:spPr>
          <a:xfrm>
            <a:off x="4064204" y="10"/>
            <a:ext cx="406359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6418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7D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CD06AC-4BBA-FE99-901E-9C7A6B4131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72E5026-2E46-F6F5-75A4-658419DC029D}"/>
              </a:ext>
            </a:extLst>
          </p:cNvPr>
          <p:cNvSpPr/>
          <p:nvPr/>
        </p:nvSpPr>
        <p:spPr>
          <a:xfrm>
            <a:off x="635794" y="588169"/>
            <a:ext cx="10920413" cy="5681663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9EA7594-CF39-89A1-E37B-A401173ABDA2}"/>
              </a:ext>
            </a:extLst>
          </p:cNvPr>
          <p:cNvSpPr txBox="1">
            <a:spLocks/>
          </p:cNvSpPr>
          <p:nvPr/>
        </p:nvSpPr>
        <p:spPr>
          <a:xfrm>
            <a:off x="2228850" y="2225295"/>
            <a:ext cx="7734300" cy="2819367"/>
          </a:xfrm>
          <a:prstGeom prst="rect">
            <a:avLst/>
          </a:prstGeom>
        </p:spPr>
        <p:txBody>
          <a:bodyPr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Rocky" panose="02000606080000020003" pitchFamily="50" charset="0"/>
              </a:rPr>
              <a:t>Yes! They are called ichthyological collections. “</a:t>
            </a:r>
            <a:r>
              <a:rPr lang="en-US" dirty="0" err="1">
                <a:latin typeface="Rocky" panose="02000606080000020003" pitchFamily="50" charset="0"/>
              </a:rPr>
              <a:t>Ichthyo</a:t>
            </a:r>
            <a:r>
              <a:rPr lang="en-US" dirty="0">
                <a:latin typeface="Rocky" panose="02000606080000020003" pitchFamily="50" charset="0"/>
              </a:rPr>
              <a:t>” comes from the Greek “ichthys” which means fish.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6169971-A685-F84A-C45F-12DF9FA22349}"/>
              </a:ext>
            </a:extLst>
          </p:cNvPr>
          <p:cNvSpPr txBox="1">
            <a:spLocks/>
          </p:cNvSpPr>
          <p:nvPr/>
        </p:nvSpPr>
        <p:spPr>
          <a:xfrm>
            <a:off x="895350" y="238919"/>
            <a:ext cx="4558885" cy="761206"/>
          </a:xfrm>
          <a:prstGeom prst="rect">
            <a:avLst/>
          </a:prstGeom>
          <a:solidFill>
            <a:srgbClr val="EDE7D3"/>
          </a:solidFill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Rocky Black" panose="02000006000000000000" pitchFamily="50" charset="0"/>
              </a:rPr>
              <a:t>How about fishes?</a:t>
            </a:r>
          </a:p>
        </p:txBody>
      </p:sp>
    </p:spTree>
    <p:extLst>
      <p:ext uri="{BB962C8B-B14F-4D97-AF65-F5344CB8AC3E}">
        <p14:creationId xmlns:p14="http://schemas.microsoft.com/office/powerpoint/2010/main" val="2909940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 in yellow gloves touching a fish head&#10;&#10;AI-generated content may be incorrect.">
            <a:extLst>
              <a:ext uri="{FF2B5EF4-FFF2-40B4-BE49-F238E27FC236}">
                <a16:creationId xmlns:a16="http://schemas.microsoft.com/office/drawing/2014/main" id="{2224C1A0-DC12-E6CF-3B12-BBD17605B9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874" y="0"/>
            <a:ext cx="10287000" cy="6858000"/>
          </a:xfrm>
          <a:prstGeom prst="rect">
            <a:avLst/>
          </a:prstGeom>
        </p:spPr>
      </p:pic>
      <p:pic>
        <p:nvPicPr>
          <p:cNvPr id="4" name="Picture 3" descr="A group of fish in a glass jar&#10;&#10;AI-generated content may be incorrect.">
            <a:extLst>
              <a:ext uri="{FF2B5EF4-FFF2-40B4-BE49-F238E27FC236}">
                <a16:creationId xmlns:a16="http://schemas.microsoft.com/office/drawing/2014/main" id="{887639D6-E7DD-878F-B860-2114E4AE74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36"/>
          <a:stretch>
            <a:fillRect/>
          </a:stretch>
        </p:blipFill>
        <p:spPr>
          <a:xfrm>
            <a:off x="0" y="0"/>
            <a:ext cx="42457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509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7D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FFD39A-2BD5-AF2D-CB2D-606F68E4E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F88C58-55AF-B4FA-FA41-156F6CE726B3}"/>
              </a:ext>
            </a:extLst>
          </p:cNvPr>
          <p:cNvSpPr/>
          <p:nvPr/>
        </p:nvSpPr>
        <p:spPr>
          <a:xfrm>
            <a:off x="635794" y="588169"/>
            <a:ext cx="10920413" cy="5681663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55595E8-B18E-DC97-8680-4223B86C9860}"/>
              </a:ext>
            </a:extLst>
          </p:cNvPr>
          <p:cNvSpPr txBox="1">
            <a:spLocks/>
          </p:cNvSpPr>
          <p:nvPr/>
        </p:nvSpPr>
        <p:spPr>
          <a:xfrm>
            <a:off x="2228850" y="2225295"/>
            <a:ext cx="7734300" cy="2819367"/>
          </a:xfrm>
          <a:prstGeom prst="rect">
            <a:avLst/>
          </a:prstGeom>
        </p:spPr>
        <p:txBody>
          <a:bodyPr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Rocky" panose="02000606080000020003" pitchFamily="50" charset="0"/>
              </a:rPr>
              <a:t>Also, yes! Plants are usually kept in collections that are called herbaria, where they are stored flat between pieces of paper.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23AD3AB-B316-A1F5-BA43-0219090663DB}"/>
              </a:ext>
            </a:extLst>
          </p:cNvPr>
          <p:cNvSpPr txBox="1">
            <a:spLocks/>
          </p:cNvSpPr>
          <p:nvPr/>
        </p:nvSpPr>
        <p:spPr>
          <a:xfrm>
            <a:off x="895351" y="238919"/>
            <a:ext cx="3083898" cy="761206"/>
          </a:xfrm>
          <a:prstGeom prst="rect">
            <a:avLst/>
          </a:prstGeom>
          <a:solidFill>
            <a:srgbClr val="EDE7D3"/>
          </a:solidFill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Rocky Black" panose="02000006000000000000" pitchFamily="50" charset="0"/>
              </a:rPr>
              <a:t>And plants?</a:t>
            </a:r>
          </a:p>
        </p:txBody>
      </p:sp>
    </p:spTree>
    <p:extLst>
      <p:ext uri="{BB962C8B-B14F-4D97-AF65-F5344CB8AC3E}">
        <p14:creationId xmlns:p14="http://schemas.microsoft.com/office/powerpoint/2010/main" val="623678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lant&#10;&#10;AI-generated content may be incorrect.">
            <a:extLst>
              <a:ext uri="{FF2B5EF4-FFF2-40B4-BE49-F238E27FC236}">
                <a16:creationId xmlns:a16="http://schemas.microsoft.com/office/drawing/2014/main" id="{91629774-89B3-1839-CDF9-D92065F57C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56"/>
          <a:stretch>
            <a:fillRect/>
          </a:stretch>
        </p:blipFill>
        <p:spPr>
          <a:xfrm>
            <a:off x="0" y="0"/>
            <a:ext cx="4719039" cy="6858000"/>
          </a:xfrm>
          <a:prstGeom prst="rect">
            <a:avLst/>
          </a:prstGeom>
        </p:spPr>
      </p:pic>
      <p:pic>
        <p:nvPicPr>
          <p:cNvPr id="5" name="Picture 4" descr="A close-up of a plant&#10;&#10;AI-generated content may be incorrect.">
            <a:extLst>
              <a:ext uri="{FF2B5EF4-FFF2-40B4-BE49-F238E27FC236}">
                <a16:creationId xmlns:a16="http://schemas.microsoft.com/office/drawing/2014/main" id="{55F9076E-02CB-22B1-A2ED-77CB6977C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43"/>
          <a:stretch>
            <a:fillRect/>
          </a:stretch>
        </p:blipFill>
        <p:spPr>
          <a:xfrm>
            <a:off x="4719039" y="0"/>
            <a:ext cx="4645520" cy="6858000"/>
          </a:xfrm>
          <a:prstGeom prst="rect">
            <a:avLst/>
          </a:prstGeom>
        </p:spPr>
      </p:pic>
      <p:pic>
        <p:nvPicPr>
          <p:cNvPr id="7" name="Picture 6" descr="A plant with leaves on a white background&#10;&#10;AI-generated content may be incorrect.">
            <a:extLst>
              <a:ext uri="{FF2B5EF4-FFF2-40B4-BE49-F238E27FC236}">
                <a16:creationId xmlns:a16="http://schemas.microsoft.com/office/drawing/2014/main" id="{9E7A1A3D-73D9-67B2-528B-FA54531A9B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24" r="8530"/>
          <a:stretch>
            <a:fillRect/>
          </a:stretch>
        </p:blipFill>
        <p:spPr>
          <a:xfrm>
            <a:off x="9364559" y="0"/>
            <a:ext cx="30359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289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7D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C5073C-AF5D-513E-3B02-9F3BADC46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45BADA7-A21F-C56D-03C4-63FE8ACEF994}"/>
              </a:ext>
            </a:extLst>
          </p:cNvPr>
          <p:cNvSpPr/>
          <p:nvPr/>
        </p:nvSpPr>
        <p:spPr>
          <a:xfrm>
            <a:off x="635794" y="588169"/>
            <a:ext cx="10920413" cy="5681663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27070BA-97B9-9249-290C-6C7E6D079E30}"/>
              </a:ext>
            </a:extLst>
          </p:cNvPr>
          <p:cNvSpPr txBox="1">
            <a:spLocks/>
          </p:cNvSpPr>
          <p:nvPr/>
        </p:nvSpPr>
        <p:spPr>
          <a:xfrm>
            <a:off x="2228850" y="1911055"/>
            <a:ext cx="7734300" cy="1982670"/>
          </a:xfrm>
          <a:prstGeom prst="rect">
            <a:avLst/>
          </a:prstGeom>
        </p:spPr>
        <p:txBody>
          <a:bodyPr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Rocky" panose="02000606080000020003" pitchFamily="50" charset="0"/>
              </a:rPr>
              <a:t>Follow your instructor’s guidelines on what specimens to collect.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9158229-A831-3538-DDFD-C37A35979929}"/>
              </a:ext>
            </a:extLst>
          </p:cNvPr>
          <p:cNvSpPr txBox="1">
            <a:spLocks/>
          </p:cNvSpPr>
          <p:nvPr/>
        </p:nvSpPr>
        <p:spPr>
          <a:xfrm>
            <a:off x="895351" y="212832"/>
            <a:ext cx="4287782" cy="1458256"/>
          </a:xfrm>
          <a:prstGeom prst="rect">
            <a:avLst/>
          </a:prstGeom>
          <a:solidFill>
            <a:srgbClr val="EDE7D3"/>
          </a:solidFill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latin typeface="Rocky Black" panose="02000006000000000000" pitchFamily="50" charset="0"/>
              </a:rPr>
              <a:t>Let’s collect some specimens!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E206E6-05D0-BDDA-6AAD-C371B56A58B5}"/>
              </a:ext>
            </a:extLst>
          </p:cNvPr>
          <p:cNvSpPr txBox="1">
            <a:spLocks/>
          </p:cNvSpPr>
          <p:nvPr/>
        </p:nvSpPr>
        <p:spPr>
          <a:xfrm>
            <a:off x="2228850" y="3636111"/>
            <a:ext cx="7734300" cy="1946783"/>
          </a:xfrm>
          <a:prstGeom prst="rect">
            <a:avLst/>
          </a:prstGeom>
        </p:spPr>
        <p:txBody>
          <a:bodyPr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latin typeface="Rocky" panose="02000606080000020003" pitchFamily="50" charset="0"/>
              </a:rPr>
              <a:t>Remember: be kind to your environment and watch out for your surroundings!</a:t>
            </a:r>
          </a:p>
        </p:txBody>
      </p:sp>
    </p:spTree>
    <p:extLst>
      <p:ext uri="{BB962C8B-B14F-4D97-AF65-F5344CB8AC3E}">
        <p14:creationId xmlns:p14="http://schemas.microsoft.com/office/powerpoint/2010/main" val="2318205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8FAA3887A9EE4FA660FE79C0A3EB4E" ma:contentTypeVersion="12" ma:contentTypeDescription="Create a new document." ma:contentTypeScope="" ma:versionID="4514c420fc546aa36817a2900b89c09f">
  <xsd:schema xmlns:xsd="http://www.w3.org/2001/XMLSchema" xmlns:xs="http://www.w3.org/2001/XMLSchema" xmlns:p="http://schemas.microsoft.com/office/2006/metadata/properties" xmlns:ns2="377ea6c5-c720-40d1-b137-1b67931e9f50" targetNamespace="http://schemas.microsoft.com/office/2006/metadata/properties" ma:root="true" ma:fieldsID="e2e0421bfb8976e98a5a24e7b91e219c" ns2:_="">
    <xsd:import namespace="377ea6c5-c720-40d1-b137-1b67931e9f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7ea6c5-c720-40d1-b137-1b67931e9f5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1fce5ac-2f93-40ff-8307-b6977e84f4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77ea6c5-c720-40d1-b137-1b67931e9f5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01815DE-D3BC-4E6B-8CCC-0DFA38DC9B5B}"/>
</file>

<file path=customXml/itemProps2.xml><?xml version="1.0" encoding="utf-8"?>
<ds:datastoreItem xmlns:ds="http://schemas.openxmlformats.org/officeDocument/2006/customXml" ds:itemID="{9AD5DFD9-E23F-4971-B7F2-B12B91AF98C2}"/>
</file>

<file path=customXml/itemProps3.xml><?xml version="1.0" encoding="utf-8"?>
<ds:datastoreItem xmlns:ds="http://schemas.openxmlformats.org/officeDocument/2006/customXml" ds:itemID="{F4FE1B33-A945-4B8F-B7DE-629BE24BBBA5}"/>
</file>

<file path=docProps/app.xml><?xml version="1.0" encoding="utf-8"?>
<Properties xmlns="http://schemas.openxmlformats.org/officeDocument/2006/extended-properties" xmlns:vt="http://schemas.openxmlformats.org/officeDocument/2006/docPropsVTypes">
  <TotalTime>2666</TotalTime>
  <Words>295</Words>
  <Application>Microsoft Office PowerPoint</Application>
  <PresentationFormat>Widescreen</PresentationFormat>
  <Paragraphs>25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Aptos Display</vt:lpstr>
      <vt:lpstr>Rocky Black</vt:lpstr>
      <vt:lpstr>Rocky</vt:lpstr>
      <vt:lpstr>Aptos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Miguel Montalvo</dc:creator>
  <cp:lastModifiedBy>Miguel Montalvo</cp:lastModifiedBy>
  <cp:revision>5</cp:revision>
  <dcterms:created xsi:type="dcterms:W3CDTF">2024-11-28T17:58:54Z</dcterms:created>
  <dcterms:modified xsi:type="dcterms:W3CDTF">2026-03-30T20:48:32Z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0x010100828FAA3887A9EE4FA660FE79C0A3EB4E</vt:lpwstr>
  </property>
</Properties>
</file>