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notesMasterIdLst>
    <p:notesMasterId r:id="rId26"/>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Lst>
  <p:sldSz cx="18288000" cy="10287000"/>
  <p:notesSz cx="6858000" cy="9144000"/>
  <p:embeddedFontLst>
    <p:embeddedFont>
      <p:font typeface="Century Gothic Paneuropean Heavy" charset="1" panose="020B0A02020202020204"/>
      <p:regular r:id="rId23"/>
    </p:embeddedFont>
    <p:embeddedFont>
      <p:font typeface="Century Gothic Paneuropean" charset="1" panose="020B0502020202020204"/>
      <p:regular r:id="rId24"/>
    </p:embeddedFont>
    <p:embeddedFont>
      <p:font typeface="Century Gothic Paneuropean Bold" charset="1" panose="020B0702020202020204"/>
      <p:regular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notesMaster" Target="notesMasters/notesMaster1.xml"/><Relationship Id="rId21" Type="http://schemas.openxmlformats.org/officeDocument/2006/relationships/slide" Target="slides/slide16.xml"/><Relationship Id="rId3" Type="http://schemas.openxmlformats.org/officeDocument/2006/relationships/viewProps" Target="viewProps.xml"/><Relationship Id="rId34"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font" Target="fonts/font25.fntdata"/><Relationship Id="rId7" Type="http://schemas.openxmlformats.org/officeDocument/2006/relationships/slide" Target="slides/slide2.xml"/><Relationship Id="rId33" Type="http://schemas.openxmlformats.org/officeDocument/2006/relationships/customXml" Target="../customXml/item2.xml"/><Relationship Id="rId16" Type="http://schemas.openxmlformats.org/officeDocument/2006/relationships/slide" Target="slides/slide11.xml"/><Relationship Id="rId2" Type="http://schemas.openxmlformats.org/officeDocument/2006/relationships/presProps" Target="presProps.xml"/><Relationship Id="rId20" Type="http://schemas.openxmlformats.org/officeDocument/2006/relationships/slide" Target="slides/slide15.xml"/><Relationship Id="rId29" Type="http://schemas.openxmlformats.org/officeDocument/2006/relationships/notesSlide" Target="notesSlides/notesSlide2.xml"/><Relationship Id="rId1" Type="http://schemas.openxmlformats.org/officeDocument/2006/relationships/slideMaster" Target="slideMasters/slideMaster1.xml"/><Relationship Id="rId11" Type="http://schemas.openxmlformats.org/officeDocument/2006/relationships/slide" Target="slides/slide6.xml"/><Relationship Id="rId24" Type="http://schemas.openxmlformats.org/officeDocument/2006/relationships/font" Target="fonts/font24.fntdata"/><Relationship Id="rId6" Type="http://schemas.openxmlformats.org/officeDocument/2006/relationships/slide" Target="slides/slide1.xml"/><Relationship Id="rId32" Type="http://schemas.openxmlformats.org/officeDocument/2006/relationships/customXml" Target="../customXml/item1.xml"/><Relationship Id="rId15" Type="http://schemas.openxmlformats.org/officeDocument/2006/relationships/slide" Target="slides/slide10.xml"/><Relationship Id="rId23" Type="http://schemas.openxmlformats.org/officeDocument/2006/relationships/font" Target="fonts/font23.fntdata"/><Relationship Id="rId28" Type="http://schemas.openxmlformats.org/officeDocument/2006/relationships/notesSlide" Target="notesSlides/notesSlide1.xml"/><Relationship Id="rId5"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notesSlide" Target="notesSlides/not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heme" Target="theme/theme2.xml"/><Relationship Id="rId30" Type="http://schemas.openxmlformats.org/officeDocument/2006/relationships/notesSlide" Target="notesSlides/notesSlide3.xml"/><Relationship Id="rId4" Type="http://schemas.openxmlformats.org/officeDocument/2006/relationships/theme" Target="theme/theme1.xml"/><Relationship Id="rId9" Type="http://schemas.openxmlformats.org/officeDocument/2006/relationships/slide" Target="slides/slide4.xml"/><Relationship Id="rId8" Type="http://schemas.openxmlformats.org/officeDocument/2006/relationships/slide" Target="slides/slide3.xml"/></Relationships>
</file>

<file path=ppt/notesMasters/_rels/notesMaster1.xml.rels><?xml version="1.0" encoding="UTF-8" standalone="yes"?><Relationships xmlns="http://schemas.openxmlformats.org/package/2006/relationships"><Relationship Id="rId1" Target="../theme/theme2.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1.7.2013</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8.xml" Type="http://schemas.openxmlformats.org/officeDocument/2006/relationships/slide"/></Relationships>
</file>

<file path=ppt/notesSlides/_rels/notesSlide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9.xml" Type="http://schemas.openxmlformats.org/officeDocument/2006/relationships/slide"/></Relationships>
</file>

<file path=ppt/notesSlides/_rels/notesSlide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0.xml" Type="http://schemas.openxmlformats.org/officeDocument/2006/relationships/slide"/></Relationships>
</file>

<file path=ppt/notesSlides/_rels/notesSlide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1.xml" Type="http://schemas.openxmlformats.org/officeDocument/2006/relationships/slide"/></Relationships>
</file>

<file path=ppt/notesSlides/notesSlide1.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Salinity is how much salt is in the water, and we measure it in parts per thousand. </a:t>
            </a:r>
          </a:p>
          <a:p>
            <a:r>
              <a:rPr lang="en-US"/>
              <a:t/>
            </a:r>
          </a:p>
          <a:p>
            <a:r>
              <a:rPr lang="en-US"/>
              <a:t>The saltiest part of the ocean has a salinity of 35 PPT (lots of salt!)</a:t>
            </a:r>
          </a:p>
          <a:p>
            <a:r>
              <a:rPr lang="en-US"/>
              <a:t/>
            </a:r>
          </a:p>
          <a:p>
            <a:r>
              <a:rPr lang="en-US"/>
              <a:t>Freshwater has a salinity close to 0 PPT (no salt!)</a:t>
            </a:r>
          </a:p>
          <a:p>
            <a:r>
              <a:rPr lang="en-US"/>
              <a:t/>
            </a:r>
          </a:p>
          <a:p>
            <a:r>
              <a:rPr lang="en-US"/>
              <a:t>Most places in the ocean have a salinity somewhere in between 0 and 35. </a:t>
            </a:r>
          </a:p>
          <a:p>
            <a:r>
              <a:rPr lang="en-US"/>
              <a:t/>
            </a:r>
          </a:p>
          <a:p>
            <a:r>
              <a:rPr lang="en-US"/>
              <a:t>Sharks need a specific level of salt in their habitat to stay healthy.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2.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In science, we measure temperature with degrees Celsius. </a:t>
            </a:r>
          </a:p>
          <a:p>
            <a:r>
              <a:rPr lang="en-US"/>
              <a:t/>
            </a:r>
          </a:p>
          <a:p>
            <a:r>
              <a:rPr lang="en-US"/>
              <a:t>Sharks are very picky about the temperature of the water. </a:t>
            </a:r>
          </a:p>
          <a:p>
            <a:r>
              <a:rPr lang="en-US"/>
              <a:t/>
            </a:r>
          </a:p>
          <a:p>
            <a:r>
              <a:rPr lang="en-US"/>
              <a:t>It is easier for some sharks to survive in warmer water, and easier for some sharks to survive in colder water.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3.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Different species of sharks eat different things. The items they eat are called prey. Sharks are called predators.</a:t>
            </a:r>
          </a:p>
          <a:p>
            <a:r>
              <a:rPr lang="en-US"/>
              <a:t/>
            </a:r>
          </a:p>
          <a:p>
            <a:r>
              <a:rPr lang="en-US"/>
              <a:t>Some sharks eat plankton (tiny plants and animals that float in the water).Other sharks eat things like crabs, seals, or fish.</a:t>
            </a:r>
          </a:p>
          <a:p>
            <a:r>
              <a:rPr lang="en-US"/>
              <a:t/>
            </a:r>
          </a:p>
          <a:p>
            <a:r>
              <a:rPr lang="en-US"/>
              <a:t>Some sharks eat anything they can find!</a:t>
            </a:r>
          </a:p>
          <a:p>
            <a:r>
              <a:rPr lang="en-US"/>
              <a:t/>
            </a:r>
          </a:p>
          <a:p>
            <a:r>
              <a:rPr lang="en-US"/>
              <a:t> It is important that a shark’s habitat has the right kind of food for it to eat.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4.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Humans can change ocean habitats with pollution. We can add trash and plastic, dangerous chemicals, and other things to the water that make sharks sick. We can also catch sharks when we go fishing or change where they want to live by adding noise and construction. </a:t>
            </a:r>
          </a:p>
          <a:p>
            <a:r>
              <a:rPr lang="en-US"/>
              <a:t/>
            </a:r>
          </a:p>
          <a:p>
            <a:r>
              <a:rPr lang="en-US"/>
              <a:t>Sharks need healthy oceans to survive!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jpeg" Type="http://schemas.openxmlformats.org/officeDocument/2006/relationships/image"/><Relationship Id="rId3" Target="../media/image8.jpeg" Type="http://schemas.openxmlformats.org/officeDocument/2006/relationships/image"/><Relationship Id="rId4" Target="../media/image9.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png" Type="http://schemas.openxmlformats.org/officeDocument/2006/relationships/image"/><Relationship Id="rId3" Target="../media/image3.png" Type="http://schemas.openxmlformats.org/officeDocument/2006/relationships/image"/><Relationship Id="rId4" Target="../media/image5.png" Type="http://schemas.openxmlformats.org/officeDocument/2006/relationships/image"/><Relationship Id="rId5" Target="../media/image1.png" Type="http://schemas.openxmlformats.org/officeDocument/2006/relationships/image"/><Relationship Id="rId6" Target="../media/image4.png" Type="http://schemas.openxmlformats.org/officeDocument/2006/relationships/image"/><Relationship Id="rId7" Target="../media/image11.png" Type="http://schemas.openxmlformats.org/officeDocument/2006/relationships/image"/><Relationship Id="rId8" Target="../media/image2.pn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4.pn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4.pn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xml" Type="http://schemas.openxmlformats.org/officeDocument/2006/relationships/notesSlide"/><Relationship Id="rId3" Target="../media/image1.png" Type="http://schemas.openxmlformats.org/officeDocument/2006/relationships/image"/><Relationship Id="rId4" Target="../media/image12.jpeg" Type="http://schemas.openxmlformats.org/officeDocument/2006/relationships/image"/><Relationship Id="rId5" Target="../media/image13.png" Type="http://schemas.openxmlformats.org/officeDocument/2006/relationships/image"/><Relationship Id="rId6" Target="../media/image14.jpeg" Type="http://schemas.openxmlformats.org/officeDocument/2006/relationships/image"/><Relationship Id="rId7" Target="../media/image15.jpeg" Type="http://schemas.openxmlformats.org/officeDocument/2006/relationships/image"/><Relationship Id="rId8" Target="../media/image3.pn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2.xml" Type="http://schemas.openxmlformats.org/officeDocument/2006/relationships/notesSlide"/><Relationship Id="rId3" Target="../media/image1.png" Type="http://schemas.openxmlformats.org/officeDocument/2006/relationships/image"/><Relationship Id="rId4" Target="../media/image12.jpeg" Type="http://schemas.openxmlformats.org/officeDocument/2006/relationships/image"/><Relationship Id="rId5" Target="../media/image13.png" Type="http://schemas.openxmlformats.org/officeDocument/2006/relationships/image"/><Relationship Id="rId6" Target="../media/image14.jpeg" Type="http://schemas.openxmlformats.org/officeDocument/2006/relationships/image"/><Relationship Id="rId7" Target="../media/image15.jpeg" Type="http://schemas.openxmlformats.org/officeDocument/2006/relationships/image"/><Relationship Id="rId8" Target="../media/image3.pn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3.xml" Type="http://schemas.openxmlformats.org/officeDocument/2006/relationships/notesSlide"/><Relationship Id="rId3" Target="../media/image1.png" Type="http://schemas.openxmlformats.org/officeDocument/2006/relationships/image"/><Relationship Id="rId4" Target="../media/image3.png" Type="http://schemas.openxmlformats.org/officeDocument/2006/relationships/image"/><Relationship Id="rId5" Target="../media/image12.jpeg" Type="http://schemas.openxmlformats.org/officeDocument/2006/relationships/image"/><Relationship Id="rId6" Target="../media/image13.png" Type="http://schemas.openxmlformats.org/officeDocument/2006/relationships/image"/><Relationship Id="rId7" Target="../media/image14.jpeg" Type="http://schemas.openxmlformats.org/officeDocument/2006/relationships/image"/><Relationship Id="rId8" Target="../media/image15.jpe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4.xml" Type="http://schemas.openxmlformats.org/officeDocument/2006/relationships/notesSlide"/><Relationship Id="rId3" Target="../media/image1.png" Type="http://schemas.openxmlformats.org/officeDocument/2006/relationships/image"/><Relationship Id="rId4" Target="../media/image3.png" Type="http://schemas.openxmlformats.org/officeDocument/2006/relationships/image"/><Relationship Id="rId5" Target="../media/image12.jpeg" Type="http://schemas.openxmlformats.org/officeDocument/2006/relationships/image"/><Relationship Id="rId6" Target="../media/image13.png" Type="http://schemas.openxmlformats.org/officeDocument/2006/relationships/image"/><Relationship Id="rId7" Target="../media/image14.jpeg" Type="http://schemas.openxmlformats.org/officeDocument/2006/relationships/image"/><Relationship Id="rId8" Target="../media/image15.jpe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6.jpe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17.jpe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4.png" Type="http://schemas.openxmlformats.org/officeDocument/2006/relationships/image"/><Relationship Id="rId4" Target="../media/image18.jpe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11.png" Type="http://schemas.openxmlformats.org/officeDocument/2006/relationships/image"/><Relationship Id="rId4" Target="../media/image19.jpeg" Type="http://schemas.openxmlformats.org/officeDocument/2006/relationships/image"/></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4.png" Type="http://schemas.openxmlformats.org/officeDocument/2006/relationships/image"/><Relationship Id="rId4" Target="../media/image11.png" Type="http://schemas.openxmlformats.org/officeDocument/2006/relationships/image"/></Relationships>
</file>

<file path=ppt/slides/_rels/slide1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4.png" Type="http://schemas.openxmlformats.org/officeDocument/2006/relationships/image"/><Relationship Id="rId4" Target="../media/image11.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032D59"/>
        </a:solidFill>
      </p:bgPr>
    </p:bg>
    <p:spTree>
      <p:nvGrpSpPr>
        <p:cNvPr id="1" name=""/>
        <p:cNvGrpSpPr/>
        <p:nvPr/>
      </p:nvGrpSpPr>
      <p:grpSpPr>
        <a:xfrm>
          <a:off x="0" y="0"/>
          <a:ext cx="0" cy="0"/>
          <a:chOff x="0" y="0"/>
          <a:chExt cx="0" cy="0"/>
        </a:xfrm>
      </p:grpSpPr>
      <p:grpSp>
        <p:nvGrpSpPr>
          <p:cNvPr name="Group 2" id="2"/>
          <p:cNvGrpSpPr/>
          <p:nvPr/>
        </p:nvGrpSpPr>
        <p:grpSpPr>
          <a:xfrm rot="0">
            <a:off x="4731798" y="2357015"/>
            <a:ext cx="8824403" cy="5104683"/>
            <a:chOff x="0" y="0"/>
            <a:chExt cx="1779852" cy="1029597"/>
          </a:xfrm>
        </p:grpSpPr>
        <p:sp>
          <p:nvSpPr>
            <p:cNvPr name="Freeform 3" id="3"/>
            <p:cNvSpPr/>
            <p:nvPr/>
          </p:nvSpPr>
          <p:spPr>
            <a:xfrm flipH="false" flipV="false" rot="0">
              <a:off x="0" y="0"/>
              <a:ext cx="1779852" cy="1029597"/>
            </a:xfrm>
            <a:custGeom>
              <a:avLst/>
              <a:gdLst/>
              <a:ahLst/>
              <a:cxnLst/>
              <a:rect r="r" b="b" t="t" l="l"/>
              <a:pathLst>
                <a:path h="1029597" w="1779852">
                  <a:moveTo>
                    <a:pt x="0" y="0"/>
                  </a:moveTo>
                  <a:lnTo>
                    <a:pt x="1779852" y="0"/>
                  </a:lnTo>
                  <a:lnTo>
                    <a:pt x="1779852" y="1029597"/>
                  </a:lnTo>
                  <a:lnTo>
                    <a:pt x="0" y="1029597"/>
                  </a:lnTo>
                  <a:close/>
                </a:path>
              </a:pathLst>
            </a:custGeom>
            <a:ln w="85725" cap="sq">
              <a:solidFill>
                <a:srgbClr val="FFFFFF"/>
              </a:solidFill>
              <a:prstDash val="solid"/>
              <a:miter/>
            </a:ln>
          </p:spPr>
        </p:sp>
        <p:sp>
          <p:nvSpPr>
            <p:cNvPr name="TextBox 4" id="4"/>
            <p:cNvSpPr txBox="true"/>
            <p:nvPr/>
          </p:nvSpPr>
          <p:spPr>
            <a:xfrm>
              <a:off x="0" y="-47625"/>
              <a:ext cx="1779852" cy="1077222"/>
            </a:xfrm>
            <a:prstGeom prst="rect">
              <a:avLst/>
            </a:prstGeom>
          </p:spPr>
          <p:txBody>
            <a:bodyPr anchor="ctr" rtlCol="false" tIns="50800" lIns="50800" bIns="50800" rIns="50800"/>
            <a:lstStyle/>
            <a:p>
              <a:pPr algn="ctr">
                <a:lnSpc>
                  <a:spcPts val="3210"/>
                </a:lnSpc>
              </a:pPr>
            </a:p>
          </p:txBody>
        </p:sp>
      </p:grpSp>
      <p:sp>
        <p:nvSpPr>
          <p:cNvPr name="TextBox 5" id="5"/>
          <p:cNvSpPr txBox="true"/>
          <p:nvPr/>
        </p:nvSpPr>
        <p:spPr>
          <a:xfrm rot="0">
            <a:off x="5553254" y="2814311"/>
            <a:ext cx="7181491" cy="3734435"/>
          </a:xfrm>
          <a:prstGeom prst="rect">
            <a:avLst/>
          </a:prstGeom>
        </p:spPr>
        <p:txBody>
          <a:bodyPr anchor="t" rtlCol="false" tIns="0" lIns="0" bIns="0" rIns="0">
            <a:spAutoFit/>
          </a:bodyPr>
          <a:lstStyle/>
          <a:p>
            <a:pPr algn="ctr">
              <a:lnSpc>
                <a:spcPts val="9939"/>
              </a:lnSpc>
              <a:spcBef>
                <a:spcPct val="0"/>
              </a:spcBef>
            </a:pPr>
            <a:r>
              <a:rPr lang="en-US" b="true" sz="7099">
                <a:solidFill>
                  <a:srgbClr val="F0F9FA"/>
                </a:solidFill>
                <a:latin typeface="Century Gothic Paneuropean Heavy"/>
                <a:ea typeface="Century Gothic Paneuropean Heavy"/>
                <a:cs typeface="Century Gothic Paneuropean Heavy"/>
                <a:sym typeface="Century Gothic Paneuropean Heavy"/>
              </a:rPr>
              <a:t>FINDING A HOME FOR SHARKS</a:t>
            </a:r>
          </a:p>
        </p:txBody>
      </p:sp>
      <p:sp>
        <p:nvSpPr>
          <p:cNvPr name="Freeform 6" id="6"/>
          <p:cNvSpPr/>
          <p:nvPr/>
        </p:nvSpPr>
        <p:spPr>
          <a:xfrm flipH="false" flipV="false" rot="-1250290">
            <a:off x="1956175" y="1857133"/>
            <a:ext cx="5323231" cy="1986915"/>
          </a:xfrm>
          <a:custGeom>
            <a:avLst/>
            <a:gdLst/>
            <a:ahLst/>
            <a:cxnLst/>
            <a:rect r="r" b="b" t="t" l="l"/>
            <a:pathLst>
              <a:path h="1986915" w="5323231">
                <a:moveTo>
                  <a:pt x="0" y="0"/>
                </a:moveTo>
                <a:lnTo>
                  <a:pt x="5323231" y="0"/>
                </a:lnTo>
                <a:lnTo>
                  <a:pt x="5323231" y="1986915"/>
                </a:lnTo>
                <a:lnTo>
                  <a:pt x="0" y="1986915"/>
                </a:lnTo>
                <a:lnTo>
                  <a:pt x="0" y="0"/>
                </a:lnTo>
                <a:close/>
              </a:path>
            </a:pathLst>
          </a:custGeom>
          <a:blipFill>
            <a:blip r:embed="rId2"/>
            <a:stretch>
              <a:fillRect l="0" t="0" r="0" b="0"/>
            </a:stretch>
          </a:blipFill>
        </p:spPr>
      </p:sp>
      <p:sp>
        <p:nvSpPr>
          <p:cNvPr name="Freeform 7" id="7"/>
          <p:cNvSpPr/>
          <p:nvPr/>
        </p:nvSpPr>
        <p:spPr>
          <a:xfrm flipH="true" flipV="false" rot="0">
            <a:off x="10431974" y="5645775"/>
            <a:ext cx="8020525" cy="5507107"/>
          </a:xfrm>
          <a:custGeom>
            <a:avLst/>
            <a:gdLst/>
            <a:ahLst/>
            <a:cxnLst/>
            <a:rect r="r" b="b" t="t" l="l"/>
            <a:pathLst>
              <a:path h="5507107" w="8020525">
                <a:moveTo>
                  <a:pt x="8020525" y="0"/>
                </a:moveTo>
                <a:lnTo>
                  <a:pt x="0" y="0"/>
                </a:lnTo>
                <a:lnTo>
                  <a:pt x="0" y="5507107"/>
                </a:lnTo>
                <a:lnTo>
                  <a:pt x="8020525" y="5507107"/>
                </a:lnTo>
                <a:lnTo>
                  <a:pt x="8020525" y="0"/>
                </a:lnTo>
                <a:close/>
              </a:path>
            </a:pathLst>
          </a:custGeom>
          <a:blipFill>
            <a:blip r:embed="rId3"/>
            <a:stretch>
              <a:fillRect l="0" t="0" r="0" b="0"/>
            </a:stretch>
          </a:blipFill>
        </p:spPr>
      </p:sp>
      <p:sp>
        <p:nvSpPr>
          <p:cNvPr name="Freeform 8" id="8"/>
          <p:cNvSpPr/>
          <p:nvPr/>
        </p:nvSpPr>
        <p:spPr>
          <a:xfrm flipH="true" flipV="false" rot="0">
            <a:off x="-4268224" y="6964430"/>
            <a:ext cx="8536449" cy="3322570"/>
          </a:xfrm>
          <a:custGeom>
            <a:avLst/>
            <a:gdLst/>
            <a:ahLst/>
            <a:cxnLst/>
            <a:rect r="r" b="b" t="t" l="l"/>
            <a:pathLst>
              <a:path h="3322570" w="8536449">
                <a:moveTo>
                  <a:pt x="8536448" y="0"/>
                </a:moveTo>
                <a:lnTo>
                  <a:pt x="0" y="0"/>
                </a:lnTo>
                <a:lnTo>
                  <a:pt x="0" y="3322570"/>
                </a:lnTo>
                <a:lnTo>
                  <a:pt x="8536448" y="3322570"/>
                </a:lnTo>
                <a:lnTo>
                  <a:pt x="8536448" y="0"/>
                </a:lnTo>
                <a:close/>
              </a:path>
            </a:pathLst>
          </a:custGeom>
          <a:blipFill>
            <a:blip r:embed="rId4"/>
            <a:stretch>
              <a:fillRect l="0" t="0" r="0" b="0"/>
            </a:stretch>
          </a:blipFill>
        </p:spPr>
      </p:sp>
      <p:sp>
        <p:nvSpPr>
          <p:cNvPr name="Freeform 9" id="9"/>
          <p:cNvSpPr/>
          <p:nvPr/>
        </p:nvSpPr>
        <p:spPr>
          <a:xfrm flipH="false" flipV="false" rot="0">
            <a:off x="-1304847" y="362638"/>
            <a:ext cx="4667094" cy="1332125"/>
          </a:xfrm>
          <a:custGeom>
            <a:avLst/>
            <a:gdLst/>
            <a:ahLst/>
            <a:cxnLst/>
            <a:rect r="r" b="b" t="t" l="l"/>
            <a:pathLst>
              <a:path h="1332125" w="4667094">
                <a:moveTo>
                  <a:pt x="0" y="0"/>
                </a:moveTo>
                <a:lnTo>
                  <a:pt x="4667094" y="0"/>
                </a:lnTo>
                <a:lnTo>
                  <a:pt x="4667094" y="1332124"/>
                </a:lnTo>
                <a:lnTo>
                  <a:pt x="0" y="1332124"/>
                </a:lnTo>
                <a:lnTo>
                  <a:pt x="0" y="0"/>
                </a:lnTo>
                <a:close/>
              </a:path>
            </a:pathLst>
          </a:custGeom>
          <a:blipFill>
            <a:blip r:embed="rId5"/>
            <a:stretch>
              <a:fillRect l="0" t="0" r="0" b="0"/>
            </a:stretch>
          </a:blipFill>
        </p:spPr>
      </p:sp>
      <p:sp>
        <p:nvSpPr>
          <p:cNvPr name="Freeform 10" id="10"/>
          <p:cNvSpPr/>
          <p:nvPr/>
        </p:nvSpPr>
        <p:spPr>
          <a:xfrm flipH="false" flipV="false" rot="0">
            <a:off x="15028568" y="2083732"/>
            <a:ext cx="5449592" cy="1533717"/>
          </a:xfrm>
          <a:custGeom>
            <a:avLst/>
            <a:gdLst/>
            <a:ahLst/>
            <a:cxnLst/>
            <a:rect r="r" b="b" t="t" l="l"/>
            <a:pathLst>
              <a:path h="1533717" w="5449592">
                <a:moveTo>
                  <a:pt x="0" y="0"/>
                </a:moveTo>
                <a:lnTo>
                  <a:pt x="5449592" y="0"/>
                </a:lnTo>
                <a:lnTo>
                  <a:pt x="5449592" y="1533717"/>
                </a:lnTo>
                <a:lnTo>
                  <a:pt x="0" y="1533717"/>
                </a:lnTo>
                <a:lnTo>
                  <a:pt x="0" y="0"/>
                </a:lnTo>
                <a:close/>
              </a:path>
            </a:pathLst>
          </a:custGeom>
          <a:blipFill>
            <a:blip r:embed="rId6"/>
            <a:stretch>
              <a:fillRect l="0" t="0" r="0" b="0"/>
            </a:stretch>
          </a:blipFill>
        </p:spPr>
      </p:sp>
      <p:sp>
        <p:nvSpPr>
          <p:cNvPr name="TextBox 11" id="11"/>
          <p:cNvSpPr txBox="true"/>
          <p:nvPr/>
        </p:nvSpPr>
        <p:spPr>
          <a:xfrm rot="0">
            <a:off x="6136539" y="6661481"/>
            <a:ext cx="6014923" cy="539224"/>
          </a:xfrm>
          <a:prstGeom prst="rect">
            <a:avLst/>
          </a:prstGeom>
        </p:spPr>
        <p:txBody>
          <a:bodyPr anchor="t" rtlCol="false" tIns="0" lIns="0" bIns="0" rIns="0">
            <a:spAutoFit/>
          </a:bodyPr>
          <a:lstStyle/>
          <a:p>
            <a:pPr algn="ctr">
              <a:lnSpc>
                <a:spcPts val="4404"/>
              </a:lnSpc>
              <a:spcBef>
                <a:spcPct val="0"/>
              </a:spcBef>
            </a:pPr>
            <a:r>
              <a:rPr lang="en-US" sz="3145">
                <a:solidFill>
                  <a:srgbClr val="F0F9FA"/>
                </a:solidFill>
                <a:latin typeface="Century Gothic Paneuropean"/>
                <a:ea typeface="Century Gothic Paneuropean"/>
                <a:cs typeface="Century Gothic Paneuropean"/>
                <a:sym typeface="Century Gothic Paneuropean"/>
              </a:rPr>
              <a:t>Emily Echevarria</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032D59"/>
        </a:solidFill>
      </p:bgPr>
    </p:bg>
    <p:spTree>
      <p:nvGrpSpPr>
        <p:cNvPr id="1" name=""/>
        <p:cNvGrpSpPr/>
        <p:nvPr/>
      </p:nvGrpSpPr>
      <p:grpSpPr>
        <a:xfrm>
          <a:off x="0" y="0"/>
          <a:ext cx="0" cy="0"/>
          <a:chOff x="0" y="0"/>
          <a:chExt cx="0" cy="0"/>
        </a:xfrm>
      </p:grpSpPr>
      <p:grpSp>
        <p:nvGrpSpPr>
          <p:cNvPr name="Group 2" id="2"/>
          <p:cNvGrpSpPr/>
          <p:nvPr/>
        </p:nvGrpSpPr>
        <p:grpSpPr>
          <a:xfrm rot="0">
            <a:off x="9257538" y="0"/>
            <a:ext cx="9030462" cy="10287000"/>
            <a:chOff x="0" y="0"/>
            <a:chExt cx="5521960" cy="6290310"/>
          </a:xfrm>
        </p:grpSpPr>
        <p:sp>
          <p:nvSpPr>
            <p:cNvPr name="Freeform 3" id="3"/>
            <p:cNvSpPr/>
            <p:nvPr/>
          </p:nvSpPr>
          <p:spPr>
            <a:xfrm flipH="false" flipV="false" rot="0">
              <a:off x="0" y="0"/>
              <a:ext cx="5521960" cy="6290310"/>
            </a:xfrm>
            <a:custGeom>
              <a:avLst/>
              <a:gdLst/>
              <a:ahLst/>
              <a:cxnLst/>
              <a:rect r="r" b="b" t="t" l="l"/>
              <a:pathLst>
                <a:path h="6290310" w="5521960">
                  <a:moveTo>
                    <a:pt x="4061460" y="0"/>
                  </a:moveTo>
                  <a:lnTo>
                    <a:pt x="1653540" y="952500"/>
                  </a:lnTo>
                  <a:lnTo>
                    <a:pt x="1734820" y="1744980"/>
                  </a:lnTo>
                  <a:lnTo>
                    <a:pt x="67310" y="2673350"/>
                  </a:lnTo>
                  <a:lnTo>
                    <a:pt x="0" y="5040630"/>
                  </a:lnTo>
                  <a:lnTo>
                    <a:pt x="483870" y="5779770"/>
                  </a:lnTo>
                  <a:lnTo>
                    <a:pt x="565150" y="6290310"/>
                  </a:lnTo>
                  <a:lnTo>
                    <a:pt x="5521960" y="6290310"/>
                  </a:lnTo>
                  <a:lnTo>
                    <a:pt x="5521960" y="0"/>
                  </a:lnTo>
                  <a:close/>
                </a:path>
              </a:pathLst>
            </a:custGeom>
            <a:blipFill>
              <a:blip r:embed="rId2"/>
              <a:stretch>
                <a:fillRect l="0" t="-8594" r="0" b="-8594"/>
              </a:stretch>
            </a:blipFill>
          </p:spPr>
        </p:sp>
      </p:grpSp>
      <p:sp>
        <p:nvSpPr>
          <p:cNvPr name="TextBox 4" id="4"/>
          <p:cNvSpPr txBox="true"/>
          <p:nvPr/>
        </p:nvSpPr>
        <p:spPr>
          <a:xfrm rot="0">
            <a:off x="595982" y="1914767"/>
            <a:ext cx="8825708" cy="1104723"/>
          </a:xfrm>
          <a:prstGeom prst="rect">
            <a:avLst/>
          </a:prstGeom>
        </p:spPr>
        <p:txBody>
          <a:bodyPr anchor="t" rtlCol="false" tIns="0" lIns="0" bIns="0" rIns="0">
            <a:spAutoFit/>
          </a:bodyPr>
          <a:lstStyle/>
          <a:p>
            <a:pPr algn="ctr" marL="0" indent="0" lvl="0">
              <a:lnSpc>
                <a:spcPts val="9148"/>
              </a:lnSpc>
              <a:spcBef>
                <a:spcPct val="0"/>
              </a:spcBef>
            </a:pPr>
            <a:r>
              <a:rPr lang="en-US" b="true" sz="6534">
                <a:solidFill>
                  <a:srgbClr val="F0F9FA"/>
                </a:solidFill>
                <a:latin typeface="Century Gothic Paneuropean Bold"/>
                <a:ea typeface="Century Gothic Paneuropean Bold"/>
                <a:cs typeface="Century Gothic Paneuropean Bold"/>
                <a:sym typeface="Century Gothic Paneuropean Bold"/>
              </a:rPr>
              <a:t>Emily Echevarria</a:t>
            </a:r>
          </a:p>
        </p:txBody>
      </p:sp>
      <p:sp>
        <p:nvSpPr>
          <p:cNvPr name="TextBox 5" id="5"/>
          <p:cNvSpPr txBox="true"/>
          <p:nvPr/>
        </p:nvSpPr>
        <p:spPr>
          <a:xfrm rot="0">
            <a:off x="1249453" y="3463955"/>
            <a:ext cx="7518765" cy="4687643"/>
          </a:xfrm>
          <a:prstGeom prst="rect">
            <a:avLst/>
          </a:prstGeom>
        </p:spPr>
        <p:txBody>
          <a:bodyPr anchor="t" rtlCol="false" tIns="0" lIns="0" bIns="0" rIns="0">
            <a:spAutoFit/>
          </a:bodyPr>
          <a:lstStyle/>
          <a:p>
            <a:pPr algn="l">
              <a:lnSpc>
                <a:spcPts val="4125"/>
              </a:lnSpc>
            </a:pPr>
            <a:r>
              <a:rPr lang="en-US" sz="2947">
                <a:solidFill>
                  <a:srgbClr val="FFFFFF"/>
                </a:solidFill>
                <a:latin typeface="Century Gothic Paneuropean"/>
                <a:ea typeface="Century Gothic Paneuropean"/>
                <a:cs typeface="Century Gothic Paneuropean"/>
                <a:sym typeface="Century Gothic Paneuropean"/>
              </a:rPr>
              <a:t>Hi, my name is Emily and I am a Marine Biologist!</a:t>
            </a:r>
          </a:p>
          <a:p>
            <a:pPr algn="l">
              <a:lnSpc>
                <a:spcPts val="4125"/>
              </a:lnSpc>
            </a:pPr>
          </a:p>
          <a:p>
            <a:pPr algn="l">
              <a:lnSpc>
                <a:spcPts val="4125"/>
              </a:lnSpc>
            </a:pPr>
            <a:r>
              <a:rPr lang="en-US" sz="2947">
                <a:solidFill>
                  <a:srgbClr val="FFFFFF"/>
                </a:solidFill>
                <a:latin typeface="Century Gothic Paneuropean"/>
                <a:ea typeface="Century Gothic Paneuropean"/>
                <a:cs typeface="Century Gothic Paneuropean"/>
                <a:sym typeface="Century Gothic Paneuropean"/>
              </a:rPr>
              <a:t>I study baby sharks and what their life is like in the first few years of their life. </a:t>
            </a:r>
          </a:p>
          <a:p>
            <a:pPr algn="l">
              <a:lnSpc>
                <a:spcPts val="4125"/>
              </a:lnSpc>
            </a:pPr>
          </a:p>
          <a:p>
            <a:pPr algn="l">
              <a:lnSpc>
                <a:spcPts val="4125"/>
              </a:lnSpc>
            </a:pPr>
            <a:r>
              <a:rPr lang="en-US" sz="2947">
                <a:solidFill>
                  <a:srgbClr val="FFFFFF"/>
                </a:solidFill>
                <a:latin typeface="Century Gothic Paneuropean"/>
                <a:ea typeface="Century Gothic Paneuropean"/>
                <a:cs typeface="Century Gothic Paneuropean"/>
                <a:sym typeface="Century Gothic Paneuropean"/>
              </a:rPr>
              <a:t>I’m like to learn about all the different places that sharks can live and what makes them happy!</a:t>
            </a:r>
          </a:p>
        </p:txBody>
      </p:sp>
    </p:spTree>
  </p:cSld>
  <p:clrMapOvr>
    <a:masterClrMapping/>
  </p:clrMapOvr>
</p:sld>
</file>

<file path=ppt/slides/slide3.xml><?xml version="1.0" encoding="utf-8"?>
<p:sld xmlns:p="http://schemas.openxmlformats.org/presentationml/2006/main" xmlns:a="http://schemas.openxmlformats.org/drawingml/2006/main">
  <p:cSld>
    <p:bg>
      <p:bgPr>
        <a:solidFill>
          <a:srgbClr val="032D59"/>
        </a:solidFill>
      </p:bgPr>
    </p:bg>
    <p:spTree>
      <p:nvGrpSpPr>
        <p:cNvPr id="1" name=""/>
        <p:cNvGrpSpPr/>
        <p:nvPr/>
      </p:nvGrpSpPr>
      <p:grpSpPr>
        <a:xfrm>
          <a:off x="0" y="0"/>
          <a:ext cx="0" cy="0"/>
          <a:chOff x="0" y="0"/>
          <a:chExt cx="0" cy="0"/>
        </a:xfrm>
      </p:grpSpPr>
      <p:sp>
        <p:nvSpPr>
          <p:cNvPr name="TextBox 2" id="2"/>
          <p:cNvSpPr txBox="true"/>
          <p:nvPr/>
        </p:nvSpPr>
        <p:spPr>
          <a:xfrm rot="0">
            <a:off x="639895" y="1415287"/>
            <a:ext cx="17008210" cy="870242"/>
          </a:xfrm>
          <a:prstGeom prst="rect">
            <a:avLst/>
          </a:prstGeom>
        </p:spPr>
        <p:txBody>
          <a:bodyPr anchor="t" rtlCol="false" tIns="0" lIns="0" bIns="0" rIns="0">
            <a:spAutoFit/>
          </a:bodyPr>
          <a:lstStyle/>
          <a:p>
            <a:pPr algn="ctr" marL="0" indent="0" lvl="0">
              <a:lnSpc>
                <a:spcPts val="7158"/>
              </a:lnSpc>
              <a:spcBef>
                <a:spcPct val="0"/>
              </a:spcBef>
            </a:pPr>
            <a:r>
              <a:rPr lang="en-US" b="true" sz="5113">
                <a:solidFill>
                  <a:srgbClr val="F0F9FA"/>
                </a:solidFill>
                <a:latin typeface="Century Gothic Paneuropean Bold"/>
                <a:ea typeface="Century Gothic Paneuropean Bold"/>
                <a:cs typeface="Century Gothic Paneuropean Bold"/>
                <a:sym typeface="Century Gothic Paneuropean Bold"/>
              </a:rPr>
              <a:t>Have you ever seen a shark?</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032D59"/>
        </a:solidFill>
      </p:bgPr>
    </p:bg>
    <p:spTree>
      <p:nvGrpSpPr>
        <p:cNvPr id="1" name=""/>
        <p:cNvGrpSpPr/>
        <p:nvPr/>
      </p:nvGrpSpPr>
      <p:grpSpPr>
        <a:xfrm>
          <a:off x="0" y="0"/>
          <a:ext cx="0" cy="0"/>
          <a:chOff x="0" y="0"/>
          <a:chExt cx="0" cy="0"/>
        </a:xfrm>
      </p:grpSpPr>
      <p:sp>
        <p:nvSpPr>
          <p:cNvPr name="Freeform 2" id="2"/>
          <p:cNvSpPr/>
          <p:nvPr/>
        </p:nvSpPr>
        <p:spPr>
          <a:xfrm flipH="false" flipV="false" rot="0">
            <a:off x="1028700" y="2607988"/>
            <a:ext cx="4840592" cy="6454123"/>
          </a:xfrm>
          <a:custGeom>
            <a:avLst/>
            <a:gdLst/>
            <a:ahLst/>
            <a:cxnLst/>
            <a:rect r="r" b="b" t="t" l="l"/>
            <a:pathLst>
              <a:path h="6454123" w="4840592">
                <a:moveTo>
                  <a:pt x="0" y="0"/>
                </a:moveTo>
                <a:lnTo>
                  <a:pt x="4840592" y="0"/>
                </a:lnTo>
                <a:lnTo>
                  <a:pt x="4840592" y="6454123"/>
                </a:lnTo>
                <a:lnTo>
                  <a:pt x="0" y="6454123"/>
                </a:lnTo>
                <a:lnTo>
                  <a:pt x="0" y="0"/>
                </a:lnTo>
                <a:close/>
              </a:path>
            </a:pathLst>
          </a:custGeom>
          <a:blipFill>
            <a:blip r:embed="rId2"/>
            <a:stretch>
              <a:fillRect l="0" t="0" r="0" b="0"/>
            </a:stretch>
          </a:blipFill>
        </p:spPr>
      </p:sp>
      <p:sp>
        <p:nvSpPr>
          <p:cNvPr name="Freeform 3" id="3"/>
          <p:cNvSpPr/>
          <p:nvPr/>
        </p:nvSpPr>
        <p:spPr>
          <a:xfrm flipH="false" flipV="false" rot="0">
            <a:off x="6572119" y="2618826"/>
            <a:ext cx="4840592" cy="6443285"/>
          </a:xfrm>
          <a:custGeom>
            <a:avLst/>
            <a:gdLst/>
            <a:ahLst/>
            <a:cxnLst/>
            <a:rect r="r" b="b" t="t" l="l"/>
            <a:pathLst>
              <a:path h="6443285" w="4840592">
                <a:moveTo>
                  <a:pt x="0" y="0"/>
                </a:moveTo>
                <a:lnTo>
                  <a:pt x="4840592" y="0"/>
                </a:lnTo>
                <a:lnTo>
                  <a:pt x="4840592" y="6443285"/>
                </a:lnTo>
                <a:lnTo>
                  <a:pt x="0" y="6443285"/>
                </a:lnTo>
                <a:lnTo>
                  <a:pt x="0" y="0"/>
                </a:lnTo>
                <a:close/>
              </a:path>
            </a:pathLst>
          </a:custGeom>
          <a:blipFill>
            <a:blip r:embed="rId3"/>
            <a:stretch>
              <a:fillRect l="-65281" t="-9729" r="-16433" b="-72290"/>
            </a:stretch>
          </a:blipFill>
        </p:spPr>
      </p:sp>
      <p:sp>
        <p:nvSpPr>
          <p:cNvPr name="Freeform 4" id="4"/>
          <p:cNvSpPr/>
          <p:nvPr/>
        </p:nvSpPr>
        <p:spPr>
          <a:xfrm flipH="false" flipV="false" rot="0">
            <a:off x="12302371" y="2607988"/>
            <a:ext cx="4956929" cy="6454123"/>
          </a:xfrm>
          <a:custGeom>
            <a:avLst/>
            <a:gdLst/>
            <a:ahLst/>
            <a:cxnLst/>
            <a:rect r="r" b="b" t="t" l="l"/>
            <a:pathLst>
              <a:path h="6454123" w="4956929">
                <a:moveTo>
                  <a:pt x="0" y="0"/>
                </a:moveTo>
                <a:lnTo>
                  <a:pt x="4956929" y="0"/>
                </a:lnTo>
                <a:lnTo>
                  <a:pt x="4956929" y="6454123"/>
                </a:lnTo>
                <a:lnTo>
                  <a:pt x="0" y="6454123"/>
                </a:lnTo>
                <a:lnTo>
                  <a:pt x="0" y="0"/>
                </a:lnTo>
                <a:close/>
              </a:path>
            </a:pathLst>
          </a:custGeom>
          <a:blipFill>
            <a:blip r:embed="rId4"/>
            <a:stretch>
              <a:fillRect l="-13540" t="-9762" r="-18715" b="-25671"/>
            </a:stretch>
          </a:blipFill>
        </p:spPr>
      </p:sp>
      <p:sp>
        <p:nvSpPr>
          <p:cNvPr name="TextBox 5" id="5"/>
          <p:cNvSpPr txBox="true"/>
          <p:nvPr/>
        </p:nvSpPr>
        <p:spPr>
          <a:xfrm rot="0">
            <a:off x="639895" y="1415287"/>
            <a:ext cx="17008210" cy="870242"/>
          </a:xfrm>
          <a:prstGeom prst="rect">
            <a:avLst/>
          </a:prstGeom>
        </p:spPr>
        <p:txBody>
          <a:bodyPr anchor="t" rtlCol="false" tIns="0" lIns="0" bIns="0" rIns="0">
            <a:spAutoFit/>
          </a:bodyPr>
          <a:lstStyle/>
          <a:p>
            <a:pPr algn="ctr" marL="0" indent="0" lvl="0">
              <a:lnSpc>
                <a:spcPts val="7158"/>
              </a:lnSpc>
              <a:spcBef>
                <a:spcPct val="0"/>
              </a:spcBef>
            </a:pPr>
            <a:r>
              <a:rPr lang="en-US" b="true" sz="5113">
                <a:solidFill>
                  <a:srgbClr val="F0F9FA"/>
                </a:solidFill>
                <a:latin typeface="Century Gothic Paneuropean Bold"/>
                <a:ea typeface="Century Gothic Paneuropean Bold"/>
                <a:cs typeface="Century Gothic Paneuropean Bold"/>
                <a:sym typeface="Century Gothic Paneuropean Bold"/>
              </a:rPr>
              <a:t>Have you ever seen a shark?</a:t>
            </a:r>
          </a:p>
        </p:txBody>
      </p:sp>
      <p:sp>
        <p:nvSpPr>
          <p:cNvPr name="TextBox 6" id="6"/>
          <p:cNvSpPr txBox="true"/>
          <p:nvPr/>
        </p:nvSpPr>
        <p:spPr>
          <a:xfrm rot="0">
            <a:off x="1028700" y="9239250"/>
            <a:ext cx="2813622" cy="407670"/>
          </a:xfrm>
          <a:prstGeom prst="rect">
            <a:avLst/>
          </a:prstGeom>
        </p:spPr>
        <p:txBody>
          <a:bodyPr anchor="t" rtlCol="false" tIns="0" lIns="0" bIns="0" rIns="0">
            <a:spAutoFit/>
          </a:bodyPr>
          <a:lstStyle/>
          <a:p>
            <a:pPr algn="l">
              <a:lnSpc>
                <a:spcPts val="1680"/>
              </a:lnSpc>
            </a:pPr>
            <a:r>
              <a:rPr lang="en-US" sz="1200">
                <a:solidFill>
                  <a:srgbClr val="F0F9FA"/>
                </a:solidFill>
                <a:latin typeface="Century Gothic Paneuropean"/>
                <a:ea typeface="Century Gothic Paneuropean"/>
                <a:cs typeface="Century Gothic Paneuropean"/>
                <a:sym typeface="Century Gothic Paneuropean"/>
              </a:rPr>
              <a:t>Leopard Catshark</a:t>
            </a:r>
          </a:p>
          <a:p>
            <a:pPr algn="l" marL="0" indent="0" lvl="0">
              <a:lnSpc>
                <a:spcPts val="1680"/>
              </a:lnSpc>
              <a:spcBef>
                <a:spcPct val="0"/>
              </a:spcBef>
            </a:pPr>
            <a:r>
              <a:rPr lang="en-US" sz="1200">
                <a:solidFill>
                  <a:srgbClr val="F0F9FA"/>
                </a:solidFill>
                <a:latin typeface="Century Gothic Paneuropean"/>
                <a:ea typeface="Century Gothic Paneuropean"/>
                <a:cs typeface="Century Gothic Paneuropean"/>
                <a:sym typeface="Century Gothic Paneuropean"/>
              </a:rPr>
              <a:t>Photo by Emily Echevarria</a:t>
            </a:r>
          </a:p>
        </p:txBody>
      </p:sp>
      <p:sp>
        <p:nvSpPr>
          <p:cNvPr name="TextBox 7" id="7"/>
          <p:cNvSpPr txBox="true"/>
          <p:nvPr/>
        </p:nvSpPr>
        <p:spPr>
          <a:xfrm rot="0">
            <a:off x="6572119" y="9239250"/>
            <a:ext cx="2813622" cy="407670"/>
          </a:xfrm>
          <a:prstGeom prst="rect">
            <a:avLst/>
          </a:prstGeom>
        </p:spPr>
        <p:txBody>
          <a:bodyPr anchor="t" rtlCol="false" tIns="0" lIns="0" bIns="0" rIns="0">
            <a:spAutoFit/>
          </a:bodyPr>
          <a:lstStyle/>
          <a:p>
            <a:pPr algn="l">
              <a:lnSpc>
                <a:spcPts val="1680"/>
              </a:lnSpc>
            </a:pPr>
            <a:r>
              <a:rPr lang="en-US" sz="1200">
                <a:solidFill>
                  <a:srgbClr val="F0F9FA"/>
                </a:solidFill>
                <a:latin typeface="Century Gothic Paneuropean"/>
                <a:ea typeface="Century Gothic Paneuropean"/>
                <a:cs typeface="Century Gothic Paneuropean"/>
                <a:sym typeface="Century Gothic Paneuropean"/>
              </a:rPr>
              <a:t>Juvenile sandbar shark</a:t>
            </a:r>
          </a:p>
          <a:p>
            <a:pPr algn="l" marL="0" indent="0" lvl="0">
              <a:lnSpc>
                <a:spcPts val="1680"/>
              </a:lnSpc>
              <a:spcBef>
                <a:spcPct val="0"/>
              </a:spcBef>
            </a:pPr>
            <a:r>
              <a:rPr lang="en-US" sz="1200">
                <a:solidFill>
                  <a:srgbClr val="F0F9FA"/>
                </a:solidFill>
                <a:latin typeface="Century Gothic Paneuropean"/>
                <a:ea typeface="Century Gothic Paneuropean"/>
                <a:cs typeface="Century Gothic Paneuropean"/>
                <a:sym typeface="Century Gothic Paneuropean"/>
              </a:rPr>
              <a:t>Photo by Emily Echevarria</a:t>
            </a:r>
          </a:p>
        </p:txBody>
      </p:sp>
      <p:sp>
        <p:nvSpPr>
          <p:cNvPr name="TextBox 8" id="8"/>
          <p:cNvSpPr txBox="true"/>
          <p:nvPr/>
        </p:nvSpPr>
        <p:spPr>
          <a:xfrm rot="0">
            <a:off x="12302371" y="9239250"/>
            <a:ext cx="2813622" cy="407670"/>
          </a:xfrm>
          <a:prstGeom prst="rect">
            <a:avLst/>
          </a:prstGeom>
        </p:spPr>
        <p:txBody>
          <a:bodyPr anchor="t" rtlCol="false" tIns="0" lIns="0" bIns="0" rIns="0">
            <a:spAutoFit/>
          </a:bodyPr>
          <a:lstStyle/>
          <a:p>
            <a:pPr algn="l">
              <a:lnSpc>
                <a:spcPts val="1680"/>
              </a:lnSpc>
            </a:pPr>
            <a:r>
              <a:rPr lang="en-US" sz="1200">
                <a:solidFill>
                  <a:srgbClr val="F0F9FA"/>
                </a:solidFill>
                <a:latin typeface="Century Gothic Paneuropean"/>
                <a:ea typeface="Century Gothic Paneuropean"/>
                <a:cs typeface="Century Gothic Paneuropean"/>
                <a:sym typeface="Century Gothic Paneuropean"/>
              </a:rPr>
              <a:t>Sandbar shark and tiger shark</a:t>
            </a:r>
          </a:p>
          <a:p>
            <a:pPr algn="l" marL="0" indent="0" lvl="0">
              <a:lnSpc>
                <a:spcPts val="1680"/>
              </a:lnSpc>
              <a:spcBef>
                <a:spcPct val="0"/>
              </a:spcBef>
            </a:pPr>
            <a:r>
              <a:rPr lang="en-US" sz="1200">
                <a:solidFill>
                  <a:srgbClr val="F0F9FA"/>
                </a:solidFill>
                <a:latin typeface="Century Gothic Paneuropean"/>
                <a:ea typeface="Century Gothic Paneuropean"/>
                <a:cs typeface="Century Gothic Paneuropean"/>
                <a:sym typeface="Century Gothic Paneuropean"/>
              </a:rPr>
              <a:t>Photo by Emily Echevarria</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032D59"/>
        </a:solidFill>
      </p:bgPr>
    </p:bg>
    <p:spTree>
      <p:nvGrpSpPr>
        <p:cNvPr id="1" name=""/>
        <p:cNvGrpSpPr/>
        <p:nvPr/>
      </p:nvGrpSpPr>
      <p:grpSpPr>
        <a:xfrm>
          <a:off x="0" y="0"/>
          <a:ext cx="0" cy="0"/>
          <a:chOff x="0" y="0"/>
          <a:chExt cx="0" cy="0"/>
        </a:xfrm>
      </p:grpSpPr>
      <p:sp>
        <p:nvSpPr>
          <p:cNvPr name="TextBox 2" id="2"/>
          <p:cNvSpPr txBox="true"/>
          <p:nvPr/>
        </p:nvSpPr>
        <p:spPr>
          <a:xfrm rot="0">
            <a:off x="639895" y="2851004"/>
            <a:ext cx="17008210" cy="4489742"/>
          </a:xfrm>
          <a:prstGeom prst="rect">
            <a:avLst/>
          </a:prstGeom>
        </p:spPr>
        <p:txBody>
          <a:bodyPr anchor="t" rtlCol="false" tIns="0" lIns="0" bIns="0" rIns="0">
            <a:spAutoFit/>
          </a:bodyPr>
          <a:lstStyle/>
          <a:p>
            <a:pPr algn="ctr">
              <a:lnSpc>
                <a:spcPts val="7158"/>
              </a:lnSpc>
            </a:pPr>
            <a:r>
              <a:rPr lang="en-US" sz="5113" b="true">
                <a:solidFill>
                  <a:srgbClr val="F0F9FA"/>
                </a:solidFill>
                <a:latin typeface="Century Gothic Paneuropean Bold"/>
                <a:ea typeface="Century Gothic Paneuropean Bold"/>
                <a:cs typeface="Century Gothic Paneuropean Bold"/>
                <a:sym typeface="Century Gothic Paneuropean Bold"/>
              </a:rPr>
              <a:t>There are over 500 species of sharks! </a:t>
            </a:r>
          </a:p>
          <a:p>
            <a:pPr algn="ctr">
              <a:lnSpc>
                <a:spcPts val="7158"/>
              </a:lnSpc>
            </a:pPr>
          </a:p>
          <a:p>
            <a:pPr algn="ctr">
              <a:lnSpc>
                <a:spcPts val="7158"/>
              </a:lnSpc>
            </a:pPr>
            <a:r>
              <a:rPr lang="en-US" sz="5113" b="true">
                <a:solidFill>
                  <a:srgbClr val="F0F9FA"/>
                </a:solidFill>
                <a:latin typeface="Century Gothic Paneuropean Bold"/>
                <a:ea typeface="Century Gothic Paneuropean Bold"/>
                <a:cs typeface="Century Gothic Paneuropean Bold"/>
                <a:sym typeface="Century Gothic Paneuropean Bold"/>
              </a:rPr>
              <a:t>They come in all shapes and sizes. </a:t>
            </a:r>
          </a:p>
          <a:p>
            <a:pPr algn="ctr" marL="0" indent="0" lvl="0">
              <a:lnSpc>
                <a:spcPts val="7158"/>
              </a:lnSpc>
              <a:spcBef>
                <a:spcPct val="0"/>
              </a:spcBef>
            </a:pPr>
            <a:r>
              <a:rPr lang="en-US" b="true" sz="5113">
                <a:solidFill>
                  <a:srgbClr val="F0F9FA"/>
                </a:solidFill>
                <a:latin typeface="Century Gothic Paneuropean Bold"/>
                <a:ea typeface="Century Gothic Paneuropean Bold"/>
                <a:cs typeface="Century Gothic Paneuropean Bold"/>
                <a:sym typeface="Century Gothic Paneuropean Bold"/>
              </a:rPr>
              <a:t>Some are as small as 8 inches long, and some get as big as 60 feet long!</a:t>
            </a:r>
          </a:p>
        </p:txBody>
      </p:sp>
      <p:sp>
        <p:nvSpPr>
          <p:cNvPr name="Freeform 3" id="3"/>
          <p:cNvSpPr/>
          <p:nvPr/>
        </p:nvSpPr>
        <p:spPr>
          <a:xfrm flipH="false" flipV="false" rot="0">
            <a:off x="14461415" y="181935"/>
            <a:ext cx="5595771" cy="2479563"/>
          </a:xfrm>
          <a:custGeom>
            <a:avLst/>
            <a:gdLst/>
            <a:ahLst/>
            <a:cxnLst/>
            <a:rect r="r" b="b" t="t" l="l"/>
            <a:pathLst>
              <a:path h="2479563" w="5595771">
                <a:moveTo>
                  <a:pt x="0" y="0"/>
                </a:moveTo>
                <a:lnTo>
                  <a:pt x="5595770" y="0"/>
                </a:lnTo>
                <a:lnTo>
                  <a:pt x="5595770" y="2479563"/>
                </a:lnTo>
                <a:lnTo>
                  <a:pt x="0" y="2479563"/>
                </a:lnTo>
                <a:lnTo>
                  <a:pt x="0" y="0"/>
                </a:lnTo>
                <a:close/>
              </a:path>
            </a:pathLst>
          </a:custGeom>
          <a:blipFill>
            <a:blip r:embed="rId2"/>
            <a:stretch>
              <a:fillRect l="0" t="0" r="0" b="0"/>
            </a:stretch>
          </a:blipFill>
        </p:spPr>
      </p:sp>
      <p:sp>
        <p:nvSpPr>
          <p:cNvPr name="Freeform 4" id="4"/>
          <p:cNvSpPr/>
          <p:nvPr/>
        </p:nvSpPr>
        <p:spPr>
          <a:xfrm flipH="false" flipV="false" rot="0">
            <a:off x="14461415" y="7626496"/>
            <a:ext cx="6235219" cy="2426882"/>
          </a:xfrm>
          <a:custGeom>
            <a:avLst/>
            <a:gdLst/>
            <a:ahLst/>
            <a:cxnLst/>
            <a:rect r="r" b="b" t="t" l="l"/>
            <a:pathLst>
              <a:path h="2426882" w="6235219">
                <a:moveTo>
                  <a:pt x="0" y="0"/>
                </a:moveTo>
                <a:lnTo>
                  <a:pt x="6235219" y="0"/>
                </a:lnTo>
                <a:lnTo>
                  <a:pt x="6235219" y="2426882"/>
                </a:lnTo>
                <a:lnTo>
                  <a:pt x="0" y="2426882"/>
                </a:lnTo>
                <a:lnTo>
                  <a:pt x="0" y="0"/>
                </a:lnTo>
                <a:close/>
              </a:path>
            </a:pathLst>
          </a:custGeom>
          <a:blipFill>
            <a:blip r:embed="rId3"/>
            <a:stretch>
              <a:fillRect l="0" t="0" r="0" b="0"/>
            </a:stretch>
          </a:blipFill>
        </p:spPr>
      </p:sp>
      <p:sp>
        <p:nvSpPr>
          <p:cNvPr name="Freeform 5" id="5"/>
          <p:cNvSpPr/>
          <p:nvPr/>
        </p:nvSpPr>
        <p:spPr>
          <a:xfrm flipH="true" flipV="false" rot="0">
            <a:off x="6733354" y="859254"/>
            <a:ext cx="5533176" cy="1557241"/>
          </a:xfrm>
          <a:custGeom>
            <a:avLst/>
            <a:gdLst/>
            <a:ahLst/>
            <a:cxnLst/>
            <a:rect r="r" b="b" t="t" l="l"/>
            <a:pathLst>
              <a:path h="1557241" w="5533176">
                <a:moveTo>
                  <a:pt x="5533176" y="0"/>
                </a:moveTo>
                <a:lnTo>
                  <a:pt x="0" y="0"/>
                </a:lnTo>
                <a:lnTo>
                  <a:pt x="0" y="1557241"/>
                </a:lnTo>
                <a:lnTo>
                  <a:pt x="5533176" y="1557241"/>
                </a:lnTo>
                <a:lnTo>
                  <a:pt x="5533176" y="0"/>
                </a:lnTo>
                <a:close/>
              </a:path>
            </a:pathLst>
          </a:custGeom>
          <a:blipFill>
            <a:blip r:embed="rId4"/>
            <a:stretch>
              <a:fillRect l="0" t="0" r="0" b="0"/>
            </a:stretch>
          </a:blipFill>
        </p:spPr>
      </p:sp>
      <p:sp>
        <p:nvSpPr>
          <p:cNvPr name="Freeform 6" id="6"/>
          <p:cNvSpPr/>
          <p:nvPr/>
        </p:nvSpPr>
        <p:spPr>
          <a:xfrm flipH="false" flipV="false" rot="0">
            <a:off x="-1498917" y="7626496"/>
            <a:ext cx="5055234" cy="1886884"/>
          </a:xfrm>
          <a:custGeom>
            <a:avLst/>
            <a:gdLst/>
            <a:ahLst/>
            <a:cxnLst/>
            <a:rect r="r" b="b" t="t" l="l"/>
            <a:pathLst>
              <a:path h="1886884" w="5055234">
                <a:moveTo>
                  <a:pt x="0" y="0"/>
                </a:moveTo>
                <a:lnTo>
                  <a:pt x="5055234" y="0"/>
                </a:lnTo>
                <a:lnTo>
                  <a:pt x="5055234" y="1886884"/>
                </a:lnTo>
                <a:lnTo>
                  <a:pt x="0" y="1886884"/>
                </a:lnTo>
                <a:lnTo>
                  <a:pt x="0" y="0"/>
                </a:lnTo>
                <a:close/>
              </a:path>
            </a:pathLst>
          </a:custGeom>
          <a:blipFill>
            <a:blip r:embed="rId5"/>
            <a:stretch>
              <a:fillRect l="0" t="0" r="0" b="0"/>
            </a:stretch>
          </a:blipFill>
        </p:spPr>
      </p:sp>
      <p:sp>
        <p:nvSpPr>
          <p:cNvPr name="Freeform 7" id="7"/>
          <p:cNvSpPr/>
          <p:nvPr/>
        </p:nvSpPr>
        <p:spPr>
          <a:xfrm flipH="false" flipV="false" rot="0">
            <a:off x="-3423877" y="2946254"/>
            <a:ext cx="7609963" cy="2172105"/>
          </a:xfrm>
          <a:custGeom>
            <a:avLst/>
            <a:gdLst/>
            <a:ahLst/>
            <a:cxnLst/>
            <a:rect r="r" b="b" t="t" l="l"/>
            <a:pathLst>
              <a:path h="2172105" w="7609963">
                <a:moveTo>
                  <a:pt x="0" y="0"/>
                </a:moveTo>
                <a:lnTo>
                  <a:pt x="7609963" y="0"/>
                </a:lnTo>
                <a:lnTo>
                  <a:pt x="7609963" y="2172105"/>
                </a:lnTo>
                <a:lnTo>
                  <a:pt x="0" y="2172105"/>
                </a:lnTo>
                <a:lnTo>
                  <a:pt x="0" y="0"/>
                </a:lnTo>
                <a:close/>
              </a:path>
            </a:pathLst>
          </a:custGeom>
          <a:blipFill>
            <a:blip r:embed="rId6"/>
            <a:stretch>
              <a:fillRect l="0" t="0" r="0" b="0"/>
            </a:stretch>
          </a:blipFill>
        </p:spPr>
      </p:sp>
      <p:sp>
        <p:nvSpPr>
          <p:cNvPr name="Freeform 8" id="8"/>
          <p:cNvSpPr/>
          <p:nvPr/>
        </p:nvSpPr>
        <p:spPr>
          <a:xfrm flipH="true" flipV="false" rot="0">
            <a:off x="-1085158" y="-1379197"/>
            <a:ext cx="5139573" cy="3795692"/>
          </a:xfrm>
          <a:custGeom>
            <a:avLst/>
            <a:gdLst/>
            <a:ahLst/>
            <a:cxnLst/>
            <a:rect r="r" b="b" t="t" l="l"/>
            <a:pathLst>
              <a:path h="3795692" w="5139573">
                <a:moveTo>
                  <a:pt x="5139573" y="0"/>
                </a:moveTo>
                <a:lnTo>
                  <a:pt x="0" y="0"/>
                </a:lnTo>
                <a:lnTo>
                  <a:pt x="0" y="3795692"/>
                </a:lnTo>
                <a:lnTo>
                  <a:pt x="5139573" y="3795692"/>
                </a:lnTo>
                <a:lnTo>
                  <a:pt x="5139573" y="0"/>
                </a:lnTo>
                <a:close/>
              </a:path>
            </a:pathLst>
          </a:custGeom>
          <a:blipFill>
            <a:blip r:embed="rId7"/>
            <a:stretch>
              <a:fillRect l="0" t="0" r="0" b="0"/>
            </a:stretch>
          </a:blipFill>
        </p:spPr>
      </p:sp>
      <p:sp>
        <p:nvSpPr>
          <p:cNvPr name="Freeform 9" id="9"/>
          <p:cNvSpPr/>
          <p:nvPr/>
        </p:nvSpPr>
        <p:spPr>
          <a:xfrm flipH="false" flipV="false" rot="0">
            <a:off x="4758223" y="7031209"/>
            <a:ext cx="4741719" cy="3255791"/>
          </a:xfrm>
          <a:custGeom>
            <a:avLst/>
            <a:gdLst/>
            <a:ahLst/>
            <a:cxnLst/>
            <a:rect r="r" b="b" t="t" l="l"/>
            <a:pathLst>
              <a:path h="3255791" w="4741719">
                <a:moveTo>
                  <a:pt x="0" y="0"/>
                </a:moveTo>
                <a:lnTo>
                  <a:pt x="4741719" y="0"/>
                </a:lnTo>
                <a:lnTo>
                  <a:pt x="4741719" y="3255791"/>
                </a:lnTo>
                <a:lnTo>
                  <a:pt x="0" y="3255791"/>
                </a:lnTo>
                <a:lnTo>
                  <a:pt x="0" y="0"/>
                </a:lnTo>
                <a:close/>
              </a:path>
            </a:pathLst>
          </a:custGeom>
          <a:blipFill>
            <a:blip r:embed="rId8"/>
            <a:stretch>
              <a:fillRect l="0" t="0" r="0" b="0"/>
            </a:stretch>
          </a:blipFill>
        </p:spPr>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032D59"/>
        </a:solidFill>
      </p:bgPr>
    </p:bg>
    <p:spTree>
      <p:nvGrpSpPr>
        <p:cNvPr id="1" name=""/>
        <p:cNvGrpSpPr/>
        <p:nvPr/>
      </p:nvGrpSpPr>
      <p:grpSpPr>
        <a:xfrm>
          <a:off x="0" y="0"/>
          <a:ext cx="0" cy="0"/>
          <a:chOff x="0" y="0"/>
          <a:chExt cx="0" cy="0"/>
        </a:xfrm>
      </p:grpSpPr>
      <p:sp>
        <p:nvSpPr>
          <p:cNvPr name="TextBox 2" id="2"/>
          <p:cNvSpPr txBox="true"/>
          <p:nvPr/>
        </p:nvSpPr>
        <p:spPr>
          <a:xfrm rot="0">
            <a:off x="3427789" y="1921662"/>
            <a:ext cx="11432422" cy="870242"/>
          </a:xfrm>
          <a:prstGeom prst="rect">
            <a:avLst/>
          </a:prstGeom>
        </p:spPr>
        <p:txBody>
          <a:bodyPr anchor="t" rtlCol="false" tIns="0" lIns="0" bIns="0" rIns="0">
            <a:spAutoFit/>
          </a:bodyPr>
          <a:lstStyle/>
          <a:p>
            <a:pPr algn="ctr" marL="0" indent="0" lvl="0">
              <a:lnSpc>
                <a:spcPts val="7158"/>
              </a:lnSpc>
              <a:spcBef>
                <a:spcPct val="0"/>
              </a:spcBef>
            </a:pPr>
            <a:r>
              <a:rPr lang="en-US" b="true" sz="5113">
                <a:solidFill>
                  <a:srgbClr val="F0F9FA"/>
                </a:solidFill>
                <a:latin typeface="Century Gothic Paneuropean Bold"/>
                <a:ea typeface="Century Gothic Paneuropean Bold"/>
                <a:cs typeface="Century Gothic Paneuropean Bold"/>
                <a:sym typeface="Century Gothic Paneuropean Bold"/>
              </a:rPr>
              <a:t>Where do sharks live?</a:t>
            </a:r>
          </a:p>
        </p:txBody>
      </p:sp>
      <p:sp>
        <p:nvSpPr>
          <p:cNvPr name="Freeform 3" id="3"/>
          <p:cNvSpPr/>
          <p:nvPr/>
        </p:nvSpPr>
        <p:spPr>
          <a:xfrm flipH="false" flipV="false" rot="0">
            <a:off x="13593674" y="381677"/>
            <a:ext cx="6437806" cy="1811838"/>
          </a:xfrm>
          <a:custGeom>
            <a:avLst/>
            <a:gdLst/>
            <a:ahLst/>
            <a:cxnLst/>
            <a:rect r="r" b="b" t="t" l="l"/>
            <a:pathLst>
              <a:path h="1811838" w="6437806">
                <a:moveTo>
                  <a:pt x="0" y="0"/>
                </a:moveTo>
                <a:lnTo>
                  <a:pt x="6437806" y="0"/>
                </a:lnTo>
                <a:lnTo>
                  <a:pt x="6437806" y="1811837"/>
                </a:lnTo>
                <a:lnTo>
                  <a:pt x="0" y="1811837"/>
                </a:lnTo>
                <a:lnTo>
                  <a:pt x="0" y="0"/>
                </a:lnTo>
                <a:close/>
              </a:path>
            </a:pathLst>
          </a:custGeom>
          <a:blipFill>
            <a:blip r:embed="rId2"/>
            <a:stretch>
              <a:fillRect l="0" t="0" r="0" b="0"/>
            </a:stretch>
          </a:blipFill>
        </p:spPr>
      </p:sp>
      <p:sp>
        <p:nvSpPr>
          <p:cNvPr name="Freeform 4" id="4"/>
          <p:cNvSpPr/>
          <p:nvPr/>
        </p:nvSpPr>
        <p:spPr>
          <a:xfrm flipH="false" flipV="false" rot="0">
            <a:off x="-2549471" y="7698980"/>
            <a:ext cx="7224418" cy="2062059"/>
          </a:xfrm>
          <a:custGeom>
            <a:avLst/>
            <a:gdLst/>
            <a:ahLst/>
            <a:cxnLst/>
            <a:rect r="r" b="b" t="t" l="l"/>
            <a:pathLst>
              <a:path h="2062059" w="7224418">
                <a:moveTo>
                  <a:pt x="0" y="0"/>
                </a:moveTo>
                <a:lnTo>
                  <a:pt x="7224418" y="0"/>
                </a:lnTo>
                <a:lnTo>
                  <a:pt x="7224418" y="2062060"/>
                </a:lnTo>
                <a:lnTo>
                  <a:pt x="0" y="2062060"/>
                </a:lnTo>
                <a:lnTo>
                  <a:pt x="0" y="0"/>
                </a:lnTo>
                <a:close/>
              </a:path>
            </a:pathLst>
          </a:custGeom>
          <a:blipFill>
            <a:blip r:embed="rId3"/>
            <a:stretch>
              <a:fillRect l="0" t="0" r="0" b="0"/>
            </a:stretch>
          </a:blipFill>
        </p:spPr>
      </p:sp>
      <p:sp>
        <p:nvSpPr>
          <p:cNvPr name="TextBox 5" id="5"/>
          <p:cNvSpPr txBox="true"/>
          <p:nvPr/>
        </p:nvSpPr>
        <p:spPr>
          <a:xfrm rot="0">
            <a:off x="2409030" y="2986332"/>
            <a:ext cx="13964628" cy="1671320"/>
          </a:xfrm>
          <a:prstGeom prst="rect">
            <a:avLst/>
          </a:prstGeom>
        </p:spPr>
        <p:txBody>
          <a:bodyPr anchor="t" rtlCol="false" tIns="0" lIns="0" bIns="0" rIns="0">
            <a:spAutoFit/>
          </a:bodyPr>
          <a:lstStyle/>
          <a:p>
            <a:pPr algn="l">
              <a:lnSpc>
                <a:spcPts val="4479"/>
              </a:lnSpc>
            </a:pPr>
            <a:r>
              <a:rPr lang="en-US" sz="3199">
                <a:solidFill>
                  <a:srgbClr val="FFFFFF"/>
                </a:solidFill>
                <a:latin typeface="Century Gothic Paneuropean"/>
                <a:ea typeface="Century Gothic Paneuropean"/>
                <a:cs typeface="Century Gothic Paneuropean"/>
                <a:sym typeface="Century Gothic Paneuropean"/>
              </a:rPr>
              <a:t>Sharks live in oceans all around the world, from warm, shallow waters near the shore to deep, cold parts of the sea. Some even swim into bays and rivers where fresh and salty water mix!</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bg>
      <p:bgPr>
        <a:solidFill>
          <a:srgbClr val="032D59"/>
        </a:solidFill>
      </p:bgPr>
    </p:bg>
    <p:spTree>
      <p:nvGrpSpPr>
        <p:cNvPr id="1" name=""/>
        <p:cNvGrpSpPr/>
        <p:nvPr/>
      </p:nvGrpSpPr>
      <p:grpSpPr>
        <a:xfrm>
          <a:off x="0" y="0"/>
          <a:ext cx="0" cy="0"/>
          <a:chOff x="0" y="0"/>
          <a:chExt cx="0" cy="0"/>
        </a:xfrm>
      </p:grpSpPr>
      <p:sp>
        <p:nvSpPr>
          <p:cNvPr name="TextBox 2" id="2"/>
          <p:cNvSpPr txBox="true"/>
          <p:nvPr/>
        </p:nvSpPr>
        <p:spPr>
          <a:xfrm rot="0">
            <a:off x="3427789" y="1921662"/>
            <a:ext cx="11432422" cy="870242"/>
          </a:xfrm>
          <a:prstGeom prst="rect">
            <a:avLst/>
          </a:prstGeom>
        </p:spPr>
        <p:txBody>
          <a:bodyPr anchor="t" rtlCol="false" tIns="0" lIns="0" bIns="0" rIns="0">
            <a:spAutoFit/>
          </a:bodyPr>
          <a:lstStyle/>
          <a:p>
            <a:pPr algn="ctr" marL="0" indent="0" lvl="0">
              <a:lnSpc>
                <a:spcPts val="7158"/>
              </a:lnSpc>
              <a:spcBef>
                <a:spcPct val="0"/>
              </a:spcBef>
            </a:pPr>
            <a:r>
              <a:rPr lang="en-US" b="true" sz="5113">
                <a:solidFill>
                  <a:srgbClr val="F0F9FA"/>
                </a:solidFill>
                <a:latin typeface="Century Gothic Paneuropean Bold"/>
                <a:ea typeface="Century Gothic Paneuropean Bold"/>
                <a:cs typeface="Century Gothic Paneuropean Bold"/>
                <a:sym typeface="Century Gothic Paneuropean Bold"/>
              </a:rPr>
              <a:t>Where do sharks live?</a:t>
            </a:r>
          </a:p>
        </p:txBody>
      </p:sp>
      <p:sp>
        <p:nvSpPr>
          <p:cNvPr name="Freeform 3" id="3"/>
          <p:cNvSpPr/>
          <p:nvPr/>
        </p:nvSpPr>
        <p:spPr>
          <a:xfrm flipH="false" flipV="false" rot="0">
            <a:off x="13593674" y="381677"/>
            <a:ext cx="6437806" cy="1811838"/>
          </a:xfrm>
          <a:custGeom>
            <a:avLst/>
            <a:gdLst/>
            <a:ahLst/>
            <a:cxnLst/>
            <a:rect r="r" b="b" t="t" l="l"/>
            <a:pathLst>
              <a:path h="1811838" w="6437806">
                <a:moveTo>
                  <a:pt x="0" y="0"/>
                </a:moveTo>
                <a:lnTo>
                  <a:pt x="6437806" y="0"/>
                </a:lnTo>
                <a:lnTo>
                  <a:pt x="6437806" y="1811837"/>
                </a:lnTo>
                <a:lnTo>
                  <a:pt x="0" y="1811837"/>
                </a:lnTo>
                <a:lnTo>
                  <a:pt x="0" y="0"/>
                </a:lnTo>
                <a:close/>
              </a:path>
            </a:pathLst>
          </a:custGeom>
          <a:blipFill>
            <a:blip r:embed="rId2"/>
            <a:stretch>
              <a:fillRect l="0" t="0" r="0" b="0"/>
            </a:stretch>
          </a:blipFill>
        </p:spPr>
      </p:sp>
      <p:sp>
        <p:nvSpPr>
          <p:cNvPr name="Freeform 4" id="4"/>
          <p:cNvSpPr/>
          <p:nvPr/>
        </p:nvSpPr>
        <p:spPr>
          <a:xfrm flipH="false" flipV="false" rot="0">
            <a:off x="-2549471" y="7698980"/>
            <a:ext cx="7224418" cy="2062059"/>
          </a:xfrm>
          <a:custGeom>
            <a:avLst/>
            <a:gdLst/>
            <a:ahLst/>
            <a:cxnLst/>
            <a:rect r="r" b="b" t="t" l="l"/>
            <a:pathLst>
              <a:path h="2062059" w="7224418">
                <a:moveTo>
                  <a:pt x="0" y="0"/>
                </a:moveTo>
                <a:lnTo>
                  <a:pt x="7224418" y="0"/>
                </a:lnTo>
                <a:lnTo>
                  <a:pt x="7224418" y="2062060"/>
                </a:lnTo>
                <a:lnTo>
                  <a:pt x="0" y="2062060"/>
                </a:lnTo>
                <a:lnTo>
                  <a:pt x="0" y="0"/>
                </a:lnTo>
                <a:close/>
              </a:path>
            </a:pathLst>
          </a:custGeom>
          <a:blipFill>
            <a:blip r:embed="rId3"/>
            <a:stretch>
              <a:fillRect l="0" t="0" r="0" b="0"/>
            </a:stretch>
          </a:blipFill>
        </p:spPr>
      </p:sp>
      <p:sp>
        <p:nvSpPr>
          <p:cNvPr name="TextBox 5" id="5"/>
          <p:cNvSpPr txBox="true"/>
          <p:nvPr/>
        </p:nvSpPr>
        <p:spPr>
          <a:xfrm rot="0">
            <a:off x="2409030" y="2986332"/>
            <a:ext cx="13964628" cy="3919220"/>
          </a:xfrm>
          <a:prstGeom prst="rect">
            <a:avLst/>
          </a:prstGeom>
        </p:spPr>
        <p:txBody>
          <a:bodyPr anchor="t" rtlCol="false" tIns="0" lIns="0" bIns="0" rIns="0">
            <a:spAutoFit/>
          </a:bodyPr>
          <a:lstStyle/>
          <a:p>
            <a:pPr algn="l">
              <a:lnSpc>
                <a:spcPts val="4479"/>
              </a:lnSpc>
            </a:pPr>
            <a:r>
              <a:rPr lang="en-US" sz="3199">
                <a:solidFill>
                  <a:srgbClr val="FFFFFF"/>
                </a:solidFill>
                <a:latin typeface="Century Gothic Paneuropean"/>
                <a:ea typeface="Century Gothic Paneuropean"/>
                <a:cs typeface="Century Gothic Paneuropean"/>
                <a:sym typeface="Century Gothic Paneuropean"/>
              </a:rPr>
              <a:t>Vocabulary:</a:t>
            </a:r>
          </a:p>
          <a:p>
            <a:pPr algn="l" marL="690879" indent="-345439" lvl="1">
              <a:lnSpc>
                <a:spcPts val="4479"/>
              </a:lnSpc>
              <a:buFont typeface="Arial"/>
              <a:buChar char="•"/>
            </a:pPr>
            <a:r>
              <a:rPr lang="en-US" b="true" sz="3199">
                <a:solidFill>
                  <a:srgbClr val="FFFFFF"/>
                </a:solidFill>
                <a:latin typeface="Century Gothic Paneuropean Bold"/>
                <a:ea typeface="Century Gothic Paneuropean Bold"/>
                <a:cs typeface="Century Gothic Paneuropean Bold"/>
                <a:sym typeface="Century Gothic Paneuropean Bold"/>
              </a:rPr>
              <a:t>Habitat</a:t>
            </a:r>
            <a:r>
              <a:rPr lang="en-US" sz="3199">
                <a:solidFill>
                  <a:srgbClr val="FFFFFF"/>
                </a:solidFill>
                <a:latin typeface="Century Gothic Paneuropean"/>
                <a:ea typeface="Century Gothic Paneuropean"/>
                <a:cs typeface="Century Gothic Paneuropean"/>
                <a:sym typeface="Century Gothic Paneuropean"/>
              </a:rPr>
              <a:t>: </a:t>
            </a:r>
            <a:r>
              <a:rPr lang="en-US" sz="3199">
                <a:solidFill>
                  <a:srgbClr val="FFFFFF"/>
                </a:solidFill>
                <a:latin typeface="Century Gothic Paneuropean"/>
                <a:ea typeface="Century Gothic Paneuropean"/>
                <a:cs typeface="Century Gothic Paneuropean"/>
                <a:sym typeface="Century Gothic Paneuropean"/>
              </a:rPr>
              <a:t>The place where an animal lives and finds everything it needs to grow and survive. This is their home.</a:t>
            </a:r>
          </a:p>
          <a:p>
            <a:pPr algn="l" marL="690879" indent="-345439" lvl="1">
              <a:lnSpc>
                <a:spcPts val="4479"/>
              </a:lnSpc>
              <a:buFont typeface="Arial"/>
              <a:buChar char="•"/>
            </a:pPr>
            <a:r>
              <a:rPr lang="en-US" b="true" sz="3199">
                <a:solidFill>
                  <a:srgbClr val="FFFFFF"/>
                </a:solidFill>
                <a:latin typeface="Century Gothic Paneuropean Bold"/>
                <a:ea typeface="Century Gothic Paneuropean Bold"/>
                <a:cs typeface="Century Gothic Paneuropean Bold"/>
                <a:sym typeface="Century Gothic Paneuropean Bold"/>
              </a:rPr>
              <a:t>Suitability:</a:t>
            </a:r>
            <a:r>
              <a:rPr lang="en-US" sz="3199">
                <a:solidFill>
                  <a:srgbClr val="FFFFFF"/>
                </a:solidFill>
                <a:latin typeface="Century Gothic Paneuropean"/>
                <a:ea typeface="Century Gothic Paneuropean"/>
                <a:cs typeface="Century Gothic Paneuropean"/>
                <a:sym typeface="Century Gothic Paneuropean"/>
              </a:rPr>
              <a:t> How well a habitat meets an animal’s needs. A suitable habitat has the right food, temperature, and shelter for that animal to live safely. </a:t>
            </a:r>
          </a:p>
          <a:p>
            <a:pPr algn="l">
              <a:lnSpc>
                <a:spcPts val="4479"/>
              </a:lnSpc>
            </a:pP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032D59"/>
        </a:solidFill>
      </p:bgPr>
    </p:bg>
    <p:spTree>
      <p:nvGrpSpPr>
        <p:cNvPr id="1" name=""/>
        <p:cNvGrpSpPr/>
        <p:nvPr/>
      </p:nvGrpSpPr>
      <p:grpSpPr>
        <a:xfrm>
          <a:off x="0" y="0"/>
          <a:ext cx="0" cy="0"/>
          <a:chOff x="0" y="0"/>
          <a:chExt cx="0" cy="0"/>
        </a:xfrm>
      </p:grpSpPr>
      <p:grpSp>
        <p:nvGrpSpPr>
          <p:cNvPr name="Group 2" id="2"/>
          <p:cNvGrpSpPr/>
          <p:nvPr/>
        </p:nvGrpSpPr>
        <p:grpSpPr>
          <a:xfrm rot="0">
            <a:off x="6302259" y="2296643"/>
            <a:ext cx="5691810" cy="5691810"/>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ln w="114300" cap="sq">
              <a:solidFill>
                <a:srgbClr val="03A9F4"/>
              </a:solidFill>
              <a:prstDash val="solid"/>
              <a:miter/>
            </a:ln>
          </p:spPr>
        </p:sp>
        <p:sp>
          <p:nvSpPr>
            <p:cNvPr name="TextBox 4" id="4"/>
            <p:cNvSpPr txBox="true"/>
            <p:nvPr/>
          </p:nvSpPr>
          <p:spPr>
            <a:xfrm>
              <a:off x="76200" y="38100"/>
              <a:ext cx="660400" cy="698500"/>
            </a:xfrm>
            <a:prstGeom prst="rect">
              <a:avLst/>
            </a:prstGeom>
          </p:spPr>
          <p:txBody>
            <a:bodyPr anchor="ctr" rtlCol="false" tIns="50800" lIns="50800" bIns="50800" rIns="50800"/>
            <a:lstStyle/>
            <a:p>
              <a:pPr algn="ctr">
                <a:lnSpc>
                  <a:spcPts val="2865"/>
                </a:lnSpc>
              </a:pPr>
            </a:p>
          </p:txBody>
        </p:sp>
      </p:grpSp>
      <p:grpSp>
        <p:nvGrpSpPr>
          <p:cNvPr name="Group 5" id="5"/>
          <p:cNvGrpSpPr/>
          <p:nvPr/>
        </p:nvGrpSpPr>
        <p:grpSpPr>
          <a:xfrm rot="0">
            <a:off x="6884924" y="2477090"/>
            <a:ext cx="1074555" cy="1074555"/>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32D59"/>
            </a:solidFill>
            <a:ln w="85725" cap="sq">
              <a:solidFill>
                <a:srgbClr val="03A9F4"/>
              </a:solidFill>
              <a:prstDash val="solid"/>
              <a:miter/>
            </a:ln>
          </p:spPr>
        </p:sp>
        <p:sp>
          <p:nvSpPr>
            <p:cNvPr name="TextBox 7" id="7"/>
            <p:cNvSpPr txBox="true"/>
            <p:nvPr/>
          </p:nvSpPr>
          <p:spPr>
            <a:xfrm>
              <a:off x="76200" y="28575"/>
              <a:ext cx="660400" cy="708025"/>
            </a:xfrm>
            <a:prstGeom prst="rect">
              <a:avLst/>
            </a:prstGeom>
          </p:spPr>
          <p:txBody>
            <a:bodyPr anchor="ctr" rtlCol="false" tIns="50800" lIns="50800" bIns="50800" rIns="50800"/>
            <a:lstStyle/>
            <a:p>
              <a:pPr algn="ctr" marL="0" indent="0" lvl="1">
                <a:lnSpc>
                  <a:spcPts val="3145"/>
                </a:lnSpc>
                <a:spcBef>
                  <a:spcPct val="0"/>
                </a:spcBef>
              </a:pPr>
            </a:p>
          </p:txBody>
        </p:sp>
      </p:grpSp>
      <p:grpSp>
        <p:nvGrpSpPr>
          <p:cNvPr name="Group 8" id="8"/>
          <p:cNvGrpSpPr/>
          <p:nvPr/>
        </p:nvGrpSpPr>
        <p:grpSpPr>
          <a:xfrm rot="0">
            <a:off x="10395615" y="2477090"/>
            <a:ext cx="1074555" cy="1074555"/>
            <a:chOff x="0" y="0"/>
            <a:chExt cx="812800" cy="812800"/>
          </a:xfrm>
        </p:grpSpPr>
        <p:sp>
          <p:nvSpPr>
            <p:cNvPr name="Freeform 9" id="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32D59"/>
            </a:solidFill>
            <a:ln w="85725" cap="sq">
              <a:solidFill>
                <a:srgbClr val="03A9F4"/>
              </a:solidFill>
              <a:prstDash val="solid"/>
              <a:miter/>
            </a:ln>
          </p:spPr>
        </p:sp>
        <p:sp>
          <p:nvSpPr>
            <p:cNvPr name="TextBox 10" id="10"/>
            <p:cNvSpPr txBox="true"/>
            <p:nvPr/>
          </p:nvSpPr>
          <p:spPr>
            <a:xfrm>
              <a:off x="76200" y="28575"/>
              <a:ext cx="660400" cy="708025"/>
            </a:xfrm>
            <a:prstGeom prst="rect">
              <a:avLst/>
            </a:prstGeom>
          </p:spPr>
          <p:txBody>
            <a:bodyPr anchor="ctr" rtlCol="false" tIns="50800" lIns="50800" bIns="50800" rIns="50800"/>
            <a:lstStyle/>
            <a:p>
              <a:pPr algn="ctr" marL="0" indent="0" lvl="1">
                <a:lnSpc>
                  <a:spcPts val="3145"/>
                </a:lnSpc>
                <a:spcBef>
                  <a:spcPct val="0"/>
                </a:spcBef>
              </a:pPr>
            </a:p>
          </p:txBody>
        </p:sp>
      </p:grpSp>
      <p:grpSp>
        <p:nvGrpSpPr>
          <p:cNvPr name="Group 11" id="11"/>
          <p:cNvGrpSpPr/>
          <p:nvPr/>
        </p:nvGrpSpPr>
        <p:grpSpPr>
          <a:xfrm rot="0">
            <a:off x="6884924" y="6809343"/>
            <a:ext cx="1074555" cy="1074555"/>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32D59"/>
            </a:solidFill>
            <a:ln w="85725" cap="sq">
              <a:solidFill>
                <a:srgbClr val="03A9F4"/>
              </a:solidFill>
              <a:prstDash val="solid"/>
              <a:miter/>
            </a:ln>
          </p:spPr>
        </p:sp>
        <p:sp>
          <p:nvSpPr>
            <p:cNvPr name="TextBox 13" id="13"/>
            <p:cNvSpPr txBox="true"/>
            <p:nvPr/>
          </p:nvSpPr>
          <p:spPr>
            <a:xfrm>
              <a:off x="76200" y="28575"/>
              <a:ext cx="660400" cy="708025"/>
            </a:xfrm>
            <a:prstGeom prst="rect">
              <a:avLst/>
            </a:prstGeom>
          </p:spPr>
          <p:txBody>
            <a:bodyPr anchor="ctr" rtlCol="false" tIns="50800" lIns="50800" bIns="50800" rIns="50800"/>
            <a:lstStyle/>
            <a:p>
              <a:pPr algn="ctr" marL="0" indent="0" lvl="1">
                <a:lnSpc>
                  <a:spcPts val="3145"/>
                </a:lnSpc>
                <a:spcBef>
                  <a:spcPct val="0"/>
                </a:spcBef>
              </a:pPr>
            </a:p>
          </p:txBody>
        </p:sp>
      </p:grpSp>
      <p:grpSp>
        <p:nvGrpSpPr>
          <p:cNvPr name="Group 14" id="14"/>
          <p:cNvGrpSpPr/>
          <p:nvPr/>
        </p:nvGrpSpPr>
        <p:grpSpPr>
          <a:xfrm rot="0">
            <a:off x="10395615" y="6809343"/>
            <a:ext cx="1074555" cy="1074555"/>
            <a:chOff x="0" y="0"/>
            <a:chExt cx="812800" cy="812800"/>
          </a:xfrm>
        </p:grpSpPr>
        <p:sp>
          <p:nvSpPr>
            <p:cNvPr name="Freeform 15" id="1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32D59"/>
            </a:solidFill>
            <a:ln w="85725" cap="sq">
              <a:solidFill>
                <a:srgbClr val="03A9F4"/>
              </a:solidFill>
              <a:prstDash val="solid"/>
              <a:miter/>
            </a:ln>
          </p:spPr>
        </p:sp>
        <p:sp>
          <p:nvSpPr>
            <p:cNvPr name="TextBox 16" id="16"/>
            <p:cNvSpPr txBox="true"/>
            <p:nvPr/>
          </p:nvSpPr>
          <p:spPr>
            <a:xfrm>
              <a:off x="76200" y="28575"/>
              <a:ext cx="660400" cy="708025"/>
            </a:xfrm>
            <a:prstGeom prst="rect">
              <a:avLst/>
            </a:prstGeom>
          </p:spPr>
          <p:txBody>
            <a:bodyPr anchor="ctr" rtlCol="false" tIns="50800" lIns="50800" bIns="50800" rIns="50800"/>
            <a:lstStyle/>
            <a:p>
              <a:pPr algn="ctr" marL="0" indent="0" lvl="1">
                <a:lnSpc>
                  <a:spcPts val="3145"/>
                </a:lnSpc>
                <a:spcBef>
                  <a:spcPct val="0"/>
                </a:spcBef>
              </a:pPr>
            </a:p>
          </p:txBody>
        </p:sp>
      </p:grpSp>
      <p:grpSp>
        <p:nvGrpSpPr>
          <p:cNvPr name="Group 17" id="17"/>
          <p:cNvGrpSpPr/>
          <p:nvPr/>
        </p:nvGrpSpPr>
        <p:grpSpPr>
          <a:xfrm rot="0">
            <a:off x="1185932" y="2229968"/>
            <a:ext cx="3930494" cy="696849"/>
            <a:chOff x="0" y="0"/>
            <a:chExt cx="2864593" cy="507872"/>
          </a:xfrm>
        </p:grpSpPr>
        <p:sp>
          <p:nvSpPr>
            <p:cNvPr name="Freeform 18" id="18"/>
            <p:cNvSpPr/>
            <p:nvPr/>
          </p:nvSpPr>
          <p:spPr>
            <a:xfrm flipH="false" flipV="false" rot="0">
              <a:off x="0" y="0"/>
              <a:ext cx="2864593" cy="507872"/>
            </a:xfrm>
            <a:custGeom>
              <a:avLst/>
              <a:gdLst/>
              <a:ahLst/>
              <a:cxnLst/>
              <a:rect r="r" b="b" t="t" l="l"/>
              <a:pathLst>
                <a:path h="507872" w="2864593">
                  <a:moveTo>
                    <a:pt x="31515" y="0"/>
                  </a:moveTo>
                  <a:lnTo>
                    <a:pt x="2833077" y="0"/>
                  </a:lnTo>
                  <a:cubicBezTo>
                    <a:pt x="2850483" y="0"/>
                    <a:pt x="2864593" y="14110"/>
                    <a:pt x="2864593" y="31515"/>
                  </a:cubicBezTo>
                  <a:lnTo>
                    <a:pt x="2864593" y="476357"/>
                  </a:lnTo>
                  <a:cubicBezTo>
                    <a:pt x="2864593" y="493762"/>
                    <a:pt x="2850483" y="507872"/>
                    <a:pt x="2833077" y="507872"/>
                  </a:cubicBezTo>
                  <a:lnTo>
                    <a:pt x="31515" y="507872"/>
                  </a:lnTo>
                  <a:cubicBezTo>
                    <a:pt x="14110" y="507872"/>
                    <a:pt x="0" y="493762"/>
                    <a:pt x="0" y="476357"/>
                  </a:cubicBezTo>
                  <a:lnTo>
                    <a:pt x="0" y="31515"/>
                  </a:lnTo>
                  <a:cubicBezTo>
                    <a:pt x="0" y="14110"/>
                    <a:pt x="14110" y="0"/>
                    <a:pt x="31515" y="0"/>
                  </a:cubicBezTo>
                  <a:close/>
                </a:path>
              </a:pathLst>
            </a:custGeom>
            <a:solidFill>
              <a:srgbClr val="189FDA"/>
            </a:solidFill>
            <a:ln cap="sq">
              <a:noFill/>
              <a:prstDash val="solid"/>
              <a:miter/>
            </a:ln>
          </p:spPr>
        </p:sp>
        <p:sp>
          <p:nvSpPr>
            <p:cNvPr name="TextBox 19" id="19"/>
            <p:cNvSpPr txBox="true"/>
            <p:nvPr/>
          </p:nvSpPr>
          <p:spPr>
            <a:xfrm>
              <a:off x="0" y="-57150"/>
              <a:ext cx="2864593" cy="565022"/>
            </a:xfrm>
            <a:prstGeom prst="rect">
              <a:avLst/>
            </a:prstGeom>
          </p:spPr>
          <p:txBody>
            <a:bodyPr anchor="ctr" rtlCol="false" tIns="50800" lIns="50800" bIns="50800" rIns="50800"/>
            <a:lstStyle/>
            <a:p>
              <a:pPr algn="ctr" marL="0" indent="0" lvl="1">
                <a:lnSpc>
                  <a:spcPts val="4200"/>
                </a:lnSpc>
                <a:spcBef>
                  <a:spcPct val="0"/>
                </a:spcBef>
              </a:pPr>
              <a:r>
                <a:rPr lang="en-US" b="true" sz="3000">
                  <a:solidFill>
                    <a:srgbClr val="FFFFFF"/>
                  </a:solidFill>
                  <a:latin typeface="Century Gothic Paneuropean Bold"/>
                  <a:ea typeface="Century Gothic Paneuropean Bold"/>
                  <a:cs typeface="Century Gothic Paneuropean Bold"/>
                  <a:sym typeface="Century Gothic Paneuropean Bold"/>
                </a:rPr>
                <a:t>Salinity</a:t>
              </a:r>
            </a:p>
          </p:txBody>
        </p:sp>
      </p:grpSp>
      <p:sp>
        <p:nvSpPr>
          <p:cNvPr name="Freeform 20" id="20"/>
          <p:cNvSpPr/>
          <p:nvPr/>
        </p:nvSpPr>
        <p:spPr>
          <a:xfrm flipH="false" flipV="false" rot="0">
            <a:off x="-1961205" y="106869"/>
            <a:ext cx="5055234" cy="1886884"/>
          </a:xfrm>
          <a:custGeom>
            <a:avLst/>
            <a:gdLst/>
            <a:ahLst/>
            <a:cxnLst/>
            <a:rect r="r" b="b" t="t" l="l"/>
            <a:pathLst>
              <a:path h="1886884" w="5055234">
                <a:moveTo>
                  <a:pt x="0" y="0"/>
                </a:moveTo>
                <a:lnTo>
                  <a:pt x="5055234" y="0"/>
                </a:lnTo>
                <a:lnTo>
                  <a:pt x="5055234" y="1886883"/>
                </a:lnTo>
                <a:lnTo>
                  <a:pt x="0" y="1886883"/>
                </a:lnTo>
                <a:lnTo>
                  <a:pt x="0" y="0"/>
                </a:lnTo>
                <a:close/>
              </a:path>
            </a:pathLst>
          </a:custGeom>
          <a:blipFill>
            <a:blip r:embed="rId3"/>
            <a:stretch>
              <a:fillRect l="0" t="0" r="0" b="0"/>
            </a:stretch>
          </a:blipFill>
        </p:spPr>
      </p:sp>
      <p:grpSp>
        <p:nvGrpSpPr>
          <p:cNvPr name="Group 21" id="21"/>
          <p:cNvGrpSpPr/>
          <p:nvPr/>
        </p:nvGrpSpPr>
        <p:grpSpPr>
          <a:xfrm rot="0">
            <a:off x="9864555" y="1134218"/>
            <a:ext cx="2685745" cy="2685745"/>
            <a:chOff x="0" y="0"/>
            <a:chExt cx="812800" cy="812800"/>
          </a:xfrm>
        </p:grpSpPr>
        <p:sp>
          <p:nvSpPr>
            <p:cNvPr name="Freeform 22" id="2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l="-16747" t="0" r="-16747" b="0"/>
              </a:stretch>
            </a:blipFill>
          </p:spPr>
        </p:sp>
      </p:grpSp>
      <p:sp>
        <p:nvSpPr>
          <p:cNvPr name="TextBox 23" id="23"/>
          <p:cNvSpPr txBox="true"/>
          <p:nvPr/>
        </p:nvSpPr>
        <p:spPr>
          <a:xfrm rot="0">
            <a:off x="7088900" y="3981495"/>
            <a:ext cx="4118526" cy="2255825"/>
          </a:xfrm>
          <a:prstGeom prst="rect">
            <a:avLst/>
          </a:prstGeom>
        </p:spPr>
        <p:txBody>
          <a:bodyPr anchor="t" rtlCol="false" tIns="0" lIns="0" bIns="0" rIns="0">
            <a:spAutoFit/>
          </a:bodyPr>
          <a:lstStyle/>
          <a:p>
            <a:pPr algn="ctr" marL="0" indent="0" lvl="0">
              <a:lnSpc>
                <a:spcPts val="6063"/>
              </a:lnSpc>
              <a:spcBef>
                <a:spcPct val="0"/>
              </a:spcBef>
            </a:pPr>
            <a:r>
              <a:rPr lang="en-US" b="true" sz="4331">
                <a:solidFill>
                  <a:srgbClr val="F0F9FA"/>
                </a:solidFill>
                <a:latin typeface="Century Gothic Paneuropean Heavy"/>
                <a:ea typeface="Century Gothic Paneuropean Heavy"/>
                <a:cs typeface="Century Gothic Paneuropean Heavy"/>
                <a:sym typeface="Century Gothic Paneuropean Heavy"/>
              </a:rPr>
              <a:t>PARTS OF OCEAN HABITATS</a:t>
            </a:r>
          </a:p>
        </p:txBody>
      </p:sp>
      <p:sp>
        <p:nvSpPr>
          <p:cNvPr name="TextBox 24" id="24"/>
          <p:cNvSpPr txBox="true"/>
          <p:nvPr/>
        </p:nvSpPr>
        <p:spPr>
          <a:xfrm rot="0">
            <a:off x="1185932" y="3131508"/>
            <a:ext cx="3930494" cy="603885"/>
          </a:xfrm>
          <a:prstGeom prst="rect">
            <a:avLst/>
          </a:prstGeom>
        </p:spPr>
        <p:txBody>
          <a:bodyPr anchor="t" rtlCol="false" tIns="0" lIns="0" bIns="0" rIns="0">
            <a:spAutoFit/>
          </a:bodyPr>
          <a:lstStyle/>
          <a:p>
            <a:pPr algn="l">
              <a:lnSpc>
                <a:spcPts val="2399"/>
              </a:lnSpc>
            </a:pPr>
            <a:r>
              <a:rPr lang="en-US" sz="2399">
                <a:solidFill>
                  <a:srgbClr val="FFFFFF"/>
                </a:solidFill>
                <a:latin typeface="Century Gothic Paneuropean"/>
                <a:ea typeface="Century Gothic Paneuropean"/>
                <a:cs typeface="Century Gothic Paneuropean"/>
                <a:sym typeface="Century Gothic Paneuropean"/>
              </a:rPr>
              <a:t>How much salt is in the water.</a:t>
            </a:r>
          </a:p>
        </p:txBody>
      </p:sp>
      <p:grpSp>
        <p:nvGrpSpPr>
          <p:cNvPr name="Group 25" id="25"/>
          <p:cNvGrpSpPr/>
          <p:nvPr/>
        </p:nvGrpSpPr>
        <p:grpSpPr>
          <a:xfrm rot="0">
            <a:off x="10127298" y="6258383"/>
            <a:ext cx="2685745" cy="2685745"/>
            <a:chOff x="0" y="0"/>
            <a:chExt cx="812800" cy="812800"/>
          </a:xfrm>
        </p:grpSpPr>
        <p:sp>
          <p:nvSpPr>
            <p:cNvPr name="Freeform 26" id="2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5"/>
              <a:stretch>
                <a:fillRect l="-39285" t="0" r="-39285" b="0"/>
              </a:stretch>
            </a:blipFill>
          </p:spPr>
        </p:sp>
      </p:grpSp>
      <p:grpSp>
        <p:nvGrpSpPr>
          <p:cNvPr name="Group 27" id="27"/>
          <p:cNvGrpSpPr/>
          <p:nvPr/>
        </p:nvGrpSpPr>
        <p:grpSpPr>
          <a:xfrm rot="0">
            <a:off x="5746028" y="1134218"/>
            <a:ext cx="2685745" cy="2685745"/>
            <a:chOff x="0" y="0"/>
            <a:chExt cx="812800" cy="812800"/>
          </a:xfrm>
        </p:grpSpPr>
        <p:sp>
          <p:nvSpPr>
            <p:cNvPr name="Freeform 28" id="2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6"/>
              <a:stretch>
                <a:fillRect l="-25342" t="0" r="-25342" b="0"/>
              </a:stretch>
            </a:blipFill>
          </p:spPr>
        </p:sp>
      </p:grpSp>
      <p:grpSp>
        <p:nvGrpSpPr>
          <p:cNvPr name="Group 29" id="29"/>
          <p:cNvGrpSpPr/>
          <p:nvPr/>
        </p:nvGrpSpPr>
        <p:grpSpPr>
          <a:xfrm rot="0">
            <a:off x="5746028" y="6258383"/>
            <a:ext cx="2685745" cy="2685745"/>
            <a:chOff x="0" y="0"/>
            <a:chExt cx="812800" cy="812800"/>
          </a:xfrm>
        </p:grpSpPr>
        <p:sp>
          <p:nvSpPr>
            <p:cNvPr name="Freeform 30" id="3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7"/>
              <a:stretch>
                <a:fillRect l="-25136" t="0" r="-25136" b="0"/>
              </a:stretch>
            </a:blipFill>
          </p:spPr>
        </p:sp>
      </p:grpSp>
      <p:sp>
        <p:nvSpPr>
          <p:cNvPr name="Freeform 31" id="31"/>
          <p:cNvSpPr/>
          <p:nvPr/>
        </p:nvSpPr>
        <p:spPr>
          <a:xfrm flipH="false" flipV="false" rot="0">
            <a:off x="15453606" y="8412556"/>
            <a:ext cx="4345821" cy="1691487"/>
          </a:xfrm>
          <a:custGeom>
            <a:avLst/>
            <a:gdLst/>
            <a:ahLst/>
            <a:cxnLst/>
            <a:rect r="r" b="b" t="t" l="l"/>
            <a:pathLst>
              <a:path h="1691487" w="4345821">
                <a:moveTo>
                  <a:pt x="0" y="0"/>
                </a:moveTo>
                <a:lnTo>
                  <a:pt x="4345821" y="0"/>
                </a:lnTo>
                <a:lnTo>
                  <a:pt x="4345821" y="1691488"/>
                </a:lnTo>
                <a:lnTo>
                  <a:pt x="0" y="1691488"/>
                </a:lnTo>
                <a:lnTo>
                  <a:pt x="0" y="0"/>
                </a:lnTo>
                <a:close/>
              </a:path>
            </a:pathLst>
          </a:custGeom>
          <a:blipFill>
            <a:blip r:embed="rId8"/>
            <a:stretch>
              <a:fillRect l="0" t="0" r="0" b="0"/>
            </a:stretch>
          </a:blipFill>
        </p:spPr>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032D59"/>
        </a:solidFill>
      </p:bgPr>
    </p:bg>
    <p:spTree>
      <p:nvGrpSpPr>
        <p:cNvPr id="1" name=""/>
        <p:cNvGrpSpPr/>
        <p:nvPr/>
      </p:nvGrpSpPr>
      <p:grpSpPr>
        <a:xfrm>
          <a:off x="0" y="0"/>
          <a:ext cx="0" cy="0"/>
          <a:chOff x="0" y="0"/>
          <a:chExt cx="0" cy="0"/>
        </a:xfrm>
      </p:grpSpPr>
      <p:grpSp>
        <p:nvGrpSpPr>
          <p:cNvPr name="Group 2" id="2"/>
          <p:cNvGrpSpPr/>
          <p:nvPr/>
        </p:nvGrpSpPr>
        <p:grpSpPr>
          <a:xfrm rot="0">
            <a:off x="6302259" y="2296643"/>
            <a:ext cx="5691810" cy="5691810"/>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ln w="114300" cap="sq">
              <a:solidFill>
                <a:srgbClr val="03A9F4"/>
              </a:solidFill>
              <a:prstDash val="solid"/>
              <a:miter/>
            </a:ln>
          </p:spPr>
        </p:sp>
        <p:sp>
          <p:nvSpPr>
            <p:cNvPr name="TextBox 4" id="4"/>
            <p:cNvSpPr txBox="true"/>
            <p:nvPr/>
          </p:nvSpPr>
          <p:spPr>
            <a:xfrm>
              <a:off x="76200" y="38100"/>
              <a:ext cx="660400" cy="698500"/>
            </a:xfrm>
            <a:prstGeom prst="rect">
              <a:avLst/>
            </a:prstGeom>
          </p:spPr>
          <p:txBody>
            <a:bodyPr anchor="ctr" rtlCol="false" tIns="50800" lIns="50800" bIns="50800" rIns="50800"/>
            <a:lstStyle/>
            <a:p>
              <a:pPr algn="ctr">
                <a:lnSpc>
                  <a:spcPts val="2865"/>
                </a:lnSpc>
              </a:pPr>
            </a:p>
          </p:txBody>
        </p:sp>
      </p:grpSp>
      <p:grpSp>
        <p:nvGrpSpPr>
          <p:cNvPr name="Group 5" id="5"/>
          <p:cNvGrpSpPr/>
          <p:nvPr/>
        </p:nvGrpSpPr>
        <p:grpSpPr>
          <a:xfrm rot="0">
            <a:off x="6884924" y="2477090"/>
            <a:ext cx="1074555" cy="1074555"/>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32D59"/>
            </a:solidFill>
            <a:ln w="85725" cap="sq">
              <a:solidFill>
                <a:srgbClr val="03A9F4"/>
              </a:solidFill>
              <a:prstDash val="solid"/>
              <a:miter/>
            </a:ln>
          </p:spPr>
        </p:sp>
        <p:sp>
          <p:nvSpPr>
            <p:cNvPr name="TextBox 7" id="7"/>
            <p:cNvSpPr txBox="true"/>
            <p:nvPr/>
          </p:nvSpPr>
          <p:spPr>
            <a:xfrm>
              <a:off x="76200" y="28575"/>
              <a:ext cx="660400" cy="708025"/>
            </a:xfrm>
            <a:prstGeom prst="rect">
              <a:avLst/>
            </a:prstGeom>
          </p:spPr>
          <p:txBody>
            <a:bodyPr anchor="ctr" rtlCol="false" tIns="50800" lIns="50800" bIns="50800" rIns="50800"/>
            <a:lstStyle/>
            <a:p>
              <a:pPr algn="ctr" marL="0" indent="0" lvl="1">
                <a:lnSpc>
                  <a:spcPts val="3145"/>
                </a:lnSpc>
                <a:spcBef>
                  <a:spcPct val="0"/>
                </a:spcBef>
              </a:pPr>
            </a:p>
          </p:txBody>
        </p:sp>
      </p:grpSp>
      <p:grpSp>
        <p:nvGrpSpPr>
          <p:cNvPr name="Group 8" id="8"/>
          <p:cNvGrpSpPr/>
          <p:nvPr/>
        </p:nvGrpSpPr>
        <p:grpSpPr>
          <a:xfrm rot="0">
            <a:off x="10395615" y="2477090"/>
            <a:ext cx="1074555" cy="1074555"/>
            <a:chOff x="0" y="0"/>
            <a:chExt cx="812800" cy="812800"/>
          </a:xfrm>
        </p:grpSpPr>
        <p:sp>
          <p:nvSpPr>
            <p:cNvPr name="Freeform 9" id="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32D59"/>
            </a:solidFill>
            <a:ln w="85725" cap="sq">
              <a:solidFill>
                <a:srgbClr val="03A9F4"/>
              </a:solidFill>
              <a:prstDash val="solid"/>
              <a:miter/>
            </a:ln>
          </p:spPr>
        </p:sp>
        <p:sp>
          <p:nvSpPr>
            <p:cNvPr name="TextBox 10" id="10"/>
            <p:cNvSpPr txBox="true"/>
            <p:nvPr/>
          </p:nvSpPr>
          <p:spPr>
            <a:xfrm>
              <a:off x="76200" y="28575"/>
              <a:ext cx="660400" cy="708025"/>
            </a:xfrm>
            <a:prstGeom prst="rect">
              <a:avLst/>
            </a:prstGeom>
          </p:spPr>
          <p:txBody>
            <a:bodyPr anchor="ctr" rtlCol="false" tIns="50800" lIns="50800" bIns="50800" rIns="50800"/>
            <a:lstStyle/>
            <a:p>
              <a:pPr algn="ctr" marL="0" indent="0" lvl="1">
                <a:lnSpc>
                  <a:spcPts val="3145"/>
                </a:lnSpc>
                <a:spcBef>
                  <a:spcPct val="0"/>
                </a:spcBef>
              </a:pPr>
            </a:p>
          </p:txBody>
        </p:sp>
      </p:grpSp>
      <p:grpSp>
        <p:nvGrpSpPr>
          <p:cNvPr name="Group 11" id="11"/>
          <p:cNvGrpSpPr/>
          <p:nvPr/>
        </p:nvGrpSpPr>
        <p:grpSpPr>
          <a:xfrm rot="0">
            <a:off x="6884924" y="6809343"/>
            <a:ext cx="1074555" cy="1074555"/>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32D59"/>
            </a:solidFill>
            <a:ln w="85725" cap="sq">
              <a:solidFill>
                <a:srgbClr val="03A9F4"/>
              </a:solidFill>
              <a:prstDash val="solid"/>
              <a:miter/>
            </a:ln>
          </p:spPr>
        </p:sp>
        <p:sp>
          <p:nvSpPr>
            <p:cNvPr name="TextBox 13" id="13"/>
            <p:cNvSpPr txBox="true"/>
            <p:nvPr/>
          </p:nvSpPr>
          <p:spPr>
            <a:xfrm>
              <a:off x="76200" y="28575"/>
              <a:ext cx="660400" cy="708025"/>
            </a:xfrm>
            <a:prstGeom prst="rect">
              <a:avLst/>
            </a:prstGeom>
          </p:spPr>
          <p:txBody>
            <a:bodyPr anchor="ctr" rtlCol="false" tIns="50800" lIns="50800" bIns="50800" rIns="50800"/>
            <a:lstStyle/>
            <a:p>
              <a:pPr algn="ctr" marL="0" indent="0" lvl="1">
                <a:lnSpc>
                  <a:spcPts val="3145"/>
                </a:lnSpc>
                <a:spcBef>
                  <a:spcPct val="0"/>
                </a:spcBef>
              </a:pPr>
            </a:p>
          </p:txBody>
        </p:sp>
      </p:grpSp>
      <p:grpSp>
        <p:nvGrpSpPr>
          <p:cNvPr name="Group 14" id="14"/>
          <p:cNvGrpSpPr/>
          <p:nvPr/>
        </p:nvGrpSpPr>
        <p:grpSpPr>
          <a:xfrm rot="0">
            <a:off x="10395615" y="6809343"/>
            <a:ext cx="1074555" cy="1074555"/>
            <a:chOff x="0" y="0"/>
            <a:chExt cx="812800" cy="812800"/>
          </a:xfrm>
        </p:grpSpPr>
        <p:sp>
          <p:nvSpPr>
            <p:cNvPr name="Freeform 15" id="1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32D59"/>
            </a:solidFill>
            <a:ln w="85725" cap="sq">
              <a:solidFill>
                <a:srgbClr val="03A9F4"/>
              </a:solidFill>
              <a:prstDash val="solid"/>
              <a:miter/>
            </a:ln>
          </p:spPr>
        </p:sp>
        <p:sp>
          <p:nvSpPr>
            <p:cNvPr name="TextBox 16" id="16"/>
            <p:cNvSpPr txBox="true"/>
            <p:nvPr/>
          </p:nvSpPr>
          <p:spPr>
            <a:xfrm>
              <a:off x="76200" y="28575"/>
              <a:ext cx="660400" cy="708025"/>
            </a:xfrm>
            <a:prstGeom prst="rect">
              <a:avLst/>
            </a:prstGeom>
          </p:spPr>
          <p:txBody>
            <a:bodyPr anchor="ctr" rtlCol="false" tIns="50800" lIns="50800" bIns="50800" rIns="50800"/>
            <a:lstStyle/>
            <a:p>
              <a:pPr algn="ctr" marL="0" indent="0" lvl="1">
                <a:lnSpc>
                  <a:spcPts val="3145"/>
                </a:lnSpc>
                <a:spcBef>
                  <a:spcPct val="0"/>
                </a:spcBef>
              </a:pPr>
            </a:p>
          </p:txBody>
        </p:sp>
      </p:grpSp>
      <p:grpSp>
        <p:nvGrpSpPr>
          <p:cNvPr name="Group 17" id="17"/>
          <p:cNvGrpSpPr/>
          <p:nvPr/>
        </p:nvGrpSpPr>
        <p:grpSpPr>
          <a:xfrm rot="0">
            <a:off x="1185932" y="4469448"/>
            <a:ext cx="3930494" cy="696849"/>
            <a:chOff x="0" y="0"/>
            <a:chExt cx="2864593" cy="507872"/>
          </a:xfrm>
        </p:grpSpPr>
        <p:sp>
          <p:nvSpPr>
            <p:cNvPr name="Freeform 18" id="18"/>
            <p:cNvSpPr/>
            <p:nvPr/>
          </p:nvSpPr>
          <p:spPr>
            <a:xfrm flipH="false" flipV="false" rot="0">
              <a:off x="0" y="0"/>
              <a:ext cx="2864593" cy="507872"/>
            </a:xfrm>
            <a:custGeom>
              <a:avLst/>
              <a:gdLst/>
              <a:ahLst/>
              <a:cxnLst/>
              <a:rect r="r" b="b" t="t" l="l"/>
              <a:pathLst>
                <a:path h="507872" w="2864593">
                  <a:moveTo>
                    <a:pt x="31515" y="0"/>
                  </a:moveTo>
                  <a:lnTo>
                    <a:pt x="2833077" y="0"/>
                  </a:lnTo>
                  <a:cubicBezTo>
                    <a:pt x="2850483" y="0"/>
                    <a:pt x="2864593" y="14110"/>
                    <a:pt x="2864593" y="31515"/>
                  </a:cubicBezTo>
                  <a:lnTo>
                    <a:pt x="2864593" y="476357"/>
                  </a:lnTo>
                  <a:cubicBezTo>
                    <a:pt x="2864593" y="493762"/>
                    <a:pt x="2850483" y="507872"/>
                    <a:pt x="2833077" y="507872"/>
                  </a:cubicBezTo>
                  <a:lnTo>
                    <a:pt x="31515" y="507872"/>
                  </a:lnTo>
                  <a:cubicBezTo>
                    <a:pt x="14110" y="507872"/>
                    <a:pt x="0" y="493762"/>
                    <a:pt x="0" y="476357"/>
                  </a:cubicBezTo>
                  <a:lnTo>
                    <a:pt x="0" y="31515"/>
                  </a:lnTo>
                  <a:cubicBezTo>
                    <a:pt x="0" y="14110"/>
                    <a:pt x="14110" y="0"/>
                    <a:pt x="31515" y="0"/>
                  </a:cubicBezTo>
                  <a:close/>
                </a:path>
              </a:pathLst>
            </a:custGeom>
            <a:solidFill>
              <a:srgbClr val="189FDA"/>
            </a:solidFill>
            <a:ln cap="sq">
              <a:noFill/>
              <a:prstDash val="solid"/>
              <a:miter/>
            </a:ln>
          </p:spPr>
        </p:sp>
        <p:sp>
          <p:nvSpPr>
            <p:cNvPr name="TextBox 19" id="19"/>
            <p:cNvSpPr txBox="true"/>
            <p:nvPr/>
          </p:nvSpPr>
          <p:spPr>
            <a:xfrm>
              <a:off x="0" y="-57150"/>
              <a:ext cx="2864593" cy="565022"/>
            </a:xfrm>
            <a:prstGeom prst="rect">
              <a:avLst/>
            </a:prstGeom>
          </p:spPr>
          <p:txBody>
            <a:bodyPr anchor="ctr" rtlCol="false" tIns="50800" lIns="50800" bIns="50800" rIns="50800"/>
            <a:lstStyle/>
            <a:p>
              <a:pPr algn="ctr" marL="0" indent="0" lvl="1">
                <a:lnSpc>
                  <a:spcPts val="4200"/>
                </a:lnSpc>
                <a:spcBef>
                  <a:spcPct val="0"/>
                </a:spcBef>
              </a:pPr>
              <a:r>
                <a:rPr lang="en-US" b="true" sz="3000">
                  <a:solidFill>
                    <a:srgbClr val="FFFFFF"/>
                  </a:solidFill>
                  <a:latin typeface="Century Gothic Paneuropean Bold"/>
                  <a:ea typeface="Century Gothic Paneuropean Bold"/>
                  <a:cs typeface="Century Gothic Paneuropean Bold"/>
                  <a:sym typeface="Century Gothic Paneuropean Bold"/>
                </a:rPr>
                <a:t>Temperature</a:t>
              </a:r>
            </a:p>
          </p:txBody>
        </p:sp>
      </p:grpSp>
      <p:sp>
        <p:nvSpPr>
          <p:cNvPr name="Freeform 20" id="20"/>
          <p:cNvSpPr/>
          <p:nvPr/>
        </p:nvSpPr>
        <p:spPr>
          <a:xfrm flipH="false" flipV="false" rot="0">
            <a:off x="-1961205" y="106869"/>
            <a:ext cx="5055234" cy="1886884"/>
          </a:xfrm>
          <a:custGeom>
            <a:avLst/>
            <a:gdLst/>
            <a:ahLst/>
            <a:cxnLst/>
            <a:rect r="r" b="b" t="t" l="l"/>
            <a:pathLst>
              <a:path h="1886884" w="5055234">
                <a:moveTo>
                  <a:pt x="0" y="0"/>
                </a:moveTo>
                <a:lnTo>
                  <a:pt x="5055234" y="0"/>
                </a:lnTo>
                <a:lnTo>
                  <a:pt x="5055234" y="1886883"/>
                </a:lnTo>
                <a:lnTo>
                  <a:pt x="0" y="1886883"/>
                </a:lnTo>
                <a:lnTo>
                  <a:pt x="0" y="0"/>
                </a:lnTo>
                <a:close/>
              </a:path>
            </a:pathLst>
          </a:custGeom>
          <a:blipFill>
            <a:blip r:embed="rId3"/>
            <a:stretch>
              <a:fillRect l="0" t="0" r="0" b="0"/>
            </a:stretch>
          </a:blipFill>
        </p:spPr>
      </p:sp>
      <p:sp>
        <p:nvSpPr>
          <p:cNvPr name="TextBox 21" id="21"/>
          <p:cNvSpPr txBox="true"/>
          <p:nvPr/>
        </p:nvSpPr>
        <p:spPr>
          <a:xfrm rot="0">
            <a:off x="7088900" y="4000391"/>
            <a:ext cx="4118526" cy="2255825"/>
          </a:xfrm>
          <a:prstGeom prst="rect">
            <a:avLst/>
          </a:prstGeom>
        </p:spPr>
        <p:txBody>
          <a:bodyPr anchor="t" rtlCol="false" tIns="0" lIns="0" bIns="0" rIns="0">
            <a:spAutoFit/>
          </a:bodyPr>
          <a:lstStyle/>
          <a:p>
            <a:pPr algn="ctr" marL="0" indent="0" lvl="0">
              <a:lnSpc>
                <a:spcPts val="6063"/>
              </a:lnSpc>
              <a:spcBef>
                <a:spcPct val="0"/>
              </a:spcBef>
            </a:pPr>
            <a:r>
              <a:rPr lang="en-US" b="true" sz="4331">
                <a:solidFill>
                  <a:srgbClr val="F0F9FA"/>
                </a:solidFill>
                <a:latin typeface="Century Gothic Paneuropean Heavy"/>
                <a:ea typeface="Century Gothic Paneuropean Heavy"/>
                <a:cs typeface="Century Gothic Paneuropean Heavy"/>
                <a:sym typeface="Century Gothic Paneuropean Heavy"/>
              </a:rPr>
              <a:t>PARTS OF OCEAN HABITATS</a:t>
            </a:r>
          </a:p>
        </p:txBody>
      </p:sp>
      <p:sp>
        <p:nvSpPr>
          <p:cNvPr name="TextBox 22" id="22"/>
          <p:cNvSpPr txBox="true"/>
          <p:nvPr/>
        </p:nvSpPr>
        <p:spPr>
          <a:xfrm rot="0">
            <a:off x="1185932" y="5361463"/>
            <a:ext cx="3930494" cy="937260"/>
          </a:xfrm>
          <a:prstGeom prst="rect">
            <a:avLst/>
          </a:prstGeom>
        </p:spPr>
        <p:txBody>
          <a:bodyPr anchor="t" rtlCol="false" tIns="0" lIns="0" bIns="0" rIns="0">
            <a:spAutoFit/>
          </a:bodyPr>
          <a:lstStyle/>
          <a:p>
            <a:pPr algn="l">
              <a:lnSpc>
                <a:spcPts val="2400"/>
              </a:lnSpc>
            </a:pPr>
            <a:r>
              <a:rPr lang="en-US" sz="2400">
                <a:solidFill>
                  <a:srgbClr val="FFFFFF"/>
                </a:solidFill>
                <a:latin typeface="Century Gothic Paneuropean"/>
                <a:ea typeface="Century Gothic Paneuropean"/>
                <a:cs typeface="Century Gothic Paneuropean"/>
                <a:sym typeface="Century Gothic Paneuropean"/>
              </a:rPr>
              <a:t>Sharks are very picky about the temperature of the water. </a:t>
            </a:r>
          </a:p>
        </p:txBody>
      </p:sp>
      <p:grpSp>
        <p:nvGrpSpPr>
          <p:cNvPr name="Group 23" id="23"/>
          <p:cNvGrpSpPr/>
          <p:nvPr/>
        </p:nvGrpSpPr>
        <p:grpSpPr>
          <a:xfrm rot="0">
            <a:off x="1185932" y="2229968"/>
            <a:ext cx="3930494" cy="696849"/>
            <a:chOff x="0" y="0"/>
            <a:chExt cx="2864593" cy="507872"/>
          </a:xfrm>
        </p:grpSpPr>
        <p:sp>
          <p:nvSpPr>
            <p:cNvPr name="Freeform 24" id="24"/>
            <p:cNvSpPr/>
            <p:nvPr/>
          </p:nvSpPr>
          <p:spPr>
            <a:xfrm flipH="false" flipV="false" rot="0">
              <a:off x="0" y="0"/>
              <a:ext cx="2864593" cy="507872"/>
            </a:xfrm>
            <a:custGeom>
              <a:avLst/>
              <a:gdLst/>
              <a:ahLst/>
              <a:cxnLst/>
              <a:rect r="r" b="b" t="t" l="l"/>
              <a:pathLst>
                <a:path h="507872" w="2864593">
                  <a:moveTo>
                    <a:pt x="31515" y="0"/>
                  </a:moveTo>
                  <a:lnTo>
                    <a:pt x="2833077" y="0"/>
                  </a:lnTo>
                  <a:cubicBezTo>
                    <a:pt x="2850483" y="0"/>
                    <a:pt x="2864593" y="14110"/>
                    <a:pt x="2864593" y="31515"/>
                  </a:cubicBezTo>
                  <a:lnTo>
                    <a:pt x="2864593" y="476357"/>
                  </a:lnTo>
                  <a:cubicBezTo>
                    <a:pt x="2864593" y="493762"/>
                    <a:pt x="2850483" y="507872"/>
                    <a:pt x="2833077" y="507872"/>
                  </a:cubicBezTo>
                  <a:lnTo>
                    <a:pt x="31515" y="507872"/>
                  </a:lnTo>
                  <a:cubicBezTo>
                    <a:pt x="14110" y="507872"/>
                    <a:pt x="0" y="493762"/>
                    <a:pt x="0" y="476357"/>
                  </a:cubicBezTo>
                  <a:lnTo>
                    <a:pt x="0" y="31515"/>
                  </a:lnTo>
                  <a:cubicBezTo>
                    <a:pt x="0" y="14110"/>
                    <a:pt x="14110" y="0"/>
                    <a:pt x="31515" y="0"/>
                  </a:cubicBezTo>
                  <a:close/>
                </a:path>
              </a:pathLst>
            </a:custGeom>
            <a:solidFill>
              <a:srgbClr val="189FDA"/>
            </a:solidFill>
            <a:ln cap="sq">
              <a:noFill/>
              <a:prstDash val="solid"/>
              <a:miter/>
            </a:ln>
          </p:spPr>
        </p:sp>
        <p:sp>
          <p:nvSpPr>
            <p:cNvPr name="TextBox 25" id="25"/>
            <p:cNvSpPr txBox="true"/>
            <p:nvPr/>
          </p:nvSpPr>
          <p:spPr>
            <a:xfrm>
              <a:off x="0" y="-57150"/>
              <a:ext cx="2864593" cy="565022"/>
            </a:xfrm>
            <a:prstGeom prst="rect">
              <a:avLst/>
            </a:prstGeom>
          </p:spPr>
          <p:txBody>
            <a:bodyPr anchor="ctr" rtlCol="false" tIns="50800" lIns="50800" bIns="50800" rIns="50800"/>
            <a:lstStyle/>
            <a:p>
              <a:pPr algn="ctr" marL="0" indent="0" lvl="1">
                <a:lnSpc>
                  <a:spcPts val="4200"/>
                </a:lnSpc>
                <a:spcBef>
                  <a:spcPct val="0"/>
                </a:spcBef>
              </a:pPr>
              <a:r>
                <a:rPr lang="en-US" b="true" sz="3000">
                  <a:solidFill>
                    <a:srgbClr val="FFFFFF"/>
                  </a:solidFill>
                  <a:latin typeface="Century Gothic Paneuropean Bold"/>
                  <a:ea typeface="Century Gothic Paneuropean Bold"/>
                  <a:cs typeface="Century Gothic Paneuropean Bold"/>
                  <a:sym typeface="Century Gothic Paneuropean Bold"/>
                </a:rPr>
                <a:t>Salinity</a:t>
              </a:r>
            </a:p>
          </p:txBody>
        </p:sp>
      </p:grpSp>
      <p:sp>
        <p:nvSpPr>
          <p:cNvPr name="TextBox 26" id="26"/>
          <p:cNvSpPr txBox="true"/>
          <p:nvPr/>
        </p:nvSpPr>
        <p:spPr>
          <a:xfrm rot="0">
            <a:off x="1185932" y="3036258"/>
            <a:ext cx="3930494" cy="824865"/>
          </a:xfrm>
          <a:prstGeom prst="rect">
            <a:avLst/>
          </a:prstGeom>
        </p:spPr>
        <p:txBody>
          <a:bodyPr anchor="t" rtlCol="false" tIns="0" lIns="0" bIns="0" rIns="0">
            <a:spAutoFit/>
          </a:bodyPr>
          <a:lstStyle/>
          <a:p>
            <a:pPr algn="l">
              <a:lnSpc>
                <a:spcPts val="3359"/>
              </a:lnSpc>
            </a:pPr>
            <a:r>
              <a:rPr lang="en-US" sz="2400">
                <a:solidFill>
                  <a:srgbClr val="FFFFFF"/>
                </a:solidFill>
                <a:latin typeface="Century Gothic Paneuropean"/>
                <a:ea typeface="Century Gothic Paneuropean"/>
                <a:cs typeface="Century Gothic Paneuropean"/>
                <a:sym typeface="Century Gothic Paneuropean"/>
              </a:rPr>
              <a:t>How much salt is in the water.</a:t>
            </a:r>
          </a:p>
        </p:txBody>
      </p:sp>
      <p:grpSp>
        <p:nvGrpSpPr>
          <p:cNvPr name="Group 27" id="27"/>
          <p:cNvGrpSpPr/>
          <p:nvPr/>
        </p:nvGrpSpPr>
        <p:grpSpPr>
          <a:xfrm rot="0">
            <a:off x="6302259" y="2296643"/>
            <a:ext cx="5691810" cy="5691810"/>
            <a:chOff x="0" y="0"/>
            <a:chExt cx="812800" cy="812800"/>
          </a:xfrm>
        </p:grpSpPr>
        <p:sp>
          <p:nvSpPr>
            <p:cNvPr name="Freeform 28" id="2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ln w="114300" cap="sq">
              <a:solidFill>
                <a:srgbClr val="03A9F4"/>
              </a:solidFill>
              <a:prstDash val="solid"/>
              <a:miter/>
            </a:ln>
          </p:spPr>
        </p:sp>
        <p:sp>
          <p:nvSpPr>
            <p:cNvPr name="TextBox 29" id="29"/>
            <p:cNvSpPr txBox="true"/>
            <p:nvPr/>
          </p:nvSpPr>
          <p:spPr>
            <a:xfrm>
              <a:off x="76200" y="38100"/>
              <a:ext cx="660400" cy="698500"/>
            </a:xfrm>
            <a:prstGeom prst="rect">
              <a:avLst/>
            </a:prstGeom>
          </p:spPr>
          <p:txBody>
            <a:bodyPr anchor="ctr" rtlCol="false" tIns="50800" lIns="50800" bIns="50800" rIns="50800"/>
            <a:lstStyle/>
            <a:p>
              <a:pPr algn="ctr">
                <a:lnSpc>
                  <a:spcPts val="2865"/>
                </a:lnSpc>
              </a:pPr>
            </a:p>
          </p:txBody>
        </p:sp>
      </p:grpSp>
      <p:grpSp>
        <p:nvGrpSpPr>
          <p:cNvPr name="Group 30" id="30"/>
          <p:cNvGrpSpPr/>
          <p:nvPr/>
        </p:nvGrpSpPr>
        <p:grpSpPr>
          <a:xfrm rot="0">
            <a:off x="6884924" y="2477090"/>
            <a:ext cx="1074555" cy="1074555"/>
            <a:chOff x="0" y="0"/>
            <a:chExt cx="812800" cy="812800"/>
          </a:xfrm>
        </p:grpSpPr>
        <p:sp>
          <p:nvSpPr>
            <p:cNvPr name="Freeform 31" id="3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32D59"/>
            </a:solidFill>
            <a:ln w="85725" cap="sq">
              <a:solidFill>
                <a:srgbClr val="03A9F4"/>
              </a:solidFill>
              <a:prstDash val="solid"/>
              <a:miter/>
            </a:ln>
          </p:spPr>
        </p:sp>
        <p:sp>
          <p:nvSpPr>
            <p:cNvPr name="TextBox 32" id="32"/>
            <p:cNvSpPr txBox="true"/>
            <p:nvPr/>
          </p:nvSpPr>
          <p:spPr>
            <a:xfrm>
              <a:off x="76200" y="28575"/>
              <a:ext cx="660400" cy="708025"/>
            </a:xfrm>
            <a:prstGeom prst="rect">
              <a:avLst/>
            </a:prstGeom>
          </p:spPr>
          <p:txBody>
            <a:bodyPr anchor="ctr" rtlCol="false" tIns="50800" lIns="50800" bIns="50800" rIns="50800"/>
            <a:lstStyle/>
            <a:p>
              <a:pPr algn="ctr" marL="0" indent="0" lvl="1">
                <a:lnSpc>
                  <a:spcPts val="3145"/>
                </a:lnSpc>
                <a:spcBef>
                  <a:spcPct val="0"/>
                </a:spcBef>
              </a:pPr>
            </a:p>
          </p:txBody>
        </p:sp>
      </p:grpSp>
      <p:grpSp>
        <p:nvGrpSpPr>
          <p:cNvPr name="Group 33" id="33"/>
          <p:cNvGrpSpPr/>
          <p:nvPr/>
        </p:nvGrpSpPr>
        <p:grpSpPr>
          <a:xfrm rot="0">
            <a:off x="10395615" y="2477090"/>
            <a:ext cx="1074555" cy="1074555"/>
            <a:chOff x="0" y="0"/>
            <a:chExt cx="812800" cy="812800"/>
          </a:xfrm>
        </p:grpSpPr>
        <p:sp>
          <p:nvSpPr>
            <p:cNvPr name="Freeform 34" id="34"/>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32D59"/>
            </a:solidFill>
            <a:ln w="85725" cap="sq">
              <a:solidFill>
                <a:srgbClr val="03A9F4"/>
              </a:solidFill>
              <a:prstDash val="solid"/>
              <a:miter/>
            </a:ln>
          </p:spPr>
        </p:sp>
        <p:sp>
          <p:nvSpPr>
            <p:cNvPr name="TextBox 35" id="35"/>
            <p:cNvSpPr txBox="true"/>
            <p:nvPr/>
          </p:nvSpPr>
          <p:spPr>
            <a:xfrm>
              <a:off x="76200" y="28575"/>
              <a:ext cx="660400" cy="708025"/>
            </a:xfrm>
            <a:prstGeom prst="rect">
              <a:avLst/>
            </a:prstGeom>
          </p:spPr>
          <p:txBody>
            <a:bodyPr anchor="ctr" rtlCol="false" tIns="50800" lIns="50800" bIns="50800" rIns="50800"/>
            <a:lstStyle/>
            <a:p>
              <a:pPr algn="ctr" marL="0" indent="0" lvl="1">
                <a:lnSpc>
                  <a:spcPts val="3145"/>
                </a:lnSpc>
                <a:spcBef>
                  <a:spcPct val="0"/>
                </a:spcBef>
              </a:pPr>
            </a:p>
          </p:txBody>
        </p:sp>
      </p:grpSp>
      <p:grpSp>
        <p:nvGrpSpPr>
          <p:cNvPr name="Group 36" id="36"/>
          <p:cNvGrpSpPr/>
          <p:nvPr/>
        </p:nvGrpSpPr>
        <p:grpSpPr>
          <a:xfrm rot="0">
            <a:off x="6884924" y="6809343"/>
            <a:ext cx="1074555" cy="1074555"/>
            <a:chOff x="0" y="0"/>
            <a:chExt cx="812800" cy="812800"/>
          </a:xfrm>
        </p:grpSpPr>
        <p:sp>
          <p:nvSpPr>
            <p:cNvPr name="Freeform 37" id="3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32D59"/>
            </a:solidFill>
            <a:ln w="85725" cap="sq">
              <a:solidFill>
                <a:srgbClr val="03A9F4"/>
              </a:solidFill>
              <a:prstDash val="solid"/>
              <a:miter/>
            </a:ln>
          </p:spPr>
        </p:sp>
        <p:sp>
          <p:nvSpPr>
            <p:cNvPr name="TextBox 38" id="38"/>
            <p:cNvSpPr txBox="true"/>
            <p:nvPr/>
          </p:nvSpPr>
          <p:spPr>
            <a:xfrm>
              <a:off x="76200" y="28575"/>
              <a:ext cx="660400" cy="708025"/>
            </a:xfrm>
            <a:prstGeom prst="rect">
              <a:avLst/>
            </a:prstGeom>
          </p:spPr>
          <p:txBody>
            <a:bodyPr anchor="ctr" rtlCol="false" tIns="50800" lIns="50800" bIns="50800" rIns="50800"/>
            <a:lstStyle/>
            <a:p>
              <a:pPr algn="ctr" marL="0" indent="0" lvl="1">
                <a:lnSpc>
                  <a:spcPts val="3145"/>
                </a:lnSpc>
                <a:spcBef>
                  <a:spcPct val="0"/>
                </a:spcBef>
              </a:pPr>
            </a:p>
          </p:txBody>
        </p:sp>
      </p:grpSp>
      <p:grpSp>
        <p:nvGrpSpPr>
          <p:cNvPr name="Group 39" id="39"/>
          <p:cNvGrpSpPr/>
          <p:nvPr/>
        </p:nvGrpSpPr>
        <p:grpSpPr>
          <a:xfrm rot="0">
            <a:off x="10395615" y="6809343"/>
            <a:ext cx="1074555" cy="1074555"/>
            <a:chOff x="0" y="0"/>
            <a:chExt cx="812800" cy="812800"/>
          </a:xfrm>
        </p:grpSpPr>
        <p:sp>
          <p:nvSpPr>
            <p:cNvPr name="Freeform 40" id="4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32D59"/>
            </a:solidFill>
            <a:ln w="85725" cap="sq">
              <a:solidFill>
                <a:srgbClr val="03A9F4"/>
              </a:solidFill>
              <a:prstDash val="solid"/>
              <a:miter/>
            </a:ln>
          </p:spPr>
        </p:sp>
        <p:sp>
          <p:nvSpPr>
            <p:cNvPr name="TextBox 41" id="41"/>
            <p:cNvSpPr txBox="true"/>
            <p:nvPr/>
          </p:nvSpPr>
          <p:spPr>
            <a:xfrm>
              <a:off x="76200" y="28575"/>
              <a:ext cx="660400" cy="708025"/>
            </a:xfrm>
            <a:prstGeom prst="rect">
              <a:avLst/>
            </a:prstGeom>
          </p:spPr>
          <p:txBody>
            <a:bodyPr anchor="ctr" rtlCol="false" tIns="50800" lIns="50800" bIns="50800" rIns="50800"/>
            <a:lstStyle/>
            <a:p>
              <a:pPr algn="ctr" marL="0" indent="0" lvl="1">
                <a:lnSpc>
                  <a:spcPts val="3145"/>
                </a:lnSpc>
                <a:spcBef>
                  <a:spcPct val="0"/>
                </a:spcBef>
              </a:pPr>
            </a:p>
          </p:txBody>
        </p:sp>
      </p:grpSp>
      <p:grpSp>
        <p:nvGrpSpPr>
          <p:cNvPr name="Group 42" id="42"/>
          <p:cNvGrpSpPr/>
          <p:nvPr/>
        </p:nvGrpSpPr>
        <p:grpSpPr>
          <a:xfrm rot="0">
            <a:off x="9864555" y="1134218"/>
            <a:ext cx="2685745" cy="2685745"/>
            <a:chOff x="0" y="0"/>
            <a:chExt cx="812800" cy="812800"/>
          </a:xfrm>
        </p:grpSpPr>
        <p:sp>
          <p:nvSpPr>
            <p:cNvPr name="Freeform 43" id="4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l="-16747" t="0" r="-16747" b="0"/>
              </a:stretch>
            </a:blipFill>
          </p:spPr>
        </p:sp>
      </p:grpSp>
      <p:sp>
        <p:nvSpPr>
          <p:cNvPr name="TextBox 44" id="44"/>
          <p:cNvSpPr txBox="true"/>
          <p:nvPr/>
        </p:nvSpPr>
        <p:spPr>
          <a:xfrm rot="0">
            <a:off x="7088900" y="3981495"/>
            <a:ext cx="4118526" cy="2255825"/>
          </a:xfrm>
          <a:prstGeom prst="rect">
            <a:avLst/>
          </a:prstGeom>
        </p:spPr>
        <p:txBody>
          <a:bodyPr anchor="t" rtlCol="false" tIns="0" lIns="0" bIns="0" rIns="0">
            <a:spAutoFit/>
          </a:bodyPr>
          <a:lstStyle/>
          <a:p>
            <a:pPr algn="ctr" marL="0" indent="0" lvl="0">
              <a:lnSpc>
                <a:spcPts val="6063"/>
              </a:lnSpc>
              <a:spcBef>
                <a:spcPct val="0"/>
              </a:spcBef>
            </a:pPr>
            <a:r>
              <a:rPr lang="en-US" b="true" sz="4331">
                <a:solidFill>
                  <a:srgbClr val="F0F9FA"/>
                </a:solidFill>
                <a:latin typeface="Century Gothic Paneuropean Heavy"/>
                <a:ea typeface="Century Gothic Paneuropean Heavy"/>
                <a:cs typeface="Century Gothic Paneuropean Heavy"/>
                <a:sym typeface="Century Gothic Paneuropean Heavy"/>
              </a:rPr>
              <a:t>PARTS OF OCEAN HABITATS</a:t>
            </a:r>
          </a:p>
        </p:txBody>
      </p:sp>
      <p:grpSp>
        <p:nvGrpSpPr>
          <p:cNvPr name="Group 45" id="45"/>
          <p:cNvGrpSpPr/>
          <p:nvPr/>
        </p:nvGrpSpPr>
        <p:grpSpPr>
          <a:xfrm rot="0">
            <a:off x="10127298" y="6258383"/>
            <a:ext cx="2685745" cy="2685745"/>
            <a:chOff x="0" y="0"/>
            <a:chExt cx="812800" cy="812800"/>
          </a:xfrm>
        </p:grpSpPr>
        <p:sp>
          <p:nvSpPr>
            <p:cNvPr name="Freeform 46" id="4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5"/>
              <a:stretch>
                <a:fillRect l="-39285" t="0" r="-39285" b="0"/>
              </a:stretch>
            </a:blipFill>
          </p:spPr>
        </p:sp>
      </p:grpSp>
      <p:grpSp>
        <p:nvGrpSpPr>
          <p:cNvPr name="Group 47" id="47"/>
          <p:cNvGrpSpPr/>
          <p:nvPr/>
        </p:nvGrpSpPr>
        <p:grpSpPr>
          <a:xfrm rot="0">
            <a:off x="5746028" y="1134218"/>
            <a:ext cx="2685745" cy="2685745"/>
            <a:chOff x="0" y="0"/>
            <a:chExt cx="812800" cy="812800"/>
          </a:xfrm>
        </p:grpSpPr>
        <p:sp>
          <p:nvSpPr>
            <p:cNvPr name="Freeform 48" id="4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6"/>
              <a:stretch>
                <a:fillRect l="-25342" t="0" r="-25342" b="0"/>
              </a:stretch>
            </a:blipFill>
          </p:spPr>
        </p:sp>
      </p:grpSp>
      <p:grpSp>
        <p:nvGrpSpPr>
          <p:cNvPr name="Group 49" id="49"/>
          <p:cNvGrpSpPr/>
          <p:nvPr/>
        </p:nvGrpSpPr>
        <p:grpSpPr>
          <a:xfrm rot="0">
            <a:off x="5746028" y="6258383"/>
            <a:ext cx="2685745" cy="2685745"/>
            <a:chOff x="0" y="0"/>
            <a:chExt cx="812800" cy="812800"/>
          </a:xfrm>
        </p:grpSpPr>
        <p:sp>
          <p:nvSpPr>
            <p:cNvPr name="Freeform 50" id="5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7"/>
              <a:stretch>
                <a:fillRect l="-25136" t="0" r="-25136" b="0"/>
              </a:stretch>
            </a:blipFill>
          </p:spPr>
        </p:sp>
      </p:grpSp>
      <p:sp>
        <p:nvSpPr>
          <p:cNvPr name="Freeform 51" id="51"/>
          <p:cNvSpPr/>
          <p:nvPr/>
        </p:nvSpPr>
        <p:spPr>
          <a:xfrm flipH="false" flipV="false" rot="0">
            <a:off x="15453606" y="8412556"/>
            <a:ext cx="4345821" cy="1691487"/>
          </a:xfrm>
          <a:custGeom>
            <a:avLst/>
            <a:gdLst/>
            <a:ahLst/>
            <a:cxnLst/>
            <a:rect r="r" b="b" t="t" l="l"/>
            <a:pathLst>
              <a:path h="1691487" w="4345821">
                <a:moveTo>
                  <a:pt x="0" y="0"/>
                </a:moveTo>
                <a:lnTo>
                  <a:pt x="4345821" y="0"/>
                </a:lnTo>
                <a:lnTo>
                  <a:pt x="4345821" y="1691488"/>
                </a:lnTo>
                <a:lnTo>
                  <a:pt x="0" y="1691488"/>
                </a:lnTo>
                <a:lnTo>
                  <a:pt x="0" y="0"/>
                </a:lnTo>
                <a:close/>
              </a:path>
            </a:pathLst>
          </a:custGeom>
          <a:blipFill>
            <a:blip r:embed="rId8"/>
            <a:stretch>
              <a:fillRect l="0" t="0" r="0" b="0"/>
            </a:stretch>
          </a:blipFill>
        </p:spPr>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032D59"/>
        </a:solidFill>
      </p:bgPr>
    </p:bg>
    <p:spTree>
      <p:nvGrpSpPr>
        <p:cNvPr id="1" name=""/>
        <p:cNvGrpSpPr/>
        <p:nvPr/>
      </p:nvGrpSpPr>
      <p:grpSpPr>
        <a:xfrm>
          <a:off x="0" y="0"/>
          <a:ext cx="0" cy="0"/>
          <a:chOff x="0" y="0"/>
          <a:chExt cx="0" cy="0"/>
        </a:xfrm>
      </p:grpSpPr>
      <p:grpSp>
        <p:nvGrpSpPr>
          <p:cNvPr name="Group 2" id="2"/>
          <p:cNvGrpSpPr/>
          <p:nvPr/>
        </p:nvGrpSpPr>
        <p:grpSpPr>
          <a:xfrm rot="0">
            <a:off x="6302259" y="2296643"/>
            <a:ext cx="5691810" cy="5691810"/>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ln w="114300" cap="sq">
              <a:solidFill>
                <a:srgbClr val="03A9F4"/>
              </a:solidFill>
              <a:prstDash val="solid"/>
              <a:miter/>
            </a:ln>
          </p:spPr>
        </p:sp>
        <p:sp>
          <p:nvSpPr>
            <p:cNvPr name="TextBox 4" id="4"/>
            <p:cNvSpPr txBox="true"/>
            <p:nvPr/>
          </p:nvSpPr>
          <p:spPr>
            <a:xfrm>
              <a:off x="76200" y="38100"/>
              <a:ext cx="660400" cy="698500"/>
            </a:xfrm>
            <a:prstGeom prst="rect">
              <a:avLst/>
            </a:prstGeom>
          </p:spPr>
          <p:txBody>
            <a:bodyPr anchor="ctr" rtlCol="false" tIns="50800" lIns="50800" bIns="50800" rIns="50800"/>
            <a:lstStyle/>
            <a:p>
              <a:pPr algn="ctr">
                <a:lnSpc>
                  <a:spcPts val="2865"/>
                </a:lnSpc>
              </a:pPr>
            </a:p>
          </p:txBody>
        </p:sp>
      </p:grpSp>
      <p:grpSp>
        <p:nvGrpSpPr>
          <p:cNvPr name="Group 5" id="5"/>
          <p:cNvGrpSpPr/>
          <p:nvPr/>
        </p:nvGrpSpPr>
        <p:grpSpPr>
          <a:xfrm rot="0">
            <a:off x="6884924" y="2477090"/>
            <a:ext cx="1074555" cy="1074555"/>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32D59"/>
            </a:solidFill>
            <a:ln w="85725" cap="sq">
              <a:solidFill>
                <a:srgbClr val="03A9F4"/>
              </a:solidFill>
              <a:prstDash val="solid"/>
              <a:miter/>
            </a:ln>
          </p:spPr>
        </p:sp>
        <p:sp>
          <p:nvSpPr>
            <p:cNvPr name="TextBox 7" id="7"/>
            <p:cNvSpPr txBox="true"/>
            <p:nvPr/>
          </p:nvSpPr>
          <p:spPr>
            <a:xfrm>
              <a:off x="76200" y="28575"/>
              <a:ext cx="660400" cy="708025"/>
            </a:xfrm>
            <a:prstGeom prst="rect">
              <a:avLst/>
            </a:prstGeom>
          </p:spPr>
          <p:txBody>
            <a:bodyPr anchor="ctr" rtlCol="false" tIns="50800" lIns="50800" bIns="50800" rIns="50800"/>
            <a:lstStyle/>
            <a:p>
              <a:pPr algn="ctr" marL="0" indent="0" lvl="1">
                <a:lnSpc>
                  <a:spcPts val="3145"/>
                </a:lnSpc>
                <a:spcBef>
                  <a:spcPct val="0"/>
                </a:spcBef>
              </a:pPr>
            </a:p>
          </p:txBody>
        </p:sp>
      </p:grpSp>
      <p:grpSp>
        <p:nvGrpSpPr>
          <p:cNvPr name="Group 8" id="8"/>
          <p:cNvGrpSpPr/>
          <p:nvPr/>
        </p:nvGrpSpPr>
        <p:grpSpPr>
          <a:xfrm rot="0">
            <a:off x="10395615" y="2477090"/>
            <a:ext cx="1074555" cy="1074555"/>
            <a:chOff x="0" y="0"/>
            <a:chExt cx="812800" cy="812800"/>
          </a:xfrm>
        </p:grpSpPr>
        <p:sp>
          <p:nvSpPr>
            <p:cNvPr name="Freeform 9" id="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32D59"/>
            </a:solidFill>
            <a:ln w="85725" cap="sq">
              <a:solidFill>
                <a:srgbClr val="03A9F4"/>
              </a:solidFill>
              <a:prstDash val="solid"/>
              <a:miter/>
            </a:ln>
          </p:spPr>
        </p:sp>
        <p:sp>
          <p:nvSpPr>
            <p:cNvPr name="TextBox 10" id="10"/>
            <p:cNvSpPr txBox="true"/>
            <p:nvPr/>
          </p:nvSpPr>
          <p:spPr>
            <a:xfrm>
              <a:off x="76200" y="28575"/>
              <a:ext cx="660400" cy="708025"/>
            </a:xfrm>
            <a:prstGeom prst="rect">
              <a:avLst/>
            </a:prstGeom>
          </p:spPr>
          <p:txBody>
            <a:bodyPr anchor="ctr" rtlCol="false" tIns="50800" lIns="50800" bIns="50800" rIns="50800"/>
            <a:lstStyle/>
            <a:p>
              <a:pPr algn="ctr" marL="0" indent="0" lvl="1">
                <a:lnSpc>
                  <a:spcPts val="3145"/>
                </a:lnSpc>
                <a:spcBef>
                  <a:spcPct val="0"/>
                </a:spcBef>
              </a:pPr>
            </a:p>
          </p:txBody>
        </p:sp>
      </p:grpSp>
      <p:grpSp>
        <p:nvGrpSpPr>
          <p:cNvPr name="Group 11" id="11"/>
          <p:cNvGrpSpPr/>
          <p:nvPr/>
        </p:nvGrpSpPr>
        <p:grpSpPr>
          <a:xfrm rot="0">
            <a:off x="6884924" y="6809343"/>
            <a:ext cx="1074555" cy="1074555"/>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32D59"/>
            </a:solidFill>
            <a:ln w="85725" cap="sq">
              <a:solidFill>
                <a:srgbClr val="03A9F4"/>
              </a:solidFill>
              <a:prstDash val="solid"/>
              <a:miter/>
            </a:ln>
          </p:spPr>
        </p:sp>
        <p:sp>
          <p:nvSpPr>
            <p:cNvPr name="TextBox 13" id="13"/>
            <p:cNvSpPr txBox="true"/>
            <p:nvPr/>
          </p:nvSpPr>
          <p:spPr>
            <a:xfrm>
              <a:off x="76200" y="28575"/>
              <a:ext cx="660400" cy="708025"/>
            </a:xfrm>
            <a:prstGeom prst="rect">
              <a:avLst/>
            </a:prstGeom>
          </p:spPr>
          <p:txBody>
            <a:bodyPr anchor="ctr" rtlCol="false" tIns="50800" lIns="50800" bIns="50800" rIns="50800"/>
            <a:lstStyle/>
            <a:p>
              <a:pPr algn="ctr" marL="0" indent="0" lvl="1">
                <a:lnSpc>
                  <a:spcPts val="3145"/>
                </a:lnSpc>
                <a:spcBef>
                  <a:spcPct val="0"/>
                </a:spcBef>
              </a:pPr>
            </a:p>
          </p:txBody>
        </p:sp>
      </p:grpSp>
      <p:grpSp>
        <p:nvGrpSpPr>
          <p:cNvPr name="Group 14" id="14"/>
          <p:cNvGrpSpPr/>
          <p:nvPr/>
        </p:nvGrpSpPr>
        <p:grpSpPr>
          <a:xfrm rot="0">
            <a:off x="10395615" y="6809343"/>
            <a:ext cx="1074555" cy="1074555"/>
            <a:chOff x="0" y="0"/>
            <a:chExt cx="812800" cy="812800"/>
          </a:xfrm>
        </p:grpSpPr>
        <p:sp>
          <p:nvSpPr>
            <p:cNvPr name="Freeform 15" id="1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32D59"/>
            </a:solidFill>
            <a:ln w="85725" cap="sq">
              <a:solidFill>
                <a:srgbClr val="03A9F4"/>
              </a:solidFill>
              <a:prstDash val="solid"/>
              <a:miter/>
            </a:ln>
          </p:spPr>
        </p:sp>
        <p:sp>
          <p:nvSpPr>
            <p:cNvPr name="TextBox 16" id="16"/>
            <p:cNvSpPr txBox="true"/>
            <p:nvPr/>
          </p:nvSpPr>
          <p:spPr>
            <a:xfrm>
              <a:off x="76200" y="28575"/>
              <a:ext cx="660400" cy="708025"/>
            </a:xfrm>
            <a:prstGeom prst="rect">
              <a:avLst/>
            </a:prstGeom>
          </p:spPr>
          <p:txBody>
            <a:bodyPr anchor="ctr" rtlCol="false" tIns="50800" lIns="50800" bIns="50800" rIns="50800"/>
            <a:lstStyle/>
            <a:p>
              <a:pPr algn="ctr" marL="0" indent="0" lvl="1">
                <a:lnSpc>
                  <a:spcPts val="3145"/>
                </a:lnSpc>
                <a:spcBef>
                  <a:spcPct val="0"/>
                </a:spcBef>
              </a:pPr>
            </a:p>
          </p:txBody>
        </p:sp>
      </p:grpSp>
      <p:grpSp>
        <p:nvGrpSpPr>
          <p:cNvPr name="Group 17" id="17"/>
          <p:cNvGrpSpPr/>
          <p:nvPr/>
        </p:nvGrpSpPr>
        <p:grpSpPr>
          <a:xfrm rot="0">
            <a:off x="13044919" y="2296643"/>
            <a:ext cx="3930494" cy="696849"/>
            <a:chOff x="0" y="0"/>
            <a:chExt cx="2864593" cy="507872"/>
          </a:xfrm>
        </p:grpSpPr>
        <p:sp>
          <p:nvSpPr>
            <p:cNvPr name="Freeform 18" id="18"/>
            <p:cNvSpPr/>
            <p:nvPr/>
          </p:nvSpPr>
          <p:spPr>
            <a:xfrm flipH="false" flipV="false" rot="0">
              <a:off x="0" y="0"/>
              <a:ext cx="2864593" cy="507872"/>
            </a:xfrm>
            <a:custGeom>
              <a:avLst/>
              <a:gdLst/>
              <a:ahLst/>
              <a:cxnLst/>
              <a:rect r="r" b="b" t="t" l="l"/>
              <a:pathLst>
                <a:path h="507872" w="2864593">
                  <a:moveTo>
                    <a:pt x="31515" y="0"/>
                  </a:moveTo>
                  <a:lnTo>
                    <a:pt x="2833077" y="0"/>
                  </a:lnTo>
                  <a:cubicBezTo>
                    <a:pt x="2850483" y="0"/>
                    <a:pt x="2864593" y="14110"/>
                    <a:pt x="2864593" y="31515"/>
                  </a:cubicBezTo>
                  <a:lnTo>
                    <a:pt x="2864593" y="476357"/>
                  </a:lnTo>
                  <a:cubicBezTo>
                    <a:pt x="2864593" y="493762"/>
                    <a:pt x="2850483" y="507872"/>
                    <a:pt x="2833077" y="507872"/>
                  </a:cubicBezTo>
                  <a:lnTo>
                    <a:pt x="31515" y="507872"/>
                  </a:lnTo>
                  <a:cubicBezTo>
                    <a:pt x="14110" y="507872"/>
                    <a:pt x="0" y="493762"/>
                    <a:pt x="0" y="476357"/>
                  </a:cubicBezTo>
                  <a:lnTo>
                    <a:pt x="0" y="31515"/>
                  </a:lnTo>
                  <a:cubicBezTo>
                    <a:pt x="0" y="14110"/>
                    <a:pt x="14110" y="0"/>
                    <a:pt x="31515" y="0"/>
                  </a:cubicBezTo>
                  <a:close/>
                </a:path>
              </a:pathLst>
            </a:custGeom>
            <a:solidFill>
              <a:srgbClr val="189FDA"/>
            </a:solidFill>
            <a:ln cap="sq">
              <a:noFill/>
              <a:prstDash val="solid"/>
              <a:miter/>
            </a:ln>
          </p:spPr>
        </p:sp>
        <p:sp>
          <p:nvSpPr>
            <p:cNvPr name="TextBox 19" id="19"/>
            <p:cNvSpPr txBox="true"/>
            <p:nvPr/>
          </p:nvSpPr>
          <p:spPr>
            <a:xfrm>
              <a:off x="0" y="-57150"/>
              <a:ext cx="2864593" cy="565022"/>
            </a:xfrm>
            <a:prstGeom prst="rect">
              <a:avLst/>
            </a:prstGeom>
          </p:spPr>
          <p:txBody>
            <a:bodyPr anchor="ctr" rtlCol="false" tIns="50800" lIns="50800" bIns="50800" rIns="50800"/>
            <a:lstStyle/>
            <a:p>
              <a:pPr algn="ctr" marL="0" indent="0" lvl="1">
                <a:lnSpc>
                  <a:spcPts val="4200"/>
                </a:lnSpc>
                <a:spcBef>
                  <a:spcPct val="0"/>
                </a:spcBef>
              </a:pPr>
              <a:r>
                <a:rPr lang="en-US" b="true" sz="3000">
                  <a:solidFill>
                    <a:srgbClr val="FFFFFF"/>
                  </a:solidFill>
                  <a:latin typeface="Century Gothic Paneuropean Bold"/>
                  <a:ea typeface="Century Gothic Paneuropean Bold"/>
                  <a:cs typeface="Century Gothic Paneuropean Bold"/>
                  <a:sym typeface="Century Gothic Paneuropean Bold"/>
                </a:rPr>
                <a:t>Diet</a:t>
              </a:r>
            </a:p>
          </p:txBody>
        </p:sp>
      </p:grpSp>
      <p:sp>
        <p:nvSpPr>
          <p:cNvPr name="Freeform 20" id="20"/>
          <p:cNvSpPr/>
          <p:nvPr/>
        </p:nvSpPr>
        <p:spPr>
          <a:xfrm flipH="false" flipV="false" rot="0">
            <a:off x="-1961205" y="106869"/>
            <a:ext cx="5055234" cy="1886884"/>
          </a:xfrm>
          <a:custGeom>
            <a:avLst/>
            <a:gdLst/>
            <a:ahLst/>
            <a:cxnLst/>
            <a:rect r="r" b="b" t="t" l="l"/>
            <a:pathLst>
              <a:path h="1886884" w="5055234">
                <a:moveTo>
                  <a:pt x="0" y="0"/>
                </a:moveTo>
                <a:lnTo>
                  <a:pt x="5055234" y="0"/>
                </a:lnTo>
                <a:lnTo>
                  <a:pt x="5055234" y="1886883"/>
                </a:lnTo>
                <a:lnTo>
                  <a:pt x="0" y="1886883"/>
                </a:lnTo>
                <a:lnTo>
                  <a:pt x="0" y="0"/>
                </a:lnTo>
                <a:close/>
              </a:path>
            </a:pathLst>
          </a:custGeom>
          <a:blipFill>
            <a:blip r:embed="rId3"/>
            <a:stretch>
              <a:fillRect l="0" t="0" r="0" b="0"/>
            </a:stretch>
          </a:blipFill>
        </p:spPr>
      </p:sp>
      <p:sp>
        <p:nvSpPr>
          <p:cNvPr name="TextBox 21" id="21"/>
          <p:cNvSpPr txBox="true"/>
          <p:nvPr/>
        </p:nvSpPr>
        <p:spPr>
          <a:xfrm rot="0">
            <a:off x="7088900" y="4000391"/>
            <a:ext cx="4118526" cy="2255825"/>
          </a:xfrm>
          <a:prstGeom prst="rect">
            <a:avLst/>
          </a:prstGeom>
        </p:spPr>
        <p:txBody>
          <a:bodyPr anchor="t" rtlCol="false" tIns="0" lIns="0" bIns="0" rIns="0">
            <a:spAutoFit/>
          </a:bodyPr>
          <a:lstStyle/>
          <a:p>
            <a:pPr algn="ctr" marL="0" indent="0" lvl="0">
              <a:lnSpc>
                <a:spcPts val="6063"/>
              </a:lnSpc>
              <a:spcBef>
                <a:spcPct val="0"/>
              </a:spcBef>
            </a:pPr>
            <a:r>
              <a:rPr lang="en-US" b="true" sz="4331">
                <a:solidFill>
                  <a:srgbClr val="F0F9FA"/>
                </a:solidFill>
                <a:latin typeface="Century Gothic Paneuropean Heavy"/>
                <a:ea typeface="Century Gothic Paneuropean Heavy"/>
                <a:cs typeface="Century Gothic Paneuropean Heavy"/>
                <a:sym typeface="Century Gothic Paneuropean Heavy"/>
              </a:rPr>
              <a:t>PARTS OF OCEAN HABITATS</a:t>
            </a:r>
          </a:p>
        </p:txBody>
      </p:sp>
      <p:sp>
        <p:nvSpPr>
          <p:cNvPr name="TextBox 22" id="22"/>
          <p:cNvSpPr txBox="true"/>
          <p:nvPr/>
        </p:nvSpPr>
        <p:spPr>
          <a:xfrm rot="0">
            <a:off x="13044919" y="3272313"/>
            <a:ext cx="3930494" cy="1242060"/>
          </a:xfrm>
          <a:prstGeom prst="rect">
            <a:avLst/>
          </a:prstGeom>
        </p:spPr>
        <p:txBody>
          <a:bodyPr anchor="t" rtlCol="false" tIns="0" lIns="0" bIns="0" rIns="0">
            <a:spAutoFit/>
          </a:bodyPr>
          <a:lstStyle/>
          <a:p>
            <a:pPr algn="l">
              <a:lnSpc>
                <a:spcPts val="2400"/>
              </a:lnSpc>
            </a:pPr>
            <a:r>
              <a:rPr lang="en-US" sz="2400">
                <a:solidFill>
                  <a:srgbClr val="FFFFFF"/>
                </a:solidFill>
                <a:latin typeface="Century Gothic Paneuropean"/>
                <a:ea typeface="Century Gothic Paneuropean"/>
                <a:cs typeface="Century Gothic Paneuropean"/>
                <a:sym typeface="Century Gothic Paneuropean"/>
              </a:rPr>
              <a:t>It is important that a shark’s habitat has the right kind of food for it to eat. </a:t>
            </a:r>
          </a:p>
        </p:txBody>
      </p:sp>
      <p:sp>
        <p:nvSpPr>
          <p:cNvPr name="Freeform 23" id="23"/>
          <p:cNvSpPr/>
          <p:nvPr/>
        </p:nvSpPr>
        <p:spPr>
          <a:xfrm flipH="false" flipV="false" rot="0">
            <a:off x="15453606" y="8412556"/>
            <a:ext cx="4345821" cy="1691487"/>
          </a:xfrm>
          <a:custGeom>
            <a:avLst/>
            <a:gdLst/>
            <a:ahLst/>
            <a:cxnLst/>
            <a:rect r="r" b="b" t="t" l="l"/>
            <a:pathLst>
              <a:path h="1691487" w="4345821">
                <a:moveTo>
                  <a:pt x="0" y="0"/>
                </a:moveTo>
                <a:lnTo>
                  <a:pt x="4345821" y="0"/>
                </a:lnTo>
                <a:lnTo>
                  <a:pt x="4345821" y="1691488"/>
                </a:lnTo>
                <a:lnTo>
                  <a:pt x="0" y="1691488"/>
                </a:lnTo>
                <a:lnTo>
                  <a:pt x="0" y="0"/>
                </a:lnTo>
                <a:close/>
              </a:path>
            </a:pathLst>
          </a:custGeom>
          <a:blipFill>
            <a:blip r:embed="rId4"/>
            <a:stretch>
              <a:fillRect l="0" t="0" r="0" b="0"/>
            </a:stretch>
          </a:blipFill>
        </p:spPr>
      </p:sp>
      <p:grpSp>
        <p:nvGrpSpPr>
          <p:cNvPr name="Group 24" id="24"/>
          <p:cNvGrpSpPr/>
          <p:nvPr/>
        </p:nvGrpSpPr>
        <p:grpSpPr>
          <a:xfrm rot="0">
            <a:off x="1185932" y="4469448"/>
            <a:ext cx="3930494" cy="696849"/>
            <a:chOff x="0" y="0"/>
            <a:chExt cx="2864593" cy="507872"/>
          </a:xfrm>
        </p:grpSpPr>
        <p:sp>
          <p:nvSpPr>
            <p:cNvPr name="Freeform 25" id="25"/>
            <p:cNvSpPr/>
            <p:nvPr/>
          </p:nvSpPr>
          <p:spPr>
            <a:xfrm flipH="false" flipV="false" rot="0">
              <a:off x="0" y="0"/>
              <a:ext cx="2864593" cy="507872"/>
            </a:xfrm>
            <a:custGeom>
              <a:avLst/>
              <a:gdLst/>
              <a:ahLst/>
              <a:cxnLst/>
              <a:rect r="r" b="b" t="t" l="l"/>
              <a:pathLst>
                <a:path h="507872" w="2864593">
                  <a:moveTo>
                    <a:pt x="31515" y="0"/>
                  </a:moveTo>
                  <a:lnTo>
                    <a:pt x="2833077" y="0"/>
                  </a:lnTo>
                  <a:cubicBezTo>
                    <a:pt x="2850483" y="0"/>
                    <a:pt x="2864593" y="14110"/>
                    <a:pt x="2864593" y="31515"/>
                  </a:cubicBezTo>
                  <a:lnTo>
                    <a:pt x="2864593" y="476357"/>
                  </a:lnTo>
                  <a:cubicBezTo>
                    <a:pt x="2864593" y="493762"/>
                    <a:pt x="2850483" y="507872"/>
                    <a:pt x="2833077" y="507872"/>
                  </a:cubicBezTo>
                  <a:lnTo>
                    <a:pt x="31515" y="507872"/>
                  </a:lnTo>
                  <a:cubicBezTo>
                    <a:pt x="14110" y="507872"/>
                    <a:pt x="0" y="493762"/>
                    <a:pt x="0" y="476357"/>
                  </a:cubicBezTo>
                  <a:lnTo>
                    <a:pt x="0" y="31515"/>
                  </a:lnTo>
                  <a:cubicBezTo>
                    <a:pt x="0" y="14110"/>
                    <a:pt x="14110" y="0"/>
                    <a:pt x="31515" y="0"/>
                  </a:cubicBezTo>
                  <a:close/>
                </a:path>
              </a:pathLst>
            </a:custGeom>
            <a:solidFill>
              <a:srgbClr val="189FDA"/>
            </a:solidFill>
            <a:ln cap="sq">
              <a:noFill/>
              <a:prstDash val="solid"/>
              <a:miter/>
            </a:ln>
          </p:spPr>
        </p:sp>
        <p:sp>
          <p:nvSpPr>
            <p:cNvPr name="TextBox 26" id="26"/>
            <p:cNvSpPr txBox="true"/>
            <p:nvPr/>
          </p:nvSpPr>
          <p:spPr>
            <a:xfrm>
              <a:off x="0" y="-57150"/>
              <a:ext cx="2864593" cy="565022"/>
            </a:xfrm>
            <a:prstGeom prst="rect">
              <a:avLst/>
            </a:prstGeom>
          </p:spPr>
          <p:txBody>
            <a:bodyPr anchor="ctr" rtlCol="false" tIns="50800" lIns="50800" bIns="50800" rIns="50800"/>
            <a:lstStyle/>
            <a:p>
              <a:pPr algn="ctr" marL="0" indent="0" lvl="1">
                <a:lnSpc>
                  <a:spcPts val="4200"/>
                </a:lnSpc>
                <a:spcBef>
                  <a:spcPct val="0"/>
                </a:spcBef>
              </a:pPr>
              <a:r>
                <a:rPr lang="en-US" b="true" sz="3000">
                  <a:solidFill>
                    <a:srgbClr val="FFFFFF"/>
                  </a:solidFill>
                  <a:latin typeface="Century Gothic Paneuropean Bold"/>
                  <a:ea typeface="Century Gothic Paneuropean Bold"/>
                  <a:cs typeface="Century Gothic Paneuropean Bold"/>
                  <a:sym typeface="Century Gothic Paneuropean Bold"/>
                </a:rPr>
                <a:t>Temperature</a:t>
              </a:r>
            </a:p>
          </p:txBody>
        </p:sp>
      </p:grpSp>
      <p:sp>
        <p:nvSpPr>
          <p:cNvPr name="TextBox 27" id="27"/>
          <p:cNvSpPr txBox="true"/>
          <p:nvPr/>
        </p:nvSpPr>
        <p:spPr>
          <a:xfrm rot="0">
            <a:off x="1185932" y="5275738"/>
            <a:ext cx="3930494" cy="1243965"/>
          </a:xfrm>
          <a:prstGeom prst="rect">
            <a:avLst/>
          </a:prstGeom>
        </p:spPr>
        <p:txBody>
          <a:bodyPr anchor="t" rtlCol="false" tIns="0" lIns="0" bIns="0" rIns="0">
            <a:spAutoFit/>
          </a:bodyPr>
          <a:lstStyle/>
          <a:p>
            <a:pPr algn="l">
              <a:lnSpc>
                <a:spcPts val="3359"/>
              </a:lnSpc>
            </a:pPr>
            <a:r>
              <a:rPr lang="en-US" sz="2400">
                <a:solidFill>
                  <a:srgbClr val="FFFFFF"/>
                </a:solidFill>
                <a:latin typeface="Century Gothic Paneuropean"/>
                <a:ea typeface="Century Gothic Paneuropean"/>
                <a:cs typeface="Century Gothic Paneuropean"/>
                <a:sym typeface="Century Gothic Paneuropean"/>
              </a:rPr>
              <a:t>Sharks are very picky about the temperature of the water. </a:t>
            </a:r>
          </a:p>
        </p:txBody>
      </p:sp>
      <p:grpSp>
        <p:nvGrpSpPr>
          <p:cNvPr name="Group 28" id="28"/>
          <p:cNvGrpSpPr/>
          <p:nvPr/>
        </p:nvGrpSpPr>
        <p:grpSpPr>
          <a:xfrm rot="0">
            <a:off x="1185932" y="2229968"/>
            <a:ext cx="3930494" cy="696849"/>
            <a:chOff x="0" y="0"/>
            <a:chExt cx="2864593" cy="507872"/>
          </a:xfrm>
        </p:grpSpPr>
        <p:sp>
          <p:nvSpPr>
            <p:cNvPr name="Freeform 29" id="29"/>
            <p:cNvSpPr/>
            <p:nvPr/>
          </p:nvSpPr>
          <p:spPr>
            <a:xfrm flipH="false" flipV="false" rot="0">
              <a:off x="0" y="0"/>
              <a:ext cx="2864593" cy="507872"/>
            </a:xfrm>
            <a:custGeom>
              <a:avLst/>
              <a:gdLst/>
              <a:ahLst/>
              <a:cxnLst/>
              <a:rect r="r" b="b" t="t" l="l"/>
              <a:pathLst>
                <a:path h="507872" w="2864593">
                  <a:moveTo>
                    <a:pt x="31515" y="0"/>
                  </a:moveTo>
                  <a:lnTo>
                    <a:pt x="2833077" y="0"/>
                  </a:lnTo>
                  <a:cubicBezTo>
                    <a:pt x="2850483" y="0"/>
                    <a:pt x="2864593" y="14110"/>
                    <a:pt x="2864593" y="31515"/>
                  </a:cubicBezTo>
                  <a:lnTo>
                    <a:pt x="2864593" y="476357"/>
                  </a:lnTo>
                  <a:cubicBezTo>
                    <a:pt x="2864593" y="493762"/>
                    <a:pt x="2850483" y="507872"/>
                    <a:pt x="2833077" y="507872"/>
                  </a:cubicBezTo>
                  <a:lnTo>
                    <a:pt x="31515" y="507872"/>
                  </a:lnTo>
                  <a:cubicBezTo>
                    <a:pt x="14110" y="507872"/>
                    <a:pt x="0" y="493762"/>
                    <a:pt x="0" y="476357"/>
                  </a:cubicBezTo>
                  <a:lnTo>
                    <a:pt x="0" y="31515"/>
                  </a:lnTo>
                  <a:cubicBezTo>
                    <a:pt x="0" y="14110"/>
                    <a:pt x="14110" y="0"/>
                    <a:pt x="31515" y="0"/>
                  </a:cubicBezTo>
                  <a:close/>
                </a:path>
              </a:pathLst>
            </a:custGeom>
            <a:solidFill>
              <a:srgbClr val="189FDA"/>
            </a:solidFill>
            <a:ln cap="sq">
              <a:noFill/>
              <a:prstDash val="solid"/>
              <a:miter/>
            </a:ln>
          </p:spPr>
        </p:sp>
        <p:sp>
          <p:nvSpPr>
            <p:cNvPr name="TextBox 30" id="30"/>
            <p:cNvSpPr txBox="true"/>
            <p:nvPr/>
          </p:nvSpPr>
          <p:spPr>
            <a:xfrm>
              <a:off x="0" y="-57150"/>
              <a:ext cx="2864593" cy="565022"/>
            </a:xfrm>
            <a:prstGeom prst="rect">
              <a:avLst/>
            </a:prstGeom>
          </p:spPr>
          <p:txBody>
            <a:bodyPr anchor="ctr" rtlCol="false" tIns="50800" lIns="50800" bIns="50800" rIns="50800"/>
            <a:lstStyle/>
            <a:p>
              <a:pPr algn="ctr" marL="0" indent="0" lvl="1">
                <a:lnSpc>
                  <a:spcPts val="4200"/>
                </a:lnSpc>
                <a:spcBef>
                  <a:spcPct val="0"/>
                </a:spcBef>
              </a:pPr>
              <a:r>
                <a:rPr lang="en-US" b="true" sz="3000">
                  <a:solidFill>
                    <a:srgbClr val="FFFFFF"/>
                  </a:solidFill>
                  <a:latin typeface="Century Gothic Paneuropean Bold"/>
                  <a:ea typeface="Century Gothic Paneuropean Bold"/>
                  <a:cs typeface="Century Gothic Paneuropean Bold"/>
                  <a:sym typeface="Century Gothic Paneuropean Bold"/>
                </a:rPr>
                <a:t>Salinity</a:t>
              </a:r>
            </a:p>
          </p:txBody>
        </p:sp>
      </p:grpSp>
      <p:sp>
        <p:nvSpPr>
          <p:cNvPr name="TextBox 31" id="31"/>
          <p:cNvSpPr txBox="true"/>
          <p:nvPr/>
        </p:nvSpPr>
        <p:spPr>
          <a:xfrm rot="0">
            <a:off x="1185932" y="3036258"/>
            <a:ext cx="3930494" cy="824865"/>
          </a:xfrm>
          <a:prstGeom prst="rect">
            <a:avLst/>
          </a:prstGeom>
        </p:spPr>
        <p:txBody>
          <a:bodyPr anchor="t" rtlCol="false" tIns="0" lIns="0" bIns="0" rIns="0">
            <a:spAutoFit/>
          </a:bodyPr>
          <a:lstStyle/>
          <a:p>
            <a:pPr algn="l">
              <a:lnSpc>
                <a:spcPts val="3359"/>
              </a:lnSpc>
            </a:pPr>
            <a:r>
              <a:rPr lang="en-US" sz="2400">
                <a:solidFill>
                  <a:srgbClr val="FFFFFF"/>
                </a:solidFill>
                <a:latin typeface="Century Gothic Paneuropean"/>
                <a:ea typeface="Century Gothic Paneuropean"/>
                <a:cs typeface="Century Gothic Paneuropean"/>
                <a:sym typeface="Century Gothic Paneuropean"/>
              </a:rPr>
              <a:t>How much salt is in the water.</a:t>
            </a:r>
          </a:p>
        </p:txBody>
      </p:sp>
      <p:grpSp>
        <p:nvGrpSpPr>
          <p:cNvPr name="Group 32" id="32"/>
          <p:cNvGrpSpPr/>
          <p:nvPr/>
        </p:nvGrpSpPr>
        <p:grpSpPr>
          <a:xfrm rot="0">
            <a:off x="6302259" y="2296643"/>
            <a:ext cx="5691810" cy="5691810"/>
            <a:chOff x="0" y="0"/>
            <a:chExt cx="812800" cy="812800"/>
          </a:xfrm>
        </p:grpSpPr>
        <p:sp>
          <p:nvSpPr>
            <p:cNvPr name="Freeform 33" id="3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ln w="114300" cap="sq">
              <a:solidFill>
                <a:srgbClr val="03A9F4"/>
              </a:solidFill>
              <a:prstDash val="solid"/>
              <a:miter/>
            </a:ln>
          </p:spPr>
        </p:sp>
        <p:sp>
          <p:nvSpPr>
            <p:cNvPr name="TextBox 34" id="34"/>
            <p:cNvSpPr txBox="true"/>
            <p:nvPr/>
          </p:nvSpPr>
          <p:spPr>
            <a:xfrm>
              <a:off x="76200" y="38100"/>
              <a:ext cx="660400" cy="698500"/>
            </a:xfrm>
            <a:prstGeom prst="rect">
              <a:avLst/>
            </a:prstGeom>
          </p:spPr>
          <p:txBody>
            <a:bodyPr anchor="ctr" rtlCol="false" tIns="50800" lIns="50800" bIns="50800" rIns="50800"/>
            <a:lstStyle/>
            <a:p>
              <a:pPr algn="ctr">
                <a:lnSpc>
                  <a:spcPts val="2865"/>
                </a:lnSpc>
              </a:pPr>
            </a:p>
          </p:txBody>
        </p:sp>
      </p:grpSp>
      <p:grpSp>
        <p:nvGrpSpPr>
          <p:cNvPr name="Group 35" id="35"/>
          <p:cNvGrpSpPr/>
          <p:nvPr/>
        </p:nvGrpSpPr>
        <p:grpSpPr>
          <a:xfrm rot="0">
            <a:off x="6884924" y="2477090"/>
            <a:ext cx="1074555" cy="1074555"/>
            <a:chOff x="0" y="0"/>
            <a:chExt cx="812800" cy="812800"/>
          </a:xfrm>
        </p:grpSpPr>
        <p:sp>
          <p:nvSpPr>
            <p:cNvPr name="Freeform 36" id="3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32D59"/>
            </a:solidFill>
            <a:ln w="85725" cap="sq">
              <a:solidFill>
                <a:srgbClr val="03A9F4"/>
              </a:solidFill>
              <a:prstDash val="solid"/>
              <a:miter/>
            </a:ln>
          </p:spPr>
        </p:sp>
        <p:sp>
          <p:nvSpPr>
            <p:cNvPr name="TextBox 37" id="37"/>
            <p:cNvSpPr txBox="true"/>
            <p:nvPr/>
          </p:nvSpPr>
          <p:spPr>
            <a:xfrm>
              <a:off x="76200" y="28575"/>
              <a:ext cx="660400" cy="708025"/>
            </a:xfrm>
            <a:prstGeom prst="rect">
              <a:avLst/>
            </a:prstGeom>
          </p:spPr>
          <p:txBody>
            <a:bodyPr anchor="ctr" rtlCol="false" tIns="50800" lIns="50800" bIns="50800" rIns="50800"/>
            <a:lstStyle/>
            <a:p>
              <a:pPr algn="ctr" marL="0" indent="0" lvl="1">
                <a:lnSpc>
                  <a:spcPts val="3145"/>
                </a:lnSpc>
                <a:spcBef>
                  <a:spcPct val="0"/>
                </a:spcBef>
              </a:pPr>
            </a:p>
          </p:txBody>
        </p:sp>
      </p:grpSp>
      <p:grpSp>
        <p:nvGrpSpPr>
          <p:cNvPr name="Group 38" id="38"/>
          <p:cNvGrpSpPr/>
          <p:nvPr/>
        </p:nvGrpSpPr>
        <p:grpSpPr>
          <a:xfrm rot="0">
            <a:off x="10395615" y="2477090"/>
            <a:ext cx="1074555" cy="1074555"/>
            <a:chOff x="0" y="0"/>
            <a:chExt cx="812800" cy="812800"/>
          </a:xfrm>
        </p:grpSpPr>
        <p:sp>
          <p:nvSpPr>
            <p:cNvPr name="Freeform 39" id="3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32D59"/>
            </a:solidFill>
            <a:ln w="85725" cap="sq">
              <a:solidFill>
                <a:srgbClr val="03A9F4"/>
              </a:solidFill>
              <a:prstDash val="solid"/>
              <a:miter/>
            </a:ln>
          </p:spPr>
        </p:sp>
        <p:sp>
          <p:nvSpPr>
            <p:cNvPr name="TextBox 40" id="40"/>
            <p:cNvSpPr txBox="true"/>
            <p:nvPr/>
          </p:nvSpPr>
          <p:spPr>
            <a:xfrm>
              <a:off x="76200" y="28575"/>
              <a:ext cx="660400" cy="708025"/>
            </a:xfrm>
            <a:prstGeom prst="rect">
              <a:avLst/>
            </a:prstGeom>
          </p:spPr>
          <p:txBody>
            <a:bodyPr anchor="ctr" rtlCol="false" tIns="50800" lIns="50800" bIns="50800" rIns="50800"/>
            <a:lstStyle/>
            <a:p>
              <a:pPr algn="ctr" marL="0" indent="0" lvl="1">
                <a:lnSpc>
                  <a:spcPts val="3145"/>
                </a:lnSpc>
                <a:spcBef>
                  <a:spcPct val="0"/>
                </a:spcBef>
              </a:pPr>
            </a:p>
          </p:txBody>
        </p:sp>
      </p:grpSp>
      <p:grpSp>
        <p:nvGrpSpPr>
          <p:cNvPr name="Group 41" id="41"/>
          <p:cNvGrpSpPr/>
          <p:nvPr/>
        </p:nvGrpSpPr>
        <p:grpSpPr>
          <a:xfrm rot="0">
            <a:off x="6884924" y="6809343"/>
            <a:ext cx="1074555" cy="1074555"/>
            <a:chOff x="0" y="0"/>
            <a:chExt cx="812800" cy="812800"/>
          </a:xfrm>
        </p:grpSpPr>
        <p:sp>
          <p:nvSpPr>
            <p:cNvPr name="Freeform 42" id="4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32D59"/>
            </a:solidFill>
            <a:ln w="85725" cap="sq">
              <a:solidFill>
                <a:srgbClr val="03A9F4"/>
              </a:solidFill>
              <a:prstDash val="solid"/>
              <a:miter/>
            </a:ln>
          </p:spPr>
        </p:sp>
        <p:sp>
          <p:nvSpPr>
            <p:cNvPr name="TextBox 43" id="43"/>
            <p:cNvSpPr txBox="true"/>
            <p:nvPr/>
          </p:nvSpPr>
          <p:spPr>
            <a:xfrm>
              <a:off x="76200" y="28575"/>
              <a:ext cx="660400" cy="708025"/>
            </a:xfrm>
            <a:prstGeom prst="rect">
              <a:avLst/>
            </a:prstGeom>
          </p:spPr>
          <p:txBody>
            <a:bodyPr anchor="ctr" rtlCol="false" tIns="50800" lIns="50800" bIns="50800" rIns="50800"/>
            <a:lstStyle/>
            <a:p>
              <a:pPr algn="ctr" marL="0" indent="0" lvl="1">
                <a:lnSpc>
                  <a:spcPts val="3145"/>
                </a:lnSpc>
                <a:spcBef>
                  <a:spcPct val="0"/>
                </a:spcBef>
              </a:pPr>
            </a:p>
          </p:txBody>
        </p:sp>
      </p:grpSp>
      <p:grpSp>
        <p:nvGrpSpPr>
          <p:cNvPr name="Group 44" id="44"/>
          <p:cNvGrpSpPr/>
          <p:nvPr/>
        </p:nvGrpSpPr>
        <p:grpSpPr>
          <a:xfrm rot="0">
            <a:off x="10395615" y="6809343"/>
            <a:ext cx="1074555" cy="1074555"/>
            <a:chOff x="0" y="0"/>
            <a:chExt cx="812800" cy="812800"/>
          </a:xfrm>
        </p:grpSpPr>
        <p:sp>
          <p:nvSpPr>
            <p:cNvPr name="Freeform 45" id="4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32D59"/>
            </a:solidFill>
            <a:ln w="85725" cap="sq">
              <a:solidFill>
                <a:srgbClr val="03A9F4"/>
              </a:solidFill>
              <a:prstDash val="solid"/>
              <a:miter/>
            </a:ln>
          </p:spPr>
        </p:sp>
        <p:sp>
          <p:nvSpPr>
            <p:cNvPr name="TextBox 46" id="46"/>
            <p:cNvSpPr txBox="true"/>
            <p:nvPr/>
          </p:nvSpPr>
          <p:spPr>
            <a:xfrm>
              <a:off x="76200" y="28575"/>
              <a:ext cx="660400" cy="708025"/>
            </a:xfrm>
            <a:prstGeom prst="rect">
              <a:avLst/>
            </a:prstGeom>
          </p:spPr>
          <p:txBody>
            <a:bodyPr anchor="ctr" rtlCol="false" tIns="50800" lIns="50800" bIns="50800" rIns="50800"/>
            <a:lstStyle/>
            <a:p>
              <a:pPr algn="ctr" marL="0" indent="0" lvl="1">
                <a:lnSpc>
                  <a:spcPts val="3145"/>
                </a:lnSpc>
                <a:spcBef>
                  <a:spcPct val="0"/>
                </a:spcBef>
              </a:pPr>
            </a:p>
          </p:txBody>
        </p:sp>
      </p:grpSp>
      <p:grpSp>
        <p:nvGrpSpPr>
          <p:cNvPr name="Group 47" id="47"/>
          <p:cNvGrpSpPr/>
          <p:nvPr/>
        </p:nvGrpSpPr>
        <p:grpSpPr>
          <a:xfrm rot="0">
            <a:off x="9864555" y="1134218"/>
            <a:ext cx="2685745" cy="2685745"/>
            <a:chOff x="0" y="0"/>
            <a:chExt cx="812800" cy="812800"/>
          </a:xfrm>
        </p:grpSpPr>
        <p:sp>
          <p:nvSpPr>
            <p:cNvPr name="Freeform 48" id="4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5"/>
              <a:stretch>
                <a:fillRect l="-16747" t="0" r="-16747" b="0"/>
              </a:stretch>
            </a:blipFill>
          </p:spPr>
        </p:sp>
      </p:grpSp>
      <p:sp>
        <p:nvSpPr>
          <p:cNvPr name="TextBox 49" id="49"/>
          <p:cNvSpPr txBox="true"/>
          <p:nvPr/>
        </p:nvSpPr>
        <p:spPr>
          <a:xfrm rot="0">
            <a:off x="7088900" y="3981495"/>
            <a:ext cx="4118526" cy="2255825"/>
          </a:xfrm>
          <a:prstGeom prst="rect">
            <a:avLst/>
          </a:prstGeom>
        </p:spPr>
        <p:txBody>
          <a:bodyPr anchor="t" rtlCol="false" tIns="0" lIns="0" bIns="0" rIns="0">
            <a:spAutoFit/>
          </a:bodyPr>
          <a:lstStyle/>
          <a:p>
            <a:pPr algn="ctr" marL="0" indent="0" lvl="0">
              <a:lnSpc>
                <a:spcPts val="6063"/>
              </a:lnSpc>
              <a:spcBef>
                <a:spcPct val="0"/>
              </a:spcBef>
            </a:pPr>
            <a:r>
              <a:rPr lang="en-US" b="true" sz="4331">
                <a:solidFill>
                  <a:srgbClr val="F0F9FA"/>
                </a:solidFill>
                <a:latin typeface="Century Gothic Paneuropean Heavy"/>
                <a:ea typeface="Century Gothic Paneuropean Heavy"/>
                <a:cs typeface="Century Gothic Paneuropean Heavy"/>
                <a:sym typeface="Century Gothic Paneuropean Heavy"/>
              </a:rPr>
              <a:t>PARTS OF OCEAN HABITATS</a:t>
            </a:r>
          </a:p>
        </p:txBody>
      </p:sp>
      <p:grpSp>
        <p:nvGrpSpPr>
          <p:cNvPr name="Group 50" id="50"/>
          <p:cNvGrpSpPr/>
          <p:nvPr/>
        </p:nvGrpSpPr>
        <p:grpSpPr>
          <a:xfrm rot="0">
            <a:off x="10127298" y="6258383"/>
            <a:ext cx="2685745" cy="2685745"/>
            <a:chOff x="0" y="0"/>
            <a:chExt cx="812800" cy="812800"/>
          </a:xfrm>
        </p:grpSpPr>
        <p:sp>
          <p:nvSpPr>
            <p:cNvPr name="Freeform 51" id="5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6"/>
              <a:stretch>
                <a:fillRect l="-39285" t="0" r="-39285" b="0"/>
              </a:stretch>
            </a:blipFill>
          </p:spPr>
        </p:sp>
      </p:grpSp>
      <p:grpSp>
        <p:nvGrpSpPr>
          <p:cNvPr name="Group 52" id="52"/>
          <p:cNvGrpSpPr/>
          <p:nvPr/>
        </p:nvGrpSpPr>
        <p:grpSpPr>
          <a:xfrm rot="0">
            <a:off x="5746028" y="1134218"/>
            <a:ext cx="2685745" cy="2685745"/>
            <a:chOff x="0" y="0"/>
            <a:chExt cx="812800" cy="812800"/>
          </a:xfrm>
        </p:grpSpPr>
        <p:sp>
          <p:nvSpPr>
            <p:cNvPr name="Freeform 53" id="5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7"/>
              <a:stretch>
                <a:fillRect l="-25342" t="0" r="-25342" b="0"/>
              </a:stretch>
            </a:blipFill>
          </p:spPr>
        </p:sp>
      </p:grpSp>
      <p:grpSp>
        <p:nvGrpSpPr>
          <p:cNvPr name="Group 54" id="54"/>
          <p:cNvGrpSpPr/>
          <p:nvPr/>
        </p:nvGrpSpPr>
        <p:grpSpPr>
          <a:xfrm rot="0">
            <a:off x="5746028" y="6258383"/>
            <a:ext cx="2685745" cy="2685745"/>
            <a:chOff x="0" y="0"/>
            <a:chExt cx="812800" cy="812800"/>
          </a:xfrm>
        </p:grpSpPr>
        <p:sp>
          <p:nvSpPr>
            <p:cNvPr name="Freeform 55" id="5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8"/>
              <a:stretch>
                <a:fillRect l="-25136" t="0" r="-25136" b="0"/>
              </a:stretch>
            </a:blipFill>
          </p:spPr>
        </p:sp>
      </p:gr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bg>
      <p:bgPr>
        <a:solidFill>
          <a:srgbClr val="032D59"/>
        </a:solidFill>
      </p:bgPr>
    </p:bg>
    <p:spTree>
      <p:nvGrpSpPr>
        <p:cNvPr id="1" name=""/>
        <p:cNvGrpSpPr/>
        <p:nvPr/>
      </p:nvGrpSpPr>
      <p:grpSpPr>
        <a:xfrm>
          <a:off x="0" y="0"/>
          <a:ext cx="0" cy="0"/>
          <a:chOff x="0" y="0"/>
          <a:chExt cx="0" cy="0"/>
        </a:xfrm>
      </p:grpSpPr>
      <p:sp>
        <p:nvSpPr>
          <p:cNvPr name="Freeform 2" id="2"/>
          <p:cNvSpPr/>
          <p:nvPr/>
        </p:nvSpPr>
        <p:spPr>
          <a:xfrm flipH="false" flipV="false" rot="0">
            <a:off x="-1961205" y="106869"/>
            <a:ext cx="5055234" cy="1886884"/>
          </a:xfrm>
          <a:custGeom>
            <a:avLst/>
            <a:gdLst/>
            <a:ahLst/>
            <a:cxnLst/>
            <a:rect r="r" b="b" t="t" l="l"/>
            <a:pathLst>
              <a:path h="1886884" w="5055234">
                <a:moveTo>
                  <a:pt x="0" y="0"/>
                </a:moveTo>
                <a:lnTo>
                  <a:pt x="5055234" y="0"/>
                </a:lnTo>
                <a:lnTo>
                  <a:pt x="5055234" y="1886883"/>
                </a:lnTo>
                <a:lnTo>
                  <a:pt x="0" y="1886883"/>
                </a:lnTo>
                <a:lnTo>
                  <a:pt x="0" y="0"/>
                </a:lnTo>
                <a:close/>
              </a:path>
            </a:pathLst>
          </a:custGeom>
          <a:blipFill>
            <a:blip r:embed="rId3"/>
            <a:stretch>
              <a:fillRect l="0" t="0" r="0" b="0"/>
            </a:stretch>
          </a:blipFill>
        </p:spPr>
      </p:sp>
      <p:sp>
        <p:nvSpPr>
          <p:cNvPr name="Freeform 3" id="3"/>
          <p:cNvSpPr/>
          <p:nvPr/>
        </p:nvSpPr>
        <p:spPr>
          <a:xfrm flipH="false" flipV="false" rot="0">
            <a:off x="15453606" y="8412556"/>
            <a:ext cx="4345821" cy="1691487"/>
          </a:xfrm>
          <a:custGeom>
            <a:avLst/>
            <a:gdLst/>
            <a:ahLst/>
            <a:cxnLst/>
            <a:rect r="r" b="b" t="t" l="l"/>
            <a:pathLst>
              <a:path h="1691487" w="4345821">
                <a:moveTo>
                  <a:pt x="0" y="0"/>
                </a:moveTo>
                <a:lnTo>
                  <a:pt x="4345821" y="0"/>
                </a:lnTo>
                <a:lnTo>
                  <a:pt x="4345821" y="1691488"/>
                </a:lnTo>
                <a:lnTo>
                  <a:pt x="0" y="1691488"/>
                </a:lnTo>
                <a:lnTo>
                  <a:pt x="0" y="0"/>
                </a:lnTo>
                <a:close/>
              </a:path>
            </a:pathLst>
          </a:custGeom>
          <a:blipFill>
            <a:blip r:embed="rId4"/>
            <a:stretch>
              <a:fillRect l="0" t="0" r="0" b="0"/>
            </a:stretch>
          </a:blipFill>
        </p:spPr>
      </p:sp>
      <p:grpSp>
        <p:nvGrpSpPr>
          <p:cNvPr name="Group 4" id="4"/>
          <p:cNvGrpSpPr/>
          <p:nvPr/>
        </p:nvGrpSpPr>
        <p:grpSpPr>
          <a:xfrm rot="0">
            <a:off x="6302259" y="2296643"/>
            <a:ext cx="5691810" cy="5691810"/>
            <a:chOff x="0" y="0"/>
            <a:chExt cx="812800" cy="812800"/>
          </a:xfrm>
        </p:grpSpPr>
        <p:sp>
          <p:nvSpPr>
            <p:cNvPr name="Freeform 5" id="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ln w="114300" cap="sq">
              <a:solidFill>
                <a:srgbClr val="03A9F4"/>
              </a:solidFill>
              <a:prstDash val="solid"/>
              <a:miter/>
            </a:ln>
          </p:spPr>
        </p:sp>
        <p:sp>
          <p:nvSpPr>
            <p:cNvPr name="TextBox 6" id="6"/>
            <p:cNvSpPr txBox="true"/>
            <p:nvPr/>
          </p:nvSpPr>
          <p:spPr>
            <a:xfrm>
              <a:off x="76200" y="38100"/>
              <a:ext cx="660400" cy="698500"/>
            </a:xfrm>
            <a:prstGeom prst="rect">
              <a:avLst/>
            </a:prstGeom>
          </p:spPr>
          <p:txBody>
            <a:bodyPr anchor="ctr" rtlCol="false" tIns="50800" lIns="50800" bIns="50800" rIns="50800"/>
            <a:lstStyle/>
            <a:p>
              <a:pPr algn="ctr">
                <a:lnSpc>
                  <a:spcPts val="2865"/>
                </a:lnSpc>
              </a:pPr>
            </a:p>
          </p:txBody>
        </p:sp>
      </p:grpSp>
      <p:grpSp>
        <p:nvGrpSpPr>
          <p:cNvPr name="Group 7" id="7"/>
          <p:cNvGrpSpPr/>
          <p:nvPr/>
        </p:nvGrpSpPr>
        <p:grpSpPr>
          <a:xfrm rot="0">
            <a:off x="6884924" y="2477090"/>
            <a:ext cx="1074555" cy="1074555"/>
            <a:chOff x="0" y="0"/>
            <a:chExt cx="812800" cy="812800"/>
          </a:xfrm>
        </p:grpSpPr>
        <p:sp>
          <p:nvSpPr>
            <p:cNvPr name="Freeform 8" id="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32D59"/>
            </a:solidFill>
            <a:ln w="85725" cap="sq">
              <a:solidFill>
                <a:srgbClr val="03A9F4"/>
              </a:solidFill>
              <a:prstDash val="solid"/>
              <a:miter/>
            </a:ln>
          </p:spPr>
        </p:sp>
        <p:sp>
          <p:nvSpPr>
            <p:cNvPr name="TextBox 9" id="9"/>
            <p:cNvSpPr txBox="true"/>
            <p:nvPr/>
          </p:nvSpPr>
          <p:spPr>
            <a:xfrm>
              <a:off x="76200" y="28575"/>
              <a:ext cx="660400" cy="708025"/>
            </a:xfrm>
            <a:prstGeom prst="rect">
              <a:avLst/>
            </a:prstGeom>
          </p:spPr>
          <p:txBody>
            <a:bodyPr anchor="ctr" rtlCol="false" tIns="50800" lIns="50800" bIns="50800" rIns="50800"/>
            <a:lstStyle/>
            <a:p>
              <a:pPr algn="ctr" marL="0" indent="0" lvl="1">
                <a:lnSpc>
                  <a:spcPts val="3145"/>
                </a:lnSpc>
                <a:spcBef>
                  <a:spcPct val="0"/>
                </a:spcBef>
              </a:pPr>
            </a:p>
          </p:txBody>
        </p:sp>
      </p:grpSp>
      <p:grpSp>
        <p:nvGrpSpPr>
          <p:cNvPr name="Group 10" id="10"/>
          <p:cNvGrpSpPr/>
          <p:nvPr/>
        </p:nvGrpSpPr>
        <p:grpSpPr>
          <a:xfrm rot="0">
            <a:off x="10395615" y="2477090"/>
            <a:ext cx="1074555" cy="1074555"/>
            <a:chOff x="0" y="0"/>
            <a:chExt cx="812800" cy="812800"/>
          </a:xfrm>
        </p:grpSpPr>
        <p:sp>
          <p:nvSpPr>
            <p:cNvPr name="Freeform 11" id="1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32D59"/>
            </a:solidFill>
            <a:ln w="85725" cap="sq">
              <a:solidFill>
                <a:srgbClr val="03A9F4"/>
              </a:solidFill>
              <a:prstDash val="solid"/>
              <a:miter/>
            </a:ln>
          </p:spPr>
        </p:sp>
        <p:sp>
          <p:nvSpPr>
            <p:cNvPr name="TextBox 12" id="12"/>
            <p:cNvSpPr txBox="true"/>
            <p:nvPr/>
          </p:nvSpPr>
          <p:spPr>
            <a:xfrm>
              <a:off x="76200" y="28575"/>
              <a:ext cx="660400" cy="708025"/>
            </a:xfrm>
            <a:prstGeom prst="rect">
              <a:avLst/>
            </a:prstGeom>
          </p:spPr>
          <p:txBody>
            <a:bodyPr anchor="ctr" rtlCol="false" tIns="50800" lIns="50800" bIns="50800" rIns="50800"/>
            <a:lstStyle/>
            <a:p>
              <a:pPr algn="ctr" marL="0" indent="0" lvl="1">
                <a:lnSpc>
                  <a:spcPts val="3145"/>
                </a:lnSpc>
                <a:spcBef>
                  <a:spcPct val="0"/>
                </a:spcBef>
              </a:pPr>
            </a:p>
          </p:txBody>
        </p:sp>
      </p:grpSp>
      <p:grpSp>
        <p:nvGrpSpPr>
          <p:cNvPr name="Group 13" id="13"/>
          <p:cNvGrpSpPr/>
          <p:nvPr/>
        </p:nvGrpSpPr>
        <p:grpSpPr>
          <a:xfrm rot="0">
            <a:off x="6884924" y="6809343"/>
            <a:ext cx="1074555" cy="1074555"/>
            <a:chOff x="0" y="0"/>
            <a:chExt cx="812800" cy="812800"/>
          </a:xfrm>
        </p:grpSpPr>
        <p:sp>
          <p:nvSpPr>
            <p:cNvPr name="Freeform 14" id="14"/>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32D59"/>
            </a:solidFill>
            <a:ln w="85725" cap="sq">
              <a:solidFill>
                <a:srgbClr val="03A9F4"/>
              </a:solidFill>
              <a:prstDash val="solid"/>
              <a:miter/>
            </a:ln>
          </p:spPr>
        </p:sp>
        <p:sp>
          <p:nvSpPr>
            <p:cNvPr name="TextBox 15" id="15"/>
            <p:cNvSpPr txBox="true"/>
            <p:nvPr/>
          </p:nvSpPr>
          <p:spPr>
            <a:xfrm>
              <a:off x="76200" y="28575"/>
              <a:ext cx="660400" cy="708025"/>
            </a:xfrm>
            <a:prstGeom prst="rect">
              <a:avLst/>
            </a:prstGeom>
          </p:spPr>
          <p:txBody>
            <a:bodyPr anchor="ctr" rtlCol="false" tIns="50800" lIns="50800" bIns="50800" rIns="50800"/>
            <a:lstStyle/>
            <a:p>
              <a:pPr algn="ctr" marL="0" indent="0" lvl="1">
                <a:lnSpc>
                  <a:spcPts val="3145"/>
                </a:lnSpc>
                <a:spcBef>
                  <a:spcPct val="0"/>
                </a:spcBef>
              </a:pPr>
            </a:p>
          </p:txBody>
        </p:sp>
      </p:grpSp>
      <p:grpSp>
        <p:nvGrpSpPr>
          <p:cNvPr name="Group 16" id="16"/>
          <p:cNvGrpSpPr/>
          <p:nvPr/>
        </p:nvGrpSpPr>
        <p:grpSpPr>
          <a:xfrm rot="0">
            <a:off x="10395615" y="6809343"/>
            <a:ext cx="1074555" cy="1074555"/>
            <a:chOff x="0" y="0"/>
            <a:chExt cx="812800" cy="812800"/>
          </a:xfrm>
        </p:grpSpPr>
        <p:sp>
          <p:nvSpPr>
            <p:cNvPr name="Freeform 17" id="1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32D59"/>
            </a:solidFill>
            <a:ln w="85725" cap="sq">
              <a:solidFill>
                <a:srgbClr val="03A9F4"/>
              </a:solidFill>
              <a:prstDash val="solid"/>
              <a:miter/>
            </a:ln>
          </p:spPr>
        </p:sp>
        <p:sp>
          <p:nvSpPr>
            <p:cNvPr name="TextBox 18" id="18"/>
            <p:cNvSpPr txBox="true"/>
            <p:nvPr/>
          </p:nvSpPr>
          <p:spPr>
            <a:xfrm>
              <a:off x="76200" y="28575"/>
              <a:ext cx="660400" cy="708025"/>
            </a:xfrm>
            <a:prstGeom prst="rect">
              <a:avLst/>
            </a:prstGeom>
          </p:spPr>
          <p:txBody>
            <a:bodyPr anchor="ctr" rtlCol="false" tIns="50800" lIns="50800" bIns="50800" rIns="50800"/>
            <a:lstStyle/>
            <a:p>
              <a:pPr algn="ctr" marL="0" indent="0" lvl="1">
                <a:lnSpc>
                  <a:spcPts val="3145"/>
                </a:lnSpc>
                <a:spcBef>
                  <a:spcPct val="0"/>
                </a:spcBef>
              </a:pPr>
            </a:p>
          </p:txBody>
        </p:sp>
      </p:grpSp>
      <p:grpSp>
        <p:nvGrpSpPr>
          <p:cNvPr name="Group 19" id="19"/>
          <p:cNvGrpSpPr/>
          <p:nvPr/>
        </p:nvGrpSpPr>
        <p:grpSpPr>
          <a:xfrm rot="0">
            <a:off x="13044919" y="2296643"/>
            <a:ext cx="3930494" cy="696849"/>
            <a:chOff x="0" y="0"/>
            <a:chExt cx="2864593" cy="507872"/>
          </a:xfrm>
        </p:grpSpPr>
        <p:sp>
          <p:nvSpPr>
            <p:cNvPr name="Freeform 20" id="20"/>
            <p:cNvSpPr/>
            <p:nvPr/>
          </p:nvSpPr>
          <p:spPr>
            <a:xfrm flipH="false" flipV="false" rot="0">
              <a:off x="0" y="0"/>
              <a:ext cx="2864593" cy="507872"/>
            </a:xfrm>
            <a:custGeom>
              <a:avLst/>
              <a:gdLst/>
              <a:ahLst/>
              <a:cxnLst/>
              <a:rect r="r" b="b" t="t" l="l"/>
              <a:pathLst>
                <a:path h="507872" w="2864593">
                  <a:moveTo>
                    <a:pt x="31515" y="0"/>
                  </a:moveTo>
                  <a:lnTo>
                    <a:pt x="2833077" y="0"/>
                  </a:lnTo>
                  <a:cubicBezTo>
                    <a:pt x="2850483" y="0"/>
                    <a:pt x="2864593" y="14110"/>
                    <a:pt x="2864593" y="31515"/>
                  </a:cubicBezTo>
                  <a:lnTo>
                    <a:pt x="2864593" y="476357"/>
                  </a:lnTo>
                  <a:cubicBezTo>
                    <a:pt x="2864593" y="493762"/>
                    <a:pt x="2850483" y="507872"/>
                    <a:pt x="2833077" y="507872"/>
                  </a:cubicBezTo>
                  <a:lnTo>
                    <a:pt x="31515" y="507872"/>
                  </a:lnTo>
                  <a:cubicBezTo>
                    <a:pt x="14110" y="507872"/>
                    <a:pt x="0" y="493762"/>
                    <a:pt x="0" y="476357"/>
                  </a:cubicBezTo>
                  <a:lnTo>
                    <a:pt x="0" y="31515"/>
                  </a:lnTo>
                  <a:cubicBezTo>
                    <a:pt x="0" y="14110"/>
                    <a:pt x="14110" y="0"/>
                    <a:pt x="31515" y="0"/>
                  </a:cubicBezTo>
                  <a:close/>
                </a:path>
              </a:pathLst>
            </a:custGeom>
            <a:solidFill>
              <a:srgbClr val="189FDA"/>
            </a:solidFill>
            <a:ln cap="sq">
              <a:noFill/>
              <a:prstDash val="solid"/>
              <a:miter/>
            </a:ln>
          </p:spPr>
        </p:sp>
        <p:sp>
          <p:nvSpPr>
            <p:cNvPr name="TextBox 21" id="21"/>
            <p:cNvSpPr txBox="true"/>
            <p:nvPr/>
          </p:nvSpPr>
          <p:spPr>
            <a:xfrm>
              <a:off x="0" y="-57150"/>
              <a:ext cx="2864593" cy="565022"/>
            </a:xfrm>
            <a:prstGeom prst="rect">
              <a:avLst/>
            </a:prstGeom>
          </p:spPr>
          <p:txBody>
            <a:bodyPr anchor="ctr" rtlCol="false" tIns="50800" lIns="50800" bIns="50800" rIns="50800"/>
            <a:lstStyle/>
            <a:p>
              <a:pPr algn="ctr" marL="0" indent="0" lvl="1">
                <a:lnSpc>
                  <a:spcPts val="4200"/>
                </a:lnSpc>
                <a:spcBef>
                  <a:spcPct val="0"/>
                </a:spcBef>
              </a:pPr>
              <a:r>
                <a:rPr lang="en-US" b="true" sz="3000">
                  <a:solidFill>
                    <a:srgbClr val="FFFFFF"/>
                  </a:solidFill>
                  <a:latin typeface="Century Gothic Paneuropean Bold"/>
                  <a:ea typeface="Century Gothic Paneuropean Bold"/>
                  <a:cs typeface="Century Gothic Paneuropean Bold"/>
                  <a:sym typeface="Century Gothic Paneuropean Bold"/>
                </a:rPr>
                <a:t>Diet</a:t>
              </a:r>
            </a:p>
          </p:txBody>
        </p:sp>
      </p:grpSp>
      <p:sp>
        <p:nvSpPr>
          <p:cNvPr name="TextBox 22" id="22"/>
          <p:cNvSpPr txBox="true"/>
          <p:nvPr/>
        </p:nvSpPr>
        <p:spPr>
          <a:xfrm rot="0">
            <a:off x="7088900" y="4000391"/>
            <a:ext cx="4118526" cy="2255825"/>
          </a:xfrm>
          <a:prstGeom prst="rect">
            <a:avLst/>
          </a:prstGeom>
        </p:spPr>
        <p:txBody>
          <a:bodyPr anchor="t" rtlCol="false" tIns="0" lIns="0" bIns="0" rIns="0">
            <a:spAutoFit/>
          </a:bodyPr>
          <a:lstStyle/>
          <a:p>
            <a:pPr algn="ctr" marL="0" indent="0" lvl="0">
              <a:lnSpc>
                <a:spcPts val="6063"/>
              </a:lnSpc>
              <a:spcBef>
                <a:spcPct val="0"/>
              </a:spcBef>
            </a:pPr>
            <a:r>
              <a:rPr lang="en-US" b="true" sz="4331">
                <a:solidFill>
                  <a:srgbClr val="F0F9FA"/>
                </a:solidFill>
                <a:latin typeface="Century Gothic Paneuropean Heavy"/>
                <a:ea typeface="Century Gothic Paneuropean Heavy"/>
                <a:cs typeface="Century Gothic Paneuropean Heavy"/>
                <a:sym typeface="Century Gothic Paneuropean Heavy"/>
              </a:rPr>
              <a:t>PARTS OF OCEAN HABITATS</a:t>
            </a:r>
          </a:p>
        </p:txBody>
      </p:sp>
      <p:sp>
        <p:nvSpPr>
          <p:cNvPr name="TextBox 23" id="23"/>
          <p:cNvSpPr txBox="true"/>
          <p:nvPr/>
        </p:nvSpPr>
        <p:spPr>
          <a:xfrm rot="0">
            <a:off x="13044919" y="3272313"/>
            <a:ext cx="3930494" cy="1242060"/>
          </a:xfrm>
          <a:prstGeom prst="rect">
            <a:avLst/>
          </a:prstGeom>
        </p:spPr>
        <p:txBody>
          <a:bodyPr anchor="t" rtlCol="false" tIns="0" lIns="0" bIns="0" rIns="0">
            <a:spAutoFit/>
          </a:bodyPr>
          <a:lstStyle/>
          <a:p>
            <a:pPr algn="l">
              <a:lnSpc>
                <a:spcPts val="2400"/>
              </a:lnSpc>
            </a:pPr>
            <a:r>
              <a:rPr lang="en-US" sz="2400">
                <a:solidFill>
                  <a:srgbClr val="FFFFFF"/>
                </a:solidFill>
                <a:latin typeface="Century Gothic Paneuropean"/>
                <a:ea typeface="Century Gothic Paneuropean"/>
                <a:cs typeface="Century Gothic Paneuropean"/>
                <a:sym typeface="Century Gothic Paneuropean"/>
              </a:rPr>
              <a:t>It is important that a shark’s habitat has the right kind of food for it to eat. </a:t>
            </a:r>
          </a:p>
        </p:txBody>
      </p:sp>
      <p:grpSp>
        <p:nvGrpSpPr>
          <p:cNvPr name="Group 24" id="24"/>
          <p:cNvGrpSpPr/>
          <p:nvPr/>
        </p:nvGrpSpPr>
        <p:grpSpPr>
          <a:xfrm rot="0">
            <a:off x="1185932" y="4469448"/>
            <a:ext cx="3930494" cy="696849"/>
            <a:chOff x="0" y="0"/>
            <a:chExt cx="2864593" cy="507872"/>
          </a:xfrm>
        </p:grpSpPr>
        <p:sp>
          <p:nvSpPr>
            <p:cNvPr name="Freeform 25" id="25"/>
            <p:cNvSpPr/>
            <p:nvPr/>
          </p:nvSpPr>
          <p:spPr>
            <a:xfrm flipH="false" flipV="false" rot="0">
              <a:off x="0" y="0"/>
              <a:ext cx="2864593" cy="507872"/>
            </a:xfrm>
            <a:custGeom>
              <a:avLst/>
              <a:gdLst/>
              <a:ahLst/>
              <a:cxnLst/>
              <a:rect r="r" b="b" t="t" l="l"/>
              <a:pathLst>
                <a:path h="507872" w="2864593">
                  <a:moveTo>
                    <a:pt x="31515" y="0"/>
                  </a:moveTo>
                  <a:lnTo>
                    <a:pt x="2833077" y="0"/>
                  </a:lnTo>
                  <a:cubicBezTo>
                    <a:pt x="2850483" y="0"/>
                    <a:pt x="2864593" y="14110"/>
                    <a:pt x="2864593" y="31515"/>
                  </a:cubicBezTo>
                  <a:lnTo>
                    <a:pt x="2864593" y="476357"/>
                  </a:lnTo>
                  <a:cubicBezTo>
                    <a:pt x="2864593" y="493762"/>
                    <a:pt x="2850483" y="507872"/>
                    <a:pt x="2833077" y="507872"/>
                  </a:cubicBezTo>
                  <a:lnTo>
                    <a:pt x="31515" y="507872"/>
                  </a:lnTo>
                  <a:cubicBezTo>
                    <a:pt x="14110" y="507872"/>
                    <a:pt x="0" y="493762"/>
                    <a:pt x="0" y="476357"/>
                  </a:cubicBezTo>
                  <a:lnTo>
                    <a:pt x="0" y="31515"/>
                  </a:lnTo>
                  <a:cubicBezTo>
                    <a:pt x="0" y="14110"/>
                    <a:pt x="14110" y="0"/>
                    <a:pt x="31515" y="0"/>
                  </a:cubicBezTo>
                  <a:close/>
                </a:path>
              </a:pathLst>
            </a:custGeom>
            <a:solidFill>
              <a:srgbClr val="189FDA"/>
            </a:solidFill>
            <a:ln cap="sq">
              <a:noFill/>
              <a:prstDash val="solid"/>
              <a:miter/>
            </a:ln>
          </p:spPr>
        </p:sp>
        <p:sp>
          <p:nvSpPr>
            <p:cNvPr name="TextBox 26" id="26"/>
            <p:cNvSpPr txBox="true"/>
            <p:nvPr/>
          </p:nvSpPr>
          <p:spPr>
            <a:xfrm>
              <a:off x="0" y="-57150"/>
              <a:ext cx="2864593" cy="565022"/>
            </a:xfrm>
            <a:prstGeom prst="rect">
              <a:avLst/>
            </a:prstGeom>
          </p:spPr>
          <p:txBody>
            <a:bodyPr anchor="ctr" rtlCol="false" tIns="50800" lIns="50800" bIns="50800" rIns="50800"/>
            <a:lstStyle/>
            <a:p>
              <a:pPr algn="ctr" marL="0" indent="0" lvl="1">
                <a:lnSpc>
                  <a:spcPts val="4200"/>
                </a:lnSpc>
                <a:spcBef>
                  <a:spcPct val="0"/>
                </a:spcBef>
              </a:pPr>
              <a:r>
                <a:rPr lang="en-US" b="true" sz="3000">
                  <a:solidFill>
                    <a:srgbClr val="FFFFFF"/>
                  </a:solidFill>
                  <a:latin typeface="Century Gothic Paneuropean Bold"/>
                  <a:ea typeface="Century Gothic Paneuropean Bold"/>
                  <a:cs typeface="Century Gothic Paneuropean Bold"/>
                  <a:sym typeface="Century Gothic Paneuropean Bold"/>
                </a:rPr>
                <a:t>Temperature</a:t>
              </a:r>
            </a:p>
          </p:txBody>
        </p:sp>
      </p:grpSp>
      <p:sp>
        <p:nvSpPr>
          <p:cNvPr name="TextBox 27" id="27"/>
          <p:cNvSpPr txBox="true"/>
          <p:nvPr/>
        </p:nvSpPr>
        <p:spPr>
          <a:xfrm rot="0">
            <a:off x="1185932" y="5275738"/>
            <a:ext cx="3930494" cy="1243965"/>
          </a:xfrm>
          <a:prstGeom prst="rect">
            <a:avLst/>
          </a:prstGeom>
        </p:spPr>
        <p:txBody>
          <a:bodyPr anchor="t" rtlCol="false" tIns="0" lIns="0" bIns="0" rIns="0">
            <a:spAutoFit/>
          </a:bodyPr>
          <a:lstStyle/>
          <a:p>
            <a:pPr algn="l">
              <a:lnSpc>
                <a:spcPts val="3359"/>
              </a:lnSpc>
            </a:pPr>
            <a:r>
              <a:rPr lang="en-US" sz="2400">
                <a:solidFill>
                  <a:srgbClr val="FFFFFF"/>
                </a:solidFill>
                <a:latin typeface="Century Gothic Paneuropean"/>
                <a:ea typeface="Century Gothic Paneuropean"/>
                <a:cs typeface="Century Gothic Paneuropean"/>
                <a:sym typeface="Century Gothic Paneuropean"/>
              </a:rPr>
              <a:t>Sharks are very picky about the temperature of the water. </a:t>
            </a:r>
          </a:p>
        </p:txBody>
      </p:sp>
      <p:grpSp>
        <p:nvGrpSpPr>
          <p:cNvPr name="Group 28" id="28"/>
          <p:cNvGrpSpPr/>
          <p:nvPr/>
        </p:nvGrpSpPr>
        <p:grpSpPr>
          <a:xfrm rot="0">
            <a:off x="1185932" y="2229968"/>
            <a:ext cx="3930494" cy="696849"/>
            <a:chOff x="0" y="0"/>
            <a:chExt cx="2864593" cy="507872"/>
          </a:xfrm>
        </p:grpSpPr>
        <p:sp>
          <p:nvSpPr>
            <p:cNvPr name="Freeform 29" id="29"/>
            <p:cNvSpPr/>
            <p:nvPr/>
          </p:nvSpPr>
          <p:spPr>
            <a:xfrm flipH="false" flipV="false" rot="0">
              <a:off x="0" y="0"/>
              <a:ext cx="2864593" cy="507872"/>
            </a:xfrm>
            <a:custGeom>
              <a:avLst/>
              <a:gdLst/>
              <a:ahLst/>
              <a:cxnLst/>
              <a:rect r="r" b="b" t="t" l="l"/>
              <a:pathLst>
                <a:path h="507872" w="2864593">
                  <a:moveTo>
                    <a:pt x="31515" y="0"/>
                  </a:moveTo>
                  <a:lnTo>
                    <a:pt x="2833077" y="0"/>
                  </a:lnTo>
                  <a:cubicBezTo>
                    <a:pt x="2850483" y="0"/>
                    <a:pt x="2864593" y="14110"/>
                    <a:pt x="2864593" y="31515"/>
                  </a:cubicBezTo>
                  <a:lnTo>
                    <a:pt x="2864593" y="476357"/>
                  </a:lnTo>
                  <a:cubicBezTo>
                    <a:pt x="2864593" y="493762"/>
                    <a:pt x="2850483" y="507872"/>
                    <a:pt x="2833077" y="507872"/>
                  </a:cubicBezTo>
                  <a:lnTo>
                    <a:pt x="31515" y="507872"/>
                  </a:lnTo>
                  <a:cubicBezTo>
                    <a:pt x="14110" y="507872"/>
                    <a:pt x="0" y="493762"/>
                    <a:pt x="0" y="476357"/>
                  </a:cubicBezTo>
                  <a:lnTo>
                    <a:pt x="0" y="31515"/>
                  </a:lnTo>
                  <a:cubicBezTo>
                    <a:pt x="0" y="14110"/>
                    <a:pt x="14110" y="0"/>
                    <a:pt x="31515" y="0"/>
                  </a:cubicBezTo>
                  <a:close/>
                </a:path>
              </a:pathLst>
            </a:custGeom>
            <a:solidFill>
              <a:srgbClr val="189FDA"/>
            </a:solidFill>
            <a:ln cap="sq">
              <a:noFill/>
              <a:prstDash val="solid"/>
              <a:miter/>
            </a:ln>
          </p:spPr>
        </p:sp>
        <p:sp>
          <p:nvSpPr>
            <p:cNvPr name="TextBox 30" id="30"/>
            <p:cNvSpPr txBox="true"/>
            <p:nvPr/>
          </p:nvSpPr>
          <p:spPr>
            <a:xfrm>
              <a:off x="0" y="-57150"/>
              <a:ext cx="2864593" cy="565022"/>
            </a:xfrm>
            <a:prstGeom prst="rect">
              <a:avLst/>
            </a:prstGeom>
          </p:spPr>
          <p:txBody>
            <a:bodyPr anchor="ctr" rtlCol="false" tIns="50800" lIns="50800" bIns="50800" rIns="50800"/>
            <a:lstStyle/>
            <a:p>
              <a:pPr algn="ctr" marL="0" indent="0" lvl="1">
                <a:lnSpc>
                  <a:spcPts val="4200"/>
                </a:lnSpc>
                <a:spcBef>
                  <a:spcPct val="0"/>
                </a:spcBef>
              </a:pPr>
              <a:r>
                <a:rPr lang="en-US" b="true" sz="3000">
                  <a:solidFill>
                    <a:srgbClr val="FFFFFF"/>
                  </a:solidFill>
                  <a:latin typeface="Century Gothic Paneuropean Bold"/>
                  <a:ea typeface="Century Gothic Paneuropean Bold"/>
                  <a:cs typeface="Century Gothic Paneuropean Bold"/>
                  <a:sym typeface="Century Gothic Paneuropean Bold"/>
                </a:rPr>
                <a:t>Salinity</a:t>
              </a:r>
            </a:p>
          </p:txBody>
        </p:sp>
      </p:grpSp>
      <p:sp>
        <p:nvSpPr>
          <p:cNvPr name="TextBox 31" id="31"/>
          <p:cNvSpPr txBox="true"/>
          <p:nvPr/>
        </p:nvSpPr>
        <p:spPr>
          <a:xfrm rot="0">
            <a:off x="1185932" y="3036258"/>
            <a:ext cx="3930494" cy="824865"/>
          </a:xfrm>
          <a:prstGeom prst="rect">
            <a:avLst/>
          </a:prstGeom>
        </p:spPr>
        <p:txBody>
          <a:bodyPr anchor="t" rtlCol="false" tIns="0" lIns="0" bIns="0" rIns="0">
            <a:spAutoFit/>
          </a:bodyPr>
          <a:lstStyle/>
          <a:p>
            <a:pPr algn="l">
              <a:lnSpc>
                <a:spcPts val="3359"/>
              </a:lnSpc>
            </a:pPr>
            <a:r>
              <a:rPr lang="en-US" sz="2400">
                <a:solidFill>
                  <a:srgbClr val="FFFFFF"/>
                </a:solidFill>
                <a:latin typeface="Century Gothic Paneuropean"/>
                <a:ea typeface="Century Gothic Paneuropean"/>
                <a:cs typeface="Century Gothic Paneuropean"/>
                <a:sym typeface="Century Gothic Paneuropean"/>
              </a:rPr>
              <a:t>How much salt is in the water.</a:t>
            </a:r>
          </a:p>
        </p:txBody>
      </p:sp>
      <p:grpSp>
        <p:nvGrpSpPr>
          <p:cNvPr name="Group 32" id="32"/>
          <p:cNvGrpSpPr/>
          <p:nvPr/>
        </p:nvGrpSpPr>
        <p:grpSpPr>
          <a:xfrm rot="0">
            <a:off x="13044919" y="4990317"/>
            <a:ext cx="3930494" cy="696849"/>
            <a:chOff x="0" y="0"/>
            <a:chExt cx="2864593" cy="507872"/>
          </a:xfrm>
        </p:grpSpPr>
        <p:sp>
          <p:nvSpPr>
            <p:cNvPr name="Freeform 33" id="33"/>
            <p:cNvSpPr/>
            <p:nvPr/>
          </p:nvSpPr>
          <p:spPr>
            <a:xfrm flipH="false" flipV="false" rot="0">
              <a:off x="0" y="0"/>
              <a:ext cx="2864593" cy="507872"/>
            </a:xfrm>
            <a:custGeom>
              <a:avLst/>
              <a:gdLst/>
              <a:ahLst/>
              <a:cxnLst/>
              <a:rect r="r" b="b" t="t" l="l"/>
              <a:pathLst>
                <a:path h="507872" w="2864593">
                  <a:moveTo>
                    <a:pt x="31515" y="0"/>
                  </a:moveTo>
                  <a:lnTo>
                    <a:pt x="2833077" y="0"/>
                  </a:lnTo>
                  <a:cubicBezTo>
                    <a:pt x="2850483" y="0"/>
                    <a:pt x="2864593" y="14110"/>
                    <a:pt x="2864593" y="31515"/>
                  </a:cubicBezTo>
                  <a:lnTo>
                    <a:pt x="2864593" y="476357"/>
                  </a:lnTo>
                  <a:cubicBezTo>
                    <a:pt x="2864593" y="493762"/>
                    <a:pt x="2850483" y="507872"/>
                    <a:pt x="2833077" y="507872"/>
                  </a:cubicBezTo>
                  <a:lnTo>
                    <a:pt x="31515" y="507872"/>
                  </a:lnTo>
                  <a:cubicBezTo>
                    <a:pt x="14110" y="507872"/>
                    <a:pt x="0" y="493762"/>
                    <a:pt x="0" y="476357"/>
                  </a:cubicBezTo>
                  <a:lnTo>
                    <a:pt x="0" y="31515"/>
                  </a:lnTo>
                  <a:cubicBezTo>
                    <a:pt x="0" y="14110"/>
                    <a:pt x="14110" y="0"/>
                    <a:pt x="31515" y="0"/>
                  </a:cubicBezTo>
                  <a:close/>
                </a:path>
              </a:pathLst>
            </a:custGeom>
            <a:solidFill>
              <a:srgbClr val="189FDA"/>
            </a:solidFill>
            <a:ln cap="sq">
              <a:noFill/>
              <a:prstDash val="solid"/>
              <a:miter/>
            </a:ln>
          </p:spPr>
        </p:sp>
        <p:sp>
          <p:nvSpPr>
            <p:cNvPr name="TextBox 34" id="34"/>
            <p:cNvSpPr txBox="true"/>
            <p:nvPr/>
          </p:nvSpPr>
          <p:spPr>
            <a:xfrm>
              <a:off x="0" y="-57150"/>
              <a:ext cx="2864593" cy="565022"/>
            </a:xfrm>
            <a:prstGeom prst="rect">
              <a:avLst/>
            </a:prstGeom>
          </p:spPr>
          <p:txBody>
            <a:bodyPr anchor="ctr" rtlCol="false" tIns="50800" lIns="50800" bIns="50800" rIns="50800"/>
            <a:lstStyle/>
            <a:p>
              <a:pPr algn="ctr" marL="0" indent="0" lvl="1">
                <a:lnSpc>
                  <a:spcPts val="4200"/>
                </a:lnSpc>
                <a:spcBef>
                  <a:spcPct val="0"/>
                </a:spcBef>
              </a:pPr>
              <a:r>
                <a:rPr lang="en-US" b="true" sz="3000">
                  <a:solidFill>
                    <a:srgbClr val="FFFFFF"/>
                  </a:solidFill>
                  <a:latin typeface="Century Gothic Paneuropean Bold"/>
                  <a:ea typeface="Century Gothic Paneuropean Bold"/>
                  <a:cs typeface="Century Gothic Paneuropean Bold"/>
                  <a:sym typeface="Century Gothic Paneuropean Bold"/>
                </a:rPr>
                <a:t>Pollution</a:t>
              </a:r>
            </a:p>
          </p:txBody>
        </p:sp>
      </p:grpSp>
      <p:sp>
        <p:nvSpPr>
          <p:cNvPr name="TextBox 35" id="35"/>
          <p:cNvSpPr txBox="true"/>
          <p:nvPr/>
        </p:nvSpPr>
        <p:spPr>
          <a:xfrm rot="0">
            <a:off x="13175168" y="5783272"/>
            <a:ext cx="4084132" cy="632460"/>
          </a:xfrm>
          <a:prstGeom prst="rect">
            <a:avLst/>
          </a:prstGeom>
        </p:spPr>
        <p:txBody>
          <a:bodyPr anchor="t" rtlCol="false" tIns="0" lIns="0" bIns="0" rIns="0">
            <a:spAutoFit/>
          </a:bodyPr>
          <a:lstStyle/>
          <a:p>
            <a:pPr algn="l">
              <a:lnSpc>
                <a:spcPts val="2400"/>
              </a:lnSpc>
            </a:pPr>
            <a:r>
              <a:rPr lang="en-US" sz="2400">
                <a:solidFill>
                  <a:srgbClr val="FFFFFF"/>
                </a:solidFill>
                <a:latin typeface="Century Gothic Paneuropean"/>
                <a:ea typeface="Century Gothic Paneuropean"/>
                <a:cs typeface="Century Gothic Paneuropean"/>
                <a:sym typeface="Century Gothic Paneuropean"/>
              </a:rPr>
              <a:t>Sharks need healthy oceans to survive!</a:t>
            </a:r>
          </a:p>
        </p:txBody>
      </p:sp>
      <p:grpSp>
        <p:nvGrpSpPr>
          <p:cNvPr name="Group 36" id="36"/>
          <p:cNvGrpSpPr/>
          <p:nvPr/>
        </p:nvGrpSpPr>
        <p:grpSpPr>
          <a:xfrm rot="0">
            <a:off x="6302259" y="2296643"/>
            <a:ext cx="5691810" cy="5691810"/>
            <a:chOff x="0" y="0"/>
            <a:chExt cx="812800" cy="812800"/>
          </a:xfrm>
        </p:grpSpPr>
        <p:sp>
          <p:nvSpPr>
            <p:cNvPr name="Freeform 37" id="3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ln w="114300" cap="sq">
              <a:solidFill>
                <a:srgbClr val="03A9F4"/>
              </a:solidFill>
              <a:prstDash val="solid"/>
              <a:miter/>
            </a:ln>
          </p:spPr>
        </p:sp>
        <p:sp>
          <p:nvSpPr>
            <p:cNvPr name="TextBox 38" id="38"/>
            <p:cNvSpPr txBox="true"/>
            <p:nvPr/>
          </p:nvSpPr>
          <p:spPr>
            <a:xfrm>
              <a:off x="76200" y="38100"/>
              <a:ext cx="660400" cy="698500"/>
            </a:xfrm>
            <a:prstGeom prst="rect">
              <a:avLst/>
            </a:prstGeom>
          </p:spPr>
          <p:txBody>
            <a:bodyPr anchor="ctr" rtlCol="false" tIns="50800" lIns="50800" bIns="50800" rIns="50800"/>
            <a:lstStyle/>
            <a:p>
              <a:pPr algn="ctr">
                <a:lnSpc>
                  <a:spcPts val="2865"/>
                </a:lnSpc>
              </a:pPr>
            </a:p>
          </p:txBody>
        </p:sp>
      </p:grpSp>
      <p:grpSp>
        <p:nvGrpSpPr>
          <p:cNvPr name="Group 39" id="39"/>
          <p:cNvGrpSpPr/>
          <p:nvPr/>
        </p:nvGrpSpPr>
        <p:grpSpPr>
          <a:xfrm rot="0">
            <a:off x="6884924" y="2477090"/>
            <a:ext cx="1074555" cy="1074555"/>
            <a:chOff x="0" y="0"/>
            <a:chExt cx="812800" cy="812800"/>
          </a:xfrm>
        </p:grpSpPr>
        <p:sp>
          <p:nvSpPr>
            <p:cNvPr name="Freeform 40" id="4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32D59"/>
            </a:solidFill>
            <a:ln w="85725" cap="sq">
              <a:solidFill>
                <a:srgbClr val="03A9F4"/>
              </a:solidFill>
              <a:prstDash val="solid"/>
              <a:miter/>
            </a:ln>
          </p:spPr>
        </p:sp>
        <p:sp>
          <p:nvSpPr>
            <p:cNvPr name="TextBox 41" id="41"/>
            <p:cNvSpPr txBox="true"/>
            <p:nvPr/>
          </p:nvSpPr>
          <p:spPr>
            <a:xfrm>
              <a:off x="76200" y="28575"/>
              <a:ext cx="660400" cy="708025"/>
            </a:xfrm>
            <a:prstGeom prst="rect">
              <a:avLst/>
            </a:prstGeom>
          </p:spPr>
          <p:txBody>
            <a:bodyPr anchor="ctr" rtlCol="false" tIns="50800" lIns="50800" bIns="50800" rIns="50800"/>
            <a:lstStyle/>
            <a:p>
              <a:pPr algn="ctr" marL="0" indent="0" lvl="1">
                <a:lnSpc>
                  <a:spcPts val="3145"/>
                </a:lnSpc>
                <a:spcBef>
                  <a:spcPct val="0"/>
                </a:spcBef>
              </a:pPr>
            </a:p>
          </p:txBody>
        </p:sp>
      </p:grpSp>
      <p:grpSp>
        <p:nvGrpSpPr>
          <p:cNvPr name="Group 42" id="42"/>
          <p:cNvGrpSpPr/>
          <p:nvPr/>
        </p:nvGrpSpPr>
        <p:grpSpPr>
          <a:xfrm rot="0">
            <a:off x="10395615" y="2477090"/>
            <a:ext cx="1074555" cy="1074555"/>
            <a:chOff x="0" y="0"/>
            <a:chExt cx="812800" cy="812800"/>
          </a:xfrm>
        </p:grpSpPr>
        <p:sp>
          <p:nvSpPr>
            <p:cNvPr name="Freeform 43" id="4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32D59"/>
            </a:solidFill>
            <a:ln w="85725" cap="sq">
              <a:solidFill>
                <a:srgbClr val="03A9F4"/>
              </a:solidFill>
              <a:prstDash val="solid"/>
              <a:miter/>
            </a:ln>
          </p:spPr>
        </p:sp>
        <p:sp>
          <p:nvSpPr>
            <p:cNvPr name="TextBox 44" id="44"/>
            <p:cNvSpPr txBox="true"/>
            <p:nvPr/>
          </p:nvSpPr>
          <p:spPr>
            <a:xfrm>
              <a:off x="76200" y="28575"/>
              <a:ext cx="660400" cy="708025"/>
            </a:xfrm>
            <a:prstGeom prst="rect">
              <a:avLst/>
            </a:prstGeom>
          </p:spPr>
          <p:txBody>
            <a:bodyPr anchor="ctr" rtlCol="false" tIns="50800" lIns="50800" bIns="50800" rIns="50800"/>
            <a:lstStyle/>
            <a:p>
              <a:pPr algn="ctr" marL="0" indent="0" lvl="1">
                <a:lnSpc>
                  <a:spcPts val="3145"/>
                </a:lnSpc>
                <a:spcBef>
                  <a:spcPct val="0"/>
                </a:spcBef>
              </a:pPr>
            </a:p>
          </p:txBody>
        </p:sp>
      </p:grpSp>
      <p:grpSp>
        <p:nvGrpSpPr>
          <p:cNvPr name="Group 45" id="45"/>
          <p:cNvGrpSpPr/>
          <p:nvPr/>
        </p:nvGrpSpPr>
        <p:grpSpPr>
          <a:xfrm rot="0">
            <a:off x="6884924" y="6809343"/>
            <a:ext cx="1074555" cy="1074555"/>
            <a:chOff x="0" y="0"/>
            <a:chExt cx="812800" cy="812800"/>
          </a:xfrm>
        </p:grpSpPr>
        <p:sp>
          <p:nvSpPr>
            <p:cNvPr name="Freeform 46" id="4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32D59"/>
            </a:solidFill>
            <a:ln w="85725" cap="sq">
              <a:solidFill>
                <a:srgbClr val="03A9F4"/>
              </a:solidFill>
              <a:prstDash val="solid"/>
              <a:miter/>
            </a:ln>
          </p:spPr>
        </p:sp>
        <p:sp>
          <p:nvSpPr>
            <p:cNvPr name="TextBox 47" id="47"/>
            <p:cNvSpPr txBox="true"/>
            <p:nvPr/>
          </p:nvSpPr>
          <p:spPr>
            <a:xfrm>
              <a:off x="76200" y="28575"/>
              <a:ext cx="660400" cy="708025"/>
            </a:xfrm>
            <a:prstGeom prst="rect">
              <a:avLst/>
            </a:prstGeom>
          </p:spPr>
          <p:txBody>
            <a:bodyPr anchor="ctr" rtlCol="false" tIns="50800" lIns="50800" bIns="50800" rIns="50800"/>
            <a:lstStyle/>
            <a:p>
              <a:pPr algn="ctr" marL="0" indent="0" lvl="1">
                <a:lnSpc>
                  <a:spcPts val="3145"/>
                </a:lnSpc>
                <a:spcBef>
                  <a:spcPct val="0"/>
                </a:spcBef>
              </a:pPr>
            </a:p>
          </p:txBody>
        </p:sp>
      </p:grpSp>
      <p:grpSp>
        <p:nvGrpSpPr>
          <p:cNvPr name="Group 48" id="48"/>
          <p:cNvGrpSpPr/>
          <p:nvPr/>
        </p:nvGrpSpPr>
        <p:grpSpPr>
          <a:xfrm rot="0">
            <a:off x="10395615" y="6809343"/>
            <a:ext cx="1074555" cy="1074555"/>
            <a:chOff x="0" y="0"/>
            <a:chExt cx="812800" cy="812800"/>
          </a:xfrm>
        </p:grpSpPr>
        <p:sp>
          <p:nvSpPr>
            <p:cNvPr name="Freeform 49" id="4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32D59"/>
            </a:solidFill>
            <a:ln w="85725" cap="sq">
              <a:solidFill>
                <a:srgbClr val="03A9F4"/>
              </a:solidFill>
              <a:prstDash val="solid"/>
              <a:miter/>
            </a:ln>
          </p:spPr>
        </p:sp>
        <p:sp>
          <p:nvSpPr>
            <p:cNvPr name="TextBox 50" id="50"/>
            <p:cNvSpPr txBox="true"/>
            <p:nvPr/>
          </p:nvSpPr>
          <p:spPr>
            <a:xfrm>
              <a:off x="76200" y="28575"/>
              <a:ext cx="660400" cy="708025"/>
            </a:xfrm>
            <a:prstGeom prst="rect">
              <a:avLst/>
            </a:prstGeom>
          </p:spPr>
          <p:txBody>
            <a:bodyPr anchor="ctr" rtlCol="false" tIns="50800" lIns="50800" bIns="50800" rIns="50800"/>
            <a:lstStyle/>
            <a:p>
              <a:pPr algn="ctr" marL="0" indent="0" lvl="1">
                <a:lnSpc>
                  <a:spcPts val="3145"/>
                </a:lnSpc>
                <a:spcBef>
                  <a:spcPct val="0"/>
                </a:spcBef>
              </a:pPr>
            </a:p>
          </p:txBody>
        </p:sp>
      </p:grpSp>
      <p:grpSp>
        <p:nvGrpSpPr>
          <p:cNvPr name="Group 51" id="51"/>
          <p:cNvGrpSpPr/>
          <p:nvPr/>
        </p:nvGrpSpPr>
        <p:grpSpPr>
          <a:xfrm rot="0">
            <a:off x="9864555" y="1134218"/>
            <a:ext cx="2685745" cy="2685745"/>
            <a:chOff x="0" y="0"/>
            <a:chExt cx="812800" cy="812800"/>
          </a:xfrm>
        </p:grpSpPr>
        <p:sp>
          <p:nvSpPr>
            <p:cNvPr name="Freeform 52" id="5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5"/>
              <a:stretch>
                <a:fillRect l="-16747" t="0" r="-16747" b="0"/>
              </a:stretch>
            </a:blipFill>
          </p:spPr>
        </p:sp>
      </p:grpSp>
      <p:sp>
        <p:nvSpPr>
          <p:cNvPr name="TextBox 53" id="53"/>
          <p:cNvSpPr txBox="true"/>
          <p:nvPr/>
        </p:nvSpPr>
        <p:spPr>
          <a:xfrm rot="0">
            <a:off x="7088900" y="3981495"/>
            <a:ext cx="4118526" cy="2255825"/>
          </a:xfrm>
          <a:prstGeom prst="rect">
            <a:avLst/>
          </a:prstGeom>
        </p:spPr>
        <p:txBody>
          <a:bodyPr anchor="t" rtlCol="false" tIns="0" lIns="0" bIns="0" rIns="0">
            <a:spAutoFit/>
          </a:bodyPr>
          <a:lstStyle/>
          <a:p>
            <a:pPr algn="ctr" marL="0" indent="0" lvl="0">
              <a:lnSpc>
                <a:spcPts val="6063"/>
              </a:lnSpc>
              <a:spcBef>
                <a:spcPct val="0"/>
              </a:spcBef>
            </a:pPr>
            <a:r>
              <a:rPr lang="en-US" b="true" sz="4331">
                <a:solidFill>
                  <a:srgbClr val="F0F9FA"/>
                </a:solidFill>
                <a:latin typeface="Century Gothic Paneuropean Heavy"/>
                <a:ea typeface="Century Gothic Paneuropean Heavy"/>
                <a:cs typeface="Century Gothic Paneuropean Heavy"/>
                <a:sym typeface="Century Gothic Paneuropean Heavy"/>
              </a:rPr>
              <a:t>PARTS OF OCEAN HABITATS</a:t>
            </a:r>
          </a:p>
        </p:txBody>
      </p:sp>
      <p:grpSp>
        <p:nvGrpSpPr>
          <p:cNvPr name="Group 54" id="54"/>
          <p:cNvGrpSpPr/>
          <p:nvPr/>
        </p:nvGrpSpPr>
        <p:grpSpPr>
          <a:xfrm rot="0">
            <a:off x="10127298" y="6258383"/>
            <a:ext cx="2685745" cy="2685745"/>
            <a:chOff x="0" y="0"/>
            <a:chExt cx="812800" cy="812800"/>
          </a:xfrm>
        </p:grpSpPr>
        <p:sp>
          <p:nvSpPr>
            <p:cNvPr name="Freeform 55" id="5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6"/>
              <a:stretch>
                <a:fillRect l="-39285" t="0" r="-39285" b="0"/>
              </a:stretch>
            </a:blipFill>
          </p:spPr>
        </p:sp>
      </p:grpSp>
      <p:grpSp>
        <p:nvGrpSpPr>
          <p:cNvPr name="Group 56" id="56"/>
          <p:cNvGrpSpPr/>
          <p:nvPr/>
        </p:nvGrpSpPr>
        <p:grpSpPr>
          <a:xfrm rot="0">
            <a:off x="5746028" y="1134218"/>
            <a:ext cx="2685745" cy="2685745"/>
            <a:chOff x="0" y="0"/>
            <a:chExt cx="812800" cy="812800"/>
          </a:xfrm>
        </p:grpSpPr>
        <p:sp>
          <p:nvSpPr>
            <p:cNvPr name="Freeform 57" id="5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7"/>
              <a:stretch>
                <a:fillRect l="-25342" t="0" r="-25342" b="0"/>
              </a:stretch>
            </a:blipFill>
          </p:spPr>
        </p:sp>
      </p:grpSp>
      <p:grpSp>
        <p:nvGrpSpPr>
          <p:cNvPr name="Group 58" id="58"/>
          <p:cNvGrpSpPr/>
          <p:nvPr/>
        </p:nvGrpSpPr>
        <p:grpSpPr>
          <a:xfrm rot="0">
            <a:off x="5746028" y="6258383"/>
            <a:ext cx="2685745" cy="2685745"/>
            <a:chOff x="0" y="0"/>
            <a:chExt cx="812800" cy="812800"/>
          </a:xfrm>
        </p:grpSpPr>
        <p:sp>
          <p:nvSpPr>
            <p:cNvPr name="Freeform 59" id="5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8"/>
              <a:stretch>
                <a:fillRect l="-25136" t="0" r="-25136" b="0"/>
              </a:stretch>
            </a:blipFill>
          </p:spPr>
        </p:sp>
      </p:gr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68662" r="0" b="-68662"/>
            </a:stretch>
          </a:blipFill>
        </p:spPr>
      </p:sp>
      <p:grpSp>
        <p:nvGrpSpPr>
          <p:cNvPr name="Group 3" id="3"/>
          <p:cNvGrpSpPr/>
          <p:nvPr/>
        </p:nvGrpSpPr>
        <p:grpSpPr>
          <a:xfrm rot="0">
            <a:off x="4171503" y="1820206"/>
            <a:ext cx="9944993" cy="3420913"/>
            <a:chOff x="0" y="0"/>
            <a:chExt cx="2993158" cy="1029597"/>
          </a:xfrm>
        </p:grpSpPr>
        <p:sp>
          <p:nvSpPr>
            <p:cNvPr name="Freeform 4" id="4"/>
            <p:cNvSpPr/>
            <p:nvPr/>
          </p:nvSpPr>
          <p:spPr>
            <a:xfrm flipH="false" flipV="false" rot="0">
              <a:off x="0" y="0"/>
              <a:ext cx="2993158" cy="1029597"/>
            </a:xfrm>
            <a:custGeom>
              <a:avLst/>
              <a:gdLst/>
              <a:ahLst/>
              <a:cxnLst/>
              <a:rect r="r" b="b" t="t" l="l"/>
              <a:pathLst>
                <a:path h="1029597" w="2993158">
                  <a:moveTo>
                    <a:pt x="0" y="0"/>
                  </a:moveTo>
                  <a:lnTo>
                    <a:pt x="2993158" y="0"/>
                  </a:lnTo>
                  <a:lnTo>
                    <a:pt x="2993158" y="1029597"/>
                  </a:lnTo>
                  <a:lnTo>
                    <a:pt x="0" y="1029597"/>
                  </a:lnTo>
                  <a:close/>
                </a:path>
              </a:pathLst>
            </a:custGeom>
            <a:ln w="85725" cap="sq">
              <a:solidFill>
                <a:srgbClr val="FFFFFF"/>
              </a:solidFill>
              <a:prstDash val="solid"/>
              <a:miter/>
            </a:ln>
          </p:spPr>
        </p:sp>
        <p:sp>
          <p:nvSpPr>
            <p:cNvPr name="TextBox 5" id="5"/>
            <p:cNvSpPr txBox="true"/>
            <p:nvPr/>
          </p:nvSpPr>
          <p:spPr>
            <a:xfrm>
              <a:off x="0" y="-47625"/>
              <a:ext cx="2993158" cy="1077222"/>
            </a:xfrm>
            <a:prstGeom prst="rect">
              <a:avLst/>
            </a:prstGeom>
          </p:spPr>
          <p:txBody>
            <a:bodyPr anchor="ctr" rtlCol="false" tIns="50800" lIns="50800" bIns="50800" rIns="50800"/>
            <a:lstStyle/>
            <a:p>
              <a:pPr algn="ctr">
                <a:lnSpc>
                  <a:spcPts val="3210"/>
                </a:lnSpc>
              </a:pPr>
            </a:p>
          </p:txBody>
        </p:sp>
      </p:grpSp>
      <p:sp>
        <p:nvSpPr>
          <p:cNvPr name="TextBox 6" id="6"/>
          <p:cNvSpPr txBox="true"/>
          <p:nvPr/>
        </p:nvSpPr>
        <p:spPr>
          <a:xfrm rot="0">
            <a:off x="4493584" y="2278075"/>
            <a:ext cx="9300831" cy="2362133"/>
          </a:xfrm>
          <a:prstGeom prst="rect">
            <a:avLst/>
          </a:prstGeom>
        </p:spPr>
        <p:txBody>
          <a:bodyPr anchor="t" rtlCol="false" tIns="0" lIns="0" bIns="0" rIns="0">
            <a:spAutoFit/>
          </a:bodyPr>
          <a:lstStyle/>
          <a:p>
            <a:pPr algn="ctr">
              <a:lnSpc>
                <a:spcPts val="9453"/>
              </a:lnSpc>
            </a:pPr>
            <a:r>
              <a:rPr lang="en-US" b="true" sz="6752">
                <a:solidFill>
                  <a:srgbClr val="FFFFFF"/>
                </a:solidFill>
                <a:latin typeface="Century Gothic Paneuropean Heavy"/>
                <a:ea typeface="Century Gothic Paneuropean Heavy"/>
                <a:cs typeface="Century Gothic Paneuropean Heavy"/>
                <a:sym typeface="Century Gothic Paneuropean Heavy"/>
              </a:rPr>
              <a:t>NO HABITAT IS PERFECT! </a:t>
            </a:r>
          </a:p>
        </p:txBody>
      </p:sp>
      <p:sp>
        <p:nvSpPr>
          <p:cNvPr name="TextBox 7" id="7"/>
          <p:cNvSpPr txBox="true"/>
          <p:nvPr/>
        </p:nvSpPr>
        <p:spPr>
          <a:xfrm rot="0">
            <a:off x="689517" y="6158514"/>
            <a:ext cx="16908966" cy="1944370"/>
          </a:xfrm>
          <a:prstGeom prst="rect">
            <a:avLst/>
          </a:prstGeom>
        </p:spPr>
        <p:txBody>
          <a:bodyPr anchor="t" rtlCol="false" tIns="0" lIns="0" bIns="0" rIns="0">
            <a:spAutoFit/>
          </a:bodyPr>
          <a:lstStyle/>
          <a:p>
            <a:pPr algn="ctr">
              <a:lnSpc>
                <a:spcPts val="5179"/>
              </a:lnSpc>
              <a:spcBef>
                <a:spcPct val="0"/>
              </a:spcBef>
            </a:pPr>
            <a:r>
              <a:rPr lang="en-US" b="true" sz="3699">
                <a:solidFill>
                  <a:srgbClr val="FFFFFF"/>
                </a:solidFill>
                <a:latin typeface="Century Gothic Paneuropean Bold"/>
                <a:ea typeface="Century Gothic Paneuropean Bold"/>
                <a:cs typeface="Century Gothic Paneuropean Bold"/>
                <a:sym typeface="Century Gothic Paneuropean Bold"/>
              </a:rPr>
              <a:t>Sharks have to make choices, and there are downsides.</a:t>
            </a:r>
          </a:p>
          <a:p>
            <a:pPr algn="ctr">
              <a:lnSpc>
                <a:spcPts val="5179"/>
              </a:lnSpc>
              <a:spcBef>
                <a:spcPct val="0"/>
              </a:spcBef>
            </a:pPr>
            <a:r>
              <a:rPr lang="en-US" b="true" sz="3699">
                <a:solidFill>
                  <a:srgbClr val="FFFFFF"/>
                </a:solidFill>
                <a:latin typeface="Century Gothic Paneuropean Bold"/>
                <a:ea typeface="Century Gothic Paneuropean Bold"/>
                <a:cs typeface="Century Gothic Paneuropean Bold"/>
                <a:sym typeface="Century Gothic Paneuropean Bold"/>
              </a:rPr>
              <a:t>A downside is a negative, or not-so-good, part of a choice. A shark may pick a habitat that has lots of food.... but is too cold for them!</a:t>
            </a:r>
          </a:p>
        </p:txBody>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bg>
      <p:bgPr>
        <a:solidFill>
          <a:srgbClr val="032D59"/>
        </a:solidFill>
      </p:bgPr>
    </p:bg>
    <p:spTree>
      <p:nvGrpSpPr>
        <p:cNvPr id="1" name=""/>
        <p:cNvGrpSpPr/>
        <p:nvPr/>
      </p:nvGrpSpPr>
      <p:grpSpPr>
        <a:xfrm>
          <a:off x="0" y="0"/>
          <a:ext cx="0" cy="0"/>
          <a:chOff x="0" y="0"/>
          <a:chExt cx="0" cy="0"/>
        </a:xfrm>
      </p:grpSpPr>
      <p:grpSp>
        <p:nvGrpSpPr>
          <p:cNvPr name="Group 2" id="2"/>
          <p:cNvGrpSpPr/>
          <p:nvPr/>
        </p:nvGrpSpPr>
        <p:grpSpPr>
          <a:xfrm rot="0">
            <a:off x="3244010" y="7514925"/>
            <a:ext cx="3583031" cy="591086"/>
            <a:chOff x="0" y="0"/>
            <a:chExt cx="2265961" cy="373812"/>
          </a:xfrm>
        </p:grpSpPr>
        <p:sp>
          <p:nvSpPr>
            <p:cNvPr name="Freeform 3" id="3"/>
            <p:cNvSpPr/>
            <p:nvPr/>
          </p:nvSpPr>
          <p:spPr>
            <a:xfrm flipH="false" flipV="false" rot="0">
              <a:off x="0" y="0"/>
              <a:ext cx="2265961" cy="373812"/>
            </a:xfrm>
            <a:custGeom>
              <a:avLst/>
              <a:gdLst/>
              <a:ahLst/>
              <a:cxnLst/>
              <a:rect r="r" b="b" t="t" l="l"/>
              <a:pathLst>
                <a:path h="373812" w="2265961">
                  <a:moveTo>
                    <a:pt x="34571" y="0"/>
                  </a:moveTo>
                  <a:lnTo>
                    <a:pt x="2231390" y="0"/>
                  </a:lnTo>
                  <a:cubicBezTo>
                    <a:pt x="2240559" y="0"/>
                    <a:pt x="2249352" y="3642"/>
                    <a:pt x="2255835" y="10126"/>
                  </a:cubicBezTo>
                  <a:cubicBezTo>
                    <a:pt x="2262319" y="16609"/>
                    <a:pt x="2265961" y="25403"/>
                    <a:pt x="2265961" y="34571"/>
                  </a:cubicBezTo>
                  <a:lnTo>
                    <a:pt x="2265961" y="339240"/>
                  </a:lnTo>
                  <a:cubicBezTo>
                    <a:pt x="2265961" y="358333"/>
                    <a:pt x="2250483" y="373812"/>
                    <a:pt x="2231390" y="373812"/>
                  </a:cubicBezTo>
                  <a:lnTo>
                    <a:pt x="34571" y="373812"/>
                  </a:lnTo>
                  <a:cubicBezTo>
                    <a:pt x="25403" y="373812"/>
                    <a:pt x="16609" y="370169"/>
                    <a:pt x="10126" y="363686"/>
                  </a:cubicBezTo>
                  <a:cubicBezTo>
                    <a:pt x="3642" y="357202"/>
                    <a:pt x="0" y="348409"/>
                    <a:pt x="0" y="339240"/>
                  </a:cubicBezTo>
                  <a:lnTo>
                    <a:pt x="0" y="34571"/>
                  </a:lnTo>
                  <a:cubicBezTo>
                    <a:pt x="0" y="25403"/>
                    <a:pt x="3642" y="16609"/>
                    <a:pt x="10126" y="10126"/>
                  </a:cubicBezTo>
                  <a:cubicBezTo>
                    <a:pt x="16609" y="3642"/>
                    <a:pt x="25403" y="0"/>
                    <a:pt x="34571" y="0"/>
                  </a:cubicBezTo>
                  <a:close/>
                </a:path>
              </a:pathLst>
            </a:custGeom>
            <a:solidFill>
              <a:srgbClr val="FFFFFF"/>
            </a:solidFill>
            <a:ln cap="sq">
              <a:noFill/>
              <a:prstDash val="solid"/>
              <a:miter/>
            </a:ln>
          </p:spPr>
        </p:sp>
        <p:sp>
          <p:nvSpPr>
            <p:cNvPr name="TextBox 4" id="4"/>
            <p:cNvSpPr txBox="true"/>
            <p:nvPr/>
          </p:nvSpPr>
          <p:spPr>
            <a:xfrm>
              <a:off x="0" y="-47625"/>
              <a:ext cx="2265961" cy="421437"/>
            </a:xfrm>
            <a:prstGeom prst="rect">
              <a:avLst/>
            </a:prstGeom>
          </p:spPr>
          <p:txBody>
            <a:bodyPr anchor="ctr" rtlCol="false" tIns="50800" lIns="50800" bIns="50800" rIns="50800"/>
            <a:lstStyle/>
            <a:p>
              <a:pPr algn="ctr">
                <a:lnSpc>
                  <a:spcPts val="3425"/>
                </a:lnSpc>
              </a:pPr>
              <a:r>
                <a:rPr lang="en-US" b="true" sz="2447">
                  <a:solidFill>
                    <a:srgbClr val="032D59"/>
                  </a:solidFill>
                  <a:latin typeface="Century Gothic Paneuropean Bold"/>
                  <a:ea typeface="Century Gothic Paneuropean Bold"/>
                  <a:cs typeface="Century Gothic Paneuropean Bold"/>
                  <a:sym typeface="Century Gothic Paneuropean Bold"/>
                </a:rPr>
                <a:t>Billy Bull Shark</a:t>
              </a:r>
            </a:p>
          </p:txBody>
        </p:sp>
      </p:grpSp>
      <p:grpSp>
        <p:nvGrpSpPr>
          <p:cNvPr name="Group 5" id="5"/>
          <p:cNvGrpSpPr/>
          <p:nvPr/>
        </p:nvGrpSpPr>
        <p:grpSpPr>
          <a:xfrm rot="0">
            <a:off x="3021784" y="3668832"/>
            <a:ext cx="3672351" cy="3672351"/>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p:spPr>
        </p:sp>
        <p:sp>
          <p:nvSpPr>
            <p:cNvPr name="TextBox 7" id="7"/>
            <p:cNvSpPr txBox="true"/>
            <p:nvPr/>
          </p:nvSpPr>
          <p:spPr>
            <a:xfrm>
              <a:off x="76200" y="28575"/>
              <a:ext cx="660400" cy="708025"/>
            </a:xfrm>
            <a:prstGeom prst="rect">
              <a:avLst/>
            </a:prstGeom>
          </p:spPr>
          <p:txBody>
            <a:bodyPr anchor="ctr" rtlCol="false" tIns="50800" lIns="50800" bIns="50800" rIns="50800"/>
            <a:lstStyle/>
            <a:p>
              <a:pPr algn="ctr">
                <a:lnSpc>
                  <a:spcPts val="3145"/>
                </a:lnSpc>
              </a:pPr>
            </a:p>
          </p:txBody>
        </p:sp>
      </p:grpSp>
      <p:sp>
        <p:nvSpPr>
          <p:cNvPr name="Freeform 8" id="8"/>
          <p:cNvSpPr/>
          <p:nvPr/>
        </p:nvSpPr>
        <p:spPr>
          <a:xfrm flipH="false" flipV="false" rot="77576">
            <a:off x="2982338" y="4332040"/>
            <a:ext cx="3400527" cy="2971156"/>
          </a:xfrm>
          <a:custGeom>
            <a:avLst/>
            <a:gdLst/>
            <a:ahLst/>
            <a:cxnLst/>
            <a:rect r="r" b="b" t="t" l="l"/>
            <a:pathLst>
              <a:path h="2971156" w="3400527">
                <a:moveTo>
                  <a:pt x="0" y="0"/>
                </a:moveTo>
                <a:lnTo>
                  <a:pt x="3400527" y="0"/>
                </a:lnTo>
                <a:lnTo>
                  <a:pt x="3400527" y="2971156"/>
                </a:lnTo>
                <a:lnTo>
                  <a:pt x="0" y="2971156"/>
                </a:lnTo>
                <a:lnTo>
                  <a:pt x="0" y="0"/>
                </a:lnTo>
                <a:close/>
              </a:path>
            </a:pathLst>
          </a:custGeom>
          <a:blipFill>
            <a:blip r:embed="rId2"/>
            <a:stretch>
              <a:fillRect l="-27250" t="0" r="0" b="0"/>
            </a:stretch>
          </a:blipFill>
        </p:spPr>
      </p:sp>
      <p:sp>
        <p:nvSpPr>
          <p:cNvPr name="Freeform 9" id="9"/>
          <p:cNvSpPr/>
          <p:nvPr/>
        </p:nvSpPr>
        <p:spPr>
          <a:xfrm flipH="false" flipV="false" rot="0">
            <a:off x="8263573" y="3195166"/>
            <a:ext cx="7264098" cy="5384513"/>
          </a:xfrm>
          <a:custGeom>
            <a:avLst/>
            <a:gdLst/>
            <a:ahLst/>
            <a:cxnLst/>
            <a:rect r="r" b="b" t="t" l="l"/>
            <a:pathLst>
              <a:path h="5384513" w="7264098">
                <a:moveTo>
                  <a:pt x="0" y="0"/>
                </a:moveTo>
                <a:lnTo>
                  <a:pt x="7264098" y="0"/>
                </a:lnTo>
                <a:lnTo>
                  <a:pt x="7264098" y="5384512"/>
                </a:lnTo>
                <a:lnTo>
                  <a:pt x="0" y="5384512"/>
                </a:lnTo>
                <a:lnTo>
                  <a:pt x="0" y="0"/>
                </a:lnTo>
                <a:close/>
              </a:path>
            </a:pathLst>
          </a:custGeom>
          <a:blipFill>
            <a:blip r:embed="rId3"/>
            <a:stretch>
              <a:fillRect l="0" t="0" r="0" b="0"/>
            </a:stretch>
          </a:blipFill>
        </p:spPr>
      </p:sp>
      <p:sp>
        <p:nvSpPr>
          <p:cNvPr name="TextBox 10" id="10"/>
          <p:cNvSpPr txBox="true"/>
          <p:nvPr/>
        </p:nvSpPr>
        <p:spPr>
          <a:xfrm rot="0">
            <a:off x="2949250" y="881618"/>
            <a:ext cx="12578421" cy="1775206"/>
          </a:xfrm>
          <a:prstGeom prst="rect">
            <a:avLst/>
          </a:prstGeom>
        </p:spPr>
        <p:txBody>
          <a:bodyPr anchor="t" rtlCol="false" tIns="0" lIns="0" bIns="0" rIns="0">
            <a:spAutoFit/>
          </a:bodyPr>
          <a:lstStyle/>
          <a:p>
            <a:pPr algn="ctr" marL="0" indent="0" lvl="0">
              <a:lnSpc>
                <a:spcPts val="7153"/>
              </a:lnSpc>
              <a:spcBef>
                <a:spcPct val="0"/>
              </a:spcBef>
            </a:pPr>
            <a:r>
              <a:rPr lang="en-US" b="true" sz="5109">
                <a:solidFill>
                  <a:srgbClr val="F0F9FA"/>
                </a:solidFill>
                <a:latin typeface="Century Gothic Paneuropean Bold"/>
                <a:ea typeface="Century Gothic Paneuropean Bold"/>
                <a:cs typeface="Century Gothic Paneuropean Bold"/>
                <a:sym typeface="Century Gothic Paneuropean Bold"/>
              </a:rPr>
              <a:t>I have some shark friends tha</a:t>
            </a:r>
            <a:r>
              <a:rPr lang="en-US" b="true" sz="5109" strike="noStrike" u="none">
                <a:solidFill>
                  <a:srgbClr val="F0F9FA"/>
                </a:solidFill>
                <a:latin typeface="Century Gothic Paneuropean Bold"/>
                <a:ea typeface="Century Gothic Paneuropean Bold"/>
                <a:cs typeface="Century Gothic Paneuropean Bold"/>
                <a:sym typeface="Century Gothic Paneuropean Bold"/>
              </a:rPr>
              <a:t>t are looking for new homes!</a:t>
            </a:r>
          </a:p>
        </p:txBody>
      </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bg>
      <p:bgPr>
        <a:solidFill>
          <a:srgbClr val="032D59"/>
        </a:solidFill>
      </p:bgPr>
    </p:bg>
    <p:spTree>
      <p:nvGrpSpPr>
        <p:cNvPr id="1" name=""/>
        <p:cNvGrpSpPr/>
        <p:nvPr/>
      </p:nvGrpSpPr>
      <p:grpSpPr>
        <a:xfrm>
          <a:off x="0" y="0"/>
          <a:ext cx="0" cy="0"/>
          <a:chOff x="0" y="0"/>
          <a:chExt cx="0" cy="0"/>
        </a:xfrm>
      </p:grpSpPr>
      <p:grpSp>
        <p:nvGrpSpPr>
          <p:cNvPr name="Group 2" id="2"/>
          <p:cNvGrpSpPr/>
          <p:nvPr/>
        </p:nvGrpSpPr>
        <p:grpSpPr>
          <a:xfrm rot="0">
            <a:off x="3111104" y="7744633"/>
            <a:ext cx="3493712" cy="591086"/>
            <a:chOff x="0" y="0"/>
            <a:chExt cx="2209474" cy="373812"/>
          </a:xfrm>
        </p:grpSpPr>
        <p:sp>
          <p:nvSpPr>
            <p:cNvPr name="Freeform 3" id="3"/>
            <p:cNvSpPr/>
            <p:nvPr/>
          </p:nvSpPr>
          <p:spPr>
            <a:xfrm flipH="false" flipV="false" rot="0">
              <a:off x="0" y="0"/>
              <a:ext cx="2209474" cy="373812"/>
            </a:xfrm>
            <a:custGeom>
              <a:avLst/>
              <a:gdLst/>
              <a:ahLst/>
              <a:cxnLst/>
              <a:rect r="r" b="b" t="t" l="l"/>
              <a:pathLst>
                <a:path h="373812" w="2209474">
                  <a:moveTo>
                    <a:pt x="35455" y="0"/>
                  </a:moveTo>
                  <a:lnTo>
                    <a:pt x="2174019" y="0"/>
                  </a:lnTo>
                  <a:cubicBezTo>
                    <a:pt x="2183422" y="0"/>
                    <a:pt x="2192440" y="3735"/>
                    <a:pt x="2199090" y="10385"/>
                  </a:cubicBezTo>
                  <a:cubicBezTo>
                    <a:pt x="2205739" y="17034"/>
                    <a:pt x="2209474" y="26052"/>
                    <a:pt x="2209474" y="35455"/>
                  </a:cubicBezTo>
                  <a:lnTo>
                    <a:pt x="2209474" y="338356"/>
                  </a:lnTo>
                  <a:cubicBezTo>
                    <a:pt x="2209474" y="347760"/>
                    <a:pt x="2205739" y="356778"/>
                    <a:pt x="2199090" y="363427"/>
                  </a:cubicBezTo>
                  <a:cubicBezTo>
                    <a:pt x="2192440" y="370076"/>
                    <a:pt x="2183422" y="373812"/>
                    <a:pt x="2174019" y="373812"/>
                  </a:cubicBezTo>
                  <a:lnTo>
                    <a:pt x="35455" y="373812"/>
                  </a:lnTo>
                  <a:cubicBezTo>
                    <a:pt x="26052" y="373812"/>
                    <a:pt x="17034" y="370076"/>
                    <a:pt x="10385" y="363427"/>
                  </a:cubicBezTo>
                  <a:cubicBezTo>
                    <a:pt x="3735" y="356778"/>
                    <a:pt x="0" y="347760"/>
                    <a:pt x="0" y="338356"/>
                  </a:cubicBezTo>
                  <a:lnTo>
                    <a:pt x="0" y="35455"/>
                  </a:lnTo>
                  <a:cubicBezTo>
                    <a:pt x="0" y="26052"/>
                    <a:pt x="3735" y="17034"/>
                    <a:pt x="10385" y="10385"/>
                  </a:cubicBezTo>
                  <a:cubicBezTo>
                    <a:pt x="17034" y="3735"/>
                    <a:pt x="26052" y="0"/>
                    <a:pt x="35455" y="0"/>
                  </a:cubicBezTo>
                  <a:close/>
                </a:path>
              </a:pathLst>
            </a:custGeom>
            <a:solidFill>
              <a:srgbClr val="FFFFFF"/>
            </a:solidFill>
            <a:ln cap="sq">
              <a:noFill/>
              <a:prstDash val="solid"/>
              <a:miter/>
            </a:ln>
          </p:spPr>
        </p:sp>
        <p:sp>
          <p:nvSpPr>
            <p:cNvPr name="TextBox 4" id="4"/>
            <p:cNvSpPr txBox="true"/>
            <p:nvPr/>
          </p:nvSpPr>
          <p:spPr>
            <a:xfrm>
              <a:off x="0" y="-47625"/>
              <a:ext cx="2209474" cy="421437"/>
            </a:xfrm>
            <a:prstGeom prst="rect">
              <a:avLst/>
            </a:prstGeom>
          </p:spPr>
          <p:txBody>
            <a:bodyPr anchor="ctr" rtlCol="false" tIns="50800" lIns="50800" bIns="50800" rIns="50800"/>
            <a:lstStyle/>
            <a:p>
              <a:pPr algn="ctr">
                <a:lnSpc>
                  <a:spcPts val="3425"/>
                </a:lnSpc>
              </a:pPr>
              <a:r>
                <a:rPr lang="en-US" b="true" sz="2447">
                  <a:solidFill>
                    <a:srgbClr val="032D59"/>
                  </a:solidFill>
                  <a:latin typeface="Century Gothic Paneuropean Bold"/>
                  <a:ea typeface="Century Gothic Paneuropean Bold"/>
                  <a:cs typeface="Century Gothic Paneuropean Bold"/>
                  <a:sym typeface="Century Gothic Paneuropean Bold"/>
                </a:rPr>
                <a:t>Tara Tiger Shark</a:t>
              </a:r>
            </a:p>
          </p:txBody>
        </p:sp>
      </p:grpSp>
      <p:grpSp>
        <p:nvGrpSpPr>
          <p:cNvPr name="Group 5" id="5"/>
          <p:cNvGrpSpPr/>
          <p:nvPr/>
        </p:nvGrpSpPr>
        <p:grpSpPr>
          <a:xfrm rot="0">
            <a:off x="3021784" y="3898540"/>
            <a:ext cx="3672351" cy="3672351"/>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p:spPr>
        </p:sp>
        <p:sp>
          <p:nvSpPr>
            <p:cNvPr name="TextBox 7" id="7"/>
            <p:cNvSpPr txBox="true"/>
            <p:nvPr/>
          </p:nvSpPr>
          <p:spPr>
            <a:xfrm>
              <a:off x="76200" y="28575"/>
              <a:ext cx="660400" cy="708025"/>
            </a:xfrm>
            <a:prstGeom prst="rect">
              <a:avLst/>
            </a:prstGeom>
          </p:spPr>
          <p:txBody>
            <a:bodyPr anchor="ctr" rtlCol="false" tIns="50800" lIns="50800" bIns="50800" rIns="50800"/>
            <a:lstStyle/>
            <a:p>
              <a:pPr algn="ctr">
                <a:lnSpc>
                  <a:spcPts val="3145"/>
                </a:lnSpc>
              </a:pPr>
            </a:p>
          </p:txBody>
        </p:sp>
      </p:grpSp>
      <p:sp>
        <p:nvSpPr>
          <p:cNvPr name="Freeform 8" id="8"/>
          <p:cNvSpPr/>
          <p:nvPr/>
        </p:nvSpPr>
        <p:spPr>
          <a:xfrm flipH="false" flipV="false" rot="77576">
            <a:off x="2982338" y="4561748"/>
            <a:ext cx="3400527" cy="2971156"/>
          </a:xfrm>
          <a:custGeom>
            <a:avLst/>
            <a:gdLst/>
            <a:ahLst/>
            <a:cxnLst/>
            <a:rect r="r" b="b" t="t" l="l"/>
            <a:pathLst>
              <a:path h="2971156" w="3400527">
                <a:moveTo>
                  <a:pt x="0" y="0"/>
                </a:moveTo>
                <a:lnTo>
                  <a:pt x="3400527" y="0"/>
                </a:lnTo>
                <a:lnTo>
                  <a:pt x="3400527" y="2971156"/>
                </a:lnTo>
                <a:lnTo>
                  <a:pt x="0" y="2971156"/>
                </a:lnTo>
                <a:lnTo>
                  <a:pt x="0" y="0"/>
                </a:lnTo>
                <a:close/>
              </a:path>
            </a:pathLst>
          </a:custGeom>
          <a:blipFill>
            <a:blip r:embed="rId2"/>
            <a:stretch>
              <a:fillRect l="-27250" t="0" r="0" b="0"/>
            </a:stretch>
          </a:blipFill>
        </p:spPr>
      </p:sp>
      <p:grpSp>
        <p:nvGrpSpPr>
          <p:cNvPr name="Group 9" id="9"/>
          <p:cNvGrpSpPr/>
          <p:nvPr/>
        </p:nvGrpSpPr>
        <p:grpSpPr>
          <a:xfrm rot="0">
            <a:off x="3021784" y="3898540"/>
            <a:ext cx="3672351" cy="3672351"/>
            <a:chOff x="0" y="0"/>
            <a:chExt cx="4896468" cy="4896468"/>
          </a:xfrm>
        </p:grpSpPr>
        <p:grpSp>
          <p:nvGrpSpPr>
            <p:cNvPr name="Group 10" id="10"/>
            <p:cNvGrpSpPr/>
            <p:nvPr/>
          </p:nvGrpSpPr>
          <p:grpSpPr>
            <a:xfrm rot="0">
              <a:off x="0" y="0"/>
              <a:ext cx="4896468" cy="4896468"/>
              <a:chOff x="0" y="0"/>
              <a:chExt cx="812800" cy="812800"/>
            </a:xfrm>
          </p:grpSpPr>
          <p:sp>
            <p:nvSpPr>
              <p:cNvPr name="Freeform 11" id="1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0F9FA"/>
              </a:solidFill>
            </p:spPr>
          </p:sp>
          <p:sp>
            <p:nvSpPr>
              <p:cNvPr name="TextBox 12" id="12"/>
              <p:cNvSpPr txBox="true"/>
              <p:nvPr/>
            </p:nvSpPr>
            <p:spPr>
              <a:xfrm>
                <a:off x="76200" y="-19050"/>
                <a:ext cx="660400" cy="755650"/>
              </a:xfrm>
              <a:prstGeom prst="rect">
                <a:avLst/>
              </a:prstGeom>
            </p:spPr>
            <p:txBody>
              <a:bodyPr anchor="ctr" rtlCol="false" tIns="50800" lIns="50800" bIns="50800" rIns="50800"/>
              <a:lstStyle/>
              <a:p>
                <a:pPr algn="ctr">
                  <a:lnSpc>
                    <a:spcPts val="3145"/>
                  </a:lnSpc>
                </a:pPr>
              </a:p>
            </p:txBody>
          </p:sp>
        </p:grpSp>
        <p:sp>
          <p:nvSpPr>
            <p:cNvPr name="Freeform 13" id="13"/>
            <p:cNvSpPr/>
            <p:nvPr/>
          </p:nvSpPr>
          <p:spPr>
            <a:xfrm flipH="false" flipV="false" rot="0">
              <a:off x="34878" y="1246021"/>
              <a:ext cx="4742498" cy="2115316"/>
            </a:xfrm>
            <a:custGeom>
              <a:avLst/>
              <a:gdLst/>
              <a:ahLst/>
              <a:cxnLst/>
              <a:rect r="r" b="b" t="t" l="l"/>
              <a:pathLst>
                <a:path h="2115316" w="4742498">
                  <a:moveTo>
                    <a:pt x="0" y="0"/>
                  </a:moveTo>
                  <a:lnTo>
                    <a:pt x="4742497" y="0"/>
                  </a:lnTo>
                  <a:lnTo>
                    <a:pt x="4742497" y="2115316"/>
                  </a:lnTo>
                  <a:lnTo>
                    <a:pt x="0" y="2115316"/>
                  </a:lnTo>
                  <a:lnTo>
                    <a:pt x="0" y="0"/>
                  </a:lnTo>
                  <a:close/>
                </a:path>
              </a:pathLst>
            </a:custGeom>
            <a:blipFill>
              <a:blip r:embed="rId3"/>
              <a:stretch>
                <a:fillRect l="-56267" t="0" r="0" b="0"/>
              </a:stretch>
            </a:blipFill>
          </p:spPr>
        </p:sp>
      </p:grpSp>
      <p:sp>
        <p:nvSpPr>
          <p:cNvPr name="Freeform 14" id="14"/>
          <p:cNvSpPr/>
          <p:nvPr/>
        </p:nvSpPr>
        <p:spPr>
          <a:xfrm flipH="false" flipV="false" rot="0">
            <a:off x="7838523" y="3601609"/>
            <a:ext cx="8688341" cy="4891434"/>
          </a:xfrm>
          <a:custGeom>
            <a:avLst/>
            <a:gdLst/>
            <a:ahLst/>
            <a:cxnLst/>
            <a:rect r="r" b="b" t="t" l="l"/>
            <a:pathLst>
              <a:path h="4891434" w="8688341">
                <a:moveTo>
                  <a:pt x="0" y="0"/>
                </a:moveTo>
                <a:lnTo>
                  <a:pt x="8688340" y="0"/>
                </a:lnTo>
                <a:lnTo>
                  <a:pt x="8688340" y="4891434"/>
                </a:lnTo>
                <a:lnTo>
                  <a:pt x="0" y="4891434"/>
                </a:lnTo>
                <a:lnTo>
                  <a:pt x="0" y="0"/>
                </a:lnTo>
                <a:close/>
              </a:path>
            </a:pathLst>
          </a:custGeom>
          <a:blipFill>
            <a:blip r:embed="rId4"/>
            <a:stretch>
              <a:fillRect l="0" t="0" r="0" b="0"/>
            </a:stretch>
          </a:blipFill>
        </p:spPr>
      </p:sp>
      <p:sp>
        <p:nvSpPr>
          <p:cNvPr name="TextBox 15" id="15"/>
          <p:cNvSpPr txBox="true"/>
          <p:nvPr/>
        </p:nvSpPr>
        <p:spPr>
          <a:xfrm rot="0">
            <a:off x="2949250" y="881618"/>
            <a:ext cx="12578421" cy="1775206"/>
          </a:xfrm>
          <a:prstGeom prst="rect">
            <a:avLst/>
          </a:prstGeom>
        </p:spPr>
        <p:txBody>
          <a:bodyPr anchor="t" rtlCol="false" tIns="0" lIns="0" bIns="0" rIns="0">
            <a:spAutoFit/>
          </a:bodyPr>
          <a:lstStyle/>
          <a:p>
            <a:pPr algn="ctr" marL="0" indent="0" lvl="0">
              <a:lnSpc>
                <a:spcPts val="7153"/>
              </a:lnSpc>
              <a:spcBef>
                <a:spcPct val="0"/>
              </a:spcBef>
            </a:pPr>
            <a:r>
              <a:rPr lang="en-US" b="true" sz="5109">
                <a:solidFill>
                  <a:srgbClr val="F0F9FA"/>
                </a:solidFill>
                <a:latin typeface="Century Gothic Paneuropean Bold"/>
                <a:ea typeface="Century Gothic Paneuropean Bold"/>
                <a:cs typeface="Century Gothic Paneuropean Bold"/>
                <a:sym typeface="Century Gothic Paneuropean Bold"/>
              </a:rPr>
              <a:t>I have some shark friends tha</a:t>
            </a:r>
            <a:r>
              <a:rPr lang="en-US" b="true" sz="5109" strike="noStrike" u="none">
                <a:solidFill>
                  <a:srgbClr val="F0F9FA"/>
                </a:solidFill>
                <a:latin typeface="Century Gothic Paneuropean Bold"/>
                <a:ea typeface="Century Gothic Paneuropean Bold"/>
                <a:cs typeface="Century Gothic Paneuropean Bold"/>
                <a:sym typeface="Century Gothic Paneuropean Bold"/>
              </a:rPr>
              <a:t>t are looking for new homes!</a:t>
            </a:r>
          </a:p>
        </p:txBody>
      </p:sp>
    </p:spTree>
  </p:cSld>
  <p:clrMapOvr>
    <a:masterClrMapping/>
  </p:clrMapOvr>
</p:sld>
</file>

<file path=ppt/slides/slide15.xml><?xml version="1.0" encoding="utf-8"?>
<p:sld xmlns:p="http://schemas.openxmlformats.org/presentationml/2006/main" xmlns:a="http://schemas.openxmlformats.org/drawingml/2006/main" xmlns:r="http://schemas.openxmlformats.org/officeDocument/2006/relationships">
  <p:cSld>
    <p:bg>
      <p:bgPr>
        <a:solidFill>
          <a:srgbClr val="032D59"/>
        </a:solidFill>
      </p:bgPr>
    </p:bg>
    <p:spTree>
      <p:nvGrpSpPr>
        <p:cNvPr id="1" name=""/>
        <p:cNvGrpSpPr/>
        <p:nvPr/>
      </p:nvGrpSpPr>
      <p:grpSpPr>
        <a:xfrm>
          <a:off x="0" y="0"/>
          <a:ext cx="0" cy="0"/>
          <a:chOff x="0" y="0"/>
          <a:chExt cx="0" cy="0"/>
        </a:xfrm>
      </p:grpSpPr>
      <p:grpSp>
        <p:nvGrpSpPr>
          <p:cNvPr name="Group 2" id="2"/>
          <p:cNvGrpSpPr/>
          <p:nvPr/>
        </p:nvGrpSpPr>
        <p:grpSpPr>
          <a:xfrm rot="0">
            <a:off x="3111104" y="7787262"/>
            <a:ext cx="3493712" cy="591086"/>
            <a:chOff x="0" y="0"/>
            <a:chExt cx="2209474" cy="373812"/>
          </a:xfrm>
        </p:grpSpPr>
        <p:sp>
          <p:nvSpPr>
            <p:cNvPr name="Freeform 3" id="3"/>
            <p:cNvSpPr/>
            <p:nvPr/>
          </p:nvSpPr>
          <p:spPr>
            <a:xfrm flipH="false" flipV="false" rot="0">
              <a:off x="0" y="0"/>
              <a:ext cx="2209474" cy="373812"/>
            </a:xfrm>
            <a:custGeom>
              <a:avLst/>
              <a:gdLst/>
              <a:ahLst/>
              <a:cxnLst/>
              <a:rect r="r" b="b" t="t" l="l"/>
              <a:pathLst>
                <a:path h="373812" w="2209474">
                  <a:moveTo>
                    <a:pt x="35455" y="0"/>
                  </a:moveTo>
                  <a:lnTo>
                    <a:pt x="2174019" y="0"/>
                  </a:lnTo>
                  <a:cubicBezTo>
                    <a:pt x="2183422" y="0"/>
                    <a:pt x="2192440" y="3735"/>
                    <a:pt x="2199090" y="10385"/>
                  </a:cubicBezTo>
                  <a:cubicBezTo>
                    <a:pt x="2205739" y="17034"/>
                    <a:pt x="2209474" y="26052"/>
                    <a:pt x="2209474" y="35455"/>
                  </a:cubicBezTo>
                  <a:lnTo>
                    <a:pt x="2209474" y="338356"/>
                  </a:lnTo>
                  <a:cubicBezTo>
                    <a:pt x="2209474" y="347760"/>
                    <a:pt x="2205739" y="356778"/>
                    <a:pt x="2199090" y="363427"/>
                  </a:cubicBezTo>
                  <a:cubicBezTo>
                    <a:pt x="2192440" y="370076"/>
                    <a:pt x="2183422" y="373812"/>
                    <a:pt x="2174019" y="373812"/>
                  </a:cubicBezTo>
                  <a:lnTo>
                    <a:pt x="35455" y="373812"/>
                  </a:lnTo>
                  <a:cubicBezTo>
                    <a:pt x="26052" y="373812"/>
                    <a:pt x="17034" y="370076"/>
                    <a:pt x="10385" y="363427"/>
                  </a:cubicBezTo>
                  <a:cubicBezTo>
                    <a:pt x="3735" y="356778"/>
                    <a:pt x="0" y="347760"/>
                    <a:pt x="0" y="338356"/>
                  </a:cubicBezTo>
                  <a:lnTo>
                    <a:pt x="0" y="35455"/>
                  </a:lnTo>
                  <a:cubicBezTo>
                    <a:pt x="0" y="26052"/>
                    <a:pt x="3735" y="17034"/>
                    <a:pt x="10385" y="10385"/>
                  </a:cubicBezTo>
                  <a:cubicBezTo>
                    <a:pt x="17034" y="3735"/>
                    <a:pt x="26052" y="0"/>
                    <a:pt x="35455" y="0"/>
                  </a:cubicBezTo>
                  <a:close/>
                </a:path>
              </a:pathLst>
            </a:custGeom>
            <a:solidFill>
              <a:srgbClr val="FFFFFF"/>
            </a:solidFill>
            <a:ln cap="sq">
              <a:noFill/>
              <a:prstDash val="solid"/>
              <a:miter/>
            </a:ln>
          </p:spPr>
        </p:sp>
        <p:sp>
          <p:nvSpPr>
            <p:cNvPr name="TextBox 4" id="4"/>
            <p:cNvSpPr txBox="true"/>
            <p:nvPr/>
          </p:nvSpPr>
          <p:spPr>
            <a:xfrm>
              <a:off x="0" y="-47625"/>
              <a:ext cx="2209474" cy="421437"/>
            </a:xfrm>
            <a:prstGeom prst="rect">
              <a:avLst/>
            </a:prstGeom>
          </p:spPr>
          <p:txBody>
            <a:bodyPr anchor="ctr" rtlCol="false" tIns="50800" lIns="50800" bIns="50800" rIns="50800"/>
            <a:lstStyle/>
            <a:p>
              <a:pPr algn="ctr">
                <a:lnSpc>
                  <a:spcPts val="3425"/>
                </a:lnSpc>
              </a:pPr>
              <a:r>
                <a:rPr lang="en-US" b="true" sz="2447">
                  <a:solidFill>
                    <a:srgbClr val="032D59"/>
                  </a:solidFill>
                  <a:latin typeface="Century Gothic Paneuropean Bold"/>
                  <a:ea typeface="Century Gothic Paneuropean Bold"/>
                  <a:cs typeface="Century Gothic Paneuropean Bold"/>
                  <a:sym typeface="Century Gothic Paneuropean Bold"/>
                </a:rPr>
                <a:t>Will Whale Shark</a:t>
              </a:r>
            </a:p>
          </p:txBody>
        </p:sp>
      </p:grpSp>
      <p:grpSp>
        <p:nvGrpSpPr>
          <p:cNvPr name="Group 5" id="5"/>
          <p:cNvGrpSpPr/>
          <p:nvPr/>
        </p:nvGrpSpPr>
        <p:grpSpPr>
          <a:xfrm rot="0">
            <a:off x="3021784" y="3941169"/>
            <a:ext cx="3672351" cy="3672351"/>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p:spPr>
        </p:sp>
        <p:sp>
          <p:nvSpPr>
            <p:cNvPr name="TextBox 7" id="7"/>
            <p:cNvSpPr txBox="true"/>
            <p:nvPr/>
          </p:nvSpPr>
          <p:spPr>
            <a:xfrm>
              <a:off x="76200" y="28575"/>
              <a:ext cx="660400" cy="708025"/>
            </a:xfrm>
            <a:prstGeom prst="rect">
              <a:avLst/>
            </a:prstGeom>
          </p:spPr>
          <p:txBody>
            <a:bodyPr anchor="ctr" rtlCol="false" tIns="50800" lIns="50800" bIns="50800" rIns="50800"/>
            <a:lstStyle/>
            <a:p>
              <a:pPr algn="ctr">
                <a:lnSpc>
                  <a:spcPts val="3145"/>
                </a:lnSpc>
              </a:pPr>
            </a:p>
          </p:txBody>
        </p:sp>
      </p:grpSp>
      <p:sp>
        <p:nvSpPr>
          <p:cNvPr name="Freeform 8" id="8"/>
          <p:cNvSpPr/>
          <p:nvPr/>
        </p:nvSpPr>
        <p:spPr>
          <a:xfrm flipH="false" flipV="false" rot="77576">
            <a:off x="2982338" y="4604376"/>
            <a:ext cx="3400527" cy="2971156"/>
          </a:xfrm>
          <a:custGeom>
            <a:avLst/>
            <a:gdLst/>
            <a:ahLst/>
            <a:cxnLst/>
            <a:rect r="r" b="b" t="t" l="l"/>
            <a:pathLst>
              <a:path h="2971156" w="3400527">
                <a:moveTo>
                  <a:pt x="0" y="0"/>
                </a:moveTo>
                <a:lnTo>
                  <a:pt x="3400527" y="0"/>
                </a:lnTo>
                <a:lnTo>
                  <a:pt x="3400527" y="2971157"/>
                </a:lnTo>
                <a:lnTo>
                  <a:pt x="0" y="2971157"/>
                </a:lnTo>
                <a:lnTo>
                  <a:pt x="0" y="0"/>
                </a:lnTo>
                <a:close/>
              </a:path>
            </a:pathLst>
          </a:custGeom>
          <a:blipFill>
            <a:blip r:embed="rId2"/>
            <a:stretch>
              <a:fillRect l="-27250" t="0" r="0" b="0"/>
            </a:stretch>
          </a:blipFill>
        </p:spPr>
      </p:sp>
      <p:grpSp>
        <p:nvGrpSpPr>
          <p:cNvPr name="Group 9" id="9"/>
          <p:cNvGrpSpPr/>
          <p:nvPr/>
        </p:nvGrpSpPr>
        <p:grpSpPr>
          <a:xfrm rot="0">
            <a:off x="2647788" y="3524004"/>
            <a:ext cx="4046347" cy="4069152"/>
            <a:chOff x="0" y="0"/>
            <a:chExt cx="5395129" cy="5425536"/>
          </a:xfrm>
        </p:grpSpPr>
        <p:grpSp>
          <p:nvGrpSpPr>
            <p:cNvPr name="Group 10" id="10"/>
            <p:cNvGrpSpPr/>
            <p:nvPr/>
          </p:nvGrpSpPr>
          <p:grpSpPr>
            <a:xfrm rot="0">
              <a:off x="498661" y="529068"/>
              <a:ext cx="4896468" cy="4896468"/>
              <a:chOff x="0" y="0"/>
              <a:chExt cx="812800" cy="812800"/>
            </a:xfrm>
          </p:grpSpPr>
          <p:sp>
            <p:nvSpPr>
              <p:cNvPr name="Freeform 11" id="1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0F9FA"/>
              </a:solidFill>
            </p:spPr>
          </p:sp>
          <p:sp>
            <p:nvSpPr>
              <p:cNvPr name="TextBox 12" id="12"/>
              <p:cNvSpPr txBox="true"/>
              <p:nvPr/>
            </p:nvSpPr>
            <p:spPr>
              <a:xfrm>
                <a:off x="76200" y="-19050"/>
                <a:ext cx="660400" cy="755650"/>
              </a:xfrm>
              <a:prstGeom prst="rect">
                <a:avLst/>
              </a:prstGeom>
            </p:spPr>
            <p:txBody>
              <a:bodyPr anchor="ctr" rtlCol="false" tIns="50800" lIns="50800" bIns="50800" rIns="50800"/>
              <a:lstStyle/>
              <a:p>
                <a:pPr algn="ctr">
                  <a:lnSpc>
                    <a:spcPts val="3145"/>
                  </a:lnSpc>
                </a:pPr>
              </a:p>
            </p:txBody>
          </p:sp>
        </p:grpSp>
        <p:sp>
          <p:nvSpPr>
            <p:cNvPr name="Freeform 13" id="13"/>
            <p:cNvSpPr/>
            <p:nvPr/>
          </p:nvSpPr>
          <p:spPr>
            <a:xfrm flipH="true" flipV="false" rot="-719841">
              <a:off x="389963" y="387304"/>
              <a:ext cx="4166747" cy="4189891"/>
            </a:xfrm>
            <a:custGeom>
              <a:avLst/>
              <a:gdLst/>
              <a:ahLst/>
              <a:cxnLst/>
              <a:rect r="r" b="b" t="t" l="l"/>
              <a:pathLst>
                <a:path h="4189891" w="4166747">
                  <a:moveTo>
                    <a:pt x="4166747" y="0"/>
                  </a:moveTo>
                  <a:lnTo>
                    <a:pt x="0" y="0"/>
                  </a:lnTo>
                  <a:lnTo>
                    <a:pt x="0" y="4189892"/>
                  </a:lnTo>
                  <a:lnTo>
                    <a:pt x="4166747" y="4189892"/>
                  </a:lnTo>
                  <a:lnTo>
                    <a:pt x="4166747" y="0"/>
                  </a:lnTo>
                  <a:close/>
                </a:path>
              </a:pathLst>
            </a:custGeom>
            <a:blipFill>
              <a:blip r:embed="rId3"/>
              <a:stretch>
                <a:fillRect l="0" t="0" r="-36157" b="0"/>
              </a:stretch>
            </a:blipFill>
          </p:spPr>
        </p:sp>
      </p:grpSp>
      <p:sp>
        <p:nvSpPr>
          <p:cNvPr name="Freeform 14" id="14"/>
          <p:cNvSpPr/>
          <p:nvPr/>
        </p:nvSpPr>
        <p:spPr>
          <a:xfrm flipH="false" flipV="false" rot="0">
            <a:off x="7721730" y="3892754"/>
            <a:ext cx="9537570" cy="4394402"/>
          </a:xfrm>
          <a:custGeom>
            <a:avLst/>
            <a:gdLst/>
            <a:ahLst/>
            <a:cxnLst/>
            <a:rect r="r" b="b" t="t" l="l"/>
            <a:pathLst>
              <a:path h="4394402" w="9537570">
                <a:moveTo>
                  <a:pt x="0" y="0"/>
                </a:moveTo>
                <a:lnTo>
                  <a:pt x="9537570" y="0"/>
                </a:lnTo>
                <a:lnTo>
                  <a:pt x="9537570" y="4394401"/>
                </a:lnTo>
                <a:lnTo>
                  <a:pt x="0" y="4394401"/>
                </a:lnTo>
                <a:lnTo>
                  <a:pt x="0" y="0"/>
                </a:lnTo>
                <a:close/>
              </a:path>
            </a:pathLst>
          </a:custGeom>
          <a:blipFill>
            <a:blip r:embed="rId4"/>
            <a:stretch>
              <a:fillRect l="0" t="0" r="0" b="0"/>
            </a:stretch>
          </a:blipFill>
        </p:spPr>
      </p:sp>
      <p:sp>
        <p:nvSpPr>
          <p:cNvPr name="TextBox 15" id="15"/>
          <p:cNvSpPr txBox="true"/>
          <p:nvPr/>
        </p:nvSpPr>
        <p:spPr>
          <a:xfrm rot="0">
            <a:off x="2949250" y="881618"/>
            <a:ext cx="12578421" cy="1775206"/>
          </a:xfrm>
          <a:prstGeom prst="rect">
            <a:avLst/>
          </a:prstGeom>
        </p:spPr>
        <p:txBody>
          <a:bodyPr anchor="t" rtlCol="false" tIns="0" lIns="0" bIns="0" rIns="0">
            <a:spAutoFit/>
          </a:bodyPr>
          <a:lstStyle/>
          <a:p>
            <a:pPr algn="ctr" marL="0" indent="0" lvl="0">
              <a:lnSpc>
                <a:spcPts val="7153"/>
              </a:lnSpc>
              <a:spcBef>
                <a:spcPct val="0"/>
              </a:spcBef>
            </a:pPr>
            <a:r>
              <a:rPr lang="en-US" b="true" sz="5109">
                <a:solidFill>
                  <a:srgbClr val="F0F9FA"/>
                </a:solidFill>
                <a:latin typeface="Century Gothic Paneuropean Bold"/>
                <a:ea typeface="Century Gothic Paneuropean Bold"/>
                <a:cs typeface="Century Gothic Paneuropean Bold"/>
                <a:sym typeface="Century Gothic Paneuropean Bold"/>
              </a:rPr>
              <a:t>I have some shark friends tha</a:t>
            </a:r>
            <a:r>
              <a:rPr lang="en-US" b="true" sz="5109" strike="noStrike" u="none">
                <a:solidFill>
                  <a:srgbClr val="F0F9FA"/>
                </a:solidFill>
                <a:latin typeface="Century Gothic Paneuropean Bold"/>
                <a:ea typeface="Century Gothic Paneuropean Bold"/>
                <a:cs typeface="Century Gothic Paneuropean Bold"/>
                <a:sym typeface="Century Gothic Paneuropean Bold"/>
              </a:rPr>
              <a:t>t are looking for new homes!</a:t>
            </a:r>
          </a:p>
        </p:txBody>
      </p:sp>
    </p:spTree>
  </p:cSld>
  <p:clrMapOvr>
    <a:masterClrMapping/>
  </p:clrMapOvr>
</p:sld>
</file>

<file path=ppt/slides/slide16.xml><?xml version="1.0" encoding="utf-8"?>
<p:sld xmlns:p="http://schemas.openxmlformats.org/presentationml/2006/main" xmlns:a="http://schemas.openxmlformats.org/drawingml/2006/main" xmlns:r="http://schemas.openxmlformats.org/officeDocument/2006/relationships">
  <p:cSld>
    <p:bg>
      <p:bgPr>
        <a:solidFill>
          <a:srgbClr val="032D59"/>
        </a:solidFill>
      </p:bgPr>
    </p:bg>
    <p:spTree>
      <p:nvGrpSpPr>
        <p:cNvPr id="1" name=""/>
        <p:cNvGrpSpPr/>
        <p:nvPr/>
      </p:nvGrpSpPr>
      <p:grpSpPr>
        <a:xfrm>
          <a:off x="0" y="0"/>
          <a:ext cx="0" cy="0"/>
          <a:chOff x="0" y="0"/>
          <a:chExt cx="0" cy="0"/>
        </a:xfrm>
      </p:grpSpPr>
      <p:grpSp>
        <p:nvGrpSpPr>
          <p:cNvPr name="Group 2" id="2"/>
          <p:cNvGrpSpPr/>
          <p:nvPr/>
        </p:nvGrpSpPr>
        <p:grpSpPr>
          <a:xfrm rot="0">
            <a:off x="1126727" y="1736902"/>
            <a:ext cx="2186153" cy="2143809"/>
            <a:chOff x="0" y="0"/>
            <a:chExt cx="2914870" cy="2858413"/>
          </a:xfrm>
        </p:grpSpPr>
        <p:grpSp>
          <p:nvGrpSpPr>
            <p:cNvPr name="Group 3" id="3"/>
            <p:cNvGrpSpPr/>
            <p:nvPr/>
          </p:nvGrpSpPr>
          <p:grpSpPr>
            <a:xfrm rot="0">
              <a:off x="56458" y="0"/>
              <a:ext cx="2858413" cy="2858413"/>
              <a:chOff x="0" y="0"/>
              <a:chExt cx="812800" cy="812800"/>
            </a:xfrm>
          </p:grpSpPr>
          <p:sp>
            <p:nvSpPr>
              <p:cNvPr name="Freeform 4" id="4"/>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p:spPr>
          </p:sp>
          <p:sp>
            <p:nvSpPr>
              <p:cNvPr name="TextBox 5" id="5"/>
              <p:cNvSpPr txBox="true"/>
              <p:nvPr/>
            </p:nvSpPr>
            <p:spPr>
              <a:xfrm>
                <a:off x="76200" y="-19050"/>
                <a:ext cx="660400" cy="755650"/>
              </a:xfrm>
              <a:prstGeom prst="rect">
                <a:avLst/>
              </a:prstGeom>
            </p:spPr>
            <p:txBody>
              <a:bodyPr anchor="ctr" rtlCol="false" tIns="50800" lIns="50800" bIns="50800" rIns="50800"/>
              <a:lstStyle/>
              <a:p>
                <a:pPr algn="ctr">
                  <a:lnSpc>
                    <a:spcPts val="3145"/>
                  </a:lnSpc>
                </a:pPr>
              </a:p>
            </p:txBody>
          </p:sp>
        </p:grpSp>
        <p:sp>
          <p:nvSpPr>
            <p:cNvPr name="Freeform 6" id="6"/>
            <p:cNvSpPr/>
            <p:nvPr/>
          </p:nvSpPr>
          <p:spPr>
            <a:xfrm flipH="false" flipV="false" rot="77576">
              <a:off x="25754" y="516215"/>
              <a:ext cx="2646836" cy="2312630"/>
            </a:xfrm>
            <a:custGeom>
              <a:avLst/>
              <a:gdLst/>
              <a:ahLst/>
              <a:cxnLst/>
              <a:rect r="r" b="b" t="t" l="l"/>
              <a:pathLst>
                <a:path h="2312630" w="2646836">
                  <a:moveTo>
                    <a:pt x="0" y="0"/>
                  </a:moveTo>
                  <a:lnTo>
                    <a:pt x="2646836" y="0"/>
                  </a:lnTo>
                  <a:lnTo>
                    <a:pt x="2646836" y="2312630"/>
                  </a:lnTo>
                  <a:lnTo>
                    <a:pt x="0" y="2312630"/>
                  </a:lnTo>
                  <a:lnTo>
                    <a:pt x="0" y="0"/>
                  </a:lnTo>
                  <a:close/>
                </a:path>
              </a:pathLst>
            </a:custGeom>
            <a:blipFill>
              <a:blip r:embed="rId2"/>
              <a:stretch>
                <a:fillRect l="-27250" t="0" r="0" b="0"/>
              </a:stretch>
            </a:blipFill>
          </p:spPr>
        </p:sp>
      </p:grpSp>
      <p:grpSp>
        <p:nvGrpSpPr>
          <p:cNvPr name="Group 7" id="7"/>
          <p:cNvGrpSpPr/>
          <p:nvPr/>
        </p:nvGrpSpPr>
        <p:grpSpPr>
          <a:xfrm rot="0">
            <a:off x="1126727" y="4115821"/>
            <a:ext cx="2186153" cy="2186153"/>
            <a:chOff x="0" y="0"/>
            <a:chExt cx="2914870" cy="2914870"/>
          </a:xfrm>
        </p:grpSpPr>
        <p:grpSp>
          <p:nvGrpSpPr>
            <p:cNvPr name="Group 8" id="8"/>
            <p:cNvGrpSpPr/>
            <p:nvPr/>
          </p:nvGrpSpPr>
          <p:grpSpPr>
            <a:xfrm rot="0">
              <a:off x="0" y="0"/>
              <a:ext cx="2914870" cy="2914870"/>
              <a:chOff x="0" y="0"/>
              <a:chExt cx="812800" cy="812800"/>
            </a:xfrm>
          </p:grpSpPr>
          <p:sp>
            <p:nvSpPr>
              <p:cNvPr name="Freeform 9" id="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0F9FA"/>
              </a:solidFill>
            </p:spPr>
          </p:sp>
          <p:sp>
            <p:nvSpPr>
              <p:cNvPr name="TextBox 10" id="10"/>
              <p:cNvSpPr txBox="true"/>
              <p:nvPr/>
            </p:nvSpPr>
            <p:spPr>
              <a:xfrm>
                <a:off x="76200" y="-19050"/>
                <a:ext cx="660400" cy="755650"/>
              </a:xfrm>
              <a:prstGeom prst="rect">
                <a:avLst/>
              </a:prstGeom>
            </p:spPr>
            <p:txBody>
              <a:bodyPr anchor="ctr" rtlCol="false" tIns="50800" lIns="50800" bIns="50800" rIns="50800"/>
              <a:lstStyle/>
              <a:p>
                <a:pPr algn="ctr">
                  <a:lnSpc>
                    <a:spcPts val="3145"/>
                  </a:lnSpc>
                </a:pPr>
              </a:p>
            </p:txBody>
          </p:sp>
        </p:grpSp>
        <p:sp>
          <p:nvSpPr>
            <p:cNvPr name="Freeform 11" id="11"/>
            <p:cNvSpPr/>
            <p:nvPr/>
          </p:nvSpPr>
          <p:spPr>
            <a:xfrm flipH="false" flipV="false" rot="0">
              <a:off x="20763" y="741757"/>
              <a:ext cx="2823212" cy="1259249"/>
            </a:xfrm>
            <a:custGeom>
              <a:avLst/>
              <a:gdLst/>
              <a:ahLst/>
              <a:cxnLst/>
              <a:rect r="r" b="b" t="t" l="l"/>
              <a:pathLst>
                <a:path h="1259249" w="2823212">
                  <a:moveTo>
                    <a:pt x="0" y="0"/>
                  </a:moveTo>
                  <a:lnTo>
                    <a:pt x="2823212" y="0"/>
                  </a:lnTo>
                  <a:lnTo>
                    <a:pt x="2823212" y="1259249"/>
                  </a:lnTo>
                  <a:lnTo>
                    <a:pt x="0" y="1259249"/>
                  </a:lnTo>
                  <a:lnTo>
                    <a:pt x="0" y="0"/>
                  </a:lnTo>
                  <a:close/>
                </a:path>
              </a:pathLst>
            </a:custGeom>
            <a:blipFill>
              <a:blip r:embed="rId3"/>
              <a:stretch>
                <a:fillRect l="-56267" t="0" r="0" b="0"/>
              </a:stretch>
            </a:blipFill>
          </p:spPr>
        </p:sp>
      </p:grpSp>
      <p:grpSp>
        <p:nvGrpSpPr>
          <p:cNvPr name="Group 12" id="12"/>
          <p:cNvGrpSpPr/>
          <p:nvPr/>
        </p:nvGrpSpPr>
        <p:grpSpPr>
          <a:xfrm rot="0">
            <a:off x="1028700" y="6537083"/>
            <a:ext cx="2382207" cy="2395634"/>
            <a:chOff x="0" y="0"/>
            <a:chExt cx="3176277" cy="3194178"/>
          </a:xfrm>
        </p:grpSpPr>
        <p:grpSp>
          <p:nvGrpSpPr>
            <p:cNvPr name="Group 13" id="13"/>
            <p:cNvGrpSpPr/>
            <p:nvPr/>
          </p:nvGrpSpPr>
          <p:grpSpPr>
            <a:xfrm rot="0">
              <a:off x="293577" y="311479"/>
              <a:ext cx="2882699" cy="2882699"/>
              <a:chOff x="0" y="0"/>
              <a:chExt cx="812800" cy="812800"/>
            </a:xfrm>
          </p:grpSpPr>
          <p:sp>
            <p:nvSpPr>
              <p:cNvPr name="Freeform 14" id="14"/>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0F9FA"/>
              </a:solidFill>
            </p:spPr>
          </p:sp>
          <p:sp>
            <p:nvSpPr>
              <p:cNvPr name="TextBox 15" id="15"/>
              <p:cNvSpPr txBox="true"/>
              <p:nvPr/>
            </p:nvSpPr>
            <p:spPr>
              <a:xfrm>
                <a:off x="76200" y="-19050"/>
                <a:ext cx="660400" cy="755650"/>
              </a:xfrm>
              <a:prstGeom prst="rect">
                <a:avLst/>
              </a:prstGeom>
            </p:spPr>
            <p:txBody>
              <a:bodyPr anchor="ctr" rtlCol="false" tIns="50800" lIns="50800" bIns="50800" rIns="50800"/>
              <a:lstStyle/>
              <a:p>
                <a:pPr algn="ctr">
                  <a:lnSpc>
                    <a:spcPts val="3145"/>
                  </a:lnSpc>
                </a:pPr>
              </a:p>
            </p:txBody>
          </p:sp>
        </p:grpSp>
        <p:sp>
          <p:nvSpPr>
            <p:cNvPr name="Freeform 16" id="16"/>
            <p:cNvSpPr/>
            <p:nvPr/>
          </p:nvSpPr>
          <p:spPr>
            <a:xfrm flipH="true" flipV="false" rot="-719841">
              <a:off x="229583" y="228018"/>
              <a:ext cx="2453091" cy="2466716"/>
            </a:xfrm>
            <a:custGeom>
              <a:avLst/>
              <a:gdLst/>
              <a:ahLst/>
              <a:cxnLst/>
              <a:rect r="r" b="b" t="t" l="l"/>
              <a:pathLst>
                <a:path h="2466716" w="2453091">
                  <a:moveTo>
                    <a:pt x="2453091" y="0"/>
                  </a:moveTo>
                  <a:lnTo>
                    <a:pt x="0" y="0"/>
                  </a:lnTo>
                  <a:lnTo>
                    <a:pt x="0" y="2466716"/>
                  </a:lnTo>
                  <a:lnTo>
                    <a:pt x="2453091" y="2466716"/>
                  </a:lnTo>
                  <a:lnTo>
                    <a:pt x="2453091" y="0"/>
                  </a:lnTo>
                  <a:close/>
                </a:path>
              </a:pathLst>
            </a:custGeom>
            <a:blipFill>
              <a:blip r:embed="rId4"/>
              <a:stretch>
                <a:fillRect l="0" t="0" r="-36157" b="0"/>
              </a:stretch>
            </a:blipFill>
          </p:spPr>
        </p:sp>
      </p:grpSp>
      <p:sp>
        <p:nvSpPr>
          <p:cNvPr name="TextBox 17" id="17"/>
          <p:cNvSpPr txBox="true"/>
          <p:nvPr/>
        </p:nvSpPr>
        <p:spPr>
          <a:xfrm rot="0">
            <a:off x="3988598" y="1065818"/>
            <a:ext cx="12578421" cy="1571625"/>
          </a:xfrm>
          <a:prstGeom prst="rect">
            <a:avLst/>
          </a:prstGeom>
        </p:spPr>
        <p:txBody>
          <a:bodyPr anchor="t" rtlCol="false" tIns="0" lIns="0" bIns="0" rIns="0">
            <a:spAutoFit/>
          </a:bodyPr>
          <a:lstStyle/>
          <a:p>
            <a:pPr algn="l" marL="0" indent="0" lvl="0">
              <a:lnSpc>
                <a:spcPts val="6299"/>
              </a:lnSpc>
              <a:spcBef>
                <a:spcPct val="0"/>
              </a:spcBef>
            </a:pPr>
            <a:r>
              <a:rPr lang="en-US" sz="4500">
                <a:solidFill>
                  <a:srgbClr val="F0F9FA"/>
                </a:solidFill>
                <a:latin typeface="Century Gothic Paneuropean"/>
                <a:ea typeface="Century Gothic Paneuropean"/>
                <a:cs typeface="Century Gothic Paneuropean"/>
                <a:sym typeface="Century Gothic Paneuropean"/>
              </a:rPr>
              <a:t>As a team, you will get information on your shark and what kind of habitat they need. </a:t>
            </a:r>
          </a:p>
        </p:txBody>
      </p:sp>
      <p:sp>
        <p:nvSpPr>
          <p:cNvPr name="TextBox 18" id="18"/>
          <p:cNvSpPr txBox="true"/>
          <p:nvPr/>
        </p:nvSpPr>
        <p:spPr>
          <a:xfrm rot="0">
            <a:off x="4207600" y="3637273"/>
            <a:ext cx="12578421" cy="2371725"/>
          </a:xfrm>
          <a:prstGeom prst="rect">
            <a:avLst/>
          </a:prstGeom>
        </p:spPr>
        <p:txBody>
          <a:bodyPr anchor="t" rtlCol="false" tIns="0" lIns="0" bIns="0" rIns="0">
            <a:spAutoFit/>
          </a:bodyPr>
          <a:lstStyle/>
          <a:p>
            <a:pPr algn="l" marL="0" indent="0" lvl="0">
              <a:lnSpc>
                <a:spcPts val="6299"/>
              </a:lnSpc>
              <a:spcBef>
                <a:spcPct val="0"/>
              </a:spcBef>
            </a:pPr>
            <a:r>
              <a:rPr lang="en-US" sz="4500">
                <a:solidFill>
                  <a:srgbClr val="F0F9FA"/>
                </a:solidFill>
                <a:latin typeface="Century Gothic Paneuropean"/>
                <a:ea typeface="Century Gothic Paneuropean"/>
                <a:cs typeface="Century Gothic Paneuropean"/>
                <a:sym typeface="Century Gothic Paneuropean"/>
              </a:rPr>
              <a:t>Each shark has 4 houses they are thinking about living in. Help them find the most </a:t>
            </a:r>
            <a:r>
              <a:rPr lang="en-US" b="true" sz="4500">
                <a:solidFill>
                  <a:srgbClr val="F0F9FA"/>
                </a:solidFill>
                <a:latin typeface="Century Gothic Paneuropean Bold"/>
                <a:ea typeface="Century Gothic Paneuropean Bold"/>
                <a:cs typeface="Century Gothic Paneuropean Bold"/>
                <a:sym typeface="Century Gothic Paneuropean Bold"/>
              </a:rPr>
              <a:t>suitable habitat!</a:t>
            </a:r>
          </a:p>
        </p:txBody>
      </p:sp>
      <p:sp>
        <p:nvSpPr>
          <p:cNvPr name="TextBox 19" id="19"/>
          <p:cNvSpPr txBox="true"/>
          <p:nvPr/>
        </p:nvSpPr>
        <p:spPr>
          <a:xfrm rot="0">
            <a:off x="4207600" y="6886575"/>
            <a:ext cx="12578421" cy="1571625"/>
          </a:xfrm>
          <a:prstGeom prst="rect">
            <a:avLst/>
          </a:prstGeom>
        </p:spPr>
        <p:txBody>
          <a:bodyPr anchor="t" rtlCol="false" tIns="0" lIns="0" bIns="0" rIns="0">
            <a:spAutoFit/>
          </a:bodyPr>
          <a:lstStyle/>
          <a:p>
            <a:pPr algn="l" marL="0" indent="0" lvl="0">
              <a:lnSpc>
                <a:spcPts val="6299"/>
              </a:lnSpc>
              <a:spcBef>
                <a:spcPct val="0"/>
              </a:spcBef>
            </a:pPr>
            <a:r>
              <a:rPr lang="en-US" sz="4500">
                <a:solidFill>
                  <a:srgbClr val="F0F9FA"/>
                </a:solidFill>
                <a:latin typeface="Century Gothic Paneuropean"/>
                <a:ea typeface="Century Gothic Paneuropean"/>
                <a:cs typeface="Century Gothic Paneuropean"/>
                <a:sym typeface="Century Gothic Paneuropean"/>
              </a:rPr>
              <a:t>Remember that important parts of a habitat are: </a:t>
            </a:r>
            <a:r>
              <a:rPr lang="en-US" b="true" sz="4500">
                <a:solidFill>
                  <a:srgbClr val="F0F9FA"/>
                </a:solidFill>
                <a:latin typeface="Century Gothic Paneuropean Bold"/>
                <a:ea typeface="Century Gothic Paneuropean Bold"/>
                <a:cs typeface="Century Gothic Paneuropean Bold"/>
                <a:sym typeface="Century Gothic Paneuropean Bold"/>
              </a:rPr>
              <a:t>Salinity, Temperature, Diet, and Pollution</a:t>
            </a:r>
          </a:p>
        </p:txBody>
      </p:sp>
    </p:spTree>
  </p:cSld>
  <p:clrMapOvr>
    <a:masterClrMapping/>
  </p:clrMapOvr>
</p:sld>
</file>

<file path=ppt/slides/slide17.xml><?xml version="1.0" encoding="utf-8"?>
<p:sld xmlns:p="http://schemas.openxmlformats.org/presentationml/2006/main" xmlns:a="http://schemas.openxmlformats.org/drawingml/2006/main" xmlns:r="http://schemas.openxmlformats.org/officeDocument/2006/relationships">
  <p:cSld>
    <p:bg>
      <p:bgPr>
        <a:solidFill>
          <a:srgbClr val="032D59"/>
        </a:solidFill>
      </p:bgPr>
    </p:bg>
    <p:spTree>
      <p:nvGrpSpPr>
        <p:cNvPr id="1" name=""/>
        <p:cNvGrpSpPr/>
        <p:nvPr/>
      </p:nvGrpSpPr>
      <p:grpSpPr>
        <a:xfrm>
          <a:off x="0" y="0"/>
          <a:ext cx="0" cy="0"/>
          <a:chOff x="0" y="0"/>
          <a:chExt cx="0" cy="0"/>
        </a:xfrm>
      </p:grpSpPr>
      <p:grpSp>
        <p:nvGrpSpPr>
          <p:cNvPr name="Group 2" id="2"/>
          <p:cNvGrpSpPr/>
          <p:nvPr/>
        </p:nvGrpSpPr>
        <p:grpSpPr>
          <a:xfrm rot="0">
            <a:off x="1126727" y="1736902"/>
            <a:ext cx="2186153" cy="2143809"/>
            <a:chOff x="0" y="0"/>
            <a:chExt cx="2914870" cy="2858413"/>
          </a:xfrm>
        </p:grpSpPr>
        <p:grpSp>
          <p:nvGrpSpPr>
            <p:cNvPr name="Group 3" id="3"/>
            <p:cNvGrpSpPr/>
            <p:nvPr/>
          </p:nvGrpSpPr>
          <p:grpSpPr>
            <a:xfrm rot="0">
              <a:off x="56458" y="0"/>
              <a:ext cx="2858413" cy="2858413"/>
              <a:chOff x="0" y="0"/>
              <a:chExt cx="812800" cy="812800"/>
            </a:xfrm>
          </p:grpSpPr>
          <p:sp>
            <p:nvSpPr>
              <p:cNvPr name="Freeform 4" id="4"/>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p:spPr>
          </p:sp>
          <p:sp>
            <p:nvSpPr>
              <p:cNvPr name="TextBox 5" id="5"/>
              <p:cNvSpPr txBox="true"/>
              <p:nvPr/>
            </p:nvSpPr>
            <p:spPr>
              <a:xfrm>
                <a:off x="76200" y="-19050"/>
                <a:ext cx="660400" cy="755650"/>
              </a:xfrm>
              <a:prstGeom prst="rect">
                <a:avLst/>
              </a:prstGeom>
            </p:spPr>
            <p:txBody>
              <a:bodyPr anchor="ctr" rtlCol="false" tIns="50800" lIns="50800" bIns="50800" rIns="50800"/>
              <a:lstStyle/>
              <a:p>
                <a:pPr algn="ctr">
                  <a:lnSpc>
                    <a:spcPts val="3145"/>
                  </a:lnSpc>
                </a:pPr>
              </a:p>
            </p:txBody>
          </p:sp>
        </p:grpSp>
        <p:sp>
          <p:nvSpPr>
            <p:cNvPr name="Freeform 6" id="6"/>
            <p:cNvSpPr/>
            <p:nvPr/>
          </p:nvSpPr>
          <p:spPr>
            <a:xfrm flipH="false" flipV="false" rot="77576">
              <a:off x="25754" y="516215"/>
              <a:ext cx="2646836" cy="2312630"/>
            </a:xfrm>
            <a:custGeom>
              <a:avLst/>
              <a:gdLst/>
              <a:ahLst/>
              <a:cxnLst/>
              <a:rect r="r" b="b" t="t" l="l"/>
              <a:pathLst>
                <a:path h="2312630" w="2646836">
                  <a:moveTo>
                    <a:pt x="0" y="0"/>
                  </a:moveTo>
                  <a:lnTo>
                    <a:pt x="2646836" y="0"/>
                  </a:lnTo>
                  <a:lnTo>
                    <a:pt x="2646836" y="2312630"/>
                  </a:lnTo>
                  <a:lnTo>
                    <a:pt x="0" y="2312630"/>
                  </a:lnTo>
                  <a:lnTo>
                    <a:pt x="0" y="0"/>
                  </a:lnTo>
                  <a:close/>
                </a:path>
              </a:pathLst>
            </a:custGeom>
            <a:blipFill>
              <a:blip r:embed="rId2"/>
              <a:stretch>
                <a:fillRect l="-27250" t="0" r="0" b="0"/>
              </a:stretch>
            </a:blipFill>
          </p:spPr>
        </p:sp>
      </p:grpSp>
      <p:grpSp>
        <p:nvGrpSpPr>
          <p:cNvPr name="Group 7" id="7"/>
          <p:cNvGrpSpPr/>
          <p:nvPr/>
        </p:nvGrpSpPr>
        <p:grpSpPr>
          <a:xfrm rot="0">
            <a:off x="1126727" y="4115821"/>
            <a:ext cx="2186153" cy="2186153"/>
            <a:chOff x="0" y="0"/>
            <a:chExt cx="2914870" cy="2914870"/>
          </a:xfrm>
        </p:grpSpPr>
        <p:grpSp>
          <p:nvGrpSpPr>
            <p:cNvPr name="Group 8" id="8"/>
            <p:cNvGrpSpPr/>
            <p:nvPr/>
          </p:nvGrpSpPr>
          <p:grpSpPr>
            <a:xfrm rot="0">
              <a:off x="0" y="0"/>
              <a:ext cx="2914870" cy="2914870"/>
              <a:chOff x="0" y="0"/>
              <a:chExt cx="812800" cy="812800"/>
            </a:xfrm>
          </p:grpSpPr>
          <p:sp>
            <p:nvSpPr>
              <p:cNvPr name="Freeform 9" id="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0F9FA"/>
              </a:solidFill>
            </p:spPr>
          </p:sp>
          <p:sp>
            <p:nvSpPr>
              <p:cNvPr name="TextBox 10" id="10"/>
              <p:cNvSpPr txBox="true"/>
              <p:nvPr/>
            </p:nvSpPr>
            <p:spPr>
              <a:xfrm>
                <a:off x="76200" y="-19050"/>
                <a:ext cx="660400" cy="755650"/>
              </a:xfrm>
              <a:prstGeom prst="rect">
                <a:avLst/>
              </a:prstGeom>
            </p:spPr>
            <p:txBody>
              <a:bodyPr anchor="ctr" rtlCol="false" tIns="50800" lIns="50800" bIns="50800" rIns="50800"/>
              <a:lstStyle/>
              <a:p>
                <a:pPr algn="ctr">
                  <a:lnSpc>
                    <a:spcPts val="3145"/>
                  </a:lnSpc>
                </a:pPr>
              </a:p>
            </p:txBody>
          </p:sp>
        </p:grpSp>
        <p:sp>
          <p:nvSpPr>
            <p:cNvPr name="Freeform 11" id="11"/>
            <p:cNvSpPr/>
            <p:nvPr/>
          </p:nvSpPr>
          <p:spPr>
            <a:xfrm flipH="false" flipV="false" rot="0">
              <a:off x="20763" y="741757"/>
              <a:ext cx="2823212" cy="1259249"/>
            </a:xfrm>
            <a:custGeom>
              <a:avLst/>
              <a:gdLst/>
              <a:ahLst/>
              <a:cxnLst/>
              <a:rect r="r" b="b" t="t" l="l"/>
              <a:pathLst>
                <a:path h="1259249" w="2823212">
                  <a:moveTo>
                    <a:pt x="0" y="0"/>
                  </a:moveTo>
                  <a:lnTo>
                    <a:pt x="2823212" y="0"/>
                  </a:lnTo>
                  <a:lnTo>
                    <a:pt x="2823212" y="1259249"/>
                  </a:lnTo>
                  <a:lnTo>
                    <a:pt x="0" y="1259249"/>
                  </a:lnTo>
                  <a:lnTo>
                    <a:pt x="0" y="0"/>
                  </a:lnTo>
                  <a:close/>
                </a:path>
              </a:pathLst>
            </a:custGeom>
            <a:blipFill>
              <a:blip r:embed="rId3"/>
              <a:stretch>
                <a:fillRect l="-56267" t="0" r="0" b="0"/>
              </a:stretch>
            </a:blipFill>
          </p:spPr>
        </p:sp>
      </p:grpSp>
      <p:grpSp>
        <p:nvGrpSpPr>
          <p:cNvPr name="Group 12" id="12"/>
          <p:cNvGrpSpPr/>
          <p:nvPr/>
        </p:nvGrpSpPr>
        <p:grpSpPr>
          <a:xfrm rot="0">
            <a:off x="1028700" y="6537083"/>
            <a:ext cx="2382207" cy="2395634"/>
            <a:chOff x="0" y="0"/>
            <a:chExt cx="3176277" cy="3194178"/>
          </a:xfrm>
        </p:grpSpPr>
        <p:grpSp>
          <p:nvGrpSpPr>
            <p:cNvPr name="Group 13" id="13"/>
            <p:cNvGrpSpPr/>
            <p:nvPr/>
          </p:nvGrpSpPr>
          <p:grpSpPr>
            <a:xfrm rot="0">
              <a:off x="293577" y="311479"/>
              <a:ext cx="2882699" cy="2882699"/>
              <a:chOff x="0" y="0"/>
              <a:chExt cx="812800" cy="812800"/>
            </a:xfrm>
          </p:grpSpPr>
          <p:sp>
            <p:nvSpPr>
              <p:cNvPr name="Freeform 14" id="14"/>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0F9FA"/>
              </a:solidFill>
            </p:spPr>
          </p:sp>
          <p:sp>
            <p:nvSpPr>
              <p:cNvPr name="TextBox 15" id="15"/>
              <p:cNvSpPr txBox="true"/>
              <p:nvPr/>
            </p:nvSpPr>
            <p:spPr>
              <a:xfrm>
                <a:off x="76200" y="-19050"/>
                <a:ext cx="660400" cy="755650"/>
              </a:xfrm>
              <a:prstGeom prst="rect">
                <a:avLst/>
              </a:prstGeom>
            </p:spPr>
            <p:txBody>
              <a:bodyPr anchor="ctr" rtlCol="false" tIns="50800" lIns="50800" bIns="50800" rIns="50800"/>
              <a:lstStyle/>
              <a:p>
                <a:pPr algn="ctr">
                  <a:lnSpc>
                    <a:spcPts val="3145"/>
                  </a:lnSpc>
                </a:pPr>
              </a:p>
            </p:txBody>
          </p:sp>
        </p:grpSp>
        <p:sp>
          <p:nvSpPr>
            <p:cNvPr name="Freeform 16" id="16"/>
            <p:cNvSpPr/>
            <p:nvPr/>
          </p:nvSpPr>
          <p:spPr>
            <a:xfrm flipH="true" flipV="false" rot="-719841">
              <a:off x="229583" y="228018"/>
              <a:ext cx="2453091" cy="2466716"/>
            </a:xfrm>
            <a:custGeom>
              <a:avLst/>
              <a:gdLst/>
              <a:ahLst/>
              <a:cxnLst/>
              <a:rect r="r" b="b" t="t" l="l"/>
              <a:pathLst>
                <a:path h="2466716" w="2453091">
                  <a:moveTo>
                    <a:pt x="2453091" y="0"/>
                  </a:moveTo>
                  <a:lnTo>
                    <a:pt x="0" y="0"/>
                  </a:lnTo>
                  <a:lnTo>
                    <a:pt x="0" y="2466716"/>
                  </a:lnTo>
                  <a:lnTo>
                    <a:pt x="2453091" y="2466716"/>
                  </a:lnTo>
                  <a:lnTo>
                    <a:pt x="2453091" y="0"/>
                  </a:lnTo>
                  <a:close/>
                </a:path>
              </a:pathLst>
            </a:custGeom>
            <a:blipFill>
              <a:blip r:embed="rId4"/>
              <a:stretch>
                <a:fillRect l="0" t="0" r="-36157" b="0"/>
              </a:stretch>
            </a:blipFill>
          </p:spPr>
        </p:sp>
      </p:grpSp>
      <p:sp>
        <p:nvSpPr>
          <p:cNvPr name="TextBox 17" id="17"/>
          <p:cNvSpPr txBox="true"/>
          <p:nvPr/>
        </p:nvSpPr>
        <p:spPr>
          <a:xfrm rot="0">
            <a:off x="3988598" y="1579873"/>
            <a:ext cx="12578421" cy="7172325"/>
          </a:xfrm>
          <a:prstGeom prst="rect">
            <a:avLst/>
          </a:prstGeom>
        </p:spPr>
        <p:txBody>
          <a:bodyPr anchor="t" rtlCol="false" tIns="0" lIns="0" bIns="0" rIns="0">
            <a:spAutoFit/>
          </a:bodyPr>
          <a:lstStyle/>
          <a:p>
            <a:pPr algn="l">
              <a:lnSpc>
                <a:spcPts val="6299"/>
              </a:lnSpc>
            </a:pPr>
            <a:r>
              <a:rPr lang="en-US" sz="4500">
                <a:solidFill>
                  <a:srgbClr val="F0F9FA"/>
                </a:solidFill>
                <a:latin typeface="Century Gothic Paneuropean"/>
                <a:ea typeface="Century Gothic Paneuropean"/>
                <a:cs typeface="Century Gothic Paneuropean"/>
                <a:sym typeface="Century Gothic Paneuropean"/>
              </a:rPr>
              <a:t>Step 1: Get into groups and learn about your shark.</a:t>
            </a:r>
          </a:p>
          <a:p>
            <a:pPr algn="l">
              <a:lnSpc>
                <a:spcPts val="6299"/>
              </a:lnSpc>
            </a:pPr>
          </a:p>
          <a:p>
            <a:pPr algn="l">
              <a:lnSpc>
                <a:spcPts val="6299"/>
              </a:lnSpc>
            </a:pPr>
            <a:r>
              <a:rPr lang="en-US" sz="4500">
                <a:solidFill>
                  <a:srgbClr val="F0F9FA"/>
                </a:solidFill>
                <a:latin typeface="Century Gothic Paneuropean"/>
                <a:ea typeface="Century Gothic Paneuropean"/>
                <a:cs typeface="Century Gothic Paneuropean"/>
                <a:sym typeface="Century Gothic Paneuropean"/>
              </a:rPr>
              <a:t>Step 2: Work through 3 stations to learn about the homes your shark wants to live in.</a:t>
            </a:r>
          </a:p>
          <a:p>
            <a:pPr algn="l">
              <a:lnSpc>
                <a:spcPts val="6299"/>
              </a:lnSpc>
            </a:pPr>
          </a:p>
          <a:p>
            <a:pPr algn="l" marL="0" indent="0" lvl="0">
              <a:lnSpc>
                <a:spcPts val="6299"/>
              </a:lnSpc>
              <a:spcBef>
                <a:spcPct val="0"/>
              </a:spcBef>
            </a:pPr>
            <a:r>
              <a:rPr lang="en-US" sz="4500">
                <a:solidFill>
                  <a:srgbClr val="F0F9FA"/>
                </a:solidFill>
                <a:latin typeface="Century Gothic Paneuropean"/>
                <a:ea typeface="Century Gothic Paneuropean"/>
                <a:cs typeface="Century Gothic Paneuropean"/>
                <a:sym typeface="Century Gothic Paneuropean"/>
              </a:rPr>
              <a:t>Step 3: Think about what you learned about each home and decide which home is best for your shark.</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28FAA3887A9EE4FA660FE79C0A3EB4E" ma:contentTypeVersion="12" ma:contentTypeDescription="Create a new document." ma:contentTypeScope="" ma:versionID="4514c420fc546aa36817a2900b89c09f">
  <xsd:schema xmlns:xsd="http://www.w3.org/2001/XMLSchema" xmlns:xs="http://www.w3.org/2001/XMLSchema" xmlns:p="http://schemas.microsoft.com/office/2006/metadata/properties" xmlns:ns2="377ea6c5-c720-40d1-b137-1b67931e9f50" targetNamespace="http://schemas.microsoft.com/office/2006/metadata/properties" ma:root="true" ma:fieldsID="e2e0421bfb8976e98a5a24e7b91e219c" ns2:_="">
    <xsd:import namespace="377ea6c5-c720-40d1-b137-1b67931e9f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7ea6c5-c720-40d1-b137-1b67931e9f5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1fce5ac-2f93-40ff-8307-b6977e84f40f"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377ea6c5-c720-40d1-b137-1b67931e9f5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AB587C1-9CF6-40B0-9F89-0786111600DC}"/>
</file>

<file path=customXml/itemProps2.xml><?xml version="1.0" encoding="utf-8"?>
<ds:datastoreItem xmlns:ds="http://schemas.openxmlformats.org/officeDocument/2006/customXml" ds:itemID="{B91A255B-9F6A-4A08-9106-310DE30E4A05}"/>
</file>

<file path=customXml/itemProps3.xml><?xml version="1.0" encoding="utf-8"?>
<ds:datastoreItem xmlns:ds="http://schemas.openxmlformats.org/officeDocument/2006/customXml" ds:itemID="{4E745EB0-8048-40AB-8885-0403E86DA48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VASEA_Echevarria_Powerpoint_2025</dc:title>
  <cp:revision>1</cp:revision>
  <dcterms:created xsi:type="dcterms:W3CDTF">2006-08-16T00:00:00Z</dcterms:created>
  <dcterms:modified xsi:type="dcterms:W3CDTF">2011-08-01T06:04:30Z</dcterms:modified>
  <dc:identifier>DAG1_Ezj78c</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0x010100828FAA3887A9EE4FA660FE79C0A3EB4E</vt:lpwstr>
  </property>
</Properties>
</file>