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sldIdLst>
    <p:sldId id="256" r:id="rId5"/>
    <p:sldId id="278" r:id="rId6"/>
    <p:sldId id="279" r:id="rId7"/>
    <p:sldId id="268" r:id="rId8"/>
    <p:sldId id="265" r:id="rId9"/>
    <p:sldId id="257" r:id="rId10"/>
    <p:sldId id="270" r:id="rId11"/>
    <p:sldId id="275" r:id="rId12"/>
    <p:sldId id="284" r:id="rId13"/>
    <p:sldId id="263" r:id="rId14"/>
    <p:sldId id="283" r:id="rId15"/>
    <p:sldId id="258" r:id="rId16"/>
    <p:sldId id="282" r:id="rId17"/>
    <p:sldId id="273" r:id="rId18"/>
    <p:sldId id="277" r:id="rId19"/>
    <p:sldId id="259" r:id="rId20"/>
    <p:sldId id="276" r:id="rId21"/>
    <p:sldId id="260" r:id="rId22"/>
    <p:sldId id="280" r:id="rId23"/>
    <p:sldId id="281" r:id="rId24"/>
    <p:sldId id="261" r:id="rId25"/>
    <p:sldId id="285" r:id="rId26"/>
    <p:sldId id="28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0B17739-5183-EB39-DCB5-3836F59F00B7}" name="Bethany Smith" initials="BS" userId="S::bsmith@vims.edu::397b1e97-05d0-44b6-aac6-7bf208797cc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C27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0" autoAdjust="0"/>
    <p:restoredTop sz="87965" autoAdjust="0"/>
  </p:normalViewPr>
  <p:slideViewPr>
    <p:cSldViewPr snapToGrid="0">
      <p:cViewPr varScale="1">
        <p:scale>
          <a:sx n="73" d="100"/>
          <a:sy n="73" d="100"/>
        </p:scale>
        <p:origin x="904" y="2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mille wilson" userId="19f53193d37ed251" providerId="LiveId" clId="{D3DD61D7-22B7-4DEB-9B04-A5662AF67000}"/>
    <pc:docChg chg="undo custSel addSld modSld sldOrd">
      <pc:chgData name="camille wilson" userId="19f53193d37ed251" providerId="LiveId" clId="{D3DD61D7-22B7-4DEB-9B04-A5662AF67000}" dt="2026-03-26T23:38:29.808" v="791" actId="20577"/>
      <pc:docMkLst>
        <pc:docMk/>
      </pc:docMkLst>
      <pc:sldChg chg="modNotesTx">
        <pc:chgData name="camille wilson" userId="19f53193d37ed251" providerId="LiveId" clId="{D3DD61D7-22B7-4DEB-9B04-A5662AF67000}" dt="2026-03-26T23:38:29.808" v="791" actId="20577"/>
        <pc:sldMkLst>
          <pc:docMk/>
          <pc:sldMk cId="1411254551" sldId="256"/>
        </pc:sldMkLst>
      </pc:sldChg>
      <pc:sldChg chg="addSp delSp modSp mod modAnim modNotesTx">
        <pc:chgData name="camille wilson" userId="19f53193d37ed251" providerId="LiveId" clId="{D3DD61D7-22B7-4DEB-9B04-A5662AF67000}" dt="2026-03-26T23:36:00.852" v="789" actId="1076"/>
        <pc:sldMkLst>
          <pc:docMk/>
          <pc:sldMk cId="561181620" sldId="276"/>
        </pc:sldMkLst>
        <pc:grpChg chg="mod">
          <ac:chgData name="camille wilson" userId="19f53193d37ed251" providerId="LiveId" clId="{D3DD61D7-22B7-4DEB-9B04-A5662AF67000}" dt="2026-03-11T16:00:46.451" v="787" actId="1076"/>
          <ac:grpSpMkLst>
            <pc:docMk/>
            <pc:sldMk cId="561181620" sldId="276"/>
            <ac:grpSpMk id="3" creationId="{2F92E179-E25F-938D-AC3B-C2AD88D88773}"/>
          </ac:grpSpMkLst>
        </pc:grpChg>
        <pc:picChg chg="mod">
          <ac:chgData name="camille wilson" userId="19f53193d37ed251" providerId="LiveId" clId="{D3DD61D7-22B7-4DEB-9B04-A5662AF67000}" dt="2026-03-26T23:36:00.852" v="789" actId="1076"/>
          <ac:picMkLst>
            <pc:docMk/>
            <pc:sldMk cId="561181620" sldId="276"/>
            <ac:picMk id="1026" creationId="{E7466FBE-3FD9-A28C-AD6F-4D7172C34A99}"/>
          </ac:picMkLst>
        </pc:picChg>
      </pc:sldChg>
      <pc:sldChg chg="modNotesTx">
        <pc:chgData name="camille wilson" userId="19f53193d37ed251" providerId="LiveId" clId="{D3DD61D7-22B7-4DEB-9B04-A5662AF67000}" dt="2026-03-11T15:21:31.072" v="785" actId="20577"/>
        <pc:sldMkLst>
          <pc:docMk/>
          <pc:sldMk cId="1085343206" sldId="281"/>
        </pc:sldMkLst>
      </pc:sldChg>
      <pc:sldChg chg="modSp new mod">
        <pc:chgData name="camille wilson" userId="19f53193d37ed251" providerId="LiveId" clId="{D3DD61D7-22B7-4DEB-9B04-A5662AF67000}" dt="2026-03-11T15:11:10.292" v="743" actId="14100"/>
        <pc:sldMkLst>
          <pc:docMk/>
          <pc:sldMk cId="1495217776" sldId="285"/>
        </pc:sldMkLst>
        <pc:spChg chg="mod">
          <ac:chgData name="camille wilson" userId="19f53193d37ed251" providerId="LiveId" clId="{D3DD61D7-22B7-4DEB-9B04-A5662AF67000}" dt="2026-03-11T15:09:38.422" v="694" actId="20577"/>
          <ac:spMkLst>
            <pc:docMk/>
            <pc:sldMk cId="1495217776" sldId="285"/>
            <ac:spMk id="2" creationId="{3ECAE6AC-24F6-289B-96A7-7B32E3E06672}"/>
          </ac:spMkLst>
        </pc:spChg>
        <pc:spChg chg="mod">
          <ac:chgData name="camille wilson" userId="19f53193d37ed251" providerId="LiveId" clId="{D3DD61D7-22B7-4DEB-9B04-A5662AF67000}" dt="2026-03-11T15:11:10.292" v="743" actId="14100"/>
          <ac:spMkLst>
            <pc:docMk/>
            <pc:sldMk cId="1495217776" sldId="285"/>
            <ac:spMk id="3" creationId="{C7DDEA5D-6D43-F2EB-5E44-18DA9E594230}"/>
          </ac:spMkLst>
        </pc:spChg>
      </pc:sldChg>
      <pc:sldChg chg="modSp new mod">
        <pc:chgData name="camille wilson" userId="19f53193d37ed251" providerId="LiveId" clId="{D3DD61D7-22B7-4DEB-9B04-A5662AF67000}" dt="2026-03-11T15:12:16.206" v="753" actId="115"/>
        <pc:sldMkLst>
          <pc:docMk/>
          <pc:sldMk cId="467863677" sldId="286"/>
        </pc:sldMkLst>
        <pc:spChg chg="mod">
          <ac:chgData name="camille wilson" userId="19f53193d37ed251" providerId="LiveId" clId="{D3DD61D7-22B7-4DEB-9B04-A5662AF67000}" dt="2026-03-11T15:09:47.342" v="717" actId="20577"/>
          <ac:spMkLst>
            <pc:docMk/>
            <pc:sldMk cId="467863677" sldId="286"/>
            <ac:spMk id="2" creationId="{E095AE11-8418-F446-B7E9-C64D421DA1C7}"/>
          </ac:spMkLst>
        </pc:spChg>
        <pc:spChg chg="mod">
          <ac:chgData name="camille wilson" userId="19f53193d37ed251" providerId="LiveId" clId="{D3DD61D7-22B7-4DEB-9B04-A5662AF67000}" dt="2026-03-11T15:12:16.206" v="753" actId="115"/>
          <ac:spMkLst>
            <pc:docMk/>
            <pc:sldMk cId="467863677" sldId="286"/>
            <ac:spMk id="3" creationId="{E7719B2C-2B8C-2C09-CE6D-9B53ABCBA5D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A7ADE8-E99A-4AF6-A760-110CFBBBB439}" type="datetimeFigureOut">
              <a:rPr lang="en-US" smtClean="0"/>
              <a:t>3/26/2026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24FA87-132A-4E19-BBB5-570E3B3CA98A}" type="slidenum">
              <a:rPr lang="en-US" smtClean="0"/>
              <a:t>‹#›</a:t>
            </a:fld>
            <a:endParaRPr lang="en-US"/>
          </a:p>
        </p:txBody>
      </p:sp>
    </p:spTree>
    <p:extLst>
      <p:ext uri="{BB962C8B-B14F-4D97-AF65-F5344CB8AC3E}">
        <p14:creationId xmlns:p14="http://schemas.microsoft.com/office/powerpoint/2010/main" val="701986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324FA87-132A-4E19-BBB5-570E3B3CA98A}" type="slidenum">
              <a:rPr lang="en-US" smtClean="0"/>
              <a:t>1</a:t>
            </a:fld>
            <a:endParaRPr lang="en-US"/>
          </a:p>
        </p:txBody>
      </p:sp>
    </p:spTree>
    <p:extLst>
      <p:ext uri="{BB962C8B-B14F-4D97-AF65-F5344CB8AC3E}">
        <p14:creationId xmlns:p14="http://schemas.microsoft.com/office/powerpoint/2010/main" val="11028160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Hook – class discussion</a:t>
            </a:r>
          </a:p>
          <a:p>
            <a:endParaRPr lang="en-US" dirty="0"/>
          </a:p>
        </p:txBody>
      </p:sp>
      <p:sp>
        <p:nvSpPr>
          <p:cNvPr id="4" name="Slide Number Placeholder 3"/>
          <p:cNvSpPr>
            <a:spLocks noGrp="1"/>
          </p:cNvSpPr>
          <p:nvPr>
            <p:ph type="sldNum" sz="quarter" idx="5"/>
          </p:nvPr>
        </p:nvSpPr>
        <p:spPr/>
        <p:txBody>
          <a:bodyPr/>
          <a:lstStyle/>
          <a:p>
            <a:fld id="{6324FA87-132A-4E19-BBB5-570E3B3CA98A}" type="slidenum">
              <a:rPr lang="en-US" smtClean="0"/>
              <a:t>3</a:t>
            </a:fld>
            <a:endParaRPr lang="en-US"/>
          </a:p>
        </p:txBody>
      </p:sp>
    </p:spTree>
    <p:extLst>
      <p:ext uri="{BB962C8B-B14F-4D97-AF65-F5344CB8AC3E}">
        <p14:creationId xmlns:p14="http://schemas.microsoft.com/office/powerpoint/2010/main" val="4271043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make these same kinds of decisions everyday, but we also do this with science, backing it by measured values</a:t>
            </a:r>
          </a:p>
          <a:p>
            <a:r>
              <a:rPr lang="en-US" dirty="0"/>
              <a:t>Where would you plant this beautiful lush tree if you wanted the best chance of survival? Dry land or lush forest?</a:t>
            </a:r>
          </a:p>
          <a:p>
            <a:r>
              <a:rPr lang="en-US" dirty="0"/>
              <a:t>Why is one better than the other? How might you quantify it?</a:t>
            </a:r>
          </a:p>
        </p:txBody>
      </p:sp>
      <p:sp>
        <p:nvSpPr>
          <p:cNvPr id="4" name="Slide Number Placeholder 3"/>
          <p:cNvSpPr>
            <a:spLocks noGrp="1"/>
          </p:cNvSpPr>
          <p:nvPr>
            <p:ph type="sldNum" sz="quarter" idx="5"/>
          </p:nvPr>
        </p:nvSpPr>
        <p:spPr/>
        <p:txBody>
          <a:bodyPr/>
          <a:lstStyle/>
          <a:p>
            <a:fld id="{6324FA87-132A-4E19-BBB5-570E3B3CA98A}" type="slidenum">
              <a:rPr lang="en-US" smtClean="0"/>
              <a:t>4</a:t>
            </a:fld>
            <a:endParaRPr lang="en-US"/>
          </a:p>
        </p:txBody>
      </p:sp>
    </p:spTree>
    <p:extLst>
      <p:ext uri="{BB962C8B-B14F-4D97-AF65-F5344CB8AC3E}">
        <p14:creationId xmlns:p14="http://schemas.microsoft.com/office/powerpoint/2010/main" val="3837420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same kinds of things are important in science as well, particularly habitat restoration/rehabilitation</a:t>
            </a:r>
          </a:p>
        </p:txBody>
      </p:sp>
      <p:sp>
        <p:nvSpPr>
          <p:cNvPr id="4" name="Slide Number Placeholder 3"/>
          <p:cNvSpPr>
            <a:spLocks noGrp="1"/>
          </p:cNvSpPr>
          <p:nvPr>
            <p:ph type="sldNum" sz="quarter" idx="5"/>
          </p:nvPr>
        </p:nvSpPr>
        <p:spPr/>
        <p:txBody>
          <a:bodyPr/>
          <a:lstStyle/>
          <a:p>
            <a:fld id="{6324FA87-132A-4E19-BBB5-570E3B3CA98A}" type="slidenum">
              <a:rPr lang="en-US" smtClean="0"/>
              <a:t>5</a:t>
            </a:fld>
            <a:endParaRPr lang="en-US"/>
          </a:p>
        </p:txBody>
      </p:sp>
    </p:spTree>
    <p:extLst>
      <p:ext uri="{BB962C8B-B14F-4D97-AF65-F5344CB8AC3E}">
        <p14:creationId xmlns:p14="http://schemas.microsoft.com/office/powerpoint/2010/main" val="1821334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Coastal habitats are very important , but they are at risk and dying off. Restoration </a:t>
            </a:r>
            <a:r>
              <a:rPr lang="en-US" dirty="0" err="1"/>
              <a:t>attmepts</a:t>
            </a:r>
            <a:r>
              <a:rPr lang="en-US" dirty="0"/>
              <a:t> to bring these places back to their </a:t>
            </a:r>
            <a:r>
              <a:rPr lang="en-US" dirty="0" err="1"/>
              <a:t>og</a:t>
            </a:r>
            <a:r>
              <a:rPr lang="en-US" dirty="0"/>
              <a:t>/natural status</a:t>
            </a:r>
          </a:p>
        </p:txBody>
      </p:sp>
      <p:sp>
        <p:nvSpPr>
          <p:cNvPr id="4" name="Slide Number Placeholder 3"/>
          <p:cNvSpPr>
            <a:spLocks noGrp="1"/>
          </p:cNvSpPr>
          <p:nvPr>
            <p:ph type="sldNum" sz="quarter" idx="5"/>
          </p:nvPr>
        </p:nvSpPr>
        <p:spPr/>
        <p:txBody>
          <a:bodyPr/>
          <a:lstStyle/>
          <a:p>
            <a:fld id="{6324FA87-132A-4E19-BBB5-570E3B3CA98A}" type="slidenum">
              <a:rPr lang="en-US" smtClean="0"/>
              <a:t>6</a:t>
            </a:fld>
            <a:endParaRPr lang="en-US"/>
          </a:p>
        </p:txBody>
      </p:sp>
    </p:spTree>
    <p:extLst>
      <p:ext uri="{BB962C8B-B14F-4D97-AF65-F5344CB8AC3E}">
        <p14:creationId xmlns:p14="http://schemas.microsoft.com/office/powerpoint/2010/main" val="7526739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Take one in particular – seagrass to look at as an example </a:t>
            </a:r>
          </a:p>
          <a:p>
            <a:r>
              <a:rPr lang="en-US" dirty="0"/>
              <a:t>Can take many forms, but one we will focus on today is seed based restoration</a:t>
            </a:r>
          </a:p>
          <a:p>
            <a:endParaRPr lang="en-US" dirty="0"/>
          </a:p>
        </p:txBody>
      </p:sp>
      <p:sp>
        <p:nvSpPr>
          <p:cNvPr id="4" name="Slide Number Placeholder 3"/>
          <p:cNvSpPr>
            <a:spLocks noGrp="1"/>
          </p:cNvSpPr>
          <p:nvPr>
            <p:ph type="sldNum" sz="quarter" idx="5"/>
          </p:nvPr>
        </p:nvSpPr>
        <p:spPr/>
        <p:txBody>
          <a:bodyPr/>
          <a:lstStyle/>
          <a:p>
            <a:fld id="{6324FA87-132A-4E19-BBB5-570E3B3CA98A}" type="slidenum">
              <a:rPr lang="en-US" smtClean="0"/>
              <a:t>7</a:t>
            </a:fld>
            <a:endParaRPr lang="en-US"/>
          </a:p>
        </p:txBody>
      </p:sp>
    </p:spTree>
    <p:extLst>
      <p:ext uri="{BB962C8B-B14F-4D97-AF65-F5344CB8AC3E}">
        <p14:creationId xmlns:p14="http://schemas.microsoft.com/office/powerpoint/2010/main" val="1117347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83CCC-74DC-FE32-D555-380BB81A25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A01462-14D0-6F0E-E6C7-63D275434D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1D1F25-A4F6-476D-98B9-D94FD4BD27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FA0F60-9E5E-92F3-BD56-80D8CC688CF2}"/>
              </a:ext>
            </a:extLst>
          </p:cNvPr>
          <p:cNvSpPr>
            <a:spLocks noGrp="1"/>
          </p:cNvSpPr>
          <p:nvPr>
            <p:ph type="sldNum" sz="quarter" idx="5"/>
          </p:nvPr>
        </p:nvSpPr>
        <p:spPr/>
        <p:txBody>
          <a:bodyPr/>
          <a:lstStyle/>
          <a:p>
            <a:fld id="{6324FA87-132A-4E19-BBB5-570E3B3CA98A}" type="slidenum">
              <a:rPr lang="en-US" smtClean="0"/>
              <a:t>8</a:t>
            </a:fld>
            <a:endParaRPr lang="en-US"/>
          </a:p>
        </p:txBody>
      </p:sp>
    </p:spTree>
    <p:extLst>
      <p:ext uri="{BB962C8B-B14F-4D97-AF65-F5344CB8AC3E}">
        <p14:creationId xmlns:p14="http://schemas.microsoft.com/office/powerpoint/2010/main" val="37084770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053873-794B-5629-0A6C-BCF9738B0C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D10F8F-F5DE-2326-BC91-2735C5B657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CE6744-7861-CEB1-D0EF-4DE262DA972A}"/>
              </a:ext>
            </a:extLst>
          </p:cNvPr>
          <p:cNvSpPr>
            <a:spLocks noGrp="1"/>
          </p:cNvSpPr>
          <p:nvPr>
            <p:ph type="body" idx="1"/>
          </p:nvPr>
        </p:nvSpPr>
        <p:spPr/>
        <p:txBody>
          <a:bodyPr/>
          <a:lstStyle/>
          <a:p>
            <a:endParaRPr lang="en-US" dirty="0">
              <a:latin typeface="Calibri"/>
              <a:ea typeface="Calibri"/>
              <a:cs typeface="Calibri"/>
            </a:endParaRPr>
          </a:p>
        </p:txBody>
      </p:sp>
      <p:sp>
        <p:nvSpPr>
          <p:cNvPr id="4" name="Slide Number Placeholder 3">
            <a:extLst>
              <a:ext uri="{FF2B5EF4-FFF2-40B4-BE49-F238E27FC236}">
                <a16:creationId xmlns:a16="http://schemas.microsoft.com/office/drawing/2014/main" id="{59940A89-E32F-4660-BB0E-9351316A80D1}"/>
              </a:ext>
            </a:extLst>
          </p:cNvPr>
          <p:cNvSpPr>
            <a:spLocks noGrp="1"/>
          </p:cNvSpPr>
          <p:nvPr>
            <p:ph type="sldNum" sz="quarter" idx="5"/>
          </p:nvPr>
        </p:nvSpPr>
        <p:spPr/>
        <p:txBody>
          <a:bodyPr/>
          <a:lstStyle/>
          <a:p>
            <a:fld id="{6324FA87-132A-4E19-BBB5-570E3B3CA98A}" type="slidenum">
              <a:rPr lang="en-US" smtClean="0"/>
              <a:t>9</a:t>
            </a:fld>
            <a:endParaRPr lang="en-US"/>
          </a:p>
        </p:txBody>
      </p:sp>
    </p:spTree>
    <p:extLst>
      <p:ext uri="{BB962C8B-B14F-4D97-AF65-F5344CB8AC3E}">
        <p14:creationId xmlns:p14="http://schemas.microsoft.com/office/powerpoint/2010/main" val="29078927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324FA87-132A-4E19-BBB5-570E3B3CA98A}" type="slidenum">
              <a:rPr lang="en-US" smtClean="0"/>
              <a:t>10</a:t>
            </a:fld>
            <a:endParaRPr lang="en-US"/>
          </a:p>
        </p:txBody>
      </p:sp>
    </p:spTree>
    <p:extLst>
      <p:ext uri="{BB962C8B-B14F-4D97-AF65-F5344CB8AC3E}">
        <p14:creationId xmlns:p14="http://schemas.microsoft.com/office/powerpoint/2010/main" val="41746995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411336-6629-4684-211B-B18A76AEC2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A4A014-1027-05B0-F0FE-79779620AF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70C816-BF2F-98FC-310C-D4B68B549072}"/>
              </a:ext>
            </a:extLst>
          </p:cNvPr>
          <p:cNvSpPr>
            <a:spLocks noGrp="1"/>
          </p:cNvSpPr>
          <p:nvPr>
            <p:ph type="body" idx="1"/>
          </p:nvPr>
        </p:nvSpPr>
        <p:spPr/>
        <p:txBody>
          <a:bodyPr/>
          <a:lstStyle/>
          <a:p>
            <a:endParaRPr lang="en-US" dirty="0">
              <a:latin typeface="Calibri"/>
              <a:ea typeface="Calibri"/>
              <a:cs typeface="Calibri"/>
            </a:endParaRPr>
          </a:p>
        </p:txBody>
      </p:sp>
      <p:sp>
        <p:nvSpPr>
          <p:cNvPr id="4" name="Slide Number Placeholder 3">
            <a:extLst>
              <a:ext uri="{FF2B5EF4-FFF2-40B4-BE49-F238E27FC236}">
                <a16:creationId xmlns:a16="http://schemas.microsoft.com/office/drawing/2014/main" id="{DDC3E3E4-F96A-94B7-9FB4-AE991107B185}"/>
              </a:ext>
            </a:extLst>
          </p:cNvPr>
          <p:cNvSpPr>
            <a:spLocks noGrp="1"/>
          </p:cNvSpPr>
          <p:nvPr>
            <p:ph type="sldNum" sz="quarter" idx="5"/>
          </p:nvPr>
        </p:nvSpPr>
        <p:spPr/>
        <p:txBody>
          <a:bodyPr/>
          <a:lstStyle/>
          <a:p>
            <a:fld id="{6324FA87-132A-4E19-BBB5-570E3B3CA98A}" type="slidenum">
              <a:rPr lang="en-US" smtClean="0"/>
              <a:t>11</a:t>
            </a:fld>
            <a:endParaRPr lang="en-US"/>
          </a:p>
        </p:txBody>
      </p:sp>
    </p:spTree>
    <p:extLst>
      <p:ext uri="{BB962C8B-B14F-4D97-AF65-F5344CB8AC3E}">
        <p14:creationId xmlns:p14="http://schemas.microsoft.com/office/powerpoint/2010/main" val="1960127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them what salinity it is reading at</a:t>
            </a:r>
          </a:p>
        </p:txBody>
      </p:sp>
      <p:sp>
        <p:nvSpPr>
          <p:cNvPr id="4" name="Slide Number Placeholder 3"/>
          <p:cNvSpPr>
            <a:spLocks noGrp="1"/>
          </p:cNvSpPr>
          <p:nvPr>
            <p:ph type="sldNum" sz="quarter" idx="5"/>
          </p:nvPr>
        </p:nvSpPr>
        <p:spPr/>
        <p:txBody>
          <a:bodyPr/>
          <a:lstStyle/>
          <a:p>
            <a:fld id="{6324FA87-132A-4E19-BBB5-570E3B3CA98A}" type="slidenum">
              <a:rPr lang="en-US" smtClean="0"/>
              <a:t>12</a:t>
            </a:fld>
            <a:endParaRPr lang="en-US"/>
          </a:p>
        </p:txBody>
      </p:sp>
    </p:spTree>
    <p:extLst>
      <p:ext uri="{BB962C8B-B14F-4D97-AF65-F5344CB8AC3E}">
        <p14:creationId xmlns:p14="http://schemas.microsoft.com/office/powerpoint/2010/main" val="34197768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a:ea typeface="Calibri"/>
              <a:cs typeface="Calibri"/>
            </a:endParaRPr>
          </a:p>
        </p:txBody>
      </p:sp>
      <p:sp>
        <p:nvSpPr>
          <p:cNvPr id="4" name="Slide Number Placeholder 3"/>
          <p:cNvSpPr>
            <a:spLocks noGrp="1"/>
          </p:cNvSpPr>
          <p:nvPr>
            <p:ph type="sldNum" sz="quarter" idx="5"/>
          </p:nvPr>
        </p:nvSpPr>
        <p:spPr/>
        <p:txBody>
          <a:bodyPr/>
          <a:lstStyle/>
          <a:p>
            <a:fld id="{6324FA87-132A-4E19-BBB5-570E3B3CA98A}" type="slidenum">
              <a:rPr lang="en-US" smtClean="0"/>
              <a:t>13</a:t>
            </a:fld>
            <a:endParaRPr lang="en-US"/>
          </a:p>
        </p:txBody>
      </p:sp>
    </p:spTree>
    <p:extLst>
      <p:ext uri="{BB962C8B-B14F-4D97-AF65-F5344CB8AC3E}">
        <p14:creationId xmlns:p14="http://schemas.microsoft.com/office/powerpoint/2010/main" val="17446141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Can get all these measurements together all at once, including the ones we get from each of those separate tools</a:t>
            </a:r>
          </a:p>
        </p:txBody>
      </p:sp>
      <p:sp>
        <p:nvSpPr>
          <p:cNvPr id="4" name="Slide Number Placeholder 3"/>
          <p:cNvSpPr>
            <a:spLocks noGrp="1"/>
          </p:cNvSpPr>
          <p:nvPr>
            <p:ph type="sldNum" sz="quarter" idx="5"/>
          </p:nvPr>
        </p:nvSpPr>
        <p:spPr/>
        <p:txBody>
          <a:bodyPr/>
          <a:lstStyle/>
          <a:p>
            <a:fld id="{6324FA87-132A-4E19-BBB5-570E3B3CA98A}" type="slidenum">
              <a:rPr lang="en-US" smtClean="0"/>
              <a:t>15</a:t>
            </a:fld>
            <a:endParaRPr lang="en-US"/>
          </a:p>
        </p:txBody>
      </p:sp>
    </p:spTree>
    <p:extLst>
      <p:ext uri="{BB962C8B-B14F-4D97-AF65-F5344CB8AC3E}">
        <p14:creationId xmlns:p14="http://schemas.microsoft.com/office/powerpoint/2010/main" val="23475480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324FA87-132A-4E19-BBB5-570E3B3CA98A}" type="slidenum">
              <a:rPr lang="en-US" smtClean="0"/>
              <a:t>16</a:t>
            </a:fld>
            <a:endParaRPr lang="en-US"/>
          </a:p>
        </p:txBody>
      </p:sp>
    </p:spTree>
    <p:extLst>
      <p:ext uri="{BB962C8B-B14F-4D97-AF65-F5344CB8AC3E}">
        <p14:creationId xmlns:p14="http://schemas.microsoft.com/office/powerpoint/2010/main" val="24621308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Delete temp and salinity values/images as you see fit</a:t>
            </a:r>
          </a:p>
          <a:p>
            <a:r>
              <a:rPr lang="en-US" dirty="0"/>
              <a:t>Introduce them to how they will be measuring the values</a:t>
            </a:r>
          </a:p>
          <a:p>
            <a:r>
              <a:rPr lang="en-US" dirty="0"/>
              <a:t>Measure depth with ruler, determine salinity and temp values from the images</a:t>
            </a:r>
          </a:p>
          <a:p>
            <a:r>
              <a:rPr lang="en-US" dirty="0"/>
              <a:t>Study the Secchi disk key to determine what levels of transparency apply with what level of light availability (high, medium or low)</a:t>
            </a:r>
          </a:p>
        </p:txBody>
      </p:sp>
      <p:sp>
        <p:nvSpPr>
          <p:cNvPr id="4" name="Slide Number Placeholder 3"/>
          <p:cNvSpPr>
            <a:spLocks noGrp="1"/>
          </p:cNvSpPr>
          <p:nvPr>
            <p:ph type="sldNum" sz="quarter" idx="5"/>
          </p:nvPr>
        </p:nvSpPr>
        <p:spPr/>
        <p:txBody>
          <a:bodyPr/>
          <a:lstStyle/>
          <a:p>
            <a:fld id="{6324FA87-132A-4E19-BBB5-570E3B3CA98A}" type="slidenum">
              <a:rPr lang="en-US" smtClean="0"/>
              <a:t>17</a:t>
            </a:fld>
            <a:endParaRPr lang="en-US"/>
          </a:p>
        </p:txBody>
      </p:sp>
    </p:spTree>
    <p:extLst>
      <p:ext uri="{BB962C8B-B14F-4D97-AF65-F5344CB8AC3E}">
        <p14:creationId xmlns:p14="http://schemas.microsoft.com/office/powerpoint/2010/main" val="6834981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will add these measurements into a table provided in the worksheet</a:t>
            </a:r>
          </a:p>
        </p:txBody>
      </p:sp>
      <p:sp>
        <p:nvSpPr>
          <p:cNvPr id="4" name="Slide Number Placeholder 3"/>
          <p:cNvSpPr>
            <a:spLocks noGrp="1"/>
          </p:cNvSpPr>
          <p:nvPr>
            <p:ph type="sldNum" sz="quarter" idx="5"/>
          </p:nvPr>
        </p:nvSpPr>
        <p:spPr/>
        <p:txBody>
          <a:bodyPr/>
          <a:lstStyle/>
          <a:p>
            <a:fld id="{6324FA87-132A-4E19-BBB5-570E3B3CA98A}" type="slidenum">
              <a:rPr lang="en-US" smtClean="0"/>
              <a:t>18</a:t>
            </a:fld>
            <a:endParaRPr lang="en-US"/>
          </a:p>
        </p:txBody>
      </p:sp>
    </p:spTree>
    <p:extLst>
      <p:ext uri="{BB962C8B-B14F-4D97-AF65-F5344CB8AC3E}">
        <p14:creationId xmlns:p14="http://schemas.microsoft.com/office/powerpoint/2010/main" val="37028222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Optional for further discussion</a:t>
            </a:r>
          </a:p>
        </p:txBody>
      </p:sp>
      <p:sp>
        <p:nvSpPr>
          <p:cNvPr id="4" name="Slide Number Placeholder 3"/>
          <p:cNvSpPr>
            <a:spLocks noGrp="1"/>
          </p:cNvSpPr>
          <p:nvPr>
            <p:ph type="sldNum" sz="quarter" idx="5"/>
          </p:nvPr>
        </p:nvSpPr>
        <p:spPr/>
        <p:txBody>
          <a:bodyPr/>
          <a:lstStyle/>
          <a:p>
            <a:fld id="{6324FA87-132A-4E19-BBB5-570E3B3CA98A}" type="slidenum">
              <a:rPr lang="en-US" smtClean="0"/>
              <a:t>20</a:t>
            </a:fld>
            <a:endParaRPr lang="en-US"/>
          </a:p>
        </p:txBody>
      </p:sp>
    </p:spTree>
    <p:extLst>
      <p:ext uri="{BB962C8B-B14F-4D97-AF65-F5344CB8AC3E}">
        <p14:creationId xmlns:p14="http://schemas.microsoft.com/office/powerpoint/2010/main" val="11871876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324FA87-132A-4E19-BBB5-570E3B3CA98A}" type="slidenum">
              <a:rPr lang="en-US" smtClean="0"/>
              <a:t>21</a:t>
            </a:fld>
            <a:endParaRPr lang="en-US"/>
          </a:p>
        </p:txBody>
      </p:sp>
    </p:spTree>
    <p:extLst>
      <p:ext uri="{BB962C8B-B14F-4D97-AF65-F5344CB8AC3E}">
        <p14:creationId xmlns:p14="http://schemas.microsoft.com/office/powerpoint/2010/main" val="2597411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A321B-31C7-C28E-BA3D-4596C2A751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2A3BB6D-DD66-A298-3D24-878E5C3490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670D033-BE60-7E98-2EB8-2DE54CAD7381}"/>
              </a:ext>
            </a:extLst>
          </p:cNvPr>
          <p:cNvSpPr>
            <a:spLocks noGrp="1"/>
          </p:cNvSpPr>
          <p:nvPr>
            <p:ph type="dt" sz="half" idx="10"/>
          </p:nvPr>
        </p:nvSpPr>
        <p:spPr/>
        <p:txBody>
          <a:bodyPr/>
          <a:lstStyle/>
          <a:p>
            <a:fld id="{BFD15B95-6DAA-4AC0-B803-486C112B236A}" type="datetimeFigureOut">
              <a:rPr lang="en-US" smtClean="0"/>
              <a:t>3/26/2026</a:t>
            </a:fld>
            <a:endParaRPr lang="en-US"/>
          </a:p>
        </p:txBody>
      </p:sp>
      <p:sp>
        <p:nvSpPr>
          <p:cNvPr id="5" name="Footer Placeholder 4">
            <a:extLst>
              <a:ext uri="{FF2B5EF4-FFF2-40B4-BE49-F238E27FC236}">
                <a16:creationId xmlns:a16="http://schemas.microsoft.com/office/drawing/2014/main" id="{DE7F4453-55FD-7CB1-E980-149014195E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266411-D0CE-C00D-E34B-C3FF5A125F85}"/>
              </a:ext>
            </a:extLst>
          </p:cNvPr>
          <p:cNvSpPr>
            <a:spLocks noGrp="1"/>
          </p:cNvSpPr>
          <p:nvPr>
            <p:ph type="sldNum" sz="quarter" idx="12"/>
          </p:nvPr>
        </p:nvSpPr>
        <p:spPr/>
        <p:txBody>
          <a:bodyPr/>
          <a:lstStyle/>
          <a:p>
            <a:fld id="{BFA4E8BC-DF0A-4C27-96A0-16B51B894245}" type="slidenum">
              <a:rPr lang="en-US" smtClean="0"/>
              <a:t>‹#›</a:t>
            </a:fld>
            <a:endParaRPr lang="en-US"/>
          </a:p>
        </p:txBody>
      </p:sp>
    </p:spTree>
    <p:extLst>
      <p:ext uri="{BB962C8B-B14F-4D97-AF65-F5344CB8AC3E}">
        <p14:creationId xmlns:p14="http://schemas.microsoft.com/office/powerpoint/2010/main" val="33283562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DADC3-316D-E2CD-B8D5-6D242B67C18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0A4EEA6-4D5E-951F-AE96-34779361BF7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D99F65-6FDD-809C-772D-308BDDC3D4C6}"/>
              </a:ext>
            </a:extLst>
          </p:cNvPr>
          <p:cNvSpPr>
            <a:spLocks noGrp="1"/>
          </p:cNvSpPr>
          <p:nvPr>
            <p:ph type="dt" sz="half" idx="10"/>
          </p:nvPr>
        </p:nvSpPr>
        <p:spPr/>
        <p:txBody>
          <a:bodyPr/>
          <a:lstStyle/>
          <a:p>
            <a:fld id="{BFD15B95-6DAA-4AC0-B803-486C112B236A}" type="datetimeFigureOut">
              <a:rPr lang="en-US" smtClean="0"/>
              <a:t>3/26/2026</a:t>
            </a:fld>
            <a:endParaRPr lang="en-US"/>
          </a:p>
        </p:txBody>
      </p:sp>
      <p:sp>
        <p:nvSpPr>
          <p:cNvPr id="5" name="Footer Placeholder 4">
            <a:extLst>
              <a:ext uri="{FF2B5EF4-FFF2-40B4-BE49-F238E27FC236}">
                <a16:creationId xmlns:a16="http://schemas.microsoft.com/office/drawing/2014/main" id="{3A05215C-8F62-4129-4C8B-875F9DAF77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4D5CE5-5B2D-BC8B-8983-4B0FA0623A0B}"/>
              </a:ext>
            </a:extLst>
          </p:cNvPr>
          <p:cNvSpPr>
            <a:spLocks noGrp="1"/>
          </p:cNvSpPr>
          <p:nvPr>
            <p:ph type="sldNum" sz="quarter" idx="12"/>
          </p:nvPr>
        </p:nvSpPr>
        <p:spPr/>
        <p:txBody>
          <a:bodyPr/>
          <a:lstStyle/>
          <a:p>
            <a:fld id="{BFA4E8BC-DF0A-4C27-96A0-16B51B894245}" type="slidenum">
              <a:rPr lang="en-US" smtClean="0"/>
              <a:t>‹#›</a:t>
            </a:fld>
            <a:endParaRPr lang="en-US"/>
          </a:p>
        </p:txBody>
      </p:sp>
    </p:spTree>
    <p:extLst>
      <p:ext uri="{BB962C8B-B14F-4D97-AF65-F5344CB8AC3E}">
        <p14:creationId xmlns:p14="http://schemas.microsoft.com/office/powerpoint/2010/main" val="312366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0A087-8360-85EE-9ECD-26EA5FBC8A1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FA8FD91-190B-402A-B76A-C8D6334245D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0D8CA58-61B1-F200-FB72-1CB83D1B97A1}"/>
              </a:ext>
            </a:extLst>
          </p:cNvPr>
          <p:cNvSpPr>
            <a:spLocks noGrp="1"/>
          </p:cNvSpPr>
          <p:nvPr>
            <p:ph type="dt" sz="half" idx="10"/>
          </p:nvPr>
        </p:nvSpPr>
        <p:spPr/>
        <p:txBody>
          <a:bodyPr/>
          <a:lstStyle/>
          <a:p>
            <a:fld id="{BFD15B95-6DAA-4AC0-B803-486C112B236A}" type="datetimeFigureOut">
              <a:rPr lang="en-US" smtClean="0"/>
              <a:t>3/26/2026</a:t>
            </a:fld>
            <a:endParaRPr lang="en-US"/>
          </a:p>
        </p:txBody>
      </p:sp>
      <p:sp>
        <p:nvSpPr>
          <p:cNvPr id="5" name="Footer Placeholder 4">
            <a:extLst>
              <a:ext uri="{FF2B5EF4-FFF2-40B4-BE49-F238E27FC236}">
                <a16:creationId xmlns:a16="http://schemas.microsoft.com/office/drawing/2014/main" id="{03A2743A-F3D9-BD2C-EF87-4B37467E84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F177CE-CB1E-1967-3643-0100177137E2}"/>
              </a:ext>
            </a:extLst>
          </p:cNvPr>
          <p:cNvSpPr>
            <a:spLocks noGrp="1"/>
          </p:cNvSpPr>
          <p:nvPr>
            <p:ph type="sldNum" sz="quarter" idx="12"/>
          </p:nvPr>
        </p:nvSpPr>
        <p:spPr/>
        <p:txBody>
          <a:bodyPr/>
          <a:lstStyle/>
          <a:p>
            <a:fld id="{BFA4E8BC-DF0A-4C27-96A0-16B51B894245}" type="slidenum">
              <a:rPr lang="en-US" smtClean="0"/>
              <a:t>‹#›</a:t>
            </a:fld>
            <a:endParaRPr lang="en-US"/>
          </a:p>
        </p:txBody>
      </p:sp>
    </p:spTree>
    <p:extLst>
      <p:ext uri="{BB962C8B-B14F-4D97-AF65-F5344CB8AC3E}">
        <p14:creationId xmlns:p14="http://schemas.microsoft.com/office/powerpoint/2010/main" val="13869217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FE78A-475D-93C7-FEE9-17AEC526A1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345FB5-C70B-236C-87D0-65B2B9BBB3C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40F48B5-3D15-4B74-56DB-30C6DB33C5D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6514D4A-9FE2-4AEC-1C0F-48C9AF9C9C01}"/>
              </a:ext>
            </a:extLst>
          </p:cNvPr>
          <p:cNvSpPr>
            <a:spLocks noGrp="1"/>
          </p:cNvSpPr>
          <p:nvPr>
            <p:ph type="dt" sz="half" idx="10"/>
          </p:nvPr>
        </p:nvSpPr>
        <p:spPr/>
        <p:txBody>
          <a:bodyPr/>
          <a:lstStyle/>
          <a:p>
            <a:fld id="{BFD15B95-6DAA-4AC0-B803-486C112B236A}" type="datetimeFigureOut">
              <a:rPr lang="en-US" smtClean="0"/>
              <a:t>3/26/2026</a:t>
            </a:fld>
            <a:endParaRPr lang="en-US"/>
          </a:p>
        </p:txBody>
      </p:sp>
      <p:sp>
        <p:nvSpPr>
          <p:cNvPr id="6" name="Footer Placeholder 5">
            <a:extLst>
              <a:ext uri="{FF2B5EF4-FFF2-40B4-BE49-F238E27FC236}">
                <a16:creationId xmlns:a16="http://schemas.microsoft.com/office/drawing/2014/main" id="{E1AF3857-23BA-9207-E0A9-E6D388BEB63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9CA90F3-A05F-C38B-98F8-5C1EC7112028}"/>
              </a:ext>
            </a:extLst>
          </p:cNvPr>
          <p:cNvSpPr>
            <a:spLocks noGrp="1"/>
          </p:cNvSpPr>
          <p:nvPr>
            <p:ph type="sldNum" sz="quarter" idx="12"/>
          </p:nvPr>
        </p:nvSpPr>
        <p:spPr/>
        <p:txBody>
          <a:bodyPr/>
          <a:lstStyle/>
          <a:p>
            <a:fld id="{BFA4E8BC-DF0A-4C27-96A0-16B51B894245}" type="slidenum">
              <a:rPr lang="en-US" smtClean="0"/>
              <a:t>‹#›</a:t>
            </a:fld>
            <a:endParaRPr lang="en-US"/>
          </a:p>
        </p:txBody>
      </p:sp>
    </p:spTree>
    <p:extLst>
      <p:ext uri="{BB962C8B-B14F-4D97-AF65-F5344CB8AC3E}">
        <p14:creationId xmlns:p14="http://schemas.microsoft.com/office/powerpoint/2010/main" val="2886589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7BFCF-1FC3-D0B7-EC88-BD95BE4A00E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90205C-0B3E-5383-3B50-7EE689DCC0A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02D080E-2C8F-76D7-FE9F-611394A7663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03BFB63-2B16-BFAD-D92E-2087B456FD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12301E-C222-C366-F872-2507C12D197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15864BD-2AAD-923C-550D-168779A9BBAD}"/>
              </a:ext>
            </a:extLst>
          </p:cNvPr>
          <p:cNvSpPr>
            <a:spLocks noGrp="1"/>
          </p:cNvSpPr>
          <p:nvPr>
            <p:ph type="dt" sz="half" idx="10"/>
          </p:nvPr>
        </p:nvSpPr>
        <p:spPr/>
        <p:txBody>
          <a:bodyPr/>
          <a:lstStyle/>
          <a:p>
            <a:fld id="{BFD15B95-6DAA-4AC0-B803-486C112B236A}" type="datetimeFigureOut">
              <a:rPr lang="en-US" smtClean="0"/>
              <a:t>3/26/2026</a:t>
            </a:fld>
            <a:endParaRPr lang="en-US"/>
          </a:p>
        </p:txBody>
      </p:sp>
      <p:sp>
        <p:nvSpPr>
          <p:cNvPr id="8" name="Footer Placeholder 7">
            <a:extLst>
              <a:ext uri="{FF2B5EF4-FFF2-40B4-BE49-F238E27FC236}">
                <a16:creationId xmlns:a16="http://schemas.microsoft.com/office/drawing/2014/main" id="{923D306C-3833-4912-6470-F864C36110D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ACAC378-B58C-2B1A-88F0-317F66657968}"/>
              </a:ext>
            </a:extLst>
          </p:cNvPr>
          <p:cNvSpPr>
            <a:spLocks noGrp="1"/>
          </p:cNvSpPr>
          <p:nvPr>
            <p:ph type="sldNum" sz="quarter" idx="12"/>
          </p:nvPr>
        </p:nvSpPr>
        <p:spPr/>
        <p:txBody>
          <a:bodyPr/>
          <a:lstStyle/>
          <a:p>
            <a:fld id="{BFA4E8BC-DF0A-4C27-96A0-16B51B894245}" type="slidenum">
              <a:rPr lang="en-US" smtClean="0"/>
              <a:t>‹#›</a:t>
            </a:fld>
            <a:endParaRPr lang="en-US"/>
          </a:p>
        </p:txBody>
      </p:sp>
    </p:spTree>
    <p:extLst>
      <p:ext uri="{BB962C8B-B14F-4D97-AF65-F5344CB8AC3E}">
        <p14:creationId xmlns:p14="http://schemas.microsoft.com/office/powerpoint/2010/main" val="1423827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55867-64F5-4CD9-234C-56F925E5A5B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67D368D-7F87-67E9-0FA4-442B908CF69D}"/>
              </a:ext>
            </a:extLst>
          </p:cNvPr>
          <p:cNvSpPr>
            <a:spLocks noGrp="1"/>
          </p:cNvSpPr>
          <p:nvPr>
            <p:ph type="dt" sz="half" idx="10"/>
          </p:nvPr>
        </p:nvSpPr>
        <p:spPr/>
        <p:txBody>
          <a:bodyPr/>
          <a:lstStyle/>
          <a:p>
            <a:fld id="{BFD15B95-6DAA-4AC0-B803-486C112B236A}" type="datetimeFigureOut">
              <a:rPr lang="en-US" smtClean="0"/>
              <a:t>3/26/2026</a:t>
            </a:fld>
            <a:endParaRPr lang="en-US"/>
          </a:p>
        </p:txBody>
      </p:sp>
      <p:sp>
        <p:nvSpPr>
          <p:cNvPr id="4" name="Footer Placeholder 3">
            <a:extLst>
              <a:ext uri="{FF2B5EF4-FFF2-40B4-BE49-F238E27FC236}">
                <a16:creationId xmlns:a16="http://schemas.microsoft.com/office/drawing/2014/main" id="{5AEBF5E6-80F2-93C1-448A-4C6C2E08359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8D186D5-AFF3-8900-08B3-7F50C33D6FF5}"/>
              </a:ext>
            </a:extLst>
          </p:cNvPr>
          <p:cNvSpPr>
            <a:spLocks noGrp="1"/>
          </p:cNvSpPr>
          <p:nvPr>
            <p:ph type="sldNum" sz="quarter" idx="12"/>
          </p:nvPr>
        </p:nvSpPr>
        <p:spPr/>
        <p:txBody>
          <a:bodyPr/>
          <a:lstStyle/>
          <a:p>
            <a:fld id="{BFA4E8BC-DF0A-4C27-96A0-16B51B894245}" type="slidenum">
              <a:rPr lang="en-US" smtClean="0"/>
              <a:t>‹#›</a:t>
            </a:fld>
            <a:endParaRPr lang="en-US"/>
          </a:p>
        </p:txBody>
      </p:sp>
    </p:spTree>
    <p:extLst>
      <p:ext uri="{BB962C8B-B14F-4D97-AF65-F5344CB8AC3E}">
        <p14:creationId xmlns:p14="http://schemas.microsoft.com/office/powerpoint/2010/main" val="568076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9156E97-7043-7F91-8DE8-747A7CDBF758}"/>
              </a:ext>
            </a:extLst>
          </p:cNvPr>
          <p:cNvSpPr>
            <a:spLocks noGrp="1"/>
          </p:cNvSpPr>
          <p:nvPr>
            <p:ph type="dt" sz="half" idx="10"/>
          </p:nvPr>
        </p:nvSpPr>
        <p:spPr/>
        <p:txBody>
          <a:bodyPr/>
          <a:lstStyle/>
          <a:p>
            <a:fld id="{BFD15B95-6DAA-4AC0-B803-486C112B236A}" type="datetimeFigureOut">
              <a:rPr lang="en-US" smtClean="0"/>
              <a:t>3/26/2026</a:t>
            </a:fld>
            <a:endParaRPr lang="en-US"/>
          </a:p>
        </p:txBody>
      </p:sp>
      <p:sp>
        <p:nvSpPr>
          <p:cNvPr id="3" name="Footer Placeholder 2">
            <a:extLst>
              <a:ext uri="{FF2B5EF4-FFF2-40B4-BE49-F238E27FC236}">
                <a16:creationId xmlns:a16="http://schemas.microsoft.com/office/drawing/2014/main" id="{A0C56936-F6E6-BD05-F854-823179666B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D5D989C-85FD-DC4F-91A1-FBC6E2934D96}"/>
              </a:ext>
            </a:extLst>
          </p:cNvPr>
          <p:cNvSpPr>
            <a:spLocks noGrp="1"/>
          </p:cNvSpPr>
          <p:nvPr>
            <p:ph type="sldNum" sz="quarter" idx="12"/>
          </p:nvPr>
        </p:nvSpPr>
        <p:spPr/>
        <p:txBody>
          <a:bodyPr/>
          <a:lstStyle/>
          <a:p>
            <a:fld id="{BFA4E8BC-DF0A-4C27-96A0-16B51B894245}" type="slidenum">
              <a:rPr lang="en-US" smtClean="0"/>
              <a:t>‹#›</a:t>
            </a:fld>
            <a:endParaRPr lang="en-US"/>
          </a:p>
        </p:txBody>
      </p:sp>
    </p:spTree>
    <p:extLst>
      <p:ext uri="{BB962C8B-B14F-4D97-AF65-F5344CB8AC3E}">
        <p14:creationId xmlns:p14="http://schemas.microsoft.com/office/powerpoint/2010/main" val="1055288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EDE88-B146-2F06-E2A0-C15348F35B1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5C0B18-BEA8-AD54-53CF-7B44081EA87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1734E-8F73-23C0-0967-A2F902275B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32EA0C-1D49-D8FA-4B13-03A29626830B}"/>
              </a:ext>
            </a:extLst>
          </p:cNvPr>
          <p:cNvSpPr>
            <a:spLocks noGrp="1"/>
          </p:cNvSpPr>
          <p:nvPr>
            <p:ph type="dt" sz="half" idx="10"/>
          </p:nvPr>
        </p:nvSpPr>
        <p:spPr/>
        <p:txBody>
          <a:bodyPr/>
          <a:lstStyle/>
          <a:p>
            <a:fld id="{BFD15B95-6DAA-4AC0-B803-486C112B236A}" type="datetimeFigureOut">
              <a:rPr lang="en-US" smtClean="0"/>
              <a:t>3/26/2026</a:t>
            </a:fld>
            <a:endParaRPr lang="en-US"/>
          </a:p>
        </p:txBody>
      </p:sp>
      <p:sp>
        <p:nvSpPr>
          <p:cNvPr id="6" name="Footer Placeholder 5">
            <a:extLst>
              <a:ext uri="{FF2B5EF4-FFF2-40B4-BE49-F238E27FC236}">
                <a16:creationId xmlns:a16="http://schemas.microsoft.com/office/drawing/2014/main" id="{6D372BD5-F58C-9CA0-1194-70101518D45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581932-C36A-A2A0-782A-E2EF4215C38E}"/>
              </a:ext>
            </a:extLst>
          </p:cNvPr>
          <p:cNvSpPr>
            <a:spLocks noGrp="1"/>
          </p:cNvSpPr>
          <p:nvPr>
            <p:ph type="sldNum" sz="quarter" idx="12"/>
          </p:nvPr>
        </p:nvSpPr>
        <p:spPr/>
        <p:txBody>
          <a:bodyPr/>
          <a:lstStyle/>
          <a:p>
            <a:fld id="{BFA4E8BC-DF0A-4C27-96A0-16B51B894245}" type="slidenum">
              <a:rPr lang="en-US" smtClean="0"/>
              <a:t>‹#›</a:t>
            </a:fld>
            <a:endParaRPr lang="en-US"/>
          </a:p>
        </p:txBody>
      </p:sp>
    </p:spTree>
    <p:extLst>
      <p:ext uri="{BB962C8B-B14F-4D97-AF65-F5344CB8AC3E}">
        <p14:creationId xmlns:p14="http://schemas.microsoft.com/office/powerpoint/2010/main" val="172692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0EC4A-8B2D-3129-045C-4DE36AA1B7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85F5E49-5622-59EF-37DB-B25A00EBC95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44FD2B2-722C-8481-046A-9BA7A28C5A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7EF78E-560B-C48B-687F-7298DA8ADA58}"/>
              </a:ext>
            </a:extLst>
          </p:cNvPr>
          <p:cNvSpPr>
            <a:spLocks noGrp="1"/>
          </p:cNvSpPr>
          <p:nvPr>
            <p:ph type="dt" sz="half" idx="10"/>
          </p:nvPr>
        </p:nvSpPr>
        <p:spPr/>
        <p:txBody>
          <a:bodyPr/>
          <a:lstStyle/>
          <a:p>
            <a:fld id="{BFD15B95-6DAA-4AC0-B803-486C112B236A}" type="datetimeFigureOut">
              <a:rPr lang="en-US" smtClean="0"/>
              <a:t>3/26/2026</a:t>
            </a:fld>
            <a:endParaRPr lang="en-US"/>
          </a:p>
        </p:txBody>
      </p:sp>
      <p:sp>
        <p:nvSpPr>
          <p:cNvPr id="6" name="Footer Placeholder 5">
            <a:extLst>
              <a:ext uri="{FF2B5EF4-FFF2-40B4-BE49-F238E27FC236}">
                <a16:creationId xmlns:a16="http://schemas.microsoft.com/office/drawing/2014/main" id="{E1DBBAFD-9888-13FF-A3D5-E688FA3377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E735C7-8040-1439-78CD-A7A79387C00C}"/>
              </a:ext>
            </a:extLst>
          </p:cNvPr>
          <p:cNvSpPr>
            <a:spLocks noGrp="1"/>
          </p:cNvSpPr>
          <p:nvPr>
            <p:ph type="sldNum" sz="quarter" idx="12"/>
          </p:nvPr>
        </p:nvSpPr>
        <p:spPr/>
        <p:txBody>
          <a:bodyPr/>
          <a:lstStyle/>
          <a:p>
            <a:fld id="{BFA4E8BC-DF0A-4C27-96A0-16B51B894245}" type="slidenum">
              <a:rPr lang="en-US" smtClean="0"/>
              <a:t>‹#›</a:t>
            </a:fld>
            <a:endParaRPr lang="en-US"/>
          </a:p>
        </p:txBody>
      </p:sp>
    </p:spTree>
    <p:extLst>
      <p:ext uri="{BB962C8B-B14F-4D97-AF65-F5344CB8AC3E}">
        <p14:creationId xmlns:p14="http://schemas.microsoft.com/office/powerpoint/2010/main" val="620066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4172F-ACE8-E8FB-CC26-95F88EF892F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E4D9833-5B1C-D31B-2A8B-3E554EEFB66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1F9031-73E7-8C92-963A-68BA0E569929}"/>
              </a:ext>
            </a:extLst>
          </p:cNvPr>
          <p:cNvSpPr>
            <a:spLocks noGrp="1"/>
          </p:cNvSpPr>
          <p:nvPr>
            <p:ph type="dt" sz="half" idx="10"/>
          </p:nvPr>
        </p:nvSpPr>
        <p:spPr/>
        <p:txBody>
          <a:bodyPr/>
          <a:lstStyle/>
          <a:p>
            <a:fld id="{BFD15B95-6DAA-4AC0-B803-486C112B236A}" type="datetimeFigureOut">
              <a:rPr lang="en-US" smtClean="0"/>
              <a:t>3/26/2026</a:t>
            </a:fld>
            <a:endParaRPr lang="en-US"/>
          </a:p>
        </p:txBody>
      </p:sp>
      <p:sp>
        <p:nvSpPr>
          <p:cNvPr id="5" name="Footer Placeholder 4">
            <a:extLst>
              <a:ext uri="{FF2B5EF4-FFF2-40B4-BE49-F238E27FC236}">
                <a16:creationId xmlns:a16="http://schemas.microsoft.com/office/drawing/2014/main" id="{B2D569C2-7498-3EB8-8ADD-653B66D095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EA4018-B8FB-D96C-A0A2-8B7AB0D9F322}"/>
              </a:ext>
            </a:extLst>
          </p:cNvPr>
          <p:cNvSpPr>
            <a:spLocks noGrp="1"/>
          </p:cNvSpPr>
          <p:nvPr>
            <p:ph type="sldNum" sz="quarter" idx="12"/>
          </p:nvPr>
        </p:nvSpPr>
        <p:spPr/>
        <p:txBody>
          <a:bodyPr/>
          <a:lstStyle/>
          <a:p>
            <a:fld id="{BFA4E8BC-DF0A-4C27-96A0-16B51B894245}" type="slidenum">
              <a:rPr lang="en-US" smtClean="0"/>
              <a:t>‹#›</a:t>
            </a:fld>
            <a:endParaRPr lang="en-US"/>
          </a:p>
        </p:txBody>
      </p:sp>
    </p:spTree>
    <p:extLst>
      <p:ext uri="{BB962C8B-B14F-4D97-AF65-F5344CB8AC3E}">
        <p14:creationId xmlns:p14="http://schemas.microsoft.com/office/powerpoint/2010/main" val="3904233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61468C-32DA-689B-A45D-3882F7FDA27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2BA9C54-E00B-54A9-893F-B6FEDC1FF85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37268F-CAA3-C3A8-8F80-985EDE895440}"/>
              </a:ext>
            </a:extLst>
          </p:cNvPr>
          <p:cNvSpPr>
            <a:spLocks noGrp="1"/>
          </p:cNvSpPr>
          <p:nvPr>
            <p:ph type="dt" sz="half" idx="10"/>
          </p:nvPr>
        </p:nvSpPr>
        <p:spPr/>
        <p:txBody>
          <a:bodyPr/>
          <a:lstStyle/>
          <a:p>
            <a:fld id="{BFD15B95-6DAA-4AC0-B803-486C112B236A}" type="datetimeFigureOut">
              <a:rPr lang="en-US" smtClean="0"/>
              <a:t>3/26/2026</a:t>
            </a:fld>
            <a:endParaRPr lang="en-US"/>
          </a:p>
        </p:txBody>
      </p:sp>
      <p:sp>
        <p:nvSpPr>
          <p:cNvPr id="5" name="Footer Placeholder 4">
            <a:extLst>
              <a:ext uri="{FF2B5EF4-FFF2-40B4-BE49-F238E27FC236}">
                <a16:creationId xmlns:a16="http://schemas.microsoft.com/office/drawing/2014/main" id="{89EA9F71-8E9B-20CE-E589-5CD5F3170C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041700-BBE3-A4F7-56BA-DB7C4801B757}"/>
              </a:ext>
            </a:extLst>
          </p:cNvPr>
          <p:cNvSpPr>
            <a:spLocks noGrp="1"/>
          </p:cNvSpPr>
          <p:nvPr>
            <p:ph type="sldNum" sz="quarter" idx="12"/>
          </p:nvPr>
        </p:nvSpPr>
        <p:spPr/>
        <p:txBody>
          <a:bodyPr/>
          <a:lstStyle/>
          <a:p>
            <a:fld id="{BFA4E8BC-DF0A-4C27-96A0-16B51B894245}" type="slidenum">
              <a:rPr lang="en-US" smtClean="0"/>
              <a:t>‹#›</a:t>
            </a:fld>
            <a:endParaRPr lang="en-US"/>
          </a:p>
        </p:txBody>
      </p:sp>
    </p:spTree>
    <p:extLst>
      <p:ext uri="{BB962C8B-B14F-4D97-AF65-F5344CB8AC3E}">
        <p14:creationId xmlns:p14="http://schemas.microsoft.com/office/powerpoint/2010/main" val="3166245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AC6BD5-F1DF-7E29-F986-E639E088C78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C2A650D-95FE-F734-8812-63B488BB3F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F6ABD91-83E5-24A0-278B-7C6D4A9DAA9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FD15B95-6DAA-4AC0-B803-486C112B236A}" type="datetimeFigureOut">
              <a:rPr lang="en-US" smtClean="0"/>
              <a:t>3/26/2026</a:t>
            </a:fld>
            <a:endParaRPr lang="en-US"/>
          </a:p>
        </p:txBody>
      </p:sp>
      <p:sp>
        <p:nvSpPr>
          <p:cNvPr id="5" name="Footer Placeholder 4">
            <a:extLst>
              <a:ext uri="{FF2B5EF4-FFF2-40B4-BE49-F238E27FC236}">
                <a16:creationId xmlns:a16="http://schemas.microsoft.com/office/drawing/2014/main" id="{A0168C29-8CD6-C203-37ED-F9ED1739E0E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8752CDD8-97B3-20B2-9A74-5676D8A8A67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FA4E8BC-DF0A-4C27-96A0-16B51B894245}" type="slidenum">
              <a:rPr lang="en-US" smtClean="0"/>
              <a:t>‹#›</a:t>
            </a:fld>
            <a:endParaRPr lang="en-US"/>
          </a:p>
        </p:txBody>
      </p:sp>
    </p:spTree>
    <p:extLst>
      <p:ext uri="{BB962C8B-B14F-4D97-AF65-F5344CB8AC3E}">
        <p14:creationId xmlns:p14="http://schemas.microsoft.com/office/powerpoint/2010/main" val="669333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a:extLst>
              <a:ext uri="{FF2B5EF4-FFF2-40B4-BE49-F238E27FC236}">
                <a16:creationId xmlns:a16="http://schemas.microsoft.com/office/drawing/2014/main" id="{D6A6C950-F441-892B-BB54-1CBB94A523EA}"/>
              </a:ext>
            </a:extLst>
          </p:cNvPr>
          <p:cNvPicPr>
            <a:picLocks noChangeAspect="1" noChangeArrowheads="1"/>
          </p:cNvPicPr>
          <p:nvPr/>
        </p:nvPicPr>
        <p:blipFill>
          <a:blip r:embed="rId3">
            <a:alphaModFix amt="50000"/>
            <a:extLst>
              <a:ext uri="{28A0092B-C50C-407E-A947-70E740481C1C}">
                <a14:useLocalDpi xmlns:a14="http://schemas.microsoft.com/office/drawing/2010/main" val="0"/>
              </a:ext>
            </a:extLst>
          </a:blip>
          <a:srcRect t="25000"/>
          <a:stretch>
            <a:fillRect/>
          </a:stretch>
        </p:blipFill>
        <p:spPr bwMode="auto">
          <a:xfrm>
            <a:off x="20" y="1"/>
            <a:ext cx="12191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B96A2F3-5FF3-85A2-43D3-3C2E6361A460}"/>
              </a:ext>
            </a:extLst>
          </p:cNvPr>
          <p:cNvSpPr>
            <a:spLocks noGrp="1"/>
          </p:cNvSpPr>
          <p:nvPr>
            <p:ph type="ctrTitle"/>
          </p:nvPr>
        </p:nvSpPr>
        <p:spPr>
          <a:xfrm>
            <a:off x="1524000" y="1122362"/>
            <a:ext cx="9144000" cy="2900518"/>
          </a:xfrm>
        </p:spPr>
        <p:txBody>
          <a:bodyPr>
            <a:normAutofit/>
          </a:bodyPr>
          <a:lstStyle/>
          <a:p>
            <a:r>
              <a:rPr lang="en-US" sz="5100" dirty="0">
                <a:solidFill>
                  <a:srgbClr val="FFFFFF"/>
                </a:solidFill>
              </a:rPr>
              <a:t>Data Driven Decisions:</a:t>
            </a:r>
            <a:br>
              <a:rPr lang="en-US" sz="5100" dirty="0">
                <a:solidFill>
                  <a:srgbClr val="FFFFFF"/>
                </a:solidFill>
              </a:rPr>
            </a:br>
            <a:r>
              <a:rPr lang="en-US" sz="5100" dirty="0">
                <a:solidFill>
                  <a:srgbClr val="FFFFFF"/>
                </a:solidFill>
              </a:rPr>
              <a:t>Seagrass restoration as an example of environmental problem solving</a:t>
            </a:r>
          </a:p>
        </p:txBody>
      </p:sp>
      <p:sp>
        <p:nvSpPr>
          <p:cNvPr id="3" name="Subtitle 2">
            <a:extLst>
              <a:ext uri="{FF2B5EF4-FFF2-40B4-BE49-F238E27FC236}">
                <a16:creationId xmlns:a16="http://schemas.microsoft.com/office/drawing/2014/main" id="{61DCC918-4801-5038-AC6A-C4582AF33CEC}"/>
              </a:ext>
            </a:extLst>
          </p:cNvPr>
          <p:cNvSpPr>
            <a:spLocks noGrp="1"/>
          </p:cNvSpPr>
          <p:nvPr>
            <p:ph type="subTitle" idx="1"/>
          </p:nvPr>
        </p:nvSpPr>
        <p:spPr>
          <a:xfrm>
            <a:off x="1436914" y="4378555"/>
            <a:ext cx="9144000" cy="1098395"/>
          </a:xfrm>
        </p:spPr>
        <p:txBody>
          <a:bodyPr>
            <a:normAutofit/>
          </a:bodyPr>
          <a:lstStyle/>
          <a:p>
            <a:r>
              <a:rPr lang="en-US" dirty="0">
                <a:solidFill>
                  <a:srgbClr val="FFFFFF"/>
                </a:solidFill>
              </a:rPr>
              <a:t>Camille Wilson</a:t>
            </a:r>
          </a:p>
        </p:txBody>
      </p:sp>
      <p:pic>
        <p:nvPicPr>
          <p:cNvPr id="4" name="Picture 3" descr="VASEA_logo">
            <a:extLst>
              <a:ext uri="{FF2B5EF4-FFF2-40B4-BE49-F238E27FC236}">
                <a16:creationId xmlns:a16="http://schemas.microsoft.com/office/drawing/2014/main" id="{59FE3540-46DA-CC5A-B6F5-036449963459}"/>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044673" y="5394323"/>
            <a:ext cx="1771650" cy="1228725"/>
          </a:xfrm>
          <a:prstGeom prst="rect">
            <a:avLst/>
          </a:prstGeom>
          <a:noFill/>
          <a:extLst>
            <a:ext uri="{909E8E84-426E-40DD-AFC4-6F175D3DCCD1}">
              <a14:hiddenFill xmlns:a14="http://schemas.microsoft.com/office/drawing/2010/main">
                <a:solidFill>
                  <a:srgbClr val="FFFFFF"/>
                </a:solidFill>
              </a14:hiddenFill>
            </a:ext>
          </a:extLst>
        </p:spPr>
      </p:pic>
      <p:grpSp>
        <p:nvGrpSpPr>
          <p:cNvPr id="9" name="Group 8">
            <a:extLst>
              <a:ext uri="{FF2B5EF4-FFF2-40B4-BE49-F238E27FC236}">
                <a16:creationId xmlns:a16="http://schemas.microsoft.com/office/drawing/2014/main" id="{0402897A-1383-2F0C-B7D6-E04A56E70F0D}"/>
              </a:ext>
            </a:extLst>
          </p:cNvPr>
          <p:cNvGrpSpPr/>
          <p:nvPr/>
        </p:nvGrpSpPr>
        <p:grpSpPr>
          <a:xfrm>
            <a:off x="6208763" y="5568626"/>
            <a:ext cx="3199926" cy="905090"/>
            <a:chOff x="6095999" y="5026453"/>
            <a:chExt cx="3199926" cy="905090"/>
          </a:xfrm>
        </p:grpSpPr>
        <p:sp>
          <p:nvSpPr>
            <p:cNvPr id="8" name="Rectangle 7">
              <a:extLst>
                <a:ext uri="{FF2B5EF4-FFF2-40B4-BE49-F238E27FC236}">
                  <a16:creationId xmlns:a16="http://schemas.microsoft.com/office/drawing/2014/main" id="{083BD39D-155E-0ADD-4C52-8400581422AD}"/>
                </a:ext>
              </a:extLst>
            </p:cNvPr>
            <p:cNvSpPr/>
            <p:nvPr/>
          </p:nvSpPr>
          <p:spPr>
            <a:xfrm>
              <a:off x="6095999" y="5026453"/>
              <a:ext cx="3199926" cy="90509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quot;Oyster Reef Restoration: Convergence Of Harvest And Conservation Strat ...">
              <a:extLst>
                <a:ext uri="{FF2B5EF4-FFF2-40B4-BE49-F238E27FC236}">
                  <a16:creationId xmlns:a16="http://schemas.microsoft.com/office/drawing/2014/main" id="{C0516C99-07A3-6B8D-A0B0-3C661234B231}"/>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095999" y="5071301"/>
              <a:ext cx="3124759" cy="83743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41125455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415C0-F598-CC92-1679-D01DE2724C1D}"/>
              </a:ext>
            </a:extLst>
          </p:cNvPr>
          <p:cNvSpPr>
            <a:spLocks noGrp="1"/>
          </p:cNvSpPr>
          <p:nvPr>
            <p:ph type="title"/>
          </p:nvPr>
        </p:nvSpPr>
        <p:spPr>
          <a:xfrm>
            <a:off x="838200" y="365125"/>
            <a:ext cx="6157404" cy="1325563"/>
          </a:xfrm>
        </p:spPr>
        <p:txBody>
          <a:bodyPr/>
          <a:lstStyle/>
          <a:p>
            <a:pPr algn="ctr"/>
            <a:r>
              <a:rPr lang="en-US" dirty="0"/>
              <a:t>Camille Wilson</a:t>
            </a:r>
          </a:p>
        </p:txBody>
      </p:sp>
      <p:sp>
        <p:nvSpPr>
          <p:cNvPr id="3" name="Content Placeholder 2">
            <a:extLst>
              <a:ext uri="{FF2B5EF4-FFF2-40B4-BE49-F238E27FC236}">
                <a16:creationId xmlns:a16="http://schemas.microsoft.com/office/drawing/2014/main" id="{308ED0B6-FDF0-790A-7C97-7C0CCE69479C}"/>
              </a:ext>
            </a:extLst>
          </p:cNvPr>
          <p:cNvSpPr>
            <a:spLocks noGrp="1"/>
          </p:cNvSpPr>
          <p:nvPr>
            <p:ph idx="1"/>
          </p:nvPr>
        </p:nvSpPr>
        <p:spPr>
          <a:xfrm>
            <a:off x="838200" y="1825625"/>
            <a:ext cx="5257800" cy="4351338"/>
          </a:xfrm>
        </p:spPr>
        <p:txBody>
          <a:bodyPr/>
          <a:lstStyle/>
          <a:p>
            <a:r>
              <a:rPr lang="en-US" dirty="0"/>
              <a:t>Hi, I am a graduate student at the Virginia Institute of Marine Science, and I work in seagrass meadows. I love exploring underwater and studying how the living parts of these ecosystems work. Hopefully I can help bring them to life for you guys in this lesson!</a:t>
            </a:r>
          </a:p>
          <a:p>
            <a:endParaRPr lang="en-US" dirty="0"/>
          </a:p>
        </p:txBody>
      </p:sp>
      <p:pic>
        <p:nvPicPr>
          <p:cNvPr id="4" name="Picture 3" descr="A person smiling at camera&#10;&#10;AI-generated content may be incorrect.">
            <a:extLst>
              <a:ext uri="{FF2B5EF4-FFF2-40B4-BE49-F238E27FC236}">
                <a16:creationId xmlns:a16="http://schemas.microsoft.com/office/drawing/2014/main" id="{3A0D6E6C-4D7F-5D0F-5761-12C6664D1D96}"/>
              </a:ext>
            </a:extLst>
          </p:cNvPr>
          <p:cNvPicPr>
            <a:picLocks noChangeAspect="1"/>
          </p:cNvPicPr>
          <p:nvPr/>
        </p:nvPicPr>
        <p:blipFill>
          <a:blip r:embed="rId2">
            <a:extLst>
              <a:ext uri="{28A0092B-C50C-407E-A947-70E740481C1C}">
                <a14:useLocalDpi xmlns:a14="http://schemas.microsoft.com/office/drawing/2010/main" val="0"/>
              </a:ext>
            </a:extLst>
          </a:blip>
          <a:srcRect r="11171"/>
          <a:stretch>
            <a:fillRect/>
          </a:stretch>
        </p:blipFill>
        <p:spPr>
          <a:xfrm>
            <a:off x="7684007" y="-566047"/>
            <a:ext cx="4507993" cy="6857990"/>
          </a:xfrm>
          <a:prstGeom prst="rect">
            <a:avLst/>
          </a:prstGeom>
        </p:spPr>
      </p:pic>
      <p:sp>
        <p:nvSpPr>
          <p:cNvPr id="5" name="TextBox 4">
            <a:extLst>
              <a:ext uri="{FF2B5EF4-FFF2-40B4-BE49-F238E27FC236}">
                <a16:creationId xmlns:a16="http://schemas.microsoft.com/office/drawing/2014/main" id="{E73C07D8-5E67-F8C0-704B-CCC084F4FAA2}"/>
              </a:ext>
            </a:extLst>
          </p:cNvPr>
          <p:cNvSpPr txBox="1"/>
          <p:nvPr/>
        </p:nvSpPr>
        <p:spPr>
          <a:xfrm>
            <a:off x="8816952" y="6408445"/>
            <a:ext cx="2690737" cy="338554"/>
          </a:xfrm>
          <a:prstGeom prst="rect">
            <a:avLst/>
          </a:prstGeom>
          <a:noFill/>
        </p:spPr>
        <p:txBody>
          <a:bodyPr wrap="none" rtlCol="0">
            <a:spAutoFit/>
          </a:bodyPr>
          <a:lstStyle/>
          <a:p>
            <a:r>
              <a:rPr lang="en-US" sz="1600" dirty="0"/>
              <a:t>Photo: Camille Wilson, 2024</a:t>
            </a:r>
          </a:p>
        </p:txBody>
      </p:sp>
    </p:spTree>
    <p:extLst>
      <p:ext uri="{BB962C8B-B14F-4D97-AF65-F5344CB8AC3E}">
        <p14:creationId xmlns:p14="http://schemas.microsoft.com/office/powerpoint/2010/main" val="3018872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66B49-EF71-1D0A-F229-94C65CEE97BA}"/>
              </a:ext>
            </a:extLst>
          </p:cNvPr>
          <p:cNvSpPr>
            <a:spLocks noGrp="1"/>
          </p:cNvSpPr>
          <p:nvPr>
            <p:ph type="title"/>
          </p:nvPr>
        </p:nvSpPr>
        <p:spPr>
          <a:xfrm>
            <a:off x="693198" y="782376"/>
            <a:ext cx="5402802" cy="1325563"/>
          </a:xfrm>
        </p:spPr>
        <p:txBody>
          <a:bodyPr>
            <a:normAutofit fontScale="90000"/>
          </a:bodyPr>
          <a:lstStyle/>
          <a:p>
            <a:pPr algn="ctr"/>
            <a:r>
              <a:rPr lang="en-US" dirty="0"/>
              <a:t>Where would you rather get your groceries?</a:t>
            </a:r>
          </a:p>
        </p:txBody>
      </p:sp>
      <p:pic>
        <p:nvPicPr>
          <p:cNvPr id="4" name="Picture 2" descr="This image captures the natural process of decay as various fruits lie abandoned on the ground, slowly rotting away. The once vibrant colors are muted by the speckles of mold and dust, and the fruit's softening skins are now home to insects and the forces of nature. It is a stark reminder of the cycle of life and death, and the impermanence of all things. The chaos of the displaced leaves and fruits also hint at the tranquility of letting go, as each piece returns to the earth from which it came, providing nutrients for new growth in a perpetual cycle of renewal.">
            <a:extLst>
              <a:ext uri="{FF2B5EF4-FFF2-40B4-BE49-F238E27FC236}">
                <a16:creationId xmlns:a16="http://schemas.microsoft.com/office/drawing/2014/main" id="{25A3BA55-A440-F947-8977-E823523E85D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22" r="16611" b="6476"/>
          <a:stretch>
            <a:fillRect/>
          </a:stretch>
        </p:blipFill>
        <p:spPr bwMode="auto">
          <a:xfrm>
            <a:off x="6591299" y="2"/>
            <a:ext cx="5600701" cy="641386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B452478-38AB-8E8B-A511-90C31A6CBED3}"/>
              </a:ext>
            </a:extLst>
          </p:cNvPr>
          <p:cNvPicPr>
            <a:picLocks noChangeAspect="1"/>
          </p:cNvPicPr>
          <p:nvPr/>
        </p:nvPicPr>
        <p:blipFill>
          <a:blip r:embed="rId4"/>
          <a:srcRect b="8757"/>
          <a:stretch>
            <a:fillRect/>
          </a:stretch>
        </p:blipFill>
        <p:spPr>
          <a:xfrm>
            <a:off x="69688" y="2515493"/>
            <a:ext cx="6400781" cy="3898370"/>
          </a:xfrm>
          <a:prstGeom prst="rect">
            <a:avLst/>
          </a:prstGeom>
        </p:spPr>
      </p:pic>
      <p:sp>
        <p:nvSpPr>
          <p:cNvPr id="6" name="TextBox 5">
            <a:extLst>
              <a:ext uri="{FF2B5EF4-FFF2-40B4-BE49-F238E27FC236}">
                <a16:creationId xmlns:a16="http://schemas.microsoft.com/office/drawing/2014/main" id="{6891FA80-4CFB-B9C9-CE7D-97070525CCD8}"/>
              </a:ext>
            </a:extLst>
          </p:cNvPr>
          <p:cNvSpPr txBox="1"/>
          <p:nvPr/>
        </p:nvSpPr>
        <p:spPr>
          <a:xfrm>
            <a:off x="2358033" y="6451988"/>
            <a:ext cx="1824089" cy="338554"/>
          </a:xfrm>
          <a:prstGeom prst="rect">
            <a:avLst/>
          </a:prstGeom>
          <a:noFill/>
        </p:spPr>
        <p:txBody>
          <a:bodyPr wrap="none" rtlCol="0">
            <a:spAutoFit/>
          </a:bodyPr>
          <a:lstStyle/>
          <a:p>
            <a:r>
              <a:rPr lang="en-US" sz="1600" dirty="0"/>
              <a:t>Photo: pexels.com</a:t>
            </a:r>
          </a:p>
        </p:txBody>
      </p:sp>
      <p:sp>
        <p:nvSpPr>
          <p:cNvPr id="7" name="TextBox 6">
            <a:extLst>
              <a:ext uri="{FF2B5EF4-FFF2-40B4-BE49-F238E27FC236}">
                <a16:creationId xmlns:a16="http://schemas.microsoft.com/office/drawing/2014/main" id="{FE54D964-D97A-BB9F-D5BB-9BDF61E1E6F9}"/>
              </a:ext>
            </a:extLst>
          </p:cNvPr>
          <p:cNvSpPr txBox="1"/>
          <p:nvPr/>
        </p:nvSpPr>
        <p:spPr>
          <a:xfrm>
            <a:off x="8649629" y="6467261"/>
            <a:ext cx="2148793" cy="338554"/>
          </a:xfrm>
          <a:prstGeom prst="rect">
            <a:avLst/>
          </a:prstGeom>
          <a:noFill/>
        </p:spPr>
        <p:txBody>
          <a:bodyPr wrap="none" rtlCol="0">
            <a:spAutoFit/>
          </a:bodyPr>
          <a:lstStyle/>
          <a:p>
            <a:r>
              <a:rPr lang="en-US" sz="1600" dirty="0"/>
              <a:t>Photo: stockcake.com</a:t>
            </a:r>
          </a:p>
        </p:txBody>
      </p:sp>
    </p:spTree>
    <p:extLst>
      <p:ext uri="{BB962C8B-B14F-4D97-AF65-F5344CB8AC3E}">
        <p14:creationId xmlns:p14="http://schemas.microsoft.com/office/powerpoint/2010/main" val="34871710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8" name="Rectangle 1047">
            <a:extLst>
              <a:ext uri="{FF2B5EF4-FFF2-40B4-BE49-F238E27FC236}">
                <a16:creationId xmlns:a16="http://schemas.microsoft.com/office/drawing/2014/main" id="{38468727-63BE-4191-B4A6-C30C82C0E9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039629-32CD-16BD-432E-CBFB06CD90EC}"/>
              </a:ext>
            </a:extLst>
          </p:cNvPr>
          <p:cNvSpPr>
            <a:spLocks noGrp="1"/>
          </p:cNvSpPr>
          <p:nvPr>
            <p:ph type="title"/>
          </p:nvPr>
        </p:nvSpPr>
        <p:spPr>
          <a:xfrm>
            <a:off x="457201" y="412454"/>
            <a:ext cx="2381250" cy="2101850"/>
          </a:xfrm>
        </p:spPr>
        <p:txBody>
          <a:bodyPr>
            <a:normAutofit/>
          </a:bodyPr>
          <a:lstStyle/>
          <a:p>
            <a:r>
              <a:rPr lang="en-US" sz="2600"/>
              <a:t>Where would you plant a tree if you wanted the best chance of survival?</a:t>
            </a:r>
          </a:p>
        </p:txBody>
      </p:sp>
      <p:sp>
        <p:nvSpPr>
          <p:cNvPr id="1050" name="Rectangle 1049">
            <a:extLst>
              <a:ext uri="{FF2B5EF4-FFF2-40B4-BE49-F238E27FC236}">
                <a16:creationId xmlns:a16="http://schemas.microsoft.com/office/drawing/2014/main" id="{9D355BB6-1BB8-4828-B246-CFB31742D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34839"/>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52" name="Rectangle 1051">
            <a:extLst>
              <a:ext uri="{FF2B5EF4-FFF2-40B4-BE49-F238E27FC236}">
                <a16:creationId xmlns:a16="http://schemas.microsoft.com/office/drawing/2014/main" id="{CA52A9B9-B2B3-46F0-9D53-0EFF9905BF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45238" y="1452646"/>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799B93B-4F05-7B1F-CFCA-95A497546BB0}"/>
              </a:ext>
            </a:extLst>
          </p:cNvPr>
          <p:cNvSpPr>
            <a:spLocks noGrp="1"/>
          </p:cNvSpPr>
          <p:nvPr>
            <p:ph idx="1"/>
          </p:nvPr>
        </p:nvSpPr>
        <p:spPr>
          <a:xfrm>
            <a:off x="3157538" y="412454"/>
            <a:ext cx="3243262" cy="2101850"/>
          </a:xfrm>
        </p:spPr>
        <p:txBody>
          <a:bodyPr anchor="ctr">
            <a:normAutofit/>
          </a:bodyPr>
          <a:lstStyle/>
          <a:p>
            <a:r>
              <a:rPr lang="en-US" sz="2400" dirty="0"/>
              <a:t>How might you quantify “better”?</a:t>
            </a:r>
          </a:p>
          <a:p>
            <a:r>
              <a:rPr lang="en-US" sz="2400" dirty="0"/>
              <a:t>What does one have that the other does not</a:t>
            </a:r>
          </a:p>
        </p:txBody>
      </p:sp>
      <p:pic>
        <p:nvPicPr>
          <p:cNvPr id="1030" name="Picture 6" descr="Dry Cracked Ground">
            <a:extLst>
              <a:ext uri="{FF2B5EF4-FFF2-40B4-BE49-F238E27FC236}">
                <a16:creationId xmlns:a16="http://schemas.microsoft.com/office/drawing/2014/main" id="{C2124B8B-DDA1-387B-503C-9E4C5D762E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8757"/>
          <a:stretch>
            <a:fillRect/>
          </a:stretch>
        </p:blipFill>
        <p:spPr bwMode="auto">
          <a:xfrm>
            <a:off x="64008" y="2576470"/>
            <a:ext cx="6400781" cy="389837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ree lush forest stock photo">
            <a:extLst>
              <a:ext uri="{FF2B5EF4-FFF2-40B4-BE49-F238E27FC236}">
                <a16:creationId xmlns:a16="http://schemas.microsoft.com/office/drawing/2014/main" id="{8595A356-30D4-F7B5-7583-BFBA8F9D642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2989" r="15761" b="5587"/>
          <a:stretch>
            <a:fillRect/>
          </a:stretch>
        </p:blipFill>
        <p:spPr bwMode="auto">
          <a:xfrm>
            <a:off x="6591299" y="1"/>
            <a:ext cx="5600701" cy="647483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A496752-E8A1-EF78-62EC-4EAD13CEB779}"/>
              </a:ext>
            </a:extLst>
          </p:cNvPr>
          <p:cNvSpPr txBox="1"/>
          <p:nvPr/>
        </p:nvSpPr>
        <p:spPr>
          <a:xfrm>
            <a:off x="1878714" y="6474840"/>
            <a:ext cx="3113096" cy="338554"/>
          </a:xfrm>
          <a:prstGeom prst="rect">
            <a:avLst/>
          </a:prstGeom>
          <a:noFill/>
        </p:spPr>
        <p:txBody>
          <a:bodyPr wrap="none" rtlCol="0">
            <a:spAutoFit/>
          </a:bodyPr>
          <a:lstStyle/>
          <a:p>
            <a:r>
              <a:rPr lang="en-US" sz="1600" dirty="0"/>
              <a:t>Photo: publicdomainpictures.net</a:t>
            </a:r>
          </a:p>
        </p:txBody>
      </p:sp>
      <p:sp>
        <p:nvSpPr>
          <p:cNvPr id="5" name="TextBox 4">
            <a:extLst>
              <a:ext uri="{FF2B5EF4-FFF2-40B4-BE49-F238E27FC236}">
                <a16:creationId xmlns:a16="http://schemas.microsoft.com/office/drawing/2014/main" id="{01AF7CF7-B102-B1A4-D9E8-B30AB816B7E4}"/>
              </a:ext>
            </a:extLst>
          </p:cNvPr>
          <p:cNvSpPr txBox="1"/>
          <p:nvPr/>
        </p:nvSpPr>
        <p:spPr>
          <a:xfrm>
            <a:off x="8579960" y="6469423"/>
            <a:ext cx="1945276" cy="338554"/>
          </a:xfrm>
          <a:prstGeom prst="rect">
            <a:avLst/>
          </a:prstGeom>
          <a:noFill/>
        </p:spPr>
        <p:txBody>
          <a:bodyPr wrap="none" rtlCol="0">
            <a:spAutoFit/>
          </a:bodyPr>
          <a:lstStyle/>
          <a:p>
            <a:r>
              <a:rPr lang="en-US" sz="1600" dirty="0"/>
              <a:t>Photo: stocksnap.io</a:t>
            </a:r>
          </a:p>
        </p:txBody>
      </p:sp>
    </p:spTree>
    <p:extLst>
      <p:ext uri="{BB962C8B-B14F-4D97-AF65-F5344CB8AC3E}">
        <p14:creationId xmlns:p14="http://schemas.microsoft.com/office/powerpoint/2010/main" val="21180179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52F5E-831F-35EE-E547-2F7AC62A835D}"/>
              </a:ext>
            </a:extLst>
          </p:cNvPr>
          <p:cNvSpPr>
            <a:spLocks noGrp="1"/>
          </p:cNvSpPr>
          <p:nvPr>
            <p:ph type="title"/>
          </p:nvPr>
        </p:nvSpPr>
        <p:spPr>
          <a:xfrm>
            <a:off x="838200" y="17885"/>
            <a:ext cx="10515600" cy="1325563"/>
          </a:xfrm>
        </p:spPr>
        <p:txBody>
          <a:bodyPr/>
          <a:lstStyle/>
          <a:p>
            <a:r>
              <a:rPr lang="en-US" dirty="0"/>
              <a:t>What is restoration?</a:t>
            </a:r>
          </a:p>
        </p:txBody>
      </p:sp>
      <p:sp>
        <p:nvSpPr>
          <p:cNvPr id="3" name="Content Placeholder 2">
            <a:extLst>
              <a:ext uri="{FF2B5EF4-FFF2-40B4-BE49-F238E27FC236}">
                <a16:creationId xmlns:a16="http://schemas.microsoft.com/office/drawing/2014/main" id="{463EF8E5-6A1D-9242-B911-D5D0871BEEB6}"/>
              </a:ext>
            </a:extLst>
          </p:cNvPr>
          <p:cNvSpPr>
            <a:spLocks noGrp="1"/>
          </p:cNvSpPr>
          <p:nvPr>
            <p:ph idx="1"/>
          </p:nvPr>
        </p:nvSpPr>
        <p:spPr>
          <a:xfrm>
            <a:off x="345522" y="1708516"/>
            <a:ext cx="6955971" cy="5153145"/>
          </a:xfrm>
        </p:spPr>
        <p:txBody>
          <a:bodyPr vert="horz" lIns="91440" tIns="45720" rIns="91440" bIns="45720" rtlCol="0" anchor="t">
            <a:normAutofit/>
          </a:bodyPr>
          <a:lstStyle/>
          <a:p>
            <a:r>
              <a:rPr lang="en-US" i="1" dirty="0"/>
              <a:t>“Ecological restoration is the process of </a:t>
            </a:r>
            <a:r>
              <a:rPr lang="en-US" b="1" i="1" dirty="0"/>
              <a:t>actively</a:t>
            </a:r>
            <a:r>
              <a:rPr lang="en-US" i="1" dirty="0"/>
              <a:t> assisting the recovery of a native ecosystem that has been degraded, damaged, or destroyed.”</a:t>
            </a:r>
          </a:p>
          <a:p>
            <a:pPr algn="r">
              <a:buFontTx/>
              <a:buChar char="-"/>
            </a:pPr>
            <a:r>
              <a:rPr lang="en-US" b="1" i="1" dirty="0"/>
              <a:t>Society of Ecological Restoration</a:t>
            </a:r>
          </a:p>
          <a:p>
            <a:pPr marL="0" indent="0">
              <a:buNone/>
            </a:pPr>
            <a:endParaRPr lang="en-US" b="1" i="1" dirty="0"/>
          </a:p>
          <a:p>
            <a:r>
              <a:rPr lang="en-US" dirty="0"/>
              <a:t>Recovery = return an ecosystem to natural or reference condition</a:t>
            </a:r>
          </a:p>
          <a:p>
            <a:endParaRPr lang="en-US" dirty="0"/>
          </a:p>
          <a:p>
            <a:r>
              <a:rPr lang="en-US" dirty="0"/>
              <a:t>We often have limited time and resources</a:t>
            </a:r>
          </a:p>
          <a:p>
            <a:pPr lvl="1"/>
            <a:r>
              <a:rPr lang="en-US" sz="2800" dirty="0"/>
              <a:t>Need to prioritize</a:t>
            </a:r>
          </a:p>
          <a:p>
            <a:pPr marL="457200" lvl="1" indent="0">
              <a:buNone/>
            </a:pPr>
            <a:endParaRPr lang="en-US" dirty="0"/>
          </a:p>
        </p:txBody>
      </p:sp>
      <p:pic>
        <p:nvPicPr>
          <p:cNvPr id="26" name="Picture 25" descr="A plant with roots and stems&#10;&#10;AI-generated content may be incorrect.">
            <a:extLst>
              <a:ext uri="{FF2B5EF4-FFF2-40B4-BE49-F238E27FC236}">
                <a16:creationId xmlns:a16="http://schemas.microsoft.com/office/drawing/2014/main" id="{94923DA8-B6BB-7EE5-45AF-C5184BE9D8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92993" y="2171354"/>
            <a:ext cx="757543" cy="757543"/>
          </a:xfrm>
          <a:prstGeom prst="rect">
            <a:avLst/>
          </a:prstGeom>
        </p:spPr>
      </p:pic>
      <p:pic>
        <p:nvPicPr>
          <p:cNvPr id="27" name="Picture 26" descr="A plant with roots and stems&#10;&#10;AI-generated content may be incorrect.">
            <a:extLst>
              <a:ext uri="{FF2B5EF4-FFF2-40B4-BE49-F238E27FC236}">
                <a16:creationId xmlns:a16="http://schemas.microsoft.com/office/drawing/2014/main" id="{334C9FBC-E1D6-94A0-E878-7450E9DB2D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65277" y="2171353"/>
            <a:ext cx="757543" cy="757543"/>
          </a:xfrm>
          <a:prstGeom prst="rect">
            <a:avLst/>
          </a:prstGeom>
        </p:spPr>
      </p:pic>
      <p:grpSp>
        <p:nvGrpSpPr>
          <p:cNvPr id="58" name="Group 57">
            <a:extLst>
              <a:ext uri="{FF2B5EF4-FFF2-40B4-BE49-F238E27FC236}">
                <a16:creationId xmlns:a16="http://schemas.microsoft.com/office/drawing/2014/main" id="{E823ECB1-530D-59FE-5177-E942869ABA89}"/>
              </a:ext>
            </a:extLst>
          </p:cNvPr>
          <p:cNvGrpSpPr/>
          <p:nvPr/>
        </p:nvGrpSpPr>
        <p:grpSpPr>
          <a:xfrm>
            <a:off x="6674083" y="19213"/>
            <a:ext cx="3112904" cy="1768312"/>
            <a:chOff x="7900150" y="4558403"/>
            <a:chExt cx="3967117" cy="2256571"/>
          </a:xfrm>
        </p:grpSpPr>
        <p:grpSp>
          <p:nvGrpSpPr>
            <p:cNvPr id="59" name="Group 58">
              <a:extLst>
                <a:ext uri="{FF2B5EF4-FFF2-40B4-BE49-F238E27FC236}">
                  <a16:creationId xmlns:a16="http://schemas.microsoft.com/office/drawing/2014/main" id="{37F3C58B-E530-D3FE-D7B2-811B7766D4E9}"/>
                </a:ext>
              </a:extLst>
            </p:cNvPr>
            <p:cNvGrpSpPr/>
            <p:nvPr/>
          </p:nvGrpSpPr>
          <p:grpSpPr>
            <a:xfrm>
              <a:off x="7900150" y="4558403"/>
              <a:ext cx="3919359" cy="1387475"/>
              <a:chOff x="7549269" y="809364"/>
              <a:chExt cx="3919359" cy="1387475"/>
            </a:xfrm>
          </p:grpSpPr>
          <p:pic>
            <p:nvPicPr>
              <p:cNvPr id="79" name="Picture 78" descr="A plant with roots and stems&#10;&#10;AI-generated content may be incorrect.">
                <a:extLst>
                  <a:ext uri="{FF2B5EF4-FFF2-40B4-BE49-F238E27FC236}">
                    <a16:creationId xmlns:a16="http://schemas.microsoft.com/office/drawing/2014/main" id="{FB447FE8-5F17-C067-59B1-5582BD91C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5457" y="809364"/>
                <a:ext cx="1325563" cy="1325563"/>
              </a:xfrm>
              <a:prstGeom prst="rect">
                <a:avLst/>
              </a:prstGeom>
            </p:spPr>
          </p:pic>
          <p:pic>
            <p:nvPicPr>
              <p:cNvPr id="80" name="Picture 79" descr="A plant with roots and stems&#10;&#10;AI-generated content may be incorrect.">
                <a:extLst>
                  <a:ext uri="{FF2B5EF4-FFF2-40B4-BE49-F238E27FC236}">
                    <a16:creationId xmlns:a16="http://schemas.microsoft.com/office/drawing/2014/main" id="{1E8CE839-9304-75EA-0F40-6921A60872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44208" y="843773"/>
                <a:ext cx="1325563" cy="1325563"/>
              </a:xfrm>
              <a:prstGeom prst="rect">
                <a:avLst/>
              </a:prstGeom>
            </p:spPr>
          </p:pic>
          <p:grpSp>
            <p:nvGrpSpPr>
              <p:cNvPr id="81" name="Group 80">
                <a:extLst>
                  <a:ext uri="{FF2B5EF4-FFF2-40B4-BE49-F238E27FC236}">
                    <a16:creationId xmlns:a16="http://schemas.microsoft.com/office/drawing/2014/main" id="{24F17DA2-F02C-9F9E-A057-7B71EAFC103C}"/>
                  </a:ext>
                </a:extLst>
              </p:cNvPr>
              <p:cNvGrpSpPr/>
              <p:nvPr/>
            </p:nvGrpSpPr>
            <p:grpSpPr>
              <a:xfrm>
                <a:off x="7549269" y="821270"/>
                <a:ext cx="3919359" cy="1375569"/>
                <a:chOff x="7584103" y="218282"/>
                <a:chExt cx="3919359" cy="1375569"/>
              </a:xfrm>
            </p:grpSpPr>
            <p:pic>
              <p:nvPicPr>
                <p:cNvPr id="82" name="Picture 81" descr="A plant with roots and stems&#10;&#10;AI-generated content may be incorrect.">
                  <a:extLst>
                    <a:ext uri="{FF2B5EF4-FFF2-40B4-BE49-F238E27FC236}">
                      <a16:creationId xmlns:a16="http://schemas.microsoft.com/office/drawing/2014/main" id="{2560D4FC-0593-1C12-554E-05850F6FC4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4103" y="230188"/>
                  <a:ext cx="1325563" cy="1325563"/>
                </a:xfrm>
                <a:prstGeom prst="rect">
                  <a:avLst/>
                </a:prstGeom>
              </p:spPr>
            </p:pic>
            <p:pic>
              <p:nvPicPr>
                <p:cNvPr id="83" name="Picture 82" descr="A plant with roots and stems&#10;&#10;AI-generated content may be incorrect.">
                  <a:extLst>
                    <a:ext uri="{FF2B5EF4-FFF2-40B4-BE49-F238E27FC236}">
                      <a16:creationId xmlns:a16="http://schemas.microsoft.com/office/drawing/2014/main" id="{5BACF5B4-F349-1CF3-7C83-76C6003DC6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478" y="218282"/>
                  <a:ext cx="1325563" cy="1325563"/>
                </a:xfrm>
                <a:prstGeom prst="rect">
                  <a:avLst/>
                </a:prstGeom>
              </p:spPr>
            </p:pic>
            <p:pic>
              <p:nvPicPr>
                <p:cNvPr id="84" name="Picture 83" descr="A plant with roots and stems&#10;&#10;AI-generated content may be incorrect.">
                  <a:extLst>
                    <a:ext uri="{FF2B5EF4-FFF2-40B4-BE49-F238E27FC236}">
                      <a16:creationId xmlns:a16="http://schemas.microsoft.com/office/drawing/2014/main" id="{345F3625-8728-6857-5AB4-05C2A3DE2C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09666" y="268288"/>
                  <a:ext cx="1325563" cy="1325563"/>
                </a:xfrm>
                <a:prstGeom prst="rect">
                  <a:avLst/>
                </a:prstGeom>
              </p:spPr>
            </p:pic>
            <p:pic>
              <p:nvPicPr>
                <p:cNvPr id="85" name="Picture 84" descr="A plant with roots and stems&#10;&#10;AI-generated content may be incorrect.">
                  <a:extLst>
                    <a:ext uri="{FF2B5EF4-FFF2-40B4-BE49-F238E27FC236}">
                      <a16:creationId xmlns:a16="http://schemas.microsoft.com/office/drawing/2014/main" id="{07BC1650-EFB3-597F-A9C3-3D8CE23467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2854" y="256382"/>
                  <a:ext cx="1325563" cy="1325563"/>
                </a:xfrm>
                <a:prstGeom prst="rect">
                  <a:avLst/>
                </a:prstGeom>
              </p:spPr>
            </p:pic>
            <p:pic>
              <p:nvPicPr>
                <p:cNvPr id="86" name="Picture 85" descr="A plant with roots and stems&#10;&#10;AI-generated content may be incorrect.">
                  <a:extLst>
                    <a:ext uri="{FF2B5EF4-FFF2-40B4-BE49-F238E27FC236}">
                      <a16:creationId xmlns:a16="http://schemas.microsoft.com/office/drawing/2014/main" id="{5B1E6ECB-E06C-E224-9C07-5236AC0429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77899" y="240785"/>
                  <a:ext cx="1325563" cy="1325563"/>
                </a:xfrm>
                <a:prstGeom prst="rect">
                  <a:avLst/>
                </a:prstGeom>
              </p:spPr>
            </p:pic>
          </p:grpSp>
        </p:grpSp>
        <p:grpSp>
          <p:nvGrpSpPr>
            <p:cNvPr id="60" name="Group 59">
              <a:extLst>
                <a:ext uri="{FF2B5EF4-FFF2-40B4-BE49-F238E27FC236}">
                  <a16:creationId xmlns:a16="http://schemas.microsoft.com/office/drawing/2014/main" id="{243E67BB-E573-B291-DB70-49080B940DB9}"/>
                </a:ext>
              </a:extLst>
            </p:cNvPr>
            <p:cNvGrpSpPr/>
            <p:nvPr/>
          </p:nvGrpSpPr>
          <p:grpSpPr>
            <a:xfrm>
              <a:off x="7909720" y="4913289"/>
              <a:ext cx="3957547" cy="1901685"/>
              <a:chOff x="7833298" y="600357"/>
              <a:chExt cx="3957547" cy="1901685"/>
            </a:xfrm>
          </p:grpSpPr>
          <p:grpSp>
            <p:nvGrpSpPr>
              <p:cNvPr id="61" name="Group 60">
                <a:extLst>
                  <a:ext uri="{FF2B5EF4-FFF2-40B4-BE49-F238E27FC236}">
                    <a16:creationId xmlns:a16="http://schemas.microsoft.com/office/drawing/2014/main" id="{D559D0AF-4294-6774-987F-296D35A1ACCC}"/>
                  </a:ext>
                </a:extLst>
              </p:cNvPr>
              <p:cNvGrpSpPr/>
              <p:nvPr/>
            </p:nvGrpSpPr>
            <p:grpSpPr>
              <a:xfrm>
                <a:off x="7871486" y="600357"/>
                <a:ext cx="3919359" cy="1387475"/>
                <a:chOff x="7549269" y="809364"/>
                <a:chExt cx="3919359" cy="1387475"/>
              </a:xfrm>
            </p:grpSpPr>
            <p:pic>
              <p:nvPicPr>
                <p:cNvPr id="71" name="Picture 70" descr="A plant with roots and stems&#10;&#10;AI-generated content may be incorrect.">
                  <a:extLst>
                    <a:ext uri="{FF2B5EF4-FFF2-40B4-BE49-F238E27FC236}">
                      <a16:creationId xmlns:a16="http://schemas.microsoft.com/office/drawing/2014/main" id="{E89B3DAF-E759-45CC-9B35-C62E1D84D9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5457" y="809364"/>
                  <a:ext cx="1325563" cy="1325563"/>
                </a:xfrm>
                <a:prstGeom prst="rect">
                  <a:avLst/>
                </a:prstGeom>
              </p:spPr>
            </p:pic>
            <p:pic>
              <p:nvPicPr>
                <p:cNvPr id="72" name="Picture 71" descr="A plant with roots and stems&#10;&#10;AI-generated content may be incorrect.">
                  <a:extLst>
                    <a:ext uri="{FF2B5EF4-FFF2-40B4-BE49-F238E27FC236}">
                      <a16:creationId xmlns:a16="http://schemas.microsoft.com/office/drawing/2014/main" id="{27D50586-DBD6-1952-4B45-6DE1077AE8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44208" y="843773"/>
                  <a:ext cx="1325563" cy="1325563"/>
                </a:xfrm>
                <a:prstGeom prst="rect">
                  <a:avLst/>
                </a:prstGeom>
              </p:spPr>
            </p:pic>
            <p:grpSp>
              <p:nvGrpSpPr>
                <p:cNvPr id="73" name="Group 72">
                  <a:extLst>
                    <a:ext uri="{FF2B5EF4-FFF2-40B4-BE49-F238E27FC236}">
                      <a16:creationId xmlns:a16="http://schemas.microsoft.com/office/drawing/2014/main" id="{C9E1A992-3AE7-8414-BEA9-7DB8AB3AC25D}"/>
                    </a:ext>
                  </a:extLst>
                </p:cNvPr>
                <p:cNvGrpSpPr/>
                <p:nvPr/>
              </p:nvGrpSpPr>
              <p:grpSpPr>
                <a:xfrm>
                  <a:off x="7549269" y="821270"/>
                  <a:ext cx="3919359" cy="1375569"/>
                  <a:chOff x="7584103" y="218282"/>
                  <a:chExt cx="3919359" cy="1375569"/>
                </a:xfrm>
              </p:grpSpPr>
              <p:pic>
                <p:nvPicPr>
                  <p:cNvPr id="74" name="Picture 73" descr="A plant with roots and stems&#10;&#10;AI-generated content may be incorrect.">
                    <a:extLst>
                      <a:ext uri="{FF2B5EF4-FFF2-40B4-BE49-F238E27FC236}">
                        <a16:creationId xmlns:a16="http://schemas.microsoft.com/office/drawing/2014/main" id="{AA910C01-A04E-B2C4-7C20-22FBBEDEC2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4103" y="230188"/>
                    <a:ext cx="1325563" cy="1325563"/>
                  </a:xfrm>
                  <a:prstGeom prst="rect">
                    <a:avLst/>
                  </a:prstGeom>
                </p:spPr>
              </p:pic>
              <p:pic>
                <p:nvPicPr>
                  <p:cNvPr id="75" name="Picture 74" descr="A plant with roots and stems&#10;&#10;AI-generated content may be incorrect.">
                    <a:extLst>
                      <a:ext uri="{FF2B5EF4-FFF2-40B4-BE49-F238E27FC236}">
                        <a16:creationId xmlns:a16="http://schemas.microsoft.com/office/drawing/2014/main" id="{FF07AC2A-B65C-150D-8152-C867B43780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478" y="218282"/>
                    <a:ext cx="1325563" cy="1325563"/>
                  </a:xfrm>
                  <a:prstGeom prst="rect">
                    <a:avLst/>
                  </a:prstGeom>
                </p:spPr>
              </p:pic>
              <p:pic>
                <p:nvPicPr>
                  <p:cNvPr id="76" name="Picture 75" descr="A plant with roots and stems&#10;&#10;AI-generated content may be incorrect.">
                    <a:extLst>
                      <a:ext uri="{FF2B5EF4-FFF2-40B4-BE49-F238E27FC236}">
                        <a16:creationId xmlns:a16="http://schemas.microsoft.com/office/drawing/2014/main" id="{5A163022-1D86-6F87-1D77-9955AC0412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09666" y="268288"/>
                    <a:ext cx="1325563" cy="1325563"/>
                  </a:xfrm>
                  <a:prstGeom prst="rect">
                    <a:avLst/>
                  </a:prstGeom>
                </p:spPr>
              </p:pic>
              <p:pic>
                <p:nvPicPr>
                  <p:cNvPr id="77" name="Picture 76" descr="A plant with roots and stems&#10;&#10;AI-generated content may be incorrect.">
                    <a:extLst>
                      <a:ext uri="{FF2B5EF4-FFF2-40B4-BE49-F238E27FC236}">
                        <a16:creationId xmlns:a16="http://schemas.microsoft.com/office/drawing/2014/main" id="{33CDC109-770D-FFC4-863B-220C57796B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2854" y="256382"/>
                    <a:ext cx="1325563" cy="1325563"/>
                  </a:xfrm>
                  <a:prstGeom prst="rect">
                    <a:avLst/>
                  </a:prstGeom>
                </p:spPr>
              </p:pic>
              <p:pic>
                <p:nvPicPr>
                  <p:cNvPr id="78" name="Picture 77" descr="A plant with roots and stems&#10;&#10;AI-generated content may be incorrect.">
                    <a:extLst>
                      <a:ext uri="{FF2B5EF4-FFF2-40B4-BE49-F238E27FC236}">
                        <a16:creationId xmlns:a16="http://schemas.microsoft.com/office/drawing/2014/main" id="{F333761B-9C30-44C6-9E40-D147D4B05B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77899" y="240785"/>
                    <a:ext cx="1325563" cy="1325563"/>
                  </a:xfrm>
                  <a:prstGeom prst="rect">
                    <a:avLst/>
                  </a:prstGeom>
                </p:spPr>
              </p:pic>
            </p:grpSp>
          </p:grpSp>
          <p:grpSp>
            <p:nvGrpSpPr>
              <p:cNvPr id="62" name="Group 61">
                <a:extLst>
                  <a:ext uri="{FF2B5EF4-FFF2-40B4-BE49-F238E27FC236}">
                    <a16:creationId xmlns:a16="http://schemas.microsoft.com/office/drawing/2014/main" id="{1E14B058-3761-3ACA-5908-DA356481A255}"/>
                  </a:ext>
                </a:extLst>
              </p:cNvPr>
              <p:cNvGrpSpPr/>
              <p:nvPr/>
            </p:nvGrpSpPr>
            <p:grpSpPr>
              <a:xfrm>
                <a:off x="7833298" y="1114567"/>
                <a:ext cx="3919359" cy="1387475"/>
                <a:chOff x="7549269" y="809364"/>
                <a:chExt cx="3919359" cy="1387475"/>
              </a:xfrm>
            </p:grpSpPr>
            <p:pic>
              <p:nvPicPr>
                <p:cNvPr id="63" name="Picture 62" descr="A plant with roots and stems&#10;&#10;AI-generated content may be incorrect.">
                  <a:extLst>
                    <a:ext uri="{FF2B5EF4-FFF2-40B4-BE49-F238E27FC236}">
                      <a16:creationId xmlns:a16="http://schemas.microsoft.com/office/drawing/2014/main" id="{70010EB4-4336-75D9-97C6-5FE6FB81CF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5457" y="809364"/>
                  <a:ext cx="1325563" cy="1325563"/>
                </a:xfrm>
                <a:prstGeom prst="rect">
                  <a:avLst/>
                </a:prstGeom>
              </p:spPr>
            </p:pic>
            <p:pic>
              <p:nvPicPr>
                <p:cNvPr id="64" name="Picture 63" descr="A plant with roots and stems&#10;&#10;AI-generated content may be incorrect.">
                  <a:extLst>
                    <a:ext uri="{FF2B5EF4-FFF2-40B4-BE49-F238E27FC236}">
                      <a16:creationId xmlns:a16="http://schemas.microsoft.com/office/drawing/2014/main" id="{399ECD26-73F3-2B89-E193-02ED2843C1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44208" y="843773"/>
                  <a:ext cx="1325563" cy="1325563"/>
                </a:xfrm>
                <a:prstGeom prst="rect">
                  <a:avLst/>
                </a:prstGeom>
              </p:spPr>
            </p:pic>
            <p:grpSp>
              <p:nvGrpSpPr>
                <p:cNvPr id="65" name="Group 64">
                  <a:extLst>
                    <a:ext uri="{FF2B5EF4-FFF2-40B4-BE49-F238E27FC236}">
                      <a16:creationId xmlns:a16="http://schemas.microsoft.com/office/drawing/2014/main" id="{7AEEF90A-63D1-788D-A542-CF815FE295F0}"/>
                    </a:ext>
                  </a:extLst>
                </p:cNvPr>
                <p:cNvGrpSpPr/>
                <p:nvPr/>
              </p:nvGrpSpPr>
              <p:grpSpPr>
                <a:xfrm>
                  <a:off x="7549269" y="821270"/>
                  <a:ext cx="3919359" cy="1375569"/>
                  <a:chOff x="7584103" y="218282"/>
                  <a:chExt cx="3919359" cy="1375569"/>
                </a:xfrm>
              </p:grpSpPr>
              <p:pic>
                <p:nvPicPr>
                  <p:cNvPr id="66" name="Picture 65" descr="A plant with roots and stems&#10;&#10;AI-generated content may be incorrect.">
                    <a:extLst>
                      <a:ext uri="{FF2B5EF4-FFF2-40B4-BE49-F238E27FC236}">
                        <a16:creationId xmlns:a16="http://schemas.microsoft.com/office/drawing/2014/main" id="{6EA87120-DD0D-5094-037F-56F8646C89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4103" y="230188"/>
                    <a:ext cx="1325563" cy="1325563"/>
                  </a:xfrm>
                  <a:prstGeom prst="rect">
                    <a:avLst/>
                  </a:prstGeom>
                </p:spPr>
              </p:pic>
              <p:pic>
                <p:nvPicPr>
                  <p:cNvPr id="67" name="Picture 66" descr="A plant with roots and stems&#10;&#10;AI-generated content may be incorrect.">
                    <a:extLst>
                      <a:ext uri="{FF2B5EF4-FFF2-40B4-BE49-F238E27FC236}">
                        <a16:creationId xmlns:a16="http://schemas.microsoft.com/office/drawing/2014/main" id="{22A49D97-4D4D-2580-5B8E-A60FF76D6A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478" y="218282"/>
                    <a:ext cx="1325563" cy="1325563"/>
                  </a:xfrm>
                  <a:prstGeom prst="rect">
                    <a:avLst/>
                  </a:prstGeom>
                </p:spPr>
              </p:pic>
              <p:pic>
                <p:nvPicPr>
                  <p:cNvPr id="68" name="Picture 67" descr="A plant with roots and stems&#10;&#10;AI-generated content may be incorrect.">
                    <a:extLst>
                      <a:ext uri="{FF2B5EF4-FFF2-40B4-BE49-F238E27FC236}">
                        <a16:creationId xmlns:a16="http://schemas.microsoft.com/office/drawing/2014/main" id="{1A6B0B00-7911-1E41-5AEF-3CBED620FE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09666" y="268288"/>
                    <a:ext cx="1325563" cy="1325563"/>
                  </a:xfrm>
                  <a:prstGeom prst="rect">
                    <a:avLst/>
                  </a:prstGeom>
                </p:spPr>
              </p:pic>
              <p:pic>
                <p:nvPicPr>
                  <p:cNvPr id="69" name="Picture 68" descr="A plant with roots and stems&#10;&#10;AI-generated content may be incorrect.">
                    <a:extLst>
                      <a:ext uri="{FF2B5EF4-FFF2-40B4-BE49-F238E27FC236}">
                        <a16:creationId xmlns:a16="http://schemas.microsoft.com/office/drawing/2014/main" id="{30BB613E-78F5-4506-B69E-F87EC986C4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2854" y="256382"/>
                    <a:ext cx="1325563" cy="1325563"/>
                  </a:xfrm>
                  <a:prstGeom prst="rect">
                    <a:avLst/>
                  </a:prstGeom>
                </p:spPr>
              </p:pic>
              <p:pic>
                <p:nvPicPr>
                  <p:cNvPr id="70" name="Picture 69" descr="A plant with roots and stems&#10;&#10;AI-generated content may be incorrect.">
                    <a:extLst>
                      <a:ext uri="{FF2B5EF4-FFF2-40B4-BE49-F238E27FC236}">
                        <a16:creationId xmlns:a16="http://schemas.microsoft.com/office/drawing/2014/main" id="{C2142BC7-9200-310D-D097-15A5274440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77899" y="240785"/>
                    <a:ext cx="1325563" cy="1325563"/>
                  </a:xfrm>
                  <a:prstGeom prst="rect">
                    <a:avLst/>
                  </a:prstGeom>
                </p:spPr>
              </p:pic>
            </p:grpSp>
          </p:grpSp>
        </p:grpSp>
      </p:grpSp>
      <p:sp>
        <p:nvSpPr>
          <p:cNvPr id="87" name="Arrow: Down 86">
            <a:extLst>
              <a:ext uri="{FF2B5EF4-FFF2-40B4-BE49-F238E27FC236}">
                <a16:creationId xmlns:a16="http://schemas.microsoft.com/office/drawing/2014/main" id="{7A86908E-DC37-5C20-6C07-01C0C8D66F7B}"/>
              </a:ext>
            </a:extLst>
          </p:cNvPr>
          <p:cNvSpPr/>
          <p:nvPr/>
        </p:nvSpPr>
        <p:spPr>
          <a:xfrm rot="19586552">
            <a:off x="8416611" y="1872924"/>
            <a:ext cx="180644" cy="500332"/>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1" name="Picture 90" descr="A group of people planting a plant&#10;&#10;AI-generated content may be incorrect.">
            <a:extLst>
              <a:ext uri="{FF2B5EF4-FFF2-40B4-BE49-F238E27FC236}">
                <a16:creationId xmlns:a16="http://schemas.microsoft.com/office/drawing/2014/main" id="{48F4D4F1-455D-FF89-C3FD-7D92615596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23024" y="2996759"/>
            <a:ext cx="1874659" cy="1541635"/>
          </a:xfrm>
          <a:prstGeom prst="rect">
            <a:avLst/>
          </a:prstGeom>
        </p:spPr>
      </p:pic>
      <p:grpSp>
        <p:nvGrpSpPr>
          <p:cNvPr id="92" name="Group 91">
            <a:extLst>
              <a:ext uri="{FF2B5EF4-FFF2-40B4-BE49-F238E27FC236}">
                <a16:creationId xmlns:a16="http://schemas.microsoft.com/office/drawing/2014/main" id="{46855098-9292-C645-6FE5-98715DF30647}"/>
              </a:ext>
            </a:extLst>
          </p:cNvPr>
          <p:cNvGrpSpPr/>
          <p:nvPr/>
        </p:nvGrpSpPr>
        <p:grpSpPr>
          <a:xfrm>
            <a:off x="9355133" y="5089688"/>
            <a:ext cx="3112904" cy="1768312"/>
            <a:chOff x="7900150" y="4558403"/>
            <a:chExt cx="3967117" cy="2256571"/>
          </a:xfrm>
        </p:grpSpPr>
        <p:grpSp>
          <p:nvGrpSpPr>
            <p:cNvPr id="93" name="Group 92">
              <a:extLst>
                <a:ext uri="{FF2B5EF4-FFF2-40B4-BE49-F238E27FC236}">
                  <a16:creationId xmlns:a16="http://schemas.microsoft.com/office/drawing/2014/main" id="{9AA63655-9A9B-AF3A-7B98-B0A4BCF12F6F}"/>
                </a:ext>
              </a:extLst>
            </p:cNvPr>
            <p:cNvGrpSpPr/>
            <p:nvPr/>
          </p:nvGrpSpPr>
          <p:grpSpPr>
            <a:xfrm>
              <a:off x="7900150" y="4558403"/>
              <a:ext cx="3919359" cy="1387475"/>
              <a:chOff x="7549269" y="809364"/>
              <a:chExt cx="3919359" cy="1387475"/>
            </a:xfrm>
          </p:grpSpPr>
          <p:pic>
            <p:nvPicPr>
              <p:cNvPr id="113" name="Picture 112" descr="A plant with roots and stems&#10;&#10;AI-generated content may be incorrect.">
                <a:extLst>
                  <a:ext uri="{FF2B5EF4-FFF2-40B4-BE49-F238E27FC236}">
                    <a16:creationId xmlns:a16="http://schemas.microsoft.com/office/drawing/2014/main" id="{2932AE42-77CB-629F-DD59-9927B4C8F1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5457" y="809364"/>
                <a:ext cx="1325563" cy="1325563"/>
              </a:xfrm>
              <a:prstGeom prst="rect">
                <a:avLst/>
              </a:prstGeom>
            </p:spPr>
          </p:pic>
          <p:pic>
            <p:nvPicPr>
              <p:cNvPr id="114" name="Picture 113" descr="A plant with roots and stems&#10;&#10;AI-generated content may be incorrect.">
                <a:extLst>
                  <a:ext uri="{FF2B5EF4-FFF2-40B4-BE49-F238E27FC236}">
                    <a16:creationId xmlns:a16="http://schemas.microsoft.com/office/drawing/2014/main" id="{29A671F4-4305-5C4B-013C-FDAAEB256A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44208" y="843773"/>
                <a:ext cx="1325563" cy="1325563"/>
              </a:xfrm>
              <a:prstGeom prst="rect">
                <a:avLst/>
              </a:prstGeom>
            </p:spPr>
          </p:pic>
          <p:grpSp>
            <p:nvGrpSpPr>
              <p:cNvPr id="115" name="Group 114">
                <a:extLst>
                  <a:ext uri="{FF2B5EF4-FFF2-40B4-BE49-F238E27FC236}">
                    <a16:creationId xmlns:a16="http://schemas.microsoft.com/office/drawing/2014/main" id="{C0A124AF-C47E-91C7-BF83-FFBDF9D48A83}"/>
                  </a:ext>
                </a:extLst>
              </p:cNvPr>
              <p:cNvGrpSpPr/>
              <p:nvPr/>
            </p:nvGrpSpPr>
            <p:grpSpPr>
              <a:xfrm>
                <a:off x="7549269" y="821270"/>
                <a:ext cx="3919359" cy="1375569"/>
                <a:chOff x="7584103" y="218282"/>
                <a:chExt cx="3919359" cy="1375569"/>
              </a:xfrm>
            </p:grpSpPr>
            <p:pic>
              <p:nvPicPr>
                <p:cNvPr id="116" name="Picture 115" descr="A plant with roots and stems&#10;&#10;AI-generated content may be incorrect.">
                  <a:extLst>
                    <a:ext uri="{FF2B5EF4-FFF2-40B4-BE49-F238E27FC236}">
                      <a16:creationId xmlns:a16="http://schemas.microsoft.com/office/drawing/2014/main" id="{B7702FDD-8788-33E0-02E4-5EE9E20483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4103" y="230188"/>
                  <a:ext cx="1325563" cy="1325563"/>
                </a:xfrm>
                <a:prstGeom prst="rect">
                  <a:avLst/>
                </a:prstGeom>
              </p:spPr>
            </p:pic>
            <p:pic>
              <p:nvPicPr>
                <p:cNvPr id="117" name="Picture 116" descr="A plant with roots and stems&#10;&#10;AI-generated content may be incorrect.">
                  <a:extLst>
                    <a:ext uri="{FF2B5EF4-FFF2-40B4-BE49-F238E27FC236}">
                      <a16:creationId xmlns:a16="http://schemas.microsoft.com/office/drawing/2014/main" id="{A98E20C5-975D-2710-282C-6EB3749C7C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478" y="218282"/>
                  <a:ext cx="1325563" cy="1325563"/>
                </a:xfrm>
                <a:prstGeom prst="rect">
                  <a:avLst/>
                </a:prstGeom>
              </p:spPr>
            </p:pic>
            <p:pic>
              <p:nvPicPr>
                <p:cNvPr id="118" name="Picture 117" descr="A plant with roots and stems&#10;&#10;AI-generated content may be incorrect.">
                  <a:extLst>
                    <a:ext uri="{FF2B5EF4-FFF2-40B4-BE49-F238E27FC236}">
                      <a16:creationId xmlns:a16="http://schemas.microsoft.com/office/drawing/2014/main" id="{9CB4CAFF-C89B-43F2-7842-88060C0408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09666" y="268288"/>
                  <a:ext cx="1325563" cy="1325563"/>
                </a:xfrm>
                <a:prstGeom prst="rect">
                  <a:avLst/>
                </a:prstGeom>
              </p:spPr>
            </p:pic>
            <p:pic>
              <p:nvPicPr>
                <p:cNvPr id="119" name="Picture 118" descr="A plant with roots and stems&#10;&#10;AI-generated content may be incorrect.">
                  <a:extLst>
                    <a:ext uri="{FF2B5EF4-FFF2-40B4-BE49-F238E27FC236}">
                      <a16:creationId xmlns:a16="http://schemas.microsoft.com/office/drawing/2014/main" id="{DD679C04-A321-E538-BE79-9BEA36DE28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2854" y="256382"/>
                  <a:ext cx="1325563" cy="1325563"/>
                </a:xfrm>
                <a:prstGeom prst="rect">
                  <a:avLst/>
                </a:prstGeom>
              </p:spPr>
            </p:pic>
            <p:pic>
              <p:nvPicPr>
                <p:cNvPr id="120" name="Picture 119" descr="A plant with roots and stems&#10;&#10;AI-generated content may be incorrect.">
                  <a:extLst>
                    <a:ext uri="{FF2B5EF4-FFF2-40B4-BE49-F238E27FC236}">
                      <a16:creationId xmlns:a16="http://schemas.microsoft.com/office/drawing/2014/main" id="{ED8F3E7F-FA3D-3007-5F34-24A3E526BC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77899" y="240785"/>
                  <a:ext cx="1325563" cy="1325563"/>
                </a:xfrm>
                <a:prstGeom prst="rect">
                  <a:avLst/>
                </a:prstGeom>
              </p:spPr>
            </p:pic>
          </p:grpSp>
        </p:grpSp>
        <p:grpSp>
          <p:nvGrpSpPr>
            <p:cNvPr id="94" name="Group 93">
              <a:extLst>
                <a:ext uri="{FF2B5EF4-FFF2-40B4-BE49-F238E27FC236}">
                  <a16:creationId xmlns:a16="http://schemas.microsoft.com/office/drawing/2014/main" id="{EF8D9895-ABB0-8730-63B4-6AB4ED4BAC37}"/>
                </a:ext>
              </a:extLst>
            </p:cNvPr>
            <p:cNvGrpSpPr/>
            <p:nvPr/>
          </p:nvGrpSpPr>
          <p:grpSpPr>
            <a:xfrm>
              <a:off x="7909720" y="4913289"/>
              <a:ext cx="3957547" cy="1901685"/>
              <a:chOff x="7833298" y="600357"/>
              <a:chExt cx="3957547" cy="1901685"/>
            </a:xfrm>
          </p:grpSpPr>
          <p:grpSp>
            <p:nvGrpSpPr>
              <p:cNvPr id="95" name="Group 94">
                <a:extLst>
                  <a:ext uri="{FF2B5EF4-FFF2-40B4-BE49-F238E27FC236}">
                    <a16:creationId xmlns:a16="http://schemas.microsoft.com/office/drawing/2014/main" id="{092921AA-076A-D334-8B81-540D4EA38453}"/>
                  </a:ext>
                </a:extLst>
              </p:cNvPr>
              <p:cNvGrpSpPr/>
              <p:nvPr/>
            </p:nvGrpSpPr>
            <p:grpSpPr>
              <a:xfrm>
                <a:off x="7871486" y="600357"/>
                <a:ext cx="3919359" cy="1387475"/>
                <a:chOff x="7549269" y="809364"/>
                <a:chExt cx="3919359" cy="1387475"/>
              </a:xfrm>
            </p:grpSpPr>
            <p:pic>
              <p:nvPicPr>
                <p:cNvPr id="105" name="Picture 104" descr="A plant with roots and stems&#10;&#10;AI-generated content may be incorrect.">
                  <a:extLst>
                    <a:ext uri="{FF2B5EF4-FFF2-40B4-BE49-F238E27FC236}">
                      <a16:creationId xmlns:a16="http://schemas.microsoft.com/office/drawing/2014/main" id="{123A8B2B-B5BD-8CCB-9190-56C5AA549D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5457" y="809364"/>
                  <a:ext cx="1325563" cy="1325563"/>
                </a:xfrm>
                <a:prstGeom prst="rect">
                  <a:avLst/>
                </a:prstGeom>
              </p:spPr>
            </p:pic>
            <p:pic>
              <p:nvPicPr>
                <p:cNvPr id="106" name="Picture 105" descr="A plant with roots and stems&#10;&#10;AI-generated content may be incorrect.">
                  <a:extLst>
                    <a:ext uri="{FF2B5EF4-FFF2-40B4-BE49-F238E27FC236}">
                      <a16:creationId xmlns:a16="http://schemas.microsoft.com/office/drawing/2014/main" id="{D5C163CD-5ED6-9D71-1F8A-6F0B9BE5C4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44208" y="843773"/>
                  <a:ext cx="1325563" cy="1325563"/>
                </a:xfrm>
                <a:prstGeom prst="rect">
                  <a:avLst/>
                </a:prstGeom>
              </p:spPr>
            </p:pic>
            <p:grpSp>
              <p:nvGrpSpPr>
                <p:cNvPr id="107" name="Group 106">
                  <a:extLst>
                    <a:ext uri="{FF2B5EF4-FFF2-40B4-BE49-F238E27FC236}">
                      <a16:creationId xmlns:a16="http://schemas.microsoft.com/office/drawing/2014/main" id="{58E0839C-E7D5-2AC2-013E-9D56CC1E2D38}"/>
                    </a:ext>
                  </a:extLst>
                </p:cNvPr>
                <p:cNvGrpSpPr/>
                <p:nvPr/>
              </p:nvGrpSpPr>
              <p:grpSpPr>
                <a:xfrm>
                  <a:off x="7549269" y="821270"/>
                  <a:ext cx="3919359" cy="1375569"/>
                  <a:chOff x="7584103" y="218282"/>
                  <a:chExt cx="3919359" cy="1375569"/>
                </a:xfrm>
              </p:grpSpPr>
              <p:pic>
                <p:nvPicPr>
                  <p:cNvPr id="108" name="Picture 107" descr="A plant with roots and stems&#10;&#10;AI-generated content may be incorrect.">
                    <a:extLst>
                      <a:ext uri="{FF2B5EF4-FFF2-40B4-BE49-F238E27FC236}">
                        <a16:creationId xmlns:a16="http://schemas.microsoft.com/office/drawing/2014/main" id="{9D4A2C47-F036-C448-61FE-F422CD2718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4103" y="230188"/>
                    <a:ext cx="1325563" cy="1325563"/>
                  </a:xfrm>
                  <a:prstGeom prst="rect">
                    <a:avLst/>
                  </a:prstGeom>
                </p:spPr>
              </p:pic>
              <p:pic>
                <p:nvPicPr>
                  <p:cNvPr id="109" name="Picture 108" descr="A plant with roots and stems&#10;&#10;AI-generated content may be incorrect.">
                    <a:extLst>
                      <a:ext uri="{FF2B5EF4-FFF2-40B4-BE49-F238E27FC236}">
                        <a16:creationId xmlns:a16="http://schemas.microsoft.com/office/drawing/2014/main" id="{CDE7BAF9-2DEC-F565-1857-8F92BF747A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478" y="218282"/>
                    <a:ext cx="1325563" cy="1325563"/>
                  </a:xfrm>
                  <a:prstGeom prst="rect">
                    <a:avLst/>
                  </a:prstGeom>
                </p:spPr>
              </p:pic>
              <p:pic>
                <p:nvPicPr>
                  <p:cNvPr id="110" name="Picture 109" descr="A plant with roots and stems&#10;&#10;AI-generated content may be incorrect.">
                    <a:extLst>
                      <a:ext uri="{FF2B5EF4-FFF2-40B4-BE49-F238E27FC236}">
                        <a16:creationId xmlns:a16="http://schemas.microsoft.com/office/drawing/2014/main" id="{AB15302E-1B22-6B6C-D424-D9ABAD7E79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09666" y="268288"/>
                    <a:ext cx="1325563" cy="1325563"/>
                  </a:xfrm>
                  <a:prstGeom prst="rect">
                    <a:avLst/>
                  </a:prstGeom>
                </p:spPr>
              </p:pic>
              <p:pic>
                <p:nvPicPr>
                  <p:cNvPr id="111" name="Picture 110" descr="A plant with roots and stems&#10;&#10;AI-generated content may be incorrect.">
                    <a:extLst>
                      <a:ext uri="{FF2B5EF4-FFF2-40B4-BE49-F238E27FC236}">
                        <a16:creationId xmlns:a16="http://schemas.microsoft.com/office/drawing/2014/main" id="{D96D2496-DDD4-323D-E3FE-04E80A3629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2854" y="256382"/>
                    <a:ext cx="1325563" cy="1325563"/>
                  </a:xfrm>
                  <a:prstGeom prst="rect">
                    <a:avLst/>
                  </a:prstGeom>
                </p:spPr>
              </p:pic>
              <p:pic>
                <p:nvPicPr>
                  <p:cNvPr id="112" name="Picture 111" descr="A plant with roots and stems&#10;&#10;AI-generated content may be incorrect.">
                    <a:extLst>
                      <a:ext uri="{FF2B5EF4-FFF2-40B4-BE49-F238E27FC236}">
                        <a16:creationId xmlns:a16="http://schemas.microsoft.com/office/drawing/2014/main" id="{6C8D6DE6-4AFB-69D5-E705-8F07537AE6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77899" y="240785"/>
                    <a:ext cx="1325563" cy="1325563"/>
                  </a:xfrm>
                  <a:prstGeom prst="rect">
                    <a:avLst/>
                  </a:prstGeom>
                </p:spPr>
              </p:pic>
            </p:grpSp>
          </p:grpSp>
          <p:grpSp>
            <p:nvGrpSpPr>
              <p:cNvPr id="96" name="Group 95">
                <a:extLst>
                  <a:ext uri="{FF2B5EF4-FFF2-40B4-BE49-F238E27FC236}">
                    <a16:creationId xmlns:a16="http://schemas.microsoft.com/office/drawing/2014/main" id="{E64D6FD6-4FBB-140E-3572-5A8E58B47F8E}"/>
                  </a:ext>
                </a:extLst>
              </p:cNvPr>
              <p:cNvGrpSpPr/>
              <p:nvPr/>
            </p:nvGrpSpPr>
            <p:grpSpPr>
              <a:xfrm>
                <a:off x="7833298" y="1114567"/>
                <a:ext cx="3919359" cy="1387475"/>
                <a:chOff x="7549269" y="809364"/>
                <a:chExt cx="3919359" cy="1387475"/>
              </a:xfrm>
            </p:grpSpPr>
            <p:pic>
              <p:nvPicPr>
                <p:cNvPr id="97" name="Picture 96" descr="A plant with roots and stems&#10;&#10;AI-generated content may be incorrect.">
                  <a:extLst>
                    <a:ext uri="{FF2B5EF4-FFF2-40B4-BE49-F238E27FC236}">
                      <a16:creationId xmlns:a16="http://schemas.microsoft.com/office/drawing/2014/main" id="{C32F8A45-FCA5-EDFE-2245-B847164F47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5457" y="809364"/>
                  <a:ext cx="1325563" cy="1325563"/>
                </a:xfrm>
                <a:prstGeom prst="rect">
                  <a:avLst/>
                </a:prstGeom>
              </p:spPr>
            </p:pic>
            <p:pic>
              <p:nvPicPr>
                <p:cNvPr id="98" name="Picture 97" descr="A plant with roots and stems&#10;&#10;AI-generated content may be incorrect.">
                  <a:extLst>
                    <a:ext uri="{FF2B5EF4-FFF2-40B4-BE49-F238E27FC236}">
                      <a16:creationId xmlns:a16="http://schemas.microsoft.com/office/drawing/2014/main" id="{D049A717-D23E-2CC3-A63A-78F9EFBCC4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44208" y="843773"/>
                  <a:ext cx="1325563" cy="1325563"/>
                </a:xfrm>
                <a:prstGeom prst="rect">
                  <a:avLst/>
                </a:prstGeom>
              </p:spPr>
            </p:pic>
            <p:grpSp>
              <p:nvGrpSpPr>
                <p:cNvPr id="99" name="Group 98">
                  <a:extLst>
                    <a:ext uri="{FF2B5EF4-FFF2-40B4-BE49-F238E27FC236}">
                      <a16:creationId xmlns:a16="http://schemas.microsoft.com/office/drawing/2014/main" id="{6B304F3E-F88F-4496-D487-E595E2EE3F2F}"/>
                    </a:ext>
                  </a:extLst>
                </p:cNvPr>
                <p:cNvGrpSpPr/>
                <p:nvPr/>
              </p:nvGrpSpPr>
              <p:grpSpPr>
                <a:xfrm>
                  <a:off x="7549269" y="821270"/>
                  <a:ext cx="3919359" cy="1375569"/>
                  <a:chOff x="7584103" y="218282"/>
                  <a:chExt cx="3919359" cy="1375569"/>
                </a:xfrm>
              </p:grpSpPr>
              <p:pic>
                <p:nvPicPr>
                  <p:cNvPr id="100" name="Picture 99" descr="A plant with roots and stems&#10;&#10;AI-generated content may be incorrect.">
                    <a:extLst>
                      <a:ext uri="{FF2B5EF4-FFF2-40B4-BE49-F238E27FC236}">
                        <a16:creationId xmlns:a16="http://schemas.microsoft.com/office/drawing/2014/main" id="{39E968FF-E534-32B2-D8F3-1859839152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4103" y="230188"/>
                    <a:ext cx="1325563" cy="1325563"/>
                  </a:xfrm>
                  <a:prstGeom prst="rect">
                    <a:avLst/>
                  </a:prstGeom>
                </p:spPr>
              </p:pic>
              <p:pic>
                <p:nvPicPr>
                  <p:cNvPr id="101" name="Picture 100" descr="A plant with roots and stems&#10;&#10;AI-generated content may be incorrect.">
                    <a:extLst>
                      <a:ext uri="{FF2B5EF4-FFF2-40B4-BE49-F238E27FC236}">
                        <a16:creationId xmlns:a16="http://schemas.microsoft.com/office/drawing/2014/main" id="{F3471E29-66B0-4930-075A-635FA6C1AD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478" y="218282"/>
                    <a:ext cx="1325563" cy="1325563"/>
                  </a:xfrm>
                  <a:prstGeom prst="rect">
                    <a:avLst/>
                  </a:prstGeom>
                </p:spPr>
              </p:pic>
              <p:pic>
                <p:nvPicPr>
                  <p:cNvPr id="102" name="Picture 101" descr="A plant with roots and stems&#10;&#10;AI-generated content may be incorrect.">
                    <a:extLst>
                      <a:ext uri="{FF2B5EF4-FFF2-40B4-BE49-F238E27FC236}">
                        <a16:creationId xmlns:a16="http://schemas.microsoft.com/office/drawing/2014/main" id="{C9F3444E-DA99-9F91-BA67-01C0A38C0E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09666" y="268288"/>
                    <a:ext cx="1325563" cy="1325563"/>
                  </a:xfrm>
                  <a:prstGeom prst="rect">
                    <a:avLst/>
                  </a:prstGeom>
                </p:spPr>
              </p:pic>
              <p:pic>
                <p:nvPicPr>
                  <p:cNvPr id="103" name="Picture 102" descr="A plant with roots and stems&#10;&#10;AI-generated content may be incorrect.">
                    <a:extLst>
                      <a:ext uri="{FF2B5EF4-FFF2-40B4-BE49-F238E27FC236}">
                        <a16:creationId xmlns:a16="http://schemas.microsoft.com/office/drawing/2014/main" id="{8BD404AB-7A95-19FE-864D-802D3C41D4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2854" y="256382"/>
                    <a:ext cx="1325563" cy="1325563"/>
                  </a:xfrm>
                  <a:prstGeom prst="rect">
                    <a:avLst/>
                  </a:prstGeom>
                </p:spPr>
              </p:pic>
              <p:pic>
                <p:nvPicPr>
                  <p:cNvPr id="104" name="Picture 103" descr="A plant with roots and stems&#10;&#10;AI-generated content may be incorrect.">
                    <a:extLst>
                      <a:ext uri="{FF2B5EF4-FFF2-40B4-BE49-F238E27FC236}">
                        <a16:creationId xmlns:a16="http://schemas.microsoft.com/office/drawing/2014/main" id="{25B90835-C371-F665-E15B-EEB60C0414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77899" y="240785"/>
                    <a:ext cx="1325563" cy="1325563"/>
                  </a:xfrm>
                  <a:prstGeom prst="rect">
                    <a:avLst/>
                  </a:prstGeom>
                </p:spPr>
              </p:pic>
            </p:grpSp>
          </p:grpSp>
        </p:grpSp>
      </p:grpSp>
      <p:sp>
        <p:nvSpPr>
          <p:cNvPr id="150" name="Arrow: Down 149">
            <a:extLst>
              <a:ext uri="{FF2B5EF4-FFF2-40B4-BE49-F238E27FC236}">
                <a16:creationId xmlns:a16="http://schemas.microsoft.com/office/drawing/2014/main" id="{B72D79E0-E07E-3A1F-DFFF-4B4A92582B10}"/>
              </a:ext>
            </a:extLst>
          </p:cNvPr>
          <p:cNvSpPr/>
          <p:nvPr/>
        </p:nvSpPr>
        <p:spPr>
          <a:xfrm rot="19586552">
            <a:off x="9169188" y="3011493"/>
            <a:ext cx="180644" cy="500332"/>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1" name="Arrow: Down 150">
            <a:extLst>
              <a:ext uri="{FF2B5EF4-FFF2-40B4-BE49-F238E27FC236}">
                <a16:creationId xmlns:a16="http://schemas.microsoft.com/office/drawing/2014/main" id="{5FF1F5B7-CC04-7073-7142-16E7A15B6ACE}"/>
              </a:ext>
            </a:extLst>
          </p:cNvPr>
          <p:cNvSpPr/>
          <p:nvPr/>
        </p:nvSpPr>
        <p:spPr>
          <a:xfrm rot="19586552">
            <a:off x="10124470" y="4599172"/>
            <a:ext cx="180644" cy="500332"/>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2" name="TextBox 151">
            <a:extLst>
              <a:ext uri="{FF2B5EF4-FFF2-40B4-BE49-F238E27FC236}">
                <a16:creationId xmlns:a16="http://schemas.microsoft.com/office/drawing/2014/main" id="{F8CC620D-6AF4-8839-5CA8-866B946ECF67}"/>
              </a:ext>
            </a:extLst>
          </p:cNvPr>
          <p:cNvSpPr txBox="1"/>
          <p:nvPr/>
        </p:nvSpPr>
        <p:spPr>
          <a:xfrm>
            <a:off x="9511488" y="895450"/>
            <a:ext cx="1888939" cy="379562"/>
          </a:xfrm>
          <a:prstGeom prst="rect">
            <a:avLst/>
          </a:prstGeom>
          <a:noFill/>
        </p:spPr>
        <p:txBody>
          <a:bodyPr wrap="square" rtlCol="0">
            <a:spAutoFit/>
          </a:bodyPr>
          <a:lstStyle/>
          <a:p>
            <a:r>
              <a:rPr lang="en-US" dirty="0"/>
              <a:t>reference</a:t>
            </a:r>
          </a:p>
        </p:txBody>
      </p:sp>
      <p:sp>
        <p:nvSpPr>
          <p:cNvPr id="153" name="TextBox 152">
            <a:extLst>
              <a:ext uri="{FF2B5EF4-FFF2-40B4-BE49-F238E27FC236}">
                <a16:creationId xmlns:a16="http://schemas.microsoft.com/office/drawing/2014/main" id="{F81213CC-BA57-A176-2234-52C8E0E4B194}"/>
              </a:ext>
            </a:extLst>
          </p:cNvPr>
          <p:cNvSpPr txBox="1"/>
          <p:nvPr/>
        </p:nvSpPr>
        <p:spPr>
          <a:xfrm>
            <a:off x="9970870" y="2017940"/>
            <a:ext cx="1888939" cy="379562"/>
          </a:xfrm>
          <a:prstGeom prst="rect">
            <a:avLst/>
          </a:prstGeom>
          <a:noFill/>
        </p:spPr>
        <p:txBody>
          <a:bodyPr wrap="square" rtlCol="0">
            <a:spAutoFit/>
          </a:bodyPr>
          <a:lstStyle/>
          <a:p>
            <a:r>
              <a:rPr lang="en-US" dirty="0"/>
              <a:t>degradation</a:t>
            </a:r>
          </a:p>
        </p:txBody>
      </p:sp>
      <p:sp>
        <p:nvSpPr>
          <p:cNvPr id="154" name="TextBox 153">
            <a:extLst>
              <a:ext uri="{FF2B5EF4-FFF2-40B4-BE49-F238E27FC236}">
                <a16:creationId xmlns:a16="http://schemas.microsoft.com/office/drawing/2014/main" id="{141238BB-0F94-D342-E356-474F8E41A9E8}"/>
              </a:ext>
            </a:extLst>
          </p:cNvPr>
          <p:cNvSpPr txBox="1"/>
          <p:nvPr/>
        </p:nvSpPr>
        <p:spPr>
          <a:xfrm>
            <a:off x="10586172" y="3170068"/>
            <a:ext cx="1888939" cy="379562"/>
          </a:xfrm>
          <a:prstGeom prst="rect">
            <a:avLst/>
          </a:prstGeom>
          <a:noFill/>
        </p:spPr>
        <p:txBody>
          <a:bodyPr wrap="square" rtlCol="0">
            <a:spAutoFit/>
          </a:bodyPr>
          <a:lstStyle/>
          <a:p>
            <a:r>
              <a:rPr lang="en-US" dirty="0"/>
              <a:t>restoration</a:t>
            </a:r>
          </a:p>
        </p:txBody>
      </p:sp>
      <p:sp>
        <p:nvSpPr>
          <p:cNvPr id="155" name="TextBox 154">
            <a:extLst>
              <a:ext uri="{FF2B5EF4-FFF2-40B4-BE49-F238E27FC236}">
                <a16:creationId xmlns:a16="http://schemas.microsoft.com/office/drawing/2014/main" id="{28BC5E09-AAF3-132F-222C-77F6B56C19CD}"/>
              </a:ext>
            </a:extLst>
          </p:cNvPr>
          <p:cNvSpPr txBox="1"/>
          <p:nvPr/>
        </p:nvSpPr>
        <p:spPr>
          <a:xfrm>
            <a:off x="11118700" y="4572438"/>
            <a:ext cx="1888939" cy="379562"/>
          </a:xfrm>
          <a:prstGeom prst="rect">
            <a:avLst/>
          </a:prstGeom>
          <a:noFill/>
        </p:spPr>
        <p:txBody>
          <a:bodyPr wrap="square" rtlCol="0">
            <a:spAutoFit/>
          </a:bodyPr>
          <a:lstStyle/>
          <a:p>
            <a:r>
              <a:rPr lang="en-US" dirty="0"/>
              <a:t>recovery</a:t>
            </a:r>
          </a:p>
        </p:txBody>
      </p:sp>
      <p:sp>
        <p:nvSpPr>
          <p:cNvPr id="4" name="TextBox 3">
            <a:extLst>
              <a:ext uri="{FF2B5EF4-FFF2-40B4-BE49-F238E27FC236}">
                <a16:creationId xmlns:a16="http://schemas.microsoft.com/office/drawing/2014/main" id="{EBAE8FD6-C8E4-6F2E-F94F-523A9780E347}"/>
              </a:ext>
            </a:extLst>
          </p:cNvPr>
          <p:cNvSpPr txBox="1"/>
          <p:nvPr/>
        </p:nvSpPr>
        <p:spPr>
          <a:xfrm>
            <a:off x="6891076" y="6489590"/>
            <a:ext cx="4928114" cy="338554"/>
          </a:xfrm>
          <a:prstGeom prst="rect">
            <a:avLst/>
          </a:prstGeom>
          <a:noFill/>
        </p:spPr>
        <p:txBody>
          <a:bodyPr wrap="square" rtlCol="0">
            <a:spAutoFit/>
          </a:bodyPr>
          <a:lstStyle/>
          <a:p>
            <a:r>
              <a:rPr lang="en-US" sz="1600" dirty="0"/>
              <a:t>Images: UMCES media library</a:t>
            </a:r>
          </a:p>
        </p:txBody>
      </p:sp>
    </p:spTree>
    <p:extLst>
      <p:ext uri="{BB962C8B-B14F-4D97-AF65-F5344CB8AC3E}">
        <p14:creationId xmlns:p14="http://schemas.microsoft.com/office/powerpoint/2010/main" val="731437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246403-C749-D884-18C8-DDBC14141E9A}"/>
              </a:ext>
            </a:extLst>
          </p:cNvPr>
          <p:cNvSpPr>
            <a:spLocks noGrp="1"/>
          </p:cNvSpPr>
          <p:nvPr>
            <p:ph type="title"/>
          </p:nvPr>
        </p:nvSpPr>
        <p:spPr>
          <a:xfrm>
            <a:off x="838200" y="17885"/>
            <a:ext cx="10515600" cy="1325563"/>
          </a:xfrm>
        </p:spPr>
        <p:txBody>
          <a:bodyPr/>
          <a:lstStyle/>
          <a:p>
            <a:r>
              <a:rPr lang="en-US" dirty="0"/>
              <a:t>Coastal habitats</a:t>
            </a:r>
          </a:p>
        </p:txBody>
      </p:sp>
      <p:sp>
        <p:nvSpPr>
          <p:cNvPr id="3" name="Content Placeholder 2">
            <a:extLst>
              <a:ext uri="{FF2B5EF4-FFF2-40B4-BE49-F238E27FC236}">
                <a16:creationId xmlns:a16="http://schemas.microsoft.com/office/drawing/2014/main" id="{E943C3A7-586D-B574-C00B-0B3CB71BF596}"/>
              </a:ext>
            </a:extLst>
          </p:cNvPr>
          <p:cNvSpPr>
            <a:spLocks noGrp="1"/>
          </p:cNvSpPr>
          <p:nvPr>
            <p:ph idx="1"/>
          </p:nvPr>
        </p:nvSpPr>
        <p:spPr>
          <a:xfrm>
            <a:off x="134075" y="1163203"/>
            <a:ext cx="8889363" cy="5213411"/>
          </a:xfrm>
        </p:spPr>
        <p:txBody>
          <a:bodyPr vert="horz" lIns="91440" tIns="45720" rIns="91440" bIns="45720" rtlCol="0" anchor="t">
            <a:noAutofit/>
          </a:bodyPr>
          <a:lstStyle/>
          <a:p>
            <a:r>
              <a:rPr lang="en-US" dirty="0"/>
              <a:t>Coastal habitats incredibly important to us and their own local ecosystems</a:t>
            </a:r>
          </a:p>
          <a:p>
            <a:pPr lvl="1"/>
            <a:r>
              <a:rPr lang="en-US" dirty="0"/>
              <a:t>Essential habitat, erosion control, add natural beauty</a:t>
            </a:r>
          </a:p>
          <a:p>
            <a:pPr lvl="1"/>
            <a:r>
              <a:rPr lang="en-US" dirty="0"/>
              <a:t>Ecosystem services: the benefits humans derive from natural ecosystems</a:t>
            </a:r>
          </a:p>
          <a:p>
            <a:pPr lvl="1"/>
            <a:endParaRPr lang="en-US" sz="2800" dirty="0"/>
          </a:p>
          <a:p>
            <a:r>
              <a:rPr lang="en-US" dirty="0"/>
              <a:t>We benefit from living near them, but our practices can hurt them too</a:t>
            </a:r>
          </a:p>
          <a:p>
            <a:pPr lvl="1"/>
            <a:r>
              <a:rPr lang="en-US" dirty="0"/>
              <a:t>Pollution, land development, climate change</a:t>
            </a:r>
          </a:p>
          <a:p>
            <a:pPr lvl="1"/>
            <a:endParaRPr lang="en-US" sz="2800" dirty="0"/>
          </a:p>
          <a:p>
            <a:r>
              <a:rPr lang="en-US" dirty="0"/>
              <a:t>Due to this importance, and their worldwide decline, we have started to prioritize restoration of these critical habitats</a:t>
            </a:r>
          </a:p>
          <a:p>
            <a:pPr lvl="1"/>
            <a:endParaRPr lang="en-US" sz="2800" dirty="0"/>
          </a:p>
          <a:p>
            <a:pPr lvl="1"/>
            <a:endParaRPr lang="en-US" sz="2800" dirty="0"/>
          </a:p>
          <a:p>
            <a:pPr marL="457200" lvl="1" indent="0">
              <a:buNone/>
            </a:pPr>
            <a:endParaRPr lang="en-US" sz="2800" dirty="0"/>
          </a:p>
        </p:txBody>
      </p:sp>
      <p:pic>
        <p:nvPicPr>
          <p:cNvPr id="1026" name="Picture 2">
            <a:extLst>
              <a:ext uri="{FF2B5EF4-FFF2-40B4-BE49-F238E27FC236}">
                <a16:creationId xmlns:a16="http://schemas.microsoft.com/office/drawing/2014/main" id="{23567B60-A6ED-9153-4968-0799D6D74B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23438" y="-34507"/>
            <a:ext cx="3168562" cy="237642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AB2240B4-3F33-E0F1-EDB6-2CDE7A36CB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23438" y="2359685"/>
            <a:ext cx="3168562" cy="237642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rassostrea gigas (Pacific or Japanese Oyster / Japanse oe… | Flickr">
            <a:extLst>
              <a:ext uri="{FF2B5EF4-FFF2-40B4-BE49-F238E27FC236}">
                <a16:creationId xmlns:a16="http://schemas.microsoft.com/office/drawing/2014/main" id="{A8FC975A-163F-CA35-E3A2-9DF7C86880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23438" y="4753877"/>
            <a:ext cx="3168562" cy="210412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F9E2EE3-5CAD-50C5-CE00-2202F8AD6BB2}"/>
              </a:ext>
            </a:extLst>
          </p:cNvPr>
          <p:cNvSpPr txBox="1"/>
          <p:nvPr/>
        </p:nvSpPr>
        <p:spPr>
          <a:xfrm>
            <a:off x="6365965" y="6550223"/>
            <a:ext cx="2725618" cy="307777"/>
          </a:xfrm>
          <a:prstGeom prst="rect">
            <a:avLst/>
          </a:prstGeom>
          <a:noFill/>
        </p:spPr>
        <p:txBody>
          <a:bodyPr wrap="none" rtlCol="0">
            <a:spAutoFit/>
          </a:bodyPr>
          <a:lstStyle/>
          <a:p>
            <a:r>
              <a:rPr lang="en-US" sz="1400" dirty="0"/>
              <a:t>Photos: commons.wikimedia.org</a:t>
            </a:r>
          </a:p>
        </p:txBody>
      </p:sp>
    </p:spTree>
    <p:extLst>
      <p:ext uri="{BB962C8B-B14F-4D97-AF65-F5344CB8AC3E}">
        <p14:creationId xmlns:p14="http://schemas.microsoft.com/office/powerpoint/2010/main" val="2576498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8C298-80E7-5F3C-85F7-4ED1A96337F1}"/>
              </a:ext>
            </a:extLst>
          </p:cNvPr>
          <p:cNvSpPr>
            <a:spLocks noGrp="1"/>
          </p:cNvSpPr>
          <p:nvPr>
            <p:ph type="title"/>
          </p:nvPr>
        </p:nvSpPr>
        <p:spPr>
          <a:xfrm>
            <a:off x="838199" y="-56787"/>
            <a:ext cx="10515600" cy="1325563"/>
          </a:xfrm>
        </p:spPr>
        <p:txBody>
          <a:bodyPr/>
          <a:lstStyle/>
          <a:p>
            <a:r>
              <a:rPr lang="en-US" dirty="0"/>
              <a:t>Seagrass restoration</a:t>
            </a:r>
          </a:p>
        </p:txBody>
      </p:sp>
      <p:sp>
        <p:nvSpPr>
          <p:cNvPr id="3" name="Content Placeholder 2">
            <a:extLst>
              <a:ext uri="{FF2B5EF4-FFF2-40B4-BE49-F238E27FC236}">
                <a16:creationId xmlns:a16="http://schemas.microsoft.com/office/drawing/2014/main" id="{9C6B3074-4ED9-FC51-A5AC-FDB58F160B9B}"/>
              </a:ext>
            </a:extLst>
          </p:cNvPr>
          <p:cNvSpPr>
            <a:spLocks noGrp="1"/>
          </p:cNvSpPr>
          <p:nvPr>
            <p:ph idx="1"/>
          </p:nvPr>
        </p:nvSpPr>
        <p:spPr>
          <a:xfrm>
            <a:off x="799381" y="1123406"/>
            <a:ext cx="6115225" cy="3080824"/>
          </a:xfrm>
        </p:spPr>
        <p:txBody>
          <a:bodyPr vert="horz" lIns="91440" tIns="45720" rIns="91440" bIns="45720" rtlCol="0" anchor="t">
            <a:normAutofit lnSpcReduction="10000"/>
          </a:bodyPr>
          <a:lstStyle/>
          <a:p>
            <a:r>
              <a:rPr lang="en-US" dirty="0"/>
              <a:t>Eelgrass (</a:t>
            </a:r>
            <a:r>
              <a:rPr lang="en-US" i="1" dirty="0"/>
              <a:t>Zostera </a:t>
            </a:r>
            <a:r>
              <a:rPr lang="en-US" dirty="0"/>
              <a:t>marina) is a common seagrass species  in the Northern hemisphere</a:t>
            </a:r>
          </a:p>
          <a:p>
            <a:endParaRPr lang="en-US" dirty="0"/>
          </a:p>
          <a:p>
            <a:r>
              <a:rPr lang="en-US" dirty="0"/>
              <a:t>Common restoration strategy  =  Seed based restoration:</a:t>
            </a:r>
          </a:p>
          <a:p>
            <a:pPr lvl="1"/>
            <a:r>
              <a:rPr lang="en-US" dirty="0"/>
              <a:t>Harvest seeds from living plants and plant seeds in new desired location</a:t>
            </a:r>
          </a:p>
          <a:p>
            <a:pPr lvl="1"/>
            <a:endParaRPr lang="en-US" dirty="0"/>
          </a:p>
          <a:p>
            <a:pPr marL="457200" lvl="1" indent="0">
              <a:buNone/>
            </a:pPr>
            <a:endParaRPr lang="en-US" dirty="0"/>
          </a:p>
        </p:txBody>
      </p:sp>
      <p:sp>
        <p:nvSpPr>
          <p:cNvPr id="6" name="Content Placeholder 2">
            <a:extLst>
              <a:ext uri="{FF2B5EF4-FFF2-40B4-BE49-F238E27FC236}">
                <a16:creationId xmlns:a16="http://schemas.microsoft.com/office/drawing/2014/main" id="{5D8EA525-9D32-98D5-57BA-E2F6FA501D3A}"/>
              </a:ext>
            </a:extLst>
          </p:cNvPr>
          <p:cNvSpPr txBox="1">
            <a:spLocks/>
          </p:cNvSpPr>
          <p:nvPr/>
        </p:nvSpPr>
        <p:spPr>
          <a:xfrm>
            <a:off x="838199" y="5590063"/>
            <a:ext cx="6115225" cy="1814722"/>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Takes a lot of man-power and planning </a:t>
            </a:r>
          </a:p>
          <a:p>
            <a:pPr lvl="1"/>
            <a:r>
              <a:rPr lang="en-US" dirty="0"/>
              <a:t>We want to make sure planting happens in optimal conditions </a:t>
            </a:r>
          </a:p>
          <a:p>
            <a:pPr lvl="1"/>
            <a:endParaRPr lang="en-US" dirty="0"/>
          </a:p>
        </p:txBody>
      </p:sp>
      <p:grpSp>
        <p:nvGrpSpPr>
          <p:cNvPr id="11" name="Group 10">
            <a:extLst>
              <a:ext uri="{FF2B5EF4-FFF2-40B4-BE49-F238E27FC236}">
                <a16:creationId xmlns:a16="http://schemas.microsoft.com/office/drawing/2014/main" id="{7DFEDAC8-B046-81B5-1226-6F5DA640D5A6}"/>
              </a:ext>
            </a:extLst>
          </p:cNvPr>
          <p:cNvGrpSpPr/>
          <p:nvPr/>
        </p:nvGrpSpPr>
        <p:grpSpPr>
          <a:xfrm>
            <a:off x="2379737" y="4447471"/>
            <a:ext cx="2954512" cy="1059030"/>
            <a:chOff x="1920798" y="3409453"/>
            <a:chExt cx="3923563" cy="1452759"/>
          </a:xfrm>
        </p:grpSpPr>
        <p:pic>
          <p:nvPicPr>
            <p:cNvPr id="5" name="Picture 4" descr="A pair of brown nuts&#10;&#10;AI-generated content may be incorrect.">
              <a:extLst>
                <a:ext uri="{FF2B5EF4-FFF2-40B4-BE49-F238E27FC236}">
                  <a16:creationId xmlns:a16="http://schemas.microsoft.com/office/drawing/2014/main" id="{033A714D-3D87-7E5E-F5ED-1B314403CA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20798" y="3473134"/>
              <a:ext cx="1073989" cy="1073989"/>
            </a:xfrm>
            <a:prstGeom prst="rect">
              <a:avLst/>
            </a:prstGeom>
          </p:spPr>
        </p:pic>
        <p:pic>
          <p:nvPicPr>
            <p:cNvPr id="7" name="Picture 6" descr="A plant with roots and stems&#10;&#10;AI-generated content may be incorrect.">
              <a:extLst>
                <a:ext uri="{FF2B5EF4-FFF2-40B4-BE49-F238E27FC236}">
                  <a16:creationId xmlns:a16="http://schemas.microsoft.com/office/drawing/2014/main" id="{744C8921-BD9F-869C-358B-EAE7210F2B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25744" y="3409453"/>
              <a:ext cx="1073988" cy="1073988"/>
            </a:xfrm>
            <a:prstGeom prst="rect">
              <a:avLst/>
            </a:prstGeom>
          </p:spPr>
        </p:pic>
        <p:pic>
          <p:nvPicPr>
            <p:cNvPr id="8" name="Picture 7" descr="A plant with roots and stems&#10;&#10;AI-generated content may be incorrect.">
              <a:extLst>
                <a:ext uri="{FF2B5EF4-FFF2-40B4-BE49-F238E27FC236}">
                  <a16:creationId xmlns:a16="http://schemas.microsoft.com/office/drawing/2014/main" id="{23114432-E2AD-D093-54FF-6A7C55AFC0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69412" y="3788224"/>
              <a:ext cx="1073988" cy="1073988"/>
            </a:xfrm>
            <a:prstGeom prst="rect">
              <a:avLst/>
            </a:prstGeom>
          </p:spPr>
        </p:pic>
        <p:pic>
          <p:nvPicPr>
            <p:cNvPr id="9" name="Picture 8" descr="A plant with roots and stems&#10;&#10;AI-generated content may be incorrect.">
              <a:extLst>
                <a:ext uri="{FF2B5EF4-FFF2-40B4-BE49-F238E27FC236}">
                  <a16:creationId xmlns:a16="http://schemas.microsoft.com/office/drawing/2014/main" id="{3B87C4C3-1BD5-4997-CDA4-2057604E64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70373" y="3418442"/>
              <a:ext cx="1073988" cy="1073988"/>
            </a:xfrm>
            <a:prstGeom prst="rect">
              <a:avLst/>
            </a:prstGeom>
          </p:spPr>
        </p:pic>
        <p:sp>
          <p:nvSpPr>
            <p:cNvPr id="10" name="Arrow: Right 9">
              <a:extLst>
                <a:ext uri="{FF2B5EF4-FFF2-40B4-BE49-F238E27FC236}">
                  <a16:creationId xmlns:a16="http://schemas.microsoft.com/office/drawing/2014/main" id="{F7C1447E-8D4A-309D-7DBF-595146E537D0}"/>
                </a:ext>
              </a:extLst>
            </p:cNvPr>
            <p:cNvSpPr/>
            <p:nvPr/>
          </p:nvSpPr>
          <p:spPr>
            <a:xfrm>
              <a:off x="3278038" y="4088921"/>
              <a:ext cx="661378" cy="7763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TextBox 11">
            <a:extLst>
              <a:ext uri="{FF2B5EF4-FFF2-40B4-BE49-F238E27FC236}">
                <a16:creationId xmlns:a16="http://schemas.microsoft.com/office/drawing/2014/main" id="{0516905B-30BF-41A2-5EAD-081F427E44CA}"/>
              </a:ext>
            </a:extLst>
          </p:cNvPr>
          <p:cNvSpPr txBox="1"/>
          <p:nvPr/>
        </p:nvSpPr>
        <p:spPr>
          <a:xfrm>
            <a:off x="6745040" y="2944262"/>
            <a:ext cx="5841871" cy="523220"/>
          </a:xfrm>
          <a:prstGeom prst="rect">
            <a:avLst/>
          </a:prstGeom>
          <a:noFill/>
        </p:spPr>
        <p:txBody>
          <a:bodyPr wrap="square" lIns="91440" tIns="45720" rIns="91440" bIns="45720" rtlCol="0" anchor="t">
            <a:spAutoFit/>
          </a:bodyPr>
          <a:lstStyle/>
          <a:p>
            <a:r>
              <a:rPr lang="en-US" sz="1400" dirty="0"/>
              <a:t>Nothing like field work in a seagrass meadow! Taking a break from snorkeling &amp; sampling (Photo by Aly Hall, 2022)</a:t>
            </a:r>
          </a:p>
        </p:txBody>
      </p:sp>
      <p:pic>
        <p:nvPicPr>
          <p:cNvPr id="14" name="Picture 13" descr="A group of people fishing in the water&#10;&#10;AI-generated content may be incorrect.">
            <a:extLst>
              <a:ext uri="{FF2B5EF4-FFF2-40B4-BE49-F238E27FC236}">
                <a16:creationId xmlns:a16="http://schemas.microsoft.com/office/drawing/2014/main" id="{ABD6440C-ABAE-4608-A977-70D4CD802D2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72091" y="3462874"/>
            <a:ext cx="4053135" cy="3039851"/>
          </a:xfrm>
          <a:prstGeom prst="rect">
            <a:avLst/>
          </a:prstGeom>
        </p:spPr>
      </p:pic>
      <p:sp>
        <p:nvSpPr>
          <p:cNvPr id="15" name="TextBox 14">
            <a:extLst>
              <a:ext uri="{FF2B5EF4-FFF2-40B4-BE49-F238E27FC236}">
                <a16:creationId xmlns:a16="http://schemas.microsoft.com/office/drawing/2014/main" id="{82C9E520-25A7-87F5-6A70-6A45ADE52435}"/>
              </a:ext>
            </a:extLst>
          </p:cNvPr>
          <p:cNvSpPr txBox="1"/>
          <p:nvPr/>
        </p:nvSpPr>
        <p:spPr>
          <a:xfrm>
            <a:off x="6907717" y="6513075"/>
            <a:ext cx="5294493" cy="307777"/>
          </a:xfrm>
          <a:prstGeom prst="rect">
            <a:avLst/>
          </a:prstGeom>
          <a:noFill/>
        </p:spPr>
        <p:txBody>
          <a:bodyPr wrap="square" lIns="91440" tIns="45720" rIns="91440" bIns="45720" rtlCol="0" anchor="t">
            <a:spAutoFit/>
          </a:bodyPr>
          <a:lstStyle/>
          <a:p>
            <a:r>
              <a:rPr lang="en-US" sz="1400" dirty="0"/>
              <a:t>Seagrass planting effort: it takes a village! (Photo by CEEL, 2024</a:t>
            </a:r>
          </a:p>
        </p:txBody>
      </p:sp>
      <p:pic>
        <p:nvPicPr>
          <p:cNvPr id="17" name="Picture 16" descr="A person in a scuba suit floating in water&#10;&#10;AI-generated content may be incorrect.">
            <a:extLst>
              <a:ext uri="{FF2B5EF4-FFF2-40B4-BE49-F238E27FC236}">
                <a16:creationId xmlns:a16="http://schemas.microsoft.com/office/drawing/2014/main" id="{1E6A6447-38F6-D980-16D3-4E0B610D78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21922" y="11263"/>
            <a:ext cx="3897095" cy="2922822"/>
          </a:xfrm>
          <a:prstGeom prst="rect">
            <a:avLst/>
          </a:prstGeom>
        </p:spPr>
      </p:pic>
      <p:pic>
        <p:nvPicPr>
          <p:cNvPr id="19" name="Picture 18" descr="A person in a scuba diving suit&#10;&#10;AI-generated content may be incorrect.">
            <a:extLst>
              <a:ext uri="{FF2B5EF4-FFF2-40B4-BE49-F238E27FC236}">
                <a16:creationId xmlns:a16="http://schemas.microsoft.com/office/drawing/2014/main" id="{36F8F99D-5B53-A9FE-D7A9-C39FA1E532F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6396111" y="464943"/>
            <a:ext cx="2778704" cy="2084028"/>
          </a:xfrm>
          <a:prstGeom prst="rect">
            <a:avLst/>
          </a:prstGeom>
        </p:spPr>
      </p:pic>
    </p:spTree>
    <p:extLst>
      <p:ext uri="{BB962C8B-B14F-4D97-AF65-F5344CB8AC3E}">
        <p14:creationId xmlns:p14="http://schemas.microsoft.com/office/powerpoint/2010/main" val="1249726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381DAE-A21A-C75B-C5ED-0A483CA3AF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688644-ED94-4C91-B955-33947AD72113}"/>
              </a:ext>
            </a:extLst>
          </p:cNvPr>
          <p:cNvSpPr>
            <a:spLocks noGrp="1"/>
          </p:cNvSpPr>
          <p:nvPr>
            <p:ph type="title"/>
          </p:nvPr>
        </p:nvSpPr>
        <p:spPr/>
        <p:txBody>
          <a:bodyPr/>
          <a:lstStyle/>
          <a:p>
            <a:r>
              <a:rPr lang="en-US" dirty="0"/>
              <a:t>What are optimal conditions?</a:t>
            </a:r>
          </a:p>
        </p:txBody>
      </p:sp>
      <p:grpSp>
        <p:nvGrpSpPr>
          <p:cNvPr id="5" name="Group 4">
            <a:extLst>
              <a:ext uri="{FF2B5EF4-FFF2-40B4-BE49-F238E27FC236}">
                <a16:creationId xmlns:a16="http://schemas.microsoft.com/office/drawing/2014/main" id="{9FEF925E-3C3A-9E77-F201-1470E09BF1A8}"/>
              </a:ext>
            </a:extLst>
          </p:cNvPr>
          <p:cNvGrpSpPr/>
          <p:nvPr/>
        </p:nvGrpSpPr>
        <p:grpSpPr>
          <a:xfrm>
            <a:off x="5391471" y="1495248"/>
            <a:ext cx="8466622" cy="4337983"/>
            <a:chOff x="7629243" y="2778108"/>
            <a:chExt cx="5572952" cy="3006895"/>
          </a:xfrm>
        </p:grpSpPr>
        <p:pic>
          <p:nvPicPr>
            <p:cNvPr id="2050" name="Picture 2">
              <a:extLst>
                <a:ext uri="{FF2B5EF4-FFF2-40B4-BE49-F238E27FC236}">
                  <a16:creationId xmlns:a16="http://schemas.microsoft.com/office/drawing/2014/main" id="{7011C5AF-82EF-2D82-6629-BDA15BF544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9243" y="2778108"/>
              <a:ext cx="4465193" cy="29957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91BD893-2BB9-01FE-8AA9-4535F5192451}"/>
                </a:ext>
              </a:extLst>
            </p:cNvPr>
            <p:cNvSpPr txBox="1"/>
            <p:nvPr/>
          </p:nvSpPr>
          <p:spPr>
            <a:xfrm>
              <a:off x="8464733" y="5200228"/>
              <a:ext cx="4737462" cy="584775"/>
            </a:xfrm>
            <a:prstGeom prst="rect">
              <a:avLst/>
            </a:prstGeom>
            <a:noFill/>
          </p:spPr>
          <p:txBody>
            <a:bodyPr wrap="square" rtlCol="0">
              <a:spAutoFit/>
            </a:bodyPr>
            <a:lstStyle/>
            <a:p>
              <a:r>
                <a:rPr lang="en-US" sz="1600" dirty="0"/>
                <a:t>Geographical range of eelgrass </a:t>
              </a:r>
            </a:p>
            <a:p>
              <a:r>
                <a:rPr lang="en-US" sz="1600" dirty="0"/>
                <a:t>(Photo: commons.wikimedia.org</a:t>
              </a:r>
            </a:p>
          </p:txBody>
        </p:sp>
      </p:grpSp>
      <p:sp>
        <p:nvSpPr>
          <p:cNvPr id="3" name="Content Placeholder 2">
            <a:extLst>
              <a:ext uri="{FF2B5EF4-FFF2-40B4-BE49-F238E27FC236}">
                <a16:creationId xmlns:a16="http://schemas.microsoft.com/office/drawing/2014/main" id="{8095AB63-C6EC-6D03-85B2-DA87997833EA}"/>
              </a:ext>
            </a:extLst>
          </p:cNvPr>
          <p:cNvSpPr>
            <a:spLocks noGrp="1"/>
          </p:cNvSpPr>
          <p:nvPr>
            <p:ph idx="1"/>
          </p:nvPr>
        </p:nvSpPr>
        <p:spPr>
          <a:xfrm>
            <a:off x="455981" y="1841037"/>
            <a:ext cx="5519196" cy="5019818"/>
          </a:xfrm>
        </p:spPr>
        <p:txBody>
          <a:bodyPr vert="horz" lIns="91440" tIns="45720" rIns="91440" bIns="45720" rtlCol="0" anchor="t">
            <a:normAutofit/>
          </a:bodyPr>
          <a:lstStyle/>
          <a:p>
            <a:r>
              <a:rPr lang="en-US" dirty="0"/>
              <a:t>You wouldn’t find a polar bear in the hot desert! All species have their own environmental tolerances</a:t>
            </a:r>
          </a:p>
          <a:p>
            <a:endParaRPr lang="en-US" dirty="0"/>
          </a:p>
          <a:p>
            <a:r>
              <a:rPr lang="en-US" dirty="0"/>
              <a:t>Similarly, you’ll only find eelgrass near the coasts with particular environmental conditions</a:t>
            </a:r>
          </a:p>
          <a:p>
            <a:pPr marL="457200" lvl="1" indent="0">
              <a:buNone/>
            </a:pPr>
            <a:endParaRPr lang="en-US" dirty="0"/>
          </a:p>
          <a:p>
            <a:pPr marL="0" indent="0">
              <a:buNone/>
            </a:pPr>
            <a:endParaRPr lang="en-US" dirty="0"/>
          </a:p>
          <a:p>
            <a:endParaRPr lang="en-US" dirty="0"/>
          </a:p>
        </p:txBody>
      </p:sp>
    </p:spTree>
    <p:extLst>
      <p:ext uri="{BB962C8B-B14F-4D97-AF65-F5344CB8AC3E}">
        <p14:creationId xmlns:p14="http://schemas.microsoft.com/office/powerpoint/2010/main" val="2179932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F031F5-671F-EB0D-BA92-D955D68A32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D06CC0-5399-6141-5848-69D2590C25EE}"/>
              </a:ext>
            </a:extLst>
          </p:cNvPr>
          <p:cNvSpPr>
            <a:spLocks noGrp="1"/>
          </p:cNvSpPr>
          <p:nvPr>
            <p:ph type="title"/>
          </p:nvPr>
        </p:nvSpPr>
        <p:spPr/>
        <p:txBody>
          <a:bodyPr/>
          <a:lstStyle/>
          <a:p>
            <a:r>
              <a:rPr lang="en-US" dirty="0"/>
              <a:t>Optimal conditions for eelgrass</a:t>
            </a:r>
          </a:p>
        </p:txBody>
      </p:sp>
      <p:sp>
        <p:nvSpPr>
          <p:cNvPr id="5" name="Content Placeholder 4">
            <a:extLst>
              <a:ext uri="{FF2B5EF4-FFF2-40B4-BE49-F238E27FC236}">
                <a16:creationId xmlns:a16="http://schemas.microsoft.com/office/drawing/2014/main" id="{49BEED4A-5CCA-D626-5A16-EE61FE4F0100}"/>
              </a:ext>
            </a:extLst>
          </p:cNvPr>
          <p:cNvSpPr>
            <a:spLocks noGrp="1"/>
          </p:cNvSpPr>
          <p:nvPr>
            <p:ph idx="1"/>
          </p:nvPr>
        </p:nvSpPr>
        <p:spPr>
          <a:xfrm>
            <a:off x="838200" y="1825625"/>
            <a:ext cx="11345633" cy="4889818"/>
          </a:xfrm>
        </p:spPr>
        <p:txBody>
          <a:bodyPr vert="horz" lIns="91440" tIns="45720" rIns="91440" bIns="45720" rtlCol="0" anchor="t">
            <a:normAutofit/>
          </a:bodyPr>
          <a:lstStyle/>
          <a:p>
            <a:pPr marL="0" indent="0">
              <a:buNone/>
            </a:pPr>
            <a:r>
              <a:rPr lang="en-US" b="1" dirty="0"/>
              <a:t>Light availability:</a:t>
            </a:r>
          </a:p>
          <a:p>
            <a:r>
              <a:rPr lang="en-US" sz="2400" dirty="0"/>
              <a:t>Important for photosynthesis</a:t>
            </a:r>
          </a:p>
          <a:p>
            <a:r>
              <a:rPr lang="en-US" sz="2400" dirty="0"/>
              <a:t>Can </a:t>
            </a:r>
            <a:r>
              <a:rPr lang="en-US" sz="2400" dirty="0">
                <a:ea typeface="+mn-lt"/>
                <a:cs typeface="+mn-lt"/>
              </a:rPr>
              <a:t>relate to depth: deeper the water, the less sunlight that penetrates</a:t>
            </a:r>
          </a:p>
          <a:p>
            <a:endParaRPr lang="en-US" sz="2400" dirty="0"/>
          </a:p>
          <a:p>
            <a:endParaRPr lang="en-US" sz="2400" dirty="0"/>
          </a:p>
        </p:txBody>
      </p:sp>
      <p:pic>
        <p:nvPicPr>
          <p:cNvPr id="15" name="Picture 14" descr="A black and white circle with a black and white checkered pattern&#10;&#10;AI-generated content may be incorrect.">
            <a:extLst>
              <a:ext uri="{FF2B5EF4-FFF2-40B4-BE49-F238E27FC236}">
                <a16:creationId xmlns:a16="http://schemas.microsoft.com/office/drawing/2014/main" id="{0DD18EDB-ECCB-67FC-71C6-21D51D560E48}"/>
              </a:ext>
            </a:extLst>
          </p:cNvPr>
          <p:cNvPicPr>
            <a:picLocks noChangeAspect="1"/>
          </p:cNvPicPr>
          <p:nvPr/>
        </p:nvPicPr>
        <p:blipFill>
          <a:blip r:embed="rId3">
            <a:alphaModFix amt="85000"/>
            <a:extLst>
              <a:ext uri="{28A0092B-C50C-407E-A947-70E740481C1C}">
                <a14:useLocalDpi xmlns:a14="http://schemas.microsoft.com/office/drawing/2010/main" val="0"/>
              </a:ext>
            </a:extLst>
          </a:blip>
          <a:stretch>
            <a:fillRect/>
          </a:stretch>
        </p:blipFill>
        <p:spPr>
          <a:xfrm>
            <a:off x="9524120" y="3560165"/>
            <a:ext cx="1487952" cy="2139770"/>
          </a:xfrm>
          <a:prstGeom prst="rect">
            <a:avLst/>
          </a:prstGeom>
        </p:spPr>
      </p:pic>
    </p:spTree>
    <p:extLst>
      <p:ext uri="{BB962C8B-B14F-4D97-AF65-F5344CB8AC3E}">
        <p14:creationId xmlns:p14="http://schemas.microsoft.com/office/powerpoint/2010/main" val="1332809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5AF954-DC66-9035-EB30-0C7D8F617F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96E57B-790B-5FBE-F3DE-1271AD0C2F57}"/>
              </a:ext>
            </a:extLst>
          </p:cNvPr>
          <p:cNvSpPr>
            <a:spLocks noGrp="1"/>
          </p:cNvSpPr>
          <p:nvPr>
            <p:ph type="title"/>
          </p:nvPr>
        </p:nvSpPr>
        <p:spPr>
          <a:xfrm>
            <a:off x="407689" y="1345222"/>
            <a:ext cx="2925931" cy="1325563"/>
          </a:xfrm>
        </p:spPr>
        <p:txBody>
          <a:bodyPr>
            <a:noAutofit/>
          </a:bodyPr>
          <a:lstStyle/>
          <a:p>
            <a:pPr algn="ctr"/>
            <a:r>
              <a:rPr lang="en-US" dirty="0"/>
              <a:t>How to measure:</a:t>
            </a:r>
            <a:br>
              <a:rPr lang="en-US" sz="3200" dirty="0"/>
            </a:br>
            <a:r>
              <a:rPr lang="en-US" dirty="0"/>
              <a:t>Secchi Disk </a:t>
            </a:r>
          </a:p>
        </p:txBody>
      </p:sp>
      <p:sp>
        <p:nvSpPr>
          <p:cNvPr id="4" name="TextBox 3">
            <a:extLst>
              <a:ext uri="{FF2B5EF4-FFF2-40B4-BE49-F238E27FC236}">
                <a16:creationId xmlns:a16="http://schemas.microsoft.com/office/drawing/2014/main" id="{87F96CA4-F535-F5F3-17A0-F34B231718CD}"/>
              </a:ext>
            </a:extLst>
          </p:cNvPr>
          <p:cNvSpPr txBox="1"/>
          <p:nvPr/>
        </p:nvSpPr>
        <p:spPr>
          <a:xfrm>
            <a:off x="239988" y="3810731"/>
            <a:ext cx="8432344" cy="2862322"/>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US" sz="2000" dirty="0"/>
              <a:t>Scientists use on-site to measure water clarity (turbidity)</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They drop the disk into the water, holding onto the rope</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Lower the rope and disk into the water until they can no longer see it</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Record a depth measurement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The disk is visible at deeper depths with clearer water</a:t>
            </a:r>
          </a:p>
        </p:txBody>
      </p:sp>
      <p:grpSp>
        <p:nvGrpSpPr>
          <p:cNvPr id="18" name="Group 17">
            <a:extLst>
              <a:ext uri="{FF2B5EF4-FFF2-40B4-BE49-F238E27FC236}">
                <a16:creationId xmlns:a16="http://schemas.microsoft.com/office/drawing/2014/main" id="{CDC5D273-3C39-C296-A504-989D01E383C2}"/>
              </a:ext>
            </a:extLst>
          </p:cNvPr>
          <p:cNvGrpSpPr/>
          <p:nvPr/>
        </p:nvGrpSpPr>
        <p:grpSpPr>
          <a:xfrm>
            <a:off x="8656322" y="-731519"/>
            <a:ext cx="3410716" cy="7300996"/>
            <a:chOff x="8416032" y="-1079205"/>
            <a:chExt cx="3775968" cy="7937206"/>
          </a:xfrm>
        </p:grpSpPr>
        <p:sp>
          <p:nvSpPr>
            <p:cNvPr id="17" name="Rectangle 16">
              <a:extLst>
                <a:ext uri="{FF2B5EF4-FFF2-40B4-BE49-F238E27FC236}">
                  <a16:creationId xmlns:a16="http://schemas.microsoft.com/office/drawing/2014/main" id="{B1F57366-557F-8F1D-FD75-0CE274FF6A16}"/>
                </a:ext>
              </a:extLst>
            </p:cNvPr>
            <p:cNvSpPr/>
            <p:nvPr/>
          </p:nvSpPr>
          <p:spPr>
            <a:xfrm>
              <a:off x="8416032" y="1"/>
              <a:ext cx="3775968"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0311A909-BFB2-F51A-8153-3D30E6D7793A}"/>
                </a:ext>
              </a:extLst>
            </p:cNvPr>
            <p:cNvGrpSpPr/>
            <p:nvPr/>
          </p:nvGrpSpPr>
          <p:grpSpPr>
            <a:xfrm>
              <a:off x="9543494" y="-1079205"/>
              <a:ext cx="1647297" cy="7588028"/>
              <a:chOff x="8978281" y="-1870616"/>
              <a:chExt cx="2061591" cy="8529412"/>
            </a:xfrm>
          </p:grpSpPr>
          <p:pic>
            <p:nvPicPr>
              <p:cNvPr id="12" name="Picture 11" descr="A black and white circle with a black and white checkered pattern&#10;&#10;AI-generated content may be incorrect.">
                <a:extLst>
                  <a:ext uri="{FF2B5EF4-FFF2-40B4-BE49-F238E27FC236}">
                    <a16:creationId xmlns:a16="http://schemas.microsoft.com/office/drawing/2014/main" id="{CBFB15CC-77A9-506C-A2CC-18F6BA9FBF5F}"/>
                  </a:ext>
                </a:extLst>
              </p:cNvPr>
              <p:cNvPicPr>
                <a:picLocks noChangeAspect="1"/>
              </p:cNvPicPr>
              <p:nvPr/>
            </p:nvPicPr>
            <p:blipFill>
              <a:blip r:embed="rId3">
                <a:alphaModFix amt="35000"/>
                <a:extLst>
                  <a:ext uri="{28A0092B-C50C-407E-A947-70E740481C1C}">
                    <a14:useLocalDpi xmlns:a14="http://schemas.microsoft.com/office/drawing/2010/main" val="0"/>
                  </a:ext>
                </a:extLst>
              </a:blip>
              <a:srcRect t="26243"/>
              <a:stretch>
                <a:fillRect/>
              </a:stretch>
            </p:blipFill>
            <p:spPr>
              <a:xfrm>
                <a:off x="8978281" y="2829100"/>
                <a:ext cx="2061589" cy="1928628"/>
              </a:xfrm>
              <a:prstGeom prst="rect">
                <a:avLst/>
              </a:prstGeom>
            </p:spPr>
          </p:pic>
          <p:grpSp>
            <p:nvGrpSpPr>
              <p:cNvPr id="15" name="Group 14">
                <a:extLst>
                  <a:ext uri="{FF2B5EF4-FFF2-40B4-BE49-F238E27FC236}">
                    <a16:creationId xmlns:a16="http://schemas.microsoft.com/office/drawing/2014/main" id="{99F87057-96A0-79A4-4E49-C83A83A53EF4}"/>
                  </a:ext>
                </a:extLst>
              </p:cNvPr>
              <p:cNvGrpSpPr/>
              <p:nvPr/>
            </p:nvGrpSpPr>
            <p:grpSpPr>
              <a:xfrm>
                <a:off x="8978281" y="-1870616"/>
                <a:ext cx="2061591" cy="8529412"/>
                <a:chOff x="9226856" y="-1826228"/>
                <a:chExt cx="2061591" cy="8529412"/>
              </a:xfrm>
            </p:grpSpPr>
            <p:grpSp>
              <p:nvGrpSpPr>
                <p:cNvPr id="10" name="Group 9">
                  <a:extLst>
                    <a:ext uri="{FF2B5EF4-FFF2-40B4-BE49-F238E27FC236}">
                      <a16:creationId xmlns:a16="http://schemas.microsoft.com/office/drawing/2014/main" id="{1777D50C-2F75-4563-3FE7-B2DCB287064D}"/>
                    </a:ext>
                  </a:extLst>
                </p:cNvPr>
                <p:cNvGrpSpPr/>
                <p:nvPr/>
              </p:nvGrpSpPr>
              <p:grpSpPr>
                <a:xfrm>
                  <a:off x="9226858" y="-1826228"/>
                  <a:ext cx="2061589" cy="5607412"/>
                  <a:chOff x="7884118" y="1477887"/>
                  <a:chExt cx="2061589" cy="5607412"/>
                </a:xfrm>
              </p:grpSpPr>
              <p:pic>
                <p:nvPicPr>
                  <p:cNvPr id="5" name="Picture 4" descr="A black and white circle with a black and white checkered pattern&#10;&#10;AI-generated content may be incorrect.">
                    <a:extLst>
                      <a:ext uri="{FF2B5EF4-FFF2-40B4-BE49-F238E27FC236}">
                        <a16:creationId xmlns:a16="http://schemas.microsoft.com/office/drawing/2014/main" id="{1EE0F499-FB35-92E5-4EAD-1C9DE3E5CEE5}"/>
                      </a:ext>
                    </a:extLst>
                  </p:cNvPr>
                  <p:cNvPicPr>
                    <a:picLocks noChangeAspect="1"/>
                  </p:cNvPicPr>
                  <p:nvPr/>
                </p:nvPicPr>
                <p:blipFill>
                  <a:blip r:embed="rId3">
                    <a:alphaModFix amt="70000"/>
                    <a:extLst>
                      <a:ext uri="{28A0092B-C50C-407E-A947-70E740481C1C}">
                        <a14:useLocalDpi xmlns:a14="http://schemas.microsoft.com/office/drawing/2010/main" val="0"/>
                      </a:ext>
                    </a:extLst>
                  </a:blip>
                  <a:stretch>
                    <a:fillRect/>
                  </a:stretch>
                </p:blipFill>
                <p:spPr>
                  <a:xfrm>
                    <a:off x="7884118" y="3458931"/>
                    <a:ext cx="2061589" cy="2614826"/>
                  </a:xfrm>
                  <a:prstGeom prst="rect">
                    <a:avLst/>
                  </a:prstGeom>
                </p:spPr>
              </p:pic>
              <p:pic>
                <p:nvPicPr>
                  <p:cNvPr id="6" name="Picture 5" descr="A black and white circle with a black and white checkered pattern&#10;&#10;AI-generated content may be incorrect.">
                    <a:extLst>
                      <a:ext uri="{FF2B5EF4-FFF2-40B4-BE49-F238E27FC236}">
                        <a16:creationId xmlns:a16="http://schemas.microsoft.com/office/drawing/2014/main" id="{6BA52734-A712-0608-B7D8-B0FE6AC51A1A}"/>
                      </a:ext>
                    </a:extLst>
                  </p:cNvPr>
                  <p:cNvPicPr>
                    <a:picLocks noChangeAspect="1"/>
                  </p:cNvPicPr>
                  <p:nvPr/>
                </p:nvPicPr>
                <p:blipFill>
                  <a:blip r:embed="rId3">
                    <a:alphaModFix amt="50000"/>
                    <a:extLst>
                      <a:ext uri="{28A0092B-C50C-407E-A947-70E740481C1C}">
                        <a14:useLocalDpi xmlns:a14="http://schemas.microsoft.com/office/drawing/2010/main" val="0"/>
                      </a:ext>
                    </a:extLst>
                  </a:blip>
                  <a:stretch>
                    <a:fillRect/>
                  </a:stretch>
                </p:blipFill>
                <p:spPr>
                  <a:xfrm>
                    <a:off x="7884118" y="4470473"/>
                    <a:ext cx="2061589" cy="2614826"/>
                  </a:xfrm>
                  <a:prstGeom prst="rect">
                    <a:avLst/>
                  </a:prstGeom>
                </p:spPr>
              </p:pic>
              <p:pic>
                <p:nvPicPr>
                  <p:cNvPr id="7" name="Picture 6" descr="A black and white circle with a black and white checkered pattern&#10;&#10;AI-generated content may be incorrect.">
                    <a:extLst>
                      <a:ext uri="{FF2B5EF4-FFF2-40B4-BE49-F238E27FC236}">
                        <a16:creationId xmlns:a16="http://schemas.microsoft.com/office/drawing/2014/main" id="{C986D640-6807-2B33-9B56-F23FB90A0391}"/>
                      </a:ext>
                    </a:extLst>
                  </p:cNvPr>
                  <p:cNvPicPr>
                    <a:picLocks noChangeAspect="1"/>
                  </p:cNvPicPr>
                  <p:nvPr/>
                </p:nvPicPr>
                <p:blipFill>
                  <a:blip r:embed="rId3">
                    <a:alphaModFix/>
                    <a:extLst>
                      <a:ext uri="{28A0092B-C50C-407E-A947-70E740481C1C}">
                        <a14:useLocalDpi xmlns:a14="http://schemas.microsoft.com/office/drawing/2010/main" val="0"/>
                      </a:ext>
                    </a:extLst>
                  </a:blip>
                  <a:stretch>
                    <a:fillRect/>
                  </a:stretch>
                </p:blipFill>
                <p:spPr>
                  <a:xfrm>
                    <a:off x="7884118" y="1477887"/>
                    <a:ext cx="2061589" cy="2614826"/>
                  </a:xfrm>
                  <a:prstGeom prst="rect">
                    <a:avLst/>
                  </a:prstGeom>
                </p:spPr>
              </p:pic>
              <p:pic>
                <p:nvPicPr>
                  <p:cNvPr id="8" name="Picture 7" descr="A black and white circle with a black and white checkered pattern&#10;&#10;AI-generated content may be incorrect.">
                    <a:extLst>
                      <a:ext uri="{FF2B5EF4-FFF2-40B4-BE49-F238E27FC236}">
                        <a16:creationId xmlns:a16="http://schemas.microsoft.com/office/drawing/2014/main" id="{63C8AC63-4888-0734-0F96-888F2270DEB7}"/>
                      </a:ext>
                    </a:extLst>
                  </p:cNvPr>
                  <p:cNvPicPr>
                    <a:picLocks noChangeAspect="1"/>
                  </p:cNvPicPr>
                  <p:nvPr/>
                </p:nvPicPr>
                <p:blipFill>
                  <a:blip r:embed="rId3">
                    <a:alphaModFix amt="85000"/>
                    <a:extLst>
                      <a:ext uri="{28A0092B-C50C-407E-A947-70E740481C1C}">
                        <a14:useLocalDpi xmlns:a14="http://schemas.microsoft.com/office/drawing/2010/main" val="0"/>
                      </a:ext>
                    </a:extLst>
                  </a:blip>
                  <a:stretch>
                    <a:fillRect/>
                  </a:stretch>
                </p:blipFill>
                <p:spPr>
                  <a:xfrm>
                    <a:off x="7884118" y="2445553"/>
                    <a:ext cx="2061589" cy="2614826"/>
                  </a:xfrm>
                  <a:prstGeom prst="rect">
                    <a:avLst/>
                  </a:prstGeom>
                </p:spPr>
              </p:pic>
            </p:grpSp>
            <p:pic>
              <p:nvPicPr>
                <p:cNvPr id="13" name="Picture 12" descr="A black and white circle with a black and white checkered pattern&#10;&#10;AI-generated content may be incorrect.">
                  <a:extLst>
                    <a:ext uri="{FF2B5EF4-FFF2-40B4-BE49-F238E27FC236}">
                      <a16:creationId xmlns:a16="http://schemas.microsoft.com/office/drawing/2014/main" id="{438F0B15-F1C1-1F7F-C97B-6C6C892B9A94}"/>
                    </a:ext>
                  </a:extLst>
                </p:cNvPr>
                <p:cNvPicPr>
                  <a:picLocks noChangeAspect="1"/>
                </p:cNvPicPr>
                <p:nvPr/>
              </p:nvPicPr>
              <p:blipFill>
                <a:blip r:embed="rId3">
                  <a:alphaModFix amt="20000"/>
                  <a:extLst>
                    <a:ext uri="{28A0092B-C50C-407E-A947-70E740481C1C}">
                      <a14:useLocalDpi xmlns:a14="http://schemas.microsoft.com/office/drawing/2010/main" val="0"/>
                    </a:ext>
                  </a:extLst>
                </a:blip>
                <a:srcRect t="26243"/>
                <a:stretch>
                  <a:fillRect/>
                </a:stretch>
              </p:blipFill>
              <p:spPr>
                <a:xfrm>
                  <a:off x="9226856" y="3763013"/>
                  <a:ext cx="2061589" cy="1928629"/>
                </a:xfrm>
                <a:prstGeom prst="rect">
                  <a:avLst/>
                </a:prstGeom>
              </p:spPr>
            </p:pic>
            <p:pic>
              <p:nvPicPr>
                <p:cNvPr id="14" name="Picture 13" descr="A black and white circle with a black and white checkered pattern&#10;&#10;AI-generated content may be incorrect.">
                  <a:extLst>
                    <a:ext uri="{FF2B5EF4-FFF2-40B4-BE49-F238E27FC236}">
                      <a16:creationId xmlns:a16="http://schemas.microsoft.com/office/drawing/2014/main" id="{69C2B235-9196-563B-C809-57BF3EE018C0}"/>
                    </a:ext>
                  </a:extLst>
                </p:cNvPr>
                <p:cNvPicPr>
                  <a:picLocks noChangeAspect="1"/>
                </p:cNvPicPr>
                <p:nvPr/>
              </p:nvPicPr>
              <p:blipFill>
                <a:blip r:embed="rId3">
                  <a:alphaModFix amt="5000"/>
                  <a:extLst>
                    <a:ext uri="{28A0092B-C50C-407E-A947-70E740481C1C}">
                      <a14:useLocalDpi xmlns:a14="http://schemas.microsoft.com/office/drawing/2010/main" val="0"/>
                    </a:ext>
                  </a:extLst>
                </a:blip>
                <a:srcRect t="26243"/>
                <a:stretch>
                  <a:fillRect/>
                </a:stretch>
              </p:blipFill>
              <p:spPr>
                <a:xfrm>
                  <a:off x="9226856" y="4774555"/>
                  <a:ext cx="2061589" cy="1928629"/>
                </a:xfrm>
                <a:prstGeom prst="rect">
                  <a:avLst/>
                </a:prstGeom>
              </p:spPr>
            </p:pic>
          </p:grpSp>
        </p:grpSp>
      </p:grpSp>
      <p:pic>
        <p:nvPicPr>
          <p:cNvPr id="3074" name="Picture 2" descr="A secchi disk being lowered into the water to measure water clarity">
            <a:extLst>
              <a:ext uri="{FF2B5EF4-FFF2-40B4-BE49-F238E27FC236}">
                <a16:creationId xmlns:a16="http://schemas.microsoft.com/office/drawing/2014/main" id="{99064E75-76FA-2FF1-DE54-719BA96927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28207" y="243505"/>
            <a:ext cx="4762500" cy="31718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925FC46-20E2-3652-F91C-3E75CB88AF92}"/>
              </a:ext>
            </a:extLst>
          </p:cNvPr>
          <p:cNvSpPr txBox="1"/>
          <p:nvPr/>
        </p:nvSpPr>
        <p:spPr>
          <a:xfrm>
            <a:off x="4663803" y="3481856"/>
            <a:ext cx="4928114" cy="338554"/>
          </a:xfrm>
          <a:prstGeom prst="rect">
            <a:avLst/>
          </a:prstGeom>
          <a:noFill/>
        </p:spPr>
        <p:txBody>
          <a:bodyPr wrap="square" rtlCol="0">
            <a:spAutoFit/>
          </a:bodyPr>
          <a:lstStyle/>
          <a:p>
            <a:r>
              <a:rPr lang="en-US" sz="1600" dirty="0"/>
              <a:t>Photo: UMCES media library</a:t>
            </a:r>
          </a:p>
        </p:txBody>
      </p:sp>
    </p:spTree>
    <p:extLst>
      <p:ext uri="{BB962C8B-B14F-4D97-AF65-F5344CB8AC3E}">
        <p14:creationId xmlns:p14="http://schemas.microsoft.com/office/powerpoint/2010/main" val="28835002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F1DBB-B94B-4733-B832-B85BC4088D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8F6E4B-2FD8-4DE1-4276-402B01CA9D07}"/>
              </a:ext>
            </a:extLst>
          </p:cNvPr>
          <p:cNvSpPr>
            <a:spLocks noGrp="1"/>
          </p:cNvSpPr>
          <p:nvPr>
            <p:ph type="title"/>
          </p:nvPr>
        </p:nvSpPr>
        <p:spPr/>
        <p:txBody>
          <a:bodyPr/>
          <a:lstStyle/>
          <a:p>
            <a:r>
              <a:rPr lang="en-US" dirty="0"/>
              <a:t>Optimal conditions for eelgrass</a:t>
            </a:r>
          </a:p>
        </p:txBody>
      </p:sp>
      <p:sp>
        <p:nvSpPr>
          <p:cNvPr id="5" name="Content Placeholder 4">
            <a:extLst>
              <a:ext uri="{FF2B5EF4-FFF2-40B4-BE49-F238E27FC236}">
                <a16:creationId xmlns:a16="http://schemas.microsoft.com/office/drawing/2014/main" id="{BDDE369B-C2F7-D6F3-DDCF-F1E2BFE0B3F7}"/>
              </a:ext>
            </a:extLst>
          </p:cNvPr>
          <p:cNvSpPr>
            <a:spLocks noGrp="1"/>
          </p:cNvSpPr>
          <p:nvPr>
            <p:ph idx="1"/>
          </p:nvPr>
        </p:nvSpPr>
        <p:spPr>
          <a:xfrm>
            <a:off x="838200" y="1825625"/>
            <a:ext cx="11345633" cy="4889818"/>
          </a:xfrm>
        </p:spPr>
        <p:txBody>
          <a:bodyPr vert="horz" lIns="91440" tIns="45720" rIns="91440" bIns="45720" rtlCol="0" anchor="t">
            <a:normAutofit/>
          </a:bodyPr>
          <a:lstStyle/>
          <a:p>
            <a:pPr marL="0" indent="0">
              <a:buNone/>
            </a:pPr>
            <a:r>
              <a:rPr lang="en-US" sz="2400" b="1" dirty="0"/>
              <a:t>Salinity:</a:t>
            </a:r>
          </a:p>
          <a:p>
            <a:r>
              <a:rPr lang="en-US" sz="2400" dirty="0"/>
              <a:t>Strictly marine species, will not tolerate fresh water</a:t>
            </a:r>
          </a:p>
          <a:p>
            <a:pPr marL="0" indent="0">
              <a:buNone/>
            </a:pPr>
            <a:endParaRPr lang="en-US" sz="2400" dirty="0"/>
          </a:p>
        </p:txBody>
      </p:sp>
      <p:grpSp>
        <p:nvGrpSpPr>
          <p:cNvPr id="51" name="Group 50">
            <a:extLst>
              <a:ext uri="{FF2B5EF4-FFF2-40B4-BE49-F238E27FC236}">
                <a16:creationId xmlns:a16="http://schemas.microsoft.com/office/drawing/2014/main" id="{0F14E945-6F6A-7D82-D8A0-E35FDEE62A1B}"/>
              </a:ext>
            </a:extLst>
          </p:cNvPr>
          <p:cNvGrpSpPr/>
          <p:nvPr/>
        </p:nvGrpSpPr>
        <p:grpSpPr>
          <a:xfrm>
            <a:off x="8599288" y="3429000"/>
            <a:ext cx="2708615" cy="2688336"/>
            <a:chOff x="97902" y="3381811"/>
            <a:chExt cx="3437165" cy="3126921"/>
          </a:xfrm>
        </p:grpSpPr>
        <p:sp>
          <p:nvSpPr>
            <p:cNvPr id="4" name="Rectangle 3">
              <a:extLst>
                <a:ext uri="{FF2B5EF4-FFF2-40B4-BE49-F238E27FC236}">
                  <a16:creationId xmlns:a16="http://schemas.microsoft.com/office/drawing/2014/main" id="{013D4037-5EF3-3488-5B58-EA82A00AC739}"/>
                </a:ext>
              </a:extLst>
            </p:cNvPr>
            <p:cNvSpPr/>
            <p:nvPr/>
          </p:nvSpPr>
          <p:spPr>
            <a:xfrm>
              <a:off x="97902" y="3381811"/>
              <a:ext cx="3437165" cy="3126921"/>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85"/>
            </a:p>
          </p:txBody>
        </p:sp>
        <p:sp>
          <p:nvSpPr>
            <p:cNvPr id="6" name="Oval 5">
              <a:extLst>
                <a:ext uri="{FF2B5EF4-FFF2-40B4-BE49-F238E27FC236}">
                  <a16:creationId xmlns:a16="http://schemas.microsoft.com/office/drawing/2014/main" id="{0683833F-9AF7-8FAE-FD27-608B810B8868}"/>
                </a:ext>
              </a:extLst>
            </p:cNvPr>
            <p:cNvSpPr/>
            <p:nvPr/>
          </p:nvSpPr>
          <p:spPr>
            <a:xfrm>
              <a:off x="416309" y="3692053"/>
              <a:ext cx="2873829" cy="2449286"/>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152144">
                <a:spcAft>
                  <a:spcPts val="600"/>
                </a:spcAft>
              </a:pPr>
              <a:r>
                <a:rPr lang="en-US" sz="1871" kern="1200">
                  <a:solidFill>
                    <a:schemeClr val="lt1"/>
                  </a:solidFill>
                  <a:latin typeface="+mn-lt"/>
                  <a:ea typeface="+mn-ea"/>
                  <a:cs typeface="+mn-cs"/>
                </a:rPr>
                <a:t>c</a:t>
              </a:r>
              <a:endParaRPr lang="en-US" sz="1485"/>
            </a:p>
          </p:txBody>
        </p:sp>
        <p:pic>
          <p:nvPicPr>
            <p:cNvPr id="7" name="Picture 6">
              <a:extLst>
                <a:ext uri="{FF2B5EF4-FFF2-40B4-BE49-F238E27FC236}">
                  <a16:creationId xmlns:a16="http://schemas.microsoft.com/office/drawing/2014/main" id="{57A20BB1-FD43-BB47-AC6E-1F6404FB74FE}"/>
                </a:ext>
              </a:extLst>
            </p:cNvPr>
            <p:cNvPicPr>
              <a:picLocks noChangeAspect="1"/>
            </p:cNvPicPr>
            <p:nvPr/>
          </p:nvPicPr>
          <p:blipFill>
            <a:blip r:embed="rId3"/>
            <a:stretch>
              <a:fillRect/>
            </a:stretch>
          </p:blipFill>
          <p:spPr>
            <a:xfrm>
              <a:off x="290500" y="3608115"/>
              <a:ext cx="3080251" cy="1336183"/>
            </a:xfrm>
            <a:prstGeom prst="rect">
              <a:avLst/>
            </a:prstGeom>
          </p:spPr>
        </p:pic>
        <p:grpSp>
          <p:nvGrpSpPr>
            <p:cNvPr id="8" name="Group 7">
              <a:extLst>
                <a:ext uri="{FF2B5EF4-FFF2-40B4-BE49-F238E27FC236}">
                  <a16:creationId xmlns:a16="http://schemas.microsoft.com/office/drawing/2014/main" id="{F5200C2B-C4AA-B13A-5CDE-3C5D75ECB063}"/>
                </a:ext>
              </a:extLst>
            </p:cNvPr>
            <p:cNvGrpSpPr/>
            <p:nvPr/>
          </p:nvGrpSpPr>
          <p:grpSpPr>
            <a:xfrm>
              <a:off x="1587600" y="3691079"/>
              <a:ext cx="884005" cy="2300922"/>
              <a:chOff x="4793927" y="1998420"/>
              <a:chExt cx="884005" cy="2300922"/>
            </a:xfrm>
          </p:grpSpPr>
          <p:grpSp>
            <p:nvGrpSpPr>
              <p:cNvPr id="9" name="Group 8">
                <a:extLst>
                  <a:ext uri="{FF2B5EF4-FFF2-40B4-BE49-F238E27FC236}">
                    <a16:creationId xmlns:a16="http://schemas.microsoft.com/office/drawing/2014/main" id="{B949B59D-69BA-9436-35A4-45D94FFBD27C}"/>
                  </a:ext>
                </a:extLst>
              </p:cNvPr>
              <p:cNvGrpSpPr/>
              <p:nvPr/>
            </p:nvGrpSpPr>
            <p:grpSpPr>
              <a:xfrm>
                <a:off x="4793927" y="2127508"/>
                <a:ext cx="478170" cy="2025280"/>
                <a:chOff x="8182768" y="2012175"/>
                <a:chExt cx="478170" cy="2025280"/>
              </a:xfrm>
            </p:grpSpPr>
            <p:grpSp>
              <p:nvGrpSpPr>
                <p:cNvPr id="17" name="Group 16">
                  <a:extLst>
                    <a:ext uri="{FF2B5EF4-FFF2-40B4-BE49-F238E27FC236}">
                      <a16:creationId xmlns:a16="http://schemas.microsoft.com/office/drawing/2014/main" id="{000E85B2-301E-5592-EC43-87CC2B73CFBD}"/>
                    </a:ext>
                  </a:extLst>
                </p:cNvPr>
                <p:cNvGrpSpPr/>
                <p:nvPr/>
              </p:nvGrpSpPr>
              <p:grpSpPr>
                <a:xfrm>
                  <a:off x="8182768" y="2012175"/>
                  <a:ext cx="455280" cy="1012640"/>
                  <a:chOff x="8337513" y="2402553"/>
                  <a:chExt cx="455280" cy="1012640"/>
                </a:xfrm>
              </p:grpSpPr>
              <p:cxnSp>
                <p:nvCxnSpPr>
                  <p:cNvPr id="35" name="Straight Connector 34">
                    <a:extLst>
                      <a:ext uri="{FF2B5EF4-FFF2-40B4-BE49-F238E27FC236}">
                        <a16:creationId xmlns:a16="http://schemas.microsoft.com/office/drawing/2014/main" id="{93EB3CDA-6984-5071-46A5-B7E50BAD3E79}"/>
                      </a:ext>
                    </a:extLst>
                  </p:cNvPr>
                  <p:cNvCxnSpPr/>
                  <p:nvPr/>
                </p:nvCxnSpPr>
                <p:spPr>
                  <a:xfrm>
                    <a:off x="8337513" y="240255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6" name="Straight Connector 35">
                    <a:extLst>
                      <a:ext uri="{FF2B5EF4-FFF2-40B4-BE49-F238E27FC236}">
                        <a16:creationId xmlns:a16="http://schemas.microsoft.com/office/drawing/2014/main" id="{69F7E705-AEE6-3F77-AAD4-1503975FCF3E}"/>
                      </a:ext>
                    </a:extLst>
                  </p:cNvPr>
                  <p:cNvCxnSpPr/>
                  <p:nvPr/>
                </p:nvCxnSpPr>
                <p:spPr>
                  <a:xfrm>
                    <a:off x="8349032" y="273574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7" name="Straight Connector 36">
                    <a:extLst>
                      <a:ext uri="{FF2B5EF4-FFF2-40B4-BE49-F238E27FC236}">
                        <a16:creationId xmlns:a16="http://schemas.microsoft.com/office/drawing/2014/main" id="{7D9F072B-A9D2-DB12-C44B-59ECDD10D5F2}"/>
                      </a:ext>
                    </a:extLst>
                  </p:cNvPr>
                  <p:cNvCxnSpPr/>
                  <p:nvPr/>
                </p:nvCxnSpPr>
                <p:spPr>
                  <a:xfrm>
                    <a:off x="8360403" y="3061365"/>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A06D9C59-7859-1FF3-4700-1E4734F82BF5}"/>
                      </a:ext>
                    </a:extLst>
                  </p:cNvPr>
                  <p:cNvCxnSpPr/>
                  <p:nvPr/>
                </p:nvCxnSpPr>
                <p:spPr>
                  <a:xfrm>
                    <a:off x="8360403" y="341519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8CE2F76B-5BB2-B5F9-5F05-846CDE895A0D}"/>
                      </a:ext>
                    </a:extLst>
                  </p:cNvPr>
                  <p:cNvCxnSpPr>
                    <a:cxnSpLocks/>
                  </p:cNvCxnSpPr>
                  <p:nvPr/>
                </p:nvCxnSpPr>
                <p:spPr>
                  <a:xfrm>
                    <a:off x="8360403" y="279924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5578C9E2-F592-C990-B4CF-6C3493256880}"/>
                      </a:ext>
                    </a:extLst>
                  </p:cNvPr>
                  <p:cNvCxnSpPr>
                    <a:cxnSpLocks/>
                  </p:cNvCxnSpPr>
                  <p:nvPr/>
                </p:nvCxnSpPr>
                <p:spPr>
                  <a:xfrm>
                    <a:off x="8360403" y="287226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244E6992-5859-EE41-1667-293EFBA8705D}"/>
                      </a:ext>
                    </a:extLst>
                  </p:cNvPr>
                  <p:cNvCxnSpPr>
                    <a:cxnSpLocks/>
                  </p:cNvCxnSpPr>
                  <p:nvPr/>
                </p:nvCxnSpPr>
                <p:spPr>
                  <a:xfrm>
                    <a:off x="8360403" y="294370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2" name="Straight Connector 41">
                    <a:extLst>
                      <a:ext uri="{FF2B5EF4-FFF2-40B4-BE49-F238E27FC236}">
                        <a16:creationId xmlns:a16="http://schemas.microsoft.com/office/drawing/2014/main" id="{D20BC724-DE65-8873-3D81-C6B215FFDBF6}"/>
                      </a:ext>
                    </a:extLst>
                  </p:cNvPr>
                  <p:cNvCxnSpPr>
                    <a:cxnSpLocks/>
                  </p:cNvCxnSpPr>
                  <p:nvPr/>
                </p:nvCxnSpPr>
                <p:spPr>
                  <a:xfrm>
                    <a:off x="8360403" y="300879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3" name="Straight Connector 42">
                    <a:extLst>
                      <a:ext uri="{FF2B5EF4-FFF2-40B4-BE49-F238E27FC236}">
                        <a16:creationId xmlns:a16="http://schemas.microsoft.com/office/drawing/2014/main" id="{068F6F3E-B636-281D-8E4A-D039F823D424}"/>
                      </a:ext>
                    </a:extLst>
                  </p:cNvPr>
                  <p:cNvCxnSpPr>
                    <a:cxnSpLocks/>
                  </p:cNvCxnSpPr>
                  <p:nvPr/>
                </p:nvCxnSpPr>
                <p:spPr>
                  <a:xfrm>
                    <a:off x="8360403" y="313100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4" name="Straight Connector 43">
                    <a:extLst>
                      <a:ext uri="{FF2B5EF4-FFF2-40B4-BE49-F238E27FC236}">
                        <a16:creationId xmlns:a16="http://schemas.microsoft.com/office/drawing/2014/main" id="{8E2ECEBF-F0AE-84BC-8CB1-75E83C6BFDDB}"/>
                      </a:ext>
                    </a:extLst>
                  </p:cNvPr>
                  <p:cNvCxnSpPr>
                    <a:cxnSpLocks/>
                  </p:cNvCxnSpPr>
                  <p:nvPr/>
                </p:nvCxnSpPr>
                <p:spPr>
                  <a:xfrm>
                    <a:off x="8360403" y="320402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5" name="Straight Connector 44">
                    <a:extLst>
                      <a:ext uri="{FF2B5EF4-FFF2-40B4-BE49-F238E27FC236}">
                        <a16:creationId xmlns:a16="http://schemas.microsoft.com/office/drawing/2014/main" id="{13EDE177-D06F-9284-2A94-99A34D9058BF}"/>
                      </a:ext>
                    </a:extLst>
                  </p:cNvPr>
                  <p:cNvCxnSpPr>
                    <a:cxnSpLocks/>
                  </p:cNvCxnSpPr>
                  <p:nvPr/>
                </p:nvCxnSpPr>
                <p:spPr>
                  <a:xfrm>
                    <a:off x="8360403" y="327546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6" name="Straight Connector 45">
                    <a:extLst>
                      <a:ext uri="{FF2B5EF4-FFF2-40B4-BE49-F238E27FC236}">
                        <a16:creationId xmlns:a16="http://schemas.microsoft.com/office/drawing/2014/main" id="{3F19E9F4-FE8B-C360-3065-69CA8319DA61}"/>
                      </a:ext>
                    </a:extLst>
                  </p:cNvPr>
                  <p:cNvCxnSpPr>
                    <a:cxnSpLocks/>
                  </p:cNvCxnSpPr>
                  <p:nvPr/>
                </p:nvCxnSpPr>
                <p:spPr>
                  <a:xfrm>
                    <a:off x="8360403" y="334055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7" name="Straight Connector 46">
                    <a:extLst>
                      <a:ext uri="{FF2B5EF4-FFF2-40B4-BE49-F238E27FC236}">
                        <a16:creationId xmlns:a16="http://schemas.microsoft.com/office/drawing/2014/main" id="{7ECBACB9-A372-55B9-4468-9152EB0B3750}"/>
                      </a:ext>
                    </a:extLst>
                  </p:cNvPr>
                  <p:cNvCxnSpPr>
                    <a:cxnSpLocks/>
                  </p:cNvCxnSpPr>
                  <p:nvPr/>
                </p:nvCxnSpPr>
                <p:spPr>
                  <a:xfrm>
                    <a:off x="8349032" y="246973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8" name="Straight Connector 47">
                    <a:extLst>
                      <a:ext uri="{FF2B5EF4-FFF2-40B4-BE49-F238E27FC236}">
                        <a16:creationId xmlns:a16="http://schemas.microsoft.com/office/drawing/2014/main" id="{168ED27C-6203-593F-2120-E0524DA47544}"/>
                      </a:ext>
                    </a:extLst>
                  </p:cNvPr>
                  <p:cNvCxnSpPr>
                    <a:cxnSpLocks/>
                  </p:cNvCxnSpPr>
                  <p:nvPr/>
                </p:nvCxnSpPr>
                <p:spPr>
                  <a:xfrm>
                    <a:off x="8349032" y="254275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9" name="Straight Connector 48">
                    <a:extLst>
                      <a:ext uri="{FF2B5EF4-FFF2-40B4-BE49-F238E27FC236}">
                        <a16:creationId xmlns:a16="http://schemas.microsoft.com/office/drawing/2014/main" id="{A8E47AC9-CE94-E46B-CBD1-37AF350F6A43}"/>
                      </a:ext>
                    </a:extLst>
                  </p:cNvPr>
                  <p:cNvCxnSpPr>
                    <a:cxnSpLocks/>
                  </p:cNvCxnSpPr>
                  <p:nvPr/>
                </p:nvCxnSpPr>
                <p:spPr>
                  <a:xfrm>
                    <a:off x="8349032" y="261419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50" name="Straight Connector 49">
                    <a:extLst>
                      <a:ext uri="{FF2B5EF4-FFF2-40B4-BE49-F238E27FC236}">
                        <a16:creationId xmlns:a16="http://schemas.microsoft.com/office/drawing/2014/main" id="{8F618218-97B9-1C52-66FF-DA8A27DF2069}"/>
                      </a:ext>
                    </a:extLst>
                  </p:cNvPr>
                  <p:cNvCxnSpPr>
                    <a:cxnSpLocks/>
                  </p:cNvCxnSpPr>
                  <p:nvPr/>
                </p:nvCxnSpPr>
                <p:spPr>
                  <a:xfrm>
                    <a:off x="8349032" y="2679283"/>
                    <a:ext cx="225056" cy="0"/>
                  </a:xfrm>
                  <a:prstGeom prst="line">
                    <a:avLst/>
                  </a:prstGeom>
                </p:spPr>
                <p:style>
                  <a:lnRef idx="2">
                    <a:schemeClr val="accent1"/>
                  </a:lnRef>
                  <a:fillRef idx="0">
                    <a:schemeClr val="accent1"/>
                  </a:fillRef>
                  <a:effectRef idx="1">
                    <a:schemeClr val="accent1"/>
                  </a:effectRef>
                  <a:fontRef idx="minor">
                    <a:schemeClr val="tx1"/>
                  </a:fontRef>
                </p:style>
              </p:cxnSp>
            </p:grpSp>
            <p:grpSp>
              <p:nvGrpSpPr>
                <p:cNvPr id="18" name="Group 17">
                  <a:extLst>
                    <a:ext uri="{FF2B5EF4-FFF2-40B4-BE49-F238E27FC236}">
                      <a16:creationId xmlns:a16="http://schemas.microsoft.com/office/drawing/2014/main" id="{33DDFA95-024C-02F3-4048-B09C79A74117}"/>
                    </a:ext>
                  </a:extLst>
                </p:cNvPr>
                <p:cNvGrpSpPr/>
                <p:nvPr/>
              </p:nvGrpSpPr>
              <p:grpSpPr>
                <a:xfrm>
                  <a:off x="8205658" y="3024815"/>
                  <a:ext cx="455280" cy="1012640"/>
                  <a:chOff x="8337513" y="2402553"/>
                  <a:chExt cx="455280" cy="1012640"/>
                </a:xfrm>
              </p:grpSpPr>
              <p:cxnSp>
                <p:nvCxnSpPr>
                  <p:cNvPr id="19" name="Straight Connector 18">
                    <a:extLst>
                      <a:ext uri="{FF2B5EF4-FFF2-40B4-BE49-F238E27FC236}">
                        <a16:creationId xmlns:a16="http://schemas.microsoft.com/office/drawing/2014/main" id="{F21F38C2-B286-B5B0-CE7A-71C1B4DA6192}"/>
                      </a:ext>
                    </a:extLst>
                  </p:cNvPr>
                  <p:cNvCxnSpPr/>
                  <p:nvPr/>
                </p:nvCxnSpPr>
                <p:spPr>
                  <a:xfrm>
                    <a:off x="8337513" y="240255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8653467D-4E34-4233-BE24-987531D31B75}"/>
                      </a:ext>
                    </a:extLst>
                  </p:cNvPr>
                  <p:cNvCxnSpPr/>
                  <p:nvPr/>
                </p:nvCxnSpPr>
                <p:spPr>
                  <a:xfrm>
                    <a:off x="8349032" y="273574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28853B43-E21E-C0CD-4CF4-5BA06395ED94}"/>
                      </a:ext>
                    </a:extLst>
                  </p:cNvPr>
                  <p:cNvCxnSpPr/>
                  <p:nvPr/>
                </p:nvCxnSpPr>
                <p:spPr>
                  <a:xfrm>
                    <a:off x="8360403" y="3061365"/>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BC2BEB03-11EE-26CD-6E95-73D68501D4A2}"/>
                      </a:ext>
                    </a:extLst>
                  </p:cNvPr>
                  <p:cNvCxnSpPr/>
                  <p:nvPr/>
                </p:nvCxnSpPr>
                <p:spPr>
                  <a:xfrm>
                    <a:off x="8360403" y="341519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FB6C1985-91FC-1823-BA68-DD969668B39E}"/>
                      </a:ext>
                    </a:extLst>
                  </p:cNvPr>
                  <p:cNvCxnSpPr>
                    <a:cxnSpLocks/>
                  </p:cNvCxnSpPr>
                  <p:nvPr/>
                </p:nvCxnSpPr>
                <p:spPr>
                  <a:xfrm>
                    <a:off x="8360403" y="279924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99F7C0C5-4CF5-6C3D-B8E8-F10DB10EF731}"/>
                      </a:ext>
                    </a:extLst>
                  </p:cNvPr>
                  <p:cNvCxnSpPr>
                    <a:cxnSpLocks/>
                  </p:cNvCxnSpPr>
                  <p:nvPr/>
                </p:nvCxnSpPr>
                <p:spPr>
                  <a:xfrm>
                    <a:off x="8360403" y="287226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C63289BA-68DE-4E40-6973-A2C711DD38ED}"/>
                      </a:ext>
                    </a:extLst>
                  </p:cNvPr>
                  <p:cNvCxnSpPr>
                    <a:cxnSpLocks/>
                  </p:cNvCxnSpPr>
                  <p:nvPr/>
                </p:nvCxnSpPr>
                <p:spPr>
                  <a:xfrm>
                    <a:off x="8360403" y="294370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77216EAA-9DE0-F521-18A1-7E640986592A}"/>
                      </a:ext>
                    </a:extLst>
                  </p:cNvPr>
                  <p:cNvCxnSpPr>
                    <a:cxnSpLocks/>
                  </p:cNvCxnSpPr>
                  <p:nvPr/>
                </p:nvCxnSpPr>
                <p:spPr>
                  <a:xfrm>
                    <a:off x="8360403" y="300879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189A4A5D-3CA6-0E8F-B5A1-BF6E74EDFEB7}"/>
                      </a:ext>
                    </a:extLst>
                  </p:cNvPr>
                  <p:cNvCxnSpPr>
                    <a:cxnSpLocks/>
                  </p:cNvCxnSpPr>
                  <p:nvPr/>
                </p:nvCxnSpPr>
                <p:spPr>
                  <a:xfrm>
                    <a:off x="8360403" y="313100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A5C07F6A-5739-9772-4741-136F087FD586}"/>
                      </a:ext>
                    </a:extLst>
                  </p:cNvPr>
                  <p:cNvCxnSpPr>
                    <a:cxnSpLocks/>
                  </p:cNvCxnSpPr>
                  <p:nvPr/>
                </p:nvCxnSpPr>
                <p:spPr>
                  <a:xfrm>
                    <a:off x="8360403" y="320402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5C3C5293-E918-D12A-E876-33839FCEDFDD}"/>
                      </a:ext>
                    </a:extLst>
                  </p:cNvPr>
                  <p:cNvCxnSpPr>
                    <a:cxnSpLocks/>
                  </p:cNvCxnSpPr>
                  <p:nvPr/>
                </p:nvCxnSpPr>
                <p:spPr>
                  <a:xfrm>
                    <a:off x="8360403" y="327546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631BA26E-8823-6B40-EA39-3781167FBDC1}"/>
                      </a:ext>
                    </a:extLst>
                  </p:cNvPr>
                  <p:cNvCxnSpPr>
                    <a:cxnSpLocks/>
                  </p:cNvCxnSpPr>
                  <p:nvPr/>
                </p:nvCxnSpPr>
                <p:spPr>
                  <a:xfrm>
                    <a:off x="8360403" y="334055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86E4540F-A55F-E2B8-7995-FAAFAF36BD0A}"/>
                      </a:ext>
                    </a:extLst>
                  </p:cNvPr>
                  <p:cNvCxnSpPr>
                    <a:cxnSpLocks/>
                  </p:cNvCxnSpPr>
                  <p:nvPr/>
                </p:nvCxnSpPr>
                <p:spPr>
                  <a:xfrm>
                    <a:off x="8349032" y="246973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DDAD680C-8859-8BAD-DA04-F92986EE736B}"/>
                      </a:ext>
                    </a:extLst>
                  </p:cNvPr>
                  <p:cNvCxnSpPr>
                    <a:cxnSpLocks/>
                  </p:cNvCxnSpPr>
                  <p:nvPr/>
                </p:nvCxnSpPr>
                <p:spPr>
                  <a:xfrm>
                    <a:off x="8349032" y="254275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274792DD-B7EB-7C6F-FC49-C8F5CC947AF8}"/>
                      </a:ext>
                    </a:extLst>
                  </p:cNvPr>
                  <p:cNvCxnSpPr>
                    <a:cxnSpLocks/>
                  </p:cNvCxnSpPr>
                  <p:nvPr/>
                </p:nvCxnSpPr>
                <p:spPr>
                  <a:xfrm>
                    <a:off x="8349032" y="261419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A71A1FE1-CAB7-0E92-67F8-A4F34E1302C9}"/>
                      </a:ext>
                    </a:extLst>
                  </p:cNvPr>
                  <p:cNvCxnSpPr>
                    <a:cxnSpLocks/>
                  </p:cNvCxnSpPr>
                  <p:nvPr/>
                </p:nvCxnSpPr>
                <p:spPr>
                  <a:xfrm>
                    <a:off x="8349032" y="2679283"/>
                    <a:ext cx="225056" cy="0"/>
                  </a:xfrm>
                  <a:prstGeom prst="line">
                    <a:avLst/>
                  </a:prstGeom>
                </p:spPr>
                <p:style>
                  <a:lnRef idx="2">
                    <a:schemeClr val="accent1"/>
                  </a:lnRef>
                  <a:fillRef idx="0">
                    <a:schemeClr val="accent1"/>
                  </a:fillRef>
                  <a:effectRef idx="1">
                    <a:schemeClr val="accent1"/>
                  </a:effectRef>
                  <a:fontRef idx="minor">
                    <a:schemeClr val="tx1"/>
                  </a:fontRef>
                </p:style>
              </p:cxnSp>
            </p:grpSp>
          </p:grpSp>
          <p:sp>
            <p:nvSpPr>
              <p:cNvPr id="10" name="TextBox 9">
                <a:extLst>
                  <a:ext uri="{FF2B5EF4-FFF2-40B4-BE49-F238E27FC236}">
                    <a16:creationId xmlns:a16="http://schemas.microsoft.com/office/drawing/2014/main" id="{F80BD96E-6BD6-AC47-F1BA-EE1C39D554A5}"/>
                  </a:ext>
                </a:extLst>
              </p:cNvPr>
              <p:cNvSpPr txBox="1"/>
              <p:nvPr/>
            </p:nvSpPr>
            <p:spPr>
              <a:xfrm>
                <a:off x="5199416" y="1998420"/>
                <a:ext cx="432390" cy="281119"/>
              </a:xfrm>
              <a:prstGeom prst="rect">
                <a:avLst/>
              </a:prstGeom>
              <a:noFill/>
            </p:spPr>
            <p:txBody>
              <a:bodyPr wrap="square" rtlCol="0">
                <a:spAutoFit/>
              </a:bodyPr>
              <a:lstStyle/>
              <a:p>
                <a:pPr defTabSz="1152144">
                  <a:spcAft>
                    <a:spcPts val="600"/>
                  </a:spcAft>
                </a:pPr>
                <a:r>
                  <a:rPr lang="en-US" sz="1143" kern="1200" dirty="0">
                    <a:solidFill>
                      <a:schemeClr val="tx1"/>
                    </a:solidFill>
                    <a:latin typeface="+mn-lt"/>
                    <a:ea typeface="+mn-ea"/>
                    <a:cs typeface="+mn-cs"/>
                  </a:rPr>
                  <a:t>35</a:t>
                </a:r>
                <a:endParaRPr lang="en-US" sz="907" dirty="0"/>
              </a:p>
            </p:txBody>
          </p:sp>
          <p:sp>
            <p:nvSpPr>
              <p:cNvPr id="11" name="TextBox 10">
                <a:extLst>
                  <a:ext uri="{FF2B5EF4-FFF2-40B4-BE49-F238E27FC236}">
                    <a16:creationId xmlns:a16="http://schemas.microsoft.com/office/drawing/2014/main" id="{B47AA8A5-E710-68AD-F92B-1D15E124C493}"/>
                  </a:ext>
                </a:extLst>
              </p:cNvPr>
              <p:cNvSpPr txBox="1"/>
              <p:nvPr/>
            </p:nvSpPr>
            <p:spPr>
              <a:xfrm>
                <a:off x="5237836" y="2664438"/>
                <a:ext cx="432390" cy="281119"/>
              </a:xfrm>
              <a:prstGeom prst="rect">
                <a:avLst/>
              </a:prstGeom>
              <a:noFill/>
            </p:spPr>
            <p:txBody>
              <a:bodyPr wrap="square" rtlCol="0">
                <a:spAutoFit/>
              </a:bodyPr>
              <a:lstStyle/>
              <a:p>
                <a:pPr defTabSz="1152144">
                  <a:spcAft>
                    <a:spcPts val="600"/>
                  </a:spcAft>
                </a:pPr>
                <a:r>
                  <a:rPr lang="en-US" sz="1143" kern="1200" dirty="0">
                    <a:solidFill>
                      <a:schemeClr val="tx1"/>
                    </a:solidFill>
                    <a:latin typeface="+mn-lt"/>
                    <a:ea typeface="+mn-ea"/>
                    <a:cs typeface="+mn-cs"/>
                  </a:rPr>
                  <a:t>25</a:t>
                </a:r>
                <a:endParaRPr lang="en-US" sz="907" dirty="0"/>
              </a:p>
            </p:txBody>
          </p:sp>
          <p:sp>
            <p:nvSpPr>
              <p:cNvPr id="12" name="TextBox 11">
                <a:extLst>
                  <a:ext uri="{FF2B5EF4-FFF2-40B4-BE49-F238E27FC236}">
                    <a16:creationId xmlns:a16="http://schemas.microsoft.com/office/drawing/2014/main" id="{8C5E2971-7298-806A-AE64-55EEE426411C}"/>
                  </a:ext>
                </a:extLst>
              </p:cNvPr>
              <p:cNvSpPr txBox="1"/>
              <p:nvPr/>
            </p:nvSpPr>
            <p:spPr>
              <a:xfrm>
                <a:off x="5211102" y="2338818"/>
                <a:ext cx="432390" cy="281119"/>
              </a:xfrm>
              <a:prstGeom prst="rect">
                <a:avLst/>
              </a:prstGeom>
              <a:noFill/>
            </p:spPr>
            <p:txBody>
              <a:bodyPr wrap="square" rtlCol="0">
                <a:spAutoFit/>
              </a:bodyPr>
              <a:lstStyle/>
              <a:p>
                <a:pPr defTabSz="1152144">
                  <a:spcAft>
                    <a:spcPts val="600"/>
                  </a:spcAft>
                </a:pPr>
                <a:r>
                  <a:rPr lang="en-US" sz="1143" kern="1200" dirty="0">
                    <a:solidFill>
                      <a:schemeClr val="tx1"/>
                    </a:solidFill>
                    <a:latin typeface="+mn-lt"/>
                    <a:ea typeface="+mn-ea"/>
                    <a:cs typeface="+mn-cs"/>
                  </a:rPr>
                  <a:t>30</a:t>
                </a:r>
                <a:endParaRPr lang="en-US" sz="907" dirty="0"/>
              </a:p>
            </p:txBody>
          </p:sp>
          <p:sp>
            <p:nvSpPr>
              <p:cNvPr id="13" name="TextBox 12">
                <a:extLst>
                  <a:ext uri="{FF2B5EF4-FFF2-40B4-BE49-F238E27FC236}">
                    <a16:creationId xmlns:a16="http://schemas.microsoft.com/office/drawing/2014/main" id="{44047189-7169-AD97-F7DC-85BD578708CC}"/>
                  </a:ext>
                </a:extLst>
              </p:cNvPr>
              <p:cNvSpPr txBox="1"/>
              <p:nvPr/>
            </p:nvSpPr>
            <p:spPr>
              <a:xfrm>
                <a:off x="5237836" y="3680378"/>
                <a:ext cx="432390" cy="281119"/>
              </a:xfrm>
              <a:prstGeom prst="rect">
                <a:avLst/>
              </a:prstGeom>
              <a:noFill/>
            </p:spPr>
            <p:txBody>
              <a:bodyPr wrap="square" rtlCol="0">
                <a:spAutoFit/>
              </a:bodyPr>
              <a:lstStyle/>
              <a:p>
                <a:pPr defTabSz="1152144">
                  <a:spcAft>
                    <a:spcPts val="600"/>
                  </a:spcAft>
                </a:pPr>
                <a:r>
                  <a:rPr lang="en-US" sz="1143" kern="1200" dirty="0">
                    <a:solidFill>
                      <a:schemeClr val="tx1"/>
                    </a:solidFill>
                    <a:latin typeface="+mn-lt"/>
                    <a:ea typeface="+mn-ea"/>
                    <a:cs typeface="+mn-cs"/>
                  </a:rPr>
                  <a:t>10</a:t>
                </a:r>
                <a:endParaRPr lang="en-US" sz="907" dirty="0"/>
              </a:p>
            </p:txBody>
          </p:sp>
          <p:sp>
            <p:nvSpPr>
              <p:cNvPr id="14" name="TextBox 13">
                <a:extLst>
                  <a:ext uri="{FF2B5EF4-FFF2-40B4-BE49-F238E27FC236}">
                    <a16:creationId xmlns:a16="http://schemas.microsoft.com/office/drawing/2014/main" id="{6DA0EFD5-26C4-998E-3CF4-78D84029033A}"/>
                  </a:ext>
                </a:extLst>
              </p:cNvPr>
              <p:cNvSpPr txBox="1"/>
              <p:nvPr/>
            </p:nvSpPr>
            <p:spPr>
              <a:xfrm>
                <a:off x="5245542" y="3000198"/>
                <a:ext cx="432390" cy="281119"/>
              </a:xfrm>
              <a:prstGeom prst="rect">
                <a:avLst/>
              </a:prstGeom>
              <a:noFill/>
            </p:spPr>
            <p:txBody>
              <a:bodyPr wrap="square" rtlCol="0">
                <a:spAutoFit/>
              </a:bodyPr>
              <a:lstStyle/>
              <a:p>
                <a:pPr defTabSz="1152144">
                  <a:spcAft>
                    <a:spcPts val="600"/>
                  </a:spcAft>
                </a:pPr>
                <a:r>
                  <a:rPr lang="en-US" sz="1143" kern="1200" dirty="0">
                    <a:solidFill>
                      <a:schemeClr val="tx1"/>
                    </a:solidFill>
                    <a:latin typeface="+mn-lt"/>
                    <a:ea typeface="+mn-ea"/>
                    <a:cs typeface="+mn-cs"/>
                  </a:rPr>
                  <a:t>20</a:t>
                </a:r>
                <a:endParaRPr lang="en-US" sz="907" dirty="0"/>
              </a:p>
            </p:txBody>
          </p:sp>
          <p:sp>
            <p:nvSpPr>
              <p:cNvPr id="15" name="TextBox 14">
                <a:extLst>
                  <a:ext uri="{FF2B5EF4-FFF2-40B4-BE49-F238E27FC236}">
                    <a16:creationId xmlns:a16="http://schemas.microsoft.com/office/drawing/2014/main" id="{5ABDB1F8-339A-E793-E5FC-A06AC28EEC81}"/>
                  </a:ext>
                </a:extLst>
              </p:cNvPr>
              <p:cNvSpPr txBox="1"/>
              <p:nvPr/>
            </p:nvSpPr>
            <p:spPr>
              <a:xfrm>
                <a:off x="5245542" y="3344129"/>
                <a:ext cx="432390" cy="281119"/>
              </a:xfrm>
              <a:prstGeom prst="rect">
                <a:avLst/>
              </a:prstGeom>
              <a:noFill/>
            </p:spPr>
            <p:txBody>
              <a:bodyPr wrap="square" rtlCol="0">
                <a:spAutoFit/>
              </a:bodyPr>
              <a:lstStyle/>
              <a:p>
                <a:pPr defTabSz="1152144">
                  <a:spcAft>
                    <a:spcPts val="600"/>
                  </a:spcAft>
                </a:pPr>
                <a:r>
                  <a:rPr lang="en-US" sz="1143" kern="1200" dirty="0">
                    <a:solidFill>
                      <a:schemeClr val="tx1"/>
                    </a:solidFill>
                    <a:latin typeface="+mn-lt"/>
                    <a:ea typeface="+mn-ea"/>
                    <a:cs typeface="+mn-cs"/>
                  </a:rPr>
                  <a:t>15</a:t>
                </a:r>
                <a:endParaRPr lang="en-US" sz="907" dirty="0"/>
              </a:p>
            </p:txBody>
          </p:sp>
          <p:sp>
            <p:nvSpPr>
              <p:cNvPr id="16" name="TextBox 15">
                <a:extLst>
                  <a:ext uri="{FF2B5EF4-FFF2-40B4-BE49-F238E27FC236}">
                    <a16:creationId xmlns:a16="http://schemas.microsoft.com/office/drawing/2014/main" id="{2D8EE8E9-AF30-637B-A9B9-B679FA884CF2}"/>
                  </a:ext>
                </a:extLst>
              </p:cNvPr>
              <p:cNvSpPr txBox="1"/>
              <p:nvPr/>
            </p:nvSpPr>
            <p:spPr>
              <a:xfrm>
                <a:off x="5245542" y="4018223"/>
                <a:ext cx="432390" cy="281119"/>
              </a:xfrm>
              <a:prstGeom prst="rect">
                <a:avLst/>
              </a:prstGeom>
              <a:noFill/>
            </p:spPr>
            <p:txBody>
              <a:bodyPr wrap="square" rtlCol="0">
                <a:spAutoFit/>
              </a:bodyPr>
              <a:lstStyle/>
              <a:p>
                <a:pPr defTabSz="1152144">
                  <a:spcAft>
                    <a:spcPts val="600"/>
                  </a:spcAft>
                </a:pPr>
                <a:r>
                  <a:rPr lang="en-US" sz="1143" kern="1200">
                    <a:solidFill>
                      <a:schemeClr val="tx1"/>
                    </a:solidFill>
                    <a:latin typeface="+mn-lt"/>
                    <a:ea typeface="+mn-ea"/>
                    <a:cs typeface="+mn-cs"/>
                  </a:rPr>
                  <a:t>5</a:t>
                </a:r>
                <a:endParaRPr lang="en-US" sz="907"/>
              </a:p>
            </p:txBody>
          </p:sp>
        </p:grpSp>
      </p:grpSp>
    </p:spTree>
    <p:extLst>
      <p:ext uri="{BB962C8B-B14F-4D97-AF65-F5344CB8AC3E}">
        <p14:creationId xmlns:p14="http://schemas.microsoft.com/office/powerpoint/2010/main" val="3126929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083" name="Rectangle 3082">
            <a:extLst>
              <a:ext uri="{FF2B5EF4-FFF2-40B4-BE49-F238E27FC236}">
                <a16:creationId xmlns:a16="http://schemas.microsoft.com/office/drawing/2014/main" id="{5BA49487-3FDB-4FB7-9D50-2B4F9454DA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085" name="Rectangle 3084">
            <a:extLst>
              <a:ext uri="{FF2B5EF4-FFF2-40B4-BE49-F238E27FC236}">
                <a16:creationId xmlns:a16="http://schemas.microsoft.com/office/drawing/2014/main" id="{1C938212-FA12-4FF1-87C8-ACDE99D06F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4218905"/>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1C7CF96-7F3D-3672-7A84-3542D0C00D80}"/>
              </a:ext>
            </a:extLst>
          </p:cNvPr>
          <p:cNvSpPr>
            <a:spLocks noGrp="1"/>
          </p:cNvSpPr>
          <p:nvPr>
            <p:ph type="title"/>
          </p:nvPr>
        </p:nvSpPr>
        <p:spPr>
          <a:xfrm>
            <a:off x="838200" y="4440602"/>
            <a:ext cx="3300663" cy="1645920"/>
          </a:xfrm>
        </p:spPr>
        <p:txBody>
          <a:bodyPr>
            <a:normAutofit fontScale="90000"/>
          </a:bodyPr>
          <a:lstStyle/>
          <a:p>
            <a:pPr algn="ctr"/>
            <a:r>
              <a:rPr lang="en-US" dirty="0"/>
              <a:t>How to measure:</a:t>
            </a:r>
            <a:br>
              <a:rPr lang="en-US" sz="3200" dirty="0"/>
            </a:br>
            <a:r>
              <a:rPr lang="en-US" dirty="0"/>
              <a:t>Refractometer </a:t>
            </a:r>
          </a:p>
        </p:txBody>
      </p:sp>
      <p:pic>
        <p:nvPicPr>
          <p:cNvPr id="3076" name="Picture 4">
            <a:extLst>
              <a:ext uri="{FF2B5EF4-FFF2-40B4-BE49-F238E27FC236}">
                <a16:creationId xmlns:a16="http://schemas.microsoft.com/office/drawing/2014/main" id="{766EE26B-769A-03E8-2644-37261CA2320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9074" y="227358"/>
            <a:ext cx="4169942" cy="312745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E8C4AF5A-5F7E-9610-E944-91B2DBDA2260}"/>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432104" y="285673"/>
            <a:ext cx="4607834" cy="3075729"/>
          </a:xfrm>
          <a:prstGeom prst="rect">
            <a:avLst/>
          </a:prstGeom>
          <a:noFill/>
          <a:extLst>
            <a:ext uri="{909E8E84-426E-40DD-AFC4-6F175D3DCCD1}">
              <a14:hiddenFill xmlns:a14="http://schemas.microsoft.com/office/drawing/2010/main">
                <a:solidFill>
                  <a:srgbClr val="FFFFFF"/>
                </a:solidFill>
              </a14:hiddenFill>
            </a:ext>
          </a:extLst>
        </p:spPr>
      </p:pic>
      <p:sp>
        <p:nvSpPr>
          <p:cNvPr id="3087" name="Rectangle 3086">
            <a:extLst>
              <a:ext uri="{FF2B5EF4-FFF2-40B4-BE49-F238E27FC236}">
                <a16:creationId xmlns:a16="http://schemas.microsoft.com/office/drawing/2014/main" id="{369F152D-E540-4B48-BA11-2ADF043C61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491151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89" name="Rectangle 3088">
            <a:extLst>
              <a:ext uri="{FF2B5EF4-FFF2-40B4-BE49-F238E27FC236}">
                <a16:creationId xmlns:a16="http://schemas.microsoft.com/office/drawing/2014/main" id="{0C059F7E-04C4-4C46-9B3E-E5CE267E34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612098" y="5254418"/>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A773D712-5E0F-F9A7-303F-CF2211A4FA85}"/>
              </a:ext>
            </a:extLst>
          </p:cNvPr>
          <p:cNvSpPr>
            <a:spLocks noGrp="1"/>
          </p:cNvSpPr>
          <p:nvPr>
            <p:ph idx="1"/>
          </p:nvPr>
        </p:nvSpPr>
        <p:spPr>
          <a:xfrm>
            <a:off x="4528024" y="4501562"/>
            <a:ext cx="7459624" cy="1524000"/>
          </a:xfrm>
        </p:spPr>
        <p:txBody>
          <a:bodyPr vert="horz" lIns="91440" tIns="45720" rIns="91440" bIns="45720" rtlCol="0" anchor="ctr">
            <a:noAutofit/>
          </a:bodyPr>
          <a:lstStyle/>
          <a:p>
            <a:pPr marL="342900" indent="-342900">
              <a:buFont typeface="+mj-lt"/>
              <a:buAutoNum type="arabicPeriod"/>
            </a:pPr>
            <a:r>
              <a:rPr lang="en-US" sz="2400" dirty="0"/>
              <a:t>Place a few drops of water onto glass surface</a:t>
            </a:r>
          </a:p>
          <a:p>
            <a:pPr marL="342900" indent="-342900">
              <a:buFont typeface="+mj-lt"/>
              <a:buAutoNum type="arabicPeriod"/>
            </a:pPr>
            <a:r>
              <a:rPr lang="en-US" sz="2400" dirty="0"/>
              <a:t>Look through eye hole and point upwards towards the light</a:t>
            </a:r>
          </a:p>
          <a:p>
            <a:pPr marL="342900" indent="-342900">
              <a:buFont typeface="+mj-lt"/>
              <a:buAutoNum type="arabicPeriod"/>
            </a:pPr>
            <a:r>
              <a:rPr lang="en-US" sz="2400" dirty="0"/>
              <a:t>Read where the line falls  </a:t>
            </a:r>
          </a:p>
          <a:p>
            <a:pPr marL="342900" indent="-342900">
              <a:buFont typeface="+mj-lt"/>
              <a:buAutoNum type="arabicPeriod"/>
            </a:pPr>
            <a:r>
              <a:rPr lang="en-US" sz="2400" dirty="0"/>
              <a:t>You have measured salinity in parts per thousand!</a:t>
            </a:r>
          </a:p>
        </p:txBody>
      </p:sp>
      <p:grpSp>
        <p:nvGrpSpPr>
          <p:cNvPr id="4" name="Group 3">
            <a:extLst>
              <a:ext uri="{FF2B5EF4-FFF2-40B4-BE49-F238E27FC236}">
                <a16:creationId xmlns:a16="http://schemas.microsoft.com/office/drawing/2014/main" id="{DC67091D-EF6C-3486-8296-43FCA2E1996D}"/>
              </a:ext>
            </a:extLst>
          </p:cNvPr>
          <p:cNvGrpSpPr/>
          <p:nvPr/>
        </p:nvGrpSpPr>
        <p:grpSpPr>
          <a:xfrm>
            <a:off x="9250531" y="394103"/>
            <a:ext cx="2708615" cy="2688336"/>
            <a:chOff x="97902" y="3381811"/>
            <a:chExt cx="3437165" cy="3126921"/>
          </a:xfrm>
        </p:grpSpPr>
        <p:sp>
          <p:nvSpPr>
            <p:cNvPr id="5" name="Rectangle 4">
              <a:extLst>
                <a:ext uri="{FF2B5EF4-FFF2-40B4-BE49-F238E27FC236}">
                  <a16:creationId xmlns:a16="http://schemas.microsoft.com/office/drawing/2014/main" id="{5CDC31B9-9C76-24D1-70AF-813FAC632790}"/>
                </a:ext>
              </a:extLst>
            </p:cNvPr>
            <p:cNvSpPr/>
            <p:nvPr/>
          </p:nvSpPr>
          <p:spPr>
            <a:xfrm>
              <a:off x="97902" y="3381811"/>
              <a:ext cx="3437165" cy="3126921"/>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85"/>
            </a:p>
          </p:txBody>
        </p:sp>
        <p:sp>
          <p:nvSpPr>
            <p:cNvPr id="6" name="Oval 5">
              <a:extLst>
                <a:ext uri="{FF2B5EF4-FFF2-40B4-BE49-F238E27FC236}">
                  <a16:creationId xmlns:a16="http://schemas.microsoft.com/office/drawing/2014/main" id="{86C62AA3-B02E-D868-72A7-D4FEDC23D667}"/>
                </a:ext>
              </a:extLst>
            </p:cNvPr>
            <p:cNvSpPr/>
            <p:nvPr/>
          </p:nvSpPr>
          <p:spPr>
            <a:xfrm>
              <a:off x="416309" y="3692053"/>
              <a:ext cx="2873829" cy="2449286"/>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152144">
                <a:spcAft>
                  <a:spcPts val="600"/>
                </a:spcAft>
              </a:pPr>
              <a:r>
                <a:rPr lang="en-US" sz="1871" kern="1200">
                  <a:solidFill>
                    <a:schemeClr val="lt1"/>
                  </a:solidFill>
                  <a:latin typeface="+mn-lt"/>
                  <a:ea typeface="+mn-ea"/>
                  <a:cs typeface="+mn-cs"/>
                </a:rPr>
                <a:t>c</a:t>
              </a:r>
              <a:endParaRPr lang="en-US" sz="1485"/>
            </a:p>
          </p:txBody>
        </p:sp>
        <p:pic>
          <p:nvPicPr>
            <p:cNvPr id="7" name="Picture 6">
              <a:extLst>
                <a:ext uri="{FF2B5EF4-FFF2-40B4-BE49-F238E27FC236}">
                  <a16:creationId xmlns:a16="http://schemas.microsoft.com/office/drawing/2014/main" id="{A836D029-06D5-B33B-160A-EFF690DC864E}"/>
                </a:ext>
              </a:extLst>
            </p:cNvPr>
            <p:cNvPicPr>
              <a:picLocks noChangeAspect="1"/>
            </p:cNvPicPr>
            <p:nvPr/>
          </p:nvPicPr>
          <p:blipFill>
            <a:blip r:embed="rId5"/>
            <a:stretch>
              <a:fillRect/>
            </a:stretch>
          </p:blipFill>
          <p:spPr>
            <a:xfrm>
              <a:off x="290500" y="3608115"/>
              <a:ext cx="3080251" cy="1336183"/>
            </a:xfrm>
            <a:prstGeom prst="rect">
              <a:avLst/>
            </a:prstGeom>
          </p:spPr>
        </p:pic>
        <p:grpSp>
          <p:nvGrpSpPr>
            <p:cNvPr id="8" name="Group 7">
              <a:extLst>
                <a:ext uri="{FF2B5EF4-FFF2-40B4-BE49-F238E27FC236}">
                  <a16:creationId xmlns:a16="http://schemas.microsoft.com/office/drawing/2014/main" id="{6C3F9961-9EEC-0A54-4A4F-22538C78E316}"/>
                </a:ext>
              </a:extLst>
            </p:cNvPr>
            <p:cNvGrpSpPr/>
            <p:nvPr/>
          </p:nvGrpSpPr>
          <p:grpSpPr>
            <a:xfrm>
              <a:off x="1587600" y="3691079"/>
              <a:ext cx="884005" cy="2300922"/>
              <a:chOff x="4793927" y="1998420"/>
              <a:chExt cx="884005" cy="2300922"/>
            </a:xfrm>
          </p:grpSpPr>
          <p:grpSp>
            <p:nvGrpSpPr>
              <p:cNvPr id="9" name="Group 8">
                <a:extLst>
                  <a:ext uri="{FF2B5EF4-FFF2-40B4-BE49-F238E27FC236}">
                    <a16:creationId xmlns:a16="http://schemas.microsoft.com/office/drawing/2014/main" id="{0F122EAA-80D1-A425-11DB-0F5DDEF5F4E4}"/>
                  </a:ext>
                </a:extLst>
              </p:cNvPr>
              <p:cNvGrpSpPr/>
              <p:nvPr/>
            </p:nvGrpSpPr>
            <p:grpSpPr>
              <a:xfrm>
                <a:off x="4793927" y="2127508"/>
                <a:ext cx="478170" cy="2025280"/>
                <a:chOff x="8182768" y="2012175"/>
                <a:chExt cx="478170" cy="2025280"/>
              </a:xfrm>
            </p:grpSpPr>
            <p:grpSp>
              <p:nvGrpSpPr>
                <p:cNvPr id="17" name="Group 16">
                  <a:extLst>
                    <a:ext uri="{FF2B5EF4-FFF2-40B4-BE49-F238E27FC236}">
                      <a16:creationId xmlns:a16="http://schemas.microsoft.com/office/drawing/2014/main" id="{DAAD2C98-12A8-39CE-C2F4-AB07536093E0}"/>
                    </a:ext>
                  </a:extLst>
                </p:cNvPr>
                <p:cNvGrpSpPr/>
                <p:nvPr/>
              </p:nvGrpSpPr>
              <p:grpSpPr>
                <a:xfrm>
                  <a:off x="8182768" y="2012175"/>
                  <a:ext cx="455280" cy="1012640"/>
                  <a:chOff x="8337513" y="2402553"/>
                  <a:chExt cx="455280" cy="1012640"/>
                </a:xfrm>
              </p:grpSpPr>
              <p:cxnSp>
                <p:nvCxnSpPr>
                  <p:cNvPr id="35" name="Straight Connector 34">
                    <a:extLst>
                      <a:ext uri="{FF2B5EF4-FFF2-40B4-BE49-F238E27FC236}">
                        <a16:creationId xmlns:a16="http://schemas.microsoft.com/office/drawing/2014/main" id="{3A9984CD-3B84-A213-E869-CCB5F4A84244}"/>
                      </a:ext>
                    </a:extLst>
                  </p:cNvPr>
                  <p:cNvCxnSpPr/>
                  <p:nvPr/>
                </p:nvCxnSpPr>
                <p:spPr>
                  <a:xfrm>
                    <a:off x="8337513" y="240255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6" name="Straight Connector 35">
                    <a:extLst>
                      <a:ext uri="{FF2B5EF4-FFF2-40B4-BE49-F238E27FC236}">
                        <a16:creationId xmlns:a16="http://schemas.microsoft.com/office/drawing/2014/main" id="{DB77D6FA-7CF2-AFA1-0A2B-04FD560EB85C}"/>
                      </a:ext>
                    </a:extLst>
                  </p:cNvPr>
                  <p:cNvCxnSpPr/>
                  <p:nvPr/>
                </p:nvCxnSpPr>
                <p:spPr>
                  <a:xfrm>
                    <a:off x="8349032" y="273574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7" name="Straight Connector 36">
                    <a:extLst>
                      <a:ext uri="{FF2B5EF4-FFF2-40B4-BE49-F238E27FC236}">
                        <a16:creationId xmlns:a16="http://schemas.microsoft.com/office/drawing/2014/main" id="{87370EEA-BDE1-FF7B-8F08-FFB78D864882}"/>
                      </a:ext>
                    </a:extLst>
                  </p:cNvPr>
                  <p:cNvCxnSpPr/>
                  <p:nvPr/>
                </p:nvCxnSpPr>
                <p:spPr>
                  <a:xfrm>
                    <a:off x="8360403" y="3061365"/>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918C829A-5951-6949-147F-885599071B97}"/>
                      </a:ext>
                    </a:extLst>
                  </p:cNvPr>
                  <p:cNvCxnSpPr/>
                  <p:nvPr/>
                </p:nvCxnSpPr>
                <p:spPr>
                  <a:xfrm>
                    <a:off x="8360403" y="341519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D9C13F10-C7CE-C109-BB45-1E6106ADE8FB}"/>
                      </a:ext>
                    </a:extLst>
                  </p:cNvPr>
                  <p:cNvCxnSpPr>
                    <a:cxnSpLocks/>
                  </p:cNvCxnSpPr>
                  <p:nvPr/>
                </p:nvCxnSpPr>
                <p:spPr>
                  <a:xfrm>
                    <a:off x="8360403" y="279924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B52759B2-9935-0C8A-B254-6CAF8304C3E0}"/>
                      </a:ext>
                    </a:extLst>
                  </p:cNvPr>
                  <p:cNvCxnSpPr>
                    <a:cxnSpLocks/>
                  </p:cNvCxnSpPr>
                  <p:nvPr/>
                </p:nvCxnSpPr>
                <p:spPr>
                  <a:xfrm>
                    <a:off x="8360403" y="287226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6A684147-B751-6DC1-033B-848C677E0D6B}"/>
                      </a:ext>
                    </a:extLst>
                  </p:cNvPr>
                  <p:cNvCxnSpPr>
                    <a:cxnSpLocks/>
                  </p:cNvCxnSpPr>
                  <p:nvPr/>
                </p:nvCxnSpPr>
                <p:spPr>
                  <a:xfrm>
                    <a:off x="8360403" y="294370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2" name="Straight Connector 41">
                    <a:extLst>
                      <a:ext uri="{FF2B5EF4-FFF2-40B4-BE49-F238E27FC236}">
                        <a16:creationId xmlns:a16="http://schemas.microsoft.com/office/drawing/2014/main" id="{6A7AE6EC-1633-CAF7-267F-0085B9D2C6FF}"/>
                      </a:ext>
                    </a:extLst>
                  </p:cNvPr>
                  <p:cNvCxnSpPr>
                    <a:cxnSpLocks/>
                  </p:cNvCxnSpPr>
                  <p:nvPr/>
                </p:nvCxnSpPr>
                <p:spPr>
                  <a:xfrm>
                    <a:off x="8360403" y="300879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3" name="Straight Connector 42">
                    <a:extLst>
                      <a:ext uri="{FF2B5EF4-FFF2-40B4-BE49-F238E27FC236}">
                        <a16:creationId xmlns:a16="http://schemas.microsoft.com/office/drawing/2014/main" id="{4287CDDD-8786-6D23-C1E8-96BE159BEFD1}"/>
                      </a:ext>
                    </a:extLst>
                  </p:cNvPr>
                  <p:cNvCxnSpPr>
                    <a:cxnSpLocks/>
                  </p:cNvCxnSpPr>
                  <p:nvPr/>
                </p:nvCxnSpPr>
                <p:spPr>
                  <a:xfrm>
                    <a:off x="8360403" y="313100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4" name="Straight Connector 43">
                    <a:extLst>
                      <a:ext uri="{FF2B5EF4-FFF2-40B4-BE49-F238E27FC236}">
                        <a16:creationId xmlns:a16="http://schemas.microsoft.com/office/drawing/2014/main" id="{C27E10A3-71A2-1469-73BF-A9368BD3B37B}"/>
                      </a:ext>
                    </a:extLst>
                  </p:cNvPr>
                  <p:cNvCxnSpPr>
                    <a:cxnSpLocks/>
                  </p:cNvCxnSpPr>
                  <p:nvPr/>
                </p:nvCxnSpPr>
                <p:spPr>
                  <a:xfrm>
                    <a:off x="8360403" y="320402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5" name="Straight Connector 44">
                    <a:extLst>
                      <a:ext uri="{FF2B5EF4-FFF2-40B4-BE49-F238E27FC236}">
                        <a16:creationId xmlns:a16="http://schemas.microsoft.com/office/drawing/2014/main" id="{4594FD77-1A3C-80A4-46B7-F88D54BFDC2C}"/>
                      </a:ext>
                    </a:extLst>
                  </p:cNvPr>
                  <p:cNvCxnSpPr>
                    <a:cxnSpLocks/>
                  </p:cNvCxnSpPr>
                  <p:nvPr/>
                </p:nvCxnSpPr>
                <p:spPr>
                  <a:xfrm>
                    <a:off x="8360403" y="327546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6" name="Straight Connector 45">
                    <a:extLst>
                      <a:ext uri="{FF2B5EF4-FFF2-40B4-BE49-F238E27FC236}">
                        <a16:creationId xmlns:a16="http://schemas.microsoft.com/office/drawing/2014/main" id="{0A66ABD4-20BF-3ADC-8DB7-71D799F2F3A1}"/>
                      </a:ext>
                    </a:extLst>
                  </p:cNvPr>
                  <p:cNvCxnSpPr>
                    <a:cxnSpLocks/>
                  </p:cNvCxnSpPr>
                  <p:nvPr/>
                </p:nvCxnSpPr>
                <p:spPr>
                  <a:xfrm>
                    <a:off x="8360403" y="334055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7" name="Straight Connector 46">
                    <a:extLst>
                      <a:ext uri="{FF2B5EF4-FFF2-40B4-BE49-F238E27FC236}">
                        <a16:creationId xmlns:a16="http://schemas.microsoft.com/office/drawing/2014/main" id="{929CC8B5-5368-E86E-E28D-9862F8680580}"/>
                      </a:ext>
                    </a:extLst>
                  </p:cNvPr>
                  <p:cNvCxnSpPr>
                    <a:cxnSpLocks/>
                  </p:cNvCxnSpPr>
                  <p:nvPr/>
                </p:nvCxnSpPr>
                <p:spPr>
                  <a:xfrm>
                    <a:off x="8349032" y="246973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8" name="Straight Connector 47">
                    <a:extLst>
                      <a:ext uri="{FF2B5EF4-FFF2-40B4-BE49-F238E27FC236}">
                        <a16:creationId xmlns:a16="http://schemas.microsoft.com/office/drawing/2014/main" id="{276437C0-E315-0820-1105-9670A0455B48}"/>
                      </a:ext>
                    </a:extLst>
                  </p:cNvPr>
                  <p:cNvCxnSpPr>
                    <a:cxnSpLocks/>
                  </p:cNvCxnSpPr>
                  <p:nvPr/>
                </p:nvCxnSpPr>
                <p:spPr>
                  <a:xfrm>
                    <a:off x="8349032" y="254275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9" name="Straight Connector 48">
                    <a:extLst>
                      <a:ext uri="{FF2B5EF4-FFF2-40B4-BE49-F238E27FC236}">
                        <a16:creationId xmlns:a16="http://schemas.microsoft.com/office/drawing/2014/main" id="{5EBD078D-C914-F63A-7DE0-F17F0AD690CB}"/>
                      </a:ext>
                    </a:extLst>
                  </p:cNvPr>
                  <p:cNvCxnSpPr>
                    <a:cxnSpLocks/>
                  </p:cNvCxnSpPr>
                  <p:nvPr/>
                </p:nvCxnSpPr>
                <p:spPr>
                  <a:xfrm>
                    <a:off x="8349032" y="261419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50" name="Straight Connector 49">
                    <a:extLst>
                      <a:ext uri="{FF2B5EF4-FFF2-40B4-BE49-F238E27FC236}">
                        <a16:creationId xmlns:a16="http://schemas.microsoft.com/office/drawing/2014/main" id="{49C9BB58-3CF6-3575-AAA4-4DC9EE3B9338}"/>
                      </a:ext>
                    </a:extLst>
                  </p:cNvPr>
                  <p:cNvCxnSpPr>
                    <a:cxnSpLocks/>
                  </p:cNvCxnSpPr>
                  <p:nvPr/>
                </p:nvCxnSpPr>
                <p:spPr>
                  <a:xfrm>
                    <a:off x="8349032" y="2679283"/>
                    <a:ext cx="225056" cy="0"/>
                  </a:xfrm>
                  <a:prstGeom prst="line">
                    <a:avLst/>
                  </a:prstGeom>
                </p:spPr>
                <p:style>
                  <a:lnRef idx="2">
                    <a:schemeClr val="accent1"/>
                  </a:lnRef>
                  <a:fillRef idx="0">
                    <a:schemeClr val="accent1"/>
                  </a:fillRef>
                  <a:effectRef idx="1">
                    <a:schemeClr val="accent1"/>
                  </a:effectRef>
                  <a:fontRef idx="minor">
                    <a:schemeClr val="tx1"/>
                  </a:fontRef>
                </p:style>
              </p:cxnSp>
            </p:grpSp>
            <p:grpSp>
              <p:nvGrpSpPr>
                <p:cNvPr id="18" name="Group 17">
                  <a:extLst>
                    <a:ext uri="{FF2B5EF4-FFF2-40B4-BE49-F238E27FC236}">
                      <a16:creationId xmlns:a16="http://schemas.microsoft.com/office/drawing/2014/main" id="{D8878561-E0F7-5B8F-5324-F3EA60E35046}"/>
                    </a:ext>
                  </a:extLst>
                </p:cNvPr>
                <p:cNvGrpSpPr/>
                <p:nvPr/>
              </p:nvGrpSpPr>
              <p:grpSpPr>
                <a:xfrm>
                  <a:off x="8205658" y="3024815"/>
                  <a:ext cx="455280" cy="1012640"/>
                  <a:chOff x="8337513" y="2402553"/>
                  <a:chExt cx="455280" cy="1012640"/>
                </a:xfrm>
              </p:grpSpPr>
              <p:cxnSp>
                <p:nvCxnSpPr>
                  <p:cNvPr id="19" name="Straight Connector 18">
                    <a:extLst>
                      <a:ext uri="{FF2B5EF4-FFF2-40B4-BE49-F238E27FC236}">
                        <a16:creationId xmlns:a16="http://schemas.microsoft.com/office/drawing/2014/main" id="{A7685F41-960B-40A6-ADA2-95ED47648EB2}"/>
                      </a:ext>
                    </a:extLst>
                  </p:cNvPr>
                  <p:cNvCxnSpPr/>
                  <p:nvPr/>
                </p:nvCxnSpPr>
                <p:spPr>
                  <a:xfrm>
                    <a:off x="8337513" y="240255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6C449D59-C0EF-7179-D041-3F90651B31DB}"/>
                      </a:ext>
                    </a:extLst>
                  </p:cNvPr>
                  <p:cNvCxnSpPr/>
                  <p:nvPr/>
                </p:nvCxnSpPr>
                <p:spPr>
                  <a:xfrm>
                    <a:off x="8349032" y="273574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301F5698-27F7-E02D-151E-67F877094516}"/>
                      </a:ext>
                    </a:extLst>
                  </p:cNvPr>
                  <p:cNvCxnSpPr/>
                  <p:nvPr/>
                </p:nvCxnSpPr>
                <p:spPr>
                  <a:xfrm>
                    <a:off x="8360403" y="3061365"/>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7B0F0E02-C1A1-4910-624F-D42A90B90084}"/>
                      </a:ext>
                    </a:extLst>
                  </p:cNvPr>
                  <p:cNvCxnSpPr/>
                  <p:nvPr/>
                </p:nvCxnSpPr>
                <p:spPr>
                  <a:xfrm>
                    <a:off x="8360403" y="341519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F456FEF0-0C03-366A-AC8E-DB063C713532}"/>
                      </a:ext>
                    </a:extLst>
                  </p:cNvPr>
                  <p:cNvCxnSpPr>
                    <a:cxnSpLocks/>
                  </p:cNvCxnSpPr>
                  <p:nvPr/>
                </p:nvCxnSpPr>
                <p:spPr>
                  <a:xfrm>
                    <a:off x="8360403" y="279924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964D1246-DCAA-9592-EB10-197FA0F15440}"/>
                      </a:ext>
                    </a:extLst>
                  </p:cNvPr>
                  <p:cNvCxnSpPr>
                    <a:cxnSpLocks/>
                  </p:cNvCxnSpPr>
                  <p:nvPr/>
                </p:nvCxnSpPr>
                <p:spPr>
                  <a:xfrm>
                    <a:off x="8360403" y="287226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D21E41E7-2174-3940-5284-AF25C843C96D}"/>
                      </a:ext>
                    </a:extLst>
                  </p:cNvPr>
                  <p:cNvCxnSpPr>
                    <a:cxnSpLocks/>
                  </p:cNvCxnSpPr>
                  <p:nvPr/>
                </p:nvCxnSpPr>
                <p:spPr>
                  <a:xfrm>
                    <a:off x="8360403" y="294370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EBC6B004-D765-5C67-67CA-7F2C59730481}"/>
                      </a:ext>
                    </a:extLst>
                  </p:cNvPr>
                  <p:cNvCxnSpPr>
                    <a:cxnSpLocks/>
                  </p:cNvCxnSpPr>
                  <p:nvPr/>
                </p:nvCxnSpPr>
                <p:spPr>
                  <a:xfrm>
                    <a:off x="8360403" y="300879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6EA39065-F662-B20C-63B4-62202DBB0458}"/>
                      </a:ext>
                    </a:extLst>
                  </p:cNvPr>
                  <p:cNvCxnSpPr>
                    <a:cxnSpLocks/>
                  </p:cNvCxnSpPr>
                  <p:nvPr/>
                </p:nvCxnSpPr>
                <p:spPr>
                  <a:xfrm>
                    <a:off x="8360403" y="313100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78DD8CB8-D09C-445A-2797-6444A165D709}"/>
                      </a:ext>
                    </a:extLst>
                  </p:cNvPr>
                  <p:cNvCxnSpPr>
                    <a:cxnSpLocks/>
                  </p:cNvCxnSpPr>
                  <p:nvPr/>
                </p:nvCxnSpPr>
                <p:spPr>
                  <a:xfrm>
                    <a:off x="8360403" y="320402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44DE3C5B-56A0-E4B6-0767-335F1661E566}"/>
                      </a:ext>
                    </a:extLst>
                  </p:cNvPr>
                  <p:cNvCxnSpPr>
                    <a:cxnSpLocks/>
                  </p:cNvCxnSpPr>
                  <p:nvPr/>
                </p:nvCxnSpPr>
                <p:spPr>
                  <a:xfrm>
                    <a:off x="8360403" y="327546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CACB4D69-B79C-D5F8-8AE6-C088128276DC}"/>
                      </a:ext>
                    </a:extLst>
                  </p:cNvPr>
                  <p:cNvCxnSpPr>
                    <a:cxnSpLocks/>
                  </p:cNvCxnSpPr>
                  <p:nvPr/>
                </p:nvCxnSpPr>
                <p:spPr>
                  <a:xfrm>
                    <a:off x="8360403" y="334055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C9F786EA-861C-0A8B-3EBC-C30C9B25B0C4}"/>
                      </a:ext>
                    </a:extLst>
                  </p:cNvPr>
                  <p:cNvCxnSpPr>
                    <a:cxnSpLocks/>
                  </p:cNvCxnSpPr>
                  <p:nvPr/>
                </p:nvCxnSpPr>
                <p:spPr>
                  <a:xfrm>
                    <a:off x="8349032" y="246973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10DBE791-6B1E-716D-69FF-06E780BD9644}"/>
                      </a:ext>
                    </a:extLst>
                  </p:cNvPr>
                  <p:cNvCxnSpPr>
                    <a:cxnSpLocks/>
                  </p:cNvCxnSpPr>
                  <p:nvPr/>
                </p:nvCxnSpPr>
                <p:spPr>
                  <a:xfrm>
                    <a:off x="8349032" y="254275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8E821E3D-1542-B654-7014-B3C6F3DCADA4}"/>
                      </a:ext>
                    </a:extLst>
                  </p:cNvPr>
                  <p:cNvCxnSpPr>
                    <a:cxnSpLocks/>
                  </p:cNvCxnSpPr>
                  <p:nvPr/>
                </p:nvCxnSpPr>
                <p:spPr>
                  <a:xfrm>
                    <a:off x="8349032" y="261419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F984D29E-6773-D1AB-662D-918D3F04A470}"/>
                      </a:ext>
                    </a:extLst>
                  </p:cNvPr>
                  <p:cNvCxnSpPr>
                    <a:cxnSpLocks/>
                  </p:cNvCxnSpPr>
                  <p:nvPr/>
                </p:nvCxnSpPr>
                <p:spPr>
                  <a:xfrm>
                    <a:off x="8349032" y="2679283"/>
                    <a:ext cx="225056" cy="0"/>
                  </a:xfrm>
                  <a:prstGeom prst="line">
                    <a:avLst/>
                  </a:prstGeom>
                </p:spPr>
                <p:style>
                  <a:lnRef idx="2">
                    <a:schemeClr val="accent1"/>
                  </a:lnRef>
                  <a:fillRef idx="0">
                    <a:schemeClr val="accent1"/>
                  </a:fillRef>
                  <a:effectRef idx="1">
                    <a:schemeClr val="accent1"/>
                  </a:effectRef>
                  <a:fontRef idx="minor">
                    <a:schemeClr val="tx1"/>
                  </a:fontRef>
                </p:style>
              </p:cxnSp>
            </p:grpSp>
          </p:grpSp>
          <p:sp>
            <p:nvSpPr>
              <p:cNvPr id="10" name="TextBox 9">
                <a:extLst>
                  <a:ext uri="{FF2B5EF4-FFF2-40B4-BE49-F238E27FC236}">
                    <a16:creationId xmlns:a16="http://schemas.microsoft.com/office/drawing/2014/main" id="{DC9AA26D-6D2A-58B6-79F7-8FBC77F7C037}"/>
                  </a:ext>
                </a:extLst>
              </p:cNvPr>
              <p:cNvSpPr txBox="1"/>
              <p:nvPr/>
            </p:nvSpPr>
            <p:spPr>
              <a:xfrm>
                <a:off x="5199416" y="1998420"/>
                <a:ext cx="432390" cy="281119"/>
              </a:xfrm>
              <a:prstGeom prst="rect">
                <a:avLst/>
              </a:prstGeom>
              <a:noFill/>
            </p:spPr>
            <p:txBody>
              <a:bodyPr wrap="square" rtlCol="0">
                <a:spAutoFit/>
              </a:bodyPr>
              <a:lstStyle/>
              <a:p>
                <a:pPr defTabSz="1152144">
                  <a:spcAft>
                    <a:spcPts val="600"/>
                  </a:spcAft>
                </a:pPr>
                <a:r>
                  <a:rPr lang="en-US" sz="1143" kern="1200">
                    <a:solidFill>
                      <a:schemeClr val="tx1"/>
                    </a:solidFill>
                    <a:latin typeface="+mn-lt"/>
                    <a:ea typeface="+mn-ea"/>
                    <a:cs typeface="+mn-cs"/>
                  </a:rPr>
                  <a:t>35</a:t>
                </a:r>
                <a:endParaRPr lang="en-US" sz="907"/>
              </a:p>
            </p:txBody>
          </p:sp>
          <p:sp>
            <p:nvSpPr>
              <p:cNvPr id="11" name="TextBox 10">
                <a:extLst>
                  <a:ext uri="{FF2B5EF4-FFF2-40B4-BE49-F238E27FC236}">
                    <a16:creationId xmlns:a16="http://schemas.microsoft.com/office/drawing/2014/main" id="{3EE26E5A-5E6C-B019-0310-E09D9FB53C60}"/>
                  </a:ext>
                </a:extLst>
              </p:cNvPr>
              <p:cNvSpPr txBox="1"/>
              <p:nvPr/>
            </p:nvSpPr>
            <p:spPr>
              <a:xfrm>
                <a:off x="5237836" y="2664438"/>
                <a:ext cx="432390" cy="281119"/>
              </a:xfrm>
              <a:prstGeom prst="rect">
                <a:avLst/>
              </a:prstGeom>
              <a:noFill/>
            </p:spPr>
            <p:txBody>
              <a:bodyPr wrap="square" rtlCol="0">
                <a:spAutoFit/>
              </a:bodyPr>
              <a:lstStyle/>
              <a:p>
                <a:pPr defTabSz="1152144">
                  <a:spcAft>
                    <a:spcPts val="600"/>
                  </a:spcAft>
                </a:pPr>
                <a:r>
                  <a:rPr lang="en-US" sz="1143" kern="1200">
                    <a:solidFill>
                      <a:schemeClr val="tx1"/>
                    </a:solidFill>
                    <a:latin typeface="+mn-lt"/>
                    <a:ea typeface="+mn-ea"/>
                    <a:cs typeface="+mn-cs"/>
                  </a:rPr>
                  <a:t>25</a:t>
                </a:r>
                <a:endParaRPr lang="en-US" sz="907"/>
              </a:p>
            </p:txBody>
          </p:sp>
          <p:sp>
            <p:nvSpPr>
              <p:cNvPr id="12" name="TextBox 11">
                <a:extLst>
                  <a:ext uri="{FF2B5EF4-FFF2-40B4-BE49-F238E27FC236}">
                    <a16:creationId xmlns:a16="http://schemas.microsoft.com/office/drawing/2014/main" id="{3C300720-2284-6E31-1AA1-BAE9D94198EC}"/>
                  </a:ext>
                </a:extLst>
              </p:cNvPr>
              <p:cNvSpPr txBox="1"/>
              <p:nvPr/>
            </p:nvSpPr>
            <p:spPr>
              <a:xfrm>
                <a:off x="5211102" y="2338818"/>
                <a:ext cx="432390" cy="281119"/>
              </a:xfrm>
              <a:prstGeom prst="rect">
                <a:avLst/>
              </a:prstGeom>
              <a:noFill/>
            </p:spPr>
            <p:txBody>
              <a:bodyPr wrap="square" rtlCol="0">
                <a:spAutoFit/>
              </a:bodyPr>
              <a:lstStyle/>
              <a:p>
                <a:pPr defTabSz="1152144">
                  <a:spcAft>
                    <a:spcPts val="600"/>
                  </a:spcAft>
                </a:pPr>
                <a:r>
                  <a:rPr lang="en-US" sz="1143" kern="1200">
                    <a:solidFill>
                      <a:schemeClr val="tx1"/>
                    </a:solidFill>
                    <a:latin typeface="+mn-lt"/>
                    <a:ea typeface="+mn-ea"/>
                    <a:cs typeface="+mn-cs"/>
                  </a:rPr>
                  <a:t>30</a:t>
                </a:r>
                <a:endParaRPr lang="en-US" sz="907"/>
              </a:p>
            </p:txBody>
          </p:sp>
          <p:sp>
            <p:nvSpPr>
              <p:cNvPr id="13" name="TextBox 12">
                <a:extLst>
                  <a:ext uri="{FF2B5EF4-FFF2-40B4-BE49-F238E27FC236}">
                    <a16:creationId xmlns:a16="http://schemas.microsoft.com/office/drawing/2014/main" id="{D51B13DC-1346-C826-A417-A3164420F8F0}"/>
                  </a:ext>
                </a:extLst>
              </p:cNvPr>
              <p:cNvSpPr txBox="1"/>
              <p:nvPr/>
            </p:nvSpPr>
            <p:spPr>
              <a:xfrm>
                <a:off x="5237836" y="3680378"/>
                <a:ext cx="432390" cy="281119"/>
              </a:xfrm>
              <a:prstGeom prst="rect">
                <a:avLst/>
              </a:prstGeom>
              <a:noFill/>
            </p:spPr>
            <p:txBody>
              <a:bodyPr wrap="square" rtlCol="0">
                <a:spAutoFit/>
              </a:bodyPr>
              <a:lstStyle/>
              <a:p>
                <a:pPr defTabSz="1152144">
                  <a:spcAft>
                    <a:spcPts val="600"/>
                  </a:spcAft>
                </a:pPr>
                <a:r>
                  <a:rPr lang="en-US" sz="1143" kern="1200">
                    <a:solidFill>
                      <a:schemeClr val="tx1"/>
                    </a:solidFill>
                    <a:latin typeface="+mn-lt"/>
                    <a:ea typeface="+mn-ea"/>
                    <a:cs typeface="+mn-cs"/>
                  </a:rPr>
                  <a:t>10</a:t>
                </a:r>
                <a:endParaRPr lang="en-US" sz="907"/>
              </a:p>
            </p:txBody>
          </p:sp>
          <p:sp>
            <p:nvSpPr>
              <p:cNvPr id="14" name="TextBox 13">
                <a:extLst>
                  <a:ext uri="{FF2B5EF4-FFF2-40B4-BE49-F238E27FC236}">
                    <a16:creationId xmlns:a16="http://schemas.microsoft.com/office/drawing/2014/main" id="{9336C7C3-B7E4-8FD0-451F-1F0EB87F03A4}"/>
                  </a:ext>
                </a:extLst>
              </p:cNvPr>
              <p:cNvSpPr txBox="1"/>
              <p:nvPr/>
            </p:nvSpPr>
            <p:spPr>
              <a:xfrm>
                <a:off x="5245542" y="3000198"/>
                <a:ext cx="432390" cy="281119"/>
              </a:xfrm>
              <a:prstGeom prst="rect">
                <a:avLst/>
              </a:prstGeom>
              <a:noFill/>
            </p:spPr>
            <p:txBody>
              <a:bodyPr wrap="square" rtlCol="0">
                <a:spAutoFit/>
              </a:bodyPr>
              <a:lstStyle/>
              <a:p>
                <a:pPr defTabSz="1152144">
                  <a:spcAft>
                    <a:spcPts val="600"/>
                  </a:spcAft>
                </a:pPr>
                <a:r>
                  <a:rPr lang="en-US" sz="1143" kern="1200">
                    <a:solidFill>
                      <a:schemeClr val="tx1"/>
                    </a:solidFill>
                    <a:latin typeface="+mn-lt"/>
                    <a:ea typeface="+mn-ea"/>
                    <a:cs typeface="+mn-cs"/>
                  </a:rPr>
                  <a:t>20</a:t>
                </a:r>
                <a:endParaRPr lang="en-US" sz="907"/>
              </a:p>
            </p:txBody>
          </p:sp>
          <p:sp>
            <p:nvSpPr>
              <p:cNvPr id="15" name="TextBox 14">
                <a:extLst>
                  <a:ext uri="{FF2B5EF4-FFF2-40B4-BE49-F238E27FC236}">
                    <a16:creationId xmlns:a16="http://schemas.microsoft.com/office/drawing/2014/main" id="{B9D884B4-92D5-FF0E-35DB-50AC5B80ED32}"/>
                  </a:ext>
                </a:extLst>
              </p:cNvPr>
              <p:cNvSpPr txBox="1"/>
              <p:nvPr/>
            </p:nvSpPr>
            <p:spPr>
              <a:xfrm>
                <a:off x="5245542" y="3344129"/>
                <a:ext cx="432390" cy="281119"/>
              </a:xfrm>
              <a:prstGeom prst="rect">
                <a:avLst/>
              </a:prstGeom>
              <a:noFill/>
            </p:spPr>
            <p:txBody>
              <a:bodyPr wrap="square" rtlCol="0">
                <a:spAutoFit/>
              </a:bodyPr>
              <a:lstStyle/>
              <a:p>
                <a:pPr defTabSz="1152144">
                  <a:spcAft>
                    <a:spcPts val="600"/>
                  </a:spcAft>
                </a:pPr>
                <a:r>
                  <a:rPr lang="en-US" sz="1143" kern="1200">
                    <a:solidFill>
                      <a:schemeClr val="tx1"/>
                    </a:solidFill>
                    <a:latin typeface="+mn-lt"/>
                    <a:ea typeface="+mn-ea"/>
                    <a:cs typeface="+mn-cs"/>
                  </a:rPr>
                  <a:t>15</a:t>
                </a:r>
                <a:endParaRPr lang="en-US" sz="907"/>
              </a:p>
            </p:txBody>
          </p:sp>
          <p:sp>
            <p:nvSpPr>
              <p:cNvPr id="16" name="TextBox 15">
                <a:extLst>
                  <a:ext uri="{FF2B5EF4-FFF2-40B4-BE49-F238E27FC236}">
                    <a16:creationId xmlns:a16="http://schemas.microsoft.com/office/drawing/2014/main" id="{D9451F95-A274-8AD9-87BB-9971524A51DE}"/>
                  </a:ext>
                </a:extLst>
              </p:cNvPr>
              <p:cNvSpPr txBox="1"/>
              <p:nvPr/>
            </p:nvSpPr>
            <p:spPr>
              <a:xfrm>
                <a:off x="5245542" y="4018223"/>
                <a:ext cx="432390" cy="281119"/>
              </a:xfrm>
              <a:prstGeom prst="rect">
                <a:avLst/>
              </a:prstGeom>
              <a:noFill/>
            </p:spPr>
            <p:txBody>
              <a:bodyPr wrap="square" rtlCol="0">
                <a:spAutoFit/>
              </a:bodyPr>
              <a:lstStyle/>
              <a:p>
                <a:pPr defTabSz="1152144">
                  <a:spcAft>
                    <a:spcPts val="600"/>
                  </a:spcAft>
                </a:pPr>
                <a:r>
                  <a:rPr lang="en-US" sz="1143" kern="1200">
                    <a:solidFill>
                      <a:schemeClr val="tx1"/>
                    </a:solidFill>
                    <a:latin typeface="+mn-lt"/>
                    <a:ea typeface="+mn-ea"/>
                    <a:cs typeface="+mn-cs"/>
                  </a:rPr>
                  <a:t>5</a:t>
                </a:r>
                <a:endParaRPr lang="en-US" sz="907"/>
              </a:p>
            </p:txBody>
          </p:sp>
        </p:grpSp>
      </p:grpSp>
      <p:cxnSp>
        <p:nvCxnSpPr>
          <p:cNvPr id="52" name="Straight Arrow Connector 51">
            <a:extLst>
              <a:ext uri="{FF2B5EF4-FFF2-40B4-BE49-F238E27FC236}">
                <a16:creationId xmlns:a16="http://schemas.microsoft.com/office/drawing/2014/main" id="{61933C1D-5930-D451-B2C2-CDC285AB1E28}"/>
              </a:ext>
            </a:extLst>
          </p:cNvPr>
          <p:cNvCxnSpPr/>
          <p:nvPr/>
        </p:nvCxnSpPr>
        <p:spPr>
          <a:xfrm flipV="1">
            <a:off x="10005134" y="1791086"/>
            <a:ext cx="328474" cy="37170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51" name="TextBox 50">
            <a:extLst>
              <a:ext uri="{FF2B5EF4-FFF2-40B4-BE49-F238E27FC236}">
                <a16:creationId xmlns:a16="http://schemas.microsoft.com/office/drawing/2014/main" id="{BC5A743E-CFB8-C3C2-F9FA-1F9754531577}"/>
              </a:ext>
            </a:extLst>
          </p:cNvPr>
          <p:cNvSpPr txBox="1"/>
          <p:nvPr/>
        </p:nvSpPr>
        <p:spPr>
          <a:xfrm>
            <a:off x="2560320" y="3417800"/>
            <a:ext cx="3875314" cy="338554"/>
          </a:xfrm>
          <a:prstGeom prst="rect">
            <a:avLst/>
          </a:prstGeom>
          <a:noFill/>
        </p:spPr>
        <p:txBody>
          <a:bodyPr wrap="square" rtlCol="0">
            <a:spAutoFit/>
          </a:bodyPr>
          <a:lstStyle/>
          <a:p>
            <a:r>
              <a:rPr lang="en-US" sz="1600" dirty="0"/>
              <a:t>Photos: commons.wikimedia.org</a:t>
            </a:r>
          </a:p>
        </p:txBody>
      </p:sp>
    </p:spTree>
    <p:extLst>
      <p:ext uri="{BB962C8B-B14F-4D97-AF65-F5344CB8AC3E}">
        <p14:creationId xmlns:p14="http://schemas.microsoft.com/office/powerpoint/2010/main" val="17015809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38BAF-CF18-6BE1-A86E-D881BD44F225}"/>
              </a:ext>
            </a:extLst>
          </p:cNvPr>
          <p:cNvSpPr>
            <a:spLocks noGrp="1"/>
          </p:cNvSpPr>
          <p:nvPr>
            <p:ph type="title"/>
          </p:nvPr>
        </p:nvSpPr>
        <p:spPr/>
        <p:txBody>
          <a:bodyPr/>
          <a:lstStyle/>
          <a:p>
            <a:r>
              <a:rPr lang="en-US" dirty="0"/>
              <a:t>Optimal conditions for eelgrass</a:t>
            </a:r>
          </a:p>
        </p:txBody>
      </p:sp>
      <p:sp>
        <p:nvSpPr>
          <p:cNvPr id="5" name="Content Placeholder 4">
            <a:extLst>
              <a:ext uri="{FF2B5EF4-FFF2-40B4-BE49-F238E27FC236}">
                <a16:creationId xmlns:a16="http://schemas.microsoft.com/office/drawing/2014/main" id="{C5A294F0-ED25-154A-A3CB-BEA87CDAD046}"/>
              </a:ext>
            </a:extLst>
          </p:cNvPr>
          <p:cNvSpPr>
            <a:spLocks noGrp="1"/>
          </p:cNvSpPr>
          <p:nvPr>
            <p:ph idx="1"/>
          </p:nvPr>
        </p:nvSpPr>
        <p:spPr>
          <a:xfrm>
            <a:off x="838200" y="1825625"/>
            <a:ext cx="11345633" cy="4889818"/>
          </a:xfrm>
        </p:spPr>
        <p:txBody>
          <a:bodyPr vert="horz" lIns="91440" tIns="45720" rIns="91440" bIns="45720" rtlCol="0" anchor="t">
            <a:normAutofit/>
          </a:bodyPr>
          <a:lstStyle/>
          <a:p>
            <a:pPr marL="0" indent="0">
              <a:buNone/>
            </a:pPr>
            <a:r>
              <a:rPr lang="en-US" sz="2400" b="1" dirty="0"/>
              <a:t>Temperature:</a:t>
            </a:r>
          </a:p>
          <a:p>
            <a:r>
              <a:rPr lang="en-US" sz="2400" dirty="0"/>
              <a:t>Cannot tolerate high temperatures for long periods</a:t>
            </a:r>
          </a:p>
          <a:p>
            <a:r>
              <a:rPr lang="en-US" sz="2400" dirty="0"/>
              <a:t>Can relate to depth: the deeper the water, the cooler it can be</a:t>
            </a:r>
          </a:p>
        </p:txBody>
      </p:sp>
      <p:grpSp>
        <p:nvGrpSpPr>
          <p:cNvPr id="52" name="Group 51">
            <a:extLst>
              <a:ext uri="{FF2B5EF4-FFF2-40B4-BE49-F238E27FC236}">
                <a16:creationId xmlns:a16="http://schemas.microsoft.com/office/drawing/2014/main" id="{3B9FA526-6EFE-6F5B-C86A-619EB39E7AB6}"/>
              </a:ext>
            </a:extLst>
          </p:cNvPr>
          <p:cNvGrpSpPr/>
          <p:nvPr/>
        </p:nvGrpSpPr>
        <p:grpSpPr>
          <a:xfrm>
            <a:off x="9723037" y="3903948"/>
            <a:ext cx="1277779" cy="2414461"/>
            <a:chOff x="8645188" y="1514809"/>
            <a:chExt cx="1071432" cy="2353789"/>
          </a:xfrm>
        </p:grpSpPr>
        <p:grpSp>
          <p:nvGrpSpPr>
            <p:cNvPr id="7" name="Group 6">
              <a:extLst>
                <a:ext uri="{FF2B5EF4-FFF2-40B4-BE49-F238E27FC236}">
                  <a16:creationId xmlns:a16="http://schemas.microsoft.com/office/drawing/2014/main" id="{99C7DCD0-964F-0534-B2BD-995639C07C49}"/>
                </a:ext>
              </a:extLst>
            </p:cNvPr>
            <p:cNvGrpSpPr/>
            <p:nvPr/>
          </p:nvGrpSpPr>
          <p:grpSpPr>
            <a:xfrm>
              <a:off x="8832615" y="1514809"/>
              <a:ext cx="884005" cy="2315768"/>
              <a:chOff x="4793927" y="1998420"/>
              <a:chExt cx="884005" cy="2315768"/>
            </a:xfrm>
          </p:grpSpPr>
          <p:grpSp>
            <p:nvGrpSpPr>
              <p:cNvPr id="10" name="Group 9">
                <a:extLst>
                  <a:ext uri="{FF2B5EF4-FFF2-40B4-BE49-F238E27FC236}">
                    <a16:creationId xmlns:a16="http://schemas.microsoft.com/office/drawing/2014/main" id="{B92CA84A-163B-38FC-B03D-A5931868B61F}"/>
                  </a:ext>
                </a:extLst>
              </p:cNvPr>
              <p:cNvGrpSpPr/>
              <p:nvPr/>
            </p:nvGrpSpPr>
            <p:grpSpPr>
              <a:xfrm>
                <a:off x="4793927" y="2127508"/>
                <a:ext cx="478170" cy="2025280"/>
                <a:chOff x="8182768" y="2012175"/>
                <a:chExt cx="478170" cy="2025280"/>
              </a:xfrm>
            </p:grpSpPr>
            <p:grpSp>
              <p:nvGrpSpPr>
                <p:cNvPr id="18" name="Group 17">
                  <a:extLst>
                    <a:ext uri="{FF2B5EF4-FFF2-40B4-BE49-F238E27FC236}">
                      <a16:creationId xmlns:a16="http://schemas.microsoft.com/office/drawing/2014/main" id="{69EEC5E2-F0F5-02A0-EEAD-5C0FBB527012}"/>
                    </a:ext>
                  </a:extLst>
                </p:cNvPr>
                <p:cNvGrpSpPr/>
                <p:nvPr/>
              </p:nvGrpSpPr>
              <p:grpSpPr>
                <a:xfrm>
                  <a:off x="8182768" y="2012175"/>
                  <a:ext cx="455280" cy="1012640"/>
                  <a:chOff x="8337513" y="2402553"/>
                  <a:chExt cx="455280" cy="1012640"/>
                </a:xfrm>
              </p:grpSpPr>
              <p:cxnSp>
                <p:nvCxnSpPr>
                  <p:cNvPr id="36" name="Straight Connector 35">
                    <a:extLst>
                      <a:ext uri="{FF2B5EF4-FFF2-40B4-BE49-F238E27FC236}">
                        <a16:creationId xmlns:a16="http://schemas.microsoft.com/office/drawing/2014/main" id="{6D961C97-61D0-535D-036C-50C9CCEEAD53}"/>
                      </a:ext>
                    </a:extLst>
                  </p:cNvPr>
                  <p:cNvCxnSpPr/>
                  <p:nvPr/>
                </p:nvCxnSpPr>
                <p:spPr>
                  <a:xfrm>
                    <a:off x="8337513" y="240255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7" name="Straight Connector 36">
                    <a:extLst>
                      <a:ext uri="{FF2B5EF4-FFF2-40B4-BE49-F238E27FC236}">
                        <a16:creationId xmlns:a16="http://schemas.microsoft.com/office/drawing/2014/main" id="{E4808B15-E54A-BEF1-0717-C6AD05175618}"/>
                      </a:ext>
                    </a:extLst>
                  </p:cNvPr>
                  <p:cNvCxnSpPr/>
                  <p:nvPr/>
                </p:nvCxnSpPr>
                <p:spPr>
                  <a:xfrm>
                    <a:off x="8349032" y="273574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95D0829E-E55B-1958-47A2-C625B4A06058}"/>
                      </a:ext>
                    </a:extLst>
                  </p:cNvPr>
                  <p:cNvCxnSpPr/>
                  <p:nvPr/>
                </p:nvCxnSpPr>
                <p:spPr>
                  <a:xfrm>
                    <a:off x="8360403" y="3061365"/>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7FF42909-86DA-5C99-0785-5F2C668BD13B}"/>
                      </a:ext>
                    </a:extLst>
                  </p:cNvPr>
                  <p:cNvCxnSpPr/>
                  <p:nvPr/>
                </p:nvCxnSpPr>
                <p:spPr>
                  <a:xfrm>
                    <a:off x="8360403" y="341519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DF7FF325-23BB-D633-E8F7-BC868EAF14F7}"/>
                      </a:ext>
                    </a:extLst>
                  </p:cNvPr>
                  <p:cNvCxnSpPr>
                    <a:cxnSpLocks/>
                  </p:cNvCxnSpPr>
                  <p:nvPr/>
                </p:nvCxnSpPr>
                <p:spPr>
                  <a:xfrm>
                    <a:off x="8360403" y="279924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4CDC52A1-0EF7-CDD1-D9EB-33B1B2249EE0}"/>
                      </a:ext>
                    </a:extLst>
                  </p:cNvPr>
                  <p:cNvCxnSpPr>
                    <a:cxnSpLocks/>
                  </p:cNvCxnSpPr>
                  <p:nvPr/>
                </p:nvCxnSpPr>
                <p:spPr>
                  <a:xfrm>
                    <a:off x="8360403" y="287226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2" name="Straight Connector 41">
                    <a:extLst>
                      <a:ext uri="{FF2B5EF4-FFF2-40B4-BE49-F238E27FC236}">
                        <a16:creationId xmlns:a16="http://schemas.microsoft.com/office/drawing/2014/main" id="{39196127-4AB5-DB77-FBC1-C6CFEEADF46B}"/>
                      </a:ext>
                    </a:extLst>
                  </p:cNvPr>
                  <p:cNvCxnSpPr>
                    <a:cxnSpLocks/>
                  </p:cNvCxnSpPr>
                  <p:nvPr/>
                </p:nvCxnSpPr>
                <p:spPr>
                  <a:xfrm>
                    <a:off x="8360403" y="294370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3" name="Straight Connector 42">
                    <a:extLst>
                      <a:ext uri="{FF2B5EF4-FFF2-40B4-BE49-F238E27FC236}">
                        <a16:creationId xmlns:a16="http://schemas.microsoft.com/office/drawing/2014/main" id="{C6B7B389-9BA4-2198-AD0F-3790C6DA89F6}"/>
                      </a:ext>
                    </a:extLst>
                  </p:cNvPr>
                  <p:cNvCxnSpPr>
                    <a:cxnSpLocks/>
                  </p:cNvCxnSpPr>
                  <p:nvPr/>
                </p:nvCxnSpPr>
                <p:spPr>
                  <a:xfrm>
                    <a:off x="8360403" y="300879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4" name="Straight Connector 43">
                    <a:extLst>
                      <a:ext uri="{FF2B5EF4-FFF2-40B4-BE49-F238E27FC236}">
                        <a16:creationId xmlns:a16="http://schemas.microsoft.com/office/drawing/2014/main" id="{F61221F3-0306-F02A-6459-F3FDC7B3FC2A}"/>
                      </a:ext>
                    </a:extLst>
                  </p:cNvPr>
                  <p:cNvCxnSpPr>
                    <a:cxnSpLocks/>
                  </p:cNvCxnSpPr>
                  <p:nvPr/>
                </p:nvCxnSpPr>
                <p:spPr>
                  <a:xfrm>
                    <a:off x="8360403" y="313100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5" name="Straight Connector 44">
                    <a:extLst>
                      <a:ext uri="{FF2B5EF4-FFF2-40B4-BE49-F238E27FC236}">
                        <a16:creationId xmlns:a16="http://schemas.microsoft.com/office/drawing/2014/main" id="{E935DC20-70E5-C62C-FDE9-1CE367A4E725}"/>
                      </a:ext>
                    </a:extLst>
                  </p:cNvPr>
                  <p:cNvCxnSpPr>
                    <a:cxnSpLocks/>
                  </p:cNvCxnSpPr>
                  <p:nvPr/>
                </p:nvCxnSpPr>
                <p:spPr>
                  <a:xfrm>
                    <a:off x="8360403" y="320402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6" name="Straight Connector 45">
                    <a:extLst>
                      <a:ext uri="{FF2B5EF4-FFF2-40B4-BE49-F238E27FC236}">
                        <a16:creationId xmlns:a16="http://schemas.microsoft.com/office/drawing/2014/main" id="{A6233F25-ED40-92BC-436A-D097B8BB96DF}"/>
                      </a:ext>
                    </a:extLst>
                  </p:cNvPr>
                  <p:cNvCxnSpPr>
                    <a:cxnSpLocks/>
                  </p:cNvCxnSpPr>
                  <p:nvPr/>
                </p:nvCxnSpPr>
                <p:spPr>
                  <a:xfrm>
                    <a:off x="8360403" y="327546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7" name="Straight Connector 46">
                    <a:extLst>
                      <a:ext uri="{FF2B5EF4-FFF2-40B4-BE49-F238E27FC236}">
                        <a16:creationId xmlns:a16="http://schemas.microsoft.com/office/drawing/2014/main" id="{93D3B92F-45DE-EEA1-B129-9F0270CEC51B}"/>
                      </a:ext>
                    </a:extLst>
                  </p:cNvPr>
                  <p:cNvCxnSpPr>
                    <a:cxnSpLocks/>
                  </p:cNvCxnSpPr>
                  <p:nvPr/>
                </p:nvCxnSpPr>
                <p:spPr>
                  <a:xfrm>
                    <a:off x="8360403" y="334055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8" name="Straight Connector 47">
                    <a:extLst>
                      <a:ext uri="{FF2B5EF4-FFF2-40B4-BE49-F238E27FC236}">
                        <a16:creationId xmlns:a16="http://schemas.microsoft.com/office/drawing/2014/main" id="{C78F1D07-788B-E754-D90C-EC8F58E391C5}"/>
                      </a:ext>
                    </a:extLst>
                  </p:cNvPr>
                  <p:cNvCxnSpPr>
                    <a:cxnSpLocks/>
                  </p:cNvCxnSpPr>
                  <p:nvPr/>
                </p:nvCxnSpPr>
                <p:spPr>
                  <a:xfrm>
                    <a:off x="8349032" y="246973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9" name="Straight Connector 48">
                    <a:extLst>
                      <a:ext uri="{FF2B5EF4-FFF2-40B4-BE49-F238E27FC236}">
                        <a16:creationId xmlns:a16="http://schemas.microsoft.com/office/drawing/2014/main" id="{5D2368E8-2076-F739-F478-A85E4B8B46F0}"/>
                      </a:ext>
                    </a:extLst>
                  </p:cNvPr>
                  <p:cNvCxnSpPr>
                    <a:cxnSpLocks/>
                  </p:cNvCxnSpPr>
                  <p:nvPr/>
                </p:nvCxnSpPr>
                <p:spPr>
                  <a:xfrm>
                    <a:off x="8349032" y="254275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50" name="Straight Connector 49">
                    <a:extLst>
                      <a:ext uri="{FF2B5EF4-FFF2-40B4-BE49-F238E27FC236}">
                        <a16:creationId xmlns:a16="http://schemas.microsoft.com/office/drawing/2014/main" id="{B47295B2-2125-19DB-7F21-8EB8AF02A16D}"/>
                      </a:ext>
                    </a:extLst>
                  </p:cNvPr>
                  <p:cNvCxnSpPr>
                    <a:cxnSpLocks/>
                  </p:cNvCxnSpPr>
                  <p:nvPr/>
                </p:nvCxnSpPr>
                <p:spPr>
                  <a:xfrm>
                    <a:off x="8349032" y="261419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51" name="Straight Connector 50">
                    <a:extLst>
                      <a:ext uri="{FF2B5EF4-FFF2-40B4-BE49-F238E27FC236}">
                        <a16:creationId xmlns:a16="http://schemas.microsoft.com/office/drawing/2014/main" id="{C153BE40-5430-89E9-B036-629B3BD25B89}"/>
                      </a:ext>
                    </a:extLst>
                  </p:cNvPr>
                  <p:cNvCxnSpPr>
                    <a:cxnSpLocks/>
                  </p:cNvCxnSpPr>
                  <p:nvPr/>
                </p:nvCxnSpPr>
                <p:spPr>
                  <a:xfrm>
                    <a:off x="8349032" y="2679283"/>
                    <a:ext cx="225056" cy="0"/>
                  </a:xfrm>
                  <a:prstGeom prst="line">
                    <a:avLst/>
                  </a:prstGeom>
                </p:spPr>
                <p:style>
                  <a:lnRef idx="2">
                    <a:schemeClr val="accent1"/>
                  </a:lnRef>
                  <a:fillRef idx="0">
                    <a:schemeClr val="accent1"/>
                  </a:fillRef>
                  <a:effectRef idx="1">
                    <a:schemeClr val="accent1"/>
                  </a:effectRef>
                  <a:fontRef idx="minor">
                    <a:schemeClr val="tx1"/>
                  </a:fontRef>
                </p:style>
              </p:cxnSp>
            </p:grpSp>
            <p:grpSp>
              <p:nvGrpSpPr>
                <p:cNvPr id="19" name="Group 18">
                  <a:extLst>
                    <a:ext uri="{FF2B5EF4-FFF2-40B4-BE49-F238E27FC236}">
                      <a16:creationId xmlns:a16="http://schemas.microsoft.com/office/drawing/2014/main" id="{AF3E3263-CDED-FB20-87E2-E466A1808DEE}"/>
                    </a:ext>
                  </a:extLst>
                </p:cNvPr>
                <p:cNvGrpSpPr/>
                <p:nvPr/>
              </p:nvGrpSpPr>
              <p:grpSpPr>
                <a:xfrm>
                  <a:off x="8205658" y="3024815"/>
                  <a:ext cx="455280" cy="1012640"/>
                  <a:chOff x="8337513" y="2402553"/>
                  <a:chExt cx="455280" cy="1012640"/>
                </a:xfrm>
              </p:grpSpPr>
              <p:cxnSp>
                <p:nvCxnSpPr>
                  <p:cNvPr id="20" name="Straight Connector 19">
                    <a:extLst>
                      <a:ext uri="{FF2B5EF4-FFF2-40B4-BE49-F238E27FC236}">
                        <a16:creationId xmlns:a16="http://schemas.microsoft.com/office/drawing/2014/main" id="{E49E0710-A32B-F75B-880B-F273B130883B}"/>
                      </a:ext>
                    </a:extLst>
                  </p:cNvPr>
                  <p:cNvCxnSpPr/>
                  <p:nvPr/>
                </p:nvCxnSpPr>
                <p:spPr>
                  <a:xfrm>
                    <a:off x="8337513" y="240255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FB77E7E0-9ED9-D671-2133-696CBEFE2AF3}"/>
                      </a:ext>
                    </a:extLst>
                  </p:cNvPr>
                  <p:cNvCxnSpPr/>
                  <p:nvPr/>
                </p:nvCxnSpPr>
                <p:spPr>
                  <a:xfrm>
                    <a:off x="8349032" y="273574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66F11953-B163-C213-8B7F-31BFFEFEBEE9}"/>
                      </a:ext>
                    </a:extLst>
                  </p:cNvPr>
                  <p:cNvCxnSpPr/>
                  <p:nvPr/>
                </p:nvCxnSpPr>
                <p:spPr>
                  <a:xfrm>
                    <a:off x="8360403" y="3061365"/>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4DE95A88-7882-7304-193D-A0184BF701DD}"/>
                      </a:ext>
                    </a:extLst>
                  </p:cNvPr>
                  <p:cNvCxnSpPr/>
                  <p:nvPr/>
                </p:nvCxnSpPr>
                <p:spPr>
                  <a:xfrm>
                    <a:off x="8360403" y="341519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DBCD54AB-A24A-651E-3F4E-E04EFDE7254F}"/>
                      </a:ext>
                    </a:extLst>
                  </p:cNvPr>
                  <p:cNvCxnSpPr>
                    <a:cxnSpLocks/>
                  </p:cNvCxnSpPr>
                  <p:nvPr/>
                </p:nvCxnSpPr>
                <p:spPr>
                  <a:xfrm>
                    <a:off x="8360403" y="279924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4D35C3A1-4141-8998-A1D7-B8FB250CC39B}"/>
                      </a:ext>
                    </a:extLst>
                  </p:cNvPr>
                  <p:cNvCxnSpPr>
                    <a:cxnSpLocks/>
                  </p:cNvCxnSpPr>
                  <p:nvPr/>
                </p:nvCxnSpPr>
                <p:spPr>
                  <a:xfrm>
                    <a:off x="8360403" y="287226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921E0C94-166B-9E52-AC46-0EEFC362D426}"/>
                      </a:ext>
                    </a:extLst>
                  </p:cNvPr>
                  <p:cNvCxnSpPr>
                    <a:cxnSpLocks/>
                  </p:cNvCxnSpPr>
                  <p:nvPr/>
                </p:nvCxnSpPr>
                <p:spPr>
                  <a:xfrm>
                    <a:off x="8360403" y="294370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5C3BE47D-2D44-048E-34AE-6608938FDDC9}"/>
                      </a:ext>
                    </a:extLst>
                  </p:cNvPr>
                  <p:cNvCxnSpPr>
                    <a:cxnSpLocks/>
                  </p:cNvCxnSpPr>
                  <p:nvPr/>
                </p:nvCxnSpPr>
                <p:spPr>
                  <a:xfrm>
                    <a:off x="8360403" y="300879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E34E9BEF-6E31-ABDA-C259-7D4564C67ED2}"/>
                      </a:ext>
                    </a:extLst>
                  </p:cNvPr>
                  <p:cNvCxnSpPr>
                    <a:cxnSpLocks/>
                  </p:cNvCxnSpPr>
                  <p:nvPr/>
                </p:nvCxnSpPr>
                <p:spPr>
                  <a:xfrm>
                    <a:off x="8360403" y="313100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973C3432-97AE-577D-3700-F74BD4331685}"/>
                      </a:ext>
                    </a:extLst>
                  </p:cNvPr>
                  <p:cNvCxnSpPr>
                    <a:cxnSpLocks/>
                  </p:cNvCxnSpPr>
                  <p:nvPr/>
                </p:nvCxnSpPr>
                <p:spPr>
                  <a:xfrm>
                    <a:off x="8360403" y="320402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548278BD-B078-F3E0-82C6-B95D15D38854}"/>
                      </a:ext>
                    </a:extLst>
                  </p:cNvPr>
                  <p:cNvCxnSpPr>
                    <a:cxnSpLocks/>
                  </p:cNvCxnSpPr>
                  <p:nvPr/>
                </p:nvCxnSpPr>
                <p:spPr>
                  <a:xfrm>
                    <a:off x="8360403" y="327546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AE2C591E-30C4-1AA8-532F-9C14B385E40F}"/>
                      </a:ext>
                    </a:extLst>
                  </p:cNvPr>
                  <p:cNvCxnSpPr>
                    <a:cxnSpLocks/>
                  </p:cNvCxnSpPr>
                  <p:nvPr/>
                </p:nvCxnSpPr>
                <p:spPr>
                  <a:xfrm>
                    <a:off x="8360403" y="334055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C7E6C0DF-54B1-81F6-E80A-FEF5C0EC7722}"/>
                      </a:ext>
                    </a:extLst>
                  </p:cNvPr>
                  <p:cNvCxnSpPr>
                    <a:cxnSpLocks/>
                  </p:cNvCxnSpPr>
                  <p:nvPr/>
                </p:nvCxnSpPr>
                <p:spPr>
                  <a:xfrm>
                    <a:off x="8349032" y="246973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119D5BD0-8AD3-C63F-D14C-917EF02C412E}"/>
                      </a:ext>
                    </a:extLst>
                  </p:cNvPr>
                  <p:cNvCxnSpPr>
                    <a:cxnSpLocks/>
                  </p:cNvCxnSpPr>
                  <p:nvPr/>
                </p:nvCxnSpPr>
                <p:spPr>
                  <a:xfrm>
                    <a:off x="8349032" y="254275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47C7973A-586A-AF6F-1612-90C755A0419F}"/>
                      </a:ext>
                    </a:extLst>
                  </p:cNvPr>
                  <p:cNvCxnSpPr>
                    <a:cxnSpLocks/>
                  </p:cNvCxnSpPr>
                  <p:nvPr/>
                </p:nvCxnSpPr>
                <p:spPr>
                  <a:xfrm>
                    <a:off x="8349032" y="261419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01345A0C-4772-0F12-BD09-0A1DB5ACE7CF}"/>
                      </a:ext>
                    </a:extLst>
                  </p:cNvPr>
                  <p:cNvCxnSpPr>
                    <a:cxnSpLocks/>
                  </p:cNvCxnSpPr>
                  <p:nvPr/>
                </p:nvCxnSpPr>
                <p:spPr>
                  <a:xfrm>
                    <a:off x="8349032" y="2679283"/>
                    <a:ext cx="225056" cy="0"/>
                  </a:xfrm>
                  <a:prstGeom prst="line">
                    <a:avLst/>
                  </a:prstGeom>
                </p:spPr>
                <p:style>
                  <a:lnRef idx="2">
                    <a:schemeClr val="accent1"/>
                  </a:lnRef>
                  <a:fillRef idx="0">
                    <a:schemeClr val="accent1"/>
                  </a:fillRef>
                  <a:effectRef idx="1">
                    <a:schemeClr val="accent1"/>
                  </a:effectRef>
                  <a:fontRef idx="minor">
                    <a:schemeClr val="tx1"/>
                  </a:fontRef>
                </p:style>
              </p:cxnSp>
            </p:grpSp>
          </p:grpSp>
          <p:sp>
            <p:nvSpPr>
              <p:cNvPr id="11" name="TextBox 10">
                <a:extLst>
                  <a:ext uri="{FF2B5EF4-FFF2-40B4-BE49-F238E27FC236}">
                    <a16:creationId xmlns:a16="http://schemas.microsoft.com/office/drawing/2014/main" id="{97193E93-4DFB-1C27-320D-4593BBA9FE89}"/>
                  </a:ext>
                </a:extLst>
              </p:cNvPr>
              <p:cNvSpPr txBox="1"/>
              <p:nvPr/>
            </p:nvSpPr>
            <p:spPr>
              <a:xfrm>
                <a:off x="5199416" y="1998420"/>
                <a:ext cx="432390" cy="295964"/>
              </a:xfrm>
              <a:prstGeom prst="rect">
                <a:avLst/>
              </a:prstGeom>
              <a:noFill/>
            </p:spPr>
            <p:txBody>
              <a:bodyPr wrap="square" rtlCol="0">
                <a:spAutoFit/>
              </a:bodyPr>
              <a:lstStyle/>
              <a:p>
                <a:r>
                  <a:rPr lang="en-US" sz="800" dirty="0"/>
                  <a:t>35</a:t>
                </a:r>
              </a:p>
            </p:txBody>
          </p:sp>
          <p:sp>
            <p:nvSpPr>
              <p:cNvPr id="12" name="TextBox 11">
                <a:extLst>
                  <a:ext uri="{FF2B5EF4-FFF2-40B4-BE49-F238E27FC236}">
                    <a16:creationId xmlns:a16="http://schemas.microsoft.com/office/drawing/2014/main" id="{4FD086D2-FFBF-C695-6483-0A05F13BD6FC}"/>
                  </a:ext>
                </a:extLst>
              </p:cNvPr>
              <p:cNvSpPr txBox="1"/>
              <p:nvPr/>
            </p:nvSpPr>
            <p:spPr>
              <a:xfrm>
                <a:off x="5237836" y="2664438"/>
                <a:ext cx="432390" cy="295964"/>
              </a:xfrm>
              <a:prstGeom prst="rect">
                <a:avLst/>
              </a:prstGeom>
              <a:noFill/>
            </p:spPr>
            <p:txBody>
              <a:bodyPr wrap="square" rtlCol="0">
                <a:spAutoFit/>
              </a:bodyPr>
              <a:lstStyle/>
              <a:p>
                <a:r>
                  <a:rPr lang="en-US" sz="800" dirty="0"/>
                  <a:t>25</a:t>
                </a:r>
              </a:p>
            </p:txBody>
          </p:sp>
          <p:sp>
            <p:nvSpPr>
              <p:cNvPr id="13" name="TextBox 12">
                <a:extLst>
                  <a:ext uri="{FF2B5EF4-FFF2-40B4-BE49-F238E27FC236}">
                    <a16:creationId xmlns:a16="http://schemas.microsoft.com/office/drawing/2014/main" id="{B518CF8F-30ED-CA1E-F30C-BBBAA1ED6325}"/>
                  </a:ext>
                </a:extLst>
              </p:cNvPr>
              <p:cNvSpPr txBox="1"/>
              <p:nvPr/>
            </p:nvSpPr>
            <p:spPr>
              <a:xfrm>
                <a:off x="5211103" y="2338818"/>
                <a:ext cx="432390" cy="295964"/>
              </a:xfrm>
              <a:prstGeom prst="rect">
                <a:avLst/>
              </a:prstGeom>
              <a:noFill/>
            </p:spPr>
            <p:txBody>
              <a:bodyPr wrap="square" rtlCol="0">
                <a:spAutoFit/>
              </a:bodyPr>
              <a:lstStyle/>
              <a:p>
                <a:r>
                  <a:rPr lang="en-US" sz="800" dirty="0"/>
                  <a:t>30</a:t>
                </a:r>
              </a:p>
            </p:txBody>
          </p:sp>
          <p:sp>
            <p:nvSpPr>
              <p:cNvPr id="14" name="TextBox 13">
                <a:extLst>
                  <a:ext uri="{FF2B5EF4-FFF2-40B4-BE49-F238E27FC236}">
                    <a16:creationId xmlns:a16="http://schemas.microsoft.com/office/drawing/2014/main" id="{1991BCA8-B403-760C-B7F7-36A164480772}"/>
                  </a:ext>
                </a:extLst>
              </p:cNvPr>
              <p:cNvSpPr txBox="1"/>
              <p:nvPr/>
            </p:nvSpPr>
            <p:spPr>
              <a:xfrm>
                <a:off x="5237836" y="3680378"/>
                <a:ext cx="432390" cy="295964"/>
              </a:xfrm>
              <a:prstGeom prst="rect">
                <a:avLst/>
              </a:prstGeom>
              <a:noFill/>
            </p:spPr>
            <p:txBody>
              <a:bodyPr wrap="square" rtlCol="0">
                <a:spAutoFit/>
              </a:bodyPr>
              <a:lstStyle/>
              <a:p>
                <a:r>
                  <a:rPr lang="en-US" sz="800" dirty="0"/>
                  <a:t>10</a:t>
                </a:r>
              </a:p>
            </p:txBody>
          </p:sp>
          <p:sp>
            <p:nvSpPr>
              <p:cNvPr id="15" name="TextBox 14">
                <a:extLst>
                  <a:ext uri="{FF2B5EF4-FFF2-40B4-BE49-F238E27FC236}">
                    <a16:creationId xmlns:a16="http://schemas.microsoft.com/office/drawing/2014/main" id="{F9755454-E5B0-5AE5-A205-F59CF0755F32}"/>
                  </a:ext>
                </a:extLst>
              </p:cNvPr>
              <p:cNvSpPr txBox="1"/>
              <p:nvPr/>
            </p:nvSpPr>
            <p:spPr>
              <a:xfrm>
                <a:off x="5245542" y="3000198"/>
                <a:ext cx="432390" cy="295964"/>
              </a:xfrm>
              <a:prstGeom prst="rect">
                <a:avLst/>
              </a:prstGeom>
              <a:noFill/>
            </p:spPr>
            <p:txBody>
              <a:bodyPr wrap="square" rtlCol="0">
                <a:spAutoFit/>
              </a:bodyPr>
              <a:lstStyle/>
              <a:p>
                <a:r>
                  <a:rPr lang="en-US" sz="800" dirty="0"/>
                  <a:t>20</a:t>
                </a:r>
              </a:p>
            </p:txBody>
          </p:sp>
          <p:sp>
            <p:nvSpPr>
              <p:cNvPr id="16" name="TextBox 15">
                <a:extLst>
                  <a:ext uri="{FF2B5EF4-FFF2-40B4-BE49-F238E27FC236}">
                    <a16:creationId xmlns:a16="http://schemas.microsoft.com/office/drawing/2014/main" id="{51C3451F-E235-D049-AF09-8180BD1A8C11}"/>
                  </a:ext>
                </a:extLst>
              </p:cNvPr>
              <p:cNvSpPr txBox="1"/>
              <p:nvPr/>
            </p:nvSpPr>
            <p:spPr>
              <a:xfrm>
                <a:off x="5245542" y="3344129"/>
                <a:ext cx="432390" cy="295964"/>
              </a:xfrm>
              <a:prstGeom prst="rect">
                <a:avLst/>
              </a:prstGeom>
              <a:noFill/>
            </p:spPr>
            <p:txBody>
              <a:bodyPr wrap="square" rtlCol="0">
                <a:spAutoFit/>
              </a:bodyPr>
              <a:lstStyle/>
              <a:p>
                <a:r>
                  <a:rPr lang="en-US" sz="800" dirty="0"/>
                  <a:t>15</a:t>
                </a:r>
              </a:p>
            </p:txBody>
          </p:sp>
          <p:sp>
            <p:nvSpPr>
              <p:cNvPr id="17" name="TextBox 16">
                <a:extLst>
                  <a:ext uri="{FF2B5EF4-FFF2-40B4-BE49-F238E27FC236}">
                    <a16:creationId xmlns:a16="http://schemas.microsoft.com/office/drawing/2014/main" id="{F59B4D80-5E83-E749-E2B7-2108FEBE693B}"/>
                  </a:ext>
                </a:extLst>
              </p:cNvPr>
              <p:cNvSpPr txBox="1"/>
              <p:nvPr/>
            </p:nvSpPr>
            <p:spPr>
              <a:xfrm>
                <a:off x="5245542" y="4018224"/>
                <a:ext cx="432390" cy="295964"/>
              </a:xfrm>
              <a:prstGeom prst="rect">
                <a:avLst/>
              </a:prstGeom>
              <a:noFill/>
            </p:spPr>
            <p:txBody>
              <a:bodyPr wrap="square" rtlCol="0">
                <a:spAutoFit/>
              </a:bodyPr>
              <a:lstStyle/>
              <a:p>
                <a:r>
                  <a:rPr lang="en-US" sz="800" dirty="0"/>
                  <a:t>5</a:t>
                </a:r>
              </a:p>
            </p:txBody>
          </p:sp>
        </p:grpSp>
        <p:sp>
          <p:nvSpPr>
            <p:cNvPr id="8" name="Rectangle 7">
              <a:extLst>
                <a:ext uri="{FF2B5EF4-FFF2-40B4-BE49-F238E27FC236}">
                  <a16:creationId xmlns:a16="http://schemas.microsoft.com/office/drawing/2014/main" id="{F33FF4F7-3E45-B631-9ADB-76A8F312306C}"/>
                </a:ext>
              </a:extLst>
            </p:cNvPr>
            <p:cNvSpPr/>
            <p:nvPr/>
          </p:nvSpPr>
          <p:spPr>
            <a:xfrm>
              <a:off x="8709194" y="2989574"/>
              <a:ext cx="129907" cy="687503"/>
            </a:xfrm>
            <a:prstGeom prst="rect">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10"/>
            </a:p>
          </p:txBody>
        </p:sp>
        <p:sp>
          <p:nvSpPr>
            <p:cNvPr id="9" name="Oval 8">
              <a:extLst>
                <a:ext uri="{FF2B5EF4-FFF2-40B4-BE49-F238E27FC236}">
                  <a16:creationId xmlns:a16="http://schemas.microsoft.com/office/drawing/2014/main" id="{E638194C-3083-D0C7-A6CF-2A5B1450394A}"/>
                </a:ext>
              </a:extLst>
            </p:cNvPr>
            <p:cNvSpPr/>
            <p:nvPr/>
          </p:nvSpPr>
          <p:spPr>
            <a:xfrm>
              <a:off x="8645188" y="3659048"/>
              <a:ext cx="243038" cy="209550"/>
            </a:xfrm>
            <a:prstGeom prst="ellipse">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10"/>
            </a:p>
          </p:txBody>
        </p:sp>
      </p:grpSp>
    </p:spTree>
    <p:extLst>
      <p:ext uri="{BB962C8B-B14F-4D97-AF65-F5344CB8AC3E}">
        <p14:creationId xmlns:p14="http://schemas.microsoft.com/office/powerpoint/2010/main" val="8508891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DCDED-6F48-C970-943C-63FE350E63B6}"/>
              </a:ext>
            </a:extLst>
          </p:cNvPr>
          <p:cNvSpPr>
            <a:spLocks noGrp="1"/>
          </p:cNvSpPr>
          <p:nvPr>
            <p:ph type="title"/>
          </p:nvPr>
        </p:nvSpPr>
        <p:spPr>
          <a:xfrm>
            <a:off x="838200" y="365125"/>
            <a:ext cx="4630783" cy="1325563"/>
          </a:xfrm>
        </p:spPr>
        <p:txBody>
          <a:bodyPr/>
          <a:lstStyle/>
          <a:p>
            <a:pPr algn="ctr"/>
            <a:r>
              <a:rPr lang="en-US" dirty="0"/>
              <a:t>How to measure: </a:t>
            </a:r>
            <a:br>
              <a:rPr lang="en-US" dirty="0"/>
            </a:br>
            <a:r>
              <a:rPr lang="en-US" sz="4000" dirty="0"/>
              <a:t>thermometer</a:t>
            </a:r>
            <a:endParaRPr lang="en-US" dirty="0"/>
          </a:p>
        </p:txBody>
      </p:sp>
      <p:sp>
        <p:nvSpPr>
          <p:cNvPr id="3" name="Content Placeholder 2">
            <a:extLst>
              <a:ext uri="{FF2B5EF4-FFF2-40B4-BE49-F238E27FC236}">
                <a16:creationId xmlns:a16="http://schemas.microsoft.com/office/drawing/2014/main" id="{F60C7AF4-19C2-9292-FCF0-24CCD6F64B79}"/>
              </a:ext>
            </a:extLst>
          </p:cNvPr>
          <p:cNvSpPr>
            <a:spLocks noGrp="1"/>
          </p:cNvSpPr>
          <p:nvPr>
            <p:ph idx="1"/>
          </p:nvPr>
        </p:nvSpPr>
        <p:spPr>
          <a:xfrm>
            <a:off x="838200" y="1825624"/>
            <a:ext cx="4838453" cy="5032375"/>
          </a:xfrm>
        </p:spPr>
        <p:txBody>
          <a:bodyPr vert="horz" lIns="91440" tIns="45720" rIns="91440" bIns="45720" rtlCol="0" anchor="t">
            <a:normAutofit/>
          </a:bodyPr>
          <a:lstStyle/>
          <a:p>
            <a:r>
              <a:rPr lang="en-US" dirty="0"/>
              <a:t>Everyone has probably used a thermometer before!</a:t>
            </a:r>
          </a:p>
          <a:p>
            <a:endParaRPr lang="en-US" dirty="0"/>
          </a:p>
          <a:p>
            <a:r>
              <a:rPr lang="en-US" dirty="0"/>
              <a:t>This still gets the job done when you are looking for temperature measurements in easy to reach locations</a:t>
            </a:r>
          </a:p>
          <a:p>
            <a:endParaRPr lang="en-US" dirty="0"/>
          </a:p>
          <a:p>
            <a:r>
              <a:rPr lang="en-US" dirty="0"/>
              <a:t>All of these tools are cheap and easy to find, but there are other options…</a:t>
            </a:r>
          </a:p>
        </p:txBody>
      </p:sp>
      <p:pic>
        <p:nvPicPr>
          <p:cNvPr id="9218" name="Picture 2">
            <a:extLst>
              <a:ext uri="{FF2B5EF4-FFF2-40B4-BE49-F238E27FC236}">
                <a16:creationId xmlns:a16="http://schemas.microsoft.com/office/drawing/2014/main" id="{A5E3D6EA-8387-B97C-2EB4-98C87BD2FCC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117" r="6822" b="21554"/>
          <a:stretch>
            <a:fillRect/>
          </a:stretch>
        </p:blipFill>
        <p:spPr bwMode="auto">
          <a:xfrm>
            <a:off x="8659458" y="869527"/>
            <a:ext cx="3365557" cy="2442548"/>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a:extLst>
              <a:ext uri="{FF2B5EF4-FFF2-40B4-BE49-F238E27FC236}">
                <a16:creationId xmlns:a16="http://schemas.microsoft.com/office/drawing/2014/main" id="{10E8EF9D-52AE-5173-5CD6-F78E806397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0719" y="356501"/>
            <a:ext cx="2773511" cy="6150703"/>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a:extLst>
              <a:ext uri="{FF2B5EF4-FFF2-40B4-BE49-F238E27FC236}">
                <a16:creationId xmlns:a16="http://schemas.microsoft.com/office/drawing/2014/main" id="{F1DAB9FB-DA65-03EC-9143-43B378C0ED9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178" t="22783" r="12743" b="9931"/>
          <a:stretch>
            <a:fillRect/>
          </a:stretch>
        </p:blipFill>
        <p:spPr bwMode="auto">
          <a:xfrm>
            <a:off x="8661904" y="3700313"/>
            <a:ext cx="3363111" cy="2067739"/>
          </a:xfrm>
          <a:prstGeom prst="rect">
            <a:avLst/>
          </a:prstGeom>
          <a:noFill/>
          <a:extLst>
            <a:ext uri="{909E8E84-426E-40DD-AFC4-6F175D3DCCD1}">
              <a14:hiddenFill xmlns:a14="http://schemas.microsoft.com/office/drawing/2010/main">
                <a:solidFill>
                  <a:srgbClr val="FFFFFF"/>
                </a:solidFill>
              </a14:hiddenFill>
            </a:ext>
          </a:extLst>
        </p:spPr>
      </p:pic>
      <p:sp>
        <p:nvSpPr>
          <p:cNvPr id="50" name="TextBox 49">
            <a:extLst>
              <a:ext uri="{FF2B5EF4-FFF2-40B4-BE49-F238E27FC236}">
                <a16:creationId xmlns:a16="http://schemas.microsoft.com/office/drawing/2014/main" id="{F77B1315-76CC-0657-6F59-D99D4FDF8890}"/>
              </a:ext>
            </a:extLst>
          </p:cNvPr>
          <p:cNvSpPr txBox="1"/>
          <p:nvPr/>
        </p:nvSpPr>
        <p:spPr>
          <a:xfrm>
            <a:off x="8814816" y="5948890"/>
            <a:ext cx="3875314" cy="338554"/>
          </a:xfrm>
          <a:prstGeom prst="rect">
            <a:avLst/>
          </a:prstGeom>
          <a:noFill/>
        </p:spPr>
        <p:txBody>
          <a:bodyPr wrap="square" rtlCol="0">
            <a:spAutoFit/>
          </a:bodyPr>
          <a:lstStyle/>
          <a:p>
            <a:r>
              <a:rPr lang="en-US" sz="1600" dirty="0"/>
              <a:t>Photos: commons.wikimedia.org</a:t>
            </a:r>
          </a:p>
        </p:txBody>
      </p:sp>
    </p:spTree>
    <p:extLst>
      <p:ext uri="{BB962C8B-B14F-4D97-AF65-F5344CB8AC3E}">
        <p14:creationId xmlns:p14="http://schemas.microsoft.com/office/powerpoint/2010/main" val="29178164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F3F911E-C2A2-D73A-ACFF-F00E680E2F59}"/>
              </a:ext>
            </a:extLst>
          </p:cNvPr>
          <p:cNvSpPr>
            <a:spLocks noGrp="1"/>
          </p:cNvSpPr>
          <p:nvPr>
            <p:ph type="title"/>
          </p:nvPr>
        </p:nvSpPr>
        <p:spPr>
          <a:xfrm>
            <a:off x="838201" y="345810"/>
            <a:ext cx="5120561" cy="1325563"/>
          </a:xfrm>
        </p:spPr>
        <p:txBody>
          <a:bodyPr>
            <a:normAutofit/>
          </a:bodyPr>
          <a:lstStyle/>
          <a:p>
            <a:pPr algn="ctr"/>
            <a:r>
              <a:rPr lang="en-US" dirty="0"/>
              <a:t>How we measure: </a:t>
            </a:r>
            <a:r>
              <a:rPr lang="en-US" sz="4000" dirty="0"/>
              <a:t>Sonde</a:t>
            </a:r>
          </a:p>
        </p:txBody>
      </p:sp>
      <p:sp>
        <p:nvSpPr>
          <p:cNvPr id="5" name="Content Placeholder 2">
            <a:extLst>
              <a:ext uri="{FF2B5EF4-FFF2-40B4-BE49-F238E27FC236}">
                <a16:creationId xmlns:a16="http://schemas.microsoft.com/office/drawing/2014/main" id="{DD5DCBE3-11A4-CACB-87FE-A618E501E85E}"/>
              </a:ext>
            </a:extLst>
          </p:cNvPr>
          <p:cNvSpPr>
            <a:spLocks noGrp="1"/>
          </p:cNvSpPr>
          <p:nvPr>
            <p:ph idx="1"/>
          </p:nvPr>
        </p:nvSpPr>
        <p:spPr>
          <a:xfrm>
            <a:off x="838201" y="1825625"/>
            <a:ext cx="6789056" cy="5242874"/>
          </a:xfrm>
        </p:spPr>
        <p:txBody>
          <a:bodyPr vert="horz" lIns="91440" tIns="45720" rIns="91440" bIns="45720" rtlCol="0" anchor="t">
            <a:normAutofit fontScale="92500" lnSpcReduction="10000"/>
          </a:bodyPr>
          <a:lstStyle/>
          <a:p>
            <a:pPr marL="0" indent="0">
              <a:buNone/>
            </a:pPr>
            <a:r>
              <a:rPr lang="en-US" sz="2600" i="1" dirty="0"/>
              <a:t>Sonde</a:t>
            </a:r>
            <a:r>
              <a:rPr lang="en-US" sz="2600" dirty="0"/>
              <a:t>: an instrument that automatically transmits information about its surroundings from an inaccessible location, such as underground or underwater.</a:t>
            </a:r>
          </a:p>
          <a:p>
            <a:pPr marL="0" indent="0">
              <a:buNone/>
            </a:pPr>
            <a:endParaRPr lang="en-US" sz="2000" dirty="0"/>
          </a:p>
          <a:p>
            <a:pPr marL="0" indent="0">
              <a:buNone/>
            </a:pPr>
            <a:r>
              <a:rPr lang="en-US" sz="2000" dirty="0"/>
              <a:t>	</a:t>
            </a:r>
            <a:r>
              <a:rPr lang="en-US" sz="2600" dirty="0"/>
              <a:t>		-Oxford Dictionary</a:t>
            </a:r>
          </a:p>
          <a:p>
            <a:pPr marL="0" indent="0">
              <a:buNone/>
            </a:pPr>
            <a:endParaRPr lang="en-US" sz="2000" dirty="0"/>
          </a:p>
          <a:p>
            <a:pPr marL="0" indent="0">
              <a:buNone/>
            </a:pPr>
            <a:r>
              <a:rPr lang="en-US" sz="2600" dirty="0"/>
              <a:t>Can take a whole range of measurements at once!</a:t>
            </a:r>
          </a:p>
          <a:p>
            <a:r>
              <a:rPr lang="en-US" sz="2600" b="1" dirty="0"/>
              <a:t>Temperature</a:t>
            </a:r>
          </a:p>
          <a:p>
            <a:r>
              <a:rPr lang="en-US" sz="2600" b="1" dirty="0"/>
              <a:t>Turbidity</a:t>
            </a:r>
          </a:p>
          <a:p>
            <a:r>
              <a:rPr lang="en-US" sz="2600" b="1" dirty="0"/>
              <a:t>Salinity</a:t>
            </a:r>
          </a:p>
          <a:p>
            <a:r>
              <a:rPr lang="en-US" sz="2600" dirty="0"/>
              <a:t>Oxygen</a:t>
            </a:r>
          </a:p>
          <a:p>
            <a:r>
              <a:rPr lang="en-US" sz="2600" dirty="0"/>
              <a:t>pH</a:t>
            </a:r>
          </a:p>
        </p:txBody>
      </p:sp>
      <p:grpSp>
        <p:nvGrpSpPr>
          <p:cNvPr id="11" name="Group 10">
            <a:extLst>
              <a:ext uri="{FF2B5EF4-FFF2-40B4-BE49-F238E27FC236}">
                <a16:creationId xmlns:a16="http://schemas.microsoft.com/office/drawing/2014/main" id="{18ED340F-EFED-B171-F507-B0596A8C8D03}"/>
              </a:ext>
            </a:extLst>
          </p:cNvPr>
          <p:cNvGrpSpPr/>
          <p:nvPr/>
        </p:nvGrpSpPr>
        <p:grpSpPr>
          <a:xfrm>
            <a:off x="7462908" y="197789"/>
            <a:ext cx="4675075" cy="6431644"/>
            <a:chOff x="7297446" y="115410"/>
            <a:chExt cx="4675075" cy="6431644"/>
          </a:xfrm>
        </p:grpSpPr>
        <p:pic>
          <p:nvPicPr>
            <p:cNvPr id="9" name="Picture 8" descr="A black device with a screen&#10;&#10;AI-generated content may be incorrect.">
              <a:extLst>
                <a:ext uri="{FF2B5EF4-FFF2-40B4-BE49-F238E27FC236}">
                  <a16:creationId xmlns:a16="http://schemas.microsoft.com/office/drawing/2014/main" id="{7F90FABA-EECF-C880-225C-8C368A1585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9621" y="115410"/>
              <a:ext cx="4592900" cy="6123867"/>
            </a:xfrm>
            <a:prstGeom prst="rect">
              <a:avLst/>
            </a:prstGeom>
          </p:spPr>
        </p:pic>
        <p:sp>
          <p:nvSpPr>
            <p:cNvPr id="10" name="TextBox 9">
              <a:extLst>
                <a:ext uri="{FF2B5EF4-FFF2-40B4-BE49-F238E27FC236}">
                  <a16:creationId xmlns:a16="http://schemas.microsoft.com/office/drawing/2014/main" id="{5BA8EF2D-E962-16E2-9573-B61ADCCD8995}"/>
                </a:ext>
              </a:extLst>
            </p:cNvPr>
            <p:cNvSpPr txBox="1"/>
            <p:nvPr/>
          </p:nvSpPr>
          <p:spPr>
            <a:xfrm>
              <a:off x="7297446" y="6239277"/>
              <a:ext cx="4592900" cy="307777"/>
            </a:xfrm>
            <a:prstGeom prst="rect">
              <a:avLst/>
            </a:prstGeom>
            <a:noFill/>
          </p:spPr>
          <p:txBody>
            <a:bodyPr wrap="square" rtlCol="0">
              <a:spAutoFit/>
            </a:bodyPr>
            <a:lstStyle/>
            <a:p>
              <a:pPr algn="ctr"/>
              <a:r>
                <a:rPr lang="en-US" sz="1400" dirty="0"/>
                <a:t>Photo: Camille Wilson, 2025</a:t>
              </a:r>
            </a:p>
          </p:txBody>
        </p:sp>
      </p:grpSp>
    </p:spTree>
    <p:extLst>
      <p:ext uri="{BB962C8B-B14F-4D97-AF65-F5344CB8AC3E}">
        <p14:creationId xmlns:p14="http://schemas.microsoft.com/office/powerpoint/2010/main" val="1102548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041DCB-CB56-F40D-F762-B1A7D907474B}"/>
              </a:ext>
            </a:extLst>
          </p:cNvPr>
          <p:cNvSpPr>
            <a:spLocks noGrp="1"/>
          </p:cNvSpPr>
          <p:nvPr>
            <p:ph type="title"/>
          </p:nvPr>
        </p:nvSpPr>
        <p:spPr/>
        <p:txBody>
          <a:bodyPr/>
          <a:lstStyle/>
          <a:p>
            <a:r>
              <a:rPr lang="en-US" dirty="0"/>
              <a:t>Class Activity</a:t>
            </a:r>
          </a:p>
        </p:txBody>
      </p:sp>
      <p:sp>
        <p:nvSpPr>
          <p:cNvPr id="3" name="Content Placeholder 2">
            <a:extLst>
              <a:ext uri="{FF2B5EF4-FFF2-40B4-BE49-F238E27FC236}">
                <a16:creationId xmlns:a16="http://schemas.microsoft.com/office/drawing/2014/main" id="{2F1AB78E-BF21-C74C-41D4-4C14E762B29C}"/>
              </a:ext>
            </a:extLst>
          </p:cNvPr>
          <p:cNvSpPr>
            <a:spLocks noGrp="1"/>
          </p:cNvSpPr>
          <p:nvPr>
            <p:ph idx="1"/>
          </p:nvPr>
        </p:nvSpPr>
        <p:spPr>
          <a:xfrm>
            <a:off x="838200" y="1570008"/>
            <a:ext cx="10515600" cy="5115464"/>
          </a:xfrm>
        </p:spPr>
        <p:txBody>
          <a:bodyPr vert="horz" lIns="91440" tIns="45720" rIns="91440" bIns="45720" rtlCol="0" anchor="t">
            <a:normAutofit fontScale="92500" lnSpcReduction="10000"/>
          </a:bodyPr>
          <a:lstStyle/>
          <a:p>
            <a:r>
              <a:rPr lang="en-US" dirty="0"/>
              <a:t>In groups, you will get the opportunity to practice quantifying these environmental conditions and determining the overall suitability for restoration</a:t>
            </a:r>
          </a:p>
          <a:p>
            <a:endParaRPr lang="en-US" dirty="0"/>
          </a:p>
          <a:p>
            <a:r>
              <a:rPr lang="en-US" dirty="0"/>
              <a:t>You will each be given 6 sites that are potential restoration locations for eelgrass</a:t>
            </a:r>
          </a:p>
          <a:p>
            <a:pPr lvl="1"/>
            <a:r>
              <a:rPr lang="en-US" sz="2600" dirty="0"/>
              <a:t>Just like the lush forest vs dry crop land, some are better than others</a:t>
            </a:r>
          </a:p>
          <a:p>
            <a:pPr marL="0" indent="0">
              <a:buNone/>
            </a:pPr>
            <a:endParaRPr lang="en-US" dirty="0"/>
          </a:p>
          <a:p>
            <a:r>
              <a:rPr lang="en-US" dirty="0"/>
              <a:t>You will be responsible for measuring the important site characteristics</a:t>
            </a:r>
          </a:p>
          <a:p>
            <a:pPr lvl="1"/>
            <a:r>
              <a:rPr lang="en-US" sz="2600" dirty="0"/>
              <a:t>Temperature, salinity, depth, and light availability</a:t>
            </a:r>
          </a:p>
          <a:p>
            <a:pPr lvl="1"/>
            <a:endParaRPr lang="en-US" dirty="0"/>
          </a:p>
          <a:p>
            <a:r>
              <a:rPr lang="en-US" dirty="0"/>
              <a:t>You will have a specified amount of seeds, and it will be your responsibility to determine how much to allocate to each site</a:t>
            </a:r>
          </a:p>
          <a:p>
            <a:pPr lvl="1"/>
            <a:endParaRPr lang="en-US" dirty="0"/>
          </a:p>
        </p:txBody>
      </p:sp>
    </p:spTree>
    <p:extLst>
      <p:ext uri="{BB962C8B-B14F-4D97-AF65-F5344CB8AC3E}">
        <p14:creationId xmlns:p14="http://schemas.microsoft.com/office/powerpoint/2010/main" val="10282438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2F92E179-E25F-938D-AC3B-C2AD88D88773}"/>
              </a:ext>
            </a:extLst>
          </p:cNvPr>
          <p:cNvGrpSpPr/>
          <p:nvPr/>
        </p:nvGrpSpPr>
        <p:grpSpPr>
          <a:xfrm>
            <a:off x="1609383" y="1816969"/>
            <a:ext cx="8973235" cy="5041031"/>
            <a:chOff x="-55633" y="1001952"/>
            <a:chExt cx="10169666" cy="5713169"/>
          </a:xfrm>
        </p:grpSpPr>
        <p:sp>
          <p:nvSpPr>
            <p:cNvPr id="4" name="Rectangle 3">
              <a:extLst>
                <a:ext uri="{FF2B5EF4-FFF2-40B4-BE49-F238E27FC236}">
                  <a16:creationId xmlns:a16="http://schemas.microsoft.com/office/drawing/2014/main" id="{A3253FF2-B9DE-D9FF-D758-692492387F0E}"/>
                </a:ext>
              </a:extLst>
            </p:cNvPr>
            <p:cNvSpPr/>
            <p:nvPr/>
          </p:nvSpPr>
          <p:spPr>
            <a:xfrm>
              <a:off x="0" y="2576765"/>
              <a:ext cx="10058400" cy="4138356"/>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10"/>
            </a:p>
          </p:txBody>
        </p:sp>
        <p:cxnSp>
          <p:nvCxnSpPr>
            <p:cNvPr id="6" name="Straight Connector 5">
              <a:extLst>
                <a:ext uri="{FF2B5EF4-FFF2-40B4-BE49-F238E27FC236}">
                  <a16:creationId xmlns:a16="http://schemas.microsoft.com/office/drawing/2014/main" id="{3502E0C2-524D-D256-1707-6C0DE1E46346}"/>
                </a:ext>
              </a:extLst>
            </p:cNvPr>
            <p:cNvCxnSpPr>
              <a:cxnSpLocks/>
            </p:cNvCxnSpPr>
            <p:nvPr/>
          </p:nvCxnSpPr>
          <p:spPr>
            <a:xfrm>
              <a:off x="0" y="3979474"/>
              <a:ext cx="10114033" cy="0"/>
            </a:xfrm>
            <a:prstGeom prst="line">
              <a:avLst/>
            </a:prstGeom>
            <a:ln>
              <a:noFill/>
            </a:ln>
          </p:spPr>
          <p:style>
            <a:lnRef idx="2">
              <a:schemeClr val="accent1"/>
            </a:lnRef>
            <a:fillRef idx="0">
              <a:schemeClr val="accent1"/>
            </a:fillRef>
            <a:effectRef idx="1">
              <a:schemeClr val="accent1"/>
            </a:effectRef>
            <a:fontRef idx="minor">
              <a:schemeClr val="tx1"/>
            </a:fontRef>
          </p:style>
        </p:cxnSp>
        <p:cxnSp>
          <p:nvCxnSpPr>
            <p:cNvPr id="8" name="Straight Connector 7">
              <a:extLst>
                <a:ext uri="{FF2B5EF4-FFF2-40B4-BE49-F238E27FC236}">
                  <a16:creationId xmlns:a16="http://schemas.microsoft.com/office/drawing/2014/main" id="{BEA6685A-296B-7E83-6118-666067569633}"/>
                </a:ext>
              </a:extLst>
            </p:cNvPr>
            <p:cNvCxnSpPr>
              <a:cxnSpLocks/>
            </p:cNvCxnSpPr>
            <p:nvPr/>
          </p:nvCxnSpPr>
          <p:spPr>
            <a:xfrm>
              <a:off x="-55633" y="5254029"/>
              <a:ext cx="10114033" cy="0"/>
            </a:xfrm>
            <a:prstGeom prst="line">
              <a:avLst/>
            </a:prstGeom>
            <a:ln>
              <a:noFill/>
            </a:ln>
          </p:spPr>
          <p:style>
            <a:lnRef idx="2">
              <a:schemeClr val="accent1"/>
            </a:lnRef>
            <a:fillRef idx="0">
              <a:schemeClr val="accent1"/>
            </a:fillRef>
            <a:effectRef idx="1">
              <a:schemeClr val="accent1"/>
            </a:effectRef>
            <a:fontRef idx="minor">
              <a:schemeClr val="tx1"/>
            </a:fontRef>
          </p:style>
        </p:cxnSp>
        <p:pic>
          <p:nvPicPr>
            <p:cNvPr id="9" name="Picture 8" descr="A black and white circle with a black and white checkered pattern&#10;&#10;AI-generated content may be incorrect.">
              <a:extLst>
                <a:ext uri="{FF2B5EF4-FFF2-40B4-BE49-F238E27FC236}">
                  <a16:creationId xmlns:a16="http://schemas.microsoft.com/office/drawing/2014/main" id="{3BC58A55-4DD5-ADDD-C7F5-F9D8947251B4}"/>
                </a:ext>
              </a:extLst>
            </p:cNvPr>
            <p:cNvPicPr>
              <a:picLocks noChangeAspect="1"/>
            </p:cNvPicPr>
            <p:nvPr/>
          </p:nvPicPr>
          <p:blipFill>
            <a:blip r:embed="rId3">
              <a:alphaModFix amt="70000"/>
              <a:extLst>
                <a:ext uri="{28A0092B-C50C-407E-A947-70E740481C1C}">
                  <a14:useLocalDpi xmlns:a14="http://schemas.microsoft.com/office/drawing/2010/main" val="0"/>
                </a:ext>
              </a:extLst>
            </a:blip>
            <a:stretch>
              <a:fillRect/>
            </a:stretch>
          </p:blipFill>
          <p:spPr>
            <a:xfrm>
              <a:off x="7922720" y="1001952"/>
              <a:ext cx="2061589" cy="2614826"/>
            </a:xfrm>
            <a:prstGeom prst="rect">
              <a:avLst/>
            </a:prstGeom>
          </p:spPr>
        </p:pic>
        <p:pic>
          <p:nvPicPr>
            <p:cNvPr id="10" name="Picture 9" descr="A black and white circle with a black and white checkered pattern&#10;&#10;AI-generated content may be incorrect.">
              <a:extLst>
                <a:ext uri="{FF2B5EF4-FFF2-40B4-BE49-F238E27FC236}">
                  <a16:creationId xmlns:a16="http://schemas.microsoft.com/office/drawing/2014/main" id="{9D017809-69B3-FCF2-7F39-01262DC24A5F}"/>
                </a:ext>
              </a:extLst>
            </p:cNvPr>
            <p:cNvPicPr>
              <a:picLocks noChangeAspect="1"/>
            </p:cNvPicPr>
            <p:nvPr/>
          </p:nvPicPr>
          <p:blipFill>
            <a:blip r:embed="rId3">
              <a:alphaModFix amt="50000"/>
              <a:extLst>
                <a:ext uri="{28A0092B-C50C-407E-A947-70E740481C1C}">
                  <a14:useLocalDpi xmlns:a14="http://schemas.microsoft.com/office/drawing/2010/main" val="0"/>
                </a:ext>
              </a:extLst>
            </a:blip>
            <a:stretch>
              <a:fillRect/>
            </a:stretch>
          </p:blipFill>
          <p:spPr>
            <a:xfrm>
              <a:off x="7922720" y="2449277"/>
              <a:ext cx="2061589" cy="2614826"/>
            </a:xfrm>
            <a:prstGeom prst="rect">
              <a:avLst/>
            </a:prstGeom>
          </p:spPr>
        </p:pic>
        <p:sp>
          <p:nvSpPr>
            <p:cNvPr id="2" name="TextBox 1">
              <a:extLst>
                <a:ext uri="{FF2B5EF4-FFF2-40B4-BE49-F238E27FC236}">
                  <a16:creationId xmlns:a16="http://schemas.microsoft.com/office/drawing/2014/main" id="{47B23A22-5959-637B-6B86-7AC901A93E29}"/>
                </a:ext>
              </a:extLst>
            </p:cNvPr>
            <p:cNvSpPr txBox="1"/>
            <p:nvPr/>
          </p:nvSpPr>
          <p:spPr>
            <a:xfrm>
              <a:off x="197832" y="3050856"/>
              <a:ext cx="1751239" cy="1018536"/>
            </a:xfrm>
            <a:prstGeom prst="rect">
              <a:avLst/>
            </a:prstGeom>
            <a:noFill/>
          </p:spPr>
          <p:txBody>
            <a:bodyPr wrap="square" rtlCol="0">
              <a:spAutoFit/>
            </a:bodyPr>
            <a:lstStyle/>
            <a:p>
              <a:r>
                <a:rPr lang="en-US" sz="1310" dirty="0"/>
                <a:t>Temperature: 15 C</a:t>
              </a:r>
            </a:p>
            <a:p>
              <a:r>
                <a:rPr lang="en-US" sz="1310" dirty="0"/>
                <a:t>Salinity: 8 ppt</a:t>
              </a:r>
            </a:p>
            <a:p>
              <a:endParaRPr lang="en-US" sz="1310" dirty="0"/>
            </a:p>
            <a:p>
              <a:endParaRPr lang="en-US" sz="1310" dirty="0"/>
            </a:p>
          </p:txBody>
        </p:sp>
      </p:grpSp>
      <p:grpSp>
        <p:nvGrpSpPr>
          <p:cNvPr id="5" name="Group 4">
            <a:extLst>
              <a:ext uri="{FF2B5EF4-FFF2-40B4-BE49-F238E27FC236}">
                <a16:creationId xmlns:a16="http://schemas.microsoft.com/office/drawing/2014/main" id="{6B821CE2-9970-B73B-48CC-382C64E97118}"/>
              </a:ext>
            </a:extLst>
          </p:cNvPr>
          <p:cNvGrpSpPr/>
          <p:nvPr/>
        </p:nvGrpSpPr>
        <p:grpSpPr>
          <a:xfrm>
            <a:off x="1723661" y="-2047"/>
            <a:ext cx="2502054" cy="2276215"/>
            <a:chOff x="97903" y="149679"/>
            <a:chExt cx="3437165" cy="3126921"/>
          </a:xfrm>
        </p:grpSpPr>
        <p:sp>
          <p:nvSpPr>
            <p:cNvPr id="7" name="Rectangle 6">
              <a:extLst>
                <a:ext uri="{FF2B5EF4-FFF2-40B4-BE49-F238E27FC236}">
                  <a16:creationId xmlns:a16="http://schemas.microsoft.com/office/drawing/2014/main" id="{B280A462-2FE4-61CC-942F-87BD8B39A20F}"/>
                </a:ext>
              </a:extLst>
            </p:cNvPr>
            <p:cNvSpPr/>
            <p:nvPr/>
          </p:nvSpPr>
          <p:spPr>
            <a:xfrm>
              <a:off x="97903" y="149679"/>
              <a:ext cx="3437165" cy="3126921"/>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10"/>
            </a:p>
          </p:txBody>
        </p:sp>
        <p:sp>
          <p:nvSpPr>
            <p:cNvPr id="12" name="Oval 11">
              <a:extLst>
                <a:ext uri="{FF2B5EF4-FFF2-40B4-BE49-F238E27FC236}">
                  <a16:creationId xmlns:a16="http://schemas.microsoft.com/office/drawing/2014/main" id="{3D42F4B5-65B3-2325-4BF4-5E7D89F210DF}"/>
                </a:ext>
              </a:extLst>
            </p:cNvPr>
            <p:cNvSpPr/>
            <p:nvPr/>
          </p:nvSpPr>
          <p:spPr>
            <a:xfrm>
              <a:off x="416310" y="459921"/>
              <a:ext cx="2873829" cy="2449286"/>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310" dirty="0"/>
                <a:t>c</a:t>
              </a:r>
            </a:p>
          </p:txBody>
        </p:sp>
        <p:pic>
          <p:nvPicPr>
            <p:cNvPr id="16" name="Picture 15">
              <a:extLst>
                <a:ext uri="{FF2B5EF4-FFF2-40B4-BE49-F238E27FC236}">
                  <a16:creationId xmlns:a16="http://schemas.microsoft.com/office/drawing/2014/main" id="{49B443E2-3739-2C8F-84B1-E667DC7AFB17}"/>
                </a:ext>
              </a:extLst>
            </p:cNvPr>
            <p:cNvPicPr>
              <a:picLocks noChangeAspect="1"/>
            </p:cNvPicPr>
            <p:nvPr/>
          </p:nvPicPr>
          <p:blipFill>
            <a:blip r:embed="rId4"/>
            <a:srcRect b="-593"/>
            <a:stretch>
              <a:fillRect/>
            </a:stretch>
          </p:blipFill>
          <p:spPr>
            <a:xfrm>
              <a:off x="253486" y="330537"/>
              <a:ext cx="3154278" cy="2033328"/>
            </a:xfrm>
            <a:prstGeom prst="rect">
              <a:avLst/>
            </a:prstGeom>
          </p:spPr>
        </p:pic>
        <p:grpSp>
          <p:nvGrpSpPr>
            <p:cNvPr id="17" name="Group 16">
              <a:extLst>
                <a:ext uri="{FF2B5EF4-FFF2-40B4-BE49-F238E27FC236}">
                  <a16:creationId xmlns:a16="http://schemas.microsoft.com/office/drawing/2014/main" id="{D2E170C8-699D-C491-99FA-6A4379966599}"/>
                </a:ext>
              </a:extLst>
            </p:cNvPr>
            <p:cNvGrpSpPr/>
            <p:nvPr/>
          </p:nvGrpSpPr>
          <p:grpSpPr>
            <a:xfrm>
              <a:off x="1577988" y="409927"/>
              <a:ext cx="884005" cy="2315765"/>
              <a:chOff x="4793927" y="1998420"/>
              <a:chExt cx="884005" cy="2315765"/>
            </a:xfrm>
          </p:grpSpPr>
          <p:grpSp>
            <p:nvGrpSpPr>
              <p:cNvPr id="18" name="Group 17">
                <a:extLst>
                  <a:ext uri="{FF2B5EF4-FFF2-40B4-BE49-F238E27FC236}">
                    <a16:creationId xmlns:a16="http://schemas.microsoft.com/office/drawing/2014/main" id="{D1B292DC-5DC1-83F0-74FE-0EC3FDA2CAD1}"/>
                  </a:ext>
                </a:extLst>
              </p:cNvPr>
              <p:cNvGrpSpPr/>
              <p:nvPr/>
            </p:nvGrpSpPr>
            <p:grpSpPr>
              <a:xfrm>
                <a:off x="4793927" y="2127508"/>
                <a:ext cx="478170" cy="2025280"/>
                <a:chOff x="8182768" y="2012175"/>
                <a:chExt cx="478170" cy="2025280"/>
              </a:xfrm>
            </p:grpSpPr>
            <p:grpSp>
              <p:nvGrpSpPr>
                <p:cNvPr id="26" name="Group 25">
                  <a:extLst>
                    <a:ext uri="{FF2B5EF4-FFF2-40B4-BE49-F238E27FC236}">
                      <a16:creationId xmlns:a16="http://schemas.microsoft.com/office/drawing/2014/main" id="{6C68BC48-8DA5-8DB7-01A0-ABA67CC39AFD}"/>
                    </a:ext>
                  </a:extLst>
                </p:cNvPr>
                <p:cNvGrpSpPr/>
                <p:nvPr/>
              </p:nvGrpSpPr>
              <p:grpSpPr>
                <a:xfrm>
                  <a:off x="8182768" y="2012175"/>
                  <a:ext cx="455280" cy="1012640"/>
                  <a:chOff x="8337513" y="2402553"/>
                  <a:chExt cx="455280" cy="1012640"/>
                </a:xfrm>
              </p:grpSpPr>
              <p:cxnSp>
                <p:nvCxnSpPr>
                  <p:cNvPr id="44" name="Straight Connector 43">
                    <a:extLst>
                      <a:ext uri="{FF2B5EF4-FFF2-40B4-BE49-F238E27FC236}">
                        <a16:creationId xmlns:a16="http://schemas.microsoft.com/office/drawing/2014/main" id="{7B9E82A2-63A8-854D-D4D6-D53033B157DA}"/>
                      </a:ext>
                    </a:extLst>
                  </p:cNvPr>
                  <p:cNvCxnSpPr/>
                  <p:nvPr/>
                </p:nvCxnSpPr>
                <p:spPr>
                  <a:xfrm>
                    <a:off x="8337513" y="240255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5" name="Straight Connector 44">
                    <a:extLst>
                      <a:ext uri="{FF2B5EF4-FFF2-40B4-BE49-F238E27FC236}">
                        <a16:creationId xmlns:a16="http://schemas.microsoft.com/office/drawing/2014/main" id="{7D2DDC96-7B0F-9444-8AFF-F3F338A9B8AE}"/>
                      </a:ext>
                    </a:extLst>
                  </p:cNvPr>
                  <p:cNvCxnSpPr/>
                  <p:nvPr/>
                </p:nvCxnSpPr>
                <p:spPr>
                  <a:xfrm>
                    <a:off x="8349032" y="273574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6" name="Straight Connector 45">
                    <a:extLst>
                      <a:ext uri="{FF2B5EF4-FFF2-40B4-BE49-F238E27FC236}">
                        <a16:creationId xmlns:a16="http://schemas.microsoft.com/office/drawing/2014/main" id="{9952B3B8-10D4-7BB0-8D60-F75116C3C139}"/>
                      </a:ext>
                    </a:extLst>
                  </p:cNvPr>
                  <p:cNvCxnSpPr/>
                  <p:nvPr/>
                </p:nvCxnSpPr>
                <p:spPr>
                  <a:xfrm>
                    <a:off x="8360403" y="3061365"/>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7" name="Straight Connector 46">
                    <a:extLst>
                      <a:ext uri="{FF2B5EF4-FFF2-40B4-BE49-F238E27FC236}">
                        <a16:creationId xmlns:a16="http://schemas.microsoft.com/office/drawing/2014/main" id="{D99D3BB1-D8F6-9C54-3EFD-E0714474CC23}"/>
                      </a:ext>
                    </a:extLst>
                  </p:cNvPr>
                  <p:cNvCxnSpPr/>
                  <p:nvPr/>
                </p:nvCxnSpPr>
                <p:spPr>
                  <a:xfrm>
                    <a:off x="8360403" y="341519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8" name="Straight Connector 47">
                    <a:extLst>
                      <a:ext uri="{FF2B5EF4-FFF2-40B4-BE49-F238E27FC236}">
                        <a16:creationId xmlns:a16="http://schemas.microsoft.com/office/drawing/2014/main" id="{FCDD3414-25A9-2279-EFDD-A8B18AA6D9B0}"/>
                      </a:ext>
                    </a:extLst>
                  </p:cNvPr>
                  <p:cNvCxnSpPr>
                    <a:cxnSpLocks/>
                  </p:cNvCxnSpPr>
                  <p:nvPr/>
                </p:nvCxnSpPr>
                <p:spPr>
                  <a:xfrm>
                    <a:off x="8360403" y="279924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9" name="Straight Connector 48">
                    <a:extLst>
                      <a:ext uri="{FF2B5EF4-FFF2-40B4-BE49-F238E27FC236}">
                        <a16:creationId xmlns:a16="http://schemas.microsoft.com/office/drawing/2014/main" id="{9847F25A-B135-FF81-CCA6-B3876CBCDD8B}"/>
                      </a:ext>
                    </a:extLst>
                  </p:cNvPr>
                  <p:cNvCxnSpPr>
                    <a:cxnSpLocks/>
                  </p:cNvCxnSpPr>
                  <p:nvPr/>
                </p:nvCxnSpPr>
                <p:spPr>
                  <a:xfrm>
                    <a:off x="8360403" y="287226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50" name="Straight Connector 49">
                    <a:extLst>
                      <a:ext uri="{FF2B5EF4-FFF2-40B4-BE49-F238E27FC236}">
                        <a16:creationId xmlns:a16="http://schemas.microsoft.com/office/drawing/2014/main" id="{5B1B0EB7-3C48-7E49-0728-81463CC36953}"/>
                      </a:ext>
                    </a:extLst>
                  </p:cNvPr>
                  <p:cNvCxnSpPr>
                    <a:cxnSpLocks/>
                  </p:cNvCxnSpPr>
                  <p:nvPr/>
                </p:nvCxnSpPr>
                <p:spPr>
                  <a:xfrm>
                    <a:off x="8360403" y="294370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51" name="Straight Connector 50">
                    <a:extLst>
                      <a:ext uri="{FF2B5EF4-FFF2-40B4-BE49-F238E27FC236}">
                        <a16:creationId xmlns:a16="http://schemas.microsoft.com/office/drawing/2014/main" id="{CD0A73B5-E3EE-1586-CA5D-4A128BFEA2F4}"/>
                      </a:ext>
                    </a:extLst>
                  </p:cNvPr>
                  <p:cNvCxnSpPr>
                    <a:cxnSpLocks/>
                  </p:cNvCxnSpPr>
                  <p:nvPr/>
                </p:nvCxnSpPr>
                <p:spPr>
                  <a:xfrm>
                    <a:off x="8360403" y="300879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52" name="Straight Connector 51">
                    <a:extLst>
                      <a:ext uri="{FF2B5EF4-FFF2-40B4-BE49-F238E27FC236}">
                        <a16:creationId xmlns:a16="http://schemas.microsoft.com/office/drawing/2014/main" id="{A45CBCD7-E146-298F-8233-243650A34311}"/>
                      </a:ext>
                    </a:extLst>
                  </p:cNvPr>
                  <p:cNvCxnSpPr>
                    <a:cxnSpLocks/>
                  </p:cNvCxnSpPr>
                  <p:nvPr/>
                </p:nvCxnSpPr>
                <p:spPr>
                  <a:xfrm>
                    <a:off x="8360403" y="313100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53" name="Straight Connector 52">
                    <a:extLst>
                      <a:ext uri="{FF2B5EF4-FFF2-40B4-BE49-F238E27FC236}">
                        <a16:creationId xmlns:a16="http://schemas.microsoft.com/office/drawing/2014/main" id="{92BEE982-F466-B65F-543C-FDF4A80BA1F1}"/>
                      </a:ext>
                    </a:extLst>
                  </p:cNvPr>
                  <p:cNvCxnSpPr>
                    <a:cxnSpLocks/>
                  </p:cNvCxnSpPr>
                  <p:nvPr/>
                </p:nvCxnSpPr>
                <p:spPr>
                  <a:xfrm>
                    <a:off x="8360403" y="320402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54" name="Straight Connector 53">
                    <a:extLst>
                      <a:ext uri="{FF2B5EF4-FFF2-40B4-BE49-F238E27FC236}">
                        <a16:creationId xmlns:a16="http://schemas.microsoft.com/office/drawing/2014/main" id="{E9D798A7-F49B-BA33-0E23-43719F62F7F6}"/>
                      </a:ext>
                    </a:extLst>
                  </p:cNvPr>
                  <p:cNvCxnSpPr>
                    <a:cxnSpLocks/>
                  </p:cNvCxnSpPr>
                  <p:nvPr/>
                </p:nvCxnSpPr>
                <p:spPr>
                  <a:xfrm>
                    <a:off x="8360403" y="327546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56752545-3976-25C5-8AB9-0DBCEB32A26B}"/>
                      </a:ext>
                    </a:extLst>
                  </p:cNvPr>
                  <p:cNvCxnSpPr>
                    <a:cxnSpLocks/>
                  </p:cNvCxnSpPr>
                  <p:nvPr/>
                </p:nvCxnSpPr>
                <p:spPr>
                  <a:xfrm>
                    <a:off x="8360403" y="334055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56" name="Straight Connector 55">
                    <a:extLst>
                      <a:ext uri="{FF2B5EF4-FFF2-40B4-BE49-F238E27FC236}">
                        <a16:creationId xmlns:a16="http://schemas.microsoft.com/office/drawing/2014/main" id="{6E288FD2-DC28-E850-4BB6-31C590273B16}"/>
                      </a:ext>
                    </a:extLst>
                  </p:cNvPr>
                  <p:cNvCxnSpPr>
                    <a:cxnSpLocks/>
                  </p:cNvCxnSpPr>
                  <p:nvPr/>
                </p:nvCxnSpPr>
                <p:spPr>
                  <a:xfrm>
                    <a:off x="8349032" y="246973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57" name="Straight Connector 56">
                    <a:extLst>
                      <a:ext uri="{FF2B5EF4-FFF2-40B4-BE49-F238E27FC236}">
                        <a16:creationId xmlns:a16="http://schemas.microsoft.com/office/drawing/2014/main" id="{EFEFCE5F-E41C-778E-2D6D-B0268D552D5C}"/>
                      </a:ext>
                    </a:extLst>
                  </p:cNvPr>
                  <p:cNvCxnSpPr>
                    <a:cxnSpLocks/>
                  </p:cNvCxnSpPr>
                  <p:nvPr/>
                </p:nvCxnSpPr>
                <p:spPr>
                  <a:xfrm>
                    <a:off x="8349032" y="254275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58" name="Straight Connector 57">
                    <a:extLst>
                      <a:ext uri="{FF2B5EF4-FFF2-40B4-BE49-F238E27FC236}">
                        <a16:creationId xmlns:a16="http://schemas.microsoft.com/office/drawing/2014/main" id="{77420A81-5B96-C372-7ECE-3125B79CBBEC}"/>
                      </a:ext>
                    </a:extLst>
                  </p:cNvPr>
                  <p:cNvCxnSpPr>
                    <a:cxnSpLocks/>
                  </p:cNvCxnSpPr>
                  <p:nvPr/>
                </p:nvCxnSpPr>
                <p:spPr>
                  <a:xfrm>
                    <a:off x="8349032" y="261419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59" name="Straight Connector 58">
                    <a:extLst>
                      <a:ext uri="{FF2B5EF4-FFF2-40B4-BE49-F238E27FC236}">
                        <a16:creationId xmlns:a16="http://schemas.microsoft.com/office/drawing/2014/main" id="{6DC8EDD3-6F72-8519-2635-A4FA611FEF77}"/>
                      </a:ext>
                    </a:extLst>
                  </p:cNvPr>
                  <p:cNvCxnSpPr>
                    <a:cxnSpLocks/>
                  </p:cNvCxnSpPr>
                  <p:nvPr/>
                </p:nvCxnSpPr>
                <p:spPr>
                  <a:xfrm>
                    <a:off x="8349032" y="2679283"/>
                    <a:ext cx="225056" cy="0"/>
                  </a:xfrm>
                  <a:prstGeom prst="line">
                    <a:avLst/>
                  </a:prstGeom>
                </p:spPr>
                <p:style>
                  <a:lnRef idx="2">
                    <a:schemeClr val="accent1"/>
                  </a:lnRef>
                  <a:fillRef idx="0">
                    <a:schemeClr val="accent1"/>
                  </a:fillRef>
                  <a:effectRef idx="1">
                    <a:schemeClr val="accent1"/>
                  </a:effectRef>
                  <a:fontRef idx="minor">
                    <a:schemeClr val="tx1"/>
                  </a:fontRef>
                </p:style>
              </p:cxnSp>
            </p:grpSp>
            <p:grpSp>
              <p:nvGrpSpPr>
                <p:cNvPr id="27" name="Group 26">
                  <a:extLst>
                    <a:ext uri="{FF2B5EF4-FFF2-40B4-BE49-F238E27FC236}">
                      <a16:creationId xmlns:a16="http://schemas.microsoft.com/office/drawing/2014/main" id="{8332DB21-B097-7280-1D6E-B2F4F1CE478D}"/>
                    </a:ext>
                  </a:extLst>
                </p:cNvPr>
                <p:cNvGrpSpPr/>
                <p:nvPr/>
              </p:nvGrpSpPr>
              <p:grpSpPr>
                <a:xfrm>
                  <a:off x="8205658" y="3024815"/>
                  <a:ext cx="455280" cy="1012640"/>
                  <a:chOff x="8337513" y="2402553"/>
                  <a:chExt cx="455280" cy="1012640"/>
                </a:xfrm>
              </p:grpSpPr>
              <p:cxnSp>
                <p:nvCxnSpPr>
                  <p:cNvPr id="28" name="Straight Connector 27">
                    <a:extLst>
                      <a:ext uri="{FF2B5EF4-FFF2-40B4-BE49-F238E27FC236}">
                        <a16:creationId xmlns:a16="http://schemas.microsoft.com/office/drawing/2014/main" id="{DDF3B8C5-1ED5-3B7F-529E-875E41271C21}"/>
                      </a:ext>
                    </a:extLst>
                  </p:cNvPr>
                  <p:cNvCxnSpPr/>
                  <p:nvPr/>
                </p:nvCxnSpPr>
                <p:spPr>
                  <a:xfrm>
                    <a:off x="8337513" y="240255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7FC310E1-7611-D695-7EED-D03D8080F5F4}"/>
                      </a:ext>
                    </a:extLst>
                  </p:cNvPr>
                  <p:cNvCxnSpPr/>
                  <p:nvPr/>
                </p:nvCxnSpPr>
                <p:spPr>
                  <a:xfrm>
                    <a:off x="8349032" y="273574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1E57F7A2-BBAB-F8C6-9339-6D0D37F75FF4}"/>
                      </a:ext>
                    </a:extLst>
                  </p:cNvPr>
                  <p:cNvCxnSpPr/>
                  <p:nvPr/>
                </p:nvCxnSpPr>
                <p:spPr>
                  <a:xfrm>
                    <a:off x="8360403" y="3061365"/>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6A7567CE-8D04-A8DB-79DB-4675941BE79B}"/>
                      </a:ext>
                    </a:extLst>
                  </p:cNvPr>
                  <p:cNvCxnSpPr/>
                  <p:nvPr/>
                </p:nvCxnSpPr>
                <p:spPr>
                  <a:xfrm>
                    <a:off x="8360403" y="341519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DBA29BA2-FE58-B5F6-678E-FE854D7BDBF4}"/>
                      </a:ext>
                    </a:extLst>
                  </p:cNvPr>
                  <p:cNvCxnSpPr>
                    <a:cxnSpLocks/>
                  </p:cNvCxnSpPr>
                  <p:nvPr/>
                </p:nvCxnSpPr>
                <p:spPr>
                  <a:xfrm>
                    <a:off x="8360403" y="279924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C570C005-14DD-F7C7-CD1B-A3A8B2154629}"/>
                      </a:ext>
                    </a:extLst>
                  </p:cNvPr>
                  <p:cNvCxnSpPr>
                    <a:cxnSpLocks/>
                  </p:cNvCxnSpPr>
                  <p:nvPr/>
                </p:nvCxnSpPr>
                <p:spPr>
                  <a:xfrm>
                    <a:off x="8360403" y="287226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E6998550-D3D9-3FD5-62E5-CC164AA6D27D}"/>
                      </a:ext>
                    </a:extLst>
                  </p:cNvPr>
                  <p:cNvCxnSpPr>
                    <a:cxnSpLocks/>
                  </p:cNvCxnSpPr>
                  <p:nvPr/>
                </p:nvCxnSpPr>
                <p:spPr>
                  <a:xfrm>
                    <a:off x="8360403" y="294370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F3408185-4389-6D9D-9C4F-C1DA856B6D04}"/>
                      </a:ext>
                    </a:extLst>
                  </p:cNvPr>
                  <p:cNvCxnSpPr>
                    <a:cxnSpLocks/>
                  </p:cNvCxnSpPr>
                  <p:nvPr/>
                </p:nvCxnSpPr>
                <p:spPr>
                  <a:xfrm>
                    <a:off x="8360403" y="300879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6" name="Straight Connector 35">
                    <a:extLst>
                      <a:ext uri="{FF2B5EF4-FFF2-40B4-BE49-F238E27FC236}">
                        <a16:creationId xmlns:a16="http://schemas.microsoft.com/office/drawing/2014/main" id="{E9884B69-7237-9876-A9C3-BCA9C804C417}"/>
                      </a:ext>
                    </a:extLst>
                  </p:cNvPr>
                  <p:cNvCxnSpPr>
                    <a:cxnSpLocks/>
                  </p:cNvCxnSpPr>
                  <p:nvPr/>
                </p:nvCxnSpPr>
                <p:spPr>
                  <a:xfrm>
                    <a:off x="8360403" y="313100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7" name="Straight Connector 36">
                    <a:extLst>
                      <a:ext uri="{FF2B5EF4-FFF2-40B4-BE49-F238E27FC236}">
                        <a16:creationId xmlns:a16="http://schemas.microsoft.com/office/drawing/2014/main" id="{AE11D37C-704E-EDB8-6870-95D76ED2E37A}"/>
                      </a:ext>
                    </a:extLst>
                  </p:cNvPr>
                  <p:cNvCxnSpPr>
                    <a:cxnSpLocks/>
                  </p:cNvCxnSpPr>
                  <p:nvPr/>
                </p:nvCxnSpPr>
                <p:spPr>
                  <a:xfrm>
                    <a:off x="8360403" y="320402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7162FC4A-875B-9506-29FC-44A58788A7AE}"/>
                      </a:ext>
                    </a:extLst>
                  </p:cNvPr>
                  <p:cNvCxnSpPr>
                    <a:cxnSpLocks/>
                  </p:cNvCxnSpPr>
                  <p:nvPr/>
                </p:nvCxnSpPr>
                <p:spPr>
                  <a:xfrm>
                    <a:off x="8360403" y="327546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1C5F4C3C-EFFA-E337-CB52-BA3E2BB0CDA9}"/>
                      </a:ext>
                    </a:extLst>
                  </p:cNvPr>
                  <p:cNvCxnSpPr>
                    <a:cxnSpLocks/>
                  </p:cNvCxnSpPr>
                  <p:nvPr/>
                </p:nvCxnSpPr>
                <p:spPr>
                  <a:xfrm>
                    <a:off x="8360403" y="334055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42FA8DBE-AE46-25C6-6D40-3F4E199A418A}"/>
                      </a:ext>
                    </a:extLst>
                  </p:cNvPr>
                  <p:cNvCxnSpPr>
                    <a:cxnSpLocks/>
                  </p:cNvCxnSpPr>
                  <p:nvPr/>
                </p:nvCxnSpPr>
                <p:spPr>
                  <a:xfrm>
                    <a:off x="8349032" y="246973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E3B32675-3E40-4F64-2D95-A61FCD2C0E43}"/>
                      </a:ext>
                    </a:extLst>
                  </p:cNvPr>
                  <p:cNvCxnSpPr>
                    <a:cxnSpLocks/>
                  </p:cNvCxnSpPr>
                  <p:nvPr/>
                </p:nvCxnSpPr>
                <p:spPr>
                  <a:xfrm>
                    <a:off x="8349032" y="254275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2" name="Straight Connector 41">
                    <a:extLst>
                      <a:ext uri="{FF2B5EF4-FFF2-40B4-BE49-F238E27FC236}">
                        <a16:creationId xmlns:a16="http://schemas.microsoft.com/office/drawing/2014/main" id="{22B8163D-259A-6FDF-5A70-809C98F97E75}"/>
                      </a:ext>
                    </a:extLst>
                  </p:cNvPr>
                  <p:cNvCxnSpPr>
                    <a:cxnSpLocks/>
                  </p:cNvCxnSpPr>
                  <p:nvPr/>
                </p:nvCxnSpPr>
                <p:spPr>
                  <a:xfrm>
                    <a:off x="8349032" y="261419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3" name="Straight Connector 42">
                    <a:extLst>
                      <a:ext uri="{FF2B5EF4-FFF2-40B4-BE49-F238E27FC236}">
                        <a16:creationId xmlns:a16="http://schemas.microsoft.com/office/drawing/2014/main" id="{FD5F774D-5BDD-8AC7-894E-DC3449F35640}"/>
                      </a:ext>
                    </a:extLst>
                  </p:cNvPr>
                  <p:cNvCxnSpPr>
                    <a:cxnSpLocks/>
                  </p:cNvCxnSpPr>
                  <p:nvPr/>
                </p:nvCxnSpPr>
                <p:spPr>
                  <a:xfrm>
                    <a:off x="8349032" y="2679283"/>
                    <a:ext cx="225056" cy="0"/>
                  </a:xfrm>
                  <a:prstGeom prst="line">
                    <a:avLst/>
                  </a:prstGeom>
                </p:spPr>
                <p:style>
                  <a:lnRef idx="2">
                    <a:schemeClr val="accent1"/>
                  </a:lnRef>
                  <a:fillRef idx="0">
                    <a:schemeClr val="accent1"/>
                  </a:fillRef>
                  <a:effectRef idx="1">
                    <a:schemeClr val="accent1"/>
                  </a:effectRef>
                  <a:fontRef idx="minor">
                    <a:schemeClr val="tx1"/>
                  </a:fontRef>
                </p:style>
              </p:cxnSp>
            </p:grpSp>
          </p:grpSp>
          <p:sp>
            <p:nvSpPr>
              <p:cNvPr id="19" name="TextBox 18">
                <a:extLst>
                  <a:ext uri="{FF2B5EF4-FFF2-40B4-BE49-F238E27FC236}">
                    <a16:creationId xmlns:a16="http://schemas.microsoft.com/office/drawing/2014/main" id="{C7E48D7B-7608-EC02-AD3B-4FCC6FA2C63B}"/>
                  </a:ext>
                </a:extLst>
              </p:cNvPr>
              <p:cNvSpPr txBox="1"/>
              <p:nvPr/>
            </p:nvSpPr>
            <p:spPr>
              <a:xfrm>
                <a:off x="5199416" y="1998420"/>
                <a:ext cx="432390" cy="295963"/>
              </a:xfrm>
              <a:prstGeom prst="rect">
                <a:avLst/>
              </a:prstGeom>
              <a:noFill/>
            </p:spPr>
            <p:txBody>
              <a:bodyPr wrap="square" rtlCol="0">
                <a:spAutoFit/>
              </a:bodyPr>
              <a:lstStyle/>
              <a:p>
                <a:r>
                  <a:rPr lang="en-US" sz="800" dirty="0"/>
                  <a:t>35</a:t>
                </a:r>
              </a:p>
            </p:txBody>
          </p:sp>
          <p:sp>
            <p:nvSpPr>
              <p:cNvPr id="20" name="TextBox 19">
                <a:extLst>
                  <a:ext uri="{FF2B5EF4-FFF2-40B4-BE49-F238E27FC236}">
                    <a16:creationId xmlns:a16="http://schemas.microsoft.com/office/drawing/2014/main" id="{FF2FA5CE-242F-5369-09B4-13A3883A4A29}"/>
                  </a:ext>
                </a:extLst>
              </p:cNvPr>
              <p:cNvSpPr txBox="1"/>
              <p:nvPr/>
            </p:nvSpPr>
            <p:spPr>
              <a:xfrm>
                <a:off x="5237836" y="2664438"/>
                <a:ext cx="432390" cy="295963"/>
              </a:xfrm>
              <a:prstGeom prst="rect">
                <a:avLst/>
              </a:prstGeom>
              <a:noFill/>
            </p:spPr>
            <p:txBody>
              <a:bodyPr wrap="square" rtlCol="0">
                <a:spAutoFit/>
              </a:bodyPr>
              <a:lstStyle/>
              <a:p>
                <a:r>
                  <a:rPr lang="en-US" sz="800" dirty="0"/>
                  <a:t>25</a:t>
                </a:r>
              </a:p>
            </p:txBody>
          </p:sp>
          <p:sp>
            <p:nvSpPr>
              <p:cNvPr id="21" name="TextBox 20">
                <a:extLst>
                  <a:ext uri="{FF2B5EF4-FFF2-40B4-BE49-F238E27FC236}">
                    <a16:creationId xmlns:a16="http://schemas.microsoft.com/office/drawing/2014/main" id="{7A6088B0-DCE0-8AC3-A896-E36B32D6C0DD}"/>
                  </a:ext>
                </a:extLst>
              </p:cNvPr>
              <p:cNvSpPr txBox="1"/>
              <p:nvPr/>
            </p:nvSpPr>
            <p:spPr>
              <a:xfrm>
                <a:off x="5211102" y="2338818"/>
                <a:ext cx="432390" cy="295963"/>
              </a:xfrm>
              <a:prstGeom prst="rect">
                <a:avLst/>
              </a:prstGeom>
              <a:noFill/>
            </p:spPr>
            <p:txBody>
              <a:bodyPr wrap="square" rtlCol="0">
                <a:spAutoFit/>
              </a:bodyPr>
              <a:lstStyle/>
              <a:p>
                <a:r>
                  <a:rPr lang="en-US" sz="800" dirty="0"/>
                  <a:t>30</a:t>
                </a:r>
              </a:p>
            </p:txBody>
          </p:sp>
          <p:sp>
            <p:nvSpPr>
              <p:cNvPr id="22" name="TextBox 21">
                <a:extLst>
                  <a:ext uri="{FF2B5EF4-FFF2-40B4-BE49-F238E27FC236}">
                    <a16:creationId xmlns:a16="http://schemas.microsoft.com/office/drawing/2014/main" id="{2880956A-D764-C650-1D22-7BA71C6C8827}"/>
                  </a:ext>
                </a:extLst>
              </p:cNvPr>
              <p:cNvSpPr txBox="1"/>
              <p:nvPr/>
            </p:nvSpPr>
            <p:spPr>
              <a:xfrm>
                <a:off x="5237836" y="3680378"/>
                <a:ext cx="432390" cy="295963"/>
              </a:xfrm>
              <a:prstGeom prst="rect">
                <a:avLst/>
              </a:prstGeom>
              <a:noFill/>
            </p:spPr>
            <p:txBody>
              <a:bodyPr wrap="square" rtlCol="0">
                <a:spAutoFit/>
              </a:bodyPr>
              <a:lstStyle/>
              <a:p>
                <a:r>
                  <a:rPr lang="en-US" sz="800" dirty="0"/>
                  <a:t>10</a:t>
                </a:r>
              </a:p>
            </p:txBody>
          </p:sp>
          <p:sp>
            <p:nvSpPr>
              <p:cNvPr id="23" name="TextBox 22">
                <a:extLst>
                  <a:ext uri="{FF2B5EF4-FFF2-40B4-BE49-F238E27FC236}">
                    <a16:creationId xmlns:a16="http://schemas.microsoft.com/office/drawing/2014/main" id="{ECAC7E2B-F7BA-33E7-5A6E-AF59717C395D}"/>
                  </a:ext>
                </a:extLst>
              </p:cNvPr>
              <p:cNvSpPr txBox="1"/>
              <p:nvPr/>
            </p:nvSpPr>
            <p:spPr>
              <a:xfrm>
                <a:off x="5245542" y="3000198"/>
                <a:ext cx="432390" cy="295963"/>
              </a:xfrm>
              <a:prstGeom prst="rect">
                <a:avLst/>
              </a:prstGeom>
              <a:noFill/>
            </p:spPr>
            <p:txBody>
              <a:bodyPr wrap="square" rtlCol="0">
                <a:spAutoFit/>
              </a:bodyPr>
              <a:lstStyle/>
              <a:p>
                <a:r>
                  <a:rPr lang="en-US" sz="800" dirty="0"/>
                  <a:t>20</a:t>
                </a:r>
              </a:p>
            </p:txBody>
          </p:sp>
          <p:sp>
            <p:nvSpPr>
              <p:cNvPr id="24" name="TextBox 23">
                <a:extLst>
                  <a:ext uri="{FF2B5EF4-FFF2-40B4-BE49-F238E27FC236}">
                    <a16:creationId xmlns:a16="http://schemas.microsoft.com/office/drawing/2014/main" id="{5A5599B9-365E-0878-C8B2-121BDF8B5056}"/>
                  </a:ext>
                </a:extLst>
              </p:cNvPr>
              <p:cNvSpPr txBox="1"/>
              <p:nvPr/>
            </p:nvSpPr>
            <p:spPr>
              <a:xfrm>
                <a:off x="5245542" y="3344128"/>
                <a:ext cx="432390" cy="295963"/>
              </a:xfrm>
              <a:prstGeom prst="rect">
                <a:avLst/>
              </a:prstGeom>
              <a:noFill/>
            </p:spPr>
            <p:txBody>
              <a:bodyPr wrap="square" rtlCol="0">
                <a:spAutoFit/>
              </a:bodyPr>
              <a:lstStyle/>
              <a:p>
                <a:r>
                  <a:rPr lang="en-US" sz="800" dirty="0"/>
                  <a:t>15</a:t>
                </a:r>
              </a:p>
            </p:txBody>
          </p:sp>
          <p:sp>
            <p:nvSpPr>
              <p:cNvPr id="25" name="TextBox 24">
                <a:extLst>
                  <a:ext uri="{FF2B5EF4-FFF2-40B4-BE49-F238E27FC236}">
                    <a16:creationId xmlns:a16="http://schemas.microsoft.com/office/drawing/2014/main" id="{2747EEBB-C64A-1927-E09F-02FAD3DF4371}"/>
                  </a:ext>
                </a:extLst>
              </p:cNvPr>
              <p:cNvSpPr txBox="1"/>
              <p:nvPr/>
            </p:nvSpPr>
            <p:spPr>
              <a:xfrm>
                <a:off x="5245542" y="4018222"/>
                <a:ext cx="432390" cy="295963"/>
              </a:xfrm>
              <a:prstGeom prst="rect">
                <a:avLst/>
              </a:prstGeom>
              <a:noFill/>
            </p:spPr>
            <p:txBody>
              <a:bodyPr wrap="square" rtlCol="0">
                <a:spAutoFit/>
              </a:bodyPr>
              <a:lstStyle/>
              <a:p>
                <a:r>
                  <a:rPr lang="en-US" sz="800" dirty="0"/>
                  <a:t>5</a:t>
                </a:r>
              </a:p>
            </p:txBody>
          </p:sp>
        </p:grpSp>
      </p:grpSp>
      <p:grpSp>
        <p:nvGrpSpPr>
          <p:cNvPr id="60" name="Group 59">
            <a:extLst>
              <a:ext uri="{FF2B5EF4-FFF2-40B4-BE49-F238E27FC236}">
                <a16:creationId xmlns:a16="http://schemas.microsoft.com/office/drawing/2014/main" id="{8FE6A33B-AC68-932D-5DF4-490B56B5FD23}"/>
              </a:ext>
            </a:extLst>
          </p:cNvPr>
          <p:cNvGrpSpPr/>
          <p:nvPr/>
        </p:nvGrpSpPr>
        <p:grpSpPr>
          <a:xfrm>
            <a:off x="5079917" y="368267"/>
            <a:ext cx="779939" cy="1713420"/>
            <a:chOff x="8645188" y="1514809"/>
            <a:chExt cx="1071432" cy="2353789"/>
          </a:xfrm>
        </p:grpSpPr>
        <p:grpSp>
          <p:nvGrpSpPr>
            <p:cNvPr id="61" name="Group 60">
              <a:extLst>
                <a:ext uri="{FF2B5EF4-FFF2-40B4-BE49-F238E27FC236}">
                  <a16:creationId xmlns:a16="http://schemas.microsoft.com/office/drawing/2014/main" id="{18DFD112-F1C1-DD69-5683-3953692DE77F}"/>
                </a:ext>
              </a:extLst>
            </p:cNvPr>
            <p:cNvGrpSpPr/>
            <p:nvPr/>
          </p:nvGrpSpPr>
          <p:grpSpPr>
            <a:xfrm>
              <a:off x="8832615" y="1514809"/>
              <a:ext cx="884005" cy="2315768"/>
              <a:chOff x="4793927" y="1998420"/>
              <a:chExt cx="884005" cy="2315768"/>
            </a:xfrm>
          </p:grpSpPr>
          <p:grpSp>
            <p:nvGrpSpPr>
              <p:cNvPr id="64" name="Group 63">
                <a:extLst>
                  <a:ext uri="{FF2B5EF4-FFF2-40B4-BE49-F238E27FC236}">
                    <a16:creationId xmlns:a16="http://schemas.microsoft.com/office/drawing/2014/main" id="{C3F705DB-48AB-7FD9-966F-C3FC37F7CAE9}"/>
                  </a:ext>
                </a:extLst>
              </p:cNvPr>
              <p:cNvGrpSpPr/>
              <p:nvPr/>
            </p:nvGrpSpPr>
            <p:grpSpPr>
              <a:xfrm>
                <a:off x="4793927" y="2127508"/>
                <a:ext cx="478170" cy="2025280"/>
                <a:chOff x="8182768" y="2012175"/>
                <a:chExt cx="478170" cy="2025280"/>
              </a:xfrm>
            </p:grpSpPr>
            <p:grpSp>
              <p:nvGrpSpPr>
                <p:cNvPr id="72" name="Group 71">
                  <a:extLst>
                    <a:ext uri="{FF2B5EF4-FFF2-40B4-BE49-F238E27FC236}">
                      <a16:creationId xmlns:a16="http://schemas.microsoft.com/office/drawing/2014/main" id="{EC73D53F-0A4D-457E-7D6B-85CF0DEB82E4}"/>
                    </a:ext>
                  </a:extLst>
                </p:cNvPr>
                <p:cNvGrpSpPr/>
                <p:nvPr/>
              </p:nvGrpSpPr>
              <p:grpSpPr>
                <a:xfrm>
                  <a:off x="8182768" y="2012175"/>
                  <a:ext cx="455280" cy="1012640"/>
                  <a:chOff x="8337513" y="2402553"/>
                  <a:chExt cx="455280" cy="1012640"/>
                </a:xfrm>
              </p:grpSpPr>
              <p:cxnSp>
                <p:nvCxnSpPr>
                  <p:cNvPr id="90" name="Straight Connector 89">
                    <a:extLst>
                      <a:ext uri="{FF2B5EF4-FFF2-40B4-BE49-F238E27FC236}">
                        <a16:creationId xmlns:a16="http://schemas.microsoft.com/office/drawing/2014/main" id="{022F4433-A32A-2026-7454-645DC39F57E3}"/>
                      </a:ext>
                    </a:extLst>
                  </p:cNvPr>
                  <p:cNvCxnSpPr/>
                  <p:nvPr/>
                </p:nvCxnSpPr>
                <p:spPr>
                  <a:xfrm>
                    <a:off x="8337513" y="240255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1" name="Straight Connector 90">
                    <a:extLst>
                      <a:ext uri="{FF2B5EF4-FFF2-40B4-BE49-F238E27FC236}">
                        <a16:creationId xmlns:a16="http://schemas.microsoft.com/office/drawing/2014/main" id="{26420D4F-0A0C-95B4-238E-32ACB1209437}"/>
                      </a:ext>
                    </a:extLst>
                  </p:cNvPr>
                  <p:cNvCxnSpPr/>
                  <p:nvPr/>
                </p:nvCxnSpPr>
                <p:spPr>
                  <a:xfrm>
                    <a:off x="8349032" y="273574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2" name="Straight Connector 91">
                    <a:extLst>
                      <a:ext uri="{FF2B5EF4-FFF2-40B4-BE49-F238E27FC236}">
                        <a16:creationId xmlns:a16="http://schemas.microsoft.com/office/drawing/2014/main" id="{2BE65048-1063-1F10-98D8-784F8A2DC44F}"/>
                      </a:ext>
                    </a:extLst>
                  </p:cNvPr>
                  <p:cNvCxnSpPr/>
                  <p:nvPr/>
                </p:nvCxnSpPr>
                <p:spPr>
                  <a:xfrm>
                    <a:off x="8360403" y="3061365"/>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3" name="Straight Connector 92">
                    <a:extLst>
                      <a:ext uri="{FF2B5EF4-FFF2-40B4-BE49-F238E27FC236}">
                        <a16:creationId xmlns:a16="http://schemas.microsoft.com/office/drawing/2014/main" id="{3145784E-8BDA-3BE2-A1F5-0B7914384258}"/>
                      </a:ext>
                    </a:extLst>
                  </p:cNvPr>
                  <p:cNvCxnSpPr/>
                  <p:nvPr/>
                </p:nvCxnSpPr>
                <p:spPr>
                  <a:xfrm>
                    <a:off x="8360403" y="341519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4" name="Straight Connector 93">
                    <a:extLst>
                      <a:ext uri="{FF2B5EF4-FFF2-40B4-BE49-F238E27FC236}">
                        <a16:creationId xmlns:a16="http://schemas.microsoft.com/office/drawing/2014/main" id="{6EE13F0D-7513-2C8C-5711-9BBB26BFB9C1}"/>
                      </a:ext>
                    </a:extLst>
                  </p:cNvPr>
                  <p:cNvCxnSpPr>
                    <a:cxnSpLocks/>
                  </p:cNvCxnSpPr>
                  <p:nvPr/>
                </p:nvCxnSpPr>
                <p:spPr>
                  <a:xfrm>
                    <a:off x="8360403" y="279924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5" name="Straight Connector 94">
                    <a:extLst>
                      <a:ext uri="{FF2B5EF4-FFF2-40B4-BE49-F238E27FC236}">
                        <a16:creationId xmlns:a16="http://schemas.microsoft.com/office/drawing/2014/main" id="{0F5BC236-0ACF-729B-AC67-4494EFABD5D0}"/>
                      </a:ext>
                    </a:extLst>
                  </p:cNvPr>
                  <p:cNvCxnSpPr>
                    <a:cxnSpLocks/>
                  </p:cNvCxnSpPr>
                  <p:nvPr/>
                </p:nvCxnSpPr>
                <p:spPr>
                  <a:xfrm>
                    <a:off x="8360403" y="287226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6" name="Straight Connector 95">
                    <a:extLst>
                      <a:ext uri="{FF2B5EF4-FFF2-40B4-BE49-F238E27FC236}">
                        <a16:creationId xmlns:a16="http://schemas.microsoft.com/office/drawing/2014/main" id="{C82A9855-E8D1-700B-68D1-90416C3F6FD7}"/>
                      </a:ext>
                    </a:extLst>
                  </p:cNvPr>
                  <p:cNvCxnSpPr>
                    <a:cxnSpLocks/>
                  </p:cNvCxnSpPr>
                  <p:nvPr/>
                </p:nvCxnSpPr>
                <p:spPr>
                  <a:xfrm>
                    <a:off x="8360403" y="294370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7" name="Straight Connector 96">
                    <a:extLst>
                      <a:ext uri="{FF2B5EF4-FFF2-40B4-BE49-F238E27FC236}">
                        <a16:creationId xmlns:a16="http://schemas.microsoft.com/office/drawing/2014/main" id="{6FF94BF9-EFE8-14B0-18EA-DFF685A5641F}"/>
                      </a:ext>
                    </a:extLst>
                  </p:cNvPr>
                  <p:cNvCxnSpPr>
                    <a:cxnSpLocks/>
                  </p:cNvCxnSpPr>
                  <p:nvPr/>
                </p:nvCxnSpPr>
                <p:spPr>
                  <a:xfrm>
                    <a:off x="8360403" y="300879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8" name="Straight Connector 97">
                    <a:extLst>
                      <a:ext uri="{FF2B5EF4-FFF2-40B4-BE49-F238E27FC236}">
                        <a16:creationId xmlns:a16="http://schemas.microsoft.com/office/drawing/2014/main" id="{BA2FD515-BFE0-2A10-5330-8791B427D789}"/>
                      </a:ext>
                    </a:extLst>
                  </p:cNvPr>
                  <p:cNvCxnSpPr>
                    <a:cxnSpLocks/>
                  </p:cNvCxnSpPr>
                  <p:nvPr/>
                </p:nvCxnSpPr>
                <p:spPr>
                  <a:xfrm>
                    <a:off x="8360403" y="313100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9" name="Straight Connector 98">
                    <a:extLst>
                      <a:ext uri="{FF2B5EF4-FFF2-40B4-BE49-F238E27FC236}">
                        <a16:creationId xmlns:a16="http://schemas.microsoft.com/office/drawing/2014/main" id="{66675E61-2906-797C-6663-66482BCA128F}"/>
                      </a:ext>
                    </a:extLst>
                  </p:cNvPr>
                  <p:cNvCxnSpPr>
                    <a:cxnSpLocks/>
                  </p:cNvCxnSpPr>
                  <p:nvPr/>
                </p:nvCxnSpPr>
                <p:spPr>
                  <a:xfrm>
                    <a:off x="8360403" y="320402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00" name="Straight Connector 99">
                    <a:extLst>
                      <a:ext uri="{FF2B5EF4-FFF2-40B4-BE49-F238E27FC236}">
                        <a16:creationId xmlns:a16="http://schemas.microsoft.com/office/drawing/2014/main" id="{A17B4AF4-69A3-A457-048A-F5A5D5A08327}"/>
                      </a:ext>
                    </a:extLst>
                  </p:cNvPr>
                  <p:cNvCxnSpPr>
                    <a:cxnSpLocks/>
                  </p:cNvCxnSpPr>
                  <p:nvPr/>
                </p:nvCxnSpPr>
                <p:spPr>
                  <a:xfrm>
                    <a:off x="8360403" y="327546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01" name="Straight Connector 100">
                    <a:extLst>
                      <a:ext uri="{FF2B5EF4-FFF2-40B4-BE49-F238E27FC236}">
                        <a16:creationId xmlns:a16="http://schemas.microsoft.com/office/drawing/2014/main" id="{5DC03FF5-A4F2-F6FF-F6E7-848E6BC237D3}"/>
                      </a:ext>
                    </a:extLst>
                  </p:cNvPr>
                  <p:cNvCxnSpPr>
                    <a:cxnSpLocks/>
                  </p:cNvCxnSpPr>
                  <p:nvPr/>
                </p:nvCxnSpPr>
                <p:spPr>
                  <a:xfrm>
                    <a:off x="8360403" y="334055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02" name="Straight Connector 101">
                    <a:extLst>
                      <a:ext uri="{FF2B5EF4-FFF2-40B4-BE49-F238E27FC236}">
                        <a16:creationId xmlns:a16="http://schemas.microsoft.com/office/drawing/2014/main" id="{ABBD91F6-6064-B5F1-A565-250A331BB111}"/>
                      </a:ext>
                    </a:extLst>
                  </p:cNvPr>
                  <p:cNvCxnSpPr>
                    <a:cxnSpLocks/>
                  </p:cNvCxnSpPr>
                  <p:nvPr/>
                </p:nvCxnSpPr>
                <p:spPr>
                  <a:xfrm>
                    <a:off x="8349032" y="246973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03" name="Straight Connector 102">
                    <a:extLst>
                      <a:ext uri="{FF2B5EF4-FFF2-40B4-BE49-F238E27FC236}">
                        <a16:creationId xmlns:a16="http://schemas.microsoft.com/office/drawing/2014/main" id="{E1869828-644F-3E55-A674-BD0178719EA9}"/>
                      </a:ext>
                    </a:extLst>
                  </p:cNvPr>
                  <p:cNvCxnSpPr>
                    <a:cxnSpLocks/>
                  </p:cNvCxnSpPr>
                  <p:nvPr/>
                </p:nvCxnSpPr>
                <p:spPr>
                  <a:xfrm>
                    <a:off x="8349032" y="254275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04" name="Straight Connector 103">
                    <a:extLst>
                      <a:ext uri="{FF2B5EF4-FFF2-40B4-BE49-F238E27FC236}">
                        <a16:creationId xmlns:a16="http://schemas.microsoft.com/office/drawing/2014/main" id="{766E1F3A-7CB9-3841-C1B1-39DD07F789C4}"/>
                      </a:ext>
                    </a:extLst>
                  </p:cNvPr>
                  <p:cNvCxnSpPr>
                    <a:cxnSpLocks/>
                  </p:cNvCxnSpPr>
                  <p:nvPr/>
                </p:nvCxnSpPr>
                <p:spPr>
                  <a:xfrm>
                    <a:off x="8349032" y="261419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05" name="Straight Connector 104">
                    <a:extLst>
                      <a:ext uri="{FF2B5EF4-FFF2-40B4-BE49-F238E27FC236}">
                        <a16:creationId xmlns:a16="http://schemas.microsoft.com/office/drawing/2014/main" id="{6C56046E-3C4E-52F0-C645-E451F319EBE2}"/>
                      </a:ext>
                    </a:extLst>
                  </p:cNvPr>
                  <p:cNvCxnSpPr>
                    <a:cxnSpLocks/>
                  </p:cNvCxnSpPr>
                  <p:nvPr/>
                </p:nvCxnSpPr>
                <p:spPr>
                  <a:xfrm>
                    <a:off x="8349032" y="2679283"/>
                    <a:ext cx="225056" cy="0"/>
                  </a:xfrm>
                  <a:prstGeom prst="line">
                    <a:avLst/>
                  </a:prstGeom>
                </p:spPr>
                <p:style>
                  <a:lnRef idx="2">
                    <a:schemeClr val="accent1"/>
                  </a:lnRef>
                  <a:fillRef idx="0">
                    <a:schemeClr val="accent1"/>
                  </a:fillRef>
                  <a:effectRef idx="1">
                    <a:schemeClr val="accent1"/>
                  </a:effectRef>
                  <a:fontRef idx="minor">
                    <a:schemeClr val="tx1"/>
                  </a:fontRef>
                </p:style>
              </p:cxnSp>
            </p:grpSp>
            <p:grpSp>
              <p:nvGrpSpPr>
                <p:cNvPr id="73" name="Group 72">
                  <a:extLst>
                    <a:ext uri="{FF2B5EF4-FFF2-40B4-BE49-F238E27FC236}">
                      <a16:creationId xmlns:a16="http://schemas.microsoft.com/office/drawing/2014/main" id="{E65818A4-5E37-4E2F-CD94-733030410A3B}"/>
                    </a:ext>
                  </a:extLst>
                </p:cNvPr>
                <p:cNvGrpSpPr/>
                <p:nvPr/>
              </p:nvGrpSpPr>
              <p:grpSpPr>
                <a:xfrm>
                  <a:off x="8205658" y="3024815"/>
                  <a:ext cx="455280" cy="1012640"/>
                  <a:chOff x="8337513" y="2402553"/>
                  <a:chExt cx="455280" cy="1012640"/>
                </a:xfrm>
              </p:grpSpPr>
              <p:cxnSp>
                <p:nvCxnSpPr>
                  <p:cNvPr id="74" name="Straight Connector 73">
                    <a:extLst>
                      <a:ext uri="{FF2B5EF4-FFF2-40B4-BE49-F238E27FC236}">
                        <a16:creationId xmlns:a16="http://schemas.microsoft.com/office/drawing/2014/main" id="{6F9B91CE-8297-1F5C-0B04-F30C953DA7F5}"/>
                      </a:ext>
                    </a:extLst>
                  </p:cNvPr>
                  <p:cNvCxnSpPr/>
                  <p:nvPr/>
                </p:nvCxnSpPr>
                <p:spPr>
                  <a:xfrm>
                    <a:off x="8337513" y="240255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75" name="Straight Connector 74">
                    <a:extLst>
                      <a:ext uri="{FF2B5EF4-FFF2-40B4-BE49-F238E27FC236}">
                        <a16:creationId xmlns:a16="http://schemas.microsoft.com/office/drawing/2014/main" id="{70F36B2C-B6CD-AFDA-EBF2-1E39A4B477CF}"/>
                      </a:ext>
                    </a:extLst>
                  </p:cNvPr>
                  <p:cNvCxnSpPr/>
                  <p:nvPr/>
                </p:nvCxnSpPr>
                <p:spPr>
                  <a:xfrm>
                    <a:off x="8349032" y="273574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76" name="Straight Connector 75">
                    <a:extLst>
                      <a:ext uri="{FF2B5EF4-FFF2-40B4-BE49-F238E27FC236}">
                        <a16:creationId xmlns:a16="http://schemas.microsoft.com/office/drawing/2014/main" id="{C4BB1C05-7A85-1F2C-B8E1-B7A42C1A25E4}"/>
                      </a:ext>
                    </a:extLst>
                  </p:cNvPr>
                  <p:cNvCxnSpPr/>
                  <p:nvPr/>
                </p:nvCxnSpPr>
                <p:spPr>
                  <a:xfrm>
                    <a:off x="8360403" y="3061365"/>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77" name="Straight Connector 76">
                    <a:extLst>
                      <a:ext uri="{FF2B5EF4-FFF2-40B4-BE49-F238E27FC236}">
                        <a16:creationId xmlns:a16="http://schemas.microsoft.com/office/drawing/2014/main" id="{2F989705-00EE-6B6D-CC52-49C24578A4B3}"/>
                      </a:ext>
                    </a:extLst>
                  </p:cNvPr>
                  <p:cNvCxnSpPr/>
                  <p:nvPr/>
                </p:nvCxnSpPr>
                <p:spPr>
                  <a:xfrm>
                    <a:off x="8360403" y="3415193"/>
                    <a:ext cx="43239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44581124-C77D-BCFF-251E-1F8EE62679D9}"/>
                      </a:ext>
                    </a:extLst>
                  </p:cNvPr>
                  <p:cNvCxnSpPr>
                    <a:cxnSpLocks/>
                  </p:cNvCxnSpPr>
                  <p:nvPr/>
                </p:nvCxnSpPr>
                <p:spPr>
                  <a:xfrm>
                    <a:off x="8360403" y="279924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79" name="Straight Connector 78">
                    <a:extLst>
                      <a:ext uri="{FF2B5EF4-FFF2-40B4-BE49-F238E27FC236}">
                        <a16:creationId xmlns:a16="http://schemas.microsoft.com/office/drawing/2014/main" id="{863FF600-5014-7D4D-AF3C-25A6C8977AE5}"/>
                      </a:ext>
                    </a:extLst>
                  </p:cNvPr>
                  <p:cNvCxnSpPr>
                    <a:cxnSpLocks/>
                  </p:cNvCxnSpPr>
                  <p:nvPr/>
                </p:nvCxnSpPr>
                <p:spPr>
                  <a:xfrm>
                    <a:off x="8360403" y="287226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80" name="Straight Connector 79">
                    <a:extLst>
                      <a:ext uri="{FF2B5EF4-FFF2-40B4-BE49-F238E27FC236}">
                        <a16:creationId xmlns:a16="http://schemas.microsoft.com/office/drawing/2014/main" id="{033B260B-73A7-6762-7D24-DE539607BAAE}"/>
                      </a:ext>
                    </a:extLst>
                  </p:cNvPr>
                  <p:cNvCxnSpPr>
                    <a:cxnSpLocks/>
                  </p:cNvCxnSpPr>
                  <p:nvPr/>
                </p:nvCxnSpPr>
                <p:spPr>
                  <a:xfrm>
                    <a:off x="8360403" y="294370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81" name="Straight Connector 80">
                    <a:extLst>
                      <a:ext uri="{FF2B5EF4-FFF2-40B4-BE49-F238E27FC236}">
                        <a16:creationId xmlns:a16="http://schemas.microsoft.com/office/drawing/2014/main" id="{6E7AB261-907A-8137-0511-1ABBDB766382}"/>
                      </a:ext>
                    </a:extLst>
                  </p:cNvPr>
                  <p:cNvCxnSpPr>
                    <a:cxnSpLocks/>
                  </p:cNvCxnSpPr>
                  <p:nvPr/>
                </p:nvCxnSpPr>
                <p:spPr>
                  <a:xfrm>
                    <a:off x="8360403" y="300879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82" name="Straight Connector 81">
                    <a:extLst>
                      <a:ext uri="{FF2B5EF4-FFF2-40B4-BE49-F238E27FC236}">
                        <a16:creationId xmlns:a16="http://schemas.microsoft.com/office/drawing/2014/main" id="{6F24C011-0C79-A8B5-CAA7-BAFBB02CFFD1}"/>
                      </a:ext>
                    </a:extLst>
                  </p:cNvPr>
                  <p:cNvCxnSpPr>
                    <a:cxnSpLocks/>
                  </p:cNvCxnSpPr>
                  <p:nvPr/>
                </p:nvCxnSpPr>
                <p:spPr>
                  <a:xfrm>
                    <a:off x="8360403" y="313100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83" name="Straight Connector 82">
                    <a:extLst>
                      <a:ext uri="{FF2B5EF4-FFF2-40B4-BE49-F238E27FC236}">
                        <a16:creationId xmlns:a16="http://schemas.microsoft.com/office/drawing/2014/main" id="{07AA72B7-8438-3C89-15AA-340B5AF43CAA}"/>
                      </a:ext>
                    </a:extLst>
                  </p:cNvPr>
                  <p:cNvCxnSpPr>
                    <a:cxnSpLocks/>
                  </p:cNvCxnSpPr>
                  <p:nvPr/>
                </p:nvCxnSpPr>
                <p:spPr>
                  <a:xfrm>
                    <a:off x="8360403" y="320402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84" name="Straight Connector 83">
                    <a:extLst>
                      <a:ext uri="{FF2B5EF4-FFF2-40B4-BE49-F238E27FC236}">
                        <a16:creationId xmlns:a16="http://schemas.microsoft.com/office/drawing/2014/main" id="{2A6A5540-D42F-6347-2322-775D5ECCB91A}"/>
                      </a:ext>
                    </a:extLst>
                  </p:cNvPr>
                  <p:cNvCxnSpPr>
                    <a:cxnSpLocks/>
                  </p:cNvCxnSpPr>
                  <p:nvPr/>
                </p:nvCxnSpPr>
                <p:spPr>
                  <a:xfrm>
                    <a:off x="8360403" y="327546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85" name="Straight Connector 84">
                    <a:extLst>
                      <a:ext uri="{FF2B5EF4-FFF2-40B4-BE49-F238E27FC236}">
                        <a16:creationId xmlns:a16="http://schemas.microsoft.com/office/drawing/2014/main" id="{FD5DE8BF-78FC-1C60-43D2-1A47A1DEE32B}"/>
                      </a:ext>
                    </a:extLst>
                  </p:cNvPr>
                  <p:cNvCxnSpPr>
                    <a:cxnSpLocks/>
                  </p:cNvCxnSpPr>
                  <p:nvPr/>
                </p:nvCxnSpPr>
                <p:spPr>
                  <a:xfrm>
                    <a:off x="8360403" y="334055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86" name="Straight Connector 85">
                    <a:extLst>
                      <a:ext uri="{FF2B5EF4-FFF2-40B4-BE49-F238E27FC236}">
                        <a16:creationId xmlns:a16="http://schemas.microsoft.com/office/drawing/2014/main" id="{E5159EF9-38A1-FD85-2F5E-3DE2650D51BB}"/>
                      </a:ext>
                    </a:extLst>
                  </p:cNvPr>
                  <p:cNvCxnSpPr>
                    <a:cxnSpLocks/>
                  </p:cNvCxnSpPr>
                  <p:nvPr/>
                </p:nvCxnSpPr>
                <p:spPr>
                  <a:xfrm>
                    <a:off x="8349032" y="2469733"/>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87" name="Straight Connector 86">
                    <a:extLst>
                      <a:ext uri="{FF2B5EF4-FFF2-40B4-BE49-F238E27FC236}">
                        <a16:creationId xmlns:a16="http://schemas.microsoft.com/office/drawing/2014/main" id="{603923F3-C164-2151-23B3-21918C20F6E6}"/>
                      </a:ext>
                    </a:extLst>
                  </p:cNvPr>
                  <p:cNvCxnSpPr>
                    <a:cxnSpLocks/>
                  </p:cNvCxnSpPr>
                  <p:nvPr/>
                </p:nvCxnSpPr>
                <p:spPr>
                  <a:xfrm>
                    <a:off x="8349032" y="2542758"/>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88" name="Straight Connector 87">
                    <a:extLst>
                      <a:ext uri="{FF2B5EF4-FFF2-40B4-BE49-F238E27FC236}">
                        <a16:creationId xmlns:a16="http://schemas.microsoft.com/office/drawing/2014/main" id="{93731C78-5903-B045-5A53-10CC3F33967A}"/>
                      </a:ext>
                    </a:extLst>
                  </p:cNvPr>
                  <p:cNvCxnSpPr>
                    <a:cxnSpLocks/>
                  </p:cNvCxnSpPr>
                  <p:nvPr/>
                </p:nvCxnSpPr>
                <p:spPr>
                  <a:xfrm>
                    <a:off x="8349032" y="2614195"/>
                    <a:ext cx="22505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89" name="Straight Connector 88">
                    <a:extLst>
                      <a:ext uri="{FF2B5EF4-FFF2-40B4-BE49-F238E27FC236}">
                        <a16:creationId xmlns:a16="http://schemas.microsoft.com/office/drawing/2014/main" id="{E2BF2AE0-9E2D-6719-2D53-F8E22EFA024A}"/>
                      </a:ext>
                    </a:extLst>
                  </p:cNvPr>
                  <p:cNvCxnSpPr>
                    <a:cxnSpLocks/>
                  </p:cNvCxnSpPr>
                  <p:nvPr/>
                </p:nvCxnSpPr>
                <p:spPr>
                  <a:xfrm>
                    <a:off x="8349032" y="2679283"/>
                    <a:ext cx="225056" cy="0"/>
                  </a:xfrm>
                  <a:prstGeom prst="line">
                    <a:avLst/>
                  </a:prstGeom>
                </p:spPr>
                <p:style>
                  <a:lnRef idx="2">
                    <a:schemeClr val="accent1"/>
                  </a:lnRef>
                  <a:fillRef idx="0">
                    <a:schemeClr val="accent1"/>
                  </a:fillRef>
                  <a:effectRef idx="1">
                    <a:schemeClr val="accent1"/>
                  </a:effectRef>
                  <a:fontRef idx="minor">
                    <a:schemeClr val="tx1"/>
                  </a:fontRef>
                </p:style>
              </p:cxnSp>
            </p:grpSp>
          </p:grpSp>
          <p:sp>
            <p:nvSpPr>
              <p:cNvPr id="65" name="TextBox 64">
                <a:extLst>
                  <a:ext uri="{FF2B5EF4-FFF2-40B4-BE49-F238E27FC236}">
                    <a16:creationId xmlns:a16="http://schemas.microsoft.com/office/drawing/2014/main" id="{45591957-E62B-03C1-1748-BBD04A7FB276}"/>
                  </a:ext>
                </a:extLst>
              </p:cNvPr>
              <p:cNvSpPr txBox="1"/>
              <p:nvPr/>
            </p:nvSpPr>
            <p:spPr>
              <a:xfrm>
                <a:off x="5199416" y="1998420"/>
                <a:ext cx="432390" cy="295964"/>
              </a:xfrm>
              <a:prstGeom prst="rect">
                <a:avLst/>
              </a:prstGeom>
              <a:noFill/>
            </p:spPr>
            <p:txBody>
              <a:bodyPr wrap="square" rtlCol="0">
                <a:spAutoFit/>
              </a:bodyPr>
              <a:lstStyle/>
              <a:p>
                <a:r>
                  <a:rPr lang="en-US" sz="800" dirty="0"/>
                  <a:t>35</a:t>
                </a:r>
              </a:p>
            </p:txBody>
          </p:sp>
          <p:sp>
            <p:nvSpPr>
              <p:cNvPr id="66" name="TextBox 65">
                <a:extLst>
                  <a:ext uri="{FF2B5EF4-FFF2-40B4-BE49-F238E27FC236}">
                    <a16:creationId xmlns:a16="http://schemas.microsoft.com/office/drawing/2014/main" id="{D0FFA73E-B870-B778-AFF2-177612307822}"/>
                  </a:ext>
                </a:extLst>
              </p:cNvPr>
              <p:cNvSpPr txBox="1"/>
              <p:nvPr/>
            </p:nvSpPr>
            <p:spPr>
              <a:xfrm>
                <a:off x="5237836" y="2664438"/>
                <a:ext cx="432390" cy="295964"/>
              </a:xfrm>
              <a:prstGeom prst="rect">
                <a:avLst/>
              </a:prstGeom>
              <a:noFill/>
            </p:spPr>
            <p:txBody>
              <a:bodyPr wrap="square" rtlCol="0">
                <a:spAutoFit/>
              </a:bodyPr>
              <a:lstStyle/>
              <a:p>
                <a:r>
                  <a:rPr lang="en-US" sz="800" dirty="0"/>
                  <a:t>25</a:t>
                </a:r>
              </a:p>
            </p:txBody>
          </p:sp>
          <p:sp>
            <p:nvSpPr>
              <p:cNvPr id="67" name="TextBox 66">
                <a:extLst>
                  <a:ext uri="{FF2B5EF4-FFF2-40B4-BE49-F238E27FC236}">
                    <a16:creationId xmlns:a16="http://schemas.microsoft.com/office/drawing/2014/main" id="{C77507C4-CB88-CACF-C460-148A1D412944}"/>
                  </a:ext>
                </a:extLst>
              </p:cNvPr>
              <p:cNvSpPr txBox="1"/>
              <p:nvPr/>
            </p:nvSpPr>
            <p:spPr>
              <a:xfrm>
                <a:off x="5211103" y="2338818"/>
                <a:ext cx="432390" cy="295964"/>
              </a:xfrm>
              <a:prstGeom prst="rect">
                <a:avLst/>
              </a:prstGeom>
              <a:noFill/>
            </p:spPr>
            <p:txBody>
              <a:bodyPr wrap="square" rtlCol="0">
                <a:spAutoFit/>
              </a:bodyPr>
              <a:lstStyle/>
              <a:p>
                <a:r>
                  <a:rPr lang="en-US" sz="800" dirty="0"/>
                  <a:t>30</a:t>
                </a:r>
              </a:p>
            </p:txBody>
          </p:sp>
          <p:sp>
            <p:nvSpPr>
              <p:cNvPr id="68" name="TextBox 67">
                <a:extLst>
                  <a:ext uri="{FF2B5EF4-FFF2-40B4-BE49-F238E27FC236}">
                    <a16:creationId xmlns:a16="http://schemas.microsoft.com/office/drawing/2014/main" id="{465D3BF9-233D-8CF0-4F15-B7E4B7F5B5CE}"/>
                  </a:ext>
                </a:extLst>
              </p:cNvPr>
              <p:cNvSpPr txBox="1"/>
              <p:nvPr/>
            </p:nvSpPr>
            <p:spPr>
              <a:xfrm>
                <a:off x="5237836" y="3680378"/>
                <a:ext cx="432390" cy="295964"/>
              </a:xfrm>
              <a:prstGeom prst="rect">
                <a:avLst/>
              </a:prstGeom>
              <a:noFill/>
            </p:spPr>
            <p:txBody>
              <a:bodyPr wrap="square" rtlCol="0">
                <a:spAutoFit/>
              </a:bodyPr>
              <a:lstStyle/>
              <a:p>
                <a:r>
                  <a:rPr lang="en-US" sz="800" dirty="0"/>
                  <a:t>10</a:t>
                </a:r>
              </a:p>
            </p:txBody>
          </p:sp>
          <p:sp>
            <p:nvSpPr>
              <p:cNvPr id="69" name="TextBox 68">
                <a:extLst>
                  <a:ext uri="{FF2B5EF4-FFF2-40B4-BE49-F238E27FC236}">
                    <a16:creationId xmlns:a16="http://schemas.microsoft.com/office/drawing/2014/main" id="{70B64B17-CB99-9883-7B3F-68587889FB03}"/>
                  </a:ext>
                </a:extLst>
              </p:cNvPr>
              <p:cNvSpPr txBox="1"/>
              <p:nvPr/>
            </p:nvSpPr>
            <p:spPr>
              <a:xfrm>
                <a:off x="5245542" y="3000198"/>
                <a:ext cx="432390" cy="295964"/>
              </a:xfrm>
              <a:prstGeom prst="rect">
                <a:avLst/>
              </a:prstGeom>
              <a:noFill/>
            </p:spPr>
            <p:txBody>
              <a:bodyPr wrap="square" rtlCol="0">
                <a:spAutoFit/>
              </a:bodyPr>
              <a:lstStyle/>
              <a:p>
                <a:r>
                  <a:rPr lang="en-US" sz="800" dirty="0"/>
                  <a:t>20</a:t>
                </a:r>
              </a:p>
            </p:txBody>
          </p:sp>
          <p:sp>
            <p:nvSpPr>
              <p:cNvPr id="70" name="TextBox 69">
                <a:extLst>
                  <a:ext uri="{FF2B5EF4-FFF2-40B4-BE49-F238E27FC236}">
                    <a16:creationId xmlns:a16="http://schemas.microsoft.com/office/drawing/2014/main" id="{C0FAA6F0-7D9C-0976-F252-562E3A8F7EDC}"/>
                  </a:ext>
                </a:extLst>
              </p:cNvPr>
              <p:cNvSpPr txBox="1"/>
              <p:nvPr/>
            </p:nvSpPr>
            <p:spPr>
              <a:xfrm>
                <a:off x="5245542" y="3344129"/>
                <a:ext cx="432390" cy="295964"/>
              </a:xfrm>
              <a:prstGeom prst="rect">
                <a:avLst/>
              </a:prstGeom>
              <a:noFill/>
            </p:spPr>
            <p:txBody>
              <a:bodyPr wrap="square" rtlCol="0">
                <a:spAutoFit/>
              </a:bodyPr>
              <a:lstStyle/>
              <a:p>
                <a:r>
                  <a:rPr lang="en-US" sz="800" dirty="0"/>
                  <a:t>15</a:t>
                </a:r>
              </a:p>
            </p:txBody>
          </p:sp>
          <p:sp>
            <p:nvSpPr>
              <p:cNvPr id="71" name="TextBox 70">
                <a:extLst>
                  <a:ext uri="{FF2B5EF4-FFF2-40B4-BE49-F238E27FC236}">
                    <a16:creationId xmlns:a16="http://schemas.microsoft.com/office/drawing/2014/main" id="{76B85D11-1488-26C6-C1A4-703181BE739A}"/>
                  </a:ext>
                </a:extLst>
              </p:cNvPr>
              <p:cNvSpPr txBox="1"/>
              <p:nvPr/>
            </p:nvSpPr>
            <p:spPr>
              <a:xfrm>
                <a:off x="5245542" y="4018224"/>
                <a:ext cx="432390" cy="295964"/>
              </a:xfrm>
              <a:prstGeom prst="rect">
                <a:avLst/>
              </a:prstGeom>
              <a:noFill/>
            </p:spPr>
            <p:txBody>
              <a:bodyPr wrap="square" rtlCol="0">
                <a:spAutoFit/>
              </a:bodyPr>
              <a:lstStyle/>
              <a:p>
                <a:r>
                  <a:rPr lang="en-US" sz="800" dirty="0"/>
                  <a:t>5</a:t>
                </a:r>
              </a:p>
            </p:txBody>
          </p:sp>
        </p:grpSp>
        <p:sp>
          <p:nvSpPr>
            <p:cNvPr id="62" name="Rectangle 61">
              <a:extLst>
                <a:ext uri="{FF2B5EF4-FFF2-40B4-BE49-F238E27FC236}">
                  <a16:creationId xmlns:a16="http://schemas.microsoft.com/office/drawing/2014/main" id="{22F8C857-98B0-8E2B-AC2A-5E82E8FA1535}"/>
                </a:ext>
              </a:extLst>
            </p:cNvPr>
            <p:cNvSpPr/>
            <p:nvPr/>
          </p:nvSpPr>
          <p:spPr>
            <a:xfrm>
              <a:off x="8709194" y="2989574"/>
              <a:ext cx="129907" cy="687503"/>
            </a:xfrm>
            <a:prstGeom prst="rect">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10"/>
            </a:p>
          </p:txBody>
        </p:sp>
        <p:sp>
          <p:nvSpPr>
            <p:cNvPr id="63" name="Oval 62">
              <a:extLst>
                <a:ext uri="{FF2B5EF4-FFF2-40B4-BE49-F238E27FC236}">
                  <a16:creationId xmlns:a16="http://schemas.microsoft.com/office/drawing/2014/main" id="{EDFF4706-D18C-C18E-1562-4B9AE8552A3A}"/>
                </a:ext>
              </a:extLst>
            </p:cNvPr>
            <p:cNvSpPr/>
            <p:nvPr/>
          </p:nvSpPr>
          <p:spPr>
            <a:xfrm>
              <a:off x="8645188" y="3659048"/>
              <a:ext cx="243038" cy="209550"/>
            </a:xfrm>
            <a:prstGeom prst="ellipse">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10"/>
            </a:p>
          </p:txBody>
        </p:sp>
      </p:grpSp>
      <p:sp>
        <p:nvSpPr>
          <p:cNvPr id="14" name="TextBox 13">
            <a:extLst>
              <a:ext uri="{FF2B5EF4-FFF2-40B4-BE49-F238E27FC236}">
                <a16:creationId xmlns:a16="http://schemas.microsoft.com/office/drawing/2014/main" id="{5A747182-906F-7B1B-B6F4-C886C78FCFF3}"/>
              </a:ext>
            </a:extLst>
          </p:cNvPr>
          <p:cNvSpPr txBox="1"/>
          <p:nvPr/>
        </p:nvSpPr>
        <p:spPr>
          <a:xfrm>
            <a:off x="2585811" y="2375790"/>
            <a:ext cx="833883" cy="338554"/>
          </a:xfrm>
          <a:prstGeom prst="rect">
            <a:avLst/>
          </a:prstGeom>
          <a:noFill/>
        </p:spPr>
        <p:txBody>
          <a:bodyPr wrap="none" rtlCol="0">
            <a:spAutoFit/>
          </a:bodyPr>
          <a:lstStyle/>
          <a:p>
            <a:r>
              <a:rPr lang="en-US" sz="1600" dirty="0"/>
              <a:t>Salinity</a:t>
            </a:r>
          </a:p>
        </p:txBody>
      </p:sp>
      <p:sp>
        <p:nvSpPr>
          <p:cNvPr id="15" name="TextBox 14">
            <a:extLst>
              <a:ext uri="{FF2B5EF4-FFF2-40B4-BE49-F238E27FC236}">
                <a16:creationId xmlns:a16="http://schemas.microsoft.com/office/drawing/2014/main" id="{35A1E50E-8553-A06A-AF2F-76E15CEA0F48}"/>
              </a:ext>
            </a:extLst>
          </p:cNvPr>
          <p:cNvSpPr txBox="1"/>
          <p:nvPr/>
        </p:nvSpPr>
        <p:spPr>
          <a:xfrm>
            <a:off x="4767912" y="2338017"/>
            <a:ext cx="1295676" cy="338554"/>
          </a:xfrm>
          <a:prstGeom prst="rect">
            <a:avLst/>
          </a:prstGeom>
          <a:noFill/>
        </p:spPr>
        <p:txBody>
          <a:bodyPr wrap="none" rtlCol="0">
            <a:spAutoFit/>
          </a:bodyPr>
          <a:lstStyle/>
          <a:p>
            <a:r>
              <a:rPr lang="en-US" sz="1600" dirty="0"/>
              <a:t>Temperature</a:t>
            </a:r>
          </a:p>
        </p:txBody>
      </p:sp>
      <p:pic>
        <p:nvPicPr>
          <p:cNvPr id="1026" name="Picture 2" descr="Illustration of Orange Ruler png">
            <a:extLst>
              <a:ext uri="{FF2B5EF4-FFF2-40B4-BE49-F238E27FC236}">
                <a16:creationId xmlns:a16="http://schemas.microsoft.com/office/drawing/2014/main" id="{E7466FBE-3FD9-A28C-AD6F-4D7172C34A9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893101">
            <a:off x="-1302604" y="2484696"/>
            <a:ext cx="4689434" cy="4689434"/>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4270D060-EE5A-B89B-215C-391877F89B7F}"/>
              </a:ext>
            </a:extLst>
          </p:cNvPr>
          <p:cNvSpPr/>
          <p:nvPr/>
        </p:nvSpPr>
        <p:spPr>
          <a:xfrm>
            <a:off x="1658471" y="6610662"/>
            <a:ext cx="8875058" cy="253830"/>
          </a:xfrm>
          <a:prstGeom prst="rect">
            <a:avLst/>
          </a:prstGeom>
          <a:solidFill>
            <a:srgbClr val="DFC27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61181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BCF437E-9CB6-8147-7727-A8E72ED0AFFC}"/>
              </a:ext>
            </a:extLst>
          </p:cNvPr>
          <p:cNvPicPr>
            <a:picLocks noChangeAspect="1"/>
          </p:cNvPicPr>
          <p:nvPr/>
        </p:nvPicPr>
        <p:blipFill>
          <a:blip r:embed="rId3"/>
          <a:stretch>
            <a:fillRect/>
          </a:stretch>
        </p:blipFill>
        <p:spPr>
          <a:xfrm>
            <a:off x="429346" y="954742"/>
            <a:ext cx="11333308" cy="4948516"/>
          </a:xfrm>
          <a:prstGeom prst="rect">
            <a:avLst/>
          </a:prstGeom>
        </p:spPr>
      </p:pic>
      <p:sp>
        <p:nvSpPr>
          <p:cNvPr id="2" name="TextBox 1">
            <a:extLst>
              <a:ext uri="{FF2B5EF4-FFF2-40B4-BE49-F238E27FC236}">
                <a16:creationId xmlns:a16="http://schemas.microsoft.com/office/drawing/2014/main" id="{F412C253-A61A-99BB-EE82-383C8C7EC060}"/>
              </a:ext>
            </a:extLst>
          </p:cNvPr>
          <p:cNvSpPr txBox="1"/>
          <p:nvPr/>
        </p:nvSpPr>
        <p:spPr>
          <a:xfrm>
            <a:off x="4815840" y="1140822"/>
            <a:ext cx="1349829" cy="738664"/>
          </a:xfrm>
          <a:prstGeom prst="rect">
            <a:avLst/>
          </a:prstGeom>
          <a:solidFill>
            <a:schemeClr val="bg1"/>
          </a:solidFill>
        </p:spPr>
        <p:txBody>
          <a:bodyPr wrap="square" rtlCol="0">
            <a:spAutoFit/>
          </a:bodyPr>
          <a:lstStyle/>
          <a:p>
            <a:pPr algn="ctr"/>
            <a:r>
              <a:rPr lang="en-US" sz="2400" b="1" dirty="0">
                <a:latin typeface="Times New Roman" panose="02020603050405020304" pitchFamily="18" charset="0"/>
                <a:ea typeface="Calibri" panose="020F0502020204030204" pitchFamily="34" charset="0"/>
                <a:cs typeface="Times New Roman" panose="02020603050405020304" pitchFamily="18" charset="0"/>
              </a:rPr>
              <a:t>Light</a:t>
            </a:r>
          </a:p>
          <a:p>
            <a:endParaRPr lang="en-US" dirty="0"/>
          </a:p>
        </p:txBody>
      </p:sp>
    </p:spTree>
    <p:extLst>
      <p:ext uri="{BB962C8B-B14F-4D97-AF65-F5344CB8AC3E}">
        <p14:creationId xmlns:p14="http://schemas.microsoft.com/office/powerpoint/2010/main" val="40087721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57101B29-8ACC-D61F-4735-8F81A9E7794F}"/>
              </a:ext>
            </a:extLst>
          </p:cNvPr>
          <p:cNvGraphicFramePr>
            <a:graphicFrameLocks noGrp="1"/>
          </p:cNvGraphicFramePr>
          <p:nvPr>
            <p:ph idx="1"/>
            <p:extLst>
              <p:ext uri="{D42A27DB-BD31-4B8C-83A1-F6EECF244321}">
                <p14:modId xmlns:p14="http://schemas.microsoft.com/office/powerpoint/2010/main" val="2997470304"/>
              </p:ext>
            </p:extLst>
          </p:nvPr>
        </p:nvGraphicFramePr>
        <p:xfrm>
          <a:off x="838200" y="1825625"/>
          <a:ext cx="10515597" cy="3571240"/>
        </p:xfrm>
        <a:graphic>
          <a:graphicData uri="http://schemas.openxmlformats.org/drawingml/2006/table">
            <a:tbl>
              <a:tblPr firstRow="1" bandRow="1">
                <a:tableStyleId>{5C22544A-7EE6-4342-B048-85BDC9FD1C3A}</a:tableStyleId>
              </a:tblPr>
              <a:tblGrid>
                <a:gridCol w="3505199">
                  <a:extLst>
                    <a:ext uri="{9D8B030D-6E8A-4147-A177-3AD203B41FA5}">
                      <a16:colId xmlns:a16="http://schemas.microsoft.com/office/drawing/2014/main" val="3475076403"/>
                    </a:ext>
                  </a:extLst>
                </a:gridCol>
                <a:gridCol w="3505199">
                  <a:extLst>
                    <a:ext uri="{9D8B030D-6E8A-4147-A177-3AD203B41FA5}">
                      <a16:colId xmlns:a16="http://schemas.microsoft.com/office/drawing/2014/main" val="2012038898"/>
                    </a:ext>
                  </a:extLst>
                </a:gridCol>
                <a:gridCol w="3505199">
                  <a:extLst>
                    <a:ext uri="{9D8B030D-6E8A-4147-A177-3AD203B41FA5}">
                      <a16:colId xmlns:a16="http://schemas.microsoft.com/office/drawing/2014/main" val="1451019309"/>
                    </a:ext>
                  </a:extLst>
                </a:gridCol>
              </a:tblGrid>
              <a:tr h="370840">
                <a:tc>
                  <a:txBody>
                    <a:bodyPr/>
                    <a:lstStyle/>
                    <a:p>
                      <a:endParaRPr lang="en-US"/>
                    </a:p>
                  </a:txBody>
                  <a:tcPr/>
                </a:tc>
                <a:tc>
                  <a:txBody>
                    <a:bodyPr/>
                    <a:lstStyle/>
                    <a:p>
                      <a:r>
                        <a:rPr lang="en-US" dirty="0"/>
                        <a:t>Best Site</a:t>
                      </a:r>
                    </a:p>
                  </a:txBody>
                  <a:tcPr/>
                </a:tc>
                <a:tc>
                  <a:txBody>
                    <a:bodyPr/>
                    <a:lstStyle/>
                    <a:p>
                      <a:r>
                        <a:rPr lang="en-US" dirty="0"/>
                        <a:t>Worst Site</a:t>
                      </a:r>
                    </a:p>
                  </a:txBody>
                  <a:tcPr/>
                </a:tc>
                <a:extLst>
                  <a:ext uri="{0D108BD9-81ED-4DB2-BD59-A6C34878D82A}">
                    <a16:rowId xmlns:a16="http://schemas.microsoft.com/office/drawing/2014/main" val="2105671354"/>
                  </a:ext>
                </a:extLst>
              </a:tr>
              <a:tr h="370840">
                <a:tc>
                  <a:txBody>
                    <a:bodyPr/>
                    <a:lstStyle/>
                    <a:p>
                      <a:r>
                        <a:rPr lang="en-US" dirty="0"/>
                        <a:t>Group 1</a:t>
                      </a:r>
                    </a:p>
                    <a:p>
                      <a:endParaRPr lang="en-US" dirty="0"/>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295270523"/>
                  </a:ext>
                </a:extLst>
              </a:tr>
              <a:tr h="370840">
                <a:tc>
                  <a:txBody>
                    <a:bodyPr/>
                    <a:lstStyle/>
                    <a:p>
                      <a:r>
                        <a:rPr lang="en-US" dirty="0"/>
                        <a:t>Group 2</a:t>
                      </a:r>
                    </a:p>
                    <a:p>
                      <a:endParaRPr lang="en-US" dirty="0"/>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497510196"/>
                  </a:ext>
                </a:extLst>
              </a:tr>
              <a:tr h="370840">
                <a:tc>
                  <a:txBody>
                    <a:bodyPr/>
                    <a:lstStyle/>
                    <a:p>
                      <a:r>
                        <a:rPr lang="en-US" dirty="0"/>
                        <a:t>Group 3</a:t>
                      </a:r>
                    </a:p>
                    <a:p>
                      <a:endParaRPr lang="en-US" dirty="0"/>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626517173"/>
                  </a:ext>
                </a:extLst>
              </a:tr>
              <a:tr h="370840">
                <a:tc>
                  <a:txBody>
                    <a:bodyPr/>
                    <a:lstStyle/>
                    <a:p>
                      <a:r>
                        <a:rPr lang="en-US" dirty="0"/>
                        <a:t>Group 4</a:t>
                      </a:r>
                    </a:p>
                    <a:p>
                      <a:endParaRPr lang="en-US" dirty="0"/>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004545296"/>
                  </a:ext>
                </a:extLst>
              </a:tr>
              <a:tr h="370840">
                <a:tc>
                  <a:txBody>
                    <a:bodyPr/>
                    <a:lstStyle/>
                    <a:p>
                      <a:r>
                        <a:rPr lang="en-US" dirty="0"/>
                        <a:t>Group 5</a:t>
                      </a:r>
                    </a:p>
                    <a:p>
                      <a:endParaRPr lang="en-US" dirty="0"/>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2681381036"/>
                  </a:ext>
                </a:extLst>
              </a:tr>
            </a:tbl>
          </a:graphicData>
        </a:graphic>
      </p:graphicFrame>
    </p:spTree>
    <p:extLst>
      <p:ext uri="{BB962C8B-B14F-4D97-AF65-F5344CB8AC3E}">
        <p14:creationId xmlns:p14="http://schemas.microsoft.com/office/powerpoint/2010/main" val="40986085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FB317120-A1A1-9965-E1FA-C2DDE44D3AF1}"/>
              </a:ext>
            </a:extLst>
          </p:cNvPr>
          <p:cNvGraphicFramePr>
            <a:graphicFrameLocks noGrp="1"/>
          </p:cNvGraphicFramePr>
          <p:nvPr>
            <p:ph idx="1"/>
            <p:extLst>
              <p:ext uri="{D42A27DB-BD31-4B8C-83A1-F6EECF244321}">
                <p14:modId xmlns:p14="http://schemas.microsoft.com/office/powerpoint/2010/main" val="369587330"/>
              </p:ext>
            </p:extLst>
          </p:nvPr>
        </p:nvGraphicFramePr>
        <p:xfrm>
          <a:off x="838200" y="860612"/>
          <a:ext cx="10515600" cy="5942217"/>
        </p:xfrm>
        <a:graphic>
          <a:graphicData uri="http://schemas.openxmlformats.org/drawingml/2006/table">
            <a:tbl>
              <a:tblPr firstRow="1" bandRow="1">
                <a:tableStyleId>{5C22544A-7EE6-4342-B048-85BDC9FD1C3A}</a:tableStyleId>
              </a:tblPr>
              <a:tblGrid>
                <a:gridCol w="1752600">
                  <a:extLst>
                    <a:ext uri="{9D8B030D-6E8A-4147-A177-3AD203B41FA5}">
                      <a16:colId xmlns:a16="http://schemas.microsoft.com/office/drawing/2014/main" val="1070476218"/>
                    </a:ext>
                  </a:extLst>
                </a:gridCol>
                <a:gridCol w="1752600">
                  <a:extLst>
                    <a:ext uri="{9D8B030D-6E8A-4147-A177-3AD203B41FA5}">
                      <a16:colId xmlns:a16="http://schemas.microsoft.com/office/drawing/2014/main" val="3805612595"/>
                    </a:ext>
                  </a:extLst>
                </a:gridCol>
                <a:gridCol w="1752600">
                  <a:extLst>
                    <a:ext uri="{9D8B030D-6E8A-4147-A177-3AD203B41FA5}">
                      <a16:colId xmlns:a16="http://schemas.microsoft.com/office/drawing/2014/main" val="171999536"/>
                    </a:ext>
                  </a:extLst>
                </a:gridCol>
                <a:gridCol w="1752600">
                  <a:extLst>
                    <a:ext uri="{9D8B030D-6E8A-4147-A177-3AD203B41FA5}">
                      <a16:colId xmlns:a16="http://schemas.microsoft.com/office/drawing/2014/main" val="2129234618"/>
                    </a:ext>
                  </a:extLst>
                </a:gridCol>
                <a:gridCol w="1752600">
                  <a:extLst>
                    <a:ext uri="{9D8B030D-6E8A-4147-A177-3AD203B41FA5}">
                      <a16:colId xmlns:a16="http://schemas.microsoft.com/office/drawing/2014/main" val="2498014741"/>
                    </a:ext>
                  </a:extLst>
                </a:gridCol>
                <a:gridCol w="1752600">
                  <a:extLst>
                    <a:ext uri="{9D8B030D-6E8A-4147-A177-3AD203B41FA5}">
                      <a16:colId xmlns:a16="http://schemas.microsoft.com/office/drawing/2014/main" val="1521307483"/>
                    </a:ext>
                  </a:extLst>
                </a:gridCol>
              </a:tblGrid>
              <a:tr h="455817">
                <a:tc>
                  <a:txBody>
                    <a:bodyPr/>
                    <a:lstStyle/>
                    <a:p>
                      <a:endParaRPr lang="en-US" dirty="0"/>
                    </a:p>
                  </a:txBody>
                  <a:tcPr/>
                </a:tc>
                <a:tc>
                  <a:txBody>
                    <a:bodyPr/>
                    <a:lstStyle/>
                    <a:p>
                      <a:pPr algn="ctr"/>
                      <a:r>
                        <a:rPr lang="en-US" dirty="0"/>
                        <a:t>Group 1</a:t>
                      </a:r>
                    </a:p>
                  </a:txBody>
                  <a:tcPr/>
                </a:tc>
                <a:tc>
                  <a:txBody>
                    <a:bodyPr/>
                    <a:lstStyle/>
                    <a:p>
                      <a:pPr algn="ctr"/>
                      <a:r>
                        <a:rPr lang="en-US" dirty="0"/>
                        <a:t>Group 2</a:t>
                      </a:r>
                    </a:p>
                  </a:txBody>
                  <a:tcPr/>
                </a:tc>
                <a:tc>
                  <a:txBody>
                    <a:bodyPr/>
                    <a:lstStyle/>
                    <a:p>
                      <a:pPr algn="ctr"/>
                      <a:r>
                        <a:rPr lang="en-US" dirty="0"/>
                        <a:t>Group 3</a:t>
                      </a:r>
                    </a:p>
                  </a:txBody>
                  <a:tcPr/>
                </a:tc>
                <a:tc>
                  <a:txBody>
                    <a:bodyPr/>
                    <a:lstStyle/>
                    <a:p>
                      <a:pPr algn="ctr"/>
                      <a:r>
                        <a:rPr lang="en-US" dirty="0"/>
                        <a:t>Group 4</a:t>
                      </a:r>
                    </a:p>
                  </a:txBody>
                  <a:tcPr/>
                </a:tc>
                <a:tc>
                  <a:txBody>
                    <a:bodyPr/>
                    <a:lstStyle/>
                    <a:p>
                      <a:pPr algn="ctr"/>
                      <a:r>
                        <a:rPr lang="en-US" dirty="0"/>
                        <a:t>Group 5</a:t>
                      </a:r>
                    </a:p>
                  </a:txBody>
                  <a:tcPr/>
                </a:tc>
                <a:extLst>
                  <a:ext uri="{0D108BD9-81ED-4DB2-BD59-A6C34878D82A}">
                    <a16:rowId xmlns:a16="http://schemas.microsoft.com/office/drawing/2014/main" val="3245181869"/>
                  </a:ext>
                </a:extLst>
              </a:tr>
              <a:tr h="786753">
                <a:tc>
                  <a:txBody>
                    <a:bodyPr/>
                    <a:lstStyle/>
                    <a:p>
                      <a:pPr algn="ctr"/>
                      <a:r>
                        <a:rPr lang="en-US" dirty="0"/>
                        <a:t>Site 1</a:t>
                      </a:r>
                    </a:p>
                    <a:p>
                      <a:pPr lvl="0" algn="ctr">
                        <a:buNone/>
                      </a:pPr>
                      <a:r>
                        <a:rPr lang="en-US" dirty="0"/>
                        <a:t># of Seeds</a:t>
                      </a:r>
                    </a:p>
                    <a:p>
                      <a:pPr algn="ctr"/>
                      <a:endParaRPr lang="en-US" dirty="0"/>
                    </a:p>
                  </a:txBody>
                  <a:tcPr/>
                </a:tc>
                <a:tc>
                  <a:txBody>
                    <a:bodyPr/>
                    <a:lstStyle/>
                    <a:p>
                      <a:pPr algn="ctr"/>
                      <a:endParaRPr lang="en-US" dirty="0"/>
                    </a:p>
                  </a:txBody>
                  <a:tcPr/>
                </a:tc>
                <a:tc>
                  <a:txBody>
                    <a:bodyPr/>
                    <a:lstStyle/>
                    <a:p>
                      <a:pPr algn="ctr"/>
                      <a:endParaRPr lang="en-US"/>
                    </a:p>
                  </a:txBody>
                  <a:tcPr/>
                </a:tc>
                <a:tc>
                  <a:txBody>
                    <a:bodyPr/>
                    <a:lstStyle/>
                    <a:p>
                      <a:pPr algn="ctr"/>
                      <a:endParaRPr lang="en-US"/>
                    </a:p>
                  </a:txBody>
                  <a:tcPr/>
                </a:tc>
                <a:tc>
                  <a:txBody>
                    <a:bodyPr/>
                    <a:lstStyle/>
                    <a:p>
                      <a:pPr algn="ctr"/>
                      <a:endParaRPr lang="en-US"/>
                    </a:p>
                  </a:txBody>
                  <a:tcPr/>
                </a:tc>
                <a:tc>
                  <a:txBody>
                    <a:bodyPr/>
                    <a:lstStyle/>
                    <a:p>
                      <a:pPr algn="ctr"/>
                      <a:endParaRPr lang="en-US"/>
                    </a:p>
                  </a:txBody>
                  <a:tcPr/>
                </a:tc>
                <a:extLst>
                  <a:ext uri="{0D108BD9-81ED-4DB2-BD59-A6C34878D82A}">
                    <a16:rowId xmlns:a16="http://schemas.microsoft.com/office/drawing/2014/main" val="1059248396"/>
                  </a:ext>
                </a:extLst>
              </a:tr>
              <a:tr h="786753">
                <a:tc>
                  <a:txBody>
                    <a:bodyPr/>
                    <a:lstStyle/>
                    <a:p>
                      <a:pPr algn="ctr"/>
                      <a:r>
                        <a:rPr lang="en-US" dirty="0"/>
                        <a:t>Site 2</a:t>
                      </a:r>
                    </a:p>
                    <a:p>
                      <a:pPr lvl="0" algn="ctr">
                        <a:buNone/>
                      </a:pPr>
                      <a:r>
                        <a:rPr lang="en-US" dirty="0"/>
                        <a:t># of Seeds</a:t>
                      </a:r>
                    </a:p>
                    <a:p>
                      <a:pPr algn="ctr"/>
                      <a:endParaRPr lang="en-US" dirty="0"/>
                    </a:p>
                  </a:txBody>
                  <a:tcPr/>
                </a:tc>
                <a:tc>
                  <a:txBody>
                    <a:bodyPr/>
                    <a:lstStyle/>
                    <a:p>
                      <a:pPr algn="ctr"/>
                      <a:endParaRPr lang="en-US"/>
                    </a:p>
                  </a:txBody>
                  <a:tcPr/>
                </a:tc>
                <a:tc>
                  <a:txBody>
                    <a:bodyPr/>
                    <a:lstStyle/>
                    <a:p>
                      <a:pPr algn="ctr"/>
                      <a:endParaRPr lang="en-US"/>
                    </a:p>
                  </a:txBody>
                  <a:tcPr/>
                </a:tc>
                <a:tc>
                  <a:txBody>
                    <a:bodyPr/>
                    <a:lstStyle/>
                    <a:p>
                      <a:pPr algn="ctr"/>
                      <a:endParaRPr lang="en-US"/>
                    </a:p>
                  </a:txBody>
                  <a:tcPr/>
                </a:tc>
                <a:tc>
                  <a:txBody>
                    <a:bodyPr/>
                    <a:lstStyle/>
                    <a:p>
                      <a:pPr algn="ctr"/>
                      <a:endParaRPr lang="en-US"/>
                    </a:p>
                  </a:txBody>
                  <a:tcPr/>
                </a:tc>
                <a:tc>
                  <a:txBody>
                    <a:bodyPr/>
                    <a:lstStyle/>
                    <a:p>
                      <a:pPr algn="ctr"/>
                      <a:endParaRPr lang="en-US"/>
                    </a:p>
                  </a:txBody>
                  <a:tcPr/>
                </a:tc>
                <a:extLst>
                  <a:ext uri="{0D108BD9-81ED-4DB2-BD59-A6C34878D82A}">
                    <a16:rowId xmlns:a16="http://schemas.microsoft.com/office/drawing/2014/main" val="3885947593"/>
                  </a:ext>
                </a:extLst>
              </a:tr>
              <a:tr h="786753">
                <a:tc>
                  <a:txBody>
                    <a:bodyPr/>
                    <a:lstStyle/>
                    <a:p>
                      <a:pPr algn="ctr"/>
                      <a:r>
                        <a:rPr lang="en-US" dirty="0"/>
                        <a:t>Site 3</a:t>
                      </a:r>
                    </a:p>
                    <a:p>
                      <a:pPr lvl="0" algn="ctr">
                        <a:buNone/>
                      </a:pPr>
                      <a:r>
                        <a:rPr lang="en-US" dirty="0"/>
                        <a:t># of Seeds</a:t>
                      </a:r>
                    </a:p>
                    <a:p>
                      <a:pPr algn="ctr"/>
                      <a:endParaRPr lang="en-US" dirty="0"/>
                    </a:p>
                  </a:txBody>
                  <a:tcPr/>
                </a:tc>
                <a:tc>
                  <a:txBody>
                    <a:bodyPr/>
                    <a:lstStyle/>
                    <a:p>
                      <a:pPr algn="ctr"/>
                      <a:endParaRPr lang="en-US"/>
                    </a:p>
                  </a:txBody>
                  <a:tcPr/>
                </a:tc>
                <a:tc>
                  <a:txBody>
                    <a:bodyPr/>
                    <a:lstStyle/>
                    <a:p>
                      <a:pPr algn="ctr"/>
                      <a:endParaRPr lang="en-US"/>
                    </a:p>
                  </a:txBody>
                  <a:tcPr/>
                </a:tc>
                <a:tc>
                  <a:txBody>
                    <a:bodyPr/>
                    <a:lstStyle/>
                    <a:p>
                      <a:pPr algn="ctr"/>
                      <a:endParaRPr lang="en-US"/>
                    </a:p>
                  </a:txBody>
                  <a:tcPr/>
                </a:tc>
                <a:tc>
                  <a:txBody>
                    <a:bodyPr/>
                    <a:lstStyle/>
                    <a:p>
                      <a:pPr algn="ctr"/>
                      <a:endParaRPr lang="en-US"/>
                    </a:p>
                  </a:txBody>
                  <a:tcPr/>
                </a:tc>
                <a:tc>
                  <a:txBody>
                    <a:bodyPr/>
                    <a:lstStyle/>
                    <a:p>
                      <a:pPr algn="ctr"/>
                      <a:endParaRPr lang="en-US"/>
                    </a:p>
                  </a:txBody>
                  <a:tcPr/>
                </a:tc>
                <a:extLst>
                  <a:ext uri="{0D108BD9-81ED-4DB2-BD59-A6C34878D82A}">
                    <a16:rowId xmlns:a16="http://schemas.microsoft.com/office/drawing/2014/main" val="2234650258"/>
                  </a:ext>
                </a:extLst>
              </a:tr>
              <a:tr h="786753">
                <a:tc>
                  <a:txBody>
                    <a:bodyPr/>
                    <a:lstStyle/>
                    <a:p>
                      <a:pPr algn="ctr"/>
                      <a:r>
                        <a:rPr lang="en-US" dirty="0"/>
                        <a:t>Site 4</a:t>
                      </a:r>
                    </a:p>
                    <a:p>
                      <a:pPr lvl="0" algn="ctr">
                        <a:buNone/>
                      </a:pPr>
                      <a:r>
                        <a:rPr lang="en-US" dirty="0"/>
                        <a:t># of Seeds</a:t>
                      </a:r>
                    </a:p>
                    <a:p>
                      <a:pPr algn="ctr"/>
                      <a:endParaRPr lang="en-US" dirty="0"/>
                    </a:p>
                  </a:txBody>
                  <a:tcPr/>
                </a:tc>
                <a:tc>
                  <a:txBody>
                    <a:bodyPr/>
                    <a:lstStyle/>
                    <a:p>
                      <a:pPr algn="ctr"/>
                      <a:endParaRPr lang="en-US" dirty="0"/>
                    </a:p>
                  </a:txBody>
                  <a:tcPr/>
                </a:tc>
                <a:tc>
                  <a:txBody>
                    <a:bodyPr/>
                    <a:lstStyle/>
                    <a:p>
                      <a:pPr algn="ctr"/>
                      <a:endParaRPr lang="en-US"/>
                    </a:p>
                  </a:txBody>
                  <a:tcPr/>
                </a:tc>
                <a:tc>
                  <a:txBody>
                    <a:bodyPr/>
                    <a:lstStyle/>
                    <a:p>
                      <a:pPr algn="ctr"/>
                      <a:endParaRPr lang="en-US" dirty="0"/>
                    </a:p>
                  </a:txBody>
                  <a:tcPr/>
                </a:tc>
                <a:tc>
                  <a:txBody>
                    <a:bodyPr/>
                    <a:lstStyle/>
                    <a:p>
                      <a:pPr algn="ctr"/>
                      <a:endParaRPr lang="en-US"/>
                    </a:p>
                  </a:txBody>
                  <a:tcPr/>
                </a:tc>
                <a:tc>
                  <a:txBody>
                    <a:bodyPr/>
                    <a:lstStyle/>
                    <a:p>
                      <a:pPr algn="ctr"/>
                      <a:endParaRPr lang="en-US"/>
                    </a:p>
                  </a:txBody>
                  <a:tcPr/>
                </a:tc>
                <a:extLst>
                  <a:ext uri="{0D108BD9-81ED-4DB2-BD59-A6C34878D82A}">
                    <a16:rowId xmlns:a16="http://schemas.microsoft.com/office/drawing/2014/main" val="1415649884"/>
                  </a:ext>
                </a:extLst>
              </a:tr>
              <a:tr h="786753">
                <a:tc>
                  <a:txBody>
                    <a:bodyPr/>
                    <a:lstStyle/>
                    <a:p>
                      <a:pPr algn="ctr"/>
                      <a:r>
                        <a:rPr lang="en-US" dirty="0"/>
                        <a:t>Site 5</a:t>
                      </a:r>
                    </a:p>
                    <a:p>
                      <a:pPr lvl="0" algn="ctr">
                        <a:buNone/>
                      </a:pPr>
                      <a:r>
                        <a:rPr lang="en-US" dirty="0"/>
                        <a:t># of Seeds</a:t>
                      </a:r>
                    </a:p>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extLst>
                  <a:ext uri="{0D108BD9-81ED-4DB2-BD59-A6C34878D82A}">
                    <a16:rowId xmlns:a16="http://schemas.microsoft.com/office/drawing/2014/main" val="3390467717"/>
                  </a:ext>
                </a:extLst>
              </a:tr>
              <a:tr h="786753">
                <a:tc>
                  <a:txBody>
                    <a:bodyPr/>
                    <a:lstStyle/>
                    <a:p>
                      <a:pPr algn="ctr"/>
                      <a:r>
                        <a:rPr lang="en-US" dirty="0"/>
                        <a:t>Site 6</a:t>
                      </a:r>
                    </a:p>
                    <a:p>
                      <a:pPr lvl="0" algn="ctr">
                        <a:buNone/>
                      </a:pPr>
                      <a:r>
                        <a:rPr lang="en-US" dirty="0"/>
                        <a:t># of Seeds</a:t>
                      </a:r>
                    </a:p>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extLst>
                  <a:ext uri="{0D108BD9-81ED-4DB2-BD59-A6C34878D82A}">
                    <a16:rowId xmlns:a16="http://schemas.microsoft.com/office/drawing/2014/main" val="3747756209"/>
                  </a:ext>
                </a:extLst>
              </a:tr>
            </a:tbl>
          </a:graphicData>
        </a:graphic>
      </p:graphicFrame>
    </p:spTree>
    <p:extLst>
      <p:ext uri="{BB962C8B-B14F-4D97-AF65-F5344CB8AC3E}">
        <p14:creationId xmlns:p14="http://schemas.microsoft.com/office/powerpoint/2010/main" val="10853432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4E121-13FF-1C54-9C5E-E2889B1EA3A2}"/>
              </a:ext>
            </a:extLst>
          </p:cNvPr>
          <p:cNvSpPr>
            <a:spLocks noGrp="1"/>
          </p:cNvSpPr>
          <p:nvPr>
            <p:ph type="title"/>
          </p:nvPr>
        </p:nvSpPr>
        <p:spPr/>
        <p:txBody>
          <a:bodyPr/>
          <a:lstStyle/>
          <a:p>
            <a:r>
              <a:rPr lang="en-US" dirty="0"/>
              <a:t>Group Discussion </a:t>
            </a:r>
          </a:p>
        </p:txBody>
      </p:sp>
      <p:sp>
        <p:nvSpPr>
          <p:cNvPr id="3" name="Content Placeholder 2">
            <a:extLst>
              <a:ext uri="{FF2B5EF4-FFF2-40B4-BE49-F238E27FC236}">
                <a16:creationId xmlns:a16="http://schemas.microsoft.com/office/drawing/2014/main" id="{A5872216-4C9B-46BD-D17F-EF32FD175734}"/>
              </a:ext>
            </a:extLst>
          </p:cNvPr>
          <p:cNvSpPr>
            <a:spLocks noGrp="1"/>
          </p:cNvSpPr>
          <p:nvPr>
            <p:ph idx="1"/>
          </p:nvPr>
        </p:nvSpPr>
        <p:spPr>
          <a:xfrm>
            <a:off x="656216" y="1825625"/>
            <a:ext cx="10697584" cy="4351338"/>
          </a:xfrm>
        </p:spPr>
        <p:txBody>
          <a:bodyPr>
            <a:normAutofit fontScale="92500"/>
          </a:bodyPr>
          <a:lstStyle/>
          <a:p>
            <a:r>
              <a:rPr lang="en-US" dirty="0"/>
              <a:t>Was it hard to decide where to put seeds and how many to use?</a:t>
            </a:r>
          </a:p>
          <a:p>
            <a:endParaRPr lang="en-US" dirty="0"/>
          </a:p>
          <a:p>
            <a:r>
              <a:rPr lang="en-US" dirty="0"/>
              <a:t>What environmental parameter did you think was most important?</a:t>
            </a:r>
          </a:p>
          <a:p>
            <a:endParaRPr lang="en-US" dirty="0"/>
          </a:p>
          <a:p>
            <a:r>
              <a:rPr lang="en-US" dirty="0"/>
              <a:t>How might you apply this same thinking to another organism/location?</a:t>
            </a:r>
          </a:p>
          <a:p>
            <a:pPr lvl="1"/>
            <a:r>
              <a:rPr lang="en-US" dirty="0"/>
              <a:t>Still within your group, choose one organism (ex. endangered tree) and discuss</a:t>
            </a:r>
          </a:p>
          <a:p>
            <a:pPr lvl="2"/>
            <a:r>
              <a:rPr lang="en-US" dirty="0"/>
              <a:t>What factors might influence its decline?  (ex. These trees make the best paper)</a:t>
            </a:r>
          </a:p>
          <a:p>
            <a:pPr lvl="2"/>
            <a:r>
              <a:rPr lang="en-US" dirty="0"/>
              <a:t>What might be successful attempts to restore  (ex. Planting young trees)</a:t>
            </a:r>
          </a:p>
          <a:p>
            <a:pPr lvl="2"/>
            <a:r>
              <a:rPr lang="en-US" dirty="0"/>
              <a:t>What factors might be important to consider? (ex. Other trees have moved in, competition)</a:t>
            </a:r>
          </a:p>
          <a:p>
            <a:pPr lvl="2"/>
            <a:endParaRPr lang="en-US" dirty="0"/>
          </a:p>
          <a:p>
            <a:endParaRPr lang="en-US" dirty="0"/>
          </a:p>
          <a:p>
            <a:endParaRPr lang="en-US" dirty="0"/>
          </a:p>
        </p:txBody>
      </p:sp>
    </p:spTree>
    <p:extLst>
      <p:ext uri="{BB962C8B-B14F-4D97-AF65-F5344CB8AC3E}">
        <p14:creationId xmlns:p14="http://schemas.microsoft.com/office/powerpoint/2010/main" val="18075702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AE6AC-24F6-289B-96A7-7B32E3E06672}"/>
              </a:ext>
            </a:extLst>
          </p:cNvPr>
          <p:cNvSpPr>
            <a:spLocks noGrp="1"/>
          </p:cNvSpPr>
          <p:nvPr>
            <p:ph type="title"/>
          </p:nvPr>
        </p:nvSpPr>
        <p:spPr/>
        <p:txBody>
          <a:bodyPr/>
          <a:lstStyle/>
          <a:p>
            <a:r>
              <a:rPr lang="en-US" dirty="0"/>
              <a:t>Vocabulary</a:t>
            </a:r>
          </a:p>
        </p:txBody>
      </p:sp>
      <p:sp>
        <p:nvSpPr>
          <p:cNvPr id="3" name="Content Placeholder 2">
            <a:extLst>
              <a:ext uri="{FF2B5EF4-FFF2-40B4-BE49-F238E27FC236}">
                <a16:creationId xmlns:a16="http://schemas.microsoft.com/office/drawing/2014/main" id="{C7DDEA5D-6D43-F2EB-5E44-18DA9E594230}"/>
              </a:ext>
            </a:extLst>
          </p:cNvPr>
          <p:cNvSpPr>
            <a:spLocks noGrp="1"/>
          </p:cNvSpPr>
          <p:nvPr>
            <p:ph idx="1"/>
          </p:nvPr>
        </p:nvSpPr>
        <p:spPr>
          <a:xfrm>
            <a:off x="420189" y="1489166"/>
            <a:ext cx="11475720" cy="5625736"/>
          </a:xfrm>
        </p:spPr>
        <p:txBody>
          <a:bodyPr>
            <a:normAutofit fontScale="77500" lnSpcReduction="20000"/>
          </a:bodyPr>
          <a:lstStyle/>
          <a:p>
            <a:r>
              <a:rPr lang="en-US" b="1" dirty="0"/>
              <a:t>Ecosystem services:</a:t>
            </a:r>
            <a:r>
              <a:rPr lang="en-US" dirty="0"/>
              <a:t> the benefits humans derive from natural ecosystems</a:t>
            </a:r>
          </a:p>
          <a:p>
            <a:r>
              <a:rPr lang="en-US" b="1" dirty="0"/>
              <a:t>Environmental threshold:</a:t>
            </a:r>
            <a:r>
              <a:rPr lang="en-US" dirty="0"/>
              <a:t> The point where a small change in an environmental factor (like temperature, salinity, or light) causes a big change in how an ecosystem functions or how organisms survive.</a:t>
            </a:r>
          </a:p>
          <a:p>
            <a:r>
              <a:rPr lang="en-US" b="1" dirty="0"/>
              <a:t>Photosynthesis:</a:t>
            </a:r>
            <a:r>
              <a:rPr lang="en-US" dirty="0"/>
              <a:t> The process where green plants and some other organisms use sunlight, carbon dioxide, and water to make food (sugars) and release oxygen.</a:t>
            </a:r>
          </a:p>
          <a:p>
            <a:r>
              <a:rPr lang="en-US" b="1" dirty="0"/>
              <a:t>Restoration:</a:t>
            </a:r>
            <a:r>
              <a:rPr lang="en-US" dirty="0"/>
              <a:t> The process of helping an ecosystem return to its natural, healthy condition after it has been damaged or disturbed.</a:t>
            </a:r>
          </a:p>
          <a:p>
            <a:r>
              <a:rPr lang="en-US" b="1" dirty="0"/>
              <a:t>Salinity:</a:t>
            </a:r>
            <a:r>
              <a:rPr lang="en-US" dirty="0"/>
              <a:t> The amount of salt dissolved in water, usually measured in parts per thousand (ppt) or practical salinity units (PSU). It affects which plants and animals can live in a given habitat.</a:t>
            </a:r>
          </a:p>
          <a:p>
            <a:r>
              <a:rPr lang="en-US" b="1" dirty="0"/>
              <a:t>Seagrass:</a:t>
            </a:r>
            <a:r>
              <a:rPr lang="en-US" dirty="0"/>
              <a:t> A flowering plant that lives completely underwater in shallow coastal areas. Seagrass meadows provide habitat for marine life and help stabilize sediments.</a:t>
            </a:r>
          </a:p>
          <a:p>
            <a:r>
              <a:rPr lang="en-US" b="1" dirty="0"/>
              <a:t>Sonde: </a:t>
            </a:r>
            <a:r>
              <a:rPr lang="en-US" dirty="0"/>
              <a:t>instrument that automatically transmits information about its surroundings from an inaccessible location</a:t>
            </a:r>
          </a:p>
          <a:p>
            <a:r>
              <a:rPr lang="en-US" b="1" dirty="0"/>
              <a:t>Turbidity:</a:t>
            </a:r>
            <a:r>
              <a:rPr lang="en-US" dirty="0"/>
              <a:t> A measure of how cloudy or murky the water is. High turbidity means there are lots of particles in the water, which can block sunlight from reaching underwater plants like seagrass.</a:t>
            </a:r>
          </a:p>
        </p:txBody>
      </p:sp>
    </p:spTree>
    <p:extLst>
      <p:ext uri="{BB962C8B-B14F-4D97-AF65-F5344CB8AC3E}">
        <p14:creationId xmlns:p14="http://schemas.microsoft.com/office/powerpoint/2010/main" val="14952177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5AE11-8418-F446-B7E9-C64D421DA1C7}"/>
              </a:ext>
            </a:extLst>
          </p:cNvPr>
          <p:cNvSpPr>
            <a:spLocks noGrp="1"/>
          </p:cNvSpPr>
          <p:nvPr>
            <p:ph type="title"/>
          </p:nvPr>
        </p:nvSpPr>
        <p:spPr/>
        <p:txBody>
          <a:bodyPr/>
          <a:lstStyle/>
          <a:p>
            <a:r>
              <a:rPr lang="en-US" dirty="0"/>
              <a:t>Background Information</a:t>
            </a:r>
          </a:p>
        </p:txBody>
      </p:sp>
      <p:sp>
        <p:nvSpPr>
          <p:cNvPr id="3" name="Content Placeholder 2">
            <a:extLst>
              <a:ext uri="{FF2B5EF4-FFF2-40B4-BE49-F238E27FC236}">
                <a16:creationId xmlns:a16="http://schemas.microsoft.com/office/drawing/2014/main" id="{E7719B2C-2B8C-2C09-CE6D-9B53ABCBA5DA}"/>
              </a:ext>
            </a:extLst>
          </p:cNvPr>
          <p:cNvSpPr>
            <a:spLocks noGrp="1"/>
          </p:cNvSpPr>
          <p:nvPr>
            <p:ph idx="1"/>
          </p:nvPr>
        </p:nvSpPr>
        <p:spPr>
          <a:xfrm>
            <a:off x="385353" y="1306285"/>
            <a:ext cx="11188337" cy="5974081"/>
          </a:xfrm>
        </p:spPr>
        <p:txBody>
          <a:bodyPr>
            <a:normAutofit fontScale="70000" lnSpcReduction="20000"/>
          </a:bodyPr>
          <a:lstStyle/>
          <a:p>
            <a:r>
              <a:rPr lang="en-US" dirty="0"/>
              <a:t>Seagrass meadows are critical coastal habitats that provide shelter and food for many marine species, stabilize sediments, and improve water quality. Many coastal habitats, including seagrass, are unfortunately declining worldwide. In order to preserve these ecosystem services, there has been a large increase in restoration attempts. Time and resources are often limited, so we must make decisions on where to focus the restoration effort. These decisions are based off local environmental conditions and the environmental thresholds for the restoration species of interest. Key factors include:</a:t>
            </a:r>
          </a:p>
          <a:p>
            <a:pPr lvl="0"/>
            <a:r>
              <a:rPr lang="en-US" b="1" u="sng" dirty="0"/>
              <a:t>Temperature:</a:t>
            </a:r>
            <a:r>
              <a:rPr lang="en-US" dirty="0"/>
              <a:t> Optimal ranges vary by species; extreme temperatures reduce survival. Eelgrass is a temperate species, so it cannot tolerate very high water temperatures. It will start to die off.</a:t>
            </a:r>
          </a:p>
          <a:p>
            <a:pPr lvl="0"/>
            <a:r>
              <a:rPr lang="en-US" b="1" u="sng" dirty="0"/>
              <a:t>Light availability:</a:t>
            </a:r>
            <a:r>
              <a:rPr lang="en-US" u="sng" dirty="0"/>
              <a:t> </a:t>
            </a:r>
            <a:r>
              <a:rPr lang="en-US" dirty="0"/>
              <a:t>Seagrass requires enough light to conduct photosynthesis. Without photosynthesis, seagrass would not be able to grow. And after longer periods of light limitation, it will start to lose biomass. When there are a lot of solids suspended in the water (biotic or abiotic), the water clarity decreases (increasing turbidity), and there is less light that makes it down to the bottom. </a:t>
            </a:r>
          </a:p>
          <a:p>
            <a:pPr lvl="0"/>
            <a:r>
              <a:rPr lang="en-US" b="1" u="sng" dirty="0"/>
              <a:t>Depth:</a:t>
            </a:r>
            <a:r>
              <a:rPr lang="en-US" dirty="0"/>
              <a:t> Plants need to be in a depth that allows sufficient light penetration. Sometimes it doesn’t matter how turbid the water is, light penetration decreases as it travels through more water. This pattern is just more pronounced when water clarity is lower</a:t>
            </a:r>
          </a:p>
          <a:p>
            <a:pPr lvl="0"/>
            <a:r>
              <a:rPr lang="en-US" b="1" u="sng" dirty="0"/>
              <a:t>Salinity:</a:t>
            </a:r>
            <a:r>
              <a:rPr lang="en-US" dirty="0"/>
              <a:t> Different underwater plants have different salinity tolerances. Eelgrass is a fully marine species, meaning it does not do well in fresh water. It is not typically found in low salinity environments. </a:t>
            </a:r>
          </a:p>
          <a:p>
            <a:pPr lvl="0"/>
            <a:r>
              <a:rPr lang="en-US" b="1" u="sng" dirty="0"/>
              <a:t>Presence of other seagrass species:</a:t>
            </a:r>
            <a:r>
              <a:rPr lang="en-US" u="sng" dirty="0"/>
              <a:t> </a:t>
            </a:r>
            <a:r>
              <a:rPr lang="en-US" dirty="0"/>
              <a:t>the presence of other rooted plants can indicate that plants can survive there. On the other end of the spectrum, the presence of other plants, typically those in competition with eelgrass can limit the space available  </a:t>
            </a:r>
          </a:p>
        </p:txBody>
      </p:sp>
    </p:spTree>
    <p:extLst>
      <p:ext uri="{BB962C8B-B14F-4D97-AF65-F5344CB8AC3E}">
        <p14:creationId xmlns:p14="http://schemas.microsoft.com/office/powerpoint/2010/main" val="4678636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28FAA3887A9EE4FA660FE79C0A3EB4E" ma:contentTypeVersion="12" ma:contentTypeDescription="Create a new document." ma:contentTypeScope="" ma:versionID="4514c420fc546aa36817a2900b89c09f">
  <xsd:schema xmlns:xsd="http://www.w3.org/2001/XMLSchema" xmlns:xs="http://www.w3.org/2001/XMLSchema" xmlns:p="http://schemas.microsoft.com/office/2006/metadata/properties" xmlns:ns2="377ea6c5-c720-40d1-b137-1b67931e9f50" targetNamespace="http://schemas.microsoft.com/office/2006/metadata/properties" ma:root="true" ma:fieldsID="e2e0421bfb8976e98a5a24e7b91e219c" ns2:_="">
    <xsd:import namespace="377ea6c5-c720-40d1-b137-1b67931e9f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7ea6c5-c720-40d1-b137-1b67931e9f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1fce5ac-2f93-40ff-8307-b6977e84f40f"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77ea6c5-c720-40d1-b137-1b67931e9f50">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1CE2FAE-CB0C-4CD0-8B2B-43B08F6CDAF2}"/>
</file>

<file path=customXml/itemProps2.xml><?xml version="1.0" encoding="utf-8"?>
<ds:datastoreItem xmlns:ds="http://schemas.openxmlformats.org/officeDocument/2006/customXml" ds:itemID="{3CC815DA-6CE8-41F6-8167-60C380361A94}">
  <ds:schemaRefs>
    <ds:schemaRef ds:uri="http://schemas.microsoft.com/office/2006/metadata/properties"/>
    <ds:schemaRef ds:uri="http://schemas.microsoft.com/office/infopath/2007/PartnerControls"/>
    <ds:schemaRef ds:uri="377ea6c5-c720-40d1-b137-1b67931e9f50"/>
  </ds:schemaRefs>
</ds:datastoreItem>
</file>

<file path=customXml/itemProps3.xml><?xml version="1.0" encoding="utf-8"?>
<ds:datastoreItem xmlns:ds="http://schemas.openxmlformats.org/officeDocument/2006/customXml" ds:itemID="{8D969EC9-7807-47FE-89C9-8118C8F20AF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986</TotalTime>
  <Words>1815</Words>
  <Application>Microsoft Office PowerPoint</Application>
  <PresentationFormat>Widescreen</PresentationFormat>
  <Paragraphs>238</Paragraphs>
  <Slides>23</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Aptos</vt:lpstr>
      <vt:lpstr>Aptos Display</vt:lpstr>
      <vt:lpstr>Arial</vt:lpstr>
      <vt:lpstr>Calibri</vt:lpstr>
      <vt:lpstr>Times New Roman</vt:lpstr>
      <vt:lpstr>Office Theme</vt:lpstr>
      <vt:lpstr>Data Driven Decisions: Seagrass restoration as an example of environmental problem solving</vt:lpstr>
      <vt:lpstr>Camille Wilson</vt:lpstr>
      <vt:lpstr>Where would you rather get your groceries?</vt:lpstr>
      <vt:lpstr>Where would you plant a tree if you wanted the best chance of survival?</vt:lpstr>
      <vt:lpstr>What is restoration?</vt:lpstr>
      <vt:lpstr>Coastal habitats</vt:lpstr>
      <vt:lpstr>Seagrass restoration</vt:lpstr>
      <vt:lpstr>What are optimal conditions?</vt:lpstr>
      <vt:lpstr>Optimal conditions for eelgrass</vt:lpstr>
      <vt:lpstr>How to measure: Secchi Disk </vt:lpstr>
      <vt:lpstr>Optimal conditions for eelgrass</vt:lpstr>
      <vt:lpstr>How to measure: Refractometer </vt:lpstr>
      <vt:lpstr>Optimal conditions for eelgrass</vt:lpstr>
      <vt:lpstr>How to measure:  thermometer</vt:lpstr>
      <vt:lpstr>How we measure: Sonde</vt:lpstr>
      <vt:lpstr>Class Activity</vt:lpstr>
      <vt:lpstr>PowerPoint Presentation</vt:lpstr>
      <vt:lpstr>PowerPoint Presentation</vt:lpstr>
      <vt:lpstr>PowerPoint Presentation</vt:lpstr>
      <vt:lpstr>PowerPoint Presentation</vt:lpstr>
      <vt:lpstr>Group Discussion </vt:lpstr>
      <vt:lpstr>Vocabulary</vt:lpstr>
      <vt:lpstr>Background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camille wilson</dc:creator>
  <cp:lastModifiedBy>camille wilson</cp:lastModifiedBy>
  <cp:revision>172</cp:revision>
  <dcterms:created xsi:type="dcterms:W3CDTF">2025-10-15T15:43:49Z</dcterms:created>
  <dcterms:modified xsi:type="dcterms:W3CDTF">2026-03-26T23:38:31Z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0x010100828FAA3887A9EE4FA660FE79C0A3EB4E</vt:lpwstr>
  </property>
  <property fmtid="{D5CDD505-2E9C-101B-9397-08002B2CF9AE}" pid="3" name="MediaServiceImageTags">
    <vt:lpwstr/>
  </property>
</Properties>
</file>