
<file path=[Content_Types].xml><?xml version="1.0" encoding="utf-8"?>
<Types xmlns="http://schemas.openxmlformats.org/package/2006/content-types">
  <Default Extension="png" ContentType="image/png"/>
  <Default Extension="svg" ContentType="image/svg+xml"/>
  <Default Extension="jpeg" ContentType="image/jpeg"/>
  <Default Extension="MOV" ContentType="video/quicktime"/>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57" r:id="rId3"/>
    <p:sldId id="295" r:id="rId4"/>
    <p:sldId id="265" r:id="rId5"/>
    <p:sldId id="266" r:id="rId6"/>
    <p:sldId id="297" r:id="rId7"/>
    <p:sldId id="259" r:id="rId8"/>
    <p:sldId id="296" r:id="rId9"/>
    <p:sldId id="299" r:id="rId10"/>
    <p:sldId id="267" r:id="rId11"/>
    <p:sldId id="260" r:id="rId12"/>
    <p:sldId id="261" r:id="rId13"/>
    <p:sldId id="264" r:id="rId14"/>
    <p:sldId id="300" r:id="rId15"/>
    <p:sldId id="269" r:id="rId16"/>
    <p:sldId id="271" r:id="rId17"/>
    <p:sldId id="272" r:id="rId18"/>
    <p:sldId id="273" r:id="rId19"/>
    <p:sldId id="274" r:id="rId20"/>
    <p:sldId id="262" r:id="rId21"/>
    <p:sldId id="268" r:id="rId22"/>
    <p:sldId id="301" r:id="rId23"/>
    <p:sldId id="263" r:id="rId24"/>
    <p:sldId id="29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EAED"/>
          </a:solidFill>
        </a:fill>
      </a:tcStyle>
    </a:wholeTbl>
    <a:band1H>
      <a:tcStyle>
        <a:tcBdr/>
        <a:fill>
          <a:solidFill>
            <a:srgbClr val="CCD2D8"/>
          </a:solidFill>
        </a:fill>
      </a:tcStyle>
    </a:band1H>
    <a:band2H>
      <a:tcStyle>
        <a:tcBdr/>
      </a:tcStyle>
    </a:band2H>
    <a:band1V>
      <a:tcStyle>
        <a:tcBdr/>
        <a:fill>
          <a:solidFill>
            <a:srgbClr val="CCD2D8"/>
          </a:solidFill>
        </a:fill>
      </a:tcStyle>
    </a:band1V>
    <a:band2V>
      <a:tcStyle>
        <a:tcBdr/>
      </a:tcStyle>
    </a:band2V>
    <a:lastCol>
      <a:tcTxStyle b="on">
        <a:font>
          <a:latin typeface="+mn-lt"/>
          <a:ea typeface="+mn-ea"/>
          <a:cs typeface="+mn-cs"/>
        </a:font>
        <a:srgbClr val="FFFFFF"/>
      </a:tcTxStyle>
      <a:tcStyle>
        <a:tcBdr/>
        <a:fill>
          <a:solidFill>
            <a:srgbClr val="156082"/>
          </a:solidFill>
        </a:fill>
      </a:tcStyle>
    </a:lastCol>
    <a:firstCol>
      <a:tcTxStyle b="on">
        <a:font>
          <a:latin typeface="+mn-lt"/>
          <a:ea typeface="+mn-ea"/>
          <a:cs typeface="+mn-cs"/>
        </a:font>
        <a:srgbClr val="FFFFFF"/>
      </a:tcTxStyle>
      <a:tcStyle>
        <a:tcBdr/>
        <a:fill>
          <a:solidFill>
            <a:srgbClr val="156082"/>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156082"/>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156082"/>
          </a:solidFill>
        </a:fill>
      </a:tcStyle>
    </a:firstRow>
  </a:tblStyle>
  <a:tblStyle styleId="{93296810-A885-4BE3-A3E7-6D5BEEA58F35}"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F1E8"/>
          </a:solidFill>
        </a:fill>
      </a:tcStyle>
    </a:wholeTbl>
    <a:band1H>
      <a:tcStyle>
        <a:tcBdr/>
        <a:fill>
          <a:solidFill>
            <a:srgbClr val="D0E1CD"/>
          </a:solidFill>
        </a:fill>
      </a:tcStyle>
    </a:band1H>
    <a:band2H>
      <a:tcStyle>
        <a:tcBdr/>
      </a:tcStyle>
    </a:band2H>
    <a:band1V>
      <a:tcStyle>
        <a:tcBdr/>
        <a:fill>
          <a:solidFill>
            <a:srgbClr val="D0E1CD"/>
          </a:solidFill>
        </a:fill>
      </a:tcStyle>
    </a:band1V>
    <a:band2V>
      <a:tcStyle>
        <a:tcBdr/>
      </a:tcStyle>
    </a:band2V>
    <a:lastCol>
      <a:tcTxStyle b="on">
        <a:font>
          <a:latin typeface="+mn-lt"/>
          <a:ea typeface="+mn-ea"/>
          <a:cs typeface="+mn-cs"/>
        </a:font>
        <a:srgbClr val="FFFFFF"/>
      </a:tcTxStyle>
      <a:tcStyle>
        <a:tcBdr/>
        <a:fill>
          <a:solidFill>
            <a:srgbClr val="4EA72E"/>
          </a:solidFill>
        </a:fill>
      </a:tcStyle>
    </a:lastCol>
    <a:firstCol>
      <a:tcTxStyle b="on">
        <a:font>
          <a:latin typeface="+mn-lt"/>
          <a:ea typeface="+mn-ea"/>
          <a:cs typeface="+mn-cs"/>
        </a:font>
        <a:srgbClr val="FFFFFF"/>
      </a:tcTxStyle>
      <a:tcStyle>
        <a:tcBdr/>
        <a:fill>
          <a:solidFill>
            <a:srgbClr val="4EA72E"/>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EA72E"/>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EA72E"/>
          </a:solidFill>
        </a:fill>
      </a:tcStyle>
    </a:firstRow>
  </a:tblStyle>
  <a:tblStyle styleId="{00A15C55-8517-42AA-B614-E9B94910E393}"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7F0F7"/>
          </a:solidFill>
        </a:fill>
      </a:tcStyle>
    </a:wholeTbl>
    <a:band1H>
      <a:tcStyle>
        <a:tcBdr/>
        <a:fill>
          <a:solidFill>
            <a:srgbClr val="CCDFEF"/>
          </a:solidFill>
        </a:fill>
      </a:tcStyle>
    </a:band1H>
    <a:band2H>
      <a:tcStyle>
        <a:tcBdr/>
      </a:tcStyle>
    </a:band2H>
    <a:band1V>
      <a:tcStyle>
        <a:tcBdr/>
        <a:fill>
          <a:solidFill>
            <a:srgbClr val="CCDFEF"/>
          </a:solidFill>
        </a:fill>
      </a:tcStyle>
    </a:band1V>
    <a:band2V>
      <a:tcStyle>
        <a:tcBdr/>
      </a:tcStyle>
    </a:band2V>
    <a:lastCol>
      <a:tcTxStyle b="on">
        <a:font>
          <a:latin typeface="+mn-lt"/>
          <a:ea typeface="+mn-ea"/>
          <a:cs typeface="+mn-cs"/>
        </a:font>
        <a:srgbClr val="FFFFFF"/>
      </a:tcTxStyle>
      <a:tcStyle>
        <a:tcBdr/>
        <a:fill>
          <a:solidFill>
            <a:srgbClr val="0F9ED5"/>
          </a:solidFill>
        </a:fill>
      </a:tcStyle>
    </a:lastCol>
    <a:firstCol>
      <a:tcTxStyle b="on">
        <a:font>
          <a:latin typeface="+mn-lt"/>
          <a:ea typeface="+mn-ea"/>
          <a:cs typeface="+mn-cs"/>
        </a:font>
        <a:srgbClr val="FFFFFF"/>
      </a:tcTxStyle>
      <a:tcStyle>
        <a:tcBdr/>
        <a:fill>
          <a:solidFill>
            <a:srgbClr val="0F9ED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0F9ED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0F9ED5"/>
          </a:solidFill>
        </a:fill>
      </a:tcStyle>
    </a:firstRow>
  </a:tblStyle>
  <a:tblStyle styleId="{7DF18680-E054-41AD-8BC1-D1AEF772440D}"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0E8EE"/>
          </a:solidFill>
        </a:fill>
      </a:tcStyle>
    </a:wholeTbl>
    <a:band1H>
      <a:tcStyle>
        <a:tcBdr/>
        <a:fill>
          <a:solidFill>
            <a:srgbClr val="DFCDDC"/>
          </a:solidFill>
        </a:fill>
      </a:tcStyle>
    </a:band1H>
    <a:band2H>
      <a:tcStyle>
        <a:tcBdr/>
      </a:tcStyle>
    </a:band2H>
    <a:band1V>
      <a:tcStyle>
        <a:tcBdr/>
        <a:fill>
          <a:solidFill>
            <a:srgbClr val="DFCDDC"/>
          </a:solidFill>
        </a:fill>
      </a:tcStyle>
    </a:band1V>
    <a:band2V>
      <a:tcStyle>
        <a:tcBdr/>
      </a:tcStyle>
    </a:band2V>
    <a:lastCol>
      <a:tcTxStyle b="on">
        <a:font>
          <a:latin typeface="+mn-lt"/>
          <a:ea typeface="+mn-ea"/>
          <a:cs typeface="+mn-cs"/>
        </a:font>
        <a:srgbClr val="FFFFFF"/>
      </a:tcTxStyle>
      <a:tcStyle>
        <a:tcBdr/>
        <a:fill>
          <a:solidFill>
            <a:srgbClr val="A02B93"/>
          </a:solidFill>
        </a:fill>
      </a:tcStyle>
    </a:lastCol>
    <a:firstCol>
      <a:tcTxStyle b="on">
        <a:font>
          <a:latin typeface="+mn-lt"/>
          <a:ea typeface="+mn-ea"/>
          <a:cs typeface="+mn-cs"/>
        </a:font>
        <a:srgbClr val="FFFFFF"/>
      </a:tcTxStyle>
      <a:tcStyle>
        <a:tcBdr/>
        <a:fill>
          <a:solidFill>
            <a:srgbClr val="A02B93"/>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A02B93"/>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A02B9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1BE059A-654B-452E-880D-F46E56A3B24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Aptos"/>
            </a:endParaRPr>
          </a:p>
        </p:txBody>
      </p:sp>
      <p:sp>
        <p:nvSpPr>
          <p:cNvPr id="3" name="Date Placeholder 2">
            <a:extLst>
              <a:ext uri="{FF2B5EF4-FFF2-40B4-BE49-F238E27FC236}">
                <a16:creationId xmlns:a16="http://schemas.microsoft.com/office/drawing/2014/main" id="{FB996567-1F28-4F4C-BCDB-1E788A0375CB}"/>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F516FD-A232-4373-BEFA-575C5FCCAF2D}" type="datetime1">
              <a:rPr lang="en-US" sz="1200" b="0" i="0" u="none" strike="noStrike" kern="1200" cap="none" spc="0" baseline="0">
                <a:solidFill>
                  <a:srgbClr val="000000"/>
                </a:solidFill>
                <a:uFillTx/>
                <a:latin typeface="Aptos"/>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5/14/2025</a:t>
            </a:fld>
            <a:endParaRPr lang="en-US" sz="1200" b="0" i="0" u="none" strike="noStrike" kern="1200" cap="none" spc="0" baseline="0">
              <a:solidFill>
                <a:srgbClr val="000000"/>
              </a:solidFill>
              <a:uFillTx/>
              <a:latin typeface="Aptos"/>
            </a:endParaRPr>
          </a:p>
        </p:txBody>
      </p:sp>
      <p:sp>
        <p:nvSpPr>
          <p:cNvPr id="4" name="Footer Placeholder 3">
            <a:extLst>
              <a:ext uri="{FF2B5EF4-FFF2-40B4-BE49-F238E27FC236}">
                <a16:creationId xmlns:a16="http://schemas.microsoft.com/office/drawing/2014/main" id="{11AF3202-0756-4E9A-94A9-A34DF6E43B5A}"/>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Aptos"/>
              </a:rPr>
              <a:t>Q Girasek 2025</a:t>
            </a:r>
          </a:p>
        </p:txBody>
      </p:sp>
      <p:sp>
        <p:nvSpPr>
          <p:cNvPr id="5" name="Slide Number Placeholder 4">
            <a:extLst>
              <a:ext uri="{FF2B5EF4-FFF2-40B4-BE49-F238E27FC236}">
                <a16:creationId xmlns:a16="http://schemas.microsoft.com/office/drawing/2014/main" id="{CDFF15BB-6468-46DA-BFDF-D68DAA8D07EB}"/>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AB9514E-8560-4B66-AA00-239230E8F5E7}" type="slidenum">
              <a:t>‹#›</a:t>
            </a:fld>
            <a:endParaRPr lang="en-US" sz="1200" b="0" i="0" u="none" strike="noStrike" kern="1200" cap="none" spc="0" baseline="0">
              <a:solidFill>
                <a:srgbClr val="000000"/>
              </a:solidFill>
              <a:uFillTx/>
              <a:latin typeface="Aptos"/>
            </a:endParaRPr>
          </a:p>
        </p:txBody>
      </p:sp>
    </p:spTree>
    <p:extLst>
      <p:ext uri="{BB962C8B-B14F-4D97-AF65-F5344CB8AC3E}">
        <p14:creationId xmlns:p14="http://schemas.microsoft.com/office/powerpoint/2010/main" val="30756391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7D4E8D-108C-4AE2-A228-0AF432CD42C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stStyle>
          <a:p>
            <a:pPr lvl="0"/>
            <a:endParaRPr lang="en-US"/>
          </a:p>
        </p:txBody>
      </p:sp>
      <p:sp>
        <p:nvSpPr>
          <p:cNvPr id="3" name="Date Placeholder 2">
            <a:extLst>
              <a:ext uri="{FF2B5EF4-FFF2-40B4-BE49-F238E27FC236}">
                <a16:creationId xmlns:a16="http://schemas.microsoft.com/office/drawing/2014/main" id="{1260AB11-57FE-4D49-A3DD-761716BFC87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stStyle>
          <a:p>
            <a:pPr lvl="0"/>
            <a:fld id="{50B803A7-80F0-4E5F-BC1E-2DA2EDEEC920}" type="datetime1">
              <a:rPr lang="en-US"/>
              <a:pPr lvl="0"/>
              <a:t>5/14/2025</a:t>
            </a:fld>
            <a:endParaRPr lang="en-US"/>
          </a:p>
        </p:txBody>
      </p:sp>
      <p:sp>
        <p:nvSpPr>
          <p:cNvPr id="4" name="Slide Image Placeholder 3">
            <a:extLst>
              <a:ext uri="{FF2B5EF4-FFF2-40B4-BE49-F238E27FC236}">
                <a16:creationId xmlns:a16="http://schemas.microsoft.com/office/drawing/2014/main" id="{ABE21F39-8862-48CA-BC53-32F39988E3C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8948095E-C955-4D77-B37E-9C9F7DA07A7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2B44B90A-5D12-40CB-8677-42BE32D9C47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stStyle>
          <a:p>
            <a:pPr lvl="0"/>
            <a:r>
              <a:rPr lang="en-US"/>
              <a:t>Q Girasek 2025</a:t>
            </a:r>
          </a:p>
        </p:txBody>
      </p:sp>
      <p:sp>
        <p:nvSpPr>
          <p:cNvPr id="7" name="Slide Number Placeholder 6">
            <a:extLst>
              <a:ext uri="{FF2B5EF4-FFF2-40B4-BE49-F238E27FC236}">
                <a16:creationId xmlns:a16="http://schemas.microsoft.com/office/drawing/2014/main" id="{4DDB4D1F-03AE-4F7A-B61A-486D6B871AC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stStyle>
          <a:p>
            <a:pPr lvl="0"/>
            <a:fld id="{BE34B192-2F2E-422C-AC80-656817BB49F1}" type="slidenum">
              <a:t>‹#›</a:t>
            </a:fld>
            <a:endParaRPr lang="en-US"/>
          </a:p>
        </p:txBody>
      </p:sp>
    </p:spTree>
    <p:extLst>
      <p:ext uri="{BB962C8B-B14F-4D97-AF65-F5344CB8AC3E}">
        <p14:creationId xmlns:p14="http://schemas.microsoft.com/office/powerpoint/2010/main" val="160369471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Apto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ncbi.nlm.nih.gov/pubmed/23193287"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blast.ncbi.nlm.nih.gov/Blast.cgi"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3C846E-3FD2-433A-BBEB-1C81EFA412B0}"/>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61B0C577-AE44-4925-B2B3-4071175A8AFA}"/>
              </a:ext>
            </a:extLst>
          </p:cNvPr>
          <p:cNvSpPr txBox="1">
            <a:spLocks noGrp="1"/>
          </p:cNvSpPr>
          <p:nvPr>
            <p:ph type="body" sz="quarter" idx="1"/>
          </p:nvPr>
        </p:nvSpPr>
        <p:spPr/>
        <p:txBody>
          <a:bodyPr/>
          <a:lstStyle/>
          <a:p>
            <a:pPr lvl="0"/>
            <a:r>
              <a:rPr lang="en-US">
                <a:latin typeface="Helvetica Neue" pitchFamily="2"/>
              </a:rPr>
              <a:t>Lesson plan prepared by graduate student Quinn Girasek, at the </a:t>
            </a:r>
            <a:r>
              <a:rPr lang="en-US"/>
              <a:t>Virginia Institute of Marine Science</a:t>
            </a:r>
            <a:endParaRPr lang="en-US">
              <a:latin typeface="Helvetica Neue" pitchFamily="2"/>
            </a:endParaRPr>
          </a:p>
        </p:txBody>
      </p:sp>
      <p:sp>
        <p:nvSpPr>
          <p:cNvPr id="4" name="Slide Number Placeholder 3">
            <a:extLst>
              <a:ext uri="{FF2B5EF4-FFF2-40B4-BE49-F238E27FC236}">
                <a16:creationId xmlns:a16="http://schemas.microsoft.com/office/drawing/2014/main" id="{15A8E9AC-48AE-468B-A603-66F01DD76054}"/>
              </a:ext>
            </a:extLst>
          </p:cNvPr>
          <p:cNvSpPr txBox="1">
            <a:spLocks noGrp="1"/>
          </p:cNvSpPr>
          <p:nvPr>
            <p:ph type="sldNum" sz="quarter" idx="8"/>
          </p:nvPr>
        </p:nvSpPr>
        <p:spPr/>
        <p:txBody>
          <a:bodyPr/>
          <a:lstStyle/>
          <a:p>
            <a:pPr lvl="0"/>
            <a:fld id="{64A79239-23E7-4F8A-84AA-47AB4B45C54A}" type="slidenum">
              <a:t>1</a:t>
            </a:fld>
            <a:endParaRPr lang="en-US"/>
          </a:p>
        </p:txBody>
      </p:sp>
      <p:sp>
        <p:nvSpPr>
          <p:cNvPr id="5" name="Footer Placeholder 4">
            <a:extLst>
              <a:ext uri="{FF2B5EF4-FFF2-40B4-BE49-F238E27FC236}">
                <a16:creationId xmlns:a16="http://schemas.microsoft.com/office/drawing/2014/main" id="{34A557EE-E440-4BE1-BE85-771A18507A38}"/>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E5D01-7533-4263-9AAF-3A46FAF334E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401FF174-6FD1-4B3E-B3D0-A18B531B13FF}"/>
              </a:ext>
            </a:extLst>
          </p:cNvPr>
          <p:cNvSpPr txBox="1">
            <a:spLocks noGrp="1"/>
          </p:cNvSpPr>
          <p:nvPr>
            <p:ph type="body" sz="quarter" idx="1"/>
          </p:nvPr>
        </p:nvSpPr>
        <p:spPr/>
        <p:txBody>
          <a:bodyPr/>
          <a:lstStyle/>
          <a:p>
            <a:pPr lvl="0"/>
            <a:r>
              <a:rPr lang="en-US"/>
              <a:t>Quinn Girasek created this lesson plan. She grew up in Maryland and went to college in Pennsylvania. Currently she is a master’s student at VIMS, studying billfish (i.e., marlin, spearfish, sailfish, swordfish) diets.</a:t>
            </a:r>
          </a:p>
          <a:p>
            <a:pPr lvl="0"/>
            <a:endParaRPr lang="en-US"/>
          </a:p>
          <a:p>
            <a:pPr lvl="0"/>
            <a:r>
              <a:rPr lang="en-US"/>
              <a:t>Her two fun facts are performing surgery on rats and her enjoyment in running. She has raced the Richmond Marathon in Nov 2024 as well as several shorter distances (1 Mile, 5K, 10K, and 10 Mile).</a:t>
            </a:r>
          </a:p>
          <a:p>
            <a:pPr lvl="0"/>
            <a:endParaRPr lang="en-US"/>
          </a:p>
          <a:p>
            <a:pPr lvl="0"/>
            <a:r>
              <a:rPr lang="en-US"/>
              <a:t>If you have questions, feel free to email her! She welcomes any questions about marine science, college, graduate school, and running.</a:t>
            </a:r>
          </a:p>
        </p:txBody>
      </p:sp>
      <p:sp>
        <p:nvSpPr>
          <p:cNvPr id="4" name="Slide Number Placeholder 3">
            <a:extLst>
              <a:ext uri="{FF2B5EF4-FFF2-40B4-BE49-F238E27FC236}">
                <a16:creationId xmlns:a16="http://schemas.microsoft.com/office/drawing/2014/main" id="{54C86203-09C3-453D-871E-CC389F5A9E36}"/>
              </a:ext>
            </a:extLst>
          </p:cNvPr>
          <p:cNvSpPr txBox="1">
            <a:spLocks noGrp="1"/>
          </p:cNvSpPr>
          <p:nvPr>
            <p:ph type="sldNum" sz="quarter" idx="8"/>
          </p:nvPr>
        </p:nvSpPr>
        <p:spPr/>
        <p:txBody>
          <a:bodyPr/>
          <a:lstStyle/>
          <a:p>
            <a:pPr lvl="0"/>
            <a:fld id="{EF8561CA-EC57-4195-8F93-E4A3308D6744}" type="slidenum">
              <a:t>2</a:t>
            </a:fld>
            <a:endParaRPr lang="en-US"/>
          </a:p>
        </p:txBody>
      </p:sp>
      <p:sp>
        <p:nvSpPr>
          <p:cNvPr id="5" name="Footer Placeholder 4">
            <a:extLst>
              <a:ext uri="{FF2B5EF4-FFF2-40B4-BE49-F238E27FC236}">
                <a16:creationId xmlns:a16="http://schemas.microsoft.com/office/drawing/2014/main" id="{C9A36AC3-652D-47C0-95A8-012F221CB9F4}"/>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865BC2-7E56-4333-B1A1-1A081781229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DFC0A68-ED07-426D-8E4E-E137053C7ECB}"/>
              </a:ext>
            </a:extLst>
          </p:cNvPr>
          <p:cNvSpPr txBox="1">
            <a:spLocks noGrp="1"/>
          </p:cNvSpPr>
          <p:nvPr>
            <p:ph type="body" sz="quarter" idx="1"/>
          </p:nvPr>
        </p:nvSpPr>
        <p:spPr/>
        <p:txBody>
          <a:bodyPr/>
          <a:lstStyle/>
          <a:p>
            <a:pPr lvl="0"/>
            <a:r>
              <a:rPr lang="en-US"/>
              <a:t>Billfish is a broad term that includes marlin, spearfish, sailfish and swordfish. Today we are focusing on the white marlin.</a:t>
            </a:r>
          </a:p>
          <a:p>
            <a:pPr lvl="0"/>
            <a:endParaRPr lang="en-US"/>
          </a:p>
          <a:p>
            <a:pPr lvl="0"/>
            <a:r>
              <a:rPr lang="en-US"/>
              <a:t>Highly migratory – travel around the open ocean, migrating often, not staying in one place</a:t>
            </a:r>
          </a:p>
          <a:p>
            <a:pPr lvl="0"/>
            <a:r>
              <a:rPr lang="en-US"/>
              <a:t>Apex predators – top of the food chain, they are not eaten by many other fish and their main threat is humans</a:t>
            </a:r>
          </a:p>
          <a:p>
            <a:pPr lvl="0"/>
            <a:r>
              <a:rPr lang="en-US"/>
              <a:t>Rostrum – their long, sharp, bill-like stricture</a:t>
            </a:r>
          </a:p>
          <a:p>
            <a:pPr lvl="0"/>
            <a:endParaRPr lang="en-US"/>
          </a:p>
          <a:p>
            <a:pPr lvl="0"/>
            <a:r>
              <a:rPr lang="en-US"/>
              <a:t>Catch and release tournaments: billfish are caught, brought up to the side of the boat, and released. Sometimes anglers will work with scientists and tag the fish with satellite tags. Photos and videos are taken during these tournaments for memories and to verify their catches.</a:t>
            </a:r>
          </a:p>
          <a:p>
            <a:pPr lvl="0"/>
            <a:endParaRPr lang="en-US"/>
          </a:p>
          <a:p>
            <a:pPr lvl="0"/>
            <a:r>
              <a:rPr lang="en-US"/>
              <a:t>Kill tournaments: billfish are killed and brought to the scales to be weighed. They are kept as cold as possible when being transported back to shore so that they lose as little weight as possible. At these tournaments, scientists collect tissue and organ samples, and the rest of the fish is donated to local food banks.</a:t>
            </a:r>
          </a:p>
          <a:p>
            <a:pPr lvl="0"/>
            <a:endParaRPr lang="en-US"/>
          </a:p>
          <a:p>
            <a:pPr lvl="0"/>
            <a:r>
              <a:rPr lang="en-US"/>
              <a:t>Tournaments support the economy and are resilient during economic hard times</a:t>
            </a:r>
          </a:p>
        </p:txBody>
      </p:sp>
      <p:sp>
        <p:nvSpPr>
          <p:cNvPr id="4" name="Slide Number Placeholder 3">
            <a:extLst>
              <a:ext uri="{FF2B5EF4-FFF2-40B4-BE49-F238E27FC236}">
                <a16:creationId xmlns:a16="http://schemas.microsoft.com/office/drawing/2014/main" id="{DEA862AE-5CB1-4D5D-87AB-798377A38E15}"/>
              </a:ext>
            </a:extLst>
          </p:cNvPr>
          <p:cNvSpPr txBox="1">
            <a:spLocks noGrp="1"/>
          </p:cNvSpPr>
          <p:nvPr>
            <p:ph type="sldNum" sz="quarter" idx="8"/>
          </p:nvPr>
        </p:nvSpPr>
        <p:spPr/>
        <p:txBody>
          <a:bodyPr/>
          <a:lstStyle/>
          <a:p>
            <a:pPr lvl="0"/>
            <a:fld id="{01B1F345-877F-4716-8232-B534A8BA89CA}" type="slidenum">
              <a:t>3</a:t>
            </a:fld>
            <a:endParaRPr lang="en-US"/>
          </a:p>
        </p:txBody>
      </p:sp>
      <p:sp>
        <p:nvSpPr>
          <p:cNvPr id="5" name="Footer Placeholder 4">
            <a:extLst>
              <a:ext uri="{FF2B5EF4-FFF2-40B4-BE49-F238E27FC236}">
                <a16:creationId xmlns:a16="http://schemas.microsoft.com/office/drawing/2014/main" id="{6FA2CD04-FDA9-46C5-9DA3-4863BC3B8FCB}"/>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0BF0D4-7323-4509-8366-C213D2856038}"/>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BF1781F4-8123-4334-9FE6-910DFE70FDAF}"/>
              </a:ext>
            </a:extLst>
          </p:cNvPr>
          <p:cNvSpPr txBox="1">
            <a:spLocks noGrp="1"/>
          </p:cNvSpPr>
          <p:nvPr>
            <p:ph type="body" sz="quarter" idx="1"/>
          </p:nvPr>
        </p:nvSpPr>
        <p:spPr/>
        <p:txBody>
          <a:bodyPr/>
          <a:lstStyle/>
          <a:p>
            <a:pPr lvl="0"/>
            <a:r>
              <a:rPr lang="en-US"/>
              <a:t>DNA has structure and is the foundation for protein synthesis</a:t>
            </a:r>
          </a:p>
          <a:p>
            <a:pPr lvl="0"/>
            <a:endParaRPr lang="en-US"/>
          </a:p>
          <a:p>
            <a:pPr lvl="0"/>
            <a:r>
              <a:rPr lang="en-US"/>
              <a:t>DNA has a role in making proteins, and those proteins determine traits that affect organisms. </a:t>
            </a:r>
          </a:p>
        </p:txBody>
      </p:sp>
      <p:sp>
        <p:nvSpPr>
          <p:cNvPr id="4" name="Slide Number Placeholder 3">
            <a:extLst>
              <a:ext uri="{FF2B5EF4-FFF2-40B4-BE49-F238E27FC236}">
                <a16:creationId xmlns:a16="http://schemas.microsoft.com/office/drawing/2014/main" id="{448DCE3C-5A65-41FA-AFDC-A057CD47C936}"/>
              </a:ext>
            </a:extLst>
          </p:cNvPr>
          <p:cNvSpPr txBox="1">
            <a:spLocks noGrp="1"/>
          </p:cNvSpPr>
          <p:nvPr>
            <p:ph type="sldNum" sz="quarter" idx="8"/>
          </p:nvPr>
        </p:nvSpPr>
        <p:spPr/>
        <p:txBody>
          <a:bodyPr/>
          <a:lstStyle/>
          <a:p>
            <a:pPr lvl="0"/>
            <a:fld id="{5A70AC08-6D2A-4F51-9A82-D9D78F985F9E}" type="slidenum">
              <a:t>4</a:t>
            </a:fld>
            <a:endParaRPr lang="en-US"/>
          </a:p>
        </p:txBody>
      </p:sp>
      <p:sp>
        <p:nvSpPr>
          <p:cNvPr id="5" name="Footer Placeholder 4">
            <a:extLst>
              <a:ext uri="{FF2B5EF4-FFF2-40B4-BE49-F238E27FC236}">
                <a16:creationId xmlns:a16="http://schemas.microsoft.com/office/drawing/2014/main" id="{9DAACEDB-9B76-4847-90B8-E4CE354F3DA5}"/>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D77F76-99FE-41B8-B527-04E2A5D2D8A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764EE84-9312-4FE0-9B99-660116D26CEB}"/>
              </a:ext>
            </a:extLst>
          </p:cNvPr>
          <p:cNvSpPr txBox="1">
            <a:spLocks noGrp="1"/>
          </p:cNvSpPr>
          <p:nvPr>
            <p:ph type="body" sz="quarter" idx="1"/>
          </p:nvPr>
        </p:nvSpPr>
        <p:spPr/>
        <p:txBody>
          <a:bodyPr/>
          <a:lstStyle/>
          <a:p>
            <a:pPr lvl="0"/>
            <a:r>
              <a:rPr lang="en-US"/>
              <a:t>“</a:t>
            </a:r>
            <a:r>
              <a:rPr lang="en-US">
                <a:latin typeface="PT Sans" pitchFamily="34"/>
              </a:rPr>
              <a:t>Improving our understanding of the structure and dynamics of pelagic ecosystems is critical to developing ecosystem-based approaches to fisheries management. This understanding allows us to assess the impacts of fishing activities and environmental factors not only on target stocks, but also on all other species including by-catch and protected species belonging to this ecosystem.</a:t>
            </a:r>
          </a:p>
          <a:p>
            <a:pPr lvl="0"/>
            <a:endParaRPr lang="en-US">
              <a:latin typeface="PT Sans" pitchFamily="34"/>
            </a:endParaRPr>
          </a:p>
          <a:p>
            <a:pPr lvl="0"/>
            <a:r>
              <a:rPr lang="en-US">
                <a:latin typeface="PT Sans" pitchFamily="34"/>
              </a:rPr>
              <a:t>The structure of the ecosystem is based on prey-predator relationships that are the most important interactions between species. Studying these interactions, or the trophic dynamics (who eats who, where, and when), enables us to develop ecosystem models. These models provide the basis to test ecosystem-based management options and provide management and monitoring advice to the Western and Central Pacific Fisheries Commission (WCPFC) and Pacific small island developing states. This information has the ability to help us understand and predict changes in the ecosystem due to environmental variability (for example, El Niño) and fisheries. It is then an important tool to test and assess the impact of fisheries management regulations on the entire ecosystem.”</a:t>
            </a:r>
          </a:p>
          <a:p>
            <a:pPr lvl="0"/>
            <a:endParaRPr lang="en-US">
              <a:latin typeface="PT Sans" pitchFamily="34"/>
            </a:endParaRPr>
          </a:p>
          <a:p>
            <a:pPr lvl="0"/>
            <a:r>
              <a:rPr lang="en-US">
                <a:latin typeface="PT Sans" pitchFamily="34"/>
              </a:rPr>
              <a:t>https://fame.spc.int/biological-research/food-web-dynamics </a:t>
            </a:r>
          </a:p>
        </p:txBody>
      </p:sp>
      <p:sp>
        <p:nvSpPr>
          <p:cNvPr id="4" name="Slide Number Placeholder 3">
            <a:extLst>
              <a:ext uri="{FF2B5EF4-FFF2-40B4-BE49-F238E27FC236}">
                <a16:creationId xmlns:a16="http://schemas.microsoft.com/office/drawing/2014/main" id="{A258802A-FE22-4A83-898F-FB2959F935A7}"/>
              </a:ext>
            </a:extLst>
          </p:cNvPr>
          <p:cNvSpPr txBox="1">
            <a:spLocks noGrp="1"/>
          </p:cNvSpPr>
          <p:nvPr>
            <p:ph type="sldNum" sz="quarter" idx="8"/>
          </p:nvPr>
        </p:nvSpPr>
        <p:spPr/>
        <p:txBody>
          <a:bodyPr/>
          <a:lstStyle/>
          <a:p>
            <a:pPr lvl="0"/>
            <a:fld id="{8F0EF1B4-0957-43EE-AE15-1C91E2767CB9}" type="slidenum">
              <a:t>5</a:t>
            </a:fld>
            <a:endParaRPr lang="en-US"/>
          </a:p>
        </p:txBody>
      </p:sp>
      <p:sp>
        <p:nvSpPr>
          <p:cNvPr id="5" name="Footer Placeholder 4">
            <a:extLst>
              <a:ext uri="{FF2B5EF4-FFF2-40B4-BE49-F238E27FC236}">
                <a16:creationId xmlns:a16="http://schemas.microsoft.com/office/drawing/2014/main" id="{C6034D0D-B9A0-44DA-9CBC-58EB59949A83}"/>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D41131-B5C4-497E-967B-C13DCC49819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23A443E-83D3-47A4-ACB2-DBA79BB190B7}"/>
              </a:ext>
            </a:extLst>
          </p:cNvPr>
          <p:cNvSpPr txBox="1">
            <a:spLocks noGrp="1"/>
          </p:cNvSpPr>
          <p:nvPr>
            <p:ph type="body" sz="quarter" idx="1"/>
          </p:nvPr>
        </p:nvSpPr>
        <p:spPr/>
        <p:txBody>
          <a:bodyPr/>
          <a:lstStyle/>
          <a:p>
            <a:pPr lvl="0"/>
            <a:r>
              <a:rPr lang="en-US" sz="2800">
                <a:solidFill>
                  <a:srgbClr val="E8E8E8"/>
                </a:solidFill>
                <a:latin typeface="Arial" pitchFamily="34"/>
                <a:cs typeface="Arial" pitchFamily="34"/>
              </a:rPr>
              <a:t>Pictures: 1) Bones found in one of the marlin stomachs; 2) Homogenized frozen tissue in a falcon tube (which are sterile tubes used in laboratories)</a:t>
            </a: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There are three main ways to analyze diet. One way is morphology. We will not be using this technique in class, but it is important to know the other methods that exist.</a:t>
            </a:r>
            <a:endParaRPr lang="en-US" sz="1800">
              <a:solidFill>
                <a:srgbClr val="E8E8E8"/>
              </a:solidFill>
              <a:latin typeface="Aptos" pitchFamily="34"/>
              <a:cs typeface="Arial" pitchFamily="34"/>
            </a:endParaRPr>
          </a:p>
        </p:txBody>
      </p:sp>
      <p:sp>
        <p:nvSpPr>
          <p:cNvPr id="4" name="Slide Number Placeholder 3">
            <a:extLst>
              <a:ext uri="{FF2B5EF4-FFF2-40B4-BE49-F238E27FC236}">
                <a16:creationId xmlns:a16="http://schemas.microsoft.com/office/drawing/2014/main" id="{116E3601-DFA4-49FF-9640-75732AD4FDAD}"/>
              </a:ext>
            </a:extLst>
          </p:cNvPr>
          <p:cNvSpPr txBox="1">
            <a:spLocks noGrp="1"/>
          </p:cNvSpPr>
          <p:nvPr>
            <p:ph type="sldNum" sz="quarter" idx="8"/>
          </p:nvPr>
        </p:nvSpPr>
        <p:spPr/>
        <p:txBody>
          <a:bodyPr/>
          <a:lstStyle/>
          <a:p>
            <a:pPr lvl="0"/>
            <a:fld id="{326DCA62-02A3-4487-A52E-12812CEB6B5A}" type="slidenum">
              <a:t>6</a:t>
            </a:fld>
            <a:endParaRPr lang="en-US"/>
          </a:p>
        </p:txBody>
      </p:sp>
      <p:sp>
        <p:nvSpPr>
          <p:cNvPr id="5" name="Footer Placeholder 4">
            <a:extLst>
              <a:ext uri="{FF2B5EF4-FFF2-40B4-BE49-F238E27FC236}">
                <a16:creationId xmlns:a16="http://schemas.microsoft.com/office/drawing/2014/main" id="{F4481F12-A015-4347-BA81-1DA05F2AF84A}"/>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CD2BCA-F8F8-47CE-A202-A90FCF6482C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BDAFBDE-5E2F-4893-AEFC-449AA2018951}"/>
              </a:ext>
            </a:extLst>
          </p:cNvPr>
          <p:cNvSpPr txBox="1">
            <a:spLocks noGrp="1"/>
          </p:cNvSpPr>
          <p:nvPr>
            <p:ph type="body" sz="quarter" idx="1"/>
          </p:nvPr>
        </p:nvSpPr>
        <p:spPr/>
        <p:txBody>
          <a:bodyPr/>
          <a:lstStyle/>
          <a:p>
            <a:pPr lvl="0"/>
            <a:r>
              <a:rPr lang="en-US" sz="2800">
                <a:solidFill>
                  <a:srgbClr val="E8E8E8"/>
                </a:solidFill>
                <a:latin typeface="Arial" pitchFamily="34"/>
                <a:cs typeface="Arial" pitchFamily="34"/>
              </a:rPr>
              <a:t>Pictures: 1) Bones found in one of the marlin stomachs; 2) Homogenized frozen tissue in a falcon tube (which are sterile tubes used in laboratories)</a:t>
            </a: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The second way to analyze diet is using stable isotopes. We also will not be doing this in class today.</a:t>
            </a:r>
            <a:endParaRPr lang="en-US" sz="1800">
              <a:solidFill>
                <a:srgbClr val="E8E8E8"/>
              </a:solidFill>
              <a:latin typeface="Aptos" pitchFamily="34"/>
              <a:cs typeface="Arial" pitchFamily="34"/>
            </a:endParaRPr>
          </a:p>
        </p:txBody>
      </p:sp>
      <p:sp>
        <p:nvSpPr>
          <p:cNvPr id="4" name="Slide Number Placeholder 3">
            <a:extLst>
              <a:ext uri="{FF2B5EF4-FFF2-40B4-BE49-F238E27FC236}">
                <a16:creationId xmlns:a16="http://schemas.microsoft.com/office/drawing/2014/main" id="{64C3347A-DD30-45A3-9B4C-A0EC3D12BDAE}"/>
              </a:ext>
            </a:extLst>
          </p:cNvPr>
          <p:cNvSpPr txBox="1">
            <a:spLocks noGrp="1"/>
          </p:cNvSpPr>
          <p:nvPr>
            <p:ph type="sldNum" sz="quarter" idx="8"/>
          </p:nvPr>
        </p:nvSpPr>
        <p:spPr/>
        <p:txBody>
          <a:bodyPr/>
          <a:lstStyle/>
          <a:p>
            <a:pPr lvl="0"/>
            <a:fld id="{2E4DA637-D672-458E-97BC-F94F48888A7B}" type="slidenum">
              <a:t>7</a:t>
            </a:fld>
            <a:endParaRPr lang="en-US"/>
          </a:p>
        </p:txBody>
      </p:sp>
      <p:sp>
        <p:nvSpPr>
          <p:cNvPr id="5" name="Footer Placeholder 4">
            <a:extLst>
              <a:ext uri="{FF2B5EF4-FFF2-40B4-BE49-F238E27FC236}">
                <a16:creationId xmlns:a16="http://schemas.microsoft.com/office/drawing/2014/main" id="{5808E874-FF8D-45C0-86A3-8431B011366B}"/>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76172B-826F-48DA-B0C4-8DB23BA5C0B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B6392DC4-AC13-4683-8C40-DEC17A849ABA}"/>
              </a:ext>
            </a:extLst>
          </p:cNvPr>
          <p:cNvSpPr txBox="1">
            <a:spLocks noGrp="1"/>
          </p:cNvSpPr>
          <p:nvPr>
            <p:ph type="body" sz="quarter" idx="1"/>
          </p:nvPr>
        </p:nvSpPr>
        <p:spPr/>
        <p:txBody>
          <a:bodyPr/>
          <a:lstStyle/>
          <a:p>
            <a:pPr lvl="0"/>
            <a:r>
              <a:rPr lang="en-US" sz="2800">
                <a:solidFill>
                  <a:srgbClr val="E8E8E8"/>
                </a:solidFill>
                <a:latin typeface="Arial" pitchFamily="34"/>
                <a:cs typeface="Arial" pitchFamily="34"/>
              </a:rPr>
              <a:t>Pictures: 1) Bones found in one of the marlin stomachs; 2) Homogenized frozen tissue in a falcon tube (which are sterile tubes used in laboratories)</a:t>
            </a:r>
            <a:endParaRPr lang="en-US" sz="1800">
              <a:solidFill>
                <a:srgbClr val="E8E8E8"/>
              </a:solidFill>
              <a:latin typeface="Aptos" pitchFamily="34"/>
              <a:cs typeface="Arial" pitchFamily="34"/>
            </a:endParaRP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The skeletons in the fish cut outs were inspired by the top fish skeleton in the top picture</a:t>
            </a: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We are focusing on genetics, but it is good to know about the other methods. This involves metabarcoding homogenized stomach contents, where the contents are the digested organisms that the White Marlin has consumed.</a:t>
            </a:r>
          </a:p>
        </p:txBody>
      </p:sp>
      <p:sp>
        <p:nvSpPr>
          <p:cNvPr id="4" name="Slide Number Placeholder 3">
            <a:extLst>
              <a:ext uri="{FF2B5EF4-FFF2-40B4-BE49-F238E27FC236}">
                <a16:creationId xmlns:a16="http://schemas.microsoft.com/office/drawing/2014/main" id="{CF062429-FD15-4C81-A1D9-580DB59713CD}"/>
              </a:ext>
            </a:extLst>
          </p:cNvPr>
          <p:cNvSpPr txBox="1">
            <a:spLocks noGrp="1"/>
          </p:cNvSpPr>
          <p:nvPr>
            <p:ph type="sldNum" sz="quarter" idx="8"/>
          </p:nvPr>
        </p:nvSpPr>
        <p:spPr/>
        <p:txBody>
          <a:bodyPr/>
          <a:lstStyle/>
          <a:p>
            <a:pPr lvl="0"/>
            <a:fld id="{1CF7F5BE-7872-4C3E-9ACA-F7A314F26654}" type="slidenum">
              <a:t>8</a:t>
            </a:fld>
            <a:endParaRPr lang="en-US"/>
          </a:p>
        </p:txBody>
      </p:sp>
      <p:sp>
        <p:nvSpPr>
          <p:cNvPr id="5" name="Footer Placeholder 4">
            <a:extLst>
              <a:ext uri="{FF2B5EF4-FFF2-40B4-BE49-F238E27FC236}">
                <a16:creationId xmlns:a16="http://schemas.microsoft.com/office/drawing/2014/main" id="{039729FB-AC1D-491A-8150-F41D1F18B7B7}"/>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C7B1E1-C992-4309-BBBE-85B1753B9F16}"/>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B30C7943-CABF-406E-A4F3-6F78FE882548}"/>
              </a:ext>
            </a:extLst>
          </p:cNvPr>
          <p:cNvSpPr txBox="1">
            <a:spLocks noGrp="1"/>
          </p:cNvSpPr>
          <p:nvPr>
            <p:ph type="body" sz="quarter" idx="1"/>
          </p:nvPr>
        </p:nvSpPr>
        <p:spPr/>
        <p:txBody>
          <a:bodyPr/>
          <a:lstStyle/>
          <a:p>
            <a:pPr lvl="0"/>
            <a:r>
              <a:rPr lang="en-US" sz="2800">
                <a:solidFill>
                  <a:srgbClr val="E8E8E8"/>
                </a:solidFill>
                <a:latin typeface="Arial" pitchFamily="34"/>
                <a:cs typeface="Arial" pitchFamily="34"/>
              </a:rPr>
              <a:t>This is the process I when using genetic methods to analyze the stomach contents. First, I collect the stomachs, then I make what’s essentially a smoothie out of it (see bottom image in previous slide), then I extract the DNA. Following that, I do PCR, then I sequence the DNA, and then I clean and analyze the DNA. Afterwards, I use NCBI BLAST to figure out the species and use R to run statistical tests, which allows us to make comparisons and answer questions.</a:t>
            </a: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VIDEO on the right: I placed my phone above me and took a timelapse video while doing some of the DNA extractions</a:t>
            </a:r>
          </a:p>
          <a:p>
            <a:pPr lvl="0"/>
            <a:endParaRPr lang="en-US" sz="2800">
              <a:solidFill>
                <a:srgbClr val="E8E8E8"/>
              </a:solidFill>
              <a:latin typeface="Arial" pitchFamily="34"/>
              <a:cs typeface="Arial" pitchFamily="34"/>
            </a:endParaRPr>
          </a:p>
          <a:p>
            <a:pPr lvl="0"/>
            <a:r>
              <a:rPr lang="en-US" sz="2800">
                <a:solidFill>
                  <a:srgbClr val="E8E8E8"/>
                </a:solidFill>
                <a:latin typeface="Arial" pitchFamily="34"/>
                <a:cs typeface="Arial" pitchFamily="34"/>
              </a:rPr>
              <a:t>You can use this slide to talk more about DNA extractions. The kit that I used was the </a:t>
            </a:r>
            <a:r>
              <a:rPr lang="en-US" sz="1800">
                <a:latin typeface="Times New Roman" pitchFamily="18"/>
              </a:rPr>
              <a:t>Qiagen QIAamp Fast DNA Stool Mini Kit</a:t>
            </a:r>
            <a:r>
              <a:rPr lang="en-US" sz="2800">
                <a:solidFill>
                  <a:srgbClr val="E8E8E8"/>
                </a:solidFill>
                <a:latin typeface="Arial" pitchFamily="34"/>
                <a:cs typeface="Arial" pitchFamily="34"/>
              </a:rPr>
              <a:t>, which you can read more about it here, the website has the kit handbook and protocols (https://www.qiagen.com/us/products/discovery-and-translational-research/dna-rna-purification/dna-purification/genomic-dna/qiaamp-fast-dna-stool-mini-kit).</a:t>
            </a:r>
          </a:p>
        </p:txBody>
      </p:sp>
      <p:sp>
        <p:nvSpPr>
          <p:cNvPr id="4" name="Slide Number Placeholder 3">
            <a:extLst>
              <a:ext uri="{FF2B5EF4-FFF2-40B4-BE49-F238E27FC236}">
                <a16:creationId xmlns:a16="http://schemas.microsoft.com/office/drawing/2014/main" id="{1071998C-72F4-4711-B7C1-88CBCC145EE1}"/>
              </a:ext>
            </a:extLst>
          </p:cNvPr>
          <p:cNvSpPr txBox="1">
            <a:spLocks noGrp="1"/>
          </p:cNvSpPr>
          <p:nvPr>
            <p:ph type="sldNum" sz="quarter" idx="8"/>
          </p:nvPr>
        </p:nvSpPr>
        <p:spPr/>
        <p:txBody>
          <a:bodyPr/>
          <a:lstStyle/>
          <a:p>
            <a:pPr lvl="0"/>
            <a:fld id="{AF9E7A46-F046-45F0-B793-1D2C8807A5B4}" type="slidenum">
              <a:t>9</a:t>
            </a:fld>
            <a:endParaRPr lang="en-US"/>
          </a:p>
        </p:txBody>
      </p:sp>
      <p:sp>
        <p:nvSpPr>
          <p:cNvPr id="5" name="Footer Placeholder 4">
            <a:extLst>
              <a:ext uri="{FF2B5EF4-FFF2-40B4-BE49-F238E27FC236}">
                <a16:creationId xmlns:a16="http://schemas.microsoft.com/office/drawing/2014/main" id="{A6BECE14-AE2F-4832-948A-3FB2EC6677DD}"/>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857FE0-73F3-4251-8054-B63B87B69C2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6D1A02B7-C8D2-4FB3-A808-14BC5B8E0002}"/>
              </a:ext>
            </a:extLst>
          </p:cNvPr>
          <p:cNvSpPr txBox="1">
            <a:spLocks noGrp="1"/>
          </p:cNvSpPr>
          <p:nvPr>
            <p:ph type="body" sz="quarter" idx="1"/>
          </p:nvPr>
        </p:nvSpPr>
        <p:spPr/>
        <p:txBody>
          <a:bodyPr/>
          <a:lstStyle/>
          <a:p>
            <a:pPr lvl="0"/>
            <a:r>
              <a:rPr lang="en-US" sz="1800">
                <a:latin typeface="Times New Roman" pitchFamily="18"/>
                <a:cs typeface="Arial" pitchFamily="34"/>
              </a:rPr>
              <a:t>Importance for understanding diet:</a:t>
            </a:r>
          </a:p>
          <a:p>
            <a:pPr lvl="0"/>
            <a:endParaRPr lang="en-US" sz="1800">
              <a:latin typeface="Times New Roman" pitchFamily="18"/>
              <a:cs typeface="Arial" pitchFamily="34"/>
            </a:endParaRPr>
          </a:p>
          <a:p>
            <a:pPr lvl="0"/>
            <a:r>
              <a:rPr lang="en-US">
                <a:latin typeface="Times New Roman" pitchFamily="18"/>
                <a:cs typeface="Arial" pitchFamily="34"/>
              </a:rPr>
              <a:t>B</a:t>
            </a:r>
            <a:r>
              <a:rPr lang="en-US" sz="1800">
                <a:latin typeface="Times New Roman" pitchFamily="18"/>
                <a:cs typeface="Arial" pitchFamily="34"/>
              </a:rPr>
              <a:t>iology</a:t>
            </a:r>
          </a:p>
          <a:p>
            <a:pPr marL="285750" lvl="0" indent="-285750">
              <a:buSzPct val="100000"/>
              <a:buFont typeface="Arial" pitchFamily="34"/>
              <a:buChar char="•"/>
            </a:pPr>
            <a:r>
              <a:rPr lang="en-US" sz="1800">
                <a:latin typeface="Times New Roman" pitchFamily="18"/>
                <a:cs typeface="Arial" pitchFamily="34"/>
              </a:rPr>
              <a:t>Food is important for energy and biological functions</a:t>
            </a:r>
          </a:p>
          <a:p>
            <a:pPr marL="742950" lvl="1" indent="-285750">
              <a:buSzPct val="100000"/>
              <a:buFont typeface="Arial" pitchFamily="34"/>
              <a:buChar char="•"/>
            </a:pPr>
            <a:r>
              <a:rPr lang="en-US">
                <a:latin typeface="Times New Roman" pitchFamily="18"/>
                <a:cs typeface="Arial" pitchFamily="34"/>
              </a:rPr>
              <a:t>Growth, bone metabolism, overall health</a:t>
            </a:r>
          </a:p>
          <a:p>
            <a:pPr marL="285750" lvl="0" indent="-285750">
              <a:buSzPct val="100000"/>
              <a:buFont typeface="Arial" pitchFamily="34"/>
              <a:buChar char="•"/>
            </a:pPr>
            <a:r>
              <a:rPr lang="en-US" sz="1800">
                <a:latin typeface="Times New Roman" pitchFamily="18"/>
                <a:cs typeface="Arial" pitchFamily="34"/>
              </a:rPr>
              <a:t>Species choose prey based on fulfilling nutrient deficiencies</a:t>
            </a:r>
          </a:p>
          <a:p>
            <a:pPr marL="742950" lvl="1" indent="-285750">
              <a:buSzPct val="100000"/>
              <a:buFont typeface="Arial" pitchFamily="34"/>
              <a:buChar char="•"/>
            </a:pPr>
            <a:r>
              <a:rPr lang="en-US">
                <a:latin typeface="Times New Roman" pitchFamily="18"/>
                <a:cs typeface="Arial" pitchFamily="34"/>
              </a:rPr>
              <a:t>Insight into how organisms differ in nutrient requirements</a:t>
            </a:r>
          </a:p>
          <a:p>
            <a:pPr marL="285750" lvl="0" indent="-285750">
              <a:buSzPct val="100000"/>
              <a:buFont typeface="Arial" pitchFamily="34"/>
              <a:buChar char="•"/>
            </a:pPr>
            <a:r>
              <a:rPr lang="en-US" sz="1800">
                <a:latin typeface="Times New Roman" pitchFamily="18"/>
                <a:cs typeface="Arial" pitchFamily="34"/>
              </a:rPr>
              <a:t>Predators are also more susceptible to bioaccumulation and biomagnification</a:t>
            </a:r>
          </a:p>
          <a:p>
            <a:pPr marL="742950" lvl="1" indent="-285750">
              <a:buSzPct val="100000"/>
              <a:buFont typeface="Arial" pitchFamily="34"/>
              <a:buChar char="•"/>
            </a:pPr>
            <a:r>
              <a:rPr lang="en-US">
                <a:latin typeface="Times New Roman" pitchFamily="18"/>
                <a:cs typeface="Arial" pitchFamily="34"/>
              </a:rPr>
              <a:t>Understanding their diet allows us to understand these processes, which affect humans, as our population tends to consume organisms at the top of the food web</a:t>
            </a:r>
          </a:p>
          <a:p>
            <a:pPr lvl="0"/>
            <a:endParaRPr lang="en-US" sz="1800">
              <a:latin typeface="Times New Roman" pitchFamily="18"/>
              <a:cs typeface="Arial" pitchFamily="34"/>
            </a:endParaRPr>
          </a:p>
          <a:p>
            <a:pPr lvl="0"/>
            <a:r>
              <a:rPr lang="en-US">
                <a:latin typeface="Times New Roman" pitchFamily="18"/>
                <a:cs typeface="Arial" pitchFamily="34"/>
              </a:rPr>
              <a:t>E</a:t>
            </a:r>
            <a:r>
              <a:rPr lang="en-US" sz="1800">
                <a:latin typeface="Times New Roman" pitchFamily="18"/>
                <a:cs typeface="Arial" pitchFamily="34"/>
              </a:rPr>
              <a:t>cological interactions</a:t>
            </a:r>
          </a:p>
          <a:p>
            <a:pPr marL="285750" lvl="0" indent="-285750">
              <a:buSzPct val="100000"/>
              <a:buFont typeface="Arial" pitchFamily="34"/>
              <a:buChar char="•"/>
            </a:pPr>
            <a:r>
              <a:rPr lang="en-US">
                <a:latin typeface="Times New Roman" pitchFamily="18"/>
                <a:cs typeface="Arial" pitchFamily="34"/>
              </a:rPr>
              <a:t>S</a:t>
            </a:r>
            <a:r>
              <a:rPr lang="en-US" sz="1800">
                <a:latin typeface="Times New Roman" pitchFamily="18"/>
                <a:cs typeface="Arial" pitchFamily="34"/>
              </a:rPr>
              <a:t>pecies can impact each other through competition or predator-prey interactions</a:t>
            </a:r>
          </a:p>
          <a:p>
            <a:pPr marL="285750" lvl="0" indent="-285750">
              <a:buSzPct val="100000"/>
              <a:buFont typeface="Arial" pitchFamily="34"/>
              <a:buChar char="•"/>
            </a:pPr>
            <a:r>
              <a:rPr lang="en-US" sz="1800">
                <a:latin typeface="Times New Roman" pitchFamily="18"/>
                <a:cs typeface="Arial" pitchFamily="34"/>
              </a:rPr>
              <a:t>More broadly, this is important for the conservation and management of species. </a:t>
            </a:r>
          </a:p>
          <a:p>
            <a:pPr marL="285750" lvl="0" indent="-285750">
              <a:buSzPct val="100000"/>
              <a:buFont typeface="Arial" pitchFamily="34"/>
              <a:buChar char="•"/>
            </a:pPr>
            <a:endParaRPr lang="en-US" sz="1800">
              <a:latin typeface="Aptos" pitchFamily="34"/>
              <a:cs typeface="Arial" pitchFamily="34"/>
            </a:endParaRPr>
          </a:p>
          <a:p>
            <a:pPr lvl="0"/>
            <a:r>
              <a:rPr lang="en-US" sz="1800">
                <a:latin typeface="Aptos" pitchFamily="34"/>
                <a:cs typeface="Arial" pitchFamily="34"/>
              </a:rPr>
              <a:t>Picture: Bones from the marlin stomachs. They are jaw bones of fish that the marlin ate</a:t>
            </a:r>
          </a:p>
        </p:txBody>
      </p:sp>
      <p:sp>
        <p:nvSpPr>
          <p:cNvPr id="4" name="Slide Number Placeholder 3">
            <a:extLst>
              <a:ext uri="{FF2B5EF4-FFF2-40B4-BE49-F238E27FC236}">
                <a16:creationId xmlns:a16="http://schemas.microsoft.com/office/drawing/2014/main" id="{0C5C7E63-713F-4337-A14D-659B670F2B9C}"/>
              </a:ext>
            </a:extLst>
          </p:cNvPr>
          <p:cNvSpPr txBox="1">
            <a:spLocks noGrp="1"/>
          </p:cNvSpPr>
          <p:nvPr>
            <p:ph type="sldNum" sz="quarter" idx="8"/>
          </p:nvPr>
        </p:nvSpPr>
        <p:spPr/>
        <p:txBody>
          <a:bodyPr/>
          <a:lstStyle/>
          <a:p>
            <a:pPr lvl="0"/>
            <a:fld id="{BEF5B35A-7909-4B2F-8DA4-30A01E42C8EF}" type="slidenum">
              <a:t>10</a:t>
            </a:fld>
            <a:endParaRPr lang="en-US"/>
          </a:p>
        </p:txBody>
      </p:sp>
      <p:sp>
        <p:nvSpPr>
          <p:cNvPr id="5" name="Footer Placeholder 4">
            <a:extLst>
              <a:ext uri="{FF2B5EF4-FFF2-40B4-BE49-F238E27FC236}">
                <a16:creationId xmlns:a16="http://schemas.microsoft.com/office/drawing/2014/main" id="{D4FBB1A0-54B2-48C1-9026-0B5C064AC25A}"/>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8FF255-E998-4794-A3F4-6D7A05625C4A}"/>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D0C979A5-CD38-4862-BC14-0E63A4E44BCA}"/>
              </a:ext>
            </a:extLst>
          </p:cNvPr>
          <p:cNvSpPr txBox="1">
            <a:spLocks noGrp="1"/>
          </p:cNvSpPr>
          <p:nvPr>
            <p:ph type="body" sz="quarter" idx="1"/>
          </p:nvPr>
        </p:nvSpPr>
        <p:spPr/>
        <p:txBody>
          <a:bodyPr/>
          <a:lstStyle/>
          <a:p>
            <a:pPr lvl="0"/>
            <a:r>
              <a:rPr lang="en-US"/>
              <a:t>https://www.genome.gov/genetics-glossary/Bioinformatics </a:t>
            </a:r>
          </a:p>
          <a:p>
            <a:pPr lvl="0">
              <a:lnSpc>
                <a:spcPts val="1200"/>
              </a:lnSpc>
            </a:pPr>
            <a:endParaRPr lang="en-US"/>
          </a:p>
          <a:p>
            <a:pPr lvl="0">
              <a:lnSpc>
                <a:spcPts val="1200"/>
              </a:lnSpc>
            </a:pPr>
            <a:r>
              <a:rPr lang="en-US"/>
              <a:t>Bioinformatics: </a:t>
            </a:r>
            <a:r>
              <a:rPr lang="en-US">
                <a:latin typeface="Arial" pitchFamily="34"/>
              </a:rPr>
              <a:t>the science of collecting and analyzing complex biological data such as genetic codes.</a:t>
            </a:r>
            <a:endParaRPr lang="en-US"/>
          </a:p>
          <a:p>
            <a:pPr lvl="0"/>
            <a:endParaRPr lang="en-US"/>
          </a:p>
          <a:p>
            <a:pPr lvl="0"/>
            <a:r>
              <a:rPr lang="en-US"/>
              <a:t>Bioinformatics is an up-and-coming field that is growing larger in terms of job opportunities. It is important to understand the biology behind it to make use of the analyses results</a:t>
            </a:r>
          </a:p>
          <a:p>
            <a:pPr lvl="0"/>
            <a:endParaRPr lang="en-US"/>
          </a:p>
          <a:p>
            <a:pPr lvl="0"/>
            <a:r>
              <a:rPr lang="en-US">
                <a:solidFill>
                  <a:srgbClr val="FFFFFF"/>
                </a:solidFill>
                <a:latin typeface="Google Sans"/>
              </a:rPr>
              <a:t>Gene Annotation is the process of finding and designating locations of individual genes and other features on raw DNA sequences, called assemblies</a:t>
            </a:r>
            <a:r>
              <a:rPr lang="en-US">
                <a:solidFill>
                  <a:srgbClr val="E8E8E8"/>
                </a:solidFill>
                <a:latin typeface="Google Sans"/>
              </a:rPr>
              <a:t>. Annotation gives meaning to a given sequence and makes it much easier for researchers to view and analyze its contents.</a:t>
            </a:r>
            <a:endParaRPr lang="en-US">
              <a:latin typeface="arial" pitchFamily="34"/>
            </a:endParaRPr>
          </a:p>
          <a:p>
            <a:pPr lvl="0"/>
            <a:r>
              <a:rPr lang="en-US">
                <a:latin typeface="arial" pitchFamily="34"/>
              </a:rPr>
              <a:t>https://support.nlm.nih.gov/kbArticle/?pn=KA-03574</a:t>
            </a:r>
            <a:endParaRPr lang="en-US"/>
          </a:p>
        </p:txBody>
      </p:sp>
      <p:sp>
        <p:nvSpPr>
          <p:cNvPr id="4" name="Slide Number Placeholder 3">
            <a:extLst>
              <a:ext uri="{FF2B5EF4-FFF2-40B4-BE49-F238E27FC236}">
                <a16:creationId xmlns:a16="http://schemas.microsoft.com/office/drawing/2014/main" id="{01F26C7D-A4A6-412A-9187-844D5FA56FF2}"/>
              </a:ext>
            </a:extLst>
          </p:cNvPr>
          <p:cNvSpPr txBox="1">
            <a:spLocks noGrp="1"/>
          </p:cNvSpPr>
          <p:nvPr>
            <p:ph type="sldNum" sz="quarter" idx="8"/>
          </p:nvPr>
        </p:nvSpPr>
        <p:spPr/>
        <p:txBody>
          <a:bodyPr/>
          <a:lstStyle/>
          <a:p>
            <a:pPr lvl="0"/>
            <a:fld id="{37EB8B72-7707-4762-88A4-97DE7C690C83}" type="slidenum">
              <a:t>11</a:t>
            </a:fld>
            <a:endParaRPr lang="en-US"/>
          </a:p>
        </p:txBody>
      </p:sp>
      <p:sp>
        <p:nvSpPr>
          <p:cNvPr id="5" name="Footer Placeholder 4">
            <a:extLst>
              <a:ext uri="{FF2B5EF4-FFF2-40B4-BE49-F238E27FC236}">
                <a16:creationId xmlns:a16="http://schemas.microsoft.com/office/drawing/2014/main" id="{64F72703-5C4D-4991-8851-3C96C142D80A}"/>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31E41F-C62C-4455-974C-B7818E5CC0E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87029081-B468-4A06-A095-6457926C6F5A}"/>
              </a:ext>
            </a:extLst>
          </p:cNvPr>
          <p:cNvSpPr txBox="1">
            <a:spLocks noGrp="1"/>
          </p:cNvSpPr>
          <p:nvPr>
            <p:ph type="body" sz="quarter" idx="1"/>
          </p:nvPr>
        </p:nvSpPr>
        <p:spPr/>
        <p:txBody>
          <a:bodyPr/>
          <a:lstStyle/>
          <a:p>
            <a:pPr lvl="0"/>
            <a:r>
              <a:rPr lang="en-US"/>
              <a:t>NCBI Genbank  is part of the international nucleotide sequence database collaboration, which has participation from groups around the world</a:t>
            </a:r>
          </a:p>
          <a:p>
            <a:pPr lvl="0"/>
            <a:endParaRPr lang="en-US"/>
          </a:p>
          <a:p>
            <a:pPr lvl="0"/>
            <a:r>
              <a:rPr lang="en-US"/>
              <a:t>Scientists rely on NCBI GenBank to further their research, share their research, and learn about organisms that their colleagues sequenced</a:t>
            </a:r>
          </a:p>
          <a:p>
            <a:pPr lvl="0"/>
            <a:endParaRPr lang="en-US"/>
          </a:p>
          <a:p>
            <a:pPr lvl="0"/>
            <a:r>
              <a:rPr lang="en-US">
                <a:latin typeface="arial" pitchFamily="34"/>
              </a:rPr>
              <a:t>(</a:t>
            </a:r>
            <a:r>
              <a:rPr lang="en-US" i="1">
                <a:solidFill>
                  <a:srgbClr val="2F4A8B"/>
                </a:solidFill>
                <a:latin typeface="arial" pitchFamily="34"/>
                <a:hlinkClick r:id="rId3"/>
              </a:rPr>
              <a:t>Nucleic Acids Research</a:t>
            </a:r>
            <a:r>
              <a:rPr lang="en-US">
                <a:solidFill>
                  <a:srgbClr val="2F4A8B"/>
                </a:solidFill>
                <a:latin typeface="arial" pitchFamily="34"/>
                <a:hlinkClick r:id="rId3"/>
              </a:rPr>
              <a:t>, 2013 Jan;41(D1):D36-42</a:t>
            </a:r>
            <a:r>
              <a:rPr lang="en-US">
                <a:latin typeface="arial" pitchFamily="34"/>
              </a:rPr>
              <a:t>). </a:t>
            </a:r>
          </a:p>
          <a:p>
            <a:pPr lvl="0"/>
            <a:endParaRPr lang="en-US">
              <a:latin typeface="arial" pitchFamily="34"/>
            </a:endParaRPr>
          </a:p>
          <a:p>
            <a:pPr lvl="0"/>
            <a:endParaRPr lang="en-US">
              <a:latin typeface="arial" pitchFamily="34"/>
            </a:endParaRPr>
          </a:p>
          <a:p>
            <a:pPr lvl="0"/>
            <a:r>
              <a:rPr lang="en-US">
                <a:solidFill>
                  <a:srgbClr val="FFFFFF"/>
                </a:solidFill>
                <a:latin typeface="Google Sans"/>
              </a:rPr>
              <a:t>Gene Annotation is the process of finding and designating locations of individual genes and other features on raw DNA sequences, called assemblies</a:t>
            </a:r>
            <a:r>
              <a:rPr lang="en-US">
                <a:solidFill>
                  <a:srgbClr val="E8E8E8"/>
                </a:solidFill>
                <a:latin typeface="Google Sans"/>
              </a:rPr>
              <a:t>. Annotation gives meaning to a given sequence and makes it much easier for researchers to view and analyze its contents.</a:t>
            </a:r>
            <a:endParaRPr lang="en-US">
              <a:latin typeface="arial" pitchFamily="34"/>
            </a:endParaRPr>
          </a:p>
          <a:p>
            <a:pPr lvl="0"/>
            <a:r>
              <a:rPr lang="en-US">
                <a:latin typeface="arial" pitchFamily="34"/>
              </a:rPr>
              <a:t>https://support.nlm.nih.gov/kbArticle/?pn=KA-03574</a:t>
            </a:r>
            <a:endParaRPr lang="en-US"/>
          </a:p>
        </p:txBody>
      </p:sp>
      <p:sp>
        <p:nvSpPr>
          <p:cNvPr id="4" name="Slide Number Placeholder 3">
            <a:extLst>
              <a:ext uri="{FF2B5EF4-FFF2-40B4-BE49-F238E27FC236}">
                <a16:creationId xmlns:a16="http://schemas.microsoft.com/office/drawing/2014/main" id="{4A10CACA-BC1D-4371-AA54-7532B111F456}"/>
              </a:ext>
            </a:extLst>
          </p:cNvPr>
          <p:cNvSpPr txBox="1">
            <a:spLocks noGrp="1"/>
          </p:cNvSpPr>
          <p:nvPr>
            <p:ph type="sldNum" sz="quarter" idx="8"/>
          </p:nvPr>
        </p:nvSpPr>
        <p:spPr/>
        <p:txBody>
          <a:bodyPr/>
          <a:lstStyle/>
          <a:p>
            <a:pPr lvl="0"/>
            <a:fld id="{0791531D-DD9B-4C4B-83AF-2A48F5F7002F}" type="slidenum">
              <a:t>12</a:t>
            </a:fld>
            <a:endParaRPr lang="en-US"/>
          </a:p>
        </p:txBody>
      </p:sp>
      <p:sp>
        <p:nvSpPr>
          <p:cNvPr id="5" name="Footer Placeholder 4">
            <a:extLst>
              <a:ext uri="{FF2B5EF4-FFF2-40B4-BE49-F238E27FC236}">
                <a16:creationId xmlns:a16="http://schemas.microsoft.com/office/drawing/2014/main" id="{256DA433-227A-4127-BCE8-868C259F8BE7}"/>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5864F-6CCE-4B56-98BA-7C563E1D4976}"/>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7653483D-AF74-43E8-BF19-ADF5447CC249}"/>
              </a:ext>
            </a:extLst>
          </p:cNvPr>
          <p:cNvSpPr txBox="1">
            <a:spLocks noGrp="1"/>
          </p:cNvSpPr>
          <p:nvPr>
            <p:ph type="body" sz="quarter" idx="1"/>
          </p:nvPr>
        </p:nvSpPr>
        <p:spPr/>
        <p:txBody>
          <a:bodyPr/>
          <a:lstStyle/>
          <a:p>
            <a:pPr lvl="0"/>
            <a:r>
              <a:rPr lang="en-US">
                <a:solidFill>
                  <a:srgbClr val="212121"/>
                </a:solidFill>
                <a:latin typeface="Roboto" pitchFamily="2"/>
              </a:rPr>
              <a:t>“</a:t>
            </a:r>
            <a:r>
              <a:rPr lang="en-US" b="1">
                <a:solidFill>
                  <a:srgbClr val="212121"/>
                </a:solidFill>
                <a:latin typeface="Roboto" pitchFamily="2"/>
              </a:rPr>
              <a:t>BLAST</a:t>
            </a:r>
            <a:r>
              <a:rPr lang="en-US">
                <a:solidFill>
                  <a:srgbClr val="212121"/>
                </a:solidFill>
                <a:latin typeface="Roboto" pitchFamily="2"/>
              </a:rPr>
              <a:t> finds regions of similarity between biological sequences. The program compares nucleotide or protein sequences to sequence databases and calculates the statistical significance.”</a:t>
            </a:r>
            <a:endParaRPr lang="en-US"/>
          </a:p>
          <a:p>
            <a:pPr lvl="0"/>
            <a:endParaRPr lang="en-US"/>
          </a:p>
        </p:txBody>
      </p:sp>
      <p:sp>
        <p:nvSpPr>
          <p:cNvPr id="4" name="Slide Number Placeholder 3">
            <a:extLst>
              <a:ext uri="{FF2B5EF4-FFF2-40B4-BE49-F238E27FC236}">
                <a16:creationId xmlns:a16="http://schemas.microsoft.com/office/drawing/2014/main" id="{FC0E6366-51D8-48E6-BD12-A166D1804335}"/>
              </a:ext>
            </a:extLst>
          </p:cNvPr>
          <p:cNvSpPr txBox="1">
            <a:spLocks noGrp="1"/>
          </p:cNvSpPr>
          <p:nvPr>
            <p:ph type="sldNum" sz="quarter" idx="8"/>
          </p:nvPr>
        </p:nvSpPr>
        <p:spPr/>
        <p:txBody>
          <a:bodyPr/>
          <a:lstStyle/>
          <a:p>
            <a:pPr lvl="0"/>
            <a:fld id="{8DC2A18B-F605-4E32-A038-F0E1C939E26F}" type="slidenum">
              <a:t>13</a:t>
            </a:fld>
            <a:endParaRPr lang="en-US"/>
          </a:p>
        </p:txBody>
      </p:sp>
      <p:sp>
        <p:nvSpPr>
          <p:cNvPr id="5" name="Footer Placeholder 4">
            <a:extLst>
              <a:ext uri="{FF2B5EF4-FFF2-40B4-BE49-F238E27FC236}">
                <a16:creationId xmlns:a16="http://schemas.microsoft.com/office/drawing/2014/main" id="{95AB9655-D432-4DF7-8930-F701BE7A2367}"/>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54891D-19E5-41E3-8F31-A398BC0238E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8B1FC770-78FA-454C-8D1B-0145DB7BB293}"/>
              </a:ext>
            </a:extLst>
          </p:cNvPr>
          <p:cNvSpPr txBox="1">
            <a:spLocks noGrp="1"/>
          </p:cNvSpPr>
          <p:nvPr>
            <p:ph type="body" sz="quarter" idx="1"/>
          </p:nvPr>
        </p:nvSpPr>
        <p:spPr/>
        <p:txBody>
          <a:bodyPr/>
          <a:lstStyle/>
          <a:p>
            <a:pPr lvl="0"/>
            <a:r>
              <a:rPr lang="en-US">
                <a:solidFill>
                  <a:srgbClr val="212121"/>
                </a:solidFill>
                <a:latin typeface="Roboto" pitchFamily="2"/>
              </a:rPr>
              <a:t>There are many uses for blast, from the biomedical sciences to conservation biology. Examples include species identification, phylogeny, comparisons, etc.</a:t>
            </a:r>
          </a:p>
          <a:p>
            <a:pPr lvl="0"/>
            <a:endParaRPr lang="en-US">
              <a:solidFill>
                <a:srgbClr val="212121"/>
              </a:solidFill>
              <a:latin typeface="Roboto" pitchFamily="2"/>
            </a:endParaRPr>
          </a:p>
          <a:p>
            <a:pPr lvl="0"/>
            <a:r>
              <a:rPr lang="en-US">
                <a:solidFill>
                  <a:srgbClr val="212121"/>
                </a:solidFill>
                <a:latin typeface="Roboto" pitchFamily="2"/>
              </a:rPr>
              <a:t>Images are stock images from MS PPT, and an octopus we found in one of the stomachs during the billfish tournament</a:t>
            </a:r>
            <a:endParaRPr lang="en-US"/>
          </a:p>
        </p:txBody>
      </p:sp>
      <p:sp>
        <p:nvSpPr>
          <p:cNvPr id="4" name="Slide Number Placeholder 3">
            <a:extLst>
              <a:ext uri="{FF2B5EF4-FFF2-40B4-BE49-F238E27FC236}">
                <a16:creationId xmlns:a16="http://schemas.microsoft.com/office/drawing/2014/main" id="{140949C7-9729-49E9-8BBC-775EA6636C27}"/>
              </a:ext>
            </a:extLst>
          </p:cNvPr>
          <p:cNvSpPr txBox="1">
            <a:spLocks noGrp="1"/>
          </p:cNvSpPr>
          <p:nvPr>
            <p:ph type="sldNum" sz="quarter" idx="8"/>
          </p:nvPr>
        </p:nvSpPr>
        <p:spPr/>
        <p:txBody>
          <a:bodyPr/>
          <a:lstStyle/>
          <a:p>
            <a:pPr lvl="0"/>
            <a:fld id="{F1A5F8C4-346F-4242-BD87-2C3CBD3679F6}" type="slidenum">
              <a:t>14</a:t>
            </a:fld>
            <a:endParaRPr lang="en-US"/>
          </a:p>
        </p:txBody>
      </p:sp>
      <p:sp>
        <p:nvSpPr>
          <p:cNvPr id="5" name="Footer Placeholder 4">
            <a:extLst>
              <a:ext uri="{FF2B5EF4-FFF2-40B4-BE49-F238E27FC236}">
                <a16:creationId xmlns:a16="http://schemas.microsoft.com/office/drawing/2014/main" id="{0146E526-32B6-4E3F-99E2-0CED658FF5F2}"/>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A533FD-F883-436A-8B44-BE4071F68E54}"/>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5ACB709-97C6-4FA3-BE46-2E51A2E7F908}"/>
              </a:ext>
            </a:extLst>
          </p:cNvPr>
          <p:cNvSpPr txBox="1">
            <a:spLocks noGrp="1"/>
          </p:cNvSpPr>
          <p:nvPr>
            <p:ph type="body" sz="quarter" idx="1"/>
          </p:nvPr>
        </p:nvSpPr>
        <p:spPr/>
        <p:txBody>
          <a:bodyPr/>
          <a:lstStyle/>
          <a:p>
            <a:pPr lvl="0"/>
            <a:r>
              <a:rPr lang="en-US">
                <a:solidFill>
                  <a:srgbClr val="212121"/>
                </a:solidFill>
                <a:latin typeface="Roboto" pitchFamily="2"/>
              </a:rPr>
              <a:t>First go to </a:t>
            </a:r>
            <a:r>
              <a:rPr lang="en-US">
                <a:solidFill>
                  <a:srgbClr val="212121"/>
                </a:solidFill>
                <a:latin typeface="Roboto" pitchFamily="2"/>
                <a:hlinkClick r:id="rId3"/>
              </a:rPr>
              <a:t>https://blast.ncbi.nlm.nih.gov/Blast.cgi</a:t>
            </a:r>
            <a:r>
              <a:rPr lang="en-US">
                <a:solidFill>
                  <a:srgbClr val="212121"/>
                </a:solidFill>
                <a:latin typeface="Roboto" pitchFamily="2"/>
              </a:rPr>
              <a:t> </a:t>
            </a:r>
            <a:endParaRPr lang="en-US"/>
          </a:p>
          <a:p>
            <a:pPr lvl="0"/>
            <a:endParaRPr lang="en-US"/>
          </a:p>
          <a:p>
            <a:pPr lvl="0"/>
            <a:r>
              <a:rPr lang="en-US"/>
              <a:t>Then click Nucleotide BLAST</a:t>
            </a:r>
          </a:p>
        </p:txBody>
      </p:sp>
      <p:sp>
        <p:nvSpPr>
          <p:cNvPr id="4" name="Slide Number Placeholder 3">
            <a:extLst>
              <a:ext uri="{FF2B5EF4-FFF2-40B4-BE49-F238E27FC236}">
                <a16:creationId xmlns:a16="http://schemas.microsoft.com/office/drawing/2014/main" id="{674E004C-16BA-4CDF-9CCC-5CDD3A9F448D}"/>
              </a:ext>
            </a:extLst>
          </p:cNvPr>
          <p:cNvSpPr txBox="1">
            <a:spLocks noGrp="1"/>
          </p:cNvSpPr>
          <p:nvPr>
            <p:ph type="sldNum" sz="quarter" idx="8"/>
          </p:nvPr>
        </p:nvSpPr>
        <p:spPr/>
        <p:txBody>
          <a:bodyPr/>
          <a:lstStyle/>
          <a:p>
            <a:pPr lvl="0"/>
            <a:fld id="{28F42447-8A8E-4156-89BD-FF6F6635942C}" type="slidenum">
              <a:t>15</a:t>
            </a:fld>
            <a:endParaRPr lang="en-US"/>
          </a:p>
        </p:txBody>
      </p:sp>
      <p:sp>
        <p:nvSpPr>
          <p:cNvPr id="5" name="Footer Placeholder 4">
            <a:extLst>
              <a:ext uri="{FF2B5EF4-FFF2-40B4-BE49-F238E27FC236}">
                <a16:creationId xmlns:a16="http://schemas.microsoft.com/office/drawing/2014/main" id="{D452BDC3-E1E9-4E8D-A628-9386DDCE653E}"/>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5869EA-50F1-4E77-99B1-3C0BD7AA573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460981A8-CC98-4799-A0A0-9A6CA35ECEEA}"/>
              </a:ext>
            </a:extLst>
          </p:cNvPr>
          <p:cNvSpPr txBox="1">
            <a:spLocks noGrp="1"/>
          </p:cNvSpPr>
          <p:nvPr>
            <p:ph type="body" sz="quarter" idx="1"/>
          </p:nvPr>
        </p:nvSpPr>
        <p:spPr/>
        <p:txBody>
          <a:bodyPr/>
          <a:lstStyle/>
          <a:p>
            <a:pPr lvl="0"/>
            <a:r>
              <a:rPr lang="en-US">
                <a:solidFill>
                  <a:srgbClr val="212121"/>
                </a:solidFill>
                <a:latin typeface="Roboto" pitchFamily="2"/>
              </a:rPr>
              <a:t>Click on Nucleotide BLAST and that will take you to this page</a:t>
            </a:r>
            <a:endParaRPr lang="en-US"/>
          </a:p>
          <a:p>
            <a:pPr lvl="0"/>
            <a:endParaRPr lang="en-US"/>
          </a:p>
        </p:txBody>
      </p:sp>
      <p:sp>
        <p:nvSpPr>
          <p:cNvPr id="4" name="Slide Number Placeholder 3">
            <a:extLst>
              <a:ext uri="{FF2B5EF4-FFF2-40B4-BE49-F238E27FC236}">
                <a16:creationId xmlns:a16="http://schemas.microsoft.com/office/drawing/2014/main" id="{6ADAA6FD-6125-4C11-924B-E5E777D740CE}"/>
              </a:ext>
            </a:extLst>
          </p:cNvPr>
          <p:cNvSpPr txBox="1">
            <a:spLocks noGrp="1"/>
          </p:cNvSpPr>
          <p:nvPr>
            <p:ph type="sldNum" sz="quarter" idx="8"/>
          </p:nvPr>
        </p:nvSpPr>
        <p:spPr/>
        <p:txBody>
          <a:bodyPr/>
          <a:lstStyle/>
          <a:p>
            <a:pPr lvl="0"/>
            <a:fld id="{FE5F3638-9576-4786-B213-09123E4667C4}" type="slidenum">
              <a:t>16</a:t>
            </a:fld>
            <a:endParaRPr lang="en-US"/>
          </a:p>
        </p:txBody>
      </p:sp>
      <p:sp>
        <p:nvSpPr>
          <p:cNvPr id="5" name="Footer Placeholder 4">
            <a:extLst>
              <a:ext uri="{FF2B5EF4-FFF2-40B4-BE49-F238E27FC236}">
                <a16:creationId xmlns:a16="http://schemas.microsoft.com/office/drawing/2014/main" id="{95CF7E5D-7CA9-45A1-B921-E7374EC2BDA8}"/>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9DFEB3-7E28-49BF-B226-DA6547D95818}"/>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5744B847-B42A-4449-8B44-8C98981E4C33}"/>
              </a:ext>
            </a:extLst>
          </p:cNvPr>
          <p:cNvSpPr txBox="1">
            <a:spLocks noGrp="1"/>
          </p:cNvSpPr>
          <p:nvPr>
            <p:ph type="body" sz="quarter" idx="1"/>
          </p:nvPr>
        </p:nvSpPr>
        <p:spPr/>
        <p:txBody>
          <a:bodyPr/>
          <a:lstStyle/>
          <a:p>
            <a:pPr lvl="0"/>
            <a:r>
              <a:rPr lang="en-US">
                <a:solidFill>
                  <a:srgbClr val="212121"/>
                </a:solidFill>
                <a:latin typeface="Roboto" pitchFamily="2"/>
              </a:rPr>
              <a:t>In the first box, type the sequence and then click ”BLAST” at the bottom of the page. Keep everything else as is.</a:t>
            </a:r>
            <a:endParaRPr lang="en-US"/>
          </a:p>
          <a:p>
            <a:pPr lvl="0"/>
            <a:endParaRPr lang="en-US"/>
          </a:p>
        </p:txBody>
      </p:sp>
      <p:sp>
        <p:nvSpPr>
          <p:cNvPr id="4" name="Slide Number Placeholder 3">
            <a:extLst>
              <a:ext uri="{FF2B5EF4-FFF2-40B4-BE49-F238E27FC236}">
                <a16:creationId xmlns:a16="http://schemas.microsoft.com/office/drawing/2014/main" id="{D5A6C0A2-CA87-455F-B8E6-BE68EAF697CF}"/>
              </a:ext>
            </a:extLst>
          </p:cNvPr>
          <p:cNvSpPr txBox="1">
            <a:spLocks noGrp="1"/>
          </p:cNvSpPr>
          <p:nvPr>
            <p:ph type="sldNum" sz="quarter" idx="8"/>
          </p:nvPr>
        </p:nvSpPr>
        <p:spPr/>
        <p:txBody>
          <a:bodyPr/>
          <a:lstStyle/>
          <a:p>
            <a:pPr lvl="0"/>
            <a:fld id="{5E6F20A8-26F3-43BD-AFFF-AE46E98EB96B}" type="slidenum">
              <a:t>17</a:t>
            </a:fld>
            <a:endParaRPr lang="en-US"/>
          </a:p>
        </p:txBody>
      </p:sp>
      <p:sp>
        <p:nvSpPr>
          <p:cNvPr id="5" name="Footer Placeholder 4">
            <a:extLst>
              <a:ext uri="{FF2B5EF4-FFF2-40B4-BE49-F238E27FC236}">
                <a16:creationId xmlns:a16="http://schemas.microsoft.com/office/drawing/2014/main" id="{0844E0E5-8C7D-41BE-A162-73DF9A6FD469}"/>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812EF-61BA-4B1C-9718-BD036101C58D}"/>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5A682C1D-F666-4912-B601-9B619AA7AA44}"/>
              </a:ext>
            </a:extLst>
          </p:cNvPr>
          <p:cNvSpPr txBox="1">
            <a:spLocks noGrp="1"/>
          </p:cNvSpPr>
          <p:nvPr>
            <p:ph type="body" sz="quarter" idx="1"/>
          </p:nvPr>
        </p:nvSpPr>
        <p:spPr/>
        <p:txBody>
          <a:bodyPr/>
          <a:lstStyle/>
          <a:p>
            <a:pPr lvl="0"/>
            <a:r>
              <a:rPr lang="en-US">
                <a:solidFill>
                  <a:srgbClr val="212121"/>
                </a:solidFill>
                <a:latin typeface="Roboto" pitchFamily="2"/>
              </a:rPr>
              <a:t>On the next page you will see the results. The description tells you the species and part of enzyme/genome that was sequenced. The scientific name tells you what species your sequence matches. You can ignore the other columns for now. </a:t>
            </a:r>
            <a:endParaRPr lang="en-US"/>
          </a:p>
          <a:p>
            <a:pPr lvl="0"/>
            <a:endParaRPr lang="en-US"/>
          </a:p>
        </p:txBody>
      </p:sp>
      <p:sp>
        <p:nvSpPr>
          <p:cNvPr id="4" name="Slide Number Placeholder 3">
            <a:extLst>
              <a:ext uri="{FF2B5EF4-FFF2-40B4-BE49-F238E27FC236}">
                <a16:creationId xmlns:a16="http://schemas.microsoft.com/office/drawing/2014/main" id="{87DA492D-DE74-43B8-B61C-CC95D248310C}"/>
              </a:ext>
            </a:extLst>
          </p:cNvPr>
          <p:cNvSpPr txBox="1">
            <a:spLocks noGrp="1"/>
          </p:cNvSpPr>
          <p:nvPr>
            <p:ph type="sldNum" sz="quarter" idx="8"/>
          </p:nvPr>
        </p:nvSpPr>
        <p:spPr/>
        <p:txBody>
          <a:bodyPr/>
          <a:lstStyle/>
          <a:p>
            <a:pPr lvl="0"/>
            <a:fld id="{955268C0-7864-471C-AF48-6ECAE08E1FB2}" type="slidenum">
              <a:t>18</a:t>
            </a:fld>
            <a:endParaRPr lang="en-US"/>
          </a:p>
        </p:txBody>
      </p:sp>
      <p:sp>
        <p:nvSpPr>
          <p:cNvPr id="5" name="Footer Placeholder 4">
            <a:extLst>
              <a:ext uri="{FF2B5EF4-FFF2-40B4-BE49-F238E27FC236}">
                <a16:creationId xmlns:a16="http://schemas.microsoft.com/office/drawing/2014/main" id="{81AE9EDF-017F-43DA-9D4E-BADD2B005F9F}"/>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E0DC84-50E5-47D4-A52C-9DDDE76EFA6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3EECEBDC-CC73-4D60-9E9E-2A6193190E89}"/>
              </a:ext>
            </a:extLst>
          </p:cNvPr>
          <p:cNvSpPr txBox="1">
            <a:spLocks noGrp="1"/>
          </p:cNvSpPr>
          <p:nvPr>
            <p:ph type="body" sz="quarter" idx="1"/>
          </p:nvPr>
        </p:nvSpPr>
        <p:spPr/>
        <p:txBody>
          <a:bodyPr/>
          <a:lstStyle/>
          <a:p>
            <a:pPr lvl="0"/>
            <a:r>
              <a:rPr lang="en-US">
                <a:solidFill>
                  <a:srgbClr val="212121"/>
                </a:solidFill>
                <a:latin typeface="Roboto" pitchFamily="2"/>
              </a:rPr>
              <a:t>If you want you can click on the links to see more information about the specimen in the database. If you do, click on the accession identification number and that will bring you to this page</a:t>
            </a:r>
            <a:endParaRPr lang="en-US"/>
          </a:p>
        </p:txBody>
      </p:sp>
      <p:sp>
        <p:nvSpPr>
          <p:cNvPr id="4" name="Slide Number Placeholder 3">
            <a:extLst>
              <a:ext uri="{FF2B5EF4-FFF2-40B4-BE49-F238E27FC236}">
                <a16:creationId xmlns:a16="http://schemas.microsoft.com/office/drawing/2014/main" id="{2C3129E1-6E24-48BC-8DC2-7C345F1FCBD9}"/>
              </a:ext>
            </a:extLst>
          </p:cNvPr>
          <p:cNvSpPr txBox="1">
            <a:spLocks noGrp="1"/>
          </p:cNvSpPr>
          <p:nvPr>
            <p:ph type="sldNum" sz="quarter" idx="8"/>
          </p:nvPr>
        </p:nvSpPr>
        <p:spPr/>
        <p:txBody>
          <a:bodyPr/>
          <a:lstStyle/>
          <a:p>
            <a:pPr lvl="0"/>
            <a:fld id="{0A10CE52-CEC3-4F2A-A5ED-498E4EBC5EC5}" type="slidenum">
              <a:t>19</a:t>
            </a:fld>
            <a:endParaRPr lang="en-US"/>
          </a:p>
        </p:txBody>
      </p:sp>
      <p:sp>
        <p:nvSpPr>
          <p:cNvPr id="5" name="Footer Placeholder 4">
            <a:extLst>
              <a:ext uri="{FF2B5EF4-FFF2-40B4-BE49-F238E27FC236}">
                <a16:creationId xmlns:a16="http://schemas.microsoft.com/office/drawing/2014/main" id="{7C351CE5-76EF-4E19-8999-EB3725DAD6EE}"/>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C0ADE8-DF0B-4F7A-8C42-F59F25A18A45}"/>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822413AF-A6E2-4A53-ACB3-3A13E9FE2CFD}"/>
              </a:ext>
            </a:extLst>
          </p:cNvPr>
          <p:cNvSpPr txBox="1">
            <a:spLocks noGrp="1"/>
          </p:cNvSpPr>
          <p:nvPr>
            <p:ph type="body" sz="quarter" idx="1"/>
          </p:nvPr>
        </p:nvSpPr>
        <p:spPr/>
        <p:txBody>
          <a:bodyPr/>
          <a:lstStyle/>
          <a:p>
            <a:pPr lvl="0"/>
            <a:r>
              <a:rPr lang="en-US"/>
              <a:t>Picture: White marlin at the White Marlin Open Tournament. I took this picture while doing field work</a:t>
            </a:r>
          </a:p>
          <a:p>
            <a:pPr lvl="0"/>
            <a:endParaRPr lang="en-US"/>
          </a:p>
          <a:p>
            <a:pPr marL="342900" lvl="0" indent="-342900">
              <a:spcBef>
                <a:spcPts val="600"/>
              </a:spcBef>
              <a:buSzPct val="100000"/>
              <a:buFont typeface="Symbol" pitchFamily="2"/>
              <a:buChar char=""/>
            </a:pPr>
            <a:r>
              <a:rPr lang="en-US">
                <a:latin typeface="Calibri" pitchFamily="34"/>
                <a:ea typeface="SimSun" pitchFamily="2"/>
                <a:cs typeface="Times New Roman" pitchFamily="18"/>
              </a:rPr>
              <a:t>Give each group a paper bag with the cut-up fish bones</a:t>
            </a:r>
            <a:endParaRPr lang="en-US">
              <a:latin typeface="Times New Roman" pitchFamily="18"/>
              <a:ea typeface="SimSun" pitchFamily="2"/>
              <a:cs typeface="Times New Roman" pitchFamily="18"/>
            </a:endParaRPr>
          </a:p>
          <a:p>
            <a:pPr marL="342900" lvl="0" indent="-342900">
              <a:buSzPct val="100000"/>
              <a:buFont typeface="Symbol" pitchFamily="2"/>
              <a:buChar char=""/>
            </a:pPr>
            <a:r>
              <a:rPr lang="en-US">
                <a:latin typeface="Calibri" pitchFamily="34"/>
                <a:ea typeface="SimSun" pitchFamily="2"/>
                <a:cs typeface="Times New Roman" pitchFamily="18"/>
              </a:rPr>
              <a:t>Students will take out the fish and match up the pieces to complete the fish</a:t>
            </a:r>
            <a:endParaRPr lang="en-US">
              <a:latin typeface="Times New Roman" pitchFamily="18"/>
              <a:ea typeface="SimSun" pitchFamily="2"/>
              <a:cs typeface="Times New Roman" pitchFamily="18"/>
            </a:endParaRPr>
          </a:p>
          <a:p>
            <a:pPr marL="742950" lvl="1" indent="-285750">
              <a:buSzPct val="100000"/>
              <a:buFont typeface="Courier New" pitchFamily="49"/>
              <a:buChar char="o"/>
            </a:pPr>
            <a:r>
              <a:rPr lang="en-US">
                <a:latin typeface="Calibri" pitchFamily="34"/>
                <a:ea typeface="SimSun" pitchFamily="2"/>
                <a:cs typeface="Times New Roman" pitchFamily="18"/>
              </a:rPr>
              <a:t>This is analogous to extracting and sequencing the DNA</a:t>
            </a:r>
            <a:endParaRPr lang="en-US">
              <a:latin typeface="Times New Roman" pitchFamily="18"/>
              <a:ea typeface="SimSun" pitchFamily="2"/>
              <a:cs typeface="Times New Roman" pitchFamily="18"/>
            </a:endParaRPr>
          </a:p>
          <a:p>
            <a:pPr marL="342900" lvl="0" indent="-342900">
              <a:buSzPct val="100000"/>
              <a:buFont typeface="Symbol" pitchFamily="2"/>
              <a:buChar char=""/>
            </a:pPr>
            <a:r>
              <a:rPr lang="en-US">
                <a:latin typeface="Calibri" pitchFamily="34"/>
                <a:ea typeface="SimSun" pitchFamily="2"/>
                <a:cs typeface="Times New Roman" pitchFamily="18"/>
              </a:rPr>
              <a:t>Students will use NCBI BLAST to answer questions on the worksheet</a:t>
            </a:r>
            <a:endParaRPr lang="en-US">
              <a:latin typeface="Times New Roman" pitchFamily="18"/>
              <a:ea typeface="SimSun" pitchFamily="2"/>
              <a:cs typeface="Times New Roman" pitchFamily="18"/>
            </a:endParaRPr>
          </a:p>
          <a:p>
            <a:pPr marL="742950" lvl="1" indent="-285750">
              <a:buSzPct val="100000"/>
              <a:buFont typeface="Courier New" pitchFamily="49"/>
              <a:buChar char="o"/>
            </a:pPr>
            <a:r>
              <a:rPr lang="en-US">
                <a:latin typeface="Calibri" pitchFamily="34"/>
                <a:ea typeface="SimSun" pitchFamily="2"/>
                <a:cs typeface="Times New Roman" pitchFamily="18"/>
              </a:rPr>
              <a:t>BLAST has a nucleotide and a protein part</a:t>
            </a:r>
            <a:endParaRPr lang="en-US">
              <a:latin typeface="Times New Roman" pitchFamily="18"/>
              <a:ea typeface="SimSun" pitchFamily="2"/>
              <a:cs typeface="Times New Roman" pitchFamily="18"/>
            </a:endParaRPr>
          </a:p>
          <a:p>
            <a:pPr marL="742950" lvl="1" indent="-285750">
              <a:buSzPct val="100000"/>
              <a:buFont typeface="Courier New" pitchFamily="49"/>
              <a:buChar char="o"/>
            </a:pPr>
            <a:r>
              <a:rPr lang="en-US">
                <a:latin typeface="Calibri" pitchFamily="34"/>
                <a:ea typeface="SimSun" pitchFamily="2"/>
                <a:cs typeface="Times New Roman" pitchFamily="18"/>
              </a:rPr>
              <a:t>Students will use the nucleotide BLAST</a:t>
            </a:r>
            <a:endParaRPr lang="en-US">
              <a:latin typeface="Times New Roman" pitchFamily="18"/>
              <a:ea typeface="SimSun" pitchFamily="2"/>
              <a:cs typeface="Times New Roman" pitchFamily="18"/>
            </a:endParaRPr>
          </a:p>
          <a:p>
            <a:pPr marL="742950" lvl="1" indent="-285750">
              <a:buSzPct val="100000"/>
              <a:buFont typeface="Courier New" pitchFamily="49"/>
              <a:buChar char="o"/>
            </a:pPr>
            <a:r>
              <a:rPr lang="en-US">
                <a:latin typeface="Calibri" pitchFamily="34"/>
                <a:ea typeface="SimSun" pitchFamily="2"/>
                <a:cs typeface="Times New Roman" pitchFamily="18"/>
              </a:rPr>
              <a:t>Refer to slides 10-15 for a tutorial</a:t>
            </a:r>
            <a:endParaRPr lang="en-US">
              <a:latin typeface="Times New Roman" pitchFamily="18"/>
              <a:ea typeface="SimSun" pitchFamily="2"/>
              <a:cs typeface="Times New Roman" pitchFamily="18"/>
            </a:endParaRPr>
          </a:p>
          <a:p>
            <a:pPr marL="342900" lvl="0" indent="-342900">
              <a:buSzPct val="100000"/>
              <a:buFont typeface="Symbol" pitchFamily="2"/>
              <a:buChar char=""/>
            </a:pPr>
            <a:r>
              <a:rPr lang="en-US">
                <a:latin typeface="Calibri" pitchFamily="34"/>
                <a:ea typeface="SimSun" pitchFamily="2"/>
                <a:cs typeface="Times New Roman" pitchFamily="18"/>
              </a:rPr>
              <a:t>Advanced and/or highly motivated students may be given worksheet number 2, which may be done in class or outside of class</a:t>
            </a:r>
            <a:endParaRPr lang="en-US">
              <a:latin typeface="Times New Roman" pitchFamily="18"/>
              <a:ea typeface="SimSun" pitchFamily="2"/>
              <a:cs typeface="Times New Roman" pitchFamily="18"/>
            </a:endParaRPr>
          </a:p>
          <a:p>
            <a:pPr marL="742950" lvl="1" indent="-285750">
              <a:spcAft>
                <a:spcPts val="600"/>
              </a:spcAft>
              <a:buSzPct val="100000"/>
              <a:buFont typeface="Courier New" pitchFamily="49"/>
              <a:buChar char="o"/>
            </a:pPr>
            <a:r>
              <a:rPr lang="en-US">
                <a:latin typeface="Calibri" pitchFamily="34"/>
                <a:ea typeface="SimSun" pitchFamily="2"/>
                <a:cs typeface="Times New Roman" pitchFamily="18"/>
              </a:rPr>
              <a:t>These will require slides </a:t>
            </a:r>
            <a:r>
              <a:rPr lang="en-US">
                <a:highlight>
                  <a:srgbClr val="FFFF00"/>
                </a:highlight>
                <a:latin typeface="Calibri" pitchFamily="34"/>
                <a:ea typeface="SimSun" pitchFamily="2"/>
                <a:cs typeface="Times New Roman" pitchFamily="18"/>
              </a:rPr>
              <a:t>19-20</a:t>
            </a:r>
            <a:r>
              <a:rPr lang="en-US">
                <a:latin typeface="Calibri" pitchFamily="34"/>
                <a:ea typeface="SimSun" pitchFamily="2"/>
                <a:cs typeface="Times New Roman" pitchFamily="18"/>
              </a:rPr>
              <a:t> on the PowerPoint</a:t>
            </a:r>
            <a:endParaRPr lang="en-US">
              <a:latin typeface="Times New Roman" pitchFamily="18"/>
              <a:ea typeface="SimSun" pitchFamily="2"/>
              <a:cs typeface="Times New Roman" pitchFamily="18"/>
            </a:endParaRPr>
          </a:p>
          <a:p>
            <a:pPr lvl="0"/>
            <a:endParaRPr lang="en-US"/>
          </a:p>
        </p:txBody>
      </p:sp>
      <p:sp>
        <p:nvSpPr>
          <p:cNvPr id="4" name="Slide Number Placeholder 3">
            <a:extLst>
              <a:ext uri="{FF2B5EF4-FFF2-40B4-BE49-F238E27FC236}">
                <a16:creationId xmlns:a16="http://schemas.microsoft.com/office/drawing/2014/main" id="{043F3B7E-61DA-4E6D-A7E8-03A3E8FC01D5}"/>
              </a:ext>
            </a:extLst>
          </p:cNvPr>
          <p:cNvSpPr txBox="1">
            <a:spLocks noGrp="1"/>
          </p:cNvSpPr>
          <p:nvPr>
            <p:ph type="sldNum" sz="quarter" idx="8"/>
          </p:nvPr>
        </p:nvSpPr>
        <p:spPr/>
        <p:txBody>
          <a:bodyPr/>
          <a:lstStyle/>
          <a:p>
            <a:pPr lvl="0"/>
            <a:fld id="{BBDE3F68-C068-4AD5-9E50-286608DA650A}" type="slidenum">
              <a:t>20</a:t>
            </a:fld>
            <a:endParaRPr lang="en-US"/>
          </a:p>
        </p:txBody>
      </p:sp>
      <p:sp>
        <p:nvSpPr>
          <p:cNvPr id="5" name="Footer Placeholder 4">
            <a:extLst>
              <a:ext uri="{FF2B5EF4-FFF2-40B4-BE49-F238E27FC236}">
                <a16:creationId xmlns:a16="http://schemas.microsoft.com/office/drawing/2014/main" id="{0EA7ED30-1507-4B50-B82B-EB0FCC9206E1}"/>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41312-6F8D-4614-8F14-4C571D24BFE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F0821B2-8C27-471E-8887-9FE3A1C1491C}"/>
              </a:ext>
            </a:extLst>
          </p:cNvPr>
          <p:cNvSpPr txBox="1">
            <a:spLocks noGrp="1"/>
          </p:cNvSpPr>
          <p:nvPr>
            <p:ph type="body" sz="quarter" idx="1"/>
          </p:nvPr>
        </p:nvSpPr>
        <p:spPr/>
        <p:txBody>
          <a:bodyPr/>
          <a:lstStyle/>
          <a:p>
            <a:pPr lvl="0"/>
            <a:r>
              <a:rPr lang="en-US"/>
              <a:t>After the activity, if there is time, these questions can be discussed</a:t>
            </a:r>
          </a:p>
        </p:txBody>
      </p:sp>
      <p:sp>
        <p:nvSpPr>
          <p:cNvPr id="4" name="Slide Number Placeholder 3">
            <a:extLst>
              <a:ext uri="{FF2B5EF4-FFF2-40B4-BE49-F238E27FC236}">
                <a16:creationId xmlns:a16="http://schemas.microsoft.com/office/drawing/2014/main" id="{039D5156-E028-4DA9-9A00-9B92E4EEAAB8}"/>
              </a:ext>
            </a:extLst>
          </p:cNvPr>
          <p:cNvSpPr txBox="1">
            <a:spLocks noGrp="1"/>
          </p:cNvSpPr>
          <p:nvPr>
            <p:ph type="sldNum" sz="quarter" idx="8"/>
          </p:nvPr>
        </p:nvSpPr>
        <p:spPr/>
        <p:txBody>
          <a:bodyPr/>
          <a:lstStyle/>
          <a:p>
            <a:pPr lvl="0"/>
            <a:fld id="{2ED930D8-5B4C-431B-BF92-86974FBD9370}" type="slidenum">
              <a:t>21</a:t>
            </a:fld>
            <a:endParaRPr lang="en-US"/>
          </a:p>
        </p:txBody>
      </p:sp>
      <p:sp>
        <p:nvSpPr>
          <p:cNvPr id="5" name="Footer Placeholder 4">
            <a:extLst>
              <a:ext uri="{FF2B5EF4-FFF2-40B4-BE49-F238E27FC236}">
                <a16:creationId xmlns:a16="http://schemas.microsoft.com/office/drawing/2014/main" id="{89C61348-736F-40B3-849C-32D761125C63}"/>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B5E9D3-5A58-4165-9CD1-253CDE802BDF}"/>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D510C78-1D84-45AD-A4F9-88EBF9792750}"/>
              </a:ext>
            </a:extLst>
          </p:cNvPr>
          <p:cNvSpPr txBox="1">
            <a:spLocks noGrp="1"/>
          </p:cNvSpPr>
          <p:nvPr>
            <p:ph type="body" sz="quarter" idx="1"/>
          </p:nvPr>
        </p:nvSpPr>
        <p:spPr/>
        <p:txBody>
          <a:bodyPr/>
          <a:lstStyle/>
          <a:p>
            <a:pPr lvl="0"/>
            <a:r>
              <a:rPr lang="en-US"/>
              <a:t>If there is even more time, you can use this slide, which will hopefully lead to more connections for the students. This can be done in individual groups or as a class all together.</a:t>
            </a:r>
          </a:p>
          <a:p>
            <a:pPr lvl="0"/>
            <a:endParaRPr lang="en-US"/>
          </a:p>
          <a:p>
            <a:pPr lvl="0"/>
            <a:r>
              <a:rPr lang="en-US"/>
              <a:t>You can mention that there are other programs where scientists can make phylogenetic trees:</a:t>
            </a:r>
          </a:p>
          <a:p>
            <a:pPr lvl="0"/>
            <a:r>
              <a:rPr lang="en-US"/>
              <a:t>https://www.megasoftware.net (free)</a:t>
            </a:r>
          </a:p>
          <a:p>
            <a:pPr lvl="0"/>
            <a:r>
              <a:rPr lang="en-US"/>
              <a:t>https://macvector.com (subscription required)</a:t>
            </a:r>
          </a:p>
        </p:txBody>
      </p:sp>
      <p:sp>
        <p:nvSpPr>
          <p:cNvPr id="4" name="Slide Number Placeholder 3">
            <a:extLst>
              <a:ext uri="{FF2B5EF4-FFF2-40B4-BE49-F238E27FC236}">
                <a16:creationId xmlns:a16="http://schemas.microsoft.com/office/drawing/2014/main" id="{46C6DC3C-5C97-41F1-9B31-5E267B50458E}"/>
              </a:ext>
            </a:extLst>
          </p:cNvPr>
          <p:cNvSpPr txBox="1">
            <a:spLocks noGrp="1"/>
          </p:cNvSpPr>
          <p:nvPr>
            <p:ph type="sldNum" sz="quarter" idx="8"/>
          </p:nvPr>
        </p:nvSpPr>
        <p:spPr/>
        <p:txBody>
          <a:bodyPr/>
          <a:lstStyle/>
          <a:p>
            <a:pPr lvl="0"/>
            <a:fld id="{8CB5999D-9558-41E5-AEDC-9758DB99C3D5}" type="slidenum">
              <a:t>22</a:t>
            </a:fld>
            <a:endParaRPr lang="en-US"/>
          </a:p>
        </p:txBody>
      </p:sp>
      <p:sp>
        <p:nvSpPr>
          <p:cNvPr id="5" name="Footer Placeholder 4">
            <a:extLst>
              <a:ext uri="{FF2B5EF4-FFF2-40B4-BE49-F238E27FC236}">
                <a16:creationId xmlns:a16="http://schemas.microsoft.com/office/drawing/2014/main" id="{A00B06E6-A19B-47AA-8C0F-90FF077CBB72}"/>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35C2E0-8F40-4EAB-86F8-B9694DEB5E1E}"/>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0DFE9CF0-A294-4ED8-9B54-18C4714E8A0E}"/>
              </a:ext>
            </a:extLst>
          </p:cNvPr>
          <p:cNvSpPr txBox="1">
            <a:spLocks noGrp="1"/>
          </p:cNvSpPr>
          <p:nvPr>
            <p:ph type="body" sz="quarter" idx="1"/>
          </p:nvPr>
        </p:nvSpPr>
        <p:spPr/>
        <p:txBody>
          <a:bodyPr/>
          <a:lstStyle/>
          <a:p>
            <a:pPr lvl="0"/>
            <a:r>
              <a:rPr lang="en-US"/>
              <a:t>For advanced student worksheet supplement</a:t>
            </a:r>
          </a:p>
          <a:p>
            <a:pPr lvl="0"/>
            <a:endParaRPr lang="en-US"/>
          </a:p>
          <a:p>
            <a:pPr lvl="0"/>
            <a:r>
              <a:rPr lang="en-US"/>
              <a:t>Have this up during the lesson to help the students</a:t>
            </a:r>
          </a:p>
          <a:p>
            <a:pPr lvl="0"/>
            <a:endParaRPr lang="en-US"/>
          </a:p>
          <a:p>
            <a:pPr lvl="0"/>
            <a:r>
              <a:rPr lang="en-US"/>
              <a:t>First the students change the DNA to RNA</a:t>
            </a:r>
          </a:p>
          <a:p>
            <a:pPr lvl="0"/>
            <a:r>
              <a:rPr lang="en-US"/>
              <a:t>Then the students change the RNA to the three letter symbol for the amino acid based on the chart to the left</a:t>
            </a:r>
          </a:p>
          <a:p>
            <a:pPr lvl="0"/>
            <a:r>
              <a:rPr lang="en-US"/>
              <a:t>Then the students find the one letter symbol for the amino acid using the table on the right</a:t>
            </a:r>
          </a:p>
          <a:p>
            <a:pPr lvl="0"/>
            <a:r>
              <a:rPr lang="en-US"/>
              <a:t>Then they will have a line of amino acids (only the one letter symbol into NCBI) and students will put that sequence into genbank </a:t>
            </a:r>
          </a:p>
        </p:txBody>
      </p:sp>
      <p:sp>
        <p:nvSpPr>
          <p:cNvPr id="4" name="Slide Number Placeholder 3">
            <a:extLst>
              <a:ext uri="{FF2B5EF4-FFF2-40B4-BE49-F238E27FC236}">
                <a16:creationId xmlns:a16="http://schemas.microsoft.com/office/drawing/2014/main" id="{D25ECD3C-B91C-43E8-A53F-DF36542D93A8}"/>
              </a:ext>
            </a:extLst>
          </p:cNvPr>
          <p:cNvSpPr txBox="1">
            <a:spLocks noGrp="1"/>
          </p:cNvSpPr>
          <p:nvPr>
            <p:ph type="sldNum" sz="quarter" idx="8"/>
          </p:nvPr>
        </p:nvSpPr>
        <p:spPr/>
        <p:txBody>
          <a:bodyPr/>
          <a:lstStyle/>
          <a:p>
            <a:pPr lvl="0"/>
            <a:fld id="{8A7104D9-AAF9-42C8-9ADC-A2F38B3366AB}" type="slidenum">
              <a:t>23</a:t>
            </a:fld>
            <a:endParaRPr lang="en-US"/>
          </a:p>
        </p:txBody>
      </p:sp>
      <p:sp>
        <p:nvSpPr>
          <p:cNvPr id="5" name="Footer Placeholder 4">
            <a:extLst>
              <a:ext uri="{FF2B5EF4-FFF2-40B4-BE49-F238E27FC236}">
                <a16:creationId xmlns:a16="http://schemas.microsoft.com/office/drawing/2014/main" id="{5BA6D269-793E-4FFE-A520-09395F99B1C4}"/>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86E85D-18FC-45A8-9734-7F1540A8D214}"/>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9217FF3-05D8-4357-B467-5034E66ABA77}"/>
              </a:ext>
            </a:extLst>
          </p:cNvPr>
          <p:cNvSpPr txBox="1">
            <a:spLocks noGrp="1"/>
          </p:cNvSpPr>
          <p:nvPr>
            <p:ph type="body" sz="quarter" idx="1"/>
          </p:nvPr>
        </p:nvSpPr>
        <p:spPr/>
        <p:txBody>
          <a:bodyPr/>
          <a:lstStyle/>
          <a:p>
            <a:pPr lvl="0"/>
            <a:r>
              <a:rPr lang="en-US"/>
              <a:t>For advanced student worksheet supplement</a:t>
            </a:r>
          </a:p>
          <a:p>
            <a:pPr lvl="0"/>
            <a:endParaRPr lang="en-US"/>
          </a:p>
          <a:p>
            <a:pPr lvl="0"/>
            <a:r>
              <a:rPr lang="en-US"/>
              <a:t>You got the protein, how does it function?</a:t>
            </a:r>
          </a:p>
          <a:p>
            <a:pPr lvl="0"/>
            <a:endParaRPr lang="en-US"/>
          </a:p>
          <a:p>
            <a:pPr lvl="0"/>
            <a:r>
              <a:rPr lang="en-US"/>
              <a:t>Note that some of the protein sequences have periods. That is because the RNA sequences do not translate to proteins nicely</a:t>
            </a:r>
          </a:p>
          <a:p>
            <a:pPr lvl="0"/>
            <a:endParaRPr lang="en-US"/>
          </a:p>
          <a:p>
            <a:pPr lvl="0"/>
            <a:r>
              <a:rPr lang="en-US"/>
              <a:t>Most of the species do not have them, and if/when students are able to do the others more easily, encourage them to try the more challenging ones</a:t>
            </a:r>
          </a:p>
          <a:p>
            <a:pPr lvl="0"/>
            <a:endParaRPr lang="en-US"/>
          </a:p>
          <a:p>
            <a:pPr lvl="0"/>
            <a:r>
              <a:rPr lang="en-US"/>
              <a:t>Some of the proteins that come up are hypothetical proteins or do not have a lot of research done on them. I kept them in because it is important for students to understand that there are gaps and limitations to scientific databases.</a:t>
            </a:r>
          </a:p>
          <a:p>
            <a:pPr lvl="0"/>
            <a:endParaRPr lang="en-US"/>
          </a:p>
          <a:p>
            <a:pPr lvl="0"/>
            <a:r>
              <a:rPr lang="en-US"/>
              <a:t>For the last question – college, research assistant, etc.</a:t>
            </a:r>
          </a:p>
          <a:p>
            <a:pPr lvl="0"/>
            <a:endParaRPr lang="en-US"/>
          </a:p>
        </p:txBody>
      </p:sp>
      <p:sp>
        <p:nvSpPr>
          <p:cNvPr id="4" name="Slide Number Placeholder 3">
            <a:extLst>
              <a:ext uri="{FF2B5EF4-FFF2-40B4-BE49-F238E27FC236}">
                <a16:creationId xmlns:a16="http://schemas.microsoft.com/office/drawing/2014/main" id="{533C44D0-A40F-4268-A203-18545C6625BC}"/>
              </a:ext>
            </a:extLst>
          </p:cNvPr>
          <p:cNvSpPr txBox="1">
            <a:spLocks noGrp="1"/>
          </p:cNvSpPr>
          <p:nvPr>
            <p:ph type="sldNum" sz="quarter" idx="8"/>
          </p:nvPr>
        </p:nvSpPr>
        <p:spPr/>
        <p:txBody>
          <a:bodyPr/>
          <a:lstStyle/>
          <a:p>
            <a:pPr lvl="0"/>
            <a:fld id="{A5A9C8A1-7BF6-4752-BEFC-5AA6B8491786}" type="slidenum">
              <a:t>24</a:t>
            </a:fld>
            <a:endParaRPr lang="en-US"/>
          </a:p>
        </p:txBody>
      </p:sp>
      <p:sp>
        <p:nvSpPr>
          <p:cNvPr id="5" name="Footer Placeholder 4">
            <a:extLst>
              <a:ext uri="{FF2B5EF4-FFF2-40B4-BE49-F238E27FC236}">
                <a16:creationId xmlns:a16="http://schemas.microsoft.com/office/drawing/2014/main" id="{3420B4C5-D76F-4A7C-B849-EDEC74E217E2}"/>
              </a:ext>
            </a:extLst>
          </p:cNvPr>
          <p:cNvSpPr txBox="1">
            <a:spLocks noGrp="1"/>
          </p:cNvSpPr>
          <p:nvPr>
            <p:ph type="ftr" sz="quarter" idx="9"/>
          </p:nvPr>
        </p:nvSpPr>
        <p:spPr/>
        <p:txBody>
          <a:bodyPr/>
          <a:lstStyle/>
          <a:p>
            <a:pPr lvl="0"/>
            <a:r>
              <a:rPr lang="en-US"/>
              <a:t>Q Girasek 2025</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35F22-B674-45C8-B23B-54D0D688160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p>
        </p:txBody>
      </p:sp>
      <p:sp>
        <p:nvSpPr>
          <p:cNvPr id="3" name="Subtitle 2">
            <a:extLst>
              <a:ext uri="{FF2B5EF4-FFF2-40B4-BE49-F238E27FC236}">
                <a16:creationId xmlns:a16="http://schemas.microsoft.com/office/drawing/2014/main" id="{CB5CA9B5-5FE2-4212-89CB-A2E227E2083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70C4D7EF-7FF5-4C72-9177-3F04A9AB30B4}"/>
              </a:ext>
            </a:extLst>
          </p:cNvPr>
          <p:cNvSpPr txBox="1">
            <a:spLocks noGrp="1"/>
          </p:cNvSpPr>
          <p:nvPr>
            <p:ph type="dt" sz="half" idx="7"/>
          </p:nvPr>
        </p:nvSpPr>
        <p:spPr/>
        <p:txBody>
          <a:bodyPr/>
          <a:lstStyle>
            <a:lvl1pPr>
              <a:defRPr/>
            </a:lvl1pPr>
          </a:lstStyle>
          <a:p>
            <a:pPr lvl="0"/>
            <a:fld id="{58C92A4E-752D-4C4A-88E0-63EDBF361CBD}" type="datetime1">
              <a:rPr lang="en-US"/>
              <a:pPr lvl="0"/>
              <a:t>5/14/2025</a:t>
            </a:fld>
            <a:endParaRPr lang="en-US"/>
          </a:p>
        </p:txBody>
      </p:sp>
      <p:sp>
        <p:nvSpPr>
          <p:cNvPr id="5" name="Footer Placeholder 4">
            <a:extLst>
              <a:ext uri="{FF2B5EF4-FFF2-40B4-BE49-F238E27FC236}">
                <a16:creationId xmlns:a16="http://schemas.microsoft.com/office/drawing/2014/main" id="{706DBCE5-13BE-4C09-BAA7-73509DFAB208}"/>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DF0B7F83-44EE-47D0-8EFB-C2683D1E65CD}"/>
              </a:ext>
            </a:extLst>
          </p:cNvPr>
          <p:cNvSpPr txBox="1">
            <a:spLocks noGrp="1"/>
          </p:cNvSpPr>
          <p:nvPr>
            <p:ph type="sldNum" sz="quarter" idx="8"/>
          </p:nvPr>
        </p:nvSpPr>
        <p:spPr/>
        <p:txBody>
          <a:bodyPr/>
          <a:lstStyle>
            <a:lvl1pPr>
              <a:defRPr/>
            </a:lvl1pPr>
          </a:lstStyle>
          <a:p>
            <a:pPr lvl="0"/>
            <a:fld id="{5774DE37-88A6-4600-88B0-D0F6FDDF67F5}" type="slidenum">
              <a:t>‹#›</a:t>
            </a:fld>
            <a:endParaRPr lang="en-US"/>
          </a:p>
        </p:txBody>
      </p:sp>
    </p:spTree>
    <p:extLst>
      <p:ext uri="{BB962C8B-B14F-4D97-AF65-F5344CB8AC3E}">
        <p14:creationId xmlns:p14="http://schemas.microsoft.com/office/powerpoint/2010/main" val="207354104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43F19-DE1F-4361-8CCE-C7F88CB2D1EA}"/>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063A1C1A-143E-407E-A18F-FB5E463D2EE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CD47D6-BB8D-435D-84FC-FC9CEF2B6035}"/>
              </a:ext>
            </a:extLst>
          </p:cNvPr>
          <p:cNvSpPr txBox="1">
            <a:spLocks noGrp="1"/>
          </p:cNvSpPr>
          <p:nvPr>
            <p:ph type="dt" sz="half" idx="7"/>
          </p:nvPr>
        </p:nvSpPr>
        <p:spPr/>
        <p:txBody>
          <a:bodyPr/>
          <a:lstStyle>
            <a:lvl1pPr>
              <a:defRPr/>
            </a:lvl1pPr>
          </a:lstStyle>
          <a:p>
            <a:pPr lvl="0"/>
            <a:fld id="{7A0644D1-F68E-40D6-93A1-9BA2732806D7}" type="datetime1">
              <a:rPr lang="en-US"/>
              <a:pPr lvl="0"/>
              <a:t>5/14/2025</a:t>
            </a:fld>
            <a:endParaRPr lang="en-US"/>
          </a:p>
        </p:txBody>
      </p:sp>
      <p:sp>
        <p:nvSpPr>
          <p:cNvPr id="5" name="Footer Placeholder 4">
            <a:extLst>
              <a:ext uri="{FF2B5EF4-FFF2-40B4-BE49-F238E27FC236}">
                <a16:creationId xmlns:a16="http://schemas.microsoft.com/office/drawing/2014/main" id="{9790DABD-338C-47A4-B634-5F79134B1049}"/>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E162E720-8E50-43CC-911B-2A7833126B68}"/>
              </a:ext>
            </a:extLst>
          </p:cNvPr>
          <p:cNvSpPr txBox="1">
            <a:spLocks noGrp="1"/>
          </p:cNvSpPr>
          <p:nvPr>
            <p:ph type="sldNum" sz="quarter" idx="8"/>
          </p:nvPr>
        </p:nvSpPr>
        <p:spPr/>
        <p:txBody>
          <a:bodyPr/>
          <a:lstStyle>
            <a:lvl1pPr>
              <a:defRPr/>
            </a:lvl1pPr>
          </a:lstStyle>
          <a:p>
            <a:pPr lvl="0"/>
            <a:fld id="{038FF5EF-B45B-496D-8D1C-55167DD9A198}" type="slidenum">
              <a:t>‹#›</a:t>
            </a:fld>
            <a:endParaRPr lang="en-US"/>
          </a:p>
        </p:txBody>
      </p:sp>
    </p:spTree>
    <p:extLst>
      <p:ext uri="{BB962C8B-B14F-4D97-AF65-F5344CB8AC3E}">
        <p14:creationId xmlns:p14="http://schemas.microsoft.com/office/powerpoint/2010/main" val="282037653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C82F4-60B8-4C04-8030-24A11699C541}"/>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6EEE25E8-DC73-40A1-A7C6-179BA74F35AC}"/>
              </a:ext>
            </a:extLst>
          </p:cNvPr>
          <p:cNvSpPr txBox="1">
            <a:spLocks noGrp="1"/>
          </p:cNvSpPr>
          <p:nvPr>
            <p:ph type="body" idx="1"/>
          </p:nvPr>
        </p:nvSpPr>
        <p:spPr>
          <a:xfrm>
            <a:off x="831847" y="4589465"/>
            <a:ext cx="10515600" cy="1500182"/>
          </a:xfrm>
        </p:spPr>
        <p:txBody>
          <a:bodyPr/>
          <a:lstStyle>
            <a:lvl1pPr marL="0" indent="0">
              <a:buNone/>
              <a:defRPr sz="2400">
                <a:solidFill>
                  <a:srgbClr val="767676"/>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70AE1FB0-C5F3-410A-9D95-EC1BF4BBA7BB}"/>
              </a:ext>
            </a:extLst>
          </p:cNvPr>
          <p:cNvSpPr txBox="1">
            <a:spLocks noGrp="1"/>
          </p:cNvSpPr>
          <p:nvPr>
            <p:ph type="dt" sz="half" idx="7"/>
          </p:nvPr>
        </p:nvSpPr>
        <p:spPr/>
        <p:txBody>
          <a:bodyPr/>
          <a:lstStyle>
            <a:lvl1pPr>
              <a:defRPr/>
            </a:lvl1pPr>
          </a:lstStyle>
          <a:p>
            <a:pPr lvl="0"/>
            <a:fld id="{42F87ED5-A171-416D-BA26-64C50015639C}" type="datetime1">
              <a:rPr lang="en-US"/>
              <a:pPr lvl="0"/>
              <a:t>5/14/2025</a:t>
            </a:fld>
            <a:endParaRPr lang="en-US"/>
          </a:p>
        </p:txBody>
      </p:sp>
      <p:sp>
        <p:nvSpPr>
          <p:cNvPr id="5" name="Footer Placeholder 4">
            <a:extLst>
              <a:ext uri="{FF2B5EF4-FFF2-40B4-BE49-F238E27FC236}">
                <a16:creationId xmlns:a16="http://schemas.microsoft.com/office/drawing/2014/main" id="{ACA9E10F-1EED-4BF4-8E2D-0E545CA51D9A}"/>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13451F4-7104-46ED-8921-A7301A4C7FE3}"/>
              </a:ext>
            </a:extLst>
          </p:cNvPr>
          <p:cNvSpPr txBox="1">
            <a:spLocks noGrp="1"/>
          </p:cNvSpPr>
          <p:nvPr>
            <p:ph type="sldNum" sz="quarter" idx="8"/>
          </p:nvPr>
        </p:nvSpPr>
        <p:spPr/>
        <p:txBody>
          <a:bodyPr/>
          <a:lstStyle>
            <a:lvl1pPr>
              <a:defRPr/>
            </a:lvl1pPr>
          </a:lstStyle>
          <a:p>
            <a:pPr lvl="0"/>
            <a:fld id="{19D2661A-A9EE-4729-9CB1-4429F35D2810}" type="slidenum">
              <a:t>‹#›</a:t>
            </a:fld>
            <a:endParaRPr lang="en-US"/>
          </a:p>
        </p:txBody>
      </p:sp>
    </p:spTree>
    <p:extLst>
      <p:ext uri="{BB962C8B-B14F-4D97-AF65-F5344CB8AC3E}">
        <p14:creationId xmlns:p14="http://schemas.microsoft.com/office/powerpoint/2010/main" val="3887850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D28EC-C751-4CF6-A904-34D956AA566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EF5284A7-1523-4CF9-8070-BC23F109110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3AC19F8-641A-410F-80A2-DD712AF0D3C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B0A0D8A-C7C9-4C86-BBCC-2D3D3CA14315}"/>
              </a:ext>
            </a:extLst>
          </p:cNvPr>
          <p:cNvSpPr txBox="1">
            <a:spLocks noGrp="1"/>
          </p:cNvSpPr>
          <p:nvPr>
            <p:ph type="dt" sz="half" idx="7"/>
          </p:nvPr>
        </p:nvSpPr>
        <p:spPr/>
        <p:txBody>
          <a:bodyPr/>
          <a:lstStyle>
            <a:lvl1pPr>
              <a:defRPr/>
            </a:lvl1pPr>
          </a:lstStyle>
          <a:p>
            <a:pPr lvl="0"/>
            <a:fld id="{36EE7EB8-E99E-4A79-8141-36057C326027}" type="datetime1">
              <a:rPr lang="en-US"/>
              <a:pPr lvl="0"/>
              <a:t>5/14/2025</a:t>
            </a:fld>
            <a:endParaRPr lang="en-US"/>
          </a:p>
        </p:txBody>
      </p:sp>
      <p:sp>
        <p:nvSpPr>
          <p:cNvPr id="6" name="Footer Placeholder 5">
            <a:extLst>
              <a:ext uri="{FF2B5EF4-FFF2-40B4-BE49-F238E27FC236}">
                <a16:creationId xmlns:a16="http://schemas.microsoft.com/office/drawing/2014/main" id="{5043EF56-C00B-443A-82B8-A012198B438B}"/>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6C2362CF-0252-44F5-BB64-16BA80D747CB}"/>
              </a:ext>
            </a:extLst>
          </p:cNvPr>
          <p:cNvSpPr txBox="1">
            <a:spLocks noGrp="1"/>
          </p:cNvSpPr>
          <p:nvPr>
            <p:ph type="sldNum" sz="quarter" idx="8"/>
          </p:nvPr>
        </p:nvSpPr>
        <p:spPr/>
        <p:txBody>
          <a:bodyPr/>
          <a:lstStyle>
            <a:lvl1pPr>
              <a:defRPr/>
            </a:lvl1pPr>
          </a:lstStyle>
          <a:p>
            <a:pPr lvl="0"/>
            <a:fld id="{189AD4B2-5DE2-45DD-8DC6-5DE5FE0F7F0D}" type="slidenum">
              <a:t>‹#›</a:t>
            </a:fld>
            <a:endParaRPr lang="en-US"/>
          </a:p>
        </p:txBody>
      </p:sp>
    </p:spTree>
    <p:extLst>
      <p:ext uri="{BB962C8B-B14F-4D97-AF65-F5344CB8AC3E}">
        <p14:creationId xmlns:p14="http://schemas.microsoft.com/office/powerpoint/2010/main" val="366413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7FB71-44E4-4566-B2EB-306AC947F902}"/>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667CE684-82ED-4454-9AFD-C6BF9DA3FAC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B4E53286-CE01-43C2-BB2E-545C46FA8A0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CADC22E-5F41-4B1A-BAA6-0B28A332FD1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C8E28CD9-011C-4642-B5A0-9596B8115CD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65A0721-AEDA-43D7-9ACA-AA03FB677299}"/>
              </a:ext>
            </a:extLst>
          </p:cNvPr>
          <p:cNvSpPr txBox="1">
            <a:spLocks noGrp="1"/>
          </p:cNvSpPr>
          <p:nvPr>
            <p:ph type="dt" sz="half" idx="7"/>
          </p:nvPr>
        </p:nvSpPr>
        <p:spPr/>
        <p:txBody>
          <a:bodyPr/>
          <a:lstStyle>
            <a:lvl1pPr>
              <a:defRPr/>
            </a:lvl1pPr>
          </a:lstStyle>
          <a:p>
            <a:pPr lvl="0"/>
            <a:fld id="{6F8CAE10-31C7-4216-A572-0DDAC169B032}" type="datetime1">
              <a:rPr lang="en-US"/>
              <a:pPr lvl="0"/>
              <a:t>5/14/2025</a:t>
            </a:fld>
            <a:endParaRPr lang="en-US"/>
          </a:p>
        </p:txBody>
      </p:sp>
      <p:sp>
        <p:nvSpPr>
          <p:cNvPr id="8" name="Footer Placeholder 7">
            <a:extLst>
              <a:ext uri="{FF2B5EF4-FFF2-40B4-BE49-F238E27FC236}">
                <a16:creationId xmlns:a16="http://schemas.microsoft.com/office/drawing/2014/main" id="{FBD1C999-4D4B-41BE-9433-6922B252C207}"/>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22AF8558-A580-4AE9-BF0F-B39353DA7434}"/>
              </a:ext>
            </a:extLst>
          </p:cNvPr>
          <p:cNvSpPr txBox="1">
            <a:spLocks noGrp="1"/>
          </p:cNvSpPr>
          <p:nvPr>
            <p:ph type="sldNum" sz="quarter" idx="8"/>
          </p:nvPr>
        </p:nvSpPr>
        <p:spPr/>
        <p:txBody>
          <a:bodyPr/>
          <a:lstStyle>
            <a:lvl1pPr>
              <a:defRPr/>
            </a:lvl1pPr>
          </a:lstStyle>
          <a:p>
            <a:pPr lvl="0"/>
            <a:fld id="{3DA6B13C-0225-4907-934F-76769FE0A82E}" type="slidenum">
              <a:t>‹#›</a:t>
            </a:fld>
            <a:endParaRPr lang="en-US"/>
          </a:p>
        </p:txBody>
      </p:sp>
    </p:spTree>
    <p:extLst>
      <p:ext uri="{BB962C8B-B14F-4D97-AF65-F5344CB8AC3E}">
        <p14:creationId xmlns:p14="http://schemas.microsoft.com/office/powerpoint/2010/main" val="2252605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3B1BE-E7C3-4531-A535-2183AEB113D7}"/>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AFB8129B-FD34-418E-9F6E-B5AB62777103}"/>
              </a:ext>
            </a:extLst>
          </p:cNvPr>
          <p:cNvSpPr txBox="1">
            <a:spLocks noGrp="1"/>
          </p:cNvSpPr>
          <p:nvPr>
            <p:ph type="dt" sz="half" idx="7"/>
          </p:nvPr>
        </p:nvSpPr>
        <p:spPr/>
        <p:txBody>
          <a:bodyPr/>
          <a:lstStyle>
            <a:lvl1pPr>
              <a:defRPr/>
            </a:lvl1pPr>
          </a:lstStyle>
          <a:p>
            <a:pPr lvl="0"/>
            <a:fld id="{A82089DE-6DA4-4A3B-869D-474DF7F916A4}" type="datetime1">
              <a:rPr lang="en-US"/>
              <a:pPr lvl="0"/>
              <a:t>5/14/2025</a:t>
            </a:fld>
            <a:endParaRPr lang="en-US"/>
          </a:p>
        </p:txBody>
      </p:sp>
      <p:sp>
        <p:nvSpPr>
          <p:cNvPr id="4" name="Footer Placeholder 3">
            <a:extLst>
              <a:ext uri="{FF2B5EF4-FFF2-40B4-BE49-F238E27FC236}">
                <a16:creationId xmlns:a16="http://schemas.microsoft.com/office/drawing/2014/main" id="{6EE06BAF-94C6-4C1E-B4A9-A677E880057C}"/>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2FC3F8A5-473A-432F-ADEB-19876E0FF5A8}"/>
              </a:ext>
            </a:extLst>
          </p:cNvPr>
          <p:cNvSpPr txBox="1">
            <a:spLocks noGrp="1"/>
          </p:cNvSpPr>
          <p:nvPr>
            <p:ph type="sldNum" sz="quarter" idx="8"/>
          </p:nvPr>
        </p:nvSpPr>
        <p:spPr/>
        <p:txBody>
          <a:bodyPr/>
          <a:lstStyle>
            <a:lvl1pPr>
              <a:defRPr/>
            </a:lvl1pPr>
          </a:lstStyle>
          <a:p>
            <a:pPr lvl="0"/>
            <a:fld id="{009B6182-C5DF-4A38-BF95-1BC4F727AC35}" type="slidenum">
              <a:t>‹#›</a:t>
            </a:fld>
            <a:endParaRPr lang="en-US"/>
          </a:p>
        </p:txBody>
      </p:sp>
    </p:spTree>
    <p:extLst>
      <p:ext uri="{BB962C8B-B14F-4D97-AF65-F5344CB8AC3E}">
        <p14:creationId xmlns:p14="http://schemas.microsoft.com/office/powerpoint/2010/main" val="2758885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1B7E52-5E6F-4E76-9460-8444173FEE93}"/>
              </a:ext>
            </a:extLst>
          </p:cNvPr>
          <p:cNvSpPr txBox="1">
            <a:spLocks noGrp="1"/>
          </p:cNvSpPr>
          <p:nvPr>
            <p:ph type="dt" sz="half" idx="7"/>
          </p:nvPr>
        </p:nvSpPr>
        <p:spPr/>
        <p:txBody>
          <a:bodyPr/>
          <a:lstStyle>
            <a:lvl1pPr>
              <a:defRPr/>
            </a:lvl1pPr>
          </a:lstStyle>
          <a:p>
            <a:pPr lvl="0"/>
            <a:fld id="{DF9D3582-D5AB-4BED-98C7-06B128813DFD}" type="datetime1">
              <a:rPr lang="en-US"/>
              <a:pPr lvl="0"/>
              <a:t>5/14/2025</a:t>
            </a:fld>
            <a:endParaRPr lang="en-US"/>
          </a:p>
        </p:txBody>
      </p:sp>
      <p:sp>
        <p:nvSpPr>
          <p:cNvPr id="3" name="Footer Placeholder 2">
            <a:extLst>
              <a:ext uri="{FF2B5EF4-FFF2-40B4-BE49-F238E27FC236}">
                <a16:creationId xmlns:a16="http://schemas.microsoft.com/office/drawing/2014/main" id="{022146A4-BFE7-4E79-A192-D0283B5F8F1D}"/>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6AD00C96-61FA-48CC-B7FE-AA0A313EB592}"/>
              </a:ext>
            </a:extLst>
          </p:cNvPr>
          <p:cNvSpPr txBox="1">
            <a:spLocks noGrp="1"/>
          </p:cNvSpPr>
          <p:nvPr>
            <p:ph type="sldNum" sz="quarter" idx="8"/>
          </p:nvPr>
        </p:nvSpPr>
        <p:spPr/>
        <p:txBody>
          <a:bodyPr/>
          <a:lstStyle>
            <a:lvl1pPr>
              <a:defRPr/>
            </a:lvl1pPr>
          </a:lstStyle>
          <a:p>
            <a:pPr lvl="0"/>
            <a:fld id="{6214EBBF-650E-4F9F-9A82-690587B81684}" type="slidenum">
              <a:t>‹#›</a:t>
            </a:fld>
            <a:endParaRPr lang="en-US"/>
          </a:p>
        </p:txBody>
      </p:sp>
    </p:spTree>
    <p:extLst>
      <p:ext uri="{BB962C8B-B14F-4D97-AF65-F5344CB8AC3E}">
        <p14:creationId xmlns:p14="http://schemas.microsoft.com/office/powerpoint/2010/main" val="415563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1C371-853E-403B-B1D1-C5CD05363B9C}"/>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500973E2-F028-4252-8A3C-5AD0E3D9BCA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33A864-A61B-4F62-BA39-DFE5A677348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1529D4D0-0084-40CA-AA40-58B400583510}"/>
              </a:ext>
            </a:extLst>
          </p:cNvPr>
          <p:cNvSpPr txBox="1">
            <a:spLocks noGrp="1"/>
          </p:cNvSpPr>
          <p:nvPr>
            <p:ph type="dt" sz="half" idx="7"/>
          </p:nvPr>
        </p:nvSpPr>
        <p:spPr/>
        <p:txBody>
          <a:bodyPr/>
          <a:lstStyle>
            <a:lvl1pPr>
              <a:defRPr/>
            </a:lvl1pPr>
          </a:lstStyle>
          <a:p>
            <a:pPr lvl="0"/>
            <a:fld id="{18132ED9-9A3C-4543-9B9B-3A201B81AE3E}" type="datetime1">
              <a:rPr lang="en-US"/>
              <a:pPr lvl="0"/>
              <a:t>5/14/2025</a:t>
            </a:fld>
            <a:endParaRPr lang="en-US"/>
          </a:p>
        </p:txBody>
      </p:sp>
      <p:sp>
        <p:nvSpPr>
          <p:cNvPr id="6" name="Footer Placeholder 5">
            <a:extLst>
              <a:ext uri="{FF2B5EF4-FFF2-40B4-BE49-F238E27FC236}">
                <a16:creationId xmlns:a16="http://schemas.microsoft.com/office/drawing/2014/main" id="{D469E08C-9005-4B71-AA29-D950FCD46046}"/>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C8EBF7FE-C588-4470-A567-79E108E9ED47}"/>
              </a:ext>
            </a:extLst>
          </p:cNvPr>
          <p:cNvSpPr txBox="1">
            <a:spLocks noGrp="1"/>
          </p:cNvSpPr>
          <p:nvPr>
            <p:ph type="sldNum" sz="quarter" idx="8"/>
          </p:nvPr>
        </p:nvSpPr>
        <p:spPr/>
        <p:txBody>
          <a:bodyPr/>
          <a:lstStyle>
            <a:lvl1pPr>
              <a:defRPr/>
            </a:lvl1pPr>
          </a:lstStyle>
          <a:p>
            <a:pPr lvl="0"/>
            <a:fld id="{BA60C94B-FE1D-43BD-B450-DB6FF7A74B13}" type="slidenum">
              <a:t>‹#›</a:t>
            </a:fld>
            <a:endParaRPr lang="en-US"/>
          </a:p>
        </p:txBody>
      </p:sp>
    </p:spTree>
    <p:extLst>
      <p:ext uri="{BB962C8B-B14F-4D97-AF65-F5344CB8AC3E}">
        <p14:creationId xmlns:p14="http://schemas.microsoft.com/office/powerpoint/2010/main" val="2872023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D77C-AB7B-4910-9A3C-B68B0470E23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C28FE91F-05A1-43F2-AF34-E7008E7A566D}"/>
              </a:ext>
            </a:extLst>
          </p:cNvPr>
          <p:cNvSpPr txBox="1">
            <a:spLocks noGrp="1"/>
          </p:cNvSpPr>
          <p:nvPr>
            <p:ph type="pic" idx="1"/>
          </p:nvPr>
        </p:nvSpPr>
        <p:spPr>
          <a:xfrm>
            <a:off x="5183184" y="987423"/>
            <a:ext cx="6172200" cy="4873623"/>
          </a:xfrm>
        </p:spPr>
        <p:txBody>
          <a:bodyPr/>
          <a:lstStyle>
            <a:lvl1pPr marL="0" indent="0">
              <a:buNone/>
              <a:defRPr sz="3200"/>
            </a:lvl1pPr>
          </a:lstStyle>
          <a:p>
            <a:pPr lvl="0"/>
            <a:r>
              <a:rPr lang="en-US"/>
              <a:t>Click icon to add picture</a:t>
            </a:r>
          </a:p>
        </p:txBody>
      </p:sp>
      <p:sp>
        <p:nvSpPr>
          <p:cNvPr id="4" name="Text Placeholder 3">
            <a:extLst>
              <a:ext uri="{FF2B5EF4-FFF2-40B4-BE49-F238E27FC236}">
                <a16:creationId xmlns:a16="http://schemas.microsoft.com/office/drawing/2014/main" id="{740E967C-DF3F-4E05-B32C-DAA530C749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961FCAA4-8486-4915-B8C4-736875DEFD6D}"/>
              </a:ext>
            </a:extLst>
          </p:cNvPr>
          <p:cNvSpPr txBox="1">
            <a:spLocks noGrp="1"/>
          </p:cNvSpPr>
          <p:nvPr>
            <p:ph type="dt" sz="half" idx="7"/>
          </p:nvPr>
        </p:nvSpPr>
        <p:spPr/>
        <p:txBody>
          <a:bodyPr/>
          <a:lstStyle>
            <a:lvl1pPr>
              <a:defRPr/>
            </a:lvl1pPr>
          </a:lstStyle>
          <a:p>
            <a:pPr lvl="0"/>
            <a:fld id="{E3997681-986C-4FA0-9E48-1C96BEE1CA6E}" type="datetime1">
              <a:rPr lang="en-US"/>
              <a:pPr lvl="0"/>
              <a:t>5/14/2025</a:t>
            </a:fld>
            <a:endParaRPr lang="en-US"/>
          </a:p>
        </p:txBody>
      </p:sp>
      <p:sp>
        <p:nvSpPr>
          <p:cNvPr id="6" name="Footer Placeholder 5">
            <a:extLst>
              <a:ext uri="{FF2B5EF4-FFF2-40B4-BE49-F238E27FC236}">
                <a16:creationId xmlns:a16="http://schemas.microsoft.com/office/drawing/2014/main" id="{B881E4E0-96F2-42FC-87DD-D5F7466A7B09}"/>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8659D839-37E0-420A-B815-A786A5547585}"/>
              </a:ext>
            </a:extLst>
          </p:cNvPr>
          <p:cNvSpPr txBox="1">
            <a:spLocks noGrp="1"/>
          </p:cNvSpPr>
          <p:nvPr>
            <p:ph type="sldNum" sz="quarter" idx="8"/>
          </p:nvPr>
        </p:nvSpPr>
        <p:spPr/>
        <p:txBody>
          <a:bodyPr/>
          <a:lstStyle>
            <a:lvl1pPr>
              <a:defRPr/>
            </a:lvl1pPr>
          </a:lstStyle>
          <a:p>
            <a:pPr lvl="0"/>
            <a:fld id="{BEE27483-499A-43F5-ABF0-D73B44F69646}" type="slidenum">
              <a:t>‹#›</a:t>
            </a:fld>
            <a:endParaRPr lang="en-US"/>
          </a:p>
        </p:txBody>
      </p:sp>
    </p:spTree>
    <p:extLst>
      <p:ext uri="{BB962C8B-B14F-4D97-AF65-F5344CB8AC3E}">
        <p14:creationId xmlns:p14="http://schemas.microsoft.com/office/powerpoint/2010/main" val="2736971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27155F-1AB1-41DF-89E9-C550059A8665}"/>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C7ADA166-FDDF-4F05-A433-B0FFD15A43E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CCC6E-CE04-4790-A63D-771D58D1898E}"/>
              </a:ext>
            </a:extLst>
          </p:cNvPr>
          <p:cNvSpPr txBox="1">
            <a:spLocks noGrp="1"/>
          </p:cNvSpPr>
          <p:nvPr>
            <p:ph type="dt" sz="half" idx="7"/>
          </p:nvPr>
        </p:nvSpPr>
        <p:spPr/>
        <p:txBody>
          <a:bodyPr/>
          <a:lstStyle>
            <a:lvl1pPr>
              <a:defRPr/>
            </a:lvl1pPr>
          </a:lstStyle>
          <a:p>
            <a:pPr lvl="0"/>
            <a:fld id="{C7EAB241-65D3-4F31-AB2D-EE0671A1CF4F}" type="datetime1">
              <a:rPr lang="en-US"/>
              <a:pPr lvl="0"/>
              <a:t>5/14/2025</a:t>
            </a:fld>
            <a:endParaRPr lang="en-US"/>
          </a:p>
        </p:txBody>
      </p:sp>
      <p:sp>
        <p:nvSpPr>
          <p:cNvPr id="5" name="Footer Placeholder 4">
            <a:extLst>
              <a:ext uri="{FF2B5EF4-FFF2-40B4-BE49-F238E27FC236}">
                <a16:creationId xmlns:a16="http://schemas.microsoft.com/office/drawing/2014/main" id="{8FFC7432-6B50-4B31-8032-02A4ACBDF937}"/>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6E88A9B-8E68-43F4-96B9-DBF6161D1F34}"/>
              </a:ext>
            </a:extLst>
          </p:cNvPr>
          <p:cNvSpPr txBox="1">
            <a:spLocks noGrp="1"/>
          </p:cNvSpPr>
          <p:nvPr>
            <p:ph type="sldNum" sz="quarter" idx="8"/>
          </p:nvPr>
        </p:nvSpPr>
        <p:spPr/>
        <p:txBody>
          <a:bodyPr/>
          <a:lstStyle>
            <a:lvl1pPr>
              <a:defRPr/>
            </a:lvl1pPr>
          </a:lstStyle>
          <a:p>
            <a:pPr lvl="0"/>
            <a:fld id="{0E194D38-6E7B-4B93-BF65-F2B955BDE889}" type="slidenum">
              <a:t>‹#›</a:t>
            </a:fld>
            <a:endParaRPr lang="en-US"/>
          </a:p>
        </p:txBody>
      </p:sp>
    </p:spTree>
    <p:extLst>
      <p:ext uri="{BB962C8B-B14F-4D97-AF65-F5344CB8AC3E}">
        <p14:creationId xmlns:p14="http://schemas.microsoft.com/office/powerpoint/2010/main" val="2285432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7434BD-42B2-4D51-8782-09606BD90C0E}"/>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1862D026-CBAE-46B5-BE23-AF4F693BA39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92E7F9-ACFF-4C76-BF16-650509BB047E}"/>
              </a:ext>
            </a:extLst>
          </p:cNvPr>
          <p:cNvSpPr txBox="1">
            <a:spLocks noGrp="1"/>
          </p:cNvSpPr>
          <p:nvPr>
            <p:ph type="dt" sz="half" idx="7"/>
          </p:nvPr>
        </p:nvSpPr>
        <p:spPr/>
        <p:txBody>
          <a:bodyPr/>
          <a:lstStyle>
            <a:lvl1pPr>
              <a:defRPr/>
            </a:lvl1pPr>
          </a:lstStyle>
          <a:p>
            <a:pPr lvl="0"/>
            <a:fld id="{9DD3E039-7845-42CD-91A5-B8BD782B4BA1}" type="datetime1">
              <a:rPr lang="en-US"/>
              <a:pPr lvl="0"/>
              <a:t>5/14/2025</a:t>
            </a:fld>
            <a:endParaRPr lang="en-US"/>
          </a:p>
        </p:txBody>
      </p:sp>
      <p:sp>
        <p:nvSpPr>
          <p:cNvPr id="5" name="Footer Placeholder 4">
            <a:extLst>
              <a:ext uri="{FF2B5EF4-FFF2-40B4-BE49-F238E27FC236}">
                <a16:creationId xmlns:a16="http://schemas.microsoft.com/office/drawing/2014/main" id="{C98B0347-057F-4ED0-82E6-E4029A53BEF4}"/>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E8CC733-A51F-4FA0-9C29-370F77AB094D}"/>
              </a:ext>
            </a:extLst>
          </p:cNvPr>
          <p:cNvSpPr txBox="1">
            <a:spLocks noGrp="1"/>
          </p:cNvSpPr>
          <p:nvPr>
            <p:ph type="sldNum" sz="quarter" idx="8"/>
          </p:nvPr>
        </p:nvSpPr>
        <p:spPr/>
        <p:txBody>
          <a:bodyPr/>
          <a:lstStyle>
            <a:lvl1pPr>
              <a:defRPr/>
            </a:lvl1pPr>
          </a:lstStyle>
          <a:p>
            <a:pPr lvl="0"/>
            <a:fld id="{45416752-39C1-4186-9B7B-2FED9D6EE458}" type="slidenum">
              <a:t>‹#›</a:t>
            </a:fld>
            <a:endParaRPr lang="en-US"/>
          </a:p>
        </p:txBody>
      </p:sp>
    </p:spTree>
    <p:extLst>
      <p:ext uri="{BB962C8B-B14F-4D97-AF65-F5344CB8AC3E}">
        <p14:creationId xmlns:p14="http://schemas.microsoft.com/office/powerpoint/2010/main" val="2205481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4D12E4-D91D-4EF5-BAAF-4D204D424F0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4AD3DD45-19E2-48DA-9655-6A9E9E1A542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535704-94AA-4B25-B209-CD9209B0869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767676"/>
                </a:solidFill>
                <a:uFillTx/>
                <a:latin typeface="Aptos"/>
              </a:defRPr>
            </a:lvl1pPr>
          </a:lstStyle>
          <a:p>
            <a:pPr lvl="0"/>
            <a:fld id="{9AD7F139-7536-4B43-B1F5-2BD0DCF5B15E}" type="datetime1">
              <a:rPr lang="en-US"/>
              <a:pPr lvl="0"/>
              <a:t>5/14/2025</a:t>
            </a:fld>
            <a:endParaRPr lang="en-US"/>
          </a:p>
        </p:txBody>
      </p:sp>
      <p:sp>
        <p:nvSpPr>
          <p:cNvPr id="5" name="Footer Placeholder 4">
            <a:extLst>
              <a:ext uri="{FF2B5EF4-FFF2-40B4-BE49-F238E27FC236}">
                <a16:creationId xmlns:a16="http://schemas.microsoft.com/office/drawing/2014/main" id="{E855C090-B650-4E21-9F2A-A934BFA2453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US" sz="1200" b="0" i="0" u="none" strike="noStrike" kern="1200" cap="none" spc="0" baseline="0">
                <a:solidFill>
                  <a:srgbClr val="767676"/>
                </a:solidFill>
                <a:uFillTx/>
                <a:latin typeface="Aptos"/>
              </a:defRPr>
            </a:lvl1pPr>
          </a:lstStyle>
          <a:p>
            <a:pPr lvl="0"/>
            <a:endParaRPr lang="en-US"/>
          </a:p>
        </p:txBody>
      </p:sp>
      <p:sp>
        <p:nvSpPr>
          <p:cNvPr id="6" name="Slide Number Placeholder 5">
            <a:extLst>
              <a:ext uri="{FF2B5EF4-FFF2-40B4-BE49-F238E27FC236}">
                <a16:creationId xmlns:a16="http://schemas.microsoft.com/office/drawing/2014/main" id="{11EA4829-68F9-444D-95E2-9B7C66F86A3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767676"/>
                </a:solidFill>
                <a:uFillTx/>
                <a:latin typeface="Aptos"/>
              </a:defRPr>
            </a:lvl1pPr>
          </a:lstStyle>
          <a:p>
            <a:pPr lvl="0"/>
            <a:fld id="{8B265D3A-90C4-4291-9E56-945644A7EEC4}"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Aptos Display"/>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Aptos"/>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Aptos"/>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Aptos"/>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Apto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hyperlink" Target="mailto:qlgirasek@vims.edu" TargetMode="External"/><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1.png"/><Relationship Id="rId18" Type="http://schemas.openxmlformats.org/officeDocument/2006/relationships/image" Target="../media/image3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17" Type="http://schemas.openxmlformats.org/officeDocument/2006/relationships/image" Target="../media/image35.png"/><Relationship Id="rId2" Type="http://schemas.openxmlformats.org/officeDocument/2006/relationships/notesSlide" Target="../notesSlides/notesSlide14.xml"/><Relationship Id="rId16" Type="http://schemas.openxmlformats.org/officeDocument/2006/relationships/image" Target="../media/image34.svg"/><Relationship Id="rId1" Type="http://schemas.openxmlformats.org/officeDocument/2006/relationships/slideLayout" Target="../slideLayouts/slideLayout2.xml"/><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5" Type="http://schemas.openxmlformats.org/officeDocument/2006/relationships/image" Target="../media/image33.png"/><Relationship Id="rId10" Type="http://schemas.openxmlformats.org/officeDocument/2006/relationships/image" Target="../media/image28.svg"/><Relationship Id="rId19" Type="http://schemas.openxmlformats.org/officeDocument/2006/relationships/image" Target="../media/image37.jpeg"/><Relationship Id="rId4" Type="http://schemas.openxmlformats.org/officeDocument/2006/relationships/image" Target="../media/image22.svg"/><Relationship Id="rId9" Type="http://schemas.openxmlformats.org/officeDocument/2006/relationships/image" Target="../media/image27.png"/><Relationship Id="rId14" Type="http://schemas.openxmlformats.org/officeDocument/2006/relationships/image" Target="../media/image32.svg"/></Relationships>
</file>

<file path=ppt/slides/_rels/slide15.xml.rels><?xml version="1.0" encoding="UTF-8" standalone="yes"?>
<Relationships xmlns="http://schemas.openxmlformats.org/package/2006/relationships"><Relationship Id="rId3" Type="http://schemas.openxmlformats.org/officeDocument/2006/relationships/hyperlink" Target="https://blast.ncbi.nlm.nih.gov/Blast.cgi"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s://phylot.biobyte.de/"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1045">
            <a:extLst>
              <a:ext uri="{FF2B5EF4-FFF2-40B4-BE49-F238E27FC236}">
                <a16:creationId xmlns:a16="http://schemas.microsoft.com/office/drawing/2014/main" id="{DE34310F-8415-4D33-BEFA-B6B7452A44A2}"/>
              </a:ext>
            </a:extLst>
          </p:cNvPr>
          <p:cNvSpPr>
            <a:spLocks noMove="1" noResize="1"/>
          </p:cNvSpPr>
          <p:nvPr/>
        </p:nvSpPr>
        <p:spPr>
          <a:xfrm>
            <a:off x="0" y="0"/>
            <a:ext cx="12188952" cy="6858000"/>
          </a:xfrm>
          <a:prstGeom prst="rect">
            <a:avLst/>
          </a:prstGeom>
          <a:solidFill>
            <a:srgbClr val="156082"/>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pic>
        <p:nvPicPr>
          <p:cNvPr id="3" name="Picture 2" descr="Atlantic Marlin Fishing Now All Catch &amp; Release in 2020 | The Billfish  Foundation">
            <a:extLst>
              <a:ext uri="{FF2B5EF4-FFF2-40B4-BE49-F238E27FC236}">
                <a16:creationId xmlns:a16="http://schemas.microsoft.com/office/drawing/2014/main" id="{459BB7CD-0E62-4D0E-8591-2BBBA32D67C0}"/>
              </a:ext>
            </a:extLst>
          </p:cNvPr>
          <p:cNvPicPr>
            <a:picLocks noChangeAspect="1"/>
          </p:cNvPicPr>
          <p:nvPr/>
        </p:nvPicPr>
        <p:blipFill>
          <a:blip r:embed="rId3"/>
          <a:srcRect l="948" r="2" b="1"/>
          <a:stretch>
            <a:fillRect/>
          </a:stretch>
        </p:blipFill>
        <p:spPr>
          <a:xfrm>
            <a:off x="2522354" y="9"/>
            <a:ext cx="9669642" cy="6857990"/>
          </a:xfrm>
          <a:prstGeom prst="rect">
            <a:avLst/>
          </a:prstGeom>
          <a:noFill/>
          <a:ln cap="flat">
            <a:noFill/>
          </a:ln>
        </p:spPr>
      </p:pic>
      <p:sp>
        <p:nvSpPr>
          <p:cNvPr id="4" name="Rectangle 1047">
            <a:extLst>
              <a:ext uri="{FF2B5EF4-FFF2-40B4-BE49-F238E27FC236}">
                <a16:creationId xmlns:a16="http://schemas.microsoft.com/office/drawing/2014/main" id="{F0D26673-7DC7-4BE3-8870-E66F555ED114}"/>
              </a:ext>
            </a:extLst>
          </p:cNvPr>
          <p:cNvSpPr>
            <a:spLocks noMove="1" noResize="1"/>
          </p:cNvSpPr>
          <p:nvPr/>
        </p:nvSpPr>
        <p:spPr>
          <a:xfrm>
            <a:off x="0"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Aptos"/>
            </a:endParaRPr>
          </a:p>
        </p:txBody>
      </p:sp>
      <p:sp>
        <p:nvSpPr>
          <p:cNvPr id="5" name="Title 1">
            <a:extLst>
              <a:ext uri="{FF2B5EF4-FFF2-40B4-BE49-F238E27FC236}">
                <a16:creationId xmlns:a16="http://schemas.microsoft.com/office/drawing/2014/main" id="{6F5A9DD5-033E-455F-BAE5-BDB7715EFC0A}"/>
              </a:ext>
            </a:extLst>
          </p:cNvPr>
          <p:cNvSpPr txBox="1">
            <a:spLocks noGrp="1"/>
          </p:cNvSpPr>
          <p:nvPr>
            <p:ph type="ctrTitle"/>
          </p:nvPr>
        </p:nvSpPr>
        <p:spPr>
          <a:xfrm>
            <a:off x="135468" y="0"/>
            <a:ext cx="3951113" cy="6857990"/>
          </a:xfrm>
        </p:spPr>
        <p:txBody>
          <a:bodyPr anchor="ctr" anchorCtr="0">
            <a:noAutofit/>
          </a:bodyPr>
          <a:lstStyle/>
          <a:p>
            <a:pPr lvl="0" algn="l"/>
            <a:r>
              <a:rPr lang="en-US" sz="4000" b="1" dirty="0"/>
              <a:t>Stomach Soup: Using Genetics to Identify the Organisms Consumed by White Marlin (</a:t>
            </a:r>
            <a:r>
              <a:rPr lang="en-US" sz="4000" b="1" i="1" dirty="0" err="1"/>
              <a:t>Kajikia</a:t>
            </a:r>
            <a:r>
              <a:rPr lang="en-US" sz="4000" b="1" i="1" dirty="0"/>
              <a:t> </a:t>
            </a:r>
            <a:r>
              <a:rPr lang="en-US" sz="4000" b="1" i="1" dirty="0" err="1"/>
              <a:t>albida</a:t>
            </a:r>
            <a:r>
              <a:rPr lang="en-US" sz="4000" b="1" dirty="0"/>
              <a:t>)</a:t>
            </a:r>
            <a:br>
              <a:rPr lang="en-US" sz="3200" dirty="0"/>
            </a:br>
            <a:br>
              <a:rPr lang="en-US" sz="3200" dirty="0"/>
            </a:br>
            <a:br>
              <a:rPr lang="en-US" sz="3200" dirty="0"/>
            </a:br>
            <a:br>
              <a:rPr lang="en-US" sz="3200" dirty="0"/>
            </a:br>
            <a:br>
              <a:rPr lang="en-US" sz="3200" dirty="0"/>
            </a:br>
            <a:r>
              <a:rPr lang="en-US" sz="2000" dirty="0"/>
              <a:t>Prepared By: Quinn L. </a:t>
            </a:r>
            <a:r>
              <a:rPr lang="en-US" sz="2000" dirty="0" err="1"/>
              <a:t>Girasek</a:t>
            </a:r>
            <a:br>
              <a:rPr lang="en-US" sz="2000" dirty="0"/>
            </a:br>
            <a:r>
              <a:rPr lang="en-US" sz="2000" dirty="0"/>
              <a:t>Virginia Institute of Marine Science</a:t>
            </a:r>
            <a:endParaRPr lang="en-US" sz="3200" dirty="0"/>
          </a:p>
        </p:txBody>
      </p:sp>
      <p:sp>
        <p:nvSpPr>
          <p:cNvPr id="6" name="TextBox 3">
            <a:extLst>
              <a:ext uri="{FF2B5EF4-FFF2-40B4-BE49-F238E27FC236}">
                <a16:creationId xmlns:a16="http://schemas.microsoft.com/office/drawing/2014/main" id="{AEA466F7-5B9B-433B-910A-95CD7F8689A5}"/>
              </a:ext>
            </a:extLst>
          </p:cNvPr>
          <p:cNvSpPr txBox="1"/>
          <p:nvPr/>
        </p:nvSpPr>
        <p:spPr>
          <a:xfrm>
            <a:off x="9922931" y="6603997"/>
            <a:ext cx="2269065" cy="253992"/>
          </a:xfrm>
          <a:prstGeom prst="rect">
            <a:avLst/>
          </a:prstGeom>
          <a:noFill/>
          <a:ln cap="flat">
            <a:noFill/>
          </a:ln>
        </p:spPr>
        <p:txBody>
          <a:bodyPr vert="horz" wrap="square" lIns="91440" tIns="45720" rIns="91440" bIns="45720" anchor="t" anchorCtr="0" compatLnSpc="1">
            <a:normAutofit/>
          </a:bodyPr>
          <a:lstStyle/>
          <a:p>
            <a:pPr marL="0" marR="0" lvl="0" indent="0" algn="l" defTabSz="914400" rtl="0" fontAlgn="auto" hangingPunct="1">
              <a:lnSpc>
                <a:spcPct val="90000"/>
              </a:lnSpc>
              <a:spcBef>
                <a:spcPts val="100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FFFFFF"/>
                </a:solidFill>
                <a:uFillTx/>
                <a:latin typeface="Aptos"/>
              </a:rPr>
              <a:t>Picture: The Billfish Foundation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D89999B-ACB1-41D1-8F1B-47BE3340BB4B}"/>
              </a:ext>
            </a:extLst>
          </p:cNvPr>
          <p:cNvSpPr txBox="1">
            <a:spLocks noGrp="1"/>
          </p:cNvSpPr>
          <p:nvPr>
            <p:ph idx="1"/>
          </p:nvPr>
        </p:nvSpPr>
        <p:spPr>
          <a:xfrm>
            <a:off x="1301044" y="1825627"/>
            <a:ext cx="6934196" cy="4889196"/>
          </a:xfrm>
        </p:spPr>
        <p:txBody>
          <a:bodyPr>
            <a:noAutofit/>
          </a:bodyPr>
          <a:lstStyle/>
          <a:p>
            <a:pPr lvl="0"/>
            <a:r>
              <a:rPr lang="en-US"/>
              <a:t>Hello! I am Quinn Girasek. I grew up in MD and completed my undergrad degree in PA</a:t>
            </a:r>
          </a:p>
          <a:p>
            <a:pPr lvl="0"/>
            <a:r>
              <a:rPr lang="en-US"/>
              <a:t>I am currently an MS Student at VIMS</a:t>
            </a:r>
          </a:p>
          <a:p>
            <a:pPr lvl="0"/>
            <a:r>
              <a:rPr lang="en-US"/>
              <a:t>My research focuses on comparing the diets of billfish using morphological and genetic methods</a:t>
            </a:r>
          </a:p>
          <a:p>
            <a:pPr lvl="0"/>
            <a:r>
              <a:rPr lang="en-US"/>
              <a:t>Fun facts: I performed surgery on rats during an internship in college and I enjoy running</a:t>
            </a:r>
          </a:p>
          <a:p>
            <a:pPr lvl="0"/>
            <a:r>
              <a:rPr lang="en-US"/>
              <a:t>Questions? Email me! </a:t>
            </a:r>
            <a:r>
              <a:rPr lang="en-US">
                <a:hlinkClick r:id="rId3"/>
              </a:rPr>
              <a:t>qlgirasek@vims.edu</a:t>
            </a:r>
            <a:endParaRPr lang="en-US"/>
          </a:p>
        </p:txBody>
      </p:sp>
      <p:pic>
        <p:nvPicPr>
          <p:cNvPr id="3" name="Picture 3" descr="A logo with blue letters&#10;&#10;Description automatically generated">
            <a:extLst>
              <a:ext uri="{FF2B5EF4-FFF2-40B4-BE49-F238E27FC236}">
                <a16:creationId xmlns:a16="http://schemas.microsoft.com/office/drawing/2014/main" id="{8A484AD1-C590-4DCB-BC6D-E701A635F28A}"/>
              </a:ext>
            </a:extLst>
          </p:cNvPr>
          <p:cNvPicPr>
            <a:picLocks noChangeAspect="1"/>
          </p:cNvPicPr>
          <p:nvPr/>
        </p:nvPicPr>
        <p:blipFill>
          <a:blip r:embed="rId4"/>
          <a:stretch>
            <a:fillRect/>
          </a:stretch>
        </p:blipFill>
        <p:spPr>
          <a:xfrm>
            <a:off x="2166798" y="280528"/>
            <a:ext cx="3381588" cy="888458"/>
          </a:xfrm>
          <a:prstGeom prst="rect">
            <a:avLst/>
          </a:prstGeom>
          <a:noFill/>
          <a:ln cap="flat">
            <a:noFill/>
          </a:ln>
        </p:spPr>
      </p:pic>
      <p:pic>
        <p:nvPicPr>
          <p:cNvPr id="4" name="Picture 11">
            <a:extLst>
              <a:ext uri="{FF2B5EF4-FFF2-40B4-BE49-F238E27FC236}">
                <a16:creationId xmlns:a16="http://schemas.microsoft.com/office/drawing/2014/main" id="{8BCDA969-3DFC-4711-9CC2-71A425502DEB}"/>
              </a:ext>
            </a:extLst>
          </p:cNvPr>
          <p:cNvPicPr>
            <a:picLocks noChangeAspect="1"/>
          </p:cNvPicPr>
          <p:nvPr/>
        </p:nvPicPr>
        <p:blipFill>
          <a:blip r:embed="rId5"/>
          <a:stretch>
            <a:fillRect/>
          </a:stretch>
        </p:blipFill>
        <p:spPr>
          <a:xfrm>
            <a:off x="8128001" y="3328836"/>
            <a:ext cx="1922068" cy="3411233"/>
          </a:xfrm>
          <a:prstGeom prst="rect">
            <a:avLst/>
          </a:prstGeom>
          <a:noFill/>
          <a:ln cap="flat">
            <a:noFill/>
          </a:ln>
        </p:spPr>
      </p:pic>
      <p:pic>
        <p:nvPicPr>
          <p:cNvPr id="5" name="Picture 7">
            <a:extLst>
              <a:ext uri="{FF2B5EF4-FFF2-40B4-BE49-F238E27FC236}">
                <a16:creationId xmlns:a16="http://schemas.microsoft.com/office/drawing/2014/main" id="{BD3C92CF-07FA-4A42-A6A1-5178540ED478}"/>
              </a:ext>
            </a:extLst>
          </p:cNvPr>
          <p:cNvPicPr>
            <a:picLocks noChangeAspect="1"/>
          </p:cNvPicPr>
          <p:nvPr/>
        </p:nvPicPr>
        <p:blipFill>
          <a:blip r:embed="rId6"/>
          <a:srcRect l="31527" t="15519" r="15653"/>
          <a:stretch>
            <a:fillRect/>
          </a:stretch>
        </p:blipFill>
        <p:spPr>
          <a:xfrm>
            <a:off x="57460" y="235878"/>
            <a:ext cx="1243584" cy="2897879"/>
          </a:xfrm>
          <a:prstGeom prst="rect">
            <a:avLst/>
          </a:prstGeom>
          <a:noFill/>
          <a:ln cap="flat">
            <a:noFill/>
          </a:ln>
        </p:spPr>
      </p:pic>
      <p:pic>
        <p:nvPicPr>
          <p:cNvPr id="6" name="Picture 5">
            <a:extLst>
              <a:ext uri="{FF2B5EF4-FFF2-40B4-BE49-F238E27FC236}">
                <a16:creationId xmlns:a16="http://schemas.microsoft.com/office/drawing/2014/main" id="{A1DD7AED-6016-41AE-994F-F13B33597B56}"/>
              </a:ext>
            </a:extLst>
          </p:cNvPr>
          <p:cNvPicPr>
            <a:picLocks noChangeAspect="1"/>
          </p:cNvPicPr>
          <p:nvPr/>
        </p:nvPicPr>
        <p:blipFill>
          <a:blip r:embed="rId7"/>
          <a:srcRect t="25023" b="34426"/>
          <a:stretch>
            <a:fillRect/>
          </a:stretch>
        </p:blipFill>
        <p:spPr>
          <a:xfrm>
            <a:off x="8988414" y="58613"/>
            <a:ext cx="3146121" cy="2763481"/>
          </a:xfrm>
          <a:prstGeom prst="rect">
            <a:avLst/>
          </a:prstGeom>
          <a:noFill/>
          <a:ln w="38103" cap="flat">
            <a:solidFill>
              <a:srgbClr val="FFFFFF"/>
            </a:solidFill>
            <a:prstDash val="solid"/>
            <a:miter/>
          </a:ln>
        </p:spPr>
      </p:pic>
      <p:pic>
        <p:nvPicPr>
          <p:cNvPr id="7" name="Picture 16">
            <a:extLst>
              <a:ext uri="{FF2B5EF4-FFF2-40B4-BE49-F238E27FC236}">
                <a16:creationId xmlns:a16="http://schemas.microsoft.com/office/drawing/2014/main" id="{E358660A-87A7-41FA-B9CE-64B891A6DF67}"/>
              </a:ext>
            </a:extLst>
          </p:cNvPr>
          <p:cNvPicPr>
            <a:picLocks noChangeAspect="1"/>
          </p:cNvPicPr>
          <p:nvPr/>
        </p:nvPicPr>
        <p:blipFill>
          <a:blip r:embed="rId8"/>
          <a:srcRect l="30256" t="14360" r="24000"/>
          <a:stretch>
            <a:fillRect/>
          </a:stretch>
        </p:blipFill>
        <p:spPr>
          <a:xfrm>
            <a:off x="44979" y="3328836"/>
            <a:ext cx="1246519" cy="3500570"/>
          </a:xfrm>
          <a:prstGeom prst="rect">
            <a:avLst/>
          </a:prstGeom>
          <a:noFill/>
          <a:ln cap="flat">
            <a:noFill/>
          </a:ln>
        </p:spPr>
      </p:pic>
      <p:pic>
        <p:nvPicPr>
          <p:cNvPr id="8" name="Picture 6">
            <a:extLst>
              <a:ext uri="{FF2B5EF4-FFF2-40B4-BE49-F238E27FC236}">
                <a16:creationId xmlns:a16="http://schemas.microsoft.com/office/drawing/2014/main" id="{9F294531-3C68-4B2B-94D1-FAD906649E10}"/>
              </a:ext>
            </a:extLst>
          </p:cNvPr>
          <p:cNvPicPr>
            <a:picLocks noChangeAspect="1"/>
          </p:cNvPicPr>
          <p:nvPr/>
        </p:nvPicPr>
        <p:blipFill>
          <a:blip r:embed="rId9"/>
          <a:srcRect t="13419"/>
          <a:stretch>
            <a:fillRect/>
          </a:stretch>
        </p:blipFill>
        <p:spPr>
          <a:xfrm>
            <a:off x="9597771" y="2397922"/>
            <a:ext cx="2098429" cy="2423397"/>
          </a:xfrm>
          <a:prstGeom prst="rect">
            <a:avLst/>
          </a:prstGeom>
          <a:noFill/>
          <a:ln w="38103" cap="flat">
            <a:solidFill>
              <a:srgbClr val="FFFFFF"/>
            </a:solidFill>
            <a:prstDash val="solid"/>
            <a:miter/>
          </a:ln>
        </p:spPr>
      </p:pic>
      <p:pic>
        <p:nvPicPr>
          <p:cNvPr id="9" name="Picture 4">
            <a:extLst>
              <a:ext uri="{FF2B5EF4-FFF2-40B4-BE49-F238E27FC236}">
                <a16:creationId xmlns:a16="http://schemas.microsoft.com/office/drawing/2014/main" id="{EE702DDD-B0A1-4534-B987-005C82D99E95}"/>
              </a:ext>
            </a:extLst>
          </p:cNvPr>
          <p:cNvPicPr>
            <a:picLocks noChangeAspect="1"/>
          </p:cNvPicPr>
          <p:nvPr/>
        </p:nvPicPr>
        <p:blipFill>
          <a:blip r:embed="rId10"/>
          <a:srcRect l="4136" t="16581" r="10262" b="35238"/>
          <a:stretch>
            <a:fillRect/>
          </a:stretch>
        </p:blipFill>
        <p:spPr>
          <a:xfrm>
            <a:off x="6447123" y="76526"/>
            <a:ext cx="1675537" cy="167878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F5A99-045F-49A0-8537-061719EDBED6}"/>
              </a:ext>
            </a:extLst>
          </p:cNvPr>
          <p:cNvSpPr txBox="1">
            <a:spLocks noGrp="1"/>
          </p:cNvSpPr>
          <p:nvPr>
            <p:ph type="title"/>
          </p:nvPr>
        </p:nvSpPr>
        <p:spPr/>
        <p:txBody>
          <a:bodyPr/>
          <a:lstStyle/>
          <a:p>
            <a:pPr lvl="0"/>
            <a:r>
              <a:rPr lang="en-US"/>
              <a:t>Background</a:t>
            </a:r>
          </a:p>
        </p:txBody>
      </p:sp>
      <p:sp>
        <p:nvSpPr>
          <p:cNvPr id="3" name="Content Placeholder 2">
            <a:extLst>
              <a:ext uri="{FF2B5EF4-FFF2-40B4-BE49-F238E27FC236}">
                <a16:creationId xmlns:a16="http://schemas.microsoft.com/office/drawing/2014/main" id="{3DC43D7C-689D-45E7-B09A-BC2E258294EB}"/>
              </a:ext>
            </a:extLst>
          </p:cNvPr>
          <p:cNvSpPr txBox="1">
            <a:spLocks noGrp="1"/>
          </p:cNvSpPr>
          <p:nvPr>
            <p:ph idx="1"/>
          </p:nvPr>
        </p:nvSpPr>
        <p:spPr>
          <a:xfrm>
            <a:off x="838203" y="1825627"/>
            <a:ext cx="6669816" cy="4902482"/>
          </a:xfrm>
        </p:spPr>
        <p:txBody>
          <a:bodyPr>
            <a:noAutofit/>
          </a:bodyPr>
          <a:lstStyle/>
          <a:p>
            <a:pPr lvl="0"/>
            <a:r>
              <a:rPr lang="en-US">
                <a:cs typeface="Times New Roman" pitchFamily="18"/>
              </a:rPr>
              <a:t>White Marlin,</a:t>
            </a:r>
            <a:r>
              <a:rPr lang="en-US" i="1">
                <a:cs typeface="Times New Roman" pitchFamily="18"/>
              </a:rPr>
              <a:t> </a:t>
            </a:r>
            <a:r>
              <a:rPr lang="en-US" i="1"/>
              <a:t>Kajikia albida</a:t>
            </a:r>
          </a:p>
          <a:p>
            <a:pPr lvl="0"/>
            <a:r>
              <a:rPr lang="en-US">
                <a:cs typeface="Times New Roman" pitchFamily="18"/>
              </a:rPr>
              <a:t>Billfish</a:t>
            </a:r>
          </a:p>
          <a:p>
            <a:pPr lvl="1"/>
            <a:r>
              <a:rPr lang="en-US">
                <a:cs typeface="Times New Roman" pitchFamily="18"/>
              </a:rPr>
              <a:t>Highly migratory</a:t>
            </a:r>
          </a:p>
          <a:p>
            <a:pPr lvl="1"/>
            <a:r>
              <a:rPr lang="en-US">
                <a:cs typeface="Times New Roman" pitchFamily="18"/>
              </a:rPr>
              <a:t>Apex predators</a:t>
            </a:r>
          </a:p>
          <a:p>
            <a:pPr lvl="1"/>
            <a:r>
              <a:rPr lang="en-US">
                <a:cs typeface="Times New Roman" pitchFamily="18"/>
              </a:rPr>
              <a:t>Characterized by their rostrum, “bill”</a:t>
            </a:r>
          </a:p>
          <a:p>
            <a:pPr lvl="0"/>
            <a:r>
              <a:rPr lang="en-US">
                <a:cs typeface="Times New Roman" pitchFamily="18"/>
              </a:rPr>
              <a:t>Location: Atlantic Ocean</a:t>
            </a:r>
          </a:p>
          <a:p>
            <a:pPr lvl="0"/>
            <a:r>
              <a:rPr lang="en-US">
                <a:cs typeface="Times New Roman" pitchFamily="18"/>
              </a:rPr>
              <a:t>Importance</a:t>
            </a:r>
          </a:p>
          <a:p>
            <a:pPr lvl="1"/>
            <a:r>
              <a:rPr lang="en-US">
                <a:cs typeface="Times New Roman" pitchFamily="18"/>
              </a:rPr>
              <a:t>Recreational fisheries – billfish tournaments</a:t>
            </a:r>
          </a:p>
          <a:p>
            <a:pPr lvl="2"/>
            <a:r>
              <a:rPr lang="en-US">
                <a:cs typeface="Times New Roman" pitchFamily="18"/>
              </a:rPr>
              <a:t>Catch and release tournaments</a:t>
            </a:r>
          </a:p>
          <a:p>
            <a:pPr lvl="2"/>
            <a:r>
              <a:rPr lang="en-US">
                <a:cs typeface="Times New Roman" pitchFamily="18"/>
              </a:rPr>
              <a:t>Kill tournaments</a:t>
            </a:r>
          </a:p>
          <a:p>
            <a:pPr lvl="1"/>
            <a:r>
              <a:rPr lang="en-US">
                <a:cs typeface="Times New Roman" pitchFamily="18"/>
              </a:rPr>
              <a:t>Billfish populations are generally decreasing</a:t>
            </a:r>
          </a:p>
        </p:txBody>
      </p:sp>
      <p:pic>
        <p:nvPicPr>
          <p:cNvPr id="4" name="Picture 8" descr="A map of the continent&#10;&#10;Description automatically generated">
            <a:extLst>
              <a:ext uri="{FF2B5EF4-FFF2-40B4-BE49-F238E27FC236}">
                <a16:creationId xmlns:a16="http://schemas.microsoft.com/office/drawing/2014/main" id="{3D0ADC7F-DDDA-4977-9A2F-ADE61D2F0129}"/>
              </a:ext>
            </a:extLst>
          </p:cNvPr>
          <p:cNvPicPr>
            <a:picLocks noChangeAspect="1"/>
          </p:cNvPicPr>
          <p:nvPr/>
        </p:nvPicPr>
        <p:blipFill>
          <a:blip r:embed="rId3"/>
          <a:stretch>
            <a:fillRect/>
          </a:stretch>
        </p:blipFill>
        <p:spPr>
          <a:xfrm>
            <a:off x="8127790" y="3819311"/>
            <a:ext cx="3149943" cy="2908797"/>
          </a:xfrm>
          <a:prstGeom prst="rect">
            <a:avLst/>
          </a:prstGeom>
          <a:noFill/>
          <a:ln cap="flat">
            <a:noFill/>
          </a:ln>
        </p:spPr>
      </p:pic>
      <p:sp>
        <p:nvSpPr>
          <p:cNvPr id="5" name="TextBox 9">
            <a:extLst>
              <a:ext uri="{FF2B5EF4-FFF2-40B4-BE49-F238E27FC236}">
                <a16:creationId xmlns:a16="http://schemas.microsoft.com/office/drawing/2014/main" id="{B484488F-E52A-40A2-9C32-2A6125A5F842}"/>
              </a:ext>
            </a:extLst>
          </p:cNvPr>
          <p:cNvSpPr txBox="1"/>
          <p:nvPr/>
        </p:nvSpPr>
        <p:spPr>
          <a:xfrm rot="16200004">
            <a:off x="10608292" y="5291770"/>
            <a:ext cx="2855460" cy="276999"/>
          </a:xfrm>
          <a:prstGeom prst="rect">
            <a:avLst/>
          </a:prstGeom>
          <a:noFill/>
          <a:ln cap="flat">
            <a:noFill/>
          </a:ln>
        </p:spPr>
        <p:txBody>
          <a:bodyPr vert="horz" wrap="non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Aptos"/>
              </a:rPr>
              <a:t>Picture: Marlin Mag   MAP: IUCN Red List</a:t>
            </a:r>
          </a:p>
        </p:txBody>
      </p:sp>
      <p:pic>
        <p:nvPicPr>
          <p:cNvPr id="6" name="Picture 2" descr="A large white marlin breaking the surface of the ocean during a catch.">
            <a:extLst>
              <a:ext uri="{FF2B5EF4-FFF2-40B4-BE49-F238E27FC236}">
                <a16:creationId xmlns:a16="http://schemas.microsoft.com/office/drawing/2014/main" id="{20B3F926-F40A-49C6-9164-16416FFDED46}"/>
              </a:ext>
            </a:extLst>
          </p:cNvPr>
          <p:cNvPicPr>
            <a:picLocks noChangeAspect="1"/>
          </p:cNvPicPr>
          <p:nvPr/>
        </p:nvPicPr>
        <p:blipFill>
          <a:blip r:embed="rId4"/>
          <a:srcRect/>
          <a:stretch>
            <a:fillRect/>
          </a:stretch>
        </p:blipFill>
        <p:spPr>
          <a:xfrm>
            <a:off x="7157091" y="29279"/>
            <a:ext cx="4978469" cy="3733851"/>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23035-3AE1-467D-AD22-F9C44D3BDB42}"/>
              </a:ext>
            </a:extLst>
          </p:cNvPr>
          <p:cNvSpPr txBox="1">
            <a:spLocks noGrp="1"/>
          </p:cNvSpPr>
          <p:nvPr>
            <p:ph type="title"/>
          </p:nvPr>
        </p:nvSpPr>
        <p:spPr/>
        <p:txBody>
          <a:bodyPr/>
          <a:lstStyle/>
          <a:p>
            <a:pPr lvl="0"/>
            <a:r>
              <a:rPr lang="en-US"/>
              <a:t>Refresher: Central Dogma</a:t>
            </a:r>
          </a:p>
        </p:txBody>
      </p:sp>
      <p:sp>
        <p:nvSpPr>
          <p:cNvPr id="3" name="Content Placeholder 2">
            <a:extLst>
              <a:ext uri="{FF2B5EF4-FFF2-40B4-BE49-F238E27FC236}">
                <a16:creationId xmlns:a16="http://schemas.microsoft.com/office/drawing/2014/main" id="{9D91E962-234B-40F0-8447-1691573A8300}"/>
              </a:ext>
            </a:extLst>
          </p:cNvPr>
          <p:cNvSpPr txBox="1">
            <a:spLocks noGrp="1"/>
          </p:cNvSpPr>
          <p:nvPr>
            <p:ph idx="1"/>
          </p:nvPr>
        </p:nvSpPr>
        <p:spPr/>
        <p:txBody>
          <a:bodyPr/>
          <a:lstStyle/>
          <a:p>
            <a:pPr lvl="0"/>
            <a:r>
              <a:rPr lang="en-US"/>
              <a:t>DNA → RNA → Protein</a:t>
            </a:r>
          </a:p>
        </p:txBody>
      </p:sp>
      <p:pic>
        <p:nvPicPr>
          <p:cNvPr id="4" name="Picture 2" descr=" Central Dogma">
            <a:extLst>
              <a:ext uri="{FF2B5EF4-FFF2-40B4-BE49-F238E27FC236}">
                <a16:creationId xmlns:a16="http://schemas.microsoft.com/office/drawing/2014/main" id="{2865D6AB-E4D7-4C5D-8E10-A968F16B9E68}"/>
              </a:ext>
            </a:extLst>
          </p:cNvPr>
          <p:cNvPicPr>
            <a:picLocks noChangeAspect="1"/>
          </p:cNvPicPr>
          <p:nvPr/>
        </p:nvPicPr>
        <p:blipFill>
          <a:blip r:embed="rId3"/>
          <a:srcRect l="5627" t="24652" r="4132" b="24932"/>
          <a:stretch>
            <a:fillRect/>
          </a:stretch>
        </p:blipFill>
        <p:spPr>
          <a:xfrm>
            <a:off x="838203" y="2517407"/>
            <a:ext cx="10997854" cy="3457510"/>
          </a:xfrm>
          <a:prstGeom prst="rect">
            <a:avLst/>
          </a:prstGeom>
          <a:noFill/>
          <a:ln cap="flat">
            <a:noFill/>
          </a:ln>
        </p:spPr>
      </p:pic>
      <p:sp>
        <p:nvSpPr>
          <p:cNvPr id="5" name="TextBox 3">
            <a:extLst>
              <a:ext uri="{FF2B5EF4-FFF2-40B4-BE49-F238E27FC236}">
                <a16:creationId xmlns:a16="http://schemas.microsoft.com/office/drawing/2014/main" id="{7A250393-9A87-4042-B1D5-D79A05F00AC4}"/>
              </a:ext>
            </a:extLst>
          </p:cNvPr>
          <p:cNvSpPr txBox="1"/>
          <p:nvPr/>
        </p:nvSpPr>
        <p:spPr>
          <a:xfrm>
            <a:off x="0" y="6596134"/>
            <a:ext cx="1571460" cy="276999"/>
          </a:xfrm>
          <a:prstGeom prst="rect">
            <a:avLst/>
          </a:prstGeom>
          <a:noFill/>
          <a:ln cap="flat">
            <a:noFill/>
          </a:ln>
        </p:spPr>
        <p:txBody>
          <a:bodyPr vert="horz" wrap="non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Aptos"/>
              </a:rPr>
              <a:t>Picture: Genome.gov</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2676D-1926-4A89-ACA9-88E636783447}"/>
              </a:ext>
            </a:extLst>
          </p:cNvPr>
          <p:cNvSpPr txBox="1">
            <a:spLocks noGrp="1"/>
          </p:cNvSpPr>
          <p:nvPr>
            <p:ph type="title"/>
          </p:nvPr>
        </p:nvSpPr>
        <p:spPr/>
        <p:txBody>
          <a:bodyPr/>
          <a:lstStyle/>
          <a:p>
            <a:pPr lvl="0"/>
            <a:r>
              <a:rPr lang="en-US"/>
              <a:t>Food Webs and Trophic Ecology</a:t>
            </a:r>
          </a:p>
        </p:txBody>
      </p:sp>
      <p:sp>
        <p:nvSpPr>
          <p:cNvPr id="3" name="Content Placeholder 2">
            <a:extLst>
              <a:ext uri="{FF2B5EF4-FFF2-40B4-BE49-F238E27FC236}">
                <a16:creationId xmlns:a16="http://schemas.microsoft.com/office/drawing/2014/main" id="{C973672C-911A-4294-AB04-2372DFBC5C46}"/>
              </a:ext>
            </a:extLst>
          </p:cNvPr>
          <p:cNvSpPr txBox="1">
            <a:spLocks noGrp="1"/>
          </p:cNvSpPr>
          <p:nvPr>
            <p:ph idx="1"/>
          </p:nvPr>
        </p:nvSpPr>
        <p:spPr>
          <a:xfrm>
            <a:off x="838203" y="1825627"/>
            <a:ext cx="3909160" cy="4351336"/>
          </a:xfrm>
        </p:spPr>
        <p:txBody>
          <a:bodyPr/>
          <a:lstStyle/>
          <a:p>
            <a:pPr lvl="0"/>
            <a:r>
              <a:rPr lang="en-US"/>
              <a:t>Food webs help us understand how species are connected</a:t>
            </a:r>
          </a:p>
          <a:p>
            <a:pPr lvl="0"/>
            <a:r>
              <a:rPr lang="en-US"/>
              <a:t>Trophic ecology is studying how organisms at the different levels of food webs interact and how energy moves throughout</a:t>
            </a:r>
          </a:p>
        </p:txBody>
      </p:sp>
      <p:pic>
        <p:nvPicPr>
          <p:cNvPr id="4" name="Picture 7">
            <a:extLst>
              <a:ext uri="{FF2B5EF4-FFF2-40B4-BE49-F238E27FC236}">
                <a16:creationId xmlns:a16="http://schemas.microsoft.com/office/drawing/2014/main" id="{229645E2-7B81-4219-8373-A3217B95B1B0}"/>
              </a:ext>
            </a:extLst>
          </p:cNvPr>
          <p:cNvPicPr>
            <a:picLocks noChangeAspect="1"/>
          </p:cNvPicPr>
          <p:nvPr/>
        </p:nvPicPr>
        <p:blipFill>
          <a:blip r:embed="rId3"/>
          <a:stretch>
            <a:fillRect/>
          </a:stretch>
        </p:blipFill>
        <p:spPr>
          <a:xfrm>
            <a:off x="4747363" y="1690689"/>
            <a:ext cx="7252234" cy="4351336"/>
          </a:xfrm>
          <a:prstGeom prst="rect">
            <a:avLst/>
          </a:prstGeom>
          <a:noFill/>
          <a:ln cap="flat">
            <a:noFill/>
          </a:ln>
        </p:spPr>
      </p:pic>
      <p:sp>
        <p:nvSpPr>
          <p:cNvPr id="5" name="TextBox 4">
            <a:extLst>
              <a:ext uri="{FF2B5EF4-FFF2-40B4-BE49-F238E27FC236}">
                <a16:creationId xmlns:a16="http://schemas.microsoft.com/office/drawing/2014/main" id="{FD89568C-5CD5-4D35-9395-85AA9E4FB181}"/>
              </a:ext>
            </a:extLst>
          </p:cNvPr>
          <p:cNvSpPr txBox="1"/>
          <p:nvPr/>
        </p:nvSpPr>
        <p:spPr>
          <a:xfrm>
            <a:off x="9107826" y="6581000"/>
            <a:ext cx="3084179" cy="276999"/>
          </a:xfrm>
          <a:prstGeom prst="rect">
            <a:avLst/>
          </a:prstGeom>
          <a:noFill/>
          <a:ln cap="flat">
            <a:noFill/>
          </a:ln>
        </p:spPr>
        <p:txBody>
          <a:bodyPr vert="horz" wrap="non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Aptos"/>
              </a:rPr>
              <a:t>Picture: Pacific Communities' FAME Division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ADFEE-CEC5-4D62-813B-355629506A17}"/>
              </a:ext>
            </a:extLst>
          </p:cNvPr>
          <p:cNvSpPr txBox="1">
            <a:spLocks noGrp="1"/>
          </p:cNvSpPr>
          <p:nvPr>
            <p:ph type="title"/>
          </p:nvPr>
        </p:nvSpPr>
        <p:spPr/>
        <p:txBody>
          <a:bodyPr/>
          <a:lstStyle/>
          <a:p>
            <a:pPr lvl="0"/>
            <a:r>
              <a:rPr lang="en-US"/>
              <a:t>Diet Analyses</a:t>
            </a:r>
          </a:p>
        </p:txBody>
      </p:sp>
      <p:sp>
        <p:nvSpPr>
          <p:cNvPr id="3" name="Content Placeholder 2">
            <a:extLst>
              <a:ext uri="{FF2B5EF4-FFF2-40B4-BE49-F238E27FC236}">
                <a16:creationId xmlns:a16="http://schemas.microsoft.com/office/drawing/2014/main" id="{8F98851A-6319-41A0-8DDF-02DAE0531F68}"/>
              </a:ext>
            </a:extLst>
          </p:cNvPr>
          <p:cNvSpPr txBox="1">
            <a:spLocks noGrp="1"/>
          </p:cNvSpPr>
          <p:nvPr>
            <p:ph idx="1"/>
          </p:nvPr>
        </p:nvSpPr>
        <p:spPr>
          <a:xfrm>
            <a:off x="838203" y="1825627"/>
            <a:ext cx="5814852" cy="4881579"/>
          </a:xfrm>
        </p:spPr>
        <p:txBody>
          <a:bodyPr>
            <a:noAutofit/>
          </a:bodyPr>
          <a:lstStyle/>
          <a:p>
            <a:pPr lvl="0"/>
            <a:r>
              <a:rPr lang="en-US">
                <a:cs typeface="Times New Roman" pitchFamily="18"/>
              </a:rPr>
              <a:t>Morphology</a:t>
            </a:r>
          </a:p>
          <a:p>
            <a:pPr lvl="1"/>
            <a:r>
              <a:rPr lang="en-US" sz="2800">
                <a:cs typeface="Times New Roman" pitchFamily="18"/>
              </a:rPr>
              <a:t>Morphological characteristics and hard parts</a:t>
            </a:r>
          </a:p>
          <a:p>
            <a:pPr lvl="1"/>
            <a:r>
              <a:rPr lang="en-US" sz="2800">
                <a:cs typeface="Times New Roman" pitchFamily="18"/>
              </a:rPr>
              <a:t>This includes things like number of bones attached to the spine, number of teeth, size of eye socket, etc.</a:t>
            </a:r>
          </a:p>
          <a:p>
            <a:pPr lvl="0"/>
            <a:r>
              <a:rPr lang="en-US">
                <a:solidFill>
                  <a:srgbClr val="747474"/>
                </a:solidFill>
                <a:cs typeface="Times New Roman" pitchFamily="18"/>
              </a:rPr>
              <a:t>Stable Isotopes</a:t>
            </a:r>
          </a:p>
          <a:p>
            <a:pPr lvl="0"/>
            <a:r>
              <a:rPr lang="en-US">
                <a:solidFill>
                  <a:srgbClr val="747474"/>
                </a:solidFill>
                <a:cs typeface="Times New Roman" pitchFamily="18"/>
              </a:rPr>
              <a:t>Genetics</a:t>
            </a:r>
          </a:p>
        </p:txBody>
      </p:sp>
      <p:pic>
        <p:nvPicPr>
          <p:cNvPr id="4" name="Picture 4">
            <a:extLst>
              <a:ext uri="{FF2B5EF4-FFF2-40B4-BE49-F238E27FC236}">
                <a16:creationId xmlns:a16="http://schemas.microsoft.com/office/drawing/2014/main" id="{CAAF0DA1-FC5B-4C99-B8CE-59E229B562D3}"/>
              </a:ext>
            </a:extLst>
          </p:cNvPr>
          <p:cNvPicPr>
            <a:picLocks noChangeAspect="1"/>
          </p:cNvPicPr>
          <p:nvPr/>
        </p:nvPicPr>
        <p:blipFill>
          <a:blip r:embed="rId3"/>
          <a:srcRect l="12835" t="50199" r="51763" b="9931"/>
          <a:stretch>
            <a:fillRect/>
          </a:stretch>
        </p:blipFill>
        <p:spPr>
          <a:xfrm>
            <a:off x="7845972" y="3025969"/>
            <a:ext cx="3268714" cy="3681237"/>
          </a:xfrm>
          <a:prstGeom prst="rect">
            <a:avLst/>
          </a:prstGeom>
          <a:noFill/>
          <a:ln cap="flat">
            <a:noFill/>
          </a:ln>
        </p:spPr>
      </p:pic>
      <p:pic>
        <p:nvPicPr>
          <p:cNvPr id="5" name="Picture 6">
            <a:extLst>
              <a:ext uri="{FF2B5EF4-FFF2-40B4-BE49-F238E27FC236}">
                <a16:creationId xmlns:a16="http://schemas.microsoft.com/office/drawing/2014/main" id="{9FCBDAEB-2A6D-49A3-9523-A91EFD53475E}"/>
              </a:ext>
            </a:extLst>
          </p:cNvPr>
          <p:cNvPicPr>
            <a:picLocks noChangeAspect="1"/>
          </p:cNvPicPr>
          <p:nvPr/>
        </p:nvPicPr>
        <p:blipFill>
          <a:blip r:embed="rId4"/>
          <a:srcRect l="25355" t="15578" r="21569" b="44106"/>
          <a:stretch>
            <a:fillRect/>
          </a:stretch>
        </p:blipFill>
        <p:spPr>
          <a:xfrm>
            <a:off x="6926314" y="666908"/>
            <a:ext cx="5108030" cy="218249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C55FE-1FA7-4761-9C96-34A4E40E1281}"/>
              </a:ext>
            </a:extLst>
          </p:cNvPr>
          <p:cNvSpPr txBox="1">
            <a:spLocks noGrp="1"/>
          </p:cNvSpPr>
          <p:nvPr>
            <p:ph type="title"/>
          </p:nvPr>
        </p:nvSpPr>
        <p:spPr/>
        <p:txBody>
          <a:bodyPr/>
          <a:lstStyle/>
          <a:p>
            <a:pPr lvl="0"/>
            <a:r>
              <a:rPr lang="en-US"/>
              <a:t>Diet Analyses</a:t>
            </a:r>
          </a:p>
        </p:txBody>
      </p:sp>
      <p:sp>
        <p:nvSpPr>
          <p:cNvPr id="3" name="Content Placeholder 2">
            <a:extLst>
              <a:ext uri="{FF2B5EF4-FFF2-40B4-BE49-F238E27FC236}">
                <a16:creationId xmlns:a16="http://schemas.microsoft.com/office/drawing/2014/main" id="{6C96B43E-D424-404B-8FEF-AA9CC82A79B1}"/>
              </a:ext>
            </a:extLst>
          </p:cNvPr>
          <p:cNvSpPr txBox="1">
            <a:spLocks noGrp="1"/>
          </p:cNvSpPr>
          <p:nvPr>
            <p:ph idx="1"/>
          </p:nvPr>
        </p:nvSpPr>
        <p:spPr>
          <a:xfrm>
            <a:off x="838203" y="1825627"/>
            <a:ext cx="7007769" cy="4881579"/>
          </a:xfrm>
        </p:spPr>
        <p:txBody>
          <a:bodyPr>
            <a:noAutofit/>
          </a:bodyPr>
          <a:lstStyle/>
          <a:p>
            <a:pPr lvl="0"/>
            <a:r>
              <a:rPr lang="en-US">
                <a:solidFill>
                  <a:srgbClr val="747474"/>
                </a:solidFill>
                <a:cs typeface="Times New Roman" pitchFamily="18"/>
              </a:rPr>
              <a:t>Morphology</a:t>
            </a:r>
          </a:p>
          <a:p>
            <a:pPr lvl="0"/>
            <a:r>
              <a:rPr lang="en-US">
                <a:cs typeface="Times New Roman" pitchFamily="18"/>
              </a:rPr>
              <a:t>Stable Isotopes</a:t>
            </a:r>
          </a:p>
          <a:p>
            <a:pPr lvl="1"/>
            <a:r>
              <a:rPr lang="en-US" sz="2800">
                <a:cs typeface="Times New Roman" pitchFamily="18"/>
              </a:rPr>
              <a:t>Using an elemental analyzer and comparing the composition of </a:t>
            </a:r>
            <a:r>
              <a:rPr lang="el-GR" sz="2800">
                <a:cs typeface="Times New Roman" pitchFamily="18"/>
              </a:rPr>
              <a:t>δ13</a:t>
            </a:r>
            <a:r>
              <a:rPr lang="en-US" sz="2800">
                <a:cs typeface="Times New Roman" pitchFamily="18"/>
              </a:rPr>
              <a:t>C and </a:t>
            </a:r>
            <a:r>
              <a:rPr lang="el-GR" sz="2800">
                <a:cs typeface="Times New Roman" pitchFamily="18"/>
              </a:rPr>
              <a:t>δ15</a:t>
            </a:r>
            <a:r>
              <a:rPr lang="en-US" sz="2800">
                <a:cs typeface="Times New Roman" pitchFamily="18"/>
              </a:rPr>
              <a:t>N in the tissue</a:t>
            </a:r>
          </a:p>
          <a:p>
            <a:pPr lvl="1"/>
            <a:r>
              <a:rPr lang="en-US" sz="2800">
                <a:cs typeface="Times New Roman" pitchFamily="18"/>
              </a:rPr>
              <a:t>Carbon 13 and Nitrogen 15 are stable isotopes and scientists can measure how much is present in a tissue sample</a:t>
            </a:r>
          </a:p>
          <a:p>
            <a:pPr lvl="1"/>
            <a:r>
              <a:rPr lang="en-US" sz="2800">
                <a:cs typeface="Times New Roman" pitchFamily="18"/>
              </a:rPr>
              <a:t>Tissues accumulate these elements as you move up the food chain</a:t>
            </a:r>
          </a:p>
          <a:p>
            <a:pPr lvl="0"/>
            <a:r>
              <a:rPr lang="en-US">
                <a:solidFill>
                  <a:srgbClr val="747474"/>
                </a:solidFill>
                <a:cs typeface="Times New Roman" pitchFamily="18"/>
              </a:rPr>
              <a:t>Genetics</a:t>
            </a:r>
          </a:p>
        </p:txBody>
      </p:sp>
      <p:pic>
        <p:nvPicPr>
          <p:cNvPr id="4" name="Picture 4">
            <a:extLst>
              <a:ext uri="{FF2B5EF4-FFF2-40B4-BE49-F238E27FC236}">
                <a16:creationId xmlns:a16="http://schemas.microsoft.com/office/drawing/2014/main" id="{DEFA2A3D-3E39-4762-8F28-AB2EC309AF70}"/>
              </a:ext>
            </a:extLst>
          </p:cNvPr>
          <p:cNvPicPr>
            <a:picLocks noChangeAspect="1"/>
          </p:cNvPicPr>
          <p:nvPr/>
        </p:nvPicPr>
        <p:blipFill>
          <a:blip r:embed="rId3"/>
          <a:srcRect l="12835" t="50199" r="51763" b="9931"/>
          <a:stretch>
            <a:fillRect/>
          </a:stretch>
        </p:blipFill>
        <p:spPr>
          <a:xfrm>
            <a:off x="7845972" y="3025969"/>
            <a:ext cx="3268714" cy="3681237"/>
          </a:xfrm>
          <a:prstGeom prst="rect">
            <a:avLst/>
          </a:prstGeom>
          <a:noFill/>
          <a:ln cap="flat">
            <a:noFill/>
          </a:ln>
        </p:spPr>
      </p:pic>
      <p:pic>
        <p:nvPicPr>
          <p:cNvPr id="5" name="Picture 6">
            <a:extLst>
              <a:ext uri="{FF2B5EF4-FFF2-40B4-BE49-F238E27FC236}">
                <a16:creationId xmlns:a16="http://schemas.microsoft.com/office/drawing/2014/main" id="{4E95F990-5016-437C-A75F-36A3F8E545EF}"/>
              </a:ext>
            </a:extLst>
          </p:cNvPr>
          <p:cNvPicPr>
            <a:picLocks noChangeAspect="1"/>
          </p:cNvPicPr>
          <p:nvPr/>
        </p:nvPicPr>
        <p:blipFill>
          <a:blip r:embed="rId4"/>
          <a:srcRect l="25355" t="15578" r="21569" b="44106"/>
          <a:stretch>
            <a:fillRect/>
          </a:stretch>
        </p:blipFill>
        <p:spPr>
          <a:xfrm>
            <a:off x="6926314" y="666908"/>
            <a:ext cx="5108030" cy="218249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4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6502A-ED5E-45B8-B925-9BB42F4E6FE0}"/>
              </a:ext>
            </a:extLst>
          </p:cNvPr>
          <p:cNvSpPr txBox="1">
            <a:spLocks noGrp="1"/>
          </p:cNvSpPr>
          <p:nvPr>
            <p:ph type="title"/>
          </p:nvPr>
        </p:nvSpPr>
        <p:spPr/>
        <p:txBody>
          <a:bodyPr/>
          <a:lstStyle/>
          <a:p>
            <a:pPr lvl="0"/>
            <a:r>
              <a:rPr lang="en-US"/>
              <a:t>Diet Analyses</a:t>
            </a:r>
          </a:p>
        </p:txBody>
      </p:sp>
      <p:sp>
        <p:nvSpPr>
          <p:cNvPr id="3" name="Content Placeholder 2">
            <a:extLst>
              <a:ext uri="{FF2B5EF4-FFF2-40B4-BE49-F238E27FC236}">
                <a16:creationId xmlns:a16="http://schemas.microsoft.com/office/drawing/2014/main" id="{7F2DA836-96F5-4A35-A9E3-051431B6757B}"/>
              </a:ext>
            </a:extLst>
          </p:cNvPr>
          <p:cNvSpPr txBox="1">
            <a:spLocks noGrp="1"/>
          </p:cNvSpPr>
          <p:nvPr>
            <p:ph idx="1"/>
          </p:nvPr>
        </p:nvSpPr>
        <p:spPr>
          <a:xfrm>
            <a:off x="838203" y="1825627"/>
            <a:ext cx="6872785" cy="4881579"/>
          </a:xfrm>
        </p:spPr>
        <p:txBody>
          <a:bodyPr>
            <a:noAutofit/>
          </a:bodyPr>
          <a:lstStyle/>
          <a:p>
            <a:pPr lvl="0"/>
            <a:r>
              <a:rPr lang="en-US">
                <a:solidFill>
                  <a:srgbClr val="747474"/>
                </a:solidFill>
                <a:cs typeface="Times New Roman" pitchFamily="18"/>
              </a:rPr>
              <a:t>Morphology</a:t>
            </a:r>
          </a:p>
          <a:p>
            <a:pPr lvl="0"/>
            <a:r>
              <a:rPr lang="en-US">
                <a:solidFill>
                  <a:srgbClr val="747474"/>
                </a:solidFill>
                <a:cs typeface="Times New Roman" pitchFamily="18"/>
              </a:rPr>
              <a:t>Stable Isotopes</a:t>
            </a:r>
          </a:p>
          <a:p>
            <a:pPr lvl="0"/>
            <a:r>
              <a:rPr lang="en-US">
                <a:cs typeface="Times New Roman" pitchFamily="18"/>
              </a:rPr>
              <a:t>Genetics</a:t>
            </a:r>
          </a:p>
          <a:p>
            <a:pPr lvl="1"/>
            <a:r>
              <a:rPr lang="en-US" sz="2800">
                <a:cs typeface="Times New Roman" pitchFamily="18"/>
              </a:rPr>
              <a:t>Metabarcoding homogenized stomach contents</a:t>
            </a:r>
          </a:p>
          <a:p>
            <a:pPr lvl="1"/>
            <a:r>
              <a:rPr lang="en-US" sz="2800">
                <a:cs typeface="Times New Roman" pitchFamily="18"/>
              </a:rPr>
              <a:t>Metabarcoding is a scientific technique that identifies multiple species in a sample by sequencing their DNA or RNA</a:t>
            </a:r>
          </a:p>
          <a:p>
            <a:pPr lvl="1"/>
            <a:r>
              <a:rPr lang="en-US" sz="2800">
                <a:cs typeface="Times New Roman" pitchFamily="18"/>
              </a:rPr>
              <a:t>Homogenizing: blending up the stomach contents into a uniform liquid</a:t>
            </a:r>
          </a:p>
          <a:p>
            <a:pPr lvl="1"/>
            <a:endParaRPr lang="en-US" sz="2800">
              <a:cs typeface="Times New Roman" pitchFamily="18"/>
            </a:endParaRPr>
          </a:p>
          <a:p>
            <a:pPr lvl="1"/>
            <a:endParaRPr lang="en-US" sz="2800">
              <a:cs typeface="Times New Roman" pitchFamily="18"/>
            </a:endParaRPr>
          </a:p>
        </p:txBody>
      </p:sp>
      <p:pic>
        <p:nvPicPr>
          <p:cNvPr id="4" name="Picture 4">
            <a:extLst>
              <a:ext uri="{FF2B5EF4-FFF2-40B4-BE49-F238E27FC236}">
                <a16:creationId xmlns:a16="http://schemas.microsoft.com/office/drawing/2014/main" id="{D2774371-8C5C-4625-97B5-0D6A5D33FF88}"/>
              </a:ext>
            </a:extLst>
          </p:cNvPr>
          <p:cNvPicPr>
            <a:picLocks noChangeAspect="1"/>
          </p:cNvPicPr>
          <p:nvPr/>
        </p:nvPicPr>
        <p:blipFill>
          <a:blip r:embed="rId3"/>
          <a:srcRect l="12835" t="50199" r="51763" b="9931"/>
          <a:stretch>
            <a:fillRect/>
          </a:stretch>
        </p:blipFill>
        <p:spPr>
          <a:xfrm>
            <a:off x="7845972" y="3025969"/>
            <a:ext cx="3268714" cy="3681237"/>
          </a:xfrm>
          <a:prstGeom prst="rect">
            <a:avLst/>
          </a:prstGeom>
          <a:noFill/>
          <a:ln cap="flat">
            <a:noFill/>
          </a:ln>
        </p:spPr>
      </p:pic>
      <p:pic>
        <p:nvPicPr>
          <p:cNvPr id="5" name="Picture 6">
            <a:extLst>
              <a:ext uri="{FF2B5EF4-FFF2-40B4-BE49-F238E27FC236}">
                <a16:creationId xmlns:a16="http://schemas.microsoft.com/office/drawing/2014/main" id="{5DA51EA5-C092-4385-8680-5178FA5B0CC2}"/>
              </a:ext>
            </a:extLst>
          </p:cNvPr>
          <p:cNvPicPr>
            <a:picLocks noChangeAspect="1"/>
          </p:cNvPicPr>
          <p:nvPr/>
        </p:nvPicPr>
        <p:blipFill>
          <a:blip r:embed="rId4"/>
          <a:srcRect l="25355" t="15578" r="21569" b="44106"/>
          <a:stretch>
            <a:fillRect/>
          </a:stretch>
        </p:blipFill>
        <p:spPr>
          <a:xfrm>
            <a:off x="6926314" y="666908"/>
            <a:ext cx="5108030" cy="218249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4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46C2E-5491-47F5-A68D-31A792A881E5}"/>
              </a:ext>
            </a:extLst>
          </p:cNvPr>
          <p:cNvSpPr txBox="1">
            <a:spLocks noGrp="1"/>
          </p:cNvSpPr>
          <p:nvPr>
            <p:ph type="title"/>
          </p:nvPr>
        </p:nvSpPr>
        <p:spPr/>
        <p:txBody>
          <a:bodyPr/>
          <a:lstStyle/>
          <a:p>
            <a:pPr lvl="0"/>
            <a:r>
              <a:rPr lang="en-US"/>
              <a:t>Diet Analyses</a:t>
            </a:r>
          </a:p>
        </p:txBody>
      </p:sp>
      <p:pic>
        <p:nvPicPr>
          <p:cNvPr id="3" name="Picture 7">
            <a:extLst>
              <a:ext uri="{FF2B5EF4-FFF2-40B4-BE49-F238E27FC236}">
                <a16:creationId xmlns:a16="http://schemas.microsoft.com/office/drawing/2014/main" id="{84047B02-EDBC-4844-A191-136A5DB5D7B5}"/>
              </a:ext>
            </a:extLst>
          </p:cNvPr>
          <p:cNvPicPr>
            <a:picLocks noChangeAspect="1"/>
          </p:cNvPicPr>
          <p:nvPr/>
        </p:nvPicPr>
        <p:blipFill>
          <a:blip r:embed="rId5"/>
          <a:stretch>
            <a:fillRect/>
          </a:stretch>
        </p:blipFill>
        <p:spPr>
          <a:xfrm>
            <a:off x="204917" y="1559801"/>
            <a:ext cx="7987146" cy="4933069"/>
          </a:xfrm>
          <a:prstGeom prst="rect">
            <a:avLst/>
          </a:prstGeom>
          <a:noFill/>
          <a:ln cap="flat">
            <a:noFill/>
          </a:ln>
        </p:spPr>
      </p:pic>
      <p:pic>
        <p:nvPicPr>
          <p:cNvPr id="4" name="IMG_7136.MOV">
            <a:extLst>
              <a:ext uri="{FF2B5EF4-FFF2-40B4-BE49-F238E27FC236}">
                <a16:creationId xmlns:a16="http://schemas.microsoft.com/office/drawing/2014/main" id="{1C3371E2-257D-42A6-AD43-B1CEB1965869}"/>
              </a:ext>
            </a:extLst>
          </p:cNvPr>
          <p:cNvPicPr>
            <a:picLocks noChangeAspect="1"/>
          </p:cNvPicPr>
          <p:nvPr>
            <a:videoFile r:link="rId2"/>
            <p:extLst>
              <p:ext uri="{DAA4B4D4-6D71-4841-9C94-3DE7FCFB9230}">
                <p14:media xmlns:p14="http://schemas.microsoft.com/office/powerpoint/2010/main" r:embed="rId1"/>
              </p:ext>
            </p:extLst>
          </p:nvPr>
        </p:nvPicPr>
        <p:blipFill>
          <a:blip r:embed="rId6"/>
          <a:srcRect l="51944"/>
          <a:stretch>
            <a:fillRect/>
          </a:stretch>
        </p:blipFill>
        <p:spPr>
          <a:xfrm rot="5400013">
            <a:off x="8670020" y="2237518"/>
            <a:ext cx="3056464" cy="3577654"/>
          </a:xfrm>
          <a:prstGeom prst="rect">
            <a:avLst/>
          </a:prstGeom>
          <a:noFill/>
          <a:ln cap="flat">
            <a:noFill/>
          </a:ln>
        </p:spPr>
      </p:pic>
      <p:sp>
        <p:nvSpPr>
          <p:cNvPr id="5" name="TextBox 9">
            <a:extLst>
              <a:ext uri="{FF2B5EF4-FFF2-40B4-BE49-F238E27FC236}">
                <a16:creationId xmlns:a16="http://schemas.microsoft.com/office/drawing/2014/main" id="{C5BF9AEA-81AF-465A-B65A-DBE0199B4301}"/>
              </a:ext>
            </a:extLst>
          </p:cNvPr>
          <p:cNvSpPr txBox="1"/>
          <p:nvPr/>
        </p:nvSpPr>
        <p:spPr>
          <a:xfrm>
            <a:off x="8409425" y="5715658"/>
            <a:ext cx="3577654" cy="646334"/>
          </a:xfrm>
          <a:prstGeom prst="rect">
            <a:avLst/>
          </a:prstGeom>
          <a:noFill/>
          <a:ln cap="flat">
            <a:noFill/>
          </a:ln>
        </p:spPr>
        <p:txBody>
          <a:bodyPr vert="horz" wrap="square" lIns="91440" tIns="45720" rIns="91440" bIns="45720" anchor="t" anchorCtr="0" compatLnSpc="1">
            <a:sp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000000"/>
                </a:solidFill>
                <a:uFillTx/>
                <a:latin typeface="Aptos"/>
              </a:rPr>
              <a:t>Timelapse video from DNA extractions in the lab</a:t>
            </a:r>
          </a:p>
        </p:txBody>
      </p:sp>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p:endCondLst>
                    <p:cond evt="onNext" delay="0">
                      <p:tgtEl>
                        <p:sldTgt/>
                      </p:tgtEl>
                    </p:cond>
                    <p:cond evt="onPrev" delay="0">
                      <p:tgtEl>
                        <p:sldTgt/>
                      </p:tgtEl>
                    </p:cond>
                  </p:endCondLst>
                </p:cTn>
                <p:tgtEl>
                  <p:spTgt spid="4"/>
                </p:tgtEl>
              </p:cMediaNode>
            </p:video>
            <p:seq concurrent="1" nextAc="seek">
              <p:cTn id="8" dur="indefinite" nodeType="interactiveSeq">
                <p:stCondLst>
                  <p:cond evt="onClick" delay="0">
                    <p:tgtEl>
                      <p:spTgt spid="4"/>
                    </p:tgtEl>
                  </p:cond>
                </p:stCondLst>
                <p:childTnLst>
                  <p:par>
                    <p:cTn id="9" fill="hold">
                      <p:stCondLst>
                        <p:cond evt="onBegin" delay="0">
                          <p:tn val="8"/>
                        </p:cond>
                      </p:stCondLst>
                      <p:childTnLst>
                        <p:par>
                          <p:cTn id="10" fill="hold">
                            <p:stCondLst>
                              <p:cond delay="0"/>
                            </p:stCondLst>
                            <p:childTnLst>
                              <p:par>
                                <p:cTn id="11" presetID="2" presetClass="mediacall" presetSubtype="0" fill="hold" nodeType="clickEffect">
                                  <p:stCondLst>
                                    <p:cond delay="0"/>
                                  </p:stCondLst>
                                  <p:childTnLst>
                                    <p:cmd type="call" cmd="togglePause">
                                      <p:cBhvr>
                                        <p:cTn id="12"/>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32EAF-0258-4934-8918-74C5BD99E5C6}"/>
              </a:ext>
            </a:extLst>
          </p:cNvPr>
          <p:cNvSpPr txBox="1">
            <a:spLocks noGrp="1"/>
          </p:cNvSpPr>
          <p:nvPr>
            <p:ph type="title"/>
          </p:nvPr>
        </p:nvSpPr>
        <p:spPr/>
        <p:txBody>
          <a:bodyPr/>
          <a:lstStyle/>
          <a:p>
            <a:pPr lvl="0"/>
            <a:r>
              <a:rPr lang="en-US"/>
              <a:t>Diet Analyses - Importance</a:t>
            </a:r>
          </a:p>
        </p:txBody>
      </p:sp>
      <p:sp>
        <p:nvSpPr>
          <p:cNvPr id="3" name="Content Placeholder 2">
            <a:extLst>
              <a:ext uri="{FF2B5EF4-FFF2-40B4-BE49-F238E27FC236}">
                <a16:creationId xmlns:a16="http://schemas.microsoft.com/office/drawing/2014/main" id="{D3BBFB96-CC11-42A1-B56C-D86ADB20B77A}"/>
              </a:ext>
            </a:extLst>
          </p:cNvPr>
          <p:cNvSpPr txBox="1">
            <a:spLocks noGrp="1"/>
          </p:cNvSpPr>
          <p:nvPr>
            <p:ph idx="1"/>
          </p:nvPr>
        </p:nvSpPr>
        <p:spPr>
          <a:xfrm>
            <a:off x="838203" y="1825627"/>
            <a:ext cx="6603120" cy="4351336"/>
          </a:xfrm>
        </p:spPr>
        <p:txBody>
          <a:bodyPr>
            <a:noAutofit/>
          </a:bodyPr>
          <a:lstStyle/>
          <a:p>
            <a:pPr marL="0" lvl="0" indent="0">
              <a:buNone/>
            </a:pPr>
            <a:r>
              <a:rPr lang="en-US">
                <a:cs typeface="Times New Roman" pitchFamily="18"/>
              </a:rPr>
              <a:t>Biology</a:t>
            </a:r>
          </a:p>
          <a:p>
            <a:pPr lvl="1"/>
            <a:r>
              <a:rPr lang="en-US" sz="2800">
                <a:cs typeface="Times New Roman" pitchFamily="18"/>
              </a:rPr>
              <a:t>Energy and biological functions</a:t>
            </a:r>
          </a:p>
          <a:p>
            <a:pPr lvl="1"/>
            <a:r>
              <a:rPr lang="en-US" sz="2800">
                <a:cs typeface="Times New Roman" pitchFamily="18"/>
              </a:rPr>
              <a:t>Nutrient deficiencies</a:t>
            </a:r>
          </a:p>
          <a:p>
            <a:pPr lvl="1"/>
            <a:r>
              <a:rPr lang="en-US" sz="2800">
                <a:cs typeface="Times New Roman" pitchFamily="18"/>
              </a:rPr>
              <a:t>Bioaccumulation and biomagnification</a:t>
            </a:r>
          </a:p>
          <a:p>
            <a:pPr marL="0" lvl="0" indent="0">
              <a:buNone/>
            </a:pPr>
            <a:r>
              <a:rPr lang="en-US">
                <a:cs typeface="Times New Roman" pitchFamily="18"/>
              </a:rPr>
              <a:t>Ecological Interactions</a:t>
            </a:r>
          </a:p>
          <a:p>
            <a:pPr lvl="1"/>
            <a:r>
              <a:rPr lang="en-US" sz="2800">
                <a:cs typeface="Times New Roman" pitchFamily="18"/>
              </a:rPr>
              <a:t>Predator-prey interactions</a:t>
            </a:r>
          </a:p>
          <a:p>
            <a:pPr lvl="1"/>
            <a:r>
              <a:rPr lang="en-US" sz="2800">
                <a:cs typeface="Times New Roman" pitchFamily="18"/>
              </a:rPr>
              <a:t>Competition</a:t>
            </a:r>
          </a:p>
          <a:p>
            <a:pPr lvl="1"/>
            <a:r>
              <a:rPr lang="en-US" sz="2800">
                <a:cs typeface="Times New Roman" pitchFamily="18"/>
              </a:rPr>
              <a:t>Conservation and management</a:t>
            </a:r>
          </a:p>
          <a:p>
            <a:pPr marL="0" lvl="0" indent="0">
              <a:buNone/>
            </a:pPr>
            <a:endParaRPr lang="en-US">
              <a:cs typeface="Times New Roman" pitchFamily="18"/>
            </a:endParaRPr>
          </a:p>
        </p:txBody>
      </p:sp>
      <p:pic>
        <p:nvPicPr>
          <p:cNvPr id="4" name="Picture 4">
            <a:extLst>
              <a:ext uri="{FF2B5EF4-FFF2-40B4-BE49-F238E27FC236}">
                <a16:creationId xmlns:a16="http://schemas.microsoft.com/office/drawing/2014/main" id="{8C3DB14A-25B3-4B4D-A539-9FA6059F16B0}"/>
              </a:ext>
            </a:extLst>
          </p:cNvPr>
          <p:cNvPicPr>
            <a:picLocks noChangeAspect="1"/>
          </p:cNvPicPr>
          <p:nvPr/>
        </p:nvPicPr>
        <p:blipFill>
          <a:blip r:embed="rId3"/>
          <a:srcRect l="20302" t="26621" r="14308" b="30805"/>
          <a:stretch>
            <a:fillRect/>
          </a:stretch>
        </p:blipFill>
        <p:spPr>
          <a:xfrm>
            <a:off x="7646276" y="1231559"/>
            <a:ext cx="4272460" cy="494540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ED0EF-CC31-487D-BE8E-BD7D4276B3D6}"/>
              </a:ext>
            </a:extLst>
          </p:cNvPr>
          <p:cNvSpPr txBox="1">
            <a:spLocks noGrp="1"/>
          </p:cNvSpPr>
          <p:nvPr>
            <p:ph type="title"/>
          </p:nvPr>
        </p:nvSpPr>
        <p:spPr/>
        <p:txBody>
          <a:bodyPr/>
          <a:lstStyle/>
          <a:p>
            <a:pPr lvl="0"/>
            <a:r>
              <a:rPr lang="en-US"/>
              <a:t>Bioinformatics</a:t>
            </a:r>
          </a:p>
        </p:txBody>
      </p:sp>
      <p:sp>
        <p:nvSpPr>
          <p:cNvPr id="3" name="Content Placeholder 2">
            <a:extLst>
              <a:ext uri="{FF2B5EF4-FFF2-40B4-BE49-F238E27FC236}">
                <a16:creationId xmlns:a16="http://schemas.microsoft.com/office/drawing/2014/main" id="{2A1B1746-03FE-4379-A3F1-DFC36D4D8177}"/>
              </a:ext>
            </a:extLst>
          </p:cNvPr>
          <p:cNvSpPr txBox="1">
            <a:spLocks noGrp="1"/>
          </p:cNvSpPr>
          <p:nvPr>
            <p:ph idx="1"/>
          </p:nvPr>
        </p:nvSpPr>
        <p:spPr>
          <a:xfrm>
            <a:off x="838203" y="1825627"/>
            <a:ext cx="8653268" cy="5032372"/>
          </a:xfrm>
        </p:spPr>
        <p:txBody>
          <a:bodyPr>
            <a:noAutofit/>
          </a:bodyPr>
          <a:lstStyle/>
          <a:p>
            <a:pPr lvl="0"/>
            <a:r>
              <a:rPr lang="en-US"/>
              <a:t>Subdiscipline</a:t>
            </a:r>
          </a:p>
          <a:p>
            <a:pPr lvl="1"/>
            <a:r>
              <a:rPr lang="en-US"/>
              <a:t>Uses computers</a:t>
            </a:r>
          </a:p>
          <a:p>
            <a:pPr lvl="1"/>
            <a:r>
              <a:rPr lang="en-US"/>
              <a:t>Collect, store, analyze and give out biological data and information</a:t>
            </a:r>
          </a:p>
          <a:p>
            <a:pPr lvl="1"/>
            <a:r>
              <a:rPr lang="en-US"/>
              <a:t>DNA and amino acid sequences or annotations about those sequences</a:t>
            </a:r>
          </a:p>
          <a:p>
            <a:pPr lvl="0"/>
            <a:r>
              <a:rPr lang="en-US"/>
              <a:t>Database Uses </a:t>
            </a:r>
          </a:p>
          <a:p>
            <a:pPr lvl="1"/>
            <a:r>
              <a:rPr lang="en-US"/>
              <a:t>Increase our understanding of health, disease, animals</a:t>
            </a:r>
          </a:p>
          <a:p>
            <a:pPr lvl="0"/>
            <a:r>
              <a:rPr lang="en-US"/>
              <a:t>Bioinformatics tools</a:t>
            </a:r>
          </a:p>
          <a:p>
            <a:pPr lvl="1"/>
            <a:r>
              <a:rPr lang="en-US"/>
              <a:t>Used to analyze and interpret genetic/genomic data</a:t>
            </a:r>
          </a:p>
          <a:p>
            <a:pPr lvl="1"/>
            <a:r>
              <a:rPr lang="en-US"/>
              <a:t>Used to increase understanding of species, evolution, and biological pathways</a:t>
            </a:r>
          </a:p>
        </p:txBody>
      </p:sp>
      <p:pic>
        <p:nvPicPr>
          <p:cNvPr id="4" name="Picture 3">
            <a:extLst>
              <a:ext uri="{FF2B5EF4-FFF2-40B4-BE49-F238E27FC236}">
                <a16:creationId xmlns:a16="http://schemas.microsoft.com/office/drawing/2014/main" id="{718FFE44-B9BD-4B3E-A02A-2D71EB3E2F1B}"/>
              </a:ext>
            </a:extLst>
          </p:cNvPr>
          <p:cNvPicPr>
            <a:picLocks noChangeAspect="1"/>
          </p:cNvPicPr>
          <p:nvPr/>
        </p:nvPicPr>
        <p:blipFill>
          <a:blip r:embed="rId3"/>
          <a:srcRect l="15037" r="24163"/>
          <a:stretch>
            <a:fillRect/>
          </a:stretch>
        </p:blipFill>
        <p:spPr>
          <a:xfrm>
            <a:off x="9491472" y="650879"/>
            <a:ext cx="2663948" cy="584200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32A5A-F6EF-4FD4-AE99-7A8B1C1DF2F4}"/>
              </a:ext>
            </a:extLst>
          </p:cNvPr>
          <p:cNvSpPr txBox="1">
            <a:spLocks noGrp="1"/>
          </p:cNvSpPr>
          <p:nvPr>
            <p:ph type="title"/>
          </p:nvPr>
        </p:nvSpPr>
        <p:spPr/>
        <p:txBody>
          <a:bodyPr/>
          <a:lstStyle/>
          <a:p>
            <a:pPr lvl="0"/>
            <a:r>
              <a:rPr lang="en-US"/>
              <a:t>NCBI GenBank</a:t>
            </a:r>
          </a:p>
        </p:txBody>
      </p:sp>
      <p:sp>
        <p:nvSpPr>
          <p:cNvPr id="3" name="Content Placeholder 2">
            <a:extLst>
              <a:ext uri="{FF2B5EF4-FFF2-40B4-BE49-F238E27FC236}">
                <a16:creationId xmlns:a16="http://schemas.microsoft.com/office/drawing/2014/main" id="{C4BBE696-A34C-4863-AE62-BF090AEBE9DB}"/>
              </a:ext>
            </a:extLst>
          </p:cNvPr>
          <p:cNvSpPr txBox="1">
            <a:spLocks noGrp="1"/>
          </p:cNvSpPr>
          <p:nvPr>
            <p:ph idx="1"/>
          </p:nvPr>
        </p:nvSpPr>
        <p:spPr/>
        <p:txBody>
          <a:bodyPr/>
          <a:lstStyle/>
          <a:p>
            <a:pPr marL="0" lvl="0" indent="0">
              <a:buNone/>
            </a:pPr>
            <a:r>
              <a:rPr lang="en-US"/>
              <a:t>NCBI: National Center for Biotechnology Information</a:t>
            </a:r>
          </a:p>
          <a:p>
            <a:pPr marL="0" lvl="0" indent="0">
              <a:buNone/>
            </a:pPr>
            <a:endParaRPr lang="en-US"/>
          </a:p>
          <a:p>
            <a:pPr lvl="0"/>
            <a:r>
              <a:rPr lang="en-US"/>
              <a:t>“GenBank</a:t>
            </a:r>
            <a:r>
              <a:rPr lang="en-US" baseline="30000"/>
              <a:t>®</a:t>
            </a:r>
            <a:r>
              <a:rPr lang="en-US"/>
              <a:t> is the NIH genetic sequence database, an annotated collection of all publicly available DNA sequences”</a:t>
            </a:r>
          </a:p>
          <a:p>
            <a:pPr lvl="0"/>
            <a:r>
              <a:rPr lang="en-US"/>
              <a:t>International Nucleotide Sequence Database Collaboration:</a:t>
            </a:r>
          </a:p>
          <a:p>
            <a:pPr lvl="1"/>
            <a:r>
              <a:rPr lang="en-US" sz="2800"/>
              <a:t>DNA DataBank of Japan (DDBJ)</a:t>
            </a:r>
          </a:p>
          <a:p>
            <a:pPr lvl="1"/>
            <a:r>
              <a:rPr lang="en-US" sz="2800"/>
              <a:t>the European Nucleotide Archive (ENA)</a:t>
            </a:r>
          </a:p>
          <a:p>
            <a:pPr lvl="1"/>
            <a:r>
              <a:rPr lang="en-US" sz="2800"/>
              <a:t>GenBank at NCBI</a:t>
            </a:r>
            <a:endParaRPr lang="en-US"/>
          </a:p>
        </p:txBody>
      </p:sp>
      <p:pic>
        <p:nvPicPr>
          <p:cNvPr id="4" name="Picture 2" descr="NCBI logo">
            <a:extLst>
              <a:ext uri="{FF2B5EF4-FFF2-40B4-BE49-F238E27FC236}">
                <a16:creationId xmlns:a16="http://schemas.microsoft.com/office/drawing/2014/main" id="{43A71649-41D9-4916-B253-6EF7E08DCE2B}"/>
              </a:ext>
            </a:extLst>
          </p:cNvPr>
          <p:cNvPicPr>
            <a:picLocks noChangeAspect="1"/>
          </p:cNvPicPr>
          <p:nvPr/>
        </p:nvPicPr>
        <p:blipFill>
          <a:blip r:embed="rId3"/>
          <a:srcRect/>
          <a:stretch>
            <a:fillRect/>
          </a:stretch>
        </p:blipFill>
        <p:spPr>
          <a:xfrm>
            <a:off x="8544363" y="24606"/>
            <a:ext cx="3647633" cy="180102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E2201-90F6-4684-8419-D041CE2F1234}"/>
              </a:ext>
            </a:extLst>
          </p:cNvPr>
          <p:cNvSpPr txBox="1">
            <a:spLocks noGrp="1"/>
          </p:cNvSpPr>
          <p:nvPr>
            <p:ph type="title"/>
          </p:nvPr>
        </p:nvSpPr>
        <p:spPr/>
        <p:txBody>
          <a:bodyPr/>
          <a:lstStyle/>
          <a:p>
            <a:pPr lvl="0"/>
            <a:r>
              <a:rPr lang="en-US"/>
              <a:t>NCBI BLAST</a:t>
            </a:r>
          </a:p>
        </p:txBody>
      </p:sp>
      <p:sp>
        <p:nvSpPr>
          <p:cNvPr id="3" name="Content Placeholder 2">
            <a:extLst>
              <a:ext uri="{FF2B5EF4-FFF2-40B4-BE49-F238E27FC236}">
                <a16:creationId xmlns:a16="http://schemas.microsoft.com/office/drawing/2014/main" id="{97797072-670E-4B56-A79D-4D64D754214C}"/>
              </a:ext>
            </a:extLst>
          </p:cNvPr>
          <p:cNvSpPr txBox="1">
            <a:spLocks noGrp="1"/>
          </p:cNvSpPr>
          <p:nvPr>
            <p:ph idx="1"/>
          </p:nvPr>
        </p:nvSpPr>
        <p:spPr/>
        <p:txBody>
          <a:bodyPr/>
          <a:lstStyle/>
          <a:p>
            <a:pPr marL="0" lvl="0" indent="0">
              <a:buNone/>
            </a:pPr>
            <a:r>
              <a:rPr lang="en-US">
                <a:solidFill>
                  <a:srgbClr val="212121"/>
                </a:solidFill>
              </a:rPr>
              <a:t>“BLAST finds regions of similarity between biological sequences. The program compares nucleotide or protein sequences to sequence databases and calculates the statistical significance.”</a:t>
            </a:r>
            <a:endParaRPr lang="en-US"/>
          </a:p>
        </p:txBody>
      </p:sp>
      <p:pic>
        <p:nvPicPr>
          <p:cNvPr id="4" name="Picture 4">
            <a:extLst>
              <a:ext uri="{FF2B5EF4-FFF2-40B4-BE49-F238E27FC236}">
                <a16:creationId xmlns:a16="http://schemas.microsoft.com/office/drawing/2014/main" id="{7911F61E-C029-45A5-89B0-6E4E55C9EC80}"/>
              </a:ext>
            </a:extLst>
          </p:cNvPr>
          <p:cNvPicPr>
            <a:picLocks noChangeAspect="1"/>
          </p:cNvPicPr>
          <p:nvPr/>
        </p:nvPicPr>
        <p:blipFill>
          <a:blip r:embed="rId3"/>
          <a:stretch>
            <a:fillRect/>
          </a:stretch>
        </p:blipFill>
        <p:spPr>
          <a:xfrm>
            <a:off x="1475448" y="3429000"/>
            <a:ext cx="9241109" cy="302234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4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4B948-FF69-4BB2-A271-B92CD4F0E866}"/>
              </a:ext>
            </a:extLst>
          </p:cNvPr>
          <p:cNvSpPr txBox="1">
            <a:spLocks noGrp="1"/>
          </p:cNvSpPr>
          <p:nvPr>
            <p:ph type="title"/>
          </p:nvPr>
        </p:nvSpPr>
        <p:spPr/>
        <p:txBody>
          <a:bodyPr/>
          <a:lstStyle/>
          <a:p>
            <a:pPr lvl="0"/>
            <a:r>
              <a:rPr lang="en-US"/>
              <a:t>NCBI BLAST</a:t>
            </a:r>
          </a:p>
        </p:txBody>
      </p:sp>
      <p:sp>
        <p:nvSpPr>
          <p:cNvPr id="3" name="Content Placeholder 2">
            <a:extLst>
              <a:ext uri="{FF2B5EF4-FFF2-40B4-BE49-F238E27FC236}">
                <a16:creationId xmlns:a16="http://schemas.microsoft.com/office/drawing/2014/main" id="{83BB64AC-AA00-48B6-A8A8-7026EC2A36CB}"/>
              </a:ext>
            </a:extLst>
          </p:cNvPr>
          <p:cNvSpPr txBox="1">
            <a:spLocks noGrp="1"/>
          </p:cNvSpPr>
          <p:nvPr>
            <p:ph idx="1"/>
          </p:nvPr>
        </p:nvSpPr>
        <p:spPr>
          <a:xfrm>
            <a:off x="838203" y="1825627"/>
            <a:ext cx="10515600" cy="4853470"/>
          </a:xfrm>
        </p:spPr>
        <p:txBody>
          <a:bodyPr/>
          <a:lstStyle/>
          <a:p>
            <a:pPr marL="0" lvl="0" indent="0">
              <a:buNone/>
            </a:pPr>
            <a:r>
              <a:rPr lang="en-US">
                <a:solidFill>
                  <a:srgbClr val="212121"/>
                </a:solidFill>
              </a:rPr>
              <a:t>Applications</a:t>
            </a:r>
          </a:p>
          <a:p>
            <a:pPr lvl="0"/>
            <a:r>
              <a:rPr lang="en-US"/>
              <a:t>Species identification</a:t>
            </a:r>
          </a:p>
          <a:p>
            <a:pPr lvl="0"/>
            <a:r>
              <a:rPr lang="en-US"/>
              <a:t>Gene identification</a:t>
            </a:r>
          </a:p>
          <a:p>
            <a:pPr lvl="0"/>
            <a:r>
              <a:rPr lang="en-US"/>
              <a:t>Phylogeny</a:t>
            </a:r>
          </a:p>
          <a:p>
            <a:pPr lvl="1"/>
            <a:r>
              <a:rPr lang="en-US" sz="2800"/>
              <a:t>Infer evolutionary relationships</a:t>
            </a:r>
          </a:p>
          <a:p>
            <a:pPr lvl="0"/>
            <a:r>
              <a:rPr lang="en-US"/>
              <a:t>Comparisons</a:t>
            </a:r>
          </a:p>
          <a:p>
            <a:pPr lvl="0"/>
            <a:r>
              <a:rPr lang="en-US"/>
              <a:t>Fundamental processes</a:t>
            </a:r>
          </a:p>
          <a:p>
            <a:pPr lvl="0"/>
            <a:r>
              <a:rPr lang="en-US"/>
              <a:t>Forensics</a:t>
            </a:r>
          </a:p>
        </p:txBody>
      </p:sp>
      <p:pic>
        <p:nvPicPr>
          <p:cNvPr id="4" name="Graphic 7" descr="Germ with solid fill">
            <a:extLst>
              <a:ext uri="{FF2B5EF4-FFF2-40B4-BE49-F238E27FC236}">
                <a16:creationId xmlns:a16="http://schemas.microsoft.com/office/drawing/2014/main" id="{A6CC9363-61CF-41DF-B130-FCCE7DB3DF4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96603" y="1690689"/>
            <a:ext cx="914400" cy="914400"/>
          </a:xfrm>
          <a:prstGeom prst="rect">
            <a:avLst/>
          </a:prstGeom>
          <a:noFill/>
          <a:ln cap="flat">
            <a:noFill/>
          </a:ln>
        </p:spPr>
      </p:pic>
      <p:pic>
        <p:nvPicPr>
          <p:cNvPr id="5" name="Graphic 9" descr="Cat with solid fill">
            <a:extLst>
              <a:ext uri="{FF2B5EF4-FFF2-40B4-BE49-F238E27FC236}">
                <a16:creationId xmlns:a16="http://schemas.microsoft.com/office/drawing/2014/main" id="{89BEB9CA-F34E-4168-89F7-D7854CC7567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038401" y="3451247"/>
            <a:ext cx="914400" cy="914400"/>
          </a:xfrm>
          <a:prstGeom prst="rect">
            <a:avLst/>
          </a:prstGeom>
          <a:noFill/>
          <a:ln cap="flat">
            <a:noFill/>
          </a:ln>
        </p:spPr>
      </p:pic>
      <p:pic>
        <p:nvPicPr>
          <p:cNvPr id="6" name="Graphic 11" descr="Fish outline">
            <a:extLst>
              <a:ext uri="{FF2B5EF4-FFF2-40B4-BE49-F238E27FC236}">
                <a16:creationId xmlns:a16="http://schemas.microsoft.com/office/drawing/2014/main" id="{E42FBE71-2521-4057-AC23-5A70E896375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38401" y="1690689"/>
            <a:ext cx="914400" cy="914400"/>
          </a:xfrm>
          <a:prstGeom prst="rect">
            <a:avLst/>
          </a:prstGeom>
          <a:noFill/>
          <a:ln cap="flat">
            <a:noFill/>
          </a:ln>
        </p:spPr>
      </p:pic>
      <p:pic>
        <p:nvPicPr>
          <p:cNvPr id="7" name="Graphic 13" descr="Paw prints with solid fill">
            <a:extLst>
              <a:ext uri="{FF2B5EF4-FFF2-40B4-BE49-F238E27FC236}">
                <a16:creationId xmlns:a16="http://schemas.microsoft.com/office/drawing/2014/main" id="{04B4DCD9-C9D5-4C77-B6BB-D7C3AE0BE7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96603" y="5277139"/>
            <a:ext cx="914400" cy="914400"/>
          </a:xfrm>
          <a:prstGeom prst="rect">
            <a:avLst/>
          </a:prstGeom>
          <a:noFill/>
          <a:ln cap="flat">
            <a:noFill/>
          </a:ln>
        </p:spPr>
      </p:pic>
      <p:pic>
        <p:nvPicPr>
          <p:cNvPr id="8" name="Graphic 15" descr="Crab with solid fill">
            <a:extLst>
              <a:ext uri="{FF2B5EF4-FFF2-40B4-BE49-F238E27FC236}">
                <a16:creationId xmlns:a16="http://schemas.microsoft.com/office/drawing/2014/main" id="{743CDD9F-F0B3-43B0-95F3-857AC1EABED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896603" y="3451247"/>
            <a:ext cx="914400" cy="914400"/>
          </a:xfrm>
          <a:prstGeom prst="rect">
            <a:avLst/>
          </a:prstGeom>
          <a:noFill/>
          <a:ln cap="flat">
            <a:noFill/>
          </a:ln>
        </p:spPr>
      </p:pic>
      <p:pic>
        <p:nvPicPr>
          <p:cNvPr id="9" name="Graphic 17" descr="Shell outline">
            <a:extLst>
              <a:ext uri="{FF2B5EF4-FFF2-40B4-BE49-F238E27FC236}">
                <a16:creationId xmlns:a16="http://schemas.microsoft.com/office/drawing/2014/main" id="{6CA2174B-26F6-4147-BBC5-2DE4DB01D90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967502" y="5277139"/>
            <a:ext cx="914400" cy="914400"/>
          </a:xfrm>
          <a:prstGeom prst="rect">
            <a:avLst/>
          </a:prstGeom>
          <a:noFill/>
          <a:ln cap="flat">
            <a:noFill/>
          </a:ln>
        </p:spPr>
      </p:pic>
      <p:pic>
        <p:nvPicPr>
          <p:cNvPr id="10" name="Graphic 19" descr="Sparrow with solid fill">
            <a:extLst>
              <a:ext uri="{FF2B5EF4-FFF2-40B4-BE49-F238E27FC236}">
                <a16:creationId xmlns:a16="http://schemas.microsoft.com/office/drawing/2014/main" id="{6DF456C3-2BFE-44AD-B97D-E998FB4402E6}"/>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967502" y="1690689"/>
            <a:ext cx="914400" cy="914400"/>
          </a:xfrm>
          <a:prstGeom prst="rect">
            <a:avLst/>
          </a:prstGeom>
          <a:noFill/>
          <a:ln cap="flat">
            <a:noFill/>
          </a:ln>
        </p:spPr>
      </p:pic>
      <p:pic>
        <p:nvPicPr>
          <p:cNvPr id="11" name="Graphic 23" descr="Fingerprint outline">
            <a:extLst>
              <a:ext uri="{FF2B5EF4-FFF2-40B4-BE49-F238E27FC236}">
                <a16:creationId xmlns:a16="http://schemas.microsoft.com/office/drawing/2014/main" id="{B05BF774-AEA0-404D-8B9F-0C3D6C99272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7038401" y="5277139"/>
            <a:ext cx="914400" cy="914400"/>
          </a:xfrm>
          <a:prstGeom prst="rect">
            <a:avLst/>
          </a:prstGeom>
          <a:noFill/>
          <a:ln cap="flat">
            <a:noFill/>
          </a:ln>
        </p:spPr>
      </p:pic>
      <p:pic>
        <p:nvPicPr>
          <p:cNvPr id="12" name="Picture 24">
            <a:extLst>
              <a:ext uri="{FF2B5EF4-FFF2-40B4-BE49-F238E27FC236}">
                <a16:creationId xmlns:a16="http://schemas.microsoft.com/office/drawing/2014/main" id="{B73FE5CF-F3A0-43DA-8ACB-BD6DF4E1FF1E}"/>
              </a:ext>
            </a:extLst>
          </p:cNvPr>
          <p:cNvPicPr>
            <a:picLocks noChangeAspect="1"/>
          </p:cNvPicPr>
          <p:nvPr/>
        </p:nvPicPr>
        <p:blipFill>
          <a:blip r:embed="rId19"/>
          <a:srcRect t="21322" b="19099"/>
          <a:stretch>
            <a:fillRect/>
          </a:stretch>
        </p:blipFill>
        <p:spPr>
          <a:xfrm>
            <a:off x="8614443" y="3083082"/>
            <a:ext cx="1620508" cy="171606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D0C8E-7F22-4938-92E5-F8117A5BDF63}"/>
              </a:ext>
            </a:extLst>
          </p:cNvPr>
          <p:cNvSpPr txBox="1">
            <a:spLocks noGrp="1"/>
          </p:cNvSpPr>
          <p:nvPr>
            <p:ph type="title"/>
          </p:nvPr>
        </p:nvSpPr>
        <p:spPr/>
        <p:txBody>
          <a:bodyPr/>
          <a:lstStyle/>
          <a:p>
            <a:pPr lvl="0"/>
            <a:r>
              <a:rPr lang="en-US"/>
              <a:t>NCBI BLAST – Walk Through</a:t>
            </a:r>
          </a:p>
        </p:txBody>
      </p:sp>
      <p:sp>
        <p:nvSpPr>
          <p:cNvPr id="3" name="Content Placeholder 2">
            <a:extLst>
              <a:ext uri="{FF2B5EF4-FFF2-40B4-BE49-F238E27FC236}">
                <a16:creationId xmlns:a16="http://schemas.microsoft.com/office/drawing/2014/main" id="{96536D9B-C034-4C59-831A-9A18B9E39F8F}"/>
              </a:ext>
            </a:extLst>
          </p:cNvPr>
          <p:cNvSpPr txBox="1">
            <a:spLocks noGrp="1"/>
          </p:cNvSpPr>
          <p:nvPr>
            <p:ph idx="1"/>
          </p:nvPr>
        </p:nvSpPr>
        <p:spPr/>
        <p:txBody>
          <a:bodyPr/>
          <a:lstStyle/>
          <a:p>
            <a:pPr marL="0" lvl="0" indent="0">
              <a:buNone/>
            </a:pPr>
            <a:r>
              <a:rPr lang="en-US">
                <a:solidFill>
                  <a:srgbClr val="212121"/>
                </a:solidFill>
              </a:rPr>
              <a:t>First go to </a:t>
            </a:r>
            <a:r>
              <a:rPr lang="en-US">
                <a:solidFill>
                  <a:srgbClr val="212121"/>
                </a:solidFill>
                <a:hlinkClick r:id="rId3"/>
              </a:rPr>
              <a:t>https://blast.ncbi.nlm.nih.gov/Blast.cgi</a:t>
            </a:r>
            <a:r>
              <a:rPr lang="en-US">
                <a:solidFill>
                  <a:srgbClr val="212121"/>
                </a:solidFill>
              </a:rPr>
              <a:t> </a:t>
            </a:r>
            <a:endParaRPr lang="en-US"/>
          </a:p>
        </p:txBody>
      </p:sp>
      <p:pic>
        <p:nvPicPr>
          <p:cNvPr id="4" name="Picture 5">
            <a:extLst>
              <a:ext uri="{FF2B5EF4-FFF2-40B4-BE49-F238E27FC236}">
                <a16:creationId xmlns:a16="http://schemas.microsoft.com/office/drawing/2014/main" id="{886459CF-6DC0-4E08-935D-CD27A214F26B}"/>
              </a:ext>
            </a:extLst>
          </p:cNvPr>
          <p:cNvPicPr>
            <a:picLocks noChangeAspect="1"/>
          </p:cNvPicPr>
          <p:nvPr/>
        </p:nvPicPr>
        <p:blipFill>
          <a:blip r:embed="rId4"/>
          <a:stretch>
            <a:fillRect/>
          </a:stretch>
        </p:blipFill>
        <p:spPr>
          <a:xfrm>
            <a:off x="2562660" y="2422949"/>
            <a:ext cx="7066675" cy="423263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79FBE-077C-43B0-B7C4-EC7C9C4BB900}"/>
              </a:ext>
            </a:extLst>
          </p:cNvPr>
          <p:cNvSpPr txBox="1">
            <a:spLocks noGrp="1"/>
          </p:cNvSpPr>
          <p:nvPr>
            <p:ph type="title"/>
          </p:nvPr>
        </p:nvSpPr>
        <p:spPr/>
        <p:txBody>
          <a:bodyPr/>
          <a:lstStyle/>
          <a:p>
            <a:pPr lvl="0"/>
            <a:r>
              <a:rPr lang="en-US"/>
              <a:t>NCBI BLAST – Walk Through</a:t>
            </a:r>
          </a:p>
        </p:txBody>
      </p:sp>
      <p:pic>
        <p:nvPicPr>
          <p:cNvPr id="3" name="Picture 4">
            <a:extLst>
              <a:ext uri="{FF2B5EF4-FFF2-40B4-BE49-F238E27FC236}">
                <a16:creationId xmlns:a16="http://schemas.microsoft.com/office/drawing/2014/main" id="{E20A6036-F7E0-4529-A6DD-D952716F5E00}"/>
              </a:ext>
            </a:extLst>
          </p:cNvPr>
          <p:cNvPicPr>
            <a:picLocks noChangeAspect="1"/>
          </p:cNvPicPr>
          <p:nvPr/>
        </p:nvPicPr>
        <p:blipFill>
          <a:blip r:embed="rId3"/>
          <a:stretch>
            <a:fillRect/>
          </a:stretch>
        </p:blipFill>
        <p:spPr>
          <a:xfrm>
            <a:off x="1524003" y="1386422"/>
            <a:ext cx="9144000" cy="547157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6ECC3-DF6C-434A-B776-B78B18925C95}"/>
              </a:ext>
            </a:extLst>
          </p:cNvPr>
          <p:cNvSpPr txBox="1">
            <a:spLocks noGrp="1"/>
          </p:cNvSpPr>
          <p:nvPr>
            <p:ph type="title"/>
          </p:nvPr>
        </p:nvSpPr>
        <p:spPr/>
        <p:txBody>
          <a:bodyPr/>
          <a:lstStyle/>
          <a:p>
            <a:pPr lvl="0"/>
            <a:r>
              <a:rPr lang="en-US"/>
              <a:t>NCBI BLAST – Walk Through</a:t>
            </a:r>
          </a:p>
        </p:txBody>
      </p:sp>
      <p:pic>
        <p:nvPicPr>
          <p:cNvPr id="3" name="Picture 5">
            <a:extLst>
              <a:ext uri="{FF2B5EF4-FFF2-40B4-BE49-F238E27FC236}">
                <a16:creationId xmlns:a16="http://schemas.microsoft.com/office/drawing/2014/main" id="{C3CB84B0-A251-415F-8E27-07851031D9BD}"/>
              </a:ext>
            </a:extLst>
          </p:cNvPr>
          <p:cNvPicPr>
            <a:picLocks noChangeAspect="1"/>
          </p:cNvPicPr>
          <p:nvPr/>
        </p:nvPicPr>
        <p:blipFill>
          <a:blip r:embed="rId3"/>
          <a:stretch>
            <a:fillRect/>
          </a:stretch>
        </p:blipFill>
        <p:spPr>
          <a:xfrm>
            <a:off x="254834" y="1339842"/>
            <a:ext cx="7772400" cy="3155000"/>
          </a:xfrm>
          <a:prstGeom prst="rect">
            <a:avLst/>
          </a:prstGeom>
          <a:noFill/>
          <a:ln cap="flat">
            <a:noFill/>
          </a:ln>
        </p:spPr>
      </p:pic>
      <p:pic>
        <p:nvPicPr>
          <p:cNvPr id="4" name="Picture 7">
            <a:extLst>
              <a:ext uri="{FF2B5EF4-FFF2-40B4-BE49-F238E27FC236}">
                <a16:creationId xmlns:a16="http://schemas.microsoft.com/office/drawing/2014/main" id="{B4694A70-AD9A-4A2C-B14A-5F67395EB268}"/>
              </a:ext>
            </a:extLst>
          </p:cNvPr>
          <p:cNvPicPr>
            <a:picLocks noChangeAspect="1"/>
          </p:cNvPicPr>
          <p:nvPr/>
        </p:nvPicPr>
        <p:blipFill>
          <a:blip r:embed="rId4"/>
          <a:stretch>
            <a:fillRect/>
          </a:stretch>
        </p:blipFill>
        <p:spPr>
          <a:xfrm>
            <a:off x="3687318" y="4272195"/>
            <a:ext cx="8249853" cy="250831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B0036-E1EA-40FB-A1B5-0DFE16FC148B}"/>
              </a:ext>
            </a:extLst>
          </p:cNvPr>
          <p:cNvSpPr txBox="1">
            <a:spLocks noGrp="1"/>
          </p:cNvSpPr>
          <p:nvPr>
            <p:ph type="title"/>
          </p:nvPr>
        </p:nvSpPr>
        <p:spPr/>
        <p:txBody>
          <a:bodyPr/>
          <a:lstStyle/>
          <a:p>
            <a:pPr lvl="0"/>
            <a:r>
              <a:rPr lang="en-US"/>
              <a:t>NCBI BLAST – Walk Through</a:t>
            </a:r>
          </a:p>
        </p:txBody>
      </p:sp>
      <p:pic>
        <p:nvPicPr>
          <p:cNvPr id="3" name="Picture 4">
            <a:extLst>
              <a:ext uri="{FF2B5EF4-FFF2-40B4-BE49-F238E27FC236}">
                <a16:creationId xmlns:a16="http://schemas.microsoft.com/office/drawing/2014/main" id="{854820E0-0A9E-4900-9602-0D1931FB4127}"/>
              </a:ext>
            </a:extLst>
          </p:cNvPr>
          <p:cNvPicPr>
            <a:picLocks noChangeAspect="1"/>
          </p:cNvPicPr>
          <p:nvPr/>
        </p:nvPicPr>
        <p:blipFill>
          <a:blip r:embed="rId3"/>
          <a:stretch>
            <a:fillRect/>
          </a:stretch>
        </p:blipFill>
        <p:spPr>
          <a:xfrm>
            <a:off x="2507705" y="1380378"/>
            <a:ext cx="7176595" cy="5477621"/>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ABEB9-A94C-4A8D-A098-CAF802E40F2A}"/>
              </a:ext>
            </a:extLst>
          </p:cNvPr>
          <p:cNvSpPr txBox="1">
            <a:spLocks noGrp="1"/>
          </p:cNvSpPr>
          <p:nvPr>
            <p:ph type="title"/>
          </p:nvPr>
        </p:nvSpPr>
        <p:spPr/>
        <p:txBody>
          <a:bodyPr/>
          <a:lstStyle/>
          <a:p>
            <a:pPr lvl="0"/>
            <a:r>
              <a:rPr lang="en-US"/>
              <a:t>NCBI BLAST – Walk Through</a:t>
            </a:r>
          </a:p>
        </p:txBody>
      </p:sp>
      <p:pic>
        <p:nvPicPr>
          <p:cNvPr id="3" name="Picture 3">
            <a:extLst>
              <a:ext uri="{FF2B5EF4-FFF2-40B4-BE49-F238E27FC236}">
                <a16:creationId xmlns:a16="http://schemas.microsoft.com/office/drawing/2014/main" id="{2A1FA854-6D69-4551-BFFF-CE570FEC1AFE}"/>
              </a:ext>
            </a:extLst>
          </p:cNvPr>
          <p:cNvPicPr>
            <a:picLocks noChangeAspect="1"/>
          </p:cNvPicPr>
          <p:nvPr/>
        </p:nvPicPr>
        <p:blipFill>
          <a:blip r:embed="rId3"/>
          <a:stretch>
            <a:fillRect/>
          </a:stretch>
        </p:blipFill>
        <p:spPr>
          <a:xfrm>
            <a:off x="2998034" y="1322487"/>
            <a:ext cx="6984168" cy="553551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DED62-B48E-4B48-AE23-87DEC5CFEF74}"/>
              </a:ext>
            </a:extLst>
          </p:cNvPr>
          <p:cNvSpPr txBox="1">
            <a:spLocks noGrp="1"/>
          </p:cNvSpPr>
          <p:nvPr>
            <p:ph type="title"/>
          </p:nvPr>
        </p:nvSpPr>
        <p:spPr/>
        <p:txBody>
          <a:bodyPr/>
          <a:lstStyle/>
          <a:p>
            <a:pPr lvl="0"/>
            <a:r>
              <a:rPr lang="en-US"/>
              <a:t>Lesson Scenario</a:t>
            </a:r>
          </a:p>
        </p:txBody>
      </p:sp>
      <p:sp>
        <p:nvSpPr>
          <p:cNvPr id="3" name="Content Placeholder 2">
            <a:extLst>
              <a:ext uri="{FF2B5EF4-FFF2-40B4-BE49-F238E27FC236}">
                <a16:creationId xmlns:a16="http://schemas.microsoft.com/office/drawing/2014/main" id="{FAC69C4A-B6D4-4E90-87B8-B357E838443F}"/>
              </a:ext>
            </a:extLst>
          </p:cNvPr>
          <p:cNvSpPr txBox="1">
            <a:spLocks noGrp="1"/>
          </p:cNvSpPr>
          <p:nvPr>
            <p:ph idx="1"/>
          </p:nvPr>
        </p:nvSpPr>
        <p:spPr/>
        <p:txBody>
          <a:bodyPr/>
          <a:lstStyle/>
          <a:p>
            <a:pPr lvl="0"/>
            <a:r>
              <a:rPr lang="en-US"/>
              <a:t>Each bag has 3 sequences from 3 different organisms</a:t>
            </a:r>
          </a:p>
          <a:p>
            <a:pPr lvl="0"/>
            <a:r>
              <a:rPr lang="en-US"/>
              <a:t>You will have to piece together the bones to figure out the sequence</a:t>
            </a:r>
          </a:p>
          <a:p>
            <a:pPr lvl="0"/>
            <a:r>
              <a:rPr lang="en-US"/>
              <a:t>You will use NCBI BLAST to answer the questions on the worksheet</a:t>
            </a:r>
          </a:p>
          <a:p>
            <a:pPr lvl="0"/>
            <a:r>
              <a:rPr lang="en-US"/>
              <a:t>Make note of the eye color you picked!</a:t>
            </a:r>
          </a:p>
        </p:txBody>
      </p:sp>
      <p:pic>
        <p:nvPicPr>
          <p:cNvPr id="4" name="Picture 4">
            <a:extLst>
              <a:ext uri="{FF2B5EF4-FFF2-40B4-BE49-F238E27FC236}">
                <a16:creationId xmlns:a16="http://schemas.microsoft.com/office/drawing/2014/main" id="{95DA4C0B-3A04-424C-BDE2-3D4A28240097}"/>
              </a:ext>
            </a:extLst>
          </p:cNvPr>
          <p:cNvPicPr>
            <a:picLocks noChangeAspect="1"/>
          </p:cNvPicPr>
          <p:nvPr/>
        </p:nvPicPr>
        <p:blipFill>
          <a:blip r:embed="rId3"/>
          <a:srcRect l="23985" t="7356" r="28616" b="8276"/>
          <a:stretch>
            <a:fillRect/>
          </a:stretch>
        </p:blipFill>
        <p:spPr>
          <a:xfrm rot="16200004">
            <a:off x="5022713" y="2289031"/>
            <a:ext cx="2146581" cy="679132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EAE3C-ADE7-4BD7-AB40-3B5A4D99C998}"/>
              </a:ext>
            </a:extLst>
          </p:cNvPr>
          <p:cNvSpPr txBox="1">
            <a:spLocks noGrp="1"/>
          </p:cNvSpPr>
          <p:nvPr>
            <p:ph type="title"/>
          </p:nvPr>
        </p:nvSpPr>
        <p:spPr/>
        <p:txBody>
          <a:bodyPr/>
          <a:lstStyle/>
          <a:p>
            <a:pPr lvl="0"/>
            <a:r>
              <a:rPr lang="en-US"/>
              <a:t>Discussion</a:t>
            </a:r>
          </a:p>
        </p:txBody>
      </p:sp>
      <p:sp>
        <p:nvSpPr>
          <p:cNvPr id="3" name="Content Placeholder 2">
            <a:extLst>
              <a:ext uri="{FF2B5EF4-FFF2-40B4-BE49-F238E27FC236}">
                <a16:creationId xmlns:a16="http://schemas.microsoft.com/office/drawing/2014/main" id="{66B95CF1-444D-4E70-B65A-4C901EE2EB59}"/>
              </a:ext>
            </a:extLst>
          </p:cNvPr>
          <p:cNvSpPr txBox="1">
            <a:spLocks noGrp="1"/>
          </p:cNvSpPr>
          <p:nvPr>
            <p:ph idx="1"/>
          </p:nvPr>
        </p:nvSpPr>
        <p:spPr>
          <a:xfrm>
            <a:off x="838193" y="1825627"/>
            <a:ext cx="11353803" cy="5032372"/>
          </a:xfrm>
        </p:spPr>
        <p:txBody>
          <a:bodyPr>
            <a:noAutofit/>
          </a:bodyPr>
          <a:lstStyle/>
          <a:p>
            <a:pPr lvl="0"/>
            <a:r>
              <a:rPr lang="en-US" sz="2700"/>
              <a:t>Compare the species your group discovered with species the other groups discovered. What are the similarities and differences?</a:t>
            </a:r>
          </a:p>
          <a:p>
            <a:pPr lvl="0"/>
            <a:r>
              <a:rPr lang="en-US" sz="2700"/>
              <a:t>Google pictures of the species your group discovered. Which species do you like the most and find most interesting?</a:t>
            </a:r>
          </a:p>
          <a:p>
            <a:pPr lvl="0"/>
            <a:r>
              <a:rPr lang="en-US" sz="2700"/>
              <a:t>How do you think the prey species will try to avoid the White Marlin? Are there common traits among prey that may be beneficial for avoiding predation? How might natural selection play a role in this? What environmental pressures may affect the relationship between White Marlin and their prey?</a:t>
            </a:r>
          </a:p>
          <a:p>
            <a:pPr lvl="0"/>
            <a:r>
              <a:rPr lang="en-US" sz="2700"/>
              <a:t>How can using DNA and genetics be useful in learning about the food web? </a:t>
            </a:r>
          </a:p>
          <a:p>
            <a:pPr lvl="0"/>
            <a:r>
              <a:rPr lang="en-US" sz="2700"/>
              <a:t>How might a scientist use BLAST in their research?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F828D-FA5C-496E-90C5-6E8E38D1E09A}"/>
              </a:ext>
            </a:extLst>
          </p:cNvPr>
          <p:cNvSpPr txBox="1">
            <a:spLocks noGrp="1"/>
          </p:cNvSpPr>
          <p:nvPr>
            <p:ph type="title"/>
          </p:nvPr>
        </p:nvSpPr>
        <p:spPr/>
        <p:txBody>
          <a:bodyPr/>
          <a:lstStyle/>
          <a:p>
            <a:pPr lvl="0"/>
            <a:r>
              <a:rPr lang="en-US"/>
              <a:t>Explore</a:t>
            </a:r>
          </a:p>
        </p:txBody>
      </p:sp>
      <p:sp>
        <p:nvSpPr>
          <p:cNvPr id="3" name="Content Placeholder 2">
            <a:extLst>
              <a:ext uri="{FF2B5EF4-FFF2-40B4-BE49-F238E27FC236}">
                <a16:creationId xmlns:a16="http://schemas.microsoft.com/office/drawing/2014/main" id="{58BF3776-AC3C-49D5-A1BB-DC8CF2FDC7CD}"/>
              </a:ext>
            </a:extLst>
          </p:cNvPr>
          <p:cNvSpPr txBox="1">
            <a:spLocks noGrp="1"/>
          </p:cNvSpPr>
          <p:nvPr>
            <p:ph idx="1"/>
          </p:nvPr>
        </p:nvSpPr>
        <p:spPr>
          <a:xfrm>
            <a:off x="838203" y="1825627"/>
            <a:ext cx="8503289" cy="2204307"/>
          </a:xfrm>
        </p:spPr>
        <p:txBody>
          <a:bodyPr/>
          <a:lstStyle/>
          <a:p>
            <a:pPr lvl="0"/>
            <a:r>
              <a:rPr lang="en-US"/>
              <a:t>Explore NCBI BLAST and play around with the search parameters. What changed?</a:t>
            </a:r>
          </a:p>
          <a:p>
            <a:pPr lvl="0"/>
            <a:endParaRPr lang="en-US"/>
          </a:p>
        </p:txBody>
      </p:sp>
      <p:pic>
        <p:nvPicPr>
          <p:cNvPr id="4" name="Picture 3">
            <a:extLst>
              <a:ext uri="{FF2B5EF4-FFF2-40B4-BE49-F238E27FC236}">
                <a16:creationId xmlns:a16="http://schemas.microsoft.com/office/drawing/2014/main" id="{33E5BA55-74CC-497D-B418-5FB8C331CF45}"/>
              </a:ext>
            </a:extLst>
          </p:cNvPr>
          <p:cNvPicPr>
            <a:picLocks noChangeAspect="1"/>
          </p:cNvPicPr>
          <p:nvPr/>
        </p:nvPicPr>
        <p:blipFill>
          <a:blip r:embed="rId3"/>
          <a:srcRect t="14220" r="49423" b="19546"/>
          <a:stretch>
            <a:fillRect/>
          </a:stretch>
        </p:blipFill>
        <p:spPr>
          <a:xfrm>
            <a:off x="9341492" y="2333576"/>
            <a:ext cx="2719334" cy="2718099"/>
          </a:xfrm>
          <a:prstGeom prst="rect">
            <a:avLst/>
          </a:prstGeom>
          <a:noFill/>
          <a:ln cap="flat">
            <a:noFill/>
          </a:ln>
        </p:spPr>
      </p:pic>
      <p:cxnSp>
        <p:nvCxnSpPr>
          <p:cNvPr id="5" name="Straight Arrow Connector 6">
            <a:extLst>
              <a:ext uri="{FF2B5EF4-FFF2-40B4-BE49-F238E27FC236}">
                <a16:creationId xmlns:a16="http://schemas.microsoft.com/office/drawing/2014/main" id="{1F74DF6F-3B2A-410D-A267-EEFCED7E033E}"/>
              </a:ext>
            </a:extLst>
          </p:cNvPr>
          <p:cNvCxnSpPr/>
          <p:nvPr/>
        </p:nvCxnSpPr>
        <p:spPr>
          <a:xfrm>
            <a:off x="8512405" y="2498104"/>
            <a:ext cx="1395164" cy="1310326"/>
          </a:xfrm>
          <a:prstGeom prst="straightConnector1">
            <a:avLst/>
          </a:prstGeom>
          <a:noFill/>
          <a:ln w="19046" cap="flat">
            <a:solidFill>
              <a:srgbClr val="FF0000"/>
            </a:solidFill>
            <a:prstDash val="solid"/>
            <a:miter/>
            <a:tailEnd type="arrow"/>
          </a:ln>
        </p:spPr>
      </p:cxnSp>
      <p:sp>
        <p:nvSpPr>
          <p:cNvPr id="6" name="TextBox 12">
            <a:extLst>
              <a:ext uri="{FF2B5EF4-FFF2-40B4-BE49-F238E27FC236}">
                <a16:creationId xmlns:a16="http://schemas.microsoft.com/office/drawing/2014/main" id="{451C6B74-54F2-4127-9E1D-CCA92BB5CE62}"/>
              </a:ext>
            </a:extLst>
          </p:cNvPr>
          <p:cNvSpPr txBox="1"/>
          <p:nvPr/>
        </p:nvSpPr>
        <p:spPr>
          <a:xfrm>
            <a:off x="838203" y="2847368"/>
            <a:ext cx="8503289" cy="4357472"/>
          </a:xfrm>
          <a:prstGeom prst="rect">
            <a:avLst/>
          </a:prstGeom>
          <a:noFill/>
          <a:ln cap="flat">
            <a:noFill/>
          </a:ln>
        </p:spPr>
        <p:txBody>
          <a:bodyPr vert="horz" wrap="square" lIns="91440" tIns="45720" rIns="91440" bIns="45720" anchor="t" anchorCtr="0" compatLnSpc="1">
            <a:spAutoFit/>
          </a:bodyPr>
          <a:lstStyle/>
          <a:p>
            <a:pPr marL="228600" marR="0" lvl="0" indent="-228600" algn="l" defTabSz="914400" rtl="0" fontAlgn="auto" hangingPunct="1">
              <a:lnSpc>
                <a:spcPct val="9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r>
              <a:rPr lang="en-US" sz="2800" b="0" i="0" u="none" strike="noStrike" kern="1200" cap="none" spc="0" baseline="0">
                <a:solidFill>
                  <a:srgbClr val="000000"/>
                </a:solidFill>
                <a:uFillTx/>
                <a:latin typeface="Aptos"/>
              </a:rPr>
              <a:t>Create a phylogenetic tree by clicking on the “Distance of tree results” button on the results page. What can you infer based on the output of the tree?</a:t>
            </a:r>
          </a:p>
          <a:p>
            <a:pPr marL="228600" marR="0" lvl="0" indent="-228600" algn="l" defTabSz="914400" rtl="0" fontAlgn="auto" hangingPunct="1">
              <a:lnSpc>
                <a:spcPct val="9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r>
              <a:rPr lang="en-US" sz="2800" b="0" i="0" u="none" strike="noStrike" kern="1200" cap="none" spc="0" baseline="0">
                <a:solidFill>
                  <a:srgbClr val="000000"/>
                </a:solidFill>
                <a:uFillTx/>
                <a:latin typeface="Aptos"/>
              </a:rPr>
              <a:t>Using the scientific names from the species your group and other groups found, go to the website below and create a tree (click on “visualize in iTOL”). What can you learn based on this tree? How does it compare to the other tree you made in NCBI?</a:t>
            </a:r>
          </a:p>
          <a:p>
            <a:pPr marL="685800" marR="0" lvl="1" indent="-228600" algn="l" defTabSz="914400" rtl="0" fontAlgn="auto" hangingPunct="1">
              <a:lnSpc>
                <a:spcPct val="9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r>
              <a:rPr lang="en-US" sz="2800" b="0" i="0" u="none" strike="noStrike" kern="1200" cap="none" spc="0" baseline="0">
                <a:solidFill>
                  <a:srgbClr val="000000"/>
                </a:solidFill>
                <a:uFillTx/>
                <a:latin typeface="Aptos"/>
                <a:hlinkClick r:id="rId4"/>
              </a:rPr>
              <a:t>https://phylot.biobyte.de</a:t>
            </a:r>
            <a:r>
              <a:rPr lang="en-US" sz="2800" b="0" i="0" u="none" strike="noStrike" kern="1200" cap="none" spc="0" baseline="0">
                <a:solidFill>
                  <a:srgbClr val="000000"/>
                </a:solidFill>
                <a:uFillTx/>
                <a:latin typeface="Aptos"/>
              </a:rPr>
              <a:t> </a:t>
            </a:r>
          </a:p>
          <a:p>
            <a:pPr marL="228600" marR="0" lvl="0" indent="-228600" algn="l" defTabSz="914400" rtl="0" fontAlgn="auto" hangingPunct="1">
              <a:lnSpc>
                <a:spcPct val="90000"/>
              </a:lnSpc>
              <a:spcBef>
                <a:spcPts val="1000"/>
              </a:spcBef>
              <a:spcAft>
                <a:spcPts val="0"/>
              </a:spcAft>
              <a:buSzPct val="100000"/>
              <a:buFont typeface="Arial" pitchFamily="34"/>
              <a:buChar char="•"/>
              <a:tabLst/>
              <a:defRPr sz="1800" b="0" i="0" u="none" strike="noStrike" kern="0" cap="none" spc="0" baseline="0">
                <a:solidFill>
                  <a:srgbClr val="000000"/>
                </a:solidFill>
                <a:uFillTx/>
              </a:defRPr>
            </a:pPr>
            <a:endParaRPr lang="en-US" sz="2800" b="0" i="0" u="none" strike="noStrike" kern="1200" cap="none" spc="0" baseline="0">
              <a:solidFill>
                <a:srgbClr val="000000"/>
              </a:solidFill>
              <a:uFillTx/>
              <a:latin typeface="Apto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6F32C-F918-401F-BC54-20B77BE32836}"/>
              </a:ext>
            </a:extLst>
          </p:cNvPr>
          <p:cNvSpPr txBox="1">
            <a:spLocks noGrp="1"/>
          </p:cNvSpPr>
          <p:nvPr>
            <p:ph type="title"/>
          </p:nvPr>
        </p:nvSpPr>
        <p:spPr/>
        <p:txBody>
          <a:bodyPr/>
          <a:lstStyle/>
          <a:p>
            <a:pPr lvl="0"/>
            <a:r>
              <a:rPr lang="en-US"/>
              <a:t>RNA Codon Table</a:t>
            </a:r>
            <a:br>
              <a:rPr lang="en-US"/>
            </a:br>
            <a:r>
              <a:rPr lang="en-US"/>
              <a:t>RNA </a:t>
            </a:r>
            <a:r>
              <a:rPr lang="en-US">
                <a:latin typeface=".SF NS"/>
              </a:rPr>
              <a:t>→ Protein</a:t>
            </a:r>
            <a:endParaRPr lang="en-US"/>
          </a:p>
        </p:txBody>
      </p:sp>
      <p:graphicFrame>
        <p:nvGraphicFramePr>
          <p:cNvPr id="3" name="Table 2">
            <a:extLst>
              <a:ext uri="{FF2B5EF4-FFF2-40B4-BE49-F238E27FC236}">
                <a16:creationId xmlns:a16="http://schemas.microsoft.com/office/drawing/2014/main" id="{42A984A8-F755-4D27-A60B-DF069CB05832}"/>
              </a:ext>
            </a:extLst>
          </p:cNvPr>
          <p:cNvGraphicFramePr>
            <a:graphicFrameLocks noGrp="1"/>
          </p:cNvGraphicFramePr>
          <p:nvPr/>
        </p:nvGraphicFramePr>
        <p:xfrm>
          <a:off x="106015" y="1981879"/>
          <a:ext cx="6614486" cy="4693551"/>
        </p:xfrm>
        <a:graphic>
          <a:graphicData uri="http://schemas.openxmlformats.org/drawingml/2006/table">
            <a:tbl>
              <a:tblPr>
                <a:effectLst/>
                <a:tableStyleId>{00A15C55-8517-42AA-B614-E9B94910E393}</a:tableStyleId>
              </a:tblPr>
              <a:tblGrid>
                <a:gridCol w="1102418">
                  <a:extLst>
                    <a:ext uri="{9D8B030D-6E8A-4147-A177-3AD203B41FA5}">
                      <a16:colId xmlns:a16="http://schemas.microsoft.com/office/drawing/2014/main" val="960761184"/>
                    </a:ext>
                  </a:extLst>
                </a:gridCol>
                <a:gridCol w="1102418">
                  <a:extLst>
                    <a:ext uri="{9D8B030D-6E8A-4147-A177-3AD203B41FA5}">
                      <a16:colId xmlns:a16="http://schemas.microsoft.com/office/drawing/2014/main" val="2990582016"/>
                    </a:ext>
                  </a:extLst>
                </a:gridCol>
                <a:gridCol w="1102418">
                  <a:extLst>
                    <a:ext uri="{9D8B030D-6E8A-4147-A177-3AD203B41FA5}">
                      <a16:colId xmlns:a16="http://schemas.microsoft.com/office/drawing/2014/main" val="629982885"/>
                    </a:ext>
                  </a:extLst>
                </a:gridCol>
                <a:gridCol w="1102418">
                  <a:extLst>
                    <a:ext uri="{9D8B030D-6E8A-4147-A177-3AD203B41FA5}">
                      <a16:colId xmlns:a16="http://schemas.microsoft.com/office/drawing/2014/main" val="2554894812"/>
                    </a:ext>
                  </a:extLst>
                </a:gridCol>
                <a:gridCol w="1102418">
                  <a:extLst>
                    <a:ext uri="{9D8B030D-6E8A-4147-A177-3AD203B41FA5}">
                      <a16:colId xmlns:a16="http://schemas.microsoft.com/office/drawing/2014/main" val="1136856260"/>
                    </a:ext>
                  </a:extLst>
                </a:gridCol>
                <a:gridCol w="1102418">
                  <a:extLst>
                    <a:ext uri="{9D8B030D-6E8A-4147-A177-3AD203B41FA5}">
                      <a16:colId xmlns:a16="http://schemas.microsoft.com/office/drawing/2014/main" val="159024039"/>
                    </a:ext>
                  </a:extLst>
                </a:gridCol>
              </a:tblGrid>
              <a:tr h="260750">
                <a:tc>
                  <a:txBody>
                    <a:bodyPr/>
                    <a:lstStyle/>
                    <a:p>
                      <a:pPr lvl="0" algn="ctr" fontAlgn="ctr"/>
                      <a:r>
                        <a:rPr lang="en-US" sz="1600" u="none" strike="noStrike"/>
                        <a:t>1st position</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gridSpan="4">
                  <a:txBody>
                    <a:bodyPr/>
                    <a:lstStyle/>
                    <a:p>
                      <a:pPr lvl="0" algn="ctr" fontAlgn="ctr"/>
                      <a:r>
                        <a:rPr lang="en-US" sz="1600" u="none" strike="noStrike"/>
                        <a:t>2nd position</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lvl="0" algn="ctr" fontAlgn="ctr"/>
                      <a:r>
                        <a:rPr lang="en-US" sz="1600" u="none" strike="noStrike"/>
                        <a:t>3rd position</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512234776"/>
                  </a:ext>
                </a:extLst>
              </a:tr>
              <a:tr h="260750">
                <a:tc>
                  <a:txBody>
                    <a:bodyPr/>
                    <a:lstStyle/>
                    <a:p>
                      <a:pPr lvl="0" algn="ctr" fontAlgn="ct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fontAlgn="ct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4739066"/>
                  </a:ext>
                </a:extLst>
              </a:tr>
              <a:tr h="260750">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Phe</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Tyr</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Cys</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1297607430"/>
                  </a:ext>
                </a:extLst>
              </a:tr>
              <a:tr h="260750">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Phe</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Tyr</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Cys</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124999190"/>
                  </a:ext>
                </a:extLst>
              </a:tr>
              <a:tr h="260750">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stop</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stop</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4145020848"/>
                  </a:ext>
                </a:extLst>
              </a:tr>
              <a:tr h="260750">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stop</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Trp</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0142143"/>
                  </a:ext>
                </a:extLst>
              </a:tr>
              <a:tr h="260750">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Pro</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His</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965642831"/>
                  </a:ext>
                </a:extLst>
              </a:tr>
              <a:tr h="260750">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Pro</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His</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569753172"/>
                  </a:ext>
                </a:extLst>
              </a:tr>
              <a:tr h="260750">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Pro</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Gln</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331053864"/>
                  </a:ext>
                </a:extLst>
              </a:tr>
              <a:tr h="260750">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Leu</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Pro</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Gln</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5102133"/>
                  </a:ext>
                </a:extLst>
              </a:tr>
              <a:tr h="260750">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Ile</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Thr</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Asn</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884005750"/>
                  </a:ext>
                </a:extLst>
              </a:tr>
              <a:tr h="260750">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Ile</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Thr</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Asn</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Ser</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4254277211"/>
                  </a:ext>
                </a:extLst>
              </a:tr>
              <a:tr h="260750">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Ile</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Thr</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Lys</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A</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339175408"/>
                  </a:ext>
                </a:extLst>
              </a:tr>
              <a:tr h="260750">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Met</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Thr</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Lys</a:t>
                      </a:r>
                      <a:endParaRPr lang="en-US" sz="1600" b="0" i="0" u="none" strike="noStrike">
                        <a:solidFill>
                          <a:srgbClr val="000000"/>
                        </a:solidFill>
                        <a:latin typeface="Aptos Narrow" pitchFamily="34"/>
                      </a:endParaRPr>
                    </a:p>
                  </a:txBody>
                  <a:tcPr marL="9528" marR="9528" marT="9528" marB="0" anchor="ct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Arg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B w="12701" cap="flat" cmpd="sng" algn="ctr">
                      <a:solidFill>
                        <a:srgbClr val="000000"/>
                      </a:solidFill>
                      <a:prstDash val="solid"/>
                      <a:round/>
                      <a:headEnd type="none" w="med" len="med"/>
                      <a:tailEnd type="none" w="med" len="med"/>
                    </a:lnB>
                  </a:tcPr>
                </a:tc>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B w="12701"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1618251"/>
                  </a:ext>
                </a:extLst>
              </a:tr>
              <a:tr h="260750">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Val</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Ala</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Asp</a:t>
                      </a:r>
                      <a:endParaRPr lang="en-US" sz="1600" b="0" i="0" u="none" strike="noStrike">
                        <a:solidFill>
                          <a:srgbClr val="000000"/>
                        </a:solidFill>
                        <a:latin typeface="Aptos Narrow" pitchFamily="34"/>
                      </a:endParaRPr>
                    </a:p>
                  </a:txBody>
                  <a:tcPr marL="9528" marR="9528" marT="9528" marB="0" anchor="ct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Gly</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tcPr>
                </a:tc>
                <a:tc>
                  <a:txBody>
                    <a:bodyPr/>
                    <a:lstStyle/>
                    <a:p>
                      <a:pPr lvl="0" algn="ctr" fontAlgn="ctr"/>
                      <a:r>
                        <a:rPr lang="en-US" sz="1600" u="none" strike="noStrike"/>
                        <a:t>U</a:t>
                      </a:r>
                      <a:endParaRPr lang="en-US" sz="1600" b="0" i="0" u="none" strike="noStrike">
                        <a:solidFill>
                          <a:srgbClr val="FF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1366608375"/>
                  </a:ext>
                </a:extLst>
              </a:tr>
              <a:tr h="260750">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Val</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Ala</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Asp</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Gly</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C</a:t>
                      </a:r>
                      <a:endParaRPr lang="en-US" sz="1600" b="0" i="0" u="none" strike="noStrike">
                        <a:solidFill>
                          <a:srgbClr val="0070C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325172618"/>
                  </a:ext>
                </a:extLst>
              </a:tr>
              <a:tr h="260750">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Val</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Ala</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Glu</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Gly</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A</a:t>
                      </a:r>
                      <a:endParaRPr lang="en-US" sz="1600" b="0" i="0" u="none" strike="noStrike">
                        <a:solidFill>
                          <a:srgbClr val="00B05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3181380070"/>
                  </a:ext>
                </a:extLst>
              </a:tr>
              <a:tr h="260750">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Val</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tc>
                  <a:txBody>
                    <a:bodyPr/>
                    <a:lstStyle/>
                    <a:p>
                      <a:pPr lvl="0" algn="ctr" fontAlgn="ctr"/>
                      <a:r>
                        <a:rPr lang="en-US" sz="1600" u="none" strike="noStrike"/>
                        <a:t>Ala</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Glu</a:t>
                      </a:r>
                      <a:endParaRPr lang="en-US" sz="1600" b="0" i="0" u="none" strike="noStrike">
                        <a:solidFill>
                          <a:srgbClr val="000000"/>
                        </a:solidFill>
                        <a:latin typeface="Aptos Narrow" pitchFamily="34"/>
                      </a:endParaRPr>
                    </a:p>
                  </a:txBody>
                  <a:tcPr marL="9528" marR="9528" marT="9528" marB="0" anchor="ctr"/>
                </a:tc>
                <a:tc>
                  <a:txBody>
                    <a:bodyPr/>
                    <a:lstStyle/>
                    <a:p>
                      <a:pPr lvl="0" algn="ctr" fontAlgn="ctr"/>
                      <a:r>
                        <a:rPr lang="en-US" sz="1600" u="none" strike="noStrike"/>
                        <a:t>Gly</a:t>
                      </a:r>
                      <a:endParaRPr lang="en-US" sz="1600" b="0" i="0" u="none" strike="noStrike">
                        <a:solidFill>
                          <a:srgbClr val="000000"/>
                        </a:solidFill>
                        <a:latin typeface="Aptos Narrow" pitchFamily="34"/>
                      </a:endParaRPr>
                    </a:p>
                  </a:txBody>
                  <a:tcPr marL="9528" marR="9528" marT="9528" marB="0" anchor="ctr">
                    <a:lnR w="12701" cap="flat" cmpd="sng" algn="ctr">
                      <a:solidFill>
                        <a:srgbClr val="000000"/>
                      </a:solidFill>
                      <a:prstDash val="solid"/>
                      <a:round/>
                      <a:headEnd type="none" w="med" len="med"/>
                      <a:tailEnd type="none" w="med" len="med"/>
                    </a:lnR>
                  </a:tcPr>
                </a:tc>
                <a:tc>
                  <a:txBody>
                    <a:bodyPr/>
                    <a:lstStyle/>
                    <a:p>
                      <a:pPr lvl="0" algn="ctr" fontAlgn="ctr"/>
                      <a:r>
                        <a:rPr lang="en-US" sz="1600" u="none" strike="noStrike"/>
                        <a:t>G</a:t>
                      </a:r>
                      <a:endParaRPr lang="en-US" sz="1600" b="0" i="0" u="none" strike="noStrike">
                        <a:solidFill>
                          <a:srgbClr val="000000"/>
                        </a:solidFill>
                        <a:latin typeface="Aptos Narrow" pitchFamily="34"/>
                      </a:endParaRPr>
                    </a:p>
                  </a:txBody>
                  <a:tcPr marL="9528" marR="9528" marT="9528" marB="0" anchor="ctr">
                    <a:lnL w="12701"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4083135949"/>
                  </a:ext>
                </a:extLst>
              </a:tr>
            </a:tbl>
          </a:graphicData>
        </a:graphic>
      </p:graphicFrame>
      <p:graphicFrame>
        <p:nvGraphicFramePr>
          <p:cNvPr id="4" name="Table 3">
            <a:extLst>
              <a:ext uri="{FF2B5EF4-FFF2-40B4-BE49-F238E27FC236}">
                <a16:creationId xmlns:a16="http://schemas.microsoft.com/office/drawing/2014/main" id="{39019E48-6E73-4F2D-ABC3-AB6F62822353}"/>
              </a:ext>
            </a:extLst>
          </p:cNvPr>
          <p:cNvGraphicFramePr>
            <a:graphicFrameLocks noGrp="1"/>
          </p:cNvGraphicFramePr>
          <p:nvPr/>
        </p:nvGraphicFramePr>
        <p:xfrm>
          <a:off x="6758604" y="182559"/>
          <a:ext cx="5327376" cy="6492880"/>
        </p:xfrm>
        <a:graphic>
          <a:graphicData uri="http://schemas.openxmlformats.org/drawingml/2006/table">
            <a:tbl>
              <a:tblPr>
                <a:effectLst/>
                <a:tableStyleId>{93296810-A885-4BE3-A3E7-6D5BEEA58F35}</a:tableStyleId>
              </a:tblPr>
              <a:tblGrid>
                <a:gridCol w="1775792">
                  <a:extLst>
                    <a:ext uri="{9D8B030D-6E8A-4147-A177-3AD203B41FA5}">
                      <a16:colId xmlns:a16="http://schemas.microsoft.com/office/drawing/2014/main" val="2251113993"/>
                    </a:ext>
                  </a:extLst>
                </a:gridCol>
                <a:gridCol w="1775792">
                  <a:extLst>
                    <a:ext uri="{9D8B030D-6E8A-4147-A177-3AD203B41FA5}">
                      <a16:colId xmlns:a16="http://schemas.microsoft.com/office/drawing/2014/main" val="3839182385"/>
                    </a:ext>
                  </a:extLst>
                </a:gridCol>
                <a:gridCol w="1775792">
                  <a:extLst>
                    <a:ext uri="{9D8B030D-6E8A-4147-A177-3AD203B41FA5}">
                      <a16:colId xmlns:a16="http://schemas.microsoft.com/office/drawing/2014/main" val="3561922871"/>
                    </a:ext>
                  </a:extLst>
                </a:gridCol>
              </a:tblGrid>
              <a:tr h="583332">
                <a:tc>
                  <a:txBody>
                    <a:bodyPr/>
                    <a:lstStyle/>
                    <a:p>
                      <a:pPr lvl="0" algn="ctr" fontAlgn="b"/>
                      <a:r>
                        <a:rPr lang="en-US" sz="1800" u="none" strike="noStrike"/>
                        <a:t>Amino acid</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Abbreviation</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Single letter abbreviation</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651777893"/>
                  </a:ext>
                </a:extLst>
              </a:tr>
              <a:tr h="295479">
                <a:tc>
                  <a:txBody>
                    <a:bodyPr/>
                    <a:lstStyle/>
                    <a:p>
                      <a:pPr lvl="0" algn="ctr" fontAlgn="b"/>
                      <a:r>
                        <a:rPr lang="en-US" sz="1800" u="none" strike="noStrike"/>
                        <a:t>Alanine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Ala</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692700366"/>
                  </a:ext>
                </a:extLst>
              </a:tr>
              <a:tr h="295479">
                <a:tc>
                  <a:txBody>
                    <a:bodyPr/>
                    <a:lstStyle/>
                    <a:p>
                      <a:pPr lvl="0" algn="ctr" fontAlgn="b"/>
                      <a:r>
                        <a:rPr lang="en-US" sz="1800" u="none" strike="noStrike"/>
                        <a:t>Arginine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Arg</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R</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357047557"/>
                  </a:ext>
                </a:extLst>
              </a:tr>
              <a:tr h="295479">
                <a:tc>
                  <a:txBody>
                    <a:bodyPr/>
                    <a:lstStyle/>
                    <a:p>
                      <a:pPr lvl="0" algn="ctr" fontAlgn="b"/>
                      <a:r>
                        <a:rPr lang="en-US" sz="1800" u="none" strike="noStrike"/>
                        <a:t>Asparagine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Asn</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N</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96063813"/>
                  </a:ext>
                </a:extLst>
              </a:tr>
              <a:tr h="295479">
                <a:tc>
                  <a:txBody>
                    <a:bodyPr/>
                    <a:lstStyle/>
                    <a:p>
                      <a:pPr lvl="0" algn="ctr" fontAlgn="b"/>
                      <a:r>
                        <a:rPr lang="en-US" sz="1800" u="none" strike="noStrike"/>
                        <a:t>Aspartic acid</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Asp</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D</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493999162"/>
                  </a:ext>
                </a:extLst>
              </a:tr>
              <a:tr h="295479">
                <a:tc>
                  <a:txBody>
                    <a:bodyPr/>
                    <a:lstStyle/>
                    <a:p>
                      <a:pPr lvl="0" algn="ctr" fontAlgn="b"/>
                      <a:r>
                        <a:rPr lang="en-US" sz="1800" u="none" strike="noStrike"/>
                        <a:t>Cysteine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Cys</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C</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032625550"/>
                  </a:ext>
                </a:extLst>
              </a:tr>
              <a:tr h="295479">
                <a:tc>
                  <a:txBody>
                    <a:bodyPr/>
                    <a:lstStyle/>
                    <a:p>
                      <a:pPr lvl="0" algn="ctr" fontAlgn="b"/>
                      <a:r>
                        <a:rPr lang="en-US" sz="1800" u="none" strike="noStrike"/>
                        <a:t>Glutamine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Gln</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Q</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794065195"/>
                  </a:ext>
                </a:extLst>
              </a:tr>
              <a:tr h="295479">
                <a:tc>
                  <a:txBody>
                    <a:bodyPr/>
                    <a:lstStyle/>
                    <a:p>
                      <a:pPr lvl="0" algn="ctr" fontAlgn="b"/>
                      <a:r>
                        <a:rPr lang="en-US" sz="1800" u="none" strike="noStrike"/>
                        <a:t>Glutamic acid</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Glu</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E</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893154591"/>
                  </a:ext>
                </a:extLst>
              </a:tr>
              <a:tr h="295479">
                <a:tc>
                  <a:txBody>
                    <a:bodyPr/>
                    <a:lstStyle/>
                    <a:p>
                      <a:pPr lvl="0" algn="ctr" fontAlgn="b"/>
                      <a:r>
                        <a:rPr lang="en-US" sz="1800" u="none" strike="noStrike"/>
                        <a:t>Glycine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Gly</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G</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1039730107"/>
                  </a:ext>
                </a:extLst>
              </a:tr>
              <a:tr h="295479">
                <a:tc>
                  <a:txBody>
                    <a:bodyPr/>
                    <a:lstStyle/>
                    <a:p>
                      <a:pPr lvl="0" algn="ctr" fontAlgn="b"/>
                      <a:r>
                        <a:rPr lang="en-US" sz="1800" u="none" strike="noStrike"/>
                        <a:t>Histidine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His</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H</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727706455"/>
                  </a:ext>
                </a:extLst>
              </a:tr>
              <a:tr h="295479">
                <a:tc>
                  <a:txBody>
                    <a:bodyPr/>
                    <a:lstStyle/>
                    <a:p>
                      <a:pPr lvl="0" algn="ctr" fontAlgn="b"/>
                      <a:r>
                        <a:rPr lang="en-US" sz="1800" u="none" strike="noStrike"/>
                        <a:t>Isoleucine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Ile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I</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149225245"/>
                  </a:ext>
                </a:extLst>
              </a:tr>
              <a:tr h="295479">
                <a:tc>
                  <a:txBody>
                    <a:bodyPr/>
                    <a:lstStyle/>
                    <a:p>
                      <a:pPr lvl="0" algn="ctr" fontAlgn="b"/>
                      <a:r>
                        <a:rPr lang="en-US" sz="1800" u="none" strike="noStrike"/>
                        <a:t>Leucine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Leu</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L</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915055548"/>
                  </a:ext>
                </a:extLst>
              </a:tr>
              <a:tr h="295479">
                <a:tc>
                  <a:txBody>
                    <a:bodyPr/>
                    <a:lstStyle/>
                    <a:p>
                      <a:pPr lvl="0" algn="ctr" fontAlgn="b"/>
                      <a:r>
                        <a:rPr lang="en-US" sz="1800" u="none" strike="noStrike"/>
                        <a:t>Lysine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Lys</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K</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245792673"/>
                  </a:ext>
                </a:extLst>
              </a:tr>
              <a:tr h="295479">
                <a:tc>
                  <a:txBody>
                    <a:bodyPr/>
                    <a:lstStyle/>
                    <a:p>
                      <a:pPr lvl="0" algn="ctr" fontAlgn="b"/>
                      <a:r>
                        <a:rPr lang="en-US" sz="1800" u="none" strike="noStrike"/>
                        <a:t>Methionine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Met</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M</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048240252"/>
                  </a:ext>
                </a:extLst>
              </a:tr>
              <a:tr h="295479">
                <a:tc>
                  <a:txBody>
                    <a:bodyPr/>
                    <a:lstStyle/>
                    <a:p>
                      <a:pPr lvl="0" algn="ctr" fontAlgn="b"/>
                      <a:r>
                        <a:rPr lang="en-US" sz="1800" u="none" strike="noStrike"/>
                        <a:t>Phenylalanine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Phe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F</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519946975"/>
                  </a:ext>
                </a:extLst>
              </a:tr>
              <a:tr h="295479">
                <a:tc>
                  <a:txBody>
                    <a:bodyPr/>
                    <a:lstStyle/>
                    <a:p>
                      <a:pPr lvl="0" algn="ctr" fontAlgn="b"/>
                      <a:r>
                        <a:rPr lang="en-US" sz="1800" u="none" strike="noStrike"/>
                        <a:t>Proline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Pro</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P</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858466009"/>
                  </a:ext>
                </a:extLst>
              </a:tr>
              <a:tr h="295479">
                <a:tc>
                  <a:txBody>
                    <a:bodyPr/>
                    <a:lstStyle/>
                    <a:p>
                      <a:pPr lvl="0" algn="ctr" fontAlgn="b"/>
                      <a:r>
                        <a:rPr lang="en-US" sz="1800" u="none" strike="noStrike"/>
                        <a:t>Serine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Ser</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S</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1414336234"/>
                  </a:ext>
                </a:extLst>
              </a:tr>
              <a:tr h="295479">
                <a:tc>
                  <a:txBody>
                    <a:bodyPr/>
                    <a:lstStyle/>
                    <a:p>
                      <a:pPr lvl="0" algn="ctr" fontAlgn="b"/>
                      <a:r>
                        <a:rPr lang="en-US" sz="1800" u="none" strike="noStrike"/>
                        <a:t>Threonine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Thr</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T</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556728760"/>
                  </a:ext>
                </a:extLst>
              </a:tr>
              <a:tr h="295479">
                <a:tc>
                  <a:txBody>
                    <a:bodyPr/>
                    <a:lstStyle/>
                    <a:p>
                      <a:pPr lvl="0" algn="ctr" fontAlgn="b"/>
                      <a:r>
                        <a:rPr lang="en-US" sz="1800" u="none" strike="noStrike"/>
                        <a:t>Tryptophan</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Trp</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W</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3354641382"/>
                  </a:ext>
                </a:extLst>
              </a:tr>
              <a:tr h="295479">
                <a:tc>
                  <a:txBody>
                    <a:bodyPr/>
                    <a:lstStyle/>
                    <a:p>
                      <a:pPr lvl="0" algn="ctr" fontAlgn="b"/>
                      <a:r>
                        <a:rPr lang="en-US" sz="1800" u="none" strike="noStrike"/>
                        <a:t>Tyrosine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Tyr</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Y</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824873051"/>
                  </a:ext>
                </a:extLst>
              </a:tr>
              <a:tr h="295479">
                <a:tc>
                  <a:txBody>
                    <a:bodyPr/>
                    <a:lstStyle/>
                    <a:p>
                      <a:pPr lvl="0" algn="ctr" fontAlgn="b"/>
                      <a:r>
                        <a:rPr lang="en-US" sz="1800" u="none" strike="noStrike"/>
                        <a:t>Valine</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Val</a:t>
                      </a:r>
                      <a:endParaRPr lang="en-US" sz="1800" b="0" i="0" u="none" strike="noStrike">
                        <a:solidFill>
                          <a:srgbClr val="000000"/>
                        </a:solidFill>
                        <a:latin typeface="Arial" pitchFamily="34"/>
                      </a:endParaRPr>
                    </a:p>
                  </a:txBody>
                  <a:tcPr marL="8065" marR="8065" marT="8065" marB="0" anchor="ctr"/>
                </a:tc>
                <a:tc>
                  <a:txBody>
                    <a:bodyPr/>
                    <a:lstStyle/>
                    <a:p>
                      <a:pPr lvl="0" algn="ctr" fontAlgn="b"/>
                      <a:r>
                        <a:rPr lang="en-US" sz="1800" u="none" strike="noStrike"/>
                        <a:t>V</a:t>
                      </a:r>
                      <a:endParaRPr lang="en-US" sz="1800" b="0" i="0" u="none" strike="noStrike">
                        <a:solidFill>
                          <a:srgbClr val="000000"/>
                        </a:solidFill>
                        <a:latin typeface="Arial" pitchFamily="34"/>
                      </a:endParaRPr>
                    </a:p>
                  </a:txBody>
                  <a:tcPr marL="8065" marR="8065" marT="8065" marB="0" anchor="ctr"/>
                </a:tc>
                <a:extLst>
                  <a:ext uri="{0D108BD9-81ED-4DB2-BD59-A6C34878D82A}">
                    <a16:rowId xmlns:a16="http://schemas.microsoft.com/office/drawing/2014/main" val="2164515710"/>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3791AE41-E3F7-4889-A0F6-973378DBEE2A}"/>
              </a:ext>
            </a:extLst>
          </p:cNvPr>
          <p:cNvPicPr>
            <a:picLocks noChangeAspect="1"/>
          </p:cNvPicPr>
          <p:nvPr/>
        </p:nvPicPr>
        <p:blipFill>
          <a:blip r:embed="rId3"/>
          <a:srcRect t="23291" b="3452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64ED6281-D75C-4974-A19F-B570BC4E50C8}"/>
              </a:ext>
            </a:extLst>
          </p:cNvPr>
          <p:cNvSpPr txBox="1">
            <a:spLocks noGrp="1"/>
          </p:cNvSpPr>
          <p:nvPr>
            <p:ph type="title"/>
          </p:nvPr>
        </p:nvSpPr>
        <p:spPr>
          <a:solidFill>
            <a:srgbClr val="FFFFFF">
              <a:alpha val="74902"/>
            </a:srgbClr>
          </a:solidFill>
        </p:spPr>
        <p:txBody>
          <a:bodyPr/>
          <a:lstStyle/>
          <a:p>
            <a:pPr lvl="0"/>
            <a:r>
              <a:rPr lang="en-US"/>
              <a:t>Proteins</a:t>
            </a:r>
          </a:p>
        </p:txBody>
      </p:sp>
      <p:sp>
        <p:nvSpPr>
          <p:cNvPr id="4" name="Content Placeholder 2">
            <a:extLst>
              <a:ext uri="{FF2B5EF4-FFF2-40B4-BE49-F238E27FC236}">
                <a16:creationId xmlns:a16="http://schemas.microsoft.com/office/drawing/2014/main" id="{0518136A-3086-42FA-9B11-68919FB76318}"/>
              </a:ext>
            </a:extLst>
          </p:cNvPr>
          <p:cNvSpPr txBox="1">
            <a:spLocks noGrp="1"/>
          </p:cNvSpPr>
          <p:nvPr>
            <p:ph idx="1"/>
          </p:nvPr>
        </p:nvSpPr>
        <p:spPr>
          <a:xfrm>
            <a:off x="838203" y="1825627"/>
            <a:ext cx="10515600" cy="4667253"/>
          </a:xfrm>
          <a:solidFill>
            <a:srgbClr val="FFFFFF">
              <a:alpha val="74902"/>
            </a:srgbClr>
          </a:solidFill>
        </p:spPr>
        <p:txBody>
          <a:bodyPr anchor="ctr"/>
          <a:lstStyle/>
          <a:p>
            <a:pPr lvl="0"/>
            <a:r>
              <a:rPr lang="en-US"/>
              <a:t>You got the protein; how does it function?</a:t>
            </a:r>
          </a:p>
          <a:p>
            <a:pPr lvl="0"/>
            <a:r>
              <a:rPr lang="en-US"/>
              <a:t>Note that some of the protein sequences have periods. That is because the RNA sequences do not translate to proteins nicely. Most of the species do not have them. Why do you think some of the protein sequences have periods? How may this affect protein folding and structure?</a:t>
            </a:r>
          </a:p>
          <a:p>
            <a:pPr lvl="0"/>
            <a:r>
              <a:rPr lang="en-US"/>
              <a:t>Some of the proteins that come up are hypothetical proteins or do not have a lot of research done on them. Why do you think this is? What can you do to help solve these unknowns?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1744</TotalTime>
  <Words>3157</Words>
  <Application>Microsoft Office PowerPoint</Application>
  <PresentationFormat>Widescreen</PresentationFormat>
  <Paragraphs>448</Paragraphs>
  <Slides>24</Slides>
  <Notes>24</Notes>
  <HiddenSlides>0</HiddenSlides>
  <MMClips>1</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24</vt:i4>
      </vt:variant>
    </vt:vector>
  </HeadingPairs>
  <TitlesOfParts>
    <vt:vector size="40" baseType="lpstr">
      <vt:lpstr>SimSun</vt:lpstr>
      <vt:lpstr>.SF NS</vt:lpstr>
      <vt:lpstr>Aptos</vt:lpstr>
      <vt:lpstr>Aptos Display</vt:lpstr>
      <vt:lpstr>Aptos Narrow</vt:lpstr>
      <vt:lpstr>arial</vt:lpstr>
      <vt:lpstr>arial</vt:lpstr>
      <vt:lpstr>Calibri</vt:lpstr>
      <vt:lpstr>Courier New</vt:lpstr>
      <vt:lpstr>Google Sans</vt:lpstr>
      <vt:lpstr>Helvetica Neue</vt:lpstr>
      <vt:lpstr>PT Sans</vt:lpstr>
      <vt:lpstr>Roboto</vt:lpstr>
      <vt:lpstr>Symbol</vt:lpstr>
      <vt:lpstr>Times New Roman</vt:lpstr>
      <vt:lpstr>Office Theme</vt:lpstr>
      <vt:lpstr>Stomach Soup: Using Genetics to Identify the Organisms Consumed by White Marlin (Kajikia albida)     Prepared By: Quinn L. Girasek Virginia Institute of Marine Science</vt:lpstr>
      <vt:lpstr>PowerPoint Presentation</vt:lpstr>
      <vt:lpstr>Background</vt:lpstr>
      <vt:lpstr>Refresher: Central Dogma</vt:lpstr>
      <vt:lpstr>Food Webs and Trophic Ecology</vt:lpstr>
      <vt:lpstr>Diet Analyses</vt:lpstr>
      <vt:lpstr>Diet Analyses</vt:lpstr>
      <vt:lpstr>Diet Analyses</vt:lpstr>
      <vt:lpstr>Diet Analyses</vt:lpstr>
      <vt:lpstr>Diet Analyses - Importance</vt:lpstr>
      <vt:lpstr>Bioinformatics</vt:lpstr>
      <vt:lpstr>NCBI GenBank</vt:lpstr>
      <vt:lpstr>NCBI BLAST</vt:lpstr>
      <vt:lpstr>NCBI BLAST</vt:lpstr>
      <vt:lpstr>NCBI BLAST – Walk Through</vt:lpstr>
      <vt:lpstr>NCBI BLAST – Walk Through</vt:lpstr>
      <vt:lpstr>NCBI BLAST – Walk Through</vt:lpstr>
      <vt:lpstr>NCBI BLAST – Walk Through</vt:lpstr>
      <vt:lpstr>NCBI BLAST – Walk Through</vt:lpstr>
      <vt:lpstr>Lesson Scenario</vt:lpstr>
      <vt:lpstr>Discussion</vt:lpstr>
      <vt:lpstr>Explore</vt:lpstr>
      <vt:lpstr>RNA Codon Table RNA → Protein</vt:lpstr>
      <vt:lpstr>Proteins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Stomach Soup: Using Genetics to Identify the Organisms Consumed by White Marlin (Kajikia albida)     Prepared By: Quinn L. Girasek Virginia Institute of Marine Science</dc:title>
  <dc:creator>Quinn L. Girasek</dc:creator>
  <cp:lastModifiedBy>Celia Cackowski</cp:lastModifiedBy>
  <cp:revision>3</cp:revision>
  <dcterms:created xsi:type="dcterms:W3CDTF">2024-11-03T17:18:13Z</dcterms:created>
  <dcterms:modified xsi:type="dcterms:W3CDTF">2025-05-14T18:16:21Z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