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8"/>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x="18288000" cy="10287000"/>
  <p:notesSz cx="6858000" cy="9144000"/>
  <p:embeddedFontLst>
    <p:embeddedFont>
      <p:font typeface="Lazydog" panose="020B0604020202020204" charset="0"/>
      <p:regular r:id="rId19"/>
    </p:embeddedFont>
    <p:embeddedFont>
      <p:font typeface="TT Rounds Neue" panose="020B0604020202020204" charset="0"/>
      <p:regular r:id="rId20"/>
    </p:embeddedFont>
    <p:embeddedFont>
      <p:font typeface="TT Rounds Neue Bold"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autoAdjust="0"/>
    <p:restoredTop sz="94595" autoAdjust="0"/>
  </p:normalViewPr>
  <p:slideViewPr>
    <p:cSldViewPr>
      <p:cViewPr varScale="1">
        <p:scale>
          <a:sx n="68" d="100"/>
          <a:sy n="68" d="100"/>
        </p:scale>
        <p:origin x="1000" y="2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deline B. Pitsenbarger" userId="S::mkburgess@vims.edu::1802bb44-c382-4c79-acfd-85db805a81f4" providerId="AD" clId="Web-{4FDDE3C3-5380-B66F-0EE8-91CFFFC9EA69}"/>
    <pc:docChg chg="modSld">
      <pc:chgData name="Madeline B. Pitsenbarger" userId="S::mkburgess@vims.edu::1802bb44-c382-4c79-acfd-85db805a81f4" providerId="AD" clId="Web-{4FDDE3C3-5380-B66F-0EE8-91CFFFC9EA69}" dt="2025-03-14T14:45:14.577" v="673"/>
      <pc:docMkLst>
        <pc:docMk/>
      </pc:docMkLst>
      <pc:sldChg chg="modNotes">
        <pc:chgData name="Madeline B. Pitsenbarger" userId="S::mkburgess@vims.edu::1802bb44-c382-4c79-acfd-85db805a81f4" providerId="AD" clId="Web-{4FDDE3C3-5380-B66F-0EE8-91CFFFC9EA69}" dt="2025-03-14T14:42:58.181" v="640"/>
        <pc:sldMkLst>
          <pc:docMk/>
          <pc:sldMk cId="0" sldId="257"/>
        </pc:sldMkLst>
      </pc:sldChg>
      <pc:sldChg chg="modSp">
        <pc:chgData name="Madeline B. Pitsenbarger" userId="S::mkburgess@vims.edu::1802bb44-c382-4c79-acfd-85db805a81f4" providerId="AD" clId="Web-{4FDDE3C3-5380-B66F-0EE8-91CFFFC9EA69}" dt="2025-03-14T14:26:49.847" v="0" actId="1076"/>
        <pc:sldMkLst>
          <pc:docMk/>
          <pc:sldMk cId="0" sldId="258"/>
        </pc:sldMkLst>
        <pc:spChg chg="mod">
          <ac:chgData name="Madeline B. Pitsenbarger" userId="S::mkburgess@vims.edu::1802bb44-c382-4c79-acfd-85db805a81f4" providerId="AD" clId="Web-{4FDDE3C3-5380-B66F-0EE8-91CFFFC9EA69}" dt="2025-03-14T14:26:49.847" v="0" actId="1076"/>
          <ac:spMkLst>
            <pc:docMk/>
            <pc:sldMk cId="0" sldId="258"/>
            <ac:spMk id="3" creationId="{00000000-0000-0000-0000-000000000000}"/>
          </ac:spMkLst>
        </pc:spChg>
      </pc:sldChg>
      <pc:sldChg chg="modNotes">
        <pc:chgData name="Madeline B. Pitsenbarger" userId="S::mkburgess@vims.edu::1802bb44-c382-4c79-acfd-85db805a81f4" providerId="AD" clId="Web-{4FDDE3C3-5380-B66F-0EE8-91CFFFC9EA69}" dt="2025-03-14T14:28:25.382" v="7"/>
        <pc:sldMkLst>
          <pc:docMk/>
          <pc:sldMk cId="0" sldId="260"/>
        </pc:sldMkLst>
      </pc:sldChg>
      <pc:sldChg chg="modNotes">
        <pc:chgData name="Madeline B. Pitsenbarger" userId="S::mkburgess@vims.edu::1802bb44-c382-4c79-acfd-85db805a81f4" providerId="AD" clId="Web-{4FDDE3C3-5380-B66F-0EE8-91CFFFC9EA69}" dt="2025-03-14T14:39:44.720" v="440"/>
        <pc:sldMkLst>
          <pc:docMk/>
          <pc:sldMk cId="0" sldId="262"/>
        </pc:sldMkLst>
      </pc:sldChg>
      <pc:sldChg chg="modNotes">
        <pc:chgData name="Madeline B. Pitsenbarger" userId="S::mkburgess@vims.edu::1802bb44-c382-4c79-acfd-85db805a81f4" providerId="AD" clId="Web-{4FDDE3C3-5380-B66F-0EE8-91CFFFC9EA69}" dt="2025-03-14T14:39:25.516" v="439"/>
        <pc:sldMkLst>
          <pc:docMk/>
          <pc:sldMk cId="0" sldId="263"/>
        </pc:sldMkLst>
      </pc:sldChg>
      <pc:sldChg chg="modNotes">
        <pc:chgData name="Madeline B. Pitsenbarger" userId="S::mkburgess@vims.edu::1802bb44-c382-4c79-acfd-85db805a81f4" providerId="AD" clId="Web-{4FDDE3C3-5380-B66F-0EE8-91CFFFC9EA69}" dt="2025-03-14T14:38:58.812" v="382"/>
        <pc:sldMkLst>
          <pc:docMk/>
          <pc:sldMk cId="0" sldId="264"/>
        </pc:sldMkLst>
      </pc:sldChg>
      <pc:sldChg chg="modNotes">
        <pc:chgData name="Madeline B. Pitsenbarger" userId="S::mkburgess@vims.edu::1802bb44-c382-4c79-acfd-85db805a81f4" providerId="AD" clId="Web-{4FDDE3C3-5380-B66F-0EE8-91CFFFC9EA69}" dt="2025-03-14T14:37:47.278" v="341"/>
        <pc:sldMkLst>
          <pc:docMk/>
          <pc:sldMk cId="0" sldId="265"/>
        </pc:sldMkLst>
      </pc:sldChg>
      <pc:sldChg chg="modSp modNotes">
        <pc:chgData name="Madeline B. Pitsenbarger" userId="S::mkburgess@vims.edu::1802bb44-c382-4c79-acfd-85db805a81f4" providerId="AD" clId="Web-{4FDDE3C3-5380-B66F-0EE8-91CFFFC9EA69}" dt="2025-03-14T14:33:54.863" v="168"/>
        <pc:sldMkLst>
          <pc:docMk/>
          <pc:sldMk cId="0" sldId="266"/>
        </pc:sldMkLst>
        <pc:spChg chg="mod">
          <ac:chgData name="Madeline B. Pitsenbarger" userId="S::mkburgess@vims.edu::1802bb44-c382-4c79-acfd-85db805a81f4" providerId="AD" clId="Web-{4FDDE3C3-5380-B66F-0EE8-91CFFFC9EA69}" dt="2025-03-14T14:30:25.996" v="35" actId="20577"/>
          <ac:spMkLst>
            <pc:docMk/>
            <pc:sldMk cId="0" sldId="266"/>
            <ac:spMk id="4" creationId="{00000000-0000-0000-0000-000000000000}"/>
          </ac:spMkLst>
        </pc:spChg>
      </pc:sldChg>
      <pc:sldChg chg="modNotes">
        <pc:chgData name="Madeline B. Pitsenbarger" userId="S::mkburgess@vims.edu::1802bb44-c382-4c79-acfd-85db805a81f4" providerId="AD" clId="Web-{4FDDE3C3-5380-B66F-0EE8-91CFFFC9EA69}" dt="2025-03-14T14:45:14.577" v="673"/>
        <pc:sldMkLst>
          <pc:docMk/>
          <pc:sldMk cId="0" sldId="267"/>
        </pc:sldMkLst>
      </pc:sldChg>
      <pc:sldChg chg="modNotes">
        <pc:chgData name="Madeline B. Pitsenbarger" userId="S::mkburgess@vims.edu::1802bb44-c382-4c79-acfd-85db805a81f4" providerId="AD" clId="Web-{4FDDE3C3-5380-B66F-0EE8-91CFFFC9EA69}" dt="2025-03-14T14:37:06.402" v="292"/>
        <pc:sldMkLst>
          <pc:docMk/>
          <pc:sldMk cId="0" sldId="268"/>
        </pc:sldMkLst>
      </pc:sldChg>
    </pc:docChg>
  </pc:docChgLst>
  <pc:docChgLst>
    <pc:chgData name="Madeline B. Pitsenbarger" userId="S::mkburgess@vims.edu::1802bb44-c382-4c79-acfd-85db805a81f4" providerId="AD" clId="Web-{32C8397E-9DCE-B591-3A8B-7632385060EA}"/>
    <pc:docChg chg="modSld">
      <pc:chgData name="Madeline B. Pitsenbarger" userId="S::mkburgess@vims.edu::1802bb44-c382-4c79-acfd-85db805a81f4" providerId="AD" clId="Web-{32C8397E-9DCE-B591-3A8B-7632385060EA}" dt="2024-12-06T14:21:04.135" v="5" actId="1076"/>
      <pc:docMkLst>
        <pc:docMk/>
      </pc:docMkLst>
      <pc:sldChg chg="modSp">
        <pc:chgData name="Madeline B. Pitsenbarger" userId="S::mkburgess@vims.edu::1802bb44-c382-4c79-acfd-85db805a81f4" providerId="AD" clId="Web-{32C8397E-9DCE-B591-3A8B-7632385060EA}" dt="2024-12-06T14:21:04.135" v="5" actId="1076"/>
        <pc:sldMkLst>
          <pc:docMk/>
          <pc:sldMk cId="0" sldId="263"/>
        </pc:sldMkLst>
        <pc:spChg chg="mod">
          <ac:chgData name="Madeline B. Pitsenbarger" userId="S::mkburgess@vims.edu::1802bb44-c382-4c79-acfd-85db805a81f4" providerId="AD" clId="Web-{32C8397E-9DCE-B591-3A8B-7632385060EA}" dt="2024-12-06T14:21:04.135" v="5" actId="1076"/>
          <ac:spMkLst>
            <pc:docMk/>
            <pc:sldMk cId="0" sldId="263"/>
            <ac:spMk id="8" creationId="{00000000-0000-0000-0000-000000000000}"/>
          </ac:spMkLst>
        </pc:spChg>
        <pc:spChg chg="mod">
          <ac:chgData name="Madeline B. Pitsenbarger" userId="S::mkburgess@vims.edu::1802bb44-c382-4c79-acfd-85db805a81f4" providerId="AD" clId="Web-{32C8397E-9DCE-B591-3A8B-7632385060EA}" dt="2024-12-06T14:20:47.135" v="2" actId="20577"/>
          <ac:spMkLst>
            <pc:docMk/>
            <pc:sldMk cId="0" sldId="263"/>
            <ac:spMk id="1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08.04.2025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5500PjlqfgI"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In case the kids ask... </a:t>
            </a:r>
          </a:p>
          <a:p>
            <a:endParaRPr lang="en-US"/>
          </a:p>
          <a:p>
            <a:r>
              <a:rPr lang="en-US" dirty="0"/>
              <a:t>The fish to the left is a white fish (freshwater) from southwest Virginia. </a:t>
            </a:r>
            <a:endParaRPr lang="en-US" dirty="0">
              <a:ea typeface="Calibri"/>
              <a:cs typeface="Calibri"/>
            </a:endParaRPr>
          </a:p>
          <a:p>
            <a:endParaRPr lang="en-US"/>
          </a:p>
          <a:p>
            <a:r>
              <a:rPr lang="en-US" dirty="0"/>
              <a:t>The fish to the right is an endangered Atlantic sturgeon (brackish/saltwater fish) caught in Wilmington, North Carolina for tagging to track their movement patterns. </a:t>
            </a:r>
            <a:endParaRPr lang="en-US" dirty="0">
              <a:ea typeface="Calibri"/>
              <a:cs typeface="Calibri"/>
            </a:endParaRPr>
          </a:p>
          <a:p>
            <a:endParaRPr lang="en-US" dirty="0">
              <a:ea typeface="Calibri"/>
              <a:cs typeface="Calibri"/>
            </a:endParaRPr>
          </a:p>
          <a:p>
            <a:r>
              <a:rPr lang="en-US" dirty="0">
                <a:ea typeface="Calibri"/>
                <a:cs typeface="Calibri"/>
              </a:rPr>
              <a:t>The top middle picture is electrofishing to catch and release fish species to identify population abundances – to see how many and what types of fish there are in that river.</a:t>
            </a:r>
          </a:p>
          <a:p>
            <a:endParaRPr lang="en-US" dirty="0">
              <a:ea typeface="Calibri"/>
              <a:cs typeface="Calibri"/>
            </a:endParaRPr>
          </a:p>
          <a:p>
            <a:r>
              <a:rPr lang="en-US" dirty="0">
                <a:ea typeface="Calibri"/>
                <a:cs typeface="Calibri"/>
              </a:rPr>
              <a:t>The bottom pictures are working on an oyster farm (my job now) for research!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Have the students name out different species in a rive or creek. Next slide shows examples.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Emphasize the importance of having a balanced ecosystem and how organisms need one another to survive (think food chain, population control, etc.)</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Explain to the student the difference between keystone species and ecosystem engineers! (an animal can be both)</a:t>
            </a:r>
          </a:p>
          <a:p>
            <a:endParaRPr lang="en-US"/>
          </a:p>
          <a:p>
            <a:r>
              <a:rPr lang="en-US" dirty="0"/>
              <a:t>Examples: </a:t>
            </a:r>
            <a:endParaRPr lang="en-US" dirty="0">
              <a:ea typeface="Calibri"/>
              <a:cs typeface="Calibri"/>
            </a:endParaRPr>
          </a:p>
          <a:p>
            <a:endParaRPr lang="en-US" b="1" dirty="0">
              <a:ea typeface="Calibri"/>
              <a:cs typeface="Calibri"/>
            </a:endParaRPr>
          </a:p>
          <a:p>
            <a:r>
              <a:rPr lang="en-US" b="1" dirty="0"/>
              <a:t>Engineers</a:t>
            </a:r>
            <a:endParaRPr lang="en-US" b="1" dirty="0">
              <a:ea typeface="Calibri"/>
              <a:cs typeface="Calibri"/>
            </a:endParaRPr>
          </a:p>
          <a:p>
            <a:endParaRPr lang="en-US"/>
          </a:p>
          <a:p>
            <a:r>
              <a:rPr lang="en-US" dirty="0"/>
              <a:t>Beavers, beavers cut down trees to create dams</a:t>
            </a:r>
            <a:endParaRPr lang="en-US" dirty="0">
              <a:ea typeface="Calibri"/>
              <a:cs typeface="Calibri"/>
            </a:endParaRPr>
          </a:p>
          <a:p>
            <a:endParaRPr lang="en-US"/>
          </a:p>
          <a:p>
            <a:r>
              <a:rPr lang="en-US" dirty="0"/>
              <a:t>Elephants, elephants tear down trees and brush to make pathways and even can dig wells for water</a:t>
            </a:r>
            <a:endParaRPr lang="en-US" dirty="0">
              <a:ea typeface="Calibri"/>
              <a:cs typeface="Calibri"/>
            </a:endParaRPr>
          </a:p>
          <a:p>
            <a:endParaRPr lang="en-US"/>
          </a:p>
          <a:p>
            <a:endParaRPr lang="en-US"/>
          </a:p>
          <a:p>
            <a:r>
              <a:rPr lang="en-US" b="1" dirty="0"/>
              <a:t>Keystone species</a:t>
            </a:r>
            <a:endParaRPr lang="en-US" b="1" dirty="0">
              <a:ea typeface="Calibri"/>
              <a:cs typeface="Calibri"/>
            </a:endParaRPr>
          </a:p>
          <a:p>
            <a:endParaRPr lang="en-US"/>
          </a:p>
          <a:p>
            <a:r>
              <a:rPr lang="en-US" dirty="0"/>
              <a:t>sea otters, sea otters maintaining sea urchin populations, without sea otters, the urchin population rapidly expands and eats all the kelp, which is a habitat for lots of species</a:t>
            </a:r>
            <a:endParaRPr lang="en-US" dirty="0">
              <a:ea typeface="Calibri"/>
              <a:cs typeface="Calibri"/>
            </a:endParaRPr>
          </a:p>
          <a:p>
            <a:endParaRPr lang="en-US"/>
          </a:p>
          <a:p>
            <a:r>
              <a:rPr lang="en-US" dirty="0"/>
              <a:t>Bees, bees support the pollination of 90% of flowering plants, without bees many flowering plants would struggle to exist</a:t>
            </a:r>
            <a:endParaRPr lang="en-US" dirty="0">
              <a:ea typeface="Calibri"/>
              <a:cs typeface="Calibri"/>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Optional video to play after this slide: </a:t>
            </a:r>
            <a:r>
              <a:rPr lang="en-US" dirty="0">
                <a:hlinkClick r:id="rId3"/>
              </a:rPr>
              <a:t>https://www.youtube.com/watch?v=5500PjlqfgI</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Have the students color their clothespin to looks like bluehead chubs. Googly eyes are optional. Eyes can be colored in with colored pencils or markers.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Time the students (~ 60 seconds worked best when I practiced with a group) to build a nest by picking up the pebbles (pompoms) with their fish's mouth (clothespin).</a:t>
            </a:r>
          </a:p>
          <a:p>
            <a:endParaRPr lang="en-US"/>
          </a:p>
          <a:p>
            <a:r>
              <a:rPr lang="en-US" dirty="0"/>
              <a:t>Fun Facts: </a:t>
            </a:r>
            <a:endParaRPr lang="en-US" dirty="0">
              <a:ea typeface="Calibri"/>
              <a:cs typeface="Calibri"/>
            </a:endParaRPr>
          </a:p>
          <a:p>
            <a:r>
              <a:rPr lang="en-US" dirty="0"/>
              <a:t>They can transport up to 7,000 stones, each as large as their head, from up to 23 meters away in a single day</a:t>
            </a:r>
            <a:endParaRPr lang="en-US" dirty="0">
              <a:ea typeface="Calibri"/>
              <a:cs typeface="Calibri"/>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Leave this slide up while completing the Nest Data Worksheet. If done on a smart board, feel free to fill in the chart above as an example for the class.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ea typeface="Calibri"/>
                <a:cs typeface="Calibri"/>
              </a:rPr>
              <a:t>Leave this slide up if the students are filling out the Histogram Handout individually. If the histogram is being done as a class, go to slide 12 to fill the histogram out on a smart board or draw the histogram template on a white board/chalk board. </a:t>
            </a:r>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ea typeface="Calibri"/>
                <a:cs typeface="Calibri"/>
              </a:rPr>
              <a:t>Do not forget to add a title at the top and the units of measurement on the X and Y axis! If the class has time, feel free to make histograms for length and width of nests as well! </a:t>
            </a:r>
          </a:p>
          <a:p>
            <a:endParaRPr lang="en-US" dirty="0"/>
          </a:p>
          <a:p>
            <a:r>
              <a:rPr lang="en-US" dirty="0"/>
              <a:t>Drumroll please! This is where you can make it fun. Award the student who had the most “pebbles”(pompoms), tallest nest, etc. Using the </a:t>
            </a:r>
            <a:r>
              <a:rPr lang="en-US" i="1" dirty="0"/>
              <a:t>Nest Data Outcomes</a:t>
            </a:r>
            <a:r>
              <a:rPr lang="en-US" dirty="0"/>
              <a:t> sheet, tell the class the number of species that would be in each size range of nests using the guide. This chart does not use real data but is proportional to real data sets. Feel free to adjust “number of pebbles” as needed for your class’s data, it should reflect the x-axis ranges in the histogram. ~ 15 minutes</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12</a:t>
            </a:fld>
            <a:endParaRPr lang="cs-CZ"/>
          </a:p>
        </p:txBody>
      </p:sp>
    </p:spTree>
    <p:extLst>
      <p:ext uri="{BB962C8B-B14F-4D97-AF65-F5344CB8AC3E}">
        <p14:creationId xmlns:p14="http://schemas.microsoft.com/office/powerpoint/2010/main" val="951191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 </a:t>
            </a:r>
          </a:p>
          <a:p>
            <a:r>
              <a:rPr lang="en-US" dirty="0"/>
              <a:t>After working on  the handout and drawing the histogram(s), talk through these questions! Questions are also on the Nest Data Worksheet if you would like students to answer individually. </a:t>
            </a:r>
            <a:endParaRPr lang="en-US" dirty="0">
              <a:ea typeface="Calibri"/>
              <a:cs typeface="Calibri"/>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0.svg"/></Relationships>
</file>

<file path=ppt/slides/_rels/slide4.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7.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6.png"/><Relationship Id="rId2" Type="http://schemas.openxmlformats.org/officeDocument/2006/relationships/notesSlide" Target="../notesSlides/notesSlide3.xml"/><Relationship Id="rId16"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22.svg"/><Relationship Id="rId11" Type="http://schemas.openxmlformats.org/officeDocument/2006/relationships/image" Target="../media/image25.png"/><Relationship Id="rId5" Type="http://schemas.openxmlformats.org/officeDocument/2006/relationships/image" Target="../media/image21.png"/><Relationship Id="rId15" Type="http://schemas.openxmlformats.org/officeDocument/2006/relationships/image" Target="../media/image29.png"/><Relationship Id="rId10" Type="http://schemas.openxmlformats.org/officeDocument/2006/relationships/image" Target="../media/image2.svg"/><Relationship Id="rId4" Type="http://schemas.openxmlformats.org/officeDocument/2006/relationships/image" Target="../media/image20.svg"/><Relationship Id="rId9" Type="http://schemas.openxmlformats.org/officeDocument/2006/relationships/image" Target="../media/image1.png"/><Relationship Id="rId14" Type="http://schemas.openxmlformats.org/officeDocument/2006/relationships/image" Target="../media/image28.png"/></Relationships>
</file>

<file path=ppt/slides/_rels/slide5.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7.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6.png"/><Relationship Id="rId2" Type="http://schemas.openxmlformats.org/officeDocument/2006/relationships/notesSlide" Target="../notesSlides/notesSlide4.xml"/><Relationship Id="rId16"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22.svg"/><Relationship Id="rId11" Type="http://schemas.openxmlformats.org/officeDocument/2006/relationships/image" Target="../media/image25.png"/><Relationship Id="rId5" Type="http://schemas.openxmlformats.org/officeDocument/2006/relationships/image" Target="../media/image21.png"/><Relationship Id="rId15" Type="http://schemas.openxmlformats.org/officeDocument/2006/relationships/image" Target="../media/image29.png"/><Relationship Id="rId10" Type="http://schemas.openxmlformats.org/officeDocument/2006/relationships/image" Target="../media/image2.svg"/><Relationship Id="rId4" Type="http://schemas.openxmlformats.org/officeDocument/2006/relationships/image" Target="../media/image20.svg"/><Relationship Id="rId9" Type="http://schemas.openxmlformats.org/officeDocument/2006/relationships/image" Target="../media/image1.png"/><Relationship Id="rId14" Type="http://schemas.openxmlformats.org/officeDocument/2006/relationships/image" Target="../media/image28.png"/></Relationships>
</file>

<file path=ppt/slides/_rels/slide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9.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5.png"/><Relationship Id="rId4" Type="http://schemas.openxmlformats.org/officeDocument/2006/relationships/image" Target="../media/image20.svg"/><Relationship Id="rId9" Type="http://schemas.openxmlformats.org/officeDocument/2006/relationships/image" Target="../media/image33.svg"/></Relationships>
</file>

<file path=ppt/slides/_rels/slide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9.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2.svg"/><Relationship Id="rId5" Type="http://schemas.openxmlformats.org/officeDocument/2006/relationships/image" Target="../media/image5.png"/><Relationship Id="rId10" Type="http://schemas.openxmlformats.org/officeDocument/2006/relationships/image" Target="../media/image1.png"/><Relationship Id="rId4" Type="http://schemas.openxmlformats.org/officeDocument/2006/relationships/image" Target="../media/image20.svg"/><Relationship Id="rId9" Type="http://schemas.openxmlformats.org/officeDocument/2006/relationships/image" Target="../media/image33.svg"/></Relationships>
</file>

<file path=ppt/slides/_rels/slide8.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1.png"/><Relationship Id="rId7"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svg"/><Relationship Id="rId4" Type="http://schemas.openxmlformats.org/officeDocument/2006/relationships/image" Target="../media/image38.png"/></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2.sv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39.svg"/><Relationship Id="rId4"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638573" y="762569"/>
            <a:ext cx="5187664" cy="2355568"/>
          </a:xfrm>
          <a:custGeom>
            <a:avLst/>
            <a:gdLst/>
            <a:ahLst/>
            <a:cxnLst/>
            <a:rect l="l" t="t" r="r" b="b"/>
            <a:pathLst>
              <a:path w="5187664" h="2355568">
                <a:moveTo>
                  <a:pt x="0" y="0"/>
                </a:moveTo>
                <a:lnTo>
                  <a:pt x="5187664" y="0"/>
                </a:lnTo>
                <a:lnTo>
                  <a:pt x="5187664" y="2355568"/>
                </a:lnTo>
                <a:lnTo>
                  <a:pt x="0" y="23555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5000177" y="762569"/>
            <a:ext cx="2259123" cy="2689433"/>
          </a:xfrm>
          <a:custGeom>
            <a:avLst/>
            <a:gdLst/>
            <a:ahLst/>
            <a:cxnLst/>
            <a:rect l="l" t="t" r="r" b="b"/>
            <a:pathLst>
              <a:path w="2259123" h="2689433">
                <a:moveTo>
                  <a:pt x="0" y="0"/>
                </a:moveTo>
                <a:lnTo>
                  <a:pt x="2259123" y="0"/>
                </a:lnTo>
                <a:lnTo>
                  <a:pt x="2259123" y="2689433"/>
                </a:lnTo>
                <a:lnTo>
                  <a:pt x="0" y="26894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a:off x="1492107" y="7564326"/>
            <a:ext cx="3025362" cy="2144225"/>
          </a:xfrm>
          <a:custGeom>
            <a:avLst/>
            <a:gdLst/>
            <a:ahLst/>
            <a:cxnLst/>
            <a:rect l="l" t="t" r="r" b="b"/>
            <a:pathLst>
              <a:path w="3025362" h="2144225">
                <a:moveTo>
                  <a:pt x="0" y="0"/>
                </a:moveTo>
                <a:lnTo>
                  <a:pt x="3025362" y="0"/>
                </a:lnTo>
                <a:lnTo>
                  <a:pt x="3025362" y="2144225"/>
                </a:lnTo>
                <a:lnTo>
                  <a:pt x="0" y="2144225"/>
                </a:lnTo>
                <a:lnTo>
                  <a:pt x="0" y="0"/>
                </a:lnTo>
                <a:close/>
              </a:path>
            </a:pathLst>
          </a:custGeom>
          <a:blipFill>
            <a:blip r:embed="rId6"/>
            <a:stretch>
              <a:fillRect/>
            </a:stretch>
          </a:blipFill>
        </p:spPr>
        <p:txBody>
          <a:bodyPr/>
          <a:lstStyle/>
          <a:p>
            <a:endParaRPr lang="en-US"/>
          </a:p>
        </p:txBody>
      </p:sp>
      <p:sp>
        <p:nvSpPr>
          <p:cNvPr id="5" name="Freeform 5"/>
          <p:cNvSpPr/>
          <p:nvPr/>
        </p:nvSpPr>
        <p:spPr>
          <a:xfrm>
            <a:off x="10854206" y="5687819"/>
            <a:ext cx="7575475" cy="4875851"/>
          </a:xfrm>
          <a:custGeom>
            <a:avLst/>
            <a:gdLst/>
            <a:ahLst/>
            <a:cxnLst/>
            <a:rect l="l" t="t" r="r" b="b"/>
            <a:pathLst>
              <a:path w="7575475" h="4875851">
                <a:moveTo>
                  <a:pt x="0" y="0"/>
                </a:moveTo>
                <a:lnTo>
                  <a:pt x="7575475" y="0"/>
                </a:lnTo>
                <a:lnTo>
                  <a:pt x="7575475" y="4875851"/>
                </a:lnTo>
                <a:lnTo>
                  <a:pt x="0" y="487585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6" name="Freeform 6"/>
          <p:cNvSpPr/>
          <p:nvPr/>
        </p:nvSpPr>
        <p:spPr>
          <a:xfrm>
            <a:off x="12331070" y="8484748"/>
            <a:ext cx="734171" cy="773552"/>
          </a:xfrm>
          <a:custGeom>
            <a:avLst/>
            <a:gdLst/>
            <a:ahLst/>
            <a:cxnLst/>
            <a:rect l="l" t="t" r="r" b="b"/>
            <a:pathLst>
              <a:path w="734171" h="773552">
                <a:moveTo>
                  <a:pt x="0" y="0"/>
                </a:moveTo>
                <a:lnTo>
                  <a:pt x="734172" y="0"/>
                </a:lnTo>
                <a:lnTo>
                  <a:pt x="734172" y="773552"/>
                </a:lnTo>
                <a:lnTo>
                  <a:pt x="0" y="77355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7" name="Freeform 7"/>
          <p:cNvSpPr/>
          <p:nvPr/>
        </p:nvSpPr>
        <p:spPr>
          <a:xfrm>
            <a:off x="15766659" y="7780072"/>
            <a:ext cx="734171" cy="773552"/>
          </a:xfrm>
          <a:custGeom>
            <a:avLst/>
            <a:gdLst/>
            <a:ahLst/>
            <a:cxnLst/>
            <a:rect l="l" t="t" r="r" b="b"/>
            <a:pathLst>
              <a:path w="734171" h="773552">
                <a:moveTo>
                  <a:pt x="0" y="0"/>
                </a:moveTo>
                <a:lnTo>
                  <a:pt x="734172" y="0"/>
                </a:lnTo>
                <a:lnTo>
                  <a:pt x="734172" y="773552"/>
                </a:lnTo>
                <a:lnTo>
                  <a:pt x="0" y="77355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8" name="Freeform 8"/>
          <p:cNvSpPr/>
          <p:nvPr/>
        </p:nvSpPr>
        <p:spPr>
          <a:xfrm>
            <a:off x="13065242" y="773188"/>
            <a:ext cx="1661445" cy="1167165"/>
          </a:xfrm>
          <a:custGeom>
            <a:avLst/>
            <a:gdLst/>
            <a:ahLst/>
            <a:cxnLst/>
            <a:rect l="l" t="t" r="r" b="b"/>
            <a:pathLst>
              <a:path w="1661445" h="1167165">
                <a:moveTo>
                  <a:pt x="0" y="0"/>
                </a:moveTo>
                <a:lnTo>
                  <a:pt x="1661445" y="0"/>
                </a:lnTo>
                <a:lnTo>
                  <a:pt x="1661445" y="1167165"/>
                </a:lnTo>
                <a:lnTo>
                  <a:pt x="0" y="1167165"/>
                </a:lnTo>
                <a:lnTo>
                  <a:pt x="0" y="0"/>
                </a:lnTo>
                <a:close/>
              </a:path>
            </a:pathLst>
          </a:custGeom>
          <a:blipFill>
            <a:blip r:embed="rId11"/>
            <a:stretch>
              <a:fillRect/>
            </a:stretch>
          </a:blipFill>
        </p:spPr>
        <p:txBody>
          <a:bodyPr/>
          <a:lstStyle/>
          <a:p>
            <a:endParaRPr lang="en-US"/>
          </a:p>
        </p:txBody>
      </p:sp>
      <p:sp>
        <p:nvSpPr>
          <p:cNvPr id="9" name="Freeform 9"/>
          <p:cNvSpPr/>
          <p:nvPr/>
        </p:nvSpPr>
        <p:spPr>
          <a:xfrm>
            <a:off x="393131" y="6448870"/>
            <a:ext cx="4247535" cy="4114800"/>
          </a:xfrm>
          <a:custGeom>
            <a:avLst/>
            <a:gdLst/>
            <a:ahLst/>
            <a:cxnLst/>
            <a:rect l="l" t="t" r="r" b="b"/>
            <a:pathLst>
              <a:path w="4247535" h="4114800">
                <a:moveTo>
                  <a:pt x="0" y="0"/>
                </a:moveTo>
                <a:lnTo>
                  <a:pt x="4247536" y="0"/>
                </a:lnTo>
                <a:lnTo>
                  <a:pt x="4247536" y="4114800"/>
                </a:lnTo>
                <a:lnTo>
                  <a:pt x="0" y="411480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10" name="TextBox 10"/>
          <p:cNvSpPr txBox="1"/>
          <p:nvPr/>
        </p:nvSpPr>
        <p:spPr>
          <a:xfrm>
            <a:off x="2770245" y="4024859"/>
            <a:ext cx="13363501" cy="1385570"/>
          </a:xfrm>
          <a:prstGeom prst="rect">
            <a:avLst/>
          </a:prstGeom>
        </p:spPr>
        <p:txBody>
          <a:bodyPr lIns="0" tIns="0" rIns="0" bIns="0" rtlCol="0" anchor="t">
            <a:spAutoFit/>
          </a:bodyPr>
          <a:lstStyle/>
          <a:p>
            <a:pPr algn="ctr">
              <a:lnSpc>
                <a:spcPts val="6439"/>
              </a:lnSpc>
            </a:pPr>
            <a:r>
              <a:rPr lang="en-US" sz="4599">
                <a:solidFill>
                  <a:srgbClr val="FFFFFF"/>
                </a:solidFill>
                <a:latin typeface="Lazydog"/>
                <a:ea typeface="Lazydog"/>
                <a:cs typeface="Lazydog"/>
                <a:sym typeface="Lazydog"/>
              </a:rPr>
              <a:t> Fish Engineering: Building homes &amp; Habitats</a:t>
            </a:r>
          </a:p>
          <a:p>
            <a:pPr algn="ctr">
              <a:lnSpc>
                <a:spcPts val="4620"/>
              </a:lnSpc>
              <a:spcBef>
                <a:spcPct val="0"/>
              </a:spcBef>
            </a:pPr>
            <a:r>
              <a:rPr lang="en-US" sz="3300">
                <a:solidFill>
                  <a:srgbClr val="FFFFFF"/>
                </a:solidFill>
                <a:latin typeface="TT Rounds Neue"/>
                <a:ea typeface="TT Rounds Neue"/>
                <a:cs typeface="TT Rounds Neue"/>
                <a:sym typeface="TT Rounds Neue"/>
              </a:rPr>
              <a:t>Prepared by Madeline Pitsenbarger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12238880" y="6721859"/>
            <a:ext cx="6552162" cy="4368108"/>
          </a:xfrm>
          <a:custGeom>
            <a:avLst/>
            <a:gdLst/>
            <a:ahLst/>
            <a:cxnLst/>
            <a:rect l="l" t="t" r="r" b="b"/>
            <a:pathLst>
              <a:path w="6552162" h="4368108">
                <a:moveTo>
                  <a:pt x="0" y="0"/>
                </a:moveTo>
                <a:lnTo>
                  <a:pt x="6552161" y="0"/>
                </a:lnTo>
                <a:lnTo>
                  <a:pt x="6552161" y="4368107"/>
                </a:lnTo>
                <a:lnTo>
                  <a:pt x="0" y="4368107"/>
                </a:lnTo>
                <a:lnTo>
                  <a:pt x="0" y="0"/>
                </a:lnTo>
                <a:close/>
              </a:path>
            </a:pathLst>
          </a:custGeom>
          <a:blipFill>
            <a:blip r:embed="rId3"/>
            <a:stretch>
              <a:fillRect/>
            </a:stretch>
          </a:blipFill>
        </p:spPr>
        <p:txBody>
          <a:bodyPr/>
          <a:lstStyle/>
          <a:p>
            <a:endParaRPr lang="en-US"/>
          </a:p>
        </p:txBody>
      </p:sp>
      <p:sp>
        <p:nvSpPr>
          <p:cNvPr id="3" name="Freeform 3"/>
          <p:cNvSpPr/>
          <p:nvPr/>
        </p:nvSpPr>
        <p:spPr>
          <a:xfrm>
            <a:off x="10687220" y="2365589"/>
            <a:ext cx="4166866" cy="4356269"/>
          </a:xfrm>
          <a:custGeom>
            <a:avLst/>
            <a:gdLst/>
            <a:ahLst/>
            <a:cxnLst/>
            <a:rect l="l" t="t" r="r" b="b"/>
            <a:pathLst>
              <a:path w="4166866" h="4356269">
                <a:moveTo>
                  <a:pt x="0" y="0"/>
                </a:moveTo>
                <a:lnTo>
                  <a:pt x="4166866" y="0"/>
                </a:lnTo>
                <a:lnTo>
                  <a:pt x="4166866" y="4356270"/>
                </a:lnTo>
                <a:lnTo>
                  <a:pt x="0" y="4356270"/>
                </a:lnTo>
                <a:lnTo>
                  <a:pt x="0" y="0"/>
                </a:lnTo>
                <a:close/>
              </a:path>
            </a:pathLst>
          </a:custGeom>
          <a:blipFill>
            <a:blip r:embed="rId4"/>
            <a:stretch>
              <a:fillRect b="-27536"/>
            </a:stretch>
          </a:blipFill>
        </p:spPr>
        <p:txBody>
          <a:bodyPr/>
          <a:lstStyle/>
          <a:p>
            <a:endParaRPr lang="en-US"/>
          </a:p>
        </p:txBody>
      </p:sp>
      <p:sp>
        <p:nvSpPr>
          <p:cNvPr id="4" name="Freeform 4"/>
          <p:cNvSpPr/>
          <p:nvPr/>
        </p:nvSpPr>
        <p:spPr>
          <a:xfrm>
            <a:off x="10858458" y="0"/>
            <a:ext cx="3995627" cy="3936797"/>
          </a:xfrm>
          <a:custGeom>
            <a:avLst/>
            <a:gdLst/>
            <a:ahLst/>
            <a:cxnLst/>
            <a:rect l="l" t="t" r="r" b="b"/>
            <a:pathLst>
              <a:path w="3995627" h="3936797">
                <a:moveTo>
                  <a:pt x="0" y="0"/>
                </a:moveTo>
                <a:lnTo>
                  <a:pt x="3995628" y="0"/>
                </a:lnTo>
                <a:lnTo>
                  <a:pt x="3995628" y="3936797"/>
                </a:lnTo>
                <a:lnTo>
                  <a:pt x="0" y="3936797"/>
                </a:lnTo>
                <a:lnTo>
                  <a:pt x="0" y="0"/>
                </a:lnTo>
                <a:close/>
              </a:path>
            </a:pathLst>
          </a:custGeom>
          <a:blipFill>
            <a:blip r:embed="rId5"/>
            <a:stretch>
              <a:fillRect l="-4624" r="-43166"/>
            </a:stretch>
          </a:blipFill>
        </p:spPr>
        <p:txBody>
          <a:bodyPr/>
          <a:lstStyle/>
          <a:p>
            <a:endParaRPr lang="en-US"/>
          </a:p>
        </p:txBody>
      </p:sp>
      <p:sp>
        <p:nvSpPr>
          <p:cNvPr id="5" name="Freeform 5"/>
          <p:cNvSpPr/>
          <p:nvPr/>
        </p:nvSpPr>
        <p:spPr>
          <a:xfrm>
            <a:off x="8237795" y="6721859"/>
            <a:ext cx="4001084" cy="3565141"/>
          </a:xfrm>
          <a:custGeom>
            <a:avLst/>
            <a:gdLst/>
            <a:ahLst/>
            <a:cxnLst/>
            <a:rect l="l" t="t" r="r" b="b"/>
            <a:pathLst>
              <a:path w="4001084" h="3565141">
                <a:moveTo>
                  <a:pt x="0" y="0"/>
                </a:moveTo>
                <a:lnTo>
                  <a:pt x="4001085" y="0"/>
                </a:lnTo>
                <a:lnTo>
                  <a:pt x="4001085" y="3565141"/>
                </a:lnTo>
                <a:lnTo>
                  <a:pt x="0" y="3565141"/>
                </a:lnTo>
                <a:lnTo>
                  <a:pt x="0" y="0"/>
                </a:lnTo>
                <a:close/>
              </a:path>
            </a:pathLst>
          </a:custGeom>
          <a:blipFill>
            <a:blip r:embed="rId6"/>
            <a:stretch>
              <a:fillRect l="-49913" t="-25985" r="-18474"/>
            </a:stretch>
          </a:blipFill>
        </p:spPr>
        <p:txBody>
          <a:bodyPr/>
          <a:lstStyle/>
          <a:p>
            <a:endParaRPr lang="en-US"/>
          </a:p>
        </p:txBody>
      </p:sp>
      <p:sp>
        <p:nvSpPr>
          <p:cNvPr id="6" name="Freeform 6"/>
          <p:cNvSpPr/>
          <p:nvPr/>
        </p:nvSpPr>
        <p:spPr>
          <a:xfrm>
            <a:off x="14854086" y="123198"/>
            <a:ext cx="3433914" cy="6598661"/>
          </a:xfrm>
          <a:custGeom>
            <a:avLst/>
            <a:gdLst/>
            <a:ahLst/>
            <a:cxnLst/>
            <a:rect l="l" t="t" r="r" b="b"/>
            <a:pathLst>
              <a:path w="3433914" h="6598661">
                <a:moveTo>
                  <a:pt x="0" y="0"/>
                </a:moveTo>
                <a:lnTo>
                  <a:pt x="3433914" y="0"/>
                </a:lnTo>
                <a:lnTo>
                  <a:pt x="3433914" y="6598661"/>
                </a:lnTo>
                <a:lnTo>
                  <a:pt x="0" y="6598661"/>
                </a:lnTo>
                <a:lnTo>
                  <a:pt x="0" y="0"/>
                </a:lnTo>
                <a:close/>
              </a:path>
            </a:pathLst>
          </a:custGeom>
          <a:blipFill>
            <a:blip r:embed="rId7"/>
            <a:stretch>
              <a:fillRect l="-1066" r="-1066" b="-303"/>
            </a:stretch>
          </a:blipFill>
        </p:spPr>
        <p:txBody>
          <a:bodyPr/>
          <a:lstStyle/>
          <a:p>
            <a:endParaRPr lang="en-US"/>
          </a:p>
        </p:txBody>
      </p:sp>
      <p:sp>
        <p:nvSpPr>
          <p:cNvPr id="7" name="Freeform 7"/>
          <p:cNvSpPr/>
          <p:nvPr/>
        </p:nvSpPr>
        <p:spPr>
          <a:xfrm>
            <a:off x="8144377" y="0"/>
            <a:ext cx="2875750" cy="3959654"/>
          </a:xfrm>
          <a:custGeom>
            <a:avLst/>
            <a:gdLst/>
            <a:ahLst/>
            <a:cxnLst/>
            <a:rect l="l" t="t" r="r" b="b"/>
            <a:pathLst>
              <a:path w="2875750" h="3959654">
                <a:moveTo>
                  <a:pt x="0" y="0"/>
                </a:moveTo>
                <a:lnTo>
                  <a:pt x="2875750" y="0"/>
                </a:lnTo>
                <a:lnTo>
                  <a:pt x="2875750" y="3959654"/>
                </a:lnTo>
                <a:lnTo>
                  <a:pt x="0" y="3959654"/>
                </a:lnTo>
                <a:lnTo>
                  <a:pt x="0" y="0"/>
                </a:lnTo>
                <a:close/>
              </a:path>
            </a:pathLst>
          </a:custGeom>
          <a:blipFill>
            <a:blip r:embed="rId8"/>
            <a:stretch>
              <a:fillRect l="-8431" r="-8431" b="-13164"/>
            </a:stretch>
          </a:blipFill>
        </p:spPr>
        <p:txBody>
          <a:bodyPr/>
          <a:lstStyle/>
          <a:p>
            <a:endParaRPr lang="en-US"/>
          </a:p>
        </p:txBody>
      </p:sp>
      <p:sp>
        <p:nvSpPr>
          <p:cNvPr id="8" name="TextBox 8"/>
          <p:cNvSpPr txBox="1"/>
          <p:nvPr/>
        </p:nvSpPr>
        <p:spPr>
          <a:xfrm>
            <a:off x="1348957" y="676592"/>
            <a:ext cx="5702052" cy="771526"/>
          </a:xfrm>
          <a:prstGeom prst="rect">
            <a:avLst/>
          </a:prstGeom>
        </p:spPr>
        <p:txBody>
          <a:bodyPr lIns="0" tIns="0" rIns="0" bIns="0" rtlCol="0" anchor="t">
            <a:spAutoFit/>
          </a:bodyPr>
          <a:lstStyle/>
          <a:p>
            <a:pPr algn="ctr">
              <a:lnSpc>
                <a:spcPts val="6299"/>
              </a:lnSpc>
              <a:spcBef>
                <a:spcPct val="0"/>
              </a:spcBef>
            </a:pPr>
            <a:r>
              <a:rPr lang="en-US" sz="4499">
                <a:solidFill>
                  <a:srgbClr val="FFFFFF"/>
                </a:solidFill>
                <a:latin typeface="Lazydog"/>
                <a:ea typeface="Lazydog"/>
                <a:cs typeface="Lazydog"/>
                <a:sym typeface="Lazydog"/>
              </a:rPr>
              <a:t>Meet the scientist! </a:t>
            </a:r>
          </a:p>
        </p:txBody>
      </p:sp>
      <p:sp>
        <p:nvSpPr>
          <p:cNvPr id="9" name="TextBox 9"/>
          <p:cNvSpPr txBox="1"/>
          <p:nvPr/>
        </p:nvSpPr>
        <p:spPr>
          <a:xfrm>
            <a:off x="469323" y="2335838"/>
            <a:ext cx="7461321" cy="1180465"/>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Hi! My name is Madeline and I am a marine scientist.</a:t>
            </a:r>
          </a:p>
        </p:txBody>
      </p:sp>
      <p:sp>
        <p:nvSpPr>
          <p:cNvPr id="10" name="TextBox 10"/>
          <p:cNvSpPr txBox="1"/>
          <p:nvPr/>
        </p:nvSpPr>
        <p:spPr>
          <a:xfrm>
            <a:off x="136725" y="4606762"/>
            <a:ext cx="8747249" cy="1780540"/>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Before I started studying animals in the ocean, I studied fish in the rivers of southwest Virginia! </a:t>
            </a:r>
          </a:p>
        </p:txBody>
      </p:sp>
      <p:sp>
        <p:nvSpPr>
          <p:cNvPr id="11" name="TextBox 11"/>
          <p:cNvSpPr txBox="1"/>
          <p:nvPr/>
        </p:nvSpPr>
        <p:spPr>
          <a:xfrm>
            <a:off x="385311" y="7477760"/>
            <a:ext cx="7437063" cy="1780540"/>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I am excited to share my love for the water and knowledge of the animals that live in it with you!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7648423" y="-1359537"/>
            <a:ext cx="11545542" cy="11632788"/>
          </a:xfrm>
          <a:custGeom>
            <a:avLst/>
            <a:gdLst/>
            <a:ahLst/>
            <a:cxnLst/>
            <a:rect l="l" t="t" r="r" b="b"/>
            <a:pathLst>
              <a:path w="11545542" h="11632788">
                <a:moveTo>
                  <a:pt x="0" y="0"/>
                </a:moveTo>
                <a:lnTo>
                  <a:pt x="11545542" y="0"/>
                </a:lnTo>
                <a:lnTo>
                  <a:pt x="11545542" y="11632788"/>
                </a:lnTo>
                <a:lnTo>
                  <a:pt x="0" y="116327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260430" y="2574362"/>
            <a:ext cx="10459305" cy="2454275"/>
          </a:xfrm>
          <a:prstGeom prst="rect">
            <a:avLst/>
          </a:prstGeom>
        </p:spPr>
        <p:txBody>
          <a:bodyPr lIns="0" tIns="0" rIns="0" bIns="0" rtlCol="0" anchor="t">
            <a:spAutoFit/>
          </a:bodyPr>
          <a:lstStyle/>
          <a:p>
            <a:pPr algn="ctr">
              <a:lnSpc>
                <a:spcPts val="4899"/>
              </a:lnSpc>
            </a:pPr>
            <a:r>
              <a:rPr lang="en-US" sz="3499">
                <a:solidFill>
                  <a:srgbClr val="FFFFFF"/>
                </a:solidFill>
                <a:latin typeface="TT Rounds Neue"/>
                <a:ea typeface="TT Rounds Neue"/>
                <a:cs typeface="TT Rounds Neue"/>
                <a:sym typeface="TT Rounds Neue"/>
              </a:rPr>
              <a:t>Many different fish </a:t>
            </a:r>
            <a:r>
              <a:rPr lang="en-US" sz="3499" b="1">
                <a:solidFill>
                  <a:srgbClr val="FFFFFF"/>
                </a:solidFill>
                <a:latin typeface="TT Rounds Neue Bold"/>
                <a:ea typeface="TT Rounds Neue Bold"/>
                <a:cs typeface="TT Rounds Neue Bold"/>
                <a:sym typeface="TT Rounds Neue Bold"/>
              </a:rPr>
              <a:t>species</a:t>
            </a:r>
            <a:r>
              <a:rPr lang="en-US" sz="3499">
                <a:solidFill>
                  <a:srgbClr val="FFFFFF"/>
                </a:solidFill>
                <a:latin typeface="TT Rounds Neue"/>
                <a:ea typeface="TT Rounds Neue"/>
                <a:cs typeface="TT Rounds Neue"/>
                <a:sym typeface="TT Rounds Neue"/>
              </a:rPr>
              <a:t> live in the rivers and creeks! These fish and other organisms help make up the</a:t>
            </a:r>
            <a:r>
              <a:rPr lang="en-US" sz="3499" b="1">
                <a:solidFill>
                  <a:srgbClr val="FFFFFF"/>
                </a:solidFill>
                <a:latin typeface="TT Rounds Neue Bold"/>
                <a:ea typeface="TT Rounds Neue Bold"/>
                <a:cs typeface="TT Rounds Neue Bold"/>
                <a:sym typeface="TT Rounds Neue Bold"/>
              </a:rPr>
              <a:t> </a:t>
            </a:r>
            <a:r>
              <a:rPr lang="en-US" sz="3499">
                <a:solidFill>
                  <a:srgbClr val="FFFFFF"/>
                </a:solidFill>
                <a:latin typeface="TT Rounds Neue"/>
                <a:ea typeface="TT Rounds Neue"/>
                <a:cs typeface="TT Rounds Neue"/>
                <a:sym typeface="TT Rounds Neue"/>
              </a:rPr>
              <a:t>ecosystem.</a:t>
            </a:r>
          </a:p>
          <a:p>
            <a:pPr algn="ctr">
              <a:lnSpc>
                <a:spcPts val="4899"/>
              </a:lnSpc>
              <a:spcBef>
                <a:spcPct val="0"/>
              </a:spcBef>
            </a:pPr>
            <a:endParaRPr lang="en-US" sz="3499">
              <a:solidFill>
                <a:srgbClr val="FFFFFF"/>
              </a:solidFill>
              <a:latin typeface="TT Rounds Neue"/>
              <a:ea typeface="TT Rounds Neue"/>
              <a:cs typeface="TT Rounds Neue"/>
              <a:sym typeface="TT Rounds Neue"/>
            </a:endParaRPr>
          </a:p>
        </p:txBody>
      </p:sp>
      <p:sp>
        <p:nvSpPr>
          <p:cNvPr id="4" name="TextBox 4"/>
          <p:cNvSpPr txBox="1"/>
          <p:nvPr/>
        </p:nvSpPr>
        <p:spPr>
          <a:xfrm>
            <a:off x="604354" y="6388432"/>
            <a:ext cx="7228866" cy="1216025"/>
          </a:xfrm>
          <a:prstGeom prst="rect">
            <a:avLst/>
          </a:prstGeom>
        </p:spPr>
        <p:txBody>
          <a:bodyPr lIns="0" tIns="0" rIns="0" bIns="0" rtlCol="0" anchor="t">
            <a:spAutoFit/>
          </a:bodyPr>
          <a:lstStyle/>
          <a:p>
            <a:pPr algn="ctr">
              <a:lnSpc>
                <a:spcPts val="4899"/>
              </a:lnSpc>
              <a:spcBef>
                <a:spcPct val="0"/>
              </a:spcBef>
            </a:pPr>
            <a:r>
              <a:rPr lang="en-US" sz="3499">
                <a:solidFill>
                  <a:srgbClr val="FFFFFF"/>
                </a:solidFill>
                <a:latin typeface="TT Rounds Neue"/>
                <a:ea typeface="TT Rounds Neue"/>
                <a:cs typeface="TT Rounds Neue"/>
                <a:sym typeface="TT Rounds Neue"/>
              </a:rPr>
              <a:t>Can you think of any organisms that live in a creek or river?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7648423" y="-1359537"/>
            <a:ext cx="11545542" cy="11632788"/>
          </a:xfrm>
          <a:custGeom>
            <a:avLst/>
            <a:gdLst/>
            <a:ahLst/>
            <a:cxnLst/>
            <a:rect l="l" t="t" r="r" b="b"/>
            <a:pathLst>
              <a:path w="11545542" h="11632788">
                <a:moveTo>
                  <a:pt x="0" y="0"/>
                </a:moveTo>
                <a:lnTo>
                  <a:pt x="11545542" y="0"/>
                </a:lnTo>
                <a:lnTo>
                  <a:pt x="11545542" y="11632788"/>
                </a:lnTo>
                <a:lnTo>
                  <a:pt x="0" y="116327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10539164" y="4173066"/>
            <a:ext cx="772220" cy="567582"/>
          </a:xfrm>
          <a:custGeom>
            <a:avLst/>
            <a:gdLst/>
            <a:ahLst/>
            <a:cxnLst/>
            <a:rect l="l" t="t" r="r" b="b"/>
            <a:pathLst>
              <a:path w="772220" h="567582">
                <a:moveTo>
                  <a:pt x="0" y="0"/>
                </a:moveTo>
                <a:lnTo>
                  <a:pt x="772220" y="0"/>
                </a:lnTo>
                <a:lnTo>
                  <a:pt x="772220" y="567582"/>
                </a:lnTo>
                <a:lnTo>
                  <a:pt x="0" y="56758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6859186" y="6164157"/>
            <a:ext cx="1316650" cy="2567935"/>
          </a:xfrm>
          <a:custGeom>
            <a:avLst/>
            <a:gdLst/>
            <a:ahLst/>
            <a:cxnLst/>
            <a:rect l="l" t="t" r="r" b="b"/>
            <a:pathLst>
              <a:path w="1316650" h="2567935">
                <a:moveTo>
                  <a:pt x="0" y="0"/>
                </a:moveTo>
                <a:lnTo>
                  <a:pt x="1316650" y="0"/>
                </a:lnTo>
                <a:lnTo>
                  <a:pt x="1316650" y="2567935"/>
                </a:lnTo>
                <a:lnTo>
                  <a:pt x="0" y="256793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10345158" y="6270340"/>
            <a:ext cx="5187664" cy="2355568"/>
          </a:xfrm>
          <a:custGeom>
            <a:avLst/>
            <a:gdLst/>
            <a:ahLst/>
            <a:cxnLst/>
            <a:rect l="l" t="t" r="r" b="b"/>
            <a:pathLst>
              <a:path w="5187664" h="2355568">
                <a:moveTo>
                  <a:pt x="0" y="0"/>
                </a:moveTo>
                <a:lnTo>
                  <a:pt x="5187664" y="0"/>
                </a:lnTo>
                <a:lnTo>
                  <a:pt x="5187664" y="2355568"/>
                </a:lnTo>
                <a:lnTo>
                  <a:pt x="0" y="235556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4822528" y="4148744"/>
            <a:ext cx="2036658" cy="1183807"/>
          </a:xfrm>
          <a:custGeom>
            <a:avLst/>
            <a:gdLst/>
            <a:ahLst/>
            <a:cxnLst/>
            <a:rect l="l" t="t" r="r" b="b"/>
            <a:pathLst>
              <a:path w="2036658" h="1183807">
                <a:moveTo>
                  <a:pt x="0" y="0"/>
                </a:moveTo>
                <a:lnTo>
                  <a:pt x="2036658" y="0"/>
                </a:lnTo>
                <a:lnTo>
                  <a:pt x="2036658" y="1183808"/>
                </a:lnTo>
                <a:lnTo>
                  <a:pt x="0" y="1183808"/>
                </a:lnTo>
                <a:lnTo>
                  <a:pt x="0" y="0"/>
                </a:lnTo>
                <a:close/>
              </a:path>
            </a:pathLst>
          </a:custGeom>
          <a:blipFill>
            <a:blip r:embed="rId11"/>
            <a:stretch>
              <a:fillRect/>
            </a:stretch>
          </a:blipFill>
        </p:spPr>
        <p:txBody>
          <a:bodyPr/>
          <a:lstStyle/>
          <a:p>
            <a:endParaRPr lang="en-US"/>
          </a:p>
        </p:txBody>
      </p:sp>
      <p:sp>
        <p:nvSpPr>
          <p:cNvPr id="7" name="Freeform 7"/>
          <p:cNvSpPr/>
          <p:nvPr/>
        </p:nvSpPr>
        <p:spPr>
          <a:xfrm>
            <a:off x="11991243" y="1561982"/>
            <a:ext cx="696271" cy="524815"/>
          </a:xfrm>
          <a:custGeom>
            <a:avLst/>
            <a:gdLst/>
            <a:ahLst/>
            <a:cxnLst/>
            <a:rect l="l" t="t" r="r" b="b"/>
            <a:pathLst>
              <a:path w="696271" h="524815">
                <a:moveTo>
                  <a:pt x="0" y="0"/>
                </a:moveTo>
                <a:lnTo>
                  <a:pt x="696271" y="0"/>
                </a:lnTo>
                <a:lnTo>
                  <a:pt x="696271" y="524815"/>
                </a:lnTo>
                <a:lnTo>
                  <a:pt x="0" y="524815"/>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8" name="Freeform 8"/>
          <p:cNvSpPr/>
          <p:nvPr/>
        </p:nvSpPr>
        <p:spPr>
          <a:xfrm>
            <a:off x="15161350" y="1796469"/>
            <a:ext cx="1212863" cy="580656"/>
          </a:xfrm>
          <a:custGeom>
            <a:avLst/>
            <a:gdLst/>
            <a:ahLst/>
            <a:cxnLst/>
            <a:rect l="l" t="t" r="r" b="b"/>
            <a:pathLst>
              <a:path w="1212863" h="580656">
                <a:moveTo>
                  <a:pt x="0" y="0"/>
                </a:moveTo>
                <a:lnTo>
                  <a:pt x="1212864" y="0"/>
                </a:lnTo>
                <a:lnTo>
                  <a:pt x="1212864" y="580656"/>
                </a:lnTo>
                <a:lnTo>
                  <a:pt x="0" y="580656"/>
                </a:lnTo>
                <a:lnTo>
                  <a:pt x="0" y="0"/>
                </a:lnTo>
                <a:close/>
              </a:path>
            </a:pathLst>
          </a:custGeom>
          <a:blipFill>
            <a:blip r:embed="rId14"/>
            <a:stretch>
              <a:fillRect l="-2037" r="-2037"/>
            </a:stretch>
          </a:blipFill>
        </p:spPr>
        <p:txBody>
          <a:bodyPr/>
          <a:lstStyle/>
          <a:p>
            <a:endParaRPr lang="en-US"/>
          </a:p>
        </p:txBody>
      </p:sp>
      <p:sp>
        <p:nvSpPr>
          <p:cNvPr id="9" name="Freeform 9"/>
          <p:cNvSpPr/>
          <p:nvPr/>
        </p:nvSpPr>
        <p:spPr>
          <a:xfrm>
            <a:off x="8114327" y="6443088"/>
            <a:ext cx="1331534" cy="575888"/>
          </a:xfrm>
          <a:custGeom>
            <a:avLst/>
            <a:gdLst/>
            <a:ahLst/>
            <a:cxnLst/>
            <a:rect l="l" t="t" r="r" b="b"/>
            <a:pathLst>
              <a:path w="1331534" h="575888">
                <a:moveTo>
                  <a:pt x="0" y="0"/>
                </a:moveTo>
                <a:lnTo>
                  <a:pt x="1331534" y="0"/>
                </a:lnTo>
                <a:lnTo>
                  <a:pt x="1331534" y="575889"/>
                </a:lnTo>
                <a:lnTo>
                  <a:pt x="0" y="575889"/>
                </a:lnTo>
                <a:lnTo>
                  <a:pt x="0" y="0"/>
                </a:lnTo>
                <a:close/>
              </a:path>
            </a:pathLst>
          </a:custGeom>
          <a:blipFill>
            <a:blip r:embed="rId15"/>
            <a:stretch>
              <a:fillRect/>
            </a:stretch>
          </a:blipFill>
        </p:spPr>
        <p:txBody>
          <a:bodyPr/>
          <a:lstStyle/>
          <a:p>
            <a:endParaRPr lang="en-US"/>
          </a:p>
        </p:txBody>
      </p:sp>
      <p:sp>
        <p:nvSpPr>
          <p:cNvPr id="10" name="Freeform 10"/>
          <p:cNvSpPr/>
          <p:nvPr/>
        </p:nvSpPr>
        <p:spPr>
          <a:xfrm>
            <a:off x="13272663" y="3316462"/>
            <a:ext cx="779011" cy="699162"/>
          </a:xfrm>
          <a:custGeom>
            <a:avLst/>
            <a:gdLst/>
            <a:ahLst/>
            <a:cxnLst/>
            <a:rect l="l" t="t" r="r" b="b"/>
            <a:pathLst>
              <a:path w="779011" h="699162">
                <a:moveTo>
                  <a:pt x="0" y="0"/>
                </a:moveTo>
                <a:lnTo>
                  <a:pt x="779011" y="0"/>
                </a:lnTo>
                <a:lnTo>
                  <a:pt x="779011" y="699162"/>
                </a:lnTo>
                <a:lnTo>
                  <a:pt x="0" y="699162"/>
                </a:lnTo>
                <a:lnTo>
                  <a:pt x="0" y="0"/>
                </a:lnTo>
                <a:close/>
              </a:path>
            </a:pathLst>
          </a:custGeom>
          <a:blipFill>
            <a:blip r:embed="rId16"/>
            <a:stretch>
              <a:fillRect/>
            </a:stretch>
          </a:blipFill>
        </p:spPr>
        <p:txBody>
          <a:bodyPr/>
          <a:lstStyle/>
          <a:p>
            <a:endParaRPr lang="en-US"/>
          </a:p>
        </p:txBody>
      </p:sp>
      <p:sp>
        <p:nvSpPr>
          <p:cNvPr id="11" name="TextBox 11"/>
          <p:cNvSpPr txBox="1"/>
          <p:nvPr/>
        </p:nvSpPr>
        <p:spPr>
          <a:xfrm>
            <a:off x="0" y="2286373"/>
            <a:ext cx="10619022" cy="2454275"/>
          </a:xfrm>
          <a:prstGeom prst="rect">
            <a:avLst/>
          </a:prstGeom>
        </p:spPr>
        <p:txBody>
          <a:bodyPr lIns="0" tIns="0" rIns="0" bIns="0" rtlCol="0" anchor="t">
            <a:spAutoFit/>
          </a:bodyPr>
          <a:lstStyle/>
          <a:p>
            <a:pPr algn="ctr">
              <a:lnSpc>
                <a:spcPts val="4899"/>
              </a:lnSpc>
            </a:pPr>
            <a:r>
              <a:rPr lang="en-US" sz="3499">
                <a:solidFill>
                  <a:srgbClr val="FFFFFF"/>
                </a:solidFill>
                <a:latin typeface="TT Rounds Neue"/>
                <a:ea typeface="TT Rounds Neue"/>
                <a:cs typeface="TT Rounds Neue"/>
                <a:sym typeface="TT Rounds Neue"/>
              </a:rPr>
              <a:t>Many different fish </a:t>
            </a:r>
            <a:r>
              <a:rPr lang="en-US" sz="3499" b="1">
                <a:solidFill>
                  <a:srgbClr val="FFFFFF"/>
                </a:solidFill>
                <a:latin typeface="TT Rounds Neue Bold"/>
                <a:ea typeface="TT Rounds Neue Bold"/>
                <a:cs typeface="TT Rounds Neue Bold"/>
                <a:sym typeface="TT Rounds Neue Bold"/>
              </a:rPr>
              <a:t>species</a:t>
            </a:r>
            <a:r>
              <a:rPr lang="en-US" sz="3499">
                <a:solidFill>
                  <a:srgbClr val="FFFFFF"/>
                </a:solidFill>
                <a:latin typeface="TT Rounds Neue"/>
                <a:ea typeface="TT Rounds Neue"/>
                <a:cs typeface="TT Rounds Neue"/>
                <a:sym typeface="TT Rounds Neue"/>
              </a:rPr>
              <a:t> live in the rivers and creeks! These fish and other organisms help make up the ecosystem.</a:t>
            </a:r>
          </a:p>
          <a:p>
            <a:pPr algn="ctr">
              <a:lnSpc>
                <a:spcPts val="4899"/>
              </a:lnSpc>
              <a:spcBef>
                <a:spcPct val="0"/>
              </a:spcBef>
            </a:pPr>
            <a:endParaRPr lang="en-US" sz="3499">
              <a:solidFill>
                <a:srgbClr val="FFFFFF"/>
              </a:solidFill>
              <a:latin typeface="TT Rounds Neue"/>
              <a:ea typeface="TT Rounds Neue"/>
              <a:cs typeface="TT Rounds Neue"/>
              <a:sym typeface="TT Rounds Neue"/>
            </a:endParaRPr>
          </a:p>
        </p:txBody>
      </p:sp>
      <p:sp>
        <p:nvSpPr>
          <p:cNvPr id="12" name="TextBox 12"/>
          <p:cNvSpPr txBox="1"/>
          <p:nvPr/>
        </p:nvSpPr>
        <p:spPr>
          <a:xfrm>
            <a:off x="583821" y="5628990"/>
            <a:ext cx="7369265" cy="1216025"/>
          </a:xfrm>
          <a:prstGeom prst="rect">
            <a:avLst/>
          </a:prstGeom>
        </p:spPr>
        <p:txBody>
          <a:bodyPr lIns="0" tIns="0" rIns="0" bIns="0" rtlCol="0" anchor="t">
            <a:spAutoFit/>
          </a:bodyPr>
          <a:lstStyle/>
          <a:p>
            <a:pPr algn="ctr">
              <a:lnSpc>
                <a:spcPts val="4899"/>
              </a:lnSpc>
              <a:spcBef>
                <a:spcPct val="0"/>
              </a:spcBef>
            </a:pPr>
            <a:r>
              <a:rPr lang="en-US" sz="3499">
                <a:solidFill>
                  <a:srgbClr val="FFFFFF"/>
                </a:solidFill>
                <a:latin typeface="TT Rounds Neue"/>
                <a:ea typeface="TT Rounds Neue"/>
                <a:cs typeface="TT Rounds Neue"/>
                <a:sym typeface="TT Rounds Neue"/>
              </a:rPr>
              <a:t>Can you think of any organisms that live in rivers?</a:t>
            </a:r>
          </a:p>
        </p:txBody>
      </p:sp>
      <p:sp>
        <p:nvSpPr>
          <p:cNvPr id="13" name="TextBox 13"/>
          <p:cNvSpPr txBox="1"/>
          <p:nvPr/>
        </p:nvSpPr>
        <p:spPr>
          <a:xfrm>
            <a:off x="419557" y="8559233"/>
            <a:ext cx="10333323" cy="1216025"/>
          </a:xfrm>
          <a:prstGeom prst="rect">
            <a:avLst/>
          </a:prstGeom>
        </p:spPr>
        <p:txBody>
          <a:bodyPr lIns="0" tIns="0" rIns="0" bIns="0" rtlCol="0" anchor="t">
            <a:spAutoFit/>
          </a:bodyPr>
          <a:lstStyle/>
          <a:p>
            <a:pPr algn="ctr">
              <a:lnSpc>
                <a:spcPts val="4899"/>
              </a:lnSpc>
              <a:spcBef>
                <a:spcPct val="0"/>
              </a:spcBef>
            </a:pPr>
            <a:r>
              <a:rPr lang="en-US" sz="3499">
                <a:solidFill>
                  <a:srgbClr val="FFFFFF"/>
                </a:solidFill>
                <a:latin typeface="TT Rounds Neue"/>
                <a:ea typeface="TT Rounds Neue"/>
                <a:cs typeface="TT Rounds Neue"/>
                <a:sym typeface="TT Rounds Neue"/>
              </a:rPr>
              <a:t>T</a:t>
            </a:r>
            <a:r>
              <a:rPr lang="en-US" sz="3499" b="1">
                <a:solidFill>
                  <a:srgbClr val="FFFFFF"/>
                </a:solidFill>
                <a:latin typeface="TT Rounds Neue"/>
                <a:ea typeface="TT Rounds Neue"/>
                <a:cs typeface="TT Rounds Neue"/>
                <a:sym typeface="TT Rounds Neue"/>
              </a:rPr>
              <a:t>hese species interact with each other and count on each other for survival.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7648423" y="-1359537"/>
            <a:ext cx="11545542" cy="11632788"/>
          </a:xfrm>
          <a:custGeom>
            <a:avLst/>
            <a:gdLst/>
            <a:ahLst/>
            <a:cxnLst/>
            <a:rect l="l" t="t" r="r" b="b"/>
            <a:pathLst>
              <a:path w="11545542" h="11632788">
                <a:moveTo>
                  <a:pt x="0" y="0"/>
                </a:moveTo>
                <a:lnTo>
                  <a:pt x="11545542" y="0"/>
                </a:lnTo>
                <a:lnTo>
                  <a:pt x="11545542" y="11632788"/>
                </a:lnTo>
                <a:lnTo>
                  <a:pt x="0" y="116327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10539164" y="4173066"/>
            <a:ext cx="772220" cy="567582"/>
          </a:xfrm>
          <a:custGeom>
            <a:avLst/>
            <a:gdLst/>
            <a:ahLst/>
            <a:cxnLst/>
            <a:rect l="l" t="t" r="r" b="b"/>
            <a:pathLst>
              <a:path w="772220" h="567582">
                <a:moveTo>
                  <a:pt x="0" y="0"/>
                </a:moveTo>
                <a:lnTo>
                  <a:pt x="772220" y="0"/>
                </a:lnTo>
                <a:lnTo>
                  <a:pt x="772220" y="567582"/>
                </a:lnTo>
                <a:lnTo>
                  <a:pt x="0" y="56758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6859186" y="6164157"/>
            <a:ext cx="1316650" cy="2567935"/>
          </a:xfrm>
          <a:custGeom>
            <a:avLst/>
            <a:gdLst/>
            <a:ahLst/>
            <a:cxnLst/>
            <a:rect l="l" t="t" r="r" b="b"/>
            <a:pathLst>
              <a:path w="1316650" h="2567935">
                <a:moveTo>
                  <a:pt x="0" y="0"/>
                </a:moveTo>
                <a:lnTo>
                  <a:pt x="1316650" y="0"/>
                </a:lnTo>
                <a:lnTo>
                  <a:pt x="1316650" y="2567935"/>
                </a:lnTo>
                <a:lnTo>
                  <a:pt x="0" y="256793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10345158" y="6270340"/>
            <a:ext cx="5187664" cy="2355568"/>
          </a:xfrm>
          <a:custGeom>
            <a:avLst/>
            <a:gdLst/>
            <a:ahLst/>
            <a:cxnLst/>
            <a:rect l="l" t="t" r="r" b="b"/>
            <a:pathLst>
              <a:path w="5187664" h="2355568">
                <a:moveTo>
                  <a:pt x="0" y="0"/>
                </a:moveTo>
                <a:lnTo>
                  <a:pt x="5187664" y="0"/>
                </a:lnTo>
                <a:lnTo>
                  <a:pt x="5187664" y="2355568"/>
                </a:lnTo>
                <a:lnTo>
                  <a:pt x="0" y="235556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Freeform 6"/>
          <p:cNvSpPr/>
          <p:nvPr/>
        </p:nvSpPr>
        <p:spPr>
          <a:xfrm>
            <a:off x="14822528" y="4148744"/>
            <a:ext cx="2036658" cy="1183807"/>
          </a:xfrm>
          <a:custGeom>
            <a:avLst/>
            <a:gdLst/>
            <a:ahLst/>
            <a:cxnLst/>
            <a:rect l="l" t="t" r="r" b="b"/>
            <a:pathLst>
              <a:path w="2036658" h="1183807">
                <a:moveTo>
                  <a:pt x="0" y="0"/>
                </a:moveTo>
                <a:lnTo>
                  <a:pt x="2036658" y="0"/>
                </a:lnTo>
                <a:lnTo>
                  <a:pt x="2036658" y="1183808"/>
                </a:lnTo>
                <a:lnTo>
                  <a:pt x="0" y="1183808"/>
                </a:lnTo>
                <a:lnTo>
                  <a:pt x="0" y="0"/>
                </a:lnTo>
                <a:close/>
              </a:path>
            </a:pathLst>
          </a:custGeom>
          <a:blipFill>
            <a:blip r:embed="rId11"/>
            <a:stretch>
              <a:fillRect/>
            </a:stretch>
          </a:blipFill>
        </p:spPr>
        <p:txBody>
          <a:bodyPr/>
          <a:lstStyle/>
          <a:p>
            <a:endParaRPr lang="en-US"/>
          </a:p>
        </p:txBody>
      </p:sp>
      <p:sp>
        <p:nvSpPr>
          <p:cNvPr id="7" name="Freeform 7"/>
          <p:cNvSpPr/>
          <p:nvPr/>
        </p:nvSpPr>
        <p:spPr>
          <a:xfrm>
            <a:off x="11991243" y="1561982"/>
            <a:ext cx="696271" cy="524815"/>
          </a:xfrm>
          <a:custGeom>
            <a:avLst/>
            <a:gdLst/>
            <a:ahLst/>
            <a:cxnLst/>
            <a:rect l="l" t="t" r="r" b="b"/>
            <a:pathLst>
              <a:path w="696271" h="524815">
                <a:moveTo>
                  <a:pt x="0" y="0"/>
                </a:moveTo>
                <a:lnTo>
                  <a:pt x="696271" y="0"/>
                </a:lnTo>
                <a:lnTo>
                  <a:pt x="696271" y="524815"/>
                </a:lnTo>
                <a:lnTo>
                  <a:pt x="0" y="524815"/>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8" name="Freeform 8"/>
          <p:cNvSpPr/>
          <p:nvPr/>
        </p:nvSpPr>
        <p:spPr>
          <a:xfrm>
            <a:off x="15161350" y="1796469"/>
            <a:ext cx="1212863" cy="580656"/>
          </a:xfrm>
          <a:custGeom>
            <a:avLst/>
            <a:gdLst/>
            <a:ahLst/>
            <a:cxnLst/>
            <a:rect l="l" t="t" r="r" b="b"/>
            <a:pathLst>
              <a:path w="1212863" h="580656">
                <a:moveTo>
                  <a:pt x="0" y="0"/>
                </a:moveTo>
                <a:lnTo>
                  <a:pt x="1212864" y="0"/>
                </a:lnTo>
                <a:lnTo>
                  <a:pt x="1212864" y="580656"/>
                </a:lnTo>
                <a:lnTo>
                  <a:pt x="0" y="580656"/>
                </a:lnTo>
                <a:lnTo>
                  <a:pt x="0" y="0"/>
                </a:lnTo>
                <a:close/>
              </a:path>
            </a:pathLst>
          </a:custGeom>
          <a:blipFill>
            <a:blip r:embed="rId14"/>
            <a:stretch>
              <a:fillRect l="-2037" r="-2037"/>
            </a:stretch>
          </a:blipFill>
        </p:spPr>
        <p:txBody>
          <a:bodyPr/>
          <a:lstStyle/>
          <a:p>
            <a:endParaRPr lang="en-US"/>
          </a:p>
        </p:txBody>
      </p:sp>
      <p:sp>
        <p:nvSpPr>
          <p:cNvPr id="9" name="Freeform 9"/>
          <p:cNvSpPr/>
          <p:nvPr/>
        </p:nvSpPr>
        <p:spPr>
          <a:xfrm>
            <a:off x="8114327" y="6443088"/>
            <a:ext cx="1331534" cy="575888"/>
          </a:xfrm>
          <a:custGeom>
            <a:avLst/>
            <a:gdLst/>
            <a:ahLst/>
            <a:cxnLst/>
            <a:rect l="l" t="t" r="r" b="b"/>
            <a:pathLst>
              <a:path w="1331534" h="575888">
                <a:moveTo>
                  <a:pt x="0" y="0"/>
                </a:moveTo>
                <a:lnTo>
                  <a:pt x="1331534" y="0"/>
                </a:lnTo>
                <a:lnTo>
                  <a:pt x="1331534" y="575889"/>
                </a:lnTo>
                <a:lnTo>
                  <a:pt x="0" y="575889"/>
                </a:lnTo>
                <a:lnTo>
                  <a:pt x="0" y="0"/>
                </a:lnTo>
                <a:close/>
              </a:path>
            </a:pathLst>
          </a:custGeom>
          <a:blipFill>
            <a:blip r:embed="rId15"/>
            <a:stretch>
              <a:fillRect/>
            </a:stretch>
          </a:blipFill>
        </p:spPr>
        <p:txBody>
          <a:bodyPr/>
          <a:lstStyle/>
          <a:p>
            <a:endParaRPr lang="en-US"/>
          </a:p>
        </p:txBody>
      </p:sp>
      <p:sp>
        <p:nvSpPr>
          <p:cNvPr id="10" name="Freeform 10"/>
          <p:cNvSpPr/>
          <p:nvPr/>
        </p:nvSpPr>
        <p:spPr>
          <a:xfrm>
            <a:off x="13272663" y="3316462"/>
            <a:ext cx="779011" cy="699162"/>
          </a:xfrm>
          <a:custGeom>
            <a:avLst/>
            <a:gdLst/>
            <a:ahLst/>
            <a:cxnLst/>
            <a:rect l="l" t="t" r="r" b="b"/>
            <a:pathLst>
              <a:path w="779011" h="699162">
                <a:moveTo>
                  <a:pt x="0" y="0"/>
                </a:moveTo>
                <a:lnTo>
                  <a:pt x="779011" y="0"/>
                </a:lnTo>
                <a:lnTo>
                  <a:pt x="779011" y="699162"/>
                </a:lnTo>
                <a:lnTo>
                  <a:pt x="0" y="699162"/>
                </a:lnTo>
                <a:lnTo>
                  <a:pt x="0" y="0"/>
                </a:lnTo>
                <a:close/>
              </a:path>
            </a:pathLst>
          </a:custGeom>
          <a:blipFill>
            <a:blip r:embed="rId16"/>
            <a:stretch>
              <a:fillRect/>
            </a:stretch>
          </a:blipFill>
        </p:spPr>
        <p:txBody>
          <a:bodyPr/>
          <a:lstStyle/>
          <a:p>
            <a:endParaRPr lang="en-US"/>
          </a:p>
        </p:txBody>
      </p:sp>
      <p:sp>
        <p:nvSpPr>
          <p:cNvPr id="11" name="TextBox 11"/>
          <p:cNvSpPr txBox="1"/>
          <p:nvPr/>
        </p:nvSpPr>
        <p:spPr>
          <a:xfrm>
            <a:off x="273358" y="2968279"/>
            <a:ext cx="10425158" cy="1180465"/>
          </a:xfrm>
          <a:prstGeom prst="rect">
            <a:avLst/>
          </a:prstGeom>
        </p:spPr>
        <p:txBody>
          <a:bodyPr lIns="0" tIns="0" rIns="0" bIns="0" rtlCol="0" anchor="t">
            <a:spAutoFit/>
          </a:bodyPr>
          <a:lstStyle/>
          <a:p>
            <a:pPr algn="ctr">
              <a:lnSpc>
                <a:spcPts val="4759"/>
              </a:lnSpc>
              <a:spcBef>
                <a:spcPct val="0"/>
              </a:spcBef>
            </a:pPr>
            <a:r>
              <a:rPr lang="en-US" sz="3399" b="1">
                <a:solidFill>
                  <a:srgbClr val="FFFFFF"/>
                </a:solidFill>
                <a:latin typeface="TT Rounds Neue Bold"/>
                <a:ea typeface="TT Rounds Neue Bold"/>
                <a:cs typeface="TT Rounds Neue Bold"/>
                <a:sym typeface="TT Rounds Neue Bold"/>
              </a:rPr>
              <a:t>Keystone Species</a:t>
            </a:r>
            <a:r>
              <a:rPr lang="en-US" sz="3399">
                <a:solidFill>
                  <a:srgbClr val="FFFFFF"/>
                </a:solidFill>
                <a:latin typeface="TT Rounds Neue"/>
                <a:ea typeface="TT Rounds Neue"/>
                <a:cs typeface="TT Rounds Neue"/>
                <a:sym typeface="TT Rounds Neue"/>
              </a:rPr>
              <a:t> are species that have a huge effect on their environment.</a:t>
            </a:r>
          </a:p>
        </p:txBody>
      </p:sp>
      <p:sp>
        <p:nvSpPr>
          <p:cNvPr id="12" name="TextBox 12"/>
          <p:cNvSpPr txBox="1"/>
          <p:nvPr/>
        </p:nvSpPr>
        <p:spPr>
          <a:xfrm>
            <a:off x="89075" y="5646770"/>
            <a:ext cx="8806331" cy="1180465"/>
          </a:xfrm>
          <a:prstGeom prst="rect">
            <a:avLst/>
          </a:prstGeom>
        </p:spPr>
        <p:txBody>
          <a:bodyPr lIns="0" tIns="0" rIns="0" bIns="0" rtlCol="0" anchor="t">
            <a:spAutoFit/>
          </a:bodyPr>
          <a:lstStyle/>
          <a:p>
            <a:pPr algn="ctr">
              <a:lnSpc>
                <a:spcPts val="4759"/>
              </a:lnSpc>
              <a:spcBef>
                <a:spcPct val="0"/>
              </a:spcBef>
            </a:pPr>
            <a:r>
              <a:rPr lang="en-US" sz="3399" b="1">
                <a:solidFill>
                  <a:srgbClr val="FFFFFF"/>
                </a:solidFill>
                <a:latin typeface="TT Rounds Neue Bold"/>
                <a:ea typeface="TT Rounds Neue Bold"/>
                <a:cs typeface="TT Rounds Neue Bold"/>
                <a:sym typeface="TT Rounds Neue Bold"/>
              </a:rPr>
              <a:t>Ecosystem Engineers </a:t>
            </a:r>
            <a:r>
              <a:rPr lang="en-US" sz="3399">
                <a:solidFill>
                  <a:srgbClr val="FFFFFF"/>
                </a:solidFill>
                <a:latin typeface="TT Rounds Neue"/>
                <a:ea typeface="TT Rounds Neue"/>
                <a:cs typeface="TT Rounds Neue"/>
                <a:sym typeface="TT Rounds Neue"/>
              </a:rPr>
              <a:t>are species that change or create habitat for others.</a:t>
            </a:r>
          </a:p>
        </p:txBody>
      </p:sp>
      <p:sp>
        <p:nvSpPr>
          <p:cNvPr id="13" name="TextBox 13"/>
          <p:cNvSpPr txBox="1"/>
          <p:nvPr/>
        </p:nvSpPr>
        <p:spPr>
          <a:xfrm>
            <a:off x="712038" y="7895277"/>
            <a:ext cx="8309145" cy="1180465"/>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Can you think of any examples of keystone species or ecosystem engineers? </a:t>
            </a:r>
          </a:p>
        </p:txBody>
      </p:sp>
      <p:sp>
        <p:nvSpPr>
          <p:cNvPr id="14" name="TextBox 14"/>
          <p:cNvSpPr txBox="1"/>
          <p:nvPr/>
        </p:nvSpPr>
        <p:spPr>
          <a:xfrm>
            <a:off x="0" y="712843"/>
            <a:ext cx="10603309" cy="1180465"/>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Some organisms play a bigger role in the ecosystem than others. For examples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7284565" y="-1441929"/>
            <a:ext cx="11545542" cy="11632788"/>
          </a:xfrm>
          <a:custGeom>
            <a:avLst/>
            <a:gdLst/>
            <a:ahLst/>
            <a:cxnLst/>
            <a:rect l="l" t="t" r="r" b="b"/>
            <a:pathLst>
              <a:path w="11545542" h="11632788">
                <a:moveTo>
                  <a:pt x="0" y="0"/>
                </a:moveTo>
                <a:lnTo>
                  <a:pt x="11545542" y="0"/>
                </a:lnTo>
                <a:lnTo>
                  <a:pt x="11545542" y="11632788"/>
                </a:lnTo>
                <a:lnTo>
                  <a:pt x="0" y="116327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9144000" y="5792198"/>
            <a:ext cx="2418351" cy="1714006"/>
          </a:xfrm>
          <a:custGeom>
            <a:avLst/>
            <a:gdLst/>
            <a:ahLst/>
            <a:cxnLst/>
            <a:rect l="l" t="t" r="r" b="b"/>
            <a:pathLst>
              <a:path w="2418351" h="1714006">
                <a:moveTo>
                  <a:pt x="0" y="0"/>
                </a:moveTo>
                <a:lnTo>
                  <a:pt x="2418351" y="0"/>
                </a:lnTo>
                <a:lnTo>
                  <a:pt x="2418351" y="1714006"/>
                </a:lnTo>
                <a:lnTo>
                  <a:pt x="0" y="1714006"/>
                </a:lnTo>
                <a:lnTo>
                  <a:pt x="0" y="0"/>
                </a:lnTo>
                <a:close/>
              </a:path>
            </a:pathLst>
          </a:custGeom>
          <a:blipFill>
            <a:blip r:embed="rId5"/>
            <a:stretch>
              <a:fillRect/>
            </a:stretch>
          </a:blipFill>
        </p:spPr>
        <p:txBody>
          <a:bodyPr/>
          <a:lstStyle/>
          <a:p>
            <a:endParaRPr lang="en-US"/>
          </a:p>
        </p:txBody>
      </p:sp>
      <p:sp>
        <p:nvSpPr>
          <p:cNvPr id="4" name="Freeform 4"/>
          <p:cNvSpPr/>
          <p:nvPr/>
        </p:nvSpPr>
        <p:spPr>
          <a:xfrm>
            <a:off x="15648582" y="6280567"/>
            <a:ext cx="2023198" cy="1433942"/>
          </a:xfrm>
          <a:custGeom>
            <a:avLst/>
            <a:gdLst/>
            <a:ahLst/>
            <a:cxnLst/>
            <a:rect l="l" t="t" r="r" b="b"/>
            <a:pathLst>
              <a:path w="2023198" h="1433942">
                <a:moveTo>
                  <a:pt x="0" y="0"/>
                </a:moveTo>
                <a:lnTo>
                  <a:pt x="2023198" y="0"/>
                </a:lnTo>
                <a:lnTo>
                  <a:pt x="2023198" y="1433942"/>
                </a:lnTo>
                <a:lnTo>
                  <a:pt x="0" y="1433942"/>
                </a:lnTo>
                <a:lnTo>
                  <a:pt x="0" y="0"/>
                </a:lnTo>
                <a:close/>
              </a:path>
            </a:pathLst>
          </a:custGeom>
          <a:blipFill>
            <a:blip r:embed="rId5"/>
            <a:stretch>
              <a:fillRect/>
            </a:stretch>
          </a:blipFill>
        </p:spPr>
        <p:txBody>
          <a:bodyPr/>
          <a:lstStyle/>
          <a:p>
            <a:endParaRPr lang="en-US"/>
          </a:p>
        </p:txBody>
      </p:sp>
      <p:sp>
        <p:nvSpPr>
          <p:cNvPr id="5" name="Freeform 5"/>
          <p:cNvSpPr/>
          <p:nvPr/>
        </p:nvSpPr>
        <p:spPr>
          <a:xfrm>
            <a:off x="14376557" y="2543149"/>
            <a:ext cx="1452527" cy="1029479"/>
          </a:xfrm>
          <a:custGeom>
            <a:avLst/>
            <a:gdLst/>
            <a:ahLst/>
            <a:cxnLst/>
            <a:rect l="l" t="t" r="r" b="b"/>
            <a:pathLst>
              <a:path w="1452527" h="1029479">
                <a:moveTo>
                  <a:pt x="0" y="0"/>
                </a:moveTo>
                <a:lnTo>
                  <a:pt x="1452527" y="0"/>
                </a:lnTo>
                <a:lnTo>
                  <a:pt x="1452527" y="1029479"/>
                </a:lnTo>
                <a:lnTo>
                  <a:pt x="0" y="1029479"/>
                </a:lnTo>
                <a:lnTo>
                  <a:pt x="0" y="0"/>
                </a:lnTo>
                <a:close/>
              </a:path>
            </a:pathLst>
          </a:custGeom>
          <a:blipFill>
            <a:blip r:embed="rId5"/>
            <a:stretch>
              <a:fillRect/>
            </a:stretch>
          </a:blipFill>
        </p:spPr>
        <p:txBody>
          <a:bodyPr/>
          <a:lstStyle/>
          <a:p>
            <a:endParaRPr lang="en-US"/>
          </a:p>
        </p:txBody>
      </p:sp>
      <p:sp>
        <p:nvSpPr>
          <p:cNvPr id="6" name="Freeform 6"/>
          <p:cNvSpPr/>
          <p:nvPr/>
        </p:nvSpPr>
        <p:spPr>
          <a:xfrm>
            <a:off x="11562351" y="5906167"/>
            <a:ext cx="2639257" cy="1486068"/>
          </a:xfrm>
          <a:custGeom>
            <a:avLst/>
            <a:gdLst/>
            <a:ahLst/>
            <a:cxnLst/>
            <a:rect l="l" t="t" r="r" b="b"/>
            <a:pathLst>
              <a:path w="2639257" h="1486068">
                <a:moveTo>
                  <a:pt x="0" y="0"/>
                </a:moveTo>
                <a:lnTo>
                  <a:pt x="2639256" y="0"/>
                </a:lnTo>
                <a:lnTo>
                  <a:pt x="2639256" y="1486068"/>
                </a:lnTo>
                <a:lnTo>
                  <a:pt x="0" y="1486068"/>
                </a:lnTo>
                <a:lnTo>
                  <a:pt x="0" y="0"/>
                </a:lnTo>
                <a:close/>
              </a:path>
            </a:pathLst>
          </a:custGeom>
          <a:blipFill>
            <a:blip r:embed="rId6"/>
            <a:stretch>
              <a:fillRect/>
            </a:stretch>
          </a:blipFill>
        </p:spPr>
        <p:txBody>
          <a:bodyPr/>
          <a:lstStyle/>
          <a:p>
            <a:endParaRPr lang="en-US"/>
          </a:p>
        </p:txBody>
      </p:sp>
      <p:sp>
        <p:nvSpPr>
          <p:cNvPr id="7" name="Freeform 7"/>
          <p:cNvSpPr/>
          <p:nvPr/>
        </p:nvSpPr>
        <p:spPr>
          <a:xfrm>
            <a:off x="11818191" y="6024008"/>
            <a:ext cx="730418" cy="513119"/>
          </a:xfrm>
          <a:custGeom>
            <a:avLst/>
            <a:gdLst/>
            <a:ahLst/>
            <a:cxnLst/>
            <a:rect l="l" t="t" r="r" b="b"/>
            <a:pathLst>
              <a:path w="730418" h="513119">
                <a:moveTo>
                  <a:pt x="0" y="0"/>
                </a:moveTo>
                <a:lnTo>
                  <a:pt x="730418" y="0"/>
                </a:lnTo>
                <a:lnTo>
                  <a:pt x="730418" y="513119"/>
                </a:lnTo>
                <a:lnTo>
                  <a:pt x="0" y="513119"/>
                </a:lnTo>
                <a:lnTo>
                  <a:pt x="0" y="0"/>
                </a:lnTo>
                <a:close/>
              </a:path>
            </a:pathLst>
          </a:custGeom>
          <a:blipFill>
            <a:blip r:embed="rId7"/>
            <a:stretch>
              <a:fillRect/>
            </a:stretch>
          </a:blipFill>
        </p:spPr>
        <p:txBody>
          <a:bodyPr/>
          <a:lstStyle/>
          <a:p>
            <a:endParaRPr lang="en-US"/>
          </a:p>
        </p:txBody>
      </p:sp>
      <p:sp>
        <p:nvSpPr>
          <p:cNvPr id="8" name="Freeform 8"/>
          <p:cNvSpPr/>
          <p:nvPr/>
        </p:nvSpPr>
        <p:spPr>
          <a:xfrm>
            <a:off x="11720277" y="6649201"/>
            <a:ext cx="235363" cy="224477"/>
          </a:xfrm>
          <a:custGeom>
            <a:avLst/>
            <a:gdLst/>
            <a:ahLst/>
            <a:cxnLst/>
            <a:rect l="l" t="t" r="r" b="b"/>
            <a:pathLst>
              <a:path w="235363" h="224477">
                <a:moveTo>
                  <a:pt x="0" y="0"/>
                </a:moveTo>
                <a:lnTo>
                  <a:pt x="235363" y="0"/>
                </a:lnTo>
                <a:lnTo>
                  <a:pt x="235363" y="224478"/>
                </a:lnTo>
                <a:lnTo>
                  <a:pt x="0" y="22447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9" name="TextBox 9"/>
          <p:cNvSpPr txBox="1"/>
          <p:nvPr/>
        </p:nvSpPr>
        <p:spPr>
          <a:xfrm>
            <a:off x="499095" y="400139"/>
            <a:ext cx="8905134" cy="863601"/>
          </a:xfrm>
          <a:prstGeom prst="rect">
            <a:avLst/>
          </a:prstGeom>
        </p:spPr>
        <p:txBody>
          <a:bodyPr lIns="0" tIns="0" rIns="0" bIns="0" rtlCol="0" anchor="t">
            <a:spAutoFit/>
          </a:bodyPr>
          <a:lstStyle/>
          <a:p>
            <a:pPr algn="ctr">
              <a:lnSpc>
                <a:spcPts val="6999"/>
              </a:lnSpc>
              <a:spcBef>
                <a:spcPct val="0"/>
              </a:spcBef>
            </a:pPr>
            <a:r>
              <a:rPr lang="en-US" sz="4999">
                <a:solidFill>
                  <a:srgbClr val="FFFFFF"/>
                </a:solidFill>
                <a:latin typeface="Lazydog"/>
                <a:ea typeface="Lazydog"/>
                <a:cs typeface="Lazydog"/>
                <a:sym typeface="Lazydog"/>
              </a:rPr>
              <a:t>Fish Engineers!</a:t>
            </a:r>
          </a:p>
        </p:txBody>
      </p:sp>
      <p:sp>
        <p:nvSpPr>
          <p:cNvPr id="10" name="TextBox 10"/>
          <p:cNvSpPr txBox="1"/>
          <p:nvPr/>
        </p:nvSpPr>
        <p:spPr>
          <a:xfrm>
            <a:off x="232166" y="1525069"/>
            <a:ext cx="8387730" cy="9581515"/>
          </a:xfrm>
          <a:prstGeom prst="rect">
            <a:avLst/>
          </a:prstGeom>
        </p:spPr>
        <p:txBody>
          <a:bodyPr lIns="0" tIns="0" rIns="0" bIns="0" rtlCol="0" anchor="t">
            <a:spAutoFit/>
          </a:bodyPr>
          <a:lstStyle/>
          <a:p>
            <a:pPr algn="ctr">
              <a:lnSpc>
                <a:spcPts val="4759"/>
              </a:lnSpc>
            </a:pPr>
            <a:r>
              <a:rPr lang="en-US" sz="3399">
                <a:solidFill>
                  <a:srgbClr val="FFFFFF"/>
                </a:solidFill>
                <a:latin typeface="TT Rounds Neue"/>
                <a:ea typeface="TT Rounds Neue"/>
                <a:cs typeface="TT Rounds Neue"/>
                <a:sym typeface="TT Rounds Neue"/>
              </a:rPr>
              <a:t>Scientist think they have found a fish that may be </a:t>
            </a:r>
            <a:r>
              <a:rPr lang="en-US" sz="3399" b="1">
                <a:solidFill>
                  <a:srgbClr val="FFFFFF"/>
                </a:solidFill>
                <a:latin typeface="TT Rounds Neue Bold"/>
                <a:ea typeface="TT Rounds Neue Bold"/>
                <a:cs typeface="TT Rounds Neue Bold"/>
                <a:sym typeface="TT Rounds Neue Bold"/>
              </a:rPr>
              <a:t>BOTH </a:t>
            </a:r>
            <a:r>
              <a:rPr lang="en-US" sz="3399">
                <a:solidFill>
                  <a:srgbClr val="FFFFFF"/>
                </a:solidFill>
                <a:latin typeface="TT Rounds Neue"/>
                <a:ea typeface="TT Rounds Neue"/>
                <a:cs typeface="TT Rounds Neue"/>
                <a:sym typeface="TT Rounds Neue"/>
              </a:rPr>
              <a:t>an ecosystem engineer and a keystone speices!</a:t>
            </a:r>
          </a:p>
          <a:p>
            <a:pPr algn="ctr">
              <a:lnSpc>
                <a:spcPts val="4759"/>
              </a:lnSpc>
            </a:pPr>
            <a:endParaRPr lang="en-US" sz="3399">
              <a:solidFill>
                <a:srgbClr val="FFFFFF"/>
              </a:solidFill>
              <a:latin typeface="TT Rounds Neue"/>
              <a:ea typeface="TT Rounds Neue"/>
              <a:cs typeface="TT Rounds Neue"/>
              <a:sym typeface="TT Rounds Neue"/>
            </a:endParaRPr>
          </a:p>
          <a:p>
            <a:pPr algn="ctr">
              <a:lnSpc>
                <a:spcPts val="4759"/>
              </a:lnSpc>
            </a:pPr>
            <a:endParaRPr lang="en-US" sz="3399">
              <a:solidFill>
                <a:srgbClr val="FFFFFF"/>
              </a:solidFill>
              <a:latin typeface="TT Rounds Neue"/>
              <a:ea typeface="TT Rounds Neue"/>
              <a:cs typeface="TT Rounds Neue"/>
              <a:sym typeface="TT Rounds Neue"/>
            </a:endParaRPr>
          </a:p>
          <a:p>
            <a:pPr algn="ctr">
              <a:lnSpc>
                <a:spcPts val="4759"/>
              </a:lnSpc>
            </a:pPr>
            <a:r>
              <a:rPr lang="en-US" sz="3399">
                <a:solidFill>
                  <a:srgbClr val="FFFFFF"/>
                </a:solidFill>
                <a:latin typeface="TT Rounds Neue"/>
                <a:ea typeface="TT Rounds Neue"/>
                <a:cs typeface="TT Rounds Neue"/>
                <a:sym typeface="TT Rounds Neue"/>
              </a:rPr>
              <a:t>The bluehead chub is an ecosystem engineer that lives in the rivers and creeks of  southwest Virginia. </a:t>
            </a:r>
          </a:p>
          <a:p>
            <a:pPr algn="ctr">
              <a:lnSpc>
                <a:spcPts val="4759"/>
              </a:lnSpc>
            </a:pPr>
            <a:endParaRPr lang="en-US" sz="3399">
              <a:solidFill>
                <a:srgbClr val="FFFFFF"/>
              </a:solidFill>
              <a:latin typeface="TT Rounds Neue"/>
              <a:ea typeface="TT Rounds Neue"/>
              <a:cs typeface="TT Rounds Neue"/>
              <a:sym typeface="TT Rounds Neue"/>
            </a:endParaRPr>
          </a:p>
          <a:p>
            <a:pPr algn="ctr">
              <a:lnSpc>
                <a:spcPts val="4759"/>
              </a:lnSpc>
            </a:pPr>
            <a:endParaRPr lang="en-US" sz="3399">
              <a:solidFill>
                <a:srgbClr val="FFFFFF"/>
              </a:solidFill>
              <a:latin typeface="TT Rounds Neue"/>
              <a:ea typeface="TT Rounds Neue"/>
              <a:cs typeface="TT Rounds Neue"/>
              <a:sym typeface="TT Rounds Neue"/>
            </a:endParaRPr>
          </a:p>
          <a:p>
            <a:pPr algn="ctr">
              <a:lnSpc>
                <a:spcPts val="4759"/>
              </a:lnSpc>
            </a:pPr>
            <a:r>
              <a:rPr lang="en-US" sz="3399">
                <a:solidFill>
                  <a:srgbClr val="FFFFFF"/>
                </a:solidFill>
                <a:latin typeface="TT Rounds Neue"/>
                <a:ea typeface="TT Rounds Neue"/>
                <a:cs typeface="TT Rounds Neue"/>
                <a:sym typeface="TT Rounds Neue"/>
              </a:rPr>
              <a:t>The males build nests by picking up pebbles  with their mouths!  They use these nests as a safe place to lay eggs.</a:t>
            </a:r>
          </a:p>
          <a:p>
            <a:pPr algn="ctr">
              <a:lnSpc>
                <a:spcPts val="4759"/>
              </a:lnSpc>
            </a:pPr>
            <a:endParaRPr lang="en-US" sz="3399">
              <a:solidFill>
                <a:srgbClr val="FFFFFF"/>
              </a:solidFill>
              <a:latin typeface="TT Rounds Neue"/>
              <a:ea typeface="TT Rounds Neue"/>
              <a:cs typeface="TT Rounds Neue"/>
              <a:sym typeface="TT Rounds Neue"/>
            </a:endParaRPr>
          </a:p>
          <a:p>
            <a:pPr algn="ctr">
              <a:lnSpc>
                <a:spcPts val="4759"/>
              </a:lnSpc>
            </a:pPr>
            <a:endParaRPr lang="en-US" sz="3399">
              <a:solidFill>
                <a:srgbClr val="FFFFFF"/>
              </a:solidFill>
              <a:latin typeface="TT Rounds Neue"/>
              <a:ea typeface="TT Rounds Neue"/>
              <a:cs typeface="TT Rounds Neue"/>
              <a:sym typeface="TT Rounds Neue"/>
            </a:endParaRPr>
          </a:p>
          <a:p>
            <a:pPr algn="ctr">
              <a:lnSpc>
                <a:spcPts val="4759"/>
              </a:lnSpc>
              <a:spcBef>
                <a:spcPct val="0"/>
              </a:spcBef>
            </a:pPr>
            <a:endParaRPr lang="en-US" sz="3399">
              <a:solidFill>
                <a:srgbClr val="FFFFFF"/>
              </a:solidFill>
              <a:latin typeface="TT Rounds Neue"/>
              <a:ea typeface="TT Rounds Neue"/>
              <a:cs typeface="TT Rounds Neue"/>
              <a:sym typeface="TT Rounds Neue"/>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7284565" y="-1441929"/>
            <a:ext cx="11545542" cy="11632788"/>
          </a:xfrm>
          <a:custGeom>
            <a:avLst/>
            <a:gdLst/>
            <a:ahLst/>
            <a:cxnLst/>
            <a:rect l="l" t="t" r="r" b="b"/>
            <a:pathLst>
              <a:path w="11545542" h="11632788">
                <a:moveTo>
                  <a:pt x="0" y="0"/>
                </a:moveTo>
                <a:lnTo>
                  <a:pt x="11545542" y="0"/>
                </a:lnTo>
                <a:lnTo>
                  <a:pt x="11545542" y="11632788"/>
                </a:lnTo>
                <a:lnTo>
                  <a:pt x="0" y="116327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9144000" y="5792198"/>
            <a:ext cx="2418351" cy="1714006"/>
          </a:xfrm>
          <a:custGeom>
            <a:avLst/>
            <a:gdLst/>
            <a:ahLst/>
            <a:cxnLst/>
            <a:rect l="l" t="t" r="r" b="b"/>
            <a:pathLst>
              <a:path w="2418351" h="1714006">
                <a:moveTo>
                  <a:pt x="0" y="0"/>
                </a:moveTo>
                <a:lnTo>
                  <a:pt x="2418351" y="0"/>
                </a:lnTo>
                <a:lnTo>
                  <a:pt x="2418351" y="1714006"/>
                </a:lnTo>
                <a:lnTo>
                  <a:pt x="0" y="1714006"/>
                </a:lnTo>
                <a:lnTo>
                  <a:pt x="0" y="0"/>
                </a:lnTo>
                <a:close/>
              </a:path>
            </a:pathLst>
          </a:custGeom>
          <a:blipFill>
            <a:blip r:embed="rId5"/>
            <a:stretch>
              <a:fillRect/>
            </a:stretch>
          </a:blipFill>
        </p:spPr>
        <p:txBody>
          <a:bodyPr/>
          <a:lstStyle/>
          <a:p>
            <a:endParaRPr lang="en-US"/>
          </a:p>
        </p:txBody>
      </p:sp>
      <p:sp>
        <p:nvSpPr>
          <p:cNvPr id="4" name="Freeform 4"/>
          <p:cNvSpPr/>
          <p:nvPr/>
        </p:nvSpPr>
        <p:spPr>
          <a:xfrm>
            <a:off x="15648582" y="6280567"/>
            <a:ext cx="2023198" cy="1433942"/>
          </a:xfrm>
          <a:custGeom>
            <a:avLst/>
            <a:gdLst/>
            <a:ahLst/>
            <a:cxnLst/>
            <a:rect l="l" t="t" r="r" b="b"/>
            <a:pathLst>
              <a:path w="2023198" h="1433942">
                <a:moveTo>
                  <a:pt x="0" y="0"/>
                </a:moveTo>
                <a:lnTo>
                  <a:pt x="2023198" y="0"/>
                </a:lnTo>
                <a:lnTo>
                  <a:pt x="2023198" y="1433942"/>
                </a:lnTo>
                <a:lnTo>
                  <a:pt x="0" y="1433942"/>
                </a:lnTo>
                <a:lnTo>
                  <a:pt x="0" y="0"/>
                </a:lnTo>
                <a:close/>
              </a:path>
            </a:pathLst>
          </a:custGeom>
          <a:blipFill>
            <a:blip r:embed="rId5"/>
            <a:stretch>
              <a:fillRect/>
            </a:stretch>
          </a:blipFill>
        </p:spPr>
        <p:txBody>
          <a:bodyPr/>
          <a:lstStyle/>
          <a:p>
            <a:endParaRPr lang="en-US"/>
          </a:p>
        </p:txBody>
      </p:sp>
      <p:sp>
        <p:nvSpPr>
          <p:cNvPr id="5" name="Freeform 5"/>
          <p:cNvSpPr/>
          <p:nvPr/>
        </p:nvSpPr>
        <p:spPr>
          <a:xfrm>
            <a:off x="14376557" y="2543149"/>
            <a:ext cx="1452527" cy="1029479"/>
          </a:xfrm>
          <a:custGeom>
            <a:avLst/>
            <a:gdLst/>
            <a:ahLst/>
            <a:cxnLst/>
            <a:rect l="l" t="t" r="r" b="b"/>
            <a:pathLst>
              <a:path w="1452527" h="1029479">
                <a:moveTo>
                  <a:pt x="0" y="0"/>
                </a:moveTo>
                <a:lnTo>
                  <a:pt x="1452527" y="0"/>
                </a:lnTo>
                <a:lnTo>
                  <a:pt x="1452527" y="1029479"/>
                </a:lnTo>
                <a:lnTo>
                  <a:pt x="0" y="1029479"/>
                </a:lnTo>
                <a:lnTo>
                  <a:pt x="0" y="0"/>
                </a:lnTo>
                <a:close/>
              </a:path>
            </a:pathLst>
          </a:custGeom>
          <a:blipFill>
            <a:blip r:embed="rId5"/>
            <a:stretch>
              <a:fillRect/>
            </a:stretch>
          </a:blipFill>
        </p:spPr>
        <p:txBody>
          <a:bodyPr/>
          <a:lstStyle/>
          <a:p>
            <a:endParaRPr lang="en-US"/>
          </a:p>
        </p:txBody>
      </p:sp>
      <p:sp>
        <p:nvSpPr>
          <p:cNvPr id="6" name="Freeform 6"/>
          <p:cNvSpPr/>
          <p:nvPr/>
        </p:nvSpPr>
        <p:spPr>
          <a:xfrm>
            <a:off x="11562351" y="5906167"/>
            <a:ext cx="2639257" cy="1486068"/>
          </a:xfrm>
          <a:custGeom>
            <a:avLst/>
            <a:gdLst/>
            <a:ahLst/>
            <a:cxnLst/>
            <a:rect l="l" t="t" r="r" b="b"/>
            <a:pathLst>
              <a:path w="2639257" h="1486068">
                <a:moveTo>
                  <a:pt x="0" y="0"/>
                </a:moveTo>
                <a:lnTo>
                  <a:pt x="2639256" y="0"/>
                </a:lnTo>
                <a:lnTo>
                  <a:pt x="2639256" y="1486068"/>
                </a:lnTo>
                <a:lnTo>
                  <a:pt x="0" y="1486068"/>
                </a:lnTo>
                <a:lnTo>
                  <a:pt x="0" y="0"/>
                </a:lnTo>
                <a:close/>
              </a:path>
            </a:pathLst>
          </a:custGeom>
          <a:blipFill>
            <a:blip r:embed="rId6"/>
            <a:stretch>
              <a:fillRect/>
            </a:stretch>
          </a:blipFill>
        </p:spPr>
        <p:txBody>
          <a:bodyPr/>
          <a:lstStyle/>
          <a:p>
            <a:endParaRPr lang="en-US"/>
          </a:p>
        </p:txBody>
      </p:sp>
      <p:sp>
        <p:nvSpPr>
          <p:cNvPr id="7" name="Freeform 7"/>
          <p:cNvSpPr/>
          <p:nvPr/>
        </p:nvSpPr>
        <p:spPr>
          <a:xfrm>
            <a:off x="11818191" y="6024008"/>
            <a:ext cx="730418" cy="513119"/>
          </a:xfrm>
          <a:custGeom>
            <a:avLst/>
            <a:gdLst/>
            <a:ahLst/>
            <a:cxnLst/>
            <a:rect l="l" t="t" r="r" b="b"/>
            <a:pathLst>
              <a:path w="730418" h="513119">
                <a:moveTo>
                  <a:pt x="0" y="0"/>
                </a:moveTo>
                <a:lnTo>
                  <a:pt x="730418" y="0"/>
                </a:lnTo>
                <a:lnTo>
                  <a:pt x="730418" y="513119"/>
                </a:lnTo>
                <a:lnTo>
                  <a:pt x="0" y="513119"/>
                </a:lnTo>
                <a:lnTo>
                  <a:pt x="0" y="0"/>
                </a:lnTo>
                <a:close/>
              </a:path>
            </a:pathLst>
          </a:custGeom>
          <a:blipFill>
            <a:blip r:embed="rId7"/>
            <a:stretch>
              <a:fillRect/>
            </a:stretch>
          </a:blipFill>
        </p:spPr>
        <p:txBody>
          <a:bodyPr/>
          <a:lstStyle/>
          <a:p>
            <a:endParaRPr lang="en-US"/>
          </a:p>
        </p:txBody>
      </p:sp>
      <p:sp>
        <p:nvSpPr>
          <p:cNvPr id="8" name="Freeform 8"/>
          <p:cNvSpPr/>
          <p:nvPr/>
        </p:nvSpPr>
        <p:spPr>
          <a:xfrm>
            <a:off x="11720277" y="6649201"/>
            <a:ext cx="235363" cy="224477"/>
          </a:xfrm>
          <a:custGeom>
            <a:avLst/>
            <a:gdLst/>
            <a:ahLst/>
            <a:cxnLst/>
            <a:rect l="l" t="t" r="r" b="b"/>
            <a:pathLst>
              <a:path w="235363" h="224477">
                <a:moveTo>
                  <a:pt x="0" y="0"/>
                </a:moveTo>
                <a:lnTo>
                  <a:pt x="235363" y="0"/>
                </a:lnTo>
                <a:lnTo>
                  <a:pt x="235363" y="224478"/>
                </a:lnTo>
                <a:lnTo>
                  <a:pt x="0" y="22447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9" name="Freeform 9"/>
          <p:cNvSpPr/>
          <p:nvPr/>
        </p:nvSpPr>
        <p:spPr>
          <a:xfrm>
            <a:off x="12462649" y="7714509"/>
            <a:ext cx="3185933" cy="1446640"/>
          </a:xfrm>
          <a:custGeom>
            <a:avLst/>
            <a:gdLst/>
            <a:ahLst/>
            <a:cxnLst/>
            <a:rect l="l" t="t" r="r" b="b"/>
            <a:pathLst>
              <a:path w="3185933" h="1446640">
                <a:moveTo>
                  <a:pt x="0" y="0"/>
                </a:moveTo>
                <a:lnTo>
                  <a:pt x="3185933" y="0"/>
                </a:lnTo>
                <a:lnTo>
                  <a:pt x="3185933" y="1446640"/>
                </a:lnTo>
                <a:lnTo>
                  <a:pt x="0" y="144664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0" name="Freeform 10"/>
          <p:cNvSpPr/>
          <p:nvPr/>
        </p:nvSpPr>
        <p:spPr>
          <a:xfrm>
            <a:off x="13437569" y="2719893"/>
            <a:ext cx="1877976" cy="852734"/>
          </a:xfrm>
          <a:custGeom>
            <a:avLst/>
            <a:gdLst/>
            <a:ahLst/>
            <a:cxnLst/>
            <a:rect l="l" t="t" r="r" b="b"/>
            <a:pathLst>
              <a:path w="1877976" h="852734">
                <a:moveTo>
                  <a:pt x="0" y="0"/>
                </a:moveTo>
                <a:lnTo>
                  <a:pt x="1877976" y="0"/>
                </a:lnTo>
                <a:lnTo>
                  <a:pt x="1877976" y="852735"/>
                </a:lnTo>
                <a:lnTo>
                  <a:pt x="0" y="85273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1" name="TextBox 11"/>
          <p:cNvSpPr txBox="1"/>
          <p:nvPr/>
        </p:nvSpPr>
        <p:spPr>
          <a:xfrm>
            <a:off x="451726" y="544512"/>
            <a:ext cx="8905134" cy="863601"/>
          </a:xfrm>
          <a:prstGeom prst="rect">
            <a:avLst/>
          </a:prstGeom>
        </p:spPr>
        <p:txBody>
          <a:bodyPr lIns="0" tIns="0" rIns="0" bIns="0" rtlCol="0" anchor="t">
            <a:spAutoFit/>
          </a:bodyPr>
          <a:lstStyle/>
          <a:p>
            <a:pPr algn="ctr">
              <a:lnSpc>
                <a:spcPts val="6999"/>
              </a:lnSpc>
              <a:spcBef>
                <a:spcPct val="0"/>
              </a:spcBef>
            </a:pPr>
            <a:r>
              <a:rPr lang="en-US" sz="4999">
                <a:solidFill>
                  <a:srgbClr val="FFFFFF"/>
                </a:solidFill>
                <a:latin typeface="Lazydog"/>
                <a:ea typeface="Lazydog"/>
                <a:cs typeface="Lazydog"/>
                <a:sym typeface="Lazydog"/>
              </a:rPr>
              <a:t>Fish Engineers!</a:t>
            </a:r>
          </a:p>
        </p:txBody>
      </p:sp>
      <p:sp>
        <p:nvSpPr>
          <p:cNvPr id="12" name="TextBox 12"/>
          <p:cNvSpPr txBox="1"/>
          <p:nvPr/>
        </p:nvSpPr>
        <p:spPr>
          <a:xfrm>
            <a:off x="173575" y="1725327"/>
            <a:ext cx="9480058" cy="4180840"/>
          </a:xfrm>
          <a:prstGeom prst="rect">
            <a:avLst/>
          </a:prstGeom>
        </p:spPr>
        <p:txBody>
          <a:bodyPr lIns="0" tIns="0" rIns="0" bIns="0" rtlCol="0" anchor="t">
            <a:spAutoFit/>
          </a:bodyPr>
          <a:lstStyle/>
          <a:p>
            <a:pPr algn="ctr">
              <a:lnSpc>
                <a:spcPts val="4759"/>
              </a:lnSpc>
            </a:pPr>
            <a:r>
              <a:rPr lang="en-US" sz="3399">
                <a:solidFill>
                  <a:srgbClr val="FFFFFF"/>
                </a:solidFill>
                <a:latin typeface="TT Rounds Neue"/>
                <a:ea typeface="TT Rounds Neue"/>
                <a:cs typeface="TT Rounds Neue"/>
                <a:sym typeface="TT Rounds Neue"/>
              </a:rPr>
              <a:t>However they’ve noticed other fish species using the nests to lay their own eggs!</a:t>
            </a:r>
          </a:p>
          <a:p>
            <a:pPr algn="ctr">
              <a:lnSpc>
                <a:spcPts val="4759"/>
              </a:lnSpc>
            </a:pPr>
            <a:endParaRPr lang="en-US" sz="3399">
              <a:solidFill>
                <a:srgbClr val="FFFFFF"/>
              </a:solidFill>
              <a:latin typeface="TT Rounds Neue"/>
              <a:ea typeface="TT Rounds Neue"/>
              <a:cs typeface="TT Rounds Neue"/>
              <a:sym typeface="TT Rounds Neue"/>
            </a:endParaRPr>
          </a:p>
          <a:p>
            <a:pPr algn="ctr">
              <a:lnSpc>
                <a:spcPts val="4759"/>
              </a:lnSpc>
            </a:pPr>
            <a:r>
              <a:rPr lang="en-US" sz="3399">
                <a:solidFill>
                  <a:srgbClr val="FFFFFF"/>
                </a:solidFill>
                <a:latin typeface="TT Rounds Neue"/>
                <a:ea typeface="TT Rounds Neue"/>
                <a:cs typeface="TT Rounds Neue"/>
                <a:sym typeface="TT Rounds Neue"/>
              </a:rPr>
              <a:t>This relationship is </a:t>
            </a:r>
            <a:r>
              <a:rPr lang="en-US" sz="3399" b="1">
                <a:solidFill>
                  <a:srgbClr val="FFFFFF"/>
                </a:solidFill>
                <a:latin typeface="TT Rounds Neue Bold"/>
                <a:ea typeface="TT Rounds Neue Bold"/>
                <a:cs typeface="TT Rounds Neue Bold"/>
                <a:sym typeface="TT Rounds Neue Bold"/>
              </a:rPr>
              <a:t>mutualistic</a:t>
            </a:r>
            <a:r>
              <a:rPr lang="en-US" sz="3399">
                <a:solidFill>
                  <a:srgbClr val="FFFFFF"/>
                </a:solidFill>
                <a:latin typeface="TT Rounds Neue"/>
                <a:ea typeface="TT Rounds Neue"/>
                <a:cs typeface="TT Rounds Neue"/>
                <a:sym typeface="TT Rounds Neue"/>
              </a:rPr>
              <a:t>, both fish species  benefit and neither are harmed.</a:t>
            </a:r>
          </a:p>
          <a:p>
            <a:pPr algn="ctr">
              <a:lnSpc>
                <a:spcPts val="4759"/>
              </a:lnSpc>
            </a:pPr>
            <a:endParaRPr lang="en-US" sz="3399">
              <a:solidFill>
                <a:srgbClr val="FFFFFF"/>
              </a:solidFill>
              <a:latin typeface="TT Rounds Neue"/>
              <a:ea typeface="TT Rounds Neue"/>
              <a:cs typeface="TT Rounds Neue"/>
              <a:sym typeface="TT Rounds Neue"/>
            </a:endParaRPr>
          </a:p>
          <a:p>
            <a:pPr algn="ctr">
              <a:lnSpc>
                <a:spcPts val="4759"/>
              </a:lnSpc>
              <a:spcBef>
                <a:spcPct val="0"/>
              </a:spcBef>
            </a:pPr>
            <a:r>
              <a:rPr lang="en-US" sz="3399">
                <a:solidFill>
                  <a:srgbClr val="FFFFFF"/>
                </a:solidFill>
                <a:latin typeface="TT Rounds Neue"/>
                <a:ea typeface="TT Rounds Neue"/>
                <a:cs typeface="TT Rounds Neue"/>
                <a:sym typeface="TT Rounds Neue"/>
              </a:rPr>
              <a:t> </a:t>
            </a:r>
          </a:p>
        </p:txBody>
      </p:sp>
      <p:sp>
        <p:nvSpPr>
          <p:cNvPr id="13" name="TextBox 13"/>
          <p:cNvSpPr txBox="1"/>
          <p:nvPr/>
        </p:nvSpPr>
        <p:spPr>
          <a:xfrm>
            <a:off x="238866" y="8371154"/>
            <a:ext cx="8905134" cy="1180465"/>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We need to find out if bluehead chubs are helping other fish populations!</a:t>
            </a:r>
          </a:p>
        </p:txBody>
      </p:sp>
      <p:sp>
        <p:nvSpPr>
          <p:cNvPr id="14" name="TextBox 14"/>
          <p:cNvSpPr txBox="1"/>
          <p:nvPr/>
        </p:nvSpPr>
        <p:spPr>
          <a:xfrm>
            <a:off x="451726" y="5613519"/>
            <a:ext cx="7522625" cy="1780540"/>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This leads scientist to think lots of fish species depend on these nests to survive.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6394434" y="3607967"/>
            <a:ext cx="11519803" cy="6486376"/>
          </a:xfrm>
          <a:custGeom>
            <a:avLst/>
            <a:gdLst/>
            <a:ahLst/>
            <a:cxnLst/>
            <a:rect l="l" t="t" r="r" b="b"/>
            <a:pathLst>
              <a:path w="11519803" h="6486376">
                <a:moveTo>
                  <a:pt x="0" y="0"/>
                </a:moveTo>
                <a:lnTo>
                  <a:pt x="11519803" y="0"/>
                </a:lnTo>
                <a:lnTo>
                  <a:pt x="11519803" y="6486376"/>
                </a:lnTo>
                <a:lnTo>
                  <a:pt x="0" y="6486376"/>
                </a:lnTo>
                <a:lnTo>
                  <a:pt x="0" y="0"/>
                </a:lnTo>
                <a:close/>
              </a:path>
            </a:pathLst>
          </a:custGeom>
          <a:blipFill>
            <a:blip r:embed="rId3"/>
            <a:stretch>
              <a:fillRect/>
            </a:stretch>
          </a:blipFill>
        </p:spPr>
        <p:txBody>
          <a:bodyPr/>
          <a:lstStyle/>
          <a:p>
            <a:endParaRPr lang="en-US"/>
          </a:p>
        </p:txBody>
      </p:sp>
      <p:sp>
        <p:nvSpPr>
          <p:cNvPr id="3" name="Freeform 3"/>
          <p:cNvSpPr/>
          <p:nvPr/>
        </p:nvSpPr>
        <p:spPr>
          <a:xfrm rot="-1245200">
            <a:off x="1248302" y="4806942"/>
            <a:ext cx="2384519" cy="1676118"/>
          </a:xfrm>
          <a:custGeom>
            <a:avLst/>
            <a:gdLst/>
            <a:ahLst/>
            <a:cxnLst/>
            <a:rect l="l" t="t" r="r" b="b"/>
            <a:pathLst>
              <a:path w="2384519" h="1676118">
                <a:moveTo>
                  <a:pt x="0" y="0"/>
                </a:moveTo>
                <a:lnTo>
                  <a:pt x="2384520" y="0"/>
                </a:lnTo>
                <a:lnTo>
                  <a:pt x="2384520" y="1676119"/>
                </a:lnTo>
                <a:lnTo>
                  <a:pt x="0" y="1676119"/>
                </a:lnTo>
                <a:lnTo>
                  <a:pt x="0" y="0"/>
                </a:lnTo>
                <a:close/>
              </a:path>
            </a:pathLst>
          </a:custGeom>
          <a:blipFill>
            <a:blip r:embed="rId4"/>
            <a:stretch>
              <a:fillRect/>
            </a:stretch>
          </a:blipFill>
        </p:spPr>
        <p:txBody>
          <a:bodyPr/>
          <a:lstStyle/>
          <a:p>
            <a:endParaRPr lang="en-US"/>
          </a:p>
        </p:txBody>
      </p:sp>
      <p:sp>
        <p:nvSpPr>
          <p:cNvPr id="4" name="Freeform 4"/>
          <p:cNvSpPr/>
          <p:nvPr/>
        </p:nvSpPr>
        <p:spPr>
          <a:xfrm>
            <a:off x="4135310" y="6851155"/>
            <a:ext cx="2259123" cy="2689433"/>
          </a:xfrm>
          <a:custGeom>
            <a:avLst/>
            <a:gdLst/>
            <a:ahLst/>
            <a:cxnLst/>
            <a:rect l="l" t="t" r="r" b="b"/>
            <a:pathLst>
              <a:path w="2259123" h="2689433">
                <a:moveTo>
                  <a:pt x="0" y="0"/>
                </a:moveTo>
                <a:lnTo>
                  <a:pt x="2259124" y="0"/>
                </a:lnTo>
                <a:lnTo>
                  <a:pt x="2259124" y="2689433"/>
                </a:lnTo>
                <a:lnTo>
                  <a:pt x="0" y="268943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5" name="Freeform 5"/>
          <p:cNvSpPr/>
          <p:nvPr/>
        </p:nvSpPr>
        <p:spPr>
          <a:xfrm>
            <a:off x="1332344" y="7417348"/>
            <a:ext cx="2216436" cy="1557046"/>
          </a:xfrm>
          <a:custGeom>
            <a:avLst/>
            <a:gdLst/>
            <a:ahLst/>
            <a:cxnLst/>
            <a:rect l="l" t="t" r="r" b="b"/>
            <a:pathLst>
              <a:path w="2216436" h="1557046">
                <a:moveTo>
                  <a:pt x="0" y="0"/>
                </a:moveTo>
                <a:lnTo>
                  <a:pt x="2216436" y="0"/>
                </a:lnTo>
                <a:lnTo>
                  <a:pt x="2216436" y="1557046"/>
                </a:lnTo>
                <a:lnTo>
                  <a:pt x="0" y="15570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6" name="TextBox 6"/>
          <p:cNvSpPr txBox="1"/>
          <p:nvPr/>
        </p:nvSpPr>
        <p:spPr>
          <a:xfrm>
            <a:off x="4049250" y="544512"/>
            <a:ext cx="9754046" cy="863601"/>
          </a:xfrm>
          <a:prstGeom prst="rect">
            <a:avLst/>
          </a:prstGeom>
        </p:spPr>
        <p:txBody>
          <a:bodyPr lIns="0" tIns="0" rIns="0" bIns="0" rtlCol="0" anchor="t">
            <a:spAutoFit/>
          </a:bodyPr>
          <a:lstStyle/>
          <a:p>
            <a:pPr algn="ctr">
              <a:lnSpc>
                <a:spcPts val="6999"/>
              </a:lnSpc>
              <a:spcBef>
                <a:spcPct val="0"/>
              </a:spcBef>
            </a:pPr>
            <a:r>
              <a:rPr lang="en-US" sz="4999">
                <a:solidFill>
                  <a:srgbClr val="FFFFFF"/>
                </a:solidFill>
                <a:latin typeface="Lazydog"/>
                <a:ea typeface="Lazydog"/>
                <a:cs typeface="Lazydog"/>
                <a:sym typeface="Lazydog"/>
              </a:rPr>
              <a:t>Build your own fish engineer!</a:t>
            </a:r>
          </a:p>
        </p:txBody>
      </p:sp>
      <p:sp>
        <p:nvSpPr>
          <p:cNvPr id="7" name="TextBox 7"/>
          <p:cNvSpPr txBox="1"/>
          <p:nvPr/>
        </p:nvSpPr>
        <p:spPr>
          <a:xfrm>
            <a:off x="1028700" y="1912328"/>
            <a:ext cx="5023686" cy="1429386"/>
          </a:xfrm>
          <a:prstGeom prst="rect">
            <a:avLst/>
          </a:prstGeom>
        </p:spPr>
        <p:txBody>
          <a:bodyPr lIns="0" tIns="0" rIns="0" bIns="0" rtlCol="0" anchor="t">
            <a:spAutoFit/>
          </a:bodyPr>
          <a:lstStyle/>
          <a:p>
            <a:pPr algn="ctr">
              <a:lnSpc>
                <a:spcPts val="5739"/>
              </a:lnSpc>
              <a:spcBef>
                <a:spcPct val="0"/>
              </a:spcBef>
            </a:pPr>
            <a:r>
              <a:rPr lang="en-US" sz="4099">
                <a:solidFill>
                  <a:srgbClr val="FFFFFF"/>
                </a:solidFill>
                <a:latin typeface="TT Rounds Neue"/>
                <a:ea typeface="TT Rounds Neue"/>
                <a:cs typeface="TT Rounds Neue"/>
                <a:sym typeface="TT Rounds Neue"/>
              </a:rPr>
              <a:t>Bluehead chubs have.... </a:t>
            </a:r>
          </a:p>
        </p:txBody>
      </p:sp>
      <p:sp>
        <p:nvSpPr>
          <p:cNvPr id="8" name="TextBox 8"/>
          <p:cNvSpPr txBox="1"/>
          <p:nvPr/>
        </p:nvSpPr>
        <p:spPr>
          <a:xfrm>
            <a:off x="4135144" y="3348220"/>
            <a:ext cx="11886326" cy="679032"/>
          </a:xfrm>
          <a:prstGeom prst="rect">
            <a:avLst/>
          </a:prstGeom>
        </p:spPr>
        <p:txBody>
          <a:bodyPr wrap="square" lIns="0" tIns="0" rIns="0" bIns="0" rtlCol="0" anchor="t">
            <a:spAutoFit/>
          </a:bodyPr>
          <a:lstStyle/>
          <a:p>
            <a:pPr marL="842007" lvl="1" indent="-421003" algn="ctr">
              <a:lnSpc>
                <a:spcPts val="5459"/>
              </a:lnSpc>
              <a:buFont typeface="Arial"/>
              <a:buChar char="•"/>
            </a:pPr>
            <a:r>
              <a:rPr lang="en-US" sz="3899">
                <a:solidFill>
                  <a:srgbClr val="FFFFFF"/>
                </a:solidFill>
                <a:latin typeface="TT Rounds Neue"/>
                <a:ea typeface="TT Rounds Neue"/>
                <a:cs typeface="TT Rounds Neue"/>
                <a:sym typeface="TT Rounds Neue"/>
              </a:rPr>
              <a:t> a dark green and orange body</a:t>
            </a:r>
          </a:p>
        </p:txBody>
      </p:sp>
      <p:sp>
        <p:nvSpPr>
          <p:cNvPr id="9" name="TextBox 9"/>
          <p:cNvSpPr txBox="1"/>
          <p:nvPr/>
        </p:nvSpPr>
        <p:spPr>
          <a:xfrm>
            <a:off x="6394434" y="2478748"/>
            <a:ext cx="7723584" cy="653415"/>
          </a:xfrm>
          <a:prstGeom prst="rect">
            <a:avLst/>
          </a:prstGeom>
        </p:spPr>
        <p:txBody>
          <a:bodyPr lIns="0" tIns="0" rIns="0" bIns="0" rtlCol="0" anchor="t">
            <a:spAutoFit/>
          </a:bodyPr>
          <a:lstStyle/>
          <a:p>
            <a:pPr marL="842007" lvl="1" indent="-421003" algn="ctr">
              <a:lnSpc>
                <a:spcPts val="5459"/>
              </a:lnSpc>
              <a:buFont typeface="Arial"/>
              <a:buChar char="•"/>
            </a:pPr>
            <a:r>
              <a:rPr lang="en-US" sz="3899">
                <a:solidFill>
                  <a:srgbClr val="FFFFFF"/>
                </a:solidFill>
                <a:latin typeface="TT Rounds Neue"/>
                <a:ea typeface="TT Rounds Neue"/>
                <a:cs typeface="TT Rounds Neue"/>
                <a:sym typeface="TT Rounds Neue"/>
              </a:rPr>
              <a:t>a blue head (with white spots)! </a:t>
            </a:r>
          </a:p>
        </p:txBody>
      </p:sp>
      <p:sp>
        <p:nvSpPr>
          <p:cNvPr id="10" name="TextBox 10"/>
          <p:cNvSpPr txBox="1"/>
          <p:nvPr/>
        </p:nvSpPr>
        <p:spPr>
          <a:xfrm>
            <a:off x="6406675" y="4073011"/>
            <a:ext cx="6710735" cy="677108"/>
          </a:xfrm>
          <a:prstGeom prst="rect">
            <a:avLst/>
          </a:prstGeom>
        </p:spPr>
        <p:txBody>
          <a:bodyPr lIns="0" tIns="0" rIns="0" bIns="0" rtlCol="0" anchor="t">
            <a:spAutoFit/>
          </a:bodyPr>
          <a:lstStyle/>
          <a:p>
            <a:pPr marL="841375" lvl="1" indent="-420370" algn="ctr">
              <a:lnSpc>
                <a:spcPts val="5459"/>
              </a:lnSpc>
              <a:buFont typeface="Arial"/>
              <a:buChar char="•"/>
            </a:pPr>
            <a:r>
              <a:rPr lang="en-US" sz="3850" dirty="0">
                <a:solidFill>
                  <a:srgbClr val="FFFFFF"/>
                </a:solidFill>
                <a:latin typeface="TT Rounds Neue"/>
                <a:ea typeface="TT Rounds Neue"/>
                <a:cs typeface="TT Rounds Neue"/>
                <a:sym typeface="TT Rounds Neue"/>
              </a:rPr>
              <a:t>big lips to help carry rocks!</a:t>
            </a:r>
            <a:endParaRPr lang="en-US" sz="38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5112253" y="4018455"/>
            <a:ext cx="8625259" cy="5239845"/>
          </a:xfrm>
          <a:custGeom>
            <a:avLst/>
            <a:gdLst/>
            <a:ahLst/>
            <a:cxnLst/>
            <a:rect l="l" t="t" r="r" b="b"/>
            <a:pathLst>
              <a:path w="8625259" h="5239845">
                <a:moveTo>
                  <a:pt x="0" y="0"/>
                </a:moveTo>
                <a:lnTo>
                  <a:pt x="8625259" y="0"/>
                </a:lnTo>
                <a:lnTo>
                  <a:pt x="8625259" y="5239845"/>
                </a:lnTo>
                <a:lnTo>
                  <a:pt x="0" y="5239845"/>
                </a:lnTo>
                <a:lnTo>
                  <a:pt x="0" y="0"/>
                </a:lnTo>
                <a:close/>
              </a:path>
            </a:pathLst>
          </a:custGeom>
          <a:blipFill>
            <a:blip r:embed="rId3"/>
            <a:stretch>
              <a:fillRect/>
            </a:stretch>
          </a:blipFill>
        </p:spPr>
        <p:txBody>
          <a:bodyPr/>
          <a:lstStyle/>
          <a:p>
            <a:endParaRPr lang="en-US"/>
          </a:p>
        </p:txBody>
      </p:sp>
      <p:sp>
        <p:nvSpPr>
          <p:cNvPr id="3" name="TextBox 3"/>
          <p:cNvSpPr txBox="1"/>
          <p:nvPr/>
        </p:nvSpPr>
        <p:spPr>
          <a:xfrm>
            <a:off x="661863" y="1852765"/>
            <a:ext cx="16964274" cy="1552576"/>
          </a:xfrm>
          <a:prstGeom prst="rect">
            <a:avLst/>
          </a:prstGeom>
        </p:spPr>
        <p:txBody>
          <a:bodyPr lIns="0" tIns="0" rIns="0" bIns="0" rtlCol="0" anchor="t">
            <a:spAutoFit/>
          </a:bodyPr>
          <a:lstStyle/>
          <a:p>
            <a:pPr algn="ctr">
              <a:lnSpc>
                <a:spcPts val="6299"/>
              </a:lnSpc>
              <a:spcBef>
                <a:spcPct val="0"/>
              </a:spcBef>
            </a:pPr>
            <a:r>
              <a:rPr lang="en-US" sz="4499">
                <a:solidFill>
                  <a:srgbClr val="FFFFFF"/>
                </a:solidFill>
                <a:latin typeface="TT Rounds Neue"/>
                <a:ea typeface="TT Rounds Neue"/>
                <a:cs typeface="TT Rounds Neue"/>
                <a:sym typeface="TT Rounds Neue"/>
              </a:rPr>
              <a:t>Ready, set, go! Use your bluehead chubs mouth to pick up the pebbles and build a nest</a:t>
            </a:r>
          </a:p>
        </p:txBody>
      </p:sp>
      <p:sp>
        <p:nvSpPr>
          <p:cNvPr id="4" name="TextBox 4"/>
          <p:cNvSpPr txBox="1"/>
          <p:nvPr/>
        </p:nvSpPr>
        <p:spPr>
          <a:xfrm>
            <a:off x="5799006" y="667067"/>
            <a:ext cx="5920606" cy="863601"/>
          </a:xfrm>
          <a:prstGeom prst="rect">
            <a:avLst/>
          </a:prstGeom>
        </p:spPr>
        <p:txBody>
          <a:bodyPr lIns="0" tIns="0" rIns="0" bIns="0" rtlCol="0" anchor="t">
            <a:spAutoFit/>
          </a:bodyPr>
          <a:lstStyle/>
          <a:p>
            <a:pPr algn="ctr">
              <a:lnSpc>
                <a:spcPts val="6999"/>
              </a:lnSpc>
              <a:spcBef>
                <a:spcPct val="0"/>
              </a:spcBef>
            </a:pPr>
            <a:r>
              <a:rPr lang="en-US" sz="4999">
                <a:solidFill>
                  <a:srgbClr val="FFFFFF"/>
                </a:solidFill>
                <a:latin typeface="Lazydog"/>
                <a:ea typeface="Lazydog"/>
                <a:cs typeface="Lazydog"/>
                <a:sym typeface="Lazydog"/>
              </a:rPr>
              <a:t>Build a chub nest!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448151" y="6429058"/>
            <a:ext cx="2473906" cy="3857942"/>
          </a:xfrm>
          <a:custGeom>
            <a:avLst/>
            <a:gdLst/>
            <a:ahLst/>
            <a:cxnLst/>
            <a:rect l="l" t="t" r="r" b="b"/>
            <a:pathLst>
              <a:path w="2473906" h="3857942">
                <a:moveTo>
                  <a:pt x="0" y="0"/>
                </a:moveTo>
                <a:lnTo>
                  <a:pt x="2473906" y="0"/>
                </a:lnTo>
                <a:lnTo>
                  <a:pt x="2473906" y="3857942"/>
                </a:lnTo>
                <a:lnTo>
                  <a:pt x="0" y="3857942"/>
                </a:lnTo>
                <a:lnTo>
                  <a:pt x="0" y="0"/>
                </a:lnTo>
                <a:close/>
              </a:path>
            </a:pathLst>
          </a:custGeom>
          <a:blipFill>
            <a:blip r:embed="rId3"/>
            <a:stretch>
              <a:fillRect/>
            </a:stretch>
          </a:blipFill>
        </p:spPr>
        <p:txBody>
          <a:bodyPr/>
          <a:lstStyle/>
          <a:p>
            <a:endParaRPr lang="en-US"/>
          </a:p>
        </p:txBody>
      </p:sp>
      <p:sp>
        <p:nvSpPr>
          <p:cNvPr id="3" name="Freeform 3"/>
          <p:cNvSpPr/>
          <p:nvPr/>
        </p:nvSpPr>
        <p:spPr>
          <a:xfrm>
            <a:off x="14927266" y="1036649"/>
            <a:ext cx="3073272" cy="3050921"/>
          </a:xfrm>
          <a:custGeom>
            <a:avLst/>
            <a:gdLst/>
            <a:ahLst/>
            <a:cxnLst/>
            <a:rect l="l" t="t" r="r" b="b"/>
            <a:pathLst>
              <a:path w="3073272" h="3050921">
                <a:moveTo>
                  <a:pt x="0" y="0"/>
                </a:moveTo>
                <a:lnTo>
                  <a:pt x="3073272" y="0"/>
                </a:lnTo>
                <a:lnTo>
                  <a:pt x="3073272" y="3050921"/>
                </a:lnTo>
                <a:lnTo>
                  <a:pt x="0" y="30509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a:off x="3471678" y="4759248"/>
            <a:ext cx="12578887" cy="4302288"/>
          </a:xfrm>
          <a:custGeom>
            <a:avLst/>
            <a:gdLst/>
            <a:ahLst/>
            <a:cxnLst/>
            <a:rect l="l" t="t" r="r" b="b"/>
            <a:pathLst>
              <a:path w="12578887" h="4302288">
                <a:moveTo>
                  <a:pt x="0" y="0"/>
                </a:moveTo>
                <a:lnTo>
                  <a:pt x="12578888" y="0"/>
                </a:lnTo>
                <a:lnTo>
                  <a:pt x="12578888" y="4302288"/>
                </a:lnTo>
                <a:lnTo>
                  <a:pt x="0" y="4302288"/>
                </a:lnTo>
                <a:lnTo>
                  <a:pt x="0" y="0"/>
                </a:lnTo>
                <a:close/>
              </a:path>
            </a:pathLst>
          </a:custGeom>
          <a:blipFill>
            <a:blip r:embed="rId6"/>
            <a:stretch>
              <a:fillRect/>
            </a:stretch>
          </a:blipFill>
        </p:spPr>
        <p:txBody>
          <a:bodyPr/>
          <a:lstStyle/>
          <a:p>
            <a:endParaRPr lang="en-US"/>
          </a:p>
        </p:txBody>
      </p:sp>
      <p:sp>
        <p:nvSpPr>
          <p:cNvPr id="5" name="TextBox 5"/>
          <p:cNvSpPr txBox="1"/>
          <p:nvPr/>
        </p:nvSpPr>
        <p:spPr>
          <a:xfrm>
            <a:off x="602134" y="2162810"/>
            <a:ext cx="14325132" cy="2980690"/>
          </a:xfrm>
          <a:prstGeom prst="rect">
            <a:avLst/>
          </a:prstGeom>
        </p:spPr>
        <p:txBody>
          <a:bodyPr lIns="0" tIns="0" rIns="0" bIns="0" rtlCol="0" anchor="t">
            <a:spAutoFit/>
          </a:bodyPr>
          <a:lstStyle/>
          <a:p>
            <a:pPr marL="0" lvl="0" indent="0" algn="ctr">
              <a:lnSpc>
                <a:spcPts val="4759"/>
              </a:lnSpc>
              <a:spcBef>
                <a:spcPct val="0"/>
              </a:spcBef>
            </a:pPr>
            <a:r>
              <a:rPr lang="en-US" sz="3399" b="1" u="none" strike="noStrike">
                <a:solidFill>
                  <a:srgbClr val="FFFFFF"/>
                </a:solidFill>
                <a:latin typeface="TT Rounds Neue"/>
                <a:ea typeface="TT Rounds Neue"/>
                <a:cs typeface="TT Rounds Neue"/>
                <a:sym typeface="TT Rounds Neue"/>
              </a:rPr>
              <a:t>Directions: Measure and record data on your nest using a ruler. Fill in the data table. Do not forget to right down the units of measurement.</a:t>
            </a:r>
          </a:p>
          <a:p>
            <a:pPr marL="0" lvl="0" indent="0" algn="ctr">
              <a:lnSpc>
                <a:spcPts val="4759"/>
              </a:lnSpc>
              <a:spcBef>
                <a:spcPct val="0"/>
              </a:spcBef>
            </a:pPr>
            <a:r>
              <a:rPr lang="en-US" sz="3399" b="1" u="none" strike="noStrike">
                <a:solidFill>
                  <a:srgbClr val="FFFFFF"/>
                </a:solidFill>
                <a:latin typeface="TT Rounds Neue"/>
                <a:ea typeface="TT Rounds Neue"/>
                <a:cs typeface="TT Rounds Neue"/>
                <a:sym typeface="TT Rounds Neue"/>
              </a:rPr>
              <a:t>    </a:t>
            </a:r>
          </a:p>
          <a:p>
            <a:pPr marL="0" lvl="0" indent="0" algn="ctr">
              <a:lnSpc>
                <a:spcPts val="4759"/>
              </a:lnSpc>
              <a:spcBef>
                <a:spcPct val="0"/>
              </a:spcBef>
            </a:pPr>
            <a:endParaRPr lang="en-US" sz="3399" b="1" u="none" strike="noStrike">
              <a:solidFill>
                <a:srgbClr val="FFFFFF"/>
              </a:solidFill>
              <a:latin typeface="TT Rounds Neue"/>
              <a:ea typeface="TT Rounds Neue"/>
              <a:cs typeface="TT Rounds Neue"/>
              <a:sym typeface="TT Rounds Neue"/>
            </a:endParaRPr>
          </a:p>
          <a:p>
            <a:pPr marL="0" lvl="0" indent="0" algn="ctr">
              <a:lnSpc>
                <a:spcPts val="4759"/>
              </a:lnSpc>
              <a:spcBef>
                <a:spcPct val="0"/>
              </a:spcBef>
            </a:pPr>
            <a:r>
              <a:rPr lang="en-US" sz="3399" b="1" u="none" strike="noStrike">
                <a:solidFill>
                  <a:srgbClr val="FFFFFF"/>
                </a:solidFill>
                <a:latin typeface="TT Rounds Neue"/>
                <a:ea typeface="TT Rounds Neue"/>
                <a:cs typeface="TT Rounds Neue"/>
                <a:sym typeface="TT Rounds Neue"/>
              </a:rPr>
              <a:t> </a:t>
            </a:r>
          </a:p>
        </p:txBody>
      </p:sp>
      <p:sp>
        <p:nvSpPr>
          <p:cNvPr id="6" name="TextBox 6"/>
          <p:cNvSpPr txBox="1"/>
          <p:nvPr/>
        </p:nvSpPr>
        <p:spPr>
          <a:xfrm>
            <a:off x="3973572" y="552461"/>
            <a:ext cx="9108877" cy="863601"/>
          </a:xfrm>
          <a:prstGeom prst="rect">
            <a:avLst/>
          </a:prstGeom>
        </p:spPr>
        <p:txBody>
          <a:bodyPr lIns="0" tIns="0" rIns="0" bIns="0" rtlCol="0" anchor="t">
            <a:spAutoFit/>
          </a:bodyPr>
          <a:lstStyle/>
          <a:p>
            <a:pPr algn="ctr">
              <a:lnSpc>
                <a:spcPts val="6999"/>
              </a:lnSpc>
              <a:spcBef>
                <a:spcPct val="0"/>
              </a:spcBef>
            </a:pPr>
            <a:r>
              <a:rPr lang="en-US" sz="4999">
                <a:solidFill>
                  <a:srgbClr val="FFFFFF"/>
                </a:solidFill>
                <a:latin typeface="Lazydog"/>
                <a:ea typeface="Lazydog"/>
                <a:cs typeface="Lazydog"/>
                <a:sym typeface="Lazydog"/>
              </a:rPr>
              <a:t>Collecting &amp; Graphing Data</a:t>
            </a:r>
          </a:p>
        </p:txBody>
      </p:sp>
      <p:sp>
        <p:nvSpPr>
          <p:cNvPr id="7" name="TextBox 7"/>
          <p:cNvSpPr txBox="1"/>
          <p:nvPr/>
        </p:nvSpPr>
        <p:spPr>
          <a:xfrm>
            <a:off x="13813131" y="76846"/>
            <a:ext cx="4474869" cy="580390"/>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Nest Data Worksheet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448151" y="6429058"/>
            <a:ext cx="2473906" cy="3857942"/>
          </a:xfrm>
          <a:custGeom>
            <a:avLst/>
            <a:gdLst/>
            <a:ahLst/>
            <a:cxnLst/>
            <a:rect l="l" t="t" r="r" b="b"/>
            <a:pathLst>
              <a:path w="2473906" h="3857942">
                <a:moveTo>
                  <a:pt x="0" y="0"/>
                </a:moveTo>
                <a:lnTo>
                  <a:pt x="2473906" y="0"/>
                </a:lnTo>
                <a:lnTo>
                  <a:pt x="2473906" y="3857942"/>
                </a:lnTo>
                <a:lnTo>
                  <a:pt x="0" y="3857942"/>
                </a:lnTo>
                <a:lnTo>
                  <a:pt x="0" y="0"/>
                </a:lnTo>
                <a:close/>
              </a:path>
            </a:pathLst>
          </a:custGeom>
          <a:blipFill>
            <a:blip r:embed="rId3"/>
            <a:stretch>
              <a:fillRect/>
            </a:stretch>
          </a:blipFill>
        </p:spPr>
        <p:txBody>
          <a:bodyPr/>
          <a:lstStyle/>
          <a:p>
            <a:endParaRPr lang="en-US"/>
          </a:p>
        </p:txBody>
      </p:sp>
      <p:sp>
        <p:nvSpPr>
          <p:cNvPr id="3" name="Freeform 3"/>
          <p:cNvSpPr/>
          <p:nvPr/>
        </p:nvSpPr>
        <p:spPr>
          <a:xfrm>
            <a:off x="14927266" y="1036649"/>
            <a:ext cx="3073272" cy="3050921"/>
          </a:xfrm>
          <a:custGeom>
            <a:avLst/>
            <a:gdLst/>
            <a:ahLst/>
            <a:cxnLst/>
            <a:rect l="l" t="t" r="r" b="b"/>
            <a:pathLst>
              <a:path w="3073272" h="3050921">
                <a:moveTo>
                  <a:pt x="0" y="0"/>
                </a:moveTo>
                <a:lnTo>
                  <a:pt x="3073272" y="0"/>
                </a:lnTo>
                <a:lnTo>
                  <a:pt x="3073272" y="3050921"/>
                </a:lnTo>
                <a:lnTo>
                  <a:pt x="0" y="30509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TextBox 4"/>
          <p:cNvSpPr txBox="1"/>
          <p:nvPr/>
        </p:nvSpPr>
        <p:spPr>
          <a:xfrm>
            <a:off x="602134" y="2162810"/>
            <a:ext cx="14325132" cy="3054682"/>
          </a:xfrm>
          <a:prstGeom prst="rect">
            <a:avLst/>
          </a:prstGeom>
        </p:spPr>
        <p:txBody>
          <a:bodyPr lIns="0" tIns="0" rIns="0" bIns="0" rtlCol="0" anchor="t">
            <a:spAutoFit/>
          </a:bodyPr>
          <a:lstStyle/>
          <a:p>
            <a:pPr marL="0" lvl="0" indent="0" algn="ctr">
              <a:lnSpc>
                <a:spcPts val="4759"/>
              </a:lnSpc>
              <a:spcBef>
                <a:spcPct val="0"/>
              </a:spcBef>
            </a:pPr>
            <a:r>
              <a:rPr lang="en-US" sz="3350" b="1" u="none" strike="noStrike" dirty="0">
                <a:solidFill>
                  <a:srgbClr val="FFFFFF"/>
                </a:solidFill>
                <a:latin typeface="TT Rounds Neue"/>
                <a:ea typeface="TT Rounds Neue"/>
                <a:cs typeface="TT Rounds Neue"/>
                <a:sym typeface="TT Rounds Neue"/>
              </a:rPr>
              <a:t>Directions: Measure and record data on your nest using a ruler. Fill in the data table. Do not forget to </a:t>
            </a:r>
            <a:r>
              <a:rPr lang="en-US" sz="3350" b="1" dirty="0">
                <a:solidFill>
                  <a:srgbClr val="FFFFFF"/>
                </a:solidFill>
                <a:latin typeface="TT Rounds Neue"/>
                <a:ea typeface="TT Rounds Neue"/>
                <a:cs typeface="TT Rounds Neue"/>
                <a:sym typeface="TT Rounds Neue"/>
              </a:rPr>
              <a:t>write</a:t>
            </a:r>
            <a:r>
              <a:rPr lang="en-US" sz="3350" b="1" u="none" strike="noStrike" dirty="0">
                <a:solidFill>
                  <a:srgbClr val="FFFFFF"/>
                </a:solidFill>
                <a:latin typeface="TT Rounds Neue"/>
                <a:ea typeface="TT Rounds Neue"/>
                <a:cs typeface="TT Rounds Neue"/>
                <a:sym typeface="TT Rounds Neue"/>
              </a:rPr>
              <a:t> down the units of measurement.</a:t>
            </a:r>
          </a:p>
          <a:p>
            <a:pPr marL="0" lvl="0" indent="0" algn="ctr">
              <a:lnSpc>
                <a:spcPts val="4759"/>
              </a:lnSpc>
              <a:spcBef>
                <a:spcPct val="0"/>
              </a:spcBef>
            </a:pPr>
            <a:r>
              <a:rPr lang="en-US" sz="3350" b="1" u="none" strike="noStrike" dirty="0">
                <a:solidFill>
                  <a:srgbClr val="FFFFFF"/>
                </a:solidFill>
                <a:latin typeface="TT Rounds Neue"/>
                <a:ea typeface="TT Rounds Neue"/>
                <a:cs typeface="TT Rounds Neue"/>
                <a:sym typeface="TT Rounds Neue"/>
              </a:rPr>
              <a:t>    </a:t>
            </a:r>
            <a:endParaRPr lang="en-US" sz="3350" b="1" u="none" strike="noStrike" dirty="0">
              <a:solidFill>
                <a:srgbClr val="FFFFFF"/>
              </a:solidFill>
              <a:latin typeface="TT Rounds Neue"/>
              <a:ea typeface="TT Rounds Neue"/>
              <a:cs typeface="TT Rounds Neue"/>
            </a:endParaRPr>
          </a:p>
          <a:p>
            <a:pPr marL="0" lvl="0" indent="0" algn="ctr">
              <a:lnSpc>
                <a:spcPts val="4759"/>
              </a:lnSpc>
              <a:spcBef>
                <a:spcPct val="0"/>
              </a:spcBef>
            </a:pPr>
            <a:endParaRPr lang="en-US" sz="3399" b="1" u="none" strike="noStrike">
              <a:solidFill>
                <a:srgbClr val="FFFFFF"/>
              </a:solidFill>
              <a:latin typeface="TT Rounds Neue"/>
              <a:ea typeface="TT Rounds Neue"/>
              <a:cs typeface="TT Rounds Neue"/>
              <a:sym typeface="TT Rounds Neue"/>
            </a:endParaRPr>
          </a:p>
          <a:p>
            <a:pPr marL="0" lvl="0" indent="0" algn="ctr">
              <a:lnSpc>
                <a:spcPts val="4759"/>
              </a:lnSpc>
              <a:spcBef>
                <a:spcPct val="0"/>
              </a:spcBef>
            </a:pPr>
            <a:r>
              <a:rPr lang="en-US" sz="3350" b="1" u="none" strike="noStrike" dirty="0">
                <a:solidFill>
                  <a:srgbClr val="FFFFFF"/>
                </a:solidFill>
                <a:latin typeface="TT Rounds Neue"/>
                <a:ea typeface="TT Rounds Neue"/>
                <a:cs typeface="TT Rounds Neue"/>
                <a:sym typeface="TT Rounds Neue"/>
              </a:rPr>
              <a:t> </a:t>
            </a:r>
            <a:endParaRPr lang="en-US" sz="3350" b="1" u="none" strike="noStrike" dirty="0">
              <a:solidFill>
                <a:srgbClr val="FFFFFF"/>
              </a:solidFill>
              <a:latin typeface="TT Rounds Neue"/>
              <a:ea typeface="TT Rounds Neue"/>
              <a:cs typeface="TT Rounds Neue"/>
            </a:endParaRPr>
          </a:p>
        </p:txBody>
      </p:sp>
      <p:sp>
        <p:nvSpPr>
          <p:cNvPr id="5" name="Freeform 5"/>
          <p:cNvSpPr/>
          <p:nvPr/>
        </p:nvSpPr>
        <p:spPr>
          <a:xfrm>
            <a:off x="2922057" y="3686492"/>
            <a:ext cx="7125195" cy="4114800"/>
          </a:xfrm>
          <a:custGeom>
            <a:avLst/>
            <a:gdLst/>
            <a:ahLst/>
            <a:cxnLst/>
            <a:rect l="l" t="t" r="r" b="b"/>
            <a:pathLst>
              <a:path w="7125195" h="4114800">
                <a:moveTo>
                  <a:pt x="0" y="0"/>
                </a:moveTo>
                <a:lnTo>
                  <a:pt x="7125195" y="0"/>
                </a:lnTo>
                <a:lnTo>
                  <a:pt x="7125195"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TextBox 6"/>
          <p:cNvSpPr txBox="1"/>
          <p:nvPr/>
        </p:nvSpPr>
        <p:spPr>
          <a:xfrm>
            <a:off x="3973572" y="552461"/>
            <a:ext cx="9108877" cy="863601"/>
          </a:xfrm>
          <a:prstGeom prst="rect">
            <a:avLst/>
          </a:prstGeom>
        </p:spPr>
        <p:txBody>
          <a:bodyPr lIns="0" tIns="0" rIns="0" bIns="0" rtlCol="0" anchor="t">
            <a:spAutoFit/>
          </a:bodyPr>
          <a:lstStyle/>
          <a:p>
            <a:pPr algn="ctr">
              <a:lnSpc>
                <a:spcPts val="6999"/>
              </a:lnSpc>
              <a:spcBef>
                <a:spcPct val="0"/>
              </a:spcBef>
            </a:pPr>
            <a:r>
              <a:rPr lang="en-US" sz="4999">
                <a:solidFill>
                  <a:srgbClr val="FFFFFF"/>
                </a:solidFill>
                <a:latin typeface="Lazydog"/>
                <a:ea typeface="Lazydog"/>
                <a:cs typeface="Lazydog"/>
                <a:sym typeface="Lazydog"/>
              </a:rPr>
              <a:t>Collecting &amp; Graphing Data</a:t>
            </a:r>
          </a:p>
        </p:txBody>
      </p:sp>
      <p:sp>
        <p:nvSpPr>
          <p:cNvPr id="7" name="TextBox 7"/>
          <p:cNvSpPr txBox="1"/>
          <p:nvPr/>
        </p:nvSpPr>
        <p:spPr>
          <a:xfrm>
            <a:off x="13813131" y="76846"/>
            <a:ext cx="4474869" cy="580390"/>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Nest Data Worksheet</a:t>
            </a:r>
          </a:p>
        </p:txBody>
      </p:sp>
      <p:sp>
        <p:nvSpPr>
          <p:cNvPr id="8" name="TextBox 8"/>
          <p:cNvSpPr txBox="1"/>
          <p:nvPr/>
        </p:nvSpPr>
        <p:spPr>
          <a:xfrm>
            <a:off x="3973572" y="4651677"/>
            <a:ext cx="5790341" cy="2343151"/>
          </a:xfrm>
          <a:prstGeom prst="rect">
            <a:avLst/>
          </a:prstGeom>
        </p:spPr>
        <p:txBody>
          <a:bodyPr lIns="0" tIns="0" rIns="0" bIns="0" rtlCol="0" anchor="t">
            <a:spAutoFit/>
          </a:bodyPr>
          <a:lstStyle/>
          <a:p>
            <a:pPr marL="0" lvl="0" indent="0" algn="ctr">
              <a:lnSpc>
                <a:spcPts val="6299"/>
              </a:lnSpc>
              <a:spcBef>
                <a:spcPct val="0"/>
              </a:spcBef>
            </a:pPr>
            <a:r>
              <a:rPr lang="en-US" sz="4499" b="1" u="none" strike="noStrike">
                <a:solidFill>
                  <a:srgbClr val="000000"/>
                </a:solidFill>
                <a:latin typeface="TT Rounds Neue"/>
                <a:ea typeface="TT Rounds Neue"/>
                <a:cs typeface="TT Rounds Neue"/>
                <a:sym typeface="TT Rounds Neue"/>
              </a:rPr>
              <a:t>Let’s make a histogram using our data!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3413244" y="436502"/>
            <a:ext cx="10940936" cy="9413996"/>
          </a:xfrm>
          <a:custGeom>
            <a:avLst/>
            <a:gdLst/>
            <a:ahLst/>
            <a:cxnLst/>
            <a:rect l="l" t="t" r="r" b="b"/>
            <a:pathLst>
              <a:path w="10940936" h="9413996">
                <a:moveTo>
                  <a:pt x="0" y="0"/>
                </a:moveTo>
                <a:lnTo>
                  <a:pt x="10940937" y="0"/>
                </a:lnTo>
                <a:lnTo>
                  <a:pt x="10940937" y="9413996"/>
                </a:lnTo>
                <a:lnTo>
                  <a:pt x="0" y="9413996"/>
                </a:lnTo>
                <a:lnTo>
                  <a:pt x="0" y="0"/>
                </a:lnTo>
                <a:close/>
              </a:path>
            </a:pathLst>
          </a:custGeom>
          <a:blipFill>
            <a:blip r:embed="rId3"/>
            <a:stretch>
              <a:fillRect t="-19179" b="-15170"/>
            </a:stretch>
          </a:blipFill>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sp>
        <p:nvSpPr>
          <p:cNvPr id="2" name="Freeform 2"/>
          <p:cNvSpPr/>
          <p:nvPr/>
        </p:nvSpPr>
        <p:spPr>
          <a:xfrm>
            <a:off x="448151" y="7060710"/>
            <a:ext cx="2068859" cy="3226290"/>
          </a:xfrm>
          <a:custGeom>
            <a:avLst/>
            <a:gdLst/>
            <a:ahLst/>
            <a:cxnLst/>
            <a:rect l="l" t="t" r="r" b="b"/>
            <a:pathLst>
              <a:path w="2068859" h="3226290">
                <a:moveTo>
                  <a:pt x="0" y="0"/>
                </a:moveTo>
                <a:lnTo>
                  <a:pt x="2068859" y="0"/>
                </a:lnTo>
                <a:lnTo>
                  <a:pt x="2068859" y="3226290"/>
                </a:lnTo>
                <a:lnTo>
                  <a:pt x="0" y="3226290"/>
                </a:lnTo>
                <a:lnTo>
                  <a:pt x="0" y="0"/>
                </a:lnTo>
                <a:close/>
              </a:path>
            </a:pathLst>
          </a:custGeom>
          <a:blipFill>
            <a:blip r:embed="rId3"/>
            <a:stretch>
              <a:fillRect/>
            </a:stretch>
          </a:blipFill>
        </p:spPr>
        <p:txBody>
          <a:bodyPr/>
          <a:lstStyle/>
          <a:p>
            <a:endParaRPr lang="en-US"/>
          </a:p>
        </p:txBody>
      </p:sp>
      <p:sp>
        <p:nvSpPr>
          <p:cNvPr id="3" name="TextBox 3"/>
          <p:cNvSpPr txBox="1"/>
          <p:nvPr/>
        </p:nvSpPr>
        <p:spPr>
          <a:xfrm>
            <a:off x="5339701" y="552461"/>
            <a:ext cx="6799436" cy="863601"/>
          </a:xfrm>
          <a:prstGeom prst="rect">
            <a:avLst/>
          </a:prstGeom>
        </p:spPr>
        <p:txBody>
          <a:bodyPr lIns="0" tIns="0" rIns="0" bIns="0" rtlCol="0" anchor="t">
            <a:spAutoFit/>
          </a:bodyPr>
          <a:lstStyle/>
          <a:p>
            <a:pPr algn="ctr">
              <a:lnSpc>
                <a:spcPts val="6999"/>
              </a:lnSpc>
              <a:spcBef>
                <a:spcPct val="0"/>
              </a:spcBef>
            </a:pPr>
            <a:r>
              <a:rPr lang="en-US" sz="4999">
                <a:solidFill>
                  <a:srgbClr val="FFFFFF"/>
                </a:solidFill>
                <a:latin typeface="Lazydog"/>
                <a:ea typeface="Lazydog"/>
                <a:cs typeface="Lazydog"/>
                <a:sym typeface="Lazydog"/>
              </a:rPr>
              <a:t>Discussion Questions</a:t>
            </a:r>
          </a:p>
        </p:txBody>
      </p:sp>
      <p:sp>
        <p:nvSpPr>
          <p:cNvPr id="4" name="TextBox 4"/>
          <p:cNvSpPr txBox="1"/>
          <p:nvPr/>
        </p:nvSpPr>
        <p:spPr>
          <a:xfrm>
            <a:off x="13813131" y="76846"/>
            <a:ext cx="4474869" cy="580390"/>
          </a:xfrm>
          <a:prstGeom prst="rect">
            <a:avLst/>
          </a:prstGeom>
        </p:spPr>
        <p:txBody>
          <a:bodyPr lIns="0" tIns="0" rIns="0" bIns="0" rtlCol="0" anchor="t">
            <a:spAutoFit/>
          </a:bodyPr>
          <a:lstStyle/>
          <a:p>
            <a:pPr algn="ctr">
              <a:lnSpc>
                <a:spcPts val="4759"/>
              </a:lnSpc>
              <a:spcBef>
                <a:spcPct val="0"/>
              </a:spcBef>
            </a:pPr>
            <a:r>
              <a:rPr lang="en-US" sz="3399">
                <a:solidFill>
                  <a:srgbClr val="FFFFFF"/>
                </a:solidFill>
                <a:latin typeface="TT Rounds Neue"/>
                <a:ea typeface="TT Rounds Neue"/>
                <a:cs typeface="TT Rounds Neue"/>
                <a:sym typeface="TT Rounds Neue"/>
              </a:rPr>
              <a:t>Nest Data Outcomes</a:t>
            </a:r>
          </a:p>
        </p:txBody>
      </p:sp>
      <p:sp>
        <p:nvSpPr>
          <p:cNvPr id="5" name="TextBox 5"/>
          <p:cNvSpPr txBox="1"/>
          <p:nvPr/>
        </p:nvSpPr>
        <p:spPr>
          <a:xfrm>
            <a:off x="2268066" y="2821854"/>
            <a:ext cx="15228960" cy="1180465"/>
          </a:xfrm>
          <a:prstGeom prst="rect">
            <a:avLst/>
          </a:prstGeom>
        </p:spPr>
        <p:txBody>
          <a:bodyPr lIns="0" tIns="0" rIns="0" bIns="0" rtlCol="0" anchor="t">
            <a:spAutoFit/>
          </a:bodyPr>
          <a:lstStyle/>
          <a:p>
            <a:pPr algn="ctr">
              <a:lnSpc>
                <a:spcPts val="4759"/>
              </a:lnSpc>
            </a:pPr>
            <a:r>
              <a:rPr lang="en-US" sz="3399">
                <a:solidFill>
                  <a:srgbClr val="FFFFFF"/>
                </a:solidFill>
                <a:latin typeface="TT Rounds Neue"/>
                <a:ea typeface="TT Rounds Neue"/>
                <a:cs typeface="TT Rounds Neue"/>
                <a:sym typeface="TT Rounds Neue"/>
              </a:rPr>
              <a:t>1. What do you think will happen to the number of species on the nest as the nest size increases? What if it decreases? </a:t>
            </a:r>
          </a:p>
        </p:txBody>
      </p:sp>
      <p:sp>
        <p:nvSpPr>
          <p:cNvPr id="6" name="TextBox 6"/>
          <p:cNvSpPr txBox="1"/>
          <p:nvPr/>
        </p:nvSpPr>
        <p:spPr>
          <a:xfrm>
            <a:off x="2517010" y="6737177"/>
            <a:ext cx="13751868" cy="580390"/>
          </a:xfrm>
          <a:prstGeom prst="rect">
            <a:avLst/>
          </a:prstGeom>
        </p:spPr>
        <p:txBody>
          <a:bodyPr lIns="0" tIns="0" rIns="0" bIns="0" rtlCol="0" anchor="t">
            <a:spAutoFit/>
          </a:bodyPr>
          <a:lstStyle/>
          <a:p>
            <a:pPr algn="ctr">
              <a:lnSpc>
                <a:spcPts val="4759"/>
              </a:lnSpc>
              <a:spcBef>
                <a:spcPct val="0"/>
              </a:spcBef>
            </a:pPr>
            <a:r>
              <a:rPr lang="en-US" sz="3399" b="1">
                <a:solidFill>
                  <a:srgbClr val="FFFFFF"/>
                </a:solidFill>
                <a:latin typeface="TT Rounds Neue"/>
                <a:ea typeface="TT Rounds Neue"/>
                <a:cs typeface="TT Rounds Neue"/>
                <a:sym typeface="TT Rounds Neue"/>
              </a:rPr>
              <a:t>3. Do you think bluehead chubs are keystone species? Why or why not? </a:t>
            </a:r>
          </a:p>
        </p:txBody>
      </p:sp>
      <p:sp>
        <p:nvSpPr>
          <p:cNvPr id="7" name="TextBox 7"/>
          <p:cNvSpPr txBox="1"/>
          <p:nvPr/>
        </p:nvSpPr>
        <p:spPr>
          <a:xfrm>
            <a:off x="2517010" y="5078644"/>
            <a:ext cx="15198328" cy="580390"/>
          </a:xfrm>
          <a:prstGeom prst="rect">
            <a:avLst/>
          </a:prstGeom>
        </p:spPr>
        <p:txBody>
          <a:bodyPr lIns="0" tIns="0" rIns="0" bIns="0" rtlCol="0" anchor="t">
            <a:spAutoFit/>
          </a:bodyPr>
          <a:lstStyle/>
          <a:p>
            <a:pPr algn="ctr">
              <a:lnSpc>
                <a:spcPts val="4759"/>
              </a:lnSpc>
              <a:spcBef>
                <a:spcPct val="0"/>
              </a:spcBef>
            </a:pPr>
            <a:r>
              <a:rPr lang="en-US" sz="3399" b="1">
                <a:solidFill>
                  <a:srgbClr val="FFFFFF"/>
                </a:solidFill>
                <a:latin typeface="TT Rounds Neue"/>
                <a:ea typeface="TT Rounds Neue"/>
                <a:cs typeface="TT Rounds Neue"/>
                <a:sym typeface="TT Rounds Neue"/>
              </a:rPr>
              <a:t>2. Do you think bluehead chubs affect other fish populations? Why or why not?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57ee6367e5287b2ca639807dd14c82f2">
  <xsd:schema xmlns:xsd="http://www.w3.org/2001/XMLSchema" xmlns:xs="http://www.w3.org/2001/XMLSchema" xmlns:p="http://schemas.microsoft.com/office/2006/metadata/properties" xmlns:ns2="377ea6c5-c720-40d1-b137-1b67931e9f50" targetNamespace="http://schemas.microsoft.com/office/2006/metadata/properties" ma:root="true" ma:fieldsID="b3288c50b316250b63519edc34269271"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6414212-A5AD-4655-988D-07154E7F12EB}">
  <ds:schemaRefs>
    <ds:schemaRef ds:uri="http://schemas.microsoft.com/sharepoint/v3/contenttype/forms"/>
  </ds:schemaRefs>
</ds:datastoreItem>
</file>

<file path=customXml/itemProps2.xml><?xml version="1.0" encoding="utf-8"?>
<ds:datastoreItem xmlns:ds="http://schemas.openxmlformats.org/officeDocument/2006/customXml" ds:itemID="{1E30AA28-3B29-424B-A5EC-AC12AB5DF2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7ea6c5-c720-40d1-b137-1b67931e9f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DE5FCB-2AE6-4C2D-82E6-2F8582BF4BF6}">
  <ds:schemaRefs>
    <ds:schemaRef ds:uri="http://schemas.microsoft.com/office/2006/metadata/properties"/>
    <ds:schemaRef ds:uri="http://schemas.microsoft.com/office/infopath/2007/PartnerControls"/>
    <ds:schemaRef ds:uri="377ea6c5-c720-40d1-b137-1b67931e9f50"/>
  </ds:schemaRefs>
</ds:datastoreItem>
</file>

<file path=docProps/app.xml><?xml version="1.0" encoding="utf-8"?>
<Properties xmlns="http://schemas.openxmlformats.org/officeDocument/2006/extended-properties" xmlns:vt="http://schemas.openxmlformats.org/officeDocument/2006/docPropsVTypes">
  <TotalTime>0</TotalTime>
  <Words>899</Words>
  <Application>Microsoft Office PowerPoint</Application>
  <PresentationFormat>Custom</PresentationFormat>
  <Paragraphs>115</Paragraphs>
  <Slides>13</Slides>
  <Notes>12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paragraph text</dc:title>
  <cp:lastModifiedBy>Burgess, Madeline</cp:lastModifiedBy>
  <cp:revision>108</cp:revision>
  <dcterms:created xsi:type="dcterms:W3CDTF">2006-08-16T00:00:00Z</dcterms:created>
  <dcterms:modified xsi:type="dcterms:W3CDTF">2025-04-08T19:33:15Z</dcterms:modified>
  <dc:identifier>DAGVKfd76uc</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