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56" r:id="rId5"/>
    <p:sldId id="258" r:id="rId6"/>
    <p:sldId id="257" r:id="rId7"/>
    <p:sldId id="259" r:id="rId8"/>
    <p:sldId id="261" r:id="rId9"/>
    <p:sldId id="260" r:id="rId10"/>
    <p:sldId id="274" r:id="rId11"/>
    <p:sldId id="267" r:id="rId12"/>
    <p:sldId id="262" r:id="rId13"/>
    <p:sldId id="264" r:id="rId14"/>
    <p:sldId id="268" r:id="rId15"/>
    <p:sldId id="273" r:id="rId16"/>
    <p:sldId id="263" r:id="rId17"/>
    <p:sldId id="265" r:id="rId18"/>
    <p:sldId id="26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8CDC15-C810-4394-B8DD-210E568A1D5E}" v="1" dt="2025-06-12T20:49:16.058"/>
    <p1510:client id="{DE28E7F1-B51C-41F7-88FE-AAF0CA6B710B}" v="9" dt="2025-06-12T21:21:12.7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5" d="100"/>
          <a:sy n="95" d="100"/>
        </p:scale>
        <p:origin x="66"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Ayers Lawrence" userId="f72c730a-5a2d-48b3-888d-8af595a81160" providerId="ADAL" clId="{DE28E7F1-B51C-41F7-88FE-AAF0CA6B710B}"/>
    <pc:docChg chg="custSel modSld">
      <pc:chgData name="Lisa Ayers Lawrence" userId="f72c730a-5a2d-48b3-888d-8af595a81160" providerId="ADAL" clId="{DE28E7F1-B51C-41F7-88FE-AAF0CA6B710B}" dt="2025-06-12T21:21:12.795" v="9"/>
      <pc:docMkLst>
        <pc:docMk/>
      </pc:docMkLst>
      <pc:sldChg chg="addSp delSp modSp mod delAnim">
        <pc:chgData name="Lisa Ayers Lawrence" userId="f72c730a-5a2d-48b3-888d-8af595a81160" providerId="ADAL" clId="{DE28E7F1-B51C-41F7-88FE-AAF0CA6B710B}" dt="2025-06-12T21:21:12.795" v="9"/>
        <pc:sldMkLst>
          <pc:docMk/>
          <pc:sldMk cId="1486732958" sldId="257"/>
        </pc:sldMkLst>
        <pc:spChg chg="add del mod">
          <ac:chgData name="Lisa Ayers Lawrence" userId="f72c730a-5a2d-48b3-888d-8af595a81160" providerId="ADAL" clId="{DE28E7F1-B51C-41F7-88FE-AAF0CA6B710B}" dt="2025-06-12T20:58:22.980" v="1" actId="931"/>
          <ac:spMkLst>
            <pc:docMk/>
            <pc:sldMk cId="1486732958" sldId="257"/>
            <ac:spMk id="3" creationId="{57358D87-D13A-D977-E5E3-696DE5B17B25}"/>
          </ac:spMkLst>
        </pc:spChg>
        <pc:picChg chg="add mod">
          <ac:chgData name="Lisa Ayers Lawrence" userId="f72c730a-5a2d-48b3-888d-8af595a81160" providerId="ADAL" clId="{DE28E7F1-B51C-41F7-88FE-AAF0CA6B710B}" dt="2025-06-12T21:21:12.795" v="9"/>
          <ac:picMkLst>
            <pc:docMk/>
            <pc:sldMk cId="1486732958" sldId="257"/>
            <ac:picMk id="5" creationId="{943BB2C4-95A8-F726-771F-3D04D3DD4953}"/>
          </ac:picMkLst>
        </pc:picChg>
        <pc:picChg chg="del">
          <ac:chgData name="Lisa Ayers Lawrence" userId="f72c730a-5a2d-48b3-888d-8af595a81160" providerId="ADAL" clId="{DE28E7F1-B51C-41F7-88FE-AAF0CA6B710B}" dt="2025-06-12T20:58:10.838" v="0" actId="478"/>
          <ac:picMkLst>
            <pc:docMk/>
            <pc:sldMk cId="1486732958" sldId="257"/>
            <ac:picMk id="6" creationId="{0AF1CCB2-2778-3786-1D07-BF4F17D03D1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Classroom</a:t>
            </a:r>
            <a:r>
              <a:rPr lang="en-US" baseline="0"/>
              <a:t> Size</a:t>
            </a:r>
            <a:endParaRPr lang="en-US"/>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Students #</c:v>
                </c:pt>
              </c:strCache>
            </c:strRef>
          </c:tx>
          <c:spPr>
            <a:solidFill>
              <a:schemeClr val="accent1"/>
            </a:solidFill>
            <a:ln>
              <a:noFill/>
            </a:ln>
            <a:effectLst/>
          </c:spPr>
          <c:invertIfNegative val="0"/>
          <c:cat>
            <c:strRef>
              <c:f>Sheet1!$A$2:$A$6</c:f>
              <c:strCache>
                <c:ptCount val="5"/>
                <c:pt idx="0">
                  <c:v>tiny</c:v>
                </c:pt>
                <c:pt idx="1">
                  <c:v>small</c:v>
                </c:pt>
                <c:pt idx="2">
                  <c:v>medium</c:v>
                </c:pt>
                <c:pt idx="3">
                  <c:v>big</c:v>
                </c:pt>
                <c:pt idx="4">
                  <c:v>huge</c:v>
                </c:pt>
              </c:strCache>
            </c:strRef>
          </c:cat>
          <c:val>
            <c:numRef>
              <c:f>Sheet1!$B$2:$B$6</c:f>
              <c:numCache>
                <c:formatCode>General</c:formatCode>
                <c:ptCount val="5"/>
                <c:pt idx="0">
                  <c:v>2</c:v>
                </c:pt>
                <c:pt idx="1">
                  <c:v>10</c:v>
                </c:pt>
                <c:pt idx="2">
                  <c:v>18</c:v>
                </c:pt>
                <c:pt idx="3">
                  <c:v>26</c:v>
                </c:pt>
                <c:pt idx="4">
                  <c:v>34</c:v>
                </c:pt>
              </c:numCache>
            </c:numRef>
          </c:val>
          <c:extLst>
            <c:ext xmlns:c16="http://schemas.microsoft.com/office/drawing/2014/chart" uri="{C3380CC4-5D6E-409C-BE32-E72D297353CC}">
              <c16:uniqueId val="{00000000-C516-4352-8E6E-8F1511D94F24}"/>
            </c:ext>
          </c:extLst>
        </c:ser>
        <c:dLbls>
          <c:showLegendKey val="0"/>
          <c:showVal val="0"/>
          <c:showCatName val="0"/>
          <c:showSerName val="0"/>
          <c:showPercent val="0"/>
          <c:showBubbleSize val="0"/>
        </c:dLbls>
        <c:gapWidth val="150"/>
        <c:axId val="2039709712"/>
        <c:axId val="2039692848"/>
      </c:barChart>
      <c:catAx>
        <c:axId val="20397097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9692848"/>
        <c:crosses val="autoZero"/>
        <c:auto val="1"/>
        <c:lblAlgn val="ctr"/>
        <c:lblOffset val="100"/>
        <c:noMultiLvlLbl val="0"/>
      </c:catAx>
      <c:valAx>
        <c:axId val="20396928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97097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5511460242864856E-2"/>
          <c:y val="9.7745887940611911E-2"/>
          <c:w val="0.90514343268898312"/>
          <c:h val="0.60303348895155207"/>
        </c:manualLayout>
      </c:layout>
      <c:barChart>
        <c:barDir val="col"/>
        <c:grouping val="clustered"/>
        <c:varyColors val="0"/>
        <c:ser>
          <c:idx val="0"/>
          <c:order val="0"/>
          <c:tx>
            <c:strRef>
              <c:f>Sheet1!$B$1</c:f>
              <c:strCache>
                <c:ptCount val="1"/>
                <c:pt idx="0">
                  <c:v>Scenario 1</c:v>
                </c:pt>
              </c:strCache>
            </c:strRef>
          </c:tx>
          <c:spPr>
            <a:solidFill>
              <a:schemeClr val="accent1"/>
            </a:solidFill>
            <a:ln>
              <a:noFill/>
            </a:ln>
            <a:effectLst/>
          </c:spPr>
          <c:invertIfNegative val="0"/>
          <c:cat>
            <c:strRef>
              <c:f>Sheet1!$A$2:$A$3</c:f>
              <c:strCache>
                <c:ptCount val="2"/>
                <c:pt idx="0">
                  <c:v>Low Density</c:v>
                </c:pt>
                <c:pt idx="1">
                  <c:v>High Density</c:v>
                </c:pt>
              </c:strCache>
            </c:strRef>
          </c:cat>
          <c:val>
            <c:numRef>
              <c:f>Sheet1!$B$2:$B$3</c:f>
              <c:numCache>
                <c:formatCode>General</c:formatCode>
                <c:ptCount val="2"/>
                <c:pt idx="0">
                  <c:v>3</c:v>
                </c:pt>
                <c:pt idx="1">
                  <c:v>9</c:v>
                </c:pt>
              </c:numCache>
            </c:numRef>
          </c:val>
          <c:extLst>
            <c:ext xmlns:c16="http://schemas.microsoft.com/office/drawing/2014/chart" uri="{C3380CC4-5D6E-409C-BE32-E72D297353CC}">
              <c16:uniqueId val="{00000000-E9E9-4433-9525-8B954611ED15}"/>
            </c:ext>
          </c:extLst>
        </c:ser>
        <c:dLbls>
          <c:showLegendKey val="0"/>
          <c:showVal val="0"/>
          <c:showCatName val="0"/>
          <c:showSerName val="0"/>
          <c:showPercent val="0"/>
          <c:showBubbleSize val="0"/>
        </c:dLbls>
        <c:gapWidth val="421"/>
        <c:overlap val="-10"/>
        <c:axId val="669996143"/>
        <c:axId val="670001599"/>
      </c:barChart>
      <c:catAx>
        <c:axId val="669996143"/>
        <c:scaling>
          <c:orientation val="minMax"/>
        </c:scaling>
        <c:delete val="0"/>
        <c:axPos val="b"/>
        <c:title>
          <c:tx>
            <c:rich>
              <a:bodyPr rot="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r>
                  <a:rPr lang="en-US" sz="3600"/>
                  <a:t>Prey Density</a:t>
                </a:r>
              </a:p>
            </c:rich>
          </c:tx>
          <c:overlay val="0"/>
          <c:spPr>
            <a:noFill/>
            <a:ln>
              <a:noFill/>
            </a:ln>
            <a:effectLst/>
          </c:spPr>
          <c:txPr>
            <a:bodyPr rot="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670001599"/>
        <c:crosses val="autoZero"/>
        <c:auto val="1"/>
        <c:lblAlgn val="ctr"/>
        <c:lblOffset val="100"/>
        <c:noMultiLvlLbl val="0"/>
      </c:catAx>
      <c:valAx>
        <c:axId val="670001599"/>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t" anchorCtr="0"/>
          <a:lstStyle/>
          <a:p>
            <a:pPr>
              <a:defRPr sz="1197" b="0" i="0" u="none" strike="noStrike" kern="1200" baseline="0">
                <a:solidFill>
                  <a:schemeClr val="tx1">
                    <a:lumMod val="65000"/>
                    <a:lumOff val="35000"/>
                  </a:schemeClr>
                </a:solidFill>
                <a:latin typeface="+mn-lt"/>
                <a:ea typeface="+mn-ea"/>
                <a:cs typeface="+mn-cs"/>
              </a:defRPr>
            </a:pPr>
            <a:endParaRPr lang="en-US"/>
          </a:p>
        </c:txPr>
        <c:crossAx val="66999614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DBFD0F-AA95-4244-822B-52A3F72DD99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267B3D0-B708-4003-BE5A-A12F83655989}">
      <dgm:prSet/>
      <dgm:spPr/>
      <dgm:t>
        <a:bodyPr/>
        <a:lstStyle/>
        <a:p>
          <a:pPr>
            <a:lnSpc>
              <a:spcPct val="100000"/>
            </a:lnSpc>
          </a:pPr>
          <a:r>
            <a:rPr lang="en-US"/>
            <a:t>This is because </a:t>
          </a:r>
          <a:r>
            <a:rPr lang="en-US" b="1"/>
            <a:t>prey have a low-density refuge </a:t>
          </a:r>
          <a:r>
            <a:rPr lang="en-US"/>
            <a:t>and use it as a way to avoid getting eaten!</a:t>
          </a:r>
        </a:p>
      </dgm:t>
    </dgm:pt>
    <dgm:pt modelId="{AAD7F719-E43C-4D68-8860-C9C5898923BD}" type="parTrans" cxnId="{29913B30-B0DF-4458-8740-6A3A079DA8AD}">
      <dgm:prSet/>
      <dgm:spPr/>
      <dgm:t>
        <a:bodyPr/>
        <a:lstStyle/>
        <a:p>
          <a:endParaRPr lang="en-US"/>
        </a:p>
      </dgm:t>
    </dgm:pt>
    <dgm:pt modelId="{5150873A-9763-437C-8B37-A0A90AC09D80}" type="sibTrans" cxnId="{29913B30-B0DF-4458-8740-6A3A079DA8AD}">
      <dgm:prSet/>
      <dgm:spPr/>
      <dgm:t>
        <a:bodyPr/>
        <a:lstStyle/>
        <a:p>
          <a:endParaRPr lang="en-US"/>
        </a:p>
      </dgm:t>
    </dgm:pt>
    <dgm:pt modelId="{E85E2D30-F11F-4DCF-954E-CA5B7A6E022C}">
      <dgm:prSet/>
      <dgm:spPr/>
      <dgm:t>
        <a:bodyPr/>
        <a:lstStyle/>
        <a:p>
          <a:pPr>
            <a:lnSpc>
              <a:spcPct val="100000"/>
            </a:lnSpc>
          </a:pPr>
          <a:r>
            <a:rPr lang="en-US"/>
            <a:t>It’s harder to find them if you’re a big blue crab because you have to spend </a:t>
          </a:r>
          <a:r>
            <a:rPr lang="en-US" b="1"/>
            <a:t>more time searching</a:t>
          </a:r>
          <a:r>
            <a:rPr lang="en-US"/>
            <a:t> for them</a:t>
          </a:r>
        </a:p>
      </dgm:t>
    </dgm:pt>
    <dgm:pt modelId="{D3864AEA-1D8F-43E0-9CC9-D71B761C874A}" type="parTrans" cxnId="{D3268074-F001-4898-8F41-5F7C1DCA55B2}">
      <dgm:prSet/>
      <dgm:spPr/>
      <dgm:t>
        <a:bodyPr/>
        <a:lstStyle/>
        <a:p>
          <a:endParaRPr lang="en-US"/>
        </a:p>
      </dgm:t>
    </dgm:pt>
    <dgm:pt modelId="{7E68461A-8351-4003-8DF3-5C09A9C36103}" type="sibTrans" cxnId="{D3268074-F001-4898-8F41-5F7C1DCA55B2}">
      <dgm:prSet/>
      <dgm:spPr/>
      <dgm:t>
        <a:bodyPr/>
        <a:lstStyle/>
        <a:p>
          <a:endParaRPr lang="en-US"/>
        </a:p>
      </dgm:t>
    </dgm:pt>
    <dgm:pt modelId="{89D6FA0F-DFF8-4DA6-94DB-768AE693FF39}" type="pres">
      <dgm:prSet presAssocID="{28DBFD0F-AA95-4244-822B-52A3F72DD995}" presName="root" presStyleCnt="0">
        <dgm:presLayoutVars>
          <dgm:dir/>
          <dgm:resizeHandles val="exact"/>
        </dgm:presLayoutVars>
      </dgm:prSet>
      <dgm:spPr/>
    </dgm:pt>
    <dgm:pt modelId="{AEAB51A4-89A7-4458-B474-57D3C39B0045}" type="pres">
      <dgm:prSet presAssocID="{F267B3D0-B708-4003-BE5A-A12F83655989}" presName="compNode" presStyleCnt="0"/>
      <dgm:spPr/>
    </dgm:pt>
    <dgm:pt modelId="{266FD9F5-ED12-4D77-B3C4-89E5B35DFED1}" type="pres">
      <dgm:prSet presAssocID="{F267B3D0-B708-4003-BE5A-A12F83655989}" presName="bgRect" presStyleLbl="bgShp" presStyleIdx="0" presStyleCnt="2"/>
      <dgm:spPr/>
    </dgm:pt>
    <dgm:pt modelId="{A9AD3998-D296-4720-BBCA-2DD6562C44EB}" type="pres">
      <dgm:prSet presAssocID="{F267B3D0-B708-4003-BE5A-A12F83655989}" presName="iconRect" presStyleLbl="node1" presStyleIdx="0" presStyleCnt="2"/>
      <dgm:spPr>
        <a:noFill/>
      </dgm:spPr>
      <dgm:extLst>
        <a:ext uri="{E40237B7-FDA0-4F09-8148-C483321AD2D9}">
          <dgm14:cNvPr xmlns:dgm14="http://schemas.microsoft.com/office/drawing/2010/diagram" id="0" name="" descr="Grasshopper"/>
        </a:ext>
      </dgm:extLst>
    </dgm:pt>
    <dgm:pt modelId="{B85B27E9-F16A-444A-B04F-39E0F0AFA62A}" type="pres">
      <dgm:prSet presAssocID="{F267B3D0-B708-4003-BE5A-A12F83655989}" presName="spaceRect" presStyleCnt="0"/>
      <dgm:spPr/>
    </dgm:pt>
    <dgm:pt modelId="{50F3C5CC-145E-4474-9CD6-AEEC8C757EBE}" type="pres">
      <dgm:prSet presAssocID="{F267B3D0-B708-4003-BE5A-A12F83655989}" presName="parTx" presStyleLbl="revTx" presStyleIdx="0" presStyleCnt="2">
        <dgm:presLayoutVars>
          <dgm:chMax val="0"/>
          <dgm:chPref val="0"/>
        </dgm:presLayoutVars>
      </dgm:prSet>
      <dgm:spPr/>
    </dgm:pt>
    <dgm:pt modelId="{6507AE5E-6D52-4925-B521-DD74A8E5A84E}" type="pres">
      <dgm:prSet presAssocID="{5150873A-9763-437C-8B37-A0A90AC09D80}" presName="sibTrans" presStyleCnt="0"/>
      <dgm:spPr/>
    </dgm:pt>
    <dgm:pt modelId="{EB0CF7CD-2BD3-4981-926F-105BAD084AE7}" type="pres">
      <dgm:prSet presAssocID="{E85E2D30-F11F-4DCF-954E-CA5B7A6E022C}" presName="compNode" presStyleCnt="0"/>
      <dgm:spPr/>
    </dgm:pt>
    <dgm:pt modelId="{C89EB8BD-5EEF-443B-9CAA-EC4D00AEB465}" type="pres">
      <dgm:prSet presAssocID="{E85E2D30-F11F-4DCF-954E-CA5B7A6E022C}" presName="bgRect" presStyleLbl="bgShp" presStyleIdx="1" presStyleCnt="2"/>
      <dgm:spPr/>
    </dgm:pt>
    <dgm:pt modelId="{DECC4C05-6AF8-493F-96C7-C996FA9B3177}" type="pres">
      <dgm:prSet presAssocID="{E85E2D30-F11F-4DCF-954E-CA5B7A6E022C}" presName="iconRect" presStyleLbl="node1" presStyleIdx="1" presStyleCnt="2"/>
      <dgm:spPr>
        <a:noFill/>
      </dgm:spPr>
      <dgm:extLst>
        <a:ext uri="{E40237B7-FDA0-4F09-8148-C483321AD2D9}">
          <dgm14:cNvPr xmlns:dgm14="http://schemas.microsoft.com/office/drawing/2010/diagram" id="0" name="" descr="Magnifying glass"/>
        </a:ext>
      </dgm:extLst>
    </dgm:pt>
    <dgm:pt modelId="{E0DF59EB-C2FA-4124-BB74-C98F335BCA1F}" type="pres">
      <dgm:prSet presAssocID="{E85E2D30-F11F-4DCF-954E-CA5B7A6E022C}" presName="spaceRect" presStyleCnt="0"/>
      <dgm:spPr/>
    </dgm:pt>
    <dgm:pt modelId="{C2B1E212-0640-4874-A8E5-57E3322DD560}" type="pres">
      <dgm:prSet presAssocID="{E85E2D30-F11F-4DCF-954E-CA5B7A6E022C}" presName="parTx" presStyleLbl="revTx" presStyleIdx="1" presStyleCnt="2">
        <dgm:presLayoutVars>
          <dgm:chMax val="0"/>
          <dgm:chPref val="0"/>
        </dgm:presLayoutVars>
      </dgm:prSet>
      <dgm:spPr/>
    </dgm:pt>
  </dgm:ptLst>
  <dgm:cxnLst>
    <dgm:cxn modelId="{0AB4AF18-05FA-48DC-9E96-832CB2AD9F43}" type="presOf" srcId="{28DBFD0F-AA95-4244-822B-52A3F72DD995}" destId="{89D6FA0F-DFF8-4DA6-94DB-768AE693FF39}" srcOrd="0" destOrd="0" presId="urn:microsoft.com/office/officeart/2018/2/layout/IconVerticalSolidList"/>
    <dgm:cxn modelId="{29913B30-B0DF-4458-8740-6A3A079DA8AD}" srcId="{28DBFD0F-AA95-4244-822B-52A3F72DD995}" destId="{F267B3D0-B708-4003-BE5A-A12F83655989}" srcOrd="0" destOrd="0" parTransId="{AAD7F719-E43C-4D68-8860-C9C5898923BD}" sibTransId="{5150873A-9763-437C-8B37-A0A90AC09D80}"/>
    <dgm:cxn modelId="{96E6734E-7445-41F1-BEAD-45C4710349DA}" type="presOf" srcId="{F267B3D0-B708-4003-BE5A-A12F83655989}" destId="{50F3C5CC-145E-4474-9CD6-AEEC8C757EBE}" srcOrd="0" destOrd="0" presId="urn:microsoft.com/office/officeart/2018/2/layout/IconVerticalSolidList"/>
    <dgm:cxn modelId="{D3268074-F001-4898-8F41-5F7C1DCA55B2}" srcId="{28DBFD0F-AA95-4244-822B-52A3F72DD995}" destId="{E85E2D30-F11F-4DCF-954E-CA5B7A6E022C}" srcOrd="1" destOrd="0" parTransId="{D3864AEA-1D8F-43E0-9CC9-D71B761C874A}" sibTransId="{7E68461A-8351-4003-8DF3-5C09A9C36103}"/>
    <dgm:cxn modelId="{698436FB-8E50-4B00-8D1D-E01C02634D71}" type="presOf" srcId="{E85E2D30-F11F-4DCF-954E-CA5B7A6E022C}" destId="{C2B1E212-0640-4874-A8E5-57E3322DD560}" srcOrd="0" destOrd="0" presId="urn:microsoft.com/office/officeart/2018/2/layout/IconVerticalSolidList"/>
    <dgm:cxn modelId="{D7FCCCD6-B13F-4E7D-AC5E-F71E5617EA2A}" type="presParOf" srcId="{89D6FA0F-DFF8-4DA6-94DB-768AE693FF39}" destId="{AEAB51A4-89A7-4458-B474-57D3C39B0045}" srcOrd="0" destOrd="0" presId="urn:microsoft.com/office/officeart/2018/2/layout/IconVerticalSolidList"/>
    <dgm:cxn modelId="{DFA32CE9-985D-401C-91D6-2E4BF2F8E9C8}" type="presParOf" srcId="{AEAB51A4-89A7-4458-B474-57D3C39B0045}" destId="{266FD9F5-ED12-4D77-B3C4-89E5B35DFED1}" srcOrd="0" destOrd="0" presId="urn:microsoft.com/office/officeart/2018/2/layout/IconVerticalSolidList"/>
    <dgm:cxn modelId="{CD1637D2-F6F1-4A4D-8791-6E969097935F}" type="presParOf" srcId="{AEAB51A4-89A7-4458-B474-57D3C39B0045}" destId="{A9AD3998-D296-4720-BBCA-2DD6562C44EB}" srcOrd="1" destOrd="0" presId="urn:microsoft.com/office/officeart/2018/2/layout/IconVerticalSolidList"/>
    <dgm:cxn modelId="{01F43534-2FE4-452D-9F50-24ED784435BB}" type="presParOf" srcId="{AEAB51A4-89A7-4458-B474-57D3C39B0045}" destId="{B85B27E9-F16A-444A-B04F-39E0F0AFA62A}" srcOrd="2" destOrd="0" presId="urn:microsoft.com/office/officeart/2018/2/layout/IconVerticalSolidList"/>
    <dgm:cxn modelId="{17CB1CD7-5D1C-4A67-9BF4-3272CA8BD4C1}" type="presParOf" srcId="{AEAB51A4-89A7-4458-B474-57D3C39B0045}" destId="{50F3C5CC-145E-4474-9CD6-AEEC8C757EBE}" srcOrd="3" destOrd="0" presId="urn:microsoft.com/office/officeart/2018/2/layout/IconVerticalSolidList"/>
    <dgm:cxn modelId="{E10FA001-BF20-42F4-8BDC-28C4BF59388C}" type="presParOf" srcId="{89D6FA0F-DFF8-4DA6-94DB-768AE693FF39}" destId="{6507AE5E-6D52-4925-B521-DD74A8E5A84E}" srcOrd="1" destOrd="0" presId="urn:microsoft.com/office/officeart/2018/2/layout/IconVerticalSolidList"/>
    <dgm:cxn modelId="{F0AD2A15-B69C-46DB-8A0B-98F4A1907479}" type="presParOf" srcId="{89D6FA0F-DFF8-4DA6-94DB-768AE693FF39}" destId="{EB0CF7CD-2BD3-4981-926F-105BAD084AE7}" srcOrd="2" destOrd="0" presId="urn:microsoft.com/office/officeart/2018/2/layout/IconVerticalSolidList"/>
    <dgm:cxn modelId="{B9C2AC4E-D8D1-4521-AF98-57C647D562AD}" type="presParOf" srcId="{EB0CF7CD-2BD3-4981-926F-105BAD084AE7}" destId="{C89EB8BD-5EEF-443B-9CAA-EC4D00AEB465}" srcOrd="0" destOrd="0" presId="urn:microsoft.com/office/officeart/2018/2/layout/IconVerticalSolidList"/>
    <dgm:cxn modelId="{073FE318-6862-480E-B7F2-071A59EAF4A6}" type="presParOf" srcId="{EB0CF7CD-2BD3-4981-926F-105BAD084AE7}" destId="{DECC4C05-6AF8-493F-96C7-C996FA9B3177}" srcOrd="1" destOrd="0" presId="urn:microsoft.com/office/officeart/2018/2/layout/IconVerticalSolidList"/>
    <dgm:cxn modelId="{4D90B562-F9FB-4A44-9BB6-BBCC2D51D870}" type="presParOf" srcId="{EB0CF7CD-2BD3-4981-926F-105BAD084AE7}" destId="{E0DF59EB-C2FA-4124-BB74-C98F335BCA1F}" srcOrd="2" destOrd="0" presId="urn:microsoft.com/office/officeart/2018/2/layout/IconVerticalSolidList"/>
    <dgm:cxn modelId="{D0E44AB6-B801-4C77-8949-3CEEED2710F7}" type="presParOf" srcId="{EB0CF7CD-2BD3-4981-926F-105BAD084AE7}" destId="{C2B1E212-0640-4874-A8E5-57E3322DD56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FD9F5-ED12-4D77-B3C4-89E5B35DFED1}">
      <dsp:nvSpPr>
        <dsp:cNvPr id="0" name=""/>
        <dsp:cNvSpPr/>
      </dsp:nvSpPr>
      <dsp:spPr>
        <a:xfrm>
          <a:off x="0" y="510540"/>
          <a:ext cx="8977509" cy="942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AD3998-D296-4720-BBCA-2DD6562C44EB}">
      <dsp:nvSpPr>
        <dsp:cNvPr id="0" name=""/>
        <dsp:cNvSpPr/>
      </dsp:nvSpPr>
      <dsp:spPr>
        <a:xfrm>
          <a:off x="285116" y="722610"/>
          <a:ext cx="518394" cy="518394"/>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F3C5CC-145E-4474-9CD6-AEEC8C757EBE}">
      <dsp:nvSpPr>
        <dsp:cNvPr id="0" name=""/>
        <dsp:cNvSpPr/>
      </dsp:nvSpPr>
      <dsp:spPr>
        <a:xfrm>
          <a:off x="1088628" y="510540"/>
          <a:ext cx="7888880" cy="94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752" tIns="99752" rIns="99752" bIns="99752" numCol="1" spcCol="1270" anchor="ctr" anchorCtr="0">
          <a:noAutofit/>
        </a:bodyPr>
        <a:lstStyle/>
        <a:p>
          <a:pPr marL="0" lvl="0" indent="0" algn="l" defTabSz="1066800">
            <a:lnSpc>
              <a:spcPct val="100000"/>
            </a:lnSpc>
            <a:spcBef>
              <a:spcPct val="0"/>
            </a:spcBef>
            <a:spcAft>
              <a:spcPct val="35000"/>
            </a:spcAft>
            <a:buNone/>
          </a:pPr>
          <a:r>
            <a:rPr lang="en-US" sz="2400" kern="1200"/>
            <a:t>This is because </a:t>
          </a:r>
          <a:r>
            <a:rPr lang="en-US" sz="2400" b="1" kern="1200"/>
            <a:t>prey have a low-density refuge </a:t>
          </a:r>
          <a:r>
            <a:rPr lang="en-US" sz="2400" kern="1200"/>
            <a:t>and use it as a way to avoid getting eaten!</a:t>
          </a:r>
        </a:p>
      </dsp:txBody>
      <dsp:txXfrm>
        <a:off x="1088628" y="510540"/>
        <a:ext cx="7888880" cy="942535"/>
      </dsp:txXfrm>
    </dsp:sp>
    <dsp:sp modelId="{C89EB8BD-5EEF-443B-9CAA-EC4D00AEB465}">
      <dsp:nvSpPr>
        <dsp:cNvPr id="0" name=""/>
        <dsp:cNvSpPr/>
      </dsp:nvSpPr>
      <dsp:spPr>
        <a:xfrm>
          <a:off x="0" y="1688709"/>
          <a:ext cx="8977509" cy="942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CC4C05-6AF8-493F-96C7-C996FA9B3177}">
      <dsp:nvSpPr>
        <dsp:cNvPr id="0" name=""/>
        <dsp:cNvSpPr/>
      </dsp:nvSpPr>
      <dsp:spPr>
        <a:xfrm>
          <a:off x="285116" y="1900779"/>
          <a:ext cx="518394" cy="518394"/>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B1E212-0640-4874-A8E5-57E3322DD560}">
      <dsp:nvSpPr>
        <dsp:cNvPr id="0" name=""/>
        <dsp:cNvSpPr/>
      </dsp:nvSpPr>
      <dsp:spPr>
        <a:xfrm>
          <a:off x="1088628" y="1688709"/>
          <a:ext cx="7888880" cy="94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752" tIns="99752" rIns="99752" bIns="99752" numCol="1" spcCol="1270" anchor="ctr" anchorCtr="0">
          <a:noAutofit/>
        </a:bodyPr>
        <a:lstStyle/>
        <a:p>
          <a:pPr marL="0" lvl="0" indent="0" algn="l" defTabSz="1066800">
            <a:lnSpc>
              <a:spcPct val="100000"/>
            </a:lnSpc>
            <a:spcBef>
              <a:spcPct val="0"/>
            </a:spcBef>
            <a:spcAft>
              <a:spcPct val="35000"/>
            </a:spcAft>
            <a:buNone/>
          </a:pPr>
          <a:r>
            <a:rPr lang="en-US" sz="2400" kern="1200"/>
            <a:t>It’s harder to find them if you’re a big blue crab because you have to spend </a:t>
          </a:r>
          <a:r>
            <a:rPr lang="en-US" sz="2400" b="1" kern="1200"/>
            <a:t>more time searching</a:t>
          </a:r>
          <a:r>
            <a:rPr lang="en-US" sz="2400" kern="1200"/>
            <a:t> for them</a:t>
          </a:r>
        </a:p>
      </dsp:txBody>
      <dsp:txXfrm>
        <a:off x="1088628" y="1688709"/>
        <a:ext cx="7888880" cy="9425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7884A-9A65-3948-91A5-2514E9B20966}" type="datetimeFigureOut">
              <a:rPr lang="en-US" smtClean="0"/>
              <a:t>6/12/2025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62B6AC-DD7E-2644-9082-E5A4771D97DF}" type="slidenum">
              <a:rPr lang="en-US" smtClean="0"/>
              <a:t>‹#›</a:t>
            </a:fld>
            <a:endParaRPr lang="en-US"/>
          </a:p>
        </p:txBody>
      </p:sp>
    </p:spTree>
    <p:extLst>
      <p:ext uri="{BB962C8B-B14F-4D97-AF65-F5344CB8AC3E}">
        <p14:creationId xmlns:p14="http://schemas.microsoft.com/office/powerpoint/2010/main" val="3481981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commons.wikimedia.org/wiki/File:Care_Banks_-_Blue_Crab_-_04.JPG"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hlinkClick r:id="rId3" tooltip="https://commons.wikimedia.org/wiki/File:Care_Banks_-_Blue_Crab_-_04.JPG"/>
              </a:rPr>
              <a:t>This Photo</a:t>
            </a:r>
            <a:r>
              <a:rPr lang="en-US" sz="1200"/>
              <a:t> by Unknown Author is licensed under </a:t>
            </a:r>
            <a:r>
              <a:rPr lang="en-US" sz="1200">
                <a:hlinkClick r:id="rId4" tooltip="https://creativecommons.org/licenses/by-sa/3.0/"/>
              </a:rPr>
              <a:t>CC BY-SA</a:t>
            </a:r>
            <a:endParaRPr lang="en-US" sz="1200"/>
          </a:p>
          <a:p>
            <a:endParaRPr lang="en-US"/>
          </a:p>
        </p:txBody>
      </p:sp>
      <p:sp>
        <p:nvSpPr>
          <p:cNvPr id="4" name="Slide Number Placeholder 3"/>
          <p:cNvSpPr>
            <a:spLocks noGrp="1"/>
          </p:cNvSpPr>
          <p:nvPr>
            <p:ph type="sldNum" sz="quarter" idx="5"/>
          </p:nvPr>
        </p:nvSpPr>
        <p:spPr/>
        <p:txBody>
          <a:bodyPr/>
          <a:lstStyle/>
          <a:p>
            <a:fld id="{8E62B6AC-DD7E-2644-9082-E5A4771D97DF}" type="slidenum">
              <a:rPr lang="en-US" smtClean="0"/>
              <a:t>1</a:t>
            </a:fld>
            <a:endParaRPr lang="en-US"/>
          </a:p>
        </p:txBody>
      </p:sp>
    </p:spTree>
    <p:extLst>
      <p:ext uri="{BB962C8B-B14F-4D97-AF65-F5344CB8AC3E}">
        <p14:creationId xmlns:p14="http://schemas.microsoft.com/office/powerpoint/2010/main" val="3748854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Observe this video of a blue crab cannibalizing another smaller blue crab. Feel free to play only a part of the video or the full thing. It is about 3.5 minutes long.</a:t>
            </a:r>
          </a:p>
        </p:txBody>
      </p:sp>
      <p:sp>
        <p:nvSpPr>
          <p:cNvPr id="4" name="Slide Number Placeholder 3"/>
          <p:cNvSpPr>
            <a:spLocks noGrp="1"/>
          </p:cNvSpPr>
          <p:nvPr>
            <p:ph type="sldNum" sz="quarter" idx="5"/>
          </p:nvPr>
        </p:nvSpPr>
        <p:spPr/>
        <p:txBody>
          <a:bodyPr/>
          <a:lstStyle/>
          <a:p>
            <a:fld id="{8E62B6AC-DD7E-2644-9082-E5A4771D97DF}" type="slidenum">
              <a:rPr lang="en-US" smtClean="0"/>
              <a:t>3</a:t>
            </a:fld>
            <a:endParaRPr lang="en-US"/>
          </a:p>
        </p:txBody>
      </p:sp>
    </p:spTree>
    <p:extLst>
      <p:ext uri="{BB962C8B-B14F-4D97-AF65-F5344CB8AC3E}">
        <p14:creationId xmlns:p14="http://schemas.microsoft.com/office/powerpoint/2010/main" val="2483962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Cannibalism happens a lot in aquatic ecosystems!</a:t>
            </a:r>
          </a:p>
          <a:p>
            <a:r>
              <a:rPr lang="en-US" sz="1800" b="0" i="0" u="none" strike="noStrike">
                <a:solidFill>
                  <a:srgbClr val="000000"/>
                </a:solidFill>
                <a:effectLst/>
                <a:latin typeface="Arial" panose="020B0604020202020204" pitchFamily="34" charset="0"/>
              </a:rPr>
              <a:t>Refuge is a situation where prey can avoid predators and get to safety. Seagrass is thick and long, so it allows the baby crabs (the juvenile prey) to hide so much better from predators than if they were just swimming around in the water with nowhere to hide. However, we can find these juvenile blue crabs at different amounts. Some seagrass areas might have a ton of animals while another seagrass area might have no one there! This leads us to the concept of density </a:t>
            </a:r>
            <a:r>
              <a:rPr lang="en-US" sz="1800" b="0" i="0" u="none" strike="noStrike">
                <a:solidFill>
                  <a:srgbClr val="000000"/>
                </a:solidFill>
                <a:effectLst/>
                <a:latin typeface="Arial" panose="020B0604020202020204" pitchFamily="34" charset="0"/>
                <a:sym typeface="Wingdings" panose="05000000000000000000" pitchFamily="2" charset="2"/>
              </a:rPr>
              <a:t> (next slide)</a:t>
            </a:r>
            <a:endParaRPr lang="en-US"/>
          </a:p>
        </p:txBody>
      </p:sp>
      <p:sp>
        <p:nvSpPr>
          <p:cNvPr id="4" name="Slide Number Placeholder 3"/>
          <p:cNvSpPr>
            <a:spLocks noGrp="1"/>
          </p:cNvSpPr>
          <p:nvPr>
            <p:ph type="sldNum" sz="quarter" idx="5"/>
          </p:nvPr>
        </p:nvSpPr>
        <p:spPr/>
        <p:txBody>
          <a:bodyPr/>
          <a:lstStyle/>
          <a:p>
            <a:fld id="{8E62B6AC-DD7E-2644-9082-E5A4771D97DF}" type="slidenum">
              <a:rPr lang="en-US" smtClean="0"/>
              <a:t>4</a:t>
            </a:fld>
            <a:endParaRPr lang="en-US"/>
          </a:p>
        </p:txBody>
      </p:sp>
    </p:spTree>
    <p:extLst>
      <p:ext uri="{BB962C8B-B14F-4D97-AF65-F5344CB8AC3E}">
        <p14:creationId xmlns:p14="http://schemas.microsoft.com/office/powerpoint/2010/main" val="3424154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Blue crabs in these seagrass patches can be found at many different </a:t>
            </a:r>
            <a:r>
              <a:rPr lang="en-US" err="1"/>
              <a:t>densites</a:t>
            </a:r>
            <a:r>
              <a:rPr lang="en-US"/>
              <a:t>, but first, what is density? Imagine a scenario with a forest. We can have few trees in a forest which means the trees are at a low density. OR we can have many trees in the forest and it’s very thick and “dense” which is a high density of trees. Same thing with a book shelf. We can have a low density of books where it’s empty, or we can have a high density of books where there’s barely any space!</a:t>
            </a:r>
          </a:p>
        </p:txBody>
      </p:sp>
      <p:sp>
        <p:nvSpPr>
          <p:cNvPr id="4" name="Slide Number Placeholder 3"/>
          <p:cNvSpPr>
            <a:spLocks noGrp="1"/>
          </p:cNvSpPr>
          <p:nvPr>
            <p:ph type="sldNum" sz="quarter" idx="5"/>
          </p:nvPr>
        </p:nvSpPr>
        <p:spPr/>
        <p:txBody>
          <a:bodyPr/>
          <a:lstStyle/>
          <a:p>
            <a:fld id="{8E62B6AC-DD7E-2644-9082-E5A4771D97DF}" type="slidenum">
              <a:rPr lang="en-US" smtClean="0"/>
              <a:t>5</a:t>
            </a:fld>
            <a:endParaRPr lang="en-US"/>
          </a:p>
        </p:txBody>
      </p:sp>
    </p:spTree>
    <p:extLst>
      <p:ext uri="{BB962C8B-B14F-4D97-AF65-F5344CB8AC3E}">
        <p14:creationId xmlns:p14="http://schemas.microsoft.com/office/powerpoint/2010/main" val="1198764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that we’ve learned about density, let’s talk about it with blue crabs. In these seagrass patches, as density increases, we get closer and closer to the carrying capacity, or the maximum number of crabs that can live in that seagrass area! This leads to more and more competition because now there’s less space for everyone to live in the seagrass and less food to eat since there’s too many hungry crabs. This means blue crabs will start to cannibalize each other as they fight for space and food to make more room for themselves. But it’s not just the itty-bitty crabs that live here…Adults love to come to these seagrass patches because they know there’s food here. Since they are much bigger than their prey, they need more space than the juveniles and will definitely rely on cannibalism to make sure they don’t miss out on dinner. </a:t>
            </a:r>
          </a:p>
          <a:p>
            <a:endParaRPr lang="en-US"/>
          </a:p>
          <a:p>
            <a:r>
              <a:rPr lang="en-US"/>
              <a:t>Now which of the two will carrying capacity be reached…is it a high density? Or…</a:t>
            </a:r>
          </a:p>
        </p:txBody>
      </p:sp>
      <p:sp>
        <p:nvSpPr>
          <p:cNvPr id="4" name="Slide Number Placeholder 3"/>
          <p:cNvSpPr>
            <a:spLocks noGrp="1"/>
          </p:cNvSpPr>
          <p:nvPr>
            <p:ph type="sldNum" sz="quarter" idx="5"/>
          </p:nvPr>
        </p:nvSpPr>
        <p:spPr/>
        <p:txBody>
          <a:bodyPr/>
          <a:lstStyle/>
          <a:p>
            <a:fld id="{8E62B6AC-DD7E-2644-9082-E5A4771D97DF}" type="slidenum">
              <a:rPr lang="en-US" smtClean="0"/>
              <a:t>6</a:t>
            </a:fld>
            <a:endParaRPr lang="en-US"/>
          </a:p>
        </p:txBody>
      </p:sp>
    </p:spTree>
    <p:extLst>
      <p:ext uri="{BB962C8B-B14F-4D97-AF65-F5344CB8AC3E}">
        <p14:creationId xmlns:p14="http://schemas.microsoft.com/office/powerpoint/2010/main" val="2761684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Is it a low density? </a:t>
            </a:r>
          </a:p>
        </p:txBody>
      </p:sp>
      <p:sp>
        <p:nvSpPr>
          <p:cNvPr id="4" name="Slide Number Placeholder 3"/>
          <p:cNvSpPr>
            <a:spLocks noGrp="1"/>
          </p:cNvSpPr>
          <p:nvPr>
            <p:ph type="sldNum" sz="quarter" idx="5"/>
          </p:nvPr>
        </p:nvSpPr>
        <p:spPr/>
        <p:txBody>
          <a:bodyPr/>
          <a:lstStyle/>
          <a:p>
            <a:fld id="{8E62B6AC-DD7E-2644-9082-E5A4771D97DF}" type="slidenum">
              <a:rPr lang="en-US" smtClean="0"/>
              <a:t>7</a:t>
            </a:fld>
            <a:endParaRPr lang="en-US"/>
          </a:p>
        </p:txBody>
      </p:sp>
    </p:spTree>
    <p:extLst>
      <p:ext uri="{BB962C8B-B14F-4D97-AF65-F5344CB8AC3E}">
        <p14:creationId xmlns:p14="http://schemas.microsoft.com/office/powerpoint/2010/main" val="545724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That’s correct! A high density means way more crowding and a higher chance that the crabs have reached their carrying capacity. Considering the video we watched earlier… how do we think crabs compete and get rid of each other in the habitat to make more food and space (resources) available?</a:t>
            </a:r>
          </a:p>
        </p:txBody>
      </p:sp>
      <p:sp>
        <p:nvSpPr>
          <p:cNvPr id="4" name="Slide Number Placeholder 3"/>
          <p:cNvSpPr>
            <a:spLocks noGrp="1"/>
          </p:cNvSpPr>
          <p:nvPr>
            <p:ph type="sldNum" sz="quarter" idx="5"/>
          </p:nvPr>
        </p:nvSpPr>
        <p:spPr/>
        <p:txBody>
          <a:bodyPr/>
          <a:lstStyle/>
          <a:p>
            <a:fld id="{8E62B6AC-DD7E-2644-9082-E5A4771D97DF}" type="slidenum">
              <a:rPr lang="en-US" smtClean="0"/>
              <a:t>8</a:t>
            </a:fld>
            <a:endParaRPr lang="en-US"/>
          </a:p>
        </p:txBody>
      </p:sp>
    </p:spTree>
    <p:extLst>
      <p:ext uri="{BB962C8B-B14F-4D97-AF65-F5344CB8AC3E}">
        <p14:creationId xmlns:p14="http://schemas.microsoft.com/office/powerpoint/2010/main" val="2884959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Yup, you guessed it! Cannibalism! They will eat each other like we mentioned before SO we can represent how MUCH cannibalism happens using a model.  Anyone know what a model is? *let students attempt to answer if models have been taught before in their education* Otherwise, go straight to definition. Show them the example that with increasing class size, we have increased number of students in the class. After having the students draw on the board, explain how blue crabs achieve satiation (fullness). The line eventually goes flat because blue crabs, just like us, get full after a meal! Think of a buffet, you can only eat so much before your tummy starts to feel too full! Blue crabs also have a maximum number of blue crabs they can eat/cannibalize so that’s why the line doesn’t go on forever and ever and ever. Otherwise, there would never be any blue crabs left in the wild.</a:t>
            </a:r>
          </a:p>
        </p:txBody>
      </p:sp>
      <p:sp>
        <p:nvSpPr>
          <p:cNvPr id="4" name="Slide Number Placeholder 3"/>
          <p:cNvSpPr>
            <a:spLocks noGrp="1"/>
          </p:cNvSpPr>
          <p:nvPr>
            <p:ph type="sldNum" sz="quarter" idx="5"/>
          </p:nvPr>
        </p:nvSpPr>
        <p:spPr/>
        <p:txBody>
          <a:bodyPr/>
          <a:lstStyle/>
          <a:p>
            <a:fld id="{8E62B6AC-DD7E-2644-9082-E5A4771D97DF}" type="slidenum">
              <a:rPr lang="en-US" smtClean="0"/>
              <a:t>9</a:t>
            </a:fld>
            <a:endParaRPr lang="en-US"/>
          </a:p>
        </p:txBody>
      </p:sp>
    </p:spTree>
    <p:extLst>
      <p:ext uri="{BB962C8B-B14F-4D97-AF65-F5344CB8AC3E}">
        <p14:creationId xmlns:p14="http://schemas.microsoft.com/office/powerpoint/2010/main" val="2655614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E62B6AC-DD7E-2644-9082-E5A4771D97DF}" type="slidenum">
              <a:rPr lang="en-US" smtClean="0"/>
              <a:t>11</a:t>
            </a:fld>
            <a:endParaRPr lang="en-US"/>
          </a:p>
        </p:txBody>
      </p:sp>
    </p:spTree>
    <p:extLst>
      <p:ext uri="{BB962C8B-B14F-4D97-AF65-F5344CB8AC3E}">
        <p14:creationId xmlns:p14="http://schemas.microsoft.com/office/powerpoint/2010/main" val="764568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E62B6AC-DD7E-2644-9082-E5A4771D97DF}" type="slidenum">
              <a:rPr lang="en-US" smtClean="0"/>
              <a:t>12</a:t>
            </a:fld>
            <a:endParaRPr lang="en-US"/>
          </a:p>
        </p:txBody>
      </p:sp>
    </p:spTree>
    <p:extLst>
      <p:ext uri="{BB962C8B-B14F-4D97-AF65-F5344CB8AC3E}">
        <p14:creationId xmlns:p14="http://schemas.microsoft.com/office/powerpoint/2010/main" val="3128651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can expect that blue crabs will cannibalize (or eat) more prey when there are more prey available. When there are few prey available then they will not eat as many because they cannot find them.</a:t>
            </a:r>
          </a:p>
        </p:txBody>
      </p:sp>
      <p:sp>
        <p:nvSpPr>
          <p:cNvPr id="4" name="Slide Number Placeholder 3"/>
          <p:cNvSpPr>
            <a:spLocks noGrp="1"/>
          </p:cNvSpPr>
          <p:nvPr>
            <p:ph type="sldNum" sz="quarter" idx="5"/>
          </p:nvPr>
        </p:nvSpPr>
        <p:spPr/>
        <p:txBody>
          <a:bodyPr/>
          <a:lstStyle/>
          <a:p>
            <a:fld id="{8E62B6AC-DD7E-2644-9082-E5A4771D97DF}" type="slidenum">
              <a:rPr lang="en-US" smtClean="0"/>
              <a:t>13</a:t>
            </a:fld>
            <a:endParaRPr lang="en-US"/>
          </a:p>
        </p:txBody>
      </p:sp>
    </p:spTree>
    <p:extLst>
      <p:ext uri="{BB962C8B-B14F-4D97-AF65-F5344CB8AC3E}">
        <p14:creationId xmlns:p14="http://schemas.microsoft.com/office/powerpoint/2010/main" val="29202291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they’ve filled out the worksheets</a:t>
            </a:r>
          </a:p>
        </p:txBody>
      </p:sp>
      <p:sp>
        <p:nvSpPr>
          <p:cNvPr id="4" name="Slide Number Placeholder 3"/>
          <p:cNvSpPr>
            <a:spLocks noGrp="1"/>
          </p:cNvSpPr>
          <p:nvPr>
            <p:ph type="sldNum" sz="quarter" idx="5"/>
          </p:nvPr>
        </p:nvSpPr>
        <p:spPr/>
        <p:txBody>
          <a:bodyPr/>
          <a:lstStyle/>
          <a:p>
            <a:fld id="{8E62B6AC-DD7E-2644-9082-E5A4771D97DF}" type="slidenum">
              <a:rPr lang="en-US" smtClean="0"/>
              <a:t>14</a:t>
            </a:fld>
            <a:endParaRPr lang="en-US"/>
          </a:p>
        </p:txBody>
      </p:sp>
    </p:spTree>
    <p:extLst>
      <p:ext uri="{BB962C8B-B14F-4D97-AF65-F5344CB8AC3E}">
        <p14:creationId xmlns:p14="http://schemas.microsoft.com/office/powerpoint/2010/main" val="36742610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endParaRPr lang="en-US"/>
          </a:p>
        </p:txBody>
      </p:sp>
      <p:sp>
        <p:nvSpPr>
          <p:cNvPr id="4" name="Slide Number Placeholder 3"/>
          <p:cNvSpPr>
            <a:spLocks noGrp="1"/>
          </p:cNvSpPr>
          <p:nvPr>
            <p:ph type="sldNum" sz="quarter" idx="5"/>
          </p:nvPr>
        </p:nvSpPr>
        <p:spPr/>
        <p:txBody>
          <a:bodyPr/>
          <a:lstStyle/>
          <a:p>
            <a:fld id="{8E62B6AC-DD7E-2644-9082-E5A4771D97DF}" type="slidenum">
              <a:rPr lang="en-US" smtClean="0"/>
              <a:t>15</a:t>
            </a:fld>
            <a:endParaRPr lang="en-US"/>
          </a:p>
        </p:txBody>
      </p:sp>
    </p:spTree>
    <p:extLst>
      <p:ext uri="{BB962C8B-B14F-4D97-AF65-F5344CB8AC3E}">
        <p14:creationId xmlns:p14="http://schemas.microsoft.com/office/powerpoint/2010/main" val="426623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12BED07-6713-92AA-40AF-AE58F4F83C7A}"/>
              </a:ext>
            </a:extLst>
          </p:cNvPr>
          <p:cNvSpPr>
            <a:spLocks noGrp="1"/>
          </p:cNvSpPr>
          <p:nvPr>
            <p:ph type="subTitle" idx="1"/>
          </p:nvPr>
        </p:nvSpPr>
        <p:spPr>
          <a:xfrm>
            <a:off x="1608406" y="4512376"/>
            <a:ext cx="8639776" cy="900190"/>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C9EF77-BF49-E4C1-0FC7-563354777900}"/>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72BD5853-25AA-1C3D-EAD2-496674792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7F0DAD-5850-CAAE-CD25-4D6DDDFF3A18}"/>
              </a:ext>
            </a:extLst>
          </p:cNvPr>
          <p:cNvSpPr>
            <a:spLocks noGrp="1"/>
          </p:cNvSpPr>
          <p:nvPr>
            <p:ph type="sldNum" sz="quarter" idx="12"/>
          </p:nvPr>
        </p:nvSpPr>
        <p:spPr/>
        <p:txBody>
          <a:bodyPr/>
          <a:lstStyle/>
          <a:p>
            <a:fld id="{1CC2C9B9-B4B7-45CC-A7EB-16F8BADE9045}" type="slidenum">
              <a:rPr lang="en-US" smtClean="0"/>
              <a:t>‹#›</a:t>
            </a:fld>
            <a:endParaRPr lang="en-US"/>
          </a:p>
        </p:txBody>
      </p:sp>
      <p:sp>
        <p:nvSpPr>
          <p:cNvPr id="2" name="Title 1">
            <a:extLst>
              <a:ext uri="{FF2B5EF4-FFF2-40B4-BE49-F238E27FC236}">
                <a16:creationId xmlns:a16="http://schemas.microsoft.com/office/drawing/2014/main" id="{534851B1-0B20-9549-0D70-886AA9D04532}"/>
              </a:ext>
            </a:extLst>
          </p:cNvPr>
          <p:cNvSpPr>
            <a:spLocks noGrp="1"/>
          </p:cNvSpPr>
          <p:nvPr>
            <p:ph type="ctrTitle"/>
          </p:nvPr>
        </p:nvSpPr>
        <p:spPr>
          <a:xfrm>
            <a:off x="1608406" y="1720884"/>
            <a:ext cx="8639775" cy="2734693"/>
          </a:xfrm>
          <a:noFill/>
        </p:spPr>
        <p:txBody>
          <a:bodyPr anchor="b">
            <a:normAutofit/>
          </a:bodyPr>
          <a:lstStyle>
            <a:lvl1pPr algn="l">
              <a:defRPr sz="3200" spc="530" baseline="0"/>
            </a:lvl1pPr>
          </a:lstStyle>
          <a:p>
            <a:r>
              <a:rPr lang="en-US"/>
              <a:t>Click to edit Master title style</a:t>
            </a:r>
          </a:p>
        </p:txBody>
      </p:sp>
    </p:spTree>
    <p:extLst>
      <p:ext uri="{BB962C8B-B14F-4D97-AF65-F5344CB8AC3E}">
        <p14:creationId xmlns:p14="http://schemas.microsoft.com/office/powerpoint/2010/main" val="2482471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8F26-B5E3-8A90-51FC-8520D1D7322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7EA4D95-10F3-6212-8302-5610C43E3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81BE7-A53D-441E-0393-0E59412C9117}"/>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0DEF10F0-B23F-BF4B-DB66-9BCF734DB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65DDEC-13A7-D988-D082-03076F80F1F0}"/>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1130858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80CFA-45ED-71B0-EE3E-CCE6D5C19377}"/>
              </a:ext>
            </a:extLst>
          </p:cNvPr>
          <p:cNvSpPr>
            <a:spLocks noGrp="1"/>
          </p:cNvSpPr>
          <p:nvPr>
            <p:ph type="title"/>
          </p:nvPr>
        </p:nvSpPr>
        <p:spPr>
          <a:xfrm>
            <a:off x="1622474" y="2413788"/>
            <a:ext cx="8085116" cy="2737521"/>
          </a:xfrm>
        </p:spPr>
        <p:txBody>
          <a:bodyPr anchor="t">
            <a:normAutofit/>
          </a:bodyPr>
          <a:lstStyle>
            <a:lvl1pPr>
              <a:defRPr sz="3200"/>
            </a:lvl1pPr>
          </a:lstStyle>
          <a:p>
            <a:r>
              <a:rPr lang="en-US"/>
              <a:t>Click to edit Master title style</a:t>
            </a:r>
          </a:p>
        </p:txBody>
      </p:sp>
      <p:sp>
        <p:nvSpPr>
          <p:cNvPr id="3" name="Text Placeholder 2">
            <a:extLst>
              <a:ext uri="{FF2B5EF4-FFF2-40B4-BE49-F238E27FC236}">
                <a16:creationId xmlns:a16="http://schemas.microsoft.com/office/drawing/2014/main" id="{8F37BECA-A01D-7D7A-F2A6-891EC9D22945}"/>
              </a:ext>
            </a:extLst>
          </p:cNvPr>
          <p:cNvSpPr>
            <a:spLocks noGrp="1"/>
          </p:cNvSpPr>
          <p:nvPr>
            <p:ph type="body" idx="1"/>
          </p:nvPr>
        </p:nvSpPr>
        <p:spPr>
          <a:xfrm>
            <a:off x="1622474" y="1351721"/>
            <a:ext cx="8085118" cy="993913"/>
          </a:xfrm>
        </p:spPr>
        <p:txBody>
          <a:bodyPr anchor="b">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716478-6FAF-D420-0B87-6EABB81E887C}"/>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87C4289B-CB0D-8AFC-7C02-F755C0DCC8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7971E4-8A9E-2A30-D7FE-B3505124BB9D}"/>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3798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7F941-C3A7-545F-8046-C7A9AC80300E}"/>
              </a:ext>
            </a:extLst>
          </p:cNvPr>
          <p:cNvSpPr>
            <a:spLocks noGrp="1"/>
          </p:cNvSpPr>
          <p:nvPr>
            <p:ph type="title"/>
          </p:nvPr>
        </p:nvSpPr>
        <p:spPr>
          <a:xfrm>
            <a:off x="1615817" y="1272209"/>
            <a:ext cx="9164725" cy="1033670"/>
          </a:xfrm>
        </p:spPr>
        <p:txBody>
          <a:bodyPr anchor="b"/>
          <a:lstStyle/>
          <a:p>
            <a:r>
              <a:rPr lang="en-US"/>
              <a:t>Click to edit Master title style</a:t>
            </a:r>
          </a:p>
        </p:txBody>
      </p:sp>
      <p:sp>
        <p:nvSpPr>
          <p:cNvPr id="3" name="Content Placeholder 2">
            <a:extLst>
              <a:ext uri="{FF2B5EF4-FFF2-40B4-BE49-F238E27FC236}">
                <a16:creationId xmlns:a16="http://schemas.microsoft.com/office/drawing/2014/main" id="{41BD4277-CFAE-EEF6-3346-61F06D5A3945}"/>
              </a:ext>
            </a:extLst>
          </p:cNvPr>
          <p:cNvSpPr>
            <a:spLocks noGrp="1"/>
          </p:cNvSpPr>
          <p:nvPr>
            <p:ph sz="half" idx="1"/>
          </p:nvPr>
        </p:nvSpPr>
        <p:spPr>
          <a:xfrm>
            <a:off x="1615817" y="2425148"/>
            <a:ext cx="4188635" cy="31606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543384-699D-84FC-C8B5-7BDE49BB4478}"/>
              </a:ext>
            </a:extLst>
          </p:cNvPr>
          <p:cNvSpPr>
            <a:spLocks noGrp="1"/>
          </p:cNvSpPr>
          <p:nvPr>
            <p:ph sz="half" idx="2"/>
          </p:nvPr>
        </p:nvSpPr>
        <p:spPr>
          <a:xfrm>
            <a:off x="6371355" y="2425148"/>
            <a:ext cx="4188635" cy="31606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0A49386-AFC8-03DA-4563-07B0A0119B1C}"/>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6" name="Footer Placeholder 5">
            <a:extLst>
              <a:ext uri="{FF2B5EF4-FFF2-40B4-BE49-F238E27FC236}">
                <a16:creationId xmlns:a16="http://schemas.microsoft.com/office/drawing/2014/main" id="{23AED60A-7704-31D9-7D4D-65C635EDF8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6927DA-3B5E-13B8-0BA8-5DCFF001E05E}"/>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45448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7B55A-280B-BDCB-F966-8578DDE741DC}"/>
              </a:ext>
            </a:extLst>
          </p:cNvPr>
          <p:cNvSpPr>
            <a:spLocks noGrp="1"/>
          </p:cNvSpPr>
          <p:nvPr>
            <p:ph type="title"/>
          </p:nvPr>
        </p:nvSpPr>
        <p:spPr>
          <a:xfrm>
            <a:off x="1017442" y="600817"/>
            <a:ext cx="10079497" cy="1168706"/>
          </a:xfrm>
        </p:spPr>
        <p:txBody>
          <a:bodyPr anchor="b"/>
          <a:lstStyle/>
          <a:p>
            <a:r>
              <a:rPr lang="en-US"/>
              <a:t>Click to edit Master title style</a:t>
            </a:r>
          </a:p>
        </p:txBody>
      </p:sp>
      <p:sp>
        <p:nvSpPr>
          <p:cNvPr id="3" name="Text Placeholder 2">
            <a:extLst>
              <a:ext uri="{FF2B5EF4-FFF2-40B4-BE49-F238E27FC236}">
                <a16:creationId xmlns:a16="http://schemas.microsoft.com/office/drawing/2014/main" id="{0C76EA03-7008-14AB-547B-E66EA4EC968F}"/>
              </a:ext>
            </a:extLst>
          </p:cNvPr>
          <p:cNvSpPr>
            <a:spLocks noGrp="1"/>
          </p:cNvSpPr>
          <p:nvPr>
            <p:ph type="body" idx="1"/>
          </p:nvPr>
        </p:nvSpPr>
        <p:spPr>
          <a:xfrm>
            <a:off x="1017442" y="1798488"/>
            <a:ext cx="4599587" cy="668492"/>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629F56-D2C8-71FE-FA59-002819D51856}"/>
              </a:ext>
            </a:extLst>
          </p:cNvPr>
          <p:cNvSpPr>
            <a:spLocks noGrp="1"/>
          </p:cNvSpPr>
          <p:nvPr>
            <p:ph sz="half" idx="2"/>
          </p:nvPr>
        </p:nvSpPr>
        <p:spPr>
          <a:xfrm>
            <a:off x="1017442" y="2777279"/>
            <a:ext cx="4599587" cy="32769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2524D2-CA8D-75F3-D089-C2F0E20D4759}"/>
              </a:ext>
            </a:extLst>
          </p:cNvPr>
          <p:cNvSpPr>
            <a:spLocks noGrp="1"/>
          </p:cNvSpPr>
          <p:nvPr>
            <p:ph type="body" sz="quarter" idx="3"/>
          </p:nvPr>
        </p:nvSpPr>
        <p:spPr>
          <a:xfrm>
            <a:off x="6497352" y="1798488"/>
            <a:ext cx="4599588" cy="668492"/>
          </a:xfrm>
        </p:spPr>
        <p:txBody>
          <a:bodyPr anchor="b"/>
          <a:lstStyle>
            <a:lvl1pPr marL="0" indent="0">
              <a:buNone/>
              <a:defRPr sz="24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99B0E3-5AE5-0516-27BF-9F246137FE03}"/>
              </a:ext>
            </a:extLst>
          </p:cNvPr>
          <p:cNvSpPr>
            <a:spLocks noGrp="1"/>
          </p:cNvSpPr>
          <p:nvPr>
            <p:ph sz="quarter" idx="4"/>
          </p:nvPr>
        </p:nvSpPr>
        <p:spPr>
          <a:xfrm>
            <a:off x="6497352" y="2777279"/>
            <a:ext cx="4599588" cy="32769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B319A7-6048-4735-B2AC-6D6043F1461A}"/>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8" name="Footer Placeholder 7">
            <a:extLst>
              <a:ext uri="{FF2B5EF4-FFF2-40B4-BE49-F238E27FC236}">
                <a16:creationId xmlns:a16="http://schemas.microsoft.com/office/drawing/2014/main" id="{6515F875-F23E-D0D2-9115-CD494FDA00B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B4F88F-F488-D9D5-CF99-AA1750AAFC39}"/>
              </a:ext>
            </a:extLst>
          </p:cNvPr>
          <p:cNvSpPr>
            <a:spLocks noGrp="1"/>
          </p:cNvSpPr>
          <p:nvPr>
            <p:ph type="sldNum" sz="quarter" idx="12"/>
          </p:nvPr>
        </p:nvSpPr>
        <p:spPr/>
        <p:txBody>
          <a:bodyPr/>
          <a:lstStyle/>
          <a:p>
            <a:fld id="{1CC2C9B9-B4B7-45CC-A7EB-16F8BADE9045}" type="slidenum">
              <a:rPr lang="en-US" smtClean="0"/>
              <a:t>‹#›</a:t>
            </a:fld>
            <a:endParaRPr lang="en-US"/>
          </a:p>
        </p:txBody>
      </p:sp>
      <p:cxnSp>
        <p:nvCxnSpPr>
          <p:cNvPr id="13" name="Straight Connector 12">
            <a:extLst>
              <a:ext uri="{FF2B5EF4-FFF2-40B4-BE49-F238E27FC236}">
                <a16:creationId xmlns:a16="http://schemas.microsoft.com/office/drawing/2014/main" id="{B5094593-EFC2-EEEF-74CD-BD00F4132A94}"/>
              </a:ext>
            </a:extLst>
          </p:cNvPr>
          <p:cNvCxnSpPr>
            <a:cxnSpLocks/>
          </p:cNvCxnSpPr>
          <p:nvPr/>
        </p:nvCxnSpPr>
        <p:spPr>
          <a:xfrm>
            <a:off x="6571185" y="2593591"/>
            <a:ext cx="4525755" cy="0"/>
          </a:xfrm>
          <a:prstGeom prst="line">
            <a:avLst/>
          </a:prstGeom>
          <a:ln w="381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F851F6D-436C-FA47-8CD1-2C10E735764A}"/>
              </a:ext>
            </a:extLst>
          </p:cNvPr>
          <p:cNvCxnSpPr>
            <a:cxnSpLocks/>
          </p:cNvCxnSpPr>
          <p:nvPr/>
        </p:nvCxnSpPr>
        <p:spPr>
          <a:xfrm>
            <a:off x="1107503" y="2593591"/>
            <a:ext cx="4509526" cy="0"/>
          </a:xfrm>
          <a:prstGeom prst="line">
            <a:avLst/>
          </a:prstGeom>
          <a:ln w="381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69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91B86-9261-4E82-EF65-30F78154E2F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A3A5E84-E43B-20AE-E80D-47CB0B07BD7B}"/>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4" name="Footer Placeholder 3">
            <a:extLst>
              <a:ext uri="{FF2B5EF4-FFF2-40B4-BE49-F238E27FC236}">
                <a16:creationId xmlns:a16="http://schemas.microsoft.com/office/drawing/2014/main" id="{2AFF5797-14F1-9FEB-247C-0E325AF74D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5B5D7AF-1489-8F93-4828-0AE784B8BA8F}"/>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1770775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6CAF1C-8901-AE05-E52C-D5B95941055B}"/>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3" name="Footer Placeholder 2">
            <a:extLst>
              <a:ext uri="{FF2B5EF4-FFF2-40B4-BE49-F238E27FC236}">
                <a16:creationId xmlns:a16="http://schemas.microsoft.com/office/drawing/2014/main" id="{E1CD4F90-2973-4FE2-6C2C-5C2AC5C5A8F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50414B-A7EC-0C14-EFD2-29C5582CC184}"/>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1905444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378C7-A764-C5E4-A6A4-DC5B1B3537FB}"/>
              </a:ext>
            </a:extLst>
          </p:cNvPr>
          <p:cNvSpPr>
            <a:spLocks noGrp="1"/>
          </p:cNvSpPr>
          <p:nvPr>
            <p:ph type="title"/>
          </p:nvPr>
        </p:nvSpPr>
        <p:spPr>
          <a:xfrm>
            <a:off x="1380121" y="1391478"/>
            <a:ext cx="3288432" cy="1951414"/>
          </a:xfrm>
        </p:spPr>
        <p:txBody>
          <a:bodyPr anchor="t">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27DFE178-4B5D-413B-6583-AB81E8D04180}"/>
              </a:ext>
            </a:extLst>
          </p:cNvPr>
          <p:cNvSpPr>
            <a:spLocks noGrp="1"/>
          </p:cNvSpPr>
          <p:nvPr>
            <p:ph idx="1"/>
          </p:nvPr>
        </p:nvSpPr>
        <p:spPr>
          <a:xfrm>
            <a:off x="6003235" y="920080"/>
            <a:ext cx="5312467" cy="502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DB92F6D-71AB-9630-9DBE-46041C50C79A}"/>
              </a:ext>
            </a:extLst>
          </p:cNvPr>
          <p:cNvSpPr>
            <a:spLocks noGrp="1"/>
          </p:cNvSpPr>
          <p:nvPr>
            <p:ph type="body" sz="half" idx="2"/>
          </p:nvPr>
        </p:nvSpPr>
        <p:spPr>
          <a:xfrm>
            <a:off x="1380121" y="3566727"/>
            <a:ext cx="3288432" cy="1766325"/>
          </a:xfrm>
        </p:spPr>
        <p:txBody>
          <a:bodyPr anchor="b">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FEAAD1-C919-6E2E-32D2-E199025FB8F9}"/>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6" name="Footer Placeholder 5">
            <a:extLst>
              <a:ext uri="{FF2B5EF4-FFF2-40B4-BE49-F238E27FC236}">
                <a16:creationId xmlns:a16="http://schemas.microsoft.com/office/drawing/2014/main" id="{5288B5D8-E15B-BE38-2A89-BD0F02E1A0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7ECC26-B78C-4CBD-6883-97E80D3E5165}"/>
              </a:ext>
            </a:extLst>
          </p:cNvPr>
          <p:cNvSpPr>
            <a:spLocks noGrp="1"/>
          </p:cNvSpPr>
          <p:nvPr>
            <p:ph type="sldNum" sz="quarter" idx="12"/>
          </p:nvPr>
        </p:nvSpPr>
        <p:spPr/>
        <p:txBody>
          <a:bodyPr/>
          <a:lstStyle/>
          <a:p>
            <a:fld id="{1CC2C9B9-B4B7-45CC-A7EB-16F8BADE9045}" type="slidenum">
              <a:rPr lang="en-US" smtClean="0"/>
              <a:t>‹#›</a:t>
            </a:fld>
            <a:endParaRPr lang="en-US"/>
          </a:p>
        </p:txBody>
      </p:sp>
      <p:sp>
        <p:nvSpPr>
          <p:cNvPr id="11" name="Rectangle 10">
            <a:extLst>
              <a:ext uri="{FF2B5EF4-FFF2-40B4-BE49-F238E27FC236}">
                <a16:creationId xmlns:a16="http://schemas.microsoft.com/office/drawing/2014/main" id="{96AAC029-BE5C-900C-E7D2-DE6E31789D1E}"/>
              </a:ext>
              <a:ext uri="{C183D7F6-B498-43B3-948B-1728B52AA6E4}">
                <adec:decorative xmlns:adec="http://schemas.microsoft.com/office/drawing/2017/decorative" val="1"/>
              </a:ext>
            </a:extLst>
          </p:cNvPr>
          <p:cNvSpPr/>
          <p:nvPr/>
        </p:nvSpPr>
        <p:spPr>
          <a:xfrm>
            <a:off x="933198" y="931857"/>
            <a:ext cx="4305523"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5852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04EAA-30F7-390A-C77C-2E5BD8218BC0}"/>
              </a:ext>
            </a:extLst>
          </p:cNvPr>
          <p:cNvSpPr>
            <a:spLocks noGrp="1"/>
          </p:cNvSpPr>
          <p:nvPr>
            <p:ph type="title"/>
          </p:nvPr>
        </p:nvSpPr>
        <p:spPr>
          <a:xfrm>
            <a:off x="1380120" y="1391478"/>
            <a:ext cx="3322510" cy="2037522"/>
          </a:xfrm>
        </p:spPr>
        <p:txBody>
          <a:bodyPr anchor="t">
            <a:normAutofit/>
          </a:bodyPr>
          <a:lstStyle>
            <a:lvl1pPr>
              <a:defRPr sz="2400"/>
            </a:lvl1pPr>
          </a:lstStyle>
          <a:p>
            <a:r>
              <a:rPr lang="en-US"/>
              <a:t>Click to edit Master title style</a:t>
            </a:r>
          </a:p>
        </p:txBody>
      </p:sp>
      <p:sp useBgFill="1">
        <p:nvSpPr>
          <p:cNvPr id="3" name="Picture Placeholder 2">
            <a:extLst>
              <a:ext uri="{FF2B5EF4-FFF2-40B4-BE49-F238E27FC236}">
                <a16:creationId xmlns:a16="http://schemas.microsoft.com/office/drawing/2014/main" id="{513A1C34-81AC-D534-67B1-42721228935F}"/>
              </a:ext>
            </a:extLst>
          </p:cNvPr>
          <p:cNvSpPr>
            <a:spLocks noGrp="1"/>
          </p:cNvSpPr>
          <p:nvPr>
            <p:ph type="pic" idx="1"/>
          </p:nvPr>
        </p:nvSpPr>
        <p:spPr>
          <a:xfrm>
            <a:off x="5907143" y="931857"/>
            <a:ext cx="5351659" cy="499630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E1012D-3524-26C6-64C1-8CE6E7A9A29B}"/>
              </a:ext>
            </a:extLst>
          </p:cNvPr>
          <p:cNvSpPr>
            <a:spLocks noGrp="1"/>
          </p:cNvSpPr>
          <p:nvPr>
            <p:ph type="body" sz="half" idx="2"/>
          </p:nvPr>
        </p:nvSpPr>
        <p:spPr>
          <a:xfrm>
            <a:off x="1380120" y="3742792"/>
            <a:ext cx="3322510" cy="1590261"/>
          </a:xfrm>
        </p:spPr>
        <p:txBody>
          <a:bodyPr anchor="b">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8FA6D7-1BE0-F14D-A2F7-4836180BC3B9}"/>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6" name="Footer Placeholder 5">
            <a:extLst>
              <a:ext uri="{FF2B5EF4-FFF2-40B4-BE49-F238E27FC236}">
                <a16:creationId xmlns:a16="http://schemas.microsoft.com/office/drawing/2014/main" id="{0556B5AC-3F20-FDC1-D579-7C4C6B4ED0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074ACA-1D54-81FA-70B1-31AB3011B3C6}"/>
              </a:ext>
            </a:extLst>
          </p:cNvPr>
          <p:cNvSpPr>
            <a:spLocks noGrp="1"/>
          </p:cNvSpPr>
          <p:nvPr>
            <p:ph type="sldNum" sz="quarter" idx="12"/>
          </p:nvPr>
        </p:nvSpPr>
        <p:spPr/>
        <p:txBody>
          <a:bodyPr/>
          <a:lstStyle/>
          <a:p>
            <a:fld id="{1CC2C9B9-B4B7-45CC-A7EB-16F8BADE9045}" type="slidenum">
              <a:rPr lang="en-US" smtClean="0"/>
              <a:t>‹#›</a:t>
            </a:fld>
            <a:endParaRPr lang="en-US"/>
          </a:p>
        </p:txBody>
      </p:sp>
      <p:sp>
        <p:nvSpPr>
          <p:cNvPr id="9" name="Rectangle 8">
            <a:extLst>
              <a:ext uri="{FF2B5EF4-FFF2-40B4-BE49-F238E27FC236}">
                <a16:creationId xmlns:a16="http://schemas.microsoft.com/office/drawing/2014/main" id="{4DD8EE65-D4F9-418A-1628-F5DFD3DBA24E}"/>
              </a:ext>
              <a:ext uri="{C183D7F6-B498-43B3-948B-1728B52AA6E4}">
                <adec:decorative xmlns:adec="http://schemas.microsoft.com/office/drawing/2017/decorative" val="1"/>
              </a:ext>
            </a:extLst>
          </p:cNvPr>
          <p:cNvSpPr/>
          <p:nvPr/>
        </p:nvSpPr>
        <p:spPr>
          <a:xfrm>
            <a:off x="933198" y="931857"/>
            <a:ext cx="4305523"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5803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2C3AB-851A-0D2F-B3AE-5B161CFFC00A}"/>
              </a:ext>
            </a:extLst>
          </p:cNvPr>
          <p:cNvSpPr>
            <a:spLocks noGrp="1"/>
          </p:cNvSpPr>
          <p:nvPr>
            <p:ph type="title"/>
          </p:nvPr>
        </p:nvSpPr>
        <p:spPr>
          <a:xfrm>
            <a:off x="1624338" y="1255172"/>
            <a:ext cx="9297346" cy="1050707"/>
          </a:xfrm>
        </p:spPr>
        <p:txBody>
          <a:bodyPr anchor="b"/>
          <a:lstStyle/>
          <a:p>
            <a:r>
              <a:rPr lang="en-US"/>
              <a:t>Click to edit Master title style</a:t>
            </a:r>
          </a:p>
        </p:txBody>
      </p:sp>
      <p:sp>
        <p:nvSpPr>
          <p:cNvPr id="3" name="Vertical Text Placeholder 2">
            <a:extLst>
              <a:ext uri="{FF2B5EF4-FFF2-40B4-BE49-F238E27FC236}">
                <a16:creationId xmlns:a16="http://schemas.microsoft.com/office/drawing/2014/main" id="{0E89FD6B-3621-3904-7878-A2825C692509}"/>
              </a:ext>
            </a:extLst>
          </p:cNvPr>
          <p:cNvSpPr>
            <a:spLocks noGrp="1"/>
          </p:cNvSpPr>
          <p:nvPr>
            <p:ph type="body" orient="vert" idx="1"/>
          </p:nvPr>
        </p:nvSpPr>
        <p:spPr>
          <a:xfrm>
            <a:off x="1624338" y="2419468"/>
            <a:ext cx="9297346" cy="32543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808AE9-D8ED-ED5D-D7B0-A43811777E81}"/>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9A9EF98B-AC81-D122-3D05-9C4E2FE42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9FB543-B138-6627-3714-12105D172AD5}"/>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2453302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3DE16D-F1A0-DDB5-A98C-A9055C93D914}"/>
              </a:ext>
            </a:extLst>
          </p:cNvPr>
          <p:cNvSpPr>
            <a:spLocks noGrp="1"/>
          </p:cNvSpPr>
          <p:nvPr>
            <p:ph type="title" orient="vert"/>
          </p:nvPr>
        </p:nvSpPr>
        <p:spPr>
          <a:xfrm>
            <a:off x="9126961" y="1414196"/>
            <a:ext cx="1817441" cy="410060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D8A548F-8DA7-C53C-1BFE-7C720CB20FA1}"/>
              </a:ext>
            </a:extLst>
          </p:cNvPr>
          <p:cNvSpPr>
            <a:spLocks noGrp="1"/>
          </p:cNvSpPr>
          <p:nvPr>
            <p:ph type="body" orient="vert" idx="1"/>
          </p:nvPr>
        </p:nvSpPr>
        <p:spPr>
          <a:xfrm>
            <a:off x="1346042" y="1414196"/>
            <a:ext cx="7780919" cy="41006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2EA2C8-1C90-25D0-8B0A-30B73CFD3EDE}"/>
              </a:ext>
            </a:extLst>
          </p:cNvPr>
          <p:cNvSpPr>
            <a:spLocks noGrp="1"/>
          </p:cNvSpPr>
          <p:nvPr>
            <p:ph type="dt" sz="half" idx="10"/>
          </p:nvPr>
        </p:nvSpPr>
        <p:spPr/>
        <p:txBody>
          <a:body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EA6FF1A4-0404-DA2D-1EA4-828091C0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457155-0F4A-F7B7-C4A8-755572E98C2E}"/>
              </a:ext>
            </a:extLst>
          </p:cNvPr>
          <p:cNvSpPr>
            <a:spLocks noGrp="1"/>
          </p:cNvSpPr>
          <p:nvPr>
            <p:ph type="sldNum" sz="quarter" idx="12"/>
          </p:nvPr>
        </p:nvSpPr>
        <p:spPr/>
        <p:txBody>
          <a:bodyPr/>
          <a:lstStyle/>
          <a:p>
            <a:fld id="{1CC2C9B9-B4B7-45CC-A7EB-16F8BADE9045}" type="slidenum">
              <a:rPr lang="en-US" smtClean="0"/>
              <a:t>‹#›</a:t>
            </a:fld>
            <a:endParaRPr lang="en-US"/>
          </a:p>
        </p:txBody>
      </p:sp>
    </p:spTree>
    <p:extLst>
      <p:ext uri="{BB962C8B-B14F-4D97-AF65-F5344CB8AC3E}">
        <p14:creationId xmlns:p14="http://schemas.microsoft.com/office/powerpoint/2010/main" val="345057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792104-6F24-CD50-F55E-22A55084DDC9}"/>
              </a:ext>
            </a:extLst>
          </p:cNvPr>
          <p:cNvSpPr>
            <a:spLocks noGrp="1"/>
          </p:cNvSpPr>
          <p:nvPr>
            <p:ph type="title"/>
          </p:nvPr>
        </p:nvSpPr>
        <p:spPr>
          <a:xfrm>
            <a:off x="1620442" y="1233199"/>
            <a:ext cx="8977511" cy="1073825"/>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2D1059CB-D00E-398D-E4D9-59792FC40A4C}"/>
              </a:ext>
            </a:extLst>
          </p:cNvPr>
          <p:cNvSpPr>
            <a:spLocks noGrp="1"/>
          </p:cNvSpPr>
          <p:nvPr>
            <p:ph type="body" idx="1"/>
          </p:nvPr>
        </p:nvSpPr>
        <p:spPr>
          <a:xfrm>
            <a:off x="1620444" y="2419639"/>
            <a:ext cx="8977509" cy="31417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DFBC38-D897-7CBE-AC89-A95A2222D7C8}"/>
              </a:ext>
            </a:extLst>
          </p:cNvPr>
          <p:cNvSpPr>
            <a:spLocks noGrp="1"/>
          </p:cNvSpPr>
          <p:nvPr>
            <p:ph type="dt" sz="half" idx="2"/>
          </p:nvPr>
        </p:nvSpPr>
        <p:spPr>
          <a:xfrm>
            <a:off x="847726" y="6199188"/>
            <a:ext cx="2743200" cy="365125"/>
          </a:xfrm>
          <a:prstGeom prst="rect">
            <a:avLst/>
          </a:prstGeom>
        </p:spPr>
        <p:txBody>
          <a:bodyPr vert="horz" lIns="91440" tIns="45720" rIns="91440" bIns="45720" rtlCol="0" anchor="ctr"/>
          <a:lstStyle>
            <a:lvl1pPr algn="l">
              <a:defRPr sz="1050">
                <a:solidFill>
                  <a:schemeClr val="tx1"/>
                </a:solidFill>
                <a:latin typeface="+mn-lt"/>
              </a:defRPr>
            </a:lvl1pPr>
          </a:lstStyle>
          <a:p>
            <a:fld id="{E7736193-EDE3-4BB5-AE5F-E6E5472AB8BE}" type="datetimeFigureOut">
              <a:rPr lang="en-US" smtClean="0"/>
              <a:t>6/12/2025</a:t>
            </a:fld>
            <a:endParaRPr lang="en-US"/>
          </a:p>
        </p:txBody>
      </p:sp>
      <p:sp>
        <p:nvSpPr>
          <p:cNvPr id="5" name="Footer Placeholder 4">
            <a:extLst>
              <a:ext uri="{FF2B5EF4-FFF2-40B4-BE49-F238E27FC236}">
                <a16:creationId xmlns:a16="http://schemas.microsoft.com/office/drawing/2014/main" id="{E6728008-2A03-D518-4A75-30816EB0D198}"/>
              </a:ext>
            </a:extLst>
          </p:cNvPr>
          <p:cNvSpPr>
            <a:spLocks noGrp="1"/>
          </p:cNvSpPr>
          <p:nvPr>
            <p:ph type="ftr" sz="quarter" idx="3"/>
          </p:nvPr>
        </p:nvSpPr>
        <p:spPr>
          <a:xfrm>
            <a:off x="7286625" y="6199188"/>
            <a:ext cx="3409951" cy="365125"/>
          </a:xfrm>
          <a:prstGeom prst="rect">
            <a:avLst/>
          </a:prstGeom>
        </p:spPr>
        <p:txBody>
          <a:bodyPr vert="horz" lIns="91440" tIns="45720" rIns="91440" bIns="45720" rtlCol="0" anchor="ctr"/>
          <a:lstStyle>
            <a:lvl1pPr algn="r">
              <a:defRPr sz="1050">
                <a:solidFill>
                  <a:schemeClr val="tx1"/>
                </a:solidFill>
                <a:latin typeface="+mn-lt"/>
              </a:defRPr>
            </a:lvl1pPr>
          </a:lstStyle>
          <a:p>
            <a:endParaRPr lang="en-US"/>
          </a:p>
        </p:txBody>
      </p:sp>
      <p:sp>
        <p:nvSpPr>
          <p:cNvPr id="6" name="Slide Number Placeholder 5">
            <a:extLst>
              <a:ext uri="{FF2B5EF4-FFF2-40B4-BE49-F238E27FC236}">
                <a16:creationId xmlns:a16="http://schemas.microsoft.com/office/drawing/2014/main" id="{F3691D49-2BD8-1C36-B43A-CF2F9177769B}"/>
              </a:ext>
            </a:extLst>
          </p:cNvPr>
          <p:cNvSpPr>
            <a:spLocks noGrp="1"/>
          </p:cNvSpPr>
          <p:nvPr>
            <p:ph type="sldNum" sz="quarter" idx="4"/>
          </p:nvPr>
        </p:nvSpPr>
        <p:spPr>
          <a:xfrm>
            <a:off x="10696577" y="6199188"/>
            <a:ext cx="619125" cy="365125"/>
          </a:xfrm>
          <a:prstGeom prst="rect">
            <a:avLst/>
          </a:prstGeom>
        </p:spPr>
        <p:txBody>
          <a:bodyPr vert="horz" lIns="91440" tIns="45720" rIns="91440" bIns="45720" rtlCol="0" anchor="ctr"/>
          <a:lstStyle>
            <a:lvl1pPr algn="r">
              <a:defRPr sz="1050">
                <a:solidFill>
                  <a:schemeClr val="tx1"/>
                </a:solidFill>
                <a:latin typeface="+mn-lt"/>
              </a:defRPr>
            </a:lvl1pPr>
          </a:lstStyle>
          <a:p>
            <a:fld id="{1CC2C9B9-B4B7-45CC-A7EB-16F8BADE9045}" type="slidenum">
              <a:rPr lang="en-US" smtClean="0"/>
              <a:t>‹#›</a:t>
            </a:fld>
            <a:endParaRPr lang="en-US"/>
          </a:p>
        </p:txBody>
      </p:sp>
      <p:sp>
        <p:nvSpPr>
          <p:cNvPr id="8" name="Rectangle 7">
            <a:extLst>
              <a:ext uri="{FF2B5EF4-FFF2-40B4-BE49-F238E27FC236}">
                <a16:creationId xmlns:a16="http://schemas.microsoft.com/office/drawing/2014/main" id="{5BE2A49E-0BD9-321C-F602-AFA2FCF9B27B}"/>
              </a:ext>
              <a:ext uri="{C183D7F6-B498-43B3-948B-1728B52AA6E4}">
                <adec:decorative xmlns:adec="http://schemas.microsoft.com/office/drawing/2017/decorative" val="1"/>
              </a:ext>
            </a:extLst>
          </p:cNvPr>
          <p:cNvSpPr/>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6980356"/>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hyperlink" Target="https://creativecommons.org/licenses/by-sa/3.0/"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hyperlink" Target="https://commons.wikimedia.org/wiki/File:Care_Banks_-_Blue_Crab_-_04.J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FrtLfswdAE8"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hyperlink" Target="https://pxhere.com/en/photo/1098498" TargetMode="Externa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svg"/><Relationship Id="rId11" Type="http://schemas.openxmlformats.org/officeDocument/2006/relationships/hyperlink" Target="https://creativecommons.org/licenses/by-nc/3.0/" TargetMode="External"/><Relationship Id="rId5" Type="http://schemas.openxmlformats.org/officeDocument/2006/relationships/image" Target="../media/image15.png"/><Relationship Id="rId10" Type="http://schemas.openxmlformats.org/officeDocument/2006/relationships/hyperlink" Target="https://freepngimg.com/png/45132-bookshelf-png-free-photo" TargetMode="External"/><Relationship Id="rId4" Type="http://schemas.openxmlformats.org/officeDocument/2006/relationships/image" Target="../media/image14.sv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8.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flickr.com/photos/40520442@N08/3808344075" TargetMode="External"/><Relationship Id="rId7" Type="http://schemas.openxmlformats.org/officeDocument/2006/relationships/image" Target="../media/image12.sv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2.jpeg"/><Relationship Id="rId4" Type="http://schemas.openxmlformats.org/officeDocument/2006/relationships/hyperlink" Target="https://creativecommons.org/licenses/by-nc-nd/3.0/" TargetMode="External"/><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7" Type="http://schemas.openxmlformats.org/officeDocument/2006/relationships/image" Target="../media/image8.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8.svg"/><Relationship Id="rId5" Type="http://schemas.openxmlformats.org/officeDocument/2006/relationships/diagramQuickStyle" Target="../diagrams/quickStyle1.xml"/><Relationship Id="rId10" Type="http://schemas.openxmlformats.org/officeDocument/2006/relationships/image" Target="../media/image7.png"/><Relationship Id="rId4" Type="http://schemas.openxmlformats.org/officeDocument/2006/relationships/diagramLayout" Target="../diagrams/layout1.xml"/><Relationship Id="rId9" Type="http://schemas.openxmlformats.org/officeDocument/2006/relationships/image" Target="../media/image12.sv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12.sv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sv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5BE2A49E-0BD9-321C-F602-AFA2FCF9B2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0">
            <a:extLst>
              <a:ext uri="{FF2B5EF4-FFF2-40B4-BE49-F238E27FC236}">
                <a16:creationId xmlns:a16="http://schemas.microsoft.com/office/drawing/2014/main" id="{DC22E14B-4FF3-5229-CA86-75E25F372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3">
            <a:extLst>
              <a:ext uri="{FF2B5EF4-FFF2-40B4-BE49-F238E27FC236}">
                <a16:creationId xmlns:a16="http://schemas.microsoft.com/office/drawing/2014/main" id="{786FB93F-38C5-274F-5F87-E4C1F20794B8}"/>
              </a:ext>
            </a:extLst>
          </p:cNvPr>
          <p:cNvPicPr>
            <a:picLocks noChangeAspect="1"/>
          </p:cNvPicPr>
          <p:nvPr/>
        </p:nvPicPr>
        <p:blipFill>
          <a:blip r:embed="rId3" cstate="screen">
            <a:extLst>
              <a:ext uri="{28A0092B-C50C-407E-A947-70E740481C1C}">
                <a14:useLocalDpi xmlns:a14="http://schemas.microsoft.com/office/drawing/2010/main"/>
              </a:ext>
              <a:ext uri="{837473B0-CC2E-450A-ABE3-18F120FF3D39}">
                <a1611:picAttrSrcUrl xmlns:a1611="http://schemas.microsoft.com/office/drawing/2016/11/main" r:id="rId4"/>
              </a:ext>
            </a:extLst>
          </a:blip>
          <a:srcRect/>
          <a:stretch/>
        </p:blipFill>
        <p:spPr>
          <a:xfrm>
            <a:off x="6905190" y="0"/>
            <a:ext cx="6096000" cy="6857999"/>
          </a:xfrm>
          <a:prstGeom prst="rect">
            <a:avLst/>
          </a:prstGeom>
        </p:spPr>
      </p:pic>
      <p:sp>
        <p:nvSpPr>
          <p:cNvPr id="13" name="Rectangle 12">
            <a:extLst>
              <a:ext uri="{FF2B5EF4-FFF2-40B4-BE49-F238E27FC236}">
                <a16:creationId xmlns:a16="http://schemas.microsoft.com/office/drawing/2014/main" id="{FA6B968A-A417-B33C-613C-7B1B45542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EB9237-FCA7-5F96-44DB-FEB0E48B8AAA}"/>
              </a:ext>
            </a:extLst>
          </p:cNvPr>
          <p:cNvSpPr>
            <a:spLocks noGrp="1"/>
          </p:cNvSpPr>
          <p:nvPr>
            <p:ph type="ctrTitle"/>
          </p:nvPr>
        </p:nvSpPr>
        <p:spPr>
          <a:xfrm>
            <a:off x="1216396" y="1084606"/>
            <a:ext cx="4596406" cy="1152144"/>
          </a:xfrm>
        </p:spPr>
        <p:txBody>
          <a:bodyPr vert="horz" lIns="91440" tIns="45720" rIns="91440" bIns="45720" rtlCol="0" anchor="b">
            <a:normAutofit/>
          </a:bodyPr>
          <a:lstStyle/>
          <a:p>
            <a:r>
              <a:rPr lang="en-US" sz="2800" b="1" kern="1200" cap="all" spc="500" baseline="0">
                <a:solidFill>
                  <a:schemeClr val="tx1"/>
                </a:solidFill>
                <a:latin typeface="+mj-lt"/>
                <a:ea typeface="+mj-ea"/>
                <a:cs typeface="+mj-cs"/>
              </a:rPr>
              <a:t>Blue Crabs and Cannibalism</a:t>
            </a:r>
          </a:p>
        </p:txBody>
      </p:sp>
      <p:sp>
        <p:nvSpPr>
          <p:cNvPr id="3" name="Subtitle 2">
            <a:extLst>
              <a:ext uri="{FF2B5EF4-FFF2-40B4-BE49-F238E27FC236}">
                <a16:creationId xmlns:a16="http://schemas.microsoft.com/office/drawing/2014/main" id="{8D974C7D-0D2F-722E-3D44-7849F0C1839A}"/>
              </a:ext>
            </a:extLst>
          </p:cNvPr>
          <p:cNvSpPr>
            <a:spLocks noGrp="1"/>
          </p:cNvSpPr>
          <p:nvPr>
            <p:ph type="subTitle" idx="1"/>
          </p:nvPr>
        </p:nvSpPr>
        <p:spPr>
          <a:xfrm>
            <a:off x="1216396" y="1459621"/>
            <a:ext cx="4008956" cy="2633866"/>
          </a:xfrm>
        </p:spPr>
        <p:txBody>
          <a:bodyPr vert="horz" lIns="91440" tIns="45720" rIns="91440" bIns="45720" rtlCol="0">
            <a:normAutofit/>
          </a:bodyPr>
          <a:lstStyle/>
          <a:p>
            <a:endParaRPr lang="en-US"/>
          </a:p>
          <a:p>
            <a:endParaRPr lang="en-US"/>
          </a:p>
          <a:p>
            <a:r>
              <a:rPr lang="en-US"/>
              <a:t>Nihal Guennouni</a:t>
            </a:r>
          </a:p>
        </p:txBody>
      </p:sp>
      <p:pic>
        <p:nvPicPr>
          <p:cNvPr id="2050" name="Picture 2" descr="VASEA_logo">
            <a:extLst>
              <a:ext uri="{FF2B5EF4-FFF2-40B4-BE49-F238E27FC236}">
                <a16:creationId xmlns:a16="http://schemas.microsoft.com/office/drawing/2014/main" id="{59FE3540-46DA-CC5A-B6F5-03644996345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88596" y="4621251"/>
            <a:ext cx="1771650" cy="12287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quot;Oyster Reef Restoration: Convergence Of Harvest And Conservation Strat ...">
            <a:extLst>
              <a:ext uri="{FF2B5EF4-FFF2-40B4-BE49-F238E27FC236}">
                <a16:creationId xmlns:a16="http://schemas.microsoft.com/office/drawing/2014/main" id="{C0516C99-07A3-6B8D-A0B0-3C661234B23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829642" y="4891402"/>
            <a:ext cx="3124759" cy="8374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0030C9C-A910-7902-310D-B99D5BDD1EE7}"/>
              </a:ext>
            </a:extLst>
          </p:cNvPr>
          <p:cNvSpPr txBox="1"/>
          <p:nvPr/>
        </p:nvSpPr>
        <p:spPr>
          <a:xfrm>
            <a:off x="9127332" y="6627168"/>
            <a:ext cx="6129336" cy="2308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a:hlinkClick r:id="rId4" tooltip="https://commons.wikimedia.org/wiki/File:Care_Banks_-_Blue_Crab_-_04.JPG"/>
              </a:rPr>
              <a:t>This Photo</a:t>
            </a:r>
            <a:r>
              <a:rPr lang="en-US" sz="900"/>
              <a:t> by Unknown Author is licensed under </a:t>
            </a:r>
            <a:r>
              <a:rPr lang="en-US" sz="900">
                <a:hlinkClick r:id="rId7" tooltip="https://creativecommons.org/licenses/by-sa/3.0/"/>
              </a:rPr>
              <a:t>CC BY-SA</a:t>
            </a:r>
            <a:endParaRPr lang="en-US" sz="900"/>
          </a:p>
        </p:txBody>
      </p:sp>
    </p:spTree>
    <p:extLst>
      <p:ext uri="{BB962C8B-B14F-4D97-AF65-F5344CB8AC3E}">
        <p14:creationId xmlns:p14="http://schemas.microsoft.com/office/powerpoint/2010/main" val="2483718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78DC1FE-8814-4858-2D62-947BC8044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holding a crab&#10;&#10;Description automatically generated">
            <a:extLst>
              <a:ext uri="{FF2B5EF4-FFF2-40B4-BE49-F238E27FC236}">
                <a16:creationId xmlns:a16="http://schemas.microsoft.com/office/drawing/2014/main" id="{73726FDB-7A2B-1A80-5745-1A3B98CE1D4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rot="5400000">
            <a:off x="3111930" y="1536269"/>
            <a:ext cx="6858000" cy="3785460"/>
          </a:xfrm>
          <a:prstGeom prst="rect">
            <a:avLst/>
          </a:prstGeom>
        </p:spPr>
      </p:pic>
      <p:pic>
        <p:nvPicPr>
          <p:cNvPr id="7" name="Picture 6" descr="A person in orange suit on a boat&#10;&#10;Description automatically generated">
            <a:extLst>
              <a:ext uri="{FF2B5EF4-FFF2-40B4-BE49-F238E27FC236}">
                <a16:creationId xmlns:a16="http://schemas.microsoft.com/office/drawing/2014/main" id="{CFE2B9DA-DCFB-B261-D8EF-025BAD6938B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rot="5400000">
            <a:off x="6876708" y="1536269"/>
            <a:ext cx="6858001" cy="3785460"/>
          </a:xfrm>
          <a:prstGeom prst="rect">
            <a:avLst/>
          </a:prstGeom>
        </p:spPr>
      </p:pic>
      <p:sp>
        <p:nvSpPr>
          <p:cNvPr id="14" name="Rectangle 13">
            <a:extLst>
              <a:ext uri="{FF2B5EF4-FFF2-40B4-BE49-F238E27FC236}">
                <a16:creationId xmlns:a16="http://schemas.microsoft.com/office/drawing/2014/main" id="{FA6B968A-A417-B33C-613C-7B1B45542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3E918D-DFD2-12D6-BE69-1213D1505C78}"/>
              </a:ext>
            </a:extLst>
          </p:cNvPr>
          <p:cNvSpPr>
            <a:spLocks noGrp="1"/>
          </p:cNvSpPr>
          <p:nvPr>
            <p:ph type="title"/>
          </p:nvPr>
        </p:nvSpPr>
        <p:spPr>
          <a:xfrm>
            <a:off x="1143827" y="1065145"/>
            <a:ext cx="3293745" cy="1150329"/>
          </a:xfrm>
        </p:spPr>
        <p:txBody>
          <a:bodyPr>
            <a:normAutofit/>
          </a:bodyPr>
          <a:lstStyle/>
          <a:p>
            <a:r>
              <a:rPr lang="en-US"/>
              <a:t>Nihal Guennouni</a:t>
            </a:r>
          </a:p>
        </p:txBody>
      </p:sp>
      <p:sp>
        <p:nvSpPr>
          <p:cNvPr id="3" name="Content Placeholder 2">
            <a:extLst>
              <a:ext uri="{FF2B5EF4-FFF2-40B4-BE49-F238E27FC236}">
                <a16:creationId xmlns:a16="http://schemas.microsoft.com/office/drawing/2014/main" id="{03C9DE86-5B05-664D-54EB-80BE32A1A186}"/>
              </a:ext>
            </a:extLst>
          </p:cNvPr>
          <p:cNvSpPr>
            <a:spLocks noGrp="1"/>
          </p:cNvSpPr>
          <p:nvPr>
            <p:ph idx="1"/>
          </p:nvPr>
        </p:nvSpPr>
        <p:spPr>
          <a:xfrm>
            <a:off x="1143827" y="2348762"/>
            <a:ext cx="3046708" cy="3130541"/>
          </a:xfrm>
        </p:spPr>
        <p:txBody>
          <a:bodyPr>
            <a:normAutofit/>
          </a:bodyPr>
          <a:lstStyle/>
          <a:p>
            <a:pPr>
              <a:lnSpc>
                <a:spcPct val="110000"/>
              </a:lnSpc>
            </a:pPr>
            <a:r>
              <a:rPr lang="en-US" sz="1400"/>
              <a:t>I am a graduate student at the Virginia Institute of Marine Science (VIMS)</a:t>
            </a:r>
          </a:p>
          <a:p>
            <a:pPr>
              <a:lnSpc>
                <a:spcPct val="110000"/>
              </a:lnSpc>
            </a:pPr>
            <a:r>
              <a:rPr lang="en-US" sz="1400"/>
              <a:t>As a fisheries ecologist, I study how blue crabs live together in their natural habitats by exploring how predators and prey interact with each other! I like to specifically understand how the rates of predation (in the form of cannibalism) change across different densities of blue crabs.</a:t>
            </a:r>
          </a:p>
        </p:txBody>
      </p:sp>
      <p:sp>
        <p:nvSpPr>
          <p:cNvPr id="8" name="TextBox 7">
            <a:extLst>
              <a:ext uri="{FF2B5EF4-FFF2-40B4-BE49-F238E27FC236}">
                <a16:creationId xmlns:a16="http://schemas.microsoft.com/office/drawing/2014/main" id="{D51D9D59-7D2C-A93F-DD10-80577DD4CAB8}"/>
              </a:ext>
            </a:extLst>
          </p:cNvPr>
          <p:cNvSpPr txBox="1"/>
          <p:nvPr/>
        </p:nvSpPr>
        <p:spPr>
          <a:xfrm>
            <a:off x="10305708" y="6488667"/>
            <a:ext cx="2209800" cy="369332"/>
          </a:xfrm>
          <a:prstGeom prst="rect">
            <a:avLst/>
          </a:prstGeom>
          <a:noFill/>
        </p:spPr>
        <p:txBody>
          <a:bodyPr wrap="square" rtlCol="0">
            <a:spAutoFit/>
          </a:bodyPr>
          <a:lstStyle/>
          <a:p>
            <a:r>
              <a:rPr lang="en-US"/>
              <a:t>Nihal Guennouni</a:t>
            </a:r>
          </a:p>
        </p:txBody>
      </p:sp>
    </p:spTree>
    <p:extLst>
      <p:ext uri="{BB962C8B-B14F-4D97-AF65-F5344CB8AC3E}">
        <p14:creationId xmlns:p14="http://schemas.microsoft.com/office/powerpoint/2010/main" val="2096187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9B02077-72A2-ABF5-046F-4BFC67F4CC0E}"/>
              </a:ext>
            </a:extLst>
          </p:cNvPr>
          <p:cNvSpPr txBox="1"/>
          <p:nvPr/>
        </p:nvSpPr>
        <p:spPr>
          <a:xfrm>
            <a:off x="10900837" y="6627168"/>
            <a:ext cx="1291163" cy="230832"/>
          </a:xfrm>
          <a:prstGeom prst="rect">
            <a:avLst/>
          </a:prstGeom>
          <a:noFill/>
        </p:spPr>
        <p:txBody>
          <a:bodyPr wrap="square" rtlCol="0">
            <a:spAutoFit/>
          </a:bodyPr>
          <a:lstStyle/>
          <a:p>
            <a:r>
              <a:rPr lang="en-US" sz="900"/>
              <a:t>Gabby Saluta</a:t>
            </a:r>
          </a:p>
        </p:txBody>
      </p:sp>
      <p:pic>
        <p:nvPicPr>
          <p:cNvPr id="5" name="Content Placeholder 4" descr="A crab on a plate&#10;&#10;AI-generated content may be incorrect.">
            <a:hlinkClick r:id="rId3"/>
            <a:extLst>
              <a:ext uri="{FF2B5EF4-FFF2-40B4-BE49-F238E27FC236}">
                <a16:creationId xmlns:a16="http://schemas.microsoft.com/office/drawing/2014/main" id="{943BB2C4-95A8-F726-771F-3D04D3DD4953}"/>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814618" y="459397"/>
            <a:ext cx="10562764" cy="5939205"/>
          </a:xfrm>
        </p:spPr>
      </p:pic>
    </p:spTree>
    <p:extLst>
      <p:ext uri="{BB962C8B-B14F-4D97-AF65-F5344CB8AC3E}">
        <p14:creationId xmlns:p14="http://schemas.microsoft.com/office/powerpoint/2010/main" val="1486732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C22E14B-4FF3-5229-CA86-75E25F372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A6B968A-A417-B33C-613C-7B1B45542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EE079D-2483-FC58-036A-74A7529C8B47}"/>
              </a:ext>
            </a:extLst>
          </p:cNvPr>
          <p:cNvSpPr>
            <a:spLocks noGrp="1"/>
          </p:cNvSpPr>
          <p:nvPr>
            <p:ph idx="1"/>
          </p:nvPr>
        </p:nvSpPr>
        <p:spPr>
          <a:xfrm>
            <a:off x="1157295" y="1073825"/>
            <a:ext cx="5419619" cy="3004784"/>
          </a:xfrm>
        </p:spPr>
        <p:txBody>
          <a:bodyPr>
            <a:normAutofit/>
          </a:bodyPr>
          <a:lstStyle/>
          <a:p>
            <a:r>
              <a:rPr lang="en-US" sz="2000"/>
              <a:t>Opportunistic omnivores: They eat EVERYTHING!</a:t>
            </a:r>
          </a:p>
          <a:p>
            <a:r>
              <a:rPr lang="en-US" sz="2000"/>
              <a:t>Juvenile blue crabs LOVE to hangout in seagrass underwater where they seek </a:t>
            </a:r>
            <a:r>
              <a:rPr lang="en-US" sz="2000" b="1">
                <a:solidFill>
                  <a:schemeClr val="accent2"/>
                </a:solidFill>
              </a:rPr>
              <a:t>refuge</a:t>
            </a:r>
            <a:r>
              <a:rPr lang="en-US" sz="2000"/>
              <a:t> from predators and have plenty of food sources to grow big!</a:t>
            </a:r>
          </a:p>
          <a:p>
            <a:r>
              <a:rPr lang="en-US" sz="2000"/>
              <a:t>Prey can be found at MANY different </a:t>
            </a:r>
            <a:r>
              <a:rPr lang="en-US" sz="2000" b="1">
                <a:solidFill>
                  <a:schemeClr val="accent1"/>
                </a:solidFill>
              </a:rPr>
              <a:t>densities</a:t>
            </a:r>
          </a:p>
          <a:p>
            <a:pPr marL="0" indent="0">
              <a:buNone/>
            </a:pPr>
            <a:endParaRPr lang="en-US" sz="2000"/>
          </a:p>
          <a:p>
            <a:endParaRPr lang="en-US" sz="2000"/>
          </a:p>
        </p:txBody>
      </p:sp>
      <p:sp>
        <p:nvSpPr>
          <p:cNvPr id="9" name="AutoShape 2" descr="Zostera marina, or common eelgrass">
            <a:extLst>
              <a:ext uri="{FF2B5EF4-FFF2-40B4-BE49-F238E27FC236}">
                <a16:creationId xmlns:a16="http://schemas.microsoft.com/office/drawing/2014/main" id="{7E328C31-A878-45F9-3BE4-AB2CD69D6294}"/>
              </a:ext>
            </a:extLst>
          </p:cNvPr>
          <p:cNvSpPr>
            <a:spLocks noChangeAspect="1" noChangeArrowheads="1"/>
          </p:cNvSpPr>
          <p:nvPr/>
        </p:nvSpPr>
        <p:spPr bwMode="auto">
          <a:xfrm>
            <a:off x="9114817"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4" descr="Zostera marina, or common eelgrass">
            <a:extLst>
              <a:ext uri="{FF2B5EF4-FFF2-40B4-BE49-F238E27FC236}">
                <a16:creationId xmlns:a16="http://schemas.microsoft.com/office/drawing/2014/main" id="{E5E9D348-DCBE-02CA-2458-A4B4165BBA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 name="Graphic 23">
            <a:extLst>
              <a:ext uri="{FF2B5EF4-FFF2-40B4-BE49-F238E27FC236}">
                <a16:creationId xmlns:a16="http://schemas.microsoft.com/office/drawing/2014/main" id="{F5E6A9FE-B46A-C6ED-5E29-B57139DFA2E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83624" y="4195132"/>
            <a:ext cx="1748891" cy="1616504"/>
          </a:xfrm>
          <a:prstGeom prst="rect">
            <a:avLst/>
          </a:prstGeom>
        </p:spPr>
      </p:pic>
      <p:grpSp>
        <p:nvGrpSpPr>
          <p:cNvPr id="35" name="Group 34">
            <a:extLst>
              <a:ext uri="{FF2B5EF4-FFF2-40B4-BE49-F238E27FC236}">
                <a16:creationId xmlns:a16="http://schemas.microsoft.com/office/drawing/2014/main" id="{68D59A44-2D31-6F32-1093-80A2F46C3784}"/>
              </a:ext>
            </a:extLst>
          </p:cNvPr>
          <p:cNvGrpSpPr/>
          <p:nvPr/>
        </p:nvGrpSpPr>
        <p:grpSpPr>
          <a:xfrm>
            <a:off x="6802354" y="1387506"/>
            <a:ext cx="4232351" cy="4549877"/>
            <a:chOff x="7226327" y="2308123"/>
            <a:chExt cx="4232351" cy="4549877"/>
          </a:xfrm>
        </p:grpSpPr>
        <p:pic>
          <p:nvPicPr>
            <p:cNvPr id="14" name="Graphic 13">
              <a:extLst>
                <a:ext uri="{FF2B5EF4-FFF2-40B4-BE49-F238E27FC236}">
                  <a16:creationId xmlns:a16="http://schemas.microsoft.com/office/drawing/2014/main" id="{317C629A-5B68-3461-3E52-2EE488D63106}"/>
                </a:ext>
              </a:extLst>
            </p:cNvPr>
            <p:cNvPicPr>
              <a:picLocks noChangeAspect="1"/>
            </p:cNvPicPr>
            <p:nvPr/>
          </p:nvPicPr>
          <p:blipFill>
            <a:blip r:embed="rId5">
              <a:alphaModFix amt="63000"/>
              <a:extLst>
                <a:ext uri="{96DAC541-7B7A-43D3-8B79-37D633B846F1}">
                  <asvg:svgBlip xmlns:asvg="http://schemas.microsoft.com/office/drawing/2016/SVG/main" r:embed="rId6"/>
                </a:ext>
              </a:extLst>
            </a:blip>
            <a:stretch>
              <a:fillRect/>
            </a:stretch>
          </p:blipFill>
          <p:spPr>
            <a:xfrm>
              <a:off x="8752592" y="2308123"/>
              <a:ext cx="1246630" cy="3212965"/>
            </a:xfrm>
            <a:prstGeom prst="rect">
              <a:avLst/>
            </a:prstGeom>
          </p:spPr>
        </p:pic>
        <p:grpSp>
          <p:nvGrpSpPr>
            <p:cNvPr id="31" name="Group 30">
              <a:extLst>
                <a:ext uri="{FF2B5EF4-FFF2-40B4-BE49-F238E27FC236}">
                  <a16:creationId xmlns:a16="http://schemas.microsoft.com/office/drawing/2014/main" id="{FB94D1D5-9CC5-34C0-F65E-9076B3DA7670}"/>
                </a:ext>
              </a:extLst>
            </p:cNvPr>
            <p:cNvGrpSpPr/>
            <p:nvPr/>
          </p:nvGrpSpPr>
          <p:grpSpPr>
            <a:xfrm>
              <a:off x="7226327" y="2711036"/>
              <a:ext cx="4232351" cy="4146964"/>
              <a:chOff x="7226327" y="2711036"/>
              <a:chExt cx="4232351" cy="4146964"/>
            </a:xfrm>
          </p:grpSpPr>
          <p:pic>
            <p:nvPicPr>
              <p:cNvPr id="15" name="Graphic 14">
                <a:extLst>
                  <a:ext uri="{FF2B5EF4-FFF2-40B4-BE49-F238E27FC236}">
                    <a16:creationId xmlns:a16="http://schemas.microsoft.com/office/drawing/2014/main" id="{42F525ED-DDCB-B94B-DD21-8294DB07D13B}"/>
                  </a:ext>
                </a:extLst>
              </p:cNvPr>
              <p:cNvPicPr>
                <a:picLocks noChangeAspect="1"/>
              </p:cNvPicPr>
              <p:nvPr/>
            </p:nvPicPr>
            <p:blipFill>
              <a:blip r:embed="rId5">
                <a:alphaModFix amt="63000"/>
                <a:extLst>
                  <a:ext uri="{96DAC541-7B7A-43D3-8B79-37D633B846F1}">
                    <asvg:svgBlip xmlns:asvg="http://schemas.microsoft.com/office/drawing/2016/SVG/main" r:embed="rId6"/>
                  </a:ext>
                </a:extLst>
              </a:blip>
              <a:stretch>
                <a:fillRect/>
              </a:stretch>
            </p:blipFill>
            <p:spPr>
              <a:xfrm>
                <a:off x="8039073" y="3645035"/>
                <a:ext cx="1246630" cy="3212965"/>
              </a:xfrm>
              <a:prstGeom prst="rect">
                <a:avLst/>
              </a:prstGeom>
            </p:spPr>
          </p:pic>
          <p:pic>
            <p:nvPicPr>
              <p:cNvPr id="16" name="Graphic 15">
                <a:extLst>
                  <a:ext uri="{FF2B5EF4-FFF2-40B4-BE49-F238E27FC236}">
                    <a16:creationId xmlns:a16="http://schemas.microsoft.com/office/drawing/2014/main" id="{BA23004E-D76B-EC2F-944A-5FB271665221}"/>
                  </a:ext>
                </a:extLst>
              </p:cNvPr>
              <p:cNvPicPr>
                <a:picLocks noChangeAspect="1"/>
              </p:cNvPicPr>
              <p:nvPr/>
            </p:nvPicPr>
            <p:blipFill>
              <a:blip r:embed="rId5">
                <a:alphaModFix amt="63000"/>
                <a:extLst>
                  <a:ext uri="{96DAC541-7B7A-43D3-8B79-37D633B846F1}">
                    <asvg:svgBlip xmlns:asvg="http://schemas.microsoft.com/office/drawing/2016/SVG/main" r:embed="rId6"/>
                  </a:ext>
                </a:extLst>
              </a:blip>
              <a:stretch>
                <a:fillRect/>
              </a:stretch>
            </p:blipFill>
            <p:spPr>
              <a:xfrm>
                <a:off x="9301671" y="3581400"/>
                <a:ext cx="1246630" cy="3212965"/>
              </a:xfrm>
              <a:prstGeom prst="rect">
                <a:avLst/>
              </a:prstGeom>
            </p:spPr>
          </p:pic>
          <p:pic>
            <p:nvPicPr>
              <p:cNvPr id="18" name="Graphic 17">
                <a:extLst>
                  <a:ext uri="{FF2B5EF4-FFF2-40B4-BE49-F238E27FC236}">
                    <a16:creationId xmlns:a16="http://schemas.microsoft.com/office/drawing/2014/main" id="{6DACF0E5-4E2B-BBC3-EC60-6D0BD3E3BA8B}"/>
                  </a:ext>
                </a:extLst>
              </p:cNvPr>
              <p:cNvPicPr>
                <a:picLocks noChangeAspect="1"/>
              </p:cNvPicPr>
              <p:nvPr/>
            </p:nvPicPr>
            <p:blipFill>
              <a:blip r:embed="rId5">
                <a:alphaModFix amt="63000"/>
                <a:extLst>
                  <a:ext uri="{96DAC541-7B7A-43D3-8B79-37D633B846F1}">
                    <asvg:svgBlip xmlns:asvg="http://schemas.microsoft.com/office/drawing/2016/SVG/main" r:embed="rId6"/>
                  </a:ext>
                </a:extLst>
              </a:blip>
              <a:stretch>
                <a:fillRect/>
              </a:stretch>
            </p:blipFill>
            <p:spPr>
              <a:xfrm>
                <a:off x="7226327" y="2775378"/>
                <a:ext cx="1246630" cy="3212965"/>
              </a:xfrm>
              <a:prstGeom prst="rect">
                <a:avLst/>
              </a:prstGeom>
            </p:spPr>
          </p:pic>
          <p:pic>
            <p:nvPicPr>
              <p:cNvPr id="20" name="Graphic 19">
                <a:extLst>
                  <a:ext uri="{FF2B5EF4-FFF2-40B4-BE49-F238E27FC236}">
                    <a16:creationId xmlns:a16="http://schemas.microsoft.com/office/drawing/2014/main" id="{7C9BBFB3-2618-4CD9-2705-0484C1E2D7FA}"/>
                  </a:ext>
                </a:extLst>
              </p:cNvPr>
              <p:cNvPicPr>
                <a:picLocks noChangeAspect="1"/>
              </p:cNvPicPr>
              <p:nvPr/>
            </p:nvPicPr>
            <p:blipFill>
              <a:blip r:embed="rId5">
                <a:alphaModFix amt="63000"/>
                <a:extLst>
                  <a:ext uri="{96DAC541-7B7A-43D3-8B79-37D633B846F1}">
                    <asvg:svgBlip xmlns:asvg="http://schemas.microsoft.com/office/drawing/2016/SVG/main" r:embed="rId6"/>
                  </a:ext>
                </a:extLst>
              </a:blip>
              <a:stretch>
                <a:fillRect/>
              </a:stretch>
            </p:blipFill>
            <p:spPr>
              <a:xfrm>
                <a:off x="10212048" y="2711036"/>
                <a:ext cx="1246630" cy="3212965"/>
              </a:xfrm>
              <a:prstGeom prst="rect">
                <a:avLst/>
              </a:prstGeom>
            </p:spPr>
          </p:pic>
          <p:pic>
            <p:nvPicPr>
              <p:cNvPr id="26" name="Graphic 25">
                <a:extLst>
                  <a:ext uri="{FF2B5EF4-FFF2-40B4-BE49-F238E27FC236}">
                    <a16:creationId xmlns:a16="http://schemas.microsoft.com/office/drawing/2014/main" id="{375ABD49-B6EF-F780-87E9-738A7ADFFDA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14320" y="4243051"/>
                <a:ext cx="1139302" cy="991193"/>
              </a:xfrm>
              <a:prstGeom prst="rect">
                <a:avLst/>
              </a:prstGeom>
            </p:spPr>
          </p:pic>
          <p:pic>
            <p:nvPicPr>
              <p:cNvPr id="27" name="Graphic 26">
                <a:extLst>
                  <a:ext uri="{FF2B5EF4-FFF2-40B4-BE49-F238E27FC236}">
                    <a16:creationId xmlns:a16="http://schemas.microsoft.com/office/drawing/2014/main" id="{77C9C68E-ABEA-5750-0927-53517B9A79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45709" y="4780812"/>
                <a:ext cx="967805" cy="841991"/>
              </a:xfrm>
              <a:prstGeom prst="rect">
                <a:avLst/>
              </a:prstGeom>
            </p:spPr>
          </p:pic>
          <p:pic>
            <p:nvPicPr>
              <p:cNvPr id="28" name="Graphic 27">
                <a:extLst>
                  <a:ext uri="{FF2B5EF4-FFF2-40B4-BE49-F238E27FC236}">
                    <a16:creationId xmlns:a16="http://schemas.microsoft.com/office/drawing/2014/main" id="{1FA37D7B-FBCF-98AA-EFDC-0725A2E7F83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65167" y="5194022"/>
                <a:ext cx="839056" cy="729979"/>
              </a:xfrm>
              <a:prstGeom prst="rect">
                <a:avLst/>
              </a:prstGeom>
            </p:spPr>
          </p:pic>
          <p:pic>
            <p:nvPicPr>
              <p:cNvPr id="29" name="Graphic 28">
                <a:extLst>
                  <a:ext uri="{FF2B5EF4-FFF2-40B4-BE49-F238E27FC236}">
                    <a16:creationId xmlns:a16="http://schemas.microsoft.com/office/drawing/2014/main" id="{0550AE42-20FC-3515-38B6-827714F5171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162150" y="5391150"/>
                <a:ext cx="866780" cy="754099"/>
              </a:xfrm>
              <a:prstGeom prst="rect">
                <a:avLst/>
              </a:prstGeom>
            </p:spPr>
          </p:pic>
          <p:pic>
            <p:nvPicPr>
              <p:cNvPr id="30" name="Graphic 29">
                <a:extLst>
                  <a:ext uri="{FF2B5EF4-FFF2-40B4-BE49-F238E27FC236}">
                    <a16:creationId xmlns:a16="http://schemas.microsoft.com/office/drawing/2014/main" id="{A3AA6B52-2068-ADB4-18F0-E502537164E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55014" y="4162080"/>
                <a:ext cx="923314" cy="803283"/>
              </a:xfrm>
              <a:prstGeom prst="rect">
                <a:avLst/>
              </a:prstGeom>
            </p:spPr>
          </p:pic>
        </p:grpSp>
      </p:grpSp>
      <p:sp>
        <p:nvSpPr>
          <p:cNvPr id="32" name="Title 1">
            <a:extLst>
              <a:ext uri="{FF2B5EF4-FFF2-40B4-BE49-F238E27FC236}">
                <a16:creationId xmlns:a16="http://schemas.microsoft.com/office/drawing/2014/main" id="{63188214-551F-D6DA-66E6-B113D1162EE1}"/>
              </a:ext>
            </a:extLst>
          </p:cNvPr>
          <p:cNvSpPr txBox="1">
            <a:spLocks/>
          </p:cNvSpPr>
          <p:nvPr/>
        </p:nvSpPr>
        <p:spPr>
          <a:xfrm>
            <a:off x="3434665" y="-205603"/>
            <a:ext cx="5680152" cy="1073825"/>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a:lstStyle>
          <a:p>
            <a:r>
              <a:rPr lang="en-US"/>
              <a:t>Blue crabs are cannibals</a:t>
            </a:r>
          </a:p>
        </p:txBody>
      </p:sp>
      <p:sp>
        <p:nvSpPr>
          <p:cNvPr id="36" name="Thought Bubble: Cloud 35">
            <a:extLst>
              <a:ext uri="{FF2B5EF4-FFF2-40B4-BE49-F238E27FC236}">
                <a16:creationId xmlns:a16="http://schemas.microsoft.com/office/drawing/2014/main" id="{513B3BCE-1C72-0621-6B95-0B30374C1381}"/>
              </a:ext>
            </a:extLst>
          </p:cNvPr>
          <p:cNvSpPr/>
          <p:nvPr/>
        </p:nvSpPr>
        <p:spPr>
          <a:xfrm>
            <a:off x="4399114" y="4095518"/>
            <a:ext cx="1748891" cy="1245915"/>
          </a:xfrm>
          <a:prstGeom prst="cloudCallout">
            <a:avLst>
              <a:gd name="adj1" fmla="val -85204"/>
              <a:gd name="adj2" fmla="val -1070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err="1"/>
              <a:t>Mmm</a:t>
            </a:r>
            <a:r>
              <a:rPr lang="en-US"/>
              <a:t>, they look yummy</a:t>
            </a:r>
          </a:p>
        </p:txBody>
      </p:sp>
      <p:grpSp>
        <p:nvGrpSpPr>
          <p:cNvPr id="37" name="Group 36">
            <a:extLst>
              <a:ext uri="{FF2B5EF4-FFF2-40B4-BE49-F238E27FC236}">
                <a16:creationId xmlns:a16="http://schemas.microsoft.com/office/drawing/2014/main" id="{81EF2F70-C317-707E-449B-11E9D1214B14}"/>
              </a:ext>
            </a:extLst>
          </p:cNvPr>
          <p:cNvGrpSpPr/>
          <p:nvPr/>
        </p:nvGrpSpPr>
        <p:grpSpPr>
          <a:xfrm>
            <a:off x="10614606" y="449268"/>
            <a:ext cx="1073227" cy="1106863"/>
            <a:chOff x="4890829" y="1249285"/>
            <a:chExt cx="1073227" cy="1106863"/>
          </a:xfrm>
        </p:grpSpPr>
        <p:pic>
          <p:nvPicPr>
            <p:cNvPr id="38" name="Graphic 37">
              <a:extLst>
                <a:ext uri="{FF2B5EF4-FFF2-40B4-BE49-F238E27FC236}">
                  <a16:creationId xmlns:a16="http://schemas.microsoft.com/office/drawing/2014/main" id="{924DD642-FC41-37B8-E799-8987F974513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096040" y="1800366"/>
              <a:ext cx="652903" cy="518020"/>
            </a:xfrm>
            <a:prstGeom prst="rect">
              <a:avLst/>
            </a:prstGeom>
          </p:spPr>
        </p:pic>
        <p:pic>
          <p:nvPicPr>
            <p:cNvPr id="39" name="Graphic 38">
              <a:extLst>
                <a:ext uri="{FF2B5EF4-FFF2-40B4-BE49-F238E27FC236}">
                  <a16:creationId xmlns:a16="http://schemas.microsoft.com/office/drawing/2014/main" id="{3509077C-D505-B3BF-5B67-6009B992747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1219362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A631A473-6C4D-76D5-2D68-5547EC0D539D}"/>
              </a:ext>
            </a:extLst>
          </p:cNvPr>
          <p:cNvGrpSpPr/>
          <p:nvPr/>
        </p:nvGrpSpPr>
        <p:grpSpPr>
          <a:xfrm>
            <a:off x="1958798" y="1974834"/>
            <a:ext cx="2421938" cy="2165745"/>
            <a:chOff x="1594047" y="2816124"/>
            <a:chExt cx="2421938" cy="2165745"/>
          </a:xfrm>
        </p:grpSpPr>
        <p:pic>
          <p:nvPicPr>
            <p:cNvPr id="5" name="Graphic 4" descr="Deciduous tree with solid fill">
              <a:extLst>
                <a:ext uri="{FF2B5EF4-FFF2-40B4-BE49-F238E27FC236}">
                  <a16:creationId xmlns:a16="http://schemas.microsoft.com/office/drawing/2014/main" id="{7D525766-5968-4BD1-6DC1-3FE9C3B4EB5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94047" y="3380513"/>
              <a:ext cx="914400" cy="914400"/>
            </a:xfrm>
            <a:prstGeom prst="rect">
              <a:avLst/>
            </a:prstGeom>
          </p:spPr>
        </p:pic>
        <p:pic>
          <p:nvPicPr>
            <p:cNvPr id="6" name="Graphic 5" descr="Deciduous tree with solid fill">
              <a:extLst>
                <a:ext uri="{FF2B5EF4-FFF2-40B4-BE49-F238E27FC236}">
                  <a16:creationId xmlns:a16="http://schemas.microsoft.com/office/drawing/2014/main" id="{49A2F016-31A0-E987-50CC-C6D90BCCA12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01585" y="4067469"/>
              <a:ext cx="914400" cy="914400"/>
            </a:xfrm>
            <a:prstGeom prst="rect">
              <a:avLst/>
            </a:prstGeom>
          </p:spPr>
        </p:pic>
        <p:sp>
          <p:nvSpPr>
            <p:cNvPr id="15" name="TextBox 14">
              <a:extLst>
                <a:ext uri="{FF2B5EF4-FFF2-40B4-BE49-F238E27FC236}">
                  <a16:creationId xmlns:a16="http://schemas.microsoft.com/office/drawing/2014/main" id="{AECC1C12-B5D2-0E9D-498E-F6975584A2F3}"/>
                </a:ext>
              </a:extLst>
            </p:cNvPr>
            <p:cNvSpPr txBox="1"/>
            <p:nvPr/>
          </p:nvSpPr>
          <p:spPr>
            <a:xfrm>
              <a:off x="2051247" y="2816124"/>
              <a:ext cx="1729985" cy="369332"/>
            </a:xfrm>
            <a:prstGeom prst="rect">
              <a:avLst/>
            </a:prstGeom>
            <a:noFill/>
          </p:spPr>
          <p:txBody>
            <a:bodyPr wrap="square" rtlCol="0">
              <a:spAutoFit/>
            </a:bodyPr>
            <a:lstStyle/>
            <a:p>
              <a:r>
                <a:rPr lang="en-US"/>
                <a:t>LOW</a:t>
              </a:r>
            </a:p>
          </p:txBody>
        </p:sp>
      </p:grpSp>
      <p:grpSp>
        <p:nvGrpSpPr>
          <p:cNvPr id="3" name="Group 2">
            <a:extLst>
              <a:ext uri="{FF2B5EF4-FFF2-40B4-BE49-F238E27FC236}">
                <a16:creationId xmlns:a16="http://schemas.microsoft.com/office/drawing/2014/main" id="{6ED5E337-93A4-1498-B3DD-2D1BAF0DBDE8}"/>
              </a:ext>
            </a:extLst>
          </p:cNvPr>
          <p:cNvGrpSpPr/>
          <p:nvPr/>
        </p:nvGrpSpPr>
        <p:grpSpPr>
          <a:xfrm>
            <a:off x="6774853" y="1974834"/>
            <a:ext cx="3472611" cy="3003207"/>
            <a:chOff x="6955920" y="2816124"/>
            <a:chExt cx="3472611" cy="3003207"/>
          </a:xfrm>
        </p:grpSpPr>
        <p:pic>
          <p:nvPicPr>
            <p:cNvPr id="7" name="Graphic 6" descr="Deciduous tree with solid fill">
              <a:extLst>
                <a:ext uri="{FF2B5EF4-FFF2-40B4-BE49-F238E27FC236}">
                  <a16:creationId xmlns:a16="http://schemas.microsoft.com/office/drawing/2014/main" id="{3875019A-A6AC-2901-D7B8-7104829FE91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193042" y="4904931"/>
              <a:ext cx="914400" cy="914400"/>
            </a:xfrm>
            <a:prstGeom prst="rect">
              <a:avLst/>
            </a:prstGeom>
          </p:spPr>
        </p:pic>
        <p:pic>
          <p:nvPicPr>
            <p:cNvPr id="8" name="Graphic 7" descr="Deciduous tree with solid fill">
              <a:extLst>
                <a:ext uri="{FF2B5EF4-FFF2-40B4-BE49-F238E27FC236}">
                  <a16:creationId xmlns:a16="http://schemas.microsoft.com/office/drawing/2014/main" id="{3C3957DF-0801-D031-CDBE-419CF8B052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95910" y="3380513"/>
              <a:ext cx="914400" cy="914400"/>
            </a:xfrm>
            <a:prstGeom prst="rect">
              <a:avLst/>
            </a:prstGeom>
          </p:spPr>
        </p:pic>
        <p:pic>
          <p:nvPicPr>
            <p:cNvPr id="9" name="Graphic 8" descr="Deciduous tree with solid fill">
              <a:extLst>
                <a:ext uri="{FF2B5EF4-FFF2-40B4-BE49-F238E27FC236}">
                  <a16:creationId xmlns:a16="http://schemas.microsoft.com/office/drawing/2014/main" id="{8EA6BCB1-01C8-8554-DB27-50F06B2E0AA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77695" y="4447731"/>
              <a:ext cx="914400" cy="914400"/>
            </a:xfrm>
            <a:prstGeom prst="rect">
              <a:avLst/>
            </a:prstGeom>
          </p:spPr>
        </p:pic>
        <p:pic>
          <p:nvPicPr>
            <p:cNvPr id="10" name="Graphic 9" descr="Deciduous tree with solid fill">
              <a:extLst>
                <a:ext uri="{FF2B5EF4-FFF2-40B4-BE49-F238E27FC236}">
                  <a16:creationId xmlns:a16="http://schemas.microsoft.com/office/drawing/2014/main" id="{C2AFACD6-F477-E1F9-614B-0B83CCBF709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471902" y="3992844"/>
              <a:ext cx="914400" cy="914400"/>
            </a:xfrm>
            <a:prstGeom prst="rect">
              <a:avLst/>
            </a:prstGeom>
          </p:spPr>
        </p:pic>
        <p:pic>
          <p:nvPicPr>
            <p:cNvPr id="11" name="Graphic 10" descr="Deciduous tree with solid fill">
              <a:extLst>
                <a:ext uri="{FF2B5EF4-FFF2-40B4-BE49-F238E27FC236}">
                  <a16:creationId xmlns:a16="http://schemas.microsoft.com/office/drawing/2014/main" id="{597B72C8-BAEA-012F-AE27-851DE632E78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14131" y="3359818"/>
              <a:ext cx="914400" cy="914400"/>
            </a:xfrm>
            <a:prstGeom prst="rect">
              <a:avLst/>
            </a:prstGeom>
          </p:spPr>
        </p:pic>
        <p:pic>
          <p:nvPicPr>
            <p:cNvPr id="12" name="Graphic 11" descr="Deciduous tree with solid fill">
              <a:extLst>
                <a:ext uri="{FF2B5EF4-FFF2-40B4-BE49-F238E27FC236}">
                  <a16:creationId xmlns:a16="http://schemas.microsoft.com/office/drawing/2014/main" id="{364890F2-C6E0-C41D-8658-9ED1D61C925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23508" y="2923313"/>
              <a:ext cx="914400" cy="914400"/>
            </a:xfrm>
            <a:prstGeom prst="rect">
              <a:avLst/>
            </a:prstGeom>
          </p:spPr>
        </p:pic>
        <p:pic>
          <p:nvPicPr>
            <p:cNvPr id="13" name="Graphic 12" descr="Deciduous tree with solid fill">
              <a:extLst>
                <a:ext uri="{FF2B5EF4-FFF2-40B4-BE49-F238E27FC236}">
                  <a16:creationId xmlns:a16="http://schemas.microsoft.com/office/drawing/2014/main" id="{59AE2E15-38DC-F60C-2638-018B40040E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63795" y="4874468"/>
              <a:ext cx="914400" cy="914400"/>
            </a:xfrm>
            <a:prstGeom prst="rect">
              <a:avLst/>
            </a:prstGeom>
          </p:spPr>
        </p:pic>
        <p:pic>
          <p:nvPicPr>
            <p:cNvPr id="14" name="Graphic 13" descr="Deciduous tree with solid fill">
              <a:extLst>
                <a:ext uri="{FF2B5EF4-FFF2-40B4-BE49-F238E27FC236}">
                  <a16:creationId xmlns:a16="http://schemas.microsoft.com/office/drawing/2014/main" id="{CBAB554B-4DAC-E887-F6AB-180F160819C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55920" y="3898491"/>
              <a:ext cx="914400" cy="914400"/>
            </a:xfrm>
            <a:prstGeom prst="rect">
              <a:avLst/>
            </a:prstGeom>
          </p:spPr>
        </p:pic>
        <p:sp>
          <p:nvSpPr>
            <p:cNvPr id="16" name="TextBox 15">
              <a:extLst>
                <a:ext uri="{FF2B5EF4-FFF2-40B4-BE49-F238E27FC236}">
                  <a16:creationId xmlns:a16="http://schemas.microsoft.com/office/drawing/2014/main" id="{4E1BB456-D292-02D8-A3C3-850B092685A6}"/>
                </a:ext>
              </a:extLst>
            </p:cNvPr>
            <p:cNvSpPr txBox="1"/>
            <p:nvPr/>
          </p:nvSpPr>
          <p:spPr>
            <a:xfrm>
              <a:off x="7795910" y="2816124"/>
              <a:ext cx="1729985" cy="369332"/>
            </a:xfrm>
            <a:prstGeom prst="rect">
              <a:avLst/>
            </a:prstGeom>
            <a:noFill/>
          </p:spPr>
          <p:txBody>
            <a:bodyPr wrap="square" rtlCol="0">
              <a:spAutoFit/>
            </a:bodyPr>
            <a:lstStyle/>
            <a:p>
              <a:r>
                <a:rPr lang="en-US"/>
                <a:t>HIGH</a:t>
              </a:r>
            </a:p>
          </p:txBody>
        </p:sp>
      </p:grpSp>
      <p:sp>
        <p:nvSpPr>
          <p:cNvPr id="20" name="Title 1">
            <a:extLst>
              <a:ext uri="{FF2B5EF4-FFF2-40B4-BE49-F238E27FC236}">
                <a16:creationId xmlns:a16="http://schemas.microsoft.com/office/drawing/2014/main" id="{DF115D37-C8AE-F808-D740-C65AFF7B0CD3}"/>
              </a:ext>
            </a:extLst>
          </p:cNvPr>
          <p:cNvSpPr txBox="1">
            <a:spLocks/>
          </p:cNvSpPr>
          <p:nvPr/>
        </p:nvSpPr>
        <p:spPr>
          <a:xfrm>
            <a:off x="5169018" y="-173379"/>
            <a:ext cx="1853964" cy="1073825"/>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a:lstStyle>
          <a:p>
            <a:r>
              <a:rPr lang="en-US"/>
              <a:t>Density</a:t>
            </a:r>
          </a:p>
        </p:txBody>
      </p:sp>
      <p:pic>
        <p:nvPicPr>
          <p:cNvPr id="22" name="Picture 21" descr="A wooden bookcase with books on it&#10;&#10;Description automatically generated">
            <a:extLst>
              <a:ext uri="{FF2B5EF4-FFF2-40B4-BE49-F238E27FC236}">
                <a16:creationId xmlns:a16="http://schemas.microsoft.com/office/drawing/2014/main" id="{A80FCA7C-4CAC-1C80-03D4-806A6FC3669A}"/>
              </a:ext>
            </a:extLst>
          </p:cNvPr>
          <p:cNvPicPr>
            <a:picLocks noChangeAspect="1"/>
          </p:cNvPicPr>
          <p:nvPr/>
        </p:nvPicPr>
        <p:blipFill>
          <a:blip r:embed="rId9" cstate="email">
            <a:extLst>
              <a:ext uri="{28A0092B-C50C-407E-A947-70E740481C1C}">
                <a14:useLocalDpi xmlns:a14="http://schemas.microsoft.com/office/drawing/2010/main"/>
              </a:ext>
              <a:ext uri="{837473B0-CC2E-450A-ABE3-18F120FF3D39}">
                <a1611:picAttrSrcUrl xmlns:a1611="http://schemas.microsoft.com/office/drawing/2016/11/main" r:id="rId10"/>
              </a:ext>
            </a:extLst>
          </a:blip>
          <a:stretch>
            <a:fillRect/>
          </a:stretch>
        </p:blipFill>
        <p:spPr>
          <a:xfrm>
            <a:off x="2276125" y="1087826"/>
            <a:ext cx="3901957" cy="4682348"/>
          </a:xfrm>
          <a:prstGeom prst="rect">
            <a:avLst/>
          </a:prstGeom>
        </p:spPr>
      </p:pic>
      <p:sp>
        <p:nvSpPr>
          <p:cNvPr id="23" name="TextBox 22">
            <a:extLst>
              <a:ext uri="{FF2B5EF4-FFF2-40B4-BE49-F238E27FC236}">
                <a16:creationId xmlns:a16="http://schemas.microsoft.com/office/drawing/2014/main" id="{4548FBF1-9B77-1ACB-FA7B-BC850D45AF0D}"/>
              </a:ext>
            </a:extLst>
          </p:cNvPr>
          <p:cNvSpPr txBox="1"/>
          <p:nvPr/>
        </p:nvSpPr>
        <p:spPr>
          <a:xfrm>
            <a:off x="9096628" y="6586494"/>
            <a:ext cx="5715000" cy="230832"/>
          </a:xfrm>
          <a:prstGeom prst="rect">
            <a:avLst/>
          </a:prstGeom>
          <a:noFill/>
        </p:spPr>
        <p:txBody>
          <a:bodyPr wrap="square" rtlCol="0">
            <a:spAutoFit/>
          </a:bodyPr>
          <a:lstStyle/>
          <a:p>
            <a:r>
              <a:rPr lang="en-US" sz="900">
                <a:hlinkClick r:id="rId10" tooltip="https://freepngimg.com/png/45132-bookshelf-png-free-photo"/>
              </a:rPr>
              <a:t>This Photo</a:t>
            </a:r>
            <a:r>
              <a:rPr lang="en-US" sz="900"/>
              <a:t> by Unknown Author is licensed under </a:t>
            </a:r>
            <a:r>
              <a:rPr lang="en-US" sz="900">
                <a:hlinkClick r:id="rId11" tooltip="https://creativecommons.org/licenses/by-nc/3.0/"/>
              </a:rPr>
              <a:t>CC BY-NC</a:t>
            </a:r>
            <a:endParaRPr lang="en-US" sz="900"/>
          </a:p>
        </p:txBody>
      </p:sp>
      <p:pic>
        <p:nvPicPr>
          <p:cNvPr id="25" name="Picture 24" descr="A shelf full of books&#10;&#10;Description automatically generated">
            <a:extLst>
              <a:ext uri="{FF2B5EF4-FFF2-40B4-BE49-F238E27FC236}">
                <a16:creationId xmlns:a16="http://schemas.microsoft.com/office/drawing/2014/main" id="{83EC2D67-7EE3-DDAC-5EDF-0ECCFFB87ED1}"/>
              </a:ext>
            </a:extLst>
          </p:cNvPr>
          <p:cNvPicPr>
            <a:picLocks noChangeAspect="1"/>
          </p:cNvPicPr>
          <p:nvPr/>
        </p:nvPicPr>
        <p:blipFill>
          <a:blip r:embed="rId12" cstate="screen">
            <a:extLst>
              <a:ext uri="{28A0092B-C50C-407E-A947-70E740481C1C}">
                <a14:useLocalDpi xmlns:a14="http://schemas.microsoft.com/office/drawing/2010/main"/>
              </a:ext>
              <a:ext uri="{837473B0-CC2E-450A-ABE3-18F120FF3D39}">
                <a1611:picAttrSrcUrl xmlns:a1611="http://schemas.microsoft.com/office/drawing/2016/11/main" r:id="rId13"/>
              </a:ext>
            </a:extLst>
          </a:blip>
          <a:stretch>
            <a:fillRect/>
          </a:stretch>
        </p:blipFill>
        <p:spPr>
          <a:xfrm>
            <a:off x="8398895" y="1337309"/>
            <a:ext cx="2782738" cy="4183382"/>
          </a:xfrm>
          <a:prstGeom prst="rect">
            <a:avLst/>
          </a:prstGeom>
        </p:spPr>
      </p:pic>
    </p:spTree>
    <p:extLst>
      <p:ext uri="{BB962C8B-B14F-4D97-AF65-F5344CB8AC3E}">
        <p14:creationId xmlns:p14="http://schemas.microsoft.com/office/powerpoint/2010/main" val="308277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0ECACC-27D3-3DD8-A38A-6B1ED88864FB}"/>
              </a:ext>
            </a:extLst>
          </p:cNvPr>
          <p:cNvSpPr>
            <a:spLocks noGrp="1"/>
          </p:cNvSpPr>
          <p:nvPr>
            <p:ph idx="1"/>
          </p:nvPr>
        </p:nvSpPr>
        <p:spPr>
          <a:xfrm>
            <a:off x="1203935" y="1869586"/>
            <a:ext cx="5378189" cy="3141785"/>
          </a:xfrm>
        </p:spPr>
        <p:txBody>
          <a:bodyPr>
            <a:normAutofit/>
          </a:bodyPr>
          <a:lstStyle/>
          <a:p>
            <a:r>
              <a:rPr lang="en-US"/>
              <a:t>As more and more juvenile blue crabs come into seagrass patches, aka their homes, we get closer to </a:t>
            </a:r>
            <a:r>
              <a:rPr lang="en-US" b="1">
                <a:highlight>
                  <a:srgbClr val="FFFF00"/>
                </a:highlight>
              </a:rPr>
              <a:t>carrying capacity </a:t>
            </a:r>
            <a:r>
              <a:rPr lang="en-US">
                <a:sym typeface="Wingdings" panose="05000000000000000000" pitchFamily="2" charset="2"/>
              </a:rPr>
              <a:t> </a:t>
            </a:r>
            <a:r>
              <a:rPr lang="en-US"/>
              <a:t>space and food decrease leading to…</a:t>
            </a:r>
            <a:r>
              <a:rPr lang="en-US" b="1">
                <a:solidFill>
                  <a:schemeClr val="accent1"/>
                </a:solidFill>
              </a:rPr>
              <a:t>competition</a:t>
            </a:r>
            <a:r>
              <a:rPr lang="en-US"/>
              <a:t>!</a:t>
            </a:r>
          </a:p>
          <a:p>
            <a:r>
              <a:rPr lang="en-US"/>
              <a:t>Which of the two following scenarios would carrying capacity be reached?</a:t>
            </a:r>
          </a:p>
        </p:txBody>
      </p:sp>
      <p:grpSp>
        <p:nvGrpSpPr>
          <p:cNvPr id="29" name="Group 28">
            <a:extLst>
              <a:ext uri="{FF2B5EF4-FFF2-40B4-BE49-F238E27FC236}">
                <a16:creationId xmlns:a16="http://schemas.microsoft.com/office/drawing/2014/main" id="{A984487F-FF6E-F148-BF53-581FCC63A205}"/>
              </a:ext>
            </a:extLst>
          </p:cNvPr>
          <p:cNvGrpSpPr/>
          <p:nvPr/>
        </p:nvGrpSpPr>
        <p:grpSpPr>
          <a:xfrm>
            <a:off x="6771894" y="2046973"/>
            <a:ext cx="3714524" cy="3762246"/>
            <a:chOff x="6771894" y="2046973"/>
            <a:chExt cx="3714524" cy="3762246"/>
          </a:xfrm>
        </p:grpSpPr>
        <p:grpSp>
          <p:nvGrpSpPr>
            <p:cNvPr id="30" name="Group 29">
              <a:extLst>
                <a:ext uri="{FF2B5EF4-FFF2-40B4-BE49-F238E27FC236}">
                  <a16:creationId xmlns:a16="http://schemas.microsoft.com/office/drawing/2014/main" id="{BFBD9722-274E-A639-30BF-29FC83553852}"/>
                </a:ext>
              </a:extLst>
            </p:cNvPr>
            <p:cNvGrpSpPr/>
            <p:nvPr/>
          </p:nvGrpSpPr>
          <p:grpSpPr>
            <a:xfrm>
              <a:off x="6771894" y="2046973"/>
              <a:ext cx="3714524" cy="3319172"/>
              <a:chOff x="7226327" y="2711036"/>
              <a:chExt cx="4232351" cy="4146964"/>
            </a:xfrm>
          </p:grpSpPr>
          <p:pic>
            <p:nvPicPr>
              <p:cNvPr id="32" name="Graphic 31">
                <a:extLst>
                  <a:ext uri="{FF2B5EF4-FFF2-40B4-BE49-F238E27FC236}">
                    <a16:creationId xmlns:a16="http://schemas.microsoft.com/office/drawing/2014/main" id="{178E16F3-5436-F559-D6CE-334E403EF4AD}"/>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8039073" y="3645035"/>
                <a:ext cx="1246630" cy="3212965"/>
              </a:xfrm>
              <a:prstGeom prst="rect">
                <a:avLst/>
              </a:prstGeom>
            </p:spPr>
          </p:pic>
          <p:pic>
            <p:nvPicPr>
              <p:cNvPr id="33" name="Graphic 32">
                <a:extLst>
                  <a:ext uri="{FF2B5EF4-FFF2-40B4-BE49-F238E27FC236}">
                    <a16:creationId xmlns:a16="http://schemas.microsoft.com/office/drawing/2014/main" id="{9D88FAFE-F042-36F1-99AD-DB242A635251}"/>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9301671" y="3581400"/>
                <a:ext cx="1246630" cy="3212965"/>
              </a:xfrm>
              <a:prstGeom prst="rect">
                <a:avLst/>
              </a:prstGeom>
            </p:spPr>
          </p:pic>
          <p:pic>
            <p:nvPicPr>
              <p:cNvPr id="34" name="Graphic 33">
                <a:extLst>
                  <a:ext uri="{FF2B5EF4-FFF2-40B4-BE49-F238E27FC236}">
                    <a16:creationId xmlns:a16="http://schemas.microsoft.com/office/drawing/2014/main" id="{7BAC538C-B7BF-B829-AB70-39553B45FAF1}"/>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7226327" y="2775378"/>
                <a:ext cx="1246630" cy="3212965"/>
              </a:xfrm>
              <a:prstGeom prst="rect">
                <a:avLst/>
              </a:prstGeom>
            </p:spPr>
          </p:pic>
          <p:pic>
            <p:nvPicPr>
              <p:cNvPr id="35" name="Graphic 34">
                <a:extLst>
                  <a:ext uri="{FF2B5EF4-FFF2-40B4-BE49-F238E27FC236}">
                    <a16:creationId xmlns:a16="http://schemas.microsoft.com/office/drawing/2014/main" id="{F63670F9-020B-0FD6-FBBF-565698BBDD66}"/>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10212048" y="2711036"/>
                <a:ext cx="1246630" cy="3212965"/>
              </a:xfrm>
              <a:prstGeom prst="rect">
                <a:avLst/>
              </a:prstGeom>
            </p:spPr>
          </p:pic>
          <p:pic>
            <p:nvPicPr>
              <p:cNvPr id="36" name="Graphic 35">
                <a:extLst>
                  <a:ext uri="{FF2B5EF4-FFF2-40B4-BE49-F238E27FC236}">
                    <a16:creationId xmlns:a16="http://schemas.microsoft.com/office/drawing/2014/main" id="{74A96101-BB95-3993-CC0A-839C676EF7F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14320" y="4243051"/>
                <a:ext cx="1139302" cy="991193"/>
              </a:xfrm>
              <a:prstGeom prst="rect">
                <a:avLst/>
              </a:prstGeom>
            </p:spPr>
          </p:pic>
          <p:pic>
            <p:nvPicPr>
              <p:cNvPr id="37" name="Graphic 36">
                <a:extLst>
                  <a:ext uri="{FF2B5EF4-FFF2-40B4-BE49-F238E27FC236}">
                    <a16:creationId xmlns:a16="http://schemas.microsoft.com/office/drawing/2014/main" id="{021420AC-938F-90AA-2F30-FA7C29D6606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65167" y="5194022"/>
                <a:ext cx="839056" cy="729979"/>
              </a:xfrm>
              <a:prstGeom prst="rect">
                <a:avLst/>
              </a:prstGeom>
            </p:spPr>
          </p:pic>
        </p:grpSp>
        <p:sp>
          <p:nvSpPr>
            <p:cNvPr id="31" name="TextBox 30">
              <a:extLst>
                <a:ext uri="{FF2B5EF4-FFF2-40B4-BE49-F238E27FC236}">
                  <a16:creationId xmlns:a16="http://schemas.microsoft.com/office/drawing/2014/main" id="{40BEBB1B-4618-D2B0-E07A-F9E32C10CB2B}"/>
                </a:ext>
              </a:extLst>
            </p:cNvPr>
            <p:cNvSpPr txBox="1"/>
            <p:nvPr/>
          </p:nvSpPr>
          <p:spPr>
            <a:xfrm>
              <a:off x="8287855" y="5439887"/>
              <a:ext cx="1526314" cy="369332"/>
            </a:xfrm>
            <a:prstGeom prst="rect">
              <a:avLst/>
            </a:prstGeom>
            <a:noFill/>
          </p:spPr>
          <p:txBody>
            <a:bodyPr wrap="square" rtlCol="0">
              <a:spAutoFit/>
            </a:bodyPr>
            <a:lstStyle/>
            <a:p>
              <a:r>
                <a:rPr lang="en-US"/>
                <a:t>Low</a:t>
              </a:r>
            </a:p>
          </p:txBody>
        </p:sp>
      </p:grpSp>
      <p:sp>
        <p:nvSpPr>
          <p:cNvPr id="38" name="Title 1">
            <a:extLst>
              <a:ext uri="{FF2B5EF4-FFF2-40B4-BE49-F238E27FC236}">
                <a16:creationId xmlns:a16="http://schemas.microsoft.com/office/drawing/2014/main" id="{2563E1DC-9219-4D14-3F28-77BB52AA74F8}"/>
              </a:ext>
            </a:extLst>
          </p:cNvPr>
          <p:cNvSpPr txBox="1">
            <a:spLocks/>
          </p:cNvSpPr>
          <p:nvPr/>
        </p:nvSpPr>
        <p:spPr>
          <a:xfrm>
            <a:off x="2283138" y="-195681"/>
            <a:ext cx="8977511" cy="1073825"/>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a:lstStyle>
          <a:p>
            <a:r>
              <a:rPr lang="en-US"/>
              <a:t>Competition and Resource limitation</a:t>
            </a:r>
          </a:p>
        </p:txBody>
      </p:sp>
    </p:spTree>
    <p:extLst>
      <p:ext uri="{BB962C8B-B14F-4D97-AF65-F5344CB8AC3E}">
        <p14:creationId xmlns:p14="http://schemas.microsoft.com/office/powerpoint/2010/main" val="429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E7DB-F5C7-B422-FAA4-F6E3905FF2AF}"/>
              </a:ext>
            </a:extLst>
          </p:cNvPr>
          <p:cNvSpPr>
            <a:spLocks noGrp="1"/>
          </p:cNvSpPr>
          <p:nvPr>
            <p:ph type="title"/>
          </p:nvPr>
        </p:nvSpPr>
        <p:spPr>
          <a:xfrm>
            <a:off x="2283138" y="-195681"/>
            <a:ext cx="8977511" cy="1073825"/>
          </a:xfrm>
        </p:spPr>
        <p:txBody>
          <a:bodyPr/>
          <a:lstStyle/>
          <a:p>
            <a:r>
              <a:rPr lang="en-US"/>
              <a:t>Competition and Resource limitation</a:t>
            </a:r>
          </a:p>
        </p:txBody>
      </p:sp>
      <p:sp>
        <p:nvSpPr>
          <p:cNvPr id="3" name="Content Placeholder 2">
            <a:extLst>
              <a:ext uri="{FF2B5EF4-FFF2-40B4-BE49-F238E27FC236}">
                <a16:creationId xmlns:a16="http://schemas.microsoft.com/office/drawing/2014/main" id="{690ECACC-27D3-3DD8-A38A-6B1ED88864FB}"/>
              </a:ext>
            </a:extLst>
          </p:cNvPr>
          <p:cNvSpPr>
            <a:spLocks noGrp="1"/>
          </p:cNvSpPr>
          <p:nvPr>
            <p:ph idx="1"/>
          </p:nvPr>
        </p:nvSpPr>
        <p:spPr>
          <a:xfrm>
            <a:off x="1203935" y="1869586"/>
            <a:ext cx="5378189" cy="3141785"/>
          </a:xfrm>
        </p:spPr>
        <p:txBody>
          <a:bodyPr>
            <a:normAutofit/>
          </a:bodyPr>
          <a:lstStyle/>
          <a:p>
            <a:r>
              <a:rPr lang="en-US"/>
              <a:t>As more and more juvenile blue crabs come into seagrass patches, aka their homes, we get closer to </a:t>
            </a:r>
            <a:r>
              <a:rPr lang="en-US" b="1">
                <a:highlight>
                  <a:srgbClr val="FFFF00"/>
                </a:highlight>
              </a:rPr>
              <a:t>carrying capacity </a:t>
            </a:r>
            <a:r>
              <a:rPr lang="en-US">
                <a:sym typeface="Wingdings" panose="05000000000000000000" pitchFamily="2" charset="2"/>
              </a:rPr>
              <a:t> </a:t>
            </a:r>
            <a:r>
              <a:rPr lang="en-US"/>
              <a:t>space and food decrease leading to…</a:t>
            </a:r>
            <a:r>
              <a:rPr lang="en-US" b="1">
                <a:solidFill>
                  <a:schemeClr val="accent1"/>
                </a:solidFill>
              </a:rPr>
              <a:t>competition</a:t>
            </a:r>
            <a:r>
              <a:rPr lang="en-US"/>
              <a:t>!</a:t>
            </a:r>
          </a:p>
          <a:p>
            <a:r>
              <a:rPr lang="en-US"/>
              <a:t>Which of the two following scenarios would carrying capacity be reached?</a:t>
            </a:r>
          </a:p>
        </p:txBody>
      </p:sp>
      <p:grpSp>
        <p:nvGrpSpPr>
          <p:cNvPr id="25" name="Group 24">
            <a:extLst>
              <a:ext uri="{FF2B5EF4-FFF2-40B4-BE49-F238E27FC236}">
                <a16:creationId xmlns:a16="http://schemas.microsoft.com/office/drawing/2014/main" id="{8C9A8779-865D-1009-0C68-D1EE88FF6F56}"/>
              </a:ext>
            </a:extLst>
          </p:cNvPr>
          <p:cNvGrpSpPr/>
          <p:nvPr/>
        </p:nvGrpSpPr>
        <p:grpSpPr>
          <a:xfrm>
            <a:off x="6771894" y="2046973"/>
            <a:ext cx="3714524" cy="3762246"/>
            <a:chOff x="6771894" y="2046973"/>
            <a:chExt cx="3714524" cy="3762246"/>
          </a:xfrm>
        </p:grpSpPr>
        <p:grpSp>
          <p:nvGrpSpPr>
            <p:cNvPr id="26" name="Group 25">
              <a:extLst>
                <a:ext uri="{FF2B5EF4-FFF2-40B4-BE49-F238E27FC236}">
                  <a16:creationId xmlns:a16="http://schemas.microsoft.com/office/drawing/2014/main" id="{0D43609C-10C6-10AC-CB6D-8450A35AA918}"/>
                </a:ext>
              </a:extLst>
            </p:cNvPr>
            <p:cNvGrpSpPr/>
            <p:nvPr/>
          </p:nvGrpSpPr>
          <p:grpSpPr>
            <a:xfrm>
              <a:off x="6771894" y="2046973"/>
              <a:ext cx="3714524" cy="3319172"/>
              <a:chOff x="7226327" y="2711036"/>
              <a:chExt cx="4232351" cy="4146964"/>
            </a:xfrm>
          </p:grpSpPr>
          <p:pic>
            <p:nvPicPr>
              <p:cNvPr id="28" name="Graphic 27">
                <a:extLst>
                  <a:ext uri="{FF2B5EF4-FFF2-40B4-BE49-F238E27FC236}">
                    <a16:creationId xmlns:a16="http://schemas.microsoft.com/office/drawing/2014/main" id="{13E9E2B8-D089-7ADE-BA25-099D4ED267E0}"/>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8039073" y="3645035"/>
                <a:ext cx="1246630" cy="3212965"/>
              </a:xfrm>
              <a:prstGeom prst="rect">
                <a:avLst/>
              </a:prstGeom>
            </p:spPr>
          </p:pic>
          <p:pic>
            <p:nvPicPr>
              <p:cNvPr id="29" name="Graphic 28">
                <a:extLst>
                  <a:ext uri="{FF2B5EF4-FFF2-40B4-BE49-F238E27FC236}">
                    <a16:creationId xmlns:a16="http://schemas.microsoft.com/office/drawing/2014/main" id="{EB394D85-CDDD-7AAD-4D0F-5E5F79347730}"/>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9301671" y="3581400"/>
                <a:ext cx="1246630" cy="3212965"/>
              </a:xfrm>
              <a:prstGeom prst="rect">
                <a:avLst/>
              </a:prstGeom>
            </p:spPr>
          </p:pic>
          <p:pic>
            <p:nvPicPr>
              <p:cNvPr id="30" name="Graphic 29">
                <a:extLst>
                  <a:ext uri="{FF2B5EF4-FFF2-40B4-BE49-F238E27FC236}">
                    <a16:creationId xmlns:a16="http://schemas.microsoft.com/office/drawing/2014/main" id="{F695657E-A883-33ED-7AA6-5B9FDF0E9832}"/>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7226327" y="2775378"/>
                <a:ext cx="1246630" cy="3212965"/>
              </a:xfrm>
              <a:prstGeom prst="rect">
                <a:avLst/>
              </a:prstGeom>
            </p:spPr>
          </p:pic>
          <p:pic>
            <p:nvPicPr>
              <p:cNvPr id="31" name="Graphic 30">
                <a:extLst>
                  <a:ext uri="{FF2B5EF4-FFF2-40B4-BE49-F238E27FC236}">
                    <a16:creationId xmlns:a16="http://schemas.microsoft.com/office/drawing/2014/main" id="{C1FB08BF-46C8-9356-4483-EB66CA82DCA8}"/>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10212048" y="2711036"/>
                <a:ext cx="1246630" cy="3212965"/>
              </a:xfrm>
              <a:prstGeom prst="rect">
                <a:avLst/>
              </a:prstGeom>
            </p:spPr>
          </p:pic>
          <p:pic>
            <p:nvPicPr>
              <p:cNvPr id="32" name="Graphic 31">
                <a:extLst>
                  <a:ext uri="{FF2B5EF4-FFF2-40B4-BE49-F238E27FC236}">
                    <a16:creationId xmlns:a16="http://schemas.microsoft.com/office/drawing/2014/main" id="{91B229C6-8158-6A59-0B5B-A20B5C5D248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14320" y="4243051"/>
                <a:ext cx="1139302" cy="991193"/>
              </a:xfrm>
              <a:prstGeom prst="rect">
                <a:avLst/>
              </a:prstGeom>
            </p:spPr>
          </p:pic>
          <p:pic>
            <p:nvPicPr>
              <p:cNvPr id="33" name="Graphic 32">
                <a:extLst>
                  <a:ext uri="{FF2B5EF4-FFF2-40B4-BE49-F238E27FC236}">
                    <a16:creationId xmlns:a16="http://schemas.microsoft.com/office/drawing/2014/main" id="{E60CA3BA-AF3F-7B82-4DE3-0144B3FBD93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45709" y="4780812"/>
                <a:ext cx="967805" cy="841991"/>
              </a:xfrm>
              <a:prstGeom prst="rect">
                <a:avLst/>
              </a:prstGeom>
            </p:spPr>
          </p:pic>
          <p:pic>
            <p:nvPicPr>
              <p:cNvPr id="34" name="Graphic 33">
                <a:extLst>
                  <a:ext uri="{FF2B5EF4-FFF2-40B4-BE49-F238E27FC236}">
                    <a16:creationId xmlns:a16="http://schemas.microsoft.com/office/drawing/2014/main" id="{BE7FF093-C4F1-5F52-BC1B-E0D7C8B39AA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65167" y="5194022"/>
                <a:ext cx="839056" cy="729979"/>
              </a:xfrm>
              <a:prstGeom prst="rect">
                <a:avLst/>
              </a:prstGeom>
            </p:spPr>
          </p:pic>
          <p:pic>
            <p:nvPicPr>
              <p:cNvPr id="35" name="Graphic 34">
                <a:extLst>
                  <a:ext uri="{FF2B5EF4-FFF2-40B4-BE49-F238E27FC236}">
                    <a16:creationId xmlns:a16="http://schemas.microsoft.com/office/drawing/2014/main" id="{A693D3EE-1BF9-1A7A-15D8-AA73205C4ED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62150" y="5391150"/>
                <a:ext cx="866780" cy="754099"/>
              </a:xfrm>
              <a:prstGeom prst="rect">
                <a:avLst/>
              </a:prstGeom>
            </p:spPr>
          </p:pic>
          <p:pic>
            <p:nvPicPr>
              <p:cNvPr id="36" name="Graphic 35">
                <a:extLst>
                  <a:ext uri="{FF2B5EF4-FFF2-40B4-BE49-F238E27FC236}">
                    <a16:creationId xmlns:a16="http://schemas.microsoft.com/office/drawing/2014/main" id="{FD5D6E36-F22E-E1FC-3162-ED8D68E7325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55014" y="4162080"/>
                <a:ext cx="923314" cy="803283"/>
              </a:xfrm>
              <a:prstGeom prst="rect">
                <a:avLst/>
              </a:prstGeom>
            </p:spPr>
          </p:pic>
        </p:grpSp>
        <p:sp>
          <p:nvSpPr>
            <p:cNvPr id="27" name="TextBox 26">
              <a:extLst>
                <a:ext uri="{FF2B5EF4-FFF2-40B4-BE49-F238E27FC236}">
                  <a16:creationId xmlns:a16="http://schemas.microsoft.com/office/drawing/2014/main" id="{F0C6FA53-A647-89F6-AB91-AE63F4DFA1FB}"/>
                </a:ext>
              </a:extLst>
            </p:cNvPr>
            <p:cNvSpPr txBox="1"/>
            <p:nvPr/>
          </p:nvSpPr>
          <p:spPr>
            <a:xfrm>
              <a:off x="8287855" y="5439887"/>
              <a:ext cx="1526314" cy="369332"/>
            </a:xfrm>
            <a:prstGeom prst="rect">
              <a:avLst/>
            </a:prstGeom>
            <a:noFill/>
          </p:spPr>
          <p:txBody>
            <a:bodyPr wrap="square" rtlCol="0">
              <a:spAutoFit/>
            </a:bodyPr>
            <a:lstStyle/>
            <a:p>
              <a:r>
                <a:rPr lang="en-US"/>
                <a:t>High</a:t>
              </a:r>
            </a:p>
          </p:txBody>
        </p:sp>
      </p:grpSp>
    </p:spTree>
    <p:extLst>
      <p:ext uri="{BB962C8B-B14F-4D97-AF65-F5344CB8AC3E}">
        <p14:creationId xmlns:p14="http://schemas.microsoft.com/office/powerpoint/2010/main" val="365244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0ECACC-27D3-3DD8-A38A-6B1ED88864FB}"/>
              </a:ext>
            </a:extLst>
          </p:cNvPr>
          <p:cNvSpPr>
            <a:spLocks noGrp="1"/>
          </p:cNvSpPr>
          <p:nvPr>
            <p:ph idx="1"/>
          </p:nvPr>
        </p:nvSpPr>
        <p:spPr>
          <a:xfrm>
            <a:off x="1203935" y="1869586"/>
            <a:ext cx="5378189" cy="3141785"/>
          </a:xfrm>
        </p:spPr>
        <p:txBody>
          <a:bodyPr>
            <a:normAutofit/>
          </a:bodyPr>
          <a:lstStyle/>
          <a:p>
            <a:r>
              <a:rPr lang="en-US"/>
              <a:t>As more and more juvenile blue crabs come into seagrass patches, aka their homes, we get closer to </a:t>
            </a:r>
            <a:r>
              <a:rPr lang="en-US" b="1">
                <a:highlight>
                  <a:srgbClr val="FFFF00"/>
                </a:highlight>
              </a:rPr>
              <a:t>carrying capacity </a:t>
            </a:r>
            <a:r>
              <a:rPr lang="en-US">
                <a:sym typeface="Wingdings" panose="05000000000000000000" pitchFamily="2" charset="2"/>
              </a:rPr>
              <a:t> </a:t>
            </a:r>
            <a:r>
              <a:rPr lang="en-US"/>
              <a:t>space and food decrease leading to…</a:t>
            </a:r>
            <a:r>
              <a:rPr lang="en-US" b="1">
                <a:solidFill>
                  <a:schemeClr val="accent1"/>
                </a:solidFill>
              </a:rPr>
              <a:t>competition</a:t>
            </a:r>
            <a:r>
              <a:rPr lang="en-US"/>
              <a:t>!</a:t>
            </a:r>
          </a:p>
          <a:p>
            <a:r>
              <a:rPr lang="en-US"/>
              <a:t>Which of the two following scenarios would carrying capacity be reached?</a:t>
            </a:r>
          </a:p>
          <a:p>
            <a:r>
              <a:rPr lang="en-US" b="1"/>
              <a:t>YES! The high density! </a:t>
            </a:r>
          </a:p>
          <a:p>
            <a:r>
              <a:rPr lang="en-US"/>
              <a:t>How do they compete? *drum roll*</a:t>
            </a:r>
          </a:p>
        </p:txBody>
      </p:sp>
      <p:grpSp>
        <p:nvGrpSpPr>
          <p:cNvPr id="32" name="Group 31">
            <a:extLst>
              <a:ext uri="{FF2B5EF4-FFF2-40B4-BE49-F238E27FC236}">
                <a16:creationId xmlns:a16="http://schemas.microsoft.com/office/drawing/2014/main" id="{D52667A3-0E28-5DC0-6B93-420B53E01179}"/>
              </a:ext>
            </a:extLst>
          </p:cNvPr>
          <p:cNvGrpSpPr/>
          <p:nvPr/>
        </p:nvGrpSpPr>
        <p:grpSpPr>
          <a:xfrm>
            <a:off x="6771894" y="2046973"/>
            <a:ext cx="3714524" cy="3762246"/>
            <a:chOff x="6771894" y="2046973"/>
            <a:chExt cx="3714524" cy="3762246"/>
          </a:xfrm>
        </p:grpSpPr>
        <p:grpSp>
          <p:nvGrpSpPr>
            <p:cNvPr id="33" name="Group 32">
              <a:extLst>
                <a:ext uri="{FF2B5EF4-FFF2-40B4-BE49-F238E27FC236}">
                  <a16:creationId xmlns:a16="http://schemas.microsoft.com/office/drawing/2014/main" id="{EBD85C8E-F547-975A-DF06-2A2C5914994F}"/>
                </a:ext>
              </a:extLst>
            </p:cNvPr>
            <p:cNvGrpSpPr/>
            <p:nvPr/>
          </p:nvGrpSpPr>
          <p:grpSpPr>
            <a:xfrm>
              <a:off x="6771894" y="2046973"/>
              <a:ext cx="3714524" cy="3319172"/>
              <a:chOff x="7226327" y="2711036"/>
              <a:chExt cx="4232351" cy="4146964"/>
            </a:xfrm>
          </p:grpSpPr>
          <p:pic>
            <p:nvPicPr>
              <p:cNvPr id="35" name="Graphic 34">
                <a:extLst>
                  <a:ext uri="{FF2B5EF4-FFF2-40B4-BE49-F238E27FC236}">
                    <a16:creationId xmlns:a16="http://schemas.microsoft.com/office/drawing/2014/main" id="{C0F2A560-B835-1DF7-B063-10867CD2D197}"/>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8039073" y="3645035"/>
                <a:ext cx="1246630" cy="3212965"/>
              </a:xfrm>
              <a:prstGeom prst="rect">
                <a:avLst/>
              </a:prstGeom>
            </p:spPr>
          </p:pic>
          <p:pic>
            <p:nvPicPr>
              <p:cNvPr id="36" name="Graphic 35">
                <a:extLst>
                  <a:ext uri="{FF2B5EF4-FFF2-40B4-BE49-F238E27FC236}">
                    <a16:creationId xmlns:a16="http://schemas.microsoft.com/office/drawing/2014/main" id="{CBD69567-4224-FD7D-7030-CFFD6DA83D59}"/>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9301671" y="3581400"/>
                <a:ext cx="1246630" cy="3212965"/>
              </a:xfrm>
              <a:prstGeom prst="rect">
                <a:avLst/>
              </a:prstGeom>
            </p:spPr>
          </p:pic>
          <p:pic>
            <p:nvPicPr>
              <p:cNvPr id="37" name="Graphic 36">
                <a:extLst>
                  <a:ext uri="{FF2B5EF4-FFF2-40B4-BE49-F238E27FC236}">
                    <a16:creationId xmlns:a16="http://schemas.microsoft.com/office/drawing/2014/main" id="{D48B9A99-AA69-392B-3EAD-121C0A977E48}"/>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7226327" y="2775378"/>
                <a:ext cx="1246630" cy="3212965"/>
              </a:xfrm>
              <a:prstGeom prst="rect">
                <a:avLst/>
              </a:prstGeom>
            </p:spPr>
          </p:pic>
          <p:pic>
            <p:nvPicPr>
              <p:cNvPr id="38" name="Graphic 37">
                <a:extLst>
                  <a:ext uri="{FF2B5EF4-FFF2-40B4-BE49-F238E27FC236}">
                    <a16:creationId xmlns:a16="http://schemas.microsoft.com/office/drawing/2014/main" id="{7DE43135-B979-9F5E-A2B0-D279BCE8CE96}"/>
                  </a:ext>
                </a:extLst>
              </p:cNvPr>
              <p:cNvPicPr>
                <a:picLocks noChangeAspect="1"/>
              </p:cNvPicPr>
              <p:nvPr/>
            </p:nvPicPr>
            <p:blipFill>
              <a:blip r:embed="rId3">
                <a:alphaModFix amt="63000"/>
                <a:extLst>
                  <a:ext uri="{96DAC541-7B7A-43D3-8B79-37D633B846F1}">
                    <asvg:svgBlip xmlns:asvg="http://schemas.microsoft.com/office/drawing/2016/SVG/main" r:embed="rId4"/>
                  </a:ext>
                </a:extLst>
              </a:blip>
              <a:stretch>
                <a:fillRect/>
              </a:stretch>
            </p:blipFill>
            <p:spPr>
              <a:xfrm>
                <a:off x="10212048" y="2711036"/>
                <a:ext cx="1246630" cy="3212965"/>
              </a:xfrm>
              <a:prstGeom prst="rect">
                <a:avLst/>
              </a:prstGeom>
            </p:spPr>
          </p:pic>
          <p:pic>
            <p:nvPicPr>
              <p:cNvPr id="39" name="Graphic 38">
                <a:extLst>
                  <a:ext uri="{FF2B5EF4-FFF2-40B4-BE49-F238E27FC236}">
                    <a16:creationId xmlns:a16="http://schemas.microsoft.com/office/drawing/2014/main" id="{006FD377-C89B-A3F8-A7CB-E8AB25ED696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14320" y="4243051"/>
                <a:ext cx="1139302" cy="991193"/>
              </a:xfrm>
              <a:prstGeom prst="rect">
                <a:avLst/>
              </a:prstGeom>
            </p:spPr>
          </p:pic>
          <p:pic>
            <p:nvPicPr>
              <p:cNvPr id="40" name="Graphic 39">
                <a:extLst>
                  <a:ext uri="{FF2B5EF4-FFF2-40B4-BE49-F238E27FC236}">
                    <a16:creationId xmlns:a16="http://schemas.microsoft.com/office/drawing/2014/main" id="{C9347065-105D-58DD-2680-2CFB27C3AAA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45709" y="4780812"/>
                <a:ext cx="967805" cy="841991"/>
              </a:xfrm>
              <a:prstGeom prst="rect">
                <a:avLst/>
              </a:prstGeom>
            </p:spPr>
          </p:pic>
          <p:pic>
            <p:nvPicPr>
              <p:cNvPr id="41" name="Graphic 40">
                <a:extLst>
                  <a:ext uri="{FF2B5EF4-FFF2-40B4-BE49-F238E27FC236}">
                    <a16:creationId xmlns:a16="http://schemas.microsoft.com/office/drawing/2014/main" id="{91ECFA31-743E-46E7-D3F4-AAD0178D424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65167" y="5194022"/>
                <a:ext cx="839056" cy="729979"/>
              </a:xfrm>
              <a:prstGeom prst="rect">
                <a:avLst/>
              </a:prstGeom>
            </p:spPr>
          </p:pic>
          <p:pic>
            <p:nvPicPr>
              <p:cNvPr id="42" name="Graphic 41">
                <a:extLst>
                  <a:ext uri="{FF2B5EF4-FFF2-40B4-BE49-F238E27FC236}">
                    <a16:creationId xmlns:a16="http://schemas.microsoft.com/office/drawing/2014/main" id="{2D4D4B5F-5037-EB26-B379-BA8D5155F36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62150" y="5391150"/>
                <a:ext cx="866780" cy="754099"/>
              </a:xfrm>
              <a:prstGeom prst="rect">
                <a:avLst/>
              </a:prstGeom>
            </p:spPr>
          </p:pic>
          <p:pic>
            <p:nvPicPr>
              <p:cNvPr id="43" name="Graphic 42">
                <a:extLst>
                  <a:ext uri="{FF2B5EF4-FFF2-40B4-BE49-F238E27FC236}">
                    <a16:creationId xmlns:a16="http://schemas.microsoft.com/office/drawing/2014/main" id="{B9D3BC6C-93DA-1719-E372-EA65CDB0BF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55014" y="4162080"/>
                <a:ext cx="923314" cy="803283"/>
              </a:xfrm>
              <a:prstGeom prst="rect">
                <a:avLst/>
              </a:prstGeom>
            </p:spPr>
          </p:pic>
        </p:grpSp>
        <p:sp>
          <p:nvSpPr>
            <p:cNvPr id="34" name="TextBox 33">
              <a:extLst>
                <a:ext uri="{FF2B5EF4-FFF2-40B4-BE49-F238E27FC236}">
                  <a16:creationId xmlns:a16="http://schemas.microsoft.com/office/drawing/2014/main" id="{170F0A1B-B4F6-DCC8-1D8C-5DB3ECD8020F}"/>
                </a:ext>
              </a:extLst>
            </p:cNvPr>
            <p:cNvSpPr txBox="1"/>
            <p:nvPr/>
          </p:nvSpPr>
          <p:spPr>
            <a:xfrm>
              <a:off x="8287855" y="5439887"/>
              <a:ext cx="1526314" cy="369332"/>
            </a:xfrm>
            <a:prstGeom prst="rect">
              <a:avLst/>
            </a:prstGeom>
            <a:noFill/>
          </p:spPr>
          <p:txBody>
            <a:bodyPr wrap="square" rtlCol="0">
              <a:spAutoFit/>
            </a:bodyPr>
            <a:lstStyle/>
            <a:p>
              <a:r>
                <a:rPr lang="en-US"/>
                <a:t>High</a:t>
              </a:r>
            </a:p>
          </p:txBody>
        </p:sp>
      </p:grpSp>
      <p:sp>
        <p:nvSpPr>
          <p:cNvPr id="46" name="Title 1">
            <a:extLst>
              <a:ext uri="{FF2B5EF4-FFF2-40B4-BE49-F238E27FC236}">
                <a16:creationId xmlns:a16="http://schemas.microsoft.com/office/drawing/2014/main" id="{B3A73688-7788-081D-2E83-9C6D422932D0}"/>
              </a:ext>
            </a:extLst>
          </p:cNvPr>
          <p:cNvSpPr txBox="1">
            <a:spLocks/>
          </p:cNvSpPr>
          <p:nvPr/>
        </p:nvSpPr>
        <p:spPr>
          <a:xfrm>
            <a:off x="2283138" y="-195681"/>
            <a:ext cx="8977511" cy="1073825"/>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a:lstStyle>
          <a:p>
            <a:r>
              <a:rPr lang="en-US"/>
              <a:t>Competition and Resource limitation</a:t>
            </a:r>
          </a:p>
        </p:txBody>
      </p:sp>
    </p:spTree>
    <p:extLst>
      <p:ext uri="{BB962C8B-B14F-4D97-AF65-F5344CB8AC3E}">
        <p14:creationId xmlns:p14="http://schemas.microsoft.com/office/powerpoint/2010/main" val="4107795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AFDCCA3-5CE7-058C-1962-A071B764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6F4488-4F7B-00EE-00C0-A0E621E56544}"/>
              </a:ext>
            </a:extLst>
          </p:cNvPr>
          <p:cNvSpPr>
            <a:spLocks noGrp="1"/>
          </p:cNvSpPr>
          <p:nvPr>
            <p:ph type="title"/>
          </p:nvPr>
        </p:nvSpPr>
        <p:spPr>
          <a:xfrm>
            <a:off x="767877" y="426267"/>
            <a:ext cx="4328163" cy="1771535"/>
          </a:xfrm>
          <a:noFill/>
        </p:spPr>
        <p:txBody>
          <a:bodyPr>
            <a:normAutofit/>
          </a:bodyPr>
          <a:lstStyle/>
          <a:p>
            <a:r>
              <a:rPr lang="en-US"/>
              <a:t>Yup, you guessed it cannibalism!</a:t>
            </a:r>
          </a:p>
        </p:txBody>
      </p:sp>
      <p:sp>
        <p:nvSpPr>
          <p:cNvPr id="3" name="Content Placeholder 2">
            <a:extLst>
              <a:ext uri="{FF2B5EF4-FFF2-40B4-BE49-F238E27FC236}">
                <a16:creationId xmlns:a16="http://schemas.microsoft.com/office/drawing/2014/main" id="{2FD0D8AB-913B-B943-E460-29FECF5CC434}"/>
              </a:ext>
            </a:extLst>
          </p:cNvPr>
          <p:cNvSpPr>
            <a:spLocks noGrp="1"/>
          </p:cNvSpPr>
          <p:nvPr>
            <p:ph idx="1"/>
          </p:nvPr>
        </p:nvSpPr>
        <p:spPr>
          <a:xfrm>
            <a:off x="767880" y="2438970"/>
            <a:ext cx="4328160" cy="3052719"/>
          </a:xfrm>
        </p:spPr>
        <p:txBody>
          <a:bodyPr>
            <a:normAutofit/>
          </a:bodyPr>
          <a:lstStyle/>
          <a:p>
            <a:r>
              <a:rPr lang="en-US"/>
              <a:t>We can explain how much cannibalism (how many blue crabs are eaten), by using a </a:t>
            </a:r>
            <a:r>
              <a:rPr lang="en-US" b="1"/>
              <a:t>model</a:t>
            </a:r>
          </a:p>
          <a:p>
            <a:r>
              <a:rPr lang="en-US" b="1"/>
              <a:t>What’s a model?</a:t>
            </a:r>
          </a:p>
          <a:p>
            <a:r>
              <a:rPr lang="en-US"/>
              <a:t>A </a:t>
            </a:r>
            <a:r>
              <a:rPr lang="en-US" b="1">
                <a:highlight>
                  <a:srgbClr val="FFFF00"/>
                </a:highlight>
              </a:rPr>
              <a:t>MODEL</a:t>
            </a:r>
            <a:r>
              <a:rPr lang="en-US"/>
              <a:t> is a way to visualize a concept or scenario so others can better understand what is happening </a:t>
            </a:r>
          </a:p>
        </p:txBody>
      </p:sp>
      <p:sp>
        <p:nvSpPr>
          <p:cNvPr id="13" name="Rectangle 12">
            <a:extLst>
              <a:ext uri="{FF2B5EF4-FFF2-40B4-BE49-F238E27FC236}">
                <a16:creationId xmlns:a16="http://schemas.microsoft.com/office/drawing/2014/main" id="{1BF24CF1-EE7F-86B3-94A8-3CD26A1ADB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5243" y="936887"/>
            <a:ext cx="4490823" cy="4337163"/>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hart 7">
            <a:extLst>
              <a:ext uri="{FF2B5EF4-FFF2-40B4-BE49-F238E27FC236}">
                <a16:creationId xmlns:a16="http://schemas.microsoft.com/office/drawing/2014/main" id="{42D41B05-0E6B-5069-93EF-9EB390D1FC68}"/>
              </a:ext>
            </a:extLst>
          </p:cNvPr>
          <p:cNvGraphicFramePr/>
          <p:nvPr>
            <p:extLst>
              <p:ext uri="{D42A27DB-BD31-4B8C-83A1-F6EECF244321}">
                <p14:modId xmlns:p14="http://schemas.microsoft.com/office/powerpoint/2010/main" val="3737581056"/>
              </p:ext>
            </p:extLst>
          </p:nvPr>
        </p:nvGraphicFramePr>
        <p:xfrm>
          <a:off x="6927906" y="1099658"/>
          <a:ext cx="4328160" cy="4011619"/>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A9FBEB81-AAEC-7AD4-7DF0-33883494BE5D}"/>
              </a:ext>
            </a:extLst>
          </p:cNvPr>
          <p:cNvSpPr txBox="1"/>
          <p:nvPr/>
        </p:nvSpPr>
        <p:spPr>
          <a:xfrm>
            <a:off x="8132916" y="5307023"/>
            <a:ext cx="2643605" cy="369332"/>
          </a:xfrm>
          <a:prstGeom prst="rect">
            <a:avLst/>
          </a:prstGeom>
          <a:noFill/>
        </p:spPr>
        <p:txBody>
          <a:bodyPr wrap="square" rtlCol="0">
            <a:spAutoFit/>
          </a:bodyPr>
          <a:lstStyle/>
          <a:p>
            <a:r>
              <a:rPr lang="en-US"/>
              <a:t>Classroom Size</a:t>
            </a:r>
          </a:p>
        </p:txBody>
      </p:sp>
      <p:sp>
        <p:nvSpPr>
          <p:cNvPr id="12" name="TextBox 11">
            <a:extLst>
              <a:ext uri="{FF2B5EF4-FFF2-40B4-BE49-F238E27FC236}">
                <a16:creationId xmlns:a16="http://schemas.microsoft.com/office/drawing/2014/main" id="{91232C4B-D400-A8AA-1CE6-8ACC737686A8}"/>
              </a:ext>
            </a:extLst>
          </p:cNvPr>
          <p:cNvSpPr txBox="1"/>
          <p:nvPr/>
        </p:nvSpPr>
        <p:spPr>
          <a:xfrm rot="16200000">
            <a:off x="5377159" y="2920801"/>
            <a:ext cx="2244174" cy="369332"/>
          </a:xfrm>
          <a:prstGeom prst="rect">
            <a:avLst/>
          </a:prstGeom>
          <a:noFill/>
        </p:spPr>
        <p:txBody>
          <a:bodyPr wrap="square" rtlCol="0">
            <a:spAutoFit/>
          </a:bodyPr>
          <a:lstStyle/>
          <a:p>
            <a:r>
              <a:rPr lang="en-US"/>
              <a:t>Number of Students</a:t>
            </a:r>
          </a:p>
        </p:txBody>
      </p:sp>
      <p:grpSp>
        <p:nvGrpSpPr>
          <p:cNvPr id="16" name="Group 15">
            <a:extLst>
              <a:ext uri="{FF2B5EF4-FFF2-40B4-BE49-F238E27FC236}">
                <a16:creationId xmlns:a16="http://schemas.microsoft.com/office/drawing/2014/main" id="{2DD01F11-8B32-E603-FDE4-362FCEA49FC9}"/>
              </a:ext>
            </a:extLst>
          </p:cNvPr>
          <p:cNvGrpSpPr/>
          <p:nvPr/>
        </p:nvGrpSpPr>
        <p:grpSpPr>
          <a:xfrm>
            <a:off x="4890829" y="1249285"/>
            <a:ext cx="1073227" cy="1106863"/>
            <a:chOff x="4890829" y="1249285"/>
            <a:chExt cx="1073227" cy="1106863"/>
          </a:xfrm>
        </p:grpSpPr>
        <p:pic>
          <p:nvPicPr>
            <p:cNvPr id="14" name="Graphic 13">
              <a:extLst>
                <a:ext uri="{FF2B5EF4-FFF2-40B4-BE49-F238E27FC236}">
                  <a16:creationId xmlns:a16="http://schemas.microsoft.com/office/drawing/2014/main" id="{BD216EC0-A024-09E5-7DD7-5283CDAA9C8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096040" y="1800366"/>
              <a:ext cx="652903" cy="518020"/>
            </a:xfrm>
            <a:prstGeom prst="rect">
              <a:avLst/>
            </a:prstGeom>
          </p:spPr>
        </p:pic>
        <p:pic>
          <p:nvPicPr>
            <p:cNvPr id="15" name="Graphic 14">
              <a:extLst>
                <a:ext uri="{FF2B5EF4-FFF2-40B4-BE49-F238E27FC236}">
                  <a16:creationId xmlns:a16="http://schemas.microsoft.com/office/drawing/2014/main" id="{5CF55468-E6F1-142C-2A30-3A8846CDF8F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241168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9F7AA-0D49-3853-AF7D-0E11DB8F5605}"/>
              </a:ext>
            </a:extLst>
          </p:cNvPr>
          <p:cNvSpPr>
            <a:spLocks noGrp="1"/>
          </p:cNvSpPr>
          <p:nvPr>
            <p:ph type="title"/>
          </p:nvPr>
        </p:nvSpPr>
        <p:spPr>
          <a:xfrm>
            <a:off x="3560735" y="-194979"/>
            <a:ext cx="8977511" cy="1073825"/>
          </a:xfrm>
        </p:spPr>
        <p:txBody>
          <a:bodyPr/>
          <a:lstStyle/>
          <a:p>
            <a:r>
              <a:rPr lang="en-US"/>
              <a:t>Now its your turn!</a:t>
            </a:r>
          </a:p>
        </p:txBody>
      </p:sp>
      <p:sp>
        <p:nvSpPr>
          <p:cNvPr id="3" name="Content Placeholder 2">
            <a:extLst>
              <a:ext uri="{FF2B5EF4-FFF2-40B4-BE49-F238E27FC236}">
                <a16:creationId xmlns:a16="http://schemas.microsoft.com/office/drawing/2014/main" id="{C52B1EFB-744E-AE83-D44C-79FE6AB64765}"/>
              </a:ext>
            </a:extLst>
          </p:cNvPr>
          <p:cNvSpPr>
            <a:spLocks noGrp="1"/>
          </p:cNvSpPr>
          <p:nvPr>
            <p:ph idx="1"/>
          </p:nvPr>
        </p:nvSpPr>
        <p:spPr>
          <a:xfrm>
            <a:off x="1620444" y="1262154"/>
            <a:ext cx="8977509" cy="3141785"/>
          </a:xfrm>
        </p:spPr>
        <p:txBody>
          <a:bodyPr/>
          <a:lstStyle/>
          <a:p>
            <a:r>
              <a:rPr lang="en-US"/>
              <a:t>Reenact scenarios of low and high density and see how many juvenile blue crabs (prey) you can catch!</a:t>
            </a:r>
          </a:p>
        </p:txBody>
      </p:sp>
      <p:pic>
        <p:nvPicPr>
          <p:cNvPr id="8" name="Picture 7" descr="A close-up of a crab&#10;&#10;Description automatically generated">
            <a:extLst>
              <a:ext uri="{FF2B5EF4-FFF2-40B4-BE49-F238E27FC236}">
                <a16:creationId xmlns:a16="http://schemas.microsoft.com/office/drawing/2014/main" id="{1BEA949A-1648-CBFA-A666-07BA41026FAD}"/>
              </a:ext>
            </a:extLst>
          </p:cNvPr>
          <p:cNvPicPr>
            <a:picLocks noChangeAspect="1"/>
          </p:cNvPicPr>
          <p:nvPr/>
        </p:nvPicPr>
        <p:blipFill>
          <a:blip r:embed="rId2" cstate="screen">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1620444" y="2402042"/>
            <a:ext cx="4809493" cy="3193804"/>
          </a:xfrm>
          <a:prstGeom prst="rect">
            <a:avLst/>
          </a:prstGeom>
        </p:spPr>
      </p:pic>
      <p:sp>
        <p:nvSpPr>
          <p:cNvPr id="9" name="TextBox 8">
            <a:extLst>
              <a:ext uri="{FF2B5EF4-FFF2-40B4-BE49-F238E27FC236}">
                <a16:creationId xmlns:a16="http://schemas.microsoft.com/office/drawing/2014/main" id="{F079E0D6-177C-4F69-D716-8399FD7FF045}"/>
              </a:ext>
            </a:extLst>
          </p:cNvPr>
          <p:cNvSpPr txBox="1"/>
          <p:nvPr/>
        </p:nvSpPr>
        <p:spPr>
          <a:xfrm>
            <a:off x="3178737" y="5367120"/>
            <a:ext cx="6502400" cy="230832"/>
          </a:xfrm>
          <a:prstGeom prst="rect">
            <a:avLst/>
          </a:prstGeom>
          <a:noFill/>
        </p:spPr>
        <p:txBody>
          <a:bodyPr wrap="square" rtlCol="0">
            <a:spAutoFit/>
          </a:bodyPr>
          <a:lstStyle/>
          <a:p>
            <a:r>
              <a:rPr lang="en-US" sz="900">
                <a:hlinkClick r:id="rId3" tooltip="https://www.flickr.com/photos/40520442@N08/3808344075"/>
              </a:rPr>
              <a:t>This Photo</a:t>
            </a:r>
            <a:r>
              <a:rPr lang="en-US" sz="900"/>
              <a:t> by Unknown Author is licensed under </a:t>
            </a:r>
            <a:r>
              <a:rPr lang="en-US" sz="900">
                <a:hlinkClick r:id="rId4" tooltip="https://creativecommons.org/licenses/by-nc-nd/3.0/"/>
              </a:rPr>
              <a:t>CC BY-NC-ND</a:t>
            </a:r>
            <a:endParaRPr lang="en-US" sz="900"/>
          </a:p>
        </p:txBody>
      </p:sp>
      <p:pic>
        <p:nvPicPr>
          <p:cNvPr id="7" name="Picture 6" descr="A hand holding a small crab&#10;&#10;Description automatically generated">
            <a:extLst>
              <a:ext uri="{FF2B5EF4-FFF2-40B4-BE49-F238E27FC236}">
                <a16:creationId xmlns:a16="http://schemas.microsoft.com/office/drawing/2014/main" id="{800C2CDE-2605-E569-7A0D-78E906A7326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535128" y="2398771"/>
            <a:ext cx="2811343" cy="3197075"/>
          </a:xfrm>
          <a:prstGeom prst="rect">
            <a:avLst/>
          </a:prstGeom>
        </p:spPr>
      </p:pic>
      <p:sp>
        <p:nvSpPr>
          <p:cNvPr id="11" name="Thought Bubble: Cloud 10">
            <a:extLst>
              <a:ext uri="{FF2B5EF4-FFF2-40B4-BE49-F238E27FC236}">
                <a16:creationId xmlns:a16="http://schemas.microsoft.com/office/drawing/2014/main" id="{FB4087D2-8777-21C0-E8FD-3132E151B177}"/>
              </a:ext>
            </a:extLst>
          </p:cNvPr>
          <p:cNvSpPr/>
          <p:nvPr/>
        </p:nvSpPr>
        <p:spPr>
          <a:xfrm>
            <a:off x="4376057" y="2018734"/>
            <a:ext cx="1903445" cy="1209658"/>
          </a:xfrm>
          <a:prstGeom prst="cloudCallout">
            <a:avLst>
              <a:gd name="adj1" fmla="val -39460"/>
              <a:gd name="adj2" fmla="val 7484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a:t>I’m gonna get ya!</a:t>
            </a:r>
          </a:p>
        </p:txBody>
      </p:sp>
      <p:sp>
        <p:nvSpPr>
          <p:cNvPr id="12" name="Thought Bubble: Cloud 11">
            <a:extLst>
              <a:ext uri="{FF2B5EF4-FFF2-40B4-BE49-F238E27FC236}">
                <a16:creationId xmlns:a16="http://schemas.microsoft.com/office/drawing/2014/main" id="{A9648464-B6A8-22EC-0A25-B656F330DA0D}"/>
              </a:ext>
            </a:extLst>
          </p:cNvPr>
          <p:cNvSpPr/>
          <p:nvPr/>
        </p:nvSpPr>
        <p:spPr>
          <a:xfrm>
            <a:off x="9403264" y="2833046"/>
            <a:ext cx="1448238" cy="1026958"/>
          </a:xfrm>
          <a:prstGeom prst="cloudCallout">
            <a:avLst>
              <a:gd name="adj1" fmla="val -51057"/>
              <a:gd name="adj2" fmla="val 84835"/>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err="1"/>
              <a:t>Noooo</a:t>
            </a:r>
            <a:r>
              <a:rPr lang="en-US"/>
              <a:t>!</a:t>
            </a:r>
          </a:p>
        </p:txBody>
      </p:sp>
      <p:grpSp>
        <p:nvGrpSpPr>
          <p:cNvPr id="13" name="Group 12">
            <a:extLst>
              <a:ext uri="{FF2B5EF4-FFF2-40B4-BE49-F238E27FC236}">
                <a16:creationId xmlns:a16="http://schemas.microsoft.com/office/drawing/2014/main" id="{B1F81D3F-475E-926D-A594-173BEFAFF9B3}"/>
              </a:ext>
            </a:extLst>
          </p:cNvPr>
          <p:cNvGrpSpPr/>
          <p:nvPr/>
        </p:nvGrpSpPr>
        <p:grpSpPr>
          <a:xfrm>
            <a:off x="10597953" y="534276"/>
            <a:ext cx="1073227" cy="1106863"/>
            <a:chOff x="4890829" y="1249285"/>
            <a:chExt cx="1073227" cy="1106863"/>
          </a:xfrm>
        </p:grpSpPr>
        <p:pic>
          <p:nvPicPr>
            <p:cNvPr id="14" name="Graphic 13">
              <a:extLst>
                <a:ext uri="{FF2B5EF4-FFF2-40B4-BE49-F238E27FC236}">
                  <a16:creationId xmlns:a16="http://schemas.microsoft.com/office/drawing/2014/main" id="{E11B4C86-AF51-0A7B-89B4-7AD783A4400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096040" y="1800366"/>
              <a:ext cx="652903" cy="518020"/>
            </a:xfrm>
            <a:prstGeom prst="rect">
              <a:avLst/>
            </a:prstGeom>
          </p:spPr>
        </p:pic>
        <p:pic>
          <p:nvPicPr>
            <p:cNvPr id="15" name="Graphic 14">
              <a:extLst>
                <a:ext uri="{FF2B5EF4-FFF2-40B4-BE49-F238E27FC236}">
                  <a16:creationId xmlns:a16="http://schemas.microsoft.com/office/drawing/2014/main" id="{D426D7CA-8559-C811-7025-4CDC5B47E70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643361">
              <a:off x="4890829" y="1249285"/>
              <a:ext cx="1073227" cy="1106863"/>
            </a:xfrm>
            <a:prstGeom prst="rect">
              <a:avLst/>
            </a:prstGeom>
          </p:spPr>
        </p:pic>
      </p:grpSp>
      <p:sp>
        <p:nvSpPr>
          <p:cNvPr id="16" name="TextBox 15">
            <a:extLst>
              <a:ext uri="{FF2B5EF4-FFF2-40B4-BE49-F238E27FC236}">
                <a16:creationId xmlns:a16="http://schemas.microsoft.com/office/drawing/2014/main" id="{2D64F508-A6A2-1B77-D345-CA8F04ECBC01}"/>
              </a:ext>
            </a:extLst>
          </p:cNvPr>
          <p:cNvSpPr txBox="1"/>
          <p:nvPr/>
        </p:nvSpPr>
        <p:spPr>
          <a:xfrm>
            <a:off x="9367312" y="5365014"/>
            <a:ext cx="2209800" cy="230832"/>
          </a:xfrm>
          <a:prstGeom prst="rect">
            <a:avLst/>
          </a:prstGeom>
          <a:noFill/>
        </p:spPr>
        <p:txBody>
          <a:bodyPr wrap="square" rtlCol="0">
            <a:spAutoFit/>
          </a:bodyPr>
          <a:lstStyle/>
          <a:p>
            <a:r>
              <a:rPr lang="en-US" sz="900"/>
              <a:t>Nihal Guennouni</a:t>
            </a:r>
          </a:p>
        </p:txBody>
      </p:sp>
    </p:spTree>
    <p:extLst>
      <p:ext uri="{BB962C8B-B14F-4D97-AF65-F5344CB8AC3E}">
        <p14:creationId xmlns:p14="http://schemas.microsoft.com/office/powerpoint/2010/main" val="360119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401D3-2773-7FA5-B576-824D047F8AFF}"/>
              </a:ext>
            </a:extLst>
          </p:cNvPr>
          <p:cNvSpPr>
            <a:spLocks noGrp="1"/>
          </p:cNvSpPr>
          <p:nvPr>
            <p:ph type="title"/>
          </p:nvPr>
        </p:nvSpPr>
        <p:spPr>
          <a:xfrm>
            <a:off x="1620443" y="-229841"/>
            <a:ext cx="3895773" cy="1073825"/>
          </a:xfrm>
        </p:spPr>
        <p:txBody>
          <a:bodyPr/>
          <a:lstStyle/>
          <a:p>
            <a:r>
              <a:rPr lang="en-US"/>
              <a:t>Scenario 1: High</a:t>
            </a:r>
          </a:p>
        </p:txBody>
      </p:sp>
      <p:sp>
        <p:nvSpPr>
          <p:cNvPr id="3" name="Content Placeholder 2">
            <a:extLst>
              <a:ext uri="{FF2B5EF4-FFF2-40B4-BE49-F238E27FC236}">
                <a16:creationId xmlns:a16="http://schemas.microsoft.com/office/drawing/2014/main" id="{7888FAF3-EDD5-B704-5A5A-07C42962CFE4}"/>
              </a:ext>
            </a:extLst>
          </p:cNvPr>
          <p:cNvSpPr>
            <a:spLocks noGrp="1"/>
          </p:cNvSpPr>
          <p:nvPr>
            <p:ph idx="1"/>
          </p:nvPr>
        </p:nvSpPr>
        <p:spPr>
          <a:xfrm>
            <a:off x="1620443" y="1185411"/>
            <a:ext cx="3895773" cy="3141785"/>
          </a:xfrm>
        </p:spPr>
        <p:txBody>
          <a:bodyPr vert="horz" lIns="91440" tIns="45720" rIns="91440" bIns="45720" rtlCol="0" anchor="t">
            <a:noAutofit/>
          </a:bodyPr>
          <a:lstStyle/>
          <a:p>
            <a:r>
              <a:rPr lang="en-US" sz="2000"/>
              <a:t>Prey blue crabs scatter as many cutouts as you can around the classroom!!</a:t>
            </a:r>
          </a:p>
          <a:p>
            <a:r>
              <a:rPr lang="en-US" sz="2000"/>
              <a:t>Adult cannibals, time starts </a:t>
            </a:r>
            <a:r>
              <a:rPr lang="en-US" sz="2000" b="1"/>
              <a:t>NOW</a:t>
            </a:r>
            <a:r>
              <a:rPr lang="en-US" sz="2000"/>
              <a:t>!</a:t>
            </a:r>
          </a:p>
          <a:p>
            <a:r>
              <a:rPr lang="en-US" sz="2000"/>
              <a:t>When time is up: </a:t>
            </a:r>
          </a:p>
          <a:p>
            <a:pPr marL="0" indent="0">
              <a:buNone/>
            </a:pPr>
            <a:r>
              <a:rPr lang="en-US" sz="2000"/>
              <a:t>	RECORD the number of 	cutouts you caught.</a:t>
            </a:r>
          </a:p>
          <a:p>
            <a:pPr marL="0" indent="0">
              <a:buNone/>
            </a:pPr>
            <a:endParaRPr lang="en-US" sz="2000"/>
          </a:p>
          <a:p>
            <a:endParaRPr lang="en-US" sz="2000"/>
          </a:p>
        </p:txBody>
      </p:sp>
      <p:sp>
        <p:nvSpPr>
          <p:cNvPr id="4" name="Title 1">
            <a:extLst>
              <a:ext uri="{FF2B5EF4-FFF2-40B4-BE49-F238E27FC236}">
                <a16:creationId xmlns:a16="http://schemas.microsoft.com/office/drawing/2014/main" id="{1249011F-439F-B2B9-F361-3B81A8296FDE}"/>
              </a:ext>
            </a:extLst>
          </p:cNvPr>
          <p:cNvSpPr txBox="1">
            <a:spLocks/>
          </p:cNvSpPr>
          <p:nvPr/>
        </p:nvSpPr>
        <p:spPr>
          <a:xfrm>
            <a:off x="6305087" y="-238634"/>
            <a:ext cx="3570433" cy="1073825"/>
          </a:xfrm>
          <a:prstGeom prst="rect">
            <a:avLst/>
          </a:prstGeom>
        </p:spPr>
        <p:txBody>
          <a:bodyPr vert="horz" lIns="91440" tIns="45720" rIns="91440" bIns="45720" rtlCol="0" anchor="b">
            <a:normAutofit/>
          </a:bodyPr>
          <a:lstStyle>
            <a:lvl1pPr algn="l" defTabSz="914400" rtl="0" eaLnBrk="1" latinLnBrk="0" hangingPunct="1">
              <a:lnSpc>
                <a:spcPct val="120000"/>
              </a:lnSpc>
              <a:spcBef>
                <a:spcPct val="0"/>
              </a:spcBef>
              <a:buNone/>
              <a:defRPr sz="2800" b="1" kern="1200" cap="all" spc="500" baseline="0">
                <a:solidFill>
                  <a:schemeClr val="tx1"/>
                </a:solidFill>
                <a:latin typeface="+mj-lt"/>
                <a:ea typeface="+mj-ea"/>
                <a:cs typeface="+mj-cs"/>
              </a:defRPr>
            </a:lvl1pPr>
          </a:lstStyle>
          <a:p>
            <a:r>
              <a:rPr lang="en-US"/>
              <a:t>Scenario 2: Low</a:t>
            </a:r>
          </a:p>
        </p:txBody>
      </p:sp>
      <p:sp>
        <p:nvSpPr>
          <p:cNvPr id="5" name="Content Placeholder 2">
            <a:extLst>
              <a:ext uri="{FF2B5EF4-FFF2-40B4-BE49-F238E27FC236}">
                <a16:creationId xmlns:a16="http://schemas.microsoft.com/office/drawing/2014/main" id="{F327942C-CC5B-D7C9-07FC-FD68D939EAA6}"/>
              </a:ext>
            </a:extLst>
          </p:cNvPr>
          <p:cNvSpPr txBox="1">
            <a:spLocks/>
          </p:cNvSpPr>
          <p:nvPr/>
        </p:nvSpPr>
        <p:spPr>
          <a:xfrm>
            <a:off x="6305087" y="1185411"/>
            <a:ext cx="3895773" cy="3141785"/>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a:solidFill>
                  <a:srgbClr val="FF0000"/>
                </a:solidFill>
              </a:rPr>
              <a:t>SWITCH</a:t>
            </a:r>
            <a:r>
              <a:rPr lang="en-US" sz="2000"/>
              <a:t>! Prey blue crabs scatter your cutouts around the classroom!</a:t>
            </a:r>
          </a:p>
          <a:p>
            <a:r>
              <a:rPr lang="en-US" sz="2000"/>
              <a:t>Adult cannibals, time starts </a:t>
            </a:r>
            <a:r>
              <a:rPr lang="en-US" sz="2000" b="1"/>
              <a:t>NOW</a:t>
            </a:r>
            <a:r>
              <a:rPr lang="en-US" sz="2000"/>
              <a:t>!</a:t>
            </a:r>
          </a:p>
          <a:p>
            <a:r>
              <a:rPr lang="en-US" sz="2000"/>
              <a:t>Time’s up! RECORD YOUR DATA </a:t>
            </a:r>
          </a:p>
          <a:p>
            <a:endParaRPr lang="en-US" sz="2000"/>
          </a:p>
        </p:txBody>
      </p:sp>
      <p:grpSp>
        <p:nvGrpSpPr>
          <p:cNvPr id="8" name="Group 7">
            <a:extLst>
              <a:ext uri="{FF2B5EF4-FFF2-40B4-BE49-F238E27FC236}">
                <a16:creationId xmlns:a16="http://schemas.microsoft.com/office/drawing/2014/main" id="{328E94D3-5F47-5B50-5867-5E0858D3FB10}"/>
              </a:ext>
            </a:extLst>
          </p:cNvPr>
          <p:cNvGrpSpPr/>
          <p:nvPr/>
        </p:nvGrpSpPr>
        <p:grpSpPr>
          <a:xfrm>
            <a:off x="10586580" y="496810"/>
            <a:ext cx="1073227" cy="1106863"/>
            <a:chOff x="4890829" y="1249285"/>
            <a:chExt cx="1073227" cy="1106863"/>
          </a:xfrm>
        </p:grpSpPr>
        <p:pic>
          <p:nvPicPr>
            <p:cNvPr id="9" name="Graphic 8">
              <a:extLst>
                <a:ext uri="{FF2B5EF4-FFF2-40B4-BE49-F238E27FC236}">
                  <a16:creationId xmlns:a16="http://schemas.microsoft.com/office/drawing/2014/main" id="{8FFD02E2-2BF8-024E-B5BC-0AAAC18F86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96040" y="1800366"/>
              <a:ext cx="652903" cy="518020"/>
            </a:xfrm>
            <a:prstGeom prst="rect">
              <a:avLst/>
            </a:prstGeom>
          </p:spPr>
        </p:pic>
        <p:pic>
          <p:nvPicPr>
            <p:cNvPr id="10" name="Graphic 9">
              <a:extLst>
                <a:ext uri="{FF2B5EF4-FFF2-40B4-BE49-F238E27FC236}">
                  <a16:creationId xmlns:a16="http://schemas.microsoft.com/office/drawing/2014/main" id="{9D146D4A-2C20-0256-71D5-8E46BDA5076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186392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3CC64-E1C1-71D8-1526-2D14FC653B25}"/>
              </a:ext>
            </a:extLst>
          </p:cNvPr>
          <p:cNvSpPr>
            <a:spLocks noGrp="1"/>
          </p:cNvSpPr>
          <p:nvPr>
            <p:ph type="title"/>
          </p:nvPr>
        </p:nvSpPr>
        <p:spPr>
          <a:xfrm>
            <a:off x="3798647" y="-168250"/>
            <a:ext cx="8977511" cy="1073825"/>
          </a:xfrm>
        </p:spPr>
        <p:txBody>
          <a:bodyPr/>
          <a:lstStyle/>
          <a:p>
            <a:r>
              <a:rPr lang="en-US"/>
              <a:t>Your calculations:</a:t>
            </a:r>
          </a:p>
        </p:txBody>
      </p:sp>
      <p:sp>
        <p:nvSpPr>
          <p:cNvPr id="3" name="Content Placeholder 2">
            <a:extLst>
              <a:ext uri="{FF2B5EF4-FFF2-40B4-BE49-F238E27FC236}">
                <a16:creationId xmlns:a16="http://schemas.microsoft.com/office/drawing/2014/main" id="{71D51204-5EED-A4EB-4D58-258262FFF86B}"/>
              </a:ext>
            </a:extLst>
          </p:cNvPr>
          <p:cNvSpPr>
            <a:spLocks noGrp="1"/>
          </p:cNvSpPr>
          <p:nvPr>
            <p:ph idx="1"/>
          </p:nvPr>
        </p:nvSpPr>
        <p:spPr>
          <a:xfrm>
            <a:off x="1120102" y="1099824"/>
            <a:ext cx="10031118" cy="4721113"/>
          </a:xfrm>
        </p:spPr>
        <p:txBody>
          <a:bodyPr vert="horz" lIns="91440" tIns="45720" rIns="91440" bIns="45720" rtlCol="0" anchor="t">
            <a:normAutofit lnSpcReduction="10000"/>
          </a:bodyPr>
          <a:lstStyle/>
          <a:p>
            <a:r>
              <a:rPr lang="en-US" sz="2800"/>
              <a:t>Amount of Cannibalism Percent (%) = # of prey (tokens) you can catch </a:t>
            </a:r>
            <a:r>
              <a:rPr lang="en-US" sz="2800" b="1"/>
              <a:t>÷</a:t>
            </a:r>
            <a:r>
              <a:rPr lang="en-US" sz="2800"/>
              <a:t> by the total number of tokens around the classroom</a:t>
            </a:r>
          </a:p>
          <a:p>
            <a:r>
              <a:rPr lang="en-US" sz="2800" b="1" u="sng"/>
              <a:t>Example</a:t>
            </a:r>
            <a:r>
              <a:rPr lang="en-US"/>
              <a:t>:</a:t>
            </a:r>
          </a:p>
          <a:p>
            <a:r>
              <a:rPr lang="en-US" sz="2400"/>
              <a:t>I am in the </a:t>
            </a:r>
            <a:r>
              <a:rPr lang="en-US" sz="2400" b="1">
                <a:highlight>
                  <a:srgbClr val="FFFF00"/>
                </a:highlight>
              </a:rPr>
              <a:t>HIGH-DENSITY</a:t>
            </a:r>
            <a:r>
              <a:rPr lang="en-US" sz="2400"/>
              <a:t> scenario. There are a total of 30 tokens scattered across the classroom and I collect 20 in the time I have.</a:t>
            </a:r>
          </a:p>
          <a:p>
            <a:pPr marL="0" indent="0">
              <a:buNone/>
            </a:pPr>
            <a:r>
              <a:rPr lang="en-US"/>
              <a:t>	</a:t>
            </a:r>
            <a:r>
              <a:rPr lang="en-US" sz="3200"/>
              <a:t>20÷30 = 0.66 x 100 = 66% amount of cannibalism</a:t>
            </a:r>
          </a:p>
          <a:p>
            <a:pPr marL="0" indent="0">
              <a:buNone/>
            </a:pPr>
            <a:r>
              <a:rPr lang="en-US" sz="2400"/>
              <a:t>Now, calculate MEAN (average) amount of cannibalism with the entire class!</a:t>
            </a:r>
          </a:p>
          <a:p>
            <a:pPr marL="0" indent="0">
              <a:buNone/>
            </a:pPr>
            <a:r>
              <a:rPr lang="en-US" sz="2400"/>
              <a:t>i.e. add all densities in the LOW scenario together and divide by how many groups there were to get the MEAN LOW DENSITY amount of cannibalism!</a:t>
            </a:r>
          </a:p>
        </p:txBody>
      </p:sp>
      <p:grpSp>
        <p:nvGrpSpPr>
          <p:cNvPr id="9" name="Group 8">
            <a:extLst>
              <a:ext uri="{FF2B5EF4-FFF2-40B4-BE49-F238E27FC236}">
                <a16:creationId xmlns:a16="http://schemas.microsoft.com/office/drawing/2014/main" id="{14AA1455-FF9F-8122-1605-943340040EEA}"/>
              </a:ext>
            </a:extLst>
          </p:cNvPr>
          <p:cNvGrpSpPr/>
          <p:nvPr/>
        </p:nvGrpSpPr>
        <p:grpSpPr>
          <a:xfrm>
            <a:off x="10614606" y="449268"/>
            <a:ext cx="1073227" cy="1106863"/>
            <a:chOff x="4890829" y="1249285"/>
            <a:chExt cx="1073227" cy="1106863"/>
          </a:xfrm>
        </p:grpSpPr>
        <p:pic>
          <p:nvPicPr>
            <p:cNvPr id="10" name="Graphic 9">
              <a:extLst>
                <a:ext uri="{FF2B5EF4-FFF2-40B4-BE49-F238E27FC236}">
                  <a16:creationId xmlns:a16="http://schemas.microsoft.com/office/drawing/2014/main" id="{FFF0A880-E685-6219-9496-3225D6328A2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96040" y="1800366"/>
              <a:ext cx="652903" cy="518020"/>
            </a:xfrm>
            <a:prstGeom prst="rect">
              <a:avLst/>
            </a:prstGeom>
          </p:spPr>
        </p:pic>
        <p:pic>
          <p:nvPicPr>
            <p:cNvPr id="11" name="Graphic 10">
              <a:extLst>
                <a:ext uri="{FF2B5EF4-FFF2-40B4-BE49-F238E27FC236}">
                  <a16:creationId xmlns:a16="http://schemas.microsoft.com/office/drawing/2014/main" id="{32A0248D-8488-3F0D-8302-FDDC8D41B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3472695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917C2-D2AF-8888-6CC4-4C877E9E713A}"/>
              </a:ext>
            </a:extLst>
          </p:cNvPr>
          <p:cNvSpPr>
            <a:spLocks noGrp="1"/>
          </p:cNvSpPr>
          <p:nvPr>
            <p:ph type="title"/>
          </p:nvPr>
        </p:nvSpPr>
        <p:spPr>
          <a:xfrm>
            <a:off x="3371183" y="-251567"/>
            <a:ext cx="8977511" cy="1073825"/>
          </a:xfrm>
        </p:spPr>
        <p:txBody>
          <a:bodyPr/>
          <a:lstStyle/>
          <a:p>
            <a:r>
              <a:rPr lang="en-US"/>
              <a:t>Expected Blue crab model</a:t>
            </a:r>
          </a:p>
        </p:txBody>
      </p:sp>
      <p:graphicFrame>
        <p:nvGraphicFramePr>
          <p:cNvPr id="6" name="Content Placeholder 5">
            <a:extLst>
              <a:ext uri="{FF2B5EF4-FFF2-40B4-BE49-F238E27FC236}">
                <a16:creationId xmlns:a16="http://schemas.microsoft.com/office/drawing/2014/main" id="{E07F477F-348B-2DE6-2CE2-23D4D584F51F}"/>
              </a:ext>
            </a:extLst>
          </p:cNvPr>
          <p:cNvGraphicFramePr>
            <a:graphicFrameLocks noGrp="1"/>
          </p:cNvGraphicFramePr>
          <p:nvPr>
            <p:ph idx="1"/>
            <p:extLst>
              <p:ext uri="{D42A27DB-BD31-4B8C-83A1-F6EECF244321}">
                <p14:modId xmlns:p14="http://schemas.microsoft.com/office/powerpoint/2010/main" val="3729793732"/>
              </p:ext>
            </p:extLst>
          </p:nvPr>
        </p:nvGraphicFramePr>
        <p:xfrm>
          <a:off x="2653990" y="1115123"/>
          <a:ext cx="7597495" cy="502429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2">
            <a:extLst>
              <a:ext uri="{FF2B5EF4-FFF2-40B4-BE49-F238E27FC236}">
                <a16:creationId xmlns:a16="http://schemas.microsoft.com/office/drawing/2014/main" id="{367ADDBD-6BBE-42BF-CBF9-6ECD5B16EAE8}"/>
              </a:ext>
            </a:extLst>
          </p:cNvPr>
          <p:cNvSpPr txBox="1"/>
          <p:nvPr/>
        </p:nvSpPr>
        <p:spPr>
          <a:xfrm rot="16200000">
            <a:off x="985590" y="2596399"/>
            <a:ext cx="3123584" cy="584775"/>
          </a:xfrm>
          <a:prstGeom prst="rect">
            <a:avLst/>
          </a:prstGeom>
          <a:noFill/>
        </p:spPr>
        <p:txBody>
          <a:bodyPr wrap="square" rtlCol="0">
            <a:spAutoFit/>
          </a:bodyPr>
          <a:lstStyle/>
          <a:p>
            <a:r>
              <a:rPr lang="en-US" sz="3200">
                <a:solidFill>
                  <a:schemeClr val="tx1">
                    <a:lumMod val="65000"/>
                    <a:lumOff val="35000"/>
                  </a:schemeClr>
                </a:solidFill>
              </a:rPr>
              <a:t>Cannibalism</a:t>
            </a:r>
            <a:r>
              <a:rPr lang="en-US">
                <a:solidFill>
                  <a:schemeClr val="tx1">
                    <a:lumMod val="65000"/>
                    <a:lumOff val="35000"/>
                  </a:schemeClr>
                </a:solidFill>
              </a:rPr>
              <a:t> (%)</a:t>
            </a:r>
          </a:p>
        </p:txBody>
      </p:sp>
      <p:grpSp>
        <p:nvGrpSpPr>
          <p:cNvPr id="14" name="Group 13">
            <a:extLst>
              <a:ext uri="{FF2B5EF4-FFF2-40B4-BE49-F238E27FC236}">
                <a16:creationId xmlns:a16="http://schemas.microsoft.com/office/drawing/2014/main" id="{BD9545D7-B391-2F0A-EF7F-3F5510325B5F}"/>
              </a:ext>
            </a:extLst>
          </p:cNvPr>
          <p:cNvGrpSpPr/>
          <p:nvPr/>
        </p:nvGrpSpPr>
        <p:grpSpPr>
          <a:xfrm rot="20029564">
            <a:off x="5768540" y="1410398"/>
            <a:ext cx="1073227" cy="1106863"/>
            <a:chOff x="4890829" y="1249285"/>
            <a:chExt cx="1073227" cy="1106863"/>
          </a:xfrm>
        </p:grpSpPr>
        <p:pic>
          <p:nvPicPr>
            <p:cNvPr id="15" name="Graphic 14">
              <a:extLst>
                <a:ext uri="{FF2B5EF4-FFF2-40B4-BE49-F238E27FC236}">
                  <a16:creationId xmlns:a16="http://schemas.microsoft.com/office/drawing/2014/main" id="{985ECE02-0F17-C91B-6E9F-96630CCECCD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096040" y="1800366"/>
              <a:ext cx="652903" cy="518020"/>
            </a:xfrm>
            <a:prstGeom prst="rect">
              <a:avLst/>
            </a:prstGeom>
          </p:spPr>
        </p:pic>
        <p:pic>
          <p:nvPicPr>
            <p:cNvPr id="16" name="Graphic 15">
              <a:extLst>
                <a:ext uri="{FF2B5EF4-FFF2-40B4-BE49-F238E27FC236}">
                  <a16:creationId xmlns:a16="http://schemas.microsoft.com/office/drawing/2014/main" id="{253D6BF3-F9C8-5A3F-DD2D-D31BFF89410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2542523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02271-BF8A-FCCC-035C-5DB83D7E6C32}"/>
              </a:ext>
            </a:extLst>
          </p:cNvPr>
          <p:cNvSpPr>
            <a:spLocks noGrp="1"/>
          </p:cNvSpPr>
          <p:nvPr>
            <p:ph type="title"/>
          </p:nvPr>
        </p:nvSpPr>
        <p:spPr/>
        <p:txBody>
          <a:bodyPr/>
          <a:lstStyle/>
          <a:p>
            <a:r>
              <a:rPr lang="en-US"/>
              <a:t>Was it harder or easier to catch prey at low densities?</a:t>
            </a:r>
          </a:p>
        </p:txBody>
      </p:sp>
      <p:graphicFrame>
        <p:nvGraphicFramePr>
          <p:cNvPr id="13" name="Content Placeholder 2">
            <a:extLst>
              <a:ext uri="{FF2B5EF4-FFF2-40B4-BE49-F238E27FC236}">
                <a16:creationId xmlns:a16="http://schemas.microsoft.com/office/drawing/2014/main" id="{6CFD95A8-56DC-FCC2-158A-B2FD97AB4321}"/>
              </a:ext>
            </a:extLst>
          </p:cNvPr>
          <p:cNvGraphicFramePr>
            <a:graphicFrameLocks noGrp="1"/>
          </p:cNvGraphicFramePr>
          <p:nvPr>
            <p:ph idx="1"/>
            <p:extLst>
              <p:ext uri="{D42A27DB-BD31-4B8C-83A1-F6EECF244321}">
                <p14:modId xmlns:p14="http://schemas.microsoft.com/office/powerpoint/2010/main" val="1729472171"/>
              </p:ext>
            </p:extLst>
          </p:nvPr>
        </p:nvGraphicFramePr>
        <p:xfrm>
          <a:off x="1620444" y="2419639"/>
          <a:ext cx="8977509" cy="31417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7">
            <a:extLst>
              <a:ext uri="{FF2B5EF4-FFF2-40B4-BE49-F238E27FC236}">
                <a16:creationId xmlns:a16="http://schemas.microsoft.com/office/drawing/2014/main" id="{1EDC4002-65AE-B126-43B5-750253DB7CA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92222" y="4363888"/>
            <a:ext cx="578667" cy="459120"/>
          </a:xfrm>
          <a:prstGeom prst="rect">
            <a:avLst/>
          </a:prstGeom>
        </p:spPr>
      </p:pic>
      <p:pic>
        <p:nvPicPr>
          <p:cNvPr id="12" name="Graphic 11">
            <a:extLst>
              <a:ext uri="{FF2B5EF4-FFF2-40B4-BE49-F238E27FC236}">
                <a16:creationId xmlns:a16="http://schemas.microsoft.com/office/drawing/2014/main" id="{FDE89782-8E0D-E163-29BE-1AC7631D18F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92407" y="3199440"/>
            <a:ext cx="578667" cy="459120"/>
          </a:xfrm>
          <a:prstGeom prst="rect">
            <a:avLst/>
          </a:prstGeom>
        </p:spPr>
      </p:pic>
      <p:grpSp>
        <p:nvGrpSpPr>
          <p:cNvPr id="14" name="Group 13">
            <a:extLst>
              <a:ext uri="{FF2B5EF4-FFF2-40B4-BE49-F238E27FC236}">
                <a16:creationId xmlns:a16="http://schemas.microsoft.com/office/drawing/2014/main" id="{EB7F2041-1941-CAD9-A3F1-0E134392CCFD}"/>
              </a:ext>
            </a:extLst>
          </p:cNvPr>
          <p:cNvGrpSpPr/>
          <p:nvPr/>
        </p:nvGrpSpPr>
        <p:grpSpPr>
          <a:xfrm>
            <a:off x="10614606" y="449268"/>
            <a:ext cx="1073227" cy="1106863"/>
            <a:chOff x="4890829" y="1249285"/>
            <a:chExt cx="1073227" cy="1106863"/>
          </a:xfrm>
        </p:grpSpPr>
        <p:pic>
          <p:nvPicPr>
            <p:cNvPr id="15" name="Graphic 14">
              <a:extLst>
                <a:ext uri="{FF2B5EF4-FFF2-40B4-BE49-F238E27FC236}">
                  <a16:creationId xmlns:a16="http://schemas.microsoft.com/office/drawing/2014/main" id="{D9361AA1-16FD-6B71-3718-BED5DAD3C40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096040" y="1800366"/>
              <a:ext cx="652903" cy="518020"/>
            </a:xfrm>
            <a:prstGeom prst="rect">
              <a:avLst/>
            </a:prstGeom>
          </p:spPr>
        </p:pic>
        <p:pic>
          <p:nvPicPr>
            <p:cNvPr id="16" name="Graphic 15">
              <a:extLst>
                <a:ext uri="{FF2B5EF4-FFF2-40B4-BE49-F238E27FC236}">
                  <a16:creationId xmlns:a16="http://schemas.microsoft.com/office/drawing/2014/main" id="{06F4E0EE-E468-BC76-457D-FA6F8837AA6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643361">
              <a:off x="4890829" y="1249285"/>
              <a:ext cx="1073227" cy="1106863"/>
            </a:xfrm>
            <a:prstGeom prst="rect">
              <a:avLst/>
            </a:prstGeom>
          </p:spPr>
        </p:pic>
      </p:grpSp>
    </p:spTree>
    <p:extLst>
      <p:ext uri="{BB962C8B-B14F-4D97-AF65-F5344CB8AC3E}">
        <p14:creationId xmlns:p14="http://schemas.microsoft.com/office/powerpoint/2010/main" val="349935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C22E14B-4FF3-5229-CA86-75E25F372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9A57CC9-C058-4632-AA35-4247A88F113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rot="5400000">
            <a:off x="6605912" y="381000"/>
            <a:ext cx="6857999" cy="6096000"/>
          </a:xfrm>
          <a:prstGeom prst="rect">
            <a:avLst/>
          </a:prstGeom>
        </p:spPr>
      </p:pic>
      <p:sp>
        <p:nvSpPr>
          <p:cNvPr id="11" name="Rectangle 10">
            <a:extLst>
              <a:ext uri="{FF2B5EF4-FFF2-40B4-BE49-F238E27FC236}">
                <a16:creationId xmlns:a16="http://schemas.microsoft.com/office/drawing/2014/main" id="{FA6B968A-A417-B33C-613C-7B1B45542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198" y="931857"/>
            <a:ext cx="10326946" cy="4996302"/>
          </a:xfrm>
          <a:prstGeom prst="rec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49210-745C-8504-2872-8891DB65EFFF}"/>
              </a:ext>
            </a:extLst>
          </p:cNvPr>
          <p:cNvSpPr>
            <a:spLocks noGrp="1"/>
          </p:cNvSpPr>
          <p:nvPr>
            <p:ph type="title"/>
          </p:nvPr>
        </p:nvSpPr>
        <p:spPr>
          <a:xfrm>
            <a:off x="1136642" y="-315000"/>
            <a:ext cx="4596406" cy="1152144"/>
          </a:xfrm>
        </p:spPr>
        <p:txBody>
          <a:bodyPr>
            <a:normAutofit/>
          </a:bodyPr>
          <a:lstStyle/>
          <a:p>
            <a:r>
              <a:rPr lang="en-US"/>
              <a:t>conclusions</a:t>
            </a:r>
          </a:p>
        </p:txBody>
      </p:sp>
      <p:sp>
        <p:nvSpPr>
          <p:cNvPr id="3" name="Content Placeholder 2">
            <a:extLst>
              <a:ext uri="{FF2B5EF4-FFF2-40B4-BE49-F238E27FC236}">
                <a16:creationId xmlns:a16="http://schemas.microsoft.com/office/drawing/2014/main" id="{0D026678-9D09-9903-D409-DF20B81811DC}"/>
              </a:ext>
            </a:extLst>
          </p:cNvPr>
          <p:cNvSpPr>
            <a:spLocks noGrp="1"/>
          </p:cNvSpPr>
          <p:nvPr>
            <p:ph idx="1"/>
          </p:nvPr>
        </p:nvSpPr>
        <p:spPr>
          <a:xfrm>
            <a:off x="1100863" y="1039775"/>
            <a:ext cx="5732199" cy="3034296"/>
          </a:xfrm>
        </p:spPr>
        <p:txBody>
          <a:bodyPr>
            <a:normAutofit/>
          </a:bodyPr>
          <a:lstStyle/>
          <a:p>
            <a:pPr>
              <a:lnSpc>
                <a:spcPct val="110000"/>
              </a:lnSpc>
            </a:pPr>
            <a:r>
              <a:rPr lang="en-US"/>
              <a:t>Prey avoid predators by using their habitat and </a:t>
            </a:r>
            <a:r>
              <a:rPr lang="en-US" b="1">
                <a:highlight>
                  <a:srgbClr val="FFFF00"/>
                </a:highlight>
              </a:rPr>
              <a:t>low density </a:t>
            </a:r>
            <a:r>
              <a:rPr lang="en-US"/>
              <a:t>as </a:t>
            </a:r>
            <a:r>
              <a:rPr lang="en-US" b="1">
                <a:highlight>
                  <a:srgbClr val="FFFF00"/>
                </a:highlight>
              </a:rPr>
              <a:t>refuge</a:t>
            </a:r>
          </a:p>
          <a:p>
            <a:pPr>
              <a:lnSpc>
                <a:spcPct val="110000"/>
              </a:lnSpc>
            </a:pPr>
            <a:r>
              <a:rPr lang="en-US"/>
              <a:t>Ecosystems rely on competition to remain balanced otherwise all resources will be used up and individuals within a population will not survive.</a:t>
            </a:r>
          </a:p>
          <a:p>
            <a:pPr>
              <a:lnSpc>
                <a:spcPct val="110000"/>
              </a:lnSpc>
            </a:pPr>
            <a:r>
              <a:rPr lang="en-US"/>
              <a:t>Models can help us better understand the natural world that we cannot otherwise sea ;)</a:t>
            </a:r>
          </a:p>
          <a:p>
            <a:pPr>
              <a:lnSpc>
                <a:spcPct val="110000"/>
              </a:lnSpc>
            </a:pPr>
            <a:endParaRPr lang="en-US"/>
          </a:p>
        </p:txBody>
      </p:sp>
      <p:pic>
        <p:nvPicPr>
          <p:cNvPr id="4" name="Graphic 3">
            <a:extLst>
              <a:ext uri="{FF2B5EF4-FFF2-40B4-BE49-F238E27FC236}">
                <a16:creationId xmlns:a16="http://schemas.microsoft.com/office/drawing/2014/main" id="{4955C1F4-45A3-E05C-AA69-9BF35B737E8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89660" y="4691740"/>
            <a:ext cx="1237722" cy="1144030"/>
          </a:xfrm>
          <a:prstGeom prst="rect">
            <a:avLst/>
          </a:prstGeom>
        </p:spPr>
      </p:pic>
      <p:pic>
        <p:nvPicPr>
          <p:cNvPr id="10" name="Graphic 9">
            <a:extLst>
              <a:ext uri="{FF2B5EF4-FFF2-40B4-BE49-F238E27FC236}">
                <a16:creationId xmlns:a16="http://schemas.microsoft.com/office/drawing/2014/main" id="{539442CA-7F89-C15E-7EB7-0E3C7C4B717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71792" y="5402080"/>
            <a:ext cx="581090" cy="461042"/>
          </a:xfrm>
          <a:prstGeom prst="rect">
            <a:avLst/>
          </a:prstGeom>
        </p:spPr>
      </p:pic>
      <p:pic>
        <p:nvPicPr>
          <p:cNvPr id="6" name="Graphic 5">
            <a:extLst>
              <a:ext uri="{FF2B5EF4-FFF2-40B4-BE49-F238E27FC236}">
                <a16:creationId xmlns:a16="http://schemas.microsoft.com/office/drawing/2014/main" id="{90802EFF-4332-F7E5-1E90-16C5780B988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06703" y="4691740"/>
            <a:ext cx="869676" cy="690009"/>
          </a:xfrm>
          <a:prstGeom prst="rect">
            <a:avLst/>
          </a:prstGeom>
        </p:spPr>
      </p:pic>
      <p:pic>
        <p:nvPicPr>
          <p:cNvPr id="7" name="Graphic 6">
            <a:extLst>
              <a:ext uri="{FF2B5EF4-FFF2-40B4-BE49-F238E27FC236}">
                <a16:creationId xmlns:a16="http://schemas.microsoft.com/office/drawing/2014/main" id="{4A9B837F-277F-A560-4CDB-D38D3C9C49C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703980" y="5219001"/>
            <a:ext cx="734756" cy="582962"/>
          </a:xfrm>
          <a:prstGeom prst="rect">
            <a:avLst/>
          </a:prstGeom>
        </p:spPr>
      </p:pic>
      <p:pic>
        <p:nvPicPr>
          <p:cNvPr id="8" name="Graphic 7">
            <a:extLst>
              <a:ext uri="{FF2B5EF4-FFF2-40B4-BE49-F238E27FC236}">
                <a16:creationId xmlns:a16="http://schemas.microsoft.com/office/drawing/2014/main" id="{B4710DB8-0C70-AFBF-5251-45DD749340F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69908" y="4745264"/>
            <a:ext cx="734756" cy="582962"/>
          </a:xfrm>
          <a:prstGeom prst="rect">
            <a:avLst/>
          </a:prstGeom>
        </p:spPr>
      </p:pic>
      <p:sp>
        <p:nvSpPr>
          <p:cNvPr id="12" name="Thought Bubble: Cloud 11">
            <a:extLst>
              <a:ext uri="{FF2B5EF4-FFF2-40B4-BE49-F238E27FC236}">
                <a16:creationId xmlns:a16="http://schemas.microsoft.com/office/drawing/2014/main" id="{B80EE2B6-F0EE-5513-C793-4A5889C33154}"/>
              </a:ext>
            </a:extLst>
          </p:cNvPr>
          <p:cNvSpPr/>
          <p:nvPr/>
        </p:nvSpPr>
        <p:spPr>
          <a:xfrm>
            <a:off x="2158247" y="3788731"/>
            <a:ext cx="1276598" cy="995680"/>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Easy snack!</a:t>
            </a:r>
          </a:p>
        </p:txBody>
      </p:sp>
      <p:sp>
        <p:nvSpPr>
          <p:cNvPr id="13" name="Thought Bubble: Cloud 12">
            <a:extLst>
              <a:ext uri="{FF2B5EF4-FFF2-40B4-BE49-F238E27FC236}">
                <a16:creationId xmlns:a16="http://schemas.microsoft.com/office/drawing/2014/main" id="{B07B1F64-B2FD-CD0C-BF15-71B96B15CE5B}"/>
              </a:ext>
            </a:extLst>
          </p:cNvPr>
          <p:cNvSpPr/>
          <p:nvPr/>
        </p:nvSpPr>
        <p:spPr>
          <a:xfrm>
            <a:off x="4630804" y="3781496"/>
            <a:ext cx="1276598" cy="995680"/>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No, please don’t eat us!</a:t>
            </a:r>
          </a:p>
        </p:txBody>
      </p:sp>
      <p:sp>
        <p:nvSpPr>
          <p:cNvPr id="14" name="TextBox 13">
            <a:extLst>
              <a:ext uri="{FF2B5EF4-FFF2-40B4-BE49-F238E27FC236}">
                <a16:creationId xmlns:a16="http://schemas.microsoft.com/office/drawing/2014/main" id="{7330A728-CD21-867C-B582-E00DAD2748D0}"/>
              </a:ext>
            </a:extLst>
          </p:cNvPr>
          <p:cNvSpPr txBox="1"/>
          <p:nvPr/>
        </p:nvSpPr>
        <p:spPr>
          <a:xfrm>
            <a:off x="10591800" y="6477000"/>
            <a:ext cx="2209800" cy="369332"/>
          </a:xfrm>
          <a:prstGeom prst="rect">
            <a:avLst/>
          </a:prstGeom>
          <a:noFill/>
        </p:spPr>
        <p:txBody>
          <a:bodyPr wrap="square" rtlCol="0">
            <a:spAutoFit/>
          </a:bodyPr>
          <a:lstStyle/>
          <a:p>
            <a:r>
              <a:rPr lang="en-US"/>
              <a:t>Nihal Guennouni</a:t>
            </a:r>
          </a:p>
        </p:txBody>
      </p:sp>
    </p:spTree>
    <p:extLst>
      <p:ext uri="{BB962C8B-B14F-4D97-AF65-F5344CB8AC3E}">
        <p14:creationId xmlns:p14="http://schemas.microsoft.com/office/powerpoint/2010/main" val="1865866070"/>
      </p:ext>
    </p:extLst>
  </p:cSld>
  <p:clrMapOvr>
    <a:masterClrMapping/>
  </p:clrMapOvr>
</p:sld>
</file>

<file path=ppt/theme/theme1.xml><?xml version="1.0" encoding="utf-8"?>
<a:theme xmlns:a="http://schemas.openxmlformats.org/drawingml/2006/main" name="LimelightVTI">
  <a:themeElements>
    <a:clrScheme name="AnalogousFromRegularSeed_2SEEDS">
      <a:dk1>
        <a:srgbClr val="000000"/>
      </a:dk1>
      <a:lt1>
        <a:srgbClr val="FFFFFF"/>
      </a:lt1>
      <a:dk2>
        <a:srgbClr val="212F1B"/>
      </a:dk2>
      <a:lt2>
        <a:srgbClr val="F0F1F3"/>
      </a:lt2>
      <a:accent1>
        <a:srgbClr val="B1833B"/>
      </a:accent1>
      <a:accent2>
        <a:srgbClr val="C3634D"/>
      </a:accent2>
      <a:accent3>
        <a:srgbClr val="A3A541"/>
      </a:accent3>
      <a:accent4>
        <a:srgbClr val="3BB1B0"/>
      </a:accent4>
      <a:accent5>
        <a:srgbClr val="4D93C3"/>
      </a:accent5>
      <a:accent6>
        <a:srgbClr val="3C51B2"/>
      </a:accent6>
      <a:hlink>
        <a:srgbClr val="3F72BF"/>
      </a:hlink>
      <a:folHlink>
        <a:srgbClr val="7F7F7F"/>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imelightVTI" id="{7936DCFD-B587-41FD-9126-64F2709ED40B}" vid="{74F41540-78F1-4C56-9EAA-6FA6E9F1D776}"/>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D3E91E72E72A141B8FDA35DA884C1EF" ma:contentTypeVersion="11" ma:contentTypeDescription="Create a new document." ma:contentTypeScope="" ma:versionID="736971d08a8beaf34218579a5913b988">
  <xsd:schema xmlns:xsd="http://www.w3.org/2001/XMLSchema" xmlns:xs="http://www.w3.org/2001/XMLSchema" xmlns:p="http://schemas.microsoft.com/office/2006/metadata/properties" xmlns:ns2="2f595b39-be16-4159-92f7-5b32db40543f" xmlns:ns3="6d2ec061-4a7c-4baa-bd11-77ffa2a90f70" targetNamespace="http://schemas.microsoft.com/office/2006/metadata/properties" ma:root="true" ma:fieldsID="1c0711e0720006c5096088f2729e705a" ns2:_="" ns3:_="">
    <xsd:import namespace="2f595b39-be16-4159-92f7-5b32db40543f"/>
    <xsd:import namespace="6d2ec061-4a7c-4baa-bd11-77ffa2a90f7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595b39-be16-4159-92f7-5b32db4054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2ec061-4a7c-4baa-bd11-77ffa2a90f7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1f6679b-bb4d-4f83-8b29-7a2393802fc3}" ma:internalName="TaxCatchAll" ma:showField="CatchAllData" ma:web="6d2ec061-4a7c-4baa-bd11-77ffa2a90f7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f595b39-be16-4159-92f7-5b32db40543f">
      <Terms xmlns="http://schemas.microsoft.com/office/infopath/2007/PartnerControls"/>
    </lcf76f155ced4ddcb4097134ff3c332f>
    <TaxCatchAll xmlns="6d2ec061-4a7c-4baa-bd11-77ffa2a90f7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796517-4DB5-4652-A03A-61151A4825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595b39-be16-4159-92f7-5b32db40543f"/>
    <ds:schemaRef ds:uri="6d2ec061-4a7c-4baa-bd11-77ffa2a90f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43D810-BBF1-4BB1-9216-1FAE930F12A8}">
  <ds:schemaRefs>
    <ds:schemaRef ds:uri="http://schemas.microsoft.com/office/2006/metadata/properties"/>
    <ds:schemaRef ds:uri="2f595b39-be16-4159-92f7-5b32db40543f"/>
    <ds:schemaRef ds:uri="http://schemas.openxmlformats.org/package/2006/metadata/core-properties"/>
    <ds:schemaRef ds:uri="http://schemas.microsoft.com/office/2006/documentManagement/types"/>
    <ds:schemaRef ds:uri="http://www.w3.org/XML/1998/namespace"/>
    <ds:schemaRef ds:uri="6d2ec061-4a7c-4baa-bd11-77ffa2a90f70"/>
    <ds:schemaRef ds:uri="http://purl.org/dc/terms/"/>
    <ds:schemaRef ds:uri="http://schemas.microsoft.com/office/infopath/2007/PartnerControls"/>
    <ds:schemaRef ds:uri="http://purl.org/dc/dcmitype/"/>
    <ds:schemaRef ds:uri="http://purl.org/dc/elements/1.1/"/>
  </ds:schemaRefs>
</ds:datastoreItem>
</file>

<file path=customXml/itemProps3.xml><?xml version="1.0" encoding="utf-8"?>
<ds:datastoreItem xmlns:ds="http://schemas.openxmlformats.org/officeDocument/2006/customXml" ds:itemID="{2FCC41D8-C151-4A09-B0DB-F484594A1B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TotalTime>
  <Words>1456</Words>
  <Application>Microsoft Office PowerPoint</Application>
  <PresentationFormat>Widescreen</PresentationFormat>
  <Paragraphs>101</Paragraphs>
  <Slides>15</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Trade Gothic Next Cond</vt:lpstr>
      <vt:lpstr>Trade Gothic Next Light</vt:lpstr>
      <vt:lpstr>Wingdings</vt:lpstr>
      <vt:lpstr>LimelightVTI</vt:lpstr>
      <vt:lpstr>Blue Crabs and Cannibalism</vt:lpstr>
      <vt:lpstr>Nihal Guennouni</vt:lpstr>
      <vt:lpstr>PowerPoint Presentation</vt:lpstr>
      <vt:lpstr>PowerPoint Presentation</vt:lpstr>
      <vt:lpstr>PowerPoint Presentation</vt:lpstr>
      <vt:lpstr>PowerPoint Presentation</vt:lpstr>
      <vt:lpstr>Competition and Resource limitation</vt:lpstr>
      <vt:lpstr>PowerPoint Presentation</vt:lpstr>
      <vt:lpstr>Yup, you guessed it cannibalism!</vt:lpstr>
      <vt:lpstr>Now its your turn!</vt:lpstr>
      <vt:lpstr>Scenario 1: High</vt:lpstr>
      <vt:lpstr>Your calculations:</vt:lpstr>
      <vt:lpstr>Expected Blue crab model</vt:lpstr>
      <vt:lpstr>Was it harder or easier to catch prey at low densities?</vt:lpstr>
      <vt:lpstr>conclusions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Guennouni, Nihal</dc:creator>
  <cp:lastModifiedBy>Lisa Ayers Lawrence</cp:lastModifiedBy>
  <cp:revision>2</cp:revision>
  <dcterms:created xsi:type="dcterms:W3CDTF">2024-10-30T18:40:43Z</dcterms:created>
  <dcterms:modified xsi:type="dcterms:W3CDTF">2025-06-12T21:21:23Z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0x0101004D3E91E72E72A141B8FDA35DA884C1EF</vt:lpwstr>
  </property>
  <property fmtid="{D5CDD505-2E9C-101B-9397-08002B2CF9AE}" pid="3" name="MediaServiceImageTags">
    <vt:lpwstr/>
  </property>
</Properties>
</file>