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8"/>
  </p:notesMasterIdLst>
  <p:sldIdLst>
    <p:sldId id="258" r:id="rId2"/>
    <p:sldId id="257" r:id="rId3"/>
    <p:sldId id="263" r:id="rId4"/>
    <p:sldId id="262" r:id="rId5"/>
    <p:sldId id="291" r:id="rId6"/>
    <p:sldId id="301" r:id="rId7"/>
    <p:sldId id="302" r:id="rId8"/>
    <p:sldId id="300" r:id="rId9"/>
    <p:sldId id="304" r:id="rId10"/>
    <p:sldId id="303" r:id="rId11"/>
    <p:sldId id="306" r:id="rId12"/>
    <p:sldId id="272" r:id="rId13"/>
    <p:sldId id="297" r:id="rId14"/>
    <p:sldId id="299" r:id="rId15"/>
    <p:sldId id="293" r:id="rId16"/>
    <p:sldId id="294" r:id="rId17"/>
    <p:sldId id="292" r:id="rId18"/>
    <p:sldId id="295" r:id="rId19"/>
    <p:sldId id="296" r:id="rId20"/>
    <p:sldId id="308" r:id="rId21"/>
    <p:sldId id="286" r:id="rId22"/>
    <p:sldId id="309" r:id="rId23"/>
    <p:sldId id="310" r:id="rId24"/>
    <p:sldId id="311" r:id="rId25"/>
    <p:sldId id="312" r:id="rId26"/>
    <p:sldId id="280" r:id="rId27"/>
    <p:sldId id="261" r:id="rId28"/>
    <p:sldId id="269" r:id="rId29"/>
    <p:sldId id="314" r:id="rId30"/>
    <p:sldId id="315" r:id="rId31"/>
    <p:sldId id="345" r:id="rId32"/>
    <p:sldId id="346" r:id="rId33"/>
    <p:sldId id="323" r:id="rId34"/>
    <p:sldId id="322" r:id="rId35"/>
    <p:sldId id="324" r:id="rId36"/>
    <p:sldId id="325" r:id="rId37"/>
    <p:sldId id="326" r:id="rId38"/>
    <p:sldId id="327" r:id="rId39"/>
    <p:sldId id="321" r:id="rId40"/>
    <p:sldId id="317" r:id="rId41"/>
    <p:sldId id="318" r:id="rId42"/>
    <p:sldId id="319" r:id="rId43"/>
    <p:sldId id="330" r:id="rId44"/>
    <p:sldId id="298" r:id="rId45"/>
    <p:sldId id="358" r:id="rId46"/>
    <p:sldId id="281" r:id="rId47"/>
    <p:sldId id="277" r:id="rId48"/>
    <p:sldId id="282" r:id="rId49"/>
    <p:sldId id="344" r:id="rId50"/>
    <p:sldId id="360" r:id="rId51"/>
    <p:sldId id="359" r:id="rId52"/>
    <p:sldId id="284" r:id="rId53"/>
    <p:sldId id="332" r:id="rId54"/>
    <p:sldId id="362" r:id="rId55"/>
    <p:sldId id="361" r:id="rId56"/>
    <p:sldId id="268" r:id="rId57"/>
    <p:sldId id="364" r:id="rId58"/>
    <p:sldId id="267" r:id="rId59"/>
    <p:sldId id="363" r:id="rId60"/>
    <p:sldId id="256" r:id="rId61"/>
    <p:sldId id="265" r:id="rId62"/>
    <p:sldId id="313" r:id="rId63"/>
    <p:sldId id="331" r:id="rId64"/>
    <p:sldId id="316" r:id="rId65"/>
    <p:sldId id="279" r:id="rId66"/>
    <p:sldId id="278"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443ED59-20C7-4FDF-8DCA-8A14D1AA1C8C}" name="Microsoft Office User" initials="MOU" userId="Microsoft Office User" providerId="None"/>
  <p188:author id="{2B7868D8-5A27-007A-A7A9-52018F55E059}" name="Amanda C. Salmoiraghi" initials="AS" userId="S::acsalmoiraghi@vims.edu::bd8487d9-f161-4c84-aa58-769308f06138"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7AA2DE"/>
    <a:srgbClr val="B344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6943"/>
    <p:restoredTop sz="96344"/>
  </p:normalViewPr>
  <p:slideViewPr>
    <p:cSldViewPr snapToGrid="0">
      <p:cViewPr varScale="1">
        <p:scale>
          <a:sx n="54" d="100"/>
          <a:sy n="54" d="100"/>
        </p:scale>
        <p:origin x="224" y="24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microsoft.com/office/2018/10/relationships/authors" Target="author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E7B5B9-1463-4E1D-81B3-911DD8B9C468}"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4C99D466-C8AC-4EBF-BAB4-69E2771560E5}">
      <dgm:prSet custT="1"/>
      <dgm:spPr/>
      <dgm:t>
        <a:bodyPr/>
        <a:lstStyle/>
        <a:p>
          <a:pPr>
            <a:lnSpc>
              <a:spcPct val="100000"/>
            </a:lnSpc>
          </a:pPr>
          <a:r>
            <a:rPr lang="en-US" sz="1600" dirty="0"/>
            <a:t>A narrow aquatic link that connects uplands to larger estuaries and are affected by tidal ebb and flood</a:t>
          </a:r>
        </a:p>
      </dgm:t>
    </dgm:pt>
    <dgm:pt modelId="{6199BA98-DD06-4F24-BE8D-44982D9336C0}" type="parTrans" cxnId="{4DF9DC06-8A73-47BB-93FF-730C40157F7C}">
      <dgm:prSet/>
      <dgm:spPr/>
      <dgm:t>
        <a:bodyPr/>
        <a:lstStyle/>
        <a:p>
          <a:endParaRPr lang="en-US"/>
        </a:p>
      </dgm:t>
    </dgm:pt>
    <dgm:pt modelId="{83C460BC-9F9F-4EE3-B98C-EB20EA58A541}" type="sibTrans" cxnId="{4DF9DC06-8A73-47BB-93FF-730C40157F7C}">
      <dgm:prSet/>
      <dgm:spPr/>
      <dgm:t>
        <a:bodyPr/>
        <a:lstStyle/>
        <a:p>
          <a:endParaRPr lang="en-US"/>
        </a:p>
      </dgm:t>
    </dgm:pt>
    <dgm:pt modelId="{BB55E8DA-ABD3-4ECB-BAD2-038F7BE03D6F}">
      <dgm:prSet custT="1"/>
      <dgm:spPr/>
      <dgm:t>
        <a:bodyPr/>
        <a:lstStyle/>
        <a:p>
          <a:pPr>
            <a:lnSpc>
              <a:spcPct val="100000"/>
            </a:lnSpc>
          </a:pPr>
          <a:r>
            <a:rPr lang="en-US" sz="1600" dirty="0"/>
            <a:t>Serve as an essential nursery habitat</a:t>
          </a:r>
          <a:r>
            <a:rPr lang="en-US" sz="1600" baseline="30000" dirty="0"/>
            <a:t>1,2</a:t>
          </a:r>
          <a:endParaRPr lang="en-US" sz="1600" dirty="0"/>
        </a:p>
      </dgm:t>
    </dgm:pt>
    <dgm:pt modelId="{10CDA32E-2300-46B7-A484-36DEF0DCCE61}" type="parTrans" cxnId="{4684EB14-A192-458C-A513-A222E7D1236B}">
      <dgm:prSet/>
      <dgm:spPr/>
      <dgm:t>
        <a:bodyPr/>
        <a:lstStyle/>
        <a:p>
          <a:endParaRPr lang="en-US"/>
        </a:p>
      </dgm:t>
    </dgm:pt>
    <dgm:pt modelId="{652BFF44-E1D8-4CA9-B9FE-587DAADA50B7}" type="sibTrans" cxnId="{4684EB14-A192-458C-A513-A222E7D1236B}">
      <dgm:prSet/>
      <dgm:spPr/>
      <dgm:t>
        <a:bodyPr/>
        <a:lstStyle/>
        <a:p>
          <a:endParaRPr lang="en-US"/>
        </a:p>
      </dgm:t>
    </dgm:pt>
    <dgm:pt modelId="{1567C02C-B5AF-4876-AB05-2112AD0363B7}">
      <dgm:prSet custT="1"/>
      <dgm:spPr/>
      <dgm:t>
        <a:bodyPr/>
        <a:lstStyle/>
        <a:p>
          <a:pPr>
            <a:lnSpc>
              <a:spcPct val="100000"/>
            </a:lnSpc>
          </a:pPr>
          <a:r>
            <a:rPr lang="en-US" sz="1600" dirty="0"/>
            <a:t>Crucial for evaluating and understanding the impacts of coastal development and urbanization on aquatic ecosystems</a:t>
          </a:r>
          <a:r>
            <a:rPr lang="en-US" sz="1600" baseline="30000" dirty="0"/>
            <a:t>1,3,4</a:t>
          </a:r>
          <a:endParaRPr lang="en-US" sz="1600" dirty="0"/>
        </a:p>
      </dgm:t>
    </dgm:pt>
    <dgm:pt modelId="{43134EDE-70F4-4638-9307-FE5D26503A70}" type="parTrans" cxnId="{E0DEDF91-0BFE-4ED2-99AA-AF5A33D8A250}">
      <dgm:prSet/>
      <dgm:spPr/>
      <dgm:t>
        <a:bodyPr/>
        <a:lstStyle/>
        <a:p>
          <a:endParaRPr lang="en-US"/>
        </a:p>
      </dgm:t>
    </dgm:pt>
    <dgm:pt modelId="{C8CBC156-7E68-4AA8-91A9-BA82D4F54693}" type="sibTrans" cxnId="{E0DEDF91-0BFE-4ED2-99AA-AF5A33D8A250}">
      <dgm:prSet/>
      <dgm:spPr/>
      <dgm:t>
        <a:bodyPr/>
        <a:lstStyle/>
        <a:p>
          <a:endParaRPr lang="en-US"/>
        </a:p>
      </dgm:t>
    </dgm:pt>
    <dgm:pt modelId="{CD20BCCF-03AD-4843-B656-42BC3DF7C9FE}" type="pres">
      <dgm:prSet presAssocID="{83E7B5B9-1463-4E1D-81B3-911DD8B9C468}" presName="root" presStyleCnt="0">
        <dgm:presLayoutVars>
          <dgm:dir/>
          <dgm:resizeHandles val="exact"/>
        </dgm:presLayoutVars>
      </dgm:prSet>
      <dgm:spPr/>
    </dgm:pt>
    <dgm:pt modelId="{184F7871-C0E3-4862-949B-A2AB75CA8F3A}" type="pres">
      <dgm:prSet presAssocID="{4C99D466-C8AC-4EBF-BAB4-69E2771560E5}" presName="compNode" presStyleCnt="0"/>
      <dgm:spPr/>
    </dgm:pt>
    <dgm:pt modelId="{4B315520-BBFF-4F2D-87F8-80F3EDC58E73}" type="pres">
      <dgm:prSet presAssocID="{4C99D466-C8AC-4EBF-BAB4-69E2771560E5}" presName="bgRect" presStyleLbl="bgShp" presStyleIdx="0" presStyleCnt="3"/>
      <dgm:spPr/>
    </dgm:pt>
    <dgm:pt modelId="{F094A06C-D283-4029-A3C9-7E586C2A430D}" type="pres">
      <dgm:prSet presAssocID="{4C99D466-C8AC-4EBF-BAB4-69E2771560E5}" presName="iconRect" presStyleLbl="node1" presStyleIdx="0" presStyleCnt="3" custLinFactNeighborX="-15288"/>
      <dgm:spPr>
        <a:blipFill>
          <a:blip xmlns:r="http://schemas.openxmlformats.org/officeDocument/2006/relationships" r:embed="rId1">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ridge scene"/>
        </a:ext>
      </dgm:extLst>
    </dgm:pt>
    <dgm:pt modelId="{582A4ACF-7876-404A-80C6-D9563CE1833D}" type="pres">
      <dgm:prSet presAssocID="{4C99D466-C8AC-4EBF-BAB4-69E2771560E5}" presName="spaceRect" presStyleCnt="0"/>
      <dgm:spPr/>
    </dgm:pt>
    <dgm:pt modelId="{B90DBACB-832D-4620-8483-AED6CE2702E4}" type="pres">
      <dgm:prSet presAssocID="{4C99D466-C8AC-4EBF-BAB4-69E2771560E5}" presName="parTx" presStyleLbl="revTx" presStyleIdx="0" presStyleCnt="3" custLinFactNeighborX="-12445" custLinFactNeighborY="-658">
        <dgm:presLayoutVars>
          <dgm:chMax val="0"/>
          <dgm:chPref val="0"/>
        </dgm:presLayoutVars>
      </dgm:prSet>
      <dgm:spPr/>
    </dgm:pt>
    <dgm:pt modelId="{517CFE61-C567-44AA-BA9C-6D621BFF4717}" type="pres">
      <dgm:prSet presAssocID="{83C460BC-9F9F-4EE3-B98C-EB20EA58A541}" presName="sibTrans" presStyleCnt="0"/>
      <dgm:spPr/>
    </dgm:pt>
    <dgm:pt modelId="{609E0379-2F09-416F-B94E-CE2B82973D02}" type="pres">
      <dgm:prSet presAssocID="{BB55E8DA-ABD3-4ECB-BAD2-038F7BE03D6F}" presName="compNode" presStyleCnt="0"/>
      <dgm:spPr/>
    </dgm:pt>
    <dgm:pt modelId="{7D26FC04-058E-46E3-8569-8CBDA66478D6}" type="pres">
      <dgm:prSet presAssocID="{BB55E8DA-ABD3-4ECB-BAD2-038F7BE03D6F}" presName="bgRect" presStyleLbl="bgShp" presStyleIdx="1" presStyleCnt="3"/>
      <dgm:spPr/>
    </dgm:pt>
    <dgm:pt modelId="{8B733E7A-D757-4261-83BD-F772F985B31B}" type="pres">
      <dgm:prSet presAssocID="{BB55E8DA-ABD3-4ECB-BAD2-038F7BE03D6F}" presName="iconRect" presStyleLbl="node1" presStyleIdx="1" presStyleCnt="3" custLinFactNeighborX="-15288"/>
      <dgm:spPr>
        <a:blipFill>
          <a:blip xmlns:r="http://schemas.openxmlformats.org/officeDocument/2006/relationships"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Watering pot"/>
        </a:ext>
      </dgm:extLst>
    </dgm:pt>
    <dgm:pt modelId="{C7E6C340-790C-4E20-855F-BB7D0000C691}" type="pres">
      <dgm:prSet presAssocID="{BB55E8DA-ABD3-4ECB-BAD2-038F7BE03D6F}" presName="spaceRect" presStyleCnt="0"/>
      <dgm:spPr/>
    </dgm:pt>
    <dgm:pt modelId="{24B0DF99-F69F-4904-B7B8-88F33869AEF9}" type="pres">
      <dgm:prSet presAssocID="{BB55E8DA-ABD3-4ECB-BAD2-038F7BE03D6F}" presName="parTx" presStyleLbl="revTx" presStyleIdx="1" presStyleCnt="3" custLinFactNeighborX="-14231" custLinFactNeighborY="-1752">
        <dgm:presLayoutVars>
          <dgm:chMax val="0"/>
          <dgm:chPref val="0"/>
        </dgm:presLayoutVars>
      </dgm:prSet>
      <dgm:spPr/>
    </dgm:pt>
    <dgm:pt modelId="{102E5B4A-D3A6-4DD6-A407-A24909F99C55}" type="pres">
      <dgm:prSet presAssocID="{652BFF44-E1D8-4CA9-B9FE-587DAADA50B7}" presName="sibTrans" presStyleCnt="0"/>
      <dgm:spPr/>
    </dgm:pt>
    <dgm:pt modelId="{69A1FF9D-2FF0-48D6-A1B3-BEE258A02CA8}" type="pres">
      <dgm:prSet presAssocID="{1567C02C-B5AF-4876-AB05-2112AD0363B7}" presName="compNode" presStyleCnt="0"/>
      <dgm:spPr/>
    </dgm:pt>
    <dgm:pt modelId="{D2291229-D6FC-4087-8DD3-45C89D09C2EC}" type="pres">
      <dgm:prSet presAssocID="{1567C02C-B5AF-4876-AB05-2112AD0363B7}" presName="bgRect" presStyleLbl="bgShp" presStyleIdx="2" presStyleCnt="3"/>
      <dgm:spPr>
        <a:ln w="50800">
          <a:solidFill>
            <a:schemeClr val="accent6"/>
          </a:solidFill>
        </a:ln>
      </dgm:spPr>
    </dgm:pt>
    <dgm:pt modelId="{FCD7AE89-1915-4583-85ED-6048C2303C3E}" type="pres">
      <dgm:prSet presAssocID="{1567C02C-B5AF-4876-AB05-2112AD0363B7}" presName="iconRect" presStyleLbl="node1" presStyleIdx="2" presStyleCnt="3" custLinFactNeighborX="-15288"/>
      <dgm:spPr>
        <a:blipFill>
          <a:blip xmlns:r="http://schemas.openxmlformats.org/officeDocument/2006/relationships" r:embed="rId5">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eciduous tree"/>
        </a:ext>
      </dgm:extLst>
    </dgm:pt>
    <dgm:pt modelId="{5BE6D46F-A620-4A5B-ABC9-836DB8A1A816}" type="pres">
      <dgm:prSet presAssocID="{1567C02C-B5AF-4876-AB05-2112AD0363B7}" presName="spaceRect" presStyleCnt="0"/>
      <dgm:spPr/>
    </dgm:pt>
    <dgm:pt modelId="{3C604227-74C4-490E-BAAD-207EB9140584}" type="pres">
      <dgm:prSet presAssocID="{1567C02C-B5AF-4876-AB05-2112AD0363B7}" presName="parTx" presStyleLbl="revTx" presStyleIdx="2" presStyleCnt="3" custScaleX="133318" custLinFactNeighborX="-6997">
        <dgm:presLayoutVars>
          <dgm:chMax val="0"/>
          <dgm:chPref val="0"/>
        </dgm:presLayoutVars>
      </dgm:prSet>
      <dgm:spPr/>
    </dgm:pt>
  </dgm:ptLst>
  <dgm:cxnLst>
    <dgm:cxn modelId="{4DF9DC06-8A73-47BB-93FF-730C40157F7C}" srcId="{83E7B5B9-1463-4E1D-81B3-911DD8B9C468}" destId="{4C99D466-C8AC-4EBF-BAB4-69E2771560E5}" srcOrd="0" destOrd="0" parTransId="{6199BA98-DD06-4F24-BE8D-44982D9336C0}" sibTransId="{83C460BC-9F9F-4EE3-B98C-EB20EA58A541}"/>
    <dgm:cxn modelId="{4684EB14-A192-458C-A513-A222E7D1236B}" srcId="{83E7B5B9-1463-4E1D-81B3-911DD8B9C468}" destId="{BB55E8DA-ABD3-4ECB-BAD2-038F7BE03D6F}" srcOrd="1" destOrd="0" parTransId="{10CDA32E-2300-46B7-A484-36DEF0DCCE61}" sibTransId="{652BFF44-E1D8-4CA9-B9FE-587DAADA50B7}"/>
    <dgm:cxn modelId="{8BE41130-2C01-479E-BFB4-D17A6087497C}" type="presOf" srcId="{83E7B5B9-1463-4E1D-81B3-911DD8B9C468}" destId="{CD20BCCF-03AD-4843-B656-42BC3DF7C9FE}" srcOrd="0" destOrd="0" presId="urn:microsoft.com/office/officeart/2018/2/layout/IconVerticalSolidList"/>
    <dgm:cxn modelId="{42D88F67-3245-40B8-96FE-7248CFFEC8A4}" type="presOf" srcId="{1567C02C-B5AF-4876-AB05-2112AD0363B7}" destId="{3C604227-74C4-490E-BAAD-207EB9140584}" srcOrd="0" destOrd="0" presId="urn:microsoft.com/office/officeart/2018/2/layout/IconVerticalSolidList"/>
    <dgm:cxn modelId="{F9C69568-504A-4DAC-A7AF-F29B18BEDF1C}" type="presOf" srcId="{4C99D466-C8AC-4EBF-BAB4-69E2771560E5}" destId="{B90DBACB-832D-4620-8483-AED6CE2702E4}" srcOrd="0" destOrd="0" presId="urn:microsoft.com/office/officeart/2018/2/layout/IconVerticalSolidList"/>
    <dgm:cxn modelId="{E0DEDF91-0BFE-4ED2-99AA-AF5A33D8A250}" srcId="{83E7B5B9-1463-4E1D-81B3-911DD8B9C468}" destId="{1567C02C-B5AF-4876-AB05-2112AD0363B7}" srcOrd="2" destOrd="0" parTransId="{43134EDE-70F4-4638-9307-FE5D26503A70}" sibTransId="{C8CBC156-7E68-4AA8-91A9-BA82D4F54693}"/>
    <dgm:cxn modelId="{2C7844CD-B9DC-45F4-AD17-F6B067B9BF3B}" type="presOf" srcId="{BB55E8DA-ABD3-4ECB-BAD2-038F7BE03D6F}" destId="{24B0DF99-F69F-4904-B7B8-88F33869AEF9}" srcOrd="0" destOrd="0" presId="urn:microsoft.com/office/officeart/2018/2/layout/IconVerticalSolidList"/>
    <dgm:cxn modelId="{0B815743-6382-4144-83EE-B5E6E8F00692}" type="presParOf" srcId="{CD20BCCF-03AD-4843-B656-42BC3DF7C9FE}" destId="{184F7871-C0E3-4862-949B-A2AB75CA8F3A}" srcOrd="0" destOrd="0" presId="urn:microsoft.com/office/officeart/2018/2/layout/IconVerticalSolidList"/>
    <dgm:cxn modelId="{169FFBD0-33EA-4788-A3B7-5CFFCAD2FAB5}" type="presParOf" srcId="{184F7871-C0E3-4862-949B-A2AB75CA8F3A}" destId="{4B315520-BBFF-4F2D-87F8-80F3EDC58E73}" srcOrd="0" destOrd="0" presId="urn:microsoft.com/office/officeart/2018/2/layout/IconVerticalSolidList"/>
    <dgm:cxn modelId="{BCA78257-D8B7-442F-9984-3780DEAE30F8}" type="presParOf" srcId="{184F7871-C0E3-4862-949B-A2AB75CA8F3A}" destId="{F094A06C-D283-4029-A3C9-7E586C2A430D}" srcOrd="1" destOrd="0" presId="urn:microsoft.com/office/officeart/2018/2/layout/IconVerticalSolidList"/>
    <dgm:cxn modelId="{103EC67C-8F26-4F60-B764-448B13672C93}" type="presParOf" srcId="{184F7871-C0E3-4862-949B-A2AB75CA8F3A}" destId="{582A4ACF-7876-404A-80C6-D9563CE1833D}" srcOrd="2" destOrd="0" presId="urn:microsoft.com/office/officeart/2018/2/layout/IconVerticalSolidList"/>
    <dgm:cxn modelId="{C7F83120-29A9-4436-82E5-6615BB42FB38}" type="presParOf" srcId="{184F7871-C0E3-4862-949B-A2AB75CA8F3A}" destId="{B90DBACB-832D-4620-8483-AED6CE2702E4}" srcOrd="3" destOrd="0" presId="urn:microsoft.com/office/officeart/2018/2/layout/IconVerticalSolidList"/>
    <dgm:cxn modelId="{DC902969-2CB1-45CC-BC42-AF617315E8EC}" type="presParOf" srcId="{CD20BCCF-03AD-4843-B656-42BC3DF7C9FE}" destId="{517CFE61-C567-44AA-BA9C-6D621BFF4717}" srcOrd="1" destOrd="0" presId="urn:microsoft.com/office/officeart/2018/2/layout/IconVerticalSolidList"/>
    <dgm:cxn modelId="{B840B1D7-FD55-4ADD-AF9F-4D9BFED7AEF4}" type="presParOf" srcId="{CD20BCCF-03AD-4843-B656-42BC3DF7C9FE}" destId="{609E0379-2F09-416F-B94E-CE2B82973D02}" srcOrd="2" destOrd="0" presId="urn:microsoft.com/office/officeart/2018/2/layout/IconVerticalSolidList"/>
    <dgm:cxn modelId="{A8BDF735-FB1B-4C47-9832-9B687B7AE663}" type="presParOf" srcId="{609E0379-2F09-416F-B94E-CE2B82973D02}" destId="{7D26FC04-058E-46E3-8569-8CBDA66478D6}" srcOrd="0" destOrd="0" presId="urn:microsoft.com/office/officeart/2018/2/layout/IconVerticalSolidList"/>
    <dgm:cxn modelId="{5EB9E80E-0617-4702-B24B-B94989AC425E}" type="presParOf" srcId="{609E0379-2F09-416F-B94E-CE2B82973D02}" destId="{8B733E7A-D757-4261-83BD-F772F985B31B}" srcOrd="1" destOrd="0" presId="urn:microsoft.com/office/officeart/2018/2/layout/IconVerticalSolidList"/>
    <dgm:cxn modelId="{50F463D2-EB65-4730-9531-97F60CE27890}" type="presParOf" srcId="{609E0379-2F09-416F-B94E-CE2B82973D02}" destId="{C7E6C340-790C-4E20-855F-BB7D0000C691}" srcOrd="2" destOrd="0" presId="urn:microsoft.com/office/officeart/2018/2/layout/IconVerticalSolidList"/>
    <dgm:cxn modelId="{53B0B8A4-A17D-4A45-B748-AD6AB0FB3D0D}" type="presParOf" srcId="{609E0379-2F09-416F-B94E-CE2B82973D02}" destId="{24B0DF99-F69F-4904-B7B8-88F33869AEF9}" srcOrd="3" destOrd="0" presId="urn:microsoft.com/office/officeart/2018/2/layout/IconVerticalSolidList"/>
    <dgm:cxn modelId="{7191F90F-2FAB-42DD-A471-C37748B4A854}" type="presParOf" srcId="{CD20BCCF-03AD-4843-B656-42BC3DF7C9FE}" destId="{102E5B4A-D3A6-4DD6-A407-A24909F99C55}" srcOrd="3" destOrd="0" presId="urn:microsoft.com/office/officeart/2018/2/layout/IconVerticalSolidList"/>
    <dgm:cxn modelId="{C01556AC-DC38-4580-B3EC-3CC6ED6E102D}" type="presParOf" srcId="{CD20BCCF-03AD-4843-B656-42BC3DF7C9FE}" destId="{69A1FF9D-2FF0-48D6-A1B3-BEE258A02CA8}" srcOrd="4" destOrd="0" presId="urn:microsoft.com/office/officeart/2018/2/layout/IconVerticalSolidList"/>
    <dgm:cxn modelId="{5863D8DD-3D38-46BF-BA94-40E19E35D7C7}" type="presParOf" srcId="{69A1FF9D-2FF0-48D6-A1B3-BEE258A02CA8}" destId="{D2291229-D6FC-4087-8DD3-45C89D09C2EC}" srcOrd="0" destOrd="0" presId="urn:microsoft.com/office/officeart/2018/2/layout/IconVerticalSolidList"/>
    <dgm:cxn modelId="{DD1C16B2-45DB-479F-AC48-2DE8DD793AA7}" type="presParOf" srcId="{69A1FF9D-2FF0-48D6-A1B3-BEE258A02CA8}" destId="{FCD7AE89-1915-4583-85ED-6048C2303C3E}" srcOrd="1" destOrd="0" presId="urn:microsoft.com/office/officeart/2018/2/layout/IconVerticalSolidList"/>
    <dgm:cxn modelId="{CDBC4F49-E82E-45B0-A906-492E28FA0B4E}" type="presParOf" srcId="{69A1FF9D-2FF0-48D6-A1B3-BEE258A02CA8}" destId="{5BE6D46F-A620-4A5B-ABC9-836DB8A1A816}" srcOrd="2" destOrd="0" presId="urn:microsoft.com/office/officeart/2018/2/layout/IconVerticalSolidList"/>
    <dgm:cxn modelId="{7E0C54A2-94A9-439E-94F6-75CD5D8CBAA5}" type="presParOf" srcId="{69A1FF9D-2FF0-48D6-A1B3-BEE258A02CA8}" destId="{3C604227-74C4-490E-BAAD-207EB914058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315520-BBFF-4F2D-87F8-80F3EDC58E73}">
      <dsp:nvSpPr>
        <dsp:cNvPr id="0" name=""/>
        <dsp:cNvSpPr/>
      </dsp:nvSpPr>
      <dsp:spPr>
        <a:xfrm>
          <a:off x="-180939" y="9377"/>
          <a:ext cx="4280891" cy="142316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94A06C-D283-4029-A3C9-7E586C2A430D}">
      <dsp:nvSpPr>
        <dsp:cNvPr id="0" name=""/>
        <dsp:cNvSpPr/>
      </dsp:nvSpPr>
      <dsp:spPr>
        <a:xfrm>
          <a:off x="129668" y="329589"/>
          <a:ext cx="784271" cy="782740"/>
        </a:xfrm>
        <a:prstGeom prst="rect">
          <a:avLst/>
        </a:prstGeom>
        <a:blipFill>
          <a:blip xmlns:r="http://schemas.openxmlformats.org/officeDocument/2006/relationships" r:embed="rId1">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0DBACB-832D-4620-8483-AED6CE2702E4}">
      <dsp:nvSpPr>
        <dsp:cNvPr id="0" name=""/>
        <dsp:cNvSpPr/>
      </dsp:nvSpPr>
      <dsp:spPr>
        <a:xfrm>
          <a:off x="1144578" y="3"/>
          <a:ext cx="2569441" cy="14245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765" tIns="150765" rIns="150765" bIns="150765" numCol="1" spcCol="1270" anchor="ctr" anchorCtr="0">
          <a:noAutofit/>
        </a:bodyPr>
        <a:lstStyle/>
        <a:p>
          <a:pPr marL="0" lvl="0" indent="0" algn="l" defTabSz="711200">
            <a:lnSpc>
              <a:spcPct val="100000"/>
            </a:lnSpc>
            <a:spcBef>
              <a:spcPct val="0"/>
            </a:spcBef>
            <a:spcAft>
              <a:spcPct val="35000"/>
            </a:spcAft>
            <a:buNone/>
          </a:pPr>
          <a:r>
            <a:rPr lang="en-US" sz="1600" kern="1200" dirty="0"/>
            <a:t>A narrow aquatic link that connects uplands to larger estuaries and are affected by tidal ebb and flood</a:t>
          </a:r>
        </a:p>
      </dsp:txBody>
      <dsp:txXfrm>
        <a:off x="1144578" y="3"/>
        <a:ext cx="2569441" cy="1424555"/>
      </dsp:txXfrm>
    </dsp:sp>
    <dsp:sp modelId="{7D26FC04-058E-46E3-8569-8CBDA66478D6}">
      <dsp:nvSpPr>
        <dsp:cNvPr id="0" name=""/>
        <dsp:cNvSpPr/>
      </dsp:nvSpPr>
      <dsp:spPr>
        <a:xfrm>
          <a:off x="-180939" y="1779278"/>
          <a:ext cx="4280891" cy="142316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733E7A-D757-4261-83BD-F772F985B31B}">
      <dsp:nvSpPr>
        <dsp:cNvPr id="0" name=""/>
        <dsp:cNvSpPr/>
      </dsp:nvSpPr>
      <dsp:spPr>
        <a:xfrm>
          <a:off x="129668" y="2099490"/>
          <a:ext cx="784271" cy="782740"/>
        </a:xfrm>
        <a:prstGeom prst="rect">
          <a:avLst/>
        </a:prstGeom>
        <a:blipFill>
          <a:blip xmlns:r="http://schemas.openxmlformats.org/officeDocument/2006/relationships"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B0DF99-F69F-4904-B7B8-88F33869AEF9}">
      <dsp:nvSpPr>
        <dsp:cNvPr id="0" name=""/>
        <dsp:cNvSpPr/>
      </dsp:nvSpPr>
      <dsp:spPr>
        <a:xfrm>
          <a:off x="1098688" y="1754320"/>
          <a:ext cx="2569441" cy="14245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765" tIns="150765" rIns="150765" bIns="150765" numCol="1" spcCol="1270" anchor="ctr" anchorCtr="0">
          <a:noAutofit/>
        </a:bodyPr>
        <a:lstStyle/>
        <a:p>
          <a:pPr marL="0" lvl="0" indent="0" algn="l" defTabSz="711200">
            <a:lnSpc>
              <a:spcPct val="100000"/>
            </a:lnSpc>
            <a:spcBef>
              <a:spcPct val="0"/>
            </a:spcBef>
            <a:spcAft>
              <a:spcPct val="35000"/>
            </a:spcAft>
            <a:buNone/>
          </a:pPr>
          <a:r>
            <a:rPr lang="en-US" sz="1600" kern="1200" dirty="0"/>
            <a:t>Serve as an essential nursery habitat</a:t>
          </a:r>
          <a:r>
            <a:rPr lang="en-US" sz="1600" kern="1200" baseline="30000" dirty="0"/>
            <a:t>1,2</a:t>
          </a:r>
          <a:endParaRPr lang="en-US" sz="1600" kern="1200" dirty="0"/>
        </a:p>
      </dsp:txBody>
      <dsp:txXfrm>
        <a:off x="1098688" y="1754320"/>
        <a:ext cx="2569441" cy="1424555"/>
      </dsp:txXfrm>
    </dsp:sp>
    <dsp:sp modelId="{D2291229-D6FC-4087-8DD3-45C89D09C2EC}">
      <dsp:nvSpPr>
        <dsp:cNvPr id="0" name=""/>
        <dsp:cNvSpPr/>
      </dsp:nvSpPr>
      <dsp:spPr>
        <a:xfrm>
          <a:off x="-180939" y="3549180"/>
          <a:ext cx="4280891" cy="1423163"/>
        </a:xfrm>
        <a:prstGeom prst="roundRect">
          <a:avLst>
            <a:gd name="adj" fmla="val 10000"/>
          </a:avLst>
        </a:prstGeom>
        <a:solidFill>
          <a:schemeClr val="accent1">
            <a:tint val="40000"/>
            <a:hueOff val="0"/>
            <a:satOff val="0"/>
            <a:lumOff val="0"/>
            <a:alphaOff val="0"/>
          </a:schemeClr>
        </a:solidFill>
        <a:ln w="50800">
          <a:solidFill>
            <a:schemeClr val="accent6"/>
          </a:solidFill>
        </a:ln>
        <a:effectLst/>
      </dsp:spPr>
      <dsp:style>
        <a:lnRef idx="0">
          <a:scrgbClr r="0" g="0" b="0"/>
        </a:lnRef>
        <a:fillRef idx="1">
          <a:scrgbClr r="0" g="0" b="0"/>
        </a:fillRef>
        <a:effectRef idx="0">
          <a:scrgbClr r="0" g="0" b="0"/>
        </a:effectRef>
        <a:fontRef idx="minor"/>
      </dsp:style>
    </dsp:sp>
    <dsp:sp modelId="{FCD7AE89-1915-4583-85ED-6048C2303C3E}">
      <dsp:nvSpPr>
        <dsp:cNvPr id="0" name=""/>
        <dsp:cNvSpPr/>
      </dsp:nvSpPr>
      <dsp:spPr>
        <a:xfrm>
          <a:off x="129668" y="3869392"/>
          <a:ext cx="784271" cy="782740"/>
        </a:xfrm>
        <a:prstGeom prst="rect">
          <a:avLst/>
        </a:prstGeom>
        <a:blipFill>
          <a:blip xmlns:r="http://schemas.openxmlformats.org/officeDocument/2006/relationships" r:embed="rId5">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604227-74C4-490E-BAAD-207EB9140584}">
      <dsp:nvSpPr>
        <dsp:cNvPr id="0" name=""/>
        <dsp:cNvSpPr/>
      </dsp:nvSpPr>
      <dsp:spPr>
        <a:xfrm>
          <a:off x="856518" y="3549180"/>
          <a:ext cx="3425528" cy="14245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765" tIns="150765" rIns="150765" bIns="150765" numCol="1" spcCol="1270" anchor="ctr" anchorCtr="0">
          <a:noAutofit/>
        </a:bodyPr>
        <a:lstStyle/>
        <a:p>
          <a:pPr marL="0" lvl="0" indent="0" algn="l" defTabSz="711200">
            <a:lnSpc>
              <a:spcPct val="100000"/>
            </a:lnSpc>
            <a:spcBef>
              <a:spcPct val="0"/>
            </a:spcBef>
            <a:spcAft>
              <a:spcPct val="35000"/>
            </a:spcAft>
            <a:buNone/>
          </a:pPr>
          <a:r>
            <a:rPr lang="en-US" sz="1600" kern="1200" dirty="0"/>
            <a:t>Crucial for evaluating and understanding the impacts of coastal development and urbanization on aquatic ecosystems</a:t>
          </a:r>
          <a:r>
            <a:rPr lang="en-US" sz="1600" kern="1200" baseline="30000" dirty="0"/>
            <a:t>1,3,4</a:t>
          </a:r>
          <a:endParaRPr lang="en-US" sz="1600" kern="1200" dirty="0"/>
        </a:p>
      </dsp:txBody>
      <dsp:txXfrm>
        <a:off x="856518" y="3549180"/>
        <a:ext cx="3425528" cy="142455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BF5F72-89A7-2945-89FE-3A7F2A309312}" type="datetimeFigureOut">
              <a:rPr lang="en-US" smtClean="0"/>
              <a:t>4/2/24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7F982F-3925-F141-83C8-D238F6527865}" type="slidenum">
              <a:rPr lang="en-US" smtClean="0"/>
              <a:t>‹#›</a:t>
            </a:fld>
            <a:endParaRPr lang="en-US"/>
          </a:p>
        </p:txBody>
      </p:sp>
    </p:spTree>
    <p:extLst>
      <p:ext uri="{BB962C8B-B14F-4D97-AF65-F5344CB8AC3E}">
        <p14:creationId xmlns:p14="http://schemas.microsoft.com/office/powerpoint/2010/main" val="482194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PowerPoint was made without the use of PowerPoint Animations. Each animation is instead on a different slide. This is also done so that any transfer to PDF or similar files, the progression will still be kept the same. </a:t>
            </a:r>
          </a:p>
        </p:txBody>
      </p:sp>
      <p:sp>
        <p:nvSpPr>
          <p:cNvPr id="4" name="Slide Number Placeholder 3"/>
          <p:cNvSpPr>
            <a:spLocks noGrp="1"/>
          </p:cNvSpPr>
          <p:nvPr>
            <p:ph type="sldNum" sz="quarter" idx="5"/>
          </p:nvPr>
        </p:nvSpPr>
        <p:spPr/>
        <p:txBody>
          <a:bodyPr/>
          <a:lstStyle/>
          <a:p>
            <a:fld id="{777F982F-3925-F141-83C8-D238F6527865}" type="slidenum">
              <a:rPr lang="en-US" smtClean="0"/>
              <a:t>1</a:t>
            </a:fld>
            <a:endParaRPr lang="en-US"/>
          </a:p>
        </p:txBody>
      </p:sp>
    </p:spTree>
    <p:extLst>
      <p:ext uri="{BB962C8B-B14F-4D97-AF65-F5344CB8AC3E}">
        <p14:creationId xmlns:p14="http://schemas.microsoft.com/office/powerpoint/2010/main" val="8563555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3</a:t>
            </a:fld>
            <a:endParaRPr lang="en-US"/>
          </a:p>
        </p:txBody>
      </p:sp>
    </p:spTree>
    <p:extLst>
      <p:ext uri="{BB962C8B-B14F-4D97-AF65-F5344CB8AC3E}">
        <p14:creationId xmlns:p14="http://schemas.microsoft.com/office/powerpoint/2010/main" val="8867046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Tidal creeks are </a:t>
            </a:r>
            <a:r>
              <a:rPr lang="en-US" b="1" dirty="0"/>
              <a:t>important for understanding the impacts of coastal development and urbanization in aquatic systems</a:t>
            </a:r>
            <a:r>
              <a:rPr lang="en-US" dirty="0"/>
              <a:t>, which is why we will be using them in the bead activity later. They are essential nursery habitats for different coastal species, and </a:t>
            </a:r>
            <a:r>
              <a:rPr lang="en-US" b="1" dirty="0"/>
              <a:t>if they are disrupted or removed, then there is potential for a decrease in species diversity and richness, along with a decrease in the relative abundance within that area</a:t>
            </a:r>
            <a:r>
              <a:rPr lang="en-US" dirty="0"/>
              <a:t>, or even in larger bodies of water that are connected.</a:t>
            </a:r>
          </a:p>
          <a:p>
            <a:endParaRPr lang="en-US" dirty="0"/>
          </a:p>
          <a:p>
            <a:r>
              <a:rPr lang="en-US" dirty="0"/>
              <a:t>Docks can be impacted by humans when marinas and docks are built. They can be affected by agriculture and factories when rain run off drains into the creeks, bringing with it an influx of sediment, pollutants, and high nutrient concentrations. This can affect the delicate aquatic ecosystem by creating dead zones where oxygen is low to nonexistent, which could lead to fish and other organisms dying in those areas. </a:t>
            </a:r>
          </a:p>
        </p:txBody>
      </p:sp>
      <p:sp>
        <p:nvSpPr>
          <p:cNvPr id="4" name="Slide Number Placeholder 3"/>
          <p:cNvSpPr>
            <a:spLocks noGrp="1"/>
          </p:cNvSpPr>
          <p:nvPr>
            <p:ph type="sldNum" sz="quarter" idx="5"/>
          </p:nvPr>
        </p:nvSpPr>
        <p:spPr/>
        <p:txBody>
          <a:bodyPr/>
          <a:lstStyle/>
          <a:p>
            <a:fld id="{777F982F-3925-F141-83C8-D238F6527865}" type="slidenum">
              <a:rPr lang="en-US" smtClean="0"/>
              <a:t>4</a:t>
            </a:fld>
            <a:endParaRPr lang="en-US"/>
          </a:p>
        </p:txBody>
      </p:sp>
    </p:spTree>
    <p:extLst>
      <p:ext uri="{BB962C8B-B14F-4D97-AF65-F5344CB8AC3E}">
        <p14:creationId xmlns:p14="http://schemas.microsoft.com/office/powerpoint/2010/main" val="39504709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5</a:t>
            </a:fld>
            <a:endParaRPr lang="en-US"/>
          </a:p>
        </p:txBody>
      </p:sp>
    </p:spTree>
    <p:extLst>
      <p:ext uri="{BB962C8B-B14F-4D97-AF65-F5344CB8AC3E}">
        <p14:creationId xmlns:p14="http://schemas.microsoft.com/office/powerpoint/2010/main" val="4896625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6</a:t>
            </a:fld>
            <a:endParaRPr lang="en-US"/>
          </a:p>
        </p:txBody>
      </p:sp>
    </p:spTree>
    <p:extLst>
      <p:ext uri="{BB962C8B-B14F-4D97-AF65-F5344CB8AC3E}">
        <p14:creationId xmlns:p14="http://schemas.microsoft.com/office/powerpoint/2010/main" val="28704152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7</a:t>
            </a:fld>
            <a:endParaRPr lang="en-US"/>
          </a:p>
        </p:txBody>
      </p:sp>
    </p:spTree>
    <p:extLst>
      <p:ext uri="{BB962C8B-B14F-4D97-AF65-F5344CB8AC3E}">
        <p14:creationId xmlns:p14="http://schemas.microsoft.com/office/powerpoint/2010/main" val="25423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8</a:t>
            </a:fld>
            <a:endParaRPr lang="en-US"/>
          </a:p>
        </p:txBody>
      </p:sp>
    </p:spTree>
    <p:extLst>
      <p:ext uri="{BB962C8B-B14F-4D97-AF65-F5344CB8AC3E}">
        <p14:creationId xmlns:p14="http://schemas.microsoft.com/office/powerpoint/2010/main" val="970399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sz="1800" b="1" u="sng" kern="0" dirty="0">
                <a:solidFill>
                  <a:srgbClr val="000000"/>
                </a:solidFill>
                <a:effectLst/>
                <a:latin typeface="Calibri" panose="020F0502020204030204" pitchFamily="34" charset="0"/>
                <a:ea typeface="MS Mincho" panose="02020609040205080304" pitchFamily="49" charset="-128"/>
              </a:rPr>
              <a:t>Food webs:</a:t>
            </a:r>
            <a:r>
              <a:rPr lang="en-US" sz="1800" kern="0" dirty="0">
                <a:solidFill>
                  <a:srgbClr val="000000"/>
                </a:solidFill>
                <a:effectLst/>
                <a:latin typeface="Calibri" panose="020F0502020204030204" pitchFamily="34" charset="0"/>
                <a:ea typeface="MS Mincho" panose="02020609040205080304" pitchFamily="49" charset="-128"/>
              </a:rPr>
              <a:t> consist of all the food chains within a single ecosystem. What food chains are available within a specific ecosystem may vary based on time of the year, time of day, and geographic location</a:t>
            </a:r>
            <a:r>
              <a:rPr lang="en-US" dirty="0">
                <a:effectLst/>
              </a:rPr>
              <a:t> </a:t>
            </a:r>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9</a:t>
            </a:fld>
            <a:endParaRPr lang="en-US"/>
          </a:p>
        </p:txBody>
      </p:sp>
    </p:spTree>
    <p:extLst>
      <p:ext uri="{BB962C8B-B14F-4D97-AF65-F5344CB8AC3E}">
        <p14:creationId xmlns:p14="http://schemas.microsoft.com/office/powerpoint/2010/main" val="17260348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sz="1800" b="1" u="sng" kern="0" dirty="0">
                <a:solidFill>
                  <a:srgbClr val="000000"/>
                </a:solidFill>
                <a:effectLst/>
                <a:latin typeface="Calibri" panose="020F0502020204030204" pitchFamily="34" charset="0"/>
                <a:ea typeface="MS Mincho" panose="02020609040205080304" pitchFamily="49" charset="-128"/>
              </a:rPr>
              <a:t>Food webs:</a:t>
            </a:r>
            <a:r>
              <a:rPr lang="en-US" sz="1800" kern="0" dirty="0">
                <a:solidFill>
                  <a:srgbClr val="000000"/>
                </a:solidFill>
                <a:effectLst/>
                <a:latin typeface="Calibri" panose="020F0502020204030204" pitchFamily="34" charset="0"/>
                <a:ea typeface="MS Mincho" panose="02020609040205080304" pitchFamily="49" charset="-128"/>
              </a:rPr>
              <a:t> consist of all the food chains within a single ecosystem. What food chains are available within a specific ecosystem may vary based on time of the year, time of day, and geographic location</a:t>
            </a:r>
            <a:r>
              <a:rPr lang="en-US" dirty="0">
                <a:effectLst/>
              </a:rPr>
              <a:t> </a:t>
            </a:r>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10</a:t>
            </a:fld>
            <a:endParaRPr lang="en-US"/>
          </a:p>
        </p:txBody>
      </p:sp>
    </p:spTree>
    <p:extLst>
      <p:ext uri="{BB962C8B-B14F-4D97-AF65-F5344CB8AC3E}">
        <p14:creationId xmlns:p14="http://schemas.microsoft.com/office/powerpoint/2010/main" val="476285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1" u="sng" kern="0" dirty="0">
                <a:solidFill>
                  <a:srgbClr val="000000"/>
                </a:solidFill>
                <a:effectLst/>
                <a:latin typeface="Calibri" panose="020F0502020204030204" pitchFamily="34" charset="0"/>
                <a:ea typeface="MS Mincho" panose="02020609040205080304" pitchFamily="49" charset="-128"/>
              </a:rPr>
              <a:t>Food webs:</a:t>
            </a:r>
            <a:r>
              <a:rPr lang="en-US" sz="1800" kern="0" dirty="0">
                <a:solidFill>
                  <a:srgbClr val="000000"/>
                </a:solidFill>
                <a:effectLst/>
                <a:latin typeface="Calibri" panose="020F0502020204030204" pitchFamily="34" charset="0"/>
                <a:ea typeface="MS Mincho" panose="02020609040205080304" pitchFamily="49" charset="-128"/>
              </a:rPr>
              <a:t> consist of all the food chains within a single ecosystem. What food chains are available within a specific ecosystem may vary based on time of the year, time of day, and geographic location</a:t>
            </a:r>
            <a:r>
              <a:rPr lang="en-US" dirty="0">
                <a:effectLst/>
              </a:rPr>
              <a:t> </a:t>
            </a:r>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11</a:t>
            </a:fld>
            <a:endParaRPr lang="en-US"/>
          </a:p>
        </p:txBody>
      </p:sp>
    </p:spTree>
    <p:extLst>
      <p:ext uri="{BB962C8B-B14F-4D97-AF65-F5344CB8AC3E}">
        <p14:creationId xmlns:p14="http://schemas.microsoft.com/office/powerpoint/2010/main" val="29480002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1" u="sng" kern="0" dirty="0">
                <a:solidFill>
                  <a:srgbClr val="000000"/>
                </a:solidFill>
                <a:effectLst/>
                <a:latin typeface="Calibri" panose="020F0502020204030204" pitchFamily="34" charset="0"/>
                <a:ea typeface="MS Mincho" panose="02020609040205080304" pitchFamily="49" charset="-128"/>
              </a:rPr>
              <a:t>Food webs:</a:t>
            </a:r>
            <a:r>
              <a:rPr lang="en-US" sz="1800" kern="0" dirty="0">
                <a:solidFill>
                  <a:srgbClr val="000000"/>
                </a:solidFill>
                <a:effectLst/>
                <a:latin typeface="Calibri" panose="020F0502020204030204" pitchFamily="34" charset="0"/>
                <a:ea typeface="MS Mincho" panose="02020609040205080304" pitchFamily="49" charset="-128"/>
              </a:rPr>
              <a:t> consist of all the food chains within a single ecosystem. What food chains are available within a specific ecosystem may vary based on time of the year, time of day, and geographic location</a:t>
            </a:r>
            <a:r>
              <a:rPr lang="en-US" dirty="0">
                <a:effectLst/>
              </a:rPr>
              <a:t> </a:t>
            </a:r>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12</a:t>
            </a:fld>
            <a:endParaRPr lang="en-US"/>
          </a:p>
        </p:txBody>
      </p:sp>
    </p:spTree>
    <p:extLst>
      <p:ext uri="{BB962C8B-B14F-4D97-AF65-F5344CB8AC3E}">
        <p14:creationId xmlns:p14="http://schemas.microsoft.com/office/powerpoint/2010/main" val="23961430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13</a:t>
            </a:fld>
            <a:endParaRPr lang="en-US"/>
          </a:p>
        </p:txBody>
      </p:sp>
    </p:spTree>
    <p:extLst>
      <p:ext uri="{BB962C8B-B14F-4D97-AF65-F5344CB8AC3E}">
        <p14:creationId xmlns:p14="http://schemas.microsoft.com/office/powerpoint/2010/main" val="12238832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14</a:t>
            </a:fld>
            <a:endParaRPr lang="en-US"/>
          </a:p>
        </p:txBody>
      </p:sp>
    </p:spTree>
    <p:extLst>
      <p:ext uri="{BB962C8B-B14F-4D97-AF65-F5344CB8AC3E}">
        <p14:creationId xmlns:p14="http://schemas.microsoft.com/office/powerpoint/2010/main" val="3490259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trophic level is made up of primary producers. This includes plants like trees, grasses, and flowers, but also marine plants like algae and phytoplankton. These organisms can make their own energy and are autotrophs. They can make their own energy through photosynthesis by using sun energy.</a:t>
            </a:r>
          </a:p>
          <a:p>
            <a:endParaRPr lang="en-US" dirty="0"/>
          </a:p>
          <a:p>
            <a:r>
              <a:rPr lang="en-US" dirty="0"/>
              <a:t>Images inserted with PowerPoint stock images</a:t>
            </a:r>
          </a:p>
        </p:txBody>
      </p:sp>
      <p:sp>
        <p:nvSpPr>
          <p:cNvPr id="4" name="Slide Number Placeholder 3"/>
          <p:cNvSpPr>
            <a:spLocks noGrp="1"/>
          </p:cNvSpPr>
          <p:nvPr>
            <p:ph type="sldNum" sz="quarter" idx="5"/>
          </p:nvPr>
        </p:nvSpPr>
        <p:spPr/>
        <p:txBody>
          <a:bodyPr/>
          <a:lstStyle/>
          <a:p>
            <a:fld id="{777F982F-3925-F141-83C8-D238F6527865}" type="slidenum">
              <a:rPr lang="en-US" smtClean="0"/>
              <a:t>15</a:t>
            </a:fld>
            <a:endParaRPr lang="en-US"/>
          </a:p>
        </p:txBody>
      </p:sp>
    </p:spTree>
    <p:extLst>
      <p:ext uri="{BB962C8B-B14F-4D97-AF65-F5344CB8AC3E}">
        <p14:creationId xmlns:p14="http://schemas.microsoft.com/office/powerpoint/2010/main" val="24636774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second trophic level is made up of primary consumers. These animals are either herbivores (plant-eating), decomposers (like mushrooms), or detritivores (organisms that feed on decaying matter, like worm or flies).</a:t>
            </a:r>
          </a:p>
          <a:p>
            <a:endParaRPr lang="en-US" dirty="0"/>
          </a:p>
          <a:p>
            <a:r>
              <a:rPr lang="en-US" dirty="0"/>
              <a:t>Mushrooms are decomposers, which will often grow and get their energy by breaking down dead organisms, like from fallen trees. </a:t>
            </a:r>
          </a:p>
          <a:p>
            <a:endParaRPr lang="en-US" dirty="0"/>
          </a:p>
          <a:p>
            <a:r>
              <a:rPr lang="en-US" dirty="0"/>
              <a:t>Cows will eat plants such as grass and hay for their energy.</a:t>
            </a:r>
          </a:p>
          <a:p>
            <a:endParaRPr lang="en-US" dirty="0"/>
          </a:p>
          <a:p>
            <a:r>
              <a:rPr lang="en-US" dirty="0"/>
              <a:t>Worms are detritivores, which feed and get their energy on decaying plant matter. It’s why worms are so popular with people who compost!</a:t>
            </a:r>
          </a:p>
          <a:p>
            <a:endParaRPr lang="en-US" dirty="0"/>
          </a:p>
          <a:p>
            <a:r>
              <a:rPr lang="en-US" dirty="0"/>
              <a:t>Shrimp feed on and get their energy from algae and other phytoplankton.</a:t>
            </a:r>
          </a:p>
          <a:p>
            <a:endParaRPr lang="en-US" dirty="0"/>
          </a:p>
          <a:p>
            <a:r>
              <a:rPr lang="en-US" dirty="0"/>
              <a:t>Butterflies get their energy from the nectar that flowers produce. </a:t>
            </a:r>
          </a:p>
          <a:p>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Images inserted with PowerPoint stock images</a:t>
            </a:r>
          </a:p>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16</a:t>
            </a:fld>
            <a:endParaRPr lang="en-US"/>
          </a:p>
        </p:txBody>
      </p:sp>
    </p:spTree>
    <p:extLst>
      <p:ext uri="{BB962C8B-B14F-4D97-AF65-F5344CB8AC3E}">
        <p14:creationId xmlns:p14="http://schemas.microsoft.com/office/powerpoint/2010/main" val="39860678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third trophic level is made up of secondary consumers. These organisms will eat organisms like the herbivores to get their energy. These are heterotrophs that are either omnivorous or carnivorous. </a:t>
            </a:r>
          </a:p>
          <a:p>
            <a:endParaRPr lang="en-US" dirty="0"/>
          </a:p>
          <a:p>
            <a:r>
              <a:rPr lang="en-US" dirty="0"/>
              <a:t>Birds like ducks often eat small fish, plant matter, and insects, which all fall in lower trophic levels. </a:t>
            </a:r>
          </a:p>
          <a:p>
            <a:endParaRPr lang="en-US" dirty="0"/>
          </a:p>
          <a:p>
            <a:r>
              <a:rPr lang="en-US" dirty="0"/>
              <a:t>Spiders often eat insects (like flies and butterflies) in the second trophic level, which in turn feed on primary producers.</a:t>
            </a:r>
          </a:p>
          <a:p>
            <a:endParaRPr lang="en-US" dirty="0"/>
          </a:p>
          <a:p>
            <a:r>
              <a:rPr lang="en-US" dirty="0"/>
              <a:t>Larger fish like striped bass get their energy from insects, worms, and other small fish that can be found in the second trophic level.</a:t>
            </a:r>
          </a:p>
          <a:p>
            <a:endParaRPr lang="en-US" dirty="0"/>
          </a:p>
          <a:p>
            <a:r>
              <a:rPr lang="en-US" dirty="0"/>
              <a:t>Crabs will also feed on things like worms and small fish found in the second trophic level, but also on algae from the first trophic level, and decaying matter.</a:t>
            </a:r>
          </a:p>
          <a:p>
            <a:endParaRPr lang="en-US" dirty="0"/>
          </a:p>
          <a:p>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Images inserted with PowerPoint stock images</a:t>
            </a:r>
          </a:p>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17</a:t>
            </a:fld>
            <a:endParaRPr lang="en-US"/>
          </a:p>
        </p:txBody>
      </p:sp>
    </p:spTree>
    <p:extLst>
      <p:ext uri="{BB962C8B-B14F-4D97-AF65-F5344CB8AC3E}">
        <p14:creationId xmlns:p14="http://schemas.microsoft.com/office/powerpoint/2010/main" val="8750907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fourth trophic level contains tertiary consumers. These organisms get their energy by consuming organisms from the trophic levels beneath it. </a:t>
            </a:r>
          </a:p>
          <a:p>
            <a:endParaRPr lang="en-US" dirty="0"/>
          </a:p>
          <a:p>
            <a:r>
              <a:rPr lang="en-US" dirty="0"/>
              <a:t>Penguins get their energy by eating a variety of fish, which can be found in the second and third trophic levels as both primary and secondary consumers. </a:t>
            </a:r>
          </a:p>
          <a:p>
            <a:endParaRPr lang="en-US" dirty="0"/>
          </a:p>
          <a:p>
            <a:r>
              <a:rPr lang="en-US" dirty="0"/>
              <a:t>Seals will get their energy by often feeding on fish like cod and herring, along with octopus and squid, which can be found in the lower trophic levels. </a:t>
            </a:r>
          </a:p>
          <a:p>
            <a:br>
              <a:rPr lang="en-US" dirty="0"/>
            </a:br>
            <a:r>
              <a:rPr lang="en-US" dirty="0"/>
              <a:t>Bald eagles and other birds of prey are carnivores that get their energy by feeding on fish and small mammals like mice, which can be found in the lower trophic levels. </a:t>
            </a:r>
          </a:p>
          <a:p>
            <a:endParaRPr lang="en-US" dirty="0"/>
          </a:p>
          <a:p>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Images inserted with PowerPoint stock images</a:t>
            </a:r>
          </a:p>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18</a:t>
            </a:fld>
            <a:endParaRPr lang="en-US"/>
          </a:p>
        </p:txBody>
      </p:sp>
    </p:spTree>
    <p:extLst>
      <p:ext uri="{BB962C8B-B14F-4D97-AF65-F5344CB8AC3E}">
        <p14:creationId xmlns:p14="http://schemas.microsoft.com/office/powerpoint/2010/main" val="18056061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Lastly, the fifth trophic level includes quaternary consumers. These include apex predators such as orcas (killer whales), lions, and humans. These organisms are at the top of the food chain and often don’t have many, if any, predators. </a:t>
            </a:r>
          </a:p>
          <a:p>
            <a:endParaRPr lang="en-US" dirty="0"/>
          </a:p>
          <a:p>
            <a:r>
              <a:rPr lang="en-US" dirty="0"/>
              <a:t>Lions are known for being “king” of the wild. They are carnivores and get their energy by eating organisms found in the second trophic levels that are primary consumers like zebras, antelope, wildebeest, and rodents, along with secondary and sometimes tertiary consumers found in the third and fourth trophic levels, like birds and reptiles. </a:t>
            </a:r>
          </a:p>
          <a:p>
            <a:endParaRPr lang="en-US" dirty="0"/>
          </a:p>
          <a:p>
            <a:r>
              <a:rPr lang="en-US" dirty="0"/>
              <a:t>Orca (killer whales) are carnivores that get their energy from eating organisms like seals and penguins. </a:t>
            </a:r>
          </a:p>
          <a:p>
            <a:endParaRPr lang="en-US" dirty="0"/>
          </a:p>
          <a:p>
            <a:r>
              <a:rPr lang="en-US" dirty="0"/>
              <a:t>Humans are also an example of quaternary consumers. We get our energy by eating a variety of organisms found in the lower trophic levels. We are omnivores and can get our energy from eating plants and other animals, including other mammals, birds, fishes, and even reptiles.</a:t>
            </a:r>
          </a:p>
          <a:p>
            <a:endParaRPr lang="en-US" dirty="0"/>
          </a:p>
          <a:p>
            <a:endParaRPr lang="en-US" dirty="0"/>
          </a:p>
          <a:p>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Images inserted with PowerPoint stock images</a:t>
            </a:r>
          </a:p>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19</a:t>
            </a:fld>
            <a:endParaRPr lang="en-US"/>
          </a:p>
        </p:txBody>
      </p:sp>
    </p:spTree>
    <p:extLst>
      <p:ext uri="{BB962C8B-B14F-4D97-AF65-F5344CB8AC3E}">
        <p14:creationId xmlns:p14="http://schemas.microsoft.com/office/powerpoint/2010/main" val="37871690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the directionality of the energy exchange arrows. End of the arrow should be on the “prey” and the arrowhead should be pointed towards the ”predator”. This indicates a transfer of energy.</a:t>
            </a:r>
          </a:p>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20</a:t>
            </a:fld>
            <a:endParaRPr lang="en-US"/>
          </a:p>
        </p:txBody>
      </p:sp>
    </p:spTree>
    <p:extLst>
      <p:ext uri="{BB962C8B-B14F-4D97-AF65-F5344CB8AC3E}">
        <p14:creationId xmlns:p14="http://schemas.microsoft.com/office/powerpoint/2010/main" val="12446415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the directionality of the energy exchange arrows. End of the arrow should be on the “prey” and the arrowhead should be pointed towards the ”predator”. This indicates a transfer of energy.</a:t>
            </a:r>
          </a:p>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21</a:t>
            </a:fld>
            <a:endParaRPr lang="en-US"/>
          </a:p>
        </p:txBody>
      </p:sp>
    </p:spTree>
    <p:extLst>
      <p:ext uri="{BB962C8B-B14F-4D97-AF65-F5344CB8AC3E}">
        <p14:creationId xmlns:p14="http://schemas.microsoft.com/office/powerpoint/2010/main" val="1577825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Berries get eaten by a mouse and by a bear.</a:t>
            </a:r>
          </a:p>
          <a:p>
            <a:r>
              <a:rPr lang="en-US" dirty="0"/>
              <a:t>Salmon can be eaten by you and by a bear.</a:t>
            </a:r>
          </a:p>
          <a:p>
            <a:r>
              <a:rPr lang="en-US" dirty="0"/>
              <a:t>Bears do not get eaten by anyone in this food web, and cats do not get eaten by anyone in this food web.</a:t>
            </a:r>
          </a:p>
          <a:p>
            <a:endParaRPr lang="en-US" dirty="0"/>
          </a:p>
          <a:p>
            <a:r>
              <a:rPr lang="en-US" dirty="0"/>
              <a:t>Note the directionality of the energy exchange arrows. End of the arrow should be on the “prey” and the arrowhead should be pointed towards the ”predator”. This indicates a transfer of energy.</a:t>
            </a:r>
          </a:p>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22</a:t>
            </a:fld>
            <a:endParaRPr lang="en-US"/>
          </a:p>
        </p:txBody>
      </p:sp>
    </p:spTree>
    <p:extLst>
      <p:ext uri="{BB962C8B-B14F-4D97-AF65-F5344CB8AC3E}">
        <p14:creationId xmlns:p14="http://schemas.microsoft.com/office/powerpoint/2010/main" val="12409805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Berries get eaten by a mouse and by a bear.</a:t>
            </a:r>
          </a:p>
          <a:p>
            <a:r>
              <a:rPr lang="en-US" dirty="0"/>
              <a:t>Salmon can be eaten by you and by a bear.</a:t>
            </a:r>
          </a:p>
          <a:p>
            <a:r>
              <a:rPr lang="en-US" dirty="0"/>
              <a:t>Bears do not get eaten by anyone in this food web, and cats do not get eaten by anyone in this food web.</a:t>
            </a:r>
          </a:p>
          <a:p>
            <a:endParaRPr lang="en-US" dirty="0"/>
          </a:p>
          <a:p>
            <a:r>
              <a:rPr lang="en-US" dirty="0"/>
              <a:t>Note the directionality of the energy exchange arrows. End of the arrow should be on the “prey” and the arrowhead should be pointed towards the ”predator”. This indicates a transfer of energy.</a:t>
            </a:r>
          </a:p>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23</a:t>
            </a:fld>
            <a:endParaRPr lang="en-US"/>
          </a:p>
        </p:txBody>
      </p:sp>
    </p:spTree>
    <p:extLst>
      <p:ext uri="{BB962C8B-B14F-4D97-AF65-F5344CB8AC3E}">
        <p14:creationId xmlns:p14="http://schemas.microsoft.com/office/powerpoint/2010/main" val="39222361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the directionality of the energy exchange arrows. End of the arrow should be on the “prey” and the arrowhead should be pointed towards the ”predator”. This indicates a transfer of energy.</a:t>
            </a:r>
          </a:p>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24</a:t>
            </a:fld>
            <a:endParaRPr lang="en-US"/>
          </a:p>
        </p:txBody>
      </p:sp>
    </p:spTree>
    <p:extLst>
      <p:ext uri="{BB962C8B-B14F-4D97-AF65-F5344CB8AC3E}">
        <p14:creationId xmlns:p14="http://schemas.microsoft.com/office/powerpoint/2010/main" val="1128473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25</a:t>
            </a:fld>
            <a:endParaRPr lang="en-US"/>
          </a:p>
        </p:txBody>
      </p:sp>
    </p:spTree>
    <p:extLst>
      <p:ext uri="{BB962C8B-B14F-4D97-AF65-F5344CB8AC3E}">
        <p14:creationId xmlns:p14="http://schemas.microsoft.com/office/powerpoint/2010/main" val="22312231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27</a:t>
            </a:fld>
            <a:endParaRPr lang="en-US"/>
          </a:p>
        </p:txBody>
      </p:sp>
    </p:spTree>
    <p:extLst>
      <p:ext uri="{BB962C8B-B14F-4D97-AF65-F5344CB8AC3E}">
        <p14:creationId xmlns:p14="http://schemas.microsoft.com/office/powerpoint/2010/main" val="6086261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 7: Relative Species Abundance &amp; Richness</a:t>
            </a:r>
          </a:p>
          <a:p>
            <a:r>
              <a:rPr lang="en-US" i="1" dirty="0"/>
              <a:t>Note: different colored icons indicate different species</a:t>
            </a:r>
          </a:p>
        </p:txBody>
      </p:sp>
      <p:sp>
        <p:nvSpPr>
          <p:cNvPr id="4" name="Slide Number Placeholder 3"/>
          <p:cNvSpPr>
            <a:spLocks noGrp="1"/>
          </p:cNvSpPr>
          <p:nvPr>
            <p:ph type="sldNum" sz="quarter" idx="5"/>
          </p:nvPr>
        </p:nvSpPr>
        <p:spPr/>
        <p:txBody>
          <a:bodyPr/>
          <a:lstStyle/>
          <a:p>
            <a:fld id="{777F982F-3925-F141-83C8-D238F6527865}" type="slidenum">
              <a:rPr lang="en-US" smtClean="0"/>
              <a:t>28</a:t>
            </a:fld>
            <a:endParaRPr lang="en-US"/>
          </a:p>
        </p:txBody>
      </p:sp>
    </p:spTree>
    <p:extLst>
      <p:ext uri="{BB962C8B-B14F-4D97-AF65-F5344CB8AC3E}">
        <p14:creationId xmlns:p14="http://schemas.microsoft.com/office/powerpoint/2010/main" val="19552434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Species Richness</a:t>
            </a:r>
          </a:p>
        </p:txBody>
      </p:sp>
      <p:sp>
        <p:nvSpPr>
          <p:cNvPr id="4" name="Slide Number Placeholder 3"/>
          <p:cNvSpPr>
            <a:spLocks noGrp="1"/>
          </p:cNvSpPr>
          <p:nvPr>
            <p:ph type="sldNum" sz="quarter" idx="5"/>
          </p:nvPr>
        </p:nvSpPr>
        <p:spPr/>
        <p:txBody>
          <a:bodyPr/>
          <a:lstStyle/>
          <a:p>
            <a:fld id="{777F982F-3925-F141-83C8-D238F6527865}" type="slidenum">
              <a:rPr lang="en-US" smtClean="0"/>
              <a:t>29</a:t>
            </a:fld>
            <a:endParaRPr lang="en-US"/>
          </a:p>
        </p:txBody>
      </p:sp>
    </p:spTree>
    <p:extLst>
      <p:ext uri="{BB962C8B-B14F-4D97-AF65-F5344CB8AC3E}">
        <p14:creationId xmlns:p14="http://schemas.microsoft.com/office/powerpoint/2010/main" val="27887050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species in Site A were equally abundant</a:t>
            </a:r>
          </a:p>
          <a:p>
            <a:endParaRPr lang="en-US" dirty="0"/>
          </a:p>
          <a:p>
            <a:r>
              <a:rPr lang="en-US" dirty="0"/>
              <a:t>For site B, the white crab, the white clownfish, and the black fish all had a relative species abundance of 25%</a:t>
            </a:r>
          </a:p>
        </p:txBody>
      </p:sp>
      <p:sp>
        <p:nvSpPr>
          <p:cNvPr id="4" name="Slide Number Placeholder 3"/>
          <p:cNvSpPr>
            <a:spLocks noGrp="1"/>
          </p:cNvSpPr>
          <p:nvPr>
            <p:ph type="sldNum" sz="quarter" idx="5"/>
          </p:nvPr>
        </p:nvSpPr>
        <p:spPr/>
        <p:txBody>
          <a:bodyPr/>
          <a:lstStyle/>
          <a:p>
            <a:fld id="{777F982F-3925-F141-83C8-D238F6527865}" type="slidenum">
              <a:rPr lang="en-US" smtClean="0"/>
              <a:t>30</a:t>
            </a:fld>
            <a:endParaRPr lang="en-US"/>
          </a:p>
        </p:txBody>
      </p:sp>
    </p:spTree>
    <p:extLst>
      <p:ext uri="{BB962C8B-B14F-4D97-AF65-F5344CB8AC3E}">
        <p14:creationId xmlns:p14="http://schemas.microsoft.com/office/powerpoint/2010/main" val="386379763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31</a:t>
            </a:fld>
            <a:endParaRPr lang="en-US"/>
          </a:p>
        </p:txBody>
      </p:sp>
    </p:spTree>
    <p:extLst>
      <p:ext uri="{BB962C8B-B14F-4D97-AF65-F5344CB8AC3E}">
        <p14:creationId xmlns:p14="http://schemas.microsoft.com/office/powerpoint/2010/main" val="8067176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Does not necessarily need to be species! It can be genus, family, kingdom, etc. It just measures different “types”</a:t>
            </a:r>
          </a:p>
        </p:txBody>
      </p:sp>
      <p:sp>
        <p:nvSpPr>
          <p:cNvPr id="4" name="Slide Number Placeholder 3"/>
          <p:cNvSpPr>
            <a:spLocks noGrp="1"/>
          </p:cNvSpPr>
          <p:nvPr>
            <p:ph type="sldNum" sz="quarter" idx="5"/>
          </p:nvPr>
        </p:nvSpPr>
        <p:spPr/>
        <p:txBody>
          <a:bodyPr/>
          <a:lstStyle/>
          <a:p>
            <a:fld id="{777F982F-3925-F141-83C8-D238F6527865}" type="slidenum">
              <a:rPr lang="en-US" smtClean="0"/>
              <a:t>32</a:t>
            </a:fld>
            <a:endParaRPr lang="en-US"/>
          </a:p>
        </p:txBody>
      </p:sp>
    </p:spTree>
    <p:extLst>
      <p:ext uri="{BB962C8B-B14F-4D97-AF65-F5344CB8AC3E}">
        <p14:creationId xmlns:p14="http://schemas.microsoft.com/office/powerpoint/2010/main" val="23408099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33</a:t>
            </a:fld>
            <a:endParaRPr lang="en-US"/>
          </a:p>
        </p:txBody>
      </p:sp>
    </p:spTree>
    <p:extLst>
      <p:ext uri="{BB962C8B-B14F-4D97-AF65-F5344CB8AC3E}">
        <p14:creationId xmlns:p14="http://schemas.microsoft.com/office/powerpoint/2010/main" val="20051471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34</a:t>
            </a:fld>
            <a:endParaRPr lang="en-US"/>
          </a:p>
        </p:txBody>
      </p:sp>
    </p:spTree>
    <p:extLst>
      <p:ext uri="{BB962C8B-B14F-4D97-AF65-F5344CB8AC3E}">
        <p14:creationId xmlns:p14="http://schemas.microsoft.com/office/powerpoint/2010/main" val="36689326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35</a:t>
            </a:fld>
            <a:endParaRPr lang="en-US"/>
          </a:p>
        </p:txBody>
      </p:sp>
    </p:spTree>
    <p:extLst>
      <p:ext uri="{BB962C8B-B14F-4D97-AF65-F5344CB8AC3E}">
        <p14:creationId xmlns:p14="http://schemas.microsoft.com/office/powerpoint/2010/main" val="365180044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36</a:t>
            </a:fld>
            <a:endParaRPr lang="en-US"/>
          </a:p>
        </p:txBody>
      </p:sp>
    </p:spTree>
    <p:extLst>
      <p:ext uri="{BB962C8B-B14F-4D97-AF65-F5344CB8AC3E}">
        <p14:creationId xmlns:p14="http://schemas.microsoft.com/office/powerpoint/2010/main" val="89203880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37</a:t>
            </a:fld>
            <a:endParaRPr lang="en-US"/>
          </a:p>
        </p:txBody>
      </p:sp>
    </p:spTree>
    <p:extLst>
      <p:ext uri="{BB962C8B-B14F-4D97-AF65-F5344CB8AC3E}">
        <p14:creationId xmlns:p14="http://schemas.microsoft.com/office/powerpoint/2010/main" val="26080163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sz="1200" dirty="0">
                <a:solidFill>
                  <a:srgbClr val="000000"/>
                </a:solidFill>
                <a:effectLst/>
                <a:latin typeface="Calibri" panose="020F0502020204030204" pitchFamily="34" charset="0"/>
                <a:ea typeface="MS Mincho" panose="02020609040205080304" pitchFamily="49" charset="-128"/>
                <a:cs typeface="Calibri" panose="020F0502020204030204" pitchFamily="34" charset="0"/>
              </a:rPr>
              <a:t>Another way at looking at it is: </a:t>
            </a:r>
          </a:p>
          <a:p>
            <a:endParaRPr lang="en-US" dirty="0">
              <a:solidFill>
                <a:srgbClr val="000000"/>
              </a:solidFill>
              <a:latin typeface="Calibri" panose="020F0502020204030204" pitchFamily="34" charset="0"/>
              <a:ea typeface="MS Mincho" panose="02020609040205080304" pitchFamily="49" charset="-128"/>
              <a:cs typeface="Calibri" panose="020F0502020204030204" pitchFamily="34" charset="0"/>
            </a:endParaRPr>
          </a:p>
          <a:p>
            <a:r>
              <a:rPr lang="en-US" sz="1200" dirty="0">
                <a:solidFill>
                  <a:srgbClr val="000000"/>
                </a:solidFill>
                <a:effectLst/>
                <a:latin typeface="Calibri" panose="020F0502020204030204" pitchFamily="34" charset="0"/>
                <a:ea typeface="MS Mincho" panose="02020609040205080304" pitchFamily="49" charset="-128"/>
                <a:cs typeface="Calibri" panose="020F0502020204030204" pitchFamily="34" charset="0"/>
              </a:rPr>
              <a:t>Diversity = 1 – the sum of each number of individuals of one species (n), divided by the total number of individuals found (N) raised to the power of two.</a:t>
            </a:r>
            <a:endParaRPr lang="en-US" sz="1200" dirty="0">
              <a:effectLst/>
              <a:latin typeface="Calibri" panose="020F0502020204030204" pitchFamily="34" charset="0"/>
              <a:ea typeface="MS Mincho" panose="02020609040205080304" pitchFamily="49" charset="-128"/>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38</a:t>
            </a:fld>
            <a:endParaRPr lang="en-US"/>
          </a:p>
        </p:txBody>
      </p:sp>
    </p:spTree>
    <p:extLst>
      <p:ext uri="{BB962C8B-B14F-4D97-AF65-F5344CB8AC3E}">
        <p14:creationId xmlns:p14="http://schemas.microsoft.com/office/powerpoint/2010/main" val="115767529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Example on how to fill out Simpson’s Diversity index worksheet</a:t>
            </a:r>
          </a:p>
          <a:p>
            <a:endParaRPr lang="en-US" dirty="0"/>
          </a:p>
          <a:p>
            <a:r>
              <a:rPr lang="en-US" dirty="0"/>
              <a:t>Write down number of individuals of a species in column 1</a:t>
            </a:r>
          </a:p>
          <a:p>
            <a:r>
              <a:rPr lang="en-US" dirty="0"/>
              <a:t>Step 1. Divide number of individuals of a species by the total number of individuals caught</a:t>
            </a:r>
          </a:p>
          <a:p>
            <a:r>
              <a:rPr lang="en-US" dirty="0"/>
              <a:t>Step 2. Square all of the values obtained from step 1</a:t>
            </a:r>
          </a:p>
          <a:p>
            <a:r>
              <a:rPr lang="en-US" dirty="0"/>
              <a:t>Step 3. Add all of the values obtained from step 2</a:t>
            </a:r>
          </a:p>
          <a:p>
            <a:r>
              <a:rPr lang="en-US" dirty="0"/>
              <a:t>Step 4. Subtract the sum of values obtained in step 3 from 1.</a:t>
            </a:r>
          </a:p>
          <a:p>
            <a:endParaRPr lang="en-US" dirty="0"/>
          </a:p>
          <a:p>
            <a:r>
              <a:rPr lang="en-US" sz="1200" dirty="0">
                <a:solidFill>
                  <a:srgbClr val="000000"/>
                </a:solidFill>
                <a:effectLst/>
                <a:latin typeface="Calibri" panose="020F0502020204030204" pitchFamily="34" charset="0"/>
                <a:ea typeface="MS Mincho" panose="02020609040205080304" pitchFamily="49" charset="-128"/>
                <a:cs typeface="Calibri" panose="020F0502020204030204" pitchFamily="34" charset="0"/>
              </a:rPr>
              <a:t>Another way at looking at it is: </a:t>
            </a:r>
          </a:p>
          <a:p>
            <a:endParaRPr lang="en-US" dirty="0">
              <a:solidFill>
                <a:srgbClr val="000000"/>
              </a:solidFill>
              <a:latin typeface="Calibri" panose="020F0502020204030204" pitchFamily="34" charset="0"/>
              <a:ea typeface="MS Mincho" panose="02020609040205080304" pitchFamily="49" charset="-128"/>
              <a:cs typeface="Calibri" panose="020F0502020204030204" pitchFamily="34" charset="0"/>
            </a:endParaRPr>
          </a:p>
          <a:p>
            <a:r>
              <a:rPr lang="en-US" sz="1200" dirty="0">
                <a:solidFill>
                  <a:srgbClr val="000000"/>
                </a:solidFill>
                <a:effectLst/>
                <a:latin typeface="Calibri" panose="020F0502020204030204" pitchFamily="34" charset="0"/>
                <a:ea typeface="MS Mincho" panose="02020609040205080304" pitchFamily="49" charset="-128"/>
                <a:cs typeface="Calibri" panose="020F0502020204030204" pitchFamily="34" charset="0"/>
              </a:rPr>
              <a:t>Diversity = 1 – the sum of each number of individuals of one species (n), divided by the total number of individuals found (N) raised to the power of two.</a:t>
            </a:r>
            <a:endParaRPr lang="en-US" sz="1200" dirty="0">
              <a:effectLst/>
              <a:latin typeface="Calibri" panose="020F0502020204030204" pitchFamily="34" charset="0"/>
              <a:ea typeface="MS Mincho" panose="02020609040205080304" pitchFamily="49" charset="-128"/>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39</a:t>
            </a:fld>
            <a:endParaRPr lang="en-US"/>
          </a:p>
        </p:txBody>
      </p:sp>
    </p:spTree>
    <p:extLst>
      <p:ext uri="{BB962C8B-B14F-4D97-AF65-F5344CB8AC3E}">
        <p14:creationId xmlns:p14="http://schemas.microsoft.com/office/powerpoint/2010/main" val="35972847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Example on how to fill out Simpson’s Diversity index worksheet</a:t>
            </a:r>
          </a:p>
          <a:p>
            <a:endParaRPr lang="en-US" dirty="0"/>
          </a:p>
          <a:p>
            <a:r>
              <a:rPr lang="en-US" dirty="0"/>
              <a:t>Write down number of individuals of a species in column 1</a:t>
            </a:r>
          </a:p>
          <a:p>
            <a:r>
              <a:rPr lang="en-US" dirty="0"/>
              <a:t>Step 1. Divide number of individuals of a species by the total number of individuals caught</a:t>
            </a:r>
          </a:p>
          <a:p>
            <a:r>
              <a:rPr lang="en-US" dirty="0"/>
              <a:t>Step 2. Square all of the values obtained from step 1</a:t>
            </a:r>
          </a:p>
          <a:p>
            <a:r>
              <a:rPr lang="en-US" dirty="0"/>
              <a:t>Step 3. Add all of the values obtained from step 2</a:t>
            </a:r>
          </a:p>
          <a:p>
            <a:r>
              <a:rPr lang="en-US" dirty="0"/>
              <a:t>Step 4. Subtract the sum of values obtained in step 3 from 1.</a:t>
            </a:r>
          </a:p>
          <a:p>
            <a:endParaRPr lang="en-US" dirty="0"/>
          </a:p>
          <a:p>
            <a:r>
              <a:rPr lang="en-US" sz="1200" dirty="0">
                <a:solidFill>
                  <a:srgbClr val="000000"/>
                </a:solidFill>
                <a:effectLst/>
                <a:latin typeface="Calibri" panose="020F0502020204030204" pitchFamily="34" charset="0"/>
                <a:ea typeface="MS Mincho" panose="02020609040205080304" pitchFamily="49" charset="-128"/>
                <a:cs typeface="Calibri" panose="020F0502020204030204" pitchFamily="34" charset="0"/>
              </a:rPr>
              <a:t>Another way at looking at it is: </a:t>
            </a:r>
          </a:p>
          <a:p>
            <a:endParaRPr lang="en-US" dirty="0">
              <a:solidFill>
                <a:srgbClr val="000000"/>
              </a:solidFill>
              <a:latin typeface="Calibri" panose="020F0502020204030204" pitchFamily="34" charset="0"/>
              <a:ea typeface="MS Mincho" panose="02020609040205080304" pitchFamily="49" charset="-128"/>
              <a:cs typeface="Calibri" panose="020F0502020204030204" pitchFamily="34" charset="0"/>
            </a:endParaRPr>
          </a:p>
          <a:p>
            <a:r>
              <a:rPr lang="en-US" sz="1200" dirty="0">
                <a:solidFill>
                  <a:srgbClr val="000000"/>
                </a:solidFill>
                <a:effectLst/>
                <a:latin typeface="Calibri" panose="020F0502020204030204" pitchFamily="34" charset="0"/>
                <a:ea typeface="MS Mincho" panose="02020609040205080304" pitchFamily="49" charset="-128"/>
                <a:cs typeface="Calibri" panose="020F0502020204030204" pitchFamily="34" charset="0"/>
              </a:rPr>
              <a:t>Diversity = 1 – the sum of each number of individuals of one species (n), divided by the total number of individuals found (N) raised to the power of two.</a:t>
            </a:r>
            <a:endParaRPr lang="en-US" sz="1200" dirty="0">
              <a:effectLst/>
              <a:latin typeface="Calibri" panose="020F0502020204030204" pitchFamily="34" charset="0"/>
              <a:ea typeface="MS Mincho" panose="02020609040205080304" pitchFamily="49" charset="-128"/>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40</a:t>
            </a:fld>
            <a:endParaRPr lang="en-US"/>
          </a:p>
        </p:txBody>
      </p:sp>
    </p:spTree>
    <p:extLst>
      <p:ext uri="{BB962C8B-B14F-4D97-AF65-F5344CB8AC3E}">
        <p14:creationId xmlns:p14="http://schemas.microsoft.com/office/powerpoint/2010/main" val="88161535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Example on how to fill out Simpson’s Diversity index worksheet</a:t>
            </a:r>
          </a:p>
          <a:p>
            <a:endParaRPr lang="en-US" dirty="0"/>
          </a:p>
          <a:p>
            <a:r>
              <a:rPr lang="en-US" dirty="0"/>
              <a:t>Write down number of individuals of a species in column 1</a:t>
            </a:r>
          </a:p>
          <a:p>
            <a:r>
              <a:rPr lang="en-US" dirty="0"/>
              <a:t>Step 1. Divide number of individuals of a species by the total number of individuals caught</a:t>
            </a:r>
          </a:p>
          <a:p>
            <a:r>
              <a:rPr lang="en-US" dirty="0"/>
              <a:t>Step 2. Square all of the values obtained from step 1</a:t>
            </a:r>
          </a:p>
          <a:p>
            <a:r>
              <a:rPr lang="en-US" dirty="0"/>
              <a:t>Step 3. Add all of the values obtained from step 2</a:t>
            </a:r>
          </a:p>
          <a:p>
            <a:r>
              <a:rPr lang="en-US" dirty="0"/>
              <a:t>Step 4. Subtract the sum of values obtained in step 3 from 1.</a:t>
            </a:r>
          </a:p>
          <a:p>
            <a:endParaRPr lang="en-US" dirty="0"/>
          </a:p>
          <a:p>
            <a:r>
              <a:rPr lang="en-US" sz="1200" dirty="0">
                <a:solidFill>
                  <a:srgbClr val="000000"/>
                </a:solidFill>
                <a:effectLst/>
                <a:latin typeface="Calibri" panose="020F0502020204030204" pitchFamily="34" charset="0"/>
                <a:ea typeface="MS Mincho" panose="02020609040205080304" pitchFamily="49" charset="-128"/>
                <a:cs typeface="Calibri" panose="020F0502020204030204" pitchFamily="34" charset="0"/>
              </a:rPr>
              <a:t>Another way at looking at it is: </a:t>
            </a:r>
          </a:p>
          <a:p>
            <a:endParaRPr lang="en-US" dirty="0">
              <a:solidFill>
                <a:srgbClr val="000000"/>
              </a:solidFill>
              <a:latin typeface="Calibri" panose="020F0502020204030204" pitchFamily="34" charset="0"/>
              <a:ea typeface="MS Mincho" panose="02020609040205080304" pitchFamily="49" charset="-128"/>
              <a:cs typeface="Calibri" panose="020F0502020204030204" pitchFamily="34" charset="0"/>
            </a:endParaRPr>
          </a:p>
          <a:p>
            <a:r>
              <a:rPr lang="en-US" sz="1200" dirty="0">
                <a:solidFill>
                  <a:srgbClr val="000000"/>
                </a:solidFill>
                <a:effectLst/>
                <a:latin typeface="Calibri" panose="020F0502020204030204" pitchFamily="34" charset="0"/>
                <a:ea typeface="MS Mincho" panose="02020609040205080304" pitchFamily="49" charset="-128"/>
                <a:cs typeface="Calibri" panose="020F0502020204030204" pitchFamily="34" charset="0"/>
              </a:rPr>
              <a:t>Diversity = 1 – the sum of each number of individuals of one species (n), divided by the total number of individuals found (N) raised to the power of two.</a:t>
            </a:r>
            <a:endParaRPr lang="en-US" sz="1200" dirty="0">
              <a:effectLst/>
              <a:latin typeface="Calibri" panose="020F0502020204030204" pitchFamily="34" charset="0"/>
              <a:ea typeface="MS Mincho" panose="02020609040205080304" pitchFamily="49" charset="-128"/>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41</a:t>
            </a:fld>
            <a:endParaRPr lang="en-US"/>
          </a:p>
        </p:txBody>
      </p:sp>
    </p:spTree>
    <p:extLst>
      <p:ext uri="{BB962C8B-B14F-4D97-AF65-F5344CB8AC3E}">
        <p14:creationId xmlns:p14="http://schemas.microsoft.com/office/powerpoint/2010/main" val="201269550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Example on how to fill out Simpson’s Diversity index worksheet</a:t>
            </a:r>
          </a:p>
          <a:p>
            <a:endParaRPr lang="en-US" dirty="0"/>
          </a:p>
          <a:p>
            <a:r>
              <a:rPr lang="en-US" dirty="0"/>
              <a:t>Write down number of individuals of a species in column 1</a:t>
            </a:r>
          </a:p>
          <a:p>
            <a:r>
              <a:rPr lang="en-US" dirty="0"/>
              <a:t>Step 1. Divide number of individuals of a species by the total number of individuals caught</a:t>
            </a:r>
          </a:p>
          <a:p>
            <a:r>
              <a:rPr lang="en-US" dirty="0"/>
              <a:t>Step 2. Square all of the values obtained from step 1</a:t>
            </a:r>
          </a:p>
          <a:p>
            <a:r>
              <a:rPr lang="en-US" dirty="0"/>
              <a:t>Step 3. Add all of the values obtained from step 2</a:t>
            </a:r>
          </a:p>
          <a:p>
            <a:r>
              <a:rPr lang="en-US" dirty="0"/>
              <a:t>Step 4. Subtract the sum of values obtained in step 3 from 1.</a:t>
            </a:r>
          </a:p>
          <a:p>
            <a:endParaRPr lang="en-US" dirty="0"/>
          </a:p>
          <a:p>
            <a:r>
              <a:rPr lang="en-US" sz="1200" dirty="0">
                <a:solidFill>
                  <a:srgbClr val="000000"/>
                </a:solidFill>
                <a:effectLst/>
                <a:latin typeface="Calibri" panose="020F0502020204030204" pitchFamily="34" charset="0"/>
                <a:ea typeface="MS Mincho" panose="02020609040205080304" pitchFamily="49" charset="-128"/>
                <a:cs typeface="Calibri" panose="020F0502020204030204" pitchFamily="34" charset="0"/>
              </a:rPr>
              <a:t>Another way at looking at it is: </a:t>
            </a:r>
          </a:p>
          <a:p>
            <a:endParaRPr lang="en-US" dirty="0">
              <a:solidFill>
                <a:srgbClr val="000000"/>
              </a:solidFill>
              <a:latin typeface="Calibri" panose="020F0502020204030204" pitchFamily="34" charset="0"/>
              <a:ea typeface="MS Mincho" panose="02020609040205080304" pitchFamily="49" charset="-128"/>
              <a:cs typeface="Calibri" panose="020F0502020204030204" pitchFamily="34" charset="0"/>
            </a:endParaRPr>
          </a:p>
          <a:p>
            <a:r>
              <a:rPr lang="en-US" sz="1200" dirty="0">
                <a:solidFill>
                  <a:srgbClr val="000000"/>
                </a:solidFill>
                <a:effectLst/>
                <a:latin typeface="Calibri" panose="020F0502020204030204" pitchFamily="34" charset="0"/>
                <a:ea typeface="MS Mincho" panose="02020609040205080304" pitchFamily="49" charset="-128"/>
                <a:cs typeface="Calibri" panose="020F0502020204030204" pitchFamily="34" charset="0"/>
              </a:rPr>
              <a:t>Diversity = 1 – the sum of each number of individuals of one species (n), divided by the total number of individuals found (N) raised to the power of two.</a:t>
            </a:r>
            <a:endParaRPr lang="en-US" sz="1200" dirty="0">
              <a:effectLst/>
              <a:latin typeface="Calibri" panose="020F0502020204030204" pitchFamily="34" charset="0"/>
              <a:ea typeface="MS Mincho" panose="02020609040205080304" pitchFamily="49" charset="-128"/>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42</a:t>
            </a:fld>
            <a:endParaRPr lang="en-US"/>
          </a:p>
        </p:txBody>
      </p:sp>
    </p:spTree>
    <p:extLst>
      <p:ext uri="{BB962C8B-B14F-4D97-AF65-F5344CB8AC3E}">
        <p14:creationId xmlns:p14="http://schemas.microsoft.com/office/powerpoint/2010/main" val="216754200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Example on how to fill out Simpson’s Diversity index worksheet</a:t>
            </a:r>
          </a:p>
          <a:p>
            <a:endParaRPr lang="en-US" dirty="0"/>
          </a:p>
          <a:p>
            <a:r>
              <a:rPr lang="en-US" dirty="0"/>
              <a:t>Write down number of individuals of a species in column 1</a:t>
            </a:r>
          </a:p>
          <a:p>
            <a:r>
              <a:rPr lang="en-US" dirty="0"/>
              <a:t>Step 1. Divide number of individuals of a species by the total number of individuals caught</a:t>
            </a:r>
          </a:p>
          <a:p>
            <a:r>
              <a:rPr lang="en-US" dirty="0"/>
              <a:t>Step 2. Square all of the values obtained from step 1</a:t>
            </a:r>
          </a:p>
          <a:p>
            <a:r>
              <a:rPr lang="en-US" dirty="0"/>
              <a:t>Step 3. Add all of the values obtained from step 2</a:t>
            </a:r>
          </a:p>
          <a:p>
            <a:r>
              <a:rPr lang="en-US" dirty="0"/>
              <a:t>Step 4. Subtract the sum of values obtained in step 3 from 1.</a:t>
            </a:r>
          </a:p>
          <a:p>
            <a:endParaRPr lang="en-US" dirty="0"/>
          </a:p>
          <a:p>
            <a:r>
              <a:rPr lang="en-US" sz="1200" dirty="0">
                <a:solidFill>
                  <a:srgbClr val="000000"/>
                </a:solidFill>
                <a:effectLst/>
                <a:latin typeface="Calibri" panose="020F0502020204030204" pitchFamily="34" charset="0"/>
                <a:ea typeface="MS Mincho" panose="02020609040205080304" pitchFamily="49" charset="-128"/>
                <a:cs typeface="Calibri" panose="020F0502020204030204" pitchFamily="34" charset="0"/>
              </a:rPr>
              <a:t>Another way at looking at it is: </a:t>
            </a:r>
          </a:p>
          <a:p>
            <a:endParaRPr lang="en-US" dirty="0">
              <a:solidFill>
                <a:srgbClr val="000000"/>
              </a:solidFill>
              <a:latin typeface="Calibri" panose="020F0502020204030204" pitchFamily="34" charset="0"/>
              <a:ea typeface="MS Mincho" panose="02020609040205080304" pitchFamily="49" charset="-128"/>
              <a:cs typeface="Calibri" panose="020F0502020204030204" pitchFamily="34" charset="0"/>
            </a:endParaRPr>
          </a:p>
          <a:p>
            <a:r>
              <a:rPr lang="en-US" sz="1200" dirty="0">
                <a:solidFill>
                  <a:srgbClr val="000000"/>
                </a:solidFill>
                <a:effectLst/>
                <a:latin typeface="Calibri" panose="020F0502020204030204" pitchFamily="34" charset="0"/>
                <a:ea typeface="MS Mincho" panose="02020609040205080304" pitchFamily="49" charset="-128"/>
                <a:cs typeface="Calibri" panose="020F0502020204030204" pitchFamily="34" charset="0"/>
              </a:rPr>
              <a:t>Diversity = 1 – the sum of each number of individuals of one species (n), divided by the total number of individuals found (N) raised to the power of two.</a:t>
            </a:r>
            <a:endParaRPr lang="en-US" sz="1200" dirty="0">
              <a:effectLst/>
              <a:latin typeface="Calibri" panose="020F0502020204030204" pitchFamily="34" charset="0"/>
              <a:ea typeface="MS Mincho" panose="02020609040205080304" pitchFamily="49" charset="-128"/>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43</a:t>
            </a:fld>
            <a:endParaRPr lang="en-US"/>
          </a:p>
        </p:txBody>
      </p:sp>
    </p:spTree>
    <p:extLst>
      <p:ext uri="{BB962C8B-B14F-4D97-AF65-F5344CB8AC3E}">
        <p14:creationId xmlns:p14="http://schemas.microsoft.com/office/powerpoint/2010/main" val="320700040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start with a abundant forest with three different tree species. There is no human impact or development.</a:t>
            </a:r>
          </a:p>
          <a:p>
            <a:endParaRPr lang="en-US" dirty="0"/>
          </a:p>
          <a:p>
            <a:r>
              <a:rPr lang="en-US" dirty="0"/>
              <a:t>In the middle, we have one house built. Suppose that it is a farm. The forest has been partially cleared to create fields for crops and livestock. There are still two types of trees fully grown, and one type of tree has been cut but not completely cleared. This is moderate human impact. </a:t>
            </a:r>
          </a:p>
          <a:p>
            <a:endParaRPr lang="en-US" dirty="0"/>
          </a:p>
          <a:p>
            <a:r>
              <a:rPr lang="en-US" dirty="0"/>
              <a:t>On the right, a gated community with many houses have been built. Suppose the community clears 25 acres of forest, pave roads and driveways, and build two-story homes.  Many trees have been cleared from the original forest. Only one tree type remains, with few fully grown trees and some cut, but not cleared. This is high human impact.</a:t>
            </a:r>
          </a:p>
          <a:p>
            <a:endParaRPr lang="en-US" dirty="0"/>
          </a:p>
          <a:p>
            <a:r>
              <a:rPr lang="en-US" dirty="0"/>
              <a:t>This clearing of land to create homes, businesses, roads, etc., can create habitat fragments. These fragmented habits can create barriers that isolate organisms from others. </a:t>
            </a:r>
          </a:p>
        </p:txBody>
      </p:sp>
      <p:sp>
        <p:nvSpPr>
          <p:cNvPr id="4" name="Slide Number Placeholder 3"/>
          <p:cNvSpPr>
            <a:spLocks noGrp="1"/>
          </p:cNvSpPr>
          <p:nvPr>
            <p:ph type="sldNum" sz="quarter" idx="5"/>
          </p:nvPr>
        </p:nvSpPr>
        <p:spPr/>
        <p:txBody>
          <a:bodyPr/>
          <a:lstStyle/>
          <a:p>
            <a:fld id="{777F982F-3925-F141-83C8-D238F6527865}" type="slidenum">
              <a:rPr lang="en-US" smtClean="0"/>
              <a:t>44</a:t>
            </a:fld>
            <a:endParaRPr lang="en-US"/>
          </a:p>
        </p:txBody>
      </p:sp>
    </p:spTree>
    <p:extLst>
      <p:ext uri="{BB962C8B-B14F-4D97-AF65-F5344CB8AC3E}">
        <p14:creationId xmlns:p14="http://schemas.microsoft.com/office/powerpoint/2010/main" val="25924577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clearing of land to create homes, businesses, roads, etc., can create habitat fragments. These fragmented habits can create barriers that isolate organisms from others. </a:t>
            </a:r>
          </a:p>
        </p:txBody>
      </p:sp>
      <p:sp>
        <p:nvSpPr>
          <p:cNvPr id="4" name="Slide Number Placeholder 3"/>
          <p:cNvSpPr>
            <a:spLocks noGrp="1"/>
          </p:cNvSpPr>
          <p:nvPr>
            <p:ph type="sldNum" sz="quarter" idx="5"/>
          </p:nvPr>
        </p:nvSpPr>
        <p:spPr/>
        <p:txBody>
          <a:bodyPr/>
          <a:lstStyle/>
          <a:p>
            <a:fld id="{777F982F-3925-F141-83C8-D238F6527865}" type="slidenum">
              <a:rPr lang="en-US" smtClean="0"/>
              <a:t>45</a:t>
            </a:fld>
            <a:endParaRPr lang="en-US"/>
          </a:p>
        </p:txBody>
      </p:sp>
    </p:spTree>
    <p:extLst>
      <p:ext uri="{BB962C8B-B14F-4D97-AF65-F5344CB8AC3E}">
        <p14:creationId xmlns:p14="http://schemas.microsoft.com/office/powerpoint/2010/main" val="173466591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students raise hand to answer the question individually, or poll entire class using a “raise your hand if you think site 1”, etc.</a:t>
            </a:r>
          </a:p>
        </p:txBody>
      </p:sp>
      <p:sp>
        <p:nvSpPr>
          <p:cNvPr id="4" name="Slide Number Placeholder 3"/>
          <p:cNvSpPr>
            <a:spLocks noGrp="1"/>
          </p:cNvSpPr>
          <p:nvPr>
            <p:ph type="sldNum" sz="quarter" idx="5"/>
          </p:nvPr>
        </p:nvSpPr>
        <p:spPr/>
        <p:txBody>
          <a:bodyPr/>
          <a:lstStyle/>
          <a:p>
            <a:fld id="{777F982F-3925-F141-83C8-D238F6527865}" type="slidenum">
              <a:rPr lang="en-US" smtClean="0"/>
              <a:t>47</a:t>
            </a:fld>
            <a:endParaRPr lang="en-US"/>
          </a:p>
        </p:txBody>
      </p:sp>
    </p:spTree>
    <p:extLst>
      <p:ext uri="{BB962C8B-B14F-4D97-AF65-F5344CB8AC3E}">
        <p14:creationId xmlns:p14="http://schemas.microsoft.com/office/powerpoint/2010/main" val="265357399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51</a:t>
            </a:fld>
            <a:endParaRPr lang="en-US"/>
          </a:p>
        </p:txBody>
      </p:sp>
    </p:spTree>
    <p:extLst>
      <p:ext uri="{BB962C8B-B14F-4D97-AF65-F5344CB8AC3E}">
        <p14:creationId xmlns:p14="http://schemas.microsoft.com/office/powerpoint/2010/main" val="17291023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 to fill out the record keep worksheet:</a:t>
            </a:r>
          </a:p>
          <a:p>
            <a:endParaRPr lang="en-US" dirty="0"/>
          </a:p>
          <a:p>
            <a:r>
              <a:rPr lang="en-US" dirty="0"/>
              <a:t>Write one species in each cast box. Students should only be pulling out one bead per cast. Any bead pulled out during a cast of a single replicate should be placed to the side until all casts have been made. Return all beads to the bin prior to the next replicate.</a:t>
            </a:r>
          </a:p>
        </p:txBody>
      </p:sp>
      <p:sp>
        <p:nvSpPr>
          <p:cNvPr id="4" name="Slide Number Placeholder 3"/>
          <p:cNvSpPr>
            <a:spLocks noGrp="1"/>
          </p:cNvSpPr>
          <p:nvPr>
            <p:ph type="sldNum" sz="quarter" idx="5"/>
          </p:nvPr>
        </p:nvSpPr>
        <p:spPr/>
        <p:txBody>
          <a:bodyPr/>
          <a:lstStyle/>
          <a:p>
            <a:fld id="{777F982F-3925-F141-83C8-D238F6527865}" type="slidenum">
              <a:rPr lang="en-US" smtClean="0"/>
              <a:t>53</a:t>
            </a:fld>
            <a:endParaRPr lang="en-US"/>
          </a:p>
        </p:txBody>
      </p:sp>
    </p:spTree>
    <p:extLst>
      <p:ext uri="{BB962C8B-B14F-4D97-AF65-F5344CB8AC3E}">
        <p14:creationId xmlns:p14="http://schemas.microsoft.com/office/powerpoint/2010/main" val="75001059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 to fill out the record keep worksheet:</a:t>
            </a:r>
          </a:p>
          <a:p>
            <a:endParaRPr lang="en-US" dirty="0"/>
          </a:p>
          <a:p>
            <a:r>
              <a:rPr lang="en-US" dirty="0"/>
              <a:t>Write one species in each cast box. Students should only be pulling out one bead per cast. Any bead pulled out during a cast of a single replicate should be placed to the side until all casts have been made. Return all beads to the bin prior to the next replicate.</a:t>
            </a:r>
          </a:p>
        </p:txBody>
      </p:sp>
      <p:sp>
        <p:nvSpPr>
          <p:cNvPr id="4" name="Slide Number Placeholder 3"/>
          <p:cNvSpPr>
            <a:spLocks noGrp="1"/>
          </p:cNvSpPr>
          <p:nvPr>
            <p:ph type="sldNum" sz="quarter" idx="5"/>
          </p:nvPr>
        </p:nvSpPr>
        <p:spPr/>
        <p:txBody>
          <a:bodyPr/>
          <a:lstStyle/>
          <a:p>
            <a:fld id="{777F982F-3925-F141-83C8-D238F6527865}" type="slidenum">
              <a:rPr lang="en-US" smtClean="0"/>
              <a:t>55</a:t>
            </a:fld>
            <a:endParaRPr lang="en-US"/>
          </a:p>
        </p:txBody>
      </p:sp>
    </p:spTree>
    <p:extLst>
      <p:ext uri="{BB962C8B-B14F-4D97-AF65-F5344CB8AC3E}">
        <p14:creationId xmlns:p14="http://schemas.microsoft.com/office/powerpoint/2010/main" val="288734312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References</a:t>
            </a:r>
          </a:p>
        </p:txBody>
      </p:sp>
      <p:sp>
        <p:nvSpPr>
          <p:cNvPr id="4" name="Slide Number Placeholder 3"/>
          <p:cNvSpPr>
            <a:spLocks noGrp="1"/>
          </p:cNvSpPr>
          <p:nvPr>
            <p:ph type="sldNum" sz="quarter" idx="5"/>
          </p:nvPr>
        </p:nvSpPr>
        <p:spPr/>
        <p:txBody>
          <a:bodyPr/>
          <a:lstStyle/>
          <a:p>
            <a:fld id="{777F982F-3925-F141-83C8-D238F6527865}" type="slidenum">
              <a:rPr lang="en-US" smtClean="0"/>
              <a:t>56</a:t>
            </a:fld>
            <a:endParaRPr lang="en-US"/>
          </a:p>
        </p:txBody>
      </p:sp>
    </p:spTree>
    <p:extLst>
      <p:ext uri="{BB962C8B-B14F-4D97-AF65-F5344CB8AC3E}">
        <p14:creationId xmlns:p14="http://schemas.microsoft.com/office/powerpoint/2010/main" val="239593093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References</a:t>
            </a:r>
          </a:p>
        </p:txBody>
      </p:sp>
      <p:sp>
        <p:nvSpPr>
          <p:cNvPr id="4" name="Slide Number Placeholder 3"/>
          <p:cNvSpPr>
            <a:spLocks noGrp="1"/>
          </p:cNvSpPr>
          <p:nvPr>
            <p:ph type="sldNum" sz="quarter" idx="5"/>
          </p:nvPr>
        </p:nvSpPr>
        <p:spPr/>
        <p:txBody>
          <a:bodyPr/>
          <a:lstStyle/>
          <a:p>
            <a:fld id="{777F982F-3925-F141-83C8-D238F6527865}" type="slidenum">
              <a:rPr lang="en-US" smtClean="0"/>
              <a:t>57</a:t>
            </a:fld>
            <a:endParaRPr lang="en-US"/>
          </a:p>
        </p:txBody>
      </p:sp>
    </p:spTree>
    <p:extLst>
      <p:ext uri="{BB962C8B-B14F-4D97-AF65-F5344CB8AC3E}">
        <p14:creationId xmlns:p14="http://schemas.microsoft.com/office/powerpoint/2010/main" val="59338203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 to fill out the record keep worksheet:</a:t>
            </a:r>
          </a:p>
          <a:p>
            <a:endParaRPr lang="en-US" dirty="0"/>
          </a:p>
          <a:p>
            <a:r>
              <a:rPr lang="en-US" dirty="0"/>
              <a:t>Write one species in each cast box. Students should only be pulling out one bead per cast. Any bead pulled out during a cast of a single replicate should be placed to the side until all casts have been made. Return all beads to the bin prior to the next replicate.</a:t>
            </a:r>
          </a:p>
        </p:txBody>
      </p:sp>
      <p:sp>
        <p:nvSpPr>
          <p:cNvPr id="4" name="Slide Number Placeholder 3"/>
          <p:cNvSpPr>
            <a:spLocks noGrp="1"/>
          </p:cNvSpPr>
          <p:nvPr>
            <p:ph type="sldNum" sz="quarter" idx="5"/>
          </p:nvPr>
        </p:nvSpPr>
        <p:spPr/>
        <p:txBody>
          <a:bodyPr/>
          <a:lstStyle/>
          <a:p>
            <a:fld id="{777F982F-3925-F141-83C8-D238F6527865}" type="slidenum">
              <a:rPr lang="en-US" smtClean="0"/>
              <a:t>58</a:t>
            </a:fld>
            <a:endParaRPr lang="en-US"/>
          </a:p>
        </p:txBody>
      </p:sp>
    </p:spTree>
    <p:extLst>
      <p:ext uri="{BB962C8B-B14F-4D97-AF65-F5344CB8AC3E}">
        <p14:creationId xmlns:p14="http://schemas.microsoft.com/office/powerpoint/2010/main" val="170312634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Fig. 1. Set up Diagram Example (for teachers)</a:t>
            </a:r>
          </a:p>
        </p:txBody>
      </p:sp>
      <p:sp>
        <p:nvSpPr>
          <p:cNvPr id="4" name="Slide Number Placeholder 3"/>
          <p:cNvSpPr>
            <a:spLocks noGrp="1"/>
          </p:cNvSpPr>
          <p:nvPr>
            <p:ph type="sldNum" sz="quarter" idx="5"/>
          </p:nvPr>
        </p:nvSpPr>
        <p:spPr/>
        <p:txBody>
          <a:bodyPr/>
          <a:lstStyle/>
          <a:p>
            <a:fld id="{777F982F-3925-F141-83C8-D238F6527865}" type="slidenum">
              <a:rPr lang="en-US" smtClean="0"/>
              <a:t>59</a:t>
            </a:fld>
            <a:endParaRPr lang="en-US"/>
          </a:p>
        </p:txBody>
      </p:sp>
    </p:spTree>
    <p:extLst>
      <p:ext uri="{BB962C8B-B14F-4D97-AF65-F5344CB8AC3E}">
        <p14:creationId xmlns:p14="http://schemas.microsoft.com/office/powerpoint/2010/main" val="38412558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Fig. 1. Set up Diagram Example (for teachers)</a:t>
            </a:r>
          </a:p>
        </p:txBody>
      </p:sp>
      <p:sp>
        <p:nvSpPr>
          <p:cNvPr id="4" name="Slide Number Placeholder 3"/>
          <p:cNvSpPr>
            <a:spLocks noGrp="1"/>
          </p:cNvSpPr>
          <p:nvPr>
            <p:ph type="sldNum" sz="quarter" idx="5"/>
          </p:nvPr>
        </p:nvSpPr>
        <p:spPr/>
        <p:txBody>
          <a:bodyPr/>
          <a:lstStyle/>
          <a:p>
            <a:fld id="{777F982F-3925-F141-83C8-D238F6527865}" type="slidenum">
              <a:rPr lang="en-US" smtClean="0"/>
              <a:t>60</a:t>
            </a:fld>
            <a:endParaRPr lang="en-US"/>
          </a:p>
        </p:txBody>
      </p:sp>
    </p:spTree>
    <p:extLst>
      <p:ext uri="{BB962C8B-B14F-4D97-AF65-F5344CB8AC3E}">
        <p14:creationId xmlns:p14="http://schemas.microsoft.com/office/powerpoint/2010/main" val="374266209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Total numbers of species and individuals placed per site</a:t>
            </a:r>
          </a:p>
        </p:txBody>
      </p:sp>
      <p:sp>
        <p:nvSpPr>
          <p:cNvPr id="4" name="Slide Number Placeholder 3"/>
          <p:cNvSpPr>
            <a:spLocks noGrp="1"/>
          </p:cNvSpPr>
          <p:nvPr>
            <p:ph type="sldNum" sz="quarter" idx="5"/>
          </p:nvPr>
        </p:nvSpPr>
        <p:spPr/>
        <p:txBody>
          <a:bodyPr/>
          <a:lstStyle/>
          <a:p>
            <a:fld id="{777F982F-3925-F141-83C8-D238F6527865}" type="slidenum">
              <a:rPr lang="en-US" smtClean="0"/>
              <a:t>61</a:t>
            </a:fld>
            <a:endParaRPr lang="en-US"/>
          </a:p>
        </p:txBody>
      </p:sp>
    </p:spTree>
    <p:extLst>
      <p:ext uri="{BB962C8B-B14F-4D97-AF65-F5344CB8AC3E}">
        <p14:creationId xmlns:p14="http://schemas.microsoft.com/office/powerpoint/2010/main" val="73382414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Key: Trophic Pyramid for We’re All Connected (by what we eat!) Worksheet</a:t>
            </a:r>
          </a:p>
        </p:txBody>
      </p:sp>
      <p:sp>
        <p:nvSpPr>
          <p:cNvPr id="4" name="Slide Number Placeholder 3"/>
          <p:cNvSpPr>
            <a:spLocks noGrp="1"/>
          </p:cNvSpPr>
          <p:nvPr>
            <p:ph type="sldNum" sz="quarter" idx="5"/>
          </p:nvPr>
        </p:nvSpPr>
        <p:spPr/>
        <p:txBody>
          <a:bodyPr/>
          <a:lstStyle/>
          <a:p>
            <a:fld id="{777F982F-3925-F141-83C8-D238F6527865}" type="slidenum">
              <a:rPr lang="en-US" smtClean="0"/>
              <a:t>62</a:t>
            </a:fld>
            <a:endParaRPr lang="en-US"/>
          </a:p>
        </p:txBody>
      </p:sp>
    </p:spTree>
    <p:extLst>
      <p:ext uri="{BB962C8B-B14F-4D97-AF65-F5344CB8AC3E}">
        <p14:creationId xmlns:p14="http://schemas.microsoft.com/office/powerpoint/2010/main" val="121966324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Example on how to fill out Simpson’s Diversity index worksheet</a:t>
            </a:r>
          </a:p>
          <a:p>
            <a:endParaRPr lang="en-US" dirty="0"/>
          </a:p>
          <a:p>
            <a:r>
              <a:rPr lang="en-US" dirty="0"/>
              <a:t>Write down number of individuals of a species in column 1</a:t>
            </a:r>
          </a:p>
          <a:p>
            <a:r>
              <a:rPr lang="en-US" dirty="0"/>
              <a:t>Step 1. Divide number of individuals of a species by the total number of individuals caught</a:t>
            </a:r>
          </a:p>
          <a:p>
            <a:r>
              <a:rPr lang="en-US" dirty="0"/>
              <a:t>Step 2. Square all of the values obtained from step 1</a:t>
            </a:r>
          </a:p>
          <a:p>
            <a:r>
              <a:rPr lang="en-US" dirty="0"/>
              <a:t>Step 3. Add all of the values obtained from step 2</a:t>
            </a:r>
          </a:p>
          <a:p>
            <a:r>
              <a:rPr lang="en-US" dirty="0"/>
              <a:t>Step 4. Subtract the sum of values obtained in step 3 from 1.</a:t>
            </a:r>
          </a:p>
          <a:p>
            <a:endParaRPr lang="en-US" dirty="0"/>
          </a:p>
          <a:p>
            <a:r>
              <a:rPr lang="en-US" sz="1200" dirty="0">
                <a:solidFill>
                  <a:srgbClr val="000000"/>
                </a:solidFill>
                <a:effectLst/>
                <a:latin typeface="Calibri" panose="020F0502020204030204" pitchFamily="34" charset="0"/>
                <a:ea typeface="MS Mincho" panose="02020609040205080304" pitchFamily="49" charset="-128"/>
                <a:cs typeface="Calibri" panose="020F0502020204030204" pitchFamily="34" charset="0"/>
              </a:rPr>
              <a:t>Another way at looking at it is: </a:t>
            </a:r>
          </a:p>
          <a:p>
            <a:endParaRPr lang="en-US" dirty="0">
              <a:solidFill>
                <a:srgbClr val="000000"/>
              </a:solidFill>
              <a:latin typeface="Calibri" panose="020F0502020204030204" pitchFamily="34" charset="0"/>
              <a:ea typeface="MS Mincho" panose="02020609040205080304" pitchFamily="49" charset="-128"/>
              <a:cs typeface="Calibri" panose="020F0502020204030204" pitchFamily="34" charset="0"/>
            </a:endParaRPr>
          </a:p>
          <a:p>
            <a:r>
              <a:rPr lang="en-US" sz="1200" dirty="0">
                <a:solidFill>
                  <a:srgbClr val="000000"/>
                </a:solidFill>
                <a:effectLst/>
                <a:latin typeface="Calibri" panose="020F0502020204030204" pitchFamily="34" charset="0"/>
                <a:ea typeface="MS Mincho" panose="02020609040205080304" pitchFamily="49" charset="-128"/>
                <a:cs typeface="Calibri" panose="020F0502020204030204" pitchFamily="34" charset="0"/>
              </a:rPr>
              <a:t>Diversity = 1 – the sum of each number of individuals of one species (n), divided by the total number of individuals found (N) raised to the power of two.</a:t>
            </a:r>
            <a:endParaRPr lang="en-US" sz="1200" dirty="0">
              <a:effectLst/>
              <a:latin typeface="Calibri" panose="020F0502020204030204" pitchFamily="34" charset="0"/>
              <a:ea typeface="MS Mincho" panose="02020609040205080304" pitchFamily="49" charset="-128"/>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777F982F-3925-F141-83C8-D238F6527865}" type="slidenum">
              <a:rPr lang="en-US" smtClean="0"/>
              <a:t>63</a:t>
            </a:fld>
            <a:endParaRPr lang="en-US"/>
          </a:p>
        </p:txBody>
      </p:sp>
    </p:spTree>
    <p:extLst>
      <p:ext uri="{BB962C8B-B14F-4D97-AF65-F5344CB8AC3E}">
        <p14:creationId xmlns:p14="http://schemas.microsoft.com/office/powerpoint/2010/main" val="182683816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a:t>It could limit food availability up towards the upper trophic level if a species is a specific prey item of a predator. It could increase the number of organisms within that trophic level – which could be both good or bad. If you take out a berry bush from a food web, a bear might not be as affected as it could also eat salmon, but something like a smaller rodent (squirrel, chipmunk, </a:t>
            </a:r>
            <a:r>
              <a:rPr lang="en-US" dirty="0" err="1"/>
              <a:t>etc</a:t>
            </a:r>
            <a:r>
              <a:rPr lang="en-US" dirty="0"/>
              <a:t>) might have a harder time of finding food. This could potentially impact birds of prey in the food web and limit their food availability, potentially leading to a decrease in the population size.</a:t>
            </a:r>
          </a:p>
          <a:p>
            <a:pPr marL="228600" indent="-228600">
              <a:buAutoNum type="arabicPeriod"/>
            </a:pPr>
            <a:endParaRPr lang="en-US" dirty="0"/>
          </a:p>
          <a:p>
            <a:pPr marL="228600" indent="-228600">
              <a:buAutoNum type="arabicPeriod"/>
            </a:pPr>
            <a:r>
              <a:rPr lang="en-US" dirty="0"/>
              <a:t>No – organisms can move between trophic levels depending on the ecosystem and other organisms within those systems. </a:t>
            </a:r>
          </a:p>
          <a:p>
            <a:pPr marL="228600" indent="-228600">
              <a:buAutoNum type="arabicPeriod"/>
            </a:pPr>
            <a:endParaRPr lang="en-US" dirty="0"/>
          </a:p>
          <a:p>
            <a:pPr marL="228600" indent="-228600">
              <a:buAutoNum type="arabicPeriod"/>
            </a:pPr>
            <a:r>
              <a:rPr lang="en-US" dirty="0"/>
              <a:t>It could potentially influence the original food web in the area because it is breaking apart the habitat. This could mean that certain plants or prey items may no longer be present in an area and are instead isolated in a small spot, away from other things. This could potentially lead to population increase for the plant or prey items as there may be a lack of predators and other organisms that eat them, but it might also lead to decrease as their habitat may no longer be suited for their survival. Likewise, if the predators lose their prey items, they would either have to adapt to different food options, or face a population decline as food becomes scarce.</a:t>
            </a:r>
          </a:p>
          <a:p>
            <a:pPr marL="228600" indent="-228600">
              <a:buAutoNum type="arabicPeriod"/>
            </a:pPr>
            <a:endParaRPr lang="en-US" dirty="0"/>
          </a:p>
          <a:p>
            <a:pPr marL="228600" indent="-228600">
              <a:buAutoNum type="arabicPeriod"/>
            </a:pPr>
            <a:r>
              <a:rPr lang="en-US" dirty="0"/>
              <a:t>Better to have a number closer to 1. Simpson’s diversity index is a probability measure that measures the likelihood of two individuals being selected that are the same species in an area with less diversity. This might seem counterintuitive as in probability statistics, 1 means that the likelihood of two individuals being selected is definite (which means less diversity overall), and 0 would mean that there is an infinite amount of diversity. To remedy this, the probability (D) is subtracted from 1. This will then flip the values so that the larger value now indicates greater diversity, and a lower value would mean less.</a:t>
            </a:r>
          </a:p>
          <a:p>
            <a:pPr marL="228600" indent="-228600">
              <a:buAutoNum type="arabicPeriod"/>
            </a:pPr>
            <a:r>
              <a:rPr lang="en-US" dirty="0"/>
              <a:t> Relative species abundance = total # of one specific species/total # of different species present</a:t>
            </a:r>
          </a:p>
          <a:p>
            <a:pPr marL="685800" lvl="1" indent="-228600">
              <a:buAutoNum type="arabicPeriod"/>
            </a:pPr>
            <a:r>
              <a:rPr lang="en-US" dirty="0"/>
              <a:t>Site A: RSA = 1/9 = 0.11, S = 9</a:t>
            </a:r>
          </a:p>
          <a:p>
            <a:pPr marL="685800" lvl="1" indent="-228600">
              <a:buAutoNum type="arabicPeriod"/>
            </a:pPr>
            <a:r>
              <a:rPr lang="en-US" dirty="0"/>
              <a:t>Site B: RSA = 4/12 = 0.33, S = 3</a:t>
            </a:r>
          </a:p>
          <a:p>
            <a:pPr marL="1143000" lvl="2" indent="-228600">
              <a:buAutoNum type="arabicPeriod"/>
            </a:pPr>
            <a:r>
              <a:rPr lang="en-US" dirty="0"/>
              <a:t>Higher relative species abundance: Site B</a:t>
            </a:r>
          </a:p>
          <a:p>
            <a:pPr marL="1143000" lvl="2" indent="-228600">
              <a:buAutoNum type="arabicPeriod"/>
            </a:pPr>
            <a:r>
              <a:rPr lang="en-US" dirty="0"/>
              <a:t>Higher species richness: Site A</a:t>
            </a:r>
          </a:p>
        </p:txBody>
      </p:sp>
      <p:sp>
        <p:nvSpPr>
          <p:cNvPr id="4" name="Slide Number Placeholder 3"/>
          <p:cNvSpPr>
            <a:spLocks noGrp="1"/>
          </p:cNvSpPr>
          <p:nvPr>
            <p:ph type="sldNum" sz="quarter" idx="5"/>
          </p:nvPr>
        </p:nvSpPr>
        <p:spPr/>
        <p:txBody>
          <a:bodyPr/>
          <a:lstStyle/>
          <a:p>
            <a:fld id="{777F982F-3925-F141-83C8-D238F6527865}" type="slidenum">
              <a:rPr lang="en-US" smtClean="0"/>
              <a:t>64</a:t>
            </a:fld>
            <a:endParaRPr lang="en-US"/>
          </a:p>
        </p:txBody>
      </p:sp>
    </p:spTree>
    <p:extLst>
      <p:ext uri="{BB962C8B-B14F-4D97-AF65-F5344CB8AC3E}">
        <p14:creationId xmlns:p14="http://schemas.microsoft.com/office/powerpoint/2010/main" val="39722750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E1457-52EC-FF16-7A7A-B534DB1FBC1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AF07EB4-94A1-555B-B799-C7BA9DBC81F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A8B3E03-CF38-97C3-E4E1-5BBE563C40A4}"/>
              </a:ext>
            </a:extLst>
          </p:cNvPr>
          <p:cNvSpPr>
            <a:spLocks noGrp="1"/>
          </p:cNvSpPr>
          <p:nvPr>
            <p:ph type="dt" sz="half" idx="10"/>
          </p:nvPr>
        </p:nvSpPr>
        <p:spPr/>
        <p:txBody>
          <a:bodyPr/>
          <a:lstStyle/>
          <a:p>
            <a:fld id="{226B513E-872E-2D40-9FC0-1007158849D4}" type="datetimeFigureOut">
              <a:rPr lang="en-US" smtClean="0"/>
              <a:t>4/2/24</a:t>
            </a:fld>
            <a:endParaRPr lang="en-US"/>
          </a:p>
        </p:txBody>
      </p:sp>
      <p:sp>
        <p:nvSpPr>
          <p:cNvPr id="5" name="Footer Placeholder 4">
            <a:extLst>
              <a:ext uri="{FF2B5EF4-FFF2-40B4-BE49-F238E27FC236}">
                <a16:creationId xmlns:a16="http://schemas.microsoft.com/office/drawing/2014/main" id="{0679199F-DE0F-41D8-AB28-8DAC7FDB8D8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30402F-0BCD-3AA2-5B0F-5333CB1CA0A0}"/>
              </a:ext>
            </a:extLst>
          </p:cNvPr>
          <p:cNvSpPr>
            <a:spLocks noGrp="1"/>
          </p:cNvSpPr>
          <p:nvPr>
            <p:ph type="sldNum" sz="quarter" idx="12"/>
          </p:nvPr>
        </p:nvSpPr>
        <p:spPr/>
        <p:txBody>
          <a:bodyPr/>
          <a:lstStyle/>
          <a:p>
            <a:fld id="{FB64B778-D43D-5742-BFAC-83B3E7CB21EF}" type="slidenum">
              <a:rPr lang="en-US" smtClean="0"/>
              <a:t>‹#›</a:t>
            </a:fld>
            <a:endParaRPr lang="en-US"/>
          </a:p>
        </p:txBody>
      </p:sp>
    </p:spTree>
    <p:extLst>
      <p:ext uri="{BB962C8B-B14F-4D97-AF65-F5344CB8AC3E}">
        <p14:creationId xmlns:p14="http://schemas.microsoft.com/office/powerpoint/2010/main" val="12462390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5A25C9-8007-CC7A-D39B-738BE94B528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BE58538-5806-E564-68B1-B28DBBBA233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69ABF0-F998-0B63-A051-67DCF6317324}"/>
              </a:ext>
            </a:extLst>
          </p:cNvPr>
          <p:cNvSpPr>
            <a:spLocks noGrp="1"/>
          </p:cNvSpPr>
          <p:nvPr>
            <p:ph type="dt" sz="half" idx="10"/>
          </p:nvPr>
        </p:nvSpPr>
        <p:spPr/>
        <p:txBody>
          <a:bodyPr/>
          <a:lstStyle/>
          <a:p>
            <a:fld id="{226B513E-872E-2D40-9FC0-1007158849D4}" type="datetimeFigureOut">
              <a:rPr lang="en-US" smtClean="0"/>
              <a:t>4/2/24</a:t>
            </a:fld>
            <a:endParaRPr lang="en-US"/>
          </a:p>
        </p:txBody>
      </p:sp>
      <p:sp>
        <p:nvSpPr>
          <p:cNvPr id="5" name="Footer Placeholder 4">
            <a:extLst>
              <a:ext uri="{FF2B5EF4-FFF2-40B4-BE49-F238E27FC236}">
                <a16:creationId xmlns:a16="http://schemas.microsoft.com/office/drawing/2014/main" id="{2A93C3E4-9F58-D82E-C4BD-2E65EE8F7B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169366-7216-BDD4-737E-C93CCC47FFFB}"/>
              </a:ext>
            </a:extLst>
          </p:cNvPr>
          <p:cNvSpPr>
            <a:spLocks noGrp="1"/>
          </p:cNvSpPr>
          <p:nvPr>
            <p:ph type="sldNum" sz="quarter" idx="12"/>
          </p:nvPr>
        </p:nvSpPr>
        <p:spPr/>
        <p:txBody>
          <a:bodyPr/>
          <a:lstStyle/>
          <a:p>
            <a:fld id="{FB64B778-D43D-5742-BFAC-83B3E7CB21EF}" type="slidenum">
              <a:rPr lang="en-US" smtClean="0"/>
              <a:t>‹#›</a:t>
            </a:fld>
            <a:endParaRPr lang="en-US"/>
          </a:p>
        </p:txBody>
      </p:sp>
    </p:spTree>
    <p:extLst>
      <p:ext uri="{BB962C8B-B14F-4D97-AF65-F5344CB8AC3E}">
        <p14:creationId xmlns:p14="http://schemas.microsoft.com/office/powerpoint/2010/main" val="35892242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36BD0-048E-FC96-5633-C50908497F2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19A5273-70F3-B9E3-299B-129A2F3611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DAA5261-4164-A94E-9556-A255581F8A5C}"/>
              </a:ext>
            </a:extLst>
          </p:cNvPr>
          <p:cNvSpPr>
            <a:spLocks noGrp="1"/>
          </p:cNvSpPr>
          <p:nvPr>
            <p:ph type="dt" sz="half" idx="10"/>
          </p:nvPr>
        </p:nvSpPr>
        <p:spPr/>
        <p:txBody>
          <a:bodyPr/>
          <a:lstStyle/>
          <a:p>
            <a:fld id="{226B513E-872E-2D40-9FC0-1007158849D4}" type="datetimeFigureOut">
              <a:rPr lang="en-US" smtClean="0"/>
              <a:t>4/2/24</a:t>
            </a:fld>
            <a:endParaRPr lang="en-US"/>
          </a:p>
        </p:txBody>
      </p:sp>
      <p:sp>
        <p:nvSpPr>
          <p:cNvPr id="5" name="Footer Placeholder 4">
            <a:extLst>
              <a:ext uri="{FF2B5EF4-FFF2-40B4-BE49-F238E27FC236}">
                <a16:creationId xmlns:a16="http://schemas.microsoft.com/office/drawing/2014/main" id="{67C9D17D-013F-12BB-A501-49C6AF6B49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38ACF2-FD8A-8037-78BD-6918B41130AB}"/>
              </a:ext>
            </a:extLst>
          </p:cNvPr>
          <p:cNvSpPr>
            <a:spLocks noGrp="1"/>
          </p:cNvSpPr>
          <p:nvPr>
            <p:ph type="sldNum" sz="quarter" idx="12"/>
          </p:nvPr>
        </p:nvSpPr>
        <p:spPr/>
        <p:txBody>
          <a:bodyPr/>
          <a:lstStyle/>
          <a:p>
            <a:fld id="{FB64B778-D43D-5742-BFAC-83B3E7CB21EF}" type="slidenum">
              <a:rPr lang="en-US" smtClean="0"/>
              <a:t>‹#›</a:t>
            </a:fld>
            <a:endParaRPr lang="en-US"/>
          </a:p>
        </p:txBody>
      </p:sp>
    </p:spTree>
    <p:extLst>
      <p:ext uri="{BB962C8B-B14F-4D97-AF65-F5344CB8AC3E}">
        <p14:creationId xmlns:p14="http://schemas.microsoft.com/office/powerpoint/2010/main" val="1321457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47F78-1A42-3840-0A11-39F39665485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C6062FE-D0D9-475F-3F28-4DF8A6CF95C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6A10A3E-B77E-04C6-3D61-1A624B1848A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409033A-B7B9-0D5A-3F24-E73EB11CD7A6}"/>
              </a:ext>
            </a:extLst>
          </p:cNvPr>
          <p:cNvSpPr>
            <a:spLocks noGrp="1"/>
          </p:cNvSpPr>
          <p:nvPr>
            <p:ph type="dt" sz="half" idx="10"/>
          </p:nvPr>
        </p:nvSpPr>
        <p:spPr/>
        <p:txBody>
          <a:bodyPr/>
          <a:lstStyle/>
          <a:p>
            <a:fld id="{226B513E-872E-2D40-9FC0-1007158849D4}" type="datetimeFigureOut">
              <a:rPr lang="en-US" smtClean="0"/>
              <a:t>4/2/24</a:t>
            </a:fld>
            <a:endParaRPr lang="en-US"/>
          </a:p>
        </p:txBody>
      </p:sp>
      <p:sp>
        <p:nvSpPr>
          <p:cNvPr id="6" name="Footer Placeholder 5">
            <a:extLst>
              <a:ext uri="{FF2B5EF4-FFF2-40B4-BE49-F238E27FC236}">
                <a16:creationId xmlns:a16="http://schemas.microsoft.com/office/drawing/2014/main" id="{FD01EE11-0F71-5252-65AF-6A369416481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D8D3BDC-DEEE-5933-17BC-0A3EFCE7AD91}"/>
              </a:ext>
            </a:extLst>
          </p:cNvPr>
          <p:cNvSpPr>
            <a:spLocks noGrp="1"/>
          </p:cNvSpPr>
          <p:nvPr>
            <p:ph type="sldNum" sz="quarter" idx="12"/>
          </p:nvPr>
        </p:nvSpPr>
        <p:spPr/>
        <p:txBody>
          <a:bodyPr/>
          <a:lstStyle/>
          <a:p>
            <a:fld id="{FB64B778-D43D-5742-BFAC-83B3E7CB21EF}" type="slidenum">
              <a:rPr lang="en-US" smtClean="0"/>
              <a:t>‹#›</a:t>
            </a:fld>
            <a:endParaRPr lang="en-US"/>
          </a:p>
        </p:txBody>
      </p:sp>
    </p:spTree>
    <p:extLst>
      <p:ext uri="{BB962C8B-B14F-4D97-AF65-F5344CB8AC3E}">
        <p14:creationId xmlns:p14="http://schemas.microsoft.com/office/powerpoint/2010/main" val="37041233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F839A-2475-8366-E536-7B2075BD7B0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1F436D3-A4A5-AF07-C3E8-9930D85A4A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2E78E4B-CC1B-4756-0D32-99E4E00FE22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DEDAFC-4062-2B6D-B7C4-6ACD708E5E2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38DCF27-7735-0593-CBF9-3AC1EB48974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832222-3EF2-3BAC-7262-C3804F570625}"/>
              </a:ext>
            </a:extLst>
          </p:cNvPr>
          <p:cNvSpPr>
            <a:spLocks noGrp="1"/>
          </p:cNvSpPr>
          <p:nvPr>
            <p:ph type="dt" sz="half" idx="10"/>
          </p:nvPr>
        </p:nvSpPr>
        <p:spPr/>
        <p:txBody>
          <a:bodyPr/>
          <a:lstStyle/>
          <a:p>
            <a:fld id="{226B513E-872E-2D40-9FC0-1007158849D4}" type="datetimeFigureOut">
              <a:rPr lang="en-US" smtClean="0"/>
              <a:t>4/2/24</a:t>
            </a:fld>
            <a:endParaRPr lang="en-US"/>
          </a:p>
        </p:txBody>
      </p:sp>
      <p:sp>
        <p:nvSpPr>
          <p:cNvPr id="8" name="Footer Placeholder 7">
            <a:extLst>
              <a:ext uri="{FF2B5EF4-FFF2-40B4-BE49-F238E27FC236}">
                <a16:creationId xmlns:a16="http://schemas.microsoft.com/office/drawing/2014/main" id="{AAD04D56-67C3-0780-2838-B3918BD6555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FA3D575-77F6-2F5A-BA92-766F947FBC89}"/>
              </a:ext>
            </a:extLst>
          </p:cNvPr>
          <p:cNvSpPr>
            <a:spLocks noGrp="1"/>
          </p:cNvSpPr>
          <p:nvPr>
            <p:ph type="sldNum" sz="quarter" idx="12"/>
          </p:nvPr>
        </p:nvSpPr>
        <p:spPr/>
        <p:txBody>
          <a:bodyPr/>
          <a:lstStyle/>
          <a:p>
            <a:fld id="{FB64B778-D43D-5742-BFAC-83B3E7CB21EF}" type="slidenum">
              <a:rPr lang="en-US" smtClean="0"/>
              <a:t>‹#›</a:t>
            </a:fld>
            <a:endParaRPr lang="en-US"/>
          </a:p>
        </p:txBody>
      </p:sp>
    </p:spTree>
    <p:extLst>
      <p:ext uri="{BB962C8B-B14F-4D97-AF65-F5344CB8AC3E}">
        <p14:creationId xmlns:p14="http://schemas.microsoft.com/office/powerpoint/2010/main" val="3560049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561EC-CFAD-BED0-6751-C35818AF1A3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DF1A5B3-A778-7366-D060-906A20D0EBC0}"/>
              </a:ext>
            </a:extLst>
          </p:cNvPr>
          <p:cNvSpPr>
            <a:spLocks noGrp="1"/>
          </p:cNvSpPr>
          <p:nvPr>
            <p:ph type="dt" sz="half" idx="10"/>
          </p:nvPr>
        </p:nvSpPr>
        <p:spPr/>
        <p:txBody>
          <a:bodyPr/>
          <a:lstStyle/>
          <a:p>
            <a:fld id="{226B513E-872E-2D40-9FC0-1007158849D4}" type="datetimeFigureOut">
              <a:rPr lang="en-US" smtClean="0"/>
              <a:t>4/2/24</a:t>
            </a:fld>
            <a:endParaRPr lang="en-US"/>
          </a:p>
        </p:txBody>
      </p:sp>
      <p:sp>
        <p:nvSpPr>
          <p:cNvPr id="4" name="Footer Placeholder 3">
            <a:extLst>
              <a:ext uri="{FF2B5EF4-FFF2-40B4-BE49-F238E27FC236}">
                <a16:creationId xmlns:a16="http://schemas.microsoft.com/office/drawing/2014/main" id="{C74DB952-1B7A-D8BC-F8FA-528EBAB9684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D20CDB7-285B-AA85-5357-797CEA960613}"/>
              </a:ext>
            </a:extLst>
          </p:cNvPr>
          <p:cNvSpPr>
            <a:spLocks noGrp="1"/>
          </p:cNvSpPr>
          <p:nvPr>
            <p:ph type="sldNum" sz="quarter" idx="12"/>
          </p:nvPr>
        </p:nvSpPr>
        <p:spPr/>
        <p:txBody>
          <a:bodyPr/>
          <a:lstStyle/>
          <a:p>
            <a:fld id="{FB64B778-D43D-5742-BFAC-83B3E7CB21EF}" type="slidenum">
              <a:rPr lang="en-US" smtClean="0"/>
              <a:t>‹#›</a:t>
            </a:fld>
            <a:endParaRPr lang="en-US"/>
          </a:p>
        </p:txBody>
      </p:sp>
    </p:spTree>
    <p:extLst>
      <p:ext uri="{BB962C8B-B14F-4D97-AF65-F5344CB8AC3E}">
        <p14:creationId xmlns:p14="http://schemas.microsoft.com/office/powerpoint/2010/main" val="27943156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39CFDBB-8A87-AD05-D479-2A243889135F}"/>
              </a:ext>
            </a:extLst>
          </p:cNvPr>
          <p:cNvSpPr>
            <a:spLocks noGrp="1"/>
          </p:cNvSpPr>
          <p:nvPr>
            <p:ph type="dt" sz="half" idx="10"/>
          </p:nvPr>
        </p:nvSpPr>
        <p:spPr/>
        <p:txBody>
          <a:bodyPr/>
          <a:lstStyle/>
          <a:p>
            <a:fld id="{226B513E-872E-2D40-9FC0-1007158849D4}" type="datetimeFigureOut">
              <a:rPr lang="en-US" smtClean="0"/>
              <a:t>4/2/24</a:t>
            </a:fld>
            <a:endParaRPr lang="en-US"/>
          </a:p>
        </p:txBody>
      </p:sp>
      <p:sp>
        <p:nvSpPr>
          <p:cNvPr id="3" name="Footer Placeholder 2">
            <a:extLst>
              <a:ext uri="{FF2B5EF4-FFF2-40B4-BE49-F238E27FC236}">
                <a16:creationId xmlns:a16="http://schemas.microsoft.com/office/drawing/2014/main" id="{83F6962B-E76F-41EF-8E1E-5F07232EE7E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6922AC1-7177-49D3-F459-2E8673528248}"/>
              </a:ext>
            </a:extLst>
          </p:cNvPr>
          <p:cNvSpPr>
            <a:spLocks noGrp="1"/>
          </p:cNvSpPr>
          <p:nvPr>
            <p:ph type="sldNum" sz="quarter" idx="12"/>
          </p:nvPr>
        </p:nvSpPr>
        <p:spPr/>
        <p:txBody>
          <a:bodyPr/>
          <a:lstStyle/>
          <a:p>
            <a:fld id="{FB64B778-D43D-5742-BFAC-83B3E7CB21EF}" type="slidenum">
              <a:rPr lang="en-US" smtClean="0"/>
              <a:t>‹#›</a:t>
            </a:fld>
            <a:endParaRPr lang="en-US"/>
          </a:p>
        </p:txBody>
      </p:sp>
    </p:spTree>
    <p:extLst>
      <p:ext uri="{BB962C8B-B14F-4D97-AF65-F5344CB8AC3E}">
        <p14:creationId xmlns:p14="http://schemas.microsoft.com/office/powerpoint/2010/main" val="529235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21CD7-4277-36DE-4295-C22EEAF8ED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FAF9474-C4C4-A725-9EFA-C93DDFF8D3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D88BF03-22D0-5271-AEE6-EEC6E6E1BD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C2FB354-D575-5715-853E-B53BB188C9E5}"/>
              </a:ext>
            </a:extLst>
          </p:cNvPr>
          <p:cNvSpPr>
            <a:spLocks noGrp="1"/>
          </p:cNvSpPr>
          <p:nvPr>
            <p:ph type="dt" sz="half" idx="10"/>
          </p:nvPr>
        </p:nvSpPr>
        <p:spPr/>
        <p:txBody>
          <a:bodyPr/>
          <a:lstStyle/>
          <a:p>
            <a:fld id="{226B513E-872E-2D40-9FC0-1007158849D4}" type="datetimeFigureOut">
              <a:rPr lang="en-US" smtClean="0"/>
              <a:t>4/2/24</a:t>
            </a:fld>
            <a:endParaRPr lang="en-US"/>
          </a:p>
        </p:txBody>
      </p:sp>
      <p:sp>
        <p:nvSpPr>
          <p:cNvPr id="6" name="Footer Placeholder 5">
            <a:extLst>
              <a:ext uri="{FF2B5EF4-FFF2-40B4-BE49-F238E27FC236}">
                <a16:creationId xmlns:a16="http://schemas.microsoft.com/office/drawing/2014/main" id="{01819D0B-C4DB-5987-D82E-6D67855626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21C346B-29B6-B61E-A667-03A3B03863CA}"/>
              </a:ext>
            </a:extLst>
          </p:cNvPr>
          <p:cNvSpPr>
            <a:spLocks noGrp="1"/>
          </p:cNvSpPr>
          <p:nvPr>
            <p:ph type="sldNum" sz="quarter" idx="12"/>
          </p:nvPr>
        </p:nvSpPr>
        <p:spPr/>
        <p:txBody>
          <a:bodyPr/>
          <a:lstStyle/>
          <a:p>
            <a:fld id="{FB64B778-D43D-5742-BFAC-83B3E7CB21EF}" type="slidenum">
              <a:rPr lang="en-US" smtClean="0"/>
              <a:t>‹#›</a:t>
            </a:fld>
            <a:endParaRPr lang="en-US"/>
          </a:p>
        </p:txBody>
      </p:sp>
    </p:spTree>
    <p:extLst>
      <p:ext uri="{BB962C8B-B14F-4D97-AF65-F5344CB8AC3E}">
        <p14:creationId xmlns:p14="http://schemas.microsoft.com/office/powerpoint/2010/main" val="1308097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C4A6D3-E201-F029-DE24-84621946D2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D41CD59-0203-F5C3-4CBB-ADED7D8DE9E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F8D514A-E8A3-7A0C-DF32-984560C945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2418F51-8A6E-9BD1-AF01-2FADC82E7A94}"/>
              </a:ext>
            </a:extLst>
          </p:cNvPr>
          <p:cNvSpPr>
            <a:spLocks noGrp="1"/>
          </p:cNvSpPr>
          <p:nvPr>
            <p:ph type="dt" sz="half" idx="10"/>
          </p:nvPr>
        </p:nvSpPr>
        <p:spPr/>
        <p:txBody>
          <a:bodyPr/>
          <a:lstStyle/>
          <a:p>
            <a:fld id="{226B513E-872E-2D40-9FC0-1007158849D4}" type="datetimeFigureOut">
              <a:rPr lang="en-US" smtClean="0"/>
              <a:t>4/2/24</a:t>
            </a:fld>
            <a:endParaRPr lang="en-US"/>
          </a:p>
        </p:txBody>
      </p:sp>
      <p:sp>
        <p:nvSpPr>
          <p:cNvPr id="6" name="Footer Placeholder 5">
            <a:extLst>
              <a:ext uri="{FF2B5EF4-FFF2-40B4-BE49-F238E27FC236}">
                <a16:creationId xmlns:a16="http://schemas.microsoft.com/office/drawing/2014/main" id="{046B2627-17C4-362D-AC56-3859EFC76AA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8EF6FB-A79C-021B-2235-D72A47DBBE70}"/>
              </a:ext>
            </a:extLst>
          </p:cNvPr>
          <p:cNvSpPr>
            <a:spLocks noGrp="1"/>
          </p:cNvSpPr>
          <p:nvPr>
            <p:ph type="sldNum" sz="quarter" idx="12"/>
          </p:nvPr>
        </p:nvSpPr>
        <p:spPr/>
        <p:txBody>
          <a:bodyPr/>
          <a:lstStyle/>
          <a:p>
            <a:fld id="{FB64B778-D43D-5742-BFAC-83B3E7CB21EF}" type="slidenum">
              <a:rPr lang="en-US" smtClean="0"/>
              <a:t>‹#›</a:t>
            </a:fld>
            <a:endParaRPr lang="en-US"/>
          </a:p>
        </p:txBody>
      </p:sp>
    </p:spTree>
    <p:extLst>
      <p:ext uri="{BB962C8B-B14F-4D97-AF65-F5344CB8AC3E}">
        <p14:creationId xmlns:p14="http://schemas.microsoft.com/office/powerpoint/2010/main" val="194699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71AAD-7BFE-85B0-167C-8B1AEC5A81D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5056A8D-D2BE-2BD3-EF55-69AF0020B7E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8BF1C9-416F-2D8D-0A3E-BC7CF82C2AD2}"/>
              </a:ext>
            </a:extLst>
          </p:cNvPr>
          <p:cNvSpPr>
            <a:spLocks noGrp="1"/>
          </p:cNvSpPr>
          <p:nvPr>
            <p:ph type="dt" sz="half" idx="10"/>
          </p:nvPr>
        </p:nvSpPr>
        <p:spPr/>
        <p:txBody>
          <a:bodyPr/>
          <a:lstStyle/>
          <a:p>
            <a:fld id="{226B513E-872E-2D40-9FC0-1007158849D4}" type="datetimeFigureOut">
              <a:rPr lang="en-US" smtClean="0"/>
              <a:t>4/2/24</a:t>
            </a:fld>
            <a:endParaRPr lang="en-US"/>
          </a:p>
        </p:txBody>
      </p:sp>
      <p:sp>
        <p:nvSpPr>
          <p:cNvPr id="5" name="Footer Placeholder 4">
            <a:extLst>
              <a:ext uri="{FF2B5EF4-FFF2-40B4-BE49-F238E27FC236}">
                <a16:creationId xmlns:a16="http://schemas.microsoft.com/office/drawing/2014/main" id="{7CB829AF-FDC7-D9A5-8886-83F05FA3E8F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080D24-BDBE-A23F-B338-6FBA6F467E9D}"/>
              </a:ext>
            </a:extLst>
          </p:cNvPr>
          <p:cNvSpPr>
            <a:spLocks noGrp="1"/>
          </p:cNvSpPr>
          <p:nvPr>
            <p:ph type="sldNum" sz="quarter" idx="12"/>
          </p:nvPr>
        </p:nvSpPr>
        <p:spPr/>
        <p:txBody>
          <a:bodyPr/>
          <a:lstStyle/>
          <a:p>
            <a:fld id="{FB64B778-D43D-5742-BFAC-83B3E7CB21EF}" type="slidenum">
              <a:rPr lang="en-US" smtClean="0"/>
              <a:t>‹#›</a:t>
            </a:fld>
            <a:endParaRPr lang="en-US"/>
          </a:p>
        </p:txBody>
      </p:sp>
    </p:spTree>
    <p:extLst>
      <p:ext uri="{BB962C8B-B14F-4D97-AF65-F5344CB8AC3E}">
        <p14:creationId xmlns:p14="http://schemas.microsoft.com/office/powerpoint/2010/main" val="999232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40F3A1C-B85A-1BDF-EB8D-164B98F9117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354989D-6753-7707-76DE-E3463D67034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640A39-6C5B-60A8-E73D-F2D98A76647E}"/>
              </a:ext>
            </a:extLst>
          </p:cNvPr>
          <p:cNvSpPr>
            <a:spLocks noGrp="1"/>
          </p:cNvSpPr>
          <p:nvPr>
            <p:ph type="dt" sz="half" idx="10"/>
          </p:nvPr>
        </p:nvSpPr>
        <p:spPr/>
        <p:txBody>
          <a:bodyPr/>
          <a:lstStyle/>
          <a:p>
            <a:fld id="{226B513E-872E-2D40-9FC0-1007158849D4}" type="datetimeFigureOut">
              <a:rPr lang="en-US" smtClean="0"/>
              <a:t>4/2/24</a:t>
            </a:fld>
            <a:endParaRPr lang="en-US"/>
          </a:p>
        </p:txBody>
      </p:sp>
      <p:sp>
        <p:nvSpPr>
          <p:cNvPr id="5" name="Footer Placeholder 4">
            <a:extLst>
              <a:ext uri="{FF2B5EF4-FFF2-40B4-BE49-F238E27FC236}">
                <a16:creationId xmlns:a16="http://schemas.microsoft.com/office/drawing/2014/main" id="{3077CF4D-F1F4-C172-4844-142441E7B5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C3B373-215A-0391-1FF1-D9266CE367E6}"/>
              </a:ext>
            </a:extLst>
          </p:cNvPr>
          <p:cNvSpPr>
            <a:spLocks noGrp="1"/>
          </p:cNvSpPr>
          <p:nvPr>
            <p:ph type="sldNum" sz="quarter" idx="12"/>
          </p:nvPr>
        </p:nvSpPr>
        <p:spPr/>
        <p:txBody>
          <a:bodyPr/>
          <a:lstStyle/>
          <a:p>
            <a:fld id="{FB64B778-D43D-5742-BFAC-83B3E7CB21EF}" type="slidenum">
              <a:rPr lang="en-US" smtClean="0"/>
              <a:t>‹#›</a:t>
            </a:fld>
            <a:endParaRPr lang="en-US"/>
          </a:p>
        </p:txBody>
      </p:sp>
    </p:spTree>
    <p:extLst>
      <p:ext uri="{BB962C8B-B14F-4D97-AF65-F5344CB8AC3E}">
        <p14:creationId xmlns:p14="http://schemas.microsoft.com/office/powerpoint/2010/main" val="33498033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50ADDD7-4003-FA41-7328-E6F74F58A9C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95D2709-769B-4E85-6CCD-2AF6521ACF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1329EF-99F3-AA01-2624-E78E51B866F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6B513E-872E-2D40-9FC0-1007158849D4}" type="datetimeFigureOut">
              <a:rPr lang="en-US" smtClean="0"/>
              <a:t>4/2/24</a:t>
            </a:fld>
            <a:endParaRPr lang="en-US"/>
          </a:p>
        </p:txBody>
      </p:sp>
      <p:sp>
        <p:nvSpPr>
          <p:cNvPr id="5" name="Footer Placeholder 4">
            <a:extLst>
              <a:ext uri="{FF2B5EF4-FFF2-40B4-BE49-F238E27FC236}">
                <a16:creationId xmlns:a16="http://schemas.microsoft.com/office/drawing/2014/main" id="{D9FD827B-F580-D0EE-615B-C95FC86D65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56F0C2C-1615-6DC7-AA2F-D8A375F867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64B778-D43D-5742-BFAC-83B3E7CB21EF}" type="slidenum">
              <a:rPr lang="en-US" smtClean="0"/>
              <a:t>‹#›</a:t>
            </a:fld>
            <a:endParaRPr lang="en-US"/>
          </a:p>
        </p:txBody>
      </p:sp>
    </p:spTree>
    <p:extLst>
      <p:ext uri="{BB962C8B-B14F-4D97-AF65-F5344CB8AC3E}">
        <p14:creationId xmlns:p14="http://schemas.microsoft.com/office/powerpoint/2010/main" val="13340544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4.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jpeg"/><Relationship Id="rId4" Type="http://schemas.openxmlformats.org/officeDocument/2006/relationships/image" Target="../media/image15.svg"/><Relationship Id="rId9" Type="http://schemas.openxmlformats.org/officeDocument/2006/relationships/image" Target="../media/image20.jpeg"/><Relationship Id="rId14" Type="http://schemas.openxmlformats.org/officeDocument/2006/relationships/image" Target="../media/image25.svg"/></Relationships>
</file>

<file path=ppt/slides/_rels/slide16.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3.svg"/><Relationship Id="rId18" Type="http://schemas.openxmlformats.org/officeDocument/2006/relationships/image" Target="../media/image29.png"/><Relationship Id="rId3" Type="http://schemas.openxmlformats.org/officeDocument/2006/relationships/image" Target="../media/image14.png"/><Relationship Id="rId21" Type="http://schemas.openxmlformats.org/officeDocument/2006/relationships/image" Target="../media/image32.svg"/><Relationship Id="rId7" Type="http://schemas.openxmlformats.org/officeDocument/2006/relationships/image" Target="../media/image18.png"/><Relationship Id="rId12" Type="http://schemas.openxmlformats.org/officeDocument/2006/relationships/image" Target="../media/image22.png"/><Relationship Id="rId17" Type="http://schemas.openxmlformats.org/officeDocument/2006/relationships/image" Target="../media/image28.svg"/><Relationship Id="rId2" Type="http://schemas.openxmlformats.org/officeDocument/2006/relationships/notesSlide" Target="../notesSlides/notesSlide15.xml"/><Relationship Id="rId16" Type="http://schemas.openxmlformats.org/officeDocument/2006/relationships/image" Target="../media/image27.png"/><Relationship Id="rId20"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17.svg"/><Relationship Id="rId11" Type="http://schemas.openxmlformats.org/officeDocument/2006/relationships/image" Target="../media/image26.jpeg"/><Relationship Id="rId5" Type="http://schemas.openxmlformats.org/officeDocument/2006/relationships/image" Target="../media/image16.png"/><Relationship Id="rId15" Type="http://schemas.openxmlformats.org/officeDocument/2006/relationships/image" Target="../media/image25.svg"/><Relationship Id="rId10" Type="http://schemas.openxmlformats.org/officeDocument/2006/relationships/image" Target="../media/image21.jpeg"/><Relationship Id="rId19" Type="http://schemas.openxmlformats.org/officeDocument/2006/relationships/image" Target="../media/image30.svg"/><Relationship Id="rId4" Type="http://schemas.openxmlformats.org/officeDocument/2006/relationships/image" Target="../media/image15.svg"/><Relationship Id="rId9" Type="http://schemas.openxmlformats.org/officeDocument/2006/relationships/image" Target="../media/image20.jpeg"/><Relationship Id="rId14" Type="http://schemas.openxmlformats.org/officeDocument/2006/relationships/image" Target="../media/image24.png"/><Relationship Id="rId22" Type="http://schemas.openxmlformats.org/officeDocument/2006/relationships/image" Target="../media/image33.jpeg"/></Relationships>
</file>

<file path=ppt/slides/_rels/slide17.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36.jpeg"/><Relationship Id="rId18" Type="http://schemas.openxmlformats.org/officeDocument/2006/relationships/image" Target="../media/image37.png"/><Relationship Id="rId26" Type="http://schemas.openxmlformats.org/officeDocument/2006/relationships/image" Target="../media/image32.svg"/><Relationship Id="rId3" Type="http://schemas.openxmlformats.org/officeDocument/2006/relationships/image" Target="../media/image14.png"/><Relationship Id="rId21" Type="http://schemas.openxmlformats.org/officeDocument/2006/relationships/image" Target="../media/image27.png"/><Relationship Id="rId7" Type="http://schemas.openxmlformats.org/officeDocument/2006/relationships/image" Target="../media/image18.png"/><Relationship Id="rId12" Type="http://schemas.openxmlformats.org/officeDocument/2006/relationships/image" Target="../media/image21.jpeg"/><Relationship Id="rId17" Type="http://schemas.openxmlformats.org/officeDocument/2006/relationships/image" Target="../media/image25.svg"/><Relationship Id="rId25" Type="http://schemas.openxmlformats.org/officeDocument/2006/relationships/image" Target="../media/image31.png"/><Relationship Id="rId2" Type="http://schemas.openxmlformats.org/officeDocument/2006/relationships/notesSlide" Target="../notesSlides/notesSlide16.xml"/><Relationship Id="rId16" Type="http://schemas.openxmlformats.org/officeDocument/2006/relationships/image" Target="../media/image24.png"/><Relationship Id="rId20"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image" Target="../media/image17.svg"/><Relationship Id="rId11" Type="http://schemas.openxmlformats.org/officeDocument/2006/relationships/image" Target="../media/image35.svg"/><Relationship Id="rId24" Type="http://schemas.openxmlformats.org/officeDocument/2006/relationships/image" Target="../media/image30.svg"/><Relationship Id="rId5" Type="http://schemas.openxmlformats.org/officeDocument/2006/relationships/image" Target="../media/image16.png"/><Relationship Id="rId15" Type="http://schemas.openxmlformats.org/officeDocument/2006/relationships/image" Target="../media/image23.svg"/><Relationship Id="rId23" Type="http://schemas.openxmlformats.org/officeDocument/2006/relationships/image" Target="../media/image29.png"/><Relationship Id="rId28" Type="http://schemas.openxmlformats.org/officeDocument/2006/relationships/image" Target="../media/image39.jpeg"/><Relationship Id="rId10" Type="http://schemas.openxmlformats.org/officeDocument/2006/relationships/image" Target="../media/image34.png"/><Relationship Id="rId19" Type="http://schemas.openxmlformats.org/officeDocument/2006/relationships/image" Target="../media/image38.svg"/><Relationship Id="rId4" Type="http://schemas.openxmlformats.org/officeDocument/2006/relationships/image" Target="../media/image15.svg"/><Relationship Id="rId9" Type="http://schemas.openxmlformats.org/officeDocument/2006/relationships/image" Target="../media/image20.jpeg"/><Relationship Id="rId14" Type="http://schemas.openxmlformats.org/officeDocument/2006/relationships/image" Target="../media/image22.png"/><Relationship Id="rId22" Type="http://schemas.openxmlformats.org/officeDocument/2006/relationships/image" Target="../media/image28.svg"/><Relationship Id="rId27" Type="http://schemas.openxmlformats.org/officeDocument/2006/relationships/image" Target="../media/image33.jpeg"/></Relationships>
</file>

<file path=ppt/slides/_rels/slide18.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40.jpeg"/><Relationship Id="rId18" Type="http://schemas.openxmlformats.org/officeDocument/2006/relationships/image" Target="../media/image23.svg"/><Relationship Id="rId26" Type="http://schemas.openxmlformats.org/officeDocument/2006/relationships/image" Target="../media/image29.png"/><Relationship Id="rId3" Type="http://schemas.openxmlformats.org/officeDocument/2006/relationships/image" Target="../media/image14.png"/><Relationship Id="rId21" Type="http://schemas.openxmlformats.org/officeDocument/2006/relationships/image" Target="../media/image37.png"/><Relationship Id="rId7" Type="http://schemas.openxmlformats.org/officeDocument/2006/relationships/image" Target="../media/image18.png"/><Relationship Id="rId12" Type="http://schemas.openxmlformats.org/officeDocument/2006/relationships/image" Target="../media/image21.jpeg"/><Relationship Id="rId17" Type="http://schemas.openxmlformats.org/officeDocument/2006/relationships/image" Target="../media/image22.png"/><Relationship Id="rId25" Type="http://schemas.openxmlformats.org/officeDocument/2006/relationships/image" Target="../media/image28.svg"/><Relationship Id="rId2" Type="http://schemas.openxmlformats.org/officeDocument/2006/relationships/notesSlide" Target="../notesSlides/notesSlide17.xml"/><Relationship Id="rId16" Type="http://schemas.openxmlformats.org/officeDocument/2006/relationships/image" Target="../media/image42.jpeg"/><Relationship Id="rId20" Type="http://schemas.openxmlformats.org/officeDocument/2006/relationships/image" Target="../media/image25.svg"/><Relationship Id="rId29" Type="http://schemas.openxmlformats.org/officeDocument/2006/relationships/image" Target="../media/image32.svg"/><Relationship Id="rId1" Type="http://schemas.openxmlformats.org/officeDocument/2006/relationships/slideLayout" Target="../slideLayouts/slideLayout2.xml"/><Relationship Id="rId6" Type="http://schemas.openxmlformats.org/officeDocument/2006/relationships/image" Target="../media/image17.svg"/><Relationship Id="rId11" Type="http://schemas.openxmlformats.org/officeDocument/2006/relationships/image" Target="../media/image35.svg"/><Relationship Id="rId24" Type="http://schemas.openxmlformats.org/officeDocument/2006/relationships/image" Target="../media/image27.png"/><Relationship Id="rId5" Type="http://schemas.openxmlformats.org/officeDocument/2006/relationships/image" Target="../media/image16.png"/><Relationship Id="rId15" Type="http://schemas.openxmlformats.org/officeDocument/2006/relationships/image" Target="../media/image41.jpeg"/><Relationship Id="rId23" Type="http://schemas.openxmlformats.org/officeDocument/2006/relationships/image" Target="../media/image26.jpeg"/><Relationship Id="rId28" Type="http://schemas.openxmlformats.org/officeDocument/2006/relationships/image" Target="../media/image31.png"/><Relationship Id="rId10" Type="http://schemas.openxmlformats.org/officeDocument/2006/relationships/image" Target="../media/image34.png"/><Relationship Id="rId19" Type="http://schemas.openxmlformats.org/officeDocument/2006/relationships/image" Target="../media/image24.png"/><Relationship Id="rId31" Type="http://schemas.openxmlformats.org/officeDocument/2006/relationships/image" Target="../media/image39.jpeg"/><Relationship Id="rId4" Type="http://schemas.openxmlformats.org/officeDocument/2006/relationships/image" Target="../media/image15.svg"/><Relationship Id="rId9" Type="http://schemas.openxmlformats.org/officeDocument/2006/relationships/image" Target="../media/image20.jpeg"/><Relationship Id="rId14" Type="http://schemas.openxmlformats.org/officeDocument/2006/relationships/image" Target="../media/image36.jpeg"/><Relationship Id="rId22" Type="http://schemas.openxmlformats.org/officeDocument/2006/relationships/image" Target="../media/image38.svg"/><Relationship Id="rId27" Type="http://schemas.openxmlformats.org/officeDocument/2006/relationships/image" Target="../media/image30.svg"/><Relationship Id="rId30" Type="http://schemas.openxmlformats.org/officeDocument/2006/relationships/image" Target="../media/image33.jpeg"/></Relationships>
</file>

<file path=ppt/slides/_rels/slide19.xml.rels><?xml version="1.0" encoding="UTF-8" standalone="yes"?>
<Relationships xmlns="http://schemas.openxmlformats.org/package/2006/relationships"><Relationship Id="rId13" Type="http://schemas.openxmlformats.org/officeDocument/2006/relationships/image" Target="../media/image21.jpeg"/><Relationship Id="rId18" Type="http://schemas.openxmlformats.org/officeDocument/2006/relationships/image" Target="../media/image43.jpeg"/><Relationship Id="rId26" Type="http://schemas.openxmlformats.org/officeDocument/2006/relationships/image" Target="../media/image38.svg"/><Relationship Id="rId3" Type="http://schemas.openxmlformats.org/officeDocument/2006/relationships/image" Target="../media/image14.png"/><Relationship Id="rId21" Type="http://schemas.openxmlformats.org/officeDocument/2006/relationships/image" Target="../media/image22.png"/><Relationship Id="rId34" Type="http://schemas.openxmlformats.org/officeDocument/2006/relationships/image" Target="../media/image33.jpeg"/><Relationship Id="rId7" Type="http://schemas.openxmlformats.org/officeDocument/2006/relationships/image" Target="../media/image18.png"/><Relationship Id="rId12" Type="http://schemas.openxmlformats.org/officeDocument/2006/relationships/image" Target="../media/image39.jpeg"/><Relationship Id="rId17" Type="http://schemas.openxmlformats.org/officeDocument/2006/relationships/image" Target="../media/image42.jpeg"/><Relationship Id="rId25" Type="http://schemas.openxmlformats.org/officeDocument/2006/relationships/image" Target="../media/image37.png"/><Relationship Id="rId33" Type="http://schemas.openxmlformats.org/officeDocument/2006/relationships/image" Target="../media/image32.svg"/><Relationship Id="rId2" Type="http://schemas.openxmlformats.org/officeDocument/2006/relationships/notesSlide" Target="../notesSlides/notesSlide18.xml"/><Relationship Id="rId16" Type="http://schemas.openxmlformats.org/officeDocument/2006/relationships/image" Target="../media/image41.jpeg"/><Relationship Id="rId20" Type="http://schemas.openxmlformats.org/officeDocument/2006/relationships/image" Target="../media/image45.svg"/><Relationship Id="rId29" Type="http://schemas.openxmlformats.org/officeDocument/2006/relationships/image" Target="../media/image28.svg"/><Relationship Id="rId1" Type="http://schemas.openxmlformats.org/officeDocument/2006/relationships/slideLayout" Target="../slideLayouts/slideLayout2.xml"/><Relationship Id="rId6" Type="http://schemas.openxmlformats.org/officeDocument/2006/relationships/image" Target="../media/image17.svg"/><Relationship Id="rId11" Type="http://schemas.openxmlformats.org/officeDocument/2006/relationships/image" Target="../media/image35.svg"/><Relationship Id="rId24" Type="http://schemas.openxmlformats.org/officeDocument/2006/relationships/image" Target="../media/image25.svg"/><Relationship Id="rId32" Type="http://schemas.openxmlformats.org/officeDocument/2006/relationships/image" Target="../media/image31.png"/><Relationship Id="rId5" Type="http://schemas.openxmlformats.org/officeDocument/2006/relationships/image" Target="../media/image16.png"/><Relationship Id="rId15" Type="http://schemas.openxmlformats.org/officeDocument/2006/relationships/image" Target="../media/image36.jpeg"/><Relationship Id="rId23" Type="http://schemas.openxmlformats.org/officeDocument/2006/relationships/image" Target="../media/image24.png"/><Relationship Id="rId28" Type="http://schemas.openxmlformats.org/officeDocument/2006/relationships/image" Target="../media/image27.png"/><Relationship Id="rId10" Type="http://schemas.openxmlformats.org/officeDocument/2006/relationships/image" Target="../media/image34.png"/><Relationship Id="rId19" Type="http://schemas.openxmlformats.org/officeDocument/2006/relationships/image" Target="../media/image44.png"/><Relationship Id="rId31" Type="http://schemas.openxmlformats.org/officeDocument/2006/relationships/image" Target="../media/image30.svg"/><Relationship Id="rId4" Type="http://schemas.openxmlformats.org/officeDocument/2006/relationships/image" Target="../media/image15.svg"/><Relationship Id="rId9" Type="http://schemas.openxmlformats.org/officeDocument/2006/relationships/image" Target="../media/image20.jpeg"/><Relationship Id="rId14" Type="http://schemas.openxmlformats.org/officeDocument/2006/relationships/image" Target="../media/image40.jpeg"/><Relationship Id="rId22" Type="http://schemas.openxmlformats.org/officeDocument/2006/relationships/image" Target="../media/image23.svg"/><Relationship Id="rId27" Type="http://schemas.openxmlformats.org/officeDocument/2006/relationships/image" Target="../media/image26.jpeg"/><Relationship Id="rId30" Type="http://schemas.openxmlformats.org/officeDocument/2006/relationships/image" Target="../media/image29.png"/><Relationship Id="rId35" Type="http://schemas.openxmlformats.org/officeDocument/2006/relationships/image" Target="../media/image46.jpeg"/><Relationship Id="rId8" Type="http://schemas.openxmlformats.org/officeDocument/2006/relationships/image" Target="../media/image19.sv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5.svg"/></Relationships>
</file>

<file path=ppt/slides/_rels/slide26.xml.rels><?xml version="1.0" encoding="UTF-8" standalone="yes"?>
<Relationships xmlns="http://schemas.openxmlformats.org/package/2006/relationships"><Relationship Id="rId3" Type="http://schemas.openxmlformats.org/officeDocument/2006/relationships/image" Target="../media/image48.sv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50.png"/><Relationship Id="rId4" Type="http://schemas.openxmlformats.org/officeDocument/2006/relationships/image" Target="../media/image140.png"/></Relationships>
</file>

<file path=ppt/slides/_rels/slide28.xml.rels><?xml version="1.0" encoding="UTF-8" standalone="yes"?>
<Relationships xmlns="http://schemas.openxmlformats.org/package/2006/relationships"><Relationship Id="rId8" Type="http://schemas.openxmlformats.org/officeDocument/2006/relationships/image" Target="../media/image54.svg"/><Relationship Id="rId13" Type="http://schemas.openxmlformats.org/officeDocument/2006/relationships/image" Target="../media/image59.png"/><Relationship Id="rId18" Type="http://schemas.openxmlformats.org/officeDocument/2006/relationships/image" Target="../media/image64.svg"/><Relationship Id="rId3" Type="http://schemas.openxmlformats.org/officeDocument/2006/relationships/image" Target="../media/image49.png"/><Relationship Id="rId7" Type="http://schemas.openxmlformats.org/officeDocument/2006/relationships/image" Target="../media/image53.png"/><Relationship Id="rId12" Type="http://schemas.openxmlformats.org/officeDocument/2006/relationships/image" Target="../media/image58.svg"/><Relationship Id="rId17" Type="http://schemas.openxmlformats.org/officeDocument/2006/relationships/image" Target="../media/image63.png"/><Relationship Id="rId2" Type="http://schemas.openxmlformats.org/officeDocument/2006/relationships/notesSlide" Target="../notesSlides/notesSlide26.xml"/><Relationship Id="rId16" Type="http://schemas.openxmlformats.org/officeDocument/2006/relationships/image" Target="../media/image62.svg"/><Relationship Id="rId20" Type="http://schemas.openxmlformats.org/officeDocument/2006/relationships/image" Target="../media/image66.png"/><Relationship Id="rId1" Type="http://schemas.openxmlformats.org/officeDocument/2006/relationships/slideLayout" Target="../slideLayouts/slideLayout2.xml"/><Relationship Id="rId6" Type="http://schemas.openxmlformats.org/officeDocument/2006/relationships/image" Target="../media/image52.svg"/><Relationship Id="rId11" Type="http://schemas.openxmlformats.org/officeDocument/2006/relationships/image" Target="../media/image57.png"/><Relationship Id="rId5" Type="http://schemas.openxmlformats.org/officeDocument/2006/relationships/image" Target="../media/image51.png"/><Relationship Id="rId15" Type="http://schemas.openxmlformats.org/officeDocument/2006/relationships/image" Target="../media/image61.png"/><Relationship Id="rId10" Type="http://schemas.openxmlformats.org/officeDocument/2006/relationships/image" Target="../media/image56.svg"/><Relationship Id="rId19" Type="http://schemas.openxmlformats.org/officeDocument/2006/relationships/image" Target="../media/image65.png"/><Relationship Id="rId4" Type="http://schemas.openxmlformats.org/officeDocument/2006/relationships/image" Target="../media/image50.svg"/><Relationship Id="rId9" Type="http://schemas.openxmlformats.org/officeDocument/2006/relationships/image" Target="../media/image55.png"/><Relationship Id="rId14" Type="http://schemas.openxmlformats.org/officeDocument/2006/relationships/image" Target="../media/image60.svg"/></Relationships>
</file>

<file path=ppt/slides/_rels/slide29.xml.rels><?xml version="1.0" encoding="UTF-8" standalone="yes"?>
<Relationships xmlns="http://schemas.openxmlformats.org/package/2006/relationships"><Relationship Id="rId8" Type="http://schemas.openxmlformats.org/officeDocument/2006/relationships/image" Target="../media/image54.svg"/><Relationship Id="rId13" Type="http://schemas.openxmlformats.org/officeDocument/2006/relationships/image" Target="../media/image59.png"/><Relationship Id="rId18" Type="http://schemas.openxmlformats.org/officeDocument/2006/relationships/image" Target="../media/image64.svg"/><Relationship Id="rId3" Type="http://schemas.openxmlformats.org/officeDocument/2006/relationships/image" Target="../media/image49.png"/><Relationship Id="rId7" Type="http://schemas.openxmlformats.org/officeDocument/2006/relationships/image" Target="../media/image53.png"/><Relationship Id="rId12" Type="http://schemas.openxmlformats.org/officeDocument/2006/relationships/image" Target="../media/image58.svg"/><Relationship Id="rId17" Type="http://schemas.openxmlformats.org/officeDocument/2006/relationships/image" Target="../media/image63.png"/><Relationship Id="rId2" Type="http://schemas.openxmlformats.org/officeDocument/2006/relationships/notesSlide" Target="../notesSlides/notesSlide27.xml"/><Relationship Id="rId16" Type="http://schemas.openxmlformats.org/officeDocument/2006/relationships/image" Target="../media/image62.svg"/><Relationship Id="rId1" Type="http://schemas.openxmlformats.org/officeDocument/2006/relationships/slideLayout" Target="../slideLayouts/slideLayout2.xml"/><Relationship Id="rId6" Type="http://schemas.openxmlformats.org/officeDocument/2006/relationships/image" Target="../media/image52.svg"/><Relationship Id="rId11" Type="http://schemas.openxmlformats.org/officeDocument/2006/relationships/image" Target="../media/image57.png"/><Relationship Id="rId5" Type="http://schemas.openxmlformats.org/officeDocument/2006/relationships/image" Target="../media/image51.png"/><Relationship Id="rId15" Type="http://schemas.openxmlformats.org/officeDocument/2006/relationships/image" Target="../media/image61.png"/><Relationship Id="rId10" Type="http://schemas.openxmlformats.org/officeDocument/2006/relationships/image" Target="../media/image56.svg"/><Relationship Id="rId4" Type="http://schemas.openxmlformats.org/officeDocument/2006/relationships/image" Target="../media/image50.svg"/><Relationship Id="rId9" Type="http://schemas.openxmlformats.org/officeDocument/2006/relationships/image" Target="../media/image55.png"/><Relationship Id="rId14" Type="http://schemas.openxmlformats.org/officeDocument/2006/relationships/image" Target="../media/image60.svg"/></Relationships>
</file>

<file path=ppt/slides/_rels/slide30.xml.rels><?xml version="1.0" encoding="UTF-8" standalone="yes"?>
<Relationships xmlns="http://schemas.openxmlformats.org/package/2006/relationships"><Relationship Id="rId8" Type="http://schemas.openxmlformats.org/officeDocument/2006/relationships/image" Target="../media/image54.svg"/><Relationship Id="rId13" Type="http://schemas.openxmlformats.org/officeDocument/2006/relationships/image" Target="../media/image59.png"/><Relationship Id="rId18" Type="http://schemas.openxmlformats.org/officeDocument/2006/relationships/image" Target="../media/image64.svg"/><Relationship Id="rId3" Type="http://schemas.openxmlformats.org/officeDocument/2006/relationships/image" Target="../media/image49.png"/><Relationship Id="rId7" Type="http://schemas.openxmlformats.org/officeDocument/2006/relationships/image" Target="../media/image53.png"/><Relationship Id="rId12" Type="http://schemas.openxmlformats.org/officeDocument/2006/relationships/image" Target="../media/image58.svg"/><Relationship Id="rId17" Type="http://schemas.openxmlformats.org/officeDocument/2006/relationships/image" Target="../media/image63.png"/><Relationship Id="rId2" Type="http://schemas.openxmlformats.org/officeDocument/2006/relationships/notesSlide" Target="../notesSlides/notesSlide28.xml"/><Relationship Id="rId16" Type="http://schemas.openxmlformats.org/officeDocument/2006/relationships/image" Target="../media/image62.svg"/><Relationship Id="rId1" Type="http://schemas.openxmlformats.org/officeDocument/2006/relationships/slideLayout" Target="../slideLayouts/slideLayout2.xml"/><Relationship Id="rId6" Type="http://schemas.openxmlformats.org/officeDocument/2006/relationships/image" Target="../media/image52.svg"/><Relationship Id="rId11" Type="http://schemas.openxmlformats.org/officeDocument/2006/relationships/image" Target="../media/image57.png"/><Relationship Id="rId5" Type="http://schemas.openxmlformats.org/officeDocument/2006/relationships/image" Target="../media/image51.png"/><Relationship Id="rId15" Type="http://schemas.openxmlformats.org/officeDocument/2006/relationships/image" Target="../media/image61.png"/><Relationship Id="rId10" Type="http://schemas.openxmlformats.org/officeDocument/2006/relationships/image" Target="../media/image56.svg"/><Relationship Id="rId4" Type="http://schemas.openxmlformats.org/officeDocument/2006/relationships/image" Target="../media/image50.svg"/><Relationship Id="rId9" Type="http://schemas.openxmlformats.org/officeDocument/2006/relationships/image" Target="../media/image55.png"/><Relationship Id="rId14" Type="http://schemas.openxmlformats.org/officeDocument/2006/relationships/image" Target="../media/image60.sv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70.png"/></Relationships>
</file>

<file path=ppt/slides/_rels/slide36.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72.png"/></Relationships>
</file>

<file path=ppt/slides/_rels/slide37.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73.png"/></Relationships>
</file>

<file path=ppt/slides/_rels/slide38.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74.png"/></Relationships>
</file>

<file path=ppt/slides/_rels/slide3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77.png"/><Relationship Id="rId4" Type="http://schemas.openxmlformats.org/officeDocument/2006/relationships/image" Target="../media/image76.png"/></Relationships>
</file>

<file path=ppt/slides/_rels/slide40.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77.png"/><Relationship Id="rId4" Type="http://schemas.openxmlformats.org/officeDocument/2006/relationships/image" Target="../media/image76.png"/></Relationships>
</file>

<file path=ppt/slides/_rels/slide41.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image" Target="../media/image77.png"/><Relationship Id="rId4" Type="http://schemas.openxmlformats.org/officeDocument/2006/relationships/image" Target="../media/image76.png"/></Relationships>
</file>

<file path=ppt/slides/_rels/slide42.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77.png"/><Relationship Id="rId4" Type="http://schemas.openxmlformats.org/officeDocument/2006/relationships/image" Target="../media/image76.png"/></Relationships>
</file>

<file path=ppt/slides/_rels/slide43.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77.png"/><Relationship Id="rId4" Type="http://schemas.openxmlformats.org/officeDocument/2006/relationships/image" Target="../media/image76.png"/></Relationships>
</file>

<file path=ppt/slides/_rels/slide44.xml.rels><?xml version="1.0" encoding="UTF-8" standalone="yes"?>
<Relationships xmlns="http://schemas.openxmlformats.org/package/2006/relationships"><Relationship Id="rId8" Type="http://schemas.openxmlformats.org/officeDocument/2006/relationships/image" Target="../media/image87.svg"/><Relationship Id="rId13" Type="http://schemas.openxmlformats.org/officeDocument/2006/relationships/image" Target="../media/image92.png"/><Relationship Id="rId3" Type="http://schemas.openxmlformats.org/officeDocument/2006/relationships/image" Target="../media/image82.png"/><Relationship Id="rId7" Type="http://schemas.openxmlformats.org/officeDocument/2006/relationships/image" Target="../media/image86.png"/><Relationship Id="rId12" Type="http://schemas.openxmlformats.org/officeDocument/2006/relationships/image" Target="../media/image91.sv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85.svg"/><Relationship Id="rId11" Type="http://schemas.openxmlformats.org/officeDocument/2006/relationships/image" Target="../media/image90.png"/><Relationship Id="rId5" Type="http://schemas.openxmlformats.org/officeDocument/2006/relationships/image" Target="../media/image84.png"/><Relationship Id="rId10" Type="http://schemas.openxmlformats.org/officeDocument/2006/relationships/image" Target="../media/image89.svg"/><Relationship Id="rId4" Type="http://schemas.openxmlformats.org/officeDocument/2006/relationships/image" Target="../media/image83.svg"/><Relationship Id="rId9" Type="http://schemas.openxmlformats.org/officeDocument/2006/relationships/image" Target="../media/image88.png"/><Relationship Id="rId14" Type="http://schemas.openxmlformats.org/officeDocument/2006/relationships/image" Target="../media/image93.svg"/></Relationships>
</file>

<file path=ppt/slides/_rels/slide45.xml.rels><?xml version="1.0" encoding="UTF-8" standalone="yes"?>
<Relationships xmlns="http://schemas.openxmlformats.org/package/2006/relationships"><Relationship Id="rId8" Type="http://schemas.openxmlformats.org/officeDocument/2006/relationships/image" Target="../media/image87.svg"/><Relationship Id="rId13" Type="http://schemas.openxmlformats.org/officeDocument/2006/relationships/image" Target="../media/image92.png"/><Relationship Id="rId3" Type="http://schemas.openxmlformats.org/officeDocument/2006/relationships/image" Target="../media/image82.png"/><Relationship Id="rId7" Type="http://schemas.openxmlformats.org/officeDocument/2006/relationships/image" Target="../media/image86.png"/><Relationship Id="rId12" Type="http://schemas.openxmlformats.org/officeDocument/2006/relationships/image" Target="../media/image91.sv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85.svg"/><Relationship Id="rId11" Type="http://schemas.openxmlformats.org/officeDocument/2006/relationships/image" Target="../media/image90.png"/><Relationship Id="rId5" Type="http://schemas.openxmlformats.org/officeDocument/2006/relationships/image" Target="../media/image84.png"/><Relationship Id="rId10" Type="http://schemas.openxmlformats.org/officeDocument/2006/relationships/image" Target="../media/image89.svg"/><Relationship Id="rId4" Type="http://schemas.openxmlformats.org/officeDocument/2006/relationships/image" Target="../media/image83.svg"/><Relationship Id="rId9" Type="http://schemas.openxmlformats.org/officeDocument/2006/relationships/image" Target="../media/image88.png"/><Relationship Id="rId14" Type="http://schemas.openxmlformats.org/officeDocument/2006/relationships/image" Target="../media/image93.sv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8.sv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96.jpeg"/></Relationships>
</file>

<file path=ppt/slides/_rels/slide56.xml.rels><?xml version="1.0" encoding="UTF-8" standalone="yes"?>
<Relationships xmlns="http://schemas.openxmlformats.org/package/2006/relationships"><Relationship Id="rId3" Type="http://schemas.openxmlformats.org/officeDocument/2006/relationships/hyperlink" Target="https://doi.org/10.1016/j.hal.2008.08.00" TargetMode="External"/><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97.png"/><Relationship Id="rId4" Type="http://schemas.openxmlformats.org/officeDocument/2006/relationships/notesSlide" Target="../notesSlides/notesSlide49.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51.xml"/><Relationship Id="rId1" Type="http://schemas.openxmlformats.org/officeDocument/2006/relationships/slideLayout" Target="../slideLayouts/slideLayout1.xml"/><Relationship Id="rId4" Type="http://schemas.openxmlformats.org/officeDocument/2006/relationships/image" Target="../media/image99.png"/></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4.xml"/><Relationship Id="rId1" Type="http://schemas.openxmlformats.org/officeDocument/2006/relationships/slideLayout" Target="../slideLayouts/slideLayout2.xml"/><Relationship Id="rId4" Type="http://schemas.openxmlformats.org/officeDocument/2006/relationships/image" Target="../media/image25.svg"/></Relationships>
</file>

<file path=ppt/slides/_rels/slide63.xml.rels><?xml version="1.0" encoding="UTF-8" standalone="yes"?>
<Relationships xmlns="http://schemas.openxmlformats.org/package/2006/relationships"><Relationship Id="rId3" Type="http://schemas.openxmlformats.org/officeDocument/2006/relationships/image" Target="../media/image960.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CF388-12ED-B030-70A6-8B61B3F51B3F}"/>
              </a:ext>
            </a:extLst>
          </p:cNvPr>
          <p:cNvSpPr>
            <a:spLocks noGrp="1"/>
          </p:cNvSpPr>
          <p:nvPr>
            <p:ph type="ctrTitle"/>
          </p:nvPr>
        </p:nvSpPr>
        <p:spPr/>
        <p:txBody>
          <a:bodyPr/>
          <a:lstStyle/>
          <a:p>
            <a:r>
              <a:rPr lang="en-US" dirty="0"/>
              <a:t>We’re All Connected</a:t>
            </a:r>
          </a:p>
        </p:txBody>
      </p:sp>
      <p:sp>
        <p:nvSpPr>
          <p:cNvPr id="3" name="Subtitle 2">
            <a:extLst>
              <a:ext uri="{FF2B5EF4-FFF2-40B4-BE49-F238E27FC236}">
                <a16:creationId xmlns:a16="http://schemas.microsoft.com/office/drawing/2014/main" id="{E3D45837-EB9B-FFFD-F8CF-64468418E5E7}"/>
              </a:ext>
            </a:extLst>
          </p:cNvPr>
          <p:cNvSpPr>
            <a:spLocks noGrp="1"/>
          </p:cNvSpPr>
          <p:nvPr>
            <p:ph type="subTitle" idx="1"/>
          </p:nvPr>
        </p:nvSpPr>
        <p:spPr>
          <a:xfrm>
            <a:off x="1524000" y="3602038"/>
            <a:ext cx="9144000" cy="563562"/>
          </a:xfrm>
        </p:spPr>
        <p:txBody>
          <a:bodyPr>
            <a:normAutofit/>
          </a:bodyPr>
          <a:lstStyle/>
          <a:p>
            <a:r>
              <a:rPr lang="en-US" dirty="0"/>
              <a:t>Amanda C. </a:t>
            </a:r>
            <a:r>
              <a:rPr lang="en-US" dirty="0" err="1"/>
              <a:t>Salmoiraghi</a:t>
            </a:r>
            <a:endParaRPr lang="en-US" dirty="0"/>
          </a:p>
        </p:txBody>
      </p:sp>
      <p:sp>
        <p:nvSpPr>
          <p:cNvPr id="4" name="TextBox 3">
            <a:extLst>
              <a:ext uri="{FF2B5EF4-FFF2-40B4-BE49-F238E27FC236}">
                <a16:creationId xmlns:a16="http://schemas.microsoft.com/office/drawing/2014/main" id="{9D2DF7EF-F265-E18A-E178-BF41161AA935}"/>
              </a:ext>
            </a:extLst>
          </p:cNvPr>
          <p:cNvSpPr txBox="1"/>
          <p:nvPr/>
        </p:nvSpPr>
        <p:spPr>
          <a:xfrm>
            <a:off x="467360" y="5465759"/>
            <a:ext cx="11257280" cy="1200329"/>
          </a:xfrm>
          <a:prstGeom prst="rect">
            <a:avLst/>
          </a:prstGeom>
          <a:noFill/>
        </p:spPr>
        <p:txBody>
          <a:bodyPr wrap="square" rtlCol="0">
            <a:spAutoFit/>
          </a:bodyPr>
          <a:lstStyle/>
          <a:p>
            <a:pPr algn="l"/>
            <a:r>
              <a:rPr lang="en-US" sz="2400" dirty="0"/>
              <a:t>Key words:</a:t>
            </a:r>
          </a:p>
          <a:p>
            <a:pPr algn="l"/>
            <a:r>
              <a:rPr lang="en-US" sz="2400" dirty="0"/>
              <a:t>food chains, food webs, trophic levels, habitat fragmentation, Simpson’s </a:t>
            </a:r>
            <a:r>
              <a:rPr lang="en-US" sz="2400" dirty="0" err="1"/>
              <a:t>Diveristy</a:t>
            </a:r>
            <a:r>
              <a:rPr lang="en-US" sz="2400" dirty="0"/>
              <a:t> Index, human impact, species richness, relative species abundance, diversity indices</a:t>
            </a:r>
          </a:p>
        </p:txBody>
      </p:sp>
    </p:spTree>
    <p:extLst>
      <p:ext uri="{BB962C8B-B14F-4D97-AF65-F5344CB8AC3E}">
        <p14:creationId xmlns:p14="http://schemas.microsoft.com/office/powerpoint/2010/main" val="8305665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B9F27B-4BC5-0B2E-9B8C-98D0A0B4DAD6}"/>
              </a:ext>
            </a:extLst>
          </p:cNvPr>
          <p:cNvSpPr>
            <a:spLocks noGrp="1"/>
          </p:cNvSpPr>
          <p:nvPr>
            <p:ph type="title"/>
          </p:nvPr>
        </p:nvSpPr>
        <p:spPr>
          <a:xfrm>
            <a:off x="838201" y="345810"/>
            <a:ext cx="5120561" cy="1325563"/>
          </a:xfrm>
        </p:spPr>
        <p:txBody>
          <a:bodyPr>
            <a:normAutofit/>
          </a:bodyPr>
          <a:lstStyle/>
          <a:p>
            <a:r>
              <a:rPr lang="en-US"/>
              <a:t>About the Author</a:t>
            </a:r>
            <a:endParaRPr lang="en-US" dirty="0"/>
          </a:p>
        </p:txBody>
      </p:sp>
      <p:sp>
        <p:nvSpPr>
          <p:cNvPr id="3" name="Content Placeholder 2">
            <a:extLst>
              <a:ext uri="{FF2B5EF4-FFF2-40B4-BE49-F238E27FC236}">
                <a16:creationId xmlns:a16="http://schemas.microsoft.com/office/drawing/2014/main" id="{44D35A99-E400-4144-1FCF-3E11CFD70023}"/>
              </a:ext>
            </a:extLst>
          </p:cNvPr>
          <p:cNvSpPr>
            <a:spLocks noGrp="1"/>
          </p:cNvSpPr>
          <p:nvPr>
            <p:ph idx="1"/>
          </p:nvPr>
        </p:nvSpPr>
        <p:spPr>
          <a:xfrm>
            <a:off x="838201" y="1825625"/>
            <a:ext cx="5092194" cy="4351338"/>
          </a:xfrm>
        </p:spPr>
        <p:txBody>
          <a:bodyPr>
            <a:normAutofit/>
          </a:bodyPr>
          <a:lstStyle/>
          <a:p>
            <a:r>
              <a:rPr lang="en-US" sz="2400" dirty="0"/>
              <a:t>Hi! My name is Amanda </a:t>
            </a:r>
            <a:r>
              <a:rPr lang="en-US" sz="2400" dirty="0" err="1"/>
              <a:t>Salmoiraghi</a:t>
            </a:r>
            <a:r>
              <a:rPr lang="en-US" sz="2400" dirty="0"/>
              <a:t>, and I am a graduate student at the Virginia Institute of Marine Science (VIMS) in the Genetics Lab.</a:t>
            </a:r>
          </a:p>
          <a:p>
            <a:r>
              <a:rPr lang="en-US" sz="2400" dirty="0"/>
              <a:t>I am studying familial relationships of Atlantic Striped Bass in the Chesapeake Bay using genetics. </a:t>
            </a:r>
          </a:p>
          <a:p>
            <a:r>
              <a:rPr lang="en-US" sz="2400" dirty="0"/>
              <a:t>This lesson is focused on a group research project conducted during my interdisciplinary research class (MSCI503) at VIMS.</a:t>
            </a:r>
          </a:p>
        </p:txBody>
      </p:sp>
      <p:sp>
        <p:nvSpPr>
          <p:cNvPr id="13" name="Oval 12">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Picture 5" descr="A person with long hair wearing glasses&#10;&#10;Description automatically generated">
            <a:extLst>
              <a:ext uri="{FF2B5EF4-FFF2-40B4-BE49-F238E27FC236}">
                <a16:creationId xmlns:a16="http://schemas.microsoft.com/office/drawing/2014/main" id="{F8994F74-116C-D442-D432-2800A71A2D7D}"/>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7901259" y="2682357"/>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15" name="Arc 14">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5" name="Picture 4" descr="A person holding a shark&#10;&#10;Description automatically generated">
            <a:extLst>
              <a:ext uri="{FF2B5EF4-FFF2-40B4-BE49-F238E27FC236}">
                <a16:creationId xmlns:a16="http://schemas.microsoft.com/office/drawing/2014/main" id="{F2A35E43-4DDB-7AE9-CA72-AAF0B03BF834}"/>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b="-4"/>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
        <p:nvSpPr>
          <p:cNvPr id="14" name="TextBox 13">
            <a:extLst>
              <a:ext uri="{FF2B5EF4-FFF2-40B4-BE49-F238E27FC236}">
                <a16:creationId xmlns:a16="http://schemas.microsoft.com/office/drawing/2014/main" id="{C9905A7D-F0B0-D709-AA1A-B0904E8F1D3D}"/>
              </a:ext>
            </a:extLst>
          </p:cNvPr>
          <p:cNvSpPr txBox="1"/>
          <p:nvPr/>
        </p:nvSpPr>
        <p:spPr>
          <a:xfrm>
            <a:off x="9835265" y="554188"/>
            <a:ext cx="1532792" cy="369332"/>
          </a:xfrm>
          <a:prstGeom prst="rect">
            <a:avLst/>
          </a:prstGeom>
          <a:noFill/>
          <a:ln w="38100">
            <a:solidFill>
              <a:schemeClr val="accent6"/>
            </a:solidFill>
          </a:ln>
        </p:spPr>
        <p:txBody>
          <a:bodyPr wrap="none" rtlCol="0">
            <a:spAutoFit/>
          </a:bodyPr>
          <a:lstStyle/>
          <a:p>
            <a:r>
              <a:rPr lang="en-US" dirty="0"/>
              <a:t>Sandbar Shark</a:t>
            </a:r>
          </a:p>
        </p:txBody>
      </p:sp>
      <p:cxnSp>
        <p:nvCxnSpPr>
          <p:cNvPr id="17" name="Straight Arrow Connector 16">
            <a:extLst>
              <a:ext uri="{FF2B5EF4-FFF2-40B4-BE49-F238E27FC236}">
                <a16:creationId xmlns:a16="http://schemas.microsoft.com/office/drawing/2014/main" id="{5355EB53-45B2-71E7-87AA-B6B14A57FA4B}"/>
              </a:ext>
            </a:extLst>
          </p:cNvPr>
          <p:cNvCxnSpPr>
            <a:cxnSpLocks/>
            <a:stCxn id="14" idx="2"/>
          </p:cNvCxnSpPr>
          <p:nvPr/>
        </p:nvCxnSpPr>
        <p:spPr>
          <a:xfrm flipH="1">
            <a:off x="8691239" y="923520"/>
            <a:ext cx="1910422" cy="747853"/>
          </a:xfrm>
          <a:prstGeom prst="straightConnector1">
            <a:avLst/>
          </a:prstGeom>
          <a:ln w="38100">
            <a:tailEnd type="triangle"/>
          </a:ln>
        </p:spPr>
        <p:style>
          <a:lnRef idx="3">
            <a:schemeClr val="accent6"/>
          </a:lnRef>
          <a:fillRef idx="0">
            <a:schemeClr val="accent6"/>
          </a:fillRef>
          <a:effectRef idx="2">
            <a:schemeClr val="accent6"/>
          </a:effectRef>
          <a:fontRef idx="minor">
            <a:schemeClr val="tx1"/>
          </a:fontRef>
        </p:style>
      </p:cxnSp>
      <p:sp>
        <p:nvSpPr>
          <p:cNvPr id="4" name="TextBox 3">
            <a:extLst>
              <a:ext uri="{FF2B5EF4-FFF2-40B4-BE49-F238E27FC236}">
                <a16:creationId xmlns:a16="http://schemas.microsoft.com/office/drawing/2014/main" id="{D602D6C0-E340-E14A-2AB6-09571A969897}"/>
              </a:ext>
            </a:extLst>
          </p:cNvPr>
          <p:cNvSpPr txBox="1"/>
          <p:nvPr/>
        </p:nvSpPr>
        <p:spPr>
          <a:xfrm>
            <a:off x="10046629" y="-13982"/>
            <a:ext cx="2132315" cy="253916"/>
          </a:xfrm>
          <a:prstGeom prst="rect">
            <a:avLst/>
          </a:prstGeom>
          <a:noFill/>
        </p:spPr>
        <p:txBody>
          <a:bodyPr wrap="none" rtlCol="0">
            <a:spAutoFit/>
          </a:bodyPr>
          <a:lstStyle/>
          <a:p>
            <a:pPr algn="r"/>
            <a:r>
              <a:rPr lang="en-US" sz="1050" dirty="0">
                <a:solidFill>
                  <a:schemeClr val="tx1">
                    <a:alpha val="29624"/>
                  </a:schemeClr>
                </a:solidFill>
              </a:rPr>
              <a:t>Photos provided by </a:t>
            </a:r>
            <a:r>
              <a:rPr lang="en-US" sz="1050" dirty="0" err="1">
                <a:solidFill>
                  <a:schemeClr val="tx1">
                    <a:alpha val="29624"/>
                  </a:schemeClr>
                </a:solidFill>
              </a:rPr>
              <a:t>A.C.Salmoiraghi</a:t>
            </a:r>
            <a:endParaRPr lang="en-US" sz="1050" dirty="0">
              <a:solidFill>
                <a:schemeClr val="tx1">
                  <a:alpha val="29624"/>
                </a:schemeClr>
              </a:solidFill>
            </a:endParaRPr>
          </a:p>
        </p:txBody>
      </p:sp>
    </p:spTree>
    <p:extLst>
      <p:ext uri="{BB962C8B-B14F-4D97-AF65-F5344CB8AC3E}">
        <p14:creationId xmlns:p14="http://schemas.microsoft.com/office/powerpoint/2010/main" val="15211756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71A784BF-09DB-448D-99FC-B49DFC6605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5" name="Rectangle 34">
            <a:extLst>
              <a:ext uri="{FF2B5EF4-FFF2-40B4-BE49-F238E27FC236}">
                <a16:creationId xmlns:a16="http://schemas.microsoft.com/office/drawing/2014/main" id="{917859B3-4C91-478D-929D-BB6433F90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4218905"/>
            <a:ext cx="11167447" cy="2089317"/>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AF9AFBE-9A0E-8986-C53A-EAEF5DD09EDE}"/>
              </a:ext>
            </a:extLst>
          </p:cNvPr>
          <p:cNvSpPr>
            <a:spLocks noGrp="1"/>
          </p:cNvSpPr>
          <p:nvPr>
            <p:ph type="title"/>
          </p:nvPr>
        </p:nvSpPr>
        <p:spPr>
          <a:xfrm>
            <a:off x="838200" y="4435052"/>
            <a:ext cx="3093720" cy="1645920"/>
          </a:xfrm>
        </p:spPr>
        <p:txBody>
          <a:bodyPr>
            <a:normAutofit/>
          </a:bodyPr>
          <a:lstStyle/>
          <a:p>
            <a:r>
              <a:rPr lang="en-US" sz="2600" dirty="0"/>
              <a:t>About the class I made this for</a:t>
            </a:r>
          </a:p>
        </p:txBody>
      </p:sp>
      <p:pic>
        <p:nvPicPr>
          <p:cNvPr id="4" name="Picture 3" descr="A group of people on a boat&#10;&#10;Description automatically generated">
            <a:extLst>
              <a:ext uri="{FF2B5EF4-FFF2-40B4-BE49-F238E27FC236}">
                <a16:creationId xmlns:a16="http://schemas.microsoft.com/office/drawing/2014/main" id="{D2B01249-2A51-535B-080C-4291CAF5A2A4}"/>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r="-3" b="-4"/>
          <a:stretch/>
        </p:blipFill>
        <p:spPr>
          <a:xfrm>
            <a:off x="4172189" y="0"/>
            <a:ext cx="3931900" cy="4005072"/>
          </a:xfrm>
          <a:prstGeom prst="rect">
            <a:avLst/>
          </a:prstGeom>
        </p:spPr>
      </p:pic>
      <p:pic>
        <p:nvPicPr>
          <p:cNvPr id="6" name="Picture 5" descr="A small fish on a ruler&#10;&#10;Description automatically generated">
            <a:extLst>
              <a:ext uri="{FF2B5EF4-FFF2-40B4-BE49-F238E27FC236}">
                <a16:creationId xmlns:a16="http://schemas.microsoft.com/office/drawing/2014/main" id="{8E003AC0-BBA4-FABC-C788-B9136E19CB5A}"/>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r="-3"/>
          <a:stretch/>
        </p:blipFill>
        <p:spPr>
          <a:xfrm rot="10800000">
            <a:off x="0" y="0"/>
            <a:ext cx="3931920" cy="4005071"/>
          </a:xfrm>
          <a:prstGeom prst="rect">
            <a:avLst/>
          </a:prstGeom>
        </p:spPr>
      </p:pic>
      <p:pic>
        <p:nvPicPr>
          <p:cNvPr id="5" name="Picture 4" descr="A fish on a ruler&#10;&#10;Description automatically generated">
            <a:extLst>
              <a:ext uri="{FF2B5EF4-FFF2-40B4-BE49-F238E27FC236}">
                <a16:creationId xmlns:a16="http://schemas.microsoft.com/office/drawing/2014/main" id="{28D14903-2DA9-54DF-CF34-CA90FC4E207A}"/>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r="-3"/>
          <a:stretch/>
        </p:blipFill>
        <p:spPr>
          <a:xfrm>
            <a:off x="8260080" y="-1"/>
            <a:ext cx="3931920" cy="4005072"/>
          </a:xfrm>
          <a:prstGeom prst="rect">
            <a:avLst/>
          </a:prstGeom>
        </p:spPr>
      </p:pic>
      <p:sp>
        <p:nvSpPr>
          <p:cNvPr id="37" name="Rectangle 36">
            <a:extLst>
              <a:ext uri="{FF2B5EF4-FFF2-40B4-BE49-F238E27FC236}">
                <a16:creationId xmlns:a16="http://schemas.microsoft.com/office/drawing/2014/main" id="{6283FBD2-A663-469F-855C-06D86E3C11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4911519"/>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Rectangle 38">
            <a:extLst>
              <a:ext uri="{FF2B5EF4-FFF2-40B4-BE49-F238E27FC236}">
                <a16:creationId xmlns:a16="http://schemas.microsoft.com/office/drawing/2014/main" id="{8A1279FC-7441-4E55-B082-2774E6316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398520" y="5254418"/>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5E2AE22-EB9D-6AE8-B1F1-3C24255B66C6}"/>
              </a:ext>
            </a:extLst>
          </p:cNvPr>
          <p:cNvSpPr>
            <a:spLocks noGrp="1"/>
          </p:cNvSpPr>
          <p:nvPr>
            <p:ph idx="1"/>
          </p:nvPr>
        </p:nvSpPr>
        <p:spPr>
          <a:xfrm>
            <a:off x="4328160" y="4335042"/>
            <a:ext cx="7104188" cy="1873170"/>
          </a:xfrm>
        </p:spPr>
        <p:txBody>
          <a:bodyPr anchor="ctr">
            <a:normAutofit/>
          </a:bodyPr>
          <a:lstStyle/>
          <a:p>
            <a:r>
              <a:rPr lang="en-US" sz="1400" dirty="0"/>
              <a:t>MSCI503 – Interdisciplinary Research in Estuarine and Costal Systems</a:t>
            </a:r>
          </a:p>
          <a:p>
            <a:pPr lvl="1"/>
            <a:r>
              <a:rPr lang="en-US" sz="1400" dirty="0"/>
              <a:t>Required class with a final project of conducting our own mini research experiment in groups by following the scientific method and then presenting our results as a poster</a:t>
            </a:r>
          </a:p>
          <a:p>
            <a:r>
              <a:rPr lang="en-US" sz="1400" dirty="0"/>
              <a:t>We sampled two tidal creeks in the York River of Chesapeake Bay in Virginia</a:t>
            </a:r>
          </a:p>
          <a:p>
            <a:r>
              <a:rPr lang="en-US" sz="1400" dirty="0"/>
              <a:t>How did we sample aquatic species to evaluate species richness and diversity?</a:t>
            </a:r>
          </a:p>
          <a:p>
            <a:pPr lvl="1"/>
            <a:r>
              <a:rPr lang="en-US" sz="1400" dirty="0"/>
              <a:t>Beach seine nets! </a:t>
            </a:r>
          </a:p>
        </p:txBody>
      </p:sp>
      <p:sp>
        <p:nvSpPr>
          <p:cNvPr id="9" name="TextBox 8">
            <a:extLst>
              <a:ext uri="{FF2B5EF4-FFF2-40B4-BE49-F238E27FC236}">
                <a16:creationId xmlns:a16="http://schemas.microsoft.com/office/drawing/2014/main" id="{DD8F0586-805D-BD8C-F843-4CF89CD68791}"/>
              </a:ext>
            </a:extLst>
          </p:cNvPr>
          <p:cNvSpPr txBox="1"/>
          <p:nvPr/>
        </p:nvSpPr>
        <p:spPr>
          <a:xfrm>
            <a:off x="1476882" y="2008102"/>
            <a:ext cx="978153" cy="276999"/>
          </a:xfrm>
          <a:prstGeom prst="rect">
            <a:avLst/>
          </a:prstGeom>
          <a:solidFill>
            <a:schemeClr val="bg1">
              <a:lumMod val="95000"/>
            </a:schemeClr>
          </a:solidFill>
        </p:spPr>
        <p:txBody>
          <a:bodyPr wrap="none" rtlCol="0">
            <a:spAutoFit/>
          </a:bodyPr>
          <a:lstStyle/>
          <a:p>
            <a:r>
              <a:rPr lang="en-US" sz="1200" dirty="0"/>
              <a:t>Mummichog</a:t>
            </a:r>
          </a:p>
        </p:txBody>
      </p:sp>
      <p:sp>
        <p:nvSpPr>
          <p:cNvPr id="10" name="TextBox 9">
            <a:extLst>
              <a:ext uri="{FF2B5EF4-FFF2-40B4-BE49-F238E27FC236}">
                <a16:creationId xmlns:a16="http://schemas.microsoft.com/office/drawing/2014/main" id="{763D490C-BD4A-E0A9-2E72-381505F08D27}"/>
              </a:ext>
            </a:extLst>
          </p:cNvPr>
          <p:cNvSpPr txBox="1"/>
          <p:nvPr/>
        </p:nvSpPr>
        <p:spPr>
          <a:xfrm>
            <a:off x="9582979" y="2008102"/>
            <a:ext cx="1286121" cy="276999"/>
          </a:xfrm>
          <a:prstGeom prst="rect">
            <a:avLst/>
          </a:prstGeom>
          <a:solidFill>
            <a:schemeClr val="bg1">
              <a:lumMod val="95000"/>
            </a:schemeClr>
          </a:solidFill>
        </p:spPr>
        <p:txBody>
          <a:bodyPr wrap="none" rtlCol="0">
            <a:spAutoFit/>
          </a:bodyPr>
          <a:lstStyle/>
          <a:p>
            <a:r>
              <a:rPr lang="en-US" sz="1200" dirty="0"/>
              <a:t>Atlantic Silverside</a:t>
            </a:r>
          </a:p>
        </p:txBody>
      </p:sp>
      <p:sp>
        <p:nvSpPr>
          <p:cNvPr id="7" name="TextBox 6">
            <a:extLst>
              <a:ext uri="{FF2B5EF4-FFF2-40B4-BE49-F238E27FC236}">
                <a16:creationId xmlns:a16="http://schemas.microsoft.com/office/drawing/2014/main" id="{515D1EBA-0707-C322-E253-3C3373EE3F02}"/>
              </a:ext>
            </a:extLst>
          </p:cNvPr>
          <p:cNvSpPr txBox="1"/>
          <p:nvPr/>
        </p:nvSpPr>
        <p:spPr>
          <a:xfrm>
            <a:off x="9009719" y="6654089"/>
            <a:ext cx="3182281" cy="253916"/>
          </a:xfrm>
          <a:prstGeom prst="rect">
            <a:avLst/>
          </a:prstGeom>
          <a:noFill/>
        </p:spPr>
        <p:txBody>
          <a:bodyPr wrap="none" rtlCol="0">
            <a:spAutoFit/>
          </a:bodyPr>
          <a:lstStyle/>
          <a:p>
            <a:pPr algn="r"/>
            <a:r>
              <a:rPr lang="en-US" sz="1050" dirty="0">
                <a:solidFill>
                  <a:schemeClr val="tx1">
                    <a:alpha val="29624"/>
                  </a:schemeClr>
                </a:solidFill>
              </a:rPr>
              <a:t>Photos courtesy of MSCI503 In-Seine Tidal Creek Posse</a:t>
            </a:r>
          </a:p>
        </p:txBody>
      </p:sp>
    </p:spTree>
    <p:extLst>
      <p:ext uri="{BB962C8B-B14F-4D97-AF65-F5344CB8AC3E}">
        <p14:creationId xmlns:p14="http://schemas.microsoft.com/office/powerpoint/2010/main" val="14822925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BF593-3CAA-B263-10DC-479D210C0E6F}"/>
              </a:ext>
            </a:extLst>
          </p:cNvPr>
          <p:cNvSpPr>
            <a:spLocks noGrp="1"/>
          </p:cNvSpPr>
          <p:nvPr>
            <p:ph type="title"/>
          </p:nvPr>
        </p:nvSpPr>
        <p:spPr>
          <a:xfrm>
            <a:off x="0" y="0"/>
            <a:ext cx="10515600" cy="1325563"/>
          </a:xfrm>
        </p:spPr>
        <p:txBody>
          <a:bodyPr/>
          <a:lstStyle/>
          <a:p>
            <a:r>
              <a:rPr lang="en-US" dirty="0"/>
              <a:t>Why do we care about Tidal Creeks?</a:t>
            </a:r>
          </a:p>
        </p:txBody>
      </p:sp>
      <p:graphicFrame>
        <p:nvGraphicFramePr>
          <p:cNvPr id="13" name="Content Placeholder 2">
            <a:extLst>
              <a:ext uri="{FF2B5EF4-FFF2-40B4-BE49-F238E27FC236}">
                <a16:creationId xmlns:a16="http://schemas.microsoft.com/office/drawing/2014/main" id="{494FAD58-C23B-AFA8-FAD4-900DDAE200C8}"/>
              </a:ext>
            </a:extLst>
          </p:cNvPr>
          <p:cNvGraphicFramePr>
            <a:graphicFrameLocks noGrp="1"/>
          </p:cNvGraphicFramePr>
          <p:nvPr>
            <p:ph idx="1"/>
            <p:extLst>
              <p:ext uri="{D42A27DB-BD31-4B8C-83A1-F6EECF244321}">
                <p14:modId xmlns:p14="http://schemas.microsoft.com/office/powerpoint/2010/main" val="2879459257"/>
              </p:ext>
            </p:extLst>
          </p:nvPr>
        </p:nvGraphicFramePr>
        <p:xfrm>
          <a:off x="271403" y="1325563"/>
          <a:ext cx="4280891" cy="49831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8" descr="A body of water with boats and trees in the background&#10;&#10;Description automatically generated">
            <a:extLst>
              <a:ext uri="{FF2B5EF4-FFF2-40B4-BE49-F238E27FC236}">
                <a16:creationId xmlns:a16="http://schemas.microsoft.com/office/drawing/2014/main" id="{CD285C79-A41F-CA10-3228-3D14F8EE43B6}"/>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b="-2"/>
          <a:stretch/>
        </p:blipFill>
        <p:spPr>
          <a:xfrm>
            <a:off x="4481007" y="1036941"/>
            <a:ext cx="4111721" cy="5610387"/>
          </a:xfrm>
          <a:prstGeom prst="rect">
            <a:avLst/>
          </a:prstGeom>
        </p:spPr>
      </p:pic>
      <p:pic>
        <p:nvPicPr>
          <p:cNvPr id="7" name="Picture 6">
            <a:extLst>
              <a:ext uri="{FF2B5EF4-FFF2-40B4-BE49-F238E27FC236}">
                <a16:creationId xmlns:a16="http://schemas.microsoft.com/office/drawing/2014/main" id="{67437AF6-2879-8F26-BF14-DBF79C85916B}"/>
              </a:ext>
            </a:extLst>
          </p:cNvPr>
          <p:cNvPicPr>
            <a:picLocks noChangeAspect="1"/>
          </p:cNvPicPr>
          <p:nvPr/>
        </p:nvPicPr>
        <p:blipFill>
          <a:blip r:embed="rId9"/>
          <a:stretch>
            <a:fillRect/>
          </a:stretch>
        </p:blipFill>
        <p:spPr>
          <a:xfrm>
            <a:off x="7957666" y="896210"/>
            <a:ext cx="4211849" cy="4811719"/>
          </a:xfrm>
          <a:prstGeom prst="rect">
            <a:avLst/>
          </a:prstGeom>
        </p:spPr>
      </p:pic>
      <p:sp>
        <p:nvSpPr>
          <p:cNvPr id="3" name="TextBox 2">
            <a:extLst>
              <a:ext uri="{FF2B5EF4-FFF2-40B4-BE49-F238E27FC236}">
                <a16:creationId xmlns:a16="http://schemas.microsoft.com/office/drawing/2014/main" id="{EB2870C8-FAE5-4450-13D8-B0215324CCA0}"/>
              </a:ext>
            </a:extLst>
          </p:cNvPr>
          <p:cNvSpPr txBox="1"/>
          <p:nvPr/>
        </p:nvSpPr>
        <p:spPr>
          <a:xfrm>
            <a:off x="8871468" y="2264962"/>
            <a:ext cx="1331583" cy="307777"/>
          </a:xfrm>
          <a:prstGeom prst="rect">
            <a:avLst/>
          </a:prstGeom>
          <a:noFill/>
        </p:spPr>
        <p:txBody>
          <a:bodyPr wrap="none" rtlCol="0">
            <a:spAutoFit/>
          </a:bodyPr>
          <a:lstStyle/>
          <a:p>
            <a:r>
              <a:rPr lang="en-US" sz="1400" dirty="0">
                <a:solidFill>
                  <a:schemeClr val="bg1"/>
                </a:solidFill>
              </a:rPr>
              <a:t>(less urbanized)</a:t>
            </a:r>
          </a:p>
        </p:txBody>
      </p:sp>
      <p:sp>
        <p:nvSpPr>
          <p:cNvPr id="4" name="TextBox 3">
            <a:extLst>
              <a:ext uri="{FF2B5EF4-FFF2-40B4-BE49-F238E27FC236}">
                <a16:creationId xmlns:a16="http://schemas.microsoft.com/office/drawing/2014/main" id="{F36F6D16-369B-398F-6D16-BBFC7D1C224D}"/>
              </a:ext>
            </a:extLst>
          </p:cNvPr>
          <p:cNvSpPr txBox="1"/>
          <p:nvPr/>
        </p:nvSpPr>
        <p:spPr>
          <a:xfrm>
            <a:off x="10324464" y="5278576"/>
            <a:ext cx="1446230" cy="307777"/>
          </a:xfrm>
          <a:prstGeom prst="rect">
            <a:avLst/>
          </a:prstGeom>
          <a:noFill/>
        </p:spPr>
        <p:txBody>
          <a:bodyPr wrap="none" rtlCol="0">
            <a:spAutoFit/>
          </a:bodyPr>
          <a:lstStyle/>
          <a:p>
            <a:r>
              <a:rPr lang="en-US" sz="1400" dirty="0">
                <a:solidFill>
                  <a:schemeClr val="bg1"/>
                </a:solidFill>
              </a:rPr>
              <a:t>(more urbanized)</a:t>
            </a:r>
          </a:p>
        </p:txBody>
      </p:sp>
      <p:sp>
        <p:nvSpPr>
          <p:cNvPr id="5" name="TextBox 4">
            <a:extLst>
              <a:ext uri="{FF2B5EF4-FFF2-40B4-BE49-F238E27FC236}">
                <a16:creationId xmlns:a16="http://schemas.microsoft.com/office/drawing/2014/main" id="{A9F2D50E-02A3-3119-D927-9880B18925C1}"/>
              </a:ext>
            </a:extLst>
          </p:cNvPr>
          <p:cNvSpPr txBox="1"/>
          <p:nvPr/>
        </p:nvSpPr>
        <p:spPr>
          <a:xfrm>
            <a:off x="10879668" y="1017786"/>
            <a:ext cx="1123449" cy="307777"/>
          </a:xfrm>
          <a:prstGeom prst="rect">
            <a:avLst/>
          </a:prstGeom>
          <a:noFill/>
        </p:spPr>
        <p:txBody>
          <a:bodyPr wrap="none" rtlCol="0">
            <a:spAutoFit/>
          </a:bodyPr>
          <a:lstStyle/>
          <a:p>
            <a:r>
              <a:rPr lang="en-US" sz="1400" dirty="0">
                <a:solidFill>
                  <a:schemeClr val="bg1"/>
                </a:solidFill>
              </a:rPr>
              <a:t>Virginia, USA</a:t>
            </a:r>
          </a:p>
        </p:txBody>
      </p:sp>
      <p:sp>
        <p:nvSpPr>
          <p:cNvPr id="8" name="TextBox 7">
            <a:extLst>
              <a:ext uri="{FF2B5EF4-FFF2-40B4-BE49-F238E27FC236}">
                <a16:creationId xmlns:a16="http://schemas.microsoft.com/office/drawing/2014/main" id="{4519D194-51FA-11DC-5B9E-B1E7AC0AA156}"/>
              </a:ext>
            </a:extLst>
          </p:cNvPr>
          <p:cNvSpPr txBox="1"/>
          <p:nvPr/>
        </p:nvSpPr>
        <p:spPr>
          <a:xfrm>
            <a:off x="5463345" y="6393412"/>
            <a:ext cx="3129383" cy="253916"/>
          </a:xfrm>
          <a:prstGeom prst="rect">
            <a:avLst/>
          </a:prstGeom>
          <a:noFill/>
        </p:spPr>
        <p:txBody>
          <a:bodyPr wrap="none" rtlCol="0">
            <a:spAutoFit/>
          </a:bodyPr>
          <a:lstStyle/>
          <a:p>
            <a:pPr algn="r"/>
            <a:r>
              <a:rPr lang="en-US" sz="1050" dirty="0">
                <a:solidFill>
                  <a:schemeClr val="tx1">
                    <a:alpha val="29624"/>
                  </a:schemeClr>
                </a:solidFill>
              </a:rPr>
              <a:t>Photo courtesy of MSCI503 In-Seine Tidal Creek Posse</a:t>
            </a:r>
          </a:p>
        </p:txBody>
      </p:sp>
      <p:sp>
        <p:nvSpPr>
          <p:cNvPr id="11" name="TextBox 10">
            <a:extLst>
              <a:ext uri="{FF2B5EF4-FFF2-40B4-BE49-F238E27FC236}">
                <a16:creationId xmlns:a16="http://schemas.microsoft.com/office/drawing/2014/main" id="{BC933E03-CC61-17A2-FB5E-95CF4D0C8D02}"/>
              </a:ext>
            </a:extLst>
          </p:cNvPr>
          <p:cNvSpPr txBox="1"/>
          <p:nvPr/>
        </p:nvSpPr>
        <p:spPr>
          <a:xfrm rot="16200000">
            <a:off x="11027085" y="3460643"/>
            <a:ext cx="2040943" cy="253916"/>
          </a:xfrm>
          <a:prstGeom prst="rect">
            <a:avLst/>
          </a:prstGeom>
          <a:noFill/>
        </p:spPr>
        <p:txBody>
          <a:bodyPr wrap="none" rtlCol="0">
            <a:spAutoFit/>
          </a:bodyPr>
          <a:lstStyle/>
          <a:p>
            <a:r>
              <a:rPr lang="en-US" sz="1050" dirty="0">
                <a:solidFill>
                  <a:schemeClr val="bg1">
                    <a:alpha val="29863"/>
                  </a:schemeClr>
                </a:solidFill>
              </a:rPr>
              <a:t>Image adapted from Google Earth</a:t>
            </a:r>
          </a:p>
        </p:txBody>
      </p:sp>
    </p:spTree>
    <p:extLst>
      <p:ext uri="{BB962C8B-B14F-4D97-AF65-F5344CB8AC3E}">
        <p14:creationId xmlns:p14="http://schemas.microsoft.com/office/powerpoint/2010/main" val="27459423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EE81CF8C-E0D7-A1C2-49E3-CE0956657144}"/>
              </a:ext>
            </a:extLst>
          </p:cNvPr>
          <p:cNvSpPr txBox="1">
            <a:spLocks/>
          </p:cNvSpPr>
          <p:nvPr/>
        </p:nvSpPr>
        <p:spPr>
          <a:xfrm>
            <a:off x="4510585" y="892813"/>
            <a:ext cx="317082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u="sng"/>
              <a:t>What is a food chain?</a:t>
            </a:r>
            <a:endParaRPr lang="en-US" u="sng" dirty="0"/>
          </a:p>
        </p:txBody>
      </p:sp>
    </p:spTree>
    <p:extLst>
      <p:ext uri="{BB962C8B-B14F-4D97-AF65-F5344CB8AC3E}">
        <p14:creationId xmlns:p14="http://schemas.microsoft.com/office/powerpoint/2010/main" val="3718518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2D1ED-BB20-A7D0-AF3D-C1E5DC5A2B83}"/>
              </a:ext>
            </a:extLst>
          </p:cNvPr>
          <p:cNvSpPr>
            <a:spLocks noGrp="1"/>
          </p:cNvSpPr>
          <p:nvPr>
            <p:ph type="title"/>
          </p:nvPr>
        </p:nvSpPr>
        <p:spPr>
          <a:xfrm>
            <a:off x="4510585" y="892813"/>
            <a:ext cx="3170823" cy="1325563"/>
          </a:xfrm>
        </p:spPr>
        <p:txBody>
          <a:bodyPr/>
          <a:lstStyle/>
          <a:p>
            <a:pPr algn="ctr"/>
            <a:r>
              <a:rPr lang="en-US" u="sng" dirty="0"/>
              <a:t>What is a food chain?</a:t>
            </a:r>
          </a:p>
        </p:txBody>
      </p:sp>
      <p:sp>
        <p:nvSpPr>
          <p:cNvPr id="3" name="TextBox 2">
            <a:extLst>
              <a:ext uri="{FF2B5EF4-FFF2-40B4-BE49-F238E27FC236}">
                <a16:creationId xmlns:a16="http://schemas.microsoft.com/office/drawing/2014/main" id="{951CA79C-E18B-5F41-0B14-62FE5D97E750}"/>
              </a:ext>
            </a:extLst>
          </p:cNvPr>
          <p:cNvSpPr txBox="1"/>
          <p:nvPr/>
        </p:nvSpPr>
        <p:spPr>
          <a:xfrm>
            <a:off x="2716834" y="2570864"/>
            <a:ext cx="6758323" cy="1015663"/>
          </a:xfrm>
          <a:prstGeom prst="rect">
            <a:avLst/>
          </a:prstGeom>
          <a:noFill/>
        </p:spPr>
        <p:txBody>
          <a:bodyPr wrap="square" rtlCol="0">
            <a:spAutoFit/>
          </a:bodyPr>
          <a:lstStyle/>
          <a:p>
            <a:r>
              <a:rPr lang="en-US" sz="2000" kern="0" dirty="0">
                <a:solidFill>
                  <a:srgbClr val="000000"/>
                </a:solidFill>
                <a:latin typeface="Calibri" panose="020F0502020204030204" pitchFamily="34" charset="0"/>
                <a:ea typeface="Times New Roman" panose="02020603050405020304" pitchFamily="18" charset="0"/>
              </a:rPr>
              <a:t>A</a:t>
            </a:r>
            <a:r>
              <a:rPr lang="en-US" sz="2000" kern="0" dirty="0">
                <a:solidFill>
                  <a:srgbClr val="000000"/>
                </a:solidFill>
                <a:effectLst/>
                <a:latin typeface="Calibri" panose="020F0502020204030204" pitchFamily="34" charset="0"/>
                <a:ea typeface="Times New Roman" panose="02020603050405020304" pitchFamily="18" charset="0"/>
              </a:rPr>
              <a:t> hierarchical series of organisms each dependent on the next as a source of food; includes producers (</a:t>
            </a:r>
            <a:r>
              <a:rPr lang="en-US" sz="2000" b="1" kern="0" dirty="0">
                <a:solidFill>
                  <a:srgbClr val="000000"/>
                </a:solidFill>
                <a:effectLst/>
                <a:latin typeface="Calibri" panose="020F0502020204030204" pitchFamily="34" charset="0"/>
                <a:ea typeface="Times New Roman" panose="02020603050405020304" pitchFamily="18" charset="0"/>
              </a:rPr>
              <a:t>autotrophs</a:t>
            </a:r>
            <a:r>
              <a:rPr lang="en-US" sz="2000" kern="0" dirty="0">
                <a:solidFill>
                  <a:srgbClr val="000000"/>
                </a:solidFill>
                <a:effectLst/>
                <a:latin typeface="Calibri" panose="020F0502020204030204" pitchFamily="34" charset="0"/>
                <a:ea typeface="Times New Roman" panose="02020603050405020304" pitchFamily="18" charset="0"/>
              </a:rPr>
              <a:t>) and consumers, scavengers, and decomposers (</a:t>
            </a:r>
            <a:r>
              <a:rPr lang="en-US" sz="2000" b="1" kern="0" dirty="0">
                <a:solidFill>
                  <a:srgbClr val="000000"/>
                </a:solidFill>
                <a:effectLst/>
                <a:latin typeface="Calibri" panose="020F0502020204030204" pitchFamily="34" charset="0"/>
                <a:ea typeface="Times New Roman" panose="02020603050405020304" pitchFamily="18" charset="0"/>
              </a:rPr>
              <a:t>heterotrophs</a:t>
            </a:r>
            <a:r>
              <a:rPr lang="en-US" sz="2000" kern="0" dirty="0">
                <a:solidFill>
                  <a:srgbClr val="000000"/>
                </a:solidFill>
                <a:effectLst/>
                <a:latin typeface="Calibri" panose="020F0502020204030204" pitchFamily="34" charset="0"/>
                <a:ea typeface="Times New Roman" panose="02020603050405020304" pitchFamily="18" charset="0"/>
              </a:rPr>
              <a:t>)</a:t>
            </a:r>
            <a:endParaRPr lang="en-US" sz="2000" dirty="0"/>
          </a:p>
        </p:txBody>
      </p:sp>
      <p:sp>
        <p:nvSpPr>
          <p:cNvPr id="4" name="TextBox 3">
            <a:extLst>
              <a:ext uri="{FF2B5EF4-FFF2-40B4-BE49-F238E27FC236}">
                <a16:creationId xmlns:a16="http://schemas.microsoft.com/office/drawing/2014/main" id="{D9DD9C49-A50B-DD7C-E4AF-B263293665A7}"/>
              </a:ext>
            </a:extLst>
          </p:cNvPr>
          <p:cNvSpPr txBox="1"/>
          <p:nvPr/>
        </p:nvSpPr>
        <p:spPr>
          <a:xfrm>
            <a:off x="2716835" y="3615849"/>
            <a:ext cx="6758322" cy="646331"/>
          </a:xfrm>
          <a:prstGeom prst="rect">
            <a:avLst/>
          </a:prstGeom>
          <a:noFill/>
        </p:spPr>
        <p:txBody>
          <a:bodyPr wrap="square" rtlCol="0">
            <a:spAutoFit/>
          </a:bodyPr>
          <a:lstStyle/>
          <a:p>
            <a:r>
              <a:rPr lang="en-US" dirty="0"/>
              <a:t>A food chain consists of a single direct transfer of energy up the food chain ladder (from prey → predator)</a:t>
            </a:r>
          </a:p>
        </p:txBody>
      </p:sp>
    </p:spTree>
    <p:extLst>
      <p:ext uri="{BB962C8B-B14F-4D97-AF65-F5344CB8AC3E}">
        <p14:creationId xmlns:p14="http://schemas.microsoft.com/office/powerpoint/2010/main" val="3828388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2D1ED-BB20-A7D0-AF3D-C1E5DC5A2B83}"/>
              </a:ext>
            </a:extLst>
          </p:cNvPr>
          <p:cNvSpPr>
            <a:spLocks noGrp="1"/>
          </p:cNvSpPr>
          <p:nvPr>
            <p:ph type="title"/>
          </p:nvPr>
        </p:nvSpPr>
        <p:spPr>
          <a:xfrm>
            <a:off x="0" y="0"/>
            <a:ext cx="3170823" cy="1325563"/>
          </a:xfrm>
        </p:spPr>
        <p:txBody>
          <a:bodyPr/>
          <a:lstStyle/>
          <a:p>
            <a:pPr algn="ctr"/>
            <a:r>
              <a:rPr lang="en-US" u="sng" dirty="0"/>
              <a:t>Food Chains:</a:t>
            </a:r>
          </a:p>
        </p:txBody>
      </p:sp>
      <p:grpSp>
        <p:nvGrpSpPr>
          <p:cNvPr id="57" name="Group 56">
            <a:extLst>
              <a:ext uri="{FF2B5EF4-FFF2-40B4-BE49-F238E27FC236}">
                <a16:creationId xmlns:a16="http://schemas.microsoft.com/office/drawing/2014/main" id="{73DF5503-D8A8-288A-02C2-9E6604FE6D32}"/>
              </a:ext>
            </a:extLst>
          </p:cNvPr>
          <p:cNvGrpSpPr/>
          <p:nvPr/>
        </p:nvGrpSpPr>
        <p:grpSpPr>
          <a:xfrm>
            <a:off x="4058404" y="1661842"/>
            <a:ext cx="4075191" cy="4089996"/>
            <a:chOff x="410862" y="1446387"/>
            <a:chExt cx="4075191" cy="4089996"/>
          </a:xfrm>
        </p:grpSpPr>
        <p:sp>
          <p:nvSpPr>
            <p:cNvPr id="4" name="TextBox 3">
              <a:extLst>
                <a:ext uri="{FF2B5EF4-FFF2-40B4-BE49-F238E27FC236}">
                  <a16:creationId xmlns:a16="http://schemas.microsoft.com/office/drawing/2014/main" id="{58179A45-2F09-5560-FA0C-355CC3E55010}"/>
                </a:ext>
              </a:extLst>
            </p:cNvPr>
            <p:cNvSpPr txBox="1"/>
            <p:nvPr/>
          </p:nvSpPr>
          <p:spPr>
            <a:xfrm>
              <a:off x="1019328" y="3381843"/>
              <a:ext cx="860300" cy="646331"/>
            </a:xfrm>
            <a:prstGeom prst="rect">
              <a:avLst/>
            </a:prstGeom>
            <a:noFill/>
          </p:spPr>
          <p:txBody>
            <a:bodyPr wrap="none" rtlCol="0">
              <a:spAutoFit/>
            </a:bodyPr>
            <a:lstStyle/>
            <a:p>
              <a:r>
                <a:rPr lang="en-US" sz="3600" dirty="0"/>
                <a:t>You</a:t>
              </a:r>
            </a:p>
          </p:txBody>
        </p:sp>
        <p:sp>
          <p:nvSpPr>
            <p:cNvPr id="5" name="TextBox 4">
              <a:extLst>
                <a:ext uri="{FF2B5EF4-FFF2-40B4-BE49-F238E27FC236}">
                  <a16:creationId xmlns:a16="http://schemas.microsoft.com/office/drawing/2014/main" id="{AFC77AEE-C198-AB8D-5FE1-4D9718C1026C}"/>
                </a:ext>
              </a:extLst>
            </p:cNvPr>
            <p:cNvSpPr txBox="1"/>
            <p:nvPr/>
          </p:nvSpPr>
          <p:spPr>
            <a:xfrm>
              <a:off x="2017107" y="3945056"/>
              <a:ext cx="2468946" cy="646331"/>
            </a:xfrm>
            <a:prstGeom prst="rect">
              <a:avLst/>
            </a:prstGeom>
            <a:noFill/>
          </p:spPr>
          <p:txBody>
            <a:bodyPr wrap="none" rtlCol="0">
              <a:spAutoFit/>
            </a:bodyPr>
            <a:lstStyle/>
            <a:p>
              <a:r>
                <a:rPr lang="en-US" sz="3600" dirty="0"/>
                <a:t>Striped Bass</a:t>
              </a:r>
            </a:p>
          </p:txBody>
        </p:sp>
        <p:sp>
          <p:nvSpPr>
            <p:cNvPr id="6" name="TextBox 5">
              <a:extLst>
                <a:ext uri="{FF2B5EF4-FFF2-40B4-BE49-F238E27FC236}">
                  <a16:creationId xmlns:a16="http://schemas.microsoft.com/office/drawing/2014/main" id="{775BEC30-6867-F50D-3F23-07693E43915D}"/>
                </a:ext>
              </a:extLst>
            </p:cNvPr>
            <p:cNvSpPr txBox="1"/>
            <p:nvPr/>
          </p:nvSpPr>
          <p:spPr>
            <a:xfrm>
              <a:off x="410862" y="1446387"/>
              <a:ext cx="1409360" cy="646331"/>
            </a:xfrm>
            <a:prstGeom prst="rect">
              <a:avLst/>
            </a:prstGeom>
            <a:noFill/>
          </p:spPr>
          <p:txBody>
            <a:bodyPr wrap="none" rtlCol="0">
              <a:spAutoFit/>
            </a:bodyPr>
            <a:lstStyle/>
            <a:p>
              <a:r>
                <a:rPr lang="en-US" sz="3600" dirty="0"/>
                <a:t>Oyster</a:t>
              </a:r>
            </a:p>
          </p:txBody>
        </p:sp>
        <p:sp>
          <p:nvSpPr>
            <p:cNvPr id="7" name="TextBox 6">
              <a:extLst>
                <a:ext uri="{FF2B5EF4-FFF2-40B4-BE49-F238E27FC236}">
                  <a16:creationId xmlns:a16="http://schemas.microsoft.com/office/drawing/2014/main" id="{5DDF8206-B19C-4F38-4EA9-949C0983F168}"/>
                </a:ext>
              </a:extLst>
            </p:cNvPr>
            <p:cNvSpPr txBox="1"/>
            <p:nvPr/>
          </p:nvSpPr>
          <p:spPr>
            <a:xfrm>
              <a:off x="592738" y="4890052"/>
              <a:ext cx="1045607" cy="646331"/>
            </a:xfrm>
            <a:prstGeom prst="rect">
              <a:avLst/>
            </a:prstGeom>
            <a:noFill/>
          </p:spPr>
          <p:txBody>
            <a:bodyPr wrap="none" rtlCol="0">
              <a:spAutoFit/>
            </a:bodyPr>
            <a:lstStyle/>
            <a:p>
              <a:r>
                <a:rPr lang="en-US" sz="3600" dirty="0"/>
                <a:t>Crab</a:t>
              </a:r>
            </a:p>
          </p:txBody>
        </p:sp>
        <p:sp>
          <p:nvSpPr>
            <p:cNvPr id="8" name="TextBox 7">
              <a:extLst>
                <a:ext uri="{FF2B5EF4-FFF2-40B4-BE49-F238E27FC236}">
                  <a16:creationId xmlns:a16="http://schemas.microsoft.com/office/drawing/2014/main" id="{44ABD2AB-D760-EFA0-7588-A579A9B4BA72}"/>
                </a:ext>
              </a:extLst>
            </p:cNvPr>
            <p:cNvSpPr txBox="1"/>
            <p:nvPr/>
          </p:nvSpPr>
          <p:spPr>
            <a:xfrm>
              <a:off x="1326119" y="2210972"/>
              <a:ext cx="2914644" cy="646331"/>
            </a:xfrm>
            <a:prstGeom prst="rect">
              <a:avLst/>
            </a:prstGeom>
            <a:noFill/>
          </p:spPr>
          <p:txBody>
            <a:bodyPr wrap="none" rtlCol="0">
              <a:spAutoFit/>
            </a:bodyPr>
            <a:lstStyle/>
            <a:p>
              <a:r>
                <a:rPr lang="en-US" sz="3600" dirty="0"/>
                <a:t>Phytoplankton</a:t>
              </a:r>
            </a:p>
          </p:txBody>
        </p:sp>
      </p:grpSp>
      <p:sp>
        <p:nvSpPr>
          <p:cNvPr id="3" name="TextBox 2">
            <a:extLst>
              <a:ext uri="{FF2B5EF4-FFF2-40B4-BE49-F238E27FC236}">
                <a16:creationId xmlns:a16="http://schemas.microsoft.com/office/drawing/2014/main" id="{FCDC9974-22B9-D417-8B8C-2C98FC05F62E}"/>
              </a:ext>
            </a:extLst>
          </p:cNvPr>
          <p:cNvSpPr txBox="1"/>
          <p:nvPr/>
        </p:nvSpPr>
        <p:spPr>
          <a:xfrm>
            <a:off x="0" y="6488668"/>
            <a:ext cx="623889" cy="369332"/>
          </a:xfrm>
          <a:prstGeom prst="rect">
            <a:avLst/>
          </a:prstGeom>
          <a:noFill/>
        </p:spPr>
        <p:txBody>
          <a:bodyPr wrap="none" rtlCol="0">
            <a:spAutoFit/>
          </a:bodyPr>
          <a:lstStyle/>
          <a:p>
            <a:r>
              <a:rPr lang="en-US" dirty="0"/>
              <a:t>Ex. 1</a:t>
            </a:r>
          </a:p>
        </p:txBody>
      </p:sp>
    </p:spTree>
    <p:extLst>
      <p:ext uri="{BB962C8B-B14F-4D97-AF65-F5344CB8AC3E}">
        <p14:creationId xmlns:p14="http://schemas.microsoft.com/office/powerpoint/2010/main" val="1643877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2D1ED-BB20-A7D0-AF3D-C1E5DC5A2B83}"/>
              </a:ext>
            </a:extLst>
          </p:cNvPr>
          <p:cNvSpPr>
            <a:spLocks noGrp="1"/>
          </p:cNvSpPr>
          <p:nvPr>
            <p:ph type="title"/>
          </p:nvPr>
        </p:nvSpPr>
        <p:spPr>
          <a:xfrm>
            <a:off x="0" y="0"/>
            <a:ext cx="3170823" cy="1325563"/>
          </a:xfrm>
        </p:spPr>
        <p:txBody>
          <a:bodyPr/>
          <a:lstStyle/>
          <a:p>
            <a:pPr algn="ctr"/>
            <a:r>
              <a:rPr lang="en-US" u="sng" dirty="0"/>
              <a:t>Food Chains:</a:t>
            </a:r>
          </a:p>
        </p:txBody>
      </p:sp>
      <p:grpSp>
        <p:nvGrpSpPr>
          <p:cNvPr id="47" name="Group 46">
            <a:extLst>
              <a:ext uri="{FF2B5EF4-FFF2-40B4-BE49-F238E27FC236}">
                <a16:creationId xmlns:a16="http://schemas.microsoft.com/office/drawing/2014/main" id="{C87B18E7-E8C1-5E9D-5FB9-9AD6A7693318}"/>
              </a:ext>
            </a:extLst>
          </p:cNvPr>
          <p:cNvGrpSpPr/>
          <p:nvPr/>
        </p:nvGrpSpPr>
        <p:grpSpPr>
          <a:xfrm>
            <a:off x="4638678" y="1056766"/>
            <a:ext cx="2914644" cy="4744467"/>
            <a:chOff x="7860051" y="1056767"/>
            <a:chExt cx="2914644" cy="4744467"/>
          </a:xfrm>
        </p:grpSpPr>
        <p:sp>
          <p:nvSpPr>
            <p:cNvPr id="4" name="TextBox 3">
              <a:extLst>
                <a:ext uri="{FF2B5EF4-FFF2-40B4-BE49-F238E27FC236}">
                  <a16:creationId xmlns:a16="http://schemas.microsoft.com/office/drawing/2014/main" id="{C3F44D79-1343-5164-510D-47A657C9D2D3}"/>
                </a:ext>
              </a:extLst>
            </p:cNvPr>
            <p:cNvSpPr txBox="1"/>
            <p:nvPr/>
          </p:nvSpPr>
          <p:spPr>
            <a:xfrm>
              <a:off x="8887223" y="1056767"/>
              <a:ext cx="860300" cy="646331"/>
            </a:xfrm>
            <a:prstGeom prst="rect">
              <a:avLst/>
            </a:prstGeom>
            <a:noFill/>
          </p:spPr>
          <p:txBody>
            <a:bodyPr wrap="none" rtlCol="0">
              <a:spAutoFit/>
            </a:bodyPr>
            <a:lstStyle/>
            <a:p>
              <a:r>
                <a:rPr lang="en-US" sz="3600" dirty="0"/>
                <a:t>You</a:t>
              </a:r>
            </a:p>
          </p:txBody>
        </p:sp>
        <p:sp>
          <p:nvSpPr>
            <p:cNvPr id="5" name="TextBox 4">
              <a:extLst>
                <a:ext uri="{FF2B5EF4-FFF2-40B4-BE49-F238E27FC236}">
                  <a16:creationId xmlns:a16="http://schemas.microsoft.com/office/drawing/2014/main" id="{1E0E7B79-2414-0E05-27F2-F4BF9EA1E39E}"/>
                </a:ext>
              </a:extLst>
            </p:cNvPr>
            <p:cNvSpPr txBox="1"/>
            <p:nvPr/>
          </p:nvSpPr>
          <p:spPr>
            <a:xfrm>
              <a:off x="8082900" y="2081302"/>
              <a:ext cx="2468946" cy="646331"/>
            </a:xfrm>
            <a:prstGeom prst="rect">
              <a:avLst/>
            </a:prstGeom>
            <a:noFill/>
          </p:spPr>
          <p:txBody>
            <a:bodyPr wrap="none" rtlCol="0">
              <a:spAutoFit/>
            </a:bodyPr>
            <a:lstStyle/>
            <a:p>
              <a:r>
                <a:rPr lang="en-US" sz="3600" dirty="0"/>
                <a:t>Striped Bass</a:t>
              </a:r>
            </a:p>
          </p:txBody>
        </p:sp>
        <p:sp>
          <p:nvSpPr>
            <p:cNvPr id="15" name="TextBox 14">
              <a:extLst>
                <a:ext uri="{FF2B5EF4-FFF2-40B4-BE49-F238E27FC236}">
                  <a16:creationId xmlns:a16="http://schemas.microsoft.com/office/drawing/2014/main" id="{62EE8647-D6B1-E971-EEA4-2F23E74DADA7}"/>
                </a:ext>
              </a:extLst>
            </p:cNvPr>
            <p:cNvSpPr txBox="1"/>
            <p:nvPr/>
          </p:nvSpPr>
          <p:spPr>
            <a:xfrm>
              <a:off x="8612693" y="4130371"/>
              <a:ext cx="1409360" cy="646331"/>
            </a:xfrm>
            <a:prstGeom prst="rect">
              <a:avLst/>
            </a:prstGeom>
            <a:noFill/>
          </p:spPr>
          <p:txBody>
            <a:bodyPr wrap="none" rtlCol="0">
              <a:spAutoFit/>
            </a:bodyPr>
            <a:lstStyle/>
            <a:p>
              <a:r>
                <a:rPr lang="en-US" sz="3600" dirty="0"/>
                <a:t>Oyster</a:t>
              </a:r>
            </a:p>
          </p:txBody>
        </p:sp>
        <p:sp>
          <p:nvSpPr>
            <p:cNvPr id="20" name="TextBox 19">
              <a:extLst>
                <a:ext uri="{FF2B5EF4-FFF2-40B4-BE49-F238E27FC236}">
                  <a16:creationId xmlns:a16="http://schemas.microsoft.com/office/drawing/2014/main" id="{EF4A573E-EBB6-C4BA-2464-F1BBE2C6E520}"/>
                </a:ext>
              </a:extLst>
            </p:cNvPr>
            <p:cNvSpPr txBox="1"/>
            <p:nvPr/>
          </p:nvSpPr>
          <p:spPr>
            <a:xfrm>
              <a:off x="8794570" y="3105837"/>
              <a:ext cx="1045607" cy="646331"/>
            </a:xfrm>
            <a:prstGeom prst="rect">
              <a:avLst/>
            </a:prstGeom>
            <a:noFill/>
          </p:spPr>
          <p:txBody>
            <a:bodyPr wrap="none" rtlCol="0">
              <a:spAutoFit/>
            </a:bodyPr>
            <a:lstStyle/>
            <a:p>
              <a:r>
                <a:rPr lang="en-US" sz="3600" dirty="0"/>
                <a:t>Crab</a:t>
              </a:r>
            </a:p>
          </p:txBody>
        </p:sp>
        <p:sp>
          <p:nvSpPr>
            <p:cNvPr id="21" name="TextBox 20">
              <a:extLst>
                <a:ext uri="{FF2B5EF4-FFF2-40B4-BE49-F238E27FC236}">
                  <a16:creationId xmlns:a16="http://schemas.microsoft.com/office/drawing/2014/main" id="{52037243-7023-2856-1314-B65A9511B583}"/>
                </a:ext>
              </a:extLst>
            </p:cNvPr>
            <p:cNvSpPr txBox="1"/>
            <p:nvPr/>
          </p:nvSpPr>
          <p:spPr>
            <a:xfrm>
              <a:off x="7860051" y="5154903"/>
              <a:ext cx="2914644" cy="646331"/>
            </a:xfrm>
            <a:prstGeom prst="rect">
              <a:avLst/>
            </a:prstGeom>
            <a:noFill/>
          </p:spPr>
          <p:txBody>
            <a:bodyPr wrap="none" rtlCol="0">
              <a:spAutoFit/>
            </a:bodyPr>
            <a:lstStyle/>
            <a:p>
              <a:r>
                <a:rPr lang="en-US" sz="3600" dirty="0"/>
                <a:t>Phytoplankton</a:t>
              </a:r>
            </a:p>
          </p:txBody>
        </p:sp>
        <p:cxnSp>
          <p:nvCxnSpPr>
            <p:cNvPr id="43" name="Straight Arrow Connector 42">
              <a:extLst>
                <a:ext uri="{FF2B5EF4-FFF2-40B4-BE49-F238E27FC236}">
                  <a16:creationId xmlns:a16="http://schemas.microsoft.com/office/drawing/2014/main" id="{27E63682-A508-7D23-C475-69A72F712A40}"/>
                </a:ext>
              </a:extLst>
            </p:cNvPr>
            <p:cNvCxnSpPr>
              <a:cxnSpLocks/>
            </p:cNvCxnSpPr>
            <p:nvPr/>
          </p:nvCxnSpPr>
          <p:spPr>
            <a:xfrm>
              <a:off x="9317373" y="1664502"/>
              <a:ext cx="0" cy="455396"/>
            </a:xfrm>
            <a:prstGeom prst="straightConnector1">
              <a:avLst/>
            </a:prstGeom>
            <a:ln w="57150">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FAB7BD7B-D39A-FB41-BA77-7E8889650B69}"/>
                </a:ext>
              </a:extLst>
            </p:cNvPr>
            <p:cNvCxnSpPr>
              <a:cxnSpLocks/>
            </p:cNvCxnSpPr>
            <p:nvPr/>
          </p:nvCxnSpPr>
          <p:spPr>
            <a:xfrm>
              <a:off x="9317373" y="2689037"/>
              <a:ext cx="0" cy="455396"/>
            </a:xfrm>
            <a:prstGeom prst="straightConnector1">
              <a:avLst/>
            </a:prstGeom>
            <a:ln w="57150">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0ABC70A1-C637-FE91-3F29-F52E8EDAB5C1}"/>
                </a:ext>
              </a:extLst>
            </p:cNvPr>
            <p:cNvCxnSpPr>
              <a:cxnSpLocks/>
            </p:cNvCxnSpPr>
            <p:nvPr/>
          </p:nvCxnSpPr>
          <p:spPr>
            <a:xfrm>
              <a:off x="9317373" y="3713571"/>
              <a:ext cx="0" cy="455396"/>
            </a:xfrm>
            <a:prstGeom prst="straightConnector1">
              <a:avLst/>
            </a:prstGeom>
            <a:ln w="57150">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7E46BCC1-98F7-2AFC-0F13-3B01CB8CCF9D}"/>
                </a:ext>
              </a:extLst>
            </p:cNvPr>
            <p:cNvCxnSpPr>
              <a:cxnSpLocks/>
            </p:cNvCxnSpPr>
            <p:nvPr/>
          </p:nvCxnSpPr>
          <p:spPr>
            <a:xfrm>
              <a:off x="9317373" y="4738105"/>
              <a:ext cx="0" cy="455396"/>
            </a:xfrm>
            <a:prstGeom prst="straightConnector1">
              <a:avLst/>
            </a:prstGeom>
            <a:ln w="57150">
              <a:headEnd type="triangl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48" name="TextBox 47">
            <a:extLst>
              <a:ext uri="{FF2B5EF4-FFF2-40B4-BE49-F238E27FC236}">
                <a16:creationId xmlns:a16="http://schemas.microsoft.com/office/drawing/2014/main" id="{2937668B-BEC2-41E1-89A6-9EEBD967AA4C}"/>
              </a:ext>
            </a:extLst>
          </p:cNvPr>
          <p:cNvSpPr txBox="1"/>
          <p:nvPr/>
        </p:nvSpPr>
        <p:spPr>
          <a:xfrm>
            <a:off x="0" y="6488668"/>
            <a:ext cx="623889" cy="369332"/>
          </a:xfrm>
          <a:prstGeom prst="rect">
            <a:avLst/>
          </a:prstGeom>
          <a:noFill/>
        </p:spPr>
        <p:txBody>
          <a:bodyPr wrap="none" rtlCol="0">
            <a:spAutoFit/>
          </a:bodyPr>
          <a:lstStyle/>
          <a:p>
            <a:r>
              <a:rPr lang="en-US" dirty="0"/>
              <a:t>Ex. 1</a:t>
            </a:r>
          </a:p>
        </p:txBody>
      </p:sp>
    </p:spTree>
    <p:extLst>
      <p:ext uri="{BB962C8B-B14F-4D97-AF65-F5344CB8AC3E}">
        <p14:creationId xmlns:p14="http://schemas.microsoft.com/office/powerpoint/2010/main" val="2429668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52383-A383-B219-2AE1-39CDE3852692}"/>
              </a:ext>
            </a:extLst>
          </p:cNvPr>
          <p:cNvSpPr>
            <a:spLocks noGrp="1"/>
          </p:cNvSpPr>
          <p:nvPr>
            <p:ph type="title"/>
          </p:nvPr>
        </p:nvSpPr>
        <p:spPr>
          <a:xfrm>
            <a:off x="4510585" y="892813"/>
            <a:ext cx="3170823" cy="1325563"/>
          </a:xfrm>
        </p:spPr>
        <p:txBody>
          <a:bodyPr/>
          <a:lstStyle/>
          <a:p>
            <a:pPr algn="ctr"/>
            <a:r>
              <a:rPr lang="en-US" u="sng" dirty="0"/>
              <a:t>What is a food web?</a:t>
            </a:r>
          </a:p>
        </p:txBody>
      </p:sp>
    </p:spTree>
    <p:extLst>
      <p:ext uri="{BB962C8B-B14F-4D97-AF65-F5344CB8AC3E}">
        <p14:creationId xmlns:p14="http://schemas.microsoft.com/office/powerpoint/2010/main" val="4916587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73C7A0-0FCC-7EE3-9B92-81B32BD8307C}"/>
              </a:ext>
            </a:extLst>
          </p:cNvPr>
          <p:cNvSpPr txBox="1"/>
          <p:nvPr/>
        </p:nvSpPr>
        <p:spPr>
          <a:xfrm>
            <a:off x="3449048" y="2420151"/>
            <a:ext cx="5293895" cy="1200329"/>
          </a:xfrm>
          <a:prstGeom prst="rect">
            <a:avLst/>
          </a:prstGeom>
          <a:noFill/>
        </p:spPr>
        <p:txBody>
          <a:bodyPr wrap="square" rtlCol="0">
            <a:spAutoFit/>
          </a:bodyPr>
          <a:lstStyle/>
          <a:p>
            <a:r>
              <a:rPr lang="en-US" kern="0" dirty="0">
                <a:solidFill>
                  <a:srgbClr val="000000"/>
                </a:solidFill>
                <a:latin typeface="Calibri" panose="020F0502020204030204" pitchFamily="34" charset="0"/>
                <a:ea typeface="Times New Roman" panose="02020603050405020304" pitchFamily="18" charset="0"/>
              </a:rPr>
              <a:t>A</a:t>
            </a:r>
            <a:r>
              <a:rPr lang="en-US" sz="1800" kern="0" dirty="0">
                <a:solidFill>
                  <a:srgbClr val="000000"/>
                </a:solidFill>
                <a:effectLst/>
                <a:latin typeface="Calibri" panose="020F0502020204030204" pitchFamily="34" charset="0"/>
                <a:ea typeface="Times New Roman" panose="02020603050405020304" pitchFamily="18" charset="0"/>
              </a:rPr>
              <a:t> representation of feeding relationships within a community that implies a transfer of food energy from its source</a:t>
            </a:r>
            <a:r>
              <a:rPr lang="en-US" sz="1800" kern="0" dirty="0">
                <a:solidFill>
                  <a:srgbClr val="000000"/>
                </a:solidFill>
                <a:latin typeface="Calibri" panose="020F0502020204030204" pitchFamily="34" charset="0"/>
                <a:ea typeface="Times New Roman" panose="02020603050405020304" pitchFamily="18" charset="0"/>
              </a:rPr>
              <a:t>.</a:t>
            </a:r>
            <a:r>
              <a:rPr lang="en-US" kern="0" dirty="0">
                <a:solidFill>
                  <a:srgbClr val="000000"/>
                </a:solidFill>
                <a:latin typeface="Calibri" panose="020F0502020204030204" pitchFamily="34" charset="0"/>
                <a:ea typeface="Times New Roman" panose="02020603050405020304" pitchFamily="18" charset="0"/>
              </a:rPr>
              <a:t> It consists of all the food chains within a single ecosystem</a:t>
            </a:r>
            <a:endParaRPr lang="en-US" dirty="0"/>
          </a:p>
        </p:txBody>
      </p:sp>
      <p:sp>
        <p:nvSpPr>
          <p:cNvPr id="4" name="TextBox 3">
            <a:extLst>
              <a:ext uri="{FF2B5EF4-FFF2-40B4-BE49-F238E27FC236}">
                <a16:creationId xmlns:a16="http://schemas.microsoft.com/office/drawing/2014/main" id="{DCF89768-7A91-3762-815F-5E40DB66B7E5}"/>
              </a:ext>
            </a:extLst>
          </p:cNvPr>
          <p:cNvSpPr txBox="1"/>
          <p:nvPr/>
        </p:nvSpPr>
        <p:spPr>
          <a:xfrm>
            <a:off x="3449048" y="3735896"/>
            <a:ext cx="5293894" cy="646331"/>
          </a:xfrm>
          <a:prstGeom prst="rect">
            <a:avLst/>
          </a:prstGeom>
          <a:noFill/>
        </p:spPr>
        <p:txBody>
          <a:bodyPr wrap="square" rtlCol="0">
            <a:spAutoFit/>
          </a:bodyPr>
          <a:lstStyle/>
          <a:p>
            <a:r>
              <a:rPr lang="en-US" dirty="0"/>
              <a:t>A model of an interlocking pattern of food chains that show the flow of energy in at least two food chains</a:t>
            </a:r>
          </a:p>
        </p:txBody>
      </p:sp>
      <p:sp>
        <p:nvSpPr>
          <p:cNvPr id="5" name="TextBox 4">
            <a:extLst>
              <a:ext uri="{FF2B5EF4-FFF2-40B4-BE49-F238E27FC236}">
                <a16:creationId xmlns:a16="http://schemas.microsoft.com/office/drawing/2014/main" id="{C2D5DA15-2B4C-C84B-47AA-0A3A8DBFA2FF}"/>
              </a:ext>
            </a:extLst>
          </p:cNvPr>
          <p:cNvSpPr txBox="1"/>
          <p:nvPr/>
        </p:nvSpPr>
        <p:spPr>
          <a:xfrm>
            <a:off x="3449048" y="4497643"/>
            <a:ext cx="5293894" cy="646331"/>
          </a:xfrm>
          <a:prstGeom prst="rect">
            <a:avLst/>
          </a:prstGeom>
          <a:noFill/>
        </p:spPr>
        <p:txBody>
          <a:bodyPr wrap="square" rtlCol="0">
            <a:spAutoFit/>
          </a:bodyPr>
          <a:lstStyle/>
          <a:p>
            <a:r>
              <a:rPr lang="en-US" dirty="0"/>
              <a:t>Positive and negative feedback loops play a role in food webs</a:t>
            </a:r>
          </a:p>
        </p:txBody>
      </p:sp>
      <p:sp>
        <p:nvSpPr>
          <p:cNvPr id="2" name="Title 1">
            <a:extLst>
              <a:ext uri="{FF2B5EF4-FFF2-40B4-BE49-F238E27FC236}">
                <a16:creationId xmlns:a16="http://schemas.microsoft.com/office/drawing/2014/main" id="{CA052383-A383-B219-2AE1-39CDE3852692}"/>
              </a:ext>
            </a:extLst>
          </p:cNvPr>
          <p:cNvSpPr>
            <a:spLocks noGrp="1"/>
          </p:cNvSpPr>
          <p:nvPr>
            <p:ph type="title"/>
          </p:nvPr>
        </p:nvSpPr>
        <p:spPr>
          <a:xfrm>
            <a:off x="4510585" y="892813"/>
            <a:ext cx="3170823" cy="1325563"/>
          </a:xfrm>
        </p:spPr>
        <p:txBody>
          <a:bodyPr/>
          <a:lstStyle/>
          <a:p>
            <a:pPr algn="ctr"/>
            <a:r>
              <a:rPr lang="en-US" u="sng" dirty="0"/>
              <a:t>What is a food web?</a:t>
            </a:r>
          </a:p>
        </p:txBody>
      </p:sp>
    </p:spTree>
    <p:extLst>
      <p:ext uri="{BB962C8B-B14F-4D97-AF65-F5344CB8AC3E}">
        <p14:creationId xmlns:p14="http://schemas.microsoft.com/office/powerpoint/2010/main" val="7480016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Title 1">
            <a:extLst>
              <a:ext uri="{FF2B5EF4-FFF2-40B4-BE49-F238E27FC236}">
                <a16:creationId xmlns:a16="http://schemas.microsoft.com/office/drawing/2014/main" id="{CADD9F65-04A0-EDEC-180E-296CC020C838}"/>
              </a:ext>
            </a:extLst>
          </p:cNvPr>
          <p:cNvSpPr txBox="1">
            <a:spLocks/>
          </p:cNvSpPr>
          <p:nvPr/>
        </p:nvSpPr>
        <p:spPr>
          <a:xfrm>
            <a:off x="0" y="0"/>
            <a:ext cx="317082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u="sng" dirty="0"/>
              <a:t>Food Webs</a:t>
            </a:r>
          </a:p>
        </p:txBody>
      </p:sp>
      <p:sp>
        <p:nvSpPr>
          <p:cNvPr id="10" name="TextBox 9">
            <a:extLst>
              <a:ext uri="{FF2B5EF4-FFF2-40B4-BE49-F238E27FC236}">
                <a16:creationId xmlns:a16="http://schemas.microsoft.com/office/drawing/2014/main" id="{36B659AB-6C5D-101A-6EAD-DFD12DB38A1D}"/>
              </a:ext>
            </a:extLst>
          </p:cNvPr>
          <p:cNvSpPr txBox="1"/>
          <p:nvPr/>
        </p:nvSpPr>
        <p:spPr>
          <a:xfrm>
            <a:off x="10341265" y="5218920"/>
            <a:ext cx="860300" cy="646331"/>
          </a:xfrm>
          <a:prstGeom prst="rect">
            <a:avLst/>
          </a:prstGeom>
          <a:noFill/>
          <a:ln w="28575">
            <a:solidFill>
              <a:schemeClr val="tx1"/>
            </a:solidFill>
          </a:ln>
        </p:spPr>
        <p:txBody>
          <a:bodyPr wrap="none" rtlCol="0">
            <a:spAutoFit/>
          </a:bodyPr>
          <a:lstStyle/>
          <a:p>
            <a:r>
              <a:rPr lang="en-US" sz="3600" dirty="0"/>
              <a:t>You</a:t>
            </a:r>
          </a:p>
        </p:txBody>
      </p:sp>
      <p:sp>
        <p:nvSpPr>
          <p:cNvPr id="11" name="TextBox 10">
            <a:extLst>
              <a:ext uri="{FF2B5EF4-FFF2-40B4-BE49-F238E27FC236}">
                <a16:creationId xmlns:a16="http://schemas.microsoft.com/office/drawing/2014/main" id="{1EF613A8-62B9-F6FD-C5AE-FF92FE2FE773}"/>
              </a:ext>
            </a:extLst>
          </p:cNvPr>
          <p:cNvSpPr txBox="1"/>
          <p:nvPr/>
        </p:nvSpPr>
        <p:spPr>
          <a:xfrm>
            <a:off x="6095998" y="4637476"/>
            <a:ext cx="2468946" cy="646331"/>
          </a:xfrm>
          <a:prstGeom prst="rect">
            <a:avLst/>
          </a:prstGeom>
          <a:noFill/>
          <a:ln w="28575">
            <a:solidFill>
              <a:schemeClr val="tx1"/>
            </a:solidFill>
          </a:ln>
        </p:spPr>
        <p:txBody>
          <a:bodyPr wrap="none" rtlCol="0">
            <a:spAutoFit/>
          </a:bodyPr>
          <a:lstStyle/>
          <a:p>
            <a:r>
              <a:rPr lang="en-US" sz="3600" dirty="0"/>
              <a:t>Striped Bass</a:t>
            </a:r>
          </a:p>
        </p:txBody>
      </p:sp>
      <p:sp>
        <p:nvSpPr>
          <p:cNvPr id="12" name="TextBox 11">
            <a:extLst>
              <a:ext uri="{FF2B5EF4-FFF2-40B4-BE49-F238E27FC236}">
                <a16:creationId xmlns:a16="http://schemas.microsoft.com/office/drawing/2014/main" id="{A1702330-07CA-CED7-39BA-28C7FE2E1C1E}"/>
              </a:ext>
            </a:extLst>
          </p:cNvPr>
          <p:cNvSpPr txBox="1"/>
          <p:nvPr/>
        </p:nvSpPr>
        <p:spPr>
          <a:xfrm>
            <a:off x="6271594" y="2251314"/>
            <a:ext cx="1409360" cy="646331"/>
          </a:xfrm>
          <a:prstGeom prst="rect">
            <a:avLst/>
          </a:prstGeom>
          <a:noFill/>
          <a:ln w="28575">
            <a:solidFill>
              <a:schemeClr val="tx1"/>
            </a:solidFill>
          </a:ln>
        </p:spPr>
        <p:txBody>
          <a:bodyPr wrap="none" rtlCol="0">
            <a:spAutoFit/>
          </a:bodyPr>
          <a:lstStyle/>
          <a:p>
            <a:r>
              <a:rPr lang="en-US" sz="3600" dirty="0"/>
              <a:t>Oyster</a:t>
            </a:r>
          </a:p>
        </p:txBody>
      </p:sp>
      <p:sp>
        <p:nvSpPr>
          <p:cNvPr id="13" name="TextBox 12">
            <a:extLst>
              <a:ext uri="{FF2B5EF4-FFF2-40B4-BE49-F238E27FC236}">
                <a16:creationId xmlns:a16="http://schemas.microsoft.com/office/drawing/2014/main" id="{C4B775A3-765E-0B83-DD07-C22423109B37}"/>
              </a:ext>
            </a:extLst>
          </p:cNvPr>
          <p:cNvSpPr txBox="1"/>
          <p:nvPr/>
        </p:nvSpPr>
        <p:spPr>
          <a:xfrm>
            <a:off x="10771415" y="2894608"/>
            <a:ext cx="1045607" cy="646331"/>
          </a:xfrm>
          <a:prstGeom prst="rect">
            <a:avLst/>
          </a:prstGeom>
          <a:noFill/>
          <a:ln w="28575">
            <a:solidFill>
              <a:schemeClr val="tx1"/>
            </a:solidFill>
          </a:ln>
        </p:spPr>
        <p:txBody>
          <a:bodyPr wrap="none" rtlCol="0">
            <a:spAutoFit/>
          </a:bodyPr>
          <a:lstStyle/>
          <a:p>
            <a:r>
              <a:rPr lang="en-US" sz="3600" dirty="0"/>
              <a:t>Crab</a:t>
            </a:r>
          </a:p>
        </p:txBody>
      </p:sp>
      <p:sp>
        <p:nvSpPr>
          <p:cNvPr id="16" name="TextBox 15">
            <a:extLst>
              <a:ext uri="{FF2B5EF4-FFF2-40B4-BE49-F238E27FC236}">
                <a16:creationId xmlns:a16="http://schemas.microsoft.com/office/drawing/2014/main" id="{E49ED912-9E42-B961-0F9B-F0D8F06CC04E}"/>
              </a:ext>
            </a:extLst>
          </p:cNvPr>
          <p:cNvSpPr txBox="1"/>
          <p:nvPr/>
        </p:nvSpPr>
        <p:spPr>
          <a:xfrm>
            <a:off x="8360458" y="992749"/>
            <a:ext cx="2914644" cy="646331"/>
          </a:xfrm>
          <a:prstGeom prst="rect">
            <a:avLst/>
          </a:prstGeom>
          <a:noFill/>
          <a:ln w="28575">
            <a:solidFill>
              <a:schemeClr val="tx1"/>
            </a:solidFill>
          </a:ln>
        </p:spPr>
        <p:txBody>
          <a:bodyPr wrap="none" rtlCol="0">
            <a:spAutoFit/>
          </a:bodyPr>
          <a:lstStyle/>
          <a:p>
            <a:r>
              <a:rPr lang="en-US" sz="3600" dirty="0"/>
              <a:t>Phytoplankton</a:t>
            </a:r>
          </a:p>
        </p:txBody>
      </p:sp>
      <p:cxnSp>
        <p:nvCxnSpPr>
          <p:cNvPr id="19" name="Straight Arrow Connector 18">
            <a:extLst>
              <a:ext uri="{FF2B5EF4-FFF2-40B4-BE49-F238E27FC236}">
                <a16:creationId xmlns:a16="http://schemas.microsoft.com/office/drawing/2014/main" id="{25C95139-96CB-8CE6-A7A6-1F8A4AAAC12A}"/>
              </a:ext>
            </a:extLst>
          </p:cNvPr>
          <p:cNvCxnSpPr>
            <a:cxnSpLocks/>
            <a:stCxn id="10" idx="1"/>
            <a:endCxn id="11" idx="3"/>
          </p:cNvCxnSpPr>
          <p:nvPr/>
        </p:nvCxnSpPr>
        <p:spPr>
          <a:xfrm flipH="1" flipV="1">
            <a:off x="8564944" y="4960642"/>
            <a:ext cx="1776321" cy="581444"/>
          </a:xfrm>
          <a:prstGeom prst="straightConnector1">
            <a:avLst/>
          </a:prstGeom>
          <a:ln w="57150">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AFD9CFD4-4FDB-E170-9091-2814AC53BB41}"/>
              </a:ext>
            </a:extLst>
          </p:cNvPr>
          <p:cNvCxnSpPr>
            <a:cxnSpLocks/>
            <a:stCxn id="11" idx="0"/>
            <a:endCxn id="13" idx="1"/>
          </p:cNvCxnSpPr>
          <p:nvPr/>
        </p:nvCxnSpPr>
        <p:spPr>
          <a:xfrm flipV="1">
            <a:off x="7330471" y="3217774"/>
            <a:ext cx="3440944" cy="1419702"/>
          </a:xfrm>
          <a:prstGeom prst="straightConnector1">
            <a:avLst/>
          </a:prstGeom>
          <a:ln w="57150">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B5DDD6F1-7A04-3606-9604-83BBC8625847}"/>
              </a:ext>
            </a:extLst>
          </p:cNvPr>
          <p:cNvCxnSpPr>
            <a:cxnSpLocks/>
            <a:stCxn id="13" idx="0"/>
            <a:endCxn id="12" idx="3"/>
          </p:cNvCxnSpPr>
          <p:nvPr/>
        </p:nvCxnSpPr>
        <p:spPr>
          <a:xfrm flipH="1" flipV="1">
            <a:off x="7680954" y="2574480"/>
            <a:ext cx="3613265" cy="320128"/>
          </a:xfrm>
          <a:prstGeom prst="straightConnector1">
            <a:avLst/>
          </a:prstGeom>
          <a:ln w="57150">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07B59FC8-20F6-1727-8A0E-C0963D22BC71}"/>
              </a:ext>
            </a:extLst>
          </p:cNvPr>
          <p:cNvCxnSpPr>
            <a:cxnSpLocks/>
            <a:stCxn id="12" idx="0"/>
            <a:endCxn id="16" idx="2"/>
          </p:cNvCxnSpPr>
          <p:nvPr/>
        </p:nvCxnSpPr>
        <p:spPr>
          <a:xfrm flipV="1">
            <a:off x="6976274" y="1639080"/>
            <a:ext cx="2841506" cy="612234"/>
          </a:xfrm>
          <a:prstGeom prst="straightConnector1">
            <a:avLst/>
          </a:prstGeom>
          <a:ln w="57150">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6930338F-62B7-5710-1D0B-C36C6A582CF3}"/>
              </a:ext>
            </a:extLst>
          </p:cNvPr>
          <p:cNvSpPr txBox="1"/>
          <p:nvPr/>
        </p:nvSpPr>
        <p:spPr>
          <a:xfrm>
            <a:off x="298668" y="2848441"/>
            <a:ext cx="3570460" cy="1384995"/>
          </a:xfrm>
          <a:prstGeom prst="rect">
            <a:avLst/>
          </a:prstGeom>
          <a:noFill/>
        </p:spPr>
        <p:txBody>
          <a:bodyPr wrap="square" rtlCol="0">
            <a:spAutoFit/>
          </a:bodyPr>
          <a:lstStyle/>
          <a:p>
            <a:r>
              <a:rPr lang="en-US" sz="2800" dirty="0"/>
              <a:t>In Ex. 1 Food Chains, we saw something similar to this:</a:t>
            </a:r>
          </a:p>
        </p:txBody>
      </p:sp>
    </p:spTree>
    <p:extLst>
      <p:ext uri="{BB962C8B-B14F-4D97-AF65-F5344CB8AC3E}">
        <p14:creationId xmlns:p14="http://schemas.microsoft.com/office/powerpoint/2010/main" val="10162770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Title 1">
            <a:extLst>
              <a:ext uri="{FF2B5EF4-FFF2-40B4-BE49-F238E27FC236}">
                <a16:creationId xmlns:a16="http://schemas.microsoft.com/office/drawing/2014/main" id="{CADD9F65-04A0-EDEC-180E-296CC020C838}"/>
              </a:ext>
            </a:extLst>
          </p:cNvPr>
          <p:cNvSpPr txBox="1">
            <a:spLocks/>
          </p:cNvSpPr>
          <p:nvPr/>
        </p:nvSpPr>
        <p:spPr>
          <a:xfrm>
            <a:off x="0" y="0"/>
            <a:ext cx="317082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u="sng" dirty="0"/>
              <a:t>Food Webs</a:t>
            </a:r>
          </a:p>
        </p:txBody>
      </p:sp>
      <p:sp>
        <p:nvSpPr>
          <p:cNvPr id="10" name="TextBox 9">
            <a:extLst>
              <a:ext uri="{FF2B5EF4-FFF2-40B4-BE49-F238E27FC236}">
                <a16:creationId xmlns:a16="http://schemas.microsoft.com/office/drawing/2014/main" id="{36B659AB-6C5D-101A-6EAD-DFD12DB38A1D}"/>
              </a:ext>
            </a:extLst>
          </p:cNvPr>
          <p:cNvSpPr txBox="1"/>
          <p:nvPr/>
        </p:nvSpPr>
        <p:spPr>
          <a:xfrm>
            <a:off x="10341265" y="5218920"/>
            <a:ext cx="860300" cy="646331"/>
          </a:xfrm>
          <a:prstGeom prst="rect">
            <a:avLst/>
          </a:prstGeom>
          <a:noFill/>
          <a:ln w="28575">
            <a:solidFill>
              <a:schemeClr val="tx1"/>
            </a:solidFill>
          </a:ln>
        </p:spPr>
        <p:txBody>
          <a:bodyPr wrap="none" rtlCol="0">
            <a:spAutoFit/>
          </a:bodyPr>
          <a:lstStyle/>
          <a:p>
            <a:r>
              <a:rPr lang="en-US" sz="3600" dirty="0"/>
              <a:t>You</a:t>
            </a:r>
          </a:p>
        </p:txBody>
      </p:sp>
      <p:sp>
        <p:nvSpPr>
          <p:cNvPr id="11" name="TextBox 10">
            <a:extLst>
              <a:ext uri="{FF2B5EF4-FFF2-40B4-BE49-F238E27FC236}">
                <a16:creationId xmlns:a16="http://schemas.microsoft.com/office/drawing/2014/main" id="{1EF613A8-62B9-F6FD-C5AE-FF92FE2FE773}"/>
              </a:ext>
            </a:extLst>
          </p:cNvPr>
          <p:cNvSpPr txBox="1"/>
          <p:nvPr/>
        </p:nvSpPr>
        <p:spPr>
          <a:xfrm>
            <a:off x="6095998" y="4637476"/>
            <a:ext cx="2468946" cy="646331"/>
          </a:xfrm>
          <a:prstGeom prst="rect">
            <a:avLst/>
          </a:prstGeom>
          <a:noFill/>
          <a:ln w="28575">
            <a:solidFill>
              <a:schemeClr val="tx1"/>
            </a:solidFill>
          </a:ln>
        </p:spPr>
        <p:txBody>
          <a:bodyPr wrap="none" rtlCol="0">
            <a:spAutoFit/>
          </a:bodyPr>
          <a:lstStyle/>
          <a:p>
            <a:r>
              <a:rPr lang="en-US" sz="3600" dirty="0"/>
              <a:t>Striped Bass</a:t>
            </a:r>
          </a:p>
        </p:txBody>
      </p:sp>
      <p:sp>
        <p:nvSpPr>
          <p:cNvPr id="12" name="TextBox 11">
            <a:extLst>
              <a:ext uri="{FF2B5EF4-FFF2-40B4-BE49-F238E27FC236}">
                <a16:creationId xmlns:a16="http://schemas.microsoft.com/office/drawing/2014/main" id="{A1702330-07CA-CED7-39BA-28C7FE2E1C1E}"/>
              </a:ext>
            </a:extLst>
          </p:cNvPr>
          <p:cNvSpPr txBox="1"/>
          <p:nvPr/>
        </p:nvSpPr>
        <p:spPr>
          <a:xfrm>
            <a:off x="6271594" y="2251314"/>
            <a:ext cx="1409360" cy="646331"/>
          </a:xfrm>
          <a:prstGeom prst="rect">
            <a:avLst/>
          </a:prstGeom>
          <a:noFill/>
          <a:ln w="28575">
            <a:solidFill>
              <a:schemeClr val="tx1"/>
            </a:solidFill>
          </a:ln>
        </p:spPr>
        <p:txBody>
          <a:bodyPr wrap="none" rtlCol="0">
            <a:spAutoFit/>
          </a:bodyPr>
          <a:lstStyle/>
          <a:p>
            <a:r>
              <a:rPr lang="en-US" sz="3600" dirty="0"/>
              <a:t>Oyster</a:t>
            </a:r>
          </a:p>
        </p:txBody>
      </p:sp>
      <p:sp>
        <p:nvSpPr>
          <p:cNvPr id="13" name="TextBox 12">
            <a:extLst>
              <a:ext uri="{FF2B5EF4-FFF2-40B4-BE49-F238E27FC236}">
                <a16:creationId xmlns:a16="http://schemas.microsoft.com/office/drawing/2014/main" id="{C4B775A3-765E-0B83-DD07-C22423109B37}"/>
              </a:ext>
            </a:extLst>
          </p:cNvPr>
          <p:cNvSpPr txBox="1"/>
          <p:nvPr/>
        </p:nvSpPr>
        <p:spPr>
          <a:xfrm>
            <a:off x="10771415" y="2894608"/>
            <a:ext cx="1045607" cy="646331"/>
          </a:xfrm>
          <a:prstGeom prst="rect">
            <a:avLst/>
          </a:prstGeom>
          <a:noFill/>
          <a:ln w="28575">
            <a:solidFill>
              <a:schemeClr val="tx1"/>
            </a:solidFill>
          </a:ln>
        </p:spPr>
        <p:txBody>
          <a:bodyPr wrap="none" rtlCol="0">
            <a:spAutoFit/>
          </a:bodyPr>
          <a:lstStyle/>
          <a:p>
            <a:r>
              <a:rPr lang="en-US" sz="3600" dirty="0"/>
              <a:t>Crab</a:t>
            </a:r>
          </a:p>
        </p:txBody>
      </p:sp>
      <p:sp>
        <p:nvSpPr>
          <p:cNvPr id="16" name="TextBox 15">
            <a:extLst>
              <a:ext uri="{FF2B5EF4-FFF2-40B4-BE49-F238E27FC236}">
                <a16:creationId xmlns:a16="http://schemas.microsoft.com/office/drawing/2014/main" id="{E49ED912-9E42-B961-0F9B-F0D8F06CC04E}"/>
              </a:ext>
            </a:extLst>
          </p:cNvPr>
          <p:cNvSpPr txBox="1"/>
          <p:nvPr/>
        </p:nvSpPr>
        <p:spPr>
          <a:xfrm>
            <a:off x="8360458" y="992749"/>
            <a:ext cx="2914644" cy="646331"/>
          </a:xfrm>
          <a:prstGeom prst="rect">
            <a:avLst/>
          </a:prstGeom>
          <a:noFill/>
          <a:ln w="28575">
            <a:solidFill>
              <a:schemeClr val="tx1"/>
            </a:solidFill>
          </a:ln>
        </p:spPr>
        <p:txBody>
          <a:bodyPr wrap="none" rtlCol="0">
            <a:spAutoFit/>
          </a:bodyPr>
          <a:lstStyle/>
          <a:p>
            <a:r>
              <a:rPr lang="en-US" sz="3600" dirty="0"/>
              <a:t>Phytoplankton</a:t>
            </a:r>
          </a:p>
        </p:txBody>
      </p:sp>
      <p:cxnSp>
        <p:nvCxnSpPr>
          <p:cNvPr id="17" name="Straight Arrow Connector 16">
            <a:extLst>
              <a:ext uri="{FF2B5EF4-FFF2-40B4-BE49-F238E27FC236}">
                <a16:creationId xmlns:a16="http://schemas.microsoft.com/office/drawing/2014/main" id="{D8DA7BF1-D4E9-C058-D60C-F23A7425EF5D}"/>
              </a:ext>
            </a:extLst>
          </p:cNvPr>
          <p:cNvCxnSpPr>
            <a:cxnSpLocks/>
            <a:stCxn id="10" idx="0"/>
            <a:endCxn id="12" idx="2"/>
          </p:cNvCxnSpPr>
          <p:nvPr/>
        </p:nvCxnSpPr>
        <p:spPr>
          <a:xfrm flipH="1" flipV="1">
            <a:off x="6976274" y="2897645"/>
            <a:ext cx="3795141" cy="2321275"/>
          </a:xfrm>
          <a:prstGeom prst="straightConnector1">
            <a:avLst/>
          </a:prstGeom>
          <a:ln w="57150">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036BC928-992B-5E4E-DAAB-3F2623953A3C}"/>
              </a:ext>
            </a:extLst>
          </p:cNvPr>
          <p:cNvCxnSpPr>
            <a:cxnSpLocks/>
            <a:stCxn id="10" idx="0"/>
            <a:endCxn id="13" idx="2"/>
          </p:cNvCxnSpPr>
          <p:nvPr/>
        </p:nvCxnSpPr>
        <p:spPr>
          <a:xfrm flipV="1">
            <a:off x="10771415" y="3540939"/>
            <a:ext cx="522804" cy="1677981"/>
          </a:xfrm>
          <a:prstGeom prst="straightConnector1">
            <a:avLst/>
          </a:prstGeom>
          <a:ln w="57150">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25C95139-96CB-8CE6-A7A6-1F8A4AAAC12A}"/>
              </a:ext>
            </a:extLst>
          </p:cNvPr>
          <p:cNvCxnSpPr>
            <a:cxnSpLocks/>
            <a:stCxn id="10" idx="1"/>
            <a:endCxn id="11" idx="3"/>
          </p:cNvCxnSpPr>
          <p:nvPr/>
        </p:nvCxnSpPr>
        <p:spPr>
          <a:xfrm flipH="1" flipV="1">
            <a:off x="8564944" y="4960642"/>
            <a:ext cx="1776321" cy="581444"/>
          </a:xfrm>
          <a:prstGeom prst="straightConnector1">
            <a:avLst/>
          </a:prstGeom>
          <a:ln w="57150">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AFD9CFD4-4FDB-E170-9091-2814AC53BB41}"/>
              </a:ext>
            </a:extLst>
          </p:cNvPr>
          <p:cNvCxnSpPr>
            <a:cxnSpLocks/>
            <a:stCxn id="11" idx="0"/>
            <a:endCxn id="13" idx="1"/>
          </p:cNvCxnSpPr>
          <p:nvPr/>
        </p:nvCxnSpPr>
        <p:spPr>
          <a:xfrm flipV="1">
            <a:off x="7330471" y="3217774"/>
            <a:ext cx="3440944" cy="1419702"/>
          </a:xfrm>
          <a:prstGeom prst="straightConnector1">
            <a:avLst/>
          </a:prstGeom>
          <a:ln w="57150">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B5DDD6F1-7A04-3606-9604-83BBC8625847}"/>
              </a:ext>
            </a:extLst>
          </p:cNvPr>
          <p:cNvCxnSpPr>
            <a:cxnSpLocks/>
            <a:stCxn id="13" idx="0"/>
            <a:endCxn id="12" idx="3"/>
          </p:cNvCxnSpPr>
          <p:nvPr/>
        </p:nvCxnSpPr>
        <p:spPr>
          <a:xfrm flipH="1" flipV="1">
            <a:off x="7680954" y="2574480"/>
            <a:ext cx="3613265" cy="320128"/>
          </a:xfrm>
          <a:prstGeom prst="straightConnector1">
            <a:avLst/>
          </a:prstGeom>
          <a:ln w="57150">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07B59FC8-20F6-1727-8A0E-C0963D22BC71}"/>
              </a:ext>
            </a:extLst>
          </p:cNvPr>
          <p:cNvCxnSpPr>
            <a:cxnSpLocks/>
            <a:stCxn id="12" idx="0"/>
            <a:endCxn id="16" idx="2"/>
          </p:cNvCxnSpPr>
          <p:nvPr/>
        </p:nvCxnSpPr>
        <p:spPr>
          <a:xfrm flipV="1">
            <a:off x="6976274" y="1639080"/>
            <a:ext cx="2841506" cy="612234"/>
          </a:xfrm>
          <a:prstGeom prst="straightConnector1">
            <a:avLst/>
          </a:prstGeom>
          <a:ln w="57150">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6BC9DB6C-6ED8-1BC0-C2D4-0BAF019C8034}"/>
              </a:ext>
            </a:extLst>
          </p:cNvPr>
          <p:cNvSpPr txBox="1"/>
          <p:nvPr/>
        </p:nvSpPr>
        <p:spPr>
          <a:xfrm>
            <a:off x="298668" y="2848441"/>
            <a:ext cx="3570460" cy="954107"/>
          </a:xfrm>
          <a:prstGeom prst="rect">
            <a:avLst/>
          </a:prstGeom>
          <a:noFill/>
        </p:spPr>
        <p:txBody>
          <a:bodyPr wrap="square" rtlCol="0">
            <a:spAutoFit/>
          </a:bodyPr>
          <a:lstStyle/>
          <a:p>
            <a:r>
              <a:rPr lang="en-US" sz="2800" dirty="0"/>
              <a:t>But in a Food Web, we can see this:</a:t>
            </a:r>
          </a:p>
        </p:txBody>
      </p:sp>
      <p:sp>
        <p:nvSpPr>
          <p:cNvPr id="27" name="TextBox 26">
            <a:extLst>
              <a:ext uri="{FF2B5EF4-FFF2-40B4-BE49-F238E27FC236}">
                <a16:creationId xmlns:a16="http://schemas.microsoft.com/office/drawing/2014/main" id="{1E8BAA97-2F1D-7205-8FE0-49521DB1CCBD}"/>
              </a:ext>
            </a:extLst>
          </p:cNvPr>
          <p:cNvSpPr txBox="1"/>
          <p:nvPr/>
        </p:nvSpPr>
        <p:spPr>
          <a:xfrm>
            <a:off x="0" y="6488668"/>
            <a:ext cx="623889" cy="369332"/>
          </a:xfrm>
          <a:prstGeom prst="rect">
            <a:avLst/>
          </a:prstGeom>
          <a:noFill/>
        </p:spPr>
        <p:txBody>
          <a:bodyPr wrap="none" rtlCol="0">
            <a:spAutoFit/>
          </a:bodyPr>
          <a:lstStyle/>
          <a:p>
            <a:r>
              <a:rPr lang="en-US" dirty="0"/>
              <a:t>Ex. 2</a:t>
            </a:r>
          </a:p>
        </p:txBody>
      </p:sp>
    </p:spTree>
    <p:extLst>
      <p:ext uri="{BB962C8B-B14F-4D97-AF65-F5344CB8AC3E}">
        <p14:creationId xmlns:p14="http://schemas.microsoft.com/office/powerpoint/2010/main" val="11351597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2D1ED-BB20-A7D0-AF3D-C1E5DC5A2B83}"/>
              </a:ext>
            </a:extLst>
          </p:cNvPr>
          <p:cNvSpPr>
            <a:spLocks noGrp="1"/>
          </p:cNvSpPr>
          <p:nvPr>
            <p:ph type="title"/>
          </p:nvPr>
        </p:nvSpPr>
        <p:spPr>
          <a:xfrm>
            <a:off x="4450080" y="2766218"/>
            <a:ext cx="3291840" cy="1325563"/>
          </a:xfrm>
        </p:spPr>
        <p:txBody>
          <a:bodyPr/>
          <a:lstStyle/>
          <a:p>
            <a:pPr algn="ctr"/>
            <a:r>
              <a:rPr lang="en-US" u="sng" dirty="0"/>
              <a:t>What is a trophic level?</a:t>
            </a:r>
          </a:p>
        </p:txBody>
      </p:sp>
    </p:spTree>
    <p:extLst>
      <p:ext uri="{BB962C8B-B14F-4D97-AF65-F5344CB8AC3E}">
        <p14:creationId xmlns:p14="http://schemas.microsoft.com/office/powerpoint/2010/main" val="2991468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2D1ED-BB20-A7D0-AF3D-C1E5DC5A2B83}"/>
              </a:ext>
            </a:extLst>
          </p:cNvPr>
          <p:cNvSpPr>
            <a:spLocks noGrp="1"/>
          </p:cNvSpPr>
          <p:nvPr>
            <p:ph type="title"/>
          </p:nvPr>
        </p:nvSpPr>
        <p:spPr>
          <a:xfrm>
            <a:off x="4450080" y="2766218"/>
            <a:ext cx="3291840" cy="1325563"/>
          </a:xfrm>
        </p:spPr>
        <p:txBody>
          <a:bodyPr/>
          <a:lstStyle/>
          <a:p>
            <a:pPr algn="ctr"/>
            <a:r>
              <a:rPr lang="en-US" u="sng" dirty="0"/>
              <a:t>What is a trophic level?</a:t>
            </a:r>
          </a:p>
        </p:txBody>
      </p:sp>
      <p:sp>
        <p:nvSpPr>
          <p:cNvPr id="4" name="TextBox 3">
            <a:extLst>
              <a:ext uri="{FF2B5EF4-FFF2-40B4-BE49-F238E27FC236}">
                <a16:creationId xmlns:a16="http://schemas.microsoft.com/office/drawing/2014/main" id="{FFB3E35E-9A9E-B83B-3A22-257B213F5392}"/>
              </a:ext>
            </a:extLst>
          </p:cNvPr>
          <p:cNvSpPr txBox="1"/>
          <p:nvPr/>
        </p:nvSpPr>
        <p:spPr>
          <a:xfrm>
            <a:off x="2453946" y="4410582"/>
            <a:ext cx="7284108" cy="707886"/>
          </a:xfrm>
          <a:prstGeom prst="rect">
            <a:avLst/>
          </a:prstGeom>
          <a:noFill/>
          <a:ln w="28575">
            <a:solidFill>
              <a:schemeClr val="accent6"/>
            </a:solidFill>
          </a:ln>
        </p:spPr>
        <p:txBody>
          <a:bodyPr wrap="square" rtlCol="0">
            <a:spAutoFit/>
          </a:bodyPr>
          <a:lstStyle/>
          <a:p>
            <a:r>
              <a:rPr lang="en-US" sz="2000" kern="0" dirty="0">
                <a:solidFill>
                  <a:srgbClr val="000000"/>
                </a:solidFill>
                <a:effectLst/>
                <a:latin typeface="Calibri" panose="020F0502020204030204" pitchFamily="34" charset="0"/>
                <a:ea typeface="Times New Roman" panose="02020603050405020304" pitchFamily="18" charset="0"/>
              </a:rPr>
              <a:t>The position that an organism occupies in a food chain; ranges from a value of 1 (primary producers) to 5 (marine mammals, humans)</a:t>
            </a:r>
            <a:endParaRPr lang="en-US" sz="2000" dirty="0"/>
          </a:p>
        </p:txBody>
      </p:sp>
    </p:spTree>
    <p:extLst>
      <p:ext uri="{BB962C8B-B14F-4D97-AF65-F5344CB8AC3E}">
        <p14:creationId xmlns:p14="http://schemas.microsoft.com/office/powerpoint/2010/main" val="2372964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25">
            <a:extLst>
              <a:ext uri="{FF2B5EF4-FFF2-40B4-BE49-F238E27FC236}">
                <a16:creationId xmlns:a16="http://schemas.microsoft.com/office/drawing/2014/main" id="{A1ADF3B1-5306-F064-8289-4456E424CB4A}"/>
              </a:ext>
            </a:extLst>
          </p:cNvPr>
          <p:cNvSpPr/>
          <p:nvPr/>
        </p:nvSpPr>
        <p:spPr>
          <a:xfrm>
            <a:off x="763093" y="5763661"/>
            <a:ext cx="9321846" cy="991408"/>
          </a:xfrm>
          <a:custGeom>
            <a:avLst/>
            <a:gdLst>
              <a:gd name="connsiteX0" fmla="*/ 0 w 8128000"/>
              <a:gd name="connsiteY0" fmla="*/ 1083733 h 1083733"/>
              <a:gd name="connsiteX1" fmla="*/ 812800 w 8128000"/>
              <a:gd name="connsiteY1" fmla="*/ 0 h 1083733"/>
              <a:gd name="connsiteX2" fmla="*/ 7315200 w 8128000"/>
              <a:gd name="connsiteY2" fmla="*/ 0 h 1083733"/>
              <a:gd name="connsiteX3" fmla="*/ 8128000 w 8128000"/>
              <a:gd name="connsiteY3" fmla="*/ 1083733 h 1083733"/>
              <a:gd name="connsiteX4" fmla="*/ 0 w 8128000"/>
              <a:gd name="connsiteY4" fmla="*/ 1083733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28000" h="1083733">
                <a:moveTo>
                  <a:pt x="0" y="1083733"/>
                </a:moveTo>
                <a:lnTo>
                  <a:pt x="812800" y="0"/>
                </a:lnTo>
                <a:lnTo>
                  <a:pt x="7315200" y="0"/>
                </a:lnTo>
                <a:lnTo>
                  <a:pt x="8128000" y="1083733"/>
                </a:lnTo>
                <a:lnTo>
                  <a:pt x="0" y="1083733"/>
                </a:lnTo>
                <a:close/>
              </a:path>
            </a:pathLst>
          </a:custGeom>
          <a:solidFill>
            <a:schemeClr val="accent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57959" tIns="35560" rIns="1457961"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p:txBody>
      </p:sp>
      <p:sp>
        <p:nvSpPr>
          <p:cNvPr id="27" name="TextBox 26">
            <a:extLst>
              <a:ext uri="{FF2B5EF4-FFF2-40B4-BE49-F238E27FC236}">
                <a16:creationId xmlns:a16="http://schemas.microsoft.com/office/drawing/2014/main" id="{F861C48C-AF64-AB8E-5660-85FB03818526}"/>
              </a:ext>
            </a:extLst>
          </p:cNvPr>
          <p:cNvSpPr txBox="1"/>
          <p:nvPr/>
        </p:nvSpPr>
        <p:spPr>
          <a:xfrm>
            <a:off x="9573423" y="6014499"/>
            <a:ext cx="2603862" cy="361712"/>
          </a:xfrm>
          <a:prstGeom prst="rect">
            <a:avLst/>
          </a:prstGeom>
          <a:noFill/>
        </p:spPr>
        <p:txBody>
          <a:bodyPr wrap="none" rtlCol="0">
            <a:spAutoFit/>
          </a:bodyPr>
          <a:lstStyle/>
          <a:p>
            <a:r>
              <a:rPr lang="en-US" dirty="0"/>
              <a:t>Level 1: Primary Producers</a:t>
            </a:r>
          </a:p>
        </p:txBody>
      </p:sp>
      <p:sp>
        <p:nvSpPr>
          <p:cNvPr id="2" name="Title 1">
            <a:extLst>
              <a:ext uri="{FF2B5EF4-FFF2-40B4-BE49-F238E27FC236}">
                <a16:creationId xmlns:a16="http://schemas.microsoft.com/office/drawing/2014/main" id="{FF32D1ED-BB20-A7D0-AF3D-C1E5DC5A2B83}"/>
              </a:ext>
            </a:extLst>
          </p:cNvPr>
          <p:cNvSpPr>
            <a:spLocks noGrp="1"/>
          </p:cNvSpPr>
          <p:nvPr>
            <p:ph type="title"/>
          </p:nvPr>
        </p:nvSpPr>
        <p:spPr>
          <a:xfrm>
            <a:off x="0" y="0"/>
            <a:ext cx="3291840" cy="1325563"/>
          </a:xfrm>
        </p:spPr>
        <p:txBody>
          <a:bodyPr/>
          <a:lstStyle/>
          <a:p>
            <a:pPr algn="ctr"/>
            <a:r>
              <a:rPr lang="en-US" u="sng"/>
              <a:t>Trophic Level:</a:t>
            </a:r>
            <a:endParaRPr lang="en-US" u="sng" dirty="0"/>
          </a:p>
        </p:txBody>
      </p:sp>
      <p:sp>
        <p:nvSpPr>
          <p:cNvPr id="6" name="TextBox 5">
            <a:extLst>
              <a:ext uri="{FF2B5EF4-FFF2-40B4-BE49-F238E27FC236}">
                <a16:creationId xmlns:a16="http://schemas.microsoft.com/office/drawing/2014/main" id="{CF04FC97-5292-93C2-B981-06EF7C4DEA7C}"/>
              </a:ext>
            </a:extLst>
          </p:cNvPr>
          <p:cNvSpPr txBox="1"/>
          <p:nvPr/>
        </p:nvSpPr>
        <p:spPr>
          <a:xfrm>
            <a:off x="3261182" y="340387"/>
            <a:ext cx="8650635" cy="707886"/>
          </a:xfrm>
          <a:prstGeom prst="rect">
            <a:avLst/>
          </a:prstGeom>
          <a:noFill/>
        </p:spPr>
        <p:txBody>
          <a:bodyPr wrap="square" rtlCol="0">
            <a:spAutoFit/>
          </a:bodyPr>
          <a:lstStyle/>
          <a:p>
            <a:r>
              <a:rPr lang="en-US" sz="2000" kern="0" dirty="0">
                <a:solidFill>
                  <a:srgbClr val="000000"/>
                </a:solidFill>
                <a:effectLst/>
                <a:latin typeface="Calibri" panose="020F0502020204030204" pitchFamily="34" charset="0"/>
                <a:ea typeface="Times New Roman" panose="02020603050405020304" pitchFamily="18" charset="0"/>
              </a:rPr>
              <a:t>The position that an organism occupies in a food chain; ranges from a value of 1 (primary producers) to 5 (marine mammals, humans)</a:t>
            </a:r>
            <a:endParaRPr lang="en-US" sz="2000" dirty="0"/>
          </a:p>
        </p:txBody>
      </p:sp>
      <p:pic>
        <p:nvPicPr>
          <p:cNvPr id="34" name="Graphic 33" descr="Plant With Roots outline">
            <a:extLst>
              <a:ext uri="{FF2B5EF4-FFF2-40B4-BE49-F238E27FC236}">
                <a16:creationId xmlns:a16="http://schemas.microsoft.com/office/drawing/2014/main" id="{958FBE80-6A67-759A-BE73-2CA2911C44A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206295" y="5798716"/>
            <a:ext cx="914400" cy="914400"/>
          </a:xfrm>
          <a:prstGeom prst="rect">
            <a:avLst/>
          </a:prstGeom>
        </p:spPr>
      </p:pic>
      <p:pic>
        <p:nvPicPr>
          <p:cNvPr id="36" name="Graphic 35" descr="Seaweed outline">
            <a:extLst>
              <a:ext uri="{FF2B5EF4-FFF2-40B4-BE49-F238E27FC236}">
                <a16:creationId xmlns:a16="http://schemas.microsoft.com/office/drawing/2014/main" id="{C8A9E39F-A218-658D-8775-8A066D6D87E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247340" y="5805531"/>
            <a:ext cx="900770" cy="900770"/>
          </a:xfrm>
          <a:prstGeom prst="rect">
            <a:avLst/>
          </a:prstGeom>
        </p:spPr>
      </p:pic>
      <p:pic>
        <p:nvPicPr>
          <p:cNvPr id="38" name="Graphic 37" descr="Seaweed outline">
            <a:extLst>
              <a:ext uri="{FF2B5EF4-FFF2-40B4-BE49-F238E27FC236}">
                <a16:creationId xmlns:a16="http://schemas.microsoft.com/office/drawing/2014/main" id="{329D545C-6BCE-0953-6C13-AFB58400624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853936" y="5827210"/>
            <a:ext cx="914400" cy="914400"/>
          </a:xfrm>
          <a:prstGeom prst="rect">
            <a:avLst/>
          </a:prstGeom>
        </p:spPr>
      </p:pic>
      <p:pic>
        <p:nvPicPr>
          <p:cNvPr id="44" name="Picture 43" descr="Microscopic view of algae">
            <a:extLst>
              <a:ext uri="{FF2B5EF4-FFF2-40B4-BE49-F238E27FC236}">
                <a16:creationId xmlns:a16="http://schemas.microsoft.com/office/drawing/2014/main" id="{EDC81402-1E32-5C6E-A413-2F77CA8E7D5D}"/>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6602914" y="5827210"/>
            <a:ext cx="1129707" cy="846177"/>
          </a:xfrm>
          <a:prstGeom prst="rect">
            <a:avLst/>
          </a:prstGeom>
        </p:spPr>
      </p:pic>
      <p:pic>
        <p:nvPicPr>
          <p:cNvPr id="70" name="Picture 69" descr="Long blades of grass with water drops">
            <a:extLst>
              <a:ext uri="{FF2B5EF4-FFF2-40B4-BE49-F238E27FC236}">
                <a16:creationId xmlns:a16="http://schemas.microsoft.com/office/drawing/2014/main" id="{3DDB0972-659B-A7DE-D1D2-A92AF0D4C93A}"/>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3691230" y="5844061"/>
            <a:ext cx="1235566" cy="823711"/>
          </a:xfrm>
          <a:prstGeom prst="rect">
            <a:avLst/>
          </a:prstGeom>
        </p:spPr>
      </p:pic>
      <p:pic>
        <p:nvPicPr>
          <p:cNvPr id="96" name="Graphic 95" descr="Sun with solid fill">
            <a:extLst>
              <a:ext uri="{FF2B5EF4-FFF2-40B4-BE49-F238E27FC236}">
                <a16:creationId xmlns:a16="http://schemas.microsoft.com/office/drawing/2014/main" id="{0ED4C348-9B79-2BCD-9339-32694ADFE346}"/>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65682" y="1596291"/>
            <a:ext cx="1400336" cy="1400336"/>
          </a:xfrm>
          <a:prstGeom prst="rect">
            <a:avLst/>
          </a:prstGeom>
        </p:spPr>
      </p:pic>
      <p:pic>
        <p:nvPicPr>
          <p:cNvPr id="100" name="Graphic 99" descr="Line arrow: Counter-clockwise curve with solid fill">
            <a:extLst>
              <a:ext uri="{FF2B5EF4-FFF2-40B4-BE49-F238E27FC236}">
                <a16:creationId xmlns:a16="http://schemas.microsoft.com/office/drawing/2014/main" id="{DB775772-331C-69B9-15BB-BC176591CD40}"/>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rot="11278752">
            <a:off x="178072" y="2939307"/>
            <a:ext cx="1922819" cy="3324236"/>
          </a:xfrm>
          <a:prstGeom prst="rect">
            <a:avLst/>
          </a:prstGeom>
        </p:spPr>
      </p:pic>
      <p:sp>
        <p:nvSpPr>
          <p:cNvPr id="3" name="TextBox 2">
            <a:extLst>
              <a:ext uri="{FF2B5EF4-FFF2-40B4-BE49-F238E27FC236}">
                <a16:creationId xmlns:a16="http://schemas.microsoft.com/office/drawing/2014/main" id="{5856FE5A-98C6-1C5E-9EEE-2319520E6E2E}"/>
              </a:ext>
            </a:extLst>
          </p:cNvPr>
          <p:cNvSpPr txBox="1"/>
          <p:nvPr/>
        </p:nvSpPr>
        <p:spPr>
          <a:xfrm>
            <a:off x="0" y="6488668"/>
            <a:ext cx="623889" cy="369332"/>
          </a:xfrm>
          <a:prstGeom prst="rect">
            <a:avLst/>
          </a:prstGeom>
          <a:noFill/>
        </p:spPr>
        <p:txBody>
          <a:bodyPr wrap="none" rtlCol="0">
            <a:spAutoFit/>
          </a:bodyPr>
          <a:lstStyle/>
          <a:p>
            <a:r>
              <a:rPr lang="en-US" dirty="0"/>
              <a:t>Ex. 3</a:t>
            </a:r>
          </a:p>
        </p:txBody>
      </p:sp>
    </p:spTree>
    <p:extLst>
      <p:ext uri="{BB962C8B-B14F-4D97-AF65-F5344CB8AC3E}">
        <p14:creationId xmlns:p14="http://schemas.microsoft.com/office/powerpoint/2010/main" val="5800663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24">
            <a:extLst>
              <a:ext uri="{FF2B5EF4-FFF2-40B4-BE49-F238E27FC236}">
                <a16:creationId xmlns:a16="http://schemas.microsoft.com/office/drawing/2014/main" id="{ECB74BB2-33B3-76A5-D208-DC5B328C659A}"/>
              </a:ext>
            </a:extLst>
          </p:cNvPr>
          <p:cNvSpPr/>
          <p:nvPr/>
        </p:nvSpPr>
        <p:spPr>
          <a:xfrm>
            <a:off x="1736639" y="4687368"/>
            <a:ext cx="7373229" cy="991408"/>
          </a:xfrm>
          <a:custGeom>
            <a:avLst/>
            <a:gdLst>
              <a:gd name="connsiteX0" fmla="*/ 0 w 6502399"/>
              <a:gd name="connsiteY0" fmla="*/ 1083733 h 1083733"/>
              <a:gd name="connsiteX1" fmla="*/ 812800 w 6502399"/>
              <a:gd name="connsiteY1" fmla="*/ 0 h 1083733"/>
              <a:gd name="connsiteX2" fmla="*/ 5689599 w 6502399"/>
              <a:gd name="connsiteY2" fmla="*/ 0 h 1083733"/>
              <a:gd name="connsiteX3" fmla="*/ 6502399 w 6502399"/>
              <a:gd name="connsiteY3" fmla="*/ 1083733 h 1083733"/>
              <a:gd name="connsiteX4" fmla="*/ 0 w 6502399"/>
              <a:gd name="connsiteY4" fmla="*/ 1083733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02399" h="1083733">
                <a:moveTo>
                  <a:pt x="0" y="1083733"/>
                </a:moveTo>
                <a:lnTo>
                  <a:pt x="812800" y="0"/>
                </a:lnTo>
                <a:lnTo>
                  <a:pt x="5689599" y="0"/>
                </a:lnTo>
                <a:lnTo>
                  <a:pt x="6502399" y="1083733"/>
                </a:lnTo>
                <a:lnTo>
                  <a:pt x="0" y="1083733"/>
                </a:lnTo>
                <a:close/>
              </a:path>
            </a:pathLst>
          </a:custGeom>
          <a:solidFill>
            <a:schemeClr val="accent1">
              <a:lumMod val="60000"/>
              <a:lumOff val="4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6180" tIns="48260" rIns="1186179" bIns="48260" numCol="1" spcCol="1270" anchor="ctr" anchorCtr="0">
            <a:noAutofit/>
          </a:bodyPr>
          <a:lstStyle/>
          <a:p>
            <a:pPr marL="0" lvl="0" indent="0" algn="ctr" defTabSz="1689100">
              <a:lnSpc>
                <a:spcPct val="90000"/>
              </a:lnSpc>
              <a:spcBef>
                <a:spcPct val="0"/>
              </a:spcBef>
              <a:spcAft>
                <a:spcPct val="35000"/>
              </a:spcAft>
              <a:buNone/>
            </a:pPr>
            <a:endParaRPr lang="en-US" sz="3800" kern="1200" dirty="0"/>
          </a:p>
        </p:txBody>
      </p:sp>
      <p:sp>
        <p:nvSpPr>
          <p:cNvPr id="26" name="Freeform 25">
            <a:extLst>
              <a:ext uri="{FF2B5EF4-FFF2-40B4-BE49-F238E27FC236}">
                <a16:creationId xmlns:a16="http://schemas.microsoft.com/office/drawing/2014/main" id="{A1ADF3B1-5306-F064-8289-4456E424CB4A}"/>
              </a:ext>
            </a:extLst>
          </p:cNvPr>
          <p:cNvSpPr/>
          <p:nvPr/>
        </p:nvSpPr>
        <p:spPr>
          <a:xfrm>
            <a:off x="763093" y="5763661"/>
            <a:ext cx="9321846" cy="991408"/>
          </a:xfrm>
          <a:custGeom>
            <a:avLst/>
            <a:gdLst>
              <a:gd name="connsiteX0" fmla="*/ 0 w 8128000"/>
              <a:gd name="connsiteY0" fmla="*/ 1083733 h 1083733"/>
              <a:gd name="connsiteX1" fmla="*/ 812800 w 8128000"/>
              <a:gd name="connsiteY1" fmla="*/ 0 h 1083733"/>
              <a:gd name="connsiteX2" fmla="*/ 7315200 w 8128000"/>
              <a:gd name="connsiteY2" fmla="*/ 0 h 1083733"/>
              <a:gd name="connsiteX3" fmla="*/ 8128000 w 8128000"/>
              <a:gd name="connsiteY3" fmla="*/ 1083733 h 1083733"/>
              <a:gd name="connsiteX4" fmla="*/ 0 w 8128000"/>
              <a:gd name="connsiteY4" fmla="*/ 1083733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28000" h="1083733">
                <a:moveTo>
                  <a:pt x="0" y="1083733"/>
                </a:moveTo>
                <a:lnTo>
                  <a:pt x="812800" y="0"/>
                </a:lnTo>
                <a:lnTo>
                  <a:pt x="7315200" y="0"/>
                </a:lnTo>
                <a:lnTo>
                  <a:pt x="8128000" y="1083733"/>
                </a:lnTo>
                <a:lnTo>
                  <a:pt x="0" y="1083733"/>
                </a:lnTo>
                <a:close/>
              </a:path>
            </a:pathLst>
          </a:custGeom>
          <a:solidFill>
            <a:schemeClr val="accent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57959" tIns="35560" rIns="1457961"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p:txBody>
      </p:sp>
      <p:sp>
        <p:nvSpPr>
          <p:cNvPr id="27" name="TextBox 26">
            <a:extLst>
              <a:ext uri="{FF2B5EF4-FFF2-40B4-BE49-F238E27FC236}">
                <a16:creationId xmlns:a16="http://schemas.microsoft.com/office/drawing/2014/main" id="{F861C48C-AF64-AB8E-5660-85FB03818526}"/>
              </a:ext>
            </a:extLst>
          </p:cNvPr>
          <p:cNvSpPr txBox="1"/>
          <p:nvPr/>
        </p:nvSpPr>
        <p:spPr>
          <a:xfrm>
            <a:off x="9573423" y="6014499"/>
            <a:ext cx="2603862" cy="361712"/>
          </a:xfrm>
          <a:prstGeom prst="rect">
            <a:avLst/>
          </a:prstGeom>
          <a:noFill/>
        </p:spPr>
        <p:txBody>
          <a:bodyPr wrap="none" rtlCol="0">
            <a:spAutoFit/>
          </a:bodyPr>
          <a:lstStyle/>
          <a:p>
            <a:r>
              <a:rPr lang="en-US" dirty="0"/>
              <a:t>Level 1: Primary Producers</a:t>
            </a:r>
          </a:p>
        </p:txBody>
      </p:sp>
      <p:sp>
        <p:nvSpPr>
          <p:cNvPr id="28" name="TextBox 27">
            <a:extLst>
              <a:ext uri="{FF2B5EF4-FFF2-40B4-BE49-F238E27FC236}">
                <a16:creationId xmlns:a16="http://schemas.microsoft.com/office/drawing/2014/main" id="{85127D3A-E7A5-E0F6-5D38-A11E54BC6820}"/>
              </a:ext>
            </a:extLst>
          </p:cNvPr>
          <p:cNvSpPr txBox="1"/>
          <p:nvPr/>
        </p:nvSpPr>
        <p:spPr>
          <a:xfrm>
            <a:off x="8659015" y="4967551"/>
            <a:ext cx="2705708" cy="361712"/>
          </a:xfrm>
          <a:prstGeom prst="rect">
            <a:avLst/>
          </a:prstGeom>
          <a:noFill/>
        </p:spPr>
        <p:txBody>
          <a:bodyPr wrap="none" rtlCol="0">
            <a:spAutoFit/>
          </a:bodyPr>
          <a:lstStyle/>
          <a:p>
            <a:r>
              <a:rPr lang="en-US" dirty="0"/>
              <a:t>Level 2: Primary Consumers</a:t>
            </a:r>
          </a:p>
        </p:txBody>
      </p:sp>
      <p:sp>
        <p:nvSpPr>
          <p:cNvPr id="2" name="Title 1">
            <a:extLst>
              <a:ext uri="{FF2B5EF4-FFF2-40B4-BE49-F238E27FC236}">
                <a16:creationId xmlns:a16="http://schemas.microsoft.com/office/drawing/2014/main" id="{FF32D1ED-BB20-A7D0-AF3D-C1E5DC5A2B83}"/>
              </a:ext>
            </a:extLst>
          </p:cNvPr>
          <p:cNvSpPr>
            <a:spLocks noGrp="1"/>
          </p:cNvSpPr>
          <p:nvPr>
            <p:ph type="title"/>
          </p:nvPr>
        </p:nvSpPr>
        <p:spPr>
          <a:xfrm>
            <a:off x="0" y="0"/>
            <a:ext cx="3291840" cy="1325563"/>
          </a:xfrm>
        </p:spPr>
        <p:txBody>
          <a:bodyPr/>
          <a:lstStyle/>
          <a:p>
            <a:pPr algn="ctr"/>
            <a:r>
              <a:rPr lang="en-US" u="sng"/>
              <a:t>Trophic Level:</a:t>
            </a:r>
            <a:endParaRPr lang="en-US" u="sng" dirty="0"/>
          </a:p>
        </p:txBody>
      </p:sp>
      <p:sp>
        <p:nvSpPr>
          <p:cNvPr id="6" name="TextBox 5">
            <a:extLst>
              <a:ext uri="{FF2B5EF4-FFF2-40B4-BE49-F238E27FC236}">
                <a16:creationId xmlns:a16="http://schemas.microsoft.com/office/drawing/2014/main" id="{CF04FC97-5292-93C2-B981-06EF7C4DEA7C}"/>
              </a:ext>
            </a:extLst>
          </p:cNvPr>
          <p:cNvSpPr txBox="1"/>
          <p:nvPr/>
        </p:nvSpPr>
        <p:spPr>
          <a:xfrm>
            <a:off x="3261182" y="340387"/>
            <a:ext cx="8650635" cy="707886"/>
          </a:xfrm>
          <a:prstGeom prst="rect">
            <a:avLst/>
          </a:prstGeom>
          <a:noFill/>
        </p:spPr>
        <p:txBody>
          <a:bodyPr wrap="square" rtlCol="0">
            <a:spAutoFit/>
          </a:bodyPr>
          <a:lstStyle/>
          <a:p>
            <a:r>
              <a:rPr lang="en-US" sz="2000" kern="0" dirty="0">
                <a:solidFill>
                  <a:srgbClr val="000000"/>
                </a:solidFill>
                <a:effectLst/>
                <a:latin typeface="Calibri" panose="020F0502020204030204" pitchFamily="34" charset="0"/>
                <a:ea typeface="Times New Roman" panose="02020603050405020304" pitchFamily="18" charset="0"/>
              </a:rPr>
              <a:t>The position that an organism occupies in a food chain; ranges from a value of 1 (primary producers) to 5 (marine mammals, humans)</a:t>
            </a:r>
            <a:endParaRPr lang="en-US" sz="2000" dirty="0"/>
          </a:p>
        </p:txBody>
      </p:sp>
      <p:pic>
        <p:nvPicPr>
          <p:cNvPr id="34" name="Graphic 33" descr="Plant With Roots outline">
            <a:extLst>
              <a:ext uri="{FF2B5EF4-FFF2-40B4-BE49-F238E27FC236}">
                <a16:creationId xmlns:a16="http://schemas.microsoft.com/office/drawing/2014/main" id="{958FBE80-6A67-759A-BE73-2CA2911C44A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206295" y="5798716"/>
            <a:ext cx="914400" cy="914400"/>
          </a:xfrm>
          <a:prstGeom prst="rect">
            <a:avLst/>
          </a:prstGeom>
        </p:spPr>
      </p:pic>
      <p:pic>
        <p:nvPicPr>
          <p:cNvPr id="36" name="Graphic 35" descr="Seaweed outline">
            <a:extLst>
              <a:ext uri="{FF2B5EF4-FFF2-40B4-BE49-F238E27FC236}">
                <a16:creationId xmlns:a16="http://schemas.microsoft.com/office/drawing/2014/main" id="{C8A9E39F-A218-658D-8775-8A066D6D87E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247340" y="5805531"/>
            <a:ext cx="900770" cy="900770"/>
          </a:xfrm>
          <a:prstGeom prst="rect">
            <a:avLst/>
          </a:prstGeom>
        </p:spPr>
      </p:pic>
      <p:pic>
        <p:nvPicPr>
          <p:cNvPr id="38" name="Graphic 37" descr="Seaweed outline">
            <a:extLst>
              <a:ext uri="{FF2B5EF4-FFF2-40B4-BE49-F238E27FC236}">
                <a16:creationId xmlns:a16="http://schemas.microsoft.com/office/drawing/2014/main" id="{329D545C-6BCE-0953-6C13-AFB58400624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853936" y="5827210"/>
            <a:ext cx="914400" cy="914400"/>
          </a:xfrm>
          <a:prstGeom prst="rect">
            <a:avLst/>
          </a:prstGeom>
        </p:spPr>
      </p:pic>
      <p:pic>
        <p:nvPicPr>
          <p:cNvPr id="44" name="Picture 43" descr="Microscopic view of algae">
            <a:extLst>
              <a:ext uri="{FF2B5EF4-FFF2-40B4-BE49-F238E27FC236}">
                <a16:creationId xmlns:a16="http://schemas.microsoft.com/office/drawing/2014/main" id="{EDC81402-1E32-5C6E-A413-2F77CA8E7D5D}"/>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6602914" y="5827210"/>
            <a:ext cx="1129707" cy="846177"/>
          </a:xfrm>
          <a:prstGeom prst="rect">
            <a:avLst/>
          </a:prstGeom>
        </p:spPr>
      </p:pic>
      <p:pic>
        <p:nvPicPr>
          <p:cNvPr id="70" name="Picture 69" descr="Long blades of grass with water drops">
            <a:extLst>
              <a:ext uri="{FF2B5EF4-FFF2-40B4-BE49-F238E27FC236}">
                <a16:creationId xmlns:a16="http://schemas.microsoft.com/office/drawing/2014/main" id="{3DDB0972-659B-A7DE-D1D2-A92AF0D4C93A}"/>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3691230" y="5844061"/>
            <a:ext cx="1235566" cy="823711"/>
          </a:xfrm>
          <a:prstGeom prst="rect">
            <a:avLst/>
          </a:prstGeom>
        </p:spPr>
      </p:pic>
      <p:pic>
        <p:nvPicPr>
          <p:cNvPr id="88" name="Picture 87" descr="Strips of candy">
            <a:extLst>
              <a:ext uri="{FF2B5EF4-FFF2-40B4-BE49-F238E27FC236}">
                <a16:creationId xmlns:a16="http://schemas.microsoft.com/office/drawing/2014/main" id="{A3DCE45C-93D1-511E-8533-1293D4189A22}"/>
              </a:ext>
            </a:extLst>
          </p:cNvPr>
          <p:cNvPicPr>
            <a:picLocks noChangeAspect="1"/>
          </p:cNvPicPr>
          <p:nvPr/>
        </p:nvPicPr>
        <p:blipFill rotWithShape="1">
          <a:blip r:embed="rId11" cstate="print">
            <a:extLst>
              <a:ext uri="{28A0092B-C50C-407E-A947-70E740481C1C}">
                <a14:useLocalDpi xmlns:a14="http://schemas.microsoft.com/office/drawing/2010/main"/>
              </a:ext>
            </a:extLst>
          </a:blip>
          <a:srcRect/>
          <a:stretch/>
        </p:blipFill>
        <p:spPr>
          <a:xfrm>
            <a:off x="3690036" y="4723083"/>
            <a:ext cx="811282" cy="914400"/>
          </a:xfrm>
          <a:prstGeom prst="rect">
            <a:avLst/>
          </a:prstGeom>
        </p:spPr>
      </p:pic>
      <p:pic>
        <p:nvPicPr>
          <p:cNvPr id="96" name="Graphic 95" descr="Sun with solid fill">
            <a:extLst>
              <a:ext uri="{FF2B5EF4-FFF2-40B4-BE49-F238E27FC236}">
                <a16:creationId xmlns:a16="http://schemas.microsoft.com/office/drawing/2014/main" id="{0ED4C348-9B79-2BCD-9339-32694ADFE346}"/>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65682" y="1596291"/>
            <a:ext cx="1400336" cy="1400336"/>
          </a:xfrm>
          <a:prstGeom prst="rect">
            <a:avLst/>
          </a:prstGeom>
        </p:spPr>
      </p:pic>
      <p:pic>
        <p:nvPicPr>
          <p:cNvPr id="100" name="Graphic 99" descr="Line arrow: Counter-clockwise curve with solid fill">
            <a:extLst>
              <a:ext uri="{FF2B5EF4-FFF2-40B4-BE49-F238E27FC236}">
                <a16:creationId xmlns:a16="http://schemas.microsoft.com/office/drawing/2014/main" id="{DB775772-331C-69B9-15BB-BC176591CD40}"/>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rot="11278752">
            <a:off x="178072" y="2939307"/>
            <a:ext cx="1922819" cy="3324236"/>
          </a:xfrm>
          <a:prstGeom prst="rect">
            <a:avLst/>
          </a:prstGeom>
        </p:spPr>
      </p:pic>
      <p:pic>
        <p:nvPicPr>
          <p:cNvPr id="4" name="Graphic 3" descr="Butterfly with solid fill">
            <a:extLst>
              <a:ext uri="{FF2B5EF4-FFF2-40B4-BE49-F238E27FC236}">
                <a16:creationId xmlns:a16="http://schemas.microsoft.com/office/drawing/2014/main" id="{358004D4-8372-5455-94E0-00AEF08E6075}"/>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7467476" y="4723083"/>
            <a:ext cx="914400" cy="914400"/>
          </a:xfrm>
          <a:prstGeom prst="rect">
            <a:avLst/>
          </a:prstGeom>
        </p:spPr>
      </p:pic>
      <p:pic>
        <p:nvPicPr>
          <p:cNvPr id="7" name="Graphic 6" descr="Worm with solid fill">
            <a:extLst>
              <a:ext uri="{FF2B5EF4-FFF2-40B4-BE49-F238E27FC236}">
                <a16:creationId xmlns:a16="http://schemas.microsoft.com/office/drawing/2014/main" id="{F8EB6EFC-6B5B-D339-95F7-32AFFB481BB2}"/>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4650348" y="4723083"/>
            <a:ext cx="914400" cy="914400"/>
          </a:xfrm>
          <a:prstGeom prst="rect">
            <a:avLst/>
          </a:prstGeom>
        </p:spPr>
      </p:pic>
      <p:pic>
        <p:nvPicPr>
          <p:cNvPr id="9" name="Graphic 8" descr="Mushroom with solid fill">
            <a:extLst>
              <a:ext uri="{FF2B5EF4-FFF2-40B4-BE49-F238E27FC236}">
                <a16:creationId xmlns:a16="http://schemas.microsoft.com/office/drawing/2014/main" id="{C36A1C06-9FCC-A617-40A3-4F2C89805216}"/>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2396389" y="4687368"/>
            <a:ext cx="914400" cy="914400"/>
          </a:xfrm>
          <a:prstGeom prst="rect">
            <a:avLst/>
          </a:prstGeom>
        </p:spPr>
      </p:pic>
      <p:pic>
        <p:nvPicPr>
          <p:cNvPr id="12" name="Picture 11">
            <a:extLst>
              <a:ext uri="{FF2B5EF4-FFF2-40B4-BE49-F238E27FC236}">
                <a16:creationId xmlns:a16="http://schemas.microsoft.com/office/drawing/2014/main" id="{B7A5EFEB-3498-C054-5552-1809337B75B9}"/>
              </a:ext>
            </a:extLst>
          </p:cNvPr>
          <p:cNvPicPr>
            <a:picLocks noChangeAspect="1"/>
          </p:cNvPicPr>
          <p:nvPr/>
        </p:nvPicPr>
        <p:blipFill rotWithShape="1">
          <a:blip r:embed="rId22" cstate="print">
            <a:extLst>
              <a:ext uri="{28A0092B-C50C-407E-A947-70E740481C1C}">
                <a14:useLocalDpi xmlns:a14="http://schemas.microsoft.com/office/drawing/2010/main"/>
              </a:ext>
            </a:extLst>
          </a:blip>
          <a:srcRect/>
          <a:stretch/>
        </p:blipFill>
        <p:spPr>
          <a:xfrm>
            <a:off x="5713779" y="4768195"/>
            <a:ext cx="1753697" cy="824175"/>
          </a:xfrm>
          <a:prstGeom prst="rect">
            <a:avLst/>
          </a:prstGeom>
        </p:spPr>
      </p:pic>
      <p:sp>
        <p:nvSpPr>
          <p:cNvPr id="13" name="TextBox 12">
            <a:extLst>
              <a:ext uri="{FF2B5EF4-FFF2-40B4-BE49-F238E27FC236}">
                <a16:creationId xmlns:a16="http://schemas.microsoft.com/office/drawing/2014/main" id="{6527BEFB-6279-C6B1-6BFA-90EE409E0256}"/>
              </a:ext>
            </a:extLst>
          </p:cNvPr>
          <p:cNvSpPr txBox="1"/>
          <p:nvPr/>
        </p:nvSpPr>
        <p:spPr>
          <a:xfrm>
            <a:off x="0" y="6488668"/>
            <a:ext cx="623889" cy="369332"/>
          </a:xfrm>
          <a:prstGeom prst="rect">
            <a:avLst/>
          </a:prstGeom>
          <a:noFill/>
        </p:spPr>
        <p:txBody>
          <a:bodyPr wrap="none" rtlCol="0">
            <a:spAutoFit/>
          </a:bodyPr>
          <a:lstStyle/>
          <a:p>
            <a:r>
              <a:rPr lang="en-US" dirty="0"/>
              <a:t>Ex. 3</a:t>
            </a:r>
          </a:p>
        </p:txBody>
      </p:sp>
    </p:spTree>
    <p:extLst>
      <p:ext uri="{BB962C8B-B14F-4D97-AF65-F5344CB8AC3E}">
        <p14:creationId xmlns:p14="http://schemas.microsoft.com/office/powerpoint/2010/main" val="26859933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reeform 23">
            <a:extLst>
              <a:ext uri="{FF2B5EF4-FFF2-40B4-BE49-F238E27FC236}">
                <a16:creationId xmlns:a16="http://schemas.microsoft.com/office/drawing/2014/main" id="{C94F36EC-47F0-52EC-E38B-1BDDC45B4724}"/>
              </a:ext>
            </a:extLst>
          </p:cNvPr>
          <p:cNvSpPr/>
          <p:nvPr/>
        </p:nvSpPr>
        <p:spPr>
          <a:xfrm>
            <a:off x="2711332" y="3611075"/>
            <a:ext cx="5505463" cy="991408"/>
          </a:xfrm>
          <a:custGeom>
            <a:avLst/>
            <a:gdLst>
              <a:gd name="connsiteX0" fmla="*/ 0 w 4876799"/>
              <a:gd name="connsiteY0" fmla="*/ 1083733 h 1083733"/>
              <a:gd name="connsiteX1" fmla="*/ 812800 w 4876799"/>
              <a:gd name="connsiteY1" fmla="*/ 0 h 1083733"/>
              <a:gd name="connsiteX2" fmla="*/ 4063999 w 4876799"/>
              <a:gd name="connsiteY2" fmla="*/ 0 h 1083733"/>
              <a:gd name="connsiteX3" fmla="*/ 4876799 w 4876799"/>
              <a:gd name="connsiteY3" fmla="*/ 1083733 h 1083733"/>
              <a:gd name="connsiteX4" fmla="*/ 0 w 4876799"/>
              <a:gd name="connsiteY4" fmla="*/ 1083733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6799" h="1083733">
                <a:moveTo>
                  <a:pt x="0" y="1083733"/>
                </a:moveTo>
                <a:lnTo>
                  <a:pt x="812800" y="0"/>
                </a:lnTo>
                <a:lnTo>
                  <a:pt x="4063999" y="0"/>
                </a:lnTo>
                <a:lnTo>
                  <a:pt x="4876799" y="1083733"/>
                </a:lnTo>
                <a:lnTo>
                  <a:pt x="0" y="1083733"/>
                </a:lnTo>
                <a:close/>
              </a:path>
            </a:pathLst>
          </a:custGeom>
          <a:solidFill>
            <a:srgbClr val="B344D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1700" tIns="48260" rIns="901700" bIns="48260" numCol="1" spcCol="1270" anchor="ctr" anchorCtr="0">
            <a:noAutofit/>
          </a:bodyPr>
          <a:lstStyle/>
          <a:p>
            <a:pPr marL="0" lvl="0" indent="0" algn="ctr" defTabSz="1689100">
              <a:lnSpc>
                <a:spcPct val="90000"/>
              </a:lnSpc>
              <a:spcBef>
                <a:spcPct val="0"/>
              </a:spcBef>
              <a:spcAft>
                <a:spcPct val="35000"/>
              </a:spcAft>
              <a:buNone/>
            </a:pPr>
            <a:endParaRPr lang="en-US" sz="3800" kern="1200" dirty="0"/>
          </a:p>
        </p:txBody>
      </p:sp>
      <p:sp>
        <p:nvSpPr>
          <p:cNvPr id="26" name="Freeform 25">
            <a:extLst>
              <a:ext uri="{FF2B5EF4-FFF2-40B4-BE49-F238E27FC236}">
                <a16:creationId xmlns:a16="http://schemas.microsoft.com/office/drawing/2014/main" id="{A1ADF3B1-5306-F064-8289-4456E424CB4A}"/>
              </a:ext>
            </a:extLst>
          </p:cNvPr>
          <p:cNvSpPr/>
          <p:nvPr/>
        </p:nvSpPr>
        <p:spPr>
          <a:xfrm>
            <a:off x="763093" y="5763661"/>
            <a:ext cx="9321846" cy="991408"/>
          </a:xfrm>
          <a:custGeom>
            <a:avLst/>
            <a:gdLst>
              <a:gd name="connsiteX0" fmla="*/ 0 w 8128000"/>
              <a:gd name="connsiteY0" fmla="*/ 1083733 h 1083733"/>
              <a:gd name="connsiteX1" fmla="*/ 812800 w 8128000"/>
              <a:gd name="connsiteY1" fmla="*/ 0 h 1083733"/>
              <a:gd name="connsiteX2" fmla="*/ 7315200 w 8128000"/>
              <a:gd name="connsiteY2" fmla="*/ 0 h 1083733"/>
              <a:gd name="connsiteX3" fmla="*/ 8128000 w 8128000"/>
              <a:gd name="connsiteY3" fmla="*/ 1083733 h 1083733"/>
              <a:gd name="connsiteX4" fmla="*/ 0 w 8128000"/>
              <a:gd name="connsiteY4" fmla="*/ 1083733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28000" h="1083733">
                <a:moveTo>
                  <a:pt x="0" y="1083733"/>
                </a:moveTo>
                <a:lnTo>
                  <a:pt x="812800" y="0"/>
                </a:lnTo>
                <a:lnTo>
                  <a:pt x="7315200" y="0"/>
                </a:lnTo>
                <a:lnTo>
                  <a:pt x="8128000" y="1083733"/>
                </a:lnTo>
                <a:lnTo>
                  <a:pt x="0" y="1083733"/>
                </a:lnTo>
                <a:close/>
              </a:path>
            </a:pathLst>
          </a:custGeom>
          <a:solidFill>
            <a:schemeClr val="accent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57959" tIns="35560" rIns="1457961"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p:txBody>
      </p:sp>
      <p:sp>
        <p:nvSpPr>
          <p:cNvPr id="27" name="TextBox 26">
            <a:extLst>
              <a:ext uri="{FF2B5EF4-FFF2-40B4-BE49-F238E27FC236}">
                <a16:creationId xmlns:a16="http://schemas.microsoft.com/office/drawing/2014/main" id="{F861C48C-AF64-AB8E-5660-85FB03818526}"/>
              </a:ext>
            </a:extLst>
          </p:cNvPr>
          <p:cNvSpPr txBox="1"/>
          <p:nvPr/>
        </p:nvSpPr>
        <p:spPr>
          <a:xfrm>
            <a:off x="9573423" y="6014499"/>
            <a:ext cx="2603862" cy="361712"/>
          </a:xfrm>
          <a:prstGeom prst="rect">
            <a:avLst/>
          </a:prstGeom>
          <a:noFill/>
        </p:spPr>
        <p:txBody>
          <a:bodyPr wrap="none" rtlCol="0">
            <a:spAutoFit/>
          </a:bodyPr>
          <a:lstStyle/>
          <a:p>
            <a:r>
              <a:rPr lang="en-US" dirty="0"/>
              <a:t>Level 1: Primary Producers</a:t>
            </a:r>
          </a:p>
        </p:txBody>
      </p:sp>
      <p:sp>
        <p:nvSpPr>
          <p:cNvPr id="28" name="TextBox 27">
            <a:extLst>
              <a:ext uri="{FF2B5EF4-FFF2-40B4-BE49-F238E27FC236}">
                <a16:creationId xmlns:a16="http://schemas.microsoft.com/office/drawing/2014/main" id="{85127D3A-E7A5-E0F6-5D38-A11E54BC6820}"/>
              </a:ext>
            </a:extLst>
          </p:cNvPr>
          <p:cNvSpPr txBox="1"/>
          <p:nvPr/>
        </p:nvSpPr>
        <p:spPr>
          <a:xfrm>
            <a:off x="8659015" y="4967551"/>
            <a:ext cx="2705708" cy="361712"/>
          </a:xfrm>
          <a:prstGeom prst="rect">
            <a:avLst/>
          </a:prstGeom>
          <a:noFill/>
        </p:spPr>
        <p:txBody>
          <a:bodyPr wrap="none" rtlCol="0">
            <a:spAutoFit/>
          </a:bodyPr>
          <a:lstStyle/>
          <a:p>
            <a:r>
              <a:rPr lang="en-US" dirty="0"/>
              <a:t>Level 2: Primary Consumers</a:t>
            </a:r>
          </a:p>
        </p:txBody>
      </p:sp>
      <p:sp>
        <p:nvSpPr>
          <p:cNvPr id="29" name="TextBox 28">
            <a:extLst>
              <a:ext uri="{FF2B5EF4-FFF2-40B4-BE49-F238E27FC236}">
                <a16:creationId xmlns:a16="http://schemas.microsoft.com/office/drawing/2014/main" id="{80A1A68D-F4BC-3D1A-E12E-730CB5FB5CA6}"/>
              </a:ext>
            </a:extLst>
          </p:cNvPr>
          <p:cNvSpPr txBox="1"/>
          <p:nvPr/>
        </p:nvSpPr>
        <p:spPr>
          <a:xfrm>
            <a:off x="7831108" y="3920603"/>
            <a:ext cx="2945513" cy="361712"/>
          </a:xfrm>
          <a:prstGeom prst="rect">
            <a:avLst/>
          </a:prstGeom>
          <a:noFill/>
        </p:spPr>
        <p:txBody>
          <a:bodyPr wrap="none" rtlCol="0">
            <a:spAutoFit/>
          </a:bodyPr>
          <a:lstStyle/>
          <a:p>
            <a:r>
              <a:rPr lang="en-US" dirty="0"/>
              <a:t>Level 3: Secondary Consumers</a:t>
            </a:r>
          </a:p>
        </p:txBody>
      </p:sp>
      <p:sp>
        <p:nvSpPr>
          <p:cNvPr id="2" name="Title 1">
            <a:extLst>
              <a:ext uri="{FF2B5EF4-FFF2-40B4-BE49-F238E27FC236}">
                <a16:creationId xmlns:a16="http://schemas.microsoft.com/office/drawing/2014/main" id="{FF32D1ED-BB20-A7D0-AF3D-C1E5DC5A2B83}"/>
              </a:ext>
            </a:extLst>
          </p:cNvPr>
          <p:cNvSpPr>
            <a:spLocks noGrp="1"/>
          </p:cNvSpPr>
          <p:nvPr>
            <p:ph type="title"/>
          </p:nvPr>
        </p:nvSpPr>
        <p:spPr>
          <a:xfrm>
            <a:off x="0" y="0"/>
            <a:ext cx="3291840" cy="1325563"/>
          </a:xfrm>
        </p:spPr>
        <p:txBody>
          <a:bodyPr/>
          <a:lstStyle/>
          <a:p>
            <a:pPr algn="ctr"/>
            <a:r>
              <a:rPr lang="en-US" u="sng"/>
              <a:t>Trophic Level:</a:t>
            </a:r>
            <a:endParaRPr lang="en-US" u="sng" dirty="0"/>
          </a:p>
        </p:txBody>
      </p:sp>
      <p:sp>
        <p:nvSpPr>
          <p:cNvPr id="6" name="TextBox 5">
            <a:extLst>
              <a:ext uri="{FF2B5EF4-FFF2-40B4-BE49-F238E27FC236}">
                <a16:creationId xmlns:a16="http://schemas.microsoft.com/office/drawing/2014/main" id="{CF04FC97-5292-93C2-B981-06EF7C4DEA7C}"/>
              </a:ext>
            </a:extLst>
          </p:cNvPr>
          <p:cNvSpPr txBox="1"/>
          <p:nvPr/>
        </p:nvSpPr>
        <p:spPr>
          <a:xfrm>
            <a:off x="3261182" y="340387"/>
            <a:ext cx="8650635" cy="707886"/>
          </a:xfrm>
          <a:prstGeom prst="rect">
            <a:avLst/>
          </a:prstGeom>
          <a:noFill/>
        </p:spPr>
        <p:txBody>
          <a:bodyPr wrap="square" rtlCol="0">
            <a:spAutoFit/>
          </a:bodyPr>
          <a:lstStyle/>
          <a:p>
            <a:r>
              <a:rPr lang="en-US" sz="2000" kern="0" dirty="0">
                <a:solidFill>
                  <a:srgbClr val="000000"/>
                </a:solidFill>
                <a:effectLst/>
                <a:latin typeface="Calibri" panose="020F0502020204030204" pitchFamily="34" charset="0"/>
                <a:ea typeface="Times New Roman" panose="02020603050405020304" pitchFamily="18" charset="0"/>
              </a:rPr>
              <a:t>The position that an organism occupies in a food chain; ranges from a value of 1 (primary producers) to 5 (marine mammals, humans)</a:t>
            </a:r>
            <a:endParaRPr lang="en-US" sz="2000" dirty="0"/>
          </a:p>
        </p:txBody>
      </p:sp>
      <p:pic>
        <p:nvPicPr>
          <p:cNvPr id="34" name="Graphic 33" descr="Plant With Roots outline">
            <a:extLst>
              <a:ext uri="{FF2B5EF4-FFF2-40B4-BE49-F238E27FC236}">
                <a16:creationId xmlns:a16="http://schemas.microsoft.com/office/drawing/2014/main" id="{958FBE80-6A67-759A-BE73-2CA2911C44A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206295" y="5798716"/>
            <a:ext cx="914400" cy="914400"/>
          </a:xfrm>
          <a:prstGeom prst="rect">
            <a:avLst/>
          </a:prstGeom>
        </p:spPr>
      </p:pic>
      <p:pic>
        <p:nvPicPr>
          <p:cNvPr id="36" name="Graphic 35" descr="Seaweed outline">
            <a:extLst>
              <a:ext uri="{FF2B5EF4-FFF2-40B4-BE49-F238E27FC236}">
                <a16:creationId xmlns:a16="http://schemas.microsoft.com/office/drawing/2014/main" id="{C8A9E39F-A218-658D-8775-8A066D6D87E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247340" y="5805531"/>
            <a:ext cx="900770" cy="900770"/>
          </a:xfrm>
          <a:prstGeom prst="rect">
            <a:avLst/>
          </a:prstGeom>
        </p:spPr>
      </p:pic>
      <p:pic>
        <p:nvPicPr>
          <p:cNvPr id="38" name="Graphic 37" descr="Seaweed outline">
            <a:extLst>
              <a:ext uri="{FF2B5EF4-FFF2-40B4-BE49-F238E27FC236}">
                <a16:creationId xmlns:a16="http://schemas.microsoft.com/office/drawing/2014/main" id="{329D545C-6BCE-0953-6C13-AFB58400624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853936" y="5827210"/>
            <a:ext cx="914400" cy="914400"/>
          </a:xfrm>
          <a:prstGeom prst="rect">
            <a:avLst/>
          </a:prstGeom>
        </p:spPr>
      </p:pic>
      <p:pic>
        <p:nvPicPr>
          <p:cNvPr id="44" name="Picture 43" descr="Microscopic view of algae">
            <a:extLst>
              <a:ext uri="{FF2B5EF4-FFF2-40B4-BE49-F238E27FC236}">
                <a16:creationId xmlns:a16="http://schemas.microsoft.com/office/drawing/2014/main" id="{EDC81402-1E32-5C6E-A413-2F77CA8E7D5D}"/>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6602914" y="5827210"/>
            <a:ext cx="1129707" cy="846177"/>
          </a:xfrm>
          <a:prstGeom prst="rect">
            <a:avLst/>
          </a:prstGeom>
        </p:spPr>
      </p:pic>
      <p:pic>
        <p:nvPicPr>
          <p:cNvPr id="58" name="Graphic 57" descr="Competition outline">
            <a:extLst>
              <a:ext uri="{FF2B5EF4-FFF2-40B4-BE49-F238E27FC236}">
                <a16:creationId xmlns:a16="http://schemas.microsoft.com/office/drawing/2014/main" id="{FBEC0F6E-5EFA-1D6B-39E3-E30116FAFF3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206295" y="3783193"/>
            <a:ext cx="914400" cy="914400"/>
          </a:xfrm>
          <a:prstGeom prst="rect">
            <a:avLst/>
          </a:prstGeom>
        </p:spPr>
      </p:pic>
      <p:pic>
        <p:nvPicPr>
          <p:cNvPr id="70" name="Picture 69" descr="Long blades of grass with water drops">
            <a:extLst>
              <a:ext uri="{FF2B5EF4-FFF2-40B4-BE49-F238E27FC236}">
                <a16:creationId xmlns:a16="http://schemas.microsoft.com/office/drawing/2014/main" id="{3DDB0972-659B-A7DE-D1D2-A92AF0D4C93A}"/>
              </a:ext>
            </a:extLst>
          </p:cNvPr>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3691230" y="5844061"/>
            <a:ext cx="1235566" cy="823711"/>
          </a:xfrm>
          <a:prstGeom prst="rect">
            <a:avLst/>
          </a:prstGeom>
        </p:spPr>
      </p:pic>
      <p:pic>
        <p:nvPicPr>
          <p:cNvPr id="74" name="Picture 73" descr="Portrait of white duck">
            <a:extLst>
              <a:ext uri="{FF2B5EF4-FFF2-40B4-BE49-F238E27FC236}">
                <a16:creationId xmlns:a16="http://schemas.microsoft.com/office/drawing/2014/main" id="{A9DA3925-DD74-1173-9A55-08A49C69C7BA}"/>
              </a:ext>
            </a:extLst>
          </p:cNvPr>
          <p:cNvPicPr>
            <a:picLocks noChangeAspect="1"/>
          </p:cNvPicPr>
          <p:nvPr/>
        </p:nvPicPr>
        <p:blipFill rotWithShape="1">
          <a:blip r:embed="rId13" cstate="print">
            <a:extLst>
              <a:ext uri="{28A0092B-C50C-407E-A947-70E740481C1C}">
                <a14:useLocalDpi xmlns:a14="http://schemas.microsoft.com/office/drawing/2010/main"/>
              </a:ext>
            </a:extLst>
          </a:blip>
          <a:srcRect/>
          <a:stretch/>
        </p:blipFill>
        <p:spPr>
          <a:xfrm>
            <a:off x="4509404" y="3654057"/>
            <a:ext cx="554692" cy="854566"/>
          </a:xfrm>
          <a:prstGeom prst="rect">
            <a:avLst/>
          </a:prstGeom>
        </p:spPr>
      </p:pic>
      <p:pic>
        <p:nvPicPr>
          <p:cNvPr id="96" name="Graphic 95" descr="Sun with solid fill">
            <a:extLst>
              <a:ext uri="{FF2B5EF4-FFF2-40B4-BE49-F238E27FC236}">
                <a16:creationId xmlns:a16="http://schemas.microsoft.com/office/drawing/2014/main" id="{0ED4C348-9B79-2BCD-9339-32694ADFE346}"/>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665682" y="1596291"/>
            <a:ext cx="1400336" cy="1400336"/>
          </a:xfrm>
          <a:prstGeom prst="rect">
            <a:avLst/>
          </a:prstGeom>
        </p:spPr>
      </p:pic>
      <p:pic>
        <p:nvPicPr>
          <p:cNvPr id="100" name="Graphic 99" descr="Line arrow: Counter-clockwise curve with solid fill">
            <a:extLst>
              <a:ext uri="{FF2B5EF4-FFF2-40B4-BE49-F238E27FC236}">
                <a16:creationId xmlns:a16="http://schemas.microsoft.com/office/drawing/2014/main" id="{DB775772-331C-69B9-15BB-BC176591CD40}"/>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rot="11278752">
            <a:off x="178072" y="2939307"/>
            <a:ext cx="1922819" cy="3324236"/>
          </a:xfrm>
          <a:prstGeom prst="rect">
            <a:avLst/>
          </a:prstGeom>
        </p:spPr>
      </p:pic>
      <p:pic>
        <p:nvPicPr>
          <p:cNvPr id="104" name="Graphic 103" descr="Spider outline">
            <a:extLst>
              <a:ext uri="{FF2B5EF4-FFF2-40B4-BE49-F238E27FC236}">
                <a16:creationId xmlns:a16="http://schemas.microsoft.com/office/drawing/2014/main" id="{67994B79-C141-21BF-6395-A5046D1A2D61}"/>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3512071" y="3624140"/>
            <a:ext cx="914400" cy="914400"/>
          </a:xfrm>
          <a:prstGeom prst="rect">
            <a:avLst/>
          </a:prstGeom>
        </p:spPr>
      </p:pic>
      <p:sp>
        <p:nvSpPr>
          <p:cNvPr id="111" name="Freeform 110">
            <a:extLst>
              <a:ext uri="{FF2B5EF4-FFF2-40B4-BE49-F238E27FC236}">
                <a16:creationId xmlns:a16="http://schemas.microsoft.com/office/drawing/2014/main" id="{DE47AA8C-E14A-E271-5CDE-F589C154E471}"/>
              </a:ext>
            </a:extLst>
          </p:cNvPr>
          <p:cNvSpPr/>
          <p:nvPr/>
        </p:nvSpPr>
        <p:spPr>
          <a:xfrm>
            <a:off x="1736639" y="4687368"/>
            <a:ext cx="7373229" cy="991408"/>
          </a:xfrm>
          <a:custGeom>
            <a:avLst/>
            <a:gdLst>
              <a:gd name="connsiteX0" fmla="*/ 0 w 6502399"/>
              <a:gd name="connsiteY0" fmla="*/ 1083733 h 1083733"/>
              <a:gd name="connsiteX1" fmla="*/ 812800 w 6502399"/>
              <a:gd name="connsiteY1" fmla="*/ 0 h 1083733"/>
              <a:gd name="connsiteX2" fmla="*/ 5689599 w 6502399"/>
              <a:gd name="connsiteY2" fmla="*/ 0 h 1083733"/>
              <a:gd name="connsiteX3" fmla="*/ 6502399 w 6502399"/>
              <a:gd name="connsiteY3" fmla="*/ 1083733 h 1083733"/>
              <a:gd name="connsiteX4" fmla="*/ 0 w 6502399"/>
              <a:gd name="connsiteY4" fmla="*/ 1083733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02399" h="1083733">
                <a:moveTo>
                  <a:pt x="0" y="1083733"/>
                </a:moveTo>
                <a:lnTo>
                  <a:pt x="812800" y="0"/>
                </a:lnTo>
                <a:lnTo>
                  <a:pt x="5689599" y="0"/>
                </a:lnTo>
                <a:lnTo>
                  <a:pt x="6502399" y="1083733"/>
                </a:lnTo>
                <a:lnTo>
                  <a:pt x="0" y="1083733"/>
                </a:lnTo>
                <a:close/>
              </a:path>
            </a:pathLst>
          </a:custGeom>
          <a:solidFill>
            <a:schemeClr val="accent1">
              <a:lumMod val="60000"/>
              <a:lumOff val="4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6180" tIns="48260" rIns="1186179" bIns="48260" numCol="1" spcCol="1270" anchor="ctr" anchorCtr="0">
            <a:noAutofit/>
          </a:bodyPr>
          <a:lstStyle/>
          <a:p>
            <a:pPr marL="0" lvl="0" indent="0" algn="ctr" defTabSz="1689100">
              <a:lnSpc>
                <a:spcPct val="90000"/>
              </a:lnSpc>
              <a:spcBef>
                <a:spcPct val="0"/>
              </a:spcBef>
              <a:spcAft>
                <a:spcPct val="35000"/>
              </a:spcAft>
              <a:buNone/>
            </a:pPr>
            <a:endParaRPr lang="en-US" sz="3800" kern="1200" dirty="0"/>
          </a:p>
        </p:txBody>
      </p:sp>
      <p:pic>
        <p:nvPicPr>
          <p:cNvPr id="112" name="Picture 111" descr="Strips of candy">
            <a:extLst>
              <a:ext uri="{FF2B5EF4-FFF2-40B4-BE49-F238E27FC236}">
                <a16:creationId xmlns:a16="http://schemas.microsoft.com/office/drawing/2014/main" id="{583BD51A-9186-957E-2705-66FA362E11EF}"/>
              </a:ext>
            </a:extLst>
          </p:cNvPr>
          <p:cNvPicPr>
            <a:picLocks noChangeAspect="1"/>
          </p:cNvPicPr>
          <p:nvPr/>
        </p:nvPicPr>
        <p:blipFill rotWithShape="1">
          <a:blip r:embed="rId20" cstate="print">
            <a:extLst>
              <a:ext uri="{28A0092B-C50C-407E-A947-70E740481C1C}">
                <a14:useLocalDpi xmlns:a14="http://schemas.microsoft.com/office/drawing/2010/main"/>
              </a:ext>
            </a:extLst>
          </a:blip>
          <a:srcRect/>
          <a:stretch/>
        </p:blipFill>
        <p:spPr>
          <a:xfrm>
            <a:off x="3690036" y="4723083"/>
            <a:ext cx="811282" cy="914400"/>
          </a:xfrm>
          <a:prstGeom prst="rect">
            <a:avLst/>
          </a:prstGeom>
        </p:spPr>
      </p:pic>
      <p:pic>
        <p:nvPicPr>
          <p:cNvPr id="113" name="Graphic 112" descr="Butterfly with solid fill">
            <a:extLst>
              <a:ext uri="{FF2B5EF4-FFF2-40B4-BE49-F238E27FC236}">
                <a16:creationId xmlns:a16="http://schemas.microsoft.com/office/drawing/2014/main" id="{A55EBE36-D5A8-95CB-7DB5-0A8400B342C6}"/>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7467476" y="4723083"/>
            <a:ext cx="914400" cy="914400"/>
          </a:xfrm>
          <a:prstGeom prst="rect">
            <a:avLst/>
          </a:prstGeom>
        </p:spPr>
      </p:pic>
      <p:pic>
        <p:nvPicPr>
          <p:cNvPr id="114" name="Graphic 113" descr="Worm with solid fill">
            <a:extLst>
              <a:ext uri="{FF2B5EF4-FFF2-40B4-BE49-F238E27FC236}">
                <a16:creationId xmlns:a16="http://schemas.microsoft.com/office/drawing/2014/main" id="{66385349-80EB-656A-6D09-0525CC750BEA}"/>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4650348" y="4723083"/>
            <a:ext cx="914400" cy="914400"/>
          </a:xfrm>
          <a:prstGeom prst="rect">
            <a:avLst/>
          </a:prstGeom>
        </p:spPr>
      </p:pic>
      <p:pic>
        <p:nvPicPr>
          <p:cNvPr id="115" name="Graphic 114" descr="Mushroom with solid fill">
            <a:extLst>
              <a:ext uri="{FF2B5EF4-FFF2-40B4-BE49-F238E27FC236}">
                <a16:creationId xmlns:a16="http://schemas.microsoft.com/office/drawing/2014/main" id="{357BA460-1A0A-2A71-F4CE-C2F20625556D}"/>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2396389" y="4687368"/>
            <a:ext cx="914400" cy="914400"/>
          </a:xfrm>
          <a:prstGeom prst="rect">
            <a:avLst/>
          </a:prstGeom>
        </p:spPr>
      </p:pic>
      <p:pic>
        <p:nvPicPr>
          <p:cNvPr id="116" name="Picture 115">
            <a:extLst>
              <a:ext uri="{FF2B5EF4-FFF2-40B4-BE49-F238E27FC236}">
                <a16:creationId xmlns:a16="http://schemas.microsoft.com/office/drawing/2014/main" id="{21431B4E-461F-D084-61D1-86B1943D8840}"/>
              </a:ext>
            </a:extLst>
          </p:cNvPr>
          <p:cNvPicPr>
            <a:picLocks noChangeAspect="1"/>
          </p:cNvPicPr>
          <p:nvPr/>
        </p:nvPicPr>
        <p:blipFill rotWithShape="1">
          <a:blip r:embed="rId27" cstate="print">
            <a:extLst>
              <a:ext uri="{28A0092B-C50C-407E-A947-70E740481C1C}">
                <a14:useLocalDpi xmlns:a14="http://schemas.microsoft.com/office/drawing/2010/main"/>
              </a:ext>
            </a:extLst>
          </a:blip>
          <a:srcRect/>
          <a:stretch/>
        </p:blipFill>
        <p:spPr>
          <a:xfrm>
            <a:off x="5713779" y="4768195"/>
            <a:ext cx="1753697" cy="824175"/>
          </a:xfrm>
          <a:prstGeom prst="rect">
            <a:avLst/>
          </a:prstGeom>
        </p:spPr>
      </p:pic>
      <p:sp>
        <p:nvSpPr>
          <p:cNvPr id="117" name="TextBox 116">
            <a:extLst>
              <a:ext uri="{FF2B5EF4-FFF2-40B4-BE49-F238E27FC236}">
                <a16:creationId xmlns:a16="http://schemas.microsoft.com/office/drawing/2014/main" id="{F53E87B3-0C12-1C24-2C4A-067D60162711}"/>
              </a:ext>
            </a:extLst>
          </p:cNvPr>
          <p:cNvSpPr txBox="1"/>
          <p:nvPr/>
        </p:nvSpPr>
        <p:spPr>
          <a:xfrm>
            <a:off x="0" y="6488668"/>
            <a:ext cx="623889" cy="369332"/>
          </a:xfrm>
          <a:prstGeom prst="rect">
            <a:avLst/>
          </a:prstGeom>
          <a:noFill/>
        </p:spPr>
        <p:txBody>
          <a:bodyPr wrap="none" rtlCol="0">
            <a:spAutoFit/>
          </a:bodyPr>
          <a:lstStyle/>
          <a:p>
            <a:r>
              <a:rPr lang="en-US" dirty="0"/>
              <a:t>Ex. 3</a:t>
            </a:r>
          </a:p>
        </p:txBody>
      </p:sp>
      <p:pic>
        <p:nvPicPr>
          <p:cNvPr id="3" name="Picture 2" descr="Two Dungeness crabs on ice">
            <a:extLst>
              <a:ext uri="{FF2B5EF4-FFF2-40B4-BE49-F238E27FC236}">
                <a16:creationId xmlns:a16="http://schemas.microsoft.com/office/drawing/2014/main" id="{45E1FE28-9C8A-A335-2098-EE62D7EF8556}"/>
              </a:ext>
            </a:extLst>
          </p:cNvPr>
          <p:cNvPicPr>
            <a:picLocks noChangeAspect="1"/>
          </p:cNvPicPr>
          <p:nvPr/>
        </p:nvPicPr>
        <p:blipFill>
          <a:blip r:embed="rId28" cstate="print">
            <a:extLst>
              <a:ext uri="{28A0092B-C50C-407E-A947-70E740481C1C}">
                <a14:useLocalDpi xmlns:a14="http://schemas.microsoft.com/office/drawing/2010/main"/>
              </a:ext>
            </a:extLst>
          </a:blip>
          <a:stretch>
            <a:fillRect/>
          </a:stretch>
        </p:blipFill>
        <p:spPr>
          <a:xfrm>
            <a:off x="6226792" y="3713522"/>
            <a:ext cx="1104190" cy="735636"/>
          </a:xfrm>
          <a:prstGeom prst="rect">
            <a:avLst/>
          </a:prstGeom>
        </p:spPr>
      </p:pic>
    </p:spTree>
    <p:extLst>
      <p:ext uri="{BB962C8B-B14F-4D97-AF65-F5344CB8AC3E}">
        <p14:creationId xmlns:p14="http://schemas.microsoft.com/office/powerpoint/2010/main" val="42693896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4B9BCDD0-E7B4-97ED-C5AF-B076EF949FA6}"/>
              </a:ext>
            </a:extLst>
          </p:cNvPr>
          <p:cNvSpPr/>
          <p:nvPr/>
        </p:nvSpPr>
        <p:spPr>
          <a:xfrm>
            <a:off x="3692452" y="2539514"/>
            <a:ext cx="3560948" cy="986675"/>
          </a:xfrm>
          <a:custGeom>
            <a:avLst/>
            <a:gdLst>
              <a:gd name="connsiteX0" fmla="*/ 0 w 3251199"/>
              <a:gd name="connsiteY0" fmla="*/ 1083733 h 1083733"/>
              <a:gd name="connsiteX1" fmla="*/ 812800 w 3251199"/>
              <a:gd name="connsiteY1" fmla="*/ 0 h 1083733"/>
              <a:gd name="connsiteX2" fmla="*/ 2438399 w 3251199"/>
              <a:gd name="connsiteY2" fmla="*/ 0 h 1083733"/>
              <a:gd name="connsiteX3" fmla="*/ 3251199 w 3251199"/>
              <a:gd name="connsiteY3" fmla="*/ 1083733 h 1083733"/>
              <a:gd name="connsiteX4" fmla="*/ 0 w 3251199"/>
              <a:gd name="connsiteY4" fmla="*/ 1083733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1199" h="1083733">
                <a:moveTo>
                  <a:pt x="0" y="1083733"/>
                </a:moveTo>
                <a:lnTo>
                  <a:pt x="812800" y="0"/>
                </a:lnTo>
                <a:lnTo>
                  <a:pt x="2438399" y="0"/>
                </a:lnTo>
                <a:lnTo>
                  <a:pt x="3251199" y="1083733"/>
                </a:lnTo>
                <a:lnTo>
                  <a:pt x="0" y="1083733"/>
                </a:ln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17220" tIns="48260" rIns="617219" bIns="48260" numCol="1" spcCol="1270" anchor="ctr" anchorCtr="0">
            <a:noAutofit/>
          </a:bodyPr>
          <a:lstStyle/>
          <a:p>
            <a:pPr marL="0" lvl="0" indent="0" algn="ctr" defTabSz="1689100">
              <a:lnSpc>
                <a:spcPct val="90000"/>
              </a:lnSpc>
              <a:spcBef>
                <a:spcPct val="0"/>
              </a:spcBef>
              <a:spcAft>
                <a:spcPct val="35000"/>
              </a:spcAft>
              <a:buNone/>
            </a:pPr>
            <a:endParaRPr lang="en-US" sz="3800" kern="1200" dirty="0"/>
          </a:p>
        </p:txBody>
      </p:sp>
      <p:sp>
        <p:nvSpPr>
          <p:cNvPr id="24" name="Freeform 23">
            <a:extLst>
              <a:ext uri="{FF2B5EF4-FFF2-40B4-BE49-F238E27FC236}">
                <a16:creationId xmlns:a16="http://schemas.microsoft.com/office/drawing/2014/main" id="{C94F36EC-47F0-52EC-E38B-1BDDC45B4724}"/>
              </a:ext>
            </a:extLst>
          </p:cNvPr>
          <p:cNvSpPr/>
          <p:nvPr/>
        </p:nvSpPr>
        <p:spPr>
          <a:xfrm>
            <a:off x="2711332" y="3611075"/>
            <a:ext cx="5505463" cy="991408"/>
          </a:xfrm>
          <a:custGeom>
            <a:avLst/>
            <a:gdLst>
              <a:gd name="connsiteX0" fmla="*/ 0 w 4876799"/>
              <a:gd name="connsiteY0" fmla="*/ 1083733 h 1083733"/>
              <a:gd name="connsiteX1" fmla="*/ 812800 w 4876799"/>
              <a:gd name="connsiteY1" fmla="*/ 0 h 1083733"/>
              <a:gd name="connsiteX2" fmla="*/ 4063999 w 4876799"/>
              <a:gd name="connsiteY2" fmla="*/ 0 h 1083733"/>
              <a:gd name="connsiteX3" fmla="*/ 4876799 w 4876799"/>
              <a:gd name="connsiteY3" fmla="*/ 1083733 h 1083733"/>
              <a:gd name="connsiteX4" fmla="*/ 0 w 4876799"/>
              <a:gd name="connsiteY4" fmla="*/ 1083733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6799" h="1083733">
                <a:moveTo>
                  <a:pt x="0" y="1083733"/>
                </a:moveTo>
                <a:lnTo>
                  <a:pt x="812800" y="0"/>
                </a:lnTo>
                <a:lnTo>
                  <a:pt x="4063999" y="0"/>
                </a:lnTo>
                <a:lnTo>
                  <a:pt x="4876799" y="1083733"/>
                </a:lnTo>
                <a:lnTo>
                  <a:pt x="0" y="1083733"/>
                </a:lnTo>
                <a:close/>
              </a:path>
            </a:pathLst>
          </a:custGeom>
          <a:solidFill>
            <a:srgbClr val="B344D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1700" tIns="48260" rIns="901700" bIns="48260" numCol="1" spcCol="1270" anchor="ctr" anchorCtr="0">
            <a:noAutofit/>
          </a:bodyPr>
          <a:lstStyle/>
          <a:p>
            <a:pPr marL="0" lvl="0" indent="0" algn="ctr" defTabSz="1689100">
              <a:lnSpc>
                <a:spcPct val="90000"/>
              </a:lnSpc>
              <a:spcBef>
                <a:spcPct val="0"/>
              </a:spcBef>
              <a:spcAft>
                <a:spcPct val="35000"/>
              </a:spcAft>
              <a:buNone/>
            </a:pPr>
            <a:endParaRPr lang="en-US" sz="3800" kern="1200" dirty="0"/>
          </a:p>
        </p:txBody>
      </p:sp>
      <p:sp>
        <p:nvSpPr>
          <p:cNvPr id="26" name="Freeform 25">
            <a:extLst>
              <a:ext uri="{FF2B5EF4-FFF2-40B4-BE49-F238E27FC236}">
                <a16:creationId xmlns:a16="http://schemas.microsoft.com/office/drawing/2014/main" id="{A1ADF3B1-5306-F064-8289-4456E424CB4A}"/>
              </a:ext>
            </a:extLst>
          </p:cNvPr>
          <p:cNvSpPr/>
          <p:nvPr/>
        </p:nvSpPr>
        <p:spPr>
          <a:xfrm>
            <a:off x="763093" y="5763661"/>
            <a:ext cx="9321846" cy="991408"/>
          </a:xfrm>
          <a:custGeom>
            <a:avLst/>
            <a:gdLst>
              <a:gd name="connsiteX0" fmla="*/ 0 w 8128000"/>
              <a:gd name="connsiteY0" fmla="*/ 1083733 h 1083733"/>
              <a:gd name="connsiteX1" fmla="*/ 812800 w 8128000"/>
              <a:gd name="connsiteY1" fmla="*/ 0 h 1083733"/>
              <a:gd name="connsiteX2" fmla="*/ 7315200 w 8128000"/>
              <a:gd name="connsiteY2" fmla="*/ 0 h 1083733"/>
              <a:gd name="connsiteX3" fmla="*/ 8128000 w 8128000"/>
              <a:gd name="connsiteY3" fmla="*/ 1083733 h 1083733"/>
              <a:gd name="connsiteX4" fmla="*/ 0 w 8128000"/>
              <a:gd name="connsiteY4" fmla="*/ 1083733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28000" h="1083733">
                <a:moveTo>
                  <a:pt x="0" y="1083733"/>
                </a:moveTo>
                <a:lnTo>
                  <a:pt x="812800" y="0"/>
                </a:lnTo>
                <a:lnTo>
                  <a:pt x="7315200" y="0"/>
                </a:lnTo>
                <a:lnTo>
                  <a:pt x="8128000" y="1083733"/>
                </a:lnTo>
                <a:lnTo>
                  <a:pt x="0" y="1083733"/>
                </a:lnTo>
                <a:close/>
              </a:path>
            </a:pathLst>
          </a:custGeom>
          <a:solidFill>
            <a:schemeClr val="accent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57959" tIns="35560" rIns="1457961"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p:txBody>
      </p:sp>
      <p:sp>
        <p:nvSpPr>
          <p:cNvPr id="27" name="TextBox 26">
            <a:extLst>
              <a:ext uri="{FF2B5EF4-FFF2-40B4-BE49-F238E27FC236}">
                <a16:creationId xmlns:a16="http://schemas.microsoft.com/office/drawing/2014/main" id="{F861C48C-AF64-AB8E-5660-85FB03818526}"/>
              </a:ext>
            </a:extLst>
          </p:cNvPr>
          <p:cNvSpPr txBox="1"/>
          <p:nvPr/>
        </p:nvSpPr>
        <p:spPr>
          <a:xfrm>
            <a:off x="9573423" y="6014499"/>
            <a:ext cx="2603862" cy="361712"/>
          </a:xfrm>
          <a:prstGeom prst="rect">
            <a:avLst/>
          </a:prstGeom>
          <a:noFill/>
        </p:spPr>
        <p:txBody>
          <a:bodyPr wrap="none" rtlCol="0">
            <a:spAutoFit/>
          </a:bodyPr>
          <a:lstStyle/>
          <a:p>
            <a:r>
              <a:rPr lang="en-US" dirty="0"/>
              <a:t>Level 1: Primary Producers</a:t>
            </a:r>
          </a:p>
        </p:txBody>
      </p:sp>
      <p:sp>
        <p:nvSpPr>
          <p:cNvPr id="28" name="TextBox 27">
            <a:extLst>
              <a:ext uri="{FF2B5EF4-FFF2-40B4-BE49-F238E27FC236}">
                <a16:creationId xmlns:a16="http://schemas.microsoft.com/office/drawing/2014/main" id="{85127D3A-E7A5-E0F6-5D38-A11E54BC6820}"/>
              </a:ext>
            </a:extLst>
          </p:cNvPr>
          <p:cNvSpPr txBox="1"/>
          <p:nvPr/>
        </p:nvSpPr>
        <p:spPr>
          <a:xfrm>
            <a:off x="8659015" y="4967551"/>
            <a:ext cx="2705708" cy="361712"/>
          </a:xfrm>
          <a:prstGeom prst="rect">
            <a:avLst/>
          </a:prstGeom>
          <a:noFill/>
        </p:spPr>
        <p:txBody>
          <a:bodyPr wrap="none" rtlCol="0">
            <a:spAutoFit/>
          </a:bodyPr>
          <a:lstStyle/>
          <a:p>
            <a:r>
              <a:rPr lang="en-US" dirty="0"/>
              <a:t>Level 2: Primary Consumers</a:t>
            </a:r>
          </a:p>
        </p:txBody>
      </p:sp>
      <p:sp>
        <p:nvSpPr>
          <p:cNvPr id="29" name="TextBox 28">
            <a:extLst>
              <a:ext uri="{FF2B5EF4-FFF2-40B4-BE49-F238E27FC236}">
                <a16:creationId xmlns:a16="http://schemas.microsoft.com/office/drawing/2014/main" id="{80A1A68D-F4BC-3D1A-E12E-730CB5FB5CA6}"/>
              </a:ext>
            </a:extLst>
          </p:cNvPr>
          <p:cNvSpPr txBox="1"/>
          <p:nvPr/>
        </p:nvSpPr>
        <p:spPr>
          <a:xfrm>
            <a:off x="7831108" y="3920603"/>
            <a:ext cx="2945513" cy="361712"/>
          </a:xfrm>
          <a:prstGeom prst="rect">
            <a:avLst/>
          </a:prstGeom>
          <a:noFill/>
        </p:spPr>
        <p:txBody>
          <a:bodyPr wrap="none" rtlCol="0">
            <a:spAutoFit/>
          </a:bodyPr>
          <a:lstStyle/>
          <a:p>
            <a:r>
              <a:rPr lang="en-US" dirty="0"/>
              <a:t>Level 3: Secondary Consumers</a:t>
            </a:r>
          </a:p>
        </p:txBody>
      </p:sp>
      <p:sp>
        <p:nvSpPr>
          <p:cNvPr id="30" name="TextBox 29">
            <a:extLst>
              <a:ext uri="{FF2B5EF4-FFF2-40B4-BE49-F238E27FC236}">
                <a16:creationId xmlns:a16="http://schemas.microsoft.com/office/drawing/2014/main" id="{04168B46-2A9A-361F-7982-005F9B107392}"/>
              </a:ext>
            </a:extLst>
          </p:cNvPr>
          <p:cNvSpPr txBox="1"/>
          <p:nvPr/>
        </p:nvSpPr>
        <p:spPr>
          <a:xfrm>
            <a:off x="6891994" y="2873655"/>
            <a:ext cx="2687310" cy="361712"/>
          </a:xfrm>
          <a:prstGeom prst="rect">
            <a:avLst/>
          </a:prstGeom>
          <a:noFill/>
        </p:spPr>
        <p:txBody>
          <a:bodyPr wrap="none" rtlCol="0">
            <a:spAutoFit/>
          </a:bodyPr>
          <a:lstStyle/>
          <a:p>
            <a:r>
              <a:rPr lang="en-US" dirty="0"/>
              <a:t>Level 4: Tertiary Consumers</a:t>
            </a:r>
          </a:p>
        </p:txBody>
      </p:sp>
      <p:sp>
        <p:nvSpPr>
          <p:cNvPr id="2" name="Title 1">
            <a:extLst>
              <a:ext uri="{FF2B5EF4-FFF2-40B4-BE49-F238E27FC236}">
                <a16:creationId xmlns:a16="http://schemas.microsoft.com/office/drawing/2014/main" id="{FF32D1ED-BB20-A7D0-AF3D-C1E5DC5A2B83}"/>
              </a:ext>
            </a:extLst>
          </p:cNvPr>
          <p:cNvSpPr>
            <a:spLocks noGrp="1"/>
          </p:cNvSpPr>
          <p:nvPr>
            <p:ph type="title"/>
          </p:nvPr>
        </p:nvSpPr>
        <p:spPr>
          <a:xfrm>
            <a:off x="0" y="0"/>
            <a:ext cx="3291840" cy="1325563"/>
          </a:xfrm>
        </p:spPr>
        <p:txBody>
          <a:bodyPr/>
          <a:lstStyle/>
          <a:p>
            <a:pPr algn="ctr"/>
            <a:r>
              <a:rPr lang="en-US" u="sng"/>
              <a:t>Trophic Level:</a:t>
            </a:r>
            <a:endParaRPr lang="en-US" u="sng" dirty="0"/>
          </a:p>
        </p:txBody>
      </p:sp>
      <p:sp>
        <p:nvSpPr>
          <p:cNvPr id="6" name="TextBox 5">
            <a:extLst>
              <a:ext uri="{FF2B5EF4-FFF2-40B4-BE49-F238E27FC236}">
                <a16:creationId xmlns:a16="http://schemas.microsoft.com/office/drawing/2014/main" id="{CF04FC97-5292-93C2-B981-06EF7C4DEA7C}"/>
              </a:ext>
            </a:extLst>
          </p:cNvPr>
          <p:cNvSpPr txBox="1"/>
          <p:nvPr/>
        </p:nvSpPr>
        <p:spPr>
          <a:xfrm>
            <a:off x="3261182" y="340387"/>
            <a:ext cx="8650635" cy="707886"/>
          </a:xfrm>
          <a:prstGeom prst="rect">
            <a:avLst/>
          </a:prstGeom>
          <a:noFill/>
        </p:spPr>
        <p:txBody>
          <a:bodyPr wrap="square" rtlCol="0">
            <a:spAutoFit/>
          </a:bodyPr>
          <a:lstStyle/>
          <a:p>
            <a:r>
              <a:rPr lang="en-US" sz="2000" kern="0" dirty="0">
                <a:solidFill>
                  <a:srgbClr val="000000"/>
                </a:solidFill>
                <a:effectLst/>
                <a:latin typeface="Calibri" panose="020F0502020204030204" pitchFamily="34" charset="0"/>
                <a:ea typeface="Times New Roman" panose="02020603050405020304" pitchFamily="18" charset="0"/>
              </a:rPr>
              <a:t>The position that an organism occupies in a food chain; ranges from a value of 1 (primary producers) to 5 (marine mammals, humans)</a:t>
            </a:r>
            <a:endParaRPr lang="en-US" sz="2000" dirty="0"/>
          </a:p>
        </p:txBody>
      </p:sp>
      <p:pic>
        <p:nvPicPr>
          <p:cNvPr id="34" name="Graphic 33" descr="Plant With Roots outline">
            <a:extLst>
              <a:ext uri="{FF2B5EF4-FFF2-40B4-BE49-F238E27FC236}">
                <a16:creationId xmlns:a16="http://schemas.microsoft.com/office/drawing/2014/main" id="{958FBE80-6A67-759A-BE73-2CA2911C44A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206295" y="5798716"/>
            <a:ext cx="914400" cy="914400"/>
          </a:xfrm>
          <a:prstGeom prst="rect">
            <a:avLst/>
          </a:prstGeom>
        </p:spPr>
      </p:pic>
      <p:pic>
        <p:nvPicPr>
          <p:cNvPr id="36" name="Graphic 35" descr="Seaweed outline">
            <a:extLst>
              <a:ext uri="{FF2B5EF4-FFF2-40B4-BE49-F238E27FC236}">
                <a16:creationId xmlns:a16="http://schemas.microsoft.com/office/drawing/2014/main" id="{C8A9E39F-A218-658D-8775-8A066D6D87E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247340" y="5805531"/>
            <a:ext cx="900770" cy="900770"/>
          </a:xfrm>
          <a:prstGeom prst="rect">
            <a:avLst/>
          </a:prstGeom>
        </p:spPr>
      </p:pic>
      <p:pic>
        <p:nvPicPr>
          <p:cNvPr id="38" name="Graphic 37" descr="Seaweed outline">
            <a:extLst>
              <a:ext uri="{FF2B5EF4-FFF2-40B4-BE49-F238E27FC236}">
                <a16:creationId xmlns:a16="http://schemas.microsoft.com/office/drawing/2014/main" id="{329D545C-6BCE-0953-6C13-AFB58400624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853936" y="5827210"/>
            <a:ext cx="914400" cy="914400"/>
          </a:xfrm>
          <a:prstGeom prst="rect">
            <a:avLst/>
          </a:prstGeom>
        </p:spPr>
      </p:pic>
      <p:pic>
        <p:nvPicPr>
          <p:cNvPr id="44" name="Picture 43" descr="Microscopic view of algae">
            <a:extLst>
              <a:ext uri="{FF2B5EF4-FFF2-40B4-BE49-F238E27FC236}">
                <a16:creationId xmlns:a16="http://schemas.microsoft.com/office/drawing/2014/main" id="{EDC81402-1E32-5C6E-A413-2F77CA8E7D5D}"/>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6602914" y="5827210"/>
            <a:ext cx="1129707" cy="846177"/>
          </a:xfrm>
          <a:prstGeom prst="rect">
            <a:avLst/>
          </a:prstGeom>
        </p:spPr>
      </p:pic>
      <p:pic>
        <p:nvPicPr>
          <p:cNvPr id="58" name="Graphic 57" descr="Competition outline">
            <a:extLst>
              <a:ext uri="{FF2B5EF4-FFF2-40B4-BE49-F238E27FC236}">
                <a16:creationId xmlns:a16="http://schemas.microsoft.com/office/drawing/2014/main" id="{FBEC0F6E-5EFA-1D6B-39E3-E30116FAFF3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206295" y="3783193"/>
            <a:ext cx="914400" cy="914400"/>
          </a:xfrm>
          <a:prstGeom prst="rect">
            <a:avLst/>
          </a:prstGeom>
        </p:spPr>
      </p:pic>
      <p:pic>
        <p:nvPicPr>
          <p:cNvPr id="70" name="Picture 69" descr="Long blades of grass with water drops">
            <a:extLst>
              <a:ext uri="{FF2B5EF4-FFF2-40B4-BE49-F238E27FC236}">
                <a16:creationId xmlns:a16="http://schemas.microsoft.com/office/drawing/2014/main" id="{3DDB0972-659B-A7DE-D1D2-A92AF0D4C93A}"/>
              </a:ext>
            </a:extLst>
          </p:cNvPr>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3691230" y="5844061"/>
            <a:ext cx="1235566" cy="823711"/>
          </a:xfrm>
          <a:prstGeom prst="rect">
            <a:avLst/>
          </a:prstGeom>
        </p:spPr>
      </p:pic>
      <p:pic>
        <p:nvPicPr>
          <p:cNvPr id="72" name="Picture 71" descr="Bald Eagle perched on a stump">
            <a:extLst>
              <a:ext uri="{FF2B5EF4-FFF2-40B4-BE49-F238E27FC236}">
                <a16:creationId xmlns:a16="http://schemas.microsoft.com/office/drawing/2014/main" id="{B8EBA666-797E-83F3-1F21-AA5F7FC480EA}"/>
              </a:ext>
            </a:extLst>
          </p:cNvPr>
          <p:cNvPicPr>
            <a:picLocks noChangeAspect="1"/>
          </p:cNvPicPr>
          <p:nvPr/>
        </p:nvPicPr>
        <p:blipFill rotWithShape="1">
          <a:blip r:embed="rId13" cstate="print">
            <a:extLst>
              <a:ext uri="{28A0092B-C50C-407E-A947-70E740481C1C}">
                <a14:useLocalDpi xmlns:a14="http://schemas.microsoft.com/office/drawing/2010/main"/>
              </a:ext>
            </a:extLst>
          </a:blip>
          <a:srcRect/>
          <a:stretch/>
        </p:blipFill>
        <p:spPr>
          <a:xfrm>
            <a:off x="6199083" y="2637760"/>
            <a:ext cx="609361" cy="848902"/>
          </a:xfrm>
          <a:prstGeom prst="rect">
            <a:avLst/>
          </a:prstGeom>
        </p:spPr>
      </p:pic>
      <p:pic>
        <p:nvPicPr>
          <p:cNvPr id="74" name="Picture 73" descr="Portrait of white duck">
            <a:extLst>
              <a:ext uri="{FF2B5EF4-FFF2-40B4-BE49-F238E27FC236}">
                <a16:creationId xmlns:a16="http://schemas.microsoft.com/office/drawing/2014/main" id="{A9DA3925-DD74-1173-9A55-08A49C69C7BA}"/>
              </a:ext>
            </a:extLst>
          </p:cNvPr>
          <p:cNvPicPr>
            <a:picLocks noChangeAspect="1"/>
          </p:cNvPicPr>
          <p:nvPr/>
        </p:nvPicPr>
        <p:blipFill rotWithShape="1">
          <a:blip r:embed="rId14" cstate="print">
            <a:extLst>
              <a:ext uri="{28A0092B-C50C-407E-A947-70E740481C1C}">
                <a14:useLocalDpi xmlns:a14="http://schemas.microsoft.com/office/drawing/2010/main"/>
              </a:ext>
            </a:extLst>
          </a:blip>
          <a:srcRect/>
          <a:stretch/>
        </p:blipFill>
        <p:spPr>
          <a:xfrm>
            <a:off x="4509404" y="3654057"/>
            <a:ext cx="554692" cy="854566"/>
          </a:xfrm>
          <a:prstGeom prst="rect">
            <a:avLst/>
          </a:prstGeom>
        </p:spPr>
      </p:pic>
      <p:pic>
        <p:nvPicPr>
          <p:cNvPr id="78" name="Picture 77" descr="Single emperor penguin">
            <a:extLst>
              <a:ext uri="{FF2B5EF4-FFF2-40B4-BE49-F238E27FC236}">
                <a16:creationId xmlns:a16="http://schemas.microsoft.com/office/drawing/2014/main" id="{CA4F5F03-FC43-0CA5-D71B-B2DC2500E72B}"/>
              </a:ext>
            </a:extLst>
          </p:cNvPr>
          <p:cNvPicPr>
            <a:picLocks noChangeAspect="1"/>
          </p:cNvPicPr>
          <p:nvPr/>
        </p:nvPicPr>
        <p:blipFill rotWithShape="1">
          <a:blip r:embed="rId15" cstate="print">
            <a:extLst>
              <a:ext uri="{28A0092B-C50C-407E-A947-70E740481C1C}">
                <a14:useLocalDpi xmlns:a14="http://schemas.microsoft.com/office/drawing/2010/main"/>
              </a:ext>
            </a:extLst>
          </a:blip>
          <a:srcRect/>
          <a:stretch/>
        </p:blipFill>
        <p:spPr>
          <a:xfrm>
            <a:off x="4337111" y="2565445"/>
            <a:ext cx="512100" cy="934812"/>
          </a:xfrm>
          <a:prstGeom prst="rect">
            <a:avLst/>
          </a:prstGeom>
        </p:spPr>
      </p:pic>
      <p:pic>
        <p:nvPicPr>
          <p:cNvPr id="82" name="Picture 81" descr="Seal on beach">
            <a:extLst>
              <a:ext uri="{FF2B5EF4-FFF2-40B4-BE49-F238E27FC236}">
                <a16:creationId xmlns:a16="http://schemas.microsoft.com/office/drawing/2014/main" id="{4072BEAB-2FC6-0463-7731-97052A509C73}"/>
              </a:ext>
            </a:extLst>
          </p:cNvPr>
          <p:cNvPicPr>
            <a:picLocks noChangeAspect="1"/>
          </p:cNvPicPr>
          <p:nvPr/>
        </p:nvPicPr>
        <p:blipFill>
          <a:blip r:embed="rId16" cstate="print">
            <a:extLst>
              <a:ext uri="{28A0092B-C50C-407E-A947-70E740481C1C}">
                <a14:useLocalDpi xmlns:a14="http://schemas.microsoft.com/office/drawing/2010/main"/>
              </a:ext>
            </a:extLst>
          </a:blip>
          <a:stretch>
            <a:fillRect/>
          </a:stretch>
        </p:blipFill>
        <p:spPr>
          <a:xfrm>
            <a:off x="4944935" y="2714262"/>
            <a:ext cx="1062244" cy="707886"/>
          </a:xfrm>
          <a:prstGeom prst="rect">
            <a:avLst/>
          </a:prstGeom>
        </p:spPr>
      </p:pic>
      <p:pic>
        <p:nvPicPr>
          <p:cNvPr id="96" name="Graphic 95" descr="Sun with solid fill">
            <a:extLst>
              <a:ext uri="{FF2B5EF4-FFF2-40B4-BE49-F238E27FC236}">
                <a16:creationId xmlns:a16="http://schemas.microsoft.com/office/drawing/2014/main" id="{0ED4C348-9B79-2BCD-9339-32694ADFE346}"/>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665682" y="1596291"/>
            <a:ext cx="1400336" cy="1400336"/>
          </a:xfrm>
          <a:prstGeom prst="rect">
            <a:avLst/>
          </a:prstGeom>
        </p:spPr>
      </p:pic>
      <p:pic>
        <p:nvPicPr>
          <p:cNvPr id="100" name="Graphic 99" descr="Line arrow: Counter-clockwise curve with solid fill">
            <a:extLst>
              <a:ext uri="{FF2B5EF4-FFF2-40B4-BE49-F238E27FC236}">
                <a16:creationId xmlns:a16="http://schemas.microsoft.com/office/drawing/2014/main" id="{DB775772-331C-69B9-15BB-BC176591CD40}"/>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rot="11278752">
            <a:off x="178072" y="2939307"/>
            <a:ext cx="1922819" cy="3324236"/>
          </a:xfrm>
          <a:prstGeom prst="rect">
            <a:avLst/>
          </a:prstGeom>
        </p:spPr>
      </p:pic>
      <p:pic>
        <p:nvPicPr>
          <p:cNvPr id="104" name="Graphic 103" descr="Spider outline">
            <a:extLst>
              <a:ext uri="{FF2B5EF4-FFF2-40B4-BE49-F238E27FC236}">
                <a16:creationId xmlns:a16="http://schemas.microsoft.com/office/drawing/2014/main" id="{67994B79-C141-21BF-6395-A5046D1A2D6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3512071" y="3624140"/>
            <a:ext cx="914400" cy="914400"/>
          </a:xfrm>
          <a:prstGeom prst="rect">
            <a:avLst/>
          </a:prstGeom>
        </p:spPr>
      </p:pic>
      <p:sp>
        <p:nvSpPr>
          <p:cNvPr id="3" name="Freeform 2">
            <a:extLst>
              <a:ext uri="{FF2B5EF4-FFF2-40B4-BE49-F238E27FC236}">
                <a16:creationId xmlns:a16="http://schemas.microsoft.com/office/drawing/2014/main" id="{6CE2CE28-F5F8-B035-B644-059D448972A7}"/>
              </a:ext>
            </a:extLst>
          </p:cNvPr>
          <p:cNvSpPr/>
          <p:nvPr/>
        </p:nvSpPr>
        <p:spPr>
          <a:xfrm>
            <a:off x="1736639" y="4687368"/>
            <a:ext cx="7373229" cy="991408"/>
          </a:xfrm>
          <a:custGeom>
            <a:avLst/>
            <a:gdLst>
              <a:gd name="connsiteX0" fmla="*/ 0 w 6502399"/>
              <a:gd name="connsiteY0" fmla="*/ 1083733 h 1083733"/>
              <a:gd name="connsiteX1" fmla="*/ 812800 w 6502399"/>
              <a:gd name="connsiteY1" fmla="*/ 0 h 1083733"/>
              <a:gd name="connsiteX2" fmla="*/ 5689599 w 6502399"/>
              <a:gd name="connsiteY2" fmla="*/ 0 h 1083733"/>
              <a:gd name="connsiteX3" fmla="*/ 6502399 w 6502399"/>
              <a:gd name="connsiteY3" fmla="*/ 1083733 h 1083733"/>
              <a:gd name="connsiteX4" fmla="*/ 0 w 6502399"/>
              <a:gd name="connsiteY4" fmla="*/ 1083733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02399" h="1083733">
                <a:moveTo>
                  <a:pt x="0" y="1083733"/>
                </a:moveTo>
                <a:lnTo>
                  <a:pt x="812800" y="0"/>
                </a:lnTo>
                <a:lnTo>
                  <a:pt x="5689599" y="0"/>
                </a:lnTo>
                <a:lnTo>
                  <a:pt x="6502399" y="1083733"/>
                </a:lnTo>
                <a:lnTo>
                  <a:pt x="0" y="1083733"/>
                </a:lnTo>
                <a:close/>
              </a:path>
            </a:pathLst>
          </a:custGeom>
          <a:solidFill>
            <a:schemeClr val="accent1">
              <a:lumMod val="60000"/>
              <a:lumOff val="4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6180" tIns="48260" rIns="1186179" bIns="48260" numCol="1" spcCol="1270" anchor="ctr" anchorCtr="0">
            <a:noAutofit/>
          </a:bodyPr>
          <a:lstStyle/>
          <a:p>
            <a:pPr marL="0" lvl="0" indent="0" algn="ctr" defTabSz="1689100">
              <a:lnSpc>
                <a:spcPct val="90000"/>
              </a:lnSpc>
              <a:spcBef>
                <a:spcPct val="0"/>
              </a:spcBef>
              <a:spcAft>
                <a:spcPct val="35000"/>
              </a:spcAft>
              <a:buNone/>
            </a:pPr>
            <a:endParaRPr lang="en-US" sz="3800" kern="1200" dirty="0"/>
          </a:p>
        </p:txBody>
      </p:sp>
      <p:pic>
        <p:nvPicPr>
          <p:cNvPr id="10" name="Picture 9" descr="Strips of candy">
            <a:extLst>
              <a:ext uri="{FF2B5EF4-FFF2-40B4-BE49-F238E27FC236}">
                <a16:creationId xmlns:a16="http://schemas.microsoft.com/office/drawing/2014/main" id="{14C63F86-12D0-7C7F-6579-2C6C6DF7D311}"/>
              </a:ext>
            </a:extLst>
          </p:cNvPr>
          <p:cNvPicPr>
            <a:picLocks noChangeAspect="1"/>
          </p:cNvPicPr>
          <p:nvPr/>
        </p:nvPicPr>
        <p:blipFill rotWithShape="1">
          <a:blip r:embed="rId23" cstate="print">
            <a:extLst>
              <a:ext uri="{28A0092B-C50C-407E-A947-70E740481C1C}">
                <a14:useLocalDpi xmlns:a14="http://schemas.microsoft.com/office/drawing/2010/main"/>
              </a:ext>
            </a:extLst>
          </a:blip>
          <a:srcRect/>
          <a:stretch/>
        </p:blipFill>
        <p:spPr>
          <a:xfrm>
            <a:off x="3690036" y="4723083"/>
            <a:ext cx="811282" cy="914400"/>
          </a:xfrm>
          <a:prstGeom prst="rect">
            <a:avLst/>
          </a:prstGeom>
        </p:spPr>
      </p:pic>
      <p:pic>
        <p:nvPicPr>
          <p:cNvPr id="11" name="Graphic 10" descr="Butterfly with solid fill">
            <a:extLst>
              <a:ext uri="{FF2B5EF4-FFF2-40B4-BE49-F238E27FC236}">
                <a16:creationId xmlns:a16="http://schemas.microsoft.com/office/drawing/2014/main" id="{DEC6EA34-096E-FAEB-EF64-8E1BBF0850CC}"/>
              </a:ext>
            </a:extLst>
          </p:cNvPr>
          <p:cNvPicPr>
            <a:picLocks noChangeAspect="1"/>
          </p:cNvPicPr>
          <p:nvPr/>
        </p:nvPicPr>
        <p:blipFill>
          <a:blip r:embed="rId24">
            <a:extLst>
              <a:ext uri="{96DAC541-7B7A-43D3-8B79-37D633B846F1}">
                <asvg:svgBlip xmlns:asvg="http://schemas.microsoft.com/office/drawing/2016/SVG/main" r:embed="rId25"/>
              </a:ext>
            </a:extLst>
          </a:blip>
          <a:stretch>
            <a:fillRect/>
          </a:stretch>
        </p:blipFill>
        <p:spPr>
          <a:xfrm>
            <a:off x="7467476" y="4723083"/>
            <a:ext cx="914400" cy="914400"/>
          </a:xfrm>
          <a:prstGeom prst="rect">
            <a:avLst/>
          </a:prstGeom>
        </p:spPr>
      </p:pic>
      <p:pic>
        <p:nvPicPr>
          <p:cNvPr id="12" name="Graphic 11" descr="Worm with solid fill">
            <a:extLst>
              <a:ext uri="{FF2B5EF4-FFF2-40B4-BE49-F238E27FC236}">
                <a16:creationId xmlns:a16="http://schemas.microsoft.com/office/drawing/2014/main" id="{872C62BE-75A0-5368-BC3F-E5C8EDF1E7AF}"/>
              </a:ext>
            </a:extLst>
          </p:cNvPr>
          <p:cNvPicPr>
            <a:picLocks noChangeAspect="1"/>
          </p:cNvPicPr>
          <p:nvPr/>
        </p:nvPicPr>
        <p:blipFill>
          <a:blip r:embed="rId26">
            <a:extLst>
              <a:ext uri="{96DAC541-7B7A-43D3-8B79-37D633B846F1}">
                <asvg:svgBlip xmlns:asvg="http://schemas.microsoft.com/office/drawing/2016/SVG/main" r:embed="rId27"/>
              </a:ext>
            </a:extLst>
          </a:blip>
          <a:stretch>
            <a:fillRect/>
          </a:stretch>
        </p:blipFill>
        <p:spPr>
          <a:xfrm>
            <a:off x="4650348" y="4723083"/>
            <a:ext cx="914400" cy="914400"/>
          </a:xfrm>
          <a:prstGeom prst="rect">
            <a:avLst/>
          </a:prstGeom>
        </p:spPr>
      </p:pic>
      <p:pic>
        <p:nvPicPr>
          <p:cNvPr id="13" name="Graphic 12" descr="Mushroom with solid fill">
            <a:extLst>
              <a:ext uri="{FF2B5EF4-FFF2-40B4-BE49-F238E27FC236}">
                <a16:creationId xmlns:a16="http://schemas.microsoft.com/office/drawing/2014/main" id="{BF50D8A6-8C90-11BF-B757-796F0515E073}"/>
              </a:ext>
            </a:extLst>
          </p:cNvPr>
          <p:cNvPicPr>
            <a:picLocks noChangeAspect="1"/>
          </p:cNvPicPr>
          <p:nvPr/>
        </p:nvPicPr>
        <p:blipFill>
          <a:blip r:embed="rId28">
            <a:extLst>
              <a:ext uri="{96DAC541-7B7A-43D3-8B79-37D633B846F1}">
                <asvg:svgBlip xmlns:asvg="http://schemas.microsoft.com/office/drawing/2016/SVG/main" r:embed="rId29"/>
              </a:ext>
            </a:extLst>
          </a:blip>
          <a:stretch>
            <a:fillRect/>
          </a:stretch>
        </p:blipFill>
        <p:spPr>
          <a:xfrm>
            <a:off x="2396389" y="4687368"/>
            <a:ext cx="914400" cy="914400"/>
          </a:xfrm>
          <a:prstGeom prst="rect">
            <a:avLst/>
          </a:prstGeom>
        </p:spPr>
      </p:pic>
      <p:pic>
        <p:nvPicPr>
          <p:cNvPr id="14" name="Picture 13">
            <a:extLst>
              <a:ext uri="{FF2B5EF4-FFF2-40B4-BE49-F238E27FC236}">
                <a16:creationId xmlns:a16="http://schemas.microsoft.com/office/drawing/2014/main" id="{A0D2CBFB-D1CE-0EDF-AD68-57EB4F76F70E}"/>
              </a:ext>
            </a:extLst>
          </p:cNvPr>
          <p:cNvPicPr>
            <a:picLocks noChangeAspect="1"/>
          </p:cNvPicPr>
          <p:nvPr/>
        </p:nvPicPr>
        <p:blipFill rotWithShape="1">
          <a:blip r:embed="rId30" cstate="print">
            <a:extLst>
              <a:ext uri="{28A0092B-C50C-407E-A947-70E740481C1C}">
                <a14:useLocalDpi xmlns:a14="http://schemas.microsoft.com/office/drawing/2010/main"/>
              </a:ext>
            </a:extLst>
          </a:blip>
          <a:srcRect/>
          <a:stretch/>
        </p:blipFill>
        <p:spPr>
          <a:xfrm>
            <a:off x="5713779" y="4768195"/>
            <a:ext cx="1753697" cy="824175"/>
          </a:xfrm>
          <a:prstGeom prst="rect">
            <a:avLst/>
          </a:prstGeom>
        </p:spPr>
      </p:pic>
      <p:sp>
        <p:nvSpPr>
          <p:cNvPr id="15" name="TextBox 14">
            <a:extLst>
              <a:ext uri="{FF2B5EF4-FFF2-40B4-BE49-F238E27FC236}">
                <a16:creationId xmlns:a16="http://schemas.microsoft.com/office/drawing/2014/main" id="{B68B8969-276D-0F8F-3D39-9F6A3689761D}"/>
              </a:ext>
            </a:extLst>
          </p:cNvPr>
          <p:cNvSpPr txBox="1"/>
          <p:nvPr/>
        </p:nvSpPr>
        <p:spPr>
          <a:xfrm>
            <a:off x="0" y="6488668"/>
            <a:ext cx="623889" cy="369332"/>
          </a:xfrm>
          <a:prstGeom prst="rect">
            <a:avLst/>
          </a:prstGeom>
          <a:noFill/>
        </p:spPr>
        <p:txBody>
          <a:bodyPr wrap="none" rtlCol="0">
            <a:spAutoFit/>
          </a:bodyPr>
          <a:lstStyle/>
          <a:p>
            <a:r>
              <a:rPr lang="en-US" dirty="0"/>
              <a:t>Ex. 3</a:t>
            </a:r>
          </a:p>
        </p:txBody>
      </p:sp>
      <p:pic>
        <p:nvPicPr>
          <p:cNvPr id="4" name="Picture 3" descr="Two Dungeness crabs on ice">
            <a:extLst>
              <a:ext uri="{FF2B5EF4-FFF2-40B4-BE49-F238E27FC236}">
                <a16:creationId xmlns:a16="http://schemas.microsoft.com/office/drawing/2014/main" id="{D058D0B4-E548-3E4C-79B1-02CC60B5F6BD}"/>
              </a:ext>
            </a:extLst>
          </p:cNvPr>
          <p:cNvPicPr>
            <a:picLocks noChangeAspect="1"/>
          </p:cNvPicPr>
          <p:nvPr/>
        </p:nvPicPr>
        <p:blipFill>
          <a:blip r:embed="rId31" cstate="print">
            <a:extLst>
              <a:ext uri="{28A0092B-C50C-407E-A947-70E740481C1C}">
                <a14:useLocalDpi xmlns:a14="http://schemas.microsoft.com/office/drawing/2010/main"/>
              </a:ext>
            </a:extLst>
          </a:blip>
          <a:stretch>
            <a:fillRect/>
          </a:stretch>
        </p:blipFill>
        <p:spPr>
          <a:xfrm>
            <a:off x="6226792" y="3713522"/>
            <a:ext cx="1104190" cy="735636"/>
          </a:xfrm>
          <a:prstGeom prst="rect">
            <a:avLst/>
          </a:prstGeom>
        </p:spPr>
      </p:pic>
    </p:spTree>
    <p:extLst>
      <p:ext uri="{BB962C8B-B14F-4D97-AF65-F5344CB8AC3E}">
        <p14:creationId xmlns:p14="http://schemas.microsoft.com/office/powerpoint/2010/main" val="42946479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Group 31">
            <a:extLst>
              <a:ext uri="{FF2B5EF4-FFF2-40B4-BE49-F238E27FC236}">
                <a16:creationId xmlns:a16="http://schemas.microsoft.com/office/drawing/2014/main" id="{C2D2055C-6E34-6E98-2618-0A6AD3E213A2}"/>
              </a:ext>
            </a:extLst>
          </p:cNvPr>
          <p:cNvGrpSpPr/>
          <p:nvPr/>
        </p:nvGrpSpPr>
        <p:grpSpPr>
          <a:xfrm>
            <a:off x="763093" y="1374529"/>
            <a:ext cx="11414192" cy="5380540"/>
            <a:chOff x="-1087394" y="1158654"/>
            <a:chExt cx="11734867" cy="5493885"/>
          </a:xfrm>
        </p:grpSpPr>
        <p:grpSp>
          <p:nvGrpSpPr>
            <p:cNvPr id="21" name="Group 20">
              <a:extLst>
                <a:ext uri="{FF2B5EF4-FFF2-40B4-BE49-F238E27FC236}">
                  <a16:creationId xmlns:a16="http://schemas.microsoft.com/office/drawing/2014/main" id="{12824EC6-B7C5-BCA0-757A-D8CD901239AC}"/>
                </a:ext>
              </a:extLst>
            </p:cNvPr>
            <p:cNvGrpSpPr/>
            <p:nvPr/>
          </p:nvGrpSpPr>
          <p:grpSpPr>
            <a:xfrm>
              <a:off x="-1087394" y="1158654"/>
              <a:ext cx="9583738" cy="5493885"/>
              <a:chOff x="196103" y="506122"/>
              <a:chExt cx="10971278" cy="5881602"/>
            </a:xfrm>
          </p:grpSpPr>
          <p:sp>
            <p:nvSpPr>
              <p:cNvPr id="22" name="Freeform 21">
                <a:extLst>
                  <a:ext uri="{FF2B5EF4-FFF2-40B4-BE49-F238E27FC236}">
                    <a16:creationId xmlns:a16="http://schemas.microsoft.com/office/drawing/2014/main" id="{230602ED-D7BC-01DF-FA50-41CB8B2587C1}"/>
                  </a:ext>
                </a:extLst>
              </p:cNvPr>
              <p:cNvSpPr/>
              <p:nvPr/>
            </p:nvSpPr>
            <p:spPr>
              <a:xfrm>
                <a:off x="4655918" y="506122"/>
                <a:ext cx="2145914" cy="1180683"/>
              </a:xfrm>
              <a:custGeom>
                <a:avLst/>
                <a:gdLst>
                  <a:gd name="connsiteX0" fmla="*/ 0 w 1625599"/>
                  <a:gd name="connsiteY0" fmla="*/ 1083733 h 1083733"/>
                  <a:gd name="connsiteX1" fmla="*/ 812800 w 1625599"/>
                  <a:gd name="connsiteY1" fmla="*/ 0 h 1083733"/>
                  <a:gd name="connsiteX2" fmla="*/ 812800 w 1625599"/>
                  <a:gd name="connsiteY2" fmla="*/ 0 h 1083733"/>
                  <a:gd name="connsiteX3" fmla="*/ 1625599 w 1625599"/>
                  <a:gd name="connsiteY3" fmla="*/ 1083733 h 1083733"/>
                  <a:gd name="connsiteX4" fmla="*/ 0 w 1625599"/>
                  <a:gd name="connsiteY4" fmla="*/ 1083733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5599" h="1083733">
                    <a:moveTo>
                      <a:pt x="0" y="1083733"/>
                    </a:moveTo>
                    <a:lnTo>
                      <a:pt x="812800" y="0"/>
                    </a:lnTo>
                    <a:lnTo>
                      <a:pt x="812800" y="0"/>
                    </a:lnTo>
                    <a:lnTo>
                      <a:pt x="1625599" y="1083733"/>
                    </a:lnTo>
                    <a:lnTo>
                      <a:pt x="0" y="1083733"/>
                    </a:lnTo>
                    <a:close/>
                  </a:path>
                </a:pathLst>
              </a:custGeom>
              <a:solidFill>
                <a:srgbClr val="C0000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8260" tIns="48260" rIns="48260" bIns="48260" numCol="1" spcCol="1270" anchor="ctr" anchorCtr="0">
                <a:noAutofit/>
              </a:bodyPr>
              <a:lstStyle/>
              <a:p>
                <a:pPr marL="0" lvl="0" indent="0" algn="ctr" defTabSz="1689100">
                  <a:lnSpc>
                    <a:spcPct val="90000"/>
                  </a:lnSpc>
                  <a:spcBef>
                    <a:spcPct val="0"/>
                  </a:spcBef>
                  <a:spcAft>
                    <a:spcPct val="35000"/>
                  </a:spcAft>
                  <a:buNone/>
                </a:pPr>
                <a:endParaRPr lang="en-US" sz="3800" kern="1200" dirty="0"/>
              </a:p>
            </p:txBody>
          </p:sp>
          <p:sp>
            <p:nvSpPr>
              <p:cNvPr id="23" name="Freeform 22">
                <a:extLst>
                  <a:ext uri="{FF2B5EF4-FFF2-40B4-BE49-F238E27FC236}">
                    <a16:creationId xmlns:a16="http://schemas.microsoft.com/office/drawing/2014/main" id="{4B9BCDD0-E7B4-97ED-C5AF-B076EF949FA6}"/>
                  </a:ext>
                </a:extLst>
              </p:cNvPr>
              <p:cNvSpPr/>
              <p:nvPr/>
            </p:nvSpPr>
            <p:spPr>
              <a:xfrm>
                <a:off x="3643790" y="1779596"/>
                <a:ext cx="4191032" cy="1078559"/>
              </a:xfrm>
              <a:custGeom>
                <a:avLst/>
                <a:gdLst>
                  <a:gd name="connsiteX0" fmla="*/ 0 w 3251199"/>
                  <a:gd name="connsiteY0" fmla="*/ 1083733 h 1083733"/>
                  <a:gd name="connsiteX1" fmla="*/ 812800 w 3251199"/>
                  <a:gd name="connsiteY1" fmla="*/ 0 h 1083733"/>
                  <a:gd name="connsiteX2" fmla="*/ 2438399 w 3251199"/>
                  <a:gd name="connsiteY2" fmla="*/ 0 h 1083733"/>
                  <a:gd name="connsiteX3" fmla="*/ 3251199 w 3251199"/>
                  <a:gd name="connsiteY3" fmla="*/ 1083733 h 1083733"/>
                  <a:gd name="connsiteX4" fmla="*/ 0 w 3251199"/>
                  <a:gd name="connsiteY4" fmla="*/ 1083733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1199" h="1083733">
                    <a:moveTo>
                      <a:pt x="0" y="1083733"/>
                    </a:moveTo>
                    <a:lnTo>
                      <a:pt x="812800" y="0"/>
                    </a:lnTo>
                    <a:lnTo>
                      <a:pt x="2438399" y="0"/>
                    </a:lnTo>
                    <a:lnTo>
                      <a:pt x="3251199" y="1083733"/>
                    </a:lnTo>
                    <a:lnTo>
                      <a:pt x="0" y="1083733"/>
                    </a:ln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17220" tIns="48260" rIns="617219" bIns="48260" numCol="1" spcCol="1270" anchor="ctr" anchorCtr="0">
                <a:noAutofit/>
              </a:bodyPr>
              <a:lstStyle/>
              <a:p>
                <a:pPr marL="0" lvl="0" indent="0" algn="ctr" defTabSz="1689100">
                  <a:lnSpc>
                    <a:spcPct val="90000"/>
                  </a:lnSpc>
                  <a:spcBef>
                    <a:spcPct val="0"/>
                  </a:spcBef>
                  <a:spcAft>
                    <a:spcPct val="35000"/>
                  </a:spcAft>
                  <a:buNone/>
                </a:pPr>
                <a:endParaRPr lang="en-US" sz="3800" kern="1200" dirty="0"/>
              </a:p>
            </p:txBody>
          </p:sp>
          <p:sp>
            <p:nvSpPr>
              <p:cNvPr id="24" name="Freeform 23">
                <a:extLst>
                  <a:ext uri="{FF2B5EF4-FFF2-40B4-BE49-F238E27FC236}">
                    <a16:creationId xmlns:a16="http://schemas.microsoft.com/office/drawing/2014/main" id="{C94F36EC-47F0-52EC-E38B-1BDDC45B4724}"/>
                  </a:ext>
                </a:extLst>
              </p:cNvPr>
              <p:cNvSpPr/>
              <p:nvPr/>
            </p:nvSpPr>
            <p:spPr>
              <a:xfrm>
                <a:off x="2489068" y="2950946"/>
                <a:ext cx="6479614" cy="1083733"/>
              </a:xfrm>
              <a:custGeom>
                <a:avLst/>
                <a:gdLst>
                  <a:gd name="connsiteX0" fmla="*/ 0 w 4876799"/>
                  <a:gd name="connsiteY0" fmla="*/ 1083733 h 1083733"/>
                  <a:gd name="connsiteX1" fmla="*/ 812800 w 4876799"/>
                  <a:gd name="connsiteY1" fmla="*/ 0 h 1083733"/>
                  <a:gd name="connsiteX2" fmla="*/ 4063999 w 4876799"/>
                  <a:gd name="connsiteY2" fmla="*/ 0 h 1083733"/>
                  <a:gd name="connsiteX3" fmla="*/ 4876799 w 4876799"/>
                  <a:gd name="connsiteY3" fmla="*/ 1083733 h 1083733"/>
                  <a:gd name="connsiteX4" fmla="*/ 0 w 4876799"/>
                  <a:gd name="connsiteY4" fmla="*/ 1083733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6799" h="1083733">
                    <a:moveTo>
                      <a:pt x="0" y="1083733"/>
                    </a:moveTo>
                    <a:lnTo>
                      <a:pt x="812800" y="0"/>
                    </a:lnTo>
                    <a:lnTo>
                      <a:pt x="4063999" y="0"/>
                    </a:lnTo>
                    <a:lnTo>
                      <a:pt x="4876799" y="1083733"/>
                    </a:lnTo>
                    <a:lnTo>
                      <a:pt x="0" y="1083733"/>
                    </a:lnTo>
                    <a:close/>
                  </a:path>
                </a:pathLst>
              </a:custGeom>
              <a:solidFill>
                <a:srgbClr val="B344D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1700" tIns="48260" rIns="901700" bIns="48260" numCol="1" spcCol="1270" anchor="ctr" anchorCtr="0">
                <a:noAutofit/>
              </a:bodyPr>
              <a:lstStyle/>
              <a:p>
                <a:pPr marL="0" lvl="0" indent="0" algn="ctr" defTabSz="1689100">
                  <a:lnSpc>
                    <a:spcPct val="90000"/>
                  </a:lnSpc>
                  <a:spcBef>
                    <a:spcPct val="0"/>
                  </a:spcBef>
                  <a:spcAft>
                    <a:spcPct val="35000"/>
                  </a:spcAft>
                  <a:buNone/>
                </a:pPr>
                <a:endParaRPr lang="en-US" sz="3800" kern="1200" dirty="0"/>
              </a:p>
            </p:txBody>
          </p:sp>
          <p:sp>
            <p:nvSpPr>
              <p:cNvPr id="26" name="Freeform 25">
                <a:extLst>
                  <a:ext uri="{FF2B5EF4-FFF2-40B4-BE49-F238E27FC236}">
                    <a16:creationId xmlns:a16="http://schemas.microsoft.com/office/drawing/2014/main" id="{A1ADF3B1-5306-F064-8289-4456E424CB4A}"/>
                  </a:ext>
                </a:extLst>
              </p:cNvPr>
              <p:cNvSpPr/>
              <p:nvPr/>
            </p:nvSpPr>
            <p:spPr>
              <a:xfrm>
                <a:off x="196103" y="5303991"/>
                <a:ext cx="10971278" cy="1083733"/>
              </a:xfrm>
              <a:custGeom>
                <a:avLst/>
                <a:gdLst>
                  <a:gd name="connsiteX0" fmla="*/ 0 w 8128000"/>
                  <a:gd name="connsiteY0" fmla="*/ 1083733 h 1083733"/>
                  <a:gd name="connsiteX1" fmla="*/ 812800 w 8128000"/>
                  <a:gd name="connsiteY1" fmla="*/ 0 h 1083733"/>
                  <a:gd name="connsiteX2" fmla="*/ 7315200 w 8128000"/>
                  <a:gd name="connsiteY2" fmla="*/ 0 h 1083733"/>
                  <a:gd name="connsiteX3" fmla="*/ 8128000 w 8128000"/>
                  <a:gd name="connsiteY3" fmla="*/ 1083733 h 1083733"/>
                  <a:gd name="connsiteX4" fmla="*/ 0 w 8128000"/>
                  <a:gd name="connsiteY4" fmla="*/ 1083733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28000" h="1083733">
                    <a:moveTo>
                      <a:pt x="0" y="1083733"/>
                    </a:moveTo>
                    <a:lnTo>
                      <a:pt x="812800" y="0"/>
                    </a:lnTo>
                    <a:lnTo>
                      <a:pt x="7315200" y="0"/>
                    </a:lnTo>
                    <a:lnTo>
                      <a:pt x="8128000" y="1083733"/>
                    </a:lnTo>
                    <a:lnTo>
                      <a:pt x="0" y="1083733"/>
                    </a:lnTo>
                    <a:close/>
                  </a:path>
                </a:pathLst>
              </a:custGeom>
              <a:solidFill>
                <a:schemeClr val="accent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57959" tIns="35560" rIns="1457961"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p:txBody>
          </p:sp>
        </p:grpSp>
        <p:sp>
          <p:nvSpPr>
            <p:cNvPr id="27" name="TextBox 26">
              <a:extLst>
                <a:ext uri="{FF2B5EF4-FFF2-40B4-BE49-F238E27FC236}">
                  <a16:creationId xmlns:a16="http://schemas.microsoft.com/office/drawing/2014/main" id="{F861C48C-AF64-AB8E-5660-85FB03818526}"/>
                </a:ext>
              </a:extLst>
            </p:cNvPr>
            <p:cNvSpPr txBox="1"/>
            <p:nvPr/>
          </p:nvSpPr>
          <p:spPr>
            <a:xfrm>
              <a:off x="7970457" y="5896368"/>
              <a:ext cx="2677016" cy="369332"/>
            </a:xfrm>
            <a:prstGeom prst="rect">
              <a:avLst/>
            </a:prstGeom>
            <a:noFill/>
          </p:spPr>
          <p:txBody>
            <a:bodyPr wrap="none" rtlCol="0">
              <a:spAutoFit/>
            </a:bodyPr>
            <a:lstStyle/>
            <a:p>
              <a:r>
                <a:rPr lang="en-US" dirty="0"/>
                <a:t>Level 1: Primary Producers</a:t>
              </a:r>
            </a:p>
          </p:txBody>
        </p:sp>
        <p:sp>
          <p:nvSpPr>
            <p:cNvPr id="28" name="TextBox 27">
              <a:extLst>
                <a:ext uri="{FF2B5EF4-FFF2-40B4-BE49-F238E27FC236}">
                  <a16:creationId xmlns:a16="http://schemas.microsoft.com/office/drawing/2014/main" id="{85127D3A-E7A5-E0F6-5D38-A11E54BC6820}"/>
                </a:ext>
              </a:extLst>
            </p:cNvPr>
            <p:cNvSpPr txBox="1"/>
            <p:nvPr/>
          </p:nvSpPr>
          <p:spPr>
            <a:xfrm>
              <a:off x="7030359" y="4827366"/>
              <a:ext cx="2781723" cy="369332"/>
            </a:xfrm>
            <a:prstGeom prst="rect">
              <a:avLst/>
            </a:prstGeom>
            <a:noFill/>
          </p:spPr>
          <p:txBody>
            <a:bodyPr wrap="none" rtlCol="0">
              <a:spAutoFit/>
            </a:bodyPr>
            <a:lstStyle/>
            <a:p>
              <a:r>
                <a:rPr lang="en-US" dirty="0"/>
                <a:t>Level 2: Primary Consumers</a:t>
              </a:r>
            </a:p>
          </p:txBody>
        </p:sp>
        <p:sp>
          <p:nvSpPr>
            <p:cNvPr id="29" name="TextBox 28">
              <a:extLst>
                <a:ext uri="{FF2B5EF4-FFF2-40B4-BE49-F238E27FC236}">
                  <a16:creationId xmlns:a16="http://schemas.microsoft.com/office/drawing/2014/main" id="{80A1A68D-F4BC-3D1A-E12E-730CB5FB5CA6}"/>
                </a:ext>
              </a:extLst>
            </p:cNvPr>
            <p:cNvSpPr txBox="1"/>
            <p:nvPr/>
          </p:nvSpPr>
          <p:spPr>
            <a:xfrm>
              <a:off x="6179193" y="3758363"/>
              <a:ext cx="3028265" cy="369332"/>
            </a:xfrm>
            <a:prstGeom prst="rect">
              <a:avLst/>
            </a:prstGeom>
            <a:noFill/>
          </p:spPr>
          <p:txBody>
            <a:bodyPr wrap="none" rtlCol="0">
              <a:spAutoFit/>
            </a:bodyPr>
            <a:lstStyle/>
            <a:p>
              <a:r>
                <a:rPr lang="en-US" dirty="0"/>
                <a:t>Level 3: Secondary Consumers</a:t>
              </a:r>
            </a:p>
          </p:txBody>
        </p:sp>
        <p:sp>
          <p:nvSpPr>
            <p:cNvPr id="30" name="TextBox 29">
              <a:extLst>
                <a:ext uri="{FF2B5EF4-FFF2-40B4-BE49-F238E27FC236}">
                  <a16:creationId xmlns:a16="http://schemas.microsoft.com/office/drawing/2014/main" id="{04168B46-2A9A-361F-7982-005F9B107392}"/>
                </a:ext>
              </a:extLst>
            </p:cNvPr>
            <p:cNvSpPr txBox="1"/>
            <p:nvPr/>
          </p:nvSpPr>
          <p:spPr>
            <a:xfrm>
              <a:off x="5213695" y="2689360"/>
              <a:ext cx="2762808" cy="369332"/>
            </a:xfrm>
            <a:prstGeom prst="rect">
              <a:avLst/>
            </a:prstGeom>
            <a:noFill/>
          </p:spPr>
          <p:txBody>
            <a:bodyPr wrap="none" rtlCol="0">
              <a:spAutoFit/>
            </a:bodyPr>
            <a:lstStyle/>
            <a:p>
              <a:r>
                <a:rPr lang="en-US" dirty="0"/>
                <a:t>Level 4: Tertiary Consumers</a:t>
              </a:r>
            </a:p>
          </p:txBody>
        </p:sp>
        <p:sp>
          <p:nvSpPr>
            <p:cNvPr id="31" name="TextBox 30">
              <a:extLst>
                <a:ext uri="{FF2B5EF4-FFF2-40B4-BE49-F238E27FC236}">
                  <a16:creationId xmlns:a16="http://schemas.microsoft.com/office/drawing/2014/main" id="{81C181C4-5C61-F164-5562-AFD83F8AA3E3}"/>
                </a:ext>
              </a:extLst>
            </p:cNvPr>
            <p:cNvSpPr txBox="1"/>
            <p:nvPr/>
          </p:nvSpPr>
          <p:spPr>
            <a:xfrm>
              <a:off x="4400638" y="1620357"/>
              <a:ext cx="3123355" cy="369332"/>
            </a:xfrm>
            <a:prstGeom prst="rect">
              <a:avLst/>
            </a:prstGeom>
            <a:noFill/>
          </p:spPr>
          <p:txBody>
            <a:bodyPr wrap="none" rtlCol="0">
              <a:spAutoFit/>
            </a:bodyPr>
            <a:lstStyle/>
            <a:p>
              <a:r>
                <a:rPr lang="en-US" dirty="0"/>
                <a:t>Level 5: Quaternary Consumers</a:t>
              </a:r>
            </a:p>
          </p:txBody>
        </p:sp>
      </p:grpSp>
      <p:sp>
        <p:nvSpPr>
          <p:cNvPr id="2" name="Title 1">
            <a:extLst>
              <a:ext uri="{FF2B5EF4-FFF2-40B4-BE49-F238E27FC236}">
                <a16:creationId xmlns:a16="http://schemas.microsoft.com/office/drawing/2014/main" id="{FF32D1ED-BB20-A7D0-AF3D-C1E5DC5A2B83}"/>
              </a:ext>
            </a:extLst>
          </p:cNvPr>
          <p:cNvSpPr>
            <a:spLocks noGrp="1"/>
          </p:cNvSpPr>
          <p:nvPr>
            <p:ph type="title"/>
          </p:nvPr>
        </p:nvSpPr>
        <p:spPr>
          <a:xfrm>
            <a:off x="0" y="0"/>
            <a:ext cx="3291840" cy="1325563"/>
          </a:xfrm>
        </p:spPr>
        <p:txBody>
          <a:bodyPr/>
          <a:lstStyle/>
          <a:p>
            <a:pPr algn="ctr"/>
            <a:r>
              <a:rPr lang="en-US" u="sng"/>
              <a:t>Trophic Level:</a:t>
            </a:r>
            <a:endParaRPr lang="en-US" u="sng" dirty="0"/>
          </a:p>
        </p:txBody>
      </p:sp>
      <p:sp>
        <p:nvSpPr>
          <p:cNvPr id="6" name="TextBox 5">
            <a:extLst>
              <a:ext uri="{FF2B5EF4-FFF2-40B4-BE49-F238E27FC236}">
                <a16:creationId xmlns:a16="http://schemas.microsoft.com/office/drawing/2014/main" id="{CF04FC97-5292-93C2-B981-06EF7C4DEA7C}"/>
              </a:ext>
            </a:extLst>
          </p:cNvPr>
          <p:cNvSpPr txBox="1"/>
          <p:nvPr/>
        </p:nvSpPr>
        <p:spPr>
          <a:xfrm>
            <a:off x="3261182" y="340387"/>
            <a:ext cx="8650635" cy="707886"/>
          </a:xfrm>
          <a:prstGeom prst="rect">
            <a:avLst/>
          </a:prstGeom>
          <a:noFill/>
        </p:spPr>
        <p:txBody>
          <a:bodyPr wrap="square" rtlCol="0">
            <a:spAutoFit/>
          </a:bodyPr>
          <a:lstStyle/>
          <a:p>
            <a:r>
              <a:rPr lang="en-US" sz="2000" kern="0" dirty="0">
                <a:solidFill>
                  <a:srgbClr val="000000"/>
                </a:solidFill>
                <a:effectLst/>
                <a:latin typeface="Calibri" panose="020F0502020204030204" pitchFamily="34" charset="0"/>
                <a:ea typeface="Times New Roman" panose="02020603050405020304" pitchFamily="18" charset="0"/>
              </a:rPr>
              <a:t>The position that an organism occupies in a food chain; ranges from a value of 1 (primary producers) to 5 (marine mammals, humans)</a:t>
            </a:r>
            <a:endParaRPr lang="en-US" sz="2000" dirty="0"/>
          </a:p>
        </p:txBody>
      </p:sp>
      <p:pic>
        <p:nvPicPr>
          <p:cNvPr id="34" name="Graphic 33" descr="Plant With Roots outline">
            <a:extLst>
              <a:ext uri="{FF2B5EF4-FFF2-40B4-BE49-F238E27FC236}">
                <a16:creationId xmlns:a16="http://schemas.microsoft.com/office/drawing/2014/main" id="{958FBE80-6A67-759A-BE73-2CA2911C44A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206295" y="5798716"/>
            <a:ext cx="914400" cy="914400"/>
          </a:xfrm>
          <a:prstGeom prst="rect">
            <a:avLst/>
          </a:prstGeom>
        </p:spPr>
      </p:pic>
      <p:pic>
        <p:nvPicPr>
          <p:cNvPr id="36" name="Graphic 35" descr="Seaweed outline">
            <a:extLst>
              <a:ext uri="{FF2B5EF4-FFF2-40B4-BE49-F238E27FC236}">
                <a16:creationId xmlns:a16="http://schemas.microsoft.com/office/drawing/2014/main" id="{C8A9E39F-A218-658D-8775-8A066D6D87E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247340" y="5805531"/>
            <a:ext cx="900770" cy="900770"/>
          </a:xfrm>
          <a:prstGeom prst="rect">
            <a:avLst/>
          </a:prstGeom>
        </p:spPr>
      </p:pic>
      <p:pic>
        <p:nvPicPr>
          <p:cNvPr id="38" name="Graphic 37" descr="Seaweed outline">
            <a:extLst>
              <a:ext uri="{FF2B5EF4-FFF2-40B4-BE49-F238E27FC236}">
                <a16:creationId xmlns:a16="http://schemas.microsoft.com/office/drawing/2014/main" id="{329D545C-6BCE-0953-6C13-AFB58400624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853936" y="5827210"/>
            <a:ext cx="914400" cy="914400"/>
          </a:xfrm>
          <a:prstGeom prst="rect">
            <a:avLst/>
          </a:prstGeom>
        </p:spPr>
      </p:pic>
      <p:pic>
        <p:nvPicPr>
          <p:cNvPr id="44" name="Picture 43" descr="Microscopic view of algae">
            <a:extLst>
              <a:ext uri="{FF2B5EF4-FFF2-40B4-BE49-F238E27FC236}">
                <a16:creationId xmlns:a16="http://schemas.microsoft.com/office/drawing/2014/main" id="{EDC81402-1E32-5C6E-A413-2F77CA8E7D5D}"/>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6602914" y="5827210"/>
            <a:ext cx="1129707" cy="846177"/>
          </a:xfrm>
          <a:prstGeom prst="rect">
            <a:avLst/>
          </a:prstGeom>
        </p:spPr>
      </p:pic>
      <p:pic>
        <p:nvPicPr>
          <p:cNvPr id="58" name="Graphic 57" descr="Competition outline">
            <a:extLst>
              <a:ext uri="{FF2B5EF4-FFF2-40B4-BE49-F238E27FC236}">
                <a16:creationId xmlns:a16="http://schemas.microsoft.com/office/drawing/2014/main" id="{FBEC0F6E-5EFA-1D6B-39E3-E30116FAFF3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206295" y="3783193"/>
            <a:ext cx="914400" cy="914400"/>
          </a:xfrm>
          <a:prstGeom prst="rect">
            <a:avLst/>
          </a:prstGeom>
        </p:spPr>
      </p:pic>
      <p:pic>
        <p:nvPicPr>
          <p:cNvPr id="68" name="Picture 67" descr="Two Dungeness crabs on ice">
            <a:extLst>
              <a:ext uri="{FF2B5EF4-FFF2-40B4-BE49-F238E27FC236}">
                <a16:creationId xmlns:a16="http://schemas.microsoft.com/office/drawing/2014/main" id="{1D59A25F-B083-B90B-CBC1-DE4DD74CB544}"/>
              </a:ext>
            </a:extLst>
          </p:cNvPr>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6226792" y="3713522"/>
            <a:ext cx="1104190" cy="735636"/>
          </a:xfrm>
          <a:prstGeom prst="rect">
            <a:avLst/>
          </a:prstGeom>
        </p:spPr>
      </p:pic>
      <p:pic>
        <p:nvPicPr>
          <p:cNvPr id="70" name="Picture 69" descr="Long blades of grass with water drops">
            <a:extLst>
              <a:ext uri="{FF2B5EF4-FFF2-40B4-BE49-F238E27FC236}">
                <a16:creationId xmlns:a16="http://schemas.microsoft.com/office/drawing/2014/main" id="{3DDB0972-659B-A7DE-D1D2-A92AF0D4C93A}"/>
              </a:ext>
            </a:extLst>
          </p:cNvPr>
          <p:cNvPicPr>
            <a:picLocks noChangeAspect="1"/>
          </p:cNvPicPr>
          <p:nvPr/>
        </p:nvPicPr>
        <p:blipFill>
          <a:blip r:embed="rId13" cstate="print">
            <a:extLst>
              <a:ext uri="{28A0092B-C50C-407E-A947-70E740481C1C}">
                <a14:useLocalDpi xmlns:a14="http://schemas.microsoft.com/office/drawing/2010/main"/>
              </a:ext>
            </a:extLst>
          </a:blip>
          <a:stretch>
            <a:fillRect/>
          </a:stretch>
        </p:blipFill>
        <p:spPr>
          <a:xfrm>
            <a:off x="3691230" y="5844061"/>
            <a:ext cx="1235566" cy="823711"/>
          </a:xfrm>
          <a:prstGeom prst="rect">
            <a:avLst/>
          </a:prstGeom>
        </p:spPr>
      </p:pic>
      <p:pic>
        <p:nvPicPr>
          <p:cNvPr id="72" name="Picture 71" descr="Bald Eagle perched on a stump">
            <a:extLst>
              <a:ext uri="{FF2B5EF4-FFF2-40B4-BE49-F238E27FC236}">
                <a16:creationId xmlns:a16="http://schemas.microsoft.com/office/drawing/2014/main" id="{B8EBA666-797E-83F3-1F21-AA5F7FC480EA}"/>
              </a:ext>
            </a:extLst>
          </p:cNvPr>
          <p:cNvPicPr>
            <a:picLocks noChangeAspect="1"/>
          </p:cNvPicPr>
          <p:nvPr/>
        </p:nvPicPr>
        <p:blipFill rotWithShape="1">
          <a:blip r:embed="rId14" cstate="print">
            <a:extLst>
              <a:ext uri="{28A0092B-C50C-407E-A947-70E740481C1C}">
                <a14:useLocalDpi xmlns:a14="http://schemas.microsoft.com/office/drawing/2010/main"/>
              </a:ext>
            </a:extLst>
          </a:blip>
          <a:srcRect/>
          <a:stretch/>
        </p:blipFill>
        <p:spPr>
          <a:xfrm>
            <a:off x="6199083" y="2637760"/>
            <a:ext cx="609361" cy="848902"/>
          </a:xfrm>
          <a:prstGeom prst="rect">
            <a:avLst/>
          </a:prstGeom>
        </p:spPr>
      </p:pic>
      <p:pic>
        <p:nvPicPr>
          <p:cNvPr id="74" name="Picture 73" descr="Portrait of white duck">
            <a:extLst>
              <a:ext uri="{FF2B5EF4-FFF2-40B4-BE49-F238E27FC236}">
                <a16:creationId xmlns:a16="http://schemas.microsoft.com/office/drawing/2014/main" id="{A9DA3925-DD74-1173-9A55-08A49C69C7BA}"/>
              </a:ext>
            </a:extLst>
          </p:cNvPr>
          <p:cNvPicPr>
            <a:picLocks noChangeAspect="1"/>
          </p:cNvPicPr>
          <p:nvPr/>
        </p:nvPicPr>
        <p:blipFill rotWithShape="1">
          <a:blip r:embed="rId15" cstate="print">
            <a:extLst>
              <a:ext uri="{28A0092B-C50C-407E-A947-70E740481C1C}">
                <a14:useLocalDpi xmlns:a14="http://schemas.microsoft.com/office/drawing/2010/main"/>
              </a:ext>
            </a:extLst>
          </a:blip>
          <a:srcRect/>
          <a:stretch/>
        </p:blipFill>
        <p:spPr>
          <a:xfrm>
            <a:off x="4509404" y="3654057"/>
            <a:ext cx="554692" cy="854566"/>
          </a:xfrm>
          <a:prstGeom prst="rect">
            <a:avLst/>
          </a:prstGeom>
        </p:spPr>
      </p:pic>
      <p:pic>
        <p:nvPicPr>
          <p:cNvPr id="78" name="Picture 77" descr="Single emperor penguin">
            <a:extLst>
              <a:ext uri="{FF2B5EF4-FFF2-40B4-BE49-F238E27FC236}">
                <a16:creationId xmlns:a16="http://schemas.microsoft.com/office/drawing/2014/main" id="{CA4F5F03-FC43-0CA5-D71B-B2DC2500E72B}"/>
              </a:ext>
            </a:extLst>
          </p:cNvPr>
          <p:cNvPicPr>
            <a:picLocks noChangeAspect="1"/>
          </p:cNvPicPr>
          <p:nvPr/>
        </p:nvPicPr>
        <p:blipFill rotWithShape="1">
          <a:blip r:embed="rId16" cstate="print">
            <a:extLst>
              <a:ext uri="{28A0092B-C50C-407E-A947-70E740481C1C}">
                <a14:useLocalDpi xmlns:a14="http://schemas.microsoft.com/office/drawing/2010/main"/>
              </a:ext>
            </a:extLst>
          </a:blip>
          <a:srcRect/>
          <a:stretch/>
        </p:blipFill>
        <p:spPr>
          <a:xfrm>
            <a:off x="4337111" y="2565445"/>
            <a:ext cx="512100" cy="934812"/>
          </a:xfrm>
          <a:prstGeom prst="rect">
            <a:avLst/>
          </a:prstGeom>
        </p:spPr>
      </p:pic>
      <p:pic>
        <p:nvPicPr>
          <p:cNvPr id="82" name="Picture 81" descr="Seal on beach">
            <a:extLst>
              <a:ext uri="{FF2B5EF4-FFF2-40B4-BE49-F238E27FC236}">
                <a16:creationId xmlns:a16="http://schemas.microsoft.com/office/drawing/2014/main" id="{4072BEAB-2FC6-0463-7731-97052A509C73}"/>
              </a:ext>
            </a:extLst>
          </p:cNvPr>
          <p:cNvPicPr>
            <a:picLocks noChangeAspect="1"/>
          </p:cNvPicPr>
          <p:nvPr/>
        </p:nvPicPr>
        <p:blipFill>
          <a:blip r:embed="rId17" cstate="print">
            <a:extLst>
              <a:ext uri="{28A0092B-C50C-407E-A947-70E740481C1C}">
                <a14:useLocalDpi xmlns:a14="http://schemas.microsoft.com/office/drawing/2010/main"/>
              </a:ext>
            </a:extLst>
          </a:blip>
          <a:stretch>
            <a:fillRect/>
          </a:stretch>
        </p:blipFill>
        <p:spPr>
          <a:xfrm>
            <a:off x="4944935" y="2714262"/>
            <a:ext cx="1062244" cy="707886"/>
          </a:xfrm>
          <a:prstGeom prst="rect">
            <a:avLst/>
          </a:prstGeom>
        </p:spPr>
      </p:pic>
      <p:pic>
        <p:nvPicPr>
          <p:cNvPr id="84" name="Picture 83" descr="Orca in the ocean">
            <a:extLst>
              <a:ext uri="{FF2B5EF4-FFF2-40B4-BE49-F238E27FC236}">
                <a16:creationId xmlns:a16="http://schemas.microsoft.com/office/drawing/2014/main" id="{1A3A70BA-2691-3BEA-BBC8-403D1957253D}"/>
              </a:ext>
            </a:extLst>
          </p:cNvPr>
          <p:cNvPicPr>
            <a:picLocks noChangeAspect="1"/>
          </p:cNvPicPr>
          <p:nvPr/>
        </p:nvPicPr>
        <p:blipFill rotWithShape="1">
          <a:blip r:embed="rId18" cstate="print">
            <a:extLst>
              <a:ext uri="{28A0092B-C50C-407E-A947-70E740481C1C}">
                <a14:useLocalDpi xmlns:a14="http://schemas.microsoft.com/office/drawing/2010/main"/>
              </a:ext>
            </a:extLst>
          </a:blip>
          <a:srcRect/>
          <a:stretch/>
        </p:blipFill>
        <p:spPr>
          <a:xfrm>
            <a:off x="5313537" y="1179427"/>
            <a:ext cx="781917" cy="731827"/>
          </a:xfrm>
          <a:prstGeom prst="rect">
            <a:avLst/>
          </a:prstGeom>
        </p:spPr>
      </p:pic>
      <p:pic>
        <p:nvPicPr>
          <p:cNvPr id="92" name="Graphic 91" descr="Users with solid fill">
            <a:extLst>
              <a:ext uri="{FF2B5EF4-FFF2-40B4-BE49-F238E27FC236}">
                <a16:creationId xmlns:a16="http://schemas.microsoft.com/office/drawing/2014/main" id="{0916EF09-D78F-B021-DF9B-7DAC580C6C5E}"/>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5342754" y="1847005"/>
            <a:ext cx="813735" cy="813735"/>
          </a:xfrm>
          <a:prstGeom prst="rect">
            <a:avLst/>
          </a:prstGeom>
        </p:spPr>
      </p:pic>
      <p:pic>
        <p:nvPicPr>
          <p:cNvPr id="96" name="Graphic 95" descr="Sun with solid fill">
            <a:extLst>
              <a:ext uri="{FF2B5EF4-FFF2-40B4-BE49-F238E27FC236}">
                <a16:creationId xmlns:a16="http://schemas.microsoft.com/office/drawing/2014/main" id="{0ED4C348-9B79-2BCD-9339-32694ADFE346}"/>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665682" y="1596291"/>
            <a:ext cx="1400336" cy="1400336"/>
          </a:xfrm>
          <a:prstGeom prst="rect">
            <a:avLst/>
          </a:prstGeom>
        </p:spPr>
      </p:pic>
      <p:pic>
        <p:nvPicPr>
          <p:cNvPr id="100" name="Graphic 99" descr="Line arrow: Counter-clockwise curve with solid fill">
            <a:extLst>
              <a:ext uri="{FF2B5EF4-FFF2-40B4-BE49-F238E27FC236}">
                <a16:creationId xmlns:a16="http://schemas.microsoft.com/office/drawing/2014/main" id="{DB775772-331C-69B9-15BB-BC176591CD40}"/>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rot="11278752">
            <a:off x="178072" y="2939307"/>
            <a:ext cx="1922819" cy="3324236"/>
          </a:xfrm>
          <a:prstGeom prst="rect">
            <a:avLst/>
          </a:prstGeom>
        </p:spPr>
      </p:pic>
      <p:pic>
        <p:nvPicPr>
          <p:cNvPr id="104" name="Graphic 103" descr="Spider outline">
            <a:extLst>
              <a:ext uri="{FF2B5EF4-FFF2-40B4-BE49-F238E27FC236}">
                <a16:creationId xmlns:a16="http://schemas.microsoft.com/office/drawing/2014/main" id="{67994B79-C141-21BF-6395-A5046D1A2D61}"/>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3512071" y="3624140"/>
            <a:ext cx="914400" cy="914400"/>
          </a:xfrm>
          <a:prstGeom prst="rect">
            <a:avLst/>
          </a:prstGeom>
        </p:spPr>
      </p:pic>
      <p:sp>
        <p:nvSpPr>
          <p:cNvPr id="10" name="Freeform 9">
            <a:extLst>
              <a:ext uri="{FF2B5EF4-FFF2-40B4-BE49-F238E27FC236}">
                <a16:creationId xmlns:a16="http://schemas.microsoft.com/office/drawing/2014/main" id="{D953B0F5-3407-D023-A95D-5FEDEA4BE0DF}"/>
              </a:ext>
            </a:extLst>
          </p:cNvPr>
          <p:cNvSpPr/>
          <p:nvPr/>
        </p:nvSpPr>
        <p:spPr>
          <a:xfrm>
            <a:off x="1736639" y="4687368"/>
            <a:ext cx="7373229" cy="991408"/>
          </a:xfrm>
          <a:custGeom>
            <a:avLst/>
            <a:gdLst>
              <a:gd name="connsiteX0" fmla="*/ 0 w 6502399"/>
              <a:gd name="connsiteY0" fmla="*/ 1083733 h 1083733"/>
              <a:gd name="connsiteX1" fmla="*/ 812800 w 6502399"/>
              <a:gd name="connsiteY1" fmla="*/ 0 h 1083733"/>
              <a:gd name="connsiteX2" fmla="*/ 5689599 w 6502399"/>
              <a:gd name="connsiteY2" fmla="*/ 0 h 1083733"/>
              <a:gd name="connsiteX3" fmla="*/ 6502399 w 6502399"/>
              <a:gd name="connsiteY3" fmla="*/ 1083733 h 1083733"/>
              <a:gd name="connsiteX4" fmla="*/ 0 w 6502399"/>
              <a:gd name="connsiteY4" fmla="*/ 1083733 h 1083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02399" h="1083733">
                <a:moveTo>
                  <a:pt x="0" y="1083733"/>
                </a:moveTo>
                <a:lnTo>
                  <a:pt x="812800" y="0"/>
                </a:lnTo>
                <a:lnTo>
                  <a:pt x="5689599" y="0"/>
                </a:lnTo>
                <a:lnTo>
                  <a:pt x="6502399" y="1083733"/>
                </a:lnTo>
                <a:lnTo>
                  <a:pt x="0" y="1083733"/>
                </a:lnTo>
                <a:close/>
              </a:path>
            </a:pathLst>
          </a:custGeom>
          <a:solidFill>
            <a:schemeClr val="accent1">
              <a:lumMod val="60000"/>
              <a:lumOff val="4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6180" tIns="48260" rIns="1186179" bIns="48260" numCol="1" spcCol="1270" anchor="ctr" anchorCtr="0">
            <a:noAutofit/>
          </a:bodyPr>
          <a:lstStyle/>
          <a:p>
            <a:pPr marL="0" lvl="0" indent="0" algn="ctr" defTabSz="1689100">
              <a:lnSpc>
                <a:spcPct val="90000"/>
              </a:lnSpc>
              <a:spcBef>
                <a:spcPct val="0"/>
              </a:spcBef>
              <a:spcAft>
                <a:spcPct val="35000"/>
              </a:spcAft>
              <a:buNone/>
            </a:pPr>
            <a:endParaRPr lang="en-US" sz="3800" kern="1200" dirty="0"/>
          </a:p>
        </p:txBody>
      </p:sp>
      <p:pic>
        <p:nvPicPr>
          <p:cNvPr id="11" name="Picture 10" descr="Strips of candy">
            <a:extLst>
              <a:ext uri="{FF2B5EF4-FFF2-40B4-BE49-F238E27FC236}">
                <a16:creationId xmlns:a16="http://schemas.microsoft.com/office/drawing/2014/main" id="{4FA7ECD7-8656-A604-0B64-3883550F9985}"/>
              </a:ext>
            </a:extLst>
          </p:cNvPr>
          <p:cNvPicPr>
            <a:picLocks noChangeAspect="1"/>
          </p:cNvPicPr>
          <p:nvPr/>
        </p:nvPicPr>
        <p:blipFill rotWithShape="1">
          <a:blip r:embed="rId27" cstate="print">
            <a:extLst>
              <a:ext uri="{28A0092B-C50C-407E-A947-70E740481C1C}">
                <a14:useLocalDpi xmlns:a14="http://schemas.microsoft.com/office/drawing/2010/main"/>
              </a:ext>
            </a:extLst>
          </a:blip>
          <a:srcRect/>
          <a:stretch/>
        </p:blipFill>
        <p:spPr>
          <a:xfrm>
            <a:off x="3690036" y="4723083"/>
            <a:ext cx="811282" cy="914400"/>
          </a:xfrm>
          <a:prstGeom prst="rect">
            <a:avLst/>
          </a:prstGeom>
        </p:spPr>
      </p:pic>
      <p:pic>
        <p:nvPicPr>
          <p:cNvPr id="12" name="Graphic 11" descr="Butterfly with solid fill">
            <a:extLst>
              <a:ext uri="{FF2B5EF4-FFF2-40B4-BE49-F238E27FC236}">
                <a16:creationId xmlns:a16="http://schemas.microsoft.com/office/drawing/2014/main" id="{253D455D-A39C-B417-0921-1F6822B7D141}"/>
              </a:ext>
            </a:extLst>
          </p:cNvPr>
          <p:cNvPicPr>
            <a:picLocks noChangeAspect="1"/>
          </p:cNvPicPr>
          <p:nvPr/>
        </p:nvPicPr>
        <p:blipFill>
          <a:blip r:embed="rId28">
            <a:extLst>
              <a:ext uri="{96DAC541-7B7A-43D3-8B79-37D633B846F1}">
                <asvg:svgBlip xmlns:asvg="http://schemas.microsoft.com/office/drawing/2016/SVG/main" r:embed="rId29"/>
              </a:ext>
            </a:extLst>
          </a:blip>
          <a:stretch>
            <a:fillRect/>
          </a:stretch>
        </p:blipFill>
        <p:spPr>
          <a:xfrm>
            <a:off x="7467476" y="4723083"/>
            <a:ext cx="914400" cy="914400"/>
          </a:xfrm>
          <a:prstGeom prst="rect">
            <a:avLst/>
          </a:prstGeom>
        </p:spPr>
      </p:pic>
      <p:pic>
        <p:nvPicPr>
          <p:cNvPr id="13" name="Graphic 12" descr="Worm with solid fill">
            <a:extLst>
              <a:ext uri="{FF2B5EF4-FFF2-40B4-BE49-F238E27FC236}">
                <a16:creationId xmlns:a16="http://schemas.microsoft.com/office/drawing/2014/main" id="{E38AB7F4-E0FA-9048-394D-1535EC8CC8ED}"/>
              </a:ext>
            </a:extLst>
          </p:cNvPr>
          <p:cNvPicPr>
            <a:picLocks noChangeAspect="1"/>
          </p:cNvPicPr>
          <p:nvPr/>
        </p:nvPicPr>
        <p:blipFill>
          <a:blip r:embed="rId30">
            <a:extLst>
              <a:ext uri="{96DAC541-7B7A-43D3-8B79-37D633B846F1}">
                <asvg:svgBlip xmlns:asvg="http://schemas.microsoft.com/office/drawing/2016/SVG/main" r:embed="rId31"/>
              </a:ext>
            </a:extLst>
          </a:blip>
          <a:stretch>
            <a:fillRect/>
          </a:stretch>
        </p:blipFill>
        <p:spPr>
          <a:xfrm>
            <a:off x="4650348" y="4723083"/>
            <a:ext cx="914400" cy="914400"/>
          </a:xfrm>
          <a:prstGeom prst="rect">
            <a:avLst/>
          </a:prstGeom>
        </p:spPr>
      </p:pic>
      <p:pic>
        <p:nvPicPr>
          <p:cNvPr id="14" name="Graphic 13" descr="Mushroom with solid fill">
            <a:extLst>
              <a:ext uri="{FF2B5EF4-FFF2-40B4-BE49-F238E27FC236}">
                <a16:creationId xmlns:a16="http://schemas.microsoft.com/office/drawing/2014/main" id="{E6669A79-7372-DF02-6AB7-124184F75EDC}"/>
              </a:ext>
            </a:extLst>
          </p:cNvPr>
          <p:cNvPicPr>
            <a:picLocks noChangeAspect="1"/>
          </p:cNvPicPr>
          <p:nvPr/>
        </p:nvPicPr>
        <p:blipFill>
          <a:blip r:embed="rId32">
            <a:extLst>
              <a:ext uri="{96DAC541-7B7A-43D3-8B79-37D633B846F1}">
                <asvg:svgBlip xmlns:asvg="http://schemas.microsoft.com/office/drawing/2016/SVG/main" r:embed="rId33"/>
              </a:ext>
            </a:extLst>
          </a:blip>
          <a:stretch>
            <a:fillRect/>
          </a:stretch>
        </p:blipFill>
        <p:spPr>
          <a:xfrm>
            <a:off x="2396389" y="4687368"/>
            <a:ext cx="914400" cy="914400"/>
          </a:xfrm>
          <a:prstGeom prst="rect">
            <a:avLst/>
          </a:prstGeom>
        </p:spPr>
      </p:pic>
      <p:pic>
        <p:nvPicPr>
          <p:cNvPr id="15" name="Picture 14">
            <a:extLst>
              <a:ext uri="{FF2B5EF4-FFF2-40B4-BE49-F238E27FC236}">
                <a16:creationId xmlns:a16="http://schemas.microsoft.com/office/drawing/2014/main" id="{8DF6CA88-277E-2D41-3D71-97CA0E48D600}"/>
              </a:ext>
            </a:extLst>
          </p:cNvPr>
          <p:cNvPicPr>
            <a:picLocks noChangeAspect="1"/>
          </p:cNvPicPr>
          <p:nvPr/>
        </p:nvPicPr>
        <p:blipFill rotWithShape="1">
          <a:blip r:embed="rId34" cstate="print">
            <a:extLst>
              <a:ext uri="{28A0092B-C50C-407E-A947-70E740481C1C}">
                <a14:useLocalDpi xmlns:a14="http://schemas.microsoft.com/office/drawing/2010/main"/>
              </a:ext>
            </a:extLst>
          </a:blip>
          <a:srcRect/>
          <a:stretch/>
        </p:blipFill>
        <p:spPr>
          <a:xfrm>
            <a:off x="5713779" y="4768195"/>
            <a:ext cx="1753697" cy="824175"/>
          </a:xfrm>
          <a:prstGeom prst="rect">
            <a:avLst/>
          </a:prstGeom>
        </p:spPr>
      </p:pic>
      <p:pic>
        <p:nvPicPr>
          <p:cNvPr id="17" name="Picture 16" descr="A portrait of a male lion">
            <a:extLst>
              <a:ext uri="{FF2B5EF4-FFF2-40B4-BE49-F238E27FC236}">
                <a16:creationId xmlns:a16="http://schemas.microsoft.com/office/drawing/2014/main" id="{23398120-073C-598E-F56E-EEBCEFB101F7}"/>
              </a:ext>
            </a:extLst>
          </p:cNvPr>
          <p:cNvPicPr>
            <a:picLocks noChangeAspect="1"/>
          </p:cNvPicPr>
          <p:nvPr/>
        </p:nvPicPr>
        <p:blipFill rotWithShape="1">
          <a:blip r:embed="rId35" cstate="print">
            <a:extLst>
              <a:ext uri="{28A0092B-C50C-407E-A947-70E740481C1C}">
                <a14:useLocalDpi xmlns:a14="http://schemas.microsoft.com/office/drawing/2010/main"/>
              </a:ext>
            </a:extLst>
          </a:blip>
          <a:srcRect/>
          <a:stretch/>
        </p:blipFill>
        <p:spPr>
          <a:xfrm>
            <a:off x="4337228" y="1523305"/>
            <a:ext cx="869067" cy="813735"/>
          </a:xfrm>
          <a:prstGeom prst="rect">
            <a:avLst/>
          </a:prstGeom>
        </p:spPr>
      </p:pic>
      <p:sp>
        <p:nvSpPr>
          <p:cNvPr id="20" name="TextBox 19">
            <a:extLst>
              <a:ext uri="{FF2B5EF4-FFF2-40B4-BE49-F238E27FC236}">
                <a16:creationId xmlns:a16="http://schemas.microsoft.com/office/drawing/2014/main" id="{D872FAE9-BF3C-7399-0598-E4776DD40011}"/>
              </a:ext>
            </a:extLst>
          </p:cNvPr>
          <p:cNvSpPr txBox="1"/>
          <p:nvPr/>
        </p:nvSpPr>
        <p:spPr>
          <a:xfrm>
            <a:off x="0" y="6488668"/>
            <a:ext cx="623889" cy="369332"/>
          </a:xfrm>
          <a:prstGeom prst="rect">
            <a:avLst/>
          </a:prstGeom>
          <a:noFill/>
        </p:spPr>
        <p:txBody>
          <a:bodyPr wrap="none" rtlCol="0">
            <a:spAutoFit/>
          </a:bodyPr>
          <a:lstStyle/>
          <a:p>
            <a:r>
              <a:rPr lang="en-US" dirty="0"/>
              <a:t>Ex. 3</a:t>
            </a:r>
          </a:p>
        </p:txBody>
      </p:sp>
    </p:spTree>
    <p:extLst>
      <p:ext uri="{BB962C8B-B14F-4D97-AF65-F5344CB8AC3E}">
        <p14:creationId xmlns:p14="http://schemas.microsoft.com/office/powerpoint/2010/main" val="4775677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a:extLst>
              <a:ext uri="{FF2B5EF4-FFF2-40B4-BE49-F238E27FC236}">
                <a16:creationId xmlns:a16="http://schemas.microsoft.com/office/drawing/2014/main" id="{6867B1BA-6B07-815E-351C-C9F103A79E88}"/>
              </a:ext>
            </a:extLst>
          </p:cNvPr>
          <p:cNvSpPr txBox="1"/>
          <p:nvPr/>
        </p:nvSpPr>
        <p:spPr>
          <a:xfrm>
            <a:off x="0" y="6488668"/>
            <a:ext cx="623889" cy="369332"/>
          </a:xfrm>
          <a:prstGeom prst="rect">
            <a:avLst/>
          </a:prstGeom>
          <a:noFill/>
        </p:spPr>
        <p:txBody>
          <a:bodyPr wrap="none" rtlCol="0">
            <a:spAutoFit/>
          </a:bodyPr>
          <a:lstStyle/>
          <a:p>
            <a:r>
              <a:rPr lang="en-US" dirty="0"/>
              <a:t>Ex. 4</a:t>
            </a:r>
          </a:p>
        </p:txBody>
      </p:sp>
      <p:sp>
        <p:nvSpPr>
          <p:cNvPr id="2" name="TextBox 1">
            <a:extLst>
              <a:ext uri="{FF2B5EF4-FFF2-40B4-BE49-F238E27FC236}">
                <a16:creationId xmlns:a16="http://schemas.microsoft.com/office/drawing/2014/main" id="{A83F90B6-75FD-9451-E657-5BD861CA511B}"/>
              </a:ext>
            </a:extLst>
          </p:cNvPr>
          <p:cNvSpPr txBox="1"/>
          <p:nvPr/>
        </p:nvSpPr>
        <p:spPr>
          <a:xfrm>
            <a:off x="0" y="0"/>
            <a:ext cx="11530336" cy="646331"/>
          </a:xfrm>
          <a:prstGeom prst="rect">
            <a:avLst/>
          </a:prstGeom>
          <a:noFill/>
        </p:spPr>
        <p:txBody>
          <a:bodyPr wrap="none" rtlCol="0">
            <a:spAutoFit/>
          </a:bodyPr>
          <a:lstStyle/>
          <a:p>
            <a:r>
              <a:rPr lang="en-US" sz="3600" dirty="0"/>
              <a:t>Now it’s your turn to try: Put the organisms into a food chain</a:t>
            </a:r>
          </a:p>
        </p:txBody>
      </p:sp>
      <p:grpSp>
        <p:nvGrpSpPr>
          <p:cNvPr id="3" name="Group 2">
            <a:extLst>
              <a:ext uri="{FF2B5EF4-FFF2-40B4-BE49-F238E27FC236}">
                <a16:creationId xmlns:a16="http://schemas.microsoft.com/office/drawing/2014/main" id="{857946BF-3AB6-931E-903C-93598A8A23E9}"/>
              </a:ext>
            </a:extLst>
          </p:cNvPr>
          <p:cNvGrpSpPr/>
          <p:nvPr/>
        </p:nvGrpSpPr>
        <p:grpSpPr>
          <a:xfrm>
            <a:off x="983825" y="1607011"/>
            <a:ext cx="2777449" cy="3992733"/>
            <a:chOff x="1012542" y="1979046"/>
            <a:chExt cx="2777449" cy="3992733"/>
          </a:xfrm>
        </p:grpSpPr>
        <p:sp>
          <p:nvSpPr>
            <p:cNvPr id="4" name="TextBox 3">
              <a:extLst>
                <a:ext uri="{FF2B5EF4-FFF2-40B4-BE49-F238E27FC236}">
                  <a16:creationId xmlns:a16="http://schemas.microsoft.com/office/drawing/2014/main" id="{F5D40DA1-7046-BC58-4FC1-A230F8280AA8}"/>
                </a:ext>
              </a:extLst>
            </p:cNvPr>
            <p:cNvSpPr txBox="1"/>
            <p:nvPr/>
          </p:nvSpPr>
          <p:spPr>
            <a:xfrm>
              <a:off x="1032611" y="2707986"/>
              <a:ext cx="860300" cy="646331"/>
            </a:xfrm>
            <a:prstGeom prst="rect">
              <a:avLst/>
            </a:prstGeom>
            <a:noFill/>
          </p:spPr>
          <p:txBody>
            <a:bodyPr wrap="none" rtlCol="0">
              <a:spAutoFit/>
            </a:bodyPr>
            <a:lstStyle/>
            <a:p>
              <a:r>
                <a:rPr lang="en-US" sz="3600" dirty="0"/>
                <a:t>You</a:t>
              </a:r>
            </a:p>
          </p:txBody>
        </p:sp>
        <p:sp>
          <p:nvSpPr>
            <p:cNvPr id="5" name="TextBox 4">
              <a:extLst>
                <a:ext uri="{FF2B5EF4-FFF2-40B4-BE49-F238E27FC236}">
                  <a16:creationId xmlns:a16="http://schemas.microsoft.com/office/drawing/2014/main" id="{D444DDA0-5D34-3987-395B-574057A95DCA}"/>
                </a:ext>
              </a:extLst>
            </p:cNvPr>
            <p:cNvSpPr txBox="1"/>
            <p:nvPr/>
          </p:nvSpPr>
          <p:spPr>
            <a:xfrm>
              <a:off x="2579275" y="3592174"/>
              <a:ext cx="1210716" cy="646331"/>
            </a:xfrm>
            <a:prstGeom prst="rect">
              <a:avLst/>
            </a:prstGeom>
            <a:noFill/>
          </p:spPr>
          <p:txBody>
            <a:bodyPr wrap="none" rtlCol="0">
              <a:spAutoFit/>
            </a:bodyPr>
            <a:lstStyle/>
            <a:p>
              <a:r>
                <a:rPr lang="en-US" sz="3600" dirty="0"/>
                <a:t>Grass</a:t>
              </a:r>
            </a:p>
          </p:txBody>
        </p:sp>
        <p:sp>
          <p:nvSpPr>
            <p:cNvPr id="6" name="TextBox 5">
              <a:extLst>
                <a:ext uri="{FF2B5EF4-FFF2-40B4-BE49-F238E27FC236}">
                  <a16:creationId xmlns:a16="http://schemas.microsoft.com/office/drawing/2014/main" id="{E9AF61AC-B9C8-0239-6041-CADA00EA407C}"/>
                </a:ext>
              </a:extLst>
            </p:cNvPr>
            <p:cNvSpPr txBox="1"/>
            <p:nvPr/>
          </p:nvSpPr>
          <p:spPr>
            <a:xfrm>
              <a:off x="1773545" y="5325448"/>
              <a:ext cx="1641347" cy="646331"/>
            </a:xfrm>
            <a:prstGeom prst="rect">
              <a:avLst/>
            </a:prstGeom>
            <a:noFill/>
          </p:spPr>
          <p:txBody>
            <a:bodyPr wrap="none" rtlCol="0">
              <a:spAutoFit/>
            </a:bodyPr>
            <a:lstStyle/>
            <a:p>
              <a:r>
                <a:rPr lang="en-US" sz="3600" dirty="0"/>
                <a:t>Chicken</a:t>
              </a:r>
            </a:p>
          </p:txBody>
        </p:sp>
        <p:sp>
          <p:nvSpPr>
            <p:cNvPr id="7" name="TextBox 6">
              <a:extLst>
                <a:ext uri="{FF2B5EF4-FFF2-40B4-BE49-F238E27FC236}">
                  <a16:creationId xmlns:a16="http://schemas.microsoft.com/office/drawing/2014/main" id="{370109AE-3C86-0F05-B01E-2CDA274B9016}"/>
                </a:ext>
              </a:extLst>
            </p:cNvPr>
            <p:cNvSpPr txBox="1"/>
            <p:nvPr/>
          </p:nvSpPr>
          <p:spPr>
            <a:xfrm>
              <a:off x="1012542" y="4217974"/>
              <a:ext cx="880369" cy="646331"/>
            </a:xfrm>
            <a:prstGeom prst="rect">
              <a:avLst/>
            </a:prstGeom>
            <a:noFill/>
          </p:spPr>
          <p:txBody>
            <a:bodyPr wrap="none" rtlCol="0">
              <a:spAutoFit/>
            </a:bodyPr>
            <a:lstStyle/>
            <a:p>
              <a:r>
                <a:rPr lang="en-US" sz="3600" dirty="0"/>
                <a:t>Sun</a:t>
              </a:r>
            </a:p>
          </p:txBody>
        </p:sp>
        <p:sp>
          <p:nvSpPr>
            <p:cNvPr id="8" name="TextBox 7">
              <a:extLst>
                <a:ext uri="{FF2B5EF4-FFF2-40B4-BE49-F238E27FC236}">
                  <a16:creationId xmlns:a16="http://schemas.microsoft.com/office/drawing/2014/main" id="{15EA61ED-11EC-8AF2-B556-65C51AAB3447}"/>
                </a:ext>
              </a:extLst>
            </p:cNvPr>
            <p:cNvSpPr txBox="1"/>
            <p:nvPr/>
          </p:nvSpPr>
          <p:spPr>
            <a:xfrm>
              <a:off x="2318531" y="1979046"/>
              <a:ext cx="1303562" cy="646331"/>
            </a:xfrm>
            <a:prstGeom prst="rect">
              <a:avLst/>
            </a:prstGeom>
            <a:noFill/>
          </p:spPr>
          <p:txBody>
            <a:bodyPr wrap="none" rtlCol="0">
              <a:spAutoFit/>
            </a:bodyPr>
            <a:lstStyle/>
            <a:p>
              <a:r>
                <a:rPr lang="en-US" sz="3600" dirty="0"/>
                <a:t>Insect</a:t>
              </a:r>
            </a:p>
          </p:txBody>
        </p:sp>
      </p:grpSp>
      <p:sp>
        <p:nvSpPr>
          <p:cNvPr id="14" name="Right Arrow 13">
            <a:extLst>
              <a:ext uri="{FF2B5EF4-FFF2-40B4-BE49-F238E27FC236}">
                <a16:creationId xmlns:a16="http://schemas.microsoft.com/office/drawing/2014/main" id="{3C830AA9-A714-2503-06FC-84400D738578}"/>
              </a:ext>
            </a:extLst>
          </p:cNvPr>
          <p:cNvSpPr/>
          <p:nvPr/>
        </p:nvSpPr>
        <p:spPr>
          <a:xfrm>
            <a:off x="4941848" y="3129689"/>
            <a:ext cx="2308303" cy="78873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77670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a:extLst>
              <a:ext uri="{FF2B5EF4-FFF2-40B4-BE49-F238E27FC236}">
                <a16:creationId xmlns:a16="http://schemas.microsoft.com/office/drawing/2014/main" id="{6867B1BA-6B07-815E-351C-C9F103A79E88}"/>
              </a:ext>
            </a:extLst>
          </p:cNvPr>
          <p:cNvSpPr txBox="1"/>
          <p:nvPr/>
        </p:nvSpPr>
        <p:spPr>
          <a:xfrm>
            <a:off x="0" y="6488668"/>
            <a:ext cx="623889" cy="369332"/>
          </a:xfrm>
          <a:prstGeom prst="rect">
            <a:avLst/>
          </a:prstGeom>
          <a:noFill/>
        </p:spPr>
        <p:txBody>
          <a:bodyPr wrap="none" rtlCol="0">
            <a:spAutoFit/>
          </a:bodyPr>
          <a:lstStyle/>
          <a:p>
            <a:r>
              <a:rPr lang="en-US" dirty="0"/>
              <a:t>Ex. 4</a:t>
            </a:r>
          </a:p>
        </p:txBody>
      </p:sp>
      <p:sp>
        <p:nvSpPr>
          <p:cNvPr id="2" name="TextBox 1">
            <a:extLst>
              <a:ext uri="{FF2B5EF4-FFF2-40B4-BE49-F238E27FC236}">
                <a16:creationId xmlns:a16="http://schemas.microsoft.com/office/drawing/2014/main" id="{A83F90B6-75FD-9451-E657-5BD861CA511B}"/>
              </a:ext>
            </a:extLst>
          </p:cNvPr>
          <p:cNvSpPr txBox="1"/>
          <p:nvPr/>
        </p:nvSpPr>
        <p:spPr>
          <a:xfrm>
            <a:off x="0" y="0"/>
            <a:ext cx="11530336" cy="646331"/>
          </a:xfrm>
          <a:prstGeom prst="rect">
            <a:avLst/>
          </a:prstGeom>
          <a:noFill/>
        </p:spPr>
        <p:txBody>
          <a:bodyPr wrap="none" rtlCol="0">
            <a:spAutoFit/>
          </a:bodyPr>
          <a:lstStyle/>
          <a:p>
            <a:r>
              <a:rPr lang="en-US" sz="3600" dirty="0"/>
              <a:t>Now it’s your turn to try: Put the organisms into a food chain</a:t>
            </a:r>
          </a:p>
        </p:txBody>
      </p:sp>
      <p:grpSp>
        <p:nvGrpSpPr>
          <p:cNvPr id="3" name="Group 2">
            <a:extLst>
              <a:ext uri="{FF2B5EF4-FFF2-40B4-BE49-F238E27FC236}">
                <a16:creationId xmlns:a16="http://schemas.microsoft.com/office/drawing/2014/main" id="{857946BF-3AB6-931E-903C-93598A8A23E9}"/>
              </a:ext>
            </a:extLst>
          </p:cNvPr>
          <p:cNvGrpSpPr/>
          <p:nvPr/>
        </p:nvGrpSpPr>
        <p:grpSpPr>
          <a:xfrm>
            <a:off x="983825" y="1607011"/>
            <a:ext cx="2777449" cy="3992733"/>
            <a:chOff x="1012542" y="1979046"/>
            <a:chExt cx="2777449" cy="3992733"/>
          </a:xfrm>
        </p:grpSpPr>
        <p:sp>
          <p:nvSpPr>
            <p:cNvPr id="4" name="TextBox 3">
              <a:extLst>
                <a:ext uri="{FF2B5EF4-FFF2-40B4-BE49-F238E27FC236}">
                  <a16:creationId xmlns:a16="http://schemas.microsoft.com/office/drawing/2014/main" id="{F5D40DA1-7046-BC58-4FC1-A230F8280AA8}"/>
                </a:ext>
              </a:extLst>
            </p:cNvPr>
            <p:cNvSpPr txBox="1"/>
            <p:nvPr/>
          </p:nvSpPr>
          <p:spPr>
            <a:xfrm>
              <a:off x="1032611" y="2707986"/>
              <a:ext cx="860300" cy="646331"/>
            </a:xfrm>
            <a:prstGeom prst="rect">
              <a:avLst/>
            </a:prstGeom>
            <a:noFill/>
          </p:spPr>
          <p:txBody>
            <a:bodyPr wrap="none" rtlCol="0">
              <a:spAutoFit/>
            </a:bodyPr>
            <a:lstStyle/>
            <a:p>
              <a:r>
                <a:rPr lang="en-US" sz="3600" dirty="0"/>
                <a:t>You</a:t>
              </a:r>
            </a:p>
          </p:txBody>
        </p:sp>
        <p:sp>
          <p:nvSpPr>
            <p:cNvPr id="5" name="TextBox 4">
              <a:extLst>
                <a:ext uri="{FF2B5EF4-FFF2-40B4-BE49-F238E27FC236}">
                  <a16:creationId xmlns:a16="http://schemas.microsoft.com/office/drawing/2014/main" id="{D444DDA0-5D34-3987-395B-574057A95DCA}"/>
                </a:ext>
              </a:extLst>
            </p:cNvPr>
            <p:cNvSpPr txBox="1"/>
            <p:nvPr/>
          </p:nvSpPr>
          <p:spPr>
            <a:xfrm>
              <a:off x="2579275" y="3592174"/>
              <a:ext cx="1210716" cy="646331"/>
            </a:xfrm>
            <a:prstGeom prst="rect">
              <a:avLst/>
            </a:prstGeom>
            <a:noFill/>
          </p:spPr>
          <p:txBody>
            <a:bodyPr wrap="none" rtlCol="0">
              <a:spAutoFit/>
            </a:bodyPr>
            <a:lstStyle/>
            <a:p>
              <a:r>
                <a:rPr lang="en-US" sz="3600" dirty="0"/>
                <a:t>Grass</a:t>
              </a:r>
            </a:p>
          </p:txBody>
        </p:sp>
        <p:sp>
          <p:nvSpPr>
            <p:cNvPr id="6" name="TextBox 5">
              <a:extLst>
                <a:ext uri="{FF2B5EF4-FFF2-40B4-BE49-F238E27FC236}">
                  <a16:creationId xmlns:a16="http://schemas.microsoft.com/office/drawing/2014/main" id="{E9AF61AC-B9C8-0239-6041-CADA00EA407C}"/>
                </a:ext>
              </a:extLst>
            </p:cNvPr>
            <p:cNvSpPr txBox="1"/>
            <p:nvPr/>
          </p:nvSpPr>
          <p:spPr>
            <a:xfrm>
              <a:off x="1773545" y="5325448"/>
              <a:ext cx="1641347" cy="646331"/>
            </a:xfrm>
            <a:prstGeom prst="rect">
              <a:avLst/>
            </a:prstGeom>
            <a:noFill/>
          </p:spPr>
          <p:txBody>
            <a:bodyPr wrap="none" rtlCol="0">
              <a:spAutoFit/>
            </a:bodyPr>
            <a:lstStyle/>
            <a:p>
              <a:r>
                <a:rPr lang="en-US" sz="3600" dirty="0"/>
                <a:t>Chicken</a:t>
              </a:r>
            </a:p>
          </p:txBody>
        </p:sp>
        <p:sp>
          <p:nvSpPr>
            <p:cNvPr id="7" name="TextBox 6">
              <a:extLst>
                <a:ext uri="{FF2B5EF4-FFF2-40B4-BE49-F238E27FC236}">
                  <a16:creationId xmlns:a16="http://schemas.microsoft.com/office/drawing/2014/main" id="{370109AE-3C86-0F05-B01E-2CDA274B9016}"/>
                </a:ext>
              </a:extLst>
            </p:cNvPr>
            <p:cNvSpPr txBox="1"/>
            <p:nvPr/>
          </p:nvSpPr>
          <p:spPr>
            <a:xfrm>
              <a:off x="1012542" y="4217974"/>
              <a:ext cx="880369" cy="646331"/>
            </a:xfrm>
            <a:prstGeom prst="rect">
              <a:avLst/>
            </a:prstGeom>
            <a:noFill/>
          </p:spPr>
          <p:txBody>
            <a:bodyPr wrap="none" rtlCol="0">
              <a:spAutoFit/>
            </a:bodyPr>
            <a:lstStyle/>
            <a:p>
              <a:r>
                <a:rPr lang="en-US" sz="3600" dirty="0"/>
                <a:t>Sun</a:t>
              </a:r>
            </a:p>
          </p:txBody>
        </p:sp>
        <p:sp>
          <p:nvSpPr>
            <p:cNvPr id="8" name="TextBox 7">
              <a:extLst>
                <a:ext uri="{FF2B5EF4-FFF2-40B4-BE49-F238E27FC236}">
                  <a16:creationId xmlns:a16="http://schemas.microsoft.com/office/drawing/2014/main" id="{15EA61ED-11EC-8AF2-B556-65C51AAB3447}"/>
                </a:ext>
              </a:extLst>
            </p:cNvPr>
            <p:cNvSpPr txBox="1"/>
            <p:nvPr/>
          </p:nvSpPr>
          <p:spPr>
            <a:xfrm>
              <a:off x="2318531" y="1979046"/>
              <a:ext cx="1303562" cy="646331"/>
            </a:xfrm>
            <a:prstGeom prst="rect">
              <a:avLst/>
            </a:prstGeom>
            <a:noFill/>
          </p:spPr>
          <p:txBody>
            <a:bodyPr wrap="none" rtlCol="0">
              <a:spAutoFit/>
            </a:bodyPr>
            <a:lstStyle/>
            <a:p>
              <a:r>
                <a:rPr lang="en-US" sz="3600" dirty="0"/>
                <a:t>Insect</a:t>
              </a:r>
            </a:p>
          </p:txBody>
        </p:sp>
      </p:grpSp>
      <p:sp>
        <p:nvSpPr>
          <p:cNvPr id="14" name="Right Arrow 13">
            <a:extLst>
              <a:ext uri="{FF2B5EF4-FFF2-40B4-BE49-F238E27FC236}">
                <a16:creationId xmlns:a16="http://schemas.microsoft.com/office/drawing/2014/main" id="{3C830AA9-A714-2503-06FC-84400D738578}"/>
              </a:ext>
            </a:extLst>
          </p:cNvPr>
          <p:cNvSpPr/>
          <p:nvPr/>
        </p:nvSpPr>
        <p:spPr>
          <a:xfrm>
            <a:off x="4941848" y="3129689"/>
            <a:ext cx="2308303" cy="78873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21EA5FDE-E0D5-BF3C-7130-0FB1A87FC2D1}"/>
              </a:ext>
            </a:extLst>
          </p:cNvPr>
          <p:cNvGrpSpPr/>
          <p:nvPr/>
        </p:nvGrpSpPr>
        <p:grpSpPr>
          <a:xfrm>
            <a:off x="8686458" y="1517297"/>
            <a:ext cx="1641347" cy="4657284"/>
            <a:chOff x="1352513" y="991074"/>
            <a:chExt cx="1641347" cy="4657284"/>
          </a:xfrm>
        </p:grpSpPr>
        <p:sp>
          <p:nvSpPr>
            <p:cNvPr id="16" name="TextBox 15">
              <a:extLst>
                <a:ext uri="{FF2B5EF4-FFF2-40B4-BE49-F238E27FC236}">
                  <a16:creationId xmlns:a16="http://schemas.microsoft.com/office/drawing/2014/main" id="{8D0CD4E3-C934-195A-F1BE-6F730369A017}"/>
                </a:ext>
              </a:extLst>
            </p:cNvPr>
            <p:cNvSpPr txBox="1"/>
            <p:nvPr/>
          </p:nvSpPr>
          <p:spPr>
            <a:xfrm>
              <a:off x="1743038" y="5002027"/>
              <a:ext cx="860300" cy="646331"/>
            </a:xfrm>
            <a:prstGeom prst="rect">
              <a:avLst/>
            </a:prstGeom>
            <a:noFill/>
          </p:spPr>
          <p:txBody>
            <a:bodyPr wrap="none" rtlCol="0">
              <a:spAutoFit/>
            </a:bodyPr>
            <a:lstStyle/>
            <a:p>
              <a:r>
                <a:rPr lang="en-US" sz="3600" dirty="0"/>
                <a:t>You</a:t>
              </a:r>
            </a:p>
          </p:txBody>
        </p:sp>
        <p:sp>
          <p:nvSpPr>
            <p:cNvPr id="17" name="TextBox 16">
              <a:extLst>
                <a:ext uri="{FF2B5EF4-FFF2-40B4-BE49-F238E27FC236}">
                  <a16:creationId xmlns:a16="http://schemas.microsoft.com/office/drawing/2014/main" id="{570689D6-55B9-D462-B0E6-AD6A05630CB4}"/>
                </a:ext>
              </a:extLst>
            </p:cNvPr>
            <p:cNvSpPr txBox="1"/>
            <p:nvPr/>
          </p:nvSpPr>
          <p:spPr>
            <a:xfrm>
              <a:off x="1557795" y="1993812"/>
              <a:ext cx="1210716" cy="646331"/>
            </a:xfrm>
            <a:prstGeom prst="rect">
              <a:avLst/>
            </a:prstGeom>
            <a:noFill/>
          </p:spPr>
          <p:txBody>
            <a:bodyPr wrap="none" rtlCol="0">
              <a:spAutoFit/>
            </a:bodyPr>
            <a:lstStyle/>
            <a:p>
              <a:r>
                <a:rPr lang="en-US" sz="3600" dirty="0"/>
                <a:t>Grass</a:t>
              </a:r>
            </a:p>
          </p:txBody>
        </p:sp>
        <p:sp>
          <p:nvSpPr>
            <p:cNvPr id="18" name="TextBox 17">
              <a:extLst>
                <a:ext uri="{FF2B5EF4-FFF2-40B4-BE49-F238E27FC236}">
                  <a16:creationId xmlns:a16="http://schemas.microsoft.com/office/drawing/2014/main" id="{F3190AB8-EE7B-5339-48A9-64FFA87663F6}"/>
                </a:ext>
              </a:extLst>
            </p:cNvPr>
            <p:cNvSpPr txBox="1"/>
            <p:nvPr/>
          </p:nvSpPr>
          <p:spPr>
            <a:xfrm>
              <a:off x="1352513" y="3999288"/>
              <a:ext cx="1641347" cy="646331"/>
            </a:xfrm>
            <a:prstGeom prst="rect">
              <a:avLst/>
            </a:prstGeom>
            <a:noFill/>
          </p:spPr>
          <p:txBody>
            <a:bodyPr wrap="none" rtlCol="0">
              <a:spAutoFit/>
            </a:bodyPr>
            <a:lstStyle/>
            <a:p>
              <a:r>
                <a:rPr lang="en-US" sz="3600" dirty="0"/>
                <a:t>Chicken</a:t>
              </a:r>
            </a:p>
          </p:txBody>
        </p:sp>
        <p:sp>
          <p:nvSpPr>
            <p:cNvPr id="19" name="TextBox 18">
              <a:extLst>
                <a:ext uri="{FF2B5EF4-FFF2-40B4-BE49-F238E27FC236}">
                  <a16:creationId xmlns:a16="http://schemas.microsoft.com/office/drawing/2014/main" id="{5359D762-732F-0AB8-7031-BB1394A421C4}"/>
                </a:ext>
              </a:extLst>
            </p:cNvPr>
            <p:cNvSpPr txBox="1"/>
            <p:nvPr/>
          </p:nvSpPr>
          <p:spPr>
            <a:xfrm>
              <a:off x="1722969" y="991074"/>
              <a:ext cx="880369" cy="646331"/>
            </a:xfrm>
            <a:prstGeom prst="rect">
              <a:avLst/>
            </a:prstGeom>
            <a:noFill/>
          </p:spPr>
          <p:txBody>
            <a:bodyPr wrap="none" rtlCol="0">
              <a:spAutoFit/>
            </a:bodyPr>
            <a:lstStyle/>
            <a:p>
              <a:r>
                <a:rPr lang="en-US" sz="3600" dirty="0"/>
                <a:t>Sun</a:t>
              </a:r>
            </a:p>
          </p:txBody>
        </p:sp>
        <p:sp>
          <p:nvSpPr>
            <p:cNvPr id="20" name="TextBox 19">
              <a:extLst>
                <a:ext uri="{FF2B5EF4-FFF2-40B4-BE49-F238E27FC236}">
                  <a16:creationId xmlns:a16="http://schemas.microsoft.com/office/drawing/2014/main" id="{67A1F1AE-D54B-1154-B18A-FC219DDC7E12}"/>
                </a:ext>
              </a:extLst>
            </p:cNvPr>
            <p:cNvSpPr txBox="1"/>
            <p:nvPr/>
          </p:nvSpPr>
          <p:spPr>
            <a:xfrm>
              <a:off x="1511372" y="2996550"/>
              <a:ext cx="1303562" cy="646331"/>
            </a:xfrm>
            <a:prstGeom prst="rect">
              <a:avLst/>
            </a:prstGeom>
            <a:noFill/>
          </p:spPr>
          <p:txBody>
            <a:bodyPr wrap="none" rtlCol="0">
              <a:spAutoFit/>
            </a:bodyPr>
            <a:lstStyle/>
            <a:p>
              <a:r>
                <a:rPr lang="en-US" sz="3600" dirty="0"/>
                <a:t>Insect</a:t>
              </a:r>
            </a:p>
          </p:txBody>
        </p:sp>
      </p:grpSp>
      <p:cxnSp>
        <p:nvCxnSpPr>
          <p:cNvPr id="24" name="Straight Arrow Connector 23">
            <a:extLst>
              <a:ext uri="{FF2B5EF4-FFF2-40B4-BE49-F238E27FC236}">
                <a16:creationId xmlns:a16="http://schemas.microsoft.com/office/drawing/2014/main" id="{D3255971-A163-E1A4-CD34-6880E190A8FA}"/>
              </a:ext>
            </a:extLst>
          </p:cNvPr>
          <p:cNvCxnSpPr>
            <a:cxnSpLocks/>
            <a:stCxn id="19" idx="2"/>
          </p:cNvCxnSpPr>
          <p:nvPr/>
        </p:nvCxnSpPr>
        <p:spPr>
          <a:xfrm flipH="1">
            <a:off x="9497098" y="2163628"/>
            <a:ext cx="1" cy="45397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95443EB5-4F97-8873-AC0F-DD99F75EE470}"/>
              </a:ext>
            </a:extLst>
          </p:cNvPr>
          <p:cNvCxnSpPr>
            <a:cxnSpLocks/>
          </p:cNvCxnSpPr>
          <p:nvPr/>
        </p:nvCxnSpPr>
        <p:spPr>
          <a:xfrm flipH="1">
            <a:off x="9497097" y="3172831"/>
            <a:ext cx="1" cy="45397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D4E99107-1EB1-B5D0-6B01-67D24F44E17B}"/>
              </a:ext>
            </a:extLst>
          </p:cNvPr>
          <p:cNvCxnSpPr>
            <a:cxnSpLocks/>
          </p:cNvCxnSpPr>
          <p:nvPr/>
        </p:nvCxnSpPr>
        <p:spPr>
          <a:xfrm flipH="1">
            <a:off x="9497096" y="4116805"/>
            <a:ext cx="1" cy="45397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5FF875EA-9349-7B50-B17D-B0705DA443AF}"/>
              </a:ext>
            </a:extLst>
          </p:cNvPr>
          <p:cNvCxnSpPr>
            <a:cxnSpLocks/>
          </p:cNvCxnSpPr>
          <p:nvPr/>
        </p:nvCxnSpPr>
        <p:spPr>
          <a:xfrm flipH="1">
            <a:off x="9497095" y="5123057"/>
            <a:ext cx="1" cy="45397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20089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a:extLst>
              <a:ext uri="{FF2B5EF4-FFF2-40B4-BE49-F238E27FC236}">
                <a16:creationId xmlns:a16="http://schemas.microsoft.com/office/drawing/2014/main" id="{6867B1BA-6B07-815E-351C-C9F103A79E88}"/>
              </a:ext>
            </a:extLst>
          </p:cNvPr>
          <p:cNvSpPr txBox="1"/>
          <p:nvPr/>
        </p:nvSpPr>
        <p:spPr>
          <a:xfrm>
            <a:off x="-1" y="6488668"/>
            <a:ext cx="623889" cy="369332"/>
          </a:xfrm>
          <a:prstGeom prst="rect">
            <a:avLst/>
          </a:prstGeom>
          <a:noFill/>
        </p:spPr>
        <p:txBody>
          <a:bodyPr wrap="none" rtlCol="0">
            <a:spAutoFit/>
          </a:bodyPr>
          <a:lstStyle/>
          <a:p>
            <a:r>
              <a:rPr lang="en-US" dirty="0"/>
              <a:t>Ex. 5</a:t>
            </a:r>
          </a:p>
        </p:txBody>
      </p:sp>
      <p:sp>
        <p:nvSpPr>
          <p:cNvPr id="2" name="TextBox 1">
            <a:extLst>
              <a:ext uri="{FF2B5EF4-FFF2-40B4-BE49-F238E27FC236}">
                <a16:creationId xmlns:a16="http://schemas.microsoft.com/office/drawing/2014/main" id="{8C6411BD-D57A-FD37-EAF1-E5E0FE705B99}"/>
              </a:ext>
            </a:extLst>
          </p:cNvPr>
          <p:cNvSpPr txBox="1"/>
          <p:nvPr/>
        </p:nvSpPr>
        <p:spPr>
          <a:xfrm>
            <a:off x="-1" y="0"/>
            <a:ext cx="11321113" cy="646331"/>
          </a:xfrm>
          <a:prstGeom prst="rect">
            <a:avLst/>
          </a:prstGeom>
          <a:noFill/>
        </p:spPr>
        <p:txBody>
          <a:bodyPr wrap="none" rtlCol="0">
            <a:spAutoFit/>
          </a:bodyPr>
          <a:lstStyle/>
          <a:p>
            <a:r>
              <a:rPr lang="en-US" sz="3600" dirty="0"/>
              <a:t>Now it’s your turn to try: Put the organisms into a food web</a:t>
            </a:r>
          </a:p>
        </p:txBody>
      </p:sp>
      <p:sp>
        <p:nvSpPr>
          <p:cNvPr id="4" name="Right Arrow 3">
            <a:extLst>
              <a:ext uri="{FF2B5EF4-FFF2-40B4-BE49-F238E27FC236}">
                <a16:creationId xmlns:a16="http://schemas.microsoft.com/office/drawing/2014/main" id="{98CB1212-60CA-D8E5-43A2-9187658173FB}"/>
              </a:ext>
            </a:extLst>
          </p:cNvPr>
          <p:cNvSpPr/>
          <p:nvPr/>
        </p:nvSpPr>
        <p:spPr>
          <a:xfrm>
            <a:off x="4835212" y="3272255"/>
            <a:ext cx="1689215" cy="78873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a:extLst>
              <a:ext uri="{FF2B5EF4-FFF2-40B4-BE49-F238E27FC236}">
                <a16:creationId xmlns:a16="http://schemas.microsoft.com/office/drawing/2014/main" id="{B2916070-6C8E-0341-CA37-03152E364A88}"/>
              </a:ext>
            </a:extLst>
          </p:cNvPr>
          <p:cNvGrpSpPr/>
          <p:nvPr/>
        </p:nvGrpSpPr>
        <p:grpSpPr>
          <a:xfrm>
            <a:off x="297805" y="1502532"/>
            <a:ext cx="3804339" cy="3954105"/>
            <a:chOff x="6207541" y="1121888"/>
            <a:chExt cx="3804339" cy="3954105"/>
          </a:xfrm>
        </p:grpSpPr>
        <p:sp>
          <p:nvSpPr>
            <p:cNvPr id="6" name="TextBox 5">
              <a:extLst>
                <a:ext uri="{FF2B5EF4-FFF2-40B4-BE49-F238E27FC236}">
                  <a16:creationId xmlns:a16="http://schemas.microsoft.com/office/drawing/2014/main" id="{B9AE6BE4-592C-BBBE-1AA6-76C8AC553582}"/>
                </a:ext>
              </a:extLst>
            </p:cNvPr>
            <p:cNvSpPr txBox="1"/>
            <p:nvPr/>
          </p:nvSpPr>
          <p:spPr>
            <a:xfrm>
              <a:off x="8579066" y="4429662"/>
              <a:ext cx="1047082" cy="646331"/>
            </a:xfrm>
            <a:prstGeom prst="rect">
              <a:avLst/>
            </a:prstGeom>
            <a:noFill/>
            <a:ln w="28575">
              <a:solidFill>
                <a:schemeClr val="tx1"/>
              </a:solidFill>
            </a:ln>
          </p:spPr>
          <p:txBody>
            <a:bodyPr wrap="none" rtlCol="0">
              <a:spAutoFit/>
            </a:bodyPr>
            <a:lstStyle/>
            <a:p>
              <a:r>
                <a:rPr lang="en-US" sz="3600" dirty="0"/>
                <a:t>Bear</a:t>
              </a:r>
            </a:p>
          </p:txBody>
        </p:sp>
        <p:sp>
          <p:nvSpPr>
            <p:cNvPr id="7" name="TextBox 6">
              <a:extLst>
                <a:ext uri="{FF2B5EF4-FFF2-40B4-BE49-F238E27FC236}">
                  <a16:creationId xmlns:a16="http://schemas.microsoft.com/office/drawing/2014/main" id="{4D8197DF-02C3-DEC9-0524-7DE6569A1A1D}"/>
                </a:ext>
              </a:extLst>
            </p:cNvPr>
            <p:cNvSpPr txBox="1"/>
            <p:nvPr/>
          </p:nvSpPr>
          <p:spPr>
            <a:xfrm>
              <a:off x="6207541" y="2302760"/>
              <a:ext cx="1577676" cy="646331"/>
            </a:xfrm>
            <a:prstGeom prst="rect">
              <a:avLst/>
            </a:prstGeom>
            <a:noFill/>
            <a:ln w="28575">
              <a:solidFill>
                <a:schemeClr val="tx1"/>
              </a:solidFill>
            </a:ln>
          </p:spPr>
          <p:txBody>
            <a:bodyPr wrap="none" rtlCol="0">
              <a:spAutoFit/>
            </a:bodyPr>
            <a:lstStyle/>
            <a:p>
              <a:r>
                <a:rPr lang="en-US" sz="3600" dirty="0"/>
                <a:t>Salmon</a:t>
              </a:r>
            </a:p>
          </p:txBody>
        </p:sp>
        <p:sp>
          <p:nvSpPr>
            <p:cNvPr id="8" name="TextBox 7">
              <a:extLst>
                <a:ext uri="{FF2B5EF4-FFF2-40B4-BE49-F238E27FC236}">
                  <a16:creationId xmlns:a16="http://schemas.microsoft.com/office/drawing/2014/main" id="{30AEBC34-CD08-7670-3128-4E4CF24BBE32}"/>
                </a:ext>
              </a:extLst>
            </p:cNvPr>
            <p:cNvSpPr txBox="1"/>
            <p:nvPr/>
          </p:nvSpPr>
          <p:spPr>
            <a:xfrm>
              <a:off x="8536796" y="2891611"/>
              <a:ext cx="1475084" cy="646331"/>
            </a:xfrm>
            <a:prstGeom prst="rect">
              <a:avLst/>
            </a:prstGeom>
            <a:noFill/>
            <a:ln w="28575">
              <a:solidFill>
                <a:schemeClr val="tx1"/>
              </a:solidFill>
            </a:ln>
          </p:spPr>
          <p:txBody>
            <a:bodyPr wrap="none" rtlCol="0">
              <a:spAutoFit/>
            </a:bodyPr>
            <a:lstStyle/>
            <a:p>
              <a:r>
                <a:rPr lang="en-US" sz="3600" dirty="0"/>
                <a:t>Mouse</a:t>
              </a:r>
            </a:p>
          </p:txBody>
        </p:sp>
        <p:sp>
          <p:nvSpPr>
            <p:cNvPr id="14" name="TextBox 13">
              <a:extLst>
                <a:ext uri="{FF2B5EF4-FFF2-40B4-BE49-F238E27FC236}">
                  <a16:creationId xmlns:a16="http://schemas.microsoft.com/office/drawing/2014/main" id="{144E2981-42E6-7D2C-D48A-C34DC7178651}"/>
                </a:ext>
              </a:extLst>
            </p:cNvPr>
            <p:cNvSpPr txBox="1"/>
            <p:nvPr/>
          </p:nvSpPr>
          <p:spPr>
            <a:xfrm>
              <a:off x="6245212" y="3882226"/>
              <a:ext cx="2217915" cy="646331"/>
            </a:xfrm>
            <a:prstGeom prst="rect">
              <a:avLst/>
            </a:prstGeom>
            <a:noFill/>
            <a:ln w="28575">
              <a:solidFill>
                <a:schemeClr val="tx1"/>
              </a:solidFill>
            </a:ln>
          </p:spPr>
          <p:txBody>
            <a:bodyPr wrap="none" rtlCol="0">
              <a:spAutoFit/>
            </a:bodyPr>
            <a:lstStyle/>
            <a:p>
              <a:r>
                <a:rPr lang="en-US" sz="3600" dirty="0"/>
                <a:t>Berry Bush</a:t>
              </a:r>
            </a:p>
          </p:txBody>
        </p:sp>
        <p:sp>
          <p:nvSpPr>
            <p:cNvPr id="15" name="TextBox 14">
              <a:extLst>
                <a:ext uri="{FF2B5EF4-FFF2-40B4-BE49-F238E27FC236}">
                  <a16:creationId xmlns:a16="http://schemas.microsoft.com/office/drawing/2014/main" id="{84C26506-9960-E247-CFE1-B1B4993EAC9B}"/>
                </a:ext>
              </a:extLst>
            </p:cNvPr>
            <p:cNvSpPr txBox="1"/>
            <p:nvPr/>
          </p:nvSpPr>
          <p:spPr>
            <a:xfrm>
              <a:off x="8472002" y="1121888"/>
              <a:ext cx="802336" cy="646331"/>
            </a:xfrm>
            <a:prstGeom prst="rect">
              <a:avLst/>
            </a:prstGeom>
            <a:noFill/>
            <a:ln w="28575">
              <a:solidFill>
                <a:schemeClr val="tx1"/>
              </a:solidFill>
            </a:ln>
          </p:spPr>
          <p:txBody>
            <a:bodyPr wrap="none" rtlCol="0">
              <a:spAutoFit/>
            </a:bodyPr>
            <a:lstStyle/>
            <a:p>
              <a:r>
                <a:rPr lang="en-US" sz="3600" dirty="0"/>
                <a:t>Cat</a:t>
              </a:r>
            </a:p>
          </p:txBody>
        </p:sp>
      </p:grpSp>
    </p:spTree>
    <p:extLst>
      <p:ext uri="{BB962C8B-B14F-4D97-AF65-F5344CB8AC3E}">
        <p14:creationId xmlns:p14="http://schemas.microsoft.com/office/powerpoint/2010/main" val="24253830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57">
            <a:extLst>
              <a:ext uri="{FF2B5EF4-FFF2-40B4-BE49-F238E27FC236}">
                <a16:creationId xmlns:a16="http://schemas.microsoft.com/office/drawing/2014/main" id="{044FDF35-85E0-5B27-9BFF-A715B93847CC}"/>
              </a:ext>
            </a:extLst>
          </p:cNvPr>
          <p:cNvGrpSpPr/>
          <p:nvPr/>
        </p:nvGrpSpPr>
        <p:grpSpPr>
          <a:xfrm>
            <a:off x="297805" y="1502532"/>
            <a:ext cx="3804339" cy="3954105"/>
            <a:chOff x="6207541" y="1121888"/>
            <a:chExt cx="3804339" cy="3954105"/>
          </a:xfrm>
        </p:grpSpPr>
        <p:sp>
          <p:nvSpPr>
            <p:cNvPr id="9" name="TextBox 8">
              <a:extLst>
                <a:ext uri="{FF2B5EF4-FFF2-40B4-BE49-F238E27FC236}">
                  <a16:creationId xmlns:a16="http://schemas.microsoft.com/office/drawing/2014/main" id="{94195F42-2051-0B81-809E-08F132262F42}"/>
                </a:ext>
              </a:extLst>
            </p:cNvPr>
            <p:cNvSpPr txBox="1"/>
            <p:nvPr/>
          </p:nvSpPr>
          <p:spPr>
            <a:xfrm>
              <a:off x="8579066" y="4429662"/>
              <a:ext cx="1047082" cy="646331"/>
            </a:xfrm>
            <a:prstGeom prst="rect">
              <a:avLst/>
            </a:prstGeom>
            <a:noFill/>
            <a:ln w="28575">
              <a:solidFill>
                <a:schemeClr val="tx1"/>
              </a:solidFill>
            </a:ln>
          </p:spPr>
          <p:txBody>
            <a:bodyPr wrap="none" rtlCol="0">
              <a:spAutoFit/>
            </a:bodyPr>
            <a:lstStyle/>
            <a:p>
              <a:r>
                <a:rPr lang="en-US" sz="3600" dirty="0"/>
                <a:t>Bear</a:t>
              </a:r>
            </a:p>
          </p:txBody>
        </p:sp>
        <p:sp>
          <p:nvSpPr>
            <p:cNvPr id="10" name="TextBox 9">
              <a:extLst>
                <a:ext uri="{FF2B5EF4-FFF2-40B4-BE49-F238E27FC236}">
                  <a16:creationId xmlns:a16="http://schemas.microsoft.com/office/drawing/2014/main" id="{2942263D-96D6-FD01-5D26-7ADE12EFBBFD}"/>
                </a:ext>
              </a:extLst>
            </p:cNvPr>
            <p:cNvSpPr txBox="1"/>
            <p:nvPr/>
          </p:nvSpPr>
          <p:spPr>
            <a:xfrm>
              <a:off x="6207541" y="2302760"/>
              <a:ext cx="1577676" cy="646331"/>
            </a:xfrm>
            <a:prstGeom prst="rect">
              <a:avLst/>
            </a:prstGeom>
            <a:noFill/>
            <a:ln w="28575">
              <a:solidFill>
                <a:schemeClr val="tx1"/>
              </a:solidFill>
            </a:ln>
          </p:spPr>
          <p:txBody>
            <a:bodyPr wrap="none" rtlCol="0">
              <a:spAutoFit/>
            </a:bodyPr>
            <a:lstStyle/>
            <a:p>
              <a:r>
                <a:rPr lang="en-US" sz="3600" dirty="0"/>
                <a:t>Salmon</a:t>
              </a:r>
            </a:p>
          </p:txBody>
        </p:sp>
        <p:sp>
          <p:nvSpPr>
            <p:cNvPr id="11" name="TextBox 10">
              <a:extLst>
                <a:ext uri="{FF2B5EF4-FFF2-40B4-BE49-F238E27FC236}">
                  <a16:creationId xmlns:a16="http://schemas.microsoft.com/office/drawing/2014/main" id="{AFBE26D0-1FEA-76C9-774A-2C2192BDB641}"/>
                </a:ext>
              </a:extLst>
            </p:cNvPr>
            <p:cNvSpPr txBox="1"/>
            <p:nvPr/>
          </p:nvSpPr>
          <p:spPr>
            <a:xfrm>
              <a:off x="8536796" y="2891611"/>
              <a:ext cx="1475084" cy="646331"/>
            </a:xfrm>
            <a:prstGeom prst="rect">
              <a:avLst/>
            </a:prstGeom>
            <a:noFill/>
            <a:ln w="28575">
              <a:solidFill>
                <a:schemeClr val="tx1"/>
              </a:solidFill>
            </a:ln>
          </p:spPr>
          <p:txBody>
            <a:bodyPr wrap="none" rtlCol="0">
              <a:spAutoFit/>
            </a:bodyPr>
            <a:lstStyle/>
            <a:p>
              <a:r>
                <a:rPr lang="en-US" sz="3600" dirty="0"/>
                <a:t>Mouse</a:t>
              </a:r>
            </a:p>
          </p:txBody>
        </p:sp>
        <p:sp>
          <p:nvSpPr>
            <p:cNvPr id="12" name="TextBox 11">
              <a:extLst>
                <a:ext uri="{FF2B5EF4-FFF2-40B4-BE49-F238E27FC236}">
                  <a16:creationId xmlns:a16="http://schemas.microsoft.com/office/drawing/2014/main" id="{1EE79465-352D-0198-A502-8DF329C96510}"/>
                </a:ext>
              </a:extLst>
            </p:cNvPr>
            <p:cNvSpPr txBox="1"/>
            <p:nvPr/>
          </p:nvSpPr>
          <p:spPr>
            <a:xfrm>
              <a:off x="6245212" y="3882226"/>
              <a:ext cx="2217915" cy="646331"/>
            </a:xfrm>
            <a:prstGeom prst="rect">
              <a:avLst/>
            </a:prstGeom>
            <a:noFill/>
            <a:ln w="28575">
              <a:solidFill>
                <a:schemeClr val="tx1"/>
              </a:solidFill>
            </a:ln>
          </p:spPr>
          <p:txBody>
            <a:bodyPr wrap="none" rtlCol="0">
              <a:spAutoFit/>
            </a:bodyPr>
            <a:lstStyle/>
            <a:p>
              <a:r>
                <a:rPr lang="en-US" sz="3600" dirty="0"/>
                <a:t>Berry Bush</a:t>
              </a:r>
            </a:p>
          </p:txBody>
        </p:sp>
        <p:sp>
          <p:nvSpPr>
            <p:cNvPr id="13" name="TextBox 12">
              <a:extLst>
                <a:ext uri="{FF2B5EF4-FFF2-40B4-BE49-F238E27FC236}">
                  <a16:creationId xmlns:a16="http://schemas.microsoft.com/office/drawing/2014/main" id="{40A3B50D-3AAC-B637-C7C0-36E197940C67}"/>
                </a:ext>
              </a:extLst>
            </p:cNvPr>
            <p:cNvSpPr txBox="1"/>
            <p:nvPr/>
          </p:nvSpPr>
          <p:spPr>
            <a:xfrm>
              <a:off x="8472002" y="1121888"/>
              <a:ext cx="802336" cy="646331"/>
            </a:xfrm>
            <a:prstGeom prst="rect">
              <a:avLst/>
            </a:prstGeom>
            <a:noFill/>
            <a:ln w="28575">
              <a:solidFill>
                <a:schemeClr val="tx1"/>
              </a:solidFill>
            </a:ln>
          </p:spPr>
          <p:txBody>
            <a:bodyPr wrap="none" rtlCol="0">
              <a:spAutoFit/>
            </a:bodyPr>
            <a:lstStyle/>
            <a:p>
              <a:r>
                <a:rPr lang="en-US" sz="3600" dirty="0"/>
                <a:t>Cat</a:t>
              </a:r>
            </a:p>
          </p:txBody>
        </p:sp>
      </p:grpSp>
      <p:sp>
        <p:nvSpPr>
          <p:cNvPr id="45" name="TextBox 44">
            <a:extLst>
              <a:ext uri="{FF2B5EF4-FFF2-40B4-BE49-F238E27FC236}">
                <a16:creationId xmlns:a16="http://schemas.microsoft.com/office/drawing/2014/main" id="{6867B1BA-6B07-815E-351C-C9F103A79E88}"/>
              </a:ext>
            </a:extLst>
          </p:cNvPr>
          <p:cNvSpPr txBox="1"/>
          <p:nvPr/>
        </p:nvSpPr>
        <p:spPr>
          <a:xfrm>
            <a:off x="-1" y="6488668"/>
            <a:ext cx="623889" cy="369332"/>
          </a:xfrm>
          <a:prstGeom prst="rect">
            <a:avLst/>
          </a:prstGeom>
          <a:noFill/>
        </p:spPr>
        <p:txBody>
          <a:bodyPr wrap="none" rtlCol="0">
            <a:spAutoFit/>
          </a:bodyPr>
          <a:lstStyle/>
          <a:p>
            <a:r>
              <a:rPr lang="en-US" dirty="0"/>
              <a:t>Ex. 5</a:t>
            </a:r>
          </a:p>
        </p:txBody>
      </p:sp>
      <p:sp>
        <p:nvSpPr>
          <p:cNvPr id="2" name="TextBox 1">
            <a:extLst>
              <a:ext uri="{FF2B5EF4-FFF2-40B4-BE49-F238E27FC236}">
                <a16:creationId xmlns:a16="http://schemas.microsoft.com/office/drawing/2014/main" id="{8C6411BD-D57A-FD37-EAF1-E5E0FE705B99}"/>
              </a:ext>
            </a:extLst>
          </p:cNvPr>
          <p:cNvSpPr txBox="1"/>
          <p:nvPr/>
        </p:nvSpPr>
        <p:spPr>
          <a:xfrm>
            <a:off x="-1" y="0"/>
            <a:ext cx="11321113" cy="646331"/>
          </a:xfrm>
          <a:prstGeom prst="rect">
            <a:avLst/>
          </a:prstGeom>
          <a:noFill/>
        </p:spPr>
        <p:txBody>
          <a:bodyPr wrap="none" rtlCol="0">
            <a:spAutoFit/>
          </a:bodyPr>
          <a:lstStyle/>
          <a:p>
            <a:r>
              <a:rPr lang="en-US" sz="3600" dirty="0"/>
              <a:t>Now it’s your turn to try: Put the organisms into a food web</a:t>
            </a:r>
          </a:p>
        </p:txBody>
      </p:sp>
      <p:cxnSp>
        <p:nvCxnSpPr>
          <p:cNvPr id="4" name="Straight Arrow Connector 3">
            <a:extLst>
              <a:ext uri="{FF2B5EF4-FFF2-40B4-BE49-F238E27FC236}">
                <a16:creationId xmlns:a16="http://schemas.microsoft.com/office/drawing/2014/main" id="{E93E5438-0FE8-FCB1-7717-27AAE0AB092C}"/>
              </a:ext>
            </a:extLst>
          </p:cNvPr>
          <p:cNvCxnSpPr>
            <a:cxnSpLocks/>
            <a:stCxn id="7" idx="0"/>
          </p:cNvCxnSpPr>
          <p:nvPr/>
        </p:nvCxnSpPr>
        <p:spPr>
          <a:xfrm flipV="1">
            <a:off x="7353012" y="1808199"/>
            <a:ext cx="1475623" cy="65764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grpSp>
        <p:nvGrpSpPr>
          <p:cNvPr id="5" name="Group 4">
            <a:extLst>
              <a:ext uri="{FF2B5EF4-FFF2-40B4-BE49-F238E27FC236}">
                <a16:creationId xmlns:a16="http://schemas.microsoft.com/office/drawing/2014/main" id="{295C82CC-B920-8FC7-94B1-9AA19FEE0E7D}"/>
              </a:ext>
            </a:extLst>
          </p:cNvPr>
          <p:cNvGrpSpPr/>
          <p:nvPr/>
        </p:nvGrpSpPr>
        <p:grpSpPr>
          <a:xfrm>
            <a:off x="6564174" y="1284967"/>
            <a:ext cx="5292350" cy="4872502"/>
            <a:chOff x="6207541" y="1121888"/>
            <a:chExt cx="5292350" cy="4872502"/>
          </a:xfrm>
        </p:grpSpPr>
        <p:sp>
          <p:nvSpPr>
            <p:cNvPr id="6" name="TextBox 5">
              <a:extLst>
                <a:ext uri="{FF2B5EF4-FFF2-40B4-BE49-F238E27FC236}">
                  <a16:creationId xmlns:a16="http://schemas.microsoft.com/office/drawing/2014/main" id="{818667C1-F3E4-2D0A-5A72-6ABADD06AA49}"/>
                </a:ext>
              </a:extLst>
            </p:cNvPr>
            <p:cNvSpPr txBox="1"/>
            <p:nvPr/>
          </p:nvSpPr>
          <p:spPr>
            <a:xfrm>
              <a:off x="10452809" y="5348059"/>
              <a:ext cx="1047082" cy="646331"/>
            </a:xfrm>
            <a:prstGeom prst="rect">
              <a:avLst/>
            </a:prstGeom>
            <a:noFill/>
            <a:ln w="28575">
              <a:solidFill>
                <a:schemeClr val="tx1"/>
              </a:solidFill>
            </a:ln>
          </p:spPr>
          <p:txBody>
            <a:bodyPr wrap="none" rtlCol="0">
              <a:spAutoFit/>
            </a:bodyPr>
            <a:lstStyle/>
            <a:p>
              <a:r>
                <a:rPr lang="en-US" sz="3600" dirty="0"/>
                <a:t>Bear</a:t>
              </a:r>
            </a:p>
          </p:txBody>
        </p:sp>
        <p:sp>
          <p:nvSpPr>
            <p:cNvPr id="7" name="TextBox 6">
              <a:extLst>
                <a:ext uri="{FF2B5EF4-FFF2-40B4-BE49-F238E27FC236}">
                  <a16:creationId xmlns:a16="http://schemas.microsoft.com/office/drawing/2014/main" id="{88AEF566-CB3C-84EC-0816-1EFF4EF14110}"/>
                </a:ext>
              </a:extLst>
            </p:cNvPr>
            <p:cNvSpPr txBox="1"/>
            <p:nvPr/>
          </p:nvSpPr>
          <p:spPr>
            <a:xfrm>
              <a:off x="6207541" y="2302760"/>
              <a:ext cx="1577676" cy="646331"/>
            </a:xfrm>
            <a:prstGeom prst="rect">
              <a:avLst/>
            </a:prstGeom>
            <a:noFill/>
            <a:ln w="28575">
              <a:solidFill>
                <a:schemeClr val="tx1"/>
              </a:solidFill>
            </a:ln>
          </p:spPr>
          <p:txBody>
            <a:bodyPr wrap="none" rtlCol="0">
              <a:spAutoFit/>
            </a:bodyPr>
            <a:lstStyle/>
            <a:p>
              <a:r>
                <a:rPr lang="en-US" sz="3600" dirty="0"/>
                <a:t>Salmon</a:t>
              </a:r>
            </a:p>
          </p:txBody>
        </p:sp>
        <p:sp>
          <p:nvSpPr>
            <p:cNvPr id="8" name="TextBox 7">
              <a:extLst>
                <a:ext uri="{FF2B5EF4-FFF2-40B4-BE49-F238E27FC236}">
                  <a16:creationId xmlns:a16="http://schemas.microsoft.com/office/drawing/2014/main" id="{82795EC7-C9C9-90DB-10CE-2B3D480D634F}"/>
                </a:ext>
              </a:extLst>
            </p:cNvPr>
            <p:cNvSpPr txBox="1"/>
            <p:nvPr/>
          </p:nvSpPr>
          <p:spPr>
            <a:xfrm>
              <a:off x="9501266" y="2949091"/>
              <a:ext cx="1475084" cy="646331"/>
            </a:xfrm>
            <a:prstGeom prst="rect">
              <a:avLst/>
            </a:prstGeom>
            <a:noFill/>
            <a:ln w="28575">
              <a:solidFill>
                <a:schemeClr val="tx1"/>
              </a:solidFill>
            </a:ln>
          </p:spPr>
          <p:txBody>
            <a:bodyPr wrap="none" rtlCol="0">
              <a:spAutoFit/>
            </a:bodyPr>
            <a:lstStyle/>
            <a:p>
              <a:r>
                <a:rPr lang="en-US" sz="3600" dirty="0"/>
                <a:t>Mouse</a:t>
              </a:r>
            </a:p>
          </p:txBody>
        </p:sp>
        <p:sp>
          <p:nvSpPr>
            <p:cNvPr id="14" name="TextBox 13">
              <a:extLst>
                <a:ext uri="{FF2B5EF4-FFF2-40B4-BE49-F238E27FC236}">
                  <a16:creationId xmlns:a16="http://schemas.microsoft.com/office/drawing/2014/main" id="{E2880FA0-E211-E437-DE9F-4A2C989FD14E}"/>
                </a:ext>
              </a:extLst>
            </p:cNvPr>
            <p:cNvSpPr txBox="1"/>
            <p:nvPr/>
          </p:nvSpPr>
          <p:spPr>
            <a:xfrm>
              <a:off x="6763893" y="5011951"/>
              <a:ext cx="2217915" cy="646331"/>
            </a:xfrm>
            <a:prstGeom prst="rect">
              <a:avLst/>
            </a:prstGeom>
            <a:noFill/>
            <a:ln w="28575">
              <a:solidFill>
                <a:schemeClr val="tx1"/>
              </a:solidFill>
            </a:ln>
          </p:spPr>
          <p:txBody>
            <a:bodyPr wrap="none" rtlCol="0">
              <a:spAutoFit/>
            </a:bodyPr>
            <a:lstStyle/>
            <a:p>
              <a:r>
                <a:rPr lang="en-US" sz="3600" dirty="0"/>
                <a:t>Berry Bush</a:t>
              </a:r>
            </a:p>
          </p:txBody>
        </p:sp>
        <p:sp>
          <p:nvSpPr>
            <p:cNvPr id="15" name="TextBox 14">
              <a:extLst>
                <a:ext uri="{FF2B5EF4-FFF2-40B4-BE49-F238E27FC236}">
                  <a16:creationId xmlns:a16="http://schemas.microsoft.com/office/drawing/2014/main" id="{1834CA0A-1E62-BF69-310D-9A4A1A3BCE68}"/>
                </a:ext>
              </a:extLst>
            </p:cNvPr>
            <p:cNvSpPr txBox="1"/>
            <p:nvPr/>
          </p:nvSpPr>
          <p:spPr>
            <a:xfrm>
              <a:off x="8472002" y="1121888"/>
              <a:ext cx="802336" cy="646331"/>
            </a:xfrm>
            <a:prstGeom prst="rect">
              <a:avLst/>
            </a:prstGeom>
            <a:noFill/>
            <a:ln w="28575">
              <a:solidFill>
                <a:schemeClr val="tx1"/>
              </a:solidFill>
            </a:ln>
          </p:spPr>
          <p:txBody>
            <a:bodyPr wrap="none" rtlCol="0">
              <a:spAutoFit/>
            </a:bodyPr>
            <a:lstStyle/>
            <a:p>
              <a:r>
                <a:rPr lang="en-US" sz="3600" dirty="0"/>
                <a:t>Cat</a:t>
              </a:r>
            </a:p>
          </p:txBody>
        </p:sp>
      </p:grpSp>
      <p:cxnSp>
        <p:nvCxnSpPr>
          <p:cNvPr id="16" name="Straight Arrow Connector 15">
            <a:extLst>
              <a:ext uri="{FF2B5EF4-FFF2-40B4-BE49-F238E27FC236}">
                <a16:creationId xmlns:a16="http://schemas.microsoft.com/office/drawing/2014/main" id="{20EE5CB2-1ED7-B857-6A1F-3119492E18EB}"/>
              </a:ext>
            </a:extLst>
          </p:cNvPr>
          <p:cNvCxnSpPr>
            <a:cxnSpLocks/>
            <a:stCxn id="8" idx="0"/>
            <a:endCxn id="15" idx="2"/>
          </p:cNvCxnSpPr>
          <p:nvPr/>
        </p:nvCxnSpPr>
        <p:spPr>
          <a:xfrm flipH="1" flipV="1">
            <a:off x="9229803" y="1931298"/>
            <a:ext cx="1365638" cy="118087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E0C936D6-948B-3560-E83C-09F72F1EE1A8}"/>
              </a:ext>
            </a:extLst>
          </p:cNvPr>
          <p:cNvCxnSpPr>
            <a:cxnSpLocks/>
            <a:stCxn id="14" idx="0"/>
            <a:endCxn id="8" idx="2"/>
          </p:cNvCxnSpPr>
          <p:nvPr/>
        </p:nvCxnSpPr>
        <p:spPr>
          <a:xfrm flipV="1">
            <a:off x="8229484" y="3758501"/>
            <a:ext cx="2365957" cy="141652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67E86841-6F3C-7834-EEA1-37CB17C7AF52}"/>
              </a:ext>
            </a:extLst>
          </p:cNvPr>
          <p:cNvCxnSpPr>
            <a:cxnSpLocks/>
            <a:stCxn id="7" idx="3"/>
            <a:endCxn id="6" idx="0"/>
          </p:cNvCxnSpPr>
          <p:nvPr/>
        </p:nvCxnSpPr>
        <p:spPr>
          <a:xfrm>
            <a:off x="8141850" y="2789005"/>
            <a:ext cx="3191133" cy="272213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712304AD-29EE-E51B-E71D-7739C1231BC6}"/>
              </a:ext>
            </a:extLst>
          </p:cNvPr>
          <p:cNvCxnSpPr>
            <a:cxnSpLocks/>
            <a:stCxn id="14" idx="3"/>
            <a:endCxn id="6" idx="1"/>
          </p:cNvCxnSpPr>
          <p:nvPr/>
        </p:nvCxnSpPr>
        <p:spPr>
          <a:xfrm>
            <a:off x="9338441" y="5498196"/>
            <a:ext cx="1471001" cy="33610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0" name="Right Arrow 19">
            <a:extLst>
              <a:ext uri="{FF2B5EF4-FFF2-40B4-BE49-F238E27FC236}">
                <a16:creationId xmlns:a16="http://schemas.microsoft.com/office/drawing/2014/main" id="{E6425780-C9D1-30A2-8B2B-F61150449850}"/>
              </a:ext>
            </a:extLst>
          </p:cNvPr>
          <p:cNvSpPr/>
          <p:nvPr/>
        </p:nvSpPr>
        <p:spPr>
          <a:xfrm>
            <a:off x="4835212" y="3272255"/>
            <a:ext cx="1689215" cy="78873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617276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94195F42-2051-0B81-809E-08F132262F42}"/>
              </a:ext>
            </a:extLst>
          </p:cNvPr>
          <p:cNvSpPr txBox="1"/>
          <p:nvPr/>
        </p:nvSpPr>
        <p:spPr>
          <a:xfrm>
            <a:off x="4977839" y="3683195"/>
            <a:ext cx="1047082" cy="646331"/>
          </a:xfrm>
          <a:prstGeom prst="rect">
            <a:avLst/>
          </a:prstGeom>
          <a:noFill/>
          <a:ln w="28575">
            <a:solidFill>
              <a:schemeClr val="tx1"/>
            </a:solidFill>
          </a:ln>
        </p:spPr>
        <p:txBody>
          <a:bodyPr wrap="none" rtlCol="0">
            <a:spAutoFit/>
          </a:bodyPr>
          <a:lstStyle/>
          <a:p>
            <a:r>
              <a:rPr lang="en-US" sz="3600" dirty="0"/>
              <a:t>Bear</a:t>
            </a:r>
          </a:p>
        </p:txBody>
      </p:sp>
      <p:sp>
        <p:nvSpPr>
          <p:cNvPr id="10" name="TextBox 9">
            <a:extLst>
              <a:ext uri="{FF2B5EF4-FFF2-40B4-BE49-F238E27FC236}">
                <a16:creationId xmlns:a16="http://schemas.microsoft.com/office/drawing/2014/main" id="{2942263D-96D6-FD01-5D26-7ADE12EFBBFD}"/>
              </a:ext>
            </a:extLst>
          </p:cNvPr>
          <p:cNvSpPr txBox="1"/>
          <p:nvPr/>
        </p:nvSpPr>
        <p:spPr>
          <a:xfrm>
            <a:off x="9131922" y="4852053"/>
            <a:ext cx="1577676" cy="646331"/>
          </a:xfrm>
          <a:prstGeom prst="rect">
            <a:avLst/>
          </a:prstGeom>
          <a:noFill/>
          <a:ln w="28575">
            <a:solidFill>
              <a:schemeClr val="tx1"/>
            </a:solidFill>
          </a:ln>
        </p:spPr>
        <p:txBody>
          <a:bodyPr wrap="none" rtlCol="0">
            <a:spAutoFit/>
          </a:bodyPr>
          <a:lstStyle/>
          <a:p>
            <a:r>
              <a:rPr lang="en-US" sz="3600"/>
              <a:t>Salmon</a:t>
            </a:r>
            <a:endParaRPr lang="en-US" sz="3600" dirty="0"/>
          </a:p>
        </p:txBody>
      </p:sp>
      <p:sp>
        <p:nvSpPr>
          <p:cNvPr id="11" name="TextBox 10">
            <a:extLst>
              <a:ext uri="{FF2B5EF4-FFF2-40B4-BE49-F238E27FC236}">
                <a16:creationId xmlns:a16="http://schemas.microsoft.com/office/drawing/2014/main" id="{AFBE26D0-1FEA-76C9-774A-2C2192BDB641}"/>
              </a:ext>
            </a:extLst>
          </p:cNvPr>
          <p:cNvSpPr txBox="1"/>
          <p:nvPr/>
        </p:nvSpPr>
        <p:spPr>
          <a:xfrm>
            <a:off x="6753012" y="4830422"/>
            <a:ext cx="1475084" cy="646331"/>
          </a:xfrm>
          <a:prstGeom prst="rect">
            <a:avLst/>
          </a:prstGeom>
          <a:noFill/>
          <a:ln w="28575">
            <a:solidFill>
              <a:schemeClr val="tx1"/>
            </a:solidFill>
          </a:ln>
        </p:spPr>
        <p:txBody>
          <a:bodyPr wrap="none" rtlCol="0">
            <a:spAutoFit/>
          </a:bodyPr>
          <a:lstStyle/>
          <a:p>
            <a:r>
              <a:rPr lang="en-US" sz="3600" dirty="0"/>
              <a:t>Mouse</a:t>
            </a:r>
          </a:p>
        </p:txBody>
      </p:sp>
      <p:sp>
        <p:nvSpPr>
          <p:cNvPr id="12" name="TextBox 11">
            <a:extLst>
              <a:ext uri="{FF2B5EF4-FFF2-40B4-BE49-F238E27FC236}">
                <a16:creationId xmlns:a16="http://schemas.microsoft.com/office/drawing/2014/main" id="{1EE79465-352D-0198-A502-8DF329C96510}"/>
              </a:ext>
            </a:extLst>
          </p:cNvPr>
          <p:cNvSpPr txBox="1"/>
          <p:nvPr/>
        </p:nvSpPr>
        <p:spPr>
          <a:xfrm>
            <a:off x="8022965" y="1766385"/>
            <a:ext cx="2217915" cy="646331"/>
          </a:xfrm>
          <a:prstGeom prst="rect">
            <a:avLst/>
          </a:prstGeom>
          <a:noFill/>
          <a:ln w="28575">
            <a:solidFill>
              <a:schemeClr val="tx1"/>
            </a:solidFill>
          </a:ln>
        </p:spPr>
        <p:txBody>
          <a:bodyPr wrap="none" rtlCol="0">
            <a:spAutoFit/>
          </a:bodyPr>
          <a:lstStyle/>
          <a:p>
            <a:r>
              <a:rPr lang="en-US" sz="3600" dirty="0"/>
              <a:t>Berry Bush</a:t>
            </a:r>
          </a:p>
        </p:txBody>
      </p:sp>
      <p:sp>
        <p:nvSpPr>
          <p:cNvPr id="13" name="TextBox 12">
            <a:extLst>
              <a:ext uri="{FF2B5EF4-FFF2-40B4-BE49-F238E27FC236}">
                <a16:creationId xmlns:a16="http://schemas.microsoft.com/office/drawing/2014/main" id="{40A3B50D-3AAC-B637-C7C0-36E197940C67}"/>
              </a:ext>
            </a:extLst>
          </p:cNvPr>
          <p:cNvSpPr txBox="1"/>
          <p:nvPr/>
        </p:nvSpPr>
        <p:spPr>
          <a:xfrm>
            <a:off x="6688218" y="2373688"/>
            <a:ext cx="802336" cy="646331"/>
          </a:xfrm>
          <a:prstGeom prst="rect">
            <a:avLst/>
          </a:prstGeom>
          <a:noFill/>
          <a:ln w="28575">
            <a:solidFill>
              <a:schemeClr val="tx1"/>
            </a:solidFill>
          </a:ln>
        </p:spPr>
        <p:txBody>
          <a:bodyPr wrap="none" rtlCol="0">
            <a:spAutoFit/>
          </a:bodyPr>
          <a:lstStyle/>
          <a:p>
            <a:r>
              <a:rPr lang="en-US" sz="3600" dirty="0"/>
              <a:t>Cat</a:t>
            </a:r>
          </a:p>
        </p:txBody>
      </p:sp>
      <p:sp>
        <p:nvSpPr>
          <p:cNvPr id="45" name="TextBox 44">
            <a:extLst>
              <a:ext uri="{FF2B5EF4-FFF2-40B4-BE49-F238E27FC236}">
                <a16:creationId xmlns:a16="http://schemas.microsoft.com/office/drawing/2014/main" id="{6867B1BA-6B07-815E-351C-C9F103A79E88}"/>
              </a:ext>
            </a:extLst>
          </p:cNvPr>
          <p:cNvSpPr txBox="1"/>
          <p:nvPr/>
        </p:nvSpPr>
        <p:spPr>
          <a:xfrm>
            <a:off x="-1" y="6488668"/>
            <a:ext cx="623889" cy="369332"/>
          </a:xfrm>
          <a:prstGeom prst="rect">
            <a:avLst/>
          </a:prstGeom>
          <a:noFill/>
        </p:spPr>
        <p:txBody>
          <a:bodyPr wrap="none" rtlCol="0">
            <a:spAutoFit/>
          </a:bodyPr>
          <a:lstStyle/>
          <a:p>
            <a:r>
              <a:rPr lang="en-US" dirty="0"/>
              <a:t>Ex. 6</a:t>
            </a:r>
          </a:p>
        </p:txBody>
      </p:sp>
      <p:sp>
        <p:nvSpPr>
          <p:cNvPr id="2" name="TextBox 1">
            <a:extLst>
              <a:ext uri="{FF2B5EF4-FFF2-40B4-BE49-F238E27FC236}">
                <a16:creationId xmlns:a16="http://schemas.microsoft.com/office/drawing/2014/main" id="{8C6411BD-D57A-FD37-EAF1-E5E0FE705B99}"/>
              </a:ext>
            </a:extLst>
          </p:cNvPr>
          <p:cNvSpPr txBox="1"/>
          <p:nvPr/>
        </p:nvSpPr>
        <p:spPr>
          <a:xfrm>
            <a:off x="-2" y="0"/>
            <a:ext cx="12192001" cy="1200329"/>
          </a:xfrm>
          <a:prstGeom prst="rect">
            <a:avLst/>
          </a:prstGeom>
          <a:noFill/>
        </p:spPr>
        <p:txBody>
          <a:bodyPr wrap="square" rtlCol="0">
            <a:spAutoFit/>
          </a:bodyPr>
          <a:lstStyle/>
          <a:p>
            <a:r>
              <a:rPr lang="en-US" sz="3600" dirty="0"/>
              <a:t>Now it’s your turn to try: Organize the organisms into trophic levels</a:t>
            </a:r>
          </a:p>
        </p:txBody>
      </p:sp>
      <p:sp>
        <p:nvSpPr>
          <p:cNvPr id="21" name="TextBox 20">
            <a:extLst>
              <a:ext uri="{FF2B5EF4-FFF2-40B4-BE49-F238E27FC236}">
                <a16:creationId xmlns:a16="http://schemas.microsoft.com/office/drawing/2014/main" id="{5C7F2F54-8164-2BA0-801F-7636D8D940DA}"/>
              </a:ext>
            </a:extLst>
          </p:cNvPr>
          <p:cNvSpPr txBox="1"/>
          <p:nvPr/>
        </p:nvSpPr>
        <p:spPr>
          <a:xfrm>
            <a:off x="5378622" y="1076526"/>
            <a:ext cx="860300" cy="646331"/>
          </a:xfrm>
          <a:prstGeom prst="rect">
            <a:avLst/>
          </a:prstGeom>
          <a:noFill/>
          <a:ln w="28575">
            <a:solidFill>
              <a:schemeClr val="tx1"/>
            </a:solidFill>
          </a:ln>
        </p:spPr>
        <p:txBody>
          <a:bodyPr wrap="none" rtlCol="0">
            <a:spAutoFit/>
          </a:bodyPr>
          <a:lstStyle/>
          <a:p>
            <a:r>
              <a:rPr lang="en-US" sz="3600" dirty="0"/>
              <a:t>You</a:t>
            </a:r>
          </a:p>
        </p:txBody>
      </p:sp>
      <p:sp>
        <p:nvSpPr>
          <p:cNvPr id="22" name="TextBox 21">
            <a:extLst>
              <a:ext uri="{FF2B5EF4-FFF2-40B4-BE49-F238E27FC236}">
                <a16:creationId xmlns:a16="http://schemas.microsoft.com/office/drawing/2014/main" id="{6555EA06-6C4D-DE00-DC58-C8C028677E8F}"/>
              </a:ext>
            </a:extLst>
          </p:cNvPr>
          <p:cNvSpPr txBox="1"/>
          <p:nvPr/>
        </p:nvSpPr>
        <p:spPr>
          <a:xfrm>
            <a:off x="2527688" y="4863043"/>
            <a:ext cx="1210716" cy="646331"/>
          </a:xfrm>
          <a:prstGeom prst="rect">
            <a:avLst/>
          </a:prstGeom>
          <a:noFill/>
          <a:ln w="28575">
            <a:solidFill>
              <a:schemeClr val="tx1"/>
            </a:solidFill>
          </a:ln>
        </p:spPr>
        <p:txBody>
          <a:bodyPr wrap="none" rtlCol="0">
            <a:spAutoFit/>
          </a:bodyPr>
          <a:lstStyle/>
          <a:p>
            <a:r>
              <a:rPr lang="en-US" sz="3600" dirty="0"/>
              <a:t>Grass</a:t>
            </a:r>
          </a:p>
        </p:txBody>
      </p:sp>
      <p:sp>
        <p:nvSpPr>
          <p:cNvPr id="23" name="TextBox 22">
            <a:extLst>
              <a:ext uri="{FF2B5EF4-FFF2-40B4-BE49-F238E27FC236}">
                <a16:creationId xmlns:a16="http://schemas.microsoft.com/office/drawing/2014/main" id="{667177EA-B42F-B3C2-89A2-0C4D020BDC29}"/>
              </a:ext>
            </a:extLst>
          </p:cNvPr>
          <p:cNvSpPr txBox="1"/>
          <p:nvPr/>
        </p:nvSpPr>
        <p:spPr>
          <a:xfrm>
            <a:off x="1707014" y="2195989"/>
            <a:ext cx="1641347" cy="646331"/>
          </a:xfrm>
          <a:prstGeom prst="rect">
            <a:avLst/>
          </a:prstGeom>
          <a:noFill/>
          <a:ln w="28575">
            <a:solidFill>
              <a:schemeClr val="tx1"/>
            </a:solidFill>
          </a:ln>
        </p:spPr>
        <p:txBody>
          <a:bodyPr wrap="none" rtlCol="0">
            <a:spAutoFit/>
          </a:bodyPr>
          <a:lstStyle/>
          <a:p>
            <a:r>
              <a:rPr lang="en-US" sz="3600" dirty="0"/>
              <a:t>Chicken</a:t>
            </a:r>
          </a:p>
        </p:txBody>
      </p:sp>
      <p:sp>
        <p:nvSpPr>
          <p:cNvPr id="25" name="TextBox 24">
            <a:extLst>
              <a:ext uri="{FF2B5EF4-FFF2-40B4-BE49-F238E27FC236}">
                <a16:creationId xmlns:a16="http://schemas.microsoft.com/office/drawing/2014/main" id="{C6306E1B-6F33-2285-FCCC-E51A5FF38748}"/>
              </a:ext>
            </a:extLst>
          </p:cNvPr>
          <p:cNvSpPr txBox="1"/>
          <p:nvPr/>
        </p:nvSpPr>
        <p:spPr>
          <a:xfrm>
            <a:off x="4352720" y="2373687"/>
            <a:ext cx="1303562" cy="646331"/>
          </a:xfrm>
          <a:prstGeom prst="rect">
            <a:avLst/>
          </a:prstGeom>
          <a:noFill/>
          <a:ln w="28575">
            <a:solidFill>
              <a:schemeClr val="tx1"/>
            </a:solidFill>
          </a:ln>
        </p:spPr>
        <p:txBody>
          <a:bodyPr wrap="none" rtlCol="0">
            <a:spAutoFit/>
          </a:bodyPr>
          <a:lstStyle/>
          <a:p>
            <a:r>
              <a:rPr lang="en-US" sz="3600" dirty="0"/>
              <a:t>Insect</a:t>
            </a:r>
          </a:p>
        </p:txBody>
      </p:sp>
    </p:spTree>
    <p:extLst>
      <p:ext uri="{BB962C8B-B14F-4D97-AF65-F5344CB8AC3E}">
        <p14:creationId xmlns:p14="http://schemas.microsoft.com/office/powerpoint/2010/main" val="12753255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6411BD-D57A-FD37-EAF1-E5E0FE705B99}"/>
              </a:ext>
            </a:extLst>
          </p:cNvPr>
          <p:cNvSpPr txBox="1"/>
          <p:nvPr/>
        </p:nvSpPr>
        <p:spPr>
          <a:xfrm>
            <a:off x="-2" y="0"/>
            <a:ext cx="12192001" cy="1200329"/>
          </a:xfrm>
          <a:prstGeom prst="rect">
            <a:avLst/>
          </a:prstGeom>
          <a:noFill/>
        </p:spPr>
        <p:txBody>
          <a:bodyPr wrap="square" rtlCol="0">
            <a:spAutoFit/>
          </a:bodyPr>
          <a:lstStyle/>
          <a:p>
            <a:r>
              <a:rPr lang="en-US" sz="3600" dirty="0"/>
              <a:t>Now it’s your turn to try: Organize the organisms into trophic levels</a:t>
            </a:r>
          </a:p>
        </p:txBody>
      </p:sp>
      <p:grpSp>
        <p:nvGrpSpPr>
          <p:cNvPr id="18" name="Group 17">
            <a:extLst>
              <a:ext uri="{FF2B5EF4-FFF2-40B4-BE49-F238E27FC236}">
                <a16:creationId xmlns:a16="http://schemas.microsoft.com/office/drawing/2014/main" id="{D14F69D9-E6FE-C8B5-0104-A570BF665C0D}"/>
              </a:ext>
            </a:extLst>
          </p:cNvPr>
          <p:cNvGrpSpPr/>
          <p:nvPr/>
        </p:nvGrpSpPr>
        <p:grpSpPr>
          <a:xfrm>
            <a:off x="3705922" y="2523966"/>
            <a:ext cx="4592951" cy="986342"/>
            <a:chOff x="3705922" y="2522870"/>
            <a:chExt cx="4592951" cy="986342"/>
          </a:xfrm>
          <a:solidFill>
            <a:schemeClr val="accent2"/>
          </a:solidFill>
        </p:grpSpPr>
        <p:sp>
          <p:nvSpPr>
            <p:cNvPr id="5" name="Trapezoid 4">
              <a:extLst>
                <a:ext uri="{FF2B5EF4-FFF2-40B4-BE49-F238E27FC236}">
                  <a16:creationId xmlns:a16="http://schemas.microsoft.com/office/drawing/2014/main" id="{573B8182-0C0B-4949-ED7B-9CE07EAC0432}"/>
                </a:ext>
              </a:extLst>
            </p:cNvPr>
            <p:cNvSpPr/>
            <p:nvPr/>
          </p:nvSpPr>
          <p:spPr>
            <a:xfrm>
              <a:off x="3705922" y="2522870"/>
              <a:ext cx="4592951" cy="986342"/>
            </a:xfrm>
            <a:prstGeom prst="trapezoid">
              <a:avLst>
                <a:gd name="adj" fmla="val 83789"/>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94195F42-2051-0B81-809E-08F132262F42}"/>
                </a:ext>
              </a:extLst>
            </p:cNvPr>
            <p:cNvSpPr txBox="1"/>
            <p:nvPr/>
          </p:nvSpPr>
          <p:spPr>
            <a:xfrm>
              <a:off x="4502550" y="2589393"/>
              <a:ext cx="1047082" cy="646331"/>
            </a:xfrm>
            <a:prstGeom prst="rect">
              <a:avLst/>
            </a:prstGeom>
            <a:solidFill>
              <a:srgbClr val="F2F2F2"/>
            </a:solidFill>
            <a:ln w="28575">
              <a:solidFill>
                <a:schemeClr val="tx1"/>
              </a:solidFill>
            </a:ln>
          </p:spPr>
          <p:txBody>
            <a:bodyPr wrap="none" rtlCol="0">
              <a:spAutoFit/>
            </a:bodyPr>
            <a:lstStyle/>
            <a:p>
              <a:r>
                <a:rPr lang="en-US" sz="3600" dirty="0"/>
                <a:t>Bear</a:t>
              </a:r>
            </a:p>
          </p:txBody>
        </p:sp>
        <p:sp>
          <p:nvSpPr>
            <p:cNvPr id="13" name="TextBox 12">
              <a:extLst>
                <a:ext uri="{FF2B5EF4-FFF2-40B4-BE49-F238E27FC236}">
                  <a16:creationId xmlns:a16="http://schemas.microsoft.com/office/drawing/2014/main" id="{40A3B50D-3AAC-B637-C7C0-36E197940C67}"/>
                </a:ext>
              </a:extLst>
            </p:cNvPr>
            <p:cNvSpPr txBox="1"/>
            <p:nvPr/>
          </p:nvSpPr>
          <p:spPr>
            <a:xfrm>
              <a:off x="6670495" y="2585904"/>
              <a:ext cx="802336" cy="646331"/>
            </a:xfrm>
            <a:prstGeom prst="rect">
              <a:avLst/>
            </a:prstGeom>
            <a:solidFill>
              <a:srgbClr val="F2F2F2"/>
            </a:solidFill>
            <a:ln w="28575">
              <a:solidFill>
                <a:schemeClr val="tx1"/>
              </a:solidFill>
            </a:ln>
          </p:spPr>
          <p:txBody>
            <a:bodyPr wrap="none" rtlCol="0">
              <a:spAutoFit/>
            </a:bodyPr>
            <a:lstStyle/>
            <a:p>
              <a:r>
                <a:rPr lang="en-US" sz="3600" dirty="0"/>
                <a:t>Cat</a:t>
              </a:r>
            </a:p>
          </p:txBody>
        </p:sp>
      </p:grpSp>
      <p:sp>
        <p:nvSpPr>
          <p:cNvPr id="45" name="TextBox 44">
            <a:extLst>
              <a:ext uri="{FF2B5EF4-FFF2-40B4-BE49-F238E27FC236}">
                <a16:creationId xmlns:a16="http://schemas.microsoft.com/office/drawing/2014/main" id="{6867B1BA-6B07-815E-351C-C9F103A79E88}"/>
              </a:ext>
            </a:extLst>
          </p:cNvPr>
          <p:cNvSpPr txBox="1"/>
          <p:nvPr/>
        </p:nvSpPr>
        <p:spPr>
          <a:xfrm>
            <a:off x="-1" y="6488668"/>
            <a:ext cx="623889" cy="369332"/>
          </a:xfrm>
          <a:prstGeom prst="rect">
            <a:avLst/>
          </a:prstGeom>
          <a:noFill/>
        </p:spPr>
        <p:txBody>
          <a:bodyPr wrap="none" rtlCol="0">
            <a:spAutoFit/>
          </a:bodyPr>
          <a:lstStyle/>
          <a:p>
            <a:r>
              <a:rPr lang="en-US" dirty="0"/>
              <a:t>Ex. 6</a:t>
            </a:r>
          </a:p>
        </p:txBody>
      </p:sp>
      <p:grpSp>
        <p:nvGrpSpPr>
          <p:cNvPr id="19" name="Group 18">
            <a:extLst>
              <a:ext uri="{FF2B5EF4-FFF2-40B4-BE49-F238E27FC236}">
                <a16:creationId xmlns:a16="http://schemas.microsoft.com/office/drawing/2014/main" id="{773E6CC2-937F-E946-A97B-4CA0AC1C4BCF}"/>
              </a:ext>
            </a:extLst>
          </p:cNvPr>
          <p:cNvGrpSpPr/>
          <p:nvPr/>
        </p:nvGrpSpPr>
        <p:grpSpPr>
          <a:xfrm>
            <a:off x="4538208" y="524751"/>
            <a:ext cx="2954059" cy="1907822"/>
            <a:chOff x="4527396" y="615049"/>
            <a:chExt cx="2954059" cy="1907822"/>
          </a:xfrm>
          <a:solidFill>
            <a:srgbClr val="C00000"/>
          </a:solidFill>
        </p:grpSpPr>
        <p:sp>
          <p:nvSpPr>
            <p:cNvPr id="14" name="Triangle 13">
              <a:extLst>
                <a:ext uri="{FF2B5EF4-FFF2-40B4-BE49-F238E27FC236}">
                  <a16:creationId xmlns:a16="http://schemas.microsoft.com/office/drawing/2014/main" id="{E7B66420-594A-B3AA-8702-9944D1984D57}"/>
                </a:ext>
              </a:extLst>
            </p:cNvPr>
            <p:cNvSpPr/>
            <p:nvPr/>
          </p:nvSpPr>
          <p:spPr>
            <a:xfrm>
              <a:off x="4527396" y="615049"/>
              <a:ext cx="2954059" cy="1907822"/>
            </a:xfrm>
            <a:prstGeom prst="triangle">
              <a:avLst>
                <a:gd name="adj" fmla="val 49639"/>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5C7F2F54-8164-2BA0-801F-7636D8D940DA}"/>
                </a:ext>
              </a:extLst>
            </p:cNvPr>
            <p:cNvSpPr txBox="1"/>
            <p:nvPr/>
          </p:nvSpPr>
          <p:spPr>
            <a:xfrm>
              <a:off x="5569275" y="1385689"/>
              <a:ext cx="860300" cy="646331"/>
            </a:xfrm>
            <a:prstGeom prst="rect">
              <a:avLst/>
            </a:prstGeom>
            <a:solidFill>
              <a:srgbClr val="F2F2F2"/>
            </a:solidFill>
            <a:ln w="28575">
              <a:solidFill>
                <a:schemeClr val="tx1"/>
              </a:solidFill>
            </a:ln>
          </p:spPr>
          <p:txBody>
            <a:bodyPr wrap="none" rtlCol="0">
              <a:spAutoFit/>
            </a:bodyPr>
            <a:lstStyle/>
            <a:p>
              <a:r>
                <a:rPr lang="en-US" sz="3600" dirty="0"/>
                <a:t>You</a:t>
              </a:r>
            </a:p>
          </p:txBody>
        </p:sp>
      </p:grpSp>
      <p:grpSp>
        <p:nvGrpSpPr>
          <p:cNvPr id="15" name="Group 14">
            <a:extLst>
              <a:ext uri="{FF2B5EF4-FFF2-40B4-BE49-F238E27FC236}">
                <a16:creationId xmlns:a16="http://schemas.microsoft.com/office/drawing/2014/main" id="{5A4D7A29-2F4C-B61D-4706-3E778D96FD5E}"/>
              </a:ext>
            </a:extLst>
          </p:cNvPr>
          <p:cNvGrpSpPr/>
          <p:nvPr/>
        </p:nvGrpSpPr>
        <p:grpSpPr>
          <a:xfrm>
            <a:off x="1224775" y="5757172"/>
            <a:ext cx="9554906" cy="986342"/>
            <a:chOff x="1237785" y="5494407"/>
            <a:chExt cx="9554906" cy="986342"/>
          </a:xfrm>
          <a:solidFill>
            <a:schemeClr val="accent6"/>
          </a:solidFill>
        </p:grpSpPr>
        <p:sp>
          <p:nvSpPr>
            <p:cNvPr id="8" name="Trapezoid 7">
              <a:extLst>
                <a:ext uri="{FF2B5EF4-FFF2-40B4-BE49-F238E27FC236}">
                  <a16:creationId xmlns:a16="http://schemas.microsoft.com/office/drawing/2014/main" id="{896CB79D-20EA-9225-9535-47BDA45ED1CB}"/>
                </a:ext>
              </a:extLst>
            </p:cNvPr>
            <p:cNvSpPr/>
            <p:nvPr/>
          </p:nvSpPr>
          <p:spPr>
            <a:xfrm>
              <a:off x="1237785" y="5494407"/>
              <a:ext cx="9554906" cy="986342"/>
            </a:xfrm>
            <a:prstGeom prst="trapezoid">
              <a:avLst>
                <a:gd name="adj" fmla="val 83789"/>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1EE79465-352D-0198-A502-8DF329C96510}"/>
                </a:ext>
              </a:extLst>
            </p:cNvPr>
            <p:cNvSpPr txBox="1"/>
            <p:nvPr/>
          </p:nvSpPr>
          <p:spPr>
            <a:xfrm>
              <a:off x="2520293" y="5558616"/>
              <a:ext cx="2217915" cy="646331"/>
            </a:xfrm>
            <a:prstGeom prst="rect">
              <a:avLst/>
            </a:prstGeom>
            <a:solidFill>
              <a:srgbClr val="F2F2F2"/>
            </a:solidFill>
            <a:ln w="28575">
              <a:solidFill>
                <a:schemeClr val="tx1"/>
              </a:solidFill>
            </a:ln>
          </p:spPr>
          <p:txBody>
            <a:bodyPr wrap="none" rtlCol="0">
              <a:spAutoFit/>
            </a:bodyPr>
            <a:lstStyle/>
            <a:p>
              <a:r>
                <a:rPr lang="en-US" sz="3600" dirty="0"/>
                <a:t>Berry Bush</a:t>
              </a:r>
            </a:p>
          </p:txBody>
        </p:sp>
        <p:sp>
          <p:nvSpPr>
            <p:cNvPr id="22" name="TextBox 21">
              <a:extLst>
                <a:ext uri="{FF2B5EF4-FFF2-40B4-BE49-F238E27FC236}">
                  <a16:creationId xmlns:a16="http://schemas.microsoft.com/office/drawing/2014/main" id="{6555EA06-6C4D-DE00-DC58-C8C028677E8F}"/>
                </a:ext>
              </a:extLst>
            </p:cNvPr>
            <p:cNvSpPr txBox="1"/>
            <p:nvPr/>
          </p:nvSpPr>
          <p:spPr>
            <a:xfrm>
              <a:off x="7706525" y="5626505"/>
              <a:ext cx="1210716" cy="646331"/>
            </a:xfrm>
            <a:prstGeom prst="rect">
              <a:avLst/>
            </a:prstGeom>
            <a:solidFill>
              <a:srgbClr val="F2F2F2"/>
            </a:solidFill>
            <a:ln w="28575">
              <a:solidFill>
                <a:schemeClr val="tx1"/>
              </a:solidFill>
            </a:ln>
          </p:spPr>
          <p:txBody>
            <a:bodyPr wrap="none" rtlCol="0">
              <a:spAutoFit/>
            </a:bodyPr>
            <a:lstStyle/>
            <a:p>
              <a:r>
                <a:rPr lang="en-US" sz="3600" dirty="0"/>
                <a:t>Grass</a:t>
              </a:r>
            </a:p>
          </p:txBody>
        </p:sp>
      </p:grpSp>
      <p:grpSp>
        <p:nvGrpSpPr>
          <p:cNvPr id="17" name="Group 16">
            <a:extLst>
              <a:ext uri="{FF2B5EF4-FFF2-40B4-BE49-F238E27FC236}">
                <a16:creationId xmlns:a16="http://schemas.microsoft.com/office/drawing/2014/main" id="{ACF30E9C-0EE4-E7FD-CB8C-828447979DFD}"/>
              </a:ext>
            </a:extLst>
          </p:cNvPr>
          <p:cNvGrpSpPr/>
          <p:nvPr/>
        </p:nvGrpSpPr>
        <p:grpSpPr>
          <a:xfrm>
            <a:off x="2888166" y="3601701"/>
            <a:ext cx="6228125" cy="986342"/>
            <a:chOff x="2888166" y="3509212"/>
            <a:chExt cx="6228125" cy="986342"/>
          </a:xfrm>
          <a:solidFill>
            <a:srgbClr val="B344D5"/>
          </a:solidFill>
        </p:grpSpPr>
        <p:sp>
          <p:nvSpPr>
            <p:cNvPr id="6" name="Trapezoid 5">
              <a:extLst>
                <a:ext uri="{FF2B5EF4-FFF2-40B4-BE49-F238E27FC236}">
                  <a16:creationId xmlns:a16="http://schemas.microsoft.com/office/drawing/2014/main" id="{983C9186-3BDC-2E61-4F20-AF86FE19F198}"/>
                </a:ext>
              </a:extLst>
            </p:cNvPr>
            <p:cNvSpPr/>
            <p:nvPr/>
          </p:nvSpPr>
          <p:spPr>
            <a:xfrm>
              <a:off x="2888166" y="3509212"/>
              <a:ext cx="6228125" cy="986342"/>
            </a:xfrm>
            <a:prstGeom prst="trapezoid">
              <a:avLst>
                <a:gd name="adj" fmla="val 83789"/>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942263D-96D6-FD01-5D26-7ADE12EFBBFD}"/>
                </a:ext>
              </a:extLst>
            </p:cNvPr>
            <p:cNvSpPr txBox="1"/>
            <p:nvPr/>
          </p:nvSpPr>
          <p:spPr>
            <a:xfrm>
              <a:off x="3702813" y="3591119"/>
              <a:ext cx="1577676" cy="646331"/>
            </a:xfrm>
            <a:prstGeom prst="rect">
              <a:avLst/>
            </a:prstGeom>
            <a:solidFill>
              <a:srgbClr val="F2F2F2"/>
            </a:solidFill>
            <a:ln w="28575">
              <a:solidFill>
                <a:schemeClr val="tx1"/>
              </a:solidFill>
            </a:ln>
          </p:spPr>
          <p:txBody>
            <a:bodyPr wrap="none" rtlCol="0">
              <a:spAutoFit/>
            </a:bodyPr>
            <a:lstStyle/>
            <a:p>
              <a:r>
                <a:rPr lang="en-US" sz="3600" dirty="0"/>
                <a:t>Salmon</a:t>
              </a:r>
            </a:p>
          </p:txBody>
        </p:sp>
        <p:sp>
          <p:nvSpPr>
            <p:cNvPr id="23" name="TextBox 22">
              <a:extLst>
                <a:ext uri="{FF2B5EF4-FFF2-40B4-BE49-F238E27FC236}">
                  <a16:creationId xmlns:a16="http://schemas.microsoft.com/office/drawing/2014/main" id="{667177EA-B42F-B3C2-89A2-0C4D020BDC29}"/>
                </a:ext>
              </a:extLst>
            </p:cNvPr>
            <p:cNvSpPr txBox="1"/>
            <p:nvPr/>
          </p:nvSpPr>
          <p:spPr>
            <a:xfrm>
              <a:off x="6657526" y="3603979"/>
              <a:ext cx="1641347" cy="646331"/>
            </a:xfrm>
            <a:prstGeom prst="rect">
              <a:avLst/>
            </a:prstGeom>
            <a:solidFill>
              <a:srgbClr val="F2F2F2"/>
            </a:solidFill>
            <a:ln w="28575">
              <a:solidFill>
                <a:schemeClr val="tx1"/>
              </a:solidFill>
            </a:ln>
          </p:spPr>
          <p:txBody>
            <a:bodyPr wrap="none" rtlCol="0">
              <a:spAutoFit/>
            </a:bodyPr>
            <a:lstStyle/>
            <a:p>
              <a:r>
                <a:rPr lang="en-US" sz="3600" dirty="0"/>
                <a:t>Chicken</a:t>
              </a:r>
            </a:p>
          </p:txBody>
        </p:sp>
      </p:grpSp>
      <p:grpSp>
        <p:nvGrpSpPr>
          <p:cNvPr id="16" name="Group 15">
            <a:extLst>
              <a:ext uri="{FF2B5EF4-FFF2-40B4-BE49-F238E27FC236}">
                <a16:creationId xmlns:a16="http://schemas.microsoft.com/office/drawing/2014/main" id="{77577C48-F8C7-2621-8377-F594A564BD85}"/>
              </a:ext>
            </a:extLst>
          </p:cNvPr>
          <p:cNvGrpSpPr/>
          <p:nvPr/>
        </p:nvGrpSpPr>
        <p:grpSpPr>
          <a:xfrm>
            <a:off x="2059934" y="4679436"/>
            <a:ext cx="7884588" cy="986342"/>
            <a:chOff x="2062976" y="4495554"/>
            <a:chExt cx="7884588" cy="986342"/>
          </a:xfrm>
          <a:solidFill>
            <a:schemeClr val="accent1">
              <a:lumMod val="60000"/>
              <a:lumOff val="40000"/>
            </a:schemeClr>
          </a:solidFill>
        </p:grpSpPr>
        <p:sp>
          <p:nvSpPr>
            <p:cNvPr id="7" name="Trapezoid 6">
              <a:extLst>
                <a:ext uri="{FF2B5EF4-FFF2-40B4-BE49-F238E27FC236}">
                  <a16:creationId xmlns:a16="http://schemas.microsoft.com/office/drawing/2014/main" id="{6DC21455-C028-E9C6-AB23-DC912DCE249D}"/>
                </a:ext>
              </a:extLst>
            </p:cNvPr>
            <p:cNvSpPr/>
            <p:nvPr/>
          </p:nvSpPr>
          <p:spPr>
            <a:xfrm>
              <a:off x="2062976" y="4495554"/>
              <a:ext cx="7884588" cy="986342"/>
            </a:xfrm>
            <a:prstGeom prst="trapezoid">
              <a:avLst>
                <a:gd name="adj" fmla="val 83789"/>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BE26D0-1FEA-76C9-774A-2C2192BDB641}"/>
                </a:ext>
              </a:extLst>
            </p:cNvPr>
            <p:cNvSpPr txBox="1"/>
            <p:nvPr/>
          </p:nvSpPr>
          <p:spPr>
            <a:xfrm>
              <a:off x="7281525" y="4547490"/>
              <a:ext cx="1475084" cy="646331"/>
            </a:xfrm>
            <a:prstGeom prst="rect">
              <a:avLst/>
            </a:prstGeom>
            <a:solidFill>
              <a:srgbClr val="F2F2F2"/>
            </a:solidFill>
            <a:ln w="28575">
              <a:solidFill>
                <a:schemeClr val="tx1"/>
              </a:solidFill>
            </a:ln>
          </p:spPr>
          <p:txBody>
            <a:bodyPr wrap="none" rtlCol="0">
              <a:spAutoFit/>
            </a:bodyPr>
            <a:lstStyle/>
            <a:p>
              <a:r>
                <a:rPr lang="en-US" sz="3600" dirty="0"/>
                <a:t>Mouse</a:t>
              </a:r>
            </a:p>
          </p:txBody>
        </p:sp>
        <p:sp>
          <p:nvSpPr>
            <p:cNvPr id="25" name="TextBox 24">
              <a:extLst>
                <a:ext uri="{FF2B5EF4-FFF2-40B4-BE49-F238E27FC236}">
                  <a16:creationId xmlns:a16="http://schemas.microsoft.com/office/drawing/2014/main" id="{C6306E1B-6F33-2285-FCCC-E51A5FF38748}"/>
                </a:ext>
              </a:extLst>
            </p:cNvPr>
            <p:cNvSpPr txBox="1"/>
            <p:nvPr/>
          </p:nvSpPr>
          <p:spPr>
            <a:xfrm>
              <a:off x="3320526" y="4541984"/>
              <a:ext cx="1303562" cy="646331"/>
            </a:xfrm>
            <a:prstGeom prst="rect">
              <a:avLst/>
            </a:prstGeom>
            <a:solidFill>
              <a:srgbClr val="F2F2F2"/>
            </a:solidFill>
            <a:ln w="28575">
              <a:solidFill>
                <a:schemeClr val="tx1"/>
              </a:solidFill>
            </a:ln>
          </p:spPr>
          <p:txBody>
            <a:bodyPr wrap="none" rtlCol="0">
              <a:spAutoFit/>
            </a:bodyPr>
            <a:lstStyle/>
            <a:p>
              <a:r>
                <a:rPr lang="en-US" sz="3600" dirty="0"/>
                <a:t>Insect</a:t>
              </a:r>
            </a:p>
          </p:txBody>
        </p:sp>
      </p:grpSp>
      <p:sp>
        <p:nvSpPr>
          <p:cNvPr id="20" name="TextBox 19">
            <a:extLst>
              <a:ext uri="{FF2B5EF4-FFF2-40B4-BE49-F238E27FC236}">
                <a16:creationId xmlns:a16="http://schemas.microsoft.com/office/drawing/2014/main" id="{3348C945-E1CC-B18D-E025-CB253147871A}"/>
              </a:ext>
            </a:extLst>
          </p:cNvPr>
          <p:cNvSpPr txBox="1"/>
          <p:nvPr/>
        </p:nvSpPr>
        <p:spPr>
          <a:xfrm>
            <a:off x="623888" y="1722033"/>
            <a:ext cx="880369" cy="646331"/>
          </a:xfrm>
          <a:prstGeom prst="rect">
            <a:avLst/>
          </a:prstGeom>
          <a:noFill/>
          <a:ln w="28575">
            <a:solidFill>
              <a:schemeClr val="tx1"/>
            </a:solidFill>
          </a:ln>
        </p:spPr>
        <p:txBody>
          <a:bodyPr wrap="none" rtlCol="0">
            <a:spAutoFit/>
          </a:bodyPr>
          <a:lstStyle/>
          <a:p>
            <a:r>
              <a:rPr lang="en-US" sz="3600" dirty="0"/>
              <a:t>Sun</a:t>
            </a:r>
          </a:p>
        </p:txBody>
      </p:sp>
      <p:pic>
        <p:nvPicPr>
          <p:cNvPr id="24" name="Graphic 23" descr="Line arrow: Counter-clockwise curve with solid fill">
            <a:extLst>
              <a:ext uri="{FF2B5EF4-FFF2-40B4-BE49-F238E27FC236}">
                <a16:creationId xmlns:a16="http://schemas.microsoft.com/office/drawing/2014/main" id="{7BCB08B8-ECFD-4748-C7C5-438677C6523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0800000">
            <a:off x="-94059" y="2297108"/>
            <a:ext cx="2436812" cy="4212845"/>
          </a:xfrm>
          <a:prstGeom prst="rect">
            <a:avLst/>
          </a:prstGeom>
        </p:spPr>
      </p:pic>
      <p:sp>
        <p:nvSpPr>
          <p:cNvPr id="27" name="TextBox 26">
            <a:extLst>
              <a:ext uri="{FF2B5EF4-FFF2-40B4-BE49-F238E27FC236}">
                <a16:creationId xmlns:a16="http://schemas.microsoft.com/office/drawing/2014/main" id="{15749329-0337-7962-0BBC-189D78C727C1}"/>
              </a:ext>
            </a:extLst>
          </p:cNvPr>
          <p:cNvSpPr txBox="1"/>
          <p:nvPr/>
        </p:nvSpPr>
        <p:spPr>
          <a:xfrm>
            <a:off x="4940528" y="6446498"/>
            <a:ext cx="2123017" cy="307777"/>
          </a:xfrm>
          <a:prstGeom prst="rect">
            <a:avLst/>
          </a:prstGeom>
          <a:noFill/>
        </p:spPr>
        <p:txBody>
          <a:bodyPr wrap="none" rtlCol="0">
            <a:spAutoFit/>
          </a:bodyPr>
          <a:lstStyle/>
          <a:p>
            <a:r>
              <a:rPr lang="en-US" sz="1400" dirty="0"/>
              <a:t>Level 1: Primary Producers</a:t>
            </a:r>
          </a:p>
        </p:txBody>
      </p:sp>
      <p:sp>
        <p:nvSpPr>
          <p:cNvPr id="28" name="TextBox 27">
            <a:extLst>
              <a:ext uri="{FF2B5EF4-FFF2-40B4-BE49-F238E27FC236}">
                <a16:creationId xmlns:a16="http://schemas.microsoft.com/office/drawing/2014/main" id="{E447EFF5-D934-9B79-F6DF-A2C529F8D4E6}"/>
              </a:ext>
            </a:extLst>
          </p:cNvPr>
          <p:cNvSpPr txBox="1"/>
          <p:nvPr/>
        </p:nvSpPr>
        <p:spPr>
          <a:xfrm>
            <a:off x="4923290" y="5333672"/>
            <a:ext cx="2204450" cy="307777"/>
          </a:xfrm>
          <a:prstGeom prst="rect">
            <a:avLst/>
          </a:prstGeom>
          <a:noFill/>
        </p:spPr>
        <p:txBody>
          <a:bodyPr wrap="none" rtlCol="0">
            <a:spAutoFit/>
          </a:bodyPr>
          <a:lstStyle/>
          <a:p>
            <a:r>
              <a:rPr lang="en-US" sz="1400" dirty="0"/>
              <a:t>Level 2: Primary Consumers</a:t>
            </a:r>
          </a:p>
        </p:txBody>
      </p:sp>
      <p:sp>
        <p:nvSpPr>
          <p:cNvPr id="29" name="TextBox 28">
            <a:extLst>
              <a:ext uri="{FF2B5EF4-FFF2-40B4-BE49-F238E27FC236}">
                <a16:creationId xmlns:a16="http://schemas.microsoft.com/office/drawing/2014/main" id="{BB67624E-BC67-D78B-DE92-01556C5EED19}"/>
              </a:ext>
            </a:extLst>
          </p:cNvPr>
          <p:cNvSpPr txBox="1"/>
          <p:nvPr/>
        </p:nvSpPr>
        <p:spPr>
          <a:xfrm>
            <a:off x="4726252" y="4294667"/>
            <a:ext cx="2393732" cy="307777"/>
          </a:xfrm>
          <a:prstGeom prst="rect">
            <a:avLst/>
          </a:prstGeom>
          <a:noFill/>
        </p:spPr>
        <p:txBody>
          <a:bodyPr wrap="none" rtlCol="0">
            <a:spAutoFit/>
          </a:bodyPr>
          <a:lstStyle/>
          <a:p>
            <a:r>
              <a:rPr lang="en-US" sz="1400" dirty="0"/>
              <a:t>Level 3: Secondary Consumers</a:t>
            </a:r>
          </a:p>
        </p:txBody>
      </p:sp>
      <p:sp>
        <p:nvSpPr>
          <p:cNvPr id="30" name="TextBox 29">
            <a:extLst>
              <a:ext uri="{FF2B5EF4-FFF2-40B4-BE49-F238E27FC236}">
                <a16:creationId xmlns:a16="http://schemas.microsoft.com/office/drawing/2014/main" id="{865881AD-2B77-FB05-6299-85B2BC1ED196}"/>
              </a:ext>
            </a:extLst>
          </p:cNvPr>
          <p:cNvSpPr txBox="1"/>
          <p:nvPr/>
        </p:nvSpPr>
        <p:spPr>
          <a:xfrm>
            <a:off x="4898804" y="3214670"/>
            <a:ext cx="2191690" cy="307777"/>
          </a:xfrm>
          <a:prstGeom prst="rect">
            <a:avLst/>
          </a:prstGeom>
          <a:noFill/>
        </p:spPr>
        <p:txBody>
          <a:bodyPr wrap="none" rtlCol="0">
            <a:spAutoFit/>
          </a:bodyPr>
          <a:lstStyle/>
          <a:p>
            <a:r>
              <a:rPr lang="en-US" sz="1400" dirty="0"/>
              <a:t>Level 4: Tertiary Consumers</a:t>
            </a:r>
          </a:p>
        </p:txBody>
      </p:sp>
      <p:sp>
        <p:nvSpPr>
          <p:cNvPr id="31" name="TextBox 30">
            <a:extLst>
              <a:ext uri="{FF2B5EF4-FFF2-40B4-BE49-F238E27FC236}">
                <a16:creationId xmlns:a16="http://schemas.microsoft.com/office/drawing/2014/main" id="{C92F460D-D45E-A6AA-B068-9B4EA2B75564}"/>
              </a:ext>
            </a:extLst>
          </p:cNvPr>
          <p:cNvSpPr txBox="1"/>
          <p:nvPr/>
        </p:nvSpPr>
        <p:spPr>
          <a:xfrm>
            <a:off x="4749133" y="2110048"/>
            <a:ext cx="2470163" cy="307777"/>
          </a:xfrm>
          <a:prstGeom prst="rect">
            <a:avLst/>
          </a:prstGeom>
          <a:noFill/>
        </p:spPr>
        <p:txBody>
          <a:bodyPr wrap="none" rtlCol="0">
            <a:spAutoFit/>
          </a:bodyPr>
          <a:lstStyle/>
          <a:p>
            <a:r>
              <a:rPr lang="en-US" sz="1400" dirty="0"/>
              <a:t>Level 5: Quaternary Consumers</a:t>
            </a:r>
          </a:p>
        </p:txBody>
      </p:sp>
    </p:spTree>
    <p:extLst>
      <p:ext uri="{BB962C8B-B14F-4D97-AF65-F5344CB8AC3E}">
        <p14:creationId xmlns:p14="http://schemas.microsoft.com/office/powerpoint/2010/main" val="12764355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CA584-1A0D-5952-A890-E0077D2F03AE}"/>
              </a:ext>
            </a:extLst>
          </p:cNvPr>
          <p:cNvSpPr>
            <a:spLocks noGrp="1"/>
          </p:cNvSpPr>
          <p:nvPr>
            <p:ph type="title"/>
          </p:nvPr>
        </p:nvSpPr>
        <p:spPr>
          <a:xfrm>
            <a:off x="825500" y="5095556"/>
            <a:ext cx="10541000" cy="1762444"/>
          </a:xfrm>
        </p:spPr>
        <p:txBody>
          <a:bodyPr/>
          <a:lstStyle/>
          <a:p>
            <a:pPr algn="ctr"/>
            <a:r>
              <a:rPr lang="en-US" dirty="0"/>
              <a:t>It’s time to complete an activity:</a:t>
            </a:r>
            <a:br>
              <a:rPr lang="en-US" dirty="0"/>
            </a:br>
            <a:r>
              <a:rPr lang="en-US" dirty="0"/>
              <a:t>We’re All Connected (by what we eat!)</a:t>
            </a:r>
          </a:p>
        </p:txBody>
      </p:sp>
      <p:pic>
        <p:nvPicPr>
          <p:cNvPr id="4" name="Graphic 3" descr="Stop with solid fill">
            <a:extLst>
              <a:ext uri="{FF2B5EF4-FFF2-40B4-BE49-F238E27FC236}">
                <a16:creationId xmlns:a16="http://schemas.microsoft.com/office/drawing/2014/main" id="{C0AD8001-85DE-0FEA-74F8-ACE01110AD1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886200" y="0"/>
            <a:ext cx="4419600" cy="4419600"/>
          </a:xfrm>
          <a:prstGeom prst="rect">
            <a:avLst/>
          </a:prstGeom>
        </p:spPr>
      </p:pic>
      <p:sp>
        <p:nvSpPr>
          <p:cNvPr id="5" name="TextBox 4">
            <a:extLst>
              <a:ext uri="{FF2B5EF4-FFF2-40B4-BE49-F238E27FC236}">
                <a16:creationId xmlns:a16="http://schemas.microsoft.com/office/drawing/2014/main" id="{572BCA71-E2E1-B4B9-E68C-02E9A5F7DA6D}"/>
              </a:ext>
            </a:extLst>
          </p:cNvPr>
          <p:cNvSpPr txBox="1"/>
          <p:nvPr/>
        </p:nvSpPr>
        <p:spPr>
          <a:xfrm>
            <a:off x="5233392" y="3957935"/>
            <a:ext cx="2064540" cy="923330"/>
          </a:xfrm>
          <a:prstGeom prst="rect">
            <a:avLst/>
          </a:prstGeom>
          <a:noFill/>
        </p:spPr>
        <p:txBody>
          <a:bodyPr wrap="none" rtlCol="0">
            <a:spAutoFit/>
          </a:bodyPr>
          <a:lstStyle/>
          <a:p>
            <a:r>
              <a:rPr lang="en-US" sz="5400" dirty="0"/>
              <a:t>Pause!</a:t>
            </a:r>
          </a:p>
        </p:txBody>
      </p:sp>
    </p:spTree>
    <p:extLst>
      <p:ext uri="{BB962C8B-B14F-4D97-AF65-F5344CB8AC3E}">
        <p14:creationId xmlns:p14="http://schemas.microsoft.com/office/powerpoint/2010/main" val="28648042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72E804A-EF29-6250-A515-864FDEF773AB}"/>
              </a:ext>
            </a:extLst>
          </p:cNvPr>
          <p:cNvSpPr>
            <a:spLocks noGrp="1"/>
          </p:cNvSpPr>
          <p:nvPr>
            <p:ph type="title"/>
          </p:nvPr>
        </p:nvSpPr>
        <p:spPr>
          <a:xfrm>
            <a:off x="1137033" y="411878"/>
            <a:ext cx="9392421" cy="1330841"/>
          </a:xfrm>
        </p:spPr>
        <p:txBody>
          <a:bodyPr>
            <a:normAutofit/>
          </a:bodyPr>
          <a:lstStyle/>
          <a:p>
            <a:r>
              <a:rPr lang="en-US" dirty="0"/>
              <a:t>What is species abundance and richness?</a:t>
            </a:r>
          </a:p>
        </p:txBody>
      </p:sp>
      <p:sp>
        <p:nvSpPr>
          <p:cNvPr id="3" name="Content Placeholder 2">
            <a:extLst>
              <a:ext uri="{FF2B5EF4-FFF2-40B4-BE49-F238E27FC236}">
                <a16:creationId xmlns:a16="http://schemas.microsoft.com/office/drawing/2014/main" id="{603183F0-F541-DAEC-2BFB-B359F20A77CC}"/>
              </a:ext>
            </a:extLst>
          </p:cNvPr>
          <p:cNvSpPr>
            <a:spLocks noGrp="1"/>
          </p:cNvSpPr>
          <p:nvPr>
            <p:ph idx="1"/>
          </p:nvPr>
        </p:nvSpPr>
        <p:spPr>
          <a:xfrm>
            <a:off x="1137033" y="2198362"/>
            <a:ext cx="8670157" cy="3917773"/>
          </a:xfrm>
        </p:spPr>
        <p:txBody>
          <a:bodyPr>
            <a:normAutofit/>
          </a:bodyPr>
          <a:lstStyle/>
          <a:p>
            <a:r>
              <a:rPr lang="en-US" sz="2000" dirty="0">
                <a:effectLst/>
                <a:latin typeface="Arial" panose="020B0604020202020204" pitchFamily="34" charset="0"/>
              </a:rPr>
              <a:t>Habitat type contributes a </a:t>
            </a:r>
            <a:r>
              <a:rPr lang="en-US" sz="2000" dirty="0">
                <a:latin typeface="Arial" panose="020B0604020202020204" pitchFamily="34" charset="0"/>
              </a:rPr>
              <a:t>significant influence on species diversity and richness</a:t>
            </a:r>
            <a:r>
              <a:rPr lang="en-US" sz="2000" baseline="30000" dirty="0">
                <a:latin typeface="Arial" panose="020B0604020202020204" pitchFamily="34" charset="0"/>
              </a:rPr>
              <a:t>1</a:t>
            </a:r>
            <a:endParaRPr lang="en-US" sz="2000" dirty="0">
              <a:latin typeface="Arial" panose="020B0604020202020204" pitchFamily="34" charset="0"/>
            </a:endParaRPr>
          </a:p>
          <a:p>
            <a:pPr lvl="1"/>
            <a:r>
              <a:rPr lang="en-US" sz="2000" dirty="0">
                <a:effectLst/>
                <a:latin typeface="Arial" panose="020B0604020202020204" pitchFamily="34" charset="0"/>
              </a:rPr>
              <a:t>This is especially important for habitats found underneath piers, which </a:t>
            </a:r>
            <a:r>
              <a:rPr lang="en-US" sz="2000" dirty="0">
                <a:latin typeface="Arial" panose="020B0604020202020204" pitchFamily="34" charset="0"/>
              </a:rPr>
              <a:t>e</a:t>
            </a:r>
            <a:r>
              <a:rPr lang="en-US" sz="2000" dirty="0">
                <a:effectLst/>
                <a:latin typeface="Arial" panose="020B0604020202020204" pitchFamily="34" charset="0"/>
              </a:rPr>
              <a:t>xhibit a decreased species diversity and lower abundance of fishes compared to open-water habitats</a:t>
            </a:r>
          </a:p>
        </p:txBody>
      </p:sp>
      <p:sp>
        <p:nvSpPr>
          <p:cNvPr id="17" name="Freeform: Shape 16">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BDBC569B-E140-7763-8C90-7B359B08E3A0}"/>
              </a:ext>
            </a:extLst>
          </p:cNvPr>
          <p:cNvSpPr txBox="1"/>
          <p:nvPr/>
        </p:nvSpPr>
        <p:spPr>
          <a:xfrm>
            <a:off x="2182624" y="5558133"/>
            <a:ext cx="2077331" cy="400110"/>
          </a:xfrm>
          <a:prstGeom prst="rect">
            <a:avLst/>
          </a:prstGeom>
          <a:noFill/>
        </p:spPr>
        <p:txBody>
          <a:bodyPr wrap="square" rtlCol="0">
            <a:spAutoFit/>
          </a:bodyPr>
          <a:lstStyle/>
          <a:p>
            <a:pPr defTabSz="630936">
              <a:spcAft>
                <a:spcPts val="600"/>
              </a:spcAft>
            </a:pPr>
            <a:r>
              <a:rPr lang="en-US" sz="2000" kern="1200" dirty="0">
                <a:solidFill>
                  <a:schemeClr val="tx1"/>
                </a:solidFill>
                <a:latin typeface="+mn-lt"/>
                <a:ea typeface="+mn-ea"/>
                <a:cs typeface="+mn-cs"/>
              </a:rPr>
              <a:t>Species Richness </a:t>
            </a:r>
            <a:endParaRPr lang="en-US" sz="3200" dirty="0"/>
          </a:p>
        </p:txBody>
      </p:sp>
      <p:sp>
        <p:nvSpPr>
          <p:cNvPr id="6" name="TextBox 5">
            <a:extLst>
              <a:ext uri="{FF2B5EF4-FFF2-40B4-BE49-F238E27FC236}">
                <a16:creationId xmlns:a16="http://schemas.microsoft.com/office/drawing/2014/main" id="{85602E91-7675-AFDD-B370-33C5FCCFD26F}"/>
              </a:ext>
            </a:extLst>
          </p:cNvPr>
          <p:cNvSpPr txBox="1"/>
          <p:nvPr/>
        </p:nvSpPr>
        <p:spPr>
          <a:xfrm>
            <a:off x="2182625" y="4380195"/>
            <a:ext cx="2077331" cy="707886"/>
          </a:xfrm>
          <a:prstGeom prst="rect">
            <a:avLst/>
          </a:prstGeom>
          <a:noFill/>
        </p:spPr>
        <p:txBody>
          <a:bodyPr wrap="square" rtlCol="0">
            <a:spAutoFit/>
          </a:bodyPr>
          <a:lstStyle/>
          <a:p>
            <a:pPr defTabSz="630936">
              <a:spcAft>
                <a:spcPts val="600"/>
              </a:spcAft>
            </a:pPr>
            <a:r>
              <a:rPr lang="en-US" sz="2000" kern="1200" dirty="0">
                <a:solidFill>
                  <a:schemeClr val="tx1"/>
                </a:solidFill>
                <a:latin typeface="+mn-lt"/>
                <a:ea typeface="+mn-ea"/>
                <a:cs typeface="+mn-cs"/>
              </a:rPr>
              <a:t>Relative Species Abundance (RSA)</a:t>
            </a:r>
            <a:endParaRPr lang="en-US" sz="3200" dirty="0"/>
          </a:p>
        </p:txBody>
      </p: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2E3875C6-434F-C7CC-2513-F6F8FDB2CFB9}"/>
                  </a:ext>
                </a:extLst>
              </p:cNvPr>
              <p:cNvSpPr txBox="1"/>
              <p:nvPr/>
            </p:nvSpPr>
            <p:spPr>
              <a:xfrm>
                <a:off x="4259956" y="4386460"/>
                <a:ext cx="4476502" cy="716030"/>
              </a:xfrm>
              <a:prstGeom prst="rect">
                <a:avLst/>
              </a:prstGeom>
              <a:noFill/>
            </p:spPr>
            <p:txBody>
              <a:bodyPr wrap="square" lIns="0" tIns="0" rIns="0" bIns="0" rtlCol="0">
                <a:spAutoFit/>
              </a:bodyPr>
              <a:lstStyle/>
              <a:p>
                <a:pPr defTabSz="630936">
                  <a:spcAft>
                    <a:spcPts val="600"/>
                  </a:spcAft>
                </a:pPr>
                <a14:m>
                  <m:oMathPara xmlns:m="http://schemas.openxmlformats.org/officeDocument/2006/math">
                    <m:oMathParaPr>
                      <m:jc m:val="centerGroup"/>
                    </m:oMathParaPr>
                    <m:oMath xmlns:m="http://schemas.openxmlformats.org/officeDocument/2006/math">
                      <m:r>
                        <a:rPr lang="en-US" sz="2000" i="1" kern="1200">
                          <a:solidFill>
                            <a:schemeClr val="tx1"/>
                          </a:solidFill>
                          <a:latin typeface="Cambria Math" panose="02040503050406030204" pitchFamily="18" charset="0"/>
                          <a:cs typeface="+mn-cs"/>
                        </a:rPr>
                        <m:t>=</m:t>
                      </m:r>
                      <m:f>
                        <m:fPr>
                          <m:ctrlPr>
                            <a:rPr lang="en-US" sz="2000" i="1" kern="1200">
                              <a:solidFill>
                                <a:schemeClr val="tx1"/>
                              </a:solidFill>
                              <a:latin typeface="Cambria Math" panose="02040503050406030204" pitchFamily="18" charset="0"/>
                              <a:ea typeface="Cambria Math" panose="02040503050406030204" pitchFamily="18" charset="0"/>
                              <a:cs typeface="+mn-cs"/>
                            </a:rPr>
                          </m:ctrlPr>
                        </m:fPr>
                        <m:num>
                          <m:r>
                            <a:rPr lang="en-US" sz="2000" i="1" kern="1200">
                              <a:solidFill>
                                <a:schemeClr val="tx1"/>
                              </a:solidFill>
                              <a:latin typeface="Cambria Math" panose="02040503050406030204" pitchFamily="18" charset="0"/>
                              <a:cs typeface="+mn-cs"/>
                            </a:rPr>
                            <m:t>𝑡𝑜𝑡𝑎𝑙</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𝑛𝑢𝑚𝑏𝑒𝑟</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𝑜𝑓</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𝑜𝑛𝑒</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𝑠𝑝𝑒𝑐𝑖𝑓𝑖𝑐</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𝑠𝑝𝑒𝑐𝑖𝑒𝑠</m:t>
                          </m:r>
                        </m:num>
                        <m:den>
                          <m:r>
                            <a:rPr lang="en-US" sz="2000" i="1" kern="1200">
                              <a:solidFill>
                                <a:schemeClr val="tx1"/>
                              </a:solidFill>
                              <a:latin typeface="Cambria Math" panose="02040503050406030204" pitchFamily="18" charset="0"/>
                              <a:cs typeface="+mn-cs"/>
                            </a:rPr>
                            <m:t>𝑡𝑜𝑡𝑎𝑙</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𝑛𝑢𝑚𝑏𝑒𝑟</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𝑜𝑓</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𝑑𝑖𝑓𝑓𝑒𝑟𝑒𝑛𝑡</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𝑠𝑝𝑒𝑐𝑖𝑒𝑠</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𝑝𝑟𝑒𝑠𝑒𝑛𝑡</m:t>
                          </m:r>
                        </m:den>
                      </m:f>
                    </m:oMath>
                  </m:oMathPara>
                </a14:m>
                <a:endParaRPr lang="en-US" sz="3200" dirty="0"/>
              </a:p>
            </p:txBody>
          </p:sp>
        </mc:Choice>
        <mc:Fallback xmlns="">
          <p:sp>
            <p:nvSpPr>
              <p:cNvPr id="7" name="TextBox 6">
                <a:extLst>
                  <a:ext uri="{FF2B5EF4-FFF2-40B4-BE49-F238E27FC236}">
                    <a16:creationId xmlns:a16="http://schemas.microsoft.com/office/drawing/2014/main" id="{2E3875C6-434F-C7CC-2513-F6F8FDB2CFB9}"/>
                  </a:ext>
                </a:extLst>
              </p:cNvPr>
              <p:cNvSpPr txBox="1">
                <a:spLocks noRot="1" noChangeAspect="1" noMove="1" noResize="1" noEditPoints="1" noAdjustHandles="1" noChangeArrowheads="1" noChangeShapeType="1" noTextEdit="1"/>
              </p:cNvSpPr>
              <p:nvPr/>
            </p:nvSpPr>
            <p:spPr>
              <a:xfrm>
                <a:off x="4259956" y="4386460"/>
                <a:ext cx="4476502" cy="716030"/>
              </a:xfrm>
              <a:prstGeom prst="rect">
                <a:avLst/>
              </a:prstGeom>
              <a:blipFill>
                <a:blip r:embed="rId4"/>
                <a:stretch>
                  <a:fillRect l="-1133" t="-7018" r="-16714" b="-701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BBBA1BDA-FCB5-18A1-EB67-714694082524}"/>
                  </a:ext>
                </a:extLst>
              </p:cNvPr>
              <p:cNvSpPr txBox="1"/>
              <p:nvPr/>
            </p:nvSpPr>
            <p:spPr>
              <a:xfrm>
                <a:off x="4259956" y="5574808"/>
                <a:ext cx="3934365" cy="384721"/>
              </a:xfrm>
              <a:prstGeom prst="rect">
                <a:avLst/>
              </a:prstGeom>
              <a:noFill/>
            </p:spPr>
            <p:txBody>
              <a:bodyPr wrap="square" lIns="0" tIns="0" rIns="0" bIns="0" rtlCol="0">
                <a:spAutoFit/>
              </a:bodyPr>
              <a:lstStyle/>
              <a:p>
                <a:pPr defTabSz="630936">
                  <a:spcAft>
                    <a:spcPts val="600"/>
                  </a:spcAft>
                </a:pPr>
                <a14:m>
                  <m:oMathPara xmlns:m="http://schemas.openxmlformats.org/officeDocument/2006/math">
                    <m:oMathParaPr>
                      <m:jc m:val="centerGroup"/>
                    </m:oMathParaPr>
                    <m:oMath xmlns:m="http://schemas.openxmlformats.org/officeDocument/2006/math">
                      <m:r>
                        <a:rPr lang="en-US" sz="2000" i="1" kern="1200">
                          <a:solidFill>
                            <a:schemeClr val="tx1"/>
                          </a:solidFill>
                          <a:latin typeface="Cambria Math" panose="02040503050406030204" pitchFamily="18" charset="0"/>
                          <a:ea typeface="+mn-ea"/>
                          <a:cs typeface="+mn-cs"/>
                        </a:rPr>
                        <m:t>=</m:t>
                      </m:r>
                      <m:r>
                        <a:rPr lang="en-US" sz="2000" i="1" kern="1200">
                          <a:solidFill>
                            <a:schemeClr val="tx1"/>
                          </a:solidFill>
                          <a:latin typeface="Cambria Math" panose="02040503050406030204" pitchFamily="18" charset="0"/>
                          <a:ea typeface="+mn-ea"/>
                          <a:cs typeface="+mn-cs"/>
                        </a:rPr>
                        <m:t>𝑡𝑜𝑡𝑎𝑙</m:t>
                      </m:r>
                      <m:r>
                        <a:rPr lang="en-US" sz="2000" i="1" kern="1200">
                          <a:solidFill>
                            <a:schemeClr val="tx1"/>
                          </a:solidFill>
                          <a:latin typeface="Cambria Math" panose="02040503050406030204" pitchFamily="18" charset="0"/>
                          <a:ea typeface="+mn-ea"/>
                          <a:cs typeface="+mn-cs"/>
                        </a:rPr>
                        <m:t> </m:t>
                      </m:r>
                      <m:r>
                        <a:rPr lang="en-US" sz="2000" i="1" kern="1200">
                          <a:solidFill>
                            <a:schemeClr val="tx1"/>
                          </a:solidFill>
                          <a:latin typeface="Cambria Math" panose="02040503050406030204" pitchFamily="18" charset="0"/>
                          <a:ea typeface="+mn-ea"/>
                          <a:cs typeface="+mn-cs"/>
                        </a:rPr>
                        <m:t>𝑛𝑢𝑚𝑏𝑒𝑟</m:t>
                      </m:r>
                      <m:r>
                        <a:rPr lang="en-US" sz="2000" i="1" kern="1200">
                          <a:solidFill>
                            <a:schemeClr val="tx1"/>
                          </a:solidFill>
                          <a:latin typeface="Cambria Math" panose="02040503050406030204" pitchFamily="18" charset="0"/>
                          <a:ea typeface="+mn-ea"/>
                          <a:cs typeface="+mn-cs"/>
                        </a:rPr>
                        <m:t> </m:t>
                      </m:r>
                      <m:r>
                        <a:rPr lang="en-US" sz="2000" i="1" kern="1200">
                          <a:solidFill>
                            <a:schemeClr val="tx1"/>
                          </a:solidFill>
                          <a:latin typeface="Cambria Math" panose="02040503050406030204" pitchFamily="18" charset="0"/>
                          <a:ea typeface="+mn-ea"/>
                          <a:cs typeface="+mn-cs"/>
                        </a:rPr>
                        <m:t>𝑜𝑓</m:t>
                      </m:r>
                      <m:r>
                        <a:rPr lang="en-US" sz="2000" i="1" kern="1200">
                          <a:solidFill>
                            <a:schemeClr val="tx1"/>
                          </a:solidFill>
                          <a:latin typeface="Cambria Math" panose="02040503050406030204" pitchFamily="18" charset="0"/>
                          <a:ea typeface="+mn-ea"/>
                          <a:cs typeface="+mn-cs"/>
                        </a:rPr>
                        <m:t> </m:t>
                      </m:r>
                      <m:r>
                        <a:rPr lang="en-US" sz="2000" i="1" kern="1200">
                          <a:solidFill>
                            <a:schemeClr val="tx1"/>
                          </a:solidFill>
                          <a:latin typeface="Cambria Math" panose="02040503050406030204" pitchFamily="18" charset="0"/>
                          <a:ea typeface="+mn-ea"/>
                          <a:cs typeface="+mn-cs"/>
                        </a:rPr>
                        <m:t>𝑑𝑖𝑓𝑓𝑒𝑟𝑒𝑛𝑡</m:t>
                      </m:r>
                      <m:r>
                        <a:rPr lang="en-US" sz="2000" i="1" kern="1200">
                          <a:solidFill>
                            <a:schemeClr val="tx1"/>
                          </a:solidFill>
                          <a:latin typeface="Cambria Math" panose="02040503050406030204" pitchFamily="18" charset="0"/>
                          <a:ea typeface="+mn-ea"/>
                          <a:cs typeface="+mn-cs"/>
                        </a:rPr>
                        <m:t> </m:t>
                      </m:r>
                      <m:r>
                        <a:rPr lang="en-US" sz="2000" i="1" kern="1200">
                          <a:solidFill>
                            <a:schemeClr val="tx1"/>
                          </a:solidFill>
                          <a:latin typeface="Cambria Math" panose="02040503050406030204" pitchFamily="18" charset="0"/>
                          <a:ea typeface="+mn-ea"/>
                          <a:cs typeface="+mn-cs"/>
                        </a:rPr>
                        <m:t>𝑠𝑝𝑒𝑐𝑖𝑒𝑠</m:t>
                      </m:r>
                    </m:oMath>
                  </m:oMathPara>
                </a14:m>
                <a:endParaRPr lang="en-US" sz="3200" dirty="0"/>
              </a:p>
            </p:txBody>
          </p:sp>
        </mc:Choice>
        <mc:Fallback xmlns="">
          <p:sp>
            <p:nvSpPr>
              <p:cNvPr id="8" name="TextBox 7">
                <a:extLst>
                  <a:ext uri="{FF2B5EF4-FFF2-40B4-BE49-F238E27FC236}">
                    <a16:creationId xmlns:a16="http://schemas.microsoft.com/office/drawing/2014/main" id="{BBBA1BDA-FCB5-18A1-EB67-714694082524}"/>
                  </a:ext>
                </a:extLst>
              </p:cNvPr>
              <p:cNvSpPr txBox="1">
                <a:spLocks noRot="1" noChangeAspect="1" noMove="1" noResize="1" noEditPoints="1" noAdjustHandles="1" noChangeArrowheads="1" noChangeShapeType="1" noTextEdit="1"/>
              </p:cNvSpPr>
              <p:nvPr/>
            </p:nvSpPr>
            <p:spPr>
              <a:xfrm>
                <a:off x="4259956" y="5574808"/>
                <a:ext cx="3934365" cy="384721"/>
              </a:xfrm>
              <a:prstGeom prst="rect">
                <a:avLst/>
              </a:prstGeom>
              <a:blipFill>
                <a:blip r:embed="rId5"/>
                <a:stretch>
                  <a:fillRect l="-1286" t="-6452" r="-9003" b="-9677"/>
                </a:stretch>
              </a:blipFill>
            </p:spPr>
            <p:txBody>
              <a:bodyPr/>
              <a:lstStyle/>
              <a:p>
                <a:r>
                  <a:rPr lang="en-US">
                    <a:noFill/>
                  </a:rPr>
                  <a:t> </a:t>
                </a:r>
              </a:p>
            </p:txBody>
          </p:sp>
        </mc:Fallback>
      </mc:AlternateContent>
    </p:spTree>
    <p:extLst>
      <p:ext uri="{BB962C8B-B14F-4D97-AF65-F5344CB8AC3E}">
        <p14:creationId xmlns:p14="http://schemas.microsoft.com/office/powerpoint/2010/main" val="12585304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a:extLst>
              <a:ext uri="{FF2B5EF4-FFF2-40B4-BE49-F238E27FC236}">
                <a16:creationId xmlns:a16="http://schemas.microsoft.com/office/drawing/2014/main" id="{D9B3EE39-8800-BD27-56F5-1874A9662760}"/>
              </a:ext>
            </a:extLst>
          </p:cNvPr>
          <p:cNvSpPr txBox="1"/>
          <p:nvPr/>
        </p:nvSpPr>
        <p:spPr>
          <a:xfrm>
            <a:off x="4597230" y="297006"/>
            <a:ext cx="3188052" cy="369332"/>
          </a:xfrm>
          <a:prstGeom prst="rect">
            <a:avLst/>
          </a:prstGeom>
          <a:noFill/>
        </p:spPr>
        <p:txBody>
          <a:bodyPr wrap="none" rtlCol="0">
            <a:spAutoFit/>
          </a:bodyPr>
          <a:lstStyle/>
          <a:p>
            <a:r>
              <a:rPr lang="en-US" dirty="0"/>
              <a:t>8 organisms present in each site</a:t>
            </a:r>
          </a:p>
        </p:txBody>
      </p:sp>
      <p:grpSp>
        <p:nvGrpSpPr>
          <p:cNvPr id="69" name="Group 68">
            <a:extLst>
              <a:ext uri="{FF2B5EF4-FFF2-40B4-BE49-F238E27FC236}">
                <a16:creationId xmlns:a16="http://schemas.microsoft.com/office/drawing/2014/main" id="{C203F410-BE12-7BB7-F733-E3D85153FE84}"/>
              </a:ext>
            </a:extLst>
          </p:cNvPr>
          <p:cNvGrpSpPr/>
          <p:nvPr/>
        </p:nvGrpSpPr>
        <p:grpSpPr>
          <a:xfrm>
            <a:off x="507337" y="820916"/>
            <a:ext cx="4233200" cy="3347506"/>
            <a:chOff x="1092869" y="2154656"/>
            <a:chExt cx="3934046" cy="3014665"/>
          </a:xfrm>
        </p:grpSpPr>
        <p:pic>
          <p:nvPicPr>
            <p:cNvPr id="5" name="Graphic 4" descr="Fish outline">
              <a:extLst>
                <a:ext uri="{FF2B5EF4-FFF2-40B4-BE49-F238E27FC236}">
                  <a16:creationId xmlns:a16="http://schemas.microsoft.com/office/drawing/2014/main" id="{27786504-CBD2-52AC-E1CB-E3CA75CB65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06229" y="3123299"/>
              <a:ext cx="914400" cy="914400"/>
            </a:xfrm>
            <a:prstGeom prst="rect">
              <a:avLst/>
            </a:prstGeom>
          </p:spPr>
        </p:pic>
        <p:pic>
          <p:nvPicPr>
            <p:cNvPr id="7" name="Graphic 6" descr="Fish with solid fill">
              <a:extLst>
                <a:ext uri="{FF2B5EF4-FFF2-40B4-BE49-F238E27FC236}">
                  <a16:creationId xmlns:a16="http://schemas.microsoft.com/office/drawing/2014/main" id="{D551D2C5-558F-8AE4-14CD-763875DC6C2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468931" y="4186738"/>
              <a:ext cx="914400" cy="914400"/>
            </a:xfrm>
            <a:prstGeom prst="rect">
              <a:avLst/>
            </a:prstGeom>
          </p:spPr>
        </p:pic>
        <p:pic>
          <p:nvPicPr>
            <p:cNvPr id="9" name="Graphic 8" descr="Clownfish with solid fill">
              <a:extLst>
                <a:ext uri="{FF2B5EF4-FFF2-40B4-BE49-F238E27FC236}">
                  <a16:creationId xmlns:a16="http://schemas.microsoft.com/office/drawing/2014/main" id="{54CABC96-5388-189B-7DC0-A81BB11C644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07525" y="4158324"/>
              <a:ext cx="914400" cy="914400"/>
            </a:xfrm>
            <a:prstGeom prst="rect">
              <a:avLst/>
            </a:prstGeom>
          </p:spPr>
        </p:pic>
        <p:pic>
          <p:nvPicPr>
            <p:cNvPr id="11" name="Graphic 10" descr="Clownfish outline">
              <a:extLst>
                <a:ext uri="{FF2B5EF4-FFF2-40B4-BE49-F238E27FC236}">
                  <a16:creationId xmlns:a16="http://schemas.microsoft.com/office/drawing/2014/main" id="{8EC6C299-207D-E0F7-8D2D-A7442FC87F3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602692" y="3355933"/>
              <a:ext cx="914400" cy="914400"/>
            </a:xfrm>
            <a:prstGeom prst="rect">
              <a:avLst/>
            </a:prstGeom>
          </p:spPr>
        </p:pic>
        <p:pic>
          <p:nvPicPr>
            <p:cNvPr id="15" name="Graphic 14" descr="Crab with solid fill">
              <a:extLst>
                <a:ext uri="{FF2B5EF4-FFF2-40B4-BE49-F238E27FC236}">
                  <a16:creationId xmlns:a16="http://schemas.microsoft.com/office/drawing/2014/main" id="{4D79F173-B61B-DBB2-6531-E1D583050A44}"/>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350789" y="2819588"/>
              <a:ext cx="914400" cy="914400"/>
            </a:xfrm>
            <a:prstGeom prst="rect">
              <a:avLst/>
            </a:prstGeom>
          </p:spPr>
        </p:pic>
        <p:sp>
          <p:nvSpPr>
            <p:cNvPr id="16" name="Rectangle 15">
              <a:extLst>
                <a:ext uri="{FF2B5EF4-FFF2-40B4-BE49-F238E27FC236}">
                  <a16:creationId xmlns:a16="http://schemas.microsoft.com/office/drawing/2014/main" id="{DC0531E7-8FC9-6E1C-2F66-B7C6B756A45E}"/>
                </a:ext>
              </a:extLst>
            </p:cNvPr>
            <p:cNvSpPr/>
            <p:nvPr/>
          </p:nvSpPr>
          <p:spPr>
            <a:xfrm>
              <a:off x="1092869" y="2154656"/>
              <a:ext cx="3934046" cy="3014665"/>
            </a:xfrm>
            <a:prstGeom prst="rect">
              <a:avLst/>
            </a:prstGeom>
            <a:noFill/>
            <a:ln w="571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Graphic 30" descr="Crab outline">
              <a:extLst>
                <a:ext uri="{FF2B5EF4-FFF2-40B4-BE49-F238E27FC236}">
                  <a16:creationId xmlns:a16="http://schemas.microsoft.com/office/drawing/2014/main" id="{C4E31FEB-FBAD-5CC5-B961-63172417B6B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355739" y="2323158"/>
              <a:ext cx="914400" cy="914400"/>
            </a:xfrm>
            <a:prstGeom prst="rect">
              <a:avLst/>
            </a:prstGeom>
          </p:spPr>
        </p:pic>
        <p:pic>
          <p:nvPicPr>
            <p:cNvPr id="38" name="Graphic 37" descr="Shell with solid fill">
              <a:extLst>
                <a:ext uri="{FF2B5EF4-FFF2-40B4-BE49-F238E27FC236}">
                  <a16:creationId xmlns:a16="http://schemas.microsoft.com/office/drawing/2014/main" id="{94A227FE-45F7-0EB6-F936-B95E123C07E5}"/>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422800" y="2280982"/>
              <a:ext cx="914400" cy="914400"/>
            </a:xfrm>
            <a:prstGeom prst="rect">
              <a:avLst/>
            </a:prstGeom>
          </p:spPr>
        </p:pic>
        <p:pic>
          <p:nvPicPr>
            <p:cNvPr id="40" name="Graphic 39" descr="Shell outline">
              <a:extLst>
                <a:ext uri="{FF2B5EF4-FFF2-40B4-BE49-F238E27FC236}">
                  <a16:creationId xmlns:a16="http://schemas.microsoft.com/office/drawing/2014/main" id="{82EDEAF7-8B99-076D-0439-40A1DBC4785F}"/>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1321525" y="4159899"/>
              <a:ext cx="914400" cy="914400"/>
            </a:xfrm>
            <a:prstGeom prst="rect">
              <a:avLst/>
            </a:prstGeom>
          </p:spPr>
        </p:pic>
      </p:grpSp>
      <p:grpSp>
        <p:nvGrpSpPr>
          <p:cNvPr id="68" name="Group 67">
            <a:extLst>
              <a:ext uri="{FF2B5EF4-FFF2-40B4-BE49-F238E27FC236}">
                <a16:creationId xmlns:a16="http://schemas.microsoft.com/office/drawing/2014/main" id="{7EA36792-1C5A-DEC0-F8AF-F00A40E093D8}"/>
              </a:ext>
            </a:extLst>
          </p:cNvPr>
          <p:cNvGrpSpPr/>
          <p:nvPr/>
        </p:nvGrpSpPr>
        <p:grpSpPr>
          <a:xfrm>
            <a:off x="7628169" y="820916"/>
            <a:ext cx="4233200" cy="3347506"/>
            <a:chOff x="7530252" y="2142695"/>
            <a:chExt cx="3934046" cy="3014665"/>
          </a:xfrm>
        </p:grpSpPr>
        <p:pic>
          <p:nvPicPr>
            <p:cNvPr id="18" name="Graphic 17" descr="Fish with solid fill">
              <a:extLst>
                <a:ext uri="{FF2B5EF4-FFF2-40B4-BE49-F238E27FC236}">
                  <a16:creationId xmlns:a16="http://schemas.microsoft.com/office/drawing/2014/main" id="{4FFA11B5-4C2A-9674-C144-B687AC445DE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270516" y="4125326"/>
              <a:ext cx="914400" cy="914400"/>
            </a:xfrm>
            <a:prstGeom prst="rect">
              <a:avLst/>
            </a:prstGeom>
          </p:spPr>
        </p:pic>
        <p:pic>
          <p:nvPicPr>
            <p:cNvPr id="19" name="Graphic 18" descr="Clownfish with solid fill">
              <a:extLst>
                <a:ext uri="{FF2B5EF4-FFF2-40B4-BE49-F238E27FC236}">
                  <a16:creationId xmlns:a16="http://schemas.microsoft.com/office/drawing/2014/main" id="{D0C0FF13-2C41-765D-7444-848D27F6EE6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347533" y="3836406"/>
              <a:ext cx="914400" cy="914400"/>
            </a:xfrm>
            <a:prstGeom prst="rect">
              <a:avLst/>
            </a:prstGeom>
          </p:spPr>
        </p:pic>
        <p:pic>
          <p:nvPicPr>
            <p:cNvPr id="20" name="Graphic 19" descr="Clownfish outline">
              <a:extLst>
                <a:ext uri="{FF2B5EF4-FFF2-40B4-BE49-F238E27FC236}">
                  <a16:creationId xmlns:a16="http://schemas.microsoft.com/office/drawing/2014/main" id="{969811E1-DA0E-B992-F206-DF2279407F3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557920" y="3200559"/>
              <a:ext cx="914400" cy="914400"/>
            </a:xfrm>
            <a:prstGeom prst="rect">
              <a:avLst/>
            </a:prstGeom>
          </p:spPr>
        </p:pic>
        <p:pic>
          <p:nvPicPr>
            <p:cNvPr id="21" name="Graphic 20" descr="Crab outline">
              <a:extLst>
                <a:ext uri="{FF2B5EF4-FFF2-40B4-BE49-F238E27FC236}">
                  <a16:creationId xmlns:a16="http://schemas.microsoft.com/office/drawing/2014/main" id="{534DF4F9-40D3-AD29-42EC-1F327746B6E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299880" y="3290794"/>
              <a:ext cx="914400" cy="914400"/>
            </a:xfrm>
            <a:prstGeom prst="rect">
              <a:avLst/>
            </a:prstGeom>
          </p:spPr>
        </p:pic>
        <p:sp>
          <p:nvSpPr>
            <p:cNvPr id="23" name="Rectangle 22">
              <a:extLst>
                <a:ext uri="{FF2B5EF4-FFF2-40B4-BE49-F238E27FC236}">
                  <a16:creationId xmlns:a16="http://schemas.microsoft.com/office/drawing/2014/main" id="{A2E20CE7-0F1F-77C7-2CAD-EAB45B2B65D0}"/>
                </a:ext>
              </a:extLst>
            </p:cNvPr>
            <p:cNvSpPr/>
            <p:nvPr/>
          </p:nvSpPr>
          <p:spPr>
            <a:xfrm>
              <a:off x="7530252" y="2142695"/>
              <a:ext cx="3934046" cy="3014665"/>
            </a:xfrm>
            <a:prstGeom prst="rect">
              <a:avLst/>
            </a:prstGeom>
            <a:noFill/>
            <a:ln w="571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Graphic 23" descr="Fish with solid fill">
              <a:extLst>
                <a:ext uri="{FF2B5EF4-FFF2-40B4-BE49-F238E27FC236}">
                  <a16:creationId xmlns:a16="http://schemas.microsoft.com/office/drawing/2014/main" id="{1C266659-80A8-F073-725E-8D125F7166E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37569" y="2430571"/>
              <a:ext cx="914400" cy="914400"/>
            </a:xfrm>
            <a:prstGeom prst="rect">
              <a:avLst/>
            </a:prstGeom>
          </p:spPr>
        </p:pic>
        <p:pic>
          <p:nvPicPr>
            <p:cNvPr id="25" name="Graphic 24" descr="Crab outline">
              <a:extLst>
                <a:ext uri="{FF2B5EF4-FFF2-40B4-BE49-F238E27FC236}">
                  <a16:creationId xmlns:a16="http://schemas.microsoft.com/office/drawing/2014/main" id="{871951DB-0D8C-40FE-0F44-7E28063DD2D3}"/>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9291712" y="2347544"/>
              <a:ext cx="914400" cy="914400"/>
            </a:xfrm>
            <a:prstGeom prst="rect">
              <a:avLst/>
            </a:prstGeom>
          </p:spPr>
        </p:pic>
        <p:pic>
          <p:nvPicPr>
            <p:cNvPr id="47" name="Graphic 46" descr="Shell with solid fill">
              <a:extLst>
                <a:ext uri="{FF2B5EF4-FFF2-40B4-BE49-F238E27FC236}">
                  <a16:creationId xmlns:a16="http://schemas.microsoft.com/office/drawing/2014/main" id="{22B41B80-1556-2267-67E5-643B9DD2A7AB}"/>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7760883" y="2246117"/>
              <a:ext cx="914400" cy="914400"/>
            </a:xfrm>
            <a:prstGeom prst="rect">
              <a:avLst/>
            </a:prstGeom>
          </p:spPr>
        </p:pic>
        <p:pic>
          <p:nvPicPr>
            <p:cNvPr id="48" name="Graphic 47" descr="Clownfish outline">
              <a:extLst>
                <a:ext uri="{FF2B5EF4-FFF2-40B4-BE49-F238E27FC236}">
                  <a16:creationId xmlns:a16="http://schemas.microsoft.com/office/drawing/2014/main" id="{ABBFEA16-6800-55DA-CE6E-80CF1E0C070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763942" y="4200373"/>
              <a:ext cx="914400" cy="914400"/>
            </a:xfrm>
            <a:prstGeom prst="rect">
              <a:avLst/>
            </a:prstGeom>
          </p:spPr>
        </p:pic>
      </p:grpSp>
      <p:sp>
        <p:nvSpPr>
          <p:cNvPr id="70" name="TextBox 69">
            <a:extLst>
              <a:ext uri="{FF2B5EF4-FFF2-40B4-BE49-F238E27FC236}">
                <a16:creationId xmlns:a16="http://schemas.microsoft.com/office/drawing/2014/main" id="{F55059DF-4E1A-320D-3111-D2A42AE70FB2}"/>
              </a:ext>
            </a:extLst>
          </p:cNvPr>
          <p:cNvSpPr txBox="1"/>
          <p:nvPr/>
        </p:nvSpPr>
        <p:spPr>
          <a:xfrm>
            <a:off x="2268763" y="340278"/>
            <a:ext cx="719171" cy="369332"/>
          </a:xfrm>
          <a:prstGeom prst="rect">
            <a:avLst/>
          </a:prstGeom>
          <a:noFill/>
        </p:spPr>
        <p:txBody>
          <a:bodyPr wrap="none" rtlCol="0">
            <a:spAutoFit/>
          </a:bodyPr>
          <a:lstStyle/>
          <a:p>
            <a:r>
              <a:rPr lang="en-US" dirty="0"/>
              <a:t>Site A</a:t>
            </a:r>
          </a:p>
        </p:txBody>
      </p:sp>
      <p:sp>
        <p:nvSpPr>
          <p:cNvPr id="71" name="TextBox 70">
            <a:extLst>
              <a:ext uri="{FF2B5EF4-FFF2-40B4-BE49-F238E27FC236}">
                <a16:creationId xmlns:a16="http://schemas.microsoft.com/office/drawing/2014/main" id="{91316B62-33FD-8884-CEED-C27CF4709E43}"/>
              </a:ext>
            </a:extLst>
          </p:cNvPr>
          <p:cNvSpPr txBox="1"/>
          <p:nvPr/>
        </p:nvSpPr>
        <p:spPr>
          <a:xfrm>
            <a:off x="9454447" y="337851"/>
            <a:ext cx="711157" cy="369332"/>
          </a:xfrm>
          <a:prstGeom prst="rect">
            <a:avLst/>
          </a:prstGeom>
          <a:noFill/>
        </p:spPr>
        <p:txBody>
          <a:bodyPr wrap="none" rtlCol="0">
            <a:spAutoFit/>
          </a:bodyPr>
          <a:lstStyle/>
          <a:p>
            <a:r>
              <a:rPr lang="en-US" dirty="0"/>
              <a:t>Site B</a:t>
            </a:r>
          </a:p>
        </p:txBody>
      </p:sp>
      <p:sp>
        <p:nvSpPr>
          <p:cNvPr id="4" name="TextBox 3">
            <a:extLst>
              <a:ext uri="{FF2B5EF4-FFF2-40B4-BE49-F238E27FC236}">
                <a16:creationId xmlns:a16="http://schemas.microsoft.com/office/drawing/2014/main" id="{DF4093A8-8828-858D-3F82-944F4A328410}"/>
              </a:ext>
            </a:extLst>
          </p:cNvPr>
          <p:cNvSpPr txBox="1"/>
          <p:nvPr/>
        </p:nvSpPr>
        <p:spPr>
          <a:xfrm>
            <a:off x="2525957" y="5804601"/>
            <a:ext cx="2077331" cy="707886"/>
          </a:xfrm>
          <a:prstGeom prst="rect">
            <a:avLst/>
          </a:prstGeom>
          <a:noFill/>
        </p:spPr>
        <p:txBody>
          <a:bodyPr wrap="square" rtlCol="0">
            <a:spAutoFit/>
          </a:bodyPr>
          <a:lstStyle/>
          <a:p>
            <a:pPr defTabSz="630936">
              <a:spcAft>
                <a:spcPts val="600"/>
              </a:spcAft>
            </a:pPr>
            <a:r>
              <a:rPr lang="en-US" sz="2000" kern="1200" dirty="0">
                <a:solidFill>
                  <a:schemeClr val="tx1"/>
                </a:solidFill>
                <a:latin typeface="+mn-lt"/>
                <a:ea typeface="+mn-ea"/>
                <a:cs typeface="+mn-cs"/>
              </a:rPr>
              <a:t>Relative Species Abundance (RSA)</a:t>
            </a:r>
            <a:endParaRPr lang="en-US" sz="3200" dirty="0"/>
          </a:p>
        </p:txBody>
      </p: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356EBC46-21F5-8C0F-C32F-0D3E8748E78D}"/>
                  </a:ext>
                </a:extLst>
              </p:cNvPr>
              <p:cNvSpPr txBox="1"/>
              <p:nvPr/>
            </p:nvSpPr>
            <p:spPr>
              <a:xfrm>
                <a:off x="4603288" y="5810866"/>
                <a:ext cx="4476502" cy="716030"/>
              </a:xfrm>
              <a:prstGeom prst="rect">
                <a:avLst/>
              </a:prstGeom>
              <a:noFill/>
            </p:spPr>
            <p:txBody>
              <a:bodyPr wrap="square" lIns="0" tIns="0" rIns="0" bIns="0" rtlCol="0">
                <a:spAutoFit/>
              </a:bodyPr>
              <a:lstStyle/>
              <a:p>
                <a:pPr defTabSz="630936">
                  <a:spcAft>
                    <a:spcPts val="600"/>
                  </a:spcAft>
                </a:pPr>
                <a14:m>
                  <m:oMathPara xmlns:m="http://schemas.openxmlformats.org/officeDocument/2006/math">
                    <m:oMathParaPr>
                      <m:jc m:val="centerGroup"/>
                    </m:oMathParaPr>
                    <m:oMath xmlns:m="http://schemas.openxmlformats.org/officeDocument/2006/math">
                      <m:r>
                        <a:rPr lang="en-US" sz="2000" i="1" kern="1200">
                          <a:solidFill>
                            <a:schemeClr val="tx1"/>
                          </a:solidFill>
                          <a:latin typeface="Cambria Math" panose="02040503050406030204" pitchFamily="18" charset="0"/>
                          <a:cs typeface="+mn-cs"/>
                        </a:rPr>
                        <m:t>=</m:t>
                      </m:r>
                      <m:f>
                        <m:fPr>
                          <m:ctrlPr>
                            <a:rPr lang="en-US" sz="2000" i="1" kern="1200">
                              <a:solidFill>
                                <a:schemeClr val="tx1"/>
                              </a:solidFill>
                              <a:latin typeface="Cambria Math" panose="02040503050406030204" pitchFamily="18" charset="0"/>
                              <a:ea typeface="Cambria Math" panose="02040503050406030204" pitchFamily="18" charset="0"/>
                              <a:cs typeface="+mn-cs"/>
                            </a:rPr>
                          </m:ctrlPr>
                        </m:fPr>
                        <m:num>
                          <m:r>
                            <a:rPr lang="en-US" sz="2000" i="1" kern="1200">
                              <a:solidFill>
                                <a:schemeClr val="tx1"/>
                              </a:solidFill>
                              <a:latin typeface="Cambria Math" panose="02040503050406030204" pitchFamily="18" charset="0"/>
                              <a:cs typeface="+mn-cs"/>
                            </a:rPr>
                            <m:t>𝑡𝑜𝑡𝑎𝑙</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𝑛𝑢𝑚𝑏𝑒𝑟</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𝑜𝑓</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𝑜𝑛𝑒</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𝑠𝑝𝑒𝑐𝑖𝑓𝑖𝑐</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𝑠𝑝𝑒𝑐𝑖𝑒𝑠</m:t>
                          </m:r>
                        </m:num>
                        <m:den>
                          <m:r>
                            <a:rPr lang="en-US" sz="2000" i="1" kern="1200">
                              <a:solidFill>
                                <a:schemeClr val="tx1"/>
                              </a:solidFill>
                              <a:latin typeface="Cambria Math" panose="02040503050406030204" pitchFamily="18" charset="0"/>
                              <a:cs typeface="+mn-cs"/>
                            </a:rPr>
                            <m:t>𝑡𝑜𝑡𝑎𝑙</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𝑛𝑢𝑚𝑏𝑒𝑟</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𝑜𝑓</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𝑑𝑖𝑓𝑓𝑒𝑟𝑒𝑛𝑡</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𝑠𝑝𝑒𝑐𝑖𝑒𝑠</m:t>
                          </m:r>
                          <m:r>
                            <a:rPr lang="en-US" sz="2000" i="1" kern="1200">
                              <a:solidFill>
                                <a:schemeClr val="tx1"/>
                              </a:solidFill>
                              <a:latin typeface="Cambria Math" panose="02040503050406030204" pitchFamily="18" charset="0"/>
                              <a:cs typeface="+mn-cs"/>
                            </a:rPr>
                            <m:t> </m:t>
                          </m:r>
                          <m:r>
                            <a:rPr lang="en-US" sz="2000" i="1" kern="1200">
                              <a:solidFill>
                                <a:schemeClr val="tx1"/>
                              </a:solidFill>
                              <a:latin typeface="Cambria Math" panose="02040503050406030204" pitchFamily="18" charset="0"/>
                              <a:cs typeface="+mn-cs"/>
                            </a:rPr>
                            <m:t>𝑝𝑟𝑒𝑠𝑒𝑛𝑡</m:t>
                          </m:r>
                        </m:den>
                      </m:f>
                    </m:oMath>
                  </m:oMathPara>
                </a14:m>
                <a:endParaRPr lang="en-US" sz="3200" dirty="0"/>
              </a:p>
            </p:txBody>
          </p:sp>
        </mc:Choice>
        <mc:Fallback xmlns="">
          <p:sp>
            <p:nvSpPr>
              <p:cNvPr id="6" name="TextBox 5">
                <a:extLst>
                  <a:ext uri="{FF2B5EF4-FFF2-40B4-BE49-F238E27FC236}">
                    <a16:creationId xmlns:a16="http://schemas.microsoft.com/office/drawing/2014/main" id="{356EBC46-21F5-8C0F-C32F-0D3E8748E78D}"/>
                  </a:ext>
                </a:extLst>
              </p:cNvPr>
              <p:cNvSpPr txBox="1">
                <a:spLocks noRot="1" noChangeAspect="1" noMove="1" noResize="1" noEditPoints="1" noAdjustHandles="1" noChangeArrowheads="1" noChangeShapeType="1" noTextEdit="1"/>
              </p:cNvSpPr>
              <p:nvPr/>
            </p:nvSpPr>
            <p:spPr>
              <a:xfrm>
                <a:off x="4603288" y="5810866"/>
                <a:ext cx="4476502" cy="716030"/>
              </a:xfrm>
              <a:prstGeom prst="rect">
                <a:avLst/>
              </a:prstGeom>
              <a:blipFill>
                <a:blip r:embed="rId19"/>
                <a:stretch>
                  <a:fillRect l="-1133" t="-6897" r="-16714" b="-5172"/>
                </a:stretch>
              </a:blipFill>
            </p:spPr>
            <p:txBody>
              <a:bodyPr/>
              <a:lstStyle/>
              <a:p>
                <a:r>
                  <a:rPr lang="en-US">
                    <a:noFill/>
                  </a:rPr>
                  <a:t> </a:t>
                </a:r>
              </a:p>
            </p:txBody>
          </p:sp>
        </mc:Fallback>
      </mc:AlternateContent>
      <p:sp>
        <p:nvSpPr>
          <p:cNvPr id="8" name="TextBox 7">
            <a:extLst>
              <a:ext uri="{FF2B5EF4-FFF2-40B4-BE49-F238E27FC236}">
                <a16:creationId xmlns:a16="http://schemas.microsoft.com/office/drawing/2014/main" id="{46EF6E8B-8300-B715-BD53-9005B9635DF4}"/>
              </a:ext>
            </a:extLst>
          </p:cNvPr>
          <p:cNvSpPr txBox="1"/>
          <p:nvPr/>
        </p:nvSpPr>
        <p:spPr>
          <a:xfrm>
            <a:off x="0" y="6488668"/>
            <a:ext cx="623889" cy="369332"/>
          </a:xfrm>
          <a:prstGeom prst="rect">
            <a:avLst/>
          </a:prstGeom>
          <a:noFill/>
        </p:spPr>
        <p:txBody>
          <a:bodyPr wrap="none" rtlCol="0">
            <a:spAutoFit/>
          </a:bodyPr>
          <a:lstStyle/>
          <a:p>
            <a:r>
              <a:rPr lang="en-US" dirty="0"/>
              <a:t>Ex. 7</a:t>
            </a:r>
          </a:p>
        </p:txBody>
      </p:sp>
      <p:sp>
        <p:nvSpPr>
          <p:cNvPr id="12" name="TextBox 11">
            <a:extLst>
              <a:ext uri="{FF2B5EF4-FFF2-40B4-BE49-F238E27FC236}">
                <a16:creationId xmlns:a16="http://schemas.microsoft.com/office/drawing/2014/main" id="{5F602DB3-9B56-D765-C42A-DEF64311F80F}"/>
              </a:ext>
            </a:extLst>
          </p:cNvPr>
          <p:cNvSpPr txBox="1"/>
          <p:nvPr/>
        </p:nvSpPr>
        <p:spPr>
          <a:xfrm>
            <a:off x="1866239" y="4488786"/>
            <a:ext cx="8267135" cy="1384995"/>
          </a:xfrm>
          <a:prstGeom prst="rect">
            <a:avLst/>
          </a:prstGeom>
          <a:noFill/>
        </p:spPr>
        <p:txBody>
          <a:bodyPr wrap="none" rtlCol="0">
            <a:spAutoFit/>
          </a:bodyPr>
          <a:lstStyle/>
          <a:p>
            <a:pPr marL="514350" indent="-514350">
              <a:buAutoNum type="arabicPeriod"/>
            </a:pPr>
            <a:r>
              <a:rPr lang="en-US" sz="2800" dirty="0"/>
              <a:t>Determine Species Richness for each site</a:t>
            </a:r>
          </a:p>
          <a:p>
            <a:pPr marL="514350" indent="-514350">
              <a:buAutoNum type="arabicPeriod"/>
            </a:pPr>
            <a:endParaRPr lang="en-US" sz="2800" dirty="0"/>
          </a:p>
          <a:p>
            <a:pPr marL="514350" indent="-514350">
              <a:buAutoNum type="arabicPeriod"/>
            </a:pPr>
            <a:r>
              <a:rPr lang="en-US" sz="2800" dirty="0"/>
              <a:t>Determine Relative Species Abundance for each site</a:t>
            </a:r>
          </a:p>
        </p:txBody>
      </p:sp>
      <p:sp>
        <p:nvSpPr>
          <p:cNvPr id="14" name="TextBox 13">
            <a:extLst>
              <a:ext uri="{FF2B5EF4-FFF2-40B4-BE49-F238E27FC236}">
                <a16:creationId xmlns:a16="http://schemas.microsoft.com/office/drawing/2014/main" id="{6570FE83-47DD-8943-B165-FB722A3656D9}"/>
              </a:ext>
            </a:extLst>
          </p:cNvPr>
          <p:cNvSpPr txBox="1"/>
          <p:nvPr/>
        </p:nvSpPr>
        <p:spPr>
          <a:xfrm>
            <a:off x="2525957" y="4896576"/>
            <a:ext cx="2077331" cy="400110"/>
          </a:xfrm>
          <a:prstGeom prst="rect">
            <a:avLst/>
          </a:prstGeom>
          <a:noFill/>
        </p:spPr>
        <p:txBody>
          <a:bodyPr wrap="square" rtlCol="0">
            <a:spAutoFit/>
          </a:bodyPr>
          <a:lstStyle/>
          <a:p>
            <a:pPr defTabSz="630936">
              <a:spcAft>
                <a:spcPts val="600"/>
              </a:spcAft>
            </a:pPr>
            <a:r>
              <a:rPr lang="en-US" sz="2000" kern="1200" dirty="0">
                <a:solidFill>
                  <a:schemeClr val="tx1"/>
                </a:solidFill>
                <a:latin typeface="+mn-lt"/>
                <a:ea typeface="+mn-ea"/>
                <a:cs typeface="+mn-cs"/>
              </a:rPr>
              <a:t>Species Richness</a:t>
            </a:r>
            <a:endParaRPr lang="en-US" sz="3200" dirty="0"/>
          </a:p>
        </p:txBody>
      </p:sp>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id="{48B791FB-7BB8-1576-887C-48986E36264F}"/>
                  </a:ext>
                </a:extLst>
              </p:cNvPr>
              <p:cNvSpPr txBox="1"/>
              <p:nvPr/>
            </p:nvSpPr>
            <p:spPr>
              <a:xfrm>
                <a:off x="4603289" y="4913251"/>
                <a:ext cx="3934365" cy="384721"/>
              </a:xfrm>
              <a:prstGeom prst="rect">
                <a:avLst/>
              </a:prstGeom>
              <a:noFill/>
            </p:spPr>
            <p:txBody>
              <a:bodyPr wrap="square" lIns="0" tIns="0" rIns="0" bIns="0" rtlCol="0">
                <a:spAutoFit/>
              </a:bodyPr>
              <a:lstStyle/>
              <a:p>
                <a:pPr defTabSz="630936">
                  <a:spcAft>
                    <a:spcPts val="600"/>
                  </a:spcAft>
                </a:pPr>
                <a14:m>
                  <m:oMathPara xmlns:m="http://schemas.openxmlformats.org/officeDocument/2006/math">
                    <m:oMathParaPr>
                      <m:jc m:val="centerGroup"/>
                    </m:oMathParaPr>
                    <m:oMath xmlns:m="http://schemas.openxmlformats.org/officeDocument/2006/math">
                      <m:r>
                        <a:rPr lang="en-US" sz="2000" i="1" kern="1200">
                          <a:solidFill>
                            <a:schemeClr val="tx1"/>
                          </a:solidFill>
                          <a:latin typeface="Cambria Math" panose="02040503050406030204" pitchFamily="18" charset="0"/>
                          <a:ea typeface="+mn-ea"/>
                          <a:cs typeface="+mn-cs"/>
                        </a:rPr>
                        <m:t>=</m:t>
                      </m:r>
                      <m:r>
                        <a:rPr lang="en-US" sz="2000" i="1" kern="1200">
                          <a:solidFill>
                            <a:schemeClr val="tx1"/>
                          </a:solidFill>
                          <a:latin typeface="Cambria Math" panose="02040503050406030204" pitchFamily="18" charset="0"/>
                          <a:ea typeface="+mn-ea"/>
                          <a:cs typeface="+mn-cs"/>
                        </a:rPr>
                        <m:t>𝑡𝑜𝑡𝑎𝑙</m:t>
                      </m:r>
                      <m:r>
                        <a:rPr lang="en-US" sz="2000" i="1" kern="1200">
                          <a:solidFill>
                            <a:schemeClr val="tx1"/>
                          </a:solidFill>
                          <a:latin typeface="Cambria Math" panose="02040503050406030204" pitchFamily="18" charset="0"/>
                          <a:ea typeface="+mn-ea"/>
                          <a:cs typeface="+mn-cs"/>
                        </a:rPr>
                        <m:t> </m:t>
                      </m:r>
                      <m:r>
                        <a:rPr lang="en-US" sz="2000" i="1" kern="1200">
                          <a:solidFill>
                            <a:schemeClr val="tx1"/>
                          </a:solidFill>
                          <a:latin typeface="Cambria Math" panose="02040503050406030204" pitchFamily="18" charset="0"/>
                          <a:ea typeface="+mn-ea"/>
                          <a:cs typeface="+mn-cs"/>
                        </a:rPr>
                        <m:t>𝑛𝑢𝑚𝑏𝑒𝑟</m:t>
                      </m:r>
                      <m:r>
                        <a:rPr lang="en-US" sz="2000" i="1" kern="1200">
                          <a:solidFill>
                            <a:schemeClr val="tx1"/>
                          </a:solidFill>
                          <a:latin typeface="Cambria Math" panose="02040503050406030204" pitchFamily="18" charset="0"/>
                          <a:ea typeface="+mn-ea"/>
                          <a:cs typeface="+mn-cs"/>
                        </a:rPr>
                        <m:t> </m:t>
                      </m:r>
                      <m:r>
                        <a:rPr lang="en-US" sz="2000" i="1" kern="1200">
                          <a:solidFill>
                            <a:schemeClr val="tx1"/>
                          </a:solidFill>
                          <a:latin typeface="Cambria Math" panose="02040503050406030204" pitchFamily="18" charset="0"/>
                          <a:ea typeface="+mn-ea"/>
                          <a:cs typeface="+mn-cs"/>
                        </a:rPr>
                        <m:t>𝑜𝑓</m:t>
                      </m:r>
                      <m:r>
                        <a:rPr lang="en-US" sz="2000" i="1" kern="1200">
                          <a:solidFill>
                            <a:schemeClr val="tx1"/>
                          </a:solidFill>
                          <a:latin typeface="Cambria Math" panose="02040503050406030204" pitchFamily="18" charset="0"/>
                          <a:ea typeface="+mn-ea"/>
                          <a:cs typeface="+mn-cs"/>
                        </a:rPr>
                        <m:t> </m:t>
                      </m:r>
                      <m:r>
                        <a:rPr lang="en-US" sz="2000" i="1" kern="1200">
                          <a:solidFill>
                            <a:schemeClr val="tx1"/>
                          </a:solidFill>
                          <a:latin typeface="Cambria Math" panose="02040503050406030204" pitchFamily="18" charset="0"/>
                          <a:ea typeface="+mn-ea"/>
                          <a:cs typeface="+mn-cs"/>
                        </a:rPr>
                        <m:t>𝑑𝑖𝑓𝑓𝑒𝑟𝑒𝑛𝑡</m:t>
                      </m:r>
                      <m:r>
                        <a:rPr lang="en-US" sz="2000" i="1" kern="1200">
                          <a:solidFill>
                            <a:schemeClr val="tx1"/>
                          </a:solidFill>
                          <a:latin typeface="Cambria Math" panose="02040503050406030204" pitchFamily="18" charset="0"/>
                          <a:ea typeface="+mn-ea"/>
                          <a:cs typeface="+mn-cs"/>
                        </a:rPr>
                        <m:t> </m:t>
                      </m:r>
                      <m:r>
                        <a:rPr lang="en-US" sz="2000" i="1" kern="1200">
                          <a:solidFill>
                            <a:schemeClr val="tx1"/>
                          </a:solidFill>
                          <a:latin typeface="Cambria Math" panose="02040503050406030204" pitchFamily="18" charset="0"/>
                          <a:ea typeface="+mn-ea"/>
                          <a:cs typeface="+mn-cs"/>
                        </a:rPr>
                        <m:t>𝑠𝑝𝑒𝑐𝑖𝑒𝑠</m:t>
                      </m:r>
                    </m:oMath>
                  </m:oMathPara>
                </a14:m>
                <a:endParaRPr lang="en-US" sz="3200" dirty="0"/>
              </a:p>
            </p:txBody>
          </p:sp>
        </mc:Choice>
        <mc:Fallback xmlns="">
          <p:sp>
            <p:nvSpPr>
              <p:cNvPr id="17" name="TextBox 16">
                <a:extLst>
                  <a:ext uri="{FF2B5EF4-FFF2-40B4-BE49-F238E27FC236}">
                    <a16:creationId xmlns:a16="http://schemas.microsoft.com/office/drawing/2014/main" id="{48B791FB-7BB8-1576-887C-48986E36264F}"/>
                  </a:ext>
                </a:extLst>
              </p:cNvPr>
              <p:cNvSpPr txBox="1">
                <a:spLocks noRot="1" noChangeAspect="1" noMove="1" noResize="1" noEditPoints="1" noAdjustHandles="1" noChangeArrowheads="1" noChangeShapeType="1" noTextEdit="1"/>
              </p:cNvSpPr>
              <p:nvPr/>
            </p:nvSpPr>
            <p:spPr>
              <a:xfrm>
                <a:off x="4603289" y="4913251"/>
                <a:ext cx="3934365" cy="384721"/>
              </a:xfrm>
              <a:prstGeom prst="rect">
                <a:avLst/>
              </a:prstGeom>
              <a:blipFill>
                <a:blip r:embed="rId20"/>
                <a:stretch>
                  <a:fillRect l="-1286" t="-6250" r="-9003" b="-9375"/>
                </a:stretch>
              </a:blipFill>
            </p:spPr>
            <p:txBody>
              <a:bodyPr/>
              <a:lstStyle/>
              <a:p>
                <a:r>
                  <a:rPr lang="en-US">
                    <a:noFill/>
                  </a:rPr>
                  <a:t> </a:t>
                </a:r>
              </a:p>
            </p:txBody>
          </p:sp>
        </mc:Fallback>
      </mc:AlternateContent>
    </p:spTree>
    <p:extLst>
      <p:ext uri="{BB962C8B-B14F-4D97-AF65-F5344CB8AC3E}">
        <p14:creationId xmlns:p14="http://schemas.microsoft.com/office/powerpoint/2010/main" val="22547294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a:extLst>
              <a:ext uri="{FF2B5EF4-FFF2-40B4-BE49-F238E27FC236}">
                <a16:creationId xmlns:a16="http://schemas.microsoft.com/office/drawing/2014/main" id="{D9B3EE39-8800-BD27-56F5-1874A9662760}"/>
              </a:ext>
            </a:extLst>
          </p:cNvPr>
          <p:cNvSpPr txBox="1"/>
          <p:nvPr/>
        </p:nvSpPr>
        <p:spPr>
          <a:xfrm>
            <a:off x="4597230" y="297006"/>
            <a:ext cx="3188052" cy="369332"/>
          </a:xfrm>
          <a:prstGeom prst="rect">
            <a:avLst/>
          </a:prstGeom>
          <a:noFill/>
        </p:spPr>
        <p:txBody>
          <a:bodyPr wrap="none" rtlCol="0">
            <a:spAutoFit/>
          </a:bodyPr>
          <a:lstStyle/>
          <a:p>
            <a:r>
              <a:rPr lang="en-US" dirty="0"/>
              <a:t>8 organisms present in each site</a:t>
            </a:r>
          </a:p>
        </p:txBody>
      </p:sp>
      <p:grpSp>
        <p:nvGrpSpPr>
          <p:cNvPr id="69" name="Group 68">
            <a:extLst>
              <a:ext uri="{FF2B5EF4-FFF2-40B4-BE49-F238E27FC236}">
                <a16:creationId xmlns:a16="http://schemas.microsoft.com/office/drawing/2014/main" id="{C203F410-BE12-7BB7-F733-E3D85153FE84}"/>
              </a:ext>
            </a:extLst>
          </p:cNvPr>
          <p:cNvGrpSpPr/>
          <p:nvPr/>
        </p:nvGrpSpPr>
        <p:grpSpPr>
          <a:xfrm>
            <a:off x="507337" y="820916"/>
            <a:ext cx="4233200" cy="3347506"/>
            <a:chOff x="1092869" y="2154656"/>
            <a:chExt cx="3934046" cy="3014665"/>
          </a:xfrm>
        </p:grpSpPr>
        <p:pic>
          <p:nvPicPr>
            <p:cNvPr id="5" name="Graphic 4" descr="Fish outline">
              <a:extLst>
                <a:ext uri="{FF2B5EF4-FFF2-40B4-BE49-F238E27FC236}">
                  <a16:creationId xmlns:a16="http://schemas.microsoft.com/office/drawing/2014/main" id="{27786504-CBD2-52AC-E1CB-E3CA75CB65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06229" y="3123299"/>
              <a:ext cx="914400" cy="914400"/>
            </a:xfrm>
            <a:prstGeom prst="rect">
              <a:avLst/>
            </a:prstGeom>
          </p:spPr>
        </p:pic>
        <p:pic>
          <p:nvPicPr>
            <p:cNvPr id="7" name="Graphic 6" descr="Fish with solid fill">
              <a:extLst>
                <a:ext uri="{FF2B5EF4-FFF2-40B4-BE49-F238E27FC236}">
                  <a16:creationId xmlns:a16="http://schemas.microsoft.com/office/drawing/2014/main" id="{D551D2C5-558F-8AE4-14CD-763875DC6C2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468931" y="4186738"/>
              <a:ext cx="914400" cy="914400"/>
            </a:xfrm>
            <a:prstGeom prst="rect">
              <a:avLst/>
            </a:prstGeom>
          </p:spPr>
        </p:pic>
        <p:pic>
          <p:nvPicPr>
            <p:cNvPr id="9" name="Graphic 8" descr="Clownfish with solid fill">
              <a:extLst>
                <a:ext uri="{FF2B5EF4-FFF2-40B4-BE49-F238E27FC236}">
                  <a16:creationId xmlns:a16="http://schemas.microsoft.com/office/drawing/2014/main" id="{54CABC96-5388-189B-7DC0-A81BB11C644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07525" y="4158324"/>
              <a:ext cx="914400" cy="914400"/>
            </a:xfrm>
            <a:prstGeom prst="rect">
              <a:avLst/>
            </a:prstGeom>
          </p:spPr>
        </p:pic>
        <p:pic>
          <p:nvPicPr>
            <p:cNvPr id="11" name="Graphic 10" descr="Clownfish outline">
              <a:extLst>
                <a:ext uri="{FF2B5EF4-FFF2-40B4-BE49-F238E27FC236}">
                  <a16:creationId xmlns:a16="http://schemas.microsoft.com/office/drawing/2014/main" id="{8EC6C299-207D-E0F7-8D2D-A7442FC87F3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602692" y="3355933"/>
              <a:ext cx="914400" cy="914400"/>
            </a:xfrm>
            <a:prstGeom prst="rect">
              <a:avLst/>
            </a:prstGeom>
          </p:spPr>
        </p:pic>
        <p:pic>
          <p:nvPicPr>
            <p:cNvPr id="15" name="Graphic 14" descr="Crab with solid fill">
              <a:extLst>
                <a:ext uri="{FF2B5EF4-FFF2-40B4-BE49-F238E27FC236}">
                  <a16:creationId xmlns:a16="http://schemas.microsoft.com/office/drawing/2014/main" id="{4D79F173-B61B-DBB2-6531-E1D583050A44}"/>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350789" y="2819588"/>
              <a:ext cx="914400" cy="914400"/>
            </a:xfrm>
            <a:prstGeom prst="rect">
              <a:avLst/>
            </a:prstGeom>
          </p:spPr>
        </p:pic>
        <p:sp>
          <p:nvSpPr>
            <p:cNvPr id="16" name="Rectangle 15">
              <a:extLst>
                <a:ext uri="{FF2B5EF4-FFF2-40B4-BE49-F238E27FC236}">
                  <a16:creationId xmlns:a16="http://schemas.microsoft.com/office/drawing/2014/main" id="{DC0531E7-8FC9-6E1C-2F66-B7C6B756A45E}"/>
                </a:ext>
              </a:extLst>
            </p:cNvPr>
            <p:cNvSpPr/>
            <p:nvPr/>
          </p:nvSpPr>
          <p:spPr>
            <a:xfrm>
              <a:off x="1092869" y="2154656"/>
              <a:ext cx="3934046" cy="3014665"/>
            </a:xfrm>
            <a:prstGeom prst="rect">
              <a:avLst/>
            </a:prstGeom>
            <a:noFill/>
            <a:ln w="571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Graphic 30" descr="Crab outline">
              <a:extLst>
                <a:ext uri="{FF2B5EF4-FFF2-40B4-BE49-F238E27FC236}">
                  <a16:creationId xmlns:a16="http://schemas.microsoft.com/office/drawing/2014/main" id="{C4E31FEB-FBAD-5CC5-B961-63172417B6B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355739" y="2323158"/>
              <a:ext cx="914400" cy="914400"/>
            </a:xfrm>
            <a:prstGeom prst="rect">
              <a:avLst/>
            </a:prstGeom>
          </p:spPr>
        </p:pic>
        <p:pic>
          <p:nvPicPr>
            <p:cNvPr id="38" name="Graphic 37" descr="Shell with solid fill">
              <a:extLst>
                <a:ext uri="{FF2B5EF4-FFF2-40B4-BE49-F238E27FC236}">
                  <a16:creationId xmlns:a16="http://schemas.microsoft.com/office/drawing/2014/main" id="{94A227FE-45F7-0EB6-F936-B95E123C07E5}"/>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422800" y="2280982"/>
              <a:ext cx="914400" cy="914400"/>
            </a:xfrm>
            <a:prstGeom prst="rect">
              <a:avLst/>
            </a:prstGeom>
          </p:spPr>
        </p:pic>
        <p:pic>
          <p:nvPicPr>
            <p:cNvPr id="40" name="Graphic 39" descr="Shell outline">
              <a:extLst>
                <a:ext uri="{FF2B5EF4-FFF2-40B4-BE49-F238E27FC236}">
                  <a16:creationId xmlns:a16="http://schemas.microsoft.com/office/drawing/2014/main" id="{82EDEAF7-8B99-076D-0439-40A1DBC4785F}"/>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1321525" y="4159899"/>
              <a:ext cx="914400" cy="914400"/>
            </a:xfrm>
            <a:prstGeom prst="rect">
              <a:avLst/>
            </a:prstGeom>
          </p:spPr>
        </p:pic>
      </p:grpSp>
      <p:grpSp>
        <p:nvGrpSpPr>
          <p:cNvPr id="68" name="Group 67">
            <a:extLst>
              <a:ext uri="{FF2B5EF4-FFF2-40B4-BE49-F238E27FC236}">
                <a16:creationId xmlns:a16="http://schemas.microsoft.com/office/drawing/2014/main" id="{7EA36792-1C5A-DEC0-F8AF-F00A40E093D8}"/>
              </a:ext>
            </a:extLst>
          </p:cNvPr>
          <p:cNvGrpSpPr/>
          <p:nvPr/>
        </p:nvGrpSpPr>
        <p:grpSpPr>
          <a:xfrm>
            <a:off x="7628169" y="820916"/>
            <a:ext cx="4233200" cy="3347506"/>
            <a:chOff x="7530252" y="2142695"/>
            <a:chExt cx="3934046" cy="3014665"/>
          </a:xfrm>
        </p:grpSpPr>
        <p:pic>
          <p:nvPicPr>
            <p:cNvPr id="18" name="Graphic 17" descr="Fish with solid fill">
              <a:extLst>
                <a:ext uri="{FF2B5EF4-FFF2-40B4-BE49-F238E27FC236}">
                  <a16:creationId xmlns:a16="http://schemas.microsoft.com/office/drawing/2014/main" id="{4FFA11B5-4C2A-9674-C144-B687AC445DE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270516" y="4125326"/>
              <a:ext cx="914400" cy="914400"/>
            </a:xfrm>
            <a:prstGeom prst="rect">
              <a:avLst/>
            </a:prstGeom>
          </p:spPr>
        </p:pic>
        <p:pic>
          <p:nvPicPr>
            <p:cNvPr id="19" name="Graphic 18" descr="Clownfish with solid fill">
              <a:extLst>
                <a:ext uri="{FF2B5EF4-FFF2-40B4-BE49-F238E27FC236}">
                  <a16:creationId xmlns:a16="http://schemas.microsoft.com/office/drawing/2014/main" id="{D0C0FF13-2C41-765D-7444-848D27F6EE6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347533" y="3836406"/>
              <a:ext cx="914400" cy="914400"/>
            </a:xfrm>
            <a:prstGeom prst="rect">
              <a:avLst/>
            </a:prstGeom>
          </p:spPr>
        </p:pic>
        <p:pic>
          <p:nvPicPr>
            <p:cNvPr id="20" name="Graphic 19" descr="Clownfish outline">
              <a:extLst>
                <a:ext uri="{FF2B5EF4-FFF2-40B4-BE49-F238E27FC236}">
                  <a16:creationId xmlns:a16="http://schemas.microsoft.com/office/drawing/2014/main" id="{969811E1-DA0E-B992-F206-DF2279407F3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557920" y="3200559"/>
              <a:ext cx="914400" cy="914400"/>
            </a:xfrm>
            <a:prstGeom prst="rect">
              <a:avLst/>
            </a:prstGeom>
          </p:spPr>
        </p:pic>
        <p:pic>
          <p:nvPicPr>
            <p:cNvPr id="21" name="Graphic 20" descr="Crab outline">
              <a:extLst>
                <a:ext uri="{FF2B5EF4-FFF2-40B4-BE49-F238E27FC236}">
                  <a16:creationId xmlns:a16="http://schemas.microsoft.com/office/drawing/2014/main" id="{534DF4F9-40D3-AD29-42EC-1F327746B6E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299880" y="3290794"/>
              <a:ext cx="914400" cy="914400"/>
            </a:xfrm>
            <a:prstGeom prst="rect">
              <a:avLst/>
            </a:prstGeom>
          </p:spPr>
        </p:pic>
        <p:sp>
          <p:nvSpPr>
            <p:cNvPr id="23" name="Rectangle 22">
              <a:extLst>
                <a:ext uri="{FF2B5EF4-FFF2-40B4-BE49-F238E27FC236}">
                  <a16:creationId xmlns:a16="http://schemas.microsoft.com/office/drawing/2014/main" id="{A2E20CE7-0F1F-77C7-2CAD-EAB45B2B65D0}"/>
                </a:ext>
              </a:extLst>
            </p:cNvPr>
            <p:cNvSpPr/>
            <p:nvPr/>
          </p:nvSpPr>
          <p:spPr>
            <a:xfrm>
              <a:off x="7530252" y="2142695"/>
              <a:ext cx="3934046" cy="3014665"/>
            </a:xfrm>
            <a:prstGeom prst="rect">
              <a:avLst/>
            </a:prstGeom>
            <a:noFill/>
            <a:ln w="571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Graphic 23" descr="Fish with solid fill">
              <a:extLst>
                <a:ext uri="{FF2B5EF4-FFF2-40B4-BE49-F238E27FC236}">
                  <a16:creationId xmlns:a16="http://schemas.microsoft.com/office/drawing/2014/main" id="{1C266659-80A8-F073-725E-8D125F7166E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37569" y="2430571"/>
              <a:ext cx="914400" cy="914400"/>
            </a:xfrm>
            <a:prstGeom prst="rect">
              <a:avLst/>
            </a:prstGeom>
          </p:spPr>
        </p:pic>
        <p:pic>
          <p:nvPicPr>
            <p:cNvPr id="25" name="Graphic 24" descr="Crab outline">
              <a:extLst>
                <a:ext uri="{FF2B5EF4-FFF2-40B4-BE49-F238E27FC236}">
                  <a16:creationId xmlns:a16="http://schemas.microsoft.com/office/drawing/2014/main" id="{871951DB-0D8C-40FE-0F44-7E28063DD2D3}"/>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9291712" y="2347544"/>
              <a:ext cx="914400" cy="914400"/>
            </a:xfrm>
            <a:prstGeom prst="rect">
              <a:avLst/>
            </a:prstGeom>
          </p:spPr>
        </p:pic>
        <p:pic>
          <p:nvPicPr>
            <p:cNvPr id="47" name="Graphic 46" descr="Shell with solid fill">
              <a:extLst>
                <a:ext uri="{FF2B5EF4-FFF2-40B4-BE49-F238E27FC236}">
                  <a16:creationId xmlns:a16="http://schemas.microsoft.com/office/drawing/2014/main" id="{22B41B80-1556-2267-67E5-643B9DD2A7AB}"/>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7760883" y="2246117"/>
              <a:ext cx="914400" cy="914400"/>
            </a:xfrm>
            <a:prstGeom prst="rect">
              <a:avLst/>
            </a:prstGeom>
          </p:spPr>
        </p:pic>
        <p:pic>
          <p:nvPicPr>
            <p:cNvPr id="48" name="Graphic 47" descr="Clownfish outline">
              <a:extLst>
                <a:ext uri="{FF2B5EF4-FFF2-40B4-BE49-F238E27FC236}">
                  <a16:creationId xmlns:a16="http://schemas.microsoft.com/office/drawing/2014/main" id="{ABBFEA16-6800-55DA-CE6E-80CF1E0C070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763942" y="4200373"/>
              <a:ext cx="914400" cy="914400"/>
            </a:xfrm>
            <a:prstGeom prst="rect">
              <a:avLst/>
            </a:prstGeom>
          </p:spPr>
        </p:pic>
      </p:grpSp>
      <p:sp>
        <p:nvSpPr>
          <p:cNvPr id="70" name="TextBox 69">
            <a:extLst>
              <a:ext uri="{FF2B5EF4-FFF2-40B4-BE49-F238E27FC236}">
                <a16:creationId xmlns:a16="http://schemas.microsoft.com/office/drawing/2014/main" id="{F55059DF-4E1A-320D-3111-D2A42AE70FB2}"/>
              </a:ext>
            </a:extLst>
          </p:cNvPr>
          <p:cNvSpPr txBox="1"/>
          <p:nvPr/>
        </p:nvSpPr>
        <p:spPr>
          <a:xfrm>
            <a:off x="2268763" y="340278"/>
            <a:ext cx="719171" cy="369332"/>
          </a:xfrm>
          <a:prstGeom prst="rect">
            <a:avLst/>
          </a:prstGeom>
          <a:noFill/>
        </p:spPr>
        <p:txBody>
          <a:bodyPr wrap="none" rtlCol="0">
            <a:spAutoFit/>
          </a:bodyPr>
          <a:lstStyle/>
          <a:p>
            <a:r>
              <a:rPr lang="en-US" dirty="0"/>
              <a:t>Site A</a:t>
            </a:r>
          </a:p>
        </p:txBody>
      </p:sp>
      <p:sp>
        <p:nvSpPr>
          <p:cNvPr id="71" name="TextBox 70">
            <a:extLst>
              <a:ext uri="{FF2B5EF4-FFF2-40B4-BE49-F238E27FC236}">
                <a16:creationId xmlns:a16="http://schemas.microsoft.com/office/drawing/2014/main" id="{91316B62-33FD-8884-CEED-C27CF4709E43}"/>
              </a:ext>
            </a:extLst>
          </p:cNvPr>
          <p:cNvSpPr txBox="1"/>
          <p:nvPr/>
        </p:nvSpPr>
        <p:spPr>
          <a:xfrm>
            <a:off x="9454447" y="337851"/>
            <a:ext cx="711157" cy="369332"/>
          </a:xfrm>
          <a:prstGeom prst="rect">
            <a:avLst/>
          </a:prstGeom>
          <a:noFill/>
        </p:spPr>
        <p:txBody>
          <a:bodyPr wrap="none" rtlCol="0">
            <a:spAutoFit/>
          </a:bodyPr>
          <a:lstStyle/>
          <a:p>
            <a:r>
              <a:rPr lang="en-US" dirty="0"/>
              <a:t>Site B</a:t>
            </a:r>
          </a:p>
        </p:txBody>
      </p:sp>
      <p:grpSp>
        <p:nvGrpSpPr>
          <p:cNvPr id="77" name="Group 76">
            <a:extLst>
              <a:ext uri="{FF2B5EF4-FFF2-40B4-BE49-F238E27FC236}">
                <a16:creationId xmlns:a16="http://schemas.microsoft.com/office/drawing/2014/main" id="{7F2D69F8-386A-4608-25A5-311EAB258154}"/>
              </a:ext>
            </a:extLst>
          </p:cNvPr>
          <p:cNvGrpSpPr/>
          <p:nvPr/>
        </p:nvGrpSpPr>
        <p:grpSpPr>
          <a:xfrm>
            <a:off x="102058" y="4342220"/>
            <a:ext cx="4952812" cy="1517454"/>
            <a:chOff x="337689" y="4321365"/>
            <a:chExt cx="4952812" cy="1517454"/>
          </a:xfrm>
        </p:grpSpPr>
        <p:sp>
          <p:nvSpPr>
            <p:cNvPr id="26" name="TextBox 25">
              <a:extLst>
                <a:ext uri="{FF2B5EF4-FFF2-40B4-BE49-F238E27FC236}">
                  <a16:creationId xmlns:a16="http://schemas.microsoft.com/office/drawing/2014/main" id="{567A86B8-ACBD-8BE2-FCAD-1DC7B5A24085}"/>
                </a:ext>
              </a:extLst>
            </p:cNvPr>
            <p:cNvSpPr txBox="1"/>
            <p:nvPr/>
          </p:nvSpPr>
          <p:spPr>
            <a:xfrm>
              <a:off x="969038" y="4358997"/>
              <a:ext cx="3690113" cy="369332"/>
            </a:xfrm>
            <a:prstGeom prst="rect">
              <a:avLst/>
            </a:prstGeom>
            <a:noFill/>
          </p:spPr>
          <p:txBody>
            <a:bodyPr wrap="none" rtlCol="0">
              <a:spAutoFit/>
            </a:bodyPr>
            <a:lstStyle/>
            <a:p>
              <a:r>
                <a:rPr lang="en-US" dirty="0"/>
                <a:t>Species Richness = 6 different species</a:t>
              </a:r>
            </a:p>
          </p:txBody>
        </p:sp>
        <p:grpSp>
          <p:nvGrpSpPr>
            <p:cNvPr id="66" name="Group 65">
              <a:extLst>
                <a:ext uri="{FF2B5EF4-FFF2-40B4-BE49-F238E27FC236}">
                  <a16:creationId xmlns:a16="http://schemas.microsoft.com/office/drawing/2014/main" id="{2D48DFA7-82A0-7166-81D8-F47135E662E4}"/>
                </a:ext>
              </a:extLst>
            </p:cNvPr>
            <p:cNvGrpSpPr/>
            <p:nvPr/>
          </p:nvGrpSpPr>
          <p:grpSpPr>
            <a:xfrm>
              <a:off x="424535" y="4754440"/>
              <a:ext cx="4111701" cy="1084378"/>
              <a:chOff x="705185" y="5513681"/>
              <a:chExt cx="4111701" cy="1084378"/>
            </a:xfrm>
          </p:grpSpPr>
          <p:pic>
            <p:nvPicPr>
              <p:cNvPr id="13" name="Graphic 12" descr="Crab outline">
                <a:extLst>
                  <a:ext uri="{FF2B5EF4-FFF2-40B4-BE49-F238E27FC236}">
                    <a16:creationId xmlns:a16="http://schemas.microsoft.com/office/drawing/2014/main" id="{FAA45E27-224B-DA93-E72F-E0C7C31C7D74}"/>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07875" y="6018913"/>
                <a:ext cx="494108" cy="494108"/>
              </a:xfrm>
              <a:prstGeom prst="rect">
                <a:avLst/>
              </a:prstGeom>
            </p:spPr>
          </p:pic>
          <p:pic>
            <p:nvPicPr>
              <p:cNvPr id="30" name="Graphic 29" descr="Crab with solid fill">
                <a:extLst>
                  <a:ext uri="{FF2B5EF4-FFF2-40B4-BE49-F238E27FC236}">
                    <a16:creationId xmlns:a16="http://schemas.microsoft.com/office/drawing/2014/main" id="{72B8DCE4-0851-33F5-58E7-76849728DFBD}"/>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05185" y="5513681"/>
                <a:ext cx="494108" cy="494108"/>
              </a:xfrm>
              <a:prstGeom prst="rect">
                <a:avLst/>
              </a:prstGeom>
            </p:spPr>
          </p:pic>
          <p:pic>
            <p:nvPicPr>
              <p:cNvPr id="32" name="Graphic 31" descr="Clownfish outline">
                <a:extLst>
                  <a:ext uri="{FF2B5EF4-FFF2-40B4-BE49-F238E27FC236}">
                    <a16:creationId xmlns:a16="http://schemas.microsoft.com/office/drawing/2014/main" id="{7FF84D8B-2625-BC5E-17F2-CE91B3CE236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945471" y="5547066"/>
                <a:ext cx="494108" cy="494108"/>
              </a:xfrm>
              <a:prstGeom prst="rect">
                <a:avLst/>
              </a:prstGeom>
            </p:spPr>
          </p:pic>
          <p:pic>
            <p:nvPicPr>
              <p:cNvPr id="33" name="Graphic 32" descr="Clownfish with solid fill">
                <a:extLst>
                  <a:ext uri="{FF2B5EF4-FFF2-40B4-BE49-F238E27FC236}">
                    <a16:creationId xmlns:a16="http://schemas.microsoft.com/office/drawing/2014/main" id="{46D8393C-D19A-840A-9EC3-3A47DB22E83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937135" y="6073378"/>
                <a:ext cx="494110" cy="494110"/>
              </a:xfrm>
              <a:prstGeom prst="rect">
                <a:avLst/>
              </a:prstGeom>
            </p:spPr>
          </p:pic>
          <p:pic>
            <p:nvPicPr>
              <p:cNvPr id="34" name="Graphic 33" descr="Fish with solid fill">
                <a:extLst>
                  <a:ext uri="{FF2B5EF4-FFF2-40B4-BE49-F238E27FC236}">
                    <a16:creationId xmlns:a16="http://schemas.microsoft.com/office/drawing/2014/main" id="{5A7ED29A-0DB7-2997-13DC-4A57F117F5B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74733" y="5578980"/>
                <a:ext cx="494111" cy="494111"/>
              </a:xfrm>
              <a:prstGeom prst="rect">
                <a:avLst/>
              </a:prstGeom>
            </p:spPr>
          </p:pic>
          <p:pic>
            <p:nvPicPr>
              <p:cNvPr id="35" name="Graphic 34" descr="Fish outline">
                <a:extLst>
                  <a:ext uri="{FF2B5EF4-FFF2-40B4-BE49-F238E27FC236}">
                    <a16:creationId xmlns:a16="http://schemas.microsoft.com/office/drawing/2014/main" id="{945AE180-8D81-F740-AD82-1198CD28C0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175745" y="6103949"/>
                <a:ext cx="494110" cy="494110"/>
              </a:xfrm>
              <a:prstGeom prst="rect">
                <a:avLst/>
              </a:prstGeom>
            </p:spPr>
          </p:pic>
          <p:pic>
            <p:nvPicPr>
              <p:cNvPr id="61" name="Graphic 60" descr="Shell with solid fill">
                <a:extLst>
                  <a:ext uri="{FF2B5EF4-FFF2-40B4-BE49-F238E27FC236}">
                    <a16:creationId xmlns:a16="http://schemas.microsoft.com/office/drawing/2014/main" id="{3D808330-5EA7-E83F-20EA-5BA09B792AAF}"/>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4322775" y="6071247"/>
                <a:ext cx="494111" cy="494111"/>
              </a:xfrm>
              <a:prstGeom prst="rect">
                <a:avLst/>
              </a:prstGeom>
            </p:spPr>
          </p:pic>
          <p:pic>
            <p:nvPicPr>
              <p:cNvPr id="62" name="Graphic 61" descr="Shell outline">
                <a:extLst>
                  <a:ext uri="{FF2B5EF4-FFF2-40B4-BE49-F238E27FC236}">
                    <a16:creationId xmlns:a16="http://schemas.microsoft.com/office/drawing/2014/main" id="{9BE7A97E-DE9D-278E-3623-9651B6B2FB6C}"/>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4314855" y="5574469"/>
                <a:ext cx="494111" cy="494111"/>
              </a:xfrm>
              <a:prstGeom prst="rect">
                <a:avLst/>
              </a:prstGeom>
            </p:spPr>
          </p:pic>
        </p:grpSp>
        <p:sp>
          <p:nvSpPr>
            <p:cNvPr id="75" name="Rounded Rectangle 74">
              <a:extLst>
                <a:ext uri="{FF2B5EF4-FFF2-40B4-BE49-F238E27FC236}">
                  <a16:creationId xmlns:a16="http://schemas.microsoft.com/office/drawing/2014/main" id="{B4D25FF4-0BA5-606B-F144-BF99BF532792}"/>
                </a:ext>
              </a:extLst>
            </p:cNvPr>
            <p:cNvSpPr/>
            <p:nvPr/>
          </p:nvSpPr>
          <p:spPr>
            <a:xfrm>
              <a:off x="337689" y="4321365"/>
              <a:ext cx="4952812" cy="1517454"/>
            </a:xfrm>
            <a:prstGeom prst="round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8" name="Group 77">
            <a:extLst>
              <a:ext uri="{FF2B5EF4-FFF2-40B4-BE49-F238E27FC236}">
                <a16:creationId xmlns:a16="http://schemas.microsoft.com/office/drawing/2014/main" id="{EAD10569-8AA6-E922-759B-7337F5631105}"/>
              </a:ext>
            </a:extLst>
          </p:cNvPr>
          <p:cNvGrpSpPr/>
          <p:nvPr/>
        </p:nvGrpSpPr>
        <p:grpSpPr>
          <a:xfrm>
            <a:off x="7336466" y="4373246"/>
            <a:ext cx="4663940" cy="1517454"/>
            <a:chOff x="7490232" y="4321365"/>
            <a:chExt cx="4663940" cy="1517454"/>
          </a:xfrm>
        </p:grpSpPr>
        <p:sp>
          <p:nvSpPr>
            <p:cNvPr id="27" name="TextBox 26">
              <a:extLst>
                <a:ext uri="{FF2B5EF4-FFF2-40B4-BE49-F238E27FC236}">
                  <a16:creationId xmlns:a16="http://schemas.microsoft.com/office/drawing/2014/main" id="{FF4A3A09-5F5E-1F2C-7C22-96BD0B4D859D}"/>
                </a:ext>
              </a:extLst>
            </p:cNvPr>
            <p:cNvSpPr txBox="1"/>
            <p:nvPr/>
          </p:nvSpPr>
          <p:spPr>
            <a:xfrm>
              <a:off x="8107269" y="4351914"/>
              <a:ext cx="3690113" cy="369332"/>
            </a:xfrm>
            <a:prstGeom prst="rect">
              <a:avLst/>
            </a:prstGeom>
            <a:noFill/>
          </p:spPr>
          <p:txBody>
            <a:bodyPr wrap="none" rtlCol="0">
              <a:spAutoFit/>
            </a:bodyPr>
            <a:lstStyle/>
            <a:p>
              <a:r>
                <a:rPr lang="en-US" dirty="0"/>
                <a:t>Species Richness = 5 different species</a:t>
              </a:r>
            </a:p>
          </p:txBody>
        </p:sp>
        <p:grpSp>
          <p:nvGrpSpPr>
            <p:cNvPr id="67" name="Group 66">
              <a:extLst>
                <a:ext uri="{FF2B5EF4-FFF2-40B4-BE49-F238E27FC236}">
                  <a16:creationId xmlns:a16="http://schemas.microsoft.com/office/drawing/2014/main" id="{36432FC7-2F53-1A20-819C-1F514F68C3ED}"/>
                </a:ext>
              </a:extLst>
            </p:cNvPr>
            <p:cNvGrpSpPr/>
            <p:nvPr/>
          </p:nvGrpSpPr>
          <p:grpSpPr>
            <a:xfrm>
              <a:off x="8469704" y="4851167"/>
              <a:ext cx="2580701" cy="953378"/>
              <a:chOff x="7713201" y="5518233"/>
              <a:chExt cx="2580701" cy="953378"/>
            </a:xfrm>
          </p:grpSpPr>
          <p:pic>
            <p:nvPicPr>
              <p:cNvPr id="49" name="Graphic 48" descr="Crab outline">
                <a:extLst>
                  <a:ext uri="{FF2B5EF4-FFF2-40B4-BE49-F238E27FC236}">
                    <a16:creationId xmlns:a16="http://schemas.microsoft.com/office/drawing/2014/main" id="{34E27F5D-5E9A-4E97-4CB1-8728D1E884F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713201" y="5532447"/>
                <a:ext cx="519305" cy="519305"/>
              </a:xfrm>
              <a:prstGeom prst="rect">
                <a:avLst/>
              </a:prstGeom>
            </p:spPr>
          </p:pic>
          <p:pic>
            <p:nvPicPr>
              <p:cNvPr id="51" name="Graphic 50" descr="Clownfish outline">
                <a:extLst>
                  <a:ext uri="{FF2B5EF4-FFF2-40B4-BE49-F238E27FC236}">
                    <a16:creationId xmlns:a16="http://schemas.microsoft.com/office/drawing/2014/main" id="{42F69A3B-D843-F01F-33EC-74DAE576FC1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73166" y="5518233"/>
                <a:ext cx="519305" cy="519305"/>
              </a:xfrm>
              <a:prstGeom prst="rect">
                <a:avLst/>
              </a:prstGeom>
            </p:spPr>
          </p:pic>
          <p:pic>
            <p:nvPicPr>
              <p:cNvPr id="52" name="Graphic 51" descr="Clownfish with solid fill">
                <a:extLst>
                  <a:ext uri="{FF2B5EF4-FFF2-40B4-BE49-F238E27FC236}">
                    <a16:creationId xmlns:a16="http://schemas.microsoft.com/office/drawing/2014/main" id="{918D588A-AB9B-1186-E8F8-532470AC8BE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260825" y="5952305"/>
                <a:ext cx="519306" cy="519306"/>
              </a:xfrm>
              <a:prstGeom prst="rect">
                <a:avLst/>
              </a:prstGeom>
            </p:spPr>
          </p:pic>
          <p:pic>
            <p:nvPicPr>
              <p:cNvPr id="53" name="Graphic 52" descr="Fish with solid fill">
                <a:extLst>
                  <a:ext uri="{FF2B5EF4-FFF2-40B4-BE49-F238E27FC236}">
                    <a16:creationId xmlns:a16="http://schemas.microsoft.com/office/drawing/2014/main" id="{1D44624D-E3D9-9C55-50D4-D050FE8514B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774595" y="5518233"/>
                <a:ext cx="519307" cy="519307"/>
              </a:xfrm>
              <a:prstGeom prst="rect">
                <a:avLst/>
              </a:prstGeom>
            </p:spPr>
          </p:pic>
          <p:pic>
            <p:nvPicPr>
              <p:cNvPr id="65" name="Graphic 64" descr="Shell with solid fill">
                <a:extLst>
                  <a:ext uri="{FF2B5EF4-FFF2-40B4-BE49-F238E27FC236}">
                    <a16:creationId xmlns:a16="http://schemas.microsoft.com/office/drawing/2014/main" id="{C3D06976-D316-7E96-AA58-CB946A9C2972}"/>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8074534" y="5969049"/>
                <a:ext cx="494111" cy="494111"/>
              </a:xfrm>
              <a:prstGeom prst="rect">
                <a:avLst/>
              </a:prstGeom>
            </p:spPr>
          </p:pic>
        </p:grpSp>
        <p:sp>
          <p:nvSpPr>
            <p:cNvPr id="76" name="Rounded Rectangle 75">
              <a:extLst>
                <a:ext uri="{FF2B5EF4-FFF2-40B4-BE49-F238E27FC236}">
                  <a16:creationId xmlns:a16="http://schemas.microsoft.com/office/drawing/2014/main" id="{98DA6223-05D8-ED18-AFA9-0B926568C56A}"/>
                </a:ext>
              </a:extLst>
            </p:cNvPr>
            <p:cNvSpPr/>
            <p:nvPr/>
          </p:nvSpPr>
          <p:spPr>
            <a:xfrm>
              <a:off x="7490232" y="4321365"/>
              <a:ext cx="4663940" cy="1517454"/>
            </a:xfrm>
            <a:prstGeom prst="round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extBox 3">
            <a:extLst>
              <a:ext uri="{FF2B5EF4-FFF2-40B4-BE49-F238E27FC236}">
                <a16:creationId xmlns:a16="http://schemas.microsoft.com/office/drawing/2014/main" id="{610C1B26-D187-1804-9AAB-99831CAA0607}"/>
              </a:ext>
            </a:extLst>
          </p:cNvPr>
          <p:cNvSpPr txBox="1"/>
          <p:nvPr/>
        </p:nvSpPr>
        <p:spPr>
          <a:xfrm>
            <a:off x="-1" y="6488668"/>
            <a:ext cx="623889" cy="369332"/>
          </a:xfrm>
          <a:prstGeom prst="rect">
            <a:avLst/>
          </a:prstGeom>
          <a:noFill/>
        </p:spPr>
        <p:txBody>
          <a:bodyPr wrap="none" rtlCol="0">
            <a:spAutoFit/>
          </a:bodyPr>
          <a:lstStyle/>
          <a:p>
            <a:r>
              <a:rPr lang="en-US" dirty="0"/>
              <a:t>Ex. 7</a:t>
            </a:r>
          </a:p>
        </p:txBody>
      </p:sp>
    </p:spTree>
    <p:extLst>
      <p:ext uri="{BB962C8B-B14F-4D97-AF65-F5344CB8AC3E}">
        <p14:creationId xmlns:p14="http://schemas.microsoft.com/office/powerpoint/2010/main" val="3699887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a:extLst>
              <a:ext uri="{FF2B5EF4-FFF2-40B4-BE49-F238E27FC236}">
                <a16:creationId xmlns:a16="http://schemas.microsoft.com/office/drawing/2014/main" id="{D9B3EE39-8800-BD27-56F5-1874A9662760}"/>
              </a:ext>
            </a:extLst>
          </p:cNvPr>
          <p:cNvSpPr txBox="1"/>
          <p:nvPr/>
        </p:nvSpPr>
        <p:spPr>
          <a:xfrm>
            <a:off x="4597230" y="297006"/>
            <a:ext cx="3188052" cy="369332"/>
          </a:xfrm>
          <a:prstGeom prst="rect">
            <a:avLst/>
          </a:prstGeom>
          <a:noFill/>
        </p:spPr>
        <p:txBody>
          <a:bodyPr wrap="none" rtlCol="0">
            <a:spAutoFit/>
          </a:bodyPr>
          <a:lstStyle/>
          <a:p>
            <a:r>
              <a:rPr lang="en-US" dirty="0"/>
              <a:t>8 organisms present in each site</a:t>
            </a:r>
          </a:p>
        </p:txBody>
      </p:sp>
      <p:grpSp>
        <p:nvGrpSpPr>
          <p:cNvPr id="69" name="Group 68">
            <a:extLst>
              <a:ext uri="{FF2B5EF4-FFF2-40B4-BE49-F238E27FC236}">
                <a16:creationId xmlns:a16="http://schemas.microsoft.com/office/drawing/2014/main" id="{C203F410-BE12-7BB7-F733-E3D85153FE84}"/>
              </a:ext>
            </a:extLst>
          </p:cNvPr>
          <p:cNvGrpSpPr/>
          <p:nvPr/>
        </p:nvGrpSpPr>
        <p:grpSpPr>
          <a:xfrm>
            <a:off x="507337" y="820916"/>
            <a:ext cx="4233200" cy="3347506"/>
            <a:chOff x="1092869" y="2154656"/>
            <a:chExt cx="3934046" cy="3014665"/>
          </a:xfrm>
        </p:grpSpPr>
        <p:pic>
          <p:nvPicPr>
            <p:cNvPr id="5" name="Graphic 4" descr="Fish outline">
              <a:extLst>
                <a:ext uri="{FF2B5EF4-FFF2-40B4-BE49-F238E27FC236}">
                  <a16:creationId xmlns:a16="http://schemas.microsoft.com/office/drawing/2014/main" id="{27786504-CBD2-52AC-E1CB-E3CA75CB65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06229" y="3123299"/>
              <a:ext cx="914400" cy="914400"/>
            </a:xfrm>
            <a:prstGeom prst="rect">
              <a:avLst/>
            </a:prstGeom>
          </p:spPr>
        </p:pic>
        <p:pic>
          <p:nvPicPr>
            <p:cNvPr id="7" name="Graphic 6" descr="Fish with solid fill">
              <a:extLst>
                <a:ext uri="{FF2B5EF4-FFF2-40B4-BE49-F238E27FC236}">
                  <a16:creationId xmlns:a16="http://schemas.microsoft.com/office/drawing/2014/main" id="{D551D2C5-558F-8AE4-14CD-763875DC6C2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468931" y="4186738"/>
              <a:ext cx="914400" cy="914400"/>
            </a:xfrm>
            <a:prstGeom prst="rect">
              <a:avLst/>
            </a:prstGeom>
          </p:spPr>
        </p:pic>
        <p:pic>
          <p:nvPicPr>
            <p:cNvPr id="9" name="Graphic 8" descr="Clownfish with solid fill">
              <a:extLst>
                <a:ext uri="{FF2B5EF4-FFF2-40B4-BE49-F238E27FC236}">
                  <a16:creationId xmlns:a16="http://schemas.microsoft.com/office/drawing/2014/main" id="{54CABC96-5388-189B-7DC0-A81BB11C644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07525" y="4158324"/>
              <a:ext cx="914400" cy="914400"/>
            </a:xfrm>
            <a:prstGeom prst="rect">
              <a:avLst/>
            </a:prstGeom>
          </p:spPr>
        </p:pic>
        <p:pic>
          <p:nvPicPr>
            <p:cNvPr id="11" name="Graphic 10" descr="Clownfish outline">
              <a:extLst>
                <a:ext uri="{FF2B5EF4-FFF2-40B4-BE49-F238E27FC236}">
                  <a16:creationId xmlns:a16="http://schemas.microsoft.com/office/drawing/2014/main" id="{8EC6C299-207D-E0F7-8D2D-A7442FC87F3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602692" y="3355933"/>
              <a:ext cx="914400" cy="914400"/>
            </a:xfrm>
            <a:prstGeom prst="rect">
              <a:avLst/>
            </a:prstGeom>
          </p:spPr>
        </p:pic>
        <p:pic>
          <p:nvPicPr>
            <p:cNvPr id="15" name="Graphic 14" descr="Crab with solid fill">
              <a:extLst>
                <a:ext uri="{FF2B5EF4-FFF2-40B4-BE49-F238E27FC236}">
                  <a16:creationId xmlns:a16="http://schemas.microsoft.com/office/drawing/2014/main" id="{4D79F173-B61B-DBB2-6531-E1D583050A44}"/>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350789" y="2819588"/>
              <a:ext cx="914400" cy="914400"/>
            </a:xfrm>
            <a:prstGeom prst="rect">
              <a:avLst/>
            </a:prstGeom>
          </p:spPr>
        </p:pic>
        <p:sp>
          <p:nvSpPr>
            <p:cNvPr id="16" name="Rectangle 15">
              <a:extLst>
                <a:ext uri="{FF2B5EF4-FFF2-40B4-BE49-F238E27FC236}">
                  <a16:creationId xmlns:a16="http://schemas.microsoft.com/office/drawing/2014/main" id="{DC0531E7-8FC9-6E1C-2F66-B7C6B756A45E}"/>
                </a:ext>
              </a:extLst>
            </p:cNvPr>
            <p:cNvSpPr/>
            <p:nvPr/>
          </p:nvSpPr>
          <p:spPr>
            <a:xfrm>
              <a:off x="1092869" y="2154656"/>
              <a:ext cx="3934046" cy="3014665"/>
            </a:xfrm>
            <a:prstGeom prst="rect">
              <a:avLst/>
            </a:prstGeom>
            <a:noFill/>
            <a:ln w="571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Graphic 30" descr="Crab outline">
              <a:extLst>
                <a:ext uri="{FF2B5EF4-FFF2-40B4-BE49-F238E27FC236}">
                  <a16:creationId xmlns:a16="http://schemas.microsoft.com/office/drawing/2014/main" id="{C4E31FEB-FBAD-5CC5-B961-63172417B6B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355739" y="2323158"/>
              <a:ext cx="914400" cy="914400"/>
            </a:xfrm>
            <a:prstGeom prst="rect">
              <a:avLst/>
            </a:prstGeom>
          </p:spPr>
        </p:pic>
        <p:pic>
          <p:nvPicPr>
            <p:cNvPr id="38" name="Graphic 37" descr="Shell with solid fill">
              <a:extLst>
                <a:ext uri="{FF2B5EF4-FFF2-40B4-BE49-F238E27FC236}">
                  <a16:creationId xmlns:a16="http://schemas.microsoft.com/office/drawing/2014/main" id="{94A227FE-45F7-0EB6-F936-B95E123C07E5}"/>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422800" y="2280982"/>
              <a:ext cx="914400" cy="914400"/>
            </a:xfrm>
            <a:prstGeom prst="rect">
              <a:avLst/>
            </a:prstGeom>
          </p:spPr>
        </p:pic>
        <p:pic>
          <p:nvPicPr>
            <p:cNvPr id="40" name="Graphic 39" descr="Shell outline">
              <a:extLst>
                <a:ext uri="{FF2B5EF4-FFF2-40B4-BE49-F238E27FC236}">
                  <a16:creationId xmlns:a16="http://schemas.microsoft.com/office/drawing/2014/main" id="{82EDEAF7-8B99-076D-0439-40A1DBC4785F}"/>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1321525" y="4159899"/>
              <a:ext cx="914400" cy="914400"/>
            </a:xfrm>
            <a:prstGeom prst="rect">
              <a:avLst/>
            </a:prstGeom>
          </p:spPr>
        </p:pic>
      </p:grpSp>
      <p:grpSp>
        <p:nvGrpSpPr>
          <p:cNvPr id="68" name="Group 67">
            <a:extLst>
              <a:ext uri="{FF2B5EF4-FFF2-40B4-BE49-F238E27FC236}">
                <a16:creationId xmlns:a16="http://schemas.microsoft.com/office/drawing/2014/main" id="{7EA36792-1C5A-DEC0-F8AF-F00A40E093D8}"/>
              </a:ext>
            </a:extLst>
          </p:cNvPr>
          <p:cNvGrpSpPr/>
          <p:nvPr/>
        </p:nvGrpSpPr>
        <p:grpSpPr>
          <a:xfrm>
            <a:off x="7628169" y="820916"/>
            <a:ext cx="4233200" cy="3347506"/>
            <a:chOff x="7530252" y="2142695"/>
            <a:chExt cx="3934046" cy="3014665"/>
          </a:xfrm>
        </p:grpSpPr>
        <p:pic>
          <p:nvPicPr>
            <p:cNvPr id="18" name="Graphic 17" descr="Fish with solid fill">
              <a:extLst>
                <a:ext uri="{FF2B5EF4-FFF2-40B4-BE49-F238E27FC236}">
                  <a16:creationId xmlns:a16="http://schemas.microsoft.com/office/drawing/2014/main" id="{4FFA11B5-4C2A-9674-C144-B687AC445DE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270516" y="4125326"/>
              <a:ext cx="914400" cy="914400"/>
            </a:xfrm>
            <a:prstGeom prst="rect">
              <a:avLst/>
            </a:prstGeom>
          </p:spPr>
        </p:pic>
        <p:pic>
          <p:nvPicPr>
            <p:cNvPr id="19" name="Graphic 18" descr="Clownfish with solid fill">
              <a:extLst>
                <a:ext uri="{FF2B5EF4-FFF2-40B4-BE49-F238E27FC236}">
                  <a16:creationId xmlns:a16="http://schemas.microsoft.com/office/drawing/2014/main" id="{D0C0FF13-2C41-765D-7444-848D27F6EE6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347533" y="3836406"/>
              <a:ext cx="914400" cy="914400"/>
            </a:xfrm>
            <a:prstGeom prst="rect">
              <a:avLst/>
            </a:prstGeom>
          </p:spPr>
        </p:pic>
        <p:pic>
          <p:nvPicPr>
            <p:cNvPr id="20" name="Graphic 19" descr="Clownfish outline">
              <a:extLst>
                <a:ext uri="{FF2B5EF4-FFF2-40B4-BE49-F238E27FC236}">
                  <a16:creationId xmlns:a16="http://schemas.microsoft.com/office/drawing/2014/main" id="{969811E1-DA0E-B992-F206-DF2279407F3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557920" y="3200559"/>
              <a:ext cx="914400" cy="914400"/>
            </a:xfrm>
            <a:prstGeom prst="rect">
              <a:avLst/>
            </a:prstGeom>
          </p:spPr>
        </p:pic>
        <p:pic>
          <p:nvPicPr>
            <p:cNvPr id="21" name="Graphic 20" descr="Crab outline">
              <a:extLst>
                <a:ext uri="{FF2B5EF4-FFF2-40B4-BE49-F238E27FC236}">
                  <a16:creationId xmlns:a16="http://schemas.microsoft.com/office/drawing/2014/main" id="{534DF4F9-40D3-AD29-42EC-1F327746B6E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299880" y="3290794"/>
              <a:ext cx="914400" cy="914400"/>
            </a:xfrm>
            <a:prstGeom prst="rect">
              <a:avLst/>
            </a:prstGeom>
          </p:spPr>
        </p:pic>
        <p:sp>
          <p:nvSpPr>
            <p:cNvPr id="23" name="Rectangle 22">
              <a:extLst>
                <a:ext uri="{FF2B5EF4-FFF2-40B4-BE49-F238E27FC236}">
                  <a16:creationId xmlns:a16="http://schemas.microsoft.com/office/drawing/2014/main" id="{A2E20CE7-0F1F-77C7-2CAD-EAB45B2B65D0}"/>
                </a:ext>
              </a:extLst>
            </p:cNvPr>
            <p:cNvSpPr/>
            <p:nvPr/>
          </p:nvSpPr>
          <p:spPr>
            <a:xfrm>
              <a:off x="7530252" y="2142695"/>
              <a:ext cx="3934046" cy="3014665"/>
            </a:xfrm>
            <a:prstGeom prst="rect">
              <a:avLst/>
            </a:prstGeom>
            <a:noFill/>
            <a:ln w="571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Graphic 23" descr="Fish with solid fill">
              <a:extLst>
                <a:ext uri="{FF2B5EF4-FFF2-40B4-BE49-F238E27FC236}">
                  <a16:creationId xmlns:a16="http://schemas.microsoft.com/office/drawing/2014/main" id="{1C266659-80A8-F073-725E-8D125F7166E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37569" y="2430571"/>
              <a:ext cx="914400" cy="914400"/>
            </a:xfrm>
            <a:prstGeom prst="rect">
              <a:avLst/>
            </a:prstGeom>
          </p:spPr>
        </p:pic>
        <p:pic>
          <p:nvPicPr>
            <p:cNvPr id="25" name="Graphic 24" descr="Crab outline">
              <a:extLst>
                <a:ext uri="{FF2B5EF4-FFF2-40B4-BE49-F238E27FC236}">
                  <a16:creationId xmlns:a16="http://schemas.microsoft.com/office/drawing/2014/main" id="{871951DB-0D8C-40FE-0F44-7E28063DD2D3}"/>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9291712" y="2347544"/>
              <a:ext cx="914400" cy="914400"/>
            </a:xfrm>
            <a:prstGeom prst="rect">
              <a:avLst/>
            </a:prstGeom>
          </p:spPr>
        </p:pic>
        <p:pic>
          <p:nvPicPr>
            <p:cNvPr id="47" name="Graphic 46" descr="Shell with solid fill">
              <a:extLst>
                <a:ext uri="{FF2B5EF4-FFF2-40B4-BE49-F238E27FC236}">
                  <a16:creationId xmlns:a16="http://schemas.microsoft.com/office/drawing/2014/main" id="{22B41B80-1556-2267-67E5-643B9DD2A7AB}"/>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7760883" y="2246117"/>
              <a:ext cx="914400" cy="914400"/>
            </a:xfrm>
            <a:prstGeom prst="rect">
              <a:avLst/>
            </a:prstGeom>
          </p:spPr>
        </p:pic>
        <p:pic>
          <p:nvPicPr>
            <p:cNvPr id="48" name="Graphic 47" descr="Clownfish outline">
              <a:extLst>
                <a:ext uri="{FF2B5EF4-FFF2-40B4-BE49-F238E27FC236}">
                  <a16:creationId xmlns:a16="http://schemas.microsoft.com/office/drawing/2014/main" id="{ABBFEA16-6800-55DA-CE6E-80CF1E0C070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763942" y="4200373"/>
              <a:ext cx="914400" cy="914400"/>
            </a:xfrm>
            <a:prstGeom prst="rect">
              <a:avLst/>
            </a:prstGeom>
          </p:spPr>
        </p:pic>
      </p:grpSp>
      <p:sp>
        <p:nvSpPr>
          <p:cNvPr id="70" name="TextBox 69">
            <a:extLst>
              <a:ext uri="{FF2B5EF4-FFF2-40B4-BE49-F238E27FC236}">
                <a16:creationId xmlns:a16="http://schemas.microsoft.com/office/drawing/2014/main" id="{F55059DF-4E1A-320D-3111-D2A42AE70FB2}"/>
              </a:ext>
            </a:extLst>
          </p:cNvPr>
          <p:cNvSpPr txBox="1"/>
          <p:nvPr/>
        </p:nvSpPr>
        <p:spPr>
          <a:xfrm>
            <a:off x="2268763" y="340278"/>
            <a:ext cx="719171" cy="369332"/>
          </a:xfrm>
          <a:prstGeom prst="rect">
            <a:avLst/>
          </a:prstGeom>
          <a:noFill/>
        </p:spPr>
        <p:txBody>
          <a:bodyPr wrap="none" rtlCol="0">
            <a:spAutoFit/>
          </a:bodyPr>
          <a:lstStyle/>
          <a:p>
            <a:r>
              <a:rPr lang="en-US" dirty="0"/>
              <a:t>Site A</a:t>
            </a:r>
          </a:p>
        </p:txBody>
      </p:sp>
      <p:sp>
        <p:nvSpPr>
          <p:cNvPr id="71" name="TextBox 70">
            <a:extLst>
              <a:ext uri="{FF2B5EF4-FFF2-40B4-BE49-F238E27FC236}">
                <a16:creationId xmlns:a16="http://schemas.microsoft.com/office/drawing/2014/main" id="{91316B62-33FD-8884-CEED-C27CF4709E43}"/>
              </a:ext>
            </a:extLst>
          </p:cNvPr>
          <p:cNvSpPr txBox="1"/>
          <p:nvPr/>
        </p:nvSpPr>
        <p:spPr>
          <a:xfrm>
            <a:off x="9454447" y="337851"/>
            <a:ext cx="711157" cy="369332"/>
          </a:xfrm>
          <a:prstGeom prst="rect">
            <a:avLst/>
          </a:prstGeom>
          <a:noFill/>
        </p:spPr>
        <p:txBody>
          <a:bodyPr wrap="none" rtlCol="0">
            <a:spAutoFit/>
          </a:bodyPr>
          <a:lstStyle/>
          <a:p>
            <a:r>
              <a:rPr lang="en-US" dirty="0"/>
              <a:t>Site B</a:t>
            </a:r>
          </a:p>
        </p:txBody>
      </p:sp>
      <p:grpSp>
        <p:nvGrpSpPr>
          <p:cNvPr id="77" name="Group 76">
            <a:extLst>
              <a:ext uri="{FF2B5EF4-FFF2-40B4-BE49-F238E27FC236}">
                <a16:creationId xmlns:a16="http://schemas.microsoft.com/office/drawing/2014/main" id="{7F2D69F8-386A-4608-25A5-311EAB258154}"/>
              </a:ext>
            </a:extLst>
          </p:cNvPr>
          <p:cNvGrpSpPr/>
          <p:nvPr/>
        </p:nvGrpSpPr>
        <p:grpSpPr>
          <a:xfrm>
            <a:off x="102058" y="4342220"/>
            <a:ext cx="4952812" cy="1517454"/>
            <a:chOff x="337689" y="4321365"/>
            <a:chExt cx="4952812" cy="1517454"/>
          </a:xfrm>
        </p:grpSpPr>
        <p:grpSp>
          <p:nvGrpSpPr>
            <p:cNvPr id="66" name="Group 65">
              <a:extLst>
                <a:ext uri="{FF2B5EF4-FFF2-40B4-BE49-F238E27FC236}">
                  <a16:creationId xmlns:a16="http://schemas.microsoft.com/office/drawing/2014/main" id="{2D48DFA7-82A0-7166-81D8-F47135E662E4}"/>
                </a:ext>
              </a:extLst>
            </p:cNvPr>
            <p:cNvGrpSpPr/>
            <p:nvPr/>
          </p:nvGrpSpPr>
          <p:grpSpPr>
            <a:xfrm>
              <a:off x="424535" y="4754440"/>
              <a:ext cx="4865966" cy="1084378"/>
              <a:chOff x="705185" y="5513681"/>
              <a:chExt cx="4865966" cy="1084378"/>
            </a:xfrm>
          </p:grpSpPr>
          <p:pic>
            <p:nvPicPr>
              <p:cNvPr id="13" name="Graphic 12" descr="Crab outline">
                <a:extLst>
                  <a:ext uri="{FF2B5EF4-FFF2-40B4-BE49-F238E27FC236}">
                    <a16:creationId xmlns:a16="http://schemas.microsoft.com/office/drawing/2014/main" id="{FAA45E27-224B-DA93-E72F-E0C7C31C7D74}"/>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07875" y="6018913"/>
                <a:ext cx="494108" cy="494108"/>
              </a:xfrm>
              <a:prstGeom prst="rect">
                <a:avLst/>
              </a:prstGeom>
            </p:spPr>
          </p:pic>
          <p:pic>
            <p:nvPicPr>
              <p:cNvPr id="30" name="Graphic 29" descr="Crab with solid fill">
                <a:extLst>
                  <a:ext uri="{FF2B5EF4-FFF2-40B4-BE49-F238E27FC236}">
                    <a16:creationId xmlns:a16="http://schemas.microsoft.com/office/drawing/2014/main" id="{72B8DCE4-0851-33F5-58E7-76849728DFBD}"/>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05185" y="5513681"/>
                <a:ext cx="494108" cy="494108"/>
              </a:xfrm>
              <a:prstGeom prst="rect">
                <a:avLst/>
              </a:prstGeom>
            </p:spPr>
          </p:pic>
          <p:pic>
            <p:nvPicPr>
              <p:cNvPr id="32" name="Graphic 31" descr="Clownfish outline">
                <a:extLst>
                  <a:ext uri="{FF2B5EF4-FFF2-40B4-BE49-F238E27FC236}">
                    <a16:creationId xmlns:a16="http://schemas.microsoft.com/office/drawing/2014/main" id="{7FF84D8B-2625-BC5E-17F2-CE91B3CE236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945471" y="5547066"/>
                <a:ext cx="494108" cy="494108"/>
              </a:xfrm>
              <a:prstGeom prst="rect">
                <a:avLst/>
              </a:prstGeom>
            </p:spPr>
          </p:pic>
          <p:pic>
            <p:nvPicPr>
              <p:cNvPr id="33" name="Graphic 32" descr="Clownfish with solid fill">
                <a:extLst>
                  <a:ext uri="{FF2B5EF4-FFF2-40B4-BE49-F238E27FC236}">
                    <a16:creationId xmlns:a16="http://schemas.microsoft.com/office/drawing/2014/main" id="{46D8393C-D19A-840A-9EC3-3A47DB22E83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937135" y="6073378"/>
                <a:ext cx="494110" cy="494110"/>
              </a:xfrm>
              <a:prstGeom prst="rect">
                <a:avLst/>
              </a:prstGeom>
            </p:spPr>
          </p:pic>
          <p:pic>
            <p:nvPicPr>
              <p:cNvPr id="34" name="Graphic 33" descr="Fish with solid fill">
                <a:extLst>
                  <a:ext uri="{FF2B5EF4-FFF2-40B4-BE49-F238E27FC236}">
                    <a16:creationId xmlns:a16="http://schemas.microsoft.com/office/drawing/2014/main" id="{5A7ED29A-0DB7-2997-13DC-4A57F117F5B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74733" y="5578980"/>
                <a:ext cx="494111" cy="494111"/>
              </a:xfrm>
              <a:prstGeom prst="rect">
                <a:avLst/>
              </a:prstGeom>
            </p:spPr>
          </p:pic>
          <p:pic>
            <p:nvPicPr>
              <p:cNvPr id="35" name="Graphic 34" descr="Fish outline">
                <a:extLst>
                  <a:ext uri="{FF2B5EF4-FFF2-40B4-BE49-F238E27FC236}">
                    <a16:creationId xmlns:a16="http://schemas.microsoft.com/office/drawing/2014/main" id="{945AE180-8D81-F740-AD82-1198CD28C0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175745" y="6103949"/>
                <a:ext cx="494110" cy="494110"/>
              </a:xfrm>
              <a:prstGeom prst="rect">
                <a:avLst/>
              </a:prstGeom>
            </p:spPr>
          </p:pic>
          <p:sp>
            <p:nvSpPr>
              <p:cNvPr id="41" name="TextBox 40">
                <a:extLst>
                  <a:ext uri="{FF2B5EF4-FFF2-40B4-BE49-F238E27FC236}">
                    <a16:creationId xmlns:a16="http://schemas.microsoft.com/office/drawing/2014/main" id="{2DF982F8-C7AF-654F-40EC-4A8349FCE91A}"/>
                  </a:ext>
                </a:extLst>
              </p:cNvPr>
              <p:cNvSpPr txBox="1"/>
              <p:nvPr/>
            </p:nvSpPr>
            <p:spPr>
              <a:xfrm>
                <a:off x="1199293" y="5608145"/>
                <a:ext cx="771016" cy="369332"/>
              </a:xfrm>
              <a:prstGeom prst="rect">
                <a:avLst/>
              </a:prstGeom>
              <a:noFill/>
            </p:spPr>
            <p:txBody>
              <a:bodyPr wrap="square" rtlCol="0">
                <a:spAutoFit/>
              </a:bodyPr>
              <a:lstStyle/>
              <a:p>
                <a:r>
                  <a:rPr lang="en-US" dirty="0"/>
                  <a:t>12.5%</a:t>
                </a:r>
              </a:p>
            </p:txBody>
          </p:sp>
          <p:sp>
            <p:nvSpPr>
              <p:cNvPr id="42" name="TextBox 41">
                <a:extLst>
                  <a:ext uri="{FF2B5EF4-FFF2-40B4-BE49-F238E27FC236}">
                    <a16:creationId xmlns:a16="http://schemas.microsoft.com/office/drawing/2014/main" id="{5E1497E9-A92F-C34B-A1E8-A86795932AA8}"/>
                  </a:ext>
                </a:extLst>
              </p:cNvPr>
              <p:cNvSpPr txBox="1"/>
              <p:nvPr/>
            </p:nvSpPr>
            <p:spPr>
              <a:xfrm>
                <a:off x="1193105" y="6133637"/>
                <a:ext cx="758540" cy="369332"/>
              </a:xfrm>
              <a:prstGeom prst="rect">
                <a:avLst/>
              </a:prstGeom>
              <a:noFill/>
            </p:spPr>
            <p:txBody>
              <a:bodyPr wrap="square" rtlCol="0">
                <a:spAutoFit/>
              </a:bodyPr>
              <a:lstStyle/>
              <a:p>
                <a:r>
                  <a:rPr lang="en-US" dirty="0"/>
                  <a:t>12.5%</a:t>
                </a:r>
              </a:p>
            </p:txBody>
          </p:sp>
          <p:sp>
            <p:nvSpPr>
              <p:cNvPr id="43" name="TextBox 42">
                <a:extLst>
                  <a:ext uri="{FF2B5EF4-FFF2-40B4-BE49-F238E27FC236}">
                    <a16:creationId xmlns:a16="http://schemas.microsoft.com/office/drawing/2014/main" id="{C9955FF1-F168-5D56-0EB8-5B3A2B942B4A}"/>
                  </a:ext>
                </a:extLst>
              </p:cNvPr>
              <p:cNvSpPr txBox="1"/>
              <p:nvPr/>
            </p:nvSpPr>
            <p:spPr>
              <a:xfrm>
                <a:off x="2441373" y="6155352"/>
                <a:ext cx="790296" cy="369332"/>
              </a:xfrm>
              <a:prstGeom prst="rect">
                <a:avLst/>
              </a:prstGeom>
              <a:noFill/>
            </p:spPr>
            <p:txBody>
              <a:bodyPr wrap="square" rtlCol="0">
                <a:spAutoFit/>
              </a:bodyPr>
              <a:lstStyle/>
              <a:p>
                <a:r>
                  <a:rPr lang="en-US" dirty="0"/>
                  <a:t>12.5%</a:t>
                </a:r>
              </a:p>
            </p:txBody>
          </p:sp>
          <p:sp>
            <p:nvSpPr>
              <p:cNvPr id="44" name="TextBox 43">
                <a:extLst>
                  <a:ext uri="{FF2B5EF4-FFF2-40B4-BE49-F238E27FC236}">
                    <a16:creationId xmlns:a16="http://schemas.microsoft.com/office/drawing/2014/main" id="{E1091F49-E17E-B837-621A-9411ABF9FD83}"/>
                  </a:ext>
                </a:extLst>
              </p:cNvPr>
              <p:cNvSpPr txBox="1"/>
              <p:nvPr/>
            </p:nvSpPr>
            <p:spPr>
              <a:xfrm>
                <a:off x="2417205" y="5627053"/>
                <a:ext cx="758539" cy="369332"/>
              </a:xfrm>
              <a:prstGeom prst="rect">
                <a:avLst/>
              </a:prstGeom>
              <a:noFill/>
            </p:spPr>
            <p:txBody>
              <a:bodyPr wrap="square" rtlCol="0">
                <a:spAutoFit/>
              </a:bodyPr>
              <a:lstStyle/>
              <a:p>
                <a:r>
                  <a:rPr lang="en-US" dirty="0"/>
                  <a:t>12.5%</a:t>
                </a:r>
              </a:p>
            </p:txBody>
          </p:sp>
          <p:sp>
            <p:nvSpPr>
              <p:cNvPr id="45" name="TextBox 44">
                <a:extLst>
                  <a:ext uri="{FF2B5EF4-FFF2-40B4-BE49-F238E27FC236}">
                    <a16:creationId xmlns:a16="http://schemas.microsoft.com/office/drawing/2014/main" id="{9FE8EAAA-D7CF-D5A4-B29E-F57768FECA3F}"/>
                  </a:ext>
                </a:extLst>
              </p:cNvPr>
              <p:cNvSpPr txBox="1"/>
              <p:nvPr/>
            </p:nvSpPr>
            <p:spPr>
              <a:xfrm>
                <a:off x="3614066" y="5639790"/>
                <a:ext cx="758541" cy="369332"/>
              </a:xfrm>
              <a:prstGeom prst="rect">
                <a:avLst/>
              </a:prstGeom>
              <a:noFill/>
            </p:spPr>
            <p:txBody>
              <a:bodyPr wrap="square" rtlCol="0">
                <a:spAutoFit/>
              </a:bodyPr>
              <a:lstStyle/>
              <a:p>
                <a:r>
                  <a:rPr lang="en-US" dirty="0"/>
                  <a:t>12.5%</a:t>
                </a:r>
              </a:p>
            </p:txBody>
          </p:sp>
          <p:sp>
            <p:nvSpPr>
              <p:cNvPr id="46" name="TextBox 45">
                <a:extLst>
                  <a:ext uri="{FF2B5EF4-FFF2-40B4-BE49-F238E27FC236}">
                    <a16:creationId xmlns:a16="http://schemas.microsoft.com/office/drawing/2014/main" id="{A14C2CE6-9FE8-D515-1D8D-159DCA32DC33}"/>
                  </a:ext>
                </a:extLst>
              </p:cNvPr>
              <p:cNvSpPr txBox="1"/>
              <p:nvPr/>
            </p:nvSpPr>
            <p:spPr>
              <a:xfrm>
                <a:off x="3615095" y="6155352"/>
                <a:ext cx="827194" cy="369332"/>
              </a:xfrm>
              <a:prstGeom prst="rect">
                <a:avLst/>
              </a:prstGeom>
              <a:noFill/>
            </p:spPr>
            <p:txBody>
              <a:bodyPr wrap="square" rtlCol="0">
                <a:spAutoFit/>
              </a:bodyPr>
              <a:lstStyle/>
              <a:p>
                <a:r>
                  <a:rPr lang="en-US" dirty="0"/>
                  <a:t>12.5%</a:t>
                </a:r>
              </a:p>
            </p:txBody>
          </p:sp>
          <p:pic>
            <p:nvPicPr>
              <p:cNvPr id="61" name="Graphic 60" descr="Shell with solid fill">
                <a:extLst>
                  <a:ext uri="{FF2B5EF4-FFF2-40B4-BE49-F238E27FC236}">
                    <a16:creationId xmlns:a16="http://schemas.microsoft.com/office/drawing/2014/main" id="{3D808330-5EA7-E83F-20EA-5BA09B792AAF}"/>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4322775" y="6071247"/>
                <a:ext cx="494111" cy="494111"/>
              </a:xfrm>
              <a:prstGeom prst="rect">
                <a:avLst/>
              </a:prstGeom>
            </p:spPr>
          </p:pic>
          <p:pic>
            <p:nvPicPr>
              <p:cNvPr id="62" name="Graphic 61" descr="Shell outline">
                <a:extLst>
                  <a:ext uri="{FF2B5EF4-FFF2-40B4-BE49-F238E27FC236}">
                    <a16:creationId xmlns:a16="http://schemas.microsoft.com/office/drawing/2014/main" id="{9BE7A97E-DE9D-278E-3623-9651B6B2FB6C}"/>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4314855" y="5574469"/>
                <a:ext cx="494111" cy="494111"/>
              </a:xfrm>
              <a:prstGeom prst="rect">
                <a:avLst/>
              </a:prstGeom>
            </p:spPr>
          </p:pic>
          <p:sp>
            <p:nvSpPr>
              <p:cNvPr id="63" name="TextBox 62">
                <a:extLst>
                  <a:ext uri="{FF2B5EF4-FFF2-40B4-BE49-F238E27FC236}">
                    <a16:creationId xmlns:a16="http://schemas.microsoft.com/office/drawing/2014/main" id="{346A8AF4-CDC1-2515-B057-872AA32A9D2D}"/>
                  </a:ext>
                </a:extLst>
              </p:cNvPr>
              <p:cNvSpPr txBox="1"/>
              <p:nvPr/>
            </p:nvSpPr>
            <p:spPr>
              <a:xfrm>
                <a:off x="4742928" y="5612832"/>
                <a:ext cx="758541" cy="369332"/>
              </a:xfrm>
              <a:prstGeom prst="rect">
                <a:avLst/>
              </a:prstGeom>
              <a:noFill/>
            </p:spPr>
            <p:txBody>
              <a:bodyPr wrap="square" rtlCol="0">
                <a:spAutoFit/>
              </a:bodyPr>
              <a:lstStyle/>
              <a:p>
                <a:r>
                  <a:rPr lang="en-US" dirty="0"/>
                  <a:t>12.5%</a:t>
                </a:r>
              </a:p>
            </p:txBody>
          </p:sp>
          <p:sp>
            <p:nvSpPr>
              <p:cNvPr id="64" name="TextBox 63">
                <a:extLst>
                  <a:ext uri="{FF2B5EF4-FFF2-40B4-BE49-F238E27FC236}">
                    <a16:creationId xmlns:a16="http://schemas.microsoft.com/office/drawing/2014/main" id="{D24B1C18-C3E8-ADB5-F2DA-5D52CF021ACA}"/>
                  </a:ext>
                </a:extLst>
              </p:cNvPr>
              <p:cNvSpPr txBox="1"/>
              <p:nvPr/>
            </p:nvSpPr>
            <p:spPr>
              <a:xfrm>
                <a:off x="4743957" y="6128394"/>
                <a:ext cx="827194" cy="369332"/>
              </a:xfrm>
              <a:prstGeom prst="rect">
                <a:avLst/>
              </a:prstGeom>
              <a:noFill/>
            </p:spPr>
            <p:txBody>
              <a:bodyPr wrap="square" rtlCol="0">
                <a:spAutoFit/>
              </a:bodyPr>
              <a:lstStyle/>
              <a:p>
                <a:r>
                  <a:rPr lang="en-US" dirty="0"/>
                  <a:t>12.5%</a:t>
                </a:r>
              </a:p>
            </p:txBody>
          </p:sp>
        </p:grpSp>
        <p:sp>
          <p:nvSpPr>
            <p:cNvPr id="75" name="Rounded Rectangle 74">
              <a:extLst>
                <a:ext uri="{FF2B5EF4-FFF2-40B4-BE49-F238E27FC236}">
                  <a16:creationId xmlns:a16="http://schemas.microsoft.com/office/drawing/2014/main" id="{B4D25FF4-0BA5-606B-F144-BF99BF532792}"/>
                </a:ext>
              </a:extLst>
            </p:cNvPr>
            <p:cNvSpPr/>
            <p:nvPr/>
          </p:nvSpPr>
          <p:spPr>
            <a:xfrm>
              <a:off x="337689" y="4321365"/>
              <a:ext cx="4952812" cy="1517454"/>
            </a:xfrm>
            <a:prstGeom prst="round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8" name="Group 77">
            <a:extLst>
              <a:ext uri="{FF2B5EF4-FFF2-40B4-BE49-F238E27FC236}">
                <a16:creationId xmlns:a16="http://schemas.microsoft.com/office/drawing/2014/main" id="{EAD10569-8AA6-E922-759B-7337F5631105}"/>
              </a:ext>
            </a:extLst>
          </p:cNvPr>
          <p:cNvGrpSpPr/>
          <p:nvPr/>
        </p:nvGrpSpPr>
        <p:grpSpPr>
          <a:xfrm>
            <a:off x="7336466" y="4373246"/>
            <a:ext cx="4663940" cy="1517454"/>
            <a:chOff x="7490232" y="4321365"/>
            <a:chExt cx="4663940" cy="1517454"/>
          </a:xfrm>
        </p:grpSpPr>
        <p:grpSp>
          <p:nvGrpSpPr>
            <p:cNvPr id="67" name="Group 66">
              <a:extLst>
                <a:ext uri="{FF2B5EF4-FFF2-40B4-BE49-F238E27FC236}">
                  <a16:creationId xmlns:a16="http://schemas.microsoft.com/office/drawing/2014/main" id="{36432FC7-2F53-1A20-819C-1F514F68C3ED}"/>
                </a:ext>
              </a:extLst>
            </p:cNvPr>
            <p:cNvGrpSpPr/>
            <p:nvPr/>
          </p:nvGrpSpPr>
          <p:grpSpPr>
            <a:xfrm>
              <a:off x="8469704" y="4851167"/>
              <a:ext cx="3149314" cy="953378"/>
              <a:chOff x="7713201" y="5518233"/>
              <a:chExt cx="3149314" cy="953378"/>
            </a:xfrm>
          </p:grpSpPr>
          <p:pic>
            <p:nvPicPr>
              <p:cNvPr id="49" name="Graphic 48" descr="Crab outline">
                <a:extLst>
                  <a:ext uri="{FF2B5EF4-FFF2-40B4-BE49-F238E27FC236}">
                    <a16:creationId xmlns:a16="http://schemas.microsoft.com/office/drawing/2014/main" id="{34E27F5D-5E9A-4E97-4CB1-8728D1E884F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713201" y="5532447"/>
                <a:ext cx="519305" cy="519305"/>
              </a:xfrm>
              <a:prstGeom prst="rect">
                <a:avLst/>
              </a:prstGeom>
            </p:spPr>
          </p:pic>
          <p:pic>
            <p:nvPicPr>
              <p:cNvPr id="51" name="Graphic 50" descr="Clownfish outline">
                <a:extLst>
                  <a:ext uri="{FF2B5EF4-FFF2-40B4-BE49-F238E27FC236}">
                    <a16:creationId xmlns:a16="http://schemas.microsoft.com/office/drawing/2014/main" id="{42F69A3B-D843-F01F-33EC-74DAE576FC1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73166" y="5518233"/>
                <a:ext cx="519305" cy="519305"/>
              </a:xfrm>
              <a:prstGeom prst="rect">
                <a:avLst/>
              </a:prstGeom>
            </p:spPr>
          </p:pic>
          <p:pic>
            <p:nvPicPr>
              <p:cNvPr id="52" name="Graphic 51" descr="Clownfish with solid fill">
                <a:extLst>
                  <a:ext uri="{FF2B5EF4-FFF2-40B4-BE49-F238E27FC236}">
                    <a16:creationId xmlns:a16="http://schemas.microsoft.com/office/drawing/2014/main" id="{918D588A-AB9B-1186-E8F8-532470AC8BE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260825" y="5952305"/>
                <a:ext cx="519306" cy="519306"/>
              </a:xfrm>
              <a:prstGeom prst="rect">
                <a:avLst/>
              </a:prstGeom>
            </p:spPr>
          </p:pic>
          <p:pic>
            <p:nvPicPr>
              <p:cNvPr id="53" name="Graphic 52" descr="Fish with solid fill">
                <a:extLst>
                  <a:ext uri="{FF2B5EF4-FFF2-40B4-BE49-F238E27FC236}">
                    <a16:creationId xmlns:a16="http://schemas.microsoft.com/office/drawing/2014/main" id="{1D44624D-E3D9-9C55-50D4-D050FE8514B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774595" y="5518233"/>
                <a:ext cx="519307" cy="519307"/>
              </a:xfrm>
              <a:prstGeom prst="rect">
                <a:avLst/>
              </a:prstGeom>
            </p:spPr>
          </p:pic>
          <p:sp>
            <p:nvSpPr>
              <p:cNvPr id="55" name="TextBox 54">
                <a:extLst>
                  <a:ext uri="{FF2B5EF4-FFF2-40B4-BE49-F238E27FC236}">
                    <a16:creationId xmlns:a16="http://schemas.microsoft.com/office/drawing/2014/main" id="{40D73DB8-683A-0C18-888C-5E88DF19B0BD}"/>
                  </a:ext>
                </a:extLst>
              </p:cNvPr>
              <p:cNvSpPr txBox="1"/>
              <p:nvPr/>
            </p:nvSpPr>
            <p:spPr>
              <a:xfrm>
                <a:off x="8551767" y="6028432"/>
                <a:ext cx="758541" cy="369332"/>
              </a:xfrm>
              <a:prstGeom prst="rect">
                <a:avLst/>
              </a:prstGeom>
              <a:noFill/>
            </p:spPr>
            <p:txBody>
              <a:bodyPr wrap="none" rtlCol="0">
                <a:spAutoFit/>
              </a:bodyPr>
              <a:lstStyle/>
              <a:p>
                <a:r>
                  <a:rPr lang="en-US" dirty="0"/>
                  <a:t>12.5%</a:t>
                </a:r>
              </a:p>
            </p:txBody>
          </p:sp>
          <p:sp>
            <p:nvSpPr>
              <p:cNvPr id="56" name="TextBox 55">
                <a:extLst>
                  <a:ext uri="{FF2B5EF4-FFF2-40B4-BE49-F238E27FC236}">
                    <a16:creationId xmlns:a16="http://schemas.microsoft.com/office/drawing/2014/main" id="{DBB28BB7-3A74-234B-37FC-FDB9B2FDA986}"/>
                  </a:ext>
                </a:extLst>
              </p:cNvPr>
              <p:cNvSpPr txBox="1"/>
              <p:nvPr/>
            </p:nvSpPr>
            <p:spPr>
              <a:xfrm>
                <a:off x="8192310" y="5602515"/>
                <a:ext cx="583814" cy="369332"/>
              </a:xfrm>
              <a:prstGeom prst="rect">
                <a:avLst/>
              </a:prstGeom>
              <a:noFill/>
            </p:spPr>
            <p:txBody>
              <a:bodyPr wrap="none" rtlCol="0">
                <a:spAutoFit/>
              </a:bodyPr>
              <a:lstStyle/>
              <a:p>
                <a:r>
                  <a:rPr lang="en-US" dirty="0"/>
                  <a:t>25%</a:t>
                </a:r>
              </a:p>
            </p:txBody>
          </p:sp>
          <p:sp>
            <p:nvSpPr>
              <p:cNvPr id="57" name="TextBox 56">
                <a:extLst>
                  <a:ext uri="{FF2B5EF4-FFF2-40B4-BE49-F238E27FC236}">
                    <a16:creationId xmlns:a16="http://schemas.microsoft.com/office/drawing/2014/main" id="{35DCBD25-28C7-9B63-20B2-6D2C602423B1}"/>
                  </a:ext>
                </a:extLst>
              </p:cNvPr>
              <p:cNvSpPr txBox="1"/>
              <p:nvPr/>
            </p:nvSpPr>
            <p:spPr>
              <a:xfrm>
                <a:off x="9723852" y="6027889"/>
                <a:ext cx="758541" cy="369332"/>
              </a:xfrm>
              <a:prstGeom prst="rect">
                <a:avLst/>
              </a:prstGeom>
              <a:noFill/>
            </p:spPr>
            <p:txBody>
              <a:bodyPr wrap="none" rtlCol="0">
                <a:spAutoFit/>
              </a:bodyPr>
              <a:lstStyle/>
              <a:p>
                <a:r>
                  <a:rPr lang="en-US" dirty="0"/>
                  <a:t>12.5%</a:t>
                </a:r>
              </a:p>
            </p:txBody>
          </p:sp>
          <p:sp>
            <p:nvSpPr>
              <p:cNvPr id="58" name="TextBox 57">
                <a:extLst>
                  <a:ext uri="{FF2B5EF4-FFF2-40B4-BE49-F238E27FC236}">
                    <a16:creationId xmlns:a16="http://schemas.microsoft.com/office/drawing/2014/main" id="{C5047EE4-ED3D-7168-7491-82A702CD43C6}"/>
                  </a:ext>
                </a:extLst>
              </p:cNvPr>
              <p:cNvSpPr txBox="1"/>
              <p:nvPr/>
            </p:nvSpPr>
            <p:spPr>
              <a:xfrm>
                <a:off x="9236260" y="5587424"/>
                <a:ext cx="583814" cy="369332"/>
              </a:xfrm>
              <a:prstGeom prst="rect">
                <a:avLst/>
              </a:prstGeom>
              <a:noFill/>
            </p:spPr>
            <p:txBody>
              <a:bodyPr wrap="none" rtlCol="0">
                <a:spAutoFit/>
              </a:bodyPr>
              <a:lstStyle/>
              <a:p>
                <a:r>
                  <a:rPr lang="en-US" dirty="0"/>
                  <a:t>25%</a:t>
                </a:r>
              </a:p>
            </p:txBody>
          </p:sp>
          <p:sp>
            <p:nvSpPr>
              <p:cNvPr id="59" name="TextBox 58">
                <a:extLst>
                  <a:ext uri="{FF2B5EF4-FFF2-40B4-BE49-F238E27FC236}">
                    <a16:creationId xmlns:a16="http://schemas.microsoft.com/office/drawing/2014/main" id="{A6EBD374-2F01-0358-3521-13AA3A0188A1}"/>
                  </a:ext>
                </a:extLst>
              </p:cNvPr>
              <p:cNvSpPr txBox="1"/>
              <p:nvPr/>
            </p:nvSpPr>
            <p:spPr>
              <a:xfrm>
                <a:off x="10278701" y="5601864"/>
                <a:ext cx="583814" cy="369332"/>
              </a:xfrm>
              <a:prstGeom prst="rect">
                <a:avLst/>
              </a:prstGeom>
              <a:noFill/>
            </p:spPr>
            <p:txBody>
              <a:bodyPr wrap="none" rtlCol="0">
                <a:spAutoFit/>
              </a:bodyPr>
              <a:lstStyle/>
              <a:p>
                <a:r>
                  <a:rPr lang="en-US" dirty="0"/>
                  <a:t>25%</a:t>
                </a:r>
              </a:p>
            </p:txBody>
          </p:sp>
          <p:pic>
            <p:nvPicPr>
              <p:cNvPr id="65" name="Graphic 64" descr="Shell with solid fill">
                <a:extLst>
                  <a:ext uri="{FF2B5EF4-FFF2-40B4-BE49-F238E27FC236}">
                    <a16:creationId xmlns:a16="http://schemas.microsoft.com/office/drawing/2014/main" id="{C3D06976-D316-7E96-AA58-CB946A9C2972}"/>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8074534" y="5969049"/>
                <a:ext cx="494111" cy="494111"/>
              </a:xfrm>
              <a:prstGeom prst="rect">
                <a:avLst/>
              </a:prstGeom>
            </p:spPr>
          </p:pic>
        </p:grpSp>
        <p:sp>
          <p:nvSpPr>
            <p:cNvPr id="76" name="Rounded Rectangle 75">
              <a:extLst>
                <a:ext uri="{FF2B5EF4-FFF2-40B4-BE49-F238E27FC236}">
                  <a16:creationId xmlns:a16="http://schemas.microsoft.com/office/drawing/2014/main" id="{98DA6223-05D8-ED18-AFA9-0B926568C56A}"/>
                </a:ext>
              </a:extLst>
            </p:cNvPr>
            <p:cNvSpPr/>
            <p:nvPr/>
          </p:nvSpPr>
          <p:spPr>
            <a:xfrm>
              <a:off x="7490232" y="4321365"/>
              <a:ext cx="4663940" cy="1517454"/>
            </a:xfrm>
            <a:prstGeom prst="round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9" name="Oval 78">
            <a:extLst>
              <a:ext uri="{FF2B5EF4-FFF2-40B4-BE49-F238E27FC236}">
                <a16:creationId xmlns:a16="http://schemas.microsoft.com/office/drawing/2014/main" id="{1AB1371E-3257-9E8B-D4B1-7D9B84A9753D}"/>
              </a:ext>
            </a:extLst>
          </p:cNvPr>
          <p:cNvSpPr/>
          <p:nvPr/>
        </p:nvSpPr>
        <p:spPr>
          <a:xfrm>
            <a:off x="5227612" y="1880585"/>
            <a:ext cx="1927288" cy="156383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Relative Species Abundance</a:t>
            </a:r>
          </a:p>
        </p:txBody>
      </p:sp>
      <p:cxnSp>
        <p:nvCxnSpPr>
          <p:cNvPr id="81" name="Straight Arrow Connector 80">
            <a:extLst>
              <a:ext uri="{FF2B5EF4-FFF2-40B4-BE49-F238E27FC236}">
                <a16:creationId xmlns:a16="http://schemas.microsoft.com/office/drawing/2014/main" id="{5C52DB21-6C98-695D-8A3C-F55F1F111473}"/>
              </a:ext>
            </a:extLst>
          </p:cNvPr>
          <p:cNvCxnSpPr>
            <a:cxnSpLocks/>
            <a:stCxn id="79" idx="6"/>
            <a:endCxn id="76" idx="1"/>
          </p:cNvCxnSpPr>
          <p:nvPr/>
        </p:nvCxnSpPr>
        <p:spPr>
          <a:xfrm>
            <a:off x="7154900" y="2662501"/>
            <a:ext cx="181566" cy="2469472"/>
          </a:xfrm>
          <a:prstGeom prst="straightConnector1">
            <a:avLst/>
          </a:prstGeom>
          <a:ln w="28575">
            <a:solidFill>
              <a:schemeClr val="tx1"/>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83" name="Straight Arrow Connector 82">
            <a:extLst>
              <a:ext uri="{FF2B5EF4-FFF2-40B4-BE49-F238E27FC236}">
                <a16:creationId xmlns:a16="http://schemas.microsoft.com/office/drawing/2014/main" id="{9471D2C3-4383-FC03-2DD8-E7558275DA1F}"/>
              </a:ext>
            </a:extLst>
          </p:cNvPr>
          <p:cNvCxnSpPr>
            <a:cxnSpLocks/>
            <a:stCxn id="79" idx="2"/>
            <a:endCxn id="75" idx="3"/>
          </p:cNvCxnSpPr>
          <p:nvPr/>
        </p:nvCxnSpPr>
        <p:spPr>
          <a:xfrm flipH="1">
            <a:off x="5054870" y="2662501"/>
            <a:ext cx="172742" cy="2438446"/>
          </a:xfrm>
          <a:prstGeom prst="straightConnector1">
            <a:avLst/>
          </a:prstGeom>
          <a:ln w="28575">
            <a:solidFill>
              <a:schemeClr val="tx1"/>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610C1B26-D187-1804-9AAB-99831CAA0607}"/>
              </a:ext>
            </a:extLst>
          </p:cNvPr>
          <p:cNvSpPr txBox="1"/>
          <p:nvPr/>
        </p:nvSpPr>
        <p:spPr>
          <a:xfrm>
            <a:off x="-1" y="6488668"/>
            <a:ext cx="623889" cy="369332"/>
          </a:xfrm>
          <a:prstGeom prst="rect">
            <a:avLst/>
          </a:prstGeom>
          <a:noFill/>
        </p:spPr>
        <p:txBody>
          <a:bodyPr wrap="none" rtlCol="0">
            <a:spAutoFit/>
          </a:bodyPr>
          <a:lstStyle/>
          <a:p>
            <a:r>
              <a:rPr lang="en-US" dirty="0"/>
              <a:t>Ex. 7</a:t>
            </a:r>
          </a:p>
        </p:txBody>
      </p:sp>
      <p:sp>
        <p:nvSpPr>
          <p:cNvPr id="8" name="TextBox 7">
            <a:extLst>
              <a:ext uri="{FF2B5EF4-FFF2-40B4-BE49-F238E27FC236}">
                <a16:creationId xmlns:a16="http://schemas.microsoft.com/office/drawing/2014/main" id="{2B32BBDE-6C45-A0AA-F94F-67CFCF685E73}"/>
              </a:ext>
            </a:extLst>
          </p:cNvPr>
          <p:cNvSpPr txBox="1"/>
          <p:nvPr/>
        </p:nvSpPr>
        <p:spPr>
          <a:xfrm>
            <a:off x="733407" y="4379852"/>
            <a:ext cx="3690113" cy="369332"/>
          </a:xfrm>
          <a:prstGeom prst="rect">
            <a:avLst/>
          </a:prstGeom>
          <a:noFill/>
        </p:spPr>
        <p:txBody>
          <a:bodyPr wrap="none" rtlCol="0">
            <a:spAutoFit/>
          </a:bodyPr>
          <a:lstStyle/>
          <a:p>
            <a:r>
              <a:rPr lang="en-US" dirty="0"/>
              <a:t>Species Richness = 6 different species</a:t>
            </a:r>
          </a:p>
        </p:txBody>
      </p:sp>
      <p:sp>
        <p:nvSpPr>
          <p:cNvPr id="10" name="TextBox 9">
            <a:extLst>
              <a:ext uri="{FF2B5EF4-FFF2-40B4-BE49-F238E27FC236}">
                <a16:creationId xmlns:a16="http://schemas.microsoft.com/office/drawing/2014/main" id="{CB0ED509-C040-ABBB-684A-0BD1C3297B84}"/>
              </a:ext>
            </a:extLst>
          </p:cNvPr>
          <p:cNvSpPr txBox="1"/>
          <p:nvPr/>
        </p:nvSpPr>
        <p:spPr>
          <a:xfrm>
            <a:off x="7953503" y="4403795"/>
            <a:ext cx="3690113" cy="369332"/>
          </a:xfrm>
          <a:prstGeom prst="rect">
            <a:avLst/>
          </a:prstGeom>
          <a:noFill/>
        </p:spPr>
        <p:txBody>
          <a:bodyPr wrap="none" rtlCol="0">
            <a:spAutoFit/>
          </a:bodyPr>
          <a:lstStyle/>
          <a:p>
            <a:r>
              <a:rPr lang="en-US" dirty="0"/>
              <a:t>Species Richness = 5 different species</a:t>
            </a:r>
          </a:p>
        </p:txBody>
      </p:sp>
      <p:sp>
        <p:nvSpPr>
          <p:cNvPr id="17" name="TextBox 16">
            <a:extLst>
              <a:ext uri="{FF2B5EF4-FFF2-40B4-BE49-F238E27FC236}">
                <a16:creationId xmlns:a16="http://schemas.microsoft.com/office/drawing/2014/main" id="{01D15CD8-55F8-D05C-71F2-F6A572B74ED5}"/>
              </a:ext>
            </a:extLst>
          </p:cNvPr>
          <p:cNvSpPr txBox="1"/>
          <p:nvPr/>
        </p:nvSpPr>
        <p:spPr>
          <a:xfrm>
            <a:off x="1518048" y="6239308"/>
            <a:ext cx="9155904" cy="461665"/>
          </a:xfrm>
          <a:prstGeom prst="rect">
            <a:avLst/>
          </a:prstGeom>
          <a:noFill/>
        </p:spPr>
        <p:txBody>
          <a:bodyPr wrap="none" rtlCol="0">
            <a:spAutoFit/>
          </a:bodyPr>
          <a:lstStyle/>
          <a:p>
            <a:r>
              <a:rPr lang="en-US" sz="2400" dirty="0"/>
              <a:t>Which species had the highest relative species abundance for each site?</a:t>
            </a:r>
          </a:p>
        </p:txBody>
      </p:sp>
    </p:spTree>
    <p:extLst>
      <p:ext uri="{BB962C8B-B14F-4D97-AF65-F5344CB8AC3E}">
        <p14:creationId xmlns:p14="http://schemas.microsoft.com/office/powerpoint/2010/main" val="11449031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2D1ED-BB20-A7D0-AF3D-C1E5DC5A2B83}"/>
              </a:ext>
            </a:extLst>
          </p:cNvPr>
          <p:cNvSpPr>
            <a:spLocks noGrp="1"/>
          </p:cNvSpPr>
          <p:nvPr>
            <p:ph type="title"/>
          </p:nvPr>
        </p:nvSpPr>
        <p:spPr>
          <a:xfrm>
            <a:off x="4307840" y="2766218"/>
            <a:ext cx="3576320" cy="1325563"/>
          </a:xfrm>
        </p:spPr>
        <p:txBody>
          <a:bodyPr>
            <a:normAutofit fontScale="90000"/>
          </a:bodyPr>
          <a:lstStyle/>
          <a:p>
            <a:pPr algn="ctr"/>
            <a:r>
              <a:rPr lang="en-US" u="sng" dirty="0"/>
              <a:t>What is a diversity index?</a:t>
            </a:r>
          </a:p>
        </p:txBody>
      </p:sp>
    </p:spTree>
    <p:extLst>
      <p:ext uri="{BB962C8B-B14F-4D97-AF65-F5344CB8AC3E}">
        <p14:creationId xmlns:p14="http://schemas.microsoft.com/office/powerpoint/2010/main" val="39518335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2D1ED-BB20-A7D0-AF3D-C1E5DC5A2B83}"/>
              </a:ext>
            </a:extLst>
          </p:cNvPr>
          <p:cNvSpPr>
            <a:spLocks noGrp="1"/>
          </p:cNvSpPr>
          <p:nvPr>
            <p:ph type="title"/>
          </p:nvPr>
        </p:nvSpPr>
        <p:spPr>
          <a:xfrm>
            <a:off x="4307840" y="2766218"/>
            <a:ext cx="3576320" cy="1325563"/>
          </a:xfrm>
        </p:spPr>
        <p:txBody>
          <a:bodyPr>
            <a:normAutofit fontScale="90000"/>
          </a:bodyPr>
          <a:lstStyle/>
          <a:p>
            <a:pPr algn="ctr"/>
            <a:r>
              <a:rPr lang="en-US" u="sng" dirty="0"/>
              <a:t>What is a diversity index?</a:t>
            </a:r>
          </a:p>
        </p:txBody>
      </p:sp>
      <p:sp>
        <p:nvSpPr>
          <p:cNvPr id="4" name="TextBox 3">
            <a:extLst>
              <a:ext uri="{FF2B5EF4-FFF2-40B4-BE49-F238E27FC236}">
                <a16:creationId xmlns:a16="http://schemas.microsoft.com/office/drawing/2014/main" id="{EC46D791-266E-E852-D2D9-3FA7DE111406}"/>
              </a:ext>
            </a:extLst>
          </p:cNvPr>
          <p:cNvSpPr txBox="1"/>
          <p:nvPr/>
        </p:nvSpPr>
        <p:spPr>
          <a:xfrm>
            <a:off x="2453946" y="4410582"/>
            <a:ext cx="7284108" cy="707886"/>
          </a:xfrm>
          <a:prstGeom prst="rect">
            <a:avLst/>
          </a:prstGeom>
          <a:noFill/>
          <a:ln w="28575">
            <a:solidFill>
              <a:schemeClr val="accent6"/>
            </a:solidFill>
          </a:ln>
        </p:spPr>
        <p:txBody>
          <a:bodyPr wrap="square" rtlCol="0">
            <a:spAutoFit/>
          </a:bodyPr>
          <a:lstStyle/>
          <a:p>
            <a:r>
              <a:rPr lang="en-US" sz="2000" dirty="0"/>
              <a:t>It is a quantitative measure that shows how many different species there are in a community or dataset</a:t>
            </a:r>
          </a:p>
        </p:txBody>
      </p:sp>
    </p:spTree>
    <p:extLst>
      <p:ext uri="{BB962C8B-B14F-4D97-AF65-F5344CB8AC3E}">
        <p14:creationId xmlns:p14="http://schemas.microsoft.com/office/powerpoint/2010/main" val="985346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CFCF63B-D7B3-2550-D79F-A30CD28D4C30}"/>
              </a:ext>
            </a:extLst>
          </p:cNvPr>
          <p:cNvSpPr txBox="1"/>
          <p:nvPr/>
        </p:nvSpPr>
        <p:spPr>
          <a:xfrm>
            <a:off x="0" y="0"/>
            <a:ext cx="5470472" cy="523220"/>
          </a:xfrm>
          <a:prstGeom prst="rect">
            <a:avLst/>
          </a:prstGeom>
          <a:noFill/>
        </p:spPr>
        <p:txBody>
          <a:bodyPr wrap="none" rtlCol="0">
            <a:spAutoFit/>
          </a:bodyPr>
          <a:lstStyle/>
          <a:p>
            <a:r>
              <a:rPr lang="en-US" sz="2800" dirty="0"/>
              <a:t>Simpson’s Diversity Index worksheet</a:t>
            </a:r>
          </a:p>
        </p:txBody>
      </p:sp>
      <p:grpSp>
        <p:nvGrpSpPr>
          <p:cNvPr id="2" name="Group 1">
            <a:extLst>
              <a:ext uri="{FF2B5EF4-FFF2-40B4-BE49-F238E27FC236}">
                <a16:creationId xmlns:a16="http://schemas.microsoft.com/office/drawing/2014/main" id="{A56085BC-8AB5-03FC-8927-47629D51F7DB}"/>
              </a:ext>
            </a:extLst>
          </p:cNvPr>
          <p:cNvGrpSpPr/>
          <p:nvPr/>
        </p:nvGrpSpPr>
        <p:grpSpPr>
          <a:xfrm>
            <a:off x="1511796" y="3105834"/>
            <a:ext cx="9168408" cy="646331"/>
            <a:chOff x="1369717" y="479037"/>
            <a:chExt cx="9168408" cy="646331"/>
          </a:xfrm>
        </p:grpSpPr>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8C06CFA5-35E9-50AA-0064-56BAADD2AE91}"/>
                    </a:ext>
                  </a:extLst>
                </p:cNvPr>
                <p:cNvSpPr txBox="1"/>
                <p:nvPr/>
              </p:nvSpPr>
              <p:spPr>
                <a:xfrm>
                  <a:off x="6395388" y="537673"/>
                  <a:ext cx="4142737" cy="5539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3600" b="0" i="1" smtClean="0">
                            <a:latin typeface="Cambria Math" panose="02040503050406030204" pitchFamily="18" charset="0"/>
                          </a:rPr>
                          <m:t>𝐷</m:t>
                        </m:r>
                        <m:r>
                          <a:rPr lang="en-US" sz="3600" b="0" i="1" smtClean="0">
                            <a:latin typeface="Cambria Math" panose="02040503050406030204" pitchFamily="18" charset="0"/>
                          </a:rPr>
                          <m:t>=1 −∑(</m:t>
                        </m:r>
                        <m:r>
                          <a:rPr lang="en-US" sz="3600" b="0" i="1" smtClean="0">
                            <a:latin typeface="Cambria Math" panose="02040503050406030204" pitchFamily="18" charset="0"/>
                          </a:rPr>
                          <m:t>𝑛</m:t>
                        </m:r>
                        <m:r>
                          <a:rPr lang="en-US" sz="3600" b="0" i="1" smtClean="0">
                            <a:latin typeface="Cambria Math" panose="02040503050406030204" pitchFamily="18" charset="0"/>
                          </a:rPr>
                          <m:t> ÷</m:t>
                        </m:r>
                        <m:sSup>
                          <m:sSupPr>
                            <m:ctrlPr>
                              <a:rPr lang="en-US" sz="3600" b="0" i="1" smtClean="0">
                                <a:latin typeface="Cambria Math" panose="02040503050406030204" pitchFamily="18" charset="0"/>
                                <a:ea typeface="Cambria Math" panose="02040503050406030204" pitchFamily="18" charset="0"/>
                              </a:rPr>
                            </m:ctrlPr>
                          </m:sSupPr>
                          <m:e>
                            <m:r>
                              <a:rPr lang="en-US" sz="3600" b="0" i="1" smtClean="0">
                                <a:latin typeface="Cambria Math" panose="02040503050406030204" pitchFamily="18" charset="0"/>
                                <a:ea typeface="Cambria Math" panose="02040503050406030204" pitchFamily="18" charset="0"/>
                              </a:rPr>
                              <m:t>𝑁</m:t>
                            </m:r>
                            <m:r>
                              <a:rPr lang="en-US" sz="3600" b="0" i="1" smtClean="0">
                                <a:latin typeface="Cambria Math" panose="02040503050406030204" pitchFamily="18" charset="0"/>
                                <a:ea typeface="Cambria Math" panose="02040503050406030204" pitchFamily="18" charset="0"/>
                              </a:rPr>
                              <m:t>)</m:t>
                            </m:r>
                          </m:e>
                          <m:sup>
                            <m:r>
                              <a:rPr lang="en-US" sz="3600" b="0" i="1" smtClean="0">
                                <a:latin typeface="Cambria Math" panose="02040503050406030204" pitchFamily="18" charset="0"/>
                                <a:ea typeface="Cambria Math" panose="02040503050406030204" pitchFamily="18" charset="0"/>
                              </a:rPr>
                              <m:t>2</m:t>
                            </m:r>
                          </m:sup>
                        </m:sSup>
                      </m:oMath>
                    </m:oMathPara>
                  </a14:m>
                  <a:endParaRPr lang="en-US" sz="3600" dirty="0"/>
                </a:p>
              </p:txBody>
            </p:sp>
          </mc:Choice>
          <mc:Fallback xmlns="">
            <p:sp>
              <p:nvSpPr>
                <p:cNvPr id="6" name="TextBox 5">
                  <a:extLst>
                    <a:ext uri="{FF2B5EF4-FFF2-40B4-BE49-F238E27FC236}">
                      <a16:creationId xmlns:a16="http://schemas.microsoft.com/office/drawing/2014/main" id="{8C06CFA5-35E9-50AA-0064-56BAADD2AE91}"/>
                    </a:ext>
                  </a:extLst>
                </p:cNvPr>
                <p:cNvSpPr txBox="1">
                  <a:spLocks noRot="1" noChangeAspect="1" noMove="1" noResize="1" noEditPoints="1" noAdjustHandles="1" noChangeArrowheads="1" noChangeShapeType="1" noTextEdit="1"/>
                </p:cNvSpPr>
                <p:nvPr/>
              </p:nvSpPr>
              <p:spPr>
                <a:xfrm>
                  <a:off x="6395388" y="537673"/>
                  <a:ext cx="4142737" cy="553998"/>
                </a:xfrm>
                <a:prstGeom prst="rect">
                  <a:avLst/>
                </a:prstGeom>
                <a:blipFill>
                  <a:blip r:embed="rId3"/>
                  <a:stretch>
                    <a:fillRect l="-1835" t="-9091" r="-306" b="-38636"/>
                  </a:stretch>
                </a:blipFill>
              </p:spPr>
              <p:txBody>
                <a:bodyPr/>
                <a:lstStyle/>
                <a:p>
                  <a:r>
                    <a:rPr lang="en-US">
                      <a:noFill/>
                    </a:rPr>
                    <a:t> </a:t>
                  </a:r>
                </a:p>
              </p:txBody>
            </p:sp>
          </mc:Fallback>
        </mc:AlternateContent>
        <p:sp>
          <p:nvSpPr>
            <p:cNvPr id="7" name="TextBox 6">
              <a:extLst>
                <a:ext uri="{FF2B5EF4-FFF2-40B4-BE49-F238E27FC236}">
                  <a16:creationId xmlns:a16="http://schemas.microsoft.com/office/drawing/2014/main" id="{F3D1EA46-784D-5E83-2EDA-2AC7BAD9AC0C}"/>
                </a:ext>
              </a:extLst>
            </p:cNvPr>
            <p:cNvSpPr txBox="1"/>
            <p:nvPr/>
          </p:nvSpPr>
          <p:spPr>
            <a:xfrm>
              <a:off x="1369717" y="479037"/>
              <a:ext cx="5025671" cy="646331"/>
            </a:xfrm>
            <a:prstGeom prst="rect">
              <a:avLst/>
            </a:prstGeom>
            <a:noFill/>
          </p:spPr>
          <p:txBody>
            <a:bodyPr wrap="none" rtlCol="0">
              <a:spAutoFit/>
            </a:bodyPr>
            <a:lstStyle/>
            <a:p>
              <a:r>
                <a:rPr lang="en-US" sz="3600" dirty="0"/>
                <a:t>Simpson’s Diversity Index:</a:t>
              </a:r>
            </a:p>
          </p:txBody>
        </p:sp>
      </p:grpSp>
      <p:sp>
        <p:nvSpPr>
          <p:cNvPr id="3" name="TextBox 2">
            <a:extLst>
              <a:ext uri="{FF2B5EF4-FFF2-40B4-BE49-F238E27FC236}">
                <a16:creationId xmlns:a16="http://schemas.microsoft.com/office/drawing/2014/main" id="{F4C880F7-F3B9-0912-A5C0-FD3AA1D57268}"/>
              </a:ext>
            </a:extLst>
          </p:cNvPr>
          <p:cNvSpPr txBox="1"/>
          <p:nvPr/>
        </p:nvSpPr>
        <p:spPr>
          <a:xfrm>
            <a:off x="2314131" y="3930932"/>
            <a:ext cx="7563737" cy="584775"/>
          </a:xfrm>
          <a:prstGeom prst="rect">
            <a:avLst/>
          </a:prstGeom>
          <a:noFill/>
        </p:spPr>
        <p:txBody>
          <a:bodyPr wrap="none" rtlCol="0">
            <a:spAutoFit/>
          </a:bodyPr>
          <a:lstStyle/>
          <a:p>
            <a:r>
              <a:rPr lang="en-US" sz="3200" dirty="0"/>
              <a:t>I know this looks scary…let’s break it down!</a:t>
            </a:r>
          </a:p>
        </p:txBody>
      </p:sp>
      <p:sp>
        <p:nvSpPr>
          <p:cNvPr id="8" name="TextBox 7">
            <a:extLst>
              <a:ext uri="{FF2B5EF4-FFF2-40B4-BE49-F238E27FC236}">
                <a16:creationId xmlns:a16="http://schemas.microsoft.com/office/drawing/2014/main" id="{711E7B1E-2A2E-F388-E4F6-7A522296D55B}"/>
              </a:ext>
            </a:extLst>
          </p:cNvPr>
          <p:cNvSpPr txBox="1"/>
          <p:nvPr/>
        </p:nvSpPr>
        <p:spPr>
          <a:xfrm>
            <a:off x="764196" y="691389"/>
            <a:ext cx="10663608" cy="1200329"/>
          </a:xfrm>
          <a:prstGeom prst="rect">
            <a:avLst/>
          </a:prstGeom>
          <a:noFill/>
        </p:spPr>
        <p:txBody>
          <a:bodyPr wrap="square" rtlCol="0">
            <a:spAutoFit/>
          </a:bodyPr>
          <a:lstStyle/>
          <a:p>
            <a:r>
              <a:rPr lang="en-US" sz="2400" dirty="0"/>
              <a:t>Simpson’s Diversity Index (1949)</a:t>
            </a:r>
          </a:p>
          <a:p>
            <a:r>
              <a:rPr lang="en-US" sz="2400" dirty="0"/>
              <a:t>This index </a:t>
            </a:r>
            <a:r>
              <a:rPr lang="en-US" sz="2400" u="sng" dirty="0"/>
              <a:t>is a measure of probability</a:t>
            </a:r>
            <a:r>
              <a:rPr lang="en-US" sz="2400" dirty="0"/>
              <a:t> in which less diversity will increase the probability that two randomly selected individuals will be of the same species</a:t>
            </a:r>
          </a:p>
        </p:txBody>
      </p:sp>
      <p:sp>
        <p:nvSpPr>
          <p:cNvPr id="9" name="TextBox 8">
            <a:extLst>
              <a:ext uri="{FF2B5EF4-FFF2-40B4-BE49-F238E27FC236}">
                <a16:creationId xmlns:a16="http://schemas.microsoft.com/office/drawing/2014/main" id="{9D04186E-F96E-6C7D-35EF-E46A654CA36C}"/>
              </a:ext>
            </a:extLst>
          </p:cNvPr>
          <p:cNvSpPr txBox="1"/>
          <p:nvPr/>
        </p:nvSpPr>
        <p:spPr>
          <a:xfrm>
            <a:off x="2499694" y="1891718"/>
            <a:ext cx="7192610" cy="400110"/>
          </a:xfrm>
          <a:prstGeom prst="rect">
            <a:avLst/>
          </a:prstGeom>
          <a:noFill/>
        </p:spPr>
        <p:txBody>
          <a:bodyPr wrap="none" rtlCol="0">
            <a:spAutoFit/>
          </a:bodyPr>
          <a:lstStyle/>
          <a:p>
            <a:r>
              <a:rPr lang="en-US" sz="2000" dirty="0"/>
              <a:t>↓Diversity = ↑ chance that two of the same species will be chosen</a:t>
            </a:r>
          </a:p>
        </p:txBody>
      </p:sp>
    </p:spTree>
    <p:extLst>
      <p:ext uri="{BB962C8B-B14F-4D97-AF65-F5344CB8AC3E}">
        <p14:creationId xmlns:p14="http://schemas.microsoft.com/office/powerpoint/2010/main" val="12546679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CFCF63B-D7B3-2550-D79F-A30CD28D4C30}"/>
              </a:ext>
            </a:extLst>
          </p:cNvPr>
          <p:cNvSpPr txBox="1"/>
          <p:nvPr/>
        </p:nvSpPr>
        <p:spPr>
          <a:xfrm>
            <a:off x="0" y="0"/>
            <a:ext cx="5470472" cy="523220"/>
          </a:xfrm>
          <a:prstGeom prst="rect">
            <a:avLst/>
          </a:prstGeom>
          <a:noFill/>
        </p:spPr>
        <p:txBody>
          <a:bodyPr wrap="none" rtlCol="0">
            <a:spAutoFit/>
          </a:bodyPr>
          <a:lstStyle/>
          <a:p>
            <a:r>
              <a:rPr lang="en-US" sz="2800" dirty="0"/>
              <a:t>Simpson’s Diversity Index worksheet</a:t>
            </a:r>
          </a:p>
        </p:txBody>
      </p:sp>
      <p:sp>
        <p:nvSpPr>
          <p:cNvPr id="8" name="TextBox 7">
            <a:extLst>
              <a:ext uri="{FF2B5EF4-FFF2-40B4-BE49-F238E27FC236}">
                <a16:creationId xmlns:a16="http://schemas.microsoft.com/office/drawing/2014/main" id="{51E29248-6F38-77AA-E9EF-71284919E5F8}"/>
              </a:ext>
            </a:extLst>
          </p:cNvPr>
          <p:cNvSpPr txBox="1"/>
          <p:nvPr/>
        </p:nvSpPr>
        <p:spPr>
          <a:xfrm>
            <a:off x="1909753" y="1756036"/>
            <a:ext cx="2502480" cy="461665"/>
          </a:xfrm>
          <a:prstGeom prst="rect">
            <a:avLst/>
          </a:prstGeom>
          <a:noFill/>
        </p:spPr>
        <p:txBody>
          <a:bodyPr wrap="none" rtlCol="0">
            <a:spAutoFit/>
          </a:bodyPr>
          <a:lstStyle/>
          <a:p>
            <a:r>
              <a:rPr lang="en-US" sz="2400" dirty="0">
                <a:highlight>
                  <a:srgbClr val="FFFF00"/>
                </a:highlight>
              </a:rPr>
              <a:t>D = Diversity Index</a:t>
            </a:r>
          </a:p>
        </p:txBody>
      </p:sp>
      <p:grpSp>
        <p:nvGrpSpPr>
          <p:cNvPr id="3" name="Group 2">
            <a:extLst>
              <a:ext uri="{FF2B5EF4-FFF2-40B4-BE49-F238E27FC236}">
                <a16:creationId xmlns:a16="http://schemas.microsoft.com/office/drawing/2014/main" id="{F26EC0E6-7399-0CC3-0023-D0A1BDE96E6C}"/>
              </a:ext>
            </a:extLst>
          </p:cNvPr>
          <p:cNvGrpSpPr/>
          <p:nvPr/>
        </p:nvGrpSpPr>
        <p:grpSpPr>
          <a:xfrm>
            <a:off x="1535424" y="558056"/>
            <a:ext cx="6631944" cy="2799408"/>
            <a:chOff x="1369717" y="479037"/>
            <a:chExt cx="6631944" cy="2799408"/>
          </a:xfrm>
        </p:grpSpPr>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F93A8AC2-F15E-8248-1A2E-C56A383FDC84}"/>
                    </a:ext>
                  </a:extLst>
                </p:cNvPr>
                <p:cNvSpPr txBox="1"/>
                <p:nvPr/>
              </p:nvSpPr>
              <p:spPr>
                <a:xfrm>
                  <a:off x="3858924" y="2724447"/>
                  <a:ext cx="4142737" cy="5539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3600" b="0" i="1" smtClean="0">
                            <a:highlight>
                              <a:srgbClr val="FFFF00"/>
                            </a:highlight>
                            <a:latin typeface="Cambria Math" panose="02040503050406030204" pitchFamily="18" charset="0"/>
                          </a:rPr>
                          <m:t>𝐷</m:t>
                        </m:r>
                        <m:r>
                          <a:rPr lang="en-US" sz="3600" b="0" i="1" smtClean="0">
                            <a:latin typeface="Cambria Math" panose="02040503050406030204" pitchFamily="18" charset="0"/>
                          </a:rPr>
                          <m:t>=1 −∑(</m:t>
                        </m:r>
                        <m:r>
                          <a:rPr lang="en-US" sz="3600" b="0" i="1" smtClean="0">
                            <a:latin typeface="Cambria Math" panose="02040503050406030204" pitchFamily="18" charset="0"/>
                          </a:rPr>
                          <m:t>𝑛</m:t>
                        </m:r>
                        <m:r>
                          <a:rPr lang="en-US" sz="3600" b="0" i="1" smtClean="0">
                            <a:latin typeface="Cambria Math" panose="02040503050406030204" pitchFamily="18" charset="0"/>
                          </a:rPr>
                          <m:t> ÷</m:t>
                        </m:r>
                        <m:sSup>
                          <m:sSupPr>
                            <m:ctrlPr>
                              <a:rPr lang="en-US" sz="3600" b="0" i="1" smtClean="0">
                                <a:latin typeface="Cambria Math" panose="02040503050406030204" pitchFamily="18" charset="0"/>
                                <a:ea typeface="Cambria Math" panose="02040503050406030204" pitchFamily="18" charset="0"/>
                              </a:rPr>
                            </m:ctrlPr>
                          </m:sSupPr>
                          <m:e>
                            <m:r>
                              <a:rPr lang="en-US" sz="3600" b="0" i="1" smtClean="0">
                                <a:latin typeface="Cambria Math" panose="02040503050406030204" pitchFamily="18" charset="0"/>
                                <a:ea typeface="Cambria Math" panose="02040503050406030204" pitchFamily="18" charset="0"/>
                              </a:rPr>
                              <m:t>𝑁</m:t>
                            </m:r>
                            <m:r>
                              <a:rPr lang="en-US" sz="3600" b="0" i="1" smtClean="0">
                                <a:latin typeface="Cambria Math" panose="02040503050406030204" pitchFamily="18" charset="0"/>
                                <a:ea typeface="Cambria Math" panose="02040503050406030204" pitchFamily="18" charset="0"/>
                              </a:rPr>
                              <m:t>)</m:t>
                            </m:r>
                          </m:e>
                          <m:sup>
                            <m:r>
                              <a:rPr lang="en-US" sz="3600" b="0" i="1" smtClean="0">
                                <a:latin typeface="Cambria Math" panose="02040503050406030204" pitchFamily="18" charset="0"/>
                                <a:ea typeface="Cambria Math" panose="02040503050406030204" pitchFamily="18" charset="0"/>
                              </a:rPr>
                              <m:t>2</m:t>
                            </m:r>
                          </m:sup>
                        </m:sSup>
                      </m:oMath>
                    </m:oMathPara>
                  </a14:m>
                  <a:endParaRPr lang="en-US" sz="3600" dirty="0"/>
                </a:p>
              </p:txBody>
            </p:sp>
          </mc:Choice>
          <mc:Fallback xmlns="">
            <p:sp>
              <p:nvSpPr>
                <p:cNvPr id="4" name="TextBox 3">
                  <a:extLst>
                    <a:ext uri="{FF2B5EF4-FFF2-40B4-BE49-F238E27FC236}">
                      <a16:creationId xmlns:a16="http://schemas.microsoft.com/office/drawing/2014/main" id="{F93A8AC2-F15E-8248-1A2E-C56A383FDC84}"/>
                    </a:ext>
                  </a:extLst>
                </p:cNvPr>
                <p:cNvSpPr txBox="1">
                  <a:spLocks noRot="1" noChangeAspect="1" noMove="1" noResize="1" noEditPoints="1" noAdjustHandles="1" noChangeArrowheads="1" noChangeShapeType="1" noTextEdit="1"/>
                </p:cNvSpPr>
                <p:nvPr/>
              </p:nvSpPr>
              <p:spPr>
                <a:xfrm>
                  <a:off x="3858924" y="2724447"/>
                  <a:ext cx="4142737" cy="553998"/>
                </a:xfrm>
                <a:prstGeom prst="rect">
                  <a:avLst/>
                </a:prstGeom>
                <a:blipFill>
                  <a:blip r:embed="rId3"/>
                  <a:stretch>
                    <a:fillRect l="-1829" t="-6667" r="-305" b="-35556"/>
                  </a:stretch>
                </a:blipFill>
              </p:spPr>
              <p:txBody>
                <a:bodyPr/>
                <a:lstStyle/>
                <a:p>
                  <a:r>
                    <a:rPr lang="en-US">
                      <a:noFill/>
                    </a:rPr>
                    <a:t> </a:t>
                  </a:r>
                </a:p>
              </p:txBody>
            </p:sp>
          </mc:Fallback>
        </mc:AlternateContent>
        <p:sp>
          <p:nvSpPr>
            <p:cNvPr id="12" name="TextBox 11">
              <a:extLst>
                <a:ext uri="{FF2B5EF4-FFF2-40B4-BE49-F238E27FC236}">
                  <a16:creationId xmlns:a16="http://schemas.microsoft.com/office/drawing/2014/main" id="{A31E6B52-9E96-4DC5-4855-36D2CBB098E2}"/>
                </a:ext>
              </a:extLst>
            </p:cNvPr>
            <p:cNvSpPr txBox="1"/>
            <p:nvPr/>
          </p:nvSpPr>
          <p:spPr>
            <a:xfrm>
              <a:off x="1369717" y="479037"/>
              <a:ext cx="5025671" cy="646331"/>
            </a:xfrm>
            <a:prstGeom prst="rect">
              <a:avLst/>
            </a:prstGeom>
            <a:noFill/>
          </p:spPr>
          <p:txBody>
            <a:bodyPr wrap="none" rtlCol="0">
              <a:spAutoFit/>
            </a:bodyPr>
            <a:lstStyle/>
            <a:p>
              <a:r>
                <a:rPr lang="en-US" sz="3600" dirty="0"/>
                <a:t>Simpson’s Diversity Index:</a:t>
              </a:r>
            </a:p>
          </p:txBody>
        </p:sp>
      </p:grpSp>
      <p:cxnSp>
        <p:nvCxnSpPr>
          <p:cNvPr id="14" name="Straight Arrow Connector 13">
            <a:extLst>
              <a:ext uri="{FF2B5EF4-FFF2-40B4-BE49-F238E27FC236}">
                <a16:creationId xmlns:a16="http://schemas.microsoft.com/office/drawing/2014/main" id="{854F74DA-E84D-72E5-9CCB-EF495BA5F837}"/>
              </a:ext>
            </a:extLst>
          </p:cNvPr>
          <p:cNvCxnSpPr>
            <a:cxnSpLocks/>
          </p:cNvCxnSpPr>
          <p:nvPr/>
        </p:nvCxnSpPr>
        <p:spPr>
          <a:xfrm>
            <a:off x="3510116" y="2217701"/>
            <a:ext cx="514515" cy="58576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E3D14CD7-FBED-1E00-0C55-148A4738BD9D}"/>
              </a:ext>
            </a:extLst>
          </p:cNvPr>
          <p:cNvSpPr txBox="1"/>
          <p:nvPr/>
        </p:nvSpPr>
        <p:spPr>
          <a:xfrm>
            <a:off x="-1" y="6488668"/>
            <a:ext cx="623889" cy="369332"/>
          </a:xfrm>
          <a:prstGeom prst="rect">
            <a:avLst/>
          </a:prstGeom>
          <a:noFill/>
        </p:spPr>
        <p:txBody>
          <a:bodyPr wrap="none" rtlCol="0">
            <a:spAutoFit/>
          </a:bodyPr>
          <a:lstStyle/>
          <a:p>
            <a:r>
              <a:rPr lang="en-US" dirty="0"/>
              <a:t>Ex. 8</a:t>
            </a:r>
          </a:p>
        </p:txBody>
      </p:sp>
    </p:spTree>
    <p:extLst>
      <p:ext uri="{BB962C8B-B14F-4D97-AF65-F5344CB8AC3E}">
        <p14:creationId xmlns:p14="http://schemas.microsoft.com/office/powerpoint/2010/main" val="15884273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CFCF63B-D7B3-2550-D79F-A30CD28D4C30}"/>
              </a:ext>
            </a:extLst>
          </p:cNvPr>
          <p:cNvSpPr txBox="1"/>
          <p:nvPr/>
        </p:nvSpPr>
        <p:spPr>
          <a:xfrm>
            <a:off x="0" y="0"/>
            <a:ext cx="5470472" cy="523220"/>
          </a:xfrm>
          <a:prstGeom prst="rect">
            <a:avLst/>
          </a:prstGeom>
          <a:noFill/>
        </p:spPr>
        <p:txBody>
          <a:bodyPr wrap="none" rtlCol="0">
            <a:spAutoFit/>
          </a:bodyPr>
          <a:lstStyle/>
          <a:p>
            <a:r>
              <a:rPr lang="en-US" sz="2800" dirty="0"/>
              <a:t>Simpson’s Diversity Index worksheet</a:t>
            </a:r>
          </a:p>
        </p:txBody>
      </p:sp>
      <p:sp>
        <p:nvSpPr>
          <p:cNvPr id="8" name="TextBox 7">
            <a:extLst>
              <a:ext uri="{FF2B5EF4-FFF2-40B4-BE49-F238E27FC236}">
                <a16:creationId xmlns:a16="http://schemas.microsoft.com/office/drawing/2014/main" id="{51E29248-6F38-77AA-E9EF-71284919E5F8}"/>
              </a:ext>
            </a:extLst>
          </p:cNvPr>
          <p:cNvSpPr txBox="1"/>
          <p:nvPr/>
        </p:nvSpPr>
        <p:spPr>
          <a:xfrm>
            <a:off x="1909753" y="1756036"/>
            <a:ext cx="2502480" cy="461665"/>
          </a:xfrm>
          <a:prstGeom prst="rect">
            <a:avLst/>
          </a:prstGeom>
          <a:noFill/>
        </p:spPr>
        <p:txBody>
          <a:bodyPr wrap="none" rtlCol="0">
            <a:spAutoFit/>
          </a:bodyPr>
          <a:lstStyle/>
          <a:p>
            <a:r>
              <a:rPr lang="en-US" sz="2400" dirty="0"/>
              <a:t>D = Diversity Index</a:t>
            </a: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D6BE325F-EDCC-41ED-DE47-C461DA637829}"/>
                  </a:ext>
                </a:extLst>
              </p:cNvPr>
              <p:cNvSpPr txBox="1"/>
              <p:nvPr/>
            </p:nvSpPr>
            <p:spPr>
              <a:xfrm>
                <a:off x="2048509" y="4167567"/>
                <a:ext cx="3488583" cy="1200329"/>
              </a:xfrm>
              <a:prstGeom prst="rect">
                <a:avLst/>
              </a:prstGeom>
              <a:noFill/>
            </p:spPr>
            <p:txBody>
              <a:bodyPr wrap="square" rtlCol="0">
                <a:spAutoFit/>
              </a:bodyPr>
              <a:lstStyle/>
              <a:p>
                <a14:m>
                  <m:oMath xmlns:m="http://schemas.openxmlformats.org/officeDocument/2006/math">
                    <m:r>
                      <a:rPr lang="en-US" sz="2400" i="1" smtClean="0">
                        <a:highlight>
                          <a:srgbClr val="FFFF00"/>
                        </a:highlight>
                        <a:latin typeface="Cambria Math" panose="02040503050406030204" pitchFamily="18" charset="0"/>
                      </a:rPr>
                      <m:t>∑</m:t>
                    </m:r>
                  </m:oMath>
                </a14:m>
                <a:r>
                  <a:rPr lang="en-US" sz="2400" dirty="0">
                    <a:highlight>
                      <a:srgbClr val="FFFF00"/>
                    </a:highlight>
                  </a:rPr>
                  <a:t> = the sum of all the calculations (add all the values) </a:t>
                </a:r>
              </a:p>
            </p:txBody>
          </p:sp>
        </mc:Choice>
        <mc:Fallback xmlns="">
          <p:sp>
            <p:nvSpPr>
              <p:cNvPr id="11" name="TextBox 10">
                <a:extLst>
                  <a:ext uri="{FF2B5EF4-FFF2-40B4-BE49-F238E27FC236}">
                    <a16:creationId xmlns:a16="http://schemas.microsoft.com/office/drawing/2014/main" id="{D6BE325F-EDCC-41ED-DE47-C461DA637829}"/>
                  </a:ext>
                </a:extLst>
              </p:cNvPr>
              <p:cNvSpPr txBox="1">
                <a:spLocks noRot="1" noChangeAspect="1" noMove="1" noResize="1" noEditPoints="1" noAdjustHandles="1" noChangeArrowheads="1" noChangeShapeType="1" noTextEdit="1"/>
              </p:cNvSpPr>
              <p:nvPr/>
            </p:nvSpPr>
            <p:spPr>
              <a:xfrm>
                <a:off x="2048509" y="4167567"/>
                <a:ext cx="3488583" cy="1200329"/>
              </a:xfrm>
              <a:prstGeom prst="rect">
                <a:avLst/>
              </a:prstGeom>
              <a:blipFill>
                <a:blip r:embed="rId3"/>
                <a:stretch>
                  <a:fillRect l="-2909" t="-3158" b="-10526"/>
                </a:stretch>
              </a:blipFill>
            </p:spPr>
            <p:txBody>
              <a:bodyPr/>
              <a:lstStyle/>
              <a:p>
                <a:r>
                  <a:rPr lang="en-US">
                    <a:noFill/>
                  </a:rPr>
                  <a:t> </a:t>
                </a:r>
              </a:p>
            </p:txBody>
          </p:sp>
        </mc:Fallback>
      </mc:AlternateContent>
      <p:grpSp>
        <p:nvGrpSpPr>
          <p:cNvPr id="3" name="Group 2">
            <a:extLst>
              <a:ext uri="{FF2B5EF4-FFF2-40B4-BE49-F238E27FC236}">
                <a16:creationId xmlns:a16="http://schemas.microsoft.com/office/drawing/2014/main" id="{F26EC0E6-7399-0CC3-0023-D0A1BDE96E6C}"/>
              </a:ext>
            </a:extLst>
          </p:cNvPr>
          <p:cNvGrpSpPr/>
          <p:nvPr/>
        </p:nvGrpSpPr>
        <p:grpSpPr>
          <a:xfrm>
            <a:off x="1535424" y="558056"/>
            <a:ext cx="6631944" cy="2799408"/>
            <a:chOff x="1369717" y="479037"/>
            <a:chExt cx="6631944" cy="2799408"/>
          </a:xfrm>
        </p:grpSpPr>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F93A8AC2-F15E-8248-1A2E-C56A383FDC84}"/>
                    </a:ext>
                  </a:extLst>
                </p:cNvPr>
                <p:cNvSpPr txBox="1"/>
                <p:nvPr/>
              </p:nvSpPr>
              <p:spPr>
                <a:xfrm>
                  <a:off x="3858924" y="2724447"/>
                  <a:ext cx="4142737" cy="5539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3600" b="0" i="1" smtClean="0">
                            <a:latin typeface="Cambria Math" panose="02040503050406030204" pitchFamily="18" charset="0"/>
                          </a:rPr>
                          <m:t>𝐷</m:t>
                        </m:r>
                        <m:r>
                          <a:rPr lang="en-US" sz="3600" b="0" i="1" smtClean="0">
                            <a:latin typeface="Cambria Math" panose="02040503050406030204" pitchFamily="18" charset="0"/>
                          </a:rPr>
                          <m:t>=1 −∑(</m:t>
                        </m:r>
                        <m:r>
                          <a:rPr lang="en-US" sz="3600" b="0" i="1" smtClean="0">
                            <a:latin typeface="Cambria Math" panose="02040503050406030204" pitchFamily="18" charset="0"/>
                          </a:rPr>
                          <m:t>𝑛</m:t>
                        </m:r>
                        <m:r>
                          <a:rPr lang="en-US" sz="3600" b="0" i="1" smtClean="0">
                            <a:latin typeface="Cambria Math" panose="02040503050406030204" pitchFamily="18" charset="0"/>
                          </a:rPr>
                          <m:t> ÷</m:t>
                        </m:r>
                        <m:sSup>
                          <m:sSupPr>
                            <m:ctrlPr>
                              <a:rPr lang="en-US" sz="3600" b="0" i="1" smtClean="0">
                                <a:latin typeface="Cambria Math" panose="02040503050406030204" pitchFamily="18" charset="0"/>
                                <a:ea typeface="Cambria Math" panose="02040503050406030204" pitchFamily="18" charset="0"/>
                              </a:rPr>
                            </m:ctrlPr>
                          </m:sSupPr>
                          <m:e>
                            <m:r>
                              <a:rPr lang="en-US" sz="3600" b="0" i="1" smtClean="0">
                                <a:latin typeface="Cambria Math" panose="02040503050406030204" pitchFamily="18" charset="0"/>
                                <a:ea typeface="Cambria Math" panose="02040503050406030204" pitchFamily="18" charset="0"/>
                              </a:rPr>
                              <m:t>𝑁</m:t>
                            </m:r>
                            <m:r>
                              <a:rPr lang="en-US" sz="3600" b="0" i="1" smtClean="0">
                                <a:latin typeface="Cambria Math" panose="02040503050406030204" pitchFamily="18" charset="0"/>
                                <a:ea typeface="Cambria Math" panose="02040503050406030204" pitchFamily="18" charset="0"/>
                              </a:rPr>
                              <m:t>)</m:t>
                            </m:r>
                          </m:e>
                          <m:sup>
                            <m:r>
                              <a:rPr lang="en-US" sz="3600" b="0" i="1" smtClean="0">
                                <a:latin typeface="Cambria Math" panose="02040503050406030204" pitchFamily="18" charset="0"/>
                                <a:ea typeface="Cambria Math" panose="02040503050406030204" pitchFamily="18" charset="0"/>
                              </a:rPr>
                              <m:t>2</m:t>
                            </m:r>
                          </m:sup>
                        </m:sSup>
                      </m:oMath>
                    </m:oMathPara>
                  </a14:m>
                  <a:endParaRPr lang="en-US" sz="3600" dirty="0"/>
                </a:p>
              </p:txBody>
            </p:sp>
          </mc:Choice>
          <mc:Fallback xmlns="">
            <p:sp>
              <p:nvSpPr>
                <p:cNvPr id="4" name="TextBox 3">
                  <a:extLst>
                    <a:ext uri="{FF2B5EF4-FFF2-40B4-BE49-F238E27FC236}">
                      <a16:creationId xmlns:a16="http://schemas.microsoft.com/office/drawing/2014/main" id="{F93A8AC2-F15E-8248-1A2E-C56A383FDC84}"/>
                    </a:ext>
                  </a:extLst>
                </p:cNvPr>
                <p:cNvSpPr txBox="1">
                  <a:spLocks noRot="1" noChangeAspect="1" noMove="1" noResize="1" noEditPoints="1" noAdjustHandles="1" noChangeArrowheads="1" noChangeShapeType="1" noTextEdit="1"/>
                </p:cNvSpPr>
                <p:nvPr/>
              </p:nvSpPr>
              <p:spPr>
                <a:xfrm>
                  <a:off x="3858924" y="2724447"/>
                  <a:ext cx="4142737" cy="553998"/>
                </a:xfrm>
                <a:prstGeom prst="rect">
                  <a:avLst/>
                </a:prstGeom>
                <a:blipFill>
                  <a:blip r:embed="rId4"/>
                  <a:stretch>
                    <a:fillRect l="-1829" t="-6667" r="-305" b="-35556"/>
                  </a:stretch>
                </a:blipFill>
              </p:spPr>
              <p:txBody>
                <a:bodyPr/>
                <a:lstStyle/>
                <a:p>
                  <a:r>
                    <a:rPr lang="en-US">
                      <a:noFill/>
                    </a:rPr>
                    <a:t> </a:t>
                  </a:r>
                </a:p>
              </p:txBody>
            </p:sp>
          </mc:Fallback>
        </mc:AlternateContent>
        <p:sp>
          <p:nvSpPr>
            <p:cNvPr id="12" name="TextBox 11">
              <a:extLst>
                <a:ext uri="{FF2B5EF4-FFF2-40B4-BE49-F238E27FC236}">
                  <a16:creationId xmlns:a16="http://schemas.microsoft.com/office/drawing/2014/main" id="{A31E6B52-9E96-4DC5-4855-36D2CBB098E2}"/>
                </a:ext>
              </a:extLst>
            </p:cNvPr>
            <p:cNvSpPr txBox="1"/>
            <p:nvPr/>
          </p:nvSpPr>
          <p:spPr>
            <a:xfrm>
              <a:off x="1369717" y="479037"/>
              <a:ext cx="5025671" cy="646331"/>
            </a:xfrm>
            <a:prstGeom prst="rect">
              <a:avLst/>
            </a:prstGeom>
            <a:noFill/>
          </p:spPr>
          <p:txBody>
            <a:bodyPr wrap="none" rtlCol="0">
              <a:spAutoFit/>
            </a:bodyPr>
            <a:lstStyle/>
            <a:p>
              <a:r>
                <a:rPr lang="en-US" sz="3600" dirty="0"/>
                <a:t>Simpson’s Diversity Index:</a:t>
              </a:r>
            </a:p>
          </p:txBody>
        </p:sp>
      </p:grpSp>
      <p:cxnSp>
        <p:nvCxnSpPr>
          <p:cNvPr id="2" name="Straight Arrow Connector 1">
            <a:extLst>
              <a:ext uri="{FF2B5EF4-FFF2-40B4-BE49-F238E27FC236}">
                <a16:creationId xmlns:a16="http://schemas.microsoft.com/office/drawing/2014/main" id="{A27BE242-CD30-9BF4-BA5F-FCF241FE95F0}"/>
              </a:ext>
            </a:extLst>
          </p:cNvPr>
          <p:cNvCxnSpPr>
            <a:cxnSpLocks/>
          </p:cNvCxnSpPr>
          <p:nvPr/>
        </p:nvCxnSpPr>
        <p:spPr>
          <a:xfrm>
            <a:off x="3510116" y="2217701"/>
            <a:ext cx="514515" cy="58576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71C939D4-8A26-BD3A-7B37-6CD79ACF75D9}"/>
              </a:ext>
            </a:extLst>
          </p:cNvPr>
          <p:cNvCxnSpPr>
            <a:cxnSpLocks/>
          </p:cNvCxnSpPr>
          <p:nvPr/>
        </p:nvCxnSpPr>
        <p:spPr>
          <a:xfrm flipV="1">
            <a:off x="4232787" y="3265131"/>
            <a:ext cx="1666568" cy="90243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91332B27-67FA-9886-04DD-E64580742464}"/>
              </a:ext>
            </a:extLst>
          </p:cNvPr>
          <p:cNvSpPr txBox="1"/>
          <p:nvPr/>
        </p:nvSpPr>
        <p:spPr>
          <a:xfrm>
            <a:off x="-1" y="6488668"/>
            <a:ext cx="623889" cy="369332"/>
          </a:xfrm>
          <a:prstGeom prst="rect">
            <a:avLst/>
          </a:prstGeom>
          <a:noFill/>
        </p:spPr>
        <p:txBody>
          <a:bodyPr wrap="none" rtlCol="0">
            <a:spAutoFit/>
          </a:bodyPr>
          <a:lstStyle/>
          <a:p>
            <a:r>
              <a:rPr lang="en-US" dirty="0"/>
              <a:t>Ex. 8</a:t>
            </a:r>
          </a:p>
        </p:txBody>
      </p:sp>
    </p:spTree>
    <p:extLst>
      <p:ext uri="{BB962C8B-B14F-4D97-AF65-F5344CB8AC3E}">
        <p14:creationId xmlns:p14="http://schemas.microsoft.com/office/powerpoint/2010/main" val="9535034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CFCF63B-D7B3-2550-D79F-A30CD28D4C30}"/>
              </a:ext>
            </a:extLst>
          </p:cNvPr>
          <p:cNvSpPr txBox="1"/>
          <p:nvPr/>
        </p:nvSpPr>
        <p:spPr>
          <a:xfrm>
            <a:off x="0" y="0"/>
            <a:ext cx="5470472" cy="523220"/>
          </a:xfrm>
          <a:prstGeom prst="rect">
            <a:avLst/>
          </a:prstGeom>
          <a:noFill/>
        </p:spPr>
        <p:txBody>
          <a:bodyPr wrap="none" rtlCol="0">
            <a:spAutoFit/>
          </a:bodyPr>
          <a:lstStyle/>
          <a:p>
            <a:r>
              <a:rPr lang="en-US" sz="2800" dirty="0"/>
              <a:t>Simpson’s Diversity Index worksheet</a:t>
            </a:r>
          </a:p>
        </p:txBody>
      </p:sp>
      <p:sp>
        <p:nvSpPr>
          <p:cNvPr id="8" name="TextBox 7">
            <a:extLst>
              <a:ext uri="{FF2B5EF4-FFF2-40B4-BE49-F238E27FC236}">
                <a16:creationId xmlns:a16="http://schemas.microsoft.com/office/drawing/2014/main" id="{51E29248-6F38-77AA-E9EF-71284919E5F8}"/>
              </a:ext>
            </a:extLst>
          </p:cNvPr>
          <p:cNvSpPr txBox="1"/>
          <p:nvPr/>
        </p:nvSpPr>
        <p:spPr>
          <a:xfrm>
            <a:off x="1909753" y="1756036"/>
            <a:ext cx="2502480" cy="461665"/>
          </a:xfrm>
          <a:prstGeom prst="rect">
            <a:avLst/>
          </a:prstGeom>
          <a:noFill/>
        </p:spPr>
        <p:txBody>
          <a:bodyPr wrap="none" rtlCol="0">
            <a:spAutoFit/>
          </a:bodyPr>
          <a:lstStyle/>
          <a:p>
            <a:r>
              <a:rPr lang="en-US" sz="2400" dirty="0"/>
              <a:t>D = Diversity Index</a:t>
            </a:r>
          </a:p>
        </p:txBody>
      </p:sp>
      <p:sp>
        <p:nvSpPr>
          <p:cNvPr id="10" name="TextBox 9">
            <a:extLst>
              <a:ext uri="{FF2B5EF4-FFF2-40B4-BE49-F238E27FC236}">
                <a16:creationId xmlns:a16="http://schemas.microsoft.com/office/drawing/2014/main" id="{485E80F4-D852-7709-3CBA-23301253BEA8}"/>
              </a:ext>
            </a:extLst>
          </p:cNvPr>
          <p:cNvSpPr txBox="1"/>
          <p:nvPr/>
        </p:nvSpPr>
        <p:spPr>
          <a:xfrm>
            <a:off x="7136283" y="896985"/>
            <a:ext cx="3276079" cy="1200329"/>
          </a:xfrm>
          <a:prstGeom prst="rect">
            <a:avLst/>
          </a:prstGeom>
          <a:noFill/>
        </p:spPr>
        <p:txBody>
          <a:bodyPr wrap="square" rtlCol="0">
            <a:spAutoFit/>
          </a:bodyPr>
          <a:lstStyle/>
          <a:p>
            <a:r>
              <a:rPr lang="en-US" sz="2400" dirty="0">
                <a:highlight>
                  <a:srgbClr val="FFFF00"/>
                </a:highlight>
              </a:rPr>
              <a:t>n = the number of individuals of that specific species</a:t>
            </a: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D6BE325F-EDCC-41ED-DE47-C461DA637829}"/>
                  </a:ext>
                </a:extLst>
              </p:cNvPr>
              <p:cNvSpPr txBox="1"/>
              <p:nvPr/>
            </p:nvSpPr>
            <p:spPr>
              <a:xfrm>
                <a:off x="2048509" y="4167567"/>
                <a:ext cx="3488583" cy="1200329"/>
              </a:xfrm>
              <a:prstGeom prst="rect">
                <a:avLst/>
              </a:prstGeom>
              <a:noFill/>
            </p:spPr>
            <p:txBody>
              <a:bodyPr wrap="square" rtlCol="0">
                <a:spAutoFit/>
              </a:bodyPr>
              <a:lstStyle/>
              <a:p>
                <a14:m>
                  <m:oMath xmlns:m="http://schemas.openxmlformats.org/officeDocument/2006/math">
                    <m:r>
                      <a:rPr lang="en-US" sz="2400" i="1" smtClean="0">
                        <a:latin typeface="Cambria Math" panose="02040503050406030204" pitchFamily="18" charset="0"/>
                      </a:rPr>
                      <m:t>∑</m:t>
                    </m:r>
                  </m:oMath>
                </a14:m>
                <a:r>
                  <a:rPr lang="en-US" sz="2400" dirty="0"/>
                  <a:t> = the sum of all the calculations (add all the values) </a:t>
                </a:r>
              </a:p>
            </p:txBody>
          </p:sp>
        </mc:Choice>
        <mc:Fallback xmlns="">
          <p:sp>
            <p:nvSpPr>
              <p:cNvPr id="11" name="TextBox 10">
                <a:extLst>
                  <a:ext uri="{FF2B5EF4-FFF2-40B4-BE49-F238E27FC236}">
                    <a16:creationId xmlns:a16="http://schemas.microsoft.com/office/drawing/2014/main" id="{D6BE325F-EDCC-41ED-DE47-C461DA637829}"/>
                  </a:ext>
                </a:extLst>
              </p:cNvPr>
              <p:cNvSpPr txBox="1">
                <a:spLocks noRot="1" noChangeAspect="1" noMove="1" noResize="1" noEditPoints="1" noAdjustHandles="1" noChangeArrowheads="1" noChangeShapeType="1" noTextEdit="1"/>
              </p:cNvSpPr>
              <p:nvPr/>
            </p:nvSpPr>
            <p:spPr>
              <a:xfrm>
                <a:off x="2048509" y="4167567"/>
                <a:ext cx="3488583" cy="1200329"/>
              </a:xfrm>
              <a:prstGeom prst="rect">
                <a:avLst/>
              </a:prstGeom>
              <a:blipFill>
                <a:blip r:embed="rId3"/>
                <a:stretch>
                  <a:fillRect l="-2909" t="-3158" b="-10526"/>
                </a:stretch>
              </a:blipFill>
            </p:spPr>
            <p:txBody>
              <a:bodyPr/>
              <a:lstStyle/>
              <a:p>
                <a:r>
                  <a:rPr lang="en-US">
                    <a:noFill/>
                  </a:rPr>
                  <a:t> </a:t>
                </a:r>
              </a:p>
            </p:txBody>
          </p:sp>
        </mc:Fallback>
      </mc:AlternateContent>
      <p:grpSp>
        <p:nvGrpSpPr>
          <p:cNvPr id="3" name="Group 2">
            <a:extLst>
              <a:ext uri="{FF2B5EF4-FFF2-40B4-BE49-F238E27FC236}">
                <a16:creationId xmlns:a16="http://schemas.microsoft.com/office/drawing/2014/main" id="{F26EC0E6-7399-0CC3-0023-D0A1BDE96E6C}"/>
              </a:ext>
            </a:extLst>
          </p:cNvPr>
          <p:cNvGrpSpPr/>
          <p:nvPr/>
        </p:nvGrpSpPr>
        <p:grpSpPr>
          <a:xfrm>
            <a:off x="1535424" y="558056"/>
            <a:ext cx="6631944" cy="2799408"/>
            <a:chOff x="1369717" y="479037"/>
            <a:chExt cx="6631944" cy="2799408"/>
          </a:xfrm>
        </p:grpSpPr>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F93A8AC2-F15E-8248-1A2E-C56A383FDC84}"/>
                    </a:ext>
                  </a:extLst>
                </p:cNvPr>
                <p:cNvSpPr txBox="1"/>
                <p:nvPr/>
              </p:nvSpPr>
              <p:spPr>
                <a:xfrm>
                  <a:off x="3858924" y="2724447"/>
                  <a:ext cx="4142737" cy="5539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3600" b="0" i="1" smtClean="0">
                            <a:latin typeface="Cambria Math" panose="02040503050406030204" pitchFamily="18" charset="0"/>
                          </a:rPr>
                          <m:t>𝐷</m:t>
                        </m:r>
                        <m:r>
                          <a:rPr lang="en-US" sz="3600" b="0" i="1" smtClean="0">
                            <a:latin typeface="Cambria Math" panose="02040503050406030204" pitchFamily="18" charset="0"/>
                          </a:rPr>
                          <m:t>=1 −∑(</m:t>
                        </m:r>
                        <m:r>
                          <a:rPr lang="en-US" sz="3600" b="0" i="1" smtClean="0">
                            <a:highlight>
                              <a:srgbClr val="FFFF00"/>
                            </a:highlight>
                            <a:latin typeface="Cambria Math" panose="02040503050406030204" pitchFamily="18" charset="0"/>
                          </a:rPr>
                          <m:t>𝑛</m:t>
                        </m:r>
                        <m:r>
                          <a:rPr lang="en-US" sz="3600" b="0" i="1" smtClean="0">
                            <a:latin typeface="Cambria Math" panose="02040503050406030204" pitchFamily="18" charset="0"/>
                          </a:rPr>
                          <m:t> ÷</m:t>
                        </m:r>
                        <m:sSup>
                          <m:sSupPr>
                            <m:ctrlPr>
                              <a:rPr lang="en-US" sz="3600" b="0" i="1" smtClean="0">
                                <a:latin typeface="Cambria Math" panose="02040503050406030204" pitchFamily="18" charset="0"/>
                                <a:ea typeface="Cambria Math" panose="02040503050406030204" pitchFamily="18" charset="0"/>
                              </a:rPr>
                            </m:ctrlPr>
                          </m:sSupPr>
                          <m:e>
                            <m:r>
                              <a:rPr lang="en-US" sz="3600" b="0" i="1" smtClean="0">
                                <a:latin typeface="Cambria Math" panose="02040503050406030204" pitchFamily="18" charset="0"/>
                                <a:ea typeface="Cambria Math" panose="02040503050406030204" pitchFamily="18" charset="0"/>
                              </a:rPr>
                              <m:t>𝑁</m:t>
                            </m:r>
                            <m:r>
                              <a:rPr lang="en-US" sz="3600" b="0" i="1" smtClean="0">
                                <a:latin typeface="Cambria Math" panose="02040503050406030204" pitchFamily="18" charset="0"/>
                                <a:ea typeface="Cambria Math" panose="02040503050406030204" pitchFamily="18" charset="0"/>
                              </a:rPr>
                              <m:t>)</m:t>
                            </m:r>
                          </m:e>
                          <m:sup>
                            <m:r>
                              <a:rPr lang="en-US" sz="3600" b="0" i="1" smtClean="0">
                                <a:latin typeface="Cambria Math" panose="02040503050406030204" pitchFamily="18" charset="0"/>
                                <a:ea typeface="Cambria Math" panose="02040503050406030204" pitchFamily="18" charset="0"/>
                              </a:rPr>
                              <m:t>2</m:t>
                            </m:r>
                          </m:sup>
                        </m:sSup>
                      </m:oMath>
                    </m:oMathPara>
                  </a14:m>
                  <a:endParaRPr lang="en-US" sz="3600" dirty="0"/>
                </a:p>
              </p:txBody>
            </p:sp>
          </mc:Choice>
          <mc:Fallback xmlns="">
            <p:sp>
              <p:nvSpPr>
                <p:cNvPr id="4" name="TextBox 3">
                  <a:extLst>
                    <a:ext uri="{FF2B5EF4-FFF2-40B4-BE49-F238E27FC236}">
                      <a16:creationId xmlns:a16="http://schemas.microsoft.com/office/drawing/2014/main" id="{F93A8AC2-F15E-8248-1A2E-C56A383FDC84}"/>
                    </a:ext>
                  </a:extLst>
                </p:cNvPr>
                <p:cNvSpPr txBox="1">
                  <a:spLocks noRot="1" noChangeAspect="1" noMove="1" noResize="1" noEditPoints="1" noAdjustHandles="1" noChangeArrowheads="1" noChangeShapeType="1" noTextEdit="1"/>
                </p:cNvSpPr>
                <p:nvPr/>
              </p:nvSpPr>
              <p:spPr>
                <a:xfrm>
                  <a:off x="3858924" y="2724447"/>
                  <a:ext cx="4142737" cy="553998"/>
                </a:xfrm>
                <a:prstGeom prst="rect">
                  <a:avLst/>
                </a:prstGeom>
                <a:blipFill>
                  <a:blip r:embed="rId4"/>
                  <a:stretch>
                    <a:fillRect l="-1829" t="-6667" r="-305" b="-35556"/>
                  </a:stretch>
                </a:blipFill>
              </p:spPr>
              <p:txBody>
                <a:bodyPr/>
                <a:lstStyle/>
                <a:p>
                  <a:r>
                    <a:rPr lang="en-US">
                      <a:noFill/>
                    </a:rPr>
                    <a:t> </a:t>
                  </a:r>
                </a:p>
              </p:txBody>
            </p:sp>
          </mc:Fallback>
        </mc:AlternateContent>
        <p:sp>
          <p:nvSpPr>
            <p:cNvPr id="12" name="TextBox 11">
              <a:extLst>
                <a:ext uri="{FF2B5EF4-FFF2-40B4-BE49-F238E27FC236}">
                  <a16:creationId xmlns:a16="http://schemas.microsoft.com/office/drawing/2014/main" id="{A31E6B52-9E96-4DC5-4855-36D2CBB098E2}"/>
                </a:ext>
              </a:extLst>
            </p:cNvPr>
            <p:cNvSpPr txBox="1"/>
            <p:nvPr/>
          </p:nvSpPr>
          <p:spPr>
            <a:xfrm>
              <a:off x="1369717" y="479037"/>
              <a:ext cx="5025671" cy="646331"/>
            </a:xfrm>
            <a:prstGeom prst="rect">
              <a:avLst/>
            </a:prstGeom>
            <a:noFill/>
          </p:spPr>
          <p:txBody>
            <a:bodyPr wrap="none" rtlCol="0">
              <a:spAutoFit/>
            </a:bodyPr>
            <a:lstStyle/>
            <a:p>
              <a:r>
                <a:rPr lang="en-US" sz="3600" dirty="0"/>
                <a:t>Simpson’s Diversity Index:</a:t>
              </a:r>
            </a:p>
          </p:txBody>
        </p:sp>
      </p:grpSp>
      <p:cxnSp>
        <p:nvCxnSpPr>
          <p:cNvPr id="2" name="Straight Arrow Connector 1">
            <a:extLst>
              <a:ext uri="{FF2B5EF4-FFF2-40B4-BE49-F238E27FC236}">
                <a16:creationId xmlns:a16="http://schemas.microsoft.com/office/drawing/2014/main" id="{50888C06-E8FD-BE4D-BAFD-CD5851579F39}"/>
              </a:ext>
            </a:extLst>
          </p:cNvPr>
          <p:cNvCxnSpPr>
            <a:cxnSpLocks/>
          </p:cNvCxnSpPr>
          <p:nvPr/>
        </p:nvCxnSpPr>
        <p:spPr>
          <a:xfrm>
            <a:off x="3510116" y="2217701"/>
            <a:ext cx="514515" cy="58576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9DC85D4A-8328-41F9-804C-77C8E809A560}"/>
              </a:ext>
            </a:extLst>
          </p:cNvPr>
          <p:cNvCxnSpPr>
            <a:cxnSpLocks/>
          </p:cNvCxnSpPr>
          <p:nvPr/>
        </p:nvCxnSpPr>
        <p:spPr>
          <a:xfrm flipV="1">
            <a:off x="4232787" y="3265131"/>
            <a:ext cx="1666568" cy="90243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01A4397E-0853-CE24-BE0D-F539485F06B2}"/>
              </a:ext>
            </a:extLst>
          </p:cNvPr>
          <p:cNvCxnSpPr>
            <a:cxnSpLocks/>
          </p:cNvCxnSpPr>
          <p:nvPr/>
        </p:nvCxnSpPr>
        <p:spPr>
          <a:xfrm flipH="1">
            <a:off x="6666271" y="2097314"/>
            <a:ext cx="1113498" cy="92610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AAF02FC2-4173-9B1C-D145-666968EC0265}"/>
              </a:ext>
            </a:extLst>
          </p:cNvPr>
          <p:cNvSpPr txBox="1"/>
          <p:nvPr/>
        </p:nvSpPr>
        <p:spPr>
          <a:xfrm>
            <a:off x="-1" y="6488668"/>
            <a:ext cx="623889" cy="369332"/>
          </a:xfrm>
          <a:prstGeom prst="rect">
            <a:avLst/>
          </a:prstGeom>
          <a:noFill/>
        </p:spPr>
        <p:txBody>
          <a:bodyPr wrap="none" rtlCol="0">
            <a:spAutoFit/>
          </a:bodyPr>
          <a:lstStyle/>
          <a:p>
            <a:r>
              <a:rPr lang="en-US" dirty="0"/>
              <a:t>Ex. 8</a:t>
            </a:r>
          </a:p>
        </p:txBody>
      </p:sp>
    </p:spTree>
    <p:extLst>
      <p:ext uri="{BB962C8B-B14F-4D97-AF65-F5344CB8AC3E}">
        <p14:creationId xmlns:p14="http://schemas.microsoft.com/office/powerpoint/2010/main" val="18022570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CFCF63B-D7B3-2550-D79F-A30CD28D4C30}"/>
              </a:ext>
            </a:extLst>
          </p:cNvPr>
          <p:cNvSpPr txBox="1"/>
          <p:nvPr/>
        </p:nvSpPr>
        <p:spPr>
          <a:xfrm>
            <a:off x="0" y="0"/>
            <a:ext cx="5470472" cy="523220"/>
          </a:xfrm>
          <a:prstGeom prst="rect">
            <a:avLst/>
          </a:prstGeom>
          <a:noFill/>
        </p:spPr>
        <p:txBody>
          <a:bodyPr wrap="none" rtlCol="0">
            <a:spAutoFit/>
          </a:bodyPr>
          <a:lstStyle/>
          <a:p>
            <a:r>
              <a:rPr lang="en-US" sz="2800" dirty="0"/>
              <a:t>Simpson’s Diversity Index worksheet</a:t>
            </a:r>
          </a:p>
        </p:txBody>
      </p:sp>
      <p:sp>
        <p:nvSpPr>
          <p:cNvPr id="8" name="TextBox 7">
            <a:extLst>
              <a:ext uri="{FF2B5EF4-FFF2-40B4-BE49-F238E27FC236}">
                <a16:creationId xmlns:a16="http://schemas.microsoft.com/office/drawing/2014/main" id="{51E29248-6F38-77AA-E9EF-71284919E5F8}"/>
              </a:ext>
            </a:extLst>
          </p:cNvPr>
          <p:cNvSpPr txBox="1"/>
          <p:nvPr/>
        </p:nvSpPr>
        <p:spPr>
          <a:xfrm>
            <a:off x="1909753" y="1756036"/>
            <a:ext cx="2502480" cy="461665"/>
          </a:xfrm>
          <a:prstGeom prst="rect">
            <a:avLst/>
          </a:prstGeom>
          <a:noFill/>
        </p:spPr>
        <p:txBody>
          <a:bodyPr wrap="none" rtlCol="0">
            <a:spAutoFit/>
          </a:bodyPr>
          <a:lstStyle/>
          <a:p>
            <a:r>
              <a:rPr lang="en-US" sz="2400" dirty="0"/>
              <a:t>D = Diversity Index</a:t>
            </a:r>
          </a:p>
        </p:txBody>
      </p:sp>
      <p:sp>
        <p:nvSpPr>
          <p:cNvPr id="9" name="TextBox 8">
            <a:extLst>
              <a:ext uri="{FF2B5EF4-FFF2-40B4-BE49-F238E27FC236}">
                <a16:creationId xmlns:a16="http://schemas.microsoft.com/office/drawing/2014/main" id="{FC85F4F9-C00F-DF68-E590-58AA9754DF2E}"/>
              </a:ext>
            </a:extLst>
          </p:cNvPr>
          <p:cNvSpPr txBox="1"/>
          <p:nvPr/>
        </p:nvSpPr>
        <p:spPr>
          <a:xfrm>
            <a:off x="7536426" y="4223748"/>
            <a:ext cx="3276079" cy="830997"/>
          </a:xfrm>
          <a:prstGeom prst="rect">
            <a:avLst/>
          </a:prstGeom>
          <a:noFill/>
        </p:spPr>
        <p:txBody>
          <a:bodyPr wrap="square" rtlCol="0">
            <a:spAutoFit/>
          </a:bodyPr>
          <a:lstStyle/>
          <a:p>
            <a:r>
              <a:rPr lang="en-US" sz="2400" dirty="0">
                <a:highlight>
                  <a:srgbClr val="FFFF00"/>
                </a:highlight>
              </a:rPr>
              <a:t>N = the </a:t>
            </a:r>
            <a:r>
              <a:rPr lang="en-US" sz="2400" b="1" dirty="0">
                <a:highlight>
                  <a:srgbClr val="FFFF00"/>
                </a:highlight>
              </a:rPr>
              <a:t>total</a:t>
            </a:r>
            <a:r>
              <a:rPr lang="en-US" sz="2400" dirty="0">
                <a:highlight>
                  <a:srgbClr val="FFFF00"/>
                </a:highlight>
              </a:rPr>
              <a:t> number of </a:t>
            </a:r>
            <a:r>
              <a:rPr lang="en-US" sz="2400" b="1" dirty="0">
                <a:highlight>
                  <a:srgbClr val="FFFF00"/>
                </a:highlight>
              </a:rPr>
              <a:t>all individuals</a:t>
            </a:r>
            <a:endParaRPr lang="en-US" sz="2400" dirty="0">
              <a:highlight>
                <a:srgbClr val="FFFF00"/>
              </a:highlight>
            </a:endParaRPr>
          </a:p>
        </p:txBody>
      </p:sp>
      <p:sp>
        <p:nvSpPr>
          <p:cNvPr id="10" name="TextBox 9">
            <a:extLst>
              <a:ext uri="{FF2B5EF4-FFF2-40B4-BE49-F238E27FC236}">
                <a16:creationId xmlns:a16="http://schemas.microsoft.com/office/drawing/2014/main" id="{485E80F4-D852-7709-3CBA-23301253BEA8}"/>
              </a:ext>
            </a:extLst>
          </p:cNvPr>
          <p:cNvSpPr txBox="1"/>
          <p:nvPr/>
        </p:nvSpPr>
        <p:spPr>
          <a:xfrm>
            <a:off x="7136283" y="896985"/>
            <a:ext cx="3276079" cy="1200329"/>
          </a:xfrm>
          <a:prstGeom prst="rect">
            <a:avLst/>
          </a:prstGeom>
          <a:noFill/>
        </p:spPr>
        <p:txBody>
          <a:bodyPr wrap="square" rtlCol="0">
            <a:spAutoFit/>
          </a:bodyPr>
          <a:lstStyle/>
          <a:p>
            <a:r>
              <a:rPr lang="en-US" sz="2400" dirty="0"/>
              <a:t>n = the number of individuals of that specific species</a:t>
            </a: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D6BE325F-EDCC-41ED-DE47-C461DA637829}"/>
                  </a:ext>
                </a:extLst>
              </p:cNvPr>
              <p:cNvSpPr txBox="1"/>
              <p:nvPr/>
            </p:nvSpPr>
            <p:spPr>
              <a:xfrm>
                <a:off x="2048509" y="4167567"/>
                <a:ext cx="3488583" cy="1200329"/>
              </a:xfrm>
              <a:prstGeom prst="rect">
                <a:avLst/>
              </a:prstGeom>
              <a:noFill/>
            </p:spPr>
            <p:txBody>
              <a:bodyPr wrap="square" rtlCol="0">
                <a:spAutoFit/>
              </a:bodyPr>
              <a:lstStyle/>
              <a:p>
                <a14:m>
                  <m:oMath xmlns:m="http://schemas.openxmlformats.org/officeDocument/2006/math">
                    <m:r>
                      <a:rPr lang="en-US" sz="2400" i="1" smtClean="0">
                        <a:latin typeface="Cambria Math" panose="02040503050406030204" pitchFamily="18" charset="0"/>
                      </a:rPr>
                      <m:t>∑</m:t>
                    </m:r>
                  </m:oMath>
                </a14:m>
                <a:r>
                  <a:rPr lang="en-US" sz="2400" dirty="0"/>
                  <a:t> = the sum of all the calculations (add all the values) </a:t>
                </a:r>
              </a:p>
            </p:txBody>
          </p:sp>
        </mc:Choice>
        <mc:Fallback xmlns="">
          <p:sp>
            <p:nvSpPr>
              <p:cNvPr id="11" name="TextBox 10">
                <a:extLst>
                  <a:ext uri="{FF2B5EF4-FFF2-40B4-BE49-F238E27FC236}">
                    <a16:creationId xmlns:a16="http://schemas.microsoft.com/office/drawing/2014/main" id="{D6BE325F-EDCC-41ED-DE47-C461DA637829}"/>
                  </a:ext>
                </a:extLst>
              </p:cNvPr>
              <p:cNvSpPr txBox="1">
                <a:spLocks noRot="1" noChangeAspect="1" noMove="1" noResize="1" noEditPoints="1" noAdjustHandles="1" noChangeArrowheads="1" noChangeShapeType="1" noTextEdit="1"/>
              </p:cNvSpPr>
              <p:nvPr/>
            </p:nvSpPr>
            <p:spPr>
              <a:xfrm>
                <a:off x="2048509" y="4167567"/>
                <a:ext cx="3488583" cy="1200329"/>
              </a:xfrm>
              <a:prstGeom prst="rect">
                <a:avLst/>
              </a:prstGeom>
              <a:blipFill>
                <a:blip r:embed="rId3"/>
                <a:stretch>
                  <a:fillRect l="-2909" t="-3158" b="-10526"/>
                </a:stretch>
              </a:blipFill>
            </p:spPr>
            <p:txBody>
              <a:bodyPr/>
              <a:lstStyle/>
              <a:p>
                <a:r>
                  <a:rPr lang="en-US">
                    <a:noFill/>
                  </a:rPr>
                  <a:t> </a:t>
                </a:r>
              </a:p>
            </p:txBody>
          </p:sp>
        </mc:Fallback>
      </mc:AlternateContent>
      <p:grpSp>
        <p:nvGrpSpPr>
          <p:cNvPr id="3" name="Group 2">
            <a:extLst>
              <a:ext uri="{FF2B5EF4-FFF2-40B4-BE49-F238E27FC236}">
                <a16:creationId xmlns:a16="http://schemas.microsoft.com/office/drawing/2014/main" id="{F26EC0E6-7399-0CC3-0023-D0A1BDE96E6C}"/>
              </a:ext>
            </a:extLst>
          </p:cNvPr>
          <p:cNvGrpSpPr/>
          <p:nvPr/>
        </p:nvGrpSpPr>
        <p:grpSpPr>
          <a:xfrm>
            <a:off x="1535424" y="558056"/>
            <a:ext cx="6631944" cy="2799408"/>
            <a:chOff x="1369717" y="479037"/>
            <a:chExt cx="6631944" cy="2799408"/>
          </a:xfrm>
        </p:grpSpPr>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F93A8AC2-F15E-8248-1A2E-C56A383FDC84}"/>
                    </a:ext>
                  </a:extLst>
                </p:cNvPr>
                <p:cNvSpPr txBox="1"/>
                <p:nvPr/>
              </p:nvSpPr>
              <p:spPr>
                <a:xfrm>
                  <a:off x="3858924" y="2724447"/>
                  <a:ext cx="4142737" cy="5539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3600" b="0" i="1" smtClean="0">
                            <a:latin typeface="Cambria Math" panose="02040503050406030204" pitchFamily="18" charset="0"/>
                          </a:rPr>
                          <m:t>𝐷</m:t>
                        </m:r>
                        <m:r>
                          <a:rPr lang="en-US" sz="3600" b="0" i="1" smtClean="0">
                            <a:latin typeface="Cambria Math" panose="02040503050406030204" pitchFamily="18" charset="0"/>
                          </a:rPr>
                          <m:t>=1 −∑(</m:t>
                        </m:r>
                        <m:r>
                          <a:rPr lang="en-US" sz="3600" b="0" i="1" smtClean="0">
                            <a:latin typeface="Cambria Math" panose="02040503050406030204" pitchFamily="18" charset="0"/>
                          </a:rPr>
                          <m:t>𝑛</m:t>
                        </m:r>
                        <m:r>
                          <a:rPr lang="en-US" sz="3600" b="0" i="1" smtClean="0">
                            <a:latin typeface="Cambria Math" panose="02040503050406030204" pitchFamily="18" charset="0"/>
                          </a:rPr>
                          <m:t> ÷</m:t>
                        </m:r>
                        <m:sSup>
                          <m:sSupPr>
                            <m:ctrlPr>
                              <a:rPr lang="en-US" sz="3600" b="0" i="1" smtClean="0">
                                <a:latin typeface="Cambria Math" panose="02040503050406030204" pitchFamily="18" charset="0"/>
                                <a:ea typeface="Cambria Math" panose="02040503050406030204" pitchFamily="18" charset="0"/>
                              </a:rPr>
                            </m:ctrlPr>
                          </m:sSupPr>
                          <m:e>
                            <m:r>
                              <a:rPr lang="en-US" sz="3600" b="0" i="1" smtClean="0">
                                <a:highlight>
                                  <a:srgbClr val="FFFF00"/>
                                </a:highlight>
                                <a:latin typeface="Cambria Math" panose="02040503050406030204" pitchFamily="18" charset="0"/>
                                <a:ea typeface="Cambria Math" panose="02040503050406030204" pitchFamily="18" charset="0"/>
                              </a:rPr>
                              <m:t>𝑁</m:t>
                            </m:r>
                            <m:r>
                              <a:rPr lang="en-US" sz="3600" b="0" i="1" smtClean="0">
                                <a:latin typeface="Cambria Math" panose="02040503050406030204" pitchFamily="18" charset="0"/>
                                <a:ea typeface="Cambria Math" panose="02040503050406030204" pitchFamily="18" charset="0"/>
                              </a:rPr>
                              <m:t>)</m:t>
                            </m:r>
                          </m:e>
                          <m:sup>
                            <m:r>
                              <a:rPr lang="en-US" sz="3600" b="0" i="1" smtClean="0">
                                <a:latin typeface="Cambria Math" panose="02040503050406030204" pitchFamily="18" charset="0"/>
                                <a:ea typeface="Cambria Math" panose="02040503050406030204" pitchFamily="18" charset="0"/>
                              </a:rPr>
                              <m:t>2</m:t>
                            </m:r>
                          </m:sup>
                        </m:sSup>
                      </m:oMath>
                    </m:oMathPara>
                  </a14:m>
                  <a:endParaRPr lang="en-US" sz="3600" dirty="0"/>
                </a:p>
              </p:txBody>
            </p:sp>
          </mc:Choice>
          <mc:Fallback xmlns="">
            <p:sp>
              <p:nvSpPr>
                <p:cNvPr id="4" name="TextBox 3">
                  <a:extLst>
                    <a:ext uri="{FF2B5EF4-FFF2-40B4-BE49-F238E27FC236}">
                      <a16:creationId xmlns:a16="http://schemas.microsoft.com/office/drawing/2014/main" id="{F93A8AC2-F15E-8248-1A2E-C56A383FDC84}"/>
                    </a:ext>
                  </a:extLst>
                </p:cNvPr>
                <p:cNvSpPr txBox="1">
                  <a:spLocks noRot="1" noChangeAspect="1" noMove="1" noResize="1" noEditPoints="1" noAdjustHandles="1" noChangeArrowheads="1" noChangeShapeType="1" noTextEdit="1"/>
                </p:cNvSpPr>
                <p:nvPr/>
              </p:nvSpPr>
              <p:spPr>
                <a:xfrm>
                  <a:off x="3858924" y="2724447"/>
                  <a:ext cx="4142737" cy="553998"/>
                </a:xfrm>
                <a:prstGeom prst="rect">
                  <a:avLst/>
                </a:prstGeom>
                <a:blipFill>
                  <a:blip r:embed="rId4"/>
                  <a:stretch>
                    <a:fillRect l="-1829" t="-6667" r="-305" b="-35556"/>
                  </a:stretch>
                </a:blipFill>
              </p:spPr>
              <p:txBody>
                <a:bodyPr/>
                <a:lstStyle/>
                <a:p>
                  <a:r>
                    <a:rPr lang="en-US">
                      <a:noFill/>
                    </a:rPr>
                    <a:t> </a:t>
                  </a:r>
                </a:p>
              </p:txBody>
            </p:sp>
          </mc:Fallback>
        </mc:AlternateContent>
        <p:sp>
          <p:nvSpPr>
            <p:cNvPr id="12" name="TextBox 11">
              <a:extLst>
                <a:ext uri="{FF2B5EF4-FFF2-40B4-BE49-F238E27FC236}">
                  <a16:creationId xmlns:a16="http://schemas.microsoft.com/office/drawing/2014/main" id="{A31E6B52-9E96-4DC5-4855-36D2CBB098E2}"/>
                </a:ext>
              </a:extLst>
            </p:cNvPr>
            <p:cNvSpPr txBox="1"/>
            <p:nvPr/>
          </p:nvSpPr>
          <p:spPr>
            <a:xfrm>
              <a:off x="1369717" y="479037"/>
              <a:ext cx="5025671" cy="646331"/>
            </a:xfrm>
            <a:prstGeom prst="rect">
              <a:avLst/>
            </a:prstGeom>
            <a:noFill/>
          </p:spPr>
          <p:txBody>
            <a:bodyPr wrap="none" rtlCol="0">
              <a:spAutoFit/>
            </a:bodyPr>
            <a:lstStyle/>
            <a:p>
              <a:r>
                <a:rPr lang="en-US" sz="3600" dirty="0"/>
                <a:t>Simpson’s Diversity Index:</a:t>
              </a:r>
            </a:p>
          </p:txBody>
        </p:sp>
      </p:grpSp>
      <p:cxnSp>
        <p:nvCxnSpPr>
          <p:cNvPr id="2" name="Straight Arrow Connector 1">
            <a:extLst>
              <a:ext uri="{FF2B5EF4-FFF2-40B4-BE49-F238E27FC236}">
                <a16:creationId xmlns:a16="http://schemas.microsoft.com/office/drawing/2014/main" id="{70670FFE-556D-9737-E0EA-37F50ECC2756}"/>
              </a:ext>
            </a:extLst>
          </p:cNvPr>
          <p:cNvCxnSpPr>
            <a:cxnSpLocks/>
          </p:cNvCxnSpPr>
          <p:nvPr/>
        </p:nvCxnSpPr>
        <p:spPr>
          <a:xfrm>
            <a:off x="3510116" y="2217701"/>
            <a:ext cx="514515" cy="58576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A618C08A-EC79-6D29-76DD-AB240049BEF8}"/>
              </a:ext>
            </a:extLst>
          </p:cNvPr>
          <p:cNvCxnSpPr>
            <a:cxnSpLocks/>
          </p:cNvCxnSpPr>
          <p:nvPr/>
        </p:nvCxnSpPr>
        <p:spPr>
          <a:xfrm flipV="1">
            <a:off x="4232787" y="3265131"/>
            <a:ext cx="1666568" cy="90243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ED3FFE57-A070-AB16-11BD-ACD586453EC5}"/>
              </a:ext>
            </a:extLst>
          </p:cNvPr>
          <p:cNvCxnSpPr>
            <a:cxnSpLocks/>
          </p:cNvCxnSpPr>
          <p:nvPr/>
        </p:nvCxnSpPr>
        <p:spPr>
          <a:xfrm flipH="1">
            <a:off x="6666271" y="2097314"/>
            <a:ext cx="1113498" cy="92610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D0D036A2-66EC-C16F-06F7-A70FB079EA6A}"/>
              </a:ext>
            </a:extLst>
          </p:cNvPr>
          <p:cNvCxnSpPr>
            <a:cxnSpLocks/>
          </p:cNvCxnSpPr>
          <p:nvPr/>
        </p:nvCxnSpPr>
        <p:spPr>
          <a:xfrm flipH="1" flipV="1">
            <a:off x="7536426" y="3265131"/>
            <a:ext cx="398206" cy="958617"/>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73842494-746B-B689-3210-B167D401FFC4}"/>
              </a:ext>
            </a:extLst>
          </p:cNvPr>
          <p:cNvSpPr txBox="1"/>
          <p:nvPr/>
        </p:nvSpPr>
        <p:spPr>
          <a:xfrm>
            <a:off x="-1" y="6488668"/>
            <a:ext cx="623889" cy="369332"/>
          </a:xfrm>
          <a:prstGeom prst="rect">
            <a:avLst/>
          </a:prstGeom>
          <a:noFill/>
        </p:spPr>
        <p:txBody>
          <a:bodyPr wrap="none" rtlCol="0">
            <a:spAutoFit/>
          </a:bodyPr>
          <a:lstStyle/>
          <a:p>
            <a:r>
              <a:rPr lang="en-US" dirty="0"/>
              <a:t>Ex. 8</a:t>
            </a:r>
          </a:p>
        </p:txBody>
      </p:sp>
    </p:spTree>
    <p:extLst>
      <p:ext uri="{BB962C8B-B14F-4D97-AF65-F5344CB8AC3E}">
        <p14:creationId xmlns:p14="http://schemas.microsoft.com/office/powerpoint/2010/main" val="15211992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CFCF63B-D7B3-2550-D79F-A30CD28D4C30}"/>
              </a:ext>
            </a:extLst>
          </p:cNvPr>
          <p:cNvSpPr txBox="1"/>
          <p:nvPr/>
        </p:nvSpPr>
        <p:spPr>
          <a:xfrm>
            <a:off x="0" y="0"/>
            <a:ext cx="5470472" cy="523220"/>
          </a:xfrm>
          <a:prstGeom prst="rect">
            <a:avLst/>
          </a:prstGeom>
          <a:noFill/>
        </p:spPr>
        <p:txBody>
          <a:bodyPr wrap="none" rtlCol="0">
            <a:spAutoFit/>
          </a:bodyPr>
          <a:lstStyle/>
          <a:p>
            <a:r>
              <a:rPr lang="en-US" sz="2800" dirty="0"/>
              <a:t>Simpson’s Diversity Index worksheet</a:t>
            </a:r>
          </a:p>
        </p:txBody>
      </p:sp>
      <p:sp>
        <p:nvSpPr>
          <p:cNvPr id="8" name="TextBox 7">
            <a:extLst>
              <a:ext uri="{FF2B5EF4-FFF2-40B4-BE49-F238E27FC236}">
                <a16:creationId xmlns:a16="http://schemas.microsoft.com/office/drawing/2014/main" id="{51E29248-6F38-77AA-E9EF-71284919E5F8}"/>
              </a:ext>
            </a:extLst>
          </p:cNvPr>
          <p:cNvSpPr txBox="1"/>
          <p:nvPr/>
        </p:nvSpPr>
        <p:spPr>
          <a:xfrm>
            <a:off x="1909753" y="1756036"/>
            <a:ext cx="2502480" cy="461665"/>
          </a:xfrm>
          <a:prstGeom prst="rect">
            <a:avLst/>
          </a:prstGeom>
          <a:noFill/>
        </p:spPr>
        <p:txBody>
          <a:bodyPr wrap="none" rtlCol="0">
            <a:spAutoFit/>
          </a:bodyPr>
          <a:lstStyle/>
          <a:p>
            <a:r>
              <a:rPr lang="en-US" sz="2400" dirty="0"/>
              <a:t>D = Diversity Index</a:t>
            </a:r>
          </a:p>
        </p:txBody>
      </p:sp>
      <p:sp>
        <p:nvSpPr>
          <p:cNvPr id="9" name="TextBox 8">
            <a:extLst>
              <a:ext uri="{FF2B5EF4-FFF2-40B4-BE49-F238E27FC236}">
                <a16:creationId xmlns:a16="http://schemas.microsoft.com/office/drawing/2014/main" id="{FC85F4F9-C00F-DF68-E590-58AA9754DF2E}"/>
              </a:ext>
            </a:extLst>
          </p:cNvPr>
          <p:cNvSpPr txBox="1"/>
          <p:nvPr/>
        </p:nvSpPr>
        <p:spPr>
          <a:xfrm>
            <a:off x="7536426" y="4223748"/>
            <a:ext cx="3276079" cy="830997"/>
          </a:xfrm>
          <a:prstGeom prst="rect">
            <a:avLst/>
          </a:prstGeom>
          <a:noFill/>
        </p:spPr>
        <p:txBody>
          <a:bodyPr wrap="square" rtlCol="0">
            <a:spAutoFit/>
          </a:bodyPr>
          <a:lstStyle/>
          <a:p>
            <a:r>
              <a:rPr lang="en-US" sz="2400" dirty="0"/>
              <a:t>N = the </a:t>
            </a:r>
            <a:r>
              <a:rPr lang="en-US" sz="2400" b="1" dirty="0"/>
              <a:t>total</a:t>
            </a:r>
            <a:r>
              <a:rPr lang="en-US" sz="2400" dirty="0"/>
              <a:t> number of </a:t>
            </a:r>
            <a:r>
              <a:rPr lang="en-US" sz="2400" b="1" dirty="0"/>
              <a:t>all individuals</a:t>
            </a:r>
            <a:endParaRPr lang="en-US" sz="2400" dirty="0"/>
          </a:p>
        </p:txBody>
      </p:sp>
      <p:sp>
        <p:nvSpPr>
          <p:cNvPr id="10" name="TextBox 9">
            <a:extLst>
              <a:ext uri="{FF2B5EF4-FFF2-40B4-BE49-F238E27FC236}">
                <a16:creationId xmlns:a16="http://schemas.microsoft.com/office/drawing/2014/main" id="{485E80F4-D852-7709-3CBA-23301253BEA8}"/>
              </a:ext>
            </a:extLst>
          </p:cNvPr>
          <p:cNvSpPr txBox="1"/>
          <p:nvPr/>
        </p:nvSpPr>
        <p:spPr>
          <a:xfrm>
            <a:off x="7136283" y="896985"/>
            <a:ext cx="3276079" cy="1200329"/>
          </a:xfrm>
          <a:prstGeom prst="rect">
            <a:avLst/>
          </a:prstGeom>
          <a:noFill/>
        </p:spPr>
        <p:txBody>
          <a:bodyPr wrap="square" rtlCol="0">
            <a:spAutoFit/>
          </a:bodyPr>
          <a:lstStyle/>
          <a:p>
            <a:r>
              <a:rPr lang="en-US" sz="2400" dirty="0"/>
              <a:t>n = the number of individuals of that specific species</a:t>
            </a: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D6BE325F-EDCC-41ED-DE47-C461DA637829}"/>
                  </a:ext>
                </a:extLst>
              </p:cNvPr>
              <p:cNvSpPr txBox="1"/>
              <p:nvPr/>
            </p:nvSpPr>
            <p:spPr>
              <a:xfrm>
                <a:off x="2048509" y="4167567"/>
                <a:ext cx="3488583" cy="1200329"/>
              </a:xfrm>
              <a:prstGeom prst="rect">
                <a:avLst/>
              </a:prstGeom>
              <a:noFill/>
            </p:spPr>
            <p:txBody>
              <a:bodyPr wrap="square" rtlCol="0">
                <a:spAutoFit/>
              </a:bodyPr>
              <a:lstStyle/>
              <a:p>
                <a14:m>
                  <m:oMath xmlns:m="http://schemas.openxmlformats.org/officeDocument/2006/math">
                    <m:r>
                      <a:rPr lang="en-US" sz="2400" i="1" smtClean="0">
                        <a:latin typeface="Cambria Math" panose="02040503050406030204" pitchFamily="18" charset="0"/>
                      </a:rPr>
                      <m:t>∑</m:t>
                    </m:r>
                  </m:oMath>
                </a14:m>
                <a:r>
                  <a:rPr lang="en-US" sz="2400" dirty="0"/>
                  <a:t> = the sum of all the calculations (add all the values) </a:t>
                </a:r>
              </a:p>
            </p:txBody>
          </p:sp>
        </mc:Choice>
        <mc:Fallback xmlns="">
          <p:sp>
            <p:nvSpPr>
              <p:cNvPr id="11" name="TextBox 10">
                <a:extLst>
                  <a:ext uri="{FF2B5EF4-FFF2-40B4-BE49-F238E27FC236}">
                    <a16:creationId xmlns:a16="http://schemas.microsoft.com/office/drawing/2014/main" id="{D6BE325F-EDCC-41ED-DE47-C461DA637829}"/>
                  </a:ext>
                </a:extLst>
              </p:cNvPr>
              <p:cNvSpPr txBox="1">
                <a:spLocks noRot="1" noChangeAspect="1" noMove="1" noResize="1" noEditPoints="1" noAdjustHandles="1" noChangeArrowheads="1" noChangeShapeType="1" noTextEdit="1"/>
              </p:cNvSpPr>
              <p:nvPr/>
            </p:nvSpPr>
            <p:spPr>
              <a:xfrm>
                <a:off x="2048509" y="4167567"/>
                <a:ext cx="3488583" cy="1200329"/>
              </a:xfrm>
              <a:prstGeom prst="rect">
                <a:avLst/>
              </a:prstGeom>
              <a:blipFill>
                <a:blip r:embed="rId3"/>
                <a:stretch>
                  <a:fillRect l="-2909" t="-3158" b="-10526"/>
                </a:stretch>
              </a:blipFill>
            </p:spPr>
            <p:txBody>
              <a:bodyPr/>
              <a:lstStyle/>
              <a:p>
                <a:r>
                  <a:rPr lang="en-US">
                    <a:noFill/>
                  </a:rPr>
                  <a:t> </a:t>
                </a:r>
              </a:p>
            </p:txBody>
          </p:sp>
        </mc:Fallback>
      </mc:AlternateContent>
      <p:grpSp>
        <p:nvGrpSpPr>
          <p:cNvPr id="3" name="Group 2">
            <a:extLst>
              <a:ext uri="{FF2B5EF4-FFF2-40B4-BE49-F238E27FC236}">
                <a16:creationId xmlns:a16="http://schemas.microsoft.com/office/drawing/2014/main" id="{F26EC0E6-7399-0CC3-0023-D0A1BDE96E6C}"/>
              </a:ext>
            </a:extLst>
          </p:cNvPr>
          <p:cNvGrpSpPr/>
          <p:nvPr/>
        </p:nvGrpSpPr>
        <p:grpSpPr>
          <a:xfrm>
            <a:off x="1535424" y="558056"/>
            <a:ext cx="6631944" cy="2799408"/>
            <a:chOff x="1369717" y="479037"/>
            <a:chExt cx="6631944" cy="2799408"/>
          </a:xfrm>
        </p:grpSpPr>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F93A8AC2-F15E-8248-1A2E-C56A383FDC84}"/>
                    </a:ext>
                  </a:extLst>
                </p:cNvPr>
                <p:cNvSpPr txBox="1"/>
                <p:nvPr/>
              </p:nvSpPr>
              <p:spPr>
                <a:xfrm>
                  <a:off x="3858924" y="2724447"/>
                  <a:ext cx="4142737" cy="5539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3600" b="0" i="1" smtClean="0">
                            <a:latin typeface="Cambria Math" panose="02040503050406030204" pitchFamily="18" charset="0"/>
                          </a:rPr>
                          <m:t>𝐷</m:t>
                        </m:r>
                        <m:r>
                          <a:rPr lang="en-US" sz="3600" b="0" i="1" smtClean="0">
                            <a:latin typeface="Cambria Math" panose="02040503050406030204" pitchFamily="18" charset="0"/>
                          </a:rPr>
                          <m:t>=1 −∑(</m:t>
                        </m:r>
                        <m:r>
                          <a:rPr lang="en-US" sz="3600" b="0" i="1" smtClean="0">
                            <a:latin typeface="Cambria Math" panose="02040503050406030204" pitchFamily="18" charset="0"/>
                          </a:rPr>
                          <m:t>𝑛</m:t>
                        </m:r>
                        <m:r>
                          <a:rPr lang="en-US" sz="3600" b="0" i="1" smtClean="0">
                            <a:latin typeface="Cambria Math" panose="02040503050406030204" pitchFamily="18" charset="0"/>
                          </a:rPr>
                          <m:t> ÷</m:t>
                        </m:r>
                        <m:sSup>
                          <m:sSupPr>
                            <m:ctrlPr>
                              <a:rPr lang="en-US" sz="3600" b="0" i="1" smtClean="0">
                                <a:latin typeface="Cambria Math" panose="02040503050406030204" pitchFamily="18" charset="0"/>
                                <a:ea typeface="Cambria Math" panose="02040503050406030204" pitchFamily="18" charset="0"/>
                              </a:rPr>
                            </m:ctrlPr>
                          </m:sSupPr>
                          <m:e>
                            <m:r>
                              <a:rPr lang="en-US" sz="3600" b="0" i="1" smtClean="0">
                                <a:latin typeface="Cambria Math" panose="02040503050406030204" pitchFamily="18" charset="0"/>
                                <a:ea typeface="Cambria Math" panose="02040503050406030204" pitchFamily="18" charset="0"/>
                              </a:rPr>
                              <m:t>𝑁</m:t>
                            </m:r>
                            <m:r>
                              <a:rPr lang="en-US" sz="3600" b="0" i="1" smtClean="0">
                                <a:latin typeface="Cambria Math" panose="02040503050406030204" pitchFamily="18" charset="0"/>
                                <a:ea typeface="Cambria Math" panose="02040503050406030204" pitchFamily="18" charset="0"/>
                              </a:rPr>
                              <m:t>)</m:t>
                            </m:r>
                          </m:e>
                          <m:sup>
                            <m:r>
                              <a:rPr lang="en-US" sz="3600" b="0" i="1" smtClean="0">
                                <a:latin typeface="Cambria Math" panose="02040503050406030204" pitchFamily="18" charset="0"/>
                                <a:ea typeface="Cambria Math" panose="02040503050406030204" pitchFamily="18" charset="0"/>
                              </a:rPr>
                              <m:t>2</m:t>
                            </m:r>
                          </m:sup>
                        </m:sSup>
                      </m:oMath>
                    </m:oMathPara>
                  </a14:m>
                  <a:endParaRPr lang="en-US" sz="3600" dirty="0"/>
                </a:p>
              </p:txBody>
            </p:sp>
          </mc:Choice>
          <mc:Fallback xmlns="">
            <p:sp>
              <p:nvSpPr>
                <p:cNvPr id="4" name="TextBox 3">
                  <a:extLst>
                    <a:ext uri="{FF2B5EF4-FFF2-40B4-BE49-F238E27FC236}">
                      <a16:creationId xmlns:a16="http://schemas.microsoft.com/office/drawing/2014/main" id="{F93A8AC2-F15E-8248-1A2E-C56A383FDC84}"/>
                    </a:ext>
                  </a:extLst>
                </p:cNvPr>
                <p:cNvSpPr txBox="1">
                  <a:spLocks noRot="1" noChangeAspect="1" noMove="1" noResize="1" noEditPoints="1" noAdjustHandles="1" noChangeArrowheads="1" noChangeShapeType="1" noTextEdit="1"/>
                </p:cNvSpPr>
                <p:nvPr/>
              </p:nvSpPr>
              <p:spPr>
                <a:xfrm>
                  <a:off x="3858924" y="2724447"/>
                  <a:ext cx="4142737" cy="553998"/>
                </a:xfrm>
                <a:prstGeom prst="rect">
                  <a:avLst/>
                </a:prstGeom>
                <a:blipFill>
                  <a:blip r:embed="rId4"/>
                  <a:stretch>
                    <a:fillRect l="-1829" t="-6667" r="-305" b="-35556"/>
                  </a:stretch>
                </a:blipFill>
              </p:spPr>
              <p:txBody>
                <a:bodyPr/>
                <a:lstStyle/>
                <a:p>
                  <a:r>
                    <a:rPr lang="en-US">
                      <a:noFill/>
                    </a:rPr>
                    <a:t> </a:t>
                  </a:r>
                </a:p>
              </p:txBody>
            </p:sp>
          </mc:Fallback>
        </mc:AlternateContent>
        <p:sp>
          <p:nvSpPr>
            <p:cNvPr id="12" name="TextBox 11">
              <a:extLst>
                <a:ext uri="{FF2B5EF4-FFF2-40B4-BE49-F238E27FC236}">
                  <a16:creationId xmlns:a16="http://schemas.microsoft.com/office/drawing/2014/main" id="{A31E6B52-9E96-4DC5-4855-36D2CBB098E2}"/>
                </a:ext>
              </a:extLst>
            </p:cNvPr>
            <p:cNvSpPr txBox="1"/>
            <p:nvPr/>
          </p:nvSpPr>
          <p:spPr>
            <a:xfrm>
              <a:off x="1369717" y="479037"/>
              <a:ext cx="5025671" cy="646331"/>
            </a:xfrm>
            <a:prstGeom prst="rect">
              <a:avLst/>
            </a:prstGeom>
            <a:noFill/>
          </p:spPr>
          <p:txBody>
            <a:bodyPr wrap="none" rtlCol="0">
              <a:spAutoFit/>
            </a:bodyPr>
            <a:lstStyle/>
            <a:p>
              <a:r>
                <a:rPr lang="en-US" sz="3600" dirty="0"/>
                <a:t>Simpson’s Diversity Index:</a:t>
              </a:r>
            </a:p>
          </p:txBody>
        </p:sp>
      </p:grpSp>
      <p:cxnSp>
        <p:nvCxnSpPr>
          <p:cNvPr id="2" name="Straight Arrow Connector 1">
            <a:extLst>
              <a:ext uri="{FF2B5EF4-FFF2-40B4-BE49-F238E27FC236}">
                <a16:creationId xmlns:a16="http://schemas.microsoft.com/office/drawing/2014/main" id="{70670FFE-556D-9737-E0EA-37F50ECC2756}"/>
              </a:ext>
            </a:extLst>
          </p:cNvPr>
          <p:cNvCxnSpPr>
            <a:cxnSpLocks/>
          </p:cNvCxnSpPr>
          <p:nvPr/>
        </p:nvCxnSpPr>
        <p:spPr>
          <a:xfrm>
            <a:off x="3510116" y="2217701"/>
            <a:ext cx="514515" cy="58576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A618C08A-EC79-6D29-76DD-AB240049BEF8}"/>
              </a:ext>
            </a:extLst>
          </p:cNvPr>
          <p:cNvCxnSpPr>
            <a:cxnSpLocks/>
          </p:cNvCxnSpPr>
          <p:nvPr/>
        </p:nvCxnSpPr>
        <p:spPr>
          <a:xfrm flipV="1">
            <a:off x="4232787" y="3265131"/>
            <a:ext cx="1666568" cy="90243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ED3FFE57-A070-AB16-11BD-ACD586453EC5}"/>
              </a:ext>
            </a:extLst>
          </p:cNvPr>
          <p:cNvCxnSpPr>
            <a:cxnSpLocks/>
          </p:cNvCxnSpPr>
          <p:nvPr/>
        </p:nvCxnSpPr>
        <p:spPr>
          <a:xfrm flipH="1">
            <a:off x="6666271" y="2097314"/>
            <a:ext cx="1113498" cy="92610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D0D036A2-66EC-C16F-06F7-A70FB079EA6A}"/>
              </a:ext>
            </a:extLst>
          </p:cNvPr>
          <p:cNvCxnSpPr>
            <a:cxnSpLocks/>
          </p:cNvCxnSpPr>
          <p:nvPr/>
        </p:nvCxnSpPr>
        <p:spPr>
          <a:xfrm flipH="1" flipV="1">
            <a:off x="7536426" y="3265131"/>
            <a:ext cx="398206" cy="958617"/>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D4D14EE1-E7C2-6ABB-1962-2BB035DE3857}"/>
              </a:ext>
            </a:extLst>
          </p:cNvPr>
          <p:cNvSpPr txBox="1"/>
          <p:nvPr/>
        </p:nvSpPr>
        <p:spPr>
          <a:xfrm>
            <a:off x="2556385" y="5808667"/>
            <a:ext cx="7669161" cy="923330"/>
          </a:xfrm>
          <a:prstGeom prst="rect">
            <a:avLst/>
          </a:prstGeom>
          <a:noFill/>
          <a:ln>
            <a:solidFill>
              <a:schemeClr val="tx1"/>
            </a:solidFill>
          </a:ln>
        </p:spPr>
        <p:txBody>
          <a:bodyPr wrap="square" rtlCol="0">
            <a:spAutoFit/>
          </a:bodyPr>
          <a:lstStyle/>
          <a:p>
            <a:r>
              <a:rPr lang="en-US" dirty="0"/>
              <a:t>Diversity Index = 1 – (total number of Species 1 ÷ total number of all species)</a:t>
            </a:r>
            <a:r>
              <a:rPr lang="en-US" baseline="30000" dirty="0"/>
              <a:t> 2</a:t>
            </a:r>
            <a:r>
              <a:rPr lang="en-US" dirty="0"/>
              <a:t> + </a:t>
            </a:r>
          </a:p>
          <a:p>
            <a:r>
              <a:rPr lang="en-US" dirty="0"/>
              <a:t>(total number of Species 2 ÷ total number of all species)</a:t>
            </a:r>
            <a:r>
              <a:rPr lang="en-US" baseline="30000" dirty="0"/>
              <a:t> 2</a:t>
            </a:r>
            <a:r>
              <a:rPr lang="en-US" dirty="0"/>
              <a:t> +</a:t>
            </a:r>
          </a:p>
          <a:p>
            <a:r>
              <a:rPr lang="en-US" dirty="0"/>
              <a:t>(total number Species 3 ÷ total number of all species)</a:t>
            </a:r>
            <a:r>
              <a:rPr lang="en-US" baseline="30000" dirty="0"/>
              <a:t> 2</a:t>
            </a:r>
            <a:endParaRPr lang="en-US" dirty="0"/>
          </a:p>
        </p:txBody>
      </p:sp>
      <p:sp>
        <p:nvSpPr>
          <p:cNvPr id="18" name="TextBox 17">
            <a:extLst>
              <a:ext uri="{FF2B5EF4-FFF2-40B4-BE49-F238E27FC236}">
                <a16:creationId xmlns:a16="http://schemas.microsoft.com/office/drawing/2014/main" id="{2C4F9149-C8B7-B0D4-AE67-AB03CD05CB92}"/>
              </a:ext>
            </a:extLst>
          </p:cNvPr>
          <p:cNvSpPr txBox="1"/>
          <p:nvPr/>
        </p:nvSpPr>
        <p:spPr>
          <a:xfrm>
            <a:off x="442738" y="6085666"/>
            <a:ext cx="1622111" cy="369332"/>
          </a:xfrm>
          <a:prstGeom prst="rect">
            <a:avLst/>
          </a:prstGeom>
          <a:noFill/>
        </p:spPr>
        <p:txBody>
          <a:bodyPr wrap="none" rtlCol="0">
            <a:spAutoFit/>
          </a:bodyPr>
          <a:lstStyle/>
          <a:p>
            <a:r>
              <a:rPr lang="en-US" dirty="0"/>
              <a:t>In other words:</a:t>
            </a:r>
          </a:p>
        </p:txBody>
      </p:sp>
      <p:sp>
        <p:nvSpPr>
          <p:cNvPr id="14" name="TextBox 13">
            <a:extLst>
              <a:ext uri="{FF2B5EF4-FFF2-40B4-BE49-F238E27FC236}">
                <a16:creationId xmlns:a16="http://schemas.microsoft.com/office/drawing/2014/main" id="{C9A0FFB2-9FE8-ECA3-CB4E-41EA282EA3C7}"/>
              </a:ext>
            </a:extLst>
          </p:cNvPr>
          <p:cNvSpPr txBox="1"/>
          <p:nvPr/>
        </p:nvSpPr>
        <p:spPr>
          <a:xfrm>
            <a:off x="-1" y="6488668"/>
            <a:ext cx="623889" cy="369332"/>
          </a:xfrm>
          <a:prstGeom prst="rect">
            <a:avLst/>
          </a:prstGeom>
          <a:noFill/>
        </p:spPr>
        <p:txBody>
          <a:bodyPr wrap="none" rtlCol="0">
            <a:spAutoFit/>
          </a:bodyPr>
          <a:lstStyle/>
          <a:p>
            <a:r>
              <a:rPr lang="en-US" dirty="0"/>
              <a:t>Ex. 8</a:t>
            </a:r>
          </a:p>
        </p:txBody>
      </p:sp>
    </p:spTree>
    <p:extLst>
      <p:ext uri="{BB962C8B-B14F-4D97-AF65-F5344CB8AC3E}">
        <p14:creationId xmlns:p14="http://schemas.microsoft.com/office/powerpoint/2010/main" val="1289731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4" name="Table 3">
                <a:extLst>
                  <a:ext uri="{FF2B5EF4-FFF2-40B4-BE49-F238E27FC236}">
                    <a16:creationId xmlns:a16="http://schemas.microsoft.com/office/drawing/2014/main" id="{99B4B076-1F64-3A27-DE08-DD3704252990}"/>
                  </a:ext>
                </a:extLst>
              </p:cNvPr>
              <p:cNvGraphicFramePr>
                <a:graphicFrameLocks noGrp="1"/>
              </p:cNvGraphicFramePr>
              <p:nvPr>
                <p:extLst>
                  <p:ext uri="{D42A27DB-BD31-4B8C-83A1-F6EECF244321}">
                    <p14:modId xmlns:p14="http://schemas.microsoft.com/office/powerpoint/2010/main" val="1979553814"/>
                  </p:ext>
                </p:extLst>
              </p:nvPr>
            </p:nvGraphicFramePr>
            <p:xfrm>
              <a:off x="69850" y="2648730"/>
              <a:ext cx="12052299" cy="4200896"/>
            </p:xfrm>
            <a:graphic>
              <a:graphicData uri="http://schemas.openxmlformats.org/drawingml/2006/table">
                <a:tbl>
                  <a:tblPr firstRow="1" firstCol="1" bandRow="1">
                    <a:tableStyleId>{5C22544A-7EE6-4342-B048-85BDC9FD1C3A}</a:tableStyleId>
                  </a:tblPr>
                  <a:tblGrid>
                    <a:gridCol w="1892594">
                      <a:extLst>
                        <a:ext uri="{9D8B030D-6E8A-4147-A177-3AD203B41FA5}">
                          <a16:colId xmlns:a16="http://schemas.microsoft.com/office/drawing/2014/main" val="4131464554"/>
                        </a:ext>
                      </a:extLst>
                    </a:gridCol>
                    <a:gridCol w="1860698">
                      <a:extLst>
                        <a:ext uri="{9D8B030D-6E8A-4147-A177-3AD203B41FA5}">
                          <a16:colId xmlns:a16="http://schemas.microsoft.com/office/drawing/2014/main" val="1179444671"/>
                        </a:ext>
                      </a:extLst>
                    </a:gridCol>
                    <a:gridCol w="2243470">
                      <a:extLst>
                        <a:ext uri="{9D8B030D-6E8A-4147-A177-3AD203B41FA5}">
                          <a16:colId xmlns:a16="http://schemas.microsoft.com/office/drawing/2014/main" val="135832719"/>
                        </a:ext>
                      </a:extLst>
                    </a:gridCol>
                    <a:gridCol w="3125972">
                      <a:extLst>
                        <a:ext uri="{9D8B030D-6E8A-4147-A177-3AD203B41FA5}">
                          <a16:colId xmlns:a16="http://schemas.microsoft.com/office/drawing/2014/main" val="945451759"/>
                        </a:ext>
                      </a:extLst>
                    </a:gridCol>
                    <a:gridCol w="2929565">
                      <a:extLst>
                        <a:ext uri="{9D8B030D-6E8A-4147-A177-3AD203B41FA5}">
                          <a16:colId xmlns:a16="http://schemas.microsoft.com/office/drawing/2014/main" val="2061634582"/>
                        </a:ext>
                      </a:extLst>
                    </a:gridCol>
                  </a:tblGrid>
                  <a:tr h="952474">
                    <a:tc>
                      <a:txBody>
                        <a:bodyPr/>
                        <a:lstStyle/>
                        <a:p>
                          <a:pPr marL="0" marR="0" algn="l">
                            <a:lnSpc>
                              <a:spcPct val="115000"/>
                            </a:lnSpc>
                            <a:spcBef>
                              <a:spcPts val="0"/>
                            </a:spcBef>
                            <a:spcAft>
                              <a:spcPts val="0"/>
                            </a:spcAft>
                          </a:pPr>
                          <a:r>
                            <a:rPr lang="en-US" sz="2000">
                              <a:effectLst/>
                            </a:rPr>
                            <a:t>Organism</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Number of individuals (n)</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n/N =</a:t>
                          </a:r>
                          <a:endParaRPr lang="en-US" sz="2400" dirty="0">
                            <a:effectLst/>
                          </a:endParaRPr>
                        </a:p>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(n/N)</a:t>
                          </a:r>
                          <a:r>
                            <a:rPr lang="en-US" sz="2000" baseline="30000" dirty="0">
                              <a:effectLst/>
                            </a:rPr>
                            <a:t>2</a:t>
                          </a: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1 - </a:t>
                          </a:r>
                          <a14:m>
                            <m:oMath xmlns:m="http://schemas.openxmlformats.org/officeDocument/2006/math">
                              <m:r>
                                <a:rPr lang="en-US" sz="2000">
                                  <a:effectLst/>
                                  <a:latin typeface="Cambria Math" panose="02040503050406030204" pitchFamily="18" charset="0"/>
                                </a:rPr>
                                <m:t>∑</m:t>
                              </m:r>
                            </m:oMath>
                          </a14:m>
                          <a:r>
                            <a:rPr lang="en-US" sz="2000" dirty="0">
                              <a:effectLst/>
                            </a:rPr>
                            <a:t>(n/N)</a:t>
                          </a:r>
                          <a:r>
                            <a:rPr lang="en-US" sz="2000" baseline="30000" dirty="0">
                              <a:effectLst/>
                            </a:rPr>
                            <a:t>2</a:t>
                          </a:r>
                          <a:r>
                            <a:rPr lang="en-US" sz="2000" dirty="0">
                              <a:effectLst/>
                            </a:rPr>
                            <a:t> =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2837916259"/>
                      </a:ext>
                    </a:extLst>
                  </a:tr>
                  <a:tr h="814002">
                    <a:tc>
                      <a:txBody>
                        <a:bodyPr/>
                        <a:lstStyle/>
                        <a:p>
                          <a:pPr marL="0" marR="0" algn="l">
                            <a:lnSpc>
                              <a:spcPct val="115000"/>
                            </a:lnSpc>
                            <a:spcBef>
                              <a:spcPts val="0"/>
                            </a:spcBef>
                            <a:spcAft>
                              <a:spcPts val="0"/>
                            </a:spcAft>
                          </a:pPr>
                          <a:r>
                            <a:rPr lang="en-US" sz="2000" dirty="0">
                              <a:effectLst/>
                            </a:rPr>
                            <a:t> Crabs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400" dirty="0">
                              <a:effectLst/>
                              <a:latin typeface="Calibri" panose="020F0502020204030204" pitchFamily="34" charset="0"/>
                              <a:ea typeface="MS Mincho" panose="02020609040205080304" pitchFamily="49" charset="-128"/>
                              <a:cs typeface="Times New Roman" panose="02020603050405020304" pitchFamily="18" charset="0"/>
                            </a:rPr>
                            <a:t>11</a:t>
                          </a: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734190126"/>
                      </a:ext>
                    </a:extLst>
                  </a:tr>
                  <a:tr h="689111">
                    <a:tc>
                      <a:txBody>
                        <a:bodyPr/>
                        <a:lstStyle/>
                        <a:p>
                          <a:pPr marL="0" marR="0" algn="l">
                            <a:lnSpc>
                              <a:spcPct val="115000"/>
                            </a:lnSpc>
                            <a:spcBef>
                              <a:spcPts val="0"/>
                            </a:spcBef>
                            <a:spcAft>
                              <a:spcPts val="0"/>
                            </a:spcAft>
                          </a:pPr>
                          <a:r>
                            <a:rPr lang="en-US" sz="2000" dirty="0">
                              <a:effectLst/>
                            </a:rPr>
                            <a:t> Striped Bass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400" dirty="0">
                              <a:effectLst/>
                              <a:latin typeface="Calibri" panose="020F0502020204030204" pitchFamily="34" charset="0"/>
                              <a:ea typeface="MS Mincho" panose="02020609040205080304" pitchFamily="49" charset="-128"/>
                              <a:cs typeface="Times New Roman" panose="02020603050405020304" pitchFamily="18" charset="0"/>
                            </a:rPr>
                            <a:t>14</a:t>
                          </a: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2945813809"/>
                      </a:ext>
                    </a:extLst>
                  </a:tr>
                  <a:tr h="689111">
                    <a:tc>
                      <a:txBody>
                        <a:bodyPr/>
                        <a:lstStyle/>
                        <a:p>
                          <a:pPr marL="0" marR="0" algn="l">
                            <a:lnSpc>
                              <a:spcPct val="115000"/>
                            </a:lnSpc>
                            <a:spcBef>
                              <a:spcPts val="0"/>
                            </a:spcBef>
                            <a:spcAft>
                              <a:spcPts val="0"/>
                            </a:spcAft>
                          </a:pPr>
                          <a:r>
                            <a:rPr lang="en-US" sz="2000" dirty="0">
                              <a:effectLst/>
                            </a:rPr>
                            <a:t> Shrimp</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400" dirty="0">
                              <a:effectLst/>
                              <a:latin typeface="Calibri" panose="020F0502020204030204" pitchFamily="34" charset="0"/>
                              <a:ea typeface="MS Mincho" panose="02020609040205080304" pitchFamily="49" charset="-128"/>
                              <a:cs typeface="Times New Roman" panose="02020603050405020304" pitchFamily="18" charset="0"/>
                            </a:rPr>
                            <a:t>2</a:t>
                          </a: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1198677029"/>
                      </a:ext>
                    </a:extLst>
                  </a:tr>
                  <a:tr h="1056198">
                    <a:tc>
                      <a:txBody>
                        <a:bodyPr/>
                        <a:lstStyle/>
                        <a:p>
                          <a:pPr marL="0" marR="0" algn="l">
                            <a:lnSpc>
                              <a:spcPct val="115000"/>
                            </a:lnSpc>
                            <a:spcBef>
                              <a:spcPts val="0"/>
                            </a:spcBef>
                            <a:spcAft>
                              <a:spcPts val="0"/>
                            </a:spcAft>
                          </a:pPr>
                          <a:r>
                            <a:rPr lang="en-US" sz="2000" dirty="0">
                              <a:effectLst/>
                            </a:rPr>
                            <a:t>Total species </a:t>
                          </a:r>
                          <a:r>
                            <a:rPr lang="en-US" sz="2000" i="1" dirty="0">
                              <a:effectLst/>
                            </a:rPr>
                            <a:t>(S</a:t>
                          </a:r>
                          <a:r>
                            <a:rPr lang="en-US" sz="2000" i="0" dirty="0">
                              <a:effectLst/>
                            </a:rPr>
                            <a:t>) = 3</a:t>
                          </a:r>
                          <a:endParaRPr lang="en-US" sz="2400" i="1"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400" b="1" dirty="0">
                              <a:effectLst/>
                              <a:latin typeface="Calibri" panose="020F0502020204030204" pitchFamily="34" charset="0"/>
                              <a:ea typeface="MS Mincho" panose="02020609040205080304" pitchFamily="49" charset="-128"/>
                              <a:cs typeface="Times New Roman" panose="02020603050405020304" pitchFamily="18" charset="0"/>
                            </a:rPr>
                            <a:t>Total N</a:t>
                          </a:r>
                          <a:r>
                            <a:rPr lang="en-US" sz="2400" dirty="0">
                              <a:effectLst/>
                              <a:latin typeface="Calibri" panose="020F0502020204030204" pitchFamily="34" charset="0"/>
                              <a:ea typeface="MS Mincho" panose="02020609040205080304" pitchFamily="49" charset="-128"/>
                              <a:cs typeface="Times New Roman" panose="02020603050405020304" pitchFamily="18" charset="0"/>
                            </a:rPr>
                            <a:t> = 27</a:t>
                          </a: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630369890"/>
                      </a:ext>
                    </a:extLst>
                  </a:tr>
                </a:tbl>
              </a:graphicData>
            </a:graphic>
          </p:graphicFrame>
        </mc:Choice>
        <mc:Fallback xmlns="">
          <p:graphicFrame>
            <p:nvGraphicFramePr>
              <p:cNvPr id="4" name="Table 3">
                <a:extLst>
                  <a:ext uri="{FF2B5EF4-FFF2-40B4-BE49-F238E27FC236}">
                    <a16:creationId xmlns:a16="http://schemas.microsoft.com/office/drawing/2014/main" id="{99B4B076-1F64-3A27-DE08-DD3704252990}"/>
                  </a:ext>
                </a:extLst>
              </p:cNvPr>
              <p:cNvGraphicFramePr>
                <a:graphicFrameLocks noGrp="1"/>
              </p:cNvGraphicFramePr>
              <p:nvPr>
                <p:extLst>
                  <p:ext uri="{D42A27DB-BD31-4B8C-83A1-F6EECF244321}">
                    <p14:modId xmlns:p14="http://schemas.microsoft.com/office/powerpoint/2010/main" val="1979553814"/>
                  </p:ext>
                </p:extLst>
              </p:nvPr>
            </p:nvGraphicFramePr>
            <p:xfrm>
              <a:off x="69850" y="2648730"/>
              <a:ext cx="12052299" cy="4200896"/>
            </p:xfrm>
            <a:graphic>
              <a:graphicData uri="http://schemas.openxmlformats.org/drawingml/2006/table">
                <a:tbl>
                  <a:tblPr firstRow="1" firstCol="1" bandRow="1">
                    <a:tableStyleId>{5C22544A-7EE6-4342-B048-85BDC9FD1C3A}</a:tableStyleId>
                  </a:tblPr>
                  <a:tblGrid>
                    <a:gridCol w="1892594">
                      <a:extLst>
                        <a:ext uri="{9D8B030D-6E8A-4147-A177-3AD203B41FA5}">
                          <a16:colId xmlns:a16="http://schemas.microsoft.com/office/drawing/2014/main" val="4131464554"/>
                        </a:ext>
                      </a:extLst>
                    </a:gridCol>
                    <a:gridCol w="1860698">
                      <a:extLst>
                        <a:ext uri="{9D8B030D-6E8A-4147-A177-3AD203B41FA5}">
                          <a16:colId xmlns:a16="http://schemas.microsoft.com/office/drawing/2014/main" val="1179444671"/>
                        </a:ext>
                      </a:extLst>
                    </a:gridCol>
                    <a:gridCol w="2243470">
                      <a:extLst>
                        <a:ext uri="{9D8B030D-6E8A-4147-A177-3AD203B41FA5}">
                          <a16:colId xmlns:a16="http://schemas.microsoft.com/office/drawing/2014/main" val="135832719"/>
                        </a:ext>
                      </a:extLst>
                    </a:gridCol>
                    <a:gridCol w="3125972">
                      <a:extLst>
                        <a:ext uri="{9D8B030D-6E8A-4147-A177-3AD203B41FA5}">
                          <a16:colId xmlns:a16="http://schemas.microsoft.com/office/drawing/2014/main" val="945451759"/>
                        </a:ext>
                      </a:extLst>
                    </a:gridCol>
                    <a:gridCol w="2929565">
                      <a:extLst>
                        <a:ext uri="{9D8B030D-6E8A-4147-A177-3AD203B41FA5}">
                          <a16:colId xmlns:a16="http://schemas.microsoft.com/office/drawing/2014/main" val="2061634582"/>
                        </a:ext>
                      </a:extLst>
                    </a:gridCol>
                  </a:tblGrid>
                  <a:tr h="952474">
                    <a:tc>
                      <a:txBody>
                        <a:bodyPr/>
                        <a:lstStyle/>
                        <a:p>
                          <a:pPr marL="0" marR="0" algn="l">
                            <a:lnSpc>
                              <a:spcPct val="115000"/>
                            </a:lnSpc>
                            <a:spcBef>
                              <a:spcPts val="0"/>
                            </a:spcBef>
                            <a:spcAft>
                              <a:spcPts val="0"/>
                            </a:spcAft>
                          </a:pPr>
                          <a:r>
                            <a:rPr lang="en-US" sz="2000">
                              <a:effectLst/>
                            </a:rPr>
                            <a:t>Organism</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Number of individuals (n)</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n/N =</a:t>
                          </a:r>
                          <a:endParaRPr lang="en-US" sz="2400" dirty="0">
                            <a:effectLst/>
                          </a:endParaRPr>
                        </a:p>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(n/N)</a:t>
                          </a:r>
                          <a:r>
                            <a:rPr lang="en-US" sz="2000" baseline="30000" dirty="0">
                              <a:effectLst/>
                            </a:rPr>
                            <a:t>2</a:t>
                          </a: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endParaRPr lang="en-US"/>
                        </a:p>
                      </a:txBody>
                      <a:tcPr marL="51371" marR="51371" marT="0" marB="0">
                        <a:blipFill>
                          <a:blip r:embed="rId3"/>
                          <a:stretch>
                            <a:fillRect l="-311688" t="-5333" r="-866" b="-344000"/>
                          </a:stretch>
                        </a:blipFill>
                      </a:tcPr>
                    </a:tc>
                    <a:extLst>
                      <a:ext uri="{0D108BD9-81ED-4DB2-BD59-A6C34878D82A}">
                        <a16:rowId xmlns:a16="http://schemas.microsoft.com/office/drawing/2014/main" val="2837916259"/>
                      </a:ext>
                    </a:extLst>
                  </a:tr>
                  <a:tr h="814002">
                    <a:tc>
                      <a:txBody>
                        <a:bodyPr/>
                        <a:lstStyle/>
                        <a:p>
                          <a:pPr marL="0" marR="0" algn="l">
                            <a:lnSpc>
                              <a:spcPct val="115000"/>
                            </a:lnSpc>
                            <a:spcBef>
                              <a:spcPts val="0"/>
                            </a:spcBef>
                            <a:spcAft>
                              <a:spcPts val="0"/>
                            </a:spcAft>
                          </a:pPr>
                          <a:r>
                            <a:rPr lang="en-US" sz="2000" dirty="0">
                              <a:effectLst/>
                            </a:rPr>
                            <a:t> Crabs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400" dirty="0">
                              <a:effectLst/>
                              <a:latin typeface="Calibri" panose="020F0502020204030204" pitchFamily="34" charset="0"/>
                              <a:ea typeface="MS Mincho" panose="02020609040205080304" pitchFamily="49" charset="-128"/>
                              <a:cs typeface="Times New Roman" panose="02020603050405020304" pitchFamily="18" charset="0"/>
                            </a:rPr>
                            <a:t>11</a:t>
                          </a: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734190126"/>
                      </a:ext>
                    </a:extLst>
                  </a:tr>
                  <a:tr h="689111">
                    <a:tc>
                      <a:txBody>
                        <a:bodyPr/>
                        <a:lstStyle/>
                        <a:p>
                          <a:pPr marL="0" marR="0" algn="l">
                            <a:lnSpc>
                              <a:spcPct val="115000"/>
                            </a:lnSpc>
                            <a:spcBef>
                              <a:spcPts val="0"/>
                            </a:spcBef>
                            <a:spcAft>
                              <a:spcPts val="0"/>
                            </a:spcAft>
                          </a:pPr>
                          <a:r>
                            <a:rPr lang="en-US" sz="2000" dirty="0">
                              <a:effectLst/>
                            </a:rPr>
                            <a:t> Striped Bass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400" dirty="0">
                              <a:effectLst/>
                              <a:latin typeface="Calibri" panose="020F0502020204030204" pitchFamily="34" charset="0"/>
                              <a:ea typeface="MS Mincho" panose="02020609040205080304" pitchFamily="49" charset="-128"/>
                              <a:cs typeface="Times New Roman" panose="02020603050405020304" pitchFamily="18" charset="0"/>
                            </a:rPr>
                            <a:t>14</a:t>
                          </a: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2945813809"/>
                      </a:ext>
                    </a:extLst>
                  </a:tr>
                  <a:tr h="689111">
                    <a:tc>
                      <a:txBody>
                        <a:bodyPr/>
                        <a:lstStyle/>
                        <a:p>
                          <a:pPr marL="0" marR="0" algn="l">
                            <a:lnSpc>
                              <a:spcPct val="115000"/>
                            </a:lnSpc>
                            <a:spcBef>
                              <a:spcPts val="0"/>
                            </a:spcBef>
                            <a:spcAft>
                              <a:spcPts val="0"/>
                            </a:spcAft>
                          </a:pPr>
                          <a:r>
                            <a:rPr lang="en-US" sz="2000" dirty="0">
                              <a:effectLst/>
                            </a:rPr>
                            <a:t> Shrimp</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400" dirty="0">
                              <a:effectLst/>
                              <a:latin typeface="Calibri" panose="020F0502020204030204" pitchFamily="34" charset="0"/>
                              <a:ea typeface="MS Mincho" panose="02020609040205080304" pitchFamily="49" charset="-128"/>
                              <a:cs typeface="Times New Roman" panose="02020603050405020304" pitchFamily="18" charset="0"/>
                            </a:rPr>
                            <a:t>2</a:t>
                          </a: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1198677029"/>
                      </a:ext>
                    </a:extLst>
                  </a:tr>
                  <a:tr h="1056198">
                    <a:tc>
                      <a:txBody>
                        <a:bodyPr/>
                        <a:lstStyle/>
                        <a:p>
                          <a:pPr marL="0" marR="0" algn="l">
                            <a:lnSpc>
                              <a:spcPct val="115000"/>
                            </a:lnSpc>
                            <a:spcBef>
                              <a:spcPts val="0"/>
                            </a:spcBef>
                            <a:spcAft>
                              <a:spcPts val="0"/>
                            </a:spcAft>
                          </a:pPr>
                          <a:r>
                            <a:rPr lang="en-US" sz="2000" dirty="0">
                              <a:effectLst/>
                            </a:rPr>
                            <a:t>Total species </a:t>
                          </a:r>
                          <a:r>
                            <a:rPr lang="en-US" sz="2000" i="1" dirty="0">
                              <a:effectLst/>
                            </a:rPr>
                            <a:t>(S</a:t>
                          </a:r>
                          <a:r>
                            <a:rPr lang="en-US" sz="2000" i="0" dirty="0">
                              <a:effectLst/>
                            </a:rPr>
                            <a:t>) = 3</a:t>
                          </a:r>
                          <a:endParaRPr lang="en-US" sz="2400" i="1"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400" b="1" dirty="0">
                              <a:effectLst/>
                              <a:latin typeface="Calibri" panose="020F0502020204030204" pitchFamily="34" charset="0"/>
                              <a:ea typeface="MS Mincho" panose="02020609040205080304" pitchFamily="49" charset="-128"/>
                              <a:cs typeface="Times New Roman" panose="02020603050405020304" pitchFamily="18" charset="0"/>
                            </a:rPr>
                            <a:t>Total N</a:t>
                          </a:r>
                          <a:r>
                            <a:rPr lang="en-US" sz="2400" dirty="0">
                              <a:effectLst/>
                              <a:latin typeface="Calibri" panose="020F0502020204030204" pitchFamily="34" charset="0"/>
                              <a:ea typeface="MS Mincho" panose="02020609040205080304" pitchFamily="49" charset="-128"/>
                              <a:cs typeface="Times New Roman" panose="02020603050405020304" pitchFamily="18" charset="0"/>
                            </a:rPr>
                            <a:t> = 27</a:t>
                          </a: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630369890"/>
                      </a:ext>
                    </a:extLst>
                  </a:tr>
                </a:tbl>
              </a:graphicData>
            </a:graphic>
          </p:graphicFrame>
        </mc:Fallback>
      </mc:AlternateContent>
      <p:sp>
        <p:nvSpPr>
          <p:cNvPr id="5" name="TextBox 4">
            <a:extLst>
              <a:ext uri="{FF2B5EF4-FFF2-40B4-BE49-F238E27FC236}">
                <a16:creationId xmlns:a16="http://schemas.microsoft.com/office/drawing/2014/main" id="{FCFCF63B-D7B3-2550-D79F-A30CD28D4C30}"/>
              </a:ext>
            </a:extLst>
          </p:cNvPr>
          <p:cNvSpPr txBox="1"/>
          <p:nvPr/>
        </p:nvSpPr>
        <p:spPr>
          <a:xfrm>
            <a:off x="0" y="0"/>
            <a:ext cx="5521255" cy="523220"/>
          </a:xfrm>
          <a:prstGeom prst="rect">
            <a:avLst/>
          </a:prstGeom>
          <a:noFill/>
        </p:spPr>
        <p:txBody>
          <a:bodyPr wrap="none" rtlCol="0">
            <a:spAutoFit/>
          </a:bodyPr>
          <a:lstStyle/>
          <a:p>
            <a:r>
              <a:rPr lang="en-US" sz="2800" dirty="0"/>
              <a:t>Simpson’s Diversity Index Worksheet</a:t>
            </a:r>
          </a:p>
        </p:txBody>
      </p:sp>
      <mc:AlternateContent xmlns:mc="http://schemas.openxmlformats.org/markup-compatibility/2006" xmlns:a14="http://schemas.microsoft.com/office/drawing/2010/main">
        <mc:Choice Requires="a14">
          <p:sp>
            <p:nvSpPr>
              <p:cNvPr id="2" name="TextBox 1">
                <a:extLst>
                  <a:ext uri="{FF2B5EF4-FFF2-40B4-BE49-F238E27FC236}">
                    <a16:creationId xmlns:a16="http://schemas.microsoft.com/office/drawing/2014/main" id="{AF097CB4-56EF-F3CC-C1AC-A884541615E8}"/>
                  </a:ext>
                </a:extLst>
              </p:cNvPr>
              <p:cNvSpPr txBox="1"/>
              <p:nvPr/>
            </p:nvSpPr>
            <p:spPr>
              <a:xfrm>
                <a:off x="-21625" y="547333"/>
                <a:ext cx="4142737" cy="5539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3600" b="0" i="1" smtClean="0">
                          <a:latin typeface="Cambria Math" panose="02040503050406030204" pitchFamily="18" charset="0"/>
                        </a:rPr>
                        <m:t>𝐷</m:t>
                      </m:r>
                      <m:r>
                        <a:rPr lang="en-US" sz="3600" b="0" i="1" smtClean="0">
                          <a:latin typeface="Cambria Math" panose="02040503050406030204" pitchFamily="18" charset="0"/>
                        </a:rPr>
                        <m:t>=1 −∑(</m:t>
                      </m:r>
                      <m:r>
                        <a:rPr lang="en-US" sz="3600" b="0" i="1" smtClean="0">
                          <a:latin typeface="Cambria Math" panose="02040503050406030204" pitchFamily="18" charset="0"/>
                        </a:rPr>
                        <m:t>𝑛</m:t>
                      </m:r>
                      <m:r>
                        <a:rPr lang="en-US" sz="3600" b="0" i="1" smtClean="0">
                          <a:latin typeface="Cambria Math" panose="02040503050406030204" pitchFamily="18" charset="0"/>
                        </a:rPr>
                        <m:t> ÷</m:t>
                      </m:r>
                      <m:sSup>
                        <m:sSupPr>
                          <m:ctrlPr>
                            <a:rPr lang="en-US" sz="3600" b="0" i="1" smtClean="0">
                              <a:latin typeface="Cambria Math" panose="02040503050406030204" pitchFamily="18" charset="0"/>
                              <a:ea typeface="Cambria Math" panose="02040503050406030204" pitchFamily="18" charset="0"/>
                            </a:rPr>
                          </m:ctrlPr>
                        </m:sSupPr>
                        <m:e>
                          <m:r>
                            <a:rPr lang="en-US" sz="3600" b="0" i="1" smtClean="0">
                              <a:latin typeface="Cambria Math" panose="02040503050406030204" pitchFamily="18" charset="0"/>
                              <a:ea typeface="Cambria Math" panose="02040503050406030204" pitchFamily="18" charset="0"/>
                            </a:rPr>
                            <m:t>𝑁</m:t>
                          </m:r>
                          <m:r>
                            <a:rPr lang="en-US" sz="3600" b="0" i="1" smtClean="0">
                              <a:latin typeface="Cambria Math" panose="02040503050406030204" pitchFamily="18" charset="0"/>
                              <a:ea typeface="Cambria Math" panose="02040503050406030204" pitchFamily="18" charset="0"/>
                            </a:rPr>
                            <m:t>)</m:t>
                          </m:r>
                        </m:e>
                        <m:sup>
                          <m:r>
                            <a:rPr lang="en-US" sz="3600" b="0" i="1" smtClean="0">
                              <a:latin typeface="Cambria Math" panose="02040503050406030204" pitchFamily="18" charset="0"/>
                              <a:ea typeface="Cambria Math" panose="02040503050406030204" pitchFamily="18" charset="0"/>
                            </a:rPr>
                            <m:t>2</m:t>
                          </m:r>
                        </m:sup>
                      </m:sSup>
                    </m:oMath>
                  </m:oMathPara>
                </a14:m>
                <a:endParaRPr lang="en-US" sz="3600" dirty="0"/>
              </a:p>
            </p:txBody>
          </p:sp>
        </mc:Choice>
        <mc:Fallback xmlns="">
          <p:sp>
            <p:nvSpPr>
              <p:cNvPr id="2" name="TextBox 1">
                <a:extLst>
                  <a:ext uri="{FF2B5EF4-FFF2-40B4-BE49-F238E27FC236}">
                    <a16:creationId xmlns:a16="http://schemas.microsoft.com/office/drawing/2014/main" id="{AF097CB4-56EF-F3CC-C1AC-A884541615E8}"/>
                  </a:ext>
                </a:extLst>
              </p:cNvPr>
              <p:cNvSpPr txBox="1">
                <a:spLocks noRot="1" noChangeAspect="1" noMove="1" noResize="1" noEditPoints="1" noAdjustHandles="1" noChangeArrowheads="1" noChangeShapeType="1" noTextEdit="1"/>
              </p:cNvSpPr>
              <p:nvPr/>
            </p:nvSpPr>
            <p:spPr>
              <a:xfrm>
                <a:off x="-21625" y="547333"/>
                <a:ext cx="4142737" cy="553998"/>
              </a:xfrm>
              <a:prstGeom prst="rect">
                <a:avLst/>
              </a:prstGeom>
              <a:blipFill>
                <a:blip r:embed="rId4"/>
                <a:stretch>
                  <a:fillRect l="-2141" t="-9091" r="-306" b="-38636"/>
                </a:stretch>
              </a:blipFill>
            </p:spPr>
            <p:txBody>
              <a:bodyPr/>
              <a:lstStyle/>
              <a:p>
                <a:r>
                  <a:rPr lang="en-US">
                    <a:noFill/>
                  </a:rPr>
                  <a:t> </a:t>
                </a:r>
              </a:p>
            </p:txBody>
          </p:sp>
        </mc:Fallback>
      </mc:AlternateContent>
      <p:grpSp>
        <p:nvGrpSpPr>
          <p:cNvPr id="19" name="Group 18">
            <a:extLst>
              <a:ext uri="{FF2B5EF4-FFF2-40B4-BE49-F238E27FC236}">
                <a16:creationId xmlns:a16="http://schemas.microsoft.com/office/drawing/2014/main" id="{AB0853C5-876F-A82D-0B74-E6C6DB827E10}"/>
              </a:ext>
            </a:extLst>
          </p:cNvPr>
          <p:cNvGrpSpPr/>
          <p:nvPr/>
        </p:nvGrpSpPr>
        <p:grpSpPr>
          <a:xfrm>
            <a:off x="30963" y="1030806"/>
            <a:ext cx="5327678" cy="1245524"/>
            <a:chOff x="-21625" y="1083407"/>
            <a:chExt cx="5327678" cy="1245524"/>
          </a:xfrm>
        </p:grpSpPr>
        <p:sp>
          <p:nvSpPr>
            <p:cNvPr id="3" name="TextBox 2">
              <a:extLst>
                <a:ext uri="{FF2B5EF4-FFF2-40B4-BE49-F238E27FC236}">
                  <a16:creationId xmlns:a16="http://schemas.microsoft.com/office/drawing/2014/main" id="{44FE2E3C-822B-4502-052B-ED2362AFD0B1}"/>
                </a:ext>
              </a:extLst>
            </p:cNvPr>
            <p:cNvSpPr txBox="1"/>
            <p:nvPr/>
          </p:nvSpPr>
          <p:spPr>
            <a:xfrm>
              <a:off x="-21624" y="1083407"/>
              <a:ext cx="1927066" cy="369332"/>
            </a:xfrm>
            <a:prstGeom prst="rect">
              <a:avLst/>
            </a:prstGeom>
            <a:noFill/>
          </p:spPr>
          <p:txBody>
            <a:bodyPr wrap="none" rtlCol="0">
              <a:spAutoFit/>
            </a:bodyPr>
            <a:lstStyle/>
            <a:p>
              <a:r>
                <a:rPr lang="en-US" dirty="0"/>
                <a:t>D = Diversity Index</a:t>
              </a:r>
            </a:p>
          </p:txBody>
        </p:sp>
        <p:sp>
          <p:nvSpPr>
            <p:cNvPr id="12" name="TextBox 11">
              <a:extLst>
                <a:ext uri="{FF2B5EF4-FFF2-40B4-BE49-F238E27FC236}">
                  <a16:creationId xmlns:a16="http://schemas.microsoft.com/office/drawing/2014/main" id="{7F018C16-E549-52A3-165A-B44D4BA23AB5}"/>
                </a:ext>
              </a:extLst>
            </p:cNvPr>
            <p:cNvSpPr txBox="1"/>
            <p:nvPr/>
          </p:nvSpPr>
          <p:spPr>
            <a:xfrm>
              <a:off x="-21624" y="1959599"/>
              <a:ext cx="3778920" cy="369332"/>
            </a:xfrm>
            <a:prstGeom prst="rect">
              <a:avLst/>
            </a:prstGeom>
            <a:noFill/>
          </p:spPr>
          <p:txBody>
            <a:bodyPr wrap="none" rtlCol="0">
              <a:spAutoFit/>
            </a:bodyPr>
            <a:lstStyle/>
            <a:p>
              <a:r>
                <a:rPr lang="en-US" dirty="0"/>
                <a:t>N = the </a:t>
              </a:r>
              <a:r>
                <a:rPr lang="en-US" b="1" dirty="0"/>
                <a:t>total</a:t>
              </a:r>
              <a:r>
                <a:rPr lang="en-US" dirty="0"/>
                <a:t> number of </a:t>
              </a:r>
              <a:r>
                <a:rPr lang="en-US" b="1" dirty="0"/>
                <a:t>all individuals</a:t>
              </a:r>
              <a:endParaRPr lang="en-US" dirty="0"/>
            </a:p>
          </p:txBody>
        </p:sp>
        <p:sp>
          <p:nvSpPr>
            <p:cNvPr id="17" name="TextBox 16">
              <a:extLst>
                <a:ext uri="{FF2B5EF4-FFF2-40B4-BE49-F238E27FC236}">
                  <a16:creationId xmlns:a16="http://schemas.microsoft.com/office/drawing/2014/main" id="{90DF28ED-4645-C4E4-4CA4-BAE19C247F0F}"/>
                </a:ext>
              </a:extLst>
            </p:cNvPr>
            <p:cNvSpPr txBox="1"/>
            <p:nvPr/>
          </p:nvSpPr>
          <p:spPr>
            <a:xfrm>
              <a:off x="-21625" y="1683506"/>
              <a:ext cx="5067467" cy="369332"/>
            </a:xfrm>
            <a:prstGeom prst="rect">
              <a:avLst/>
            </a:prstGeom>
            <a:noFill/>
          </p:spPr>
          <p:txBody>
            <a:bodyPr wrap="square" rtlCol="0">
              <a:spAutoFit/>
            </a:bodyPr>
            <a:lstStyle/>
            <a:p>
              <a:r>
                <a:rPr lang="en-US" dirty="0"/>
                <a:t>n = the number of individuals of that specific species</a:t>
              </a:r>
            </a:p>
          </p:txBody>
        </p:sp>
        <mc:AlternateContent xmlns:mc="http://schemas.openxmlformats.org/markup-compatibility/2006" xmlns:a14="http://schemas.microsoft.com/office/drawing/2010/main">
          <mc:Choice Requires="a14">
            <p:sp>
              <p:nvSpPr>
                <p:cNvPr id="18" name="TextBox 17">
                  <a:extLst>
                    <a:ext uri="{FF2B5EF4-FFF2-40B4-BE49-F238E27FC236}">
                      <a16:creationId xmlns:a16="http://schemas.microsoft.com/office/drawing/2014/main" id="{3AB1F68D-4356-6170-F220-57AFE37BA4FF}"/>
                    </a:ext>
                  </a:extLst>
                </p:cNvPr>
                <p:cNvSpPr txBox="1"/>
                <p:nvPr/>
              </p:nvSpPr>
              <p:spPr>
                <a:xfrm>
                  <a:off x="-21624" y="1377424"/>
                  <a:ext cx="5327677" cy="369332"/>
                </a:xfrm>
                <a:prstGeom prst="rect">
                  <a:avLst/>
                </a:prstGeom>
                <a:noFill/>
              </p:spPr>
              <p:txBody>
                <a:bodyPr wrap="none" rtlCol="0">
                  <a:spAutoFit/>
                </a:bodyPr>
                <a:lstStyle/>
                <a:p>
                  <a14:m>
                    <m:oMath xmlns:m="http://schemas.openxmlformats.org/officeDocument/2006/math">
                      <m:r>
                        <a:rPr lang="en-US" i="1" smtClean="0">
                          <a:latin typeface="Cambria Math" panose="02040503050406030204" pitchFamily="18" charset="0"/>
                        </a:rPr>
                        <m:t>∑</m:t>
                      </m:r>
                    </m:oMath>
                  </a14:m>
                  <a:r>
                    <a:rPr lang="en-US" dirty="0"/>
                    <a:t> = the sum of all the calculations (add all the values) </a:t>
                  </a:r>
                </a:p>
              </p:txBody>
            </p:sp>
          </mc:Choice>
          <mc:Fallback xmlns="">
            <p:sp>
              <p:nvSpPr>
                <p:cNvPr id="18" name="TextBox 17">
                  <a:extLst>
                    <a:ext uri="{FF2B5EF4-FFF2-40B4-BE49-F238E27FC236}">
                      <a16:creationId xmlns:a16="http://schemas.microsoft.com/office/drawing/2014/main" id="{3AB1F68D-4356-6170-F220-57AFE37BA4FF}"/>
                    </a:ext>
                  </a:extLst>
                </p:cNvPr>
                <p:cNvSpPr txBox="1">
                  <a:spLocks noRot="1" noChangeAspect="1" noMove="1" noResize="1" noEditPoints="1" noAdjustHandles="1" noChangeArrowheads="1" noChangeShapeType="1" noTextEdit="1"/>
                </p:cNvSpPr>
                <p:nvPr/>
              </p:nvSpPr>
              <p:spPr>
                <a:xfrm>
                  <a:off x="-21624" y="1377424"/>
                  <a:ext cx="5327677" cy="369332"/>
                </a:xfrm>
                <a:prstGeom prst="rect">
                  <a:avLst/>
                </a:prstGeom>
                <a:blipFill>
                  <a:blip r:embed="rId5"/>
                  <a:stretch>
                    <a:fillRect l="-476" t="-6667" b="-26667"/>
                  </a:stretch>
                </a:blipFill>
              </p:spPr>
              <p:txBody>
                <a:bodyPr/>
                <a:lstStyle/>
                <a:p>
                  <a:r>
                    <a:rPr lang="en-US">
                      <a:noFill/>
                    </a:rPr>
                    <a:t> </a:t>
                  </a:r>
                </a:p>
              </p:txBody>
            </p:sp>
          </mc:Fallback>
        </mc:AlternateContent>
      </p:grpSp>
      <p:sp>
        <p:nvSpPr>
          <p:cNvPr id="22" name="TextBox 21">
            <a:extLst>
              <a:ext uri="{FF2B5EF4-FFF2-40B4-BE49-F238E27FC236}">
                <a16:creationId xmlns:a16="http://schemas.microsoft.com/office/drawing/2014/main" id="{C3B7EE77-8236-9725-FC08-88CDE9FC4A9B}"/>
              </a:ext>
            </a:extLst>
          </p:cNvPr>
          <p:cNvSpPr txBox="1"/>
          <p:nvPr/>
        </p:nvSpPr>
        <p:spPr>
          <a:xfrm>
            <a:off x="6095999" y="146217"/>
            <a:ext cx="5717459" cy="954107"/>
          </a:xfrm>
          <a:prstGeom prst="rect">
            <a:avLst/>
          </a:prstGeom>
          <a:noFill/>
          <a:ln>
            <a:solidFill>
              <a:schemeClr val="tx1"/>
            </a:solidFill>
          </a:ln>
        </p:spPr>
        <p:txBody>
          <a:bodyPr wrap="square" rtlCol="0">
            <a:spAutoFit/>
          </a:bodyPr>
          <a:lstStyle/>
          <a:p>
            <a:r>
              <a:rPr lang="en-US" sz="2800" dirty="0"/>
              <a:t>Suppose you catch 11 Crabs, 14 Striped Bass, and 2 Shrimp</a:t>
            </a:r>
          </a:p>
        </p:txBody>
      </p:sp>
      <p:sp>
        <p:nvSpPr>
          <p:cNvPr id="23" name="TextBox 22">
            <a:extLst>
              <a:ext uri="{FF2B5EF4-FFF2-40B4-BE49-F238E27FC236}">
                <a16:creationId xmlns:a16="http://schemas.microsoft.com/office/drawing/2014/main" id="{A2EF8AA6-31F0-F5B9-CD0A-A99AB4CA7060}"/>
              </a:ext>
            </a:extLst>
          </p:cNvPr>
          <p:cNvSpPr txBox="1"/>
          <p:nvPr/>
        </p:nvSpPr>
        <p:spPr>
          <a:xfrm>
            <a:off x="6095998" y="1195541"/>
            <a:ext cx="5717459" cy="954107"/>
          </a:xfrm>
          <a:prstGeom prst="rect">
            <a:avLst/>
          </a:prstGeom>
          <a:noFill/>
          <a:ln>
            <a:solidFill>
              <a:schemeClr val="tx1"/>
            </a:solidFill>
          </a:ln>
        </p:spPr>
        <p:txBody>
          <a:bodyPr wrap="square" rtlCol="0">
            <a:spAutoFit/>
          </a:bodyPr>
          <a:lstStyle/>
          <a:p>
            <a:r>
              <a:rPr lang="en-US" sz="2800" dirty="0"/>
              <a:t>Step 1. Write down the number of individuals of a species in column 1</a:t>
            </a:r>
          </a:p>
        </p:txBody>
      </p:sp>
      <p:sp>
        <p:nvSpPr>
          <p:cNvPr id="26" name="Rectangle 25">
            <a:extLst>
              <a:ext uri="{FF2B5EF4-FFF2-40B4-BE49-F238E27FC236}">
                <a16:creationId xmlns:a16="http://schemas.microsoft.com/office/drawing/2014/main" id="{59E6843C-E709-0111-E3AD-EE78080248B6}"/>
              </a:ext>
            </a:extLst>
          </p:cNvPr>
          <p:cNvSpPr/>
          <p:nvPr/>
        </p:nvSpPr>
        <p:spPr>
          <a:xfrm>
            <a:off x="2325542" y="679398"/>
            <a:ext cx="353218" cy="369332"/>
          </a:xfrm>
          <a:prstGeom prst="rect">
            <a:avLst/>
          </a:prstGeom>
          <a:solidFill>
            <a:srgbClr val="FFFF00">
              <a:alpha val="420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ECF85901-D1C8-B7B3-C4D6-8583F0F9B3CA}"/>
              </a:ext>
            </a:extLst>
          </p:cNvPr>
          <p:cNvSpPr/>
          <p:nvPr/>
        </p:nvSpPr>
        <p:spPr>
          <a:xfrm>
            <a:off x="3305117" y="672036"/>
            <a:ext cx="353218" cy="369332"/>
          </a:xfrm>
          <a:prstGeom prst="rect">
            <a:avLst/>
          </a:prstGeom>
          <a:solidFill>
            <a:srgbClr val="FFFF00">
              <a:alpha val="420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TextBox 27">
            <a:extLst>
              <a:ext uri="{FF2B5EF4-FFF2-40B4-BE49-F238E27FC236}">
                <a16:creationId xmlns:a16="http://schemas.microsoft.com/office/drawing/2014/main" id="{D03FB875-135E-B5DA-8661-1C9FAA468915}"/>
              </a:ext>
            </a:extLst>
          </p:cNvPr>
          <p:cNvSpPr txBox="1"/>
          <p:nvPr/>
        </p:nvSpPr>
        <p:spPr>
          <a:xfrm>
            <a:off x="-1" y="6488668"/>
            <a:ext cx="623889" cy="369332"/>
          </a:xfrm>
          <a:prstGeom prst="rect">
            <a:avLst/>
          </a:prstGeom>
          <a:noFill/>
        </p:spPr>
        <p:txBody>
          <a:bodyPr wrap="none" rtlCol="0">
            <a:spAutoFit/>
          </a:bodyPr>
          <a:lstStyle/>
          <a:p>
            <a:r>
              <a:rPr lang="en-US" dirty="0"/>
              <a:t>Ex. 9</a:t>
            </a:r>
          </a:p>
        </p:txBody>
      </p:sp>
      <p:sp>
        <p:nvSpPr>
          <p:cNvPr id="29" name="Rectangle 28">
            <a:extLst>
              <a:ext uri="{FF2B5EF4-FFF2-40B4-BE49-F238E27FC236}">
                <a16:creationId xmlns:a16="http://schemas.microsoft.com/office/drawing/2014/main" id="{C5380C60-3564-CE35-CC28-F4052A0C793F}"/>
              </a:ext>
            </a:extLst>
          </p:cNvPr>
          <p:cNvSpPr/>
          <p:nvPr/>
        </p:nvSpPr>
        <p:spPr>
          <a:xfrm>
            <a:off x="2279912" y="2279398"/>
            <a:ext cx="829779" cy="369332"/>
          </a:xfrm>
          <a:prstGeom prst="rect">
            <a:avLst/>
          </a:prstGeom>
          <a:solidFill>
            <a:srgbClr val="FFFF00">
              <a:alpha val="420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u="sng" dirty="0">
                <a:solidFill>
                  <a:schemeClr val="tx1"/>
                </a:solidFill>
              </a:rPr>
              <a:t>Step 1</a:t>
            </a:r>
          </a:p>
        </p:txBody>
      </p:sp>
    </p:spTree>
    <p:extLst>
      <p:ext uri="{BB962C8B-B14F-4D97-AF65-F5344CB8AC3E}">
        <p14:creationId xmlns:p14="http://schemas.microsoft.com/office/powerpoint/2010/main" val="42613918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4" name="Table 3">
                <a:extLst>
                  <a:ext uri="{FF2B5EF4-FFF2-40B4-BE49-F238E27FC236}">
                    <a16:creationId xmlns:a16="http://schemas.microsoft.com/office/drawing/2014/main" id="{99B4B076-1F64-3A27-DE08-DD3704252990}"/>
                  </a:ext>
                </a:extLst>
              </p:cNvPr>
              <p:cNvGraphicFramePr>
                <a:graphicFrameLocks noGrp="1"/>
              </p:cNvGraphicFramePr>
              <p:nvPr>
                <p:extLst>
                  <p:ext uri="{D42A27DB-BD31-4B8C-83A1-F6EECF244321}">
                    <p14:modId xmlns:p14="http://schemas.microsoft.com/office/powerpoint/2010/main" val="2819570037"/>
                  </p:ext>
                </p:extLst>
              </p:nvPr>
            </p:nvGraphicFramePr>
            <p:xfrm>
              <a:off x="69850" y="2648730"/>
              <a:ext cx="12052299" cy="4200896"/>
            </p:xfrm>
            <a:graphic>
              <a:graphicData uri="http://schemas.openxmlformats.org/drawingml/2006/table">
                <a:tbl>
                  <a:tblPr firstRow="1" firstCol="1" bandRow="1">
                    <a:tableStyleId>{5C22544A-7EE6-4342-B048-85BDC9FD1C3A}</a:tableStyleId>
                  </a:tblPr>
                  <a:tblGrid>
                    <a:gridCol w="1892594">
                      <a:extLst>
                        <a:ext uri="{9D8B030D-6E8A-4147-A177-3AD203B41FA5}">
                          <a16:colId xmlns:a16="http://schemas.microsoft.com/office/drawing/2014/main" val="4131464554"/>
                        </a:ext>
                      </a:extLst>
                    </a:gridCol>
                    <a:gridCol w="1860698">
                      <a:extLst>
                        <a:ext uri="{9D8B030D-6E8A-4147-A177-3AD203B41FA5}">
                          <a16:colId xmlns:a16="http://schemas.microsoft.com/office/drawing/2014/main" val="1179444671"/>
                        </a:ext>
                      </a:extLst>
                    </a:gridCol>
                    <a:gridCol w="2243470">
                      <a:extLst>
                        <a:ext uri="{9D8B030D-6E8A-4147-A177-3AD203B41FA5}">
                          <a16:colId xmlns:a16="http://schemas.microsoft.com/office/drawing/2014/main" val="135832719"/>
                        </a:ext>
                      </a:extLst>
                    </a:gridCol>
                    <a:gridCol w="3125972">
                      <a:extLst>
                        <a:ext uri="{9D8B030D-6E8A-4147-A177-3AD203B41FA5}">
                          <a16:colId xmlns:a16="http://schemas.microsoft.com/office/drawing/2014/main" val="945451759"/>
                        </a:ext>
                      </a:extLst>
                    </a:gridCol>
                    <a:gridCol w="2929565">
                      <a:extLst>
                        <a:ext uri="{9D8B030D-6E8A-4147-A177-3AD203B41FA5}">
                          <a16:colId xmlns:a16="http://schemas.microsoft.com/office/drawing/2014/main" val="2061634582"/>
                        </a:ext>
                      </a:extLst>
                    </a:gridCol>
                  </a:tblGrid>
                  <a:tr h="952474">
                    <a:tc>
                      <a:txBody>
                        <a:bodyPr/>
                        <a:lstStyle/>
                        <a:p>
                          <a:pPr marL="0" marR="0" algn="l">
                            <a:lnSpc>
                              <a:spcPct val="115000"/>
                            </a:lnSpc>
                            <a:spcBef>
                              <a:spcPts val="0"/>
                            </a:spcBef>
                            <a:spcAft>
                              <a:spcPts val="0"/>
                            </a:spcAft>
                          </a:pPr>
                          <a:r>
                            <a:rPr lang="en-US" sz="2000">
                              <a:effectLst/>
                            </a:rPr>
                            <a:t>Organism</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Number of individuals (n)</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a:effectLst/>
                            </a:rPr>
                            <a:t>n/N =</a:t>
                          </a:r>
                          <a:endParaRPr lang="en-US" sz="2400">
                            <a:effectLst/>
                          </a:endParaRPr>
                        </a:p>
                        <a:p>
                          <a:pPr marL="0" marR="0" algn="l">
                            <a:lnSpc>
                              <a:spcPct val="115000"/>
                            </a:lnSpc>
                            <a:spcBef>
                              <a:spcPts val="0"/>
                            </a:spcBef>
                            <a:spcAft>
                              <a:spcPts val="0"/>
                            </a:spcAft>
                          </a:pPr>
                          <a:r>
                            <a:rPr lang="en-US" sz="2000">
                              <a:effectLst/>
                            </a:rPr>
                            <a:t>(11 crabs /27 total)</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(n/N)</a:t>
                          </a:r>
                          <a:r>
                            <a:rPr lang="en-US" sz="2000" baseline="30000" dirty="0">
                              <a:effectLst/>
                            </a:rPr>
                            <a:t>2</a:t>
                          </a: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1 - </a:t>
                          </a:r>
                          <a14:m>
                            <m:oMath xmlns:m="http://schemas.openxmlformats.org/officeDocument/2006/math">
                              <m:r>
                                <a:rPr lang="en-US" sz="2000">
                                  <a:effectLst/>
                                  <a:latin typeface="Cambria Math" panose="02040503050406030204" pitchFamily="18" charset="0"/>
                                </a:rPr>
                                <m:t>∑</m:t>
                              </m:r>
                            </m:oMath>
                          </a14:m>
                          <a:r>
                            <a:rPr lang="en-US" sz="2000" dirty="0">
                              <a:effectLst/>
                            </a:rPr>
                            <a:t>(n/N)</a:t>
                          </a:r>
                          <a:r>
                            <a:rPr lang="en-US" sz="2000" baseline="30000" dirty="0">
                              <a:effectLst/>
                            </a:rPr>
                            <a:t>2</a:t>
                          </a:r>
                          <a:r>
                            <a:rPr lang="en-US" sz="2000" dirty="0">
                              <a:effectLst/>
                            </a:rPr>
                            <a:t> =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2837916259"/>
                      </a:ext>
                    </a:extLst>
                  </a:tr>
                  <a:tr h="814002">
                    <a:tc>
                      <a:txBody>
                        <a:bodyPr/>
                        <a:lstStyle/>
                        <a:p>
                          <a:pPr marL="0" marR="0" algn="l">
                            <a:lnSpc>
                              <a:spcPct val="115000"/>
                            </a:lnSpc>
                            <a:spcBef>
                              <a:spcPts val="0"/>
                            </a:spcBef>
                            <a:spcAft>
                              <a:spcPts val="0"/>
                            </a:spcAft>
                          </a:pPr>
                          <a:r>
                            <a:rPr lang="en-US" sz="2000" dirty="0">
                              <a:effectLst/>
                            </a:rPr>
                            <a:t> Crabs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11</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11/27 = 0.407</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734190126"/>
                      </a:ext>
                    </a:extLst>
                  </a:tr>
                  <a:tr h="689111">
                    <a:tc>
                      <a:txBody>
                        <a:bodyPr/>
                        <a:lstStyle/>
                        <a:p>
                          <a:pPr marL="0" marR="0" algn="l">
                            <a:lnSpc>
                              <a:spcPct val="115000"/>
                            </a:lnSpc>
                            <a:spcBef>
                              <a:spcPts val="0"/>
                            </a:spcBef>
                            <a:spcAft>
                              <a:spcPts val="0"/>
                            </a:spcAft>
                          </a:pPr>
                          <a:r>
                            <a:rPr lang="en-US" sz="2000" dirty="0">
                              <a:effectLst/>
                            </a:rPr>
                            <a:t> Striped Bass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14/27 = 0.519</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2945813809"/>
                      </a:ext>
                    </a:extLst>
                  </a:tr>
                  <a:tr h="689111">
                    <a:tc>
                      <a:txBody>
                        <a:bodyPr/>
                        <a:lstStyle/>
                        <a:p>
                          <a:pPr marL="0" marR="0" algn="l">
                            <a:lnSpc>
                              <a:spcPct val="115000"/>
                            </a:lnSpc>
                            <a:spcBef>
                              <a:spcPts val="0"/>
                            </a:spcBef>
                            <a:spcAft>
                              <a:spcPts val="0"/>
                            </a:spcAft>
                          </a:pPr>
                          <a:r>
                            <a:rPr lang="en-US" sz="2000" dirty="0">
                              <a:effectLst/>
                            </a:rPr>
                            <a:t> Shrimp</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2</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2/27 = 0.074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1198677029"/>
                      </a:ext>
                    </a:extLst>
                  </a:tr>
                  <a:tr h="1056198">
                    <a:tc>
                      <a:txBody>
                        <a:bodyPr/>
                        <a:lstStyle/>
                        <a:p>
                          <a:pPr marL="0" marR="0" algn="l">
                            <a:lnSpc>
                              <a:spcPct val="115000"/>
                            </a:lnSpc>
                            <a:spcBef>
                              <a:spcPts val="0"/>
                            </a:spcBef>
                            <a:spcAft>
                              <a:spcPts val="0"/>
                            </a:spcAft>
                          </a:pPr>
                          <a:r>
                            <a:rPr lang="en-US" sz="2000" dirty="0">
                              <a:effectLst/>
                            </a:rPr>
                            <a:t>Total species </a:t>
                          </a:r>
                          <a:r>
                            <a:rPr lang="en-US" sz="2000" i="1" dirty="0">
                              <a:effectLst/>
                            </a:rPr>
                            <a:t>(S</a:t>
                          </a:r>
                          <a:r>
                            <a:rPr lang="en-US" sz="2000" i="0" dirty="0">
                              <a:effectLst/>
                            </a:rPr>
                            <a:t>) = 3</a:t>
                          </a:r>
                          <a:endParaRPr lang="en-US" sz="2400" i="1"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b="1" dirty="0">
                              <a:effectLst/>
                            </a:rPr>
                            <a:t>Total N </a:t>
                          </a:r>
                          <a:r>
                            <a:rPr lang="en-US" sz="2000" dirty="0">
                              <a:effectLst/>
                            </a:rPr>
                            <a:t>= 27</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630369890"/>
                      </a:ext>
                    </a:extLst>
                  </a:tr>
                </a:tbl>
              </a:graphicData>
            </a:graphic>
          </p:graphicFrame>
        </mc:Choice>
        <mc:Fallback xmlns="">
          <p:graphicFrame>
            <p:nvGraphicFramePr>
              <p:cNvPr id="4" name="Table 3">
                <a:extLst>
                  <a:ext uri="{FF2B5EF4-FFF2-40B4-BE49-F238E27FC236}">
                    <a16:creationId xmlns:a16="http://schemas.microsoft.com/office/drawing/2014/main" id="{99B4B076-1F64-3A27-DE08-DD3704252990}"/>
                  </a:ext>
                </a:extLst>
              </p:cNvPr>
              <p:cNvGraphicFramePr>
                <a:graphicFrameLocks noGrp="1"/>
              </p:cNvGraphicFramePr>
              <p:nvPr>
                <p:extLst>
                  <p:ext uri="{D42A27DB-BD31-4B8C-83A1-F6EECF244321}">
                    <p14:modId xmlns:p14="http://schemas.microsoft.com/office/powerpoint/2010/main" val="2819570037"/>
                  </p:ext>
                </p:extLst>
              </p:nvPr>
            </p:nvGraphicFramePr>
            <p:xfrm>
              <a:off x="69850" y="2648730"/>
              <a:ext cx="12052299" cy="4200896"/>
            </p:xfrm>
            <a:graphic>
              <a:graphicData uri="http://schemas.openxmlformats.org/drawingml/2006/table">
                <a:tbl>
                  <a:tblPr firstRow="1" firstCol="1" bandRow="1">
                    <a:tableStyleId>{5C22544A-7EE6-4342-B048-85BDC9FD1C3A}</a:tableStyleId>
                  </a:tblPr>
                  <a:tblGrid>
                    <a:gridCol w="1892594">
                      <a:extLst>
                        <a:ext uri="{9D8B030D-6E8A-4147-A177-3AD203B41FA5}">
                          <a16:colId xmlns:a16="http://schemas.microsoft.com/office/drawing/2014/main" val="4131464554"/>
                        </a:ext>
                      </a:extLst>
                    </a:gridCol>
                    <a:gridCol w="1860698">
                      <a:extLst>
                        <a:ext uri="{9D8B030D-6E8A-4147-A177-3AD203B41FA5}">
                          <a16:colId xmlns:a16="http://schemas.microsoft.com/office/drawing/2014/main" val="1179444671"/>
                        </a:ext>
                      </a:extLst>
                    </a:gridCol>
                    <a:gridCol w="2243470">
                      <a:extLst>
                        <a:ext uri="{9D8B030D-6E8A-4147-A177-3AD203B41FA5}">
                          <a16:colId xmlns:a16="http://schemas.microsoft.com/office/drawing/2014/main" val="135832719"/>
                        </a:ext>
                      </a:extLst>
                    </a:gridCol>
                    <a:gridCol w="3125972">
                      <a:extLst>
                        <a:ext uri="{9D8B030D-6E8A-4147-A177-3AD203B41FA5}">
                          <a16:colId xmlns:a16="http://schemas.microsoft.com/office/drawing/2014/main" val="945451759"/>
                        </a:ext>
                      </a:extLst>
                    </a:gridCol>
                    <a:gridCol w="2929565">
                      <a:extLst>
                        <a:ext uri="{9D8B030D-6E8A-4147-A177-3AD203B41FA5}">
                          <a16:colId xmlns:a16="http://schemas.microsoft.com/office/drawing/2014/main" val="2061634582"/>
                        </a:ext>
                      </a:extLst>
                    </a:gridCol>
                  </a:tblGrid>
                  <a:tr h="952474">
                    <a:tc>
                      <a:txBody>
                        <a:bodyPr/>
                        <a:lstStyle/>
                        <a:p>
                          <a:pPr marL="0" marR="0" algn="l">
                            <a:lnSpc>
                              <a:spcPct val="115000"/>
                            </a:lnSpc>
                            <a:spcBef>
                              <a:spcPts val="0"/>
                            </a:spcBef>
                            <a:spcAft>
                              <a:spcPts val="0"/>
                            </a:spcAft>
                          </a:pPr>
                          <a:r>
                            <a:rPr lang="en-US" sz="2000">
                              <a:effectLst/>
                            </a:rPr>
                            <a:t>Organism</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Number of individuals (n)</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a:effectLst/>
                            </a:rPr>
                            <a:t>n/N =</a:t>
                          </a:r>
                          <a:endParaRPr lang="en-US" sz="2400">
                            <a:effectLst/>
                          </a:endParaRPr>
                        </a:p>
                        <a:p>
                          <a:pPr marL="0" marR="0" algn="l">
                            <a:lnSpc>
                              <a:spcPct val="115000"/>
                            </a:lnSpc>
                            <a:spcBef>
                              <a:spcPts val="0"/>
                            </a:spcBef>
                            <a:spcAft>
                              <a:spcPts val="0"/>
                            </a:spcAft>
                          </a:pPr>
                          <a:r>
                            <a:rPr lang="en-US" sz="2000">
                              <a:effectLst/>
                            </a:rPr>
                            <a:t>(11 crabs /27 total)</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(n/N)</a:t>
                          </a:r>
                          <a:r>
                            <a:rPr lang="en-US" sz="2000" baseline="30000" dirty="0">
                              <a:effectLst/>
                            </a:rPr>
                            <a:t>2</a:t>
                          </a: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endParaRPr lang="en-US"/>
                        </a:p>
                      </a:txBody>
                      <a:tcPr marL="51371" marR="51371" marT="0" marB="0">
                        <a:blipFill>
                          <a:blip r:embed="rId3"/>
                          <a:stretch>
                            <a:fillRect l="-311688" t="-5333" r="-866" b="-344000"/>
                          </a:stretch>
                        </a:blipFill>
                      </a:tcPr>
                    </a:tc>
                    <a:extLst>
                      <a:ext uri="{0D108BD9-81ED-4DB2-BD59-A6C34878D82A}">
                        <a16:rowId xmlns:a16="http://schemas.microsoft.com/office/drawing/2014/main" val="2837916259"/>
                      </a:ext>
                    </a:extLst>
                  </a:tr>
                  <a:tr h="814002">
                    <a:tc>
                      <a:txBody>
                        <a:bodyPr/>
                        <a:lstStyle/>
                        <a:p>
                          <a:pPr marL="0" marR="0" algn="l">
                            <a:lnSpc>
                              <a:spcPct val="115000"/>
                            </a:lnSpc>
                            <a:spcBef>
                              <a:spcPts val="0"/>
                            </a:spcBef>
                            <a:spcAft>
                              <a:spcPts val="0"/>
                            </a:spcAft>
                          </a:pPr>
                          <a:r>
                            <a:rPr lang="en-US" sz="2000" dirty="0">
                              <a:effectLst/>
                            </a:rPr>
                            <a:t> Crabs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11</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11/27 = 0.407</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734190126"/>
                      </a:ext>
                    </a:extLst>
                  </a:tr>
                  <a:tr h="689111">
                    <a:tc>
                      <a:txBody>
                        <a:bodyPr/>
                        <a:lstStyle/>
                        <a:p>
                          <a:pPr marL="0" marR="0" algn="l">
                            <a:lnSpc>
                              <a:spcPct val="115000"/>
                            </a:lnSpc>
                            <a:spcBef>
                              <a:spcPts val="0"/>
                            </a:spcBef>
                            <a:spcAft>
                              <a:spcPts val="0"/>
                            </a:spcAft>
                          </a:pPr>
                          <a:r>
                            <a:rPr lang="en-US" sz="2000" dirty="0">
                              <a:effectLst/>
                            </a:rPr>
                            <a:t> Striped Bass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14/27 = 0.519</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2945813809"/>
                      </a:ext>
                    </a:extLst>
                  </a:tr>
                  <a:tr h="689111">
                    <a:tc>
                      <a:txBody>
                        <a:bodyPr/>
                        <a:lstStyle/>
                        <a:p>
                          <a:pPr marL="0" marR="0" algn="l">
                            <a:lnSpc>
                              <a:spcPct val="115000"/>
                            </a:lnSpc>
                            <a:spcBef>
                              <a:spcPts val="0"/>
                            </a:spcBef>
                            <a:spcAft>
                              <a:spcPts val="0"/>
                            </a:spcAft>
                          </a:pPr>
                          <a:r>
                            <a:rPr lang="en-US" sz="2000" dirty="0">
                              <a:effectLst/>
                            </a:rPr>
                            <a:t> Shrimp</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2</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2/27 = 0.074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1198677029"/>
                      </a:ext>
                    </a:extLst>
                  </a:tr>
                  <a:tr h="1056198">
                    <a:tc>
                      <a:txBody>
                        <a:bodyPr/>
                        <a:lstStyle/>
                        <a:p>
                          <a:pPr marL="0" marR="0" algn="l">
                            <a:lnSpc>
                              <a:spcPct val="115000"/>
                            </a:lnSpc>
                            <a:spcBef>
                              <a:spcPts val="0"/>
                            </a:spcBef>
                            <a:spcAft>
                              <a:spcPts val="0"/>
                            </a:spcAft>
                          </a:pPr>
                          <a:r>
                            <a:rPr lang="en-US" sz="2000" dirty="0">
                              <a:effectLst/>
                            </a:rPr>
                            <a:t>Total species </a:t>
                          </a:r>
                          <a:r>
                            <a:rPr lang="en-US" sz="2000" i="1" dirty="0">
                              <a:effectLst/>
                            </a:rPr>
                            <a:t>(S</a:t>
                          </a:r>
                          <a:r>
                            <a:rPr lang="en-US" sz="2000" i="0" dirty="0">
                              <a:effectLst/>
                            </a:rPr>
                            <a:t>) = 3</a:t>
                          </a:r>
                          <a:endParaRPr lang="en-US" sz="2400" i="1"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b="1" dirty="0">
                              <a:effectLst/>
                            </a:rPr>
                            <a:t>Total N </a:t>
                          </a:r>
                          <a:r>
                            <a:rPr lang="en-US" sz="2000" dirty="0">
                              <a:effectLst/>
                            </a:rPr>
                            <a:t>= 27</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630369890"/>
                      </a:ext>
                    </a:extLst>
                  </a:tr>
                </a:tbl>
              </a:graphicData>
            </a:graphic>
          </p:graphicFrame>
        </mc:Fallback>
      </mc:AlternateContent>
      <p:sp>
        <p:nvSpPr>
          <p:cNvPr id="2" name="TextBox 1">
            <a:extLst>
              <a:ext uri="{FF2B5EF4-FFF2-40B4-BE49-F238E27FC236}">
                <a16:creationId xmlns:a16="http://schemas.microsoft.com/office/drawing/2014/main" id="{86F41D9C-0E52-27FD-27AE-E6FC24F5D8B3}"/>
              </a:ext>
            </a:extLst>
          </p:cNvPr>
          <p:cNvSpPr txBox="1"/>
          <p:nvPr/>
        </p:nvSpPr>
        <p:spPr>
          <a:xfrm>
            <a:off x="0" y="0"/>
            <a:ext cx="5521255" cy="523220"/>
          </a:xfrm>
          <a:prstGeom prst="rect">
            <a:avLst/>
          </a:prstGeom>
          <a:noFill/>
        </p:spPr>
        <p:txBody>
          <a:bodyPr wrap="none" rtlCol="0">
            <a:spAutoFit/>
          </a:bodyPr>
          <a:lstStyle/>
          <a:p>
            <a:r>
              <a:rPr lang="en-US" sz="2800" dirty="0"/>
              <a:t>Simpson’s Diversity Index Worksheet</a:t>
            </a: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47276B5E-D6D6-3507-7B44-8869EEDCAF2F}"/>
                  </a:ext>
                </a:extLst>
              </p:cNvPr>
              <p:cNvSpPr txBox="1"/>
              <p:nvPr/>
            </p:nvSpPr>
            <p:spPr>
              <a:xfrm>
                <a:off x="-21625" y="547333"/>
                <a:ext cx="4142737" cy="5539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3600" b="0" i="1" smtClean="0">
                          <a:latin typeface="Cambria Math" panose="02040503050406030204" pitchFamily="18" charset="0"/>
                        </a:rPr>
                        <m:t>𝐷</m:t>
                      </m:r>
                      <m:r>
                        <a:rPr lang="en-US" sz="3600" b="0" i="1" smtClean="0">
                          <a:latin typeface="Cambria Math" panose="02040503050406030204" pitchFamily="18" charset="0"/>
                        </a:rPr>
                        <m:t>=1 −∑(</m:t>
                      </m:r>
                      <m:r>
                        <a:rPr lang="en-US" sz="3600" b="0" i="1" smtClean="0">
                          <a:latin typeface="Cambria Math" panose="02040503050406030204" pitchFamily="18" charset="0"/>
                        </a:rPr>
                        <m:t>𝑛</m:t>
                      </m:r>
                      <m:r>
                        <a:rPr lang="en-US" sz="3600" b="0" i="1" smtClean="0">
                          <a:latin typeface="Cambria Math" panose="02040503050406030204" pitchFamily="18" charset="0"/>
                        </a:rPr>
                        <m:t> ÷</m:t>
                      </m:r>
                      <m:sSup>
                        <m:sSupPr>
                          <m:ctrlPr>
                            <a:rPr lang="en-US" sz="3600" b="0" i="1" smtClean="0">
                              <a:latin typeface="Cambria Math" panose="02040503050406030204" pitchFamily="18" charset="0"/>
                              <a:ea typeface="Cambria Math" panose="02040503050406030204" pitchFamily="18" charset="0"/>
                            </a:rPr>
                          </m:ctrlPr>
                        </m:sSupPr>
                        <m:e>
                          <m:r>
                            <a:rPr lang="en-US" sz="3600" b="0" i="1" smtClean="0">
                              <a:latin typeface="Cambria Math" panose="02040503050406030204" pitchFamily="18" charset="0"/>
                              <a:ea typeface="Cambria Math" panose="02040503050406030204" pitchFamily="18" charset="0"/>
                            </a:rPr>
                            <m:t>𝑁</m:t>
                          </m:r>
                          <m:r>
                            <a:rPr lang="en-US" sz="3600" b="0" i="1" smtClean="0">
                              <a:latin typeface="Cambria Math" panose="02040503050406030204" pitchFamily="18" charset="0"/>
                              <a:ea typeface="Cambria Math" panose="02040503050406030204" pitchFamily="18" charset="0"/>
                            </a:rPr>
                            <m:t>)</m:t>
                          </m:r>
                        </m:e>
                        <m:sup>
                          <m:r>
                            <a:rPr lang="en-US" sz="3600" b="0" i="1" smtClean="0">
                              <a:latin typeface="Cambria Math" panose="02040503050406030204" pitchFamily="18" charset="0"/>
                              <a:ea typeface="Cambria Math" panose="02040503050406030204" pitchFamily="18" charset="0"/>
                            </a:rPr>
                            <m:t>2</m:t>
                          </m:r>
                        </m:sup>
                      </m:sSup>
                    </m:oMath>
                  </m:oMathPara>
                </a14:m>
                <a:endParaRPr lang="en-US" sz="3600" dirty="0"/>
              </a:p>
            </p:txBody>
          </p:sp>
        </mc:Choice>
        <mc:Fallback xmlns="">
          <p:sp>
            <p:nvSpPr>
              <p:cNvPr id="3" name="TextBox 2">
                <a:extLst>
                  <a:ext uri="{FF2B5EF4-FFF2-40B4-BE49-F238E27FC236}">
                    <a16:creationId xmlns:a16="http://schemas.microsoft.com/office/drawing/2014/main" id="{47276B5E-D6D6-3507-7B44-8869EEDCAF2F}"/>
                  </a:ext>
                </a:extLst>
              </p:cNvPr>
              <p:cNvSpPr txBox="1">
                <a:spLocks noRot="1" noChangeAspect="1" noMove="1" noResize="1" noEditPoints="1" noAdjustHandles="1" noChangeArrowheads="1" noChangeShapeType="1" noTextEdit="1"/>
              </p:cNvSpPr>
              <p:nvPr/>
            </p:nvSpPr>
            <p:spPr>
              <a:xfrm>
                <a:off x="-21625" y="547333"/>
                <a:ext cx="4142737" cy="553998"/>
              </a:xfrm>
              <a:prstGeom prst="rect">
                <a:avLst/>
              </a:prstGeom>
              <a:blipFill>
                <a:blip r:embed="rId4"/>
                <a:stretch>
                  <a:fillRect l="-2141" t="-9091" r="-306" b="-38636"/>
                </a:stretch>
              </a:blipFill>
            </p:spPr>
            <p:txBody>
              <a:bodyPr/>
              <a:lstStyle/>
              <a:p>
                <a:r>
                  <a:rPr lang="en-US">
                    <a:noFill/>
                  </a:rPr>
                  <a:t> </a:t>
                </a:r>
              </a:p>
            </p:txBody>
          </p:sp>
        </mc:Fallback>
      </mc:AlternateContent>
      <p:grpSp>
        <p:nvGrpSpPr>
          <p:cNvPr id="12" name="Group 11">
            <a:extLst>
              <a:ext uri="{FF2B5EF4-FFF2-40B4-BE49-F238E27FC236}">
                <a16:creationId xmlns:a16="http://schemas.microsoft.com/office/drawing/2014/main" id="{3ABB5776-C938-48F1-E39D-D3444438818D}"/>
              </a:ext>
            </a:extLst>
          </p:cNvPr>
          <p:cNvGrpSpPr/>
          <p:nvPr/>
        </p:nvGrpSpPr>
        <p:grpSpPr>
          <a:xfrm>
            <a:off x="30963" y="1030806"/>
            <a:ext cx="5327678" cy="1245524"/>
            <a:chOff x="-21625" y="1083407"/>
            <a:chExt cx="5327678" cy="1245524"/>
          </a:xfrm>
        </p:grpSpPr>
        <p:sp>
          <p:nvSpPr>
            <p:cNvPr id="17" name="TextBox 16">
              <a:extLst>
                <a:ext uri="{FF2B5EF4-FFF2-40B4-BE49-F238E27FC236}">
                  <a16:creationId xmlns:a16="http://schemas.microsoft.com/office/drawing/2014/main" id="{E96780CB-B101-7147-ACD9-6F8DA6BEBB80}"/>
                </a:ext>
              </a:extLst>
            </p:cNvPr>
            <p:cNvSpPr txBox="1"/>
            <p:nvPr/>
          </p:nvSpPr>
          <p:spPr>
            <a:xfrm>
              <a:off x="-21624" y="1083407"/>
              <a:ext cx="1927066" cy="369332"/>
            </a:xfrm>
            <a:prstGeom prst="rect">
              <a:avLst/>
            </a:prstGeom>
            <a:noFill/>
          </p:spPr>
          <p:txBody>
            <a:bodyPr wrap="none" rtlCol="0">
              <a:spAutoFit/>
            </a:bodyPr>
            <a:lstStyle/>
            <a:p>
              <a:r>
                <a:rPr lang="en-US" dirty="0"/>
                <a:t>D = Diversity Index</a:t>
              </a:r>
            </a:p>
          </p:txBody>
        </p:sp>
        <p:sp>
          <p:nvSpPr>
            <p:cNvPr id="18" name="TextBox 17">
              <a:extLst>
                <a:ext uri="{FF2B5EF4-FFF2-40B4-BE49-F238E27FC236}">
                  <a16:creationId xmlns:a16="http://schemas.microsoft.com/office/drawing/2014/main" id="{A6BA50A5-089D-F2FD-BC84-137343CC3CD6}"/>
                </a:ext>
              </a:extLst>
            </p:cNvPr>
            <p:cNvSpPr txBox="1"/>
            <p:nvPr/>
          </p:nvSpPr>
          <p:spPr>
            <a:xfrm>
              <a:off x="-21624" y="1959599"/>
              <a:ext cx="3778920" cy="369332"/>
            </a:xfrm>
            <a:prstGeom prst="rect">
              <a:avLst/>
            </a:prstGeom>
            <a:noFill/>
          </p:spPr>
          <p:txBody>
            <a:bodyPr wrap="none" rtlCol="0">
              <a:spAutoFit/>
            </a:bodyPr>
            <a:lstStyle/>
            <a:p>
              <a:r>
                <a:rPr lang="en-US" dirty="0"/>
                <a:t>N = the </a:t>
              </a:r>
              <a:r>
                <a:rPr lang="en-US" b="1" dirty="0"/>
                <a:t>total</a:t>
              </a:r>
              <a:r>
                <a:rPr lang="en-US" dirty="0"/>
                <a:t> number of </a:t>
              </a:r>
              <a:r>
                <a:rPr lang="en-US" b="1" dirty="0"/>
                <a:t>all individuals</a:t>
              </a:r>
              <a:endParaRPr lang="en-US" dirty="0"/>
            </a:p>
          </p:txBody>
        </p:sp>
        <p:sp>
          <p:nvSpPr>
            <p:cNvPr id="19" name="TextBox 18">
              <a:extLst>
                <a:ext uri="{FF2B5EF4-FFF2-40B4-BE49-F238E27FC236}">
                  <a16:creationId xmlns:a16="http://schemas.microsoft.com/office/drawing/2014/main" id="{CEFAF678-2924-95AF-5A26-94D3AC587F8C}"/>
                </a:ext>
              </a:extLst>
            </p:cNvPr>
            <p:cNvSpPr txBox="1"/>
            <p:nvPr/>
          </p:nvSpPr>
          <p:spPr>
            <a:xfrm>
              <a:off x="-21625" y="1683506"/>
              <a:ext cx="5067467" cy="369332"/>
            </a:xfrm>
            <a:prstGeom prst="rect">
              <a:avLst/>
            </a:prstGeom>
            <a:noFill/>
          </p:spPr>
          <p:txBody>
            <a:bodyPr wrap="square" rtlCol="0">
              <a:spAutoFit/>
            </a:bodyPr>
            <a:lstStyle/>
            <a:p>
              <a:r>
                <a:rPr lang="en-US" dirty="0"/>
                <a:t>n = the number of individuals of that specific species</a:t>
              </a:r>
            </a:p>
          </p:txBody>
        </p:sp>
        <mc:AlternateContent xmlns:mc="http://schemas.openxmlformats.org/markup-compatibility/2006" xmlns:a14="http://schemas.microsoft.com/office/drawing/2010/main">
          <mc:Choice Requires="a14">
            <p:sp>
              <p:nvSpPr>
                <p:cNvPr id="20" name="TextBox 19">
                  <a:extLst>
                    <a:ext uri="{FF2B5EF4-FFF2-40B4-BE49-F238E27FC236}">
                      <a16:creationId xmlns:a16="http://schemas.microsoft.com/office/drawing/2014/main" id="{5A7B23DC-23BA-F767-57D2-A7F7A8B04CD7}"/>
                    </a:ext>
                  </a:extLst>
                </p:cNvPr>
                <p:cNvSpPr txBox="1"/>
                <p:nvPr/>
              </p:nvSpPr>
              <p:spPr>
                <a:xfrm>
                  <a:off x="-21624" y="1377424"/>
                  <a:ext cx="5327677" cy="369332"/>
                </a:xfrm>
                <a:prstGeom prst="rect">
                  <a:avLst/>
                </a:prstGeom>
                <a:noFill/>
              </p:spPr>
              <p:txBody>
                <a:bodyPr wrap="none" rtlCol="0">
                  <a:spAutoFit/>
                </a:bodyPr>
                <a:lstStyle/>
                <a:p>
                  <a14:m>
                    <m:oMath xmlns:m="http://schemas.openxmlformats.org/officeDocument/2006/math">
                      <m:r>
                        <a:rPr lang="en-US" i="1" smtClean="0">
                          <a:latin typeface="Cambria Math" panose="02040503050406030204" pitchFamily="18" charset="0"/>
                        </a:rPr>
                        <m:t>∑</m:t>
                      </m:r>
                    </m:oMath>
                  </a14:m>
                  <a:r>
                    <a:rPr lang="en-US" dirty="0"/>
                    <a:t> = the sum of all the calculations (add all the values) </a:t>
                  </a:r>
                </a:p>
              </p:txBody>
            </p:sp>
          </mc:Choice>
          <mc:Fallback xmlns="">
            <p:sp>
              <p:nvSpPr>
                <p:cNvPr id="20" name="TextBox 19">
                  <a:extLst>
                    <a:ext uri="{FF2B5EF4-FFF2-40B4-BE49-F238E27FC236}">
                      <a16:creationId xmlns:a16="http://schemas.microsoft.com/office/drawing/2014/main" id="{5A7B23DC-23BA-F767-57D2-A7F7A8B04CD7}"/>
                    </a:ext>
                  </a:extLst>
                </p:cNvPr>
                <p:cNvSpPr txBox="1">
                  <a:spLocks noRot="1" noChangeAspect="1" noMove="1" noResize="1" noEditPoints="1" noAdjustHandles="1" noChangeArrowheads="1" noChangeShapeType="1" noTextEdit="1"/>
                </p:cNvSpPr>
                <p:nvPr/>
              </p:nvSpPr>
              <p:spPr>
                <a:xfrm>
                  <a:off x="-21624" y="1377424"/>
                  <a:ext cx="5327677" cy="369332"/>
                </a:xfrm>
                <a:prstGeom prst="rect">
                  <a:avLst/>
                </a:prstGeom>
                <a:blipFill>
                  <a:blip r:embed="rId5"/>
                  <a:stretch>
                    <a:fillRect l="-476" t="-6667" b="-26667"/>
                  </a:stretch>
                </a:blipFill>
              </p:spPr>
              <p:txBody>
                <a:bodyPr/>
                <a:lstStyle/>
                <a:p>
                  <a:r>
                    <a:rPr lang="en-US">
                      <a:noFill/>
                    </a:rPr>
                    <a:t> </a:t>
                  </a:r>
                </a:p>
              </p:txBody>
            </p:sp>
          </mc:Fallback>
        </mc:AlternateContent>
      </p:grpSp>
      <p:sp>
        <p:nvSpPr>
          <p:cNvPr id="21" name="TextBox 20">
            <a:extLst>
              <a:ext uri="{FF2B5EF4-FFF2-40B4-BE49-F238E27FC236}">
                <a16:creationId xmlns:a16="http://schemas.microsoft.com/office/drawing/2014/main" id="{F74B19E9-9E7A-0106-B171-6A638C6240E6}"/>
              </a:ext>
            </a:extLst>
          </p:cNvPr>
          <p:cNvSpPr txBox="1"/>
          <p:nvPr/>
        </p:nvSpPr>
        <p:spPr>
          <a:xfrm>
            <a:off x="5973098" y="634446"/>
            <a:ext cx="5933886" cy="1384995"/>
          </a:xfrm>
          <a:prstGeom prst="rect">
            <a:avLst/>
          </a:prstGeom>
          <a:noFill/>
          <a:ln>
            <a:solidFill>
              <a:schemeClr val="tx1"/>
            </a:solidFill>
          </a:ln>
        </p:spPr>
        <p:txBody>
          <a:bodyPr wrap="square" rtlCol="0">
            <a:spAutoFit/>
          </a:bodyPr>
          <a:lstStyle/>
          <a:p>
            <a:r>
              <a:rPr lang="en-US" sz="2800" dirty="0"/>
              <a:t>Step 2. Divide the number of individuals of a species (</a:t>
            </a:r>
            <a:r>
              <a:rPr lang="en-US" sz="2800" b="1" i="1" dirty="0"/>
              <a:t>n</a:t>
            </a:r>
            <a:r>
              <a:rPr lang="en-US" sz="2800" dirty="0"/>
              <a:t>) by the total number of individuals caught (</a:t>
            </a:r>
            <a:r>
              <a:rPr lang="en-US" sz="2800" b="1" dirty="0"/>
              <a:t>N</a:t>
            </a:r>
            <a:r>
              <a:rPr lang="en-US" sz="2800" dirty="0"/>
              <a:t>)</a:t>
            </a:r>
          </a:p>
        </p:txBody>
      </p:sp>
      <p:sp>
        <p:nvSpPr>
          <p:cNvPr id="22" name="TextBox 21">
            <a:extLst>
              <a:ext uri="{FF2B5EF4-FFF2-40B4-BE49-F238E27FC236}">
                <a16:creationId xmlns:a16="http://schemas.microsoft.com/office/drawing/2014/main" id="{9F8FA87C-C5AB-15D9-4AE1-64C944A93CEE}"/>
              </a:ext>
            </a:extLst>
          </p:cNvPr>
          <p:cNvSpPr txBox="1"/>
          <p:nvPr/>
        </p:nvSpPr>
        <p:spPr>
          <a:xfrm>
            <a:off x="2314060" y="2276330"/>
            <a:ext cx="893134" cy="369332"/>
          </a:xfrm>
          <a:prstGeom prst="rect">
            <a:avLst/>
          </a:prstGeom>
          <a:noFill/>
        </p:spPr>
        <p:txBody>
          <a:bodyPr wrap="square" rtlCol="0">
            <a:spAutoFit/>
          </a:bodyPr>
          <a:lstStyle/>
          <a:p>
            <a:r>
              <a:rPr lang="en-US" u="sng" dirty="0"/>
              <a:t>Step 1</a:t>
            </a:r>
          </a:p>
        </p:txBody>
      </p:sp>
      <p:sp>
        <p:nvSpPr>
          <p:cNvPr id="27" name="Rectangle 26">
            <a:extLst>
              <a:ext uri="{FF2B5EF4-FFF2-40B4-BE49-F238E27FC236}">
                <a16:creationId xmlns:a16="http://schemas.microsoft.com/office/drawing/2014/main" id="{D5F89B1E-56E4-7F09-05CE-CBA7BBD4624F}"/>
              </a:ext>
            </a:extLst>
          </p:cNvPr>
          <p:cNvSpPr/>
          <p:nvPr/>
        </p:nvSpPr>
        <p:spPr>
          <a:xfrm>
            <a:off x="2328808" y="532585"/>
            <a:ext cx="1314044" cy="634181"/>
          </a:xfrm>
          <a:prstGeom prst="rect">
            <a:avLst/>
          </a:prstGeom>
          <a:solidFill>
            <a:srgbClr val="FFFF00">
              <a:alpha val="420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8">
            <a:extLst>
              <a:ext uri="{FF2B5EF4-FFF2-40B4-BE49-F238E27FC236}">
                <a16:creationId xmlns:a16="http://schemas.microsoft.com/office/drawing/2014/main" id="{0F62E5AC-73AE-842C-66E7-62E0DD9D3987}"/>
              </a:ext>
            </a:extLst>
          </p:cNvPr>
          <p:cNvSpPr txBox="1"/>
          <p:nvPr/>
        </p:nvSpPr>
        <p:spPr>
          <a:xfrm>
            <a:off x="-1" y="6488668"/>
            <a:ext cx="623889" cy="369332"/>
          </a:xfrm>
          <a:prstGeom prst="rect">
            <a:avLst/>
          </a:prstGeom>
          <a:noFill/>
        </p:spPr>
        <p:txBody>
          <a:bodyPr wrap="none" rtlCol="0">
            <a:spAutoFit/>
          </a:bodyPr>
          <a:lstStyle/>
          <a:p>
            <a:r>
              <a:rPr lang="en-US" dirty="0"/>
              <a:t>Ex. 9</a:t>
            </a:r>
          </a:p>
        </p:txBody>
      </p:sp>
      <p:sp>
        <p:nvSpPr>
          <p:cNvPr id="30" name="Rectangle 29">
            <a:extLst>
              <a:ext uri="{FF2B5EF4-FFF2-40B4-BE49-F238E27FC236}">
                <a16:creationId xmlns:a16="http://schemas.microsoft.com/office/drawing/2014/main" id="{8D305CA4-7CDF-215C-3F57-8622439D128E}"/>
              </a:ext>
            </a:extLst>
          </p:cNvPr>
          <p:cNvSpPr/>
          <p:nvPr/>
        </p:nvSpPr>
        <p:spPr>
          <a:xfrm>
            <a:off x="4424061" y="2279398"/>
            <a:ext cx="829779" cy="369332"/>
          </a:xfrm>
          <a:prstGeom prst="rect">
            <a:avLst/>
          </a:prstGeom>
          <a:solidFill>
            <a:srgbClr val="FFFF00">
              <a:alpha val="420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u="sng" dirty="0">
                <a:solidFill>
                  <a:schemeClr val="tx1"/>
                </a:solidFill>
              </a:rPr>
              <a:t>Step 2</a:t>
            </a:r>
          </a:p>
        </p:txBody>
      </p:sp>
    </p:spTree>
    <p:extLst>
      <p:ext uri="{BB962C8B-B14F-4D97-AF65-F5344CB8AC3E}">
        <p14:creationId xmlns:p14="http://schemas.microsoft.com/office/powerpoint/2010/main" val="23117857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4" name="Table 3">
                <a:extLst>
                  <a:ext uri="{FF2B5EF4-FFF2-40B4-BE49-F238E27FC236}">
                    <a16:creationId xmlns:a16="http://schemas.microsoft.com/office/drawing/2014/main" id="{99B4B076-1F64-3A27-DE08-DD3704252990}"/>
                  </a:ext>
                </a:extLst>
              </p:cNvPr>
              <p:cNvGraphicFramePr>
                <a:graphicFrameLocks noGrp="1"/>
              </p:cNvGraphicFramePr>
              <p:nvPr>
                <p:extLst>
                  <p:ext uri="{D42A27DB-BD31-4B8C-83A1-F6EECF244321}">
                    <p14:modId xmlns:p14="http://schemas.microsoft.com/office/powerpoint/2010/main" val="3201246863"/>
                  </p:ext>
                </p:extLst>
              </p:nvPr>
            </p:nvGraphicFramePr>
            <p:xfrm>
              <a:off x="69850" y="2648730"/>
              <a:ext cx="12052299" cy="4200896"/>
            </p:xfrm>
            <a:graphic>
              <a:graphicData uri="http://schemas.openxmlformats.org/drawingml/2006/table">
                <a:tbl>
                  <a:tblPr firstRow="1" firstCol="1" bandRow="1">
                    <a:tableStyleId>{5C22544A-7EE6-4342-B048-85BDC9FD1C3A}</a:tableStyleId>
                  </a:tblPr>
                  <a:tblGrid>
                    <a:gridCol w="1892594">
                      <a:extLst>
                        <a:ext uri="{9D8B030D-6E8A-4147-A177-3AD203B41FA5}">
                          <a16:colId xmlns:a16="http://schemas.microsoft.com/office/drawing/2014/main" val="4131464554"/>
                        </a:ext>
                      </a:extLst>
                    </a:gridCol>
                    <a:gridCol w="1860698">
                      <a:extLst>
                        <a:ext uri="{9D8B030D-6E8A-4147-A177-3AD203B41FA5}">
                          <a16:colId xmlns:a16="http://schemas.microsoft.com/office/drawing/2014/main" val="1179444671"/>
                        </a:ext>
                      </a:extLst>
                    </a:gridCol>
                    <a:gridCol w="2243470">
                      <a:extLst>
                        <a:ext uri="{9D8B030D-6E8A-4147-A177-3AD203B41FA5}">
                          <a16:colId xmlns:a16="http://schemas.microsoft.com/office/drawing/2014/main" val="135832719"/>
                        </a:ext>
                      </a:extLst>
                    </a:gridCol>
                    <a:gridCol w="3125972">
                      <a:extLst>
                        <a:ext uri="{9D8B030D-6E8A-4147-A177-3AD203B41FA5}">
                          <a16:colId xmlns:a16="http://schemas.microsoft.com/office/drawing/2014/main" val="945451759"/>
                        </a:ext>
                      </a:extLst>
                    </a:gridCol>
                    <a:gridCol w="2929565">
                      <a:extLst>
                        <a:ext uri="{9D8B030D-6E8A-4147-A177-3AD203B41FA5}">
                          <a16:colId xmlns:a16="http://schemas.microsoft.com/office/drawing/2014/main" val="2061634582"/>
                        </a:ext>
                      </a:extLst>
                    </a:gridCol>
                  </a:tblGrid>
                  <a:tr h="952474">
                    <a:tc>
                      <a:txBody>
                        <a:bodyPr/>
                        <a:lstStyle/>
                        <a:p>
                          <a:pPr marL="0" marR="0" algn="l">
                            <a:lnSpc>
                              <a:spcPct val="115000"/>
                            </a:lnSpc>
                            <a:spcBef>
                              <a:spcPts val="0"/>
                            </a:spcBef>
                            <a:spcAft>
                              <a:spcPts val="0"/>
                            </a:spcAft>
                          </a:pPr>
                          <a:r>
                            <a:rPr lang="en-US" sz="2000">
                              <a:effectLst/>
                            </a:rPr>
                            <a:t>Organism</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Number of individuals (n)</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a:effectLst/>
                            </a:rPr>
                            <a:t>n/N =</a:t>
                          </a:r>
                          <a:endParaRPr lang="en-US" sz="2400">
                            <a:effectLst/>
                          </a:endParaRPr>
                        </a:p>
                        <a:p>
                          <a:pPr marL="0" marR="0" algn="l">
                            <a:lnSpc>
                              <a:spcPct val="115000"/>
                            </a:lnSpc>
                            <a:spcBef>
                              <a:spcPts val="0"/>
                            </a:spcBef>
                            <a:spcAft>
                              <a:spcPts val="0"/>
                            </a:spcAft>
                          </a:pPr>
                          <a:r>
                            <a:rPr lang="en-US" sz="2000">
                              <a:effectLst/>
                            </a:rPr>
                            <a:t>(11 crabs /27 total)</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(n/N)</a:t>
                          </a:r>
                          <a:r>
                            <a:rPr lang="en-US" sz="2000" baseline="30000" dirty="0">
                              <a:effectLst/>
                            </a:rPr>
                            <a:t>2</a:t>
                          </a: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1 - </a:t>
                          </a:r>
                          <a14:m>
                            <m:oMath xmlns:m="http://schemas.openxmlformats.org/officeDocument/2006/math">
                              <m:r>
                                <a:rPr lang="en-US" sz="2000">
                                  <a:effectLst/>
                                  <a:latin typeface="Cambria Math" panose="02040503050406030204" pitchFamily="18" charset="0"/>
                                </a:rPr>
                                <m:t>∑</m:t>
                              </m:r>
                            </m:oMath>
                          </a14:m>
                          <a:r>
                            <a:rPr lang="en-US" sz="2000" dirty="0">
                              <a:effectLst/>
                            </a:rPr>
                            <a:t>(n/N)</a:t>
                          </a:r>
                          <a:r>
                            <a:rPr lang="en-US" sz="2000" baseline="30000" dirty="0">
                              <a:effectLst/>
                            </a:rPr>
                            <a:t>2</a:t>
                          </a:r>
                          <a:r>
                            <a:rPr lang="en-US" sz="2000" dirty="0">
                              <a:effectLst/>
                            </a:rPr>
                            <a:t> =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2837916259"/>
                      </a:ext>
                    </a:extLst>
                  </a:tr>
                  <a:tr h="814002">
                    <a:tc>
                      <a:txBody>
                        <a:bodyPr/>
                        <a:lstStyle/>
                        <a:p>
                          <a:pPr marL="0" marR="0" algn="l">
                            <a:lnSpc>
                              <a:spcPct val="115000"/>
                            </a:lnSpc>
                            <a:spcBef>
                              <a:spcPts val="0"/>
                            </a:spcBef>
                            <a:spcAft>
                              <a:spcPts val="0"/>
                            </a:spcAft>
                          </a:pPr>
                          <a:r>
                            <a:rPr lang="en-US" sz="2000" dirty="0">
                              <a:effectLst/>
                            </a:rPr>
                            <a:t> Crabs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11</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11/27 = 0.407</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0.407</a:t>
                          </a:r>
                          <a:r>
                            <a:rPr lang="en-US" sz="2000" baseline="30000" dirty="0">
                              <a:effectLst/>
                            </a:rPr>
                            <a:t>2</a:t>
                          </a:r>
                          <a:r>
                            <a:rPr lang="en-US" sz="2000" baseline="0" dirty="0">
                              <a:effectLst/>
                            </a:rPr>
                            <a:t> = 0.166</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734190126"/>
                      </a:ext>
                    </a:extLst>
                  </a:tr>
                  <a:tr h="689111">
                    <a:tc>
                      <a:txBody>
                        <a:bodyPr/>
                        <a:lstStyle/>
                        <a:p>
                          <a:pPr marL="0" marR="0" algn="l">
                            <a:lnSpc>
                              <a:spcPct val="115000"/>
                            </a:lnSpc>
                            <a:spcBef>
                              <a:spcPts val="0"/>
                            </a:spcBef>
                            <a:spcAft>
                              <a:spcPts val="0"/>
                            </a:spcAft>
                          </a:pPr>
                          <a:r>
                            <a:rPr lang="en-US" sz="2000" dirty="0">
                              <a:effectLst/>
                            </a:rPr>
                            <a:t> Striped Bass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14/27 = 0.519</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0.519</a:t>
                          </a:r>
                          <a:r>
                            <a:rPr lang="en-US" sz="2000" baseline="30000" dirty="0">
                              <a:effectLst/>
                            </a:rPr>
                            <a:t>2</a:t>
                          </a:r>
                          <a:r>
                            <a:rPr lang="en-US" sz="2000" baseline="0" dirty="0">
                              <a:effectLst/>
                            </a:rPr>
                            <a:t> = 0.269</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2945813809"/>
                      </a:ext>
                    </a:extLst>
                  </a:tr>
                  <a:tr h="689111">
                    <a:tc>
                      <a:txBody>
                        <a:bodyPr/>
                        <a:lstStyle/>
                        <a:p>
                          <a:pPr marL="0" marR="0" algn="l">
                            <a:lnSpc>
                              <a:spcPct val="115000"/>
                            </a:lnSpc>
                            <a:spcBef>
                              <a:spcPts val="0"/>
                            </a:spcBef>
                            <a:spcAft>
                              <a:spcPts val="0"/>
                            </a:spcAft>
                          </a:pPr>
                          <a:r>
                            <a:rPr lang="en-US" sz="2000" dirty="0">
                              <a:effectLst/>
                            </a:rPr>
                            <a:t> Shrimp</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2</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2/27 = 0.074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0.074</a:t>
                          </a:r>
                          <a:r>
                            <a:rPr lang="en-US" sz="2000" baseline="30000" dirty="0">
                              <a:effectLst/>
                            </a:rPr>
                            <a:t>2</a:t>
                          </a:r>
                          <a:r>
                            <a:rPr lang="en-US" sz="2000" baseline="0" dirty="0">
                              <a:effectLst/>
                            </a:rPr>
                            <a:t> </a:t>
                          </a:r>
                          <a:r>
                            <a:rPr lang="en-US" sz="2000" dirty="0">
                              <a:effectLst/>
                            </a:rPr>
                            <a:t>= 0.005</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1198677029"/>
                      </a:ext>
                    </a:extLst>
                  </a:tr>
                  <a:tr h="1056198">
                    <a:tc>
                      <a:txBody>
                        <a:bodyPr/>
                        <a:lstStyle/>
                        <a:p>
                          <a:pPr marL="0" marR="0" algn="l">
                            <a:lnSpc>
                              <a:spcPct val="115000"/>
                            </a:lnSpc>
                            <a:spcBef>
                              <a:spcPts val="0"/>
                            </a:spcBef>
                            <a:spcAft>
                              <a:spcPts val="0"/>
                            </a:spcAft>
                          </a:pPr>
                          <a:r>
                            <a:rPr lang="en-US" sz="2000" dirty="0">
                              <a:effectLst/>
                            </a:rPr>
                            <a:t>Total species </a:t>
                          </a:r>
                          <a:r>
                            <a:rPr lang="en-US" sz="2000" i="1" dirty="0">
                              <a:effectLst/>
                            </a:rPr>
                            <a:t>(S</a:t>
                          </a:r>
                          <a:r>
                            <a:rPr lang="en-US" sz="2000" i="0" dirty="0">
                              <a:effectLst/>
                            </a:rPr>
                            <a:t>) = 3</a:t>
                          </a:r>
                          <a:endParaRPr lang="en-US" sz="2400" i="1"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b="1" dirty="0">
                              <a:effectLst/>
                            </a:rPr>
                            <a:t>Total N </a:t>
                          </a:r>
                          <a:r>
                            <a:rPr lang="en-US" sz="2000" dirty="0">
                              <a:effectLst/>
                            </a:rPr>
                            <a:t>= 27</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tc>
                      <a:txBody>
                        <a:bodyPr/>
                        <a:lstStyle/>
                        <a:p>
                          <a:pPr marL="0" marR="0" algn="l">
                            <a:lnSpc>
                              <a:spcPct val="115000"/>
                            </a:lnSpc>
                            <a:spcBef>
                              <a:spcPts val="0"/>
                            </a:spcBef>
                            <a:spcAft>
                              <a:spcPts val="0"/>
                            </a:spcAft>
                          </a:pPr>
                          <a:endParaRPr lang="en-US" sz="2000" b="1" dirty="0">
                            <a:effectLst/>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630369890"/>
                      </a:ext>
                    </a:extLst>
                  </a:tr>
                </a:tbl>
              </a:graphicData>
            </a:graphic>
          </p:graphicFrame>
        </mc:Choice>
        <mc:Fallback xmlns="">
          <p:graphicFrame>
            <p:nvGraphicFramePr>
              <p:cNvPr id="4" name="Table 3">
                <a:extLst>
                  <a:ext uri="{FF2B5EF4-FFF2-40B4-BE49-F238E27FC236}">
                    <a16:creationId xmlns:a16="http://schemas.microsoft.com/office/drawing/2014/main" id="{99B4B076-1F64-3A27-DE08-DD3704252990}"/>
                  </a:ext>
                </a:extLst>
              </p:cNvPr>
              <p:cNvGraphicFramePr>
                <a:graphicFrameLocks noGrp="1"/>
              </p:cNvGraphicFramePr>
              <p:nvPr>
                <p:extLst>
                  <p:ext uri="{D42A27DB-BD31-4B8C-83A1-F6EECF244321}">
                    <p14:modId xmlns:p14="http://schemas.microsoft.com/office/powerpoint/2010/main" val="3201246863"/>
                  </p:ext>
                </p:extLst>
              </p:nvPr>
            </p:nvGraphicFramePr>
            <p:xfrm>
              <a:off x="69850" y="2648730"/>
              <a:ext cx="12052299" cy="4200896"/>
            </p:xfrm>
            <a:graphic>
              <a:graphicData uri="http://schemas.openxmlformats.org/drawingml/2006/table">
                <a:tbl>
                  <a:tblPr firstRow="1" firstCol="1" bandRow="1">
                    <a:tableStyleId>{5C22544A-7EE6-4342-B048-85BDC9FD1C3A}</a:tableStyleId>
                  </a:tblPr>
                  <a:tblGrid>
                    <a:gridCol w="1892594">
                      <a:extLst>
                        <a:ext uri="{9D8B030D-6E8A-4147-A177-3AD203B41FA5}">
                          <a16:colId xmlns:a16="http://schemas.microsoft.com/office/drawing/2014/main" val="4131464554"/>
                        </a:ext>
                      </a:extLst>
                    </a:gridCol>
                    <a:gridCol w="1860698">
                      <a:extLst>
                        <a:ext uri="{9D8B030D-6E8A-4147-A177-3AD203B41FA5}">
                          <a16:colId xmlns:a16="http://schemas.microsoft.com/office/drawing/2014/main" val="1179444671"/>
                        </a:ext>
                      </a:extLst>
                    </a:gridCol>
                    <a:gridCol w="2243470">
                      <a:extLst>
                        <a:ext uri="{9D8B030D-6E8A-4147-A177-3AD203B41FA5}">
                          <a16:colId xmlns:a16="http://schemas.microsoft.com/office/drawing/2014/main" val="135832719"/>
                        </a:ext>
                      </a:extLst>
                    </a:gridCol>
                    <a:gridCol w="3125972">
                      <a:extLst>
                        <a:ext uri="{9D8B030D-6E8A-4147-A177-3AD203B41FA5}">
                          <a16:colId xmlns:a16="http://schemas.microsoft.com/office/drawing/2014/main" val="945451759"/>
                        </a:ext>
                      </a:extLst>
                    </a:gridCol>
                    <a:gridCol w="2929565">
                      <a:extLst>
                        <a:ext uri="{9D8B030D-6E8A-4147-A177-3AD203B41FA5}">
                          <a16:colId xmlns:a16="http://schemas.microsoft.com/office/drawing/2014/main" val="2061634582"/>
                        </a:ext>
                      </a:extLst>
                    </a:gridCol>
                  </a:tblGrid>
                  <a:tr h="952474">
                    <a:tc>
                      <a:txBody>
                        <a:bodyPr/>
                        <a:lstStyle/>
                        <a:p>
                          <a:pPr marL="0" marR="0" algn="l">
                            <a:lnSpc>
                              <a:spcPct val="115000"/>
                            </a:lnSpc>
                            <a:spcBef>
                              <a:spcPts val="0"/>
                            </a:spcBef>
                            <a:spcAft>
                              <a:spcPts val="0"/>
                            </a:spcAft>
                          </a:pPr>
                          <a:r>
                            <a:rPr lang="en-US" sz="2000">
                              <a:effectLst/>
                            </a:rPr>
                            <a:t>Organism</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Number of individuals (n)</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a:effectLst/>
                            </a:rPr>
                            <a:t>n/N =</a:t>
                          </a:r>
                          <a:endParaRPr lang="en-US" sz="2400">
                            <a:effectLst/>
                          </a:endParaRPr>
                        </a:p>
                        <a:p>
                          <a:pPr marL="0" marR="0" algn="l">
                            <a:lnSpc>
                              <a:spcPct val="115000"/>
                            </a:lnSpc>
                            <a:spcBef>
                              <a:spcPts val="0"/>
                            </a:spcBef>
                            <a:spcAft>
                              <a:spcPts val="0"/>
                            </a:spcAft>
                          </a:pPr>
                          <a:r>
                            <a:rPr lang="en-US" sz="2000">
                              <a:effectLst/>
                            </a:rPr>
                            <a:t>(11 crabs /27 total)</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(n/N)</a:t>
                          </a:r>
                          <a:r>
                            <a:rPr lang="en-US" sz="2000" baseline="30000" dirty="0">
                              <a:effectLst/>
                            </a:rPr>
                            <a:t>2</a:t>
                          </a: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endParaRPr lang="en-US"/>
                        </a:p>
                      </a:txBody>
                      <a:tcPr marL="51371" marR="51371" marT="0" marB="0">
                        <a:blipFill>
                          <a:blip r:embed="rId3"/>
                          <a:stretch>
                            <a:fillRect l="-311688" t="-5333" r="-866" b="-344000"/>
                          </a:stretch>
                        </a:blipFill>
                      </a:tcPr>
                    </a:tc>
                    <a:extLst>
                      <a:ext uri="{0D108BD9-81ED-4DB2-BD59-A6C34878D82A}">
                        <a16:rowId xmlns:a16="http://schemas.microsoft.com/office/drawing/2014/main" val="2837916259"/>
                      </a:ext>
                    </a:extLst>
                  </a:tr>
                  <a:tr h="814002">
                    <a:tc>
                      <a:txBody>
                        <a:bodyPr/>
                        <a:lstStyle/>
                        <a:p>
                          <a:pPr marL="0" marR="0" algn="l">
                            <a:lnSpc>
                              <a:spcPct val="115000"/>
                            </a:lnSpc>
                            <a:spcBef>
                              <a:spcPts val="0"/>
                            </a:spcBef>
                            <a:spcAft>
                              <a:spcPts val="0"/>
                            </a:spcAft>
                          </a:pPr>
                          <a:r>
                            <a:rPr lang="en-US" sz="2000" dirty="0">
                              <a:effectLst/>
                            </a:rPr>
                            <a:t> Crabs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11</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11/27 = 0.407</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0.407</a:t>
                          </a:r>
                          <a:r>
                            <a:rPr lang="en-US" sz="2000" baseline="30000" dirty="0">
                              <a:effectLst/>
                            </a:rPr>
                            <a:t>2</a:t>
                          </a:r>
                          <a:r>
                            <a:rPr lang="en-US" sz="2000" baseline="0" dirty="0">
                              <a:effectLst/>
                            </a:rPr>
                            <a:t> = 0.166</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734190126"/>
                      </a:ext>
                    </a:extLst>
                  </a:tr>
                  <a:tr h="689111">
                    <a:tc>
                      <a:txBody>
                        <a:bodyPr/>
                        <a:lstStyle/>
                        <a:p>
                          <a:pPr marL="0" marR="0" algn="l">
                            <a:lnSpc>
                              <a:spcPct val="115000"/>
                            </a:lnSpc>
                            <a:spcBef>
                              <a:spcPts val="0"/>
                            </a:spcBef>
                            <a:spcAft>
                              <a:spcPts val="0"/>
                            </a:spcAft>
                          </a:pPr>
                          <a:r>
                            <a:rPr lang="en-US" sz="2000" dirty="0">
                              <a:effectLst/>
                            </a:rPr>
                            <a:t> Striped Bass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14/27 = 0.519</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0.519</a:t>
                          </a:r>
                          <a:r>
                            <a:rPr lang="en-US" sz="2000" baseline="30000" dirty="0">
                              <a:effectLst/>
                            </a:rPr>
                            <a:t>2</a:t>
                          </a:r>
                          <a:r>
                            <a:rPr lang="en-US" sz="2000" baseline="0" dirty="0">
                              <a:effectLst/>
                            </a:rPr>
                            <a:t> = 0.269</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2945813809"/>
                      </a:ext>
                    </a:extLst>
                  </a:tr>
                  <a:tr h="689111">
                    <a:tc>
                      <a:txBody>
                        <a:bodyPr/>
                        <a:lstStyle/>
                        <a:p>
                          <a:pPr marL="0" marR="0" algn="l">
                            <a:lnSpc>
                              <a:spcPct val="115000"/>
                            </a:lnSpc>
                            <a:spcBef>
                              <a:spcPts val="0"/>
                            </a:spcBef>
                            <a:spcAft>
                              <a:spcPts val="0"/>
                            </a:spcAft>
                          </a:pPr>
                          <a:r>
                            <a:rPr lang="en-US" sz="2000" dirty="0">
                              <a:effectLst/>
                            </a:rPr>
                            <a:t> Shrimp</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2</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2/27 = 0.074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0.074</a:t>
                          </a:r>
                          <a:r>
                            <a:rPr lang="en-US" sz="2000" baseline="30000" dirty="0">
                              <a:effectLst/>
                            </a:rPr>
                            <a:t>2</a:t>
                          </a:r>
                          <a:r>
                            <a:rPr lang="en-US" sz="2000" baseline="0" dirty="0">
                              <a:effectLst/>
                            </a:rPr>
                            <a:t> </a:t>
                          </a:r>
                          <a:r>
                            <a:rPr lang="en-US" sz="2000" dirty="0">
                              <a:effectLst/>
                            </a:rPr>
                            <a:t>= 0.005</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1198677029"/>
                      </a:ext>
                    </a:extLst>
                  </a:tr>
                  <a:tr h="1056198">
                    <a:tc>
                      <a:txBody>
                        <a:bodyPr/>
                        <a:lstStyle/>
                        <a:p>
                          <a:pPr marL="0" marR="0" algn="l">
                            <a:lnSpc>
                              <a:spcPct val="115000"/>
                            </a:lnSpc>
                            <a:spcBef>
                              <a:spcPts val="0"/>
                            </a:spcBef>
                            <a:spcAft>
                              <a:spcPts val="0"/>
                            </a:spcAft>
                          </a:pPr>
                          <a:r>
                            <a:rPr lang="en-US" sz="2000" dirty="0">
                              <a:effectLst/>
                            </a:rPr>
                            <a:t>Total species </a:t>
                          </a:r>
                          <a:r>
                            <a:rPr lang="en-US" sz="2000" i="1" dirty="0">
                              <a:effectLst/>
                            </a:rPr>
                            <a:t>(S</a:t>
                          </a:r>
                          <a:r>
                            <a:rPr lang="en-US" sz="2000" i="0" dirty="0">
                              <a:effectLst/>
                            </a:rPr>
                            <a:t>) = 3</a:t>
                          </a:r>
                          <a:endParaRPr lang="en-US" sz="2400" i="1"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b="1" dirty="0">
                              <a:effectLst/>
                            </a:rPr>
                            <a:t>Total N </a:t>
                          </a:r>
                          <a:r>
                            <a:rPr lang="en-US" sz="2000" dirty="0">
                              <a:effectLst/>
                            </a:rPr>
                            <a:t>= 27</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tc>
                      <a:txBody>
                        <a:bodyPr/>
                        <a:lstStyle/>
                        <a:p>
                          <a:pPr marL="0" marR="0" algn="l">
                            <a:lnSpc>
                              <a:spcPct val="115000"/>
                            </a:lnSpc>
                            <a:spcBef>
                              <a:spcPts val="0"/>
                            </a:spcBef>
                            <a:spcAft>
                              <a:spcPts val="0"/>
                            </a:spcAft>
                          </a:pPr>
                          <a:endParaRPr lang="en-US" sz="2000" b="1" dirty="0">
                            <a:effectLst/>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630369890"/>
                      </a:ext>
                    </a:extLst>
                  </a:tr>
                </a:tbl>
              </a:graphicData>
            </a:graphic>
          </p:graphicFrame>
        </mc:Fallback>
      </mc:AlternateContent>
      <p:sp>
        <p:nvSpPr>
          <p:cNvPr id="2" name="TextBox 1">
            <a:extLst>
              <a:ext uri="{FF2B5EF4-FFF2-40B4-BE49-F238E27FC236}">
                <a16:creationId xmlns:a16="http://schemas.microsoft.com/office/drawing/2014/main" id="{AE72A4D1-60CD-0501-D841-D8E03399F390}"/>
              </a:ext>
            </a:extLst>
          </p:cNvPr>
          <p:cNvSpPr txBox="1"/>
          <p:nvPr/>
        </p:nvSpPr>
        <p:spPr>
          <a:xfrm>
            <a:off x="0" y="0"/>
            <a:ext cx="5521255" cy="523220"/>
          </a:xfrm>
          <a:prstGeom prst="rect">
            <a:avLst/>
          </a:prstGeom>
          <a:noFill/>
        </p:spPr>
        <p:txBody>
          <a:bodyPr wrap="none" rtlCol="0">
            <a:spAutoFit/>
          </a:bodyPr>
          <a:lstStyle/>
          <a:p>
            <a:r>
              <a:rPr lang="en-US" sz="2800" dirty="0"/>
              <a:t>Simpson’s Diversity Index Worksheet</a:t>
            </a: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A4F77D6E-3346-C913-3DE0-6089C110FFF7}"/>
                  </a:ext>
                </a:extLst>
              </p:cNvPr>
              <p:cNvSpPr txBox="1"/>
              <p:nvPr/>
            </p:nvSpPr>
            <p:spPr>
              <a:xfrm>
                <a:off x="-21625" y="547333"/>
                <a:ext cx="4142737" cy="5539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3600" b="0" i="1" smtClean="0">
                          <a:latin typeface="Cambria Math" panose="02040503050406030204" pitchFamily="18" charset="0"/>
                        </a:rPr>
                        <m:t>𝐷</m:t>
                      </m:r>
                      <m:r>
                        <a:rPr lang="en-US" sz="3600" b="0" i="1" smtClean="0">
                          <a:latin typeface="Cambria Math" panose="02040503050406030204" pitchFamily="18" charset="0"/>
                        </a:rPr>
                        <m:t>=1 −∑(</m:t>
                      </m:r>
                      <m:r>
                        <a:rPr lang="en-US" sz="3600" b="0" i="1" smtClean="0">
                          <a:latin typeface="Cambria Math" panose="02040503050406030204" pitchFamily="18" charset="0"/>
                        </a:rPr>
                        <m:t>𝑛</m:t>
                      </m:r>
                      <m:r>
                        <a:rPr lang="en-US" sz="3600" b="0" i="1" smtClean="0">
                          <a:latin typeface="Cambria Math" panose="02040503050406030204" pitchFamily="18" charset="0"/>
                        </a:rPr>
                        <m:t> ÷</m:t>
                      </m:r>
                      <m:sSup>
                        <m:sSupPr>
                          <m:ctrlPr>
                            <a:rPr lang="en-US" sz="3600" b="0" i="1" smtClean="0">
                              <a:latin typeface="Cambria Math" panose="02040503050406030204" pitchFamily="18" charset="0"/>
                              <a:ea typeface="Cambria Math" panose="02040503050406030204" pitchFamily="18" charset="0"/>
                            </a:rPr>
                          </m:ctrlPr>
                        </m:sSupPr>
                        <m:e>
                          <m:r>
                            <a:rPr lang="en-US" sz="3600" b="0" i="1" smtClean="0">
                              <a:latin typeface="Cambria Math" panose="02040503050406030204" pitchFamily="18" charset="0"/>
                              <a:ea typeface="Cambria Math" panose="02040503050406030204" pitchFamily="18" charset="0"/>
                            </a:rPr>
                            <m:t>𝑁</m:t>
                          </m:r>
                          <m:r>
                            <a:rPr lang="en-US" sz="3600" b="0" i="1" smtClean="0">
                              <a:latin typeface="Cambria Math" panose="02040503050406030204" pitchFamily="18" charset="0"/>
                              <a:ea typeface="Cambria Math" panose="02040503050406030204" pitchFamily="18" charset="0"/>
                            </a:rPr>
                            <m:t>)</m:t>
                          </m:r>
                        </m:e>
                        <m:sup>
                          <m:r>
                            <a:rPr lang="en-US" sz="3600" b="0" i="1" smtClean="0">
                              <a:latin typeface="Cambria Math" panose="02040503050406030204" pitchFamily="18" charset="0"/>
                              <a:ea typeface="Cambria Math" panose="02040503050406030204" pitchFamily="18" charset="0"/>
                            </a:rPr>
                            <m:t>2</m:t>
                          </m:r>
                        </m:sup>
                      </m:sSup>
                    </m:oMath>
                  </m:oMathPara>
                </a14:m>
                <a:endParaRPr lang="en-US" sz="3600" dirty="0"/>
              </a:p>
            </p:txBody>
          </p:sp>
        </mc:Choice>
        <mc:Fallback xmlns="">
          <p:sp>
            <p:nvSpPr>
              <p:cNvPr id="3" name="TextBox 2">
                <a:extLst>
                  <a:ext uri="{FF2B5EF4-FFF2-40B4-BE49-F238E27FC236}">
                    <a16:creationId xmlns:a16="http://schemas.microsoft.com/office/drawing/2014/main" id="{A4F77D6E-3346-C913-3DE0-6089C110FFF7}"/>
                  </a:ext>
                </a:extLst>
              </p:cNvPr>
              <p:cNvSpPr txBox="1">
                <a:spLocks noRot="1" noChangeAspect="1" noMove="1" noResize="1" noEditPoints="1" noAdjustHandles="1" noChangeArrowheads="1" noChangeShapeType="1" noTextEdit="1"/>
              </p:cNvSpPr>
              <p:nvPr/>
            </p:nvSpPr>
            <p:spPr>
              <a:xfrm>
                <a:off x="-21625" y="547333"/>
                <a:ext cx="4142737" cy="553998"/>
              </a:xfrm>
              <a:prstGeom prst="rect">
                <a:avLst/>
              </a:prstGeom>
              <a:blipFill>
                <a:blip r:embed="rId4"/>
                <a:stretch>
                  <a:fillRect l="-2141" t="-9091" r="-306" b="-38636"/>
                </a:stretch>
              </a:blipFill>
            </p:spPr>
            <p:txBody>
              <a:bodyPr/>
              <a:lstStyle/>
              <a:p>
                <a:r>
                  <a:rPr lang="en-US">
                    <a:noFill/>
                  </a:rPr>
                  <a:t> </a:t>
                </a:r>
              </a:p>
            </p:txBody>
          </p:sp>
        </mc:Fallback>
      </mc:AlternateContent>
      <p:grpSp>
        <p:nvGrpSpPr>
          <p:cNvPr id="12" name="Group 11">
            <a:extLst>
              <a:ext uri="{FF2B5EF4-FFF2-40B4-BE49-F238E27FC236}">
                <a16:creationId xmlns:a16="http://schemas.microsoft.com/office/drawing/2014/main" id="{CA3AB7FA-3DB9-E81C-4CC7-189792139337}"/>
              </a:ext>
            </a:extLst>
          </p:cNvPr>
          <p:cNvGrpSpPr/>
          <p:nvPr/>
        </p:nvGrpSpPr>
        <p:grpSpPr>
          <a:xfrm>
            <a:off x="30963" y="1030806"/>
            <a:ext cx="5327678" cy="1245524"/>
            <a:chOff x="-21625" y="1083407"/>
            <a:chExt cx="5327678" cy="1245524"/>
          </a:xfrm>
        </p:grpSpPr>
        <p:sp>
          <p:nvSpPr>
            <p:cNvPr id="17" name="TextBox 16">
              <a:extLst>
                <a:ext uri="{FF2B5EF4-FFF2-40B4-BE49-F238E27FC236}">
                  <a16:creationId xmlns:a16="http://schemas.microsoft.com/office/drawing/2014/main" id="{82C7069D-5953-0130-B932-E780D002E551}"/>
                </a:ext>
              </a:extLst>
            </p:cNvPr>
            <p:cNvSpPr txBox="1"/>
            <p:nvPr/>
          </p:nvSpPr>
          <p:spPr>
            <a:xfrm>
              <a:off x="-21624" y="1083407"/>
              <a:ext cx="1927066" cy="369332"/>
            </a:xfrm>
            <a:prstGeom prst="rect">
              <a:avLst/>
            </a:prstGeom>
            <a:noFill/>
          </p:spPr>
          <p:txBody>
            <a:bodyPr wrap="none" rtlCol="0">
              <a:spAutoFit/>
            </a:bodyPr>
            <a:lstStyle/>
            <a:p>
              <a:r>
                <a:rPr lang="en-US" dirty="0"/>
                <a:t>D = Diversity Index</a:t>
              </a:r>
            </a:p>
          </p:txBody>
        </p:sp>
        <p:sp>
          <p:nvSpPr>
            <p:cNvPr id="18" name="TextBox 17">
              <a:extLst>
                <a:ext uri="{FF2B5EF4-FFF2-40B4-BE49-F238E27FC236}">
                  <a16:creationId xmlns:a16="http://schemas.microsoft.com/office/drawing/2014/main" id="{D27AA6BA-D03C-8950-F8DA-B6A951F67B41}"/>
                </a:ext>
              </a:extLst>
            </p:cNvPr>
            <p:cNvSpPr txBox="1"/>
            <p:nvPr/>
          </p:nvSpPr>
          <p:spPr>
            <a:xfrm>
              <a:off x="-21624" y="1959599"/>
              <a:ext cx="3778920" cy="369332"/>
            </a:xfrm>
            <a:prstGeom prst="rect">
              <a:avLst/>
            </a:prstGeom>
            <a:noFill/>
          </p:spPr>
          <p:txBody>
            <a:bodyPr wrap="none" rtlCol="0">
              <a:spAutoFit/>
            </a:bodyPr>
            <a:lstStyle/>
            <a:p>
              <a:r>
                <a:rPr lang="en-US" dirty="0"/>
                <a:t>N = the </a:t>
              </a:r>
              <a:r>
                <a:rPr lang="en-US" b="1" dirty="0"/>
                <a:t>total</a:t>
              </a:r>
              <a:r>
                <a:rPr lang="en-US" dirty="0"/>
                <a:t> number of </a:t>
              </a:r>
              <a:r>
                <a:rPr lang="en-US" b="1" dirty="0"/>
                <a:t>all individuals</a:t>
              </a:r>
              <a:endParaRPr lang="en-US" dirty="0"/>
            </a:p>
          </p:txBody>
        </p:sp>
        <p:sp>
          <p:nvSpPr>
            <p:cNvPr id="19" name="TextBox 18">
              <a:extLst>
                <a:ext uri="{FF2B5EF4-FFF2-40B4-BE49-F238E27FC236}">
                  <a16:creationId xmlns:a16="http://schemas.microsoft.com/office/drawing/2014/main" id="{790BF88E-C0AB-F49A-C1A8-C5F3A8479C53}"/>
                </a:ext>
              </a:extLst>
            </p:cNvPr>
            <p:cNvSpPr txBox="1"/>
            <p:nvPr/>
          </p:nvSpPr>
          <p:spPr>
            <a:xfrm>
              <a:off x="-21625" y="1683506"/>
              <a:ext cx="5067467" cy="369332"/>
            </a:xfrm>
            <a:prstGeom prst="rect">
              <a:avLst/>
            </a:prstGeom>
            <a:noFill/>
          </p:spPr>
          <p:txBody>
            <a:bodyPr wrap="square" rtlCol="0">
              <a:spAutoFit/>
            </a:bodyPr>
            <a:lstStyle/>
            <a:p>
              <a:r>
                <a:rPr lang="en-US" dirty="0"/>
                <a:t>n = the number of individuals of that specific species</a:t>
              </a:r>
            </a:p>
          </p:txBody>
        </p:sp>
        <mc:AlternateContent xmlns:mc="http://schemas.openxmlformats.org/markup-compatibility/2006" xmlns:a14="http://schemas.microsoft.com/office/drawing/2010/main">
          <mc:Choice Requires="a14">
            <p:sp>
              <p:nvSpPr>
                <p:cNvPr id="20" name="TextBox 19">
                  <a:extLst>
                    <a:ext uri="{FF2B5EF4-FFF2-40B4-BE49-F238E27FC236}">
                      <a16:creationId xmlns:a16="http://schemas.microsoft.com/office/drawing/2014/main" id="{87064AF9-1AB6-729F-226F-196E5CEB6E7B}"/>
                    </a:ext>
                  </a:extLst>
                </p:cNvPr>
                <p:cNvSpPr txBox="1"/>
                <p:nvPr/>
              </p:nvSpPr>
              <p:spPr>
                <a:xfrm>
                  <a:off x="-21624" y="1377424"/>
                  <a:ext cx="5327677" cy="369332"/>
                </a:xfrm>
                <a:prstGeom prst="rect">
                  <a:avLst/>
                </a:prstGeom>
                <a:noFill/>
              </p:spPr>
              <p:txBody>
                <a:bodyPr wrap="none" rtlCol="0">
                  <a:spAutoFit/>
                </a:bodyPr>
                <a:lstStyle/>
                <a:p>
                  <a14:m>
                    <m:oMath xmlns:m="http://schemas.openxmlformats.org/officeDocument/2006/math">
                      <m:r>
                        <a:rPr lang="en-US" i="1" smtClean="0">
                          <a:latin typeface="Cambria Math" panose="02040503050406030204" pitchFamily="18" charset="0"/>
                        </a:rPr>
                        <m:t>∑</m:t>
                      </m:r>
                    </m:oMath>
                  </a14:m>
                  <a:r>
                    <a:rPr lang="en-US" dirty="0"/>
                    <a:t> = the sum of all the calculations (add all the values) </a:t>
                  </a:r>
                </a:p>
              </p:txBody>
            </p:sp>
          </mc:Choice>
          <mc:Fallback xmlns="">
            <p:sp>
              <p:nvSpPr>
                <p:cNvPr id="20" name="TextBox 19">
                  <a:extLst>
                    <a:ext uri="{FF2B5EF4-FFF2-40B4-BE49-F238E27FC236}">
                      <a16:creationId xmlns:a16="http://schemas.microsoft.com/office/drawing/2014/main" id="{87064AF9-1AB6-729F-226F-196E5CEB6E7B}"/>
                    </a:ext>
                  </a:extLst>
                </p:cNvPr>
                <p:cNvSpPr txBox="1">
                  <a:spLocks noRot="1" noChangeAspect="1" noMove="1" noResize="1" noEditPoints="1" noAdjustHandles="1" noChangeArrowheads="1" noChangeShapeType="1" noTextEdit="1"/>
                </p:cNvSpPr>
                <p:nvPr/>
              </p:nvSpPr>
              <p:spPr>
                <a:xfrm>
                  <a:off x="-21624" y="1377424"/>
                  <a:ext cx="5327677" cy="369332"/>
                </a:xfrm>
                <a:prstGeom prst="rect">
                  <a:avLst/>
                </a:prstGeom>
                <a:blipFill>
                  <a:blip r:embed="rId5"/>
                  <a:stretch>
                    <a:fillRect l="-476" t="-6667" b="-26667"/>
                  </a:stretch>
                </a:blipFill>
              </p:spPr>
              <p:txBody>
                <a:bodyPr/>
                <a:lstStyle/>
                <a:p>
                  <a:r>
                    <a:rPr lang="en-US">
                      <a:noFill/>
                    </a:rPr>
                    <a:t> </a:t>
                  </a:r>
                </a:p>
              </p:txBody>
            </p:sp>
          </mc:Fallback>
        </mc:AlternateContent>
      </p:grpSp>
      <p:sp>
        <p:nvSpPr>
          <p:cNvPr id="21" name="TextBox 20">
            <a:extLst>
              <a:ext uri="{FF2B5EF4-FFF2-40B4-BE49-F238E27FC236}">
                <a16:creationId xmlns:a16="http://schemas.microsoft.com/office/drawing/2014/main" id="{5D8C6BCD-6D55-421C-24CA-ACEC519F682B}"/>
              </a:ext>
            </a:extLst>
          </p:cNvPr>
          <p:cNvSpPr txBox="1"/>
          <p:nvPr/>
        </p:nvSpPr>
        <p:spPr>
          <a:xfrm>
            <a:off x="5973098" y="634446"/>
            <a:ext cx="5933886" cy="954107"/>
          </a:xfrm>
          <a:prstGeom prst="rect">
            <a:avLst/>
          </a:prstGeom>
          <a:noFill/>
          <a:ln>
            <a:solidFill>
              <a:schemeClr val="tx1"/>
            </a:solidFill>
          </a:ln>
        </p:spPr>
        <p:txBody>
          <a:bodyPr wrap="square" rtlCol="0">
            <a:spAutoFit/>
          </a:bodyPr>
          <a:lstStyle/>
          <a:p>
            <a:r>
              <a:rPr lang="en-US" sz="2800" dirty="0"/>
              <a:t>Step 3. Square all of the values obtained from Step 2.</a:t>
            </a:r>
          </a:p>
        </p:txBody>
      </p:sp>
      <p:sp>
        <p:nvSpPr>
          <p:cNvPr id="22" name="TextBox 21">
            <a:extLst>
              <a:ext uri="{FF2B5EF4-FFF2-40B4-BE49-F238E27FC236}">
                <a16:creationId xmlns:a16="http://schemas.microsoft.com/office/drawing/2014/main" id="{E431A4DE-0D93-F0A0-4490-ED273DD12B23}"/>
              </a:ext>
            </a:extLst>
          </p:cNvPr>
          <p:cNvSpPr txBox="1"/>
          <p:nvPr/>
        </p:nvSpPr>
        <p:spPr>
          <a:xfrm>
            <a:off x="2314060" y="2276330"/>
            <a:ext cx="893134" cy="369332"/>
          </a:xfrm>
          <a:prstGeom prst="rect">
            <a:avLst/>
          </a:prstGeom>
          <a:noFill/>
        </p:spPr>
        <p:txBody>
          <a:bodyPr wrap="square" rtlCol="0">
            <a:spAutoFit/>
          </a:bodyPr>
          <a:lstStyle/>
          <a:p>
            <a:r>
              <a:rPr lang="en-US" u="sng" dirty="0"/>
              <a:t>Step 1</a:t>
            </a:r>
          </a:p>
        </p:txBody>
      </p:sp>
      <p:sp>
        <p:nvSpPr>
          <p:cNvPr id="23" name="TextBox 22">
            <a:extLst>
              <a:ext uri="{FF2B5EF4-FFF2-40B4-BE49-F238E27FC236}">
                <a16:creationId xmlns:a16="http://schemas.microsoft.com/office/drawing/2014/main" id="{C26288E7-962C-69E9-1E03-EE06E7C0ABEC}"/>
              </a:ext>
            </a:extLst>
          </p:cNvPr>
          <p:cNvSpPr txBox="1"/>
          <p:nvPr/>
        </p:nvSpPr>
        <p:spPr>
          <a:xfrm>
            <a:off x="4465507" y="2273286"/>
            <a:ext cx="893134" cy="369332"/>
          </a:xfrm>
          <a:prstGeom prst="rect">
            <a:avLst/>
          </a:prstGeom>
          <a:noFill/>
        </p:spPr>
        <p:txBody>
          <a:bodyPr wrap="square" rtlCol="0">
            <a:spAutoFit/>
          </a:bodyPr>
          <a:lstStyle/>
          <a:p>
            <a:r>
              <a:rPr lang="en-US" u="sng" dirty="0"/>
              <a:t>Step 2</a:t>
            </a:r>
          </a:p>
        </p:txBody>
      </p:sp>
      <p:sp>
        <p:nvSpPr>
          <p:cNvPr id="26" name="Rectangle 25">
            <a:extLst>
              <a:ext uri="{FF2B5EF4-FFF2-40B4-BE49-F238E27FC236}">
                <a16:creationId xmlns:a16="http://schemas.microsoft.com/office/drawing/2014/main" id="{E4A3EF29-8610-FFC2-5407-65C637966786}"/>
              </a:ext>
            </a:extLst>
          </p:cNvPr>
          <p:cNvSpPr/>
          <p:nvPr/>
        </p:nvSpPr>
        <p:spPr>
          <a:xfrm>
            <a:off x="2194046" y="532585"/>
            <a:ext cx="1927066" cy="634181"/>
          </a:xfrm>
          <a:prstGeom prst="rect">
            <a:avLst/>
          </a:prstGeom>
          <a:solidFill>
            <a:srgbClr val="FFFF00">
              <a:alpha val="420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C1FB87BF-82C3-8B6B-825B-9A2FF1C4B8F7}"/>
              </a:ext>
            </a:extLst>
          </p:cNvPr>
          <p:cNvSpPr/>
          <p:nvPr/>
        </p:nvSpPr>
        <p:spPr>
          <a:xfrm>
            <a:off x="7080400" y="2273286"/>
            <a:ext cx="829779" cy="369332"/>
          </a:xfrm>
          <a:prstGeom prst="rect">
            <a:avLst/>
          </a:prstGeom>
          <a:solidFill>
            <a:srgbClr val="FFFF00">
              <a:alpha val="420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u="sng" dirty="0">
                <a:solidFill>
                  <a:schemeClr val="tx1"/>
                </a:solidFill>
              </a:rPr>
              <a:t>Step 3</a:t>
            </a:r>
          </a:p>
        </p:txBody>
      </p:sp>
      <p:sp>
        <p:nvSpPr>
          <p:cNvPr id="29" name="TextBox 28">
            <a:extLst>
              <a:ext uri="{FF2B5EF4-FFF2-40B4-BE49-F238E27FC236}">
                <a16:creationId xmlns:a16="http://schemas.microsoft.com/office/drawing/2014/main" id="{3AE21305-D65B-B8E4-35CB-247724CBC262}"/>
              </a:ext>
            </a:extLst>
          </p:cNvPr>
          <p:cNvSpPr txBox="1"/>
          <p:nvPr/>
        </p:nvSpPr>
        <p:spPr>
          <a:xfrm>
            <a:off x="-1" y="6488668"/>
            <a:ext cx="623889" cy="369332"/>
          </a:xfrm>
          <a:prstGeom prst="rect">
            <a:avLst/>
          </a:prstGeom>
          <a:noFill/>
        </p:spPr>
        <p:txBody>
          <a:bodyPr wrap="none" rtlCol="0">
            <a:spAutoFit/>
          </a:bodyPr>
          <a:lstStyle/>
          <a:p>
            <a:r>
              <a:rPr lang="en-US" dirty="0"/>
              <a:t>Ex. 9</a:t>
            </a:r>
          </a:p>
        </p:txBody>
      </p:sp>
    </p:spTree>
    <p:extLst>
      <p:ext uri="{BB962C8B-B14F-4D97-AF65-F5344CB8AC3E}">
        <p14:creationId xmlns:p14="http://schemas.microsoft.com/office/powerpoint/2010/main" val="26061432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4" name="Table 3">
                <a:extLst>
                  <a:ext uri="{FF2B5EF4-FFF2-40B4-BE49-F238E27FC236}">
                    <a16:creationId xmlns:a16="http://schemas.microsoft.com/office/drawing/2014/main" id="{99B4B076-1F64-3A27-DE08-DD3704252990}"/>
                  </a:ext>
                </a:extLst>
              </p:cNvPr>
              <p:cNvGraphicFramePr>
                <a:graphicFrameLocks noGrp="1"/>
              </p:cNvGraphicFramePr>
              <p:nvPr>
                <p:extLst>
                  <p:ext uri="{D42A27DB-BD31-4B8C-83A1-F6EECF244321}">
                    <p14:modId xmlns:p14="http://schemas.microsoft.com/office/powerpoint/2010/main" val="2040005460"/>
                  </p:ext>
                </p:extLst>
              </p:nvPr>
            </p:nvGraphicFramePr>
            <p:xfrm>
              <a:off x="69850" y="2648730"/>
              <a:ext cx="12052299" cy="4200896"/>
            </p:xfrm>
            <a:graphic>
              <a:graphicData uri="http://schemas.openxmlformats.org/drawingml/2006/table">
                <a:tbl>
                  <a:tblPr firstRow="1" firstCol="1" bandRow="1">
                    <a:tableStyleId>{5C22544A-7EE6-4342-B048-85BDC9FD1C3A}</a:tableStyleId>
                  </a:tblPr>
                  <a:tblGrid>
                    <a:gridCol w="1892594">
                      <a:extLst>
                        <a:ext uri="{9D8B030D-6E8A-4147-A177-3AD203B41FA5}">
                          <a16:colId xmlns:a16="http://schemas.microsoft.com/office/drawing/2014/main" val="4131464554"/>
                        </a:ext>
                      </a:extLst>
                    </a:gridCol>
                    <a:gridCol w="1860698">
                      <a:extLst>
                        <a:ext uri="{9D8B030D-6E8A-4147-A177-3AD203B41FA5}">
                          <a16:colId xmlns:a16="http://schemas.microsoft.com/office/drawing/2014/main" val="1179444671"/>
                        </a:ext>
                      </a:extLst>
                    </a:gridCol>
                    <a:gridCol w="2243470">
                      <a:extLst>
                        <a:ext uri="{9D8B030D-6E8A-4147-A177-3AD203B41FA5}">
                          <a16:colId xmlns:a16="http://schemas.microsoft.com/office/drawing/2014/main" val="135832719"/>
                        </a:ext>
                      </a:extLst>
                    </a:gridCol>
                    <a:gridCol w="3125972">
                      <a:extLst>
                        <a:ext uri="{9D8B030D-6E8A-4147-A177-3AD203B41FA5}">
                          <a16:colId xmlns:a16="http://schemas.microsoft.com/office/drawing/2014/main" val="945451759"/>
                        </a:ext>
                      </a:extLst>
                    </a:gridCol>
                    <a:gridCol w="2929565">
                      <a:extLst>
                        <a:ext uri="{9D8B030D-6E8A-4147-A177-3AD203B41FA5}">
                          <a16:colId xmlns:a16="http://schemas.microsoft.com/office/drawing/2014/main" val="2061634582"/>
                        </a:ext>
                      </a:extLst>
                    </a:gridCol>
                  </a:tblGrid>
                  <a:tr h="952474">
                    <a:tc>
                      <a:txBody>
                        <a:bodyPr/>
                        <a:lstStyle/>
                        <a:p>
                          <a:pPr marL="0" marR="0" algn="l">
                            <a:lnSpc>
                              <a:spcPct val="115000"/>
                            </a:lnSpc>
                            <a:spcBef>
                              <a:spcPts val="0"/>
                            </a:spcBef>
                            <a:spcAft>
                              <a:spcPts val="0"/>
                            </a:spcAft>
                          </a:pPr>
                          <a:r>
                            <a:rPr lang="en-US" sz="2000">
                              <a:effectLst/>
                            </a:rPr>
                            <a:t>Organism</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Number of individuals (n)</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a:effectLst/>
                            </a:rPr>
                            <a:t>n/N =</a:t>
                          </a:r>
                          <a:endParaRPr lang="en-US" sz="2400">
                            <a:effectLst/>
                          </a:endParaRPr>
                        </a:p>
                        <a:p>
                          <a:pPr marL="0" marR="0" algn="l">
                            <a:lnSpc>
                              <a:spcPct val="115000"/>
                            </a:lnSpc>
                            <a:spcBef>
                              <a:spcPts val="0"/>
                            </a:spcBef>
                            <a:spcAft>
                              <a:spcPts val="0"/>
                            </a:spcAft>
                          </a:pPr>
                          <a:r>
                            <a:rPr lang="en-US" sz="2000">
                              <a:effectLst/>
                            </a:rPr>
                            <a:t>(11 crabs /27 total)</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(n/N)</a:t>
                          </a:r>
                          <a:r>
                            <a:rPr lang="en-US" sz="2000" baseline="30000" dirty="0">
                              <a:effectLst/>
                            </a:rPr>
                            <a:t>2</a:t>
                          </a: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1 - </a:t>
                          </a:r>
                          <a14:m>
                            <m:oMath xmlns:m="http://schemas.openxmlformats.org/officeDocument/2006/math">
                              <m:r>
                                <a:rPr lang="en-US" sz="2000">
                                  <a:effectLst/>
                                  <a:latin typeface="Cambria Math" panose="02040503050406030204" pitchFamily="18" charset="0"/>
                                </a:rPr>
                                <m:t>∑</m:t>
                              </m:r>
                            </m:oMath>
                          </a14:m>
                          <a:r>
                            <a:rPr lang="en-US" sz="2000" dirty="0">
                              <a:effectLst/>
                            </a:rPr>
                            <a:t>(n/N)</a:t>
                          </a:r>
                          <a:r>
                            <a:rPr lang="en-US" sz="2000" baseline="30000" dirty="0">
                              <a:effectLst/>
                            </a:rPr>
                            <a:t>2</a:t>
                          </a:r>
                          <a:r>
                            <a:rPr lang="en-US" sz="2000" dirty="0">
                              <a:effectLst/>
                            </a:rPr>
                            <a:t> =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2837916259"/>
                      </a:ext>
                    </a:extLst>
                  </a:tr>
                  <a:tr h="814002">
                    <a:tc>
                      <a:txBody>
                        <a:bodyPr/>
                        <a:lstStyle/>
                        <a:p>
                          <a:pPr marL="0" marR="0" algn="l">
                            <a:lnSpc>
                              <a:spcPct val="115000"/>
                            </a:lnSpc>
                            <a:spcBef>
                              <a:spcPts val="0"/>
                            </a:spcBef>
                            <a:spcAft>
                              <a:spcPts val="0"/>
                            </a:spcAft>
                          </a:pPr>
                          <a:r>
                            <a:rPr lang="en-US" sz="2000" dirty="0">
                              <a:effectLst/>
                            </a:rPr>
                            <a:t> Crabs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11</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11/27 = 0.407</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0.407</a:t>
                          </a:r>
                          <a:r>
                            <a:rPr lang="en-US" sz="2000" baseline="30000" dirty="0">
                              <a:effectLst/>
                            </a:rPr>
                            <a:t>2</a:t>
                          </a:r>
                          <a:r>
                            <a:rPr lang="en-US" sz="2000" baseline="0" dirty="0">
                              <a:effectLst/>
                            </a:rPr>
                            <a:t> = 0.166</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734190126"/>
                      </a:ext>
                    </a:extLst>
                  </a:tr>
                  <a:tr h="689111">
                    <a:tc>
                      <a:txBody>
                        <a:bodyPr/>
                        <a:lstStyle/>
                        <a:p>
                          <a:pPr marL="0" marR="0" algn="l">
                            <a:lnSpc>
                              <a:spcPct val="115000"/>
                            </a:lnSpc>
                            <a:spcBef>
                              <a:spcPts val="0"/>
                            </a:spcBef>
                            <a:spcAft>
                              <a:spcPts val="0"/>
                            </a:spcAft>
                          </a:pPr>
                          <a:r>
                            <a:rPr lang="en-US" sz="2000" dirty="0">
                              <a:effectLst/>
                            </a:rPr>
                            <a:t> Striped Bass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14/27 = 0.519</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0.519</a:t>
                          </a:r>
                          <a:r>
                            <a:rPr lang="en-US" sz="2000" baseline="30000" dirty="0">
                              <a:effectLst/>
                            </a:rPr>
                            <a:t>2</a:t>
                          </a:r>
                          <a:r>
                            <a:rPr lang="en-US" sz="2000" baseline="0" dirty="0">
                              <a:effectLst/>
                            </a:rPr>
                            <a:t> = 0.269</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2945813809"/>
                      </a:ext>
                    </a:extLst>
                  </a:tr>
                  <a:tr h="689111">
                    <a:tc>
                      <a:txBody>
                        <a:bodyPr/>
                        <a:lstStyle/>
                        <a:p>
                          <a:pPr marL="0" marR="0" algn="l">
                            <a:lnSpc>
                              <a:spcPct val="115000"/>
                            </a:lnSpc>
                            <a:spcBef>
                              <a:spcPts val="0"/>
                            </a:spcBef>
                            <a:spcAft>
                              <a:spcPts val="0"/>
                            </a:spcAft>
                          </a:pPr>
                          <a:r>
                            <a:rPr lang="en-US" sz="2000" dirty="0">
                              <a:effectLst/>
                            </a:rPr>
                            <a:t> Shrimp</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2</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2/27 = 0.074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0.074</a:t>
                          </a:r>
                          <a:r>
                            <a:rPr lang="en-US" sz="2000" baseline="30000" dirty="0">
                              <a:effectLst/>
                            </a:rPr>
                            <a:t>2</a:t>
                          </a:r>
                          <a:r>
                            <a:rPr lang="en-US" sz="2000" baseline="0" dirty="0">
                              <a:effectLst/>
                            </a:rPr>
                            <a:t> </a:t>
                          </a:r>
                          <a:r>
                            <a:rPr lang="en-US" sz="2000" dirty="0">
                              <a:effectLst/>
                            </a:rPr>
                            <a:t>= 0.005</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1198677029"/>
                      </a:ext>
                    </a:extLst>
                  </a:tr>
                  <a:tr h="1056198">
                    <a:tc>
                      <a:txBody>
                        <a:bodyPr/>
                        <a:lstStyle/>
                        <a:p>
                          <a:pPr marL="0" marR="0" algn="l">
                            <a:lnSpc>
                              <a:spcPct val="115000"/>
                            </a:lnSpc>
                            <a:spcBef>
                              <a:spcPts val="0"/>
                            </a:spcBef>
                            <a:spcAft>
                              <a:spcPts val="0"/>
                            </a:spcAft>
                          </a:pPr>
                          <a:r>
                            <a:rPr lang="en-US" sz="2000" dirty="0">
                              <a:effectLst/>
                            </a:rPr>
                            <a:t>Total species </a:t>
                          </a:r>
                          <a:r>
                            <a:rPr lang="en-US" sz="2000" i="1" dirty="0">
                              <a:effectLst/>
                            </a:rPr>
                            <a:t>(S</a:t>
                          </a:r>
                          <a:r>
                            <a:rPr lang="en-US" sz="2000" i="0" dirty="0">
                              <a:effectLst/>
                            </a:rPr>
                            <a:t>) = 3</a:t>
                          </a:r>
                          <a:endParaRPr lang="en-US" sz="2400" i="1"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b="1" dirty="0">
                              <a:effectLst/>
                            </a:rPr>
                            <a:t>Total N </a:t>
                          </a:r>
                          <a:r>
                            <a:rPr lang="en-US" sz="2000" dirty="0">
                              <a:effectLst/>
                            </a:rPr>
                            <a:t>= 27</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tc>
                      <a:txBody>
                        <a:bodyPr/>
                        <a:lstStyle/>
                        <a:p>
                          <a:pPr marL="0" marR="0" algn="l">
                            <a:lnSpc>
                              <a:spcPct val="115000"/>
                            </a:lnSpc>
                            <a:spcBef>
                              <a:spcPts val="0"/>
                            </a:spcBef>
                            <a:spcAft>
                              <a:spcPts val="0"/>
                            </a:spcAft>
                          </a:pPr>
                          <a:endParaRPr lang="en-US" sz="2000" b="1" dirty="0">
                            <a:effectLst/>
                          </a:endParaRPr>
                        </a:p>
                        <a:p>
                          <a:pPr marL="0" marR="0" algn="l">
                            <a:lnSpc>
                              <a:spcPct val="115000"/>
                            </a:lnSpc>
                            <a:spcBef>
                              <a:spcPts val="0"/>
                            </a:spcBef>
                            <a:spcAft>
                              <a:spcPts val="0"/>
                            </a:spcAft>
                          </a:pPr>
                          <a:r>
                            <a:rPr lang="en-US" sz="2000" b="1" dirty="0">
                              <a:effectLst/>
                            </a:rPr>
                            <a:t>Sum of all (n/N)</a:t>
                          </a:r>
                          <a:r>
                            <a:rPr lang="en-US" sz="2000" b="1" baseline="30000" dirty="0">
                              <a:effectLst/>
                            </a:rPr>
                            <a:t>2 </a:t>
                          </a:r>
                          <a:r>
                            <a:rPr lang="en-US" sz="2000" dirty="0">
                              <a:effectLst/>
                            </a:rPr>
                            <a:t>= </a:t>
                          </a:r>
                        </a:p>
                        <a:p>
                          <a:pPr marL="0" marR="0" algn="l">
                            <a:lnSpc>
                              <a:spcPct val="115000"/>
                            </a:lnSpc>
                            <a:spcBef>
                              <a:spcPts val="0"/>
                            </a:spcBef>
                            <a:spcAft>
                              <a:spcPts val="0"/>
                            </a:spcAft>
                          </a:pPr>
                          <a:r>
                            <a:rPr lang="en-US" sz="2000" dirty="0">
                              <a:effectLst/>
                            </a:rPr>
                            <a:t>0.166 + 0.269 + 0.005 = 0.44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630369890"/>
                      </a:ext>
                    </a:extLst>
                  </a:tr>
                </a:tbl>
              </a:graphicData>
            </a:graphic>
          </p:graphicFrame>
        </mc:Choice>
        <mc:Fallback xmlns="">
          <p:graphicFrame>
            <p:nvGraphicFramePr>
              <p:cNvPr id="4" name="Table 3">
                <a:extLst>
                  <a:ext uri="{FF2B5EF4-FFF2-40B4-BE49-F238E27FC236}">
                    <a16:creationId xmlns:a16="http://schemas.microsoft.com/office/drawing/2014/main" id="{99B4B076-1F64-3A27-DE08-DD3704252990}"/>
                  </a:ext>
                </a:extLst>
              </p:cNvPr>
              <p:cNvGraphicFramePr>
                <a:graphicFrameLocks noGrp="1"/>
              </p:cNvGraphicFramePr>
              <p:nvPr>
                <p:extLst>
                  <p:ext uri="{D42A27DB-BD31-4B8C-83A1-F6EECF244321}">
                    <p14:modId xmlns:p14="http://schemas.microsoft.com/office/powerpoint/2010/main" val="2040005460"/>
                  </p:ext>
                </p:extLst>
              </p:nvPr>
            </p:nvGraphicFramePr>
            <p:xfrm>
              <a:off x="69850" y="2648730"/>
              <a:ext cx="12052299" cy="4200896"/>
            </p:xfrm>
            <a:graphic>
              <a:graphicData uri="http://schemas.openxmlformats.org/drawingml/2006/table">
                <a:tbl>
                  <a:tblPr firstRow="1" firstCol="1" bandRow="1">
                    <a:tableStyleId>{5C22544A-7EE6-4342-B048-85BDC9FD1C3A}</a:tableStyleId>
                  </a:tblPr>
                  <a:tblGrid>
                    <a:gridCol w="1892594">
                      <a:extLst>
                        <a:ext uri="{9D8B030D-6E8A-4147-A177-3AD203B41FA5}">
                          <a16:colId xmlns:a16="http://schemas.microsoft.com/office/drawing/2014/main" val="4131464554"/>
                        </a:ext>
                      </a:extLst>
                    </a:gridCol>
                    <a:gridCol w="1860698">
                      <a:extLst>
                        <a:ext uri="{9D8B030D-6E8A-4147-A177-3AD203B41FA5}">
                          <a16:colId xmlns:a16="http://schemas.microsoft.com/office/drawing/2014/main" val="1179444671"/>
                        </a:ext>
                      </a:extLst>
                    </a:gridCol>
                    <a:gridCol w="2243470">
                      <a:extLst>
                        <a:ext uri="{9D8B030D-6E8A-4147-A177-3AD203B41FA5}">
                          <a16:colId xmlns:a16="http://schemas.microsoft.com/office/drawing/2014/main" val="135832719"/>
                        </a:ext>
                      </a:extLst>
                    </a:gridCol>
                    <a:gridCol w="3125972">
                      <a:extLst>
                        <a:ext uri="{9D8B030D-6E8A-4147-A177-3AD203B41FA5}">
                          <a16:colId xmlns:a16="http://schemas.microsoft.com/office/drawing/2014/main" val="945451759"/>
                        </a:ext>
                      </a:extLst>
                    </a:gridCol>
                    <a:gridCol w="2929565">
                      <a:extLst>
                        <a:ext uri="{9D8B030D-6E8A-4147-A177-3AD203B41FA5}">
                          <a16:colId xmlns:a16="http://schemas.microsoft.com/office/drawing/2014/main" val="2061634582"/>
                        </a:ext>
                      </a:extLst>
                    </a:gridCol>
                  </a:tblGrid>
                  <a:tr h="952474">
                    <a:tc>
                      <a:txBody>
                        <a:bodyPr/>
                        <a:lstStyle/>
                        <a:p>
                          <a:pPr marL="0" marR="0" algn="l">
                            <a:lnSpc>
                              <a:spcPct val="115000"/>
                            </a:lnSpc>
                            <a:spcBef>
                              <a:spcPts val="0"/>
                            </a:spcBef>
                            <a:spcAft>
                              <a:spcPts val="0"/>
                            </a:spcAft>
                          </a:pPr>
                          <a:r>
                            <a:rPr lang="en-US" sz="2000">
                              <a:effectLst/>
                            </a:rPr>
                            <a:t>Organism</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Number of individuals (n)</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a:effectLst/>
                            </a:rPr>
                            <a:t>n/N =</a:t>
                          </a:r>
                          <a:endParaRPr lang="en-US" sz="2400">
                            <a:effectLst/>
                          </a:endParaRPr>
                        </a:p>
                        <a:p>
                          <a:pPr marL="0" marR="0" algn="l">
                            <a:lnSpc>
                              <a:spcPct val="115000"/>
                            </a:lnSpc>
                            <a:spcBef>
                              <a:spcPts val="0"/>
                            </a:spcBef>
                            <a:spcAft>
                              <a:spcPts val="0"/>
                            </a:spcAft>
                          </a:pPr>
                          <a:r>
                            <a:rPr lang="en-US" sz="2000">
                              <a:effectLst/>
                            </a:rPr>
                            <a:t>(11 crabs /27 total)</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(n/N)</a:t>
                          </a:r>
                          <a:r>
                            <a:rPr lang="en-US" sz="2000" baseline="30000" dirty="0">
                              <a:effectLst/>
                            </a:rPr>
                            <a:t>2</a:t>
                          </a: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endParaRPr lang="en-US"/>
                        </a:p>
                      </a:txBody>
                      <a:tcPr marL="51371" marR="51371" marT="0" marB="0">
                        <a:blipFill>
                          <a:blip r:embed="rId3"/>
                          <a:stretch>
                            <a:fillRect l="-311688" t="-5333" r="-866" b="-356000"/>
                          </a:stretch>
                        </a:blipFill>
                      </a:tcPr>
                    </a:tc>
                    <a:extLst>
                      <a:ext uri="{0D108BD9-81ED-4DB2-BD59-A6C34878D82A}">
                        <a16:rowId xmlns:a16="http://schemas.microsoft.com/office/drawing/2014/main" val="2837916259"/>
                      </a:ext>
                    </a:extLst>
                  </a:tr>
                  <a:tr h="814002">
                    <a:tc>
                      <a:txBody>
                        <a:bodyPr/>
                        <a:lstStyle/>
                        <a:p>
                          <a:pPr marL="0" marR="0" algn="l">
                            <a:lnSpc>
                              <a:spcPct val="115000"/>
                            </a:lnSpc>
                            <a:spcBef>
                              <a:spcPts val="0"/>
                            </a:spcBef>
                            <a:spcAft>
                              <a:spcPts val="0"/>
                            </a:spcAft>
                          </a:pPr>
                          <a:r>
                            <a:rPr lang="en-US" sz="2000" dirty="0">
                              <a:effectLst/>
                            </a:rPr>
                            <a:t> Crabs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11</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11/27 = 0.407</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0.407</a:t>
                          </a:r>
                          <a:r>
                            <a:rPr lang="en-US" sz="2000" baseline="30000" dirty="0">
                              <a:effectLst/>
                            </a:rPr>
                            <a:t>2</a:t>
                          </a:r>
                          <a:r>
                            <a:rPr lang="en-US" sz="2000" baseline="0" dirty="0">
                              <a:effectLst/>
                            </a:rPr>
                            <a:t> = 0.166</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734190126"/>
                      </a:ext>
                    </a:extLst>
                  </a:tr>
                  <a:tr h="689111">
                    <a:tc>
                      <a:txBody>
                        <a:bodyPr/>
                        <a:lstStyle/>
                        <a:p>
                          <a:pPr marL="0" marR="0" algn="l">
                            <a:lnSpc>
                              <a:spcPct val="115000"/>
                            </a:lnSpc>
                            <a:spcBef>
                              <a:spcPts val="0"/>
                            </a:spcBef>
                            <a:spcAft>
                              <a:spcPts val="0"/>
                            </a:spcAft>
                          </a:pPr>
                          <a:r>
                            <a:rPr lang="en-US" sz="2000" dirty="0">
                              <a:effectLst/>
                            </a:rPr>
                            <a:t> Striped Bass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14/27 = 0.519</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0.519</a:t>
                          </a:r>
                          <a:r>
                            <a:rPr lang="en-US" sz="2000" baseline="30000" dirty="0">
                              <a:effectLst/>
                            </a:rPr>
                            <a:t>2</a:t>
                          </a:r>
                          <a:r>
                            <a:rPr lang="en-US" sz="2000" baseline="0" dirty="0">
                              <a:effectLst/>
                            </a:rPr>
                            <a:t> = 0.269</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2945813809"/>
                      </a:ext>
                    </a:extLst>
                  </a:tr>
                  <a:tr h="689111">
                    <a:tc>
                      <a:txBody>
                        <a:bodyPr/>
                        <a:lstStyle/>
                        <a:p>
                          <a:pPr marL="0" marR="0" algn="l">
                            <a:lnSpc>
                              <a:spcPct val="115000"/>
                            </a:lnSpc>
                            <a:spcBef>
                              <a:spcPts val="0"/>
                            </a:spcBef>
                            <a:spcAft>
                              <a:spcPts val="0"/>
                            </a:spcAft>
                          </a:pPr>
                          <a:r>
                            <a:rPr lang="en-US" sz="2000" dirty="0">
                              <a:effectLst/>
                            </a:rPr>
                            <a:t> Shrimp</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2</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2/27 = 0.074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0.074</a:t>
                          </a:r>
                          <a:r>
                            <a:rPr lang="en-US" sz="2000" baseline="30000" dirty="0">
                              <a:effectLst/>
                            </a:rPr>
                            <a:t>2</a:t>
                          </a:r>
                          <a:r>
                            <a:rPr lang="en-US" sz="2000" baseline="0" dirty="0">
                              <a:effectLst/>
                            </a:rPr>
                            <a:t> </a:t>
                          </a:r>
                          <a:r>
                            <a:rPr lang="en-US" sz="2000" dirty="0">
                              <a:effectLst/>
                            </a:rPr>
                            <a:t>= 0.005</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1198677029"/>
                      </a:ext>
                    </a:extLst>
                  </a:tr>
                  <a:tr h="1056198">
                    <a:tc>
                      <a:txBody>
                        <a:bodyPr/>
                        <a:lstStyle/>
                        <a:p>
                          <a:pPr marL="0" marR="0" algn="l">
                            <a:lnSpc>
                              <a:spcPct val="115000"/>
                            </a:lnSpc>
                            <a:spcBef>
                              <a:spcPts val="0"/>
                            </a:spcBef>
                            <a:spcAft>
                              <a:spcPts val="0"/>
                            </a:spcAft>
                          </a:pPr>
                          <a:r>
                            <a:rPr lang="en-US" sz="2000" dirty="0">
                              <a:effectLst/>
                            </a:rPr>
                            <a:t>Total species </a:t>
                          </a:r>
                          <a:r>
                            <a:rPr lang="en-US" sz="2000" i="1" dirty="0">
                              <a:effectLst/>
                            </a:rPr>
                            <a:t>(S</a:t>
                          </a:r>
                          <a:r>
                            <a:rPr lang="en-US" sz="2000" i="0" dirty="0">
                              <a:effectLst/>
                            </a:rPr>
                            <a:t>) = 3</a:t>
                          </a:r>
                          <a:endParaRPr lang="en-US" sz="2400" i="1"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b="1" dirty="0">
                              <a:effectLst/>
                            </a:rPr>
                            <a:t>Total N </a:t>
                          </a:r>
                          <a:r>
                            <a:rPr lang="en-US" sz="2000" dirty="0">
                              <a:effectLst/>
                            </a:rPr>
                            <a:t>= 27</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tc>
                      <a:txBody>
                        <a:bodyPr/>
                        <a:lstStyle/>
                        <a:p>
                          <a:pPr marL="0" marR="0" algn="l">
                            <a:lnSpc>
                              <a:spcPct val="115000"/>
                            </a:lnSpc>
                            <a:spcBef>
                              <a:spcPts val="0"/>
                            </a:spcBef>
                            <a:spcAft>
                              <a:spcPts val="0"/>
                            </a:spcAft>
                          </a:pPr>
                          <a:endParaRPr lang="en-US" sz="2000" b="1" dirty="0">
                            <a:effectLst/>
                          </a:endParaRPr>
                        </a:p>
                        <a:p>
                          <a:pPr marL="0" marR="0" algn="l">
                            <a:lnSpc>
                              <a:spcPct val="115000"/>
                            </a:lnSpc>
                            <a:spcBef>
                              <a:spcPts val="0"/>
                            </a:spcBef>
                            <a:spcAft>
                              <a:spcPts val="0"/>
                            </a:spcAft>
                          </a:pPr>
                          <a:r>
                            <a:rPr lang="en-US" sz="2000" b="1" dirty="0">
                              <a:effectLst/>
                            </a:rPr>
                            <a:t>Sum of all (n/N)</a:t>
                          </a:r>
                          <a:r>
                            <a:rPr lang="en-US" sz="2000" b="1" baseline="30000" dirty="0">
                              <a:effectLst/>
                            </a:rPr>
                            <a:t>2 </a:t>
                          </a:r>
                          <a:r>
                            <a:rPr lang="en-US" sz="2000" dirty="0">
                              <a:effectLst/>
                            </a:rPr>
                            <a:t>= </a:t>
                          </a:r>
                        </a:p>
                        <a:p>
                          <a:pPr marL="0" marR="0" algn="l">
                            <a:lnSpc>
                              <a:spcPct val="115000"/>
                            </a:lnSpc>
                            <a:spcBef>
                              <a:spcPts val="0"/>
                            </a:spcBef>
                            <a:spcAft>
                              <a:spcPts val="0"/>
                            </a:spcAft>
                          </a:pPr>
                          <a:r>
                            <a:rPr lang="en-US" sz="2000" dirty="0">
                              <a:effectLst/>
                            </a:rPr>
                            <a:t>0.166 + 0.269 + 0.005 = 0.44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630369890"/>
                      </a:ext>
                    </a:extLst>
                  </a:tr>
                </a:tbl>
              </a:graphicData>
            </a:graphic>
          </p:graphicFrame>
        </mc:Fallback>
      </mc:AlternateContent>
      <p:sp>
        <p:nvSpPr>
          <p:cNvPr id="2" name="TextBox 1">
            <a:extLst>
              <a:ext uri="{FF2B5EF4-FFF2-40B4-BE49-F238E27FC236}">
                <a16:creationId xmlns:a16="http://schemas.microsoft.com/office/drawing/2014/main" id="{7EF4497E-0448-2A7C-2F89-178C153F5216}"/>
              </a:ext>
            </a:extLst>
          </p:cNvPr>
          <p:cNvSpPr txBox="1"/>
          <p:nvPr/>
        </p:nvSpPr>
        <p:spPr>
          <a:xfrm>
            <a:off x="0" y="0"/>
            <a:ext cx="5521255" cy="523220"/>
          </a:xfrm>
          <a:prstGeom prst="rect">
            <a:avLst/>
          </a:prstGeom>
          <a:noFill/>
        </p:spPr>
        <p:txBody>
          <a:bodyPr wrap="none" rtlCol="0">
            <a:spAutoFit/>
          </a:bodyPr>
          <a:lstStyle/>
          <a:p>
            <a:r>
              <a:rPr lang="en-US" sz="2800" dirty="0"/>
              <a:t>Simpson’s Diversity Index Worksheet</a:t>
            </a: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D6026C39-FD4E-59E5-421C-D604078D4DFB}"/>
                  </a:ext>
                </a:extLst>
              </p:cNvPr>
              <p:cNvSpPr txBox="1"/>
              <p:nvPr/>
            </p:nvSpPr>
            <p:spPr>
              <a:xfrm>
                <a:off x="-21625" y="547333"/>
                <a:ext cx="4142737" cy="5539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3600" b="0" i="1" smtClean="0">
                          <a:latin typeface="Cambria Math" panose="02040503050406030204" pitchFamily="18" charset="0"/>
                        </a:rPr>
                        <m:t>𝐷</m:t>
                      </m:r>
                      <m:r>
                        <a:rPr lang="en-US" sz="3600" b="0" i="1" smtClean="0">
                          <a:latin typeface="Cambria Math" panose="02040503050406030204" pitchFamily="18" charset="0"/>
                        </a:rPr>
                        <m:t>=1 −∑(</m:t>
                      </m:r>
                      <m:r>
                        <a:rPr lang="en-US" sz="3600" b="0" i="1" smtClean="0">
                          <a:latin typeface="Cambria Math" panose="02040503050406030204" pitchFamily="18" charset="0"/>
                        </a:rPr>
                        <m:t>𝑛</m:t>
                      </m:r>
                      <m:r>
                        <a:rPr lang="en-US" sz="3600" b="0" i="1" smtClean="0">
                          <a:latin typeface="Cambria Math" panose="02040503050406030204" pitchFamily="18" charset="0"/>
                        </a:rPr>
                        <m:t> ÷</m:t>
                      </m:r>
                      <m:sSup>
                        <m:sSupPr>
                          <m:ctrlPr>
                            <a:rPr lang="en-US" sz="3600" b="0" i="1" smtClean="0">
                              <a:latin typeface="Cambria Math" panose="02040503050406030204" pitchFamily="18" charset="0"/>
                              <a:ea typeface="Cambria Math" panose="02040503050406030204" pitchFamily="18" charset="0"/>
                            </a:rPr>
                          </m:ctrlPr>
                        </m:sSupPr>
                        <m:e>
                          <m:r>
                            <a:rPr lang="en-US" sz="3600" b="0" i="1" smtClean="0">
                              <a:latin typeface="Cambria Math" panose="02040503050406030204" pitchFamily="18" charset="0"/>
                              <a:ea typeface="Cambria Math" panose="02040503050406030204" pitchFamily="18" charset="0"/>
                            </a:rPr>
                            <m:t>𝑁</m:t>
                          </m:r>
                          <m:r>
                            <a:rPr lang="en-US" sz="3600" b="0" i="1" smtClean="0">
                              <a:latin typeface="Cambria Math" panose="02040503050406030204" pitchFamily="18" charset="0"/>
                              <a:ea typeface="Cambria Math" panose="02040503050406030204" pitchFamily="18" charset="0"/>
                            </a:rPr>
                            <m:t>)</m:t>
                          </m:r>
                        </m:e>
                        <m:sup>
                          <m:r>
                            <a:rPr lang="en-US" sz="3600" b="0" i="1" smtClean="0">
                              <a:latin typeface="Cambria Math" panose="02040503050406030204" pitchFamily="18" charset="0"/>
                              <a:ea typeface="Cambria Math" panose="02040503050406030204" pitchFamily="18" charset="0"/>
                            </a:rPr>
                            <m:t>2</m:t>
                          </m:r>
                        </m:sup>
                      </m:sSup>
                    </m:oMath>
                  </m:oMathPara>
                </a14:m>
                <a:endParaRPr lang="en-US" sz="3600" dirty="0"/>
              </a:p>
            </p:txBody>
          </p:sp>
        </mc:Choice>
        <mc:Fallback xmlns="">
          <p:sp>
            <p:nvSpPr>
              <p:cNvPr id="3" name="TextBox 2">
                <a:extLst>
                  <a:ext uri="{FF2B5EF4-FFF2-40B4-BE49-F238E27FC236}">
                    <a16:creationId xmlns:a16="http://schemas.microsoft.com/office/drawing/2014/main" id="{D6026C39-FD4E-59E5-421C-D604078D4DFB}"/>
                  </a:ext>
                </a:extLst>
              </p:cNvPr>
              <p:cNvSpPr txBox="1">
                <a:spLocks noRot="1" noChangeAspect="1" noMove="1" noResize="1" noEditPoints="1" noAdjustHandles="1" noChangeArrowheads="1" noChangeShapeType="1" noTextEdit="1"/>
              </p:cNvSpPr>
              <p:nvPr/>
            </p:nvSpPr>
            <p:spPr>
              <a:xfrm>
                <a:off x="-21625" y="547333"/>
                <a:ext cx="4142737" cy="553998"/>
              </a:xfrm>
              <a:prstGeom prst="rect">
                <a:avLst/>
              </a:prstGeom>
              <a:blipFill>
                <a:blip r:embed="rId4"/>
                <a:stretch>
                  <a:fillRect l="-2141" t="-9091" r="-306" b="-38636"/>
                </a:stretch>
              </a:blipFill>
            </p:spPr>
            <p:txBody>
              <a:bodyPr/>
              <a:lstStyle/>
              <a:p>
                <a:r>
                  <a:rPr lang="en-US">
                    <a:noFill/>
                  </a:rPr>
                  <a:t> </a:t>
                </a:r>
              </a:p>
            </p:txBody>
          </p:sp>
        </mc:Fallback>
      </mc:AlternateContent>
      <p:grpSp>
        <p:nvGrpSpPr>
          <p:cNvPr id="12" name="Group 11">
            <a:extLst>
              <a:ext uri="{FF2B5EF4-FFF2-40B4-BE49-F238E27FC236}">
                <a16:creationId xmlns:a16="http://schemas.microsoft.com/office/drawing/2014/main" id="{EFADCD26-8F67-A6F6-68C6-DE5C931BD6C1}"/>
              </a:ext>
            </a:extLst>
          </p:cNvPr>
          <p:cNvGrpSpPr/>
          <p:nvPr/>
        </p:nvGrpSpPr>
        <p:grpSpPr>
          <a:xfrm>
            <a:off x="30963" y="1030806"/>
            <a:ext cx="5327678" cy="1245524"/>
            <a:chOff x="-21625" y="1083407"/>
            <a:chExt cx="5327678" cy="1245524"/>
          </a:xfrm>
        </p:grpSpPr>
        <p:sp>
          <p:nvSpPr>
            <p:cNvPr id="17" name="TextBox 16">
              <a:extLst>
                <a:ext uri="{FF2B5EF4-FFF2-40B4-BE49-F238E27FC236}">
                  <a16:creationId xmlns:a16="http://schemas.microsoft.com/office/drawing/2014/main" id="{FA5E3489-F68C-5F3B-A622-3FE68899748C}"/>
                </a:ext>
              </a:extLst>
            </p:cNvPr>
            <p:cNvSpPr txBox="1"/>
            <p:nvPr/>
          </p:nvSpPr>
          <p:spPr>
            <a:xfrm>
              <a:off x="-21624" y="1083407"/>
              <a:ext cx="1927066" cy="369332"/>
            </a:xfrm>
            <a:prstGeom prst="rect">
              <a:avLst/>
            </a:prstGeom>
            <a:noFill/>
          </p:spPr>
          <p:txBody>
            <a:bodyPr wrap="none" rtlCol="0">
              <a:spAutoFit/>
            </a:bodyPr>
            <a:lstStyle/>
            <a:p>
              <a:r>
                <a:rPr lang="en-US" dirty="0"/>
                <a:t>D = Diversity Index</a:t>
              </a:r>
            </a:p>
          </p:txBody>
        </p:sp>
        <p:sp>
          <p:nvSpPr>
            <p:cNvPr id="18" name="TextBox 17">
              <a:extLst>
                <a:ext uri="{FF2B5EF4-FFF2-40B4-BE49-F238E27FC236}">
                  <a16:creationId xmlns:a16="http://schemas.microsoft.com/office/drawing/2014/main" id="{F4D0C82A-7AB3-FF27-8BA8-9B7C03188007}"/>
                </a:ext>
              </a:extLst>
            </p:cNvPr>
            <p:cNvSpPr txBox="1"/>
            <p:nvPr/>
          </p:nvSpPr>
          <p:spPr>
            <a:xfrm>
              <a:off x="-21624" y="1959599"/>
              <a:ext cx="3778920" cy="369332"/>
            </a:xfrm>
            <a:prstGeom prst="rect">
              <a:avLst/>
            </a:prstGeom>
            <a:noFill/>
          </p:spPr>
          <p:txBody>
            <a:bodyPr wrap="none" rtlCol="0">
              <a:spAutoFit/>
            </a:bodyPr>
            <a:lstStyle/>
            <a:p>
              <a:r>
                <a:rPr lang="en-US" dirty="0"/>
                <a:t>N = the </a:t>
              </a:r>
              <a:r>
                <a:rPr lang="en-US" b="1" dirty="0"/>
                <a:t>total</a:t>
              </a:r>
              <a:r>
                <a:rPr lang="en-US" dirty="0"/>
                <a:t> number of </a:t>
              </a:r>
              <a:r>
                <a:rPr lang="en-US" b="1" dirty="0"/>
                <a:t>all individuals</a:t>
              </a:r>
              <a:endParaRPr lang="en-US" dirty="0"/>
            </a:p>
          </p:txBody>
        </p:sp>
        <p:sp>
          <p:nvSpPr>
            <p:cNvPr id="19" name="TextBox 18">
              <a:extLst>
                <a:ext uri="{FF2B5EF4-FFF2-40B4-BE49-F238E27FC236}">
                  <a16:creationId xmlns:a16="http://schemas.microsoft.com/office/drawing/2014/main" id="{9682400B-44D3-9EC2-D1AA-35BD9DAA5143}"/>
                </a:ext>
              </a:extLst>
            </p:cNvPr>
            <p:cNvSpPr txBox="1"/>
            <p:nvPr/>
          </p:nvSpPr>
          <p:spPr>
            <a:xfrm>
              <a:off x="-21625" y="1683506"/>
              <a:ext cx="5067467" cy="369332"/>
            </a:xfrm>
            <a:prstGeom prst="rect">
              <a:avLst/>
            </a:prstGeom>
            <a:noFill/>
          </p:spPr>
          <p:txBody>
            <a:bodyPr wrap="square" rtlCol="0">
              <a:spAutoFit/>
            </a:bodyPr>
            <a:lstStyle/>
            <a:p>
              <a:r>
                <a:rPr lang="en-US" dirty="0"/>
                <a:t>n = the number of individuals of that specific species</a:t>
              </a:r>
            </a:p>
          </p:txBody>
        </p:sp>
        <mc:AlternateContent xmlns:mc="http://schemas.openxmlformats.org/markup-compatibility/2006" xmlns:a14="http://schemas.microsoft.com/office/drawing/2010/main">
          <mc:Choice Requires="a14">
            <p:sp>
              <p:nvSpPr>
                <p:cNvPr id="20" name="TextBox 19">
                  <a:extLst>
                    <a:ext uri="{FF2B5EF4-FFF2-40B4-BE49-F238E27FC236}">
                      <a16:creationId xmlns:a16="http://schemas.microsoft.com/office/drawing/2014/main" id="{73E455F6-4868-F252-3F09-5603E24A69E8}"/>
                    </a:ext>
                  </a:extLst>
                </p:cNvPr>
                <p:cNvSpPr txBox="1"/>
                <p:nvPr/>
              </p:nvSpPr>
              <p:spPr>
                <a:xfrm>
                  <a:off x="-21624" y="1377424"/>
                  <a:ext cx="5327677" cy="369332"/>
                </a:xfrm>
                <a:prstGeom prst="rect">
                  <a:avLst/>
                </a:prstGeom>
                <a:noFill/>
              </p:spPr>
              <p:txBody>
                <a:bodyPr wrap="none" rtlCol="0">
                  <a:spAutoFit/>
                </a:bodyPr>
                <a:lstStyle/>
                <a:p>
                  <a14:m>
                    <m:oMath xmlns:m="http://schemas.openxmlformats.org/officeDocument/2006/math">
                      <m:r>
                        <a:rPr lang="en-US" i="1" smtClean="0">
                          <a:latin typeface="Cambria Math" panose="02040503050406030204" pitchFamily="18" charset="0"/>
                        </a:rPr>
                        <m:t>∑</m:t>
                      </m:r>
                    </m:oMath>
                  </a14:m>
                  <a:r>
                    <a:rPr lang="en-US" dirty="0"/>
                    <a:t> = the sum of all the calculations (add all the values) </a:t>
                  </a:r>
                </a:p>
              </p:txBody>
            </p:sp>
          </mc:Choice>
          <mc:Fallback xmlns="">
            <p:sp>
              <p:nvSpPr>
                <p:cNvPr id="20" name="TextBox 19">
                  <a:extLst>
                    <a:ext uri="{FF2B5EF4-FFF2-40B4-BE49-F238E27FC236}">
                      <a16:creationId xmlns:a16="http://schemas.microsoft.com/office/drawing/2014/main" id="{73E455F6-4868-F252-3F09-5603E24A69E8}"/>
                    </a:ext>
                  </a:extLst>
                </p:cNvPr>
                <p:cNvSpPr txBox="1">
                  <a:spLocks noRot="1" noChangeAspect="1" noMove="1" noResize="1" noEditPoints="1" noAdjustHandles="1" noChangeArrowheads="1" noChangeShapeType="1" noTextEdit="1"/>
                </p:cNvSpPr>
                <p:nvPr/>
              </p:nvSpPr>
              <p:spPr>
                <a:xfrm>
                  <a:off x="-21624" y="1377424"/>
                  <a:ext cx="5327677" cy="369332"/>
                </a:xfrm>
                <a:prstGeom prst="rect">
                  <a:avLst/>
                </a:prstGeom>
                <a:blipFill>
                  <a:blip r:embed="rId5"/>
                  <a:stretch>
                    <a:fillRect l="-476" t="-6667" b="-26667"/>
                  </a:stretch>
                </a:blipFill>
              </p:spPr>
              <p:txBody>
                <a:bodyPr/>
                <a:lstStyle/>
                <a:p>
                  <a:r>
                    <a:rPr lang="en-US">
                      <a:noFill/>
                    </a:rPr>
                    <a:t> </a:t>
                  </a:r>
                </a:p>
              </p:txBody>
            </p:sp>
          </mc:Fallback>
        </mc:AlternateContent>
      </p:grpSp>
      <p:sp>
        <p:nvSpPr>
          <p:cNvPr id="21" name="TextBox 20">
            <a:extLst>
              <a:ext uri="{FF2B5EF4-FFF2-40B4-BE49-F238E27FC236}">
                <a16:creationId xmlns:a16="http://schemas.microsoft.com/office/drawing/2014/main" id="{57AC93CF-8AD9-2F53-917E-99DF82F6ACA8}"/>
              </a:ext>
            </a:extLst>
          </p:cNvPr>
          <p:cNvSpPr txBox="1"/>
          <p:nvPr/>
        </p:nvSpPr>
        <p:spPr>
          <a:xfrm>
            <a:off x="5973098" y="634446"/>
            <a:ext cx="5933886" cy="954107"/>
          </a:xfrm>
          <a:prstGeom prst="rect">
            <a:avLst/>
          </a:prstGeom>
          <a:noFill/>
          <a:ln>
            <a:solidFill>
              <a:schemeClr val="tx1"/>
            </a:solidFill>
          </a:ln>
        </p:spPr>
        <p:txBody>
          <a:bodyPr wrap="square" rtlCol="0">
            <a:spAutoFit/>
          </a:bodyPr>
          <a:lstStyle/>
          <a:p>
            <a:r>
              <a:rPr lang="en-US" sz="2800" dirty="0"/>
              <a:t>Step 4. Add all the values obtained from Step 3.</a:t>
            </a:r>
          </a:p>
        </p:txBody>
      </p:sp>
      <p:sp>
        <p:nvSpPr>
          <p:cNvPr id="22" name="TextBox 21">
            <a:extLst>
              <a:ext uri="{FF2B5EF4-FFF2-40B4-BE49-F238E27FC236}">
                <a16:creationId xmlns:a16="http://schemas.microsoft.com/office/drawing/2014/main" id="{A25C23AB-18D0-4B2C-471A-D23368978A14}"/>
              </a:ext>
            </a:extLst>
          </p:cNvPr>
          <p:cNvSpPr txBox="1"/>
          <p:nvPr/>
        </p:nvSpPr>
        <p:spPr>
          <a:xfrm>
            <a:off x="2314060" y="2276330"/>
            <a:ext cx="893134" cy="369332"/>
          </a:xfrm>
          <a:prstGeom prst="rect">
            <a:avLst/>
          </a:prstGeom>
          <a:noFill/>
        </p:spPr>
        <p:txBody>
          <a:bodyPr wrap="square" rtlCol="0">
            <a:spAutoFit/>
          </a:bodyPr>
          <a:lstStyle/>
          <a:p>
            <a:r>
              <a:rPr lang="en-US" u="sng" dirty="0"/>
              <a:t>Step 1</a:t>
            </a:r>
          </a:p>
        </p:txBody>
      </p:sp>
      <p:sp>
        <p:nvSpPr>
          <p:cNvPr id="23" name="TextBox 22">
            <a:extLst>
              <a:ext uri="{FF2B5EF4-FFF2-40B4-BE49-F238E27FC236}">
                <a16:creationId xmlns:a16="http://schemas.microsoft.com/office/drawing/2014/main" id="{7820F762-1370-5B88-A7D5-4A90579DE32E}"/>
              </a:ext>
            </a:extLst>
          </p:cNvPr>
          <p:cNvSpPr txBox="1"/>
          <p:nvPr/>
        </p:nvSpPr>
        <p:spPr>
          <a:xfrm>
            <a:off x="4465507" y="2273286"/>
            <a:ext cx="893134" cy="369332"/>
          </a:xfrm>
          <a:prstGeom prst="rect">
            <a:avLst/>
          </a:prstGeom>
          <a:noFill/>
        </p:spPr>
        <p:txBody>
          <a:bodyPr wrap="square" rtlCol="0">
            <a:spAutoFit/>
          </a:bodyPr>
          <a:lstStyle/>
          <a:p>
            <a:r>
              <a:rPr lang="en-US" u="sng" dirty="0"/>
              <a:t>Step 2</a:t>
            </a:r>
          </a:p>
        </p:txBody>
      </p:sp>
      <p:sp>
        <p:nvSpPr>
          <p:cNvPr id="24" name="TextBox 23">
            <a:extLst>
              <a:ext uri="{FF2B5EF4-FFF2-40B4-BE49-F238E27FC236}">
                <a16:creationId xmlns:a16="http://schemas.microsoft.com/office/drawing/2014/main" id="{675407D0-F5E9-DFDB-7D0B-BDBD61A3E66B}"/>
              </a:ext>
            </a:extLst>
          </p:cNvPr>
          <p:cNvSpPr txBox="1"/>
          <p:nvPr/>
        </p:nvSpPr>
        <p:spPr>
          <a:xfrm>
            <a:off x="7109255" y="2273286"/>
            <a:ext cx="772071" cy="369332"/>
          </a:xfrm>
          <a:prstGeom prst="rect">
            <a:avLst/>
          </a:prstGeom>
          <a:noFill/>
        </p:spPr>
        <p:txBody>
          <a:bodyPr wrap="none" rtlCol="0">
            <a:spAutoFit/>
          </a:bodyPr>
          <a:lstStyle/>
          <a:p>
            <a:r>
              <a:rPr lang="en-US" u="sng" dirty="0"/>
              <a:t>Step 3</a:t>
            </a:r>
          </a:p>
        </p:txBody>
      </p:sp>
      <p:sp>
        <p:nvSpPr>
          <p:cNvPr id="26" name="Rectangle 25">
            <a:extLst>
              <a:ext uri="{FF2B5EF4-FFF2-40B4-BE49-F238E27FC236}">
                <a16:creationId xmlns:a16="http://schemas.microsoft.com/office/drawing/2014/main" id="{D69C4A36-3F08-1247-97C5-6B217277D1F4}"/>
              </a:ext>
            </a:extLst>
          </p:cNvPr>
          <p:cNvSpPr/>
          <p:nvPr/>
        </p:nvSpPr>
        <p:spPr>
          <a:xfrm>
            <a:off x="1799303" y="532585"/>
            <a:ext cx="2321809" cy="634181"/>
          </a:xfrm>
          <a:prstGeom prst="rect">
            <a:avLst/>
          </a:prstGeom>
          <a:solidFill>
            <a:srgbClr val="FFFF00">
              <a:alpha val="420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8">
            <a:extLst>
              <a:ext uri="{FF2B5EF4-FFF2-40B4-BE49-F238E27FC236}">
                <a16:creationId xmlns:a16="http://schemas.microsoft.com/office/drawing/2014/main" id="{A12FC442-D959-7A41-654A-D012A8CE0BFE}"/>
              </a:ext>
            </a:extLst>
          </p:cNvPr>
          <p:cNvSpPr txBox="1"/>
          <p:nvPr/>
        </p:nvSpPr>
        <p:spPr>
          <a:xfrm>
            <a:off x="-1" y="6488668"/>
            <a:ext cx="623889" cy="369332"/>
          </a:xfrm>
          <a:prstGeom prst="rect">
            <a:avLst/>
          </a:prstGeom>
          <a:noFill/>
        </p:spPr>
        <p:txBody>
          <a:bodyPr wrap="none" rtlCol="0">
            <a:spAutoFit/>
          </a:bodyPr>
          <a:lstStyle/>
          <a:p>
            <a:r>
              <a:rPr lang="en-US" dirty="0"/>
              <a:t>Ex. 9</a:t>
            </a:r>
          </a:p>
        </p:txBody>
      </p:sp>
      <p:sp>
        <p:nvSpPr>
          <p:cNvPr id="30" name="Rectangle 29">
            <a:extLst>
              <a:ext uri="{FF2B5EF4-FFF2-40B4-BE49-F238E27FC236}">
                <a16:creationId xmlns:a16="http://schemas.microsoft.com/office/drawing/2014/main" id="{3C2C3879-255A-2C7B-8516-EC3D235F40A5}"/>
              </a:ext>
            </a:extLst>
          </p:cNvPr>
          <p:cNvSpPr/>
          <p:nvPr/>
        </p:nvSpPr>
        <p:spPr>
          <a:xfrm>
            <a:off x="6096000" y="5786670"/>
            <a:ext cx="768096" cy="365760"/>
          </a:xfrm>
          <a:prstGeom prst="rect">
            <a:avLst/>
          </a:prstGeom>
          <a:solidFill>
            <a:srgbClr val="FFFF00">
              <a:alpha val="420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u="sng" dirty="0">
                <a:solidFill>
                  <a:schemeClr val="tx1"/>
                </a:solidFill>
              </a:rPr>
              <a:t>Step 4</a:t>
            </a:r>
          </a:p>
        </p:txBody>
      </p:sp>
    </p:spTree>
    <p:extLst>
      <p:ext uri="{BB962C8B-B14F-4D97-AF65-F5344CB8AC3E}">
        <p14:creationId xmlns:p14="http://schemas.microsoft.com/office/powerpoint/2010/main" val="12456730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4" name="Table 3">
                <a:extLst>
                  <a:ext uri="{FF2B5EF4-FFF2-40B4-BE49-F238E27FC236}">
                    <a16:creationId xmlns:a16="http://schemas.microsoft.com/office/drawing/2014/main" id="{99B4B076-1F64-3A27-DE08-DD3704252990}"/>
                  </a:ext>
                </a:extLst>
              </p:cNvPr>
              <p:cNvGraphicFramePr>
                <a:graphicFrameLocks noGrp="1"/>
              </p:cNvGraphicFramePr>
              <p:nvPr>
                <p:extLst>
                  <p:ext uri="{D42A27DB-BD31-4B8C-83A1-F6EECF244321}">
                    <p14:modId xmlns:p14="http://schemas.microsoft.com/office/powerpoint/2010/main" val="2468380319"/>
                  </p:ext>
                </p:extLst>
              </p:nvPr>
            </p:nvGraphicFramePr>
            <p:xfrm>
              <a:off x="69850" y="2648730"/>
              <a:ext cx="12052299" cy="4200896"/>
            </p:xfrm>
            <a:graphic>
              <a:graphicData uri="http://schemas.openxmlformats.org/drawingml/2006/table">
                <a:tbl>
                  <a:tblPr firstRow="1" firstCol="1" bandRow="1">
                    <a:tableStyleId>{5C22544A-7EE6-4342-B048-85BDC9FD1C3A}</a:tableStyleId>
                  </a:tblPr>
                  <a:tblGrid>
                    <a:gridCol w="1892594">
                      <a:extLst>
                        <a:ext uri="{9D8B030D-6E8A-4147-A177-3AD203B41FA5}">
                          <a16:colId xmlns:a16="http://schemas.microsoft.com/office/drawing/2014/main" val="4131464554"/>
                        </a:ext>
                      </a:extLst>
                    </a:gridCol>
                    <a:gridCol w="1860698">
                      <a:extLst>
                        <a:ext uri="{9D8B030D-6E8A-4147-A177-3AD203B41FA5}">
                          <a16:colId xmlns:a16="http://schemas.microsoft.com/office/drawing/2014/main" val="1179444671"/>
                        </a:ext>
                      </a:extLst>
                    </a:gridCol>
                    <a:gridCol w="2243470">
                      <a:extLst>
                        <a:ext uri="{9D8B030D-6E8A-4147-A177-3AD203B41FA5}">
                          <a16:colId xmlns:a16="http://schemas.microsoft.com/office/drawing/2014/main" val="135832719"/>
                        </a:ext>
                      </a:extLst>
                    </a:gridCol>
                    <a:gridCol w="3125972">
                      <a:extLst>
                        <a:ext uri="{9D8B030D-6E8A-4147-A177-3AD203B41FA5}">
                          <a16:colId xmlns:a16="http://schemas.microsoft.com/office/drawing/2014/main" val="945451759"/>
                        </a:ext>
                      </a:extLst>
                    </a:gridCol>
                    <a:gridCol w="2929565">
                      <a:extLst>
                        <a:ext uri="{9D8B030D-6E8A-4147-A177-3AD203B41FA5}">
                          <a16:colId xmlns:a16="http://schemas.microsoft.com/office/drawing/2014/main" val="2061634582"/>
                        </a:ext>
                      </a:extLst>
                    </a:gridCol>
                  </a:tblGrid>
                  <a:tr h="952474">
                    <a:tc>
                      <a:txBody>
                        <a:bodyPr/>
                        <a:lstStyle/>
                        <a:p>
                          <a:pPr marL="0" marR="0" algn="l">
                            <a:lnSpc>
                              <a:spcPct val="115000"/>
                            </a:lnSpc>
                            <a:spcBef>
                              <a:spcPts val="0"/>
                            </a:spcBef>
                            <a:spcAft>
                              <a:spcPts val="0"/>
                            </a:spcAft>
                          </a:pPr>
                          <a:r>
                            <a:rPr lang="en-US" sz="2000">
                              <a:effectLst/>
                            </a:rPr>
                            <a:t>Organism</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Number of individuals (n)</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a:effectLst/>
                            </a:rPr>
                            <a:t>n/N =</a:t>
                          </a:r>
                          <a:endParaRPr lang="en-US" sz="2400">
                            <a:effectLst/>
                          </a:endParaRPr>
                        </a:p>
                        <a:p>
                          <a:pPr marL="0" marR="0" algn="l">
                            <a:lnSpc>
                              <a:spcPct val="115000"/>
                            </a:lnSpc>
                            <a:spcBef>
                              <a:spcPts val="0"/>
                            </a:spcBef>
                            <a:spcAft>
                              <a:spcPts val="0"/>
                            </a:spcAft>
                          </a:pPr>
                          <a:r>
                            <a:rPr lang="en-US" sz="2000">
                              <a:effectLst/>
                            </a:rPr>
                            <a:t>(11 crabs /27 total)</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(n/N)</a:t>
                          </a:r>
                          <a:r>
                            <a:rPr lang="en-US" sz="2000" baseline="30000" dirty="0">
                              <a:effectLst/>
                            </a:rPr>
                            <a:t>2</a:t>
                          </a: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1 - </a:t>
                          </a:r>
                          <a14:m>
                            <m:oMath xmlns:m="http://schemas.openxmlformats.org/officeDocument/2006/math">
                              <m:r>
                                <a:rPr lang="en-US" sz="2000">
                                  <a:effectLst/>
                                  <a:latin typeface="Cambria Math" panose="02040503050406030204" pitchFamily="18" charset="0"/>
                                </a:rPr>
                                <m:t>∑</m:t>
                              </m:r>
                            </m:oMath>
                          </a14:m>
                          <a:r>
                            <a:rPr lang="en-US" sz="2000" dirty="0">
                              <a:effectLst/>
                            </a:rPr>
                            <a:t>(n/N)</a:t>
                          </a:r>
                          <a:r>
                            <a:rPr lang="en-US" sz="2000" baseline="30000" dirty="0">
                              <a:effectLst/>
                            </a:rPr>
                            <a:t>2</a:t>
                          </a:r>
                          <a:r>
                            <a:rPr lang="en-US" sz="2000" dirty="0">
                              <a:effectLst/>
                            </a:rPr>
                            <a:t> =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2837916259"/>
                      </a:ext>
                    </a:extLst>
                  </a:tr>
                  <a:tr h="814002">
                    <a:tc>
                      <a:txBody>
                        <a:bodyPr/>
                        <a:lstStyle/>
                        <a:p>
                          <a:pPr marL="0" marR="0" algn="l">
                            <a:lnSpc>
                              <a:spcPct val="115000"/>
                            </a:lnSpc>
                            <a:spcBef>
                              <a:spcPts val="0"/>
                            </a:spcBef>
                            <a:spcAft>
                              <a:spcPts val="0"/>
                            </a:spcAft>
                          </a:pPr>
                          <a:r>
                            <a:rPr lang="en-US" sz="2000" dirty="0">
                              <a:effectLst/>
                            </a:rPr>
                            <a:t> Crabs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11</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11/27 = 0.407</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0.407</a:t>
                          </a:r>
                          <a:r>
                            <a:rPr lang="en-US" sz="2000" baseline="30000" dirty="0">
                              <a:effectLst/>
                            </a:rPr>
                            <a:t>2</a:t>
                          </a:r>
                          <a:r>
                            <a:rPr lang="en-US" sz="2000" baseline="0" dirty="0">
                              <a:effectLst/>
                            </a:rPr>
                            <a:t> = 0.166</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extLst>
                      <a:ext uri="{0D108BD9-81ED-4DB2-BD59-A6C34878D82A}">
                        <a16:rowId xmlns:a16="http://schemas.microsoft.com/office/drawing/2014/main" val="734190126"/>
                      </a:ext>
                    </a:extLst>
                  </a:tr>
                  <a:tr h="689111">
                    <a:tc>
                      <a:txBody>
                        <a:bodyPr/>
                        <a:lstStyle/>
                        <a:p>
                          <a:pPr marL="0" marR="0" algn="l">
                            <a:lnSpc>
                              <a:spcPct val="115000"/>
                            </a:lnSpc>
                            <a:spcBef>
                              <a:spcPts val="0"/>
                            </a:spcBef>
                            <a:spcAft>
                              <a:spcPts val="0"/>
                            </a:spcAft>
                          </a:pPr>
                          <a:r>
                            <a:rPr lang="en-US" sz="2000" dirty="0">
                              <a:effectLst/>
                            </a:rPr>
                            <a:t> Striped Bass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14/27 = 0.519</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0.519</a:t>
                          </a:r>
                          <a:r>
                            <a:rPr lang="en-US" sz="2000" baseline="30000" dirty="0">
                              <a:effectLst/>
                            </a:rPr>
                            <a:t>2</a:t>
                          </a:r>
                          <a:r>
                            <a:rPr lang="en-US" sz="2000" baseline="0" dirty="0">
                              <a:effectLst/>
                            </a:rPr>
                            <a:t> = 0.269</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extLst>
                      <a:ext uri="{0D108BD9-81ED-4DB2-BD59-A6C34878D82A}">
                        <a16:rowId xmlns:a16="http://schemas.microsoft.com/office/drawing/2014/main" val="2945813809"/>
                      </a:ext>
                    </a:extLst>
                  </a:tr>
                  <a:tr h="689111">
                    <a:tc>
                      <a:txBody>
                        <a:bodyPr/>
                        <a:lstStyle/>
                        <a:p>
                          <a:pPr marL="0" marR="0" algn="l">
                            <a:lnSpc>
                              <a:spcPct val="115000"/>
                            </a:lnSpc>
                            <a:spcBef>
                              <a:spcPts val="0"/>
                            </a:spcBef>
                            <a:spcAft>
                              <a:spcPts val="0"/>
                            </a:spcAft>
                          </a:pPr>
                          <a:r>
                            <a:rPr lang="en-US" sz="2000" dirty="0">
                              <a:effectLst/>
                            </a:rPr>
                            <a:t> Shrimp</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2</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2/27 = 0.074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0.074</a:t>
                          </a:r>
                          <a:r>
                            <a:rPr lang="en-US" sz="2000" baseline="30000" dirty="0">
                              <a:effectLst/>
                            </a:rPr>
                            <a:t>2</a:t>
                          </a:r>
                          <a:r>
                            <a:rPr lang="en-US" sz="2000" baseline="0" dirty="0">
                              <a:effectLst/>
                            </a:rPr>
                            <a:t> </a:t>
                          </a:r>
                          <a:r>
                            <a:rPr lang="en-US" sz="2000" dirty="0">
                              <a:effectLst/>
                            </a:rPr>
                            <a:t>= 0.005</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extLst>
                      <a:ext uri="{0D108BD9-81ED-4DB2-BD59-A6C34878D82A}">
                        <a16:rowId xmlns:a16="http://schemas.microsoft.com/office/drawing/2014/main" val="1198677029"/>
                      </a:ext>
                    </a:extLst>
                  </a:tr>
                  <a:tr h="1056198">
                    <a:tc>
                      <a:txBody>
                        <a:bodyPr/>
                        <a:lstStyle/>
                        <a:p>
                          <a:pPr marL="0" marR="0" algn="l">
                            <a:lnSpc>
                              <a:spcPct val="115000"/>
                            </a:lnSpc>
                            <a:spcBef>
                              <a:spcPts val="0"/>
                            </a:spcBef>
                            <a:spcAft>
                              <a:spcPts val="0"/>
                            </a:spcAft>
                          </a:pPr>
                          <a:r>
                            <a:rPr lang="en-US" sz="2000" dirty="0">
                              <a:effectLst/>
                            </a:rPr>
                            <a:t>Total species </a:t>
                          </a:r>
                          <a:r>
                            <a:rPr lang="en-US" sz="2000" i="1" dirty="0">
                              <a:effectLst/>
                            </a:rPr>
                            <a:t>(S</a:t>
                          </a:r>
                          <a:r>
                            <a:rPr lang="en-US" sz="2000" i="0" dirty="0">
                              <a:effectLst/>
                            </a:rPr>
                            <a:t>) = 3</a:t>
                          </a:r>
                          <a:endParaRPr lang="en-US" sz="2400" i="1"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b="1" dirty="0">
                              <a:effectLst/>
                            </a:rPr>
                            <a:t>Total N </a:t>
                          </a:r>
                          <a:r>
                            <a:rPr lang="en-US" sz="2000" dirty="0">
                              <a:effectLst/>
                            </a:rPr>
                            <a:t>= 27</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tc>
                      <a:txBody>
                        <a:bodyPr/>
                        <a:lstStyle/>
                        <a:p>
                          <a:pPr marL="0" marR="0" algn="l">
                            <a:lnSpc>
                              <a:spcPct val="115000"/>
                            </a:lnSpc>
                            <a:spcBef>
                              <a:spcPts val="0"/>
                            </a:spcBef>
                            <a:spcAft>
                              <a:spcPts val="0"/>
                            </a:spcAft>
                          </a:pPr>
                          <a:endParaRPr lang="en-US" sz="2000" b="1" dirty="0">
                            <a:effectLst/>
                          </a:endParaRPr>
                        </a:p>
                        <a:p>
                          <a:pPr marL="0" marR="0" algn="l">
                            <a:lnSpc>
                              <a:spcPct val="115000"/>
                            </a:lnSpc>
                            <a:spcBef>
                              <a:spcPts val="0"/>
                            </a:spcBef>
                            <a:spcAft>
                              <a:spcPts val="0"/>
                            </a:spcAft>
                          </a:pPr>
                          <a:r>
                            <a:rPr lang="en-US" sz="2000" b="1" dirty="0">
                              <a:effectLst/>
                            </a:rPr>
                            <a:t>Sum of all (n/N)</a:t>
                          </a:r>
                          <a:r>
                            <a:rPr lang="en-US" sz="2000" b="1" baseline="30000" dirty="0">
                              <a:effectLst/>
                            </a:rPr>
                            <a:t>2 </a:t>
                          </a:r>
                          <a:r>
                            <a:rPr lang="en-US" sz="2000" dirty="0">
                              <a:effectLst/>
                            </a:rPr>
                            <a:t>= </a:t>
                          </a:r>
                        </a:p>
                        <a:p>
                          <a:pPr marL="0" marR="0" algn="l">
                            <a:lnSpc>
                              <a:spcPct val="115000"/>
                            </a:lnSpc>
                            <a:spcBef>
                              <a:spcPts val="0"/>
                            </a:spcBef>
                            <a:spcAft>
                              <a:spcPts val="0"/>
                            </a:spcAft>
                          </a:pPr>
                          <a:r>
                            <a:rPr lang="en-US" sz="2000" dirty="0">
                              <a:effectLst/>
                            </a:rPr>
                            <a:t>0.166 + 0.269 + 0.005 = 0.44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000" b="1" dirty="0">
                            <a:effectLst/>
                          </a:endParaRPr>
                        </a:p>
                        <a:p>
                          <a:pPr marL="0" marR="0" algn="l">
                            <a:lnSpc>
                              <a:spcPct val="115000"/>
                            </a:lnSpc>
                            <a:spcBef>
                              <a:spcPts val="0"/>
                            </a:spcBef>
                            <a:spcAft>
                              <a:spcPts val="0"/>
                            </a:spcAft>
                          </a:pPr>
                          <a:r>
                            <a:rPr lang="en-US" sz="2000" b="1" dirty="0">
                              <a:effectLst/>
                            </a:rPr>
                            <a:t>Diversity Index </a:t>
                          </a:r>
                          <a:r>
                            <a:rPr lang="en-US" sz="2000" dirty="0">
                              <a:effectLst/>
                            </a:rPr>
                            <a:t>= </a:t>
                          </a:r>
                        </a:p>
                        <a:p>
                          <a:pPr marL="0" marR="0" algn="l">
                            <a:lnSpc>
                              <a:spcPct val="115000"/>
                            </a:lnSpc>
                            <a:spcBef>
                              <a:spcPts val="0"/>
                            </a:spcBef>
                            <a:spcAft>
                              <a:spcPts val="0"/>
                            </a:spcAft>
                          </a:pPr>
                          <a:r>
                            <a:rPr lang="en-US" sz="2000" dirty="0">
                              <a:effectLst/>
                              <a:latin typeface="Calibri" panose="020F0502020204030204" pitchFamily="34" charset="0"/>
                              <a:ea typeface="MS Mincho" panose="02020609040205080304" pitchFamily="49" charset="-128"/>
                              <a:cs typeface="Times New Roman" panose="02020603050405020304" pitchFamily="18" charset="0"/>
                            </a:rPr>
                            <a:t>1 – 0.44 = 0.56</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630369890"/>
                      </a:ext>
                    </a:extLst>
                  </a:tr>
                </a:tbl>
              </a:graphicData>
            </a:graphic>
          </p:graphicFrame>
        </mc:Choice>
        <mc:Fallback xmlns="">
          <p:graphicFrame>
            <p:nvGraphicFramePr>
              <p:cNvPr id="4" name="Table 3">
                <a:extLst>
                  <a:ext uri="{FF2B5EF4-FFF2-40B4-BE49-F238E27FC236}">
                    <a16:creationId xmlns:a16="http://schemas.microsoft.com/office/drawing/2014/main" id="{99B4B076-1F64-3A27-DE08-DD3704252990}"/>
                  </a:ext>
                </a:extLst>
              </p:cNvPr>
              <p:cNvGraphicFramePr>
                <a:graphicFrameLocks noGrp="1"/>
              </p:cNvGraphicFramePr>
              <p:nvPr>
                <p:extLst>
                  <p:ext uri="{D42A27DB-BD31-4B8C-83A1-F6EECF244321}">
                    <p14:modId xmlns:p14="http://schemas.microsoft.com/office/powerpoint/2010/main" val="2468380319"/>
                  </p:ext>
                </p:extLst>
              </p:nvPr>
            </p:nvGraphicFramePr>
            <p:xfrm>
              <a:off x="69850" y="2648730"/>
              <a:ext cx="12052299" cy="4200896"/>
            </p:xfrm>
            <a:graphic>
              <a:graphicData uri="http://schemas.openxmlformats.org/drawingml/2006/table">
                <a:tbl>
                  <a:tblPr firstRow="1" firstCol="1" bandRow="1">
                    <a:tableStyleId>{5C22544A-7EE6-4342-B048-85BDC9FD1C3A}</a:tableStyleId>
                  </a:tblPr>
                  <a:tblGrid>
                    <a:gridCol w="1892594">
                      <a:extLst>
                        <a:ext uri="{9D8B030D-6E8A-4147-A177-3AD203B41FA5}">
                          <a16:colId xmlns:a16="http://schemas.microsoft.com/office/drawing/2014/main" val="4131464554"/>
                        </a:ext>
                      </a:extLst>
                    </a:gridCol>
                    <a:gridCol w="1860698">
                      <a:extLst>
                        <a:ext uri="{9D8B030D-6E8A-4147-A177-3AD203B41FA5}">
                          <a16:colId xmlns:a16="http://schemas.microsoft.com/office/drawing/2014/main" val="1179444671"/>
                        </a:ext>
                      </a:extLst>
                    </a:gridCol>
                    <a:gridCol w="2243470">
                      <a:extLst>
                        <a:ext uri="{9D8B030D-6E8A-4147-A177-3AD203B41FA5}">
                          <a16:colId xmlns:a16="http://schemas.microsoft.com/office/drawing/2014/main" val="135832719"/>
                        </a:ext>
                      </a:extLst>
                    </a:gridCol>
                    <a:gridCol w="3125972">
                      <a:extLst>
                        <a:ext uri="{9D8B030D-6E8A-4147-A177-3AD203B41FA5}">
                          <a16:colId xmlns:a16="http://schemas.microsoft.com/office/drawing/2014/main" val="945451759"/>
                        </a:ext>
                      </a:extLst>
                    </a:gridCol>
                    <a:gridCol w="2929565">
                      <a:extLst>
                        <a:ext uri="{9D8B030D-6E8A-4147-A177-3AD203B41FA5}">
                          <a16:colId xmlns:a16="http://schemas.microsoft.com/office/drawing/2014/main" val="2061634582"/>
                        </a:ext>
                      </a:extLst>
                    </a:gridCol>
                  </a:tblGrid>
                  <a:tr h="952474">
                    <a:tc>
                      <a:txBody>
                        <a:bodyPr/>
                        <a:lstStyle/>
                        <a:p>
                          <a:pPr marL="0" marR="0" algn="l">
                            <a:lnSpc>
                              <a:spcPct val="115000"/>
                            </a:lnSpc>
                            <a:spcBef>
                              <a:spcPts val="0"/>
                            </a:spcBef>
                            <a:spcAft>
                              <a:spcPts val="0"/>
                            </a:spcAft>
                          </a:pPr>
                          <a:r>
                            <a:rPr lang="en-US" sz="2000">
                              <a:effectLst/>
                            </a:rPr>
                            <a:t>Organism</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Number of individuals (n)</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a:effectLst/>
                            </a:rPr>
                            <a:t>n/N =</a:t>
                          </a:r>
                          <a:endParaRPr lang="en-US" sz="2400">
                            <a:effectLst/>
                          </a:endParaRPr>
                        </a:p>
                        <a:p>
                          <a:pPr marL="0" marR="0" algn="l">
                            <a:lnSpc>
                              <a:spcPct val="115000"/>
                            </a:lnSpc>
                            <a:spcBef>
                              <a:spcPts val="0"/>
                            </a:spcBef>
                            <a:spcAft>
                              <a:spcPts val="0"/>
                            </a:spcAft>
                          </a:pPr>
                          <a:r>
                            <a:rPr lang="en-US" sz="2000">
                              <a:effectLst/>
                            </a:rPr>
                            <a:t>(11 crabs /27 total)</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(n/N)</a:t>
                          </a:r>
                          <a:r>
                            <a:rPr lang="en-US" sz="2000" baseline="30000" dirty="0">
                              <a:effectLst/>
                            </a:rPr>
                            <a:t>2</a:t>
                          </a: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endParaRPr lang="en-US"/>
                        </a:p>
                      </a:txBody>
                      <a:tcPr marL="51371" marR="51371" marT="0" marB="0">
                        <a:blipFill>
                          <a:blip r:embed="rId3"/>
                          <a:stretch>
                            <a:fillRect l="-311688" t="-5333" r="-866" b="-356000"/>
                          </a:stretch>
                        </a:blipFill>
                      </a:tcPr>
                    </a:tc>
                    <a:extLst>
                      <a:ext uri="{0D108BD9-81ED-4DB2-BD59-A6C34878D82A}">
                        <a16:rowId xmlns:a16="http://schemas.microsoft.com/office/drawing/2014/main" val="2837916259"/>
                      </a:ext>
                    </a:extLst>
                  </a:tr>
                  <a:tr h="814002">
                    <a:tc>
                      <a:txBody>
                        <a:bodyPr/>
                        <a:lstStyle/>
                        <a:p>
                          <a:pPr marL="0" marR="0" algn="l">
                            <a:lnSpc>
                              <a:spcPct val="115000"/>
                            </a:lnSpc>
                            <a:spcBef>
                              <a:spcPts val="0"/>
                            </a:spcBef>
                            <a:spcAft>
                              <a:spcPts val="0"/>
                            </a:spcAft>
                          </a:pPr>
                          <a:r>
                            <a:rPr lang="en-US" sz="2000" dirty="0">
                              <a:effectLst/>
                            </a:rPr>
                            <a:t> Crabs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11</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11/27 = 0.407</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0.407</a:t>
                          </a:r>
                          <a:r>
                            <a:rPr lang="en-US" sz="2000" baseline="30000" dirty="0">
                              <a:effectLst/>
                            </a:rPr>
                            <a:t>2</a:t>
                          </a:r>
                          <a:r>
                            <a:rPr lang="en-US" sz="2000" baseline="0" dirty="0">
                              <a:effectLst/>
                            </a:rPr>
                            <a:t> = 0.166</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extLst>
                      <a:ext uri="{0D108BD9-81ED-4DB2-BD59-A6C34878D82A}">
                        <a16:rowId xmlns:a16="http://schemas.microsoft.com/office/drawing/2014/main" val="734190126"/>
                      </a:ext>
                    </a:extLst>
                  </a:tr>
                  <a:tr h="689111">
                    <a:tc>
                      <a:txBody>
                        <a:bodyPr/>
                        <a:lstStyle/>
                        <a:p>
                          <a:pPr marL="0" marR="0" algn="l">
                            <a:lnSpc>
                              <a:spcPct val="115000"/>
                            </a:lnSpc>
                            <a:spcBef>
                              <a:spcPts val="0"/>
                            </a:spcBef>
                            <a:spcAft>
                              <a:spcPts val="0"/>
                            </a:spcAft>
                          </a:pPr>
                          <a:r>
                            <a:rPr lang="en-US" sz="2000" dirty="0">
                              <a:effectLst/>
                            </a:rPr>
                            <a:t> Striped Bass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14/27 = 0.519</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0.519</a:t>
                          </a:r>
                          <a:r>
                            <a:rPr lang="en-US" sz="2000" baseline="30000" dirty="0">
                              <a:effectLst/>
                            </a:rPr>
                            <a:t>2</a:t>
                          </a:r>
                          <a:r>
                            <a:rPr lang="en-US" sz="2000" baseline="0" dirty="0">
                              <a:effectLst/>
                            </a:rPr>
                            <a:t> = 0.269</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extLst>
                      <a:ext uri="{0D108BD9-81ED-4DB2-BD59-A6C34878D82A}">
                        <a16:rowId xmlns:a16="http://schemas.microsoft.com/office/drawing/2014/main" val="2945813809"/>
                      </a:ext>
                    </a:extLst>
                  </a:tr>
                  <a:tr h="689111">
                    <a:tc>
                      <a:txBody>
                        <a:bodyPr/>
                        <a:lstStyle/>
                        <a:p>
                          <a:pPr marL="0" marR="0" algn="l">
                            <a:lnSpc>
                              <a:spcPct val="115000"/>
                            </a:lnSpc>
                            <a:spcBef>
                              <a:spcPts val="0"/>
                            </a:spcBef>
                            <a:spcAft>
                              <a:spcPts val="0"/>
                            </a:spcAft>
                          </a:pPr>
                          <a:r>
                            <a:rPr lang="en-US" sz="2000" dirty="0">
                              <a:effectLst/>
                            </a:rPr>
                            <a:t> Shrimp</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2</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2/27 = 0.074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0.074</a:t>
                          </a:r>
                          <a:r>
                            <a:rPr lang="en-US" sz="2000" baseline="30000" dirty="0">
                              <a:effectLst/>
                            </a:rPr>
                            <a:t>2</a:t>
                          </a:r>
                          <a:r>
                            <a:rPr lang="en-US" sz="2000" baseline="0" dirty="0">
                              <a:effectLst/>
                            </a:rPr>
                            <a:t> </a:t>
                          </a:r>
                          <a:r>
                            <a:rPr lang="en-US" sz="2000" dirty="0">
                              <a:effectLst/>
                            </a:rPr>
                            <a:t>= 0.005</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extLst>
                      <a:ext uri="{0D108BD9-81ED-4DB2-BD59-A6C34878D82A}">
                        <a16:rowId xmlns:a16="http://schemas.microsoft.com/office/drawing/2014/main" val="1198677029"/>
                      </a:ext>
                    </a:extLst>
                  </a:tr>
                  <a:tr h="1056198">
                    <a:tc>
                      <a:txBody>
                        <a:bodyPr/>
                        <a:lstStyle/>
                        <a:p>
                          <a:pPr marL="0" marR="0" algn="l">
                            <a:lnSpc>
                              <a:spcPct val="115000"/>
                            </a:lnSpc>
                            <a:spcBef>
                              <a:spcPts val="0"/>
                            </a:spcBef>
                            <a:spcAft>
                              <a:spcPts val="0"/>
                            </a:spcAft>
                          </a:pPr>
                          <a:r>
                            <a:rPr lang="en-US" sz="2000" dirty="0">
                              <a:effectLst/>
                            </a:rPr>
                            <a:t>Total species </a:t>
                          </a:r>
                          <a:r>
                            <a:rPr lang="en-US" sz="2000" i="1" dirty="0">
                              <a:effectLst/>
                            </a:rPr>
                            <a:t>(S</a:t>
                          </a:r>
                          <a:r>
                            <a:rPr lang="en-US" sz="2000" i="0" dirty="0">
                              <a:effectLst/>
                            </a:rPr>
                            <a:t>) = 3</a:t>
                          </a:r>
                          <a:endParaRPr lang="en-US" sz="2400" i="1"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b="1" dirty="0">
                              <a:effectLst/>
                            </a:rPr>
                            <a:t>Total N </a:t>
                          </a:r>
                          <a:r>
                            <a:rPr lang="en-US" sz="2000" dirty="0">
                              <a:effectLst/>
                            </a:rPr>
                            <a:t>= 27</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tc>
                      <a:txBody>
                        <a:bodyPr/>
                        <a:lstStyle/>
                        <a:p>
                          <a:pPr marL="0" marR="0" algn="l">
                            <a:lnSpc>
                              <a:spcPct val="115000"/>
                            </a:lnSpc>
                            <a:spcBef>
                              <a:spcPts val="0"/>
                            </a:spcBef>
                            <a:spcAft>
                              <a:spcPts val="0"/>
                            </a:spcAft>
                          </a:pPr>
                          <a:endParaRPr lang="en-US" sz="2000" b="1" dirty="0">
                            <a:effectLst/>
                          </a:endParaRPr>
                        </a:p>
                        <a:p>
                          <a:pPr marL="0" marR="0" algn="l">
                            <a:lnSpc>
                              <a:spcPct val="115000"/>
                            </a:lnSpc>
                            <a:spcBef>
                              <a:spcPts val="0"/>
                            </a:spcBef>
                            <a:spcAft>
                              <a:spcPts val="0"/>
                            </a:spcAft>
                          </a:pPr>
                          <a:r>
                            <a:rPr lang="en-US" sz="2000" b="1" dirty="0">
                              <a:effectLst/>
                            </a:rPr>
                            <a:t>Sum of all (n/N)</a:t>
                          </a:r>
                          <a:r>
                            <a:rPr lang="en-US" sz="2000" b="1" baseline="30000" dirty="0">
                              <a:effectLst/>
                            </a:rPr>
                            <a:t>2 </a:t>
                          </a:r>
                          <a:r>
                            <a:rPr lang="en-US" sz="2000" dirty="0">
                              <a:effectLst/>
                            </a:rPr>
                            <a:t>= </a:t>
                          </a:r>
                        </a:p>
                        <a:p>
                          <a:pPr marL="0" marR="0" algn="l">
                            <a:lnSpc>
                              <a:spcPct val="115000"/>
                            </a:lnSpc>
                            <a:spcBef>
                              <a:spcPts val="0"/>
                            </a:spcBef>
                            <a:spcAft>
                              <a:spcPts val="0"/>
                            </a:spcAft>
                          </a:pPr>
                          <a:r>
                            <a:rPr lang="en-US" sz="2000" dirty="0">
                              <a:effectLst/>
                            </a:rPr>
                            <a:t>0.166 + 0.269 + 0.005 = 0.44</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000" b="1" dirty="0">
                            <a:effectLst/>
                          </a:endParaRPr>
                        </a:p>
                        <a:p>
                          <a:pPr marL="0" marR="0" algn="l">
                            <a:lnSpc>
                              <a:spcPct val="115000"/>
                            </a:lnSpc>
                            <a:spcBef>
                              <a:spcPts val="0"/>
                            </a:spcBef>
                            <a:spcAft>
                              <a:spcPts val="0"/>
                            </a:spcAft>
                          </a:pPr>
                          <a:r>
                            <a:rPr lang="en-US" sz="2000" b="1" dirty="0">
                              <a:effectLst/>
                            </a:rPr>
                            <a:t>Diversity Index </a:t>
                          </a:r>
                          <a:r>
                            <a:rPr lang="en-US" sz="2000" dirty="0">
                              <a:effectLst/>
                            </a:rPr>
                            <a:t>= </a:t>
                          </a:r>
                        </a:p>
                        <a:p>
                          <a:pPr marL="0" marR="0" algn="l">
                            <a:lnSpc>
                              <a:spcPct val="115000"/>
                            </a:lnSpc>
                            <a:spcBef>
                              <a:spcPts val="0"/>
                            </a:spcBef>
                            <a:spcAft>
                              <a:spcPts val="0"/>
                            </a:spcAft>
                          </a:pPr>
                          <a:r>
                            <a:rPr lang="en-US" sz="2000" dirty="0">
                              <a:effectLst/>
                              <a:latin typeface="Calibri" panose="020F0502020204030204" pitchFamily="34" charset="0"/>
                              <a:ea typeface="MS Mincho" panose="02020609040205080304" pitchFamily="49" charset="-128"/>
                              <a:cs typeface="Times New Roman" panose="02020603050405020304" pitchFamily="18" charset="0"/>
                            </a:rPr>
                            <a:t>1 – 0.44 = 0.56</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630369890"/>
                      </a:ext>
                    </a:extLst>
                  </a:tr>
                </a:tbl>
              </a:graphicData>
            </a:graphic>
          </p:graphicFrame>
        </mc:Fallback>
      </mc:AlternateContent>
      <p:sp>
        <p:nvSpPr>
          <p:cNvPr id="2" name="TextBox 1">
            <a:extLst>
              <a:ext uri="{FF2B5EF4-FFF2-40B4-BE49-F238E27FC236}">
                <a16:creationId xmlns:a16="http://schemas.microsoft.com/office/drawing/2014/main" id="{7EF4497E-0448-2A7C-2F89-178C153F5216}"/>
              </a:ext>
            </a:extLst>
          </p:cNvPr>
          <p:cNvSpPr txBox="1"/>
          <p:nvPr/>
        </p:nvSpPr>
        <p:spPr>
          <a:xfrm>
            <a:off x="0" y="0"/>
            <a:ext cx="5521255" cy="523220"/>
          </a:xfrm>
          <a:prstGeom prst="rect">
            <a:avLst/>
          </a:prstGeom>
          <a:noFill/>
        </p:spPr>
        <p:txBody>
          <a:bodyPr wrap="none" rtlCol="0">
            <a:spAutoFit/>
          </a:bodyPr>
          <a:lstStyle/>
          <a:p>
            <a:r>
              <a:rPr lang="en-US" sz="2800" dirty="0"/>
              <a:t>Simpson’s Diversity Index Worksheet</a:t>
            </a:r>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D6026C39-FD4E-59E5-421C-D604078D4DFB}"/>
                  </a:ext>
                </a:extLst>
              </p:cNvPr>
              <p:cNvSpPr txBox="1"/>
              <p:nvPr/>
            </p:nvSpPr>
            <p:spPr>
              <a:xfrm>
                <a:off x="-21625" y="547333"/>
                <a:ext cx="4142737" cy="5539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3600" b="0" i="1" smtClean="0">
                          <a:latin typeface="Cambria Math" panose="02040503050406030204" pitchFamily="18" charset="0"/>
                        </a:rPr>
                        <m:t>𝐷</m:t>
                      </m:r>
                      <m:r>
                        <a:rPr lang="en-US" sz="3600" b="0" i="1" smtClean="0">
                          <a:latin typeface="Cambria Math" panose="02040503050406030204" pitchFamily="18" charset="0"/>
                        </a:rPr>
                        <m:t>=1 −∑(</m:t>
                      </m:r>
                      <m:r>
                        <a:rPr lang="en-US" sz="3600" b="0" i="1" smtClean="0">
                          <a:latin typeface="Cambria Math" panose="02040503050406030204" pitchFamily="18" charset="0"/>
                        </a:rPr>
                        <m:t>𝑛</m:t>
                      </m:r>
                      <m:r>
                        <a:rPr lang="en-US" sz="3600" b="0" i="1" smtClean="0">
                          <a:latin typeface="Cambria Math" panose="02040503050406030204" pitchFamily="18" charset="0"/>
                        </a:rPr>
                        <m:t> ÷</m:t>
                      </m:r>
                      <m:sSup>
                        <m:sSupPr>
                          <m:ctrlPr>
                            <a:rPr lang="en-US" sz="3600" b="0" i="1" smtClean="0">
                              <a:latin typeface="Cambria Math" panose="02040503050406030204" pitchFamily="18" charset="0"/>
                              <a:ea typeface="Cambria Math" panose="02040503050406030204" pitchFamily="18" charset="0"/>
                            </a:rPr>
                          </m:ctrlPr>
                        </m:sSupPr>
                        <m:e>
                          <m:r>
                            <a:rPr lang="en-US" sz="3600" b="0" i="1" smtClean="0">
                              <a:latin typeface="Cambria Math" panose="02040503050406030204" pitchFamily="18" charset="0"/>
                              <a:ea typeface="Cambria Math" panose="02040503050406030204" pitchFamily="18" charset="0"/>
                            </a:rPr>
                            <m:t>𝑁</m:t>
                          </m:r>
                          <m:r>
                            <a:rPr lang="en-US" sz="3600" b="0" i="1" smtClean="0">
                              <a:latin typeface="Cambria Math" panose="02040503050406030204" pitchFamily="18" charset="0"/>
                              <a:ea typeface="Cambria Math" panose="02040503050406030204" pitchFamily="18" charset="0"/>
                            </a:rPr>
                            <m:t>)</m:t>
                          </m:r>
                        </m:e>
                        <m:sup>
                          <m:r>
                            <a:rPr lang="en-US" sz="3600" b="0" i="1" smtClean="0">
                              <a:latin typeface="Cambria Math" panose="02040503050406030204" pitchFamily="18" charset="0"/>
                              <a:ea typeface="Cambria Math" panose="02040503050406030204" pitchFamily="18" charset="0"/>
                            </a:rPr>
                            <m:t>2</m:t>
                          </m:r>
                        </m:sup>
                      </m:sSup>
                    </m:oMath>
                  </m:oMathPara>
                </a14:m>
                <a:endParaRPr lang="en-US" sz="3600" dirty="0"/>
              </a:p>
            </p:txBody>
          </p:sp>
        </mc:Choice>
        <mc:Fallback xmlns="">
          <p:sp>
            <p:nvSpPr>
              <p:cNvPr id="3" name="TextBox 2">
                <a:extLst>
                  <a:ext uri="{FF2B5EF4-FFF2-40B4-BE49-F238E27FC236}">
                    <a16:creationId xmlns:a16="http://schemas.microsoft.com/office/drawing/2014/main" id="{D6026C39-FD4E-59E5-421C-D604078D4DFB}"/>
                  </a:ext>
                </a:extLst>
              </p:cNvPr>
              <p:cNvSpPr txBox="1">
                <a:spLocks noRot="1" noChangeAspect="1" noMove="1" noResize="1" noEditPoints="1" noAdjustHandles="1" noChangeArrowheads="1" noChangeShapeType="1" noTextEdit="1"/>
              </p:cNvSpPr>
              <p:nvPr/>
            </p:nvSpPr>
            <p:spPr>
              <a:xfrm>
                <a:off x="-21625" y="547333"/>
                <a:ext cx="4142737" cy="553998"/>
              </a:xfrm>
              <a:prstGeom prst="rect">
                <a:avLst/>
              </a:prstGeom>
              <a:blipFill>
                <a:blip r:embed="rId4"/>
                <a:stretch>
                  <a:fillRect l="-2141" t="-9091" r="-306" b="-38636"/>
                </a:stretch>
              </a:blipFill>
            </p:spPr>
            <p:txBody>
              <a:bodyPr/>
              <a:lstStyle/>
              <a:p>
                <a:r>
                  <a:rPr lang="en-US">
                    <a:noFill/>
                  </a:rPr>
                  <a:t> </a:t>
                </a:r>
              </a:p>
            </p:txBody>
          </p:sp>
        </mc:Fallback>
      </mc:AlternateContent>
      <p:grpSp>
        <p:nvGrpSpPr>
          <p:cNvPr id="12" name="Group 11">
            <a:extLst>
              <a:ext uri="{FF2B5EF4-FFF2-40B4-BE49-F238E27FC236}">
                <a16:creationId xmlns:a16="http://schemas.microsoft.com/office/drawing/2014/main" id="{EFADCD26-8F67-A6F6-68C6-DE5C931BD6C1}"/>
              </a:ext>
            </a:extLst>
          </p:cNvPr>
          <p:cNvGrpSpPr/>
          <p:nvPr/>
        </p:nvGrpSpPr>
        <p:grpSpPr>
          <a:xfrm>
            <a:off x="30963" y="1030806"/>
            <a:ext cx="5327678" cy="1245524"/>
            <a:chOff x="-21625" y="1083407"/>
            <a:chExt cx="5327678" cy="1245524"/>
          </a:xfrm>
        </p:grpSpPr>
        <p:sp>
          <p:nvSpPr>
            <p:cNvPr id="17" name="TextBox 16">
              <a:extLst>
                <a:ext uri="{FF2B5EF4-FFF2-40B4-BE49-F238E27FC236}">
                  <a16:creationId xmlns:a16="http://schemas.microsoft.com/office/drawing/2014/main" id="{FA5E3489-F68C-5F3B-A622-3FE68899748C}"/>
                </a:ext>
              </a:extLst>
            </p:cNvPr>
            <p:cNvSpPr txBox="1"/>
            <p:nvPr/>
          </p:nvSpPr>
          <p:spPr>
            <a:xfrm>
              <a:off x="-21624" y="1083407"/>
              <a:ext cx="1927066" cy="369332"/>
            </a:xfrm>
            <a:prstGeom prst="rect">
              <a:avLst/>
            </a:prstGeom>
            <a:noFill/>
          </p:spPr>
          <p:txBody>
            <a:bodyPr wrap="none" rtlCol="0">
              <a:spAutoFit/>
            </a:bodyPr>
            <a:lstStyle/>
            <a:p>
              <a:r>
                <a:rPr lang="en-US" dirty="0"/>
                <a:t>D = Diversity Index</a:t>
              </a:r>
            </a:p>
          </p:txBody>
        </p:sp>
        <p:sp>
          <p:nvSpPr>
            <p:cNvPr id="18" name="TextBox 17">
              <a:extLst>
                <a:ext uri="{FF2B5EF4-FFF2-40B4-BE49-F238E27FC236}">
                  <a16:creationId xmlns:a16="http://schemas.microsoft.com/office/drawing/2014/main" id="{F4D0C82A-7AB3-FF27-8BA8-9B7C03188007}"/>
                </a:ext>
              </a:extLst>
            </p:cNvPr>
            <p:cNvSpPr txBox="1"/>
            <p:nvPr/>
          </p:nvSpPr>
          <p:spPr>
            <a:xfrm>
              <a:off x="-21624" y="1959599"/>
              <a:ext cx="3778920" cy="369332"/>
            </a:xfrm>
            <a:prstGeom prst="rect">
              <a:avLst/>
            </a:prstGeom>
            <a:noFill/>
          </p:spPr>
          <p:txBody>
            <a:bodyPr wrap="none" rtlCol="0">
              <a:spAutoFit/>
            </a:bodyPr>
            <a:lstStyle/>
            <a:p>
              <a:r>
                <a:rPr lang="en-US" dirty="0"/>
                <a:t>N = the </a:t>
              </a:r>
              <a:r>
                <a:rPr lang="en-US" b="1" dirty="0"/>
                <a:t>total</a:t>
              </a:r>
              <a:r>
                <a:rPr lang="en-US" dirty="0"/>
                <a:t> number of </a:t>
              </a:r>
              <a:r>
                <a:rPr lang="en-US" b="1" dirty="0"/>
                <a:t>all individuals</a:t>
              </a:r>
              <a:endParaRPr lang="en-US" dirty="0"/>
            </a:p>
          </p:txBody>
        </p:sp>
        <p:sp>
          <p:nvSpPr>
            <p:cNvPr id="19" name="TextBox 18">
              <a:extLst>
                <a:ext uri="{FF2B5EF4-FFF2-40B4-BE49-F238E27FC236}">
                  <a16:creationId xmlns:a16="http://schemas.microsoft.com/office/drawing/2014/main" id="{9682400B-44D3-9EC2-D1AA-35BD9DAA5143}"/>
                </a:ext>
              </a:extLst>
            </p:cNvPr>
            <p:cNvSpPr txBox="1"/>
            <p:nvPr/>
          </p:nvSpPr>
          <p:spPr>
            <a:xfrm>
              <a:off x="-21625" y="1683506"/>
              <a:ext cx="5067467" cy="369332"/>
            </a:xfrm>
            <a:prstGeom prst="rect">
              <a:avLst/>
            </a:prstGeom>
            <a:noFill/>
          </p:spPr>
          <p:txBody>
            <a:bodyPr wrap="square" rtlCol="0">
              <a:spAutoFit/>
            </a:bodyPr>
            <a:lstStyle/>
            <a:p>
              <a:r>
                <a:rPr lang="en-US" dirty="0"/>
                <a:t>n = the number of individuals of that specific species</a:t>
              </a:r>
            </a:p>
          </p:txBody>
        </p:sp>
        <mc:AlternateContent xmlns:mc="http://schemas.openxmlformats.org/markup-compatibility/2006" xmlns:a14="http://schemas.microsoft.com/office/drawing/2010/main">
          <mc:Choice Requires="a14">
            <p:sp>
              <p:nvSpPr>
                <p:cNvPr id="20" name="TextBox 19">
                  <a:extLst>
                    <a:ext uri="{FF2B5EF4-FFF2-40B4-BE49-F238E27FC236}">
                      <a16:creationId xmlns:a16="http://schemas.microsoft.com/office/drawing/2014/main" id="{73E455F6-4868-F252-3F09-5603E24A69E8}"/>
                    </a:ext>
                  </a:extLst>
                </p:cNvPr>
                <p:cNvSpPr txBox="1"/>
                <p:nvPr/>
              </p:nvSpPr>
              <p:spPr>
                <a:xfrm>
                  <a:off x="-21624" y="1377424"/>
                  <a:ext cx="5327677" cy="369332"/>
                </a:xfrm>
                <a:prstGeom prst="rect">
                  <a:avLst/>
                </a:prstGeom>
                <a:noFill/>
              </p:spPr>
              <p:txBody>
                <a:bodyPr wrap="none" rtlCol="0">
                  <a:spAutoFit/>
                </a:bodyPr>
                <a:lstStyle/>
                <a:p>
                  <a14:m>
                    <m:oMath xmlns:m="http://schemas.openxmlformats.org/officeDocument/2006/math">
                      <m:r>
                        <a:rPr lang="en-US" i="1" smtClean="0">
                          <a:latin typeface="Cambria Math" panose="02040503050406030204" pitchFamily="18" charset="0"/>
                        </a:rPr>
                        <m:t>∑</m:t>
                      </m:r>
                    </m:oMath>
                  </a14:m>
                  <a:r>
                    <a:rPr lang="en-US" dirty="0"/>
                    <a:t> = the sum of all the calculations (add all the values) </a:t>
                  </a:r>
                </a:p>
              </p:txBody>
            </p:sp>
          </mc:Choice>
          <mc:Fallback xmlns="">
            <p:sp>
              <p:nvSpPr>
                <p:cNvPr id="20" name="TextBox 19">
                  <a:extLst>
                    <a:ext uri="{FF2B5EF4-FFF2-40B4-BE49-F238E27FC236}">
                      <a16:creationId xmlns:a16="http://schemas.microsoft.com/office/drawing/2014/main" id="{73E455F6-4868-F252-3F09-5603E24A69E8}"/>
                    </a:ext>
                  </a:extLst>
                </p:cNvPr>
                <p:cNvSpPr txBox="1">
                  <a:spLocks noRot="1" noChangeAspect="1" noMove="1" noResize="1" noEditPoints="1" noAdjustHandles="1" noChangeArrowheads="1" noChangeShapeType="1" noTextEdit="1"/>
                </p:cNvSpPr>
                <p:nvPr/>
              </p:nvSpPr>
              <p:spPr>
                <a:xfrm>
                  <a:off x="-21624" y="1377424"/>
                  <a:ext cx="5327677" cy="369332"/>
                </a:xfrm>
                <a:prstGeom prst="rect">
                  <a:avLst/>
                </a:prstGeom>
                <a:blipFill>
                  <a:blip r:embed="rId5"/>
                  <a:stretch>
                    <a:fillRect l="-476" t="-6667" b="-26667"/>
                  </a:stretch>
                </a:blipFill>
              </p:spPr>
              <p:txBody>
                <a:bodyPr/>
                <a:lstStyle/>
                <a:p>
                  <a:r>
                    <a:rPr lang="en-US">
                      <a:noFill/>
                    </a:rPr>
                    <a:t> </a:t>
                  </a:r>
                </a:p>
              </p:txBody>
            </p:sp>
          </mc:Fallback>
        </mc:AlternateContent>
      </p:grpSp>
      <p:sp>
        <p:nvSpPr>
          <p:cNvPr id="21" name="TextBox 20">
            <a:extLst>
              <a:ext uri="{FF2B5EF4-FFF2-40B4-BE49-F238E27FC236}">
                <a16:creationId xmlns:a16="http://schemas.microsoft.com/office/drawing/2014/main" id="{57AC93CF-8AD9-2F53-917E-99DF82F6ACA8}"/>
              </a:ext>
            </a:extLst>
          </p:cNvPr>
          <p:cNvSpPr txBox="1"/>
          <p:nvPr/>
        </p:nvSpPr>
        <p:spPr>
          <a:xfrm>
            <a:off x="5973098" y="634446"/>
            <a:ext cx="5933886" cy="954107"/>
          </a:xfrm>
          <a:prstGeom prst="rect">
            <a:avLst/>
          </a:prstGeom>
          <a:noFill/>
          <a:ln>
            <a:solidFill>
              <a:schemeClr val="tx1"/>
            </a:solidFill>
          </a:ln>
        </p:spPr>
        <p:txBody>
          <a:bodyPr wrap="square" rtlCol="0">
            <a:spAutoFit/>
          </a:bodyPr>
          <a:lstStyle/>
          <a:p>
            <a:r>
              <a:rPr lang="en-US" sz="2800" dirty="0"/>
              <a:t>Step 5. Subtract the sum of values obtained in Step 3 from 1.</a:t>
            </a:r>
          </a:p>
        </p:txBody>
      </p:sp>
      <p:sp>
        <p:nvSpPr>
          <p:cNvPr id="22" name="TextBox 21">
            <a:extLst>
              <a:ext uri="{FF2B5EF4-FFF2-40B4-BE49-F238E27FC236}">
                <a16:creationId xmlns:a16="http://schemas.microsoft.com/office/drawing/2014/main" id="{A25C23AB-18D0-4B2C-471A-D23368978A14}"/>
              </a:ext>
            </a:extLst>
          </p:cNvPr>
          <p:cNvSpPr txBox="1"/>
          <p:nvPr/>
        </p:nvSpPr>
        <p:spPr>
          <a:xfrm>
            <a:off x="2314060" y="2276330"/>
            <a:ext cx="893134" cy="369332"/>
          </a:xfrm>
          <a:prstGeom prst="rect">
            <a:avLst/>
          </a:prstGeom>
          <a:noFill/>
        </p:spPr>
        <p:txBody>
          <a:bodyPr wrap="square" rtlCol="0">
            <a:spAutoFit/>
          </a:bodyPr>
          <a:lstStyle/>
          <a:p>
            <a:r>
              <a:rPr lang="en-US" u="sng" dirty="0"/>
              <a:t>Step 1</a:t>
            </a:r>
          </a:p>
        </p:txBody>
      </p:sp>
      <p:sp>
        <p:nvSpPr>
          <p:cNvPr id="23" name="TextBox 22">
            <a:extLst>
              <a:ext uri="{FF2B5EF4-FFF2-40B4-BE49-F238E27FC236}">
                <a16:creationId xmlns:a16="http://schemas.microsoft.com/office/drawing/2014/main" id="{7820F762-1370-5B88-A7D5-4A90579DE32E}"/>
              </a:ext>
            </a:extLst>
          </p:cNvPr>
          <p:cNvSpPr txBox="1"/>
          <p:nvPr/>
        </p:nvSpPr>
        <p:spPr>
          <a:xfrm>
            <a:off x="4465507" y="2273286"/>
            <a:ext cx="893134" cy="369332"/>
          </a:xfrm>
          <a:prstGeom prst="rect">
            <a:avLst/>
          </a:prstGeom>
          <a:noFill/>
        </p:spPr>
        <p:txBody>
          <a:bodyPr wrap="square" rtlCol="0">
            <a:spAutoFit/>
          </a:bodyPr>
          <a:lstStyle/>
          <a:p>
            <a:r>
              <a:rPr lang="en-US" u="sng" dirty="0"/>
              <a:t>Step 2</a:t>
            </a:r>
          </a:p>
        </p:txBody>
      </p:sp>
      <p:sp>
        <p:nvSpPr>
          <p:cNvPr id="24" name="TextBox 23">
            <a:extLst>
              <a:ext uri="{FF2B5EF4-FFF2-40B4-BE49-F238E27FC236}">
                <a16:creationId xmlns:a16="http://schemas.microsoft.com/office/drawing/2014/main" id="{675407D0-F5E9-DFDB-7D0B-BDBD61A3E66B}"/>
              </a:ext>
            </a:extLst>
          </p:cNvPr>
          <p:cNvSpPr txBox="1"/>
          <p:nvPr/>
        </p:nvSpPr>
        <p:spPr>
          <a:xfrm>
            <a:off x="7109255" y="2273286"/>
            <a:ext cx="772071" cy="369332"/>
          </a:xfrm>
          <a:prstGeom prst="rect">
            <a:avLst/>
          </a:prstGeom>
          <a:noFill/>
        </p:spPr>
        <p:txBody>
          <a:bodyPr wrap="none" rtlCol="0">
            <a:spAutoFit/>
          </a:bodyPr>
          <a:lstStyle/>
          <a:p>
            <a:r>
              <a:rPr lang="en-US" u="sng" dirty="0"/>
              <a:t>Step 3</a:t>
            </a:r>
          </a:p>
        </p:txBody>
      </p:sp>
      <p:sp>
        <p:nvSpPr>
          <p:cNvPr id="26" name="Rectangle 25">
            <a:extLst>
              <a:ext uri="{FF2B5EF4-FFF2-40B4-BE49-F238E27FC236}">
                <a16:creationId xmlns:a16="http://schemas.microsoft.com/office/drawing/2014/main" id="{D69C4A36-3F08-1247-97C5-6B217277D1F4}"/>
              </a:ext>
            </a:extLst>
          </p:cNvPr>
          <p:cNvSpPr/>
          <p:nvPr/>
        </p:nvSpPr>
        <p:spPr>
          <a:xfrm>
            <a:off x="943897" y="532585"/>
            <a:ext cx="3177215" cy="634181"/>
          </a:xfrm>
          <a:prstGeom prst="rect">
            <a:avLst/>
          </a:prstGeom>
          <a:solidFill>
            <a:srgbClr val="FFFF00">
              <a:alpha val="420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A4F1E8DE-4110-5658-BAEA-325ACCBEDDCF}"/>
              </a:ext>
            </a:extLst>
          </p:cNvPr>
          <p:cNvSpPr txBox="1"/>
          <p:nvPr/>
        </p:nvSpPr>
        <p:spPr>
          <a:xfrm>
            <a:off x="6095999" y="5777278"/>
            <a:ext cx="1366685" cy="369332"/>
          </a:xfrm>
          <a:prstGeom prst="rect">
            <a:avLst/>
          </a:prstGeom>
          <a:noFill/>
        </p:spPr>
        <p:txBody>
          <a:bodyPr wrap="square" rtlCol="0">
            <a:spAutoFit/>
          </a:bodyPr>
          <a:lstStyle/>
          <a:p>
            <a:r>
              <a:rPr lang="en-US" u="sng" dirty="0"/>
              <a:t>Step 4 </a:t>
            </a:r>
          </a:p>
        </p:txBody>
      </p:sp>
      <p:sp>
        <p:nvSpPr>
          <p:cNvPr id="6" name="TextBox 5">
            <a:extLst>
              <a:ext uri="{FF2B5EF4-FFF2-40B4-BE49-F238E27FC236}">
                <a16:creationId xmlns:a16="http://schemas.microsoft.com/office/drawing/2014/main" id="{3D9771AC-0A65-4542-6E78-679443F9FEA9}"/>
              </a:ext>
            </a:extLst>
          </p:cNvPr>
          <p:cNvSpPr txBox="1"/>
          <p:nvPr/>
        </p:nvSpPr>
        <p:spPr>
          <a:xfrm>
            <a:off x="-1" y="6488668"/>
            <a:ext cx="623889" cy="369332"/>
          </a:xfrm>
          <a:prstGeom prst="rect">
            <a:avLst/>
          </a:prstGeom>
          <a:noFill/>
        </p:spPr>
        <p:txBody>
          <a:bodyPr wrap="none" rtlCol="0">
            <a:spAutoFit/>
          </a:bodyPr>
          <a:lstStyle/>
          <a:p>
            <a:r>
              <a:rPr lang="en-US" dirty="0"/>
              <a:t>Ex. 9</a:t>
            </a:r>
          </a:p>
        </p:txBody>
      </p:sp>
      <p:sp>
        <p:nvSpPr>
          <p:cNvPr id="7" name="Rectangle 6">
            <a:extLst>
              <a:ext uri="{FF2B5EF4-FFF2-40B4-BE49-F238E27FC236}">
                <a16:creationId xmlns:a16="http://schemas.microsoft.com/office/drawing/2014/main" id="{B1B405B9-A81F-75CA-27AC-CE4925483E59}"/>
              </a:ext>
            </a:extLst>
          </p:cNvPr>
          <p:cNvSpPr/>
          <p:nvPr/>
        </p:nvSpPr>
        <p:spPr>
          <a:xfrm>
            <a:off x="9225280" y="5780850"/>
            <a:ext cx="768096" cy="365760"/>
          </a:xfrm>
          <a:prstGeom prst="rect">
            <a:avLst/>
          </a:prstGeom>
          <a:solidFill>
            <a:srgbClr val="FFFF00">
              <a:alpha val="420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u="sng" dirty="0">
                <a:solidFill>
                  <a:schemeClr val="tx1"/>
                </a:solidFill>
              </a:rPr>
              <a:t>Step 5</a:t>
            </a:r>
          </a:p>
        </p:txBody>
      </p:sp>
    </p:spTree>
    <p:extLst>
      <p:ext uri="{BB962C8B-B14F-4D97-AF65-F5344CB8AC3E}">
        <p14:creationId xmlns:p14="http://schemas.microsoft.com/office/powerpoint/2010/main" val="4958677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Group 34">
            <a:extLst>
              <a:ext uri="{FF2B5EF4-FFF2-40B4-BE49-F238E27FC236}">
                <a16:creationId xmlns:a16="http://schemas.microsoft.com/office/drawing/2014/main" id="{14083F89-5E30-864D-EE42-E00BE1154E53}"/>
              </a:ext>
            </a:extLst>
          </p:cNvPr>
          <p:cNvGrpSpPr/>
          <p:nvPr/>
        </p:nvGrpSpPr>
        <p:grpSpPr>
          <a:xfrm>
            <a:off x="4105662" y="2732745"/>
            <a:ext cx="3656415" cy="2805970"/>
            <a:chOff x="4380865" y="2646611"/>
            <a:chExt cx="3656415" cy="2805970"/>
          </a:xfrm>
        </p:grpSpPr>
        <p:pic>
          <p:nvPicPr>
            <p:cNvPr id="19" name="Graphic 18" descr="Deciduous tree with solid fill">
              <a:extLst>
                <a:ext uri="{FF2B5EF4-FFF2-40B4-BE49-F238E27FC236}">
                  <a16:creationId xmlns:a16="http://schemas.microsoft.com/office/drawing/2014/main" id="{0E627604-8573-44FF-AAF3-CAB9E0F9425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744364" y="3372500"/>
              <a:ext cx="914400" cy="914400"/>
            </a:xfrm>
            <a:prstGeom prst="rect">
              <a:avLst/>
            </a:prstGeom>
          </p:spPr>
        </p:pic>
        <p:grpSp>
          <p:nvGrpSpPr>
            <p:cNvPr id="34" name="Group 33">
              <a:extLst>
                <a:ext uri="{FF2B5EF4-FFF2-40B4-BE49-F238E27FC236}">
                  <a16:creationId xmlns:a16="http://schemas.microsoft.com/office/drawing/2014/main" id="{6C7E36DC-9382-34CD-98F1-90A428794E3A}"/>
                </a:ext>
              </a:extLst>
            </p:cNvPr>
            <p:cNvGrpSpPr/>
            <p:nvPr/>
          </p:nvGrpSpPr>
          <p:grpSpPr>
            <a:xfrm>
              <a:off x="4380865" y="2646611"/>
              <a:ext cx="3656415" cy="2805970"/>
              <a:chOff x="4380865" y="2646611"/>
              <a:chExt cx="3656415" cy="2805970"/>
            </a:xfrm>
          </p:grpSpPr>
          <p:pic>
            <p:nvPicPr>
              <p:cNvPr id="16" name="Graphic 15" descr="House with solid fill">
                <a:extLst>
                  <a:ext uri="{FF2B5EF4-FFF2-40B4-BE49-F238E27FC236}">
                    <a16:creationId xmlns:a16="http://schemas.microsoft.com/office/drawing/2014/main" id="{BC0994FA-9FA0-362D-02E3-5D1BD9A811A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629323" y="3635387"/>
                <a:ext cx="914400" cy="914400"/>
              </a:xfrm>
              <a:prstGeom prst="rect">
                <a:avLst/>
              </a:prstGeom>
            </p:spPr>
          </p:pic>
          <p:pic>
            <p:nvPicPr>
              <p:cNvPr id="20" name="Graphic 19" descr="Deciduous tree with solid fill">
                <a:extLst>
                  <a:ext uri="{FF2B5EF4-FFF2-40B4-BE49-F238E27FC236}">
                    <a16:creationId xmlns:a16="http://schemas.microsoft.com/office/drawing/2014/main" id="{C5E98643-3B23-BFF3-8E4C-343DBD537D1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484434" y="4538181"/>
                <a:ext cx="914400" cy="914400"/>
              </a:xfrm>
              <a:prstGeom prst="rect">
                <a:avLst/>
              </a:prstGeom>
            </p:spPr>
          </p:pic>
          <p:pic>
            <p:nvPicPr>
              <p:cNvPr id="21" name="Graphic 20" descr="Deciduous tree with solid fill">
                <a:extLst>
                  <a:ext uri="{FF2B5EF4-FFF2-40B4-BE49-F238E27FC236}">
                    <a16:creationId xmlns:a16="http://schemas.microsoft.com/office/drawing/2014/main" id="{2B944591-CBEE-72F5-1080-4D5E5239EB9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122880" y="3733800"/>
                <a:ext cx="914400" cy="914400"/>
              </a:xfrm>
              <a:prstGeom prst="rect">
                <a:avLst/>
              </a:prstGeom>
            </p:spPr>
          </p:pic>
          <p:pic>
            <p:nvPicPr>
              <p:cNvPr id="24" name="Graphic 23" descr="Deciduous tree with solid fill">
                <a:extLst>
                  <a:ext uri="{FF2B5EF4-FFF2-40B4-BE49-F238E27FC236}">
                    <a16:creationId xmlns:a16="http://schemas.microsoft.com/office/drawing/2014/main" id="{E053AE0E-C109-A42C-6E74-5D051974DFF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80865" y="2646611"/>
                <a:ext cx="914400" cy="914400"/>
              </a:xfrm>
              <a:prstGeom prst="rect">
                <a:avLst/>
              </a:prstGeom>
            </p:spPr>
          </p:pic>
        </p:grpSp>
      </p:grpSp>
      <p:grpSp>
        <p:nvGrpSpPr>
          <p:cNvPr id="36" name="Group 35">
            <a:extLst>
              <a:ext uri="{FF2B5EF4-FFF2-40B4-BE49-F238E27FC236}">
                <a16:creationId xmlns:a16="http://schemas.microsoft.com/office/drawing/2014/main" id="{FFA8F1A9-DB7F-9C19-38A5-5C37644F9BBF}"/>
              </a:ext>
            </a:extLst>
          </p:cNvPr>
          <p:cNvGrpSpPr/>
          <p:nvPr/>
        </p:nvGrpSpPr>
        <p:grpSpPr>
          <a:xfrm>
            <a:off x="8619103" y="2613174"/>
            <a:ext cx="3141115" cy="2342824"/>
            <a:chOff x="8433722" y="2578507"/>
            <a:chExt cx="3141115" cy="2342824"/>
          </a:xfrm>
        </p:grpSpPr>
        <p:pic>
          <p:nvPicPr>
            <p:cNvPr id="14" name="Graphic 13" descr="House with solid fill">
              <a:extLst>
                <a:ext uri="{FF2B5EF4-FFF2-40B4-BE49-F238E27FC236}">
                  <a16:creationId xmlns:a16="http://schemas.microsoft.com/office/drawing/2014/main" id="{BCE76B05-0681-AF40-81EF-86386331CB5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478371" y="4006931"/>
              <a:ext cx="914400" cy="914400"/>
            </a:xfrm>
            <a:prstGeom prst="rect">
              <a:avLst/>
            </a:prstGeom>
          </p:spPr>
        </p:pic>
        <p:pic>
          <p:nvPicPr>
            <p:cNvPr id="15" name="Graphic 14" descr="House with solid fill">
              <a:extLst>
                <a:ext uri="{FF2B5EF4-FFF2-40B4-BE49-F238E27FC236}">
                  <a16:creationId xmlns:a16="http://schemas.microsoft.com/office/drawing/2014/main" id="{EDCDF9D3-4150-3825-873D-2762238C540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338703" y="2874200"/>
              <a:ext cx="914400" cy="914400"/>
            </a:xfrm>
            <a:prstGeom prst="rect">
              <a:avLst/>
            </a:prstGeom>
          </p:spPr>
        </p:pic>
        <p:pic>
          <p:nvPicPr>
            <p:cNvPr id="17" name="Graphic 16" descr="House with solid fill">
              <a:extLst>
                <a:ext uri="{FF2B5EF4-FFF2-40B4-BE49-F238E27FC236}">
                  <a16:creationId xmlns:a16="http://schemas.microsoft.com/office/drawing/2014/main" id="{B2CF4BF7-C600-0F34-748D-B8880C45FC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660437" y="3591710"/>
              <a:ext cx="914400" cy="914400"/>
            </a:xfrm>
            <a:prstGeom prst="rect">
              <a:avLst/>
            </a:prstGeom>
          </p:spPr>
        </p:pic>
        <p:pic>
          <p:nvPicPr>
            <p:cNvPr id="28" name="Graphic 27" descr="Deciduous tree with solid fill">
              <a:extLst>
                <a:ext uri="{FF2B5EF4-FFF2-40B4-BE49-F238E27FC236}">
                  <a16:creationId xmlns:a16="http://schemas.microsoft.com/office/drawing/2014/main" id="{5EB91BCB-20DE-C41A-0755-203C9EDA084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433722" y="3515973"/>
              <a:ext cx="914400" cy="914400"/>
            </a:xfrm>
            <a:prstGeom prst="rect">
              <a:avLst/>
            </a:prstGeom>
          </p:spPr>
        </p:pic>
        <p:pic>
          <p:nvPicPr>
            <p:cNvPr id="30" name="Graphic 29" descr="Deciduous tree with solid fill">
              <a:extLst>
                <a:ext uri="{FF2B5EF4-FFF2-40B4-BE49-F238E27FC236}">
                  <a16:creationId xmlns:a16="http://schemas.microsoft.com/office/drawing/2014/main" id="{16DDD96A-5EFB-D931-B79F-3772F443FA8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54103" y="2578507"/>
              <a:ext cx="914400" cy="914400"/>
            </a:xfrm>
            <a:prstGeom prst="rect">
              <a:avLst/>
            </a:prstGeom>
          </p:spPr>
        </p:pic>
      </p:grpSp>
      <p:sp>
        <p:nvSpPr>
          <p:cNvPr id="31" name="Right Arrow 30">
            <a:extLst>
              <a:ext uri="{FF2B5EF4-FFF2-40B4-BE49-F238E27FC236}">
                <a16:creationId xmlns:a16="http://schemas.microsoft.com/office/drawing/2014/main" id="{AF6800E2-4DA3-16F7-B5CE-24603AF1EFCF}"/>
              </a:ext>
            </a:extLst>
          </p:cNvPr>
          <p:cNvSpPr/>
          <p:nvPr/>
        </p:nvSpPr>
        <p:spPr>
          <a:xfrm>
            <a:off x="2824075" y="5721202"/>
            <a:ext cx="7054630" cy="86964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Human Impact</a:t>
            </a:r>
          </a:p>
        </p:txBody>
      </p:sp>
      <p:pic>
        <p:nvPicPr>
          <p:cNvPr id="38" name="Graphic 37" descr="Tree Stump outline">
            <a:extLst>
              <a:ext uri="{FF2B5EF4-FFF2-40B4-BE49-F238E27FC236}">
                <a16:creationId xmlns:a16="http://schemas.microsoft.com/office/drawing/2014/main" id="{033DFBB6-9584-D3B2-5C70-5644B167A6F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329667" y="4706030"/>
            <a:ext cx="626547" cy="626547"/>
          </a:xfrm>
          <a:prstGeom prst="rect">
            <a:avLst/>
          </a:prstGeom>
        </p:spPr>
      </p:pic>
      <p:grpSp>
        <p:nvGrpSpPr>
          <p:cNvPr id="48" name="Group 47">
            <a:extLst>
              <a:ext uri="{FF2B5EF4-FFF2-40B4-BE49-F238E27FC236}">
                <a16:creationId xmlns:a16="http://schemas.microsoft.com/office/drawing/2014/main" id="{2B6F5C82-BBFB-3899-D7DA-5018E28DA1AD}"/>
              </a:ext>
            </a:extLst>
          </p:cNvPr>
          <p:cNvGrpSpPr/>
          <p:nvPr/>
        </p:nvGrpSpPr>
        <p:grpSpPr>
          <a:xfrm>
            <a:off x="393225" y="2416291"/>
            <a:ext cx="3110294" cy="3357527"/>
            <a:chOff x="393225" y="2416291"/>
            <a:chExt cx="3110294" cy="3357527"/>
          </a:xfrm>
        </p:grpSpPr>
        <p:grpSp>
          <p:nvGrpSpPr>
            <p:cNvPr id="33" name="Group 32">
              <a:extLst>
                <a:ext uri="{FF2B5EF4-FFF2-40B4-BE49-F238E27FC236}">
                  <a16:creationId xmlns:a16="http://schemas.microsoft.com/office/drawing/2014/main" id="{E1DD62AE-B402-0C3C-2BB4-067C830CEDB8}"/>
                </a:ext>
              </a:extLst>
            </p:cNvPr>
            <p:cNvGrpSpPr/>
            <p:nvPr/>
          </p:nvGrpSpPr>
          <p:grpSpPr>
            <a:xfrm>
              <a:off x="393225" y="2416291"/>
              <a:ext cx="3110294" cy="2983102"/>
              <a:chOff x="605050" y="2187622"/>
              <a:chExt cx="3110294" cy="2983102"/>
            </a:xfrm>
          </p:grpSpPr>
          <p:pic>
            <p:nvPicPr>
              <p:cNvPr id="5" name="Graphic 4" descr="Deciduous tree with solid fill">
                <a:extLst>
                  <a:ext uri="{FF2B5EF4-FFF2-40B4-BE49-F238E27FC236}">
                    <a16:creationId xmlns:a16="http://schemas.microsoft.com/office/drawing/2014/main" id="{7C8AFA9A-6529-17CE-7997-4768D41C7D5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50626" y="4256324"/>
                <a:ext cx="914400" cy="914400"/>
              </a:xfrm>
              <a:prstGeom prst="rect">
                <a:avLst/>
              </a:prstGeom>
            </p:spPr>
          </p:pic>
          <p:pic>
            <p:nvPicPr>
              <p:cNvPr id="6" name="Graphic 5" descr="Deciduous tree with solid fill">
                <a:extLst>
                  <a:ext uri="{FF2B5EF4-FFF2-40B4-BE49-F238E27FC236}">
                    <a16:creationId xmlns:a16="http://schemas.microsoft.com/office/drawing/2014/main" id="{5B7002BC-E17C-F3AA-4B3A-A116CC7E4AC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05050" y="3276600"/>
                <a:ext cx="914400" cy="914400"/>
              </a:xfrm>
              <a:prstGeom prst="rect">
                <a:avLst/>
              </a:prstGeom>
            </p:spPr>
          </p:pic>
          <p:pic>
            <p:nvPicPr>
              <p:cNvPr id="7" name="Graphic 6" descr="Deciduous tree with solid fill">
                <a:extLst>
                  <a:ext uri="{FF2B5EF4-FFF2-40B4-BE49-F238E27FC236}">
                    <a16:creationId xmlns:a16="http://schemas.microsoft.com/office/drawing/2014/main" id="{8FF347CD-922A-26F6-155D-110A255D4C5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65026" y="2187622"/>
                <a:ext cx="914400" cy="914400"/>
              </a:xfrm>
              <a:prstGeom prst="rect">
                <a:avLst/>
              </a:prstGeom>
            </p:spPr>
          </p:pic>
          <p:pic>
            <p:nvPicPr>
              <p:cNvPr id="8" name="Graphic 7" descr="Deciduous tree with solid fill">
                <a:extLst>
                  <a:ext uri="{FF2B5EF4-FFF2-40B4-BE49-F238E27FC236}">
                    <a16:creationId xmlns:a16="http://schemas.microsoft.com/office/drawing/2014/main" id="{E4FCF456-7501-1C6E-E1E4-4016B8FA47C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149519" y="4229622"/>
                <a:ext cx="914400" cy="914400"/>
              </a:xfrm>
              <a:prstGeom prst="rect">
                <a:avLst/>
              </a:prstGeom>
            </p:spPr>
          </p:pic>
          <p:pic>
            <p:nvPicPr>
              <p:cNvPr id="9" name="Graphic 8" descr="Deciduous tree with solid fill">
                <a:extLst>
                  <a:ext uri="{FF2B5EF4-FFF2-40B4-BE49-F238E27FC236}">
                    <a16:creationId xmlns:a16="http://schemas.microsoft.com/office/drawing/2014/main" id="{FBD93078-F6B5-6BEB-1E71-8F02918FDF4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0944" y="3738331"/>
                <a:ext cx="914400" cy="914400"/>
              </a:xfrm>
              <a:prstGeom prst="rect">
                <a:avLst/>
              </a:prstGeom>
            </p:spPr>
          </p:pic>
          <p:pic>
            <p:nvPicPr>
              <p:cNvPr id="11" name="Graphic 10" descr="Deciduous tree with solid fill">
                <a:extLst>
                  <a:ext uri="{FF2B5EF4-FFF2-40B4-BE49-F238E27FC236}">
                    <a16:creationId xmlns:a16="http://schemas.microsoft.com/office/drawing/2014/main" id="{8CB4D2C8-ACC9-EAB2-89FD-F4CF8D37384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182563" y="3063456"/>
                <a:ext cx="914400" cy="914400"/>
              </a:xfrm>
              <a:prstGeom prst="rect">
                <a:avLst/>
              </a:prstGeom>
            </p:spPr>
          </p:pic>
        </p:grpSp>
        <p:pic>
          <p:nvPicPr>
            <p:cNvPr id="40" name="Graphic 39" descr="Deciduous tree outline">
              <a:extLst>
                <a:ext uri="{FF2B5EF4-FFF2-40B4-BE49-F238E27FC236}">
                  <a16:creationId xmlns:a16="http://schemas.microsoft.com/office/drawing/2014/main" id="{184BB30C-40D1-6B90-1DE1-A3CB5BF860D6}"/>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29258" y="2514600"/>
              <a:ext cx="914400" cy="914400"/>
            </a:xfrm>
            <a:prstGeom prst="rect">
              <a:avLst/>
            </a:prstGeom>
          </p:spPr>
        </p:pic>
        <p:pic>
          <p:nvPicPr>
            <p:cNvPr id="42" name="Graphic 41" descr="Fir tree with solid fill">
              <a:extLst>
                <a:ext uri="{FF2B5EF4-FFF2-40B4-BE49-F238E27FC236}">
                  <a16:creationId xmlns:a16="http://schemas.microsoft.com/office/drawing/2014/main" id="{8EAFD47B-E523-BCB3-06A5-F5D6704C2FE8}"/>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427938" y="2425131"/>
              <a:ext cx="914400" cy="914400"/>
            </a:xfrm>
            <a:prstGeom prst="rect">
              <a:avLst/>
            </a:prstGeom>
          </p:spPr>
        </p:pic>
        <p:pic>
          <p:nvPicPr>
            <p:cNvPr id="43" name="Graphic 42" descr="Fir tree with solid fill">
              <a:extLst>
                <a:ext uri="{FF2B5EF4-FFF2-40B4-BE49-F238E27FC236}">
                  <a16:creationId xmlns:a16="http://schemas.microsoft.com/office/drawing/2014/main" id="{2E2105D7-1861-EC80-B686-5205785EA227}"/>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219484" y="3657669"/>
              <a:ext cx="914400" cy="914400"/>
            </a:xfrm>
            <a:prstGeom prst="rect">
              <a:avLst/>
            </a:prstGeom>
          </p:spPr>
        </p:pic>
        <p:pic>
          <p:nvPicPr>
            <p:cNvPr id="44" name="Graphic 43" descr="Deciduous tree outline">
              <a:extLst>
                <a:ext uri="{FF2B5EF4-FFF2-40B4-BE49-F238E27FC236}">
                  <a16:creationId xmlns:a16="http://schemas.microsoft.com/office/drawing/2014/main" id="{B19BACB7-0E61-EFBE-C238-D4CD7FA4F5C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181082" y="4859418"/>
              <a:ext cx="914400" cy="914400"/>
            </a:xfrm>
            <a:prstGeom prst="rect">
              <a:avLst/>
            </a:prstGeom>
          </p:spPr>
        </p:pic>
      </p:grpSp>
      <p:pic>
        <p:nvPicPr>
          <p:cNvPr id="45" name="Graphic 44" descr="Fir tree with solid fill">
            <a:extLst>
              <a:ext uri="{FF2B5EF4-FFF2-40B4-BE49-F238E27FC236}">
                <a16:creationId xmlns:a16="http://schemas.microsoft.com/office/drawing/2014/main" id="{FA2CF989-D493-AE59-EE9F-39676CAD086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542124" y="2792906"/>
            <a:ext cx="914400" cy="914400"/>
          </a:xfrm>
          <a:prstGeom prst="rect">
            <a:avLst/>
          </a:prstGeom>
        </p:spPr>
      </p:pic>
      <p:pic>
        <p:nvPicPr>
          <p:cNvPr id="47" name="Graphic 46" descr="Tree Stump with solid fill">
            <a:extLst>
              <a:ext uri="{FF2B5EF4-FFF2-40B4-BE49-F238E27FC236}">
                <a16:creationId xmlns:a16="http://schemas.microsoft.com/office/drawing/2014/main" id="{79B7ED04-1AC4-DACE-E312-ACAADD2E2948}"/>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0845818" y="4748261"/>
            <a:ext cx="651395" cy="651395"/>
          </a:xfrm>
          <a:prstGeom prst="rect">
            <a:avLst/>
          </a:prstGeom>
        </p:spPr>
      </p:pic>
      <p:sp>
        <p:nvSpPr>
          <p:cNvPr id="49" name="TextBox 48">
            <a:extLst>
              <a:ext uri="{FF2B5EF4-FFF2-40B4-BE49-F238E27FC236}">
                <a16:creationId xmlns:a16="http://schemas.microsoft.com/office/drawing/2014/main" id="{F4848228-C64E-968E-5726-0A7EA99FD698}"/>
              </a:ext>
            </a:extLst>
          </p:cNvPr>
          <p:cNvSpPr txBox="1"/>
          <p:nvPr/>
        </p:nvSpPr>
        <p:spPr>
          <a:xfrm>
            <a:off x="302888" y="1527034"/>
            <a:ext cx="3269613" cy="646331"/>
          </a:xfrm>
          <a:prstGeom prst="rect">
            <a:avLst/>
          </a:prstGeom>
          <a:noFill/>
        </p:spPr>
        <p:txBody>
          <a:bodyPr wrap="none" rtlCol="0">
            <a:spAutoFit/>
          </a:bodyPr>
          <a:lstStyle/>
          <a:p>
            <a:pPr algn="ctr"/>
            <a:r>
              <a:rPr lang="en-US" dirty="0"/>
              <a:t>Forest with 3 different tree types</a:t>
            </a:r>
          </a:p>
          <a:p>
            <a:pPr algn="ctr"/>
            <a:r>
              <a:rPr lang="en-US" dirty="0"/>
              <a:t>No human impact</a:t>
            </a:r>
          </a:p>
        </p:txBody>
      </p:sp>
      <p:sp>
        <p:nvSpPr>
          <p:cNvPr id="50" name="TextBox 49">
            <a:extLst>
              <a:ext uri="{FF2B5EF4-FFF2-40B4-BE49-F238E27FC236}">
                <a16:creationId xmlns:a16="http://schemas.microsoft.com/office/drawing/2014/main" id="{E5609F49-972B-7899-B8DD-18C32EB3E7C3}"/>
              </a:ext>
            </a:extLst>
          </p:cNvPr>
          <p:cNvSpPr txBox="1"/>
          <p:nvPr/>
        </p:nvSpPr>
        <p:spPr>
          <a:xfrm>
            <a:off x="4043677" y="1388534"/>
            <a:ext cx="3920497" cy="923330"/>
          </a:xfrm>
          <a:prstGeom prst="rect">
            <a:avLst/>
          </a:prstGeom>
          <a:noFill/>
        </p:spPr>
        <p:txBody>
          <a:bodyPr wrap="none" rtlCol="0">
            <a:spAutoFit/>
          </a:bodyPr>
          <a:lstStyle/>
          <a:p>
            <a:pPr algn="ctr"/>
            <a:r>
              <a:rPr lang="en-US" dirty="0"/>
              <a:t>One house is built</a:t>
            </a:r>
          </a:p>
          <a:p>
            <a:pPr algn="ctr"/>
            <a:r>
              <a:rPr lang="en-US" dirty="0"/>
              <a:t>Some trees are cleared from the forest</a:t>
            </a:r>
          </a:p>
          <a:p>
            <a:pPr algn="ctr"/>
            <a:r>
              <a:rPr lang="en-US" dirty="0"/>
              <a:t>Moderate human impact</a:t>
            </a:r>
          </a:p>
        </p:txBody>
      </p:sp>
      <p:sp>
        <p:nvSpPr>
          <p:cNvPr id="51" name="TextBox 50">
            <a:extLst>
              <a:ext uri="{FF2B5EF4-FFF2-40B4-BE49-F238E27FC236}">
                <a16:creationId xmlns:a16="http://schemas.microsoft.com/office/drawing/2014/main" id="{4C90CCE4-2A12-CCFA-BFB3-15B851EB6ECA}"/>
              </a:ext>
            </a:extLst>
          </p:cNvPr>
          <p:cNvSpPr txBox="1"/>
          <p:nvPr/>
        </p:nvSpPr>
        <p:spPr>
          <a:xfrm>
            <a:off x="8279157" y="1388534"/>
            <a:ext cx="3812005" cy="923330"/>
          </a:xfrm>
          <a:prstGeom prst="rect">
            <a:avLst/>
          </a:prstGeom>
          <a:noFill/>
        </p:spPr>
        <p:txBody>
          <a:bodyPr wrap="none" rtlCol="0">
            <a:spAutoFit/>
          </a:bodyPr>
          <a:lstStyle/>
          <a:p>
            <a:pPr algn="ctr"/>
            <a:r>
              <a:rPr lang="en-US" dirty="0"/>
              <a:t>A gated community is built.</a:t>
            </a:r>
          </a:p>
          <a:p>
            <a:pPr algn="ctr"/>
            <a:r>
              <a:rPr lang="en-US" dirty="0"/>
              <a:t>Many trees are cleared from the forest</a:t>
            </a:r>
          </a:p>
          <a:p>
            <a:pPr algn="ctr"/>
            <a:r>
              <a:rPr lang="en-US" dirty="0"/>
              <a:t>High human impact</a:t>
            </a:r>
          </a:p>
        </p:txBody>
      </p:sp>
      <p:sp>
        <p:nvSpPr>
          <p:cNvPr id="52" name="TextBox 51">
            <a:extLst>
              <a:ext uri="{FF2B5EF4-FFF2-40B4-BE49-F238E27FC236}">
                <a16:creationId xmlns:a16="http://schemas.microsoft.com/office/drawing/2014/main" id="{C63F1167-DD9B-9120-87C9-104DF685D3CC}"/>
              </a:ext>
            </a:extLst>
          </p:cNvPr>
          <p:cNvSpPr txBox="1"/>
          <p:nvPr/>
        </p:nvSpPr>
        <p:spPr>
          <a:xfrm>
            <a:off x="10233150" y="5971360"/>
            <a:ext cx="612668" cy="369332"/>
          </a:xfrm>
          <a:prstGeom prst="rect">
            <a:avLst/>
          </a:prstGeom>
          <a:noFill/>
        </p:spPr>
        <p:txBody>
          <a:bodyPr wrap="none" rtlCol="0">
            <a:spAutoFit/>
          </a:bodyPr>
          <a:lstStyle/>
          <a:p>
            <a:r>
              <a:rPr lang="en-US" dirty="0"/>
              <a:t>High</a:t>
            </a:r>
          </a:p>
        </p:txBody>
      </p:sp>
      <p:sp>
        <p:nvSpPr>
          <p:cNvPr id="54" name="TextBox 53">
            <a:extLst>
              <a:ext uri="{FF2B5EF4-FFF2-40B4-BE49-F238E27FC236}">
                <a16:creationId xmlns:a16="http://schemas.microsoft.com/office/drawing/2014/main" id="{8F106251-EE58-03FA-8DEE-18518A78EE14}"/>
              </a:ext>
            </a:extLst>
          </p:cNvPr>
          <p:cNvSpPr txBox="1"/>
          <p:nvPr/>
        </p:nvSpPr>
        <p:spPr>
          <a:xfrm>
            <a:off x="1973043" y="5971360"/>
            <a:ext cx="568489" cy="369332"/>
          </a:xfrm>
          <a:prstGeom prst="rect">
            <a:avLst/>
          </a:prstGeom>
          <a:noFill/>
        </p:spPr>
        <p:txBody>
          <a:bodyPr wrap="none" rtlCol="0">
            <a:spAutoFit/>
          </a:bodyPr>
          <a:lstStyle/>
          <a:p>
            <a:r>
              <a:rPr lang="en-US" dirty="0"/>
              <a:t>Low</a:t>
            </a:r>
          </a:p>
        </p:txBody>
      </p:sp>
      <p:sp>
        <p:nvSpPr>
          <p:cNvPr id="18" name="TextBox 17">
            <a:extLst>
              <a:ext uri="{FF2B5EF4-FFF2-40B4-BE49-F238E27FC236}">
                <a16:creationId xmlns:a16="http://schemas.microsoft.com/office/drawing/2014/main" id="{61845F3A-BF76-0A1A-37C2-66C28E573B7F}"/>
              </a:ext>
            </a:extLst>
          </p:cNvPr>
          <p:cNvSpPr txBox="1"/>
          <p:nvPr/>
        </p:nvSpPr>
        <p:spPr>
          <a:xfrm>
            <a:off x="-1" y="6488668"/>
            <a:ext cx="740908" cy="369332"/>
          </a:xfrm>
          <a:prstGeom prst="rect">
            <a:avLst/>
          </a:prstGeom>
          <a:noFill/>
        </p:spPr>
        <p:txBody>
          <a:bodyPr wrap="none" rtlCol="0">
            <a:spAutoFit/>
          </a:bodyPr>
          <a:lstStyle/>
          <a:p>
            <a:r>
              <a:rPr lang="en-US" dirty="0"/>
              <a:t>Ex. 10</a:t>
            </a:r>
          </a:p>
        </p:txBody>
      </p:sp>
      <p:sp>
        <p:nvSpPr>
          <p:cNvPr id="39" name="Title 1">
            <a:extLst>
              <a:ext uri="{FF2B5EF4-FFF2-40B4-BE49-F238E27FC236}">
                <a16:creationId xmlns:a16="http://schemas.microsoft.com/office/drawing/2014/main" id="{AEB670AF-5593-8A8D-BB9A-70DC439114CF}"/>
              </a:ext>
            </a:extLst>
          </p:cNvPr>
          <p:cNvSpPr>
            <a:spLocks noGrp="1"/>
          </p:cNvSpPr>
          <p:nvPr>
            <p:ph type="title"/>
          </p:nvPr>
        </p:nvSpPr>
        <p:spPr>
          <a:xfrm>
            <a:off x="23884" y="-4285"/>
            <a:ext cx="10515600" cy="1325563"/>
          </a:xfrm>
        </p:spPr>
        <p:txBody>
          <a:bodyPr/>
          <a:lstStyle/>
          <a:p>
            <a:r>
              <a:rPr lang="en-US" dirty="0"/>
              <a:t>Humans Change the Environment</a:t>
            </a:r>
          </a:p>
        </p:txBody>
      </p:sp>
      <p:sp>
        <p:nvSpPr>
          <p:cNvPr id="41" name="TextBox 40">
            <a:extLst>
              <a:ext uri="{FF2B5EF4-FFF2-40B4-BE49-F238E27FC236}">
                <a16:creationId xmlns:a16="http://schemas.microsoft.com/office/drawing/2014/main" id="{9C7911AE-848B-0A7E-1AB8-29DA79956EBC}"/>
              </a:ext>
            </a:extLst>
          </p:cNvPr>
          <p:cNvSpPr txBox="1"/>
          <p:nvPr/>
        </p:nvSpPr>
        <p:spPr>
          <a:xfrm>
            <a:off x="3191621" y="955415"/>
            <a:ext cx="5586619" cy="458991"/>
          </a:xfrm>
          <a:prstGeom prst="rect">
            <a:avLst/>
          </a:prstGeom>
          <a:noFill/>
          <a:ln w="38100">
            <a:solidFill>
              <a:schemeClr val="accent2"/>
            </a:solidFill>
          </a:ln>
        </p:spPr>
        <p:txBody>
          <a:bodyPr wrap="square" rtlCol="0">
            <a:spAutoFit/>
          </a:bodyPr>
          <a:lstStyle/>
          <a:p>
            <a:pPr algn="ctr"/>
            <a:r>
              <a:rPr lang="en-US" sz="2400" b="1" dirty="0"/>
              <a:t>Where would the habitat fragments form?</a:t>
            </a:r>
          </a:p>
        </p:txBody>
      </p:sp>
    </p:spTree>
    <p:extLst>
      <p:ext uri="{BB962C8B-B14F-4D97-AF65-F5344CB8AC3E}">
        <p14:creationId xmlns:p14="http://schemas.microsoft.com/office/powerpoint/2010/main" val="988969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8158EC-B9E7-011E-EBEC-5A00AFA86D1C}"/>
              </a:ext>
            </a:extLst>
          </p:cNvPr>
          <p:cNvSpPr>
            <a:spLocks noGrp="1"/>
          </p:cNvSpPr>
          <p:nvPr>
            <p:ph type="title"/>
          </p:nvPr>
        </p:nvSpPr>
        <p:spPr>
          <a:xfrm>
            <a:off x="23884" y="-4285"/>
            <a:ext cx="10515600" cy="1325563"/>
          </a:xfrm>
        </p:spPr>
        <p:txBody>
          <a:bodyPr/>
          <a:lstStyle/>
          <a:p>
            <a:r>
              <a:rPr lang="en-US" dirty="0"/>
              <a:t>Humans Change the Environment</a:t>
            </a:r>
          </a:p>
        </p:txBody>
      </p:sp>
      <p:grpSp>
        <p:nvGrpSpPr>
          <p:cNvPr id="35" name="Group 34">
            <a:extLst>
              <a:ext uri="{FF2B5EF4-FFF2-40B4-BE49-F238E27FC236}">
                <a16:creationId xmlns:a16="http://schemas.microsoft.com/office/drawing/2014/main" id="{14083F89-5E30-864D-EE42-E00BE1154E53}"/>
              </a:ext>
            </a:extLst>
          </p:cNvPr>
          <p:cNvGrpSpPr/>
          <p:nvPr/>
        </p:nvGrpSpPr>
        <p:grpSpPr>
          <a:xfrm>
            <a:off x="4105662" y="2732745"/>
            <a:ext cx="3656415" cy="2805970"/>
            <a:chOff x="4380865" y="2646611"/>
            <a:chExt cx="3656415" cy="2805970"/>
          </a:xfrm>
        </p:grpSpPr>
        <p:pic>
          <p:nvPicPr>
            <p:cNvPr id="19" name="Graphic 18" descr="Deciduous tree with solid fill">
              <a:extLst>
                <a:ext uri="{FF2B5EF4-FFF2-40B4-BE49-F238E27FC236}">
                  <a16:creationId xmlns:a16="http://schemas.microsoft.com/office/drawing/2014/main" id="{0E627604-8573-44FF-AAF3-CAB9E0F9425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744364" y="3372500"/>
              <a:ext cx="914400" cy="914400"/>
            </a:xfrm>
            <a:prstGeom prst="rect">
              <a:avLst/>
            </a:prstGeom>
          </p:spPr>
        </p:pic>
        <p:grpSp>
          <p:nvGrpSpPr>
            <p:cNvPr id="34" name="Group 33">
              <a:extLst>
                <a:ext uri="{FF2B5EF4-FFF2-40B4-BE49-F238E27FC236}">
                  <a16:creationId xmlns:a16="http://schemas.microsoft.com/office/drawing/2014/main" id="{6C7E36DC-9382-34CD-98F1-90A428794E3A}"/>
                </a:ext>
              </a:extLst>
            </p:cNvPr>
            <p:cNvGrpSpPr/>
            <p:nvPr/>
          </p:nvGrpSpPr>
          <p:grpSpPr>
            <a:xfrm>
              <a:off x="4380865" y="2646611"/>
              <a:ext cx="3656415" cy="2805970"/>
              <a:chOff x="4380865" y="2646611"/>
              <a:chExt cx="3656415" cy="2805970"/>
            </a:xfrm>
          </p:grpSpPr>
          <p:pic>
            <p:nvPicPr>
              <p:cNvPr id="16" name="Graphic 15" descr="House with solid fill">
                <a:extLst>
                  <a:ext uri="{FF2B5EF4-FFF2-40B4-BE49-F238E27FC236}">
                    <a16:creationId xmlns:a16="http://schemas.microsoft.com/office/drawing/2014/main" id="{BC0994FA-9FA0-362D-02E3-5D1BD9A811A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629323" y="3635387"/>
                <a:ext cx="914400" cy="914400"/>
              </a:xfrm>
              <a:prstGeom prst="rect">
                <a:avLst/>
              </a:prstGeom>
            </p:spPr>
          </p:pic>
          <p:pic>
            <p:nvPicPr>
              <p:cNvPr id="20" name="Graphic 19" descr="Deciduous tree with solid fill">
                <a:extLst>
                  <a:ext uri="{FF2B5EF4-FFF2-40B4-BE49-F238E27FC236}">
                    <a16:creationId xmlns:a16="http://schemas.microsoft.com/office/drawing/2014/main" id="{C5E98643-3B23-BFF3-8E4C-343DBD537D1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484434" y="4538181"/>
                <a:ext cx="914400" cy="914400"/>
              </a:xfrm>
              <a:prstGeom prst="rect">
                <a:avLst/>
              </a:prstGeom>
            </p:spPr>
          </p:pic>
          <p:pic>
            <p:nvPicPr>
              <p:cNvPr id="21" name="Graphic 20" descr="Deciduous tree with solid fill">
                <a:extLst>
                  <a:ext uri="{FF2B5EF4-FFF2-40B4-BE49-F238E27FC236}">
                    <a16:creationId xmlns:a16="http://schemas.microsoft.com/office/drawing/2014/main" id="{2B944591-CBEE-72F5-1080-4D5E5239EB9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122880" y="3733800"/>
                <a:ext cx="914400" cy="914400"/>
              </a:xfrm>
              <a:prstGeom prst="rect">
                <a:avLst/>
              </a:prstGeom>
            </p:spPr>
          </p:pic>
          <p:pic>
            <p:nvPicPr>
              <p:cNvPr id="24" name="Graphic 23" descr="Deciduous tree with solid fill">
                <a:extLst>
                  <a:ext uri="{FF2B5EF4-FFF2-40B4-BE49-F238E27FC236}">
                    <a16:creationId xmlns:a16="http://schemas.microsoft.com/office/drawing/2014/main" id="{E053AE0E-C109-A42C-6E74-5D051974DFF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80865" y="2646611"/>
                <a:ext cx="914400" cy="914400"/>
              </a:xfrm>
              <a:prstGeom prst="rect">
                <a:avLst/>
              </a:prstGeom>
            </p:spPr>
          </p:pic>
        </p:grpSp>
      </p:grpSp>
      <p:grpSp>
        <p:nvGrpSpPr>
          <p:cNvPr id="36" name="Group 35">
            <a:extLst>
              <a:ext uri="{FF2B5EF4-FFF2-40B4-BE49-F238E27FC236}">
                <a16:creationId xmlns:a16="http://schemas.microsoft.com/office/drawing/2014/main" id="{FFA8F1A9-DB7F-9C19-38A5-5C37644F9BBF}"/>
              </a:ext>
            </a:extLst>
          </p:cNvPr>
          <p:cNvGrpSpPr/>
          <p:nvPr/>
        </p:nvGrpSpPr>
        <p:grpSpPr>
          <a:xfrm>
            <a:off x="8619103" y="2613174"/>
            <a:ext cx="3141115" cy="2342824"/>
            <a:chOff x="8433722" y="2578507"/>
            <a:chExt cx="3141115" cy="2342824"/>
          </a:xfrm>
        </p:grpSpPr>
        <p:pic>
          <p:nvPicPr>
            <p:cNvPr id="14" name="Graphic 13" descr="House with solid fill">
              <a:extLst>
                <a:ext uri="{FF2B5EF4-FFF2-40B4-BE49-F238E27FC236}">
                  <a16:creationId xmlns:a16="http://schemas.microsoft.com/office/drawing/2014/main" id="{BCE76B05-0681-AF40-81EF-86386331CB5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478371" y="4006931"/>
              <a:ext cx="914400" cy="914400"/>
            </a:xfrm>
            <a:prstGeom prst="rect">
              <a:avLst/>
            </a:prstGeom>
          </p:spPr>
        </p:pic>
        <p:pic>
          <p:nvPicPr>
            <p:cNvPr id="15" name="Graphic 14" descr="House with solid fill">
              <a:extLst>
                <a:ext uri="{FF2B5EF4-FFF2-40B4-BE49-F238E27FC236}">
                  <a16:creationId xmlns:a16="http://schemas.microsoft.com/office/drawing/2014/main" id="{EDCDF9D3-4150-3825-873D-2762238C540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338703" y="2874200"/>
              <a:ext cx="914400" cy="914400"/>
            </a:xfrm>
            <a:prstGeom prst="rect">
              <a:avLst/>
            </a:prstGeom>
          </p:spPr>
        </p:pic>
        <p:pic>
          <p:nvPicPr>
            <p:cNvPr id="17" name="Graphic 16" descr="House with solid fill">
              <a:extLst>
                <a:ext uri="{FF2B5EF4-FFF2-40B4-BE49-F238E27FC236}">
                  <a16:creationId xmlns:a16="http://schemas.microsoft.com/office/drawing/2014/main" id="{B2CF4BF7-C600-0F34-748D-B8880C45FC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660437" y="3591710"/>
              <a:ext cx="914400" cy="914400"/>
            </a:xfrm>
            <a:prstGeom prst="rect">
              <a:avLst/>
            </a:prstGeom>
          </p:spPr>
        </p:pic>
        <p:pic>
          <p:nvPicPr>
            <p:cNvPr id="28" name="Graphic 27" descr="Deciduous tree with solid fill">
              <a:extLst>
                <a:ext uri="{FF2B5EF4-FFF2-40B4-BE49-F238E27FC236}">
                  <a16:creationId xmlns:a16="http://schemas.microsoft.com/office/drawing/2014/main" id="{5EB91BCB-20DE-C41A-0755-203C9EDA084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433722" y="3515973"/>
              <a:ext cx="914400" cy="914400"/>
            </a:xfrm>
            <a:prstGeom prst="rect">
              <a:avLst/>
            </a:prstGeom>
          </p:spPr>
        </p:pic>
        <p:pic>
          <p:nvPicPr>
            <p:cNvPr id="30" name="Graphic 29" descr="Deciduous tree with solid fill">
              <a:extLst>
                <a:ext uri="{FF2B5EF4-FFF2-40B4-BE49-F238E27FC236}">
                  <a16:creationId xmlns:a16="http://schemas.microsoft.com/office/drawing/2014/main" id="{16DDD96A-5EFB-D931-B79F-3772F443FA8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54103" y="2578507"/>
              <a:ext cx="914400" cy="914400"/>
            </a:xfrm>
            <a:prstGeom prst="rect">
              <a:avLst/>
            </a:prstGeom>
          </p:spPr>
        </p:pic>
      </p:grpSp>
      <p:sp>
        <p:nvSpPr>
          <p:cNvPr id="31" name="Right Arrow 30">
            <a:extLst>
              <a:ext uri="{FF2B5EF4-FFF2-40B4-BE49-F238E27FC236}">
                <a16:creationId xmlns:a16="http://schemas.microsoft.com/office/drawing/2014/main" id="{AF6800E2-4DA3-16F7-B5CE-24603AF1EFCF}"/>
              </a:ext>
            </a:extLst>
          </p:cNvPr>
          <p:cNvSpPr/>
          <p:nvPr/>
        </p:nvSpPr>
        <p:spPr>
          <a:xfrm>
            <a:off x="2824075" y="5721202"/>
            <a:ext cx="7054630" cy="86964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Human Impact</a:t>
            </a:r>
          </a:p>
        </p:txBody>
      </p:sp>
      <p:pic>
        <p:nvPicPr>
          <p:cNvPr id="38" name="Graphic 37" descr="Tree Stump outline">
            <a:extLst>
              <a:ext uri="{FF2B5EF4-FFF2-40B4-BE49-F238E27FC236}">
                <a16:creationId xmlns:a16="http://schemas.microsoft.com/office/drawing/2014/main" id="{033DFBB6-9584-D3B2-5C70-5644B167A6F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329667" y="4706030"/>
            <a:ext cx="626547" cy="626547"/>
          </a:xfrm>
          <a:prstGeom prst="rect">
            <a:avLst/>
          </a:prstGeom>
        </p:spPr>
      </p:pic>
      <p:grpSp>
        <p:nvGrpSpPr>
          <p:cNvPr id="48" name="Group 47">
            <a:extLst>
              <a:ext uri="{FF2B5EF4-FFF2-40B4-BE49-F238E27FC236}">
                <a16:creationId xmlns:a16="http://schemas.microsoft.com/office/drawing/2014/main" id="{2B6F5C82-BBFB-3899-D7DA-5018E28DA1AD}"/>
              </a:ext>
            </a:extLst>
          </p:cNvPr>
          <p:cNvGrpSpPr/>
          <p:nvPr/>
        </p:nvGrpSpPr>
        <p:grpSpPr>
          <a:xfrm>
            <a:off x="393225" y="2416291"/>
            <a:ext cx="3110294" cy="3357527"/>
            <a:chOff x="393225" y="2416291"/>
            <a:chExt cx="3110294" cy="3357527"/>
          </a:xfrm>
        </p:grpSpPr>
        <p:grpSp>
          <p:nvGrpSpPr>
            <p:cNvPr id="33" name="Group 32">
              <a:extLst>
                <a:ext uri="{FF2B5EF4-FFF2-40B4-BE49-F238E27FC236}">
                  <a16:creationId xmlns:a16="http://schemas.microsoft.com/office/drawing/2014/main" id="{E1DD62AE-B402-0C3C-2BB4-067C830CEDB8}"/>
                </a:ext>
              </a:extLst>
            </p:cNvPr>
            <p:cNvGrpSpPr/>
            <p:nvPr/>
          </p:nvGrpSpPr>
          <p:grpSpPr>
            <a:xfrm>
              <a:off x="393225" y="2416291"/>
              <a:ext cx="3110294" cy="2983102"/>
              <a:chOff x="605050" y="2187622"/>
              <a:chExt cx="3110294" cy="2983102"/>
            </a:xfrm>
          </p:grpSpPr>
          <p:pic>
            <p:nvPicPr>
              <p:cNvPr id="5" name="Graphic 4" descr="Deciduous tree with solid fill">
                <a:extLst>
                  <a:ext uri="{FF2B5EF4-FFF2-40B4-BE49-F238E27FC236}">
                    <a16:creationId xmlns:a16="http://schemas.microsoft.com/office/drawing/2014/main" id="{7C8AFA9A-6529-17CE-7997-4768D41C7D5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50626" y="4256324"/>
                <a:ext cx="914400" cy="914400"/>
              </a:xfrm>
              <a:prstGeom prst="rect">
                <a:avLst/>
              </a:prstGeom>
            </p:spPr>
          </p:pic>
          <p:pic>
            <p:nvPicPr>
              <p:cNvPr id="6" name="Graphic 5" descr="Deciduous tree with solid fill">
                <a:extLst>
                  <a:ext uri="{FF2B5EF4-FFF2-40B4-BE49-F238E27FC236}">
                    <a16:creationId xmlns:a16="http://schemas.microsoft.com/office/drawing/2014/main" id="{5B7002BC-E17C-F3AA-4B3A-A116CC7E4AC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05050" y="3276600"/>
                <a:ext cx="914400" cy="914400"/>
              </a:xfrm>
              <a:prstGeom prst="rect">
                <a:avLst/>
              </a:prstGeom>
            </p:spPr>
          </p:pic>
          <p:pic>
            <p:nvPicPr>
              <p:cNvPr id="7" name="Graphic 6" descr="Deciduous tree with solid fill">
                <a:extLst>
                  <a:ext uri="{FF2B5EF4-FFF2-40B4-BE49-F238E27FC236}">
                    <a16:creationId xmlns:a16="http://schemas.microsoft.com/office/drawing/2014/main" id="{8FF347CD-922A-26F6-155D-110A255D4C5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65026" y="2187622"/>
                <a:ext cx="914400" cy="914400"/>
              </a:xfrm>
              <a:prstGeom prst="rect">
                <a:avLst/>
              </a:prstGeom>
            </p:spPr>
          </p:pic>
          <p:pic>
            <p:nvPicPr>
              <p:cNvPr id="8" name="Graphic 7" descr="Deciduous tree with solid fill">
                <a:extLst>
                  <a:ext uri="{FF2B5EF4-FFF2-40B4-BE49-F238E27FC236}">
                    <a16:creationId xmlns:a16="http://schemas.microsoft.com/office/drawing/2014/main" id="{E4FCF456-7501-1C6E-E1E4-4016B8FA47C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149519" y="4229622"/>
                <a:ext cx="914400" cy="914400"/>
              </a:xfrm>
              <a:prstGeom prst="rect">
                <a:avLst/>
              </a:prstGeom>
            </p:spPr>
          </p:pic>
          <p:pic>
            <p:nvPicPr>
              <p:cNvPr id="9" name="Graphic 8" descr="Deciduous tree with solid fill">
                <a:extLst>
                  <a:ext uri="{FF2B5EF4-FFF2-40B4-BE49-F238E27FC236}">
                    <a16:creationId xmlns:a16="http://schemas.microsoft.com/office/drawing/2014/main" id="{FBD93078-F6B5-6BEB-1E71-8F02918FDF4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0944" y="3738331"/>
                <a:ext cx="914400" cy="914400"/>
              </a:xfrm>
              <a:prstGeom prst="rect">
                <a:avLst/>
              </a:prstGeom>
            </p:spPr>
          </p:pic>
          <p:pic>
            <p:nvPicPr>
              <p:cNvPr id="11" name="Graphic 10" descr="Deciduous tree with solid fill">
                <a:extLst>
                  <a:ext uri="{FF2B5EF4-FFF2-40B4-BE49-F238E27FC236}">
                    <a16:creationId xmlns:a16="http://schemas.microsoft.com/office/drawing/2014/main" id="{8CB4D2C8-ACC9-EAB2-89FD-F4CF8D37384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182563" y="3063456"/>
                <a:ext cx="914400" cy="914400"/>
              </a:xfrm>
              <a:prstGeom prst="rect">
                <a:avLst/>
              </a:prstGeom>
            </p:spPr>
          </p:pic>
        </p:grpSp>
        <p:pic>
          <p:nvPicPr>
            <p:cNvPr id="40" name="Graphic 39" descr="Deciduous tree outline">
              <a:extLst>
                <a:ext uri="{FF2B5EF4-FFF2-40B4-BE49-F238E27FC236}">
                  <a16:creationId xmlns:a16="http://schemas.microsoft.com/office/drawing/2014/main" id="{184BB30C-40D1-6B90-1DE1-A3CB5BF860D6}"/>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29258" y="2514600"/>
              <a:ext cx="914400" cy="914400"/>
            </a:xfrm>
            <a:prstGeom prst="rect">
              <a:avLst/>
            </a:prstGeom>
          </p:spPr>
        </p:pic>
        <p:pic>
          <p:nvPicPr>
            <p:cNvPr id="42" name="Graphic 41" descr="Fir tree with solid fill">
              <a:extLst>
                <a:ext uri="{FF2B5EF4-FFF2-40B4-BE49-F238E27FC236}">
                  <a16:creationId xmlns:a16="http://schemas.microsoft.com/office/drawing/2014/main" id="{8EAFD47B-E523-BCB3-06A5-F5D6704C2FE8}"/>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427938" y="2425131"/>
              <a:ext cx="914400" cy="914400"/>
            </a:xfrm>
            <a:prstGeom prst="rect">
              <a:avLst/>
            </a:prstGeom>
          </p:spPr>
        </p:pic>
        <p:pic>
          <p:nvPicPr>
            <p:cNvPr id="43" name="Graphic 42" descr="Fir tree with solid fill">
              <a:extLst>
                <a:ext uri="{FF2B5EF4-FFF2-40B4-BE49-F238E27FC236}">
                  <a16:creationId xmlns:a16="http://schemas.microsoft.com/office/drawing/2014/main" id="{2E2105D7-1861-EC80-B686-5205785EA227}"/>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219484" y="3657669"/>
              <a:ext cx="914400" cy="914400"/>
            </a:xfrm>
            <a:prstGeom prst="rect">
              <a:avLst/>
            </a:prstGeom>
          </p:spPr>
        </p:pic>
        <p:pic>
          <p:nvPicPr>
            <p:cNvPr id="44" name="Graphic 43" descr="Deciduous tree outline">
              <a:extLst>
                <a:ext uri="{FF2B5EF4-FFF2-40B4-BE49-F238E27FC236}">
                  <a16:creationId xmlns:a16="http://schemas.microsoft.com/office/drawing/2014/main" id="{B19BACB7-0E61-EFBE-C238-D4CD7FA4F5C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181082" y="4859418"/>
              <a:ext cx="914400" cy="914400"/>
            </a:xfrm>
            <a:prstGeom prst="rect">
              <a:avLst/>
            </a:prstGeom>
          </p:spPr>
        </p:pic>
      </p:grpSp>
      <p:pic>
        <p:nvPicPr>
          <p:cNvPr id="45" name="Graphic 44" descr="Fir tree with solid fill">
            <a:extLst>
              <a:ext uri="{FF2B5EF4-FFF2-40B4-BE49-F238E27FC236}">
                <a16:creationId xmlns:a16="http://schemas.microsoft.com/office/drawing/2014/main" id="{FA2CF989-D493-AE59-EE9F-39676CAD086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542124" y="2792906"/>
            <a:ext cx="914400" cy="914400"/>
          </a:xfrm>
          <a:prstGeom prst="rect">
            <a:avLst/>
          </a:prstGeom>
        </p:spPr>
      </p:pic>
      <p:pic>
        <p:nvPicPr>
          <p:cNvPr id="47" name="Graphic 46" descr="Tree Stump with solid fill">
            <a:extLst>
              <a:ext uri="{FF2B5EF4-FFF2-40B4-BE49-F238E27FC236}">
                <a16:creationId xmlns:a16="http://schemas.microsoft.com/office/drawing/2014/main" id="{79B7ED04-1AC4-DACE-E312-ACAADD2E2948}"/>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0845818" y="4748261"/>
            <a:ext cx="651395" cy="651395"/>
          </a:xfrm>
          <a:prstGeom prst="rect">
            <a:avLst/>
          </a:prstGeom>
        </p:spPr>
      </p:pic>
      <p:sp>
        <p:nvSpPr>
          <p:cNvPr id="49" name="TextBox 48">
            <a:extLst>
              <a:ext uri="{FF2B5EF4-FFF2-40B4-BE49-F238E27FC236}">
                <a16:creationId xmlns:a16="http://schemas.microsoft.com/office/drawing/2014/main" id="{F4848228-C64E-968E-5726-0A7EA99FD698}"/>
              </a:ext>
            </a:extLst>
          </p:cNvPr>
          <p:cNvSpPr txBox="1"/>
          <p:nvPr/>
        </p:nvSpPr>
        <p:spPr>
          <a:xfrm>
            <a:off x="302888" y="1527034"/>
            <a:ext cx="3269613" cy="646331"/>
          </a:xfrm>
          <a:prstGeom prst="rect">
            <a:avLst/>
          </a:prstGeom>
          <a:noFill/>
        </p:spPr>
        <p:txBody>
          <a:bodyPr wrap="none" rtlCol="0">
            <a:spAutoFit/>
          </a:bodyPr>
          <a:lstStyle/>
          <a:p>
            <a:pPr algn="ctr"/>
            <a:r>
              <a:rPr lang="en-US" dirty="0"/>
              <a:t>Forest with 3 different tree types</a:t>
            </a:r>
          </a:p>
          <a:p>
            <a:pPr algn="ctr"/>
            <a:r>
              <a:rPr lang="en-US" dirty="0"/>
              <a:t>No human impact</a:t>
            </a:r>
          </a:p>
        </p:txBody>
      </p:sp>
      <p:sp>
        <p:nvSpPr>
          <p:cNvPr id="50" name="TextBox 49">
            <a:extLst>
              <a:ext uri="{FF2B5EF4-FFF2-40B4-BE49-F238E27FC236}">
                <a16:creationId xmlns:a16="http://schemas.microsoft.com/office/drawing/2014/main" id="{E5609F49-972B-7899-B8DD-18C32EB3E7C3}"/>
              </a:ext>
            </a:extLst>
          </p:cNvPr>
          <p:cNvSpPr txBox="1"/>
          <p:nvPr/>
        </p:nvSpPr>
        <p:spPr>
          <a:xfrm>
            <a:off x="4043677" y="1388534"/>
            <a:ext cx="3920497" cy="923330"/>
          </a:xfrm>
          <a:prstGeom prst="rect">
            <a:avLst/>
          </a:prstGeom>
          <a:noFill/>
        </p:spPr>
        <p:txBody>
          <a:bodyPr wrap="none" rtlCol="0">
            <a:spAutoFit/>
          </a:bodyPr>
          <a:lstStyle/>
          <a:p>
            <a:pPr algn="ctr"/>
            <a:r>
              <a:rPr lang="en-US" dirty="0"/>
              <a:t>One house is built</a:t>
            </a:r>
          </a:p>
          <a:p>
            <a:pPr algn="ctr"/>
            <a:r>
              <a:rPr lang="en-US" dirty="0"/>
              <a:t>Some trees are cleared from the forest</a:t>
            </a:r>
          </a:p>
          <a:p>
            <a:pPr algn="ctr"/>
            <a:r>
              <a:rPr lang="en-US" dirty="0"/>
              <a:t>Moderate human impact</a:t>
            </a:r>
          </a:p>
        </p:txBody>
      </p:sp>
      <p:sp>
        <p:nvSpPr>
          <p:cNvPr id="51" name="TextBox 50">
            <a:extLst>
              <a:ext uri="{FF2B5EF4-FFF2-40B4-BE49-F238E27FC236}">
                <a16:creationId xmlns:a16="http://schemas.microsoft.com/office/drawing/2014/main" id="{4C90CCE4-2A12-CCFA-BFB3-15B851EB6ECA}"/>
              </a:ext>
            </a:extLst>
          </p:cNvPr>
          <p:cNvSpPr txBox="1"/>
          <p:nvPr/>
        </p:nvSpPr>
        <p:spPr>
          <a:xfrm>
            <a:off x="8279157" y="1388534"/>
            <a:ext cx="3812005" cy="923330"/>
          </a:xfrm>
          <a:prstGeom prst="rect">
            <a:avLst/>
          </a:prstGeom>
          <a:noFill/>
        </p:spPr>
        <p:txBody>
          <a:bodyPr wrap="none" rtlCol="0">
            <a:spAutoFit/>
          </a:bodyPr>
          <a:lstStyle/>
          <a:p>
            <a:pPr algn="ctr"/>
            <a:r>
              <a:rPr lang="en-US" dirty="0"/>
              <a:t>A gated community is built.</a:t>
            </a:r>
          </a:p>
          <a:p>
            <a:pPr algn="ctr"/>
            <a:r>
              <a:rPr lang="en-US" dirty="0"/>
              <a:t>Many trees are cleared from the forest</a:t>
            </a:r>
          </a:p>
          <a:p>
            <a:pPr algn="ctr"/>
            <a:r>
              <a:rPr lang="en-US" dirty="0"/>
              <a:t>High human impact</a:t>
            </a:r>
          </a:p>
        </p:txBody>
      </p:sp>
      <p:sp>
        <p:nvSpPr>
          <p:cNvPr id="52" name="TextBox 51">
            <a:extLst>
              <a:ext uri="{FF2B5EF4-FFF2-40B4-BE49-F238E27FC236}">
                <a16:creationId xmlns:a16="http://schemas.microsoft.com/office/drawing/2014/main" id="{C63F1167-DD9B-9120-87C9-104DF685D3CC}"/>
              </a:ext>
            </a:extLst>
          </p:cNvPr>
          <p:cNvSpPr txBox="1"/>
          <p:nvPr/>
        </p:nvSpPr>
        <p:spPr>
          <a:xfrm>
            <a:off x="10233150" y="5971360"/>
            <a:ext cx="612668" cy="369332"/>
          </a:xfrm>
          <a:prstGeom prst="rect">
            <a:avLst/>
          </a:prstGeom>
          <a:noFill/>
        </p:spPr>
        <p:txBody>
          <a:bodyPr wrap="none" rtlCol="0">
            <a:spAutoFit/>
          </a:bodyPr>
          <a:lstStyle/>
          <a:p>
            <a:r>
              <a:rPr lang="en-US" dirty="0"/>
              <a:t>High</a:t>
            </a:r>
          </a:p>
        </p:txBody>
      </p:sp>
      <p:sp>
        <p:nvSpPr>
          <p:cNvPr id="54" name="TextBox 53">
            <a:extLst>
              <a:ext uri="{FF2B5EF4-FFF2-40B4-BE49-F238E27FC236}">
                <a16:creationId xmlns:a16="http://schemas.microsoft.com/office/drawing/2014/main" id="{8F106251-EE58-03FA-8DEE-18518A78EE14}"/>
              </a:ext>
            </a:extLst>
          </p:cNvPr>
          <p:cNvSpPr txBox="1"/>
          <p:nvPr/>
        </p:nvSpPr>
        <p:spPr>
          <a:xfrm>
            <a:off x="1973043" y="5971360"/>
            <a:ext cx="568489" cy="369332"/>
          </a:xfrm>
          <a:prstGeom prst="rect">
            <a:avLst/>
          </a:prstGeom>
          <a:noFill/>
        </p:spPr>
        <p:txBody>
          <a:bodyPr wrap="none" rtlCol="0">
            <a:spAutoFit/>
          </a:bodyPr>
          <a:lstStyle/>
          <a:p>
            <a:r>
              <a:rPr lang="en-US" dirty="0"/>
              <a:t>Low</a:t>
            </a:r>
          </a:p>
        </p:txBody>
      </p:sp>
      <p:sp>
        <p:nvSpPr>
          <p:cNvPr id="3" name="Rectangle 2">
            <a:extLst>
              <a:ext uri="{FF2B5EF4-FFF2-40B4-BE49-F238E27FC236}">
                <a16:creationId xmlns:a16="http://schemas.microsoft.com/office/drawing/2014/main" id="{2F384F18-CEF2-6C6C-B427-CE59C79A9EF7}"/>
              </a:ext>
            </a:extLst>
          </p:cNvPr>
          <p:cNvSpPr/>
          <p:nvPr/>
        </p:nvSpPr>
        <p:spPr>
          <a:xfrm>
            <a:off x="6240588" y="2764768"/>
            <a:ext cx="1521490" cy="2773948"/>
          </a:xfrm>
          <a:prstGeom prst="rect">
            <a:avLst/>
          </a:prstGeom>
          <a:noFill/>
          <a:ln w="2857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5CC64259-FF01-91D6-302E-39D405BC8CF0}"/>
              </a:ext>
            </a:extLst>
          </p:cNvPr>
          <p:cNvSpPr/>
          <p:nvPr/>
        </p:nvSpPr>
        <p:spPr>
          <a:xfrm>
            <a:off x="4049369" y="2669446"/>
            <a:ext cx="1304751" cy="2663131"/>
          </a:xfrm>
          <a:prstGeom prst="rect">
            <a:avLst/>
          </a:prstGeom>
          <a:noFill/>
          <a:ln w="28575">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875004F7-D007-D722-638B-9DDD106367E1}"/>
              </a:ext>
            </a:extLst>
          </p:cNvPr>
          <p:cNvSpPr/>
          <p:nvPr/>
        </p:nvSpPr>
        <p:spPr>
          <a:xfrm>
            <a:off x="8544560" y="3458634"/>
            <a:ext cx="1015400" cy="1026359"/>
          </a:xfrm>
          <a:prstGeom prst="rect">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E1DF398-980F-F366-3762-27B80CA356C9}"/>
              </a:ext>
            </a:extLst>
          </p:cNvPr>
          <p:cNvSpPr/>
          <p:nvPr/>
        </p:nvSpPr>
        <p:spPr>
          <a:xfrm>
            <a:off x="10488983" y="2494880"/>
            <a:ext cx="1015400" cy="1026359"/>
          </a:xfrm>
          <a:prstGeom prst="rect">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2351A73-D7AC-5FD2-84E1-BE22A70819AC}"/>
              </a:ext>
            </a:extLst>
          </p:cNvPr>
          <p:cNvSpPr/>
          <p:nvPr/>
        </p:nvSpPr>
        <p:spPr>
          <a:xfrm>
            <a:off x="10688691" y="4605572"/>
            <a:ext cx="1015400" cy="1026359"/>
          </a:xfrm>
          <a:prstGeom prst="rect">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55721E9-78C0-B34A-7680-C917B0D0EA13}"/>
              </a:ext>
            </a:extLst>
          </p:cNvPr>
          <p:cNvSpPr/>
          <p:nvPr/>
        </p:nvSpPr>
        <p:spPr>
          <a:xfrm>
            <a:off x="258524" y="2299604"/>
            <a:ext cx="3288661" cy="3542396"/>
          </a:xfrm>
          <a:prstGeom prst="rect">
            <a:avLst/>
          </a:prstGeom>
          <a:noFill/>
          <a:ln w="28575">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0A98EA04-9CD8-76D5-AA01-0C6897C05E5D}"/>
              </a:ext>
            </a:extLst>
          </p:cNvPr>
          <p:cNvSpPr txBox="1"/>
          <p:nvPr/>
        </p:nvSpPr>
        <p:spPr>
          <a:xfrm>
            <a:off x="3965407" y="5346598"/>
            <a:ext cx="1388713" cy="276999"/>
          </a:xfrm>
          <a:prstGeom prst="rect">
            <a:avLst/>
          </a:prstGeom>
          <a:noFill/>
        </p:spPr>
        <p:txBody>
          <a:bodyPr wrap="none" rtlCol="0">
            <a:spAutoFit/>
          </a:bodyPr>
          <a:lstStyle/>
          <a:p>
            <a:r>
              <a:rPr lang="en-US" sz="1200" dirty="0"/>
              <a:t>Habitat Fragment 1</a:t>
            </a:r>
          </a:p>
        </p:txBody>
      </p:sp>
      <p:sp>
        <p:nvSpPr>
          <p:cNvPr id="25" name="TextBox 24">
            <a:extLst>
              <a:ext uri="{FF2B5EF4-FFF2-40B4-BE49-F238E27FC236}">
                <a16:creationId xmlns:a16="http://schemas.microsoft.com/office/drawing/2014/main" id="{EF1A6719-1DCE-EB8B-E9D8-7231A34E8717}"/>
              </a:ext>
            </a:extLst>
          </p:cNvPr>
          <p:cNvSpPr txBox="1"/>
          <p:nvPr/>
        </p:nvSpPr>
        <p:spPr>
          <a:xfrm>
            <a:off x="6253306" y="5503747"/>
            <a:ext cx="1388713" cy="276999"/>
          </a:xfrm>
          <a:prstGeom prst="rect">
            <a:avLst/>
          </a:prstGeom>
          <a:noFill/>
        </p:spPr>
        <p:txBody>
          <a:bodyPr wrap="none" rtlCol="0">
            <a:spAutoFit/>
          </a:bodyPr>
          <a:lstStyle/>
          <a:p>
            <a:r>
              <a:rPr lang="en-US" sz="1200" dirty="0"/>
              <a:t>Habitat Fragment 2</a:t>
            </a:r>
          </a:p>
        </p:txBody>
      </p:sp>
      <p:sp>
        <p:nvSpPr>
          <p:cNvPr id="26" name="TextBox 25">
            <a:extLst>
              <a:ext uri="{FF2B5EF4-FFF2-40B4-BE49-F238E27FC236}">
                <a16:creationId xmlns:a16="http://schemas.microsoft.com/office/drawing/2014/main" id="{1EE79812-9BD7-5CDB-59DF-726D3DE12CCB}"/>
              </a:ext>
            </a:extLst>
          </p:cNvPr>
          <p:cNvSpPr txBox="1"/>
          <p:nvPr/>
        </p:nvSpPr>
        <p:spPr>
          <a:xfrm>
            <a:off x="10578152" y="5627657"/>
            <a:ext cx="1388713" cy="276999"/>
          </a:xfrm>
          <a:prstGeom prst="rect">
            <a:avLst/>
          </a:prstGeom>
          <a:noFill/>
        </p:spPr>
        <p:txBody>
          <a:bodyPr wrap="none" rtlCol="0">
            <a:spAutoFit/>
          </a:bodyPr>
          <a:lstStyle/>
          <a:p>
            <a:r>
              <a:rPr lang="en-US" sz="1200" dirty="0"/>
              <a:t>Habitat Fragment 3</a:t>
            </a:r>
          </a:p>
        </p:txBody>
      </p:sp>
      <p:sp>
        <p:nvSpPr>
          <p:cNvPr id="27" name="TextBox 26">
            <a:extLst>
              <a:ext uri="{FF2B5EF4-FFF2-40B4-BE49-F238E27FC236}">
                <a16:creationId xmlns:a16="http://schemas.microsoft.com/office/drawing/2014/main" id="{5A7F360B-B92D-B5B2-3175-3B5D536563AA}"/>
              </a:ext>
            </a:extLst>
          </p:cNvPr>
          <p:cNvSpPr txBox="1"/>
          <p:nvPr/>
        </p:nvSpPr>
        <p:spPr>
          <a:xfrm>
            <a:off x="8376648" y="4462446"/>
            <a:ext cx="1388713" cy="276999"/>
          </a:xfrm>
          <a:prstGeom prst="rect">
            <a:avLst/>
          </a:prstGeom>
          <a:noFill/>
        </p:spPr>
        <p:txBody>
          <a:bodyPr wrap="none" rtlCol="0">
            <a:spAutoFit/>
          </a:bodyPr>
          <a:lstStyle/>
          <a:p>
            <a:r>
              <a:rPr lang="en-US" sz="1200" dirty="0"/>
              <a:t>Habitat Fragment 1</a:t>
            </a:r>
          </a:p>
        </p:txBody>
      </p:sp>
      <p:sp>
        <p:nvSpPr>
          <p:cNvPr id="29" name="TextBox 28">
            <a:extLst>
              <a:ext uri="{FF2B5EF4-FFF2-40B4-BE49-F238E27FC236}">
                <a16:creationId xmlns:a16="http://schemas.microsoft.com/office/drawing/2014/main" id="{572C7623-A649-1EB7-B7E2-4106A92141B3}"/>
              </a:ext>
            </a:extLst>
          </p:cNvPr>
          <p:cNvSpPr txBox="1"/>
          <p:nvPr/>
        </p:nvSpPr>
        <p:spPr>
          <a:xfrm>
            <a:off x="10302326" y="3472241"/>
            <a:ext cx="1388713" cy="276999"/>
          </a:xfrm>
          <a:prstGeom prst="rect">
            <a:avLst/>
          </a:prstGeom>
          <a:noFill/>
        </p:spPr>
        <p:txBody>
          <a:bodyPr wrap="none" rtlCol="0">
            <a:spAutoFit/>
          </a:bodyPr>
          <a:lstStyle/>
          <a:p>
            <a:r>
              <a:rPr lang="en-US" sz="1200" dirty="0"/>
              <a:t>Habitat Fragment 2</a:t>
            </a:r>
          </a:p>
        </p:txBody>
      </p:sp>
      <p:sp>
        <p:nvSpPr>
          <p:cNvPr id="18" name="TextBox 17">
            <a:extLst>
              <a:ext uri="{FF2B5EF4-FFF2-40B4-BE49-F238E27FC236}">
                <a16:creationId xmlns:a16="http://schemas.microsoft.com/office/drawing/2014/main" id="{61845F3A-BF76-0A1A-37C2-66C28E573B7F}"/>
              </a:ext>
            </a:extLst>
          </p:cNvPr>
          <p:cNvSpPr txBox="1"/>
          <p:nvPr/>
        </p:nvSpPr>
        <p:spPr>
          <a:xfrm>
            <a:off x="-1" y="6488668"/>
            <a:ext cx="740908" cy="369332"/>
          </a:xfrm>
          <a:prstGeom prst="rect">
            <a:avLst/>
          </a:prstGeom>
          <a:noFill/>
        </p:spPr>
        <p:txBody>
          <a:bodyPr wrap="none" rtlCol="0">
            <a:spAutoFit/>
          </a:bodyPr>
          <a:lstStyle/>
          <a:p>
            <a:r>
              <a:rPr lang="en-US" dirty="0"/>
              <a:t>Ex. 10</a:t>
            </a:r>
          </a:p>
        </p:txBody>
      </p:sp>
      <p:sp>
        <p:nvSpPr>
          <p:cNvPr id="32" name="TextBox 31">
            <a:extLst>
              <a:ext uri="{FF2B5EF4-FFF2-40B4-BE49-F238E27FC236}">
                <a16:creationId xmlns:a16="http://schemas.microsoft.com/office/drawing/2014/main" id="{A68D0159-A572-5034-CCAA-AE715B1637C7}"/>
              </a:ext>
            </a:extLst>
          </p:cNvPr>
          <p:cNvSpPr txBox="1"/>
          <p:nvPr/>
        </p:nvSpPr>
        <p:spPr>
          <a:xfrm>
            <a:off x="3191621" y="955415"/>
            <a:ext cx="5586619" cy="458991"/>
          </a:xfrm>
          <a:prstGeom prst="rect">
            <a:avLst/>
          </a:prstGeom>
          <a:noFill/>
          <a:ln w="38100">
            <a:solidFill>
              <a:schemeClr val="accent2"/>
            </a:solidFill>
          </a:ln>
        </p:spPr>
        <p:txBody>
          <a:bodyPr wrap="square" rtlCol="0">
            <a:spAutoFit/>
          </a:bodyPr>
          <a:lstStyle/>
          <a:p>
            <a:pPr algn="ctr"/>
            <a:r>
              <a:rPr lang="en-US" sz="2400" b="1" dirty="0"/>
              <a:t>Where would the habitat fragments form?</a:t>
            </a:r>
          </a:p>
        </p:txBody>
      </p:sp>
    </p:spTree>
    <p:extLst>
      <p:ext uri="{BB962C8B-B14F-4D97-AF65-F5344CB8AC3E}">
        <p14:creationId xmlns:p14="http://schemas.microsoft.com/office/powerpoint/2010/main" val="145692292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1477F-F909-A067-FF2F-787FA3448BA5}"/>
              </a:ext>
            </a:extLst>
          </p:cNvPr>
          <p:cNvSpPr>
            <a:spLocks noGrp="1"/>
          </p:cNvSpPr>
          <p:nvPr>
            <p:ph type="title"/>
          </p:nvPr>
        </p:nvSpPr>
        <p:spPr>
          <a:xfrm>
            <a:off x="838200" y="2766218"/>
            <a:ext cx="10515600" cy="1325563"/>
          </a:xfrm>
        </p:spPr>
        <p:txBody>
          <a:bodyPr/>
          <a:lstStyle/>
          <a:p>
            <a:pPr algn="ctr"/>
            <a:r>
              <a:rPr lang="en-US" dirty="0"/>
              <a:t>Activity: </a:t>
            </a:r>
            <a:br>
              <a:rPr lang="en-US" dirty="0"/>
            </a:br>
            <a:r>
              <a:rPr lang="en-US" dirty="0"/>
              <a:t>We’re All Connected bead activity</a:t>
            </a:r>
          </a:p>
        </p:txBody>
      </p:sp>
    </p:spTree>
    <p:extLst>
      <p:ext uri="{BB962C8B-B14F-4D97-AF65-F5344CB8AC3E}">
        <p14:creationId xmlns:p14="http://schemas.microsoft.com/office/powerpoint/2010/main" val="27024597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E9F617-7389-2762-B85E-B593E13D07EA}"/>
              </a:ext>
            </a:extLst>
          </p:cNvPr>
          <p:cNvSpPr>
            <a:spLocks noGrp="1"/>
          </p:cNvSpPr>
          <p:nvPr>
            <p:ph type="title"/>
          </p:nvPr>
        </p:nvSpPr>
        <p:spPr>
          <a:xfrm>
            <a:off x="0" y="-206"/>
            <a:ext cx="10515600" cy="1325563"/>
          </a:xfrm>
        </p:spPr>
        <p:txBody>
          <a:bodyPr/>
          <a:lstStyle/>
          <a:p>
            <a:r>
              <a:rPr lang="en-US" dirty="0"/>
              <a:t>Hypothesize:</a:t>
            </a:r>
          </a:p>
        </p:txBody>
      </p:sp>
      <p:sp>
        <p:nvSpPr>
          <p:cNvPr id="4" name="Content Placeholder 2">
            <a:extLst>
              <a:ext uri="{FF2B5EF4-FFF2-40B4-BE49-F238E27FC236}">
                <a16:creationId xmlns:a16="http://schemas.microsoft.com/office/drawing/2014/main" id="{69C59BEB-C5C8-6415-AF2A-8C6281959750}"/>
              </a:ext>
            </a:extLst>
          </p:cNvPr>
          <p:cNvSpPr txBox="1">
            <a:spLocks/>
          </p:cNvSpPr>
          <p:nvPr/>
        </p:nvSpPr>
        <p:spPr>
          <a:xfrm>
            <a:off x="471120" y="2542280"/>
            <a:ext cx="4329659" cy="48666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Species diversity?</a:t>
            </a:r>
          </a:p>
        </p:txBody>
      </p:sp>
      <p:sp>
        <p:nvSpPr>
          <p:cNvPr id="5" name="Content Placeholder 2">
            <a:extLst>
              <a:ext uri="{FF2B5EF4-FFF2-40B4-BE49-F238E27FC236}">
                <a16:creationId xmlns:a16="http://schemas.microsoft.com/office/drawing/2014/main" id="{D50B2537-0505-5EA1-C4CA-C8C45CFFAD9C}"/>
              </a:ext>
            </a:extLst>
          </p:cNvPr>
          <p:cNvSpPr txBox="1">
            <a:spLocks/>
          </p:cNvSpPr>
          <p:nvPr/>
        </p:nvSpPr>
        <p:spPr>
          <a:xfrm>
            <a:off x="471120" y="4617210"/>
            <a:ext cx="4370881" cy="62947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Relative species abundance?</a:t>
            </a:r>
          </a:p>
        </p:txBody>
      </p:sp>
      <p:sp>
        <p:nvSpPr>
          <p:cNvPr id="8" name="TextBox 7">
            <a:extLst>
              <a:ext uri="{FF2B5EF4-FFF2-40B4-BE49-F238E27FC236}">
                <a16:creationId xmlns:a16="http://schemas.microsoft.com/office/drawing/2014/main" id="{F6CFD17E-107A-CE2C-ED9A-BEC217EFD778}"/>
              </a:ext>
            </a:extLst>
          </p:cNvPr>
          <p:cNvSpPr txBox="1"/>
          <p:nvPr/>
        </p:nvSpPr>
        <p:spPr>
          <a:xfrm>
            <a:off x="7390151" y="2991445"/>
            <a:ext cx="4801849" cy="1384995"/>
          </a:xfrm>
          <a:prstGeom prst="rect">
            <a:avLst/>
          </a:prstGeom>
          <a:noFill/>
        </p:spPr>
        <p:txBody>
          <a:bodyPr wrap="square" rtlCol="0">
            <a:spAutoFit/>
          </a:bodyPr>
          <a:lstStyle/>
          <a:p>
            <a:r>
              <a:rPr lang="en-US" sz="2800" dirty="0"/>
              <a:t>A. High human impact</a:t>
            </a:r>
          </a:p>
          <a:p>
            <a:r>
              <a:rPr lang="en-US" sz="2800" dirty="0"/>
              <a:t>B. Moderate human impact</a:t>
            </a:r>
          </a:p>
          <a:p>
            <a:r>
              <a:rPr lang="en-US" sz="2800" dirty="0"/>
              <a:t>C. Low human impact</a:t>
            </a:r>
          </a:p>
        </p:txBody>
      </p:sp>
      <p:sp>
        <p:nvSpPr>
          <p:cNvPr id="10" name="Content Placeholder 9">
            <a:extLst>
              <a:ext uri="{FF2B5EF4-FFF2-40B4-BE49-F238E27FC236}">
                <a16:creationId xmlns:a16="http://schemas.microsoft.com/office/drawing/2014/main" id="{78964A85-2C84-9839-A628-FE0A7744F905}"/>
              </a:ext>
            </a:extLst>
          </p:cNvPr>
          <p:cNvSpPr>
            <a:spLocks noGrp="1"/>
          </p:cNvSpPr>
          <p:nvPr>
            <p:ph idx="1"/>
          </p:nvPr>
        </p:nvSpPr>
        <p:spPr>
          <a:xfrm>
            <a:off x="265874" y="1249991"/>
            <a:ext cx="10529341" cy="676065"/>
          </a:xfrm>
        </p:spPr>
        <p:txBody>
          <a:bodyPr/>
          <a:lstStyle/>
          <a:p>
            <a:pPr marL="0" indent="0">
              <a:buNone/>
            </a:pPr>
            <a:r>
              <a:rPr lang="en-US" dirty="0"/>
              <a:t>Which site would you expect to have the highest:</a:t>
            </a:r>
          </a:p>
        </p:txBody>
      </p:sp>
      <p:sp>
        <p:nvSpPr>
          <p:cNvPr id="3" name="Content Placeholder 2">
            <a:extLst>
              <a:ext uri="{FF2B5EF4-FFF2-40B4-BE49-F238E27FC236}">
                <a16:creationId xmlns:a16="http://schemas.microsoft.com/office/drawing/2014/main" id="{EDC77E98-9A4D-1495-05EF-A493B3990F89}"/>
              </a:ext>
            </a:extLst>
          </p:cNvPr>
          <p:cNvSpPr txBox="1">
            <a:spLocks/>
          </p:cNvSpPr>
          <p:nvPr/>
        </p:nvSpPr>
        <p:spPr>
          <a:xfrm>
            <a:off x="471120" y="3683943"/>
            <a:ext cx="4329659" cy="48666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Species richness?</a:t>
            </a:r>
          </a:p>
        </p:txBody>
      </p:sp>
    </p:spTree>
    <p:extLst>
      <p:ext uri="{BB962C8B-B14F-4D97-AF65-F5344CB8AC3E}">
        <p14:creationId xmlns:p14="http://schemas.microsoft.com/office/powerpoint/2010/main" val="142896576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0E48FA-D500-503B-D9F9-29EFD689EF49}"/>
              </a:ext>
            </a:extLst>
          </p:cNvPr>
          <p:cNvSpPr>
            <a:spLocks noGrp="1"/>
          </p:cNvSpPr>
          <p:nvPr>
            <p:ph idx="1"/>
          </p:nvPr>
        </p:nvSpPr>
        <p:spPr>
          <a:xfrm>
            <a:off x="783771" y="1325563"/>
            <a:ext cx="10624457" cy="2381582"/>
          </a:xfrm>
        </p:spPr>
        <p:txBody>
          <a:bodyPr>
            <a:noAutofit/>
          </a:bodyPr>
          <a:lstStyle/>
          <a:p>
            <a:pPr marL="0" indent="0">
              <a:buNone/>
            </a:pPr>
            <a:r>
              <a:rPr lang="en-US" dirty="0"/>
              <a:t>Divide into small groups and go to the area in which the three sampling sites are located</a:t>
            </a:r>
          </a:p>
          <a:p>
            <a:pPr marL="514350" indent="-514350">
              <a:buAutoNum type="arabicPeriod"/>
            </a:pPr>
            <a:endParaRPr lang="en-US" dirty="0"/>
          </a:p>
          <a:p>
            <a:pPr marL="0" indent="0">
              <a:buNone/>
            </a:pPr>
            <a:r>
              <a:rPr lang="en-US" dirty="0"/>
              <a:t>Sampling sites will be labeled 1, 2, and 3. Make sure to match the site with the site on the </a:t>
            </a:r>
            <a:r>
              <a:rPr lang="en-US" b="1" u="sng" dirty="0"/>
              <a:t>Record Keeping Sheet</a:t>
            </a:r>
          </a:p>
        </p:txBody>
      </p:sp>
      <p:sp>
        <p:nvSpPr>
          <p:cNvPr id="4" name="Rectangle 3">
            <a:extLst>
              <a:ext uri="{FF2B5EF4-FFF2-40B4-BE49-F238E27FC236}">
                <a16:creationId xmlns:a16="http://schemas.microsoft.com/office/drawing/2014/main" id="{979121EC-A635-FFBB-0BC8-C53F233502F6}"/>
              </a:ext>
            </a:extLst>
          </p:cNvPr>
          <p:cNvSpPr/>
          <p:nvPr/>
        </p:nvSpPr>
        <p:spPr>
          <a:xfrm>
            <a:off x="1179163" y="4431601"/>
            <a:ext cx="2090980" cy="206127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Site 1</a:t>
            </a:r>
          </a:p>
          <a:p>
            <a:pPr algn="ctr"/>
            <a:r>
              <a:rPr lang="en-US" dirty="0"/>
              <a:t>Bin</a:t>
            </a:r>
          </a:p>
        </p:txBody>
      </p:sp>
      <p:sp>
        <p:nvSpPr>
          <p:cNvPr id="5" name="Rectangle 4">
            <a:extLst>
              <a:ext uri="{FF2B5EF4-FFF2-40B4-BE49-F238E27FC236}">
                <a16:creationId xmlns:a16="http://schemas.microsoft.com/office/drawing/2014/main" id="{090475C2-2012-55D8-C50D-7851E5FE78A9}"/>
              </a:ext>
            </a:extLst>
          </p:cNvPr>
          <p:cNvSpPr/>
          <p:nvPr/>
        </p:nvSpPr>
        <p:spPr>
          <a:xfrm>
            <a:off x="5050510" y="4431601"/>
            <a:ext cx="2090980" cy="206127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Site 2</a:t>
            </a:r>
          </a:p>
          <a:p>
            <a:pPr algn="ctr"/>
            <a:r>
              <a:rPr lang="en-US" dirty="0"/>
              <a:t>Bin</a:t>
            </a:r>
          </a:p>
        </p:txBody>
      </p:sp>
      <p:sp>
        <p:nvSpPr>
          <p:cNvPr id="6" name="Rectangle 5">
            <a:extLst>
              <a:ext uri="{FF2B5EF4-FFF2-40B4-BE49-F238E27FC236}">
                <a16:creationId xmlns:a16="http://schemas.microsoft.com/office/drawing/2014/main" id="{25642674-A370-40A4-A3D9-F9C3127CA012}"/>
              </a:ext>
            </a:extLst>
          </p:cNvPr>
          <p:cNvSpPr/>
          <p:nvPr/>
        </p:nvSpPr>
        <p:spPr>
          <a:xfrm>
            <a:off x="9262820" y="4431601"/>
            <a:ext cx="2090980" cy="206127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Site 3</a:t>
            </a:r>
          </a:p>
          <a:p>
            <a:pPr algn="ctr"/>
            <a:r>
              <a:rPr lang="en-US" dirty="0"/>
              <a:t>Bin</a:t>
            </a:r>
          </a:p>
        </p:txBody>
      </p:sp>
      <p:sp>
        <p:nvSpPr>
          <p:cNvPr id="10" name="Title 1">
            <a:extLst>
              <a:ext uri="{FF2B5EF4-FFF2-40B4-BE49-F238E27FC236}">
                <a16:creationId xmlns:a16="http://schemas.microsoft.com/office/drawing/2014/main" id="{07001688-0951-E91B-4B5A-7DC5A96668C5}"/>
              </a:ext>
            </a:extLst>
          </p:cNvPr>
          <p:cNvSpPr>
            <a:spLocks noGrp="1"/>
          </p:cNvSpPr>
          <p:nvPr>
            <p:ph type="title"/>
          </p:nvPr>
        </p:nvSpPr>
        <p:spPr>
          <a:xfrm>
            <a:off x="0" y="0"/>
            <a:ext cx="10515600" cy="1325563"/>
          </a:xfrm>
        </p:spPr>
        <p:txBody>
          <a:bodyPr/>
          <a:lstStyle/>
          <a:p>
            <a:r>
              <a:rPr lang="en-US" dirty="0"/>
              <a:t>Each group will have 3 Sample Sites (bins)</a:t>
            </a:r>
          </a:p>
        </p:txBody>
      </p:sp>
    </p:spTree>
    <p:extLst>
      <p:ext uri="{BB962C8B-B14F-4D97-AF65-F5344CB8AC3E}">
        <p14:creationId xmlns:p14="http://schemas.microsoft.com/office/powerpoint/2010/main" val="66791782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50AD7A3E-67DB-AAD6-1A28-48AA52579092}"/>
              </a:ext>
            </a:extLst>
          </p:cNvPr>
          <p:cNvSpPr txBox="1">
            <a:spLocks/>
          </p:cNvSpPr>
          <p:nvPr/>
        </p:nvSpPr>
        <p:spPr>
          <a:xfrm>
            <a:off x="0" y="0"/>
            <a:ext cx="11353801"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Each group will get 1 Sample Site (bin)</a:t>
            </a:r>
          </a:p>
        </p:txBody>
      </p:sp>
      <p:sp>
        <p:nvSpPr>
          <p:cNvPr id="11" name="TextBox 10">
            <a:extLst>
              <a:ext uri="{FF2B5EF4-FFF2-40B4-BE49-F238E27FC236}">
                <a16:creationId xmlns:a16="http://schemas.microsoft.com/office/drawing/2014/main" id="{8555A963-8D67-4EDC-B993-2F9945C0EC54}"/>
              </a:ext>
            </a:extLst>
          </p:cNvPr>
          <p:cNvSpPr txBox="1"/>
          <p:nvPr/>
        </p:nvSpPr>
        <p:spPr>
          <a:xfrm>
            <a:off x="1753466" y="4062269"/>
            <a:ext cx="942374" cy="369332"/>
          </a:xfrm>
          <a:prstGeom prst="rect">
            <a:avLst/>
          </a:prstGeom>
          <a:noFill/>
        </p:spPr>
        <p:txBody>
          <a:bodyPr wrap="none" rtlCol="0">
            <a:spAutoFit/>
          </a:bodyPr>
          <a:lstStyle/>
          <a:p>
            <a:r>
              <a:rPr lang="en-US" dirty="0"/>
              <a:t>Group 1</a:t>
            </a:r>
          </a:p>
        </p:txBody>
      </p:sp>
      <p:sp>
        <p:nvSpPr>
          <p:cNvPr id="12" name="TextBox 11">
            <a:extLst>
              <a:ext uri="{FF2B5EF4-FFF2-40B4-BE49-F238E27FC236}">
                <a16:creationId xmlns:a16="http://schemas.microsoft.com/office/drawing/2014/main" id="{249CB3CB-6857-F0AC-76EF-C8E2550F4B39}"/>
              </a:ext>
            </a:extLst>
          </p:cNvPr>
          <p:cNvSpPr txBox="1"/>
          <p:nvPr/>
        </p:nvSpPr>
        <p:spPr>
          <a:xfrm>
            <a:off x="5624813" y="4062269"/>
            <a:ext cx="942374" cy="369332"/>
          </a:xfrm>
          <a:prstGeom prst="rect">
            <a:avLst/>
          </a:prstGeom>
          <a:noFill/>
        </p:spPr>
        <p:txBody>
          <a:bodyPr wrap="none" rtlCol="0">
            <a:spAutoFit/>
          </a:bodyPr>
          <a:lstStyle/>
          <a:p>
            <a:r>
              <a:rPr lang="en-US" dirty="0"/>
              <a:t>Group 2</a:t>
            </a:r>
          </a:p>
        </p:txBody>
      </p:sp>
      <p:sp>
        <p:nvSpPr>
          <p:cNvPr id="13" name="TextBox 12">
            <a:extLst>
              <a:ext uri="{FF2B5EF4-FFF2-40B4-BE49-F238E27FC236}">
                <a16:creationId xmlns:a16="http://schemas.microsoft.com/office/drawing/2014/main" id="{705F0F7E-C68F-3DEF-4500-30FBF39D5932}"/>
              </a:ext>
            </a:extLst>
          </p:cNvPr>
          <p:cNvSpPr txBox="1"/>
          <p:nvPr/>
        </p:nvSpPr>
        <p:spPr>
          <a:xfrm>
            <a:off x="9837123" y="4062269"/>
            <a:ext cx="942374" cy="369332"/>
          </a:xfrm>
          <a:prstGeom prst="rect">
            <a:avLst/>
          </a:prstGeom>
          <a:noFill/>
        </p:spPr>
        <p:txBody>
          <a:bodyPr wrap="none" rtlCol="0">
            <a:spAutoFit/>
          </a:bodyPr>
          <a:lstStyle/>
          <a:p>
            <a:r>
              <a:rPr lang="en-US" dirty="0"/>
              <a:t>Group 3</a:t>
            </a:r>
          </a:p>
        </p:txBody>
      </p:sp>
      <p:sp>
        <p:nvSpPr>
          <p:cNvPr id="4" name="Rectangle 3">
            <a:extLst>
              <a:ext uri="{FF2B5EF4-FFF2-40B4-BE49-F238E27FC236}">
                <a16:creationId xmlns:a16="http://schemas.microsoft.com/office/drawing/2014/main" id="{8D4A9CED-ACB1-EBFB-10F3-212C6D87E5CB}"/>
              </a:ext>
            </a:extLst>
          </p:cNvPr>
          <p:cNvSpPr/>
          <p:nvPr/>
        </p:nvSpPr>
        <p:spPr>
          <a:xfrm>
            <a:off x="1179163" y="4431601"/>
            <a:ext cx="2090980" cy="206127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Site 1</a:t>
            </a:r>
          </a:p>
          <a:p>
            <a:pPr algn="ctr"/>
            <a:r>
              <a:rPr lang="en-US" dirty="0"/>
              <a:t>Bin</a:t>
            </a:r>
          </a:p>
        </p:txBody>
      </p:sp>
      <p:sp>
        <p:nvSpPr>
          <p:cNvPr id="5" name="Rectangle 4">
            <a:extLst>
              <a:ext uri="{FF2B5EF4-FFF2-40B4-BE49-F238E27FC236}">
                <a16:creationId xmlns:a16="http://schemas.microsoft.com/office/drawing/2014/main" id="{93A3223F-C00A-FD7E-528C-CE5825065C0F}"/>
              </a:ext>
            </a:extLst>
          </p:cNvPr>
          <p:cNvSpPr/>
          <p:nvPr/>
        </p:nvSpPr>
        <p:spPr>
          <a:xfrm>
            <a:off x="5050510" y="4431601"/>
            <a:ext cx="2090980" cy="206127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Site 2</a:t>
            </a:r>
          </a:p>
          <a:p>
            <a:pPr algn="ctr"/>
            <a:r>
              <a:rPr lang="en-US" dirty="0"/>
              <a:t>Bin</a:t>
            </a:r>
          </a:p>
        </p:txBody>
      </p:sp>
      <p:sp>
        <p:nvSpPr>
          <p:cNvPr id="6" name="Rectangle 5">
            <a:extLst>
              <a:ext uri="{FF2B5EF4-FFF2-40B4-BE49-F238E27FC236}">
                <a16:creationId xmlns:a16="http://schemas.microsoft.com/office/drawing/2014/main" id="{C5ACE48E-6F15-70EF-2B61-106AED05B214}"/>
              </a:ext>
            </a:extLst>
          </p:cNvPr>
          <p:cNvSpPr/>
          <p:nvPr/>
        </p:nvSpPr>
        <p:spPr>
          <a:xfrm>
            <a:off x="9262820" y="4431601"/>
            <a:ext cx="2090980" cy="206127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Site 3</a:t>
            </a:r>
          </a:p>
          <a:p>
            <a:pPr algn="ctr"/>
            <a:r>
              <a:rPr lang="en-US" dirty="0"/>
              <a:t>Bin</a:t>
            </a:r>
          </a:p>
        </p:txBody>
      </p:sp>
      <p:sp>
        <p:nvSpPr>
          <p:cNvPr id="19" name="Content Placeholder 2">
            <a:extLst>
              <a:ext uri="{FF2B5EF4-FFF2-40B4-BE49-F238E27FC236}">
                <a16:creationId xmlns:a16="http://schemas.microsoft.com/office/drawing/2014/main" id="{38DA0B53-035D-2709-2BA2-349B4FB7F247}"/>
              </a:ext>
            </a:extLst>
          </p:cNvPr>
          <p:cNvSpPr txBox="1">
            <a:spLocks/>
          </p:cNvSpPr>
          <p:nvPr/>
        </p:nvSpPr>
        <p:spPr>
          <a:xfrm>
            <a:off x="734785" y="1325563"/>
            <a:ext cx="10722429" cy="238158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Divide into 3 small groups and go to the area in which the three sampling sites are located</a:t>
            </a:r>
          </a:p>
          <a:p>
            <a:pPr marL="514350" indent="-514350">
              <a:buFont typeface="Arial" panose="020B0604020202020204" pitchFamily="34" charset="0"/>
              <a:buAutoNum type="arabicPeriod"/>
            </a:pPr>
            <a:endParaRPr lang="en-US" dirty="0"/>
          </a:p>
          <a:p>
            <a:pPr marL="0" indent="0">
              <a:buFont typeface="Arial" panose="020B0604020202020204" pitchFamily="34" charset="0"/>
              <a:buNone/>
            </a:pPr>
            <a:r>
              <a:rPr lang="en-US" dirty="0"/>
              <a:t>Sampling sites will be labeled 1, 2, and 3. Make sure to match the site with the site on the </a:t>
            </a:r>
            <a:r>
              <a:rPr lang="en-US" b="1" u="sng" dirty="0"/>
              <a:t>Record Keeping Sheet</a:t>
            </a:r>
          </a:p>
        </p:txBody>
      </p:sp>
    </p:spTree>
    <p:extLst>
      <p:ext uri="{BB962C8B-B14F-4D97-AF65-F5344CB8AC3E}">
        <p14:creationId xmlns:p14="http://schemas.microsoft.com/office/powerpoint/2010/main" val="186377585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79121EC-A635-FFBB-0BC8-C53F233502F6}"/>
              </a:ext>
            </a:extLst>
          </p:cNvPr>
          <p:cNvSpPr/>
          <p:nvPr/>
        </p:nvSpPr>
        <p:spPr>
          <a:xfrm>
            <a:off x="1179163" y="2919547"/>
            <a:ext cx="2090980" cy="206127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Site 1</a:t>
            </a:r>
          </a:p>
          <a:p>
            <a:pPr algn="ctr"/>
            <a:r>
              <a:rPr lang="en-US" dirty="0"/>
              <a:t>Bin</a:t>
            </a:r>
          </a:p>
        </p:txBody>
      </p:sp>
      <p:sp>
        <p:nvSpPr>
          <p:cNvPr id="5" name="Rectangle 4">
            <a:extLst>
              <a:ext uri="{FF2B5EF4-FFF2-40B4-BE49-F238E27FC236}">
                <a16:creationId xmlns:a16="http://schemas.microsoft.com/office/drawing/2014/main" id="{090475C2-2012-55D8-C50D-7851E5FE78A9}"/>
              </a:ext>
            </a:extLst>
          </p:cNvPr>
          <p:cNvSpPr/>
          <p:nvPr/>
        </p:nvSpPr>
        <p:spPr>
          <a:xfrm>
            <a:off x="5050510" y="2919547"/>
            <a:ext cx="2090980" cy="206127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Site 2</a:t>
            </a:r>
          </a:p>
          <a:p>
            <a:pPr algn="ctr"/>
            <a:r>
              <a:rPr lang="en-US" dirty="0"/>
              <a:t>Bin</a:t>
            </a:r>
          </a:p>
        </p:txBody>
      </p:sp>
      <p:sp>
        <p:nvSpPr>
          <p:cNvPr id="6" name="Rectangle 5">
            <a:extLst>
              <a:ext uri="{FF2B5EF4-FFF2-40B4-BE49-F238E27FC236}">
                <a16:creationId xmlns:a16="http://schemas.microsoft.com/office/drawing/2014/main" id="{25642674-A370-40A4-A3D9-F9C3127CA012}"/>
              </a:ext>
            </a:extLst>
          </p:cNvPr>
          <p:cNvSpPr/>
          <p:nvPr/>
        </p:nvSpPr>
        <p:spPr>
          <a:xfrm>
            <a:off x="9262820" y="2919547"/>
            <a:ext cx="2090980" cy="206127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Site 3</a:t>
            </a:r>
          </a:p>
          <a:p>
            <a:pPr algn="ctr"/>
            <a:r>
              <a:rPr lang="en-US" dirty="0"/>
              <a:t>Bin</a:t>
            </a:r>
          </a:p>
        </p:txBody>
      </p:sp>
      <p:sp>
        <p:nvSpPr>
          <p:cNvPr id="10" name="Title 1">
            <a:extLst>
              <a:ext uri="{FF2B5EF4-FFF2-40B4-BE49-F238E27FC236}">
                <a16:creationId xmlns:a16="http://schemas.microsoft.com/office/drawing/2014/main" id="{07001688-0951-E91B-4B5A-7DC5A96668C5}"/>
              </a:ext>
            </a:extLst>
          </p:cNvPr>
          <p:cNvSpPr>
            <a:spLocks noGrp="1"/>
          </p:cNvSpPr>
          <p:nvPr>
            <p:ph type="title"/>
          </p:nvPr>
        </p:nvSpPr>
        <p:spPr>
          <a:xfrm>
            <a:off x="0" y="37263"/>
            <a:ext cx="10515600" cy="1325563"/>
          </a:xfrm>
        </p:spPr>
        <p:txBody>
          <a:bodyPr/>
          <a:lstStyle/>
          <a:p>
            <a:r>
              <a:rPr lang="en-US" dirty="0"/>
              <a:t>Move to the next site:</a:t>
            </a:r>
          </a:p>
        </p:txBody>
      </p:sp>
      <p:sp>
        <p:nvSpPr>
          <p:cNvPr id="11" name="TextBox 10">
            <a:extLst>
              <a:ext uri="{FF2B5EF4-FFF2-40B4-BE49-F238E27FC236}">
                <a16:creationId xmlns:a16="http://schemas.microsoft.com/office/drawing/2014/main" id="{57353AC8-89FE-06B3-70EF-E0FB9D24597F}"/>
              </a:ext>
            </a:extLst>
          </p:cNvPr>
          <p:cNvSpPr txBox="1"/>
          <p:nvPr/>
        </p:nvSpPr>
        <p:spPr>
          <a:xfrm>
            <a:off x="1753466" y="2279968"/>
            <a:ext cx="942374" cy="369332"/>
          </a:xfrm>
          <a:prstGeom prst="rect">
            <a:avLst/>
          </a:prstGeom>
          <a:noFill/>
        </p:spPr>
        <p:txBody>
          <a:bodyPr wrap="none" rtlCol="0">
            <a:spAutoFit/>
          </a:bodyPr>
          <a:lstStyle/>
          <a:p>
            <a:r>
              <a:rPr lang="en-US" dirty="0"/>
              <a:t>Group 1</a:t>
            </a:r>
          </a:p>
        </p:txBody>
      </p:sp>
      <p:sp>
        <p:nvSpPr>
          <p:cNvPr id="12" name="TextBox 11">
            <a:extLst>
              <a:ext uri="{FF2B5EF4-FFF2-40B4-BE49-F238E27FC236}">
                <a16:creationId xmlns:a16="http://schemas.microsoft.com/office/drawing/2014/main" id="{63BEF5D1-A358-986C-A6ED-F17F3A55E66D}"/>
              </a:ext>
            </a:extLst>
          </p:cNvPr>
          <p:cNvSpPr txBox="1"/>
          <p:nvPr/>
        </p:nvSpPr>
        <p:spPr>
          <a:xfrm>
            <a:off x="5624813" y="2279968"/>
            <a:ext cx="942374" cy="369332"/>
          </a:xfrm>
          <a:prstGeom prst="rect">
            <a:avLst/>
          </a:prstGeom>
          <a:noFill/>
        </p:spPr>
        <p:txBody>
          <a:bodyPr wrap="none" rtlCol="0">
            <a:spAutoFit/>
          </a:bodyPr>
          <a:lstStyle/>
          <a:p>
            <a:r>
              <a:rPr lang="en-US" dirty="0"/>
              <a:t>Group 2</a:t>
            </a:r>
          </a:p>
        </p:txBody>
      </p:sp>
      <p:sp>
        <p:nvSpPr>
          <p:cNvPr id="13" name="TextBox 12">
            <a:extLst>
              <a:ext uri="{FF2B5EF4-FFF2-40B4-BE49-F238E27FC236}">
                <a16:creationId xmlns:a16="http://schemas.microsoft.com/office/drawing/2014/main" id="{9068A9D3-1DBA-895B-BE9E-CB3A73AD531E}"/>
              </a:ext>
            </a:extLst>
          </p:cNvPr>
          <p:cNvSpPr txBox="1"/>
          <p:nvPr/>
        </p:nvSpPr>
        <p:spPr>
          <a:xfrm>
            <a:off x="9837123" y="2279968"/>
            <a:ext cx="942374" cy="369332"/>
          </a:xfrm>
          <a:prstGeom prst="rect">
            <a:avLst/>
          </a:prstGeom>
          <a:noFill/>
        </p:spPr>
        <p:txBody>
          <a:bodyPr wrap="none" rtlCol="0">
            <a:spAutoFit/>
          </a:bodyPr>
          <a:lstStyle/>
          <a:p>
            <a:r>
              <a:rPr lang="en-US" dirty="0"/>
              <a:t>Group 3</a:t>
            </a:r>
          </a:p>
        </p:txBody>
      </p:sp>
      <p:sp>
        <p:nvSpPr>
          <p:cNvPr id="9" name="Connecteur droit avec flèche 8">
            <a:extLst>
              <a:ext uri="{FF2B5EF4-FFF2-40B4-BE49-F238E27FC236}">
                <a16:creationId xmlns:a16="http://schemas.microsoft.com/office/drawing/2014/main" id="{07A20D1A-6177-4C42-BB34-9A7319F2CC71}"/>
              </a:ext>
            </a:extLst>
          </p:cNvPr>
          <p:cNvSpPr/>
          <p:nvPr/>
        </p:nvSpPr>
        <p:spPr>
          <a:xfrm rot="1116453">
            <a:off x="6422014" y="3105308"/>
            <a:ext cx="3533175" cy="161208"/>
          </a:xfrm>
          <a:prstGeom prst="straightConnector1">
            <a:avLst/>
          </a:prstGeom>
          <a:solidFill>
            <a:srgbClr val="000000">
              <a:alpha val="5000"/>
            </a:srgbClr>
          </a:solidFill>
          <a:ln w="57150">
            <a:solidFill>
              <a:srgbClr val="000000"/>
            </a:solidFill>
            <a:tailEnd type="arrow"/>
          </a:ln>
        </p:spPr>
        <p:style>
          <a:lnRef idx="1">
            <a:schemeClr val="accent1"/>
          </a:lnRef>
          <a:fillRef idx="0">
            <a:schemeClr val="accent1"/>
          </a:fillRef>
          <a:effectRef idx="0">
            <a:schemeClr val="accent1"/>
          </a:effectRef>
          <a:fontRef idx="minor">
            <a:schemeClr val="tx1"/>
          </a:fontRef>
        </p:style>
        <p:txBody>
          <a:bodyPr wrap="none" rtlCol="0" anchor="ctr" anchorCtr="1"/>
          <a:lstStyle/>
          <a:p>
            <a:endParaRPr lang="en-US">
              <a:solidFill>
                <a:srgbClr val="000000"/>
              </a:solidFill>
            </a:endParaRPr>
          </a:p>
        </p:txBody>
      </p:sp>
      <p:sp>
        <p:nvSpPr>
          <p:cNvPr id="14" name="Connector: Curved 13">
            <a:extLst>
              <a:ext uri="{FF2B5EF4-FFF2-40B4-BE49-F238E27FC236}">
                <a16:creationId xmlns:a16="http://schemas.microsoft.com/office/drawing/2014/main" id="{FF0A4299-1364-44B2-A60D-8B9B837DB699}"/>
              </a:ext>
            </a:extLst>
          </p:cNvPr>
          <p:cNvSpPr/>
          <p:nvPr/>
        </p:nvSpPr>
        <p:spPr>
          <a:xfrm rot="10800000" flipV="1">
            <a:off x="2303437" y="2511126"/>
            <a:ext cx="8476059" cy="2061274"/>
          </a:xfrm>
          <a:prstGeom prst="curvedConnector4">
            <a:avLst>
              <a:gd name="adj1" fmla="val -14765"/>
              <a:gd name="adj2" fmla="val 199214"/>
            </a:avLst>
          </a:prstGeom>
          <a:solidFill>
            <a:srgbClr val="000000">
              <a:alpha val="5000"/>
            </a:srgbClr>
          </a:solidFill>
          <a:ln w="57150">
            <a:solidFill>
              <a:srgbClr val="000000"/>
            </a:solidFill>
            <a:tailEnd type="arrow"/>
          </a:ln>
        </p:spPr>
        <p:style>
          <a:lnRef idx="1">
            <a:schemeClr val="accent1"/>
          </a:lnRef>
          <a:fillRef idx="0">
            <a:schemeClr val="accent1"/>
          </a:fillRef>
          <a:effectRef idx="0">
            <a:schemeClr val="accent1"/>
          </a:effectRef>
          <a:fontRef idx="minor">
            <a:schemeClr val="tx1"/>
          </a:fontRef>
        </p:style>
        <p:txBody>
          <a:bodyPr wrap="none" rtlCol="0" anchor="ctr" anchorCtr="1"/>
          <a:lstStyle/>
          <a:p>
            <a:endParaRPr lang="en-US">
              <a:solidFill>
                <a:srgbClr val="000000"/>
              </a:solidFill>
            </a:endParaRPr>
          </a:p>
        </p:txBody>
      </p:sp>
      <p:sp>
        <p:nvSpPr>
          <p:cNvPr id="30" name="Connecteur droit avec flèche 8">
            <a:extLst>
              <a:ext uri="{FF2B5EF4-FFF2-40B4-BE49-F238E27FC236}">
                <a16:creationId xmlns:a16="http://schemas.microsoft.com/office/drawing/2014/main" id="{2C41C0B7-BB87-99B3-2189-3223EB07EEF3}"/>
              </a:ext>
            </a:extLst>
          </p:cNvPr>
          <p:cNvSpPr/>
          <p:nvPr/>
        </p:nvSpPr>
        <p:spPr>
          <a:xfrm rot="1116453">
            <a:off x="2296196" y="3153799"/>
            <a:ext cx="3205400" cy="165113"/>
          </a:xfrm>
          <a:prstGeom prst="straightConnector1">
            <a:avLst/>
          </a:prstGeom>
          <a:solidFill>
            <a:srgbClr val="000000">
              <a:alpha val="5000"/>
            </a:srgbClr>
          </a:solidFill>
          <a:ln w="57150">
            <a:solidFill>
              <a:srgbClr val="000000"/>
            </a:solidFill>
            <a:tailEnd type="arrow"/>
          </a:ln>
        </p:spPr>
        <p:style>
          <a:lnRef idx="1">
            <a:schemeClr val="accent1"/>
          </a:lnRef>
          <a:fillRef idx="0">
            <a:schemeClr val="accent1"/>
          </a:fillRef>
          <a:effectRef idx="0">
            <a:schemeClr val="accent1"/>
          </a:effectRef>
          <a:fontRef idx="minor">
            <a:schemeClr val="tx1"/>
          </a:fontRef>
        </p:style>
        <p:txBody>
          <a:bodyPr wrap="none" rtlCol="0" anchor="ctr" anchorCtr="1"/>
          <a:lstStyle/>
          <a:p>
            <a:endParaRPr lang="en-US">
              <a:solidFill>
                <a:srgbClr val="000000"/>
              </a:solidFill>
            </a:endParaRPr>
          </a:p>
        </p:txBody>
      </p:sp>
      <p:sp>
        <p:nvSpPr>
          <p:cNvPr id="31" name="TextBox 30">
            <a:extLst>
              <a:ext uri="{FF2B5EF4-FFF2-40B4-BE49-F238E27FC236}">
                <a16:creationId xmlns:a16="http://schemas.microsoft.com/office/drawing/2014/main" id="{D4AF2FC8-671D-BFA9-8BE4-297BADEC6212}"/>
              </a:ext>
            </a:extLst>
          </p:cNvPr>
          <p:cNvSpPr txBox="1"/>
          <p:nvPr/>
        </p:nvSpPr>
        <p:spPr>
          <a:xfrm>
            <a:off x="547269" y="1309582"/>
            <a:ext cx="11097462" cy="461665"/>
          </a:xfrm>
          <a:prstGeom prst="rect">
            <a:avLst/>
          </a:prstGeom>
          <a:noFill/>
        </p:spPr>
        <p:txBody>
          <a:bodyPr wrap="none" rtlCol="0">
            <a:spAutoFit/>
          </a:bodyPr>
          <a:lstStyle/>
          <a:p>
            <a:r>
              <a:rPr lang="en-US" sz="2400" dirty="0"/>
              <a:t>Group 1 will move to Site 2, Group 2 will move to Site 3, and Group 3 will move to Site 1</a:t>
            </a:r>
          </a:p>
        </p:txBody>
      </p:sp>
    </p:spTree>
    <p:extLst>
      <p:ext uri="{BB962C8B-B14F-4D97-AF65-F5344CB8AC3E}">
        <p14:creationId xmlns:p14="http://schemas.microsoft.com/office/powerpoint/2010/main" val="258481867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C9B91-BD8B-DFAD-D11B-5F130E36A404}"/>
              </a:ext>
            </a:extLst>
          </p:cNvPr>
          <p:cNvSpPr>
            <a:spLocks noGrp="1"/>
          </p:cNvSpPr>
          <p:nvPr>
            <p:ph type="title"/>
          </p:nvPr>
        </p:nvSpPr>
        <p:spPr/>
        <p:txBody>
          <a:bodyPr/>
          <a:lstStyle/>
          <a:p>
            <a:r>
              <a:rPr lang="en-US" dirty="0"/>
              <a:t>At each site:</a:t>
            </a:r>
          </a:p>
        </p:txBody>
      </p:sp>
      <p:sp>
        <p:nvSpPr>
          <p:cNvPr id="3" name="Content Placeholder 2">
            <a:extLst>
              <a:ext uri="{FF2B5EF4-FFF2-40B4-BE49-F238E27FC236}">
                <a16:creationId xmlns:a16="http://schemas.microsoft.com/office/drawing/2014/main" id="{2038FDC6-30EF-90C4-C23F-2C82F8D7ABA6}"/>
              </a:ext>
            </a:extLst>
          </p:cNvPr>
          <p:cNvSpPr>
            <a:spLocks noGrp="1"/>
          </p:cNvSpPr>
          <p:nvPr>
            <p:ph idx="1"/>
          </p:nvPr>
        </p:nvSpPr>
        <p:spPr>
          <a:xfrm>
            <a:off x="147320" y="1704976"/>
            <a:ext cx="11897360" cy="5167311"/>
          </a:xfrm>
        </p:spPr>
        <p:txBody>
          <a:bodyPr>
            <a:normAutofit/>
          </a:bodyPr>
          <a:lstStyle/>
          <a:p>
            <a:pPr marL="514350" indent="-514350">
              <a:buFont typeface="+mj-lt"/>
              <a:buAutoNum type="arabicPeriod"/>
            </a:pPr>
            <a:r>
              <a:rPr lang="en-US" dirty="0"/>
              <a:t>Student 1 will “cast” a hook by placing their hand into the bin without removing the cover. Only grab one bead and pull it out. Make sure not to put it back into the bin yet. Keep any beads pulled out to the side.</a:t>
            </a:r>
          </a:p>
          <a:p>
            <a:pPr marL="514350" indent="-514350">
              <a:buFont typeface="+mj-lt"/>
              <a:buAutoNum type="arabicPeriod"/>
            </a:pPr>
            <a:r>
              <a:rPr lang="en-US" dirty="0"/>
              <a:t>Allow the next student to “cast” their hook, repeating Step 1. until all students have pulled out one bead. </a:t>
            </a:r>
          </a:p>
          <a:p>
            <a:pPr marL="514350" indent="-514350">
              <a:buFont typeface="+mj-lt"/>
              <a:buAutoNum type="arabicPeriod"/>
            </a:pPr>
            <a:r>
              <a:rPr lang="en-US" dirty="0"/>
              <a:t>At the end of the replicate (all students pulled one bead), record the beads’ colors and identify the species using the Key on Worksheet #3 – Record Keeping Sheet.</a:t>
            </a:r>
          </a:p>
          <a:p>
            <a:pPr marL="514350" indent="-514350">
              <a:buFont typeface="+mj-lt"/>
              <a:buAutoNum type="arabicPeriod"/>
            </a:pPr>
            <a:r>
              <a:rPr lang="en-US" dirty="0"/>
              <a:t>Without looking under the cover, place all beads back into the bin for that site at random. Repeat Steps 1 – 3. two more times (1 time for each replicate, 3 times total).</a:t>
            </a:r>
          </a:p>
        </p:txBody>
      </p:sp>
    </p:spTree>
    <p:extLst>
      <p:ext uri="{BB962C8B-B14F-4D97-AF65-F5344CB8AC3E}">
        <p14:creationId xmlns:p14="http://schemas.microsoft.com/office/powerpoint/2010/main" val="61605803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0E48FA-D500-503B-D9F9-29EFD689EF49}"/>
              </a:ext>
            </a:extLst>
          </p:cNvPr>
          <p:cNvSpPr>
            <a:spLocks noGrp="1"/>
          </p:cNvSpPr>
          <p:nvPr>
            <p:ph idx="1"/>
          </p:nvPr>
        </p:nvSpPr>
        <p:spPr>
          <a:xfrm>
            <a:off x="1420425" y="17679"/>
            <a:ext cx="9395712" cy="2194745"/>
          </a:xfrm>
        </p:spPr>
        <p:txBody>
          <a:bodyPr>
            <a:normAutofit/>
          </a:bodyPr>
          <a:lstStyle/>
          <a:p>
            <a:pPr marL="0" indent="0" algn="ctr">
              <a:buNone/>
            </a:pPr>
            <a:r>
              <a:rPr lang="en-US" sz="5400" dirty="0"/>
              <a:t>Record the bead color and use the key to identify the species.</a:t>
            </a:r>
          </a:p>
        </p:txBody>
      </p:sp>
      <p:grpSp>
        <p:nvGrpSpPr>
          <p:cNvPr id="4" name="Group 3">
            <a:extLst>
              <a:ext uri="{FF2B5EF4-FFF2-40B4-BE49-F238E27FC236}">
                <a16:creationId xmlns:a16="http://schemas.microsoft.com/office/drawing/2014/main" id="{522B1D2C-EC6C-7697-8F0A-A1B84BF4A890}"/>
              </a:ext>
            </a:extLst>
          </p:cNvPr>
          <p:cNvGrpSpPr/>
          <p:nvPr/>
        </p:nvGrpSpPr>
        <p:grpSpPr>
          <a:xfrm>
            <a:off x="2122276" y="4226518"/>
            <a:ext cx="7947443" cy="1159969"/>
            <a:chOff x="1004688" y="5332756"/>
            <a:chExt cx="8195535" cy="1182325"/>
          </a:xfrm>
        </p:grpSpPr>
        <p:sp>
          <p:nvSpPr>
            <p:cNvPr id="5" name="TextBox 4">
              <a:extLst>
                <a:ext uri="{FF2B5EF4-FFF2-40B4-BE49-F238E27FC236}">
                  <a16:creationId xmlns:a16="http://schemas.microsoft.com/office/drawing/2014/main" id="{FE2CD694-66C1-2387-3562-6919627E7492}"/>
                </a:ext>
              </a:extLst>
            </p:cNvPr>
            <p:cNvSpPr txBox="1"/>
            <p:nvPr/>
          </p:nvSpPr>
          <p:spPr>
            <a:xfrm>
              <a:off x="1085322" y="5335536"/>
              <a:ext cx="859696" cy="376450"/>
            </a:xfrm>
            <a:prstGeom prst="rect">
              <a:avLst/>
            </a:prstGeom>
            <a:noFill/>
          </p:spPr>
          <p:txBody>
            <a:bodyPr wrap="square" rtlCol="0">
              <a:spAutoFit/>
            </a:bodyPr>
            <a:lstStyle/>
            <a:p>
              <a:r>
                <a:rPr lang="en-US" b="1" dirty="0"/>
                <a:t>Key</a:t>
              </a:r>
            </a:p>
          </p:txBody>
        </p:sp>
        <p:sp>
          <p:nvSpPr>
            <p:cNvPr id="7" name="TextBox 6">
              <a:extLst>
                <a:ext uri="{FF2B5EF4-FFF2-40B4-BE49-F238E27FC236}">
                  <a16:creationId xmlns:a16="http://schemas.microsoft.com/office/drawing/2014/main" id="{7894A328-EAA5-6B9D-3ED8-12A4FCCBDE97}"/>
                </a:ext>
              </a:extLst>
            </p:cNvPr>
            <p:cNvSpPr txBox="1"/>
            <p:nvPr/>
          </p:nvSpPr>
          <p:spPr>
            <a:xfrm>
              <a:off x="1085201" y="5711986"/>
              <a:ext cx="2218980" cy="376450"/>
            </a:xfrm>
            <a:prstGeom prst="rect">
              <a:avLst/>
            </a:prstGeom>
            <a:noFill/>
          </p:spPr>
          <p:txBody>
            <a:bodyPr wrap="none" rtlCol="0">
              <a:spAutoFit/>
            </a:bodyPr>
            <a:lstStyle/>
            <a:p>
              <a:r>
                <a:rPr lang="en-US" dirty="0"/>
                <a:t>Green - Grass shrimp</a:t>
              </a:r>
            </a:p>
          </p:txBody>
        </p:sp>
        <p:sp>
          <p:nvSpPr>
            <p:cNvPr id="8" name="TextBox 7">
              <a:extLst>
                <a:ext uri="{FF2B5EF4-FFF2-40B4-BE49-F238E27FC236}">
                  <a16:creationId xmlns:a16="http://schemas.microsoft.com/office/drawing/2014/main" id="{F26CC87B-8798-E162-8549-BAF3D538D089}"/>
                </a:ext>
              </a:extLst>
            </p:cNvPr>
            <p:cNvSpPr txBox="1"/>
            <p:nvPr/>
          </p:nvSpPr>
          <p:spPr>
            <a:xfrm>
              <a:off x="1085201" y="6037659"/>
              <a:ext cx="2531736" cy="376450"/>
            </a:xfrm>
            <a:prstGeom prst="rect">
              <a:avLst/>
            </a:prstGeom>
            <a:noFill/>
          </p:spPr>
          <p:txBody>
            <a:bodyPr wrap="none" rtlCol="0">
              <a:spAutoFit/>
            </a:bodyPr>
            <a:lstStyle/>
            <a:p>
              <a:r>
                <a:rPr lang="en-US" dirty="0"/>
                <a:t>Grey - Atlantic Silverside</a:t>
              </a:r>
            </a:p>
          </p:txBody>
        </p:sp>
        <p:sp>
          <p:nvSpPr>
            <p:cNvPr id="9" name="TextBox 8">
              <a:extLst>
                <a:ext uri="{FF2B5EF4-FFF2-40B4-BE49-F238E27FC236}">
                  <a16:creationId xmlns:a16="http://schemas.microsoft.com/office/drawing/2014/main" id="{98B26160-3337-A928-0ACA-B0A5970FC6F2}"/>
                </a:ext>
              </a:extLst>
            </p:cNvPr>
            <p:cNvSpPr txBox="1"/>
            <p:nvPr/>
          </p:nvSpPr>
          <p:spPr>
            <a:xfrm>
              <a:off x="3716014" y="5666367"/>
              <a:ext cx="2815199" cy="376450"/>
            </a:xfrm>
            <a:prstGeom prst="rect">
              <a:avLst/>
            </a:prstGeom>
            <a:noFill/>
          </p:spPr>
          <p:txBody>
            <a:bodyPr wrap="none" rtlCol="0">
              <a:spAutoFit/>
            </a:bodyPr>
            <a:lstStyle/>
            <a:p>
              <a:r>
                <a:rPr lang="en-US" dirty="0"/>
                <a:t>Orange - Summer Flounder</a:t>
              </a:r>
            </a:p>
          </p:txBody>
        </p:sp>
        <p:sp>
          <p:nvSpPr>
            <p:cNvPr id="10" name="TextBox 9">
              <a:extLst>
                <a:ext uri="{FF2B5EF4-FFF2-40B4-BE49-F238E27FC236}">
                  <a16:creationId xmlns:a16="http://schemas.microsoft.com/office/drawing/2014/main" id="{0437A5F2-4F82-1AAF-7B15-B376955A1F3C}"/>
                </a:ext>
              </a:extLst>
            </p:cNvPr>
            <p:cNvSpPr txBox="1"/>
            <p:nvPr/>
          </p:nvSpPr>
          <p:spPr>
            <a:xfrm>
              <a:off x="6698569" y="6037659"/>
              <a:ext cx="1954493" cy="376450"/>
            </a:xfrm>
            <a:prstGeom prst="rect">
              <a:avLst/>
            </a:prstGeom>
            <a:noFill/>
          </p:spPr>
          <p:txBody>
            <a:bodyPr wrap="none" rtlCol="0">
              <a:spAutoFit/>
            </a:bodyPr>
            <a:lstStyle/>
            <a:p>
              <a:r>
                <a:rPr lang="en-US" dirty="0"/>
                <a:t>Brown - Mud Crab</a:t>
              </a:r>
            </a:p>
          </p:txBody>
        </p:sp>
        <p:sp>
          <p:nvSpPr>
            <p:cNvPr id="11" name="TextBox 10">
              <a:extLst>
                <a:ext uri="{FF2B5EF4-FFF2-40B4-BE49-F238E27FC236}">
                  <a16:creationId xmlns:a16="http://schemas.microsoft.com/office/drawing/2014/main" id="{157B89F9-A34D-1B73-B2DF-3891B412420F}"/>
                </a:ext>
              </a:extLst>
            </p:cNvPr>
            <p:cNvSpPr txBox="1"/>
            <p:nvPr/>
          </p:nvSpPr>
          <p:spPr>
            <a:xfrm>
              <a:off x="3722296" y="6037659"/>
              <a:ext cx="2222219" cy="376450"/>
            </a:xfrm>
            <a:prstGeom prst="rect">
              <a:avLst/>
            </a:prstGeom>
            <a:noFill/>
          </p:spPr>
          <p:txBody>
            <a:bodyPr wrap="none" rtlCol="0">
              <a:spAutoFit/>
            </a:bodyPr>
            <a:lstStyle/>
            <a:p>
              <a:r>
                <a:rPr lang="en-US" dirty="0"/>
                <a:t>Yellow - Mummichog</a:t>
              </a:r>
            </a:p>
          </p:txBody>
        </p:sp>
        <p:sp>
          <p:nvSpPr>
            <p:cNvPr id="12" name="TextBox 11">
              <a:extLst>
                <a:ext uri="{FF2B5EF4-FFF2-40B4-BE49-F238E27FC236}">
                  <a16:creationId xmlns:a16="http://schemas.microsoft.com/office/drawing/2014/main" id="{1A3C9269-7A7E-CD7A-D0FF-A3BA05FBC3A8}"/>
                </a:ext>
              </a:extLst>
            </p:cNvPr>
            <p:cNvSpPr txBox="1"/>
            <p:nvPr/>
          </p:nvSpPr>
          <p:spPr>
            <a:xfrm>
              <a:off x="6659033" y="5661209"/>
              <a:ext cx="2541190" cy="376450"/>
            </a:xfrm>
            <a:prstGeom prst="rect">
              <a:avLst/>
            </a:prstGeom>
            <a:noFill/>
          </p:spPr>
          <p:txBody>
            <a:bodyPr wrap="none" rtlCol="0">
              <a:spAutoFit/>
            </a:bodyPr>
            <a:lstStyle/>
            <a:p>
              <a:r>
                <a:rPr lang="en-US" dirty="0"/>
                <a:t>Purple - Atlantic Croaker</a:t>
              </a:r>
            </a:p>
          </p:txBody>
        </p:sp>
        <p:sp>
          <p:nvSpPr>
            <p:cNvPr id="13" name="Rectangle 12">
              <a:extLst>
                <a:ext uri="{FF2B5EF4-FFF2-40B4-BE49-F238E27FC236}">
                  <a16:creationId xmlns:a16="http://schemas.microsoft.com/office/drawing/2014/main" id="{46155773-2E6A-0CB8-B1EF-5B8886A8B641}"/>
                </a:ext>
              </a:extLst>
            </p:cNvPr>
            <p:cNvSpPr/>
            <p:nvPr/>
          </p:nvSpPr>
          <p:spPr>
            <a:xfrm>
              <a:off x="1004688" y="5332756"/>
              <a:ext cx="8195535" cy="1182325"/>
            </a:xfrm>
            <a:prstGeom prst="rect">
              <a:avLst/>
            </a:prstGeom>
            <a:noFill/>
            <a:ln w="4762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p>
          </p:txBody>
        </p:sp>
      </p:grpSp>
      <p:grpSp>
        <p:nvGrpSpPr>
          <p:cNvPr id="14" name="Group 13">
            <a:extLst>
              <a:ext uri="{FF2B5EF4-FFF2-40B4-BE49-F238E27FC236}">
                <a16:creationId xmlns:a16="http://schemas.microsoft.com/office/drawing/2014/main" id="{6387DBC0-5565-2C64-E22B-AE71A692982B}"/>
              </a:ext>
            </a:extLst>
          </p:cNvPr>
          <p:cNvGrpSpPr/>
          <p:nvPr/>
        </p:nvGrpSpPr>
        <p:grpSpPr>
          <a:xfrm>
            <a:off x="2603397" y="2765631"/>
            <a:ext cx="6985202" cy="1159969"/>
            <a:chOff x="3714312" y="5675674"/>
            <a:chExt cx="7203259" cy="1182325"/>
          </a:xfrm>
        </p:grpSpPr>
        <p:sp>
          <p:nvSpPr>
            <p:cNvPr id="16" name="Oval 15">
              <a:extLst>
                <a:ext uri="{FF2B5EF4-FFF2-40B4-BE49-F238E27FC236}">
                  <a16:creationId xmlns:a16="http://schemas.microsoft.com/office/drawing/2014/main" id="{53F98CF0-B11A-4A44-A04F-CD64C44D4306}"/>
                </a:ext>
              </a:extLst>
            </p:cNvPr>
            <p:cNvSpPr/>
            <p:nvPr/>
          </p:nvSpPr>
          <p:spPr>
            <a:xfrm>
              <a:off x="3988214" y="5929678"/>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Oval 16">
              <a:extLst>
                <a:ext uri="{FF2B5EF4-FFF2-40B4-BE49-F238E27FC236}">
                  <a16:creationId xmlns:a16="http://schemas.microsoft.com/office/drawing/2014/main" id="{DBDC0D06-BCF4-6AFE-557C-9DD097DA9898}"/>
                </a:ext>
              </a:extLst>
            </p:cNvPr>
            <p:cNvSpPr/>
            <p:nvPr/>
          </p:nvSpPr>
          <p:spPr>
            <a:xfrm>
              <a:off x="3986809" y="6404603"/>
              <a:ext cx="263060" cy="309966"/>
            </a:xfrm>
            <a:prstGeom prst="ellipse">
              <a:avLst/>
            </a:prstGeom>
            <a:solidFill>
              <a:schemeClr val="bg1">
                <a:lumMod val="6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4CF56B95-5ADB-6EF9-4BDE-27D72FFCAD1E}"/>
                </a:ext>
              </a:extLst>
            </p:cNvPr>
            <p:cNvSpPr txBox="1"/>
            <p:nvPr/>
          </p:nvSpPr>
          <p:spPr>
            <a:xfrm>
              <a:off x="4363935" y="5899995"/>
              <a:ext cx="1443505" cy="376450"/>
            </a:xfrm>
            <a:prstGeom prst="rect">
              <a:avLst/>
            </a:prstGeom>
            <a:noFill/>
          </p:spPr>
          <p:txBody>
            <a:bodyPr wrap="none" rtlCol="0">
              <a:spAutoFit/>
            </a:bodyPr>
            <a:lstStyle/>
            <a:p>
              <a:r>
                <a:rPr lang="en-US" dirty="0"/>
                <a:t>Grass shrimp</a:t>
              </a:r>
            </a:p>
          </p:txBody>
        </p:sp>
        <p:sp>
          <p:nvSpPr>
            <p:cNvPr id="20" name="TextBox 19">
              <a:extLst>
                <a:ext uri="{FF2B5EF4-FFF2-40B4-BE49-F238E27FC236}">
                  <a16:creationId xmlns:a16="http://schemas.microsoft.com/office/drawing/2014/main" id="{12AB0F7C-78B7-1EB0-F7D8-786522FF50A0}"/>
                </a:ext>
              </a:extLst>
            </p:cNvPr>
            <p:cNvSpPr txBox="1"/>
            <p:nvPr/>
          </p:nvSpPr>
          <p:spPr>
            <a:xfrm>
              <a:off x="4341342" y="6373778"/>
              <a:ext cx="1894984" cy="376450"/>
            </a:xfrm>
            <a:prstGeom prst="rect">
              <a:avLst/>
            </a:prstGeom>
            <a:noFill/>
          </p:spPr>
          <p:txBody>
            <a:bodyPr wrap="none" rtlCol="0">
              <a:spAutoFit/>
            </a:bodyPr>
            <a:lstStyle/>
            <a:p>
              <a:r>
                <a:rPr lang="en-US" dirty="0"/>
                <a:t>Atlantic Silverside</a:t>
              </a:r>
            </a:p>
          </p:txBody>
        </p:sp>
        <p:sp>
          <p:nvSpPr>
            <p:cNvPr id="21" name="Oval 20">
              <a:extLst>
                <a:ext uri="{FF2B5EF4-FFF2-40B4-BE49-F238E27FC236}">
                  <a16:creationId xmlns:a16="http://schemas.microsoft.com/office/drawing/2014/main" id="{72EBF4F3-C0F2-6352-41D2-CEDB4CAC2E5B}"/>
                </a:ext>
              </a:extLst>
            </p:cNvPr>
            <p:cNvSpPr/>
            <p:nvPr/>
          </p:nvSpPr>
          <p:spPr>
            <a:xfrm>
              <a:off x="6308626" y="5959361"/>
              <a:ext cx="263060" cy="309966"/>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19ACD3CF-A637-84FE-3D20-E601476845F6}"/>
                </a:ext>
              </a:extLst>
            </p:cNvPr>
            <p:cNvSpPr/>
            <p:nvPr/>
          </p:nvSpPr>
          <p:spPr>
            <a:xfrm>
              <a:off x="6307221" y="6434286"/>
              <a:ext cx="263060" cy="309966"/>
            </a:xfrm>
            <a:prstGeom prst="ellipse">
              <a:avLst/>
            </a:prstGeom>
            <a:solidFill>
              <a:schemeClr val="accent4">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E1AA0D8A-B277-4073-ABE4-C767A4374761}"/>
                </a:ext>
              </a:extLst>
            </p:cNvPr>
            <p:cNvSpPr txBox="1"/>
            <p:nvPr/>
          </p:nvSpPr>
          <p:spPr>
            <a:xfrm>
              <a:off x="6684347" y="5929678"/>
              <a:ext cx="1929433" cy="376450"/>
            </a:xfrm>
            <a:prstGeom prst="rect">
              <a:avLst/>
            </a:prstGeom>
            <a:noFill/>
          </p:spPr>
          <p:txBody>
            <a:bodyPr wrap="none" rtlCol="0">
              <a:spAutoFit/>
            </a:bodyPr>
            <a:lstStyle/>
            <a:p>
              <a:r>
                <a:rPr lang="en-US" dirty="0"/>
                <a:t>Summer Flounder</a:t>
              </a:r>
            </a:p>
          </p:txBody>
        </p:sp>
        <p:sp>
          <p:nvSpPr>
            <p:cNvPr id="24" name="TextBox 23">
              <a:extLst>
                <a:ext uri="{FF2B5EF4-FFF2-40B4-BE49-F238E27FC236}">
                  <a16:creationId xmlns:a16="http://schemas.microsoft.com/office/drawing/2014/main" id="{464542B0-2836-DD83-6103-679EDD66826A}"/>
                </a:ext>
              </a:extLst>
            </p:cNvPr>
            <p:cNvSpPr txBox="1"/>
            <p:nvPr/>
          </p:nvSpPr>
          <p:spPr>
            <a:xfrm>
              <a:off x="6688027" y="6415321"/>
              <a:ext cx="1144303" cy="376450"/>
            </a:xfrm>
            <a:prstGeom prst="rect">
              <a:avLst/>
            </a:prstGeom>
            <a:noFill/>
          </p:spPr>
          <p:txBody>
            <a:bodyPr wrap="none" rtlCol="0">
              <a:spAutoFit/>
            </a:bodyPr>
            <a:lstStyle/>
            <a:p>
              <a:r>
                <a:rPr lang="en-US" dirty="0"/>
                <a:t>Mud Crab</a:t>
              </a:r>
            </a:p>
          </p:txBody>
        </p:sp>
        <p:sp>
          <p:nvSpPr>
            <p:cNvPr id="25" name="Oval 24">
              <a:extLst>
                <a:ext uri="{FF2B5EF4-FFF2-40B4-BE49-F238E27FC236}">
                  <a16:creationId xmlns:a16="http://schemas.microsoft.com/office/drawing/2014/main" id="{D8F3CDC9-952F-C649-2AA5-CF2FC444D276}"/>
                </a:ext>
              </a:extLst>
            </p:cNvPr>
            <p:cNvSpPr/>
            <p:nvPr/>
          </p:nvSpPr>
          <p:spPr>
            <a:xfrm>
              <a:off x="8729105" y="5988662"/>
              <a:ext cx="263060" cy="309966"/>
            </a:xfrm>
            <a:prstGeom prst="ellipse">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D9C5804E-0122-809C-2D03-7973BBA6578D}"/>
                </a:ext>
              </a:extLst>
            </p:cNvPr>
            <p:cNvSpPr/>
            <p:nvPr/>
          </p:nvSpPr>
          <p:spPr>
            <a:xfrm>
              <a:off x="8727700" y="6463587"/>
              <a:ext cx="263060" cy="309966"/>
            </a:xfrm>
            <a:prstGeom prst="ellipse">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F1CA5E6C-5451-D34D-C140-64B91858C086}"/>
                </a:ext>
              </a:extLst>
            </p:cNvPr>
            <p:cNvSpPr txBox="1"/>
            <p:nvPr/>
          </p:nvSpPr>
          <p:spPr>
            <a:xfrm>
              <a:off x="9173445" y="5959361"/>
              <a:ext cx="1418643" cy="376450"/>
            </a:xfrm>
            <a:prstGeom prst="rect">
              <a:avLst/>
            </a:prstGeom>
            <a:noFill/>
          </p:spPr>
          <p:txBody>
            <a:bodyPr wrap="none" rtlCol="0">
              <a:spAutoFit/>
            </a:bodyPr>
            <a:lstStyle/>
            <a:p>
              <a:r>
                <a:rPr lang="en-US" dirty="0"/>
                <a:t>Mummichog</a:t>
              </a:r>
            </a:p>
          </p:txBody>
        </p:sp>
        <p:sp>
          <p:nvSpPr>
            <p:cNvPr id="28" name="TextBox 27">
              <a:extLst>
                <a:ext uri="{FF2B5EF4-FFF2-40B4-BE49-F238E27FC236}">
                  <a16:creationId xmlns:a16="http://schemas.microsoft.com/office/drawing/2014/main" id="{FEAD4BB4-9D50-04DE-7AEC-FB96239E537B}"/>
                </a:ext>
              </a:extLst>
            </p:cNvPr>
            <p:cNvSpPr txBox="1"/>
            <p:nvPr/>
          </p:nvSpPr>
          <p:spPr>
            <a:xfrm>
              <a:off x="9084376" y="6415321"/>
              <a:ext cx="1729547" cy="376450"/>
            </a:xfrm>
            <a:prstGeom prst="rect">
              <a:avLst/>
            </a:prstGeom>
            <a:noFill/>
          </p:spPr>
          <p:txBody>
            <a:bodyPr wrap="none" rtlCol="0">
              <a:spAutoFit/>
            </a:bodyPr>
            <a:lstStyle/>
            <a:p>
              <a:r>
                <a:rPr lang="en-US" dirty="0"/>
                <a:t>Atlantic Croaker</a:t>
              </a:r>
            </a:p>
          </p:txBody>
        </p:sp>
        <p:sp>
          <p:nvSpPr>
            <p:cNvPr id="29" name="Rectangle 28">
              <a:extLst>
                <a:ext uri="{FF2B5EF4-FFF2-40B4-BE49-F238E27FC236}">
                  <a16:creationId xmlns:a16="http://schemas.microsoft.com/office/drawing/2014/main" id="{D25F6C6A-831A-3550-97CD-1FADF340C626}"/>
                </a:ext>
              </a:extLst>
            </p:cNvPr>
            <p:cNvSpPr/>
            <p:nvPr/>
          </p:nvSpPr>
          <p:spPr>
            <a:xfrm>
              <a:off x="3714312" y="5675674"/>
              <a:ext cx="7203259" cy="1182325"/>
            </a:xfrm>
            <a:prstGeom prst="rect">
              <a:avLst/>
            </a:prstGeom>
            <a:noFill/>
            <a:ln w="4762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p>
          </p:txBody>
        </p:sp>
      </p:grpSp>
    </p:spTree>
    <p:extLst>
      <p:ext uri="{BB962C8B-B14F-4D97-AF65-F5344CB8AC3E}">
        <p14:creationId xmlns:p14="http://schemas.microsoft.com/office/powerpoint/2010/main" val="49529790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92D0ACA-198B-0466-5760-E058035F65D3}"/>
              </a:ext>
            </a:extLst>
          </p:cNvPr>
          <p:cNvSpPr txBox="1"/>
          <p:nvPr/>
        </p:nvSpPr>
        <p:spPr>
          <a:xfrm>
            <a:off x="131137" y="159170"/>
            <a:ext cx="1839903" cy="1815882"/>
          </a:xfrm>
          <a:prstGeom prst="rect">
            <a:avLst/>
          </a:prstGeom>
          <a:noFill/>
        </p:spPr>
        <p:txBody>
          <a:bodyPr wrap="square" rtlCol="0">
            <a:spAutoFit/>
          </a:bodyPr>
          <a:lstStyle/>
          <a:p>
            <a:r>
              <a:rPr lang="en-US" sz="2800" dirty="0"/>
              <a:t>Example: Record keeping worksheet</a:t>
            </a:r>
          </a:p>
        </p:txBody>
      </p:sp>
      <p:pic>
        <p:nvPicPr>
          <p:cNvPr id="2" name="Picture 1">
            <a:extLst>
              <a:ext uri="{FF2B5EF4-FFF2-40B4-BE49-F238E27FC236}">
                <a16:creationId xmlns:a16="http://schemas.microsoft.com/office/drawing/2014/main" id="{88384429-ECB4-DFD3-FDFB-AA9AA8C7DEFE}"/>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rot="16200000">
            <a:off x="4536441" y="-634998"/>
            <a:ext cx="6857997" cy="8127996"/>
          </a:xfrm>
          <a:prstGeom prst="rect">
            <a:avLst/>
          </a:prstGeom>
          <a:ln w="38100">
            <a:noFill/>
          </a:ln>
        </p:spPr>
      </p:pic>
      <p:sp>
        <p:nvSpPr>
          <p:cNvPr id="3" name="Rectangle 2">
            <a:extLst>
              <a:ext uri="{FF2B5EF4-FFF2-40B4-BE49-F238E27FC236}">
                <a16:creationId xmlns:a16="http://schemas.microsoft.com/office/drawing/2014/main" id="{C31DF137-7F4A-8334-0F19-EC957682F239}"/>
              </a:ext>
            </a:extLst>
          </p:cNvPr>
          <p:cNvSpPr/>
          <p:nvPr/>
        </p:nvSpPr>
        <p:spPr>
          <a:xfrm>
            <a:off x="7086659" y="6022848"/>
            <a:ext cx="1178560" cy="223520"/>
          </a:xfrm>
          <a:prstGeom prst="rect">
            <a:avLst/>
          </a:prstGeom>
          <a:solidFill>
            <a:srgbClr val="7AA2DE"/>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2068730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CA584-1A0D-5952-A890-E0077D2F03AE}"/>
              </a:ext>
            </a:extLst>
          </p:cNvPr>
          <p:cNvSpPr>
            <a:spLocks noGrp="1"/>
          </p:cNvSpPr>
          <p:nvPr>
            <p:ph type="title"/>
          </p:nvPr>
        </p:nvSpPr>
        <p:spPr>
          <a:xfrm>
            <a:off x="825500" y="5095556"/>
            <a:ext cx="10541000" cy="1762444"/>
          </a:xfrm>
        </p:spPr>
        <p:txBody>
          <a:bodyPr>
            <a:normAutofit fontScale="90000"/>
          </a:bodyPr>
          <a:lstStyle/>
          <a:p>
            <a:pPr algn="ctr"/>
            <a:r>
              <a:rPr lang="en-US" dirty="0"/>
              <a:t>It’s time to complete an activity:</a:t>
            </a:r>
            <a:br>
              <a:rPr lang="en-US" dirty="0"/>
            </a:br>
            <a:r>
              <a:rPr lang="en-US" dirty="0"/>
              <a:t>We’re All Connected: Calculating Simpson’s Diversity Index</a:t>
            </a:r>
          </a:p>
        </p:txBody>
      </p:sp>
      <p:pic>
        <p:nvPicPr>
          <p:cNvPr id="4" name="Graphic 3" descr="Stop with solid fill">
            <a:extLst>
              <a:ext uri="{FF2B5EF4-FFF2-40B4-BE49-F238E27FC236}">
                <a16:creationId xmlns:a16="http://schemas.microsoft.com/office/drawing/2014/main" id="{C0AD8001-85DE-0FEA-74F8-ACE01110AD1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886200" y="0"/>
            <a:ext cx="4419600" cy="4419600"/>
          </a:xfrm>
          <a:prstGeom prst="rect">
            <a:avLst/>
          </a:prstGeom>
        </p:spPr>
      </p:pic>
      <p:sp>
        <p:nvSpPr>
          <p:cNvPr id="5" name="TextBox 4">
            <a:extLst>
              <a:ext uri="{FF2B5EF4-FFF2-40B4-BE49-F238E27FC236}">
                <a16:creationId xmlns:a16="http://schemas.microsoft.com/office/drawing/2014/main" id="{572BCA71-E2E1-B4B9-E68C-02E9A5F7DA6D}"/>
              </a:ext>
            </a:extLst>
          </p:cNvPr>
          <p:cNvSpPr txBox="1"/>
          <p:nvPr/>
        </p:nvSpPr>
        <p:spPr>
          <a:xfrm>
            <a:off x="5233392" y="3957935"/>
            <a:ext cx="2064540" cy="923330"/>
          </a:xfrm>
          <a:prstGeom prst="rect">
            <a:avLst/>
          </a:prstGeom>
          <a:noFill/>
        </p:spPr>
        <p:txBody>
          <a:bodyPr wrap="none" rtlCol="0">
            <a:spAutoFit/>
          </a:bodyPr>
          <a:lstStyle/>
          <a:p>
            <a:r>
              <a:rPr lang="en-US" sz="5400" dirty="0"/>
              <a:t>Pause!</a:t>
            </a:r>
          </a:p>
        </p:txBody>
      </p:sp>
    </p:spTree>
    <p:extLst>
      <p:ext uri="{BB962C8B-B14F-4D97-AF65-F5344CB8AC3E}">
        <p14:creationId xmlns:p14="http://schemas.microsoft.com/office/powerpoint/2010/main" val="34286142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92D0ACA-198B-0466-5760-E058035F65D3}"/>
              </a:ext>
            </a:extLst>
          </p:cNvPr>
          <p:cNvSpPr txBox="1"/>
          <p:nvPr/>
        </p:nvSpPr>
        <p:spPr>
          <a:xfrm>
            <a:off x="131137" y="159170"/>
            <a:ext cx="11606976" cy="954107"/>
          </a:xfrm>
          <a:prstGeom prst="rect">
            <a:avLst/>
          </a:prstGeom>
          <a:noFill/>
        </p:spPr>
        <p:txBody>
          <a:bodyPr wrap="square" rtlCol="0">
            <a:spAutoFit/>
          </a:bodyPr>
          <a:lstStyle/>
          <a:p>
            <a:r>
              <a:rPr lang="en-US" sz="2800" dirty="0"/>
              <a:t>Example: Transferring Record Keeping Sheet Information to Simpson’s Diversity Index Worksheet</a:t>
            </a:r>
          </a:p>
        </p:txBody>
      </p:sp>
      <p:grpSp>
        <p:nvGrpSpPr>
          <p:cNvPr id="18" name="Group 17">
            <a:extLst>
              <a:ext uri="{FF2B5EF4-FFF2-40B4-BE49-F238E27FC236}">
                <a16:creationId xmlns:a16="http://schemas.microsoft.com/office/drawing/2014/main" id="{7B9E0A75-AF29-89E8-87CD-0E5900466D4A}"/>
              </a:ext>
            </a:extLst>
          </p:cNvPr>
          <p:cNvGrpSpPr/>
          <p:nvPr/>
        </p:nvGrpSpPr>
        <p:grpSpPr>
          <a:xfrm>
            <a:off x="131137" y="1113277"/>
            <a:ext cx="6587715" cy="4681236"/>
            <a:chOff x="3901441" y="1"/>
            <a:chExt cx="8127997" cy="6857998"/>
          </a:xfrm>
        </p:grpSpPr>
        <p:pic>
          <p:nvPicPr>
            <p:cNvPr id="2" name="Picture 1">
              <a:extLst>
                <a:ext uri="{FF2B5EF4-FFF2-40B4-BE49-F238E27FC236}">
                  <a16:creationId xmlns:a16="http://schemas.microsoft.com/office/drawing/2014/main" id="{88384429-ECB4-DFD3-FDFB-AA9AA8C7DEFE}"/>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rot="16200000">
              <a:off x="4536441" y="-634999"/>
              <a:ext cx="6857998" cy="8127997"/>
            </a:xfrm>
            <a:prstGeom prst="rect">
              <a:avLst/>
            </a:prstGeom>
            <a:ln w="38100">
              <a:noFill/>
            </a:ln>
          </p:spPr>
        </p:pic>
        <p:sp>
          <p:nvSpPr>
            <p:cNvPr id="3" name="Rectangle 2">
              <a:extLst>
                <a:ext uri="{FF2B5EF4-FFF2-40B4-BE49-F238E27FC236}">
                  <a16:creationId xmlns:a16="http://schemas.microsoft.com/office/drawing/2014/main" id="{C31DF137-7F4A-8334-0F19-EC957682F239}"/>
                </a:ext>
              </a:extLst>
            </p:cNvPr>
            <p:cNvSpPr/>
            <p:nvPr/>
          </p:nvSpPr>
          <p:spPr>
            <a:xfrm>
              <a:off x="7086659" y="6022848"/>
              <a:ext cx="1178560" cy="223520"/>
            </a:xfrm>
            <a:prstGeom prst="rect">
              <a:avLst/>
            </a:prstGeom>
            <a:solidFill>
              <a:srgbClr val="7AA2DE"/>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0F76B398-D720-F006-B558-A7A3E16F9C58}"/>
                </a:ext>
              </a:extLst>
            </p:cNvPr>
            <p:cNvSpPr/>
            <p:nvPr/>
          </p:nvSpPr>
          <p:spPr>
            <a:xfrm>
              <a:off x="5521382" y="1154427"/>
              <a:ext cx="1122486" cy="489178"/>
            </a:xfrm>
            <a:prstGeom prst="rect">
              <a:avLst/>
            </a:prstGeom>
            <a:solidFill>
              <a:schemeClr val="accent6">
                <a:alpha val="14000"/>
              </a:schemeClr>
            </a:solidFill>
            <a:ln w="3810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EA49444-F609-DF41-F507-6A99E1E4E76B}"/>
                </a:ext>
              </a:extLst>
            </p:cNvPr>
            <p:cNvSpPr/>
            <p:nvPr/>
          </p:nvSpPr>
          <p:spPr>
            <a:xfrm>
              <a:off x="6643867" y="1154427"/>
              <a:ext cx="1032075" cy="489177"/>
            </a:xfrm>
            <a:prstGeom prst="rect">
              <a:avLst/>
            </a:prstGeom>
            <a:solidFill>
              <a:schemeClr val="accent6">
                <a:alpha val="14000"/>
              </a:schemeClr>
            </a:solidFill>
            <a:ln w="3810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AE4C5E0-75D0-C936-C8CB-B75361933BB6}"/>
                </a:ext>
              </a:extLst>
            </p:cNvPr>
            <p:cNvSpPr/>
            <p:nvPr/>
          </p:nvSpPr>
          <p:spPr>
            <a:xfrm>
              <a:off x="5511606" y="2159300"/>
              <a:ext cx="1100432" cy="576494"/>
            </a:xfrm>
            <a:prstGeom prst="rect">
              <a:avLst/>
            </a:prstGeom>
            <a:solidFill>
              <a:schemeClr val="accent6">
                <a:alpha val="14000"/>
              </a:schemeClr>
            </a:solidFill>
            <a:ln w="3810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56CAAF1-C7D9-5C59-B9C0-FA32E37550D7}"/>
                </a:ext>
              </a:extLst>
            </p:cNvPr>
            <p:cNvSpPr/>
            <p:nvPr/>
          </p:nvSpPr>
          <p:spPr>
            <a:xfrm>
              <a:off x="6643867" y="2175043"/>
              <a:ext cx="1032075" cy="576494"/>
            </a:xfrm>
            <a:prstGeom prst="rect">
              <a:avLst/>
            </a:prstGeom>
            <a:solidFill>
              <a:schemeClr val="accent6">
                <a:alpha val="14000"/>
              </a:schemeClr>
            </a:solidFill>
            <a:ln w="3810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8D72286-51F2-B174-9D74-31A499BB8D44}"/>
                </a:ext>
              </a:extLst>
            </p:cNvPr>
            <p:cNvSpPr/>
            <p:nvPr/>
          </p:nvSpPr>
          <p:spPr>
            <a:xfrm>
              <a:off x="7675942" y="2192828"/>
              <a:ext cx="1032075" cy="576494"/>
            </a:xfrm>
            <a:prstGeom prst="rect">
              <a:avLst/>
            </a:prstGeom>
            <a:solidFill>
              <a:schemeClr val="accent6">
                <a:alpha val="14000"/>
              </a:schemeClr>
            </a:solidFill>
            <a:ln w="3810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AECA0FA-0A9B-B7F6-CEF6-2238262752F0}"/>
                </a:ext>
              </a:extLst>
            </p:cNvPr>
            <p:cNvSpPr/>
            <p:nvPr/>
          </p:nvSpPr>
          <p:spPr>
            <a:xfrm>
              <a:off x="8708016" y="2202233"/>
              <a:ext cx="1142039" cy="478996"/>
            </a:xfrm>
            <a:prstGeom prst="rect">
              <a:avLst/>
            </a:prstGeom>
            <a:solidFill>
              <a:schemeClr val="accent6">
                <a:alpha val="14000"/>
              </a:schemeClr>
            </a:solidFill>
            <a:ln w="3810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9C21FFE-3543-E63F-DC9B-7920D191B0EC}"/>
                </a:ext>
              </a:extLst>
            </p:cNvPr>
            <p:cNvSpPr/>
            <p:nvPr/>
          </p:nvSpPr>
          <p:spPr>
            <a:xfrm>
              <a:off x="8708016" y="1164610"/>
              <a:ext cx="1142039" cy="478995"/>
            </a:xfrm>
            <a:prstGeom prst="rect">
              <a:avLst/>
            </a:prstGeom>
            <a:solidFill>
              <a:schemeClr val="accent6">
                <a:alpha val="14000"/>
              </a:schemeClr>
            </a:solidFill>
            <a:ln w="3810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FFBFA94-2DC0-FB7D-9876-9531641F5B60}"/>
                </a:ext>
              </a:extLst>
            </p:cNvPr>
            <p:cNvSpPr/>
            <p:nvPr/>
          </p:nvSpPr>
          <p:spPr>
            <a:xfrm>
              <a:off x="5521382" y="1650013"/>
              <a:ext cx="1100432" cy="478995"/>
            </a:xfrm>
            <a:prstGeom prst="rect">
              <a:avLst/>
            </a:prstGeom>
            <a:solidFill>
              <a:schemeClr val="bg2">
                <a:lumMod val="50000"/>
                <a:alpha val="14000"/>
              </a:schemeClr>
            </a:solidFill>
            <a:ln w="38100">
              <a:solidFill>
                <a:schemeClr val="bg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0230217-B3A5-4C7B-445A-DFE590983B92}"/>
                </a:ext>
              </a:extLst>
            </p:cNvPr>
            <p:cNvSpPr/>
            <p:nvPr/>
          </p:nvSpPr>
          <p:spPr>
            <a:xfrm>
              <a:off x="6621814" y="1650013"/>
              <a:ext cx="1032072" cy="478995"/>
            </a:xfrm>
            <a:prstGeom prst="rect">
              <a:avLst/>
            </a:prstGeom>
            <a:solidFill>
              <a:schemeClr val="bg2">
                <a:lumMod val="50000"/>
                <a:alpha val="14000"/>
              </a:schemeClr>
            </a:solidFill>
            <a:ln w="38100">
              <a:solidFill>
                <a:schemeClr val="bg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C84A0C9-70BF-A6E9-C496-A016E042AA3C}"/>
                </a:ext>
              </a:extLst>
            </p:cNvPr>
            <p:cNvSpPr/>
            <p:nvPr/>
          </p:nvSpPr>
          <p:spPr>
            <a:xfrm>
              <a:off x="7675940" y="1154428"/>
              <a:ext cx="1032075" cy="478995"/>
            </a:xfrm>
            <a:prstGeom prst="rect">
              <a:avLst/>
            </a:prstGeom>
            <a:solidFill>
              <a:schemeClr val="bg2">
                <a:lumMod val="50000"/>
                <a:alpha val="14000"/>
              </a:schemeClr>
            </a:solidFill>
            <a:ln w="38100">
              <a:solidFill>
                <a:schemeClr val="bg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60D273C-148B-0F7F-78F0-F006B643505A}"/>
                </a:ext>
              </a:extLst>
            </p:cNvPr>
            <p:cNvSpPr/>
            <p:nvPr/>
          </p:nvSpPr>
          <p:spPr>
            <a:xfrm>
              <a:off x="7675939" y="1661388"/>
              <a:ext cx="1032075" cy="541855"/>
            </a:xfrm>
            <a:prstGeom prst="rect">
              <a:avLst/>
            </a:prstGeom>
            <a:solidFill>
              <a:schemeClr val="accent6">
                <a:alpha val="14000"/>
              </a:schemeClr>
            </a:solidFill>
            <a:ln w="3810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BF78EA66-F331-CE14-1931-3BD94455A463}"/>
                </a:ext>
              </a:extLst>
            </p:cNvPr>
            <p:cNvSpPr/>
            <p:nvPr/>
          </p:nvSpPr>
          <p:spPr>
            <a:xfrm>
              <a:off x="8717787" y="1661388"/>
              <a:ext cx="1142039" cy="478995"/>
            </a:xfrm>
            <a:prstGeom prst="rect">
              <a:avLst/>
            </a:prstGeom>
            <a:solidFill>
              <a:schemeClr val="accent6">
                <a:alpha val="14000"/>
              </a:schemeClr>
            </a:solidFill>
            <a:ln w="3810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extBox 5">
            <a:extLst>
              <a:ext uri="{FF2B5EF4-FFF2-40B4-BE49-F238E27FC236}">
                <a16:creationId xmlns:a16="http://schemas.microsoft.com/office/drawing/2014/main" id="{834F149B-520B-5880-ED8C-A64DE8F36B75}"/>
              </a:ext>
            </a:extLst>
          </p:cNvPr>
          <p:cNvSpPr txBox="1"/>
          <p:nvPr/>
        </p:nvSpPr>
        <p:spPr>
          <a:xfrm>
            <a:off x="7060513" y="1764481"/>
            <a:ext cx="2159822" cy="646331"/>
          </a:xfrm>
          <a:prstGeom prst="rect">
            <a:avLst/>
          </a:prstGeom>
          <a:noFill/>
        </p:spPr>
        <p:txBody>
          <a:bodyPr wrap="none" rtlCol="0">
            <a:spAutoFit/>
          </a:bodyPr>
          <a:lstStyle/>
          <a:p>
            <a:r>
              <a:rPr lang="en-US" dirty="0"/>
              <a:t>Grass shrimp = 9</a:t>
            </a:r>
          </a:p>
          <a:p>
            <a:r>
              <a:rPr lang="en-US" dirty="0"/>
              <a:t>Atlantic silverside = 3</a:t>
            </a:r>
          </a:p>
        </p:txBody>
      </p:sp>
      <p:pic>
        <p:nvPicPr>
          <p:cNvPr id="19" name="Picture 18">
            <a:extLst>
              <a:ext uri="{FF2B5EF4-FFF2-40B4-BE49-F238E27FC236}">
                <a16:creationId xmlns:a16="http://schemas.microsoft.com/office/drawing/2014/main" id="{DE2BAE2E-7250-D2C3-F1CB-7B202181256F}"/>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4783049" y="3471252"/>
            <a:ext cx="7392766" cy="3103847"/>
          </a:xfrm>
          <a:prstGeom prst="rect">
            <a:avLst/>
          </a:prstGeom>
          <a:ln w="19050">
            <a:solidFill>
              <a:schemeClr val="tx1"/>
            </a:solidFill>
          </a:ln>
        </p:spPr>
      </p:pic>
      <p:sp>
        <p:nvSpPr>
          <p:cNvPr id="25" name="Connector: Curved 24">
            <a:extLst>
              <a:ext uri="{FF2B5EF4-FFF2-40B4-BE49-F238E27FC236}">
                <a16:creationId xmlns:a16="http://schemas.microsoft.com/office/drawing/2014/main" id="{5B097FDC-78DB-4CDE-A16C-E2F6F3FD1B0F}"/>
              </a:ext>
            </a:extLst>
          </p:cNvPr>
          <p:cNvSpPr/>
          <p:nvPr/>
        </p:nvSpPr>
        <p:spPr>
          <a:xfrm>
            <a:off x="5141932" y="2445026"/>
            <a:ext cx="3023219" cy="1202635"/>
          </a:xfrm>
          <a:prstGeom prst="curvedConnector2">
            <a:avLst/>
          </a:prstGeom>
          <a:solidFill>
            <a:srgbClr val="000000">
              <a:alpha val="5000"/>
            </a:srgbClr>
          </a:solidFill>
          <a:ln w="38100">
            <a:solidFill>
              <a:srgbClr val="0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wrap="none" rtlCol="0" anchor="ctr" anchorCtr="1"/>
          <a:lstStyle/>
          <a:p>
            <a:endParaRPr lang="en-US">
              <a:solidFill>
                <a:srgbClr val="000000"/>
              </a:solidFill>
            </a:endParaRPr>
          </a:p>
        </p:txBody>
      </p:sp>
      <p:sp>
        <p:nvSpPr>
          <p:cNvPr id="28" name="TextBox 27">
            <a:extLst>
              <a:ext uri="{FF2B5EF4-FFF2-40B4-BE49-F238E27FC236}">
                <a16:creationId xmlns:a16="http://schemas.microsoft.com/office/drawing/2014/main" id="{7A165057-6F5E-5FB2-2FB0-D561B64BD0EE}"/>
              </a:ext>
            </a:extLst>
          </p:cNvPr>
          <p:cNvSpPr txBox="1"/>
          <p:nvPr/>
        </p:nvSpPr>
        <p:spPr>
          <a:xfrm>
            <a:off x="4889136" y="1641059"/>
            <a:ext cx="716017" cy="1446550"/>
          </a:xfrm>
          <a:prstGeom prst="rect">
            <a:avLst/>
          </a:prstGeom>
          <a:noFill/>
        </p:spPr>
        <p:txBody>
          <a:bodyPr wrap="square" rtlCol="0">
            <a:spAutoFit/>
          </a:bodyPr>
          <a:lstStyle/>
          <a:p>
            <a:r>
              <a:rPr lang="en-US" sz="8800" dirty="0"/>
              <a:t>]</a:t>
            </a:r>
          </a:p>
        </p:txBody>
      </p:sp>
    </p:spTree>
    <p:extLst>
      <p:ext uri="{BB962C8B-B14F-4D97-AF65-F5344CB8AC3E}">
        <p14:creationId xmlns:p14="http://schemas.microsoft.com/office/powerpoint/2010/main" val="78866830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54C33-664D-7408-E151-5454D3DB922B}"/>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595B1291-ABAE-5000-83BE-4CBE0C9AFB19}"/>
              </a:ext>
            </a:extLst>
          </p:cNvPr>
          <p:cNvSpPr>
            <a:spLocks noGrp="1"/>
          </p:cNvSpPr>
          <p:nvPr>
            <p:ph idx="1"/>
          </p:nvPr>
        </p:nvSpPr>
        <p:spPr>
          <a:xfrm>
            <a:off x="838200" y="1654176"/>
            <a:ext cx="10515600" cy="4351338"/>
          </a:xfrm>
        </p:spPr>
        <p:txBody>
          <a:bodyPr>
            <a:noAutofit/>
          </a:bodyPr>
          <a:lstStyle/>
          <a:p>
            <a:pPr marL="514350" indent="-514350">
              <a:buAutoNum type="arabicPeriod"/>
            </a:pPr>
            <a:r>
              <a:rPr lang="en-US" sz="1800" dirty="0">
                <a:solidFill>
                  <a:srgbClr val="000000"/>
                </a:solidFill>
                <a:effectLst/>
                <a:latin typeface="Arial" panose="020B0604020202020204" pitchFamily="34" charset="0"/>
                <a:cs typeface="Arial" panose="020B0604020202020204" pitchFamily="34" charset="0"/>
              </a:rPr>
              <a:t>Able, K.W., </a:t>
            </a:r>
            <a:r>
              <a:rPr lang="en-US" sz="1800" dirty="0" err="1">
                <a:solidFill>
                  <a:srgbClr val="000000"/>
                </a:solidFill>
                <a:effectLst/>
                <a:latin typeface="Arial" panose="020B0604020202020204" pitchFamily="34" charset="0"/>
                <a:cs typeface="Arial" panose="020B0604020202020204" pitchFamily="34" charset="0"/>
              </a:rPr>
              <a:t>Manderson</a:t>
            </a:r>
            <a:r>
              <a:rPr lang="en-US" sz="1800" dirty="0">
                <a:solidFill>
                  <a:srgbClr val="000000"/>
                </a:solidFill>
                <a:effectLst/>
                <a:latin typeface="Arial" panose="020B0604020202020204" pitchFamily="34" charset="0"/>
                <a:cs typeface="Arial" panose="020B0604020202020204" pitchFamily="34" charset="0"/>
              </a:rPr>
              <a:t>, J.P. &amp; Studholme, A.L. (1998). The distribution of shallow water juvenile fishes in an urban estuary: The effects of manmade structures in the lower Hudson River. Estuaries 21, 731–744. https://</a:t>
            </a:r>
            <a:r>
              <a:rPr lang="en-US" sz="1800" dirty="0" err="1">
                <a:solidFill>
                  <a:srgbClr val="000000"/>
                </a:solidFill>
                <a:effectLst/>
                <a:latin typeface="Arial" panose="020B0604020202020204" pitchFamily="34" charset="0"/>
                <a:cs typeface="Arial" panose="020B0604020202020204" pitchFamily="34" charset="0"/>
              </a:rPr>
              <a:t>doi.org</a:t>
            </a:r>
            <a:r>
              <a:rPr lang="en-US" sz="1800" dirty="0">
                <a:solidFill>
                  <a:srgbClr val="000000"/>
                </a:solidFill>
                <a:effectLst/>
                <a:latin typeface="Arial" panose="020B0604020202020204" pitchFamily="34" charset="0"/>
                <a:cs typeface="Arial" panose="020B0604020202020204" pitchFamily="34" charset="0"/>
              </a:rPr>
              <a:t>/10.2307/1353277</a:t>
            </a:r>
          </a:p>
          <a:p>
            <a:pPr marL="514350" indent="-514350">
              <a:buAutoNum type="arabicPeriod"/>
            </a:pPr>
            <a:r>
              <a:rPr lang="en-US" sz="1800" dirty="0" err="1">
                <a:solidFill>
                  <a:srgbClr val="000000"/>
                </a:solidFill>
                <a:effectLst/>
                <a:latin typeface="Arial" panose="020B0604020202020204" pitchFamily="34" charset="0"/>
                <a:cs typeface="Arial" panose="020B0604020202020204" pitchFamily="34" charset="0"/>
              </a:rPr>
              <a:t>Bilkovic</a:t>
            </a:r>
            <a:r>
              <a:rPr lang="en-US" sz="1800" dirty="0">
                <a:solidFill>
                  <a:srgbClr val="000000"/>
                </a:solidFill>
                <a:effectLst/>
                <a:latin typeface="Arial" panose="020B0604020202020204" pitchFamily="34" charset="0"/>
                <a:cs typeface="Arial" panose="020B0604020202020204" pitchFamily="34" charset="0"/>
              </a:rPr>
              <a:t> D.M. &amp; </a:t>
            </a:r>
            <a:r>
              <a:rPr lang="en-US" sz="1800" dirty="0" err="1">
                <a:solidFill>
                  <a:srgbClr val="000000"/>
                </a:solidFill>
                <a:effectLst/>
                <a:latin typeface="Arial" panose="020B0604020202020204" pitchFamily="34" charset="0"/>
                <a:cs typeface="Arial" panose="020B0604020202020204" pitchFamily="34" charset="0"/>
              </a:rPr>
              <a:t>Roggero</a:t>
            </a:r>
            <a:r>
              <a:rPr lang="en-US" sz="1800" dirty="0">
                <a:solidFill>
                  <a:srgbClr val="000000"/>
                </a:solidFill>
                <a:effectLst/>
                <a:latin typeface="Arial" panose="020B0604020202020204" pitchFamily="34" charset="0"/>
                <a:cs typeface="Arial" panose="020B0604020202020204" pitchFamily="34" charset="0"/>
              </a:rPr>
              <a:t>, M.M. (2008). Effects of coastal development on nearshore estuarine nekton communities. Mar </a:t>
            </a:r>
            <a:r>
              <a:rPr lang="en-US" sz="1800" dirty="0" err="1">
                <a:solidFill>
                  <a:srgbClr val="000000"/>
                </a:solidFill>
                <a:effectLst/>
                <a:latin typeface="Arial" panose="020B0604020202020204" pitchFamily="34" charset="0"/>
                <a:cs typeface="Arial" panose="020B0604020202020204" pitchFamily="34" charset="0"/>
              </a:rPr>
              <a:t>Ecol</a:t>
            </a:r>
            <a:r>
              <a:rPr lang="en-US" sz="1800" dirty="0">
                <a:solidFill>
                  <a:srgbClr val="000000"/>
                </a:solidFill>
                <a:effectLst/>
                <a:latin typeface="Arial" panose="020B0604020202020204" pitchFamily="34" charset="0"/>
                <a:cs typeface="Arial" panose="020B0604020202020204" pitchFamily="34" charset="0"/>
              </a:rPr>
              <a:t> Prog Ser 358:27-39. https://</a:t>
            </a:r>
            <a:r>
              <a:rPr lang="en-US" sz="1800" dirty="0" err="1">
                <a:solidFill>
                  <a:srgbClr val="000000"/>
                </a:solidFill>
                <a:effectLst/>
                <a:latin typeface="Arial" panose="020B0604020202020204" pitchFamily="34" charset="0"/>
                <a:cs typeface="Arial" panose="020B0604020202020204" pitchFamily="34" charset="0"/>
              </a:rPr>
              <a:t>doi.org</a:t>
            </a:r>
            <a:r>
              <a:rPr lang="en-US" sz="1800" dirty="0">
                <a:solidFill>
                  <a:srgbClr val="000000"/>
                </a:solidFill>
                <a:effectLst/>
                <a:latin typeface="Arial" panose="020B0604020202020204" pitchFamily="34" charset="0"/>
                <a:cs typeface="Arial" panose="020B0604020202020204" pitchFamily="34" charset="0"/>
              </a:rPr>
              <a:t>/10.3354/meps072793. </a:t>
            </a:r>
          </a:p>
          <a:p>
            <a:pPr marL="514350" indent="-514350">
              <a:buAutoNum type="arabicPeriod"/>
            </a:pPr>
            <a:r>
              <a:rPr lang="en-US" sz="1800" dirty="0">
                <a:solidFill>
                  <a:srgbClr val="000000"/>
                </a:solidFill>
                <a:effectLst/>
                <a:latin typeface="Arial" panose="020B0604020202020204" pitchFamily="34" charset="0"/>
                <a:cs typeface="Arial" panose="020B0604020202020204" pitchFamily="34" charset="0"/>
              </a:rPr>
              <a:t>Gray, J.R., G. D. </a:t>
            </a:r>
            <a:r>
              <a:rPr lang="en-US" sz="1800" dirty="0" err="1">
                <a:solidFill>
                  <a:srgbClr val="000000"/>
                </a:solidFill>
                <a:effectLst/>
                <a:latin typeface="Arial" panose="020B0604020202020204" pitchFamily="34" charset="0"/>
                <a:cs typeface="Arial" panose="020B0604020202020204" pitchFamily="34" charset="0"/>
              </a:rPr>
              <a:t>Glysson</a:t>
            </a:r>
            <a:r>
              <a:rPr lang="en-US" sz="1800" dirty="0">
                <a:solidFill>
                  <a:srgbClr val="000000"/>
                </a:solidFill>
                <a:effectLst/>
                <a:latin typeface="Arial" panose="020B0604020202020204" pitchFamily="34" charset="0"/>
                <a:cs typeface="Arial" panose="020B0604020202020204" pitchFamily="34" charset="0"/>
              </a:rPr>
              <a:t>, L.M. Turcios, &amp; G.E. Schwarz (2000). Comparability of suspended-sediment concentration and total suspended solids data. U.S. Geological Survey, Water-Resources Investigations Report 00-4191, Reston, </a:t>
            </a:r>
            <a:r>
              <a:rPr lang="en-US" sz="1800" dirty="0" err="1">
                <a:solidFill>
                  <a:srgbClr val="000000"/>
                </a:solidFill>
                <a:effectLst/>
                <a:latin typeface="Arial" panose="020B0604020202020204" pitchFamily="34" charset="0"/>
                <a:cs typeface="Arial" panose="020B0604020202020204" pitchFamily="34" charset="0"/>
              </a:rPr>
              <a:t>Va</a:t>
            </a:r>
            <a:endParaRPr lang="en-US" sz="1800" dirty="0">
              <a:solidFill>
                <a:srgbClr val="000000"/>
              </a:solidFill>
              <a:latin typeface="Arial" panose="020B0604020202020204" pitchFamily="34" charset="0"/>
              <a:cs typeface="Arial" panose="020B0604020202020204" pitchFamily="34" charset="0"/>
            </a:endParaRPr>
          </a:p>
          <a:p>
            <a:pPr marL="514350" indent="-514350">
              <a:buAutoNum type="arabicPeriod"/>
            </a:pPr>
            <a:r>
              <a:rPr lang="en-US" sz="1800" dirty="0">
                <a:solidFill>
                  <a:srgbClr val="000000"/>
                </a:solidFill>
                <a:effectLst/>
                <a:latin typeface="Arial" panose="020B0604020202020204" pitchFamily="34" charset="0"/>
                <a:cs typeface="Arial" panose="020B0604020202020204" pitchFamily="34" charset="0"/>
              </a:rPr>
              <a:t>Heisler, J., </a:t>
            </a:r>
            <a:r>
              <a:rPr lang="en-US" sz="1800" dirty="0" err="1">
                <a:solidFill>
                  <a:srgbClr val="000000"/>
                </a:solidFill>
                <a:effectLst/>
                <a:latin typeface="Arial" panose="020B0604020202020204" pitchFamily="34" charset="0"/>
                <a:cs typeface="Arial" panose="020B0604020202020204" pitchFamily="34" charset="0"/>
              </a:rPr>
              <a:t>Glibert</a:t>
            </a:r>
            <a:r>
              <a:rPr lang="en-US" sz="1800" dirty="0">
                <a:solidFill>
                  <a:srgbClr val="000000"/>
                </a:solidFill>
                <a:effectLst/>
                <a:latin typeface="Arial" panose="020B0604020202020204" pitchFamily="34" charset="0"/>
                <a:cs typeface="Arial" panose="020B0604020202020204" pitchFamily="34" charset="0"/>
              </a:rPr>
              <a:t>, P.M., Burkholder, J.M., Anderson, D.M., </a:t>
            </a:r>
            <a:r>
              <a:rPr lang="en-US" sz="1800" dirty="0" err="1">
                <a:solidFill>
                  <a:srgbClr val="000000"/>
                </a:solidFill>
                <a:effectLst/>
                <a:latin typeface="Arial" panose="020B0604020202020204" pitchFamily="34" charset="0"/>
                <a:cs typeface="Arial" panose="020B0604020202020204" pitchFamily="34" charset="0"/>
              </a:rPr>
              <a:t>Cochlan</a:t>
            </a:r>
            <a:r>
              <a:rPr lang="en-US" sz="1800" dirty="0">
                <a:solidFill>
                  <a:srgbClr val="000000"/>
                </a:solidFill>
                <a:effectLst/>
                <a:latin typeface="Arial" panose="020B0604020202020204" pitchFamily="34" charset="0"/>
                <a:cs typeface="Arial" panose="020B0604020202020204" pitchFamily="34" charset="0"/>
              </a:rPr>
              <a:t>, W., Dennison, W.C., Dortch, Q., </a:t>
            </a:r>
            <a:r>
              <a:rPr lang="en-US" sz="1800" dirty="0" err="1">
                <a:solidFill>
                  <a:srgbClr val="000000"/>
                </a:solidFill>
                <a:effectLst/>
                <a:latin typeface="Arial" panose="020B0604020202020204" pitchFamily="34" charset="0"/>
                <a:cs typeface="Arial" panose="020B0604020202020204" pitchFamily="34" charset="0"/>
              </a:rPr>
              <a:t>Gobler</a:t>
            </a:r>
            <a:r>
              <a:rPr lang="en-US" sz="1800" dirty="0">
                <a:solidFill>
                  <a:srgbClr val="000000"/>
                </a:solidFill>
                <a:effectLst/>
                <a:latin typeface="Arial" panose="020B0604020202020204" pitchFamily="34" charset="0"/>
                <a:cs typeface="Arial" panose="020B0604020202020204" pitchFamily="34" charset="0"/>
              </a:rPr>
              <a:t>, C.J., Heil, C.A., Humphries, E., </a:t>
            </a:r>
            <a:r>
              <a:rPr lang="en-US" sz="1800" dirty="0" err="1">
                <a:solidFill>
                  <a:srgbClr val="000000"/>
                </a:solidFill>
                <a:effectLst/>
                <a:latin typeface="Arial" panose="020B0604020202020204" pitchFamily="34" charset="0"/>
                <a:cs typeface="Arial" panose="020B0604020202020204" pitchFamily="34" charset="0"/>
              </a:rPr>
              <a:t>Lewitus</a:t>
            </a:r>
            <a:r>
              <a:rPr lang="en-US" sz="1800" dirty="0">
                <a:solidFill>
                  <a:srgbClr val="000000"/>
                </a:solidFill>
                <a:effectLst/>
                <a:latin typeface="Arial" panose="020B0604020202020204" pitchFamily="34" charset="0"/>
                <a:cs typeface="Arial" panose="020B0604020202020204" pitchFamily="34" charset="0"/>
              </a:rPr>
              <a:t>, A., </a:t>
            </a:r>
            <a:r>
              <a:rPr lang="en-US" sz="1800" dirty="0" err="1">
                <a:solidFill>
                  <a:srgbClr val="000000"/>
                </a:solidFill>
                <a:effectLst/>
                <a:latin typeface="Arial" panose="020B0604020202020204" pitchFamily="34" charset="0"/>
                <a:cs typeface="Arial" panose="020B0604020202020204" pitchFamily="34" charset="0"/>
              </a:rPr>
              <a:t>Magnien</a:t>
            </a:r>
            <a:r>
              <a:rPr lang="en-US" sz="1800" dirty="0">
                <a:solidFill>
                  <a:srgbClr val="000000"/>
                </a:solidFill>
                <a:effectLst/>
                <a:latin typeface="Arial" panose="020B0604020202020204" pitchFamily="34" charset="0"/>
                <a:cs typeface="Arial" panose="020B0604020202020204" pitchFamily="34" charset="0"/>
              </a:rPr>
              <a:t>, </a:t>
            </a:r>
            <a:r>
              <a:rPr lang="en-US" sz="1800" dirty="0" err="1">
                <a:solidFill>
                  <a:srgbClr val="000000"/>
                </a:solidFill>
                <a:effectLst/>
                <a:latin typeface="Arial" panose="020B0604020202020204" pitchFamily="34" charset="0"/>
                <a:cs typeface="Arial" panose="020B0604020202020204" pitchFamily="34" charset="0"/>
              </a:rPr>
              <a:t>R.,Marshall</a:t>
            </a:r>
            <a:r>
              <a:rPr lang="en-US" sz="1800" dirty="0">
                <a:solidFill>
                  <a:srgbClr val="000000"/>
                </a:solidFill>
                <a:effectLst/>
                <a:latin typeface="Arial" panose="020B0604020202020204" pitchFamily="34" charset="0"/>
                <a:cs typeface="Arial" panose="020B0604020202020204" pitchFamily="34" charset="0"/>
              </a:rPr>
              <a:t>, H.G., </a:t>
            </a:r>
            <a:r>
              <a:rPr lang="en-US" sz="1800" dirty="0" err="1">
                <a:solidFill>
                  <a:srgbClr val="000000"/>
                </a:solidFill>
                <a:effectLst/>
                <a:latin typeface="Arial" panose="020B0604020202020204" pitchFamily="34" charset="0"/>
                <a:cs typeface="Arial" panose="020B0604020202020204" pitchFamily="34" charset="0"/>
              </a:rPr>
              <a:t>Sellner</a:t>
            </a:r>
            <a:r>
              <a:rPr lang="en-US" sz="1800" dirty="0">
                <a:solidFill>
                  <a:srgbClr val="000000"/>
                </a:solidFill>
                <a:effectLst/>
                <a:latin typeface="Arial" panose="020B0604020202020204" pitchFamily="34" charset="0"/>
                <a:cs typeface="Arial" panose="020B0604020202020204" pitchFamily="34" charset="0"/>
              </a:rPr>
              <a:t>, K., </a:t>
            </a:r>
            <a:r>
              <a:rPr lang="en-US" sz="1800" dirty="0" err="1">
                <a:solidFill>
                  <a:srgbClr val="000000"/>
                </a:solidFill>
                <a:effectLst/>
                <a:latin typeface="Arial" panose="020B0604020202020204" pitchFamily="34" charset="0"/>
                <a:cs typeface="Arial" panose="020B0604020202020204" pitchFamily="34" charset="0"/>
              </a:rPr>
              <a:t>Stockwell</a:t>
            </a:r>
            <a:r>
              <a:rPr lang="en-US" sz="1800" dirty="0">
                <a:solidFill>
                  <a:srgbClr val="000000"/>
                </a:solidFill>
                <a:effectLst/>
                <a:latin typeface="Arial" panose="020B0604020202020204" pitchFamily="34" charset="0"/>
                <a:cs typeface="Arial" panose="020B0604020202020204" pitchFamily="34" charset="0"/>
              </a:rPr>
              <a:t>, D.A., </a:t>
            </a:r>
            <a:r>
              <a:rPr lang="en-US" sz="1800" dirty="0" err="1">
                <a:solidFill>
                  <a:srgbClr val="000000"/>
                </a:solidFill>
                <a:effectLst/>
                <a:latin typeface="Arial" panose="020B0604020202020204" pitchFamily="34" charset="0"/>
                <a:cs typeface="Arial" panose="020B0604020202020204" pitchFamily="34" charset="0"/>
              </a:rPr>
              <a:t>Stoecker</a:t>
            </a:r>
            <a:r>
              <a:rPr lang="en-US" sz="1800" dirty="0">
                <a:solidFill>
                  <a:srgbClr val="000000"/>
                </a:solidFill>
                <a:effectLst/>
                <a:latin typeface="Arial" panose="020B0604020202020204" pitchFamily="34" charset="0"/>
                <a:cs typeface="Arial" panose="020B0604020202020204" pitchFamily="34" charset="0"/>
              </a:rPr>
              <a:t>, D.K., &amp; </a:t>
            </a:r>
            <a:r>
              <a:rPr lang="en-US" sz="1800" dirty="0" err="1">
                <a:solidFill>
                  <a:srgbClr val="000000"/>
                </a:solidFill>
                <a:effectLst/>
                <a:latin typeface="Arial" panose="020B0604020202020204" pitchFamily="34" charset="0"/>
                <a:cs typeface="Arial" panose="020B0604020202020204" pitchFamily="34" charset="0"/>
              </a:rPr>
              <a:t>Suddleson</a:t>
            </a:r>
            <a:r>
              <a:rPr lang="en-US" sz="1800" dirty="0">
                <a:solidFill>
                  <a:srgbClr val="000000"/>
                </a:solidFill>
                <a:effectLst/>
                <a:latin typeface="Arial" panose="020B0604020202020204" pitchFamily="34" charset="0"/>
                <a:cs typeface="Arial" panose="020B0604020202020204" pitchFamily="34" charset="0"/>
              </a:rPr>
              <a:t>, M. (2008). Eutrophication and harmful algal blooms: A scientific consensus. Harmful Algae, 8(1),3–13. </a:t>
            </a:r>
            <a:r>
              <a:rPr lang="en-US" sz="1800" dirty="0">
                <a:solidFill>
                  <a:srgbClr val="000000"/>
                </a:solidFill>
                <a:effectLst/>
                <a:latin typeface="Arial" panose="020B0604020202020204" pitchFamily="34" charset="0"/>
                <a:cs typeface="Arial" panose="020B0604020202020204" pitchFamily="34" charset="0"/>
                <a:hlinkClick r:id="rId3"/>
              </a:rPr>
              <a:t>https://doi.org/10.1016/j.hal.2008.08.00</a:t>
            </a:r>
            <a:endParaRPr lang="en-US" sz="1800" dirty="0">
              <a:solidFill>
                <a:srgbClr val="000000"/>
              </a:solidFill>
              <a:effectLst/>
              <a:latin typeface="Arial" panose="020B0604020202020204" pitchFamily="34" charset="0"/>
              <a:cs typeface="Arial" panose="020B0604020202020204" pitchFamily="34" charset="0"/>
            </a:endParaRPr>
          </a:p>
          <a:p>
            <a:pPr marL="514350" indent="-514350">
              <a:buFont typeface="Arial" panose="020B0604020202020204" pitchFamily="34" charset="0"/>
              <a:buAutoNum type="arabicPeriod"/>
            </a:pPr>
            <a:r>
              <a:rPr lang="en-US" sz="1800" dirty="0">
                <a:effectLst/>
                <a:latin typeface="Arial" panose="020B0604020202020204" pitchFamily="34" charset="0"/>
                <a:ea typeface="Times New Roman" panose="02020603050405020304" pitchFamily="18" charset="0"/>
                <a:cs typeface="Arial" panose="020B0604020202020204" pitchFamily="34" charset="0"/>
              </a:rPr>
              <a:t>http://</a:t>
            </a:r>
            <a:r>
              <a:rPr lang="en-US" sz="1800" dirty="0" err="1">
                <a:effectLst/>
                <a:latin typeface="Arial" panose="020B0604020202020204" pitchFamily="34" charset="0"/>
                <a:ea typeface="Times New Roman" panose="02020603050405020304" pitchFamily="18" charset="0"/>
                <a:cs typeface="Arial" panose="020B0604020202020204" pitchFamily="34" charset="0"/>
              </a:rPr>
              <a:t>www.countrysideinfo.co.uk</a:t>
            </a:r>
            <a:r>
              <a:rPr lang="en-US" sz="1800" dirty="0">
                <a:effectLst/>
                <a:latin typeface="Arial" panose="020B0604020202020204" pitchFamily="34" charset="0"/>
                <a:ea typeface="Times New Roman" panose="02020603050405020304" pitchFamily="18" charset="0"/>
                <a:cs typeface="Arial" panose="020B0604020202020204" pitchFamily="34" charset="0"/>
              </a:rPr>
              <a:t>/</a:t>
            </a:r>
            <a:r>
              <a:rPr lang="en-US" sz="1800" dirty="0" err="1">
                <a:effectLst/>
                <a:latin typeface="Arial" panose="020B0604020202020204" pitchFamily="34" charset="0"/>
                <a:ea typeface="Times New Roman" panose="02020603050405020304" pitchFamily="18" charset="0"/>
                <a:cs typeface="Arial" panose="020B0604020202020204" pitchFamily="34" charset="0"/>
              </a:rPr>
              <a:t>simpsons.htm</a:t>
            </a:r>
            <a:endParaRPr lang="en-US" sz="1800" dirty="0">
              <a:solidFill>
                <a:srgbClr val="000000"/>
              </a:solidFill>
              <a:effectLst/>
              <a:latin typeface="Arial" panose="020B0604020202020204" pitchFamily="34" charset="0"/>
              <a:cs typeface="Arial" panose="020B0604020202020204" pitchFamily="34" charset="0"/>
            </a:endParaRPr>
          </a:p>
          <a:p>
            <a:pPr marL="514350" indent="-514350">
              <a:buFont typeface="Arial" panose="020B0604020202020204" pitchFamily="34" charset="0"/>
              <a:buAutoNum type="arabicPeriod"/>
            </a:pPr>
            <a:r>
              <a:rPr lang="en-US" sz="1800" u="none" strike="noStrike"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Edwards, M., </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Messerschmidt, T., </a:t>
            </a:r>
            <a:r>
              <a:rPr lang="en-US" sz="18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Salmoiraghi</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A.C., Du, Z., &amp; </a:t>
            </a:r>
            <a:r>
              <a:rPr lang="en-US" sz="18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Rolan</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Z. Influence of human activity on ecosystem structure and function among tidal creeks. Poster presented at: Virginia Institute of Marine Science MSCI503 Poster Session, 5 May 2023, Gloucester Point, VA. </a:t>
            </a:r>
          </a:p>
          <a:p>
            <a:pPr marL="514350" indent="-514350">
              <a:buAutoNum type="arabicPeriod"/>
            </a:pPr>
            <a:endParaRPr lang="en-US" sz="1800" dirty="0">
              <a:solidFill>
                <a:srgbClr val="000000"/>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3751986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54C33-664D-7408-E151-5454D3DB922B}"/>
              </a:ext>
            </a:extLst>
          </p:cNvPr>
          <p:cNvSpPr>
            <a:spLocks noGrp="1"/>
          </p:cNvSpPr>
          <p:nvPr>
            <p:ph type="title"/>
          </p:nvPr>
        </p:nvSpPr>
        <p:spPr>
          <a:xfrm>
            <a:off x="838199" y="-293450"/>
            <a:ext cx="10515600" cy="1325563"/>
          </a:xfrm>
        </p:spPr>
        <p:txBody>
          <a:bodyPr/>
          <a:lstStyle/>
          <a:p>
            <a:r>
              <a:rPr lang="en-US" dirty="0"/>
              <a:t>Timelapse Video of Figure 1. Example set up</a:t>
            </a:r>
          </a:p>
        </p:txBody>
      </p:sp>
      <p:pic>
        <p:nvPicPr>
          <p:cNvPr id="6" name="IMG_1951_E1DDCF6D-95E2-4F3A-8B0C-1A2790C3FD41.mp4">
            <a:hlinkClick r:id="" action="ppaction://media"/>
            <a:extLst>
              <a:ext uri="{FF2B5EF4-FFF2-40B4-BE49-F238E27FC236}">
                <a16:creationId xmlns:a16="http://schemas.microsoft.com/office/drawing/2014/main" id="{15F62B3F-2EE8-A760-B3A3-52FF0B2DB5CE}"/>
              </a:ext>
            </a:extLst>
          </p:cNvPr>
          <p:cNvPicPr>
            <a:picLocks noGrp="1" noChangeAspect="1"/>
          </p:cNvPicPr>
          <p:nvPr>
            <p:ph idx="1"/>
            <a:videoFile r:link="rId2"/>
            <p:extLst>
              <p:ext uri="{DAA4B4D4-6D71-4841-9C94-3DE7FCFB9230}">
                <p14:media xmlns:p14="http://schemas.microsoft.com/office/powerpoint/2010/main" r:embed="rId1">
                  <p14:fade out="620"/>
                </p14:media>
              </p:ext>
            </p:extLst>
          </p:nvPr>
        </p:nvPicPr>
        <p:blipFill>
          <a:blip r:embed="rId5"/>
          <a:stretch>
            <a:fillRect/>
          </a:stretch>
        </p:blipFill>
        <p:spPr>
          <a:xfrm>
            <a:off x="1184366" y="666269"/>
            <a:ext cx="9823267" cy="5525462"/>
          </a:xfrm>
        </p:spPr>
      </p:pic>
      <p:sp>
        <p:nvSpPr>
          <p:cNvPr id="7" name="TextBox 6">
            <a:extLst>
              <a:ext uri="{FF2B5EF4-FFF2-40B4-BE49-F238E27FC236}">
                <a16:creationId xmlns:a16="http://schemas.microsoft.com/office/drawing/2014/main" id="{4CA533EE-8194-260A-CC17-D7560EF37802}"/>
              </a:ext>
            </a:extLst>
          </p:cNvPr>
          <p:cNvSpPr txBox="1"/>
          <p:nvPr/>
        </p:nvSpPr>
        <p:spPr>
          <a:xfrm>
            <a:off x="10053675" y="0"/>
            <a:ext cx="2138325" cy="253916"/>
          </a:xfrm>
          <a:prstGeom prst="rect">
            <a:avLst/>
          </a:prstGeom>
          <a:noFill/>
        </p:spPr>
        <p:txBody>
          <a:bodyPr wrap="square" rtlCol="0">
            <a:spAutoFit/>
          </a:bodyPr>
          <a:lstStyle/>
          <a:p>
            <a:pPr algn="r"/>
            <a:r>
              <a:rPr lang="en-US" sz="1050" dirty="0">
                <a:solidFill>
                  <a:schemeClr val="tx1">
                    <a:alpha val="29624"/>
                  </a:schemeClr>
                </a:solidFill>
              </a:rPr>
              <a:t>Video provided by </a:t>
            </a:r>
            <a:r>
              <a:rPr lang="en-US" sz="1050" dirty="0" err="1">
                <a:solidFill>
                  <a:schemeClr val="tx1">
                    <a:alpha val="29624"/>
                  </a:schemeClr>
                </a:solidFill>
              </a:rPr>
              <a:t>A.C.Salmoiraghi</a:t>
            </a:r>
            <a:endParaRPr lang="en-US" sz="1050" dirty="0">
              <a:solidFill>
                <a:schemeClr val="tx1">
                  <a:alpha val="29624"/>
                </a:schemeClr>
              </a:solidFill>
            </a:endParaRPr>
          </a:p>
        </p:txBody>
      </p:sp>
      <p:sp>
        <p:nvSpPr>
          <p:cNvPr id="8" name="TextBox 7">
            <a:extLst>
              <a:ext uri="{FF2B5EF4-FFF2-40B4-BE49-F238E27FC236}">
                <a16:creationId xmlns:a16="http://schemas.microsoft.com/office/drawing/2014/main" id="{35BAEAFE-4041-0C5B-3665-10CE8C3AF30E}"/>
              </a:ext>
            </a:extLst>
          </p:cNvPr>
          <p:cNvSpPr txBox="1"/>
          <p:nvPr/>
        </p:nvSpPr>
        <p:spPr>
          <a:xfrm>
            <a:off x="18149" y="6419418"/>
            <a:ext cx="12155700" cy="369332"/>
          </a:xfrm>
          <a:prstGeom prst="rect">
            <a:avLst/>
          </a:prstGeom>
          <a:noFill/>
        </p:spPr>
        <p:txBody>
          <a:bodyPr wrap="none" rtlCol="0">
            <a:spAutoFit/>
          </a:bodyPr>
          <a:lstStyle/>
          <a:p>
            <a:r>
              <a:rPr lang="en-US" dirty="0"/>
              <a:t>*Paper clips being used in place of beads because I did not have any beads with me. This is just to show where beads could go.*</a:t>
            </a:r>
          </a:p>
        </p:txBody>
      </p:sp>
    </p:spTree>
    <p:extLst>
      <p:ext uri="{BB962C8B-B14F-4D97-AF65-F5344CB8AC3E}">
        <p14:creationId xmlns:p14="http://schemas.microsoft.com/office/powerpoint/2010/main" val="659280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960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553D15C3-A8E3-1721-D880-516CC9341549}"/>
              </a:ext>
            </a:extLst>
          </p:cNvPr>
          <p:cNvGraphicFramePr>
            <a:graphicFrameLocks noGrp="1"/>
          </p:cNvGraphicFramePr>
          <p:nvPr>
            <p:extLst>
              <p:ext uri="{D42A27DB-BD31-4B8C-83A1-F6EECF244321}">
                <p14:modId xmlns:p14="http://schemas.microsoft.com/office/powerpoint/2010/main" val="2159317137"/>
              </p:ext>
            </p:extLst>
          </p:nvPr>
        </p:nvGraphicFramePr>
        <p:xfrm>
          <a:off x="0" y="682390"/>
          <a:ext cx="12060864" cy="6750803"/>
        </p:xfrm>
        <a:graphic>
          <a:graphicData uri="http://schemas.openxmlformats.org/drawingml/2006/table">
            <a:tbl>
              <a:tblPr firstRow="1" bandRow="1">
                <a:tableStyleId>{5C22544A-7EE6-4342-B048-85BDC9FD1C3A}</a:tableStyleId>
              </a:tblPr>
              <a:tblGrid>
                <a:gridCol w="791872">
                  <a:extLst>
                    <a:ext uri="{9D8B030D-6E8A-4147-A177-3AD203B41FA5}">
                      <a16:colId xmlns:a16="http://schemas.microsoft.com/office/drawing/2014/main" val="1348779684"/>
                    </a:ext>
                  </a:extLst>
                </a:gridCol>
                <a:gridCol w="1609856">
                  <a:extLst>
                    <a:ext uri="{9D8B030D-6E8A-4147-A177-3AD203B41FA5}">
                      <a16:colId xmlns:a16="http://schemas.microsoft.com/office/drawing/2014/main" val="1754259532"/>
                    </a:ext>
                  </a:extLst>
                </a:gridCol>
                <a:gridCol w="1609856">
                  <a:extLst>
                    <a:ext uri="{9D8B030D-6E8A-4147-A177-3AD203B41FA5}">
                      <a16:colId xmlns:a16="http://schemas.microsoft.com/office/drawing/2014/main" val="2530766473"/>
                    </a:ext>
                  </a:extLst>
                </a:gridCol>
                <a:gridCol w="1609856">
                  <a:extLst>
                    <a:ext uri="{9D8B030D-6E8A-4147-A177-3AD203B41FA5}">
                      <a16:colId xmlns:a16="http://schemas.microsoft.com/office/drawing/2014/main" val="1439369543"/>
                    </a:ext>
                  </a:extLst>
                </a:gridCol>
                <a:gridCol w="1609856">
                  <a:extLst>
                    <a:ext uri="{9D8B030D-6E8A-4147-A177-3AD203B41FA5}">
                      <a16:colId xmlns:a16="http://schemas.microsoft.com/office/drawing/2014/main" val="2877485812"/>
                    </a:ext>
                  </a:extLst>
                </a:gridCol>
                <a:gridCol w="1609856">
                  <a:extLst>
                    <a:ext uri="{9D8B030D-6E8A-4147-A177-3AD203B41FA5}">
                      <a16:colId xmlns:a16="http://schemas.microsoft.com/office/drawing/2014/main" val="1038398509"/>
                    </a:ext>
                  </a:extLst>
                </a:gridCol>
                <a:gridCol w="1609856">
                  <a:extLst>
                    <a:ext uri="{9D8B030D-6E8A-4147-A177-3AD203B41FA5}">
                      <a16:colId xmlns:a16="http://schemas.microsoft.com/office/drawing/2014/main" val="498343987"/>
                    </a:ext>
                  </a:extLst>
                </a:gridCol>
                <a:gridCol w="1609856">
                  <a:extLst>
                    <a:ext uri="{9D8B030D-6E8A-4147-A177-3AD203B41FA5}">
                      <a16:colId xmlns:a16="http://schemas.microsoft.com/office/drawing/2014/main" val="367962665"/>
                    </a:ext>
                  </a:extLst>
                </a:gridCol>
              </a:tblGrid>
              <a:tr h="1045490">
                <a:tc>
                  <a:txBody>
                    <a:bodyPr/>
                    <a:lstStyle/>
                    <a:p>
                      <a:r>
                        <a:rPr lang="en-US" dirty="0"/>
                        <a:t>Site</a:t>
                      </a:r>
                    </a:p>
                  </a:txBody>
                  <a:tcPr/>
                </a:tc>
                <a:tc>
                  <a:txBody>
                    <a:bodyPr/>
                    <a:lstStyle/>
                    <a:p>
                      <a:r>
                        <a:rPr lang="en-US" dirty="0"/>
                        <a:t>Replicate</a:t>
                      </a:r>
                    </a:p>
                  </a:txBody>
                  <a:tcPr/>
                </a:tc>
                <a:tc>
                  <a:txBody>
                    <a:bodyPr/>
                    <a:lstStyle/>
                    <a:p>
                      <a:r>
                        <a:rPr lang="en-US" dirty="0"/>
                        <a:t>Cast 1</a:t>
                      </a:r>
                    </a:p>
                    <a:p>
                      <a:r>
                        <a:rPr lang="en-US" sz="1200" dirty="0"/>
                        <a:t>Bead Color -</a:t>
                      </a:r>
                    </a:p>
                    <a:p>
                      <a:r>
                        <a:rPr lang="en-US" sz="1200" dirty="0"/>
                        <a:t>Species</a:t>
                      </a:r>
                    </a:p>
                    <a:p>
                      <a:r>
                        <a:rPr lang="en-US" sz="1200" dirty="0"/>
                        <a:t>Student 1</a:t>
                      </a:r>
                    </a:p>
                  </a:txBody>
                  <a:tcPr/>
                </a:tc>
                <a:tc>
                  <a:txBody>
                    <a:bodyPr/>
                    <a:lstStyle/>
                    <a:p>
                      <a:r>
                        <a:rPr lang="en-US" dirty="0"/>
                        <a:t>Cast 2</a:t>
                      </a:r>
                    </a:p>
                    <a:p>
                      <a:r>
                        <a:rPr lang="en-US" sz="1200" dirty="0"/>
                        <a:t>Bead Color -</a:t>
                      </a:r>
                    </a:p>
                    <a:p>
                      <a:r>
                        <a:rPr lang="en-US" sz="1200" dirty="0"/>
                        <a:t>Species</a:t>
                      </a:r>
                    </a:p>
                    <a:p>
                      <a:r>
                        <a:rPr lang="en-US" sz="1200" dirty="0"/>
                        <a:t>Student 2</a:t>
                      </a:r>
                    </a:p>
                  </a:txBody>
                  <a:tcPr/>
                </a:tc>
                <a:tc>
                  <a:txBody>
                    <a:bodyPr/>
                    <a:lstStyle/>
                    <a:p>
                      <a:r>
                        <a:rPr lang="en-US" dirty="0"/>
                        <a:t>Cast 3</a:t>
                      </a:r>
                    </a:p>
                    <a:p>
                      <a:r>
                        <a:rPr lang="en-US" sz="1200" dirty="0"/>
                        <a:t>Bead Color - </a:t>
                      </a:r>
                    </a:p>
                    <a:p>
                      <a:r>
                        <a:rPr lang="en-US" sz="1200" dirty="0"/>
                        <a:t>Species</a:t>
                      </a:r>
                    </a:p>
                    <a:p>
                      <a:r>
                        <a:rPr lang="en-US" sz="1200" dirty="0"/>
                        <a:t>Student 3</a:t>
                      </a:r>
                    </a:p>
                  </a:txBody>
                  <a:tcPr/>
                </a:tc>
                <a:tc>
                  <a:txBody>
                    <a:bodyPr/>
                    <a:lstStyle/>
                    <a:p>
                      <a:r>
                        <a:rPr lang="en-US" dirty="0"/>
                        <a:t>Cast 4</a:t>
                      </a:r>
                    </a:p>
                    <a:p>
                      <a:r>
                        <a:rPr lang="en-US" sz="1200" dirty="0"/>
                        <a:t>Bead Color - </a:t>
                      </a:r>
                    </a:p>
                    <a:p>
                      <a:r>
                        <a:rPr lang="en-US" sz="1200" dirty="0"/>
                        <a:t>Species</a:t>
                      </a:r>
                    </a:p>
                    <a:p>
                      <a:r>
                        <a:rPr lang="en-US" sz="1200" dirty="0"/>
                        <a:t>Student 4</a:t>
                      </a:r>
                    </a:p>
                  </a:txBody>
                  <a:tcPr/>
                </a:tc>
                <a:tc>
                  <a:txBody>
                    <a:bodyPr/>
                    <a:lstStyle/>
                    <a:p>
                      <a:r>
                        <a:rPr lang="en-US" dirty="0"/>
                        <a:t>Cast 5</a:t>
                      </a:r>
                    </a:p>
                    <a:p>
                      <a:r>
                        <a:rPr lang="en-US" sz="1200" dirty="0"/>
                        <a:t>Bead Color - </a:t>
                      </a:r>
                    </a:p>
                    <a:p>
                      <a:r>
                        <a:rPr lang="en-US" sz="1200" dirty="0"/>
                        <a:t>Species</a:t>
                      </a:r>
                    </a:p>
                    <a:p>
                      <a:r>
                        <a:rPr lang="en-US" sz="1200" dirty="0"/>
                        <a:t>Student 5</a:t>
                      </a:r>
                    </a:p>
                  </a:txBody>
                  <a:tcPr/>
                </a:tc>
                <a:tc>
                  <a:txBody>
                    <a:bodyPr/>
                    <a:lstStyle/>
                    <a:p>
                      <a:r>
                        <a:rPr lang="en-US" dirty="0"/>
                        <a:t>Cast 6</a:t>
                      </a:r>
                    </a:p>
                    <a:p>
                      <a:r>
                        <a:rPr lang="en-US" sz="1200" dirty="0"/>
                        <a:t>Bead Color -</a:t>
                      </a:r>
                    </a:p>
                    <a:p>
                      <a:r>
                        <a:rPr lang="en-US" sz="1200" dirty="0"/>
                        <a:t>Species</a:t>
                      </a:r>
                    </a:p>
                    <a:p>
                      <a:r>
                        <a:rPr lang="en-US" sz="1200" dirty="0"/>
                        <a:t>Student 6</a:t>
                      </a:r>
                    </a:p>
                  </a:txBody>
                  <a:tcPr/>
                </a:tc>
                <a:extLst>
                  <a:ext uri="{0D108BD9-81ED-4DB2-BD59-A6C34878D82A}">
                    <a16:rowId xmlns:a16="http://schemas.microsoft.com/office/drawing/2014/main" val="1194559732"/>
                  </a:ext>
                </a:extLst>
              </a:tr>
              <a:tr h="1045490">
                <a:tc rowSpan="3">
                  <a:txBody>
                    <a:bodyPr/>
                    <a:lstStyle/>
                    <a:p>
                      <a:r>
                        <a:rPr lang="en-US" dirty="0"/>
                        <a:t>1</a:t>
                      </a:r>
                    </a:p>
                  </a:txBody>
                  <a:tcPr/>
                </a:tc>
                <a:tc>
                  <a:txBody>
                    <a:bodyPr/>
                    <a:lstStyle/>
                    <a:p>
                      <a:r>
                        <a:rPr lang="en-US" dirty="0"/>
                        <a:t>1</a:t>
                      </a:r>
                    </a:p>
                  </a:txBody>
                  <a:tcPr/>
                </a:tc>
                <a:tc>
                  <a:txBody>
                    <a:bodyPr/>
                    <a:lstStyle/>
                    <a:p>
                      <a:r>
                        <a:rPr lang="en-US" dirty="0"/>
                        <a:t>Grass shrimp - green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Grass shrimp - green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Atlantic Silverside - grey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Grass shrimp - green</a:t>
                      </a:r>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466333404"/>
                  </a:ext>
                </a:extLst>
              </a:tr>
              <a:tr h="948491">
                <a:tc vMerge="1">
                  <a:txBody>
                    <a:bodyPr/>
                    <a:lstStyle/>
                    <a:p>
                      <a:endParaRPr lang="en-US" dirty="0"/>
                    </a:p>
                  </a:txBody>
                  <a:tcPr/>
                </a:tc>
                <a:tc>
                  <a:txBody>
                    <a:bodyPr/>
                    <a:lstStyle/>
                    <a:p>
                      <a:r>
                        <a:rPr lang="en-US" dirty="0"/>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Atlantic Silverside - grey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Atlantic Silverside - grey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Grass shrimp - green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Grass shrimp - green</a:t>
                      </a:r>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154813111"/>
                  </a:ext>
                </a:extLst>
              </a:tr>
              <a:tr h="663944">
                <a:tc vMerge="1">
                  <a:txBody>
                    <a:bodyPr/>
                    <a:lstStyle/>
                    <a:p>
                      <a:endParaRPr lang="en-US" dirty="0"/>
                    </a:p>
                  </a:txBody>
                  <a:tcPr/>
                </a:tc>
                <a:tc>
                  <a:txBody>
                    <a:bodyPr/>
                    <a:lstStyle/>
                    <a:p>
                      <a:r>
                        <a:rPr lang="en-US" dirty="0"/>
                        <a:t>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Grass shrimp - green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Grass shrimp - green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Grass shrimp - green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Grass shrimp - green</a:t>
                      </a:r>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136292117"/>
                  </a:ext>
                </a:extLst>
              </a:tr>
              <a:tr h="507898">
                <a:tc rowSpan="3">
                  <a:txBody>
                    <a:bodyPr/>
                    <a:lstStyle/>
                    <a:p>
                      <a:r>
                        <a:rPr lang="en-US" dirty="0"/>
                        <a:t>2</a:t>
                      </a:r>
                    </a:p>
                  </a:txBody>
                  <a:tcPr/>
                </a:tc>
                <a:tc>
                  <a:txBody>
                    <a:bodyPr/>
                    <a:lstStyle/>
                    <a:p>
                      <a:r>
                        <a:rPr lang="en-US" dirty="0"/>
                        <a:t>1</a:t>
                      </a:r>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657297615"/>
                  </a:ext>
                </a:extLst>
              </a:tr>
              <a:tr h="507898">
                <a:tc vMerge="1">
                  <a:txBody>
                    <a:bodyPr/>
                    <a:lstStyle/>
                    <a:p>
                      <a:endParaRPr lang="en-US" dirty="0"/>
                    </a:p>
                  </a:txBody>
                  <a:tcPr/>
                </a:tc>
                <a:tc>
                  <a:txBody>
                    <a:bodyPr/>
                    <a:lstStyle/>
                    <a:p>
                      <a:r>
                        <a:rPr lang="en-US" dirty="0"/>
                        <a:t>2</a:t>
                      </a:r>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384762055"/>
                  </a:ext>
                </a:extLst>
              </a:tr>
              <a:tr h="507898">
                <a:tc vMerge="1">
                  <a:txBody>
                    <a:bodyPr/>
                    <a:lstStyle/>
                    <a:p>
                      <a:endParaRPr lang="en-US" dirty="0"/>
                    </a:p>
                  </a:txBody>
                  <a:tcPr/>
                </a:tc>
                <a:tc>
                  <a:txBody>
                    <a:bodyPr/>
                    <a:lstStyle/>
                    <a:p>
                      <a:r>
                        <a:rPr lang="en-US" dirty="0"/>
                        <a:t>3</a:t>
                      </a:r>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541458384"/>
                  </a:ext>
                </a:extLst>
              </a:tr>
              <a:tr h="507898">
                <a:tc rowSpan="3">
                  <a:txBody>
                    <a:bodyPr/>
                    <a:lstStyle/>
                    <a:p>
                      <a:r>
                        <a:rPr lang="en-US" dirty="0"/>
                        <a:t>3</a:t>
                      </a:r>
                    </a:p>
                  </a:txBody>
                  <a:tcPr/>
                </a:tc>
                <a:tc>
                  <a:txBody>
                    <a:bodyPr/>
                    <a:lstStyle/>
                    <a:p>
                      <a:r>
                        <a:rPr lang="en-US" dirty="0"/>
                        <a:t>1</a:t>
                      </a:r>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676201717"/>
                  </a:ext>
                </a:extLst>
              </a:tr>
              <a:tr h="507898">
                <a:tc vMerge="1">
                  <a:txBody>
                    <a:bodyPr/>
                    <a:lstStyle/>
                    <a:p>
                      <a:endParaRPr lang="en-US" dirty="0"/>
                    </a:p>
                  </a:txBody>
                  <a:tcPr/>
                </a:tc>
                <a:tc>
                  <a:txBody>
                    <a:bodyPr/>
                    <a:lstStyle/>
                    <a:p>
                      <a:r>
                        <a:rPr lang="en-US" dirty="0"/>
                        <a:t>2</a:t>
                      </a:r>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586006203"/>
                  </a:ext>
                </a:extLst>
              </a:tr>
              <a:tr h="507898">
                <a:tc vMerge="1">
                  <a:txBody>
                    <a:bodyPr/>
                    <a:lstStyle/>
                    <a:p>
                      <a:endParaRPr lang="en-US" dirty="0"/>
                    </a:p>
                  </a:txBody>
                  <a:tcPr/>
                </a:tc>
                <a:tc>
                  <a:txBody>
                    <a:bodyPr/>
                    <a:lstStyle/>
                    <a:p>
                      <a:r>
                        <a:rPr lang="en-US" dirty="0"/>
                        <a:t>3</a:t>
                      </a:r>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45009639"/>
                  </a:ext>
                </a:extLst>
              </a:tr>
            </a:tbl>
          </a:graphicData>
        </a:graphic>
      </p:graphicFrame>
      <p:sp>
        <p:nvSpPr>
          <p:cNvPr id="7" name="TextBox 6">
            <a:extLst>
              <a:ext uri="{FF2B5EF4-FFF2-40B4-BE49-F238E27FC236}">
                <a16:creationId xmlns:a16="http://schemas.microsoft.com/office/drawing/2014/main" id="{D92D0ACA-198B-0466-5760-E058035F65D3}"/>
              </a:ext>
            </a:extLst>
          </p:cNvPr>
          <p:cNvSpPr txBox="1"/>
          <p:nvPr/>
        </p:nvSpPr>
        <p:spPr>
          <a:xfrm>
            <a:off x="131137" y="159170"/>
            <a:ext cx="5525295" cy="523220"/>
          </a:xfrm>
          <a:prstGeom prst="rect">
            <a:avLst/>
          </a:prstGeom>
          <a:noFill/>
        </p:spPr>
        <p:txBody>
          <a:bodyPr wrap="none" rtlCol="0">
            <a:spAutoFit/>
          </a:bodyPr>
          <a:lstStyle/>
          <a:p>
            <a:r>
              <a:rPr lang="en-US" sz="2800" dirty="0"/>
              <a:t>Example: Record keeping worksheet</a:t>
            </a:r>
          </a:p>
        </p:txBody>
      </p:sp>
    </p:spTree>
    <p:extLst>
      <p:ext uri="{BB962C8B-B14F-4D97-AF65-F5344CB8AC3E}">
        <p14:creationId xmlns:p14="http://schemas.microsoft.com/office/powerpoint/2010/main" val="194627840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2" name="Picture 11" descr="A cardboard box with a roll of toilet paper inside&#10;&#10;Description automatically generated">
            <a:extLst>
              <a:ext uri="{FF2B5EF4-FFF2-40B4-BE49-F238E27FC236}">
                <a16:creationId xmlns:a16="http://schemas.microsoft.com/office/drawing/2014/main" id="{3CCCC1DB-EC3D-8674-33D5-8141838F78B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33991" y="1371917"/>
            <a:ext cx="3907701" cy="3210318"/>
          </a:xfrm>
          <a:prstGeom prst="rect">
            <a:avLst/>
          </a:prstGeom>
        </p:spPr>
      </p:pic>
      <p:sp>
        <p:nvSpPr>
          <p:cNvPr id="14" name="Text Box 1">
            <a:extLst>
              <a:ext uri="{FF2B5EF4-FFF2-40B4-BE49-F238E27FC236}">
                <a16:creationId xmlns:a16="http://schemas.microsoft.com/office/drawing/2014/main" id="{65994294-1A05-E164-306C-21A89F35B525}"/>
              </a:ext>
            </a:extLst>
          </p:cNvPr>
          <p:cNvSpPr txBox="1"/>
          <p:nvPr/>
        </p:nvSpPr>
        <p:spPr>
          <a:xfrm>
            <a:off x="633991" y="4582707"/>
            <a:ext cx="3907066" cy="892743"/>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200">
                <a:effectLst/>
                <a:latin typeface="Calibri" panose="020F0502020204030204" pitchFamily="34" charset="0"/>
                <a:ea typeface="MS Mincho" panose="02020609040205080304" pitchFamily="49" charset="-128"/>
                <a:cs typeface="Times New Roman" panose="02020603050405020304" pitchFamily="18" charset="0"/>
              </a:rPr>
              <a:t>Figure 1. Example of barrier set up using cut up paper plates, a ruler, and a paper towel roll. Barriers were held in place using tape. This would likely be considered a site of high impact (Site 1).</a:t>
            </a:r>
          </a:p>
        </p:txBody>
      </p:sp>
      <p:sp>
        <p:nvSpPr>
          <p:cNvPr id="16" name="Rectangle 15">
            <a:extLst>
              <a:ext uri="{FF2B5EF4-FFF2-40B4-BE49-F238E27FC236}">
                <a16:creationId xmlns:a16="http://schemas.microsoft.com/office/drawing/2014/main" id="{4BBC6C90-4F9C-2F58-6437-8AA506FEE5D9}"/>
              </a:ext>
            </a:extLst>
          </p:cNvPr>
          <p:cNvSpPr/>
          <p:nvPr/>
        </p:nvSpPr>
        <p:spPr>
          <a:xfrm>
            <a:off x="633730" y="1384616"/>
            <a:ext cx="3914140" cy="4101466"/>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21" name="Picture 20" descr="A diagram of different types of shrimp&#10;&#10;Description automatically generated">
            <a:extLst>
              <a:ext uri="{FF2B5EF4-FFF2-40B4-BE49-F238E27FC236}">
                <a16:creationId xmlns:a16="http://schemas.microsoft.com/office/drawing/2014/main" id="{43B7A7B1-F300-2454-0640-EE81EBDDCAD2}"/>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bwMode="auto">
          <a:xfrm>
            <a:off x="5753636" y="1635570"/>
            <a:ext cx="5804373" cy="3344450"/>
          </a:xfrm>
          <a:prstGeom prst="rect">
            <a:avLst/>
          </a:prstGeom>
          <a:ln>
            <a:solidFill>
              <a:schemeClr val="tx1"/>
            </a:solidFill>
          </a:ln>
          <a:extLst>
            <a:ext uri="{53640926-AAD7-44D8-BBD7-CCE9431645EC}">
              <a14:shadowObscured xmlns:a14="http://schemas.microsoft.com/office/drawing/2010/main"/>
            </a:ext>
          </a:extLst>
        </p:spPr>
      </p:pic>
      <p:sp>
        <p:nvSpPr>
          <p:cNvPr id="23" name="Rectangle 22">
            <a:extLst>
              <a:ext uri="{FF2B5EF4-FFF2-40B4-BE49-F238E27FC236}">
                <a16:creationId xmlns:a16="http://schemas.microsoft.com/office/drawing/2014/main" id="{33E8E553-AD50-D9D8-C088-E0D526A2F3DA}"/>
              </a:ext>
            </a:extLst>
          </p:cNvPr>
          <p:cNvSpPr/>
          <p:nvPr/>
        </p:nvSpPr>
        <p:spPr>
          <a:xfrm>
            <a:off x="5753635" y="1624937"/>
            <a:ext cx="5804211" cy="3676015"/>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5" name="Text Box 1">
            <a:extLst>
              <a:ext uri="{FF2B5EF4-FFF2-40B4-BE49-F238E27FC236}">
                <a16:creationId xmlns:a16="http://schemas.microsoft.com/office/drawing/2014/main" id="{99B76F90-0481-E1B5-AAED-2EC66EABE850}"/>
              </a:ext>
            </a:extLst>
          </p:cNvPr>
          <p:cNvSpPr txBox="1"/>
          <p:nvPr/>
        </p:nvSpPr>
        <p:spPr>
          <a:xfrm>
            <a:off x="5751569" y="4972031"/>
            <a:ext cx="5805643" cy="328921"/>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200">
                <a:effectLst/>
                <a:latin typeface="Calibri" panose="020F0502020204030204" pitchFamily="34" charset="0"/>
                <a:ea typeface="MS Mincho" panose="02020609040205080304" pitchFamily="49" charset="-128"/>
                <a:cs typeface="Times New Roman" panose="02020603050405020304" pitchFamily="18" charset="0"/>
              </a:rPr>
              <a:t>Figure 2. Example of bead placements in each site. </a:t>
            </a:r>
          </a:p>
        </p:txBody>
      </p:sp>
      <p:sp>
        <p:nvSpPr>
          <p:cNvPr id="26" name="TextBox 25">
            <a:extLst>
              <a:ext uri="{FF2B5EF4-FFF2-40B4-BE49-F238E27FC236}">
                <a16:creationId xmlns:a16="http://schemas.microsoft.com/office/drawing/2014/main" id="{BFBB6354-3CD7-8D4D-38A3-7349D91F5BFC}"/>
              </a:ext>
            </a:extLst>
          </p:cNvPr>
          <p:cNvSpPr txBox="1"/>
          <p:nvPr/>
        </p:nvSpPr>
        <p:spPr>
          <a:xfrm>
            <a:off x="2447838" y="4389658"/>
            <a:ext cx="2138325" cy="253916"/>
          </a:xfrm>
          <a:prstGeom prst="rect">
            <a:avLst/>
          </a:prstGeom>
          <a:noFill/>
        </p:spPr>
        <p:txBody>
          <a:bodyPr wrap="square" rtlCol="0">
            <a:spAutoFit/>
          </a:bodyPr>
          <a:lstStyle/>
          <a:p>
            <a:pPr algn="r"/>
            <a:r>
              <a:rPr lang="en-US" sz="1050" dirty="0">
                <a:solidFill>
                  <a:schemeClr val="tx1">
                    <a:alpha val="29624"/>
                  </a:schemeClr>
                </a:solidFill>
              </a:rPr>
              <a:t>Photo provided by </a:t>
            </a:r>
            <a:r>
              <a:rPr lang="en-US" sz="1050" dirty="0" err="1">
                <a:solidFill>
                  <a:schemeClr val="tx1">
                    <a:alpha val="29624"/>
                  </a:schemeClr>
                </a:solidFill>
              </a:rPr>
              <a:t>A.C.Salmoiraghi</a:t>
            </a:r>
            <a:endParaRPr lang="en-US" sz="1050" dirty="0">
              <a:solidFill>
                <a:schemeClr val="tx1">
                  <a:alpha val="29624"/>
                </a:schemeClr>
              </a:solidFill>
            </a:endParaRPr>
          </a:p>
        </p:txBody>
      </p:sp>
    </p:spTree>
    <p:extLst>
      <p:ext uri="{BB962C8B-B14F-4D97-AF65-F5344CB8AC3E}">
        <p14:creationId xmlns:p14="http://schemas.microsoft.com/office/powerpoint/2010/main" val="344812214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186" name="Group 185">
            <a:extLst>
              <a:ext uri="{FF2B5EF4-FFF2-40B4-BE49-F238E27FC236}">
                <a16:creationId xmlns:a16="http://schemas.microsoft.com/office/drawing/2014/main" id="{915CF627-9A9A-3A75-7BCD-852B6AE19727}"/>
              </a:ext>
            </a:extLst>
          </p:cNvPr>
          <p:cNvGrpSpPr/>
          <p:nvPr/>
        </p:nvGrpSpPr>
        <p:grpSpPr>
          <a:xfrm>
            <a:off x="765326" y="636992"/>
            <a:ext cx="10964307" cy="4245255"/>
            <a:chOff x="765326" y="636992"/>
            <a:chExt cx="10964307" cy="4245255"/>
          </a:xfrm>
        </p:grpSpPr>
        <p:sp>
          <p:nvSpPr>
            <p:cNvPr id="4" name="Rectangle 3">
              <a:extLst>
                <a:ext uri="{FF2B5EF4-FFF2-40B4-BE49-F238E27FC236}">
                  <a16:creationId xmlns:a16="http://schemas.microsoft.com/office/drawing/2014/main" id="{BE75357A-5C7E-D930-DD3A-A8C2463AC515}"/>
                </a:ext>
              </a:extLst>
            </p:cNvPr>
            <p:cNvSpPr/>
            <p:nvPr/>
          </p:nvSpPr>
          <p:spPr>
            <a:xfrm>
              <a:off x="914400" y="978757"/>
              <a:ext cx="3192650" cy="3409627"/>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5" name="Rectangle 4">
              <a:extLst>
                <a:ext uri="{FF2B5EF4-FFF2-40B4-BE49-F238E27FC236}">
                  <a16:creationId xmlns:a16="http://schemas.microsoft.com/office/drawing/2014/main" id="{6285C7C9-DC5F-7268-3DBE-B07EA78B357F}"/>
                </a:ext>
              </a:extLst>
            </p:cNvPr>
            <p:cNvSpPr/>
            <p:nvPr/>
          </p:nvSpPr>
          <p:spPr>
            <a:xfrm>
              <a:off x="4725691" y="978757"/>
              <a:ext cx="3192650" cy="3409627"/>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6" name="Rectangle 5">
              <a:extLst>
                <a:ext uri="{FF2B5EF4-FFF2-40B4-BE49-F238E27FC236}">
                  <a16:creationId xmlns:a16="http://schemas.microsoft.com/office/drawing/2014/main" id="{C05B703C-F3DB-8E53-0C49-5950230DA3C1}"/>
                </a:ext>
              </a:extLst>
            </p:cNvPr>
            <p:cNvSpPr/>
            <p:nvPr/>
          </p:nvSpPr>
          <p:spPr>
            <a:xfrm>
              <a:off x="8536983" y="978758"/>
              <a:ext cx="3192650" cy="3409627"/>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7" name="TextBox 6">
              <a:extLst>
                <a:ext uri="{FF2B5EF4-FFF2-40B4-BE49-F238E27FC236}">
                  <a16:creationId xmlns:a16="http://schemas.microsoft.com/office/drawing/2014/main" id="{AA489E36-020B-E7FA-D72A-5C48DF5F3DB6}"/>
                </a:ext>
              </a:extLst>
            </p:cNvPr>
            <p:cNvSpPr txBox="1"/>
            <p:nvPr/>
          </p:nvSpPr>
          <p:spPr>
            <a:xfrm>
              <a:off x="2261811" y="662579"/>
              <a:ext cx="518091" cy="307777"/>
            </a:xfrm>
            <a:prstGeom prst="rect">
              <a:avLst/>
            </a:prstGeom>
            <a:noFill/>
          </p:spPr>
          <p:txBody>
            <a:bodyPr wrap="none" rtlCol="0">
              <a:spAutoFit/>
            </a:bodyPr>
            <a:lstStyle/>
            <a:p>
              <a:r>
                <a:rPr lang="en-US" sz="1400" dirty="0"/>
                <a:t>High</a:t>
              </a:r>
            </a:p>
          </p:txBody>
        </p:sp>
        <p:sp>
          <p:nvSpPr>
            <p:cNvPr id="8" name="TextBox 7">
              <a:extLst>
                <a:ext uri="{FF2B5EF4-FFF2-40B4-BE49-F238E27FC236}">
                  <a16:creationId xmlns:a16="http://schemas.microsoft.com/office/drawing/2014/main" id="{1EC79473-44A2-D27A-2E86-C27D976B903D}"/>
                </a:ext>
              </a:extLst>
            </p:cNvPr>
            <p:cNvSpPr txBox="1"/>
            <p:nvPr/>
          </p:nvSpPr>
          <p:spPr>
            <a:xfrm>
              <a:off x="5988409" y="636992"/>
              <a:ext cx="801823" cy="307777"/>
            </a:xfrm>
            <a:prstGeom prst="rect">
              <a:avLst/>
            </a:prstGeom>
            <a:noFill/>
          </p:spPr>
          <p:txBody>
            <a:bodyPr wrap="none" rtlCol="0">
              <a:spAutoFit/>
            </a:bodyPr>
            <a:lstStyle/>
            <a:p>
              <a:r>
                <a:rPr lang="en-US" sz="1400" dirty="0"/>
                <a:t>Medium</a:t>
              </a:r>
            </a:p>
          </p:txBody>
        </p:sp>
        <p:sp>
          <p:nvSpPr>
            <p:cNvPr id="9" name="TextBox 8">
              <a:extLst>
                <a:ext uri="{FF2B5EF4-FFF2-40B4-BE49-F238E27FC236}">
                  <a16:creationId xmlns:a16="http://schemas.microsoft.com/office/drawing/2014/main" id="{0A619796-69B4-A3ED-D2BC-4146FFA3B911}"/>
                </a:ext>
              </a:extLst>
            </p:cNvPr>
            <p:cNvSpPr txBox="1"/>
            <p:nvPr/>
          </p:nvSpPr>
          <p:spPr>
            <a:xfrm>
              <a:off x="9946905" y="653366"/>
              <a:ext cx="482120" cy="307777"/>
            </a:xfrm>
            <a:prstGeom prst="rect">
              <a:avLst/>
            </a:prstGeom>
            <a:noFill/>
          </p:spPr>
          <p:txBody>
            <a:bodyPr wrap="none" rtlCol="0">
              <a:spAutoFit/>
            </a:bodyPr>
            <a:lstStyle/>
            <a:p>
              <a:r>
                <a:rPr lang="en-US" sz="1400" dirty="0"/>
                <a:t>Low</a:t>
              </a:r>
            </a:p>
          </p:txBody>
        </p:sp>
        <p:cxnSp>
          <p:nvCxnSpPr>
            <p:cNvPr id="13" name="Straight Connector 12">
              <a:extLst>
                <a:ext uri="{FF2B5EF4-FFF2-40B4-BE49-F238E27FC236}">
                  <a16:creationId xmlns:a16="http://schemas.microsoft.com/office/drawing/2014/main" id="{1384A8DA-E0AC-6441-8A91-071CF3864FC0}"/>
                </a:ext>
              </a:extLst>
            </p:cNvPr>
            <p:cNvCxnSpPr>
              <a:cxnSpLocks/>
            </p:cNvCxnSpPr>
            <p:nvPr/>
          </p:nvCxnSpPr>
          <p:spPr>
            <a:xfrm>
              <a:off x="6811093" y="978757"/>
              <a:ext cx="0" cy="340962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9926929-C8B0-07FA-1246-4F572BB7C37A}"/>
                </a:ext>
              </a:extLst>
            </p:cNvPr>
            <p:cNvCxnSpPr>
              <a:cxnSpLocks/>
            </p:cNvCxnSpPr>
            <p:nvPr/>
          </p:nvCxnSpPr>
          <p:spPr>
            <a:xfrm>
              <a:off x="4725691" y="978757"/>
              <a:ext cx="2085402" cy="340962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6433A81-323E-EAA3-ECB7-B3AC69242C21}"/>
                </a:ext>
              </a:extLst>
            </p:cNvPr>
            <p:cNvCxnSpPr>
              <a:cxnSpLocks/>
            </p:cNvCxnSpPr>
            <p:nvPr/>
          </p:nvCxnSpPr>
          <p:spPr>
            <a:xfrm>
              <a:off x="1645815" y="978757"/>
              <a:ext cx="0" cy="340962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527729A-43C7-A474-F3D0-579F32C22698}"/>
                </a:ext>
              </a:extLst>
            </p:cNvPr>
            <p:cNvCxnSpPr>
              <a:cxnSpLocks/>
              <a:stCxn id="4" idx="3"/>
            </p:cNvCxnSpPr>
            <p:nvPr/>
          </p:nvCxnSpPr>
          <p:spPr>
            <a:xfrm flipH="1">
              <a:off x="914400" y="2683571"/>
              <a:ext cx="3192650" cy="93506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6BBB072F-1BE5-DA8B-E8CE-EA23BDF0206C}"/>
                </a:ext>
              </a:extLst>
            </p:cNvPr>
            <p:cNvCxnSpPr>
              <a:cxnSpLocks/>
            </p:cNvCxnSpPr>
            <p:nvPr/>
          </p:nvCxnSpPr>
          <p:spPr>
            <a:xfrm flipH="1">
              <a:off x="3064349" y="978757"/>
              <a:ext cx="177791" cy="340962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B233CFB-4555-771D-F0BF-6800EE2E6C1C}"/>
                </a:ext>
              </a:extLst>
            </p:cNvPr>
            <p:cNvCxnSpPr>
              <a:cxnSpLocks/>
            </p:cNvCxnSpPr>
            <p:nvPr/>
          </p:nvCxnSpPr>
          <p:spPr>
            <a:xfrm flipH="1">
              <a:off x="1645815" y="1138866"/>
              <a:ext cx="2476321" cy="93510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1" name="Oval 30">
              <a:extLst>
                <a:ext uri="{FF2B5EF4-FFF2-40B4-BE49-F238E27FC236}">
                  <a16:creationId xmlns:a16="http://schemas.microsoft.com/office/drawing/2014/main" id="{881CBF4C-FEA9-AB09-8590-4D8B5765A2F7}"/>
                </a:ext>
              </a:extLst>
            </p:cNvPr>
            <p:cNvSpPr/>
            <p:nvPr/>
          </p:nvSpPr>
          <p:spPr>
            <a:xfrm>
              <a:off x="5275644" y="1053665"/>
              <a:ext cx="263060" cy="309966"/>
            </a:xfrm>
            <a:prstGeom prst="ellipse">
              <a:avLst/>
            </a:prstGeom>
            <a:solidFill>
              <a:schemeClr val="accent4">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2" name="Oval 31">
              <a:extLst>
                <a:ext uri="{FF2B5EF4-FFF2-40B4-BE49-F238E27FC236}">
                  <a16:creationId xmlns:a16="http://schemas.microsoft.com/office/drawing/2014/main" id="{64E8D69C-BF46-1136-0A4C-FB293FDBDC38}"/>
                </a:ext>
              </a:extLst>
            </p:cNvPr>
            <p:cNvSpPr/>
            <p:nvPr/>
          </p:nvSpPr>
          <p:spPr>
            <a:xfrm>
              <a:off x="5816618" y="1704589"/>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4" name="Oval 33">
              <a:extLst>
                <a:ext uri="{FF2B5EF4-FFF2-40B4-BE49-F238E27FC236}">
                  <a16:creationId xmlns:a16="http://schemas.microsoft.com/office/drawing/2014/main" id="{96B3E2EA-65EB-8740-A08A-90E96399EBB8}"/>
                </a:ext>
              </a:extLst>
            </p:cNvPr>
            <p:cNvSpPr/>
            <p:nvPr/>
          </p:nvSpPr>
          <p:spPr>
            <a:xfrm>
              <a:off x="4908001" y="2996120"/>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8" name="Oval 37">
              <a:extLst>
                <a:ext uri="{FF2B5EF4-FFF2-40B4-BE49-F238E27FC236}">
                  <a16:creationId xmlns:a16="http://schemas.microsoft.com/office/drawing/2014/main" id="{434F65C2-478D-A841-CC63-B3BF04129D64}"/>
                </a:ext>
              </a:extLst>
            </p:cNvPr>
            <p:cNvSpPr/>
            <p:nvPr/>
          </p:nvSpPr>
          <p:spPr>
            <a:xfrm>
              <a:off x="11231751" y="3895021"/>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40" name="Oval 39">
              <a:extLst>
                <a:ext uri="{FF2B5EF4-FFF2-40B4-BE49-F238E27FC236}">
                  <a16:creationId xmlns:a16="http://schemas.microsoft.com/office/drawing/2014/main" id="{DFA6455C-73A1-7701-14AC-8FD6B6AA44EA}"/>
                </a:ext>
              </a:extLst>
            </p:cNvPr>
            <p:cNvSpPr/>
            <p:nvPr/>
          </p:nvSpPr>
          <p:spPr>
            <a:xfrm>
              <a:off x="11146070" y="1825995"/>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41" name="Oval 40">
              <a:extLst>
                <a:ext uri="{FF2B5EF4-FFF2-40B4-BE49-F238E27FC236}">
                  <a16:creationId xmlns:a16="http://schemas.microsoft.com/office/drawing/2014/main" id="{0F5155D8-CEF1-0C6F-A986-117454D2CA0D}"/>
                </a:ext>
              </a:extLst>
            </p:cNvPr>
            <p:cNvSpPr/>
            <p:nvPr/>
          </p:nvSpPr>
          <p:spPr>
            <a:xfrm>
              <a:off x="8785365" y="1296471"/>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42" name="Oval 41">
              <a:extLst>
                <a:ext uri="{FF2B5EF4-FFF2-40B4-BE49-F238E27FC236}">
                  <a16:creationId xmlns:a16="http://schemas.microsoft.com/office/drawing/2014/main" id="{7CD62047-1FC9-3A48-7472-F1A2316F0EBE}"/>
                </a:ext>
              </a:extLst>
            </p:cNvPr>
            <p:cNvSpPr/>
            <p:nvPr/>
          </p:nvSpPr>
          <p:spPr>
            <a:xfrm>
              <a:off x="8765553" y="2084301"/>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43" name="Oval 42">
              <a:extLst>
                <a:ext uri="{FF2B5EF4-FFF2-40B4-BE49-F238E27FC236}">
                  <a16:creationId xmlns:a16="http://schemas.microsoft.com/office/drawing/2014/main" id="{EC6237C0-50A2-B23A-B1F7-DBD6AEA9FF19}"/>
                </a:ext>
              </a:extLst>
            </p:cNvPr>
            <p:cNvSpPr/>
            <p:nvPr/>
          </p:nvSpPr>
          <p:spPr>
            <a:xfrm>
              <a:off x="9102890" y="1671012"/>
              <a:ext cx="263060" cy="309966"/>
            </a:xfrm>
            <a:prstGeom prst="ellipse">
              <a:avLst/>
            </a:prstGeom>
            <a:solidFill>
              <a:schemeClr val="accent4">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46" name="Oval 45">
              <a:extLst>
                <a:ext uri="{FF2B5EF4-FFF2-40B4-BE49-F238E27FC236}">
                  <a16:creationId xmlns:a16="http://schemas.microsoft.com/office/drawing/2014/main" id="{2A06B7FF-9DCB-A430-A38D-17DEA0DC425B}"/>
                </a:ext>
              </a:extLst>
            </p:cNvPr>
            <p:cNvSpPr/>
            <p:nvPr/>
          </p:nvSpPr>
          <p:spPr>
            <a:xfrm>
              <a:off x="8785365" y="2829512"/>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47" name="Oval 46">
              <a:extLst>
                <a:ext uri="{FF2B5EF4-FFF2-40B4-BE49-F238E27FC236}">
                  <a16:creationId xmlns:a16="http://schemas.microsoft.com/office/drawing/2014/main" id="{116A9FEA-050F-78AD-9C24-CC41DC697488}"/>
                </a:ext>
              </a:extLst>
            </p:cNvPr>
            <p:cNvSpPr/>
            <p:nvPr/>
          </p:nvSpPr>
          <p:spPr>
            <a:xfrm>
              <a:off x="9165340" y="2643534"/>
              <a:ext cx="263060" cy="309966"/>
            </a:xfrm>
            <a:prstGeom prst="ellipse">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48" name="Oval 47">
              <a:extLst>
                <a:ext uri="{FF2B5EF4-FFF2-40B4-BE49-F238E27FC236}">
                  <a16:creationId xmlns:a16="http://schemas.microsoft.com/office/drawing/2014/main" id="{013BF690-7D1B-A0AE-A9FE-5D69D657E8F9}"/>
                </a:ext>
              </a:extLst>
            </p:cNvPr>
            <p:cNvSpPr/>
            <p:nvPr/>
          </p:nvSpPr>
          <p:spPr>
            <a:xfrm>
              <a:off x="8723346" y="3554059"/>
              <a:ext cx="263060" cy="309966"/>
            </a:xfrm>
            <a:prstGeom prst="ellipse">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49" name="Oval 48">
              <a:extLst>
                <a:ext uri="{FF2B5EF4-FFF2-40B4-BE49-F238E27FC236}">
                  <a16:creationId xmlns:a16="http://schemas.microsoft.com/office/drawing/2014/main" id="{8D271876-748B-3779-2EC4-09E94F5830FA}"/>
                </a:ext>
              </a:extLst>
            </p:cNvPr>
            <p:cNvSpPr/>
            <p:nvPr/>
          </p:nvSpPr>
          <p:spPr>
            <a:xfrm>
              <a:off x="10211270" y="1238356"/>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50" name="Oval 49">
              <a:extLst>
                <a:ext uri="{FF2B5EF4-FFF2-40B4-BE49-F238E27FC236}">
                  <a16:creationId xmlns:a16="http://schemas.microsoft.com/office/drawing/2014/main" id="{7A514005-67E6-F26D-D77E-EBD8CF82740A}"/>
                </a:ext>
              </a:extLst>
            </p:cNvPr>
            <p:cNvSpPr/>
            <p:nvPr/>
          </p:nvSpPr>
          <p:spPr>
            <a:xfrm>
              <a:off x="10001777" y="2178582"/>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51" name="Oval 50">
              <a:extLst>
                <a:ext uri="{FF2B5EF4-FFF2-40B4-BE49-F238E27FC236}">
                  <a16:creationId xmlns:a16="http://schemas.microsoft.com/office/drawing/2014/main" id="{1B52AADD-94C7-AFB2-0AF8-F934AE4D25CC}"/>
                </a:ext>
              </a:extLst>
            </p:cNvPr>
            <p:cNvSpPr/>
            <p:nvPr/>
          </p:nvSpPr>
          <p:spPr>
            <a:xfrm>
              <a:off x="10712295" y="3470756"/>
              <a:ext cx="263060" cy="309966"/>
            </a:xfrm>
            <a:prstGeom prst="ellipse">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52" name="Oval 51">
              <a:extLst>
                <a:ext uri="{FF2B5EF4-FFF2-40B4-BE49-F238E27FC236}">
                  <a16:creationId xmlns:a16="http://schemas.microsoft.com/office/drawing/2014/main" id="{B65B280E-2F67-D1A9-F389-D9BB7C7F05FE}"/>
                </a:ext>
              </a:extLst>
            </p:cNvPr>
            <p:cNvSpPr/>
            <p:nvPr/>
          </p:nvSpPr>
          <p:spPr>
            <a:xfrm>
              <a:off x="11063824" y="2841137"/>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53" name="Oval 52">
              <a:extLst>
                <a:ext uri="{FF2B5EF4-FFF2-40B4-BE49-F238E27FC236}">
                  <a16:creationId xmlns:a16="http://schemas.microsoft.com/office/drawing/2014/main" id="{E9207317-7147-35BC-777A-A70A63C5A995}"/>
                </a:ext>
              </a:extLst>
            </p:cNvPr>
            <p:cNvSpPr/>
            <p:nvPr/>
          </p:nvSpPr>
          <p:spPr>
            <a:xfrm>
              <a:off x="10622973" y="2553128"/>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54" name="Oval 53">
              <a:extLst>
                <a:ext uri="{FF2B5EF4-FFF2-40B4-BE49-F238E27FC236}">
                  <a16:creationId xmlns:a16="http://schemas.microsoft.com/office/drawing/2014/main" id="{33E603A5-79DC-C7EC-1FFC-F8579D3C0240}"/>
                </a:ext>
              </a:extLst>
            </p:cNvPr>
            <p:cNvSpPr/>
            <p:nvPr/>
          </p:nvSpPr>
          <p:spPr>
            <a:xfrm>
              <a:off x="10039131" y="3909228"/>
              <a:ext cx="263060" cy="309966"/>
            </a:xfrm>
            <a:prstGeom prst="ellipse">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55" name="Oval 54">
              <a:extLst>
                <a:ext uri="{FF2B5EF4-FFF2-40B4-BE49-F238E27FC236}">
                  <a16:creationId xmlns:a16="http://schemas.microsoft.com/office/drawing/2014/main" id="{C74BAAF7-44A3-5E3B-E2C3-D154AB345B18}"/>
                </a:ext>
              </a:extLst>
            </p:cNvPr>
            <p:cNvSpPr/>
            <p:nvPr/>
          </p:nvSpPr>
          <p:spPr>
            <a:xfrm>
              <a:off x="10932294" y="1222854"/>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56" name="Oval 55">
              <a:extLst>
                <a:ext uri="{FF2B5EF4-FFF2-40B4-BE49-F238E27FC236}">
                  <a16:creationId xmlns:a16="http://schemas.microsoft.com/office/drawing/2014/main" id="{4BB6B2A6-6CEB-33A1-FDD6-056564637C34}"/>
                </a:ext>
              </a:extLst>
            </p:cNvPr>
            <p:cNvSpPr/>
            <p:nvPr/>
          </p:nvSpPr>
          <p:spPr>
            <a:xfrm>
              <a:off x="9869251" y="2519546"/>
              <a:ext cx="263060" cy="309966"/>
            </a:xfrm>
            <a:prstGeom prst="ellipse">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57" name="Oval 56">
              <a:extLst>
                <a:ext uri="{FF2B5EF4-FFF2-40B4-BE49-F238E27FC236}">
                  <a16:creationId xmlns:a16="http://schemas.microsoft.com/office/drawing/2014/main" id="{B5B03E17-EDF9-6F85-5AB3-D7AAC7E300E3}"/>
                </a:ext>
              </a:extLst>
            </p:cNvPr>
            <p:cNvSpPr/>
            <p:nvPr/>
          </p:nvSpPr>
          <p:spPr>
            <a:xfrm>
              <a:off x="10562507" y="1929318"/>
              <a:ext cx="263060" cy="309966"/>
            </a:xfrm>
            <a:prstGeom prst="ellipse">
              <a:avLst/>
            </a:prstGeom>
            <a:solidFill>
              <a:schemeClr val="accent4">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58" name="Oval 57">
              <a:extLst>
                <a:ext uri="{FF2B5EF4-FFF2-40B4-BE49-F238E27FC236}">
                  <a16:creationId xmlns:a16="http://schemas.microsoft.com/office/drawing/2014/main" id="{447FB306-478E-2DAA-5B71-4A238F464502}"/>
                </a:ext>
              </a:extLst>
            </p:cNvPr>
            <p:cNvSpPr/>
            <p:nvPr/>
          </p:nvSpPr>
          <p:spPr>
            <a:xfrm>
              <a:off x="9647256" y="1213211"/>
              <a:ext cx="263060" cy="309966"/>
            </a:xfrm>
            <a:prstGeom prst="ellipse">
              <a:avLst/>
            </a:prstGeom>
            <a:solidFill>
              <a:schemeClr val="accent4">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59" name="Oval 58">
              <a:extLst>
                <a:ext uri="{FF2B5EF4-FFF2-40B4-BE49-F238E27FC236}">
                  <a16:creationId xmlns:a16="http://schemas.microsoft.com/office/drawing/2014/main" id="{402CC997-1582-0BA8-8E3F-584C391B01FF}"/>
                </a:ext>
              </a:extLst>
            </p:cNvPr>
            <p:cNvSpPr/>
            <p:nvPr/>
          </p:nvSpPr>
          <p:spPr>
            <a:xfrm>
              <a:off x="3600495" y="2085589"/>
              <a:ext cx="263060" cy="309966"/>
            </a:xfrm>
            <a:prstGeom prst="ellipse">
              <a:avLst/>
            </a:prstGeom>
            <a:solidFill>
              <a:schemeClr val="bg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64" name="Oval 63">
              <a:extLst>
                <a:ext uri="{FF2B5EF4-FFF2-40B4-BE49-F238E27FC236}">
                  <a16:creationId xmlns:a16="http://schemas.microsoft.com/office/drawing/2014/main" id="{C7E3CA55-5D87-8BF7-7800-B73151B61575}"/>
                </a:ext>
              </a:extLst>
            </p:cNvPr>
            <p:cNvSpPr/>
            <p:nvPr/>
          </p:nvSpPr>
          <p:spPr>
            <a:xfrm>
              <a:off x="2768047" y="3273156"/>
              <a:ext cx="263060" cy="309966"/>
            </a:xfrm>
            <a:prstGeom prst="ellipse">
              <a:avLst/>
            </a:prstGeom>
            <a:solidFill>
              <a:schemeClr val="bg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65" name="Oval 64">
              <a:extLst>
                <a:ext uri="{FF2B5EF4-FFF2-40B4-BE49-F238E27FC236}">
                  <a16:creationId xmlns:a16="http://schemas.microsoft.com/office/drawing/2014/main" id="{B9E84E09-B7A5-6D03-ED86-A4C7A519C644}"/>
                </a:ext>
              </a:extLst>
            </p:cNvPr>
            <p:cNvSpPr/>
            <p:nvPr/>
          </p:nvSpPr>
          <p:spPr>
            <a:xfrm>
              <a:off x="2543036" y="3649505"/>
              <a:ext cx="263060" cy="309966"/>
            </a:xfrm>
            <a:prstGeom prst="ellipse">
              <a:avLst/>
            </a:prstGeom>
            <a:solidFill>
              <a:schemeClr val="bg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70" name="Oval 69">
              <a:extLst>
                <a:ext uri="{FF2B5EF4-FFF2-40B4-BE49-F238E27FC236}">
                  <a16:creationId xmlns:a16="http://schemas.microsoft.com/office/drawing/2014/main" id="{A3EA6FCE-F7C8-C732-4753-297FC0000939}"/>
                </a:ext>
              </a:extLst>
            </p:cNvPr>
            <p:cNvSpPr/>
            <p:nvPr/>
          </p:nvSpPr>
          <p:spPr>
            <a:xfrm>
              <a:off x="2452063" y="1869922"/>
              <a:ext cx="263060" cy="309966"/>
            </a:xfrm>
            <a:prstGeom prst="ellipse">
              <a:avLst/>
            </a:prstGeom>
            <a:solidFill>
              <a:schemeClr val="bg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71" name="Oval 70">
              <a:extLst>
                <a:ext uri="{FF2B5EF4-FFF2-40B4-BE49-F238E27FC236}">
                  <a16:creationId xmlns:a16="http://schemas.microsoft.com/office/drawing/2014/main" id="{3B4B0A77-5F04-AD21-5E0B-25391B58838C}"/>
                </a:ext>
              </a:extLst>
            </p:cNvPr>
            <p:cNvSpPr/>
            <p:nvPr/>
          </p:nvSpPr>
          <p:spPr>
            <a:xfrm>
              <a:off x="2526324" y="2508573"/>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75" name="Oval 74">
              <a:extLst>
                <a:ext uri="{FF2B5EF4-FFF2-40B4-BE49-F238E27FC236}">
                  <a16:creationId xmlns:a16="http://schemas.microsoft.com/office/drawing/2014/main" id="{FAEA5BD1-D0F3-FAEE-1EB8-06AAF40CF8BA}"/>
                </a:ext>
              </a:extLst>
            </p:cNvPr>
            <p:cNvSpPr/>
            <p:nvPr/>
          </p:nvSpPr>
          <p:spPr>
            <a:xfrm>
              <a:off x="2277454" y="1187916"/>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76" name="Oval 75">
              <a:extLst>
                <a:ext uri="{FF2B5EF4-FFF2-40B4-BE49-F238E27FC236}">
                  <a16:creationId xmlns:a16="http://schemas.microsoft.com/office/drawing/2014/main" id="{E8498897-69B1-3F7E-188A-E7A6A6279D2E}"/>
                </a:ext>
              </a:extLst>
            </p:cNvPr>
            <p:cNvSpPr/>
            <p:nvPr/>
          </p:nvSpPr>
          <p:spPr>
            <a:xfrm>
              <a:off x="3468156" y="3482393"/>
              <a:ext cx="263060" cy="309966"/>
            </a:xfrm>
            <a:prstGeom prst="ellipse">
              <a:avLst/>
            </a:prstGeom>
            <a:solidFill>
              <a:schemeClr val="bg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77" name="Oval 76">
              <a:extLst>
                <a:ext uri="{FF2B5EF4-FFF2-40B4-BE49-F238E27FC236}">
                  <a16:creationId xmlns:a16="http://schemas.microsoft.com/office/drawing/2014/main" id="{8C01E3CE-C93A-7247-EBF4-D7BC12C5D137}"/>
                </a:ext>
              </a:extLst>
            </p:cNvPr>
            <p:cNvSpPr/>
            <p:nvPr/>
          </p:nvSpPr>
          <p:spPr>
            <a:xfrm>
              <a:off x="1298777" y="2454940"/>
              <a:ext cx="263060" cy="309966"/>
            </a:xfrm>
            <a:prstGeom prst="ellipse">
              <a:avLst/>
            </a:prstGeom>
            <a:solidFill>
              <a:schemeClr val="bg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80" name="Oval 79">
              <a:extLst>
                <a:ext uri="{FF2B5EF4-FFF2-40B4-BE49-F238E27FC236}">
                  <a16:creationId xmlns:a16="http://schemas.microsoft.com/office/drawing/2014/main" id="{8EC27196-F9DC-3629-B27A-392432E0478B}"/>
                </a:ext>
              </a:extLst>
            </p:cNvPr>
            <p:cNvSpPr/>
            <p:nvPr/>
          </p:nvSpPr>
          <p:spPr>
            <a:xfrm>
              <a:off x="1121602" y="1342899"/>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81" name="Oval 80">
              <a:extLst>
                <a:ext uri="{FF2B5EF4-FFF2-40B4-BE49-F238E27FC236}">
                  <a16:creationId xmlns:a16="http://schemas.microsoft.com/office/drawing/2014/main" id="{6CCF7F90-0791-AD83-A76A-AC59B52C273D}"/>
                </a:ext>
              </a:extLst>
            </p:cNvPr>
            <p:cNvSpPr/>
            <p:nvPr/>
          </p:nvSpPr>
          <p:spPr>
            <a:xfrm>
              <a:off x="1055883" y="3808524"/>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82" name="Oval 81">
              <a:extLst>
                <a:ext uri="{FF2B5EF4-FFF2-40B4-BE49-F238E27FC236}">
                  <a16:creationId xmlns:a16="http://schemas.microsoft.com/office/drawing/2014/main" id="{A5F97BC7-4AD6-CA9D-0323-5CB3FA0903CA}"/>
                </a:ext>
              </a:extLst>
            </p:cNvPr>
            <p:cNvSpPr/>
            <p:nvPr/>
          </p:nvSpPr>
          <p:spPr>
            <a:xfrm>
              <a:off x="3440153" y="3993196"/>
              <a:ext cx="263060" cy="309966"/>
            </a:xfrm>
            <a:prstGeom prst="ellipse">
              <a:avLst/>
            </a:prstGeom>
            <a:solidFill>
              <a:schemeClr val="bg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85" name="Oval 84">
              <a:extLst>
                <a:ext uri="{FF2B5EF4-FFF2-40B4-BE49-F238E27FC236}">
                  <a16:creationId xmlns:a16="http://schemas.microsoft.com/office/drawing/2014/main" id="{997F70F9-4AA6-FAD7-9D42-C61A4512F25A}"/>
                </a:ext>
              </a:extLst>
            </p:cNvPr>
            <p:cNvSpPr/>
            <p:nvPr/>
          </p:nvSpPr>
          <p:spPr>
            <a:xfrm>
              <a:off x="3308623" y="1009733"/>
              <a:ext cx="263060" cy="309966"/>
            </a:xfrm>
            <a:prstGeom prst="ellipse">
              <a:avLst/>
            </a:prstGeom>
            <a:solidFill>
              <a:schemeClr val="bg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88" name="Oval 87">
              <a:extLst>
                <a:ext uri="{FF2B5EF4-FFF2-40B4-BE49-F238E27FC236}">
                  <a16:creationId xmlns:a16="http://schemas.microsoft.com/office/drawing/2014/main" id="{8770108B-E886-8185-7BD1-FE504E5E19CC}"/>
                </a:ext>
              </a:extLst>
            </p:cNvPr>
            <p:cNvSpPr/>
            <p:nvPr/>
          </p:nvSpPr>
          <p:spPr>
            <a:xfrm>
              <a:off x="5308511" y="2500104"/>
              <a:ext cx="263060" cy="309966"/>
            </a:xfrm>
            <a:prstGeom prst="ellipse">
              <a:avLst/>
            </a:prstGeom>
            <a:solidFill>
              <a:schemeClr val="accent4">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89" name="Oval 88">
              <a:extLst>
                <a:ext uri="{FF2B5EF4-FFF2-40B4-BE49-F238E27FC236}">
                  <a16:creationId xmlns:a16="http://schemas.microsoft.com/office/drawing/2014/main" id="{688AF7A9-18BD-53AC-D70E-E067C2844FEA}"/>
                </a:ext>
              </a:extLst>
            </p:cNvPr>
            <p:cNvSpPr/>
            <p:nvPr/>
          </p:nvSpPr>
          <p:spPr>
            <a:xfrm>
              <a:off x="4934648" y="3963507"/>
              <a:ext cx="263060" cy="309966"/>
            </a:xfrm>
            <a:prstGeom prst="ellipse">
              <a:avLst/>
            </a:prstGeom>
            <a:solidFill>
              <a:schemeClr val="accent4">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90" name="Oval 89">
              <a:extLst>
                <a:ext uri="{FF2B5EF4-FFF2-40B4-BE49-F238E27FC236}">
                  <a16:creationId xmlns:a16="http://schemas.microsoft.com/office/drawing/2014/main" id="{360A05DA-CF86-CAA9-1E61-07AADF9BC325}"/>
                </a:ext>
              </a:extLst>
            </p:cNvPr>
            <p:cNvSpPr/>
            <p:nvPr/>
          </p:nvSpPr>
          <p:spPr>
            <a:xfrm>
              <a:off x="5476161" y="3940931"/>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91" name="Oval 90">
              <a:extLst>
                <a:ext uri="{FF2B5EF4-FFF2-40B4-BE49-F238E27FC236}">
                  <a16:creationId xmlns:a16="http://schemas.microsoft.com/office/drawing/2014/main" id="{E983A4F9-C6D0-1D62-B3BB-D6898AC9156D}"/>
                </a:ext>
              </a:extLst>
            </p:cNvPr>
            <p:cNvSpPr/>
            <p:nvPr/>
          </p:nvSpPr>
          <p:spPr>
            <a:xfrm>
              <a:off x="5919675" y="3637376"/>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94" name="Oval 93">
              <a:extLst>
                <a:ext uri="{FF2B5EF4-FFF2-40B4-BE49-F238E27FC236}">
                  <a16:creationId xmlns:a16="http://schemas.microsoft.com/office/drawing/2014/main" id="{76BB79FA-EEA4-4BA0-3482-6622233CE6D8}"/>
                </a:ext>
              </a:extLst>
            </p:cNvPr>
            <p:cNvSpPr/>
            <p:nvPr/>
          </p:nvSpPr>
          <p:spPr>
            <a:xfrm>
              <a:off x="6977230" y="1490201"/>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97" name="Oval 96">
              <a:extLst>
                <a:ext uri="{FF2B5EF4-FFF2-40B4-BE49-F238E27FC236}">
                  <a16:creationId xmlns:a16="http://schemas.microsoft.com/office/drawing/2014/main" id="{FE539B3E-FA57-278D-0409-513BDB0F5158}"/>
                </a:ext>
              </a:extLst>
            </p:cNvPr>
            <p:cNvSpPr/>
            <p:nvPr/>
          </p:nvSpPr>
          <p:spPr>
            <a:xfrm>
              <a:off x="7455124" y="2052476"/>
              <a:ext cx="263060" cy="309966"/>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98" name="Oval 97">
              <a:extLst>
                <a:ext uri="{FF2B5EF4-FFF2-40B4-BE49-F238E27FC236}">
                  <a16:creationId xmlns:a16="http://schemas.microsoft.com/office/drawing/2014/main" id="{5FDD0305-8F79-0846-3E1B-AA25740AE611}"/>
                </a:ext>
              </a:extLst>
            </p:cNvPr>
            <p:cNvSpPr/>
            <p:nvPr/>
          </p:nvSpPr>
          <p:spPr>
            <a:xfrm>
              <a:off x="6198883" y="2859857"/>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99" name="Oval 98">
              <a:extLst>
                <a:ext uri="{FF2B5EF4-FFF2-40B4-BE49-F238E27FC236}">
                  <a16:creationId xmlns:a16="http://schemas.microsoft.com/office/drawing/2014/main" id="{A2F5214A-7277-AEC5-5C03-50680E14EA35}"/>
                </a:ext>
              </a:extLst>
            </p:cNvPr>
            <p:cNvSpPr/>
            <p:nvPr/>
          </p:nvSpPr>
          <p:spPr>
            <a:xfrm>
              <a:off x="5904003" y="2198607"/>
              <a:ext cx="263060" cy="309966"/>
            </a:xfrm>
            <a:prstGeom prst="ellipse">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01" name="Oval 100">
              <a:extLst>
                <a:ext uri="{FF2B5EF4-FFF2-40B4-BE49-F238E27FC236}">
                  <a16:creationId xmlns:a16="http://schemas.microsoft.com/office/drawing/2014/main" id="{1C342B83-0493-6AD5-0933-EA678776B291}"/>
                </a:ext>
              </a:extLst>
            </p:cNvPr>
            <p:cNvSpPr/>
            <p:nvPr/>
          </p:nvSpPr>
          <p:spPr>
            <a:xfrm>
              <a:off x="6395661" y="1992601"/>
              <a:ext cx="263060" cy="309966"/>
            </a:xfrm>
            <a:prstGeom prst="ellipse">
              <a:avLst/>
            </a:prstGeom>
            <a:solidFill>
              <a:schemeClr val="accent4">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02" name="Oval 101">
              <a:extLst>
                <a:ext uri="{FF2B5EF4-FFF2-40B4-BE49-F238E27FC236}">
                  <a16:creationId xmlns:a16="http://schemas.microsoft.com/office/drawing/2014/main" id="{91DD3FDB-5568-CF6A-D26E-B71760839399}"/>
                </a:ext>
              </a:extLst>
            </p:cNvPr>
            <p:cNvSpPr/>
            <p:nvPr/>
          </p:nvSpPr>
          <p:spPr>
            <a:xfrm>
              <a:off x="6983410" y="3964796"/>
              <a:ext cx="263060" cy="309966"/>
            </a:xfrm>
            <a:prstGeom prst="ellipse">
              <a:avLst/>
            </a:prstGeom>
            <a:solidFill>
              <a:schemeClr val="accent4">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03" name="Oval 102">
              <a:extLst>
                <a:ext uri="{FF2B5EF4-FFF2-40B4-BE49-F238E27FC236}">
                  <a16:creationId xmlns:a16="http://schemas.microsoft.com/office/drawing/2014/main" id="{DA2DE46A-0FC2-EAE8-3CDA-0056A953B854}"/>
                </a:ext>
              </a:extLst>
            </p:cNvPr>
            <p:cNvSpPr/>
            <p:nvPr/>
          </p:nvSpPr>
          <p:spPr>
            <a:xfrm>
              <a:off x="5369252" y="1575373"/>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04" name="Oval 103">
              <a:extLst>
                <a:ext uri="{FF2B5EF4-FFF2-40B4-BE49-F238E27FC236}">
                  <a16:creationId xmlns:a16="http://schemas.microsoft.com/office/drawing/2014/main" id="{C765C268-0906-EA38-DE1B-8A5E3001EE08}"/>
                </a:ext>
              </a:extLst>
            </p:cNvPr>
            <p:cNvSpPr/>
            <p:nvPr/>
          </p:nvSpPr>
          <p:spPr>
            <a:xfrm>
              <a:off x="6414273" y="2454297"/>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05" name="Oval 104">
              <a:extLst>
                <a:ext uri="{FF2B5EF4-FFF2-40B4-BE49-F238E27FC236}">
                  <a16:creationId xmlns:a16="http://schemas.microsoft.com/office/drawing/2014/main" id="{2BE84580-2278-7EB9-FEE8-1CB54E4DDC9C}"/>
                </a:ext>
              </a:extLst>
            </p:cNvPr>
            <p:cNvSpPr/>
            <p:nvPr/>
          </p:nvSpPr>
          <p:spPr>
            <a:xfrm>
              <a:off x="9116336" y="3430072"/>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06" name="Oval 105">
              <a:extLst>
                <a:ext uri="{FF2B5EF4-FFF2-40B4-BE49-F238E27FC236}">
                  <a16:creationId xmlns:a16="http://schemas.microsoft.com/office/drawing/2014/main" id="{7A35824E-0FF7-BEB8-13A8-79F57CFFCED1}"/>
                </a:ext>
              </a:extLst>
            </p:cNvPr>
            <p:cNvSpPr/>
            <p:nvPr/>
          </p:nvSpPr>
          <p:spPr>
            <a:xfrm>
              <a:off x="9116336" y="3909228"/>
              <a:ext cx="263060" cy="309966"/>
            </a:xfrm>
            <a:prstGeom prst="ellipse">
              <a:avLst/>
            </a:prstGeom>
            <a:solidFill>
              <a:schemeClr val="accent4">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07" name="Oval 106">
              <a:extLst>
                <a:ext uri="{FF2B5EF4-FFF2-40B4-BE49-F238E27FC236}">
                  <a16:creationId xmlns:a16="http://schemas.microsoft.com/office/drawing/2014/main" id="{8007EE8C-D698-012B-C8EF-5BD107A4FC6C}"/>
                </a:ext>
              </a:extLst>
            </p:cNvPr>
            <p:cNvSpPr/>
            <p:nvPr/>
          </p:nvSpPr>
          <p:spPr>
            <a:xfrm>
              <a:off x="10056435" y="3193702"/>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08" name="Oval 107">
              <a:extLst>
                <a:ext uri="{FF2B5EF4-FFF2-40B4-BE49-F238E27FC236}">
                  <a16:creationId xmlns:a16="http://schemas.microsoft.com/office/drawing/2014/main" id="{A78F16E9-D839-7796-0AC0-0F10B8EC8A1C}"/>
                </a:ext>
              </a:extLst>
            </p:cNvPr>
            <p:cNvSpPr/>
            <p:nvPr/>
          </p:nvSpPr>
          <p:spPr>
            <a:xfrm>
              <a:off x="10178572" y="2851447"/>
              <a:ext cx="263060" cy="309966"/>
            </a:xfrm>
            <a:prstGeom prst="ellipse">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09" name="Oval 108">
              <a:extLst>
                <a:ext uri="{FF2B5EF4-FFF2-40B4-BE49-F238E27FC236}">
                  <a16:creationId xmlns:a16="http://schemas.microsoft.com/office/drawing/2014/main" id="{C00C64EE-B5D1-C2DE-9C9F-BCA24D211585}"/>
                </a:ext>
              </a:extLst>
            </p:cNvPr>
            <p:cNvSpPr/>
            <p:nvPr/>
          </p:nvSpPr>
          <p:spPr>
            <a:xfrm>
              <a:off x="9696290" y="2908982"/>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11" name="Oval 110">
              <a:extLst>
                <a:ext uri="{FF2B5EF4-FFF2-40B4-BE49-F238E27FC236}">
                  <a16:creationId xmlns:a16="http://schemas.microsoft.com/office/drawing/2014/main" id="{3AEF14CD-3B01-A462-EA90-2D26FA71C755}"/>
                </a:ext>
              </a:extLst>
            </p:cNvPr>
            <p:cNvSpPr/>
            <p:nvPr/>
          </p:nvSpPr>
          <p:spPr>
            <a:xfrm>
              <a:off x="9621147" y="1736812"/>
              <a:ext cx="263060" cy="309966"/>
            </a:xfrm>
            <a:prstGeom prst="ellipse">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12" name="Oval 111">
              <a:extLst>
                <a:ext uri="{FF2B5EF4-FFF2-40B4-BE49-F238E27FC236}">
                  <a16:creationId xmlns:a16="http://schemas.microsoft.com/office/drawing/2014/main" id="{9AD6E051-62B8-2487-C39F-C9F96A73547F}"/>
                </a:ext>
              </a:extLst>
            </p:cNvPr>
            <p:cNvSpPr/>
            <p:nvPr/>
          </p:nvSpPr>
          <p:spPr>
            <a:xfrm>
              <a:off x="10073180" y="1700674"/>
              <a:ext cx="263060" cy="309966"/>
            </a:xfrm>
            <a:prstGeom prst="ellipse">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13" name="Oval 112">
              <a:extLst>
                <a:ext uri="{FF2B5EF4-FFF2-40B4-BE49-F238E27FC236}">
                  <a16:creationId xmlns:a16="http://schemas.microsoft.com/office/drawing/2014/main" id="{9B288AA5-6059-9DC2-9D48-FDDB254C3B16}"/>
                </a:ext>
              </a:extLst>
            </p:cNvPr>
            <p:cNvSpPr/>
            <p:nvPr/>
          </p:nvSpPr>
          <p:spPr>
            <a:xfrm>
              <a:off x="11384328" y="1372669"/>
              <a:ext cx="263060" cy="309966"/>
            </a:xfrm>
            <a:prstGeom prst="ellipse">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14" name="Oval 113">
              <a:extLst>
                <a:ext uri="{FF2B5EF4-FFF2-40B4-BE49-F238E27FC236}">
                  <a16:creationId xmlns:a16="http://schemas.microsoft.com/office/drawing/2014/main" id="{5056EE3B-7302-CF44-7DED-FFC3D2D95E31}"/>
                </a:ext>
              </a:extLst>
            </p:cNvPr>
            <p:cNvSpPr/>
            <p:nvPr/>
          </p:nvSpPr>
          <p:spPr>
            <a:xfrm>
              <a:off x="10519752" y="3940931"/>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15" name="Oval 114">
              <a:extLst>
                <a:ext uri="{FF2B5EF4-FFF2-40B4-BE49-F238E27FC236}">
                  <a16:creationId xmlns:a16="http://schemas.microsoft.com/office/drawing/2014/main" id="{64B697E0-CF52-7BF4-D6E8-2BA16AED6BE6}"/>
                </a:ext>
              </a:extLst>
            </p:cNvPr>
            <p:cNvSpPr/>
            <p:nvPr/>
          </p:nvSpPr>
          <p:spPr>
            <a:xfrm>
              <a:off x="11361402" y="3539856"/>
              <a:ext cx="263060" cy="309966"/>
            </a:xfrm>
            <a:prstGeom prst="ellipse">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40" name="Oval 139">
              <a:extLst>
                <a:ext uri="{FF2B5EF4-FFF2-40B4-BE49-F238E27FC236}">
                  <a16:creationId xmlns:a16="http://schemas.microsoft.com/office/drawing/2014/main" id="{29897469-E313-DE00-E2F7-6EC2F2082ACF}"/>
                </a:ext>
              </a:extLst>
            </p:cNvPr>
            <p:cNvSpPr/>
            <p:nvPr/>
          </p:nvSpPr>
          <p:spPr>
            <a:xfrm>
              <a:off x="7450136" y="3570836"/>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41" name="Oval 140">
              <a:extLst>
                <a:ext uri="{FF2B5EF4-FFF2-40B4-BE49-F238E27FC236}">
                  <a16:creationId xmlns:a16="http://schemas.microsoft.com/office/drawing/2014/main" id="{79681E2B-A299-CE86-82DB-3D392EA72844}"/>
                </a:ext>
              </a:extLst>
            </p:cNvPr>
            <p:cNvSpPr/>
            <p:nvPr/>
          </p:nvSpPr>
          <p:spPr>
            <a:xfrm>
              <a:off x="7532118" y="3996095"/>
              <a:ext cx="263060" cy="309966"/>
            </a:xfrm>
            <a:prstGeom prst="ellipse">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44" name="Oval 143">
              <a:extLst>
                <a:ext uri="{FF2B5EF4-FFF2-40B4-BE49-F238E27FC236}">
                  <a16:creationId xmlns:a16="http://schemas.microsoft.com/office/drawing/2014/main" id="{FCEEB1E3-7996-30C6-A475-6915E564CCC5}"/>
                </a:ext>
              </a:extLst>
            </p:cNvPr>
            <p:cNvSpPr/>
            <p:nvPr/>
          </p:nvSpPr>
          <p:spPr>
            <a:xfrm>
              <a:off x="11147211" y="2372959"/>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45" name="Oval 144">
              <a:extLst>
                <a:ext uri="{FF2B5EF4-FFF2-40B4-BE49-F238E27FC236}">
                  <a16:creationId xmlns:a16="http://schemas.microsoft.com/office/drawing/2014/main" id="{EC5ABCB1-467E-830D-07B2-98ECC2BB82F2}"/>
                </a:ext>
              </a:extLst>
            </p:cNvPr>
            <p:cNvSpPr/>
            <p:nvPr/>
          </p:nvSpPr>
          <p:spPr>
            <a:xfrm>
              <a:off x="10669234" y="3063965"/>
              <a:ext cx="263060" cy="309966"/>
            </a:xfrm>
            <a:prstGeom prst="ellipse">
              <a:avLst/>
            </a:prstGeom>
            <a:solidFill>
              <a:schemeClr val="accent4">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46" name="Oval 145">
              <a:extLst>
                <a:ext uri="{FF2B5EF4-FFF2-40B4-BE49-F238E27FC236}">
                  <a16:creationId xmlns:a16="http://schemas.microsoft.com/office/drawing/2014/main" id="{5BAADF3F-A62A-CB5D-9C19-59C05C0430BD}"/>
                </a:ext>
              </a:extLst>
            </p:cNvPr>
            <p:cNvSpPr/>
            <p:nvPr/>
          </p:nvSpPr>
          <p:spPr>
            <a:xfrm>
              <a:off x="9704284" y="3518465"/>
              <a:ext cx="263060" cy="309966"/>
            </a:xfrm>
            <a:prstGeom prst="ellipse">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47" name="Oval 146">
              <a:extLst>
                <a:ext uri="{FF2B5EF4-FFF2-40B4-BE49-F238E27FC236}">
                  <a16:creationId xmlns:a16="http://schemas.microsoft.com/office/drawing/2014/main" id="{CDA2FA71-D730-126E-72DA-4AC14DE59BF2}"/>
                </a:ext>
              </a:extLst>
            </p:cNvPr>
            <p:cNvSpPr/>
            <p:nvPr/>
          </p:nvSpPr>
          <p:spPr>
            <a:xfrm>
              <a:off x="10361567" y="2271285"/>
              <a:ext cx="263060" cy="309966"/>
            </a:xfrm>
            <a:prstGeom prst="ellipse">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48" name="Oval 147">
              <a:extLst>
                <a:ext uri="{FF2B5EF4-FFF2-40B4-BE49-F238E27FC236}">
                  <a16:creationId xmlns:a16="http://schemas.microsoft.com/office/drawing/2014/main" id="{2098A088-C1CA-1410-76DE-A494C67867FA}"/>
                </a:ext>
              </a:extLst>
            </p:cNvPr>
            <p:cNvSpPr/>
            <p:nvPr/>
          </p:nvSpPr>
          <p:spPr>
            <a:xfrm>
              <a:off x="8667397" y="3984267"/>
              <a:ext cx="263060" cy="309966"/>
            </a:xfrm>
            <a:prstGeom prst="ellipse">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0" name="Oval 149">
              <a:extLst>
                <a:ext uri="{FF2B5EF4-FFF2-40B4-BE49-F238E27FC236}">
                  <a16:creationId xmlns:a16="http://schemas.microsoft.com/office/drawing/2014/main" id="{8FA39153-9F70-5ACC-C713-749884D9289B}"/>
                </a:ext>
              </a:extLst>
            </p:cNvPr>
            <p:cNvSpPr/>
            <p:nvPr/>
          </p:nvSpPr>
          <p:spPr>
            <a:xfrm>
              <a:off x="8640161" y="2465093"/>
              <a:ext cx="263060" cy="309966"/>
            </a:xfrm>
            <a:prstGeom prst="ellipse">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67" name="TextBox 166">
              <a:extLst>
                <a:ext uri="{FF2B5EF4-FFF2-40B4-BE49-F238E27FC236}">
                  <a16:creationId xmlns:a16="http://schemas.microsoft.com/office/drawing/2014/main" id="{B32964B9-BF17-59B8-E8D4-DBDC329127DC}"/>
                </a:ext>
              </a:extLst>
            </p:cNvPr>
            <p:cNvSpPr txBox="1"/>
            <p:nvPr/>
          </p:nvSpPr>
          <p:spPr>
            <a:xfrm>
              <a:off x="765326" y="4364494"/>
              <a:ext cx="1263038" cy="307777"/>
            </a:xfrm>
            <a:prstGeom prst="rect">
              <a:avLst/>
            </a:prstGeom>
            <a:noFill/>
          </p:spPr>
          <p:txBody>
            <a:bodyPr wrap="none" rtlCol="0">
              <a:spAutoFit/>
            </a:bodyPr>
            <a:lstStyle/>
            <a:p>
              <a:r>
                <a:rPr lang="en-US" sz="1400" dirty="0"/>
                <a:t>4 Grass shrimp</a:t>
              </a:r>
            </a:p>
          </p:txBody>
        </p:sp>
        <p:sp>
          <p:nvSpPr>
            <p:cNvPr id="168" name="TextBox 167">
              <a:extLst>
                <a:ext uri="{FF2B5EF4-FFF2-40B4-BE49-F238E27FC236}">
                  <a16:creationId xmlns:a16="http://schemas.microsoft.com/office/drawing/2014/main" id="{34C21134-A246-84E6-F76C-20B53558F89A}"/>
                </a:ext>
              </a:extLst>
            </p:cNvPr>
            <p:cNvSpPr txBox="1"/>
            <p:nvPr/>
          </p:nvSpPr>
          <p:spPr>
            <a:xfrm>
              <a:off x="2295455" y="4391874"/>
              <a:ext cx="1606722" cy="307777"/>
            </a:xfrm>
            <a:prstGeom prst="rect">
              <a:avLst/>
            </a:prstGeom>
            <a:noFill/>
          </p:spPr>
          <p:txBody>
            <a:bodyPr wrap="none" rtlCol="0">
              <a:spAutoFit/>
            </a:bodyPr>
            <a:lstStyle/>
            <a:p>
              <a:r>
                <a:rPr lang="en-US" sz="1400" dirty="0"/>
                <a:t>8 Atlantic Silverside</a:t>
              </a:r>
            </a:p>
          </p:txBody>
        </p:sp>
        <p:sp>
          <p:nvSpPr>
            <p:cNvPr id="169" name="TextBox 168">
              <a:extLst>
                <a:ext uri="{FF2B5EF4-FFF2-40B4-BE49-F238E27FC236}">
                  <a16:creationId xmlns:a16="http://schemas.microsoft.com/office/drawing/2014/main" id="{1851A8AA-D994-5139-75FC-65CDC0F7D95C}"/>
                </a:ext>
              </a:extLst>
            </p:cNvPr>
            <p:cNvSpPr txBox="1"/>
            <p:nvPr/>
          </p:nvSpPr>
          <p:spPr>
            <a:xfrm>
              <a:off x="4630885" y="4380880"/>
              <a:ext cx="1274260" cy="307777"/>
            </a:xfrm>
            <a:prstGeom prst="rect">
              <a:avLst/>
            </a:prstGeom>
            <a:noFill/>
          </p:spPr>
          <p:txBody>
            <a:bodyPr wrap="none" rtlCol="0">
              <a:spAutoFit/>
            </a:bodyPr>
            <a:lstStyle/>
            <a:p>
              <a:r>
                <a:rPr lang="en-US" sz="1400" dirty="0"/>
                <a:t>9 Grass Shrimp</a:t>
              </a:r>
            </a:p>
          </p:txBody>
        </p:sp>
        <p:sp>
          <p:nvSpPr>
            <p:cNvPr id="170" name="TextBox 169">
              <a:extLst>
                <a:ext uri="{FF2B5EF4-FFF2-40B4-BE49-F238E27FC236}">
                  <a16:creationId xmlns:a16="http://schemas.microsoft.com/office/drawing/2014/main" id="{11A3C5AD-A56A-3B9F-74DB-4D73A2C3DF87}"/>
                </a:ext>
              </a:extLst>
            </p:cNvPr>
            <p:cNvSpPr txBox="1"/>
            <p:nvPr/>
          </p:nvSpPr>
          <p:spPr>
            <a:xfrm>
              <a:off x="4632403" y="4574432"/>
              <a:ext cx="1241045" cy="307777"/>
            </a:xfrm>
            <a:prstGeom prst="rect">
              <a:avLst/>
            </a:prstGeom>
            <a:noFill/>
          </p:spPr>
          <p:txBody>
            <a:bodyPr wrap="none" rtlCol="0">
              <a:spAutoFit/>
            </a:bodyPr>
            <a:lstStyle/>
            <a:p>
              <a:r>
                <a:rPr lang="en-US" sz="1400" dirty="0"/>
                <a:t>2 Mummichog</a:t>
              </a:r>
            </a:p>
          </p:txBody>
        </p:sp>
        <p:sp>
          <p:nvSpPr>
            <p:cNvPr id="171" name="TextBox 170">
              <a:extLst>
                <a:ext uri="{FF2B5EF4-FFF2-40B4-BE49-F238E27FC236}">
                  <a16:creationId xmlns:a16="http://schemas.microsoft.com/office/drawing/2014/main" id="{955A3FB5-04B4-5113-710E-06A78477D168}"/>
                </a:ext>
              </a:extLst>
            </p:cNvPr>
            <p:cNvSpPr txBox="1"/>
            <p:nvPr/>
          </p:nvSpPr>
          <p:spPr>
            <a:xfrm>
              <a:off x="6263694" y="4380918"/>
              <a:ext cx="1035412" cy="307777"/>
            </a:xfrm>
            <a:prstGeom prst="rect">
              <a:avLst/>
            </a:prstGeom>
            <a:noFill/>
          </p:spPr>
          <p:txBody>
            <a:bodyPr wrap="none" rtlCol="0">
              <a:spAutoFit/>
            </a:bodyPr>
            <a:lstStyle/>
            <a:p>
              <a:r>
                <a:rPr lang="en-US" sz="1400" dirty="0"/>
                <a:t>5 Mud Crab</a:t>
              </a:r>
            </a:p>
          </p:txBody>
        </p:sp>
        <p:sp>
          <p:nvSpPr>
            <p:cNvPr id="172" name="TextBox 171">
              <a:extLst>
                <a:ext uri="{FF2B5EF4-FFF2-40B4-BE49-F238E27FC236}">
                  <a16:creationId xmlns:a16="http://schemas.microsoft.com/office/drawing/2014/main" id="{1BBFCB5F-809B-F777-75CF-79B80FB7F44E}"/>
                </a:ext>
              </a:extLst>
            </p:cNvPr>
            <p:cNvSpPr txBox="1"/>
            <p:nvPr/>
          </p:nvSpPr>
          <p:spPr>
            <a:xfrm>
              <a:off x="6265212" y="4574470"/>
              <a:ext cx="1624163" cy="307777"/>
            </a:xfrm>
            <a:prstGeom prst="rect">
              <a:avLst/>
            </a:prstGeom>
            <a:noFill/>
          </p:spPr>
          <p:txBody>
            <a:bodyPr wrap="none" rtlCol="0">
              <a:spAutoFit/>
            </a:bodyPr>
            <a:lstStyle/>
            <a:p>
              <a:r>
                <a:rPr lang="en-US" sz="1400" dirty="0"/>
                <a:t>1 Summer Flounder</a:t>
              </a:r>
            </a:p>
          </p:txBody>
        </p:sp>
        <p:sp>
          <p:nvSpPr>
            <p:cNvPr id="174" name="TextBox 173">
              <a:extLst>
                <a:ext uri="{FF2B5EF4-FFF2-40B4-BE49-F238E27FC236}">
                  <a16:creationId xmlns:a16="http://schemas.microsoft.com/office/drawing/2014/main" id="{C741AC80-0634-F319-2667-494AC3BC73A2}"/>
                </a:ext>
              </a:extLst>
            </p:cNvPr>
            <p:cNvSpPr txBox="1"/>
            <p:nvPr/>
          </p:nvSpPr>
          <p:spPr>
            <a:xfrm>
              <a:off x="8480471" y="4380842"/>
              <a:ext cx="1365630" cy="307777"/>
            </a:xfrm>
            <a:prstGeom prst="rect">
              <a:avLst/>
            </a:prstGeom>
            <a:noFill/>
          </p:spPr>
          <p:txBody>
            <a:bodyPr wrap="none" rtlCol="0">
              <a:spAutoFit/>
            </a:bodyPr>
            <a:lstStyle/>
            <a:p>
              <a:r>
                <a:rPr lang="en-US" sz="1400" dirty="0"/>
                <a:t>15 Grass Shrimp</a:t>
              </a:r>
            </a:p>
          </p:txBody>
        </p:sp>
        <p:sp>
          <p:nvSpPr>
            <p:cNvPr id="175" name="TextBox 174">
              <a:extLst>
                <a:ext uri="{FF2B5EF4-FFF2-40B4-BE49-F238E27FC236}">
                  <a16:creationId xmlns:a16="http://schemas.microsoft.com/office/drawing/2014/main" id="{E6BA6EC7-AD91-C5FB-030C-59B809E26256}"/>
                </a:ext>
              </a:extLst>
            </p:cNvPr>
            <p:cNvSpPr txBox="1"/>
            <p:nvPr/>
          </p:nvSpPr>
          <p:spPr>
            <a:xfrm>
              <a:off x="8495533" y="4573597"/>
              <a:ext cx="1241045" cy="307777"/>
            </a:xfrm>
            <a:prstGeom prst="rect">
              <a:avLst/>
            </a:prstGeom>
            <a:noFill/>
          </p:spPr>
          <p:txBody>
            <a:bodyPr wrap="none" rtlCol="0">
              <a:spAutoFit/>
            </a:bodyPr>
            <a:lstStyle/>
            <a:p>
              <a:r>
                <a:rPr lang="en-US" sz="1400" dirty="0"/>
                <a:t>4 Mummichog</a:t>
              </a:r>
            </a:p>
          </p:txBody>
        </p:sp>
        <p:sp>
          <p:nvSpPr>
            <p:cNvPr id="176" name="TextBox 175">
              <a:extLst>
                <a:ext uri="{FF2B5EF4-FFF2-40B4-BE49-F238E27FC236}">
                  <a16:creationId xmlns:a16="http://schemas.microsoft.com/office/drawing/2014/main" id="{22B14DFB-5D12-E159-5F17-D3A724CDA6E4}"/>
                </a:ext>
              </a:extLst>
            </p:cNvPr>
            <p:cNvSpPr txBox="1"/>
            <p:nvPr/>
          </p:nvSpPr>
          <p:spPr>
            <a:xfrm>
              <a:off x="10113280" y="4380880"/>
              <a:ext cx="1035412" cy="307777"/>
            </a:xfrm>
            <a:prstGeom prst="rect">
              <a:avLst/>
            </a:prstGeom>
            <a:noFill/>
          </p:spPr>
          <p:txBody>
            <a:bodyPr wrap="none" rtlCol="0">
              <a:spAutoFit/>
            </a:bodyPr>
            <a:lstStyle/>
            <a:p>
              <a:r>
                <a:rPr lang="en-US" sz="1400" dirty="0"/>
                <a:t>5 Mud Crab</a:t>
              </a:r>
            </a:p>
          </p:txBody>
        </p:sp>
        <p:sp>
          <p:nvSpPr>
            <p:cNvPr id="177" name="TextBox 176">
              <a:extLst>
                <a:ext uri="{FF2B5EF4-FFF2-40B4-BE49-F238E27FC236}">
                  <a16:creationId xmlns:a16="http://schemas.microsoft.com/office/drawing/2014/main" id="{6FF227A1-13CE-160F-8CF8-9BC6C84627E9}"/>
                </a:ext>
              </a:extLst>
            </p:cNvPr>
            <p:cNvSpPr txBox="1"/>
            <p:nvPr/>
          </p:nvSpPr>
          <p:spPr>
            <a:xfrm>
              <a:off x="10128342" y="4573635"/>
              <a:ext cx="1485856" cy="307777"/>
            </a:xfrm>
            <a:prstGeom prst="rect">
              <a:avLst/>
            </a:prstGeom>
            <a:noFill/>
          </p:spPr>
          <p:txBody>
            <a:bodyPr wrap="none" rtlCol="0">
              <a:spAutoFit/>
            </a:bodyPr>
            <a:lstStyle/>
            <a:p>
              <a:r>
                <a:rPr lang="en-US" sz="1400" dirty="0"/>
                <a:t>10 Atlantic Croker</a:t>
              </a:r>
            </a:p>
          </p:txBody>
        </p:sp>
      </p:grpSp>
      <p:grpSp>
        <p:nvGrpSpPr>
          <p:cNvPr id="185" name="Group 184">
            <a:extLst>
              <a:ext uri="{FF2B5EF4-FFF2-40B4-BE49-F238E27FC236}">
                <a16:creationId xmlns:a16="http://schemas.microsoft.com/office/drawing/2014/main" id="{023DFB37-2482-FC53-BD42-FDE3050C8CD0}"/>
              </a:ext>
            </a:extLst>
          </p:cNvPr>
          <p:cNvGrpSpPr/>
          <p:nvPr/>
        </p:nvGrpSpPr>
        <p:grpSpPr>
          <a:xfrm>
            <a:off x="2308428" y="5158062"/>
            <a:ext cx="8165902" cy="1496403"/>
            <a:chOff x="2098935" y="5332756"/>
            <a:chExt cx="8420817" cy="1525243"/>
          </a:xfrm>
        </p:grpSpPr>
        <p:sp>
          <p:nvSpPr>
            <p:cNvPr id="117" name="Oval 116">
              <a:extLst>
                <a:ext uri="{FF2B5EF4-FFF2-40B4-BE49-F238E27FC236}">
                  <a16:creationId xmlns:a16="http://schemas.microsoft.com/office/drawing/2014/main" id="{019BAD16-A31C-19F6-D4B5-DAEACB8A6576}"/>
                </a:ext>
              </a:extLst>
            </p:cNvPr>
            <p:cNvSpPr/>
            <p:nvPr/>
          </p:nvSpPr>
          <p:spPr>
            <a:xfrm>
              <a:off x="3988214" y="5929678"/>
              <a:ext cx="263060" cy="309966"/>
            </a:xfrm>
            <a:prstGeom prst="ellips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18" name="Oval 117">
              <a:extLst>
                <a:ext uri="{FF2B5EF4-FFF2-40B4-BE49-F238E27FC236}">
                  <a16:creationId xmlns:a16="http://schemas.microsoft.com/office/drawing/2014/main" id="{8DF2934E-5EB7-8115-C34F-4540FC1EA0D0}"/>
                </a:ext>
              </a:extLst>
            </p:cNvPr>
            <p:cNvSpPr/>
            <p:nvPr/>
          </p:nvSpPr>
          <p:spPr>
            <a:xfrm>
              <a:off x="3986809" y="6404603"/>
              <a:ext cx="263060" cy="309966"/>
            </a:xfrm>
            <a:prstGeom prst="ellipse">
              <a:avLst/>
            </a:prstGeom>
            <a:solidFill>
              <a:schemeClr val="bg1">
                <a:lumMod val="6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21" name="TextBox 120">
              <a:extLst>
                <a:ext uri="{FF2B5EF4-FFF2-40B4-BE49-F238E27FC236}">
                  <a16:creationId xmlns:a16="http://schemas.microsoft.com/office/drawing/2014/main" id="{C5B7849E-D5D7-7AE0-F72B-A0E07A2596AE}"/>
                </a:ext>
              </a:extLst>
            </p:cNvPr>
            <p:cNvSpPr txBox="1"/>
            <p:nvPr/>
          </p:nvSpPr>
          <p:spPr>
            <a:xfrm>
              <a:off x="2225062" y="5470752"/>
              <a:ext cx="518860" cy="307777"/>
            </a:xfrm>
            <a:prstGeom prst="rect">
              <a:avLst/>
            </a:prstGeom>
            <a:noFill/>
          </p:spPr>
          <p:txBody>
            <a:bodyPr wrap="square" rtlCol="0">
              <a:spAutoFit/>
            </a:bodyPr>
            <a:lstStyle/>
            <a:p>
              <a:r>
                <a:rPr lang="en-US" sz="1400" dirty="0"/>
                <a:t>Key</a:t>
              </a:r>
            </a:p>
          </p:txBody>
        </p:sp>
        <p:cxnSp>
          <p:nvCxnSpPr>
            <p:cNvPr id="123" name="Straight Connector 122">
              <a:extLst>
                <a:ext uri="{FF2B5EF4-FFF2-40B4-BE49-F238E27FC236}">
                  <a16:creationId xmlns:a16="http://schemas.microsoft.com/office/drawing/2014/main" id="{987C69A9-9C8D-8A19-3DB6-6C6B27DA668B}"/>
                </a:ext>
              </a:extLst>
            </p:cNvPr>
            <p:cNvCxnSpPr>
              <a:cxnSpLocks/>
            </p:cNvCxnSpPr>
            <p:nvPr/>
          </p:nvCxnSpPr>
          <p:spPr>
            <a:xfrm flipH="1">
              <a:off x="2259559" y="6292579"/>
              <a:ext cx="320764"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6" name="TextBox 125">
              <a:extLst>
                <a:ext uri="{FF2B5EF4-FFF2-40B4-BE49-F238E27FC236}">
                  <a16:creationId xmlns:a16="http://schemas.microsoft.com/office/drawing/2014/main" id="{B20AF624-D55D-0381-2E28-E20CA2F4B087}"/>
                </a:ext>
              </a:extLst>
            </p:cNvPr>
            <p:cNvSpPr txBox="1"/>
            <p:nvPr/>
          </p:nvSpPr>
          <p:spPr>
            <a:xfrm>
              <a:off x="2572718" y="6138609"/>
              <a:ext cx="688009" cy="307777"/>
            </a:xfrm>
            <a:prstGeom prst="rect">
              <a:avLst/>
            </a:prstGeom>
            <a:noFill/>
          </p:spPr>
          <p:txBody>
            <a:bodyPr wrap="none" rtlCol="0">
              <a:spAutoFit/>
            </a:bodyPr>
            <a:lstStyle/>
            <a:p>
              <a:r>
                <a:rPr lang="en-US" sz="1400" dirty="0"/>
                <a:t>Barrier</a:t>
              </a:r>
            </a:p>
          </p:txBody>
        </p:sp>
        <p:sp>
          <p:nvSpPr>
            <p:cNvPr id="127" name="TextBox 126">
              <a:extLst>
                <a:ext uri="{FF2B5EF4-FFF2-40B4-BE49-F238E27FC236}">
                  <a16:creationId xmlns:a16="http://schemas.microsoft.com/office/drawing/2014/main" id="{EBCB84AB-1A27-6D08-3206-B1BF493D396B}"/>
                </a:ext>
              </a:extLst>
            </p:cNvPr>
            <p:cNvSpPr txBox="1"/>
            <p:nvPr/>
          </p:nvSpPr>
          <p:spPr>
            <a:xfrm>
              <a:off x="4363935" y="5899995"/>
              <a:ext cx="1131592" cy="307777"/>
            </a:xfrm>
            <a:prstGeom prst="rect">
              <a:avLst/>
            </a:prstGeom>
            <a:noFill/>
          </p:spPr>
          <p:txBody>
            <a:bodyPr wrap="none" rtlCol="0">
              <a:spAutoFit/>
            </a:bodyPr>
            <a:lstStyle/>
            <a:p>
              <a:r>
                <a:rPr lang="en-US" sz="1400" dirty="0"/>
                <a:t>Grass shrimp</a:t>
              </a:r>
            </a:p>
          </p:txBody>
        </p:sp>
        <p:sp>
          <p:nvSpPr>
            <p:cNvPr id="128" name="TextBox 127">
              <a:extLst>
                <a:ext uri="{FF2B5EF4-FFF2-40B4-BE49-F238E27FC236}">
                  <a16:creationId xmlns:a16="http://schemas.microsoft.com/office/drawing/2014/main" id="{BAA694C6-4958-7397-03FD-41E02064714E}"/>
                </a:ext>
              </a:extLst>
            </p:cNvPr>
            <p:cNvSpPr txBox="1"/>
            <p:nvPr/>
          </p:nvSpPr>
          <p:spPr>
            <a:xfrm>
              <a:off x="4341342" y="6373778"/>
              <a:ext cx="1475276" cy="307777"/>
            </a:xfrm>
            <a:prstGeom prst="rect">
              <a:avLst/>
            </a:prstGeom>
            <a:noFill/>
          </p:spPr>
          <p:txBody>
            <a:bodyPr wrap="none" rtlCol="0">
              <a:spAutoFit/>
            </a:bodyPr>
            <a:lstStyle/>
            <a:p>
              <a:r>
                <a:rPr lang="en-US" sz="1400" dirty="0"/>
                <a:t>Atlantic Silverside</a:t>
              </a:r>
            </a:p>
          </p:txBody>
        </p:sp>
        <p:sp>
          <p:nvSpPr>
            <p:cNvPr id="129" name="Oval 128">
              <a:extLst>
                <a:ext uri="{FF2B5EF4-FFF2-40B4-BE49-F238E27FC236}">
                  <a16:creationId xmlns:a16="http://schemas.microsoft.com/office/drawing/2014/main" id="{3142CEAD-604E-6CF4-F1A3-8A5EB9CA07AD}"/>
                </a:ext>
              </a:extLst>
            </p:cNvPr>
            <p:cNvSpPr/>
            <p:nvPr/>
          </p:nvSpPr>
          <p:spPr>
            <a:xfrm>
              <a:off x="6308626" y="5959361"/>
              <a:ext cx="263060" cy="309966"/>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30" name="Oval 129">
              <a:extLst>
                <a:ext uri="{FF2B5EF4-FFF2-40B4-BE49-F238E27FC236}">
                  <a16:creationId xmlns:a16="http://schemas.microsoft.com/office/drawing/2014/main" id="{F3F24110-C74B-D8C3-B2EC-3FDAC2D8A003}"/>
                </a:ext>
              </a:extLst>
            </p:cNvPr>
            <p:cNvSpPr/>
            <p:nvPr/>
          </p:nvSpPr>
          <p:spPr>
            <a:xfrm>
              <a:off x="6307221" y="6434286"/>
              <a:ext cx="263060" cy="309966"/>
            </a:xfrm>
            <a:prstGeom prst="ellipse">
              <a:avLst/>
            </a:prstGeom>
            <a:solidFill>
              <a:schemeClr val="accent4">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31" name="TextBox 130">
              <a:extLst>
                <a:ext uri="{FF2B5EF4-FFF2-40B4-BE49-F238E27FC236}">
                  <a16:creationId xmlns:a16="http://schemas.microsoft.com/office/drawing/2014/main" id="{F00A4551-465A-E5A6-D200-2883E5C1F63A}"/>
                </a:ext>
              </a:extLst>
            </p:cNvPr>
            <p:cNvSpPr txBox="1"/>
            <p:nvPr/>
          </p:nvSpPr>
          <p:spPr>
            <a:xfrm>
              <a:off x="6684347" y="5929678"/>
              <a:ext cx="1492716" cy="307777"/>
            </a:xfrm>
            <a:prstGeom prst="rect">
              <a:avLst/>
            </a:prstGeom>
            <a:noFill/>
          </p:spPr>
          <p:txBody>
            <a:bodyPr wrap="none" rtlCol="0">
              <a:spAutoFit/>
            </a:bodyPr>
            <a:lstStyle/>
            <a:p>
              <a:r>
                <a:rPr lang="en-US" sz="1400" dirty="0"/>
                <a:t>Summer Flounder</a:t>
              </a:r>
            </a:p>
          </p:txBody>
        </p:sp>
        <p:sp>
          <p:nvSpPr>
            <p:cNvPr id="132" name="TextBox 131">
              <a:extLst>
                <a:ext uri="{FF2B5EF4-FFF2-40B4-BE49-F238E27FC236}">
                  <a16:creationId xmlns:a16="http://schemas.microsoft.com/office/drawing/2014/main" id="{6E88B9E0-D1A9-C85D-502E-6CB5A7DB4235}"/>
                </a:ext>
              </a:extLst>
            </p:cNvPr>
            <p:cNvSpPr txBox="1"/>
            <p:nvPr/>
          </p:nvSpPr>
          <p:spPr>
            <a:xfrm>
              <a:off x="6688027" y="6415321"/>
              <a:ext cx="903965" cy="307777"/>
            </a:xfrm>
            <a:prstGeom prst="rect">
              <a:avLst/>
            </a:prstGeom>
            <a:noFill/>
          </p:spPr>
          <p:txBody>
            <a:bodyPr wrap="none" rtlCol="0">
              <a:spAutoFit/>
            </a:bodyPr>
            <a:lstStyle/>
            <a:p>
              <a:r>
                <a:rPr lang="en-US" sz="1400" dirty="0"/>
                <a:t>Mud Crab</a:t>
              </a:r>
            </a:p>
          </p:txBody>
        </p:sp>
        <p:sp>
          <p:nvSpPr>
            <p:cNvPr id="133" name="Oval 132">
              <a:extLst>
                <a:ext uri="{FF2B5EF4-FFF2-40B4-BE49-F238E27FC236}">
                  <a16:creationId xmlns:a16="http://schemas.microsoft.com/office/drawing/2014/main" id="{703A9AAC-8C8D-E7C0-FB11-7075EF3E5A14}"/>
                </a:ext>
              </a:extLst>
            </p:cNvPr>
            <p:cNvSpPr/>
            <p:nvPr/>
          </p:nvSpPr>
          <p:spPr>
            <a:xfrm>
              <a:off x="8729105" y="5988662"/>
              <a:ext cx="263060" cy="309966"/>
            </a:xfrm>
            <a:prstGeom prst="ellipse">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34" name="Oval 133">
              <a:extLst>
                <a:ext uri="{FF2B5EF4-FFF2-40B4-BE49-F238E27FC236}">
                  <a16:creationId xmlns:a16="http://schemas.microsoft.com/office/drawing/2014/main" id="{782BF2E6-A8D0-9B81-50AF-2513F05B7CA7}"/>
                </a:ext>
              </a:extLst>
            </p:cNvPr>
            <p:cNvSpPr/>
            <p:nvPr/>
          </p:nvSpPr>
          <p:spPr>
            <a:xfrm>
              <a:off x="8727700" y="6463587"/>
              <a:ext cx="263060" cy="309966"/>
            </a:xfrm>
            <a:prstGeom prst="ellipse">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35" name="TextBox 134">
              <a:extLst>
                <a:ext uri="{FF2B5EF4-FFF2-40B4-BE49-F238E27FC236}">
                  <a16:creationId xmlns:a16="http://schemas.microsoft.com/office/drawing/2014/main" id="{7FB2B05C-B216-1F17-1159-5F52950BBB0E}"/>
                </a:ext>
              </a:extLst>
            </p:cNvPr>
            <p:cNvSpPr txBox="1"/>
            <p:nvPr/>
          </p:nvSpPr>
          <p:spPr>
            <a:xfrm>
              <a:off x="9104826" y="5958979"/>
              <a:ext cx="1109599" cy="307777"/>
            </a:xfrm>
            <a:prstGeom prst="rect">
              <a:avLst/>
            </a:prstGeom>
            <a:noFill/>
          </p:spPr>
          <p:txBody>
            <a:bodyPr wrap="none" rtlCol="0">
              <a:spAutoFit/>
            </a:bodyPr>
            <a:lstStyle/>
            <a:p>
              <a:r>
                <a:rPr lang="en-US" sz="1400" dirty="0"/>
                <a:t>Mummichog</a:t>
              </a:r>
            </a:p>
          </p:txBody>
        </p:sp>
        <p:sp>
          <p:nvSpPr>
            <p:cNvPr id="136" name="TextBox 135">
              <a:extLst>
                <a:ext uri="{FF2B5EF4-FFF2-40B4-BE49-F238E27FC236}">
                  <a16:creationId xmlns:a16="http://schemas.microsoft.com/office/drawing/2014/main" id="{C6A8035B-4CB5-53E0-98E0-0AB6A458D7E3}"/>
                </a:ext>
              </a:extLst>
            </p:cNvPr>
            <p:cNvSpPr txBox="1"/>
            <p:nvPr/>
          </p:nvSpPr>
          <p:spPr>
            <a:xfrm>
              <a:off x="9136437" y="6437217"/>
              <a:ext cx="1349600" cy="307777"/>
            </a:xfrm>
            <a:prstGeom prst="rect">
              <a:avLst/>
            </a:prstGeom>
            <a:noFill/>
          </p:spPr>
          <p:txBody>
            <a:bodyPr wrap="none" rtlCol="0">
              <a:spAutoFit/>
            </a:bodyPr>
            <a:lstStyle/>
            <a:p>
              <a:r>
                <a:rPr lang="en-US" sz="1400" dirty="0"/>
                <a:t>Atlantic Croaker</a:t>
              </a:r>
            </a:p>
          </p:txBody>
        </p:sp>
        <p:sp>
          <p:nvSpPr>
            <p:cNvPr id="184" name="Rectangle 183">
              <a:extLst>
                <a:ext uri="{FF2B5EF4-FFF2-40B4-BE49-F238E27FC236}">
                  <a16:creationId xmlns:a16="http://schemas.microsoft.com/office/drawing/2014/main" id="{64C8B2DB-CD68-05FE-D713-AB9946A38D85}"/>
                </a:ext>
              </a:extLst>
            </p:cNvPr>
            <p:cNvSpPr/>
            <p:nvPr/>
          </p:nvSpPr>
          <p:spPr>
            <a:xfrm>
              <a:off x="2098935" y="5332756"/>
              <a:ext cx="8420817" cy="1525243"/>
            </a:xfrm>
            <a:prstGeom prst="rect">
              <a:avLst/>
            </a:prstGeom>
            <a:noFill/>
            <a:ln w="4762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extBox 1">
            <a:extLst>
              <a:ext uri="{FF2B5EF4-FFF2-40B4-BE49-F238E27FC236}">
                <a16:creationId xmlns:a16="http://schemas.microsoft.com/office/drawing/2014/main" id="{759F0DB8-7FE1-F747-244C-F463B9477463}"/>
              </a:ext>
            </a:extLst>
          </p:cNvPr>
          <p:cNvSpPr txBox="1"/>
          <p:nvPr/>
        </p:nvSpPr>
        <p:spPr>
          <a:xfrm>
            <a:off x="2076761" y="178660"/>
            <a:ext cx="703141" cy="369332"/>
          </a:xfrm>
          <a:prstGeom prst="rect">
            <a:avLst/>
          </a:prstGeom>
          <a:noFill/>
        </p:spPr>
        <p:txBody>
          <a:bodyPr wrap="none" rtlCol="0">
            <a:spAutoFit/>
          </a:bodyPr>
          <a:lstStyle/>
          <a:p>
            <a:r>
              <a:rPr lang="en-US" dirty="0"/>
              <a:t>Site 1</a:t>
            </a:r>
          </a:p>
        </p:txBody>
      </p:sp>
      <p:sp>
        <p:nvSpPr>
          <p:cNvPr id="3" name="TextBox 2">
            <a:extLst>
              <a:ext uri="{FF2B5EF4-FFF2-40B4-BE49-F238E27FC236}">
                <a16:creationId xmlns:a16="http://schemas.microsoft.com/office/drawing/2014/main" id="{572B2F47-B1A2-DF44-86D4-DE4007DA9B21}"/>
              </a:ext>
            </a:extLst>
          </p:cNvPr>
          <p:cNvSpPr txBox="1"/>
          <p:nvPr/>
        </p:nvSpPr>
        <p:spPr>
          <a:xfrm>
            <a:off x="6051205" y="181565"/>
            <a:ext cx="703141" cy="369332"/>
          </a:xfrm>
          <a:prstGeom prst="rect">
            <a:avLst/>
          </a:prstGeom>
          <a:noFill/>
        </p:spPr>
        <p:txBody>
          <a:bodyPr wrap="none" rtlCol="0">
            <a:spAutoFit/>
          </a:bodyPr>
          <a:lstStyle/>
          <a:p>
            <a:r>
              <a:rPr lang="en-US" dirty="0"/>
              <a:t>Site 2</a:t>
            </a:r>
          </a:p>
        </p:txBody>
      </p:sp>
      <p:sp>
        <p:nvSpPr>
          <p:cNvPr id="10" name="TextBox 9">
            <a:extLst>
              <a:ext uri="{FF2B5EF4-FFF2-40B4-BE49-F238E27FC236}">
                <a16:creationId xmlns:a16="http://schemas.microsoft.com/office/drawing/2014/main" id="{7D19D9EE-1ECD-8BE7-0E4A-7BF80F14315A}"/>
              </a:ext>
            </a:extLst>
          </p:cNvPr>
          <p:cNvSpPr txBox="1"/>
          <p:nvPr/>
        </p:nvSpPr>
        <p:spPr>
          <a:xfrm>
            <a:off x="9808020" y="182188"/>
            <a:ext cx="703141" cy="369332"/>
          </a:xfrm>
          <a:prstGeom prst="rect">
            <a:avLst/>
          </a:prstGeom>
          <a:noFill/>
        </p:spPr>
        <p:txBody>
          <a:bodyPr wrap="none" rtlCol="0">
            <a:spAutoFit/>
          </a:bodyPr>
          <a:lstStyle/>
          <a:p>
            <a:r>
              <a:rPr lang="en-US" dirty="0"/>
              <a:t>Site 3</a:t>
            </a:r>
          </a:p>
        </p:txBody>
      </p:sp>
    </p:spTree>
    <p:extLst>
      <p:ext uri="{BB962C8B-B14F-4D97-AF65-F5344CB8AC3E}">
        <p14:creationId xmlns:p14="http://schemas.microsoft.com/office/powerpoint/2010/main" val="33543786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2BD2AD7F-6860-213D-C99C-F13CE1789711}"/>
              </a:ext>
            </a:extLst>
          </p:cNvPr>
          <p:cNvGraphicFramePr>
            <a:graphicFrameLocks noGrp="1"/>
          </p:cNvGraphicFramePr>
          <p:nvPr>
            <p:ph idx="1"/>
            <p:extLst>
              <p:ext uri="{D42A27DB-BD31-4B8C-83A1-F6EECF244321}">
                <p14:modId xmlns:p14="http://schemas.microsoft.com/office/powerpoint/2010/main" val="1931941986"/>
              </p:ext>
            </p:extLst>
          </p:nvPr>
        </p:nvGraphicFramePr>
        <p:xfrm>
          <a:off x="0" y="0"/>
          <a:ext cx="12192000" cy="6858000"/>
        </p:xfrm>
        <a:graphic>
          <a:graphicData uri="http://schemas.openxmlformats.org/drawingml/2006/table">
            <a:tbl>
              <a:tblPr firstRow="1" firstCol="1" bandRow="1">
                <a:tableStyleId>{5C22544A-7EE6-4342-B048-85BDC9FD1C3A}</a:tableStyleId>
              </a:tblPr>
              <a:tblGrid>
                <a:gridCol w="4452005">
                  <a:extLst>
                    <a:ext uri="{9D8B030D-6E8A-4147-A177-3AD203B41FA5}">
                      <a16:colId xmlns:a16="http://schemas.microsoft.com/office/drawing/2014/main" val="579082014"/>
                    </a:ext>
                  </a:extLst>
                </a:gridCol>
                <a:gridCol w="4448155">
                  <a:extLst>
                    <a:ext uri="{9D8B030D-6E8A-4147-A177-3AD203B41FA5}">
                      <a16:colId xmlns:a16="http://schemas.microsoft.com/office/drawing/2014/main" val="1498550869"/>
                    </a:ext>
                  </a:extLst>
                </a:gridCol>
                <a:gridCol w="3291840">
                  <a:extLst>
                    <a:ext uri="{9D8B030D-6E8A-4147-A177-3AD203B41FA5}">
                      <a16:colId xmlns:a16="http://schemas.microsoft.com/office/drawing/2014/main" val="1270174687"/>
                    </a:ext>
                  </a:extLst>
                </a:gridCol>
              </a:tblGrid>
              <a:tr h="1034275">
                <a:tc>
                  <a:txBody>
                    <a:bodyPr/>
                    <a:lstStyle/>
                    <a:p>
                      <a:pPr marL="0" marR="0">
                        <a:lnSpc>
                          <a:spcPct val="115000"/>
                        </a:lnSpc>
                      </a:pPr>
                      <a:r>
                        <a:rPr lang="en-US" sz="2400">
                          <a:effectLst/>
                        </a:rPr>
                        <a:t>High/Medium/Low Human Activity</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dirty="0">
                          <a:effectLst/>
                        </a:rPr>
                        <a:t>Species</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dirty="0">
                          <a:effectLst/>
                        </a:rPr>
                        <a:t>Total number of species placed in Site</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extLst>
                  <a:ext uri="{0D108BD9-81ED-4DB2-BD59-A6C34878D82A}">
                    <a16:rowId xmlns:a16="http://schemas.microsoft.com/office/drawing/2014/main" val="459124680"/>
                  </a:ext>
                </a:extLst>
              </a:tr>
              <a:tr h="569502">
                <a:tc>
                  <a:txBody>
                    <a:bodyPr/>
                    <a:lstStyle/>
                    <a:p>
                      <a:pPr marL="0" marR="0">
                        <a:lnSpc>
                          <a:spcPct val="115000"/>
                        </a:lnSpc>
                      </a:pPr>
                      <a:r>
                        <a:rPr lang="en-US" sz="2400">
                          <a:effectLst/>
                        </a:rPr>
                        <a:t>High</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a:effectLst/>
                        </a:rPr>
                        <a:t>Grass shrimp</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dirty="0">
                          <a:effectLst/>
                          <a:latin typeface="Calibri" panose="020F0502020204030204" pitchFamily="34" charset="0"/>
                          <a:ea typeface="MS Mincho" panose="02020609040205080304" pitchFamily="49" charset="-128"/>
                          <a:cs typeface="Times New Roman" panose="02020603050405020304" pitchFamily="18" charset="0"/>
                        </a:rPr>
                        <a:t>4</a:t>
                      </a:r>
                    </a:p>
                  </a:txBody>
                  <a:tcPr marL="68580" marR="68580" marT="0" marB="0" anchor="ctr"/>
                </a:tc>
                <a:extLst>
                  <a:ext uri="{0D108BD9-81ED-4DB2-BD59-A6C34878D82A}">
                    <a16:rowId xmlns:a16="http://schemas.microsoft.com/office/drawing/2014/main" val="3646617333"/>
                  </a:ext>
                </a:extLst>
              </a:tr>
              <a:tr h="595243">
                <a:tc>
                  <a:txBody>
                    <a:bodyPr/>
                    <a:lstStyle/>
                    <a:p>
                      <a:pPr marL="0" marR="0">
                        <a:lnSpc>
                          <a:spcPct val="115000"/>
                        </a:lnSpc>
                      </a:pPr>
                      <a:r>
                        <a:rPr lang="en-US" sz="2400">
                          <a:effectLst/>
                        </a:rPr>
                        <a:t>High</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a:effectLst/>
                        </a:rPr>
                        <a:t>Atlantic silverside</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dirty="0">
                          <a:effectLst/>
                          <a:latin typeface="Calibri" panose="020F0502020204030204" pitchFamily="34" charset="0"/>
                          <a:ea typeface="MS Mincho" panose="02020609040205080304" pitchFamily="49" charset="-128"/>
                          <a:cs typeface="Times New Roman" panose="02020603050405020304" pitchFamily="18" charset="0"/>
                        </a:rPr>
                        <a:t>8</a:t>
                      </a:r>
                    </a:p>
                  </a:txBody>
                  <a:tcPr marL="68580" marR="68580" marT="0" marB="0" anchor="ctr"/>
                </a:tc>
                <a:extLst>
                  <a:ext uri="{0D108BD9-81ED-4DB2-BD59-A6C34878D82A}">
                    <a16:rowId xmlns:a16="http://schemas.microsoft.com/office/drawing/2014/main" val="1407814459"/>
                  </a:ext>
                </a:extLst>
              </a:tr>
              <a:tr h="569502">
                <a:tc>
                  <a:txBody>
                    <a:bodyPr/>
                    <a:lstStyle/>
                    <a:p>
                      <a:pPr marL="0" marR="0">
                        <a:lnSpc>
                          <a:spcPct val="115000"/>
                        </a:lnSpc>
                      </a:pPr>
                      <a:r>
                        <a:rPr lang="en-US" sz="2400">
                          <a:effectLst/>
                        </a:rPr>
                        <a:t>Medium</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a:effectLst/>
                        </a:rPr>
                        <a:t>Summer flounder</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a:effectLst/>
                        </a:rPr>
                        <a:t>1</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extLst>
                  <a:ext uri="{0D108BD9-81ED-4DB2-BD59-A6C34878D82A}">
                    <a16:rowId xmlns:a16="http://schemas.microsoft.com/office/drawing/2014/main" val="4222181196"/>
                  </a:ext>
                </a:extLst>
              </a:tr>
              <a:tr h="595243">
                <a:tc>
                  <a:txBody>
                    <a:bodyPr/>
                    <a:lstStyle/>
                    <a:p>
                      <a:pPr marL="0" marR="0">
                        <a:lnSpc>
                          <a:spcPct val="115000"/>
                        </a:lnSpc>
                      </a:pPr>
                      <a:r>
                        <a:rPr lang="en-US" sz="2400">
                          <a:effectLst/>
                        </a:rPr>
                        <a:t>Medium</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a:effectLst/>
                        </a:rPr>
                        <a:t>Mud crab</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a:effectLst/>
                        </a:rPr>
                        <a:t>5</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extLst>
                  <a:ext uri="{0D108BD9-81ED-4DB2-BD59-A6C34878D82A}">
                    <a16:rowId xmlns:a16="http://schemas.microsoft.com/office/drawing/2014/main" val="4029119995"/>
                  </a:ext>
                </a:extLst>
              </a:tr>
              <a:tr h="595243">
                <a:tc>
                  <a:txBody>
                    <a:bodyPr/>
                    <a:lstStyle/>
                    <a:p>
                      <a:pPr marL="0" marR="0">
                        <a:lnSpc>
                          <a:spcPct val="115000"/>
                        </a:lnSpc>
                      </a:pPr>
                      <a:r>
                        <a:rPr lang="en-US" sz="2400">
                          <a:effectLst/>
                        </a:rPr>
                        <a:t>Medium</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a:effectLst/>
                        </a:rPr>
                        <a:t>Grass shrimp</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a:effectLst/>
                        </a:rPr>
                        <a:t>9</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extLst>
                  <a:ext uri="{0D108BD9-81ED-4DB2-BD59-A6C34878D82A}">
                    <a16:rowId xmlns:a16="http://schemas.microsoft.com/office/drawing/2014/main" val="2163232100"/>
                  </a:ext>
                </a:extLst>
              </a:tr>
              <a:tr h="569502">
                <a:tc>
                  <a:txBody>
                    <a:bodyPr/>
                    <a:lstStyle/>
                    <a:p>
                      <a:pPr marL="0" marR="0">
                        <a:lnSpc>
                          <a:spcPct val="115000"/>
                        </a:lnSpc>
                      </a:pPr>
                      <a:r>
                        <a:rPr lang="en-US" sz="2400">
                          <a:effectLst/>
                        </a:rPr>
                        <a:t>Medium</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a:effectLst/>
                        </a:rPr>
                        <a:t>Mummichog</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dirty="0">
                          <a:effectLst/>
                        </a:rPr>
                        <a:t>2</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extLst>
                  <a:ext uri="{0D108BD9-81ED-4DB2-BD59-A6C34878D82A}">
                    <a16:rowId xmlns:a16="http://schemas.microsoft.com/office/drawing/2014/main" val="3267449209"/>
                  </a:ext>
                </a:extLst>
              </a:tr>
              <a:tr h="595243">
                <a:tc>
                  <a:txBody>
                    <a:bodyPr/>
                    <a:lstStyle/>
                    <a:p>
                      <a:pPr marL="0" marR="0">
                        <a:lnSpc>
                          <a:spcPct val="115000"/>
                        </a:lnSpc>
                      </a:pPr>
                      <a:r>
                        <a:rPr lang="en-US" sz="2400">
                          <a:effectLst/>
                        </a:rPr>
                        <a:t>Low</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a:effectLst/>
                        </a:rPr>
                        <a:t>Mud crab</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a:effectLst/>
                        </a:rPr>
                        <a:t>5</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extLst>
                  <a:ext uri="{0D108BD9-81ED-4DB2-BD59-A6C34878D82A}">
                    <a16:rowId xmlns:a16="http://schemas.microsoft.com/office/drawing/2014/main" val="1501230217"/>
                  </a:ext>
                </a:extLst>
              </a:tr>
              <a:tr h="569502">
                <a:tc>
                  <a:txBody>
                    <a:bodyPr/>
                    <a:lstStyle/>
                    <a:p>
                      <a:pPr marL="0" marR="0">
                        <a:lnSpc>
                          <a:spcPct val="115000"/>
                        </a:lnSpc>
                      </a:pPr>
                      <a:r>
                        <a:rPr lang="en-US" sz="2400">
                          <a:effectLst/>
                        </a:rPr>
                        <a:t>Low</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a:effectLst/>
                        </a:rPr>
                        <a:t>Grass shrimp</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dirty="0">
                          <a:effectLst/>
                        </a:rPr>
                        <a:t>15</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extLst>
                  <a:ext uri="{0D108BD9-81ED-4DB2-BD59-A6C34878D82A}">
                    <a16:rowId xmlns:a16="http://schemas.microsoft.com/office/drawing/2014/main" val="3751010177"/>
                  </a:ext>
                </a:extLst>
              </a:tr>
              <a:tr h="595243">
                <a:tc>
                  <a:txBody>
                    <a:bodyPr/>
                    <a:lstStyle/>
                    <a:p>
                      <a:pPr marL="0" marR="0">
                        <a:lnSpc>
                          <a:spcPct val="115000"/>
                        </a:lnSpc>
                      </a:pPr>
                      <a:r>
                        <a:rPr lang="en-US" sz="2400">
                          <a:effectLst/>
                        </a:rPr>
                        <a:t>Low</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a:effectLst/>
                        </a:rPr>
                        <a:t>Mummichog</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a:effectLst/>
                        </a:rPr>
                        <a:t>4</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extLst>
                  <a:ext uri="{0D108BD9-81ED-4DB2-BD59-A6C34878D82A}">
                    <a16:rowId xmlns:a16="http://schemas.microsoft.com/office/drawing/2014/main" val="2210532697"/>
                  </a:ext>
                </a:extLst>
              </a:tr>
              <a:tr h="569502">
                <a:tc>
                  <a:txBody>
                    <a:bodyPr/>
                    <a:lstStyle/>
                    <a:p>
                      <a:pPr marL="0" marR="0">
                        <a:lnSpc>
                          <a:spcPct val="115000"/>
                        </a:lnSpc>
                      </a:pPr>
                      <a:r>
                        <a:rPr lang="en-US" sz="2400" dirty="0">
                          <a:effectLst/>
                        </a:rPr>
                        <a:t>Low</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a:effectLst/>
                        </a:rPr>
                        <a:t>Atlantic croaker</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marL="0" marR="0">
                        <a:lnSpc>
                          <a:spcPct val="115000"/>
                        </a:lnSpc>
                      </a:pPr>
                      <a:r>
                        <a:rPr lang="en-US" sz="2400" dirty="0">
                          <a:effectLst/>
                          <a:latin typeface="Calibri" panose="020F0502020204030204" pitchFamily="34" charset="0"/>
                          <a:ea typeface="MS Mincho" panose="02020609040205080304" pitchFamily="49" charset="-128"/>
                          <a:cs typeface="Times New Roman" panose="02020603050405020304" pitchFamily="18" charset="0"/>
                        </a:rPr>
                        <a:t>10</a:t>
                      </a:r>
                    </a:p>
                  </a:txBody>
                  <a:tcPr marL="68580" marR="68580" marT="0" marB="0" anchor="ctr"/>
                </a:tc>
                <a:extLst>
                  <a:ext uri="{0D108BD9-81ED-4DB2-BD59-A6C34878D82A}">
                    <a16:rowId xmlns:a16="http://schemas.microsoft.com/office/drawing/2014/main" val="989196576"/>
                  </a:ext>
                </a:extLst>
              </a:tr>
            </a:tbl>
          </a:graphicData>
        </a:graphic>
      </p:graphicFrame>
    </p:spTree>
    <p:extLst>
      <p:ext uri="{BB962C8B-B14F-4D97-AF65-F5344CB8AC3E}">
        <p14:creationId xmlns:p14="http://schemas.microsoft.com/office/powerpoint/2010/main" val="359838587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rapezoid 4">
            <a:extLst>
              <a:ext uri="{FF2B5EF4-FFF2-40B4-BE49-F238E27FC236}">
                <a16:creationId xmlns:a16="http://schemas.microsoft.com/office/drawing/2014/main" id="{573B8182-0C0B-4949-ED7B-9CE07EAC0432}"/>
              </a:ext>
            </a:extLst>
          </p:cNvPr>
          <p:cNvSpPr/>
          <p:nvPr/>
        </p:nvSpPr>
        <p:spPr>
          <a:xfrm>
            <a:off x="3705922" y="2523966"/>
            <a:ext cx="4592951" cy="986342"/>
          </a:xfrm>
          <a:prstGeom prst="trapezoid">
            <a:avLst>
              <a:gd name="adj" fmla="val 83789"/>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94195F42-2051-0B81-809E-08F132262F42}"/>
              </a:ext>
            </a:extLst>
          </p:cNvPr>
          <p:cNvSpPr txBox="1"/>
          <p:nvPr/>
        </p:nvSpPr>
        <p:spPr>
          <a:xfrm>
            <a:off x="5215969" y="2679901"/>
            <a:ext cx="1414298" cy="461665"/>
          </a:xfrm>
          <a:prstGeom prst="rect">
            <a:avLst/>
          </a:prstGeom>
          <a:solidFill>
            <a:srgbClr val="F2F2F2"/>
          </a:solidFill>
          <a:ln w="28575">
            <a:solidFill>
              <a:schemeClr val="tx1"/>
            </a:solidFill>
          </a:ln>
        </p:spPr>
        <p:txBody>
          <a:bodyPr wrap="none" rtlCol="0">
            <a:spAutoFit/>
          </a:bodyPr>
          <a:lstStyle/>
          <a:p>
            <a:r>
              <a:rPr lang="en-US" sz="2400" dirty="0"/>
              <a:t>Mud Crab</a:t>
            </a:r>
          </a:p>
        </p:txBody>
      </p:sp>
      <p:sp>
        <p:nvSpPr>
          <p:cNvPr id="14" name="Triangle 13">
            <a:extLst>
              <a:ext uri="{FF2B5EF4-FFF2-40B4-BE49-F238E27FC236}">
                <a16:creationId xmlns:a16="http://schemas.microsoft.com/office/drawing/2014/main" id="{E7B66420-594A-B3AA-8702-9944D1984D57}"/>
              </a:ext>
            </a:extLst>
          </p:cNvPr>
          <p:cNvSpPr/>
          <p:nvPr/>
        </p:nvSpPr>
        <p:spPr>
          <a:xfrm>
            <a:off x="4538208" y="524751"/>
            <a:ext cx="2954059" cy="1907822"/>
          </a:xfrm>
          <a:prstGeom prst="triangle">
            <a:avLst>
              <a:gd name="adj" fmla="val 49639"/>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rapezoid 7">
            <a:extLst>
              <a:ext uri="{FF2B5EF4-FFF2-40B4-BE49-F238E27FC236}">
                <a16:creationId xmlns:a16="http://schemas.microsoft.com/office/drawing/2014/main" id="{896CB79D-20EA-9225-9535-47BDA45ED1CB}"/>
              </a:ext>
            </a:extLst>
          </p:cNvPr>
          <p:cNvSpPr/>
          <p:nvPr/>
        </p:nvSpPr>
        <p:spPr>
          <a:xfrm>
            <a:off x="1224775" y="5757172"/>
            <a:ext cx="9554906" cy="986342"/>
          </a:xfrm>
          <a:prstGeom prst="trapezoid">
            <a:avLst>
              <a:gd name="adj" fmla="val 83789"/>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1EE79465-352D-0198-A502-8DF329C96510}"/>
              </a:ext>
            </a:extLst>
          </p:cNvPr>
          <p:cNvSpPr txBox="1"/>
          <p:nvPr/>
        </p:nvSpPr>
        <p:spPr>
          <a:xfrm>
            <a:off x="4638676" y="5821381"/>
            <a:ext cx="2005164" cy="461665"/>
          </a:xfrm>
          <a:prstGeom prst="rect">
            <a:avLst/>
          </a:prstGeom>
          <a:solidFill>
            <a:srgbClr val="F2F2F2"/>
          </a:solidFill>
          <a:ln w="28575">
            <a:solidFill>
              <a:schemeClr val="tx1"/>
            </a:solidFill>
          </a:ln>
        </p:spPr>
        <p:txBody>
          <a:bodyPr wrap="none" rtlCol="0">
            <a:spAutoFit/>
          </a:bodyPr>
          <a:lstStyle/>
          <a:p>
            <a:r>
              <a:rPr lang="en-US" sz="2400" dirty="0"/>
              <a:t>Phytoplankton</a:t>
            </a:r>
          </a:p>
        </p:txBody>
      </p:sp>
      <p:sp>
        <p:nvSpPr>
          <p:cNvPr id="22" name="TextBox 21">
            <a:extLst>
              <a:ext uri="{FF2B5EF4-FFF2-40B4-BE49-F238E27FC236}">
                <a16:creationId xmlns:a16="http://schemas.microsoft.com/office/drawing/2014/main" id="{6555EA06-6C4D-DE00-DC58-C8C028677E8F}"/>
              </a:ext>
            </a:extLst>
          </p:cNvPr>
          <p:cNvSpPr txBox="1"/>
          <p:nvPr/>
        </p:nvSpPr>
        <p:spPr>
          <a:xfrm>
            <a:off x="7986924" y="1648383"/>
            <a:ext cx="4043554" cy="461665"/>
          </a:xfrm>
          <a:prstGeom prst="rect">
            <a:avLst/>
          </a:prstGeom>
          <a:solidFill>
            <a:srgbClr val="F2F2F2"/>
          </a:solidFill>
          <a:ln w="28575">
            <a:solidFill>
              <a:schemeClr val="tx1"/>
            </a:solidFill>
          </a:ln>
        </p:spPr>
        <p:txBody>
          <a:bodyPr wrap="square" rtlCol="0">
            <a:spAutoFit/>
          </a:bodyPr>
          <a:lstStyle/>
          <a:p>
            <a:r>
              <a:rPr lang="en-US" sz="2400" dirty="0"/>
              <a:t>Decaying plant/animal matter*</a:t>
            </a:r>
          </a:p>
        </p:txBody>
      </p:sp>
      <p:sp>
        <p:nvSpPr>
          <p:cNvPr id="6" name="Trapezoid 5">
            <a:extLst>
              <a:ext uri="{FF2B5EF4-FFF2-40B4-BE49-F238E27FC236}">
                <a16:creationId xmlns:a16="http://schemas.microsoft.com/office/drawing/2014/main" id="{983C9186-3BDC-2E61-4F20-AF86FE19F198}"/>
              </a:ext>
            </a:extLst>
          </p:cNvPr>
          <p:cNvSpPr/>
          <p:nvPr/>
        </p:nvSpPr>
        <p:spPr>
          <a:xfrm>
            <a:off x="2888166" y="3601701"/>
            <a:ext cx="6228125" cy="986342"/>
          </a:xfrm>
          <a:prstGeom prst="trapezoid">
            <a:avLst>
              <a:gd name="adj" fmla="val 83789"/>
            </a:avLst>
          </a:prstGeom>
          <a:solidFill>
            <a:srgbClr val="B344D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942263D-96D6-FD01-5D26-7ADE12EFBBFD}"/>
              </a:ext>
            </a:extLst>
          </p:cNvPr>
          <p:cNvSpPr txBox="1"/>
          <p:nvPr/>
        </p:nvSpPr>
        <p:spPr>
          <a:xfrm>
            <a:off x="4762639" y="1217397"/>
            <a:ext cx="2443149" cy="461665"/>
          </a:xfrm>
          <a:prstGeom prst="rect">
            <a:avLst/>
          </a:prstGeom>
          <a:solidFill>
            <a:srgbClr val="F2F2F2"/>
          </a:solidFill>
          <a:ln w="28575">
            <a:solidFill>
              <a:schemeClr val="tx1"/>
            </a:solidFill>
          </a:ln>
        </p:spPr>
        <p:txBody>
          <a:bodyPr wrap="square" rtlCol="0">
            <a:spAutoFit/>
          </a:bodyPr>
          <a:lstStyle/>
          <a:p>
            <a:r>
              <a:rPr lang="en-US" sz="2400" dirty="0"/>
              <a:t>Summer Flounder</a:t>
            </a:r>
          </a:p>
        </p:txBody>
      </p:sp>
      <p:sp>
        <p:nvSpPr>
          <p:cNvPr id="23" name="TextBox 22">
            <a:extLst>
              <a:ext uri="{FF2B5EF4-FFF2-40B4-BE49-F238E27FC236}">
                <a16:creationId xmlns:a16="http://schemas.microsoft.com/office/drawing/2014/main" id="{667177EA-B42F-B3C2-89A2-0C4D020BDC29}"/>
              </a:ext>
            </a:extLst>
          </p:cNvPr>
          <p:cNvSpPr txBox="1"/>
          <p:nvPr/>
        </p:nvSpPr>
        <p:spPr>
          <a:xfrm>
            <a:off x="3656112" y="3770253"/>
            <a:ext cx="2172454" cy="461665"/>
          </a:xfrm>
          <a:prstGeom prst="rect">
            <a:avLst/>
          </a:prstGeom>
          <a:solidFill>
            <a:srgbClr val="F2F2F2"/>
          </a:solidFill>
          <a:ln w="28575">
            <a:solidFill>
              <a:schemeClr val="tx1"/>
            </a:solidFill>
          </a:ln>
        </p:spPr>
        <p:txBody>
          <a:bodyPr wrap="none" rtlCol="0">
            <a:spAutoFit/>
          </a:bodyPr>
          <a:lstStyle/>
          <a:p>
            <a:r>
              <a:rPr lang="en-US" sz="2400" dirty="0"/>
              <a:t>Atlantic Croaker</a:t>
            </a:r>
          </a:p>
        </p:txBody>
      </p:sp>
      <p:sp>
        <p:nvSpPr>
          <p:cNvPr id="7" name="Trapezoid 6">
            <a:extLst>
              <a:ext uri="{FF2B5EF4-FFF2-40B4-BE49-F238E27FC236}">
                <a16:creationId xmlns:a16="http://schemas.microsoft.com/office/drawing/2014/main" id="{6DC21455-C028-E9C6-AB23-DC912DCE249D}"/>
              </a:ext>
            </a:extLst>
          </p:cNvPr>
          <p:cNvSpPr/>
          <p:nvPr/>
        </p:nvSpPr>
        <p:spPr>
          <a:xfrm>
            <a:off x="2059934" y="4679436"/>
            <a:ext cx="7884588" cy="986342"/>
          </a:xfrm>
          <a:prstGeom prst="trapezoid">
            <a:avLst>
              <a:gd name="adj" fmla="val 83789"/>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BE26D0-1FEA-76C9-774A-2C2192BDB641}"/>
              </a:ext>
            </a:extLst>
          </p:cNvPr>
          <p:cNvSpPr txBox="1"/>
          <p:nvPr/>
        </p:nvSpPr>
        <p:spPr>
          <a:xfrm>
            <a:off x="7063545" y="4848703"/>
            <a:ext cx="1803827" cy="461665"/>
          </a:xfrm>
          <a:prstGeom prst="rect">
            <a:avLst/>
          </a:prstGeom>
          <a:solidFill>
            <a:srgbClr val="F2F2F2"/>
          </a:solidFill>
          <a:ln w="28575">
            <a:solidFill>
              <a:schemeClr val="tx1"/>
            </a:solidFill>
          </a:ln>
        </p:spPr>
        <p:txBody>
          <a:bodyPr wrap="none" rtlCol="0">
            <a:spAutoFit/>
          </a:bodyPr>
          <a:lstStyle/>
          <a:p>
            <a:r>
              <a:rPr lang="en-US" sz="2400" dirty="0"/>
              <a:t>Grass shrimp</a:t>
            </a:r>
          </a:p>
        </p:txBody>
      </p:sp>
      <p:sp>
        <p:nvSpPr>
          <p:cNvPr id="25" name="TextBox 24">
            <a:extLst>
              <a:ext uri="{FF2B5EF4-FFF2-40B4-BE49-F238E27FC236}">
                <a16:creationId xmlns:a16="http://schemas.microsoft.com/office/drawing/2014/main" id="{C6306E1B-6F33-2285-FCCC-E51A5FF38748}"/>
              </a:ext>
            </a:extLst>
          </p:cNvPr>
          <p:cNvSpPr txBox="1"/>
          <p:nvPr/>
        </p:nvSpPr>
        <p:spPr>
          <a:xfrm>
            <a:off x="6373979" y="3777521"/>
            <a:ext cx="1768433" cy="461665"/>
          </a:xfrm>
          <a:prstGeom prst="rect">
            <a:avLst/>
          </a:prstGeom>
          <a:solidFill>
            <a:srgbClr val="F2F2F2"/>
          </a:solidFill>
          <a:ln w="28575">
            <a:solidFill>
              <a:schemeClr val="tx1"/>
            </a:solidFill>
          </a:ln>
        </p:spPr>
        <p:txBody>
          <a:bodyPr wrap="none" rtlCol="0">
            <a:spAutoFit/>
          </a:bodyPr>
          <a:lstStyle/>
          <a:p>
            <a:r>
              <a:rPr lang="en-US" sz="2400" dirty="0"/>
              <a:t>Mummichog</a:t>
            </a:r>
          </a:p>
        </p:txBody>
      </p:sp>
      <p:sp>
        <p:nvSpPr>
          <p:cNvPr id="20" name="TextBox 19">
            <a:extLst>
              <a:ext uri="{FF2B5EF4-FFF2-40B4-BE49-F238E27FC236}">
                <a16:creationId xmlns:a16="http://schemas.microsoft.com/office/drawing/2014/main" id="{3348C945-E1CC-B18D-E025-CB253147871A}"/>
              </a:ext>
            </a:extLst>
          </p:cNvPr>
          <p:cNvSpPr txBox="1"/>
          <p:nvPr/>
        </p:nvSpPr>
        <p:spPr>
          <a:xfrm>
            <a:off x="623888" y="1722033"/>
            <a:ext cx="649537" cy="461665"/>
          </a:xfrm>
          <a:prstGeom prst="rect">
            <a:avLst/>
          </a:prstGeom>
          <a:noFill/>
          <a:ln w="28575">
            <a:solidFill>
              <a:schemeClr val="tx1"/>
            </a:solidFill>
          </a:ln>
        </p:spPr>
        <p:txBody>
          <a:bodyPr wrap="none" rtlCol="0">
            <a:spAutoFit/>
          </a:bodyPr>
          <a:lstStyle/>
          <a:p>
            <a:r>
              <a:rPr lang="en-US" sz="2400" dirty="0"/>
              <a:t>Sun</a:t>
            </a:r>
          </a:p>
        </p:txBody>
      </p:sp>
      <p:pic>
        <p:nvPicPr>
          <p:cNvPr id="24" name="Graphic 23" descr="Line arrow: Counter-clockwise curve with solid fill">
            <a:extLst>
              <a:ext uri="{FF2B5EF4-FFF2-40B4-BE49-F238E27FC236}">
                <a16:creationId xmlns:a16="http://schemas.microsoft.com/office/drawing/2014/main" id="{7BCB08B8-ECFD-4748-C7C5-438677C6523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0800000">
            <a:off x="-94059" y="2297108"/>
            <a:ext cx="2436812" cy="4212845"/>
          </a:xfrm>
          <a:prstGeom prst="rect">
            <a:avLst/>
          </a:prstGeom>
        </p:spPr>
      </p:pic>
      <p:sp>
        <p:nvSpPr>
          <p:cNvPr id="27" name="TextBox 26">
            <a:extLst>
              <a:ext uri="{FF2B5EF4-FFF2-40B4-BE49-F238E27FC236}">
                <a16:creationId xmlns:a16="http://schemas.microsoft.com/office/drawing/2014/main" id="{15749329-0337-7962-0BBC-189D78C727C1}"/>
              </a:ext>
            </a:extLst>
          </p:cNvPr>
          <p:cNvSpPr txBox="1"/>
          <p:nvPr/>
        </p:nvSpPr>
        <p:spPr>
          <a:xfrm>
            <a:off x="4940528" y="6446498"/>
            <a:ext cx="2123017" cy="307777"/>
          </a:xfrm>
          <a:prstGeom prst="rect">
            <a:avLst/>
          </a:prstGeom>
          <a:noFill/>
        </p:spPr>
        <p:txBody>
          <a:bodyPr wrap="none" rtlCol="0">
            <a:spAutoFit/>
          </a:bodyPr>
          <a:lstStyle/>
          <a:p>
            <a:r>
              <a:rPr lang="en-US" sz="1400" dirty="0"/>
              <a:t>Level 1: Primary Producers</a:t>
            </a:r>
          </a:p>
        </p:txBody>
      </p:sp>
      <p:sp>
        <p:nvSpPr>
          <p:cNvPr id="28" name="TextBox 27">
            <a:extLst>
              <a:ext uri="{FF2B5EF4-FFF2-40B4-BE49-F238E27FC236}">
                <a16:creationId xmlns:a16="http://schemas.microsoft.com/office/drawing/2014/main" id="{E447EFF5-D934-9B79-F6DF-A2C529F8D4E6}"/>
              </a:ext>
            </a:extLst>
          </p:cNvPr>
          <p:cNvSpPr txBox="1"/>
          <p:nvPr/>
        </p:nvSpPr>
        <p:spPr>
          <a:xfrm>
            <a:off x="4892424" y="5392094"/>
            <a:ext cx="2204450" cy="307777"/>
          </a:xfrm>
          <a:prstGeom prst="rect">
            <a:avLst/>
          </a:prstGeom>
          <a:noFill/>
        </p:spPr>
        <p:txBody>
          <a:bodyPr wrap="none" rtlCol="0">
            <a:spAutoFit/>
          </a:bodyPr>
          <a:lstStyle/>
          <a:p>
            <a:r>
              <a:rPr lang="en-US" sz="1400" dirty="0"/>
              <a:t>Level 2: Primary Consumers</a:t>
            </a:r>
          </a:p>
        </p:txBody>
      </p:sp>
      <p:sp>
        <p:nvSpPr>
          <p:cNvPr id="29" name="TextBox 28">
            <a:extLst>
              <a:ext uri="{FF2B5EF4-FFF2-40B4-BE49-F238E27FC236}">
                <a16:creationId xmlns:a16="http://schemas.microsoft.com/office/drawing/2014/main" id="{BB67624E-BC67-D78B-DE92-01556C5EED19}"/>
              </a:ext>
            </a:extLst>
          </p:cNvPr>
          <p:cNvSpPr txBox="1"/>
          <p:nvPr/>
        </p:nvSpPr>
        <p:spPr>
          <a:xfrm>
            <a:off x="4726252" y="4294667"/>
            <a:ext cx="2393732" cy="307777"/>
          </a:xfrm>
          <a:prstGeom prst="rect">
            <a:avLst/>
          </a:prstGeom>
          <a:noFill/>
        </p:spPr>
        <p:txBody>
          <a:bodyPr wrap="none" rtlCol="0">
            <a:spAutoFit/>
          </a:bodyPr>
          <a:lstStyle/>
          <a:p>
            <a:r>
              <a:rPr lang="en-US" sz="1400" dirty="0"/>
              <a:t>Level 3: Secondary Consumers</a:t>
            </a:r>
          </a:p>
        </p:txBody>
      </p:sp>
      <p:sp>
        <p:nvSpPr>
          <p:cNvPr id="30" name="TextBox 29">
            <a:extLst>
              <a:ext uri="{FF2B5EF4-FFF2-40B4-BE49-F238E27FC236}">
                <a16:creationId xmlns:a16="http://schemas.microsoft.com/office/drawing/2014/main" id="{865881AD-2B77-FB05-6299-85B2BC1ED196}"/>
              </a:ext>
            </a:extLst>
          </p:cNvPr>
          <p:cNvSpPr txBox="1"/>
          <p:nvPr/>
        </p:nvSpPr>
        <p:spPr>
          <a:xfrm>
            <a:off x="4898804" y="3214670"/>
            <a:ext cx="2191690" cy="307777"/>
          </a:xfrm>
          <a:prstGeom prst="rect">
            <a:avLst/>
          </a:prstGeom>
          <a:noFill/>
        </p:spPr>
        <p:txBody>
          <a:bodyPr wrap="none" rtlCol="0">
            <a:spAutoFit/>
          </a:bodyPr>
          <a:lstStyle/>
          <a:p>
            <a:r>
              <a:rPr lang="en-US" sz="1400" dirty="0"/>
              <a:t>Level 4: Tertiary Consumers</a:t>
            </a:r>
          </a:p>
        </p:txBody>
      </p:sp>
      <p:sp>
        <p:nvSpPr>
          <p:cNvPr id="31" name="TextBox 30">
            <a:extLst>
              <a:ext uri="{FF2B5EF4-FFF2-40B4-BE49-F238E27FC236}">
                <a16:creationId xmlns:a16="http://schemas.microsoft.com/office/drawing/2014/main" id="{C92F460D-D45E-A6AA-B068-9B4EA2B75564}"/>
              </a:ext>
            </a:extLst>
          </p:cNvPr>
          <p:cNvSpPr txBox="1"/>
          <p:nvPr/>
        </p:nvSpPr>
        <p:spPr>
          <a:xfrm>
            <a:off x="4749133" y="2110048"/>
            <a:ext cx="2470163" cy="307777"/>
          </a:xfrm>
          <a:prstGeom prst="rect">
            <a:avLst/>
          </a:prstGeom>
          <a:noFill/>
        </p:spPr>
        <p:txBody>
          <a:bodyPr wrap="none" rtlCol="0">
            <a:spAutoFit/>
          </a:bodyPr>
          <a:lstStyle/>
          <a:p>
            <a:r>
              <a:rPr lang="en-US" sz="1400" dirty="0"/>
              <a:t>Level 5: Quaternary Consumers</a:t>
            </a:r>
          </a:p>
        </p:txBody>
      </p:sp>
      <p:sp>
        <p:nvSpPr>
          <p:cNvPr id="13" name="TextBox 12">
            <a:extLst>
              <a:ext uri="{FF2B5EF4-FFF2-40B4-BE49-F238E27FC236}">
                <a16:creationId xmlns:a16="http://schemas.microsoft.com/office/drawing/2014/main" id="{40A3B50D-3AAC-B637-C7C0-36E197940C67}"/>
              </a:ext>
            </a:extLst>
          </p:cNvPr>
          <p:cNvSpPr txBox="1"/>
          <p:nvPr/>
        </p:nvSpPr>
        <p:spPr>
          <a:xfrm>
            <a:off x="2828521" y="4853437"/>
            <a:ext cx="2387448" cy="461665"/>
          </a:xfrm>
          <a:prstGeom prst="rect">
            <a:avLst/>
          </a:prstGeom>
          <a:solidFill>
            <a:srgbClr val="F2F2F2"/>
          </a:solidFill>
          <a:ln w="28575">
            <a:solidFill>
              <a:schemeClr val="tx1"/>
            </a:solidFill>
          </a:ln>
        </p:spPr>
        <p:txBody>
          <a:bodyPr wrap="none" rtlCol="0">
            <a:spAutoFit/>
          </a:bodyPr>
          <a:lstStyle/>
          <a:p>
            <a:r>
              <a:rPr lang="en-US" sz="2400" dirty="0"/>
              <a:t>Atlantic Silverside</a:t>
            </a:r>
          </a:p>
        </p:txBody>
      </p:sp>
    </p:spTree>
    <p:extLst>
      <p:ext uri="{BB962C8B-B14F-4D97-AF65-F5344CB8AC3E}">
        <p14:creationId xmlns:p14="http://schemas.microsoft.com/office/powerpoint/2010/main" val="231164249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4" name="Table 3">
                <a:extLst>
                  <a:ext uri="{FF2B5EF4-FFF2-40B4-BE49-F238E27FC236}">
                    <a16:creationId xmlns:a16="http://schemas.microsoft.com/office/drawing/2014/main" id="{99B4B076-1F64-3A27-DE08-DD3704252990}"/>
                  </a:ext>
                </a:extLst>
              </p:cNvPr>
              <p:cNvGraphicFramePr>
                <a:graphicFrameLocks noGrp="1"/>
              </p:cNvGraphicFramePr>
              <p:nvPr>
                <p:extLst>
                  <p:ext uri="{D42A27DB-BD31-4B8C-83A1-F6EECF244321}">
                    <p14:modId xmlns:p14="http://schemas.microsoft.com/office/powerpoint/2010/main" val="2480933850"/>
                  </p:ext>
                </p:extLst>
              </p:nvPr>
            </p:nvGraphicFramePr>
            <p:xfrm>
              <a:off x="0" y="-1"/>
              <a:ext cx="12192001" cy="6858000"/>
            </p:xfrm>
            <a:graphic>
              <a:graphicData uri="http://schemas.openxmlformats.org/drawingml/2006/table">
                <a:tbl>
                  <a:tblPr firstRow="1" firstCol="1" bandRow="1">
                    <a:tableStyleId>{5C22544A-7EE6-4342-B048-85BDC9FD1C3A}</a:tableStyleId>
                  </a:tblPr>
                  <a:tblGrid>
                    <a:gridCol w="1914532">
                      <a:extLst>
                        <a:ext uri="{9D8B030D-6E8A-4147-A177-3AD203B41FA5}">
                          <a16:colId xmlns:a16="http://schemas.microsoft.com/office/drawing/2014/main" val="4131464554"/>
                        </a:ext>
                      </a:extLst>
                    </a:gridCol>
                    <a:gridCol w="1882265">
                      <a:extLst>
                        <a:ext uri="{9D8B030D-6E8A-4147-A177-3AD203B41FA5}">
                          <a16:colId xmlns:a16="http://schemas.microsoft.com/office/drawing/2014/main" val="1179444671"/>
                        </a:ext>
                      </a:extLst>
                    </a:gridCol>
                    <a:gridCol w="2269475">
                      <a:extLst>
                        <a:ext uri="{9D8B030D-6E8A-4147-A177-3AD203B41FA5}">
                          <a16:colId xmlns:a16="http://schemas.microsoft.com/office/drawing/2014/main" val="135832719"/>
                        </a:ext>
                      </a:extLst>
                    </a:gridCol>
                    <a:gridCol w="3162206">
                      <a:extLst>
                        <a:ext uri="{9D8B030D-6E8A-4147-A177-3AD203B41FA5}">
                          <a16:colId xmlns:a16="http://schemas.microsoft.com/office/drawing/2014/main" val="945451759"/>
                        </a:ext>
                      </a:extLst>
                    </a:gridCol>
                    <a:gridCol w="2963523">
                      <a:extLst>
                        <a:ext uri="{9D8B030D-6E8A-4147-A177-3AD203B41FA5}">
                          <a16:colId xmlns:a16="http://schemas.microsoft.com/office/drawing/2014/main" val="2061634582"/>
                        </a:ext>
                      </a:extLst>
                    </a:gridCol>
                  </a:tblGrid>
                  <a:tr h="860318">
                    <a:tc>
                      <a:txBody>
                        <a:bodyPr/>
                        <a:lstStyle/>
                        <a:p>
                          <a:pPr marL="0" marR="0" algn="l">
                            <a:lnSpc>
                              <a:spcPct val="115000"/>
                            </a:lnSpc>
                            <a:spcBef>
                              <a:spcPts val="0"/>
                            </a:spcBef>
                            <a:spcAft>
                              <a:spcPts val="0"/>
                            </a:spcAft>
                          </a:pPr>
                          <a:r>
                            <a:rPr lang="en-US" sz="2000" dirty="0">
                              <a:effectLst/>
                            </a:rPr>
                            <a:t>Organism</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Number of individuals (n)</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a:effectLst/>
                            </a:rPr>
                            <a:t>n/N =</a:t>
                          </a:r>
                          <a:endParaRPr lang="en-US" sz="2400">
                            <a:effectLst/>
                          </a:endParaRPr>
                        </a:p>
                        <a:p>
                          <a:pPr marL="0" marR="0" algn="l">
                            <a:lnSpc>
                              <a:spcPct val="115000"/>
                            </a:lnSpc>
                            <a:spcBef>
                              <a:spcPts val="0"/>
                            </a:spcBef>
                            <a:spcAft>
                              <a:spcPts val="0"/>
                            </a:spcAft>
                          </a:pPr>
                          <a:r>
                            <a:rPr lang="en-US" sz="2000">
                              <a:effectLst/>
                            </a:rPr>
                            <a:t>(11 crabs /27 total)</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(n/N)</a:t>
                          </a:r>
                          <a:r>
                            <a:rPr lang="en-US" sz="2000" baseline="30000" dirty="0">
                              <a:effectLst/>
                            </a:rPr>
                            <a:t>2</a:t>
                          </a: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1 - </a:t>
                          </a:r>
                          <a14:m>
                            <m:oMath xmlns:m="http://schemas.openxmlformats.org/officeDocument/2006/math">
                              <m:r>
                                <a:rPr lang="en-US" sz="2000">
                                  <a:effectLst/>
                                  <a:latin typeface="Cambria Math" panose="02040503050406030204" pitchFamily="18" charset="0"/>
                                </a:rPr>
                                <m:t>∑</m:t>
                              </m:r>
                            </m:oMath>
                          </a14:m>
                          <a:r>
                            <a:rPr lang="en-US" sz="2000" dirty="0">
                              <a:effectLst/>
                            </a:rPr>
                            <a:t>(n/N)</a:t>
                          </a:r>
                          <a:r>
                            <a:rPr lang="en-US" sz="2000" baseline="30000" dirty="0">
                              <a:effectLst/>
                            </a:rPr>
                            <a:t>2</a:t>
                          </a:r>
                          <a:r>
                            <a:rPr lang="en-US" sz="2000" dirty="0">
                              <a:effectLst/>
                            </a:rPr>
                            <a:t> =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2837916259"/>
                      </a:ext>
                    </a:extLst>
                  </a:tr>
                  <a:tr h="735244">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extLst>
                      <a:ext uri="{0D108BD9-81ED-4DB2-BD59-A6C34878D82A}">
                        <a16:rowId xmlns:a16="http://schemas.microsoft.com/office/drawing/2014/main" val="734190126"/>
                      </a:ext>
                    </a:extLst>
                  </a:tr>
                  <a:tr h="622437">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extLst>
                      <a:ext uri="{0D108BD9-81ED-4DB2-BD59-A6C34878D82A}">
                        <a16:rowId xmlns:a16="http://schemas.microsoft.com/office/drawing/2014/main" val="2945813809"/>
                      </a:ext>
                    </a:extLst>
                  </a:tr>
                  <a:tr h="915476">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extLst>
                      <a:ext uri="{0D108BD9-81ED-4DB2-BD59-A6C34878D82A}">
                        <a16:rowId xmlns:a16="http://schemas.microsoft.com/office/drawing/2014/main" val="2824378605"/>
                      </a:ext>
                    </a:extLst>
                  </a:tr>
                  <a:tr h="915476">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extLst>
                      <a:ext uri="{0D108BD9-81ED-4DB2-BD59-A6C34878D82A}">
                        <a16:rowId xmlns:a16="http://schemas.microsoft.com/office/drawing/2014/main" val="681118648"/>
                      </a:ext>
                    </a:extLst>
                  </a:tr>
                  <a:tr h="915476">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extLst>
                      <a:ext uri="{0D108BD9-81ED-4DB2-BD59-A6C34878D82A}">
                        <a16:rowId xmlns:a16="http://schemas.microsoft.com/office/drawing/2014/main" val="2288623960"/>
                      </a:ext>
                    </a:extLst>
                  </a:tr>
                  <a:tr h="915476">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extLst>
                      <a:ext uri="{0D108BD9-81ED-4DB2-BD59-A6C34878D82A}">
                        <a16:rowId xmlns:a16="http://schemas.microsoft.com/office/drawing/2014/main" val="1198677029"/>
                      </a:ext>
                    </a:extLst>
                  </a:tr>
                  <a:tr h="978097">
                    <a:tc>
                      <a:txBody>
                        <a:bodyPr/>
                        <a:lstStyle/>
                        <a:p>
                          <a:pPr marL="0" marR="0" algn="l">
                            <a:lnSpc>
                              <a:spcPct val="115000"/>
                            </a:lnSpc>
                            <a:spcBef>
                              <a:spcPts val="0"/>
                            </a:spcBef>
                            <a:spcAft>
                              <a:spcPts val="0"/>
                            </a:spcAft>
                          </a:pPr>
                          <a:r>
                            <a:rPr lang="en-US" sz="2000" dirty="0">
                              <a:effectLst/>
                            </a:rPr>
                            <a:t>Total species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b="1" dirty="0">
                              <a:effectLst/>
                            </a:rPr>
                            <a:t>Total N </a:t>
                          </a: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tc>
                      <a:txBody>
                        <a:bodyPr/>
                        <a:lstStyle/>
                        <a:p>
                          <a:pPr marL="0" marR="0" algn="l">
                            <a:lnSpc>
                              <a:spcPct val="115000"/>
                            </a:lnSpc>
                            <a:spcBef>
                              <a:spcPts val="0"/>
                            </a:spcBef>
                            <a:spcAft>
                              <a:spcPts val="0"/>
                            </a:spcAft>
                          </a:pPr>
                          <a:r>
                            <a:rPr lang="en-US" sz="2000" b="1" dirty="0">
                              <a:effectLst/>
                            </a:rPr>
                            <a:t>Sum of all (n/N)</a:t>
                          </a:r>
                          <a:r>
                            <a:rPr lang="en-US" sz="2000" b="1" baseline="30000" dirty="0">
                              <a:effectLst/>
                            </a:rPr>
                            <a:t>2 </a:t>
                          </a:r>
                          <a:r>
                            <a:rPr lang="en-US" sz="2000" dirty="0">
                              <a:effectLst/>
                            </a:rPr>
                            <a:t>= </a:t>
                          </a:r>
                        </a:p>
                      </a:txBody>
                      <a:tcPr marL="51371" marR="51371" marT="0" marB="0"/>
                    </a:tc>
                    <a:tc>
                      <a:txBody>
                        <a:bodyPr/>
                        <a:lstStyle/>
                        <a:p>
                          <a:pPr marL="0" marR="0" algn="l">
                            <a:lnSpc>
                              <a:spcPct val="115000"/>
                            </a:lnSpc>
                            <a:spcBef>
                              <a:spcPts val="0"/>
                            </a:spcBef>
                            <a:spcAft>
                              <a:spcPts val="0"/>
                            </a:spcAft>
                          </a:pPr>
                          <a:r>
                            <a:rPr lang="en-US" sz="2000" b="1" dirty="0">
                              <a:effectLst/>
                            </a:rPr>
                            <a:t>Diversity Index </a:t>
                          </a:r>
                          <a:r>
                            <a:rPr lang="en-US" sz="2000" dirty="0">
                              <a:effectLst/>
                            </a:rPr>
                            <a:t>= </a:t>
                          </a:r>
                        </a:p>
                        <a:p>
                          <a:pPr marL="0" marR="0" algn="l">
                            <a:lnSpc>
                              <a:spcPct val="115000"/>
                            </a:lnSpc>
                            <a:spcBef>
                              <a:spcPts val="0"/>
                            </a:spcBef>
                            <a:spcAft>
                              <a:spcPts val="0"/>
                            </a:spcAft>
                          </a:pPr>
                          <a:r>
                            <a:rPr lang="en-US" sz="2000" dirty="0">
                              <a:effectLst/>
                              <a:latin typeface="Calibri" panose="020F0502020204030204" pitchFamily="34" charset="0"/>
                              <a:ea typeface="MS Mincho" panose="02020609040205080304" pitchFamily="49" charset="-128"/>
                              <a:cs typeface="Times New Roman" panose="02020603050405020304" pitchFamily="18" charset="0"/>
                            </a:rPr>
                            <a:t>1 –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630369890"/>
                      </a:ext>
                    </a:extLst>
                  </a:tr>
                </a:tbl>
              </a:graphicData>
            </a:graphic>
          </p:graphicFrame>
        </mc:Choice>
        <mc:Fallback xmlns="">
          <p:graphicFrame>
            <p:nvGraphicFramePr>
              <p:cNvPr id="4" name="Table 3">
                <a:extLst>
                  <a:ext uri="{FF2B5EF4-FFF2-40B4-BE49-F238E27FC236}">
                    <a16:creationId xmlns:a16="http://schemas.microsoft.com/office/drawing/2014/main" id="{99B4B076-1F64-3A27-DE08-DD3704252990}"/>
                  </a:ext>
                </a:extLst>
              </p:cNvPr>
              <p:cNvGraphicFramePr>
                <a:graphicFrameLocks noGrp="1"/>
              </p:cNvGraphicFramePr>
              <p:nvPr>
                <p:extLst>
                  <p:ext uri="{D42A27DB-BD31-4B8C-83A1-F6EECF244321}">
                    <p14:modId xmlns:p14="http://schemas.microsoft.com/office/powerpoint/2010/main" val="2480933850"/>
                  </p:ext>
                </p:extLst>
              </p:nvPr>
            </p:nvGraphicFramePr>
            <p:xfrm>
              <a:off x="0" y="-1"/>
              <a:ext cx="12192001" cy="6858000"/>
            </p:xfrm>
            <a:graphic>
              <a:graphicData uri="http://schemas.openxmlformats.org/drawingml/2006/table">
                <a:tbl>
                  <a:tblPr firstRow="1" firstCol="1" bandRow="1">
                    <a:tableStyleId>{5C22544A-7EE6-4342-B048-85BDC9FD1C3A}</a:tableStyleId>
                  </a:tblPr>
                  <a:tblGrid>
                    <a:gridCol w="1914532">
                      <a:extLst>
                        <a:ext uri="{9D8B030D-6E8A-4147-A177-3AD203B41FA5}">
                          <a16:colId xmlns:a16="http://schemas.microsoft.com/office/drawing/2014/main" val="4131464554"/>
                        </a:ext>
                      </a:extLst>
                    </a:gridCol>
                    <a:gridCol w="1882265">
                      <a:extLst>
                        <a:ext uri="{9D8B030D-6E8A-4147-A177-3AD203B41FA5}">
                          <a16:colId xmlns:a16="http://schemas.microsoft.com/office/drawing/2014/main" val="1179444671"/>
                        </a:ext>
                      </a:extLst>
                    </a:gridCol>
                    <a:gridCol w="2269475">
                      <a:extLst>
                        <a:ext uri="{9D8B030D-6E8A-4147-A177-3AD203B41FA5}">
                          <a16:colId xmlns:a16="http://schemas.microsoft.com/office/drawing/2014/main" val="135832719"/>
                        </a:ext>
                      </a:extLst>
                    </a:gridCol>
                    <a:gridCol w="3162206">
                      <a:extLst>
                        <a:ext uri="{9D8B030D-6E8A-4147-A177-3AD203B41FA5}">
                          <a16:colId xmlns:a16="http://schemas.microsoft.com/office/drawing/2014/main" val="945451759"/>
                        </a:ext>
                      </a:extLst>
                    </a:gridCol>
                    <a:gridCol w="2963523">
                      <a:extLst>
                        <a:ext uri="{9D8B030D-6E8A-4147-A177-3AD203B41FA5}">
                          <a16:colId xmlns:a16="http://schemas.microsoft.com/office/drawing/2014/main" val="2061634582"/>
                        </a:ext>
                      </a:extLst>
                    </a:gridCol>
                  </a:tblGrid>
                  <a:tr h="860318">
                    <a:tc>
                      <a:txBody>
                        <a:bodyPr/>
                        <a:lstStyle/>
                        <a:p>
                          <a:pPr marL="0" marR="0" algn="l">
                            <a:lnSpc>
                              <a:spcPct val="115000"/>
                            </a:lnSpc>
                            <a:spcBef>
                              <a:spcPts val="0"/>
                            </a:spcBef>
                            <a:spcAft>
                              <a:spcPts val="0"/>
                            </a:spcAft>
                          </a:pPr>
                          <a:r>
                            <a:rPr lang="en-US" sz="2000" dirty="0">
                              <a:effectLst/>
                            </a:rPr>
                            <a:t>Organism</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Number of individuals (n)</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a:effectLst/>
                            </a:rPr>
                            <a:t>n/N =</a:t>
                          </a:r>
                          <a:endParaRPr lang="en-US" sz="2400">
                            <a:effectLst/>
                          </a:endParaRPr>
                        </a:p>
                        <a:p>
                          <a:pPr marL="0" marR="0" algn="l">
                            <a:lnSpc>
                              <a:spcPct val="115000"/>
                            </a:lnSpc>
                            <a:spcBef>
                              <a:spcPts val="0"/>
                            </a:spcBef>
                            <a:spcAft>
                              <a:spcPts val="0"/>
                            </a:spcAft>
                          </a:pPr>
                          <a:r>
                            <a:rPr lang="en-US" sz="2000">
                              <a:effectLst/>
                            </a:rPr>
                            <a:t>(11 crabs /27 total)</a:t>
                          </a:r>
                          <a:endParaRPr lang="en-US" sz="240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(n/N)</a:t>
                          </a:r>
                          <a:r>
                            <a:rPr lang="en-US" sz="2000" baseline="30000" dirty="0">
                              <a:effectLst/>
                            </a:rPr>
                            <a:t>2</a:t>
                          </a: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endParaRPr lang="en-US"/>
                        </a:p>
                      </a:txBody>
                      <a:tcPr marL="51371" marR="51371" marT="0" marB="0">
                        <a:blipFill>
                          <a:blip r:embed="rId3"/>
                          <a:stretch>
                            <a:fillRect l="-311111" t="-5882" r="-855" b="-698529"/>
                          </a:stretch>
                        </a:blipFill>
                      </a:tcPr>
                    </a:tc>
                    <a:extLst>
                      <a:ext uri="{0D108BD9-81ED-4DB2-BD59-A6C34878D82A}">
                        <a16:rowId xmlns:a16="http://schemas.microsoft.com/office/drawing/2014/main" val="2837916259"/>
                      </a:ext>
                    </a:extLst>
                  </a:tr>
                  <a:tr h="735244">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extLst>
                      <a:ext uri="{0D108BD9-81ED-4DB2-BD59-A6C34878D82A}">
                        <a16:rowId xmlns:a16="http://schemas.microsoft.com/office/drawing/2014/main" val="734190126"/>
                      </a:ext>
                    </a:extLst>
                  </a:tr>
                  <a:tr h="622437">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extLst>
                      <a:ext uri="{0D108BD9-81ED-4DB2-BD59-A6C34878D82A}">
                        <a16:rowId xmlns:a16="http://schemas.microsoft.com/office/drawing/2014/main" val="2945813809"/>
                      </a:ext>
                    </a:extLst>
                  </a:tr>
                  <a:tr h="915476">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extLst>
                      <a:ext uri="{0D108BD9-81ED-4DB2-BD59-A6C34878D82A}">
                        <a16:rowId xmlns:a16="http://schemas.microsoft.com/office/drawing/2014/main" val="2824378605"/>
                      </a:ext>
                    </a:extLst>
                  </a:tr>
                  <a:tr h="915476">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extLst>
                      <a:ext uri="{0D108BD9-81ED-4DB2-BD59-A6C34878D82A}">
                        <a16:rowId xmlns:a16="http://schemas.microsoft.com/office/drawing/2014/main" val="681118648"/>
                      </a:ext>
                    </a:extLst>
                  </a:tr>
                  <a:tr h="915476">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extLst>
                      <a:ext uri="{0D108BD9-81ED-4DB2-BD59-A6C34878D82A}">
                        <a16:rowId xmlns:a16="http://schemas.microsoft.com/office/drawing/2014/main" val="2288623960"/>
                      </a:ext>
                    </a:extLst>
                  </a:tr>
                  <a:tr h="915476">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extLst>
                      <a:ext uri="{0D108BD9-81ED-4DB2-BD59-A6C34878D82A}">
                        <a16:rowId xmlns:a16="http://schemas.microsoft.com/office/drawing/2014/main" val="1198677029"/>
                      </a:ext>
                    </a:extLst>
                  </a:tr>
                  <a:tr h="978097">
                    <a:tc>
                      <a:txBody>
                        <a:bodyPr/>
                        <a:lstStyle/>
                        <a:p>
                          <a:pPr marL="0" marR="0" algn="l">
                            <a:lnSpc>
                              <a:spcPct val="115000"/>
                            </a:lnSpc>
                            <a:spcBef>
                              <a:spcPts val="0"/>
                            </a:spcBef>
                            <a:spcAft>
                              <a:spcPts val="0"/>
                            </a:spcAft>
                          </a:pPr>
                          <a:r>
                            <a:rPr lang="en-US" sz="2000" dirty="0">
                              <a:effectLst/>
                            </a:rPr>
                            <a:t>Total species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b="1" dirty="0">
                              <a:effectLst/>
                            </a:rPr>
                            <a:t>Total N </a:t>
                          </a: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tc>
                      <a:txBody>
                        <a:bodyPr/>
                        <a:lstStyle/>
                        <a:p>
                          <a:pPr marL="0" marR="0" algn="l">
                            <a:lnSpc>
                              <a:spcPct val="115000"/>
                            </a:lnSpc>
                            <a:spcBef>
                              <a:spcPts val="0"/>
                            </a:spcBef>
                            <a:spcAft>
                              <a:spcPts val="0"/>
                            </a:spcAft>
                          </a:pPr>
                          <a:r>
                            <a:rPr lang="en-US" sz="2000" dirty="0">
                              <a:effectLst/>
                            </a:rPr>
                            <a:t>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solidFill>
                          <a:schemeClr val="tx1"/>
                        </a:solidFill>
                      </a:tcPr>
                    </a:tc>
                    <a:tc>
                      <a:txBody>
                        <a:bodyPr/>
                        <a:lstStyle/>
                        <a:p>
                          <a:pPr marL="0" marR="0" algn="l">
                            <a:lnSpc>
                              <a:spcPct val="115000"/>
                            </a:lnSpc>
                            <a:spcBef>
                              <a:spcPts val="0"/>
                            </a:spcBef>
                            <a:spcAft>
                              <a:spcPts val="0"/>
                            </a:spcAft>
                          </a:pPr>
                          <a:r>
                            <a:rPr lang="en-US" sz="2000" b="1" dirty="0">
                              <a:effectLst/>
                            </a:rPr>
                            <a:t>Sum of all (n/N)</a:t>
                          </a:r>
                          <a:r>
                            <a:rPr lang="en-US" sz="2000" b="1" baseline="30000" dirty="0">
                              <a:effectLst/>
                            </a:rPr>
                            <a:t>2 </a:t>
                          </a:r>
                          <a:r>
                            <a:rPr lang="en-US" sz="2000" dirty="0">
                              <a:effectLst/>
                            </a:rPr>
                            <a:t>= </a:t>
                          </a:r>
                        </a:p>
                      </a:txBody>
                      <a:tcPr marL="51371" marR="51371" marT="0" marB="0"/>
                    </a:tc>
                    <a:tc>
                      <a:txBody>
                        <a:bodyPr/>
                        <a:lstStyle/>
                        <a:p>
                          <a:pPr marL="0" marR="0" algn="l">
                            <a:lnSpc>
                              <a:spcPct val="115000"/>
                            </a:lnSpc>
                            <a:spcBef>
                              <a:spcPts val="0"/>
                            </a:spcBef>
                            <a:spcAft>
                              <a:spcPts val="0"/>
                            </a:spcAft>
                          </a:pPr>
                          <a:r>
                            <a:rPr lang="en-US" sz="2000" b="1" dirty="0">
                              <a:effectLst/>
                            </a:rPr>
                            <a:t>Diversity Index </a:t>
                          </a:r>
                          <a:r>
                            <a:rPr lang="en-US" sz="2000" dirty="0">
                              <a:effectLst/>
                            </a:rPr>
                            <a:t>= </a:t>
                          </a:r>
                        </a:p>
                        <a:p>
                          <a:pPr marL="0" marR="0" algn="l">
                            <a:lnSpc>
                              <a:spcPct val="115000"/>
                            </a:lnSpc>
                            <a:spcBef>
                              <a:spcPts val="0"/>
                            </a:spcBef>
                            <a:spcAft>
                              <a:spcPts val="0"/>
                            </a:spcAft>
                          </a:pPr>
                          <a:r>
                            <a:rPr lang="en-US" sz="2000" dirty="0">
                              <a:effectLst/>
                              <a:latin typeface="Calibri" panose="020F0502020204030204" pitchFamily="34" charset="0"/>
                              <a:ea typeface="MS Mincho" panose="02020609040205080304" pitchFamily="49" charset="-128"/>
                              <a:cs typeface="Times New Roman" panose="02020603050405020304" pitchFamily="18" charset="0"/>
                            </a:rPr>
                            <a:t>1 – </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51371" marR="51371" marT="0" marB="0"/>
                    </a:tc>
                    <a:extLst>
                      <a:ext uri="{0D108BD9-81ED-4DB2-BD59-A6C34878D82A}">
                        <a16:rowId xmlns:a16="http://schemas.microsoft.com/office/drawing/2014/main" val="630369890"/>
                      </a:ext>
                    </a:extLst>
                  </a:tr>
                </a:tbl>
              </a:graphicData>
            </a:graphic>
          </p:graphicFrame>
        </mc:Fallback>
      </mc:AlternateContent>
    </p:spTree>
    <p:extLst>
      <p:ext uri="{BB962C8B-B14F-4D97-AF65-F5344CB8AC3E}">
        <p14:creationId xmlns:p14="http://schemas.microsoft.com/office/powerpoint/2010/main" val="93365924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E9F617-7389-2762-B85E-B593E13D07EA}"/>
              </a:ext>
            </a:extLst>
          </p:cNvPr>
          <p:cNvSpPr>
            <a:spLocks noGrp="1"/>
          </p:cNvSpPr>
          <p:nvPr>
            <p:ph type="title"/>
          </p:nvPr>
        </p:nvSpPr>
        <p:spPr>
          <a:xfrm>
            <a:off x="0" y="-262775"/>
            <a:ext cx="10515600" cy="1325563"/>
          </a:xfrm>
        </p:spPr>
        <p:txBody>
          <a:bodyPr/>
          <a:lstStyle/>
          <a:p>
            <a:r>
              <a:rPr lang="en-US" dirty="0"/>
              <a:t>Critical Thinking:</a:t>
            </a:r>
          </a:p>
        </p:txBody>
      </p:sp>
      <p:sp>
        <p:nvSpPr>
          <p:cNvPr id="3" name="TextBox 2">
            <a:extLst>
              <a:ext uri="{FF2B5EF4-FFF2-40B4-BE49-F238E27FC236}">
                <a16:creationId xmlns:a16="http://schemas.microsoft.com/office/drawing/2014/main" id="{0F6C1F0C-3ECD-978F-B6F9-A1C4F8610C49}"/>
              </a:ext>
            </a:extLst>
          </p:cNvPr>
          <p:cNvSpPr txBox="1"/>
          <p:nvPr/>
        </p:nvSpPr>
        <p:spPr>
          <a:xfrm>
            <a:off x="220064" y="851064"/>
            <a:ext cx="11751865" cy="830997"/>
          </a:xfrm>
          <a:prstGeom prst="rect">
            <a:avLst/>
          </a:prstGeom>
          <a:noFill/>
        </p:spPr>
        <p:txBody>
          <a:bodyPr wrap="square" rtlCol="0">
            <a:spAutoFit/>
          </a:bodyPr>
          <a:lstStyle/>
          <a:p>
            <a:r>
              <a:rPr lang="en-US" sz="2400" dirty="0"/>
              <a:t>1. If one species is removed from a food web, how do you think that can affect the rest of the organisms within the web? Can you give an example?</a:t>
            </a:r>
          </a:p>
        </p:txBody>
      </p:sp>
      <p:sp>
        <p:nvSpPr>
          <p:cNvPr id="12" name="TextBox 11">
            <a:extLst>
              <a:ext uri="{FF2B5EF4-FFF2-40B4-BE49-F238E27FC236}">
                <a16:creationId xmlns:a16="http://schemas.microsoft.com/office/drawing/2014/main" id="{AB9F68F1-CBF6-89FC-75E2-840E26A3A2BB}"/>
              </a:ext>
            </a:extLst>
          </p:cNvPr>
          <p:cNvSpPr txBox="1"/>
          <p:nvPr/>
        </p:nvSpPr>
        <p:spPr>
          <a:xfrm>
            <a:off x="220063" y="2444440"/>
            <a:ext cx="11531796" cy="830997"/>
          </a:xfrm>
          <a:prstGeom prst="rect">
            <a:avLst/>
          </a:prstGeom>
          <a:noFill/>
        </p:spPr>
        <p:txBody>
          <a:bodyPr wrap="square" rtlCol="0">
            <a:spAutoFit/>
          </a:bodyPr>
          <a:lstStyle/>
          <a:p>
            <a:r>
              <a:rPr lang="en-US" sz="2400" dirty="0"/>
              <a:t>3. If we are creating habitat fragments, do you think that this can influence the original food web in that area? Why or why not?</a:t>
            </a:r>
          </a:p>
        </p:txBody>
      </p:sp>
      <p:sp>
        <p:nvSpPr>
          <p:cNvPr id="13" name="TextBox 12">
            <a:extLst>
              <a:ext uri="{FF2B5EF4-FFF2-40B4-BE49-F238E27FC236}">
                <a16:creationId xmlns:a16="http://schemas.microsoft.com/office/drawing/2014/main" id="{FB63030E-5D83-90E2-3869-2E2C763A3235}"/>
              </a:ext>
            </a:extLst>
          </p:cNvPr>
          <p:cNvSpPr txBox="1"/>
          <p:nvPr/>
        </p:nvSpPr>
        <p:spPr>
          <a:xfrm>
            <a:off x="220064" y="1837092"/>
            <a:ext cx="11311723" cy="461665"/>
          </a:xfrm>
          <a:prstGeom prst="rect">
            <a:avLst/>
          </a:prstGeom>
          <a:noFill/>
        </p:spPr>
        <p:txBody>
          <a:bodyPr wrap="square" rtlCol="0">
            <a:spAutoFit/>
          </a:bodyPr>
          <a:lstStyle/>
          <a:p>
            <a:r>
              <a:rPr lang="en-US" sz="2400" dirty="0"/>
              <a:t>2. Do you think that organisms are stationary or “stuck” in their trophic levels?</a:t>
            </a:r>
          </a:p>
        </p:txBody>
      </p:sp>
      <p:sp>
        <p:nvSpPr>
          <p:cNvPr id="14" name="TextBox 13">
            <a:extLst>
              <a:ext uri="{FF2B5EF4-FFF2-40B4-BE49-F238E27FC236}">
                <a16:creationId xmlns:a16="http://schemas.microsoft.com/office/drawing/2014/main" id="{2D959EF3-36FB-64C3-C30F-29E3F7F696BD}"/>
              </a:ext>
            </a:extLst>
          </p:cNvPr>
          <p:cNvSpPr txBox="1"/>
          <p:nvPr/>
        </p:nvSpPr>
        <p:spPr>
          <a:xfrm>
            <a:off x="220063" y="3421120"/>
            <a:ext cx="11311723" cy="461665"/>
          </a:xfrm>
          <a:prstGeom prst="rect">
            <a:avLst/>
          </a:prstGeom>
          <a:noFill/>
        </p:spPr>
        <p:txBody>
          <a:bodyPr wrap="square" rtlCol="0">
            <a:spAutoFit/>
          </a:bodyPr>
          <a:lstStyle/>
          <a:p>
            <a:r>
              <a:rPr lang="en-US" sz="2400" dirty="0"/>
              <a:t>4. Is it better to have a number closer to 0 or 1 for Simpson’s Diversity Index. Why?</a:t>
            </a:r>
          </a:p>
        </p:txBody>
      </p:sp>
      <p:sp>
        <p:nvSpPr>
          <p:cNvPr id="15" name="TextBox 14">
            <a:extLst>
              <a:ext uri="{FF2B5EF4-FFF2-40B4-BE49-F238E27FC236}">
                <a16:creationId xmlns:a16="http://schemas.microsoft.com/office/drawing/2014/main" id="{F7E1F756-E740-5F7E-61A6-7B861DB09466}"/>
              </a:ext>
            </a:extLst>
          </p:cNvPr>
          <p:cNvSpPr txBox="1"/>
          <p:nvPr/>
        </p:nvSpPr>
        <p:spPr>
          <a:xfrm>
            <a:off x="220063" y="4195733"/>
            <a:ext cx="11311723" cy="2662267"/>
          </a:xfrm>
          <a:prstGeom prst="rect">
            <a:avLst/>
          </a:prstGeom>
          <a:noFill/>
        </p:spPr>
        <p:txBody>
          <a:bodyPr wrap="square" rtlCol="0">
            <a:spAutoFit/>
          </a:bodyPr>
          <a:lstStyle/>
          <a:p>
            <a:r>
              <a:rPr lang="en-US" sz="2400" dirty="0"/>
              <a:t>5. Suppose you catch many different species (9) in Site A, but only one individual of each species (n = 9). </a:t>
            </a:r>
          </a:p>
          <a:p>
            <a:endParaRPr lang="en-US" sz="1100" dirty="0"/>
          </a:p>
          <a:p>
            <a:r>
              <a:rPr lang="en-US" sz="2400" dirty="0"/>
              <a:t>In Site B, you catch not as many different species (S = 3), but you catch a lot of individuals (n = 12, suppose 4 individuals to each species).</a:t>
            </a:r>
          </a:p>
          <a:p>
            <a:endParaRPr lang="en-US" sz="1100" dirty="0"/>
          </a:p>
          <a:p>
            <a:r>
              <a:rPr lang="en-US" sz="2400" dirty="0"/>
              <a:t>Which species has the higher relative species abundance?  Which has higher species richness?</a:t>
            </a:r>
          </a:p>
        </p:txBody>
      </p:sp>
    </p:spTree>
    <p:extLst>
      <p:ext uri="{BB962C8B-B14F-4D97-AF65-F5344CB8AC3E}">
        <p14:creationId xmlns:p14="http://schemas.microsoft.com/office/powerpoint/2010/main" val="35696649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0D67F-25D3-86B7-8F9D-D6358C29C184}"/>
              </a:ext>
            </a:extLst>
          </p:cNvPr>
          <p:cNvSpPr>
            <a:spLocks noGrp="1"/>
          </p:cNvSpPr>
          <p:nvPr>
            <p:ph type="title"/>
          </p:nvPr>
        </p:nvSpPr>
        <p:spPr>
          <a:xfrm>
            <a:off x="419099" y="365125"/>
            <a:ext cx="11353801" cy="1325563"/>
          </a:xfrm>
        </p:spPr>
        <p:txBody>
          <a:bodyPr/>
          <a:lstStyle/>
          <a:p>
            <a:r>
              <a:rPr lang="en-US" dirty="0"/>
              <a:t>Small groups with only 3 bins for the whole class</a:t>
            </a:r>
          </a:p>
        </p:txBody>
      </p:sp>
      <p:sp>
        <p:nvSpPr>
          <p:cNvPr id="3" name="Content Placeholder 2">
            <a:extLst>
              <a:ext uri="{FF2B5EF4-FFF2-40B4-BE49-F238E27FC236}">
                <a16:creationId xmlns:a16="http://schemas.microsoft.com/office/drawing/2014/main" id="{4B0E48FA-D500-503B-D9F9-29EFD689EF49}"/>
              </a:ext>
            </a:extLst>
          </p:cNvPr>
          <p:cNvSpPr>
            <a:spLocks noGrp="1"/>
          </p:cNvSpPr>
          <p:nvPr>
            <p:ph idx="1"/>
          </p:nvPr>
        </p:nvSpPr>
        <p:spPr>
          <a:xfrm>
            <a:off x="838199" y="1460500"/>
            <a:ext cx="10599295" cy="5255093"/>
          </a:xfrm>
        </p:spPr>
        <p:txBody>
          <a:bodyPr>
            <a:normAutofit lnSpcReduction="10000"/>
          </a:bodyPr>
          <a:lstStyle/>
          <a:p>
            <a:pPr marL="514350" indent="-514350">
              <a:buAutoNum type="arabicPeriod"/>
            </a:pPr>
            <a:r>
              <a:rPr lang="en-US" dirty="0"/>
              <a:t>Divide into small groups and go to the area in which your designated sampling site is located. Sampling sites will be labeled 1, 2, and 3. Make sure to match the site with the site on the record keeping sheet.</a:t>
            </a:r>
          </a:p>
          <a:p>
            <a:pPr marL="514350" indent="-514350">
              <a:buAutoNum type="arabicPeriod"/>
            </a:pPr>
            <a:r>
              <a:rPr lang="en-US" dirty="0"/>
              <a:t>Each student in the group will “cast” a hook by placing their hand into the bin without removing the cover. Only grab one bead and pull it out, and do not put it back into the bin yet.</a:t>
            </a:r>
          </a:p>
          <a:p>
            <a:pPr marL="514350" indent="-514350">
              <a:buAutoNum type="arabicPeriod"/>
            </a:pPr>
            <a:r>
              <a:rPr lang="en-US" dirty="0"/>
              <a:t>Record the bead color and use the key to identify the species.</a:t>
            </a:r>
          </a:p>
          <a:p>
            <a:pPr marL="514350" indent="-514350">
              <a:buAutoNum type="arabicPeriod"/>
            </a:pPr>
            <a:r>
              <a:rPr lang="en-US" dirty="0"/>
              <a:t>Add the beads back into the bins without looking under the cover.</a:t>
            </a:r>
          </a:p>
          <a:p>
            <a:pPr marL="514350" indent="-514350">
              <a:buAutoNum type="arabicPeriod"/>
            </a:pPr>
            <a:r>
              <a:rPr lang="en-US" dirty="0"/>
              <a:t>Repeat Steps 2 - 4 for each replicate. </a:t>
            </a:r>
          </a:p>
          <a:p>
            <a:pPr marL="514350" indent="-514350">
              <a:buAutoNum type="arabicPeriod"/>
            </a:pPr>
            <a:r>
              <a:rPr lang="en-US" dirty="0"/>
              <a:t>Once all replicates for that site are completed, students should proceed to the next sampling site. Repeat.</a:t>
            </a:r>
          </a:p>
        </p:txBody>
      </p:sp>
    </p:spTree>
    <p:extLst>
      <p:ext uri="{BB962C8B-B14F-4D97-AF65-F5344CB8AC3E}">
        <p14:creationId xmlns:p14="http://schemas.microsoft.com/office/powerpoint/2010/main" val="296875903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0D67F-25D3-86B7-8F9D-D6358C29C184}"/>
              </a:ext>
            </a:extLst>
          </p:cNvPr>
          <p:cNvSpPr>
            <a:spLocks noGrp="1"/>
          </p:cNvSpPr>
          <p:nvPr>
            <p:ph type="title"/>
          </p:nvPr>
        </p:nvSpPr>
        <p:spPr/>
        <p:txBody>
          <a:bodyPr/>
          <a:lstStyle/>
          <a:p>
            <a:r>
              <a:rPr lang="en-US" dirty="0"/>
              <a:t>Small groups with each group having 3 bins</a:t>
            </a:r>
          </a:p>
        </p:txBody>
      </p:sp>
      <p:sp>
        <p:nvSpPr>
          <p:cNvPr id="3" name="Content Placeholder 2">
            <a:extLst>
              <a:ext uri="{FF2B5EF4-FFF2-40B4-BE49-F238E27FC236}">
                <a16:creationId xmlns:a16="http://schemas.microsoft.com/office/drawing/2014/main" id="{4B0E48FA-D500-503B-D9F9-29EFD689EF49}"/>
              </a:ext>
            </a:extLst>
          </p:cNvPr>
          <p:cNvSpPr>
            <a:spLocks noGrp="1"/>
          </p:cNvSpPr>
          <p:nvPr>
            <p:ph idx="1"/>
          </p:nvPr>
        </p:nvSpPr>
        <p:spPr>
          <a:xfrm>
            <a:off x="838200" y="1460500"/>
            <a:ext cx="10515600" cy="5032375"/>
          </a:xfrm>
        </p:spPr>
        <p:txBody>
          <a:bodyPr>
            <a:normAutofit/>
          </a:bodyPr>
          <a:lstStyle/>
          <a:p>
            <a:pPr marL="514350" indent="-514350">
              <a:buAutoNum type="arabicPeriod"/>
            </a:pPr>
            <a:r>
              <a:rPr lang="en-US" dirty="0"/>
              <a:t>Divide into small groups and go to the area in which the three sampling sites are located. Sampling sites will be labeled 1, 2, and 3. Make sure to match the site with the site on the record keeping sheet.</a:t>
            </a:r>
          </a:p>
          <a:p>
            <a:pPr marL="514350" indent="-514350">
              <a:buAutoNum type="arabicPeriod"/>
            </a:pPr>
            <a:r>
              <a:rPr lang="en-US" dirty="0"/>
              <a:t>Each student in the group will “cast” a hook by placing their hand into the bin without removing the cover. Only grab one bead and pull it out, and do not put it back into the bin yet.</a:t>
            </a:r>
          </a:p>
          <a:p>
            <a:pPr marL="514350" indent="-514350">
              <a:buAutoNum type="arabicPeriod"/>
            </a:pPr>
            <a:r>
              <a:rPr lang="en-US" dirty="0"/>
              <a:t>Record the bead color and use the key to identify the species.</a:t>
            </a:r>
          </a:p>
          <a:p>
            <a:pPr marL="514350" indent="-514350">
              <a:buAutoNum type="arabicPeriod"/>
            </a:pPr>
            <a:r>
              <a:rPr lang="en-US" dirty="0"/>
              <a:t>Add the beads back into the bins without looking under the cover.</a:t>
            </a:r>
          </a:p>
          <a:p>
            <a:pPr marL="514350" indent="-514350">
              <a:buAutoNum type="arabicPeriod"/>
            </a:pPr>
            <a:r>
              <a:rPr lang="en-US" dirty="0"/>
              <a:t>Repeat Steps 3 - 5 for each replicate, and for each sampling site.</a:t>
            </a:r>
          </a:p>
        </p:txBody>
      </p:sp>
    </p:spTree>
    <p:extLst>
      <p:ext uri="{BB962C8B-B14F-4D97-AF65-F5344CB8AC3E}">
        <p14:creationId xmlns:p14="http://schemas.microsoft.com/office/powerpoint/2010/main" val="4996634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28347</TotalTime>
  <Words>7258</Words>
  <Application>Microsoft Macintosh PowerPoint</Application>
  <PresentationFormat>Widescreen</PresentationFormat>
  <Paragraphs>934</Paragraphs>
  <Slides>66</Slides>
  <Notes>56</Notes>
  <HiddenSlides>9</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66</vt:i4>
      </vt:variant>
    </vt:vector>
  </HeadingPairs>
  <TitlesOfParts>
    <vt:vector size="71" baseType="lpstr">
      <vt:lpstr>Arial</vt:lpstr>
      <vt:lpstr>Calibri</vt:lpstr>
      <vt:lpstr>Calibri Light</vt:lpstr>
      <vt:lpstr>Cambria Math</vt:lpstr>
      <vt:lpstr>Office Theme</vt:lpstr>
      <vt:lpstr>We’re All Connected</vt:lpstr>
      <vt:lpstr>About the Author</vt:lpstr>
      <vt:lpstr>About the class I made this for</vt:lpstr>
      <vt:lpstr>Why do we care about Tidal Creeks?</vt:lpstr>
      <vt:lpstr>PowerPoint Presentation</vt:lpstr>
      <vt:lpstr>What is a food chain?</vt:lpstr>
      <vt:lpstr>Food Chains:</vt:lpstr>
      <vt:lpstr>Food Chains:</vt:lpstr>
      <vt:lpstr>What is a food web?</vt:lpstr>
      <vt:lpstr>What is a food web?</vt:lpstr>
      <vt:lpstr>PowerPoint Presentation</vt:lpstr>
      <vt:lpstr>PowerPoint Presentation</vt:lpstr>
      <vt:lpstr>What is a trophic level?</vt:lpstr>
      <vt:lpstr>What is a trophic level?</vt:lpstr>
      <vt:lpstr>Trophic Level:</vt:lpstr>
      <vt:lpstr>Trophic Level:</vt:lpstr>
      <vt:lpstr>Trophic Level:</vt:lpstr>
      <vt:lpstr>Trophic Level:</vt:lpstr>
      <vt:lpstr>Trophic Level:</vt:lpstr>
      <vt:lpstr>PowerPoint Presentation</vt:lpstr>
      <vt:lpstr>PowerPoint Presentation</vt:lpstr>
      <vt:lpstr>PowerPoint Presentation</vt:lpstr>
      <vt:lpstr>PowerPoint Presentation</vt:lpstr>
      <vt:lpstr>PowerPoint Presentation</vt:lpstr>
      <vt:lpstr>PowerPoint Presentation</vt:lpstr>
      <vt:lpstr>It’s time to complete an activity: We’re All Connected (by what we eat!)</vt:lpstr>
      <vt:lpstr>What is species abundance and richness?</vt:lpstr>
      <vt:lpstr>PowerPoint Presentation</vt:lpstr>
      <vt:lpstr>PowerPoint Presentation</vt:lpstr>
      <vt:lpstr>PowerPoint Presentation</vt:lpstr>
      <vt:lpstr>What is a diversity index?</vt:lpstr>
      <vt:lpstr>What is a diversity index?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Humans Change the Environment</vt:lpstr>
      <vt:lpstr>Humans Change the Environment</vt:lpstr>
      <vt:lpstr>Activity:  We’re All Connected bead activity</vt:lpstr>
      <vt:lpstr>Hypothesize:</vt:lpstr>
      <vt:lpstr>Each group will have 3 Sample Sites (bins)</vt:lpstr>
      <vt:lpstr>PowerPoint Presentation</vt:lpstr>
      <vt:lpstr>Move to the next site:</vt:lpstr>
      <vt:lpstr>At each site:</vt:lpstr>
      <vt:lpstr>PowerPoint Presentation</vt:lpstr>
      <vt:lpstr>PowerPoint Presentation</vt:lpstr>
      <vt:lpstr>It’s time to complete an activity: We’re All Connected: Calculating Simpson’s Diversity Index</vt:lpstr>
      <vt:lpstr>PowerPoint Presentation</vt:lpstr>
      <vt:lpstr>References</vt:lpstr>
      <vt:lpstr>Timelapse Video of Figure 1. Example set up</vt:lpstr>
      <vt:lpstr>PowerPoint Presentation</vt:lpstr>
      <vt:lpstr>PowerPoint Presentation</vt:lpstr>
      <vt:lpstr>PowerPoint Presentation</vt:lpstr>
      <vt:lpstr>PowerPoint Presentation</vt:lpstr>
      <vt:lpstr>PowerPoint Presentation</vt:lpstr>
      <vt:lpstr>PowerPoint Presentation</vt:lpstr>
      <vt:lpstr>Critical Thinking:</vt:lpstr>
      <vt:lpstr>Small groups with only 3 bins for the whole class</vt:lpstr>
      <vt:lpstr>Small groups with each group having 3 bins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We’re All Connected</dc:title>
  <dc:creator>Microsoft Office User</dc:creator>
  <cp:lastModifiedBy>Amanda C. Salmoiraghi</cp:lastModifiedBy>
  <cp:revision>63</cp:revision>
  <dcterms:created xsi:type="dcterms:W3CDTF">2023-11-29T17:49:17Z</dcterms:created>
  <dcterms:modified xsi:type="dcterms:W3CDTF">2024-04-03T03:09:59Z</dcterms:modified>
</cp:coreProperties>
</file>