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7"/>
  </p:notesMasterIdLst>
  <p:sldIdLst>
    <p:sldId id="257" r:id="rId2"/>
    <p:sldId id="352" r:id="rId3"/>
    <p:sldId id="354" r:id="rId4"/>
    <p:sldId id="258" r:id="rId5"/>
    <p:sldId id="259" r:id="rId6"/>
    <p:sldId id="355" r:id="rId7"/>
    <p:sldId id="356" r:id="rId8"/>
    <p:sldId id="260" r:id="rId9"/>
    <p:sldId id="261" r:id="rId10"/>
    <p:sldId id="340" r:id="rId11"/>
    <p:sldId id="349" r:id="rId12"/>
    <p:sldId id="300" r:id="rId13"/>
    <p:sldId id="317" r:id="rId14"/>
    <p:sldId id="299" r:id="rId15"/>
    <p:sldId id="302" r:id="rId16"/>
    <p:sldId id="297" r:id="rId17"/>
    <p:sldId id="350" r:id="rId18"/>
    <p:sldId id="351" r:id="rId19"/>
    <p:sldId id="263" r:id="rId20"/>
    <p:sldId id="277" r:id="rId21"/>
    <p:sldId id="278" r:id="rId22"/>
    <p:sldId id="274" r:id="rId23"/>
    <p:sldId id="294" r:id="rId24"/>
    <p:sldId id="256" r:id="rId25"/>
    <p:sldId id="35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407"/>
    <p:restoredTop sz="86377"/>
  </p:normalViewPr>
  <p:slideViewPr>
    <p:cSldViewPr snapToGrid="0">
      <p:cViewPr varScale="1">
        <p:scale>
          <a:sx n="97" d="100"/>
          <a:sy n="97" d="100"/>
        </p:scale>
        <p:origin x="52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C97B89-698A-724F-8B73-06393F59295B}" type="datetimeFigureOut">
              <a:rPr lang="en-US" smtClean="0"/>
              <a:t>3/30/24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4E230E-A70E-3C43-9BA1-912FC0A1732B}" type="slidenum">
              <a:rPr lang="en-US" smtClean="0"/>
              <a:t>‹#›</a:t>
            </a:fld>
            <a:endParaRPr lang="en-US"/>
          </a:p>
        </p:txBody>
      </p:sp>
    </p:spTree>
    <p:extLst>
      <p:ext uri="{BB962C8B-B14F-4D97-AF65-F5344CB8AC3E}">
        <p14:creationId xmlns:p14="http://schemas.microsoft.com/office/powerpoint/2010/main" val="346273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4E230E-A70E-3C43-9BA1-912FC0A1732B}" type="slidenum">
              <a:rPr lang="en-US" smtClean="0"/>
              <a:t>1</a:t>
            </a:fld>
            <a:endParaRPr lang="en-US"/>
          </a:p>
        </p:txBody>
      </p:sp>
    </p:spTree>
    <p:extLst>
      <p:ext uri="{BB962C8B-B14F-4D97-AF65-F5344CB8AC3E}">
        <p14:creationId xmlns:p14="http://schemas.microsoft.com/office/powerpoint/2010/main" val="1915742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4E230E-A70E-3C43-9BA1-912FC0A1732B}" type="slidenum">
              <a:rPr lang="en-US" smtClean="0"/>
              <a:t>2</a:t>
            </a:fld>
            <a:endParaRPr lang="en-US"/>
          </a:p>
        </p:txBody>
      </p:sp>
    </p:spTree>
    <p:extLst>
      <p:ext uri="{BB962C8B-B14F-4D97-AF65-F5344CB8AC3E}">
        <p14:creationId xmlns:p14="http://schemas.microsoft.com/office/powerpoint/2010/main" val="3605626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4E230E-A70E-3C43-9BA1-912FC0A1732B}" type="slidenum">
              <a:rPr lang="en-US" smtClean="0"/>
              <a:t>8</a:t>
            </a:fld>
            <a:endParaRPr lang="en-US"/>
          </a:p>
        </p:txBody>
      </p:sp>
    </p:spTree>
    <p:extLst>
      <p:ext uri="{BB962C8B-B14F-4D97-AF65-F5344CB8AC3E}">
        <p14:creationId xmlns:p14="http://schemas.microsoft.com/office/powerpoint/2010/main" val="30771161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Source: </a:t>
            </a:r>
          </a:p>
          <a:p>
            <a:r>
              <a:rPr lang="en-US" dirty="0"/>
              <a:t>https://</a:t>
            </a:r>
            <a:r>
              <a:rPr lang="en-US" dirty="0" err="1"/>
              <a:t>www.sciencemuseum.org.uk</a:t>
            </a:r>
            <a:r>
              <a:rPr lang="en-US" dirty="0"/>
              <a:t>/objects-and-stories/chemistry/age-plastic-</a:t>
            </a:r>
            <a:r>
              <a:rPr lang="en-US" dirty="0" err="1"/>
              <a:t>parkesine</a:t>
            </a:r>
            <a:r>
              <a:rPr lang="en-US" dirty="0"/>
              <a:t>-pollution</a:t>
            </a:r>
          </a:p>
          <a:p>
            <a:endParaRPr lang="en-US" dirty="0"/>
          </a:p>
          <a:p>
            <a:r>
              <a:rPr lang="en-US" dirty="0"/>
              <a:t>Talking Notes:</a:t>
            </a:r>
          </a:p>
          <a:p>
            <a:endParaRPr lang="en-US" dirty="0"/>
          </a:p>
          <a:p>
            <a:r>
              <a:rPr lang="en-US" dirty="0"/>
              <a:t>The story of plastic began in 1862, when celluloid, the first partially-synthetic plastic, was developed. This plastic was only partially synthetic because cellulose made up part of its structure.</a:t>
            </a:r>
          </a:p>
          <a:p>
            <a:endParaRPr lang="en-US" dirty="0"/>
          </a:p>
          <a:p>
            <a:r>
              <a:rPr lang="en-US" dirty="0"/>
              <a:t>Then, the first fully synthetic plastic—fully man-made—came in 1907, when Leo Baekeland invented a plastic called Bakelite. It was a huge commercial success, since it came in many colors and shapes and allowed people to afford products they could not before. Bakelite products were cheaper than products made from natural products like elephant ivory.</a:t>
            </a:r>
          </a:p>
        </p:txBody>
      </p:sp>
      <p:sp>
        <p:nvSpPr>
          <p:cNvPr id="4" name="Slide Number Placeholder 3"/>
          <p:cNvSpPr>
            <a:spLocks noGrp="1"/>
          </p:cNvSpPr>
          <p:nvPr>
            <p:ph type="sldNum" sz="quarter" idx="5"/>
          </p:nvPr>
        </p:nvSpPr>
        <p:spPr/>
        <p:txBody>
          <a:bodyPr/>
          <a:lstStyle/>
          <a:p>
            <a:fld id="{5509FFE8-503E-BE47-88D1-079970D0E10A}" type="slidenum">
              <a:rPr lang="en-US" smtClean="0"/>
              <a:t>10</a:t>
            </a:fld>
            <a:endParaRPr lang="en-US"/>
          </a:p>
        </p:txBody>
      </p:sp>
    </p:spTree>
    <p:extLst>
      <p:ext uri="{BB962C8B-B14F-4D97-AF65-F5344CB8AC3E}">
        <p14:creationId xmlns:p14="http://schemas.microsoft.com/office/powerpoint/2010/main" val="730223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Source: </a:t>
            </a:r>
          </a:p>
          <a:p>
            <a:r>
              <a:rPr lang="en-US" dirty="0"/>
              <a:t>https://</a:t>
            </a:r>
            <a:r>
              <a:rPr lang="en-US" dirty="0" err="1"/>
              <a:t>www.sciencemuseum.org.uk</a:t>
            </a:r>
            <a:r>
              <a:rPr lang="en-US" dirty="0"/>
              <a:t>/objects-and-stories/chemistry/age-plastic-</a:t>
            </a:r>
            <a:r>
              <a:rPr lang="en-US" dirty="0" err="1"/>
              <a:t>parkesine</a:t>
            </a:r>
            <a:r>
              <a:rPr lang="en-US" dirty="0"/>
              <a:t>-pollution</a:t>
            </a:r>
          </a:p>
          <a:p>
            <a:endParaRPr lang="en-US" dirty="0"/>
          </a:p>
          <a:p>
            <a:r>
              <a:rPr lang="en-US" dirty="0"/>
              <a:t>Talking Notes:</a:t>
            </a:r>
          </a:p>
          <a:p>
            <a:endParaRPr lang="en-US" dirty="0"/>
          </a:p>
          <a:p>
            <a:r>
              <a:rPr lang="en-US" dirty="0"/>
              <a:t>Following the invention of the first plastics, chemical and petroleum companies had a problem. They had large quantities of chemical byproducts from fossil fuel refining, but nothing to do with them. They wondered, “how can we make a profit from these unused chemicals?”</a:t>
            </a:r>
          </a:p>
          <a:p>
            <a:endParaRPr lang="en-US" dirty="0"/>
          </a:p>
          <a:p>
            <a:r>
              <a:rPr lang="en-US" dirty="0"/>
              <a:t>They realized maybe plastic could be the answer to their problem, so they invested money in the invention of new plastics. This effort was a huge success.</a:t>
            </a:r>
          </a:p>
          <a:p>
            <a:endParaRPr lang="en-US" dirty="0"/>
          </a:p>
          <a:p>
            <a:r>
              <a:rPr lang="en-US" dirty="0"/>
              <a:t>In the 1930’s alone, four new plastics were invented: Perspex, Polyethylene, Nylon, and Teflon. Since then, many more plastic types have been invented.</a:t>
            </a:r>
          </a:p>
          <a:p>
            <a:endParaRPr lang="en-US" dirty="0"/>
          </a:p>
          <a:p>
            <a:r>
              <a:rPr lang="en-US" dirty="0"/>
              <a:t>Still today, most plastics are made from these fossil fuel byproducts that have few other uses. That is why they are so cheap to make. It also means they are nonrenewable, just like fossil fuels themselves are.</a:t>
            </a:r>
          </a:p>
        </p:txBody>
      </p:sp>
      <p:sp>
        <p:nvSpPr>
          <p:cNvPr id="4" name="Slide Number Placeholder 3"/>
          <p:cNvSpPr>
            <a:spLocks noGrp="1"/>
          </p:cNvSpPr>
          <p:nvPr>
            <p:ph type="sldNum" sz="quarter" idx="5"/>
          </p:nvPr>
        </p:nvSpPr>
        <p:spPr/>
        <p:txBody>
          <a:bodyPr/>
          <a:lstStyle/>
          <a:p>
            <a:fld id="{5509FFE8-503E-BE47-88D1-079970D0E10A}" type="slidenum">
              <a:rPr lang="en-US" smtClean="0"/>
              <a:t>11</a:t>
            </a:fld>
            <a:endParaRPr lang="en-US"/>
          </a:p>
        </p:txBody>
      </p:sp>
    </p:spTree>
    <p:extLst>
      <p:ext uri="{BB962C8B-B14F-4D97-AF65-F5344CB8AC3E}">
        <p14:creationId xmlns:p14="http://schemas.microsoft.com/office/powerpoint/2010/main" val="4227778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777777"/>
                </a:solidFill>
                <a:effectLst/>
                <a:latin typeface="Lato" panose="020F0502020204030204" pitchFamily="34" charset="0"/>
              </a:rPr>
              <a:t>Source: Our World in Data based on Geyer et al. (2017) and the OECD Global Plastics Outlook</a:t>
            </a:r>
          </a:p>
          <a:p>
            <a:endParaRPr lang="en-US" b="0" i="0" dirty="0">
              <a:solidFill>
                <a:srgbClr val="777777"/>
              </a:solidFill>
              <a:effectLst/>
              <a:latin typeface="Lato" panose="020F0502020204030204" pitchFamily="34" charset="0"/>
            </a:endParaRPr>
          </a:p>
          <a:p>
            <a:r>
              <a:rPr lang="en-US" b="0" i="0" dirty="0">
                <a:solidFill>
                  <a:srgbClr val="777777"/>
                </a:solidFill>
                <a:effectLst/>
                <a:latin typeface="Lato" panose="020F0502020204030204" pitchFamily="34" charset="0"/>
              </a:rPr>
              <a:t>Talking Notes:</a:t>
            </a:r>
          </a:p>
          <a:p>
            <a:endParaRPr lang="en-US" b="0" i="0" dirty="0">
              <a:solidFill>
                <a:srgbClr val="777777"/>
              </a:solidFill>
              <a:effectLst/>
              <a:latin typeface="Lato" panose="020F0502020204030204" pitchFamily="34" charset="0"/>
            </a:endParaRPr>
          </a:p>
          <a:p>
            <a:r>
              <a:rPr lang="en-US" b="0" i="0" dirty="0">
                <a:solidFill>
                  <a:srgbClr val="777777"/>
                </a:solidFill>
                <a:effectLst/>
                <a:latin typeface="Lato" panose="020F0502020204030204" pitchFamily="34" charset="0"/>
              </a:rPr>
              <a:t>In 1950, as plastic began to become popular, about 2 million tons of plastic were made worldwide.</a:t>
            </a:r>
          </a:p>
          <a:p>
            <a:endParaRPr lang="en-US" b="0" i="0" dirty="0">
              <a:solidFill>
                <a:srgbClr val="777777"/>
              </a:solidFill>
              <a:effectLst/>
              <a:latin typeface="Lato" panose="020F0502020204030204" pitchFamily="34" charset="0"/>
            </a:endParaRPr>
          </a:p>
          <a:p>
            <a:r>
              <a:rPr lang="en-US" b="0" i="0" dirty="0">
                <a:solidFill>
                  <a:srgbClr val="777777"/>
                </a:solidFill>
                <a:effectLst/>
                <a:latin typeface="Lato" panose="020F0502020204030204" pitchFamily="34" charset="0"/>
              </a:rPr>
              <a:t>This image from a Life magazine article in August 1955 reflects the excitement that people had about plastic at that time. Plastic was going to make their lives so much easier and more convenient.</a:t>
            </a:r>
          </a:p>
          <a:p>
            <a:r>
              <a:rPr lang="en-US" b="0" i="0" dirty="0">
                <a:solidFill>
                  <a:srgbClr val="777777"/>
                </a:solidFill>
                <a:effectLst/>
                <a:latin typeface="Lato" panose="020F0502020204030204" pitchFamily="34" charset="0"/>
              </a:rPr>
              <a:t>This same convenience is a large part of why plastic is still so widely used today.</a:t>
            </a:r>
          </a:p>
          <a:p>
            <a:endParaRPr lang="en-US" b="0" i="0" dirty="0">
              <a:solidFill>
                <a:srgbClr val="777777"/>
              </a:solidFill>
              <a:effectLst/>
              <a:latin typeface="Lato" panose="020F0502020204030204" pitchFamily="34" charset="0"/>
            </a:endParaRPr>
          </a:p>
          <a:p>
            <a:r>
              <a:rPr lang="en-US" b="0" i="0" dirty="0">
                <a:solidFill>
                  <a:srgbClr val="777777"/>
                </a:solidFill>
                <a:effectLst/>
                <a:latin typeface="Lato" panose="020F0502020204030204" pitchFamily="34" charset="0"/>
              </a:rPr>
              <a:t>Since the 1950s, plastic production has only grown.</a:t>
            </a:r>
          </a:p>
        </p:txBody>
      </p:sp>
      <p:sp>
        <p:nvSpPr>
          <p:cNvPr id="4" name="Slide Number Placeholder 3"/>
          <p:cNvSpPr>
            <a:spLocks noGrp="1"/>
          </p:cNvSpPr>
          <p:nvPr>
            <p:ph type="sldNum" sz="quarter" idx="5"/>
          </p:nvPr>
        </p:nvSpPr>
        <p:spPr/>
        <p:txBody>
          <a:bodyPr/>
          <a:lstStyle/>
          <a:p>
            <a:fld id="{F3A112C1-A390-844C-A1E4-4A0E4B263D3B}" type="slidenum">
              <a:rPr lang="en-US" smtClean="0"/>
              <a:t>12</a:t>
            </a:fld>
            <a:endParaRPr lang="en-US"/>
          </a:p>
        </p:txBody>
      </p:sp>
    </p:spTree>
    <p:extLst>
      <p:ext uri="{BB962C8B-B14F-4D97-AF65-F5344CB8AC3E}">
        <p14:creationId xmlns:p14="http://schemas.microsoft.com/office/powerpoint/2010/main" val="19616224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777777"/>
                </a:solidFill>
                <a:effectLst/>
                <a:latin typeface="Lato" panose="020F0502020204030204" pitchFamily="34" charset="0"/>
              </a:rPr>
              <a:t>Source: Our World in Data based on Geyer et al. (2017) and the OECD Global Plastics Outlook</a:t>
            </a:r>
          </a:p>
          <a:p>
            <a:endParaRPr lang="en-US" b="0" i="0" dirty="0">
              <a:solidFill>
                <a:srgbClr val="777777"/>
              </a:solidFill>
              <a:effectLst/>
              <a:latin typeface="Lato" panose="020F0502020204030204" pitchFamily="34" charset="0"/>
            </a:endParaRPr>
          </a:p>
          <a:p>
            <a:r>
              <a:rPr lang="en-US" b="0" i="0" dirty="0">
                <a:solidFill>
                  <a:srgbClr val="777777"/>
                </a:solidFill>
                <a:effectLst/>
                <a:latin typeface="Lato" panose="020F0502020204030204" pitchFamily="34" charset="0"/>
              </a:rPr>
              <a:t>Talking Notes:</a:t>
            </a:r>
          </a:p>
          <a:p>
            <a:endParaRPr lang="en-US" b="0" i="0" dirty="0">
              <a:solidFill>
                <a:srgbClr val="777777"/>
              </a:solidFill>
              <a:effectLst/>
              <a:latin typeface="Lato" panose="020F0502020204030204" pitchFamily="34" charset="0"/>
            </a:endParaRPr>
          </a:p>
          <a:p>
            <a:r>
              <a:rPr lang="en-US" b="0" i="0" dirty="0">
                <a:solidFill>
                  <a:srgbClr val="777777"/>
                </a:solidFill>
                <a:effectLst/>
                <a:latin typeface="Lato" panose="020F0502020204030204" pitchFamily="34" charset="0"/>
              </a:rPr>
              <a:t>In 2019 alone, more than 460 million tons of plastic were produced globally. That is 230 times more plastic than what was produced in 1950!</a:t>
            </a:r>
            <a:endParaRPr lang="en-US" dirty="0"/>
          </a:p>
        </p:txBody>
      </p:sp>
      <p:sp>
        <p:nvSpPr>
          <p:cNvPr id="4" name="Slide Number Placeholder 3"/>
          <p:cNvSpPr>
            <a:spLocks noGrp="1"/>
          </p:cNvSpPr>
          <p:nvPr>
            <p:ph type="sldNum" sz="quarter" idx="5"/>
          </p:nvPr>
        </p:nvSpPr>
        <p:spPr/>
        <p:txBody>
          <a:bodyPr/>
          <a:lstStyle/>
          <a:p>
            <a:fld id="{F3A112C1-A390-844C-A1E4-4A0E4B263D3B}" type="slidenum">
              <a:rPr lang="en-US" smtClean="0"/>
              <a:t>13</a:t>
            </a:fld>
            <a:endParaRPr lang="en-US"/>
          </a:p>
        </p:txBody>
      </p:sp>
    </p:spTree>
    <p:extLst>
      <p:ext uri="{BB962C8B-B14F-4D97-AF65-F5344CB8AC3E}">
        <p14:creationId xmlns:p14="http://schemas.microsoft.com/office/powerpoint/2010/main" val="3819348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Notes:</a:t>
            </a:r>
          </a:p>
          <a:p>
            <a:endParaRPr lang="en-US" dirty="0"/>
          </a:p>
          <a:p>
            <a:r>
              <a:rPr lang="en-US" dirty="0"/>
              <a:t>And to give an idea about just how much plastic that is, one million tons of plastic weighs more than ten aircraft carriers!</a:t>
            </a:r>
          </a:p>
          <a:p>
            <a:endParaRPr lang="en-US" dirty="0"/>
          </a:p>
          <a:p>
            <a:r>
              <a:rPr lang="en-US" dirty="0"/>
              <a:t>An aircraft carrier weighs over 100,000 tons!</a:t>
            </a:r>
          </a:p>
          <a:p>
            <a:r>
              <a:rPr lang="en-US" dirty="0"/>
              <a:t>An aircraft carrier is three times the length of a football field!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keep in mind that an aircraft carrier is made of dense and heavy materials like metal and concrete. Plastic is much lighter, and so one million tons of plastic would take up much more space than an aircraft carrier does!</a:t>
            </a:r>
          </a:p>
          <a:p>
            <a:endParaRPr lang="en-US" dirty="0"/>
          </a:p>
          <a:p>
            <a:r>
              <a:rPr lang="en-US" dirty="0"/>
              <a:t>This means that in 1950, 20 aircraft carriers worth of plastic were produced.</a:t>
            </a:r>
          </a:p>
          <a:p>
            <a:r>
              <a:rPr lang="en-US" dirty="0"/>
              <a:t>Then in 2019, that number had risen to about 4600 aircraft carriers worth of plastic.</a:t>
            </a:r>
          </a:p>
          <a:p>
            <a:endParaRPr lang="en-US" dirty="0"/>
          </a:p>
          <a:p>
            <a:endParaRPr lang="en-US" dirty="0"/>
          </a:p>
        </p:txBody>
      </p:sp>
      <p:sp>
        <p:nvSpPr>
          <p:cNvPr id="4" name="Slide Number Placeholder 3"/>
          <p:cNvSpPr>
            <a:spLocks noGrp="1"/>
          </p:cNvSpPr>
          <p:nvPr>
            <p:ph type="sldNum" sz="quarter" idx="5"/>
          </p:nvPr>
        </p:nvSpPr>
        <p:spPr/>
        <p:txBody>
          <a:bodyPr/>
          <a:lstStyle/>
          <a:p>
            <a:fld id="{F3A112C1-A390-844C-A1E4-4A0E4B263D3B}" type="slidenum">
              <a:rPr lang="en-US" smtClean="0"/>
              <a:t>14</a:t>
            </a:fld>
            <a:endParaRPr lang="en-US"/>
          </a:p>
        </p:txBody>
      </p:sp>
    </p:spTree>
    <p:extLst>
      <p:ext uri="{BB962C8B-B14F-4D97-AF65-F5344CB8AC3E}">
        <p14:creationId xmlns:p14="http://schemas.microsoft.com/office/powerpoint/2010/main" val="29653700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777777"/>
                </a:solidFill>
                <a:effectLst/>
                <a:latin typeface="Lato" panose="020F0502020204030204" pitchFamily="34" charset="0"/>
              </a:rPr>
              <a:t>Source: Our World in Data based on Geyer et al. (2017) and the OECD Global Plastics Outlook</a:t>
            </a:r>
            <a:endParaRPr lang="en-US" dirty="0"/>
          </a:p>
          <a:p>
            <a:endParaRPr lang="en-US" dirty="0"/>
          </a:p>
          <a:p>
            <a:r>
              <a:rPr lang="en-US" dirty="0"/>
              <a:t>Talking Notes:</a:t>
            </a:r>
          </a:p>
          <a:p>
            <a:endParaRPr lang="en-US" dirty="0"/>
          </a:p>
          <a:p>
            <a:r>
              <a:rPr lang="en-US" dirty="0"/>
              <a:t>To put the sheer amount of plastic that has been produced another way, over 9.5 billion tons of plastic have been produced since the beginning of plastic production.</a:t>
            </a:r>
          </a:p>
          <a:p>
            <a:endParaRPr lang="en-US" dirty="0"/>
          </a:p>
          <a:p>
            <a:r>
              <a:rPr lang="en-US" dirty="0"/>
              <a:t>That’s 95,000 aircraft carriers worth of plastic!!</a:t>
            </a:r>
          </a:p>
          <a:p>
            <a:endParaRPr lang="en-US" dirty="0"/>
          </a:p>
          <a:p>
            <a:r>
              <a:rPr lang="en-US" dirty="0"/>
              <a:t>That’s also the equivalent of more than one ton of plastic for every person alive today. </a:t>
            </a:r>
          </a:p>
          <a:p>
            <a:endParaRPr lang="en-US" dirty="0"/>
          </a:p>
          <a:p>
            <a:r>
              <a:rPr lang="en-US" dirty="0"/>
              <a:t>Since plastic does not break down like natural materials do, that means that a lot of this plastic is likely still present on our planet in one form or another.</a:t>
            </a:r>
          </a:p>
        </p:txBody>
      </p:sp>
      <p:sp>
        <p:nvSpPr>
          <p:cNvPr id="4" name="Slide Number Placeholder 3"/>
          <p:cNvSpPr>
            <a:spLocks noGrp="1"/>
          </p:cNvSpPr>
          <p:nvPr>
            <p:ph type="sldNum" sz="quarter" idx="5"/>
          </p:nvPr>
        </p:nvSpPr>
        <p:spPr/>
        <p:txBody>
          <a:bodyPr/>
          <a:lstStyle/>
          <a:p>
            <a:fld id="{F3A112C1-A390-844C-A1E4-4A0E4B263D3B}" type="slidenum">
              <a:rPr lang="en-US" smtClean="0"/>
              <a:t>15</a:t>
            </a:fld>
            <a:endParaRPr lang="en-US"/>
          </a:p>
        </p:txBody>
      </p:sp>
    </p:spTree>
    <p:extLst>
      <p:ext uri="{BB962C8B-B14F-4D97-AF65-F5344CB8AC3E}">
        <p14:creationId xmlns:p14="http://schemas.microsoft.com/office/powerpoint/2010/main" val="497224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a:t>
            </a:r>
            <a:r>
              <a:rPr lang="en-US" dirty="0" err="1"/>
              <a:t>Borrelle</a:t>
            </a:r>
            <a:r>
              <a:rPr lang="en-US" dirty="0"/>
              <a:t> et al. 2020</a:t>
            </a:r>
          </a:p>
          <a:p>
            <a:endParaRPr lang="en-US" dirty="0"/>
          </a:p>
          <a:p>
            <a:r>
              <a:rPr lang="en-US" dirty="0"/>
              <a:t>Talking Notes:</a:t>
            </a:r>
          </a:p>
          <a:p>
            <a:endParaRPr lang="en-US" dirty="0"/>
          </a:p>
          <a:p>
            <a:r>
              <a:rPr lang="en-US" dirty="0"/>
              <a:t>To focus in on the marine environment, the data shows that in 2016 alone, more than 20 million tons of plastic entered waterways. </a:t>
            </a:r>
          </a:p>
          <a:p>
            <a:endParaRPr lang="en-US" dirty="0"/>
          </a:p>
          <a:p>
            <a:r>
              <a:rPr lang="en-US" dirty="0"/>
              <a:t>Again, that’s about 200 aircraft carriers by weight, but not size. The size is MUCH larger. This is about 11% of world plastics production in 2016.</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1950 – 20 aircraft carriers or 2 million tons…so 10 times the amount of plastics produced in 1950 are entering the oceans every year </a:t>
            </a:r>
            <a:r>
              <a:rPr lang="en-US" dirty="0">
                <a:sym typeface="Wingdings" pitchFamily="2" charset="2"/>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ym typeface="Wingdings" pitchFamily="2" charset="2"/>
              </a:rPr>
              <a:t>And sadly, that number continues to rise.</a:t>
            </a:r>
            <a:endParaRPr lang="en-US" dirty="0"/>
          </a:p>
          <a:p>
            <a:endParaRPr lang="en-US" dirty="0"/>
          </a:p>
        </p:txBody>
      </p:sp>
      <p:sp>
        <p:nvSpPr>
          <p:cNvPr id="4" name="Slide Number Placeholder 3"/>
          <p:cNvSpPr>
            <a:spLocks noGrp="1"/>
          </p:cNvSpPr>
          <p:nvPr>
            <p:ph type="sldNum" sz="quarter" idx="5"/>
          </p:nvPr>
        </p:nvSpPr>
        <p:spPr/>
        <p:txBody>
          <a:bodyPr/>
          <a:lstStyle/>
          <a:p>
            <a:fld id="{F3A112C1-A390-844C-A1E4-4A0E4B263D3B}" type="slidenum">
              <a:rPr lang="en-US" smtClean="0"/>
              <a:t>16</a:t>
            </a:fld>
            <a:endParaRPr lang="en-US"/>
          </a:p>
        </p:txBody>
      </p:sp>
    </p:spTree>
    <p:extLst>
      <p:ext uri="{BB962C8B-B14F-4D97-AF65-F5344CB8AC3E}">
        <p14:creationId xmlns:p14="http://schemas.microsoft.com/office/powerpoint/2010/main" val="1064786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Notes:</a:t>
            </a:r>
          </a:p>
          <a:p>
            <a:endParaRPr lang="en-US" dirty="0"/>
          </a:p>
          <a:p>
            <a:r>
              <a:rPr lang="en-US" dirty="0"/>
              <a:t>A good question to ask is: how does all this plastic get to the ocean in the first place?</a:t>
            </a:r>
          </a:p>
          <a:p>
            <a:endParaRPr lang="en-US" dirty="0"/>
          </a:p>
          <a:p>
            <a:r>
              <a:rPr lang="en-US" dirty="0"/>
              <a:t>Most plastic gets to the ocean from the land. Litter makes its way to waterways, which can eventually lead to the ocean.</a:t>
            </a:r>
          </a:p>
          <a:p>
            <a:endParaRPr lang="en-US" dirty="0"/>
          </a:p>
          <a:p>
            <a:r>
              <a:rPr lang="en-US" dirty="0"/>
              <a:t>Plastic can reach waterways by leaking out of trucks on the way to landfills and from landfills themselves if they are not secured properly. Also, the wind can blow them or the rain can wash them away from these places.</a:t>
            </a:r>
          </a:p>
          <a:p>
            <a:endParaRPr lang="en-US" dirty="0"/>
          </a:p>
          <a:p>
            <a:r>
              <a:rPr lang="en-US" dirty="0"/>
              <a:t>Another source can be overflowing trash cans. If trash cans get to the point that they are overflowing without being bagged up and disposed of properly, wind and rain can make that trash litter—even though it was thrown away like it should have been at first.</a:t>
            </a:r>
          </a:p>
          <a:p>
            <a:endParaRPr lang="en-US" dirty="0"/>
          </a:p>
          <a:p>
            <a:r>
              <a:rPr lang="en-US" dirty="0"/>
              <a:t>Of course, when trash is littered or illegally dumped, it can eventually reach waterways or even be placed directly into waterways. From the waterways, the trash can then reach the ocean.</a:t>
            </a:r>
          </a:p>
        </p:txBody>
      </p:sp>
      <p:sp>
        <p:nvSpPr>
          <p:cNvPr id="4" name="Slide Number Placeholder 3"/>
          <p:cNvSpPr>
            <a:spLocks noGrp="1"/>
          </p:cNvSpPr>
          <p:nvPr>
            <p:ph type="sldNum" sz="quarter" idx="5"/>
          </p:nvPr>
        </p:nvSpPr>
        <p:spPr/>
        <p:txBody>
          <a:bodyPr/>
          <a:lstStyle/>
          <a:p>
            <a:fld id="{C8AE7D37-BDB5-F948-B632-C6281609E383}" type="slidenum">
              <a:rPr lang="en-US" smtClean="0"/>
              <a:t>17</a:t>
            </a:fld>
            <a:endParaRPr lang="en-US"/>
          </a:p>
        </p:txBody>
      </p:sp>
    </p:spTree>
    <p:extLst>
      <p:ext uri="{BB962C8B-B14F-4D97-AF65-F5344CB8AC3E}">
        <p14:creationId xmlns:p14="http://schemas.microsoft.com/office/powerpoint/2010/main" val="1340817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of 80/20% numbers: https://</a:t>
            </a:r>
            <a:r>
              <a:rPr lang="en-US" dirty="0" err="1"/>
              <a:t>education.nationalgeographic.org</a:t>
            </a:r>
            <a:r>
              <a:rPr lang="en-US" dirty="0"/>
              <a:t>/resource/great-pacific-garbage-patch/</a:t>
            </a:r>
          </a:p>
          <a:p>
            <a:endParaRPr lang="en-US" dirty="0"/>
          </a:p>
          <a:p>
            <a:r>
              <a:rPr lang="en-US" dirty="0"/>
              <a:t>Talking Notes:</a:t>
            </a:r>
          </a:p>
          <a:p>
            <a:endParaRPr lang="en-US" dirty="0"/>
          </a:p>
          <a:p>
            <a:r>
              <a:rPr lang="en-US" dirty="0"/>
              <a:t>Another way trash can make its way to waterways and the ocean is by washing into storm drains. You may have noticed symbols like this one on storm drains? That means that particular storm drain goes directly into a waterway. So any trash on roadways or sidewalks will make it into storm drains when it rains. </a:t>
            </a:r>
          </a:p>
          <a:p>
            <a:endParaRPr lang="en-US" dirty="0"/>
          </a:p>
          <a:p>
            <a:r>
              <a:rPr lang="en-US" dirty="0"/>
              <a:t>Wastewater can be another source of plastic, since treated water from wastewater treatment plants typically drains directly into waterways or the ocean itself. Wastewater treatment plants are not designed to remove all of the small particles of plastic—called microplastics—from the water, making treated wastewater a source of plastic to waterways. More on microplastics later!</a:t>
            </a:r>
          </a:p>
          <a:p>
            <a:endParaRPr lang="en-US" dirty="0"/>
          </a:p>
          <a:p>
            <a:r>
              <a:rPr lang="en-US" dirty="0"/>
              <a:t>Now, can anyone guess how much of the plastic in the ocean comes from land-based sources? Good guesses! The correct number is 80%!</a:t>
            </a:r>
          </a:p>
        </p:txBody>
      </p:sp>
      <p:sp>
        <p:nvSpPr>
          <p:cNvPr id="4" name="Slide Number Placeholder 3"/>
          <p:cNvSpPr>
            <a:spLocks noGrp="1"/>
          </p:cNvSpPr>
          <p:nvPr>
            <p:ph type="sldNum" sz="quarter" idx="5"/>
          </p:nvPr>
        </p:nvSpPr>
        <p:spPr/>
        <p:txBody>
          <a:bodyPr/>
          <a:lstStyle/>
          <a:p>
            <a:fld id="{C8AE7D37-BDB5-F948-B632-C6281609E383}" type="slidenum">
              <a:rPr lang="en-US" smtClean="0"/>
              <a:t>18</a:t>
            </a:fld>
            <a:endParaRPr lang="en-US"/>
          </a:p>
        </p:txBody>
      </p:sp>
    </p:spTree>
    <p:extLst>
      <p:ext uri="{BB962C8B-B14F-4D97-AF65-F5344CB8AC3E}">
        <p14:creationId xmlns:p14="http://schemas.microsoft.com/office/powerpoint/2010/main" val="27605664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of 80/20% numbers: https://</a:t>
            </a:r>
            <a:r>
              <a:rPr lang="en-US" dirty="0" err="1"/>
              <a:t>education.nationalgeographic.org</a:t>
            </a:r>
            <a:r>
              <a:rPr lang="en-US" dirty="0"/>
              <a:t>/resource/great-pacific-garbage-patch/</a:t>
            </a:r>
          </a:p>
          <a:p>
            <a:endParaRPr lang="en-US" dirty="0"/>
          </a:p>
          <a:p>
            <a:r>
              <a:rPr lang="en-US" dirty="0"/>
              <a:t>Talking Notes:</a:t>
            </a:r>
          </a:p>
          <a:p>
            <a:endParaRPr lang="en-US" dirty="0"/>
          </a:p>
          <a:p>
            <a:r>
              <a:rPr lang="en-US" dirty="0"/>
              <a:t>Plastic can also make it way to the ocean through human activities that take place on the ocean.</a:t>
            </a:r>
          </a:p>
          <a:p>
            <a:endParaRPr lang="en-US" dirty="0"/>
          </a:p>
          <a:p>
            <a:r>
              <a:rPr lang="en-US" dirty="0"/>
              <a:t>One activity such as this is shipping. You’ve probably noticed that a lot of the plastic products that we use daily are made in other countries that are large distances away, like China. For those products to get to us, they have to be shipped across the ocean on container ships.</a:t>
            </a:r>
          </a:p>
          <a:p>
            <a:endParaRPr lang="en-US" dirty="0"/>
          </a:p>
          <a:p>
            <a:r>
              <a:rPr lang="en-US" dirty="0"/>
              <a:t>Sometimes, accidents can happen during transport when storms come, causing ships with tall stacks of containers to tip over. These containers then fall into the ocean and can break up, releasing large amounts of plastic into the water. This plastic pollution can then wash up thousands of miles away, leading to incidents where many of the same plastic product can wash up on a beach at once.</a:t>
            </a:r>
          </a:p>
          <a:p>
            <a:endParaRPr lang="en-US" dirty="0"/>
          </a:p>
          <a:p>
            <a:r>
              <a:rPr lang="en-US" dirty="0"/>
              <a:t>Another activity that can produce plastic pollution is fishing, when lost or forgotten fishing nets, lines, and traps end up as pollution. These are also called “ghost gear.” Ghost gear can trap non-target animals and cause other damage.</a:t>
            </a:r>
          </a:p>
          <a:p>
            <a:endParaRPr lang="en-US" dirty="0"/>
          </a:p>
          <a:p>
            <a:r>
              <a:rPr lang="en-US" dirty="0"/>
              <a:t>Now that you know the amount of plastic pollution that ends up in the ocean from land and how plastic pollution can get to the ocean from human activities on the ocean, what percentage of plastic pollution in the ocean comes from marine sources? That’s right! 20%.</a:t>
            </a:r>
          </a:p>
        </p:txBody>
      </p:sp>
      <p:sp>
        <p:nvSpPr>
          <p:cNvPr id="4" name="Slide Number Placeholder 3"/>
          <p:cNvSpPr>
            <a:spLocks noGrp="1"/>
          </p:cNvSpPr>
          <p:nvPr>
            <p:ph type="sldNum" sz="quarter" idx="5"/>
          </p:nvPr>
        </p:nvSpPr>
        <p:spPr/>
        <p:txBody>
          <a:bodyPr/>
          <a:lstStyle/>
          <a:p>
            <a:fld id="{C8AE7D37-BDB5-F948-B632-C6281609E383}" type="slidenum">
              <a:rPr lang="en-US" smtClean="0"/>
              <a:t>19</a:t>
            </a:fld>
            <a:endParaRPr lang="en-US"/>
          </a:p>
        </p:txBody>
      </p:sp>
    </p:spTree>
    <p:extLst>
      <p:ext uri="{BB962C8B-B14F-4D97-AF65-F5344CB8AC3E}">
        <p14:creationId xmlns:p14="http://schemas.microsoft.com/office/powerpoint/2010/main" val="19808971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Notes:</a:t>
            </a:r>
          </a:p>
          <a:p>
            <a:endParaRPr lang="en-US" dirty="0"/>
          </a:p>
          <a:p>
            <a:r>
              <a:rPr lang="en-US" dirty="0"/>
              <a:t>Now, how does plastic pollution in the ocean harm marine life?</a:t>
            </a:r>
          </a:p>
          <a:p>
            <a:endParaRPr lang="en-US" dirty="0"/>
          </a:p>
          <a:p>
            <a:r>
              <a:rPr lang="en-US" dirty="0"/>
              <a:t>First of all, marine life can ingest plastic. Scientists have found that at least 332 species of different marine animals have ingested—that is, eaten—plastic.</a:t>
            </a:r>
          </a:p>
          <a:p>
            <a:endParaRPr lang="en-US" dirty="0"/>
          </a:p>
          <a:p>
            <a:r>
              <a:rPr lang="en-US" dirty="0"/>
              <a:t>Can you guess what happens to marine life after they ingest plastic? (Give students chance to figure it out.)</a:t>
            </a:r>
          </a:p>
          <a:p>
            <a:endParaRPr lang="en-US" dirty="0"/>
          </a:p>
          <a:p>
            <a:r>
              <a:rPr lang="en-US" dirty="0"/>
              <a:t>Once marine animals ingest plastic, the plastic can block the digestive tract of the animals, keeping them from getting nutrients from their food. </a:t>
            </a:r>
          </a:p>
          <a:p>
            <a:r>
              <a:rPr lang="en-US" dirty="0"/>
              <a:t>This gives them a false feeling of being full, keeping them from eating good food.</a:t>
            </a:r>
          </a:p>
          <a:p>
            <a:r>
              <a:rPr lang="en-US" dirty="0"/>
              <a:t>Unfortunately, this can eventually result in starvation for these animals.</a:t>
            </a:r>
          </a:p>
        </p:txBody>
      </p:sp>
      <p:sp>
        <p:nvSpPr>
          <p:cNvPr id="4" name="Slide Number Placeholder 3"/>
          <p:cNvSpPr>
            <a:spLocks noGrp="1"/>
          </p:cNvSpPr>
          <p:nvPr>
            <p:ph type="sldNum" sz="quarter" idx="5"/>
          </p:nvPr>
        </p:nvSpPr>
        <p:spPr/>
        <p:txBody>
          <a:bodyPr/>
          <a:lstStyle/>
          <a:p>
            <a:fld id="{C8AE7D37-BDB5-F948-B632-C6281609E383}" type="slidenum">
              <a:rPr lang="en-US" smtClean="0"/>
              <a:t>20</a:t>
            </a:fld>
            <a:endParaRPr lang="en-US"/>
          </a:p>
        </p:txBody>
      </p:sp>
    </p:spTree>
    <p:extLst>
      <p:ext uri="{BB962C8B-B14F-4D97-AF65-F5344CB8AC3E}">
        <p14:creationId xmlns:p14="http://schemas.microsoft.com/office/powerpoint/2010/main" val="2246437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Notes:</a:t>
            </a:r>
          </a:p>
          <a:p>
            <a:endParaRPr lang="en-US" dirty="0"/>
          </a:p>
          <a:p>
            <a:r>
              <a:rPr lang="en-US" dirty="0"/>
              <a:t>Another way plastic pollution can harm marine life is through entanglement. Scientists have found that at least 341 species of marine animals have become entangled in plastic pollution.</a:t>
            </a:r>
          </a:p>
          <a:p>
            <a:endParaRPr lang="en-US" dirty="0"/>
          </a:p>
          <a:p>
            <a:r>
              <a:rPr lang="en-US" dirty="0"/>
              <a:t>(Again, ask what the impact of entanglement would be)</a:t>
            </a:r>
          </a:p>
          <a:p>
            <a:endParaRPr lang="en-US" dirty="0"/>
          </a:p>
          <a:p>
            <a:r>
              <a:rPr lang="en-US" dirty="0"/>
              <a:t> A: Choking and suffocation</a:t>
            </a:r>
          </a:p>
          <a:p>
            <a:r>
              <a:rPr lang="en-US" dirty="0"/>
              <a:t>Impaired locomotion and ability to forage, leading to malnutrition, impaired reproduction, and possibly starvation </a:t>
            </a:r>
            <a:r>
              <a:rPr lang="en-US" dirty="0">
                <a:sym typeface="Wingdings" pitchFamily="2" charset="2"/>
              </a:rPr>
              <a:t></a:t>
            </a:r>
            <a:endParaRPr lang="en-US" dirty="0"/>
          </a:p>
        </p:txBody>
      </p:sp>
      <p:sp>
        <p:nvSpPr>
          <p:cNvPr id="4" name="Slide Number Placeholder 3"/>
          <p:cNvSpPr>
            <a:spLocks noGrp="1"/>
          </p:cNvSpPr>
          <p:nvPr>
            <p:ph type="sldNum" sz="quarter" idx="5"/>
          </p:nvPr>
        </p:nvSpPr>
        <p:spPr/>
        <p:txBody>
          <a:bodyPr/>
          <a:lstStyle/>
          <a:p>
            <a:fld id="{F3A112C1-A390-844C-A1E4-4A0E4B263D3B}" type="slidenum">
              <a:rPr lang="en-US" smtClean="0"/>
              <a:t>21</a:t>
            </a:fld>
            <a:endParaRPr lang="en-US"/>
          </a:p>
        </p:txBody>
      </p:sp>
    </p:spTree>
    <p:extLst>
      <p:ext uri="{BB962C8B-B14F-4D97-AF65-F5344CB8AC3E}">
        <p14:creationId xmlns:p14="http://schemas.microsoft.com/office/powerpoint/2010/main" val="19061034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Notes:</a:t>
            </a:r>
          </a:p>
          <a:p>
            <a:endParaRPr lang="en-US" dirty="0"/>
          </a:p>
          <a:p>
            <a:r>
              <a:rPr lang="en-US" dirty="0"/>
              <a:t>Now, one of the last things we’re going to talk about today is a form of plastic pollution that is in the ocean and elsewhere called “microplastics.” Who has heard of microplastics? (Have students raise hands)</a:t>
            </a:r>
          </a:p>
          <a:p>
            <a:endParaRPr lang="en-US" dirty="0"/>
          </a:p>
          <a:p>
            <a:r>
              <a:rPr lang="en-US" dirty="0"/>
              <a:t>Microplastics are plastic particles that are less than 5 mm in size, or less than about 1/5 of an inch in size. Microplastics can be formed in a couple of different ways.</a:t>
            </a:r>
          </a:p>
          <a:p>
            <a:endParaRPr lang="en-US" dirty="0"/>
          </a:p>
          <a:p>
            <a:r>
              <a:rPr lang="en-US" dirty="0"/>
              <a:t>First of all, microplastics can be made to be small. One type of microplastics, which this person is holding in their hands in the photo, are called “nurdles”. These are the form that plastic comes in when it is first made, before it is molded into new shapes. Nurdles become plastic pollution when there are spills of them in the environment on their way to factories.</a:t>
            </a:r>
          </a:p>
          <a:p>
            <a:endParaRPr lang="en-US" dirty="0"/>
          </a:p>
          <a:p>
            <a:r>
              <a:rPr lang="en-US" dirty="0"/>
              <a:t>Another good example of microplastics made to be small would be glitter. Most glitter is actually made of plastic.</a:t>
            </a:r>
          </a:p>
          <a:p>
            <a:endParaRPr lang="en-US" dirty="0"/>
          </a:p>
          <a:p>
            <a:r>
              <a:rPr lang="en-US" dirty="0"/>
              <a:t>Even though microplastics can be made small, the microplastic pollution in the environment is generally not formed this way. Most microplastics come from big plastic pieces as they break down over time. When a larger piece of plastic pollution bakes in the sun, is buffeted by waves, and is colonized by microbial and animal life, it breaks down into smaller and smaller pieces instead of breaking down completely. As a result, microplastics are formed.</a:t>
            </a:r>
          </a:p>
          <a:p>
            <a:endParaRPr lang="en-US" dirty="0"/>
          </a:p>
          <a:p>
            <a:r>
              <a:rPr lang="en-US" dirty="0"/>
              <a:t>For example, if you have a plastic bottle floating in the ocean, over time it will break down into smaller microplastics.</a:t>
            </a:r>
          </a:p>
        </p:txBody>
      </p:sp>
      <p:sp>
        <p:nvSpPr>
          <p:cNvPr id="4" name="Slide Number Placeholder 3"/>
          <p:cNvSpPr>
            <a:spLocks noGrp="1"/>
          </p:cNvSpPr>
          <p:nvPr>
            <p:ph type="sldNum" sz="quarter" idx="5"/>
          </p:nvPr>
        </p:nvSpPr>
        <p:spPr/>
        <p:txBody>
          <a:bodyPr/>
          <a:lstStyle/>
          <a:p>
            <a:fld id="{C8AE7D37-BDB5-F948-B632-C6281609E383}" type="slidenum">
              <a:rPr lang="en-US" smtClean="0"/>
              <a:t>22</a:t>
            </a:fld>
            <a:endParaRPr lang="en-US"/>
          </a:p>
        </p:txBody>
      </p:sp>
    </p:spTree>
    <p:extLst>
      <p:ext uri="{BB962C8B-B14F-4D97-AF65-F5344CB8AC3E}">
        <p14:creationId xmlns:p14="http://schemas.microsoft.com/office/powerpoint/2010/main" val="26712998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Talking Notes:</a:t>
            </a:r>
          </a:p>
          <a:p>
            <a:endParaRPr lang="en-US" dirty="0"/>
          </a:p>
          <a:p>
            <a:r>
              <a:rPr lang="en-US" dirty="0"/>
              <a:t>Now that you’ve learned all about plastic pollution in the ocean, you might be wondering what is to be done about this huge problem?</a:t>
            </a:r>
          </a:p>
          <a:p>
            <a:endParaRPr lang="en-US" dirty="0"/>
          </a:p>
          <a:p>
            <a:r>
              <a:rPr lang="en-US" dirty="0"/>
              <a:t>Well, we can all play a role in decreasing the amount of plastic pollution that makes it to the ocean! Who has heard of “the three R’s”? Can you say them with me? Reduce, reuse, recycle.</a:t>
            </a:r>
          </a:p>
          <a:p>
            <a:endParaRPr lang="en-US" dirty="0"/>
          </a:p>
          <a:p>
            <a:r>
              <a:rPr lang="en-US" dirty="0"/>
              <a:t>Now, generally we emphasize recycling over the other two “R’s”. But I have an unfortunate statistic to share with you. In reality, only 9% of plastic that enters the recycling stream globally is actually recycled. This is because the recycling system in its present state is not as efficient as it ought to be. Improvements are being made to it all the time, but at present, it is actually more effective to reduce and reuse plastic. </a:t>
            </a:r>
          </a:p>
          <a:p>
            <a:endParaRPr lang="en-US" dirty="0"/>
          </a:p>
          <a:p>
            <a:r>
              <a:rPr lang="en-US" dirty="0"/>
              <a:t>This does not mean that we shouldn’t recycle, it just means that we should put more of an emphasis on reducing the amount of plastic that we use and reusing what plastic products we are using. The less plastic you use, the less can make its way to become pollution. And the more times you reuse plastic items, the more plastic items you are keeping from potentially becoming plastic pollution.</a:t>
            </a:r>
          </a:p>
          <a:p>
            <a:endParaRPr lang="en-US" dirty="0"/>
          </a:p>
          <a:p>
            <a:r>
              <a:rPr lang="en-US" dirty="0"/>
              <a:t>Alright, now let’s go back to the data we collected during our cleanup…</a:t>
            </a:r>
          </a:p>
        </p:txBody>
      </p:sp>
      <p:sp>
        <p:nvSpPr>
          <p:cNvPr id="4" name="Slide Number Placeholder 3"/>
          <p:cNvSpPr>
            <a:spLocks noGrp="1"/>
          </p:cNvSpPr>
          <p:nvPr>
            <p:ph type="sldNum" sz="quarter" idx="5"/>
          </p:nvPr>
        </p:nvSpPr>
        <p:spPr/>
        <p:txBody>
          <a:bodyPr/>
          <a:lstStyle/>
          <a:p>
            <a:fld id="{BE4E230E-A70E-3C43-9BA1-912FC0A1732B}" type="slidenum">
              <a:rPr lang="en-US" smtClean="0"/>
              <a:t>23</a:t>
            </a:fld>
            <a:endParaRPr lang="en-US"/>
          </a:p>
        </p:txBody>
      </p:sp>
    </p:spTree>
    <p:extLst>
      <p:ext uri="{BB962C8B-B14F-4D97-AF65-F5344CB8AC3E}">
        <p14:creationId xmlns:p14="http://schemas.microsoft.com/office/powerpoint/2010/main" val="408159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1FEDB-8E4D-8DE3-6DF3-5B8C7ADD0A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0162FC1-9D30-524C-FE24-E3B6833A0C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C56B504-0477-A12D-159B-C5449C5C1277}"/>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5" name="Footer Placeholder 4">
            <a:extLst>
              <a:ext uri="{FF2B5EF4-FFF2-40B4-BE49-F238E27FC236}">
                <a16:creationId xmlns:a16="http://schemas.microsoft.com/office/drawing/2014/main" id="{1EC8ADDA-4FB4-20C5-5FD4-DD46032F3D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81532A-5935-36CD-DC0B-AFD10B0FE530}"/>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2979888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DBCB4-BF0E-8266-F6D5-6A296C23D5E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1CEFE59-9F35-75D3-5643-C682A6FEF5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B7367C-9C01-7120-3642-FE884B346632}"/>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5" name="Footer Placeholder 4">
            <a:extLst>
              <a:ext uri="{FF2B5EF4-FFF2-40B4-BE49-F238E27FC236}">
                <a16:creationId xmlns:a16="http://schemas.microsoft.com/office/drawing/2014/main" id="{6AC7354D-3509-6C66-3A48-3C2A956761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51A91-D4A2-DB8F-8099-0D9EA5A6181C}"/>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1292289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AA762-D8E4-F35F-380A-FD3707AD45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3FEC00A-C87E-E3FB-A159-6DA131A4EE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E743D8-A601-8131-F081-09E07F099F28}"/>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5" name="Footer Placeholder 4">
            <a:extLst>
              <a:ext uri="{FF2B5EF4-FFF2-40B4-BE49-F238E27FC236}">
                <a16:creationId xmlns:a16="http://schemas.microsoft.com/office/drawing/2014/main" id="{2571A68B-D2A8-C77E-5B4B-C64E4DBE96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F02275-D0B4-3DA7-08D6-0618E80D54B7}"/>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6330239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45C84-D7A3-4540-94C2-C353B4A96C9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7DD6AC-4ECB-CA00-79BA-EA255194A8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A9B15A9-0BC9-6DE6-4EAB-05C36BB120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97A31F5-A7CB-08A6-6068-62BE9889DEE3}"/>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6" name="Footer Placeholder 5">
            <a:extLst>
              <a:ext uri="{FF2B5EF4-FFF2-40B4-BE49-F238E27FC236}">
                <a16:creationId xmlns:a16="http://schemas.microsoft.com/office/drawing/2014/main" id="{609CFF4D-4CD2-7067-F495-D9FEA8EE97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AE94B1-7FB8-7B66-D16E-AFB4D81EBA61}"/>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2714965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5751C-D4F1-1E17-E35C-45B4EBF488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D3F50ED-71B3-B864-DD61-E59926ACFFF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8349A92-BE91-3944-2B9F-C76A06E9B8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2D517C7-4E16-A421-C3D1-0952ACF5C1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46646BC-0E84-8439-A13F-31D1BA9798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B9D7CD8-3793-8D2D-7A00-B4D4577F6340}"/>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8" name="Footer Placeholder 7">
            <a:extLst>
              <a:ext uri="{FF2B5EF4-FFF2-40B4-BE49-F238E27FC236}">
                <a16:creationId xmlns:a16="http://schemas.microsoft.com/office/drawing/2014/main" id="{D2600ADF-AAFC-49EA-D825-0FA3172B7A4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620C115-1A5D-52CF-3B2E-F35B76A23F54}"/>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3624477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52FCF-C199-158B-1B75-B456F103E1B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FD19EF3-45A8-16A1-1AB1-ACD5F9C84445}"/>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4" name="Footer Placeholder 3">
            <a:extLst>
              <a:ext uri="{FF2B5EF4-FFF2-40B4-BE49-F238E27FC236}">
                <a16:creationId xmlns:a16="http://schemas.microsoft.com/office/drawing/2014/main" id="{C8F8D4E7-5761-4618-1336-5F9E8795A39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26CFE99-D63D-B3FE-44EF-64926CC8C442}"/>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3677893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CFC8C4-6685-55B4-88FC-4D3D37D62E64}"/>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3" name="Footer Placeholder 2">
            <a:extLst>
              <a:ext uri="{FF2B5EF4-FFF2-40B4-BE49-F238E27FC236}">
                <a16:creationId xmlns:a16="http://schemas.microsoft.com/office/drawing/2014/main" id="{F25A26CA-BB77-062A-540A-589CC8ED9C5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77BD575-34F2-26C8-63A5-22A8B5683C76}"/>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15373745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CEC19-2CD2-F58F-F511-15755205A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939864E-97D4-D41F-11EC-5145DD337F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4C73D95-83D8-5108-CAD9-8BEAD6E5A9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1A46C9-A3C8-D0D2-3C19-9FB055A8524C}"/>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6" name="Footer Placeholder 5">
            <a:extLst>
              <a:ext uri="{FF2B5EF4-FFF2-40B4-BE49-F238E27FC236}">
                <a16:creationId xmlns:a16="http://schemas.microsoft.com/office/drawing/2014/main" id="{77539F2A-B598-6AAA-DA52-7760168BA0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7096A8-B7F8-8A82-F8CE-31D7A05E4C50}"/>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2779281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24796-1ED5-169E-0F39-CF692974FB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6C91910-641C-D00B-7C74-73B2975499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0E6274F-AEE2-CC1A-C122-7DA1021AB9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FE7624-7595-68EA-9DD1-DD06143FD661}"/>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6" name="Footer Placeholder 5">
            <a:extLst>
              <a:ext uri="{FF2B5EF4-FFF2-40B4-BE49-F238E27FC236}">
                <a16:creationId xmlns:a16="http://schemas.microsoft.com/office/drawing/2014/main" id="{74F66E9E-4E02-5C72-7B32-C466F89E3F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E9D5CB-7B3F-E6A3-4B75-583E3580C62F}"/>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42853089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12ABB-9A67-C2DF-F108-53844839376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5C68869-3F67-4223-EA20-1C669E106CC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ECDB08-5080-8948-E404-A49F58558C1C}"/>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5" name="Footer Placeholder 4">
            <a:extLst>
              <a:ext uri="{FF2B5EF4-FFF2-40B4-BE49-F238E27FC236}">
                <a16:creationId xmlns:a16="http://schemas.microsoft.com/office/drawing/2014/main" id="{D02C9F86-E83D-3545-FDA7-6649AEB83C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297940-F3D4-1CDB-EC7A-242305F2E0CB}"/>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2891387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6BFC71-562D-1314-2E78-E54B9E1571D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A0334F-616A-FC67-AB76-4E1DCA4C974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9899BD-8B1D-17C4-7301-CF95B3398449}"/>
              </a:ext>
            </a:extLst>
          </p:cNvPr>
          <p:cNvSpPr>
            <a:spLocks noGrp="1"/>
          </p:cNvSpPr>
          <p:nvPr>
            <p:ph type="dt" sz="half" idx="10"/>
          </p:nvPr>
        </p:nvSpPr>
        <p:spPr/>
        <p:txBody>
          <a:bodyPr/>
          <a:lstStyle/>
          <a:p>
            <a:fld id="{1A94B3BA-F91E-8B45-805B-DCFBE666C2E4}" type="datetimeFigureOut">
              <a:rPr lang="en-US" smtClean="0"/>
              <a:t>3/30/24</a:t>
            </a:fld>
            <a:endParaRPr lang="en-US"/>
          </a:p>
        </p:txBody>
      </p:sp>
      <p:sp>
        <p:nvSpPr>
          <p:cNvPr id="5" name="Footer Placeholder 4">
            <a:extLst>
              <a:ext uri="{FF2B5EF4-FFF2-40B4-BE49-F238E27FC236}">
                <a16:creationId xmlns:a16="http://schemas.microsoft.com/office/drawing/2014/main" id="{25D41AED-E01B-A3F0-A78C-D3EF949A3C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E5CE69-83E1-0648-71AF-0FF209C703D3}"/>
              </a:ext>
            </a:extLst>
          </p:cNvPr>
          <p:cNvSpPr>
            <a:spLocks noGrp="1"/>
          </p:cNvSpPr>
          <p:nvPr>
            <p:ph type="sldNum" sz="quarter" idx="12"/>
          </p:nvPr>
        </p:nvSpPr>
        <p:spPr/>
        <p:txBody>
          <a:bodyPr/>
          <a:lstStyle/>
          <a:p>
            <a:fld id="{C863B20D-72E6-7345-84CC-FCE7C834B146}" type="slidenum">
              <a:rPr lang="en-US" smtClean="0"/>
              <a:t>‹#›</a:t>
            </a:fld>
            <a:endParaRPr lang="en-US"/>
          </a:p>
        </p:txBody>
      </p:sp>
    </p:spTree>
    <p:extLst>
      <p:ext uri="{BB962C8B-B14F-4D97-AF65-F5344CB8AC3E}">
        <p14:creationId xmlns:p14="http://schemas.microsoft.com/office/powerpoint/2010/main" val="2109853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8A7CED-50E2-C1D2-F5F8-BD8BDEE642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8BDFE0-9B24-43E0-06CB-0E9F6D9739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C41301-5DBA-9B5B-2DDF-2CBC252804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94B3BA-F91E-8B45-805B-DCFBE666C2E4}" type="datetimeFigureOut">
              <a:rPr lang="en-US" smtClean="0"/>
              <a:t>3/30/24</a:t>
            </a:fld>
            <a:endParaRPr lang="en-US"/>
          </a:p>
        </p:txBody>
      </p:sp>
      <p:sp>
        <p:nvSpPr>
          <p:cNvPr id="5" name="Footer Placeholder 4">
            <a:extLst>
              <a:ext uri="{FF2B5EF4-FFF2-40B4-BE49-F238E27FC236}">
                <a16:creationId xmlns:a16="http://schemas.microsoft.com/office/drawing/2014/main" id="{AB10CE4E-9CCA-9F1D-BDAE-CE65B30C734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83D57F5-9B81-DAE8-CE9A-3E91552B0E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3B20D-72E6-7345-84CC-FCE7C834B146}" type="slidenum">
              <a:rPr lang="en-US" smtClean="0"/>
              <a:t>‹#›</a:t>
            </a:fld>
            <a:endParaRPr lang="en-US"/>
          </a:p>
        </p:txBody>
      </p:sp>
    </p:spTree>
    <p:extLst>
      <p:ext uri="{BB962C8B-B14F-4D97-AF65-F5344CB8AC3E}">
        <p14:creationId xmlns:p14="http://schemas.microsoft.com/office/powerpoint/2010/main" val="16602989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7.jpg"/><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0.jpg"/><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8.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5.svg"/></Relationships>
</file>

<file path=ppt/slides/_rels/slide23.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C5779-3DFD-99D9-DADC-8FCF68BE602D}"/>
              </a:ext>
            </a:extLst>
          </p:cNvPr>
          <p:cNvSpPr>
            <a:spLocks noGrp="1"/>
          </p:cNvSpPr>
          <p:nvPr>
            <p:ph type="ctrTitle"/>
          </p:nvPr>
        </p:nvSpPr>
        <p:spPr>
          <a:xfrm>
            <a:off x="289368" y="555583"/>
            <a:ext cx="3993264" cy="3361717"/>
          </a:xfrm>
          <a:solidFill>
            <a:schemeClr val="bg1">
              <a:lumMod val="95000"/>
            </a:schemeClr>
          </a:solidFill>
        </p:spPr>
        <p:txBody>
          <a:bodyPr anchor="ctr">
            <a:normAutofit/>
          </a:bodyPr>
          <a:lstStyle/>
          <a:p>
            <a:pPr algn="l"/>
            <a:r>
              <a:rPr lang="en-US" sz="4400" b="1" dirty="0">
                <a:latin typeface="Segoe UI" panose="020B0502040204020203" pitchFamily="34" charset="0"/>
                <a:ea typeface="Helvetica Neue" panose="02000503000000020004" pitchFamily="2" charset="0"/>
                <a:cs typeface="Segoe UI" panose="020B0502040204020203" pitchFamily="34" charset="0"/>
              </a:rPr>
              <a:t>Trash Talk: How to Tackle Plastic Pollution</a:t>
            </a:r>
          </a:p>
        </p:txBody>
      </p:sp>
      <p:pic>
        <p:nvPicPr>
          <p:cNvPr id="9" name="Picture 8" descr="A blue fish with black background&#10;&#10;Description automatically generated">
            <a:extLst>
              <a:ext uri="{FF2B5EF4-FFF2-40B4-BE49-F238E27FC236}">
                <a16:creationId xmlns:a16="http://schemas.microsoft.com/office/drawing/2014/main" id="{150356F9-AFCA-2483-2574-9A796ED3465D}"/>
              </a:ext>
            </a:extLst>
          </p:cNvPr>
          <p:cNvPicPr>
            <a:picLocks noChangeAspect="1"/>
          </p:cNvPicPr>
          <p:nvPr/>
        </p:nvPicPr>
        <p:blipFill>
          <a:blip r:embed="rId3"/>
          <a:stretch>
            <a:fillRect/>
          </a:stretch>
        </p:blipFill>
        <p:spPr>
          <a:xfrm>
            <a:off x="875256" y="4745621"/>
            <a:ext cx="2536974" cy="1759073"/>
          </a:xfrm>
          <a:prstGeom prst="rect">
            <a:avLst/>
          </a:prstGeom>
        </p:spPr>
      </p:pic>
      <p:sp>
        <p:nvSpPr>
          <p:cNvPr id="11" name="TextBox 10">
            <a:extLst>
              <a:ext uri="{FF2B5EF4-FFF2-40B4-BE49-F238E27FC236}">
                <a16:creationId xmlns:a16="http://schemas.microsoft.com/office/drawing/2014/main" id="{C550DECC-1AC6-7129-65FC-0C7E0C64FF4E}"/>
              </a:ext>
            </a:extLst>
          </p:cNvPr>
          <p:cNvSpPr txBox="1"/>
          <p:nvPr/>
        </p:nvSpPr>
        <p:spPr>
          <a:xfrm>
            <a:off x="289368" y="4285689"/>
            <a:ext cx="3993264" cy="369332"/>
          </a:xfrm>
          <a:prstGeom prst="rect">
            <a:avLst/>
          </a:prstGeom>
          <a:solidFill>
            <a:schemeClr val="bg1">
              <a:lumMod val="95000"/>
            </a:schemeClr>
          </a:solidFill>
        </p:spPr>
        <p:txBody>
          <a:bodyPr wrap="square" rtlCol="0">
            <a:spAutoFit/>
          </a:bodyPr>
          <a:lstStyle/>
          <a:p>
            <a:pPr algn="ctr"/>
            <a:r>
              <a:rPr lang="en-US" b="1" dirty="0">
                <a:latin typeface="Segoe UI Symbol" panose="020B0502040204020203" pitchFamily="34" charset="0"/>
                <a:ea typeface="Segoe UI Symbol" panose="020B0502040204020203" pitchFamily="34" charset="0"/>
              </a:rPr>
              <a:t>A Lesson Plan from</a:t>
            </a:r>
          </a:p>
        </p:txBody>
      </p:sp>
      <p:pic>
        <p:nvPicPr>
          <p:cNvPr id="18" name="Picture 17" descr="A pile of trash on a beach&#10;&#10;Description automatically generated">
            <a:extLst>
              <a:ext uri="{FF2B5EF4-FFF2-40B4-BE49-F238E27FC236}">
                <a16:creationId xmlns:a16="http://schemas.microsoft.com/office/drawing/2014/main" id="{200ED14A-385B-25C7-BBE1-FC42775BC999}"/>
              </a:ext>
            </a:extLst>
          </p:cNvPr>
          <p:cNvPicPr>
            <a:picLocks noChangeAspect="1"/>
          </p:cNvPicPr>
          <p:nvPr/>
        </p:nvPicPr>
        <p:blipFill rotWithShape="1">
          <a:blip r:embed="rId4"/>
          <a:srcRect l="14546" t="130" r="11313" b="-130"/>
          <a:stretch/>
        </p:blipFill>
        <p:spPr>
          <a:xfrm>
            <a:off x="4565073" y="8906"/>
            <a:ext cx="7626927" cy="6858000"/>
          </a:xfrm>
          <a:prstGeom prst="rect">
            <a:avLst/>
          </a:prstGeom>
        </p:spPr>
      </p:pic>
      <p:sp>
        <p:nvSpPr>
          <p:cNvPr id="19" name="TextBox 18">
            <a:extLst>
              <a:ext uri="{FF2B5EF4-FFF2-40B4-BE49-F238E27FC236}">
                <a16:creationId xmlns:a16="http://schemas.microsoft.com/office/drawing/2014/main" id="{9BDFA7D8-0943-B9E3-5E0D-B6579F014BA6}"/>
              </a:ext>
            </a:extLst>
          </p:cNvPr>
          <p:cNvSpPr txBox="1"/>
          <p:nvPr/>
        </p:nvSpPr>
        <p:spPr>
          <a:xfrm>
            <a:off x="4565072" y="6572095"/>
            <a:ext cx="3343894" cy="276999"/>
          </a:xfrm>
          <a:prstGeom prst="rect">
            <a:avLst/>
          </a:prstGeom>
          <a:noFill/>
        </p:spPr>
        <p:txBody>
          <a:bodyPr wrap="square" rtlCol="0">
            <a:spAutoFit/>
          </a:bodyPr>
          <a:lstStyle/>
          <a:p>
            <a:r>
              <a:rPr lang="en-US" sz="1200" dirty="0" err="1">
                <a:solidFill>
                  <a:schemeClr val="bg1"/>
                </a:solidFill>
                <a:latin typeface="Segoe UI Symbol" panose="020B0502040204020203" pitchFamily="34" charset="0"/>
                <a:ea typeface="Segoe UI Symbol" panose="020B0502040204020203" pitchFamily="34" charset="0"/>
              </a:rPr>
              <a:t>Rawpixel</a:t>
            </a:r>
            <a:r>
              <a:rPr lang="en-US" sz="1200" dirty="0">
                <a:solidFill>
                  <a:schemeClr val="bg1"/>
                </a:solidFill>
                <a:latin typeface="Segoe UI Symbol" panose="020B0502040204020203" pitchFamily="34" charset="0"/>
                <a:ea typeface="Segoe UI Symbol" panose="020B0502040204020203" pitchFamily="34" charset="0"/>
              </a:rPr>
              <a:t>/UN Assistance Mission in Somalia</a:t>
            </a:r>
          </a:p>
        </p:txBody>
      </p:sp>
      <p:sp>
        <p:nvSpPr>
          <p:cNvPr id="3" name="TextBox 2">
            <a:extLst>
              <a:ext uri="{FF2B5EF4-FFF2-40B4-BE49-F238E27FC236}">
                <a16:creationId xmlns:a16="http://schemas.microsoft.com/office/drawing/2014/main" id="{99CB684E-F382-5D22-0B07-0EF74C74B3B3}"/>
              </a:ext>
            </a:extLst>
          </p:cNvPr>
          <p:cNvSpPr txBox="1"/>
          <p:nvPr/>
        </p:nvSpPr>
        <p:spPr>
          <a:xfrm>
            <a:off x="11740590" y="6373186"/>
            <a:ext cx="354957" cy="400110"/>
          </a:xfrm>
          <a:prstGeom prst="rect">
            <a:avLst/>
          </a:prstGeom>
          <a:noFill/>
        </p:spPr>
        <p:txBody>
          <a:bodyPr wrap="square" rtlCol="0">
            <a:spAutoFit/>
          </a:bodyPr>
          <a:lstStyle/>
          <a:p>
            <a:pPr algn="ctr"/>
            <a:r>
              <a:rPr lang="en-US" sz="2000" dirty="0">
                <a:solidFill>
                  <a:schemeClr val="bg1"/>
                </a:solidFill>
                <a:latin typeface="Segoe UI Symbol" panose="020B0502040204020203" pitchFamily="34" charset="0"/>
                <a:ea typeface="Segoe UI Symbol" panose="020B0502040204020203" pitchFamily="34" charset="0"/>
              </a:rPr>
              <a:t>1</a:t>
            </a:r>
          </a:p>
        </p:txBody>
      </p:sp>
    </p:spTree>
    <p:extLst>
      <p:ext uri="{BB962C8B-B14F-4D97-AF65-F5344CB8AC3E}">
        <p14:creationId xmlns:p14="http://schemas.microsoft.com/office/powerpoint/2010/main" val="1801072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9AB57-41A8-A85D-EA6C-2D1F16E796DC}"/>
              </a:ext>
            </a:extLst>
          </p:cNvPr>
          <p:cNvSpPr>
            <a:spLocks noGrp="1"/>
          </p:cNvSpPr>
          <p:nvPr>
            <p:ph type="title"/>
          </p:nvPr>
        </p:nvSpPr>
        <p:spPr/>
        <p:txBody>
          <a:bodyPr/>
          <a:lstStyle/>
          <a:p>
            <a:r>
              <a:rPr lang="en-US" b="1" dirty="0">
                <a:latin typeface="Segoe UI Symbol" panose="020B0502040204020203" pitchFamily="34" charset="0"/>
                <a:ea typeface="Segoe UI Symbol" panose="020B0502040204020203" pitchFamily="34" charset="0"/>
              </a:rPr>
              <a:t>Meet the Scientist!</a:t>
            </a:r>
          </a:p>
        </p:txBody>
      </p:sp>
      <p:sp>
        <p:nvSpPr>
          <p:cNvPr id="3" name="Content Placeholder 2">
            <a:extLst>
              <a:ext uri="{FF2B5EF4-FFF2-40B4-BE49-F238E27FC236}">
                <a16:creationId xmlns:a16="http://schemas.microsoft.com/office/drawing/2014/main" id="{EB5FC2F2-DFD7-C556-8C8D-C12D171107F8}"/>
              </a:ext>
            </a:extLst>
          </p:cNvPr>
          <p:cNvSpPr>
            <a:spLocks noGrp="1"/>
          </p:cNvSpPr>
          <p:nvPr>
            <p:ph idx="1"/>
          </p:nvPr>
        </p:nvSpPr>
        <p:spPr>
          <a:xfrm>
            <a:off x="838200" y="1825625"/>
            <a:ext cx="6161116" cy="4667250"/>
          </a:xfrm>
        </p:spPr>
        <p:txBody>
          <a:bodyPr>
            <a:normAutofit/>
          </a:bodyPr>
          <a:lstStyle/>
          <a:p>
            <a:pPr>
              <a:buFont typeface="Wingdings" pitchFamily="2" charset="2"/>
              <a:buChar char="Ø"/>
            </a:pPr>
            <a:r>
              <a:rPr lang="en-US" dirty="0">
                <a:latin typeface="Segoe UI Symbol" panose="020B0502040204020203" pitchFamily="34" charset="0"/>
                <a:ea typeface="Segoe UI Symbol" panose="020B0502040204020203" pitchFamily="34" charset="0"/>
              </a:rPr>
              <a:t>Hi! My name is Mara Walters and I’m a PhD student at Virginia Institute of Marine Science.</a:t>
            </a:r>
          </a:p>
          <a:p>
            <a:pPr>
              <a:buFont typeface="Wingdings" pitchFamily="2" charset="2"/>
              <a:buChar char="Ø"/>
            </a:pPr>
            <a:r>
              <a:rPr lang="en-US" dirty="0">
                <a:latin typeface="Segoe UI Symbol" panose="020B0502040204020203" pitchFamily="34" charset="0"/>
                <a:ea typeface="Segoe UI Symbol" panose="020B0502040204020203" pitchFamily="34" charset="0"/>
              </a:rPr>
              <a:t>I study plastic pollution and its impacts on the health of microbes and oysters. </a:t>
            </a:r>
          </a:p>
          <a:p>
            <a:pPr>
              <a:buFont typeface="Wingdings" pitchFamily="2" charset="2"/>
              <a:buChar char="Ø"/>
            </a:pPr>
            <a:r>
              <a:rPr lang="en-US" dirty="0">
                <a:latin typeface="Segoe UI Symbol" panose="020B0502040204020203" pitchFamily="34" charset="0"/>
                <a:ea typeface="Segoe UI Symbol" panose="020B0502040204020203" pitchFamily="34" charset="0"/>
              </a:rPr>
              <a:t>My passion for decreasing plastic waste inspired this lesson plan!</a:t>
            </a:r>
          </a:p>
          <a:p>
            <a:pPr>
              <a:buFont typeface="Wingdings" pitchFamily="2" charset="2"/>
              <a:buChar char="Ø"/>
            </a:pPr>
            <a:r>
              <a:rPr lang="en-US" u="sng" dirty="0">
                <a:latin typeface="Segoe UI Symbol" panose="020B0502040204020203" pitchFamily="34" charset="0"/>
                <a:ea typeface="Segoe UI Symbol" panose="020B0502040204020203" pitchFamily="34" charset="0"/>
              </a:rPr>
              <a:t>Fun Fact</a:t>
            </a:r>
            <a:r>
              <a:rPr lang="en-US" dirty="0">
                <a:latin typeface="Segoe UI Symbol" panose="020B0502040204020203" pitchFamily="34" charset="0"/>
                <a:ea typeface="Segoe UI Symbol" panose="020B0502040204020203" pitchFamily="34" charset="0"/>
              </a:rPr>
              <a:t>: I grew up in Illinois, a landlocked state!</a:t>
            </a:r>
          </a:p>
        </p:txBody>
      </p:sp>
      <p:pic>
        <p:nvPicPr>
          <p:cNvPr id="6" name="Picture 5">
            <a:extLst>
              <a:ext uri="{FF2B5EF4-FFF2-40B4-BE49-F238E27FC236}">
                <a16:creationId xmlns:a16="http://schemas.microsoft.com/office/drawing/2014/main" id="{0AD8C507-55D7-0269-67A3-76FFC716DC93}"/>
              </a:ext>
            </a:extLst>
          </p:cNvPr>
          <p:cNvPicPr>
            <a:picLocks noChangeAspect="1"/>
          </p:cNvPicPr>
          <p:nvPr/>
        </p:nvPicPr>
        <p:blipFill>
          <a:blip r:embed="rId3"/>
          <a:stretch>
            <a:fillRect/>
          </a:stretch>
        </p:blipFill>
        <p:spPr>
          <a:xfrm>
            <a:off x="7108092" y="1825625"/>
            <a:ext cx="4245708" cy="4245708"/>
          </a:xfrm>
          <a:prstGeom prst="rect">
            <a:avLst/>
          </a:prstGeom>
        </p:spPr>
      </p:pic>
      <p:sp>
        <p:nvSpPr>
          <p:cNvPr id="4" name="TextBox 3">
            <a:extLst>
              <a:ext uri="{FF2B5EF4-FFF2-40B4-BE49-F238E27FC236}">
                <a16:creationId xmlns:a16="http://schemas.microsoft.com/office/drawing/2014/main" id="{85E22660-9D57-E7C9-833F-26EAED2B3446}"/>
              </a:ext>
            </a:extLst>
          </p:cNvPr>
          <p:cNvSpPr txBox="1"/>
          <p:nvPr/>
        </p:nvSpPr>
        <p:spPr>
          <a:xfrm>
            <a:off x="11740590" y="6373186"/>
            <a:ext cx="354957"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2</a:t>
            </a:r>
          </a:p>
        </p:txBody>
      </p:sp>
      <p:sp>
        <p:nvSpPr>
          <p:cNvPr id="5" name="TextBox 4">
            <a:extLst>
              <a:ext uri="{FF2B5EF4-FFF2-40B4-BE49-F238E27FC236}">
                <a16:creationId xmlns:a16="http://schemas.microsoft.com/office/drawing/2014/main" id="{CD391DEE-CEBB-EF43-2245-6BDCB59BDD0E}"/>
              </a:ext>
            </a:extLst>
          </p:cNvPr>
          <p:cNvSpPr txBox="1"/>
          <p:nvPr/>
        </p:nvSpPr>
        <p:spPr>
          <a:xfrm>
            <a:off x="7108092" y="5825112"/>
            <a:ext cx="1969476" cy="246221"/>
          </a:xfrm>
          <a:prstGeom prst="rect">
            <a:avLst/>
          </a:prstGeom>
          <a:noFill/>
        </p:spPr>
        <p:txBody>
          <a:bodyPr wrap="square" rtlCol="0">
            <a:spAutoFit/>
          </a:bodyPr>
          <a:lstStyle/>
          <a:p>
            <a:r>
              <a:rPr lang="en-US" sz="1000" dirty="0">
                <a:solidFill>
                  <a:schemeClr val="bg1"/>
                </a:solidFill>
                <a:latin typeface="Segoe UI Symbol" panose="020B0502040204020203" pitchFamily="34" charset="0"/>
                <a:ea typeface="Segoe UI Symbol" panose="020B0502040204020203" pitchFamily="34" charset="0"/>
              </a:rPr>
              <a:t>Mara Walters</a:t>
            </a:r>
          </a:p>
        </p:txBody>
      </p:sp>
    </p:spTree>
    <p:extLst>
      <p:ext uri="{BB962C8B-B14F-4D97-AF65-F5344CB8AC3E}">
        <p14:creationId xmlns:p14="http://schemas.microsoft.com/office/powerpoint/2010/main" val="2564725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A62EB9-CBB6-195D-E471-95691F7E0509}"/>
              </a:ext>
            </a:extLst>
          </p:cNvPr>
          <p:cNvSpPr>
            <a:spLocks noGrp="1"/>
          </p:cNvSpPr>
          <p:nvPr>
            <p:ph idx="1"/>
          </p:nvPr>
        </p:nvSpPr>
        <p:spPr>
          <a:xfrm>
            <a:off x="990600" y="2550697"/>
            <a:ext cx="10363200" cy="3246783"/>
          </a:xfrm>
        </p:spPr>
        <p:txBody>
          <a:bodyPr>
            <a:normAutofit fontScale="92500"/>
          </a:bodyPr>
          <a:lstStyle/>
          <a:p>
            <a:pPr marL="342900" marR="0" lvl="0" indent="-342900">
              <a:lnSpc>
                <a:spcPct val="100000"/>
              </a:lnSpc>
              <a:spcBef>
                <a:spcPts val="0"/>
              </a:spcBef>
              <a:spcAft>
                <a:spcPts val="1800"/>
              </a:spcAft>
              <a:buFont typeface="+mj-lt"/>
              <a:buAutoNum type="arabicPeriod"/>
            </a:pPr>
            <a:r>
              <a:rPr lang="en-US" sz="3600" dirty="0">
                <a:effectLst/>
                <a:latin typeface="Segoe UI Symbol" panose="020B0502040204020203" pitchFamily="34" charset="0"/>
                <a:ea typeface="Segoe UI Symbol" panose="020B0502040204020203" pitchFamily="34" charset="0"/>
                <a:cs typeface="Times New Roman" panose="02020603050405020304" pitchFamily="18" charset="0"/>
              </a:rPr>
              <a:t>Have you used or thrown away any plastic today?</a:t>
            </a:r>
          </a:p>
          <a:p>
            <a:pPr marL="342900" marR="0" lvl="0" indent="-342900">
              <a:lnSpc>
                <a:spcPct val="100000"/>
              </a:lnSpc>
              <a:spcBef>
                <a:spcPts val="0"/>
              </a:spcBef>
              <a:spcAft>
                <a:spcPts val="1800"/>
              </a:spcAft>
              <a:buFont typeface="+mj-lt"/>
              <a:buAutoNum type="arabicPeriod"/>
            </a:pPr>
            <a:r>
              <a:rPr lang="en-US" sz="3600" dirty="0">
                <a:effectLst/>
                <a:latin typeface="Segoe UI Symbol" panose="020B0502040204020203" pitchFamily="34" charset="0"/>
                <a:ea typeface="Segoe UI Symbol" panose="020B0502040204020203" pitchFamily="34" charset="0"/>
                <a:cs typeface="Times New Roman" panose="02020603050405020304" pitchFamily="18" charset="0"/>
              </a:rPr>
              <a:t>What is single-use plastic? What are some examples?</a:t>
            </a:r>
          </a:p>
          <a:p>
            <a:pPr marL="342900" marR="0" lvl="0" indent="-342900">
              <a:lnSpc>
                <a:spcPct val="100000"/>
              </a:lnSpc>
              <a:spcBef>
                <a:spcPts val="0"/>
              </a:spcBef>
              <a:spcAft>
                <a:spcPts val="1800"/>
              </a:spcAft>
              <a:buFont typeface="+mj-lt"/>
              <a:buAutoNum type="arabicPeriod"/>
            </a:pPr>
            <a:r>
              <a:rPr lang="en-US" sz="3600" dirty="0">
                <a:effectLst/>
                <a:latin typeface="Segoe UI Symbol" panose="020B0502040204020203" pitchFamily="34" charset="0"/>
                <a:ea typeface="Segoe UI Symbol" panose="020B0502040204020203" pitchFamily="34" charset="0"/>
                <a:cs typeface="Times New Roman" panose="02020603050405020304" pitchFamily="18" charset="0"/>
              </a:rPr>
              <a:t>Do you notice a lot of trash on the ground around your school? How about in your neighborhood? How do you think that trash got there?</a:t>
            </a:r>
          </a:p>
        </p:txBody>
      </p:sp>
      <p:sp>
        <p:nvSpPr>
          <p:cNvPr id="6" name="Title 1">
            <a:extLst>
              <a:ext uri="{FF2B5EF4-FFF2-40B4-BE49-F238E27FC236}">
                <a16:creationId xmlns:a16="http://schemas.microsoft.com/office/drawing/2014/main" id="{86864A9F-8CEA-3356-59DA-9FA134789C18}"/>
              </a:ext>
            </a:extLst>
          </p:cNvPr>
          <p:cNvSpPr txBox="1">
            <a:spLocks/>
          </p:cNvSpPr>
          <p:nvPr/>
        </p:nvSpPr>
        <p:spPr>
          <a:xfrm>
            <a:off x="990600" y="517525"/>
            <a:ext cx="10515600" cy="1325563"/>
          </a:xfrm>
          <a:prstGeom prst="rect">
            <a:avLst/>
          </a:prstGeom>
          <a:solidFill>
            <a:schemeClr val="bg1">
              <a:lumMod val="95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Segoe UI Symbol" panose="020B0502040204020203" pitchFamily="34" charset="0"/>
                <a:ea typeface="Segoe UI Symbol" panose="020B0502040204020203" pitchFamily="34" charset="0"/>
              </a:rPr>
              <a:t>Opening Discussion</a:t>
            </a:r>
          </a:p>
        </p:txBody>
      </p:sp>
      <p:sp>
        <p:nvSpPr>
          <p:cNvPr id="7" name="TextBox 6">
            <a:extLst>
              <a:ext uri="{FF2B5EF4-FFF2-40B4-BE49-F238E27FC236}">
                <a16:creationId xmlns:a16="http://schemas.microsoft.com/office/drawing/2014/main" id="{3DB5EB89-7561-1004-DBFC-5A5CFFAE2A1E}"/>
              </a:ext>
            </a:extLst>
          </p:cNvPr>
          <p:cNvSpPr txBox="1"/>
          <p:nvPr/>
        </p:nvSpPr>
        <p:spPr>
          <a:xfrm>
            <a:off x="11740590" y="6373186"/>
            <a:ext cx="354957"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3</a:t>
            </a:r>
          </a:p>
        </p:txBody>
      </p:sp>
    </p:spTree>
    <p:extLst>
      <p:ext uri="{BB962C8B-B14F-4D97-AF65-F5344CB8AC3E}">
        <p14:creationId xmlns:p14="http://schemas.microsoft.com/office/powerpoint/2010/main" val="183040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5951D12-9ABB-101A-A25C-95727EF56D66}"/>
              </a:ext>
            </a:extLst>
          </p:cNvPr>
          <p:cNvPicPr>
            <a:picLocks noChangeAspect="1"/>
          </p:cNvPicPr>
          <p:nvPr/>
        </p:nvPicPr>
        <p:blipFill>
          <a:blip r:embed="rId2"/>
          <a:stretch>
            <a:fillRect/>
          </a:stretch>
        </p:blipFill>
        <p:spPr>
          <a:xfrm>
            <a:off x="1238628" y="0"/>
            <a:ext cx="5299364" cy="6858000"/>
          </a:xfrm>
          <a:prstGeom prst="rect">
            <a:avLst/>
          </a:prstGeom>
        </p:spPr>
      </p:pic>
      <p:sp>
        <p:nvSpPr>
          <p:cNvPr id="6" name="TextBox 5">
            <a:extLst>
              <a:ext uri="{FF2B5EF4-FFF2-40B4-BE49-F238E27FC236}">
                <a16:creationId xmlns:a16="http://schemas.microsoft.com/office/drawing/2014/main" id="{C7820817-3884-59F0-6DBB-3D6F47BF93DC}"/>
              </a:ext>
            </a:extLst>
          </p:cNvPr>
          <p:cNvSpPr txBox="1"/>
          <p:nvPr/>
        </p:nvSpPr>
        <p:spPr>
          <a:xfrm>
            <a:off x="7592992" y="1459230"/>
            <a:ext cx="3784922" cy="3939540"/>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US" sz="2400" dirty="0">
                <a:latin typeface="Segoe UI Symbol" panose="020B0502040204020203" pitchFamily="34" charset="0"/>
                <a:ea typeface="Segoe UI Symbol" panose="020B0502040204020203" pitchFamily="34" charset="0"/>
              </a:rPr>
              <a:t>For each piece of trash you pick up, write a tally mark next to the item name that best describes it.</a:t>
            </a:r>
          </a:p>
          <a:p>
            <a:pPr marL="285750" indent="-285750">
              <a:spcBef>
                <a:spcPts val="600"/>
              </a:spcBef>
              <a:spcAft>
                <a:spcPts val="600"/>
              </a:spcAft>
              <a:buFont typeface="Arial" panose="020B0604020202020204" pitchFamily="34" charset="0"/>
              <a:buChar char="•"/>
            </a:pPr>
            <a:r>
              <a:rPr lang="en-US" sz="2400" dirty="0">
                <a:latin typeface="Segoe UI Symbol" panose="020B0502040204020203" pitchFamily="34" charset="0"/>
                <a:ea typeface="Segoe UI Symbol" panose="020B0502040204020203" pitchFamily="34" charset="0"/>
              </a:rPr>
              <a:t>After you have cleaned up your assigned area, add up the tally marks to get a total for each type of item.</a:t>
            </a:r>
          </a:p>
        </p:txBody>
      </p:sp>
      <p:cxnSp>
        <p:nvCxnSpPr>
          <p:cNvPr id="8" name="Straight Arrow Connector 7">
            <a:extLst>
              <a:ext uri="{FF2B5EF4-FFF2-40B4-BE49-F238E27FC236}">
                <a16:creationId xmlns:a16="http://schemas.microsoft.com/office/drawing/2014/main" id="{FCCFD7A8-83BF-6362-B7C8-40179331BC05}"/>
              </a:ext>
            </a:extLst>
          </p:cNvPr>
          <p:cNvCxnSpPr>
            <a:cxnSpLocks/>
          </p:cNvCxnSpPr>
          <p:nvPr/>
        </p:nvCxnSpPr>
        <p:spPr>
          <a:xfrm flipH="1">
            <a:off x="5968679" y="763929"/>
            <a:ext cx="205257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01DD29BE-B0A3-B4AF-4C2C-9C048070FE67}"/>
              </a:ext>
            </a:extLst>
          </p:cNvPr>
          <p:cNvSpPr txBox="1"/>
          <p:nvPr/>
        </p:nvSpPr>
        <p:spPr>
          <a:xfrm>
            <a:off x="11740590" y="6373186"/>
            <a:ext cx="354957"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4</a:t>
            </a:r>
          </a:p>
        </p:txBody>
      </p:sp>
      <p:pic>
        <p:nvPicPr>
          <p:cNvPr id="2" name="Picture 1" descr="Graphical user interface, application&#10;&#10;Description automatically generated with medium confidence">
            <a:extLst>
              <a:ext uri="{FF2B5EF4-FFF2-40B4-BE49-F238E27FC236}">
                <a16:creationId xmlns:a16="http://schemas.microsoft.com/office/drawing/2014/main" id="{4B280973-29D0-4431-6C63-83C010A17A74}"/>
              </a:ext>
            </a:extLst>
          </p:cNvPr>
          <p:cNvPicPr>
            <a:picLocks noChangeAspect="1"/>
          </p:cNvPicPr>
          <p:nvPr/>
        </p:nvPicPr>
        <p:blipFill rotWithShape="1">
          <a:blip r:embed="rId3"/>
          <a:srcRect t="5272" b="45151"/>
          <a:stretch/>
        </p:blipFill>
        <p:spPr>
          <a:xfrm>
            <a:off x="98665" y="116355"/>
            <a:ext cx="1139963" cy="632152"/>
          </a:xfrm>
          <a:prstGeom prst="rect">
            <a:avLst/>
          </a:prstGeom>
        </p:spPr>
      </p:pic>
    </p:spTree>
    <p:extLst>
      <p:ext uri="{BB962C8B-B14F-4D97-AF65-F5344CB8AC3E}">
        <p14:creationId xmlns:p14="http://schemas.microsoft.com/office/powerpoint/2010/main" val="3625019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DA402-747D-37C5-9A2E-1A9B8CE0569A}"/>
              </a:ext>
            </a:extLst>
          </p:cNvPr>
          <p:cNvSpPr>
            <a:spLocks noGrp="1"/>
          </p:cNvSpPr>
          <p:nvPr>
            <p:ph type="title"/>
          </p:nvPr>
        </p:nvSpPr>
        <p:spPr>
          <a:solidFill>
            <a:schemeClr val="bg1">
              <a:lumMod val="95000"/>
            </a:schemeClr>
          </a:solidFill>
        </p:spPr>
        <p:txBody>
          <a:bodyPr/>
          <a:lstStyle/>
          <a:p>
            <a:r>
              <a:rPr lang="en-US" dirty="0">
                <a:latin typeface="Segoe UI Symbol" panose="020B0502040204020203" pitchFamily="34" charset="0"/>
                <a:ea typeface="Segoe UI Symbol" panose="020B0502040204020203" pitchFamily="34" charset="0"/>
              </a:rPr>
              <a:t>Be Safe During Your Cleanup!</a:t>
            </a:r>
          </a:p>
        </p:txBody>
      </p:sp>
      <p:sp>
        <p:nvSpPr>
          <p:cNvPr id="3" name="Content Placeholder 2">
            <a:extLst>
              <a:ext uri="{FF2B5EF4-FFF2-40B4-BE49-F238E27FC236}">
                <a16:creationId xmlns:a16="http://schemas.microsoft.com/office/drawing/2014/main" id="{70D7817C-2C1D-20CD-A356-132C8D9CBB31}"/>
              </a:ext>
            </a:extLst>
          </p:cNvPr>
          <p:cNvSpPr>
            <a:spLocks noGrp="1"/>
          </p:cNvSpPr>
          <p:nvPr>
            <p:ph idx="1"/>
          </p:nvPr>
        </p:nvSpPr>
        <p:spPr>
          <a:xfrm>
            <a:off x="838200" y="1943478"/>
            <a:ext cx="10515600" cy="4829818"/>
          </a:xfrm>
        </p:spPr>
        <p:txBody>
          <a:bodyPr>
            <a:normAutofit fontScale="70000" lnSpcReduction="20000"/>
          </a:bodyPr>
          <a:lstStyle/>
          <a:p>
            <a:pPr>
              <a:lnSpc>
                <a:spcPct val="120000"/>
              </a:lnSpc>
              <a:spcBef>
                <a:spcPts val="600"/>
              </a:spcBef>
              <a:spcAft>
                <a:spcPts val="600"/>
              </a:spcAft>
            </a:pPr>
            <a:r>
              <a:rPr lang="en-US" dirty="0">
                <a:latin typeface="Segoe UI Symbol" panose="020B0502040204020203" pitchFamily="34" charset="0"/>
                <a:ea typeface="Segoe UI Symbol" panose="020B0502040204020203" pitchFamily="34" charset="0"/>
              </a:rPr>
              <a:t>Report any sharp, large and/or suspicious items (e.g. syringes, suitcases, backpacks, large pieces of wood or plastic) that you may find to your teacher immediately.</a:t>
            </a:r>
          </a:p>
          <a:p>
            <a:pPr>
              <a:lnSpc>
                <a:spcPct val="120000"/>
              </a:lnSpc>
              <a:spcBef>
                <a:spcPts val="600"/>
              </a:spcBef>
              <a:spcAft>
                <a:spcPts val="600"/>
              </a:spcAft>
            </a:pPr>
            <a:r>
              <a:rPr lang="en-US" dirty="0">
                <a:latin typeface="Segoe UI Symbol" panose="020B0502040204020203" pitchFamily="34" charset="0"/>
                <a:ea typeface="Segoe UI Symbol" panose="020B0502040204020203" pitchFamily="34" charset="0"/>
              </a:rPr>
              <a:t>If anyone becomes injured, report to your teacher immediately.</a:t>
            </a:r>
          </a:p>
          <a:p>
            <a:pPr>
              <a:lnSpc>
                <a:spcPct val="120000"/>
              </a:lnSpc>
              <a:spcBef>
                <a:spcPts val="600"/>
              </a:spcBef>
              <a:spcAft>
                <a:spcPts val="600"/>
              </a:spcAft>
            </a:pPr>
            <a:r>
              <a:rPr lang="en-US" dirty="0">
                <a:latin typeface="Segoe UI Symbol" panose="020B0502040204020203" pitchFamily="34" charset="0"/>
                <a:ea typeface="Segoe UI Symbol" panose="020B0502040204020203" pitchFamily="34" charset="0"/>
              </a:rPr>
              <a:t>Wear your gloves at all times and do not touch any trash with your bare hands.</a:t>
            </a:r>
          </a:p>
          <a:p>
            <a:pPr>
              <a:lnSpc>
                <a:spcPct val="120000"/>
              </a:lnSpc>
              <a:spcBef>
                <a:spcPts val="600"/>
              </a:spcBef>
              <a:spcAft>
                <a:spcPts val="600"/>
              </a:spcAft>
            </a:pPr>
            <a:r>
              <a:rPr lang="en-US" dirty="0">
                <a:latin typeface="Segoe UI Symbol" panose="020B0502040204020203" pitchFamily="34" charset="0"/>
                <a:ea typeface="Segoe UI Symbol" panose="020B0502040204020203" pitchFamily="34" charset="0"/>
              </a:rPr>
              <a:t>Wear long pants and closed-toed shoes to protect yourself from scratches and insect bites.</a:t>
            </a:r>
          </a:p>
          <a:p>
            <a:pPr>
              <a:lnSpc>
                <a:spcPct val="120000"/>
              </a:lnSpc>
              <a:spcBef>
                <a:spcPts val="600"/>
              </a:spcBef>
              <a:spcAft>
                <a:spcPts val="600"/>
              </a:spcAft>
            </a:pPr>
            <a:r>
              <a:rPr lang="en-US" dirty="0">
                <a:latin typeface="Segoe UI Symbol" panose="020B0502040204020203" pitchFamily="34" charset="0"/>
                <a:ea typeface="Segoe UI Symbol" panose="020B0502040204020203" pitchFamily="34" charset="0"/>
              </a:rPr>
              <a:t>Never open any closed containers that you may find.</a:t>
            </a:r>
          </a:p>
          <a:p>
            <a:pPr>
              <a:lnSpc>
                <a:spcPct val="120000"/>
              </a:lnSpc>
              <a:spcBef>
                <a:spcPts val="600"/>
              </a:spcBef>
              <a:spcAft>
                <a:spcPts val="600"/>
              </a:spcAft>
            </a:pPr>
            <a:r>
              <a:rPr lang="en-US" dirty="0">
                <a:latin typeface="Segoe UI Symbol" panose="020B0502040204020203" pitchFamily="34" charset="0"/>
                <a:ea typeface="Segoe UI Symbol" panose="020B0502040204020203" pitchFamily="34" charset="0"/>
              </a:rPr>
              <a:t>Look out for and avoid any poison ivy, poison oak, sumac, or other types of vegetation that can cause rashes and irritation.</a:t>
            </a:r>
          </a:p>
          <a:p>
            <a:pPr>
              <a:lnSpc>
                <a:spcPct val="120000"/>
              </a:lnSpc>
              <a:spcBef>
                <a:spcPts val="600"/>
              </a:spcBef>
              <a:spcAft>
                <a:spcPts val="600"/>
              </a:spcAft>
            </a:pPr>
            <a:r>
              <a:rPr lang="en-US" dirty="0">
                <a:latin typeface="Segoe UI Symbol" panose="020B0502040204020203" pitchFamily="34" charset="0"/>
                <a:ea typeface="Segoe UI Symbol" panose="020B0502040204020203" pitchFamily="34" charset="0"/>
              </a:rPr>
              <a:t>After the cleanup, make sure to wash your hands either in the bathroom or in the classroom.</a:t>
            </a:r>
          </a:p>
        </p:txBody>
      </p:sp>
      <p:sp>
        <p:nvSpPr>
          <p:cNvPr id="4" name="TextBox 3">
            <a:extLst>
              <a:ext uri="{FF2B5EF4-FFF2-40B4-BE49-F238E27FC236}">
                <a16:creationId xmlns:a16="http://schemas.microsoft.com/office/drawing/2014/main" id="{A7B9CCE6-515F-25E9-C704-51EF8825A3D8}"/>
              </a:ext>
            </a:extLst>
          </p:cNvPr>
          <p:cNvSpPr txBox="1"/>
          <p:nvPr/>
        </p:nvSpPr>
        <p:spPr>
          <a:xfrm>
            <a:off x="11740590" y="6373186"/>
            <a:ext cx="354957"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5</a:t>
            </a:r>
          </a:p>
        </p:txBody>
      </p:sp>
    </p:spTree>
    <p:extLst>
      <p:ext uri="{BB962C8B-B14F-4D97-AF65-F5344CB8AC3E}">
        <p14:creationId xmlns:p14="http://schemas.microsoft.com/office/powerpoint/2010/main" val="3402517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DA402-747D-37C5-9A2E-1A9B8CE0569A}"/>
              </a:ext>
            </a:extLst>
          </p:cNvPr>
          <p:cNvSpPr>
            <a:spLocks noGrp="1"/>
          </p:cNvSpPr>
          <p:nvPr>
            <p:ph type="title"/>
          </p:nvPr>
        </p:nvSpPr>
        <p:spPr>
          <a:solidFill>
            <a:schemeClr val="bg1">
              <a:lumMod val="95000"/>
            </a:schemeClr>
          </a:solidFill>
        </p:spPr>
        <p:txBody>
          <a:bodyPr/>
          <a:lstStyle/>
          <a:p>
            <a:r>
              <a:rPr lang="en-US" dirty="0">
                <a:latin typeface="Segoe UI Symbol" panose="020B0502040204020203" pitchFamily="34" charset="0"/>
                <a:ea typeface="Segoe UI Symbol" panose="020B0502040204020203" pitchFamily="34" charset="0"/>
              </a:rPr>
              <a:t>Map of Cleanup Site</a:t>
            </a:r>
          </a:p>
        </p:txBody>
      </p:sp>
      <p:sp>
        <p:nvSpPr>
          <p:cNvPr id="4" name="TextBox 3">
            <a:extLst>
              <a:ext uri="{FF2B5EF4-FFF2-40B4-BE49-F238E27FC236}">
                <a16:creationId xmlns:a16="http://schemas.microsoft.com/office/drawing/2014/main" id="{A7B9CCE6-515F-25E9-C704-51EF8825A3D8}"/>
              </a:ext>
            </a:extLst>
          </p:cNvPr>
          <p:cNvSpPr txBox="1"/>
          <p:nvPr/>
        </p:nvSpPr>
        <p:spPr>
          <a:xfrm>
            <a:off x="11740590" y="6373186"/>
            <a:ext cx="354957"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6</a:t>
            </a:r>
          </a:p>
        </p:txBody>
      </p:sp>
      <p:sp>
        <p:nvSpPr>
          <p:cNvPr id="6" name="Content Placeholder 5">
            <a:extLst>
              <a:ext uri="{FF2B5EF4-FFF2-40B4-BE49-F238E27FC236}">
                <a16:creationId xmlns:a16="http://schemas.microsoft.com/office/drawing/2014/main" id="{3BD79CE4-580E-F6C2-72C6-9C25BC4DB51B}"/>
              </a:ext>
            </a:extLst>
          </p:cNvPr>
          <p:cNvSpPr>
            <a:spLocks noGrp="1"/>
          </p:cNvSpPr>
          <p:nvPr>
            <p:ph idx="1"/>
          </p:nvPr>
        </p:nvSpPr>
        <p:spPr>
          <a:xfrm>
            <a:off x="2314161" y="3428999"/>
            <a:ext cx="7563678" cy="1076739"/>
          </a:xfrm>
        </p:spPr>
        <p:txBody>
          <a:bodyPr>
            <a:normAutofit/>
          </a:bodyPr>
          <a:lstStyle/>
          <a:p>
            <a:pPr marL="0" indent="0" algn="ctr">
              <a:buNone/>
            </a:pPr>
            <a:r>
              <a:rPr lang="en-US" dirty="0">
                <a:latin typeface="Segoe UI Symbol" panose="020B0502040204020203" pitchFamily="34" charset="0"/>
                <a:ea typeface="Segoe UI Symbol" panose="020B0502040204020203" pitchFamily="34" charset="0"/>
              </a:rPr>
              <a:t>(Insert screenshot of cleanup site from Google Earth/Maps here)</a:t>
            </a:r>
          </a:p>
        </p:txBody>
      </p:sp>
    </p:spTree>
    <p:extLst>
      <p:ext uri="{BB962C8B-B14F-4D97-AF65-F5344CB8AC3E}">
        <p14:creationId xmlns:p14="http://schemas.microsoft.com/office/powerpoint/2010/main" val="170072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E93200A-A06A-7CD9-5580-F0A6E6B661A3}"/>
              </a:ext>
            </a:extLst>
          </p:cNvPr>
          <p:cNvSpPr txBox="1">
            <a:spLocks/>
          </p:cNvSpPr>
          <p:nvPr/>
        </p:nvSpPr>
        <p:spPr>
          <a:xfrm>
            <a:off x="838200" y="1678229"/>
            <a:ext cx="10515600" cy="3501542"/>
          </a:xfrm>
          <a:prstGeom prst="rect">
            <a:avLst/>
          </a:prstGeom>
          <a:solidFill>
            <a:schemeClr val="bg1">
              <a:lumMod val="95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latin typeface="Segoe UI Symbol" panose="020B0502040204020203" pitchFamily="34" charset="0"/>
                <a:ea typeface="Segoe UI Symbol" panose="020B0502040204020203" pitchFamily="34" charset="0"/>
              </a:rPr>
              <a:t>Come up with a testable hypothesis for your group to evaluate during your cleanup. </a:t>
            </a:r>
          </a:p>
          <a:p>
            <a:endParaRPr lang="en-US" sz="4000" dirty="0">
              <a:latin typeface="Segoe UI Symbol" panose="020B0502040204020203" pitchFamily="34" charset="0"/>
              <a:ea typeface="Segoe UI Symbol" panose="020B0502040204020203" pitchFamily="34" charset="0"/>
            </a:endParaRPr>
          </a:p>
          <a:p>
            <a:r>
              <a:rPr lang="en-US" sz="4000" dirty="0">
                <a:latin typeface="Segoe UI Symbol" panose="020B0502040204020203" pitchFamily="34" charset="0"/>
                <a:ea typeface="Segoe UI Symbol" panose="020B0502040204020203" pitchFamily="34" charset="0"/>
              </a:rPr>
              <a:t>Record this at the top of your worksheet for later.</a:t>
            </a:r>
          </a:p>
        </p:txBody>
      </p:sp>
      <p:sp>
        <p:nvSpPr>
          <p:cNvPr id="5" name="TextBox 4">
            <a:extLst>
              <a:ext uri="{FF2B5EF4-FFF2-40B4-BE49-F238E27FC236}">
                <a16:creationId xmlns:a16="http://schemas.microsoft.com/office/drawing/2014/main" id="{767A42F6-5086-C183-CDC7-9A6AD5D8AB8B}"/>
              </a:ext>
            </a:extLst>
          </p:cNvPr>
          <p:cNvSpPr txBox="1"/>
          <p:nvPr/>
        </p:nvSpPr>
        <p:spPr>
          <a:xfrm>
            <a:off x="11740590" y="6373186"/>
            <a:ext cx="354957"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7</a:t>
            </a:r>
          </a:p>
        </p:txBody>
      </p:sp>
    </p:spTree>
    <p:extLst>
      <p:ext uri="{BB962C8B-B14F-4D97-AF65-F5344CB8AC3E}">
        <p14:creationId xmlns:p14="http://schemas.microsoft.com/office/powerpoint/2010/main" val="117393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A5E8DF6-F471-71C0-5CC5-8357F4352D4E}"/>
              </a:ext>
            </a:extLst>
          </p:cNvPr>
          <p:cNvSpPr txBox="1"/>
          <p:nvPr/>
        </p:nvSpPr>
        <p:spPr>
          <a:xfrm>
            <a:off x="593914" y="1536173"/>
            <a:ext cx="4699563" cy="3785652"/>
          </a:xfrm>
          <a:prstGeom prst="rect">
            <a:avLst/>
          </a:prstGeom>
          <a:solidFill>
            <a:schemeClr val="bg1">
              <a:lumMod val="95000"/>
            </a:schemeClr>
          </a:solidFill>
        </p:spPr>
        <p:txBody>
          <a:bodyPr wrap="square" rtlCol="0">
            <a:spAutoFit/>
          </a:bodyPr>
          <a:lstStyle/>
          <a:p>
            <a:pPr algn="ctr"/>
            <a:r>
              <a:rPr lang="en-US" sz="6000" b="1" dirty="0">
                <a:latin typeface="Segoe UI Symbol" panose="020B0502040204020203" pitchFamily="34" charset="0"/>
                <a:ea typeface="Segoe UI Symbol" panose="020B0502040204020203" pitchFamily="34" charset="0"/>
              </a:rPr>
              <a:t>Let’s Go Clean Up Some Plastic Pollution!</a:t>
            </a:r>
          </a:p>
        </p:txBody>
      </p:sp>
      <p:sp>
        <p:nvSpPr>
          <p:cNvPr id="7" name="TextBox 6">
            <a:extLst>
              <a:ext uri="{FF2B5EF4-FFF2-40B4-BE49-F238E27FC236}">
                <a16:creationId xmlns:a16="http://schemas.microsoft.com/office/drawing/2014/main" id="{0DF7D94F-4BC8-8123-68A8-C1AB4860010B}"/>
              </a:ext>
            </a:extLst>
          </p:cNvPr>
          <p:cNvSpPr txBox="1"/>
          <p:nvPr/>
        </p:nvSpPr>
        <p:spPr>
          <a:xfrm>
            <a:off x="11740590" y="6373186"/>
            <a:ext cx="354957" cy="400110"/>
          </a:xfrm>
          <a:prstGeom prst="rect">
            <a:avLst/>
          </a:prstGeom>
          <a:noFill/>
        </p:spPr>
        <p:txBody>
          <a:bodyPr wrap="square" rtlCol="0">
            <a:spAutoFit/>
          </a:bodyPr>
          <a:lstStyle/>
          <a:p>
            <a:pPr algn="ctr"/>
            <a:r>
              <a:rPr lang="en-US" sz="2000" dirty="0">
                <a:solidFill>
                  <a:schemeClr val="bg1"/>
                </a:solidFill>
                <a:latin typeface="Segoe UI Symbol" panose="020B0502040204020203" pitchFamily="34" charset="0"/>
                <a:ea typeface="Segoe UI Symbol" panose="020B0502040204020203" pitchFamily="34" charset="0"/>
              </a:rPr>
              <a:t>3</a:t>
            </a:r>
          </a:p>
        </p:txBody>
      </p:sp>
      <p:pic>
        <p:nvPicPr>
          <p:cNvPr id="3" name="Picture 2" descr="A close-up of several hands holding a bag&#10;&#10;Description automatically generated">
            <a:extLst>
              <a:ext uri="{FF2B5EF4-FFF2-40B4-BE49-F238E27FC236}">
                <a16:creationId xmlns:a16="http://schemas.microsoft.com/office/drawing/2014/main" id="{D7768962-C060-1EBD-C68E-F02F0AE7FD65}"/>
              </a:ext>
            </a:extLst>
          </p:cNvPr>
          <p:cNvPicPr>
            <a:picLocks noChangeAspect="1"/>
          </p:cNvPicPr>
          <p:nvPr/>
        </p:nvPicPr>
        <p:blipFill rotWithShape="1">
          <a:blip r:embed="rId3"/>
          <a:srcRect r="5069"/>
          <a:stretch/>
        </p:blipFill>
        <p:spPr>
          <a:xfrm>
            <a:off x="5874214" y="339175"/>
            <a:ext cx="5866376" cy="6179649"/>
          </a:xfrm>
          <a:prstGeom prst="rect">
            <a:avLst/>
          </a:prstGeom>
        </p:spPr>
      </p:pic>
      <p:sp>
        <p:nvSpPr>
          <p:cNvPr id="8" name="TextBox 7">
            <a:extLst>
              <a:ext uri="{FF2B5EF4-FFF2-40B4-BE49-F238E27FC236}">
                <a16:creationId xmlns:a16="http://schemas.microsoft.com/office/drawing/2014/main" id="{07C251C4-DA53-FC7A-2253-8BE5F3F6B86B}"/>
              </a:ext>
            </a:extLst>
          </p:cNvPr>
          <p:cNvSpPr txBox="1"/>
          <p:nvPr/>
        </p:nvSpPr>
        <p:spPr>
          <a:xfrm>
            <a:off x="10508212" y="6241825"/>
            <a:ext cx="1587335" cy="276999"/>
          </a:xfrm>
          <a:prstGeom prst="rect">
            <a:avLst/>
          </a:prstGeom>
          <a:noFill/>
        </p:spPr>
        <p:txBody>
          <a:bodyPr wrap="square" rtlCol="0">
            <a:spAutoFit/>
          </a:bodyPr>
          <a:lstStyle/>
          <a:p>
            <a:r>
              <a:rPr lang="en-US" sz="1200" dirty="0" err="1">
                <a:latin typeface="Segoe UI Symbol" panose="020B0502040204020203" pitchFamily="34" charset="0"/>
                <a:ea typeface="Segoe UI Symbol" panose="020B0502040204020203" pitchFamily="34" charset="0"/>
              </a:rPr>
              <a:t>Rawpixel</a:t>
            </a:r>
            <a:r>
              <a:rPr lang="en-US" sz="1200" dirty="0">
                <a:latin typeface="Segoe UI Symbol" panose="020B0502040204020203" pitchFamily="34" charset="0"/>
                <a:ea typeface="Segoe UI Symbol" panose="020B0502040204020203" pitchFamily="34" charset="0"/>
              </a:rPr>
              <a:t>/Audi</a:t>
            </a:r>
          </a:p>
        </p:txBody>
      </p:sp>
      <p:sp>
        <p:nvSpPr>
          <p:cNvPr id="9" name="TextBox 8">
            <a:extLst>
              <a:ext uri="{FF2B5EF4-FFF2-40B4-BE49-F238E27FC236}">
                <a16:creationId xmlns:a16="http://schemas.microsoft.com/office/drawing/2014/main" id="{D9EDC6BB-D80F-EAEF-4F96-AED4B1F47422}"/>
              </a:ext>
            </a:extLst>
          </p:cNvPr>
          <p:cNvSpPr txBox="1"/>
          <p:nvPr/>
        </p:nvSpPr>
        <p:spPr>
          <a:xfrm>
            <a:off x="11837043" y="6457890"/>
            <a:ext cx="354957"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8</a:t>
            </a:r>
          </a:p>
        </p:txBody>
      </p:sp>
    </p:spTree>
    <p:extLst>
      <p:ext uri="{BB962C8B-B14F-4D97-AF65-F5344CB8AC3E}">
        <p14:creationId xmlns:p14="http://schemas.microsoft.com/office/powerpoint/2010/main" val="452118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D2C4E69-FC0F-1D72-45FF-441E17F3874A}"/>
              </a:ext>
            </a:extLst>
          </p:cNvPr>
          <p:cNvSpPr txBox="1">
            <a:spLocks/>
          </p:cNvSpPr>
          <p:nvPr/>
        </p:nvSpPr>
        <p:spPr>
          <a:xfrm>
            <a:off x="289368" y="555583"/>
            <a:ext cx="3993264" cy="3361717"/>
          </a:xfrm>
          <a:prstGeom prst="rect">
            <a:avLst/>
          </a:prstGeom>
          <a:solidFill>
            <a:schemeClr val="bg1">
              <a:lumMod val="95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Segoe UI" panose="020B0502040204020203" pitchFamily="34" charset="0"/>
                <a:ea typeface="Helvetica Neue" panose="02000503000000020004" pitchFamily="2" charset="0"/>
                <a:cs typeface="Segoe UI" panose="020B0502040204020203" pitchFamily="34" charset="0"/>
              </a:rPr>
              <a:t>Plastic Pollution and its Marine Impacts</a:t>
            </a:r>
          </a:p>
        </p:txBody>
      </p:sp>
      <p:pic>
        <p:nvPicPr>
          <p:cNvPr id="6" name="Picture 5" descr="A blue fish with black background&#10;&#10;Description automatically generated">
            <a:extLst>
              <a:ext uri="{FF2B5EF4-FFF2-40B4-BE49-F238E27FC236}">
                <a16:creationId xmlns:a16="http://schemas.microsoft.com/office/drawing/2014/main" id="{D72C38EF-525C-D8B6-F341-1DDF82BDC45E}"/>
              </a:ext>
            </a:extLst>
          </p:cNvPr>
          <p:cNvPicPr>
            <a:picLocks noChangeAspect="1"/>
          </p:cNvPicPr>
          <p:nvPr/>
        </p:nvPicPr>
        <p:blipFill>
          <a:blip r:embed="rId2"/>
          <a:stretch>
            <a:fillRect/>
          </a:stretch>
        </p:blipFill>
        <p:spPr>
          <a:xfrm>
            <a:off x="888508" y="4543344"/>
            <a:ext cx="2536974" cy="1759073"/>
          </a:xfrm>
          <a:prstGeom prst="rect">
            <a:avLst/>
          </a:prstGeom>
        </p:spPr>
      </p:pic>
      <p:sp>
        <p:nvSpPr>
          <p:cNvPr id="7" name="TextBox 6">
            <a:extLst>
              <a:ext uri="{FF2B5EF4-FFF2-40B4-BE49-F238E27FC236}">
                <a16:creationId xmlns:a16="http://schemas.microsoft.com/office/drawing/2014/main" id="{FD11067E-240B-3961-3816-B5E144E3380B}"/>
              </a:ext>
            </a:extLst>
          </p:cNvPr>
          <p:cNvSpPr txBox="1"/>
          <p:nvPr/>
        </p:nvSpPr>
        <p:spPr>
          <a:xfrm>
            <a:off x="11740590" y="6373186"/>
            <a:ext cx="354957" cy="400110"/>
          </a:xfrm>
          <a:prstGeom prst="rect">
            <a:avLst/>
          </a:prstGeom>
          <a:noFill/>
        </p:spPr>
        <p:txBody>
          <a:bodyPr wrap="square" rtlCol="0">
            <a:spAutoFit/>
          </a:bodyPr>
          <a:lstStyle/>
          <a:p>
            <a:pPr algn="ctr"/>
            <a:r>
              <a:rPr lang="en-US" sz="2000" dirty="0">
                <a:solidFill>
                  <a:schemeClr val="bg1"/>
                </a:solidFill>
                <a:latin typeface="Segoe UI Symbol" panose="020B0502040204020203" pitchFamily="34" charset="0"/>
                <a:ea typeface="Segoe UI Symbol" panose="020B0502040204020203" pitchFamily="34" charset="0"/>
              </a:rPr>
              <a:t>4</a:t>
            </a:r>
          </a:p>
        </p:txBody>
      </p:sp>
      <p:pic>
        <p:nvPicPr>
          <p:cNvPr id="2" name="Picture 1" descr="A pile of trash on a beach&#10;&#10;Description automatically generated">
            <a:extLst>
              <a:ext uri="{FF2B5EF4-FFF2-40B4-BE49-F238E27FC236}">
                <a16:creationId xmlns:a16="http://schemas.microsoft.com/office/drawing/2014/main" id="{C0BE297A-02CD-3427-3BD9-7936C95FA163}"/>
              </a:ext>
            </a:extLst>
          </p:cNvPr>
          <p:cNvPicPr>
            <a:picLocks noChangeAspect="1"/>
          </p:cNvPicPr>
          <p:nvPr/>
        </p:nvPicPr>
        <p:blipFill rotWithShape="1">
          <a:blip r:embed="rId3"/>
          <a:srcRect l="14546" t="130" r="11313" b="-130"/>
          <a:stretch/>
        </p:blipFill>
        <p:spPr>
          <a:xfrm>
            <a:off x="4565073" y="8906"/>
            <a:ext cx="7626927" cy="6858000"/>
          </a:xfrm>
          <a:prstGeom prst="rect">
            <a:avLst/>
          </a:prstGeom>
        </p:spPr>
      </p:pic>
      <p:sp>
        <p:nvSpPr>
          <p:cNvPr id="8" name="TextBox 7">
            <a:extLst>
              <a:ext uri="{FF2B5EF4-FFF2-40B4-BE49-F238E27FC236}">
                <a16:creationId xmlns:a16="http://schemas.microsoft.com/office/drawing/2014/main" id="{062F125A-9E01-C19E-EA74-AE9E3F7B8A05}"/>
              </a:ext>
            </a:extLst>
          </p:cNvPr>
          <p:cNvSpPr txBox="1"/>
          <p:nvPr/>
        </p:nvSpPr>
        <p:spPr>
          <a:xfrm>
            <a:off x="4565072" y="6572095"/>
            <a:ext cx="3343894" cy="276999"/>
          </a:xfrm>
          <a:prstGeom prst="rect">
            <a:avLst/>
          </a:prstGeom>
          <a:noFill/>
        </p:spPr>
        <p:txBody>
          <a:bodyPr wrap="square" rtlCol="0">
            <a:spAutoFit/>
          </a:bodyPr>
          <a:lstStyle/>
          <a:p>
            <a:r>
              <a:rPr lang="en-US" sz="1200" dirty="0" err="1">
                <a:solidFill>
                  <a:schemeClr val="bg1"/>
                </a:solidFill>
                <a:latin typeface="Segoe UI Symbol" panose="020B0502040204020203" pitchFamily="34" charset="0"/>
                <a:ea typeface="Segoe UI Symbol" panose="020B0502040204020203" pitchFamily="34" charset="0"/>
              </a:rPr>
              <a:t>Rawpixel</a:t>
            </a:r>
            <a:r>
              <a:rPr lang="en-US" sz="1200" dirty="0">
                <a:solidFill>
                  <a:schemeClr val="bg1"/>
                </a:solidFill>
                <a:latin typeface="Segoe UI Symbol" panose="020B0502040204020203" pitchFamily="34" charset="0"/>
                <a:ea typeface="Segoe UI Symbol" panose="020B0502040204020203" pitchFamily="34" charset="0"/>
              </a:rPr>
              <a:t>/UN Assistance Mission in Somalia</a:t>
            </a:r>
          </a:p>
        </p:txBody>
      </p:sp>
      <p:sp>
        <p:nvSpPr>
          <p:cNvPr id="9" name="TextBox 8">
            <a:extLst>
              <a:ext uri="{FF2B5EF4-FFF2-40B4-BE49-F238E27FC236}">
                <a16:creationId xmlns:a16="http://schemas.microsoft.com/office/drawing/2014/main" id="{9CACA4FB-2B06-EA1C-B2CE-61CB705969EE}"/>
              </a:ext>
            </a:extLst>
          </p:cNvPr>
          <p:cNvSpPr txBox="1"/>
          <p:nvPr/>
        </p:nvSpPr>
        <p:spPr>
          <a:xfrm>
            <a:off x="11837043" y="6448984"/>
            <a:ext cx="354957" cy="400110"/>
          </a:xfrm>
          <a:prstGeom prst="rect">
            <a:avLst/>
          </a:prstGeom>
          <a:noFill/>
        </p:spPr>
        <p:txBody>
          <a:bodyPr wrap="square" rtlCol="0">
            <a:spAutoFit/>
          </a:bodyPr>
          <a:lstStyle/>
          <a:p>
            <a:pPr algn="ctr"/>
            <a:r>
              <a:rPr lang="en-US" sz="2000" dirty="0">
                <a:solidFill>
                  <a:schemeClr val="bg1"/>
                </a:solidFill>
                <a:latin typeface="Segoe UI Symbol" panose="020B0502040204020203" pitchFamily="34" charset="0"/>
                <a:ea typeface="Segoe UI Symbol" panose="020B0502040204020203" pitchFamily="34" charset="0"/>
              </a:rPr>
              <a:t>9</a:t>
            </a:r>
          </a:p>
        </p:txBody>
      </p:sp>
    </p:spTree>
    <p:extLst>
      <p:ext uri="{BB962C8B-B14F-4D97-AF65-F5344CB8AC3E}">
        <p14:creationId xmlns:p14="http://schemas.microsoft.com/office/powerpoint/2010/main" val="4118349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EB9DF-A1A1-BFA7-C0E9-3379E5D27490}"/>
              </a:ext>
            </a:extLst>
          </p:cNvPr>
          <p:cNvSpPr>
            <a:spLocks noGrp="1"/>
          </p:cNvSpPr>
          <p:nvPr>
            <p:ph type="title"/>
          </p:nvPr>
        </p:nvSpPr>
        <p:spPr/>
        <p:txBody>
          <a:bodyPr>
            <a:normAutofit/>
          </a:bodyPr>
          <a:lstStyle/>
          <a:p>
            <a:r>
              <a:rPr lang="en-US" dirty="0">
                <a:latin typeface="Franklin Gothic Medium" panose="020B0603020102020204" pitchFamily="34" charset="0"/>
              </a:rPr>
              <a:t>A Brief History of Plastic</a:t>
            </a:r>
          </a:p>
        </p:txBody>
      </p:sp>
      <p:sp>
        <p:nvSpPr>
          <p:cNvPr id="3" name="Content Placeholder 2">
            <a:extLst>
              <a:ext uri="{FF2B5EF4-FFF2-40B4-BE49-F238E27FC236}">
                <a16:creationId xmlns:a16="http://schemas.microsoft.com/office/drawing/2014/main" id="{F2AE896A-1CE2-16C1-08CD-B0DA48E84B78}"/>
              </a:ext>
            </a:extLst>
          </p:cNvPr>
          <p:cNvSpPr>
            <a:spLocks noGrp="1"/>
          </p:cNvSpPr>
          <p:nvPr>
            <p:ph idx="1"/>
          </p:nvPr>
        </p:nvSpPr>
        <p:spPr>
          <a:xfrm>
            <a:off x="838200" y="2270840"/>
            <a:ext cx="4120662" cy="3757978"/>
          </a:xfrm>
        </p:spPr>
        <p:txBody>
          <a:bodyPr>
            <a:normAutofit lnSpcReduction="10000"/>
          </a:bodyPr>
          <a:lstStyle/>
          <a:p>
            <a:r>
              <a:rPr lang="en-US" dirty="0">
                <a:latin typeface="Segoe UI Symbol" panose="020B0502040204020203" pitchFamily="34" charset="0"/>
                <a:ea typeface="Segoe UI Symbol" panose="020B0502040204020203" pitchFamily="34" charset="0"/>
              </a:rPr>
              <a:t>1862 - Celluloid, the first partially-synthetic plastic, was developed.</a:t>
            </a:r>
          </a:p>
          <a:p>
            <a:endParaRPr lang="en-US" dirty="0">
              <a:latin typeface="Segoe UI Symbol" panose="020B0502040204020203" pitchFamily="34" charset="0"/>
              <a:ea typeface="Segoe UI Symbol" panose="020B0502040204020203" pitchFamily="34" charset="0"/>
            </a:endParaRPr>
          </a:p>
          <a:p>
            <a:r>
              <a:rPr lang="en-US" dirty="0">
                <a:latin typeface="Segoe UI Symbol" panose="020B0502040204020203" pitchFamily="34" charset="0"/>
                <a:ea typeface="Segoe UI Symbol" panose="020B0502040204020203" pitchFamily="34" charset="0"/>
              </a:rPr>
              <a:t>1907 – Leo Baekeland invents Bakelite, the first fully synthetic plastic. It was a huge commercial success.</a:t>
            </a:r>
          </a:p>
          <a:p>
            <a:endParaRPr lang="en-US" dirty="0">
              <a:latin typeface="Segoe UI Symbol" panose="020B0502040204020203" pitchFamily="34" charset="0"/>
              <a:ea typeface="Segoe UI Symbol" panose="020B0502040204020203" pitchFamily="34" charset="0"/>
            </a:endParaRPr>
          </a:p>
        </p:txBody>
      </p:sp>
      <p:pic>
        <p:nvPicPr>
          <p:cNvPr id="5" name="Picture 4" descr="A roll of film on a silver can&#10;&#10;Description automatically generated">
            <a:extLst>
              <a:ext uri="{FF2B5EF4-FFF2-40B4-BE49-F238E27FC236}">
                <a16:creationId xmlns:a16="http://schemas.microsoft.com/office/drawing/2014/main" id="{C564987F-001D-14E7-EC05-D7AFB71B74A8}"/>
              </a:ext>
            </a:extLst>
          </p:cNvPr>
          <p:cNvPicPr>
            <a:picLocks noChangeAspect="1"/>
          </p:cNvPicPr>
          <p:nvPr/>
        </p:nvPicPr>
        <p:blipFill>
          <a:blip r:embed="rId3"/>
          <a:stretch>
            <a:fillRect/>
          </a:stretch>
        </p:blipFill>
        <p:spPr>
          <a:xfrm>
            <a:off x="5437555" y="1570997"/>
            <a:ext cx="3591170" cy="2397106"/>
          </a:xfrm>
          <a:prstGeom prst="rect">
            <a:avLst/>
          </a:prstGeom>
        </p:spPr>
      </p:pic>
      <p:pic>
        <p:nvPicPr>
          <p:cNvPr id="12" name="Picture 11" descr="A group of different colored boxes&#10;&#10;Description automatically generated">
            <a:extLst>
              <a:ext uri="{FF2B5EF4-FFF2-40B4-BE49-F238E27FC236}">
                <a16:creationId xmlns:a16="http://schemas.microsoft.com/office/drawing/2014/main" id="{D8DB7A8E-3D94-C719-3927-62D8CF44567A}"/>
              </a:ext>
            </a:extLst>
          </p:cNvPr>
          <p:cNvPicPr>
            <a:picLocks noChangeAspect="1"/>
          </p:cNvPicPr>
          <p:nvPr/>
        </p:nvPicPr>
        <p:blipFill>
          <a:blip r:embed="rId4"/>
          <a:stretch>
            <a:fillRect/>
          </a:stretch>
        </p:blipFill>
        <p:spPr>
          <a:xfrm>
            <a:off x="5625126" y="4232781"/>
            <a:ext cx="2397106" cy="2397106"/>
          </a:xfrm>
          <a:prstGeom prst="rect">
            <a:avLst/>
          </a:prstGeom>
        </p:spPr>
      </p:pic>
      <p:sp>
        <p:nvSpPr>
          <p:cNvPr id="13" name="TextBox 12">
            <a:extLst>
              <a:ext uri="{FF2B5EF4-FFF2-40B4-BE49-F238E27FC236}">
                <a16:creationId xmlns:a16="http://schemas.microsoft.com/office/drawing/2014/main" id="{DA2A3890-041E-6277-8428-035F401823A2}"/>
              </a:ext>
            </a:extLst>
          </p:cNvPr>
          <p:cNvSpPr txBox="1"/>
          <p:nvPr/>
        </p:nvSpPr>
        <p:spPr>
          <a:xfrm>
            <a:off x="5566511" y="6418835"/>
            <a:ext cx="1969476" cy="246221"/>
          </a:xfrm>
          <a:prstGeom prst="rect">
            <a:avLst/>
          </a:prstGeom>
          <a:noFill/>
        </p:spPr>
        <p:txBody>
          <a:bodyPr wrap="square" rtlCol="0">
            <a:spAutoFit/>
          </a:bodyPr>
          <a:lstStyle/>
          <a:p>
            <a:r>
              <a:rPr lang="en-US" sz="1000" dirty="0">
                <a:solidFill>
                  <a:schemeClr val="bg1"/>
                </a:solidFill>
                <a:latin typeface="Segoe UI Symbol" panose="020B0502040204020203" pitchFamily="34" charset="0"/>
                <a:ea typeface="Segoe UI Symbol" panose="020B0502040204020203" pitchFamily="34" charset="0"/>
              </a:rPr>
              <a:t>Embed Art Company, 1924</a:t>
            </a:r>
          </a:p>
        </p:txBody>
      </p:sp>
      <p:sp>
        <p:nvSpPr>
          <p:cNvPr id="4" name="TextBox 3">
            <a:extLst>
              <a:ext uri="{FF2B5EF4-FFF2-40B4-BE49-F238E27FC236}">
                <a16:creationId xmlns:a16="http://schemas.microsoft.com/office/drawing/2014/main" id="{E06B2963-8465-758E-1440-882E1450D4BA}"/>
              </a:ext>
            </a:extLst>
          </p:cNvPr>
          <p:cNvSpPr txBox="1"/>
          <p:nvPr/>
        </p:nvSpPr>
        <p:spPr>
          <a:xfrm>
            <a:off x="11622158" y="6373186"/>
            <a:ext cx="473390"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10</a:t>
            </a:r>
          </a:p>
        </p:txBody>
      </p:sp>
      <p:sp>
        <p:nvSpPr>
          <p:cNvPr id="6" name="TextBox 5">
            <a:extLst>
              <a:ext uri="{FF2B5EF4-FFF2-40B4-BE49-F238E27FC236}">
                <a16:creationId xmlns:a16="http://schemas.microsoft.com/office/drawing/2014/main" id="{C21622E9-6560-F208-3E2D-730C108E2B7D}"/>
              </a:ext>
            </a:extLst>
          </p:cNvPr>
          <p:cNvSpPr txBox="1"/>
          <p:nvPr/>
        </p:nvSpPr>
        <p:spPr>
          <a:xfrm>
            <a:off x="5263664" y="3731110"/>
            <a:ext cx="1969476" cy="246221"/>
          </a:xfrm>
          <a:prstGeom prst="rect">
            <a:avLst/>
          </a:prstGeom>
          <a:noFill/>
        </p:spPr>
        <p:txBody>
          <a:bodyPr wrap="square" rtlCol="0">
            <a:spAutoFit/>
          </a:bodyPr>
          <a:lstStyle/>
          <a:p>
            <a:r>
              <a:rPr lang="en-US" sz="1000" dirty="0" err="1">
                <a:latin typeface="Segoe UI Symbol" panose="020B0502040204020203" pitchFamily="34" charset="0"/>
                <a:ea typeface="Segoe UI Symbol" panose="020B0502040204020203" pitchFamily="34" charset="0"/>
              </a:rPr>
              <a:t>Rawpixel</a:t>
            </a:r>
            <a:endParaRPr lang="en-US" sz="1000" dirty="0">
              <a:latin typeface="Segoe UI Symbol" panose="020B0502040204020203" pitchFamily="34" charset="0"/>
              <a:ea typeface="Segoe UI Symbol" panose="020B0502040204020203" pitchFamily="34" charset="0"/>
            </a:endParaRPr>
          </a:p>
        </p:txBody>
      </p:sp>
      <p:pic>
        <p:nvPicPr>
          <p:cNvPr id="11" name="Picture 10" descr="A person standing on a sidewalk with a camera&#10;&#10;Description automatically generated">
            <a:extLst>
              <a:ext uri="{FF2B5EF4-FFF2-40B4-BE49-F238E27FC236}">
                <a16:creationId xmlns:a16="http://schemas.microsoft.com/office/drawing/2014/main" id="{DCC84FF9-21E8-7D44-CBB5-3FA3DFB840EE}"/>
              </a:ext>
            </a:extLst>
          </p:cNvPr>
          <p:cNvPicPr>
            <a:picLocks noChangeAspect="1"/>
          </p:cNvPicPr>
          <p:nvPr/>
        </p:nvPicPr>
        <p:blipFill>
          <a:blip r:embed="rId5"/>
          <a:stretch>
            <a:fillRect/>
          </a:stretch>
        </p:blipFill>
        <p:spPr>
          <a:xfrm>
            <a:off x="9202616" y="864755"/>
            <a:ext cx="2572658" cy="3136193"/>
          </a:xfrm>
          <a:prstGeom prst="rect">
            <a:avLst/>
          </a:prstGeom>
        </p:spPr>
      </p:pic>
      <p:cxnSp>
        <p:nvCxnSpPr>
          <p:cNvPr id="16" name="Straight Arrow Connector 15">
            <a:extLst>
              <a:ext uri="{FF2B5EF4-FFF2-40B4-BE49-F238E27FC236}">
                <a16:creationId xmlns:a16="http://schemas.microsoft.com/office/drawing/2014/main" id="{2BF0BB2F-DE0F-E5C1-698F-D939FA9CC32C}"/>
              </a:ext>
            </a:extLst>
          </p:cNvPr>
          <p:cNvCxnSpPr>
            <a:cxnSpLocks/>
          </p:cNvCxnSpPr>
          <p:nvPr/>
        </p:nvCxnSpPr>
        <p:spPr>
          <a:xfrm>
            <a:off x="8798094" y="3117272"/>
            <a:ext cx="797168"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BF7E7FA9-D359-3BBF-8E20-414000F9CF00}"/>
              </a:ext>
            </a:extLst>
          </p:cNvPr>
          <p:cNvSpPr txBox="1"/>
          <p:nvPr/>
        </p:nvSpPr>
        <p:spPr>
          <a:xfrm>
            <a:off x="9240960" y="3681758"/>
            <a:ext cx="1969476" cy="246221"/>
          </a:xfrm>
          <a:prstGeom prst="rect">
            <a:avLst/>
          </a:prstGeom>
          <a:noFill/>
        </p:spPr>
        <p:txBody>
          <a:bodyPr wrap="square" rtlCol="0">
            <a:spAutoFit/>
          </a:bodyPr>
          <a:lstStyle/>
          <a:p>
            <a:r>
              <a:rPr lang="en-US" sz="1000" dirty="0">
                <a:latin typeface="Segoe UI Symbol" panose="020B0502040204020203" pitchFamily="34" charset="0"/>
                <a:ea typeface="Segoe UI Symbol" panose="020B0502040204020203" pitchFamily="34" charset="0"/>
              </a:rPr>
              <a:t>Library of Congress</a:t>
            </a:r>
          </a:p>
        </p:txBody>
      </p:sp>
      <p:pic>
        <p:nvPicPr>
          <p:cNvPr id="21" name="Picture 20" descr="A close-up of a radio&#10;&#10;Description automatically generated">
            <a:extLst>
              <a:ext uri="{FF2B5EF4-FFF2-40B4-BE49-F238E27FC236}">
                <a16:creationId xmlns:a16="http://schemas.microsoft.com/office/drawing/2014/main" id="{A79EA7DE-EA67-D4DA-C642-4F03C54E08CB}"/>
              </a:ext>
            </a:extLst>
          </p:cNvPr>
          <p:cNvPicPr>
            <a:picLocks noChangeAspect="1"/>
          </p:cNvPicPr>
          <p:nvPr/>
        </p:nvPicPr>
        <p:blipFill>
          <a:blip r:embed="rId6"/>
          <a:stretch>
            <a:fillRect/>
          </a:stretch>
        </p:blipFill>
        <p:spPr>
          <a:xfrm>
            <a:off x="8280119" y="4380927"/>
            <a:ext cx="3460471" cy="2093210"/>
          </a:xfrm>
          <a:prstGeom prst="rect">
            <a:avLst/>
          </a:prstGeom>
        </p:spPr>
      </p:pic>
      <p:sp>
        <p:nvSpPr>
          <p:cNvPr id="14" name="TextBox 13">
            <a:extLst>
              <a:ext uri="{FF2B5EF4-FFF2-40B4-BE49-F238E27FC236}">
                <a16:creationId xmlns:a16="http://schemas.microsoft.com/office/drawing/2014/main" id="{2FCBE912-0CF5-FC56-9DD1-B6FF2BF872AB}"/>
              </a:ext>
            </a:extLst>
          </p:cNvPr>
          <p:cNvSpPr txBox="1"/>
          <p:nvPr/>
        </p:nvSpPr>
        <p:spPr>
          <a:xfrm>
            <a:off x="8211940" y="6271974"/>
            <a:ext cx="1969476" cy="246221"/>
          </a:xfrm>
          <a:prstGeom prst="rect">
            <a:avLst/>
          </a:prstGeom>
          <a:noFill/>
        </p:spPr>
        <p:txBody>
          <a:bodyPr wrap="square" rtlCol="0">
            <a:spAutoFit/>
          </a:bodyPr>
          <a:lstStyle/>
          <a:p>
            <a:r>
              <a:rPr lang="en-US" sz="1000" dirty="0">
                <a:solidFill>
                  <a:schemeClr val="bg1"/>
                </a:solidFill>
                <a:latin typeface="Segoe UI Symbol" panose="020B0502040204020203" pitchFamily="34" charset="0"/>
                <a:ea typeface="Segoe UI Symbol" panose="020B0502040204020203" pitchFamily="34" charset="0"/>
              </a:rPr>
              <a:t>Wiki/</a:t>
            </a:r>
            <a:r>
              <a:rPr lang="en-US" sz="1000" dirty="0" err="1">
                <a:solidFill>
                  <a:schemeClr val="bg1"/>
                </a:solidFill>
                <a:latin typeface="Segoe UI Symbol" panose="020B0502040204020203" pitchFamily="34" charset="0"/>
                <a:ea typeface="Segoe UI Symbol" panose="020B0502040204020203" pitchFamily="34" charset="0"/>
              </a:rPr>
              <a:t>Tatraplan</a:t>
            </a:r>
            <a:endParaRPr lang="en-US" sz="1000" dirty="0">
              <a:solidFill>
                <a:schemeClr val="bg1"/>
              </a:solidFill>
              <a:latin typeface="Segoe UI Symbol" panose="020B0502040204020203" pitchFamily="34" charset="0"/>
              <a:ea typeface="Segoe UI Symbol" panose="020B0502040204020203" pitchFamily="34" charset="0"/>
            </a:endParaRPr>
          </a:p>
        </p:txBody>
      </p:sp>
    </p:spTree>
    <p:extLst>
      <p:ext uri="{BB962C8B-B14F-4D97-AF65-F5344CB8AC3E}">
        <p14:creationId xmlns:p14="http://schemas.microsoft.com/office/powerpoint/2010/main" val="283904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6" grpId="0"/>
      <p:bldP spid="19"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48429A-150E-DF8D-5C91-71D3E2F344BC}"/>
              </a:ext>
            </a:extLst>
          </p:cNvPr>
          <p:cNvSpPr>
            <a:spLocks noGrp="1"/>
          </p:cNvSpPr>
          <p:nvPr>
            <p:ph idx="1"/>
          </p:nvPr>
        </p:nvSpPr>
        <p:spPr>
          <a:xfrm>
            <a:off x="647700" y="538917"/>
            <a:ext cx="10896600" cy="2403839"/>
          </a:xfrm>
        </p:spPr>
        <p:txBody>
          <a:bodyPr>
            <a:normAutofit/>
          </a:bodyPr>
          <a:lstStyle/>
          <a:p>
            <a:pPr>
              <a:spcAft>
                <a:spcPts val="1800"/>
              </a:spcAft>
            </a:pPr>
            <a:r>
              <a:rPr lang="en-US" dirty="0">
                <a:latin typeface="Segoe UI Symbol" panose="020B0502040204020203" pitchFamily="34" charset="0"/>
                <a:ea typeface="Segoe UI Symbol" panose="020B0502040204020203" pitchFamily="34" charset="0"/>
              </a:rPr>
              <a:t>In the 1920’s, huge quantities of byproducts from fossil fuel refining were sitting unused. Chemical and petroleum companies desired to make something profitable and useful out of it.</a:t>
            </a:r>
          </a:p>
          <a:p>
            <a:r>
              <a:rPr lang="en-US" b="1" dirty="0">
                <a:latin typeface="Segoe UI Symbol" panose="020B0502040204020203" pitchFamily="34" charset="0"/>
                <a:ea typeface="Segoe UI Symbol" panose="020B0502040204020203" pitchFamily="34" charset="0"/>
              </a:rPr>
              <a:t>Plastic was the answer.</a:t>
            </a:r>
          </a:p>
        </p:txBody>
      </p:sp>
      <p:grpSp>
        <p:nvGrpSpPr>
          <p:cNvPr id="25" name="Group 24">
            <a:extLst>
              <a:ext uri="{FF2B5EF4-FFF2-40B4-BE49-F238E27FC236}">
                <a16:creationId xmlns:a16="http://schemas.microsoft.com/office/drawing/2014/main" id="{3636FA34-6224-5B47-46B1-F10129AEA8A8}"/>
              </a:ext>
            </a:extLst>
          </p:cNvPr>
          <p:cNvGrpSpPr/>
          <p:nvPr/>
        </p:nvGrpSpPr>
        <p:grpSpPr>
          <a:xfrm>
            <a:off x="6473968" y="2292961"/>
            <a:ext cx="2605338" cy="1638687"/>
            <a:chOff x="3796646" y="2858380"/>
            <a:chExt cx="2605338" cy="1638687"/>
          </a:xfrm>
        </p:grpSpPr>
        <p:pic>
          <p:nvPicPr>
            <p:cNvPr id="13" name="Picture 12" descr="A group of water bottles&#10;&#10;Description automatically generated">
              <a:extLst>
                <a:ext uri="{FF2B5EF4-FFF2-40B4-BE49-F238E27FC236}">
                  <a16:creationId xmlns:a16="http://schemas.microsoft.com/office/drawing/2014/main" id="{B3A1FCAF-273F-8CE3-01D1-8F80A11D9055}"/>
                </a:ext>
              </a:extLst>
            </p:cNvPr>
            <p:cNvPicPr>
              <a:picLocks noChangeAspect="1"/>
            </p:cNvPicPr>
            <p:nvPr/>
          </p:nvPicPr>
          <p:blipFill>
            <a:blip r:embed="rId3"/>
            <a:stretch>
              <a:fillRect/>
            </a:stretch>
          </p:blipFill>
          <p:spPr>
            <a:xfrm>
              <a:off x="3796646" y="2858380"/>
              <a:ext cx="2419769" cy="1613179"/>
            </a:xfrm>
            <a:prstGeom prst="rect">
              <a:avLst/>
            </a:prstGeom>
          </p:spPr>
        </p:pic>
        <p:sp>
          <p:nvSpPr>
            <p:cNvPr id="18" name="TextBox 17">
              <a:extLst>
                <a:ext uri="{FF2B5EF4-FFF2-40B4-BE49-F238E27FC236}">
                  <a16:creationId xmlns:a16="http://schemas.microsoft.com/office/drawing/2014/main" id="{3DC96AF8-5012-FD29-0A77-DF8B1F6AF507}"/>
                </a:ext>
              </a:extLst>
            </p:cNvPr>
            <p:cNvSpPr txBox="1"/>
            <p:nvPr/>
          </p:nvSpPr>
          <p:spPr>
            <a:xfrm>
              <a:off x="5042331" y="4281623"/>
              <a:ext cx="1359653" cy="215444"/>
            </a:xfrm>
            <a:prstGeom prst="rect">
              <a:avLst/>
            </a:prstGeom>
            <a:noFill/>
          </p:spPr>
          <p:txBody>
            <a:bodyPr wrap="square" rtlCol="0">
              <a:spAutoFit/>
            </a:bodyPr>
            <a:lstStyle/>
            <a:p>
              <a:pPr algn="ctr"/>
              <a:r>
                <a:rPr lang="en-US" sz="800" dirty="0">
                  <a:latin typeface="Segoe UI Symbol" panose="020B0502040204020203" pitchFamily="34" charset="0"/>
                  <a:ea typeface="Segoe UI Symbol" panose="020B0502040204020203" pitchFamily="34" charset="0"/>
                </a:rPr>
                <a:t>Steven </a:t>
              </a:r>
              <a:r>
                <a:rPr lang="en-US" sz="800" dirty="0" err="1">
                  <a:latin typeface="Segoe UI Symbol" panose="020B0502040204020203" pitchFamily="34" charset="0"/>
                  <a:ea typeface="Segoe UI Symbol" panose="020B0502040204020203" pitchFamily="34" charset="0"/>
                </a:rPr>
                <a:t>Depolo</a:t>
              </a:r>
              <a:r>
                <a:rPr lang="en-US" sz="800" dirty="0">
                  <a:latin typeface="Segoe UI Symbol" panose="020B0502040204020203" pitchFamily="34" charset="0"/>
                  <a:ea typeface="Segoe UI Symbol" panose="020B0502040204020203" pitchFamily="34" charset="0"/>
                </a:rPr>
                <a:t>/Flickr</a:t>
              </a:r>
            </a:p>
          </p:txBody>
        </p:sp>
      </p:grpSp>
      <p:grpSp>
        <p:nvGrpSpPr>
          <p:cNvPr id="24" name="Group 23">
            <a:extLst>
              <a:ext uri="{FF2B5EF4-FFF2-40B4-BE49-F238E27FC236}">
                <a16:creationId xmlns:a16="http://schemas.microsoft.com/office/drawing/2014/main" id="{67F5F47A-FCBD-36BA-FE8B-444418D516E2}"/>
              </a:ext>
            </a:extLst>
          </p:cNvPr>
          <p:cNvGrpSpPr/>
          <p:nvPr/>
        </p:nvGrpSpPr>
        <p:grpSpPr>
          <a:xfrm>
            <a:off x="9483816" y="3610029"/>
            <a:ext cx="2541465" cy="1643684"/>
            <a:chOff x="6235047" y="2867184"/>
            <a:chExt cx="2541465" cy="1643684"/>
          </a:xfrm>
        </p:grpSpPr>
        <p:pic>
          <p:nvPicPr>
            <p:cNvPr id="11" name="Picture 10" descr="A close-up of several colorful ropes&#10;&#10;Description automatically generated">
              <a:extLst>
                <a:ext uri="{FF2B5EF4-FFF2-40B4-BE49-F238E27FC236}">
                  <a16:creationId xmlns:a16="http://schemas.microsoft.com/office/drawing/2014/main" id="{DA765607-0C89-93E6-8C06-7DCE76EF4BD9}"/>
                </a:ext>
              </a:extLst>
            </p:cNvPr>
            <p:cNvPicPr>
              <a:picLocks noChangeAspect="1"/>
            </p:cNvPicPr>
            <p:nvPr/>
          </p:nvPicPr>
          <p:blipFill>
            <a:blip r:embed="rId4"/>
            <a:stretch>
              <a:fillRect/>
            </a:stretch>
          </p:blipFill>
          <p:spPr>
            <a:xfrm>
              <a:off x="6332532" y="2867184"/>
              <a:ext cx="2443980" cy="1627729"/>
            </a:xfrm>
            <a:prstGeom prst="rect">
              <a:avLst/>
            </a:prstGeom>
          </p:spPr>
        </p:pic>
        <p:sp>
          <p:nvSpPr>
            <p:cNvPr id="19" name="TextBox 18">
              <a:extLst>
                <a:ext uri="{FF2B5EF4-FFF2-40B4-BE49-F238E27FC236}">
                  <a16:creationId xmlns:a16="http://schemas.microsoft.com/office/drawing/2014/main" id="{0574FA18-0CE2-130A-EDE8-F864890EF316}"/>
                </a:ext>
              </a:extLst>
            </p:cNvPr>
            <p:cNvSpPr txBox="1"/>
            <p:nvPr/>
          </p:nvSpPr>
          <p:spPr>
            <a:xfrm>
              <a:off x="6235047" y="4295424"/>
              <a:ext cx="1163625" cy="215444"/>
            </a:xfrm>
            <a:prstGeom prst="rect">
              <a:avLst/>
            </a:prstGeom>
            <a:noFill/>
          </p:spPr>
          <p:txBody>
            <a:bodyPr wrap="square" rtlCol="0">
              <a:spAutoFit/>
            </a:bodyPr>
            <a:lstStyle/>
            <a:p>
              <a:pPr algn="ctr"/>
              <a:r>
                <a:rPr lang="en-US" sz="800" dirty="0">
                  <a:solidFill>
                    <a:schemeClr val="bg1"/>
                  </a:solidFill>
                  <a:latin typeface="Segoe UI Symbol" panose="020B0502040204020203" pitchFamily="34" charset="0"/>
                  <a:ea typeface="Segoe UI Symbol" panose="020B0502040204020203" pitchFamily="34" charset="0"/>
                </a:rPr>
                <a:t>Can Pac Swire/Flickr</a:t>
              </a:r>
            </a:p>
          </p:txBody>
        </p:sp>
      </p:grpSp>
      <p:grpSp>
        <p:nvGrpSpPr>
          <p:cNvPr id="23" name="Group 22">
            <a:extLst>
              <a:ext uri="{FF2B5EF4-FFF2-40B4-BE49-F238E27FC236}">
                <a16:creationId xmlns:a16="http://schemas.microsoft.com/office/drawing/2014/main" id="{60F811B7-5DDD-D61D-E59B-518BC3474251}"/>
              </a:ext>
            </a:extLst>
          </p:cNvPr>
          <p:cNvGrpSpPr/>
          <p:nvPr/>
        </p:nvGrpSpPr>
        <p:grpSpPr>
          <a:xfrm>
            <a:off x="9137043" y="2169552"/>
            <a:ext cx="2403305" cy="1639967"/>
            <a:chOff x="8892629" y="2867184"/>
            <a:chExt cx="2638254" cy="1691291"/>
          </a:xfrm>
        </p:grpSpPr>
        <p:pic>
          <p:nvPicPr>
            <p:cNvPr id="15" name="Picture 14" descr="A close-up of a pan&#10;&#10;Description automatically generated">
              <a:extLst>
                <a:ext uri="{FF2B5EF4-FFF2-40B4-BE49-F238E27FC236}">
                  <a16:creationId xmlns:a16="http://schemas.microsoft.com/office/drawing/2014/main" id="{4FAFE32D-CF74-D4ED-F0BE-84E6B0A1A17F}"/>
                </a:ext>
              </a:extLst>
            </p:cNvPr>
            <p:cNvPicPr>
              <a:picLocks noChangeAspect="1"/>
            </p:cNvPicPr>
            <p:nvPr/>
          </p:nvPicPr>
          <p:blipFill>
            <a:blip r:embed="rId5"/>
            <a:stretch>
              <a:fillRect/>
            </a:stretch>
          </p:blipFill>
          <p:spPr>
            <a:xfrm>
              <a:off x="8892629" y="2867184"/>
              <a:ext cx="2560817" cy="1648745"/>
            </a:xfrm>
            <a:prstGeom prst="rect">
              <a:avLst/>
            </a:prstGeom>
          </p:spPr>
        </p:pic>
        <p:sp>
          <p:nvSpPr>
            <p:cNvPr id="20" name="TextBox 19">
              <a:extLst>
                <a:ext uri="{FF2B5EF4-FFF2-40B4-BE49-F238E27FC236}">
                  <a16:creationId xmlns:a16="http://schemas.microsoft.com/office/drawing/2014/main" id="{C189CD37-81CC-5FE2-A5E5-A592242436D9}"/>
                </a:ext>
              </a:extLst>
            </p:cNvPr>
            <p:cNvSpPr txBox="1"/>
            <p:nvPr/>
          </p:nvSpPr>
          <p:spPr>
            <a:xfrm>
              <a:off x="10482458" y="4336287"/>
              <a:ext cx="1048425" cy="222188"/>
            </a:xfrm>
            <a:prstGeom prst="rect">
              <a:avLst/>
            </a:prstGeom>
            <a:noFill/>
          </p:spPr>
          <p:txBody>
            <a:bodyPr wrap="square" rtlCol="0">
              <a:spAutoFit/>
            </a:bodyPr>
            <a:lstStyle/>
            <a:p>
              <a:pPr algn="ctr"/>
              <a:r>
                <a:rPr lang="en-US" sz="800" dirty="0">
                  <a:solidFill>
                    <a:schemeClr val="bg1"/>
                  </a:solidFill>
                  <a:latin typeface="Segoe UI Symbol" panose="020B0502040204020203" pitchFamily="34" charset="0"/>
                  <a:ea typeface="Segoe UI Symbol" panose="020B0502040204020203" pitchFamily="34" charset="0"/>
                </a:rPr>
                <a:t>Jean-Pierre/Flickr</a:t>
              </a:r>
            </a:p>
          </p:txBody>
        </p:sp>
      </p:grpSp>
      <p:sp>
        <p:nvSpPr>
          <p:cNvPr id="21" name="TextBox 20">
            <a:extLst>
              <a:ext uri="{FF2B5EF4-FFF2-40B4-BE49-F238E27FC236}">
                <a16:creationId xmlns:a16="http://schemas.microsoft.com/office/drawing/2014/main" id="{95146F29-28EA-E1BF-DBE0-7C16BA542828}"/>
              </a:ext>
            </a:extLst>
          </p:cNvPr>
          <p:cNvSpPr txBox="1"/>
          <p:nvPr/>
        </p:nvSpPr>
        <p:spPr>
          <a:xfrm>
            <a:off x="10532858" y="4772219"/>
            <a:ext cx="1648722" cy="369332"/>
          </a:xfrm>
          <a:prstGeom prst="rect">
            <a:avLst/>
          </a:prstGeom>
          <a:noFill/>
        </p:spPr>
        <p:txBody>
          <a:bodyPr wrap="square" rtlCol="0">
            <a:spAutoFit/>
          </a:bodyPr>
          <a:lstStyle/>
          <a:p>
            <a:pPr algn="ctr"/>
            <a:r>
              <a:rPr lang="en-US" dirty="0">
                <a:solidFill>
                  <a:schemeClr val="bg1"/>
                </a:solidFill>
                <a:latin typeface="Segoe UI Symbol" panose="020B0502040204020203" pitchFamily="34" charset="0"/>
                <a:ea typeface="Segoe UI Symbol" panose="020B0502040204020203" pitchFamily="34" charset="0"/>
              </a:rPr>
              <a:t>Nylon</a:t>
            </a:r>
          </a:p>
        </p:txBody>
      </p:sp>
      <p:sp>
        <p:nvSpPr>
          <p:cNvPr id="22" name="TextBox 21">
            <a:extLst>
              <a:ext uri="{FF2B5EF4-FFF2-40B4-BE49-F238E27FC236}">
                <a16:creationId xmlns:a16="http://schemas.microsoft.com/office/drawing/2014/main" id="{7BAE85F1-C446-2BB1-E6D6-FBA8B01EEBB9}"/>
              </a:ext>
            </a:extLst>
          </p:cNvPr>
          <p:cNvSpPr txBox="1"/>
          <p:nvPr/>
        </p:nvSpPr>
        <p:spPr>
          <a:xfrm>
            <a:off x="9145547" y="2824652"/>
            <a:ext cx="1501895" cy="369332"/>
          </a:xfrm>
          <a:prstGeom prst="rect">
            <a:avLst/>
          </a:prstGeom>
          <a:noFill/>
        </p:spPr>
        <p:txBody>
          <a:bodyPr wrap="square" rtlCol="0">
            <a:spAutoFit/>
          </a:bodyPr>
          <a:lstStyle/>
          <a:p>
            <a:pPr algn="ctr"/>
            <a:r>
              <a:rPr lang="en-US" dirty="0">
                <a:solidFill>
                  <a:schemeClr val="bg1"/>
                </a:solidFill>
                <a:latin typeface="Segoe UI Symbol" panose="020B0502040204020203" pitchFamily="34" charset="0"/>
                <a:ea typeface="Segoe UI Symbol" panose="020B0502040204020203" pitchFamily="34" charset="0"/>
              </a:rPr>
              <a:t>Teflon</a:t>
            </a:r>
          </a:p>
        </p:txBody>
      </p:sp>
      <p:sp>
        <p:nvSpPr>
          <p:cNvPr id="9" name="TextBox 8">
            <a:extLst>
              <a:ext uri="{FF2B5EF4-FFF2-40B4-BE49-F238E27FC236}">
                <a16:creationId xmlns:a16="http://schemas.microsoft.com/office/drawing/2014/main" id="{15FA584A-2AE5-BC1B-9416-B9341910EC13}"/>
              </a:ext>
            </a:extLst>
          </p:cNvPr>
          <p:cNvSpPr txBox="1"/>
          <p:nvPr/>
        </p:nvSpPr>
        <p:spPr>
          <a:xfrm>
            <a:off x="5846816" y="4512134"/>
            <a:ext cx="1160585" cy="369332"/>
          </a:xfrm>
          <a:prstGeom prst="rect">
            <a:avLst/>
          </a:prstGeom>
          <a:noFill/>
        </p:spPr>
        <p:txBody>
          <a:bodyPr wrap="square" rtlCol="0">
            <a:spAutoFit/>
          </a:bodyPr>
          <a:lstStyle/>
          <a:p>
            <a:pPr algn="ctr"/>
            <a:r>
              <a:rPr lang="en-US" dirty="0">
                <a:latin typeface="Segoe UI Symbol" panose="020B0502040204020203" pitchFamily="34" charset="0"/>
                <a:ea typeface="Segoe UI Symbol" panose="020B0502040204020203" pitchFamily="34" charset="0"/>
              </a:rPr>
              <a:t>Perspex</a:t>
            </a:r>
          </a:p>
        </p:txBody>
      </p:sp>
      <p:sp>
        <p:nvSpPr>
          <p:cNvPr id="2" name="TextBox 1">
            <a:extLst>
              <a:ext uri="{FF2B5EF4-FFF2-40B4-BE49-F238E27FC236}">
                <a16:creationId xmlns:a16="http://schemas.microsoft.com/office/drawing/2014/main" id="{6A4F6210-8EAB-5AB3-1339-F66AA4CFF45D}"/>
              </a:ext>
            </a:extLst>
          </p:cNvPr>
          <p:cNvSpPr txBox="1"/>
          <p:nvPr/>
        </p:nvSpPr>
        <p:spPr>
          <a:xfrm>
            <a:off x="257767" y="5833809"/>
            <a:ext cx="11676466" cy="584775"/>
          </a:xfrm>
          <a:prstGeom prst="rect">
            <a:avLst/>
          </a:prstGeom>
          <a:solidFill>
            <a:schemeClr val="bg1"/>
          </a:solidFill>
          <a:ln>
            <a:solidFill>
              <a:schemeClr val="tx1"/>
            </a:solidFill>
          </a:ln>
        </p:spPr>
        <p:txBody>
          <a:bodyPr wrap="none" rtlCol="0">
            <a:spAutoFit/>
          </a:bodyPr>
          <a:lstStyle/>
          <a:p>
            <a:pPr algn="ctr"/>
            <a:r>
              <a:rPr lang="en-US" sz="3200" b="1" dirty="0">
                <a:latin typeface="Segoe UI Symbol" panose="020B0502040204020203" pitchFamily="34" charset="0"/>
                <a:ea typeface="Segoe UI Symbol" panose="020B0502040204020203" pitchFamily="34" charset="0"/>
              </a:rPr>
              <a:t>Most plastics today are still made from fossil fuel byproducts.</a:t>
            </a:r>
          </a:p>
        </p:txBody>
      </p:sp>
      <p:sp>
        <p:nvSpPr>
          <p:cNvPr id="16" name="TextBox 15">
            <a:extLst>
              <a:ext uri="{FF2B5EF4-FFF2-40B4-BE49-F238E27FC236}">
                <a16:creationId xmlns:a16="http://schemas.microsoft.com/office/drawing/2014/main" id="{47F294FF-89E4-B1C8-0D18-E5A1DA963F63}"/>
              </a:ext>
            </a:extLst>
          </p:cNvPr>
          <p:cNvSpPr txBox="1"/>
          <p:nvPr/>
        </p:nvSpPr>
        <p:spPr>
          <a:xfrm>
            <a:off x="6317669" y="1923629"/>
            <a:ext cx="1648722" cy="369332"/>
          </a:xfrm>
          <a:prstGeom prst="rect">
            <a:avLst/>
          </a:prstGeom>
          <a:noFill/>
        </p:spPr>
        <p:txBody>
          <a:bodyPr wrap="square" rtlCol="0">
            <a:spAutoFit/>
          </a:bodyPr>
          <a:lstStyle/>
          <a:p>
            <a:pPr algn="ctr"/>
            <a:r>
              <a:rPr lang="en-US" dirty="0">
                <a:latin typeface="Segoe UI Symbol" panose="020B0502040204020203" pitchFamily="34" charset="0"/>
                <a:ea typeface="Segoe UI Symbol" panose="020B0502040204020203" pitchFamily="34" charset="0"/>
              </a:rPr>
              <a:t>Polyethylene</a:t>
            </a:r>
          </a:p>
        </p:txBody>
      </p:sp>
      <p:cxnSp>
        <p:nvCxnSpPr>
          <p:cNvPr id="7" name="Straight Arrow Connector 6">
            <a:extLst>
              <a:ext uri="{FF2B5EF4-FFF2-40B4-BE49-F238E27FC236}">
                <a16:creationId xmlns:a16="http://schemas.microsoft.com/office/drawing/2014/main" id="{83696D61-3001-B740-114F-1B8526D351B2}"/>
              </a:ext>
            </a:extLst>
          </p:cNvPr>
          <p:cNvCxnSpPr/>
          <p:nvPr/>
        </p:nvCxnSpPr>
        <p:spPr>
          <a:xfrm>
            <a:off x="5029200" y="4017913"/>
            <a:ext cx="1066800" cy="979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2" name="Group 11">
            <a:extLst>
              <a:ext uri="{FF2B5EF4-FFF2-40B4-BE49-F238E27FC236}">
                <a16:creationId xmlns:a16="http://schemas.microsoft.com/office/drawing/2014/main" id="{CF3B0095-7AC8-1A98-BB8F-66DD5367550A}"/>
              </a:ext>
            </a:extLst>
          </p:cNvPr>
          <p:cNvGrpSpPr/>
          <p:nvPr/>
        </p:nvGrpSpPr>
        <p:grpSpPr>
          <a:xfrm>
            <a:off x="1059124" y="2957141"/>
            <a:ext cx="3609285" cy="2403840"/>
            <a:chOff x="1059124" y="2957141"/>
            <a:chExt cx="3609285" cy="2403840"/>
          </a:xfrm>
        </p:grpSpPr>
        <p:pic>
          <p:nvPicPr>
            <p:cNvPr id="5" name="Picture 4" descr="A factory with a crane in the background&#10;&#10;Description automatically generated">
              <a:extLst>
                <a:ext uri="{FF2B5EF4-FFF2-40B4-BE49-F238E27FC236}">
                  <a16:creationId xmlns:a16="http://schemas.microsoft.com/office/drawing/2014/main" id="{3802B3A4-271A-1AA9-82F8-DBEF32AE6DF7}"/>
                </a:ext>
              </a:extLst>
            </p:cNvPr>
            <p:cNvPicPr>
              <a:picLocks noChangeAspect="1"/>
            </p:cNvPicPr>
            <p:nvPr/>
          </p:nvPicPr>
          <p:blipFill>
            <a:blip r:embed="rId6"/>
            <a:stretch>
              <a:fillRect/>
            </a:stretch>
          </p:blipFill>
          <p:spPr>
            <a:xfrm>
              <a:off x="1059124" y="2957141"/>
              <a:ext cx="3609285" cy="2403840"/>
            </a:xfrm>
            <a:prstGeom prst="rect">
              <a:avLst/>
            </a:prstGeom>
          </p:spPr>
        </p:pic>
        <p:sp>
          <p:nvSpPr>
            <p:cNvPr id="10" name="TextBox 9">
              <a:extLst>
                <a:ext uri="{FF2B5EF4-FFF2-40B4-BE49-F238E27FC236}">
                  <a16:creationId xmlns:a16="http://schemas.microsoft.com/office/drawing/2014/main" id="{ECED9723-8EFD-AA7C-DF6A-D53C0B6AA01A}"/>
                </a:ext>
              </a:extLst>
            </p:cNvPr>
            <p:cNvSpPr txBox="1"/>
            <p:nvPr/>
          </p:nvSpPr>
          <p:spPr>
            <a:xfrm>
              <a:off x="1691465" y="3124185"/>
              <a:ext cx="2344602" cy="400110"/>
            </a:xfrm>
            <a:prstGeom prst="rect">
              <a:avLst/>
            </a:prstGeom>
            <a:noFill/>
          </p:spPr>
          <p:txBody>
            <a:bodyPr wrap="square" rtlCol="0">
              <a:spAutoFit/>
            </a:bodyPr>
            <a:lstStyle/>
            <a:p>
              <a:pPr algn="ctr"/>
              <a:r>
                <a:rPr lang="en-US" sz="2000" dirty="0">
                  <a:solidFill>
                    <a:schemeClr val="bg1"/>
                  </a:solidFill>
                  <a:latin typeface="Segoe UI Symbol" panose="020B0502040204020203" pitchFamily="34" charset="0"/>
                  <a:ea typeface="Segoe UI Symbol" panose="020B0502040204020203" pitchFamily="34" charset="0"/>
                </a:rPr>
                <a:t>Oil Refinery</a:t>
              </a:r>
            </a:p>
          </p:txBody>
        </p:sp>
      </p:grpSp>
      <p:sp>
        <p:nvSpPr>
          <p:cNvPr id="14" name="TextBox 13">
            <a:extLst>
              <a:ext uri="{FF2B5EF4-FFF2-40B4-BE49-F238E27FC236}">
                <a16:creationId xmlns:a16="http://schemas.microsoft.com/office/drawing/2014/main" id="{003EDE72-7477-D756-A8E0-6D3D775C1EEB}"/>
              </a:ext>
            </a:extLst>
          </p:cNvPr>
          <p:cNvSpPr txBox="1"/>
          <p:nvPr/>
        </p:nvSpPr>
        <p:spPr>
          <a:xfrm>
            <a:off x="11540348" y="6373186"/>
            <a:ext cx="55519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11</a:t>
            </a:r>
          </a:p>
        </p:txBody>
      </p:sp>
      <p:sp>
        <p:nvSpPr>
          <p:cNvPr id="6" name="TextBox 5">
            <a:extLst>
              <a:ext uri="{FF2B5EF4-FFF2-40B4-BE49-F238E27FC236}">
                <a16:creationId xmlns:a16="http://schemas.microsoft.com/office/drawing/2014/main" id="{E6E12B9E-A7C8-BAB0-8534-42F1750BC1F9}"/>
              </a:ext>
            </a:extLst>
          </p:cNvPr>
          <p:cNvSpPr txBox="1"/>
          <p:nvPr/>
        </p:nvSpPr>
        <p:spPr>
          <a:xfrm>
            <a:off x="978405" y="5166452"/>
            <a:ext cx="1969476" cy="246221"/>
          </a:xfrm>
          <a:prstGeom prst="rect">
            <a:avLst/>
          </a:prstGeom>
          <a:noFill/>
        </p:spPr>
        <p:txBody>
          <a:bodyPr wrap="square" rtlCol="0">
            <a:spAutoFit/>
          </a:bodyPr>
          <a:lstStyle/>
          <a:p>
            <a:r>
              <a:rPr lang="en-US" sz="1000" dirty="0">
                <a:solidFill>
                  <a:schemeClr val="bg1"/>
                </a:solidFill>
                <a:latin typeface="Segoe UI Symbol" panose="020B0502040204020203" pitchFamily="34" charset="0"/>
                <a:ea typeface="Segoe UI Symbol" panose="020B0502040204020203" pitchFamily="34" charset="0"/>
              </a:rPr>
              <a:t>Library of Congress</a:t>
            </a:r>
          </a:p>
        </p:txBody>
      </p:sp>
      <p:pic>
        <p:nvPicPr>
          <p:cNvPr id="28" name="Picture 27" descr="A group of people walking in a park&#10;&#10;Description automatically generated">
            <a:extLst>
              <a:ext uri="{FF2B5EF4-FFF2-40B4-BE49-F238E27FC236}">
                <a16:creationId xmlns:a16="http://schemas.microsoft.com/office/drawing/2014/main" id="{8A7CDCA6-9C30-0081-80F0-6BFF511B34B0}"/>
              </a:ext>
            </a:extLst>
          </p:cNvPr>
          <p:cNvPicPr>
            <a:picLocks noChangeAspect="1"/>
          </p:cNvPicPr>
          <p:nvPr/>
        </p:nvPicPr>
        <p:blipFill rotWithShape="1">
          <a:blip r:embed="rId7"/>
          <a:srcRect l="12527" b="8193"/>
          <a:stretch/>
        </p:blipFill>
        <p:spPr>
          <a:xfrm>
            <a:off x="7119055" y="3893830"/>
            <a:ext cx="2121946" cy="1670315"/>
          </a:xfrm>
          <a:prstGeom prst="rect">
            <a:avLst/>
          </a:prstGeom>
        </p:spPr>
      </p:pic>
      <p:sp>
        <p:nvSpPr>
          <p:cNvPr id="29" name="TextBox 28">
            <a:extLst>
              <a:ext uri="{FF2B5EF4-FFF2-40B4-BE49-F238E27FC236}">
                <a16:creationId xmlns:a16="http://schemas.microsoft.com/office/drawing/2014/main" id="{AD2631CF-05AD-39EB-4F5D-EA175A72459F}"/>
              </a:ext>
            </a:extLst>
          </p:cNvPr>
          <p:cNvSpPr txBox="1"/>
          <p:nvPr/>
        </p:nvSpPr>
        <p:spPr>
          <a:xfrm>
            <a:off x="8102412" y="5371375"/>
            <a:ext cx="1359653" cy="215444"/>
          </a:xfrm>
          <a:prstGeom prst="rect">
            <a:avLst/>
          </a:prstGeom>
          <a:noFill/>
        </p:spPr>
        <p:txBody>
          <a:bodyPr wrap="square" rtlCol="0">
            <a:spAutoFit/>
          </a:bodyPr>
          <a:lstStyle/>
          <a:p>
            <a:pPr algn="ctr"/>
            <a:r>
              <a:rPr lang="en-US" sz="800" dirty="0">
                <a:latin typeface="Segoe UI Symbol" panose="020B0502040204020203" pitchFamily="34" charset="0"/>
                <a:ea typeface="Segoe UI Symbol" panose="020B0502040204020203" pitchFamily="34" charset="0"/>
              </a:rPr>
              <a:t>Pranav Bhatt/Flickr</a:t>
            </a:r>
          </a:p>
        </p:txBody>
      </p:sp>
    </p:spTree>
    <p:extLst>
      <p:ext uri="{BB962C8B-B14F-4D97-AF65-F5344CB8AC3E}">
        <p14:creationId xmlns:p14="http://schemas.microsoft.com/office/powerpoint/2010/main" val="8885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9" grpId="0"/>
      <p:bldP spid="2" grpId="0" animBg="1"/>
      <p:bldP spid="16"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59BBF7D-96A4-C908-9CCF-A1BDE744DA1C}"/>
              </a:ext>
            </a:extLst>
          </p:cNvPr>
          <p:cNvSpPr txBox="1"/>
          <p:nvPr/>
        </p:nvSpPr>
        <p:spPr>
          <a:xfrm>
            <a:off x="1218737" y="1575148"/>
            <a:ext cx="5853833" cy="954107"/>
          </a:xfrm>
          <a:prstGeom prst="rect">
            <a:avLst/>
          </a:prstGeom>
          <a:noFill/>
        </p:spPr>
        <p:txBody>
          <a:bodyPr wrap="square" rtlCol="0">
            <a:spAutoFit/>
          </a:bodyPr>
          <a:lstStyle/>
          <a:p>
            <a:r>
              <a:rPr lang="en-US" sz="2800" dirty="0">
                <a:latin typeface="Segoe UI Symbol" panose="020B0502040204020203" pitchFamily="34" charset="0"/>
                <a:ea typeface="Segoe UI Symbol" panose="020B0502040204020203" pitchFamily="34" charset="0"/>
              </a:rPr>
              <a:t>In 1950, about 2 million tons of plastic were made worldwide.</a:t>
            </a:r>
          </a:p>
        </p:txBody>
      </p:sp>
      <p:pic>
        <p:nvPicPr>
          <p:cNvPr id="7" name="Picture 6" descr="A picture containing text&#10;&#10;Description automatically generated">
            <a:extLst>
              <a:ext uri="{FF2B5EF4-FFF2-40B4-BE49-F238E27FC236}">
                <a16:creationId xmlns:a16="http://schemas.microsoft.com/office/drawing/2014/main" id="{8CFC6801-C255-1D43-F3B6-A6D603896323}"/>
              </a:ext>
            </a:extLst>
          </p:cNvPr>
          <p:cNvPicPr>
            <a:picLocks noChangeAspect="1"/>
          </p:cNvPicPr>
          <p:nvPr/>
        </p:nvPicPr>
        <p:blipFill>
          <a:blip r:embed="rId3"/>
          <a:stretch>
            <a:fillRect/>
          </a:stretch>
        </p:blipFill>
        <p:spPr>
          <a:xfrm>
            <a:off x="7653400" y="0"/>
            <a:ext cx="3545331" cy="6858000"/>
          </a:xfrm>
          <a:prstGeom prst="rect">
            <a:avLst/>
          </a:prstGeom>
        </p:spPr>
      </p:pic>
      <p:sp>
        <p:nvSpPr>
          <p:cNvPr id="8" name="TextBox 7">
            <a:extLst>
              <a:ext uri="{FF2B5EF4-FFF2-40B4-BE49-F238E27FC236}">
                <a16:creationId xmlns:a16="http://schemas.microsoft.com/office/drawing/2014/main" id="{3DC8A0D7-2891-C762-4050-830F5FB7D3ED}"/>
              </a:ext>
            </a:extLst>
          </p:cNvPr>
          <p:cNvSpPr txBox="1"/>
          <p:nvPr/>
        </p:nvSpPr>
        <p:spPr>
          <a:xfrm>
            <a:off x="5929443" y="5282852"/>
            <a:ext cx="1723957" cy="646331"/>
          </a:xfrm>
          <a:prstGeom prst="rect">
            <a:avLst/>
          </a:prstGeom>
          <a:noFill/>
        </p:spPr>
        <p:txBody>
          <a:bodyPr wrap="square" rtlCol="0">
            <a:spAutoFit/>
          </a:bodyPr>
          <a:lstStyle/>
          <a:p>
            <a:r>
              <a:rPr lang="en-US" dirty="0">
                <a:latin typeface="Segoe UI Symbol" panose="020B0502040204020203" pitchFamily="34" charset="0"/>
                <a:ea typeface="Segoe UI Symbol" panose="020B0502040204020203" pitchFamily="34" charset="0"/>
              </a:rPr>
              <a:t>Life Magazine, August 1955</a:t>
            </a:r>
          </a:p>
        </p:txBody>
      </p:sp>
      <p:sp>
        <p:nvSpPr>
          <p:cNvPr id="2" name="TextBox 1">
            <a:extLst>
              <a:ext uri="{FF2B5EF4-FFF2-40B4-BE49-F238E27FC236}">
                <a16:creationId xmlns:a16="http://schemas.microsoft.com/office/drawing/2014/main" id="{659CBEBA-8A61-E973-402F-2A1E45B8A3CD}"/>
              </a:ext>
            </a:extLst>
          </p:cNvPr>
          <p:cNvSpPr txBox="1"/>
          <p:nvPr/>
        </p:nvSpPr>
        <p:spPr>
          <a:xfrm>
            <a:off x="11608904" y="6373186"/>
            <a:ext cx="486644"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12</a:t>
            </a:r>
          </a:p>
        </p:txBody>
      </p:sp>
      <p:sp>
        <p:nvSpPr>
          <p:cNvPr id="3" name="TextBox 2">
            <a:extLst>
              <a:ext uri="{FF2B5EF4-FFF2-40B4-BE49-F238E27FC236}">
                <a16:creationId xmlns:a16="http://schemas.microsoft.com/office/drawing/2014/main" id="{E73A2D59-1A47-049E-1099-6EE2C56A110B}"/>
              </a:ext>
            </a:extLst>
          </p:cNvPr>
          <p:cNvSpPr txBox="1"/>
          <p:nvPr/>
        </p:nvSpPr>
        <p:spPr>
          <a:xfrm>
            <a:off x="5929443" y="5971104"/>
            <a:ext cx="1723957" cy="707886"/>
          </a:xfrm>
          <a:prstGeom prst="rect">
            <a:avLst/>
          </a:prstGeom>
          <a:noFill/>
        </p:spPr>
        <p:txBody>
          <a:bodyPr wrap="square" rtlCol="0">
            <a:spAutoFit/>
          </a:bodyPr>
          <a:lstStyle/>
          <a:p>
            <a:r>
              <a:rPr lang="en-US" sz="1000" dirty="0">
                <a:latin typeface="Segoe UI Symbol" panose="020B0502040204020203" pitchFamily="34" charset="0"/>
                <a:ea typeface="Segoe UI Symbol" panose="020B0502040204020203" pitchFamily="34" charset="0"/>
              </a:rPr>
              <a:t>Photo by Peter Stackpole/Life Picture Collection/Courtesy of Getty Images</a:t>
            </a:r>
          </a:p>
        </p:txBody>
      </p:sp>
    </p:spTree>
    <p:extLst>
      <p:ext uri="{BB962C8B-B14F-4D97-AF65-F5344CB8AC3E}">
        <p14:creationId xmlns:p14="http://schemas.microsoft.com/office/powerpoint/2010/main" val="3080408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E618063-1C20-37FC-3DBA-E11FD15EE1A8}"/>
              </a:ext>
            </a:extLst>
          </p:cNvPr>
          <p:cNvSpPr txBox="1"/>
          <p:nvPr/>
        </p:nvSpPr>
        <p:spPr>
          <a:xfrm>
            <a:off x="1218737" y="3778951"/>
            <a:ext cx="5853833" cy="1384995"/>
          </a:xfrm>
          <a:prstGeom prst="rect">
            <a:avLst/>
          </a:prstGeom>
          <a:noFill/>
        </p:spPr>
        <p:txBody>
          <a:bodyPr wrap="square" rtlCol="0">
            <a:spAutoFit/>
          </a:bodyPr>
          <a:lstStyle/>
          <a:p>
            <a:r>
              <a:rPr lang="en-US" sz="2800" dirty="0">
                <a:latin typeface="Segoe UI Symbol" panose="020B0502040204020203" pitchFamily="34" charset="0"/>
                <a:ea typeface="Segoe UI Symbol" panose="020B0502040204020203" pitchFamily="34" charset="0"/>
              </a:rPr>
              <a:t>In 2019 alone, more than 460 million tons of plastic were produced globally.</a:t>
            </a:r>
          </a:p>
        </p:txBody>
      </p:sp>
      <p:sp>
        <p:nvSpPr>
          <p:cNvPr id="5" name="TextBox 4">
            <a:extLst>
              <a:ext uri="{FF2B5EF4-FFF2-40B4-BE49-F238E27FC236}">
                <a16:creationId xmlns:a16="http://schemas.microsoft.com/office/drawing/2014/main" id="{B59BBF7D-96A4-C908-9CCF-A1BDE744DA1C}"/>
              </a:ext>
            </a:extLst>
          </p:cNvPr>
          <p:cNvSpPr txBox="1"/>
          <p:nvPr/>
        </p:nvSpPr>
        <p:spPr>
          <a:xfrm>
            <a:off x="1218737" y="1694054"/>
            <a:ext cx="5853833" cy="954107"/>
          </a:xfrm>
          <a:prstGeom prst="rect">
            <a:avLst/>
          </a:prstGeom>
          <a:noFill/>
        </p:spPr>
        <p:txBody>
          <a:bodyPr wrap="square" rtlCol="0">
            <a:spAutoFit/>
          </a:bodyPr>
          <a:lstStyle/>
          <a:p>
            <a:r>
              <a:rPr lang="en-US" sz="2800" dirty="0">
                <a:latin typeface="Segoe UI Symbol" panose="020B0502040204020203" pitchFamily="34" charset="0"/>
                <a:ea typeface="Segoe UI Symbol" panose="020B0502040204020203" pitchFamily="34" charset="0"/>
              </a:rPr>
              <a:t>In 1950, about 2 million tons of plastic were made worldwide.</a:t>
            </a:r>
          </a:p>
        </p:txBody>
      </p:sp>
      <p:pic>
        <p:nvPicPr>
          <p:cNvPr id="13" name="Picture 12">
            <a:extLst>
              <a:ext uri="{FF2B5EF4-FFF2-40B4-BE49-F238E27FC236}">
                <a16:creationId xmlns:a16="http://schemas.microsoft.com/office/drawing/2014/main" id="{B9E7724C-A740-1A3E-CA03-A784D8ECDD66}"/>
              </a:ext>
            </a:extLst>
          </p:cNvPr>
          <p:cNvPicPr>
            <a:picLocks noChangeAspect="1"/>
          </p:cNvPicPr>
          <p:nvPr/>
        </p:nvPicPr>
        <p:blipFill rotWithShape="1">
          <a:blip r:embed="rId3"/>
          <a:srcRect t="4788" b="9362"/>
          <a:stretch/>
        </p:blipFill>
        <p:spPr>
          <a:xfrm>
            <a:off x="7147801" y="3610099"/>
            <a:ext cx="5044198" cy="3247901"/>
          </a:xfrm>
          <a:prstGeom prst="rect">
            <a:avLst/>
          </a:prstGeom>
        </p:spPr>
      </p:pic>
      <p:pic>
        <p:nvPicPr>
          <p:cNvPr id="15" name="Picture 14" descr="A pile of plastic bags&#10;&#10;Description automatically generated with low confidence">
            <a:extLst>
              <a:ext uri="{FF2B5EF4-FFF2-40B4-BE49-F238E27FC236}">
                <a16:creationId xmlns:a16="http://schemas.microsoft.com/office/drawing/2014/main" id="{5D5567D9-708D-1D5B-ACF4-5914C09EE295}"/>
              </a:ext>
            </a:extLst>
          </p:cNvPr>
          <p:cNvPicPr>
            <a:picLocks noChangeAspect="1"/>
          </p:cNvPicPr>
          <p:nvPr/>
        </p:nvPicPr>
        <p:blipFill rotWithShape="1">
          <a:blip r:embed="rId4"/>
          <a:srcRect t="4670" b="-213"/>
          <a:stretch/>
        </p:blipFill>
        <p:spPr>
          <a:xfrm>
            <a:off x="7153984" y="0"/>
            <a:ext cx="5038016" cy="3610099"/>
          </a:xfrm>
          <a:prstGeom prst="rect">
            <a:avLst/>
          </a:prstGeom>
        </p:spPr>
      </p:pic>
      <p:sp>
        <p:nvSpPr>
          <p:cNvPr id="2" name="TextBox 1">
            <a:extLst>
              <a:ext uri="{FF2B5EF4-FFF2-40B4-BE49-F238E27FC236}">
                <a16:creationId xmlns:a16="http://schemas.microsoft.com/office/drawing/2014/main" id="{30C8D6F9-9500-ADDD-3E07-AFA099FFF78D}"/>
              </a:ext>
            </a:extLst>
          </p:cNvPr>
          <p:cNvSpPr txBox="1"/>
          <p:nvPr/>
        </p:nvSpPr>
        <p:spPr>
          <a:xfrm>
            <a:off x="11555896" y="6373186"/>
            <a:ext cx="539652" cy="400110"/>
          </a:xfrm>
          <a:prstGeom prst="rect">
            <a:avLst/>
          </a:prstGeom>
          <a:noFill/>
        </p:spPr>
        <p:txBody>
          <a:bodyPr wrap="square" rtlCol="0">
            <a:spAutoFit/>
          </a:bodyPr>
          <a:lstStyle/>
          <a:p>
            <a:pPr algn="ctr"/>
            <a:r>
              <a:rPr lang="en-US" sz="2000" dirty="0">
                <a:solidFill>
                  <a:schemeClr val="bg1"/>
                </a:solidFill>
                <a:latin typeface="Segoe UI Symbol" panose="020B0502040204020203" pitchFamily="34" charset="0"/>
                <a:ea typeface="Segoe UI Symbol" panose="020B0502040204020203" pitchFamily="34" charset="0"/>
              </a:rPr>
              <a:t>13</a:t>
            </a:r>
          </a:p>
        </p:txBody>
      </p:sp>
      <p:sp>
        <p:nvSpPr>
          <p:cNvPr id="3" name="TextBox 2">
            <a:extLst>
              <a:ext uri="{FF2B5EF4-FFF2-40B4-BE49-F238E27FC236}">
                <a16:creationId xmlns:a16="http://schemas.microsoft.com/office/drawing/2014/main" id="{6DC34210-7381-822A-A726-E84B0540FCF5}"/>
              </a:ext>
            </a:extLst>
          </p:cNvPr>
          <p:cNvSpPr txBox="1"/>
          <p:nvPr/>
        </p:nvSpPr>
        <p:spPr>
          <a:xfrm>
            <a:off x="7147800" y="3348489"/>
            <a:ext cx="2493818" cy="246221"/>
          </a:xfrm>
          <a:prstGeom prst="rect">
            <a:avLst/>
          </a:prstGeom>
          <a:noFill/>
        </p:spPr>
        <p:txBody>
          <a:bodyPr wrap="square" rtlCol="0">
            <a:spAutoFit/>
          </a:bodyPr>
          <a:lstStyle/>
          <a:p>
            <a:r>
              <a:rPr lang="en-US" sz="1000" dirty="0">
                <a:solidFill>
                  <a:schemeClr val="bg1"/>
                </a:solidFill>
                <a:latin typeface="Segoe UI Symbol" panose="020B0502040204020203" pitchFamily="34" charset="0"/>
                <a:ea typeface="Segoe UI Symbol" panose="020B0502040204020203" pitchFamily="34" charset="0"/>
              </a:rPr>
              <a:t>Wiki/Streetwise Cycle</a:t>
            </a:r>
          </a:p>
        </p:txBody>
      </p:sp>
      <p:sp>
        <p:nvSpPr>
          <p:cNvPr id="6" name="TextBox 5">
            <a:extLst>
              <a:ext uri="{FF2B5EF4-FFF2-40B4-BE49-F238E27FC236}">
                <a16:creationId xmlns:a16="http://schemas.microsoft.com/office/drawing/2014/main" id="{4AEA79C6-3C10-D020-E995-56387C4E3107}"/>
              </a:ext>
            </a:extLst>
          </p:cNvPr>
          <p:cNvSpPr txBox="1"/>
          <p:nvPr/>
        </p:nvSpPr>
        <p:spPr>
          <a:xfrm>
            <a:off x="7147800" y="6596390"/>
            <a:ext cx="2493818" cy="261610"/>
          </a:xfrm>
          <a:prstGeom prst="rect">
            <a:avLst/>
          </a:prstGeom>
          <a:noFill/>
        </p:spPr>
        <p:txBody>
          <a:bodyPr wrap="square" rtlCol="0">
            <a:spAutoFit/>
          </a:bodyPr>
          <a:lstStyle/>
          <a:p>
            <a:r>
              <a:rPr lang="en-US" sz="1050" dirty="0">
                <a:solidFill>
                  <a:schemeClr val="bg1"/>
                </a:solidFill>
                <a:latin typeface="Segoe UI Symbol" panose="020B0502040204020203" pitchFamily="34" charset="0"/>
                <a:ea typeface="Segoe UI Symbol" panose="020B0502040204020203" pitchFamily="34" charset="0"/>
              </a:rPr>
              <a:t>Wiki/</a:t>
            </a:r>
            <a:r>
              <a:rPr lang="en-US" sz="1000" dirty="0">
                <a:solidFill>
                  <a:schemeClr val="bg1"/>
                </a:solidFill>
                <a:latin typeface="Segoe UI Symbol" panose="020B0502040204020203" pitchFamily="34" charset="0"/>
                <a:ea typeface="Segoe UI Symbol" panose="020B0502040204020203" pitchFamily="34" charset="0"/>
              </a:rPr>
              <a:t>Fibermesh007</a:t>
            </a:r>
            <a:endParaRPr lang="en-US" sz="1050" dirty="0">
              <a:solidFill>
                <a:schemeClr val="bg1"/>
              </a:solidFill>
              <a:latin typeface="Segoe UI Symbol" panose="020B0502040204020203" pitchFamily="34" charset="0"/>
              <a:ea typeface="Segoe UI Symbol" panose="020B0502040204020203" pitchFamily="34" charset="0"/>
            </a:endParaRPr>
          </a:p>
        </p:txBody>
      </p:sp>
    </p:spTree>
    <p:extLst>
      <p:ext uri="{BB962C8B-B14F-4D97-AF65-F5344CB8AC3E}">
        <p14:creationId xmlns:p14="http://schemas.microsoft.com/office/powerpoint/2010/main" val="14783975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38ABE7E-4218-FAE6-4A80-F3BE830707AB}"/>
              </a:ext>
            </a:extLst>
          </p:cNvPr>
          <p:cNvSpPr txBox="1"/>
          <p:nvPr/>
        </p:nvSpPr>
        <p:spPr>
          <a:xfrm>
            <a:off x="1081385" y="1099256"/>
            <a:ext cx="10489035" cy="523220"/>
          </a:xfrm>
          <a:prstGeom prst="rect">
            <a:avLst/>
          </a:prstGeom>
          <a:noFill/>
        </p:spPr>
        <p:txBody>
          <a:bodyPr wrap="square" rtlCol="0">
            <a:spAutoFit/>
          </a:bodyPr>
          <a:lstStyle/>
          <a:p>
            <a:r>
              <a:rPr lang="en-US" sz="2800" dirty="0">
                <a:latin typeface="Segoe UI Symbol" panose="020B0502040204020203" pitchFamily="34" charset="0"/>
                <a:ea typeface="Segoe UI Symbol" panose="020B0502040204020203" pitchFamily="34" charset="0"/>
              </a:rPr>
              <a:t>One million tons of plastic weigh more than ten aircraft carriers.</a:t>
            </a:r>
          </a:p>
        </p:txBody>
      </p:sp>
      <p:pic>
        <p:nvPicPr>
          <p:cNvPr id="6" name="Picture 5" descr="Chart, bar chart&#10;&#10;Description automatically generated">
            <a:extLst>
              <a:ext uri="{FF2B5EF4-FFF2-40B4-BE49-F238E27FC236}">
                <a16:creationId xmlns:a16="http://schemas.microsoft.com/office/drawing/2014/main" id="{5690E7AB-3282-BA06-0439-8FE6460274F2}"/>
              </a:ext>
            </a:extLst>
          </p:cNvPr>
          <p:cNvPicPr>
            <a:picLocks noChangeAspect="1"/>
          </p:cNvPicPr>
          <p:nvPr/>
        </p:nvPicPr>
        <p:blipFill rotWithShape="1">
          <a:blip r:embed="rId3"/>
          <a:srcRect/>
          <a:stretch/>
        </p:blipFill>
        <p:spPr>
          <a:xfrm>
            <a:off x="7212527" y="2336443"/>
            <a:ext cx="4357893" cy="3939162"/>
          </a:xfrm>
          <a:prstGeom prst="rect">
            <a:avLst/>
          </a:prstGeom>
        </p:spPr>
      </p:pic>
      <p:pic>
        <p:nvPicPr>
          <p:cNvPr id="10" name="Picture 9" descr="A picture containing water, sky, outdoor, ship&#10;&#10;Description automatically generated">
            <a:extLst>
              <a:ext uri="{FF2B5EF4-FFF2-40B4-BE49-F238E27FC236}">
                <a16:creationId xmlns:a16="http://schemas.microsoft.com/office/drawing/2014/main" id="{2983F0D6-F7EB-0C7F-59E7-D06340E9473F}"/>
              </a:ext>
            </a:extLst>
          </p:cNvPr>
          <p:cNvPicPr>
            <a:picLocks noChangeAspect="1"/>
          </p:cNvPicPr>
          <p:nvPr/>
        </p:nvPicPr>
        <p:blipFill rotWithShape="1">
          <a:blip r:embed="rId4"/>
          <a:srcRect t="1136" b="11096"/>
          <a:stretch/>
        </p:blipFill>
        <p:spPr>
          <a:xfrm>
            <a:off x="1081385" y="2336443"/>
            <a:ext cx="2043714" cy="1280447"/>
          </a:xfrm>
          <a:prstGeom prst="rect">
            <a:avLst/>
          </a:prstGeom>
        </p:spPr>
      </p:pic>
      <p:pic>
        <p:nvPicPr>
          <p:cNvPr id="14" name="Picture 13" descr="A picture containing water, sky, outdoor, ship&#10;&#10;Description automatically generated">
            <a:extLst>
              <a:ext uri="{FF2B5EF4-FFF2-40B4-BE49-F238E27FC236}">
                <a16:creationId xmlns:a16="http://schemas.microsoft.com/office/drawing/2014/main" id="{BE2187AB-07F7-04B0-36A3-0827E0AB982E}"/>
              </a:ext>
            </a:extLst>
          </p:cNvPr>
          <p:cNvPicPr>
            <a:picLocks noChangeAspect="1"/>
          </p:cNvPicPr>
          <p:nvPr/>
        </p:nvPicPr>
        <p:blipFill rotWithShape="1">
          <a:blip r:embed="rId4"/>
          <a:srcRect t="1136" b="11096"/>
          <a:stretch/>
        </p:blipFill>
        <p:spPr>
          <a:xfrm>
            <a:off x="3125099" y="2336443"/>
            <a:ext cx="2043714" cy="1280447"/>
          </a:xfrm>
          <a:prstGeom prst="rect">
            <a:avLst/>
          </a:prstGeom>
        </p:spPr>
      </p:pic>
      <p:pic>
        <p:nvPicPr>
          <p:cNvPr id="15" name="Picture 14" descr="A picture containing water, sky, outdoor, ship&#10;&#10;Description automatically generated">
            <a:extLst>
              <a:ext uri="{FF2B5EF4-FFF2-40B4-BE49-F238E27FC236}">
                <a16:creationId xmlns:a16="http://schemas.microsoft.com/office/drawing/2014/main" id="{55D1CA05-06B4-F64A-C2CB-BCD94453CA06}"/>
              </a:ext>
            </a:extLst>
          </p:cNvPr>
          <p:cNvPicPr>
            <a:picLocks noChangeAspect="1"/>
          </p:cNvPicPr>
          <p:nvPr/>
        </p:nvPicPr>
        <p:blipFill rotWithShape="1">
          <a:blip r:embed="rId4"/>
          <a:srcRect t="1136" b="11096"/>
          <a:stretch/>
        </p:blipFill>
        <p:spPr>
          <a:xfrm>
            <a:off x="1081385" y="4849956"/>
            <a:ext cx="2043714" cy="1280447"/>
          </a:xfrm>
          <a:prstGeom prst="rect">
            <a:avLst/>
          </a:prstGeom>
        </p:spPr>
      </p:pic>
      <p:pic>
        <p:nvPicPr>
          <p:cNvPr id="16" name="Picture 15" descr="A picture containing water, sky, outdoor, ship&#10;&#10;Description automatically generated">
            <a:extLst>
              <a:ext uri="{FF2B5EF4-FFF2-40B4-BE49-F238E27FC236}">
                <a16:creationId xmlns:a16="http://schemas.microsoft.com/office/drawing/2014/main" id="{388E57EF-BC8F-2FA6-2233-15F4D707CD8C}"/>
              </a:ext>
            </a:extLst>
          </p:cNvPr>
          <p:cNvPicPr>
            <a:picLocks noChangeAspect="1"/>
          </p:cNvPicPr>
          <p:nvPr/>
        </p:nvPicPr>
        <p:blipFill rotWithShape="1">
          <a:blip r:embed="rId4"/>
          <a:srcRect t="1136" b="11096"/>
          <a:stretch/>
        </p:blipFill>
        <p:spPr>
          <a:xfrm>
            <a:off x="1081385" y="3574038"/>
            <a:ext cx="2043714" cy="1280447"/>
          </a:xfrm>
          <a:prstGeom prst="rect">
            <a:avLst/>
          </a:prstGeom>
        </p:spPr>
      </p:pic>
      <p:pic>
        <p:nvPicPr>
          <p:cNvPr id="17" name="Picture 16" descr="A picture containing water, sky, outdoor, ship&#10;&#10;Description automatically generated">
            <a:extLst>
              <a:ext uri="{FF2B5EF4-FFF2-40B4-BE49-F238E27FC236}">
                <a16:creationId xmlns:a16="http://schemas.microsoft.com/office/drawing/2014/main" id="{22568D3A-637F-C100-5BCC-29AD2C72706B}"/>
              </a:ext>
            </a:extLst>
          </p:cNvPr>
          <p:cNvPicPr>
            <a:picLocks noChangeAspect="1"/>
          </p:cNvPicPr>
          <p:nvPr/>
        </p:nvPicPr>
        <p:blipFill rotWithShape="1">
          <a:blip r:embed="rId4"/>
          <a:srcRect t="1136" b="11096"/>
          <a:stretch/>
        </p:blipFill>
        <p:spPr>
          <a:xfrm>
            <a:off x="3125099" y="3574038"/>
            <a:ext cx="2043714" cy="1280447"/>
          </a:xfrm>
          <a:prstGeom prst="rect">
            <a:avLst/>
          </a:prstGeom>
        </p:spPr>
      </p:pic>
      <p:pic>
        <p:nvPicPr>
          <p:cNvPr id="18" name="Picture 17" descr="A picture containing water, sky, outdoor, ship&#10;&#10;Description automatically generated">
            <a:extLst>
              <a:ext uri="{FF2B5EF4-FFF2-40B4-BE49-F238E27FC236}">
                <a16:creationId xmlns:a16="http://schemas.microsoft.com/office/drawing/2014/main" id="{F5C04E9A-156F-F946-47E0-092C574B25A4}"/>
              </a:ext>
            </a:extLst>
          </p:cNvPr>
          <p:cNvPicPr>
            <a:picLocks noChangeAspect="1"/>
          </p:cNvPicPr>
          <p:nvPr/>
        </p:nvPicPr>
        <p:blipFill rotWithShape="1">
          <a:blip r:embed="rId4"/>
          <a:srcRect t="1136" b="11096"/>
          <a:stretch/>
        </p:blipFill>
        <p:spPr>
          <a:xfrm>
            <a:off x="3125099" y="4854077"/>
            <a:ext cx="2043714" cy="1280447"/>
          </a:xfrm>
          <a:prstGeom prst="rect">
            <a:avLst/>
          </a:prstGeom>
        </p:spPr>
      </p:pic>
      <p:pic>
        <p:nvPicPr>
          <p:cNvPr id="19" name="Picture 18" descr="A picture containing water, sky, outdoor, ship&#10;&#10;Description automatically generated">
            <a:extLst>
              <a:ext uri="{FF2B5EF4-FFF2-40B4-BE49-F238E27FC236}">
                <a16:creationId xmlns:a16="http://schemas.microsoft.com/office/drawing/2014/main" id="{46667A9E-D070-7442-9C95-49292B5C6780}"/>
              </a:ext>
            </a:extLst>
          </p:cNvPr>
          <p:cNvPicPr>
            <a:picLocks noChangeAspect="1"/>
          </p:cNvPicPr>
          <p:nvPr/>
        </p:nvPicPr>
        <p:blipFill rotWithShape="1">
          <a:blip r:embed="rId4"/>
          <a:srcRect t="1136" b="11096"/>
          <a:stretch/>
        </p:blipFill>
        <p:spPr>
          <a:xfrm>
            <a:off x="5168813" y="2336443"/>
            <a:ext cx="2043714" cy="1280447"/>
          </a:xfrm>
          <a:prstGeom prst="rect">
            <a:avLst/>
          </a:prstGeom>
        </p:spPr>
      </p:pic>
      <p:pic>
        <p:nvPicPr>
          <p:cNvPr id="20" name="Picture 19" descr="A picture containing water, sky, outdoor, ship&#10;&#10;Description automatically generated">
            <a:extLst>
              <a:ext uri="{FF2B5EF4-FFF2-40B4-BE49-F238E27FC236}">
                <a16:creationId xmlns:a16="http://schemas.microsoft.com/office/drawing/2014/main" id="{ECE09BA4-7D9A-E52B-1C4E-7D72EE5F641A}"/>
              </a:ext>
            </a:extLst>
          </p:cNvPr>
          <p:cNvPicPr>
            <a:picLocks noChangeAspect="1"/>
          </p:cNvPicPr>
          <p:nvPr/>
        </p:nvPicPr>
        <p:blipFill rotWithShape="1">
          <a:blip r:embed="rId4"/>
          <a:srcRect t="1136" b="11096"/>
          <a:stretch/>
        </p:blipFill>
        <p:spPr>
          <a:xfrm>
            <a:off x="5168813" y="3574038"/>
            <a:ext cx="2043714" cy="1280447"/>
          </a:xfrm>
          <a:prstGeom prst="rect">
            <a:avLst/>
          </a:prstGeom>
        </p:spPr>
      </p:pic>
      <p:pic>
        <p:nvPicPr>
          <p:cNvPr id="21" name="Picture 20" descr="A picture containing water, sky, outdoor, ship&#10;&#10;Description automatically generated">
            <a:extLst>
              <a:ext uri="{FF2B5EF4-FFF2-40B4-BE49-F238E27FC236}">
                <a16:creationId xmlns:a16="http://schemas.microsoft.com/office/drawing/2014/main" id="{B7B3030A-9F6A-42F4-FA3A-17F50C252E3C}"/>
              </a:ext>
            </a:extLst>
          </p:cNvPr>
          <p:cNvPicPr>
            <a:picLocks noChangeAspect="1"/>
          </p:cNvPicPr>
          <p:nvPr/>
        </p:nvPicPr>
        <p:blipFill rotWithShape="1">
          <a:blip r:embed="rId4"/>
          <a:srcRect t="1136" b="11096"/>
          <a:stretch/>
        </p:blipFill>
        <p:spPr>
          <a:xfrm>
            <a:off x="5168813" y="4854077"/>
            <a:ext cx="2043714" cy="1280447"/>
          </a:xfrm>
          <a:prstGeom prst="rect">
            <a:avLst/>
          </a:prstGeom>
        </p:spPr>
      </p:pic>
      <p:pic>
        <p:nvPicPr>
          <p:cNvPr id="22" name="Picture 21" descr="A picture containing water, sky, outdoor, ship&#10;&#10;Description automatically generated">
            <a:extLst>
              <a:ext uri="{FF2B5EF4-FFF2-40B4-BE49-F238E27FC236}">
                <a16:creationId xmlns:a16="http://schemas.microsoft.com/office/drawing/2014/main" id="{87E2BE39-5E49-3148-3C13-E9B46D5ED501}"/>
              </a:ext>
            </a:extLst>
          </p:cNvPr>
          <p:cNvPicPr>
            <a:picLocks noChangeAspect="1"/>
          </p:cNvPicPr>
          <p:nvPr/>
        </p:nvPicPr>
        <p:blipFill rotWithShape="1">
          <a:blip r:embed="rId4"/>
          <a:srcRect t="1136" b="14034"/>
          <a:stretch/>
        </p:blipFill>
        <p:spPr>
          <a:xfrm>
            <a:off x="7212527" y="2336443"/>
            <a:ext cx="2043714" cy="1237595"/>
          </a:xfrm>
          <a:prstGeom prst="rect">
            <a:avLst/>
          </a:prstGeom>
        </p:spPr>
      </p:pic>
      <p:sp>
        <p:nvSpPr>
          <p:cNvPr id="23" name="TextBox 22">
            <a:extLst>
              <a:ext uri="{FF2B5EF4-FFF2-40B4-BE49-F238E27FC236}">
                <a16:creationId xmlns:a16="http://schemas.microsoft.com/office/drawing/2014/main" id="{14DC6CA7-C7CB-D5A1-4806-866CD7617A85}"/>
              </a:ext>
            </a:extLst>
          </p:cNvPr>
          <p:cNvSpPr txBox="1"/>
          <p:nvPr/>
        </p:nvSpPr>
        <p:spPr>
          <a:xfrm>
            <a:off x="177335" y="6463616"/>
            <a:ext cx="4484318" cy="246221"/>
          </a:xfrm>
          <a:prstGeom prst="rect">
            <a:avLst/>
          </a:prstGeom>
          <a:noFill/>
        </p:spPr>
        <p:txBody>
          <a:bodyPr wrap="square" rtlCol="0">
            <a:spAutoFit/>
          </a:bodyPr>
          <a:lstStyle/>
          <a:p>
            <a:r>
              <a:rPr lang="en-US" sz="1000" dirty="0">
                <a:latin typeface="Segoe UI Symbol" panose="020B0502040204020203" pitchFamily="34" charset="0"/>
                <a:ea typeface="Segoe UI Symbol" panose="020B0502040204020203" pitchFamily="34" charset="0"/>
              </a:rPr>
              <a:t>Image Credit: Wiki/Harry Andrew D. Gordon</a:t>
            </a:r>
          </a:p>
        </p:txBody>
      </p:sp>
      <p:sp>
        <p:nvSpPr>
          <p:cNvPr id="2" name="TextBox 1">
            <a:extLst>
              <a:ext uri="{FF2B5EF4-FFF2-40B4-BE49-F238E27FC236}">
                <a16:creationId xmlns:a16="http://schemas.microsoft.com/office/drawing/2014/main" id="{5F43FCEA-C5A6-5621-A8D8-ED5BBFB55B1D}"/>
              </a:ext>
            </a:extLst>
          </p:cNvPr>
          <p:cNvSpPr txBox="1"/>
          <p:nvPr/>
        </p:nvSpPr>
        <p:spPr>
          <a:xfrm>
            <a:off x="11570420" y="6373186"/>
            <a:ext cx="525127"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14</a:t>
            </a:r>
          </a:p>
        </p:txBody>
      </p:sp>
    </p:spTree>
    <p:extLst>
      <p:ext uri="{BB962C8B-B14F-4D97-AF65-F5344CB8AC3E}">
        <p14:creationId xmlns:p14="http://schemas.microsoft.com/office/powerpoint/2010/main" val="3592846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9E2AD39-ED96-FBFD-D6D6-85F2605AD2BF}"/>
              </a:ext>
            </a:extLst>
          </p:cNvPr>
          <p:cNvSpPr txBox="1"/>
          <p:nvPr/>
        </p:nvSpPr>
        <p:spPr>
          <a:xfrm>
            <a:off x="858650" y="1771999"/>
            <a:ext cx="5853833" cy="1384995"/>
          </a:xfrm>
          <a:prstGeom prst="rect">
            <a:avLst/>
          </a:prstGeom>
          <a:noFill/>
        </p:spPr>
        <p:txBody>
          <a:bodyPr wrap="square" rtlCol="0">
            <a:spAutoFit/>
          </a:bodyPr>
          <a:lstStyle/>
          <a:p>
            <a:r>
              <a:rPr lang="en-US" sz="2800" dirty="0">
                <a:latin typeface="Segoe UI Symbol" panose="020B0502040204020203" pitchFamily="34" charset="0"/>
                <a:ea typeface="Segoe UI Symbol" panose="020B0502040204020203" pitchFamily="34" charset="0"/>
              </a:rPr>
              <a:t>Since the beginning of plastics production, over 9.5 billion tons of plastic have been produced.</a:t>
            </a:r>
          </a:p>
        </p:txBody>
      </p:sp>
      <p:sp>
        <p:nvSpPr>
          <p:cNvPr id="5" name="TextBox 4">
            <a:extLst>
              <a:ext uri="{FF2B5EF4-FFF2-40B4-BE49-F238E27FC236}">
                <a16:creationId xmlns:a16="http://schemas.microsoft.com/office/drawing/2014/main" id="{DB86A0D8-17BE-0627-B872-1C49498A4F6B}"/>
              </a:ext>
            </a:extLst>
          </p:cNvPr>
          <p:cNvSpPr txBox="1"/>
          <p:nvPr/>
        </p:nvSpPr>
        <p:spPr>
          <a:xfrm>
            <a:off x="858650" y="4224227"/>
            <a:ext cx="5853833" cy="954107"/>
          </a:xfrm>
          <a:prstGeom prst="rect">
            <a:avLst/>
          </a:prstGeom>
          <a:noFill/>
        </p:spPr>
        <p:txBody>
          <a:bodyPr wrap="square" rtlCol="0">
            <a:spAutoFit/>
          </a:bodyPr>
          <a:lstStyle/>
          <a:p>
            <a:r>
              <a:rPr lang="en-US" sz="2800" dirty="0">
                <a:latin typeface="Segoe UI Symbol" panose="020B0502040204020203" pitchFamily="34" charset="0"/>
                <a:ea typeface="Segoe UI Symbol" panose="020B0502040204020203" pitchFamily="34" charset="0"/>
              </a:rPr>
              <a:t>That’s more than one ton of plastic for every person alive today.</a:t>
            </a:r>
          </a:p>
        </p:txBody>
      </p:sp>
      <p:pic>
        <p:nvPicPr>
          <p:cNvPr id="6" name="Picture 5" descr="A picture containing water, sky, outdoor, ship&#10;&#10;Description automatically generated">
            <a:extLst>
              <a:ext uri="{FF2B5EF4-FFF2-40B4-BE49-F238E27FC236}">
                <a16:creationId xmlns:a16="http://schemas.microsoft.com/office/drawing/2014/main" id="{CA836692-FC66-D765-B011-928EE9D69D06}"/>
              </a:ext>
            </a:extLst>
          </p:cNvPr>
          <p:cNvPicPr>
            <a:picLocks noChangeAspect="1"/>
          </p:cNvPicPr>
          <p:nvPr/>
        </p:nvPicPr>
        <p:blipFill rotWithShape="1">
          <a:blip r:embed="rId3"/>
          <a:srcRect t="1136" b="11096"/>
          <a:stretch/>
        </p:blipFill>
        <p:spPr>
          <a:xfrm>
            <a:off x="7171889" y="566240"/>
            <a:ext cx="3013901" cy="1888298"/>
          </a:xfrm>
          <a:prstGeom prst="rect">
            <a:avLst/>
          </a:prstGeom>
        </p:spPr>
      </p:pic>
      <p:sp>
        <p:nvSpPr>
          <p:cNvPr id="7" name="TextBox 6">
            <a:extLst>
              <a:ext uri="{FF2B5EF4-FFF2-40B4-BE49-F238E27FC236}">
                <a16:creationId xmlns:a16="http://schemas.microsoft.com/office/drawing/2014/main" id="{E60C7F8B-B8D9-E178-CED2-796B8AA0CD2D}"/>
              </a:ext>
            </a:extLst>
          </p:cNvPr>
          <p:cNvSpPr txBox="1"/>
          <p:nvPr/>
        </p:nvSpPr>
        <p:spPr>
          <a:xfrm>
            <a:off x="10185790" y="1248779"/>
            <a:ext cx="1726610" cy="523220"/>
          </a:xfrm>
          <a:prstGeom prst="rect">
            <a:avLst/>
          </a:prstGeom>
          <a:noFill/>
        </p:spPr>
        <p:txBody>
          <a:bodyPr wrap="square" rtlCol="0">
            <a:spAutoFit/>
          </a:bodyPr>
          <a:lstStyle/>
          <a:p>
            <a:r>
              <a:rPr lang="en-US" sz="2800" dirty="0">
                <a:latin typeface="Segoe UI Symbol" panose="020B0502040204020203" pitchFamily="34" charset="0"/>
                <a:ea typeface="Segoe UI Symbol" panose="020B0502040204020203" pitchFamily="34" charset="0"/>
              </a:rPr>
              <a:t>x 95,000!!</a:t>
            </a:r>
          </a:p>
        </p:txBody>
      </p:sp>
      <p:pic>
        <p:nvPicPr>
          <p:cNvPr id="17" name="Picture 16" descr="A pile of plastic bags&#10;&#10;Description automatically generated with low confidence">
            <a:extLst>
              <a:ext uri="{FF2B5EF4-FFF2-40B4-BE49-F238E27FC236}">
                <a16:creationId xmlns:a16="http://schemas.microsoft.com/office/drawing/2014/main" id="{0FC72495-EFD4-1DB5-9F1B-596FAC092C7A}"/>
              </a:ext>
            </a:extLst>
          </p:cNvPr>
          <p:cNvPicPr>
            <a:picLocks noChangeAspect="1"/>
          </p:cNvPicPr>
          <p:nvPr/>
        </p:nvPicPr>
        <p:blipFill rotWithShape="1">
          <a:blip r:embed="rId4"/>
          <a:srcRect t="330" b="-795"/>
          <a:stretch/>
        </p:blipFill>
        <p:spPr>
          <a:xfrm>
            <a:off x="7446472" y="3133581"/>
            <a:ext cx="4191346" cy="3158179"/>
          </a:xfrm>
          <a:prstGeom prst="rect">
            <a:avLst/>
          </a:prstGeom>
        </p:spPr>
      </p:pic>
      <p:sp>
        <p:nvSpPr>
          <p:cNvPr id="18" name="TextBox 17">
            <a:extLst>
              <a:ext uri="{FF2B5EF4-FFF2-40B4-BE49-F238E27FC236}">
                <a16:creationId xmlns:a16="http://schemas.microsoft.com/office/drawing/2014/main" id="{0B977DCA-98BF-D43D-B8F4-2D043C356652}"/>
              </a:ext>
            </a:extLst>
          </p:cNvPr>
          <p:cNvSpPr txBox="1"/>
          <p:nvPr/>
        </p:nvSpPr>
        <p:spPr>
          <a:xfrm>
            <a:off x="8678840" y="2532449"/>
            <a:ext cx="1726610" cy="523220"/>
          </a:xfrm>
          <a:prstGeom prst="rect">
            <a:avLst/>
          </a:prstGeom>
          <a:noFill/>
        </p:spPr>
        <p:txBody>
          <a:bodyPr wrap="square" rtlCol="0">
            <a:spAutoFit/>
          </a:bodyPr>
          <a:lstStyle/>
          <a:p>
            <a:pPr algn="ctr"/>
            <a:r>
              <a:rPr lang="en-US" sz="2800" dirty="0">
                <a:latin typeface="Segoe UI Symbol" panose="020B0502040204020203" pitchFamily="34" charset="0"/>
                <a:ea typeface="Segoe UI Symbol" panose="020B0502040204020203" pitchFamily="34" charset="0"/>
              </a:rPr>
              <a:t>of</a:t>
            </a:r>
          </a:p>
        </p:txBody>
      </p:sp>
      <p:sp>
        <p:nvSpPr>
          <p:cNvPr id="2" name="TextBox 1">
            <a:extLst>
              <a:ext uri="{FF2B5EF4-FFF2-40B4-BE49-F238E27FC236}">
                <a16:creationId xmlns:a16="http://schemas.microsoft.com/office/drawing/2014/main" id="{397E43F8-B740-00BE-8316-FAE82A32C104}"/>
              </a:ext>
            </a:extLst>
          </p:cNvPr>
          <p:cNvSpPr txBox="1"/>
          <p:nvPr/>
        </p:nvSpPr>
        <p:spPr>
          <a:xfrm>
            <a:off x="11637818" y="6373186"/>
            <a:ext cx="45772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15</a:t>
            </a:r>
          </a:p>
        </p:txBody>
      </p:sp>
      <p:sp>
        <p:nvSpPr>
          <p:cNvPr id="3" name="TextBox 2">
            <a:extLst>
              <a:ext uri="{FF2B5EF4-FFF2-40B4-BE49-F238E27FC236}">
                <a16:creationId xmlns:a16="http://schemas.microsoft.com/office/drawing/2014/main" id="{9BD0FB1E-AF47-7B96-972A-3E716354E06F}"/>
              </a:ext>
            </a:extLst>
          </p:cNvPr>
          <p:cNvSpPr txBox="1"/>
          <p:nvPr/>
        </p:nvSpPr>
        <p:spPr>
          <a:xfrm>
            <a:off x="7099203" y="2259147"/>
            <a:ext cx="3365622" cy="215444"/>
          </a:xfrm>
          <a:prstGeom prst="rect">
            <a:avLst/>
          </a:prstGeom>
          <a:noFill/>
        </p:spPr>
        <p:txBody>
          <a:bodyPr wrap="square" rtlCol="0">
            <a:spAutoFit/>
          </a:bodyPr>
          <a:lstStyle/>
          <a:p>
            <a:r>
              <a:rPr lang="en-US" sz="800" dirty="0">
                <a:solidFill>
                  <a:schemeClr val="bg1"/>
                </a:solidFill>
                <a:latin typeface="Segoe UI Symbol" panose="020B0502040204020203" pitchFamily="34" charset="0"/>
                <a:ea typeface="Segoe UI Symbol" panose="020B0502040204020203" pitchFamily="34" charset="0"/>
              </a:rPr>
              <a:t>Wiki/Harry Andrew D. Gordon</a:t>
            </a:r>
            <a:endParaRPr lang="en-US" sz="800" dirty="0">
              <a:solidFill>
                <a:schemeClr val="bg1"/>
              </a:solidFill>
            </a:endParaRPr>
          </a:p>
        </p:txBody>
      </p:sp>
      <p:sp>
        <p:nvSpPr>
          <p:cNvPr id="8" name="TextBox 7">
            <a:extLst>
              <a:ext uri="{FF2B5EF4-FFF2-40B4-BE49-F238E27FC236}">
                <a16:creationId xmlns:a16="http://schemas.microsoft.com/office/drawing/2014/main" id="{EE8553CE-4783-13CB-AF2E-F1B262034131}"/>
              </a:ext>
            </a:extLst>
          </p:cNvPr>
          <p:cNvSpPr txBox="1"/>
          <p:nvPr/>
        </p:nvSpPr>
        <p:spPr>
          <a:xfrm>
            <a:off x="7431930" y="6045539"/>
            <a:ext cx="2493818" cy="246221"/>
          </a:xfrm>
          <a:prstGeom prst="rect">
            <a:avLst/>
          </a:prstGeom>
          <a:noFill/>
        </p:spPr>
        <p:txBody>
          <a:bodyPr wrap="square" rtlCol="0">
            <a:spAutoFit/>
          </a:bodyPr>
          <a:lstStyle/>
          <a:p>
            <a:r>
              <a:rPr lang="en-US" sz="1000" dirty="0">
                <a:solidFill>
                  <a:schemeClr val="bg1"/>
                </a:solidFill>
                <a:latin typeface="Segoe UI Symbol" panose="020B0502040204020203" pitchFamily="34" charset="0"/>
                <a:ea typeface="Segoe UI Symbol" panose="020B0502040204020203" pitchFamily="34" charset="0"/>
              </a:rPr>
              <a:t>Wiki/Streetwise Cycle</a:t>
            </a:r>
          </a:p>
        </p:txBody>
      </p:sp>
    </p:spTree>
    <p:extLst>
      <p:ext uri="{BB962C8B-B14F-4D97-AF65-F5344CB8AC3E}">
        <p14:creationId xmlns:p14="http://schemas.microsoft.com/office/powerpoint/2010/main" val="3134939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E6B9F874-5DC6-8B3E-4BDD-AB520A582AD2}"/>
              </a:ext>
            </a:extLst>
          </p:cNvPr>
          <p:cNvSpPr txBox="1"/>
          <p:nvPr/>
        </p:nvSpPr>
        <p:spPr>
          <a:xfrm>
            <a:off x="1119270" y="2746370"/>
            <a:ext cx="6730603" cy="3202921"/>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sz="4100" i="1" kern="1200" cap="all" baseline="0" dirty="0">
              <a:solidFill>
                <a:srgbClr val="FFFFFF"/>
              </a:solidFill>
              <a:latin typeface="Segoe UI Symbol" panose="020B0502040204020203" pitchFamily="34" charset="0"/>
              <a:ea typeface="Segoe UI Symbol" panose="020B0502040204020203" pitchFamily="34" charset="0"/>
              <a:cs typeface="+mj-cs"/>
            </a:endParaRPr>
          </a:p>
        </p:txBody>
      </p:sp>
      <p:sp>
        <p:nvSpPr>
          <p:cNvPr id="2" name="TextBox 1">
            <a:extLst>
              <a:ext uri="{FF2B5EF4-FFF2-40B4-BE49-F238E27FC236}">
                <a16:creationId xmlns:a16="http://schemas.microsoft.com/office/drawing/2014/main" id="{1E013B0E-DFF6-5063-0F6B-4A595E935D70}"/>
              </a:ext>
            </a:extLst>
          </p:cNvPr>
          <p:cNvSpPr txBox="1"/>
          <p:nvPr/>
        </p:nvSpPr>
        <p:spPr>
          <a:xfrm>
            <a:off x="486137" y="3563000"/>
            <a:ext cx="5856790" cy="1569660"/>
          </a:xfrm>
          <a:prstGeom prst="rect">
            <a:avLst/>
          </a:prstGeom>
          <a:solidFill>
            <a:schemeClr val="bg1">
              <a:lumMod val="95000"/>
            </a:schemeClr>
          </a:solidFill>
        </p:spPr>
        <p:txBody>
          <a:bodyPr wrap="square" rtlCol="0">
            <a:spAutoFit/>
          </a:bodyPr>
          <a:lstStyle/>
          <a:p>
            <a:r>
              <a:rPr lang="en-US" sz="3200" b="1" dirty="0">
                <a:latin typeface="Segoe UI Symbol" panose="020B0502040204020203" pitchFamily="34" charset="0"/>
                <a:ea typeface="Segoe UI Symbol" panose="020B0502040204020203" pitchFamily="34" charset="0"/>
              </a:rPr>
              <a:t>In 2016 alone, more than 20 million tons of plastic entered waterways.</a:t>
            </a:r>
          </a:p>
        </p:txBody>
      </p:sp>
      <p:sp>
        <p:nvSpPr>
          <p:cNvPr id="5" name="TextBox 4">
            <a:extLst>
              <a:ext uri="{FF2B5EF4-FFF2-40B4-BE49-F238E27FC236}">
                <a16:creationId xmlns:a16="http://schemas.microsoft.com/office/drawing/2014/main" id="{8C565FBE-14B8-B98B-5B02-5DF39B2ACA4C}"/>
              </a:ext>
            </a:extLst>
          </p:cNvPr>
          <p:cNvSpPr txBox="1"/>
          <p:nvPr/>
        </p:nvSpPr>
        <p:spPr>
          <a:xfrm>
            <a:off x="486137" y="5410554"/>
            <a:ext cx="5856790" cy="584775"/>
          </a:xfrm>
          <a:prstGeom prst="rect">
            <a:avLst/>
          </a:prstGeom>
          <a:solidFill>
            <a:schemeClr val="bg1">
              <a:lumMod val="95000"/>
            </a:schemeClr>
          </a:solidFill>
        </p:spPr>
        <p:txBody>
          <a:bodyPr wrap="square" rtlCol="0">
            <a:spAutoFit/>
          </a:bodyPr>
          <a:lstStyle/>
          <a:p>
            <a:r>
              <a:rPr lang="en-US" sz="3200" b="1" dirty="0">
                <a:latin typeface="Segoe UI Symbol" panose="020B0502040204020203" pitchFamily="34" charset="0"/>
                <a:ea typeface="Segoe UI Symbol" panose="020B0502040204020203" pitchFamily="34" charset="0"/>
              </a:rPr>
              <a:t>This number continues to rise.</a:t>
            </a:r>
          </a:p>
        </p:txBody>
      </p:sp>
      <p:sp>
        <p:nvSpPr>
          <p:cNvPr id="6" name="TextBox 5">
            <a:extLst>
              <a:ext uri="{FF2B5EF4-FFF2-40B4-BE49-F238E27FC236}">
                <a16:creationId xmlns:a16="http://schemas.microsoft.com/office/drawing/2014/main" id="{37205371-BF6B-D1E1-F7E9-CEB10E28B6DB}"/>
              </a:ext>
            </a:extLst>
          </p:cNvPr>
          <p:cNvSpPr txBox="1"/>
          <p:nvPr/>
        </p:nvSpPr>
        <p:spPr>
          <a:xfrm>
            <a:off x="11628408" y="6373186"/>
            <a:ext cx="467139" cy="400110"/>
          </a:xfrm>
          <a:prstGeom prst="rect">
            <a:avLst/>
          </a:prstGeom>
          <a:noFill/>
        </p:spPr>
        <p:txBody>
          <a:bodyPr wrap="square" rtlCol="0">
            <a:spAutoFit/>
          </a:bodyPr>
          <a:lstStyle/>
          <a:p>
            <a:pPr algn="ctr"/>
            <a:r>
              <a:rPr lang="en-US" sz="2000" dirty="0">
                <a:solidFill>
                  <a:schemeClr val="bg1"/>
                </a:solidFill>
                <a:latin typeface="Segoe UI Symbol" panose="020B0502040204020203" pitchFamily="34" charset="0"/>
                <a:ea typeface="Segoe UI Symbol" panose="020B0502040204020203" pitchFamily="34" charset="0"/>
              </a:rPr>
              <a:t>11</a:t>
            </a:r>
          </a:p>
        </p:txBody>
      </p:sp>
      <p:pic>
        <p:nvPicPr>
          <p:cNvPr id="4" name="Picture 3" descr="A fish swimming in the water&#10;&#10;Description automatically generated">
            <a:extLst>
              <a:ext uri="{FF2B5EF4-FFF2-40B4-BE49-F238E27FC236}">
                <a16:creationId xmlns:a16="http://schemas.microsoft.com/office/drawing/2014/main" id="{BB41B46D-4F21-86F2-F75A-D2EECC74A11C}"/>
              </a:ext>
            </a:extLst>
          </p:cNvPr>
          <p:cNvPicPr>
            <a:picLocks noChangeAspect="1"/>
          </p:cNvPicPr>
          <p:nvPr/>
        </p:nvPicPr>
        <p:blipFill>
          <a:blip r:embed="rId3"/>
          <a:stretch>
            <a:fillRect/>
          </a:stretch>
        </p:blipFill>
        <p:spPr>
          <a:xfrm>
            <a:off x="7050277" y="0"/>
            <a:ext cx="5141723" cy="6858000"/>
          </a:xfrm>
          <a:prstGeom prst="rect">
            <a:avLst/>
          </a:prstGeom>
        </p:spPr>
      </p:pic>
      <p:sp>
        <p:nvSpPr>
          <p:cNvPr id="7" name="TextBox 6">
            <a:extLst>
              <a:ext uri="{FF2B5EF4-FFF2-40B4-BE49-F238E27FC236}">
                <a16:creationId xmlns:a16="http://schemas.microsoft.com/office/drawing/2014/main" id="{80CEB532-93F2-5021-4BD9-1F2539596589}"/>
              </a:ext>
            </a:extLst>
          </p:cNvPr>
          <p:cNvSpPr txBox="1"/>
          <p:nvPr/>
        </p:nvSpPr>
        <p:spPr>
          <a:xfrm>
            <a:off x="7050277" y="6611779"/>
            <a:ext cx="3462186" cy="246221"/>
          </a:xfrm>
          <a:prstGeom prst="rect">
            <a:avLst/>
          </a:prstGeom>
          <a:noFill/>
        </p:spPr>
        <p:txBody>
          <a:bodyPr wrap="square" rtlCol="0">
            <a:spAutoFit/>
          </a:bodyPr>
          <a:lstStyle/>
          <a:p>
            <a:r>
              <a:rPr lang="en-US" sz="1000" dirty="0" err="1">
                <a:solidFill>
                  <a:schemeClr val="bg1"/>
                </a:solidFill>
                <a:latin typeface="Segoe UI Symbol" panose="020B0502040204020203" pitchFamily="34" charset="0"/>
                <a:ea typeface="Segoe UI Symbol" panose="020B0502040204020203" pitchFamily="34" charset="0"/>
              </a:rPr>
              <a:t>Unsplash</a:t>
            </a:r>
            <a:r>
              <a:rPr lang="en-US" sz="1000" dirty="0">
                <a:solidFill>
                  <a:schemeClr val="bg1"/>
                </a:solidFill>
                <a:latin typeface="Segoe UI Symbol" panose="020B0502040204020203" pitchFamily="34" charset="0"/>
                <a:ea typeface="Segoe UI Symbol" panose="020B0502040204020203" pitchFamily="34" charset="0"/>
              </a:rPr>
              <a:t>/</a:t>
            </a:r>
            <a:r>
              <a:rPr lang="en-US" sz="1000" dirty="0" err="1">
                <a:solidFill>
                  <a:schemeClr val="bg1"/>
                </a:solidFill>
                <a:latin typeface="Segoe UI Symbol" panose="020B0502040204020203" pitchFamily="34" charset="0"/>
                <a:ea typeface="Segoe UI Symbol" panose="020B0502040204020203" pitchFamily="34" charset="0"/>
              </a:rPr>
              <a:t>Naja</a:t>
            </a:r>
            <a:r>
              <a:rPr lang="en-US" sz="1000" dirty="0">
                <a:solidFill>
                  <a:schemeClr val="bg1"/>
                </a:solidFill>
                <a:latin typeface="Segoe UI Symbol" panose="020B0502040204020203" pitchFamily="34" charset="0"/>
                <a:ea typeface="Segoe UI Symbol" panose="020B0502040204020203" pitchFamily="34" charset="0"/>
              </a:rPr>
              <a:t> Bertolt Jensen</a:t>
            </a:r>
          </a:p>
        </p:txBody>
      </p:sp>
      <p:sp>
        <p:nvSpPr>
          <p:cNvPr id="8" name="TextBox 7">
            <a:extLst>
              <a:ext uri="{FF2B5EF4-FFF2-40B4-BE49-F238E27FC236}">
                <a16:creationId xmlns:a16="http://schemas.microsoft.com/office/drawing/2014/main" id="{5726C56D-01D3-E1B4-9159-A2F8448D7F82}"/>
              </a:ext>
            </a:extLst>
          </p:cNvPr>
          <p:cNvSpPr txBox="1"/>
          <p:nvPr/>
        </p:nvSpPr>
        <p:spPr>
          <a:xfrm>
            <a:off x="11637818" y="6373186"/>
            <a:ext cx="457729" cy="400110"/>
          </a:xfrm>
          <a:prstGeom prst="rect">
            <a:avLst/>
          </a:prstGeom>
          <a:noFill/>
        </p:spPr>
        <p:txBody>
          <a:bodyPr wrap="square" rtlCol="0">
            <a:spAutoFit/>
          </a:bodyPr>
          <a:lstStyle/>
          <a:p>
            <a:pPr algn="ctr"/>
            <a:r>
              <a:rPr lang="en-US" sz="2000" dirty="0">
                <a:solidFill>
                  <a:schemeClr val="bg1"/>
                </a:solidFill>
                <a:latin typeface="Segoe UI Symbol" panose="020B0502040204020203" pitchFamily="34" charset="0"/>
                <a:ea typeface="Segoe UI Symbol" panose="020B0502040204020203" pitchFamily="34" charset="0"/>
              </a:rPr>
              <a:t>16</a:t>
            </a:r>
          </a:p>
        </p:txBody>
      </p:sp>
    </p:spTree>
    <p:extLst>
      <p:ext uri="{BB962C8B-B14F-4D97-AF65-F5344CB8AC3E}">
        <p14:creationId xmlns:p14="http://schemas.microsoft.com/office/powerpoint/2010/main" val="226970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EBE15F2-F217-5051-F66E-ABA133C218F3}"/>
              </a:ext>
            </a:extLst>
          </p:cNvPr>
          <p:cNvPicPr>
            <a:picLocks noChangeAspect="1"/>
          </p:cNvPicPr>
          <p:nvPr/>
        </p:nvPicPr>
        <p:blipFill rotWithShape="1">
          <a:blip r:embed="rId3"/>
          <a:srcRect l="12110" t="1505" r="1433" b="-356"/>
          <a:stretch/>
        </p:blipFill>
        <p:spPr>
          <a:xfrm>
            <a:off x="682550" y="1690688"/>
            <a:ext cx="5115555" cy="4950435"/>
          </a:xfrm>
          <a:prstGeom prst="rect">
            <a:avLst/>
          </a:prstGeom>
        </p:spPr>
      </p:pic>
      <p:pic>
        <p:nvPicPr>
          <p:cNvPr id="9" name="Picture 8" descr="A picture containing outdoor, ground, grass, trash&#10;&#10;Description automatically generated">
            <a:extLst>
              <a:ext uri="{FF2B5EF4-FFF2-40B4-BE49-F238E27FC236}">
                <a16:creationId xmlns:a16="http://schemas.microsoft.com/office/drawing/2014/main" id="{AF0C3FB9-6EBA-B323-D522-E4687705C4B3}"/>
              </a:ext>
            </a:extLst>
          </p:cNvPr>
          <p:cNvPicPr>
            <a:picLocks noChangeAspect="1"/>
          </p:cNvPicPr>
          <p:nvPr/>
        </p:nvPicPr>
        <p:blipFill>
          <a:blip r:embed="rId4"/>
          <a:stretch>
            <a:fillRect/>
          </a:stretch>
        </p:blipFill>
        <p:spPr>
          <a:xfrm>
            <a:off x="5884090" y="3891526"/>
            <a:ext cx="3168504" cy="2376378"/>
          </a:xfrm>
          <a:prstGeom prst="rect">
            <a:avLst/>
          </a:prstGeom>
          <a:ln>
            <a:no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76803BD2-2A48-F075-2CC0-485BDFF11C9A}"/>
              </a:ext>
            </a:extLst>
          </p:cNvPr>
          <p:cNvSpPr txBox="1"/>
          <p:nvPr/>
        </p:nvSpPr>
        <p:spPr>
          <a:xfrm>
            <a:off x="682550" y="590096"/>
            <a:ext cx="10778765" cy="707886"/>
          </a:xfrm>
          <a:prstGeom prst="rect">
            <a:avLst/>
          </a:prstGeom>
          <a:solidFill>
            <a:schemeClr val="bg1">
              <a:lumMod val="95000"/>
            </a:schemeClr>
          </a:solidFill>
          <a:ln>
            <a:noFill/>
          </a:ln>
        </p:spPr>
        <p:txBody>
          <a:bodyPr wrap="square" rtlCol="0">
            <a:spAutoFit/>
          </a:bodyPr>
          <a:lstStyle/>
          <a:p>
            <a:r>
              <a:rPr lang="en-US" sz="4000" b="1" dirty="0">
                <a:latin typeface="Segoe UI" panose="020B0502040204020203" pitchFamily="34" charset="0"/>
                <a:cs typeface="Segoe UI" panose="020B0502040204020203" pitchFamily="34" charset="0"/>
              </a:rPr>
              <a:t>How does plastic get to the ocean?</a:t>
            </a:r>
            <a:endParaRPr lang="en-US" sz="4000" b="1" dirty="0"/>
          </a:p>
        </p:txBody>
      </p:sp>
      <p:sp>
        <p:nvSpPr>
          <p:cNvPr id="2" name="TextBox 1">
            <a:extLst>
              <a:ext uri="{FF2B5EF4-FFF2-40B4-BE49-F238E27FC236}">
                <a16:creationId xmlns:a16="http://schemas.microsoft.com/office/drawing/2014/main" id="{0EACDC55-24EA-FABF-BE3E-3554ED6F36E8}"/>
              </a:ext>
            </a:extLst>
          </p:cNvPr>
          <p:cNvSpPr txBox="1"/>
          <p:nvPr/>
        </p:nvSpPr>
        <p:spPr>
          <a:xfrm>
            <a:off x="9638577" y="3203087"/>
            <a:ext cx="2235125" cy="3170099"/>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US" sz="2000" dirty="0">
                <a:latin typeface="Segoe UI Symbol" panose="020B0502040204020203" pitchFamily="34" charset="0"/>
                <a:ea typeface="Segoe UI Symbol" panose="020B0502040204020203" pitchFamily="34" charset="0"/>
              </a:rPr>
              <a:t>Leakage from trucks and landfills</a:t>
            </a:r>
          </a:p>
          <a:p>
            <a:pPr marL="285750" indent="-285750">
              <a:spcBef>
                <a:spcPts val="600"/>
              </a:spcBef>
              <a:spcAft>
                <a:spcPts val="600"/>
              </a:spcAft>
              <a:buFont typeface="Arial" panose="020B0604020202020204" pitchFamily="34" charset="0"/>
              <a:buChar char="•"/>
            </a:pPr>
            <a:r>
              <a:rPr lang="en-US" sz="2000" dirty="0">
                <a:latin typeface="Segoe UI Symbol" panose="020B0502040204020203" pitchFamily="34" charset="0"/>
                <a:ea typeface="Segoe UI Symbol" panose="020B0502040204020203" pitchFamily="34" charset="0"/>
              </a:rPr>
              <a:t>Litter from overflowing trash cans</a:t>
            </a:r>
          </a:p>
          <a:p>
            <a:pPr marL="285750" indent="-285750">
              <a:spcBef>
                <a:spcPts val="600"/>
              </a:spcBef>
              <a:spcAft>
                <a:spcPts val="600"/>
              </a:spcAft>
              <a:buFont typeface="Arial" panose="020B0604020202020204" pitchFamily="34" charset="0"/>
              <a:buChar char="•"/>
            </a:pPr>
            <a:r>
              <a:rPr lang="en-US" sz="2000" dirty="0">
                <a:latin typeface="Segoe UI Symbol" panose="020B0502040204020203" pitchFamily="34" charset="0"/>
                <a:ea typeface="Segoe UI Symbol" panose="020B0502040204020203" pitchFamily="34" charset="0"/>
              </a:rPr>
              <a:t>Littering and illegal dumping of trash</a:t>
            </a:r>
          </a:p>
        </p:txBody>
      </p:sp>
      <p:sp>
        <p:nvSpPr>
          <p:cNvPr id="11" name="TextBox 10">
            <a:extLst>
              <a:ext uri="{FF2B5EF4-FFF2-40B4-BE49-F238E27FC236}">
                <a16:creationId xmlns:a16="http://schemas.microsoft.com/office/drawing/2014/main" id="{8523D500-149C-764D-DB67-E031342489ED}"/>
              </a:ext>
            </a:extLst>
          </p:cNvPr>
          <p:cNvSpPr txBox="1"/>
          <p:nvPr/>
        </p:nvSpPr>
        <p:spPr>
          <a:xfrm>
            <a:off x="9638577" y="1426148"/>
            <a:ext cx="1900237" cy="400110"/>
          </a:xfrm>
          <a:prstGeom prst="rect">
            <a:avLst/>
          </a:prstGeom>
          <a:noFill/>
        </p:spPr>
        <p:txBody>
          <a:bodyPr wrap="square" rtlCol="0">
            <a:spAutoFit/>
          </a:bodyPr>
          <a:lstStyle/>
          <a:p>
            <a:pPr algn="ctr"/>
            <a:r>
              <a:rPr lang="en-US" sz="2000" b="1" dirty="0">
                <a:latin typeface="Segoe UI Symbol" panose="020B0502040204020203" pitchFamily="34" charset="0"/>
                <a:ea typeface="Segoe UI Symbol" panose="020B0502040204020203" pitchFamily="34" charset="0"/>
              </a:rPr>
              <a:t>Litter</a:t>
            </a:r>
          </a:p>
        </p:txBody>
      </p:sp>
      <p:sp>
        <p:nvSpPr>
          <p:cNvPr id="12" name="TextBox 11">
            <a:extLst>
              <a:ext uri="{FF2B5EF4-FFF2-40B4-BE49-F238E27FC236}">
                <a16:creationId xmlns:a16="http://schemas.microsoft.com/office/drawing/2014/main" id="{C30DE18A-BC4C-28EB-8744-6E3A13651E35}"/>
              </a:ext>
            </a:extLst>
          </p:cNvPr>
          <p:cNvSpPr txBox="1"/>
          <p:nvPr/>
        </p:nvSpPr>
        <p:spPr>
          <a:xfrm>
            <a:off x="9638577" y="2033782"/>
            <a:ext cx="1900237" cy="400110"/>
          </a:xfrm>
          <a:prstGeom prst="rect">
            <a:avLst/>
          </a:prstGeom>
          <a:noFill/>
        </p:spPr>
        <p:txBody>
          <a:bodyPr wrap="square" rtlCol="0">
            <a:spAutoFit/>
          </a:bodyPr>
          <a:lstStyle/>
          <a:p>
            <a:pPr algn="ctr"/>
            <a:r>
              <a:rPr lang="en-US" sz="2000" b="1" dirty="0">
                <a:latin typeface="Segoe UI Symbol" panose="020B0502040204020203" pitchFamily="34" charset="0"/>
                <a:ea typeface="Segoe UI Symbol" panose="020B0502040204020203" pitchFamily="34" charset="0"/>
              </a:rPr>
              <a:t>Waterways</a:t>
            </a:r>
          </a:p>
        </p:txBody>
      </p:sp>
      <p:sp>
        <p:nvSpPr>
          <p:cNvPr id="13" name="TextBox 12">
            <a:extLst>
              <a:ext uri="{FF2B5EF4-FFF2-40B4-BE49-F238E27FC236}">
                <a16:creationId xmlns:a16="http://schemas.microsoft.com/office/drawing/2014/main" id="{A9B8B771-C62D-F5C5-4EC5-2E00CB9F57E5}"/>
              </a:ext>
            </a:extLst>
          </p:cNvPr>
          <p:cNvSpPr txBox="1"/>
          <p:nvPr/>
        </p:nvSpPr>
        <p:spPr>
          <a:xfrm>
            <a:off x="9638577" y="2638451"/>
            <a:ext cx="1900237" cy="400110"/>
          </a:xfrm>
          <a:prstGeom prst="rect">
            <a:avLst/>
          </a:prstGeom>
          <a:noFill/>
        </p:spPr>
        <p:txBody>
          <a:bodyPr wrap="square" rtlCol="0">
            <a:spAutoFit/>
          </a:bodyPr>
          <a:lstStyle/>
          <a:p>
            <a:pPr algn="ctr"/>
            <a:r>
              <a:rPr lang="en-US" sz="2000" b="1" dirty="0">
                <a:latin typeface="Segoe UI Symbol" panose="020B0502040204020203" pitchFamily="34" charset="0"/>
                <a:ea typeface="Segoe UI Symbol" panose="020B0502040204020203" pitchFamily="34" charset="0"/>
              </a:rPr>
              <a:t>Ocean</a:t>
            </a:r>
          </a:p>
        </p:txBody>
      </p:sp>
      <p:cxnSp>
        <p:nvCxnSpPr>
          <p:cNvPr id="15" name="Straight Arrow Connector 14">
            <a:extLst>
              <a:ext uri="{FF2B5EF4-FFF2-40B4-BE49-F238E27FC236}">
                <a16:creationId xmlns:a16="http://schemas.microsoft.com/office/drawing/2014/main" id="{2B692768-2920-2EAE-AE46-8B7BF7E1830F}"/>
              </a:ext>
            </a:extLst>
          </p:cNvPr>
          <p:cNvCxnSpPr>
            <a:cxnSpLocks/>
          </p:cNvCxnSpPr>
          <p:nvPr/>
        </p:nvCxnSpPr>
        <p:spPr>
          <a:xfrm>
            <a:off x="10588696" y="1801965"/>
            <a:ext cx="0" cy="311614"/>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98151535-4FE0-844D-C9E4-0373084CAF51}"/>
              </a:ext>
            </a:extLst>
          </p:cNvPr>
          <p:cNvCxnSpPr>
            <a:cxnSpLocks/>
          </p:cNvCxnSpPr>
          <p:nvPr/>
        </p:nvCxnSpPr>
        <p:spPr>
          <a:xfrm>
            <a:off x="10603096" y="2387836"/>
            <a:ext cx="0" cy="311614"/>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48401577-A87F-0FC9-658B-7BA6A4DF8151}"/>
              </a:ext>
            </a:extLst>
          </p:cNvPr>
          <p:cNvSpPr txBox="1"/>
          <p:nvPr/>
        </p:nvSpPr>
        <p:spPr>
          <a:xfrm>
            <a:off x="11628408" y="6373186"/>
            <a:ext cx="46713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17</a:t>
            </a:r>
          </a:p>
        </p:txBody>
      </p:sp>
      <p:pic>
        <p:nvPicPr>
          <p:cNvPr id="7" name="Picture 6" descr="A bulldozer in a dump&#10;&#10;Description automatically generated">
            <a:extLst>
              <a:ext uri="{FF2B5EF4-FFF2-40B4-BE49-F238E27FC236}">
                <a16:creationId xmlns:a16="http://schemas.microsoft.com/office/drawing/2014/main" id="{77546855-F105-0A1D-A3DF-A29326BB81AC}"/>
              </a:ext>
            </a:extLst>
          </p:cNvPr>
          <p:cNvPicPr>
            <a:picLocks noChangeAspect="1"/>
          </p:cNvPicPr>
          <p:nvPr/>
        </p:nvPicPr>
        <p:blipFill>
          <a:blip r:embed="rId5"/>
          <a:stretch>
            <a:fillRect/>
          </a:stretch>
        </p:blipFill>
        <p:spPr>
          <a:xfrm>
            <a:off x="5884088" y="1690688"/>
            <a:ext cx="3168497" cy="2109031"/>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40FA934F-8E50-7062-5E20-164FB30B0ADD}"/>
              </a:ext>
            </a:extLst>
          </p:cNvPr>
          <p:cNvSpPr txBox="1"/>
          <p:nvPr/>
        </p:nvSpPr>
        <p:spPr>
          <a:xfrm>
            <a:off x="5807402" y="3599401"/>
            <a:ext cx="1531917" cy="246221"/>
          </a:xfrm>
          <a:prstGeom prst="rect">
            <a:avLst/>
          </a:prstGeom>
          <a:noFill/>
        </p:spPr>
        <p:txBody>
          <a:bodyPr wrap="square" rtlCol="0">
            <a:spAutoFit/>
          </a:bodyPr>
          <a:lstStyle/>
          <a:p>
            <a:r>
              <a:rPr lang="en-US" sz="1000" dirty="0">
                <a:solidFill>
                  <a:schemeClr val="bg1"/>
                </a:solidFill>
                <a:latin typeface="Segoe UI Symbol" panose="020B0502040204020203" pitchFamily="34" charset="0"/>
                <a:ea typeface="Segoe UI Symbol" panose="020B0502040204020203" pitchFamily="34" charset="0"/>
              </a:rPr>
              <a:t>Wiki/Ropable</a:t>
            </a:r>
          </a:p>
        </p:txBody>
      </p:sp>
      <p:sp>
        <p:nvSpPr>
          <p:cNvPr id="10" name="TextBox 9">
            <a:extLst>
              <a:ext uri="{FF2B5EF4-FFF2-40B4-BE49-F238E27FC236}">
                <a16:creationId xmlns:a16="http://schemas.microsoft.com/office/drawing/2014/main" id="{FEDCC9ED-8A3C-5C93-C0A1-FDEB0CBBDFF3}"/>
              </a:ext>
            </a:extLst>
          </p:cNvPr>
          <p:cNvSpPr txBox="1"/>
          <p:nvPr/>
        </p:nvSpPr>
        <p:spPr>
          <a:xfrm>
            <a:off x="5825403" y="6067587"/>
            <a:ext cx="1531917" cy="246221"/>
          </a:xfrm>
          <a:prstGeom prst="rect">
            <a:avLst/>
          </a:prstGeom>
          <a:noFill/>
        </p:spPr>
        <p:txBody>
          <a:bodyPr wrap="square" rtlCol="0">
            <a:spAutoFit/>
          </a:bodyPr>
          <a:lstStyle/>
          <a:p>
            <a:r>
              <a:rPr lang="en-US" sz="1000" dirty="0">
                <a:solidFill>
                  <a:schemeClr val="bg1"/>
                </a:solidFill>
                <a:latin typeface="Segoe UI Symbol" panose="020B0502040204020203" pitchFamily="34" charset="0"/>
                <a:ea typeface="Segoe UI Symbol" panose="020B0502040204020203" pitchFamily="34" charset="0"/>
              </a:rPr>
              <a:t>Wiki/Albert Herring</a:t>
            </a:r>
          </a:p>
        </p:txBody>
      </p:sp>
      <p:sp>
        <p:nvSpPr>
          <p:cNvPr id="14" name="Rectangle 13">
            <a:extLst>
              <a:ext uri="{FF2B5EF4-FFF2-40B4-BE49-F238E27FC236}">
                <a16:creationId xmlns:a16="http://schemas.microsoft.com/office/drawing/2014/main" id="{5E637A3F-0F07-85D9-E4E9-4D8ECD7AEE4D}"/>
              </a:ext>
            </a:extLst>
          </p:cNvPr>
          <p:cNvSpPr/>
          <p:nvPr/>
        </p:nvSpPr>
        <p:spPr>
          <a:xfrm>
            <a:off x="560832" y="6373186"/>
            <a:ext cx="256032" cy="26793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22622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drain grate with garbage on it&#10;&#10;Description automatically generated">
            <a:extLst>
              <a:ext uri="{FF2B5EF4-FFF2-40B4-BE49-F238E27FC236}">
                <a16:creationId xmlns:a16="http://schemas.microsoft.com/office/drawing/2014/main" id="{96774DEF-5CF1-7210-FA3B-783F77758D9B}"/>
              </a:ext>
            </a:extLst>
          </p:cNvPr>
          <p:cNvPicPr>
            <a:picLocks noChangeAspect="1"/>
          </p:cNvPicPr>
          <p:nvPr/>
        </p:nvPicPr>
        <p:blipFill>
          <a:blip r:embed="rId3"/>
          <a:stretch>
            <a:fillRect/>
          </a:stretch>
        </p:blipFill>
        <p:spPr>
          <a:xfrm>
            <a:off x="954058" y="2275323"/>
            <a:ext cx="3192550" cy="2097733"/>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538F0295-4EDF-9EEB-58F1-3801E535B824}"/>
              </a:ext>
            </a:extLst>
          </p:cNvPr>
          <p:cNvSpPr txBox="1"/>
          <p:nvPr/>
        </p:nvSpPr>
        <p:spPr>
          <a:xfrm>
            <a:off x="1627134" y="4558932"/>
            <a:ext cx="3094265" cy="461665"/>
          </a:xfrm>
          <a:prstGeom prst="rect">
            <a:avLst/>
          </a:prstGeom>
          <a:noFill/>
        </p:spPr>
        <p:txBody>
          <a:bodyPr wrap="square" rtlCol="0">
            <a:spAutoFit/>
          </a:bodyPr>
          <a:lstStyle/>
          <a:p>
            <a:pPr algn="ctr"/>
            <a:r>
              <a:rPr lang="en-US" sz="2400" dirty="0">
                <a:latin typeface="Segoe UI" panose="020B0502040204020203" pitchFamily="34" charset="0"/>
                <a:cs typeface="Segoe UI" panose="020B0502040204020203" pitchFamily="34" charset="0"/>
              </a:rPr>
              <a:t>Drains to ocean</a:t>
            </a:r>
          </a:p>
        </p:txBody>
      </p:sp>
      <p:pic>
        <p:nvPicPr>
          <p:cNvPr id="12" name="Picture 11" descr="A picture containing sky, outdoor, nature, overlooking&#10;&#10;Description automatically generated">
            <a:extLst>
              <a:ext uri="{FF2B5EF4-FFF2-40B4-BE49-F238E27FC236}">
                <a16:creationId xmlns:a16="http://schemas.microsoft.com/office/drawing/2014/main" id="{85FCF0EB-8770-4A99-5368-E44AAF818257}"/>
              </a:ext>
            </a:extLst>
          </p:cNvPr>
          <p:cNvPicPr>
            <a:picLocks noChangeAspect="1"/>
          </p:cNvPicPr>
          <p:nvPr/>
        </p:nvPicPr>
        <p:blipFill>
          <a:blip r:embed="rId4"/>
          <a:stretch>
            <a:fillRect/>
          </a:stretch>
        </p:blipFill>
        <p:spPr>
          <a:xfrm>
            <a:off x="6435071" y="1665129"/>
            <a:ext cx="4323001" cy="3242250"/>
          </a:xfrm>
          <a:prstGeom prst="rect">
            <a:avLst/>
          </a:prstGeom>
          <a:ln>
            <a:noFill/>
          </a:ln>
          <a:effectLst>
            <a:outerShdw blurRad="292100" dist="139700" dir="2700000" algn="tl" rotWithShape="0">
              <a:srgbClr val="333333">
                <a:alpha val="65000"/>
              </a:srgbClr>
            </a:outerShdw>
          </a:effectLst>
        </p:spPr>
      </p:pic>
      <p:sp>
        <p:nvSpPr>
          <p:cNvPr id="17" name="TextBox 16">
            <a:extLst>
              <a:ext uri="{FF2B5EF4-FFF2-40B4-BE49-F238E27FC236}">
                <a16:creationId xmlns:a16="http://schemas.microsoft.com/office/drawing/2014/main" id="{11950B41-C723-3150-2FEC-247A645E7DEC}"/>
              </a:ext>
            </a:extLst>
          </p:cNvPr>
          <p:cNvSpPr txBox="1"/>
          <p:nvPr/>
        </p:nvSpPr>
        <p:spPr>
          <a:xfrm>
            <a:off x="7488219" y="5031348"/>
            <a:ext cx="2216704" cy="461665"/>
          </a:xfrm>
          <a:prstGeom prst="rect">
            <a:avLst/>
          </a:prstGeom>
          <a:noFill/>
        </p:spPr>
        <p:txBody>
          <a:bodyPr wrap="square" rtlCol="0">
            <a:spAutoFit/>
          </a:bodyPr>
          <a:lstStyle/>
          <a:p>
            <a:pPr algn="ctr"/>
            <a:r>
              <a:rPr lang="en-US" sz="2400" dirty="0">
                <a:latin typeface="Segoe UI" panose="020B0502040204020203" pitchFamily="34" charset="0"/>
                <a:cs typeface="Segoe UI" panose="020B0502040204020203" pitchFamily="34" charset="0"/>
              </a:rPr>
              <a:t>Wastewater</a:t>
            </a:r>
          </a:p>
        </p:txBody>
      </p:sp>
      <p:sp>
        <p:nvSpPr>
          <p:cNvPr id="3" name="TextBox 2">
            <a:extLst>
              <a:ext uri="{FF2B5EF4-FFF2-40B4-BE49-F238E27FC236}">
                <a16:creationId xmlns:a16="http://schemas.microsoft.com/office/drawing/2014/main" id="{7E539CCD-4C6D-DE1C-0715-0D8AA3953D2F}"/>
              </a:ext>
            </a:extLst>
          </p:cNvPr>
          <p:cNvSpPr txBox="1"/>
          <p:nvPr/>
        </p:nvSpPr>
        <p:spPr>
          <a:xfrm>
            <a:off x="1356337" y="5807771"/>
            <a:ext cx="10515600" cy="523220"/>
          </a:xfrm>
          <a:prstGeom prst="rect">
            <a:avLst/>
          </a:prstGeom>
          <a:noFill/>
        </p:spPr>
        <p:txBody>
          <a:bodyPr wrap="square" rtlCol="0">
            <a:spAutoFit/>
          </a:bodyPr>
          <a:lstStyle/>
          <a:p>
            <a:r>
              <a:rPr lang="en-US" sz="2800" dirty="0">
                <a:latin typeface="Segoe UI" panose="020B0502040204020203" pitchFamily="34" charset="0"/>
                <a:cs typeface="Segoe UI" panose="020B0502040204020203" pitchFamily="34" charset="0"/>
              </a:rPr>
              <a:t>About </a:t>
            </a:r>
            <a:r>
              <a:rPr lang="en-US" sz="2800" b="1" dirty="0">
                <a:latin typeface="Segoe UI" panose="020B0502040204020203" pitchFamily="34" charset="0"/>
                <a:cs typeface="Segoe UI" panose="020B0502040204020203" pitchFamily="34" charset="0"/>
              </a:rPr>
              <a:t>80% </a:t>
            </a:r>
            <a:r>
              <a:rPr lang="en-US" sz="2800" dirty="0">
                <a:latin typeface="Segoe UI" panose="020B0502040204020203" pitchFamily="34" charset="0"/>
                <a:cs typeface="Segoe UI" panose="020B0502040204020203" pitchFamily="34" charset="0"/>
              </a:rPr>
              <a:t>of ocean plastic comes from land-based sources</a:t>
            </a:r>
          </a:p>
        </p:txBody>
      </p:sp>
      <p:sp>
        <p:nvSpPr>
          <p:cNvPr id="6" name="Rectangle 5">
            <a:extLst>
              <a:ext uri="{FF2B5EF4-FFF2-40B4-BE49-F238E27FC236}">
                <a16:creationId xmlns:a16="http://schemas.microsoft.com/office/drawing/2014/main" id="{B7FAAE24-B402-C815-5D11-0C8F03606E71}"/>
              </a:ext>
            </a:extLst>
          </p:cNvPr>
          <p:cNvSpPr/>
          <p:nvPr/>
        </p:nvSpPr>
        <p:spPr>
          <a:xfrm>
            <a:off x="2473466" y="5832708"/>
            <a:ext cx="771525" cy="4733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F6EEFC6-CCE8-19EF-3297-65D1E80D17A8}"/>
              </a:ext>
            </a:extLst>
          </p:cNvPr>
          <p:cNvSpPr txBox="1"/>
          <p:nvPr/>
        </p:nvSpPr>
        <p:spPr>
          <a:xfrm>
            <a:off x="682550" y="590096"/>
            <a:ext cx="10778765" cy="707886"/>
          </a:xfrm>
          <a:prstGeom prst="rect">
            <a:avLst/>
          </a:prstGeom>
          <a:solidFill>
            <a:schemeClr val="bg1">
              <a:lumMod val="95000"/>
            </a:schemeClr>
          </a:solidFill>
          <a:ln>
            <a:noFill/>
          </a:ln>
        </p:spPr>
        <p:txBody>
          <a:bodyPr wrap="square" rtlCol="0">
            <a:spAutoFit/>
          </a:bodyPr>
          <a:lstStyle/>
          <a:p>
            <a:r>
              <a:rPr lang="en-US" sz="4000" b="1" dirty="0">
                <a:latin typeface="Segoe UI" panose="020B0502040204020203" pitchFamily="34" charset="0"/>
                <a:cs typeface="Segoe UI" panose="020B0502040204020203" pitchFamily="34" charset="0"/>
              </a:rPr>
              <a:t>How does plastic get to the ocean?</a:t>
            </a:r>
            <a:endParaRPr lang="en-US" sz="4000" b="1" dirty="0"/>
          </a:p>
        </p:txBody>
      </p:sp>
      <p:sp>
        <p:nvSpPr>
          <p:cNvPr id="5" name="TextBox 4">
            <a:extLst>
              <a:ext uri="{FF2B5EF4-FFF2-40B4-BE49-F238E27FC236}">
                <a16:creationId xmlns:a16="http://schemas.microsoft.com/office/drawing/2014/main" id="{7A37FA43-44D9-90D4-D451-297BA58A1882}"/>
              </a:ext>
            </a:extLst>
          </p:cNvPr>
          <p:cNvSpPr txBox="1"/>
          <p:nvPr/>
        </p:nvSpPr>
        <p:spPr>
          <a:xfrm>
            <a:off x="11628408" y="6373186"/>
            <a:ext cx="46713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18</a:t>
            </a:r>
          </a:p>
        </p:txBody>
      </p:sp>
      <p:sp>
        <p:nvSpPr>
          <p:cNvPr id="11" name="TextBox 10">
            <a:extLst>
              <a:ext uri="{FF2B5EF4-FFF2-40B4-BE49-F238E27FC236}">
                <a16:creationId xmlns:a16="http://schemas.microsoft.com/office/drawing/2014/main" id="{24DCA545-E114-1187-D349-552BFCAF9BC3}"/>
              </a:ext>
            </a:extLst>
          </p:cNvPr>
          <p:cNvSpPr txBox="1"/>
          <p:nvPr/>
        </p:nvSpPr>
        <p:spPr>
          <a:xfrm>
            <a:off x="917556" y="4151772"/>
            <a:ext cx="1675107" cy="246221"/>
          </a:xfrm>
          <a:prstGeom prst="rect">
            <a:avLst/>
          </a:prstGeom>
          <a:noFill/>
        </p:spPr>
        <p:txBody>
          <a:bodyPr wrap="square" rtlCol="0">
            <a:spAutoFit/>
          </a:bodyPr>
          <a:lstStyle/>
          <a:p>
            <a:r>
              <a:rPr lang="en-US" sz="1000" dirty="0">
                <a:latin typeface="Segoe UI Symbol" panose="020B0502040204020203" pitchFamily="34" charset="0"/>
                <a:ea typeface="Segoe UI Symbol" panose="020B0502040204020203" pitchFamily="34" charset="0"/>
              </a:rPr>
              <a:t>Wiki/</a:t>
            </a:r>
            <a:r>
              <a:rPr lang="en-US" sz="1000" dirty="0" err="1">
                <a:latin typeface="Segoe UI Symbol" panose="020B0502040204020203" pitchFamily="34" charset="0"/>
                <a:ea typeface="Segoe UI Symbol" panose="020B0502040204020203" pitchFamily="34" charset="0"/>
              </a:rPr>
              <a:t>Marshelec</a:t>
            </a:r>
            <a:endParaRPr lang="en-US" sz="1000" dirty="0">
              <a:latin typeface="Segoe UI Symbol" panose="020B0502040204020203" pitchFamily="34" charset="0"/>
              <a:ea typeface="Segoe UI Symbol" panose="020B0502040204020203" pitchFamily="34" charset="0"/>
            </a:endParaRPr>
          </a:p>
        </p:txBody>
      </p:sp>
      <p:pic>
        <p:nvPicPr>
          <p:cNvPr id="15" name="Picture 14" descr="A circular metal coin on a metal surface&#10;&#10;Description automatically generated">
            <a:extLst>
              <a:ext uri="{FF2B5EF4-FFF2-40B4-BE49-F238E27FC236}">
                <a16:creationId xmlns:a16="http://schemas.microsoft.com/office/drawing/2014/main" id="{4CD8F463-526A-23BD-18D5-A174D70CBE81}"/>
              </a:ext>
            </a:extLst>
          </p:cNvPr>
          <p:cNvPicPr>
            <a:picLocks noChangeAspect="1"/>
          </p:cNvPicPr>
          <p:nvPr/>
        </p:nvPicPr>
        <p:blipFill rotWithShape="1">
          <a:blip r:embed="rId5"/>
          <a:srcRect l="13679" t="21238" r="35806" b="17382"/>
          <a:stretch/>
        </p:blipFill>
        <p:spPr>
          <a:xfrm>
            <a:off x="3219202" y="1734360"/>
            <a:ext cx="1757548" cy="1414794"/>
          </a:xfrm>
          <a:prstGeom prst="rect">
            <a:avLst/>
          </a:prstGeom>
          <a:ln>
            <a:noFill/>
          </a:ln>
          <a:effectLst>
            <a:outerShdw blurRad="292100" dist="139700" dir="2700000" algn="tl" rotWithShape="0">
              <a:srgbClr val="333333">
                <a:alpha val="65000"/>
              </a:srgbClr>
            </a:outerShdw>
          </a:effectLst>
        </p:spPr>
      </p:pic>
      <p:sp>
        <p:nvSpPr>
          <p:cNvPr id="19" name="TextBox 18">
            <a:extLst>
              <a:ext uri="{FF2B5EF4-FFF2-40B4-BE49-F238E27FC236}">
                <a16:creationId xmlns:a16="http://schemas.microsoft.com/office/drawing/2014/main" id="{558F0513-B0CE-8B16-2120-9162273C678A}"/>
              </a:ext>
            </a:extLst>
          </p:cNvPr>
          <p:cNvSpPr txBox="1"/>
          <p:nvPr/>
        </p:nvSpPr>
        <p:spPr>
          <a:xfrm>
            <a:off x="3174267" y="2996816"/>
            <a:ext cx="1675107" cy="215444"/>
          </a:xfrm>
          <a:prstGeom prst="rect">
            <a:avLst/>
          </a:prstGeom>
          <a:noFill/>
        </p:spPr>
        <p:txBody>
          <a:bodyPr wrap="square" rtlCol="0">
            <a:spAutoFit/>
          </a:bodyPr>
          <a:lstStyle/>
          <a:p>
            <a:r>
              <a:rPr lang="en-US" sz="800" dirty="0">
                <a:latin typeface="Segoe UI Symbol" panose="020B0502040204020203" pitchFamily="34" charset="0"/>
                <a:ea typeface="Segoe UI Symbol" panose="020B0502040204020203" pitchFamily="34" charset="0"/>
              </a:rPr>
              <a:t>Flickr/Joe </a:t>
            </a:r>
            <a:r>
              <a:rPr lang="en-US" sz="800" dirty="0" err="1">
                <a:latin typeface="Segoe UI Symbol" panose="020B0502040204020203" pitchFamily="34" charset="0"/>
                <a:ea typeface="Segoe UI Symbol" panose="020B0502040204020203" pitchFamily="34" charset="0"/>
              </a:rPr>
              <a:t>Shlabotnik</a:t>
            </a:r>
            <a:endParaRPr lang="en-US" sz="800" dirty="0">
              <a:latin typeface="Segoe UI Symbol" panose="020B0502040204020203" pitchFamily="34" charset="0"/>
              <a:ea typeface="Segoe UI Symbol" panose="020B0502040204020203" pitchFamily="34" charset="0"/>
            </a:endParaRPr>
          </a:p>
        </p:txBody>
      </p:sp>
      <p:sp>
        <p:nvSpPr>
          <p:cNvPr id="20" name="TextBox 19">
            <a:extLst>
              <a:ext uri="{FF2B5EF4-FFF2-40B4-BE49-F238E27FC236}">
                <a16:creationId xmlns:a16="http://schemas.microsoft.com/office/drawing/2014/main" id="{7C8C5A6C-44D0-0BBB-FA0A-960CE438DB8E}"/>
              </a:ext>
            </a:extLst>
          </p:cNvPr>
          <p:cNvSpPr txBox="1"/>
          <p:nvPr/>
        </p:nvSpPr>
        <p:spPr>
          <a:xfrm>
            <a:off x="6411752" y="4706005"/>
            <a:ext cx="1675107" cy="246221"/>
          </a:xfrm>
          <a:prstGeom prst="rect">
            <a:avLst/>
          </a:prstGeom>
          <a:noFill/>
        </p:spPr>
        <p:txBody>
          <a:bodyPr wrap="square" rtlCol="0">
            <a:spAutoFit/>
          </a:bodyPr>
          <a:lstStyle/>
          <a:p>
            <a:r>
              <a:rPr lang="en-US" sz="1000" dirty="0">
                <a:solidFill>
                  <a:schemeClr val="bg1"/>
                </a:solidFill>
                <a:latin typeface="Segoe UI Symbol" panose="020B0502040204020203" pitchFamily="34" charset="0"/>
                <a:ea typeface="Segoe UI Symbol" panose="020B0502040204020203" pitchFamily="34" charset="0"/>
              </a:rPr>
              <a:t>Wiki/Tim </a:t>
            </a:r>
            <a:r>
              <a:rPr lang="en-US" sz="1000" dirty="0" err="1">
                <a:solidFill>
                  <a:schemeClr val="bg1"/>
                </a:solidFill>
                <a:latin typeface="Segoe UI Symbol" panose="020B0502040204020203" pitchFamily="34" charset="0"/>
                <a:ea typeface="Segoe UI Symbol" panose="020B0502040204020203" pitchFamily="34" charset="0"/>
              </a:rPr>
              <a:t>Sheerman</a:t>
            </a:r>
            <a:r>
              <a:rPr lang="en-US" sz="1000" dirty="0">
                <a:solidFill>
                  <a:schemeClr val="bg1"/>
                </a:solidFill>
                <a:latin typeface="Segoe UI Symbol" panose="020B0502040204020203" pitchFamily="34" charset="0"/>
                <a:ea typeface="Segoe UI Symbol" panose="020B0502040204020203" pitchFamily="34" charset="0"/>
              </a:rPr>
              <a:t>-Chase</a:t>
            </a:r>
          </a:p>
        </p:txBody>
      </p:sp>
    </p:spTree>
    <p:extLst>
      <p:ext uri="{BB962C8B-B14F-4D97-AF65-F5344CB8AC3E}">
        <p14:creationId xmlns:p14="http://schemas.microsoft.com/office/powerpoint/2010/main" val="97483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par>
                                <p:cTn id="17" presetID="1" presetClass="entr" presetSubtype="0" fill="hold" grpId="1"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6" grpId="0" animBg="1"/>
      <p:bldP spid="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62D4350-278E-86A2-F056-FA64D685099B}"/>
              </a:ext>
            </a:extLst>
          </p:cNvPr>
          <p:cNvSpPr txBox="1"/>
          <p:nvPr/>
        </p:nvSpPr>
        <p:spPr>
          <a:xfrm>
            <a:off x="1384739" y="5493122"/>
            <a:ext cx="3235036" cy="461665"/>
          </a:xfrm>
          <a:prstGeom prst="rect">
            <a:avLst/>
          </a:prstGeom>
          <a:noFill/>
        </p:spPr>
        <p:txBody>
          <a:bodyPr wrap="square" rtlCol="0">
            <a:spAutoFit/>
          </a:bodyPr>
          <a:lstStyle/>
          <a:p>
            <a:pPr algn="ctr"/>
            <a:r>
              <a:rPr lang="en-US" sz="2400" dirty="0">
                <a:latin typeface="Segoe UI" panose="020B0502040204020203" pitchFamily="34" charset="0"/>
                <a:cs typeface="Segoe UI" panose="020B0502040204020203" pitchFamily="34" charset="0"/>
              </a:rPr>
              <a:t>Loss in Transport</a:t>
            </a:r>
          </a:p>
        </p:txBody>
      </p:sp>
      <p:sp>
        <p:nvSpPr>
          <p:cNvPr id="7" name="TextBox 6">
            <a:extLst>
              <a:ext uri="{FF2B5EF4-FFF2-40B4-BE49-F238E27FC236}">
                <a16:creationId xmlns:a16="http://schemas.microsoft.com/office/drawing/2014/main" id="{777B1B6B-24C4-FBB5-6E13-ADC7EAFA1427}"/>
              </a:ext>
            </a:extLst>
          </p:cNvPr>
          <p:cNvSpPr txBox="1"/>
          <p:nvPr/>
        </p:nvSpPr>
        <p:spPr>
          <a:xfrm>
            <a:off x="6480761" y="2887199"/>
            <a:ext cx="2216704" cy="461665"/>
          </a:xfrm>
          <a:prstGeom prst="rect">
            <a:avLst/>
          </a:prstGeom>
          <a:noFill/>
        </p:spPr>
        <p:txBody>
          <a:bodyPr wrap="square" rtlCol="0">
            <a:spAutoFit/>
          </a:bodyPr>
          <a:lstStyle/>
          <a:p>
            <a:r>
              <a:rPr lang="en-US" sz="2400" dirty="0">
                <a:latin typeface="Segoe UI" panose="020B0502040204020203" pitchFamily="34" charset="0"/>
                <a:cs typeface="Segoe UI" panose="020B0502040204020203" pitchFamily="34" charset="0"/>
              </a:rPr>
              <a:t>“Ghost Gear”</a:t>
            </a:r>
          </a:p>
        </p:txBody>
      </p:sp>
      <p:sp>
        <p:nvSpPr>
          <p:cNvPr id="3" name="TextBox 2">
            <a:extLst>
              <a:ext uri="{FF2B5EF4-FFF2-40B4-BE49-F238E27FC236}">
                <a16:creationId xmlns:a16="http://schemas.microsoft.com/office/drawing/2014/main" id="{AE47E75D-F494-4860-EB9E-A7B74E6A8C32}"/>
              </a:ext>
            </a:extLst>
          </p:cNvPr>
          <p:cNvSpPr txBox="1"/>
          <p:nvPr/>
        </p:nvSpPr>
        <p:spPr>
          <a:xfrm>
            <a:off x="9548209" y="4138905"/>
            <a:ext cx="2518104" cy="1815882"/>
          </a:xfrm>
          <a:prstGeom prst="rect">
            <a:avLst/>
          </a:prstGeom>
          <a:noFill/>
        </p:spPr>
        <p:txBody>
          <a:bodyPr wrap="square" rtlCol="0">
            <a:spAutoFit/>
          </a:bodyPr>
          <a:lstStyle/>
          <a:p>
            <a:r>
              <a:rPr lang="en-US" sz="2800" dirty="0">
                <a:latin typeface="Segoe UI" panose="020B0502040204020203" pitchFamily="34" charset="0"/>
                <a:cs typeface="Segoe UI" panose="020B0502040204020203" pitchFamily="34" charset="0"/>
              </a:rPr>
              <a:t>The remaining </a:t>
            </a:r>
            <a:r>
              <a:rPr lang="en-US" sz="2800" b="1" dirty="0">
                <a:latin typeface="Segoe UI" panose="020B0502040204020203" pitchFamily="34" charset="0"/>
                <a:cs typeface="Segoe UI" panose="020B0502040204020203" pitchFamily="34" charset="0"/>
              </a:rPr>
              <a:t>~20%</a:t>
            </a:r>
            <a:r>
              <a:rPr lang="en-US" sz="2800" dirty="0">
                <a:latin typeface="Segoe UI" panose="020B0502040204020203" pitchFamily="34" charset="0"/>
                <a:cs typeface="Segoe UI" panose="020B0502040204020203" pitchFamily="34" charset="0"/>
              </a:rPr>
              <a:t> comes from maritime sources</a:t>
            </a:r>
          </a:p>
        </p:txBody>
      </p:sp>
      <p:sp>
        <p:nvSpPr>
          <p:cNvPr id="5" name="Rectangle 4">
            <a:extLst>
              <a:ext uri="{FF2B5EF4-FFF2-40B4-BE49-F238E27FC236}">
                <a16:creationId xmlns:a16="http://schemas.microsoft.com/office/drawing/2014/main" id="{DDFE80CE-36C2-9F13-CCC1-7E7CC68609F2}"/>
              </a:ext>
            </a:extLst>
          </p:cNvPr>
          <p:cNvSpPr/>
          <p:nvPr/>
        </p:nvSpPr>
        <p:spPr>
          <a:xfrm>
            <a:off x="9651089" y="4583578"/>
            <a:ext cx="986007" cy="4733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ular Callout 12">
            <a:extLst>
              <a:ext uri="{FF2B5EF4-FFF2-40B4-BE49-F238E27FC236}">
                <a16:creationId xmlns:a16="http://schemas.microsoft.com/office/drawing/2014/main" id="{513D2093-DAF6-84F6-96BC-4F5A136BC332}"/>
              </a:ext>
            </a:extLst>
          </p:cNvPr>
          <p:cNvSpPr/>
          <p:nvPr/>
        </p:nvSpPr>
        <p:spPr>
          <a:xfrm>
            <a:off x="5858175" y="1685977"/>
            <a:ext cx="2570412" cy="914542"/>
          </a:xfrm>
          <a:prstGeom prst="wedgeRoundRectCallout">
            <a:avLst>
              <a:gd name="adj1" fmla="val 2815"/>
              <a:gd name="adj2" fmla="val 64184"/>
              <a:gd name="adj3" fmla="val 1666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t>Lost or forgotten fishing nets and lines that can trap non-target animals</a:t>
            </a:r>
          </a:p>
        </p:txBody>
      </p:sp>
      <p:sp>
        <p:nvSpPr>
          <p:cNvPr id="2" name="TextBox 1">
            <a:extLst>
              <a:ext uri="{FF2B5EF4-FFF2-40B4-BE49-F238E27FC236}">
                <a16:creationId xmlns:a16="http://schemas.microsoft.com/office/drawing/2014/main" id="{139049D1-0AAA-B87A-79DE-0C12EA17BE22}"/>
              </a:ext>
            </a:extLst>
          </p:cNvPr>
          <p:cNvSpPr txBox="1"/>
          <p:nvPr/>
        </p:nvSpPr>
        <p:spPr>
          <a:xfrm>
            <a:off x="682550" y="590096"/>
            <a:ext cx="10778765" cy="707886"/>
          </a:xfrm>
          <a:prstGeom prst="rect">
            <a:avLst/>
          </a:prstGeom>
          <a:solidFill>
            <a:schemeClr val="bg1">
              <a:lumMod val="95000"/>
            </a:schemeClr>
          </a:solidFill>
          <a:ln>
            <a:noFill/>
          </a:ln>
        </p:spPr>
        <p:txBody>
          <a:bodyPr wrap="square" rtlCol="0">
            <a:spAutoFit/>
          </a:bodyPr>
          <a:lstStyle/>
          <a:p>
            <a:r>
              <a:rPr lang="en-US" sz="4000" b="1" dirty="0">
                <a:latin typeface="Segoe UI" panose="020B0502040204020203" pitchFamily="34" charset="0"/>
                <a:cs typeface="Segoe UI" panose="020B0502040204020203" pitchFamily="34" charset="0"/>
              </a:rPr>
              <a:t>How does plastic get to the ocean?</a:t>
            </a:r>
            <a:endParaRPr lang="en-US" sz="4000" b="1" dirty="0"/>
          </a:p>
        </p:txBody>
      </p:sp>
      <p:sp>
        <p:nvSpPr>
          <p:cNvPr id="10" name="TextBox 9">
            <a:extLst>
              <a:ext uri="{FF2B5EF4-FFF2-40B4-BE49-F238E27FC236}">
                <a16:creationId xmlns:a16="http://schemas.microsoft.com/office/drawing/2014/main" id="{8B053B84-2AFC-EBF6-FA8C-C17E94325CC9}"/>
              </a:ext>
            </a:extLst>
          </p:cNvPr>
          <p:cNvSpPr txBox="1"/>
          <p:nvPr/>
        </p:nvSpPr>
        <p:spPr>
          <a:xfrm>
            <a:off x="11628408" y="6373186"/>
            <a:ext cx="46713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19</a:t>
            </a:r>
          </a:p>
        </p:txBody>
      </p:sp>
      <p:pic>
        <p:nvPicPr>
          <p:cNvPr id="15" name="Picture 14" descr="A large container ship sailing in the ocean&#10;&#10;Description automatically generated">
            <a:extLst>
              <a:ext uri="{FF2B5EF4-FFF2-40B4-BE49-F238E27FC236}">
                <a16:creationId xmlns:a16="http://schemas.microsoft.com/office/drawing/2014/main" id="{D6682487-41DD-41D5-AC9C-9CAAF1FBCF66}"/>
              </a:ext>
            </a:extLst>
          </p:cNvPr>
          <p:cNvPicPr>
            <a:picLocks noChangeAspect="1"/>
          </p:cNvPicPr>
          <p:nvPr/>
        </p:nvPicPr>
        <p:blipFill rotWithShape="1">
          <a:blip r:embed="rId3"/>
          <a:srcRect l="9746" t="4395" r="12790" b="21849"/>
          <a:stretch/>
        </p:blipFill>
        <p:spPr>
          <a:xfrm>
            <a:off x="678514" y="2113311"/>
            <a:ext cx="4641907" cy="2946499"/>
          </a:xfrm>
          <a:prstGeom prst="rect">
            <a:avLst/>
          </a:prstGeom>
          <a:ln>
            <a:noFill/>
          </a:ln>
          <a:effectLst>
            <a:outerShdw blurRad="292100" dist="139700" dir="2700000" algn="tl" rotWithShape="0">
              <a:srgbClr val="333333">
                <a:alpha val="65000"/>
              </a:srgbClr>
            </a:outerShdw>
          </a:effectLst>
        </p:spPr>
      </p:pic>
      <p:sp>
        <p:nvSpPr>
          <p:cNvPr id="16" name="TextBox 15">
            <a:extLst>
              <a:ext uri="{FF2B5EF4-FFF2-40B4-BE49-F238E27FC236}">
                <a16:creationId xmlns:a16="http://schemas.microsoft.com/office/drawing/2014/main" id="{037A57E2-94FE-43D5-E8E8-948D914F1924}"/>
              </a:ext>
            </a:extLst>
          </p:cNvPr>
          <p:cNvSpPr txBox="1"/>
          <p:nvPr/>
        </p:nvSpPr>
        <p:spPr>
          <a:xfrm>
            <a:off x="678514" y="4823137"/>
            <a:ext cx="1492716" cy="246221"/>
          </a:xfrm>
          <a:prstGeom prst="rect">
            <a:avLst/>
          </a:prstGeom>
          <a:noFill/>
        </p:spPr>
        <p:txBody>
          <a:bodyPr wrap="none" rtlCol="0">
            <a:spAutoFit/>
          </a:bodyPr>
          <a:lstStyle/>
          <a:p>
            <a:r>
              <a:rPr lang="en-US" sz="1000" dirty="0">
                <a:solidFill>
                  <a:schemeClr val="bg1"/>
                </a:solidFill>
                <a:latin typeface="Segoe UI" panose="020B0502040204020203" pitchFamily="34" charset="0"/>
                <a:cs typeface="Segoe UI" panose="020B0502040204020203" pitchFamily="34" charset="0"/>
              </a:rPr>
              <a:t>Wiki/NZ </a:t>
            </a:r>
            <a:r>
              <a:rPr lang="en-US" sz="1000" dirty="0" err="1">
                <a:solidFill>
                  <a:schemeClr val="bg1"/>
                </a:solidFill>
                <a:latin typeface="Segoe UI" panose="020B0502040204020203" pitchFamily="34" charset="0"/>
                <a:cs typeface="Segoe UI" panose="020B0502040204020203" pitchFamily="34" charset="0"/>
              </a:rPr>
              <a:t>Defence</a:t>
            </a:r>
            <a:r>
              <a:rPr lang="en-US" sz="1000" dirty="0">
                <a:solidFill>
                  <a:schemeClr val="bg1"/>
                </a:solidFill>
                <a:latin typeface="Segoe UI" panose="020B0502040204020203" pitchFamily="34" charset="0"/>
                <a:cs typeface="Segoe UI" panose="020B0502040204020203" pitchFamily="34" charset="0"/>
              </a:rPr>
              <a:t> Force</a:t>
            </a:r>
          </a:p>
        </p:txBody>
      </p:sp>
      <p:pic>
        <p:nvPicPr>
          <p:cNvPr id="18" name="Picture 17" descr="Turtle in a net on a rock&#10;&#10;Description automatically generated">
            <a:extLst>
              <a:ext uri="{FF2B5EF4-FFF2-40B4-BE49-F238E27FC236}">
                <a16:creationId xmlns:a16="http://schemas.microsoft.com/office/drawing/2014/main" id="{E92A7C45-65DD-7791-513F-B6599978D05E}"/>
              </a:ext>
            </a:extLst>
          </p:cNvPr>
          <p:cNvPicPr>
            <a:picLocks noChangeAspect="1"/>
          </p:cNvPicPr>
          <p:nvPr/>
        </p:nvPicPr>
        <p:blipFill>
          <a:blip r:embed="rId4"/>
          <a:stretch>
            <a:fillRect/>
          </a:stretch>
        </p:blipFill>
        <p:spPr>
          <a:xfrm>
            <a:off x="5919186" y="4024217"/>
            <a:ext cx="3351959" cy="2214687"/>
          </a:xfrm>
          <a:prstGeom prst="rect">
            <a:avLst/>
          </a:prstGeom>
          <a:ln>
            <a:noFill/>
          </a:ln>
          <a:effectLst>
            <a:outerShdw blurRad="292100" dist="139700" dir="2700000" algn="tl" rotWithShape="0">
              <a:srgbClr val="333333">
                <a:alpha val="65000"/>
              </a:srgbClr>
            </a:outerShdw>
          </a:effectLst>
        </p:spPr>
      </p:pic>
      <p:sp>
        <p:nvSpPr>
          <p:cNvPr id="19" name="TextBox 18">
            <a:extLst>
              <a:ext uri="{FF2B5EF4-FFF2-40B4-BE49-F238E27FC236}">
                <a16:creationId xmlns:a16="http://schemas.microsoft.com/office/drawing/2014/main" id="{81BF5FA7-F7B4-451D-F42E-EB0EE9358BF1}"/>
              </a:ext>
            </a:extLst>
          </p:cNvPr>
          <p:cNvSpPr txBox="1"/>
          <p:nvPr/>
        </p:nvSpPr>
        <p:spPr>
          <a:xfrm>
            <a:off x="5871672" y="6021683"/>
            <a:ext cx="960186" cy="246221"/>
          </a:xfrm>
          <a:prstGeom prst="rect">
            <a:avLst/>
          </a:prstGeom>
          <a:noFill/>
        </p:spPr>
        <p:txBody>
          <a:bodyPr wrap="square" rtlCol="0">
            <a:spAutoFit/>
          </a:bodyPr>
          <a:lstStyle/>
          <a:p>
            <a:r>
              <a:rPr lang="en-US" sz="1000" dirty="0">
                <a:latin typeface="Segoe UI" panose="020B0502040204020203" pitchFamily="34" charset="0"/>
                <a:cs typeface="Segoe UI" panose="020B0502040204020203" pitchFamily="34" charset="0"/>
              </a:rPr>
              <a:t>Wiki/NOAA</a:t>
            </a:r>
          </a:p>
        </p:txBody>
      </p:sp>
      <p:pic>
        <p:nvPicPr>
          <p:cNvPr id="21" name="Picture 20" descr="A crab in a net&#10;&#10;Description automatically generated">
            <a:extLst>
              <a:ext uri="{FF2B5EF4-FFF2-40B4-BE49-F238E27FC236}">
                <a16:creationId xmlns:a16="http://schemas.microsoft.com/office/drawing/2014/main" id="{5F6D32C2-C00B-0755-07C2-A00AC0060E9C}"/>
              </a:ext>
            </a:extLst>
          </p:cNvPr>
          <p:cNvPicPr>
            <a:picLocks noChangeAspect="1"/>
          </p:cNvPicPr>
          <p:nvPr/>
        </p:nvPicPr>
        <p:blipFill>
          <a:blip r:embed="rId5"/>
          <a:stretch>
            <a:fillRect/>
          </a:stretch>
        </p:blipFill>
        <p:spPr>
          <a:xfrm>
            <a:off x="8729682" y="1694732"/>
            <a:ext cx="2731633" cy="2048725"/>
          </a:xfrm>
          <a:prstGeom prst="rect">
            <a:avLst/>
          </a:prstGeom>
          <a:ln>
            <a:noFill/>
          </a:ln>
          <a:effectLst>
            <a:outerShdw blurRad="292100" dist="139700" dir="2700000" algn="tl" rotWithShape="0">
              <a:srgbClr val="333333">
                <a:alpha val="65000"/>
              </a:srgbClr>
            </a:outerShdw>
          </a:effectLst>
        </p:spPr>
      </p:pic>
      <p:sp>
        <p:nvSpPr>
          <p:cNvPr id="22" name="TextBox 21">
            <a:extLst>
              <a:ext uri="{FF2B5EF4-FFF2-40B4-BE49-F238E27FC236}">
                <a16:creationId xmlns:a16="http://schemas.microsoft.com/office/drawing/2014/main" id="{71A0878C-3D1B-85B0-3F3A-67D479309DA5}"/>
              </a:ext>
            </a:extLst>
          </p:cNvPr>
          <p:cNvSpPr txBox="1"/>
          <p:nvPr/>
        </p:nvSpPr>
        <p:spPr>
          <a:xfrm>
            <a:off x="8690903" y="3514505"/>
            <a:ext cx="960186" cy="246221"/>
          </a:xfrm>
          <a:prstGeom prst="rect">
            <a:avLst/>
          </a:prstGeom>
          <a:noFill/>
        </p:spPr>
        <p:txBody>
          <a:bodyPr wrap="square" rtlCol="0">
            <a:spAutoFit/>
          </a:bodyPr>
          <a:lstStyle/>
          <a:p>
            <a:r>
              <a:rPr lang="en-US" sz="1000" dirty="0">
                <a:solidFill>
                  <a:schemeClr val="bg1"/>
                </a:solidFill>
                <a:latin typeface="Segoe UI" panose="020B0502040204020203" pitchFamily="34" charset="0"/>
                <a:cs typeface="Segoe UI" panose="020B0502040204020203" pitchFamily="34" charset="0"/>
              </a:rPr>
              <a:t>Flickr/NOAA</a:t>
            </a:r>
          </a:p>
        </p:txBody>
      </p:sp>
    </p:spTree>
    <p:extLst>
      <p:ext uri="{BB962C8B-B14F-4D97-AF65-F5344CB8AC3E}">
        <p14:creationId xmlns:p14="http://schemas.microsoft.com/office/powerpoint/2010/main" val="2865694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5" grpId="0" animBg="1"/>
      <p:bldP spid="5" grpId="1" animBg="1"/>
      <p:bldP spid="13" grpId="0" animBg="1"/>
      <p:bldP spid="19" grpId="0"/>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n albatross carcas has plastics in the stomach">
            <a:extLst>
              <a:ext uri="{FF2B5EF4-FFF2-40B4-BE49-F238E27FC236}">
                <a16:creationId xmlns:a16="http://schemas.microsoft.com/office/drawing/2014/main" id="{C63B6DD1-0039-DDCB-61A0-00A8B3EC55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5178" y="2051255"/>
            <a:ext cx="4304557" cy="36588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7E0CA85-FAAC-01B7-B848-B56E6602A11A}"/>
              </a:ext>
            </a:extLst>
          </p:cNvPr>
          <p:cNvSpPr txBox="1"/>
          <p:nvPr/>
        </p:nvSpPr>
        <p:spPr>
          <a:xfrm>
            <a:off x="587815" y="499540"/>
            <a:ext cx="11016370" cy="707886"/>
          </a:xfrm>
          <a:prstGeom prst="rect">
            <a:avLst/>
          </a:prstGeom>
          <a:solidFill>
            <a:schemeClr val="bg1">
              <a:lumMod val="95000"/>
            </a:schemeClr>
          </a:solidFill>
          <a:ln>
            <a:noFill/>
          </a:ln>
        </p:spPr>
        <p:txBody>
          <a:bodyPr wrap="square" rtlCol="0">
            <a:spAutoFit/>
          </a:bodyPr>
          <a:lstStyle/>
          <a:p>
            <a:r>
              <a:rPr lang="en-US" sz="4000" b="1" dirty="0">
                <a:latin typeface="Segoe UI" panose="020B0502040204020203" pitchFamily="34" charset="0"/>
                <a:cs typeface="Segoe UI" panose="020B0502040204020203" pitchFamily="34" charset="0"/>
              </a:rPr>
              <a:t>How does plastic pollution harm marine life?</a:t>
            </a:r>
            <a:endParaRPr lang="en-US" sz="4000" b="1" dirty="0"/>
          </a:p>
        </p:txBody>
      </p:sp>
      <p:sp>
        <p:nvSpPr>
          <p:cNvPr id="3" name="TextBox 2">
            <a:extLst>
              <a:ext uri="{FF2B5EF4-FFF2-40B4-BE49-F238E27FC236}">
                <a16:creationId xmlns:a16="http://schemas.microsoft.com/office/drawing/2014/main" id="{967A2C3B-00E8-19EC-98AB-787AEEBFE68A}"/>
              </a:ext>
            </a:extLst>
          </p:cNvPr>
          <p:cNvSpPr txBox="1"/>
          <p:nvPr/>
        </p:nvSpPr>
        <p:spPr>
          <a:xfrm>
            <a:off x="6642267" y="2495697"/>
            <a:ext cx="4304558" cy="2769989"/>
          </a:xfrm>
          <a:prstGeom prst="rect">
            <a:avLst/>
          </a:prstGeom>
          <a:noFill/>
        </p:spPr>
        <p:txBody>
          <a:bodyPr wrap="square" rtlCol="0">
            <a:spAutoFit/>
          </a:bodyPr>
          <a:lstStyle/>
          <a:p>
            <a:pPr>
              <a:spcBef>
                <a:spcPts val="600"/>
              </a:spcBef>
              <a:spcAft>
                <a:spcPts val="600"/>
              </a:spcAft>
            </a:pPr>
            <a:r>
              <a:rPr lang="en-US" sz="2400" dirty="0">
                <a:latin typeface="Segoe UI Symbol" panose="020B0502040204020203" pitchFamily="34" charset="0"/>
                <a:ea typeface="Segoe UI Symbol" panose="020B0502040204020203" pitchFamily="34" charset="0"/>
              </a:rPr>
              <a:t>Ingestion can…</a:t>
            </a:r>
          </a:p>
          <a:p>
            <a:pPr marL="285750" indent="-285750">
              <a:spcBef>
                <a:spcPts val="600"/>
              </a:spcBef>
              <a:spcAft>
                <a:spcPts val="600"/>
              </a:spcAft>
              <a:buFont typeface="Arial" panose="020B0604020202020204" pitchFamily="34" charset="0"/>
              <a:buChar char="•"/>
            </a:pPr>
            <a:r>
              <a:rPr lang="en-US" sz="2400" dirty="0">
                <a:latin typeface="Segoe UI Symbol" panose="020B0502040204020203" pitchFamily="34" charset="0"/>
                <a:ea typeface="Segoe UI Symbol" panose="020B0502040204020203" pitchFamily="34" charset="0"/>
              </a:rPr>
              <a:t>Block the digestive tract</a:t>
            </a:r>
          </a:p>
          <a:p>
            <a:pPr marL="285750" indent="-285750">
              <a:spcBef>
                <a:spcPts val="600"/>
              </a:spcBef>
              <a:spcAft>
                <a:spcPts val="600"/>
              </a:spcAft>
              <a:buFont typeface="Arial" panose="020B0604020202020204" pitchFamily="34" charset="0"/>
              <a:buChar char="•"/>
            </a:pPr>
            <a:r>
              <a:rPr lang="en-US" sz="2400" dirty="0">
                <a:latin typeface="Segoe UI Symbol" panose="020B0502040204020203" pitchFamily="34" charset="0"/>
                <a:ea typeface="Segoe UI Symbol" panose="020B0502040204020203" pitchFamily="34" charset="0"/>
              </a:rPr>
              <a:t>“Trick” animals into thinking they have eaten nutritious food</a:t>
            </a:r>
          </a:p>
          <a:p>
            <a:pPr marL="285750" indent="-285750">
              <a:spcBef>
                <a:spcPts val="600"/>
              </a:spcBef>
              <a:spcAft>
                <a:spcPts val="600"/>
              </a:spcAft>
              <a:buFont typeface="Arial" panose="020B0604020202020204" pitchFamily="34" charset="0"/>
              <a:buChar char="•"/>
            </a:pPr>
            <a:r>
              <a:rPr lang="en-US" sz="2400" dirty="0">
                <a:latin typeface="Segoe UI Symbol" panose="020B0502040204020203" pitchFamily="34" charset="0"/>
                <a:ea typeface="Segoe UI Symbol" panose="020B0502040204020203" pitchFamily="34" charset="0"/>
              </a:rPr>
              <a:t>Result in starvation</a:t>
            </a:r>
          </a:p>
        </p:txBody>
      </p:sp>
      <p:sp>
        <p:nvSpPr>
          <p:cNvPr id="8" name="TextBox 7">
            <a:extLst>
              <a:ext uri="{FF2B5EF4-FFF2-40B4-BE49-F238E27FC236}">
                <a16:creationId xmlns:a16="http://schemas.microsoft.com/office/drawing/2014/main" id="{A684BB42-AA36-D4B1-AB01-5A554E2F326E}"/>
              </a:ext>
            </a:extLst>
          </p:cNvPr>
          <p:cNvSpPr txBox="1"/>
          <p:nvPr/>
        </p:nvSpPr>
        <p:spPr>
          <a:xfrm>
            <a:off x="11628408" y="6373186"/>
            <a:ext cx="46713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20</a:t>
            </a:r>
          </a:p>
        </p:txBody>
      </p:sp>
      <p:sp>
        <p:nvSpPr>
          <p:cNvPr id="9" name="TextBox 8">
            <a:extLst>
              <a:ext uri="{FF2B5EF4-FFF2-40B4-BE49-F238E27FC236}">
                <a16:creationId xmlns:a16="http://schemas.microsoft.com/office/drawing/2014/main" id="{6A1AE657-23D1-3BD9-7CC5-444F449D9A56}"/>
              </a:ext>
            </a:extLst>
          </p:cNvPr>
          <p:cNvSpPr txBox="1"/>
          <p:nvPr/>
        </p:nvSpPr>
        <p:spPr>
          <a:xfrm>
            <a:off x="1245178" y="5463909"/>
            <a:ext cx="543739" cy="246221"/>
          </a:xfrm>
          <a:prstGeom prst="rect">
            <a:avLst/>
          </a:prstGeom>
          <a:noFill/>
        </p:spPr>
        <p:txBody>
          <a:bodyPr wrap="none" rtlCol="0">
            <a:spAutoFit/>
          </a:bodyPr>
          <a:lstStyle/>
          <a:p>
            <a:r>
              <a:rPr lang="en-US" sz="1000" dirty="0">
                <a:solidFill>
                  <a:schemeClr val="bg1"/>
                </a:solidFill>
                <a:latin typeface="Segoe UI" panose="020B0502040204020203" pitchFamily="34" charset="0"/>
                <a:cs typeface="Segoe UI" panose="020B0502040204020203" pitchFamily="34" charset="0"/>
              </a:rPr>
              <a:t>NOAA</a:t>
            </a:r>
          </a:p>
        </p:txBody>
      </p:sp>
    </p:spTree>
    <p:extLst>
      <p:ext uri="{BB962C8B-B14F-4D97-AF65-F5344CB8AC3E}">
        <p14:creationId xmlns:p14="http://schemas.microsoft.com/office/powerpoint/2010/main" val="2240306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AD342EE-DDFE-2AA3-CD13-D19385F53885}"/>
              </a:ext>
            </a:extLst>
          </p:cNvPr>
          <p:cNvSpPr txBox="1"/>
          <p:nvPr/>
        </p:nvSpPr>
        <p:spPr>
          <a:xfrm>
            <a:off x="7213692" y="2520014"/>
            <a:ext cx="4414716" cy="2400657"/>
          </a:xfrm>
          <a:prstGeom prst="rect">
            <a:avLst/>
          </a:prstGeom>
          <a:noFill/>
        </p:spPr>
        <p:txBody>
          <a:bodyPr wrap="square" rtlCol="0">
            <a:spAutoFit/>
          </a:bodyPr>
          <a:lstStyle/>
          <a:p>
            <a:pPr>
              <a:spcBef>
                <a:spcPts val="600"/>
              </a:spcBef>
              <a:spcAft>
                <a:spcPts val="600"/>
              </a:spcAft>
            </a:pPr>
            <a:r>
              <a:rPr lang="en-US" sz="2400" dirty="0">
                <a:latin typeface="Segoe UI" panose="020B0502040204020203" pitchFamily="34" charset="0"/>
                <a:cs typeface="Segoe UI" panose="020B0502040204020203" pitchFamily="34" charset="0"/>
              </a:rPr>
              <a:t>Entanglement can lead to…</a:t>
            </a:r>
          </a:p>
          <a:p>
            <a:pPr marL="342900" indent="-342900">
              <a:spcBef>
                <a:spcPts val="600"/>
              </a:spcBef>
              <a:spcAft>
                <a:spcPts val="600"/>
              </a:spcAft>
              <a:buFont typeface="Arial" panose="020B0604020202020204" pitchFamily="34" charset="0"/>
              <a:buChar char="•"/>
            </a:pPr>
            <a:r>
              <a:rPr lang="en-US" sz="2400" dirty="0">
                <a:latin typeface="Segoe UI" panose="020B0502040204020203" pitchFamily="34" charset="0"/>
                <a:cs typeface="Segoe UI" panose="020B0502040204020203" pitchFamily="34" charset="0"/>
              </a:rPr>
              <a:t>Choking and suffocation</a:t>
            </a:r>
          </a:p>
          <a:p>
            <a:pPr marL="342900" indent="-342900">
              <a:spcBef>
                <a:spcPts val="600"/>
              </a:spcBef>
              <a:spcAft>
                <a:spcPts val="600"/>
              </a:spcAft>
              <a:buFont typeface="Arial" panose="020B0604020202020204" pitchFamily="34" charset="0"/>
              <a:buChar char="•"/>
            </a:pPr>
            <a:r>
              <a:rPr lang="en-US" sz="2400" dirty="0">
                <a:latin typeface="Segoe UI" panose="020B0502040204020203" pitchFamily="34" charset="0"/>
                <a:cs typeface="Segoe UI" panose="020B0502040204020203" pitchFamily="34" charset="0"/>
              </a:rPr>
              <a:t>Impaired movement leading to lack of ability to forage</a:t>
            </a:r>
          </a:p>
          <a:p>
            <a:pPr marL="342900" indent="-342900">
              <a:spcBef>
                <a:spcPts val="600"/>
              </a:spcBef>
              <a:spcAft>
                <a:spcPts val="600"/>
              </a:spcAft>
              <a:buFont typeface="Arial" panose="020B0604020202020204" pitchFamily="34" charset="0"/>
              <a:buChar char="•"/>
            </a:pPr>
            <a:r>
              <a:rPr lang="en-US" sz="2400" dirty="0">
                <a:latin typeface="Segoe UI" panose="020B0502040204020203" pitchFamily="34" charset="0"/>
                <a:cs typeface="Segoe UI" panose="020B0502040204020203" pitchFamily="34" charset="0"/>
              </a:rPr>
              <a:t>Starvation</a:t>
            </a:r>
          </a:p>
        </p:txBody>
      </p:sp>
      <p:sp>
        <p:nvSpPr>
          <p:cNvPr id="3" name="TextBox 2">
            <a:extLst>
              <a:ext uri="{FF2B5EF4-FFF2-40B4-BE49-F238E27FC236}">
                <a16:creationId xmlns:a16="http://schemas.microsoft.com/office/drawing/2014/main" id="{9A05E7D2-27C3-C461-2C22-8CFD8333F1F2}"/>
              </a:ext>
            </a:extLst>
          </p:cNvPr>
          <p:cNvSpPr txBox="1"/>
          <p:nvPr/>
        </p:nvSpPr>
        <p:spPr>
          <a:xfrm>
            <a:off x="587815" y="499540"/>
            <a:ext cx="11016370" cy="707886"/>
          </a:xfrm>
          <a:prstGeom prst="rect">
            <a:avLst/>
          </a:prstGeom>
          <a:solidFill>
            <a:schemeClr val="bg1">
              <a:lumMod val="95000"/>
            </a:schemeClr>
          </a:solidFill>
          <a:ln>
            <a:noFill/>
          </a:ln>
        </p:spPr>
        <p:txBody>
          <a:bodyPr wrap="square" rtlCol="0">
            <a:spAutoFit/>
          </a:bodyPr>
          <a:lstStyle/>
          <a:p>
            <a:r>
              <a:rPr lang="en-US" sz="4000" b="1" dirty="0">
                <a:latin typeface="Segoe UI" panose="020B0502040204020203" pitchFamily="34" charset="0"/>
                <a:cs typeface="Segoe UI" panose="020B0502040204020203" pitchFamily="34" charset="0"/>
              </a:rPr>
              <a:t>How does plastic pollution harm marine life?</a:t>
            </a:r>
            <a:endParaRPr lang="en-US" sz="4000" b="1" dirty="0"/>
          </a:p>
        </p:txBody>
      </p:sp>
      <p:sp>
        <p:nvSpPr>
          <p:cNvPr id="8" name="TextBox 7">
            <a:extLst>
              <a:ext uri="{FF2B5EF4-FFF2-40B4-BE49-F238E27FC236}">
                <a16:creationId xmlns:a16="http://schemas.microsoft.com/office/drawing/2014/main" id="{B84F80D6-7420-DCC1-4ACF-AE87AAEEE59A}"/>
              </a:ext>
            </a:extLst>
          </p:cNvPr>
          <p:cNvSpPr txBox="1"/>
          <p:nvPr/>
        </p:nvSpPr>
        <p:spPr>
          <a:xfrm>
            <a:off x="11628408" y="6373186"/>
            <a:ext cx="46713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21</a:t>
            </a:r>
          </a:p>
        </p:txBody>
      </p:sp>
      <p:pic>
        <p:nvPicPr>
          <p:cNvPr id="14" name="Picture 13" descr="Scuba divers in the water&#10;&#10;Description automatically generated">
            <a:extLst>
              <a:ext uri="{FF2B5EF4-FFF2-40B4-BE49-F238E27FC236}">
                <a16:creationId xmlns:a16="http://schemas.microsoft.com/office/drawing/2014/main" id="{46F3EF10-A6F4-3C46-80B3-2456BD77E49D}"/>
              </a:ext>
            </a:extLst>
          </p:cNvPr>
          <p:cNvPicPr>
            <a:picLocks noChangeAspect="1"/>
          </p:cNvPicPr>
          <p:nvPr/>
        </p:nvPicPr>
        <p:blipFill>
          <a:blip r:embed="rId3"/>
          <a:stretch>
            <a:fillRect/>
          </a:stretch>
        </p:blipFill>
        <p:spPr>
          <a:xfrm>
            <a:off x="3047003" y="4029861"/>
            <a:ext cx="3591303" cy="2343325"/>
          </a:xfrm>
          <a:prstGeom prst="rect">
            <a:avLst/>
          </a:prstGeom>
          <a:ln>
            <a:noFill/>
          </a:ln>
          <a:effectLst>
            <a:outerShdw blurRad="292100" dist="139700" dir="2700000" algn="tl" rotWithShape="0">
              <a:srgbClr val="333333">
                <a:alpha val="65000"/>
              </a:srgbClr>
            </a:outerShdw>
          </a:effectLst>
        </p:spPr>
      </p:pic>
      <p:pic>
        <p:nvPicPr>
          <p:cNvPr id="11" name="Picture 10" descr="A turtle swimming under water&#10;&#10;Description automatically generated">
            <a:extLst>
              <a:ext uri="{FF2B5EF4-FFF2-40B4-BE49-F238E27FC236}">
                <a16:creationId xmlns:a16="http://schemas.microsoft.com/office/drawing/2014/main" id="{E877FA5C-40A3-2FA6-320B-E9DEF2442081}"/>
              </a:ext>
            </a:extLst>
          </p:cNvPr>
          <p:cNvPicPr>
            <a:picLocks noChangeAspect="1"/>
          </p:cNvPicPr>
          <p:nvPr/>
        </p:nvPicPr>
        <p:blipFill>
          <a:blip r:embed="rId4"/>
          <a:stretch>
            <a:fillRect/>
          </a:stretch>
        </p:blipFill>
        <p:spPr>
          <a:xfrm>
            <a:off x="587815" y="1667494"/>
            <a:ext cx="3746679" cy="2497786"/>
          </a:xfrm>
          <a:prstGeom prst="rect">
            <a:avLst/>
          </a:prstGeom>
          <a:ln>
            <a:noFill/>
          </a:ln>
          <a:effectLst>
            <a:outerShdw blurRad="292100" dist="139700" dir="2700000" algn="tl" rotWithShape="0">
              <a:srgbClr val="333333">
                <a:alpha val="65000"/>
              </a:srgbClr>
            </a:outerShdw>
          </a:effectLst>
        </p:spPr>
      </p:pic>
      <p:sp>
        <p:nvSpPr>
          <p:cNvPr id="12" name="TextBox 11">
            <a:extLst>
              <a:ext uri="{FF2B5EF4-FFF2-40B4-BE49-F238E27FC236}">
                <a16:creationId xmlns:a16="http://schemas.microsoft.com/office/drawing/2014/main" id="{8A937CBB-9A2E-2334-CF73-D29D0F957FAA}"/>
              </a:ext>
            </a:extLst>
          </p:cNvPr>
          <p:cNvSpPr txBox="1"/>
          <p:nvPr/>
        </p:nvSpPr>
        <p:spPr>
          <a:xfrm>
            <a:off x="563592" y="3919059"/>
            <a:ext cx="543739" cy="246221"/>
          </a:xfrm>
          <a:prstGeom prst="rect">
            <a:avLst/>
          </a:prstGeom>
          <a:noFill/>
        </p:spPr>
        <p:txBody>
          <a:bodyPr wrap="none" rtlCol="0">
            <a:spAutoFit/>
          </a:bodyPr>
          <a:lstStyle/>
          <a:p>
            <a:r>
              <a:rPr lang="en-US" sz="1000" dirty="0">
                <a:solidFill>
                  <a:schemeClr val="bg1"/>
                </a:solidFill>
                <a:latin typeface="Segoe UI" panose="020B0502040204020203" pitchFamily="34" charset="0"/>
                <a:cs typeface="Segoe UI" panose="020B0502040204020203" pitchFamily="34" charset="0"/>
              </a:rPr>
              <a:t>NOAA</a:t>
            </a:r>
          </a:p>
        </p:txBody>
      </p:sp>
      <p:sp>
        <p:nvSpPr>
          <p:cNvPr id="15" name="TextBox 14">
            <a:extLst>
              <a:ext uri="{FF2B5EF4-FFF2-40B4-BE49-F238E27FC236}">
                <a16:creationId xmlns:a16="http://schemas.microsoft.com/office/drawing/2014/main" id="{9C5D3926-E444-8B1C-50A4-2446EDF19A3A}"/>
              </a:ext>
            </a:extLst>
          </p:cNvPr>
          <p:cNvSpPr txBox="1"/>
          <p:nvPr/>
        </p:nvSpPr>
        <p:spPr>
          <a:xfrm>
            <a:off x="3038526" y="6112239"/>
            <a:ext cx="885179" cy="246221"/>
          </a:xfrm>
          <a:prstGeom prst="rect">
            <a:avLst/>
          </a:prstGeom>
          <a:noFill/>
        </p:spPr>
        <p:txBody>
          <a:bodyPr wrap="none" rtlCol="0">
            <a:spAutoFit/>
          </a:bodyPr>
          <a:lstStyle/>
          <a:p>
            <a:r>
              <a:rPr lang="en-US" sz="1000" dirty="0">
                <a:solidFill>
                  <a:schemeClr val="bg1"/>
                </a:solidFill>
                <a:latin typeface="Segoe UI" panose="020B0502040204020203" pitchFamily="34" charset="0"/>
                <a:cs typeface="Segoe UI" panose="020B0502040204020203" pitchFamily="34" charset="0"/>
              </a:rPr>
              <a:t>Flickr/NOAA</a:t>
            </a:r>
          </a:p>
        </p:txBody>
      </p:sp>
    </p:spTree>
    <p:extLst>
      <p:ext uri="{BB962C8B-B14F-4D97-AF65-F5344CB8AC3E}">
        <p14:creationId xmlns:p14="http://schemas.microsoft.com/office/powerpoint/2010/main" val="70523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Graphic 19" descr="Pencil">
            <a:extLst>
              <a:ext uri="{FF2B5EF4-FFF2-40B4-BE49-F238E27FC236}">
                <a16:creationId xmlns:a16="http://schemas.microsoft.com/office/drawing/2014/main" id="{C16E4D9F-53FF-4E34-31BC-0E2198B9D03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8914194">
            <a:off x="-227903" y="2668743"/>
            <a:ext cx="3419256" cy="3419256"/>
          </a:xfrm>
          <a:prstGeom prst="rect">
            <a:avLst/>
          </a:prstGeom>
        </p:spPr>
      </p:pic>
      <p:sp>
        <p:nvSpPr>
          <p:cNvPr id="21" name="Right Brace 20">
            <a:extLst>
              <a:ext uri="{FF2B5EF4-FFF2-40B4-BE49-F238E27FC236}">
                <a16:creationId xmlns:a16="http://schemas.microsoft.com/office/drawing/2014/main" id="{DF02FE96-4D9F-F5E0-EB76-EA1C398CB4B6}"/>
              </a:ext>
            </a:extLst>
          </p:cNvPr>
          <p:cNvSpPr/>
          <p:nvPr/>
        </p:nvSpPr>
        <p:spPr>
          <a:xfrm rot="5400000">
            <a:off x="1351593" y="1753267"/>
            <a:ext cx="260262" cy="1030081"/>
          </a:xfrm>
          <a:prstGeom prst="rightBrace">
            <a:avLst/>
          </a:prstGeom>
          <a:ln w="19050">
            <a:solidFill>
              <a:schemeClr val="bg2">
                <a:lumMod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2" name="TextBox 21">
            <a:extLst>
              <a:ext uri="{FF2B5EF4-FFF2-40B4-BE49-F238E27FC236}">
                <a16:creationId xmlns:a16="http://schemas.microsoft.com/office/drawing/2014/main" id="{4F6D4B82-2FDE-4375-E572-8AB1980F63B1}"/>
              </a:ext>
            </a:extLst>
          </p:cNvPr>
          <p:cNvSpPr txBox="1"/>
          <p:nvPr/>
        </p:nvSpPr>
        <p:spPr>
          <a:xfrm>
            <a:off x="939692" y="1699002"/>
            <a:ext cx="1095172" cy="523220"/>
          </a:xfrm>
          <a:prstGeom prst="rect">
            <a:avLst/>
          </a:prstGeom>
          <a:noFill/>
        </p:spPr>
        <p:txBody>
          <a:bodyPr wrap="none" rtlCol="0">
            <a:spAutoFit/>
          </a:bodyPr>
          <a:lstStyle/>
          <a:p>
            <a:r>
              <a:rPr lang="en-US" sz="2800" dirty="0">
                <a:latin typeface="Segoe UI" panose="020B0502040204020203" pitchFamily="34" charset="0"/>
                <a:cs typeface="Segoe UI" panose="020B0502040204020203" pitchFamily="34" charset="0"/>
              </a:rPr>
              <a:t>5 mm</a:t>
            </a:r>
          </a:p>
        </p:txBody>
      </p:sp>
      <p:pic>
        <p:nvPicPr>
          <p:cNvPr id="25" name="Picture 24" descr="A picture containing person, hand, holding, piece&#10;&#10;Description automatically generated">
            <a:extLst>
              <a:ext uri="{FF2B5EF4-FFF2-40B4-BE49-F238E27FC236}">
                <a16:creationId xmlns:a16="http://schemas.microsoft.com/office/drawing/2014/main" id="{547D73EE-6CFB-9D71-FD7F-80AA946E2732}"/>
              </a:ext>
            </a:extLst>
          </p:cNvPr>
          <p:cNvPicPr>
            <a:picLocks noChangeAspect="1"/>
          </p:cNvPicPr>
          <p:nvPr/>
        </p:nvPicPr>
        <p:blipFill>
          <a:blip r:embed="rId5"/>
          <a:stretch>
            <a:fillRect/>
          </a:stretch>
        </p:blipFill>
        <p:spPr>
          <a:xfrm>
            <a:off x="3365939" y="1806392"/>
            <a:ext cx="3295488" cy="2409825"/>
          </a:xfrm>
          <a:prstGeom prst="rect">
            <a:avLst/>
          </a:prstGeom>
          <a:ln>
            <a:noFill/>
          </a:ln>
          <a:effectLst>
            <a:outerShdw blurRad="292100" dist="139700" dir="2700000" algn="tl" rotWithShape="0">
              <a:srgbClr val="333333">
                <a:alpha val="65000"/>
              </a:srgbClr>
            </a:outerShdw>
          </a:effectLst>
        </p:spPr>
      </p:pic>
      <p:pic>
        <p:nvPicPr>
          <p:cNvPr id="26" name="Picture 25" descr="Background pattern, icon&#10;&#10;Description automatically generated">
            <a:extLst>
              <a:ext uri="{FF2B5EF4-FFF2-40B4-BE49-F238E27FC236}">
                <a16:creationId xmlns:a16="http://schemas.microsoft.com/office/drawing/2014/main" id="{4AC7DBE4-F390-7174-7710-44D080786776}"/>
              </a:ext>
            </a:extLst>
          </p:cNvPr>
          <p:cNvPicPr>
            <a:picLocks noChangeAspect="1"/>
          </p:cNvPicPr>
          <p:nvPr/>
        </p:nvPicPr>
        <p:blipFill rotWithShape="1">
          <a:blip r:embed="rId6"/>
          <a:srcRect t="13889" b="6046"/>
          <a:stretch/>
        </p:blipFill>
        <p:spPr>
          <a:xfrm>
            <a:off x="8473742" y="3480665"/>
            <a:ext cx="3154666" cy="2641310"/>
          </a:xfrm>
          <a:prstGeom prst="rect">
            <a:avLst/>
          </a:prstGeom>
          <a:ln>
            <a:noFill/>
          </a:ln>
          <a:effectLst>
            <a:outerShdw blurRad="292100" dist="139700" dir="2700000" algn="tl" rotWithShape="0">
              <a:srgbClr val="333333">
                <a:alpha val="65000"/>
              </a:srgbClr>
            </a:outerShdw>
          </a:effectLst>
        </p:spPr>
      </p:pic>
      <p:sp>
        <p:nvSpPr>
          <p:cNvPr id="30" name="TextBox 29">
            <a:extLst>
              <a:ext uri="{FF2B5EF4-FFF2-40B4-BE49-F238E27FC236}">
                <a16:creationId xmlns:a16="http://schemas.microsoft.com/office/drawing/2014/main" id="{C1EF5B47-B705-57A3-FF65-1D665220CE7D}"/>
              </a:ext>
            </a:extLst>
          </p:cNvPr>
          <p:cNvSpPr txBox="1"/>
          <p:nvPr/>
        </p:nvSpPr>
        <p:spPr>
          <a:xfrm>
            <a:off x="7669404" y="1699002"/>
            <a:ext cx="3815978" cy="1569660"/>
          </a:xfrm>
          <a:prstGeom prst="rect">
            <a:avLst/>
          </a:prstGeom>
          <a:noFill/>
        </p:spPr>
        <p:txBody>
          <a:bodyPr wrap="square" rtlCol="0">
            <a:spAutoFit/>
          </a:bodyPr>
          <a:lstStyle/>
          <a:p>
            <a:r>
              <a:rPr lang="en-US" sz="2400" dirty="0">
                <a:latin typeface="Segoe UI" panose="020B0502040204020203" pitchFamily="34" charset="0"/>
                <a:cs typeface="Segoe UI" panose="020B0502040204020203" pitchFamily="34" charset="0"/>
              </a:rPr>
              <a:t>Most microplastics come from big plastic pieces that have broken down over time</a:t>
            </a:r>
          </a:p>
        </p:txBody>
      </p:sp>
      <p:sp>
        <p:nvSpPr>
          <p:cNvPr id="32" name="TextBox 31">
            <a:extLst>
              <a:ext uri="{FF2B5EF4-FFF2-40B4-BE49-F238E27FC236}">
                <a16:creationId xmlns:a16="http://schemas.microsoft.com/office/drawing/2014/main" id="{5F8F1CB0-24B6-8696-06E7-F7EF177F0A63}"/>
              </a:ext>
            </a:extLst>
          </p:cNvPr>
          <p:cNvSpPr txBox="1"/>
          <p:nvPr/>
        </p:nvSpPr>
        <p:spPr>
          <a:xfrm>
            <a:off x="5381780" y="4691440"/>
            <a:ext cx="2982688" cy="1200329"/>
          </a:xfrm>
          <a:prstGeom prst="rect">
            <a:avLst/>
          </a:prstGeom>
          <a:noFill/>
        </p:spPr>
        <p:txBody>
          <a:bodyPr wrap="square" rtlCol="0">
            <a:spAutoFit/>
          </a:bodyPr>
          <a:lstStyle/>
          <a:p>
            <a:r>
              <a:rPr lang="en-US" sz="2400" dirty="0">
                <a:latin typeface="Segoe UI" panose="020B0502040204020203" pitchFamily="34" charset="0"/>
                <a:cs typeface="Segoe UI" panose="020B0502040204020203" pitchFamily="34" charset="0"/>
              </a:rPr>
              <a:t>Some microplastics are made to be small</a:t>
            </a:r>
          </a:p>
        </p:txBody>
      </p:sp>
      <p:sp>
        <p:nvSpPr>
          <p:cNvPr id="4" name="TextBox 3">
            <a:extLst>
              <a:ext uri="{FF2B5EF4-FFF2-40B4-BE49-F238E27FC236}">
                <a16:creationId xmlns:a16="http://schemas.microsoft.com/office/drawing/2014/main" id="{153F2761-63F4-0065-943D-C35FB51A378D}"/>
              </a:ext>
            </a:extLst>
          </p:cNvPr>
          <p:cNvSpPr txBox="1"/>
          <p:nvPr/>
        </p:nvSpPr>
        <p:spPr>
          <a:xfrm>
            <a:off x="934883" y="1345032"/>
            <a:ext cx="1099981" cy="523220"/>
          </a:xfrm>
          <a:prstGeom prst="rect">
            <a:avLst/>
          </a:prstGeom>
          <a:noFill/>
        </p:spPr>
        <p:txBody>
          <a:bodyPr wrap="none" rtlCol="0">
            <a:spAutoFit/>
          </a:bodyPr>
          <a:lstStyle/>
          <a:p>
            <a:r>
              <a:rPr lang="en-US" sz="2800" dirty="0">
                <a:latin typeface="Segoe UI" panose="020B0502040204020203" pitchFamily="34" charset="0"/>
                <a:cs typeface="Segoe UI" panose="020B0502040204020203" pitchFamily="34" charset="0"/>
              </a:rPr>
              <a:t>1/5 in</a:t>
            </a:r>
          </a:p>
        </p:txBody>
      </p:sp>
      <p:pic>
        <p:nvPicPr>
          <p:cNvPr id="8" name="Picture 7">
            <a:extLst>
              <a:ext uri="{FF2B5EF4-FFF2-40B4-BE49-F238E27FC236}">
                <a16:creationId xmlns:a16="http://schemas.microsoft.com/office/drawing/2014/main" id="{CBD61456-D3A6-9B52-78DA-EB7E2A8F96DA}"/>
              </a:ext>
            </a:extLst>
          </p:cNvPr>
          <p:cNvPicPr>
            <a:picLocks noChangeAspect="1"/>
          </p:cNvPicPr>
          <p:nvPr/>
        </p:nvPicPr>
        <p:blipFill>
          <a:blip r:embed="rId7"/>
          <a:stretch>
            <a:fillRect/>
          </a:stretch>
        </p:blipFill>
        <p:spPr>
          <a:xfrm>
            <a:off x="2688848" y="4691440"/>
            <a:ext cx="2421271" cy="1810690"/>
          </a:xfrm>
          <a:prstGeom prst="rect">
            <a:avLst/>
          </a:prstGeom>
        </p:spPr>
      </p:pic>
      <p:sp>
        <p:nvSpPr>
          <p:cNvPr id="9" name="TextBox 8">
            <a:extLst>
              <a:ext uri="{FF2B5EF4-FFF2-40B4-BE49-F238E27FC236}">
                <a16:creationId xmlns:a16="http://schemas.microsoft.com/office/drawing/2014/main" id="{5B089200-7F2B-9EFD-3973-96CD1A4975F7}"/>
              </a:ext>
            </a:extLst>
          </p:cNvPr>
          <p:cNvSpPr txBox="1"/>
          <p:nvPr/>
        </p:nvSpPr>
        <p:spPr>
          <a:xfrm>
            <a:off x="4495037" y="2907320"/>
            <a:ext cx="1471044" cy="461665"/>
          </a:xfrm>
          <a:prstGeom prst="rect">
            <a:avLst/>
          </a:prstGeom>
          <a:noFill/>
        </p:spPr>
        <p:txBody>
          <a:bodyPr wrap="none" rtlCol="0">
            <a:spAutoFit/>
          </a:bodyPr>
          <a:lstStyle/>
          <a:p>
            <a:r>
              <a:rPr lang="en-US" sz="2400" dirty="0">
                <a:latin typeface="Segoe UI Symbol" panose="020B0502040204020203" pitchFamily="34" charset="0"/>
                <a:ea typeface="Segoe UI Symbol" panose="020B0502040204020203" pitchFamily="34" charset="0"/>
              </a:rPr>
              <a:t>“Nurdles”</a:t>
            </a:r>
          </a:p>
        </p:txBody>
      </p:sp>
      <p:sp>
        <p:nvSpPr>
          <p:cNvPr id="6" name="TextBox 5">
            <a:extLst>
              <a:ext uri="{FF2B5EF4-FFF2-40B4-BE49-F238E27FC236}">
                <a16:creationId xmlns:a16="http://schemas.microsoft.com/office/drawing/2014/main" id="{F867AFE4-8C64-225B-1F9C-5F2A4826848C}"/>
              </a:ext>
            </a:extLst>
          </p:cNvPr>
          <p:cNvSpPr txBox="1"/>
          <p:nvPr/>
        </p:nvSpPr>
        <p:spPr>
          <a:xfrm>
            <a:off x="706617" y="439533"/>
            <a:ext cx="10778765" cy="769441"/>
          </a:xfrm>
          <a:prstGeom prst="rect">
            <a:avLst/>
          </a:prstGeom>
          <a:solidFill>
            <a:schemeClr val="bg1">
              <a:lumMod val="95000"/>
            </a:schemeClr>
          </a:solidFill>
          <a:ln>
            <a:noFill/>
          </a:ln>
        </p:spPr>
        <p:txBody>
          <a:bodyPr wrap="square" rtlCol="0">
            <a:spAutoFit/>
          </a:bodyPr>
          <a:lstStyle/>
          <a:p>
            <a:r>
              <a:rPr lang="en-US" sz="4400" b="1" dirty="0">
                <a:latin typeface="Segoe UI Symbol" panose="020B0502040204020203" pitchFamily="34" charset="0"/>
                <a:ea typeface="Segoe UI Symbol" panose="020B0502040204020203" pitchFamily="34" charset="0"/>
                <a:cs typeface="Segoe UI" panose="020B0502040204020203" pitchFamily="34" charset="0"/>
              </a:rPr>
              <a:t>What are microplastics?</a:t>
            </a:r>
            <a:endParaRPr lang="en-US" sz="4400" b="1" dirty="0">
              <a:latin typeface="Segoe UI Symbol" panose="020B0502040204020203" pitchFamily="34" charset="0"/>
              <a:ea typeface="Segoe UI Symbol" panose="020B0502040204020203" pitchFamily="34" charset="0"/>
            </a:endParaRPr>
          </a:p>
        </p:txBody>
      </p:sp>
      <p:sp>
        <p:nvSpPr>
          <p:cNvPr id="2" name="TextBox 1">
            <a:extLst>
              <a:ext uri="{FF2B5EF4-FFF2-40B4-BE49-F238E27FC236}">
                <a16:creationId xmlns:a16="http://schemas.microsoft.com/office/drawing/2014/main" id="{0DCB6AC4-62EB-5C5F-3288-440FB4890E25}"/>
              </a:ext>
            </a:extLst>
          </p:cNvPr>
          <p:cNvSpPr txBox="1"/>
          <p:nvPr/>
        </p:nvSpPr>
        <p:spPr>
          <a:xfrm>
            <a:off x="11628408" y="6373186"/>
            <a:ext cx="46713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22</a:t>
            </a:r>
          </a:p>
        </p:txBody>
      </p:sp>
      <p:sp>
        <p:nvSpPr>
          <p:cNvPr id="3" name="TextBox 2">
            <a:extLst>
              <a:ext uri="{FF2B5EF4-FFF2-40B4-BE49-F238E27FC236}">
                <a16:creationId xmlns:a16="http://schemas.microsoft.com/office/drawing/2014/main" id="{8E9830EE-C201-4CD9-95CB-BC3F9C97E9B3}"/>
              </a:ext>
            </a:extLst>
          </p:cNvPr>
          <p:cNvSpPr txBox="1"/>
          <p:nvPr/>
        </p:nvSpPr>
        <p:spPr>
          <a:xfrm>
            <a:off x="3312863" y="3993885"/>
            <a:ext cx="1204176" cy="246221"/>
          </a:xfrm>
          <a:prstGeom prst="rect">
            <a:avLst/>
          </a:prstGeom>
          <a:noFill/>
        </p:spPr>
        <p:txBody>
          <a:bodyPr wrap="none" rtlCol="0">
            <a:spAutoFit/>
          </a:bodyPr>
          <a:lstStyle/>
          <a:p>
            <a:r>
              <a:rPr lang="en-US" sz="1000" dirty="0">
                <a:solidFill>
                  <a:schemeClr val="bg1"/>
                </a:solidFill>
                <a:latin typeface="Segoe UI" panose="020B0502040204020203" pitchFamily="34" charset="0"/>
                <a:cs typeface="Segoe UI" panose="020B0502040204020203" pitchFamily="34" charset="0"/>
              </a:rPr>
              <a:t>Flickr/Paul Nettles</a:t>
            </a:r>
          </a:p>
        </p:txBody>
      </p:sp>
      <p:sp>
        <p:nvSpPr>
          <p:cNvPr id="5" name="TextBox 4">
            <a:extLst>
              <a:ext uri="{FF2B5EF4-FFF2-40B4-BE49-F238E27FC236}">
                <a16:creationId xmlns:a16="http://schemas.microsoft.com/office/drawing/2014/main" id="{442E2D84-EED4-FC30-CDB9-1D0946872C62}"/>
              </a:ext>
            </a:extLst>
          </p:cNvPr>
          <p:cNvSpPr txBox="1"/>
          <p:nvPr/>
        </p:nvSpPr>
        <p:spPr>
          <a:xfrm>
            <a:off x="2641347" y="6280599"/>
            <a:ext cx="965329" cy="246221"/>
          </a:xfrm>
          <a:prstGeom prst="rect">
            <a:avLst/>
          </a:prstGeom>
          <a:noFill/>
        </p:spPr>
        <p:txBody>
          <a:bodyPr wrap="none" rtlCol="0">
            <a:spAutoFit/>
          </a:bodyPr>
          <a:lstStyle/>
          <a:p>
            <a:r>
              <a:rPr lang="en-US" sz="1000" dirty="0">
                <a:solidFill>
                  <a:schemeClr val="bg1"/>
                </a:solidFill>
                <a:latin typeface="Segoe UI" panose="020B0502040204020203" pitchFamily="34" charset="0"/>
                <a:cs typeface="Segoe UI" panose="020B0502040204020203" pitchFamily="34" charset="0"/>
              </a:rPr>
              <a:t>Wiki/Bastet78</a:t>
            </a:r>
          </a:p>
        </p:txBody>
      </p:sp>
      <p:sp>
        <p:nvSpPr>
          <p:cNvPr id="7" name="TextBox 6">
            <a:extLst>
              <a:ext uri="{FF2B5EF4-FFF2-40B4-BE49-F238E27FC236}">
                <a16:creationId xmlns:a16="http://schemas.microsoft.com/office/drawing/2014/main" id="{4FB8F97D-BFB7-026D-DDF4-DC8BC51C4D84}"/>
              </a:ext>
            </a:extLst>
          </p:cNvPr>
          <p:cNvSpPr txBox="1"/>
          <p:nvPr/>
        </p:nvSpPr>
        <p:spPr>
          <a:xfrm>
            <a:off x="10283232" y="5922007"/>
            <a:ext cx="1404552" cy="215444"/>
          </a:xfrm>
          <a:prstGeom prst="rect">
            <a:avLst/>
          </a:prstGeom>
          <a:noFill/>
        </p:spPr>
        <p:txBody>
          <a:bodyPr wrap="none" rtlCol="0">
            <a:spAutoFit/>
          </a:bodyPr>
          <a:lstStyle/>
          <a:p>
            <a:r>
              <a:rPr lang="en-US" sz="800" dirty="0">
                <a:solidFill>
                  <a:schemeClr val="bg1"/>
                </a:solidFill>
                <a:latin typeface="Segoe UI" panose="020B0502040204020203" pitchFamily="34" charset="0"/>
                <a:cs typeface="Segoe UI" panose="020B0502040204020203" pitchFamily="34" charset="0"/>
              </a:rPr>
              <a:t>Wiki/European Env Agency</a:t>
            </a:r>
          </a:p>
        </p:txBody>
      </p:sp>
    </p:spTree>
    <p:extLst>
      <p:ext uri="{BB962C8B-B14F-4D97-AF65-F5344CB8AC3E}">
        <p14:creationId xmlns:p14="http://schemas.microsoft.com/office/powerpoint/2010/main" val="3434769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9" grpId="0"/>
      <p:bldP spid="3" grpId="0"/>
      <p:bldP spid="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E4890-62FE-06E2-43EF-B71C0532B3E3}"/>
              </a:ext>
            </a:extLst>
          </p:cNvPr>
          <p:cNvSpPr>
            <a:spLocks noGrp="1"/>
          </p:cNvSpPr>
          <p:nvPr>
            <p:ph type="title"/>
          </p:nvPr>
        </p:nvSpPr>
        <p:spPr>
          <a:xfrm>
            <a:off x="613457" y="417036"/>
            <a:ext cx="11019099" cy="1382156"/>
          </a:xfrm>
          <a:solidFill>
            <a:schemeClr val="bg1">
              <a:lumMod val="95000"/>
            </a:schemeClr>
          </a:solidFill>
        </p:spPr>
        <p:txBody>
          <a:bodyPr>
            <a:normAutofit/>
          </a:bodyPr>
          <a:lstStyle/>
          <a:p>
            <a:pPr algn="ctr"/>
            <a:r>
              <a:rPr lang="en-US" dirty="0">
                <a:latin typeface="Segoe UI" panose="020B0502040204020203" pitchFamily="34" charset="0"/>
                <a:cs typeface="Segoe UI" panose="020B0502040204020203" pitchFamily="34" charset="0"/>
              </a:rPr>
              <a:t>What can YOU do to decrease plastic pollution?</a:t>
            </a:r>
          </a:p>
        </p:txBody>
      </p:sp>
      <p:sp>
        <p:nvSpPr>
          <p:cNvPr id="3" name="TextBox 2">
            <a:extLst>
              <a:ext uri="{FF2B5EF4-FFF2-40B4-BE49-F238E27FC236}">
                <a16:creationId xmlns:a16="http://schemas.microsoft.com/office/drawing/2014/main" id="{4314F118-B956-6242-917D-0B02069D0DDE}"/>
              </a:ext>
            </a:extLst>
          </p:cNvPr>
          <p:cNvSpPr txBox="1"/>
          <p:nvPr/>
        </p:nvSpPr>
        <p:spPr>
          <a:xfrm>
            <a:off x="4961389" y="2560401"/>
            <a:ext cx="6667019" cy="3508653"/>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US" sz="2400" dirty="0">
                <a:latin typeface="Segoe UI Symbol" panose="020B0502040204020203" pitchFamily="34" charset="0"/>
                <a:ea typeface="Segoe UI Symbol" panose="020B0502040204020203" pitchFamily="34" charset="0"/>
              </a:rPr>
              <a:t>Only 9% of recycled plastic is actually recycled.</a:t>
            </a:r>
          </a:p>
          <a:p>
            <a:pPr marL="285750" indent="-285750">
              <a:spcBef>
                <a:spcPts val="600"/>
              </a:spcBef>
              <a:spcAft>
                <a:spcPts val="600"/>
              </a:spcAft>
              <a:buFont typeface="Arial" panose="020B0604020202020204" pitchFamily="34" charset="0"/>
              <a:buChar char="•"/>
            </a:pPr>
            <a:r>
              <a:rPr lang="en-US" sz="2400" dirty="0">
                <a:latin typeface="Segoe UI Symbol" panose="020B0502040204020203" pitchFamily="34" charset="0"/>
                <a:ea typeface="Segoe UI Symbol" panose="020B0502040204020203" pitchFamily="34" charset="0"/>
              </a:rPr>
              <a:t>Reducing our plastic use, refusing plastic items at stores and restaurants, and reusing plastic items are more effective strategies.</a:t>
            </a:r>
          </a:p>
          <a:p>
            <a:pPr marL="285750" indent="-285750">
              <a:spcBef>
                <a:spcPts val="600"/>
              </a:spcBef>
              <a:spcAft>
                <a:spcPts val="600"/>
              </a:spcAft>
              <a:buFont typeface="Arial" panose="020B0604020202020204" pitchFamily="34" charset="0"/>
              <a:buChar char="•"/>
            </a:pPr>
            <a:r>
              <a:rPr lang="en-US" sz="2400" dirty="0">
                <a:latin typeface="Segoe UI Symbol" panose="020B0502040204020203" pitchFamily="34" charset="0"/>
                <a:ea typeface="Segoe UI Symbol" panose="020B0502040204020203" pitchFamily="34" charset="0"/>
              </a:rPr>
              <a:t>This does NOT mean we should not recycle! </a:t>
            </a:r>
          </a:p>
          <a:p>
            <a:pPr marL="285750" indent="-285750">
              <a:spcBef>
                <a:spcPts val="600"/>
              </a:spcBef>
              <a:spcAft>
                <a:spcPts val="600"/>
              </a:spcAft>
              <a:buFont typeface="Arial" panose="020B0604020202020204" pitchFamily="34" charset="0"/>
              <a:buChar char="•"/>
            </a:pPr>
            <a:r>
              <a:rPr lang="en-US" sz="2400" dirty="0">
                <a:latin typeface="Segoe UI Symbol" panose="020B0502040204020203" pitchFamily="34" charset="0"/>
                <a:ea typeface="Segoe UI Symbol" panose="020B0502040204020203" pitchFamily="34" charset="0"/>
              </a:rPr>
              <a:t>It DOES mean we should emphasize refusing, reducing, and reusing.</a:t>
            </a:r>
          </a:p>
        </p:txBody>
      </p:sp>
      <p:sp>
        <p:nvSpPr>
          <p:cNvPr id="4" name="TextBox 3">
            <a:extLst>
              <a:ext uri="{FF2B5EF4-FFF2-40B4-BE49-F238E27FC236}">
                <a16:creationId xmlns:a16="http://schemas.microsoft.com/office/drawing/2014/main" id="{140A5AC4-B7F5-E38A-82BB-E9AC0D79322E}"/>
              </a:ext>
            </a:extLst>
          </p:cNvPr>
          <p:cNvSpPr txBox="1"/>
          <p:nvPr/>
        </p:nvSpPr>
        <p:spPr>
          <a:xfrm>
            <a:off x="11628408" y="6373186"/>
            <a:ext cx="46713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23</a:t>
            </a:r>
          </a:p>
        </p:txBody>
      </p:sp>
      <p:pic>
        <p:nvPicPr>
          <p:cNvPr id="31" name="Picture 30">
            <a:extLst>
              <a:ext uri="{FF2B5EF4-FFF2-40B4-BE49-F238E27FC236}">
                <a16:creationId xmlns:a16="http://schemas.microsoft.com/office/drawing/2014/main" id="{AAE603C2-828D-3D39-2C58-9CDCA6004007}"/>
              </a:ext>
            </a:extLst>
          </p:cNvPr>
          <p:cNvPicPr>
            <a:picLocks noChangeAspect="1"/>
          </p:cNvPicPr>
          <p:nvPr/>
        </p:nvPicPr>
        <p:blipFill>
          <a:blip r:embed="rId3"/>
          <a:stretch>
            <a:fillRect/>
          </a:stretch>
        </p:blipFill>
        <p:spPr>
          <a:xfrm rot="10800000">
            <a:off x="798241" y="2694681"/>
            <a:ext cx="3664394" cy="3240095"/>
          </a:xfrm>
          <a:prstGeom prst="rect">
            <a:avLst/>
          </a:prstGeom>
        </p:spPr>
      </p:pic>
      <p:sp>
        <p:nvSpPr>
          <p:cNvPr id="9" name="Google Shape;189;p21">
            <a:extLst>
              <a:ext uri="{FF2B5EF4-FFF2-40B4-BE49-F238E27FC236}">
                <a16:creationId xmlns:a16="http://schemas.microsoft.com/office/drawing/2014/main" id="{80652C50-6209-436A-2527-1877D5B86F2C}"/>
              </a:ext>
            </a:extLst>
          </p:cNvPr>
          <p:cNvSpPr/>
          <p:nvPr/>
        </p:nvSpPr>
        <p:spPr>
          <a:xfrm rot="1593972">
            <a:off x="1080863" y="2794391"/>
            <a:ext cx="562843" cy="1449856"/>
          </a:xfrm>
          <a:prstGeom prst="ellipse">
            <a:avLst/>
          </a:prstGeom>
          <a:noFill/>
          <a:ln w="28575" cap="flat" cmpd="sng">
            <a:solidFill>
              <a:srgbClr val="FF0000"/>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10" name="Google Shape;190;p21">
            <a:extLst>
              <a:ext uri="{FF2B5EF4-FFF2-40B4-BE49-F238E27FC236}">
                <a16:creationId xmlns:a16="http://schemas.microsoft.com/office/drawing/2014/main" id="{C6D19421-D2CF-3B4D-18E3-32CDA8A8FA98}"/>
              </a:ext>
            </a:extLst>
          </p:cNvPr>
          <p:cNvSpPr/>
          <p:nvPr/>
        </p:nvSpPr>
        <p:spPr>
          <a:xfrm rot="8971535">
            <a:off x="3539023" y="2746339"/>
            <a:ext cx="562125" cy="1492684"/>
          </a:xfrm>
          <a:prstGeom prst="ellipse">
            <a:avLst/>
          </a:prstGeom>
          <a:noFill/>
          <a:ln w="28575" cap="flat" cmpd="sng">
            <a:solidFill>
              <a:srgbClr val="FF0000"/>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pic>
        <p:nvPicPr>
          <p:cNvPr id="32" name="Picture 31">
            <a:extLst>
              <a:ext uri="{FF2B5EF4-FFF2-40B4-BE49-F238E27FC236}">
                <a16:creationId xmlns:a16="http://schemas.microsoft.com/office/drawing/2014/main" id="{5E8108F3-B003-B287-AE8F-15186399EF3C}"/>
              </a:ext>
            </a:extLst>
          </p:cNvPr>
          <p:cNvPicPr>
            <a:picLocks noChangeAspect="1"/>
          </p:cNvPicPr>
          <p:nvPr/>
        </p:nvPicPr>
        <p:blipFill>
          <a:blip r:embed="rId3"/>
          <a:stretch>
            <a:fillRect/>
          </a:stretch>
        </p:blipFill>
        <p:spPr>
          <a:xfrm>
            <a:off x="702093" y="2732190"/>
            <a:ext cx="3664394" cy="3240095"/>
          </a:xfrm>
          <a:prstGeom prst="rect">
            <a:avLst/>
          </a:prstGeom>
        </p:spPr>
      </p:pic>
      <p:sp>
        <p:nvSpPr>
          <p:cNvPr id="33" name="TextBox 32">
            <a:extLst>
              <a:ext uri="{FF2B5EF4-FFF2-40B4-BE49-F238E27FC236}">
                <a16:creationId xmlns:a16="http://schemas.microsoft.com/office/drawing/2014/main" id="{23A90D84-78A6-AB8F-C53A-2A6F2DA5D6BE}"/>
              </a:ext>
            </a:extLst>
          </p:cNvPr>
          <p:cNvSpPr txBox="1"/>
          <p:nvPr/>
        </p:nvSpPr>
        <p:spPr>
          <a:xfrm>
            <a:off x="10002" y="6611779"/>
            <a:ext cx="2704564" cy="246221"/>
          </a:xfrm>
          <a:prstGeom prst="rect">
            <a:avLst/>
          </a:prstGeom>
          <a:noFill/>
        </p:spPr>
        <p:txBody>
          <a:bodyPr wrap="square" rtlCol="0">
            <a:spAutoFit/>
          </a:bodyPr>
          <a:lstStyle/>
          <a:p>
            <a:r>
              <a:rPr lang="en-US" sz="1000" dirty="0">
                <a:latin typeface="Segoe UI Symbol" panose="020B0502040204020203" pitchFamily="34" charset="0"/>
                <a:ea typeface="Segoe UI Symbol" panose="020B0502040204020203" pitchFamily="34" charset="0"/>
              </a:rPr>
              <a:t>Graphic: Wiki/</a:t>
            </a:r>
            <a:r>
              <a:rPr lang="en-US" sz="1000" dirty="0" err="1">
                <a:latin typeface="Segoe UI Symbol" panose="020B0502040204020203" pitchFamily="34" charset="0"/>
                <a:ea typeface="Segoe UI Symbol" panose="020B0502040204020203" pitchFamily="34" charset="0"/>
              </a:rPr>
              <a:t>Oscitare</a:t>
            </a:r>
            <a:endParaRPr lang="en-US" sz="1000" dirty="0">
              <a:latin typeface="Segoe UI Symbol" panose="020B0502040204020203" pitchFamily="34" charset="0"/>
              <a:ea typeface="Segoe UI Symbol" panose="020B0502040204020203" pitchFamily="34" charset="0"/>
            </a:endParaRPr>
          </a:p>
        </p:txBody>
      </p:sp>
      <p:sp>
        <p:nvSpPr>
          <p:cNvPr id="5" name="TextBox 4">
            <a:extLst>
              <a:ext uri="{FF2B5EF4-FFF2-40B4-BE49-F238E27FC236}">
                <a16:creationId xmlns:a16="http://schemas.microsoft.com/office/drawing/2014/main" id="{912CCDA0-6B94-1D6D-BE47-416B4EDAB2BE}"/>
              </a:ext>
            </a:extLst>
          </p:cNvPr>
          <p:cNvSpPr txBox="1"/>
          <p:nvPr/>
        </p:nvSpPr>
        <p:spPr>
          <a:xfrm>
            <a:off x="1989540" y="4110039"/>
            <a:ext cx="1397044" cy="461665"/>
          </a:xfrm>
          <a:prstGeom prst="rect">
            <a:avLst/>
          </a:prstGeom>
          <a:noFill/>
        </p:spPr>
        <p:txBody>
          <a:bodyPr wrap="square" rtlCol="0">
            <a:spAutoFit/>
          </a:bodyPr>
          <a:lstStyle/>
          <a:p>
            <a:r>
              <a:rPr lang="en-US" sz="2400" dirty="0">
                <a:latin typeface="Segoe UI Symbol" panose="020B0502040204020203" pitchFamily="34" charset="0"/>
                <a:ea typeface="Segoe UI Symbol" panose="020B0502040204020203" pitchFamily="34" charset="0"/>
              </a:rPr>
              <a:t>REFUSE</a:t>
            </a:r>
          </a:p>
        </p:txBody>
      </p:sp>
      <p:sp>
        <p:nvSpPr>
          <p:cNvPr id="6" name="Donut 5">
            <a:extLst>
              <a:ext uri="{FF2B5EF4-FFF2-40B4-BE49-F238E27FC236}">
                <a16:creationId xmlns:a16="http://schemas.microsoft.com/office/drawing/2014/main" id="{B6C6CB3E-9A0D-0A3D-B02C-414757618C17}"/>
              </a:ext>
            </a:extLst>
          </p:cNvPr>
          <p:cNvSpPr/>
          <p:nvPr/>
        </p:nvSpPr>
        <p:spPr>
          <a:xfrm>
            <a:off x="1809836" y="4098715"/>
            <a:ext cx="1517873" cy="483994"/>
          </a:xfrm>
          <a:prstGeom prst="donut">
            <a:avLst>
              <a:gd name="adj" fmla="val 7423"/>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570028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32"/>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C5CD6F6F-E64B-D358-F574-69C48A0A78C7}"/>
              </a:ext>
            </a:extLst>
          </p:cNvPr>
          <p:cNvCxnSpPr>
            <a:cxnSpLocks/>
          </p:cNvCxnSpPr>
          <p:nvPr/>
        </p:nvCxnSpPr>
        <p:spPr>
          <a:xfrm>
            <a:off x="1816588" y="2044332"/>
            <a:ext cx="0" cy="2769335"/>
          </a:xfrm>
          <a:prstGeom prst="line">
            <a:avLst/>
          </a:prstGeom>
        </p:spPr>
        <p:style>
          <a:lnRef idx="2">
            <a:schemeClr val="dk1"/>
          </a:lnRef>
          <a:fillRef idx="0">
            <a:schemeClr val="dk1"/>
          </a:fillRef>
          <a:effectRef idx="1">
            <a:schemeClr val="dk1"/>
          </a:effectRef>
          <a:fontRef idx="minor">
            <a:schemeClr val="tx1"/>
          </a:fontRef>
        </p:style>
      </p:cxnSp>
      <p:cxnSp>
        <p:nvCxnSpPr>
          <p:cNvPr id="6" name="Straight Connector 5">
            <a:extLst>
              <a:ext uri="{FF2B5EF4-FFF2-40B4-BE49-F238E27FC236}">
                <a16:creationId xmlns:a16="http://schemas.microsoft.com/office/drawing/2014/main" id="{CA183BBD-5265-097F-D6B3-F68D96C58787}"/>
              </a:ext>
            </a:extLst>
          </p:cNvPr>
          <p:cNvCxnSpPr>
            <a:cxnSpLocks/>
          </p:cNvCxnSpPr>
          <p:nvPr/>
        </p:nvCxnSpPr>
        <p:spPr>
          <a:xfrm flipH="1">
            <a:off x="4473686" y="6748171"/>
            <a:ext cx="3648381" cy="0"/>
          </a:xfrm>
          <a:prstGeom prst="line">
            <a:avLst/>
          </a:prstGeom>
        </p:spPr>
        <p:style>
          <a:lnRef idx="2">
            <a:schemeClr val="dk1"/>
          </a:lnRef>
          <a:fillRef idx="0">
            <a:schemeClr val="dk1"/>
          </a:fillRef>
          <a:effectRef idx="1">
            <a:schemeClr val="dk1"/>
          </a:effectRef>
          <a:fontRef idx="minor">
            <a:schemeClr val="tx1"/>
          </a:fontRef>
        </p:style>
      </p:cxnSp>
      <p:cxnSp>
        <p:nvCxnSpPr>
          <p:cNvPr id="11" name="Straight Arrow Connector 10">
            <a:extLst>
              <a:ext uri="{FF2B5EF4-FFF2-40B4-BE49-F238E27FC236}">
                <a16:creationId xmlns:a16="http://schemas.microsoft.com/office/drawing/2014/main" id="{EB73577A-832A-C9B3-978A-525AA69FD146}"/>
              </a:ext>
            </a:extLst>
          </p:cNvPr>
          <p:cNvCxnSpPr/>
          <p:nvPr/>
        </p:nvCxnSpPr>
        <p:spPr>
          <a:xfrm flipV="1">
            <a:off x="3147417" y="1583473"/>
            <a:ext cx="0" cy="36576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2" name="Straight Arrow Connector 11">
            <a:extLst>
              <a:ext uri="{FF2B5EF4-FFF2-40B4-BE49-F238E27FC236}">
                <a16:creationId xmlns:a16="http://schemas.microsoft.com/office/drawing/2014/main" id="{8CF703CF-7994-1DA0-B447-A710640FA270}"/>
              </a:ext>
            </a:extLst>
          </p:cNvPr>
          <p:cNvCxnSpPr>
            <a:cxnSpLocks/>
          </p:cNvCxnSpPr>
          <p:nvPr/>
        </p:nvCxnSpPr>
        <p:spPr>
          <a:xfrm>
            <a:off x="3147417" y="5241073"/>
            <a:ext cx="6396618"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7" name="Straight Connector 16">
            <a:extLst>
              <a:ext uri="{FF2B5EF4-FFF2-40B4-BE49-F238E27FC236}">
                <a16:creationId xmlns:a16="http://schemas.microsoft.com/office/drawing/2014/main" id="{796D086B-D92A-1C8B-ABD4-937BD38E5F44}"/>
              </a:ext>
            </a:extLst>
          </p:cNvPr>
          <p:cNvCxnSpPr>
            <a:cxnSpLocks/>
          </p:cNvCxnSpPr>
          <p:nvPr/>
        </p:nvCxnSpPr>
        <p:spPr>
          <a:xfrm flipH="1">
            <a:off x="4852682" y="823910"/>
            <a:ext cx="3194011" cy="0"/>
          </a:xfrm>
          <a:prstGeom prst="line">
            <a:avLst/>
          </a:prstGeom>
        </p:spPr>
        <p:style>
          <a:lnRef idx="2">
            <a:schemeClr val="dk1"/>
          </a:lnRef>
          <a:fillRef idx="0">
            <a:schemeClr val="dk1"/>
          </a:fillRef>
          <a:effectRef idx="1">
            <a:schemeClr val="dk1"/>
          </a:effectRef>
          <a:fontRef idx="minor">
            <a:schemeClr val="tx1"/>
          </a:fontRef>
        </p:style>
      </p:cxnSp>
      <p:sp>
        <p:nvSpPr>
          <p:cNvPr id="20" name="TextBox 19">
            <a:extLst>
              <a:ext uri="{FF2B5EF4-FFF2-40B4-BE49-F238E27FC236}">
                <a16:creationId xmlns:a16="http://schemas.microsoft.com/office/drawing/2014/main" id="{917F7E59-4ECE-2940-9674-3A9B0FC3C08A}"/>
              </a:ext>
            </a:extLst>
          </p:cNvPr>
          <p:cNvSpPr txBox="1"/>
          <p:nvPr/>
        </p:nvSpPr>
        <p:spPr>
          <a:xfrm>
            <a:off x="4181175" y="468290"/>
            <a:ext cx="842957" cy="400110"/>
          </a:xfrm>
          <a:prstGeom prst="rect">
            <a:avLst/>
          </a:prstGeom>
          <a:noFill/>
        </p:spPr>
        <p:txBody>
          <a:bodyPr wrap="square" rtlCol="0">
            <a:spAutoFit/>
          </a:bodyPr>
          <a:lstStyle/>
          <a:p>
            <a:r>
              <a:rPr lang="en-US" sz="2000" dirty="0"/>
              <a:t>Title:</a:t>
            </a:r>
          </a:p>
        </p:txBody>
      </p:sp>
      <p:cxnSp>
        <p:nvCxnSpPr>
          <p:cNvPr id="26" name="Straight Connector 25">
            <a:extLst>
              <a:ext uri="{FF2B5EF4-FFF2-40B4-BE49-F238E27FC236}">
                <a16:creationId xmlns:a16="http://schemas.microsoft.com/office/drawing/2014/main" id="{337ABA32-CDA4-A5B9-2383-A2B378CB7BF4}"/>
              </a:ext>
            </a:extLst>
          </p:cNvPr>
          <p:cNvCxnSpPr>
            <a:cxnSpLocks/>
          </p:cNvCxnSpPr>
          <p:nvPr/>
        </p:nvCxnSpPr>
        <p:spPr>
          <a:xfrm>
            <a:off x="3743325" y="5241073"/>
            <a:ext cx="0" cy="183101"/>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50A059C7-CE45-0772-0512-045D448DBF9F}"/>
              </a:ext>
            </a:extLst>
          </p:cNvPr>
          <p:cNvCxnSpPr>
            <a:cxnSpLocks/>
          </p:cNvCxnSpPr>
          <p:nvPr/>
        </p:nvCxnSpPr>
        <p:spPr>
          <a:xfrm>
            <a:off x="4473686" y="5235997"/>
            <a:ext cx="0" cy="178033"/>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6F6DF22B-229A-CC75-EEEB-FF17BDBD3D47}"/>
              </a:ext>
            </a:extLst>
          </p:cNvPr>
          <p:cNvCxnSpPr>
            <a:cxnSpLocks/>
          </p:cNvCxnSpPr>
          <p:nvPr/>
        </p:nvCxnSpPr>
        <p:spPr>
          <a:xfrm>
            <a:off x="5215715" y="5235686"/>
            <a:ext cx="0" cy="178344"/>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DE2533ED-676B-1042-870C-EC8E3043EC18}"/>
              </a:ext>
            </a:extLst>
          </p:cNvPr>
          <p:cNvCxnSpPr>
            <a:cxnSpLocks/>
          </p:cNvCxnSpPr>
          <p:nvPr/>
        </p:nvCxnSpPr>
        <p:spPr>
          <a:xfrm>
            <a:off x="5948223" y="5240914"/>
            <a:ext cx="0" cy="183260"/>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75736BCC-2C07-58FD-B1BC-B64AF6AD497D}"/>
              </a:ext>
            </a:extLst>
          </p:cNvPr>
          <p:cNvCxnSpPr>
            <a:cxnSpLocks/>
          </p:cNvCxnSpPr>
          <p:nvPr/>
        </p:nvCxnSpPr>
        <p:spPr>
          <a:xfrm>
            <a:off x="6670893" y="5235998"/>
            <a:ext cx="0" cy="188176"/>
          </a:xfrm>
          <a:prstGeom prst="line">
            <a:avLst/>
          </a:prstGeom>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9DD76284-0C07-6A44-21B9-350B63D45B6B}"/>
              </a:ext>
            </a:extLst>
          </p:cNvPr>
          <p:cNvCxnSpPr>
            <a:cxnSpLocks/>
          </p:cNvCxnSpPr>
          <p:nvPr/>
        </p:nvCxnSpPr>
        <p:spPr>
          <a:xfrm>
            <a:off x="7373901" y="5240913"/>
            <a:ext cx="0" cy="183261"/>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5E76C12A-2F81-6F5B-40D4-CE7BF933B904}"/>
              </a:ext>
            </a:extLst>
          </p:cNvPr>
          <p:cNvCxnSpPr>
            <a:cxnSpLocks/>
          </p:cNvCxnSpPr>
          <p:nvPr/>
        </p:nvCxnSpPr>
        <p:spPr>
          <a:xfrm>
            <a:off x="8067075" y="5235997"/>
            <a:ext cx="0" cy="188177"/>
          </a:xfrm>
          <a:prstGeom prst="line">
            <a:avLst/>
          </a:prstGeom>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EF6AF475-EDCB-F49A-4DBC-007391FEE1A5}"/>
              </a:ext>
            </a:extLst>
          </p:cNvPr>
          <p:cNvCxnSpPr>
            <a:cxnSpLocks/>
          </p:cNvCxnSpPr>
          <p:nvPr/>
        </p:nvCxnSpPr>
        <p:spPr>
          <a:xfrm>
            <a:off x="8760251" y="5240913"/>
            <a:ext cx="0" cy="183261"/>
          </a:xfrm>
          <a:prstGeom prst="line">
            <a:avLst/>
          </a:prstGeom>
        </p:spPr>
        <p:style>
          <a:lnRef idx="2">
            <a:schemeClr val="accent1"/>
          </a:lnRef>
          <a:fillRef idx="0">
            <a:schemeClr val="accent1"/>
          </a:fillRef>
          <a:effectRef idx="1">
            <a:schemeClr val="accent1"/>
          </a:effectRef>
          <a:fontRef idx="minor">
            <a:schemeClr val="tx1"/>
          </a:fontRef>
        </p:style>
      </p:cxnSp>
      <p:pic>
        <p:nvPicPr>
          <p:cNvPr id="56" name="Picture 55">
            <a:extLst>
              <a:ext uri="{FF2B5EF4-FFF2-40B4-BE49-F238E27FC236}">
                <a16:creationId xmlns:a16="http://schemas.microsoft.com/office/drawing/2014/main" id="{806AF390-C6C0-31B5-D6A9-924A826FAD99}"/>
              </a:ext>
            </a:extLst>
          </p:cNvPr>
          <p:cNvPicPr>
            <a:picLocks noChangeAspect="1"/>
          </p:cNvPicPr>
          <p:nvPr/>
        </p:nvPicPr>
        <p:blipFill rotWithShape="1">
          <a:blip r:embed="rId2"/>
          <a:srcRect r="33677" b="-18914"/>
          <a:stretch/>
        </p:blipFill>
        <p:spPr>
          <a:xfrm rot="5400000">
            <a:off x="1451266" y="3474199"/>
            <a:ext cx="3343921" cy="256734"/>
          </a:xfrm>
          <a:prstGeom prst="rect">
            <a:avLst/>
          </a:prstGeom>
        </p:spPr>
      </p:pic>
      <p:sp>
        <p:nvSpPr>
          <p:cNvPr id="2" name="TextBox 1">
            <a:extLst>
              <a:ext uri="{FF2B5EF4-FFF2-40B4-BE49-F238E27FC236}">
                <a16:creationId xmlns:a16="http://schemas.microsoft.com/office/drawing/2014/main" id="{40E7B745-8776-58D5-8CE6-5F6858B764E1}"/>
              </a:ext>
            </a:extLst>
          </p:cNvPr>
          <p:cNvSpPr txBox="1"/>
          <p:nvPr/>
        </p:nvSpPr>
        <p:spPr>
          <a:xfrm>
            <a:off x="11628408" y="6373186"/>
            <a:ext cx="46713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25</a:t>
            </a:r>
          </a:p>
        </p:txBody>
      </p:sp>
    </p:spTree>
    <p:extLst>
      <p:ext uri="{BB962C8B-B14F-4D97-AF65-F5344CB8AC3E}">
        <p14:creationId xmlns:p14="http://schemas.microsoft.com/office/powerpoint/2010/main" val="31304936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361469B9-6284-C888-F172-D52454C19552}"/>
              </a:ext>
            </a:extLst>
          </p:cNvPr>
          <p:cNvCxnSpPr>
            <a:cxnSpLocks/>
          </p:cNvCxnSpPr>
          <p:nvPr/>
        </p:nvCxnSpPr>
        <p:spPr>
          <a:xfrm flipH="1">
            <a:off x="7038670" y="724770"/>
            <a:ext cx="3194011" cy="0"/>
          </a:xfrm>
          <a:prstGeom prst="line">
            <a:avLst/>
          </a:prstGeom>
        </p:spPr>
        <p:style>
          <a:lnRef idx="2">
            <a:schemeClr val="dk1"/>
          </a:lnRef>
          <a:fillRef idx="0">
            <a:schemeClr val="dk1"/>
          </a:fillRef>
          <a:effectRef idx="1">
            <a:schemeClr val="dk1"/>
          </a:effectRef>
          <a:fontRef idx="minor">
            <a:schemeClr val="tx1"/>
          </a:fontRef>
        </p:style>
      </p:cxnSp>
      <p:sp>
        <p:nvSpPr>
          <p:cNvPr id="5" name="TextBox 4">
            <a:extLst>
              <a:ext uri="{FF2B5EF4-FFF2-40B4-BE49-F238E27FC236}">
                <a16:creationId xmlns:a16="http://schemas.microsoft.com/office/drawing/2014/main" id="{5B1D1C54-63E8-6675-93BB-6686C5AD15FB}"/>
              </a:ext>
            </a:extLst>
          </p:cNvPr>
          <p:cNvSpPr txBox="1"/>
          <p:nvPr/>
        </p:nvSpPr>
        <p:spPr>
          <a:xfrm>
            <a:off x="6367163" y="369150"/>
            <a:ext cx="842957" cy="400110"/>
          </a:xfrm>
          <a:prstGeom prst="rect">
            <a:avLst/>
          </a:prstGeom>
          <a:noFill/>
        </p:spPr>
        <p:txBody>
          <a:bodyPr wrap="square" rtlCol="0">
            <a:spAutoFit/>
          </a:bodyPr>
          <a:lstStyle/>
          <a:p>
            <a:r>
              <a:rPr lang="en-US" sz="2000" dirty="0"/>
              <a:t>Title:</a:t>
            </a:r>
          </a:p>
        </p:txBody>
      </p:sp>
      <p:sp>
        <p:nvSpPr>
          <p:cNvPr id="6" name="Donut 5">
            <a:extLst>
              <a:ext uri="{FF2B5EF4-FFF2-40B4-BE49-F238E27FC236}">
                <a16:creationId xmlns:a16="http://schemas.microsoft.com/office/drawing/2014/main" id="{8AF1AEF0-2E74-D6FB-F7BE-307B9E8D7838}"/>
              </a:ext>
            </a:extLst>
          </p:cNvPr>
          <p:cNvSpPr/>
          <p:nvPr/>
        </p:nvSpPr>
        <p:spPr>
          <a:xfrm>
            <a:off x="6096000" y="1359637"/>
            <a:ext cx="5129212" cy="5129213"/>
          </a:xfrm>
          <a:prstGeom prst="donut">
            <a:avLst>
              <a:gd name="adj" fmla="val 763"/>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Frame 6">
            <a:extLst>
              <a:ext uri="{FF2B5EF4-FFF2-40B4-BE49-F238E27FC236}">
                <a16:creationId xmlns:a16="http://schemas.microsoft.com/office/drawing/2014/main" id="{EC8A2FAF-3C7C-60AA-34A6-B2FDE85E5870}"/>
              </a:ext>
            </a:extLst>
          </p:cNvPr>
          <p:cNvSpPr/>
          <p:nvPr/>
        </p:nvSpPr>
        <p:spPr>
          <a:xfrm>
            <a:off x="342900" y="3671888"/>
            <a:ext cx="4681232" cy="2843212"/>
          </a:xfrm>
          <a:prstGeom prst="frame">
            <a:avLst>
              <a:gd name="adj1" fmla="val 1787"/>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a:extLst>
              <a:ext uri="{FF2B5EF4-FFF2-40B4-BE49-F238E27FC236}">
                <a16:creationId xmlns:a16="http://schemas.microsoft.com/office/drawing/2014/main" id="{83ED2902-A5E3-2926-29D2-CBF4671D2AE1}"/>
              </a:ext>
            </a:extLst>
          </p:cNvPr>
          <p:cNvSpPr txBox="1"/>
          <p:nvPr/>
        </p:nvSpPr>
        <p:spPr>
          <a:xfrm>
            <a:off x="288130" y="3252726"/>
            <a:ext cx="1271588" cy="400110"/>
          </a:xfrm>
          <a:prstGeom prst="rect">
            <a:avLst/>
          </a:prstGeom>
          <a:noFill/>
        </p:spPr>
        <p:txBody>
          <a:bodyPr wrap="square" rtlCol="0">
            <a:spAutoFit/>
          </a:bodyPr>
          <a:lstStyle/>
          <a:p>
            <a:r>
              <a:rPr lang="en-US" sz="2000" dirty="0"/>
              <a:t>Legend</a:t>
            </a:r>
          </a:p>
        </p:txBody>
      </p:sp>
      <p:sp>
        <p:nvSpPr>
          <p:cNvPr id="9" name="Frame 8">
            <a:extLst>
              <a:ext uri="{FF2B5EF4-FFF2-40B4-BE49-F238E27FC236}">
                <a16:creationId xmlns:a16="http://schemas.microsoft.com/office/drawing/2014/main" id="{F69D5B25-93DD-92D4-1788-190042347EBC}"/>
              </a:ext>
            </a:extLst>
          </p:cNvPr>
          <p:cNvSpPr/>
          <p:nvPr/>
        </p:nvSpPr>
        <p:spPr>
          <a:xfrm>
            <a:off x="504645" y="3924244"/>
            <a:ext cx="438325" cy="418977"/>
          </a:xfrm>
          <a:prstGeom prst="frame">
            <a:avLst>
              <a:gd name="adj1" fmla="val 279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7" name="Straight Connector 16">
            <a:extLst>
              <a:ext uri="{FF2B5EF4-FFF2-40B4-BE49-F238E27FC236}">
                <a16:creationId xmlns:a16="http://schemas.microsoft.com/office/drawing/2014/main" id="{E57958A4-1A02-ABBA-D8E7-9ACD075F6D72}"/>
              </a:ext>
            </a:extLst>
          </p:cNvPr>
          <p:cNvCxnSpPr>
            <a:cxnSpLocks/>
          </p:cNvCxnSpPr>
          <p:nvPr/>
        </p:nvCxnSpPr>
        <p:spPr>
          <a:xfrm flipH="1">
            <a:off x="942967" y="4400190"/>
            <a:ext cx="1669109" cy="0"/>
          </a:xfrm>
          <a:prstGeom prst="line">
            <a:avLst/>
          </a:prstGeom>
          <a:ln w="12700"/>
        </p:spPr>
        <p:style>
          <a:lnRef idx="2">
            <a:schemeClr val="dk1"/>
          </a:lnRef>
          <a:fillRef idx="0">
            <a:schemeClr val="dk1"/>
          </a:fillRef>
          <a:effectRef idx="1">
            <a:schemeClr val="dk1"/>
          </a:effectRef>
          <a:fontRef idx="minor">
            <a:schemeClr val="tx1"/>
          </a:fontRef>
        </p:style>
      </p:cxnSp>
      <p:sp>
        <p:nvSpPr>
          <p:cNvPr id="37" name="Frame 36">
            <a:extLst>
              <a:ext uri="{FF2B5EF4-FFF2-40B4-BE49-F238E27FC236}">
                <a16:creationId xmlns:a16="http://schemas.microsoft.com/office/drawing/2014/main" id="{7E03B9E2-FAA2-A039-897A-77CC6EE8A244}"/>
              </a:ext>
            </a:extLst>
          </p:cNvPr>
          <p:cNvSpPr/>
          <p:nvPr/>
        </p:nvSpPr>
        <p:spPr>
          <a:xfrm>
            <a:off x="504644" y="4529019"/>
            <a:ext cx="438325" cy="418977"/>
          </a:xfrm>
          <a:prstGeom prst="frame">
            <a:avLst>
              <a:gd name="adj1" fmla="val 279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8" name="Frame 37">
            <a:extLst>
              <a:ext uri="{FF2B5EF4-FFF2-40B4-BE49-F238E27FC236}">
                <a16:creationId xmlns:a16="http://schemas.microsoft.com/office/drawing/2014/main" id="{9DAF15C3-0BB2-9528-E170-81EBDE932BB1}"/>
              </a:ext>
            </a:extLst>
          </p:cNvPr>
          <p:cNvSpPr/>
          <p:nvPr/>
        </p:nvSpPr>
        <p:spPr>
          <a:xfrm>
            <a:off x="504643" y="5133794"/>
            <a:ext cx="438325" cy="418977"/>
          </a:xfrm>
          <a:prstGeom prst="frame">
            <a:avLst>
              <a:gd name="adj1" fmla="val 279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9" name="Frame 38">
            <a:extLst>
              <a:ext uri="{FF2B5EF4-FFF2-40B4-BE49-F238E27FC236}">
                <a16:creationId xmlns:a16="http://schemas.microsoft.com/office/drawing/2014/main" id="{E493DAA3-A6C8-F9E7-7B6B-EBEFE2E48F45}"/>
              </a:ext>
            </a:extLst>
          </p:cNvPr>
          <p:cNvSpPr/>
          <p:nvPr/>
        </p:nvSpPr>
        <p:spPr>
          <a:xfrm>
            <a:off x="504642" y="5738569"/>
            <a:ext cx="438325" cy="418977"/>
          </a:xfrm>
          <a:prstGeom prst="frame">
            <a:avLst>
              <a:gd name="adj1" fmla="val 279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42" name="Straight Connector 41">
            <a:extLst>
              <a:ext uri="{FF2B5EF4-FFF2-40B4-BE49-F238E27FC236}">
                <a16:creationId xmlns:a16="http://schemas.microsoft.com/office/drawing/2014/main" id="{26758EB9-06A2-797A-76DF-5D769BA60799}"/>
              </a:ext>
            </a:extLst>
          </p:cNvPr>
          <p:cNvCxnSpPr>
            <a:cxnSpLocks/>
          </p:cNvCxnSpPr>
          <p:nvPr/>
        </p:nvCxnSpPr>
        <p:spPr>
          <a:xfrm flipH="1">
            <a:off x="942967" y="5016932"/>
            <a:ext cx="1669109" cy="0"/>
          </a:xfrm>
          <a:prstGeom prst="line">
            <a:avLst/>
          </a:prstGeom>
          <a:ln w="12700"/>
        </p:spPr>
        <p:style>
          <a:lnRef idx="2">
            <a:schemeClr val="dk1"/>
          </a:lnRef>
          <a:fillRef idx="0">
            <a:schemeClr val="dk1"/>
          </a:fillRef>
          <a:effectRef idx="1">
            <a:schemeClr val="dk1"/>
          </a:effectRef>
          <a:fontRef idx="minor">
            <a:schemeClr val="tx1"/>
          </a:fontRef>
        </p:style>
      </p:cxnSp>
      <p:cxnSp>
        <p:nvCxnSpPr>
          <p:cNvPr id="43" name="Straight Connector 42">
            <a:extLst>
              <a:ext uri="{FF2B5EF4-FFF2-40B4-BE49-F238E27FC236}">
                <a16:creationId xmlns:a16="http://schemas.microsoft.com/office/drawing/2014/main" id="{A496AC90-5304-6C71-BCA1-0C8D6D413ECF}"/>
              </a:ext>
            </a:extLst>
          </p:cNvPr>
          <p:cNvCxnSpPr>
            <a:cxnSpLocks/>
          </p:cNvCxnSpPr>
          <p:nvPr/>
        </p:nvCxnSpPr>
        <p:spPr>
          <a:xfrm flipH="1">
            <a:off x="942967" y="5607849"/>
            <a:ext cx="1669109" cy="0"/>
          </a:xfrm>
          <a:prstGeom prst="line">
            <a:avLst/>
          </a:prstGeom>
          <a:ln w="12700"/>
        </p:spPr>
        <p:style>
          <a:lnRef idx="2">
            <a:schemeClr val="dk1"/>
          </a:lnRef>
          <a:fillRef idx="0">
            <a:schemeClr val="dk1"/>
          </a:fillRef>
          <a:effectRef idx="1">
            <a:schemeClr val="dk1"/>
          </a:effectRef>
          <a:fontRef idx="minor">
            <a:schemeClr val="tx1"/>
          </a:fontRef>
        </p:style>
      </p:cxnSp>
      <p:cxnSp>
        <p:nvCxnSpPr>
          <p:cNvPr id="44" name="Straight Connector 43">
            <a:extLst>
              <a:ext uri="{FF2B5EF4-FFF2-40B4-BE49-F238E27FC236}">
                <a16:creationId xmlns:a16="http://schemas.microsoft.com/office/drawing/2014/main" id="{5A780B58-3664-8022-E9F9-2A6FC3269001}"/>
              </a:ext>
            </a:extLst>
          </p:cNvPr>
          <p:cNvCxnSpPr>
            <a:cxnSpLocks/>
          </p:cNvCxnSpPr>
          <p:nvPr/>
        </p:nvCxnSpPr>
        <p:spPr>
          <a:xfrm flipH="1">
            <a:off x="942966" y="6224601"/>
            <a:ext cx="1669109" cy="0"/>
          </a:xfrm>
          <a:prstGeom prst="line">
            <a:avLst/>
          </a:prstGeom>
          <a:ln w="12700"/>
        </p:spPr>
        <p:style>
          <a:lnRef idx="2">
            <a:schemeClr val="dk1"/>
          </a:lnRef>
          <a:fillRef idx="0">
            <a:schemeClr val="dk1"/>
          </a:fillRef>
          <a:effectRef idx="1">
            <a:schemeClr val="dk1"/>
          </a:effectRef>
          <a:fontRef idx="minor">
            <a:schemeClr val="tx1"/>
          </a:fontRef>
        </p:style>
      </p:cxnSp>
      <p:sp>
        <p:nvSpPr>
          <p:cNvPr id="45" name="Frame 44">
            <a:extLst>
              <a:ext uri="{FF2B5EF4-FFF2-40B4-BE49-F238E27FC236}">
                <a16:creationId xmlns:a16="http://schemas.microsoft.com/office/drawing/2014/main" id="{5E30413E-9417-88A4-D9DC-371A5E2B83C4}"/>
              </a:ext>
            </a:extLst>
          </p:cNvPr>
          <p:cNvSpPr/>
          <p:nvPr/>
        </p:nvSpPr>
        <p:spPr>
          <a:xfrm>
            <a:off x="2764384" y="3924244"/>
            <a:ext cx="438325" cy="418977"/>
          </a:xfrm>
          <a:prstGeom prst="frame">
            <a:avLst>
              <a:gd name="adj1" fmla="val 279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46" name="Straight Connector 45">
            <a:extLst>
              <a:ext uri="{FF2B5EF4-FFF2-40B4-BE49-F238E27FC236}">
                <a16:creationId xmlns:a16="http://schemas.microsoft.com/office/drawing/2014/main" id="{BFC99A69-BB69-88B3-0F53-172C4CFBCC1B}"/>
              </a:ext>
            </a:extLst>
          </p:cNvPr>
          <p:cNvCxnSpPr>
            <a:cxnSpLocks/>
          </p:cNvCxnSpPr>
          <p:nvPr/>
        </p:nvCxnSpPr>
        <p:spPr>
          <a:xfrm flipH="1">
            <a:off x="3202706" y="4400190"/>
            <a:ext cx="1669109" cy="0"/>
          </a:xfrm>
          <a:prstGeom prst="line">
            <a:avLst/>
          </a:prstGeom>
          <a:ln w="12700"/>
        </p:spPr>
        <p:style>
          <a:lnRef idx="2">
            <a:schemeClr val="dk1"/>
          </a:lnRef>
          <a:fillRef idx="0">
            <a:schemeClr val="dk1"/>
          </a:fillRef>
          <a:effectRef idx="1">
            <a:schemeClr val="dk1"/>
          </a:effectRef>
          <a:fontRef idx="minor">
            <a:schemeClr val="tx1"/>
          </a:fontRef>
        </p:style>
      </p:cxnSp>
      <p:sp>
        <p:nvSpPr>
          <p:cNvPr id="47" name="Frame 46">
            <a:extLst>
              <a:ext uri="{FF2B5EF4-FFF2-40B4-BE49-F238E27FC236}">
                <a16:creationId xmlns:a16="http://schemas.microsoft.com/office/drawing/2014/main" id="{D0B95E4F-83ED-8415-1B6F-C1991397D7C7}"/>
              </a:ext>
            </a:extLst>
          </p:cNvPr>
          <p:cNvSpPr/>
          <p:nvPr/>
        </p:nvSpPr>
        <p:spPr>
          <a:xfrm>
            <a:off x="2764383" y="4529019"/>
            <a:ext cx="438325" cy="418977"/>
          </a:xfrm>
          <a:prstGeom prst="frame">
            <a:avLst>
              <a:gd name="adj1" fmla="val 279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8" name="Frame 47">
            <a:extLst>
              <a:ext uri="{FF2B5EF4-FFF2-40B4-BE49-F238E27FC236}">
                <a16:creationId xmlns:a16="http://schemas.microsoft.com/office/drawing/2014/main" id="{376F2C76-CAA0-EF19-A953-005E23E9516F}"/>
              </a:ext>
            </a:extLst>
          </p:cNvPr>
          <p:cNvSpPr/>
          <p:nvPr/>
        </p:nvSpPr>
        <p:spPr>
          <a:xfrm>
            <a:off x="2764382" y="5133794"/>
            <a:ext cx="438325" cy="418977"/>
          </a:xfrm>
          <a:prstGeom prst="frame">
            <a:avLst>
              <a:gd name="adj1" fmla="val 279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9" name="Frame 48">
            <a:extLst>
              <a:ext uri="{FF2B5EF4-FFF2-40B4-BE49-F238E27FC236}">
                <a16:creationId xmlns:a16="http://schemas.microsoft.com/office/drawing/2014/main" id="{EEBCCF51-7C85-615D-0F5C-AE6A747905A6}"/>
              </a:ext>
            </a:extLst>
          </p:cNvPr>
          <p:cNvSpPr/>
          <p:nvPr/>
        </p:nvSpPr>
        <p:spPr>
          <a:xfrm>
            <a:off x="2764381" y="5738569"/>
            <a:ext cx="438325" cy="418977"/>
          </a:xfrm>
          <a:prstGeom prst="frame">
            <a:avLst>
              <a:gd name="adj1" fmla="val 279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50" name="Straight Connector 49">
            <a:extLst>
              <a:ext uri="{FF2B5EF4-FFF2-40B4-BE49-F238E27FC236}">
                <a16:creationId xmlns:a16="http://schemas.microsoft.com/office/drawing/2014/main" id="{713B1602-5321-E2D2-1649-8896F7E8D276}"/>
              </a:ext>
            </a:extLst>
          </p:cNvPr>
          <p:cNvCxnSpPr>
            <a:cxnSpLocks/>
          </p:cNvCxnSpPr>
          <p:nvPr/>
        </p:nvCxnSpPr>
        <p:spPr>
          <a:xfrm flipH="1">
            <a:off x="3202706" y="5016932"/>
            <a:ext cx="1669109" cy="0"/>
          </a:xfrm>
          <a:prstGeom prst="line">
            <a:avLst/>
          </a:prstGeom>
          <a:ln w="12700"/>
        </p:spPr>
        <p:style>
          <a:lnRef idx="2">
            <a:schemeClr val="dk1"/>
          </a:lnRef>
          <a:fillRef idx="0">
            <a:schemeClr val="dk1"/>
          </a:fillRef>
          <a:effectRef idx="1">
            <a:schemeClr val="dk1"/>
          </a:effectRef>
          <a:fontRef idx="minor">
            <a:schemeClr val="tx1"/>
          </a:fontRef>
        </p:style>
      </p:cxnSp>
      <p:cxnSp>
        <p:nvCxnSpPr>
          <p:cNvPr id="51" name="Straight Connector 50">
            <a:extLst>
              <a:ext uri="{FF2B5EF4-FFF2-40B4-BE49-F238E27FC236}">
                <a16:creationId xmlns:a16="http://schemas.microsoft.com/office/drawing/2014/main" id="{D0D5A080-5987-143B-1E79-5FB78994EE8E}"/>
              </a:ext>
            </a:extLst>
          </p:cNvPr>
          <p:cNvCxnSpPr>
            <a:cxnSpLocks/>
          </p:cNvCxnSpPr>
          <p:nvPr/>
        </p:nvCxnSpPr>
        <p:spPr>
          <a:xfrm flipH="1">
            <a:off x="3202706" y="5607849"/>
            <a:ext cx="1669109" cy="0"/>
          </a:xfrm>
          <a:prstGeom prst="line">
            <a:avLst/>
          </a:prstGeom>
          <a:ln w="12700"/>
        </p:spPr>
        <p:style>
          <a:lnRef idx="2">
            <a:schemeClr val="dk1"/>
          </a:lnRef>
          <a:fillRef idx="0">
            <a:schemeClr val="dk1"/>
          </a:fillRef>
          <a:effectRef idx="1">
            <a:schemeClr val="dk1"/>
          </a:effectRef>
          <a:fontRef idx="minor">
            <a:schemeClr val="tx1"/>
          </a:fontRef>
        </p:style>
      </p:cxnSp>
      <p:cxnSp>
        <p:nvCxnSpPr>
          <p:cNvPr id="52" name="Straight Connector 51">
            <a:extLst>
              <a:ext uri="{FF2B5EF4-FFF2-40B4-BE49-F238E27FC236}">
                <a16:creationId xmlns:a16="http://schemas.microsoft.com/office/drawing/2014/main" id="{B17CCD79-B368-06CB-9C8F-564438DEE906}"/>
              </a:ext>
            </a:extLst>
          </p:cNvPr>
          <p:cNvCxnSpPr>
            <a:cxnSpLocks/>
          </p:cNvCxnSpPr>
          <p:nvPr/>
        </p:nvCxnSpPr>
        <p:spPr>
          <a:xfrm flipH="1">
            <a:off x="3202705" y="6224601"/>
            <a:ext cx="1669109" cy="0"/>
          </a:xfrm>
          <a:prstGeom prst="line">
            <a:avLst/>
          </a:prstGeom>
          <a:ln w="12700"/>
        </p:spPr>
        <p:style>
          <a:lnRef idx="2">
            <a:schemeClr val="dk1"/>
          </a:lnRef>
          <a:fillRef idx="0">
            <a:schemeClr val="dk1"/>
          </a:fillRef>
          <a:effectRef idx="1">
            <a:schemeClr val="dk1"/>
          </a:effectRef>
          <a:fontRef idx="minor">
            <a:schemeClr val="tx1"/>
          </a:fontRef>
        </p:style>
      </p:cxnSp>
      <p:sp>
        <p:nvSpPr>
          <p:cNvPr id="2" name="TextBox 1">
            <a:extLst>
              <a:ext uri="{FF2B5EF4-FFF2-40B4-BE49-F238E27FC236}">
                <a16:creationId xmlns:a16="http://schemas.microsoft.com/office/drawing/2014/main" id="{3A4FAA68-9631-BCB6-54A9-D55B829BE2E5}"/>
              </a:ext>
            </a:extLst>
          </p:cNvPr>
          <p:cNvSpPr txBox="1"/>
          <p:nvPr/>
        </p:nvSpPr>
        <p:spPr>
          <a:xfrm>
            <a:off x="11628408" y="6373186"/>
            <a:ext cx="467139" cy="400110"/>
          </a:xfrm>
          <a:prstGeom prst="rect">
            <a:avLst/>
          </a:prstGeom>
          <a:noFill/>
        </p:spPr>
        <p:txBody>
          <a:bodyPr wrap="square" rtlCol="0">
            <a:spAutoFit/>
          </a:bodyPr>
          <a:lstStyle/>
          <a:p>
            <a:pPr algn="ctr"/>
            <a:r>
              <a:rPr lang="en-US" sz="2000" dirty="0">
                <a:latin typeface="Segoe UI Symbol" panose="020B0502040204020203" pitchFamily="34" charset="0"/>
                <a:ea typeface="Segoe UI Symbol" panose="020B0502040204020203" pitchFamily="34" charset="0"/>
              </a:rPr>
              <a:t>26</a:t>
            </a:r>
          </a:p>
        </p:txBody>
      </p:sp>
    </p:spTree>
    <p:extLst>
      <p:ext uri="{BB962C8B-B14F-4D97-AF65-F5344CB8AC3E}">
        <p14:creationId xmlns:p14="http://schemas.microsoft.com/office/powerpoint/2010/main" val="10819568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10386</TotalTime>
  <Words>3138</Words>
  <Application>Microsoft Macintosh PowerPoint</Application>
  <PresentationFormat>Widescreen</PresentationFormat>
  <Paragraphs>316</Paragraphs>
  <Slides>25</Slides>
  <Notes>17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Calibri</vt:lpstr>
      <vt:lpstr>Calibri Light</vt:lpstr>
      <vt:lpstr>Franklin Gothic Medium</vt:lpstr>
      <vt:lpstr>Lato</vt:lpstr>
      <vt:lpstr>Segoe UI</vt:lpstr>
      <vt:lpstr>Segoe UI Symbol</vt:lpstr>
      <vt:lpstr>Wingdings</vt:lpstr>
      <vt:lpstr>Office Theme</vt:lpstr>
      <vt:lpstr>Trash Talk: How to Tackle Plastic Pollution</vt:lpstr>
      <vt:lpstr>Meet the Scientist!</vt:lpstr>
      <vt:lpstr>PowerPoint Presentation</vt:lpstr>
      <vt:lpstr>PowerPoint Presentation</vt:lpstr>
      <vt:lpstr>Be Safe During Your Cleanup!</vt:lpstr>
      <vt:lpstr>Map of Cleanup Site</vt:lpstr>
      <vt:lpstr>PowerPoint Presentation</vt:lpstr>
      <vt:lpstr>PowerPoint Presentation</vt:lpstr>
      <vt:lpstr>PowerPoint Presentation</vt:lpstr>
      <vt:lpstr>A Brief History of Plastic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can YOU do to decrease plastic pollution?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Trash Talk: Let’s Tackle Plastic Pollution!</dc:title>
  <dc:creator>Walters, Mara</dc:creator>
  <cp:lastModifiedBy>Mara F. Walters</cp:lastModifiedBy>
  <cp:revision>59</cp:revision>
  <dcterms:created xsi:type="dcterms:W3CDTF">2023-11-09T21:12:02Z</dcterms:created>
  <dcterms:modified xsi:type="dcterms:W3CDTF">2024-04-02T01:07:32Z</dcterms:modified>
</cp:coreProperties>
</file>