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Lst>
  <p:sldSz cy="5143500" cx="9144000"/>
  <p:notesSz cx="6858000" cy="9144000"/>
  <p:embeddedFontLst>
    <p:embeddedFont>
      <p:font typeface="Nunito"/>
      <p:regular r:id="rId24"/>
      <p:bold r:id="rId25"/>
      <p:italic r:id="rId26"/>
      <p:boldItalic r:id="rId2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font" Target="fonts/Nunito-regular.fntdata"/><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Nunito-italic.fntdata"/><Relationship Id="rId25" Type="http://schemas.openxmlformats.org/officeDocument/2006/relationships/font" Target="fonts/Nunito-bold.fntdata"/><Relationship Id="rId27" Type="http://schemas.openxmlformats.org/officeDocument/2006/relationships/font" Target="fonts/Nunito-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Source: NOAA Flickr </a:t>
            </a:r>
            <a:endParaRPr/>
          </a:p>
          <a:p>
            <a:pPr indent="0" lvl="0" marL="0" rtl="0" algn="l">
              <a:spcBef>
                <a:spcPts val="0"/>
              </a:spcBef>
              <a:spcAft>
                <a:spcPts val="0"/>
              </a:spcAft>
              <a:buNone/>
            </a:pPr>
            <a:r>
              <a:rPr lang="en"/>
              <a:t>Here is where students can be introduced to the topic.  The picture posted here is of a map of the seafloor, with different colors representing different depths.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2a639462319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2a639462319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Image sources: Amy Nicholson</a:t>
            </a:r>
            <a:endParaRPr/>
          </a:p>
          <a:p>
            <a:pPr indent="0" lvl="0" marL="0" rtl="0" algn="l">
              <a:spcBef>
                <a:spcPts val="0"/>
              </a:spcBef>
              <a:spcAft>
                <a:spcPts val="0"/>
              </a:spcAft>
              <a:buNone/>
            </a:pPr>
            <a:r>
              <a:rPr lang="en"/>
              <a:t>This is where you can talk briefly about who made the lesson plan and explain that it was made by a real marine scientist!</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292e3a6ab83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 name="Google Shape;146;g292e3a6ab83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Here you can begin to have students think about the topic at hand.  Ask them what they think the bottom of the ocean looks like.  Is it dark, slimy, muddy, flat, mountainous, etc?  Students may have other ideas for what it looks like also.  (Spoiler alert, the ocean floor is actually all of these things!)</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g2c63d0a8ff8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2" name="Google Shape;152;g2c63d0a8ff8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 seafloor, just like land above the sea, also can change over time.  What do you think may cause changes to the seafloor? Think about things that may change our land above water as well.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g2c63d0a8ff8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8" name="Google Shape;158;g2c63d0a8ff8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There are actually a lot of ways that the deep deep sea floor may change over time.  </a:t>
            </a:r>
            <a:r>
              <a:rPr lang="en"/>
              <a:t>Things</a:t>
            </a:r>
            <a:r>
              <a:rPr lang="en"/>
              <a:t> like volcanoes can add cooled magma to the seafloor, earthquakes may cause a change in depth, spreading centers where the earth’s plates moves apart or pushes together may create new features, and even shipwrecks that sink to the bottom may change the seafloor!</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29333f2e02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29333f2e02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Image source: NOAA Flickr</a:t>
            </a:r>
            <a:endParaRPr/>
          </a:p>
          <a:p>
            <a:pPr indent="0" lvl="0" marL="0" rtl="0" algn="l">
              <a:spcBef>
                <a:spcPts val="0"/>
              </a:spcBef>
              <a:spcAft>
                <a:spcPts val="0"/>
              </a:spcAft>
              <a:buNone/>
            </a:pPr>
            <a:r>
              <a:rPr lang="en"/>
              <a:t>If students said any of the </a:t>
            </a:r>
            <a:r>
              <a:rPr lang="en"/>
              <a:t>above</a:t>
            </a:r>
            <a:r>
              <a:rPr lang="en"/>
              <a:t> things, they are correct.  The ocean floor is an incredibly diverse environment that is full of different features, very much like the land that we have around us.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g29333f2e029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1" name="Google Shape;171;g29333f2e029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Bathymetry is a big word that may be intimidating to younger students.  Students can learn that bathymetry, even though they’ve likely never heard of it before, is a study just like marine science, biology, geology, or any other relevant fields of study they may have already learned about throughout the year.  Scientists first studied the ocean floor by using really long ropes that they would drop to the bottom of the ocean and then measure them afterwards.  Then, technology got better and they use special gear to get a picture of the ocean floor.  Today, some people can even go all the way down to the ocean floor in a submarine and see the very deepest parts themselves!</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g2a2bda1f53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7" name="Google Shape;177;g2a2bda1f53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Like we talked about, there are technologies that do this really well now.  But let’s go back to the basics.  Using graphs to visualize the seafloor is a really fun way to be a geologist for a day!</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g2a2bda1f53b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3" name="Google Shape;183;g2a2bda1f53b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So let’s take a slice of our own…</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g2a2bda1f53b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9" name="Google Shape;189;g2a2bda1f53b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Here you can compare a bathymetric profile to a slice of pizza.  This analogy works really well when trying to conceptualize how to read a bathymetric profile and understand what you are asking them to do.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g2a2bda1f53b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5" name="Google Shape;195;g2a2bda1f53b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Image source: Amy Nicholson</a:t>
            </a:r>
            <a:endParaRPr/>
          </a:p>
          <a:p>
            <a:pPr indent="0" lvl="0" marL="0" rtl="0" algn="l">
              <a:spcBef>
                <a:spcPts val="0"/>
              </a:spcBef>
              <a:spcAft>
                <a:spcPts val="0"/>
              </a:spcAft>
              <a:buNone/>
            </a:pPr>
            <a:r>
              <a:rPr lang="en"/>
              <a:t>If you took a slice of that pizza and looked at it from the side, you could see all of the bumps on the top!  That is what a profile does, it looks at the seafloor as if you picked it up and looked at it from the side.  On the x axis, or the bottom part of the graph, we have distance.  This is distance from a certain point, which really is just the stretch of what you want to look at.  Think of distance in this case as the tip of the pizza to the crust.  On the y axis, or on the left of the graph, we have depth.  This is how deep down we are going in the profile.  Think of this from the very tippy top of the tallest topping to all the way to the bottom crust of the pizza.  Here we are identifying different “key features” of the pizza.  Maybe there is a small lump from an olive, a long skinny lump from the pepperoni, and a large lump from the sausage before we get to where the crust is.  This is exactly what </a:t>
            </a:r>
            <a:r>
              <a:rPr lang="en"/>
              <a:t>scientists</a:t>
            </a:r>
            <a:r>
              <a:rPr lang="en"/>
              <a:t> are doing with the seafloor.  They are </a:t>
            </a:r>
            <a:r>
              <a:rPr lang="en"/>
              <a:t>looking</a:t>
            </a:r>
            <a:r>
              <a:rPr lang="en"/>
              <a:t> at these profiles and trying to identify “key features” that they find just like we did with the pizza!  (for added affect, you can model this pizza profile with the play doh here)</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g2a2bda1f53b_0_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3" name="Google Shape;213;g2a2bda1f53b_0_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Image source: Amy Nicholson</a:t>
            </a:r>
            <a:endParaRPr/>
          </a:p>
          <a:p>
            <a:pPr indent="0" lvl="0" marL="0" rtl="0" algn="l">
              <a:spcBef>
                <a:spcPts val="0"/>
              </a:spcBef>
              <a:spcAft>
                <a:spcPts val="0"/>
              </a:spcAft>
              <a:buNone/>
            </a:pPr>
            <a:r>
              <a:rPr lang="en"/>
              <a:t>If you took a slice of that pizza and looked at it from the side, you could see all of the bumps on the top!  That is what a profile does, it looks at the seafloor as if you picked it up and looked at it from the side.  On the x axis, or the bottom part of the graph, we have distance.  This is distance from a certain point, which really is just the stretch of what you want to look at.  Think of distance in this case as the tip of the pizza to the crust.  On the y axis, or on the left of the graph, we have depth.  This is how deep down we are going in the profile.  Think of this from the very tippy top of the tallest topping to all the way to the bottom crust of the pizza.  Here we are identifying different “key features” of the pizza.  Maybe there is a small lump from an olive, a long skinny lump from the pepperoni, and a large lump from the sausage before we get to where the crust is.  This is exactly what scientists are doing with the seafloor.  They are looking at these profiles and trying to identify “key features” that they find just like we did with the pizza!</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2a2bda1f53b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6" name="Google Shape;226;g2a2bda1f53b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Now that we have an idea of how to read a profile, let’s start being like scientists</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29333f2e029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1" name="Google Shape;231;g29333f2e029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Students will learn that today we will be working with a special kind of line graph called a bathymetric profile.  This graph would be like if you took a slice of the seafloor and got to look at it from the side.  The x axis is distance away from a point, and the y axis is the depth.  The first feature they will learn about is a trench.  Just like on land, a trench is a deep depression in the seafloor that is very similar to a valley or a canyon.  You can see a trench in a bathymetric profile by seeing a large dip in the graph like you see here.  The deepest trench in the world, Mariana’s Trench, is actually the deepest point we know exists on Earth!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2a639462319_0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2" name="Google Shape;242;g2a639462319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Image source: NOAA Flickr</a:t>
            </a:r>
            <a:endParaRPr/>
          </a:p>
          <a:p>
            <a:pPr indent="0" lvl="0" marL="0" rtl="0" algn="l">
              <a:spcBef>
                <a:spcPts val="0"/>
              </a:spcBef>
              <a:spcAft>
                <a:spcPts val="0"/>
              </a:spcAft>
              <a:buNone/>
            </a:pPr>
            <a:r>
              <a:rPr lang="en"/>
              <a:t>Here is a picture example of what a trench may look like - a deep valley in the ocean floor.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g29333f2e029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4" name="Google Shape;254;g29333f2e029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rPr lang="en"/>
              <a:t>The next feature students will learn about is a ridge.  A ridge is like a </a:t>
            </a:r>
            <a:r>
              <a:rPr lang="en"/>
              <a:t>very steep mountain deep deep in the ocean.  You can see a ridge on a bathymetric profile when there is a large spike in the graph. Sometimes, these ridges are actually active underwater volcanoes as well!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g29333f2e029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5" name="Google Shape;265;g29333f2e029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 last feature we will learn about today is a slope.  A slope is a gradual decrease in the water, like one half of a hill or something like a really big skateboard ramp! In a bathymetric profile, you can tell there is a slope when there is a </a:t>
            </a:r>
            <a:r>
              <a:rPr lang="en"/>
              <a:t>diagonal</a:t>
            </a:r>
            <a:r>
              <a:rPr lang="en"/>
              <a:t> line going either way like you see </a:t>
            </a:r>
            <a:r>
              <a:rPr lang="en"/>
              <a:t>above</a:t>
            </a:r>
            <a:r>
              <a:rPr lang="en"/>
              <a:t>.  Slopes are oftentimes very close to our shorelines and a lot of the life in the </a:t>
            </a:r>
            <a:r>
              <a:rPr lang="en"/>
              <a:t>ocean</a:t>
            </a:r>
            <a:r>
              <a:rPr lang="en"/>
              <a:t> lives here.  I could not find a good picture for this, but I believe the easiest way to imagine a slope is a hillside but underwater.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29333f2e029_0_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1" name="Google Shape;281;g29333f2e029_0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Students will now get their own bathymetric profile.  It is a good idea to refresh how to read a bathymetric profile.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accent6"/>
        </a:solidFill>
      </p:bgPr>
    </p:bg>
    <p:spTree>
      <p:nvGrpSpPr>
        <p:cNvPr id="9" name="Shape 9"/>
        <p:cNvGrpSpPr/>
        <p:nvPr/>
      </p:nvGrpSpPr>
      <p:grpSpPr>
        <a:xfrm>
          <a:off x="0" y="0"/>
          <a:ext cx="0" cy="0"/>
          <a:chOff x="0" y="0"/>
          <a:chExt cx="0" cy="0"/>
        </a:xfrm>
      </p:grpSpPr>
      <p:sp>
        <p:nvSpPr>
          <p:cNvPr id="10" name="Google Shape;10;p2"/>
          <p:cNvSpPr/>
          <p:nvPr/>
        </p:nvSpPr>
        <p:spPr>
          <a:xfrm>
            <a:off x="31" y="2824500"/>
            <a:ext cx="7370400" cy="2319000"/>
          </a:xfrm>
          <a:prstGeom prst="rtTriangl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flipH="1">
            <a:off x="3582600" y="1550700"/>
            <a:ext cx="5561400" cy="35928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rot="10800000">
            <a:off x="5058905" y="0"/>
            <a:ext cx="4085100" cy="20526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20327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 name="Google Shape;14;p2"/>
          <p:cNvGrpSpPr/>
          <p:nvPr/>
        </p:nvGrpSpPr>
        <p:grpSpPr>
          <a:xfrm>
            <a:off x="255200" y="592"/>
            <a:ext cx="2250363" cy="1044300"/>
            <a:chOff x="255200" y="592"/>
            <a:chExt cx="2250363" cy="1044300"/>
          </a:xfrm>
        </p:grpSpPr>
        <p:sp>
          <p:nvSpPr>
            <p:cNvPr id="15" name="Google Shape;15;p2"/>
            <p:cNvSpPr/>
            <p:nvPr/>
          </p:nvSpPr>
          <p:spPr>
            <a:xfrm>
              <a:off x="764063"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509632"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255200"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 name="Google Shape;18;p2"/>
          <p:cNvGrpSpPr/>
          <p:nvPr/>
        </p:nvGrpSpPr>
        <p:grpSpPr>
          <a:xfrm>
            <a:off x="905395" y="592"/>
            <a:ext cx="2250363" cy="1044300"/>
            <a:chOff x="905395" y="592"/>
            <a:chExt cx="2250363" cy="1044300"/>
          </a:xfrm>
        </p:grpSpPr>
        <p:sp>
          <p:nvSpPr>
            <p:cNvPr id="19" name="Google Shape;19;p2"/>
            <p:cNvSpPr/>
            <p:nvPr/>
          </p:nvSpPr>
          <p:spPr>
            <a:xfrm>
              <a:off x="1414258"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1159826"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a:off x="905395"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 name="Google Shape;22;p2"/>
          <p:cNvGrpSpPr/>
          <p:nvPr/>
        </p:nvGrpSpPr>
        <p:grpSpPr>
          <a:xfrm>
            <a:off x="7057468" y="5088"/>
            <a:ext cx="1851282" cy="752108"/>
            <a:chOff x="6917201" y="0"/>
            <a:chExt cx="2227777" cy="863400"/>
          </a:xfrm>
        </p:grpSpPr>
        <p:sp>
          <p:nvSpPr>
            <p:cNvPr id="23" name="Google Shape;23;p2"/>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2"/>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2"/>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 name="Google Shape;26;p2"/>
          <p:cNvGrpSpPr/>
          <p:nvPr/>
        </p:nvGrpSpPr>
        <p:grpSpPr>
          <a:xfrm>
            <a:off x="6553032" y="4217852"/>
            <a:ext cx="2389068" cy="925737"/>
            <a:chOff x="6917201" y="0"/>
            <a:chExt cx="2227777" cy="863400"/>
          </a:xfrm>
        </p:grpSpPr>
        <p:sp>
          <p:nvSpPr>
            <p:cNvPr id="27" name="Google Shape;27;p2"/>
            <p:cNvSpPr/>
            <p:nvPr/>
          </p:nvSpPr>
          <p:spPr>
            <a:xfrm>
              <a:off x="7641677"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2"/>
            <p:cNvSpPr/>
            <p:nvPr/>
          </p:nvSpPr>
          <p:spPr>
            <a:xfrm>
              <a:off x="7279439"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2"/>
            <p:cNvSpPr/>
            <p:nvPr/>
          </p:nvSpPr>
          <p:spPr>
            <a:xfrm>
              <a:off x="6917201"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 name="Google Shape;30;p2"/>
          <p:cNvGrpSpPr/>
          <p:nvPr/>
        </p:nvGrpSpPr>
        <p:grpSpPr>
          <a:xfrm>
            <a:off x="199149" y="4055652"/>
            <a:ext cx="2795414" cy="1083308"/>
            <a:chOff x="6917201" y="0"/>
            <a:chExt cx="2227777" cy="863400"/>
          </a:xfrm>
        </p:grpSpPr>
        <p:sp>
          <p:nvSpPr>
            <p:cNvPr id="31" name="Google Shape;31;p2"/>
            <p:cNvSpPr/>
            <p:nvPr/>
          </p:nvSpPr>
          <p:spPr>
            <a:xfrm>
              <a:off x="7641677"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2"/>
            <p:cNvSpPr/>
            <p:nvPr/>
          </p:nvSpPr>
          <p:spPr>
            <a:xfrm>
              <a:off x="7279439"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2"/>
            <p:cNvSpPr/>
            <p:nvPr/>
          </p:nvSpPr>
          <p:spPr>
            <a:xfrm>
              <a:off x="6917201"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 name="Google Shape;34;p2"/>
          <p:cNvSpPr txBox="1"/>
          <p:nvPr>
            <p:ph type="ctrTitle"/>
          </p:nvPr>
        </p:nvSpPr>
        <p:spPr>
          <a:xfrm>
            <a:off x="1858703" y="1822833"/>
            <a:ext cx="5361300" cy="14481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p:txBody>
      </p:sp>
      <p:sp>
        <p:nvSpPr>
          <p:cNvPr id="35" name="Google Shape;35;p2"/>
          <p:cNvSpPr txBox="1"/>
          <p:nvPr>
            <p:ph idx="1" type="subTitle"/>
          </p:nvPr>
        </p:nvSpPr>
        <p:spPr>
          <a:xfrm>
            <a:off x="1858700" y="3413158"/>
            <a:ext cx="5361300" cy="52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p:txBody>
      </p:sp>
      <p:sp>
        <p:nvSpPr>
          <p:cNvPr id="36" name="Google Shape;36;p2"/>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accent3"/>
        </a:solidFill>
      </p:bgPr>
    </p:bg>
    <p:spTree>
      <p:nvGrpSpPr>
        <p:cNvPr id="37" name="Shape 37"/>
        <p:cNvGrpSpPr/>
        <p:nvPr/>
      </p:nvGrpSpPr>
      <p:grpSpPr>
        <a:xfrm>
          <a:off x="0" y="0"/>
          <a:ext cx="0" cy="0"/>
          <a:chOff x="0" y="0"/>
          <a:chExt cx="0" cy="0"/>
        </a:xfrm>
      </p:grpSpPr>
      <p:sp>
        <p:nvSpPr>
          <p:cNvPr id="38" name="Google Shape;38;p3"/>
          <p:cNvSpPr/>
          <p:nvPr/>
        </p:nvSpPr>
        <p:spPr>
          <a:xfrm flipH="1">
            <a:off x="4757100" y="2309400"/>
            <a:ext cx="4386900" cy="2834100"/>
          </a:xfrm>
          <a:prstGeom prst="rtTriangl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9" name="Google Shape;39;p3"/>
          <p:cNvGrpSpPr/>
          <p:nvPr/>
        </p:nvGrpSpPr>
        <p:grpSpPr>
          <a:xfrm>
            <a:off x="5594191" y="3961115"/>
            <a:ext cx="2910145" cy="1182340"/>
            <a:chOff x="6917201" y="0"/>
            <a:chExt cx="2227777" cy="863400"/>
          </a:xfrm>
        </p:grpSpPr>
        <p:sp>
          <p:nvSpPr>
            <p:cNvPr id="40" name="Google Shape;40;p3"/>
            <p:cNvSpPr/>
            <p:nvPr/>
          </p:nvSpPr>
          <p:spPr>
            <a:xfrm>
              <a:off x="7641677"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3"/>
            <p:cNvSpPr/>
            <p:nvPr/>
          </p:nvSpPr>
          <p:spPr>
            <a:xfrm>
              <a:off x="7279439"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3"/>
            <p:cNvSpPr/>
            <p:nvPr/>
          </p:nvSpPr>
          <p:spPr>
            <a:xfrm>
              <a:off x="6917201"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3" name="Google Shape;43;p3"/>
          <p:cNvGrpSpPr/>
          <p:nvPr/>
        </p:nvGrpSpPr>
        <p:grpSpPr>
          <a:xfrm>
            <a:off x="199149" y="2"/>
            <a:ext cx="2795414" cy="1083308"/>
            <a:chOff x="6917201" y="0"/>
            <a:chExt cx="2227777" cy="863400"/>
          </a:xfrm>
        </p:grpSpPr>
        <p:sp>
          <p:nvSpPr>
            <p:cNvPr id="44" name="Google Shape;44;p3"/>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3"/>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3"/>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7" name="Google Shape;47;p3"/>
          <p:cNvSpPr txBox="1"/>
          <p:nvPr>
            <p:ph type="title"/>
          </p:nvPr>
        </p:nvSpPr>
        <p:spPr>
          <a:xfrm>
            <a:off x="1888684" y="1746100"/>
            <a:ext cx="5377500" cy="16461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dk2"/>
              </a:buClr>
              <a:buSzPts val="3200"/>
              <a:buNone/>
              <a:defRPr sz="3200">
                <a:solidFill>
                  <a:schemeClr val="dk2"/>
                </a:solidFill>
              </a:defRPr>
            </a:lvl1pPr>
            <a:lvl2pPr lvl="1" algn="ctr">
              <a:spcBef>
                <a:spcPts val="0"/>
              </a:spcBef>
              <a:spcAft>
                <a:spcPts val="0"/>
              </a:spcAft>
              <a:buClr>
                <a:schemeClr val="dk2"/>
              </a:buClr>
              <a:buSzPts val="3200"/>
              <a:buNone/>
              <a:defRPr sz="3200">
                <a:solidFill>
                  <a:schemeClr val="dk2"/>
                </a:solidFill>
              </a:defRPr>
            </a:lvl2pPr>
            <a:lvl3pPr lvl="2" algn="ctr">
              <a:spcBef>
                <a:spcPts val="0"/>
              </a:spcBef>
              <a:spcAft>
                <a:spcPts val="0"/>
              </a:spcAft>
              <a:buClr>
                <a:schemeClr val="dk2"/>
              </a:buClr>
              <a:buSzPts val="3200"/>
              <a:buNone/>
              <a:defRPr sz="3200">
                <a:solidFill>
                  <a:schemeClr val="dk2"/>
                </a:solidFill>
              </a:defRPr>
            </a:lvl3pPr>
            <a:lvl4pPr lvl="3" algn="ctr">
              <a:spcBef>
                <a:spcPts val="0"/>
              </a:spcBef>
              <a:spcAft>
                <a:spcPts val="0"/>
              </a:spcAft>
              <a:buClr>
                <a:schemeClr val="dk2"/>
              </a:buClr>
              <a:buSzPts val="3200"/>
              <a:buNone/>
              <a:defRPr sz="3200">
                <a:solidFill>
                  <a:schemeClr val="dk2"/>
                </a:solidFill>
              </a:defRPr>
            </a:lvl4pPr>
            <a:lvl5pPr lvl="4" algn="ctr">
              <a:spcBef>
                <a:spcPts val="0"/>
              </a:spcBef>
              <a:spcAft>
                <a:spcPts val="0"/>
              </a:spcAft>
              <a:buClr>
                <a:schemeClr val="dk2"/>
              </a:buClr>
              <a:buSzPts val="3200"/>
              <a:buNone/>
              <a:defRPr sz="3200">
                <a:solidFill>
                  <a:schemeClr val="dk2"/>
                </a:solidFill>
              </a:defRPr>
            </a:lvl5pPr>
            <a:lvl6pPr lvl="5" algn="ctr">
              <a:spcBef>
                <a:spcPts val="0"/>
              </a:spcBef>
              <a:spcAft>
                <a:spcPts val="0"/>
              </a:spcAft>
              <a:buClr>
                <a:schemeClr val="dk2"/>
              </a:buClr>
              <a:buSzPts val="3200"/>
              <a:buNone/>
              <a:defRPr sz="3200">
                <a:solidFill>
                  <a:schemeClr val="dk2"/>
                </a:solidFill>
              </a:defRPr>
            </a:lvl6pPr>
            <a:lvl7pPr lvl="6" algn="ctr">
              <a:spcBef>
                <a:spcPts val="0"/>
              </a:spcBef>
              <a:spcAft>
                <a:spcPts val="0"/>
              </a:spcAft>
              <a:buClr>
                <a:schemeClr val="dk2"/>
              </a:buClr>
              <a:buSzPts val="3200"/>
              <a:buNone/>
              <a:defRPr sz="3200">
                <a:solidFill>
                  <a:schemeClr val="dk2"/>
                </a:solidFill>
              </a:defRPr>
            </a:lvl7pPr>
            <a:lvl8pPr lvl="7" algn="ctr">
              <a:spcBef>
                <a:spcPts val="0"/>
              </a:spcBef>
              <a:spcAft>
                <a:spcPts val="0"/>
              </a:spcAft>
              <a:buClr>
                <a:schemeClr val="dk2"/>
              </a:buClr>
              <a:buSzPts val="3200"/>
              <a:buNone/>
              <a:defRPr sz="3200">
                <a:solidFill>
                  <a:schemeClr val="dk2"/>
                </a:solidFill>
              </a:defRPr>
            </a:lvl8pPr>
            <a:lvl9pPr lvl="8" algn="ctr">
              <a:spcBef>
                <a:spcPts val="0"/>
              </a:spcBef>
              <a:spcAft>
                <a:spcPts val="0"/>
              </a:spcAft>
              <a:buClr>
                <a:schemeClr val="dk2"/>
              </a:buClr>
              <a:buSzPts val="3200"/>
              <a:buNone/>
              <a:defRPr sz="3200">
                <a:solidFill>
                  <a:schemeClr val="dk2"/>
                </a:solidFill>
              </a:defRPr>
            </a:lvl9pPr>
          </a:lstStyle>
          <a:p/>
        </p:txBody>
      </p:sp>
      <p:sp>
        <p:nvSpPr>
          <p:cNvPr id="48" name="Google Shape;48;p3"/>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bg>
      <p:bgPr>
        <a:solidFill>
          <a:schemeClr val="dk2"/>
        </a:solidFill>
      </p:bgPr>
    </p:bg>
    <p:spTree>
      <p:nvGrpSpPr>
        <p:cNvPr id="49" name="Shape 49"/>
        <p:cNvGrpSpPr/>
        <p:nvPr/>
      </p:nvGrpSpPr>
      <p:grpSpPr>
        <a:xfrm>
          <a:off x="0" y="0"/>
          <a:ext cx="0" cy="0"/>
          <a:chOff x="0" y="0"/>
          <a:chExt cx="0" cy="0"/>
        </a:xfrm>
      </p:grpSpPr>
      <p:sp>
        <p:nvSpPr>
          <p:cNvPr id="50" name="Google Shape;50;p4"/>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4"/>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4"/>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4"/>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54" name="Google Shape;54;p4"/>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55" name="Google Shape;55;p4"/>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bg>
      <p:bgPr>
        <a:solidFill>
          <a:schemeClr val="dk2"/>
        </a:solidFill>
      </p:bgPr>
    </p:bg>
    <p:spTree>
      <p:nvGrpSpPr>
        <p:cNvPr id="56" name="Shape 56"/>
        <p:cNvGrpSpPr/>
        <p:nvPr/>
      </p:nvGrpSpPr>
      <p:grpSpPr>
        <a:xfrm>
          <a:off x="0" y="0"/>
          <a:ext cx="0" cy="0"/>
          <a:chOff x="0" y="0"/>
          <a:chExt cx="0" cy="0"/>
        </a:xfrm>
      </p:grpSpPr>
      <p:sp>
        <p:nvSpPr>
          <p:cNvPr id="57" name="Google Shape;57;p5"/>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5"/>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5"/>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5"/>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61" name="Google Shape;61;p5"/>
          <p:cNvSpPr txBox="1"/>
          <p:nvPr>
            <p:ph idx="1" type="body"/>
          </p:nvPr>
        </p:nvSpPr>
        <p:spPr>
          <a:xfrm>
            <a:off x="819150" y="1990725"/>
            <a:ext cx="36861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62" name="Google Shape;62;p5"/>
          <p:cNvSpPr txBox="1"/>
          <p:nvPr>
            <p:ph idx="2" type="body"/>
          </p:nvPr>
        </p:nvSpPr>
        <p:spPr>
          <a:xfrm>
            <a:off x="4638675" y="1990725"/>
            <a:ext cx="36861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63" name="Google Shape;63;p5"/>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bg>
      <p:bgPr>
        <a:solidFill>
          <a:schemeClr val="dk2"/>
        </a:solidFill>
      </p:bgPr>
    </p:bg>
    <p:spTree>
      <p:nvGrpSpPr>
        <p:cNvPr id="64" name="Shape 64"/>
        <p:cNvGrpSpPr/>
        <p:nvPr/>
      </p:nvGrpSpPr>
      <p:grpSpPr>
        <a:xfrm>
          <a:off x="0" y="0"/>
          <a:ext cx="0" cy="0"/>
          <a:chOff x="0" y="0"/>
          <a:chExt cx="0" cy="0"/>
        </a:xfrm>
      </p:grpSpPr>
      <p:sp>
        <p:nvSpPr>
          <p:cNvPr id="65" name="Google Shape;65;p6"/>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6"/>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6"/>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6"/>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69" name="Google Shape;69;p6"/>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bg>
      <p:bgPr>
        <a:solidFill>
          <a:schemeClr val="accent3"/>
        </a:solidFill>
      </p:bgPr>
    </p:bg>
    <p:spTree>
      <p:nvGrpSpPr>
        <p:cNvPr id="70" name="Shape 70"/>
        <p:cNvGrpSpPr/>
        <p:nvPr/>
      </p:nvGrpSpPr>
      <p:grpSpPr>
        <a:xfrm>
          <a:off x="0" y="0"/>
          <a:ext cx="0" cy="0"/>
          <a:chOff x="0" y="0"/>
          <a:chExt cx="0" cy="0"/>
        </a:xfrm>
      </p:grpSpPr>
      <p:sp>
        <p:nvSpPr>
          <p:cNvPr id="71" name="Google Shape;71;p7"/>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7"/>
          <p:cNvSpPr/>
          <p:nvPr/>
        </p:nvSpPr>
        <p:spPr>
          <a:xfrm>
            <a:off x="31" y="2824500"/>
            <a:ext cx="7370400" cy="23190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7"/>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7"/>
          <p:cNvSpPr txBox="1"/>
          <p:nvPr>
            <p:ph type="title"/>
          </p:nvPr>
        </p:nvSpPr>
        <p:spPr>
          <a:xfrm>
            <a:off x="819150" y="845600"/>
            <a:ext cx="3709200" cy="13830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75" name="Google Shape;75;p7"/>
          <p:cNvSpPr txBox="1"/>
          <p:nvPr>
            <p:ph idx="1" type="body"/>
          </p:nvPr>
        </p:nvSpPr>
        <p:spPr>
          <a:xfrm>
            <a:off x="830700" y="2319050"/>
            <a:ext cx="3709200" cy="21198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76" name="Google Shape;76;p7"/>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1"/>
        </a:solidFill>
      </p:bgPr>
    </p:bg>
    <p:spTree>
      <p:nvGrpSpPr>
        <p:cNvPr id="77" name="Shape 77"/>
        <p:cNvGrpSpPr/>
        <p:nvPr/>
      </p:nvGrpSpPr>
      <p:grpSpPr>
        <a:xfrm>
          <a:off x="0" y="0"/>
          <a:ext cx="0" cy="0"/>
          <a:chOff x="0" y="0"/>
          <a:chExt cx="0" cy="0"/>
        </a:xfrm>
      </p:grpSpPr>
      <p:sp>
        <p:nvSpPr>
          <p:cNvPr id="78" name="Google Shape;78;p8"/>
          <p:cNvSpPr/>
          <p:nvPr/>
        </p:nvSpPr>
        <p:spPr>
          <a:xfrm>
            <a:off x="0" y="2823144"/>
            <a:ext cx="7369200" cy="23169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8"/>
          <p:cNvSpPr/>
          <p:nvPr/>
        </p:nvSpPr>
        <p:spPr>
          <a:xfrm flipH="1">
            <a:off x="3583210" y="1554113"/>
            <a:ext cx="5560500" cy="35895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0" name="Google Shape;80;p8"/>
          <p:cNvGrpSpPr/>
          <p:nvPr/>
        </p:nvGrpSpPr>
        <p:grpSpPr>
          <a:xfrm>
            <a:off x="255991" y="-118"/>
            <a:ext cx="2251347" cy="1043408"/>
            <a:chOff x="3961956" y="4383950"/>
            <a:chExt cx="1160548" cy="548700"/>
          </a:xfrm>
        </p:grpSpPr>
        <p:sp>
          <p:nvSpPr>
            <p:cNvPr id="81" name="Google Shape;81;p8"/>
            <p:cNvSpPr/>
            <p:nvPr/>
          </p:nvSpPr>
          <p:spPr>
            <a:xfrm>
              <a:off x="4224904"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8"/>
            <p:cNvSpPr/>
            <p:nvPr/>
          </p:nvSpPr>
          <p:spPr>
            <a:xfrm>
              <a:off x="4093430"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8"/>
            <p:cNvSpPr/>
            <p:nvPr/>
          </p:nvSpPr>
          <p:spPr>
            <a:xfrm>
              <a:off x="3961956"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4" name="Google Shape;84;p8"/>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5" name="Google Shape;85;p8"/>
          <p:cNvGrpSpPr/>
          <p:nvPr/>
        </p:nvGrpSpPr>
        <p:grpSpPr>
          <a:xfrm>
            <a:off x="34934" y="4522125"/>
            <a:ext cx="1593306" cy="617072"/>
            <a:chOff x="6917201" y="0"/>
            <a:chExt cx="2227777" cy="863400"/>
          </a:xfrm>
        </p:grpSpPr>
        <p:sp>
          <p:nvSpPr>
            <p:cNvPr id="86" name="Google Shape;86;p8"/>
            <p:cNvSpPr/>
            <p:nvPr/>
          </p:nvSpPr>
          <p:spPr>
            <a:xfrm>
              <a:off x="7641677"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8"/>
            <p:cNvSpPr/>
            <p:nvPr/>
          </p:nvSpPr>
          <p:spPr>
            <a:xfrm>
              <a:off x="7279439"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8"/>
            <p:cNvSpPr/>
            <p:nvPr/>
          </p:nvSpPr>
          <p:spPr>
            <a:xfrm>
              <a:off x="6917201"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 name="Google Shape;89;p8"/>
          <p:cNvGrpSpPr/>
          <p:nvPr/>
        </p:nvGrpSpPr>
        <p:grpSpPr>
          <a:xfrm>
            <a:off x="5886353" y="1243"/>
            <a:ext cx="3257455" cy="1261514"/>
            <a:chOff x="6917201" y="0"/>
            <a:chExt cx="2227777" cy="863400"/>
          </a:xfrm>
        </p:grpSpPr>
        <p:sp>
          <p:nvSpPr>
            <p:cNvPr id="90" name="Google Shape;90;p8"/>
            <p:cNvSpPr/>
            <p:nvPr/>
          </p:nvSpPr>
          <p:spPr>
            <a:xfrm>
              <a:off x="7641677"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8"/>
            <p:cNvSpPr/>
            <p:nvPr/>
          </p:nvSpPr>
          <p:spPr>
            <a:xfrm>
              <a:off x="7279439"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8"/>
            <p:cNvSpPr/>
            <p:nvPr/>
          </p:nvSpPr>
          <p:spPr>
            <a:xfrm>
              <a:off x="6917201"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3" name="Google Shape;93;p8"/>
          <p:cNvSpPr txBox="1"/>
          <p:nvPr>
            <p:ph type="title"/>
          </p:nvPr>
        </p:nvSpPr>
        <p:spPr>
          <a:xfrm>
            <a:off x="1393929" y="1301146"/>
            <a:ext cx="6366900" cy="25392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200"/>
              <a:buNone/>
              <a:defRPr sz="3200"/>
            </a:lvl1pPr>
            <a:lvl2pPr lvl="1" algn="ctr">
              <a:spcBef>
                <a:spcPts val="0"/>
              </a:spcBef>
              <a:spcAft>
                <a:spcPts val="0"/>
              </a:spcAft>
              <a:buSzPts val="3200"/>
              <a:buNone/>
              <a:defRPr sz="3200"/>
            </a:lvl2pPr>
            <a:lvl3pPr lvl="2" algn="ctr">
              <a:spcBef>
                <a:spcPts val="0"/>
              </a:spcBef>
              <a:spcAft>
                <a:spcPts val="0"/>
              </a:spcAft>
              <a:buSzPts val="3200"/>
              <a:buNone/>
              <a:defRPr sz="3200"/>
            </a:lvl3pPr>
            <a:lvl4pPr lvl="3" algn="ctr">
              <a:spcBef>
                <a:spcPts val="0"/>
              </a:spcBef>
              <a:spcAft>
                <a:spcPts val="0"/>
              </a:spcAft>
              <a:buSzPts val="3200"/>
              <a:buNone/>
              <a:defRPr sz="3200"/>
            </a:lvl4pPr>
            <a:lvl5pPr lvl="4" algn="ctr">
              <a:spcBef>
                <a:spcPts val="0"/>
              </a:spcBef>
              <a:spcAft>
                <a:spcPts val="0"/>
              </a:spcAft>
              <a:buSzPts val="3200"/>
              <a:buNone/>
              <a:defRPr sz="3200"/>
            </a:lvl5pPr>
            <a:lvl6pPr lvl="5" algn="ctr">
              <a:spcBef>
                <a:spcPts val="0"/>
              </a:spcBef>
              <a:spcAft>
                <a:spcPts val="0"/>
              </a:spcAft>
              <a:buSzPts val="3200"/>
              <a:buNone/>
              <a:defRPr sz="3200"/>
            </a:lvl6pPr>
            <a:lvl7pPr lvl="6" algn="ctr">
              <a:spcBef>
                <a:spcPts val="0"/>
              </a:spcBef>
              <a:spcAft>
                <a:spcPts val="0"/>
              </a:spcAft>
              <a:buSzPts val="3200"/>
              <a:buNone/>
              <a:defRPr sz="3200"/>
            </a:lvl7pPr>
            <a:lvl8pPr lvl="7" algn="ctr">
              <a:spcBef>
                <a:spcPts val="0"/>
              </a:spcBef>
              <a:spcAft>
                <a:spcPts val="0"/>
              </a:spcAft>
              <a:buSzPts val="3200"/>
              <a:buNone/>
              <a:defRPr sz="3200"/>
            </a:lvl8pPr>
            <a:lvl9pPr lvl="8" algn="ctr">
              <a:spcBef>
                <a:spcPts val="0"/>
              </a:spcBef>
              <a:spcAft>
                <a:spcPts val="0"/>
              </a:spcAft>
              <a:buSzPts val="3200"/>
              <a:buNone/>
              <a:defRPr sz="3200"/>
            </a:lvl9pPr>
          </a:lstStyle>
          <a:p/>
        </p:txBody>
      </p:sp>
      <p:sp>
        <p:nvSpPr>
          <p:cNvPr id="94" name="Google Shape;94;p8"/>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bg>
      <p:bgPr>
        <a:solidFill>
          <a:schemeClr val="dk2"/>
        </a:solidFill>
      </p:bgPr>
    </p:bg>
    <p:spTree>
      <p:nvGrpSpPr>
        <p:cNvPr id="95" name="Shape 95"/>
        <p:cNvGrpSpPr/>
        <p:nvPr/>
      </p:nvGrpSpPr>
      <p:grpSpPr>
        <a:xfrm>
          <a:off x="0" y="0"/>
          <a:ext cx="0" cy="0"/>
          <a:chOff x="0" y="0"/>
          <a:chExt cx="0" cy="0"/>
        </a:xfrm>
      </p:grpSpPr>
      <p:sp>
        <p:nvSpPr>
          <p:cNvPr id="96" name="Google Shape;96;p9"/>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9"/>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9"/>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9"/>
          <p:cNvSpPr txBox="1"/>
          <p:nvPr>
            <p:ph type="title"/>
          </p:nvPr>
        </p:nvSpPr>
        <p:spPr>
          <a:xfrm>
            <a:off x="819150" y="845600"/>
            <a:ext cx="6424200" cy="7050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100" name="Google Shape;100;p9"/>
          <p:cNvSpPr txBox="1"/>
          <p:nvPr>
            <p:ph idx="1" type="subTitle"/>
          </p:nvPr>
        </p:nvSpPr>
        <p:spPr>
          <a:xfrm>
            <a:off x="819150" y="1550700"/>
            <a:ext cx="5859900" cy="3936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p:txBody>
      </p:sp>
      <p:sp>
        <p:nvSpPr>
          <p:cNvPr id="101" name="Google Shape;101;p9"/>
          <p:cNvSpPr txBox="1"/>
          <p:nvPr>
            <p:ph idx="2" type="body"/>
          </p:nvPr>
        </p:nvSpPr>
        <p:spPr>
          <a:xfrm>
            <a:off x="819150" y="2467050"/>
            <a:ext cx="5859900" cy="20955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102" name="Google Shape;102;p9"/>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bg>
      <p:bgPr>
        <a:solidFill>
          <a:schemeClr val="accent1"/>
        </a:solidFill>
      </p:bgPr>
    </p:bg>
    <p:spTree>
      <p:nvGrpSpPr>
        <p:cNvPr id="103" name="Shape 103"/>
        <p:cNvGrpSpPr/>
        <p:nvPr/>
      </p:nvGrpSpPr>
      <p:grpSpPr>
        <a:xfrm>
          <a:off x="0" y="0"/>
          <a:ext cx="0" cy="0"/>
          <a:chOff x="0" y="0"/>
          <a:chExt cx="0" cy="0"/>
        </a:xfrm>
      </p:grpSpPr>
      <p:sp>
        <p:nvSpPr>
          <p:cNvPr id="104" name="Google Shape;104;p10"/>
          <p:cNvSpPr/>
          <p:nvPr/>
        </p:nvSpPr>
        <p:spPr>
          <a:xfrm>
            <a:off x="31" y="2824500"/>
            <a:ext cx="7370400" cy="23190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10"/>
          <p:cNvSpPr/>
          <p:nvPr/>
        </p:nvSpPr>
        <p:spPr>
          <a:xfrm flipH="1">
            <a:off x="3582600" y="1550700"/>
            <a:ext cx="5561400" cy="35928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0"/>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0"/>
          <p:cNvSpPr txBox="1"/>
          <p:nvPr>
            <p:ph idx="1" type="body"/>
          </p:nvPr>
        </p:nvSpPr>
        <p:spPr>
          <a:xfrm>
            <a:off x="328025" y="4163500"/>
            <a:ext cx="7415100" cy="605100"/>
          </a:xfrm>
          <a:prstGeom prst="rect">
            <a:avLst/>
          </a:prstGeom>
        </p:spPr>
        <p:txBody>
          <a:bodyPr anchorCtr="0" anchor="b" bIns="91425" lIns="91425" spcFirstLastPara="1" rIns="91425" wrap="square" tIns="91425">
            <a:normAutofit/>
          </a:bodyPr>
          <a:lstStyle>
            <a:lvl1pPr indent="-228600" lvl="0" marL="457200">
              <a:lnSpc>
                <a:spcPct val="100000"/>
              </a:lnSpc>
              <a:spcBef>
                <a:spcPts val="0"/>
              </a:spcBef>
              <a:spcAft>
                <a:spcPts val="0"/>
              </a:spcAft>
              <a:buSzPts val="1300"/>
              <a:buNone/>
              <a:defRPr/>
            </a:lvl1pPr>
          </a:lstStyle>
          <a:p/>
        </p:txBody>
      </p:sp>
      <p:sp>
        <p:nvSpPr>
          <p:cNvPr id="108" name="Google Shape;108;p10"/>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3"/>
        </a:solidFill>
      </p:bgPr>
    </p:bg>
    <p:spTree>
      <p:nvGrpSpPr>
        <p:cNvPr id="109" name="Shape 109"/>
        <p:cNvGrpSpPr/>
        <p:nvPr/>
      </p:nvGrpSpPr>
      <p:grpSpPr>
        <a:xfrm>
          <a:off x="0" y="0"/>
          <a:ext cx="0" cy="0"/>
          <a:chOff x="0" y="0"/>
          <a:chExt cx="0" cy="0"/>
        </a:xfrm>
      </p:grpSpPr>
      <p:sp>
        <p:nvSpPr>
          <p:cNvPr id="110" name="Google Shape;110;p11"/>
          <p:cNvSpPr/>
          <p:nvPr/>
        </p:nvSpPr>
        <p:spPr>
          <a:xfrm flipH="1">
            <a:off x="5569200" y="2834075"/>
            <a:ext cx="3574800" cy="2309400"/>
          </a:xfrm>
          <a:prstGeom prst="rtTriangl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1" name="Google Shape;111;p11"/>
          <p:cNvGrpSpPr/>
          <p:nvPr/>
        </p:nvGrpSpPr>
        <p:grpSpPr>
          <a:xfrm>
            <a:off x="5959222" y="4119576"/>
            <a:ext cx="2520952" cy="1024165"/>
            <a:chOff x="6917201" y="0"/>
            <a:chExt cx="2227777" cy="863400"/>
          </a:xfrm>
        </p:grpSpPr>
        <p:sp>
          <p:nvSpPr>
            <p:cNvPr id="112" name="Google Shape;112;p11"/>
            <p:cNvSpPr/>
            <p:nvPr/>
          </p:nvSpPr>
          <p:spPr>
            <a:xfrm>
              <a:off x="7641677"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1"/>
            <p:cNvSpPr/>
            <p:nvPr/>
          </p:nvSpPr>
          <p:spPr>
            <a:xfrm>
              <a:off x="7279439"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1"/>
            <p:cNvSpPr/>
            <p:nvPr/>
          </p:nvSpPr>
          <p:spPr>
            <a:xfrm>
              <a:off x="6917201"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 name="Google Shape;115;p11"/>
          <p:cNvGrpSpPr/>
          <p:nvPr/>
        </p:nvGrpSpPr>
        <p:grpSpPr>
          <a:xfrm>
            <a:off x="199149" y="2"/>
            <a:ext cx="2795414" cy="1083308"/>
            <a:chOff x="6917201" y="0"/>
            <a:chExt cx="2227777" cy="863400"/>
          </a:xfrm>
        </p:grpSpPr>
        <p:sp>
          <p:nvSpPr>
            <p:cNvPr id="116" name="Google Shape;116;p11"/>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1"/>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1"/>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9" name="Google Shape;119;p11"/>
          <p:cNvSpPr txBox="1"/>
          <p:nvPr>
            <p:ph hasCustomPrompt="1" type="title"/>
          </p:nvPr>
        </p:nvSpPr>
        <p:spPr>
          <a:xfrm>
            <a:off x="1385850" y="1383850"/>
            <a:ext cx="6372300" cy="13797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dk2"/>
              </a:buClr>
              <a:buSzPts val="8600"/>
              <a:buNone/>
              <a:defRPr sz="8600">
                <a:solidFill>
                  <a:schemeClr val="dk2"/>
                </a:solidFill>
              </a:defRPr>
            </a:lvl1pPr>
            <a:lvl2pPr lvl="1" algn="ctr">
              <a:spcBef>
                <a:spcPts val="0"/>
              </a:spcBef>
              <a:spcAft>
                <a:spcPts val="0"/>
              </a:spcAft>
              <a:buClr>
                <a:schemeClr val="dk2"/>
              </a:buClr>
              <a:buSzPts val="8600"/>
              <a:buNone/>
              <a:defRPr sz="8600">
                <a:solidFill>
                  <a:schemeClr val="dk2"/>
                </a:solidFill>
              </a:defRPr>
            </a:lvl2pPr>
            <a:lvl3pPr lvl="2" algn="ctr">
              <a:spcBef>
                <a:spcPts val="0"/>
              </a:spcBef>
              <a:spcAft>
                <a:spcPts val="0"/>
              </a:spcAft>
              <a:buClr>
                <a:schemeClr val="dk2"/>
              </a:buClr>
              <a:buSzPts val="8600"/>
              <a:buNone/>
              <a:defRPr sz="8600">
                <a:solidFill>
                  <a:schemeClr val="dk2"/>
                </a:solidFill>
              </a:defRPr>
            </a:lvl3pPr>
            <a:lvl4pPr lvl="3" algn="ctr">
              <a:spcBef>
                <a:spcPts val="0"/>
              </a:spcBef>
              <a:spcAft>
                <a:spcPts val="0"/>
              </a:spcAft>
              <a:buClr>
                <a:schemeClr val="dk2"/>
              </a:buClr>
              <a:buSzPts val="8600"/>
              <a:buNone/>
              <a:defRPr sz="8600">
                <a:solidFill>
                  <a:schemeClr val="dk2"/>
                </a:solidFill>
              </a:defRPr>
            </a:lvl4pPr>
            <a:lvl5pPr lvl="4" algn="ctr">
              <a:spcBef>
                <a:spcPts val="0"/>
              </a:spcBef>
              <a:spcAft>
                <a:spcPts val="0"/>
              </a:spcAft>
              <a:buClr>
                <a:schemeClr val="dk2"/>
              </a:buClr>
              <a:buSzPts val="8600"/>
              <a:buNone/>
              <a:defRPr sz="8600">
                <a:solidFill>
                  <a:schemeClr val="dk2"/>
                </a:solidFill>
              </a:defRPr>
            </a:lvl5pPr>
            <a:lvl6pPr lvl="5" algn="ctr">
              <a:spcBef>
                <a:spcPts val="0"/>
              </a:spcBef>
              <a:spcAft>
                <a:spcPts val="0"/>
              </a:spcAft>
              <a:buClr>
                <a:schemeClr val="dk2"/>
              </a:buClr>
              <a:buSzPts val="8600"/>
              <a:buNone/>
              <a:defRPr sz="8600">
                <a:solidFill>
                  <a:schemeClr val="dk2"/>
                </a:solidFill>
              </a:defRPr>
            </a:lvl6pPr>
            <a:lvl7pPr lvl="6" algn="ctr">
              <a:spcBef>
                <a:spcPts val="0"/>
              </a:spcBef>
              <a:spcAft>
                <a:spcPts val="0"/>
              </a:spcAft>
              <a:buClr>
                <a:schemeClr val="dk2"/>
              </a:buClr>
              <a:buSzPts val="8600"/>
              <a:buNone/>
              <a:defRPr sz="8600">
                <a:solidFill>
                  <a:schemeClr val="dk2"/>
                </a:solidFill>
              </a:defRPr>
            </a:lvl7pPr>
            <a:lvl8pPr lvl="7" algn="ctr">
              <a:spcBef>
                <a:spcPts val="0"/>
              </a:spcBef>
              <a:spcAft>
                <a:spcPts val="0"/>
              </a:spcAft>
              <a:buClr>
                <a:schemeClr val="dk2"/>
              </a:buClr>
              <a:buSzPts val="8600"/>
              <a:buNone/>
              <a:defRPr sz="8600">
                <a:solidFill>
                  <a:schemeClr val="dk2"/>
                </a:solidFill>
              </a:defRPr>
            </a:lvl8pPr>
            <a:lvl9pPr lvl="8" algn="ctr">
              <a:spcBef>
                <a:spcPts val="0"/>
              </a:spcBef>
              <a:spcAft>
                <a:spcPts val="0"/>
              </a:spcAft>
              <a:buClr>
                <a:schemeClr val="dk2"/>
              </a:buClr>
              <a:buSzPts val="8600"/>
              <a:buNone/>
              <a:defRPr sz="8600">
                <a:solidFill>
                  <a:schemeClr val="dk2"/>
                </a:solidFill>
              </a:defRPr>
            </a:lvl9pPr>
          </a:lstStyle>
          <a:p>
            <a:r>
              <a:t>xx%</a:t>
            </a:r>
          </a:p>
        </p:txBody>
      </p:sp>
      <p:sp>
        <p:nvSpPr>
          <p:cNvPr id="120" name="Google Shape;120;p11"/>
          <p:cNvSpPr txBox="1"/>
          <p:nvPr>
            <p:ph idx="1" type="body"/>
          </p:nvPr>
        </p:nvSpPr>
        <p:spPr>
          <a:xfrm>
            <a:off x="1385850" y="2863850"/>
            <a:ext cx="6372300" cy="641100"/>
          </a:xfrm>
          <a:prstGeom prst="rect">
            <a:avLst/>
          </a:prstGeom>
        </p:spPr>
        <p:txBody>
          <a:bodyPr anchorCtr="0" anchor="t" bIns="91425" lIns="91425" spcFirstLastPara="1" rIns="91425" wrap="square" tIns="91425">
            <a:normAutofit/>
          </a:bodyPr>
          <a:lstStyle>
            <a:lvl1pPr indent="-311150" lvl="0" marL="457200" algn="ctr">
              <a:spcBef>
                <a:spcPts val="0"/>
              </a:spcBef>
              <a:spcAft>
                <a:spcPts val="0"/>
              </a:spcAft>
              <a:buSzPts val="1300"/>
              <a:buChar char="●"/>
              <a:defRPr/>
            </a:lvl1pPr>
            <a:lvl2pPr indent="-298450" lvl="1" marL="914400" algn="ctr">
              <a:spcBef>
                <a:spcPts val="0"/>
              </a:spcBef>
              <a:spcAft>
                <a:spcPts val="0"/>
              </a:spcAft>
              <a:buSzPts val="1100"/>
              <a:buChar char="○"/>
              <a:defRPr/>
            </a:lvl2pPr>
            <a:lvl3pPr indent="-298450" lvl="2" marL="1371600" algn="ctr">
              <a:spcBef>
                <a:spcPts val="0"/>
              </a:spcBef>
              <a:spcAft>
                <a:spcPts val="0"/>
              </a:spcAft>
              <a:buSzPts val="1100"/>
              <a:buChar char="■"/>
              <a:defRPr/>
            </a:lvl3pPr>
            <a:lvl4pPr indent="-298450" lvl="3" marL="1828800" algn="ctr">
              <a:spcBef>
                <a:spcPts val="0"/>
              </a:spcBef>
              <a:spcAft>
                <a:spcPts val="0"/>
              </a:spcAft>
              <a:buSzPts val="1100"/>
              <a:buChar char="●"/>
              <a:defRPr/>
            </a:lvl4pPr>
            <a:lvl5pPr indent="-298450" lvl="4" marL="2286000" algn="ctr">
              <a:spcBef>
                <a:spcPts val="0"/>
              </a:spcBef>
              <a:spcAft>
                <a:spcPts val="0"/>
              </a:spcAft>
              <a:buSzPts val="1100"/>
              <a:buChar char="○"/>
              <a:defRPr/>
            </a:lvl5pPr>
            <a:lvl6pPr indent="-298450" lvl="5" marL="2743200" algn="ctr">
              <a:spcBef>
                <a:spcPts val="0"/>
              </a:spcBef>
              <a:spcAft>
                <a:spcPts val="0"/>
              </a:spcAft>
              <a:buSzPts val="1100"/>
              <a:buChar char="■"/>
              <a:defRPr/>
            </a:lvl6pPr>
            <a:lvl7pPr indent="-298450" lvl="6" marL="3200400" algn="ctr">
              <a:spcBef>
                <a:spcPts val="0"/>
              </a:spcBef>
              <a:spcAft>
                <a:spcPts val="0"/>
              </a:spcAft>
              <a:buSzPts val="1100"/>
              <a:buChar char="●"/>
              <a:defRPr/>
            </a:lvl7pPr>
            <a:lvl8pPr indent="-298450" lvl="7" marL="3657600" algn="ctr">
              <a:spcBef>
                <a:spcPts val="0"/>
              </a:spcBef>
              <a:spcAft>
                <a:spcPts val="0"/>
              </a:spcAft>
              <a:buSzPts val="1100"/>
              <a:buChar char="○"/>
              <a:defRPr/>
            </a:lvl8pPr>
            <a:lvl9pPr indent="-298450" lvl="8" marL="4114800" algn="ctr">
              <a:spcBef>
                <a:spcPts val="0"/>
              </a:spcBef>
              <a:spcAft>
                <a:spcPts val="0"/>
              </a:spcAft>
              <a:buSzPts val="1100"/>
              <a:buChar char="■"/>
              <a:defRPr/>
            </a:lvl9pPr>
          </a:lstStyle>
          <a:p/>
        </p:txBody>
      </p:sp>
      <p:sp>
        <p:nvSpPr>
          <p:cNvPr id="121" name="Google Shape;121;p11"/>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2" name="Shape 122"/>
        <p:cNvGrpSpPr/>
        <p:nvPr/>
      </p:nvGrpSpPr>
      <p:grpSpPr>
        <a:xfrm>
          <a:off x="0" y="0"/>
          <a:ext cx="0" cy="0"/>
          <a:chOff x="0" y="0"/>
          <a:chExt cx="0" cy="0"/>
        </a:xfrm>
      </p:grpSpPr>
      <p:sp>
        <p:nvSpPr>
          <p:cNvPr id="123" name="Google Shape;123;p12"/>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hift">
    <p:bg>
      <p:bgPr>
        <a:solidFill>
          <a:schemeClr val="dk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1pPr>
            <a:lvl2pPr lvl="1">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2pPr>
            <a:lvl3pPr lvl="2">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3pPr>
            <a:lvl4pPr lvl="3">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4pPr>
            <a:lvl5pPr lvl="4">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5pPr>
            <a:lvl6pPr lvl="5">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6pPr>
            <a:lvl7pPr lvl="6">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7pPr>
            <a:lvl8pPr lvl="7">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8pPr>
            <a:lvl9pPr lvl="8">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9pPr>
          </a:lstStyle>
          <a:p/>
        </p:txBody>
      </p:sp>
      <p:sp>
        <p:nvSpPr>
          <p:cNvPr id="7" name="Google Shape;7;p1"/>
          <p:cNvSpPr txBox="1"/>
          <p:nvPr>
            <p:ph idx="1" type="body"/>
          </p:nvPr>
        </p:nvSpPr>
        <p:spPr>
          <a:xfrm>
            <a:off x="311700" y="1152475"/>
            <a:ext cx="8520600" cy="3391200"/>
          </a:xfrm>
          <a:prstGeom prst="rect">
            <a:avLst/>
          </a:prstGeom>
          <a:noFill/>
          <a:ln>
            <a:noFill/>
          </a:ln>
        </p:spPr>
        <p:txBody>
          <a:bodyPr anchorCtr="0" anchor="t" bIns="91425" lIns="91425" spcFirstLastPara="1" rIns="91425" wrap="square" tIns="91425">
            <a:normAutofit/>
          </a:bodyPr>
          <a:lstStyle>
            <a:lvl1pPr indent="-311150" lvl="0" marL="457200">
              <a:lnSpc>
                <a:spcPct val="115000"/>
              </a:lnSpc>
              <a:spcBef>
                <a:spcPts val="0"/>
              </a:spcBef>
              <a:spcAft>
                <a:spcPts val="0"/>
              </a:spcAft>
              <a:buClr>
                <a:schemeClr val="dk2"/>
              </a:buClr>
              <a:buSzPts val="1300"/>
              <a:buFont typeface="Calibri"/>
              <a:buChar char="●"/>
              <a:defRPr sz="1300">
                <a:solidFill>
                  <a:schemeClr val="dk2"/>
                </a:solidFill>
                <a:latin typeface="Calibri"/>
                <a:ea typeface="Calibri"/>
                <a:cs typeface="Calibri"/>
                <a:sym typeface="Calibri"/>
              </a:defRPr>
            </a:lvl1pPr>
            <a:lvl2pPr indent="-298450" lvl="1" marL="9144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2pPr>
            <a:lvl3pPr indent="-298450" lvl="2" marL="13716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3pPr>
            <a:lvl4pPr indent="-298450" lvl="3" marL="18288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4pPr>
            <a:lvl5pPr indent="-298450" lvl="4" marL="22860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5pPr>
            <a:lvl6pPr indent="-298450" lvl="5" marL="27432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6pPr>
            <a:lvl7pPr indent="-298450" lvl="6" marL="32004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7pPr>
            <a:lvl8pPr indent="-298450" lvl="7" marL="36576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8pPr>
            <a:lvl9pPr indent="-298450" lvl="8" marL="41148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9pPr>
          </a:lstStyle>
          <a:p/>
        </p:txBody>
      </p:sp>
      <p:sp>
        <p:nvSpPr>
          <p:cNvPr id="8" name="Google Shape;8;p1"/>
          <p:cNvSpPr txBox="1"/>
          <p:nvPr>
            <p:ph idx="12" type="sldNum"/>
          </p:nvPr>
        </p:nvSpPr>
        <p:spPr>
          <a:xfrm>
            <a:off x="8390734" y="4543668"/>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latin typeface="Nunito"/>
                <a:ea typeface="Nunito"/>
                <a:cs typeface="Nunito"/>
                <a:sym typeface="Nunito"/>
              </a:defRPr>
            </a:lvl1pPr>
            <a:lvl2pPr lvl="1" algn="r">
              <a:buNone/>
              <a:defRPr sz="1000">
                <a:solidFill>
                  <a:schemeClr val="dk2"/>
                </a:solidFill>
                <a:latin typeface="Nunito"/>
                <a:ea typeface="Nunito"/>
                <a:cs typeface="Nunito"/>
                <a:sym typeface="Nunito"/>
              </a:defRPr>
            </a:lvl2pPr>
            <a:lvl3pPr lvl="2" algn="r">
              <a:buNone/>
              <a:defRPr sz="1000">
                <a:solidFill>
                  <a:schemeClr val="dk2"/>
                </a:solidFill>
                <a:latin typeface="Nunito"/>
                <a:ea typeface="Nunito"/>
                <a:cs typeface="Nunito"/>
                <a:sym typeface="Nunito"/>
              </a:defRPr>
            </a:lvl3pPr>
            <a:lvl4pPr lvl="3" algn="r">
              <a:buNone/>
              <a:defRPr sz="1000">
                <a:solidFill>
                  <a:schemeClr val="dk2"/>
                </a:solidFill>
                <a:latin typeface="Nunito"/>
                <a:ea typeface="Nunito"/>
                <a:cs typeface="Nunito"/>
                <a:sym typeface="Nunito"/>
              </a:defRPr>
            </a:lvl4pPr>
            <a:lvl5pPr lvl="4" algn="r">
              <a:buNone/>
              <a:defRPr sz="1000">
                <a:solidFill>
                  <a:schemeClr val="dk2"/>
                </a:solidFill>
                <a:latin typeface="Nunito"/>
                <a:ea typeface="Nunito"/>
                <a:cs typeface="Nunito"/>
                <a:sym typeface="Nunito"/>
              </a:defRPr>
            </a:lvl5pPr>
            <a:lvl6pPr lvl="5" algn="r">
              <a:buNone/>
              <a:defRPr sz="1000">
                <a:solidFill>
                  <a:schemeClr val="dk2"/>
                </a:solidFill>
                <a:latin typeface="Nunito"/>
                <a:ea typeface="Nunito"/>
                <a:cs typeface="Nunito"/>
                <a:sym typeface="Nunito"/>
              </a:defRPr>
            </a:lvl6pPr>
            <a:lvl7pPr lvl="6" algn="r">
              <a:buNone/>
              <a:defRPr sz="1000">
                <a:solidFill>
                  <a:schemeClr val="dk2"/>
                </a:solidFill>
                <a:latin typeface="Nunito"/>
                <a:ea typeface="Nunito"/>
                <a:cs typeface="Nunito"/>
                <a:sym typeface="Nunito"/>
              </a:defRPr>
            </a:lvl7pPr>
            <a:lvl8pPr lvl="7" algn="r">
              <a:buNone/>
              <a:defRPr sz="1000">
                <a:solidFill>
                  <a:schemeClr val="dk2"/>
                </a:solidFill>
                <a:latin typeface="Nunito"/>
                <a:ea typeface="Nunito"/>
                <a:cs typeface="Nunito"/>
                <a:sym typeface="Nunito"/>
              </a:defRPr>
            </a:lvl8pPr>
            <a:lvl9pPr lvl="8" algn="r">
              <a:buNone/>
              <a:defRPr sz="1000">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7.png"/><Relationship Id="rId9" Type="http://schemas.openxmlformats.org/officeDocument/2006/relationships/image" Target="../media/image1.png"/><Relationship Id="rId5" Type="http://schemas.openxmlformats.org/officeDocument/2006/relationships/image" Target="../media/image5.png"/><Relationship Id="rId6" Type="http://schemas.openxmlformats.org/officeDocument/2006/relationships/image" Target="../media/image8.png"/><Relationship Id="rId7" Type="http://schemas.openxmlformats.org/officeDocument/2006/relationships/image" Target="../media/image9.png"/><Relationship Id="rId8"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pic>
        <p:nvPicPr>
          <p:cNvPr id="128" name="Google Shape;128;p13"/>
          <p:cNvPicPr preferRelativeResize="0"/>
          <p:nvPr/>
        </p:nvPicPr>
        <p:blipFill>
          <a:blip r:embed="rId3">
            <a:alphaModFix/>
          </a:blip>
          <a:stretch>
            <a:fillRect/>
          </a:stretch>
        </p:blipFill>
        <p:spPr>
          <a:xfrm>
            <a:off x="201000" y="198025"/>
            <a:ext cx="8761300" cy="4753625"/>
          </a:xfrm>
          <a:prstGeom prst="rect">
            <a:avLst/>
          </a:prstGeom>
          <a:noFill/>
          <a:ln>
            <a:noFill/>
          </a:ln>
        </p:spPr>
      </p:pic>
      <p:sp>
        <p:nvSpPr>
          <p:cNvPr id="129" name="Google Shape;129;p13"/>
          <p:cNvSpPr txBox="1"/>
          <p:nvPr>
            <p:ph type="ctrTitle"/>
          </p:nvPr>
        </p:nvSpPr>
        <p:spPr>
          <a:xfrm>
            <a:off x="1858703" y="1822833"/>
            <a:ext cx="5361300" cy="1448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4600">
                <a:solidFill>
                  <a:schemeClr val="dk1"/>
                </a:solidFill>
              </a:rPr>
              <a:t>Deeper and Deeper</a:t>
            </a:r>
            <a:endParaRPr b="1" sz="4600">
              <a:solidFill>
                <a:schemeClr val="dk1"/>
              </a:solidFill>
            </a:endParaRPr>
          </a:p>
        </p:txBody>
      </p:sp>
      <p:sp>
        <p:nvSpPr>
          <p:cNvPr id="130" name="Google Shape;130;p13"/>
          <p:cNvSpPr txBox="1"/>
          <p:nvPr>
            <p:ph idx="1" type="subTitle"/>
          </p:nvPr>
        </p:nvSpPr>
        <p:spPr>
          <a:xfrm>
            <a:off x="1858700" y="3270933"/>
            <a:ext cx="5361300" cy="52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900">
                <a:solidFill>
                  <a:srgbClr val="FFFFFF"/>
                </a:solidFill>
              </a:rPr>
              <a:t>Learning about the seafloor!</a:t>
            </a:r>
            <a:endParaRPr b="1" sz="2900">
              <a:solidFill>
                <a:srgbClr val="FFFFFF"/>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14"/>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t>Meet the Scientist!</a:t>
            </a:r>
            <a:endParaRPr/>
          </a:p>
        </p:txBody>
      </p:sp>
      <p:pic>
        <p:nvPicPr>
          <p:cNvPr id="136" name="Google Shape;136;p14"/>
          <p:cNvPicPr preferRelativeResize="0"/>
          <p:nvPr/>
        </p:nvPicPr>
        <p:blipFill>
          <a:blip r:embed="rId3">
            <a:alphaModFix/>
          </a:blip>
          <a:stretch>
            <a:fillRect/>
          </a:stretch>
        </p:blipFill>
        <p:spPr>
          <a:xfrm>
            <a:off x="678888" y="517050"/>
            <a:ext cx="1600450" cy="1715426"/>
          </a:xfrm>
          <a:prstGeom prst="rect">
            <a:avLst/>
          </a:prstGeom>
          <a:noFill/>
          <a:ln>
            <a:noFill/>
          </a:ln>
        </p:spPr>
      </p:pic>
      <p:pic>
        <p:nvPicPr>
          <p:cNvPr id="137" name="Google Shape;137;p14"/>
          <p:cNvPicPr preferRelativeResize="0"/>
          <p:nvPr/>
        </p:nvPicPr>
        <p:blipFill>
          <a:blip r:embed="rId4">
            <a:alphaModFix/>
          </a:blip>
          <a:stretch>
            <a:fillRect/>
          </a:stretch>
        </p:blipFill>
        <p:spPr>
          <a:xfrm>
            <a:off x="6842375" y="2425575"/>
            <a:ext cx="1955502" cy="1480650"/>
          </a:xfrm>
          <a:prstGeom prst="rect">
            <a:avLst/>
          </a:prstGeom>
          <a:noFill/>
          <a:ln>
            <a:noFill/>
          </a:ln>
        </p:spPr>
      </p:pic>
      <p:pic>
        <p:nvPicPr>
          <p:cNvPr id="138" name="Google Shape;138;p14"/>
          <p:cNvPicPr preferRelativeResize="0"/>
          <p:nvPr/>
        </p:nvPicPr>
        <p:blipFill>
          <a:blip r:embed="rId5">
            <a:alphaModFix/>
          </a:blip>
          <a:stretch>
            <a:fillRect/>
          </a:stretch>
        </p:blipFill>
        <p:spPr>
          <a:xfrm>
            <a:off x="7021740" y="517050"/>
            <a:ext cx="1686635" cy="1983099"/>
          </a:xfrm>
          <a:prstGeom prst="rect">
            <a:avLst/>
          </a:prstGeom>
          <a:noFill/>
          <a:ln>
            <a:noFill/>
          </a:ln>
        </p:spPr>
      </p:pic>
      <p:pic>
        <p:nvPicPr>
          <p:cNvPr id="139" name="Google Shape;139;p14"/>
          <p:cNvPicPr preferRelativeResize="0"/>
          <p:nvPr/>
        </p:nvPicPr>
        <p:blipFill>
          <a:blip r:embed="rId6">
            <a:alphaModFix/>
          </a:blip>
          <a:stretch>
            <a:fillRect/>
          </a:stretch>
        </p:blipFill>
        <p:spPr>
          <a:xfrm>
            <a:off x="289325" y="1857800"/>
            <a:ext cx="2199620" cy="1480651"/>
          </a:xfrm>
          <a:prstGeom prst="rect">
            <a:avLst/>
          </a:prstGeom>
          <a:noFill/>
          <a:ln>
            <a:noFill/>
          </a:ln>
        </p:spPr>
      </p:pic>
      <p:pic>
        <p:nvPicPr>
          <p:cNvPr id="140" name="Google Shape;140;p14"/>
          <p:cNvPicPr preferRelativeResize="0"/>
          <p:nvPr/>
        </p:nvPicPr>
        <p:blipFill>
          <a:blip r:embed="rId7">
            <a:alphaModFix/>
          </a:blip>
          <a:stretch>
            <a:fillRect/>
          </a:stretch>
        </p:blipFill>
        <p:spPr>
          <a:xfrm>
            <a:off x="2671796" y="3240750"/>
            <a:ext cx="1537850" cy="1480650"/>
          </a:xfrm>
          <a:prstGeom prst="rect">
            <a:avLst/>
          </a:prstGeom>
          <a:noFill/>
          <a:ln>
            <a:noFill/>
          </a:ln>
        </p:spPr>
      </p:pic>
      <p:pic>
        <p:nvPicPr>
          <p:cNvPr id="141" name="Google Shape;141;p14"/>
          <p:cNvPicPr preferRelativeResize="0"/>
          <p:nvPr/>
        </p:nvPicPr>
        <p:blipFill>
          <a:blip r:embed="rId8">
            <a:alphaModFix/>
          </a:blip>
          <a:stretch>
            <a:fillRect/>
          </a:stretch>
        </p:blipFill>
        <p:spPr>
          <a:xfrm>
            <a:off x="4426201" y="3208476"/>
            <a:ext cx="2199625" cy="1545198"/>
          </a:xfrm>
          <a:prstGeom prst="rect">
            <a:avLst/>
          </a:prstGeom>
          <a:noFill/>
          <a:ln>
            <a:noFill/>
          </a:ln>
        </p:spPr>
      </p:pic>
      <p:pic>
        <p:nvPicPr>
          <p:cNvPr id="142" name="Google Shape;142;p14"/>
          <p:cNvPicPr preferRelativeResize="0"/>
          <p:nvPr/>
        </p:nvPicPr>
        <p:blipFill>
          <a:blip r:embed="rId9">
            <a:alphaModFix/>
          </a:blip>
          <a:stretch>
            <a:fillRect/>
          </a:stretch>
        </p:blipFill>
        <p:spPr>
          <a:xfrm>
            <a:off x="761886" y="2966000"/>
            <a:ext cx="1254500" cy="1901575"/>
          </a:xfrm>
          <a:prstGeom prst="rect">
            <a:avLst/>
          </a:prstGeom>
          <a:noFill/>
          <a:ln>
            <a:noFill/>
          </a:ln>
        </p:spPr>
      </p:pic>
      <p:sp>
        <p:nvSpPr>
          <p:cNvPr id="143" name="Google Shape;143;p14"/>
          <p:cNvSpPr txBox="1"/>
          <p:nvPr/>
        </p:nvSpPr>
        <p:spPr>
          <a:xfrm>
            <a:off x="2671800" y="1548000"/>
            <a:ext cx="3800400" cy="2047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300">
                <a:solidFill>
                  <a:schemeClr val="dk2"/>
                </a:solidFill>
                <a:latin typeface="Calibri"/>
                <a:ea typeface="Calibri"/>
                <a:cs typeface="Calibri"/>
                <a:sym typeface="Calibri"/>
              </a:rPr>
              <a:t>Amy Nicholson is a graduate student at the Virginia Institute of Marine Science. She is focusing her studies on marine science education, so her job is to learn as much about marine science as she can!  She has a background in geology which is what inspired this lesson plan in particular. </a:t>
            </a:r>
            <a:endParaRPr sz="1300">
              <a:solidFill>
                <a:schemeClr val="dk2"/>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15"/>
          <p:cNvSpPr txBox="1"/>
          <p:nvPr>
            <p:ph type="title"/>
          </p:nvPr>
        </p:nvSpPr>
        <p:spPr>
          <a:xfrm>
            <a:off x="819150" y="845600"/>
            <a:ext cx="7505700" cy="9546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t>What do you think the very bottom of the ocean looks like?</a:t>
            </a:r>
            <a:endParaRPr/>
          </a:p>
        </p:txBody>
      </p:sp>
      <p:sp>
        <p:nvSpPr>
          <p:cNvPr id="149" name="Google Shape;149;p15"/>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330200" lvl="0" marL="457200" rtl="0" algn="l">
              <a:lnSpc>
                <a:spcPct val="200000"/>
              </a:lnSpc>
              <a:spcBef>
                <a:spcPts val="0"/>
              </a:spcBef>
              <a:spcAft>
                <a:spcPts val="0"/>
              </a:spcAft>
              <a:buSzPts val="1600"/>
              <a:buChar char="●"/>
            </a:pPr>
            <a:r>
              <a:rPr lang="en" sz="1600"/>
              <a:t>Dark?</a:t>
            </a:r>
            <a:endParaRPr sz="1600"/>
          </a:p>
          <a:p>
            <a:pPr indent="-330200" lvl="0" marL="457200" rtl="0" algn="l">
              <a:lnSpc>
                <a:spcPct val="200000"/>
              </a:lnSpc>
              <a:spcBef>
                <a:spcPts val="0"/>
              </a:spcBef>
              <a:spcAft>
                <a:spcPts val="0"/>
              </a:spcAft>
              <a:buSzPts val="1600"/>
              <a:buChar char="●"/>
            </a:pPr>
            <a:r>
              <a:rPr lang="en" sz="1600"/>
              <a:t>Slimy?</a:t>
            </a:r>
            <a:endParaRPr sz="1600"/>
          </a:p>
          <a:p>
            <a:pPr indent="-330200" lvl="0" marL="457200" rtl="0" algn="l">
              <a:lnSpc>
                <a:spcPct val="200000"/>
              </a:lnSpc>
              <a:spcBef>
                <a:spcPts val="0"/>
              </a:spcBef>
              <a:spcAft>
                <a:spcPts val="0"/>
              </a:spcAft>
              <a:buSzPts val="1600"/>
              <a:buChar char="●"/>
            </a:pPr>
            <a:r>
              <a:rPr lang="en" sz="1600"/>
              <a:t>Muddy?</a:t>
            </a:r>
            <a:endParaRPr sz="1600"/>
          </a:p>
          <a:p>
            <a:pPr indent="-330200" lvl="0" marL="457200" rtl="0" algn="l">
              <a:lnSpc>
                <a:spcPct val="200000"/>
              </a:lnSpc>
              <a:spcBef>
                <a:spcPts val="0"/>
              </a:spcBef>
              <a:spcAft>
                <a:spcPts val="0"/>
              </a:spcAft>
              <a:buSzPts val="1600"/>
              <a:buChar char="●"/>
            </a:pPr>
            <a:r>
              <a:rPr lang="en" sz="1600"/>
              <a:t>Flat?</a:t>
            </a:r>
            <a:endParaRPr sz="1600"/>
          </a:p>
          <a:p>
            <a:pPr indent="-330200" lvl="0" marL="457200" rtl="0" algn="l">
              <a:lnSpc>
                <a:spcPct val="200000"/>
              </a:lnSpc>
              <a:spcBef>
                <a:spcPts val="0"/>
              </a:spcBef>
              <a:spcAft>
                <a:spcPts val="0"/>
              </a:spcAft>
              <a:buSzPts val="1600"/>
              <a:buChar char="●"/>
            </a:pPr>
            <a:r>
              <a:rPr lang="en" sz="1600"/>
              <a:t>Mountains?</a:t>
            </a:r>
            <a:endParaRPr sz="16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16"/>
          <p:cNvSpPr txBox="1"/>
          <p:nvPr>
            <p:ph type="title"/>
          </p:nvPr>
        </p:nvSpPr>
        <p:spPr>
          <a:xfrm>
            <a:off x="819150" y="845600"/>
            <a:ext cx="7505700" cy="9546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t>What do you think causes change to the seafloor?</a:t>
            </a:r>
            <a:endParaRPr/>
          </a:p>
        </p:txBody>
      </p:sp>
      <p:sp>
        <p:nvSpPr>
          <p:cNvPr id="155" name="Google Shape;155;p16"/>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0" lvl="0" marL="457200" rtl="0" algn="l">
              <a:lnSpc>
                <a:spcPct val="200000"/>
              </a:lnSpc>
              <a:spcBef>
                <a:spcPts val="0"/>
              </a:spcBef>
              <a:spcAft>
                <a:spcPts val="1200"/>
              </a:spcAft>
              <a:buNone/>
            </a:pPr>
            <a:r>
              <a:t/>
            </a:r>
            <a:endParaRPr sz="16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17"/>
          <p:cNvSpPr txBox="1"/>
          <p:nvPr>
            <p:ph type="title"/>
          </p:nvPr>
        </p:nvSpPr>
        <p:spPr>
          <a:xfrm>
            <a:off x="819150" y="845600"/>
            <a:ext cx="7505700" cy="9546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t>What do you think causes change to the seafloor?</a:t>
            </a:r>
            <a:endParaRPr/>
          </a:p>
        </p:txBody>
      </p:sp>
      <p:sp>
        <p:nvSpPr>
          <p:cNvPr id="161" name="Google Shape;161;p17"/>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330200" lvl="0" marL="457200" rtl="0" algn="l">
              <a:lnSpc>
                <a:spcPct val="200000"/>
              </a:lnSpc>
              <a:spcBef>
                <a:spcPts val="0"/>
              </a:spcBef>
              <a:spcAft>
                <a:spcPts val="0"/>
              </a:spcAft>
              <a:buSzPts val="1600"/>
              <a:buChar char="●"/>
            </a:pPr>
            <a:r>
              <a:rPr lang="en" sz="1600"/>
              <a:t>Volcanoes</a:t>
            </a:r>
            <a:endParaRPr sz="1600"/>
          </a:p>
          <a:p>
            <a:pPr indent="-330200" lvl="0" marL="457200" rtl="0" algn="l">
              <a:lnSpc>
                <a:spcPct val="200000"/>
              </a:lnSpc>
              <a:spcBef>
                <a:spcPts val="0"/>
              </a:spcBef>
              <a:spcAft>
                <a:spcPts val="0"/>
              </a:spcAft>
              <a:buSzPts val="1600"/>
              <a:buChar char="●"/>
            </a:pPr>
            <a:r>
              <a:rPr lang="en" sz="1600"/>
              <a:t>Earthquakes</a:t>
            </a:r>
            <a:endParaRPr sz="1600"/>
          </a:p>
          <a:p>
            <a:pPr indent="-330200" lvl="0" marL="457200" rtl="0" algn="l">
              <a:lnSpc>
                <a:spcPct val="200000"/>
              </a:lnSpc>
              <a:spcBef>
                <a:spcPts val="0"/>
              </a:spcBef>
              <a:spcAft>
                <a:spcPts val="0"/>
              </a:spcAft>
              <a:buSzPts val="1600"/>
              <a:buChar char="●"/>
            </a:pPr>
            <a:r>
              <a:rPr lang="en" sz="1600"/>
              <a:t>Spreading centers</a:t>
            </a:r>
            <a:endParaRPr sz="1600"/>
          </a:p>
          <a:p>
            <a:pPr indent="-330200" lvl="0" marL="457200" rtl="0" algn="l">
              <a:lnSpc>
                <a:spcPct val="200000"/>
              </a:lnSpc>
              <a:spcBef>
                <a:spcPts val="0"/>
              </a:spcBef>
              <a:spcAft>
                <a:spcPts val="0"/>
              </a:spcAft>
              <a:buSzPts val="1600"/>
              <a:buChar char="●"/>
            </a:pPr>
            <a:r>
              <a:rPr lang="en" sz="1600"/>
              <a:t>Shipwrecks</a:t>
            </a:r>
            <a:endParaRPr sz="16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8"/>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The bottom of the ocean is…</a:t>
            </a:r>
            <a:endParaRPr/>
          </a:p>
        </p:txBody>
      </p:sp>
      <p:sp>
        <p:nvSpPr>
          <p:cNvPr id="167" name="Google Shape;167;p18"/>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330200" lvl="0" marL="457200" rtl="0" algn="l">
              <a:lnSpc>
                <a:spcPct val="200000"/>
              </a:lnSpc>
              <a:spcBef>
                <a:spcPts val="0"/>
              </a:spcBef>
              <a:spcAft>
                <a:spcPts val="0"/>
              </a:spcAft>
              <a:buSzPts val="1600"/>
              <a:buChar char="●"/>
            </a:pPr>
            <a:r>
              <a:rPr lang="en" sz="1600"/>
              <a:t>Dark</a:t>
            </a:r>
            <a:endParaRPr sz="1600"/>
          </a:p>
          <a:p>
            <a:pPr indent="-330200" lvl="0" marL="457200" rtl="0" algn="l">
              <a:lnSpc>
                <a:spcPct val="200000"/>
              </a:lnSpc>
              <a:spcBef>
                <a:spcPts val="0"/>
              </a:spcBef>
              <a:spcAft>
                <a:spcPts val="0"/>
              </a:spcAft>
              <a:buSzPts val="1600"/>
              <a:buChar char="●"/>
            </a:pPr>
            <a:r>
              <a:rPr lang="en" sz="1600"/>
              <a:t>Cold</a:t>
            </a:r>
            <a:endParaRPr sz="1600"/>
          </a:p>
          <a:p>
            <a:pPr indent="-330200" lvl="0" marL="457200" rtl="0" algn="l">
              <a:lnSpc>
                <a:spcPct val="200000"/>
              </a:lnSpc>
              <a:spcBef>
                <a:spcPts val="0"/>
              </a:spcBef>
              <a:spcAft>
                <a:spcPts val="0"/>
              </a:spcAft>
              <a:buSzPts val="1600"/>
              <a:buChar char="●"/>
            </a:pPr>
            <a:r>
              <a:rPr lang="en" sz="1600"/>
              <a:t>Has peaks</a:t>
            </a:r>
            <a:endParaRPr sz="1600"/>
          </a:p>
          <a:p>
            <a:pPr indent="-330200" lvl="0" marL="457200" rtl="0" algn="l">
              <a:lnSpc>
                <a:spcPct val="200000"/>
              </a:lnSpc>
              <a:spcBef>
                <a:spcPts val="0"/>
              </a:spcBef>
              <a:spcAft>
                <a:spcPts val="0"/>
              </a:spcAft>
              <a:buSzPts val="1600"/>
              <a:buChar char="●"/>
            </a:pPr>
            <a:r>
              <a:rPr lang="en" sz="1600"/>
              <a:t>Valleys</a:t>
            </a:r>
            <a:endParaRPr sz="1600"/>
          </a:p>
          <a:p>
            <a:pPr indent="-330200" lvl="0" marL="457200" rtl="0" algn="l">
              <a:lnSpc>
                <a:spcPct val="200000"/>
              </a:lnSpc>
              <a:spcBef>
                <a:spcPts val="0"/>
              </a:spcBef>
              <a:spcAft>
                <a:spcPts val="0"/>
              </a:spcAft>
              <a:buSzPts val="1600"/>
              <a:buChar char="●"/>
            </a:pPr>
            <a:r>
              <a:rPr lang="en" sz="1600"/>
              <a:t>And more!</a:t>
            </a:r>
            <a:endParaRPr sz="1600"/>
          </a:p>
        </p:txBody>
      </p:sp>
      <p:pic>
        <p:nvPicPr>
          <p:cNvPr id="168" name="Google Shape;168;p18"/>
          <p:cNvPicPr preferRelativeResize="0"/>
          <p:nvPr/>
        </p:nvPicPr>
        <p:blipFill>
          <a:blip r:embed="rId3">
            <a:alphaModFix/>
          </a:blip>
          <a:stretch>
            <a:fillRect/>
          </a:stretch>
        </p:blipFill>
        <p:spPr>
          <a:xfrm>
            <a:off x="4382500" y="1549125"/>
            <a:ext cx="4115550" cy="30279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9"/>
          <p:cNvSpPr txBox="1"/>
          <p:nvPr>
            <p:ph type="title"/>
          </p:nvPr>
        </p:nvSpPr>
        <p:spPr>
          <a:xfrm>
            <a:off x="819150" y="845600"/>
            <a:ext cx="7505700" cy="9546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t>The study of the seafloor is called:</a:t>
            </a:r>
            <a:endParaRPr/>
          </a:p>
          <a:p>
            <a:pPr indent="0" lvl="0" marL="0" rtl="0" algn="ctr">
              <a:spcBef>
                <a:spcPts val="0"/>
              </a:spcBef>
              <a:spcAft>
                <a:spcPts val="0"/>
              </a:spcAft>
              <a:buNone/>
            </a:pPr>
            <a:r>
              <a:rPr lang="en"/>
              <a:t>Bathymetry!</a:t>
            </a:r>
            <a:endParaRPr/>
          </a:p>
        </p:txBody>
      </p:sp>
      <p:sp>
        <p:nvSpPr>
          <p:cNvPr id="174" name="Google Shape;174;p19"/>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349250" lvl="0" marL="457200" rtl="0" algn="l">
              <a:spcBef>
                <a:spcPts val="0"/>
              </a:spcBef>
              <a:spcAft>
                <a:spcPts val="0"/>
              </a:spcAft>
              <a:buSzPts val="1900"/>
              <a:buChar char="●"/>
            </a:pPr>
            <a:r>
              <a:rPr lang="en" sz="1900"/>
              <a:t>Because the seafloor can be so deep and unknown, people spend their whole careers studying it</a:t>
            </a:r>
            <a:endParaRPr sz="1900"/>
          </a:p>
          <a:p>
            <a:pPr indent="-349250" lvl="1" marL="914400" rtl="0" algn="l">
              <a:spcBef>
                <a:spcPts val="0"/>
              </a:spcBef>
              <a:spcAft>
                <a:spcPts val="0"/>
              </a:spcAft>
              <a:buSzPts val="1900"/>
              <a:buChar char="○"/>
            </a:pPr>
            <a:r>
              <a:rPr lang="en" sz="1900"/>
              <a:t>Long ropes that go to the very bottom</a:t>
            </a:r>
            <a:endParaRPr sz="1900"/>
          </a:p>
          <a:p>
            <a:pPr indent="-349250" lvl="1" marL="914400" rtl="0" algn="l">
              <a:spcBef>
                <a:spcPts val="0"/>
              </a:spcBef>
              <a:spcAft>
                <a:spcPts val="0"/>
              </a:spcAft>
              <a:buSzPts val="1900"/>
              <a:buChar char="○"/>
            </a:pPr>
            <a:r>
              <a:rPr lang="en" sz="1900"/>
              <a:t>Special technology to map the seafloor</a:t>
            </a:r>
            <a:endParaRPr sz="1900"/>
          </a:p>
          <a:p>
            <a:pPr indent="-349250" lvl="1" marL="914400" rtl="0" algn="l">
              <a:spcBef>
                <a:spcPts val="0"/>
              </a:spcBef>
              <a:spcAft>
                <a:spcPts val="0"/>
              </a:spcAft>
              <a:buSzPts val="1900"/>
              <a:buChar char="○"/>
            </a:pPr>
            <a:r>
              <a:rPr lang="en" sz="1900"/>
              <a:t>Submarines that go all the way to the deepest parts</a:t>
            </a:r>
            <a:endParaRPr sz="19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20"/>
          <p:cNvSpPr txBox="1"/>
          <p:nvPr>
            <p:ph type="title"/>
          </p:nvPr>
        </p:nvSpPr>
        <p:spPr>
          <a:xfrm>
            <a:off x="819150" y="845600"/>
            <a:ext cx="7505700" cy="9546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t>How can we see what the seafloor looks like?</a:t>
            </a:r>
            <a:endParaRPr/>
          </a:p>
        </p:txBody>
      </p:sp>
      <p:sp>
        <p:nvSpPr>
          <p:cNvPr id="180" name="Google Shape;180;p20"/>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349250" lvl="0" marL="457200" rtl="0" algn="l">
              <a:lnSpc>
                <a:spcPct val="200000"/>
              </a:lnSpc>
              <a:spcBef>
                <a:spcPts val="0"/>
              </a:spcBef>
              <a:spcAft>
                <a:spcPts val="0"/>
              </a:spcAft>
              <a:buSzPts val="1900"/>
              <a:buChar char="●"/>
            </a:pPr>
            <a:r>
              <a:rPr lang="en" sz="1900"/>
              <a:t>There is a lot of technology to map the seafloor…</a:t>
            </a:r>
            <a:endParaRPr sz="1900"/>
          </a:p>
          <a:p>
            <a:pPr indent="-349250" lvl="0" marL="457200" rtl="0" algn="l">
              <a:lnSpc>
                <a:spcPct val="200000"/>
              </a:lnSpc>
              <a:spcBef>
                <a:spcPts val="0"/>
              </a:spcBef>
              <a:spcAft>
                <a:spcPts val="0"/>
              </a:spcAft>
              <a:buSzPts val="1900"/>
              <a:buChar char="●"/>
            </a:pPr>
            <a:r>
              <a:rPr lang="en" sz="1900"/>
              <a:t>BUT!</a:t>
            </a:r>
            <a:endParaRPr sz="1900"/>
          </a:p>
          <a:p>
            <a:pPr indent="-349250" lvl="0" marL="457200" rtl="0" algn="l">
              <a:lnSpc>
                <a:spcPct val="200000"/>
              </a:lnSpc>
              <a:spcBef>
                <a:spcPts val="0"/>
              </a:spcBef>
              <a:spcAft>
                <a:spcPts val="0"/>
              </a:spcAft>
              <a:buSzPts val="1900"/>
              <a:buChar char="●"/>
            </a:pPr>
            <a:r>
              <a:rPr lang="en" sz="1900"/>
              <a:t>We can also use graphs of the seafloor to visualize the bottom</a:t>
            </a:r>
            <a:endParaRPr sz="19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21"/>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t>These graphs are called profiles!</a:t>
            </a:r>
            <a:endParaRPr/>
          </a:p>
        </p:txBody>
      </p:sp>
      <p:sp>
        <p:nvSpPr>
          <p:cNvPr id="186" name="Google Shape;186;p21"/>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349250" lvl="0" marL="457200" rtl="0" algn="l">
              <a:lnSpc>
                <a:spcPct val="200000"/>
              </a:lnSpc>
              <a:spcBef>
                <a:spcPts val="0"/>
              </a:spcBef>
              <a:spcAft>
                <a:spcPts val="0"/>
              </a:spcAft>
              <a:buSzPts val="1900"/>
              <a:buChar char="●"/>
            </a:pPr>
            <a:r>
              <a:rPr lang="en" sz="1900"/>
              <a:t>These profiles can seem scary at first but really you are just taking a slice of the seafloor to look at!</a:t>
            </a:r>
            <a:endParaRPr sz="19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22"/>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t>Silly example…</a:t>
            </a:r>
            <a:endParaRPr/>
          </a:p>
        </p:txBody>
      </p:sp>
      <p:sp>
        <p:nvSpPr>
          <p:cNvPr id="192" name="Google Shape;192;p22"/>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349250" lvl="0" marL="457200" rtl="0" algn="l">
              <a:lnSpc>
                <a:spcPct val="200000"/>
              </a:lnSpc>
              <a:spcBef>
                <a:spcPts val="0"/>
              </a:spcBef>
              <a:spcAft>
                <a:spcPts val="0"/>
              </a:spcAft>
              <a:buSzPts val="1900"/>
              <a:buChar char="●"/>
            </a:pPr>
            <a:r>
              <a:rPr lang="en" sz="1900"/>
              <a:t>Let’s say you have a supreme pizza slice.  You know the surface of a pizza isn’t  completely flat… right?  There’s lots of toppings that may make it bumpy.  </a:t>
            </a:r>
            <a:endParaRPr sz="19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23"/>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t>Profile for a supreme pizza…</a:t>
            </a:r>
            <a:endParaRPr/>
          </a:p>
        </p:txBody>
      </p:sp>
      <p:cxnSp>
        <p:nvCxnSpPr>
          <p:cNvPr id="198" name="Google Shape;198;p23"/>
          <p:cNvCxnSpPr/>
          <p:nvPr/>
        </p:nvCxnSpPr>
        <p:spPr>
          <a:xfrm>
            <a:off x="3139875" y="2009900"/>
            <a:ext cx="9300" cy="2055600"/>
          </a:xfrm>
          <a:prstGeom prst="straightConnector1">
            <a:avLst/>
          </a:prstGeom>
          <a:noFill/>
          <a:ln cap="flat" cmpd="sng" w="9525">
            <a:solidFill>
              <a:schemeClr val="dk2"/>
            </a:solidFill>
            <a:prstDash val="solid"/>
            <a:round/>
            <a:headEnd len="med" w="med" type="none"/>
            <a:tailEnd len="med" w="med" type="none"/>
          </a:ln>
        </p:spPr>
      </p:cxnSp>
      <p:cxnSp>
        <p:nvCxnSpPr>
          <p:cNvPr id="199" name="Google Shape;199;p23"/>
          <p:cNvCxnSpPr/>
          <p:nvPr/>
        </p:nvCxnSpPr>
        <p:spPr>
          <a:xfrm>
            <a:off x="3167300" y="4047200"/>
            <a:ext cx="2713500" cy="18300"/>
          </a:xfrm>
          <a:prstGeom prst="straightConnector1">
            <a:avLst/>
          </a:prstGeom>
          <a:noFill/>
          <a:ln cap="flat" cmpd="sng" w="9525">
            <a:solidFill>
              <a:schemeClr val="dk2"/>
            </a:solidFill>
            <a:prstDash val="solid"/>
            <a:round/>
            <a:headEnd len="med" w="med" type="none"/>
            <a:tailEnd len="med" w="med" type="none"/>
          </a:ln>
        </p:spPr>
      </p:cxnSp>
      <p:sp>
        <p:nvSpPr>
          <p:cNvPr id="200" name="Google Shape;200;p23"/>
          <p:cNvSpPr txBox="1"/>
          <p:nvPr/>
        </p:nvSpPr>
        <p:spPr>
          <a:xfrm>
            <a:off x="3678900" y="4248200"/>
            <a:ext cx="1840500" cy="310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2"/>
                </a:solidFill>
                <a:latin typeface="Calibri"/>
                <a:ea typeface="Calibri"/>
                <a:cs typeface="Calibri"/>
                <a:sym typeface="Calibri"/>
              </a:rPr>
              <a:t>Distance</a:t>
            </a:r>
            <a:endParaRPr sz="1300">
              <a:solidFill>
                <a:schemeClr val="dk2"/>
              </a:solidFill>
              <a:latin typeface="Calibri"/>
              <a:ea typeface="Calibri"/>
              <a:cs typeface="Calibri"/>
              <a:sym typeface="Calibri"/>
            </a:endParaRPr>
          </a:p>
        </p:txBody>
      </p:sp>
      <p:sp>
        <p:nvSpPr>
          <p:cNvPr id="201" name="Google Shape;201;p23"/>
          <p:cNvSpPr txBox="1"/>
          <p:nvPr/>
        </p:nvSpPr>
        <p:spPr>
          <a:xfrm rot="-5400000">
            <a:off x="2016175" y="2484975"/>
            <a:ext cx="1489200" cy="310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2"/>
                </a:solidFill>
                <a:latin typeface="Calibri"/>
                <a:ea typeface="Calibri"/>
                <a:cs typeface="Calibri"/>
                <a:sym typeface="Calibri"/>
              </a:rPr>
              <a:t>Distance</a:t>
            </a:r>
            <a:endParaRPr sz="1300">
              <a:solidFill>
                <a:schemeClr val="dk2"/>
              </a:solidFill>
              <a:latin typeface="Calibri"/>
              <a:ea typeface="Calibri"/>
              <a:cs typeface="Calibri"/>
              <a:sym typeface="Calibri"/>
            </a:endParaRPr>
          </a:p>
        </p:txBody>
      </p:sp>
      <p:sp>
        <p:nvSpPr>
          <p:cNvPr id="202" name="Google Shape;202;p23"/>
          <p:cNvSpPr/>
          <p:nvPr/>
        </p:nvSpPr>
        <p:spPr>
          <a:xfrm>
            <a:off x="3158150" y="3592681"/>
            <a:ext cx="2644950" cy="445400"/>
          </a:xfrm>
          <a:custGeom>
            <a:rect b="b" l="l" r="r" t="t"/>
            <a:pathLst>
              <a:path extrusionOk="0" h="17816" w="105798">
                <a:moveTo>
                  <a:pt x="0" y="7583"/>
                </a:moveTo>
                <a:cubicBezTo>
                  <a:pt x="5872" y="8759"/>
                  <a:pt x="12034" y="4949"/>
                  <a:pt x="17907" y="6122"/>
                </a:cubicBezTo>
                <a:cubicBezTo>
                  <a:pt x="20978" y="6735"/>
                  <a:pt x="24828" y="10527"/>
                  <a:pt x="27043" y="8314"/>
                </a:cubicBezTo>
                <a:cubicBezTo>
                  <a:pt x="28006" y="7352"/>
                  <a:pt x="29362" y="6220"/>
                  <a:pt x="30697" y="6487"/>
                </a:cubicBezTo>
                <a:cubicBezTo>
                  <a:pt x="33957" y="7138"/>
                  <a:pt x="37590" y="9436"/>
                  <a:pt x="40564" y="7949"/>
                </a:cubicBezTo>
                <a:cubicBezTo>
                  <a:pt x="41702" y="7380"/>
                  <a:pt x="40642" y="5057"/>
                  <a:pt x="41660" y="4294"/>
                </a:cubicBezTo>
                <a:cubicBezTo>
                  <a:pt x="44980" y="1805"/>
                  <a:pt x="50017" y="2752"/>
                  <a:pt x="54085" y="3564"/>
                </a:cubicBezTo>
                <a:cubicBezTo>
                  <a:pt x="56140" y="3974"/>
                  <a:pt x="57146" y="6806"/>
                  <a:pt x="59201" y="7218"/>
                </a:cubicBezTo>
                <a:cubicBezTo>
                  <a:pt x="62117" y="7802"/>
                  <a:pt x="63594" y="2685"/>
                  <a:pt x="66510" y="2102"/>
                </a:cubicBezTo>
                <a:cubicBezTo>
                  <a:pt x="69194" y="1566"/>
                  <a:pt x="70912" y="5470"/>
                  <a:pt x="73453" y="6487"/>
                </a:cubicBezTo>
                <a:cubicBezTo>
                  <a:pt x="75675" y="7376"/>
                  <a:pt x="78049" y="5129"/>
                  <a:pt x="80396" y="4660"/>
                </a:cubicBezTo>
                <a:cubicBezTo>
                  <a:pt x="82628" y="4214"/>
                  <a:pt x="84939" y="7505"/>
                  <a:pt x="86974" y="6487"/>
                </a:cubicBezTo>
                <a:cubicBezTo>
                  <a:pt x="88427" y="5760"/>
                  <a:pt x="86770" y="2712"/>
                  <a:pt x="88070" y="1736"/>
                </a:cubicBezTo>
                <a:cubicBezTo>
                  <a:pt x="91679" y="-974"/>
                  <a:pt x="97165" y="122"/>
                  <a:pt x="101591" y="1006"/>
                </a:cubicBezTo>
                <a:cubicBezTo>
                  <a:pt x="107132" y="2113"/>
                  <a:pt x="106308" y="12760"/>
                  <a:pt x="103784" y="17816"/>
                </a:cubicBezTo>
              </a:path>
            </a:pathLst>
          </a:custGeom>
          <a:noFill/>
          <a:ln cap="flat" cmpd="sng" w="9525">
            <a:solidFill>
              <a:schemeClr val="dk2"/>
            </a:solidFill>
            <a:prstDash val="solid"/>
            <a:round/>
            <a:headEnd len="med" w="med" type="none"/>
            <a:tailEnd len="med" w="med" type="none"/>
          </a:ln>
        </p:spPr>
      </p:sp>
      <p:cxnSp>
        <p:nvCxnSpPr>
          <p:cNvPr id="203" name="Google Shape;203;p23"/>
          <p:cNvCxnSpPr/>
          <p:nvPr/>
        </p:nvCxnSpPr>
        <p:spPr>
          <a:xfrm>
            <a:off x="4263600" y="2713350"/>
            <a:ext cx="63900" cy="870300"/>
          </a:xfrm>
          <a:prstGeom prst="straightConnector1">
            <a:avLst/>
          </a:prstGeom>
          <a:noFill/>
          <a:ln cap="flat" cmpd="sng" w="9525">
            <a:solidFill>
              <a:schemeClr val="dk2"/>
            </a:solidFill>
            <a:prstDash val="solid"/>
            <a:round/>
            <a:headEnd len="med" w="med" type="none"/>
            <a:tailEnd len="med" w="med" type="triangle"/>
          </a:ln>
        </p:spPr>
      </p:cxnSp>
      <p:cxnSp>
        <p:nvCxnSpPr>
          <p:cNvPr id="204" name="Google Shape;204;p23"/>
          <p:cNvCxnSpPr/>
          <p:nvPr/>
        </p:nvCxnSpPr>
        <p:spPr>
          <a:xfrm>
            <a:off x="4839150" y="2850350"/>
            <a:ext cx="0" cy="666900"/>
          </a:xfrm>
          <a:prstGeom prst="straightConnector1">
            <a:avLst/>
          </a:prstGeom>
          <a:noFill/>
          <a:ln cap="flat" cmpd="sng" w="9525">
            <a:solidFill>
              <a:schemeClr val="dk2"/>
            </a:solidFill>
            <a:prstDash val="solid"/>
            <a:round/>
            <a:headEnd len="med" w="med" type="none"/>
            <a:tailEnd len="med" w="med" type="triangle"/>
          </a:ln>
        </p:spPr>
      </p:cxnSp>
      <p:cxnSp>
        <p:nvCxnSpPr>
          <p:cNvPr id="205" name="Google Shape;205;p23"/>
          <p:cNvCxnSpPr/>
          <p:nvPr/>
        </p:nvCxnSpPr>
        <p:spPr>
          <a:xfrm flipH="1">
            <a:off x="5688600" y="2886950"/>
            <a:ext cx="228600" cy="593700"/>
          </a:xfrm>
          <a:prstGeom prst="straightConnector1">
            <a:avLst/>
          </a:prstGeom>
          <a:noFill/>
          <a:ln cap="flat" cmpd="sng" w="9525">
            <a:solidFill>
              <a:schemeClr val="dk2"/>
            </a:solidFill>
            <a:prstDash val="solid"/>
            <a:round/>
            <a:headEnd len="med" w="med" type="none"/>
            <a:tailEnd len="med" w="med" type="triangle"/>
          </a:ln>
        </p:spPr>
      </p:cxnSp>
      <p:cxnSp>
        <p:nvCxnSpPr>
          <p:cNvPr id="206" name="Google Shape;206;p23"/>
          <p:cNvCxnSpPr/>
          <p:nvPr/>
        </p:nvCxnSpPr>
        <p:spPr>
          <a:xfrm>
            <a:off x="3660625" y="3014850"/>
            <a:ext cx="255900" cy="648600"/>
          </a:xfrm>
          <a:prstGeom prst="straightConnector1">
            <a:avLst/>
          </a:prstGeom>
          <a:noFill/>
          <a:ln cap="flat" cmpd="sng" w="9525">
            <a:solidFill>
              <a:schemeClr val="dk2"/>
            </a:solidFill>
            <a:prstDash val="solid"/>
            <a:round/>
            <a:headEnd len="med" w="med" type="none"/>
            <a:tailEnd len="med" w="med" type="triangle"/>
          </a:ln>
        </p:spPr>
      </p:cxnSp>
      <p:sp>
        <p:nvSpPr>
          <p:cNvPr id="207" name="Google Shape;207;p23"/>
          <p:cNvSpPr txBox="1"/>
          <p:nvPr/>
        </p:nvSpPr>
        <p:spPr>
          <a:xfrm>
            <a:off x="3373025" y="2665525"/>
            <a:ext cx="621300" cy="139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2"/>
                </a:solidFill>
                <a:latin typeface="Calibri"/>
                <a:ea typeface="Calibri"/>
                <a:cs typeface="Calibri"/>
                <a:sym typeface="Calibri"/>
              </a:rPr>
              <a:t>Olive</a:t>
            </a:r>
            <a:endParaRPr sz="1300">
              <a:solidFill>
                <a:schemeClr val="dk2"/>
              </a:solidFill>
              <a:latin typeface="Calibri"/>
              <a:ea typeface="Calibri"/>
              <a:cs typeface="Calibri"/>
              <a:sym typeface="Calibri"/>
            </a:endParaRPr>
          </a:p>
        </p:txBody>
      </p:sp>
      <p:sp>
        <p:nvSpPr>
          <p:cNvPr id="208" name="Google Shape;208;p23"/>
          <p:cNvSpPr txBox="1"/>
          <p:nvPr/>
        </p:nvSpPr>
        <p:spPr>
          <a:xfrm>
            <a:off x="4528550" y="2526075"/>
            <a:ext cx="804000" cy="139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2"/>
                </a:solidFill>
                <a:latin typeface="Calibri"/>
                <a:ea typeface="Calibri"/>
                <a:cs typeface="Calibri"/>
                <a:sym typeface="Calibri"/>
              </a:rPr>
              <a:t>Sausage</a:t>
            </a:r>
            <a:endParaRPr sz="1300">
              <a:solidFill>
                <a:schemeClr val="dk2"/>
              </a:solidFill>
              <a:latin typeface="Calibri"/>
              <a:ea typeface="Calibri"/>
              <a:cs typeface="Calibri"/>
              <a:sym typeface="Calibri"/>
            </a:endParaRPr>
          </a:p>
        </p:txBody>
      </p:sp>
      <p:sp>
        <p:nvSpPr>
          <p:cNvPr id="209" name="Google Shape;209;p23"/>
          <p:cNvSpPr txBox="1"/>
          <p:nvPr/>
        </p:nvSpPr>
        <p:spPr>
          <a:xfrm>
            <a:off x="3761125" y="2386875"/>
            <a:ext cx="1178400" cy="139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2"/>
                </a:solidFill>
                <a:latin typeface="Calibri"/>
                <a:ea typeface="Calibri"/>
                <a:cs typeface="Calibri"/>
                <a:sym typeface="Calibri"/>
              </a:rPr>
              <a:t>Pepperoni</a:t>
            </a:r>
            <a:endParaRPr sz="1300">
              <a:solidFill>
                <a:schemeClr val="dk2"/>
              </a:solidFill>
              <a:latin typeface="Calibri"/>
              <a:ea typeface="Calibri"/>
              <a:cs typeface="Calibri"/>
              <a:sym typeface="Calibri"/>
            </a:endParaRPr>
          </a:p>
        </p:txBody>
      </p:sp>
      <p:sp>
        <p:nvSpPr>
          <p:cNvPr id="210" name="Google Shape;210;p23"/>
          <p:cNvSpPr txBox="1"/>
          <p:nvPr/>
        </p:nvSpPr>
        <p:spPr>
          <a:xfrm>
            <a:off x="5734475" y="2570625"/>
            <a:ext cx="804000" cy="139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2"/>
                </a:solidFill>
                <a:latin typeface="Calibri"/>
                <a:ea typeface="Calibri"/>
                <a:cs typeface="Calibri"/>
                <a:sym typeface="Calibri"/>
              </a:rPr>
              <a:t>Crust</a:t>
            </a:r>
            <a:endParaRPr sz="1300">
              <a:solidFill>
                <a:schemeClr val="dk2"/>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pic>
        <p:nvPicPr>
          <p:cNvPr id="215" name="Google Shape;215;p24"/>
          <p:cNvPicPr preferRelativeResize="0"/>
          <p:nvPr/>
        </p:nvPicPr>
        <p:blipFill>
          <a:blip r:embed="rId3">
            <a:alphaModFix/>
          </a:blip>
          <a:stretch>
            <a:fillRect/>
          </a:stretch>
        </p:blipFill>
        <p:spPr>
          <a:xfrm>
            <a:off x="1666875" y="1119188"/>
            <a:ext cx="5810250" cy="2905125"/>
          </a:xfrm>
          <a:prstGeom prst="rect">
            <a:avLst/>
          </a:prstGeom>
          <a:noFill/>
          <a:ln>
            <a:noFill/>
          </a:ln>
        </p:spPr>
      </p:pic>
      <p:cxnSp>
        <p:nvCxnSpPr>
          <p:cNvPr id="216" name="Google Shape;216;p24"/>
          <p:cNvCxnSpPr/>
          <p:nvPr/>
        </p:nvCxnSpPr>
        <p:spPr>
          <a:xfrm>
            <a:off x="4540050" y="1169375"/>
            <a:ext cx="63900" cy="870300"/>
          </a:xfrm>
          <a:prstGeom prst="straightConnector1">
            <a:avLst/>
          </a:prstGeom>
          <a:noFill/>
          <a:ln cap="flat" cmpd="sng" w="9525">
            <a:solidFill>
              <a:schemeClr val="dk2"/>
            </a:solidFill>
            <a:prstDash val="solid"/>
            <a:round/>
            <a:headEnd len="med" w="med" type="none"/>
            <a:tailEnd len="med" w="med" type="triangle"/>
          </a:ln>
        </p:spPr>
      </p:cxnSp>
      <p:cxnSp>
        <p:nvCxnSpPr>
          <p:cNvPr id="217" name="Google Shape;217;p24"/>
          <p:cNvCxnSpPr/>
          <p:nvPr/>
        </p:nvCxnSpPr>
        <p:spPr>
          <a:xfrm>
            <a:off x="5643100" y="1169375"/>
            <a:ext cx="0" cy="666900"/>
          </a:xfrm>
          <a:prstGeom prst="straightConnector1">
            <a:avLst/>
          </a:prstGeom>
          <a:noFill/>
          <a:ln cap="flat" cmpd="sng" w="9525">
            <a:solidFill>
              <a:schemeClr val="dk2"/>
            </a:solidFill>
            <a:prstDash val="solid"/>
            <a:round/>
            <a:headEnd len="med" w="med" type="none"/>
            <a:tailEnd len="med" w="med" type="triangle"/>
          </a:ln>
        </p:spPr>
      </p:cxnSp>
      <p:cxnSp>
        <p:nvCxnSpPr>
          <p:cNvPr id="218" name="Google Shape;218;p24"/>
          <p:cNvCxnSpPr/>
          <p:nvPr/>
        </p:nvCxnSpPr>
        <p:spPr>
          <a:xfrm flipH="1">
            <a:off x="6675275" y="1169375"/>
            <a:ext cx="228600" cy="593700"/>
          </a:xfrm>
          <a:prstGeom prst="straightConnector1">
            <a:avLst/>
          </a:prstGeom>
          <a:noFill/>
          <a:ln cap="flat" cmpd="sng" w="9525">
            <a:solidFill>
              <a:schemeClr val="dk2"/>
            </a:solidFill>
            <a:prstDash val="solid"/>
            <a:round/>
            <a:headEnd len="med" w="med" type="none"/>
            <a:tailEnd len="med" w="med" type="triangle"/>
          </a:ln>
        </p:spPr>
      </p:cxnSp>
      <p:cxnSp>
        <p:nvCxnSpPr>
          <p:cNvPr id="219" name="Google Shape;219;p24"/>
          <p:cNvCxnSpPr/>
          <p:nvPr/>
        </p:nvCxnSpPr>
        <p:spPr>
          <a:xfrm>
            <a:off x="3185550" y="1541800"/>
            <a:ext cx="255900" cy="648600"/>
          </a:xfrm>
          <a:prstGeom prst="straightConnector1">
            <a:avLst/>
          </a:prstGeom>
          <a:noFill/>
          <a:ln cap="flat" cmpd="sng" w="9525">
            <a:solidFill>
              <a:schemeClr val="dk2"/>
            </a:solidFill>
            <a:prstDash val="solid"/>
            <a:round/>
            <a:headEnd len="med" w="med" type="none"/>
            <a:tailEnd len="med" w="med" type="triangle"/>
          </a:ln>
        </p:spPr>
      </p:cxnSp>
      <p:sp>
        <p:nvSpPr>
          <p:cNvPr id="220" name="Google Shape;220;p24"/>
          <p:cNvSpPr txBox="1"/>
          <p:nvPr/>
        </p:nvSpPr>
        <p:spPr>
          <a:xfrm>
            <a:off x="2820150" y="1212900"/>
            <a:ext cx="621300" cy="139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2"/>
                </a:solidFill>
                <a:latin typeface="Calibri"/>
                <a:ea typeface="Calibri"/>
                <a:cs typeface="Calibri"/>
                <a:sym typeface="Calibri"/>
              </a:rPr>
              <a:t>Olive</a:t>
            </a:r>
            <a:endParaRPr sz="1300">
              <a:solidFill>
                <a:schemeClr val="dk2"/>
              </a:solidFill>
              <a:latin typeface="Calibri"/>
              <a:ea typeface="Calibri"/>
              <a:cs typeface="Calibri"/>
              <a:sym typeface="Calibri"/>
            </a:endParaRPr>
          </a:p>
        </p:txBody>
      </p:sp>
      <p:sp>
        <p:nvSpPr>
          <p:cNvPr id="221" name="Google Shape;221;p24"/>
          <p:cNvSpPr txBox="1"/>
          <p:nvPr/>
        </p:nvSpPr>
        <p:spPr>
          <a:xfrm>
            <a:off x="5305100" y="799425"/>
            <a:ext cx="804000" cy="139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2"/>
                </a:solidFill>
                <a:latin typeface="Calibri"/>
                <a:ea typeface="Calibri"/>
                <a:cs typeface="Calibri"/>
                <a:sym typeface="Calibri"/>
              </a:rPr>
              <a:t>Sausage</a:t>
            </a:r>
            <a:endParaRPr sz="1300">
              <a:solidFill>
                <a:schemeClr val="dk2"/>
              </a:solidFill>
              <a:latin typeface="Calibri"/>
              <a:ea typeface="Calibri"/>
              <a:cs typeface="Calibri"/>
              <a:sym typeface="Calibri"/>
            </a:endParaRPr>
          </a:p>
        </p:txBody>
      </p:sp>
      <p:sp>
        <p:nvSpPr>
          <p:cNvPr id="222" name="Google Shape;222;p24"/>
          <p:cNvSpPr txBox="1"/>
          <p:nvPr/>
        </p:nvSpPr>
        <p:spPr>
          <a:xfrm>
            <a:off x="3982800" y="861200"/>
            <a:ext cx="1178400" cy="139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2"/>
                </a:solidFill>
                <a:latin typeface="Calibri"/>
                <a:ea typeface="Calibri"/>
                <a:cs typeface="Calibri"/>
                <a:sym typeface="Calibri"/>
              </a:rPr>
              <a:t>Pepperoni</a:t>
            </a:r>
            <a:endParaRPr sz="1300">
              <a:solidFill>
                <a:schemeClr val="dk2"/>
              </a:solidFill>
              <a:latin typeface="Calibri"/>
              <a:ea typeface="Calibri"/>
              <a:cs typeface="Calibri"/>
              <a:sym typeface="Calibri"/>
            </a:endParaRPr>
          </a:p>
        </p:txBody>
      </p:sp>
      <p:sp>
        <p:nvSpPr>
          <p:cNvPr id="223" name="Google Shape;223;p24"/>
          <p:cNvSpPr txBox="1"/>
          <p:nvPr/>
        </p:nvSpPr>
        <p:spPr>
          <a:xfrm>
            <a:off x="6712000" y="799425"/>
            <a:ext cx="804000" cy="139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2"/>
                </a:solidFill>
                <a:latin typeface="Calibri"/>
                <a:ea typeface="Calibri"/>
                <a:cs typeface="Calibri"/>
                <a:sym typeface="Calibri"/>
              </a:rPr>
              <a:t>Crust</a:t>
            </a:r>
            <a:endParaRPr sz="1300">
              <a:solidFill>
                <a:schemeClr val="dk2"/>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25"/>
          <p:cNvSpPr txBox="1"/>
          <p:nvPr>
            <p:ph type="title"/>
          </p:nvPr>
        </p:nvSpPr>
        <p:spPr>
          <a:xfrm>
            <a:off x="819150" y="2094450"/>
            <a:ext cx="7505700" cy="9546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t>Let’s look at some key features in the seafloor…</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6"/>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Key Features in the Deep Deep Ocean</a:t>
            </a:r>
            <a:endParaRPr/>
          </a:p>
        </p:txBody>
      </p:sp>
      <p:sp>
        <p:nvSpPr>
          <p:cNvPr id="234" name="Google Shape;234;p26"/>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349250" lvl="0" marL="457200" rtl="0" algn="l">
              <a:spcBef>
                <a:spcPts val="0"/>
              </a:spcBef>
              <a:spcAft>
                <a:spcPts val="0"/>
              </a:spcAft>
              <a:buSzPts val="1900"/>
              <a:buChar char="●"/>
            </a:pPr>
            <a:r>
              <a:rPr lang="en" sz="1900"/>
              <a:t>Trench:</a:t>
            </a:r>
            <a:endParaRPr sz="1900"/>
          </a:p>
          <a:p>
            <a:pPr indent="0" lvl="0" marL="457200" rtl="0" algn="l">
              <a:spcBef>
                <a:spcPts val="1200"/>
              </a:spcBef>
              <a:spcAft>
                <a:spcPts val="1200"/>
              </a:spcAft>
              <a:buNone/>
            </a:pPr>
            <a:r>
              <a:t/>
            </a:r>
            <a:endParaRPr/>
          </a:p>
        </p:txBody>
      </p:sp>
      <p:cxnSp>
        <p:nvCxnSpPr>
          <p:cNvPr id="235" name="Google Shape;235;p26"/>
          <p:cNvCxnSpPr/>
          <p:nvPr/>
        </p:nvCxnSpPr>
        <p:spPr>
          <a:xfrm>
            <a:off x="3795700" y="2127350"/>
            <a:ext cx="29100" cy="1559100"/>
          </a:xfrm>
          <a:prstGeom prst="straightConnector1">
            <a:avLst/>
          </a:prstGeom>
          <a:noFill/>
          <a:ln cap="flat" cmpd="sng" w="9525">
            <a:solidFill>
              <a:schemeClr val="dk2"/>
            </a:solidFill>
            <a:prstDash val="solid"/>
            <a:round/>
            <a:headEnd len="med" w="med" type="none"/>
            <a:tailEnd len="med" w="med" type="none"/>
          </a:ln>
        </p:spPr>
      </p:cxnSp>
      <p:cxnSp>
        <p:nvCxnSpPr>
          <p:cNvPr id="236" name="Google Shape;236;p26"/>
          <p:cNvCxnSpPr/>
          <p:nvPr/>
        </p:nvCxnSpPr>
        <p:spPr>
          <a:xfrm>
            <a:off x="3824850" y="3693700"/>
            <a:ext cx="1719300" cy="0"/>
          </a:xfrm>
          <a:prstGeom prst="straightConnector1">
            <a:avLst/>
          </a:prstGeom>
          <a:noFill/>
          <a:ln cap="flat" cmpd="sng" w="9525">
            <a:solidFill>
              <a:schemeClr val="dk2"/>
            </a:solidFill>
            <a:prstDash val="solid"/>
            <a:round/>
            <a:headEnd len="med" w="med" type="none"/>
            <a:tailEnd len="med" w="med" type="none"/>
          </a:ln>
        </p:spPr>
      </p:cxnSp>
      <p:sp>
        <p:nvSpPr>
          <p:cNvPr id="237" name="Google Shape;237;p26"/>
          <p:cNvSpPr/>
          <p:nvPr/>
        </p:nvSpPr>
        <p:spPr>
          <a:xfrm>
            <a:off x="3795700" y="2385480"/>
            <a:ext cx="1719350" cy="1042850"/>
          </a:xfrm>
          <a:custGeom>
            <a:rect b="b" l="l" r="r" t="t"/>
            <a:pathLst>
              <a:path extrusionOk="0" h="41714" w="68774">
                <a:moveTo>
                  <a:pt x="0" y="7564"/>
                </a:moveTo>
                <a:cubicBezTo>
                  <a:pt x="1700" y="7661"/>
                  <a:pt x="6071" y="2464"/>
                  <a:pt x="10199" y="8147"/>
                </a:cubicBezTo>
                <a:cubicBezTo>
                  <a:pt x="14327" y="13830"/>
                  <a:pt x="19719" y="42534"/>
                  <a:pt x="24770" y="41660"/>
                </a:cubicBezTo>
                <a:cubicBezTo>
                  <a:pt x="29821" y="40786"/>
                  <a:pt x="33173" y="9362"/>
                  <a:pt x="40507" y="2902"/>
                </a:cubicBezTo>
                <a:cubicBezTo>
                  <a:pt x="47841" y="-3558"/>
                  <a:pt x="64063" y="2902"/>
                  <a:pt x="68774" y="2902"/>
                </a:cubicBezTo>
              </a:path>
            </a:pathLst>
          </a:custGeom>
          <a:noFill/>
          <a:ln cap="flat" cmpd="sng" w="9525">
            <a:solidFill>
              <a:schemeClr val="dk2"/>
            </a:solidFill>
            <a:prstDash val="solid"/>
            <a:round/>
            <a:headEnd len="med" w="med" type="none"/>
            <a:tailEnd len="med" w="med" type="none"/>
          </a:ln>
        </p:spPr>
      </p:sp>
      <p:sp>
        <p:nvSpPr>
          <p:cNvPr id="238" name="Google Shape;238;p26"/>
          <p:cNvSpPr txBox="1"/>
          <p:nvPr/>
        </p:nvSpPr>
        <p:spPr>
          <a:xfrm rot="-5400000">
            <a:off x="2972450" y="2597300"/>
            <a:ext cx="1143900" cy="204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latin typeface="Calibri"/>
                <a:ea typeface="Calibri"/>
                <a:cs typeface="Calibri"/>
                <a:sym typeface="Calibri"/>
              </a:rPr>
              <a:t>Depth</a:t>
            </a:r>
            <a:endParaRPr>
              <a:latin typeface="Calibri"/>
              <a:ea typeface="Calibri"/>
              <a:cs typeface="Calibri"/>
              <a:sym typeface="Calibri"/>
            </a:endParaRPr>
          </a:p>
        </p:txBody>
      </p:sp>
      <p:sp>
        <p:nvSpPr>
          <p:cNvPr id="239" name="Google Shape;239;p26"/>
          <p:cNvSpPr txBox="1"/>
          <p:nvPr/>
        </p:nvSpPr>
        <p:spPr>
          <a:xfrm>
            <a:off x="4203750" y="3693700"/>
            <a:ext cx="1311300" cy="25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latin typeface="Calibri"/>
                <a:ea typeface="Calibri"/>
                <a:cs typeface="Calibri"/>
                <a:sym typeface="Calibri"/>
              </a:rPr>
              <a:t>Distance</a:t>
            </a:r>
            <a:endParaRPr>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27"/>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Key Features in the Deep Deep Ocean</a:t>
            </a:r>
            <a:endParaRPr/>
          </a:p>
        </p:txBody>
      </p:sp>
      <p:sp>
        <p:nvSpPr>
          <p:cNvPr id="245" name="Google Shape;245;p27"/>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349250" lvl="0" marL="457200" rtl="0" algn="l">
              <a:spcBef>
                <a:spcPts val="0"/>
              </a:spcBef>
              <a:spcAft>
                <a:spcPts val="0"/>
              </a:spcAft>
              <a:buSzPts val="1900"/>
              <a:buChar char="●"/>
            </a:pPr>
            <a:r>
              <a:rPr lang="en" sz="1900"/>
              <a:t>Trench:</a:t>
            </a:r>
            <a:endParaRPr sz="1900"/>
          </a:p>
          <a:p>
            <a:pPr indent="0" lvl="0" marL="457200" rtl="0" algn="l">
              <a:spcBef>
                <a:spcPts val="1200"/>
              </a:spcBef>
              <a:spcAft>
                <a:spcPts val="1200"/>
              </a:spcAft>
              <a:buNone/>
            </a:pPr>
            <a:r>
              <a:t/>
            </a:r>
            <a:endParaRPr/>
          </a:p>
        </p:txBody>
      </p:sp>
      <p:cxnSp>
        <p:nvCxnSpPr>
          <p:cNvPr id="246" name="Google Shape;246;p27"/>
          <p:cNvCxnSpPr/>
          <p:nvPr/>
        </p:nvCxnSpPr>
        <p:spPr>
          <a:xfrm>
            <a:off x="3795700" y="2127350"/>
            <a:ext cx="29100" cy="1559100"/>
          </a:xfrm>
          <a:prstGeom prst="straightConnector1">
            <a:avLst/>
          </a:prstGeom>
          <a:noFill/>
          <a:ln cap="flat" cmpd="sng" w="9525">
            <a:solidFill>
              <a:schemeClr val="dk2"/>
            </a:solidFill>
            <a:prstDash val="solid"/>
            <a:round/>
            <a:headEnd len="med" w="med" type="none"/>
            <a:tailEnd len="med" w="med" type="none"/>
          </a:ln>
        </p:spPr>
      </p:cxnSp>
      <p:cxnSp>
        <p:nvCxnSpPr>
          <p:cNvPr id="247" name="Google Shape;247;p27"/>
          <p:cNvCxnSpPr/>
          <p:nvPr/>
        </p:nvCxnSpPr>
        <p:spPr>
          <a:xfrm>
            <a:off x="3824850" y="3693700"/>
            <a:ext cx="1719300" cy="0"/>
          </a:xfrm>
          <a:prstGeom prst="straightConnector1">
            <a:avLst/>
          </a:prstGeom>
          <a:noFill/>
          <a:ln cap="flat" cmpd="sng" w="9525">
            <a:solidFill>
              <a:schemeClr val="dk2"/>
            </a:solidFill>
            <a:prstDash val="solid"/>
            <a:round/>
            <a:headEnd len="med" w="med" type="none"/>
            <a:tailEnd len="med" w="med" type="none"/>
          </a:ln>
        </p:spPr>
      </p:cxnSp>
      <p:sp>
        <p:nvSpPr>
          <p:cNvPr id="248" name="Google Shape;248;p27"/>
          <p:cNvSpPr/>
          <p:nvPr/>
        </p:nvSpPr>
        <p:spPr>
          <a:xfrm>
            <a:off x="3795700" y="2385480"/>
            <a:ext cx="1719350" cy="1042850"/>
          </a:xfrm>
          <a:custGeom>
            <a:rect b="b" l="l" r="r" t="t"/>
            <a:pathLst>
              <a:path extrusionOk="0" h="41714" w="68774">
                <a:moveTo>
                  <a:pt x="0" y="7564"/>
                </a:moveTo>
                <a:cubicBezTo>
                  <a:pt x="1700" y="7661"/>
                  <a:pt x="6071" y="2464"/>
                  <a:pt x="10199" y="8147"/>
                </a:cubicBezTo>
                <a:cubicBezTo>
                  <a:pt x="14327" y="13830"/>
                  <a:pt x="19719" y="42534"/>
                  <a:pt x="24770" y="41660"/>
                </a:cubicBezTo>
                <a:cubicBezTo>
                  <a:pt x="29821" y="40786"/>
                  <a:pt x="33173" y="9362"/>
                  <a:pt x="40507" y="2902"/>
                </a:cubicBezTo>
                <a:cubicBezTo>
                  <a:pt x="47841" y="-3558"/>
                  <a:pt x="64063" y="2902"/>
                  <a:pt x="68774" y="2902"/>
                </a:cubicBezTo>
              </a:path>
            </a:pathLst>
          </a:custGeom>
          <a:noFill/>
          <a:ln cap="flat" cmpd="sng" w="9525">
            <a:solidFill>
              <a:schemeClr val="dk2"/>
            </a:solidFill>
            <a:prstDash val="solid"/>
            <a:round/>
            <a:headEnd len="med" w="med" type="none"/>
            <a:tailEnd len="med" w="med" type="none"/>
          </a:ln>
        </p:spPr>
      </p:sp>
      <p:sp>
        <p:nvSpPr>
          <p:cNvPr id="249" name="Google Shape;249;p27"/>
          <p:cNvSpPr txBox="1"/>
          <p:nvPr/>
        </p:nvSpPr>
        <p:spPr>
          <a:xfrm rot="-5400000">
            <a:off x="2972450" y="2597300"/>
            <a:ext cx="1143900" cy="204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latin typeface="Calibri"/>
                <a:ea typeface="Calibri"/>
                <a:cs typeface="Calibri"/>
                <a:sym typeface="Calibri"/>
              </a:rPr>
              <a:t>Depth</a:t>
            </a:r>
            <a:endParaRPr>
              <a:latin typeface="Calibri"/>
              <a:ea typeface="Calibri"/>
              <a:cs typeface="Calibri"/>
              <a:sym typeface="Calibri"/>
            </a:endParaRPr>
          </a:p>
        </p:txBody>
      </p:sp>
      <p:sp>
        <p:nvSpPr>
          <p:cNvPr id="250" name="Google Shape;250;p27"/>
          <p:cNvSpPr txBox="1"/>
          <p:nvPr/>
        </p:nvSpPr>
        <p:spPr>
          <a:xfrm>
            <a:off x="4203750" y="3693700"/>
            <a:ext cx="1311300" cy="25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latin typeface="Calibri"/>
                <a:ea typeface="Calibri"/>
                <a:cs typeface="Calibri"/>
                <a:sym typeface="Calibri"/>
              </a:rPr>
              <a:t>Distance</a:t>
            </a:r>
            <a:endParaRPr>
              <a:latin typeface="Calibri"/>
              <a:ea typeface="Calibri"/>
              <a:cs typeface="Calibri"/>
              <a:sym typeface="Calibri"/>
            </a:endParaRPr>
          </a:p>
        </p:txBody>
      </p:sp>
      <p:pic>
        <p:nvPicPr>
          <p:cNvPr id="251" name="Google Shape;251;p27"/>
          <p:cNvPicPr preferRelativeResize="0"/>
          <p:nvPr/>
        </p:nvPicPr>
        <p:blipFill>
          <a:blip r:embed="rId3">
            <a:alphaModFix/>
          </a:blip>
          <a:stretch>
            <a:fillRect/>
          </a:stretch>
        </p:blipFill>
        <p:spPr>
          <a:xfrm>
            <a:off x="3206700" y="2028175"/>
            <a:ext cx="3686376" cy="20399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8"/>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Key Features in the Deep Deep Ocean</a:t>
            </a:r>
            <a:endParaRPr/>
          </a:p>
        </p:txBody>
      </p:sp>
      <p:sp>
        <p:nvSpPr>
          <p:cNvPr id="257" name="Google Shape;257;p28"/>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349250" lvl="0" marL="457200" rtl="0" algn="l">
              <a:spcBef>
                <a:spcPts val="0"/>
              </a:spcBef>
              <a:spcAft>
                <a:spcPts val="0"/>
              </a:spcAft>
              <a:buSzPts val="1900"/>
              <a:buChar char="●"/>
            </a:pPr>
            <a:r>
              <a:rPr lang="en" sz="1900"/>
              <a:t>Ridge</a:t>
            </a:r>
            <a:r>
              <a:rPr lang="en" sz="1900"/>
              <a:t>:</a:t>
            </a:r>
            <a:endParaRPr sz="1900"/>
          </a:p>
          <a:p>
            <a:pPr indent="0" lvl="0" marL="457200" rtl="0" algn="l">
              <a:spcBef>
                <a:spcPts val="1200"/>
              </a:spcBef>
              <a:spcAft>
                <a:spcPts val="1200"/>
              </a:spcAft>
              <a:buNone/>
            </a:pPr>
            <a:r>
              <a:t/>
            </a:r>
            <a:endParaRPr/>
          </a:p>
        </p:txBody>
      </p:sp>
      <p:cxnSp>
        <p:nvCxnSpPr>
          <p:cNvPr id="258" name="Google Shape;258;p28"/>
          <p:cNvCxnSpPr/>
          <p:nvPr/>
        </p:nvCxnSpPr>
        <p:spPr>
          <a:xfrm>
            <a:off x="3795700" y="2127350"/>
            <a:ext cx="29100" cy="1559100"/>
          </a:xfrm>
          <a:prstGeom prst="straightConnector1">
            <a:avLst/>
          </a:prstGeom>
          <a:noFill/>
          <a:ln cap="flat" cmpd="sng" w="9525">
            <a:solidFill>
              <a:schemeClr val="dk2"/>
            </a:solidFill>
            <a:prstDash val="solid"/>
            <a:round/>
            <a:headEnd len="med" w="med" type="none"/>
            <a:tailEnd len="med" w="med" type="none"/>
          </a:ln>
        </p:spPr>
      </p:cxnSp>
      <p:cxnSp>
        <p:nvCxnSpPr>
          <p:cNvPr id="259" name="Google Shape;259;p28"/>
          <p:cNvCxnSpPr/>
          <p:nvPr/>
        </p:nvCxnSpPr>
        <p:spPr>
          <a:xfrm>
            <a:off x="3824850" y="3693700"/>
            <a:ext cx="1719300" cy="0"/>
          </a:xfrm>
          <a:prstGeom prst="straightConnector1">
            <a:avLst/>
          </a:prstGeom>
          <a:noFill/>
          <a:ln cap="flat" cmpd="sng" w="9525">
            <a:solidFill>
              <a:schemeClr val="dk2"/>
            </a:solidFill>
            <a:prstDash val="solid"/>
            <a:round/>
            <a:headEnd len="med" w="med" type="none"/>
            <a:tailEnd len="med" w="med" type="none"/>
          </a:ln>
        </p:spPr>
      </p:cxnSp>
      <p:sp>
        <p:nvSpPr>
          <p:cNvPr id="260" name="Google Shape;260;p28"/>
          <p:cNvSpPr txBox="1"/>
          <p:nvPr/>
        </p:nvSpPr>
        <p:spPr>
          <a:xfrm rot="-5400000">
            <a:off x="2972450" y="2597300"/>
            <a:ext cx="1143900" cy="204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latin typeface="Calibri"/>
                <a:ea typeface="Calibri"/>
                <a:cs typeface="Calibri"/>
                <a:sym typeface="Calibri"/>
              </a:rPr>
              <a:t>Depth</a:t>
            </a:r>
            <a:endParaRPr>
              <a:latin typeface="Calibri"/>
              <a:ea typeface="Calibri"/>
              <a:cs typeface="Calibri"/>
              <a:sym typeface="Calibri"/>
            </a:endParaRPr>
          </a:p>
        </p:txBody>
      </p:sp>
      <p:sp>
        <p:nvSpPr>
          <p:cNvPr id="261" name="Google Shape;261;p28"/>
          <p:cNvSpPr txBox="1"/>
          <p:nvPr/>
        </p:nvSpPr>
        <p:spPr>
          <a:xfrm>
            <a:off x="4203750" y="3693700"/>
            <a:ext cx="1311300" cy="25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latin typeface="Calibri"/>
                <a:ea typeface="Calibri"/>
                <a:cs typeface="Calibri"/>
                <a:sym typeface="Calibri"/>
              </a:rPr>
              <a:t>Distance</a:t>
            </a:r>
            <a:endParaRPr>
              <a:latin typeface="Calibri"/>
              <a:ea typeface="Calibri"/>
              <a:cs typeface="Calibri"/>
              <a:sym typeface="Calibri"/>
            </a:endParaRPr>
          </a:p>
        </p:txBody>
      </p:sp>
      <p:sp>
        <p:nvSpPr>
          <p:cNvPr id="262" name="Google Shape;262;p28"/>
          <p:cNvSpPr/>
          <p:nvPr/>
        </p:nvSpPr>
        <p:spPr>
          <a:xfrm>
            <a:off x="3839400" y="2447717"/>
            <a:ext cx="1668375" cy="1115175"/>
          </a:xfrm>
          <a:custGeom>
            <a:rect b="b" l="l" r="r" t="t"/>
            <a:pathLst>
              <a:path extrusionOk="0" h="44607" w="66735">
                <a:moveTo>
                  <a:pt x="0" y="42554"/>
                </a:moveTo>
                <a:cubicBezTo>
                  <a:pt x="1263" y="42117"/>
                  <a:pt x="5440" y="40611"/>
                  <a:pt x="7577" y="39931"/>
                </a:cubicBezTo>
                <a:cubicBezTo>
                  <a:pt x="9714" y="39251"/>
                  <a:pt x="10929" y="44254"/>
                  <a:pt x="12823" y="38474"/>
                </a:cubicBezTo>
                <a:cubicBezTo>
                  <a:pt x="14717" y="32694"/>
                  <a:pt x="17340" y="10595"/>
                  <a:pt x="18943" y="5252"/>
                </a:cubicBezTo>
                <a:cubicBezTo>
                  <a:pt x="20546" y="-91"/>
                  <a:pt x="21469" y="7001"/>
                  <a:pt x="22440" y="6418"/>
                </a:cubicBezTo>
                <a:cubicBezTo>
                  <a:pt x="23411" y="5835"/>
                  <a:pt x="22731" y="-3782"/>
                  <a:pt x="24771" y="1755"/>
                </a:cubicBezTo>
                <a:cubicBezTo>
                  <a:pt x="26811" y="7292"/>
                  <a:pt x="27685" y="32500"/>
                  <a:pt x="34679" y="39640"/>
                </a:cubicBezTo>
                <a:cubicBezTo>
                  <a:pt x="41673" y="46780"/>
                  <a:pt x="61392" y="43768"/>
                  <a:pt x="66735" y="44594"/>
                </a:cubicBezTo>
              </a:path>
            </a:pathLst>
          </a:custGeom>
          <a:noFill/>
          <a:ln cap="flat" cmpd="sng" w="9525">
            <a:solidFill>
              <a:schemeClr val="dk2"/>
            </a:solidFill>
            <a:prstDash val="solid"/>
            <a:round/>
            <a:headEnd len="med" w="med" type="none"/>
            <a:tailEnd len="med" w="med" type="none"/>
          </a:ln>
        </p:spPr>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29"/>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Key Features in the Deep Deep Ocean</a:t>
            </a:r>
            <a:endParaRPr/>
          </a:p>
        </p:txBody>
      </p:sp>
      <p:sp>
        <p:nvSpPr>
          <p:cNvPr id="268" name="Google Shape;268;p29"/>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349250" lvl="0" marL="457200" rtl="0" algn="l">
              <a:spcBef>
                <a:spcPts val="0"/>
              </a:spcBef>
              <a:spcAft>
                <a:spcPts val="0"/>
              </a:spcAft>
              <a:buSzPts val="1900"/>
              <a:buChar char="●"/>
            </a:pPr>
            <a:r>
              <a:rPr lang="en" sz="1900"/>
              <a:t>Slope</a:t>
            </a:r>
            <a:r>
              <a:rPr lang="en" sz="1900"/>
              <a:t>:</a:t>
            </a:r>
            <a:endParaRPr sz="1900"/>
          </a:p>
          <a:p>
            <a:pPr indent="0" lvl="0" marL="457200" rtl="0" algn="l">
              <a:spcBef>
                <a:spcPts val="1200"/>
              </a:spcBef>
              <a:spcAft>
                <a:spcPts val="1200"/>
              </a:spcAft>
              <a:buNone/>
            </a:pPr>
            <a:r>
              <a:t/>
            </a:r>
            <a:endParaRPr/>
          </a:p>
        </p:txBody>
      </p:sp>
      <p:cxnSp>
        <p:nvCxnSpPr>
          <p:cNvPr id="269" name="Google Shape;269;p29"/>
          <p:cNvCxnSpPr/>
          <p:nvPr/>
        </p:nvCxnSpPr>
        <p:spPr>
          <a:xfrm>
            <a:off x="3795700" y="2127350"/>
            <a:ext cx="29100" cy="1559100"/>
          </a:xfrm>
          <a:prstGeom prst="straightConnector1">
            <a:avLst/>
          </a:prstGeom>
          <a:noFill/>
          <a:ln cap="flat" cmpd="sng" w="9525">
            <a:solidFill>
              <a:schemeClr val="dk2"/>
            </a:solidFill>
            <a:prstDash val="solid"/>
            <a:round/>
            <a:headEnd len="med" w="med" type="none"/>
            <a:tailEnd len="med" w="med" type="none"/>
          </a:ln>
        </p:spPr>
      </p:cxnSp>
      <p:cxnSp>
        <p:nvCxnSpPr>
          <p:cNvPr id="270" name="Google Shape;270;p29"/>
          <p:cNvCxnSpPr/>
          <p:nvPr/>
        </p:nvCxnSpPr>
        <p:spPr>
          <a:xfrm>
            <a:off x="3824850" y="3693700"/>
            <a:ext cx="1719300" cy="0"/>
          </a:xfrm>
          <a:prstGeom prst="straightConnector1">
            <a:avLst/>
          </a:prstGeom>
          <a:noFill/>
          <a:ln cap="flat" cmpd="sng" w="9525">
            <a:solidFill>
              <a:schemeClr val="dk2"/>
            </a:solidFill>
            <a:prstDash val="solid"/>
            <a:round/>
            <a:headEnd len="med" w="med" type="none"/>
            <a:tailEnd len="med" w="med" type="none"/>
          </a:ln>
        </p:spPr>
      </p:cxnSp>
      <p:sp>
        <p:nvSpPr>
          <p:cNvPr id="271" name="Google Shape;271;p29"/>
          <p:cNvSpPr txBox="1"/>
          <p:nvPr/>
        </p:nvSpPr>
        <p:spPr>
          <a:xfrm rot="-5400000">
            <a:off x="2972450" y="2597300"/>
            <a:ext cx="1143900" cy="204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latin typeface="Calibri"/>
                <a:ea typeface="Calibri"/>
                <a:cs typeface="Calibri"/>
                <a:sym typeface="Calibri"/>
              </a:rPr>
              <a:t>Depth</a:t>
            </a:r>
            <a:endParaRPr>
              <a:latin typeface="Calibri"/>
              <a:ea typeface="Calibri"/>
              <a:cs typeface="Calibri"/>
              <a:sym typeface="Calibri"/>
            </a:endParaRPr>
          </a:p>
        </p:txBody>
      </p:sp>
      <p:sp>
        <p:nvSpPr>
          <p:cNvPr id="272" name="Google Shape;272;p29"/>
          <p:cNvSpPr txBox="1"/>
          <p:nvPr/>
        </p:nvSpPr>
        <p:spPr>
          <a:xfrm>
            <a:off x="4203750" y="3693700"/>
            <a:ext cx="1311300" cy="25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latin typeface="Calibri"/>
                <a:ea typeface="Calibri"/>
                <a:cs typeface="Calibri"/>
                <a:sym typeface="Calibri"/>
              </a:rPr>
              <a:t>Distance</a:t>
            </a:r>
            <a:endParaRPr>
              <a:latin typeface="Calibri"/>
              <a:ea typeface="Calibri"/>
              <a:cs typeface="Calibri"/>
              <a:sym typeface="Calibri"/>
            </a:endParaRPr>
          </a:p>
        </p:txBody>
      </p:sp>
      <p:sp>
        <p:nvSpPr>
          <p:cNvPr id="273" name="Google Shape;273;p29"/>
          <p:cNvSpPr/>
          <p:nvPr/>
        </p:nvSpPr>
        <p:spPr>
          <a:xfrm>
            <a:off x="3824850" y="2493895"/>
            <a:ext cx="1741200" cy="1117225"/>
          </a:xfrm>
          <a:custGeom>
            <a:rect b="b" l="l" r="r" t="t"/>
            <a:pathLst>
              <a:path extrusionOk="0" h="44689" w="69648">
                <a:moveTo>
                  <a:pt x="0" y="200"/>
                </a:moveTo>
                <a:cubicBezTo>
                  <a:pt x="1360" y="297"/>
                  <a:pt x="6216" y="-577"/>
                  <a:pt x="8159" y="783"/>
                </a:cubicBezTo>
                <a:cubicBezTo>
                  <a:pt x="10102" y="2143"/>
                  <a:pt x="6653" y="4571"/>
                  <a:pt x="11656" y="8359"/>
                </a:cubicBezTo>
                <a:cubicBezTo>
                  <a:pt x="16659" y="12147"/>
                  <a:pt x="30938" y="17830"/>
                  <a:pt x="38175" y="23513"/>
                </a:cubicBezTo>
                <a:cubicBezTo>
                  <a:pt x="45412" y="29196"/>
                  <a:pt x="49832" y="38958"/>
                  <a:pt x="55077" y="42455"/>
                </a:cubicBezTo>
                <a:cubicBezTo>
                  <a:pt x="60323" y="45952"/>
                  <a:pt x="67220" y="44155"/>
                  <a:pt x="69648" y="44495"/>
                </a:cubicBezTo>
              </a:path>
            </a:pathLst>
          </a:custGeom>
          <a:noFill/>
          <a:ln cap="flat" cmpd="sng" w="9525">
            <a:solidFill>
              <a:schemeClr val="dk2"/>
            </a:solidFill>
            <a:prstDash val="solid"/>
            <a:round/>
            <a:headEnd len="med" w="med" type="none"/>
            <a:tailEnd len="med" w="med" type="none"/>
          </a:ln>
        </p:spPr>
      </p:sp>
      <p:cxnSp>
        <p:nvCxnSpPr>
          <p:cNvPr id="274" name="Google Shape;274;p29"/>
          <p:cNvCxnSpPr/>
          <p:nvPr/>
        </p:nvCxnSpPr>
        <p:spPr>
          <a:xfrm>
            <a:off x="6382025" y="1988925"/>
            <a:ext cx="36300" cy="1690200"/>
          </a:xfrm>
          <a:prstGeom prst="straightConnector1">
            <a:avLst/>
          </a:prstGeom>
          <a:noFill/>
          <a:ln cap="flat" cmpd="sng" w="9525">
            <a:solidFill>
              <a:schemeClr val="dk2"/>
            </a:solidFill>
            <a:prstDash val="solid"/>
            <a:round/>
            <a:headEnd len="med" w="med" type="none"/>
            <a:tailEnd len="med" w="med" type="none"/>
          </a:ln>
        </p:spPr>
      </p:cxnSp>
      <p:cxnSp>
        <p:nvCxnSpPr>
          <p:cNvPr id="275" name="Google Shape;275;p29"/>
          <p:cNvCxnSpPr/>
          <p:nvPr/>
        </p:nvCxnSpPr>
        <p:spPr>
          <a:xfrm>
            <a:off x="6418450" y="3671850"/>
            <a:ext cx="1500900" cy="21900"/>
          </a:xfrm>
          <a:prstGeom prst="straightConnector1">
            <a:avLst/>
          </a:prstGeom>
          <a:noFill/>
          <a:ln cap="flat" cmpd="sng" w="9525">
            <a:solidFill>
              <a:schemeClr val="dk2"/>
            </a:solidFill>
            <a:prstDash val="solid"/>
            <a:round/>
            <a:headEnd len="med" w="med" type="none"/>
            <a:tailEnd len="med" w="med" type="none"/>
          </a:ln>
        </p:spPr>
      </p:cxnSp>
      <p:sp>
        <p:nvSpPr>
          <p:cNvPr id="276" name="Google Shape;276;p29"/>
          <p:cNvSpPr/>
          <p:nvPr/>
        </p:nvSpPr>
        <p:spPr>
          <a:xfrm>
            <a:off x="6440300" y="2265775"/>
            <a:ext cx="1413375" cy="1347800"/>
          </a:xfrm>
          <a:custGeom>
            <a:rect b="b" l="l" r="r" t="t"/>
            <a:pathLst>
              <a:path extrusionOk="0" h="53912" w="56535">
                <a:moveTo>
                  <a:pt x="0" y="53912"/>
                </a:moveTo>
                <a:cubicBezTo>
                  <a:pt x="971" y="53232"/>
                  <a:pt x="3497" y="50755"/>
                  <a:pt x="5828" y="49832"/>
                </a:cubicBezTo>
                <a:cubicBezTo>
                  <a:pt x="8159" y="48909"/>
                  <a:pt x="10588" y="52212"/>
                  <a:pt x="13988" y="48375"/>
                </a:cubicBezTo>
                <a:cubicBezTo>
                  <a:pt x="17388" y="44538"/>
                  <a:pt x="21080" y="33173"/>
                  <a:pt x="26228" y="26810"/>
                </a:cubicBezTo>
                <a:cubicBezTo>
                  <a:pt x="31376" y="20447"/>
                  <a:pt x="41187" y="13745"/>
                  <a:pt x="44878" y="10199"/>
                </a:cubicBezTo>
                <a:cubicBezTo>
                  <a:pt x="48569" y="6653"/>
                  <a:pt x="46432" y="7236"/>
                  <a:pt x="48375" y="5536"/>
                </a:cubicBezTo>
                <a:cubicBezTo>
                  <a:pt x="50318" y="3836"/>
                  <a:pt x="55175" y="923"/>
                  <a:pt x="56535" y="0"/>
                </a:cubicBezTo>
              </a:path>
            </a:pathLst>
          </a:custGeom>
          <a:noFill/>
          <a:ln cap="flat" cmpd="sng" w="9525">
            <a:solidFill>
              <a:schemeClr val="dk2"/>
            </a:solidFill>
            <a:prstDash val="solid"/>
            <a:round/>
            <a:headEnd len="med" w="med" type="none"/>
            <a:tailEnd len="med" w="med" type="none"/>
          </a:ln>
        </p:spPr>
      </p:sp>
      <p:sp>
        <p:nvSpPr>
          <p:cNvPr id="277" name="Google Shape;277;p29"/>
          <p:cNvSpPr txBox="1"/>
          <p:nvPr/>
        </p:nvSpPr>
        <p:spPr>
          <a:xfrm>
            <a:off x="6724525" y="3671850"/>
            <a:ext cx="1311300" cy="25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latin typeface="Calibri"/>
                <a:ea typeface="Calibri"/>
                <a:cs typeface="Calibri"/>
                <a:sym typeface="Calibri"/>
              </a:rPr>
              <a:t>Distance</a:t>
            </a:r>
            <a:endParaRPr>
              <a:latin typeface="Calibri"/>
              <a:ea typeface="Calibri"/>
              <a:cs typeface="Calibri"/>
              <a:sym typeface="Calibri"/>
            </a:endParaRPr>
          </a:p>
        </p:txBody>
      </p:sp>
      <p:sp>
        <p:nvSpPr>
          <p:cNvPr id="278" name="Google Shape;278;p29"/>
          <p:cNvSpPr txBox="1"/>
          <p:nvPr/>
        </p:nvSpPr>
        <p:spPr>
          <a:xfrm rot="-5400000">
            <a:off x="5609175" y="2502550"/>
            <a:ext cx="1143900" cy="204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latin typeface="Calibri"/>
                <a:ea typeface="Calibri"/>
                <a:cs typeface="Calibri"/>
                <a:sym typeface="Calibri"/>
              </a:rPr>
              <a:t>Depth</a:t>
            </a:r>
            <a:endParaRPr>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30"/>
          <p:cNvSpPr txBox="1"/>
          <p:nvPr>
            <p:ph type="title"/>
          </p:nvPr>
        </p:nvSpPr>
        <p:spPr>
          <a:xfrm>
            <a:off x="819150" y="209445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Now, you get to create your own seafloor!</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