
<file path=[Content_Types].xml><?xml version="1.0" encoding="utf-8"?>
<Types xmlns="http://schemas.openxmlformats.org/package/2006/content-types">
  <Default Extension="emf" ContentType="image/x-emf"/>
  <Default Extension="gif" ContentType="image/gif"/>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7"/>
  </p:notesMasterIdLst>
  <p:sldIdLst>
    <p:sldId id="256" r:id="rId2"/>
    <p:sldId id="257" r:id="rId3"/>
    <p:sldId id="270" r:id="rId4"/>
    <p:sldId id="262" r:id="rId5"/>
    <p:sldId id="268" r:id="rId6"/>
    <p:sldId id="269" r:id="rId7"/>
    <p:sldId id="271" r:id="rId8"/>
    <p:sldId id="259" r:id="rId9"/>
    <p:sldId id="261" r:id="rId10"/>
    <p:sldId id="265" r:id="rId11"/>
    <p:sldId id="267" r:id="rId12"/>
    <p:sldId id="260" r:id="rId13"/>
    <p:sldId id="272" r:id="rId14"/>
    <p:sldId id="273" r:id="rId15"/>
    <p:sldId id="274"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AE7E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10"/>
    <p:restoredTop sz="79633"/>
  </p:normalViewPr>
  <p:slideViewPr>
    <p:cSldViewPr snapToGrid="0">
      <p:cViewPr varScale="1">
        <p:scale>
          <a:sx n="84" d="100"/>
          <a:sy n="84" d="100"/>
        </p:scale>
        <p:origin x="1640" y="19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E821007-30AC-7A42-9710-27293C1AA811}" type="datetimeFigureOut">
              <a:rPr lang="en-US" smtClean="0"/>
              <a:t>12/11/23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775D54B-7381-9E42-A072-F6C21DEAE869}" type="slidenum">
              <a:rPr lang="en-US" smtClean="0"/>
              <a:t>‹#›</a:t>
            </a:fld>
            <a:endParaRPr lang="en-US"/>
          </a:p>
        </p:txBody>
      </p:sp>
    </p:spTree>
    <p:extLst>
      <p:ext uri="{BB962C8B-B14F-4D97-AF65-F5344CB8AC3E}">
        <p14:creationId xmlns:p14="http://schemas.microsoft.com/office/powerpoint/2010/main" val="1861038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775D54B-7381-9E42-A072-F6C21DEAE869}" type="slidenum">
              <a:rPr lang="en-US" smtClean="0"/>
              <a:t>2</a:t>
            </a:fld>
            <a:endParaRPr lang="en-US"/>
          </a:p>
        </p:txBody>
      </p:sp>
    </p:spTree>
    <p:extLst>
      <p:ext uri="{BB962C8B-B14F-4D97-AF65-F5344CB8AC3E}">
        <p14:creationId xmlns:p14="http://schemas.microsoft.com/office/powerpoint/2010/main" val="137548625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specific phytoplankton is called a ”dinoflagellate”. You can see it’s many cells that are forming a chain!</a:t>
            </a:r>
          </a:p>
        </p:txBody>
      </p:sp>
      <p:sp>
        <p:nvSpPr>
          <p:cNvPr id="4" name="Slide Number Placeholder 3"/>
          <p:cNvSpPr>
            <a:spLocks noGrp="1"/>
          </p:cNvSpPr>
          <p:nvPr>
            <p:ph type="sldNum" sz="quarter" idx="5"/>
          </p:nvPr>
        </p:nvSpPr>
        <p:spPr/>
        <p:txBody>
          <a:bodyPr/>
          <a:lstStyle/>
          <a:p>
            <a:fld id="{A775D54B-7381-9E42-A072-F6C21DEAE869}" type="slidenum">
              <a:rPr lang="en-US" smtClean="0"/>
              <a:t>4</a:t>
            </a:fld>
            <a:endParaRPr lang="en-US"/>
          </a:p>
        </p:txBody>
      </p:sp>
    </p:spTree>
    <p:extLst>
      <p:ext uri="{BB962C8B-B14F-4D97-AF65-F5344CB8AC3E}">
        <p14:creationId xmlns:p14="http://schemas.microsoft.com/office/powerpoint/2010/main" val="100351823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US" dirty="0"/>
              <a:t>Helpful definitions:</a:t>
            </a:r>
          </a:p>
          <a:p>
            <a:r>
              <a:rPr lang="en-US" dirty="0"/>
              <a:t>Diatoms, Dinoflagellates and Cyanobacteria are separate phytoplankton functional groups</a:t>
            </a:r>
          </a:p>
          <a:p>
            <a:pPr lvl="1"/>
            <a:r>
              <a:rPr lang="en-US" dirty="0"/>
              <a:t>Functional groups share characteristics and function</a:t>
            </a:r>
          </a:p>
        </p:txBody>
      </p:sp>
      <p:sp>
        <p:nvSpPr>
          <p:cNvPr id="4" name="Slide Number Placeholder 3"/>
          <p:cNvSpPr>
            <a:spLocks noGrp="1"/>
          </p:cNvSpPr>
          <p:nvPr>
            <p:ph type="sldNum" sz="quarter" idx="5"/>
          </p:nvPr>
        </p:nvSpPr>
        <p:spPr/>
        <p:txBody>
          <a:bodyPr/>
          <a:lstStyle/>
          <a:p>
            <a:fld id="{A775D54B-7381-9E42-A072-F6C21DEAE869}" type="slidenum">
              <a:rPr lang="en-US" smtClean="0"/>
              <a:t>5</a:t>
            </a:fld>
            <a:endParaRPr lang="en-US"/>
          </a:p>
        </p:txBody>
      </p:sp>
    </p:spTree>
    <p:extLst>
      <p:ext uri="{BB962C8B-B14F-4D97-AF65-F5344CB8AC3E}">
        <p14:creationId xmlns:p14="http://schemas.microsoft.com/office/powerpoint/2010/main" val="182596159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775D54B-7381-9E42-A072-F6C21DEAE869}" type="slidenum">
              <a:rPr lang="en-US" smtClean="0"/>
              <a:t>7</a:t>
            </a:fld>
            <a:endParaRPr lang="en-US"/>
          </a:p>
        </p:txBody>
      </p:sp>
    </p:spTree>
    <p:extLst>
      <p:ext uri="{BB962C8B-B14F-4D97-AF65-F5344CB8AC3E}">
        <p14:creationId xmlns:p14="http://schemas.microsoft.com/office/powerpoint/2010/main" val="24565910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775D54B-7381-9E42-A072-F6C21DEAE869}" type="slidenum">
              <a:rPr lang="en-US" smtClean="0"/>
              <a:t>8</a:t>
            </a:fld>
            <a:endParaRPr lang="en-US"/>
          </a:p>
        </p:txBody>
      </p:sp>
    </p:spTree>
    <p:extLst>
      <p:ext uri="{BB962C8B-B14F-4D97-AF65-F5344CB8AC3E}">
        <p14:creationId xmlns:p14="http://schemas.microsoft.com/office/powerpoint/2010/main" val="238808507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On the Info Cards, you will find genera of a Diatom, Dinoflagellate, and Prochlorococcus.</a:t>
            </a:r>
          </a:p>
          <a:p>
            <a:endParaRPr lang="en-US" dirty="0"/>
          </a:p>
          <a:p>
            <a:r>
              <a:rPr lang="en-US" dirty="0"/>
              <a:t>Help for interpretation of Picture 3 – Nutrients: The circled numbers on the world map (I, II, III) correlate with the number you see in the table above. For example, at location I on the world map, we find high amounts of nutrient A, medium amounts of nutrient B, and high amounts of nutrient C. The color density indicates the nutrient concentration (high nutrient concentration = dark green, low nutrient concentration = light green). At location III on the world map, all nutrients are at a low concentration.</a:t>
            </a:r>
          </a:p>
        </p:txBody>
      </p:sp>
      <p:sp>
        <p:nvSpPr>
          <p:cNvPr id="4" name="Slide Number Placeholder 3"/>
          <p:cNvSpPr>
            <a:spLocks noGrp="1"/>
          </p:cNvSpPr>
          <p:nvPr>
            <p:ph type="sldNum" sz="quarter" idx="5"/>
          </p:nvPr>
        </p:nvSpPr>
        <p:spPr/>
        <p:txBody>
          <a:bodyPr/>
          <a:lstStyle/>
          <a:p>
            <a:fld id="{A775D54B-7381-9E42-A072-F6C21DEAE869}" type="slidenum">
              <a:rPr lang="en-US" smtClean="0"/>
              <a:t>12</a:t>
            </a:fld>
            <a:endParaRPr lang="en-US"/>
          </a:p>
        </p:txBody>
      </p:sp>
    </p:spTree>
    <p:extLst>
      <p:ext uri="{BB962C8B-B14F-4D97-AF65-F5344CB8AC3E}">
        <p14:creationId xmlns:p14="http://schemas.microsoft.com/office/powerpoint/2010/main" val="203107968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After the discussion:</a:t>
            </a:r>
          </a:p>
          <a:p>
            <a:r>
              <a:rPr lang="en-US" dirty="0"/>
              <a:t>You may reiterate the fact that our global ocean is vast, and that phytoplankton are found everywhere (as learned in the introduction). The samples collected do not represent the entire ocean. They provide a glimpse into certain ecosystems and the phytoplankton these ecosystems can provide for/support.</a:t>
            </a:r>
          </a:p>
          <a:p>
            <a:endParaRPr lang="en-US" dirty="0"/>
          </a:p>
          <a:p>
            <a:r>
              <a:rPr lang="en-US" dirty="0"/>
              <a:t>(The chosen locations are example locations at which these organisms (genera of phytoplankton groups) can be found. These organisms may also be found at other locations in the ocean which have similar abiotic/biotic characteristics and hence, provide suitable environments.)</a:t>
            </a:r>
          </a:p>
          <a:p>
            <a:endParaRPr lang="en-US" dirty="0"/>
          </a:p>
        </p:txBody>
      </p:sp>
      <p:sp>
        <p:nvSpPr>
          <p:cNvPr id="4" name="Slide Number Placeholder 3"/>
          <p:cNvSpPr>
            <a:spLocks noGrp="1"/>
          </p:cNvSpPr>
          <p:nvPr>
            <p:ph type="sldNum" sz="quarter" idx="5"/>
          </p:nvPr>
        </p:nvSpPr>
        <p:spPr/>
        <p:txBody>
          <a:bodyPr/>
          <a:lstStyle/>
          <a:p>
            <a:fld id="{A775D54B-7381-9E42-A072-F6C21DEAE869}" type="slidenum">
              <a:rPr lang="en-US" smtClean="0"/>
              <a:t>13</a:t>
            </a:fld>
            <a:endParaRPr lang="en-US"/>
          </a:p>
        </p:txBody>
      </p:sp>
    </p:spTree>
    <p:extLst>
      <p:ext uri="{BB962C8B-B14F-4D97-AF65-F5344CB8AC3E}">
        <p14:creationId xmlns:p14="http://schemas.microsoft.com/office/powerpoint/2010/main" val="13417331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775D54B-7381-9E42-A072-F6C21DEAE869}" type="slidenum">
              <a:rPr lang="en-US" smtClean="0"/>
              <a:t>15</a:t>
            </a:fld>
            <a:endParaRPr lang="en-US"/>
          </a:p>
        </p:txBody>
      </p:sp>
    </p:spTree>
    <p:extLst>
      <p:ext uri="{BB962C8B-B14F-4D97-AF65-F5344CB8AC3E}">
        <p14:creationId xmlns:p14="http://schemas.microsoft.com/office/powerpoint/2010/main" val="18230095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6381C1-901F-CC96-6A8C-4CA75B311C5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C176A770-3FD1-2255-4CE8-E77425D07C6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DCCB4EA2-DF55-DB3C-7FDA-D8762B33D3C1}"/>
              </a:ext>
            </a:extLst>
          </p:cNvPr>
          <p:cNvSpPr>
            <a:spLocks noGrp="1"/>
          </p:cNvSpPr>
          <p:nvPr>
            <p:ph type="dt" sz="half" idx="10"/>
          </p:nvPr>
        </p:nvSpPr>
        <p:spPr/>
        <p:txBody>
          <a:bodyPr/>
          <a:lstStyle/>
          <a:p>
            <a:fld id="{2729E053-C7A9-B64D-AF04-D285AFC7B6F4}" type="datetimeFigureOut">
              <a:rPr lang="en-US" smtClean="0"/>
              <a:t>12/11/23</a:t>
            </a:fld>
            <a:endParaRPr lang="en-US"/>
          </a:p>
        </p:txBody>
      </p:sp>
      <p:sp>
        <p:nvSpPr>
          <p:cNvPr id="5" name="Footer Placeholder 4">
            <a:extLst>
              <a:ext uri="{FF2B5EF4-FFF2-40B4-BE49-F238E27FC236}">
                <a16:creationId xmlns:a16="http://schemas.microsoft.com/office/drawing/2014/main" id="{D55197DE-EFBE-9875-0ED5-5FD033BC6A7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DB97304-12EE-109C-C66A-F78822A0C1B0}"/>
              </a:ext>
            </a:extLst>
          </p:cNvPr>
          <p:cNvSpPr>
            <a:spLocks noGrp="1"/>
          </p:cNvSpPr>
          <p:nvPr>
            <p:ph type="sldNum" sz="quarter" idx="12"/>
          </p:nvPr>
        </p:nvSpPr>
        <p:spPr/>
        <p:txBody>
          <a:bodyPr/>
          <a:lstStyle/>
          <a:p>
            <a:fld id="{41D950BF-BF2C-C542-90F7-8A0F7128FFA3}" type="slidenum">
              <a:rPr lang="en-US" smtClean="0"/>
              <a:t>‹#›</a:t>
            </a:fld>
            <a:endParaRPr lang="en-US"/>
          </a:p>
        </p:txBody>
      </p:sp>
    </p:spTree>
    <p:extLst>
      <p:ext uri="{BB962C8B-B14F-4D97-AF65-F5344CB8AC3E}">
        <p14:creationId xmlns:p14="http://schemas.microsoft.com/office/powerpoint/2010/main" val="15005672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A1FF1A-2C23-F2D0-C78D-58BCD098798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E066015-21A2-1711-BF3B-F5030AC2083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CA8D2DF-7F9C-181E-23FF-889FCBA13F88}"/>
              </a:ext>
            </a:extLst>
          </p:cNvPr>
          <p:cNvSpPr>
            <a:spLocks noGrp="1"/>
          </p:cNvSpPr>
          <p:nvPr>
            <p:ph type="dt" sz="half" idx="10"/>
          </p:nvPr>
        </p:nvSpPr>
        <p:spPr/>
        <p:txBody>
          <a:bodyPr/>
          <a:lstStyle/>
          <a:p>
            <a:fld id="{2729E053-C7A9-B64D-AF04-D285AFC7B6F4}" type="datetimeFigureOut">
              <a:rPr lang="en-US" smtClean="0"/>
              <a:t>12/11/23</a:t>
            </a:fld>
            <a:endParaRPr lang="en-US"/>
          </a:p>
        </p:txBody>
      </p:sp>
      <p:sp>
        <p:nvSpPr>
          <p:cNvPr id="5" name="Footer Placeholder 4">
            <a:extLst>
              <a:ext uri="{FF2B5EF4-FFF2-40B4-BE49-F238E27FC236}">
                <a16:creationId xmlns:a16="http://schemas.microsoft.com/office/drawing/2014/main" id="{3123E0F2-87B2-F32B-6F2A-12D645C9096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5293B23-551D-022D-9A79-B191FABB34C0}"/>
              </a:ext>
            </a:extLst>
          </p:cNvPr>
          <p:cNvSpPr>
            <a:spLocks noGrp="1"/>
          </p:cNvSpPr>
          <p:nvPr>
            <p:ph type="sldNum" sz="quarter" idx="12"/>
          </p:nvPr>
        </p:nvSpPr>
        <p:spPr/>
        <p:txBody>
          <a:bodyPr/>
          <a:lstStyle/>
          <a:p>
            <a:fld id="{41D950BF-BF2C-C542-90F7-8A0F7128FFA3}" type="slidenum">
              <a:rPr lang="en-US" smtClean="0"/>
              <a:t>‹#›</a:t>
            </a:fld>
            <a:endParaRPr lang="en-US"/>
          </a:p>
        </p:txBody>
      </p:sp>
    </p:spTree>
    <p:extLst>
      <p:ext uri="{BB962C8B-B14F-4D97-AF65-F5344CB8AC3E}">
        <p14:creationId xmlns:p14="http://schemas.microsoft.com/office/powerpoint/2010/main" val="393869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1286B6-63B5-5B3E-FA44-9061DB134A8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40D4ABA-45A7-8849-7D54-306E63D46A9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09B0AF6-DA06-EBB2-34A0-8B00509A4C8A}"/>
              </a:ext>
            </a:extLst>
          </p:cNvPr>
          <p:cNvSpPr>
            <a:spLocks noGrp="1"/>
          </p:cNvSpPr>
          <p:nvPr>
            <p:ph type="dt" sz="half" idx="10"/>
          </p:nvPr>
        </p:nvSpPr>
        <p:spPr/>
        <p:txBody>
          <a:bodyPr/>
          <a:lstStyle/>
          <a:p>
            <a:fld id="{2729E053-C7A9-B64D-AF04-D285AFC7B6F4}" type="datetimeFigureOut">
              <a:rPr lang="en-US" smtClean="0"/>
              <a:t>12/11/23</a:t>
            </a:fld>
            <a:endParaRPr lang="en-US"/>
          </a:p>
        </p:txBody>
      </p:sp>
      <p:sp>
        <p:nvSpPr>
          <p:cNvPr id="5" name="Footer Placeholder 4">
            <a:extLst>
              <a:ext uri="{FF2B5EF4-FFF2-40B4-BE49-F238E27FC236}">
                <a16:creationId xmlns:a16="http://schemas.microsoft.com/office/drawing/2014/main" id="{06A39227-50E0-5D7E-E0B3-A3F3FE19D3F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4487BC9-ED90-BAC1-8C47-D74D1AD475E1}"/>
              </a:ext>
            </a:extLst>
          </p:cNvPr>
          <p:cNvSpPr>
            <a:spLocks noGrp="1"/>
          </p:cNvSpPr>
          <p:nvPr>
            <p:ph type="sldNum" sz="quarter" idx="12"/>
          </p:nvPr>
        </p:nvSpPr>
        <p:spPr/>
        <p:txBody>
          <a:bodyPr/>
          <a:lstStyle/>
          <a:p>
            <a:fld id="{41D950BF-BF2C-C542-90F7-8A0F7128FFA3}" type="slidenum">
              <a:rPr lang="en-US" smtClean="0"/>
              <a:t>‹#›</a:t>
            </a:fld>
            <a:endParaRPr lang="en-US"/>
          </a:p>
        </p:txBody>
      </p:sp>
    </p:spTree>
    <p:extLst>
      <p:ext uri="{BB962C8B-B14F-4D97-AF65-F5344CB8AC3E}">
        <p14:creationId xmlns:p14="http://schemas.microsoft.com/office/powerpoint/2010/main" val="39387014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079316-82B1-33D7-5C20-0BAC02D4B3EE}"/>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EDC55C4-F83B-9089-BD80-0E38DB5F2F72}"/>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20A490DB-28DB-4D2A-963A-B916D4655638}"/>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D9681F6D-CE37-EF66-C6EF-6978D8483F1D}"/>
              </a:ext>
            </a:extLst>
          </p:cNvPr>
          <p:cNvSpPr>
            <a:spLocks noGrp="1"/>
          </p:cNvSpPr>
          <p:nvPr>
            <p:ph type="dt" sz="half" idx="10"/>
          </p:nvPr>
        </p:nvSpPr>
        <p:spPr/>
        <p:txBody>
          <a:bodyPr/>
          <a:lstStyle/>
          <a:p>
            <a:fld id="{2729E053-C7A9-B64D-AF04-D285AFC7B6F4}" type="datetimeFigureOut">
              <a:rPr lang="en-US" smtClean="0"/>
              <a:t>12/11/23</a:t>
            </a:fld>
            <a:endParaRPr lang="en-US"/>
          </a:p>
        </p:txBody>
      </p:sp>
      <p:sp>
        <p:nvSpPr>
          <p:cNvPr id="6" name="Footer Placeholder 5">
            <a:extLst>
              <a:ext uri="{FF2B5EF4-FFF2-40B4-BE49-F238E27FC236}">
                <a16:creationId xmlns:a16="http://schemas.microsoft.com/office/drawing/2014/main" id="{4FA60F72-F8A5-8DFF-3C40-36444B196FE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7FDAEAC-A40F-9FF3-8D83-43ACC69E7B26}"/>
              </a:ext>
            </a:extLst>
          </p:cNvPr>
          <p:cNvSpPr>
            <a:spLocks noGrp="1"/>
          </p:cNvSpPr>
          <p:nvPr>
            <p:ph type="sldNum" sz="quarter" idx="12"/>
          </p:nvPr>
        </p:nvSpPr>
        <p:spPr/>
        <p:txBody>
          <a:bodyPr/>
          <a:lstStyle/>
          <a:p>
            <a:fld id="{41D950BF-BF2C-C542-90F7-8A0F7128FFA3}" type="slidenum">
              <a:rPr lang="en-US" smtClean="0"/>
              <a:t>‹#›</a:t>
            </a:fld>
            <a:endParaRPr lang="en-US"/>
          </a:p>
        </p:txBody>
      </p:sp>
    </p:spTree>
    <p:extLst>
      <p:ext uri="{BB962C8B-B14F-4D97-AF65-F5344CB8AC3E}">
        <p14:creationId xmlns:p14="http://schemas.microsoft.com/office/powerpoint/2010/main" val="28528019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7CDC35-C5CF-E49E-33E3-49EC4E6ABB1C}"/>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6F4CC1C4-4042-DCF0-B8B7-D2E7EA1FB62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880D445-331A-1029-D85A-2F679393163C}"/>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D332861C-6459-0331-C135-AA3F50CB9C5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261D4CC3-5370-D5AE-19BF-23D1142D1D62}"/>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D9FE1442-BF44-8E64-FA87-BE902D405A13}"/>
              </a:ext>
            </a:extLst>
          </p:cNvPr>
          <p:cNvSpPr>
            <a:spLocks noGrp="1"/>
          </p:cNvSpPr>
          <p:nvPr>
            <p:ph type="dt" sz="half" idx="10"/>
          </p:nvPr>
        </p:nvSpPr>
        <p:spPr/>
        <p:txBody>
          <a:bodyPr/>
          <a:lstStyle/>
          <a:p>
            <a:fld id="{2729E053-C7A9-B64D-AF04-D285AFC7B6F4}" type="datetimeFigureOut">
              <a:rPr lang="en-US" smtClean="0"/>
              <a:t>12/11/23</a:t>
            </a:fld>
            <a:endParaRPr lang="en-US"/>
          </a:p>
        </p:txBody>
      </p:sp>
      <p:sp>
        <p:nvSpPr>
          <p:cNvPr id="8" name="Footer Placeholder 7">
            <a:extLst>
              <a:ext uri="{FF2B5EF4-FFF2-40B4-BE49-F238E27FC236}">
                <a16:creationId xmlns:a16="http://schemas.microsoft.com/office/drawing/2014/main" id="{AF43ACD0-C6FC-4888-1B71-26102813DA3E}"/>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A256798D-9571-3328-0070-0E6F3DB20C11}"/>
              </a:ext>
            </a:extLst>
          </p:cNvPr>
          <p:cNvSpPr>
            <a:spLocks noGrp="1"/>
          </p:cNvSpPr>
          <p:nvPr>
            <p:ph type="sldNum" sz="quarter" idx="12"/>
          </p:nvPr>
        </p:nvSpPr>
        <p:spPr/>
        <p:txBody>
          <a:bodyPr/>
          <a:lstStyle/>
          <a:p>
            <a:fld id="{41D950BF-BF2C-C542-90F7-8A0F7128FFA3}" type="slidenum">
              <a:rPr lang="en-US" smtClean="0"/>
              <a:t>‹#›</a:t>
            </a:fld>
            <a:endParaRPr lang="en-US"/>
          </a:p>
        </p:txBody>
      </p:sp>
    </p:spTree>
    <p:extLst>
      <p:ext uri="{BB962C8B-B14F-4D97-AF65-F5344CB8AC3E}">
        <p14:creationId xmlns:p14="http://schemas.microsoft.com/office/powerpoint/2010/main" val="18923015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615115-6DEE-D3D6-5E1C-4698A2786023}"/>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C57C4C9E-E155-1911-E7DC-8DC656F1D2B1}"/>
              </a:ext>
            </a:extLst>
          </p:cNvPr>
          <p:cNvSpPr>
            <a:spLocks noGrp="1"/>
          </p:cNvSpPr>
          <p:nvPr>
            <p:ph type="dt" sz="half" idx="10"/>
          </p:nvPr>
        </p:nvSpPr>
        <p:spPr/>
        <p:txBody>
          <a:bodyPr/>
          <a:lstStyle/>
          <a:p>
            <a:fld id="{2729E053-C7A9-B64D-AF04-D285AFC7B6F4}" type="datetimeFigureOut">
              <a:rPr lang="en-US" smtClean="0"/>
              <a:t>12/11/23</a:t>
            </a:fld>
            <a:endParaRPr lang="en-US"/>
          </a:p>
        </p:txBody>
      </p:sp>
      <p:sp>
        <p:nvSpPr>
          <p:cNvPr id="4" name="Footer Placeholder 3">
            <a:extLst>
              <a:ext uri="{FF2B5EF4-FFF2-40B4-BE49-F238E27FC236}">
                <a16:creationId xmlns:a16="http://schemas.microsoft.com/office/drawing/2014/main" id="{BE26DDC5-D18D-EA28-5723-179BCC59DFD1}"/>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FB899E11-A78E-BBD2-9787-B357CDC90932}"/>
              </a:ext>
            </a:extLst>
          </p:cNvPr>
          <p:cNvSpPr>
            <a:spLocks noGrp="1"/>
          </p:cNvSpPr>
          <p:nvPr>
            <p:ph type="sldNum" sz="quarter" idx="12"/>
          </p:nvPr>
        </p:nvSpPr>
        <p:spPr/>
        <p:txBody>
          <a:bodyPr/>
          <a:lstStyle/>
          <a:p>
            <a:fld id="{41D950BF-BF2C-C542-90F7-8A0F7128FFA3}" type="slidenum">
              <a:rPr lang="en-US" smtClean="0"/>
              <a:t>‹#›</a:t>
            </a:fld>
            <a:endParaRPr lang="en-US"/>
          </a:p>
        </p:txBody>
      </p:sp>
    </p:spTree>
    <p:extLst>
      <p:ext uri="{BB962C8B-B14F-4D97-AF65-F5344CB8AC3E}">
        <p14:creationId xmlns:p14="http://schemas.microsoft.com/office/powerpoint/2010/main" val="4088641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7C74282-DA55-EEAA-F8CA-8D208395BA17}"/>
              </a:ext>
            </a:extLst>
          </p:cNvPr>
          <p:cNvSpPr>
            <a:spLocks noGrp="1"/>
          </p:cNvSpPr>
          <p:nvPr>
            <p:ph type="dt" sz="half" idx="10"/>
          </p:nvPr>
        </p:nvSpPr>
        <p:spPr/>
        <p:txBody>
          <a:bodyPr/>
          <a:lstStyle/>
          <a:p>
            <a:fld id="{2729E053-C7A9-B64D-AF04-D285AFC7B6F4}" type="datetimeFigureOut">
              <a:rPr lang="en-US" smtClean="0"/>
              <a:t>12/11/23</a:t>
            </a:fld>
            <a:endParaRPr lang="en-US"/>
          </a:p>
        </p:txBody>
      </p:sp>
      <p:sp>
        <p:nvSpPr>
          <p:cNvPr id="3" name="Footer Placeholder 2">
            <a:extLst>
              <a:ext uri="{FF2B5EF4-FFF2-40B4-BE49-F238E27FC236}">
                <a16:creationId xmlns:a16="http://schemas.microsoft.com/office/drawing/2014/main" id="{9AFDF008-52A8-0167-3614-95085BF0FE1E}"/>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5CB5ED55-2CD9-FF12-30EB-5464B581352C}"/>
              </a:ext>
            </a:extLst>
          </p:cNvPr>
          <p:cNvSpPr>
            <a:spLocks noGrp="1"/>
          </p:cNvSpPr>
          <p:nvPr>
            <p:ph type="sldNum" sz="quarter" idx="12"/>
          </p:nvPr>
        </p:nvSpPr>
        <p:spPr/>
        <p:txBody>
          <a:bodyPr/>
          <a:lstStyle/>
          <a:p>
            <a:fld id="{41D950BF-BF2C-C542-90F7-8A0F7128FFA3}" type="slidenum">
              <a:rPr lang="en-US" smtClean="0"/>
              <a:t>‹#›</a:t>
            </a:fld>
            <a:endParaRPr lang="en-US"/>
          </a:p>
        </p:txBody>
      </p:sp>
    </p:spTree>
    <p:extLst>
      <p:ext uri="{BB962C8B-B14F-4D97-AF65-F5344CB8AC3E}">
        <p14:creationId xmlns:p14="http://schemas.microsoft.com/office/powerpoint/2010/main" val="10964497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49DB16-33CD-1260-34CF-B10B2BC42A1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858284EA-88F9-5EA2-729D-6F29A64AEDD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B1411DB4-C632-1507-0200-41281F7DAE4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5DA93D4-1943-E915-84E1-92E6F22A9D6B}"/>
              </a:ext>
            </a:extLst>
          </p:cNvPr>
          <p:cNvSpPr>
            <a:spLocks noGrp="1"/>
          </p:cNvSpPr>
          <p:nvPr>
            <p:ph type="dt" sz="half" idx="10"/>
          </p:nvPr>
        </p:nvSpPr>
        <p:spPr/>
        <p:txBody>
          <a:bodyPr/>
          <a:lstStyle/>
          <a:p>
            <a:fld id="{2729E053-C7A9-B64D-AF04-D285AFC7B6F4}" type="datetimeFigureOut">
              <a:rPr lang="en-US" smtClean="0"/>
              <a:t>12/11/23</a:t>
            </a:fld>
            <a:endParaRPr lang="en-US"/>
          </a:p>
        </p:txBody>
      </p:sp>
      <p:sp>
        <p:nvSpPr>
          <p:cNvPr id="6" name="Footer Placeholder 5">
            <a:extLst>
              <a:ext uri="{FF2B5EF4-FFF2-40B4-BE49-F238E27FC236}">
                <a16:creationId xmlns:a16="http://schemas.microsoft.com/office/drawing/2014/main" id="{3C9F36B2-32BA-AA3B-8888-F8D13E89400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81DFCCA-AFC5-A412-16C1-F243C6B9A4E8}"/>
              </a:ext>
            </a:extLst>
          </p:cNvPr>
          <p:cNvSpPr>
            <a:spLocks noGrp="1"/>
          </p:cNvSpPr>
          <p:nvPr>
            <p:ph type="sldNum" sz="quarter" idx="12"/>
          </p:nvPr>
        </p:nvSpPr>
        <p:spPr/>
        <p:txBody>
          <a:bodyPr/>
          <a:lstStyle/>
          <a:p>
            <a:fld id="{41D950BF-BF2C-C542-90F7-8A0F7128FFA3}" type="slidenum">
              <a:rPr lang="en-US" smtClean="0"/>
              <a:t>‹#›</a:t>
            </a:fld>
            <a:endParaRPr lang="en-US"/>
          </a:p>
        </p:txBody>
      </p:sp>
    </p:spTree>
    <p:extLst>
      <p:ext uri="{BB962C8B-B14F-4D97-AF65-F5344CB8AC3E}">
        <p14:creationId xmlns:p14="http://schemas.microsoft.com/office/powerpoint/2010/main" val="12800614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14ADC3-2C01-3C19-7C2F-07EE785614F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1614E81E-4154-CAB3-0478-01BD4F3696D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28804EB9-2503-B172-46A4-9156F3A2859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DD69FEA-FF15-2E64-72BB-520C6C17A2F2}"/>
              </a:ext>
            </a:extLst>
          </p:cNvPr>
          <p:cNvSpPr>
            <a:spLocks noGrp="1"/>
          </p:cNvSpPr>
          <p:nvPr>
            <p:ph type="dt" sz="half" idx="10"/>
          </p:nvPr>
        </p:nvSpPr>
        <p:spPr/>
        <p:txBody>
          <a:bodyPr/>
          <a:lstStyle/>
          <a:p>
            <a:fld id="{2729E053-C7A9-B64D-AF04-D285AFC7B6F4}" type="datetimeFigureOut">
              <a:rPr lang="en-US" smtClean="0"/>
              <a:t>12/11/23</a:t>
            </a:fld>
            <a:endParaRPr lang="en-US"/>
          </a:p>
        </p:txBody>
      </p:sp>
      <p:sp>
        <p:nvSpPr>
          <p:cNvPr id="6" name="Footer Placeholder 5">
            <a:extLst>
              <a:ext uri="{FF2B5EF4-FFF2-40B4-BE49-F238E27FC236}">
                <a16:creationId xmlns:a16="http://schemas.microsoft.com/office/drawing/2014/main" id="{81391F3B-C2B5-FBCC-14E0-0FBE1693553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31DF899-51D2-9670-A8AA-EC5C859C7EFD}"/>
              </a:ext>
            </a:extLst>
          </p:cNvPr>
          <p:cNvSpPr>
            <a:spLocks noGrp="1"/>
          </p:cNvSpPr>
          <p:nvPr>
            <p:ph type="sldNum" sz="quarter" idx="12"/>
          </p:nvPr>
        </p:nvSpPr>
        <p:spPr/>
        <p:txBody>
          <a:bodyPr/>
          <a:lstStyle/>
          <a:p>
            <a:fld id="{41D950BF-BF2C-C542-90F7-8A0F7128FFA3}" type="slidenum">
              <a:rPr lang="en-US" smtClean="0"/>
              <a:t>‹#›</a:t>
            </a:fld>
            <a:endParaRPr lang="en-US"/>
          </a:p>
        </p:txBody>
      </p:sp>
    </p:spTree>
    <p:extLst>
      <p:ext uri="{BB962C8B-B14F-4D97-AF65-F5344CB8AC3E}">
        <p14:creationId xmlns:p14="http://schemas.microsoft.com/office/powerpoint/2010/main" val="312332536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9355EF-1F3F-0038-44C9-3511ADC9DA45}"/>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F3E1F2AB-5372-BF31-15B9-D7B1E6FC327B}"/>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29711D9-285B-1AA7-636E-68CB3EB39CDA}"/>
              </a:ext>
            </a:extLst>
          </p:cNvPr>
          <p:cNvSpPr>
            <a:spLocks noGrp="1"/>
          </p:cNvSpPr>
          <p:nvPr>
            <p:ph type="dt" sz="half" idx="10"/>
          </p:nvPr>
        </p:nvSpPr>
        <p:spPr/>
        <p:txBody>
          <a:bodyPr/>
          <a:lstStyle/>
          <a:p>
            <a:fld id="{2729E053-C7A9-B64D-AF04-D285AFC7B6F4}" type="datetimeFigureOut">
              <a:rPr lang="en-US" smtClean="0"/>
              <a:t>12/11/23</a:t>
            </a:fld>
            <a:endParaRPr lang="en-US"/>
          </a:p>
        </p:txBody>
      </p:sp>
      <p:sp>
        <p:nvSpPr>
          <p:cNvPr id="5" name="Footer Placeholder 4">
            <a:extLst>
              <a:ext uri="{FF2B5EF4-FFF2-40B4-BE49-F238E27FC236}">
                <a16:creationId xmlns:a16="http://schemas.microsoft.com/office/drawing/2014/main" id="{220E19F2-F767-7EE6-B018-347D904F28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BFE6EC4-2063-507D-A9CF-6767DAE98279}"/>
              </a:ext>
            </a:extLst>
          </p:cNvPr>
          <p:cNvSpPr>
            <a:spLocks noGrp="1"/>
          </p:cNvSpPr>
          <p:nvPr>
            <p:ph type="sldNum" sz="quarter" idx="12"/>
          </p:nvPr>
        </p:nvSpPr>
        <p:spPr/>
        <p:txBody>
          <a:bodyPr/>
          <a:lstStyle/>
          <a:p>
            <a:fld id="{41D950BF-BF2C-C542-90F7-8A0F7128FFA3}" type="slidenum">
              <a:rPr lang="en-US" smtClean="0"/>
              <a:t>‹#›</a:t>
            </a:fld>
            <a:endParaRPr lang="en-US"/>
          </a:p>
        </p:txBody>
      </p:sp>
    </p:spTree>
    <p:extLst>
      <p:ext uri="{BB962C8B-B14F-4D97-AF65-F5344CB8AC3E}">
        <p14:creationId xmlns:p14="http://schemas.microsoft.com/office/powerpoint/2010/main" val="1027419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C16712F-229D-4380-CAB5-0F2EDF5EFA24}"/>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1475A2BF-F518-80F4-3762-4B7DD77CAE3B}"/>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A469494-B1B6-6B4A-4AC3-7C6C696DC928}"/>
              </a:ext>
            </a:extLst>
          </p:cNvPr>
          <p:cNvSpPr>
            <a:spLocks noGrp="1"/>
          </p:cNvSpPr>
          <p:nvPr>
            <p:ph type="dt" sz="half" idx="10"/>
          </p:nvPr>
        </p:nvSpPr>
        <p:spPr/>
        <p:txBody>
          <a:bodyPr/>
          <a:lstStyle/>
          <a:p>
            <a:fld id="{2729E053-C7A9-B64D-AF04-D285AFC7B6F4}" type="datetimeFigureOut">
              <a:rPr lang="en-US" smtClean="0"/>
              <a:t>12/11/23</a:t>
            </a:fld>
            <a:endParaRPr lang="en-US"/>
          </a:p>
        </p:txBody>
      </p:sp>
      <p:sp>
        <p:nvSpPr>
          <p:cNvPr id="5" name="Footer Placeholder 4">
            <a:extLst>
              <a:ext uri="{FF2B5EF4-FFF2-40B4-BE49-F238E27FC236}">
                <a16:creationId xmlns:a16="http://schemas.microsoft.com/office/drawing/2014/main" id="{737CBA55-F18D-2AE7-01AC-7BB290B0192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D31BA55-2091-3C5D-FDCD-6B69A4CE3078}"/>
              </a:ext>
            </a:extLst>
          </p:cNvPr>
          <p:cNvSpPr>
            <a:spLocks noGrp="1"/>
          </p:cNvSpPr>
          <p:nvPr>
            <p:ph type="sldNum" sz="quarter" idx="12"/>
          </p:nvPr>
        </p:nvSpPr>
        <p:spPr/>
        <p:txBody>
          <a:bodyPr/>
          <a:lstStyle/>
          <a:p>
            <a:fld id="{41D950BF-BF2C-C542-90F7-8A0F7128FFA3}" type="slidenum">
              <a:rPr lang="en-US" smtClean="0"/>
              <a:t>‹#›</a:t>
            </a:fld>
            <a:endParaRPr lang="en-US"/>
          </a:p>
        </p:txBody>
      </p:sp>
    </p:spTree>
    <p:extLst>
      <p:ext uri="{BB962C8B-B14F-4D97-AF65-F5344CB8AC3E}">
        <p14:creationId xmlns:p14="http://schemas.microsoft.com/office/powerpoint/2010/main" val="27185445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F2E4DF3-7E47-72BD-A80C-668A5267554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DC667ACB-AA43-9A56-2DA2-468A1726F03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352A3D4-4049-41E4-916F-CED03B18B98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729E053-C7A9-B64D-AF04-D285AFC7B6F4}" type="datetimeFigureOut">
              <a:rPr lang="en-US" smtClean="0"/>
              <a:t>12/11/23</a:t>
            </a:fld>
            <a:endParaRPr lang="en-US"/>
          </a:p>
        </p:txBody>
      </p:sp>
      <p:sp>
        <p:nvSpPr>
          <p:cNvPr id="5" name="Footer Placeholder 4">
            <a:extLst>
              <a:ext uri="{FF2B5EF4-FFF2-40B4-BE49-F238E27FC236}">
                <a16:creationId xmlns:a16="http://schemas.microsoft.com/office/drawing/2014/main" id="{8A916758-6D49-3764-2FEB-82E44ECB2C5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C5A3C3FD-A218-DA74-96FD-C388C1FAB2C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1D950BF-BF2C-C542-90F7-8A0F7128FFA3}" type="slidenum">
              <a:rPr lang="en-US" smtClean="0"/>
              <a:t>‹#›</a:t>
            </a:fld>
            <a:endParaRPr lang="en-US"/>
          </a:p>
        </p:txBody>
      </p:sp>
    </p:spTree>
    <p:extLst>
      <p:ext uri="{BB962C8B-B14F-4D97-AF65-F5344CB8AC3E}">
        <p14:creationId xmlns:p14="http://schemas.microsoft.com/office/powerpoint/2010/main" val="153210518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2.svg"/><Relationship Id="rId7" Type="http://schemas.microsoft.com/office/2007/relationships/hdphoto" Target="../media/hdphoto2.wdp"/><Relationship Id="rId12" Type="http://schemas.openxmlformats.org/officeDocument/2006/relationships/image" Target="../media/image8.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4.png"/><Relationship Id="rId11" Type="http://schemas.openxmlformats.org/officeDocument/2006/relationships/image" Target="../media/image7.gif"/><Relationship Id="rId5" Type="http://schemas.microsoft.com/office/2007/relationships/hdphoto" Target="../media/hdphoto1.wdp"/><Relationship Id="rId10" Type="http://schemas.openxmlformats.org/officeDocument/2006/relationships/image" Target="../media/image6.png"/><Relationship Id="rId4" Type="http://schemas.openxmlformats.org/officeDocument/2006/relationships/image" Target="../media/image3.png"/><Relationship Id="rId9" Type="http://schemas.microsoft.com/office/2007/relationships/hdphoto" Target="../media/hdphoto3.wdp"/></Relationships>
</file>

<file path=ppt/slides/_rels/slide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jpeg"/></Relationships>
</file>

<file path=ppt/slides/_rels/slide3.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12.png"/><Relationship Id="rId1" Type="http://schemas.openxmlformats.org/officeDocument/2006/relationships/slideLayout" Target="../slideLayouts/slideLayout2.xml"/><Relationship Id="rId5" Type="http://schemas.openxmlformats.org/officeDocument/2006/relationships/image" Target="../media/image2.svg"/><Relationship Id="rId4" Type="http://schemas.openxmlformats.org/officeDocument/2006/relationships/image" Target="../media/image1.png"/></Relationships>
</file>

<file path=ppt/slides/_rels/slide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16.svg"/><Relationship Id="rId4" Type="http://schemas.openxmlformats.org/officeDocument/2006/relationships/image" Target="../media/image15.png"/></Relationships>
</file>

<file path=ppt/slides/_rels/slide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jpeg"/><Relationship Id="rId1" Type="http://schemas.openxmlformats.org/officeDocument/2006/relationships/slideLayout" Target="../slideLayouts/slideLayout2.xml"/><Relationship Id="rId4" Type="http://schemas.openxmlformats.org/officeDocument/2006/relationships/image" Target="../media/image21.svg"/></Relationships>
</file>

<file path=ppt/slides/_rels/slide1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22.emf"/><Relationship Id="rId1" Type="http://schemas.openxmlformats.org/officeDocument/2006/relationships/slideLayout" Target="../slideLayouts/slideLayout2.xml"/><Relationship Id="rId4" Type="http://schemas.openxmlformats.org/officeDocument/2006/relationships/image" Target="../media/image21.svg"/></Relationships>
</file>

<file path=ppt/slides/_rels/slide12.xml.rels><?xml version="1.0" encoding="UTF-8" standalone="yes"?>
<Relationships xmlns="http://schemas.openxmlformats.org/package/2006/relationships"><Relationship Id="rId3" Type="http://schemas.openxmlformats.org/officeDocument/2006/relationships/image" Target="../media/image23.emf"/><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26.emf"/><Relationship Id="rId5" Type="http://schemas.openxmlformats.org/officeDocument/2006/relationships/image" Target="../media/image25.emf"/><Relationship Id="rId4" Type="http://schemas.openxmlformats.org/officeDocument/2006/relationships/image" Target="../media/image24.emf"/></Relationships>
</file>

<file path=ppt/slides/_rels/slide13.xml.rels><?xml version="1.0" encoding="UTF-8" standalone="yes"?>
<Relationships xmlns="http://schemas.openxmlformats.org/package/2006/relationships"><Relationship Id="rId3" Type="http://schemas.openxmlformats.org/officeDocument/2006/relationships/image" Target="../media/image20.png"/><Relationship Id="rId7" Type="http://schemas.openxmlformats.org/officeDocument/2006/relationships/image" Target="../media/image28.sv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27.png"/><Relationship Id="rId5" Type="http://schemas.openxmlformats.org/officeDocument/2006/relationships/image" Target="../media/image19.jpeg"/><Relationship Id="rId4" Type="http://schemas.openxmlformats.org/officeDocument/2006/relationships/image" Target="../media/image21.svg"/></Relationships>
</file>

<file path=ppt/slides/_rels/slide14.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9.png"/><Relationship Id="rId7" Type="http://schemas.openxmlformats.org/officeDocument/2006/relationships/image" Target="../media/image17.pn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2.svg"/><Relationship Id="rId5" Type="http://schemas.openxmlformats.org/officeDocument/2006/relationships/image" Target="../media/image1.png"/><Relationship Id="rId4" Type="http://schemas.openxmlformats.org/officeDocument/2006/relationships/image" Target="../media/image30.sv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2" name="Graphic 21" descr="Earth globe: Americas with solid fill">
            <a:extLst>
              <a:ext uri="{FF2B5EF4-FFF2-40B4-BE49-F238E27FC236}">
                <a16:creationId xmlns:a16="http://schemas.microsoft.com/office/drawing/2014/main" id="{FD2E6249-A1A3-897C-96D5-ABCB300E5C78}"/>
              </a:ext>
            </a:extLst>
          </p:cNvPr>
          <p:cNvPicPr>
            <a:picLocks noChangeAspect="1"/>
          </p:cNvPicPr>
          <p:nvPr/>
        </p:nvPicPr>
        <p:blipFill rotWithShape="1">
          <a:blip r:embed="rId2">
            <a:extLst>
              <a:ext uri="{96DAC541-7B7A-43D3-8B79-37D633B846F1}">
                <asvg:svgBlip xmlns:asvg="http://schemas.microsoft.com/office/drawing/2016/SVG/main" r:embed="rId3"/>
              </a:ext>
            </a:extLst>
          </a:blip>
          <a:srcRect t="19832" b="20452"/>
          <a:stretch/>
        </p:blipFill>
        <p:spPr>
          <a:xfrm>
            <a:off x="353770" y="0"/>
            <a:ext cx="11484460" cy="6858000"/>
          </a:xfrm>
          <a:prstGeom prst="rect">
            <a:avLst/>
          </a:prstGeom>
        </p:spPr>
      </p:pic>
      <p:sp>
        <p:nvSpPr>
          <p:cNvPr id="2" name="Title 1">
            <a:extLst>
              <a:ext uri="{FF2B5EF4-FFF2-40B4-BE49-F238E27FC236}">
                <a16:creationId xmlns:a16="http://schemas.microsoft.com/office/drawing/2014/main" id="{45D6AD08-87E5-42AE-ADE4-ED9E6A9F1C27}"/>
              </a:ext>
            </a:extLst>
          </p:cNvPr>
          <p:cNvSpPr>
            <a:spLocks noGrp="1"/>
          </p:cNvSpPr>
          <p:nvPr>
            <p:ph type="ctrTitle"/>
          </p:nvPr>
        </p:nvSpPr>
        <p:spPr>
          <a:xfrm>
            <a:off x="1898847" y="3835021"/>
            <a:ext cx="8394306" cy="1364776"/>
          </a:xfrm>
        </p:spPr>
        <p:txBody>
          <a:bodyPr anchor="b">
            <a:normAutofit/>
          </a:bodyPr>
          <a:lstStyle/>
          <a:p>
            <a:r>
              <a:rPr lang="en-US" sz="4600" dirty="0"/>
              <a:t>Phytoplankton Biogeography: Where is my Home?</a:t>
            </a:r>
          </a:p>
        </p:txBody>
      </p:sp>
      <p:sp>
        <p:nvSpPr>
          <p:cNvPr id="3" name="Subtitle 2">
            <a:extLst>
              <a:ext uri="{FF2B5EF4-FFF2-40B4-BE49-F238E27FC236}">
                <a16:creationId xmlns:a16="http://schemas.microsoft.com/office/drawing/2014/main" id="{25A6A96A-E29A-2EB7-AC6F-F62A726F5705}"/>
              </a:ext>
            </a:extLst>
          </p:cNvPr>
          <p:cNvSpPr>
            <a:spLocks noGrp="1"/>
          </p:cNvSpPr>
          <p:nvPr>
            <p:ph type="subTitle" idx="1"/>
          </p:nvPr>
        </p:nvSpPr>
        <p:spPr>
          <a:xfrm>
            <a:off x="2619375" y="5308096"/>
            <a:ext cx="6953250" cy="703743"/>
          </a:xfrm>
        </p:spPr>
        <p:txBody>
          <a:bodyPr anchor="t">
            <a:normAutofit/>
          </a:bodyPr>
          <a:lstStyle/>
          <a:p>
            <a:r>
              <a:rPr lang="en-US" dirty="0"/>
              <a:t>A lesson plan created by Lilly T. Blume</a:t>
            </a:r>
          </a:p>
        </p:txBody>
      </p:sp>
      <p:pic>
        <p:nvPicPr>
          <p:cNvPr id="4" name="Picture 3" descr="A black background with a yellow face&#10;&#10;Description automatically generated">
            <a:extLst>
              <a:ext uri="{FF2B5EF4-FFF2-40B4-BE49-F238E27FC236}">
                <a16:creationId xmlns:a16="http://schemas.microsoft.com/office/drawing/2014/main" id="{49BF93B2-2F67-FD10-C3E4-CB74EB0118BC}"/>
              </a:ext>
            </a:extLst>
          </p:cNvPr>
          <p:cNvPicPr>
            <a:picLocks noChangeAspect="1"/>
          </p:cNvPicPr>
          <p:nvPr/>
        </p:nvPicPr>
        <p:blipFill rotWithShape="1">
          <a:blip r:embed="rId4">
            <a:extLst>
              <a:ext uri="{BEBA8EAE-BF5A-486C-A8C5-ECC9F3942E4B}">
                <a14:imgProps xmlns:a14="http://schemas.microsoft.com/office/drawing/2010/main">
                  <a14:imgLayer r:embed="rId5">
                    <a14:imgEffect>
                      <a14:backgroundRemoval t="73870" b="93493" l="47767" r="60651">
                        <a14:foregroundMark x1="53886" y1="92616" x2="53886" y2="92616"/>
                        <a14:foregroundMark x1="53886" y1="93545" x2="53886" y2="93545"/>
                        <a14:foregroundMark x1="50194" y1="74438" x2="50194" y2="74438"/>
                        <a14:foregroundMark x1="50323" y1="78725" x2="50323" y2="78725"/>
                        <a14:foregroundMark x1="57810" y1="73870" x2="57810" y2="73870"/>
                      </a14:backgroundRemoval>
                    </a14:imgEffect>
                  </a14:imgLayer>
                </a14:imgProps>
              </a:ext>
            </a:extLst>
          </a:blip>
          <a:srcRect l="46185" t="72567" r="37650" b="5958"/>
          <a:stretch/>
        </p:blipFill>
        <p:spPr>
          <a:xfrm rot="19309226">
            <a:off x="2598785" y="1851030"/>
            <a:ext cx="1248599" cy="1658749"/>
          </a:xfrm>
          <a:prstGeom prst="rect">
            <a:avLst/>
          </a:prstGeom>
        </p:spPr>
      </p:pic>
      <p:pic>
        <p:nvPicPr>
          <p:cNvPr id="5" name="Picture 4" descr="A black background with a yellow and black spider&#10;&#10;Description automatically generated">
            <a:extLst>
              <a:ext uri="{FF2B5EF4-FFF2-40B4-BE49-F238E27FC236}">
                <a16:creationId xmlns:a16="http://schemas.microsoft.com/office/drawing/2014/main" id="{851AB575-B3E0-EA80-524C-F65D9D2C07F3}"/>
              </a:ext>
            </a:extLst>
          </p:cNvPr>
          <p:cNvPicPr>
            <a:picLocks noChangeAspect="1"/>
          </p:cNvPicPr>
          <p:nvPr/>
        </p:nvPicPr>
        <p:blipFill rotWithShape="1">
          <a:blip r:embed="rId6">
            <a:extLst>
              <a:ext uri="{BEBA8EAE-BF5A-486C-A8C5-ECC9F3942E4B}">
                <a14:imgProps xmlns:a14="http://schemas.microsoft.com/office/drawing/2010/main">
                  <a14:imgLayer r:embed="rId7">
                    <a14:imgEffect>
                      <a14:backgroundRemoval t="10380" b="23186" l="69688" r="96334">
                        <a14:foregroundMark x1="83036" y1="10380" x2="83036" y2="10380"/>
                        <a14:foregroundMark x1="71469" y1="20114" x2="71469" y2="20114"/>
                        <a14:foregroundMark x1="69765" y1="16215" x2="69765" y2="16215"/>
                        <a14:foregroundMark x1="86109" y1="21869" x2="86109" y2="21869"/>
                        <a14:foregroundMark x1="94733" y1="16473" x2="94733" y2="16473"/>
                        <a14:foregroundMark x1="96359" y1="16060" x2="96359" y2="16060"/>
                        <a14:foregroundMark x1="73741" y1="23186" x2="73741" y2="23186"/>
                        <a14:foregroundMark x1="86522" y1="23031" x2="86522" y2="23031"/>
                      </a14:backgroundRemoval>
                    </a14:imgEffect>
                  </a14:imgLayer>
                </a14:imgProps>
              </a:ext>
            </a:extLst>
          </a:blip>
          <a:srcRect l="68241" t="9289" r="2778" b="75464"/>
          <a:stretch/>
        </p:blipFill>
        <p:spPr>
          <a:xfrm rot="9499342">
            <a:off x="7438742" y="2311222"/>
            <a:ext cx="2144200" cy="1128070"/>
          </a:xfrm>
          <a:prstGeom prst="rect">
            <a:avLst/>
          </a:prstGeom>
        </p:spPr>
      </p:pic>
      <p:pic>
        <p:nvPicPr>
          <p:cNvPr id="8" name="Picture 7">
            <a:extLst>
              <a:ext uri="{FF2B5EF4-FFF2-40B4-BE49-F238E27FC236}">
                <a16:creationId xmlns:a16="http://schemas.microsoft.com/office/drawing/2014/main" id="{319392A8-6EE1-7BA2-8C87-7E0AD44F0D85}"/>
              </a:ext>
            </a:extLst>
          </p:cNvPr>
          <p:cNvPicPr>
            <a:picLocks noChangeAspect="1"/>
          </p:cNvPicPr>
          <p:nvPr/>
        </p:nvPicPr>
        <p:blipFill rotWithShape="1">
          <a:blip r:embed="rId8">
            <a:extLst>
              <a:ext uri="{BEBA8EAE-BF5A-486C-A8C5-ECC9F3942E4B}">
                <a14:imgProps xmlns:a14="http://schemas.microsoft.com/office/drawing/2010/main">
                  <a14:imgLayer r:embed="rId9">
                    <a14:imgEffect>
                      <a14:backgroundRemoval t="45520" b="62174" l="3847" r="19236">
                        <a14:foregroundMark x1="9140" y1="51020" x2="9140" y2="51020"/>
                        <a14:foregroundMark x1="8521" y1="51330" x2="8521" y2="51330"/>
                        <a14:foregroundMark x1="11800" y1="45520" x2="11800" y2="45520"/>
                        <a14:foregroundMark x1="19029" y1="56055" x2="19029" y2="56055"/>
                        <a14:foregroundMark x1="18926" y1="56700" x2="18926" y2="56700"/>
                        <a14:foregroundMark x1="19184" y1="56390" x2="19184" y2="56390"/>
                      </a14:backgroundRemoval>
                    </a14:imgEffect>
                  </a14:imgLayer>
                </a14:imgProps>
              </a:ext>
            </a:extLst>
          </a:blip>
          <a:srcRect l="1941" t="43857" r="78841" b="35783"/>
          <a:stretch/>
        </p:blipFill>
        <p:spPr>
          <a:xfrm rot="1501111">
            <a:off x="5785660" y="2159014"/>
            <a:ext cx="1505496" cy="1594932"/>
          </a:xfrm>
          <a:prstGeom prst="rect">
            <a:avLst/>
          </a:prstGeom>
        </p:spPr>
      </p:pic>
      <p:pic>
        <p:nvPicPr>
          <p:cNvPr id="9" name="Picture 8">
            <a:extLst>
              <a:ext uri="{FF2B5EF4-FFF2-40B4-BE49-F238E27FC236}">
                <a16:creationId xmlns:a16="http://schemas.microsoft.com/office/drawing/2014/main" id="{C0931C3D-D1AC-8C82-2735-95735F4091B4}"/>
              </a:ext>
            </a:extLst>
          </p:cNvPr>
          <p:cNvPicPr>
            <a:picLocks noChangeAspect="1"/>
          </p:cNvPicPr>
          <p:nvPr/>
        </p:nvPicPr>
        <p:blipFill rotWithShape="1">
          <a:blip r:embed="rId10">
            <a:extLst>
              <a:ext uri="{BEBA8EAE-BF5A-486C-A8C5-ECC9F3942E4B}">
                <a14:imgProps xmlns:a14="http://schemas.microsoft.com/office/drawing/2010/main">
                  <a14:imgLayer r:embed="rId7">
                    <a14:imgEffect>
                      <a14:backgroundRemoval t="6946" b="28841" l="33824" r="58043">
                        <a14:foregroundMark x1="38187" y1="19855" x2="38187" y2="19855"/>
                        <a14:foregroundMark x1="41312" y1="20036" x2="41312" y2="20036"/>
                        <a14:foregroundMark x1="55306" y1="8133" x2="55306" y2="8133"/>
                        <a14:foregroundMark x1="54919" y1="6997" x2="54919" y2="6997"/>
                        <a14:foregroundMark x1="58043" y1="25252" x2="58043" y2="25252"/>
                        <a14:foregroundMark x1="46682" y1="28841" x2="46682" y2="28841"/>
                        <a14:foregroundMark x1="42241" y1="18823" x2="42241" y2="18823"/>
                        <a14:foregroundMark x1="33824" y1="24787" x2="33824" y2="24787"/>
                      </a14:backgroundRemoval>
                    </a14:imgEffect>
                  </a14:imgLayer>
                </a14:imgProps>
              </a:ext>
            </a:extLst>
          </a:blip>
          <a:srcRect l="32270" t="6232" r="39903" b="68986"/>
          <a:stretch/>
        </p:blipFill>
        <p:spPr>
          <a:xfrm rot="639372">
            <a:off x="4212501" y="2086032"/>
            <a:ext cx="1393878" cy="1241422"/>
          </a:xfrm>
          <a:prstGeom prst="rect">
            <a:avLst/>
          </a:prstGeom>
        </p:spPr>
      </p:pic>
      <p:sp>
        <p:nvSpPr>
          <p:cNvPr id="23" name="TextBox 22">
            <a:extLst>
              <a:ext uri="{FF2B5EF4-FFF2-40B4-BE49-F238E27FC236}">
                <a16:creationId xmlns:a16="http://schemas.microsoft.com/office/drawing/2014/main" id="{1C38F4AC-485F-3F18-2F74-31CF3FB0155E}"/>
              </a:ext>
            </a:extLst>
          </p:cNvPr>
          <p:cNvSpPr txBox="1"/>
          <p:nvPr/>
        </p:nvSpPr>
        <p:spPr>
          <a:xfrm>
            <a:off x="1371600" y="2272553"/>
            <a:ext cx="184731" cy="369332"/>
          </a:xfrm>
          <a:prstGeom prst="rect">
            <a:avLst/>
          </a:prstGeom>
          <a:noFill/>
        </p:spPr>
        <p:txBody>
          <a:bodyPr wrap="none" rtlCol="0">
            <a:spAutoFit/>
          </a:bodyPr>
          <a:lstStyle/>
          <a:p>
            <a:endParaRPr lang="en-US" dirty="0"/>
          </a:p>
        </p:txBody>
      </p:sp>
      <p:pic>
        <p:nvPicPr>
          <p:cNvPr id="1028" name="Picture 4" descr="Virginia Scientists &amp; Educators Alliance (VA SEA) | Virginia Institute of  Marine Science">
            <a:extLst>
              <a:ext uri="{FF2B5EF4-FFF2-40B4-BE49-F238E27FC236}">
                <a16:creationId xmlns:a16="http://schemas.microsoft.com/office/drawing/2014/main" id="{7ADC08FE-86A0-EF47-9F93-6FFBCA6D97A3}"/>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30422" y="0"/>
            <a:ext cx="1766526" cy="1225171"/>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Virginia Institute of Marine Science">
            <a:extLst>
              <a:ext uri="{FF2B5EF4-FFF2-40B4-BE49-F238E27FC236}">
                <a16:creationId xmlns:a16="http://schemas.microsoft.com/office/drawing/2014/main" id="{6E5E00E1-BE4C-67CB-61A3-2E3B2361DE0D}"/>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796948" y="234809"/>
            <a:ext cx="2756647" cy="6963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2371693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E180BC-0F9C-80B9-3EA7-FCDD556F791B}"/>
              </a:ext>
            </a:extLst>
          </p:cNvPr>
          <p:cNvSpPr>
            <a:spLocks noGrp="1"/>
          </p:cNvSpPr>
          <p:nvPr>
            <p:ph type="title"/>
          </p:nvPr>
        </p:nvSpPr>
        <p:spPr>
          <a:xfrm>
            <a:off x="1137034" y="577571"/>
            <a:ext cx="9392421" cy="1330841"/>
          </a:xfrm>
        </p:spPr>
        <p:txBody>
          <a:bodyPr>
            <a:normAutofit/>
          </a:bodyPr>
          <a:lstStyle/>
          <a:p>
            <a:r>
              <a:rPr lang="en-US" b="1" dirty="0"/>
              <a:t>Hello from a scientist!</a:t>
            </a:r>
          </a:p>
        </p:txBody>
      </p:sp>
      <p:sp>
        <p:nvSpPr>
          <p:cNvPr id="3" name="Content Placeholder 2">
            <a:extLst>
              <a:ext uri="{FF2B5EF4-FFF2-40B4-BE49-F238E27FC236}">
                <a16:creationId xmlns:a16="http://schemas.microsoft.com/office/drawing/2014/main" id="{E8F998AB-62B8-52FA-D97C-F6EB831497DF}"/>
              </a:ext>
            </a:extLst>
          </p:cNvPr>
          <p:cNvSpPr>
            <a:spLocks noGrp="1"/>
          </p:cNvSpPr>
          <p:nvPr>
            <p:ph idx="1"/>
          </p:nvPr>
        </p:nvSpPr>
        <p:spPr>
          <a:xfrm>
            <a:off x="1306225" y="2129514"/>
            <a:ext cx="6460554" cy="3947302"/>
          </a:xfrm>
        </p:spPr>
        <p:txBody>
          <a:bodyPr>
            <a:normAutofit/>
          </a:bodyPr>
          <a:lstStyle/>
          <a:p>
            <a:r>
              <a:rPr lang="en-US" dirty="0"/>
              <a:t>My name is Lilly, and I created this lesson plan</a:t>
            </a:r>
          </a:p>
          <a:p>
            <a:r>
              <a:rPr lang="en-US" dirty="0"/>
              <a:t>I am from Germany and came to the U.S. to do my Ph.D.</a:t>
            </a:r>
          </a:p>
          <a:p>
            <a:r>
              <a:rPr lang="en-US" dirty="0"/>
              <a:t>My research interest is in bloom-forming phytoplankton in the Chesapeake Bay</a:t>
            </a:r>
          </a:p>
          <a:p>
            <a:r>
              <a:rPr lang="en-US" dirty="0">
                <a:sym typeface="Wingdings" pitchFamily="2" charset="2"/>
              </a:rPr>
              <a:t>Maybe after this lesson, you will understand why phytoplankton are so cool!</a:t>
            </a:r>
          </a:p>
          <a:p>
            <a:endParaRPr lang="en-US" dirty="0"/>
          </a:p>
        </p:txBody>
      </p:sp>
      <p:pic>
        <p:nvPicPr>
          <p:cNvPr id="16" name="Picture 15" descr="A hand holding a bottle of liquid&#10;&#10;Description automatically generated">
            <a:extLst>
              <a:ext uri="{FF2B5EF4-FFF2-40B4-BE49-F238E27FC236}">
                <a16:creationId xmlns:a16="http://schemas.microsoft.com/office/drawing/2014/main" id="{D8FD4CC5-BC7D-FEBE-4D80-D431A11D18A2}"/>
              </a:ext>
            </a:extLst>
          </p:cNvPr>
          <p:cNvPicPr>
            <a:picLocks noChangeAspect="1"/>
          </p:cNvPicPr>
          <p:nvPr/>
        </p:nvPicPr>
        <p:blipFill>
          <a:blip r:embed="rId3"/>
          <a:stretch>
            <a:fillRect/>
          </a:stretch>
        </p:blipFill>
        <p:spPr>
          <a:xfrm>
            <a:off x="8606047" y="1573862"/>
            <a:ext cx="1247153" cy="1660708"/>
          </a:xfrm>
          <a:prstGeom prst="rect">
            <a:avLst/>
          </a:prstGeom>
        </p:spPr>
      </p:pic>
      <p:pic>
        <p:nvPicPr>
          <p:cNvPr id="23" name="Picture 22" descr="A person in a lab coat&#10;&#10;Description automatically generated">
            <a:extLst>
              <a:ext uri="{FF2B5EF4-FFF2-40B4-BE49-F238E27FC236}">
                <a16:creationId xmlns:a16="http://schemas.microsoft.com/office/drawing/2014/main" id="{1B66C73F-833C-651C-692D-8362EC0A68FE}"/>
              </a:ext>
            </a:extLst>
          </p:cNvPr>
          <p:cNvPicPr>
            <a:picLocks noChangeAspect="1"/>
          </p:cNvPicPr>
          <p:nvPr/>
        </p:nvPicPr>
        <p:blipFill rotWithShape="1">
          <a:blip r:embed="rId4"/>
          <a:srcRect l="7958" t="6651" r="34484" b="18948"/>
          <a:stretch/>
        </p:blipFill>
        <p:spPr>
          <a:xfrm rot="5400000">
            <a:off x="8235444" y="3528382"/>
            <a:ext cx="2329575" cy="2258447"/>
          </a:xfrm>
          <a:prstGeom prst="rect">
            <a:avLst/>
          </a:prstGeom>
        </p:spPr>
      </p:pic>
      <p:pic>
        <p:nvPicPr>
          <p:cNvPr id="19" name="Picture 18">
            <a:extLst>
              <a:ext uri="{FF2B5EF4-FFF2-40B4-BE49-F238E27FC236}">
                <a16:creationId xmlns:a16="http://schemas.microsoft.com/office/drawing/2014/main" id="{290FFBE7-A053-5E19-BD02-F97FC8E6500F}"/>
              </a:ext>
            </a:extLst>
          </p:cNvPr>
          <p:cNvPicPr>
            <a:picLocks noChangeAspect="1"/>
          </p:cNvPicPr>
          <p:nvPr/>
        </p:nvPicPr>
        <p:blipFill rotWithShape="1">
          <a:blip r:embed="rId5"/>
          <a:srcRect l="38899" t="5074" r="7888" b="9750"/>
          <a:stretch/>
        </p:blipFill>
        <p:spPr>
          <a:xfrm>
            <a:off x="9707201" y="2569149"/>
            <a:ext cx="1247152" cy="1330841"/>
          </a:xfrm>
          <a:prstGeom prst="rect">
            <a:avLst/>
          </a:prstGeom>
        </p:spPr>
      </p:pic>
      <p:sp>
        <p:nvSpPr>
          <p:cNvPr id="24" name="Rectangle 23">
            <a:extLst>
              <a:ext uri="{FF2B5EF4-FFF2-40B4-BE49-F238E27FC236}">
                <a16:creationId xmlns:a16="http://schemas.microsoft.com/office/drawing/2014/main" id="{7A25F38E-2B8B-0A93-A386-EE7CFD501297}"/>
              </a:ext>
            </a:extLst>
          </p:cNvPr>
          <p:cNvSpPr/>
          <p:nvPr/>
        </p:nvSpPr>
        <p:spPr>
          <a:xfrm>
            <a:off x="0" y="0"/>
            <a:ext cx="938784" cy="6858000"/>
          </a:xfrm>
          <a:prstGeom prst="rect">
            <a:avLst/>
          </a:prstGeom>
          <a:gradFill flip="none" rotWithShape="1">
            <a:gsLst>
              <a:gs pos="0">
                <a:srgbClr val="00B0F0">
                  <a:tint val="66000"/>
                  <a:satMod val="160000"/>
                  <a:alpha val="80057"/>
                </a:srgbClr>
              </a:gs>
              <a:gs pos="32000">
                <a:srgbClr val="00B0F0">
                  <a:tint val="44500"/>
                  <a:satMod val="160000"/>
                </a:srgbClr>
              </a:gs>
              <a:gs pos="100000">
                <a:schemeClr val="bg1"/>
              </a:gs>
            </a:gsLst>
            <a:lin ang="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TextBox 24">
            <a:extLst>
              <a:ext uri="{FF2B5EF4-FFF2-40B4-BE49-F238E27FC236}">
                <a16:creationId xmlns:a16="http://schemas.microsoft.com/office/drawing/2014/main" id="{D87DDEC8-517E-66C7-901A-491C90FB63BC}"/>
              </a:ext>
            </a:extLst>
          </p:cNvPr>
          <p:cNvSpPr txBox="1"/>
          <p:nvPr/>
        </p:nvSpPr>
        <p:spPr>
          <a:xfrm>
            <a:off x="11265408" y="6400800"/>
            <a:ext cx="803425" cy="369332"/>
          </a:xfrm>
          <a:prstGeom prst="rect">
            <a:avLst/>
          </a:prstGeom>
          <a:noFill/>
        </p:spPr>
        <p:txBody>
          <a:bodyPr wrap="none" rtlCol="0">
            <a:spAutoFit/>
          </a:bodyPr>
          <a:lstStyle/>
          <a:p>
            <a:r>
              <a:rPr lang="en-US" dirty="0"/>
              <a:t>Slide 2</a:t>
            </a:r>
          </a:p>
        </p:txBody>
      </p:sp>
    </p:spTree>
    <p:extLst>
      <p:ext uri="{BB962C8B-B14F-4D97-AF65-F5344CB8AC3E}">
        <p14:creationId xmlns:p14="http://schemas.microsoft.com/office/powerpoint/2010/main" val="82427220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Graphic 8" descr="Presentation with checklist outline">
            <a:extLst>
              <a:ext uri="{FF2B5EF4-FFF2-40B4-BE49-F238E27FC236}">
                <a16:creationId xmlns:a16="http://schemas.microsoft.com/office/drawing/2014/main" id="{AF845E8C-91C9-9713-9EF5-F56AE79CAA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5238124" y="503281"/>
            <a:ext cx="1325563" cy="1325563"/>
          </a:xfrm>
          <a:prstGeom prst="rect">
            <a:avLst/>
          </a:prstGeom>
        </p:spPr>
      </p:pic>
      <p:sp>
        <p:nvSpPr>
          <p:cNvPr id="4" name="Rectangle 3">
            <a:extLst>
              <a:ext uri="{FF2B5EF4-FFF2-40B4-BE49-F238E27FC236}">
                <a16:creationId xmlns:a16="http://schemas.microsoft.com/office/drawing/2014/main" id="{4B211DEC-FAA3-3173-E43D-549254A7D2B4}"/>
              </a:ext>
            </a:extLst>
          </p:cNvPr>
          <p:cNvSpPr/>
          <p:nvPr/>
        </p:nvSpPr>
        <p:spPr>
          <a:xfrm>
            <a:off x="0" y="0"/>
            <a:ext cx="938784" cy="6858000"/>
          </a:xfrm>
          <a:prstGeom prst="rect">
            <a:avLst/>
          </a:prstGeom>
          <a:gradFill flip="none" rotWithShape="1">
            <a:gsLst>
              <a:gs pos="0">
                <a:srgbClr val="00B0F0">
                  <a:tint val="66000"/>
                  <a:satMod val="160000"/>
                  <a:alpha val="80057"/>
                </a:srgbClr>
              </a:gs>
              <a:gs pos="32000">
                <a:srgbClr val="00B0F0">
                  <a:tint val="44500"/>
                  <a:satMod val="160000"/>
                </a:srgbClr>
              </a:gs>
              <a:gs pos="100000">
                <a:schemeClr val="bg1"/>
              </a:gs>
            </a:gsLst>
            <a:lin ang="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itle 1">
            <a:extLst>
              <a:ext uri="{FF2B5EF4-FFF2-40B4-BE49-F238E27FC236}">
                <a16:creationId xmlns:a16="http://schemas.microsoft.com/office/drawing/2014/main" id="{CD6ABC17-C616-E07D-2C0C-69785AF15DB3}"/>
              </a:ext>
            </a:extLst>
          </p:cNvPr>
          <p:cNvSpPr>
            <a:spLocks noGrp="1"/>
          </p:cNvSpPr>
          <p:nvPr>
            <p:ph type="title"/>
          </p:nvPr>
        </p:nvSpPr>
        <p:spPr>
          <a:xfrm>
            <a:off x="1225667" y="445541"/>
            <a:ext cx="10515600" cy="1325563"/>
          </a:xfrm>
        </p:spPr>
        <p:txBody>
          <a:bodyPr/>
          <a:lstStyle/>
          <a:p>
            <a:r>
              <a:rPr lang="en-US" b="1" dirty="0"/>
              <a:t>Today’s Mission</a:t>
            </a:r>
          </a:p>
        </p:txBody>
      </p:sp>
      <p:sp>
        <p:nvSpPr>
          <p:cNvPr id="6" name="Content Placeholder 2">
            <a:extLst>
              <a:ext uri="{FF2B5EF4-FFF2-40B4-BE49-F238E27FC236}">
                <a16:creationId xmlns:a16="http://schemas.microsoft.com/office/drawing/2014/main" id="{EFE28197-B4F2-D7DF-652D-2B592C173BC8}"/>
              </a:ext>
            </a:extLst>
          </p:cNvPr>
          <p:cNvSpPr>
            <a:spLocks noGrp="1"/>
          </p:cNvSpPr>
          <p:nvPr>
            <p:ph idx="1"/>
          </p:nvPr>
        </p:nvSpPr>
        <p:spPr>
          <a:xfrm>
            <a:off x="1225667" y="1886585"/>
            <a:ext cx="10515600" cy="4351338"/>
          </a:xfrm>
        </p:spPr>
        <p:txBody>
          <a:bodyPr/>
          <a:lstStyle/>
          <a:p>
            <a:r>
              <a:rPr lang="en-US" dirty="0"/>
              <a:t>In this lesson, you will</a:t>
            </a:r>
          </a:p>
          <a:p>
            <a:pPr lvl="1"/>
            <a:r>
              <a:rPr lang="en-US" dirty="0"/>
              <a:t>Familiarize yourself with phytoplankton and the concept of biogeography</a:t>
            </a:r>
          </a:p>
          <a:p>
            <a:pPr lvl="1"/>
            <a:r>
              <a:rPr lang="en-US" dirty="0"/>
              <a:t>Solve a puzzle by using this newly gained knowledge to help a colleague scientist figure out where in the ocean their phytoplankton samples were collected from</a:t>
            </a:r>
          </a:p>
          <a:p>
            <a:pPr lvl="1"/>
            <a:r>
              <a:rPr lang="en-US" dirty="0"/>
              <a:t>Brainstorm about the impacts that climate change may have on phytoplankton biogeography</a:t>
            </a:r>
          </a:p>
          <a:p>
            <a:endParaRPr lang="en-US" dirty="0"/>
          </a:p>
          <a:p>
            <a:r>
              <a:rPr lang="en-US" dirty="0"/>
              <a:t>But most importantly, you’re going to step into the shoes of a scientist in this lesson. Happy researching!</a:t>
            </a:r>
          </a:p>
        </p:txBody>
      </p:sp>
      <p:pic>
        <p:nvPicPr>
          <p:cNvPr id="7" name="Graphic 6" descr="Earth globe: Americas with solid fill">
            <a:extLst>
              <a:ext uri="{FF2B5EF4-FFF2-40B4-BE49-F238E27FC236}">
                <a16:creationId xmlns:a16="http://schemas.microsoft.com/office/drawing/2014/main" id="{4BAEC8A5-C973-7439-09B6-11B27DDBEA0C}"/>
              </a:ext>
            </a:extLst>
          </p:cNvPr>
          <p:cNvPicPr>
            <a:picLocks noChangeAspect="1"/>
          </p:cNvPicPr>
          <p:nvPr/>
        </p:nvPicPr>
        <p:blipFill rotWithShape="1">
          <a:blip r:embed="rId4">
            <a:extLst>
              <a:ext uri="{96DAC541-7B7A-43D3-8B79-37D633B846F1}">
                <asvg:svgBlip xmlns:asvg="http://schemas.microsoft.com/office/drawing/2016/SVG/main" r:embed="rId5"/>
              </a:ext>
            </a:extLst>
          </a:blip>
          <a:srcRect t="8260" b="7978"/>
          <a:stretch/>
        </p:blipFill>
        <p:spPr>
          <a:xfrm>
            <a:off x="5730217" y="262720"/>
            <a:ext cx="1223526" cy="1024836"/>
          </a:xfrm>
          <a:prstGeom prst="rect">
            <a:avLst/>
          </a:prstGeom>
        </p:spPr>
      </p:pic>
      <p:sp>
        <p:nvSpPr>
          <p:cNvPr id="11" name="TextBox 10">
            <a:extLst>
              <a:ext uri="{FF2B5EF4-FFF2-40B4-BE49-F238E27FC236}">
                <a16:creationId xmlns:a16="http://schemas.microsoft.com/office/drawing/2014/main" id="{0CAD7AB3-AE58-CB93-847F-3E4BD5A30319}"/>
              </a:ext>
            </a:extLst>
          </p:cNvPr>
          <p:cNvSpPr txBox="1"/>
          <p:nvPr/>
        </p:nvSpPr>
        <p:spPr>
          <a:xfrm>
            <a:off x="11265408" y="6400800"/>
            <a:ext cx="803425" cy="369332"/>
          </a:xfrm>
          <a:prstGeom prst="rect">
            <a:avLst/>
          </a:prstGeom>
          <a:noFill/>
        </p:spPr>
        <p:txBody>
          <a:bodyPr wrap="none" rtlCol="0">
            <a:spAutoFit/>
          </a:bodyPr>
          <a:lstStyle/>
          <a:p>
            <a:r>
              <a:rPr lang="en-US" dirty="0"/>
              <a:t>Slide 3</a:t>
            </a:r>
          </a:p>
        </p:txBody>
      </p:sp>
    </p:spTree>
    <p:extLst>
      <p:ext uri="{BB962C8B-B14F-4D97-AF65-F5344CB8AC3E}">
        <p14:creationId xmlns:p14="http://schemas.microsoft.com/office/powerpoint/2010/main" val="118906740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9023B1-780A-7153-18D3-AA1DE1C63135}"/>
              </a:ext>
            </a:extLst>
          </p:cNvPr>
          <p:cNvSpPr>
            <a:spLocks noGrp="1"/>
          </p:cNvSpPr>
          <p:nvPr>
            <p:ph type="title"/>
          </p:nvPr>
        </p:nvSpPr>
        <p:spPr>
          <a:xfrm>
            <a:off x="1225667" y="445541"/>
            <a:ext cx="10515600" cy="1325563"/>
          </a:xfrm>
        </p:spPr>
        <p:txBody>
          <a:bodyPr/>
          <a:lstStyle/>
          <a:p>
            <a:r>
              <a:rPr lang="en-US" b="1" dirty="0"/>
              <a:t>Phytoplankton</a:t>
            </a:r>
          </a:p>
        </p:txBody>
      </p:sp>
      <p:sp>
        <p:nvSpPr>
          <p:cNvPr id="3" name="Content Placeholder 2">
            <a:extLst>
              <a:ext uri="{FF2B5EF4-FFF2-40B4-BE49-F238E27FC236}">
                <a16:creationId xmlns:a16="http://schemas.microsoft.com/office/drawing/2014/main" id="{F95466BF-8AE3-B22F-0EF3-831063321A37}"/>
              </a:ext>
            </a:extLst>
          </p:cNvPr>
          <p:cNvSpPr>
            <a:spLocks noGrp="1"/>
          </p:cNvSpPr>
          <p:nvPr>
            <p:ph idx="1"/>
          </p:nvPr>
        </p:nvSpPr>
        <p:spPr>
          <a:xfrm>
            <a:off x="1225667" y="1886585"/>
            <a:ext cx="10515600" cy="4351338"/>
          </a:xfrm>
        </p:spPr>
        <p:txBody>
          <a:bodyPr/>
          <a:lstStyle/>
          <a:p>
            <a:r>
              <a:rPr lang="en-US" dirty="0"/>
              <a:t>Phytoplankton are everywhere in our oceans. </a:t>
            </a:r>
          </a:p>
          <a:p>
            <a:pPr lvl="1"/>
            <a:r>
              <a:rPr lang="en-US" dirty="0"/>
              <a:t>They are found in every river, lake and estuary, too!</a:t>
            </a:r>
          </a:p>
          <a:p>
            <a:r>
              <a:rPr lang="en-US" dirty="0"/>
              <a:t>They are tiny (microscopically small) microorganisms.</a:t>
            </a:r>
          </a:p>
        </p:txBody>
      </p:sp>
      <p:pic>
        <p:nvPicPr>
          <p:cNvPr id="12" name="Picture 11" descr="A close up of a circle&#10;&#10;Description automatically generated">
            <a:extLst>
              <a:ext uri="{FF2B5EF4-FFF2-40B4-BE49-F238E27FC236}">
                <a16:creationId xmlns:a16="http://schemas.microsoft.com/office/drawing/2014/main" id="{A1F292DF-6862-D0A2-1F3F-91BFC9FAC704}"/>
              </a:ext>
            </a:extLst>
          </p:cNvPr>
          <p:cNvPicPr>
            <a:picLocks noChangeAspect="1"/>
          </p:cNvPicPr>
          <p:nvPr/>
        </p:nvPicPr>
        <p:blipFill rotWithShape="1">
          <a:blip r:embed="rId3"/>
          <a:srcRect l="14256" r="11384"/>
          <a:stretch/>
        </p:blipFill>
        <p:spPr>
          <a:xfrm rot="5400000">
            <a:off x="6016998" y="3616175"/>
            <a:ext cx="2725500" cy="2748958"/>
          </a:xfrm>
          <a:prstGeom prst="rect">
            <a:avLst/>
          </a:prstGeom>
        </p:spPr>
      </p:pic>
      <p:pic>
        <p:nvPicPr>
          <p:cNvPr id="9" name="Graphic 8" descr="Microscope outline">
            <a:extLst>
              <a:ext uri="{FF2B5EF4-FFF2-40B4-BE49-F238E27FC236}">
                <a16:creationId xmlns:a16="http://schemas.microsoft.com/office/drawing/2014/main" id="{53476541-F778-1343-E4C2-8DA96EBD7FF6}"/>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8583910" y="5439004"/>
            <a:ext cx="914400" cy="914400"/>
          </a:xfrm>
          <a:prstGeom prst="rect">
            <a:avLst/>
          </a:prstGeom>
        </p:spPr>
      </p:pic>
      <p:sp>
        <p:nvSpPr>
          <p:cNvPr id="13" name="TextBox 12">
            <a:extLst>
              <a:ext uri="{FF2B5EF4-FFF2-40B4-BE49-F238E27FC236}">
                <a16:creationId xmlns:a16="http://schemas.microsoft.com/office/drawing/2014/main" id="{8E9E436A-EACF-7FE7-2FE5-92C0806015AD}"/>
              </a:ext>
            </a:extLst>
          </p:cNvPr>
          <p:cNvSpPr txBox="1"/>
          <p:nvPr/>
        </p:nvSpPr>
        <p:spPr>
          <a:xfrm>
            <a:off x="8754227" y="3877588"/>
            <a:ext cx="1617751" cy="369332"/>
          </a:xfrm>
          <a:prstGeom prst="rect">
            <a:avLst/>
          </a:prstGeom>
          <a:noFill/>
        </p:spPr>
        <p:txBody>
          <a:bodyPr wrap="none" rtlCol="0">
            <a:spAutoFit/>
          </a:bodyPr>
          <a:lstStyle/>
          <a:p>
            <a:r>
              <a:rPr lang="en-US" dirty="0"/>
              <a:t>Yes, very small!</a:t>
            </a:r>
          </a:p>
        </p:txBody>
      </p:sp>
      <p:sp>
        <p:nvSpPr>
          <p:cNvPr id="14" name="TextBox 13">
            <a:extLst>
              <a:ext uri="{FF2B5EF4-FFF2-40B4-BE49-F238E27FC236}">
                <a16:creationId xmlns:a16="http://schemas.microsoft.com/office/drawing/2014/main" id="{3FCCA54E-3E6F-6089-033A-BBDED3E830CD}"/>
              </a:ext>
            </a:extLst>
          </p:cNvPr>
          <p:cNvSpPr txBox="1"/>
          <p:nvPr/>
        </p:nvSpPr>
        <p:spPr>
          <a:xfrm>
            <a:off x="8754227" y="4440516"/>
            <a:ext cx="2987040" cy="923330"/>
          </a:xfrm>
          <a:prstGeom prst="rect">
            <a:avLst/>
          </a:prstGeom>
          <a:noFill/>
        </p:spPr>
        <p:txBody>
          <a:bodyPr wrap="square" rtlCol="0">
            <a:spAutoFit/>
          </a:bodyPr>
          <a:lstStyle/>
          <a:p>
            <a:r>
              <a:rPr lang="en-US" dirty="0"/>
              <a:t>What you can see here is a cultured phytoplankton from the Chesapeake Bay.</a:t>
            </a:r>
          </a:p>
        </p:txBody>
      </p:sp>
      <p:pic>
        <p:nvPicPr>
          <p:cNvPr id="15" name="Picture 14" descr="A close up of a circle&#10;&#10;Description automatically generated">
            <a:extLst>
              <a:ext uri="{FF2B5EF4-FFF2-40B4-BE49-F238E27FC236}">
                <a16:creationId xmlns:a16="http://schemas.microsoft.com/office/drawing/2014/main" id="{57C6747F-4C11-4AFB-BC92-44C336EFD185}"/>
              </a:ext>
            </a:extLst>
          </p:cNvPr>
          <p:cNvPicPr>
            <a:picLocks noChangeAspect="1"/>
          </p:cNvPicPr>
          <p:nvPr/>
        </p:nvPicPr>
        <p:blipFill rotWithShape="1">
          <a:blip r:embed="rId3"/>
          <a:srcRect l="23483" t="34164" r="57572" b="41444"/>
          <a:stretch/>
        </p:blipFill>
        <p:spPr>
          <a:xfrm rot="5400000">
            <a:off x="2844972" y="3805019"/>
            <a:ext cx="2592917" cy="2503854"/>
          </a:xfrm>
          <a:prstGeom prst="ellipse">
            <a:avLst/>
          </a:prstGeom>
        </p:spPr>
      </p:pic>
      <p:cxnSp>
        <p:nvCxnSpPr>
          <p:cNvPr id="17" name="Straight Connector 16">
            <a:extLst>
              <a:ext uri="{FF2B5EF4-FFF2-40B4-BE49-F238E27FC236}">
                <a16:creationId xmlns:a16="http://schemas.microsoft.com/office/drawing/2014/main" id="{D5EB2F88-32D4-A3AA-3FF8-F4DC576AF074}"/>
              </a:ext>
            </a:extLst>
          </p:cNvPr>
          <p:cNvCxnSpPr>
            <a:cxnSpLocks/>
            <a:stCxn id="15" idx="1"/>
            <a:endCxn id="22" idx="0"/>
          </p:cNvCxnSpPr>
          <p:nvPr/>
        </p:nvCxnSpPr>
        <p:spPr>
          <a:xfrm flipV="1">
            <a:off x="5026677" y="3991517"/>
            <a:ext cx="2434120" cy="148695"/>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A8DE38EF-6CA3-29B5-7E35-E2DAF8505DF3}"/>
              </a:ext>
            </a:extLst>
          </p:cNvPr>
          <p:cNvCxnSpPr>
            <a:cxnSpLocks/>
            <a:stCxn id="15" idx="7"/>
            <a:endCxn id="22" idx="4"/>
          </p:cNvCxnSpPr>
          <p:nvPr/>
        </p:nvCxnSpPr>
        <p:spPr>
          <a:xfrm flipV="1">
            <a:off x="5026677" y="4572000"/>
            <a:ext cx="2434120" cy="140168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22" name="Oval 21">
            <a:extLst>
              <a:ext uri="{FF2B5EF4-FFF2-40B4-BE49-F238E27FC236}">
                <a16:creationId xmlns:a16="http://schemas.microsoft.com/office/drawing/2014/main" id="{1E66375A-8A00-85E9-A744-C329AC622FB1}"/>
              </a:ext>
            </a:extLst>
          </p:cNvPr>
          <p:cNvSpPr/>
          <p:nvPr/>
        </p:nvSpPr>
        <p:spPr>
          <a:xfrm>
            <a:off x="7159637" y="3991517"/>
            <a:ext cx="602319" cy="580483"/>
          </a:xfrm>
          <a:prstGeom prst="ellipse">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FDCCAA94-7DD6-0700-6A9B-013BDB32F414}"/>
              </a:ext>
            </a:extLst>
          </p:cNvPr>
          <p:cNvSpPr/>
          <p:nvPr/>
        </p:nvSpPr>
        <p:spPr>
          <a:xfrm>
            <a:off x="0" y="0"/>
            <a:ext cx="938784" cy="6858000"/>
          </a:xfrm>
          <a:prstGeom prst="rect">
            <a:avLst/>
          </a:prstGeom>
          <a:gradFill flip="none" rotWithShape="1">
            <a:gsLst>
              <a:gs pos="0">
                <a:srgbClr val="00B0F0">
                  <a:tint val="66000"/>
                  <a:satMod val="160000"/>
                  <a:alpha val="80057"/>
                </a:srgbClr>
              </a:gs>
              <a:gs pos="32000">
                <a:srgbClr val="00B0F0">
                  <a:tint val="44500"/>
                  <a:satMod val="160000"/>
                </a:srgbClr>
              </a:gs>
              <a:gs pos="100000">
                <a:schemeClr val="bg1"/>
              </a:gs>
            </a:gsLst>
            <a:lin ang="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3" name="TextBox 32">
            <a:extLst>
              <a:ext uri="{FF2B5EF4-FFF2-40B4-BE49-F238E27FC236}">
                <a16:creationId xmlns:a16="http://schemas.microsoft.com/office/drawing/2014/main" id="{A725562E-7EB9-DE86-9591-533FDF054857}"/>
              </a:ext>
            </a:extLst>
          </p:cNvPr>
          <p:cNvSpPr txBox="1"/>
          <p:nvPr/>
        </p:nvSpPr>
        <p:spPr>
          <a:xfrm>
            <a:off x="11265408" y="6400800"/>
            <a:ext cx="803425" cy="369332"/>
          </a:xfrm>
          <a:prstGeom prst="rect">
            <a:avLst/>
          </a:prstGeom>
          <a:noFill/>
        </p:spPr>
        <p:txBody>
          <a:bodyPr wrap="none" rtlCol="0">
            <a:spAutoFit/>
          </a:bodyPr>
          <a:lstStyle/>
          <a:p>
            <a:r>
              <a:rPr lang="en-US" dirty="0"/>
              <a:t>Slide 4</a:t>
            </a:r>
          </a:p>
        </p:txBody>
      </p:sp>
    </p:spTree>
    <p:extLst>
      <p:ext uri="{BB962C8B-B14F-4D97-AF65-F5344CB8AC3E}">
        <p14:creationId xmlns:p14="http://schemas.microsoft.com/office/powerpoint/2010/main" val="285560770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95466BF-8AE3-B22F-0EF3-831063321A37}"/>
              </a:ext>
            </a:extLst>
          </p:cNvPr>
          <p:cNvSpPr>
            <a:spLocks noGrp="1"/>
          </p:cNvSpPr>
          <p:nvPr>
            <p:ph idx="1"/>
          </p:nvPr>
        </p:nvSpPr>
        <p:spPr>
          <a:xfrm>
            <a:off x="1302434" y="1822805"/>
            <a:ext cx="10231198" cy="4351338"/>
          </a:xfrm>
        </p:spPr>
        <p:txBody>
          <a:bodyPr/>
          <a:lstStyle/>
          <a:p>
            <a:r>
              <a:rPr lang="en-US" dirty="0"/>
              <a:t>Phytoplankton are primary producers – they photosynthesize. </a:t>
            </a:r>
          </a:p>
          <a:p>
            <a:r>
              <a:rPr lang="en-US" dirty="0"/>
              <a:t>Do you know what this means?</a:t>
            </a:r>
          </a:p>
          <a:p>
            <a:pPr lvl="1"/>
            <a:r>
              <a:rPr lang="en-US" dirty="0"/>
              <a:t>About every second breath of oxygen we take was made by phytoplankton!</a:t>
            </a:r>
          </a:p>
          <a:p>
            <a:r>
              <a:rPr lang="en-US" dirty="0"/>
              <a:t>There are many different phytoplankton groups.</a:t>
            </a:r>
          </a:p>
          <a:p>
            <a:pPr lvl="1"/>
            <a:r>
              <a:rPr lang="en-US" dirty="0"/>
              <a:t>Thousands of different species.</a:t>
            </a:r>
          </a:p>
        </p:txBody>
      </p:sp>
      <p:sp>
        <p:nvSpPr>
          <p:cNvPr id="8" name="Title 1">
            <a:extLst>
              <a:ext uri="{FF2B5EF4-FFF2-40B4-BE49-F238E27FC236}">
                <a16:creationId xmlns:a16="http://schemas.microsoft.com/office/drawing/2014/main" id="{D3020AAF-B109-595C-D455-CA63FF0FB4C4}"/>
              </a:ext>
            </a:extLst>
          </p:cNvPr>
          <p:cNvSpPr txBox="1">
            <a:spLocks/>
          </p:cNvSpPr>
          <p:nvPr/>
        </p:nvSpPr>
        <p:spPr>
          <a:xfrm>
            <a:off x="1225667" y="445541"/>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b="1" dirty="0"/>
              <a:t>Phytoplankton</a:t>
            </a:r>
          </a:p>
        </p:txBody>
      </p:sp>
      <p:sp>
        <p:nvSpPr>
          <p:cNvPr id="13" name="TextBox 12">
            <a:extLst>
              <a:ext uri="{FF2B5EF4-FFF2-40B4-BE49-F238E27FC236}">
                <a16:creationId xmlns:a16="http://schemas.microsoft.com/office/drawing/2014/main" id="{01F84CA2-7A9E-67D6-D656-D21A325C2E63}"/>
              </a:ext>
            </a:extLst>
          </p:cNvPr>
          <p:cNvSpPr txBox="1"/>
          <p:nvPr/>
        </p:nvSpPr>
        <p:spPr>
          <a:xfrm>
            <a:off x="1622521" y="5257048"/>
            <a:ext cx="9591024" cy="461665"/>
          </a:xfrm>
          <a:prstGeom prst="rect">
            <a:avLst/>
          </a:prstGeom>
          <a:noFill/>
        </p:spPr>
        <p:txBody>
          <a:bodyPr wrap="none" rtlCol="0">
            <a:spAutoFit/>
          </a:bodyPr>
          <a:lstStyle/>
          <a:p>
            <a:r>
              <a:rPr lang="en-US" sz="2400" b="1" dirty="0">
                <a:solidFill>
                  <a:schemeClr val="accent5">
                    <a:lumMod val="75000"/>
                  </a:schemeClr>
                </a:solidFill>
              </a:rPr>
              <a:t>These groups and species are not homogenously distributed in our ocean!</a:t>
            </a:r>
          </a:p>
        </p:txBody>
      </p:sp>
      <p:sp>
        <p:nvSpPr>
          <p:cNvPr id="15" name="Rectangle 14">
            <a:extLst>
              <a:ext uri="{FF2B5EF4-FFF2-40B4-BE49-F238E27FC236}">
                <a16:creationId xmlns:a16="http://schemas.microsoft.com/office/drawing/2014/main" id="{DB3F86D8-E9EA-578D-0D91-B8C649EF24CD}"/>
              </a:ext>
            </a:extLst>
          </p:cNvPr>
          <p:cNvSpPr/>
          <p:nvPr/>
        </p:nvSpPr>
        <p:spPr>
          <a:xfrm>
            <a:off x="0" y="0"/>
            <a:ext cx="938784" cy="6858000"/>
          </a:xfrm>
          <a:prstGeom prst="rect">
            <a:avLst/>
          </a:prstGeom>
          <a:gradFill flip="none" rotWithShape="1">
            <a:gsLst>
              <a:gs pos="0">
                <a:srgbClr val="00B0F0">
                  <a:tint val="66000"/>
                  <a:satMod val="160000"/>
                  <a:alpha val="80057"/>
                </a:srgbClr>
              </a:gs>
              <a:gs pos="32000">
                <a:srgbClr val="00B0F0">
                  <a:tint val="44500"/>
                  <a:satMod val="160000"/>
                </a:srgbClr>
              </a:gs>
              <a:gs pos="100000">
                <a:schemeClr val="bg1"/>
              </a:gs>
            </a:gsLst>
            <a:lin ang="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0" name="Picture 19">
            <a:extLst>
              <a:ext uri="{FF2B5EF4-FFF2-40B4-BE49-F238E27FC236}">
                <a16:creationId xmlns:a16="http://schemas.microsoft.com/office/drawing/2014/main" id="{7B2B968F-6652-E314-5035-C8E77FCED97B}"/>
              </a:ext>
            </a:extLst>
          </p:cNvPr>
          <p:cNvPicPr>
            <a:picLocks noChangeAspect="1"/>
          </p:cNvPicPr>
          <p:nvPr/>
        </p:nvPicPr>
        <p:blipFill>
          <a:blip r:embed="rId3"/>
          <a:stretch>
            <a:fillRect/>
          </a:stretch>
        </p:blipFill>
        <p:spPr>
          <a:xfrm>
            <a:off x="4470008" y="4370470"/>
            <a:ext cx="3338322" cy="1050639"/>
          </a:xfrm>
          <a:prstGeom prst="rect">
            <a:avLst/>
          </a:prstGeom>
        </p:spPr>
      </p:pic>
      <p:sp>
        <p:nvSpPr>
          <p:cNvPr id="21" name="TextBox 20">
            <a:extLst>
              <a:ext uri="{FF2B5EF4-FFF2-40B4-BE49-F238E27FC236}">
                <a16:creationId xmlns:a16="http://schemas.microsoft.com/office/drawing/2014/main" id="{E6AD699F-CDF3-3CE6-161B-D846E37EB763}"/>
              </a:ext>
            </a:extLst>
          </p:cNvPr>
          <p:cNvSpPr txBox="1"/>
          <p:nvPr/>
        </p:nvSpPr>
        <p:spPr>
          <a:xfrm>
            <a:off x="11265408" y="6400800"/>
            <a:ext cx="803425" cy="369332"/>
          </a:xfrm>
          <a:prstGeom prst="rect">
            <a:avLst/>
          </a:prstGeom>
          <a:noFill/>
        </p:spPr>
        <p:txBody>
          <a:bodyPr wrap="none" rtlCol="0">
            <a:spAutoFit/>
          </a:bodyPr>
          <a:lstStyle/>
          <a:p>
            <a:r>
              <a:rPr lang="en-US" dirty="0"/>
              <a:t>Slide 6</a:t>
            </a:r>
          </a:p>
        </p:txBody>
      </p:sp>
    </p:spTree>
    <p:extLst>
      <p:ext uri="{BB962C8B-B14F-4D97-AF65-F5344CB8AC3E}">
        <p14:creationId xmlns:p14="http://schemas.microsoft.com/office/powerpoint/2010/main" val="161320250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671A0D24-2402-69D8-B922-1B5BB16334A2}"/>
              </a:ext>
            </a:extLst>
          </p:cNvPr>
          <p:cNvSpPr/>
          <p:nvPr/>
        </p:nvSpPr>
        <p:spPr>
          <a:xfrm>
            <a:off x="0" y="0"/>
            <a:ext cx="938784" cy="6858000"/>
          </a:xfrm>
          <a:prstGeom prst="rect">
            <a:avLst/>
          </a:prstGeom>
          <a:gradFill flip="none" rotWithShape="1">
            <a:gsLst>
              <a:gs pos="0">
                <a:srgbClr val="00B0F0">
                  <a:tint val="66000"/>
                  <a:satMod val="160000"/>
                  <a:alpha val="80057"/>
                </a:srgbClr>
              </a:gs>
              <a:gs pos="32000">
                <a:srgbClr val="00B0F0">
                  <a:tint val="44500"/>
                  <a:satMod val="160000"/>
                </a:srgbClr>
              </a:gs>
              <a:gs pos="100000">
                <a:schemeClr val="bg1"/>
              </a:gs>
            </a:gsLst>
            <a:lin ang="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itle 1">
            <a:extLst>
              <a:ext uri="{FF2B5EF4-FFF2-40B4-BE49-F238E27FC236}">
                <a16:creationId xmlns:a16="http://schemas.microsoft.com/office/drawing/2014/main" id="{6A4C2610-F283-0A55-1688-6823C1408A14}"/>
              </a:ext>
            </a:extLst>
          </p:cNvPr>
          <p:cNvSpPr txBox="1">
            <a:spLocks/>
          </p:cNvSpPr>
          <p:nvPr/>
        </p:nvSpPr>
        <p:spPr>
          <a:xfrm>
            <a:off x="1225667" y="445541"/>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b="1" dirty="0"/>
              <a:t>Abiotic Factors</a:t>
            </a:r>
          </a:p>
        </p:txBody>
      </p:sp>
      <p:sp>
        <p:nvSpPr>
          <p:cNvPr id="6" name="Content Placeholder 2">
            <a:extLst>
              <a:ext uri="{FF2B5EF4-FFF2-40B4-BE49-F238E27FC236}">
                <a16:creationId xmlns:a16="http://schemas.microsoft.com/office/drawing/2014/main" id="{34302AAE-7C71-C7CE-8297-5EE4FBCB8952}"/>
              </a:ext>
            </a:extLst>
          </p:cNvPr>
          <p:cNvSpPr>
            <a:spLocks noGrp="1"/>
          </p:cNvSpPr>
          <p:nvPr>
            <p:ph idx="1"/>
          </p:nvPr>
        </p:nvSpPr>
        <p:spPr>
          <a:xfrm>
            <a:off x="1302434" y="1822805"/>
            <a:ext cx="10231198" cy="4351338"/>
          </a:xfrm>
        </p:spPr>
        <p:txBody>
          <a:bodyPr/>
          <a:lstStyle/>
          <a:p>
            <a:r>
              <a:rPr lang="en-US" dirty="0"/>
              <a:t>Abiotic factors are physical (non-living) factors that can shape an environment and habitat</a:t>
            </a:r>
          </a:p>
          <a:p>
            <a:r>
              <a:rPr lang="en-US" dirty="0"/>
              <a:t>Here are some that influence the geographic distribution of phytoplankton</a:t>
            </a:r>
          </a:p>
          <a:p>
            <a:pPr lvl="1"/>
            <a:r>
              <a:rPr lang="en-US" dirty="0"/>
              <a:t>Sea surface temperature, salinity, nutrients</a:t>
            </a:r>
          </a:p>
        </p:txBody>
      </p:sp>
      <p:sp>
        <p:nvSpPr>
          <p:cNvPr id="7" name="TextBox 6">
            <a:extLst>
              <a:ext uri="{FF2B5EF4-FFF2-40B4-BE49-F238E27FC236}">
                <a16:creationId xmlns:a16="http://schemas.microsoft.com/office/drawing/2014/main" id="{714670DE-24A6-0C4C-6AA0-544A1505327C}"/>
              </a:ext>
            </a:extLst>
          </p:cNvPr>
          <p:cNvSpPr txBox="1"/>
          <p:nvPr/>
        </p:nvSpPr>
        <p:spPr>
          <a:xfrm>
            <a:off x="3806464" y="4495424"/>
            <a:ext cx="6627327" cy="461665"/>
          </a:xfrm>
          <a:prstGeom prst="rect">
            <a:avLst/>
          </a:prstGeom>
          <a:noFill/>
        </p:spPr>
        <p:txBody>
          <a:bodyPr wrap="none" rtlCol="0">
            <a:spAutoFit/>
          </a:bodyPr>
          <a:lstStyle/>
          <a:p>
            <a:r>
              <a:rPr lang="en-US" sz="2400" b="1" dirty="0">
                <a:solidFill>
                  <a:schemeClr val="accent5">
                    <a:lumMod val="75000"/>
                  </a:schemeClr>
                </a:solidFill>
              </a:rPr>
              <a:t>We start to drift into the concept of biogeography!</a:t>
            </a:r>
          </a:p>
        </p:txBody>
      </p:sp>
      <p:sp>
        <p:nvSpPr>
          <p:cNvPr id="8" name="Bent-Up Arrow 7">
            <a:extLst>
              <a:ext uri="{FF2B5EF4-FFF2-40B4-BE49-F238E27FC236}">
                <a16:creationId xmlns:a16="http://schemas.microsoft.com/office/drawing/2014/main" id="{E7C87BA2-0650-9847-D09B-DD30CFC6BEF2}"/>
              </a:ext>
            </a:extLst>
          </p:cNvPr>
          <p:cNvSpPr/>
          <p:nvPr/>
        </p:nvSpPr>
        <p:spPr>
          <a:xfrm rot="5400000">
            <a:off x="3004273" y="4204102"/>
            <a:ext cx="675249" cy="675249"/>
          </a:xfrm>
          <a:prstGeom prst="bentUpArrow">
            <a:avLst>
              <a:gd name="adj1" fmla="val 16667"/>
              <a:gd name="adj2" fmla="val 28125"/>
              <a:gd name="adj3" fmla="val 31250"/>
            </a:avLst>
          </a:prstGeom>
          <a:solidFill>
            <a:schemeClr val="accent6">
              <a:lumMod val="20000"/>
              <a:lumOff val="80000"/>
            </a:schemeClr>
          </a:solidFill>
          <a:ln w="28575">
            <a:solidFill>
              <a:schemeClr val="accent6">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596A625E-596E-1E8E-615D-A4C51044228C}"/>
              </a:ext>
            </a:extLst>
          </p:cNvPr>
          <p:cNvSpPr txBox="1"/>
          <p:nvPr/>
        </p:nvSpPr>
        <p:spPr>
          <a:xfrm>
            <a:off x="11265408" y="6400800"/>
            <a:ext cx="803425" cy="369332"/>
          </a:xfrm>
          <a:prstGeom prst="rect">
            <a:avLst/>
          </a:prstGeom>
          <a:noFill/>
        </p:spPr>
        <p:txBody>
          <a:bodyPr wrap="none" rtlCol="0">
            <a:spAutoFit/>
          </a:bodyPr>
          <a:lstStyle/>
          <a:p>
            <a:r>
              <a:rPr lang="en-US" dirty="0"/>
              <a:t>Slide 7</a:t>
            </a:r>
          </a:p>
        </p:txBody>
      </p:sp>
      <p:pic>
        <p:nvPicPr>
          <p:cNvPr id="10" name="Graphic 9" descr="Earth globe: Americas with solid fill">
            <a:extLst>
              <a:ext uri="{FF2B5EF4-FFF2-40B4-BE49-F238E27FC236}">
                <a16:creationId xmlns:a16="http://schemas.microsoft.com/office/drawing/2014/main" id="{BC948FD3-75CE-DCF0-634F-0C680BC49698}"/>
              </a:ext>
            </a:extLst>
          </p:cNvPr>
          <p:cNvPicPr>
            <a:picLocks noChangeAspect="1"/>
          </p:cNvPicPr>
          <p:nvPr/>
        </p:nvPicPr>
        <p:blipFill rotWithShape="1">
          <a:blip r:embed="rId2">
            <a:extLst>
              <a:ext uri="{96DAC541-7B7A-43D3-8B79-37D633B846F1}">
                <asvg:svgBlip xmlns:asvg="http://schemas.microsoft.com/office/drawing/2016/SVG/main" r:embed="rId3"/>
              </a:ext>
            </a:extLst>
          </a:blip>
          <a:srcRect t="8260" b="7978"/>
          <a:stretch/>
        </p:blipFill>
        <p:spPr>
          <a:xfrm>
            <a:off x="9761814" y="4029308"/>
            <a:ext cx="1223526" cy="1024836"/>
          </a:xfrm>
          <a:prstGeom prst="rect">
            <a:avLst/>
          </a:prstGeom>
        </p:spPr>
      </p:pic>
    </p:spTree>
    <p:extLst>
      <p:ext uri="{BB962C8B-B14F-4D97-AF65-F5344CB8AC3E}">
        <p14:creationId xmlns:p14="http://schemas.microsoft.com/office/powerpoint/2010/main" val="17458836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671A0D24-2402-69D8-B922-1B5BB16334A2}"/>
              </a:ext>
            </a:extLst>
          </p:cNvPr>
          <p:cNvSpPr/>
          <p:nvPr/>
        </p:nvSpPr>
        <p:spPr>
          <a:xfrm>
            <a:off x="0" y="0"/>
            <a:ext cx="938784" cy="6858000"/>
          </a:xfrm>
          <a:prstGeom prst="rect">
            <a:avLst/>
          </a:prstGeom>
          <a:gradFill flip="none" rotWithShape="1">
            <a:gsLst>
              <a:gs pos="0">
                <a:srgbClr val="00B0F0">
                  <a:tint val="66000"/>
                  <a:satMod val="160000"/>
                  <a:alpha val="80057"/>
                </a:srgbClr>
              </a:gs>
              <a:gs pos="32000">
                <a:srgbClr val="00B0F0">
                  <a:tint val="44500"/>
                  <a:satMod val="160000"/>
                </a:srgbClr>
              </a:gs>
              <a:gs pos="100000">
                <a:schemeClr val="bg1"/>
              </a:gs>
            </a:gsLst>
            <a:lin ang="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itle 1">
            <a:extLst>
              <a:ext uri="{FF2B5EF4-FFF2-40B4-BE49-F238E27FC236}">
                <a16:creationId xmlns:a16="http://schemas.microsoft.com/office/drawing/2014/main" id="{6A4C2610-F283-0A55-1688-6823C1408A14}"/>
              </a:ext>
            </a:extLst>
          </p:cNvPr>
          <p:cNvSpPr txBox="1">
            <a:spLocks/>
          </p:cNvSpPr>
          <p:nvPr/>
        </p:nvSpPr>
        <p:spPr>
          <a:xfrm>
            <a:off x="1225667" y="445541"/>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b="1" dirty="0"/>
              <a:t>Biogeography</a:t>
            </a:r>
          </a:p>
        </p:txBody>
      </p:sp>
      <p:sp>
        <p:nvSpPr>
          <p:cNvPr id="6" name="Content Placeholder 2">
            <a:extLst>
              <a:ext uri="{FF2B5EF4-FFF2-40B4-BE49-F238E27FC236}">
                <a16:creationId xmlns:a16="http://schemas.microsoft.com/office/drawing/2014/main" id="{34302AAE-7C71-C7CE-8297-5EE4FBCB8952}"/>
              </a:ext>
            </a:extLst>
          </p:cNvPr>
          <p:cNvSpPr>
            <a:spLocks noGrp="1"/>
          </p:cNvSpPr>
          <p:nvPr>
            <p:ph idx="1"/>
          </p:nvPr>
        </p:nvSpPr>
        <p:spPr>
          <a:xfrm>
            <a:off x="1302434" y="1822805"/>
            <a:ext cx="10231198" cy="4351338"/>
          </a:xfrm>
        </p:spPr>
        <p:txBody>
          <a:bodyPr/>
          <a:lstStyle/>
          <a:p>
            <a:r>
              <a:rPr lang="en-US" dirty="0"/>
              <a:t>Let’s think! Can anyone think of a definition or keywords?</a:t>
            </a:r>
          </a:p>
        </p:txBody>
      </p:sp>
      <p:sp>
        <p:nvSpPr>
          <p:cNvPr id="9" name="TextBox 8">
            <a:extLst>
              <a:ext uri="{FF2B5EF4-FFF2-40B4-BE49-F238E27FC236}">
                <a16:creationId xmlns:a16="http://schemas.microsoft.com/office/drawing/2014/main" id="{596A625E-596E-1E8E-615D-A4C51044228C}"/>
              </a:ext>
            </a:extLst>
          </p:cNvPr>
          <p:cNvSpPr txBox="1"/>
          <p:nvPr/>
        </p:nvSpPr>
        <p:spPr>
          <a:xfrm>
            <a:off x="11265408" y="6400800"/>
            <a:ext cx="803425" cy="369332"/>
          </a:xfrm>
          <a:prstGeom prst="rect">
            <a:avLst/>
          </a:prstGeom>
          <a:noFill/>
        </p:spPr>
        <p:txBody>
          <a:bodyPr wrap="none" rtlCol="0">
            <a:spAutoFit/>
          </a:bodyPr>
          <a:lstStyle/>
          <a:p>
            <a:r>
              <a:rPr lang="en-US" dirty="0"/>
              <a:t>Slide 7</a:t>
            </a:r>
          </a:p>
        </p:txBody>
      </p:sp>
      <p:pic>
        <p:nvPicPr>
          <p:cNvPr id="2" name="Picture 1">
            <a:extLst>
              <a:ext uri="{FF2B5EF4-FFF2-40B4-BE49-F238E27FC236}">
                <a16:creationId xmlns:a16="http://schemas.microsoft.com/office/drawing/2014/main" id="{386F3A75-BFC5-5C7E-4684-A3E92D9A615F}"/>
              </a:ext>
            </a:extLst>
          </p:cNvPr>
          <p:cNvPicPr>
            <a:picLocks noChangeAspect="1"/>
          </p:cNvPicPr>
          <p:nvPr/>
        </p:nvPicPr>
        <p:blipFill>
          <a:blip r:embed="rId3"/>
          <a:stretch>
            <a:fillRect/>
          </a:stretch>
        </p:blipFill>
        <p:spPr>
          <a:xfrm>
            <a:off x="2939796" y="2410974"/>
            <a:ext cx="6324600" cy="3175000"/>
          </a:xfrm>
          <a:prstGeom prst="rect">
            <a:avLst/>
          </a:prstGeom>
        </p:spPr>
      </p:pic>
      <p:sp>
        <p:nvSpPr>
          <p:cNvPr id="3" name="TextBox 2">
            <a:extLst>
              <a:ext uri="{FF2B5EF4-FFF2-40B4-BE49-F238E27FC236}">
                <a16:creationId xmlns:a16="http://schemas.microsoft.com/office/drawing/2014/main" id="{03EF940D-5042-72C3-4DDC-F215912FCE35}"/>
              </a:ext>
            </a:extLst>
          </p:cNvPr>
          <p:cNvSpPr txBox="1"/>
          <p:nvPr/>
        </p:nvSpPr>
        <p:spPr>
          <a:xfrm>
            <a:off x="1302434" y="5588012"/>
            <a:ext cx="10706759" cy="830997"/>
          </a:xfrm>
          <a:prstGeom prst="rect">
            <a:avLst/>
          </a:prstGeom>
          <a:noFill/>
        </p:spPr>
        <p:txBody>
          <a:bodyPr wrap="square" rtlCol="0">
            <a:spAutoFit/>
          </a:bodyPr>
          <a:lstStyle/>
          <a:p>
            <a:r>
              <a:rPr lang="en-US" sz="2400" b="1" dirty="0"/>
              <a:t>Definition: </a:t>
            </a:r>
            <a:r>
              <a:rPr lang="en-US" sz="2400" dirty="0"/>
              <a:t>Biogeography is the study of geographical distribution of living organisms and factors that determine this distribution.</a:t>
            </a:r>
          </a:p>
        </p:txBody>
      </p:sp>
    </p:spTree>
    <p:extLst>
      <p:ext uri="{BB962C8B-B14F-4D97-AF65-F5344CB8AC3E}">
        <p14:creationId xmlns:p14="http://schemas.microsoft.com/office/powerpoint/2010/main" val="53085534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Blank World Map | Jason Rhode | Flickr">
            <a:extLst>
              <a:ext uri="{FF2B5EF4-FFF2-40B4-BE49-F238E27FC236}">
                <a16:creationId xmlns:a16="http://schemas.microsoft.com/office/drawing/2014/main" id="{3BDA8B5D-1712-D8D6-F642-D0524B8D382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55491" y="1728254"/>
            <a:ext cx="8863118" cy="4535424"/>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3C35EA37-9F13-7FE3-E4BE-5E160623CE08}"/>
              </a:ext>
            </a:extLst>
          </p:cNvPr>
          <p:cNvSpPr txBox="1"/>
          <p:nvPr/>
        </p:nvSpPr>
        <p:spPr>
          <a:xfrm>
            <a:off x="6243848" y="6033740"/>
            <a:ext cx="1959191" cy="246221"/>
          </a:xfrm>
          <a:prstGeom prst="rect">
            <a:avLst/>
          </a:prstGeom>
          <a:noFill/>
        </p:spPr>
        <p:txBody>
          <a:bodyPr wrap="none" rtlCol="0">
            <a:spAutoFit/>
          </a:bodyPr>
          <a:lstStyle/>
          <a:p>
            <a:r>
              <a:rPr lang="en-US" sz="1000" dirty="0">
                <a:latin typeface="Times New Roman" panose="02020603050405020304" pitchFamily="18" charset="0"/>
                <a:cs typeface="Times New Roman" panose="02020603050405020304" pitchFamily="18" charset="0"/>
              </a:rPr>
              <a:t>Adapted from Jason Rhode (2007)</a:t>
            </a:r>
          </a:p>
        </p:txBody>
      </p:sp>
      <p:cxnSp>
        <p:nvCxnSpPr>
          <p:cNvPr id="13" name="Straight Connector 12">
            <a:extLst>
              <a:ext uri="{FF2B5EF4-FFF2-40B4-BE49-F238E27FC236}">
                <a16:creationId xmlns:a16="http://schemas.microsoft.com/office/drawing/2014/main" id="{220DFA2D-160F-18D7-3874-7B081A7B40C3}"/>
              </a:ext>
            </a:extLst>
          </p:cNvPr>
          <p:cNvCxnSpPr>
            <a:cxnSpLocks/>
          </p:cNvCxnSpPr>
          <p:nvPr/>
        </p:nvCxnSpPr>
        <p:spPr>
          <a:xfrm>
            <a:off x="1455491" y="3989271"/>
            <a:ext cx="8868011" cy="0"/>
          </a:xfrm>
          <a:prstGeom prst="line">
            <a:avLst/>
          </a:prstGeom>
          <a:ln w="28575">
            <a:solidFill>
              <a:schemeClr val="tx1">
                <a:lumMod val="50000"/>
                <a:lumOff val="50000"/>
              </a:schemeClr>
            </a:solidFill>
            <a:prstDash val="sysDot"/>
          </a:ln>
        </p:spPr>
        <p:style>
          <a:lnRef idx="1">
            <a:schemeClr val="accent1"/>
          </a:lnRef>
          <a:fillRef idx="0">
            <a:schemeClr val="accent1"/>
          </a:fillRef>
          <a:effectRef idx="0">
            <a:schemeClr val="accent1"/>
          </a:effectRef>
          <a:fontRef idx="minor">
            <a:schemeClr val="tx1"/>
          </a:fontRef>
        </p:style>
      </p:cxnSp>
      <p:sp>
        <p:nvSpPr>
          <p:cNvPr id="14" name="TextBox 13">
            <a:extLst>
              <a:ext uri="{FF2B5EF4-FFF2-40B4-BE49-F238E27FC236}">
                <a16:creationId xmlns:a16="http://schemas.microsoft.com/office/drawing/2014/main" id="{19AA535B-9179-FAD2-DD95-798880E282BC}"/>
              </a:ext>
            </a:extLst>
          </p:cNvPr>
          <p:cNvSpPr txBox="1"/>
          <p:nvPr/>
        </p:nvSpPr>
        <p:spPr>
          <a:xfrm>
            <a:off x="10318609" y="3835382"/>
            <a:ext cx="1362874" cy="523220"/>
          </a:xfrm>
          <a:prstGeom prst="rect">
            <a:avLst/>
          </a:prstGeom>
          <a:noFill/>
        </p:spPr>
        <p:txBody>
          <a:bodyPr wrap="none" rtlCol="0">
            <a:spAutoFit/>
          </a:bodyPr>
          <a:lstStyle/>
          <a:p>
            <a:r>
              <a:rPr lang="en-US" sz="1400" dirty="0">
                <a:latin typeface="Times New Roman" panose="02020603050405020304" pitchFamily="18" charset="0"/>
                <a:cs typeface="Times New Roman" panose="02020603050405020304" pitchFamily="18" charset="0"/>
              </a:rPr>
              <a:t>Equator</a:t>
            </a:r>
          </a:p>
          <a:p>
            <a:r>
              <a:rPr lang="en-US" sz="1400" dirty="0">
                <a:latin typeface="Times New Roman" panose="02020603050405020304" pitchFamily="18" charset="0"/>
                <a:cs typeface="Times New Roman" panose="02020603050405020304" pitchFamily="18" charset="0"/>
              </a:rPr>
              <a:t>0° (low latitude)</a:t>
            </a:r>
          </a:p>
        </p:txBody>
      </p:sp>
      <p:sp>
        <p:nvSpPr>
          <p:cNvPr id="17" name="TextBox 16">
            <a:extLst>
              <a:ext uri="{FF2B5EF4-FFF2-40B4-BE49-F238E27FC236}">
                <a16:creationId xmlns:a16="http://schemas.microsoft.com/office/drawing/2014/main" id="{B2F4C6C7-D634-B5AA-2FBB-D96EC7F958B2}"/>
              </a:ext>
            </a:extLst>
          </p:cNvPr>
          <p:cNvSpPr txBox="1"/>
          <p:nvPr/>
        </p:nvSpPr>
        <p:spPr>
          <a:xfrm>
            <a:off x="8317772" y="6138658"/>
            <a:ext cx="1502334" cy="307777"/>
          </a:xfrm>
          <a:prstGeom prst="rect">
            <a:avLst/>
          </a:prstGeom>
          <a:noFill/>
        </p:spPr>
        <p:txBody>
          <a:bodyPr wrap="none" rtlCol="0">
            <a:spAutoFit/>
          </a:bodyPr>
          <a:lstStyle/>
          <a:p>
            <a:r>
              <a:rPr lang="en-US" sz="1400" dirty="0">
                <a:latin typeface="Times New Roman" panose="02020603050405020304" pitchFamily="18" charset="0"/>
                <a:cs typeface="Times New Roman" panose="02020603050405020304" pitchFamily="18" charset="0"/>
              </a:rPr>
              <a:t>90° (high latitude)</a:t>
            </a:r>
          </a:p>
        </p:txBody>
      </p:sp>
      <p:sp>
        <p:nvSpPr>
          <p:cNvPr id="18" name="TextBox 17">
            <a:extLst>
              <a:ext uri="{FF2B5EF4-FFF2-40B4-BE49-F238E27FC236}">
                <a16:creationId xmlns:a16="http://schemas.microsoft.com/office/drawing/2014/main" id="{224980FE-CBCC-DFCB-E28E-7E55DDC7C417}"/>
              </a:ext>
            </a:extLst>
          </p:cNvPr>
          <p:cNvSpPr txBox="1"/>
          <p:nvPr/>
        </p:nvSpPr>
        <p:spPr>
          <a:xfrm>
            <a:off x="8317772" y="1545497"/>
            <a:ext cx="1502334" cy="307777"/>
          </a:xfrm>
          <a:prstGeom prst="rect">
            <a:avLst/>
          </a:prstGeom>
          <a:noFill/>
        </p:spPr>
        <p:txBody>
          <a:bodyPr wrap="none" rtlCol="0">
            <a:spAutoFit/>
          </a:bodyPr>
          <a:lstStyle/>
          <a:p>
            <a:r>
              <a:rPr lang="en-US" sz="1400" dirty="0">
                <a:latin typeface="Times New Roman" panose="02020603050405020304" pitchFamily="18" charset="0"/>
                <a:cs typeface="Times New Roman" panose="02020603050405020304" pitchFamily="18" charset="0"/>
              </a:rPr>
              <a:t>90° (high latitude)</a:t>
            </a:r>
          </a:p>
        </p:txBody>
      </p:sp>
      <p:sp>
        <p:nvSpPr>
          <p:cNvPr id="40" name="Rectangle 39">
            <a:extLst>
              <a:ext uri="{FF2B5EF4-FFF2-40B4-BE49-F238E27FC236}">
                <a16:creationId xmlns:a16="http://schemas.microsoft.com/office/drawing/2014/main" id="{5164E2DF-7722-9E4B-A5BC-9B1815420B3B}"/>
              </a:ext>
            </a:extLst>
          </p:cNvPr>
          <p:cNvSpPr/>
          <p:nvPr/>
        </p:nvSpPr>
        <p:spPr>
          <a:xfrm>
            <a:off x="0" y="0"/>
            <a:ext cx="938784" cy="6858000"/>
          </a:xfrm>
          <a:prstGeom prst="rect">
            <a:avLst/>
          </a:prstGeom>
          <a:gradFill flip="none" rotWithShape="1">
            <a:gsLst>
              <a:gs pos="0">
                <a:srgbClr val="00B0F0">
                  <a:tint val="66000"/>
                  <a:satMod val="160000"/>
                  <a:alpha val="80057"/>
                </a:srgbClr>
              </a:gs>
              <a:gs pos="32000">
                <a:srgbClr val="00B0F0">
                  <a:tint val="44500"/>
                  <a:satMod val="160000"/>
                </a:srgbClr>
              </a:gs>
              <a:gs pos="100000">
                <a:schemeClr val="bg1"/>
              </a:gs>
            </a:gsLst>
            <a:lin ang="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3" name="Title 1">
            <a:extLst>
              <a:ext uri="{FF2B5EF4-FFF2-40B4-BE49-F238E27FC236}">
                <a16:creationId xmlns:a16="http://schemas.microsoft.com/office/drawing/2014/main" id="{105A1E74-7973-7390-A88F-76D61DCC6C18}"/>
              </a:ext>
            </a:extLst>
          </p:cNvPr>
          <p:cNvSpPr txBox="1">
            <a:spLocks/>
          </p:cNvSpPr>
          <p:nvPr/>
        </p:nvSpPr>
        <p:spPr>
          <a:xfrm>
            <a:off x="1165883" y="171490"/>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800" b="1" dirty="0">
                <a:latin typeface="+mn-lt"/>
              </a:rPr>
              <a:t>Group Activity 1 - </a:t>
            </a:r>
            <a:r>
              <a:rPr lang="en-GB" sz="2800" b="1" dirty="0">
                <a:effectLst/>
                <a:latin typeface="+mn-lt"/>
                <a:ea typeface="Calibri" panose="020F0502020204030204" pitchFamily="34" charset="0"/>
                <a:cs typeface="Times New Roman" panose="02020603050405020304" pitchFamily="18" charset="0"/>
              </a:rPr>
              <a:t>Understanding the “Geography” in “Biogeography”</a:t>
            </a:r>
            <a:r>
              <a:rPr lang="en-US" sz="2800" b="1" dirty="0">
                <a:effectLst/>
                <a:latin typeface="+mn-lt"/>
              </a:rPr>
              <a:t> </a:t>
            </a:r>
            <a:endParaRPr lang="en-US" sz="2800" b="1" dirty="0">
              <a:latin typeface="+mn-lt"/>
            </a:endParaRPr>
          </a:p>
        </p:txBody>
      </p:sp>
      <p:sp>
        <p:nvSpPr>
          <p:cNvPr id="44" name="TextBox 43">
            <a:extLst>
              <a:ext uri="{FF2B5EF4-FFF2-40B4-BE49-F238E27FC236}">
                <a16:creationId xmlns:a16="http://schemas.microsoft.com/office/drawing/2014/main" id="{304714A0-3AEE-678B-4CA1-E954468261E9}"/>
              </a:ext>
            </a:extLst>
          </p:cNvPr>
          <p:cNvSpPr txBox="1"/>
          <p:nvPr/>
        </p:nvSpPr>
        <p:spPr>
          <a:xfrm>
            <a:off x="11265408" y="6400800"/>
            <a:ext cx="803425" cy="369332"/>
          </a:xfrm>
          <a:prstGeom prst="rect">
            <a:avLst/>
          </a:prstGeom>
          <a:noFill/>
        </p:spPr>
        <p:txBody>
          <a:bodyPr wrap="none" rtlCol="0">
            <a:spAutoFit/>
          </a:bodyPr>
          <a:lstStyle/>
          <a:p>
            <a:r>
              <a:rPr lang="en-US" dirty="0"/>
              <a:t>Slide 8</a:t>
            </a:r>
          </a:p>
        </p:txBody>
      </p:sp>
      <p:sp>
        <p:nvSpPr>
          <p:cNvPr id="45" name="TextBox 44">
            <a:extLst>
              <a:ext uri="{FF2B5EF4-FFF2-40B4-BE49-F238E27FC236}">
                <a16:creationId xmlns:a16="http://schemas.microsoft.com/office/drawing/2014/main" id="{A641DB7B-E937-A787-F484-94CDA82C8581}"/>
              </a:ext>
            </a:extLst>
          </p:cNvPr>
          <p:cNvSpPr txBox="1"/>
          <p:nvPr/>
        </p:nvSpPr>
        <p:spPr>
          <a:xfrm>
            <a:off x="1165883" y="1034434"/>
            <a:ext cx="1256178" cy="369332"/>
          </a:xfrm>
          <a:prstGeom prst="rect">
            <a:avLst/>
          </a:prstGeom>
          <a:noFill/>
        </p:spPr>
        <p:txBody>
          <a:bodyPr wrap="none" rtlCol="0">
            <a:spAutoFit/>
          </a:bodyPr>
          <a:lstStyle/>
          <a:p>
            <a:r>
              <a:rPr lang="en-US" dirty="0"/>
              <a:t>(5 minutes)</a:t>
            </a:r>
          </a:p>
        </p:txBody>
      </p:sp>
    </p:spTree>
    <p:extLst>
      <p:ext uri="{BB962C8B-B14F-4D97-AF65-F5344CB8AC3E}">
        <p14:creationId xmlns:p14="http://schemas.microsoft.com/office/powerpoint/2010/main" val="96027957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 name="Picture 2" descr="Blank World Map | Jason Rhode | Flickr">
            <a:extLst>
              <a:ext uri="{FF2B5EF4-FFF2-40B4-BE49-F238E27FC236}">
                <a16:creationId xmlns:a16="http://schemas.microsoft.com/office/drawing/2014/main" id="{2AB681D4-0DA7-0E68-E395-AC07344872B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48471" y="1774694"/>
            <a:ext cx="8863118" cy="4535424"/>
          </a:xfrm>
          <a:prstGeom prst="rect">
            <a:avLst/>
          </a:prstGeom>
          <a:noFill/>
          <a:extLst>
            <a:ext uri="{909E8E84-426E-40DD-AFC4-6F175D3DCCD1}">
              <a14:hiddenFill xmlns:a14="http://schemas.microsoft.com/office/drawing/2010/main">
                <a:solidFill>
                  <a:srgbClr val="FFFFFF"/>
                </a:solidFill>
              </a14:hiddenFill>
            </a:ext>
          </a:extLst>
        </p:spPr>
      </p:pic>
      <p:sp>
        <p:nvSpPr>
          <p:cNvPr id="34" name="TextBox 33">
            <a:extLst>
              <a:ext uri="{FF2B5EF4-FFF2-40B4-BE49-F238E27FC236}">
                <a16:creationId xmlns:a16="http://schemas.microsoft.com/office/drawing/2014/main" id="{ADE661AB-117C-3997-550C-094AB87F1CA6}"/>
              </a:ext>
            </a:extLst>
          </p:cNvPr>
          <p:cNvSpPr txBox="1"/>
          <p:nvPr/>
        </p:nvSpPr>
        <p:spPr>
          <a:xfrm>
            <a:off x="6236828" y="6080180"/>
            <a:ext cx="1959191" cy="246221"/>
          </a:xfrm>
          <a:prstGeom prst="rect">
            <a:avLst/>
          </a:prstGeom>
          <a:noFill/>
        </p:spPr>
        <p:txBody>
          <a:bodyPr wrap="none" rtlCol="0">
            <a:spAutoFit/>
          </a:bodyPr>
          <a:lstStyle/>
          <a:p>
            <a:r>
              <a:rPr lang="en-US" sz="1000" dirty="0">
                <a:latin typeface="Times New Roman" panose="02020603050405020304" pitchFamily="18" charset="0"/>
                <a:cs typeface="Times New Roman" panose="02020603050405020304" pitchFamily="18" charset="0"/>
              </a:rPr>
              <a:t>Adapted from Jason Rhode (2007)</a:t>
            </a:r>
          </a:p>
        </p:txBody>
      </p:sp>
      <p:sp>
        <p:nvSpPr>
          <p:cNvPr id="35" name="Oval 34">
            <a:extLst>
              <a:ext uri="{FF2B5EF4-FFF2-40B4-BE49-F238E27FC236}">
                <a16:creationId xmlns:a16="http://schemas.microsoft.com/office/drawing/2014/main" id="{2EEEC543-72B0-AB32-76B1-159E3A3A1A6B}"/>
              </a:ext>
            </a:extLst>
          </p:cNvPr>
          <p:cNvSpPr/>
          <p:nvPr/>
        </p:nvSpPr>
        <p:spPr>
          <a:xfrm>
            <a:off x="4084013" y="3131355"/>
            <a:ext cx="1080782" cy="327172"/>
          </a:xfrm>
          <a:prstGeom prst="ellipse">
            <a:avLst/>
          </a:prstGeom>
          <a:solidFill>
            <a:schemeClr val="bg1"/>
          </a:solidFill>
          <a:ln>
            <a:solidFill>
              <a:schemeClr val="tx1">
                <a:lumMod val="85000"/>
                <a:lumOff val="15000"/>
              </a:schemeClr>
            </a:solidFill>
            <a:prstDash val="lg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6" name="Oval 35">
            <a:extLst>
              <a:ext uri="{FF2B5EF4-FFF2-40B4-BE49-F238E27FC236}">
                <a16:creationId xmlns:a16="http://schemas.microsoft.com/office/drawing/2014/main" id="{69BF5FF0-E0A4-AB0F-BB54-1EC1D417009F}"/>
              </a:ext>
            </a:extLst>
          </p:cNvPr>
          <p:cNvSpPr/>
          <p:nvPr/>
        </p:nvSpPr>
        <p:spPr>
          <a:xfrm>
            <a:off x="7115237" y="4336646"/>
            <a:ext cx="1080782" cy="327172"/>
          </a:xfrm>
          <a:prstGeom prst="ellipse">
            <a:avLst/>
          </a:prstGeom>
          <a:solidFill>
            <a:schemeClr val="bg1"/>
          </a:solidFill>
          <a:ln>
            <a:solidFill>
              <a:schemeClr val="tx1">
                <a:lumMod val="85000"/>
                <a:lumOff val="15000"/>
              </a:schemeClr>
            </a:solidFill>
            <a:prstDash val="lg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Oval 36">
            <a:extLst>
              <a:ext uri="{FF2B5EF4-FFF2-40B4-BE49-F238E27FC236}">
                <a16:creationId xmlns:a16="http://schemas.microsoft.com/office/drawing/2014/main" id="{07BB8356-B15F-B81C-9712-625C7B2D5510}"/>
              </a:ext>
            </a:extLst>
          </p:cNvPr>
          <p:cNvSpPr/>
          <p:nvPr/>
        </p:nvSpPr>
        <p:spPr>
          <a:xfrm>
            <a:off x="2256611" y="4399491"/>
            <a:ext cx="1080782" cy="327172"/>
          </a:xfrm>
          <a:prstGeom prst="ellipse">
            <a:avLst/>
          </a:prstGeom>
          <a:solidFill>
            <a:schemeClr val="bg1"/>
          </a:solidFill>
          <a:ln>
            <a:solidFill>
              <a:schemeClr val="tx1">
                <a:lumMod val="85000"/>
                <a:lumOff val="15000"/>
              </a:schemeClr>
            </a:solidFill>
            <a:prstDash val="lg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Oval 37">
            <a:extLst>
              <a:ext uri="{FF2B5EF4-FFF2-40B4-BE49-F238E27FC236}">
                <a16:creationId xmlns:a16="http://schemas.microsoft.com/office/drawing/2014/main" id="{FC15A38A-0646-1F15-1F37-79E20B99FCC1}"/>
              </a:ext>
            </a:extLst>
          </p:cNvPr>
          <p:cNvSpPr/>
          <p:nvPr/>
        </p:nvSpPr>
        <p:spPr>
          <a:xfrm>
            <a:off x="6888732" y="1864506"/>
            <a:ext cx="1080782" cy="327172"/>
          </a:xfrm>
          <a:prstGeom prst="ellipse">
            <a:avLst/>
          </a:prstGeom>
          <a:solidFill>
            <a:schemeClr val="bg1"/>
          </a:solidFill>
          <a:ln>
            <a:solidFill>
              <a:schemeClr val="tx1">
                <a:lumMod val="85000"/>
                <a:lumOff val="15000"/>
              </a:schemeClr>
            </a:solidFill>
            <a:prstDash val="lg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Oval 38">
            <a:extLst>
              <a:ext uri="{FF2B5EF4-FFF2-40B4-BE49-F238E27FC236}">
                <a16:creationId xmlns:a16="http://schemas.microsoft.com/office/drawing/2014/main" id="{DA587DAC-BBFF-B949-7249-04230422ADD7}"/>
              </a:ext>
            </a:extLst>
          </p:cNvPr>
          <p:cNvSpPr/>
          <p:nvPr/>
        </p:nvSpPr>
        <p:spPr>
          <a:xfrm>
            <a:off x="5536707" y="5532004"/>
            <a:ext cx="1080782" cy="327172"/>
          </a:xfrm>
          <a:prstGeom prst="ellipse">
            <a:avLst/>
          </a:prstGeom>
          <a:solidFill>
            <a:schemeClr val="bg1"/>
          </a:solidFill>
          <a:ln>
            <a:solidFill>
              <a:schemeClr val="tx1">
                <a:lumMod val="85000"/>
                <a:lumOff val="15000"/>
              </a:schemeClr>
            </a:solidFill>
            <a:prstDash val="lg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40" name="Straight Connector 39">
            <a:extLst>
              <a:ext uri="{FF2B5EF4-FFF2-40B4-BE49-F238E27FC236}">
                <a16:creationId xmlns:a16="http://schemas.microsoft.com/office/drawing/2014/main" id="{BE658FCB-5579-ED91-0D0C-B12EBFB98C70}"/>
              </a:ext>
            </a:extLst>
          </p:cNvPr>
          <p:cNvCxnSpPr>
            <a:cxnSpLocks/>
          </p:cNvCxnSpPr>
          <p:nvPr/>
        </p:nvCxnSpPr>
        <p:spPr>
          <a:xfrm>
            <a:off x="1448471" y="4035711"/>
            <a:ext cx="8868011" cy="0"/>
          </a:xfrm>
          <a:prstGeom prst="line">
            <a:avLst/>
          </a:prstGeom>
          <a:ln w="28575">
            <a:solidFill>
              <a:schemeClr val="tx1">
                <a:lumMod val="50000"/>
                <a:lumOff val="50000"/>
              </a:schemeClr>
            </a:solidFill>
            <a:prstDash val="sysDot"/>
          </a:ln>
        </p:spPr>
        <p:style>
          <a:lnRef idx="1">
            <a:schemeClr val="accent1"/>
          </a:lnRef>
          <a:fillRef idx="0">
            <a:schemeClr val="accent1"/>
          </a:fillRef>
          <a:effectRef idx="0">
            <a:schemeClr val="accent1"/>
          </a:effectRef>
          <a:fontRef idx="minor">
            <a:schemeClr val="tx1"/>
          </a:fontRef>
        </p:style>
      </p:cxnSp>
      <p:sp>
        <p:nvSpPr>
          <p:cNvPr id="41" name="TextBox 40">
            <a:extLst>
              <a:ext uri="{FF2B5EF4-FFF2-40B4-BE49-F238E27FC236}">
                <a16:creationId xmlns:a16="http://schemas.microsoft.com/office/drawing/2014/main" id="{1F48D695-DCCF-C5F1-B105-66C3A629E749}"/>
              </a:ext>
            </a:extLst>
          </p:cNvPr>
          <p:cNvSpPr txBox="1"/>
          <p:nvPr/>
        </p:nvSpPr>
        <p:spPr>
          <a:xfrm>
            <a:off x="10311589" y="3881822"/>
            <a:ext cx="1362874" cy="523220"/>
          </a:xfrm>
          <a:prstGeom prst="rect">
            <a:avLst/>
          </a:prstGeom>
          <a:noFill/>
        </p:spPr>
        <p:txBody>
          <a:bodyPr wrap="none" rtlCol="0">
            <a:spAutoFit/>
          </a:bodyPr>
          <a:lstStyle/>
          <a:p>
            <a:r>
              <a:rPr lang="en-US" sz="1400" dirty="0">
                <a:latin typeface="Times New Roman" panose="02020603050405020304" pitchFamily="18" charset="0"/>
                <a:cs typeface="Times New Roman" panose="02020603050405020304" pitchFamily="18" charset="0"/>
              </a:rPr>
              <a:t>Equator</a:t>
            </a:r>
          </a:p>
          <a:p>
            <a:r>
              <a:rPr lang="en-US" sz="1400" dirty="0">
                <a:latin typeface="Times New Roman" panose="02020603050405020304" pitchFamily="18" charset="0"/>
                <a:cs typeface="Times New Roman" panose="02020603050405020304" pitchFamily="18" charset="0"/>
              </a:rPr>
              <a:t>0° (low latitude)</a:t>
            </a:r>
          </a:p>
        </p:txBody>
      </p:sp>
      <p:sp>
        <p:nvSpPr>
          <p:cNvPr id="42" name="Rectangle 41">
            <a:extLst>
              <a:ext uri="{FF2B5EF4-FFF2-40B4-BE49-F238E27FC236}">
                <a16:creationId xmlns:a16="http://schemas.microsoft.com/office/drawing/2014/main" id="{EDFAD055-C2F1-936C-4C92-D37DB0A20BBC}"/>
              </a:ext>
            </a:extLst>
          </p:cNvPr>
          <p:cNvSpPr/>
          <p:nvPr/>
        </p:nvSpPr>
        <p:spPr>
          <a:xfrm>
            <a:off x="1507194" y="3734777"/>
            <a:ext cx="956345" cy="226503"/>
          </a:xfrm>
          <a:prstGeom prst="rect">
            <a:avLst/>
          </a:prstGeom>
          <a:solidFill>
            <a:schemeClr val="bg1"/>
          </a:solidFill>
          <a:ln>
            <a:solidFill>
              <a:schemeClr val="bg2">
                <a:lumMod val="5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Rectangle 42">
            <a:extLst>
              <a:ext uri="{FF2B5EF4-FFF2-40B4-BE49-F238E27FC236}">
                <a16:creationId xmlns:a16="http://schemas.microsoft.com/office/drawing/2014/main" id="{E413E68C-41FD-5F72-CBAA-EDEB3EF79EB6}"/>
              </a:ext>
            </a:extLst>
          </p:cNvPr>
          <p:cNvSpPr/>
          <p:nvPr/>
        </p:nvSpPr>
        <p:spPr>
          <a:xfrm>
            <a:off x="1507194" y="4122768"/>
            <a:ext cx="956345" cy="226503"/>
          </a:xfrm>
          <a:prstGeom prst="rect">
            <a:avLst/>
          </a:prstGeom>
          <a:solidFill>
            <a:schemeClr val="bg1"/>
          </a:solidFill>
          <a:ln>
            <a:solidFill>
              <a:schemeClr val="bg2">
                <a:lumMod val="50000"/>
              </a:schemeClr>
            </a:solidFill>
            <a:prstDash val="sysDo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TextBox 43">
            <a:extLst>
              <a:ext uri="{FF2B5EF4-FFF2-40B4-BE49-F238E27FC236}">
                <a16:creationId xmlns:a16="http://schemas.microsoft.com/office/drawing/2014/main" id="{1913971C-45F4-68F6-0E39-C959F0203C3F}"/>
              </a:ext>
            </a:extLst>
          </p:cNvPr>
          <p:cNvSpPr txBox="1"/>
          <p:nvPr/>
        </p:nvSpPr>
        <p:spPr>
          <a:xfrm>
            <a:off x="8310752" y="6185098"/>
            <a:ext cx="1502334" cy="307777"/>
          </a:xfrm>
          <a:prstGeom prst="rect">
            <a:avLst/>
          </a:prstGeom>
          <a:noFill/>
        </p:spPr>
        <p:txBody>
          <a:bodyPr wrap="none" rtlCol="0">
            <a:spAutoFit/>
          </a:bodyPr>
          <a:lstStyle/>
          <a:p>
            <a:r>
              <a:rPr lang="en-US" sz="1400" dirty="0">
                <a:latin typeface="Times New Roman" panose="02020603050405020304" pitchFamily="18" charset="0"/>
                <a:cs typeface="Times New Roman" panose="02020603050405020304" pitchFamily="18" charset="0"/>
              </a:rPr>
              <a:t>90° (high latitude)</a:t>
            </a:r>
          </a:p>
        </p:txBody>
      </p:sp>
      <p:sp>
        <p:nvSpPr>
          <p:cNvPr id="45" name="TextBox 44">
            <a:extLst>
              <a:ext uri="{FF2B5EF4-FFF2-40B4-BE49-F238E27FC236}">
                <a16:creationId xmlns:a16="http://schemas.microsoft.com/office/drawing/2014/main" id="{32F0749F-A38B-FDDA-12A0-AA94E83F9C19}"/>
              </a:ext>
            </a:extLst>
          </p:cNvPr>
          <p:cNvSpPr txBox="1"/>
          <p:nvPr/>
        </p:nvSpPr>
        <p:spPr>
          <a:xfrm>
            <a:off x="8310752" y="1591937"/>
            <a:ext cx="1502334" cy="307777"/>
          </a:xfrm>
          <a:prstGeom prst="rect">
            <a:avLst/>
          </a:prstGeom>
          <a:noFill/>
        </p:spPr>
        <p:txBody>
          <a:bodyPr wrap="none" rtlCol="0">
            <a:spAutoFit/>
          </a:bodyPr>
          <a:lstStyle/>
          <a:p>
            <a:r>
              <a:rPr lang="en-US" sz="1400" dirty="0">
                <a:latin typeface="Times New Roman" panose="02020603050405020304" pitchFamily="18" charset="0"/>
                <a:cs typeface="Times New Roman" panose="02020603050405020304" pitchFamily="18" charset="0"/>
              </a:rPr>
              <a:t>90° (high latitude)</a:t>
            </a:r>
          </a:p>
        </p:txBody>
      </p:sp>
      <p:sp>
        <p:nvSpPr>
          <p:cNvPr id="62" name="TextBox 61">
            <a:extLst>
              <a:ext uri="{FF2B5EF4-FFF2-40B4-BE49-F238E27FC236}">
                <a16:creationId xmlns:a16="http://schemas.microsoft.com/office/drawing/2014/main" id="{5D458778-96CD-A399-FDE3-7BFE638BC3C3}"/>
              </a:ext>
            </a:extLst>
          </p:cNvPr>
          <p:cNvSpPr txBox="1"/>
          <p:nvPr/>
        </p:nvSpPr>
        <p:spPr>
          <a:xfrm>
            <a:off x="2278754" y="4411941"/>
            <a:ext cx="1018099" cy="276999"/>
          </a:xfrm>
          <a:prstGeom prst="rect">
            <a:avLst/>
          </a:prstGeom>
          <a:noFill/>
        </p:spPr>
        <p:txBody>
          <a:bodyPr wrap="none" rtlCol="0">
            <a:spAutoFit/>
          </a:bodyPr>
          <a:lstStyle/>
          <a:p>
            <a:r>
              <a:rPr lang="en-US" sz="1200" dirty="0"/>
              <a:t>Pacific Ocean</a:t>
            </a:r>
          </a:p>
        </p:txBody>
      </p:sp>
      <p:sp>
        <p:nvSpPr>
          <p:cNvPr id="63" name="TextBox 62">
            <a:extLst>
              <a:ext uri="{FF2B5EF4-FFF2-40B4-BE49-F238E27FC236}">
                <a16:creationId xmlns:a16="http://schemas.microsoft.com/office/drawing/2014/main" id="{5A0C5048-EBA2-655E-3251-378F451545EE}"/>
              </a:ext>
            </a:extLst>
          </p:cNvPr>
          <p:cNvSpPr txBox="1"/>
          <p:nvPr/>
        </p:nvSpPr>
        <p:spPr>
          <a:xfrm>
            <a:off x="4084013" y="3149863"/>
            <a:ext cx="1096262" cy="276999"/>
          </a:xfrm>
          <a:prstGeom prst="rect">
            <a:avLst/>
          </a:prstGeom>
          <a:noFill/>
        </p:spPr>
        <p:txBody>
          <a:bodyPr wrap="none" rtlCol="0">
            <a:spAutoFit/>
          </a:bodyPr>
          <a:lstStyle/>
          <a:p>
            <a:r>
              <a:rPr lang="en-US" sz="1200" dirty="0"/>
              <a:t>Atlantic Ocean</a:t>
            </a:r>
          </a:p>
        </p:txBody>
      </p:sp>
      <p:sp>
        <p:nvSpPr>
          <p:cNvPr id="64" name="TextBox 63">
            <a:extLst>
              <a:ext uri="{FF2B5EF4-FFF2-40B4-BE49-F238E27FC236}">
                <a16:creationId xmlns:a16="http://schemas.microsoft.com/office/drawing/2014/main" id="{B6A5BEB6-ED37-3942-E927-8C5D5C77F9F0}"/>
              </a:ext>
            </a:extLst>
          </p:cNvPr>
          <p:cNvSpPr txBox="1"/>
          <p:nvPr/>
        </p:nvSpPr>
        <p:spPr>
          <a:xfrm>
            <a:off x="5499522" y="5554180"/>
            <a:ext cx="1192955" cy="276999"/>
          </a:xfrm>
          <a:prstGeom prst="rect">
            <a:avLst/>
          </a:prstGeom>
          <a:noFill/>
        </p:spPr>
        <p:txBody>
          <a:bodyPr wrap="none" rtlCol="0">
            <a:spAutoFit/>
          </a:bodyPr>
          <a:lstStyle/>
          <a:p>
            <a:r>
              <a:rPr lang="en-US" sz="1200" dirty="0"/>
              <a:t>Southern Ocean</a:t>
            </a:r>
          </a:p>
        </p:txBody>
      </p:sp>
      <p:sp>
        <p:nvSpPr>
          <p:cNvPr id="65" name="TextBox 64">
            <a:extLst>
              <a:ext uri="{FF2B5EF4-FFF2-40B4-BE49-F238E27FC236}">
                <a16:creationId xmlns:a16="http://schemas.microsoft.com/office/drawing/2014/main" id="{8A8C105C-DDA3-C832-0923-DC30B3AD2FB4}"/>
              </a:ext>
            </a:extLst>
          </p:cNvPr>
          <p:cNvSpPr txBox="1"/>
          <p:nvPr/>
        </p:nvSpPr>
        <p:spPr>
          <a:xfrm>
            <a:off x="7152124" y="4357621"/>
            <a:ext cx="1007007" cy="276999"/>
          </a:xfrm>
          <a:prstGeom prst="rect">
            <a:avLst/>
          </a:prstGeom>
          <a:noFill/>
        </p:spPr>
        <p:txBody>
          <a:bodyPr wrap="none" rtlCol="0">
            <a:spAutoFit/>
          </a:bodyPr>
          <a:lstStyle/>
          <a:p>
            <a:r>
              <a:rPr lang="en-US" sz="1200" dirty="0"/>
              <a:t>Indian Ocean</a:t>
            </a:r>
          </a:p>
        </p:txBody>
      </p:sp>
      <p:sp>
        <p:nvSpPr>
          <p:cNvPr id="66" name="TextBox 65">
            <a:extLst>
              <a:ext uri="{FF2B5EF4-FFF2-40B4-BE49-F238E27FC236}">
                <a16:creationId xmlns:a16="http://schemas.microsoft.com/office/drawing/2014/main" id="{FA0F6A05-AFDC-36EE-5A87-87C2803B1D9E}"/>
              </a:ext>
            </a:extLst>
          </p:cNvPr>
          <p:cNvSpPr txBox="1"/>
          <p:nvPr/>
        </p:nvSpPr>
        <p:spPr>
          <a:xfrm>
            <a:off x="6947878" y="1899714"/>
            <a:ext cx="977512" cy="276999"/>
          </a:xfrm>
          <a:prstGeom prst="rect">
            <a:avLst/>
          </a:prstGeom>
          <a:noFill/>
        </p:spPr>
        <p:txBody>
          <a:bodyPr wrap="none" rtlCol="0">
            <a:spAutoFit/>
          </a:bodyPr>
          <a:lstStyle/>
          <a:p>
            <a:r>
              <a:rPr lang="en-US" sz="1200" dirty="0"/>
              <a:t>Arctic Ocean</a:t>
            </a:r>
          </a:p>
        </p:txBody>
      </p:sp>
      <p:sp>
        <p:nvSpPr>
          <p:cNvPr id="67" name="TextBox 66">
            <a:extLst>
              <a:ext uri="{FF2B5EF4-FFF2-40B4-BE49-F238E27FC236}">
                <a16:creationId xmlns:a16="http://schemas.microsoft.com/office/drawing/2014/main" id="{FFAAE5ED-4D08-DF5A-3B8B-AA40AA543E80}"/>
              </a:ext>
            </a:extLst>
          </p:cNvPr>
          <p:cNvSpPr txBox="1"/>
          <p:nvPr/>
        </p:nvSpPr>
        <p:spPr>
          <a:xfrm>
            <a:off x="1468237" y="4035710"/>
            <a:ext cx="1034257" cy="369332"/>
          </a:xfrm>
          <a:prstGeom prst="rect">
            <a:avLst/>
          </a:prstGeom>
          <a:noFill/>
        </p:spPr>
        <p:txBody>
          <a:bodyPr wrap="none" rtlCol="0">
            <a:spAutoFit/>
          </a:bodyPr>
          <a:lstStyle/>
          <a:p>
            <a:r>
              <a:rPr lang="en-US" dirty="0"/>
              <a:t>southern</a:t>
            </a:r>
          </a:p>
        </p:txBody>
      </p:sp>
      <p:sp>
        <p:nvSpPr>
          <p:cNvPr id="68" name="TextBox 67">
            <a:extLst>
              <a:ext uri="{FF2B5EF4-FFF2-40B4-BE49-F238E27FC236}">
                <a16:creationId xmlns:a16="http://schemas.microsoft.com/office/drawing/2014/main" id="{0EAF94EF-EC9A-2CDA-4EC0-33FEC9A01F02}"/>
              </a:ext>
            </a:extLst>
          </p:cNvPr>
          <p:cNvSpPr txBox="1"/>
          <p:nvPr/>
        </p:nvSpPr>
        <p:spPr>
          <a:xfrm>
            <a:off x="1473540" y="3650095"/>
            <a:ext cx="1024639" cy="369332"/>
          </a:xfrm>
          <a:prstGeom prst="rect">
            <a:avLst/>
          </a:prstGeom>
          <a:noFill/>
        </p:spPr>
        <p:txBody>
          <a:bodyPr wrap="none" rtlCol="0">
            <a:spAutoFit/>
          </a:bodyPr>
          <a:lstStyle/>
          <a:p>
            <a:r>
              <a:rPr lang="en-US" dirty="0"/>
              <a:t>northern</a:t>
            </a:r>
          </a:p>
        </p:txBody>
      </p:sp>
      <p:pic>
        <p:nvPicPr>
          <p:cNvPr id="76" name="Graphic 75" descr="Badge Tick outline">
            <a:extLst>
              <a:ext uri="{FF2B5EF4-FFF2-40B4-BE49-F238E27FC236}">
                <a16:creationId xmlns:a16="http://schemas.microsoft.com/office/drawing/2014/main" id="{289CD456-6A41-10A7-F86C-87FAB5DDFB46}"/>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1279303" y="0"/>
            <a:ext cx="874541" cy="874541"/>
          </a:xfrm>
          <a:prstGeom prst="rect">
            <a:avLst/>
          </a:prstGeom>
        </p:spPr>
      </p:pic>
      <p:sp>
        <p:nvSpPr>
          <p:cNvPr id="80" name="TextBox 79">
            <a:extLst>
              <a:ext uri="{FF2B5EF4-FFF2-40B4-BE49-F238E27FC236}">
                <a16:creationId xmlns:a16="http://schemas.microsoft.com/office/drawing/2014/main" id="{21AE26B8-3A3A-086D-9109-33E3761A88E5}"/>
              </a:ext>
            </a:extLst>
          </p:cNvPr>
          <p:cNvSpPr txBox="1"/>
          <p:nvPr/>
        </p:nvSpPr>
        <p:spPr>
          <a:xfrm>
            <a:off x="11265408" y="6400800"/>
            <a:ext cx="803425" cy="369332"/>
          </a:xfrm>
          <a:prstGeom prst="rect">
            <a:avLst/>
          </a:prstGeom>
          <a:noFill/>
        </p:spPr>
        <p:txBody>
          <a:bodyPr wrap="none" rtlCol="0">
            <a:spAutoFit/>
          </a:bodyPr>
          <a:lstStyle/>
          <a:p>
            <a:r>
              <a:rPr lang="en-US" dirty="0"/>
              <a:t>Slide 9</a:t>
            </a:r>
          </a:p>
        </p:txBody>
      </p:sp>
      <p:sp>
        <p:nvSpPr>
          <p:cNvPr id="81" name="Rectangle 80">
            <a:extLst>
              <a:ext uri="{FF2B5EF4-FFF2-40B4-BE49-F238E27FC236}">
                <a16:creationId xmlns:a16="http://schemas.microsoft.com/office/drawing/2014/main" id="{59DF6195-2F0B-9755-A576-D2561DDDEA16}"/>
              </a:ext>
            </a:extLst>
          </p:cNvPr>
          <p:cNvSpPr/>
          <p:nvPr/>
        </p:nvSpPr>
        <p:spPr>
          <a:xfrm>
            <a:off x="0" y="0"/>
            <a:ext cx="938784" cy="6858000"/>
          </a:xfrm>
          <a:prstGeom prst="rect">
            <a:avLst/>
          </a:prstGeom>
          <a:gradFill flip="none" rotWithShape="1">
            <a:gsLst>
              <a:gs pos="0">
                <a:srgbClr val="00B0F0">
                  <a:tint val="66000"/>
                  <a:satMod val="160000"/>
                  <a:alpha val="80057"/>
                </a:srgbClr>
              </a:gs>
              <a:gs pos="32000">
                <a:srgbClr val="00B0F0">
                  <a:tint val="44500"/>
                  <a:satMod val="160000"/>
                </a:srgbClr>
              </a:gs>
              <a:gs pos="100000">
                <a:schemeClr val="bg1"/>
              </a:gs>
            </a:gsLst>
            <a:lin ang="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2" name="Title 1">
            <a:extLst>
              <a:ext uri="{FF2B5EF4-FFF2-40B4-BE49-F238E27FC236}">
                <a16:creationId xmlns:a16="http://schemas.microsoft.com/office/drawing/2014/main" id="{462ABA58-3D2D-2466-6A13-5D475CE5B41D}"/>
              </a:ext>
            </a:extLst>
          </p:cNvPr>
          <p:cNvSpPr txBox="1">
            <a:spLocks/>
          </p:cNvSpPr>
          <p:nvPr/>
        </p:nvSpPr>
        <p:spPr>
          <a:xfrm>
            <a:off x="1200973" y="384562"/>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b="1" dirty="0"/>
              <a:t>Let’s check and make sure we are oriented!</a:t>
            </a:r>
          </a:p>
        </p:txBody>
      </p:sp>
    </p:spTree>
    <p:extLst>
      <p:ext uri="{BB962C8B-B14F-4D97-AF65-F5344CB8AC3E}">
        <p14:creationId xmlns:p14="http://schemas.microsoft.com/office/powerpoint/2010/main" val="29253483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FAE255CC-EA4F-017B-D5D8-9B7DF7EFE689}"/>
              </a:ext>
            </a:extLst>
          </p:cNvPr>
          <p:cNvSpPr/>
          <p:nvPr/>
        </p:nvSpPr>
        <p:spPr>
          <a:xfrm>
            <a:off x="2250477" y="4760795"/>
            <a:ext cx="8515552" cy="864441"/>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BF7CD4F5-A32C-D826-2E57-F93C2BF8F44B}"/>
              </a:ext>
            </a:extLst>
          </p:cNvPr>
          <p:cNvSpPr/>
          <p:nvPr/>
        </p:nvSpPr>
        <p:spPr>
          <a:xfrm>
            <a:off x="0" y="0"/>
            <a:ext cx="938784" cy="6858000"/>
          </a:xfrm>
          <a:prstGeom prst="rect">
            <a:avLst/>
          </a:prstGeom>
          <a:gradFill flip="none" rotWithShape="1">
            <a:gsLst>
              <a:gs pos="0">
                <a:srgbClr val="00B0F0">
                  <a:tint val="66000"/>
                  <a:satMod val="160000"/>
                  <a:alpha val="80057"/>
                </a:srgbClr>
              </a:gs>
              <a:gs pos="32000">
                <a:srgbClr val="00B0F0">
                  <a:tint val="44500"/>
                  <a:satMod val="160000"/>
                </a:srgbClr>
              </a:gs>
              <a:gs pos="100000">
                <a:schemeClr val="bg1"/>
              </a:gs>
            </a:gsLst>
            <a:lin ang="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itle 1">
            <a:extLst>
              <a:ext uri="{FF2B5EF4-FFF2-40B4-BE49-F238E27FC236}">
                <a16:creationId xmlns:a16="http://schemas.microsoft.com/office/drawing/2014/main" id="{3F5392F9-BF91-18F0-0D5F-DF5DE35518BA}"/>
              </a:ext>
            </a:extLst>
          </p:cNvPr>
          <p:cNvSpPr txBox="1">
            <a:spLocks/>
          </p:cNvSpPr>
          <p:nvPr/>
        </p:nvSpPr>
        <p:spPr>
          <a:xfrm>
            <a:off x="3214139" y="1805218"/>
            <a:ext cx="6588229"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800" b="1" dirty="0">
                <a:latin typeface="+mn-lt"/>
              </a:rPr>
              <a:t>Group Activity 2 – </a:t>
            </a:r>
            <a:r>
              <a:rPr lang="en-US" sz="2800" b="1" dirty="0">
                <a:effectLst/>
                <a:latin typeface="+mn-lt"/>
                <a:ea typeface="Calibri" panose="020F0502020204030204" pitchFamily="34" charset="0"/>
                <a:cs typeface="Times New Roman" panose="02020603050405020304" pitchFamily="18" charset="0"/>
              </a:rPr>
              <a:t>Sampling phytoplankton</a:t>
            </a:r>
            <a:endParaRPr lang="en-US" sz="2800" b="1" dirty="0">
              <a:latin typeface="+mn-lt"/>
            </a:endParaRPr>
          </a:p>
        </p:txBody>
      </p:sp>
      <p:sp>
        <p:nvSpPr>
          <p:cNvPr id="13" name="TextBox 12">
            <a:extLst>
              <a:ext uri="{FF2B5EF4-FFF2-40B4-BE49-F238E27FC236}">
                <a16:creationId xmlns:a16="http://schemas.microsoft.com/office/drawing/2014/main" id="{DE5B7CD1-88C5-FD37-F32C-4CA7DA9CDFBE}"/>
              </a:ext>
            </a:extLst>
          </p:cNvPr>
          <p:cNvSpPr txBox="1"/>
          <p:nvPr/>
        </p:nvSpPr>
        <p:spPr>
          <a:xfrm>
            <a:off x="11079059" y="6391813"/>
            <a:ext cx="920445" cy="369332"/>
          </a:xfrm>
          <a:prstGeom prst="rect">
            <a:avLst/>
          </a:prstGeom>
          <a:noFill/>
        </p:spPr>
        <p:txBody>
          <a:bodyPr wrap="none" rtlCol="0">
            <a:spAutoFit/>
          </a:bodyPr>
          <a:lstStyle/>
          <a:p>
            <a:r>
              <a:rPr lang="en-US" dirty="0"/>
              <a:t>Slide 10</a:t>
            </a:r>
          </a:p>
        </p:txBody>
      </p:sp>
      <p:sp>
        <p:nvSpPr>
          <p:cNvPr id="16" name="TextBox 15">
            <a:extLst>
              <a:ext uri="{FF2B5EF4-FFF2-40B4-BE49-F238E27FC236}">
                <a16:creationId xmlns:a16="http://schemas.microsoft.com/office/drawing/2014/main" id="{E297930A-7ED7-5A0E-19BA-907C4856C3E2}"/>
              </a:ext>
            </a:extLst>
          </p:cNvPr>
          <p:cNvSpPr txBox="1"/>
          <p:nvPr/>
        </p:nvSpPr>
        <p:spPr>
          <a:xfrm>
            <a:off x="3214139" y="2585966"/>
            <a:ext cx="1373196" cy="369332"/>
          </a:xfrm>
          <a:prstGeom prst="rect">
            <a:avLst/>
          </a:prstGeom>
          <a:noFill/>
        </p:spPr>
        <p:txBody>
          <a:bodyPr wrap="none" rtlCol="0">
            <a:spAutoFit/>
          </a:bodyPr>
          <a:lstStyle/>
          <a:p>
            <a:r>
              <a:rPr lang="en-US" dirty="0"/>
              <a:t>(25 minutes)</a:t>
            </a:r>
          </a:p>
        </p:txBody>
      </p:sp>
      <p:pic>
        <p:nvPicPr>
          <p:cNvPr id="17" name="Picture 16">
            <a:extLst>
              <a:ext uri="{FF2B5EF4-FFF2-40B4-BE49-F238E27FC236}">
                <a16:creationId xmlns:a16="http://schemas.microsoft.com/office/drawing/2014/main" id="{D272E600-EBB6-F160-E762-C0713FBBC7D9}"/>
              </a:ext>
            </a:extLst>
          </p:cNvPr>
          <p:cNvPicPr>
            <a:picLocks noChangeAspect="1"/>
          </p:cNvPicPr>
          <p:nvPr/>
        </p:nvPicPr>
        <p:blipFill>
          <a:blip r:embed="rId2"/>
          <a:stretch>
            <a:fillRect/>
          </a:stretch>
        </p:blipFill>
        <p:spPr>
          <a:xfrm>
            <a:off x="4056732" y="2789936"/>
            <a:ext cx="4903042" cy="1543089"/>
          </a:xfrm>
          <a:prstGeom prst="rect">
            <a:avLst/>
          </a:prstGeom>
        </p:spPr>
      </p:pic>
      <p:sp>
        <p:nvSpPr>
          <p:cNvPr id="19" name="TextBox 18">
            <a:extLst>
              <a:ext uri="{FF2B5EF4-FFF2-40B4-BE49-F238E27FC236}">
                <a16:creationId xmlns:a16="http://schemas.microsoft.com/office/drawing/2014/main" id="{E908FDA8-BC1E-3613-8FD6-DC9DE6AE9D13}"/>
              </a:ext>
            </a:extLst>
          </p:cNvPr>
          <p:cNvSpPr txBox="1"/>
          <p:nvPr/>
        </p:nvSpPr>
        <p:spPr>
          <a:xfrm>
            <a:off x="3214139" y="1015787"/>
            <a:ext cx="4510017" cy="523220"/>
          </a:xfrm>
          <a:prstGeom prst="rect">
            <a:avLst/>
          </a:prstGeom>
          <a:noFill/>
        </p:spPr>
        <p:txBody>
          <a:bodyPr wrap="none" rtlCol="0">
            <a:spAutoFit/>
          </a:bodyPr>
          <a:lstStyle/>
          <a:p>
            <a:r>
              <a:rPr lang="en-US" sz="2800" dirty="0"/>
              <a:t>It’s time to sample, scientists!</a:t>
            </a:r>
          </a:p>
        </p:txBody>
      </p:sp>
      <p:sp>
        <p:nvSpPr>
          <p:cNvPr id="20" name="TextBox 19">
            <a:extLst>
              <a:ext uri="{FF2B5EF4-FFF2-40B4-BE49-F238E27FC236}">
                <a16:creationId xmlns:a16="http://schemas.microsoft.com/office/drawing/2014/main" id="{C5664A4E-F3EB-3A5F-5B25-3D2B97E2374F}"/>
              </a:ext>
            </a:extLst>
          </p:cNvPr>
          <p:cNvSpPr txBox="1"/>
          <p:nvPr/>
        </p:nvSpPr>
        <p:spPr>
          <a:xfrm>
            <a:off x="2665005" y="4919136"/>
            <a:ext cx="7874913" cy="523220"/>
          </a:xfrm>
          <a:prstGeom prst="rect">
            <a:avLst/>
          </a:prstGeom>
          <a:noFill/>
        </p:spPr>
        <p:txBody>
          <a:bodyPr wrap="none" rtlCol="0">
            <a:spAutoFit/>
          </a:bodyPr>
          <a:lstStyle/>
          <a:p>
            <a:r>
              <a:rPr lang="en-US" sz="2800" dirty="0"/>
              <a:t>Reminder how to calculate average: </a:t>
            </a:r>
            <a:r>
              <a:rPr lang="en-US" sz="2800" b="1" dirty="0"/>
              <a:t>(a + b + c)/3 = x</a:t>
            </a:r>
          </a:p>
        </p:txBody>
      </p:sp>
    </p:spTree>
    <p:extLst>
      <p:ext uri="{BB962C8B-B14F-4D97-AF65-F5344CB8AC3E}">
        <p14:creationId xmlns:p14="http://schemas.microsoft.com/office/powerpoint/2010/main" val="376250765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495D997E-0ACF-DA46-37A9-4E18C11D2E6E}"/>
              </a:ext>
            </a:extLst>
          </p:cNvPr>
          <p:cNvSpPr txBox="1"/>
          <p:nvPr/>
        </p:nvSpPr>
        <p:spPr>
          <a:xfrm>
            <a:off x="11079059" y="6391813"/>
            <a:ext cx="920445" cy="369332"/>
          </a:xfrm>
          <a:prstGeom prst="rect">
            <a:avLst/>
          </a:prstGeom>
          <a:noFill/>
        </p:spPr>
        <p:txBody>
          <a:bodyPr wrap="none" rtlCol="0">
            <a:spAutoFit/>
          </a:bodyPr>
          <a:lstStyle/>
          <a:p>
            <a:r>
              <a:rPr lang="en-US" dirty="0"/>
              <a:t>Slide 11</a:t>
            </a:r>
          </a:p>
        </p:txBody>
      </p:sp>
      <p:sp>
        <p:nvSpPr>
          <p:cNvPr id="5" name="Rectangle 4">
            <a:extLst>
              <a:ext uri="{FF2B5EF4-FFF2-40B4-BE49-F238E27FC236}">
                <a16:creationId xmlns:a16="http://schemas.microsoft.com/office/drawing/2014/main" id="{A93E9E53-79A9-101D-AAF8-157DF6AE0EBF}"/>
              </a:ext>
            </a:extLst>
          </p:cNvPr>
          <p:cNvSpPr/>
          <p:nvPr/>
        </p:nvSpPr>
        <p:spPr>
          <a:xfrm>
            <a:off x="0" y="0"/>
            <a:ext cx="938784" cy="6858000"/>
          </a:xfrm>
          <a:prstGeom prst="rect">
            <a:avLst/>
          </a:prstGeom>
          <a:gradFill flip="none" rotWithShape="1">
            <a:gsLst>
              <a:gs pos="0">
                <a:srgbClr val="00B0F0">
                  <a:tint val="66000"/>
                  <a:satMod val="160000"/>
                  <a:alpha val="80057"/>
                </a:srgbClr>
              </a:gs>
              <a:gs pos="32000">
                <a:srgbClr val="00B0F0">
                  <a:tint val="44500"/>
                  <a:satMod val="160000"/>
                </a:srgbClr>
              </a:gs>
              <a:gs pos="100000">
                <a:schemeClr val="bg1"/>
              </a:gs>
            </a:gsLst>
            <a:lin ang="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itle 1">
            <a:extLst>
              <a:ext uri="{FF2B5EF4-FFF2-40B4-BE49-F238E27FC236}">
                <a16:creationId xmlns:a16="http://schemas.microsoft.com/office/drawing/2014/main" id="{D842789E-A059-3978-91E7-C4D471F51236}"/>
              </a:ext>
            </a:extLst>
          </p:cNvPr>
          <p:cNvSpPr txBox="1">
            <a:spLocks/>
          </p:cNvSpPr>
          <p:nvPr/>
        </p:nvSpPr>
        <p:spPr>
          <a:xfrm>
            <a:off x="1200973" y="384562"/>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b="1" dirty="0"/>
              <a:t>Let’s review our “fieldwork” and results!</a:t>
            </a:r>
          </a:p>
        </p:txBody>
      </p:sp>
      <p:pic>
        <p:nvPicPr>
          <p:cNvPr id="10" name="Picture 9">
            <a:extLst>
              <a:ext uri="{FF2B5EF4-FFF2-40B4-BE49-F238E27FC236}">
                <a16:creationId xmlns:a16="http://schemas.microsoft.com/office/drawing/2014/main" id="{C5CBDC81-0FB9-3727-A80E-D67FC04B99C6}"/>
              </a:ext>
            </a:extLst>
          </p:cNvPr>
          <p:cNvPicPr>
            <a:picLocks noChangeAspect="1"/>
          </p:cNvPicPr>
          <p:nvPr/>
        </p:nvPicPr>
        <p:blipFill>
          <a:blip r:embed="rId2"/>
          <a:stretch>
            <a:fillRect/>
          </a:stretch>
        </p:blipFill>
        <p:spPr>
          <a:xfrm>
            <a:off x="452976" y="3750588"/>
            <a:ext cx="11834175" cy="1921789"/>
          </a:xfrm>
          <a:prstGeom prst="rect">
            <a:avLst/>
          </a:prstGeom>
        </p:spPr>
      </p:pic>
      <p:sp>
        <p:nvSpPr>
          <p:cNvPr id="15" name="TextBox 14">
            <a:extLst>
              <a:ext uri="{FF2B5EF4-FFF2-40B4-BE49-F238E27FC236}">
                <a16:creationId xmlns:a16="http://schemas.microsoft.com/office/drawing/2014/main" id="{EC6B354F-F9AB-F322-B906-51B0C0196CDB}"/>
              </a:ext>
            </a:extLst>
          </p:cNvPr>
          <p:cNvSpPr txBox="1"/>
          <p:nvPr/>
        </p:nvSpPr>
        <p:spPr>
          <a:xfrm>
            <a:off x="1400897" y="2041326"/>
            <a:ext cx="9216049" cy="523220"/>
          </a:xfrm>
          <a:prstGeom prst="rect">
            <a:avLst/>
          </a:prstGeom>
          <a:noFill/>
        </p:spPr>
        <p:txBody>
          <a:bodyPr wrap="none" rtlCol="0">
            <a:spAutoFit/>
          </a:bodyPr>
          <a:lstStyle/>
          <a:p>
            <a:r>
              <a:rPr lang="en-US" sz="2800" b="1" dirty="0">
                <a:solidFill>
                  <a:schemeClr val="accent5">
                    <a:lumMod val="75000"/>
                  </a:schemeClr>
                </a:solidFill>
              </a:rPr>
              <a:t>Quick discussion: Why did you sample each bag three times?</a:t>
            </a:r>
          </a:p>
        </p:txBody>
      </p:sp>
      <p:sp>
        <p:nvSpPr>
          <p:cNvPr id="18" name="TextBox 17">
            <a:extLst>
              <a:ext uri="{FF2B5EF4-FFF2-40B4-BE49-F238E27FC236}">
                <a16:creationId xmlns:a16="http://schemas.microsoft.com/office/drawing/2014/main" id="{A747606F-866C-A31C-F5FA-560B385FF03E}"/>
              </a:ext>
            </a:extLst>
          </p:cNvPr>
          <p:cNvSpPr txBox="1"/>
          <p:nvPr/>
        </p:nvSpPr>
        <p:spPr>
          <a:xfrm>
            <a:off x="7330159" y="4526816"/>
            <a:ext cx="2122312" cy="369332"/>
          </a:xfrm>
          <a:prstGeom prst="rect">
            <a:avLst/>
          </a:prstGeom>
          <a:noFill/>
        </p:spPr>
        <p:txBody>
          <a:bodyPr wrap="none" rtlCol="0">
            <a:spAutoFit/>
          </a:bodyPr>
          <a:lstStyle/>
          <a:p>
            <a:r>
              <a:rPr lang="en-US" b="1" dirty="0">
                <a:solidFill>
                  <a:srgbClr val="C00000"/>
                </a:solidFill>
              </a:rPr>
              <a:t>Dinoflagellates (red)</a:t>
            </a:r>
          </a:p>
        </p:txBody>
      </p:sp>
      <p:sp>
        <p:nvSpPr>
          <p:cNvPr id="19" name="TextBox 18">
            <a:extLst>
              <a:ext uri="{FF2B5EF4-FFF2-40B4-BE49-F238E27FC236}">
                <a16:creationId xmlns:a16="http://schemas.microsoft.com/office/drawing/2014/main" id="{9292B6CC-DD81-C7EB-0189-48066F0BD9A2}"/>
              </a:ext>
            </a:extLst>
          </p:cNvPr>
          <p:cNvSpPr txBox="1"/>
          <p:nvPr/>
        </p:nvSpPr>
        <p:spPr>
          <a:xfrm>
            <a:off x="7330159" y="4886556"/>
            <a:ext cx="2166106" cy="369332"/>
          </a:xfrm>
          <a:prstGeom prst="rect">
            <a:avLst/>
          </a:prstGeom>
          <a:noFill/>
        </p:spPr>
        <p:txBody>
          <a:bodyPr wrap="none" rtlCol="0">
            <a:spAutoFit/>
          </a:bodyPr>
          <a:lstStyle/>
          <a:p>
            <a:r>
              <a:rPr lang="en-US" b="1" dirty="0">
                <a:solidFill>
                  <a:schemeClr val="accent1"/>
                </a:solidFill>
              </a:rPr>
              <a:t>Cyanobacteria (blue)</a:t>
            </a:r>
          </a:p>
        </p:txBody>
      </p:sp>
      <p:sp>
        <p:nvSpPr>
          <p:cNvPr id="20" name="TextBox 19">
            <a:extLst>
              <a:ext uri="{FF2B5EF4-FFF2-40B4-BE49-F238E27FC236}">
                <a16:creationId xmlns:a16="http://schemas.microsoft.com/office/drawing/2014/main" id="{385DE288-7ECF-4D82-FC20-9B36DDF3A945}"/>
              </a:ext>
            </a:extLst>
          </p:cNvPr>
          <p:cNvSpPr txBox="1"/>
          <p:nvPr/>
        </p:nvSpPr>
        <p:spPr>
          <a:xfrm>
            <a:off x="7445351" y="4158139"/>
            <a:ext cx="1804340" cy="369332"/>
          </a:xfrm>
          <a:prstGeom prst="rect">
            <a:avLst/>
          </a:prstGeom>
          <a:noFill/>
        </p:spPr>
        <p:txBody>
          <a:bodyPr wrap="none" rtlCol="0">
            <a:spAutoFit/>
          </a:bodyPr>
          <a:lstStyle/>
          <a:p>
            <a:r>
              <a:rPr lang="en-US" b="1" dirty="0">
                <a:solidFill>
                  <a:schemeClr val="accent4"/>
                </a:solidFill>
              </a:rPr>
              <a:t>Diatoms (yellow)</a:t>
            </a:r>
          </a:p>
        </p:txBody>
      </p:sp>
      <p:sp>
        <p:nvSpPr>
          <p:cNvPr id="21" name="TextBox 20">
            <a:extLst>
              <a:ext uri="{FF2B5EF4-FFF2-40B4-BE49-F238E27FC236}">
                <a16:creationId xmlns:a16="http://schemas.microsoft.com/office/drawing/2014/main" id="{1043CB6C-B435-D331-2DB4-71FE332494B4}"/>
              </a:ext>
            </a:extLst>
          </p:cNvPr>
          <p:cNvSpPr txBox="1"/>
          <p:nvPr/>
        </p:nvSpPr>
        <p:spPr>
          <a:xfrm>
            <a:off x="2344275" y="3279360"/>
            <a:ext cx="5642378" cy="400110"/>
          </a:xfrm>
          <a:prstGeom prst="rect">
            <a:avLst/>
          </a:prstGeom>
          <a:noFill/>
        </p:spPr>
        <p:txBody>
          <a:bodyPr wrap="none" rtlCol="0">
            <a:spAutoFit/>
          </a:bodyPr>
          <a:lstStyle/>
          <a:p>
            <a:r>
              <a:rPr lang="en-US" sz="2000" dirty="0"/>
              <a:t>What phytoplankton group dominates each sample?</a:t>
            </a:r>
          </a:p>
        </p:txBody>
      </p:sp>
      <p:pic>
        <p:nvPicPr>
          <p:cNvPr id="22" name="Graphic 21" descr="Badge Tick outline">
            <a:extLst>
              <a:ext uri="{FF2B5EF4-FFF2-40B4-BE49-F238E27FC236}">
                <a16:creationId xmlns:a16="http://schemas.microsoft.com/office/drawing/2014/main" id="{3314C891-B342-23C1-4DDA-0160E2ACA7C3}"/>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1279303" y="0"/>
            <a:ext cx="874541" cy="874541"/>
          </a:xfrm>
          <a:prstGeom prst="rect">
            <a:avLst/>
          </a:prstGeom>
        </p:spPr>
      </p:pic>
    </p:spTree>
    <p:extLst>
      <p:ext uri="{BB962C8B-B14F-4D97-AF65-F5344CB8AC3E}">
        <p14:creationId xmlns:p14="http://schemas.microsoft.com/office/powerpoint/2010/main" val="83873087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FAC20FED-DA0A-991F-132D-6A0E21E35FB8}"/>
              </a:ext>
            </a:extLst>
          </p:cNvPr>
          <p:cNvSpPr txBox="1">
            <a:spLocks/>
          </p:cNvSpPr>
          <p:nvPr/>
        </p:nvSpPr>
        <p:spPr>
          <a:xfrm>
            <a:off x="1165883" y="-357995"/>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800" b="1" dirty="0">
                <a:latin typeface="+mn-lt"/>
              </a:rPr>
              <a:t>Group Activity 3 – </a:t>
            </a:r>
            <a:r>
              <a:rPr lang="en-US" sz="2800" b="1" dirty="0">
                <a:effectLst/>
                <a:latin typeface="+mn-lt"/>
                <a:ea typeface="Calibri" panose="020F0502020204030204" pitchFamily="34" charset="0"/>
                <a:cs typeface="Times New Roman" panose="02020603050405020304" pitchFamily="18" charset="0"/>
              </a:rPr>
              <a:t>Where is my Home?</a:t>
            </a:r>
            <a:endParaRPr lang="en-US" sz="2800" b="1" dirty="0">
              <a:latin typeface="+mn-lt"/>
            </a:endParaRPr>
          </a:p>
        </p:txBody>
      </p:sp>
      <p:sp>
        <p:nvSpPr>
          <p:cNvPr id="8" name="Rectangle 7">
            <a:extLst>
              <a:ext uri="{FF2B5EF4-FFF2-40B4-BE49-F238E27FC236}">
                <a16:creationId xmlns:a16="http://schemas.microsoft.com/office/drawing/2014/main" id="{0F4FC1E9-EF1E-4FFB-A066-B30EAB8A4A18}"/>
              </a:ext>
            </a:extLst>
          </p:cNvPr>
          <p:cNvSpPr/>
          <p:nvPr/>
        </p:nvSpPr>
        <p:spPr>
          <a:xfrm>
            <a:off x="0" y="0"/>
            <a:ext cx="938784" cy="6858000"/>
          </a:xfrm>
          <a:prstGeom prst="rect">
            <a:avLst/>
          </a:prstGeom>
          <a:gradFill flip="none" rotWithShape="1">
            <a:gsLst>
              <a:gs pos="0">
                <a:srgbClr val="00B0F0">
                  <a:tint val="66000"/>
                  <a:satMod val="160000"/>
                  <a:alpha val="80057"/>
                </a:srgbClr>
              </a:gs>
              <a:gs pos="32000">
                <a:srgbClr val="00B0F0">
                  <a:tint val="44500"/>
                  <a:satMod val="160000"/>
                </a:srgbClr>
              </a:gs>
              <a:gs pos="100000">
                <a:schemeClr val="bg1"/>
              </a:gs>
            </a:gsLst>
            <a:lin ang="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4" name="Picture 13">
            <a:extLst>
              <a:ext uri="{FF2B5EF4-FFF2-40B4-BE49-F238E27FC236}">
                <a16:creationId xmlns:a16="http://schemas.microsoft.com/office/drawing/2014/main" id="{AC322D74-9BB1-F43D-5F82-F0B5FDA2708D}"/>
              </a:ext>
            </a:extLst>
          </p:cNvPr>
          <p:cNvPicPr>
            <a:picLocks noChangeAspect="1"/>
          </p:cNvPicPr>
          <p:nvPr/>
        </p:nvPicPr>
        <p:blipFill>
          <a:blip r:embed="rId3"/>
          <a:stretch>
            <a:fillRect/>
          </a:stretch>
        </p:blipFill>
        <p:spPr>
          <a:xfrm>
            <a:off x="1165883" y="592742"/>
            <a:ext cx="5774064" cy="2957162"/>
          </a:xfrm>
          <a:prstGeom prst="rect">
            <a:avLst/>
          </a:prstGeom>
        </p:spPr>
      </p:pic>
      <p:sp>
        <p:nvSpPr>
          <p:cNvPr id="15" name="TextBox 14">
            <a:extLst>
              <a:ext uri="{FF2B5EF4-FFF2-40B4-BE49-F238E27FC236}">
                <a16:creationId xmlns:a16="http://schemas.microsoft.com/office/drawing/2014/main" id="{4E46095A-DAEF-78C8-0102-4E1D3E89FEB9}"/>
              </a:ext>
            </a:extLst>
          </p:cNvPr>
          <p:cNvSpPr txBox="1"/>
          <p:nvPr/>
        </p:nvSpPr>
        <p:spPr>
          <a:xfrm>
            <a:off x="6939947" y="120120"/>
            <a:ext cx="1371081" cy="369332"/>
          </a:xfrm>
          <a:prstGeom prst="rect">
            <a:avLst/>
          </a:prstGeom>
          <a:noFill/>
        </p:spPr>
        <p:txBody>
          <a:bodyPr wrap="none" rtlCol="0">
            <a:spAutoFit/>
          </a:bodyPr>
          <a:lstStyle/>
          <a:p>
            <a:r>
              <a:rPr lang="en-US" dirty="0"/>
              <a:t>(15 minutes)</a:t>
            </a:r>
          </a:p>
        </p:txBody>
      </p:sp>
      <p:pic>
        <p:nvPicPr>
          <p:cNvPr id="52" name="Picture 51">
            <a:extLst>
              <a:ext uri="{FF2B5EF4-FFF2-40B4-BE49-F238E27FC236}">
                <a16:creationId xmlns:a16="http://schemas.microsoft.com/office/drawing/2014/main" id="{66E1DFF5-CE9C-C867-A2A2-F5303CE34E81}"/>
              </a:ext>
            </a:extLst>
          </p:cNvPr>
          <p:cNvPicPr>
            <a:picLocks noChangeAspect="1"/>
          </p:cNvPicPr>
          <p:nvPr/>
        </p:nvPicPr>
        <p:blipFill>
          <a:blip r:embed="rId4"/>
          <a:stretch>
            <a:fillRect/>
          </a:stretch>
        </p:blipFill>
        <p:spPr>
          <a:xfrm>
            <a:off x="1115083" y="3653194"/>
            <a:ext cx="5824864" cy="3134666"/>
          </a:xfrm>
          <a:prstGeom prst="rect">
            <a:avLst/>
          </a:prstGeom>
        </p:spPr>
      </p:pic>
      <p:pic>
        <p:nvPicPr>
          <p:cNvPr id="56" name="Picture 55">
            <a:extLst>
              <a:ext uri="{FF2B5EF4-FFF2-40B4-BE49-F238E27FC236}">
                <a16:creationId xmlns:a16="http://schemas.microsoft.com/office/drawing/2014/main" id="{7CC1B24A-5536-E171-BA6C-F106ADB64018}"/>
              </a:ext>
            </a:extLst>
          </p:cNvPr>
          <p:cNvPicPr>
            <a:picLocks noChangeAspect="1"/>
          </p:cNvPicPr>
          <p:nvPr/>
        </p:nvPicPr>
        <p:blipFill>
          <a:blip r:embed="rId5"/>
          <a:stretch>
            <a:fillRect/>
          </a:stretch>
        </p:blipFill>
        <p:spPr>
          <a:xfrm>
            <a:off x="10293236" y="171518"/>
            <a:ext cx="1691109" cy="889605"/>
          </a:xfrm>
          <a:prstGeom prst="rect">
            <a:avLst/>
          </a:prstGeom>
        </p:spPr>
      </p:pic>
      <p:sp>
        <p:nvSpPr>
          <p:cNvPr id="57" name="TextBox 56">
            <a:extLst>
              <a:ext uri="{FF2B5EF4-FFF2-40B4-BE49-F238E27FC236}">
                <a16:creationId xmlns:a16="http://schemas.microsoft.com/office/drawing/2014/main" id="{2D370D57-BA4D-9F5C-AFDB-1BB0AA46A2F6}"/>
              </a:ext>
            </a:extLst>
          </p:cNvPr>
          <p:cNvSpPr txBox="1"/>
          <p:nvPr/>
        </p:nvSpPr>
        <p:spPr>
          <a:xfrm>
            <a:off x="10293236" y="645014"/>
            <a:ext cx="300082" cy="369332"/>
          </a:xfrm>
          <a:prstGeom prst="rect">
            <a:avLst/>
          </a:prstGeom>
          <a:noFill/>
        </p:spPr>
        <p:txBody>
          <a:bodyPr wrap="none" rtlCol="0">
            <a:spAutoFit/>
          </a:bodyPr>
          <a:lstStyle/>
          <a:p>
            <a:r>
              <a:rPr lang="en-US" dirty="0"/>
              <a:t>+</a:t>
            </a:r>
          </a:p>
        </p:txBody>
      </p:sp>
      <p:pic>
        <p:nvPicPr>
          <p:cNvPr id="27" name="Picture 26">
            <a:extLst>
              <a:ext uri="{FF2B5EF4-FFF2-40B4-BE49-F238E27FC236}">
                <a16:creationId xmlns:a16="http://schemas.microsoft.com/office/drawing/2014/main" id="{81370DE3-BDE1-D629-F48B-54420B6F41EA}"/>
              </a:ext>
            </a:extLst>
          </p:cNvPr>
          <p:cNvPicPr>
            <a:picLocks noChangeAspect="1"/>
          </p:cNvPicPr>
          <p:nvPr/>
        </p:nvPicPr>
        <p:blipFill>
          <a:blip r:embed="rId6"/>
          <a:stretch>
            <a:fillRect/>
          </a:stretch>
        </p:blipFill>
        <p:spPr>
          <a:xfrm>
            <a:off x="7045983" y="1590636"/>
            <a:ext cx="4635500" cy="4508500"/>
          </a:xfrm>
          <a:prstGeom prst="rect">
            <a:avLst/>
          </a:prstGeom>
        </p:spPr>
      </p:pic>
      <p:sp>
        <p:nvSpPr>
          <p:cNvPr id="2" name="TextBox 1">
            <a:extLst>
              <a:ext uri="{FF2B5EF4-FFF2-40B4-BE49-F238E27FC236}">
                <a16:creationId xmlns:a16="http://schemas.microsoft.com/office/drawing/2014/main" id="{5EC25E6F-1A92-D3D7-35AF-51578DED9443}"/>
              </a:ext>
            </a:extLst>
          </p:cNvPr>
          <p:cNvSpPr txBox="1"/>
          <p:nvPr/>
        </p:nvSpPr>
        <p:spPr>
          <a:xfrm>
            <a:off x="11079059" y="6391813"/>
            <a:ext cx="920445" cy="369332"/>
          </a:xfrm>
          <a:prstGeom prst="rect">
            <a:avLst/>
          </a:prstGeom>
          <a:noFill/>
        </p:spPr>
        <p:txBody>
          <a:bodyPr wrap="none" rtlCol="0">
            <a:spAutoFit/>
          </a:bodyPr>
          <a:lstStyle/>
          <a:p>
            <a:r>
              <a:rPr lang="en-US" dirty="0"/>
              <a:t>Slide 12</a:t>
            </a:r>
          </a:p>
        </p:txBody>
      </p:sp>
    </p:spTree>
    <p:extLst>
      <p:ext uri="{BB962C8B-B14F-4D97-AF65-F5344CB8AC3E}">
        <p14:creationId xmlns:p14="http://schemas.microsoft.com/office/powerpoint/2010/main" val="379470212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phic 4" descr="Badge Tick outline">
            <a:extLst>
              <a:ext uri="{FF2B5EF4-FFF2-40B4-BE49-F238E27FC236}">
                <a16:creationId xmlns:a16="http://schemas.microsoft.com/office/drawing/2014/main" id="{88C2D9D4-1130-E21F-66BF-362A0CE8127A}"/>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1279303" y="0"/>
            <a:ext cx="874541" cy="874541"/>
          </a:xfrm>
          <a:prstGeom prst="rect">
            <a:avLst/>
          </a:prstGeom>
        </p:spPr>
      </p:pic>
      <p:sp>
        <p:nvSpPr>
          <p:cNvPr id="6" name="Title 1">
            <a:extLst>
              <a:ext uri="{FF2B5EF4-FFF2-40B4-BE49-F238E27FC236}">
                <a16:creationId xmlns:a16="http://schemas.microsoft.com/office/drawing/2014/main" id="{BCA9E58D-49BA-B13B-A485-FAFE69CA8306}"/>
              </a:ext>
            </a:extLst>
          </p:cNvPr>
          <p:cNvSpPr txBox="1">
            <a:spLocks/>
          </p:cNvSpPr>
          <p:nvPr/>
        </p:nvSpPr>
        <p:spPr>
          <a:xfrm>
            <a:off x="1194998" y="130409"/>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b="1" dirty="0"/>
              <a:t>Did you find each phytoplankton’s home?</a:t>
            </a:r>
          </a:p>
        </p:txBody>
      </p:sp>
      <p:sp>
        <p:nvSpPr>
          <p:cNvPr id="7" name="Rectangle 6">
            <a:extLst>
              <a:ext uri="{FF2B5EF4-FFF2-40B4-BE49-F238E27FC236}">
                <a16:creationId xmlns:a16="http://schemas.microsoft.com/office/drawing/2014/main" id="{D88885DE-9CA4-B117-8523-947810A70B0D}"/>
              </a:ext>
            </a:extLst>
          </p:cNvPr>
          <p:cNvSpPr/>
          <p:nvPr/>
        </p:nvSpPr>
        <p:spPr>
          <a:xfrm>
            <a:off x="0" y="0"/>
            <a:ext cx="938784" cy="6858000"/>
          </a:xfrm>
          <a:prstGeom prst="rect">
            <a:avLst/>
          </a:prstGeom>
          <a:gradFill flip="none" rotWithShape="1">
            <a:gsLst>
              <a:gs pos="0">
                <a:srgbClr val="00B0F0">
                  <a:tint val="66000"/>
                  <a:satMod val="160000"/>
                  <a:alpha val="80057"/>
                </a:srgbClr>
              </a:gs>
              <a:gs pos="32000">
                <a:srgbClr val="00B0F0">
                  <a:tint val="44500"/>
                  <a:satMod val="160000"/>
                </a:srgbClr>
              </a:gs>
              <a:gs pos="100000">
                <a:schemeClr val="bg1"/>
              </a:gs>
            </a:gsLst>
            <a:lin ang="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a:extLst>
              <a:ext uri="{FF2B5EF4-FFF2-40B4-BE49-F238E27FC236}">
                <a16:creationId xmlns:a16="http://schemas.microsoft.com/office/drawing/2014/main" id="{94D2ECF1-4359-F5BB-D16A-BB0344B63063}"/>
              </a:ext>
            </a:extLst>
          </p:cNvPr>
          <p:cNvSpPr txBox="1"/>
          <p:nvPr/>
        </p:nvSpPr>
        <p:spPr>
          <a:xfrm>
            <a:off x="1538775" y="6106626"/>
            <a:ext cx="9459769" cy="523220"/>
          </a:xfrm>
          <a:prstGeom prst="rect">
            <a:avLst/>
          </a:prstGeom>
          <a:noFill/>
        </p:spPr>
        <p:txBody>
          <a:bodyPr wrap="none" rtlCol="0">
            <a:spAutoFit/>
          </a:bodyPr>
          <a:lstStyle/>
          <a:p>
            <a:r>
              <a:rPr lang="en-US" sz="2800" b="1" dirty="0">
                <a:solidFill>
                  <a:schemeClr val="accent5">
                    <a:lumMod val="75000"/>
                  </a:schemeClr>
                </a:solidFill>
              </a:rPr>
              <a:t>Quick discussion: How did your group come to this conclusion?</a:t>
            </a:r>
          </a:p>
        </p:txBody>
      </p:sp>
      <p:pic>
        <p:nvPicPr>
          <p:cNvPr id="9" name="Picture 2" descr="Blank World Map | Jason Rhode | Flickr">
            <a:extLst>
              <a:ext uri="{FF2B5EF4-FFF2-40B4-BE49-F238E27FC236}">
                <a16:creationId xmlns:a16="http://schemas.microsoft.com/office/drawing/2014/main" id="{083D38A6-8E82-0672-7714-7FFD91E7DF6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664441" y="1388922"/>
            <a:ext cx="8863118" cy="4535424"/>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E62E339F-7E5F-F477-4376-C84B2155F1B6}"/>
              </a:ext>
            </a:extLst>
          </p:cNvPr>
          <p:cNvSpPr txBox="1"/>
          <p:nvPr/>
        </p:nvSpPr>
        <p:spPr>
          <a:xfrm>
            <a:off x="6452798" y="5694408"/>
            <a:ext cx="1959191" cy="246221"/>
          </a:xfrm>
          <a:prstGeom prst="rect">
            <a:avLst/>
          </a:prstGeom>
          <a:noFill/>
        </p:spPr>
        <p:txBody>
          <a:bodyPr wrap="none" rtlCol="0">
            <a:spAutoFit/>
          </a:bodyPr>
          <a:lstStyle/>
          <a:p>
            <a:r>
              <a:rPr lang="en-US" sz="1000" dirty="0">
                <a:latin typeface="Times New Roman" panose="02020603050405020304" pitchFamily="18" charset="0"/>
                <a:cs typeface="Times New Roman" panose="02020603050405020304" pitchFamily="18" charset="0"/>
              </a:rPr>
              <a:t>Adapted from Jason Rhode (2007)</a:t>
            </a:r>
          </a:p>
        </p:txBody>
      </p:sp>
      <p:cxnSp>
        <p:nvCxnSpPr>
          <p:cNvPr id="16" name="Straight Connector 15">
            <a:extLst>
              <a:ext uri="{FF2B5EF4-FFF2-40B4-BE49-F238E27FC236}">
                <a16:creationId xmlns:a16="http://schemas.microsoft.com/office/drawing/2014/main" id="{75BA4F47-2CF3-57BB-6013-DB8F9AECA323}"/>
              </a:ext>
            </a:extLst>
          </p:cNvPr>
          <p:cNvCxnSpPr>
            <a:cxnSpLocks/>
          </p:cNvCxnSpPr>
          <p:nvPr/>
        </p:nvCxnSpPr>
        <p:spPr>
          <a:xfrm>
            <a:off x="1664441" y="3649939"/>
            <a:ext cx="8868011" cy="0"/>
          </a:xfrm>
          <a:prstGeom prst="line">
            <a:avLst/>
          </a:prstGeom>
          <a:ln w="28575">
            <a:solidFill>
              <a:schemeClr val="tx1">
                <a:lumMod val="50000"/>
                <a:lumOff val="50000"/>
              </a:schemeClr>
            </a:solidFill>
            <a:prstDash val="sysDot"/>
          </a:ln>
        </p:spPr>
        <p:style>
          <a:lnRef idx="1">
            <a:schemeClr val="accent1"/>
          </a:lnRef>
          <a:fillRef idx="0">
            <a:schemeClr val="accent1"/>
          </a:fillRef>
          <a:effectRef idx="0">
            <a:schemeClr val="accent1"/>
          </a:effectRef>
          <a:fontRef idx="minor">
            <a:schemeClr val="tx1"/>
          </a:fontRef>
        </p:style>
      </p:cxnSp>
      <p:sp>
        <p:nvSpPr>
          <p:cNvPr id="17" name="TextBox 16">
            <a:extLst>
              <a:ext uri="{FF2B5EF4-FFF2-40B4-BE49-F238E27FC236}">
                <a16:creationId xmlns:a16="http://schemas.microsoft.com/office/drawing/2014/main" id="{E58F6E2E-4F5C-C01F-933C-C96FB9C6749C}"/>
              </a:ext>
            </a:extLst>
          </p:cNvPr>
          <p:cNvSpPr txBox="1"/>
          <p:nvPr/>
        </p:nvSpPr>
        <p:spPr>
          <a:xfrm>
            <a:off x="10527559" y="3496050"/>
            <a:ext cx="1362874" cy="523220"/>
          </a:xfrm>
          <a:prstGeom prst="rect">
            <a:avLst/>
          </a:prstGeom>
          <a:noFill/>
        </p:spPr>
        <p:txBody>
          <a:bodyPr wrap="none" rtlCol="0">
            <a:spAutoFit/>
          </a:bodyPr>
          <a:lstStyle/>
          <a:p>
            <a:r>
              <a:rPr lang="en-US" sz="1400" dirty="0">
                <a:latin typeface="Times New Roman" panose="02020603050405020304" pitchFamily="18" charset="0"/>
                <a:cs typeface="Times New Roman" panose="02020603050405020304" pitchFamily="18" charset="0"/>
              </a:rPr>
              <a:t>Equator</a:t>
            </a:r>
          </a:p>
          <a:p>
            <a:r>
              <a:rPr lang="en-US" sz="1400" dirty="0">
                <a:latin typeface="Times New Roman" panose="02020603050405020304" pitchFamily="18" charset="0"/>
                <a:cs typeface="Times New Roman" panose="02020603050405020304" pitchFamily="18" charset="0"/>
              </a:rPr>
              <a:t>0° (low latitude)</a:t>
            </a:r>
          </a:p>
        </p:txBody>
      </p:sp>
      <p:sp>
        <p:nvSpPr>
          <p:cNvPr id="20" name="TextBox 19">
            <a:extLst>
              <a:ext uri="{FF2B5EF4-FFF2-40B4-BE49-F238E27FC236}">
                <a16:creationId xmlns:a16="http://schemas.microsoft.com/office/drawing/2014/main" id="{43C885ED-BF25-75DA-6C1E-C065423D3FC0}"/>
              </a:ext>
            </a:extLst>
          </p:cNvPr>
          <p:cNvSpPr txBox="1"/>
          <p:nvPr/>
        </p:nvSpPr>
        <p:spPr>
          <a:xfrm>
            <a:off x="8526722" y="5799326"/>
            <a:ext cx="1502334" cy="307777"/>
          </a:xfrm>
          <a:prstGeom prst="rect">
            <a:avLst/>
          </a:prstGeom>
          <a:noFill/>
        </p:spPr>
        <p:txBody>
          <a:bodyPr wrap="none" rtlCol="0">
            <a:spAutoFit/>
          </a:bodyPr>
          <a:lstStyle/>
          <a:p>
            <a:r>
              <a:rPr lang="en-US" sz="1400" dirty="0">
                <a:latin typeface="Times New Roman" panose="02020603050405020304" pitchFamily="18" charset="0"/>
                <a:cs typeface="Times New Roman" panose="02020603050405020304" pitchFamily="18" charset="0"/>
              </a:rPr>
              <a:t>90° (high latitude)</a:t>
            </a:r>
          </a:p>
        </p:txBody>
      </p:sp>
      <p:sp>
        <p:nvSpPr>
          <p:cNvPr id="21" name="TextBox 20">
            <a:extLst>
              <a:ext uri="{FF2B5EF4-FFF2-40B4-BE49-F238E27FC236}">
                <a16:creationId xmlns:a16="http://schemas.microsoft.com/office/drawing/2014/main" id="{9949AD13-9A77-96F6-C851-519F567B3713}"/>
              </a:ext>
            </a:extLst>
          </p:cNvPr>
          <p:cNvSpPr txBox="1"/>
          <p:nvPr/>
        </p:nvSpPr>
        <p:spPr>
          <a:xfrm>
            <a:off x="8526722" y="1206165"/>
            <a:ext cx="1502334" cy="307777"/>
          </a:xfrm>
          <a:prstGeom prst="rect">
            <a:avLst/>
          </a:prstGeom>
          <a:noFill/>
        </p:spPr>
        <p:txBody>
          <a:bodyPr wrap="none" rtlCol="0">
            <a:spAutoFit/>
          </a:bodyPr>
          <a:lstStyle/>
          <a:p>
            <a:r>
              <a:rPr lang="en-US" sz="1400" dirty="0">
                <a:latin typeface="Times New Roman" panose="02020603050405020304" pitchFamily="18" charset="0"/>
                <a:cs typeface="Times New Roman" panose="02020603050405020304" pitchFamily="18" charset="0"/>
              </a:rPr>
              <a:t>90° (high latitude)</a:t>
            </a:r>
          </a:p>
        </p:txBody>
      </p:sp>
      <p:grpSp>
        <p:nvGrpSpPr>
          <p:cNvPr id="22" name="Group 21">
            <a:extLst>
              <a:ext uri="{FF2B5EF4-FFF2-40B4-BE49-F238E27FC236}">
                <a16:creationId xmlns:a16="http://schemas.microsoft.com/office/drawing/2014/main" id="{5504B4C2-EBF7-7E40-BD83-6F08105F6D92}"/>
              </a:ext>
            </a:extLst>
          </p:cNvPr>
          <p:cNvGrpSpPr/>
          <p:nvPr/>
        </p:nvGrpSpPr>
        <p:grpSpPr>
          <a:xfrm>
            <a:off x="7628456" y="4745848"/>
            <a:ext cx="486284" cy="486284"/>
            <a:chOff x="2580461" y="2516088"/>
            <a:chExt cx="486284" cy="486284"/>
          </a:xfrm>
        </p:grpSpPr>
        <p:sp>
          <p:nvSpPr>
            <p:cNvPr id="23" name="Rectangle 22">
              <a:extLst>
                <a:ext uri="{FF2B5EF4-FFF2-40B4-BE49-F238E27FC236}">
                  <a16:creationId xmlns:a16="http://schemas.microsoft.com/office/drawing/2014/main" id="{7BD91293-A9FC-92F4-531E-3B5F92A1A2BF}"/>
                </a:ext>
              </a:extLst>
            </p:cNvPr>
            <p:cNvSpPr/>
            <p:nvPr/>
          </p:nvSpPr>
          <p:spPr>
            <a:xfrm>
              <a:off x="2699957" y="2571731"/>
              <a:ext cx="247291" cy="154952"/>
            </a:xfrm>
            <a:prstGeom prst="rect">
              <a:avLst/>
            </a:prstGeom>
            <a:pattFill prst="dkUpDiag">
              <a:fgClr>
                <a:schemeClr val="accent6"/>
              </a:fgClr>
              <a:bgClr>
                <a:schemeClr val="bg1"/>
              </a:bgClr>
            </a:pattFill>
            <a:ln>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4" name="Graphic 23" descr="Flag outline">
              <a:extLst>
                <a:ext uri="{FF2B5EF4-FFF2-40B4-BE49-F238E27FC236}">
                  <a16:creationId xmlns:a16="http://schemas.microsoft.com/office/drawing/2014/main" id="{5234F4A5-2DCE-1D3A-7C43-9D300E7BE8F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580461" y="2516088"/>
              <a:ext cx="486284" cy="486284"/>
            </a:xfrm>
            <a:prstGeom prst="rect">
              <a:avLst/>
            </a:prstGeom>
          </p:spPr>
        </p:pic>
      </p:grpSp>
      <p:sp>
        <p:nvSpPr>
          <p:cNvPr id="25" name="Rectangle 24">
            <a:extLst>
              <a:ext uri="{FF2B5EF4-FFF2-40B4-BE49-F238E27FC236}">
                <a16:creationId xmlns:a16="http://schemas.microsoft.com/office/drawing/2014/main" id="{91685E1F-6D36-08EB-D79C-AA5E894C6AB8}"/>
              </a:ext>
            </a:extLst>
          </p:cNvPr>
          <p:cNvSpPr/>
          <p:nvPr/>
        </p:nvSpPr>
        <p:spPr>
          <a:xfrm>
            <a:off x="7303023" y="5156253"/>
            <a:ext cx="612234" cy="246221"/>
          </a:xfrm>
          <a:prstGeom prst="rect">
            <a:avLst/>
          </a:prstGeom>
          <a:solidFill>
            <a:schemeClr val="bg1"/>
          </a:solid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TextBox 25">
            <a:extLst>
              <a:ext uri="{FF2B5EF4-FFF2-40B4-BE49-F238E27FC236}">
                <a16:creationId xmlns:a16="http://schemas.microsoft.com/office/drawing/2014/main" id="{A7C86F77-41CF-634E-31AD-767845B92E98}"/>
              </a:ext>
            </a:extLst>
          </p:cNvPr>
          <p:cNvSpPr txBox="1"/>
          <p:nvPr/>
        </p:nvSpPr>
        <p:spPr>
          <a:xfrm>
            <a:off x="7298130" y="4973973"/>
            <a:ext cx="511679" cy="215444"/>
          </a:xfrm>
          <a:prstGeom prst="rect">
            <a:avLst/>
          </a:prstGeom>
          <a:noFill/>
        </p:spPr>
        <p:txBody>
          <a:bodyPr wrap="none" rtlCol="0">
            <a:spAutoFit/>
          </a:bodyPr>
          <a:lstStyle/>
          <a:p>
            <a:r>
              <a:rPr lang="en-US" sz="800" dirty="0">
                <a:latin typeface="Times New Roman" panose="02020603050405020304" pitchFamily="18" charset="0"/>
                <a:cs typeface="Times New Roman" panose="02020603050405020304" pitchFamily="18" charset="0"/>
              </a:rPr>
              <a:t>Home 1</a:t>
            </a:r>
          </a:p>
        </p:txBody>
      </p:sp>
      <p:grpSp>
        <p:nvGrpSpPr>
          <p:cNvPr id="27" name="Group 26">
            <a:extLst>
              <a:ext uri="{FF2B5EF4-FFF2-40B4-BE49-F238E27FC236}">
                <a16:creationId xmlns:a16="http://schemas.microsoft.com/office/drawing/2014/main" id="{F443A7E8-6085-0720-6F67-7719441979F3}"/>
              </a:ext>
            </a:extLst>
          </p:cNvPr>
          <p:cNvGrpSpPr/>
          <p:nvPr/>
        </p:nvGrpSpPr>
        <p:grpSpPr>
          <a:xfrm>
            <a:off x="3395757" y="2900692"/>
            <a:ext cx="486284" cy="486284"/>
            <a:chOff x="2580461" y="2516088"/>
            <a:chExt cx="486284" cy="486284"/>
          </a:xfrm>
        </p:grpSpPr>
        <p:sp>
          <p:nvSpPr>
            <p:cNvPr id="28" name="Rectangle 27">
              <a:extLst>
                <a:ext uri="{FF2B5EF4-FFF2-40B4-BE49-F238E27FC236}">
                  <a16:creationId xmlns:a16="http://schemas.microsoft.com/office/drawing/2014/main" id="{C265DD72-C4BC-7FD0-2B7E-BADCF74EDDC6}"/>
                </a:ext>
              </a:extLst>
            </p:cNvPr>
            <p:cNvSpPr/>
            <p:nvPr/>
          </p:nvSpPr>
          <p:spPr>
            <a:xfrm>
              <a:off x="2699957" y="2571731"/>
              <a:ext cx="247291" cy="154952"/>
            </a:xfrm>
            <a:prstGeom prst="rect">
              <a:avLst/>
            </a:prstGeom>
            <a:pattFill prst="dkUpDiag">
              <a:fgClr>
                <a:schemeClr val="accent6"/>
              </a:fgClr>
              <a:bgClr>
                <a:schemeClr val="bg1"/>
              </a:bgClr>
            </a:pattFill>
            <a:ln>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Graphic 28" descr="Flag outline">
              <a:extLst>
                <a:ext uri="{FF2B5EF4-FFF2-40B4-BE49-F238E27FC236}">
                  <a16:creationId xmlns:a16="http://schemas.microsoft.com/office/drawing/2014/main" id="{E4A7DE91-FAE1-3C09-746E-A429C79103D8}"/>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580461" y="2516088"/>
              <a:ext cx="486284" cy="486284"/>
            </a:xfrm>
            <a:prstGeom prst="rect">
              <a:avLst/>
            </a:prstGeom>
          </p:spPr>
        </p:pic>
      </p:grpSp>
      <p:sp>
        <p:nvSpPr>
          <p:cNvPr id="30" name="Rectangle 29">
            <a:extLst>
              <a:ext uri="{FF2B5EF4-FFF2-40B4-BE49-F238E27FC236}">
                <a16:creationId xmlns:a16="http://schemas.microsoft.com/office/drawing/2014/main" id="{179AD6DA-E891-B913-48E8-E3E310C1DB7F}"/>
              </a:ext>
            </a:extLst>
          </p:cNvPr>
          <p:cNvSpPr/>
          <p:nvPr/>
        </p:nvSpPr>
        <p:spPr>
          <a:xfrm>
            <a:off x="3070324" y="3311097"/>
            <a:ext cx="612234" cy="246221"/>
          </a:xfrm>
          <a:prstGeom prst="rect">
            <a:avLst/>
          </a:prstGeom>
          <a:solidFill>
            <a:schemeClr val="bg1"/>
          </a:solid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DA78623-5254-F981-505D-D2F05F1C1D21}"/>
              </a:ext>
            </a:extLst>
          </p:cNvPr>
          <p:cNvSpPr txBox="1"/>
          <p:nvPr/>
        </p:nvSpPr>
        <p:spPr>
          <a:xfrm>
            <a:off x="3065431" y="3128817"/>
            <a:ext cx="511679" cy="215444"/>
          </a:xfrm>
          <a:prstGeom prst="rect">
            <a:avLst/>
          </a:prstGeom>
          <a:noFill/>
        </p:spPr>
        <p:txBody>
          <a:bodyPr wrap="none" rtlCol="0">
            <a:spAutoFit/>
          </a:bodyPr>
          <a:lstStyle/>
          <a:p>
            <a:r>
              <a:rPr lang="en-US" sz="800" dirty="0">
                <a:latin typeface="Times New Roman" panose="02020603050405020304" pitchFamily="18" charset="0"/>
                <a:cs typeface="Times New Roman" panose="02020603050405020304" pitchFamily="18" charset="0"/>
              </a:rPr>
              <a:t>Home 2</a:t>
            </a:r>
          </a:p>
        </p:txBody>
      </p:sp>
      <p:grpSp>
        <p:nvGrpSpPr>
          <p:cNvPr id="32" name="Group 31">
            <a:extLst>
              <a:ext uri="{FF2B5EF4-FFF2-40B4-BE49-F238E27FC236}">
                <a16:creationId xmlns:a16="http://schemas.microsoft.com/office/drawing/2014/main" id="{99F05B2E-25B7-DA02-2C18-15165332BFC3}"/>
              </a:ext>
            </a:extLst>
          </p:cNvPr>
          <p:cNvGrpSpPr/>
          <p:nvPr/>
        </p:nvGrpSpPr>
        <p:grpSpPr>
          <a:xfrm>
            <a:off x="9670982" y="2407799"/>
            <a:ext cx="486284" cy="486284"/>
            <a:chOff x="2580461" y="2516088"/>
            <a:chExt cx="486284" cy="486284"/>
          </a:xfrm>
        </p:grpSpPr>
        <p:sp>
          <p:nvSpPr>
            <p:cNvPr id="33" name="Rectangle 32">
              <a:extLst>
                <a:ext uri="{FF2B5EF4-FFF2-40B4-BE49-F238E27FC236}">
                  <a16:creationId xmlns:a16="http://schemas.microsoft.com/office/drawing/2014/main" id="{9403CA1E-6883-90C2-137B-15FBC16F4A86}"/>
                </a:ext>
              </a:extLst>
            </p:cNvPr>
            <p:cNvSpPr/>
            <p:nvPr/>
          </p:nvSpPr>
          <p:spPr>
            <a:xfrm>
              <a:off x="2699957" y="2571731"/>
              <a:ext cx="247291" cy="154952"/>
            </a:xfrm>
            <a:prstGeom prst="rect">
              <a:avLst/>
            </a:prstGeom>
            <a:pattFill prst="dkUpDiag">
              <a:fgClr>
                <a:schemeClr val="accent6"/>
              </a:fgClr>
              <a:bgClr>
                <a:schemeClr val="bg1"/>
              </a:bgClr>
            </a:pattFill>
            <a:ln>
              <a:solidFill>
                <a:schemeClr val="accent6"/>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4" name="Graphic 33" descr="Flag outline">
              <a:extLst>
                <a:ext uri="{FF2B5EF4-FFF2-40B4-BE49-F238E27FC236}">
                  <a16:creationId xmlns:a16="http://schemas.microsoft.com/office/drawing/2014/main" id="{EF577419-342D-FE5A-47C4-854E89C464F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580461" y="2516088"/>
              <a:ext cx="486284" cy="486284"/>
            </a:xfrm>
            <a:prstGeom prst="rect">
              <a:avLst/>
            </a:prstGeom>
          </p:spPr>
        </p:pic>
      </p:grpSp>
      <p:sp>
        <p:nvSpPr>
          <p:cNvPr id="35" name="Rectangle 34">
            <a:extLst>
              <a:ext uri="{FF2B5EF4-FFF2-40B4-BE49-F238E27FC236}">
                <a16:creationId xmlns:a16="http://schemas.microsoft.com/office/drawing/2014/main" id="{FCEDA687-2E91-0E05-16E2-2DFAC3281565}"/>
              </a:ext>
            </a:extLst>
          </p:cNvPr>
          <p:cNvSpPr/>
          <p:nvPr/>
        </p:nvSpPr>
        <p:spPr>
          <a:xfrm>
            <a:off x="9345549" y="2818205"/>
            <a:ext cx="811717" cy="258158"/>
          </a:xfrm>
          <a:prstGeom prst="rect">
            <a:avLst/>
          </a:prstGeom>
          <a:solidFill>
            <a:schemeClr val="bg1"/>
          </a:solid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TextBox 35">
            <a:extLst>
              <a:ext uri="{FF2B5EF4-FFF2-40B4-BE49-F238E27FC236}">
                <a16:creationId xmlns:a16="http://schemas.microsoft.com/office/drawing/2014/main" id="{B314C98B-E705-7557-42D8-D657990019AC}"/>
              </a:ext>
            </a:extLst>
          </p:cNvPr>
          <p:cNvSpPr txBox="1"/>
          <p:nvPr/>
        </p:nvSpPr>
        <p:spPr>
          <a:xfrm>
            <a:off x="9340656" y="2635924"/>
            <a:ext cx="511679" cy="215444"/>
          </a:xfrm>
          <a:prstGeom prst="rect">
            <a:avLst/>
          </a:prstGeom>
          <a:noFill/>
        </p:spPr>
        <p:txBody>
          <a:bodyPr wrap="none" rtlCol="0">
            <a:spAutoFit/>
          </a:bodyPr>
          <a:lstStyle/>
          <a:p>
            <a:r>
              <a:rPr lang="en-US" sz="800" dirty="0">
                <a:latin typeface="Times New Roman" panose="02020603050405020304" pitchFamily="18" charset="0"/>
                <a:cs typeface="Times New Roman" panose="02020603050405020304" pitchFamily="18" charset="0"/>
              </a:rPr>
              <a:t>Home 3</a:t>
            </a:r>
          </a:p>
        </p:txBody>
      </p:sp>
      <p:sp>
        <p:nvSpPr>
          <p:cNvPr id="47" name="TextBox 46">
            <a:extLst>
              <a:ext uri="{FF2B5EF4-FFF2-40B4-BE49-F238E27FC236}">
                <a16:creationId xmlns:a16="http://schemas.microsoft.com/office/drawing/2014/main" id="{C1438D50-C7CE-3F2B-2BCC-ABE1F7485100}"/>
              </a:ext>
            </a:extLst>
          </p:cNvPr>
          <p:cNvSpPr txBox="1"/>
          <p:nvPr/>
        </p:nvSpPr>
        <p:spPr>
          <a:xfrm>
            <a:off x="11079059" y="6391813"/>
            <a:ext cx="920445" cy="369332"/>
          </a:xfrm>
          <a:prstGeom prst="rect">
            <a:avLst/>
          </a:prstGeom>
          <a:noFill/>
        </p:spPr>
        <p:txBody>
          <a:bodyPr wrap="none" rtlCol="0">
            <a:spAutoFit/>
          </a:bodyPr>
          <a:lstStyle/>
          <a:p>
            <a:r>
              <a:rPr lang="en-US" dirty="0"/>
              <a:t>Slide 13</a:t>
            </a:r>
          </a:p>
        </p:txBody>
      </p:sp>
      <p:sp>
        <p:nvSpPr>
          <p:cNvPr id="2" name="TextBox 1">
            <a:extLst>
              <a:ext uri="{FF2B5EF4-FFF2-40B4-BE49-F238E27FC236}">
                <a16:creationId xmlns:a16="http://schemas.microsoft.com/office/drawing/2014/main" id="{89E1461E-FEBB-BA0E-DD7A-F653F02D3E84}"/>
              </a:ext>
            </a:extLst>
          </p:cNvPr>
          <p:cNvSpPr txBox="1"/>
          <p:nvPr/>
        </p:nvSpPr>
        <p:spPr>
          <a:xfrm>
            <a:off x="3048817" y="3265176"/>
            <a:ext cx="675185" cy="338554"/>
          </a:xfrm>
          <a:prstGeom prst="rect">
            <a:avLst/>
          </a:prstGeom>
          <a:noFill/>
        </p:spPr>
        <p:txBody>
          <a:bodyPr wrap="none" rtlCol="0">
            <a:spAutoFit/>
          </a:bodyPr>
          <a:lstStyle/>
          <a:p>
            <a:r>
              <a:rPr lang="en-US" sz="800" b="1" dirty="0">
                <a:solidFill>
                  <a:srgbClr val="C00000"/>
                </a:solidFill>
              </a:rPr>
              <a:t>Sample 2 – </a:t>
            </a:r>
          </a:p>
          <a:p>
            <a:r>
              <a:rPr lang="en-US" sz="800" b="1" i="1" dirty="0">
                <a:solidFill>
                  <a:srgbClr val="C00000"/>
                </a:solidFill>
              </a:rPr>
              <a:t>Pyrodinium</a:t>
            </a:r>
          </a:p>
        </p:txBody>
      </p:sp>
      <p:sp>
        <p:nvSpPr>
          <p:cNvPr id="3" name="TextBox 2">
            <a:extLst>
              <a:ext uri="{FF2B5EF4-FFF2-40B4-BE49-F238E27FC236}">
                <a16:creationId xmlns:a16="http://schemas.microsoft.com/office/drawing/2014/main" id="{9C6DFCF3-5143-4B0B-5A41-DD15BF4C0D91}"/>
              </a:ext>
            </a:extLst>
          </p:cNvPr>
          <p:cNvSpPr txBox="1"/>
          <p:nvPr/>
        </p:nvSpPr>
        <p:spPr>
          <a:xfrm>
            <a:off x="9332725" y="2784391"/>
            <a:ext cx="946658" cy="338554"/>
          </a:xfrm>
          <a:prstGeom prst="rect">
            <a:avLst/>
          </a:prstGeom>
          <a:noFill/>
        </p:spPr>
        <p:txBody>
          <a:bodyPr wrap="square" rtlCol="0">
            <a:spAutoFit/>
          </a:bodyPr>
          <a:lstStyle/>
          <a:p>
            <a:r>
              <a:rPr lang="en-US" sz="800" b="1" dirty="0">
                <a:solidFill>
                  <a:srgbClr val="C00000"/>
                </a:solidFill>
              </a:rPr>
              <a:t>Sample 3 – </a:t>
            </a:r>
            <a:r>
              <a:rPr lang="en-US" sz="800" b="1" i="1" dirty="0">
                <a:solidFill>
                  <a:srgbClr val="C00000"/>
                </a:solidFill>
              </a:rPr>
              <a:t>Prochlorococcus</a:t>
            </a:r>
          </a:p>
        </p:txBody>
      </p:sp>
      <p:sp>
        <p:nvSpPr>
          <p:cNvPr id="4" name="TextBox 3">
            <a:extLst>
              <a:ext uri="{FF2B5EF4-FFF2-40B4-BE49-F238E27FC236}">
                <a16:creationId xmlns:a16="http://schemas.microsoft.com/office/drawing/2014/main" id="{737AB015-D917-BFF6-E490-0C21551400D4}"/>
              </a:ext>
            </a:extLst>
          </p:cNvPr>
          <p:cNvSpPr txBox="1"/>
          <p:nvPr/>
        </p:nvSpPr>
        <p:spPr>
          <a:xfrm>
            <a:off x="7254716" y="5110086"/>
            <a:ext cx="708848" cy="338554"/>
          </a:xfrm>
          <a:prstGeom prst="rect">
            <a:avLst/>
          </a:prstGeom>
          <a:noFill/>
        </p:spPr>
        <p:txBody>
          <a:bodyPr wrap="none" rtlCol="0">
            <a:spAutoFit/>
          </a:bodyPr>
          <a:lstStyle/>
          <a:p>
            <a:r>
              <a:rPr lang="en-US" sz="800" b="1" dirty="0">
                <a:solidFill>
                  <a:srgbClr val="C00000"/>
                </a:solidFill>
              </a:rPr>
              <a:t>Sample 1 – </a:t>
            </a:r>
          </a:p>
          <a:p>
            <a:r>
              <a:rPr lang="en-US" sz="800" b="1" i="1" dirty="0">
                <a:solidFill>
                  <a:srgbClr val="C00000"/>
                </a:solidFill>
              </a:rPr>
              <a:t>Chaetoceros</a:t>
            </a:r>
          </a:p>
        </p:txBody>
      </p:sp>
    </p:spTree>
    <p:extLst>
      <p:ext uri="{BB962C8B-B14F-4D97-AF65-F5344CB8AC3E}">
        <p14:creationId xmlns:p14="http://schemas.microsoft.com/office/powerpoint/2010/main" val="159345758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667D9DB8-81D0-0F81-B730-9BB63D5A3AD8}"/>
              </a:ext>
            </a:extLst>
          </p:cNvPr>
          <p:cNvSpPr/>
          <p:nvPr/>
        </p:nvSpPr>
        <p:spPr>
          <a:xfrm>
            <a:off x="0" y="0"/>
            <a:ext cx="938784" cy="6858000"/>
          </a:xfrm>
          <a:prstGeom prst="rect">
            <a:avLst/>
          </a:prstGeom>
          <a:gradFill flip="none" rotWithShape="1">
            <a:gsLst>
              <a:gs pos="0">
                <a:srgbClr val="00B0F0">
                  <a:tint val="66000"/>
                  <a:satMod val="160000"/>
                  <a:alpha val="80057"/>
                </a:srgbClr>
              </a:gs>
              <a:gs pos="32000">
                <a:srgbClr val="00B0F0">
                  <a:tint val="44500"/>
                  <a:satMod val="160000"/>
                </a:srgbClr>
              </a:gs>
              <a:gs pos="100000">
                <a:schemeClr val="bg1"/>
              </a:gs>
            </a:gsLst>
            <a:lin ang="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itle 1">
            <a:extLst>
              <a:ext uri="{FF2B5EF4-FFF2-40B4-BE49-F238E27FC236}">
                <a16:creationId xmlns:a16="http://schemas.microsoft.com/office/drawing/2014/main" id="{F688A46E-2977-5E72-1384-0FBB12CE8E4C}"/>
              </a:ext>
            </a:extLst>
          </p:cNvPr>
          <p:cNvSpPr txBox="1">
            <a:spLocks/>
          </p:cNvSpPr>
          <p:nvPr/>
        </p:nvSpPr>
        <p:spPr>
          <a:xfrm>
            <a:off x="1200973" y="384562"/>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b="1" dirty="0"/>
              <a:t>Climate Change</a:t>
            </a:r>
          </a:p>
        </p:txBody>
      </p:sp>
      <p:sp>
        <p:nvSpPr>
          <p:cNvPr id="6" name="TextBox 5">
            <a:extLst>
              <a:ext uri="{FF2B5EF4-FFF2-40B4-BE49-F238E27FC236}">
                <a16:creationId xmlns:a16="http://schemas.microsoft.com/office/drawing/2014/main" id="{0FEC83D8-2FA8-E3BD-4442-57E6DD45F688}"/>
              </a:ext>
            </a:extLst>
          </p:cNvPr>
          <p:cNvSpPr txBox="1"/>
          <p:nvPr/>
        </p:nvSpPr>
        <p:spPr>
          <a:xfrm>
            <a:off x="11079059" y="6391813"/>
            <a:ext cx="920445" cy="369332"/>
          </a:xfrm>
          <a:prstGeom prst="rect">
            <a:avLst/>
          </a:prstGeom>
          <a:noFill/>
        </p:spPr>
        <p:txBody>
          <a:bodyPr wrap="none" rtlCol="0">
            <a:spAutoFit/>
          </a:bodyPr>
          <a:lstStyle/>
          <a:p>
            <a:r>
              <a:rPr lang="en-US" dirty="0"/>
              <a:t>Slide 14</a:t>
            </a:r>
          </a:p>
        </p:txBody>
      </p:sp>
      <p:sp>
        <p:nvSpPr>
          <p:cNvPr id="7" name="Content Placeholder 2">
            <a:extLst>
              <a:ext uri="{FF2B5EF4-FFF2-40B4-BE49-F238E27FC236}">
                <a16:creationId xmlns:a16="http://schemas.microsoft.com/office/drawing/2014/main" id="{325E78C9-939E-0EA8-A909-7419FBEDA6AA}"/>
              </a:ext>
            </a:extLst>
          </p:cNvPr>
          <p:cNvSpPr>
            <a:spLocks noGrp="1"/>
          </p:cNvSpPr>
          <p:nvPr>
            <p:ph idx="1"/>
          </p:nvPr>
        </p:nvSpPr>
        <p:spPr>
          <a:xfrm>
            <a:off x="1302434" y="1822805"/>
            <a:ext cx="10231198" cy="3269895"/>
          </a:xfrm>
        </p:spPr>
        <p:txBody>
          <a:bodyPr/>
          <a:lstStyle/>
          <a:p>
            <a:r>
              <a:rPr lang="en-US" dirty="0"/>
              <a:t>Climate change refers to naturally and anthropogenically (human) caused long-term changes in temperature and weather patterns</a:t>
            </a:r>
          </a:p>
          <a:p>
            <a:r>
              <a:rPr lang="en-US" dirty="0"/>
              <a:t>Temperature is an abiotic factors that plays a large role in determining the biogeography of organisms</a:t>
            </a:r>
          </a:p>
          <a:p>
            <a:pPr lvl="1"/>
            <a:r>
              <a:rPr lang="en-US" dirty="0"/>
              <a:t>E.g., phytoplankton</a:t>
            </a:r>
          </a:p>
          <a:p>
            <a:r>
              <a:rPr lang="en-US" dirty="0"/>
              <a:t>It is crucial to understand the impacts that climate change may have on our ecosystem</a:t>
            </a:r>
          </a:p>
        </p:txBody>
      </p:sp>
      <p:pic>
        <p:nvPicPr>
          <p:cNvPr id="8" name="Graphic 7" descr="Earth globe: Americas with solid fill">
            <a:extLst>
              <a:ext uri="{FF2B5EF4-FFF2-40B4-BE49-F238E27FC236}">
                <a16:creationId xmlns:a16="http://schemas.microsoft.com/office/drawing/2014/main" id="{807234B0-683A-DA6D-76ED-2584DBF64CDE}"/>
              </a:ext>
            </a:extLst>
          </p:cNvPr>
          <p:cNvPicPr>
            <a:picLocks noChangeAspect="1"/>
          </p:cNvPicPr>
          <p:nvPr/>
        </p:nvPicPr>
        <p:blipFill rotWithShape="1">
          <a:blip r:embed="rId2">
            <a:extLst>
              <a:ext uri="{96DAC541-7B7A-43D3-8B79-37D633B846F1}">
                <asvg:svgBlip xmlns:asvg="http://schemas.microsoft.com/office/drawing/2016/SVG/main" r:embed="rId3"/>
              </a:ext>
            </a:extLst>
          </a:blip>
          <a:srcRect t="8260" b="7978"/>
          <a:stretch/>
        </p:blipFill>
        <p:spPr>
          <a:xfrm>
            <a:off x="4529414" y="281706"/>
            <a:ext cx="1223526" cy="1024836"/>
          </a:xfrm>
          <a:prstGeom prst="rect">
            <a:avLst/>
          </a:prstGeom>
        </p:spPr>
      </p:pic>
      <p:sp>
        <p:nvSpPr>
          <p:cNvPr id="9" name="Title 1">
            <a:extLst>
              <a:ext uri="{FF2B5EF4-FFF2-40B4-BE49-F238E27FC236}">
                <a16:creationId xmlns:a16="http://schemas.microsoft.com/office/drawing/2014/main" id="{FD4D7363-DA15-CBA3-73F7-48FEC3C01D87}"/>
              </a:ext>
            </a:extLst>
          </p:cNvPr>
          <p:cNvSpPr txBox="1">
            <a:spLocks/>
          </p:cNvSpPr>
          <p:nvPr/>
        </p:nvSpPr>
        <p:spPr>
          <a:xfrm>
            <a:off x="2072132" y="5066250"/>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800" b="1" dirty="0">
                <a:latin typeface="+mn-lt"/>
              </a:rPr>
              <a:t>Individual Activity 1 – </a:t>
            </a:r>
            <a:r>
              <a:rPr lang="en-US" sz="2800" b="1" dirty="0">
                <a:effectLst/>
                <a:latin typeface="+mn-lt"/>
                <a:ea typeface="Calibri" panose="020F0502020204030204" pitchFamily="34" charset="0"/>
                <a:cs typeface="Times New Roman" panose="02020603050405020304" pitchFamily="18" charset="0"/>
              </a:rPr>
              <a:t>Applying your Knowledge</a:t>
            </a:r>
            <a:endParaRPr lang="en-US" sz="2800" b="1" dirty="0">
              <a:latin typeface="+mn-lt"/>
            </a:endParaRPr>
          </a:p>
        </p:txBody>
      </p:sp>
      <p:sp>
        <p:nvSpPr>
          <p:cNvPr id="10" name="Right Arrow 9">
            <a:extLst>
              <a:ext uri="{FF2B5EF4-FFF2-40B4-BE49-F238E27FC236}">
                <a16:creationId xmlns:a16="http://schemas.microsoft.com/office/drawing/2014/main" id="{785E306C-5A25-3867-6B13-0D2E1D82E38C}"/>
              </a:ext>
            </a:extLst>
          </p:cNvPr>
          <p:cNvSpPr/>
          <p:nvPr/>
        </p:nvSpPr>
        <p:spPr>
          <a:xfrm>
            <a:off x="1422732" y="5551231"/>
            <a:ext cx="571500" cy="355600"/>
          </a:xfrm>
          <a:prstGeom prst="rightArrow">
            <a:avLst/>
          </a:prstGeom>
          <a:noFill/>
          <a:ln w="28575">
            <a:solidFill>
              <a:schemeClr val="accent5">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FBAE669F-5983-005C-3B8F-022332C8A110}"/>
              </a:ext>
            </a:extLst>
          </p:cNvPr>
          <p:cNvSpPr txBox="1"/>
          <p:nvPr/>
        </p:nvSpPr>
        <p:spPr>
          <a:xfrm>
            <a:off x="2070432" y="5906831"/>
            <a:ext cx="1373196" cy="369332"/>
          </a:xfrm>
          <a:prstGeom prst="rect">
            <a:avLst/>
          </a:prstGeom>
          <a:noFill/>
        </p:spPr>
        <p:txBody>
          <a:bodyPr wrap="none" rtlCol="0">
            <a:spAutoFit/>
          </a:bodyPr>
          <a:lstStyle/>
          <a:p>
            <a:r>
              <a:rPr lang="en-US" dirty="0"/>
              <a:t>(30 minutes)</a:t>
            </a:r>
          </a:p>
        </p:txBody>
      </p:sp>
    </p:spTree>
    <p:extLst>
      <p:ext uri="{BB962C8B-B14F-4D97-AF65-F5344CB8AC3E}">
        <p14:creationId xmlns:p14="http://schemas.microsoft.com/office/powerpoint/2010/main" val="150052396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A1C325D-D252-491E-7B14-E5810140CC3B}"/>
              </a:ext>
            </a:extLst>
          </p:cNvPr>
          <p:cNvSpPr>
            <a:spLocks noGrp="1"/>
          </p:cNvSpPr>
          <p:nvPr>
            <p:ph idx="1"/>
          </p:nvPr>
        </p:nvSpPr>
        <p:spPr>
          <a:xfrm>
            <a:off x="1104900" y="1927225"/>
            <a:ext cx="10515600" cy="4351338"/>
          </a:xfrm>
        </p:spPr>
        <p:txBody>
          <a:bodyPr/>
          <a:lstStyle/>
          <a:p>
            <a:r>
              <a:rPr lang="en-US" dirty="0"/>
              <a:t>The mission is fulfilled</a:t>
            </a:r>
          </a:p>
          <a:p>
            <a:r>
              <a:rPr lang="en-US" dirty="0"/>
              <a:t>You have not only been exposed to new concepts in this lesson, but you have carried out a scientific investigation!</a:t>
            </a:r>
          </a:p>
          <a:p>
            <a:pPr marL="457200" lvl="1" indent="0">
              <a:buNone/>
            </a:pPr>
            <a:r>
              <a:rPr lang="en-US" dirty="0"/>
              <a:t>1. Collected data on phytoplankton</a:t>
            </a:r>
          </a:p>
          <a:p>
            <a:pPr marL="457200" lvl="1" indent="0">
              <a:buNone/>
            </a:pPr>
            <a:r>
              <a:rPr lang="en-US" dirty="0"/>
              <a:t>2. Visualized the data</a:t>
            </a:r>
          </a:p>
          <a:p>
            <a:pPr marL="457200" lvl="1" indent="0">
              <a:buNone/>
            </a:pPr>
            <a:r>
              <a:rPr lang="en-US" dirty="0"/>
              <a:t>3. Interpreted the data</a:t>
            </a:r>
          </a:p>
          <a:p>
            <a:pPr marL="457200" lvl="1" indent="0">
              <a:buNone/>
            </a:pPr>
            <a:r>
              <a:rPr lang="en-US" dirty="0"/>
              <a:t>4. Thought out of the box to apply the new concepts to real world problems</a:t>
            </a:r>
          </a:p>
          <a:p>
            <a:pPr lvl="1"/>
            <a:endParaRPr lang="en-US" dirty="0"/>
          </a:p>
        </p:txBody>
      </p:sp>
      <p:sp>
        <p:nvSpPr>
          <p:cNvPr id="4" name="Rectangle 3">
            <a:extLst>
              <a:ext uri="{FF2B5EF4-FFF2-40B4-BE49-F238E27FC236}">
                <a16:creationId xmlns:a16="http://schemas.microsoft.com/office/drawing/2014/main" id="{B6192180-A88F-7007-5334-DAB8DC92F329}"/>
              </a:ext>
            </a:extLst>
          </p:cNvPr>
          <p:cNvSpPr/>
          <p:nvPr/>
        </p:nvSpPr>
        <p:spPr>
          <a:xfrm>
            <a:off x="0" y="0"/>
            <a:ext cx="938784" cy="6858000"/>
          </a:xfrm>
          <a:prstGeom prst="rect">
            <a:avLst/>
          </a:prstGeom>
          <a:gradFill flip="none" rotWithShape="1">
            <a:gsLst>
              <a:gs pos="0">
                <a:srgbClr val="00B0F0">
                  <a:tint val="66000"/>
                  <a:satMod val="160000"/>
                  <a:alpha val="80057"/>
                </a:srgbClr>
              </a:gs>
              <a:gs pos="32000">
                <a:srgbClr val="00B0F0">
                  <a:tint val="44500"/>
                  <a:satMod val="160000"/>
                </a:srgbClr>
              </a:gs>
              <a:gs pos="100000">
                <a:schemeClr val="bg1"/>
              </a:gs>
            </a:gsLst>
            <a:lin ang="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itle 1">
            <a:extLst>
              <a:ext uri="{FF2B5EF4-FFF2-40B4-BE49-F238E27FC236}">
                <a16:creationId xmlns:a16="http://schemas.microsoft.com/office/drawing/2014/main" id="{D9580681-B7D4-8F1C-329A-3D1B0B9D3D68}"/>
              </a:ext>
            </a:extLst>
          </p:cNvPr>
          <p:cNvSpPr txBox="1">
            <a:spLocks/>
          </p:cNvSpPr>
          <p:nvPr/>
        </p:nvSpPr>
        <p:spPr>
          <a:xfrm>
            <a:off x="1200973" y="384562"/>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b="1" dirty="0"/>
              <a:t>Well done, scientists!</a:t>
            </a:r>
          </a:p>
        </p:txBody>
      </p:sp>
      <p:pic>
        <p:nvPicPr>
          <p:cNvPr id="7" name="Graphic 6" descr="Ribbon outline">
            <a:extLst>
              <a:ext uri="{FF2B5EF4-FFF2-40B4-BE49-F238E27FC236}">
                <a16:creationId xmlns:a16="http://schemas.microsoft.com/office/drawing/2014/main" id="{B7F6E728-4DB9-9052-32FF-0AEBE796949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rot="1168158">
            <a:off x="6382001" y="533079"/>
            <a:ext cx="1075738" cy="1075738"/>
          </a:xfrm>
          <a:prstGeom prst="rect">
            <a:avLst/>
          </a:prstGeom>
        </p:spPr>
      </p:pic>
      <p:pic>
        <p:nvPicPr>
          <p:cNvPr id="8" name="Graphic 7" descr="Earth globe: Americas with solid fill">
            <a:extLst>
              <a:ext uri="{FF2B5EF4-FFF2-40B4-BE49-F238E27FC236}">
                <a16:creationId xmlns:a16="http://schemas.microsoft.com/office/drawing/2014/main" id="{AB7B3A75-92AE-0842-5CE4-AC038C26704E}"/>
              </a:ext>
            </a:extLst>
          </p:cNvPr>
          <p:cNvPicPr>
            <a:picLocks noChangeAspect="1"/>
          </p:cNvPicPr>
          <p:nvPr/>
        </p:nvPicPr>
        <p:blipFill rotWithShape="1">
          <a:blip r:embed="rId5">
            <a:extLst>
              <a:ext uri="{96DAC541-7B7A-43D3-8B79-37D633B846F1}">
                <asvg:svgBlip xmlns:asvg="http://schemas.microsoft.com/office/drawing/2016/SVG/main" r:embed="rId6"/>
              </a:ext>
            </a:extLst>
          </a:blip>
          <a:srcRect t="8260" b="7978"/>
          <a:stretch/>
        </p:blipFill>
        <p:spPr>
          <a:xfrm>
            <a:off x="6781800" y="286825"/>
            <a:ext cx="1223526" cy="1024836"/>
          </a:xfrm>
          <a:prstGeom prst="rect">
            <a:avLst/>
          </a:prstGeom>
        </p:spPr>
      </p:pic>
      <p:pic>
        <p:nvPicPr>
          <p:cNvPr id="9" name="Picture 8">
            <a:extLst>
              <a:ext uri="{FF2B5EF4-FFF2-40B4-BE49-F238E27FC236}">
                <a16:creationId xmlns:a16="http://schemas.microsoft.com/office/drawing/2014/main" id="{B3CE1AAC-8D8A-31BF-95E3-4E40DFAD1D50}"/>
              </a:ext>
            </a:extLst>
          </p:cNvPr>
          <p:cNvPicPr>
            <a:picLocks noChangeAspect="1"/>
          </p:cNvPicPr>
          <p:nvPr/>
        </p:nvPicPr>
        <p:blipFill>
          <a:blip r:embed="rId7"/>
          <a:stretch>
            <a:fillRect/>
          </a:stretch>
        </p:blipFill>
        <p:spPr>
          <a:xfrm>
            <a:off x="3911179" y="5028086"/>
            <a:ext cx="4903042" cy="1543089"/>
          </a:xfrm>
          <a:prstGeom prst="rect">
            <a:avLst/>
          </a:prstGeom>
        </p:spPr>
      </p:pic>
      <p:sp>
        <p:nvSpPr>
          <p:cNvPr id="2" name="TextBox 1">
            <a:extLst>
              <a:ext uri="{FF2B5EF4-FFF2-40B4-BE49-F238E27FC236}">
                <a16:creationId xmlns:a16="http://schemas.microsoft.com/office/drawing/2014/main" id="{C6D1167C-3F29-5621-FCD9-F3AB826ECA6D}"/>
              </a:ext>
            </a:extLst>
          </p:cNvPr>
          <p:cNvSpPr txBox="1"/>
          <p:nvPr/>
        </p:nvSpPr>
        <p:spPr>
          <a:xfrm>
            <a:off x="11079059" y="6391813"/>
            <a:ext cx="920445" cy="369332"/>
          </a:xfrm>
          <a:prstGeom prst="rect">
            <a:avLst/>
          </a:prstGeom>
          <a:noFill/>
        </p:spPr>
        <p:txBody>
          <a:bodyPr wrap="none" rtlCol="0">
            <a:spAutoFit/>
          </a:bodyPr>
          <a:lstStyle/>
          <a:p>
            <a:r>
              <a:rPr lang="en-US" dirty="0"/>
              <a:t>Slide 15</a:t>
            </a:r>
          </a:p>
        </p:txBody>
      </p:sp>
    </p:spTree>
    <p:extLst>
      <p:ext uri="{BB962C8B-B14F-4D97-AF65-F5344CB8AC3E}">
        <p14:creationId xmlns:p14="http://schemas.microsoft.com/office/powerpoint/2010/main" val="136106698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1341</TotalTime>
  <Words>1003</Words>
  <Application>Microsoft Macintosh PowerPoint</Application>
  <PresentationFormat>Widescreen</PresentationFormat>
  <Paragraphs>130</Paragraphs>
  <Slides>15</Slides>
  <Notes>8</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15</vt:i4>
      </vt:variant>
    </vt:vector>
  </HeadingPairs>
  <TitlesOfParts>
    <vt:vector size="20" baseType="lpstr">
      <vt:lpstr>Arial</vt:lpstr>
      <vt:lpstr>Calibri</vt:lpstr>
      <vt:lpstr>Calibri Light</vt:lpstr>
      <vt:lpstr>Times New Roman</vt:lpstr>
      <vt:lpstr>Office Theme</vt:lpstr>
      <vt:lpstr>Phytoplankton Biogeography: Where is my Home?</vt:lpstr>
      <vt:lpstr>Hello from a scientist!</vt:lpstr>
      <vt:lpstr>Today’s Mission</vt:lpstr>
      <vt:lpstr>Phytoplankton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Phytoplankton Biogeography: Where is my Home?</dc:title>
  <dc:creator>Blume, Lilly</dc:creator>
  <cp:lastModifiedBy>Blume, Lilly</cp:lastModifiedBy>
  <cp:revision>29</cp:revision>
  <dcterms:created xsi:type="dcterms:W3CDTF">2023-11-10T02:43:32Z</dcterms:created>
  <dcterms:modified xsi:type="dcterms:W3CDTF">2023-12-11T20:05:29Z</dcterms:modified>
</cp:coreProperties>
</file>