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9"/>
  </p:notesMasterIdLst>
  <p:sldIdLst>
    <p:sldId id="296" r:id="rId2"/>
    <p:sldId id="263" r:id="rId3"/>
    <p:sldId id="295" r:id="rId4"/>
    <p:sldId id="257" r:id="rId5"/>
    <p:sldId id="283" r:id="rId6"/>
    <p:sldId id="271" r:id="rId7"/>
    <p:sldId id="345" r:id="rId8"/>
    <p:sldId id="346" r:id="rId9"/>
    <p:sldId id="344" r:id="rId10"/>
    <p:sldId id="332" r:id="rId11"/>
    <p:sldId id="333" r:id="rId12"/>
    <p:sldId id="272" r:id="rId13"/>
    <p:sldId id="266" r:id="rId14"/>
    <p:sldId id="267" r:id="rId15"/>
    <p:sldId id="268" r:id="rId16"/>
    <p:sldId id="282" r:id="rId17"/>
    <p:sldId id="275" r:id="rId18"/>
    <p:sldId id="302" r:id="rId19"/>
    <p:sldId id="276" r:id="rId20"/>
    <p:sldId id="284" r:id="rId21"/>
    <p:sldId id="277" r:id="rId22"/>
    <p:sldId id="269" r:id="rId23"/>
    <p:sldId id="278" r:id="rId24"/>
    <p:sldId id="279" r:id="rId25"/>
    <p:sldId id="280" r:id="rId26"/>
    <p:sldId id="281" r:id="rId27"/>
    <p:sldId id="298" r:id="rId28"/>
    <p:sldId id="299" r:id="rId29"/>
    <p:sldId id="285" r:id="rId30"/>
    <p:sldId id="286" r:id="rId31"/>
    <p:sldId id="288" r:id="rId32"/>
    <p:sldId id="289" r:id="rId33"/>
    <p:sldId id="287" r:id="rId34"/>
    <p:sldId id="300" r:id="rId35"/>
    <p:sldId id="347" r:id="rId36"/>
    <p:sldId id="334" r:id="rId37"/>
    <p:sldId id="292" r:id="rId38"/>
    <p:sldId id="297" r:id="rId39"/>
    <p:sldId id="314" r:id="rId40"/>
    <p:sldId id="335" r:id="rId41"/>
    <p:sldId id="315" r:id="rId42"/>
    <p:sldId id="357" r:id="rId43"/>
    <p:sldId id="336" r:id="rId44"/>
    <p:sldId id="337" r:id="rId45"/>
    <p:sldId id="338" r:id="rId46"/>
    <p:sldId id="339" r:id="rId47"/>
    <p:sldId id="301" r:id="rId48"/>
    <p:sldId id="321" r:id="rId49"/>
    <p:sldId id="322" r:id="rId50"/>
    <p:sldId id="330" r:id="rId51"/>
    <p:sldId id="294" r:id="rId52"/>
    <p:sldId id="376" r:id="rId53"/>
    <p:sldId id="366" r:id="rId54"/>
    <p:sldId id="307" r:id="rId55"/>
    <p:sldId id="370" r:id="rId56"/>
    <p:sldId id="342" r:id="rId57"/>
    <p:sldId id="308" r:id="rId58"/>
    <p:sldId id="309" r:id="rId59"/>
    <p:sldId id="305" r:id="rId60"/>
    <p:sldId id="343" r:id="rId61"/>
    <p:sldId id="348" r:id="rId62"/>
    <p:sldId id="349" r:id="rId63"/>
    <p:sldId id="350" r:id="rId64"/>
    <p:sldId id="351" r:id="rId65"/>
    <p:sldId id="352" r:id="rId66"/>
    <p:sldId id="353" r:id="rId67"/>
    <p:sldId id="360" r:id="rId68"/>
    <p:sldId id="358" r:id="rId69"/>
    <p:sldId id="371" r:id="rId70"/>
    <p:sldId id="372" r:id="rId71"/>
    <p:sldId id="362" r:id="rId72"/>
    <p:sldId id="373" r:id="rId73"/>
    <p:sldId id="374" r:id="rId74"/>
    <p:sldId id="367" r:id="rId75"/>
    <p:sldId id="375" r:id="rId76"/>
    <p:sldId id="293" r:id="rId77"/>
    <p:sldId id="365" r:id="rId7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lizabeth H. Davis" initials="EHD" lastIdx="2" clrIdx="0">
    <p:extLst>
      <p:ext uri="{19B8F6BF-5375-455C-9EA6-DF929625EA0E}">
        <p15:presenceInfo xmlns:p15="http://schemas.microsoft.com/office/powerpoint/2012/main" userId="Elizabeth H. Davi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349A4"/>
    <a:srgbClr val="FFC90E"/>
    <a:srgbClr val="22B14C"/>
    <a:srgbClr val="99D9EA"/>
    <a:srgbClr val="FFFFFF"/>
    <a:srgbClr val="777777"/>
    <a:srgbClr val="FF0000"/>
    <a:srgbClr val="000000"/>
    <a:srgbClr val="2379B5"/>
    <a:srgbClr val="FF8E2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490" autoAdjust="0"/>
  </p:normalViewPr>
  <p:slideViewPr>
    <p:cSldViewPr snapToGrid="0" snapToObjects="1">
      <p:cViewPr varScale="1">
        <p:scale>
          <a:sx n="95" d="100"/>
          <a:sy n="95" d="100"/>
        </p:scale>
        <p:origin x="51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265DDE-18FC-4D31-BB74-B76DA9F7CB89}" type="datetimeFigureOut">
              <a:rPr lang="en-US" smtClean="0"/>
              <a:t>4/19/2024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8A7C29-B203-43FC-83D8-6C6F972946AF}" type="slidenum">
              <a:rPr lang="en-US" smtClean="0"/>
              <a:t>‹#›</a:t>
            </a:fld>
            <a:endParaRPr lang="en-US"/>
          </a:p>
        </p:txBody>
      </p:sp>
    </p:spTree>
    <p:extLst>
      <p:ext uri="{BB962C8B-B14F-4D97-AF65-F5344CB8AC3E}">
        <p14:creationId xmlns:p14="http://schemas.microsoft.com/office/powerpoint/2010/main" val="3049514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White ash (light and dark green leaves)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p>
          <a:p>
            <a:r>
              <a:rPr lang="en-US" b="0" dirty="0">
                <a:effectLst/>
              </a:rPr>
              <a:t>Man with plant: </a:t>
            </a:r>
            <a:r>
              <a:rPr lang="en-US" sz="1200" b="0" i="0" kern="1200" dirty="0">
                <a:solidFill>
                  <a:schemeClr val="tx1"/>
                </a:solidFill>
                <a:effectLst/>
                <a:latin typeface="+mn-lt"/>
                <a:ea typeface="+mn-ea"/>
                <a:cs typeface="+mn-cs"/>
              </a:rPr>
              <a:t>Tracey Saxby, Integration and Application Network (ian.umces.edu/media-library)</a:t>
            </a:r>
          </a:p>
          <a:p>
            <a:r>
              <a:rPr lang="en-US" b="0" dirty="0" err="1">
                <a:effectLst/>
              </a:rPr>
              <a:t>Platanus</a:t>
            </a:r>
            <a:r>
              <a:rPr lang="en-US" b="0" dirty="0">
                <a:effectLst/>
              </a:rPr>
              <a:t> </a:t>
            </a:r>
            <a:r>
              <a:rPr lang="en-US" b="0" dirty="0" err="1">
                <a:effectLst/>
              </a:rPr>
              <a:t>occidentalis</a:t>
            </a:r>
            <a:r>
              <a:rPr lang="en-US" b="0" dirty="0">
                <a:effectLst/>
              </a:rPr>
              <a:t> (American sycamore) (light green leaves): </a:t>
            </a:r>
            <a:r>
              <a:rPr lang="en-US" sz="1200" b="0" i="0" kern="1200" dirty="0">
                <a:solidFill>
                  <a:schemeClr val="tx1"/>
                </a:solidFill>
                <a:effectLst/>
                <a:latin typeface="+mn-lt"/>
                <a:ea typeface="+mn-ea"/>
                <a:cs typeface="+mn-cs"/>
              </a:rPr>
              <a:t>Dylan </a:t>
            </a:r>
            <a:r>
              <a:rPr lang="en-US" sz="1200" b="0" i="0" kern="1200" dirty="0" err="1">
                <a:solidFill>
                  <a:schemeClr val="tx1"/>
                </a:solidFill>
                <a:effectLst/>
                <a:latin typeface="+mn-lt"/>
                <a:ea typeface="+mn-ea"/>
                <a:cs typeface="+mn-cs"/>
              </a:rPr>
              <a:t>Taillie</a:t>
            </a:r>
            <a:r>
              <a:rPr lang="en-US" sz="1200" b="0" i="0" kern="1200" dirty="0">
                <a:solidFill>
                  <a:schemeClr val="tx1"/>
                </a:solidFill>
                <a:effectLst/>
                <a:latin typeface="+mn-lt"/>
                <a:ea typeface="+mn-ea"/>
                <a:cs typeface="+mn-cs"/>
              </a:rPr>
              <a:t>, Integration and Application Network (ian.umces.edu/media-library)</a:t>
            </a:r>
          </a:p>
          <a:p>
            <a:r>
              <a:rPr lang="en-US" dirty="0">
                <a:effectLst/>
              </a:rPr>
              <a:t>Pinus echinate (shortleaf pine) (tall and straight): </a:t>
            </a:r>
            <a:r>
              <a:rPr lang="en-US" sz="1200" b="0" i="0" kern="1200" dirty="0">
                <a:solidFill>
                  <a:schemeClr val="tx1"/>
                </a:solidFill>
                <a:effectLst/>
                <a:latin typeface="+mn-lt"/>
                <a:ea typeface="+mn-ea"/>
                <a:cs typeface="+mn-cs"/>
              </a:rPr>
              <a:t>Dylan </a:t>
            </a:r>
            <a:r>
              <a:rPr lang="en-US" sz="1200" b="0" i="0" kern="1200" dirty="0" err="1">
                <a:solidFill>
                  <a:schemeClr val="tx1"/>
                </a:solidFill>
                <a:effectLst/>
                <a:latin typeface="+mn-lt"/>
                <a:ea typeface="+mn-ea"/>
                <a:cs typeface="+mn-cs"/>
              </a:rPr>
              <a:t>Taillie</a:t>
            </a:r>
            <a:r>
              <a:rPr lang="en-US" sz="1200" b="0" i="0" kern="1200" dirty="0">
                <a:solidFill>
                  <a:schemeClr val="tx1"/>
                </a:solidFill>
                <a:effectLst/>
                <a:latin typeface="+mn-lt"/>
                <a:ea typeface="+mn-ea"/>
                <a:cs typeface="+mn-cs"/>
              </a:rPr>
              <a:t>, Integration and Application Network (ian.umces.edu/media-library)</a:t>
            </a:r>
          </a:p>
          <a:p>
            <a:r>
              <a:rPr lang="en-US" sz="1200" b="0" i="0" kern="1200" dirty="0">
                <a:solidFill>
                  <a:schemeClr val="tx1"/>
                </a:solidFill>
                <a:effectLst/>
                <a:latin typeface="+mn-lt"/>
                <a:ea typeface="+mn-ea"/>
                <a:cs typeface="+mn-cs"/>
              </a:rPr>
              <a:t>Scarlet oak (bushy): Dylan </a:t>
            </a:r>
            <a:r>
              <a:rPr lang="en-US" sz="1200" b="0" i="0" kern="1200" dirty="0" err="1">
                <a:solidFill>
                  <a:schemeClr val="tx1"/>
                </a:solidFill>
                <a:effectLst/>
                <a:latin typeface="+mn-lt"/>
                <a:ea typeface="+mn-ea"/>
                <a:cs typeface="+mn-cs"/>
              </a:rPr>
              <a:t>Taillie</a:t>
            </a:r>
            <a:r>
              <a:rPr lang="en-US" sz="1200" b="0" i="0" kern="1200" dirty="0">
                <a:solidFill>
                  <a:schemeClr val="tx1"/>
                </a:solidFill>
                <a:effectLst/>
                <a:latin typeface="+mn-lt"/>
                <a:ea typeface="+mn-ea"/>
                <a:cs typeface="+mn-cs"/>
              </a:rPr>
              <a:t>, Integration and Application Network (ian.umces.edu/media-library)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Lumber pile: Tracey Saxby, Integration and Application Network (ian.umces.edu/media-library)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err="1">
                <a:solidFill>
                  <a:schemeClr val="tx1"/>
                </a:solidFill>
                <a:effectLst/>
                <a:latin typeface="+mn-lt"/>
                <a:ea typeface="+mn-ea"/>
                <a:cs typeface="+mn-cs"/>
              </a:rPr>
              <a:t>Vermivora</a:t>
            </a:r>
            <a:r>
              <a:rPr lang="en-US" sz="1200" b="0" i="0" kern="1200" dirty="0">
                <a:solidFill>
                  <a:schemeClr val="tx1"/>
                </a:solidFill>
                <a:effectLst/>
                <a:latin typeface="+mn-lt"/>
                <a:ea typeface="+mn-ea"/>
                <a:cs typeface="+mn-cs"/>
              </a:rPr>
              <a:t> chrysoptera (Golden-winged warbler): Dylan </a:t>
            </a:r>
            <a:r>
              <a:rPr lang="en-US" sz="1200" b="0" i="0" kern="1200" dirty="0" err="1">
                <a:solidFill>
                  <a:schemeClr val="tx1"/>
                </a:solidFill>
                <a:effectLst/>
                <a:latin typeface="+mn-lt"/>
                <a:ea typeface="+mn-ea"/>
                <a:cs typeface="+mn-cs"/>
              </a:rPr>
              <a:t>Taillie</a:t>
            </a:r>
            <a:r>
              <a:rPr lang="en-US" sz="1200" b="0" i="0" kern="1200" dirty="0">
                <a:solidFill>
                  <a:schemeClr val="tx1"/>
                </a:solidFill>
                <a:effectLst/>
                <a:latin typeface="+mn-lt"/>
                <a:ea typeface="+mn-ea"/>
                <a:cs typeface="+mn-cs"/>
              </a:rPr>
              <a:t>, Integration and Application Network (ian.umces.edu/media-library)</a:t>
            </a:r>
          </a:p>
          <a:p>
            <a:r>
              <a:rPr lang="en-US" sz="1200" b="0" i="0" kern="1200" dirty="0" err="1">
                <a:solidFill>
                  <a:schemeClr val="tx1"/>
                </a:solidFill>
                <a:effectLst/>
                <a:latin typeface="+mn-lt"/>
                <a:ea typeface="+mn-ea"/>
                <a:cs typeface="+mn-cs"/>
              </a:rPr>
              <a:t>Cantharellus</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cibarius</a:t>
            </a:r>
            <a:r>
              <a:rPr lang="en-US" sz="1200" b="0" i="0" kern="1200" dirty="0">
                <a:solidFill>
                  <a:schemeClr val="tx1"/>
                </a:solidFill>
                <a:effectLst/>
                <a:latin typeface="+mn-lt"/>
                <a:ea typeface="+mn-ea"/>
                <a:cs typeface="+mn-cs"/>
              </a:rPr>
              <a:t> (Golden Chanterelle) (mushroom): Tracey Saxby, Integration and Application Network (ian.umces.edu/media-library)</a:t>
            </a:r>
            <a:endParaRPr lang="en-US" sz="1200" b="1" i="0" kern="1200" dirty="0">
              <a:solidFill>
                <a:schemeClr val="tx1"/>
              </a:solidFill>
              <a:effectLst/>
              <a:latin typeface="+mn-lt"/>
              <a:ea typeface="+mn-ea"/>
              <a:cs typeface="+mn-cs"/>
            </a:endParaRPr>
          </a:p>
          <a:p>
            <a:r>
              <a:rPr lang="en-US" sz="1200" b="0" i="0" kern="1200" dirty="0" err="1">
                <a:solidFill>
                  <a:schemeClr val="tx1"/>
                </a:solidFill>
                <a:effectLst/>
                <a:latin typeface="+mn-lt"/>
                <a:ea typeface="+mn-ea"/>
                <a:cs typeface="+mn-cs"/>
              </a:rPr>
              <a:t>Dendroctonus</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ponderosae</a:t>
            </a:r>
            <a:r>
              <a:rPr lang="en-US" sz="1200" b="0" i="0" kern="1200" dirty="0">
                <a:solidFill>
                  <a:schemeClr val="tx1"/>
                </a:solidFill>
                <a:effectLst/>
                <a:latin typeface="+mn-lt"/>
                <a:ea typeface="+mn-ea"/>
                <a:cs typeface="+mn-cs"/>
              </a:rPr>
              <a:t> (Mountain Pine Beetle): Jane Thomas, Integration and Application Network (ian.umces.edu/media-library)</a:t>
            </a:r>
            <a:br>
              <a:rPr lang="en-US" b="0" dirty="0"/>
            </a:br>
            <a:r>
              <a:rPr lang="en-US" sz="1200" b="0" i="0" kern="1200" dirty="0">
                <a:solidFill>
                  <a:schemeClr val="tx1"/>
                </a:solidFill>
                <a:effectLst/>
                <a:latin typeface="+mn-lt"/>
                <a:ea typeface="+mn-ea"/>
                <a:cs typeface="+mn-cs"/>
              </a:rPr>
              <a:t>Banksia spp. (Banksia) (yellow rooted plant): Diana </a:t>
            </a:r>
            <a:r>
              <a:rPr lang="en-US" sz="1200" b="0" i="0" kern="1200" dirty="0" err="1">
                <a:solidFill>
                  <a:schemeClr val="tx1"/>
                </a:solidFill>
                <a:effectLst/>
                <a:latin typeface="+mn-lt"/>
                <a:ea typeface="+mn-ea"/>
                <a:cs typeface="+mn-cs"/>
              </a:rPr>
              <a:t>Kleine</a:t>
            </a:r>
            <a:r>
              <a:rPr lang="en-US" sz="1200" b="0" i="0" kern="1200" dirty="0">
                <a:solidFill>
                  <a:schemeClr val="tx1"/>
                </a:solidFill>
                <a:effectLst/>
                <a:latin typeface="+mn-lt"/>
                <a:ea typeface="+mn-ea"/>
                <a:cs typeface="+mn-cs"/>
              </a:rPr>
              <a:t>, Marine Botany UQ (ian.umces.edu/media-library)</a:t>
            </a:r>
            <a:br>
              <a:rPr lang="en-US" dirty="0">
                <a:effectLst/>
              </a:rPr>
            </a:br>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4</a:t>
            </a:fld>
            <a:endParaRPr lang="en-US"/>
          </a:p>
        </p:txBody>
      </p:sp>
    </p:spTree>
    <p:extLst>
      <p:ext uri="{BB962C8B-B14F-4D97-AF65-F5344CB8AC3E}">
        <p14:creationId xmlns:p14="http://schemas.microsoft.com/office/powerpoint/2010/main" val="27578315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White ash (light and dark green leaves)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p>
          <a:p>
            <a:r>
              <a:rPr lang="en-US" b="0" dirty="0">
                <a:effectLst/>
              </a:rPr>
              <a:t>Man with plant: </a:t>
            </a:r>
            <a:r>
              <a:rPr lang="en-US" sz="1200" b="0" i="0" kern="1200" dirty="0">
                <a:solidFill>
                  <a:schemeClr val="tx1"/>
                </a:solidFill>
                <a:effectLst/>
                <a:latin typeface="+mn-lt"/>
                <a:ea typeface="+mn-ea"/>
                <a:cs typeface="+mn-cs"/>
              </a:rPr>
              <a:t>Tracey Saxby, Integration and Application Network (ian.umces.edu/media-library)</a:t>
            </a:r>
          </a:p>
          <a:p>
            <a:r>
              <a:rPr lang="en-US" b="0" dirty="0" err="1">
                <a:effectLst/>
              </a:rPr>
              <a:t>Platanus</a:t>
            </a:r>
            <a:r>
              <a:rPr lang="en-US" b="0" dirty="0">
                <a:effectLst/>
              </a:rPr>
              <a:t> </a:t>
            </a:r>
            <a:r>
              <a:rPr lang="en-US" b="0" dirty="0" err="1">
                <a:effectLst/>
              </a:rPr>
              <a:t>occidentalis</a:t>
            </a:r>
            <a:r>
              <a:rPr lang="en-US" b="0" dirty="0">
                <a:effectLst/>
              </a:rPr>
              <a:t> (American sycamore) (light green leaves): </a:t>
            </a:r>
            <a:r>
              <a:rPr lang="en-US" sz="1200" b="0" i="0" kern="1200" dirty="0">
                <a:solidFill>
                  <a:schemeClr val="tx1"/>
                </a:solidFill>
                <a:effectLst/>
                <a:latin typeface="+mn-lt"/>
                <a:ea typeface="+mn-ea"/>
                <a:cs typeface="+mn-cs"/>
              </a:rPr>
              <a:t>Dylan </a:t>
            </a:r>
            <a:r>
              <a:rPr lang="en-US" sz="1200" b="0" i="0" kern="1200" dirty="0" err="1">
                <a:solidFill>
                  <a:schemeClr val="tx1"/>
                </a:solidFill>
                <a:effectLst/>
                <a:latin typeface="+mn-lt"/>
                <a:ea typeface="+mn-ea"/>
                <a:cs typeface="+mn-cs"/>
              </a:rPr>
              <a:t>Taillie</a:t>
            </a:r>
            <a:r>
              <a:rPr lang="en-US" sz="1200" b="0" i="0" kern="1200" dirty="0">
                <a:solidFill>
                  <a:schemeClr val="tx1"/>
                </a:solidFill>
                <a:effectLst/>
                <a:latin typeface="+mn-lt"/>
                <a:ea typeface="+mn-ea"/>
                <a:cs typeface="+mn-cs"/>
              </a:rPr>
              <a:t>, Integration and Application Network (ian.umces.edu/media-library)</a:t>
            </a:r>
          </a:p>
          <a:p>
            <a:r>
              <a:rPr lang="en-US" dirty="0">
                <a:effectLst/>
              </a:rPr>
              <a:t>Pinus echinate (shortleaf pine) (tall and straight): </a:t>
            </a:r>
            <a:r>
              <a:rPr lang="en-US" sz="1200" b="0" i="0" kern="1200" dirty="0">
                <a:solidFill>
                  <a:schemeClr val="tx1"/>
                </a:solidFill>
                <a:effectLst/>
                <a:latin typeface="+mn-lt"/>
                <a:ea typeface="+mn-ea"/>
                <a:cs typeface="+mn-cs"/>
              </a:rPr>
              <a:t>Dylan </a:t>
            </a:r>
            <a:r>
              <a:rPr lang="en-US" sz="1200" b="0" i="0" kern="1200" dirty="0" err="1">
                <a:solidFill>
                  <a:schemeClr val="tx1"/>
                </a:solidFill>
                <a:effectLst/>
                <a:latin typeface="+mn-lt"/>
                <a:ea typeface="+mn-ea"/>
                <a:cs typeface="+mn-cs"/>
              </a:rPr>
              <a:t>Taillie</a:t>
            </a:r>
            <a:r>
              <a:rPr lang="en-US" sz="1200" b="0" i="0" kern="1200" dirty="0">
                <a:solidFill>
                  <a:schemeClr val="tx1"/>
                </a:solidFill>
                <a:effectLst/>
                <a:latin typeface="+mn-lt"/>
                <a:ea typeface="+mn-ea"/>
                <a:cs typeface="+mn-cs"/>
              </a:rPr>
              <a:t>, Integration and Application Network (ian.umces.edu/media-library)</a:t>
            </a:r>
          </a:p>
          <a:p>
            <a:r>
              <a:rPr lang="en-US" sz="1200" b="0" i="0" kern="1200" dirty="0">
                <a:solidFill>
                  <a:schemeClr val="tx1"/>
                </a:solidFill>
                <a:effectLst/>
                <a:latin typeface="+mn-lt"/>
                <a:ea typeface="+mn-ea"/>
                <a:cs typeface="+mn-cs"/>
              </a:rPr>
              <a:t>Scarlet oak (bushy): Dylan </a:t>
            </a:r>
            <a:r>
              <a:rPr lang="en-US" sz="1200" b="0" i="0" kern="1200" dirty="0" err="1">
                <a:solidFill>
                  <a:schemeClr val="tx1"/>
                </a:solidFill>
                <a:effectLst/>
                <a:latin typeface="+mn-lt"/>
                <a:ea typeface="+mn-ea"/>
                <a:cs typeface="+mn-cs"/>
              </a:rPr>
              <a:t>Taillie</a:t>
            </a:r>
            <a:r>
              <a:rPr lang="en-US" sz="1200" b="0" i="0" kern="1200" dirty="0">
                <a:solidFill>
                  <a:schemeClr val="tx1"/>
                </a:solidFill>
                <a:effectLst/>
                <a:latin typeface="+mn-lt"/>
                <a:ea typeface="+mn-ea"/>
                <a:cs typeface="+mn-cs"/>
              </a:rPr>
              <a:t>, Integration and Application Network (ian.umces.edu/media-library)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Lumber pile: Tracey Saxby, Integration and Application Network (ian.umces.edu/media-library)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err="1">
                <a:solidFill>
                  <a:schemeClr val="tx1"/>
                </a:solidFill>
                <a:effectLst/>
                <a:latin typeface="+mn-lt"/>
                <a:ea typeface="+mn-ea"/>
                <a:cs typeface="+mn-cs"/>
              </a:rPr>
              <a:t>Vermivora</a:t>
            </a:r>
            <a:r>
              <a:rPr lang="en-US" sz="1200" b="0" i="0" kern="1200" dirty="0">
                <a:solidFill>
                  <a:schemeClr val="tx1"/>
                </a:solidFill>
                <a:effectLst/>
                <a:latin typeface="+mn-lt"/>
                <a:ea typeface="+mn-ea"/>
                <a:cs typeface="+mn-cs"/>
              </a:rPr>
              <a:t> chrysoptera (Golden-winged warbler): Dylan </a:t>
            </a:r>
            <a:r>
              <a:rPr lang="en-US" sz="1200" b="0" i="0" kern="1200" dirty="0" err="1">
                <a:solidFill>
                  <a:schemeClr val="tx1"/>
                </a:solidFill>
                <a:effectLst/>
                <a:latin typeface="+mn-lt"/>
                <a:ea typeface="+mn-ea"/>
                <a:cs typeface="+mn-cs"/>
              </a:rPr>
              <a:t>Taillie</a:t>
            </a:r>
            <a:r>
              <a:rPr lang="en-US" sz="1200" b="0" i="0" kern="1200" dirty="0">
                <a:solidFill>
                  <a:schemeClr val="tx1"/>
                </a:solidFill>
                <a:effectLst/>
                <a:latin typeface="+mn-lt"/>
                <a:ea typeface="+mn-ea"/>
                <a:cs typeface="+mn-cs"/>
              </a:rPr>
              <a:t>, Integration and Application Network (ian.umces.edu/media-library)</a:t>
            </a:r>
          </a:p>
          <a:p>
            <a:r>
              <a:rPr lang="en-US" sz="1200" b="0" i="0" kern="1200" dirty="0" err="1">
                <a:solidFill>
                  <a:schemeClr val="tx1"/>
                </a:solidFill>
                <a:effectLst/>
                <a:latin typeface="+mn-lt"/>
                <a:ea typeface="+mn-ea"/>
                <a:cs typeface="+mn-cs"/>
              </a:rPr>
              <a:t>Cantharellus</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cibarius</a:t>
            </a:r>
            <a:r>
              <a:rPr lang="en-US" sz="1200" b="0" i="0" kern="1200" dirty="0">
                <a:solidFill>
                  <a:schemeClr val="tx1"/>
                </a:solidFill>
                <a:effectLst/>
                <a:latin typeface="+mn-lt"/>
                <a:ea typeface="+mn-ea"/>
                <a:cs typeface="+mn-cs"/>
              </a:rPr>
              <a:t> (Golden Chanterelle) (mushroom): Tracey Saxby, Integration and Application Network (ian.umces.edu/media-library)</a:t>
            </a:r>
            <a:endParaRPr lang="en-US" sz="1200" b="1" i="0" kern="1200" dirty="0">
              <a:solidFill>
                <a:schemeClr val="tx1"/>
              </a:solidFill>
              <a:effectLst/>
              <a:latin typeface="+mn-lt"/>
              <a:ea typeface="+mn-ea"/>
              <a:cs typeface="+mn-cs"/>
            </a:endParaRPr>
          </a:p>
          <a:p>
            <a:r>
              <a:rPr lang="en-US" sz="1200" b="0" i="0" kern="1200" dirty="0" err="1">
                <a:solidFill>
                  <a:schemeClr val="tx1"/>
                </a:solidFill>
                <a:effectLst/>
                <a:latin typeface="+mn-lt"/>
                <a:ea typeface="+mn-ea"/>
                <a:cs typeface="+mn-cs"/>
              </a:rPr>
              <a:t>Dendroctonus</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ponderosae</a:t>
            </a:r>
            <a:r>
              <a:rPr lang="en-US" sz="1200" b="0" i="0" kern="1200" dirty="0">
                <a:solidFill>
                  <a:schemeClr val="tx1"/>
                </a:solidFill>
                <a:effectLst/>
                <a:latin typeface="+mn-lt"/>
                <a:ea typeface="+mn-ea"/>
                <a:cs typeface="+mn-cs"/>
              </a:rPr>
              <a:t> (Mountain Pine Beetle): Jane Thomas, Integration and Application Network (ian.umces.edu/media-library)</a:t>
            </a:r>
            <a:br>
              <a:rPr lang="en-US" b="0" dirty="0"/>
            </a:br>
            <a:r>
              <a:rPr lang="en-US" sz="1200" b="0" i="0" kern="1200" dirty="0">
                <a:solidFill>
                  <a:schemeClr val="tx1"/>
                </a:solidFill>
                <a:effectLst/>
                <a:latin typeface="+mn-lt"/>
                <a:ea typeface="+mn-ea"/>
                <a:cs typeface="+mn-cs"/>
              </a:rPr>
              <a:t>Banksia spp. (Banksia) (yellow rooted plant): Diana </a:t>
            </a:r>
            <a:r>
              <a:rPr lang="en-US" sz="1200" b="0" i="0" kern="1200" dirty="0" err="1">
                <a:solidFill>
                  <a:schemeClr val="tx1"/>
                </a:solidFill>
                <a:effectLst/>
                <a:latin typeface="+mn-lt"/>
                <a:ea typeface="+mn-ea"/>
                <a:cs typeface="+mn-cs"/>
              </a:rPr>
              <a:t>Kleine</a:t>
            </a:r>
            <a:r>
              <a:rPr lang="en-US" sz="1200" b="0" i="0" kern="1200" dirty="0">
                <a:solidFill>
                  <a:schemeClr val="tx1"/>
                </a:solidFill>
                <a:effectLst/>
                <a:latin typeface="+mn-lt"/>
                <a:ea typeface="+mn-ea"/>
                <a:cs typeface="+mn-cs"/>
              </a:rPr>
              <a:t>, Marine Botany UQ (ian.umces.edu/media-library)</a:t>
            </a:r>
          </a:p>
          <a:p>
            <a:br>
              <a:rPr lang="en-US" dirty="0">
                <a:effectLst/>
              </a:rPr>
            </a:br>
            <a:endParaRPr lang="en-US" sz="1200" b="1" i="0" kern="1200" dirty="0">
              <a:solidFill>
                <a:schemeClr val="tx1"/>
              </a:solidFill>
              <a:effectLst/>
              <a:latin typeface="+mn-lt"/>
              <a:ea typeface="+mn-ea"/>
              <a:cs typeface="+mn-cs"/>
            </a:endParaRPr>
          </a:p>
          <a:p>
            <a:br>
              <a:rPr lang="en-US" dirty="0"/>
            </a:br>
            <a:endParaRPr lang="en-US" sz="1200" b="0" i="0" kern="1200" dirty="0">
              <a:solidFill>
                <a:schemeClr val="tx1"/>
              </a:solidFill>
              <a:effectLst/>
              <a:latin typeface="+mn-lt"/>
              <a:ea typeface="+mn-ea"/>
              <a:cs typeface="+mn-cs"/>
            </a:endParaRPr>
          </a:p>
          <a:p>
            <a:br>
              <a:rPr lang="en-US" dirty="0">
                <a:effectLst/>
              </a:rPr>
            </a:br>
            <a:br>
              <a:rPr lang="en-US" dirty="0">
                <a:effectLst/>
              </a:rPr>
            </a:br>
            <a:br>
              <a:rPr lang="en-US" dirty="0">
                <a:effectLst/>
              </a:rPr>
            </a:br>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5</a:t>
            </a:fld>
            <a:endParaRPr lang="en-US"/>
          </a:p>
        </p:txBody>
      </p:sp>
    </p:spTree>
    <p:extLst>
      <p:ext uri="{BB962C8B-B14F-4D97-AF65-F5344CB8AC3E}">
        <p14:creationId xmlns:p14="http://schemas.microsoft.com/office/powerpoint/2010/main" val="3740066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6</a:t>
            </a:fld>
            <a:endParaRPr lang="en-US"/>
          </a:p>
        </p:txBody>
      </p:sp>
    </p:spTree>
    <p:extLst>
      <p:ext uri="{BB962C8B-B14F-4D97-AF65-F5344CB8AC3E}">
        <p14:creationId xmlns:p14="http://schemas.microsoft.com/office/powerpoint/2010/main" val="18145870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7</a:t>
            </a:fld>
            <a:endParaRPr lang="en-US"/>
          </a:p>
        </p:txBody>
      </p:sp>
    </p:spTree>
    <p:extLst>
      <p:ext uri="{BB962C8B-B14F-4D97-AF65-F5344CB8AC3E}">
        <p14:creationId xmlns:p14="http://schemas.microsoft.com/office/powerpoint/2010/main" val="4223439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8</a:t>
            </a:fld>
            <a:endParaRPr lang="en-US"/>
          </a:p>
        </p:txBody>
      </p:sp>
    </p:spTree>
    <p:extLst>
      <p:ext uri="{BB962C8B-B14F-4D97-AF65-F5344CB8AC3E}">
        <p14:creationId xmlns:p14="http://schemas.microsoft.com/office/powerpoint/2010/main" val="2888723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9</a:t>
            </a:fld>
            <a:endParaRPr lang="en-US"/>
          </a:p>
        </p:txBody>
      </p:sp>
    </p:spTree>
    <p:extLst>
      <p:ext uri="{BB962C8B-B14F-4D97-AF65-F5344CB8AC3E}">
        <p14:creationId xmlns:p14="http://schemas.microsoft.com/office/powerpoint/2010/main" val="775872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15</a:t>
            </a:fld>
            <a:endParaRPr lang="en-US"/>
          </a:p>
        </p:txBody>
      </p:sp>
    </p:spTree>
    <p:extLst>
      <p:ext uri="{BB962C8B-B14F-4D97-AF65-F5344CB8AC3E}">
        <p14:creationId xmlns:p14="http://schemas.microsoft.com/office/powerpoint/2010/main" val="397479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16</a:t>
            </a:fld>
            <a:endParaRPr lang="en-US"/>
          </a:p>
        </p:txBody>
      </p:sp>
    </p:spTree>
    <p:extLst>
      <p:ext uri="{BB962C8B-B14F-4D97-AF65-F5344CB8AC3E}">
        <p14:creationId xmlns:p14="http://schemas.microsoft.com/office/powerpoint/2010/main" val="662993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17</a:t>
            </a:fld>
            <a:endParaRPr lang="en-US"/>
          </a:p>
        </p:txBody>
      </p:sp>
    </p:spTree>
    <p:extLst>
      <p:ext uri="{BB962C8B-B14F-4D97-AF65-F5344CB8AC3E}">
        <p14:creationId xmlns:p14="http://schemas.microsoft.com/office/powerpoint/2010/main" val="38868520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18</a:t>
            </a:fld>
            <a:endParaRPr lang="en-US"/>
          </a:p>
        </p:txBody>
      </p:sp>
    </p:spTree>
    <p:extLst>
      <p:ext uri="{BB962C8B-B14F-4D97-AF65-F5344CB8AC3E}">
        <p14:creationId xmlns:p14="http://schemas.microsoft.com/office/powerpoint/2010/main" val="1401559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19</a:t>
            </a:fld>
            <a:endParaRPr lang="en-US"/>
          </a:p>
        </p:txBody>
      </p:sp>
    </p:spTree>
    <p:extLst>
      <p:ext uri="{BB962C8B-B14F-4D97-AF65-F5344CB8AC3E}">
        <p14:creationId xmlns:p14="http://schemas.microsoft.com/office/powerpoint/2010/main" val="2810904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20</a:t>
            </a:fld>
            <a:endParaRPr lang="en-US"/>
          </a:p>
        </p:txBody>
      </p:sp>
    </p:spTree>
    <p:extLst>
      <p:ext uri="{BB962C8B-B14F-4D97-AF65-F5344CB8AC3E}">
        <p14:creationId xmlns:p14="http://schemas.microsoft.com/office/powerpoint/2010/main" val="35981675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21</a:t>
            </a:fld>
            <a:endParaRPr lang="en-US"/>
          </a:p>
        </p:txBody>
      </p:sp>
    </p:spTree>
    <p:extLst>
      <p:ext uri="{BB962C8B-B14F-4D97-AF65-F5344CB8AC3E}">
        <p14:creationId xmlns:p14="http://schemas.microsoft.com/office/powerpoint/2010/main" val="4156089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22</a:t>
            </a:fld>
            <a:endParaRPr lang="en-US"/>
          </a:p>
        </p:txBody>
      </p:sp>
    </p:spTree>
    <p:extLst>
      <p:ext uri="{BB962C8B-B14F-4D97-AF65-F5344CB8AC3E}">
        <p14:creationId xmlns:p14="http://schemas.microsoft.com/office/powerpoint/2010/main" val="15095191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23</a:t>
            </a:fld>
            <a:endParaRPr lang="en-US"/>
          </a:p>
        </p:txBody>
      </p:sp>
    </p:spTree>
    <p:extLst>
      <p:ext uri="{BB962C8B-B14F-4D97-AF65-F5344CB8AC3E}">
        <p14:creationId xmlns:p14="http://schemas.microsoft.com/office/powerpoint/2010/main" val="22598877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24</a:t>
            </a:fld>
            <a:endParaRPr lang="en-US"/>
          </a:p>
        </p:txBody>
      </p:sp>
    </p:spTree>
    <p:extLst>
      <p:ext uri="{BB962C8B-B14F-4D97-AF65-F5344CB8AC3E}">
        <p14:creationId xmlns:p14="http://schemas.microsoft.com/office/powerpoint/2010/main" val="35756947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25</a:t>
            </a:fld>
            <a:endParaRPr lang="en-US"/>
          </a:p>
        </p:txBody>
      </p:sp>
    </p:spTree>
    <p:extLst>
      <p:ext uri="{BB962C8B-B14F-4D97-AF65-F5344CB8AC3E}">
        <p14:creationId xmlns:p14="http://schemas.microsoft.com/office/powerpoint/2010/main" val="33212757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26</a:t>
            </a:fld>
            <a:endParaRPr lang="en-US"/>
          </a:p>
        </p:txBody>
      </p:sp>
    </p:spTree>
    <p:extLst>
      <p:ext uri="{BB962C8B-B14F-4D97-AF65-F5344CB8AC3E}">
        <p14:creationId xmlns:p14="http://schemas.microsoft.com/office/powerpoint/2010/main" val="2385135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27</a:t>
            </a:fld>
            <a:endParaRPr lang="en-US"/>
          </a:p>
        </p:txBody>
      </p:sp>
    </p:spTree>
    <p:extLst>
      <p:ext uri="{BB962C8B-B14F-4D97-AF65-F5344CB8AC3E}">
        <p14:creationId xmlns:p14="http://schemas.microsoft.com/office/powerpoint/2010/main" val="18073003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symbols are from University of Maryland Center for Environmental Science Integration and Application Network (UMCES) and made available via Attribution-</a:t>
            </a:r>
            <a:r>
              <a:rPr lang="en-US" dirty="0" err="1"/>
              <a:t>ShareAlike</a:t>
            </a:r>
            <a:r>
              <a:rPr lang="en-US" dirty="0"/>
              <a:t> 4.0 International (CC BY-SA 4.0).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Osprey: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Fisherperson in blue shirt: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Salt marsh nekton </a:t>
            </a:r>
            <a:r>
              <a:rPr lang="en-US" dirty="0" err="1"/>
              <a:t>surveyer</a:t>
            </a:r>
            <a:r>
              <a:rPr lang="en-US" dirty="0"/>
              <a:t>: </a:t>
            </a:r>
            <a:r>
              <a:rPr lang="en-US" b="0" i="0" dirty="0">
                <a:effectLst/>
              </a:rPr>
              <a:t>Jane </a:t>
            </a:r>
            <a:r>
              <a:rPr lang="en-US" b="0" i="0" dirty="0" err="1">
                <a:effectLst/>
              </a:rPr>
              <a:t>Hawkey</a:t>
            </a:r>
            <a:r>
              <a:rPr lang="en-US" b="0" i="0" dirty="0">
                <a:effectLst/>
              </a:rPr>
              <a:t>, Integration and Application Network (ian.umces.edu/media-library)</a:t>
            </a:r>
            <a:endParaRPr lang="en-US" b="0" dirty="0"/>
          </a:p>
          <a:p>
            <a:r>
              <a:rPr lang="en-US" dirty="0"/>
              <a:t>Blue crab: </a:t>
            </a:r>
            <a:r>
              <a:rPr lang="en-US" sz="1200" b="0" i="0" kern="1200" dirty="0">
                <a:solidFill>
                  <a:schemeClr val="tx1"/>
                </a:solidFill>
                <a:effectLst/>
                <a:latin typeface="+mn-lt"/>
                <a:ea typeface="+mn-ea"/>
                <a:cs typeface="+mn-cs"/>
              </a:rPr>
              <a:t>Jane Thomas,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Sturgeon: </a:t>
            </a:r>
            <a:r>
              <a:rPr lang="en-US" sz="1200" b="0" i="0" kern="1200" dirty="0">
                <a:solidFill>
                  <a:schemeClr val="tx1"/>
                </a:solidFill>
                <a:effectLst/>
                <a:latin typeface="+mn-lt"/>
                <a:ea typeface="+mn-ea"/>
                <a:cs typeface="+mn-cs"/>
              </a:rPr>
              <a:t>Tracey Saxby, Integration and Application Network (ian.umces.edu/media-library)</a:t>
            </a:r>
            <a:endParaRPr lang="en-US" dirty="0"/>
          </a:p>
          <a:p>
            <a:r>
              <a:rPr lang="en-US" dirty="0"/>
              <a:t>Salmo </a:t>
            </a:r>
            <a:r>
              <a:rPr lang="en-US" dirty="0" err="1"/>
              <a:t>salar</a:t>
            </a:r>
            <a:r>
              <a:rPr lang="en-US" dirty="0"/>
              <a:t> (Atlantic Salmon) </a:t>
            </a:r>
            <a:r>
              <a:rPr lang="en-US" dirty="0" err="1"/>
              <a:t>parr</a:t>
            </a:r>
            <a:r>
              <a:rPr lang="en-US" dirty="0"/>
              <a:t>: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r>
              <a:rPr lang="en-US" dirty="0"/>
              <a:t> </a:t>
            </a:r>
          </a:p>
          <a:p>
            <a:r>
              <a:rPr lang="en-US" dirty="0"/>
              <a:t>Salmo </a:t>
            </a:r>
            <a:r>
              <a:rPr lang="en-US" dirty="0" err="1"/>
              <a:t>salar</a:t>
            </a:r>
            <a:r>
              <a:rPr lang="en-US" dirty="0"/>
              <a:t> (Atlantic Salmon) eggs: </a:t>
            </a:r>
            <a:r>
              <a:rPr lang="en-US" sz="1200" b="0" i="0" kern="1200" dirty="0">
                <a:solidFill>
                  <a:schemeClr val="tx1"/>
                </a:solidFill>
                <a:effectLst/>
                <a:latin typeface="+mn-lt"/>
                <a:ea typeface="+mn-ea"/>
                <a:cs typeface="+mn-cs"/>
              </a:rPr>
              <a:t>Claire </a:t>
            </a:r>
            <a:r>
              <a:rPr lang="en-US" sz="1200" b="0" i="0" kern="1200" dirty="0" err="1">
                <a:solidFill>
                  <a:schemeClr val="tx1"/>
                </a:solidFill>
                <a:effectLst/>
                <a:latin typeface="+mn-lt"/>
                <a:ea typeface="+mn-ea"/>
                <a:cs typeface="+mn-cs"/>
              </a:rPr>
              <a:t>Sbardella</a:t>
            </a:r>
            <a:r>
              <a:rPr lang="en-US" sz="1200" b="0" i="0" kern="1200" dirty="0">
                <a:solidFill>
                  <a:schemeClr val="tx1"/>
                </a:solidFill>
                <a:effectLst/>
                <a:latin typeface="+mn-lt"/>
                <a:ea typeface="+mn-ea"/>
                <a:cs typeface="+mn-cs"/>
              </a:rPr>
              <a:t>, Integration and Application Network (ian.umces.edu/media-library)</a:t>
            </a:r>
            <a:endParaRPr lang="en-US" dirty="0"/>
          </a:p>
          <a:p>
            <a:r>
              <a:rPr lang="en-US" dirty="0"/>
              <a:t>Shark: </a:t>
            </a:r>
            <a:r>
              <a:rPr lang="en-US" sz="1200" b="0" i="0" kern="1200" dirty="0">
                <a:solidFill>
                  <a:schemeClr val="tx1"/>
                </a:solidFill>
                <a:effectLst/>
                <a:latin typeface="+mn-lt"/>
                <a:ea typeface="+mn-ea"/>
                <a:cs typeface="+mn-cs"/>
              </a:rPr>
              <a:t>Joanna </a:t>
            </a:r>
            <a:r>
              <a:rPr lang="en-US" sz="1200" b="0" i="0" kern="1200" dirty="0" err="1">
                <a:solidFill>
                  <a:schemeClr val="tx1"/>
                </a:solidFill>
                <a:effectLst/>
                <a:latin typeface="+mn-lt"/>
                <a:ea typeface="+mn-ea"/>
                <a:cs typeface="+mn-cs"/>
              </a:rPr>
              <a:t>Woerner</a:t>
            </a:r>
            <a:r>
              <a:rPr lang="en-US" sz="1200" b="0" i="0" kern="1200" dirty="0">
                <a:solidFill>
                  <a:schemeClr val="tx1"/>
                </a:solidFill>
                <a:effectLst/>
                <a:latin typeface="+mn-lt"/>
                <a:ea typeface="+mn-ea"/>
                <a:cs typeface="+mn-cs"/>
              </a:rPr>
              <a:t>,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Nutrients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arrow: </a:t>
            </a:r>
            <a:r>
              <a:rPr lang="en-US" sz="1200" b="0" i="0" kern="1200" dirty="0">
                <a:solidFill>
                  <a:schemeClr val="tx1"/>
                </a:solidFill>
                <a:effectLst/>
                <a:latin typeface="+mn-lt"/>
                <a:ea typeface="+mn-ea"/>
                <a:cs typeface="+mn-cs"/>
              </a:rPr>
              <a:t>Tracey Saxby, Integration and Application Network (ian.umces.edu/media-library)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Sediment symbol: </a:t>
            </a:r>
            <a:r>
              <a:rPr lang="en-US" b="0" i="0" dirty="0">
                <a:effectLst/>
              </a:rPr>
              <a:t>Jane </a:t>
            </a:r>
            <a:r>
              <a:rPr lang="en-US" b="0" i="0" dirty="0" err="1">
                <a:effectLst/>
              </a:rPr>
              <a:t>Hawkey</a:t>
            </a:r>
            <a:r>
              <a:rPr lang="en-US" b="0" i="0" dirty="0">
                <a:effectLst/>
              </a:rPr>
              <a:t>, Integration and Application Network (ian.umces.edu/media-library)</a:t>
            </a:r>
            <a:endParaRPr lang="en-US" dirty="0"/>
          </a:p>
          <a:p>
            <a:r>
              <a:rPr lang="en-US" dirty="0"/>
              <a:t>Seiners: </a:t>
            </a:r>
            <a:r>
              <a:rPr lang="en-US" sz="1200" b="0" i="0" kern="1200" dirty="0">
                <a:solidFill>
                  <a:schemeClr val="tx1"/>
                </a:solidFill>
                <a:effectLst/>
                <a:latin typeface="+mn-lt"/>
                <a:ea typeface="+mn-ea"/>
                <a:cs typeface="+mn-cs"/>
              </a:rPr>
              <a:t>Kim Kraeer, Lucy Van Essen-Fishman, Integration and Application Network (ian.umces.edu/media-library)</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Flounder: </a:t>
            </a:r>
            <a:r>
              <a:rPr lang="en-US" sz="1200" b="0" i="0" kern="1200" dirty="0">
                <a:solidFill>
                  <a:schemeClr val="tx1"/>
                </a:solidFill>
                <a:effectLst/>
                <a:latin typeface="+mn-lt"/>
                <a:ea typeface="+mn-ea"/>
                <a:cs typeface="+mn-cs"/>
              </a:rPr>
              <a:t>Tracey Saxby, Integration and Application Network (ian.umces.edu/media-library)</a:t>
            </a:r>
            <a:endParaRPr lang="en-US" dirty="0"/>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28</a:t>
            </a:fld>
            <a:endParaRPr lang="en-US"/>
          </a:p>
        </p:txBody>
      </p:sp>
    </p:spTree>
    <p:extLst>
      <p:ext uri="{BB962C8B-B14F-4D97-AF65-F5344CB8AC3E}">
        <p14:creationId xmlns:p14="http://schemas.microsoft.com/office/powerpoint/2010/main" val="9117407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29</a:t>
            </a:fld>
            <a:endParaRPr lang="en-US"/>
          </a:p>
        </p:txBody>
      </p:sp>
    </p:spTree>
    <p:extLst>
      <p:ext uri="{BB962C8B-B14F-4D97-AF65-F5344CB8AC3E}">
        <p14:creationId xmlns:p14="http://schemas.microsoft.com/office/powerpoint/2010/main" val="10024129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30</a:t>
            </a:fld>
            <a:endParaRPr lang="en-US"/>
          </a:p>
        </p:txBody>
      </p:sp>
    </p:spTree>
    <p:extLst>
      <p:ext uri="{BB962C8B-B14F-4D97-AF65-F5344CB8AC3E}">
        <p14:creationId xmlns:p14="http://schemas.microsoft.com/office/powerpoint/2010/main" val="24832766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Sea-level rise graphic: from University of Maryland Center for Environmental Science Integration and Application Network (UMCES) and made available via Attribution-</a:t>
            </a:r>
            <a:r>
              <a:rPr lang="en-US" b="0" dirty="0" err="1"/>
              <a:t>ShareAlike</a:t>
            </a:r>
            <a:r>
              <a:rPr lang="en-US" b="0" dirty="0"/>
              <a:t> 4.0 International (CC BY-SA 4.0). </a:t>
            </a:r>
            <a:r>
              <a:rPr lang="en-US" sz="1200" b="0" i="0" kern="1200" dirty="0">
                <a:solidFill>
                  <a:schemeClr val="tx1"/>
                </a:solidFill>
                <a:effectLst/>
                <a:latin typeface="+mn-lt"/>
                <a:ea typeface="+mn-ea"/>
                <a:cs typeface="+mn-cs"/>
              </a:rPr>
              <a:t>Tracey Saxby, Integration and Application Network (ian.umces.edu/media-library)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br>
              <a:rPr lang="en-US" dirty="0">
                <a:effectLst/>
              </a:rPr>
            </a:br>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31</a:t>
            </a:fld>
            <a:endParaRPr lang="en-US"/>
          </a:p>
        </p:txBody>
      </p:sp>
    </p:spTree>
    <p:extLst>
      <p:ext uri="{BB962C8B-B14F-4D97-AF65-F5344CB8AC3E}">
        <p14:creationId xmlns:p14="http://schemas.microsoft.com/office/powerpoint/2010/main" val="40590948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Sea-level rise and erosion graphics: from University of Maryland Center for Environmental Science Integration and Application Network (UMCES) and made available via Attribution-</a:t>
            </a:r>
            <a:r>
              <a:rPr lang="en-US" b="0" dirty="0" err="1"/>
              <a:t>ShareAlike</a:t>
            </a:r>
            <a:r>
              <a:rPr lang="en-US" b="0" dirty="0"/>
              <a:t> 4.0 International (CC BY-SA 4.0). </a:t>
            </a:r>
            <a:r>
              <a:rPr lang="en-US" sz="1200" b="0" i="0" kern="1200" dirty="0">
                <a:solidFill>
                  <a:schemeClr val="tx1"/>
                </a:solidFill>
                <a:effectLst/>
                <a:latin typeface="+mn-lt"/>
                <a:ea typeface="+mn-ea"/>
                <a:cs typeface="+mn-cs"/>
              </a:rPr>
              <a:t>Tracey Saxby, Integration and Application Network (ian.umces.edu/media-library)</a:t>
            </a:r>
          </a:p>
        </p:txBody>
      </p:sp>
      <p:sp>
        <p:nvSpPr>
          <p:cNvPr id="4" name="Slide Number Placeholder 3"/>
          <p:cNvSpPr>
            <a:spLocks noGrp="1"/>
          </p:cNvSpPr>
          <p:nvPr>
            <p:ph type="sldNum" sz="quarter" idx="5"/>
          </p:nvPr>
        </p:nvSpPr>
        <p:spPr/>
        <p:txBody>
          <a:bodyPr/>
          <a:lstStyle/>
          <a:p>
            <a:fld id="{708A7C29-B203-43FC-83D8-6C6F972946AF}" type="slidenum">
              <a:rPr lang="en-US" smtClean="0"/>
              <a:t>32</a:t>
            </a:fld>
            <a:endParaRPr lang="en-US"/>
          </a:p>
        </p:txBody>
      </p:sp>
    </p:spTree>
    <p:extLst>
      <p:ext uri="{BB962C8B-B14F-4D97-AF65-F5344CB8AC3E}">
        <p14:creationId xmlns:p14="http://schemas.microsoft.com/office/powerpoint/2010/main" val="2689720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C4D2EB-7F25-4ACB-9A03-DA165D7493FD}" type="slidenum">
              <a:rPr lang="en-US" smtClean="0"/>
              <a:t>33</a:t>
            </a:fld>
            <a:endParaRPr lang="en-US"/>
          </a:p>
        </p:txBody>
      </p:sp>
    </p:spTree>
    <p:extLst>
      <p:ext uri="{BB962C8B-B14F-4D97-AF65-F5344CB8AC3E}">
        <p14:creationId xmlns:p14="http://schemas.microsoft.com/office/powerpoint/2010/main" val="26762895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C4D2EB-7F25-4ACB-9A03-DA165D7493FD}" type="slidenum">
              <a:rPr lang="en-US" smtClean="0"/>
              <a:t>34</a:t>
            </a:fld>
            <a:endParaRPr lang="en-US"/>
          </a:p>
        </p:txBody>
      </p:sp>
    </p:spTree>
    <p:extLst>
      <p:ext uri="{BB962C8B-B14F-4D97-AF65-F5344CB8AC3E}">
        <p14:creationId xmlns:p14="http://schemas.microsoft.com/office/powerpoint/2010/main" val="23962328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C4D2EB-7F25-4ACB-9A03-DA165D7493FD}" type="slidenum">
              <a:rPr lang="en-US" smtClean="0"/>
              <a:t>35</a:t>
            </a:fld>
            <a:endParaRPr lang="en-US"/>
          </a:p>
        </p:txBody>
      </p:sp>
    </p:spTree>
    <p:extLst>
      <p:ext uri="{BB962C8B-B14F-4D97-AF65-F5344CB8AC3E}">
        <p14:creationId xmlns:p14="http://schemas.microsoft.com/office/powerpoint/2010/main" val="17364959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example of how the marsh elevation changes over the first 50 years of the marsh, that if you read the graph title, has not received any restoration. The blue line shows the initial elevation profile, and the orange line shows the elevation at year 50. </a:t>
            </a:r>
          </a:p>
          <a:p>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Salt marsh plant symbol </a:t>
            </a:r>
            <a:r>
              <a:rPr lang="en-US" dirty="0"/>
              <a:t>from University of Maryland Center for Environmental Science Integration and Application Network (UMCES) and made available via Attribution-</a:t>
            </a:r>
            <a:r>
              <a:rPr lang="en-US" dirty="0" err="1"/>
              <a:t>ShareAlike</a:t>
            </a:r>
            <a:r>
              <a:rPr lang="en-US" dirty="0"/>
              <a:t> 4.0 International (CC BY-SA 4.0). Made </a:t>
            </a:r>
            <a:r>
              <a:rPr lang="en-US" dirty="0" err="1"/>
              <a:t>by</a:t>
            </a:r>
            <a:r>
              <a:rPr lang="en-US" sz="1200" b="0" i="0" kern="1200" dirty="0" err="1">
                <a:solidFill>
                  <a:schemeClr val="tx1"/>
                </a:solidFill>
                <a:effectLst/>
                <a:latin typeface="+mn-lt"/>
                <a:ea typeface="+mn-ea"/>
                <a:cs typeface="+mn-cs"/>
              </a:rPr>
              <a:t>Tracey</a:t>
            </a:r>
            <a:r>
              <a:rPr lang="en-US" sz="1200" b="0" i="0" kern="1200" dirty="0">
                <a:solidFill>
                  <a:schemeClr val="tx1"/>
                </a:solidFill>
                <a:effectLst/>
                <a:latin typeface="+mn-lt"/>
                <a:ea typeface="+mn-ea"/>
                <a:cs typeface="+mn-cs"/>
              </a:rPr>
              <a:t> Saxby, Integration and Application Network (ian.umces.edu/media-library)</a:t>
            </a:r>
          </a:p>
          <a:p>
            <a:br>
              <a:rPr lang="en-US" dirty="0">
                <a:effectLst/>
              </a:rPr>
            </a:br>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48</a:t>
            </a:fld>
            <a:endParaRPr lang="en-US"/>
          </a:p>
        </p:txBody>
      </p:sp>
    </p:spTree>
    <p:extLst>
      <p:ext uri="{BB962C8B-B14F-4D97-AF65-F5344CB8AC3E}">
        <p14:creationId xmlns:p14="http://schemas.microsoft.com/office/powerpoint/2010/main" val="15064679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will be asked a question like this when looking at these elevation profiles.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Salt marsh plant symbol </a:t>
            </a:r>
            <a:r>
              <a:rPr lang="en-US" dirty="0"/>
              <a:t>from University of Maryland Center for Environmental Science Integration and Application Network (UMCES) and made available via Attribution-</a:t>
            </a:r>
            <a:r>
              <a:rPr lang="en-US" dirty="0" err="1"/>
              <a:t>ShareAlike</a:t>
            </a:r>
            <a:r>
              <a:rPr lang="en-US" dirty="0"/>
              <a:t> 4.0 International (CC BY-SA 4.0). Made </a:t>
            </a:r>
            <a:r>
              <a:rPr lang="en-US" dirty="0" err="1"/>
              <a:t>by</a:t>
            </a:r>
            <a:r>
              <a:rPr lang="en-US" sz="1200" b="0" i="0" kern="1200" dirty="0" err="1">
                <a:solidFill>
                  <a:schemeClr val="tx1"/>
                </a:solidFill>
                <a:effectLst/>
                <a:latin typeface="+mn-lt"/>
                <a:ea typeface="+mn-ea"/>
                <a:cs typeface="+mn-cs"/>
              </a:rPr>
              <a:t>Tracey</a:t>
            </a:r>
            <a:r>
              <a:rPr lang="en-US" sz="1200" b="0" i="0" kern="1200" dirty="0">
                <a:solidFill>
                  <a:schemeClr val="tx1"/>
                </a:solidFill>
                <a:effectLst/>
                <a:latin typeface="+mn-lt"/>
                <a:ea typeface="+mn-ea"/>
                <a:cs typeface="+mn-cs"/>
              </a:rPr>
              <a:t> Saxby, Integration and Application Network (ian.umces.edu/media-library)</a:t>
            </a:r>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49</a:t>
            </a:fld>
            <a:endParaRPr lang="en-US"/>
          </a:p>
        </p:txBody>
      </p:sp>
    </p:spTree>
    <p:extLst>
      <p:ext uri="{BB962C8B-B14F-4D97-AF65-F5344CB8AC3E}">
        <p14:creationId xmlns:p14="http://schemas.microsoft.com/office/powerpoint/2010/main" val="35066965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will be asked a question like this when looking at these elevation profiles.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Salt marsh plant symbol </a:t>
            </a:r>
            <a:r>
              <a:rPr lang="en-US" dirty="0"/>
              <a:t>from University of Maryland Center for Environmental Science Integration and Application Network (UMCES) and made available via Attribution-</a:t>
            </a:r>
            <a:r>
              <a:rPr lang="en-US" dirty="0" err="1"/>
              <a:t>ShareAlike</a:t>
            </a:r>
            <a:r>
              <a:rPr lang="en-US" dirty="0"/>
              <a:t> 4.0 International (CC BY-SA 4.0). Made </a:t>
            </a:r>
            <a:r>
              <a:rPr lang="en-US" dirty="0" err="1"/>
              <a:t>by</a:t>
            </a:r>
            <a:r>
              <a:rPr lang="en-US" sz="1200" b="0" i="0" kern="1200" dirty="0" err="1">
                <a:solidFill>
                  <a:schemeClr val="tx1"/>
                </a:solidFill>
                <a:effectLst/>
                <a:latin typeface="+mn-lt"/>
                <a:ea typeface="+mn-ea"/>
                <a:cs typeface="+mn-cs"/>
              </a:rPr>
              <a:t>Tracey</a:t>
            </a:r>
            <a:r>
              <a:rPr lang="en-US" sz="1200" b="0" i="0" kern="1200" dirty="0">
                <a:solidFill>
                  <a:schemeClr val="tx1"/>
                </a:solidFill>
                <a:effectLst/>
                <a:latin typeface="+mn-lt"/>
                <a:ea typeface="+mn-ea"/>
                <a:cs typeface="+mn-cs"/>
              </a:rPr>
              <a:t> Saxby, Integration and Application Network (ian.umces.edu/media-library)</a:t>
            </a:r>
          </a:p>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50</a:t>
            </a:fld>
            <a:endParaRPr lang="en-US"/>
          </a:p>
        </p:txBody>
      </p:sp>
    </p:spTree>
    <p:extLst>
      <p:ext uri="{BB962C8B-B14F-4D97-AF65-F5344CB8AC3E}">
        <p14:creationId xmlns:p14="http://schemas.microsoft.com/office/powerpoint/2010/main" val="21843958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51</a:t>
            </a:fld>
            <a:endParaRPr lang="en-US"/>
          </a:p>
        </p:txBody>
      </p:sp>
    </p:spTree>
    <p:extLst>
      <p:ext uri="{BB962C8B-B14F-4D97-AF65-F5344CB8AC3E}">
        <p14:creationId xmlns:p14="http://schemas.microsoft.com/office/powerpoint/2010/main" val="8285344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52</a:t>
            </a:fld>
            <a:endParaRPr lang="en-US"/>
          </a:p>
        </p:txBody>
      </p:sp>
    </p:spTree>
    <p:extLst>
      <p:ext uri="{BB962C8B-B14F-4D97-AF65-F5344CB8AC3E}">
        <p14:creationId xmlns:p14="http://schemas.microsoft.com/office/powerpoint/2010/main" val="38219428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54</a:t>
            </a:fld>
            <a:endParaRPr lang="en-US"/>
          </a:p>
        </p:txBody>
      </p:sp>
    </p:spTree>
    <p:extLst>
      <p:ext uri="{BB962C8B-B14F-4D97-AF65-F5344CB8AC3E}">
        <p14:creationId xmlns:p14="http://schemas.microsoft.com/office/powerpoint/2010/main" val="34336636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55</a:t>
            </a:fld>
            <a:endParaRPr lang="en-US"/>
          </a:p>
        </p:txBody>
      </p:sp>
    </p:spTree>
    <p:extLst>
      <p:ext uri="{BB962C8B-B14F-4D97-AF65-F5344CB8AC3E}">
        <p14:creationId xmlns:p14="http://schemas.microsoft.com/office/powerpoint/2010/main" val="32365059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57</a:t>
            </a:fld>
            <a:endParaRPr lang="en-US"/>
          </a:p>
        </p:txBody>
      </p:sp>
    </p:spTree>
    <p:extLst>
      <p:ext uri="{BB962C8B-B14F-4D97-AF65-F5344CB8AC3E}">
        <p14:creationId xmlns:p14="http://schemas.microsoft.com/office/powerpoint/2010/main" val="336986982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58</a:t>
            </a:fld>
            <a:endParaRPr lang="en-US"/>
          </a:p>
        </p:txBody>
      </p:sp>
    </p:spTree>
    <p:extLst>
      <p:ext uri="{BB962C8B-B14F-4D97-AF65-F5344CB8AC3E}">
        <p14:creationId xmlns:p14="http://schemas.microsoft.com/office/powerpoint/2010/main" val="11162215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59</a:t>
            </a:fld>
            <a:endParaRPr lang="en-US"/>
          </a:p>
        </p:txBody>
      </p:sp>
    </p:spTree>
    <p:extLst>
      <p:ext uri="{BB962C8B-B14F-4D97-AF65-F5344CB8AC3E}">
        <p14:creationId xmlns:p14="http://schemas.microsoft.com/office/powerpoint/2010/main" val="405765117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60</a:t>
            </a:fld>
            <a:endParaRPr lang="en-US"/>
          </a:p>
        </p:txBody>
      </p:sp>
    </p:spTree>
    <p:extLst>
      <p:ext uri="{BB962C8B-B14F-4D97-AF65-F5344CB8AC3E}">
        <p14:creationId xmlns:p14="http://schemas.microsoft.com/office/powerpoint/2010/main" val="31107647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61</a:t>
            </a:fld>
            <a:endParaRPr lang="en-US"/>
          </a:p>
        </p:txBody>
      </p:sp>
    </p:spTree>
    <p:extLst>
      <p:ext uri="{BB962C8B-B14F-4D97-AF65-F5344CB8AC3E}">
        <p14:creationId xmlns:p14="http://schemas.microsoft.com/office/powerpoint/2010/main" val="31608527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62</a:t>
            </a:fld>
            <a:endParaRPr lang="en-US"/>
          </a:p>
        </p:txBody>
      </p:sp>
    </p:spTree>
    <p:extLst>
      <p:ext uri="{BB962C8B-B14F-4D97-AF65-F5344CB8AC3E}">
        <p14:creationId xmlns:p14="http://schemas.microsoft.com/office/powerpoint/2010/main" val="1278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63</a:t>
            </a:fld>
            <a:endParaRPr lang="en-US"/>
          </a:p>
        </p:txBody>
      </p:sp>
    </p:spTree>
    <p:extLst>
      <p:ext uri="{BB962C8B-B14F-4D97-AF65-F5344CB8AC3E}">
        <p14:creationId xmlns:p14="http://schemas.microsoft.com/office/powerpoint/2010/main" val="99464060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64</a:t>
            </a:fld>
            <a:endParaRPr lang="en-US"/>
          </a:p>
        </p:txBody>
      </p:sp>
    </p:spTree>
    <p:extLst>
      <p:ext uri="{BB962C8B-B14F-4D97-AF65-F5344CB8AC3E}">
        <p14:creationId xmlns:p14="http://schemas.microsoft.com/office/powerpoint/2010/main" val="12736437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65</a:t>
            </a:fld>
            <a:endParaRPr lang="en-US"/>
          </a:p>
        </p:txBody>
      </p:sp>
    </p:spTree>
    <p:extLst>
      <p:ext uri="{BB962C8B-B14F-4D97-AF65-F5344CB8AC3E}">
        <p14:creationId xmlns:p14="http://schemas.microsoft.com/office/powerpoint/2010/main" val="38115512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66</a:t>
            </a:fld>
            <a:endParaRPr lang="en-US"/>
          </a:p>
        </p:txBody>
      </p:sp>
    </p:spTree>
    <p:extLst>
      <p:ext uri="{BB962C8B-B14F-4D97-AF65-F5344CB8AC3E}">
        <p14:creationId xmlns:p14="http://schemas.microsoft.com/office/powerpoint/2010/main" val="194692055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67</a:t>
            </a:fld>
            <a:endParaRPr lang="en-US"/>
          </a:p>
        </p:txBody>
      </p:sp>
    </p:spTree>
    <p:extLst>
      <p:ext uri="{BB962C8B-B14F-4D97-AF65-F5344CB8AC3E}">
        <p14:creationId xmlns:p14="http://schemas.microsoft.com/office/powerpoint/2010/main" val="405834897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68</a:t>
            </a:fld>
            <a:endParaRPr lang="en-US"/>
          </a:p>
        </p:txBody>
      </p:sp>
    </p:spTree>
    <p:extLst>
      <p:ext uri="{BB962C8B-B14F-4D97-AF65-F5344CB8AC3E}">
        <p14:creationId xmlns:p14="http://schemas.microsoft.com/office/powerpoint/2010/main" val="283575495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69</a:t>
            </a:fld>
            <a:endParaRPr lang="en-US"/>
          </a:p>
        </p:txBody>
      </p:sp>
    </p:spTree>
    <p:extLst>
      <p:ext uri="{BB962C8B-B14F-4D97-AF65-F5344CB8AC3E}">
        <p14:creationId xmlns:p14="http://schemas.microsoft.com/office/powerpoint/2010/main" val="309826664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70</a:t>
            </a:fld>
            <a:endParaRPr lang="en-US"/>
          </a:p>
        </p:txBody>
      </p:sp>
    </p:spTree>
    <p:extLst>
      <p:ext uri="{BB962C8B-B14F-4D97-AF65-F5344CB8AC3E}">
        <p14:creationId xmlns:p14="http://schemas.microsoft.com/office/powerpoint/2010/main" val="314575643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71</a:t>
            </a:fld>
            <a:endParaRPr lang="en-US"/>
          </a:p>
        </p:txBody>
      </p:sp>
    </p:spTree>
    <p:extLst>
      <p:ext uri="{BB962C8B-B14F-4D97-AF65-F5344CB8AC3E}">
        <p14:creationId xmlns:p14="http://schemas.microsoft.com/office/powerpoint/2010/main" val="22145892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72</a:t>
            </a:fld>
            <a:endParaRPr lang="en-US"/>
          </a:p>
        </p:txBody>
      </p:sp>
    </p:spTree>
    <p:extLst>
      <p:ext uri="{BB962C8B-B14F-4D97-AF65-F5344CB8AC3E}">
        <p14:creationId xmlns:p14="http://schemas.microsoft.com/office/powerpoint/2010/main" val="193270183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73</a:t>
            </a:fld>
            <a:endParaRPr lang="en-US"/>
          </a:p>
        </p:txBody>
      </p:sp>
    </p:spTree>
    <p:extLst>
      <p:ext uri="{BB962C8B-B14F-4D97-AF65-F5344CB8AC3E}">
        <p14:creationId xmlns:p14="http://schemas.microsoft.com/office/powerpoint/2010/main" val="93227432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74</a:t>
            </a:fld>
            <a:endParaRPr lang="en-US"/>
          </a:p>
        </p:txBody>
      </p:sp>
    </p:spTree>
    <p:extLst>
      <p:ext uri="{BB962C8B-B14F-4D97-AF65-F5344CB8AC3E}">
        <p14:creationId xmlns:p14="http://schemas.microsoft.com/office/powerpoint/2010/main" val="167851193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75</a:t>
            </a:fld>
            <a:endParaRPr lang="en-US"/>
          </a:p>
        </p:txBody>
      </p:sp>
    </p:spTree>
    <p:extLst>
      <p:ext uri="{BB962C8B-B14F-4D97-AF65-F5344CB8AC3E}">
        <p14:creationId xmlns:p14="http://schemas.microsoft.com/office/powerpoint/2010/main" val="33128387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8A7C29-B203-43FC-83D8-6C6F972946AF}" type="slidenum">
              <a:rPr lang="en-US" smtClean="0"/>
              <a:t>76</a:t>
            </a:fld>
            <a:endParaRPr lang="en-US"/>
          </a:p>
        </p:txBody>
      </p:sp>
    </p:spTree>
    <p:extLst>
      <p:ext uri="{BB962C8B-B14F-4D97-AF65-F5344CB8AC3E}">
        <p14:creationId xmlns:p14="http://schemas.microsoft.com/office/powerpoint/2010/main" val="3386259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48430-C96A-BF4D-BDEA-21AF6E43D94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CBC7BFB-FB80-DF46-8441-A732B424F4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B7BD186-07E2-504D-BB9D-3A2B333C3651}"/>
              </a:ext>
            </a:extLst>
          </p:cNvPr>
          <p:cNvSpPr>
            <a:spLocks noGrp="1"/>
          </p:cNvSpPr>
          <p:nvPr>
            <p:ph type="dt" sz="half" idx="10"/>
          </p:nvPr>
        </p:nvSpPr>
        <p:spPr/>
        <p:txBody>
          <a:bodyPr/>
          <a:lstStyle/>
          <a:p>
            <a:fld id="{90AF004E-54FE-9941-A97D-BD43F068AF17}" type="datetimeFigureOut">
              <a:rPr lang="en-US" smtClean="0"/>
              <a:t>4/19/2024</a:t>
            </a:fld>
            <a:endParaRPr lang="en-US"/>
          </a:p>
        </p:txBody>
      </p:sp>
      <p:sp>
        <p:nvSpPr>
          <p:cNvPr id="5" name="Footer Placeholder 4">
            <a:extLst>
              <a:ext uri="{FF2B5EF4-FFF2-40B4-BE49-F238E27FC236}">
                <a16:creationId xmlns:a16="http://schemas.microsoft.com/office/drawing/2014/main" id="{BF470FF0-13D7-9942-ADD1-7FB49FE6F2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7753C4-3F1F-6D4D-BC33-ABA8C1C167BE}"/>
              </a:ext>
            </a:extLst>
          </p:cNvPr>
          <p:cNvSpPr>
            <a:spLocks noGrp="1"/>
          </p:cNvSpPr>
          <p:nvPr>
            <p:ph type="sldNum" sz="quarter" idx="12"/>
          </p:nvPr>
        </p:nvSpPr>
        <p:spPr/>
        <p:txBody>
          <a:bodyPr/>
          <a:lstStyle/>
          <a:p>
            <a:fld id="{CD77262A-1B05-434E-B192-7A92B09C9E1F}" type="slidenum">
              <a:rPr lang="en-US" smtClean="0"/>
              <a:t>‹#›</a:t>
            </a:fld>
            <a:endParaRPr lang="en-US"/>
          </a:p>
        </p:txBody>
      </p:sp>
    </p:spTree>
    <p:extLst>
      <p:ext uri="{BB962C8B-B14F-4D97-AF65-F5344CB8AC3E}">
        <p14:creationId xmlns:p14="http://schemas.microsoft.com/office/powerpoint/2010/main" val="1522592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F484C-C5B1-A449-A906-D4B3D89141F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C20103-F716-9E4F-9441-13549FED70F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E9903E-26C1-574E-8F26-6B55AD446243}"/>
              </a:ext>
            </a:extLst>
          </p:cNvPr>
          <p:cNvSpPr>
            <a:spLocks noGrp="1"/>
          </p:cNvSpPr>
          <p:nvPr>
            <p:ph type="dt" sz="half" idx="10"/>
          </p:nvPr>
        </p:nvSpPr>
        <p:spPr/>
        <p:txBody>
          <a:bodyPr/>
          <a:lstStyle/>
          <a:p>
            <a:fld id="{90AF004E-54FE-9941-A97D-BD43F068AF17}" type="datetimeFigureOut">
              <a:rPr lang="en-US" smtClean="0"/>
              <a:t>4/19/2024</a:t>
            </a:fld>
            <a:endParaRPr lang="en-US"/>
          </a:p>
        </p:txBody>
      </p:sp>
      <p:sp>
        <p:nvSpPr>
          <p:cNvPr id="5" name="Footer Placeholder 4">
            <a:extLst>
              <a:ext uri="{FF2B5EF4-FFF2-40B4-BE49-F238E27FC236}">
                <a16:creationId xmlns:a16="http://schemas.microsoft.com/office/drawing/2014/main" id="{43F18000-455A-2949-9759-29D28F79CA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B2EF4C-DE5C-AE46-9374-AC24119E649C}"/>
              </a:ext>
            </a:extLst>
          </p:cNvPr>
          <p:cNvSpPr>
            <a:spLocks noGrp="1"/>
          </p:cNvSpPr>
          <p:nvPr>
            <p:ph type="sldNum" sz="quarter" idx="12"/>
          </p:nvPr>
        </p:nvSpPr>
        <p:spPr/>
        <p:txBody>
          <a:bodyPr/>
          <a:lstStyle/>
          <a:p>
            <a:fld id="{CD77262A-1B05-434E-B192-7A92B09C9E1F}" type="slidenum">
              <a:rPr lang="en-US" smtClean="0"/>
              <a:t>‹#›</a:t>
            </a:fld>
            <a:endParaRPr lang="en-US"/>
          </a:p>
        </p:txBody>
      </p:sp>
    </p:spTree>
    <p:extLst>
      <p:ext uri="{BB962C8B-B14F-4D97-AF65-F5344CB8AC3E}">
        <p14:creationId xmlns:p14="http://schemas.microsoft.com/office/powerpoint/2010/main" val="2615780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CC94F-D7A1-A343-86C0-D8580989DDD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2EFBA5-CE85-DB49-BF20-6537DCF5B5F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CD33D99-30D5-3B48-BC90-7B4DBACCD460}"/>
              </a:ext>
            </a:extLst>
          </p:cNvPr>
          <p:cNvSpPr>
            <a:spLocks noGrp="1"/>
          </p:cNvSpPr>
          <p:nvPr>
            <p:ph type="dt" sz="half" idx="10"/>
          </p:nvPr>
        </p:nvSpPr>
        <p:spPr/>
        <p:txBody>
          <a:bodyPr/>
          <a:lstStyle/>
          <a:p>
            <a:fld id="{90AF004E-54FE-9941-A97D-BD43F068AF17}" type="datetimeFigureOut">
              <a:rPr lang="en-US" smtClean="0"/>
              <a:t>4/19/2024</a:t>
            </a:fld>
            <a:endParaRPr lang="en-US"/>
          </a:p>
        </p:txBody>
      </p:sp>
      <p:sp>
        <p:nvSpPr>
          <p:cNvPr id="5" name="Footer Placeholder 4">
            <a:extLst>
              <a:ext uri="{FF2B5EF4-FFF2-40B4-BE49-F238E27FC236}">
                <a16:creationId xmlns:a16="http://schemas.microsoft.com/office/drawing/2014/main" id="{38EE02DA-352C-DD4E-9FD1-C62D8E484F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4DA2F7-95CB-9843-BAED-37972F4F0755}"/>
              </a:ext>
            </a:extLst>
          </p:cNvPr>
          <p:cNvSpPr>
            <a:spLocks noGrp="1"/>
          </p:cNvSpPr>
          <p:nvPr>
            <p:ph type="sldNum" sz="quarter" idx="12"/>
          </p:nvPr>
        </p:nvSpPr>
        <p:spPr/>
        <p:txBody>
          <a:bodyPr/>
          <a:lstStyle/>
          <a:p>
            <a:fld id="{CD77262A-1B05-434E-B192-7A92B09C9E1F}" type="slidenum">
              <a:rPr lang="en-US" smtClean="0"/>
              <a:t>‹#›</a:t>
            </a:fld>
            <a:endParaRPr lang="en-US"/>
          </a:p>
        </p:txBody>
      </p:sp>
    </p:spTree>
    <p:extLst>
      <p:ext uri="{BB962C8B-B14F-4D97-AF65-F5344CB8AC3E}">
        <p14:creationId xmlns:p14="http://schemas.microsoft.com/office/powerpoint/2010/main" val="2440948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FD084-D1AF-564B-A126-100D3529AF5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00C701-3714-7C45-B826-8A1B9C64521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55CEBD2-AE51-6E46-8B64-4A60127D54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CF2C48D-8BAF-2945-BBE4-F0FC22E496CD}"/>
              </a:ext>
            </a:extLst>
          </p:cNvPr>
          <p:cNvSpPr>
            <a:spLocks noGrp="1"/>
          </p:cNvSpPr>
          <p:nvPr>
            <p:ph type="dt" sz="half" idx="10"/>
          </p:nvPr>
        </p:nvSpPr>
        <p:spPr/>
        <p:txBody>
          <a:bodyPr/>
          <a:lstStyle/>
          <a:p>
            <a:fld id="{90AF004E-54FE-9941-A97D-BD43F068AF17}" type="datetimeFigureOut">
              <a:rPr lang="en-US" smtClean="0"/>
              <a:t>4/19/2024</a:t>
            </a:fld>
            <a:endParaRPr lang="en-US"/>
          </a:p>
        </p:txBody>
      </p:sp>
      <p:sp>
        <p:nvSpPr>
          <p:cNvPr id="6" name="Footer Placeholder 5">
            <a:extLst>
              <a:ext uri="{FF2B5EF4-FFF2-40B4-BE49-F238E27FC236}">
                <a16:creationId xmlns:a16="http://schemas.microsoft.com/office/drawing/2014/main" id="{0449DCAE-AA55-7C42-BAB1-BA61E229C7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0324D75-F9EA-5544-92A8-61F05DA259FA}"/>
              </a:ext>
            </a:extLst>
          </p:cNvPr>
          <p:cNvSpPr>
            <a:spLocks noGrp="1"/>
          </p:cNvSpPr>
          <p:nvPr>
            <p:ph type="sldNum" sz="quarter" idx="12"/>
          </p:nvPr>
        </p:nvSpPr>
        <p:spPr/>
        <p:txBody>
          <a:bodyPr/>
          <a:lstStyle/>
          <a:p>
            <a:fld id="{CD77262A-1B05-434E-B192-7A92B09C9E1F}" type="slidenum">
              <a:rPr lang="en-US" smtClean="0"/>
              <a:t>‹#›</a:t>
            </a:fld>
            <a:endParaRPr lang="en-US"/>
          </a:p>
        </p:txBody>
      </p:sp>
    </p:spTree>
    <p:extLst>
      <p:ext uri="{BB962C8B-B14F-4D97-AF65-F5344CB8AC3E}">
        <p14:creationId xmlns:p14="http://schemas.microsoft.com/office/powerpoint/2010/main" val="4108725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1A9D8-6457-E744-8387-36487BD8351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BA8A0C5-8B4B-3747-B042-2BF91362E3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6CAB2C1-DC21-6642-A64C-035E8BE14A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3DAE4E-096F-A543-8F88-7145CD07F7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09DA691-B8C7-CD4C-910C-6DEC2A871AD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B0876CD-327E-B94C-89F2-B52B3C95D3B2}"/>
              </a:ext>
            </a:extLst>
          </p:cNvPr>
          <p:cNvSpPr>
            <a:spLocks noGrp="1"/>
          </p:cNvSpPr>
          <p:nvPr>
            <p:ph type="dt" sz="half" idx="10"/>
          </p:nvPr>
        </p:nvSpPr>
        <p:spPr/>
        <p:txBody>
          <a:bodyPr/>
          <a:lstStyle/>
          <a:p>
            <a:fld id="{90AF004E-54FE-9941-A97D-BD43F068AF17}" type="datetimeFigureOut">
              <a:rPr lang="en-US" smtClean="0"/>
              <a:t>4/19/2024</a:t>
            </a:fld>
            <a:endParaRPr lang="en-US"/>
          </a:p>
        </p:txBody>
      </p:sp>
      <p:sp>
        <p:nvSpPr>
          <p:cNvPr id="8" name="Footer Placeholder 7">
            <a:extLst>
              <a:ext uri="{FF2B5EF4-FFF2-40B4-BE49-F238E27FC236}">
                <a16:creationId xmlns:a16="http://schemas.microsoft.com/office/drawing/2014/main" id="{7290D0B6-5397-5442-AE49-960CC4CD0F2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E718853-DB0A-5942-B058-65C4F43C74FE}"/>
              </a:ext>
            </a:extLst>
          </p:cNvPr>
          <p:cNvSpPr>
            <a:spLocks noGrp="1"/>
          </p:cNvSpPr>
          <p:nvPr>
            <p:ph type="sldNum" sz="quarter" idx="12"/>
          </p:nvPr>
        </p:nvSpPr>
        <p:spPr/>
        <p:txBody>
          <a:bodyPr/>
          <a:lstStyle/>
          <a:p>
            <a:fld id="{CD77262A-1B05-434E-B192-7A92B09C9E1F}" type="slidenum">
              <a:rPr lang="en-US" smtClean="0"/>
              <a:t>‹#›</a:t>
            </a:fld>
            <a:endParaRPr lang="en-US"/>
          </a:p>
        </p:txBody>
      </p:sp>
    </p:spTree>
    <p:extLst>
      <p:ext uri="{BB962C8B-B14F-4D97-AF65-F5344CB8AC3E}">
        <p14:creationId xmlns:p14="http://schemas.microsoft.com/office/powerpoint/2010/main" val="1974495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E15AE-931F-4D4C-BB66-BA3C2084440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D8E9773-74B5-5542-9CF3-1C31EDE86C3B}"/>
              </a:ext>
            </a:extLst>
          </p:cNvPr>
          <p:cNvSpPr>
            <a:spLocks noGrp="1"/>
          </p:cNvSpPr>
          <p:nvPr>
            <p:ph type="dt" sz="half" idx="10"/>
          </p:nvPr>
        </p:nvSpPr>
        <p:spPr/>
        <p:txBody>
          <a:bodyPr/>
          <a:lstStyle/>
          <a:p>
            <a:fld id="{90AF004E-54FE-9941-A97D-BD43F068AF17}" type="datetimeFigureOut">
              <a:rPr lang="en-US" smtClean="0"/>
              <a:t>4/19/2024</a:t>
            </a:fld>
            <a:endParaRPr lang="en-US"/>
          </a:p>
        </p:txBody>
      </p:sp>
      <p:sp>
        <p:nvSpPr>
          <p:cNvPr id="4" name="Footer Placeholder 3">
            <a:extLst>
              <a:ext uri="{FF2B5EF4-FFF2-40B4-BE49-F238E27FC236}">
                <a16:creationId xmlns:a16="http://schemas.microsoft.com/office/drawing/2014/main" id="{A85E0FC1-29C3-FA42-8138-E5A86C577D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7FB433B-00CC-774D-A7F1-4F0169BC514F}"/>
              </a:ext>
            </a:extLst>
          </p:cNvPr>
          <p:cNvSpPr>
            <a:spLocks noGrp="1"/>
          </p:cNvSpPr>
          <p:nvPr>
            <p:ph type="sldNum" sz="quarter" idx="12"/>
          </p:nvPr>
        </p:nvSpPr>
        <p:spPr/>
        <p:txBody>
          <a:bodyPr/>
          <a:lstStyle/>
          <a:p>
            <a:fld id="{CD77262A-1B05-434E-B192-7A92B09C9E1F}" type="slidenum">
              <a:rPr lang="en-US" smtClean="0"/>
              <a:t>‹#›</a:t>
            </a:fld>
            <a:endParaRPr lang="en-US"/>
          </a:p>
        </p:txBody>
      </p:sp>
    </p:spTree>
    <p:extLst>
      <p:ext uri="{BB962C8B-B14F-4D97-AF65-F5344CB8AC3E}">
        <p14:creationId xmlns:p14="http://schemas.microsoft.com/office/powerpoint/2010/main" val="864923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9BEEFC-E141-AB4F-85C0-693EEFE3B4AA}"/>
              </a:ext>
            </a:extLst>
          </p:cNvPr>
          <p:cNvSpPr>
            <a:spLocks noGrp="1"/>
          </p:cNvSpPr>
          <p:nvPr>
            <p:ph type="dt" sz="half" idx="10"/>
          </p:nvPr>
        </p:nvSpPr>
        <p:spPr/>
        <p:txBody>
          <a:bodyPr/>
          <a:lstStyle/>
          <a:p>
            <a:fld id="{90AF004E-54FE-9941-A97D-BD43F068AF17}" type="datetimeFigureOut">
              <a:rPr lang="en-US" smtClean="0"/>
              <a:t>4/19/2024</a:t>
            </a:fld>
            <a:endParaRPr lang="en-US"/>
          </a:p>
        </p:txBody>
      </p:sp>
      <p:sp>
        <p:nvSpPr>
          <p:cNvPr id="3" name="Footer Placeholder 2">
            <a:extLst>
              <a:ext uri="{FF2B5EF4-FFF2-40B4-BE49-F238E27FC236}">
                <a16:creationId xmlns:a16="http://schemas.microsoft.com/office/drawing/2014/main" id="{49FA9419-9435-4F41-A7A8-D529B2D30CC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FC06D78-DD92-884F-8307-E2AC88D30BEE}"/>
              </a:ext>
            </a:extLst>
          </p:cNvPr>
          <p:cNvSpPr>
            <a:spLocks noGrp="1"/>
          </p:cNvSpPr>
          <p:nvPr>
            <p:ph type="sldNum" sz="quarter" idx="12"/>
          </p:nvPr>
        </p:nvSpPr>
        <p:spPr/>
        <p:txBody>
          <a:bodyPr/>
          <a:lstStyle/>
          <a:p>
            <a:fld id="{CD77262A-1B05-434E-B192-7A92B09C9E1F}" type="slidenum">
              <a:rPr lang="en-US" smtClean="0"/>
              <a:t>‹#›</a:t>
            </a:fld>
            <a:endParaRPr lang="en-US"/>
          </a:p>
        </p:txBody>
      </p:sp>
    </p:spTree>
    <p:extLst>
      <p:ext uri="{BB962C8B-B14F-4D97-AF65-F5344CB8AC3E}">
        <p14:creationId xmlns:p14="http://schemas.microsoft.com/office/powerpoint/2010/main" val="1396552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8C8B9-DF08-B844-A7D1-4F934E21A4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A776CC7-458D-C54D-816C-A83AB63BA7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54DA58B-9505-1447-AFD2-86A40D1B4B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7F6A89-98E8-834C-8FF9-23F2E0A38457}"/>
              </a:ext>
            </a:extLst>
          </p:cNvPr>
          <p:cNvSpPr>
            <a:spLocks noGrp="1"/>
          </p:cNvSpPr>
          <p:nvPr>
            <p:ph type="dt" sz="half" idx="10"/>
          </p:nvPr>
        </p:nvSpPr>
        <p:spPr/>
        <p:txBody>
          <a:bodyPr/>
          <a:lstStyle/>
          <a:p>
            <a:fld id="{90AF004E-54FE-9941-A97D-BD43F068AF17}" type="datetimeFigureOut">
              <a:rPr lang="en-US" smtClean="0"/>
              <a:t>4/19/2024</a:t>
            </a:fld>
            <a:endParaRPr lang="en-US"/>
          </a:p>
        </p:txBody>
      </p:sp>
      <p:sp>
        <p:nvSpPr>
          <p:cNvPr id="6" name="Footer Placeholder 5">
            <a:extLst>
              <a:ext uri="{FF2B5EF4-FFF2-40B4-BE49-F238E27FC236}">
                <a16:creationId xmlns:a16="http://schemas.microsoft.com/office/drawing/2014/main" id="{7E57A586-A5BD-8042-A53B-BC281A32C0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ADF62C-6592-5042-B45F-9B2A807CC40D}"/>
              </a:ext>
            </a:extLst>
          </p:cNvPr>
          <p:cNvSpPr>
            <a:spLocks noGrp="1"/>
          </p:cNvSpPr>
          <p:nvPr>
            <p:ph type="sldNum" sz="quarter" idx="12"/>
          </p:nvPr>
        </p:nvSpPr>
        <p:spPr/>
        <p:txBody>
          <a:bodyPr/>
          <a:lstStyle/>
          <a:p>
            <a:fld id="{CD77262A-1B05-434E-B192-7A92B09C9E1F}" type="slidenum">
              <a:rPr lang="en-US" smtClean="0"/>
              <a:t>‹#›</a:t>
            </a:fld>
            <a:endParaRPr lang="en-US"/>
          </a:p>
        </p:txBody>
      </p:sp>
    </p:spTree>
    <p:extLst>
      <p:ext uri="{BB962C8B-B14F-4D97-AF65-F5344CB8AC3E}">
        <p14:creationId xmlns:p14="http://schemas.microsoft.com/office/powerpoint/2010/main" val="2257244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9A73F-F0D2-2549-ABEC-7D5DE289C2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43E2A6D-ACD0-6744-873C-25A6F9965E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671C4F7-BEF8-F946-AF14-9349041285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8130A0-AEC3-A84C-96E6-A27FDE5629FD}"/>
              </a:ext>
            </a:extLst>
          </p:cNvPr>
          <p:cNvSpPr>
            <a:spLocks noGrp="1"/>
          </p:cNvSpPr>
          <p:nvPr>
            <p:ph type="dt" sz="half" idx="10"/>
          </p:nvPr>
        </p:nvSpPr>
        <p:spPr/>
        <p:txBody>
          <a:bodyPr/>
          <a:lstStyle/>
          <a:p>
            <a:fld id="{90AF004E-54FE-9941-A97D-BD43F068AF17}" type="datetimeFigureOut">
              <a:rPr lang="en-US" smtClean="0"/>
              <a:t>4/19/2024</a:t>
            </a:fld>
            <a:endParaRPr lang="en-US"/>
          </a:p>
        </p:txBody>
      </p:sp>
      <p:sp>
        <p:nvSpPr>
          <p:cNvPr id="6" name="Footer Placeholder 5">
            <a:extLst>
              <a:ext uri="{FF2B5EF4-FFF2-40B4-BE49-F238E27FC236}">
                <a16:creationId xmlns:a16="http://schemas.microsoft.com/office/drawing/2014/main" id="{66981CBD-2537-5E47-A840-D24B43024EB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F3AD748-92DC-7E45-B9D6-F911A8DF271A}"/>
              </a:ext>
            </a:extLst>
          </p:cNvPr>
          <p:cNvSpPr>
            <a:spLocks noGrp="1"/>
          </p:cNvSpPr>
          <p:nvPr>
            <p:ph type="sldNum" sz="quarter" idx="12"/>
          </p:nvPr>
        </p:nvSpPr>
        <p:spPr/>
        <p:txBody>
          <a:bodyPr/>
          <a:lstStyle/>
          <a:p>
            <a:fld id="{CD77262A-1B05-434E-B192-7A92B09C9E1F}" type="slidenum">
              <a:rPr lang="en-US" smtClean="0"/>
              <a:t>‹#›</a:t>
            </a:fld>
            <a:endParaRPr lang="en-US"/>
          </a:p>
        </p:txBody>
      </p:sp>
    </p:spTree>
    <p:extLst>
      <p:ext uri="{BB962C8B-B14F-4D97-AF65-F5344CB8AC3E}">
        <p14:creationId xmlns:p14="http://schemas.microsoft.com/office/powerpoint/2010/main" val="2593832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42F52-4D25-C542-A378-6221130000B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BAF8321-F14C-E744-B046-D1CA2891C5C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1F9A77E-74AF-8949-97A8-C7E731A2BCEB}"/>
              </a:ext>
            </a:extLst>
          </p:cNvPr>
          <p:cNvSpPr>
            <a:spLocks noGrp="1"/>
          </p:cNvSpPr>
          <p:nvPr>
            <p:ph type="dt" sz="half" idx="10"/>
          </p:nvPr>
        </p:nvSpPr>
        <p:spPr/>
        <p:txBody>
          <a:bodyPr/>
          <a:lstStyle/>
          <a:p>
            <a:fld id="{90AF004E-54FE-9941-A97D-BD43F068AF17}" type="datetimeFigureOut">
              <a:rPr lang="en-US" smtClean="0"/>
              <a:t>4/19/2024</a:t>
            </a:fld>
            <a:endParaRPr lang="en-US"/>
          </a:p>
        </p:txBody>
      </p:sp>
      <p:sp>
        <p:nvSpPr>
          <p:cNvPr id="5" name="Footer Placeholder 4">
            <a:extLst>
              <a:ext uri="{FF2B5EF4-FFF2-40B4-BE49-F238E27FC236}">
                <a16:creationId xmlns:a16="http://schemas.microsoft.com/office/drawing/2014/main" id="{4179B51D-C6DB-2E4F-8F46-7556D1E8BE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C280FD-90C2-094B-829B-AD0393131A21}"/>
              </a:ext>
            </a:extLst>
          </p:cNvPr>
          <p:cNvSpPr>
            <a:spLocks noGrp="1"/>
          </p:cNvSpPr>
          <p:nvPr>
            <p:ph type="sldNum" sz="quarter" idx="12"/>
          </p:nvPr>
        </p:nvSpPr>
        <p:spPr/>
        <p:txBody>
          <a:bodyPr/>
          <a:lstStyle/>
          <a:p>
            <a:fld id="{CD77262A-1B05-434E-B192-7A92B09C9E1F}" type="slidenum">
              <a:rPr lang="en-US" smtClean="0"/>
              <a:t>‹#›</a:t>
            </a:fld>
            <a:endParaRPr lang="en-US"/>
          </a:p>
        </p:txBody>
      </p:sp>
    </p:spTree>
    <p:extLst>
      <p:ext uri="{BB962C8B-B14F-4D97-AF65-F5344CB8AC3E}">
        <p14:creationId xmlns:p14="http://schemas.microsoft.com/office/powerpoint/2010/main" val="1037169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36D841-B218-2941-AEAC-5D7C9C62E4C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51145C5-6BD2-CE41-95BC-D72D7B21079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D50EB71-49F4-AB49-B824-8D11AB4E284F}"/>
              </a:ext>
            </a:extLst>
          </p:cNvPr>
          <p:cNvSpPr>
            <a:spLocks noGrp="1"/>
          </p:cNvSpPr>
          <p:nvPr>
            <p:ph type="dt" sz="half" idx="10"/>
          </p:nvPr>
        </p:nvSpPr>
        <p:spPr/>
        <p:txBody>
          <a:bodyPr/>
          <a:lstStyle/>
          <a:p>
            <a:fld id="{90AF004E-54FE-9941-A97D-BD43F068AF17}" type="datetimeFigureOut">
              <a:rPr lang="en-US" smtClean="0"/>
              <a:t>4/19/2024</a:t>
            </a:fld>
            <a:endParaRPr lang="en-US"/>
          </a:p>
        </p:txBody>
      </p:sp>
      <p:sp>
        <p:nvSpPr>
          <p:cNvPr id="5" name="Footer Placeholder 4">
            <a:extLst>
              <a:ext uri="{FF2B5EF4-FFF2-40B4-BE49-F238E27FC236}">
                <a16:creationId xmlns:a16="http://schemas.microsoft.com/office/drawing/2014/main" id="{1E25B424-477F-ED40-92FE-42E0BAC241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3AB063-2C6B-F24A-8226-9F254BB1C9C5}"/>
              </a:ext>
            </a:extLst>
          </p:cNvPr>
          <p:cNvSpPr>
            <a:spLocks noGrp="1"/>
          </p:cNvSpPr>
          <p:nvPr>
            <p:ph type="sldNum" sz="quarter" idx="12"/>
          </p:nvPr>
        </p:nvSpPr>
        <p:spPr/>
        <p:txBody>
          <a:bodyPr/>
          <a:lstStyle/>
          <a:p>
            <a:fld id="{CD77262A-1B05-434E-B192-7A92B09C9E1F}" type="slidenum">
              <a:rPr lang="en-US" smtClean="0"/>
              <a:t>‹#›</a:t>
            </a:fld>
            <a:endParaRPr lang="en-US"/>
          </a:p>
        </p:txBody>
      </p:sp>
    </p:spTree>
    <p:extLst>
      <p:ext uri="{BB962C8B-B14F-4D97-AF65-F5344CB8AC3E}">
        <p14:creationId xmlns:p14="http://schemas.microsoft.com/office/powerpoint/2010/main" val="2710074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A4EE08-9DA7-4247-927D-019BE706F7E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702C4A5-1691-3246-BD40-BE9FCEB5AA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C0742D-76C4-B747-8294-34023893FE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AF004E-54FE-9941-A97D-BD43F068AF17}" type="datetimeFigureOut">
              <a:rPr lang="en-US" smtClean="0"/>
              <a:t>4/19/2024</a:t>
            </a:fld>
            <a:endParaRPr lang="en-US"/>
          </a:p>
        </p:txBody>
      </p:sp>
      <p:sp>
        <p:nvSpPr>
          <p:cNvPr id="5" name="Footer Placeholder 4">
            <a:extLst>
              <a:ext uri="{FF2B5EF4-FFF2-40B4-BE49-F238E27FC236}">
                <a16:creationId xmlns:a16="http://schemas.microsoft.com/office/drawing/2014/main" id="{B0DF1C4A-85EF-AA43-97D3-B54331E80A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A5367E7-5F64-0946-B08D-5E144085A2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77262A-1B05-434E-B192-7A92B09C9E1F}" type="slidenum">
              <a:rPr lang="en-US" smtClean="0"/>
              <a:t>‹#›</a:t>
            </a:fld>
            <a:endParaRPr lang="en-US"/>
          </a:p>
        </p:txBody>
      </p:sp>
    </p:spTree>
    <p:extLst>
      <p:ext uri="{BB962C8B-B14F-4D97-AF65-F5344CB8AC3E}">
        <p14:creationId xmlns:p14="http://schemas.microsoft.com/office/powerpoint/2010/main" val="264857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sv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17" Type="http://schemas.openxmlformats.org/officeDocument/2006/relationships/image" Target="../media/image17.png"/><Relationship Id="rId2" Type="http://schemas.openxmlformats.org/officeDocument/2006/relationships/notesSlide" Target="../notesSlides/notesSlide1.xml"/><Relationship Id="rId16"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11.svg"/><Relationship Id="rId5" Type="http://schemas.openxmlformats.org/officeDocument/2006/relationships/image" Target="../media/image5.png"/><Relationship Id="rId15" Type="http://schemas.openxmlformats.org/officeDocument/2006/relationships/image" Target="../media/image15.svg"/><Relationship Id="rId10" Type="http://schemas.openxmlformats.org/officeDocument/2006/relationships/image" Target="../media/image10.png"/><Relationship Id="rId4" Type="http://schemas.openxmlformats.org/officeDocument/2006/relationships/image" Target="../media/image4.svg"/><Relationship Id="rId9" Type="http://schemas.openxmlformats.org/officeDocument/2006/relationships/image" Target="../media/image9.png"/><Relationship Id="rId14"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sv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17" Type="http://schemas.openxmlformats.org/officeDocument/2006/relationships/image" Target="../media/image17.png"/><Relationship Id="rId2" Type="http://schemas.openxmlformats.org/officeDocument/2006/relationships/notesSlide" Target="../notesSlides/notesSlide2.xml"/><Relationship Id="rId16"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11.svg"/><Relationship Id="rId5" Type="http://schemas.openxmlformats.org/officeDocument/2006/relationships/image" Target="../media/image5.png"/><Relationship Id="rId15" Type="http://schemas.openxmlformats.org/officeDocument/2006/relationships/image" Target="../media/image15.svg"/><Relationship Id="rId10" Type="http://schemas.openxmlformats.org/officeDocument/2006/relationships/image" Target="../media/image10.png"/><Relationship Id="rId4" Type="http://schemas.openxmlformats.org/officeDocument/2006/relationships/image" Target="../media/image4.svg"/><Relationship Id="rId9" Type="http://schemas.openxmlformats.org/officeDocument/2006/relationships/image" Target="../media/image9.png"/><Relationship Id="rId1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7.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16.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8.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17.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9.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18.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0.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19.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1.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20.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2.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3.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22.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4.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23.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5.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24.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6.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2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7.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26.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8.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27.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9.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28.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gif"/><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20.xm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_rels/slide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_rels/slide5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5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5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5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5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6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6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66.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48.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50.png"/><Relationship Id="rId4" Type="http://schemas.openxmlformats.org/officeDocument/2006/relationships/image" Target="../media/image40.png"/></Relationships>
</file>

<file path=ppt/slides/_rels/slide6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7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0.xml"/><Relationship Id="rId1" Type="http://schemas.openxmlformats.org/officeDocument/2006/relationships/slideLayout" Target="../slideLayouts/slideLayout7.xml"/><Relationship Id="rId5" Type="http://schemas.openxmlformats.org/officeDocument/2006/relationships/image" Target="../media/image53.png"/><Relationship Id="rId4" Type="http://schemas.openxmlformats.org/officeDocument/2006/relationships/image" Target="../media/image51.png"/></Relationships>
</file>

<file path=ppt/slides/_rels/slide7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1.xml"/><Relationship Id="rId1" Type="http://schemas.openxmlformats.org/officeDocument/2006/relationships/slideLayout" Target="../slideLayouts/slideLayout7.xml"/><Relationship Id="rId5" Type="http://schemas.openxmlformats.org/officeDocument/2006/relationships/image" Target="../media/image53.png"/><Relationship Id="rId4" Type="http://schemas.openxmlformats.org/officeDocument/2006/relationships/image" Target="../media/image51.png"/></Relationships>
</file>

<file path=ppt/slides/_rels/slide7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2.xml"/><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7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3.xml"/><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7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hyperlink" Target="https://tinyurl.com/yc533cj6" TargetMode="External"/></Relationships>
</file>

<file path=ppt/slides/_rels/slide7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AC13D1-DABF-4510-874E-7113EA693084}"/>
              </a:ext>
            </a:extLst>
          </p:cNvPr>
          <p:cNvPicPr>
            <a:picLocks noChangeAspect="1"/>
          </p:cNvPicPr>
          <p:nvPr/>
        </p:nvPicPr>
        <p:blipFill rotWithShape="1">
          <a:blip r:embed="rId2"/>
          <a:srcRect r="3696"/>
          <a:stretch/>
        </p:blipFill>
        <p:spPr>
          <a:xfrm>
            <a:off x="7959787" y="0"/>
            <a:ext cx="4232213" cy="6811574"/>
          </a:xfrm>
          <a:prstGeom prst="rect">
            <a:avLst/>
          </a:prstGeom>
        </p:spPr>
      </p:pic>
      <p:sp>
        <p:nvSpPr>
          <p:cNvPr id="5" name="TextBox 4">
            <a:extLst>
              <a:ext uri="{FF2B5EF4-FFF2-40B4-BE49-F238E27FC236}">
                <a16:creationId xmlns:a16="http://schemas.microsoft.com/office/drawing/2014/main" id="{35BD29DF-723F-4F5B-A95A-E90297716A43}"/>
              </a:ext>
            </a:extLst>
          </p:cNvPr>
          <p:cNvSpPr txBox="1"/>
          <p:nvPr/>
        </p:nvSpPr>
        <p:spPr>
          <a:xfrm>
            <a:off x="140090" y="71267"/>
            <a:ext cx="7819697" cy="6740307"/>
          </a:xfrm>
          <a:prstGeom prst="rect">
            <a:avLst/>
          </a:prstGeom>
          <a:noFill/>
        </p:spPr>
        <p:txBody>
          <a:bodyPr wrap="square" rtlCol="0">
            <a:spAutoFit/>
          </a:bodyPr>
          <a:lstStyle/>
          <a:p>
            <a:r>
              <a:rPr lang="en-US" sz="2400" dirty="0"/>
              <a:t>Name: Mary Bryan Barksdale</a:t>
            </a:r>
          </a:p>
          <a:p>
            <a:endParaRPr lang="en-US" sz="2400" dirty="0"/>
          </a:p>
          <a:p>
            <a:r>
              <a:rPr lang="en-US" sz="2400" dirty="0"/>
              <a:t>Hometown: Oxford, Mississippi</a:t>
            </a:r>
          </a:p>
          <a:p>
            <a:endParaRPr lang="en-US" sz="2400" dirty="0"/>
          </a:p>
          <a:p>
            <a:r>
              <a:rPr lang="en-US" sz="2400" dirty="0"/>
              <a:t>College: Bowdoin College in Brunswick, Maine</a:t>
            </a:r>
          </a:p>
          <a:p>
            <a:endParaRPr lang="en-US" sz="2400" dirty="0"/>
          </a:p>
          <a:p>
            <a:r>
              <a:rPr lang="en-US" sz="2400" dirty="0"/>
              <a:t>Science interests: Science has been my favorite subject since I was in the 3</a:t>
            </a:r>
            <a:r>
              <a:rPr lang="en-US" sz="2400" baseline="30000" dirty="0"/>
              <a:t>rd</a:t>
            </a:r>
            <a:r>
              <a:rPr lang="en-US" sz="2400" dirty="0"/>
              <a:t> grade! As a 3</a:t>
            </a:r>
            <a:r>
              <a:rPr lang="en-US" sz="2400" baseline="30000" dirty="0"/>
              <a:t>rd</a:t>
            </a:r>
            <a:r>
              <a:rPr lang="en-US" sz="2400" dirty="0"/>
              <a:t> year Ph.D. student at the Virginia Institute of Marine Science, I study coastal ecosystems like salt marshes and barrier islands by using sediment cores and computer models. Because of the pressing issue of climate change, driven by CO</a:t>
            </a:r>
            <a:r>
              <a:rPr lang="en-US" sz="2400" baseline="-25000" dirty="0"/>
              <a:t>2</a:t>
            </a:r>
            <a:r>
              <a:rPr lang="en-US" sz="2400" dirty="0"/>
              <a:t> emissions, I am most interested in figuring out how much carbon these coastal systems can hold (in soils &amp; plants) into the future. </a:t>
            </a:r>
          </a:p>
          <a:p>
            <a:endParaRPr lang="en-US" sz="2400" dirty="0"/>
          </a:p>
          <a:p>
            <a:r>
              <a:rPr lang="en-US" sz="2400" dirty="0"/>
              <a:t>The focus of this lesson plan is based on the research I am doing on the effects of sea-level rise on salt marsh functions, like plant productivity and carbon storage. I hope you enjoy! </a:t>
            </a:r>
          </a:p>
        </p:txBody>
      </p:sp>
      <p:sp>
        <p:nvSpPr>
          <p:cNvPr id="2" name="Rectangle 1">
            <a:extLst>
              <a:ext uri="{FF2B5EF4-FFF2-40B4-BE49-F238E27FC236}">
                <a16:creationId xmlns:a16="http://schemas.microsoft.com/office/drawing/2014/main" id="{0BD98325-0CDF-42D2-8338-0DF14F13117A}"/>
              </a:ext>
            </a:extLst>
          </p:cNvPr>
          <p:cNvSpPr/>
          <p:nvPr/>
        </p:nvSpPr>
        <p:spPr>
          <a:xfrm>
            <a:off x="9715500" y="6423877"/>
            <a:ext cx="2476500" cy="369332"/>
          </a:xfrm>
          <a:prstGeom prst="rect">
            <a:avLst/>
          </a:prstGeom>
        </p:spPr>
        <p:txBody>
          <a:bodyPr wrap="square">
            <a:spAutoFit/>
          </a:bodyPr>
          <a:lstStyle/>
          <a:p>
            <a:r>
              <a:rPr lang="en-US" dirty="0">
                <a:solidFill>
                  <a:schemeClr val="bg1"/>
                </a:solidFill>
              </a:rPr>
              <a:t>Photo credit: Alex Smith</a:t>
            </a:r>
          </a:p>
        </p:txBody>
      </p:sp>
    </p:spTree>
    <p:extLst>
      <p:ext uri="{BB962C8B-B14F-4D97-AF65-F5344CB8AC3E}">
        <p14:creationId xmlns:p14="http://schemas.microsoft.com/office/powerpoint/2010/main" val="8574438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0/0f/Salt_marsh%2C_Core_Banks.jpg">
            <a:extLst>
              <a:ext uri="{FF2B5EF4-FFF2-40B4-BE49-F238E27FC236}">
                <a16:creationId xmlns:a16="http://schemas.microsoft.com/office/drawing/2014/main" id="{31EAB000-75DD-40C2-AB3E-A11C90C2A49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 b="492"/>
          <a:stretch/>
        </p:blipFill>
        <p:spPr bwMode="auto">
          <a:xfrm>
            <a:off x="0" y="-14898"/>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C1C46E9-847F-3F44-89DE-BFD7375C660C}"/>
              </a:ext>
            </a:extLst>
          </p:cNvPr>
          <p:cNvSpPr txBox="1"/>
          <p:nvPr/>
        </p:nvSpPr>
        <p:spPr>
          <a:xfrm>
            <a:off x="1859622" y="2198638"/>
            <a:ext cx="8435084" cy="2308324"/>
          </a:xfrm>
          <a:prstGeom prst="rect">
            <a:avLst/>
          </a:prstGeom>
          <a:solidFill>
            <a:srgbClr val="E2F0D9">
              <a:alpha val="60000"/>
            </a:srgbClr>
          </a:solidFill>
        </p:spPr>
        <p:txBody>
          <a:bodyPr wrap="square" rtlCol="0">
            <a:spAutoFit/>
          </a:bodyPr>
          <a:lstStyle/>
          <a:p>
            <a:pPr algn="ctr"/>
            <a:endParaRPr lang="en-US" sz="3600" b="1" dirty="0">
              <a:solidFill>
                <a:srgbClr val="000000"/>
              </a:solidFill>
              <a:effectLst/>
              <a:latin typeface="Arial" panose="020B0604020202020204" pitchFamily="34" charset="0"/>
              <a:ea typeface="Times New Roman" panose="02020603050405020304" pitchFamily="18" charset="0"/>
              <a:cs typeface="Calibri" panose="020F0502020204030204" pitchFamily="34" charset="0"/>
            </a:endParaRPr>
          </a:p>
          <a:p>
            <a:pPr algn="ctr"/>
            <a:r>
              <a:rPr lang="en-US" sz="3600" dirty="0">
                <a:solidFill>
                  <a:srgbClr val="000000"/>
                </a:solidFill>
                <a:latin typeface="Arial" panose="020B0604020202020204" pitchFamily="34" charset="0"/>
                <a:ea typeface="Times New Roman" panose="02020603050405020304" pitchFamily="18" charset="0"/>
                <a:cs typeface="Calibri" panose="020F0502020204030204" pitchFamily="34" charset="0"/>
              </a:rPr>
              <a:t>A Manager’s Dilemma: Defending salt marshes against rising seas</a:t>
            </a:r>
          </a:p>
          <a:p>
            <a:pPr algn="ctr"/>
            <a:endParaRPr lang="en-US" sz="3600" b="1" dirty="0">
              <a:solidFill>
                <a:srgbClr val="000000"/>
              </a:solidFill>
              <a:effectLst/>
              <a:latin typeface="Arial" panose="020B0604020202020204" pitchFamily="34" charset="0"/>
              <a:ea typeface="Times New Roman" panose="02020603050405020304" pitchFamily="18" charset="0"/>
              <a:cs typeface="Calibri" panose="020F0502020204030204" pitchFamily="34" charset="0"/>
            </a:endParaRPr>
          </a:p>
        </p:txBody>
      </p:sp>
      <p:cxnSp>
        <p:nvCxnSpPr>
          <p:cNvPr id="5" name="Straight Connector 4">
            <a:extLst>
              <a:ext uri="{FF2B5EF4-FFF2-40B4-BE49-F238E27FC236}">
                <a16:creationId xmlns:a16="http://schemas.microsoft.com/office/drawing/2014/main" id="{87798992-6CF6-ED43-BD05-400F639ECF41}"/>
              </a:ext>
            </a:extLst>
          </p:cNvPr>
          <p:cNvCxnSpPr>
            <a:cxnSpLocks/>
          </p:cNvCxnSpPr>
          <p:nvPr/>
        </p:nvCxnSpPr>
        <p:spPr>
          <a:xfrm>
            <a:off x="1859622" y="4690533"/>
            <a:ext cx="8352890" cy="0"/>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C52BB3F7-6105-2748-A2D2-986ADB6ED92D}"/>
              </a:ext>
            </a:extLst>
          </p:cNvPr>
          <p:cNvCxnSpPr>
            <a:cxnSpLocks/>
          </p:cNvCxnSpPr>
          <p:nvPr/>
        </p:nvCxnSpPr>
        <p:spPr>
          <a:xfrm>
            <a:off x="1859622" y="2015066"/>
            <a:ext cx="8435084" cy="0"/>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E8A92E3A-ABEA-4199-B8EF-0F061100609E}"/>
              </a:ext>
            </a:extLst>
          </p:cNvPr>
          <p:cNvSpPr txBox="1"/>
          <p:nvPr/>
        </p:nvSpPr>
        <p:spPr>
          <a:xfrm>
            <a:off x="448056" y="6503386"/>
            <a:ext cx="11521440" cy="369332"/>
          </a:xfrm>
          <a:prstGeom prst="rect">
            <a:avLst/>
          </a:prstGeom>
          <a:noFill/>
        </p:spPr>
        <p:txBody>
          <a:bodyPr wrap="square" rtlCol="0">
            <a:spAutoFit/>
          </a:bodyPr>
          <a:lstStyle/>
          <a:p>
            <a:r>
              <a:rPr lang="en-US" dirty="0"/>
              <a:t>Photo information: Core Banks, NC; taken by John </a:t>
            </a:r>
            <a:r>
              <a:rPr lang="en-US" dirty="0" err="1"/>
              <a:t>Buie</a:t>
            </a:r>
            <a:r>
              <a:rPr lang="en-US" dirty="0"/>
              <a:t>, under Creative Commons Attribution 2.0 Generic license.</a:t>
            </a:r>
          </a:p>
        </p:txBody>
      </p:sp>
    </p:spTree>
    <p:extLst>
      <p:ext uri="{BB962C8B-B14F-4D97-AF65-F5344CB8AC3E}">
        <p14:creationId xmlns:p14="http://schemas.microsoft.com/office/powerpoint/2010/main" val="4263049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0/0f/Salt_marsh%2C_Core_Banks.jpg">
            <a:extLst>
              <a:ext uri="{FF2B5EF4-FFF2-40B4-BE49-F238E27FC236}">
                <a16:creationId xmlns:a16="http://schemas.microsoft.com/office/drawing/2014/main" id="{31EAB000-75DD-40C2-AB3E-A11C90C2A49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 b="492"/>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C1C46E9-847F-3F44-89DE-BFD7375C660C}"/>
              </a:ext>
            </a:extLst>
          </p:cNvPr>
          <p:cNvSpPr txBox="1"/>
          <p:nvPr/>
        </p:nvSpPr>
        <p:spPr>
          <a:xfrm>
            <a:off x="1381512" y="612843"/>
            <a:ext cx="8981688" cy="5632311"/>
          </a:xfrm>
          <a:prstGeom prst="rect">
            <a:avLst/>
          </a:prstGeom>
          <a:solidFill>
            <a:srgbClr val="E2F0D9">
              <a:alpha val="45098"/>
            </a:srgbClr>
          </a:solidFill>
        </p:spPr>
        <p:txBody>
          <a:bodyPr wrap="square" rtlCol="0">
            <a:spAutoFit/>
          </a:bodyPr>
          <a:lstStyle/>
          <a:p>
            <a:pPr algn="ctr"/>
            <a:endParaRPr lang="en-US" sz="3600" b="1" dirty="0">
              <a:solidFill>
                <a:sysClr val="windowText" lastClr="000000"/>
              </a:solidFill>
            </a:endParaRPr>
          </a:p>
          <a:p>
            <a:pPr algn="ctr"/>
            <a:r>
              <a:rPr lang="en-US" sz="3600" b="1" dirty="0">
                <a:solidFill>
                  <a:sysClr val="windowText" lastClr="000000"/>
                </a:solidFill>
              </a:rPr>
              <a:t>First, a definition: </a:t>
            </a:r>
          </a:p>
          <a:p>
            <a:pPr algn="ctr"/>
            <a:endParaRPr lang="en-US" sz="3600" b="1" dirty="0">
              <a:solidFill>
                <a:sysClr val="windowText" lastClr="000000"/>
              </a:solidFill>
            </a:endParaRPr>
          </a:p>
          <a:p>
            <a:pPr algn="ctr"/>
            <a:endParaRPr lang="en-US" sz="3600" b="1" dirty="0">
              <a:solidFill>
                <a:sysClr val="windowText" lastClr="000000"/>
              </a:solidFill>
            </a:endParaRPr>
          </a:p>
          <a:p>
            <a:pPr algn="ctr"/>
            <a:r>
              <a:rPr lang="en-US" sz="3600" b="1" dirty="0">
                <a:solidFill>
                  <a:sysClr val="windowText" lastClr="000000"/>
                </a:solidFill>
              </a:rPr>
              <a:t>Ecosystem service: </a:t>
            </a:r>
            <a:r>
              <a:rPr lang="en-US" sz="3600" b="1" dirty="0">
                <a:solidFill>
                  <a:sysClr val="windowText" lastClr="000000"/>
                </a:solidFill>
                <a:effectLst/>
                <a:latin typeface="Calibri" panose="020F0502020204030204" pitchFamily="34" charset="0"/>
                <a:ea typeface="Times New Roman" panose="02020603050405020304" pitchFamily="18" charset="0"/>
                <a:cs typeface="Calibri" panose="020F0502020204030204" pitchFamily="34" charset="0"/>
              </a:rPr>
              <a:t>goods and services provided by ecosystems to support people</a:t>
            </a:r>
          </a:p>
          <a:p>
            <a:pPr algn="ctr"/>
            <a:endParaRPr lang="en-US" sz="3600" b="1" dirty="0">
              <a:solidFill>
                <a:sysClr val="windowText" lastClr="000000"/>
              </a:solidFill>
              <a:latin typeface="Calibri" panose="020F0502020204030204" pitchFamily="34" charset="0"/>
              <a:ea typeface="Times New Roman" panose="02020603050405020304" pitchFamily="18" charset="0"/>
              <a:cs typeface="Calibri" panose="020F0502020204030204" pitchFamily="34" charset="0"/>
            </a:endParaRPr>
          </a:p>
          <a:p>
            <a:pPr algn="ctr"/>
            <a:endParaRPr lang="en-US" sz="3600" b="1" dirty="0">
              <a:solidFill>
                <a:sysClr val="windowText" lastClr="000000"/>
              </a:solidFill>
              <a:latin typeface="Calibri" panose="020F0502020204030204" pitchFamily="34" charset="0"/>
              <a:ea typeface="Times New Roman" panose="02020603050405020304" pitchFamily="18" charset="0"/>
              <a:cs typeface="Calibri" panose="020F0502020204030204" pitchFamily="34" charset="0"/>
            </a:endParaRPr>
          </a:p>
          <a:p>
            <a:pPr algn="ctr"/>
            <a:r>
              <a:rPr lang="en-US" sz="3600" b="1" dirty="0">
                <a:solidFill>
                  <a:sysClr val="windowText" lastClr="000000"/>
                </a:solidFill>
                <a:effectLst/>
                <a:latin typeface="Calibri" panose="020F0502020204030204" pitchFamily="34" charset="0"/>
                <a:ea typeface="Times New Roman" panose="02020603050405020304" pitchFamily="18" charset="0"/>
                <a:cs typeface="Calibri" panose="020F0502020204030204" pitchFamily="34" charset="0"/>
              </a:rPr>
              <a:t>Now, some examples of beautiful ecosystems and some of their services…</a:t>
            </a:r>
          </a:p>
        </p:txBody>
      </p:sp>
      <p:cxnSp>
        <p:nvCxnSpPr>
          <p:cNvPr id="5" name="Straight Connector 4">
            <a:extLst>
              <a:ext uri="{FF2B5EF4-FFF2-40B4-BE49-F238E27FC236}">
                <a16:creationId xmlns:a16="http://schemas.microsoft.com/office/drawing/2014/main" id="{87798992-6CF6-ED43-BD05-400F639ECF41}"/>
              </a:ext>
            </a:extLst>
          </p:cNvPr>
          <p:cNvCxnSpPr>
            <a:cxnSpLocks/>
          </p:cNvCxnSpPr>
          <p:nvPr/>
        </p:nvCxnSpPr>
        <p:spPr>
          <a:xfrm>
            <a:off x="2570820" y="4690533"/>
            <a:ext cx="7001934"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C52BB3F7-6105-2748-A2D2-986ADB6ED92D}"/>
              </a:ext>
            </a:extLst>
          </p:cNvPr>
          <p:cNvCxnSpPr>
            <a:cxnSpLocks/>
          </p:cNvCxnSpPr>
          <p:nvPr/>
        </p:nvCxnSpPr>
        <p:spPr>
          <a:xfrm>
            <a:off x="2570820" y="2015066"/>
            <a:ext cx="7001934"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E8A92E3A-ABEA-4199-B8EF-0F061100609E}"/>
              </a:ext>
            </a:extLst>
          </p:cNvPr>
          <p:cNvSpPr txBox="1"/>
          <p:nvPr/>
        </p:nvSpPr>
        <p:spPr>
          <a:xfrm>
            <a:off x="448056" y="6503386"/>
            <a:ext cx="11521440" cy="369332"/>
          </a:xfrm>
          <a:prstGeom prst="rect">
            <a:avLst/>
          </a:prstGeom>
          <a:noFill/>
        </p:spPr>
        <p:txBody>
          <a:bodyPr wrap="square" rtlCol="0">
            <a:spAutoFit/>
          </a:bodyPr>
          <a:lstStyle/>
          <a:p>
            <a:r>
              <a:rPr lang="en-US" dirty="0"/>
              <a:t>Photo information: Core Banks, NC; taken by John </a:t>
            </a:r>
            <a:r>
              <a:rPr lang="en-US" dirty="0" err="1"/>
              <a:t>Buie</a:t>
            </a:r>
            <a:r>
              <a:rPr lang="en-US" dirty="0"/>
              <a:t>, under Creative Commons Attribution 2.0 Generic license.</a:t>
            </a:r>
          </a:p>
        </p:txBody>
      </p:sp>
    </p:spTree>
    <p:extLst>
      <p:ext uri="{BB962C8B-B14F-4D97-AF65-F5344CB8AC3E}">
        <p14:creationId xmlns:p14="http://schemas.microsoft.com/office/powerpoint/2010/main" val="2649963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Graphic 14">
            <a:extLst>
              <a:ext uri="{FF2B5EF4-FFF2-40B4-BE49-F238E27FC236}">
                <a16:creationId xmlns:a16="http://schemas.microsoft.com/office/drawing/2014/main" id="{BA0F4648-2212-4149-9225-D6741A123E4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3708" y="197872"/>
            <a:ext cx="3181350" cy="4762500"/>
          </a:xfrm>
          <a:prstGeom prst="rect">
            <a:avLst/>
          </a:prstGeom>
        </p:spPr>
      </p:pic>
      <p:pic>
        <p:nvPicPr>
          <p:cNvPr id="17" name="Graphic 16">
            <a:extLst>
              <a:ext uri="{FF2B5EF4-FFF2-40B4-BE49-F238E27FC236}">
                <a16:creationId xmlns:a16="http://schemas.microsoft.com/office/drawing/2014/main" id="{22C2EFE8-2B40-4308-BA12-DFF8293C781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628896" y="128522"/>
            <a:ext cx="2266950" cy="4762500"/>
          </a:xfrm>
          <a:prstGeom prst="rect">
            <a:avLst/>
          </a:prstGeom>
        </p:spPr>
      </p:pic>
      <p:pic>
        <p:nvPicPr>
          <p:cNvPr id="3" name="Picture 2">
            <a:extLst>
              <a:ext uri="{FF2B5EF4-FFF2-40B4-BE49-F238E27FC236}">
                <a16:creationId xmlns:a16="http://schemas.microsoft.com/office/drawing/2014/main" id="{F68B385F-2E32-46C5-94D1-71E505A0C583}"/>
              </a:ext>
            </a:extLst>
          </p:cNvPr>
          <p:cNvPicPr>
            <a:picLocks noChangeAspect="1"/>
          </p:cNvPicPr>
          <p:nvPr/>
        </p:nvPicPr>
        <p:blipFill>
          <a:blip r:embed="rId7"/>
          <a:stretch>
            <a:fillRect/>
          </a:stretch>
        </p:blipFill>
        <p:spPr>
          <a:xfrm>
            <a:off x="620758" y="5024650"/>
            <a:ext cx="2266950" cy="1190625"/>
          </a:xfrm>
          <a:prstGeom prst="rect">
            <a:avLst/>
          </a:prstGeom>
        </p:spPr>
      </p:pic>
      <p:pic>
        <p:nvPicPr>
          <p:cNvPr id="19470" name="Picture 14" descr="Illustration of Banksia spp. (Banksia) in bloom">
            <a:extLst>
              <a:ext uri="{FF2B5EF4-FFF2-40B4-BE49-F238E27FC236}">
                <a16:creationId xmlns:a16="http://schemas.microsoft.com/office/drawing/2014/main" id="{2EF30551-B93E-4D58-AB6B-51F6FA5F6A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65099" y="4501519"/>
            <a:ext cx="10096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9472" name="Picture 16" descr="The mountain pine beetle, Dendroctonus ponderosae, is a species of bark beetle native to the forests of western North America from Mexico to central British Columbia. It has a hard black exoskeleton, and measures approximately 5 mm, about the size of a grain of rice. In western North America, the current outbreak of the mountain pine beetle and its microbial associates has destroyed wide areas of lodgepole pine forest.">
            <a:extLst>
              <a:ext uri="{FF2B5EF4-FFF2-40B4-BE49-F238E27FC236}">
                <a16:creationId xmlns:a16="http://schemas.microsoft.com/office/drawing/2014/main" id="{50C2C792-0EF8-44F0-95A7-ADE3CF08C27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1706196">
            <a:off x="5434726" y="5173074"/>
            <a:ext cx="774320" cy="448102"/>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20" descr="Illustration of white ash (Fraxinus Americana)">
            <a:extLst>
              <a:ext uri="{FF2B5EF4-FFF2-40B4-BE49-F238E27FC236}">
                <a16:creationId xmlns:a16="http://schemas.microsoft.com/office/drawing/2014/main" id="{99B23D13-0DF0-458D-9FFC-044AC8152BD7}"/>
              </a:ext>
            </a:extLst>
          </p:cNvPr>
          <p:cNvSpPr>
            <a:spLocks noChangeAspect="1" noChangeArrowheads="1"/>
          </p:cNvSpPr>
          <p:nvPr/>
        </p:nvSpPr>
        <p:spPr bwMode="auto">
          <a:xfrm>
            <a:off x="5453436" y="3190241"/>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Graphic 9">
            <a:extLst>
              <a:ext uri="{FF2B5EF4-FFF2-40B4-BE49-F238E27FC236}">
                <a16:creationId xmlns:a16="http://schemas.microsoft.com/office/drawing/2014/main" id="{53AD1379-E8B7-4289-A7DC-AA8E32577AA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1042" y="1385260"/>
            <a:ext cx="2351170" cy="3505762"/>
          </a:xfrm>
          <a:prstGeom prst="rect">
            <a:avLst/>
          </a:prstGeom>
        </p:spPr>
      </p:pic>
      <p:pic>
        <p:nvPicPr>
          <p:cNvPr id="19" name="Graphic 18">
            <a:extLst>
              <a:ext uri="{FF2B5EF4-FFF2-40B4-BE49-F238E27FC236}">
                <a16:creationId xmlns:a16="http://schemas.microsoft.com/office/drawing/2014/main" id="{42E1AF32-B5CE-46B9-9949-272A3109506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608697" y="712794"/>
            <a:ext cx="3352800" cy="4762500"/>
          </a:xfrm>
          <a:prstGeom prst="rect">
            <a:avLst/>
          </a:prstGeom>
        </p:spPr>
      </p:pic>
      <p:pic>
        <p:nvPicPr>
          <p:cNvPr id="13" name="Graphic 12">
            <a:extLst>
              <a:ext uri="{FF2B5EF4-FFF2-40B4-BE49-F238E27FC236}">
                <a16:creationId xmlns:a16="http://schemas.microsoft.com/office/drawing/2014/main" id="{503C938C-BCDC-41A7-9BF4-765DD0D9FEE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3712223" y="3190959"/>
            <a:ext cx="762046" cy="2074920"/>
          </a:xfrm>
          <a:prstGeom prst="rect">
            <a:avLst/>
          </a:prstGeom>
        </p:spPr>
      </p:pic>
      <p:pic>
        <p:nvPicPr>
          <p:cNvPr id="4" name="Picture 3">
            <a:extLst>
              <a:ext uri="{FF2B5EF4-FFF2-40B4-BE49-F238E27FC236}">
                <a16:creationId xmlns:a16="http://schemas.microsoft.com/office/drawing/2014/main" id="{EA18D901-E7D6-4F04-8AE7-CE9940F4BF24}"/>
              </a:ext>
            </a:extLst>
          </p:cNvPr>
          <p:cNvPicPr>
            <a:picLocks noChangeAspect="1"/>
          </p:cNvPicPr>
          <p:nvPr/>
        </p:nvPicPr>
        <p:blipFill>
          <a:blip r:embed="rId16"/>
          <a:stretch>
            <a:fillRect/>
          </a:stretch>
        </p:blipFill>
        <p:spPr>
          <a:xfrm rot="1380762">
            <a:off x="2330015" y="2803234"/>
            <a:ext cx="1107069" cy="947833"/>
          </a:xfrm>
          <a:prstGeom prst="rect">
            <a:avLst/>
          </a:prstGeom>
        </p:spPr>
      </p:pic>
      <p:pic>
        <p:nvPicPr>
          <p:cNvPr id="19474" name="Picture 18" descr="Illustration of Cantharellus cibarius (Golden Chanterelle), and edible fungus that grows in mossy coniferous forests">
            <a:extLst>
              <a:ext uri="{FF2B5EF4-FFF2-40B4-BE49-F238E27FC236}">
                <a16:creationId xmlns:a16="http://schemas.microsoft.com/office/drawing/2014/main" id="{7075C3E1-9C2F-4287-B50D-35982EC79FE7}"/>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045592" y="4490290"/>
            <a:ext cx="578271" cy="53943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18" descr="Illustration of Cantharellus cibarius (Golden Chanterelle), and edible fungus that grows in mossy coniferous forests">
            <a:extLst>
              <a:ext uri="{FF2B5EF4-FFF2-40B4-BE49-F238E27FC236}">
                <a16:creationId xmlns:a16="http://schemas.microsoft.com/office/drawing/2014/main" id="{9D150637-4028-406F-89AA-92E6CC1FCA0F}"/>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640843" y="4357669"/>
            <a:ext cx="578271" cy="539432"/>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8" descr="Illustration of Cantharellus cibarius (Golden Chanterelle), and edible fungus that grows in mossy coniferous forests">
            <a:extLst>
              <a:ext uri="{FF2B5EF4-FFF2-40B4-BE49-F238E27FC236}">
                <a16:creationId xmlns:a16="http://schemas.microsoft.com/office/drawing/2014/main" id="{E1E17FE5-7C7A-4597-97AF-B4222F6793B3}"/>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rot="20791490">
            <a:off x="2443096" y="4769124"/>
            <a:ext cx="528760" cy="493246"/>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8FA0B3BC-94A2-4543-8D05-4B4A4CA5388E}"/>
              </a:ext>
            </a:extLst>
          </p:cNvPr>
          <p:cNvSpPr txBox="1"/>
          <p:nvPr/>
        </p:nvSpPr>
        <p:spPr>
          <a:xfrm>
            <a:off x="101042" y="6232359"/>
            <a:ext cx="6545342" cy="600164"/>
          </a:xfrm>
          <a:prstGeom prst="rect">
            <a:avLst/>
          </a:prstGeom>
          <a:noFill/>
        </p:spPr>
        <p:txBody>
          <a:bodyPr wrap="square" rtlCol="0">
            <a:spAutoFit/>
          </a:bodyPr>
          <a:lstStyle/>
          <a:p>
            <a:r>
              <a:rPr lang="en-US" sz="1100" dirty="0"/>
              <a:t>All symbols are from University of Maryland Center for Environmental Science Integration and Application Network (UMCES) and made available via Attribution-</a:t>
            </a:r>
            <a:r>
              <a:rPr lang="en-US" sz="1100" dirty="0" err="1"/>
              <a:t>ShareAlike</a:t>
            </a:r>
            <a:r>
              <a:rPr lang="en-US" sz="1100" dirty="0"/>
              <a:t> 4.0 International (CC BY-SA 4.0). See more information in notes below.</a:t>
            </a:r>
          </a:p>
        </p:txBody>
      </p:sp>
      <p:sp>
        <p:nvSpPr>
          <p:cNvPr id="33" name="TextBox 32">
            <a:extLst>
              <a:ext uri="{FF2B5EF4-FFF2-40B4-BE49-F238E27FC236}">
                <a16:creationId xmlns:a16="http://schemas.microsoft.com/office/drawing/2014/main" id="{A3AC7D9E-C60C-4C60-8C2A-A273AE062A18}"/>
              </a:ext>
            </a:extLst>
          </p:cNvPr>
          <p:cNvSpPr txBox="1"/>
          <p:nvPr/>
        </p:nvSpPr>
        <p:spPr>
          <a:xfrm>
            <a:off x="6961497" y="47056"/>
            <a:ext cx="5230503" cy="3046988"/>
          </a:xfrm>
          <a:prstGeom prst="rect">
            <a:avLst/>
          </a:prstGeom>
          <a:noFill/>
        </p:spPr>
        <p:txBody>
          <a:bodyPr wrap="square" rtlCol="0">
            <a:spAutoFit/>
          </a:bodyPr>
          <a:lstStyle/>
          <a:p>
            <a:r>
              <a:rPr lang="en-US" sz="3200" dirty="0"/>
              <a:t>Ecosystem service: </a:t>
            </a:r>
            <a:r>
              <a:rPr lang="en-US" sz="3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goods and services provided by ecosystems to support people </a:t>
            </a:r>
            <a:endParaRPr lang="en-US" sz="3200" dirty="0"/>
          </a:p>
          <a:p>
            <a:r>
              <a:rPr lang="en-US" sz="3200" dirty="0"/>
              <a:t>----------------------------------</a:t>
            </a:r>
          </a:p>
          <a:p>
            <a:r>
              <a:rPr lang="en-US" sz="3200" dirty="0"/>
              <a:t>What ecosystem services does a forest provide?</a:t>
            </a:r>
          </a:p>
        </p:txBody>
      </p:sp>
    </p:spTree>
    <p:extLst>
      <p:ext uri="{BB962C8B-B14F-4D97-AF65-F5344CB8AC3E}">
        <p14:creationId xmlns:p14="http://schemas.microsoft.com/office/powerpoint/2010/main" val="2200183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EBDF56-5C4B-2E43-A160-8185C274FEA8}"/>
              </a:ext>
            </a:extLst>
          </p:cNvPr>
          <p:cNvSpPr txBox="1"/>
          <p:nvPr/>
        </p:nvSpPr>
        <p:spPr>
          <a:xfrm>
            <a:off x="6961497" y="47056"/>
            <a:ext cx="5230503" cy="6740307"/>
          </a:xfrm>
          <a:prstGeom prst="rect">
            <a:avLst/>
          </a:prstGeom>
          <a:noFill/>
        </p:spPr>
        <p:txBody>
          <a:bodyPr wrap="square" rtlCol="0">
            <a:spAutoFit/>
          </a:bodyPr>
          <a:lstStyle/>
          <a:p>
            <a:r>
              <a:rPr lang="en-US" sz="3200" dirty="0"/>
              <a:t>Ecosystem service: </a:t>
            </a:r>
            <a:r>
              <a:rPr lang="en-US" sz="3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goods and services provided by ecosystems to support people </a:t>
            </a:r>
            <a:endParaRPr lang="en-US" sz="3200" dirty="0"/>
          </a:p>
          <a:p>
            <a:r>
              <a:rPr lang="en-US" sz="3200" dirty="0"/>
              <a:t>----------------------------------</a:t>
            </a:r>
          </a:p>
          <a:p>
            <a:r>
              <a:rPr lang="en-US" sz="3200" dirty="0"/>
              <a:t>What ecosystem services does a forest provide?</a:t>
            </a:r>
          </a:p>
          <a:p>
            <a:pPr marL="457200" indent="-457200">
              <a:buFont typeface="Arial" panose="020B0604020202020204" pitchFamily="34" charset="0"/>
              <a:buChar char="•"/>
            </a:pPr>
            <a:r>
              <a:rPr lang="en-US" sz="2400" dirty="0"/>
              <a:t>Food (deer, fruits, herbs, seeds, honey) and medicine</a:t>
            </a:r>
          </a:p>
          <a:p>
            <a:pPr marL="457200" indent="-457200">
              <a:buFont typeface="Arial" panose="020B0604020202020204" pitchFamily="34" charset="0"/>
              <a:buChar char="•"/>
            </a:pPr>
            <a:r>
              <a:rPr lang="en-US" sz="2400" dirty="0"/>
              <a:t>Water filtration and storage</a:t>
            </a:r>
          </a:p>
          <a:p>
            <a:pPr marL="457200" indent="-457200">
              <a:buFont typeface="Arial" panose="020B0604020202020204" pitchFamily="34" charset="0"/>
              <a:buChar char="•"/>
            </a:pPr>
            <a:r>
              <a:rPr lang="en-US" sz="2400" dirty="0"/>
              <a:t>Habitats for flora and fauna</a:t>
            </a:r>
          </a:p>
          <a:p>
            <a:pPr marL="457200" indent="-457200">
              <a:buFont typeface="Arial" panose="020B0604020202020204" pitchFamily="34" charset="0"/>
              <a:buChar char="•"/>
            </a:pPr>
            <a:r>
              <a:rPr lang="en-US" sz="2400" dirty="0"/>
              <a:t>Soil formation</a:t>
            </a:r>
          </a:p>
          <a:p>
            <a:pPr marL="457200" indent="-457200">
              <a:buFont typeface="Arial" panose="020B0604020202020204" pitchFamily="34" charset="0"/>
              <a:buChar char="•"/>
            </a:pPr>
            <a:r>
              <a:rPr lang="en-US" sz="2400" dirty="0"/>
              <a:t>Carbon storage</a:t>
            </a:r>
          </a:p>
          <a:p>
            <a:pPr marL="457200" indent="-457200">
              <a:buFont typeface="Arial" panose="020B0604020202020204" pitchFamily="34" charset="0"/>
              <a:buChar char="•"/>
            </a:pPr>
            <a:r>
              <a:rPr lang="en-US" sz="2400" dirty="0"/>
              <a:t>Climate regulation/control</a:t>
            </a:r>
          </a:p>
          <a:p>
            <a:pPr marL="457200" indent="-457200">
              <a:buFont typeface="Arial" panose="020B0604020202020204" pitchFamily="34" charset="0"/>
              <a:buChar char="•"/>
            </a:pPr>
            <a:r>
              <a:rPr lang="en-US" sz="2400" dirty="0"/>
              <a:t>Protection against erosion &amp; storms</a:t>
            </a:r>
          </a:p>
          <a:p>
            <a:pPr marL="457200" indent="-457200">
              <a:buFont typeface="Arial" panose="020B0604020202020204" pitchFamily="34" charset="0"/>
              <a:buChar char="•"/>
            </a:pPr>
            <a:r>
              <a:rPr lang="en-US" sz="2400" dirty="0"/>
              <a:t>Recreation and education</a:t>
            </a:r>
          </a:p>
          <a:p>
            <a:pPr marL="457200" indent="-457200">
              <a:buFont typeface="Arial" panose="020B0604020202020204" pitchFamily="34" charset="0"/>
              <a:buChar char="•"/>
            </a:pPr>
            <a:r>
              <a:rPr lang="en-US" sz="2400" dirty="0"/>
              <a:t>Any other ideas?</a:t>
            </a:r>
          </a:p>
        </p:txBody>
      </p:sp>
      <p:sp>
        <p:nvSpPr>
          <p:cNvPr id="32" name="TextBox 31">
            <a:extLst>
              <a:ext uri="{FF2B5EF4-FFF2-40B4-BE49-F238E27FC236}">
                <a16:creationId xmlns:a16="http://schemas.microsoft.com/office/drawing/2014/main" id="{8FA0B3BC-94A2-4543-8D05-4B4A4CA5388E}"/>
              </a:ext>
            </a:extLst>
          </p:cNvPr>
          <p:cNvSpPr txBox="1"/>
          <p:nvPr/>
        </p:nvSpPr>
        <p:spPr>
          <a:xfrm>
            <a:off x="101042" y="6232359"/>
            <a:ext cx="6545342" cy="600164"/>
          </a:xfrm>
          <a:prstGeom prst="rect">
            <a:avLst/>
          </a:prstGeom>
          <a:noFill/>
        </p:spPr>
        <p:txBody>
          <a:bodyPr wrap="square" rtlCol="0">
            <a:spAutoFit/>
          </a:bodyPr>
          <a:lstStyle/>
          <a:p>
            <a:r>
              <a:rPr lang="en-US" sz="1100" dirty="0"/>
              <a:t>All symbols are from University of Maryland Center for Environmental Science Integration and Application Network (UMCES) and made available via Attribution-</a:t>
            </a:r>
            <a:r>
              <a:rPr lang="en-US" sz="1100" dirty="0" err="1"/>
              <a:t>ShareAlike</a:t>
            </a:r>
            <a:r>
              <a:rPr lang="en-US" sz="1100" dirty="0"/>
              <a:t> 4.0 International (CC BY-SA 4.0). See more information in notes below.</a:t>
            </a:r>
          </a:p>
        </p:txBody>
      </p:sp>
      <p:pic>
        <p:nvPicPr>
          <p:cNvPr id="20" name="Graphic 19">
            <a:extLst>
              <a:ext uri="{FF2B5EF4-FFF2-40B4-BE49-F238E27FC236}">
                <a16:creationId xmlns:a16="http://schemas.microsoft.com/office/drawing/2014/main" id="{EED925F3-792B-4384-BD37-81D2666F783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3708" y="197872"/>
            <a:ext cx="3181350" cy="4762500"/>
          </a:xfrm>
          <a:prstGeom prst="rect">
            <a:avLst/>
          </a:prstGeom>
        </p:spPr>
      </p:pic>
      <p:pic>
        <p:nvPicPr>
          <p:cNvPr id="21" name="Graphic 20">
            <a:extLst>
              <a:ext uri="{FF2B5EF4-FFF2-40B4-BE49-F238E27FC236}">
                <a16:creationId xmlns:a16="http://schemas.microsoft.com/office/drawing/2014/main" id="{CF530FE2-7625-4B82-829A-230FB440290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628896" y="128522"/>
            <a:ext cx="2266950" cy="4762500"/>
          </a:xfrm>
          <a:prstGeom prst="rect">
            <a:avLst/>
          </a:prstGeom>
        </p:spPr>
      </p:pic>
      <p:pic>
        <p:nvPicPr>
          <p:cNvPr id="22" name="Picture 21">
            <a:extLst>
              <a:ext uri="{FF2B5EF4-FFF2-40B4-BE49-F238E27FC236}">
                <a16:creationId xmlns:a16="http://schemas.microsoft.com/office/drawing/2014/main" id="{C2EB6C54-D98C-4F20-8734-E0AC25D34A38}"/>
              </a:ext>
            </a:extLst>
          </p:cNvPr>
          <p:cNvPicPr>
            <a:picLocks noChangeAspect="1"/>
          </p:cNvPicPr>
          <p:nvPr/>
        </p:nvPicPr>
        <p:blipFill>
          <a:blip r:embed="rId7"/>
          <a:stretch>
            <a:fillRect/>
          </a:stretch>
        </p:blipFill>
        <p:spPr>
          <a:xfrm>
            <a:off x="620758" y="5024650"/>
            <a:ext cx="2266950" cy="1190625"/>
          </a:xfrm>
          <a:prstGeom prst="rect">
            <a:avLst/>
          </a:prstGeom>
        </p:spPr>
      </p:pic>
      <p:pic>
        <p:nvPicPr>
          <p:cNvPr id="23" name="Picture 14" descr="Illustration of Banksia spp. (Banksia) in bloom">
            <a:extLst>
              <a:ext uri="{FF2B5EF4-FFF2-40B4-BE49-F238E27FC236}">
                <a16:creationId xmlns:a16="http://schemas.microsoft.com/office/drawing/2014/main" id="{7BAEE914-D7DB-489D-A805-EEFEB3CD5CD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65099" y="4501519"/>
            <a:ext cx="10096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6" descr="The mountain pine beetle, Dendroctonus ponderosae, is a species of bark beetle native to the forests of western North America from Mexico to central British Columbia. It has a hard black exoskeleton, and measures approximately 5 mm, about the size of a grain of rice. In western North America, the current outbreak of the mountain pine beetle and its microbial associates has destroyed wide areas of lodgepole pine forest.">
            <a:extLst>
              <a:ext uri="{FF2B5EF4-FFF2-40B4-BE49-F238E27FC236}">
                <a16:creationId xmlns:a16="http://schemas.microsoft.com/office/drawing/2014/main" id="{BEA989C3-33BC-4E84-806F-E030666B615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1706196">
            <a:off x="5434726" y="5173074"/>
            <a:ext cx="774320" cy="448102"/>
          </a:xfrm>
          <a:prstGeom prst="rect">
            <a:avLst/>
          </a:prstGeom>
          <a:noFill/>
          <a:extLst>
            <a:ext uri="{909E8E84-426E-40DD-AFC4-6F175D3DCCD1}">
              <a14:hiddenFill xmlns:a14="http://schemas.microsoft.com/office/drawing/2010/main">
                <a:solidFill>
                  <a:srgbClr val="FFFFFF"/>
                </a:solidFill>
              </a14:hiddenFill>
            </a:ext>
          </a:extLst>
        </p:spPr>
      </p:pic>
      <p:sp>
        <p:nvSpPr>
          <p:cNvPr id="25" name="AutoShape 20" descr="Illustration of white ash (Fraxinus Americana)">
            <a:extLst>
              <a:ext uri="{FF2B5EF4-FFF2-40B4-BE49-F238E27FC236}">
                <a16:creationId xmlns:a16="http://schemas.microsoft.com/office/drawing/2014/main" id="{61F52B14-307A-45D4-83E1-7EA3E88C798D}"/>
              </a:ext>
            </a:extLst>
          </p:cNvPr>
          <p:cNvSpPr>
            <a:spLocks noChangeAspect="1" noChangeArrowheads="1"/>
          </p:cNvSpPr>
          <p:nvPr/>
        </p:nvSpPr>
        <p:spPr bwMode="auto">
          <a:xfrm>
            <a:off x="5453436" y="3190241"/>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6" name="Graphic 25">
            <a:extLst>
              <a:ext uri="{FF2B5EF4-FFF2-40B4-BE49-F238E27FC236}">
                <a16:creationId xmlns:a16="http://schemas.microsoft.com/office/drawing/2014/main" id="{D49A18DF-CC4C-4809-9ED2-39F7697A081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1042" y="1385260"/>
            <a:ext cx="2351170" cy="3505762"/>
          </a:xfrm>
          <a:prstGeom prst="rect">
            <a:avLst/>
          </a:prstGeom>
        </p:spPr>
      </p:pic>
      <p:pic>
        <p:nvPicPr>
          <p:cNvPr id="27" name="Graphic 26">
            <a:extLst>
              <a:ext uri="{FF2B5EF4-FFF2-40B4-BE49-F238E27FC236}">
                <a16:creationId xmlns:a16="http://schemas.microsoft.com/office/drawing/2014/main" id="{ABE568E4-4E8E-4CFB-8A36-DF5987ED06B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608697" y="712794"/>
            <a:ext cx="3352800" cy="4762500"/>
          </a:xfrm>
          <a:prstGeom prst="rect">
            <a:avLst/>
          </a:prstGeom>
        </p:spPr>
      </p:pic>
      <p:pic>
        <p:nvPicPr>
          <p:cNvPr id="28" name="Graphic 27">
            <a:extLst>
              <a:ext uri="{FF2B5EF4-FFF2-40B4-BE49-F238E27FC236}">
                <a16:creationId xmlns:a16="http://schemas.microsoft.com/office/drawing/2014/main" id="{44F71B08-FA49-4174-8817-44EBB73E6E6D}"/>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3712223" y="3190959"/>
            <a:ext cx="762046" cy="2074920"/>
          </a:xfrm>
          <a:prstGeom prst="rect">
            <a:avLst/>
          </a:prstGeom>
        </p:spPr>
      </p:pic>
      <p:pic>
        <p:nvPicPr>
          <p:cNvPr id="29" name="Picture 28">
            <a:extLst>
              <a:ext uri="{FF2B5EF4-FFF2-40B4-BE49-F238E27FC236}">
                <a16:creationId xmlns:a16="http://schemas.microsoft.com/office/drawing/2014/main" id="{46968B37-95D2-4D82-B6DA-660577A5A566}"/>
              </a:ext>
            </a:extLst>
          </p:cNvPr>
          <p:cNvPicPr>
            <a:picLocks noChangeAspect="1"/>
          </p:cNvPicPr>
          <p:nvPr/>
        </p:nvPicPr>
        <p:blipFill>
          <a:blip r:embed="rId16"/>
          <a:stretch>
            <a:fillRect/>
          </a:stretch>
        </p:blipFill>
        <p:spPr>
          <a:xfrm rot="1380762">
            <a:off x="2330015" y="2803234"/>
            <a:ext cx="1107069" cy="947833"/>
          </a:xfrm>
          <a:prstGeom prst="rect">
            <a:avLst/>
          </a:prstGeom>
        </p:spPr>
      </p:pic>
      <p:pic>
        <p:nvPicPr>
          <p:cNvPr id="33" name="Picture 18" descr="Illustration of Cantharellus cibarius (Golden Chanterelle), and edible fungus that grows in mossy coniferous forests">
            <a:extLst>
              <a:ext uri="{FF2B5EF4-FFF2-40B4-BE49-F238E27FC236}">
                <a16:creationId xmlns:a16="http://schemas.microsoft.com/office/drawing/2014/main" id="{4ECC8DAD-4062-40A1-BF9D-B3132D318383}"/>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045592" y="4490290"/>
            <a:ext cx="578271" cy="539432"/>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18" descr="Illustration of Cantharellus cibarius (Golden Chanterelle), and edible fungus that grows in mossy coniferous forests">
            <a:extLst>
              <a:ext uri="{FF2B5EF4-FFF2-40B4-BE49-F238E27FC236}">
                <a16:creationId xmlns:a16="http://schemas.microsoft.com/office/drawing/2014/main" id="{B942ACE3-17CC-465A-B16A-1A77FE4472C9}"/>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640843" y="4357669"/>
            <a:ext cx="578271" cy="539432"/>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18" descr="Illustration of Cantharellus cibarius (Golden Chanterelle), and edible fungus that grows in mossy coniferous forests">
            <a:extLst>
              <a:ext uri="{FF2B5EF4-FFF2-40B4-BE49-F238E27FC236}">
                <a16:creationId xmlns:a16="http://schemas.microsoft.com/office/drawing/2014/main" id="{69CEEC74-C381-4ED5-9ECA-C6C40F5BE7A9}"/>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rot="20791490">
            <a:off x="2443096" y="4769124"/>
            <a:ext cx="528760" cy="493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77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0/0f/Salt_marsh%2C_Core_Banks.jpg">
            <a:extLst>
              <a:ext uri="{FF2B5EF4-FFF2-40B4-BE49-F238E27FC236}">
                <a16:creationId xmlns:a16="http://schemas.microsoft.com/office/drawing/2014/main" id="{31EAB000-75DD-40C2-AB3E-A11C90C2A4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 b="492"/>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C1C46E9-847F-3F44-89DE-BFD7375C660C}"/>
              </a:ext>
            </a:extLst>
          </p:cNvPr>
          <p:cNvSpPr txBox="1"/>
          <p:nvPr/>
        </p:nvSpPr>
        <p:spPr>
          <a:xfrm>
            <a:off x="1" y="290644"/>
            <a:ext cx="12191999" cy="6678751"/>
          </a:xfrm>
          <a:prstGeom prst="rect">
            <a:avLst/>
          </a:prstGeom>
          <a:solidFill>
            <a:srgbClr val="E2F0D9">
              <a:alpha val="60000"/>
            </a:srgbClr>
          </a:solidFill>
        </p:spPr>
        <p:txBody>
          <a:bodyPr wrap="square" rtlCol="0">
            <a:spAutoFit/>
          </a:bodyPr>
          <a:lstStyle/>
          <a:p>
            <a:pPr algn="ctr"/>
            <a:endParaRPr lang="en-US" sz="2000" b="1" dirty="0">
              <a:solidFill>
                <a:sysClr val="windowText" lastClr="000000"/>
              </a:solidFill>
            </a:endParaRPr>
          </a:p>
          <a:p>
            <a:pPr algn="ctr"/>
            <a:endParaRPr lang="en-US" sz="4400" b="1" dirty="0"/>
          </a:p>
          <a:p>
            <a:pPr algn="ctr"/>
            <a:endParaRPr lang="en-US" sz="4400" b="1" dirty="0"/>
          </a:p>
          <a:p>
            <a:pPr algn="ctr"/>
            <a:r>
              <a:rPr lang="en-US" sz="4400" b="1" dirty="0"/>
              <a:t>Today, you will take on the job of a salt marsh manager. To do your job and save your marsh, you need a crash course on the following </a:t>
            </a:r>
          </a:p>
          <a:p>
            <a:pPr algn="ctr"/>
            <a:endParaRPr lang="en-US" sz="20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p:txBody>
      </p:sp>
      <p:sp>
        <p:nvSpPr>
          <p:cNvPr id="3" name="TextBox 2">
            <a:extLst>
              <a:ext uri="{FF2B5EF4-FFF2-40B4-BE49-F238E27FC236}">
                <a16:creationId xmlns:a16="http://schemas.microsoft.com/office/drawing/2014/main" id="{E8A92E3A-ABEA-4199-B8EF-0F061100609E}"/>
              </a:ext>
            </a:extLst>
          </p:cNvPr>
          <p:cNvSpPr txBox="1"/>
          <p:nvPr/>
        </p:nvSpPr>
        <p:spPr>
          <a:xfrm>
            <a:off x="448056" y="6503386"/>
            <a:ext cx="11521440" cy="369332"/>
          </a:xfrm>
          <a:prstGeom prst="rect">
            <a:avLst/>
          </a:prstGeom>
          <a:noFill/>
        </p:spPr>
        <p:txBody>
          <a:bodyPr wrap="square" rtlCol="0">
            <a:spAutoFit/>
          </a:bodyPr>
          <a:lstStyle/>
          <a:p>
            <a:r>
              <a:rPr lang="en-US" dirty="0"/>
              <a:t>Photo information: Core Banks, NC; taken by John </a:t>
            </a:r>
            <a:r>
              <a:rPr lang="en-US" dirty="0" err="1"/>
              <a:t>Buie</a:t>
            </a:r>
            <a:r>
              <a:rPr lang="en-US" dirty="0"/>
              <a:t>, under Creative Commons Attribution 2.0 Generic license.</a:t>
            </a:r>
          </a:p>
        </p:txBody>
      </p:sp>
      <p:grpSp>
        <p:nvGrpSpPr>
          <p:cNvPr id="5" name="Group 4">
            <a:extLst>
              <a:ext uri="{FF2B5EF4-FFF2-40B4-BE49-F238E27FC236}">
                <a16:creationId xmlns:a16="http://schemas.microsoft.com/office/drawing/2014/main" id="{3088E54B-682C-456C-8C9E-E963E6FEE84C}"/>
              </a:ext>
            </a:extLst>
          </p:cNvPr>
          <p:cNvGrpSpPr/>
          <p:nvPr/>
        </p:nvGrpSpPr>
        <p:grpSpPr>
          <a:xfrm>
            <a:off x="0" y="-28801"/>
            <a:ext cx="12164991" cy="475568"/>
            <a:chOff x="0" y="-28801"/>
            <a:chExt cx="12164991" cy="475568"/>
          </a:xfrm>
        </p:grpSpPr>
        <p:grpSp>
          <p:nvGrpSpPr>
            <p:cNvPr id="6" name="Group 5">
              <a:extLst>
                <a:ext uri="{FF2B5EF4-FFF2-40B4-BE49-F238E27FC236}">
                  <a16:creationId xmlns:a16="http://schemas.microsoft.com/office/drawing/2014/main" id="{8FB32F4C-AE93-44BD-B2D4-1E6EAC5E2820}"/>
                </a:ext>
              </a:extLst>
            </p:cNvPr>
            <p:cNvGrpSpPr/>
            <p:nvPr/>
          </p:nvGrpSpPr>
          <p:grpSpPr>
            <a:xfrm>
              <a:off x="0" y="-28801"/>
              <a:ext cx="12164991" cy="475568"/>
              <a:chOff x="0" y="-28801"/>
              <a:chExt cx="12164991" cy="475568"/>
            </a:xfrm>
          </p:grpSpPr>
          <p:sp>
            <p:nvSpPr>
              <p:cNvPr id="8" name="TextBox 7">
                <a:extLst>
                  <a:ext uri="{FF2B5EF4-FFF2-40B4-BE49-F238E27FC236}">
                    <a16:creationId xmlns:a16="http://schemas.microsoft.com/office/drawing/2014/main" id="{136B59D2-EA94-4B3E-853F-1FFC5CE41A4B}"/>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 name="TextBox 8">
                <a:extLst>
                  <a:ext uri="{FF2B5EF4-FFF2-40B4-BE49-F238E27FC236}">
                    <a16:creationId xmlns:a16="http://schemas.microsoft.com/office/drawing/2014/main" id="{E86D7A87-FA39-4EB0-9B15-C0C156DC0867}"/>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0" name="TextBox 9">
                <a:extLst>
                  <a:ext uri="{FF2B5EF4-FFF2-40B4-BE49-F238E27FC236}">
                    <a16:creationId xmlns:a16="http://schemas.microsoft.com/office/drawing/2014/main" id="{2B2F9E30-E067-4B87-890F-282F8A25B6E9}"/>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1" name="TextBox 10">
                <a:extLst>
                  <a:ext uri="{FF2B5EF4-FFF2-40B4-BE49-F238E27FC236}">
                    <a16:creationId xmlns:a16="http://schemas.microsoft.com/office/drawing/2014/main" id="{AF06346B-757A-44C7-B949-E0B312CCA5E3}"/>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2" name="TextBox 11">
                <a:extLst>
                  <a:ext uri="{FF2B5EF4-FFF2-40B4-BE49-F238E27FC236}">
                    <a16:creationId xmlns:a16="http://schemas.microsoft.com/office/drawing/2014/main" id="{CDEC7FE7-3AEC-4CBB-9762-94D067C06065}"/>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7" name="Rectangle 6">
              <a:extLst>
                <a:ext uri="{FF2B5EF4-FFF2-40B4-BE49-F238E27FC236}">
                  <a16:creationId xmlns:a16="http://schemas.microsoft.com/office/drawing/2014/main" id="{2B5B8E7B-363D-453A-994D-C608307FEAF8}"/>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003504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0/0f/Salt_marsh%2C_Core_Banks.jpg">
            <a:extLst>
              <a:ext uri="{FF2B5EF4-FFF2-40B4-BE49-F238E27FC236}">
                <a16:creationId xmlns:a16="http://schemas.microsoft.com/office/drawing/2014/main" id="{31EAB000-75DD-40C2-AB3E-A11C90C2A4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 b="492"/>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C1C46E9-847F-3F44-89DE-BFD7375C660C}"/>
              </a:ext>
            </a:extLst>
          </p:cNvPr>
          <p:cNvSpPr txBox="1"/>
          <p:nvPr/>
        </p:nvSpPr>
        <p:spPr>
          <a:xfrm>
            <a:off x="1" y="290644"/>
            <a:ext cx="12191999" cy="6678751"/>
          </a:xfrm>
          <a:prstGeom prst="rect">
            <a:avLst/>
          </a:prstGeom>
          <a:solidFill>
            <a:srgbClr val="E2F0D9">
              <a:alpha val="60000"/>
            </a:srgbClr>
          </a:solidFill>
        </p:spPr>
        <p:txBody>
          <a:bodyPr wrap="square" rtlCol="0">
            <a:spAutoFit/>
          </a:bodyPr>
          <a:lstStyle/>
          <a:p>
            <a:pPr algn="ctr"/>
            <a:endParaRPr lang="en-US" sz="2000" b="1" dirty="0">
              <a:solidFill>
                <a:sysClr val="windowText" lastClr="000000"/>
              </a:solidFill>
            </a:endParaRPr>
          </a:p>
          <a:p>
            <a:pPr algn="ctr"/>
            <a:endParaRPr lang="en-US" sz="4400" b="1" dirty="0"/>
          </a:p>
          <a:p>
            <a:pPr algn="ctr"/>
            <a:endParaRPr lang="en-US" sz="4400" b="1" dirty="0"/>
          </a:p>
          <a:p>
            <a:pPr algn="ctr"/>
            <a:r>
              <a:rPr lang="en-US" sz="4400" b="1" dirty="0"/>
              <a:t>Today, you will take on the job of a salt marsh manager. To do your job and save your marsh, you need a crash course on the following </a:t>
            </a:r>
          </a:p>
          <a:p>
            <a:pPr algn="ctr"/>
            <a:endParaRPr lang="en-US" sz="20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p:txBody>
      </p:sp>
      <p:sp>
        <p:nvSpPr>
          <p:cNvPr id="3" name="TextBox 2">
            <a:extLst>
              <a:ext uri="{FF2B5EF4-FFF2-40B4-BE49-F238E27FC236}">
                <a16:creationId xmlns:a16="http://schemas.microsoft.com/office/drawing/2014/main" id="{E8A92E3A-ABEA-4199-B8EF-0F061100609E}"/>
              </a:ext>
            </a:extLst>
          </p:cNvPr>
          <p:cNvSpPr txBox="1"/>
          <p:nvPr/>
        </p:nvSpPr>
        <p:spPr>
          <a:xfrm>
            <a:off x="448056" y="6503386"/>
            <a:ext cx="11521440" cy="369332"/>
          </a:xfrm>
          <a:prstGeom prst="rect">
            <a:avLst/>
          </a:prstGeom>
          <a:noFill/>
        </p:spPr>
        <p:txBody>
          <a:bodyPr wrap="square" rtlCol="0">
            <a:spAutoFit/>
          </a:bodyPr>
          <a:lstStyle/>
          <a:p>
            <a:r>
              <a:rPr lang="en-US" dirty="0"/>
              <a:t>Photo information: Core Banks, NC; taken by John </a:t>
            </a:r>
            <a:r>
              <a:rPr lang="en-US" dirty="0" err="1"/>
              <a:t>Buie</a:t>
            </a:r>
            <a:r>
              <a:rPr lang="en-US" dirty="0"/>
              <a:t>, under Creative Commons Attribution 2.0 Generic license.</a:t>
            </a:r>
          </a:p>
        </p:txBody>
      </p:sp>
      <p:grpSp>
        <p:nvGrpSpPr>
          <p:cNvPr id="5" name="Group 4">
            <a:extLst>
              <a:ext uri="{FF2B5EF4-FFF2-40B4-BE49-F238E27FC236}">
                <a16:creationId xmlns:a16="http://schemas.microsoft.com/office/drawing/2014/main" id="{3088E54B-682C-456C-8C9E-E963E6FEE84C}"/>
              </a:ext>
            </a:extLst>
          </p:cNvPr>
          <p:cNvGrpSpPr/>
          <p:nvPr/>
        </p:nvGrpSpPr>
        <p:grpSpPr>
          <a:xfrm>
            <a:off x="0" y="-28801"/>
            <a:ext cx="12164991" cy="475568"/>
            <a:chOff x="0" y="-28801"/>
            <a:chExt cx="12164991" cy="475568"/>
          </a:xfrm>
        </p:grpSpPr>
        <p:grpSp>
          <p:nvGrpSpPr>
            <p:cNvPr id="6" name="Group 5">
              <a:extLst>
                <a:ext uri="{FF2B5EF4-FFF2-40B4-BE49-F238E27FC236}">
                  <a16:creationId xmlns:a16="http://schemas.microsoft.com/office/drawing/2014/main" id="{8FB32F4C-AE93-44BD-B2D4-1E6EAC5E2820}"/>
                </a:ext>
              </a:extLst>
            </p:cNvPr>
            <p:cNvGrpSpPr/>
            <p:nvPr/>
          </p:nvGrpSpPr>
          <p:grpSpPr>
            <a:xfrm>
              <a:off x="0" y="-28801"/>
              <a:ext cx="12164991" cy="475568"/>
              <a:chOff x="0" y="-28801"/>
              <a:chExt cx="12164991" cy="475568"/>
            </a:xfrm>
          </p:grpSpPr>
          <p:sp>
            <p:nvSpPr>
              <p:cNvPr id="8" name="TextBox 7">
                <a:extLst>
                  <a:ext uri="{FF2B5EF4-FFF2-40B4-BE49-F238E27FC236}">
                    <a16:creationId xmlns:a16="http://schemas.microsoft.com/office/drawing/2014/main" id="{136B59D2-EA94-4B3E-853F-1FFC5CE41A4B}"/>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 name="TextBox 8">
                <a:extLst>
                  <a:ext uri="{FF2B5EF4-FFF2-40B4-BE49-F238E27FC236}">
                    <a16:creationId xmlns:a16="http://schemas.microsoft.com/office/drawing/2014/main" id="{E86D7A87-FA39-4EB0-9B15-C0C156DC0867}"/>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0" name="TextBox 9">
                <a:extLst>
                  <a:ext uri="{FF2B5EF4-FFF2-40B4-BE49-F238E27FC236}">
                    <a16:creationId xmlns:a16="http://schemas.microsoft.com/office/drawing/2014/main" id="{2B2F9E30-E067-4B87-890F-282F8A25B6E9}"/>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1" name="TextBox 10">
                <a:extLst>
                  <a:ext uri="{FF2B5EF4-FFF2-40B4-BE49-F238E27FC236}">
                    <a16:creationId xmlns:a16="http://schemas.microsoft.com/office/drawing/2014/main" id="{AF06346B-757A-44C7-B949-E0B312CCA5E3}"/>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2" name="TextBox 11">
                <a:extLst>
                  <a:ext uri="{FF2B5EF4-FFF2-40B4-BE49-F238E27FC236}">
                    <a16:creationId xmlns:a16="http://schemas.microsoft.com/office/drawing/2014/main" id="{CDEC7FE7-3AEC-4CBB-9762-94D067C06065}"/>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7" name="Rectangle 6">
              <a:extLst>
                <a:ext uri="{FF2B5EF4-FFF2-40B4-BE49-F238E27FC236}">
                  <a16:creationId xmlns:a16="http://schemas.microsoft.com/office/drawing/2014/main" id="{2B5B8E7B-363D-453A-994D-C608307FEAF8}"/>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5" name="Straight Arrow Connector 14">
            <a:extLst>
              <a:ext uri="{FF2B5EF4-FFF2-40B4-BE49-F238E27FC236}">
                <a16:creationId xmlns:a16="http://schemas.microsoft.com/office/drawing/2014/main" id="{34CCF508-9B77-4497-BDCC-62C2A77F1FEC}"/>
              </a:ext>
            </a:extLst>
          </p:cNvPr>
          <p:cNvCxnSpPr>
            <a:cxnSpLocks/>
          </p:cNvCxnSpPr>
          <p:nvPr/>
        </p:nvCxnSpPr>
        <p:spPr>
          <a:xfrm flipH="1" flipV="1">
            <a:off x="4441371" y="571107"/>
            <a:ext cx="4288972" cy="285789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60D695FE-8BE9-45FE-ACB0-D8311617537D}"/>
              </a:ext>
            </a:extLst>
          </p:cNvPr>
          <p:cNvCxnSpPr>
            <a:cxnSpLocks/>
          </p:cNvCxnSpPr>
          <p:nvPr/>
        </p:nvCxnSpPr>
        <p:spPr>
          <a:xfrm flipH="1" flipV="1">
            <a:off x="6901543" y="571107"/>
            <a:ext cx="1981200" cy="301029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56A6B64-8E83-48BB-8942-29A696EBD8DB}"/>
              </a:ext>
            </a:extLst>
          </p:cNvPr>
          <p:cNvCxnSpPr>
            <a:cxnSpLocks/>
          </p:cNvCxnSpPr>
          <p:nvPr/>
        </p:nvCxnSpPr>
        <p:spPr>
          <a:xfrm flipV="1">
            <a:off x="8882743" y="556390"/>
            <a:ext cx="696686" cy="30250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97D799A9-CBCD-462C-88A4-D5B1A6F05C19}"/>
              </a:ext>
            </a:extLst>
          </p:cNvPr>
          <p:cNvCxnSpPr>
            <a:cxnSpLocks/>
          </p:cNvCxnSpPr>
          <p:nvPr/>
        </p:nvCxnSpPr>
        <p:spPr>
          <a:xfrm flipV="1">
            <a:off x="8882743" y="556390"/>
            <a:ext cx="2569028" cy="30250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8E8F5ACA-F8BB-41FF-8396-0DAD6D5617EE}"/>
              </a:ext>
            </a:extLst>
          </p:cNvPr>
          <p:cNvCxnSpPr>
            <a:cxnSpLocks/>
          </p:cNvCxnSpPr>
          <p:nvPr/>
        </p:nvCxnSpPr>
        <p:spPr>
          <a:xfrm flipH="1" flipV="1">
            <a:off x="1349829" y="571107"/>
            <a:ext cx="7532914" cy="301029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3500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0/0f/Salt_marsh%2C_Core_Banks.jpg">
            <a:extLst>
              <a:ext uri="{FF2B5EF4-FFF2-40B4-BE49-F238E27FC236}">
                <a16:creationId xmlns:a16="http://schemas.microsoft.com/office/drawing/2014/main" id="{31EAB000-75DD-40C2-AB3E-A11C90C2A4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 b="492"/>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C1C46E9-847F-3F44-89DE-BFD7375C660C}"/>
              </a:ext>
            </a:extLst>
          </p:cNvPr>
          <p:cNvSpPr txBox="1"/>
          <p:nvPr/>
        </p:nvSpPr>
        <p:spPr>
          <a:xfrm>
            <a:off x="1" y="290644"/>
            <a:ext cx="12191999" cy="6617196"/>
          </a:xfrm>
          <a:prstGeom prst="rect">
            <a:avLst/>
          </a:prstGeom>
          <a:solidFill>
            <a:srgbClr val="E2F0D9">
              <a:alpha val="60000"/>
            </a:srgbClr>
          </a:solidFill>
        </p:spPr>
        <p:txBody>
          <a:bodyPr wrap="square" rtlCol="0">
            <a:spAutoFit/>
          </a:bodyPr>
          <a:lstStyle/>
          <a:p>
            <a:pPr algn="ctr"/>
            <a:endParaRPr lang="en-US" sz="2000" b="1" dirty="0">
              <a:solidFill>
                <a:sysClr val="windowText" lastClr="000000"/>
              </a:solidFill>
            </a:endParaRPr>
          </a:p>
          <a:p>
            <a:pPr algn="ctr"/>
            <a:endParaRPr lang="en-US" sz="4400" b="1" dirty="0"/>
          </a:p>
          <a:p>
            <a:pPr algn="ctr"/>
            <a:endParaRPr lang="en-US" sz="4400" b="1" dirty="0"/>
          </a:p>
          <a:p>
            <a:pPr algn="ctr"/>
            <a:r>
              <a:rPr lang="en-US" sz="4400" b="1" dirty="0"/>
              <a:t>Today, you will take on the job of a salt marsh manager. To do your job and save your marsh, you need a crash course on the following</a:t>
            </a:r>
          </a:p>
          <a:p>
            <a:pPr algn="ctr"/>
            <a:endParaRPr lang="en-US" sz="4400" b="1" dirty="0"/>
          </a:p>
          <a:p>
            <a:pPr algn="ctr"/>
            <a:r>
              <a:rPr lang="en-US" sz="4400" b="1" dirty="0"/>
              <a:t> Track your progress by watching the yellow box</a:t>
            </a: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p:txBody>
      </p:sp>
      <p:sp>
        <p:nvSpPr>
          <p:cNvPr id="3" name="TextBox 2">
            <a:extLst>
              <a:ext uri="{FF2B5EF4-FFF2-40B4-BE49-F238E27FC236}">
                <a16:creationId xmlns:a16="http://schemas.microsoft.com/office/drawing/2014/main" id="{E8A92E3A-ABEA-4199-B8EF-0F061100609E}"/>
              </a:ext>
            </a:extLst>
          </p:cNvPr>
          <p:cNvSpPr txBox="1"/>
          <p:nvPr/>
        </p:nvSpPr>
        <p:spPr>
          <a:xfrm>
            <a:off x="448056" y="6503386"/>
            <a:ext cx="11521440" cy="369332"/>
          </a:xfrm>
          <a:prstGeom prst="rect">
            <a:avLst/>
          </a:prstGeom>
          <a:noFill/>
        </p:spPr>
        <p:txBody>
          <a:bodyPr wrap="square" rtlCol="0">
            <a:spAutoFit/>
          </a:bodyPr>
          <a:lstStyle/>
          <a:p>
            <a:r>
              <a:rPr lang="en-US" dirty="0"/>
              <a:t>Photo information: Core Banks, NC; taken by John </a:t>
            </a:r>
            <a:r>
              <a:rPr lang="en-US" dirty="0" err="1"/>
              <a:t>Buie</a:t>
            </a:r>
            <a:r>
              <a:rPr lang="en-US" dirty="0"/>
              <a:t>, under Creative Commons Attribution 2.0 Generic license.</a:t>
            </a:r>
          </a:p>
        </p:txBody>
      </p:sp>
      <p:grpSp>
        <p:nvGrpSpPr>
          <p:cNvPr id="5" name="Group 4">
            <a:extLst>
              <a:ext uri="{FF2B5EF4-FFF2-40B4-BE49-F238E27FC236}">
                <a16:creationId xmlns:a16="http://schemas.microsoft.com/office/drawing/2014/main" id="{3088E54B-682C-456C-8C9E-E963E6FEE84C}"/>
              </a:ext>
            </a:extLst>
          </p:cNvPr>
          <p:cNvGrpSpPr/>
          <p:nvPr/>
        </p:nvGrpSpPr>
        <p:grpSpPr>
          <a:xfrm>
            <a:off x="0" y="-28801"/>
            <a:ext cx="12164991" cy="475568"/>
            <a:chOff x="0" y="-28801"/>
            <a:chExt cx="12164991" cy="475568"/>
          </a:xfrm>
        </p:grpSpPr>
        <p:grpSp>
          <p:nvGrpSpPr>
            <p:cNvPr id="6" name="Group 5">
              <a:extLst>
                <a:ext uri="{FF2B5EF4-FFF2-40B4-BE49-F238E27FC236}">
                  <a16:creationId xmlns:a16="http://schemas.microsoft.com/office/drawing/2014/main" id="{8FB32F4C-AE93-44BD-B2D4-1E6EAC5E2820}"/>
                </a:ext>
              </a:extLst>
            </p:cNvPr>
            <p:cNvGrpSpPr/>
            <p:nvPr/>
          </p:nvGrpSpPr>
          <p:grpSpPr>
            <a:xfrm>
              <a:off x="0" y="-28801"/>
              <a:ext cx="12164991" cy="475568"/>
              <a:chOff x="0" y="-28801"/>
              <a:chExt cx="12164991" cy="475568"/>
            </a:xfrm>
          </p:grpSpPr>
          <p:sp>
            <p:nvSpPr>
              <p:cNvPr id="8" name="TextBox 7">
                <a:extLst>
                  <a:ext uri="{FF2B5EF4-FFF2-40B4-BE49-F238E27FC236}">
                    <a16:creationId xmlns:a16="http://schemas.microsoft.com/office/drawing/2014/main" id="{136B59D2-EA94-4B3E-853F-1FFC5CE41A4B}"/>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 name="TextBox 8">
                <a:extLst>
                  <a:ext uri="{FF2B5EF4-FFF2-40B4-BE49-F238E27FC236}">
                    <a16:creationId xmlns:a16="http://schemas.microsoft.com/office/drawing/2014/main" id="{E86D7A87-FA39-4EB0-9B15-C0C156DC0867}"/>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0" name="TextBox 9">
                <a:extLst>
                  <a:ext uri="{FF2B5EF4-FFF2-40B4-BE49-F238E27FC236}">
                    <a16:creationId xmlns:a16="http://schemas.microsoft.com/office/drawing/2014/main" id="{2B2F9E30-E067-4B87-890F-282F8A25B6E9}"/>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1" name="TextBox 10">
                <a:extLst>
                  <a:ext uri="{FF2B5EF4-FFF2-40B4-BE49-F238E27FC236}">
                    <a16:creationId xmlns:a16="http://schemas.microsoft.com/office/drawing/2014/main" id="{AF06346B-757A-44C7-B949-E0B312CCA5E3}"/>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2" name="TextBox 11">
                <a:extLst>
                  <a:ext uri="{FF2B5EF4-FFF2-40B4-BE49-F238E27FC236}">
                    <a16:creationId xmlns:a16="http://schemas.microsoft.com/office/drawing/2014/main" id="{CDEC7FE7-3AEC-4CBB-9762-94D067C06065}"/>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7" name="Rectangle 6">
              <a:extLst>
                <a:ext uri="{FF2B5EF4-FFF2-40B4-BE49-F238E27FC236}">
                  <a16:creationId xmlns:a16="http://schemas.microsoft.com/office/drawing/2014/main" id="{2B5B8E7B-363D-453A-994D-C608307FEAF8}"/>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8" name="Straight Arrow Connector 17">
            <a:extLst>
              <a:ext uri="{FF2B5EF4-FFF2-40B4-BE49-F238E27FC236}">
                <a16:creationId xmlns:a16="http://schemas.microsoft.com/office/drawing/2014/main" id="{8E8F5ACA-F8BB-41FF-8396-0DAD6D5617EE}"/>
              </a:ext>
            </a:extLst>
          </p:cNvPr>
          <p:cNvCxnSpPr>
            <a:cxnSpLocks/>
          </p:cNvCxnSpPr>
          <p:nvPr/>
        </p:nvCxnSpPr>
        <p:spPr>
          <a:xfrm flipH="1" flipV="1">
            <a:off x="1349829" y="571107"/>
            <a:ext cx="9512177" cy="413152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6400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0/0f/Salt_marsh%2C_Core_Banks.jpg">
            <a:extLst>
              <a:ext uri="{FF2B5EF4-FFF2-40B4-BE49-F238E27FC236}">
                <a16:creationId xmlns:a16="http://schemas.microsoft.com/office/drawing/2014/main" id="{31EAB000-75DD-40C2-AB3E-A11C90C2A4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 b="492"/>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C1C46E9-847F-3F44-89DE-BFD7375C660C}"/>
              </a:ext>
            </a:extLst>
          </p:cNvPr>
          <p:cNvSpPr txBox="1"/>
          <p:nvPr/>
        </p:nvSpPr>
        <p:spPr>
          <a:xfrm>
            <a:off x="1" y="290644"/>
            <a:ext cx="12191999" cy="6709529"/>
          </a:xfrm>
          <a:prstGeom prst="rect">
            <a:avLst/>
          </a:prstGeom>
          <a:solidFill>
            <a:srgbClr val="E2F0D9">
              <a:alpha val="60000"/>
            </a:srgbClr>
          </a:solidFill>
        </p:spPr>
        <p:txBody>
          <a:bodyPr wrap="square" rtlCol="0">
            <a:spAutoFit/>
          </a:bodyPr>
          <a:lstStyle/>
          <a:p>
            <a:pPr algn="ctr"/>
            <a:endParaRPr lang="en-US" sz="2000" b="1" dirty="0">
              <a:solidFill>
                <a:sysClr val="windowText" lastClr="000000"/>
              </a:solidFill>
            </a:endParaRPr>
          </a:p>
          <a:p>
            <a:pPr algn="ctr"/>
            <a:r>
              <a:rPr lang="en-US" sz="4400" b="1" dirty="0"/>
              <a:t>Salt marshes, coastal ecosystems with salt &amp; water-tolerant plants (shown in this background image) provide numerous ecosystem services. </a:t>
            </a:r>
          </a:p>
          <a:p>
            <a:pPr algn="ctr"/>
            <a:endParaRPr lang="en-US" sz="2000" b="1" dirty="0">
              <a:solidFill>
                <a:sysClr val="windowText" lastClr="000000"/>
              </a:solidFill>
            </a:endParaRPr>
          </a:p>
          <a:p>
            <a:pPr algn="ctr"/>
            <a:endParaRPr lang="en-US"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p:txBody>
      </p:sp>
      <p:sp>
        <p:nvSpPr>
          <p:cNvPr id="3" name="TextBox 2">
            <a:extLst>
              <a:ext uri="{FF2B5EF4-FFF2-40B4-BE49-F238E27FC236}">
                <a16:creationId xmlns:a16="http://schemas.microsoft.com/office/drawing/2014/main" id="{E8A92E3A-ABEA-4199-B8EF-0F061100609E}"/>
              </a:ext>
            </a:extLst>
          </p:cNvPr>
          <p:cNvSpPr txBox="1"/>
          <p:nvPr/>
        </p:nvSpPr>
        <p:spPr>
          <a:xfrm>
            <a:off x="448056" y="6503386"/>
            <a:ext cx="11521440" cy="369332"/>
          </a:xfrm>
          <a:prstGeom prst="rect">
            <a:avLst/>
          </a:prstGeom>
          <a:noFill/>
        </p:spPr>
        <p:txBody>
          <a:bodyPr wrap="square" rtlCol="0">
            <a:spAutoFit/>
          </a:bodyPr>
          <a:lstStyle/>
          <a:p>
            <a:r>
              <a:rPr lang="en-US" dirty="0"/>
              <a:t>Photo information: Core Banks, NC; taken by John </a:t>
            </a:r>
            <a:r>
              <a:rPr lang="en-US" dirty="0" err="1"/>
              <a:t>Buie</a:t>
            </a:r>
            <a:r>
              <a:rPr lang="en-US" dirty="0"/>
              <a:t>, under Creative Commons Attribution 2.0 Generic license.</a:t>
            </a:r>
          </a:p>
        </p:txBody>
      </p:sp>
      <p:grpSp>
        <p:nvGrpSpPr>
          <p:cNvPr id="5" name="Group 4">
            <a:extLst>
              <a:ext uri="{FF2B5EF4-FFF2-40B4-BE49-F238E27FC236}">
                <a16:creationId xmlns:a16="http://schemas.microsoft.com/office/drawing/2014/main" id="{3088E54B-682C-456C-8C9E-E963E6FEE84C}"/>
              </a:ext>
            </a:extLst>
          </p:cNvPr>
          <p:cNvGrpSpPr/>
          <p:nvPr/>
        </p:nvGrpSpPr>
        <p:grpSpPr>
          <a:xfrm>
            <a:off x="0" y="-28801"/>
            <a:ext cx="12164991" cy="475568"/>
            <a:chOff x="0" y="-28801"/>
            <a:chExt cx="12164991" cy="475568"/>
          </a:xfrm>
        </p:grpSpPr>
        <p:grpSp>
          <p:nvGrpSpPr>
            <p:cNvPr id="6" name="Group 5">
              <a:extLst>
                <a:ext uri="{FF2B5EF4-FFF2-40B4-BE49-F238E27FC236}">
                  <a16:creationId xmlns:a16="http://schemas.microsoft.com/office/drawing/2014/main" id="{8FB32F4C-AE93-44BD-B2D4-1E6EAC5E2820}"/>
                </a:ext>
              </a:extLst>
            </p:cNvPr>
            <p:cNvGrpSpPr/>
            <p:nvPr/>
          </p:nvGrpSpPr>
          <p:grpSpPr>
            <a:xfrm>
              <a:off x="0" y="-28801"/>
              <a:ext cx="12164991" cy="475568"/>
              <a:chOff x="0" y="-28801"/>
              <a:chExt cx="12164991" cy="475568"/>
            </a:xfrm>
          </p:grpSpPr>
          <p:sp>
            <p:nvSpPr>
              <p:cNvPr id="8" name="TextBox 7">
                <a:extLst>
                  <a:ext uri="{FF2B5EF4-FFF2-40B4-BE49-F238E27FC236}">
                    <a16:creationId xmlns:a16="http://schemas.microsoft.com/office/drawing/2014/main" id="{136B59D2-EA94-4B3E-853F-1FFC5CE41A4B}"/>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 name="TextBox 8">
                <a:extLst>
                  <a:ext uri="{FF2B5EF4-FFF2-40B4-BE49-F238E27FC236}">
                    <a16:creationId xmlns:a16="http://schemas.microsoft.com/office/drawing/2014/main" id="{E86D7A87-FA39-4EB0-9B15-C0C156DC0867}"/>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0" name="TextBox 9">
                <a:extLst>
                  <a:ext uri="{FF2B5EF4-FFF2-40B4-BE49-F238E27FC236}">
                    <a16:creationId xmlns:a16="http://schemas.microsoft.com/office/drawing/2014/main" id="{2B2F9E30-E067-4B87-890F-282F8A25B6E9}"/>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1" name="TextBox 10">
                <a:extLst>
                  <a:ext uri="{FF2B5EF4-FFF2-40B4-BE49-F238E27FC236}">
                    <a16:creationId xmlns:a16="http://schemas.microsoft.com/office/drawing/2014/main" id="{AF06346B-757A-44C7-B949-E0B312CCA5E3}"/>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2" name="TextBox 11">
                <a:extLst>
                  <a:ext uri="{FF2B5EF4-FFF2-40B4-BE49-F238E27FC236}">
                    <a16:creationId xmlns:a16="http://schemas.microsoft.com/office/drawing/2014/main" id="{CDEC7FE7-3AEC-4CBB-9762-94D067C06065}"/>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7" name="Rectangle 6">
              <a:extLst>
                <a:ext uri="{FF2B5EF4-FFF2-40B4-BE49-F238E27FC236}">
                  <a16:creationId xmlns:a16="http://schemas.microsoft.com/office/drawing/2014/main" id="{2B5B8E7B-363D-453A-994D-C608307FEAF8}"/>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778755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0/0f/Salt_marsh%2C_Core_Banks.jpg">
            <a:extLst>
              <a:ext uri="{FF2B5EF4-FFF2-40B4-BE49-F238E27FC236}">
                <a16:creationId xmlns:a16="http://schemas.microsoft.com/office/drawing/2014/main" id="{31EAB000-75DD-40C2-AB3E-A11C90C2A49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 b="492"/>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C1C46E9-847F-3F44-89DE-BFD7375C660C}"/>
              </a:ext>
            </a:extLst>
          </p:cNvPr>
          <p:cNvSpPr txBox="1"/>
          <p:nvPr/>
        </p:nvSpPr>
        <p:spPr>
          <a:xfrm>
            <a:off x="1" y="290644"/>
            <a:ext cx="12191999" cy="6586418"/>
          </a:xfrm>
          <a:prstGeom prst="rect">
            <a:avLst/>
          </a:prstGeom>
          <a:solidFill>
            <a:srgbClr val="E2F0D9">
              <a:alpha val="60000"/>
            </a:srgbClr>
          </a:solidFill>
        </p:spPr>
        <p:txBody>
          <a:bodyPr wrap="square" rtlCol="0">
            <a:spAutoFit/>
          </a:bodyPr>
          <a:lstStyle/>
          <a:p>
            <a:pPr algn="ctr"/>
            <a:endParaRPr lang="en-US" sz="2000" b="1" dirty="0">
              <a:solidFill>
                <a:sysClr val="windowText" lastClr="000000"/>
              </a:solidFill>
            </a:endParaRPr>
          </a:p>
          <a:p>
            <a:pPr algn="ctr"/>
            <a:r>
              <a:rPr lang="en-US" sz="4400" b="1" dirty="0">
                <a:solidFill>
                  <a:schemeClr val="bg2">
                    <a:lumMod val="50000"/>
                  </a:schemeClr>
                </a:solidFill>
              </a:rPr>
              <a:t>Salt marshes, coastal ecosystems with salt &amp; water-tolerant plants (shown in this background image) provide numerous ecosystem services. </a:t>
            </a:r>
          </a:p>
          <a:p>
            <a:pPr algn="ctr"/>
            <a:endParaRPr lang="en-US" sz="2000" b="1" dirty="0">
              <a:solidFill>
                <a:sysClr val="windowText" lastClr="000000"/>
              </a:solidFill>
            </a:endParaRPr>
          </a:p>
          <a:p>
            <a:pPr algn="ctr"/>
            <a:r>
              <a:rPr lang="en-US" sz="4400" b="1" dirty="0">
                <a:solidFill>
                  <a:sysClr val="windowText" lastClr="000000"/>
                </a:solidFill>
              </a:rPr>
              <a:t>To understand salt marsh ecosystem services, we first must know about salt marshes and tides.</a:t>
            </a:r>
          </a:p>
          <a:p>
            <a:pPr algn="ctr"/>
            <a:endParaRPr lang="en-US"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a:p>
            <a:pPr algn="ctr"/>
            <a:endParaRPr lang="en-US" sz="2400" b="1" dirty="0">
              <a:solidFill>
                <a:sysClr val="windowText" lastClr="000000"/>
              </a:solidFill>
            </a:endParaRPr>
          </a:p>
        </p:txBody>
      </p:sp>
      <p:sp>
        <p:nvSpPr>
          <p:cNvPr id="3" name="TextBox 2">
            <a:extLst>
              <a:ext uri="{FF2B5EF4-FFF2-40B4-BE49-F238E27FC236}">
                <a16:creationId xmlns:a16="http://schemas.microsoft.com/office/drawing/2014/main" id="{E8A92E3A-ABEA-4199-B8EF-0F061100609E}"/>
              </a:ext>
            </a:extLst>
          </p:cNvPr>
          <p:cNvSpPr txBox="1"/>
          <p:nvPr/>
        </p:nvSpPr>
        <p:spPr>
          <a:xfrm>
            <a:off x="448056" y="6503386"/>
            <a:ext cx="11521440" cy="369332"/>
          </a:xfrm>
          <a:prstGeom prst="rect">
            <a:avLst/>
          </a:prstGeom>
          <a:noFill/>
        </p:spPr>
        <p:txBody>
          <a:bodyPr wrap="square" rtlCol="0">
            <a:spAutoFit/>
          </a:bodyPr>
          <a:lstStyle/>
          <a:p>
            <a:r>
              <a:rPr lang="en-US" dirty="0"/>
              <a:t>Photo information: Core Banks, NC; taken by John </a:t>
            </a:r>
            <a:r>
              <a:rPr lang="en-US" dirty="0" err="1"/>
              <a:t>Buie</a:t>
            </a:r>
            <a:r>
              <a:rPr lang="en-US" dirty="0"/>
              <a:t>, under Creative Commons Attribution 2.0 Generic license.</a:t>
            </a:r>
          </a:p>
        </p:txBody>
      </p:sp>
      <p:grpSp>
        <p:nvGrpSpPr>
          <p:cNvPr id="5" name="Group 4">
            <a:extLst>
              <a:ext uri="{FF2B5EF4-FFF2-40B4-BE49-F238E27FC236}">
                <a16:creationId xmlns:a16="http://schemas.microsoft.com/office/drawing/2014/main" id="{3088E54B-682C-456C-8C9E-E963E6FEE84C}"/>
              </a:ext>
            </a:extLst>
          </p:cNvPr>
          <p:cNvGrpSpPr/>
          <p:nvPr/>
        </p:nvGrpSpPr>
        <p:grpSpPr>
          <a:xfrm>
            <a:off x="0" y="-28801"/>
            <a:ext cx="12164991" cy="475568"/>
            <a:chOff x="0" y="-28801"/>
            <a:chExt cx="12164991" cy="475568"/>
          </a:xfrm>
        </p:grpSpPr>
        <p:grpSp>
          <p:nvGrpSpPr>
            <p:cNvPr id="6" name="Group 5">
              <a:extLst>
                <a:ext uri="{FF2B5EF4-FFF2-40B4-BE49-F238E27FC236}">
                  <a16:creationId xmlns:a16="http://schemas.microsoft.com/office/drawing/2014/main" id="{8FB32F4C-AE93-44BD-B2D4-1E6EAC5E2820}"/>
                </a:ext>
              </a:extLst>
            </p:cNvPr>
            <p:cNvGrpSpPr/>
            <p:nvPr/>
          </p:nvGrpSpPr>
          <p:grpSpPr>
            <a:xfrm>
              <a:off x="0" y="-28801"/>
              <a:ext cx="12164991" cy="475568"/>
              <a:chOff x="0" y="-28801"/>
              <a:chExt cx="12164991" cy="475568"/>
            </a:xfrm>
          </p:grpSpPr>
          <p:sp>
            <p:nvSpPr>
              <p:cNvPr id="8" name="TextBox 7">
                <a:extLst>
                  <a:ext uri="{FF2B5EF4-FFF2-40B4-BE49-F238E27FC236}">
                    <a16:creationId xmlns:a16="http://schemas.microsoft.com/office/drawing/2014/main" id="{136B59D2-EA94-4B3E-853F-1FFC5CE41A4B}"/>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 name="TextBox 8">
                <a:extLst>
                  <a:ext uri="{FF2B5EF4-FFF2-40B4-BE49-F238E27FC236}">
                    <a16:creationId xmlns:a16="http://schemas.microsoft.com/office/drawing/2014/main" id="{E86D7A87-FA39-4EB0-9B15-C0C156DC0867}"/>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0" name="TextBox 9">
                <a:extLst>
                  <a:ext uri="{FF2B5EF4-FFF2-40B4-BE49-F238E27FC236}">
                    <a16:creationId xmlns:a16="http://schemas.microsoft.com/office/drawing/2014/main" id="{2B2F9E30-E067-4B87-890F-282F8A25B6E9}"/>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1" name="TextBox 10">
                <a:extLst>
                  <a:ext uri="{FF2B5EF4-FFF2-40B4-BE49-F238E27FC236}">
                    <a16:creationId xmlns:a16="http://schemas.microsoft.com/office/drawing/2014/main" id="{AF06346B-757A-44C7-B949-E0B312CCA5E3}"/>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2" name="TextBox 11">
                <a:extLst>
                  <a:ext uri="{FF2B5EF4-FFF2-40B4-BE49-F238E27FC236}">
                    <a16:creationId xmlns:a16="http://schemas.microsoft.com/office/drawing/2014/main" id="{CDEC7FE7-3AEC-4CBB-9762-94D067C06065}"/>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7" name="Rectangle 6">
              <a:extLst>
                <a:ext uri="{FF2B5EF4-FFF2-40B4-BE49-F238E27FC236}">
                  <a16:creationId xmlns:a16="http://schemas.microsoft.com/office/drawing/2014/main" id="{2B5B8E7B-363D-453A-994D-C608307FEAF8}"/>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42167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0/0f/Salt_marsh%2C_Core_Banks.jpg">
            <a:extLst>
              <a:ext uri="{FF2B5EF4-FFF2-40B4-BE49-F238E27FC236}">
                <a16:creationId xmlns:a16="http://schemas.microsoft.com/office/drawing/2014/main" id="{31EAB000-75DD-40C2-AB3E-A11C90C2A49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 b="492"/>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C1C46E9-847F-3F44-89DE-BFD7375C660C}"/>
              </a:ext>
            </a:extLst>
          </p:cNvPr>
          <p:cNvSpPr txBox="1"/>
          <p:nvPr/>
        </p:nvSpPr>
        <p:spPr>
          <a:xfrm>
            <a:off x="1" y="290644"/>
            <a:ext cx="12191999" cy="6771084"/>
          </a:xfrm>
          <a:prstGeom prst="rect">
            <a:avLst/>
          </a:prstGeom>
          <a:solidFill>
            <a:srgbClr val="E2F0D9">
              <a:alpha val="60000"/>
            </a:srgbClr>
          </a:solidFill>
        </p:spPr>
        <p:txBody>
          <a:bodyPr wrap="square" rtlCol="0">
            <a:spAutoFit/>
          </a:bodyPr>
          <a:lstStyle/>
          <a:p>
            <a:pPr algn="ctr"/>
            <a:endParaRPr lang="en-US" sz="2000" b="1" dirty="0">
              <a:solidFill>
                <a:sysClr val="windowText" lastClr="000000"/>
              </a:solidFill>
            </a:endParaRPr>
          </a:p>
          <a:p>
            <a:pPr algn="ctr"/>
            <a:r>
              <a:rPr lang="en-US" sz="4400" b="1" dirty="0">
                <a:solidFill>
                  <a:schemeClr val="bg2">
                    <a:lumMod val="50000"/>
                  </a:schemeClr>
                </a:solidFill>
              </a:rPr>
              <a:t>Salt marshes, coastal ecosystems with salt &amp; water-tolerant plants (shown in this background image) provide numerous ecosystem services. </a:t>
            </a:r>
          </a:p>
          <a:p>
            <a:pPr algn="ctr"/>
            <a:endParaRPr lang="en-US" sz="2000" b="1" dirty="0">
              <a:solidFill>
                <a:schemeClr val="bg2">
                  <a:lumMod val="50000"/>
                </a:schemeClr>
              </a:solidFill>
            </a:endParaRPr>
          </a:p>
          <a:p>
            <a:pPr algn="ctr"/>
            <a:r>
              <a:rPr lang="en-US" sz="4400" b="1" dirty="0">
                <a:solidFill>
                  <a:schemeClr val="bg2">
                    <a:lumMod val="50000"/>
                  </a:schemeClr>
                </a:solidFill>
              </a:rPr>
              <a:t>To understand salt marsh ecosystem services, we first must know about salt marshes and tides.</a:t>
            </a:r>
          </a:p>
          <a:p>
            <a:pPr algn="ctr"/>
            <a:endParaRPr lang="en-US" b="1" dirty="0">
              <a:solidFill>
                <a:sysClr val="windowText" lastClr="000000"/>
              </a:solidFill>
            </a:endParaRPr>
          </a:p>
          <a:p>
            <a:pPr algn="ctr"/>
            <a:r>
              <a:rPr lang="en-US" sz="4400" b="1" dirty="0">
                <a:solidFill>
                  <a:sysClr val="windowText" lastClr="000000"/>
                </a:solidFill>
              </a:rPr>
              <a:t>First, we will watch a salt marsh during a complete tidal cycle, as water rises and falls with the tide.</a:t>
            </a:r>
          </a:p>
          <a:p>
            <a:pPr algn="ctr"/>
            <a:r>
              <a:rPr lang="en-US" sz="4400" b="1" dirty="0">
                <a:solidFill>
                  <a:sysClr val="windowText" lastClr="000000"/>
                </a:solidFill>
              </a:rPr>
              <a:t> </a:t>
            </a:r>
          </a:p>
          <a:p>
            <a:pPr algn="ctr"/>
            <a:endParaRPr lang="en-US" sz="2400" b="1" dirty="0">
              <a:solidFill>
                <a:sysClr val="windowText" lastClr="000000"/>
              </a:solidFill>
            </a:endParaRPr>
          </a:p>
        </p:txBody>
      </p:sp>
      <p:sp>
        <p:nvSpPr>
          <p:cNvPr id="3" name="TextBox 2">
            <a:extLst>
              <a:ext uri="{FF2B5EF4-FFF2-40B4-BE49-F238E27FC236}">
                <a16:creationId xmlns:a16="http://schemas.microsoft.com/office/drawing/2014/main" id="{E8A92E3A-ABEA-4199-B8EF-0F061100609E}"/>
              </a:ext>
            </a:extLst>
          </p:cNvPr>
          <p:cNvSpPr txBox="1"/>
          <p:nvPr/>
        </p:nvSpPr>
        <p:spPr>
          <a:xfrm>
            <a:off x="448056" y="6503386"/>
            <a:ext cx="11521440" cy="369332"/>
          </a:xfrm>
          <a:prstGeom prst="rect">
            <a:avLst/>
          </a:prstGeom>
          <a:noFill/>
        </p:spPr>
        <p:txBody>
          <a:bodyPr wrap="square" rtlCol="0">
            <a:spAutoFit/>
          </a:bodyPr>
          <a:lstStyle/>
          <a:p>
            <a:r>
              <a:rPr lang="en-US" dirty="0"/>
              <a:t>Photo information: Core Banks, NC; taken by John </a:t>
            </a:r>
            <a:r>
              <a:rPr lang="en-US" dirty="0" err="1"/>
              <a:t>Buie</a:t>
            </a:r>
            <a:r>
              <a:rPr lang="en-US" dirty="0"/>
              <a:t>, under Creative Commons Attribution 2.0 Generic license.</a:t>
            </a:r>
          </a:p>
        </p:txBody>
      </p:sp>
      <p:grpSp>
        <p:nvGrpSpPr>
          <p:cNvPr id="5" name="Group 4">
            <a:extLst>
              <a:ext uri="{FF2B5EF4-FFF2-40B4-BE49-F238E27FC236}">
                <a16:creationId xmlns:a16="http://schemas.microsoft.com/office/drawing/2014/main" id="{3088E54B-682C-456C-8C9E-E963E6FEE84C}"/>
              </a:ext>
            </a:extLst>
          </p:cNvPr>
          <p:cNvGrpSpPr/>
          <p:nvPr/>
        </p:nvGrpSpPr>
        <p:grpSpPr>
          <a:xfrm>
            <a:off x="0" y="-28801"/>
            <a:ext cx="12164991" cy="475568"/>
            <a:chOff x="0" y="-28801"/>
            <a:chExt cx="12164991" cy="475568"/>
          </a:xfrm>
        </p:grpSpPr>
        <p:grpSp>
          <p:nvGrpSpPr>
            <p:cNvPr id="6" name="Group 5">
              <a:extLst>
                <a:ext uri="{FF2B5EF4-FFF2-40B4-BE49-F238E27FC236}">
                  <a16:creationId xmlns:a16="http://schemas.microsoft.com/office/drawing/2014/main" id="{8FB32F4C-AE93-44BD-B2D4-1E6EAC5E2820}"/>
                </a:ext>
              </a:extLst>
            </p:cNvPr>
            <p:cNvGrpSpPr/>
            <p:nvPr/>
          </p:nvGrpSpPr>
          <p:grpSpPr>
            <a:xfrm>
              <a:off x="0" y="-28801"/>
              <a:ext cx="12164991" cy="475568"/>
              <a:chOff x="0" y="-28801"/>
              <a:chExt cx="12164991" cy="475568"/>
            </a:xfrm>
          </p:grpSpPr>
          <p:sp>
            <p:nvSpPr>
              <p:cNvPr id="8" name="TextBox 7">
                <a:extLst>
                  <a:ext uri="{FF2B5EF4-FFF2-40B4-BE49-F238E27FC236}">
                    <a16:creationId xmlns:a16="http://schemas.microsoft.com/office/drawing/2014/main" id="{136B59D2-EA94-4B3E-853F-1FFC5CE41A4B}"/>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 name="TextBox 8">
                <a:extLst>
                  <a:ext uri="{FF2B5EF4-FFF2-40B4-BE49-F238E27FC236}">
                    <a16:creationId xmlns:a16="http://schemas.microsoft.com/office/drawing/2014/main" id="{E86D7A87-FA39-4EB0-9B15-C0C156DC0867}"/>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0" name="TextBox 9">
                <a:extLst>
                  <a:ext uri="{FF2B5EF4-FFF2-40B4-BE49-F238E27FC236}">
                    <a16:creationId xmlns:a16="http://schemas.microsoft.com/office/drawing/2014/main" id="{2B2F9E30-E067-4B87-890F-282F8A25B6E9}"/>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1" name="TextBox 10">
                <a:extLst>
                  <a:ext uri="{FF2B5EF4-FFF2-40B4-BE49-F238E27FC236}">
                    <a16:creationId xmlns:a16="http://schemas.microsoft.com/office/drawing/2014/main" id="{AF06346B-757A-44C7-B949-E0B312CCA5E3}"/>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2" name="TextBox 11">
                <a:extLst>
                  <a:ext uri="{FF2B5EF4-FFF2-40B4-BE49-F238E27FC236}">
                    <a16:creationId xmlns:a16="http://schemas.microsoft.com/office/drawing/2014/main" id="{CDEC7FE7-3AEC-4CBB-9762-94D067C06065}"/>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7" name="Rectangle 6">
              <a:extLst>
                <a:ext uri="{FF2B5EF4-FFF2-40B4-BE49-F238E27FC236}">
                  <a16:creationId xmlns:a16="http://schemas.microsoft.com/office/drawing/2014/main" id="{2B5B8E7B-363D-453A-994D-C608307FEAF8}"/>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388105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3D8A1D7-BC06-4FFE-8863-D584AE8EAFCE}"/>
              </a:ext>
            </a:extLst>
          </p:cNvPr>
          <p:cNvGrpSpPr/>
          <p:nvPr/>
        </p:nvGrpSpPr>
        <p:grpSpPr>
          <a:xfrm>
            <a:off x="5575954" y="79400"/>
            <a:ext cx="6545342" cy="6699200"/>
            <a:chOff x="5575954" y="79400"/>
            <a:chExt cx="6545342" cy="6699200"/>
          </a:xfrm>
        </p:grpSpPr>
        <p:sp>
          <p:nvSpPr>
            <p:cNvPr id="2" name="Rectangle 1">
              <a:extLst>
                <a:ext uri="{FF2B5EF4-FFF2-40B4-BE49-F238E27FC236}">
                  <a16:creationId xmlns:a16="http://schemas.microsoft.com/office/drawing/2014/main" id="{FBE1CC93-ACF0-4939-B288-1A72E42947A6}"/>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38C79C0-D19F-480F-BBDA-690BE843A7A6}"/>
                </a:ext>
              </a:extLst>
            </p:cNvPr>
            <p:cNvPicPr>
              <a:picLocks noChangeAspect="1"/>
            </p:cNvPicPr>
            <p:nvPr/>
          </p:nvPicPr>
          <p:blipFill>
            <a:blip r:embed="rId2"/>
            <a:stretch>
              <a:fillRect/>
            </a:stretch>
          </p:blipFill>
          <p:spPr>
            <a:xfrm>
              <a:off x="5618374" y="79400"/>
              <a:ext cx="6460503" cy="6234386"/>
            </a:xfrm>
            <a:prstGeom prst="rect">
              <a:avLst/>
            </a:prstGeom>
          </p:spPr>
        </p:pic>
        <p:sp>
          <p:nvSpPr>
            <p:cNvPr id="6" name="TextBox 5">
              <a:extLst>
                <a:ext uri="{FF2B5EF4-FFF2-40B4-BE49-F238E27FC236}">
                  <a16:creationId xmlns:a16="http://schemas.microsoft.com/office/drawing/2014/main" id="{27E1840B-D348-4571-9633-A1E73AAC6822}"/>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a:t>
              </a:r>
            </a:p>
          </p:txBody>
        </p:sp>
      </p:grpSp>
      <p:grpSp>
        <p:nvGrpSpPr>
          <p:cNvPr id="7" name="Group 6">
            <a:extLst>
              <a:ext uri="{FF2B5EF4-FFF2-40B4-BE49-F238E27FC236}">
                <a16:creationId xmlns:a16="http://schemas.microsoft.com/office/drawing/2014/main" id="{ACE8ADB2-C603-434B-AB83-0E13E8BAE0C7}"/>
              </a:ext>
            </a:extLst>
          </p:cNvPr>
          <p:cNvGrpSpPr/>
          <p:nvPr/>
        </p:nvGrpSpPr>
        <p:grpSpPr>
          <a:xfrm>
            <a:off x="0" y="-28801"/>
            <a:ext cx="12164991" cy="475568"/>
            <a:chOff x="0" y="-28801"/>
            <a:chExt cx="12164991" cy="475568"/>
          </a:xfrm>
        </p:grpSpPr>
        <p:grpSp>
          <p:nvGrpSpPr>
            <p:cNvPr id="8" name="Group 7">
              <a:extLst>
                <a:ext uri="{FF2B5EF4-FFF2-40B4-BE49-F238E27FC236}">
                  <a16:creationId xmlns:a16="http://schemas.microsoft.com/office/drawing/2014/main" id="{F02C3A41-1C7F-4063-B050-F952356C0582}"/>
                </a:ext>
              </a:extLst>
            </p:cNvPr>
            <p:cNvGrpSpPr/>
            <p:nvPr/>
          </p:nvGrpSpPr>
          <p:grpSpPr>
            <a:xfrm>
              <a:off x="0" y="-28801"/>
              <a:ext cx="12164991" cy="475568"/>
              <a:chOff x="0" y="-28801"/>
              <a:chExt cx="12164991" cy="475568"/>
            </a:xfrm>
          </p:grpSpPr>
          <p:sp>
            <p:nvSpPr>
              <p:cNvPr id="10" name="TextBox 9">
                <a:extLst>
                  <a:ext uri="{FF2B5EF4-FFF2-40B4-BE49-F238E27FC236}">
                    <a16:creationId xmlns:a16="http://schemas.microsoft.com/office/drawing/2014/main" id="{BC4461C2-EFBA-4344-A90F-EC1ED37DDF57}"/>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DDED587C-F012-4814-9D3F-089A7B9A052A}"/>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2" name="TextBox 11">
                <a:extLst>
                  <a:ext uri="{FF2B5EF4-FFF2-40B4-BE49-F238E27FC236}">
                    <a16:creationId xmlns:a16="http://schemas.microsoft.com/office/drawing/2014/main" id="{D9E540CE-BD0D-467D-8FE3-2D023E2EBEB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3" name="TextBox 12">
                <a:extLst>
                  <a:ext uri="{FF2B5EF4-FFF2-40B4-BE49-F238E27FC236}">
                    <a16:creationId xmlns:a16="http://schemas.microsoft.com/office/drawing/2014/main" id="{B8FFCBEC-FF61-43D0-AC4C-37086F2AC1CF}"/>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4" name="TextBox 13">
                <a:extLst>
                  <a:ext uri="{FF2B5EF4-FFF2-40B4-BE49-F238E27FC236}">
                    <a16:creationId xmlns:a16="http://schemas.microsoft.com/office/drawing/2014/main" id="{1585E2C8-B9FE-4CA3-8D95-D5B2C432F8EA}"/>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 name="Rectangle 8">
              <a:extLst>
                <a:ext uri="{FF2B5EF4-FFF2-40B4-BE49-F238E27FC236}">
                  <a16:creationId xmlns:a16="http://schemas.microsoft.com/office/drawing/2014/main" id="{57593244-C8A7-4C71-A178-E132D3D27AEB}"/>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37567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3D8A1D7-BC06-4FFE-8863-D584AE8EAFCE}"/>
              </a:ext>
            </a:extLst>
          </p:cNvPr>
          <p:cNvGrpSpPr/>
          <p:nvPr/>
        </p:nvGrpSpPr>
        <p:grpSpPr>
          <a:xfrm>
            <a:off x="5575954" y="79400"/>
            <a:ext cx="6545342" cy="6699200"/>
            <a:chOff x="5575954" y="79400"/>
            <a:chExt cx="6545342" cy="6699200"/>
          </a:xfrm>
        </p:grpSpPr>
        <p:sp>
          <p:nvSpPr>
            <p:cNvPr id="2" name="Rectangle 1">
              <a:extLst>
                <a:ext uri="{FF2B5EF4-FFF2-40B4-BE49-F238E27FC236}">
                  <a16:creationId xmlns:a16="http://schemas.microsoft.com/office/drawing/2014/main" id="{FBE1CC93-ACF0-4939-B288-1A72E42947A6}"/>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38C79C0-D19F-480F-BBDA-690BE843A7A6}"/>
                </a:ext>
              </a:extLst>
            </p:cNvPr>
            <p:cNvPicPr>
              <a:picLocks noChangeAspect="1"/>
            </p:cNvPicPr>
            <p:nvPr/>
          </p:nvPicPr>
          <p:blipFill>
            <a:blip r:embed="rId2"/>
            <a:stretch>
              <a:fillRect/>
            </a:stretch>
          </p:blipFill>
          <p:spPr>
            <a:xfrm>
              <a:off x="5618374" y="79400"/>
              <a:ext cx="6460503" cy="6234386"/>
            </a:xfrm>
            <a:prstGeom prst="rect">
              <a:avLst/>
            </a:prstGeom>
          </p:spPr>
        </p:pic>
        <p:sp>
          <p:nvSpPr>
            <p:cNvPr id="6" name="TextBox 5">
              <a:extLst>
                <a:ext uri="{FF2B5EF4-FFF2-40B4-BE49-F238E27FC236}">
                  <a16:creationId xmlns:a16="http://schemas.microsoft.com/office/drawing/2014/main" id="{27E1840B-D348-4571-9633-A1E73AAC6822}"/>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a:t>
              </a:r>
            </a:p>
          </p:txBody>
        </p:sp>
      </p:grpSp>
      <p:sp>
        <p:nvSpPr>
          <p:cNvPr id="7" name="TextBox 6">
            <a:extLst>
              <a:ext uri="{FF2B5EF4-FFF2-40B4-BE49-F238E27FC236}">
                <a16:creationId xmlns:a16="http://schemas.microsoft.com/office/drawing/2014/main" id="{0248265F-BC19-4D78-A6B5-B8AFEC4C8341}"/>
              </a:ext>
            </a:extLst>
          </p:cNvPr>
          <p:cNvSpPr txBox="1"/>
          <p:nvPr/>
        </p:nvSpPr>
        <p:spPr>
          <a:xfrm>
            <a:off x="70704" y="527253"/>
            <a:ext cx="5547670" cy="5509200"/>
          </a:xfrm>
          <a:prstGeom prst="rect">
            <a:avLst/>
          </a:prstGeom>
          <a:noFill/>
        </p:spPr>
        <p:txBody>
          <a:bodyPr wrap="square" rtlCol="0">
            <a:spAutoFit/>
          </a:bodyPr>
          <a:lstStyle/>
          <a:p>
            <a:r>
              <a:rPr lang="en-US" sz="3600" dirty="0">
                <a:solidFill>
                  <a:schemeClr val="bg1"/>
                </a:solidFill>
              </a:rPr>
              <a:t>Next to #1 and #2 on your handout, write the answers to: </a:t>
            </a:r>
          </a:p>
          <a:p>
            <a:endParaRPr lang="en-US" sz="2800" dirty="0">
              <a:solidFill>
                <a:schemeClr val="bg1"/>
              </a:solidFill>
            </a:endParaRPr>
          </a:p>
          <a:p>
            <a:r>
              <a:rPr lang="en-US" sz="2800" dirty="0">
                <a:solidFill>
                  <a:schemeClr val="bg1"/>
                </a:solidFill>
              </a:rPr>
              <a:t>1) Looking at the GIF on the right, describe what happens to a salt marsh during the high tide and during the low tide.</a:t>
            </a:r>
          </a:p>
          <a:p>
            <a:endParaRPr lang="en-US" sz="2000" dirty="0">
              <a:solidFill>
                <a:schemeClr val="bg1"/>
              </a:solidFill>
            </a:endParaRPr>
          </a:p>
          <a:p>
            <a:r>
              <a:rPr lang="en-US" sz="2800" dirty="0">
                <a:solidFill>
                  <a:schemeClr val="bg1"/>
                </a:solidFill>
              </a:rPr>
              <a:t>2) Make a hypothesis about what the incoming water (during high tide) delivers to a salt marsh.</a:t>
            </a:r>
          </a:p>
        </p:txBody>
      </p:sp>
      <p:grpSp>
        <p:nvGrpSpPr>
          <p:cNvPr id="8" name="Group 7">
            <a:extLst>
              <a:ext uri="{FF2B5EF4-FFF2-40B4-BE49-F238E27FC236}">
                <a16:creationId xmlns:a16="http://schemas.microsoft.com/office/drawing/2014/main" id="{67809EE5-7BE1-4149-830B-56B04A1B433A}"/>
              </a:ext>
            </a:extLst>
          </p:cNvPr>
          <p:cNvGrpSpPr/>
          <p:nvPr/>
        </p:nvGrpSpPr>
        <p:grpSpPr>
          <a:xfrm>
            <a:off x="0" y="-28801"/>
            <a:ext cx="12164991" cy="475568"/>
            <a:chOff x="0" y="-28801"/>
            <a:chExt cx="12164991" cy="475568"/>
          </a:xfrm>
        </p:grpSpPr>
        <p:grpSp>
          <p:nvGrpSpPr>
            <p:cNvPr id="9" name="Group 8">
              <a:extLst>
                <a:ext uri="{FF2B5EF4-FFF2-40B4-BE49-F238E27FC236}">
                  <a16:creationId xmlns:a16="http://schemas.microsoft.com/office/drawing/2014/main" id="{59003392-AD93-4B0A-A4AE-A1A9D21B09BE}"/>
                </a:ext>
              </a:extLst>
            </p:cNvPr>
            <p:cNvGrpSpPr/>
            <p:nvPr/>
          </p:nvGrpSpPr>
          <p:grpSpPr>
            <a:xfrm>
              <a:off x="0" y="-28801"/>
              <a:ext cx="12164991" cy="475568"/>
              <a:chOff x="0" y="-28801"/>
              <a:chExt cx="12164991" cy="475568"/>
            </a:xfrm>
          </p:grpSpPr>
          <p:sp>
            <p:nvSpPr>
              <p:cNvPr id="11" name="TextBox 10">
                <a:extLst>
                  <a:ext uri="{FF2B5EF4-FFF2-40B4-BE49-F238E27FC236}">
                    <a16:creationId xmlns:a16="http://schemas.microsoft.com/office/drawing/2014/main" id="{9FA250D7-AB85-45D8-86CC-07DB96B8E6C9}"/>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2" name="TextBox 11">
                <a:extLst>
                  <a:ext uri="{FF2B5EF4-FFF2-40B4-BE49-F238E27FC236}">
                    <a16:creationId xmlns:a16="http://schemas.microsoft.com/office/drawing/2014/main" id="{9BDB7E22-38F9-418E-8976-6AEFA68FA3F7}"/>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3" name="TextBox 12">
                <a:extLst>
                  <a:ext uri="{FF2B5EF4-FFF2-40B4-BE49-F238E27FC236}">
                    <a16:creationId xmlns:a16="http://schemas.microsoft.com/office/drawing/2014/main" id="{27A5C537-13AE-4BBA-8212-04AE89F57A6F}"/>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4" name="TextBox 13">
                <a:extLst>
                  <a:ext uri="{FF2B5EF4-FFF2-40B4-BE49-F238E27FC236}">
                    <a16:creationId xmlns:a16="http://schemas.microsoft.com/office/drawing/2014/main" id="{20492954-62F3-4741-B5D7-19F2D7DDAC9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5" name="TextBox 14">
                <a:extLst>
                  <a:ext uri="{FF2B5EF4-FFF2-40B4-BE49-F238E27FC236}">
                    <a16:creationId xmlns:a16="http://schemas.microsoft.com/office/drawing/2014/main" id="{D647CABC-589A-4F4F-812B-3C0D113ABA91}"/>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10" name="Rectangle 9">
              <a:extLst>
                <a:ext uri="{FF2B5EF4-FFF2-40B4-BE49-F238E27FC236}">
                  <a16:creationId xmlns:a16="http://schemas.microsoft.com/office/drawing/2014/main" id="{BEC61A1A-619E-4E89-8095-341A9D750C3D}"/>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851955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3D8A1D7-BC06-4FFE-8863-D584AE8EAFCE}"/>
              </a:ext>
            </a:extLst>
          </p:cNvPr>
          <p:cNvGrpSpPr/>
          <p:nvPr/>
        </p:nvGrpSpPr>
        <p:grpSpPr>
          <a:xfrm>
            <a:off x="5575954" y="79400"/>
            <a:ext cx="6545342" cy="6699200"/>
            <a:chOff x="5575954" y="79400"/>
            <a:chExt cx="6545342" cy="6699200"/>
          </a:xfrm>
        </p:grpSpPr>
        <p:sp>
          <p:nvSpPr>
            <p:cNvPr id="2" name="Rectangle 1">
              <a:extLst>
                <a:ext uri="{FF2B5EF4-FFF2-40B4-BE49-F238E27FC236}">
                  <a16:creationId xmlns:a16="http://schemas.microsoft.com/office/drawing/2014/main" id="{FBE1CC93-ACF0-4939-B288-1A72E42947A6}"/>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38C79C0-D19F-480F-BBDA-690BE843A7A6}"/>
                </a:ext>
              </a:extLst>
            </p:cNvPr>
            <p:cNvPicPr>
              <a:picLocks noChangeAspect="1"/>
            </p:cNvPicPr>
            <p:nvPr/>
          </p:nvPicPr>
          <p:blipFill>
            <a:blip r:embed="rId2"/>
            <a:stretch>
              <a:fillRect/>
            </a:stretch>
          </p:blipFill>
          <p:spPr>
            <a:xfrm>
              <a:off x="5618374" y="79400"/>
              <a:ext cx="6460503" cy="6234386"/>
            </a:xfrm>
            <a:prstGeom prst="rect">
              <a:avLst/>
            </a:prstGeom>
          </p:spPr>
        </p:pic>
        <p:sp>
          <p:nvSpPr>
            <p:cNvPr id="6" name="TextBox 5">
              <a:extLst>
                <a:ext uri="{FF2B5EF4-FFF2-40B4-BE49-F238E27FC236}">
                  <a16:creationId xmlns:a16="http://schemas.microsoft.com/office/drawing/2014/main" id="{27E1840B-D348-4571-9633-A1E73AAC6822}"/>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a:t>
              </a:r>
            </a:p>
          </p:txBody>
        </p:sp>
      </p:grpSp>
      <p:sp>
        <p:nvSpPr>
          <p:cNvPr id="7" name="TextBox 6">
            <a:extLst>
              <a:ext uri="{FF2B5EF4-FFF2-40B4-BE49-F238E27FC236}">
                <a16:creationId xmlns:a16="http://schemas.microsoft.com/office/drawing/2014/main" id="{0248265F-BC19-4D78-A6B5-B8AFEC4C8341}"/>
              </a:ext>
            </a:extLst>
          </p:cNvPr>
          <p:cNvSpPr txBox="1"/>
          <p:nvPr/>
        </p:nvSpPr>
        <p:spPr>
          <a:xfrm>
            <a:off x="113121" y="579706"/>
            <a:ext cx="5505253" cy="4401205"/>
          </a:xfrm>
          <a:prstGeom prst="rect">
            <a:avLst/>
          </a:prstGeom>
          <a:noFill/>
        </p:spPr>
        <p:txBody>
          <a:bodyPr wrap="square" rtlCol="0">
            <a:spAutoFit/>
          </a:bodyPr>
          <a:lstStyle/>
          <a:p>
            <a:r>
              <a:rPr lang="en-US" sz="2400" dirty="0">
                <a:solidFill>
                  <a:schemeClr val="bg1"/>
                </a:solidFill>
              </a:rPr>
              <a:t>1) Looking at the GIF on the right, describe what happens to a salt marsh during the high tide and during the low tide.</a:t>
            </a:r>
          </a:p>
          <a:p>
            <a:r>
              <a:rPr lang="en-US" sz="3400" dirty="0">
                <a:solidFill>
                  <a:schemeClr val="accent6">
                    <a:lumMod val="40000"/>
                    <a:lumOff val="60000"/>
                  </a:schemeClr>
                </a:solidFill>
              </a:rPr>
              <a:t>Salt marshes are flooded during high tide (when water levels are high), and are dry during low tide. </a:t>
            </a:r>
            <a:endParaRPr lang="en-US" sz="3400" dirty="0">
              <a:solidFill>
                <a:schemeClr val="bg1"/>
              </a:solidFill>
            </a:endParaRPr>
          </a:p>
          <a:p>
            <a:r>
              <a:rPr lang="en-US" sz="2400" dirty="0">
                <a:solidFill>
                  <a:schemeClr val="bg1"/>
                </a:solidFill>
              </a:rPr>
              <a:t>2) Make a hypothesis about what the incoming water (during high tide) delivers to a salt marsh. </a:t>
            </a:r>
          </a:p>
        </p:txBody>
      </p:sp>
      <p:grpSp>
        <p:nvGrpSpPr>
          <p:cNvPr id="8" name="Group 7">
            <a:extLst>
              <a:ext uri="{FF2B5EF4-FFF2-40B4-BE49-F238E27FC236}">
                <a16:creationId xmlns:a16="http://schemas.microsoft.com/office/drawing/2014/main" id="{6400A7EF-E986-445A-9AA2-367ED152F175}"/>
              </a:ext>
            </a:extLst>
          </p:cNvPr>
          <p:cNvGrpSpPr/>
          <p:nvPr/>
        </p:nvGrpSpPr>
        <p:grpSpPr>
          <a:xfrm>
            <a:off x="0" y="-28801"/>
            <a:ext cx="12164991" cy="475568"/>
            <a:chOff x="0" y="-28801"/>
            <a:chExt cx="12164991" cy="475568"/>
          </a:xfrm>
        </p:grpSpPr>
        <p:grpSp>
          <p:nvGrpSpPr>
            <p:cNvPr id="9" name="Group 8">
              <a:extLst>
                <a:ext uri="{FF2B5EF4-FFF2-40B4-BE49-F238E27FC236}">
                  <a16:creationId xmlns:a16="http://schemas.microsoft.com/office/drawing/2014/main" id="{BC6FB0A5-A301-4335-8AA9-7D704BF49692}"/>
                </a:ext>
              </a:extLst>
            </p:cNvPr>
            <p:cNvGrpSpPr/>
            <p:nvPr/>
          </p:nvGrpSpPr>
          <p:grpSpPr>
            <a:xfrm>
              <a:off x="0" y="-28801"/>
              <a:ext cx="12164991" cy="475568"/>
              <a:chOff x="0" y="-28801"/>
              <a:chExt cx="12164991" cy="475568"/>
            </a:xfrm>
          </p:grpSpPr>
          <p:sp>
            <p:nvSpPr>
              <p:cNvPr id="11" name="TextBox 10">
                <a:extLst>
                  <a:ext uri="{FF2B5EF4-FFF2-40B4-BE49-F238E27FC236}">
                    <a16:creationId xmlns:a16="http://schemas.microsoft.com/office/drawing/2014/main" id="{38F9BC6A-C452-4174-81F7-BF77D6BF8504}"/>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2" name="TextBox 11">
                <a:extLst>
                  <a:ext uri="{FF2B5EF4-FFF2-40B4-BE49-F238E27FC236}">
                    <a16:creationId xmlns:a16="http://schemas.microsoft.com/office/drawing/2014/main" id="{4792E64A-D858-466D-ACE8-73A231194290}"/>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3" name="TextBox 12">
                <a:extLst>
                  <a:ext uri="{FF2B5EF4-FFF2-40B4-BE49-F238E27FC236}">
                    <a16:creationId xmlns:a16="http://schemas.microsoft.com/office/drawing/2014/main" id="{F5AFE298-FFC7-4B31-A8D3-1DE346AF347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4" name="TextBox 13">
                <a:extLst>
                  <a:ext uri="{FF2B5EF4-FFF2-40B4-BE49-F238E27FC236}">
                    <a16:creationId xmlns:a16="http://schemas.microsoft.com/office/drawing/2014/main" id="{5172CBC8-6D67-4C6A-AB80-C47E781B4566}"/>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5" name="TextBox 14">
                <a:extLst>
                  <a:ext uri="{FF2B5EF4-FFF2-40B4-BE49-F238E27FC236}">
                    <a16:creationId xmlns:a16="http://schemas.microsoft.com/office/drawing/2014/main" id="{690BDE5A-1C7F-485F-A435-4F40130561AC}"/>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10" name="Rectangle 9">
              <a:extLst>
                <a:ext uri="{FF2B5EF4-FFF2-40B4-BE49-F238E27FC236}">
                  <a16:creationId xmlns:a16="http://schemas.microsoft.com/office/drawing/2014/main" id="{38CC4E3C-FF3B-419D-9708-C1144BA05261}"/>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8259269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9F19A695-711B-4D2A-AC3C-92489DC69707}"/>
              </a:ext>
            </a:extLst>
          </p:cNvPr>
          <p:cNvSpPr txBox="1"/>
          <p:nvPr/>
        </p:nvSpPr>
        <p:spPr>
          <a:xfrm>
            <a:off x="108931" y="574644"/>
            <a:ext cx="5505253" cy="6370975"/>
          </a:xfrm>
          <a:prstGeom prst="rect">
            <a:avLst/>
          </a:prstGeom>
          <a:noFill/>
        </p:spPr>
        <p:txBody>
          <a:bodyPr wrap="square" rtlCol="0">
            <a:spAutoFit/>
          </a:bodyPr>
          <a:lstStyle/>
          <a:p>
            <a:r>
              <a:rPr lang="en-US" sz="2400" dirty="0">
                <a:solidFill>
                  <a:schemeClr val="bg1"/>
                </a:solidFill>
              </a:rPr>
              <a:t>1) Looking at the GIF on the right, describe what happens to a salt marsh during the high tide and during the low tide.</a:t>
            </a:r>
          </a:p>
          <a:p>
            <a:r>
              <a:rPr lang="en-US" sz="3400" dirty="0">
                <a:solidFill>
                  <a:schemeClr val="accent6">
                    <a:lumMod val="40000"/>
                    <a:lumOff val="60000"/>
                  </a:schemeClr>
                </a:solidFill>
              </a:rPr>
              <a:t>Salt marshes are flooded during high tide (when water levels are high), and are dry during low tide. </a:t>
            </a:r>
            <a:endParaRPr lang="en-US" sz="3400" dirty="0">
              <a:solidFill>
                <a:schemeClr val="bg1"/>
              </a:solidFill>
            </a:endParaRPr>
          </a:p>
          <a:p>
            <a:r>
              <a:rPr lang="en-US" sz="2400" dirty="0">
                <a:solidFill>
                  <a:schemeClr val="bg1"/>
                </a:solidFill>
              </a:rPr>
              <a:t>2) Make a hypothesis about what the incoming water (during high tide) delivers to a salt marsh. </a:t>
            </a:r>
          </a:p>
          <a:p>
            <a:pPr marL="342900" indent="-342900">
              <a:buFont typeface="Arial" panose="020B0604020202020204" pitchFamily="34" charset="0"/>
              <a:buChar char="•"/>
            </a:pPr>
            <a:r>
              <a:rPr lang="en-US" sz="3200" dirty="0">
                <a:solidFill>
                  <a:schemeClr val="accent6">
                    <a:lumMod val="40000"/>
                    <a:lumOff val="60000"/>
                  </a:schemeClr>
                </a:solidFill>
              </a:rPr>
              <a:t>Nutrients like nitrogen and phosphorus</a:t>
            </a:r>
          </a:p>
          <a:p>
            <a:pPr marL="342900" indent="-342900">
              <a:buFont typeface="Arial" panose="020B0604020202020204" pitchFamily="34" charset="0"/>
              <a:buChar char="•"/>
            </a:pPr>
            <a:r>
              <a:rPr lang="en-US" sz="3200" dirty="0">
                <a:solidFill>
                  <a:schemeClr val="accent6">
                    <a:lumMod val="40000"/>
                    <a:lumOff val="60000"/>
                  </a:schemeClr>
                </a:solidFill>
              </a:rPr>
              <a:t>Animals </a:t>
            </a:r>
          </a:p>
          <a:p>
            <a:pPr marL="342900" indent="-342900">
              <a:buFont typeface="Arial" panose="020B0604020202020204" pitchFamily="34" charset="0"/>
              <a:buChar char="•"/>
            </a:pPr>
            <a:r>
              <a:rPr lang="en-US" sz="3200" dirty="0">
                <a:solidFill>
                  <a:schemeClr val="accent6">
                    <a:lumMod val="40000"/>
                    <a:lumOff val="60000"/>
                  </a:schemeClr>
                </a:solidFill>
              </a:rPr>
              <a:t>Sediment</a:t>
            </a:r>
          </a:p>
        </p:txBody>
      </p:sp>
      <p:grpSp>
        <p:nvGrpSpPr>
          <p:cNvPr id="3" name="Group 2">
            <a:extLst>
              <a:ext uri="{FF2B5EF4-FFF2-40B4-BE49-F238E27FC236}">
                <a16:creationId xmlns:a16="http://schemas.microsoft.com/office/drawing/2014/main" id="{F3D8A1D7-BC06-4FFE-8863-D584AE8EAFCE}"/>
              </a:ext>
            </a:extLst>
          </p:cNvPr>
          <p:cNvGrpSpPr/>
          <p:nvPr/>
        </p:nvGrpSpPr>
        <p:grpSpPr>
          <a:xfrm>
            <a:off x="5575954" y="79400"/>
            <a:ext cx="6545342" cy="6699200"/>
            <a:chOff x="5575954" y="79400"/>
            <a:chExt cx="6545342" cy="6699200"/>
          </a:xfrm>
        </p:grpSpPr>
        <p:sp>
          <p:nvSpPr>
            <p:cNvPr id="2" name="Rectangle 1">
              <a:extLst>
                <a:ext uri="{FF2B5EF4-FFF2-40B4-BE49-F238E27FC236}">
                  <a16:creationId xmlns:a16="http://schemas.microsoft.com/office/drawing/2014/main" id="{FBE1CC93-ACF0-4939-B288-1A72E42947A6}"/>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38C79C0-D19F-480F-BBDA-690BE843A7A6}"/>
                </a:ext>
              </a:extLst>
            </p:cNvPr>
            <p:cNvPicPr>
              <a:picLocks noChangeAspect="1"/>
            </p:cNvPicPr>
            <p:nvPr/>
          </p:nvPicPr>
          <p:blipFill>
            <a:blip r:embed="rId3"/>
            <a:stretch>
              <a:fillRect/>
            </a:stretch>
          </p:blipFill>
          <p:spPr>
            <a:xfrm>
              <a:off x="5618374" y="79400"/>
              <a:ext cx="6460503" cy="6234386"/>
            </a:xfrm>
            <a:prstGeom prst="rect">
              <a:avLst/>
            </a:prstGeom>
          </p:spPr>
        </p:pic>
        <p:sp>
          <p:nvSpPr>
            <p:cNvPr id="6" name="TextBox 5">
              <a:extLst>
                <a:ext uri="{FF2B5EF4-FFF2-40B4-BE49-F238E27FC236}">
                  <a16:creationId xmlns:a16="http://schemas.microsoft.com/office/drawing/2014/main" id="{27E1840B-D348-4571-9633-A1E73AAC6822}"/>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15362" name="Picture 2" descr="Illustration of a man doing the salt marsh nekton survey.">
            <a:extLst>
              <a:ext uri="{FF2B5EF4-FFF2-40B4-BE49-F238E27FC236}">
                <a16:creationId xmlns:a16="http://schemas.microsoft.com/office/drawing/2014/main" id="{400B8A28-0CED-4CD5-89A3-9E8FAAC53B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A2CB085-3550-4E69-9892-EFF4494BCAE3}"/>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8" name="Picture 7">
            <a:extLst>
              <a:ext uri="{FF2B5EF4-FFF2-40B4-BE49-F238E27FC236}">
                <a16:creationId xmlns:a16="http://schemas.microsoft.com/office/drawing/2014/main" id="{59EAA45E-0413-4840-A4B4-64C54A350314}"/>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9" name="Picture 8">
            <a:extLst>
              <a:ext uri="{FF2B5EF4-FFF2-40B4-BE49-F238E27FC236}">
                <a16:creationId xmlns:a16="http://schemas.microsoft.com/office/drawing/2014/main" id="{D79E9A56-C11C-41CD-AC50-BB4AB81F1198}"/>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0" name="Picture 9">
            <a:extLst>
              <a:ext uri="{FF2B5EF4-FFF2-40B4-BE49-F238E27FC236}">
                <a16:creationId xmlns:a16="http://schemas.microsoft.com/office/drawing/2014/main" id="{1C78CE5E-0B1E-4C5B-8D88-B29717CCF128}"/>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2" name="Picture 11">
            <a:extLst>
              <a:ext uri="{FF2B5EF4-FFF2-40B4-BE49-F238E27FC236}">
                <a16:creationId xmlns:a16="http://schemas.microsoft.com/office/drawing/2014/main" id="{E9CE6982-8035-4CB1-B067-061667BDF371}"/>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5364" name="Picture 4" descr="Illustration of Acipenser oxyrinchus (Atlantic Sturgeon)">
            <a:extLst>
              <a:ext uri="{FF2B5EF4-FFF2-40B4-BE49-F238E27FC236}">
                <a16:creationId xmlns:a16="http://schemas.microsoft.com/office/drawing/2014/main" id="{0C198B32-2BC1-4766-A015-7309D740654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Illustration showing sediment inputs.">
            <a:extLst>
              <a:ext uri="{FF2B5EF4-FFF2-40B4-BE49-F238E27FC236}">
                <a16:creationId xmlns:a16="http://schemas.microsoft.com/office/drawing/2014/main" id="{5CDEFB83-8DF6-49F6-9D65-E6DCB6FDB96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5372" name="Picture 12" descr="Illustration of sediment particles">
            <a:extLst>
              <a:ext uri="{FF2B5EF4-FFF2-40B4-BE49-F238E27FC236}">
                <a16:creationId xmlns:a16="http://schemas.microsoft.com/office/drawing/2014/main" id="{ABD442C3-C8E4-4257-A0DE-144C30C2A38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5370" name="Picture 10" descr="Illustration showing sediment inputs.">
            <a:extLst>
              <a:ext uri="{FF2B5EF4-FFF2-40B4-BE49-F238E27FC236}">
                <a16:creationId xmlns:a16="http://schemas.microsoft.com/office/drawing/2014/main" id="{456C021E-C57F-42BD-9A57-ED00F3A1F30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B1B2107F-C6F6-4449-8488-6D759F47DB73}"/>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15" name="Picture 14">
            <a:extLst>
              <a:ext uri="{FF2B5EF4-FFF2-40B4-BE49-F238E27FC236}">
                <a16:creationId xmlns:a16="http://schemas.microsoft.com/office/drawing/2014/main" id="{EA9B4C61-489D-4818-8089-2BAB23F09E39}"/>
              </a:ext>
            </a:extLst>
          </p:cNvPr>
          <p:cNvPicPr>
            <a:picLocks noChangeAspect="1"/>
          </p:cNvPicPr>
          <p:nvPr/>
        </p:nvPicPr>
        <p:blipFill>
          <a:blip r:embed="rId15"/>
          <a:stretch>
            <a:fillRect/>
          </a:stretch>
        </p:blipFill>
        <p:spPr>
          <a:xfrm>
            <a:off x="7130823" y="3326044"/>
            <a:ext cx="492295" cy="357772"/>
          </a:xfrm>
          <a:prstGeom prst="rect">
            <a:avLst/>
          </a:prstGeom>
        </p:spPr>
      </p:pic>
      <p:pic>
        <p:nvPicPr>
          <p:cNvPr id="15374" name="Picture 14" descr="atlantic salmon eggs">
            <a:extLst>
              <a:ext uri="{FF2B5EF4-FFF2-40B4-BE49-F238E27FC236}">
                <a16:creationId xmlns:a16="http://schemas.microsoft.com/office/drawing/2014/main" id="{520AE9EC-BD5F-4D7B-B2F9-3FA1F46A02B3}"/>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grpSp>
        <p:nvGrpSpPr>
          <p:cNvPr id="21" name="Group 20">
            <a:extLst>
              <a:ext uri="{FF2B5EF4-FFF2-40B4-BE49-F238E27FC236}">
                <a16:creationId xmlns:a16="http://schemas.microsoft.com/office/drawing/2014/main" id="{E6904759-6321-4EE6-B355-F7480942DCB9}"/>
              </a:ext>
            </a:extLst>
          </p:cNvPr>
          <p:cNvGrpSpPr/>
          <p:nvPr/>
        </p:nvGrpSpPr>
        <p:grpSpPr>
          <a:xfrm>
            <a:off x="0" y="-28801"/>
            <a:ext cx="12164991" cy="475568"/>
            <a:chOff x="0" y="-28801"/>
            <a:chExt cx="12164991" cy="475568"/>
          </a:xfrm>
        </p:grpSpPr>
        <p:grpSp>
          <p:nvGrpSpPr>
            <p:cNvPr id="22" name="Group 21">
              <a:extLst>
                <a:ext uri="{FF2B5EF4-FFF2-40B4-BE49-F238E27FC236}">
                  <a16:creationId xmlns:a16="http://schemas.microsoft.com/office/drawing/2014/main" id="{4813B416-DE9E-429E-9DF5-AB72DF6912E4}"/>
                </a:ext>
              </a:extLst>
            </p:cNvPr>
            <p:cNvGrpSpPr/>
            <p:nvPr/>
          </p:nvGrpSpPr>
          <p:grpSpPr>
            <a:xfrm>
              <a:off x="0" y="-28801"/>
              <a:ext cx="12164991" cy="475568"/>
              <a:chOff x="0" y="-28801"/>
              <a:chExt cx="12164991" cy="475568"/>
            </a:xfrm>
          </p:grpSpPr>
          <p:sp>
            <p:nvSpPr>
              <p:cNvPr id="25" name="TextBox 24">
                <a:extLst>
                  <a:ext uri="{FF2B5EF4-FFF2-40B4-BE49-F238E27FC236}">
                    <a16:creationId xmlns:a16="http://schemas.microsoft.com/office/drawing/2014/main" id="{64CBAB62-30C5-4BF9-8668-C3C83D77798B}"/>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26" name="TextBox 25">
                <a:extLst>
                  <a:ext uri="{FF2B5EF4-FFF2-40B4-BE49-F238E27FC236}">
                    <a16:creationId xmlns:a16="http://schemas.microsoft.com/office/drawing/2014/main" id="{54225C72-15FE-440B-93D9-57524A5572A1}"/>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27" name="TextBox 26">
                <a:extLst>
                  <a:ext uri="{FF2B5EF4-FFF2-40B4-BE49-F238E27FC236}">
                    <a16:creationId xmlns:a16="http://schemas.microsoft.com/office/drawing/2014/main" id="{3F8C1EEB-721A-4EAD-9DD1-3BA99617D13E}"/>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28" name="TextBox 27">
                <a:extLst>
                  <a:ext uri="{FF2B5EF4-FFF2-40B4-BE49-F238E27FC236}">
                    <a16:creationId xmlns:a16="http://schemas.microsoft.com/office/drawing/2014/main" id="{E35891BB-D54D-463F-85D3-DFC55B7477F7}"/>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29" name="TextBox 28">
                <a:extLst>
                  <a:ext uri="{FF2B5EF4-FFF2-40B4-BE49-F238E27FC236}">
                    <a16:creationId xmlns:a16="http://schemas.microsoft.com/office/drawing/2014/main" id="{4E22AE9F-5951-4171-9BA1-AF7DAA20F8B0}"/>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23" name="Rectangle 22">
              <a:extLst>
                <a:ext uri="{FF2B5EF4-FFF2-40B4-BE49-F238E27FC236}">
                  <a16:creationId xmlns:a16="http://schemas.microsoft.com/office/drawing/2014/main" id="{AFFC233A-ED7D-4775-8831-51F3A5D77A36}"/>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Rectangle 6">
            <a:extLst>
              <a:ext uri="{FF2B5EF4-FFF2-40B4-BE49-F238E27FC236}">
                <a16:creationId xmlns:a16="http://schemas.microsoft.com/office/drawing/2014/main" id="{0324FE63-10AC-4DDF-9A5E-788544CA9CB3}"/>
              </a:ext>
            </a:extLst>
          </p:cNvPr>
          <p:cNvSpPr/>
          <p:nvPr/>
        </p:nvSpPr>
        <p:spPr>
          <a:xfrm>
            <a:off x="2427079" y="6288608"/>
            <a:ext cx="3148875" cy="584775"/>
          </a:xfrm>
          <a:prstGeom prst="rect">
            <a:avLst/>
          </a:prstGeom>
        </p:spPr>
        <p:txBody>
          <a:bodyPr wrap="none">
            <a:spAutoFit/>
          </a:bodyPr>
          <a:lstStyle/>
          <a:p>
            <a:pPr marL="342900" indent="-342900">
              <a:buFont typeface="Arial" panose="020B0604020202020204" pitchFamily="34" charset="0"/>
              <a:buChar char="•"/>
            </a:pPr>
            <a:r>
              <a:rPr lang="en-US" sz="3200" dirty="0">
                <a:solidFill>
                  <a:schemeClr val="accent6">
                    <a:lumMod val="40000"/>
                    <a:lumOff val="60000"/>
                  </a:schemeClr>
                </a:solidFill>
              </a:rPr>
              <a:t>Other answers?</a:t>
            </a:r>
          </a:p>
        </p:txBody>
      </p:sp>
    </p:spTree>
    <p:extLst>
      <p:ext uri="{BB962C8B-B14F-4D97-AF65-F5344CB8AC3E}">
        <p14:creationId xmlns:p14="http://schemas.microsoft.com/office/powerpoint/2010/main" val="1873816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360447"/>
            <a:ext cx="5590095" cy="1661993"/>
          </a:xfrm>
          <a:prstGeom prst="rect">
            <a:avLst/>
          </a:prstGeom>
          <a:noFill/>
        </p:spPr>
        <p:txBody>
          <a:bodyPr wrap="square" rtlCol="0">
            <a:spAutoFit/>
          </a:bodyPr>
          <a:lstStyle/>
          <a:p>
            <a:r>
              <a:rPr lang="en-US" sz="3400" dirty="0">
                <a:solidFill>
                  <a:schemeClr val="bg1"/>
                </a:solidFill>
              </a:rPr>
              <a:t>3) Identify at least two salt marsh ecosystem services based on the diagram. </a:t>
            </a:r>
          </a:p>
        </p:txBody>
      </p:sp>
      <p:grpSp>
        <p:nvGrpSpPr>
          <p:cNvPr id="11" name="Group 10">
            <a:extLst>
              <a:ext uri="{FF2B5EF4-FFF2-40B4-BE49-F238E27FC236}">
                <a16:creationId xmlns:a16="http://schemas.microsoft.com/office/drawing/2014/main" id="{66938877-EDDD-40D5-AA87-6E36ECFE8CBB}"/>
              </a:ext>
            </a:extLst>
          </p:cNvPr>
          <p:cNvGrpSpPr/>
          <p:nvPr/>
        </p:nvGrpSpPr>
        <p:grpSpPr>
          <a:xfrm>
            <a:off x="5556362" y="79400"/>
            <a:ext cx="6564934" cy="6699200"/>
            <a:chOff x="5556362" y="79400"/>
            <a:chExt cx="6564934" cy="6699200"/>
          </a:xfrm>
        </p:grpSpPr>
        <p:grpSp>
          <p:nvGrpSpPr>
            <p:cNvPr id="3" name="Group 2">
              <a:extLst>
                <a:ext uri="{FF2B5EF4-FFF2-40B4-BE49-F238E27FC236}">
                  <a16:creationId xmlns:a16="http://schemas.microsoft.com/office/drawing/2014/main" id="{F3D8A1D7-BC06-4FFE-8863-D584AE8EAFCE}"/>
                </a:ext>
              </a:extLst>
            </p:cNvPr>
            <p:cNvGrpSpPr/>
            <p:nvPr/>
          </p:nvGrpSpPr>
          <p:grpSpPr>
            <a:xfrm>
              <a:off x="5575954" y="79400"/>
              <a:ext cx="6545342" cy="6699200"/>
              <a:chOff x="5575954" y="79400"/>
              <a:chExt cx="6545342" cy="6699200"/>
            </a:xfrm>
          </p:grpSpPr>
          <p:sp>
            <p:nvSpPr>
              <p:cNvPr id="2" name="Rectangle 1">
                <a:extLst>
                  <a:ext uri="{FF2B5EF4-FFF2-40B4-BE49-F238E27FC236}">
                    <a16:creationId xmlns:a16="http://schemas.microsoft.com/office/drawing/2014/main" id="{FBE1CC93-ACF0-4939-B288-1A72E42947A6}"/>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38C79C0-D19F-480F-BBDA-690BE843A7A6}"/>
                  </a:ext>
                </a:extLst>
              </p:cNvPr>
              <p:cNvPicPr>
                <a:picLocks noChangeAspect="1"/>
              </p:cNvPicPr>
              <p:nvPr/>
            </p:nvPicPr>
            <p:blipFill>
              <a:blip r:embed="rId3"/>
              <a:stretch>
                <a:fillRect/>
              </a:stretch>
            </p:blipFill>
            <p:spPr>
              <a:xfrm>
                <a:off x="5618374" y="79400"/>
                <a:ext cx="6460503" cy="6234386"/>
              </a:xfrm>
              <a:prstGeom prst="rect">
                <a:avLst/>
              </a:prstGeom>
            </p:spPr>
          </p:pic>
          <p:sp>
            <p:nvSpPr>
              <p:cNvPr id="6" name="TextBox 5">
                <a:extLst>
                  <a:ext uri="{FF2B5EF4-FFF2-40B4-BE49-F238E27FC236}">
                    <a16:creationId xmlns:a16="http://schemas.microsoft.com/office/drawing/2014/main" id="{27E1840B-D348-4571-9633-A1E73AAC6822}"/>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15362" name="Picture 2" descr="Illustration of a man doing the salt marsh nekton survey.">
              <a:extLst>
                <a:ext uri="{FF2B5EF4-FFF2-40B4-BE49-F238E27FC236}">
                  <a16:creationId xmlns:a16="http://schemas.microsoft.com/office/drawing/2014/main" id="{400B8A28-0CED-4CD5-89A3-9E8FAAC53B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A2CB085-3550-4E69-9892-EFF4494BCAE3}"/>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8" name="Picture 7">
              <a:extLst>
                <a:ext uri="{FF2B5EF4-FFF2-40B4-BE49-F238E27FC236}">
                  <a16:creationId xmlns:a16="http://schemas.microsoft.com/office/drawing/2014/main" id="{59EAA45E-0413-4840-A4B4-64C54A350314}"/>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9" name="Picture 8">
              <a:extLst>
                <a:ext uri="{FF2B5EF4-FFF2-40B4-BE49-F238E27FC236}">
                  <a16:creationId xmlns:a16="http://schemas.microsoft.com/office/drawing/2014/main" id="{D79E9A56-C11C-41CD-AC50-BB4AB81F1198}"/>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0" name="Picture 9">
              <a:extLst>
                <a:ext uri="{FF2B5EF4-FFF2-40B4-BE49-F238E27FC236}">
                  <a16:creationId xmlns:a16="http://schemas.microsoft.com/office/drawing/2014/main" id="{1C78CE5E-0B1E-4C5B-8D88-B29717CCF128}"/>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2" name="Picture 11">
              <a:extLst>
                <a:ext uri="{FF2B5EF4-FFF2-40B4-BE49-F238E27FC236}">
                  <a16:creationId xmlns:a16="http://schemas.microsoft.com/office/drawing/2014/main" id="{E9CE6982-8035-4CB1-B067-061667BDF371}"/>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5364" name="Picture 4" descr="Illustration of Acipenser oxyrinchus (Atlantic Sturgeon)">
              <a:extLst>
                <a:ext uri="{FF2B5EF4-FFF2-40B4-BE49-F238E27FC236}">
                  <a16:creationId xmlns:a16="http://schemas.microsoft.com/office/drawing/2014/main" id="{0C198B32-2BC1-4766-A015-7309D740654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Illustration showing sediment inputs.">
              <a:extLst>
                <a:ext uri="{FF2B5EF4-FFF2-40B4-BE49-F238E27FC236}">
                  <a16:creationId xmlns:a16="http://schemas.microsoft.com/office/drawing/2014/main" id="{5CDEFB83-8DF6-49F6-9D65-E6DCB6FDB96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5372" name="Picture 12" descr="Illustration of sediment particles">
              <a:extLst>
                <a:ext uri="{FF2B5EF4-FFF2-40B4-BE49-F238E27FC236}">
                  <a16:creationId xmlns:a16="http://schemas.microsoft.com/office/drawing/2014/main" id="{ABD442C3-C8E4-4257-A0DE-144C30C2A38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5370" name="Picture 10" descr="Illustration showing sediment inputs.">
              <a:extLst>
                <a:ext uri="{FF2B5EF4-FFF2-40B4-BE49-F238E27FC236}">
                  <a16:creationId xmlns:a16="http://schemas.microsoft.com/office/drawing/2014/main" id="{456C021E-C57F-42BD-9A57-ED00F3A1F30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B1B2107F-C6F6-4449-8488-6D759F47DB73}"/>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15" name="Picture 14">
              <a:extLst>
                <a:ext uri="{FF2B5EF4-FFF2-40B4-BE49-F238E27FC236}">
                  <a16:creationId xmlns:a16="http://schemas.microsoft.com/office/drawing/2014/main" id="{EA9B4C61-489D-4818-8089-2BAB23F09E39}"/>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21" name="Picture 14" descr="atlantic salmon eggs">
            <a:extLst>
              <a:ext uri="{FF2B5EF4-FFF2-40B4-BE49-F238E27FC236}">
                <a16:creationId xmlns:a16="http://schemas.microsoft.com/office/drawing/2014/main" id="{272C46BD-3250-48DE-B5C5-F2AEF43D507C}"/>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grpSp>
        <p:nvGrpSpPr>
          <p:cNvPr id="22" name="Group 21">
            <a:extLst>
              <a:ext uri="{FF2B5EF4-FFF2-40B4-BE49-F238E27FC236}">
                <a16:creationId xmlns:a16="http://schemas.microsoft.com/office/drawing/2014/main" id="{09C7F422-1A94-4814-AEF9-D94AF221B7D8}"/>
              </a:ext>
            </a:extLst>
          </p:cNvPr>
          <p:cNvGrpSpPr/>
          <p:nvPr/>
        </p:nvGrpSpPr>
        <p:grpSpPr>
          <a:xfrm>
            <a:off x="0" y="-28801"/>
            <a:ext cx="12164991" cy="475568"/>
            <a:chOff x="0" y="-28801"/>
            <a:chExt cx="12164991" cy="475568"/>
          </a:xfrm>
        </p:grpSpPr>
        <p:grpSp>
          <p:nvGrpSpPr>
            <p:cNvPr id="23" name="Group 22">
              <a:extLst>
                <a:ext uri="{FF2B5EF4-FFF2-40B4-BE49-F238E27FC236}">
                  <a16:creationId xmlns:a16="http://schemas.microsoft.com/office/drawing/2014/main" id="{E7E01552-635D-465D-A44E-2A4872417451}"/>
                </a:ext>
              </a:extLst>
            </p:cNvPr>
            <p:cNvGrpSpPr/>
            <p:nvPr/>
          </p:nvGrpSpPr>
          <p:grpSpPr>
            <a:xfrm>
              <a:off x="0" y="-28801"/>
              <a:ext cx="12164991" cy="475568"/>
              <a:chOff x="0" y="-28801"/>
              <a:chExt cx="12164991" cy="475568"/>
            </a:xfrm>
          </p:grpSpPr>
          <p:sp>
            <p:nvSpPr>
              <p:cNvPr id="25" name="TextBox 24">
                <a:extLst>
                  <a:ext uri="{FF2B5EF4-FFF2-40B4-BE49-F238E27FC236}">
                    <a16:creationId xmlns:a16="http://schemas.microsoft.com/office/drawing/2014/main" id="{F82DA182-3367-4042-BB7E-8575CDDAC4E8}"/>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26" name="TextBox 25">
                <a:extLst>
                  <a:ext uri="{FF2B5EF4-FFF2-40B4-BE49-F238E27FC236}">
                    <a16:creationId xmlns:a16="http://schemas.microsoft.com/office/drawing/2014/main" id="{583706C0-F0CD-4B12-BD79-1E50D030E005}"/>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27" name="TextBox 26">
                <a:extLst>
                  <a:ext uri="{FF2B5EF4-FFF2-40B4-BE49-F238E27FC236}">
                    <a16:creationId xmlns:a16="http://schemas.microsoft.com/office/drawing/2014/main" id="{7E2BB786-DE3B-48CB-AB8C-B7D501BA58C7}"/>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28" name="TextBox 27">
                <a:extLst>
                  <a:ext uri="{FF2B5EF4-FFF2-40B4-BE49-F238E27FC236}">
                    <a16:creationId xmlns:a16="http://schemas.microsoft.com/office/drawing/2014/main" id="{E7BC7C47-0D18-4A17-9101-46D3B3FC6C13}"/>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29" name="TextBox 28">
                <a:extLst>
                  <a:ext uri="{FF2B5EF4-FFF2-40B4-BE49-F238E27FC236}">
                    <a16:creationId xmlns:a16="http://schemas.microsoft.com/office/drawing/2014/main" id="{E0924EBB-B5B0-4842-98FB-7A847FDBE6AC}"/>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24" name="Rectangle 23">
              <a:extLst>
                <a:ext uri="{FF2B5EF4-FFF2-40B4-BE49-F238E27FC236}">
                  <a16:creationId xmlns:a16="http://schemas.microsoft.com/office/drawing/2014/main" id="{1E79C5E4-D604-420D-855C-44565593CA73}"/>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5261979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49324"/>
            <a:ext cx="5590095" cy="1354217"/>
          </a:xfrm>
          <a:prstGeom prst="rect">
            <a:avLst/>
          </a:prstGeom>
          <a:noFill/>
        </p:spPr>
        <p:txBody>
          <a:bodyPr wrap="square" rtlCol="0">
            <a:spAutoFit/>
          </a:bodyPr>
          <a:lstStyle/>
          <a:p>
            <a:r>
              <a:rPr lang="en-US" sz="2400" dirty="0">
                <a:solidFill>
                  <a:schemeClr val="bg1"/>
                </a:solidFill>
              </a:rPr>
              <a:t>3) Identify at least two ecosystem services you think a salt marsh provides. </a:t>
            </a:r>
          </a:p>
          <a:p>
            <a:pPr marL="457200" indent="-457200">
              <a:buFont typeface="Arial" panose="020B0604020202020204" pitchFamily="34" charset="0"/>
              <a:buChar char="•"/>
            </a:pPr>
            <a:r>
              <a:rPr lang="en-US" sz="3400" dirty="0">
                <a:solidFill>
                  <a:schemeClr val="accent6">
                    <a:lumMod val="40000"/>
                    <a:lumOff val="60000"/>
                  </a:schemeClr>
                </a:solidFill>
              </a:rPr>
              <a:t>Absorb nutrients </a:t>
            </a:r>
            <a:r>
              <a:rPr lang="en-US" sz="3400" dirty="0">
                <a:solidFill>
                  <a:schemeClr val="accent6">
                    <a:lumMod val="40000"/>
                    <a:lumOff val="60000"/>
                  </a:schemeClr>
                </a:solidFill>
                <a:sym typeface="Wingdings" panose="05000000000000000000" pitchFamily="2" charset="2"/>
              </a:rPr>
              <a:t></a:t>
            </a:r>
          </a:p>
        </p:txBody>
      </p:sp>
      <p:grpSp>
        <p:nvGrpSpPr>
          <p:cNvPr id="25" name="Group 24">
            <a:extLst>
              <a:ext uri="{FF2B5EF4-FFF2-40B4-BE49-F238E27FC236}">
                <a16:creationId xmlns:a16="http://schemas.microsoft.com/office/drawing/2014/main" id="{85749ACD-68E5-4878-A3DF-8A75B092B2A0}"/>
              </a:ext>
            </a:extLst>
          </p:cNvPr>
          <p:cNvGrpSpPr/>
          <p:nvPr/>
        </p:nvGrpSpPr>
        <p:grpSpPr>
          <a:xfrm>
            <a:off x="5556362" y="79400"/>
            <a:ext cx="6564934" cy="6699200"/>
            <a:chOff x="5556362" y="79400"/>
            <a:chExt cx="6564934" cy="6699200"/>
          </a:xfrm>
        </p:grpSpPr>
        <p:grpSp>
          <p:nvGrpSpPr>
            <p:cNvPr id="26" name="Group 25">
              <a:extLst>
                <a:ext uri="{FF2B5EF4-FFF2-40B4-BE49-F238E27FC236}">
                  <a16:creationId xmlns:a16="http://schemas.microsoft.com/office/drawing/2014/main" id="{5DD27DAE-88CD-4B80-97E1-B200F2C25DCA}"/>
                </a:ext>
              </a:extLst>
            </p:cNvPr>
            <p:cNvGrpSpPr/>
            <p:nvPr/>
          </p:nvGrpSpPr>
          <p:grpSpPr>
            <a:xfrm>
              <a:off x="5575954" y="79400"/>
              <a:ext cx="6545342" cy="6699200"/>
              <a:chOff x="5575954" y="79400"/>
              <a:chExt cx="6545342" cy="6699200"/>
            </a:xfrm>
          </p:grpSpPr>
          <p:sp>
            <p:nvSpPr>
              <p:cNvPr id="39" name="Rectangle 38">
                <a:extLst>
                  <a:ext uri="{FF2B5EF4-FFF2-40B4-BE49-F238E27FC236}">
                    <a16:creationId xmlns:a16="http://schemas.microsoft.com/office/drawing/2014/main" id="{337A8D0A-C64A-4E84-9050-5CE206FD601B}"/>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 name="Picture 39">
                <a:extLst>
                  <a:ext uri="{FF2B5EF4-FFF2-40B4-BE49-F238E27FC236}">
                    <a16:creationId xmlns:a16="http://schemas.microsoft.com/office/drawing/2014/main" id="{D16A5EFF-2D67-4C0C-9CD4-08595F1A6352}"/>
                  </a:ext>
                </a:extLst>
              </p:cNvPr>
              <p:cNvPicPr>
                <a:picLocks noChangeAspect="1"/>
              </p:cNvPicPr>
              <p:nvPr/>
            </p:nvPicPr>
            <p:blipFill>
              <a:blip r:embed="rId3"/>
              <a:stretch>
                <a:fillRect/>
              </a:stretch>
            </p:blipFill>
            <p:spPr>
              <a:xfrm>
                <a:off x="5618374" y="79400"/>
                <a:ext cx="6460503" cy="6234386"/>
              </a:xfrm>
              <a:prstGeom prst="rect">
                <a:avLst/>
              </a:prstGeom>
            </p:spPr>
          </p:pic>
          <p:sp>
            <p:nvSpPr>
              <p:cNvPr id="41" name="TextBox 40">
                <a:extLst>
                  <a:ext uri="{FF2B5EF4-FFF2-40B4-BE49-F238E27FC236}">
                    <a16:creationId xmlns:a16="http://schemas.microsoft.com/office/drawing/2014/main" id="{1E6878C1-61F1-49CD-9DCB-32F35035E236}"/>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27" name="Picture 2" descr="Illustration of a man doing the salt marsh nekton survey.">
              <a:extLst>
                <a:ext uri="{FF2B5EF4-FFF2-40B4-BE49-F238E27FC236}">
                  <a16:creationId xmlns:a16="http://schemas.microsoft.com/office/drawing/2014/main" id="{50F806AC-362F-44A9-A667-C994BAD3A6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4AF3582B-FC9E-44DC-BBE2-FDED073F754F}"/>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29" name="Picture 28">
              <a:extLst>
                <a:ext uri="{FF2B5EF4-FFF2-40B4-BE49-F238E27FC236}">
                  <a16:creationId xmlns:a16="http://schemas.microsoft.com/office/drawing/2014/main" id="{49EDCE5E-DD87-4892-9EF1-E8770B1A5CA1}"/>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30" name="Picture 29">
              <a:extLst>
                <a:ext uri="{FF2B5EF4-FFF2-40B4-BE49-F238E27FC236}">
                  <a16:creationId xmlns:a16="http://schemas.microsoft.com/office/drawing/2014/main" id="{723DA75D-5BAE-47DF-BA75-0FB90FEBAEA0}"/>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31" name="Picture 30">
              <a:extLst>
                <a:ext uri="{FF2B5EF4-FFF2-40B4-BE49-F238E27FC236}">
                  <a16:creationId xmlns:a16="http://schemas.microsoft.com/office/drawing/2014/main" id="{04AC6151-0CB8-41F2-B984-ABB77F44D8CC}"/>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32" name="Picture 31">
              <a:extLst>
                <a:ext uri="{FF2B5EF4-FFF2-40B4-BE49-F238E27FC236}">
                  <a16:creationId xmlns:a16="http://schemas.microsoft.com/office/drawing/2014/main" id="{6A36D609-69BF-4F7C-B774-882B9067E599}"/>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33" name="Picture 4" descr="Illustration of Acipenser oxyrinchus (Atlantic Sturgeon)">
              <a:extLst>
                <a:ext uri="{FF2B5EF4-FFF2-40B4-BE49-F238E27FC236}">
                  <a16:creationId xmlns:a16="http://schemas.microsoft.com/office/drawing/2014/main" id="{DE62D36A-9973-4E1D-B07F-1597D9B62B0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8" descr="Illustration showing sediment inputs.">
              <a:extLst>
                <a:ext uri="{FF2B5EF4-FFF2-40B4-BE49-F238E27FC236}">
                  <a16:creationId xmlns:a16="http://schemas.microsoft.com/office/drawing/2014/main" id="{A906161E-9224-43EA-8445-21BF435DACA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12" descr="Illustration of sediment particles">
              <a:extLst>
                <a:ext uri="{FF2B5EF4-FFF2-40B4-BE49-F238E27FC236}">
                  <a16:creationId xmlns:a16="http://schemas.microsoft.com/office/drawing/2014/main" id="{D8DAA0FF-DD8D-4933-8556-302FD2AC8A6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10" descr="Illustration showing sediment inputs.">
              <a:extLst>
                <a:ext uri="{FF2B5EF4-FFF2-40B4-BE49-F238E27FC236}">
                  <a16:creationId xmlns:a16="http://schemas.microsoft.com/office/drawing/2014/main" id="{AC6DF1B6-ABC7-40E5-96DB-D30F02C6F0E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extLst>
                <a:ext uri="{FF2B5EF4-FFF2-40B4-BE49-F238E27FC236}">
                  <a16:creationId xmlns:a16="http://schemas.microsoft.com/office/drawing/2014/main" id="{FD0B6D42-3796-44B2-923D-CD726B71137A}"/>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38" name="Picture 37">
              <a:extLst>
                <a:ext uri="{FF2B5EF4-FFF2-40B4-BE49-F238E27FC236}">
                  <a16:creationId xmlns:a16="http://schemas.microsoft.com/office/drawing/2014/main" id="{422C2AD0-5E39-48F6-9A27-DBB9AB036BCF}"/>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42" name="Picture 14" descr="atlantic salmon eggs">
            <a:extLst>
              <a:ext uri="{FF2B5EF4-FFF2-40B4-BE49-F238E27FC236}">
                <a16:creationId xmlns:a16="http://schemas.microsoft.com/office/drawing/2014/main" id="{D5D39439-9213-47E7-B419-00807529B6AC}"/>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89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49324"/>
            <a:ext cx="5590095" cy="1877437"/>
          </a:xfrm>
          <a:prstGeom prst="rect">
            <a:avLst/>
          </a:prstGeom>
          <a:noFill/>
        </p:spPr>
        <p:txBody>
          <a:bodyPr wrap="square" rtlCol="0">
            <a:spAutoFit/>
          </a:bodyPr>
          <a:lstStyle/>
          <a:p>
            <a:r>
              <a:rPr lang="en-US" sz="2400" dirty="0">
                <a:solidFill>
                  <a:schemeClr val="bg1"/>
                </a:solidFill>
              </a:rPr>
              <a:t>3) Identify at least two ecosystem services you think a salt marsh provides. </a:t>
            </a:r>
          </a:p>
          <a:p>
            <a:pPr marL="457200" indent="-457200">
              <a:buFont typeface="Arial" panose="020B0604020202020204" pitchFamily="34" charset="0"/>
              <a:buChar char="•"/>
            </a:pPr>
            <a:r>
              <a:rPr lang="en-US" sz="3400" dirty="0">
                <a:solidFill>
                  <a:schemeClr val="accent6">
                    <a:lumMod val="40000"/>
                    <a:lumOff val="60000"/>
                  </a:schemeClr>
                </a:solidFill>
              </a:rPr>
              <a:t>Absorb nutrients </a:t>
            </a:r>
            <a:r>
              <a:rPr lang="en-US" sz="3400" dirty="0">
                <a:solidFill>
                  <a:schemeClr val="accent6">
                    <a:lumMod val="40000"/>
                    <a:lumOff val="60000"/>
                  </a:schemeClr>
                </a:solidFill>
                <a:sym typeface="Wingdings" panose="05000000000000000000" pitchFamily="2" charset="2"/>
              </a:rPr>
              <a:t> improve water quality</a:t>
            </a:r>
          </a:p>
        </p:txBody>
      </p:sp>
      <p:grpSp>
        <p:nvGrpSpPr>
          <p:cNvPr id="25" name="Group 24">
            <a:extLst>
              <a:ext uri="{FF2B5EF4-FFF2-40B4-BE49-F238E27FC236}">
                <a16:creationId xmlns:a16="http://schemas.microsoft.com/office/drawing/2014/main" id="{85749ACD-68E5-4878-A3DF-8A75B092B2A0}"/>
              </a:ext>
            </a:extLst>
          </p:cNvPr>
          <p:cNvGrpSpPr/>
          <p:nvPr/>
        </p:nvGrpSpPr>
        <p:grpSpPr>
          <a:xfrm>
            <a:off x="5556362" y="79400"/>
            <a:ext cx="6564934" cy="6699200"/>
            <a:chOff x="5556362" y="79400"/>
            <a:chExt cx="6564934" cy="6699200"/>
          </a:xfrm>
        </p:grpSpPr>
        <p:grpSp>
          <p:nvGrpSpPr>
            <p:cNvPr id="26" name="Group 25">
              <a:extLst>
                <a:ext uri="{FF2B5EF4-FFF2-40B4-BE49-F238E27FC236}">
                  <a16:creationId xmlns:a16="http://schemas.microsoft.com/office/drawing/2014/main" id="{5DD27DAE-88CD-4B80-97E1-B200F2C25DCA}"/>
                </a:ext>
              </a:extLst>
            </p:cNvPr>
            <p:cNvGrpSpPr/>
            <p:nvPr/>
          </p:nvGrpSpPr>
          <p:grpSpPr>
            <a:xfrm>
              <a:off x="5575954" y="79400"/>
              <a:ext cx="6545342" cy="6699200"/>
              <a:chOff x="5575954" y="79400"/>
              <a:chExt cx="6545342" cy="6699200"/>
            </a:xfrm>
          </p:grpSpPr>
          <p:sp>
            <p:nvSpPr>
              <p:cNvPr id="39" name="Rectangle 38">
                <a:extLst>
                  <a:ext uri="{FF2B5EF4-FFF2-40B4-BE49-F238E27FC236}">
                    <a16:creationId xmlns:a16="http://schemas.microsoft.com/office/drawing/2014/main" id="{337A8D0A-C64A-4E84-9050-5CE206FD601B}"/>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 name="Picture 39">
                <a:extLst>
                  <a:ext uri="{FF2B5EF4-FFF2-40B4-BE49-F238E27FC236}">
                    <a16:creationId xmlns:a16="http://schemas.microsoft.com/office/drawing/2014/main" id="{D16A5EFF-2D67-4C0C-9CD4-08595F1A6352}"/>
                  </a:ext>
                </a:extLst>
              </p:cNvPr>
              <p:cNvPicPr>
                <a:picLocks noChangeAspect="1"/>
              </p:cNvPicPr>
              <p:nvPr/>
            </p:nvPicPr>
            <p:blipFill>
              <a:blip r:embed="rId3"/>
              <a:stretch>
                <a:fillRect/>
              </a:stretch>
            </p:blipFill>
            <p:spPr>
              <a:xfrm>
                <a:off x="5618374" y="79400"/>
                <a:ext cx="6460503" cy="6234386"/>
              </a:xfrm>
              <a:prstGeom prst="rect">
                <a:avLst/>
              </a:prstGeom>
            </p:spPr>
          </p:pic>
          <p:sp>
            <p:nvSpPr>
              <p:cNvPr id="41" name="TextBox 40">
                <a:extLst>
                  <a:ext uri="{FF2B5EF4-FFF2-40B4-BE49-F238E27FC236}">
                    <a16:creationId xmlns:a16="http://schemas.microsoft.com/office/drawing/2014/main" id="{1E6878C1-61F1-49CD-9DCB-32F35035E236}"/>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27" name="Picture 2" descr="Illustration of a man doing the salt marsh nekton survey.">
              <a:extLst>
                <a:ext uri="{FF2B5EF4-FFF2-40B4-BE49-F238E27FC236}">
                  <a16:creationId xmlns:a16="http://schemas.microsoft.com/office/drawing/2014/main" id="{50F806AC-362F-44A9-A667-C994BAD3A6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4AF3582B-FC9E-44DC-BBE2-FDED073F754F}"/>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29" name="Picture 28">
              <a:extLst>
                <a:ext uri="{FF2B5EF4-FFF2-40B4-BE49-F238E27FC236}">
                  <a16:creationId xmlns:a16="http://schemas.microsoft.com/office/drawing/2014/main" id="{49EDCE5E-DD87-4892-9EF1-E8770B1A5CA1}"/>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30" name="Picture 29">
              <a:extLst>
                <a:ext uri="{FF2B5EF4-FFF2-40B4-BE49-F238E27FC236}">
                  <a16:creationId xmlns:a16="http://schemas.microsoft.com/office/drawing/2014/main" id="{723DA75D-5BAE-47DF-BA75-0FB90FEBAEA0}"/>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31" name="Picture 30">
              <a:extLst>
                <a:ext uri="{FF2B5EF4-FFF2-40B4-BE49-F238E27FC236}">
                  <a16:creationId xmlns:a16="http://schemas.microsoft.com/office/drawing/2014/main" id="{04AC6151-0CB8-41F2-B984-ABB77F44D8CC}"/>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32" name="Picture 31">
              <a:extLst>
                <a:ext uri="{FF2B5EF4-FFF2-40B4-BE49-F238E27FC236}">
                  <a16:creationId xmlns:a16="http://schemas.microsoft.com/office/drawing/2014/main" id="{6A36D609-69BF-4F7C-B774-882B9067E599}"/>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33" name="Picture 4" descr="Illustration of Acipenser oxyrinchus (Atlantic Sturgeon)">
              <a:extLst>
                <a:ext uri="{FF2B5EF4-FFF2-40B4-BE49-F238E27FC236}">
                  <a16:creationId xmlns:a16="http://schemas.microsoft.com/office/drawing/2014/main" id="{DE62D36A-9973-4E1D-B07F-1597D9B62B0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8" descr="Illustration showing sediment inputs.">
              <a:extLst>
                <a:ext uri="{FF2B5EF4-FFF2-40B4-BE49-F238E27FC236}">
                  <a16:creationId xmlns:a16="http://schemas.microsoft.com/office/drawing/2014/main" id="{A906161E-9224-43EA-8445-21BF435DACA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12" descr="Illustration of sediment particles">
              <a:extLst>
                <a:ext uri="{FF2B5EF4-FFF2-40B4-BE49-F238E27FC236}">
                  <a16:creationId xmlns:a16="http://schemas.microsoft.com/office/drawing/2014/main" id="{D8DAA0FF-DD8D-4933-8556-302FD2AC8A6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10" descr="Illustration showing sediment inputs.">
              <a:extLst>
                <a:ext uri="{FF2B5EF4-FFF2-40B4-BE49-F238E27FC236}">
                  <a16:creationId xmlns:a16="http://schemas.microsoft.com/office/drawing/2014/main" id="{AC6DF1B6-ABC7-40E5-96DB-D30F02C6F0E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extLst>
                <a:ext uri="{FF2B5EF4-FFF2-40B4-BE49-F238E27FC236}">
                  <a16:creationId xmlns:a16="http://schemas.microsoft.com/office/drawing/2014/main" id="{FD0B6D42-3796-44B2-923D-CD726B71137A}"/>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38" name="Picture 37">
              <a:extLst>
                <a:ext uri="{FF2B5EF4-FFF2-40B4-BE49-F238E27FC236}">
                  <a16:creationId xmlns:a16="http://schemas.microsoft.com/office/drawing/2014/main" id="{422C2AD0-5E39-48F6-9A27-DBB9AB036BCF}"/>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42" name="Picture 14" descr="atlantic salmon eggs">
            <a:extLst>
              <a:ext uri="{FF2B5EF4-FFF2-40B4-BE49-F238E27FC236}">
                <a16:creationId xmlns:a16="http://schemas.microsoft.com/office/drawing/2014/main" id="{D5D39439-9213-47E7-B419-00807529B6AC}"/>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5191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49324"/>
            <a:ext cx="5590095" cy="2985433"/>
          </a:xfrm>
          <a:prstGeom prst="rect">
            <a:avLst/>
          </a:prstGeom>
          <a:noFill/>
        </p:spPr>
        <p:txBody>
          <a:bodyPr wrap="square" rtlCol="0">
            <a:spAutoFit/>
          </a:bodyPr>
          <a:lstStyle/>
          <a:p>
            <a:r>
              <a:rPr lang="en-US" sz="2400" dirty="0">
                <a:solidFill>
                  <a:schemeClr val="bg1"/>
                </a:solidFill>
              </a:rPr>
              <a:t>3) Identify at least two ecosystem services you think a salt marsh provides. </a:t>
            </a:r>
          </a:p>
          <a:p>
            <a:pPr marL="457200" indent="-457200">
              <a:buFont typeface="Arial" panose="020B0604020202020204" pitchFamily="34" charset="0"/>
              <a:buChar char="•"/>
            </a:pPr>
            <a:r>
              <a:rPr lang="en-US" sz="3400" dirty="0">
                <a:solidFill>
                  <a:schemeClr val="accent6">
                    <a:lumMod val="40000"/>
                    <a:lumOff val="60000"/>
                  </a:schemeClr>
                </a:solidFill>
              </a:rPr>
              <a:t>Absorb nutrients </a:t>
            </a:r>
            <a:r>
              <a:rPr lang="en-US" sz="3400" dirty="0">
                <a:solidFill>
                  <a:schemeClr val="accent6">
                    <a:lumMod val="40000"/>
                    <a:lumOff val="60000"/>
                  </a:schemeClr>
                </a:solidFill>
                <a:sym typeface="Wingdings" panose="05000000000000000000" pitchFamily="2" charset="2"/>
              </a:rPr>
              <a:t> improve water quality</a:t>
            </a:r>
          </a:p>
          <a:p>
            <a:pPr marL="457200" indent="-457200">
              <a:buFont typeface="Arial" panose="020B0604020202020204" pitchFamily="34" charset="0"/>
              <a:buChar char="•"/>
            </a:pPr>
            <a:r>
              <a:rPr lang="en-US" sz="3400" dirty="0">
                <a:solidFill>
                  <a:schemeClr val="accent6">
                    <a:lumMod val="40000"/>
                    <a:lumOff val="60000"/>
                  </a:schemeClr>
                </a:solidFill>
              </a:rPr>
              <a:t>Provide habitat for fish &amp; birds </a:t>
            </a:r>
            <a:r>
              <a:rPr lang="en-US" sz="3400" dirty="0">
                <a:solidFill>
                  <a:schemeClr val="accent6">
                    <a:lumMod val="40000"/>
                    <a:lumOff val="60000"/>
                  </a:schemeClr>
                </a:solidFill>
                <a:sym typeface="Wingdings" panose="05000000000000000000" pitchFamily="2" charset="2"/>
              </a:rPr>
              <a:t></a:t>
            </a:r>
            <a:endParaRPr lang="en-US" sz="3400" dirty="0">
              <a:solidFill>
                <a:schemeClr val="accent6">
                  <a:lumMod val="40000"/>
                  <a:lumOff val="60000"/>
                </a:schemeClr>
              </a:solidFill>
            </a:endParaRPr>
          </a:p>
        </p:txBody>
      </p:sp>
      <p:grpSp>
        <p:nvGrpSpPr>
          <p:cNvPr id="8" name="Group 7">
            <a:extLst>
              <a:ext uri="{FF2B5EF4-FFF2-40B4-BE49-F238E27FC236}">
                <a16:creationId xmlns:a16="http://schemas.microsoft.com/office/drawing/2014/main" id="{2E4B21F1-788D-489D-8037-CD288A140FC9}"/>
              </a:ext>
            </a:extLst>
          </p:cNvPr>
          <p:cNvGrpSpPr/>
          <p:nvPr/>
        </p:nvGrpSpPr>
        <p:grpSpPr>
          <a:xfrm>
            <a:off x="5556362" y="79400"/>
            <a:ext cx="6564934" cy="6699200"/>
            <a:chOff x="5556362" y="79400"/>
            <a:chExt cx="6564934" cy="6699200"/>
          </a:xfrm>
        </p:grpSpPr>
        <p:grpSp>
          <p:nvGrpSpPr>
            <p:cNvPr id="9" name="Group 8">
              <a:extLst>
                <a:ext uri="{FF2B5EF4-FFF2-40B4-BE49-F238E27FC236}">
                  <a16:creationId xmlns:a16="http://schemas.microsoft.com/office/drawing/2014/main" id="{75DA7380-81AE-49E0-A692-75E0239A3F1A}"/>
                </a:ext>
              </a:extLst>
            </p:cNvPr>
            <p:cNvGrpSpPr/>
            <p:nvPr/>
          </p:nvGrpSpPr>
          <p:grpSpPr>
            <a:xfrm>
              <a:off x="5575954" y="79400"/>
              <a:ext cx="6545342" cy="6699200"/>
              <a:chOff x="5575954" y="79400"/>
              <a:chExt cx="6545342" cy="6699200"/>
            </a:xfrm>
          </p:grpSpPr>
          <p:sp>
            <p:nvSpPr>
              <p:cNvPr id="22" name="Rectangle 21">
                <a:extLst>
                  <a:ext uri="{FF2B5EF4-FFF2-40B4-BE49-F238E27FC236}">
                    <a16:creationId xmlns:a16="http://schemas.microsoft.com/office/drawing/2014/main" id="{3DBE0201-B274-46D3-A869-080CB9501283}"/>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5F292CB6-7A17-4EE0-B209-C3F6EACBB9D6}"/>
                  </a:ext>
                </a:extLst>
              </p:cNvPr>
              <p:cNvPicPr>
                <a:picLocks noChangeAspect="1"/>
              </p:cNvPicPr>
              <p:nvPr/>
            </p:nvPicPr>
            <p:blipFill>
              <a:blip r:embed="rId3"/>
              <a:stretch>
                <a:fillRect/>
              </a:stretch>
            </p:blipFill>
            <p:spPr>
              <a:xfrm>
                <a:off x="5618374" y="79400"/>
                <a:ext cx="6460503" cy="6234386"/>
              </a:xfrm>
              <a:prstGeom prst="rect">
                <a:avLst/>
              </a:prstGeom>
            </p:spPr>
          </p:pic>
          <p:sp>
            <p:nvSpPr>
              <p:cNvPr id="24" name="TextBox 23">
                <a:extLst>
                  <a:ext uri="{FF2B5EF4-FFF2-40B4-BE49-F238E27FC236}">
                    <a16:creationId xmlns:a16="http://schemas.microsoft.com/office/drawing/2014/main" id="{7BE7BE22-3C00-4787-881D-AD3CA4DD20D1}"/>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10" name="Picture 2" descr="Illustration of a man doing the salt marsh nekton survey.">
              <a:extLst>
                <a:ext uri="{FF2B5EF4-FFF2-40B4-BE49-F238E27FC236}">
                  <a16:creationId xmlns:a16="http://schemas.microsoft.com/office/drawing/2014/main" id="{C13E5E6E-EE7A-4737-8CDC-86C0618255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F25D43F-2766-4AF7-A05C-0EE113DAF93D}"/>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12" name="Picture 11">
              <a:extLst>
                <a:ext uri="{FF2B5EF4-FFF2-40B4-BE49-F238E27FC236}">
                  <a16:creationId xmlns:a16="http://schemas.microsoft.com/office/drawing/2014/main" id="{0EC63523-7D08-4BE9-B0D4-DFB99E1DD949}"/>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13" name="Picture 12">
              <a:extLst>
                <a:ext uri="{FF2B5EF4-FFF2-40B4-BE49-F238E27FC236}">
                  <a16:creationId xmlns:a16="http://schemas.microsoft.com/office/drawing/2014/main" id="{4B4C8383-96D8-4083-9493-1F6C89EEF7D7}"/>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4" name="Picture 13">
              <a:extLst>
                <a:ext uri="{FF2B5EF4-FFF2-40B4-BE49-F238E27FC236}">
                  <a16:creationId xmlns:a16="http://schemas.microsoft.com/office/drawing/2014/main" id="{AA941B5A-8949-4719-AB88-956B930FE539}"/>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5" name="Picture 14">
              <a:extLst>
                <a:ext uri="{FF2B5EF4-FFF2-40B4-BE49-F238E27FC236}">
                  <a16:creationId xmlns:a16="http://schemas.microsoft.com/office/drawing/2014/main" id="{A45886C9-875C-4DBB-A485-86355E39C959}"/>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6" name="Picture 4" descr="Illustration of Acipenser oxyrinchus (Atlantic Sturgeon)">
              <a:extLst>
                <a:ext uri="{FF2B5EF4-FFF2-40B4-BE49-F238E27FC236}">
                  <a16:creationId xmlns:a16="http://schemas.microsoft.com/office/drawing/2014/main" id="{E23234F5-7A4D-4621-9B5A-7A7465E403C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llustration showing sediment inputs.">
              <a:extLst>
                <a:ext uri="{FF2B5EF4-FFF2-40B4-BE49-F238E27FC236}">
                  <a16:creationId xmlns:a16="http://schemas.microsoft.com/office/drawing/2014/main" id="{D8279F7A-969C-46D4-B775-56ED538432F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Illustration of sediment particles">
              <a:extLst>
                <a:ext uri="{FF2B5EF4-FFF2-40B4-BE49-F238E27FC236}">
                  <a16:creationId xmlns:a16="http://schemas.microsoft.com/office/drawing/2014/main" id="{A6ED500A-7DA3-4FEB-9E0A-7AF49974883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Illustration showing sediment inputs.">
              <a:extLst>
                <a:ext uri="{FF2B5EF4-FFF2-40B4-BE49-F238E27FC236}">
                  <a16:creationId xmlns:a16="http://schemas.microsoft.com/office/drawing/2014/main" id="{AC771D98-AF5E-4325-A546-A0447314FE6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C966EDA2-2E5E-45AD-B873-EEFB3EBDB361}"/>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21" name="Picture 20">
              <a:extLst>
                <a:ext uri="{FF2B5EF4-FFF2-40B4-BE49-F238E27FC236}">
                  <a16:creationId xmlns:a16="http://schemas.microsoft.com/office/drawing/2014/main" id="{F5B4D88D-C098-4108-B766-0103E9B9022A}"/>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25" name="Picture 14" descr="atlantic salmon eggs">
            <a:extLst>
              <a:ext uri="{FF2B5EF4-FFF2-40B4-BE49-F238E27FC236}">
                <a16:creationId xmlns:a16="http://schemas.microsoft.com/office/drawing/2014/main" id="{0328B6C4-44C8-4C84-86B5-45D440578DC0}"/>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2292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49324"/>
            <a:ext cx="5590095" cy="2923877"/>
          </a:xfrm>
          <a:prstGeom prst="rect">
            <a:avLst/>
          </a:prstGeom>
          <a:noFill/>
        </p:spPr>
        <p:txBody>
          <a:bodyPr wrap="square" rtlCol="0">
            <a:spAutoFit/>
          </a:bodyPr>
          <a:lstStyle/>
          <a:p>
            <a:r>
              <a:rPr lang="en-US" sz="2400" dirty="0">
                <a:solidFill>
                  <a:schemeClr val="bg1"/>
                </a:solidFill>
              </a:rPr>
              <a:t>3) Identify at least two ecosystem services you think a salt marsh provides. </a:t>
            </a:r>
          </a:p>
          <a:p>
            <a:pPr marL="457200" indent="-457200">
              <a:buFont typeface="Arial" panose="020B0604020202020204" pitchFamily="34" charset="0"/>
              <a:buChar char="•"/>
            </a:pPr>
            <a:r>
              <a:rPr lang="en-US" sz="3400" dirty="0">
                <a:solidFill>
                  <a:schemeClr val="accent6">
                    <a:lumMod val="40000"/>
                    <a:lumOff val="60000"/>
                  </a:schemeClr>
                </a:solidFill>
              </a:rPr>
              <a:t>Absorb nutrients </a:t>
            </a:r>
            <a:r>
              <a:rPr lang="en-US" sz="3400" dirty="0">
                <a:solidFill>
                  <a:schemeClr val="accent6">
                    <a:lumMod val="40000"/>
                    <a:lumOff val="60000"/>
                  </a:schemeClr>
                </a:solidFill>
                <a:sym typeface="Wingdings" panose="05000000000000000000" pitchFamily="2" charset="2"/>
              </a:rPr>
              <a:t> improve water quality</a:t>
            </a:r>
          </a:p>
          <a:p>
            <a:pPr marL="457200" indent="-457200">
              <a:buFont typeface="Arial" panose="020B0604020202020204" pitchFamily="34" charset="0"/>
              <a:buChar char="•"/>
            </a:pPr>
            <a:r>
              <a:rPr lang="en-US" sz="3400" dirty="0">
                <a:solidFill>
                  <a:schemeClr val="accent6">
                    <a:lumMod val="40000"/>
                    <a:lumOff val="60000"/>
                  </a:schemeClr>
                </a:solidFill>
              </a:rPr>
              <a:t>Provide habitat for fish &amp; birds </a:t>
            </a:r>
            <a:r>
              <a:rPr lang="en-US" sz="3400" dirty="0">
                <a:solidFill>
                  <a:schemeClr val="accent6">
                    <a:lumMod val="40000"/>
                    <a:lumOff val="60000"/>
                  </a:schemeClr>
                </a:solidFill>
                <a:sym typeface="Wingdings" panose="05000000000000000000" pitchFamily="2" charset="2"/>
              </a:rPr>
              <a:t> food &amp; raise young</a:t>
            </a:r>
            <a:endParaRPr lang="en-US" sz="3400" dirty="0">
              <a:solidFill>
                <a:schemeClr val="accent6">
                  <a:lumMod val="40000"/>
                  <a:lumOff val="60000"/>
                </a:schemeClr>
              </a:solidFill>
            </a:endParaRPr>
          </a:p>
        </p:txBody>
      </p:sp>
      <p:grpSp>
        <p:nvGrpSpPr>
          <p:cNvPr id="8" name="Group 7">
            <a:extLst>
              <a:ext uri="{FF2B5EF4-FFF2-40B4-BE49-F238E27FC236}">
                <a16:creationId xmlns:a16="http://schemas.microsoft.com/office/drawing/2014/main" id="{2E4B21F1-788D-489D-8037-CD288A140FC9}"/>
              </a:ext>
            </a:extLst>
          </p:cNvPr>
          <p:cNvGrpSpPr/>
          <p:nvPr/>
        </p:nvGrpSpPr>
        <p:grpSpPr>
          <a:xfrm>
            <a:off x="5556362" y="79400"/>
            <a:ext cx="6564934" cy="6699200"/>
            <a:chOff x="5556362" y="79400"/>
            <a:chExt cx="6564934" cy="6699200"/>
          </a:xfrm>
        </p:grpSpPr>
        <p:grpSp>
          <p:nvGrpSpPr>
            <p:cNvPr id="9" name="Group 8">
              <a:extLst>
                <a:ext uri="{FF2B5EF4-FFF2-40B4-BE49-F238E27FC236}">
                  <a16:creationId xmlns:a16="http://schemas.microsoft.com/office/drawing/2014/main" id="{75DA7380-81AE-49E0-A692-75E0239A3F1A}"/>
                </a:ext>
              </a:extLst>
            </p:cNvPr>
            <p:cNvGrpSpPr/>
            <p:nvPr/>
          </p:nvGrpSpPr>
          <p:grpSpPr>
            <a:xfrm>
              <a:off x="5575954" y="79400"/>
              <a:ext cx="6545342" cy="6699200"/>
              <a:chOff x="5575954" y="79400"/>
              <a:chExt cx="6545342" cy="6699200"/>
            </a:xfrm>
          </p:grpSpPr>
          <p:sp>
            <p:nvSpPr>
              <p:cNvPr id="22" name="Rectangle 21">
                <a:extLst>
                  <a:ext uri="{FF2B5EF4-FFF2-40B4-BE49-F238E27FC236}">
                    <a16:creationId xmlns:a16="http://schemas.microsoft.com/office/drawing/2014/main" id="{3DBE0201-B274-46D3-A869-080CB9501283}"/>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5F292CB6-7A17-4EE0-B209-C3F6EACBB9D6}"/>
                  </a:ext>
                </a:extLst>
              </p:cNvPr>
              <p:cNvPicPr>
                <a:picLocks noChangeAspect="1"/>
              </p:cNvPicPr>
              <p:nvPr/>
            </p:nvPicPr>
            <p:blipFill>
              <a:blip r:embed="rId3"/>
              <a:stretch>
                <a:fillRect/>
              </a:stretch>
            </p:blipFill>
            <p:spPr>
              <a:xfrm>
                <a:off x="5618374" y="79400"/>
                <a:ext cx="6460503" cy="6234386"/>
              </a:xfrm>
              <a:prstGeom prst="rect">
                <a:avLst/>
              </a:prstGeom>
            </p:spPr>
          </p:pic>
          <p:sp>
            <p:nvSpPr>
              <p:cNvPr id="24" name="TextBox 23">
                <a:extLst>
                  <a:ext uri="{FF2B5EF4-FFF2-40B4-BE49-F238E27FC236}">
                    <a16:creationId xmlns:a16="http://schemas.microsoft.com/office/drawing/2014/main" id="{7BE7BE22-3C00-4787-881D-AD3CA4DD20D1}"/>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10" name="Picture 2" descr="Illustration of a man doing the salt marsh nekton survey.">
              <a:extLst>
                <a:ext uri="{FF2B5EF4-FFF2-40B4-BE49-F238E27FC236}">
                  <a16:creationId xmlns:a16="http://schemas.microsoft.com/office/drawing/2014/main" id="{C13E5E6E-EE7A-4737-8CDC-86C0618255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F25D43F-2766-4AF7-A05C-0EE113DAF93D}"/>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12" name="Picture 11">
              <a:extLst>
                <a:ext uri="{FF2B5EF4-FFF2-40B4-BE49-F238E27FC236}">
                  <a16:creationId xmlns:a16="http://schemas.microsoft.com/office/drawing/2014/main" id="{0EC63523-7D08-4BE9-B0D4-DFB99E1DD949}"/>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13" name="Picture 12">
              <a:extLst>
                <a:ext uri="{FF2B5EF4-FFF2-40B4-BE49-F238E27FC236}">
                  <a16:creationId xmlns:a16="http://schemas.microsoft.com/office/drawing/2014/main" id="{4B4C8383-96D8-4083-9493-1F6C89EEF7D7}"/>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4" name="Picture 13">
              <a:extLst>
                <a:ext uri="{FF2B5EF4-FFF2-40B4-BE49-F238E27FC236}">
                  <a16:creationId xmlns:a16="http://schemas.microsoft.com/office/drawing/2014/main" id="{AA941B5A-8949-4719-AB88-956B930FE539}"/>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5" name="Picture 14">
              <a:extLst>
                <a:ext uri="{FF2B5EF4-FFF2-40B4-BE49-F238E27FC236}">
                  <a16:creationId xmlns:a16="http://schemas.microsoft.com/office/drawing/2014/main" id="{A45886C9-875C-4DBB-A485-86355E39C959}"/>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6" name="Picture 4" descr="Illustration of Acipenser oxyrinchus (Atlantic Sturgeon)">
              <a:extLst>
                <a:ext uri="{FF2B5EF4-FFF2-40B4-BE49-F238E27FC236}">
                  <a16:creationId xmlns:a16="http://schemas.microsoft.com/office/drawing/2014/main" id="{E23234F5-7A4D-4621-9B5A-7A7465E403C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llustration showing sediment inputs.">
              <a:extLst>
                <a:ext uri="{FF2B5EF4-FFF2-40B4-BE49-F238E27FC236}">
                  <a16:creationId xmlns:a16="http://schemas.microsoft.com/office/drawing/2014/main" id="{D8279F7A-969C-46D4-B775-56ED538432F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Illustration of sediment particles">
              <a:extLst>
                <a:ext uri="{FF2B5EF4-FFF2-40B4-BE49-F238E27FC236}">
                  <a16:creationId xmlns:a16="http://schemas.microsoft.com/office/drawing/2014/main" id="{A6ED500A-7DA3-4FEB-9E0A-7AF49974883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Illustration showing sediment inputs.">
              <a:extLst>
                <a:ext uri="{FF2B5EF4-FFF2-40B4-BE49-F238E27FC236}">
                  <a16:creationId xmlns:a16="http://schemas.microsoft.com/office/drawing/2014/main" id="{AC771D98-AF5E-4325-A546-A0447314FE6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C966EDA2-2E5E-45AD-B873-EEFB3EBDB361}"/>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21" name="Picture 20">
              <a:extLst>
                <a:ext uri="{FF2B5EF4-FFF2-40B4-BE49-F238E27FC236}">
                  <a16:creationId xmlns:a16="http://schemas.microsoft.com/office/drawing/2014/main" id="{F5B4D88D-C098-4108-B766-0103E9B9022A}"/>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25" name="Picture 14" descr="atlantic salmon eggs">
            <a:extLst>
              <a:ext uri="{FF2B5EF4-FFF2-40B4-BE49-F238E27FC236}">
                <a16:creationId xmlns:a16="http://schemas.microsoft.com/office/drawing/2014/main" id="{0328B6C4-44C8-4C84-86B5-45D440578DC0}"/>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9726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49324"/>
            <a:ext cx="5590095" cy="3508653"/>
          </a:xfrm>
          <a:prstGeom prst="rect">
            <a:avLst/>
          </a:prstGeom>
          <a:noFill/>
        </p:spPr>
        <p:txBody>
          <a:bodyPr wrap="square" rtlCol="0">
            <a:spAutoFit/>
          </a:bodyPr>
          <a:lstStyle/>
          <a:p>
            <a:r>
              <a:rPr lang="en-US" sz="2400" dirty="0">
                <a:solidFill>
                  <a:schemeClr val="bg1"/>
                </a:solidFill>
              </a:rPr>
              <a:t>3) Identify at least two ecosystem services you think a salt marsh provides. </a:t>
            </a:r>
          </a:p>
          <a:p>
            <a:pPr marL="457200" indent="-457200">
              <a:buFont typeface="Arial" panose="020B0604020202020204" pitchFamily="34" charset="0"/>
              <a:buChar char="•"/>
            </a:pPr>
            <a:r>
              <a:rPr lang="en-US" sz="3400" dirty="0">
                <a:solidFill>
                  <a:schemeClr val="accent6">
                    <a:lumMod val="40000"/>
                    <a:lumOff val="60000"/>
                  </a:schemeClr>
                </a:solidFill>
              </a:rPr>
              <a:t>Absorb nutrients </a:t>
            </a:r>
            <a:r>
              <a:rPr lang="en-US" sz="3400" dirty="0">
                <a:solidFill>
                  <a:schemeClr val="accent6">
                    <a:lumMod val="40000"/>
                    <a:lumOff val="60000"/>
                  </a:schemeClr>
                </a:solidFill>
                <a:sym typeface="Wingdings" panose="05000000000000000000" pitchFamily="2" charset="2"/>
              </a:rPr>
              <a:t> improve water quality</a:t>
            </a:r>
          </a:p>
          <a:p>
            <a:pPr marL="457200" indent="-457200">
              <a:buFont typeface="Arial" panose="020B0604020202020204" pitchFamily="34" charset="0"/>
              <a:buChar char="•"/>
            </a:pPr>
            <a:r>
              <a:rPr lang="en-US" sz="3400" dirty="0">
                <a:solidFill>
                  <a:schemeClr val="accent6">
                    <a:lumMod val="40000"/>
                    <a:lumOff val="60000"/>
                  </a:schemeClr>
                </a:solidFill>
              </a:rPr>
              <a:t>Provide habitat for fish &amp; birds </a:t>
            </a:r>
            <a:r>
              <a:rPr lang="en-US" sz="3400" dirty="0">
                <a:solidFill>
                  <a:schemeClr val="accent6">
                    <a:lumMod val="40000"/>
                    <a:lumOff val="60000"/>
                  </a:schemeClr>
                </a:solidFill>
                <a:sym typeface="Wingdings" panose="05000000000000000000" pitchFamily="2" charset="2"/>
              </a:rPr>
              <a:t> food &amp; raise young</a:t>
            </a:r>
            <a:endParaRPr lang="en-US" sz="3400" dirty="0">
              <a:solidFill>
                <a:schemeClr val="accent6">
                  <a:lumMod val="40000"/>
                  <a:lumOff val="60000"/>
                </a:schemeClr>
              </a:solidFill>
            </a:endParaRPr>
          </a:p>
          <a:p>
            <a:pPr marL="457200" indent="-457200">
              <a:buFont typeface="Arial" panose="020B0604020202020204" pitchFamily="34" charset="0"/>
              <a:buChar char="•"/>
            </a:pPr>
            <a:r>
              <a:rPr lang="en-US" sz="3400" dirty="0">
                <a:solidFill>
                  <a:schemeClr val="accent6">
                    <a:lumMod val="40000"/>
                    <a:lumOff val="60000"/>
                  </a:schemeClr>
                </a:solidFill>
              </a:rPr>
              <a:t>Store carbon </a:t>
            </a:r>
            <a:r>
              <a:rPr lang="en-US" sz="3400" dirty="0">
                <a:solidFill>
                  <a:schemeClr val="accent6">
                    <a:lumMod val="40000"/>
                    <a:lumOff val="60000"/>
                  </a:schemeClr>
                </a:solidFill>
                <a:sym typeface="Wingdings" panose="05000000000000000000" pitchFamily="2" charset="2"/>
              </a:rPr>
              <a:t></a:t>
            </a:r>
            <a:endParaRPr lang="en-US" sz="3400" dirty="0">
              <a:solidFill>
                <a:schemeClr val="accent6">
                  <a:lumMod val="40000"/>
                  <a:lumOff val="60000"/>
                </a:schemeClr>
              </a:solidFill>
            </a:endParaRPr>
          </a:p>
        </p:txBody>
      </p:sp>
      <p:grpSp>
        <p:nvGrpSpPr>
          <p:cNvPr id="8" name="Group 7">
            <a:extLst>
              <a:ext uri="{FF2B5EF4-FFF2-40B4-BE49-F238E27FC236}">
                <a16:creationId xmlns:a16="http://schemas.microsoft.com/office/drawing/2014/main" id="{D314CD91-4A83-467C-AC9E-A3233B9587AF}"/>
              </a:ext>
            </a:extLst>
          </p:cNvPr>
          <p:cNvGrpSpPr/>
          <p:nvPr/>
        </p:nvGrpSpPr>
        <p:grpSpPr>
          <a:xfrm>
            <a:off x="5556362" y="79400"/>
            <a:ext cx="6564934" cy="6699200"/>
            <a:chOff x="5556362" y="79400"/>
            <a:chExt cx="6564934" cy="6699200"/>
          </a:xfrm>
        </p:grpSpPr>
        <p:grpSp>
          <p:nvGrpSpPr>
            <p:cNvPr id="9" name="Group 8">
              <a:extLst>
                <a:ext uri="{FF2B5EF4-FFF2-40B4-BE49-F238E27FC236}">
                  <a16:creationId xmlns:a16="http://schemas.microsoft.com/office/drawing/2014/main" id="{C0449FF4-266E-475C-9EB5-454D9484C4D4}"/>
                </a:ext>
              </a:extLst>
            </p:cNvPr>
            <p:cNvGrpSpPr/>
            <p:nvPr/>
          </p:nvGrpSpPr>
          <p:grpSpPr>
            <a:xfrm>
              <a:off x="5575954" y="79400"/>
              <a:ext cx="6545342" cy="6699200"/>
              <a:chOff x="5575954" y="79400"/>
              <a:chExt cx="6545342" cy="6699200"/>
            </a:xfrm>
          </p:grpSpPr>
          <p:sp>
            <p:nvSpPr>
              <p:cNvPr id="22" name="Rectangle 21">
                <a:extLst>
                  <a:ext uri="{FF2B5EF4-FFF2-40B4-BE49-F238E27FC236}">
                    <a16:creationId xmlns:a16="http://schemas.microsoft.com/office/drawing/2014/main" id="{63D05F39-6240-4D01-B916-44BC0069A3C2}"/>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6182C502-37CA-4B31-93BD-40B417F604CD}"/>
                  </a:ext>
                </a:extLst>
              </p:cNvPr>
              <p:cNvPicPr>
                <a:picLocks noChangeAspect="1"/>
              </p:cNvPicPr>
              <p:nvPr/>
            </p:nvPicPr>
            <p:blipFill>
              <a:blip r:embed="rId3"/>
              <a:stretch>
                <a:fillRect/>
              </a:stretch>
            </p:blipFill>
            <p:spPr>
              <a:xfrm>
                <a:off x="5618374" y="79400"/>
                <a:ext cx="6460503" cy="6234386"/>
              </a:xfrm>
              <a:prstGeom prst="rect">
                <a:avLst/>
              </a:prstGeom>
            </p:spPr>
          </p:pic>
          <p:sp>
            <p:nvSpPr>
              <p:cNvPr id="24" name="TextBox 23">
                <a:extLst>
                  <a:ext uri="{FF2B5EF4-FFF2-40B4-BE49-F238E27FC236}">
                    <a16:creationId xmlns:a16="http://schemas.microsoft.com/office/drawing/2014/main" id="{DA547DC9-E58F-4A03-AD37-CCDB2536EBB3}"/>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 all symbols are from UMCES (more info in notes)</a:t>
                </a:r>
              </a:p>
            </p:txBody>
          </p:sp>
        </p:grpSp>
        <p:pic>
          <p:nvPicPr>
            <p:cNvPr id="10" name="Picture 2" descr="Illustration of a man doing the salt marsh nekton survey.">
              <a:extLst>
                <a:ext uri="{FF2B5EF4-FFF2-40B4-BE49-F238E27FC236}">
                  <a16:creationId xmlns:a16="http://schemas.microsoft.com/office/drawing/2014/main" id="{427A7435-5C3C-41EC-BA98-9E8628662D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02A8E7D6-3822-4425-9C19-22CF28B16188}"/>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12" name="Picture 11">
              <a:extLst>
                <a:ext uri="{FF2B5EF4-FFF2-40B4-BE49-F238E27FC236}">
                  <a16:creationId xmlns:a16="http://schemas.microsoft.com/office/drawing/2014/main" id="{E862A41A-2CCA-4B66-BEED-3B7D9BD6D5AF}"/>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13" name="Picture 12">
              <a:extLst>
                <a:ext uri="{FF2B5EF4-FFF2-40B4-BE49-F238E27FC236}">
                  <a16:creationId xmlns:a16="http://schemas.microsoft.com/office/drawing/2014/main" id="{3F165331-085C-4631-80E7-79B5144D2A69}"/>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4" name="Picture 13">
              <a:extLst>
                <a:ext uri="{FF2B5EF4-FFF2-40B4-BE49-F238E27FC236}">
                  <a16:creationId xmlns:a16="http://schemas.microsoft.com/office/drawing/2014/main" id="{1CE30E7A-9A3E-4145-8551-89387AF9EF18}"/>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5" name="Picture 14">
              <a:extLst>
                <a:ext uri="{FF2B5EF4-FFF2-40B4-BE49-F238E27FC236}">
                  <a16:creationId xmlns:a16="http://schemas.microsoft.com/office/drawing/2014/main" id="{17138DDB-A7F1-40E0-8F25-34F42C1698E1}"/>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6" name="Picture 4" descr="Illustration of Acipenser oxyrinchus (Atlantic Sturgeon)">
              <a:extLst>
                <a:ext uri="{FF2B5EF4-FFF2-40B4-BE49-F238E27FC236}">
                  <a16:creationId xmlns:a16="http://schemas.microsoft.com/office/drawing/2014/main" id="{A498B3F3-438A-4C9A-9136-08372DD967B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llustration showing sediment inputs.">
              <a:extLst>
                <a:ext uri="{FF2B5EF4-FFF2-40B4-BE49-F238E27FC236}">
                  <a16:creationId xmlns:a16="http://schemas.microsoft.com/office/drawing/2014/main" id="{0BB8F079-C78D-48E7-B4B2-5A92416C80D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Illustration of sediment particles">
              <a:extLst>
                <a:ext uri="{FF2B5EF4-FFF2-40B4-BE49-F238E27FC236}">
                  <a16:creationId xmlns:a16="http://schemas.microsoft.com/office/drawing/2014/main" id="{A8A9D7B6-BC32-42C5-8F07-EA4A98E7A7B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Illustration showing sediment inputs.">
              <a:extLst>
                <a:ext uri="{FF2B5EF4-FFF2-40B4-BE49-F238E27FC236}">
                  <a16:creationId xmlns:a16="http://schemas.microsoft.com/office/drawing/2014/main" id="{939D3E1F-FFA0-427B-B53B-3EAA50A7C69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40D1362C-48C0-4872-B090-26EE36511F83}"/>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21" name="Picture 20">
              <a:extLst>
                <a:ext uri="{FF2B5EF4-FFF2-40B4-BE49-F238E27FC236}">
                  <a16:creationId xmlns:a16="http://schemas.microsoft.com/office/drawing/2014/main" id="{B59EE1BB-5ADB-45D5-B5F9-386C449037AA}"/>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25" name="Picture 14" descr="atlantic salmon eggs">
            <a:extLst>
              <a:ext uri="{FF2B5EF4-FFF2-40B4-BE49-F238E27FC236}">
                <a16:creationId xmlns:a16="http://schemas.microsoft.com/office/drawing/2014/main" id="{73649425-4449-4088-9CA6-5033A68AD7F0}"/>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8200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49324"/>
            <a:ext cx="5590095" cy="3970318"/>
          </a:xfrm>
          <a:prstGeom prst="rect">
            <a:avLst/>
          </a:prstGeom>
          <a:noFill/>
        </p:spPr>
        <p:txBody>
          <a:bodyPr wrap="square" rtlCol="0">
            <a:spAutoFit/>
          </a:bodyPr>
          <a:lstStyle/>
          <a:p>
            <a:r>
              <a:rPr lang="en-US" sz="2400" dirty="0">
                <a:solidFill>
                  <a:schemeClr val="bg1"/>
                </a:solidFill>
              </a:rPr>
              <a:t>3) Identify at least two ecosystem services you think a salt marsh provides. </a:t>
            </a:r>
          </a:p>
          <a:p>
            <a:pPr marL="457200" indent="-457200">
              <a:buFont typeface="Arial" panose="020B0604020202020204" pitchFamily="34" charset="0"/>
              <a:buChar char="•"/>
            </a:pPr>
            <a:r>
              <a:rPr lang="en-US" sz="3400" dirty="0">
                <a:solidFill>
                  <a:schemeClr val="accent6">
                    <a:lumMod val="40000"/>
                    <a:lumOff val="60000"/>
                  </a:schemeClr>
                </a:solidFill>
              </a:rPr>
              <a:t>Absorb nutrients </a:t>
            </a:r>
            <a:r>
              <a:rPr lang="en-US" sz="3400" dirty="0">
                <a:solidFill>
                  <a:schemeClr val="accent6">
                    <a:lumMod val="40000"/>
                    <a:lumOff val="60000"/>
                  </a:schemeClr>
                </a:solidFill>
                <a:sym typeface="Wingdings" panose="05000000000000000000" pitchFamily="2" charset="2"/>
              </a:rPr>
              <a:t> improve water quality</a:t>
            </a:r>
          </a:p>
          <a:p>
            <a:pPr marL="457200" indent="-457200">
              <a:buFont typeface="Arial" panose="020B0604020202020204" pitchFamily="34" charset="0"/>
              <a:buChar char="•"/>
            </a:pPr>
            <a:r>
              <a:rPr lang="en-US" sz="3400" dirty="0">
                <a:solidFill>
                  <a:schemeClr val="accent6">
                    <a:lumMod val="40000"/>
                    <a:lumOff val="60000"/>
                  </a:schemeClr>
                </a:solidFill>
              </a:rPr>
              <a:t>Provide habitat for fish &amp; birds </a:t>
            </a:r>
            <a:r>
              <a:rPr lang="en-US" sz="3400" dirty="0">
                <a:solidFill>
                  <a:schemeClr val="accent6">
                    <a:lumMod val="40000"/>
                    <a:lumOff val="60000"/>
                  </a:schemeClr>
                </a:solidFill>
                <a:sym typeface="Wingdings" panose="05000000000000000000" pitchFamily="2" charset="2"/>
              </a:rPr>
              <a:t> food &amp; raise young</a:t>
            </a:r>
            <a:endParaRPr lang="en-US" sz="3400" dirty="0">
              <a:solidFill>
                <a:schemeClr val="accent6">
                  <a:lumMod val="40000"/>
                  <a:lumOff val="60000"/>
                </a:schemeClr>
              </a:solidFill>
            </a:endParaRPr>
          </a:p>
          <a:p>
            <a:pPr marL="457200" indent="-457200">
              <a:buFont typeface="Arial" panose="020B0604020202020204" pitchFamily="34" charset="0"/>
              <a:buChar char="•"/>
            </a:pPr>
            <a:r>
              <a:rPr lang="en-US" sz="3400" dirty="0">
                <a:solidFill>
                  <a:schemeClr val="accent6">
                    <a:lumMod val="40000"/>
                    <a:lumOff val="60000"/>
                  </a:schemeClr>
                </a:solidFill>
              </a:rPr>
              <a:t>Store carbon </a:t>
            </a:r>
            <a:r>
              <a:rPr lang="en-US" sz="3400" dirty="0">
                <a:solidFill>
                  <a:schemeClr val="accent6">
                    <a:lumMod val="40000"/>
                    <a:lumOff val="60000"/>
                  </a:schemeClr>
                </a:solidFill>
                <a:sym typeface="Wingdings" panose="05000000000000000000" pitchFamily="2" charset="2"/>
              </a:rPr>
              <a:t> limit climate change</a:t>
            </a:r>
          </a:p>
        </p:txBody>
      </p:sp>
      <p:grpSp>
        <p:nvGrpSpPr>
          <p:cNvPr id="8" name="Group 7">
            <a:extLst>
              <a:ext uri="{FF2B5EF4-FFF2-40B4-BE49-F238E27FC236}">
                <a16:creationId xmlns:a16="http://schemas.microsoft.com/office/drawing/2014/main" id="{C478AFCD-5283-4A68-BD84-56B9178416B6}"/>
              </a:ext>
            </a:extLst>
          </p:cNvPr>
          <p:cNvGrpSpPr/>
          <p:nvPr/>
        </p:nvGrpSpPr>
        <p:grpSpPr>
          <a:xfrm>
            <a:off x="5556362" y="79400"/>
            <a:ext cx="6564934" cy="6699200"/>
            <a:chOff x="5556362" y="79400"/>
            <a:chExt cx="6564934" cy="6699200"/>
          </a:xfrm>
        </p:grpSpPr>
        <p:grpSp>
          <p:nvGrpSpPr>
            <p:cNvPr id="9" name="Group 8">
              <a:extLst>
                <a:ext uri="{FF2B5EF4-FFF2-40B4-BE49-F238E27FC236}">
                  <a16:creationId xmlns:a16="http://schemas.microsoft.com/office/drawing/2014/main" id="{FAF93062-8205-4802-B375-3F147D271D36}"/>
                </a:ext>
              </a:extLst>
            </p:cNvPr>
            <p:cNvGrpSpPr/>
            <p:nvPr/>
          </p:nvGrpSpPr>
          <p:grpSpPr>
            <a:xfrm>
              <a:off x="5575954" y="79400"/>
              <a:ext cx="6545342" cy="6699200"/>
              <a:chOff x="5575954" y="79400"/>
              <a:chExt cx="6545342" cy="6699200"/>
            </a:xfrm>
          </p:grpSpPr>
          <p:sp>
            <p:nvSpPr>
              <p:cNvPr id="22" name="Rectangle 21">
                <a:extLst>
                  <a:ext uri="{FF2B5EF4-FFF2-40B4-BE49-F238E27FC236}">
                    <a16:creationId xmlns:a16="http://schemas.microsoft.com/office/drawing/2014/main" id="{D094DC9F-3140-4A24-98D9-BB023FFD2996}"/>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944D9594-4D26-4889-8D6F-62872677407B}"/>
                  </a:ext>
                </a:extLst>
              </p:cNvPr>
              <p:cNvPicPr>
                <a:picLocks noChangeAspect="1"/>
              </p:cNvPicPr>
              <p:nvPr/>
            </p:nvPicPr>
            <p:blipFill>
              <a:blip r:embed="rId3"/>
              <a:stretch>
                <a:fillRect/>
              </a:stretch>
            </p:blipFill>
            <p:spPr>
              <a:xfrm>
                <a:off x="5618374" y="79400"/>
                <a:ext cx="6460503" cy="6234386"/>
              </a:xfrm>
              <a:prstGeom prst="rect">
                <a:avLst/>
              </a:prstGeom>
            </p:spPr>
          </p:pic>
          <p:sp>
            <p:nvSpPr>
              <p:cNvPr id="24" name="TextBox 23">
                <a:extLst>
                  <a:ext uri="{FF2B5EF4-FFF2-40B4-BE49-F238E27FC236}">
                    <a16:creationId xmlns:a16="http://schemas.microsoft.com/office/drawing/2014/main" id="{EE9F0640-F977-49AD-A114-C059FC88601F}"/>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10" name="Picture 2" descr="Illustration of a man doing the salt marsh nekton survey.">
              <a:extLst>
                <a:ext uri="{FF2B5EF4-FFF2-40B4-BE49-F238E27FC236}">
                  <a16:creationId xmlns:a16="http://schemas.microsoft.com/office/drawing/2014/main" id="{DDBC5355-E51A-4193-A12A-169E91A0AE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B7CCC40-1BEF-4229-A49A-D7950EF71D63}"/>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12" name="Picture 11">
              <a:extLst>
                <a:ext uri="{FF2B5EF4-FFF2-40B4-BE49-F238E27FC236}">
                  <a16:creationId xmlns:a16="http://schemas.microsoft.com/office/drawing/2014/main" id="{8C076486-9F09-4828-8E00-47804046661D}"/>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13" name="Picture 12">
              <a:extLst>
                <a:ext uri="{FF2B5EF4-FFF2-40B4-BE49-F238E27FC236}">
                  <a16:creationId xmlns:a16="http://schemas.microsoft.com/office/drawing/2014/main" id="{38BC4CEE-3414-41DF-A8C6-A3AAC07C5ED7}"/>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4" name="Picture 13">
              <a:extLst>
                <a:ext uri="{FF2B5EF4-FFF2-40B4-BE49-F238E27FC236}">
                  <a16:creationId xmlns:a16="http://schemas.microsoft.com/office/drawing/2014/main" id="{AB775B4D-293A-403F-A03C-7B9429F4F32A}"/>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5" name="Picture 14">
              <a:extLst>
                <a:ext uri="{FF2B5EF4-FFF2-40B4-BE49-F238E27FC236}">
                  <a16:creationId xmlns:a16="http://schemas.microsoft.com/office/drawing/2014/main" id="{622F4AE4-35C6-4D47-9FF7-414C025B97FF}"/>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6" name="Picture 4" descr="Illustration of Acipenser oxyrinchus (Atlantic Sturgeon)">
              <a:extLst>
                <a:ext uri="{FF2B5EF4-FFF2-40B4-BE49-F238E27FC236}">
                  <a16:creationId xmlns:a16="http://schemas.microsoft.com/office/drawing/2014/main" id="{107769DB-5A77-499E-85BC-6A5E59E4723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llustration showing sediment inputs.">
              <a:extLst>
                <a:ext uri="{FF2B5EF4-FFF2-40B4-BE49-F238E27FC236}">
                  <a16:creationId xmlns:a16="http://schemas.microsoft.com/office/drawing/2014/main" id="{125591C5-7ED4-4BF7-A688-834DC2FD21E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Illustration of sediment particles">
              <a:extLst>
                <a:ext uri="{FF2B5EF4-FFF2-40B4-BE49-F238E27FC236}">
                  <a16:creationId xmlns:a16="http://schemas.microsoft.com/office/drawing/2014/main" id="{6147AB80-E3E0-44B9-822A-6E495A5FD6D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Illustration showing sediment inputs.">
              <a:extLst>
                <a:ext uri="{FF2B5EF4-FFF2-40B4-BE49-F238E27FC236}">
                  <a16:creationId xmlns:a16="http://schemas.microsoft.com/office/drawing/2014/main" id="{5C42A194-150C-426B-9E3C-58D8665E9599}"/>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2693C721-4DE9-47AA-9049-C890B8B5DBA7}"/>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21" name="Picture 20">
              <a:extLst>
                <a:ext uri="{FF2B5EF4-FFF2-40B4-BE49-F238E27FC236}">
                  <a16:creationId xmlns:a16="http://schemas.microsoft.com/office/drawing/2014/main" id="{97D54F31-D913-4BDA-B703-1EFB94F57C57}"/>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25" name="Picture 14" descr="atlantic salmon eggs">
            <a:extLst>
              <a:ext uri="{FF2B5EF4-FFF2-40B4-BE49-F238E27FC236}">
                <a16:creationId xmlns:a16="http://schemas.microsoft.com/office/drawing/2014/main" id="{B5BC9220-4C45-4E7B-BB21-C2C1E4C01BE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48394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49324"/>
            <a:ext cx="5590095" cy="5539978"/>
          </a:xfrm>
          <a:prstGeom prst="rect">
            <a:avLst/>
          </a:prstGeom>
          <a:noFill/>
        </p:spPr>
        <p:txBody>
          <a:bodyPr wrap="square" rtlCol="0">
            <a:spAutoFit/>
          </a:bodyPr>
          <a:lstStyle/>
          <a:p>
            <a:r>
              <a:rPr lang="en-US" sz="2400" dirty="0">
                <a:solidFill>
                  <a:schemeClr val="bg1"/>
                </a:solidFill>
              </a:rPr>
              <a:t>3) Identify at least two ecosystem services you think a salt marsh provides. </a:t>
            </a:r>
          </a:p>
          <a:p>
            <a:pPr marL="457200" indent="-457200">
              <a:buFont typeface="Arial" panose="020B0604020202020204" pitchFamily="34" charset="0"/>
              <a:buChar char="•"/>
            </a:pPr>
            <a:r>
              <a:rPr lang="en-US" sz="3400" dirty="0">
                <a:solidFill>
                  <a:schemeClr val="accent6">
                    <a:lumMod val="40000"/>
                    <a:lumOff val="60000"/>
                  </a:schemeClr>
                </a:solidFill>
              </a:rPr>
              <a:t>Absorb nutrients </a:t>
            </a:r>
            <a:r>
              <a:rPr lang="en-US" sz="3400" dirty="0">
                <a:solidFill>
                  <a:schemeClr val="accent6">
                    <a:lumMod val="40000"/>
                    <a:lumOff val="60000"/>
                  </a:schemeClr>
                </a:solidFill>
                <a:sym typeface="Wingdings" panose="05000000000000000000" pitchFamily="2" charset="2"/>
              </a:rPr>
              <a:t> improve water quality</a:t>
            </a:r>
          </a:p>
          <a:p>
            <a:pPr marL="457200" indent="-457200">
              <a:buFont typeface="Arial" panose="020B0604020202020204" pitchFamily="34" charset="0"/>
              <a:buChar char="•"/>
            </a:pPr>
            <a:r>
              <a:rPr lang="en-US" sz="3400" dirty="0">
                <a:solidFill>
                  <a:schemeClr val="accent6">
                    <a:lumMod val="40000"/>
                    <a:lumOff val="60000"/>
                  </a:schemeClr>
                </a:solidFill>
              </a:rPr>
              <a:t>Provide habitat for fish &amp; birds </a:t>
            </a:r>
            <a:r>
              <a:rPr lang="en-US" sz="3400" dirty="0">
                <a:solidFill>
                  <a:schemeClr val="accent6">
                    <a:lumMod val="40000"/>
                    <a:lumOff val="60000"/>
                  </a:schemeClr>
                </a:solidFill>
                <a:sym typeface="Wingdings" panose="05000000000000000000" pitchFamily="2" charset="2"/>
              </a:rPr>
              <a:t> food &amp; raise young</a:t>
            </a:r>
            <a:endParaRPr lang="en-US" sz="3400" dirty="0">
              <a:solidFill>
                <a:schemeClr val="accent6">
                  <a:lumMod val="40000"/>
                  <a:lumOff val="60000"/>
                </a:schemeClr>
              </a:solidFill>
            </a:endParaRPr>
          </a:p>
          <a:p>
            <a:pPr marL="457200" indent="-457200">
              <a:buFont typeface="Arial" panose="020B0604020202020204" pitchFamily="34" charset="0"/>
              <a:buChar char="•"/>
            </a:pPr>
            <a:r>
              <a:rPr lang="en-US" sz="3400" dirty="0">
                <a:solidFill>
                  <a:schemeClr val="accent6">
                    <a:lumMod val="40000"/>
                    <a:lumOff val="60000"/>
                  </a:schemeClr>
                </a:solidFill>
              </a:rPr>
              <a:t>Store carbon </a:t>
            </a:r>
            <a:r>
              <a:rPr lang="en-US" sz="3400" dirty="0">
                <a:solidFill>
                  <a:schemeClr val="accent6">
                    <a:lumMod val="40000"/>
                    <a:lumOff val="60000"/>
                  </a:schemeClr>
                </a:solidFill>
                <a:sym typeface="Wingdings" panose="05000000000000000000" pitchFamily="2" charset="2"/>
              </a:rPr>
              <a:t> limit climate change</a:t>
            </a:r>
          </a:p>
          <a:p>
            <a:pPr marL="457200" indent="-457200">
              <a:buFont typeface="Arial" panose="020B0604020202020204" pitchFamily="34" charset="0"/>
              <a:buChar char="•"/>
            </a:pPr>
            <a:r>
              <a:rPr lang="en-US" sz="3400" dirty="0">
                <a:solidFill>
                  <a:schemeClr val="accent6">
                    <a:lumMod val="40000"/>
                    <a:lumOff val="60000"/>
                  </a:schemeClr>
                </a:solidFill>
              </a:rPr>
              <a:t>Provide recreation (kayaking, hunting, bird watching) opportunities</a:t>
            </a:r>
          </a:p>
        </p:txBody>
      </p:sp>
      <p:grpSp>
        <p:nvGrpSpPr>
          <p:cNvPr id="8" name="Group 7">
            <a:extLst>
              <a:ext uri="{FF2B5EF4-FFF2-40B4-BE49-F238E27FC236}">
                <a16:creationId xmlns:a16="http://schemas.microsoft.com/office/drawing/2014/main" id="{AC05A97E-5FE0-437B-B3A0-CA53F08FCB6C}"/>
              </a:ext>
            </a:extLst>
          </p:cNvPr>
          <p:cNvGrpSpPr/>
          <p:nvPr/>
        </p:nvGrpSpPr>
        <p:grpSpPr>
          <a:xfrm>
            <a:off x="5556362" y="79400"/>
            <a:ext cx="6564934" cy="6699200"/>
            <a:chOff x="5556362" y="79400"/>
            <a:chExt cx="6564934" cy="6699200"/>
          </a:xfrm>
        </p:grpSpPr>
        <p:grpSp>
          <p:nvGrpSpPr>
            <p:cNvPr id="9" name="Group 8">
              <a:extLst>
                <a:ext uri="{FF2B5EF4-FFF2-40B4-BE49-F238E27FC236}">
                  <a16:creationId xmlns:a16="http://schemas.microsoft.com/office/drawing/2014/main" id="{9ABA7400-C302-4247-988D-786F0DB47181}"/>
                </a:ext>
              </a:extLst>
            </p:cNvPr>
            <p:cNvGrpSpPr/>
            <p:nvPr/>
          </p:nvGrpSpPr>
          <p:grpSpPr>
            <a:xfrm>
              <a:off x="5575954" y="79400"/>
              <a:ext cx="6545342" cy="6699200"/>
              <a:chOff x="5575954" y="79400"/>
              <a:chExt cx="6545342" cy="6699200"/>
            </a:xfrm>
          </p:grpSpPr>
          <p:sp>
            <p:nvSpPr>
              <p:cNvPr id="22" name="Rectangle 21">
                <a:extLst>
                  <a:ext uri="{FF2B5EF4-FFF2-40B4-BE49-F238E27FC236}">
                    <a16:creationId xmlns:a16="http://schemas.microsoft.com/office/drawing/2014/main" id="{BA208F4C-2EA3-46B2-9608-5BEC4C0B2332}"/>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55F8ED65-3CF4-483A-8E79-B2F8B540AA40}"/>
                  </a:ext>
                </a:extLst>
              </p:cNvPr>
              <p:cNvPicPr>
                <a:picLocks noChangeAspect="1"/>
              </p:cNvPicPr>
              <p:nvPr/>
            </p:nvPicPr>
            <p:blipFill>
              <a:blip r:embed="rId3"/>
              <a:stretch>
                <a:fillRect/>
              </a:stretch>
            </p:blipFill>
            <p:spPr>
              <a:xfrm>
                <a:off x="5618374" y="79400"/>
                <a:ext cx="6460503" cy="6234386"/>
              </a:xfrm>
              <a:prstGeom prst="rect">
                <a:avLst/>
              </a:prstGeom>
            </p:spPr>
          </p:pic>
          <p:sp>
            <p:nvSpPr>
              <p:cNvPr id="24" name="TextBox 23">
                <a:extLst>
                  <a:ext uri="{FF2B5EF4-FFF2-40B4-BE49-F238E27FC236}">
                    <a16:creationId xmlns:a16="http://schemas.microsoft.com/office/drawing/2014/main" id="{5BBAF383-930F-46AF-8F93-0BB6BB9F8483}"/>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10" name="Picture 2" descr="Illustration of a man doing the salt marsh nekton survey.">
              <a:extLst>
                <a:ext uri="{FF2B5EF4-FFF2-40B4-BE49-F238E27FC236}">
                  <a16:creationId xmlns:a16="http://schemas.microsoft.com/office/drawing/2014/main" id="{F43ED3C0-FBF5-48D4-85C5-02585A9398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A1962C2-6FD2-49B9-B861-60CE538C96ED}"/>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12" name="Picture 11">
              <a:extLst>
                <a:ext uri="{FF2B5EF4-FFF2-40B4-BE49-F238E27FC236}">
                  <a16:creationId xmlns:a16="http://schemas.microsoft.com/office/drawing/2014/main" id="{2CB22D61-0165-46BF-9C30-652C6EBB50EE}"/>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13" name="Picture 12">
              <a:extLst>
                <a:ext uri="{FF2B5EF4-FFF2-40B4-BE49-F238E27FC236}">
                  <a16:creationId xmlns:a16="http://schemas.microsoft.com/office/drawing/2014/main" id="{1D01E1E7-CB48-4A00-A4A8-A0A3268124DD}"/>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4" name="Picture 13">
              <a:extLst>
                <a:ext uri="{FF2B5EF4-FFF2-40B4-BE49-F238E27FC236}">
                  <a16:creationId xmlns:a16="http://schemas.microsoft.com/office/drawing/2014/main" id="{62041C34-69DD-413E-9635-868DB556F8AC}"/>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5" name="Picture 14">
              <a:extLst>
                <a:ext uri="{FF2B5EF4-FFF2-40B4-BE49-F238E27FC236}">
                  <a16:creationId xmlns:a16="http://schemas.microsoft.com/office/drawing/2014/main" id="{B0A62EFE-5A49-4123-956F-B1628BA8CFDD}"/>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6" name="Picture 4" descr="Illustration of Acipenser oxyrinchus (Atlantic Sturgeon)">
              <a:extLst>
                <a:ext uri="{FF2B5EF4-FFF2-40B4-BE49-F238E27FC236}">
                  <a16:creationId xmlns:a16="http://schemas.microsoft.com/office/drawing/2014/main" id="{ACA05ACE-B821-4C51-936E-16D5C2518D2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llustration showing sediment inputs.">
              <a:extLst>
                <a:ext uri="{FF2B5EF4-FFF2-40B4-BE49-F238E27FC236}">
                  <a16:creationId xmlns:a16="http://schemas.microsoft.com/office/drawing/2014/main" id="{D97942B9-C7B2-405A-B9B3-A72BB4774EA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Illustration of sediment particles">
              <a:extLst>
                <a:ext uri="{FF2B5EF4-FFF2-40B4-BE49-F238E27FC236}">
                  <a16:creationId xmlns:a16="http://schemas.microsoft.com/office/drawing/2014/main" id="{30CF166A-FCE4-45F0-BEB5-C09591E5A2E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Illustration showing sediment inputs.">
              <a:extLst>
                <a:ext uri="{FF2B5EF4-FFF2-40B4-BE49-F238E27FC236}">
                  <a16:creationId xmlns:a16="http://schemas.microsoft.com/office/drawing/2014/main" id="{8260DAD5-8662-4C7C-897E-00C2B54763C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23EB1670-3200-4DA5-BE92-A3F56A711583}"/>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21" name="Picture 20">
              <a:extLst>
                <a:ext uri="{FF2B5EF4-FFF2-40B4-BE49-F238E27FC236}">
                  <a16:creationId xmlns:a16="http://schemas.microsoft.com/office/drawing/2014/main" id="{40EB2EA6-0F09-429E-833C-92574A5891A8}"/>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25" name="Picture 14" descr="atlantic salmon eggs">
            <a:extLst>
              <a:ext uri="{FF2B5EF4-FFF2-40B4-BE49-F238E27FC236}">
                <a16:creationId xmlns:a16="http://schemas.microsoft.com/office/drawing/2014/main" id="{2EC8C245-E697-4FC2-B4B5-09B4F955301F}"/>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0438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49324"/>
            <a:ext cx="5590095" cy="6063198"/>
          </a:xfrm>
          <a:prstGeom prst="rect">
            <a:avLst/>
          </a:prstGeom>
          <a:noFill/>
        </p:spPr>
        <p:txBody>
          <a:bodyPr wrap="square" rtlCol="0">
            <a:spAutoFit/>
          </a:bodyPr>
          <a:lstStyle/>
          <a:p>
            <a:r>
              <a:rPr lang="en-US" sz="2400" dirty="0">
                <a:solidFill>
                  <a:schemeClr val="bg1"/>
                </a:solidFill>
              </a:rPr>
              <a:t>3) Identify at least two ecosystem services you think a salt marsh provides. </a:t>
            </a:r>
          </a:p>
          <a:p>
            <a:pPr marL="457200" indent="-457200">
              <a:buFont typeface="Arial" panose="020B0604020202020204" pitchFamily="34" charset="0"/>
              <a:buChar char="•"/>
            </a:pPr>
            <a:r>
              <a:rPr lang="en-US" sz="3400" dirty="0">
                <a:solidFill>
                  <a:schemeClr val="accent6">
                    <a:lumMod val="40000"/>
                    <a:lumOff val="60000"/>
                  </a:schemeClr>
                </a:solidFill>
              </a:rPr>
              <a:t>Absorb nutrients </a:t>
            </a:r>
            <a:r>
              <a:rPr lang="en-US" sz="3400" dirty="0">
                <a:solidFill>
                  <a:schemeClr val="accent6">
                    <a:lumMod val="40000"/>
                    <a:lumOff val="60000"/>
                  </a:schemeClr>
                </a:solidFill>
                <a:sym typeface="Wingdings" panose="05000000000000000000" pitchFamily="2" charset="2"/>
              </a:rPr>
              <a:t> improve water quality</a:t>
            </a:r>
          </a:p>
          <a:p>
            <a:pPr marL="457200" indent="-457200">
              <a:buFont typeface="Arial" panose="020B0604020202020204" pitchFamily="34" charset="0"/>
              <a:buChar char="•"/>
            </a:pPr>
            <a:r>
              <a:rPr lang="en-US" sz="3400" dirty="0">
                <a:solidFill>
                  <a:schemeClr val="accent6">
                    <a:lumMod val="40000"/>
                    <a:lumOff val="60000"/>
                  </a:schemeClr>
                </a:solidFill>
              </a:rPr>
              <a:t>Provide habitat for fish &amp; birds </a:t>
            </a:r>
            <a:r>
              <a:rPr lang="en-US" sz="3400" dirty="0">
                <a:solidFill>
                  <a:schemeClr val="accent6">
                    <a:lumMod val="40000"/>
                    <a:lumOff val="60000"/>
                  </a:schemeClr>
                </a:solidFill>
                <a:sym typeface="Wingdings" panose="05000000000000000000" pitchFamily="2" charset="2"/>
              </a:rPr>
              <a:t> food &amp; raise young</a:t>
            </a:r>
            <a:endParaRPr lang="en-US" sz="3400" dirty="0">
              <a:solidFill>
                <a:schemeClr val="accent6">
                  <a:lumMod val="40000"/>
                  <a:lumOff val="60000"/>
                </a:schemeClr>
              </a:solidFill>
            </a:endParaRPr>
          </a:p>
          <a:p>
            <a:pPr marL="457200" indent="-457200">
              <a:buFont typeface="Arial" panose="020B0604020202020204" pitchFamily="34" charset="0"/>
              <a:buChar char="•"/>
            </a:pPr>
            <a:r>
              <a:rPr lang="en-US" sz="3400" dirty="0">
                <a:solidFill>
                  <a:schemeClr val="accent6">
                    <a:lumMod val="40000"/>
                    <a:lumOff val="60000"/>
                  </a:schemeClr>
                </a:solidFill>
              </a:rPr>
              <a:t>Store carbon </a:t>
            </a:r>
            <a:r>
              <a:rPr lang="en-US" sz="3400" dirty="0">
                <a:solidFill>
                  <a:schemeClr val="accent6">
                    <a:lumMod val="40000"/>
                    <a:lumOff val="60000"/>
                  </a:schemeClr>
                </a:solidFill>
                <a:sym typeface="Wingdings" panose="05000000000000000000" pitchFamily="2" charset="2"/>
              </a:rPr>
              <a:t> limit climate change</a:t>
            </a:r>
          </a:p>
          <a:p>
            <a:pPr marL="457200" indent="-457200">
              <a:buFont typeface="Arial" panose="020B0604020202020204" pitchFamily="34" charset="0"/>
              <a:buChar char="•"/>
            </a:pPr>
            <a:r>
              <a:rPr lang="en-US" sz="3400" dirty="0">
                <a:solidFill>
                  <a:schemeClr val="accent6">
                    <a:lumMod val="40000"/>
                    <a:lumOff val="60000"/>
                  </a:schemeClr>
                </a:solidFill>
              </a:rPr>
              <a:t>Provide recreation (kayaking, hunting, bird watching) opportunities</a:t>
            </a:r>
          </a:p>
          <a:p>
            <a:pPr marL="457200" indent="-457200">
              <a:buFont typeface="Arial" panose="020B0604020202020204" pitchFamily="34" charset="0"/>
              <a:buChar char="•"/>
            </a:pPr>
            <a:r>
              <a:rPr lang="en-US" sz="3400" dirty="0">
                <a:solidFill>
                  <a:schemeClr val="accent6">
                    <a:lumMod val="40000"/>
                    <a:lumOff val="60000"/>
                  </a:schemeClr>
                </a:solidFill>
              </a:rPr>
              <a:t>Slow waves </a:t>
            </a:r>
            <a:r>
              <a:rPr lang="en-US" sz="3400" dirty="0">
                <a:solidFill>
                  <a:schemeClr val="accent6">
                    <a:lumMod val="40000"/>
                    <a:lumOff val="60000"/>
                  </a:schemeClr>
                </a:solidFill>
                <a:sym typeface="Wingdings" panose="05000000000000000000" pitchFamily="2" charset="2"/>
              </a:rPr>
              <a:t></a:t>
            </a:r>
            <a:endParaRPr lang="en-US" sz="3400" dirty="0">
              <a:solidFill>
                <a:schemeClr val="accent6">
                  <a:lumMod val="40000"/>
                  <a:lumOff val="60000"/>
                </a:schemeClr>
              </a:solidFill>
            </a:endParaRPr>
          </a:p>
        </p:txBody>
      </p:sp>
      <p:grpSp>
        <p:nvGrpSpPr>
          <p:cNvPr id="8" name="Group 7">
            <a:extLst>
              <a:ext uri="{FF2B5EF4-FFF2-40B4-BE49-F238E27FC236}">
                <a16:creationId xmlns:a16="http://schemas.microsoft.com/office/drawing/2014/main" id="{B5B4204B-4438-446A-9436-6AC57331059B}"/>
              </a:ext>
            </a:extLst>
          </p:cNvPr>
          <p:cNvGrpSpPr/>
          <p:nvPr/>
        </p:nvGrpSpPr>
        <p:grpSpPr>
          <a:xfrm>
            <a:off x="5556362" y="79400"/>
            <a:ext cx="6564934" cy="6699200"/>
            <a:chOff x="5556362" y="79400"/>
            <a:chExt cx="6564934" cy="6699200"/>
          </a:xfrm>
        </p:grpSpPr>
        <p:grpSp>
          <p:nvGrpSpPr>
            <p:cNvPr id="9" name="Group 8">
              <a:extLst>
                <a:ext uri="{FF2B5EF4-FFF2-40B4-BE49-F238E27FC236}">
                  <a16:creationId xmlns:a16="http://schemas.microsoft.com/office/drawing/2014/main" id="{56EF61A8-C51F-49F2-A3E9-66791F85CC4A}"/>
                </a:ext>
              </a:extLst>
            </p:cNvPr>
            <p:cNvGrpSpPr/>
            <p:nvPr/>
          </p:nvGrpSpPr>
          <p:grpSpPr>
            <a:xfrm>
              <a:off x="5575954" y="79400"/>
              <a:ext cx="6545342" cy="6699200"/>
              <a:chOff x="5575954" y="79400"/>
              <a:chExt cx="6545342" cy="6699200"/>
            </a:xfrm>
          </p:grpSpPr>
          <p:sp>
            <p:nvSpPr>
              <p:cNvPr id="22" name="Rectangle 21">
                <a:extLst>
                  <a:ext uri="{FF2B5EF4-FFF2-40B4-BE49-F238E27FC236}">
                    <a16:creationId xmlns:a16="http://schemas.microsoft.com/office/drawing/2014/main" id="{7829FF45-8AA7-4452-A008-47D4C790BB4D}"/>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2E5E841D-7EC7-4E41-8512-568585AAB047}"/>
                  </a:ext>
                </a:extLst>
              </p:cNvPr>
              <p:cNvPicPr>
                <a:picLocks noChangeAspect="1"/>
              </p:cNvPicPr>
              <p:nvPr/>
            </p:nvPicPr>
            <p:blipFill>
              <a:blip r:embed="rId3"/>
              <a:stretch>
                <a:fillRect/>
              </a:stretch>
            </p:blipFill>
            <p:spPr>
              <a:xfrm>
                <a:off x="5618374" y="79400"/>
                <a:ext cx="6460503" cy="6234386"/>
              </a:xfrm>
              <a:prstGeom prst="rect">
                <a:avLst/>
              </a:prstGeom>
            </p:spPr>
          </p:pic>
          <p:sp>
            <p:nvSpPr>
              <p:cNvPr id="24" name="TextBox 23">
                <a:extLst>
                  <a:ext uri="{FF2B5EF4-FFF2-40B4-BE49-F238E27FC236}">
                    <a16:creationId xmlns:a16="http://schemas.microsoft.com/office/drawing/2014/main" id="{18318305-ACC2-4159-A39D-455E1CE1C8B7}"/>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10" name="Picture 2" descr="Illustration of a man doing the salt marsh nekton survey.">
              <a:extLst>
                <a:ext uri="{FF2B5EF4-FFF2-40B4-BE49-F238E27FC236}">
                  <a16:creationId xmlns:a16="http://schemas.microsoft.com/office/drawing/2014/main" id="{0756376E-D71D-4187-B27F-009163B089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68B3B4E7-BDF3-4B74-AD31-9CF904D76B90}"/>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12" name="Picture 11">
              <a:extLst>
                <a:ext uri="{FF2B5EF4-FFF2-40B4-BE49-F238E27FC236}">
                  <a16:creationId xmlns:a16="http://schemas.microsoft.com/office/drawing/2014/main" id="{AE182020-A7BA-41ED-A51E-8042F91A4681}"/>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13" name="Picture 12">
              <a:extLst>
                <a:ext uri="{FF2B5EF4-FFF2-40B4-BE49-F238E27FC236}">
                  <a16:creationId xmlns:a16="http://schemas.microsoft.com/office/drawing/2014/main" id="{85648305-5E66-4FDE-BC69-83213C2B6F66}"/>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4" name="Picture 13">
              <a:extLst>
                <a:ext uri="{FF2B5EF4-FFF2-40B4-BE49-F238E27FC236}">
                  <a16:creationId xmlns:a16="http://schemas.microsoft.com/office/drawing/2014/main" id="{CD8FC9C3-8093-4841-A941-6A6A368EECCA}"/>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5" name="Picture 14">
              <a:extLst>
                <a:ext uri="{FF2B5EF4-FFF2-40B4-BE49-F238E27FC236}">
                  <a16:creationId xmlns:a16="http://schemas.microsoft.com/office/drawing/2014/main" id="{6EEAB97D-3CC6-4D5F-96D0-CB6779036B9B}"/>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6" name="Picture 4" descr="Illustration of Acipenser oxyrinchus (Atlantic Sturgeon)">
              <a:extLst>
                <a:ext uri="{FF2B5EF4-FFF2-40B4-BE49-F238E27FC236}">
                  <a16:creationId xmlns:a16="http://schemas.microsoft.com/office/drawing/2014/main" id="{DC3F8441-1A80-4E96-9990-9E39260E52B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llustration showing sediment inputs.">
              <a:extLst>
                <a:ext uri="{FF2B5EF4-FFF2-40B4-BE49-F238E27FC236}">
                  <a16:creationId xmlns:a16="http://schemas.microsoft.com/office/drawing/2014/main" id="{9A5AFBC5-6714-494D-8F3D-2D5D8D5263D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Illustration of sediment particles">
              <a:extLst>
                <a:ext uri="{FF2B5EF4-FFF2-40B4-BE49-F238E27FC236}">
                  <a16:creationId xmlns:a16="http://schemas.microsoft.com/office/drawing/2014/main" id="{6CF73620-1047-4499-829F-7A56956238C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Illustration showing sediment inputs.">
              <a:extLst>
                <a:ext uri="{FF2B5EF4-FFF2-40B4-BE49-F238E27FC236}">
                  <a16:creationId xmlns:a16="http://schemas.microsoft.com/office/drawing/2014/main" id="{21F724B8-E64C-4ACE-A469-BAB128FCDA5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0EB62CFE-8164-4B4E-ADB3-DDAECF096B31}"/>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21" name="Picture 20">
              <a:extLst>
                <a:ext uri="{FF2B5EF4-FFF2-40B4-BE49-F238E27FC236}">
                  <a16:creationId xmlns:a16="http://schemas.microsoft.com/office/drawing/2014/main" id="{678A39F4-8AE6-44FC-B5F5-19FD216293A6}"/>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25" name="Picture 14" descr="atlantic salmon eggs">
            <a:extLst>
              <a:ext uri="{FF2B5EF4-FFF2-40B4-BE49-F238E27FC236}">
                <a16:creationId xmlns:a16="http://schemas.microsoft.com/office/drawing/2014/main" id="{48708E5F-E195-4C97-902C-FACD41F70758}"/>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95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49324"/>
            <a:ext cx="5590095" cy="6586418"/>
          </a:xfrm>
          <a:prstGeom prst="rect">
            <a:avLst/>
          </a:prstGeom>
          <a:noFill/>
        </p:spPr>
        <p:txBody>
          <a:bodyPr wrap="square" rtlCol="0">
            <a:spAutoFit/>
          </a:bodyPr>
          <a:lstStyle/>
          <a:p>
            <a:r>
              <a:rPr lang="en-US" sz="2400" dirty="0">
                <a:solidFill>
                  <a:schemeClr val="bg1"/>
                </a:solidFill>
              </a:rPr>
              <a:t>3) Identify at least two ecosystem services you think a salt marsh provides. </a:t>
            </a:r>
          </a:p>
          <a:p>
            <a:pPr marL="457200" indent="-457200">
              <a:buFont typeface="Arial" panose="020B0604020202020204" pitchFamily="34" charset="0"/>
              <a:buChar char="•"/>
            </a:pPr>
            <a:r>
              <a:rPr lang="en-US" sz="3400" dirty="0">
                <a:solidFill>
                  <a:schemeClr val="accent6">
                    <a:lumMod val="40000"/>
                    <a:lumOff val="60000"/>
                  </a:schemeClr>
                </a:solidFill>
              </a:rPr>
              <a:t>Absorb nutrients </a:t>
            </a:r>
            <a:r>
              <a:rPr lang="en-US" sz="3400" dirty="0">
                <a:solidFill>
                  <a:schemeClr val="accent6">
                    <a:lumMod val="40000"/>
                    <a:lumOff val="60000"/>
                  </a:schemeClr>
                </a:solidFill>
                <a:sym typeface="Wingdings" panose="05000000000000000000" pitchFamily="2" charset="2"/>
              </a:rPr>
              <a:t> improve water quality</a:t>
            </a:r>
          </a:p>
          <a:p>
            <a:pPr marL="457200" indent="-457200">
              <a:buFont typeface="Arial" panose="020B0604020202020204" pitchFamily="34" charset="0"/>
              <a:buChar char="•"/>
            </a:pPr>
            <a:r>
              <a:rPr lang="en-US" sz="3400" dirty="0">
                <a:solidFill>
                  <a:schemeClr val="accent6">
                    <a:lumMod val="40000"/>
                    <a:lumOff val="60000"/>
                  </a:schemeClr>
                </a:solidFill>
              </a:rPr>
              <a:t>Provide habitat for fish &amp; birds </a:t>
            </a:r>
            <a:r>
              <a:rPr lang="en-US" sz="3400" dirty="0">
                <a:solidFill>
                  <a:schemeClr val="accent6">
                    <a:lumMod val="40000"/>
                    <a:lumOff val="60000"/>
                  </a:schemeClr>
                </a:solidFill>
                <a:sym typeface="Wingdings" panose="05000000000000000000" pitchFamily="2" charset="2"/>
              </a:rPr>
              <a:t> food &amp; raise young</a:t>
            </a:r>
            <a:endParaRPr lang="en-US" sz="3400" dirty="0">
              <a:solidFill>
                <a:schemeClr val="accent6">
                  <a:lumMod val="40000"/>
                  <a:lumOff val="60000"/>
                </a:schemeClr>
              </a:solidFill>
            </a:endParaRPr>
          </a:p>
          <a:p>
            <a:pPr marL="457200" indent="-457200">
              <a:buFont typeface="Arial" panose="020B0604020202020204" pitchFamily="34" charset="0"/>
              <a:buChar char="•"/>
            </a:pPr>
            <a:r>
              <a:rPr lang="en-US" sz="3400" dirty="0">
                <a:solidFill>
                  <a:schemeClr val="accent6">
                    <a:lumMod val="40000"/>
                    <a:lumOff val="60000"/>
                  </a:schemeClr>
                </a:solidFill>
              </a:rPr>
              <a:t>Store carbon </a:t>
            </a:r>
            <a:r>
              <a:rPr lang="en-US" sz="3400" dirty="0">
                <a:solidFill>
                  <a:schemeClr val="accent6">
                    <a:lumMod val="40000"/>
                    <a:lumOff val="60000"/>
                  </a:schemeClr>
                </a:solidFill>
                <a:sym typeface="Wingdings" panose="05000000000000000000" pitchFamily="2" charset="2"/>
              </a:rPr>
              <a:t> limit climate change</a:t>
            </a:r>
          </a:p>
          <a:p>
            <a:pPr marL="457200" indent="-457200">
              <a:buFont typeface="Arial" panose="020B0604020202020204" pitchFamily="34" charset="0"/>
              <a:buChar char="•"/>
            </a:pPr>
            <a:r>
              <a:rPr lang="en-US" sz="3400" dirty="0">
                <a:solidFill>
                  <a:schemeClr val="accent6">
                    <a:lumMod val="40000"/>
                    <a:lumOff val="60000"/>
                  </a:schemeClr>
                </a:solidFill>
              </a:rPr>
              <a:t>Provide recreation (kayaking, hunting, bird watching) opportunities</a:t>
            </a:r>
          </a:p>
          <a:p>
            <a:pPr marL="457200" indent="-457200">
              <a:buFont typeface="Arial" panose="020B0604020202020204" pitchFamily="34" charset="0"/>
              <a:buChar char="•"/>
            </a:pPr>
            <a:r>
              <a:rPr lang="en-US" sz="3400" dirty="0">
                <a:solidFill>
                  <a:schemeClr val="accent6">
                    <a:lumMod val="40000"/>
                    <a:lumOff val="60000"/>
                  </a:schemeClr>
                </a:solidFill>
              </a:rPr>
              <a:t>Slow waves </a:t>
            </a:r>
            <a:r>
              <a:rPr lang="en-US" sz="3400" dirty="0">
                <a:solidFill>
                  <a:schemeClr val="accent6">
                    <a:lumMod val="40000"/>
                    <a:lumOff val="60000"/>
                  </a:schemeClr>
                </a:solidFill>
                <a:sym typeface="Wingdings" panose="05000000000000000000" pitchFamily="2" charset="2"/>
              </a:rPr>
              <a:t> p</a:t>
            </a:r>
            <a:r>
              <a:rPr lang="en-US" sz="3400" dirty="0">
                <a:solidFill>
                  <a:schemeClr val="accent6">
                    <a:lumMod val="40000"/>
                    <a:lumOff val="60000"/>
                  </a:schemeClr>
                </a:solidFill>
              </a:rPr>
              <a:t>rotect coastal areas from storms</a:t>
            </a:r>
          </a:p>
        </p:txBody>
      </p:sp>
      <p:grpSp>
        <p:nvGrpSpPr>
          <p:cNvPr id="8" name="Group 7">
            <a:extLst>
              <a:ext uri="{FF2B5EF4-FFF2-40B4-BE49-F238E27FC236}">
                <a16:creationId xmlns:a16="http://schemas.microsoft.com/office/drawing/2014/main" id="{D66C68B9-EB02-42C2-9D29-9934B7C4E2F3}"/>
              </a:ext>
            </a:extLst>
          </p:cNvPr>
          <p:cNvGrpSpPr/>
          <p:nvPr/>
        </p:nvGrpSpPr>
        <p:grpSpPr>
          <a:xfrm>
            <a:off x="5556362" y="79400"/>
            <a:ext cx="6564934" cy="6699200"/>
            <a:chOff x="5556362" y="79400"/>
            <a:chExt cx="6564934" cy="6699200"/>
          </a:xfrm>
        </p:grpSpPr>
        <p:grpSp>
          <p:nvGrpSpPr>
            <p:cNvPr id="9" name="Group 8">
              <a:extLst>
                <a:ext uri="{FF2B5EF4-FFF2-40B4-BE49-F238E27FC236}">
                  <a16:creationId xmlns:a16="http://schemas.microsoft.com/office/drawing/2014/main" id="{36B785BB-0FF9-40B9-AC64-C98CFACADB05}"/>
                </a:ext>
              </a:extLst>
            </p:cNvPr>
            <p:cNvGrpSpPr/>
            <p:nvPr/>
          </p:nvGrpSpPr>
          <p:grpSpPr>
            <a:xfrm>
              <a:off x="5575954" y="79400"/>
              <a:ext cx="6545342" cy="6699200"/>
              <a:chOff x="5575954" y="79400"/>
              <a:chExt cx="6545342" cy="6699200"/>
            </a:xfrm>
          </p:grpSpPr>
          <p:sp>
            <p:nvSpPr>
              <p:cNvPr id="22" name="Rectangle 21">
                <a:extLst>
                  <a:ext uri="{FF2B5EF4-FFF2-40B4-BE49-F238E27FC236}">
                    <a16:creationId xmlns:a16="http://schemas.microsoft.com/office/drawing/2014/main" id="{9688B288-17D1-44BA-A494-AFD4CF3E0F0B}"/>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DFD338FA-17B7-438D-895B-1855BF470181}"/>
                  </a:ext>
                </a:extLst>
              </p:cNvPr>
              <p:cNvPicPr>
                <a:picLocks noChangeAspect="1"/>
              </p:cNvPicPr>
              <p:nvPr/>
            </p:nvPicPr>
            <p:blipFill>
              <a:blip r:embed="rId3"/>
              <a:stretch>
                <a:fillRect/>
              </a:stretch>
            </p:blipFill>
            <p:spPr>
              <a:xfrm>
                <a:off x="5618374" y="79400"/>
                <a:ext cx="6460503" cy="6234386"/>
              </a:xfrm>
              <a:prstGeom prst="rect">
                <a:avLst/>
              </a:prstGeom>
            </p:spPr>
          </p:pic>
          <p:sp>
            <p:nvSpPr>
              <p:cNvPr id="24" name="TextBox 23">
                <a:extLst>
                  <a:ext uri="{FF2B5EF4-FFF2-40B4-BE49-F238E27FC236}">
                    <a16:creationId xmlns:a16="http://schemas.microsoft.com/office/drawing/2014/main" id="{FBE4B90B-C6E6-479C-B16E-EFC6CDAF5F9F}"/>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10" name="Picture 2" descr="Illustration of a man doing the salt marsh nekton survey.">
              <a:extLst>
                <a:ext uri="{FF2B5EF4-FFF2-40B4-BE49-F238E27FC236}">
                  <a16:creationId xmlns:a16="http://schemas.microsoft.com/office/drawing/2014/main" id="{739B735D-2162-4EFC-AD88-EB971658ED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240FFAF4-B46A-446D-8BC3-614B45C74354}"/>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12" name="Picture 11">
              <a:extLst>
                <a:ext uri="{FF2B5EF4-FFF2-40B4-BE49-F238E27FC236}">
                  <a16:creationId xmlns:a16="http://schemas.microsoft.com/office/drawing/2014/main" id="{BF40E150-BDE8-4C42-9D62-16FEBD7FDC39}"/>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13" name="Picture 12">
              <a:extLst>
                <a:ext uri="{FF2B5EF4-FFF2-40B4-BE49-F238E27FC236}">
                  <a16:creationId xmlns:a16="http://schemas.microsoft.com/office/drawing/2014/main" id="{0831E570-9776-4BCD-9765-19E722C8833E}"/>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4" name="Picture 13">
              <a:extLst>
                <a:ext uri="{FF2B5EF4-FFF2-40B4-BE49-F238E27FC236}">
                  <a16:creationId xmlns:a16="http://schemas.microsoft.com/office/drawing/2014/main" id="{479607CD-A0EF-4279-A52A-EDDFE1ED2471}"/>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5" name="Picture 14">
              <a:extLst>
                <a:ext uri="{FF2B5EF4-FFF2-40B4-BE49-F238E27FC236}">
                  <a16:creationId xmlns:a16="http://schemas.microsoft.com/office/drawing/2014/main" id="{DE2DCFBA-802E-4B76-9D32-84DB1A638DCF}"/>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6" name="Picture 4" descr="Illustration of Acipenser oxyrinchus (Atlantic Sturgeon)">
              <a:extLst>
                <a:ext uri="{FF2B5EF4-FFF2-40B4-BE49-F238E27FC236}">
                  <a16:creationId xmlns:a16="http://schemas.microsoft.com/office/drawing/2014/main" id="{F6130D86-FE68-411C-9738-324F5E0D419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llustration showing sediment inputs.">
              <a:extLst>
                <a:ext uri="{FF2B5EF4-FFF2-40B4-BE49-F238E27FC236}">
                  <a16:creationId xmlns:a16="http://schemas.microsoft.com/office/drawing/2014/main" id="{8DE68411-994E-46AA-8A29-F3276C96960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Illustration of sediment particles">
              <a:extLst>
                <a:ext uri="{FF2B5EF4-FFF2-40B4-BE49-F238E27FC236}">
                  <a16:creationId xmlns:a16="http://schemas.microsoft.com/office/drawing/2014/main" id="{7B409FBE-12B0-4377-9803-EC24E3E5F41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Illustration showing sediment inputs.">
              <a:extLst>
                <a:ext uri="{FF2B5EF4-FFF2-40B4-BE49-F238E27FC236}">
                  <a16:creationId xmlns:a16="http://schemas.microsoft.com/office/drawing/2014/main" id="{1898CFB3-016D-4BE2-8696-80EC9DFD917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5A93EB4B-0371-4CB8-88BE-9E937A70296B}"/>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21" name="Picture 20">
              <a:extLst>
                <a:ext uri="{FF2B5EF4-FFF2-40B4-BE49-F238E27FC236}">
                  <a16:creationId xmlns:a16="http://schemas.microsoft.com/office/drawing/2014/main" id="{45D5591C-09F9-43E3-A109-8105BA0467E1}"/>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25" name="Picture 14" descr="atlantic salmon eggs">
            <a:extLst>
              <a:ext uri="{FF2B5EF4-FFF2-40B4-BE49-F238E27FC236}">
                <a16:creationId xmlns:a16="http://schemas.microsoft.com/office/drawing/2014/main" id="{A6538216-10CA-4AD5-90DB-A1DEFF3068A2}"/>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01792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49324"/>
            <a:ext cx="5590095" cy="6986528"/>
          </a:xfrm>
          <a:prstGeom prst="rect">
            <a:avLst/>
          </a:prstGeom>
          <a:noFill/>
        </p:spPr>
        <p:txBody>
          <a:bodyPr wrap="square" rtlCol="0">
            <a:spAutoFit/>
          </a:bodyPr>
          <a:lstStyle/>
          <a:p>
            <a:r>
              <a:rPr lang="en-US" sz="2400" dirty="0">
                <a:solidFill>
                  <a:schemeClr val="bg1"/>
                </a:solidFill>
              </a:rPr>
              <a:t>3) Identify at least two ecosystem services you think a salt marsh provides. </a:t>
            </a:r>
          </a:p>
          <a:p>
            <a:pPr marL="457200" indent="-457200">
              <a:buFont typeface="Arial" panose="020B0604020202020204" pitchFamily="34" charset="0"/>
              <a:buChar char="•"/>
            </a:pPr>
            <a:r>
              <a:rPr lang="en-US" sz="3200" dirty="0">
                <a:solidFill>
                  <a:schemeClr val="accent6">
                    <a:lumMod val="40000"/>
                    <a:lumOff val="60000"/>
                  </a:schemeClr>
                </a:solidFill>
              </a:rPr>
              <a:t>Absorb nutrients </a:t>
            </a:r>
            <a:r>
              <a:rPr lang="en-US" sz="3200" dirty="0">
                <a:solidFill>
                  <a:schemeClr val="accent6">
                    <a:lumMod val="40000"/>
                    <a:lumOff val="60000"/>
                  </a:schemeClr>
                </a:solidFill>
                <a:sym typeface="Wingdings" panose="05000000000000000000" pitchFamily="2" charset="2"/>
              </a:rPr>
              <a:t> improve water quality</a:t>
            </a:r>
          </a:p>
          <a:p>
            <a:pPr marL="457200" indent="-457200">
              <a:buFont typeface="Arial" panose="020B0604020202020204" pitchFamily="34" charset="0"/>
              <a:buChar char="•"/>
            </a:pPr>
            <a:r>
              <a:rPr lang="en-US" sz="3200" dirty="0">
                <a:solidFill>
                  <a:schemeClr val="accent6">
                    <a:lumMod val="40000"/>
                    <a:lumOff val="60000"/>
                  </a:schemeClr>
                </a:solidFill>
              </a:rPr>
              <a:t>Provide habitat for fish &amp; birds </a:t>
            </a:r>
            <a:r>
              <a:rPr lang="en-US" sz="3200" dirty="0">
                <a:solidFill>
                  <a:schemeClr val="accent6">
                    <a:lumMod val="40000"/>
                    <a:lumOff val="60000"/>
                  </a:schemeClr>
                </a:solidFill>
                <a:sym typeface="Wingdings" panose="05000000000000000000" pitchFamily="2" charset="2"/>
              </a:rPr>
              <a:t> food &amp; raise young</a:t>
            </a:r>
            <a:endParaRPr lang="en-US" sz="3200" dirty="0">
              <a:solidFill>
                <a:schemeClr val="accent6">
                  <a:lumMod val="40000"/>
                  <a:lumOff val="60000"/>
                </a:schemeClr>
              </a:solidFill>
            </a:endParaRPr>
          </a:p>
          <a:p>
            <a:pPr marL="457200" indent="-457200">
              <a:buFont typeface="Arial" panose="020B0604020202020204" pitchFamily="34" charset="0"/>
              <a:buChar char="•"/>
            </a:pPr>
            <a:r>
              <a:rPr lang="en-US" sz="3400" dirty="0">
                <a:solidFill>
                  <a:schemeClr val="accent6">
                    <a:lumMod val="40000"/>
                    <a:lumOff val="60000"/>
                  </a:schemeClr>
                </a:solidFill>
              </a:rPr>
              <a:t>Store carbon </a:t>
            </a:r>
            <a:r>
              <a:rPr lang="en-US" sz="3400" dirty="0">
                <a:solidFill>
                  <a:schemeClr val="accent6">
                    <a:lumMod val="40000"/>
                    <a:lumOff val="60000"/>
                  </a:schemeClr>
                </a:solidFill>
                <a:sym typeface="Wingdings" panose="05000000000000000000" pitchFamily="2" charset="2"/>
              </a:rPr>
              <a:t> limit climate change</a:t>
            </a:r>
          </a:p>
          <a:p>
            <a:pPr marL="457200" indent="-457200">
              <a:buFont typeface="Arial" panose="020B0604020202020204" pitchFamily="34" charset="0"/>
              <a:buChar char="•"/>
            </a:pPr>
            <a:r>
              <a:rPr lang="en-US" sz="3400" dirty="0">
                <a:solidFill>
                  <a:schemeClr val="accent6">
                    <a:lumMod val="40000"/>
                    <a:lumOff val="60000"/>
                  </a:schemeClr>
                </a:solidFill>
              </a:rPr>
              <a:t>Provide recreation (kayaking, hunting, bird watching) opportunities</a:t>
            </a:r>
          </a:p>
          <a:p>
            <a:pPr marL="457200" indent="-457200">
              <a:buFont typeface="Arial" panose="020B0604020202020204" pitchFamily="34" charset="0"/>
              <a:buChar char="•"/>
            </a:pPr>
            <a:r>
              <a:rPr lang="en-US" sz="3400" dirty="0">
                <a:solidFill>
                  <a:schemeClr val="accent6">
                    <a:lumMod val="40000"/>
                    <a:lumOff val="60000"/>
                  </a:schemeClr>
                </a:solidFill>
              </a:rPr>
              <a:t>Slow waves </a:t>
            </a:r>
            <a:r>
              <a:rPr lang="en-US" sz="3400" dirty="0">
                <a:solidFill>
                  <a:schemeClr val="accent6">
                    <a:lumMod val="40000"/>
                    <a:lumOff val="60000"/>
                  </a:schemeClr>
                </a:solidFill>
                <a:sym typeface="Wingdings" panose="05000000000000000000" pitchFamily="2" charset="2"/>
              </a:rPr>
              <a:t> p</a:t>
            </a:r>
            <a:r>
              <a:rPr lang="en-US" sz="3400" dirty="0">
                <a:solidFill>
                  <a:schemeClr val="accent6">
                    <a:lumMod val="40000"/>
                    <a:lumOff val="60000"/>
                  </a:schemeClr>
                </a:solidFill>
              </a:rPr>
              <a:t>rotect coastal areas from storms</a:t>
            </a:r>
          </a:p>
          <a:p>
            <a:pPr marL="457200" indent="-457200">
              <a:buFont typeface="Arial" panose="020B0604020202020204" pitchFamily="34" charset="0"/>
              <a:buChar char="•"/>
            </a:pPr>
            <a:r>
              <a:rPr lang="en-US" sz="3400" dirty="0">
                <a:solidFill>
                  <a:schemeClr val="accent6">
                    <a:lumMod val="40000"/>
                    <a:lumOff val="60000"/>
                  </a:schemeClr>
                </a:solidFill>
              </a:rPr>
              <a:t>Any other ideas?</a:t>
            </a:r>
          </a:p>
        </p:txBody>
      </p:sp>
      <p:grpSp>
        <p:nvGrpSpPr>
          <p:cNvPr id="8" name="Group 7">
            <a:extLst>
              <a:ext uri="{FF2B5EF4-FFF2-40B4-BE49-F238E27FC236}">
                <a16:creationId xmlns:a16="http://schemas.microsoft.com/office/drawing/2014/main" id="{4DC518A7-1D51-42FF-B0A7-EB1A23775510}"/>
              </a:ext>
            </a:extLst>
          </p:cNvPr>
          <p:cNvGrpSpPr/>
          <p:nvPr/>
        </p:nvGrpSpPr>
        <p:grpSpPr>
          <a:xfrm>
            <a:off x="5556362" y="79400"/>
            <a:ext cx="6564934" cy="6699200"/>
            <a:chOff x="5556362" y="79400"/>
            <a:chExt cx="6564934" cy="6699200"/>
          </a:xfrm>
        </p:grpSpPr>
        <p:grpSp>
          <p:nvGrpSpPr>
            <p:cNvPr id="9" name="Group 8">
              <a:extLst>
                <a:ext uri="{FF2B5EF4-FFF2-40B4-BE49-F238E27FC236}">
                  <a16:creationId xmlns:a16="http://schemas.microsoft.com/office/drawing/2014/main" id="{FF914757-EA68-43AB-92A9-FA9807404E68}"/>
                </a:ext>
              </a:extLst>
            </p:cNvPr>
            <p:cNvGrpSpPr/>
            <p:nvPr/>
          </p:nvGrpSpPr>
          <p:grpSpPr>
            <a:xfrm>
              <a:off x="5575954" y="79400"/>
              <a:ext cx="6545342" cy="6699200"/>
              <a:chOff x="5575954" y="79400"/>
              <a:chExt cx="6545342" cy="6699200"/>
            </a:xfrm>
          </p:grpSpPr>
          <p:sp>
            <p:nvSpPr>
              <p:cNvPr id="22" name="Rectangle 21">
                <a:extLst>
                  <a:ext uri="{FF2B5EF4-FFF2-40B4-BE49-F238E27FC236}">
                    <a16:creationId xmlns:a16="http://schemas.microsoft.com/office/drawing/2014/main" id="{1FD8C87F-5C9A-479B-B1A1-818287601BD0}"/>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883C855F-B5C9-44D9-B2BE-C509B0893D04}"/>
                  </a:ext>
                </a:extLst>
              </p:cNvPr>
              <p:cNvPicPr>
                <a:picLocks noChangeAspect="1"/>
              </p:cNvPicPr>
              <p:nvPr/>
            </p:nvPicPr>
            <p:blipFill>
              <a:blip r:embed="rId3"/>
              <a:stretch>
                <a:fillRect/>
              </a:stretch>
            </p:blipFill>
            <p:spPr>
              <a:xfrm>
                <a:off x="5618374" y="79400"/>
                <a:ext cx="6460503" cy="6234386"/>
              </a:xfrm>
              <a:prstGeom prst="rect">
                <a:avLst/>
              </a:prstGeom>
            </p:spPr>
          </p:pic>
          <p:sp>
            <p:nvSpPr>
              <p:cNvPr id="24" name="TextBox 23">
                <a:extLst>
                  <a:ext uri="{FF2B5EF4-FFF2-40B4-BE49-F238E27FC236}">
                    <a16:creationId xmlns:a16="http://schemas.microsoft.com/office/drawing/2014/main" id="{E1C5586A-A8B3-4103-97FE-5B76CB8085D2}"/>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10" name="Picture 2" descr="Illustration of a man doing the salt marsh nekton survey.">
              <a:extLst>
                <a:ext uri="{FF2B5EF4-FFF2-40B4-BE49-F238E27FC236}">
                  <a16:creationId xmlns:a16="http://schemas.microsoft.com/office/drawing/2014/main" id="{5591981E-CE93-40E1-A8F7-36BBAC2347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16D37E00-FB67-44CD-9F44-0D88E53D3706}"/>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12" name="Picture 11">
              <a:extLst>
                <a:ext uri="{FF2B5EF4-FFF2-40B4-BE49-F238E27FC236}">
                  <a16:creationId xmlns:a16="http://schemas.microsoft.com/office/drawing/2014/main" id="{901403DF-514C-4966-9447-D3276C6D407A}"/>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13" name="Picture 12">
              <a:extLst>
                <a:ext uri="{FF2B5EF4-FFF2-40B4-BE49-F238E27FC236}">
                  <a16:creationId xmlns:a16="http://schemas.microsoft.com/office/drawing/2014/main" id="{80CFEA99-F836-42A8-9617-705DC24FF589}"/>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4" name="Picture 13">
              <a:extLst>
                <a:ext uri="{FF2B5EF4-FFF2-40B4-BE49-F238E27FC236}">
                  <a16:creationId xmlns:a16="http://schemas.microsoft.com/office/drawing/2014/main" id="{3D0549C9-F6FC-40E1-B0FF-3A3B4D13F68D}"/>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5" name="Picture 14">
              <a:extLst>
                <a:ext uri="{FF2B5EF4-FFF2-40B4-BE49-F238E27FC236}">
                  <a16:creationId xmlns:a16="http://schemas.microsoft.com/office/drawing/2014/main" id="{A07FF706-A2BD-4CD9-898E-ECEBBF5F7EBF}"/>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6" name="Picture 4" descr="Illustration of Acipenser oxyrinchus (Atlantic Sturgeon)">
              <a:extLst>
                <a:ext uri="{FF2B5EF4-FFF2-40B4-BE49-F238E27FC236}">
                  <a16:creationId xmlns:a16="http://schemas.microsoft.com/office/drawing/2014/main" id="{D0370465-2ADC-4D96-8431-01DF6B221D0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llustration showing sediment inputs.">
              <a:extLst>
                <a:ext uri="{FF2B5EF4-FFF2-40B4-BE49-F238E27FC236}">
                  <a16:creationId xmlns:a16="http://schemas.microsoft.com/office/drawing/2014/main" id="{C2E6571D-7E80-47AB-A057-30BE4ABDDA8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Illustration of sediment particles">
              <a:extLst>
                <a:ext uri="{FF2B5EF4-FFF2-40B4-BE49-F238E27FC236}">
                  <a16:creationId xmlns:a16="http://schemas.microsoft.com/office/drawing/2014/main" id="{6273DF35-D751-4E33-84EF-90FCAFB0558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Illustration showing sediment inputs.">
              <a:extLst>
                <a:ext uri="{FF2B5EF4-FFF2-40B4-BE49-F238E27FC236}">
                  <a16:creationId xmlns:a16="http://schemas.microsoft.com/office/drawing/2014/main" id="{F3BDF91D-C124-49A1-9648-6954CDD35F6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D24C428B-502A-4CFF-8326-C06ADE84937C}"/>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21" name="Picture 20">
              <a:extLst>
                <a:ext uri="{FF2B5EF4-FFF2-40B4-BE49-F238E27FC236}">
                  <a16:creationId xmlns:a16="http://schemas.microsoft.com/office/drawing/2014/main" id="{127822BB-4BB2-4D2F-AF0D-65FFB498803B}"/>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25" name="Picture 14" descr="atlantic salmon eggs">
            <a:extLst>
              <a:ext uri="{FF2B5EF4-FFF2-40B4-BE49-F238E27FC236}">
                <a16:creationId xmlns:a16="http://schemas.microsoft.com/office/drawing/2014/main" id="{A8087B30-67C8-41D3-A25C-5E491AAD6412}"/>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74001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770185"/>
            <a:ext cx="5590095" cy="2308324"/>
          </a:xfrm>
          <a:prstGeom prst="rect">
            <a:avLst/>
          </a:prstGeom>
          <a:noFill/>
        </p:spPr>
        <p:txBody>
          <a:bodyPr wrap="square" rtlCol="0">
            <a:spAutoFit/>
          </a:bodyPr>
          <a:lstStyle/>
          <a:p>
            <a:r>
              <a:rPr lang="en-US" sz="3600" dirty="0">
                <a:solidFill>
                  <a:schemeClr val="bg1"/>
                </a:solidFill>
              </a:rPr>
              <a:t>Ecosystem services can be hard to measure, so we have to get creative with how we measure these. </a:t>
            </a:r>
          </a:p>
        </p:txBody>
      </p:sp>
      <p:grpSp>
        <p:nvGrpSpPr>
          <p:cNvPr id="8" name="Group 7">
            <a:extLst>
              <a:ext uri="{FF2B5EF4-FFF2-40B4-BE49-F238E27FC236}">
                <a16:creationId xmlns:a16="http://schemas.microsoft.com/office/drawing/2014/main" id="{4DC518A7-1D51-42FF-B0A7-EB1A23775510}"/>
              </a:ext>
            </a:extLst>
          </p:cNvPr>
          <p:cNvGrpSpPr/>
          <p:nvPr/>
        </p:nvGrpSpPr>
        <p:grpSpPr>
          <a:xfrm>
            <a:off x="5556362" y="79400"/>
            <a:ext cx="6564934" cy="6699200"/>
            <a:chOff x="5556362" y="79400"/>
            <a:chExt cx="6564934" cy="6699200"/>
          </a:xfrm>
        </p:grpSpPr>
        <p:grpSp>
          <p:nvGrpSpPr>
            <p:cNvPr id="9" name="Group 8">
              <a:extLst>
                <a:ext uri="{FF2B5EF4-FFF2-40B4-BE49-F238E27FC236}">
                  <a16:creationId xmlns:a16="http://schemas.microsoft.com/office/drawing/2014/main" id="{FF914757-EA68-43AB-92A9-FA9807404E68}"/>
                </a:ext>
              </a:extLst>
            </p:cNvPr>
            <p:cNvGrpSpPr/>
            <p:nvPr/>
          </p:nvGrpSpPr>
          <p:grpSpPr>
            <a:xfrm>
              <a:off x="5575954" y="79400"/>
              <a:ext cx="6545342" cy="6699200"/>
              <a:chOff x="5575954" y="79400"/>
              <a:chExt cx="6545342" cy="6699200"/>
            </a:xfrm>
          </p:grpSpPr>
          <p:sp>
            <p:nvSpPr>
              <p:cNvPr id="22" name="Rectangle 21">
                <a:extLst>
                  <a:ext uri="{FF2B5EF4-FFF2-40B4-BE49-F238E27FC236}">
                    <a16:creationId xmlns:a16="http://schemas.microsoft.com/office/drawing/2014/main" id="{1FD8C87F-5C9A-479B-B1A1-818287601BD0}"/>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883C855F-B5C9-44D9-B2BE-C509B0893D04}"/>
                  </a:ext>
                </a:extLst>
              </p:cNvPr>
              <p:cNvPicPr>
                <a:picLocks noChangeAspect="1"/>
              </p:cNvPicPr>
              <p:nvPr/>
            </p:nvPicPr>
            <p:blipFill>
              <a:blip r:embed="rId3"/>
              <a:stretch>
                <a:fillRect/>
              </a:stretch>
            </p:blipFill>
            <p:spPr>
              <a:xfrm>
                <a:off x="5618374" y="79400"/>
                <a:ext cx="6460503" cy="6234386"/>
              </a:xfrm>
              <a:prstGeom prst="rect">
                <a:avLst/>
              </a:prstGeom>
            </p:spPr>
          </p:pic>
          <p:sp>
            <p:nvSpPr>
              <p:cNvPr id="24" name="TextBox 23">
                <a:extLst>
                  <a:ext uri="{FF2B5EF4-FFF2-40B4-BE49-F238E27FC236}">
                    <a16:creationId xmlns:a16="http://schemas.microsoft.com/office/drawing/2014/main" id="{E1C5586A-A8B3-4103-97FE-5B76CB8085D2}"/>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10" name="Picture 2" descr="Illustration of a man doing the salt marsh nekton survey.">
              <a:extLst>
                <a:ext uri="{FF2B5EF4-FFF2-40B4-BE49-F238E27FC236}">
                  <a16:creationId xmlns:a16="http://schemas.microsoft.com/office/drawing/2014/main" id="{5591981E-CE93-40E1-A8F7-36BBAC2347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16D37E00-FB67-44CD-9F44-0D88E53D3706}"/>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12" name="Picture 11">
              <a:extLst>
                <a:ext uri="{FF2B5EF4-FFF2-40B4-BE49-F238E27FC236}">
                  <a16:creationId xmlns:a16="http://schemas.microsoft.com/office/drawing/2014/main" id="{901403DF-514C-4966-9447-D3276C6D407A}"/>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13" name="Picture 12">
              <a:extLst>
                <a:ext uri="{FF2B5EF4-FFF2-40B4-BE49-F238E27FC236}">
                  <a16:creationId xmlns:a16="http://schemas.microsoft.com/office/drawing/2014/main" id="{80CFEA99-F836-42A8-9617-705DC24FF589}"/>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4" name="Picture 13">
              <a:extLst>
                <a:ext uri="{FF2B5EF4-FFF2-40B4-BE49-F238E27FC236}">
                  <a16:creationId xmlns:a16="http://schemas.microsoft.com/office/drawing/2014/main" id="{3D0549C9-F6FC-40E1-B0FF-3A3B4D13F68D}"/>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5" name="Picture 14">
              <a:extLst>
                <a:ext uri="{FF2B5EF4-FFF2-40B4-BE49-F238E27FC236}">
                  <a16:creationId xmlns:a16="http://schemas.microsoft.com/office/drawing/2014/main" id="{A07FF706-A2BD-4CD9-898E-ECEBBF5F7EBF}"/>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6" name="Picture 4" descr="Illustration of Acipenser oxyrinchus (Atlantic Sturgeon)">
              <a:extLst>
                <a:ext uri="{FF2B5EF4-FFF2-40B4-BE49-F238E27FC236}">
                  <a16:creationId xmlns:a16="http://schemas.microsoft.com/office/drawing/2014/main" id="{D0370465-2ADC-4D96-8431-01DF6B221D0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llustration showing sediment inputs.">
              <a:extLst>
                <a:ext uri="{FF2B5EF4-FFF2-40B4-BE49-F238E27FC236}">
                  <a16:creationId xmlns:a16="http://schemas.microsoft.com/office/drawing/2014/main" id="{C2E6571D-7E80-47AB-A057-30BE4ABDDA8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Illustration of sediment particles">
              <a:extLst>
                <a:ext uri="{FF2B5EF4-FFF2-40B4-BE49-F238E27FC236}">
                  <a16:creationId xmlns:a16="http://schemas.microsoft.com/office/drawing/2014/main" id="{6273DF35-D751-4E33-84EF-90FCAFB0558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Illustration showing sediment inputs.">
              <a:extLst>
                <a:ext uri="{FF2B5EF4-FFF2-40B4-BE49-F238E27FC236}">
                  <a16:creationId xmlns:a16="http://schemas.microsoft.com/office/drawing/2014/main" id="{F3BDF91D-C124-49A1-9648-6954CDD35F6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D24C428B-502A-4CFF-8326-C06ADE84937C}"/>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21" name="Picture 20">
              <a:extLst>
                <a:ext uri="{FF2B5EF4-FFF2-40B4-BE49-F238E27FC236}">
                  <a16:creationId xmlns:a16="http://schemas.microsoft.com/office/drawing/2014/main" id="{127822BB-4BB2-4D2F-AF0D-65FFB498803B}"/>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25" name="Picture 14" descr="atlantic salmon eggs">
            <a:extLst>
              <a:ext uri="{FF2B5EF4-FFF2-40B4-BE49-F238E27FC236}">
                <a16:creationId xmlns:a16="http://schemas.microsoft.com/office/drawing/2014/main" id="{A8087B30-67C8-41D3-A25C-5E491AAD6412}"/>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Group 25">
            <a:extLst>
              <a:ext uri="{FF2B5EF4-FFF2-40B4-BE49-F238E27FC236}">
                <a16:creationId xmlns:a16="http://schemas.microsoft.com/office/drawing/2014/main" id="{D351CE99-546C-4D15-91B2-8E1254AAB386}"/>
              </a:ext>
            </a:extLst>
          </p:cNvPr>
          <p:cNvGrpSpPr/>
          <p:nvPr/>
        </p:nvGrpSpPr>
        <p:grpSpPr>
          <a:xfrm>
            <a:off x="0" y="-28801"/>
            <a:ext cx="12164991" cy="475568"/>
            <a:chOff x="0" y="-28801"/>
            <a:chExt cx="12164991" cy="475568"/>
          </a:xfrm>
        </p:grpSpPr>
        <p:grpSp>
          <p:nvGrpSpPr>
            <p:cNvPr id="27" name="Group 26">
              <a:extLst>
                <a:ext uri="{FF2B5EF4-FFF2-40B4-BE49-F238E27FC236}">
                  <a16:creationId xmlns:a16="http://schemas.microsoft.com/office/drawing/2014/main" id="{D92748F9-7406-40CE-BAEC-DCF035581926}"/>
                </a:ext>
              </a:extLst>
            </p:cNvPr>
            <p:cNvGrpSpPr/>
            <p:nvPr/>
          </p:nvGrpSpPr>
          <p:grpSpPr>
            <a:xfrm>
              <a:off x="0" y="-28801"/>
              <a:ext cx="12164991" cy="475568"/>
              <a:chOff x="0" y="-28801"/>
              <a:chExt cx="12164991" cy="475568"/>
            </a:xfrm>
          </p:grpSpPr>
          <p:sp>
            <p:nvSpPr>
              <p:cNvPr id="29" name="TextBox 28">
                <a:extLst>
                  <a:ext uri="{FF2B5EF4-FFF2-40B4-BE49-F238E27FC236}">
                    <a16:creationId xmlns:a16="http://schemas.microsoft.com/office/drawing/2014/main" id="{D4A2BB0A-6ADD-4750-9D4D-3A7B3096DA27}"/>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30" name="TextBox 29">
                <a:extLst>
                  <a:ext uri="{FF2B5EF4-FFF2-40B4-BE49-F238E27FC236}">
                    <a16:creationId xmlns:a16="http://schemas.microsoft.com/office/drawing/2014/main" id="{F51432F0-ACAA-4A41-B797-1D4C764DEF4C}"/>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31" name="TextBox 30">
                <a:extLst>
                  <a:ext uri="{FF2B5EF4-FFF2-40B4-BE49-F238E27FC236}">
                    <a16:creationId xmlns:a16="http://schemas.microsoft.com/office/drawing/2014/main" id="{9F814EDE-C744-41D3-9B42-7BD0962FE721}"/>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32" name="TextBox 31">
                <a:extLst>
                  <a:ext uri="{FF2B5EF4-FFF2-40B4-BE49-F238E27FC236}">
                    <a16:creationId xmlns:a16="http://schemas.microsoft.com/office/drawing/2014/main" id="{7CF7096D-118A-4FA8-9E01-21333F378566}"/>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33" name="TextBox 32">
                <a:extLst>
                  <a:ext uri="{FF2B5EF4-FFF2-40B4-BE49-F238E27FC236}">
                    <a16:creationId xmlns:a16="http://schemas.microsoft.com/office/drawing/2014/main" id="{9D659654-6095-44EF-8C71-8AA6EAB74EC9}"/>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28" name="Rectangle 27">
              <a:extLst>
                <a:ext uri="{FF2B5EF4-FFF2-40B4-BE49-F238E27FC236}">
                  <a16:creationId xmlns:a16="http://schemas.microsoft.com/office/drawing/2014/main" id="{55952BC5-3EAE-4599-9844-7A3E58E52D58}"/>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9964471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4F6440"/>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248265F-BC19-4D78-A6B5-B8AFEC4C8341}"/>
              </a:ext>
            </a:extLst>
          </p:cNvPr>
          <p:cNvSpPr txBox="1"/>
          <p:nvPr/>
        </p:nvSpPr>
        <p:spPr>
          <a:xfrm>
            <a:off x="70704" y="771383"/>
            <a:ext cx="5590095" cy="6063198"/>
          </a:xfrm>
          <a:prstGeom prst="rect">
            <a:avLst/>
          </a:prstGeom>
          <a:noFill/>
        </p:spPr>
        <p:txBody>
          <a:bodyPr wrap="square" rtlCol="0">
            <a:spAutoFit/>
          </a:bodyPr>
          <a:lstStyle/>
          <a:p>
            <a:r>
              <a:rPr lang="en-US" sz="3600" dirty="0">
                <a:solidFill>
                  <a:schemeClr val="bg1"/>
                </a:solidFill>
              </a:rPr>
              <a:t>Ecosystem services can be hard to measure, so we have to get creative with how we measure these. </a:t>
            </a:r>
          </a:p>
          <a:p>
            <a:endParaRPr lang="en-US" sz="2000" dirty="0">
              <a:solidFill>
                <a:schemeClr val="bg1"/>
              </a:solidFill>
            </a:endParaRPr>
          </a:p>
          <a:p>
            <a:pPr marL="457200" indent="-457200">
              <a:buFont typeface="Arial" panose="020B0604020202020204" pitchFamily="34" charset="0"/>
              <a:buChar char="•"/>
            </a:pPr>
            <a:r>
              <a:rPr lang="en-US" sz="3200" dirty="0">
                <a:solidFill>
                  <a:schemeClr val="accent6">
                    <a:lumMod val="40000"/>
                    <a:lumOff val="60000"/>
                  </a:schemeClr>
                </a:solidFill>
              </a:rPr>
              <a:t>For example, how much a salt marsh improves water quality (by </a:t>
            </a:r>
            <a:r>
              <a:rPr lang="en-US" sz="3200" b="1" u="sng" dirty="0">
                <a:solidFill>
                  <a:schemeClr val="accent6">
                    <a:lumMod val="40000"/>
                    <a:lumOff val="60000"/>
                  </a:schemeClr>
                </a:solidFill>
              </a:rPr>
              <a:t>absorbing nutrients) </a:t>
            </a:r>
            <a:r>
              <a:rPr lang="en-US" sz="3200" dirty="0">
                <a:solidFill>
                  <a:schemeClr val="accent6">
                    <a:lumMod val="40000"/>
                    <a:lumOff val="60000"/>
                  </a:schemeClr>
                </a:solidFill>
              </a:rPr>
              <a:t>can be measured by how much nitrogen the marsh plants use (because too much nitrogen can lower water quality).</a:t>
            </a:r>
          </a:p>
        </p:txBody>
      </p:sp>
      <p:grpSp>
        <p:nvGrpSpPr>
          <p:cNvPr id="8" name="Group 7">
            <a:extLst>
              <a:ext uri="{FF2B5EF4-FFF2-40B4-BE49-F238E27FC236}">
                <a16:creationId xmlns:a16="http://schemas.microsoft.com/office/drawing/2014/main" id="{4DC518A7-1D51-42FF-B0A7-EB1A23775510}"/>
              </a:ext>
            </a:extLst>
          </p:cNvPr>
          <p:cNvGrpSpPr/>
          <p:nvPr/>
        </p:nvGrpSpPr>
        <p:grpSpPr>
          <a:xfrm>
            <a:off x="5556362" y="79400"/>
            <a:ext cx="6564934" cy="6699200"/>
            <a:chOff x="5556362" y="79400"/>
            <a:chExt cx="6564934" cy="6699200"/>
          </a:xfrm>
        </p:grpSpPr>
        <p:grpSp>
          <p:nvGrpSpPr>
            <p:cNvPr id="9" name="Group 8">
              <a:extLst>
                <a:ext uri="{FF2B5EF4-FFF2-40B4-BE49-F238E27FC236}">
                  <a16:creationId xmlns:a16="http://schemas.microsoft.com/office/drawing/2014/main" id="{FF914757-EA68-43AB-92A9-FA9807404E68}"/>
                </a:ext>
              </a:extLst>
            </p:cNvPr>
            <p:cNvGrpSpPr/>
            <p:nvPr/>
          </p:nvGrpSpPr>
          <p:grpSpPr>
            <a:xfrm>
              <a:off x="5575954" y="79400"/>
              <a:ext cx="6545342" cy="6699200"/>
              <a:chOff x="5575954" y="79400"/>
              <a:chExt cx="6545342" cy="6699200"/>
            </a:xfrm>
          </p:grpSpPr>
          <p:sp>
            <p:nvSpPr>
              <p:cNvPr id="22" name="Rectangle 21">
                <a:extLst>
                  <a:ext uri="{FF2B5EF4-FFF2-40B4-BE49-F238E27FC236}">
                    <a16:creationId xmlns:a16="http://schemas.microsoft.com/office/drawing/2014/main" id="{1FD8C87F-5C9A-479B-B1A1-818287601BD0}"/>
                  </a:ext>
                </a:extLst>
              </p:cNvPr>
              <p:cNvSpPr/>
              <p:nvPr/>
            </p:nvSpPr>
            <p:spPr>
              <a:xfrm>
                <a:off x="5618374" y="6313786"/>
                <a:ext cx="6460503" cy="4648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883C855F-B5C9-44D9-B2BE-C509B0893D04}"/>
                  </a:ext>
                </a:extLst>
              </p:cNvPr>
              <p:cNvPicPr>
                <a:picLocks noChangeAspect="1"/>
              </p:cNvPicPr>
              <p:nvPr/>
            </p:nvPicPr>
            <p:blipFill>
              <a:blip r:embed="rId3"/>
              <a:stretch>
                <a:fillRect/>
              </a:stretch>
            </p:blipFill>
            <p:spPr>
              <a:xfrm>
                <a:off x="5618374" y="79400"/>
                <a:ext cx="6460503" cy="6234386"/>
              </a:xfrm>
              <a:prstGeom prst="rect">
                <a:avLst/>
              </a:prstGeom>
            </p:spPr>
          </p:pic>
          <p:sp>
            <p:nvSpPr>
              <p:cNvPr id="24" name="TextBox 23">
                <a:extLst>
                  <a:ext uri="{FF2B5EF4-FFF2-40B4-BE49-F238E27FC236}">
                    <a16:creationId xmlns:a16="http://schemas.microsoft.com/office/drawing/2014/main" id="{E1C5586A-A8B3-4103-97FE-5B76CB8085D2}"/>
                  </a:ext>
                </a:extLst>
              </p:cNvPr>
              <p:cNvSpPr txBox="1"/>
              <p:nvPr/>
            </p:nvSpPr>
            <p:spPr>
              <a:xfrm>
                <a:off x="5575954" y="6178436"/>
                <a:ext cx="6545342" cy="600164"/>
              </a:xfrm>
              <a:prstGeom prst="rect">
                <a:avLst/>
              </a:prstGeom>
              <a:noFill/>
            </p:spPr>
            <p:txBody>
              <a:bodyPr wrap="square" rtlCol="0">
                <a:spAutoFit/>
              </a:bodyPr>
              <a:lstStyle/>
              <a:p>
                <a:r>
                  <a:rPr lang="en-US" sz="1100" dirty="0"/>
                  <a:t>Photo information: animation showing a mudflat, salt marsh, and forest during a tidal cycle; GIF provided by the National Oceanic and Atmospheric Administration (NOAA)—Ocean Service Education, available under the public domain; all symbols are from UMCES (more info in notes)</a:t>
                </a:r>
              </a:p>
            </p:txBody>
          </p:sp>
        </p:grpSp>
        <p:pic>
          <p:nvPicPr>
            <p:cNvPr id="10" name="Picture 2" descr="Illustration of a man doing the salt marsh nekton survey.">
              <a:extLst>
                <a:ext uri="{FF2B5EF4-FFF2-40B4-BE49-F238E27FC236}">
                  <a16:creationId xmlns:a16="http://schemas.microsoft.com/office/drawing/2014/main" id="{5591981E-CE93-40E1-A8F7-36BBAC2347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511" y="2343494"/>
              <a:ext cx="1200150"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16D37E00-FB67-44CD-9F44-0D88E53D3706}"/>
                </a:ext>
              </a:extLst>
            </p:cNvPr>
            <p:cNvPicPr>
              <a:picLocks noChangeAspect="1"/>
            </p:cNvPicPr>
            <p:nvPr/>
          </p:nvPicPr>
          <p:blipFill>
            <a:blip r:embed="rId5"/>
            <a:stretch>
              <a:fillRect/>
            </a:stretch>
          </p:blipFill>
          <p:spPr>
            <a:xfrm>
              <a:off x="7124506" y="1862595"/>
              <a:ext cx="790575" cy="1190625"/>
            </a:xfrm>
            <a:prstGeom prst="rect">
              <a:avLst/>
            </a:prstGeom>
          </p:spPr>
        </p:pic>
        <p:pic>
          <p:nvPicPr>
            <p:cNvPr id="12" name="Picture 11">
              <a:extLst>
                <a:ext uri="{FF2B5EF4-FFF2-40B4-BE49-F238E27FC236}">
                  <a16:creationId xmlns:a16="http://schemas.microsoft.com/office/drawing/2014/main" id="{901403DF-514C-4966-9447-D3276C6D407A}"/>
                </a:ext>
              </a:extLst>
            </p:cNvPr>
            <p:cNvPicPr>
              <a:picLocks noChangeAspect="1"/>
            </p:cNvPicPr>
            <p:nvPr/>
          </p:nvPicPr>
          <p:blipFill>
            <a:blip r:embed="rId6"/>
            <a:stretch>
              <a:fillRect/>
            </a:stretch>
          </p:blipFill>
          <p:spPr>
            <a:xfrm rot="20038108">
              <a:off x="5556362" y="4421997"/>
              <a:ext cx="1730046" cy="493735"/>
            </a:xfrm>
            <a:prstGeom prst="rect">
              <a:avLst/>
            </a:prstGeom>
          </p:spPr>
        </p:pic>
        <p:pic>
          <p:nvPicPr>
            <p:cNvPr id="13" name="Picture 12">
              <a:extLst>
                <a:ext uri="{FF2B5EF4-FFF2-40B4-BE49-F238E27FC236}">
                  <a16:creationId xmlns:a16="http://schemas.microsoft.com/office/drawing/2014/main" id="{80CFEA99-F836-42A8-9617-705DC24FF589}"/>
                </a:ext>
              </a:extLst>
            </p:cNvPr>
            <p:cNvPicPr>
              <a:picLocks noChangeAspect="1"/>
            </p:cNvPicPr>
            <p:nvPr/>
          </p:nvPicPr>
          <p:blipFill>
            <a:blip r:embed="rId7"/>
            <a:stretch>
              <a:fillRect/>
            </a:stretch>
          </p:blipFill>
          <p:spPr>
            <a:xfrm>
              <a:off x="6355267" y="603546"/>
              <a:ext cx="1247775" cy="1190625"/>
            </a:xfrm>
            <a:prstGeom prst="rect">
              <a:avLst/>
            </a:prstGeom>
          </p:spPr>
        </p:pic>
        <p:pic>
          <p:nvPicPr>
            <p:cNvPr id="14" name="Picture 13">
              <a:extLst>
                <a:ext uri="{FF2B5EF4-FFF2-40B4-BE49-F238E27FC236}">
                  <a16:creationId xmlns:a16="http://schemas.microsoft.com/office/drawing/2014/main" id="{3D0549C9-F6FC-40E1-B0FF-3A3B4D13F68D}"/>
                </a:ext>
              </a:extLst>
            </p:cNvPr>
            <p:cNvPicPr>
              <a:picLocks noChangeAspect="1"/>
            </p:cNvPicPr>
            <p:nvPr/>
          </p:nvPicPr>
          <p:blipFill>
            <a:blip r:embed="rId8"/>
            <a:stretch>
              <a:fillRect/>
            </a:stretch>
          </p:blipFill>
          <p:spPr>
            <a:xfrm>
              <a:off x="6510585" y="5097781"/>
              <a:ext cx="1933575" cy="1190625"/>
            </a:xfrm>
            <a:prstGeom prst="rect">
              <a:avLst/>
            </a:prstGeom>
          </p:spPr>
        </p:pic>
        <p:pic>
          <p:nvPicPr>
            <p:cNvPr id="15" name="Picture 14">
              <a:extLst>
                <a:ext uri="{FF2B5EF4-FFF2-40B4-BE49-F238E27FC236}">
                  <a16:creationId xmlns:a16="http://schemas.microsoft.com/office/drawing/2014/main" id="{A07FF706-A2BD-4CD9-898E-ECEBBF5F7EBF}"/>
                </a:ext>
              </a:extLst>
            </p:cNvPr>
            <p:cNvPicPr>
              <a:picLocks noChangeAspect="1"/>
            </p:cNvPicPr>
            <p:nvPr/>
          </p:nvPicPr>
          <p:blipFill>
            <a:blip r:embed="rId9"/>
            <a:stretch>
              <a:fillRect/>
            </a:stretch>
          </p:blipFill>
          <p:spPr>
            <a:xfrm rot="20088945">
              <a:off x="7020859" y="5871430"/>
              <a:ext cx="630637" cy="336879"/>
            </a:xfrm>
            <a:prstGeom prst="rect">
              <a:avLst/>
            </a:prstGeom>
          </p:spPr>
        </p:pic>
        <p:pic>
          <p:nvPicPr>
            <p:cNvPr id="16" name="Picture 4" descr="Illustration of Acipenser oxyrinchus (Atlantic Sturgeon)">
              <a:extLst>
                <a:ext uri="{FF2B5EF4-FFF2-40B4-BE49-F238E27FC236}">
                  <a16:creationId xmlns:a16="http://schemas.microsoft.com/office/drawing/2014/main" id="{D0370465-2ADC-4D96-8431-01DF6B221D0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9908099">
              <a:off x="5770670" y="3727610"/>
              <a:ext cx="1108867" cy="2125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llustration showing sediment inputs.">
              <a:extLst>
                <a:ext uri="{FF2B5EF4-FFF2-40B4-BE49-F238E27FC236}">
                  <a16:creationId xmlns:a16="http://schemas.microsoft.com/office/drawing/2014/main" id="{C2E6571D-7E80-47AB-A057-30BE4ABDDA8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656189">
              <a:off x="6404974" y="4440452"/>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Illustration of sediment particles">
              <a:extLst>
                <a:ext uri="{FF2B5EF4-FFF2-40B4-BE49-F238E27FC236}">
                  <a16:creationId xmlns:a16="http://schemas.microsoft.com/office/drawing/2014/main" id="{6273DF35-D751-4E33-84EF-90FCAFB0558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9845" y="4182703"/>
              <a:ext cx="8858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Illustration showing sediment inputs.">
              <a:extLst>
                <a:ext uri="{FF2B5EF4-FFF2-40B4-BE49-F238E27FC236}">
                  <a16:creationId xmlns:a16="http://schemas.microsoft.com/office/drawing/2014/main" id="{F3BDF91D-C124-49A1-9648-6954CDD35F6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8149367">
              <a:off x="7485366" y="4356980"/>
              <a:ext cx="17621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D24C428B-502A-4CFF-8326-C06ADE84937C}"/>
                </a:ext>
              </a:extLst>
            </p:cNvPr>
            <p:cNvPicPr>
              <a:picLocks noChangeAspect="1"/>
            </p:cNvPicPr>
            <p:nvPr/>
          </p:nvPicPr>
          <p:blipFill>
            <a:blip r:embed="rId14"/>
            <a:stretch>
              <a:fillRect/>
            </a:stretch>
          </p:blipFill>
          <p:spPr>
            <a:xfrm>
              <a:off x="8216781" y="3088708"/>
              <a:ext cx="710017" cy="239871"/>
            </a:xfrm>
            <a:prstGeom prst="rect">
              <a:avLst/>
            </a:prstGeom>
            <a:scene3d>
              <a:camera prst="orthographicFront">
                <a:rot lat="0" lon="299993" rev="0"/>
              </a:camera>
              <a:lightRig rig="threePt" dir="t"/>
            </a:scene3d>
          </p:spPr>
        </p:pic>
        <p:pic>
          <p:nvPicPr>
            <p:cNvPr id="21" name="Picture 20">
              <a:extLst>
                <a:ext uri="{FF2B5EF4-FFF2-40B4-BE49-F238E27FC236}">
                  <a16:creationId xmlns:a16="http://schemas.microsoft.com/office/drawing/2014/main" id="{127822BB-4BB2-4D2F-AF0D-65FFB498803B}"/>
                </a:ext>
              </a:extLst>
            </p:cNvPr>
            <p:cNvPicPr>
              <a:picLocks noChangeAspect="1"/>
            </p:cNvPicPr>
            <p:nvPr/>
          </p:nvPicPr>
          <p:blipFill>
            <a:blip r:embed="rId15"/>
            <a:stretch>
              <a:fillRect/>
            </a:stretch>
          </p:blipFill>
          <p:spPr>
            <a:xfrm>
              <a:off x="7130823" y="3326044"/>
              <a:ext cx="492295" cy="357772"/>
            </a:xfrm>
            <a:prstGeom prst="rect">
              <a:avLst/>
            </a:prstGeom>
          </p:spPr>
        </p:pic>
      </p:grpSp>
      <p:pic>
        <p:nvPicPr>
          <p:cNvPr id="25" name="Picture 14" descr="atlantic salmon eggs">
            <a:extLst>
              <a:ext uri="{FF2B5EF4-FFF2-40B4-BE49-F238E27FC236}">
                <a16:creationId xmlns:a16="http://schemas.microsoft.com/office/drawing/2014/main" id="{A8087B30-67C8-41D3-A25C-5E491AAD6412}"/>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899604" y="3163767"/>
            <a:ext cx="492295" cy="466189"/>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a:extLst>
              <a:ext uri="{FF2B5EF4-FFF2-40B4-BE49-F238E27FC236}">
                <a16:creationId xmlns:a16="http://schemas.microsoft.com/office/drawing/2014/main" id="{83CD4E29-45C0-4292-A9FD-98E998B69FAD}"/>
              </a:ext>
            </a:extLst>
          </p:cNvPr>
          <p:cNvCxnSpPr>
            <a:cxnSpLocks/>
          </p:cNvCxnSpPr>
          <p:nvPr/>
        </p:nvCxnSpPr>
        <p:spPr>
          <a:xfrm flipV="1">
            <a:off x="4764505" y="4748463"/>
            <a:ext cx="2099458" cy="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C36C2D15-B4C5-467D-9772-55D3A97D56F7}"/>
              </a:ext>
            </a:extLst>
          </p:cNvPr>
          <p:cNvSpPr/>
          <p:nvPr/>
        </p:nvSpPr>
        <p:spPr>
          <a:xfrm rot="19669790">
            <a:off x="6001570" y="4568214"/>
            <a:ext cx="2550695" cy="682171"/>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a:extLst>
              <a:ext uri="{FF2B5EF4-FFF2-40B4-BE49-F238E27FC236}">
                <a16:creationId xmlns:a16="http://schemas.microsoft.com/office/drawing/2014/main" id="{C2EE94E4-9A17-4609-899B-E0A1AB8FDFED}"/>
              </a:ext>
            </a:extLst>
          </p:cNvPr>
          <p:cNvGrpSpPr/>
          <p:nvPr/>
        </p:nvGrpSpPr>
        <p:grpSpPr>
          <a:xfrm>
            <a:off x="0" y="-28801"/>
            <a:ext cx="12164991" cy="475568"/>
            <a:chOff x="0" y="-28801"/>
            <a:chExt cx="12164991" cy="475568"/>
          </a:xfrm>
        </p:grpSpPr>
        <p:grpSp>
          <p:nvGrpSpPr>
            <p:cNvPr id="28" name="Group 27">
              <a:extLst>
                <a:ext uri="{FF2B5EF4-FFF2-40B4-BE49-F238E27FC236}">
                  <a16:creationId xmlns:a16="http://schemas.microsoft.com/office/drawing/2014/main" id="{DE2AC0EF-7F44-453B-AF92-699498A286C8}"/>
                </a:ext>
              </a:extLst>
            </p:cNvPr>
            <p:cNvGrpSpPr/>
            <p:nvPr/>
          </p:nvGrpSpPr>
          <p:grpSpPr>
            <a:xfrm>
              <a:off x="0" y="-28801"/>
              <a:ext cx="12164991" cy="475568"/>
              <a:chOff x="0" y="-28801"/>
              <a:chExt cx="12164991" cy="475568"/>
            </a:xfrm>
          </p:grpSpPr>
          <p:sp>
            <p:nvSpPr>
              <p:cNvPr id="30" name="TextBox 29">
                <a:extLst>
                  <a:ext uri="{FF2B5EF4-FFF2-40B4-BE49-F238E27FC236}">
                    <a16:creationId xmlns:a16="http://schemas.microsoft.com/office/drawing/2014/main" id="{1EEBFCC3-FFD3-4FF5-9C5E-454942E9C092}"/>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31" name="TextBox 30">
                <a:extLst>
                  <a:ext uri="{FF2B5EF4-FFF2-40B4-BE49-F238E27FC236}">
                    <a16:creationId xmlns:a16="http://schemas.microsoft.com/office/drawing/2014/main" id="{D6713C8F-E84E-4D63-90A4-CBD17193A8BC}"/>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32" name="TextBox 31">
                <a:extLst>
                  <a:ext uri="{FF2B5EF4-FFF2-40B4-BE49-F238E27FC236}">
                    <a16:creationId xmlns:a16="http://schemas.microsoft.com/office/drawing/2014/main" id="{E2F76B63-E9B5-472B-9D7F-D2876A7D23A9}"/>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33" name="TextBox 32">
                <a:extLst>
                  <a:ext uri="{FF2B5EF4-FFF2-40B4-BE49-F238E27FC236}">
                    <a16:creationId xmlns:a16="http://schemas.microsoft.com/office/drawing/2014/main" id="{5C47D29E-9AFF-436F-B93B-64792E7B3229}"/>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34" name="TextBox 33">
                <a:extLst>
                  <a:ext uri="{FF2B5EF4-FFF2-40B4-BE49-F238E27FC236}">
                    <a16:creationId xmlns:a16="http://schemas.microsoft.com/office/drawing/2014/main" id="{01E0FD49-D627-421E-A061-34CD2039E3DA}"/>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29" name="Rectangle 28">
              <a:extLst>
                <a:ext uri="{FF2B5EF4-FFF2-40B4-BE49-F238E27FC236}">
                  <a16:creationId xmlns:a16="http://schemas.microsoft.com/office/drawing/2014/main" id="{8E988BED-C1CF-4B70-88A9-58A00BEB10C2}"/>
                </a:ext>
              </a:extLst>
            </p:cNvPr>
            <p:cNvSpPr/>
            <p:nvPr/>
          </p:nvSpPr>
          <p:spPr>
            <a:xfrm>
              <a:off x="0" y="-28800"/>
              <a:ext cx="2525925"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8374393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1C46E9-847F-3F44-89DE-BFD7375C660C}"/>
              </a:ext>
            </a:extLst>
          </p:cNvPr>
          <p:cNvSpPr txBox="1"/>
          <p:nvPr/>
        </p:nvSpPr>
        <p:spPr>
          <a:xfrm>
            <a:off x="27009" y="461501"/>
            <a:ext cx="12192000" cy="1938992"/>
          </a:xfrm>
          <a:prstGeom prst="rect">
            <a:avLst/>
          </a:prstGeom>
          <a:noFill/>
        </p:spPr>
        <p:txBody>
          <a:bodyPr wrap="square" rtlCol="0">
            <a:spAutoFit/>
          </a:bodyPr>
          <a:lstStyle/>
          <a:p>
            <a:pPr algn="ctr"/>
            <a:r>
              <a:rPr lang="en-US" sz="4400" b="1" dirty="0"/>
              <a:t>We know salt marshes are important based on all the ecosystem services they provide.</a:t>
            </a:r>
          </a:p>
          <a:p>
            <a:pPr algn="ctr"/>
            <a:endParaRPr lang="en-US" sz="3200" b="1" dirty="0">
              <a:effectLst/>
              <a:latin typeface="Calibri" panose="020F0502020204030204" pitchFamily="34" charset="0"/>
              <a:ea typeface="Times New Roman" panose="02020603050405020304" pitchFamily="18" charset="0"/>
              <a:cs typeface="Calibri" panose="020F0502020204030204" pitchFamily="34" charset="0"/>
            </a:endParaRPr>
          </a:p>
        </p:txBody>
      </p:sp>
      <p:pic>
        <p:nvPicPr>
          <p:cNvPr id="10" name="Picture 2" descr="Eroding marsh in the Maryland Coastal Bays">
            <a:extLst>
              <a:ext uri="{FF2B5EF4-FFF2-40B4-BE49-F238E27FC236}">
                <a16:creationId xmlns:a16="http://schemas.microsoft.com/office/drawing/2014/main" id="{0F0A4AD9-D1D9-4877-BD1D-6789CCC09F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00" y="4017157"/>
            <a:ext cx="5738700" cy="284084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08C0906-4360-48FB-BFAB-7105500BA1C5}"/>
              </a:ext>
            </a:extLst>
          </p:cNvPr>
          <p:cNvPicPr>
            <a:picLocks noChangeAspect="1"/>
          </p:cNvPicPr>
          <p:nvPr/>
        </p:nvPicPr>
        <p:blipFill>
          <a:blip r:embed="rId4"/>
          <a:stretch>
            <a:fillRect/>
          </a:stretch>
        </p:blipFill>
        <p:spPr>
          <a:xfrm>
            <a:off x="0" y="4014250"/>
            <a:ext cx="5482975" cy="2866588"/>
          </a:xfrm>
          <a:prstGeom prst="rect">
            <a:avLst/>
          </a:prstGeom>
        </p:spPr>
      </p:pic>
      <p:sp>
        <p:nvSpPr>
          <p:cNvPr id="12" name="TextBox 11">
            <a:extLst>
              <a:ext uri="{FF2B5EF4-FFF2-40B4-BE49-F238E27FC236}">
                <a16:creationId xmlns:a16="http://schemas.microsoft.com/office/drawing/2014/main" id="{4B97D6D0-F2E1-42FA-82D5-BCA353F8EC29}"/>
              </a:ext>
            </a:extLst>
          </p:cNvPr>
          <p:cNvSpPr txBox="1"/>
          <p:nvPr/>
        </p:nvSpPr>
        <p:spPr>
          <a:xfrm>
            <a:off x="0" y="6491387"/>
            <a:ext cx="5482975" cy="400110"/>
          </a:xfrm>
          <a:prstGeom prst="rect">
            <a:avLst/>
          </a:prstGeom>
          <a:noFill/>
        </p:spPr>
        <p:txBody>
          <a:bodyPr wrap="square" rtlCol="0">
            <a:spAutoFit/>
          </a:bodyPr>
          <a:lstStyle/>
          <a:p>
            <a:r>
              <a:rPr lang="en-US" sz="1000" dirty="0">
                <a:solidFill>
                  <a:schemeClr val="bg1"/>
                </a:solidFill>
              </a:rPr>
              <a:t>Photo information: flooded salt marsh in Ireland; taken by Richard Humphrey, shared under Creative Commons Attribution-Share Alike 2.0 Generic license.</a:t>
            </a:r>
          </a:p>
        </p:txBody>
      </p:sp>
      <p:sp>
        <p:nvSpPr>
          <p:cNvPr id="8" name="Rectangle 5">
            <a:extLst>
              <a:ext uri="{FF2B5EF4-FFF2-40B4-BE49-F238E27FC236}">
                <a16:creationId xmlns:a16="http://schemas.microsoft.com/office/drawing/2014/main" id="{FAABE2AA-4C26-4EB4-9E33-09F64C9A6A89}"/>
              </a:ext>
            </a:extLst>
          </p:cNvPr>
          <p:cNvSpPr>
            <a:spLocks noChangeArrowheads="1"/>
          </p:cNvSpPr>
          <p:nvPr/>
        </p:nvSpPr>
        <p:spPr bwMode="auto">
          <a:xfrm>
            <a:off x="1759195" y="24879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TextBox 14">
            <a:extLst>
              <a:ext uri="{FF2B5EF4-FFF2-40B4-BE49-F238E27FC236}">
                <a16:creationId xmlns:a16="http://schemas.microsoft.com/office/drawing/2014/main" id="{A33BF504-DFD8-4206-9E26-1201F19D29F2}"/>
              </a:ext>
            </a:extLst>
          </p:cNvPr>
          <p:cNvSpPr txBox="1"/>
          <p:nvPr/>
        </p:nvSpPr>
        <p:spPr>
          <a:xfrm>
            <a:off x="6453299" y="6488594"/>
            <a:ext cx="5832485" cy="369332"/>
          </a:xfrm>
          <a:prstGeom prst="rect">
            <a:avLst/>
          </a:prstGeom>
          <a:noFill/>
        </p:spPr>
        <p:txBody>
          <a:bodyPr wrap="square" rtlCol="0">
            <a:spAutoFit/>
          </a:bodyPr>
          <a:lstStyle/>
          <a:p>
            <a:r>
              <a:rPr lang="en-US" sz="900" dirty="0">
                <a:solidFill>
                  <a:schemeClr val="bg1"/>
                </a:solidFill>
              </a:rPr>
              <a:t>Photo information: eroding salt marsh in Maryland; taken by Adrian Jones, Integration and Application Network (ian.umces.edu/media-library), shared under Creative Commons Attribution-Share Alike 4.0 International (CC BY-SA 4.0).</a:t>
            </a:r>
          </a:p>
        </p:txBody>
      </p:sp>
      <p:grpSp>
        <p:nvGrpSpPr>
          <p:cNvPr id="13" name="Group 12">
            <a:extLst>
              <a:ext uri="{FF2B5EF4-FFF2-40B4-BE49-F238E27FC236}">
                <a16:creationId xmlns:a16="http://schemas.microsoft.com/office/drawing/2014/main" id="{320A81C8-607E-4026-B8D4-C06C2EC6C2F6}"/>
              </a:ext>
            </a:extLst>
          </p:cNvPr>
          <p:cNvGrpSpPr/>
          <p:nvPr/>
        </p:nvGrpSpPr>
        <p:grpSpPr>
          <a:xfrm>
            <a:off x="0" y="-28801"/>
            <a:ext cx="12164991" cy="504023"/>
            <a:chOff x="0" y="-28801"/>
            <a:chExt cx="12164991" cy="504023"/>
          </a:xfrm>
        </p:grpSpPr>
        <p:grpSp>
          <p:nvGrpSpPr>
            <p:cNvPr id="14" name="Group 13">
              <a:extLst>
                <a:ext uri="{FF2B5EF4-FFF2-40B4-BE49-F238E27FC236}">
                  <a16:creationId xmlns:a16="http://schemas.microsoft.com/office/drawing/2014/main" id="{293328BA-18CD-4B2F-9291-BE96336164FE}"/>
                </a:ext>
              </a:extLst>
            </p:cNvPr>
            <p:cNvGrpSpPr/>
            <p:nvPr/>
          </p:nvGrpSpPr>
          <p:grpSpPr>
            <a:xfrm>
              <a:off x="0" y="-28801"/>
              <a:ext cx="12164991" cy="475568"/>
              <a:chOff x="0" y="-28801"/>
              <a:chExt cx="12164991" cy="475568"/>
            </a:xfrm>
          </p:grpSpPr>
          <p:sp>
            <p:nvSpPr>
              <p:cNvPr id="17" name="TextBox 16">
                <a:extLst>
                  <a:ext uri="{FF2B5EF4-FFF2-40B4-BE49-F238E27FC236}">
                    <a16:creationId xmlns:a16="http://schemas.microsoft.com/office/drawing/2014/main" id="{F50FEB69-146D-4C01-A7E0-18FC0CB173D7}"/>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8" name="TextBox 17">
                <a:extLst>
                  <a:ext uri="{FF2B5EF4-FFF2-40B4-BE49-F238E27FC236}">
                    <a16:creationId xmlns:a16="http://schemas.microsoft.com/office/drawing/2014/main" id="{0A4C98EC-F24E-4FAD-908B-EF1C91BD8A5E}"/>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9" name="TextBox 18">
                <a:extLst>
                  <a:ext uri="{FF2B5EF4-FFF2-40B4-BE49-F238E27FC236}">
                    <a16:creationId xmlns:a16="http://schemas.microsoft.com/office/drawing/2014/main" id="{78971059-3ECD-49F6-A74E-EC216F0CE797}"/>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20" name="TextBox 19">
                <a:extLst>
                  <a:ext uri="{FF2B5EF4-FFF2-40B4-BE49-F238E27FC236}">
                    <a16:creationId xmlns:a16="http://schemas.microsoft.com/office/drawing/2014/main" id="{480B4803-57EB-4F00-BFA6-D63C1EFFDB07}"/>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21" name="TextBox 20">
                <a:extLst>
                  <a:ext uri="{FF2B5EF4-FFF2-40B4-BE49-F238E27FC236}">
                    <a16:creationId xmlns:a16="http://schemas.microsoft.com/office/drawing/2014/main" id="{73EB82DE-F674-487D-AA29-39B559C2D124}"/>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16" name="Rectangle 15">
              <a:extLst>
                <a:ext uri="{FF2B5EF4-FFF2-40B4-BE49-F238E27FC236}">
                  <a16:creationId xmlns:a16="http://schemas.microsoft.com/office/drawing/2014/main" id="{B37D6D7F-3CF8-4CC1-912A-D3B9F285562D}"/>
                </a:ext>
              </a:extLst>
            </p:cNvPr>
            <p:cNvSpPr/>
            <p:nvPr/>
          </p:nvSpPr>
          <p:spPr>
            <a:xfrm>
              <a:off x="2509128" y="2066"/>
              <a:ext cx="3120598"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177138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1C46E9-847F-3F44-89DE-BFD7375C660C}"/>
              </a:ext>
            </a:extLst>
          </p:cNvPr>
          <p:cNvSpPr txBox="1"/>
          <p:nvPr/>
        </p:nvSpPr>
        <p:spPr>
          <a:xfrm>
            <a:off x="27009" y="461501"/>
            <a:ext cx="12192000" cy="2800767"/>
          </a:xfrm>
          <a:prstGeom prst="rect">
            <a:avLst/>
          </a:prstGeom>
          <a:noFill/>
        </p:spPr>
        <p:txBody>
          <a:bodyPr wrap="square" rtlCol="0">
            <a:spAutoFit/>
          </a:bodyPr>
          <a:lstStyle/>
          <a:p>
            <a:pPr algn="ctr"/>
            <a:r>
              <a:rPr lang="en-US" sz="4400" b="1" dirty="0">
                <a:solidFill>
                  <a:schemeClr val="bg2">
                    <a:lumMod val="75000"/>
                  </a:schemeClr>
                </a:solidFill>
              </a:rPr>
              <a:t>We know salt marshes are important based on all the ecosystem services they provide.</a:t>
            </a:r>
            <a:endParaRPr lang="en-US" sz="3200" b="1" dirty="0">
              <a:solidFill>
                <a:schemeClr val="bg2">
                  <a:lumMod val="75000"/>
                </a:schemeClr>
              </a:solidFill>
              <a:effectLst/>
              <a:latin typeface="Calibri" panose="020F0502020204030204" pitchFamily="34" charset="0"/>
              <a:ea typeface="Times New Roman" panose="02020603050405020304" pitchFamily="18" charset="0"/>
              <a:cs typeface="Calibri" panose="020F0502020204030204" pitchFamily="34" charset="0"/>
            </a:endParaRPr>
          </a:p>
          <a:p>
            <a:pPr algn="ctr"/>
            <a:r>
              <a:rPr lang="en-US" sz="4400" b="1" dirty="0">
                <a:latin typeface="Calibri" panose="020F0502020204030204" pitchFamily="34" charset="0"/>
                <a:ea typeface="Times New Roman" panose="02020603050405020304" pitchFamily="18" charset="0"/>
                <a:cs typeface="Calibri" panose="020F0502020204030204" pitchFamily="34" charset="0"/>
              </a:rPr>
              <a:t>However, both sea-level rise and erosion currently threaten marshes.</a:t>
            </a:r>
          </a:p>
        </p:txBody>
      </p:sp>
      <p:pic>
        <p:nvPicPr>
          <p:cNvPr id="22530" name="Picture 2" descr="Eroding marsh in the Maryland Coastal Bays">
            <a:extLst>
              <a:ext uri="{FF2B5EF4-FFF2-40B4-BE49-F238E27FC236}">
                <a16:creationId xmlns:a16="http://schemas.microsoft.com/office/drawing/2014/main" id="{CBD09050-4B1D-4C71-BDD0-F3B29BBB3C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00" y="4017157"/>
            <a:ext cx="5738700" cy="28408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2E7B6CF-A1B9-40D1-9278-97C7F47E6350}"/>
              </a:ext>
            </a:extLst>
          </p:cNvPr>
          <p:cNvPicPr>
            <a:picLocks noChangeAspect="1"/>
          </p:cNvPicPr>
          <p:nvPr/>
        </p:nvPicPr>
        <p:blipFill>
          <a:blip r:embed="rId4"/>
          <a:stretch>
            <a:fillRect/>
          </a:stretch>
        </p:blipFill>
        <p:spPr>
          <a:xfrm>
            <a:off x="0" y="4014250"/>
            <a:ext cx="5482975" cy="2866588"/>
          </a:xfrm>
          <a:prstGeom prst="rect">
            <a:avLst/>
          </a:prstGeom>
        </p:spPr>
      </p:pic>
      <p:sp>
        <p:nvSpPr>
          <p:cNvPr id="11" name="TextBox 10">
            <a:extLst>
              <a:ext uri="{FF2B5EF4-FFF2-40B4-BE49-F238E27FC236}">
                <a16:creationId xmlns:a16="http://schemas.microsoft.com/office/drawing/2014/main" id="{BB655E8B-8601-4139-A38A-7D0586317FF5}"/>
              </a:ext>
            </a:extLst>
          </p:cNvPr>
          <p:cNvSpPr txBox="1"/>
          <p:nvPr/>
        </p:nvSpPr>
        <p:spPr>
          <a:xfrm>
            <a:off x="0" y="6491387"/>
            <a:ext cx="5482975" cy="400110"/>
          </a:xfrm>
          <a:prstGeom prst="rect">
            <a:avLst/>
          </a:prstGeom>
          <a:noFill/>
        </p:spPr>
        <p:txBody>
          <a:bodyPr wrap="square" rtlCol="0">
            <a:spAutoFit/>
          </a:bodyPr>
          <a:lstStyle/>
          <a:p>
            <a:r>
              <a:rPr lang="en-US" sz="1000" dirty="0">
                <a:solidFill>
                  <a:schemeClr val="bg1"/>
                </a:solidFill>
              </a:rPr>
              <a:t>Photo information: flooded salt marsh in Ireland; taken by Richard Humphrey, shared under Creative Commons Attribution-Share Alike 2.0 Generic license.</a:t>
            </a:r>
          </a:p>
        </p:txBody>
      </p:sp>
      <p:sp>
        <p:nvSpPr>
          <p:cNvPr id="12" name="TextBox 11">
            <a:extLst>
              <a:ext uri="{FF2B5EF4-FFF2-40B4-BE49-F238E27FC236}">
                <a16:creationId xmlns:a16="http://schemas.microsoft.com/office/drawing/2014/main" id="{B1AD12D8-C30B-44D9-B507-E5C2C58FABF4}"/>
              </a:ext>
            </a:extLst>
          </p:cNvPr>
          <p:cNvSpPr txBox="1"/>
          <p:nvPr/>
        </p:nvSpPr>
        <p:spPr>
          <a:xfrm>
            <a:off x="6453299" y="6488594"/>
            <a:ext cx="5832485" cy="369332"/>
          </a:xfrm>
          <a:prstGeom prst="rect">
            <a:avLst/>
          </a:prstGeom>
          <a:noFill/>
        </p:spPr>
        <p:txBody>
          <a:bodyPr wrap="square" rtlCol="0">
            <a:spAutoFit/>
          </a:bodyPr>
          <a:lstStyle/>
          <a:p>
            <a:r>
              <a:rPr lang="en-US" sz="900" dirty="0">
                <a:solidFill>
                  <a:schemeClr val="bg1"/>
                </a:solidFill>
              </a:rPr>
              <a:t>Photo information: eroding salt marsh in Maryland; taken by Adrian Jones, Integration and Application Network (ian.umces.edu/media-library), shared under Creative Commons Attribution-Share Alike 4.0 International (CC BY-SA 4.0).</a:t>
            </a:r>
          </a:p>
        </p:txBody>
      </p:sp>
      <p:grpSp>
        <p:nvGrpSpPr>
          <p:cNvPr id="17" name="Group 16">
            <a:extLst>
              <a:ext uri="{FF2B5EF4-FFF2-40B4-BE49-F238E27FC236}">
                <a16:creationId xmlns:a16="http://schemas.microsoft.com/office/drawing/2014/main" id="{CA0ABEF7-6ADD-40BB-AFE7-72110C55CD78}"/>
              </a:ext>
            </a:extLst>
          </p:cNvPr>
          <p:cNvGrpSpPr/>
          <p:nvPr/>
        </p:nvGrpSpPr>
        <p:grpSpPr>
          <a:xfrm>
            <a:off x="0" y="-28801"/>
            <a:ext cx="12164991" cy="504023"/>
            <a:chOff x="0" y="-28801"/>
            <a:chExt cx="12164991" cy="504023"/>
          </a:xfrm>
        </p:grpSpPr>
        <p:grpSp>
          <p:nvGrpSpPr>
            <p:cNvPr id="18" name="Group 17">
              <a:extLst>
                <a:ext uri="{FF2B5EF4-FFF2-40B4-BE49-F238E27FC236}">
                  <a16:creationId xmlns:a16="http://schemas.microsoft.com/office/drawing/2014/main" id="{212BBF67-583F-4E78-814B-7BE32E90016F}"/>
                </a:ext>
              </a:extLst>
            </p:cNvPr>
            <p:cNvGrpSpPr/>
            <p:nvPr/>
          </p:nvGrpSpPr>
          <p:grpSpPr>
            <a:xfrm>
              <a:off x="0" y="-28801"/>
              <a:ext cx="12164991" cy="475568"/>
              <a:chOff x="0" y="-28801"/>
              <a:chExt cx="12164991" cy="475568"/>
            </a:xfrm>
          </p:grpSpPr>
          <p:sp>
            <p:nvSpPr>
              <p:cNvPr id="20" name="TextBox 19">
                <a:extLst>
                  <a:ext uri="{FF2B5EF4-FFF2-40B4-BE49-F238E27FC236}">
                    <a16:creationId xmlns:a16="http://schemas.microsoft.com/office/drawing/2014/main" id="{C66C630C-6E89-40B1-AA50-A9A26E57AD6B}"/>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21" name="TextBox 20">
                <a:extLst>
                  <a:ext uri="{FF2B5EF4-FFF2-40B4-BE49-F238E27FC236}">
                    <a16:creationId xmlns:a16="http://schemas.microsoft.com/office/drawing/2014/main" id="{EFE2C498-C0A9-4758-A898-0B5813BA842B}"/>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22" name="TextBox 21">
                <a:extLst>
                  <a:ext uri="{FF2B5EF4-FFF2-40B4-BE49-F238E27FC236}">
                    <a16:creationId xmlns:a16="http://schemas.microsoft.com/office/drawing/2014/main" id="{BE5AF87B-F4EC-4083-91EF-5318523B33D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23" name="TextBox 22">
                <a:extLst>
                  <a:ext uri="{FF2B5EF4-FFF2-40B4-BE49-F238E27FC236}">
                    <a16:creationId xmlns:a16="http://schemas.microsoft.com/office/drawing/2014/main" id="{6D1E163D-151E-4400-8282-29BB0F178916}"/>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24" name="TextBox 23">
                <a:extLst>
                  <a:ext uri="{FF2B5EF4-FFF2-40B4-BE49-F238E27FC236}">
                    <a16:creationId xmlns:a16="http://schemas.microsoft.com/office/drawing/2014/main" id="{E2A3A075-6405-4B53-8262-4CC1E62AFF36}"/>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19" name="Rectangle 18">
              <a:extLst>
                <a:ext uri="{FF2B5EF4-FFF2-40B4-BE49-F238E27FC236}">
                  <a16:creationId xmlns:a16="http://schemas.microsoft.com/office/drawing/2014/main" id="{58AD840D-34C6-45AF-8EEA-D3BDB8A4050A}"/>
                </a:ext>
              </a:extLst>
            </p:cNvPr>
            <p:cNvSpPr/>
            <p:nvPr/>
          </p:nvSpPr>
          <p:spPr>
            <a:xfrm>
              <a:off x="2509128" y="2066"/>
              <a:ext cx="3120598"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8165161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530" name="Picture 2" descr="Eroding marsh in the Maryland Coastal Bays">
            <a:extLst>
              <a:ext uri="{FF2B5EF4-FFF2-40B4-BE49-F238E27FC236}">
                <a16:creationId xmlns:a16="http://schemas.microsoft.com/office/drawing/2014/main" id="{CBD09050-4B1D-4C71-BDD0-F3B29BBB3C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300" y="4017157"/>
            <a:ext cx="5738700" cy="28408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2E7B6CF-A1B9-40D1-9278-97C7F47E6350}"/>
              </a:ext>
            </a:extLst>
          </p:cNvPr>
          <p:cNvPicPr>
            <a:picLocks noChangeAspect="1"/>
          </p:cNvPicPr>
          <p:nvPr/>
        </p:nvPicPr>
        <p:blipFill>
          <a:blip r:embed="rId4"/>
          <a:stretch>
            <a:fillRect/>
          </a:stretch>
        </p:blipFill>
        <p:spPr>
          <a:xfrm>
            <a:off x="0" y="4014250"/>
            <a:ext cx="5482975" cy="2866588"/>
          </a:xfrm>
          <a:prstGeom prst="rect">
            <a:avLst/>
          </a:prstGeom>
        </p:spPr>
      </p:pic>
      <p:pic>
        <p:nvPicPr>
          <p:cNvPr id="3" name="Picture 2">
            <a:extLst>
              <a:ext uri="{FF2B5EF4-FFF2-40B4-BE49-F238E27FC236}">
                <a16:creationId xmlns:a16="http://schemas.microsoft.com/office/drawing/2014/main" id="{BBF930DE-1B7D-4C39-A4AD-F8AEDBC342F6}"/>
              </a:ext>
            </a:extLst>
          </p:cNvPr>
          <p:cNvPicPr>
            <a:picLocks noChangeAspect="1"/>
          </p:cNvPicPr>
          <p:nvPr/>
        </p:nvPicPr>
        <p:blipFill rotWithShape="1">
          <a:blip r:embed="rId5"/>
          <a:srcRect l="1676" t="1539" r="1867" b="1489"/>
          <a:stretch/>
        </p:blipFill>
        <p:spPr>
          <a:xfrm>
            <a:off x="69820" y="5386882"/>
            <a:ext cx="1837173" cy="1100266"/>
          </a:xfrm>
          <a:prstGeom prst="rect">
            <a:avLst/>
          </a:prstGeom>
        </p:spPr>
      </p:pic>
      <p:sp>
        <p:nvSpPr>
          <p:cNvPr id="7" name="TextBox 6">
            <a:extLst>
              <a:ext uri="{FF2B5EF4-FFF2-40B4-BE49-F238E27FC236}">
                <a16:creationId xmlns:a16="http://schemas.microsoft.com/office/drawing/2014/main" id="{A44200A4-5B8F-4F1A-91CB-BFC9F34F3408}"/>
              </a:ext>
            </a:extLst>
          </p:cNvPr>
          <p:cNvSpPr txBox="1"/>
          <p:nvPr/>
        </p:nvSpPr>
        <p:spPr>
          <a:xfrm>
            <a:off x="507443" y="6499327"/>
            <a:ext cx="1399550" cy="369332"/>
          </a:xfrm>
          <a:prstGeom prst="rect">
            <a:avLst/>
          </a:prstGeom>
          <a:noFill/>
        </p:spPr>
        <p:txBody>
          <a:bodyPr wrap="none" rtlCol="0">
            <a:spAutoFit/>
          </a:bodyPr>
          <a:lstStyle/>
          <a:p>
            <a:r>
              <a:rPr lang="en-US" dirty="0"/>
              <a:t>sea-level rise</a:t>
            </a:r>
          </a:p>
        </p:txBody>
      </p:sp>
      <p:sp>
        <p:nvSpPr>
          <p:cNvPr id="8" name="Rectangle 7">
            <a:extLst>
              <a:ext uri="{FF2B5EF4-FFF2-40B4-BE49-F238E27FC236}">
                <a16:creationId xmlns:a16="http://schemas.microsoft.com/office/drawing/2014/main" id="{93A28FA2-3D81-4495-9D11-65CF011135AB}"/>
              </a:ext>
            </a:extLst>
          </p:cNvPr>
          <p:cNvSpPr/>
          <p:nvPr/>
        </p:nvSpPr>
        <p:spPr>
          <a:xfrm>
            <a:off x="-93785" y="3119227"/>
            <a:ext cx="6189785" cy="954107"/>
          </a:xfrm>
          <a:prstGeom prst="rect">
            <a:avLst/>
          </a:prstGeom>
        </p:spPr>
        <p:txBody>
          <a:bodyPr wrap="square">
            <a:spAutoFit/>
          </a:bodyPr>
          <a:lstStyle/>
          <a:p>
            <a:pPr marL="285750" indent="-285750" algn="ctr">
              <a:buFont typeface="Arial" panose="020B0604020202020204" pitchFamily="34" charset="0"/>
              <a:buChar char="•"/>
            </a:pPr>
            <a:r>
              <a:rPr lang="en-US" sz="2800" b="1" dirty="0">
                <a:latin typeface="Calibri" panose="020F0502020204030204" pitchFamily="34" charset="0"/>
                <a:ea typeface="Times New Roman" panose="02020603050405020304" pitchFamily="18" charset="0"/>
                <a:cs typeface="Calibri" panose="020F0502020204030204" pitchFamily="34" charset="0"/>
              </a:rPr>
              <a:t>Sea-level rise: the increase in average water level </a:t>
            </a:r>
            <a:r>
              <a:rPr lang="en-US" sz="2800" b="1" dirty="0">
                <a:latin typeface="Calibri" panose="020F0502020204030204" pitchFamily="34" charset="0"/>
                <a:ea typeface="Times New Roman" panose="02020603050405020304" pitchFamily="18" charset="0"/>
                <a:cs typeface="Calibri" panose="020F0502020204030204" pitchFamily="34" charset="0"/>
                <a:sym typeface="Wingdings" panose="05000000000000000000" pitchFamily="2" charset="2"/>
              </a:rPr>
              <a:t> marsh drowning</a:t>
            </a:r>
            <a:endParaRPr lang="en-US" sz="2800" b="1" dirty="0">
              <a:latin typeface="Calibri" panose="020F0502020204030204" pitchFamily="34" charset="0"/>
              <a:ea typeface="Times New Roman" panose="02020603050405020304" pitchFamily="18" charset="0"/>
              <a:cs typeface="Calibri" panose="020F0502020204030204" pitchFamily="34" charset="0"/>
            </a:endParaRPr>
          </a:p>
        </p:txBody>
      </p:sp>
      <p:sp>
        <p:nvSpPr>
          <p:cNvPr id="11" name="TextBox 10">
            <a:extLst>
              <a:ext uri="{FF2B5EF4-FFF2-40B4-BE49-F238E27FC236}">
                <a16:creationId xmlns:a16="http://schemas.microsoft.com/office/drawing/2014/main" id="{2EAD22CD-7819-4F5F-91E7-ADFAA1E3AB0B}"/>
              </a:ext>
            </a:extLst>
          </p:cNvPr>
          <p:cNvSpPr txBox="1"/>
          <p:nvPr/>
        </p:nvSpPr>
        <p:spPr>
          <a:xfrm>
            <a:off x="0" y="6491387"/>
            <a:ext cx="5482975" cy="400110"/>
          </a:xfrm>
          <a:prstGeom prst="rect">
            <a:avLst/>
          </a:prstGeom>
          <a:noFill/>
        </p:spPr>
        <p:txBody>
          <a:bodyPr wrap="square" rtlCol="0">
            <a:spAutoFit/>
          </a:bodyPr>
          <a:lstStyle/>
          <a:p>
            <a:r>
              <a:rPr lang="en-US" sz="1000" dirty="0">
                <a:solidFill>
                  <a:schemeClr val="bg1"/>
                </a:solidFill>
              </a:rPr>
              <a:t>Photo information: flooded salt marsh in Ireland; taken by Richard Humphrey, shared under Creative Commons Attribution-Share Alike 2.0 Generic license.</a:t>
            </a:r>
          </a:p>
        </p:txBody>
      </p:sp>
      <p:sp>
        <p:nvSpPr>
          <p:cNvPr id="12" name="TextBox 11">
            <a:extLst>
              <a:ext uri="{FF2B5EF4-FFF2-40B4-BE49-F238E27FC236}">
                <a16:creationId xmlns:a16="http://schemas.microsoft.com/office/drawing/2014/main" id="{762B0151-85FA-4C39-BD7D-48B10529D94B}"/>
              </a:ext>
            </a:extLst>
          </p:cNvPr>
          <p:cNvSpPr txBox="1"/>
          <p:nvPr/>
        </p:nvSpPr>
        <p:spPr>
          <a:xfrm>
            <a:off x="6453299" y="6488594"/>
            <a:ext cx="5832485" cy="369332"/>
          </a:xfrm>
          <a:prstGeom prst="rect">
            <a:avLst/>
          </a:prstGeom>
          <a:noFill/>
        </p:spPr>
        <p:txBody>
          <a:bodyPr wrap="square" rtlCol="0">
            <a:spAutoFit/>
          </a:bodyPr>
          <a:lstStyle/>
          <a:p>
            <a:r>
              <a:rPr lang="en-US" sz="900" dirty="0">
                <a:solidFill>
                  <a:schemeClr val="bg1"/>
                </a:solidFill>
              </a:rPr>
              <a:t>Photo information: eroding salt marsh in Maryland; taken by Adrian Jones, Integration and Application Network (ian.umces.edu/media-library), shared under Creative Commons Attribution-Share Alike 4.0 International (CC BY-SA 4.0).</a:t>
            </a:r>
          </a:p>
        </p:txBody>
      </p:sp>
      <p:grpSp>
        <p:nvGrpSpPr>
          <p:cNvPr id="21" name="Group 20">
            <a:extLst>
              <a:ext uri="{FF2B5EF4-FFF2-40B4-BE49-F238E27FC236}">
                <a16:creationId xmlns:a16="http://schemas.microsoft.com/office/drawing/2014/main" id="{5441D5DD-9F48-4E8F-9F71-604B20B155D0}"/>
              </a:ext>
            </a:extLst>
          </p:cNvPr>
          <p:cNvGrpSpPr/>
          <p:nvPr/>
        </p:nvGrpSpPr>
        <p:grpSpPr>
          <a:xfrm>
            <a:off x="0" y="-28801"/>
            <a:ext cx="12164991" cy="504023"/>
            <a:chOff x="0" y="-28801"/>
            <a:chExt cx="12164991" cy="504023"/>
          </a:xfrm>
        </p:grpSpPr>
        <p:grpSp>
          <p:nvGrpSpPr>
            <p:cNvPr id="22" name="Group 21">
              <a:extLst>
                <a:ext uri="{FF2B5EF4-FFF2-40B4-BE49-F238E27FC236}">
                  <a16:creationId xmlns:a16="http://schemas.microsoft.com/office/drawing/2014/main" id="{BF0F9E4E-A2EB-426D-9A5E-992AA052F743}"/>
                </a:ext>
              </a:extLst>
            </p:cNvPr>
            <p:cNvGrpSpPr/>
            <p:nvPr/>
          </p:nvGrpSpPr>
          <p:grpSpPr>
            <a:xfrm>
              <a:off x="0" y="-28801"/>
              <a:ext cx="12164991" cy="475568"/>
              <a:chOff x="0" y="-28801"/>
              <a:chExt cx="12164991" cy="475568"/>
            </a:xfrm>
          </p:grpSpPr>
          <p:sp>
            <p:nvSpPr>
              <p:cNvPr id="24" name="TextBox 23">
                <a:extLst>
                  <a:ext uri="{FF2B5EF4-FFF2-40B4-BE49-F238E27FC236}">
                    <a16:creationId xmlns:a16="http://schemas.microsoft.com/office/drawing/2014/main" id="{B637337F-62EA-47E6-80B8-572F62337C49}"/>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25" name="TextBox 24">
                <a:extLst>
                  <a:ext uri="{FF2B5EF4-FFF2-40B4-BE49-F238E27FC236}">
                    <a16:creationId xmlns:a16="http://schemas.microsoft.com/office/drawing/2014/main" id="{66D95CE0-207A-479D-A30C-567EE871FFC4}"/>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26" name="TextBox 25">
                <a:extLst>
                  <a:ext uri="{FF2B5EF4-FFF2-40B4-BE49-F238E27FC236}">
                    <a16:creationId xmlns:a16="http://schemas.microsoft.com/office/drawing/2014/main" id="{B6FB6FC5-20CC-400D-B99F-FAA77D81052E}"/>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27" name="TextBox 26">
                <a:extLst>
                  <a:ext uri="{FF2B5EF4-FFF2-40B4-BE49-F238E27FC236}">
                    <a16:creationId xmlns:a16="http://schemas.microsoft.com/office/drawing/2014/main" id="{4BBB218E-A339-4177-84D2-04E53356F280}"/>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28" name="TextBox 27">
                <a:extLst>
                  <a:ext uri="{FF2B5EF4-FFF2-40B4-BE49-F238E27FC236}">
                    <a16:creationId xmlns:a16="http://schemas.microsoft.com/office/drawing/2014/main" id="{27B0C78C-93F9-4C15-AFE7-0E7C1414C670}"/>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23" name="Rectangle 22">
              <a:extLst>
                <a:ext uri="{FF2B5EF4-FFF2-40B4-BE49-F238E27FC236}">
                  <a16:creationId xmlns:a16="http://schemas.microsoft.com/office/drawing/2014/main" id="{C703F5B0-03BB-4363-9FAE-0342A3AF26C9}"/>
                </a:ext>
              </a:extLst>
            </p:cNvPr>
            <p:cNvSpPr/>
            <p:nvPr/>
          </p:nvSpPr>
          <p:spPr>
            <a:xfrm>
              <a:off x="2509128" y="2066"/>
              <a:ext cx="3120598"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TextBox 28">
            <a:extLst>
              <a:ext uri="{FF2B5EF4-FFF2-40B4-BE49-F238E27FC236}">
                <a16:creationId xmlns:a16="http://schemas.microsoft.com/office/drawing/2014/main" id="{C5D64B32-2C3C-47DB-AF16-4B025BDC54B4}"/>
              </a:ext>
            </a:extLst>
          </p:cNvPr>
          <p:cNvSpPr txBox="1"/>
          <p:nvPr/>
        </p:nvSpPr>
        <p:spPr>
          <a:xfrm>
            <a:off x="27009" y="461501"/>
            <a:ext cx="12192000" cy="2800767"/>
          </a:xfrm>
          <a:prstGeom prst="rect">
            <a:avLst/>
          </a:prstGeom>
          <a:noFill/>
        </p:spPr>
        <p:txBody>
          <a:bodyPr wrap="square" rtlCol="0">
            <a:spAutoFit/>
          </a:bodyPr>
          <a:lstStyle/>
          <a:p>
            <a:pPr algn="ctr"/>
            <a:r>
              <a:rPr lang="en-US" sz="4400" b="1" dirty="0">
                <a:solidFill>
                  <a:schemeClr val="bg2">
                    <a:lumMod val="75000"/>
                  </a:schemeClr>
                </a:solidFill>
              </a:rPr>
              <a:t>We know salt marshes are important based on all the ecosystem services they provide.</a:t>
            </a:r>
            <a:endParaRPr lang="en-US" sz="3200" b="1" dirty="0">
              <a:solidFill>
                <a:schemeClr val="bg2">
                  <a:lumMod val="75000"/>
                </a:schemeClr>
              </a:solidFill>
              <a:effectLst/>
              <a:latin typeface="Calibri" panose="020F0502020204030204" pitchFamily="34" charset="0"/>
              <a:ea typeface="Times New Roman" panose="02020603050405020304" pitchFamily="18" charset="0"/>
              <a:cs typeface="Calibri" panose="020F0502020204030204" pitchFamily="34" charset="0"/>
            </a:endParaRPr>
          </a:p>
          <a:p>
            <a:pPr algn="ctr"/>
            <a:r>
              <a:rPr lang="en-US" sz="4400" b="1" dirty="0">
                <a:solidFill>
                  <a:schemeClr val="bg2">
                    <a:lumMod val="75000"/>
                  </a:schemeClr>
                </a:solidFill>
                <a:latin typeface="Calibri" panose="020F0502020204030204" pitchFamily="34" charset="0"/>
                <a:ea typeface="Times New Roman" panose="02020603050405020304" pitchFamily="18" charset="0"/>
                <a:cs typeface="Calibri" panose="020F0502020204030204" pitchFamily="34" charset="0"/>
              </a:rPr>
              <a:t>However, both sea-level rise and erosion currently threaten marshes.</a:t>
            </a:r>
          </a:p>
        </p:txBody>
      </p:sp>
    </p:spTree>
    <p:extLst>
      <p:ext uri="{BB962C8B-B14F-4D97-AF65-F5344CB8AC3E}">
        <p14:creationId xmlns:p14="http://schemas.microsoft.com/office/powerpoint/2010/main" val="8230897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7B7F7645-5AFB-4ECA-9B4B-E1DF8DB7B8AC}"/>
              </a:ext>
            </a:extLst>
          </p:cNvPr>
          <p:cNvGrpSpPr/>
          <p:nvPr/>
        </p:nvGrpSpPr>
        <p:grpSpPr>
          <a:xfrm>
            <a:off x="6453300" y="4017157"/>
            <a:ext cx="5738700" cy="2840843"/>
            <a:chOff x="7255910" y="3647824"/>
            <a:chExt cx="4265530" cy="2840843"/>
          </a:xfrm>
        </p:grpSpPr>
        <p:pic>
          <p:nvPicPr>
            <p:cNvPr id="22530" name="Picture 2" descr="Eroding marsh in the Maryland Coastal Bays">
              <a:extLst>
                <a:ext uri="{FF2B5EF4-FFF2-40B4-BE49-F238E27FC236}">
                  <a16:creationId xmlns:a16="http://schemas.microsoft.com/office/drawing/2014/main" id="{CBD09050-4B1D-4C71-BDD0-F3B29BBB3C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5910" y="3647824"/>
              <a:ext cx="4265530" cy="284084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0E6486C-3748-4083-81A8-83419A42F33C}"/>
                </a:ext>
              </a:extLst>
            </p:cNvPr>
            <p:cNvPicPr>
              <a:picLocks noChangeAspect="1"/>
            </p:cNvPicPr>
            <p:nvPr/>
          </p:nvPicPr>
          <p:blipFill>
            <a:blip r:embed="rId4"/>
            <a:stretch>
              <a:fillRect/>
            </a:stretch>
          </p:blipFill>
          <p:spPr>
            <a:xfrm>
              <a:off x="8082813" y="5279699"/>
              <a:ext cx="1024547" cy="1042410"/>
            </a:xfrm>
            <a:prstGeom prst="rect">
              <a:avLst/>
            </a:prstGeom>
          </p:spPr>
        </p:pic>
      </p:grpSp>
      <p:pic>
        <p:nvPicPr>
          <p:cNvPr id="6" name="Picture 5">
            <a:extLst>
              <a:ext uri="{FF2B5EF4-FFF2-40B4-BE49-F238E27FC236}">
                <a16:creationId xmlns:a16="http://schemas.microsoft.com/office/drawing/2014/main" id="{52E7B6CF-A1B9-40D1-9278-97C7F47E6350}"/>
              </a:ext>
            </a:extLst>
          </p:cNvPr>
          <p:cNvPicPr>
            <a:picLocks noChangeAspect="1"/>
          </p:cNvPicPr>
          <p:nvPr/>
        </p:nvPicPr>
        <p:blipFill>
          <a:blip r:embed="rId5"/>
          <a:stretch>
            <a:fillRect/>
          </a:stretch>
        </p:blipFill>
        <p:spPr>
          <a:xfrm>
            <a:off x="0" y="4014250"/>
            <a:ext cx="5482975" cy="2866588"/>
          </a:xfrm>
          <a:prstGeom prst="rect">
            <a:avLst/>
          </a:prstGeom>
        </p:spPr>
      </p:pic>
      <p:sp>
        <p:nvSpPr>
          <p:cNvPr id="7" name="TextBox 6">
            <a:extLst>
              <a:ext uri="{FF2B5EF4-FFF2-40B4-BE49-F238E27FC236}">
                <a16:creationId xmlns:a16="http://schemas.microsoft.com/office/drawing/2014/main" id="{A44200A4-5B8F-4F1A-91CB-BFC9F34F3408}"/>
              </a:ext>
            </a:extLst>
          </p:cNvPr>
          <p:cNvSpPr txBox="1"/>
          <p:nvPr/>
        </p:nvSpPr>
        <p:spPr>
          <a:xfrm>
            <a:off x="507443" y="6499327"/>
            <a:ext cx="1399550" cy="369332"/>
          </a:xfrm>
          <a:prstGeom prst="rect">
            <a:avLst/>
          </a:prstGeom>
          <a:noFill/>
        </p:spPr>
        <p:txBody>
          <a:bodyPr wrap="none" rtlCol="0">
            <a:spAutoFit/>
          </a:bodyPr>
          <a:lstStyle/>
          <a:p>
            <a:r>
              <a:rPr lang="en-US" dirty="0"/>
              <a:t>sea-level rise</a:t>
            </a:r>
          </a:p>
        </p:txBody>
      </p:sp>
      <p:sp>
        <p:nvSpPr>
          <p:cNvPr id="9" name="Rectangle 8">
            <a:extLst>
              <a:ext uri="{FF2B5EF4-FFF2-40B4-BE49-F238E27FC236}">
                <a16:creationId xmlns:a16="http://schemas.microsoft.com/office/drawing/2014/main" id="{BD05A817-5202-4574-B907-46E9BE5DBF92}"/>
              </a:ext>
            </a:extLst>
          </p:cNvPr>
          <p:cNvSpPr/>
          <p:nvPr/>
        </p:nvSpPr>
        <p:spPr>
          <a:xfrm>
            <a:off x="5799014" y="3123700"/>
            <a:ext cx="6419995" cy="954107"/>
          </a:xfrm>
          <a:prstGeom prst="rect">
            <a:avLst/>
          </a:prstGeom>
        </p:spPr>
        <p:txBody>
          <a:bodyPr wrap="square">
            <a:spAutoFit/>
          </a:bodyPr>
          <a:lstStyle/>
          <a:p>
            <a:pPr marL="285750" indent="-285750" algn="ctr">
              <a:buFont typeface="Arial" panose="020B0604020202020204" pitchFamily="34" charset="0"/>
              <a:buChar char="•"/>
            </a:pPr>
            <a:r>
              <a:rPr lang="en-US" sz="2800" b="1" dirty="0">
                <a:latin typeface="Calibri" panose="020F0502020204030204" pitchFamily="34" charset="0"/>
                <a:ea typeface="Times New Roman" panose="02020603050405020304" pitchFamily="18" charset="0"/>
                <a:cs typeface="Calibri" panose="020F0502020204030204" pitchFamily="34" charset="0"/>
              </a:rPr>
              <a:t>Marsh erosion: removal of plants &amp; sediment by waves </a:t>
            </a:r>
            <a:r>
              <a:rPr lang="en-US" sz="2800" b="1" dirty="0">
                <a:latin typeface="Calibri" panose="020F0502020204030204" pitchFamily="34" charset="0"/>
                <a:ea typeface="Times New Roman" panose="02020603050405020304" pitchFamily="18" charset="0"/>
                <a:cs typeface="Calibri" panose="020F0502020204030204" pitchFamily="34" charset="0"/>
                <a:sym typeface="Wingdings" panose="05000000000000000000" pitchFamily="2" charset="2"/>
              </a:rPr>
              <a:t> marsh narrowing</a:t>
            </a:r>
            <a:endParaRPr lang="en-US" sz="2800" b="1" dirty="0">
              <a:latin typeface="Calibri" panose="020F0502020204030204" pitchFamily="34" charset="0"/>
              <a:ea typeface="Times New Roman" panose="02020603050405020304" pitchFamily="18" charset="0"/>
              <a:cs typeface="Calibri" panose="020F0502020204030204" pitchFamily="34" charset="0"/>
            </a:endParaRPr>
          </a:p>
        </p:txBody>
      </p:sp>
      <p:sp>
        <p:nvSpPr>
          <p:cNvPr id="11" name="TextBox 10">
            <a:extLst>
              <a:ext uri="{FF2B5EF4-FFF2-40B4-BE49-F238E27FC236}">
                <a16:creationId xmlns:a16="http://schemas.microsoft.com/office/drawing/2014/main" id="{CC251FD0-4D7B-449E-856C-65CB2D7B4770}"/>
              </a:ext>
            </a:extLst>
          </p:cNvPr>
          <p:cNvSpPr txBox="1"/>
          <p:nvPr/>
        </p:nvSpPr>
        <p:spPr>
          <a:xfrm>
            <a:off x="0" y="6491387"/>
            <a:ext cx="5482975" cy="400110"/>
          </a:xfrm>
          <a:prstGeom prst="rect">
            <a:avLst/>
          </a:prstGeom>
          <a:noFill/>
        </p:spPr>
        <p:txBody>
          <a:bodyPr wrap="square" rtlCol="0">
            <a:spAutoFit/>
          </a:bodyPr>
          <a:lstStyle/>
          <a:p>
            <a:r>
              <a:rPr lang="en-US" sz="1000" dirty="0">
                <a:solidFill>
                  <a:schemeClr val="bg1"/>
                </a:solidFill>
              </a:rPr>
              <a:t>Photo information: flooded salt marsh in Ireland; taken by Richard Humphrey, shared under Creative Commons Attribution-Share Alike 2.0 Generic license.</a:t>
            </a:r>
          </a:p>
        </p:txBody>
      </p:sp>
      <p:sp>
        <p:nvSpPr>
          <p:cNvPr id="12" name="TextBox 11">
            <a:extLst>
              <a:ext uri="{FF2B5EF4-FFF2-40B4-BE49-F238E27FC236}">
                <a16:creationId xmlns:a16="http://schemas.microsoft.com/office/drawing/2014/main" id="{DF47730A-7FCD-4A26-8675-75E698E7B699}"/>
              </a:ext>
            </a:extLst>
          </p:cNvPr>
          <p:cNvSpPr txBox="1"/>
          <p:nvPr/>
        </p:nvSpPr>
        <p:spPr>
          <a:xfrm>
            <a:off x="6453299" y="6488594"/>
            <a:ext cx="5832485" cy="369332"/>
          </a:xfrm>
          <a:prstGeom prst="rect">
            <a:avLst/>
          </a:prstGeom>
          <a:noFill/>
        </p:spPr>
        <p:txBody>
          <a:bodyPr wrap="square" rtlCol="0">
            <a:spAutoFit/>
          </a:bodyPr>
          <a:lstStyle/>
          <a:p>
            <a:r>
              <a:rPr lang="en-US" sz="900" dirty="0">
                <a:solidFill>
                  <a:schemeClr val="bg1"/>
                </a:solidFill>
              </a:rPr>
              <a:t>Photo information: eroding salt marsh in Maryland; taken by Adrian Jones, Integration and Application Network (ian.umces.edu/media-library), shared under Creative Commons Attribution-Share Alike 4.0 International (CC BY-SA 4.0).</a:t>
            </a:r>
          </a:p>
        </p:txBody>
      </p:sp>
      <p:pic>
        <p:nvPicPr>
          <p:cNvPr id="13" name="Picture 12">
            <a:extLst>
              <a:ext uri="{FF2B5EF4-FFF2-40B4-BE49-F238E27FC236}">
                <a16:creationId xmlns:a16="http://schemas.microsoft.com/office/drawing/2014/main" id="{D852C78B-F86C-4071-AD7B-8A8EF412CA7D}"/>
              </a:ext>
            </a:extLst>
          </p:cNvPr>
          <p:cNvPicPr>
            <a:picLocks noChangeAspect="1"/>
          </p:cNvPicPr>
          <p:nvPr/>
        </p:nvPicPr>
        <p:blipFill rotWithShape="1">
          <a:blip r:embed="rId6"/>
          <a:srcRect l="1676" t="1539" r="1867" b="1489"/>
          <a:stretch/>
        </p:blipFill>
        <p:spPr>
          <a:xfrm>
            <a:off x="69820" y="5386882"/>
            <a:ext cx="1837173" cy="1100266"/>
          </a:xfrm>
          <a:prstGeom prst="rect">
            <a:avLst/>
          </a:prstGeom>
        </p:spPr>
      </p:pic>
      <p:sp>
        <p:nvSpPr>
          <p:cNvPr id="22" name="Rectangle 21">
            <a:extLst>
              <a:ext uri="{FF2B5EF4-FFF2-40B4-BE49-F238E27FC236}">
                <a16:creationId xmlns:a16="http://schemas.microsoft.com/office/drawing/2014/main" id="{B938015C-CE16-49B3-A0A7-E50412BE1E61}"/>
              </a:ext>
            </a:extLst>
          </p:cNvPr>
          <p:cNvSpPr/>
          <p:nvPr/>
        </p:nvSpPr>
        <p:spPr>
          <a:xfrm>
            <a:off x="-269977" y="3119227"/>
            <a:ext cx="6189785" cy="954107"/>
          </a:xfrm>
          <a:prstGeom prst="rect">
            <a:avLst/>
          </a:prstGeom>
        </p:spPr>
        <p:txBody>
          <a:bodyPr wrap="square">
            <a:spAutoFit/>
          </a:bodyPr>
          <a:lstStyle/>
          <a:p>
            <a:pPr marL="285750" indent="-285750" algn="ctr">
              <a:buFont typeface="Arial" panose="020B0604020202020204" pitchFamily="34" charset="0"/>
              <a:buChar char="•"/>
            </a:pPr>
            <a:r>
              <a:rPr lang="en-US" sz="2800" b="1" dirty="0">
                <a:latin typeface="Calibri" panose="020F0502020204030204" pitchFamily="34" charset="0"/>
                <a:ea typeface="Times New Roman" panose="02020603050405020304" pitchFamily="18" charset="0"/>
                <a:cs typeface="Calibri" panose="020F0502020204030204" pitchFamily="34" charset="0"/>
              </a:rPr>
              <a:t>Sea-level rise: increase in average water level </a:t>
            </a:r>
            <a:r>
              <a:rPr lang="en-US" sz="2800" b="1" dirty="0">
                <a:latin typeface="Calibri" panose="020F0502020204030204" pitchFamily="34" charset="0"/>
                <a:ea typeface="Times New Roman" panose="02020603050405020304" pitchFamily="18" charset="0"/>
                <a:cs typeface="Calibri" panose="020F0502020204030204" pitchFamily="34" charset="0"/>
                <a:sym typeface="Wingdings" panose="05000000000000000000" pitchFamily="2" charset="2"/>
              </a:rPr>
              <a:t> marsh drowning</a:t>
            </a:r>
            <a:endParaRPr lang="en-US" sz="2800" b="1" dirty="0">
              <a:latin typeface="Calibri" panose="020F0502020204030204" pitchFamily="34" charset="0"/>
              <a:ea typeface="Times New Roman" panose="02020603050405020304" pitchFamily="18" charset="0"/>
              <a:cs typeface="Calibri" panose="020F0502020204030204" pitchFamily="34" charset="0"/>
            </a:endParaRPr>
          </a:p>
        </p:txBody>
      </p:sp>
      <p:grpSp>
        <p:nvGrpSpPr>
          <p:cNvPr id="24" name="Group 23">
            <a:extLst>
              <a:ext uri="{FF2B5EF4-FFF2-40B4-BE49-F238E27FC236}">
                <a16:creationId xmlns:a16="http://schemas.microsoft.com/office/drawing/2014/main" id="{7F13FF65-05BE-4179-A21E-68AEBBA7A8C0}"/>
              </a:ext>
            </a:extLst>
          </p:cNvPr>
          <p:cNvGrpSpPr/>
          <p:nvPr/>
        </p:nvGrpSpPr>
        <p:grpSpPr>
          <a:xfrm>
            <a:off x="0" y="-28801"/>
            <a:ext cx="12164991" cy="504023"/>
            <a:chOff x="0" y="-28801"/>
            <a:chExt cx="12164991" cy="504023"/>
          </a:xfrm>
        </p:grpSpPr>
        <p:grpSp>
          <p:nvGrpSpPr>
            <p:cNvPr id="25" name="Group 24">
              <a:extLst>
                <a:ext uri="{FF2B5EF4-FFF2-40B4-BE49-F238E27FC236}">
                  <a16:creationId xmlns:a16="http://schemas.microsoft.com/office/drawing/2014/main" id="{BBF980E5-7AEE-45C2-9F67-BAE41DDF0E03}"/>
                </a:ext>
              </a:extLst>
            </p:cNvPr>
            <p:cNvGrpSpPr/>
            <p:nvPr/>
          </p:nvGrpSpPr>
          <p:grpSpPr>
            <a:xfrm>
              <a:off x="0" y="-28801"/>
              <a:ext cx="12164991" cy="475568"/>
              <a:chOff x="0" y="-28801"/>
              <a:chExt cx="12164991" cy="475568"/>
            </a:xfrm>
          </p:grpSpPr>
          <p:sp>
            <p:nvSpPr>
              <p:cNvPr id="27" name="TextBox 26">
                <a:extLst>
                  <a:ext uri="{FF2B5EF4-FFF2-40B4-BE49-F238E27FC236}">
                    <a16:creationId xmlns:a16="http://schemas.microsoft.com/office/drawing/2014/main" id="{F6F79110-B21B-4618-AA81-A3F286C85B1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28" name="TextBox 27">
                <a:extLst>
                  <a:ext uri="{FF2B5EF4-FFF2-40B4-BE49-F238E27FC236}">
                    <a16:creationId xmlns:a16="http://schemas.microsoft.com/office/drawing/2014/main" id="{E37A1D94-46C6-49CA-B087-C4CC4DBDFCF8}"/>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29" name="TextBox 28">
                <a:extLst>
                  <a:ext uri="{FF2B5EF4-FFF2-40B4-BE49-F238E27FC236}">
                    <a16:creationId xmlns:a16="http://schemas.microsoft.com/office/drawing/2014/main" id="{B8BEF8E8-ED63-4FFC-8A0B-55EAAFC69CD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30" name="TextBox 29">
                <a:extLst>
                  <a:ext uri="{FF2B5EF4-FFF2-40B4-BE49-F238E27FC236}">
                    <a16:creationId xmlns:a16="http://schemas.microsoft.com/office/drawing/2014/main" id="{4EC53CF7-1CFF-4FA6-9AF0-E0758D7CC77D}"/>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31" name="TextBox 30">
                <a:extLst>
                  <a:ext uri="{FF2B5EF4-FFF2-40B4-BE49-F238E27FC236}">
                    <a16:creationId xmlns:a16="http://schemas.microsoft.com/office/drawing/2014/main" id="{C3653AAC-FA42-4D08-A91F-E04F5B9F9359}"/>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26" name="Rectangle 25">
              <a:extLst>
                <a:ext uri="{FF2B5EF4-FFF2-40B4-BE49-F238E27FC236}">
                  <a16:creationId xmlns:a16="http://schemas.microsoft.com/office/drawing/2014/main" id="{EE1A196A-23A6-4719-84C6-112699DE511B}"/>
                </a:ext>
              </a:extLst>
            </p:cNvPr>
            <p:cNvSpPr/>
            <p:nvPr/>
          </p:nvSpPr>
          <p:spPr>
            <a:xfrm>
              <a:off x="2509128" y="2066"/>
              <a:ext cx="3120598"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 name="TextBox 31">
            <a:extLst>
              <a:ext uri="{FF2B5EF4-FFF2-40B4-BE49-F238E27FC236}">
                <a16:creationId xmlns:a16="http://schemas.microsoft.com/office/drawing/2014/main" id="{380DB1A8-8E96-46FB-A193-789E7D98A64F}"/>
              </a:ext>
            </a:extLst>
          </p:cNvPr>
          <p:cNvSpPr txBox="1"/>
          <p:nvPr/>
        </p:nvSpPr>
        <p:spPr>
          <a:xfrm>
            <a:off x="27009" y="461501"/>
            <a:ext cx="12192000" cy="2800767"/>
          </a:xfrm>
          <a:prstGeom prst="rect">
            <a:avLst/>
          </a:prstGeom>
          <a:noFill/>
        </p:spPr>
        <p:txBody>
          <a:bodyPr wrap="square" rtlCol="0">
            <a:spAutoFit/>
          </a:bodyPr>
          <a:lstStyle/>
          <a:p>
            <a:pPr algn="ctr"/>
            <a:r>
              <a:rPr lang="en-US" sz="4400" b="1" dirty="0">
                <a:solidFill>
                  <a:schemeClr val="bg2">
                    <a:lumMod val="75000"/>
                  </a:schemeClr>
                </a:solidFill>
              </a:rPr>
              <a:t>We know salt marshes are important based on all the ecosystem services they provide.</a:t>
            </a:r>
            <a:endParaRPr lang="en-US" sz="3200" b="1" dirty="0">
              <a:solidFill>
                <a:schemeClr val="bg2">
                  <a:lumMod val="75000"/>
                </a:schemeClr>
              </a:solidFill>
              <a:effectLst/>
              <a:latin typeface="Calibri" panose="020F0502020204030204" pitchFamily="34" charset="0"/>
              <a:ea typeface="Times New Roman" panose="02020603050405020304" pitchFamily="18" charset="0"/>
              <a:cs typeface="Calibri" panose="020F0502020204030204" pitchFamily="34" charset="0"/>
            </a:endParaRPr>
          </a:p>
          <a:p>
            <a:pPr algn="ctr"/>
            <a:r>
              <a:rPr lang="en-US" sz="4400" b="1" dirty="0">
                <a:solidFill>
                  <a:schemeClr val="bg2">
                    <a:lumMod val="75000"/>
                  </a:schemeClr>
                </a:solidFill>
                <a:latin typeface="Calibri" panose="020F0502020204030204" pitchFamily="34" charset="0"/>
                <a:ea typeface="Times New Roman" panose="02020603050405020304" pitchFamily="18" charset="0"/>
                <a:cs typeface="Calibri" panose="020F0502020204030204" pitchFamily="34" charset="0"/>
              </a:rPr>
              <a:t>However, both sea-level rise and erosion currently threaten marshes.</a:t>
            </a:r>
          </a:p>
        </p:txBody>
      </p:sp>
    </p:spTree>
    <p:extLst>
      <p:ext uri="{BB962C8B-B14F-4D97-AF65-F5344CB8AC3E}">
        <p14:creationId xmlns:p14="http://schemas.microsoft.com/office/powerpoint/2010/main" val="1391803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A6687601-7719-43C9-BF49-2D721C37C67F}"/>
              </a:ext>
            </a:extLst>
          </p:cNvPr>
          <p:cNvGrpSpPr/>
          <p:nvPr/>
        </p:nvGrpSpPr>
        <p:grpSpPr>
          <a:xfrm>
            <a:off x="-27906" y="2937510"/>
            <a:ext cx="6065577" cy="3920490"/>
            <a:chOff x="6096000" y="3061376"/>
            <a:chExt cx="5699072" cy="3635988"/>
          </a:xfrm>
        </p:grpSpPr>
        <p:pic>
          <p:nvPicPr>
            <p:cNvPr id="15" name="Picture 2" descr="https://usfwsnortheast.files.wordpress.com/2017/08/dwh1612_263214.jpg?w=624">
              <a:extLst>
                <a:ext uri="{FF2B5EF4-FFF2-40B4-BE49-F238E27FC236}">
                  <a16:creationId xmlns:a16="http://schemas.microsoft.com/office/drawing/2014/main" id="{61883883-DED8-4678-9B9C-BA1A4C9CB2C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33" r="9600"/>
            <a:stretch/>
          </p:blipFill>
          <p:spPr bwMode="auto">
            <a:xfrm>
              <a:off x="6096000" y="3061376"/>
              <a:ext cx="5699072" cy="3635988"/>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B7DBCD49-9F90-4419-9BE4-A631A242F9F6}"/>
                </a:ext>
              </a:extLst>
            </p:cNvPr>
            <p:cNvSpPr txBox="1"/>
            <p:nvPr/>
          </p:nvSpPr>
          <p:spPr>
            <a:xfrm>
              <a:off x="6231229" y="6377288"/>
              <a:ext cx="3801506" cy="285442"/>
            </a:xfrm>
            <a:prstGeom prst="rect">
              <a:avLst/>
            </a:prstGeom>
            <a:noFill/>
          </p:spPr>
          <p:txBody>
            <a:bodyPr wrap="none" rtlCol="0">
              <a:spAutoFit/>
            </a:bodyPr>
            <a:lstStyle/>
            <a:p>
              <a:r>
                <a:rPr lang="en-US" sz="1400" dirty="0">
                  <a:solidFill>
                    <a:schemeClr val="bg1"/>
                  </a:solidFill>
                </a:rPr>
                <a:t>Photo credit: Dave </a:t>
              </a:r>
              <a:r>
                <a:rPr lang="en-US" sz="1400" dirty="0" err="1">
                  <a:solidFill>
                    <a:schemeClr val="bg1"/>
                  </a:solidFill>
                </a:rPr>
                <a:t>Harpe</a:t>
              </a:r>
              <a:r>
                <a:rPr lang="en-US" sz="1400" dirty="0">
                  <a:solidFill>
                    <a:schemeClr val="bg1"/>
                  </a:solidFill>
                </a:rPr>
                <a:t>, U.S. Fish &amp; Wildlife Service</a:t>
              </a:r>
            </a:p>
          </p:txBody>
        </p:sp>
      </p:grpSp>
      <p:sp>
        <p:nvSpPr>
          <p:cNvPr id="18" name="Rectangle 17">
            <a:extLst>
              <a:ext uri="{FF2B5EF4-FFF2-40B4-BE49-F238E27FC236}">
                <a16:creationId xmlns:a16="http://schemas.microsoft.com/office/drawing/2014/main" id="{9C1D30DD-694C-4B09-BCC5-F6359FB880F7}"/>
              </a:ext>
            </a:extLst>
          </p:cNvPr>
          <p:cNvSpPr/>
          <p:nvPr/>
        </p:nvSpPr>
        <p:spPr>
          <a:xfrm rot="16200000">
            <a:off x="1226464" y="3932743"/>
            <a:ext cx="3468193" cy="3207139"/>
          </a:xfrm>
          <a:prstGeom prst="rect">
            <a:avLst/>
          </a:prstGeom>
          <a:noFill/>
        </p:spPr>
        <p:txBody>
          <a:bodyPr wrap="none" lIns="91440" tIns="45720" rIns="91440" bIns="45720">
            <a:prstTxWarp prst="textCircle">
              <a:avLst/>
            </a:prstTxWarp>
            <a:spAutoFit/>
          </a:bodyPr>
          <a:lstStyle/>
          <a:p>
            <a:pPr algn="ctr"/>
            <a:endParaRPr lang="en-US" sz="2800" b="1" cap="none" spc="50" dirty="0">
              <a:ln w="0"/>
              <a:effectLst>
                <a:innerShdw blurRad="63500" dist="50800" dir="13500000">
                  <a:srgbClr val="000000">
                    <a:alpha val="50000"/>
                  </a:srgbClr>
                </a:innerShdw>
              </a:effectLst>
            </a:endParaRPr>
          </a:p>
          <a:p>
            <a:pPr algn="ctr"/>
            <a:r>
              <a:rPr lang="en-US" sz="2800" b="1" spc="50" dirty="0">
                <a:ln w="0"/>
                <a:effectLst>
                  <a:innerShdw blurRad="63500" dist="50800" dir="13500000">
                    <a:srgbClr val="000000">
                      <a:alpha val="50000"/>
                    </a:srgbClr>
                  </a:innerShdw>
                </a:effectLst>
              </a:rPr>
              <a:t>Thin-layer placement</a:t>
            </a:r>
            <a:endParaRPr lang="en-US" sz="2800" b="1" cap="none" spc="50" dirty="0">
              <a:ln w="0"/>
              <a:effectLst>
                <a:innerShdw blurRad="63500" dist="50800" dir="13500000">
                  <a:srgbClr val="000000">
                    <a:alpha val="50000"/>
                  </a:srgbClr>
                </a:innerShdw>
              </a:effectLst>
            </a:endParaRPr>
          </a:p>
        </p:txBody>
      </p:sp>
      <p:grpSp>
        <p:nvGrpSpPr>
          <p:cNvPr id="8" name="Group 7">
            <a:extLst>
              <a:ext uri="{FF2B5EF4-FFF2-40B4-BE49-F238E27FC236}">
                <a16:creationId xmlns:a16="http://schemas.microsoft.com/office/drawing/2014/main" id="{BDA764BC-0297-40AD-B80C-47ADCF7ACFB8}"/>
              </a:ext>
            </a:extLst>
          </p:cNvPr>
          <p:cNvGrpSpPr/>
          <p:nvPr/>
        </p:nvGrpSpPr>
        <p:grpSpPr>
          <a:xfrm>
            <a:off x="0" y="-28801"/>
            <a:ext cx="12164991" cy="504023"/>
            <a:chOff x="0" y="-28801"/>
            <a:chExt cx="12164991" cy="504023"/>
          </a:xfrm>
        </p:grpSpPr>
        <p:grpSp>
          <p:nvGrpSpPr>
            <p:cNvPr id="9" name="Group 8">
              <a:extLst>
                <a:ext uri="{FF2B5EF4-FFF2-40B4-BE49-F238E27FC236}">
                  <a16:creationId xmlns:a16="http://schemas.microsoft.com/office/drawing/2014/main" id="{EE3BC47A-9B90-4B9A-83A7-11F9769C7F28}"/>
                </a:ext>
              </a:extLst>
            </p:cNvPr>
            <p:cNvGrpSpPr/>
            <p:nvPr/>
          </p:nvGrpSpPr>
          <p:grpSpPr>
            <a:xfrm>
              <a:off x="0" y="-28801"/>
              <a:ext cx="12164991" cy="475568"/>
              <a:chOff x="0" y="-28801"/>
              <a:chExt cx="12164991" cy="475568"/>
            </a:xfrm>
          </p:grpSpPr>
          <p:sp>
            <p:nvSpPr>
              <p:cNvPr id="11" name="TextBox 10">
                <a:extLst>
                  <a:ext uri="{FF2B5EF4-FFF2-40B4-BE49-F238E27FC236}">
                    <a16:creationId xmlns:a16="http://schemas.microsoft.com/office/drawing/2014/main" id="{539FAD39-91BE-49EB-AC5D-B7AB1195EC4E}"/>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2" name="TextBox 11">
                <a:extLst>
                  <a:ext uri="{FF2B5EF4-FFF2-40B4-BE49-F238E27FC236}">
                    <a16:creationId xmlns:a16="http://schemas.microsoft.com/office/drawing/2014/main" id="{B5D797ED-EAE5-46C9-AF2F-3A933B597936}"/>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3" name="TextBox 12">
                <a:extLst>
                  <a:ext uri="{FF2B5EF4-FFF2-40B4-BE49-F238E27FC236}">
                    <a16:creationId xmlns:a16="http://schemas.microsoft.com/office/drawing/2014/main" id="{8412ACAC-0CBF-417F-98E2-0A44EDA55D4C}"/>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7" name="TextBox 16">
                <a:extLst>
                  <a:ext uri="{FF2B5EF4-FFF2-40B4-BE49-F238E27FC236}">
                    <a16:creationId xmlns:a16="http://schemas.microsoft.com/office/drawing/2014/main" id="{F725B593-E91B-4F2A-AF32-B38E4F6027AD}"/>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9" name="TextBox 18">
                <a:extLst>
                  <a:ext uri="{FF2B5EF4-FFF2-40B4-BE49-F238E27FC236}">
                    <a16:creationId xmlns:a16="http://schemas.microsoft.com/office/drawing/2014/main" id="{93EB8EB6-AC79-4AB6-9E14-F3A25D249836}"/>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10" name="Rectangle 9">
              <a:extLst>
                <a:ext uri="{FF2B5EF4-FFF2-40B4-BE49-F238E27FC236}">
                  <a16:creationId xmlns:a16="http://schemas.microsoft.com/office/drawing/2014/main" id="{287BBCEC-77D6-442A-979B-96DC4BB89BCA}"/>
                </a:ext>
              </a:extLst>
            </p:cNvPr>
            <p:cNvSpPr/>
            <p:nvPr/>
          </p:nvSpPr>
          <p:spPr>
            <a:xfrm>
              <a:off x="5591235" y="2066"/>
              <a:ext cx="2574327"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Rectangle 19">
            <a:extLst>
              <a:ext uri="{FF2B5EF4-FFF2-40B4-BE49-F238E27FC236}">
                <a16:creationId xmlns:a16="http://schemas.microsoft.com/office/drawing/2014/main" id="{9E4166AE-FB7E-475E-A740-3C574FD6EF19}"/>
              </a:ext>
            </a:extLst>
          </p:cNvPr>
          <p:cNvSpPr/>
          <p:nvPr/>
        </p:nvSpPr>
        <p:spPr>
          <a:xfrm>
            <a:off x="336026" y="448772"/>
            <a:ext cx="11519948" cy="830997"/>
          </a:xfrm>
          <a:prstGeom prst="rect">
            <a:avLst/>
          </a:prstGeom>
        </p:spPr>
        <p:txBody>
          <a:bodyPr wrap="square">
            <a:spAutoFit/>
          </a:bodyPr>
          <a:lstStyle/>
          <a:p>
            <a:r>
              <a:rPr lang="en-US" sz="4800" dirty="0"/>
              <a:t>Salt marsh </a:t>
            </a:r>
            <a:r>
              <a:rPr lang="en-US" sz="4800" u="sng" dirty="0"/>
              <a:t>restorations</a:t>
            </a:r>
            <a:r>
              <a:rPr lang="en-US" sz="4800" dirty="0"/>
              <a:t> help support marshes</a:t>
            </a:r>
          </a:p>
        </p:txBody>
      </p:sp>
      <p:sp>
        <p:nvSpPr>
          <p:cNvPr id="21" name="TextBox 20">
            <a:extLst>
              <a:ext uri="{FF2B5EF4-FFF2-40B4-BE49-F238E27FC236}">
                <a16:creationId xmlns:a16="http://schemas.microsoft.com/office/drawing/2014/main" id="{B99D8E7F-767A-4F5A-BD3F-55EDD1E9F717}"/>
              </a:ext>
            </a:extLst>
          </p:cNvPr>
          <p:cNvSpPr txBox="1"/>
          <p:nvPr/>
        </p:nvSpPr>
        <p:spPr>
          <a:xfrm>
            <a:off x="-29127" y="1378239"/>
            <a:ext cx="6049158" cy="1569660"/>
          </a:xfrm>
          <a:prstGeom prst="rect">
            <a:avLst/>
          </a:prstGeom>
          <a:noFill/>
        </p:spPr>
        <p:txBody>
          <a:bodyPr wrap="square" rtlCol="0">
            <a:spAutoFit/>
          </a:bodyPr>
          <a:lstStyle/>
          <a:p>
            <a:pPr marL="457200" indent="-457200">
              <a:buFont typeface="Arial" panose="020B0604020202020204" pitchFamily="34" charset="0"/>
              <a:buChar char="•"/>
            </a:pPr>
            <a:r>
              <a:rPr lang="en-US" sz="3200" dirty="0"/>
              <a:t>Thin layer placements (TLP): sediment is added to a marsh in a thin layer.</a:t>
            </a:r>
          </a:p>
        </p:txBody>
      </p:sp>
    </p:spTree>
    <p:extLst>
      <p:ext uri="{BB962C8B-B14F-4D97-AF65-F5344CB8AC3E}">
        <p14:creationId xmlns:p14="http://schemas.microsoft.com/office/powerpoint/2010/main" val="25790670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E822E44-2DBA-4F39-A2FF-FF5C612FC206}"/>
              </a:ext>
            </a:extLst>
          </p:cNvPr>
          <p:cNvSpPr/>
          <p:nvPr/>
        </p:nvSpPr>
        <p:spPr>
          <a:xfrm>
            <a:off x="336026" y="448772"/>
            <a:ext cx="11519948" cy="830997"/>
          </a:xfrm>
          <a:prstGeom prst="rect">
            <a:avLst/>
          </a:prstGeom>
        </p:spPr>
        <p:txBody>
          <a:bodyPr wrap="square">
            <a:spAutoFit/>
          </a:bodyPr>
          <a:lstStyle/>
          <a:p>
            <a:r>
              <a:rPr lang="en-US" sz="4800" dirty="0"/>
              <a:t>Salt marsh </a:t>
            </a:r>
            <a:r>
              <a:rPr lang="en-US" sz="4800" u="sng" dirty="0"/>
              <a:t>restorations</a:t>
            </a:r>
            <a:r>
              <a:rPr lang="en-US" sz="4800" dirty="0"/>
              <a:t> help support marshes</a:t>
            </a:r>
          </a:p>
        </p:txBody>
      </p:sp>
      <p:sp>
        <p:nvSpPr>
          <p:cNvPr id="6" name="TextBox 5">
            <a:extLst>
              <a:ext uri="{FF2B5EF4-FFF2-40B4-BE49-F238E27FC236}">
                <a16:creationId xmlns:a16="http://schemas.microsoft.com/office/drawing/2014/main" id="{F2338657-F68D-4C63-9BC0-F4280CAE96EB}"/>
              </a:ext>
            </a:extLst>
          </p:cNvPr>
          <p:cNvSpPr txBox="1"/>
          <p:nvPr/>
        </p:nvSpPr>
        <p:spPr>
          <a:xfrm>
            <a:off x="-29127" y="1378239"/>
            <a:ext cx="6049158" cy="1569660"/>
          </a:xfrm>
          <a:prstGeom prst="rect">
            <a:avLst/>
          </a:prstGeom>
          <a:noFill/>
        </p:spPr>
        <p:txBody>
          <a:bodyPr wrap="square" rtlCol="0">
            <a:spAutoFit/>
          </a:bodyPr>
          <a:lstStyle/>
          <a:p>
            <a:pPr marL="457200" indent="-457200">
              <a:buFont typeface="Arial" panose="020B0604020202020204" pitchFamily="34" charset="0"/>
              <a:buChar char="•"/>
            </a:pPr>
            <a:r>
              <a:rPr lang="en-US" sz="3200" dirty="0"/>
              <a:t>Thin layer placements (TLP): sediment is added to a marsh in a thin layer.</a:t>
            </a:r>
          </a:p>
        </p:txBody>
      </p:sp>
      <p:grpSp>
        <p:nvGrpSpPr>
          <p:cNvPr id="14" name="Group 13">
            <a:extLst>
              <a:ext uri="{FF2B5EF4-FFF2-40B4-BE49-F238E27FC236}">
                <a16:creationId xmlns:a16="http://schemas.microsoft.com/office/drawing/2014/main" id="{A6687601-7719-43C9-BF49-2D721C37C67F}"/>
              </a:ext>
            </a:extLst>
          </p:cNvPr>
          <p:cNvGrpSpPr/>
          <p:nvPr/>
        </p:nvGrpSpPr>
        <p:grpSpPr>
          <a:xfrm>
            <a:off x="-27906" y="2937510"/>
            <a:ext cx="6065577" cy="3920490"/>
            <a:chOff x="6096000" y="3061376"/>
            <a:chExt cx="5699072" cy="3635988"/>
          </a:xfrm>
        </p:grpSpPr>
        <p:pic>
          <p:nvPicPr>
            <p:cNvPr id="15" name="Picture 2" descr="https://usfwsnortheast.files.wordpress.com/2017/08/dwh1612_263214.jpg?w=624">
              <a:extLst>
                <a:ext uri="{FF2B5EF4-FFF2-40B4-BE49-F238E27FC236}">
                  <a16:creationId xmlns:a16="http://schemas.microsoft.com/office/drawing/2014/main" id="{61883883-DED8-4678-9B9C-BA1A4C9CB2C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33" r="9600"/>
            <a:stretch/>
          </p:blipFill>
          <p:spPr bwMode="auto">
            <a:xfrm>
              <a:off x="6096000" y="3061376"/>
              <a:ext cx="5699072" cy="3635988"/>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B7DBCD49-9F90-4419-9BE4-A631A242F9F6}"/>
                </a:ext>
              </a:extLst>
            </p:cNvPr>
            <p:cNvSpPr txBox="1"/>
            <p:nvPr/>
          </p:nvSpPr>
          <p:spPr>
            <a:xfrm>
              <a:off x="6231229" y="6377288"/>
              <a:ext cx="3801506" cy="285442"/>
            </a:xfrm>
            <a:prstGeom prst="rect">
              <a:avLst/>
            </a:prstGeom>
            <a:noFill/>
          </p:spPr>
          <p:txBody>
            <a:bodyPr wrap="none" rtlCol="0">
              <a:spAutoFit/>
            </a:bodyPr>
            <a:lstStyle/>
            <a:p>
              <a:r>
                <a:rPr lang="en-US" sz="1400" dirty="0">
                  <a:solidFill>
                    <a:schemeClr val="bg1"/>
                  </a:solidFill>
                </a:rPr>
                <a:t>Photo credit: Dave </a:t>
              </a:r>
              <a:r>
                <a:rPr lang="en-US" sz="1400" dirty="0" err="1">
                  <a:solidFill>
                    <a:schemeClr val="bg1"/>
                  </a:solidFill>
                </a:rPr>
                <a:t>Harpe</a:t>
              </a:r>
              <a:r>
                <a:rPr lang="en-US" sz="1400" dirty="0">
                  <a:solidFill>
                    <a:schemeClr val="bg1"/>
                  </a:solidFill>
                </a:rPr>
                <a:t>, U.S. Fish &amp; Wildlife Service</a:t>
              </a:r>
            </a:p>
          </p:txBody>
        </p:sp>
      </p:grpSp>
      <p:sp>
        <p:nvSpPr>
          <p:cNvPr id="18" name="Rectangle 17">
            <a:extLst>
              <a:ext uri="{FF2B5EF4-FFF2-40B4-BE49-F238E27FC236}">
                <a16:creationId xmlns:a16="http://schemas.microsoft.com/office/drawing/2014/main" id="{9C1D30DD-694C-4B09-BCC5-F6359FB880F7}"/>
              </a:ext>
            </a:extLst>
          </p:cNvPr>
          <p:cNvSpPr/>
          <p:nvPr/>
        </p:nvSpPr>
        <p:spPr>
          <a:xfrm rot="16200000">
            <a:off x="1226464" y="3932743"/>
            <a:ext cx="3468193" cy="3207139"/>
          </a:xfrm>
          <a:prstGeom prst="rect">
            <a:avLst/>
          </a:prstGeom>
          <a:noFill/>
        </p:spPr>
        <p:txBody>
          <a:bodyPr wrap="none" lIns="91440" tIns="45720" rIns="91440" bIns="45720">
            <a:prstTxWarp prst="textCircle">
              <a:avLst/>
            </a:prstTxWarp>
            <a:spAutoFit/>
          </a:bodyPr>
          <a:lstStyle/>
          <a:p>
            <a:pPr algn="ctr"/>
            <a:endParaRPr lang="en-US" sz="2800" b="1" cap="none" spc="50" dirty="0">
              <a:ln w="0"/>
              <a:effectLst>
                <a:innerShdw blurRad="63500" dist="50800" dir="13500000">
                  <a:srgbClr val="000000">
                    <a:alpha val="50000"/>
                  </a:srgbClr>
                </a:innerShdw>
              </a:effectLst>
            </a:endParaRPr>
          </a:p>
          <a:p>
            <a:pPr algn="ctr"/>
            <a:r>
              <a:rPr lang="en-US" sz="2800" b="1" spc="50" dirty="0">
                <a:ln w="0"/>
                <a:effectLst>
                  <a:innerShdw blurRad="63500" dist="50800" dir="13500000">
                    <a:srgbClr val="000000">
                      <a:alpha val="50000"/>
                    </a:srgbClr>
                  </a:innerShdw>
                </a:effectLst>
              </a:rPr>
              <a:t>Thin-layer placement</a:t>
            </a:r>
            <a:endParaRPr lang="en-US" sz="2800" b="1" cap="none" spc="50" dirty="0">
              <a:ln w="0"/>
              <a:effectLst>
                <a:innerShdw blurRad="63500" dist="50800" dir="13500000">
                  <a:srgbClr val="000000">
                    <a:alpha val="50000"/>
                  </a:srgbClr>
                </a:innerShdw>
              </a:effectLst>
            </a:endParaRPr>
          </a:p>
        </p:txBody>
      </p:sp>
      <p:grpSp>
        <p:nvGrpSpPr>
          <p:cNvPr id="8" name="Group 7">
            <a:extLst>
              <a:ext uri="{FF2B5EF4-FFF2-40B4-BE49-F238E27FC236}">
                <a16:creationId xmlns:a16="http://schemas.microsoft.com/office/drawing/2014/main" id="{BDA764BC-0297-40AD-B80C-47ADCF7ACFB8}"/>
              </a:ext>
            </a:extLst>
          </p:cNvPr>
          <p:cNvGrpSpPr/>
          <p:nvPr/>
        </p:nvGrpSpPr>
        <p:grpSpPr>
          <a:xfrm>
            <a:off x="0" y="-28801"/>
            <a:ext cx="12164991" cy="504023"/>
            <a:chOff x="0" y="-28801"/>
            <a:chExt cx="12164991" cy="504023"/>
          </a:xfrm>
        </p:grpSpPr>
        <p:grpSp>
          <p:nvGrpSpPr>
            <p:cNvPr id="9" name="Group 8">
              <a:extLst>
                <a:ext uri="{FF2B5EF4-FFF2-40B4-BE49-F238E27FC236}">
                  <a16:creationId xmlns:a16="http://schemas.microsoft.com/office/drawing/2014/main" id="{EE3BC47A-9B90-4B9A-83A7-11F9769C7F28}"/>
                </a:ext>
              </a:extLst>
            </p:cNvPr>
            <p:cNvGrpSpPr/>
            <p:nvPr/>
          </p:nvGrpSpPr>
          <p:grpSpPr>
            <a:xfrm>
              <a:off x="0" y="-28801"/>
              <a:ext cx="12164991" cy="475568"/>
              <a:chOff x="0" y="-28801"/>
              <a:chExt cx="12164991" cy="475568"/>
            </a:xfrm>
          </p:grpSpPr>
          <p:sp>
            <p:nvSpPr>
              <p:cNvPr id="11" name="TextBox 10">
                <a:extLst>
                  <a:ext uri="{FF2B5EF4-FFF2-40B4-BE49-F238E27FC236}">
                    <a16:creationId xmlns:a16="http://schemas.microsoft.com/office/drawing/2014/main" id="{539FAD39-91BE-49EB-AC5D-B7AB1195EC4E}"/>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2" name="TextBox 11">
                <a:extLst>
                  <a:ext uri="{FF2B5EF4-FFF2-40B4-BE49-F238E27FC236}">
                    <a16:creationId xmlns:a16="http://schemas.microsoft.com/office/drawing/2014/main" id="{B5D797ED-EAE5-46C9-AF2F-3A933B597936}"/>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3" name="TextBox 12">
                <a:extLst>
                  <a:ext uri="{FF2B5EF4-FFF2-40B4-BE49-F238E27FC236}">
                    <a16:creationId xmlns:a16="http://schemas.microsoft.com/office/drawing/2014/main" id="{8412ACAC-0CBF-417F-98E2-0A44EDA55D4C}"/>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7" name="TextBox 16">
                <a:extLst>
                  <a:ext uri="{FF2B5EF4-FFF2-40B4-BE49-F238E27FC236}">
                    <a16:creationId xmlns:a16="http://schemas.microsoft.com/office/drawing/2014/main" id="{F725B593-E91B-4F2A-AF32-B38E4F6027AD}"/>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9" name="TextBox 18">
                <a:extLst>
                  <a:ext uri="{FF2B5EF4-FFF2-40B4-BE49-F238E27FC236}">
                    <a16:creationId xmlns:a16="http://schemas.microsoft.com/office/drawing/2014/main" id="{93EB8EB6-AC79-4AB6-9E14-F3A25D249836}"/>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10" name="Rectangle 9">
              <a:extLst>
                <a:ext uri="{FF2B5EF4-FFF2-40B4-BE49-F238E27FC236}">
                  <a16:creationId xmlns:a16="http://schemas.microsoft.com/office/drawing/2014/main" id="{287BBCEC-77D6-442A-979B-96DC4BB89BCA}"/>
                </a:ext>
              </a:extLst>
            </p:cNvPr>
            <p:cNvSpPr/>
            <p:nvPr/>
          </p:nvSpPr>
          <p:spPr>
            <a:xfrm>
              <a:off x="5591235" y="2066"/>
              <a:ext cx="2574327"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TextBox 19">
            <a:extLst>
              <a:ext uri="{FF2B5EF4-FFF2-40B4-BE49-F238E27FC236}">
                <a16:creationId xmlns:a16="http://schemas.microsoft.com/office/drawing/2014/main" id="{07A1657F-4A31-41DB-915E-E6FB39382842}"/>
              </a:ext>
            </a:extLst>
          </p:cNvPr>
          <p:cNvSpPr txBox="1"/>
          <p:nvPr/>
        </p:nvSpPr>
        <p:spPr>
          <a:xfrm>
            <a:off x="6412760" y="1367850"/>
            <a:ext cx="5620895" cy="1569660"/>
          </a:xfrm>
          <a:prstGeom prst="rect">
            <a:avLst/>
          </a:prstGeom>
          <a:noFill/>
        </p:spPr>
        <p:txBody>
          <a:bodyPr wrap="square" rtlCol="0">
            <a:spAutoFit/>
          </a:bodyPr>
          <a:lstStyle/>
          <a:p>
            <a:pPr marL="457200" indent="-457200">
              <a:buFont typeface="Arial" panose="020B0604020202020204" pitchFamily="34" charset="0"/>
              <a:buChar char="•"/>
            </a:pPr>
            <a:r>
              <a:rPr lang="en-US" sz="3200" dirty="0"/>
              <a:t>Sills: structures close to land that slow incoming waves and protect the marsh</a:t>
            </a:r>
          </a:p>
        </p:txBody>
      </p:sp>
      <p:pic>
        <p:nvPicPr>
          <p:cNvPr id="1026" name="Picture 2" descr="living shoreline restoration project">
            <a:extLst>
              <a:ext uri="{FF2B5EF4-FFF2-40B4-BE49-F238E27FC236}">
                <a16:creationId xmlns:a16="http://schemas.microsoft.com/office/drawing/2014/main" id="{8D1D94AD-709D-40EB-8C0A-7A93894102D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1102" r="6713" b="24328"/>
          <a:stretch/>
        </p:blipFill>
        <p:spPr bwMode="auto">
          <a:xfrm flipH="1">
            <a:off x="6037671" y="2947899"/>
            <a:ext cx="6154329" cy="3920490"/>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A366A6C0-CF6D-48B4-AC3D-0C0D3ACB3D3E}"/>
              </a:ext>
            </a:extLst>
          </p:cNvPr>
          <p:cNvSpPr txBox="1"/>
          <p:nvPr/>
        </p:nvSpPr>
        <p:spPr>
          <a:xfrm>
            <a:off x="9072371" y="6522602"/>
            <a:ext cx="3137269" cy="307777"/>
          </a:xfrm>
          <a:prstGeom prst="rect">
            <a:avLst/>
          </a:prstGeom>
          <a:noFill/>
        </p:spPr>
        <p:txBody>
          <a:bodyPr wrap="none" rtlCol="0">
            <a:spAutoFit/>
          </a:bodyPr>
          <a:lstStyle/>
          <a:p>
            <a:r>
              <a:rPr lang="en-US" sz="1400" dirty="0">
                <a:solidFill>
                  <a:schemeClr val="bg1"/>
                </a:solidFill>
              </a:rPr>
              <a:t>Photo credit: Carter Smith, NC Sea Grant</a:t>
            </a:r>
          </a:p>
        </p:txBody>
      </p:sp>
      <p:sp>
        <p:nvSpPr>
          <p:cNvPr id="24" name="Rectangle 23">
            <a:extLst>
              <a:ext uri="{FF2B5EF4-FFF2-40B4-BE49-F238E27FC236}">
                <a16:creationId xmlns:a16="http://schemas.microsoft.com/office/drawing/2014/main" id="{D7F41F2F-5F4C-40AC-A5AC-94C1A614E1D8}"/>
              </a:ext>
            </a:extLst>
          </p:cNvPr>
          <p:cNvSpPr/>
          <p:nvPr/>
        </p:nvSpPr>
        <p:spPr>
          <a:xfrm rot="19654998">
            <a:off x="6892857" y="3972580"/>
            <a:ext cx="1576073" cy="1446550"/>
          </a:xfrm>
          <a:prstGeom prst="rect">
            <a:avLst/>
          </a:prstGeom>
          <a:noFill/>
        </p:spPr>
        <p:txBody>
          <a:bodyPr wrap="none" lIns="91440" tIns="45720" rIns="91440" bIns="45720">
            <a:prstTxWarp prst="textFadeRight">
              <a:avLst/>
            </a:prstTxWarp>
            <a:spAutoFit/>
          </a:bodyPr>
          <a:lstStyle/>
          <a:p>
            <a:pPr algn="ctr"/>
            <a:r>
              <a:rPr lang="en-US" sz="8800" b="1" cap="none" spc="50" dirty="0">
                <a:ln w="0"/>
                <a:solidFill>
                  <a:srgbClr val="FFFF00"/>
                </a:solidFill>
                <a:effectLst>
                  <a:innerShdw blurRad="63500" dist="50800" dir="13500000">
                    <a:srgbClr val="000000">
                      <a:alpha val="50000"/>
                    </a:srgbClr>
                  </a:innerShdw>
                </a:effectLst>
              </a:rPr>
              <a:t>Sill</a:t>
            </a:r>
          </a:p>
        </p:txBody>
      </p:sp>
    </p:spTree>
    <p:extLst>
      <p:ext uri="{BB962C8B-B14F-4D97-AF65-F5344CB8AC3E}">
        <p14:creationId xmlns:p14="http://schemas.microsoft.com/office/powerpoint/2010/main" val="36955331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E822E44-2DBA-4F39-A2FF-FF5C612FC206}"/>
              </a:ext>
            </a:extLst>
          </p:cNvPr>
          <p:cNvSpPr/>
          <p:nvPr/>
        </p:nvSpPr>
        <p:spPr>
          <a:xfrm>
            <a:off x="336026" y="448772"/>
            <a:ext cx="11519948" cy="830997"/>
          </a:xfrm>
          <a:prstGeom prst="rect">
            <a:avLst/>
          </a:prstGeom>
        </p:spPr>
        <p:txBody>
          <a:bodyPr wrap="square">
            <a:spAutoFit/>
          </a:bodyPr>
          <a:lstStyle/>
          <a:p>
            <a:r>
              <a:rPr lang="en-US" sz="4800" dirty="0"/>
              <a:t>Salt marsh </a:t>
            </a:r>
            <a:r>
              <a:rPr lang="en-US" sz="4800" u="sng" dirty="0"/>
              <a:t>restorations</a:t>
            </a:r>
            <a:r>
              <a:rPr lang="en-US" sz="4800" dirty="0"/>
              <a:t> help support marshes</a:t>
            </a:r>
          </a:p>
        </p:txBody>
      </p:sp>
      <p:sp>
        <p:nvSpPr>
          <p:cNvPr id="6" name="TextBox 5">
            <a:extLst>
              <a:ext uri="{FF2B5EF4-FFF2-40B4-BE49-F238E27FC236}">
                <a16:creationId xmlns:a16="http://schemas.microsoft.com/office/drawing/2014/main" id="{F2338657-F68D-4C63-9BC0-F4280CAE96EB}"/>
              </a:ext>
            </a:extLst>
          </p:cNvPr>
          <p:cNvSpPr txBox="1"/>
          <p:nvPr/>
        </p:nvSpPr>
        <p:spPr>
          <a:xfrm>
            <a:off x="-29127" y="1378239"/>
            <a:ext cx="6049158" cy="1569660"/>
          </a:xfrm>
          <a:prstGeom prst="rect">
            <a:avLst/>
          </a:prstGeom>
          <a:noFill/>
        </p:spPr>
        <p:txBody>
          <a:bodyPr wrap="square" rtlCol="0">
            <a:spAutoFit/>
          </a:bodyPr>
          <a:lstStyle/>
          <a:p>
            <a:pPr marL="457200" indent="-457200">
              <a:buFont typeface="Arial" panose="020B0604020202020204" pitchFamily="34" charset="0"/>
              <a:buChar char="•"/>
            </a:pPr>
            <a:r>
              <a:rPr lang="en-US" sz="3200" dirty="0"/>
              <a:t>Thin layer placements (TLP): sediment is added to a marsh in a thin layer.</a:t>
            </a:r>
          </a:p>
        </p:txBody>
      </p:sp>
      <p:grpSp>
        <p:nvGrpSpPr>
          <p:cNvPr id="14" name="Group 13">
            <a:extLst>
              <a:ext uri="{FF2B5EF4-FFF2-40B4-BE49-F238E27FC236}">
                <a16:creationId xmlns:a16="http://schemas.microsoft.com/office/drawing/2014/main" id="{A6687601-7719-43C9-BF49-2D721C37C67F}"/>
              </a:ext>
            </a:extLst>
          </p:cNvPr>
          <p:cNvGrpSpPr/>
          <p:nvPr/>
        </p:nvGrpSpPr>
        <p:grpSpPr>
          <a:xfrm>
            <a:off x="-27906" y="2937510"/>
            <a:ext cx="6065577" cy="3920490"/>
            <a:chOff x="6096000" y="3061376"/>
            <a:chExt cx="5699072" cy="3635988"/>
          </a:xfrm>
        </p:grpSpPr>
        <p:pic>
          <p:nvPicPr>
            <p:cNvPr id="15" name="Picture 2" descr="https://usfwsnortheast.files.wordpress.com/2017/08/dwh1612_263214.jpg?w=624">
              <a:extLst>
                <a:ext uri="{FF2B5EF4-FFF2-40B4-BE49-F238E27FC236}">
                  <a16:creationId xmlns:a16="http://schemas.microsoft.com/office/drawing/2014/main" id="{61883883-DED8-4678-9B9C-BA1A4C9CB2C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33" r="9600"/>
            <a:stretch/>
          </p:blipFill>
          <p:spPr bwMode="auto">
            <a:xfrm>
              <a:off x="6096000" y="3061376"/>
              <a:ext cx="5699072" cy="3635988"/>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B7DBCD49-9F90-4419-9BE4-A631A242F9F6}"/>
                </a:ext>
              </a:extLst>
            </p:cNvPr>
            <p:cNvSpPr txBox="1"/>
            <p:nvPr/>
          </p:nvSpPr>
          <p:spPr>
            <a:xfrm>
              <a:off x="6231229" y="6377288"/>
              <a:ext cx="3801506" cy="285442"/>
            </a:xfrm>
            <a:prstGeom prst="rect">
              <a:avLst/>
            </a:prstGeom>
            <a:noFill/>
          </p:spPr>
          <p:txBody>
            <a:bodyPr wrap="none" rtlCol="0">
              <a:spAutoFit/>
            </a:bodyPr>
            <a:lstStyle/>
            <a:p>
              <a:r>
                <a:rPr lang="en-US" sz="1400" dirty="0">
                  <a:solidFill>
                    <a:schemeClr val="bg1"/>
                  </a:solidFill>
                </a:rPr>
                <a:t>Photo credit: Dave </a:t>
              </a:r>
              <a:r>
                <a:rPr lang="en-US" sz="1400" dirty="0" err="1">
                  <a:solidFill>
                    <a:schemeClr val="bg1"/>
                  </a:solidFill>
                </a:rPr>
                <a:t>Harpe</a:t>
              </a:r>
              <a:r>
                <a:rPr lang="en-US" sz="1400" dirty="0">
                  <a:solidFill>
                    <a:schemeClr val="bg1"/>
                  </a:solidFill>
                </a:rPr>
                <a:t>, U.S. Fish &amp; Wildlife Service</a:t>
              </a:r>
            </a:p>
          </p:txBody>
        </p:sp>
      </p:grpSp>
      <p:sp>
        <p:nvSpPr>
          <p:cNvPr id="18" name="Rectangle 17">
            <a:extLst>
              <a:ext uri="{FF2B5EF4-FFF2-40B4-BE49-F238E27FC236}">
                <a16:creationId xmlns:a16="http://schemas.microsoft.com/office/drawing/2014/main" id="{9C1D30DD-694C-4B09-BCC5-F6359FB880F7}"/>
              </a:ext>
            </a:extLst>
          </p:cNvPr>
          <p:cNvSpPr/>
          <p:nvPr/>
        </p:nvSpPr>
        <p:spPr>
          <a:xfrm rot="16200000">
            <a:off x="1226464" y="3932743"/>
            <a:ext cx="3468193" cy="3207139"/>
          </a:xfrm>
          <a:prstGeom prst="rect">
            <a:avLst/>
          </a:prstGeom>
          <a:noFill/>
        </p:spPr>
        <p:txBody>
          <a:bodyPr wrap="none" lIns="91440" tIns="45720" rIns="91440" bIns="45720">
            <a:prstTxWarp prst="textCircle">
              <a:avLst/>
            </a:prstTxWarp>
            <a:spAutoFit/>
          </a:bodyPr>
          <a:lstStyle/>
          <a:p>
            <a:pPr algn="ctr"/>
            <a:endParaRPr lang="en-US" sz="2800" b="1" cap="none" spc="50" dirty="0">
              <a:ln w="0"/>
              <a:effectLst>
                <a:innerShdw blurRad="63500" dist="50800" dir="13500000">
                  <a:srgbClr val="000000">
                    <a:alpha val="50000"/>
                  </a:srgbClr>
                </a:innerShdw>
              </a:effectLst>
            </a:endParaRPr>
          </a:p>
          <a:p>
            <a:pPr algn="ctr"/>
            <a:r>
              <a:rPr lang="en-US" sz="2800" b="1" spc="50" dirty="0">
                <a:ln w="0"/>
                <a:effectLst>
                  <a:innerShdw blurRad="63500" dist="50800" dir="13500000">
                    <a:srgbClr val="000000">
                      <a:alpha val="50000"/>
                    </a:srgbClr>
                  </a:innerShdw>
                </a:effectLst>
              </a:rPr>
              <a:t>Thin-layer placement</a:t>
            </a:r>
            <a:endParaRPr lang="en-US" sz="2800" b="1" cap="none" spc="50" dirty="0">
              <a:ln w="0"/>
              <a:effectLst>
                <a:innerShdw blurRad="63500" dist="50800" dir="13500000">
                  <a:srgbClr val="000000">
                    <a:alpha val="50000"/>
                  </a:srgbClr>
                </a:innerShdw>
              </a:effectLst>
            </a:endParaRPr>
          </a:p>
        </p:txBody>
      </p:sp>
      <p:grpSp>
        <p:nvGrpSpPr>
          <p:cNvPr id="8" name="Group 7">
            <a:extLst>
              <a:ext uri="{FF2B5EF4-FFF2-40B4-BE49-F238E27FC236}">
                <a16:creationId xmlns:a16="http://schemas.microsoft.com/office/drawing/2014/main" id="{BDA764BC-0297-40AD-B80C-47ADCF7ACFB8}"/>
              </a:ext>
            </a:extLst>
          </p:cNvPr>
          <p:cNvGrpSpPr/>
          <p:nvPr/>
        </p:nvGrpSpPr>
        <p:grpSpPr>
          <a:xfrm>
            <a:off x="0" y="-28801"/>
            <a:ext cx="12164991" cy="504023"/>
            <a:chOff x="0" y="-28801"/>
            <a:chExt cx="12164991" cy="504023"/>
          </a:xfrm>
        </p:grpSpPr>
        <p:grpSp>
          <p:nvGrpSpPr>
            <p:cNvPr id="9" name="Group 8">
              <a:extLst>
                <a:ext uri="{FF2B5EF4-FFF2-40B4-BE49-F238E27FC236}">
                  <a16:creationId xmlns:a16="http://schemas.microsoft.com/office/drawing/2014/main" id="{EE3BC47A-9B90-4B9A-83A7-11F9769C7F28}"/>
                </a:ext>
              </a:extLst>
            </p:cNvPr>
            <p:cNvGrpSpPr/>
            <p:nvPr/>
          </p:nvGrpSpPr>
          <p:grpSpPr>
            <a:xfrm>
              <a:off x="0" y="-28801"/>
              <a:ext cx="12164991" cy="475568"/>
              <a:chOff x="0" y="-28801"/>
              <a:chExt cx="12164991" cy="475568"/>
            </a:xfrm>
          </p:grpSpPr>
          <p:sp>
            <p:nvSpPr>
              <p:cNvPr id="11" name="TextBox 10">
                <a:extLst>
                  <a:ext uri="{FF2B5EF4-FFF2-40B4-BE49-F238E27FC236}">
                    <a16:creationId xmlns:a16="http://schemas.microsoft.com/office/drawing/2014/main" id="{539FAD39-91BE-49EB-AC5D-B7AB1195EC4E}"/>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2" name="TextBox 11">
                <a:extLst>
                  <a:ext uri="{FF2B5EF4-FFF2-40B4-BE49-F238E27FC236}">
                    <a16:creationId xmlns:a16="http://schemas.microsoft.com/office/drawing/2014/main" id="{B5D797ED-EAE5-46C9-AF2F-3A933B597936}"/>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3" name="TextBox 12">
                <a:extLst>
                  <a:ext uri="{FF2B5EF4-FFF2-40B4-BE49-F238E27FC236}">
                    <a16:creationId xmlns:a16="http://schemas.microsoft.com/office/drawing/2014/main" id="{8412ACAC-0CBF-417F-98E2-0A44EDA55D4C}"/>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7" name="TextBox 16">
                <a:extLst>
                  <a:ext uri="{FF2B5EF4-FFF2-40B4-BE49-F238E27FC236}">
                    <a16:creationId xmlns:a16="http://schemas.microsoft.com/office/drawing/2014/main" id="{F725B593-E91B-4F2A-AF32-B38E4F6027AD}"/>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9" name="TextBox 18">
                <a:extLst>
                  <a:ext uri="{FF2B5EF4-FFF2-40B4-BE49-F238E27FC236}">
                    <a16:creationId xmlns:a16="http://schemas.microsoft.com/office/drawing/2014/main" id="{93EB8EB6-AC79-4AB6-9E14-F3A25D249836}"/>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10" name="Rectangle 9">
              <a:extLst>
                <a:ext uri="{FF2B5EF4-FFF2-40B4-BE49-F238E27FC236}">
                  <a16:creationId xmlns:a16="http://schemas.microsoft.com/office/drawing/2014/main" id="{287BBCEC-77D6-442A-979B-96DC4BB89BCA}"/>
                </a:ext>
              </a:extLst>
            </p:cNvPr>
            <p:cNvSpPr/>
            <p:nvPr/>
          </p:nvSpPr>
          <p:spPr>
            <a:xfrm>
              <a:off x="5591235" y="2066"/>
              <a:ext cx="2574327"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TextBox 19">
            <a:extLst>
              <a:ext uri="{FF2B5EF4-FFF2-40B4-BE49-F238E27FC236}">
                <a16:creationId xmlns:a16="http://schemas.microsoft.com/office/drawing/2014/main" id="{07A1657F-4A31-41DB-915E-E6FB39382842}"/>
              </a:ext>
            </a:extLst>
          </p:cNvPr>
          <p:cNvSpPr txBox="1"/>
          <p:nvPr/>
        </p:nvSpPr>
        <p:spPr>
          <a:xfrm>
            <a:off x="6412760" y="1367850"/>
            <a:ext cx="5620895" cy="1569660"/>
          </a:xfrm>
          <a:prstGeom prst="rect">
            <a:avLst/>
          </a:prstGeom>
          <a:noFill/>
        </p:spPr>
        <p:txBody>
          <a:bodyPr wrap="square" rtlCol="0">
            <a:spAutoFit/>
          </a:bodyPr>
          <a:lstStyle/>
          <a:p>
            <a:pPr marL="457200" indent="-457200">
              <a:buFont typeface="Arial" panose="020B0604020202020204" pitchFamily="34" charset="0"/>
              <a:buChar char="•"/>
            </a:pPr>
            <a:r>
              <a:rPr lang="en-US" sz="3200" dirty="0"/>
              <a:t>Sills: structures close to land that slow incoming waves and protect the marsh</a:t>
            </a:r>
          </a:p>
        </p:txBody>
      </p:sp>
      <p:pic>
        <p:nvPicPr>
          <p:cNvPr id="25" name="Picture 2" descr="living shoreline restoration project">
            <a:extLst>
              <a:ext uri="{FF2B5EF4-FFF2-40B4-BE49-F238E27FC236}">
                <a16:creationId xmlns:a16="http://schemas.microsoft.com/office/drawing/2014/main" id="{491C12AA-5BE8-415A-9414-D422844E068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1102" r="6713" b="24328"/>
          <a:stretch/>
        </p:blipFill>
        <p:spPr bwMode="auto">
          <a:xfrm flipH="1">
            <a:off x="6037671" y="2947899"/>
            <a:ext cx="6154329" cy="3920490"/>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4A66D3C5-B93E-4E29-9CD2-B1D5F0411199}"/>
              </a:ext>
            </a:extLst>
          </p:cNvPr>
          <p:cNvSpPr txBox="1"/>
          <p:nvPr/>
        </p:nvSpPr>
        <p:spPr>
          <a:xfrm>
            <a:off x="9072371" y="6522602"/>
            <a:ext cx="3137269" cy="307777"/>
          </a:xfrm>
          <a:prstGeom prst="rect">
            <a:avLst/>
          </a:prstGeom>
          <a:noFill/>
        </p:spPr>
        <p:txBody>
          <a:bodyPr wrap="none" rtlCol="0">
            <a:spAutoFit/>
          </a:bodyPr>
          <a:lstStyle/>
          <a:p>
            <a:r>
              <a:rPr lang="en-US" sz="1400" dirty="0">
                <a:solidFill>
                  <a:schemeClr val="bg1"/>
                </a:solidFill>
              </a:rPr>
              <a:t>Photo credit: Carter Smith, NC Sea Grant</a:t>
            </a:r>
          </a:p>
        </p:txBody>
      </p:sp>
      <p:sp>
        <p:nvSpPr>
          <p:cNvPr id="27" name="Rectangle 26">
            <a:extLst>
              <a:ext uri="{FF2B5EF4-FFF2-40B4-BE49-F238E27FC236}">
                <a16:creationId xmlns:a16="http://schemas.microsoft.com/office/drawing/2014/main" id="{61882384-A962-413C-BC08-17ABD294E455}"/>
              </a:ext>
            </a:extLst>
          </p:cNvPr>
          <p:cNvSpPr/>
          <p:nvPr/>
        </p:nvSpPr>
        <p:spPr>
          <a:xfrm rot="19654998">
            <a:off x="6892857" y="3972580"/>
            <a:ext cx="1576073" cy="1446550"/>
          </a:xfrm>
          <a:prstGeom prst="rect">
            <a:avLst/>
          </a:prstGeom>
          <a:noFill/>
        </p:spPr>
        <p:txBody>
          <a:bodyPr wrap="none" lIns="91440" tIns="45720" rIns="91440" bIns="45720">
            <a:prstTxWarp prst="textFadeRight">
              <a:avLst/>
            </a:prstTxWarp>
            <a:spAutoFit/>
          </a:bodyPr>
          <a:lstStyle/>
          <a:p>
            <a:pPr algn="ctr"/>
            <a:r>
              <a:rPr lang="en-US" sz="8800" b="1" cap="none" spc="50" dirty="0">
                <a:ln w="0"/>
                <a:solidFill>
                  <a:srgbClr val="FFFF00"/>
                </a:solidFill>
                <a:effectLst>
                  <a:innerShdw blurRad="63500" dist="50800" dir="13500000">
                    <a:srgbClr val="000000">
                      <a:alpha val="50000"/>
                    </a:srgbClr>
                  </a:innerShdw>
                </a:effectLst>
              </a:rPr>
              <a:t>Sill</a:t>
            </a:r>
          </a:p>
        </p:txBody>
      </p:sp>
      <p:sp>
        <p:nvSpPr>
          <p:cNvPr id="2" name="TextBox 1">
            <a:extLst>
              <a:ext uri="{FF2B5EF4-FFF2-40B4-BE49-F238E27FC236}">
                <a16:creationId xmlns:a16="http://schemas.microsoft.com/office/drawing/2014/main" id="{D5BE42AA-10A7-4CF0-B12B-C783C2A87E47}"/>
              </a:ext>
            </a:extLst>
          </p:cNvPr>
          <p:cNvSpPr txBox="1"/>
          <p:nvPr/>
        </p:nvSpPr>
        <p:spPr>
          <a:xfrm>
            <a:off x="-1" y="1255128"/>
            <a:ext cx="12164991" cy="1815882"/>
          </a:xfrm>
          <a:prstGeom prst="rect">
            <a:avLst/>
          </a:prstGeom>
          <a:solidFill>
            <a:srgbClr val="FF0000"/>
          </a:solidFill>
          <a:ln>
            <a:noFill/>
          </a:ln>
        </p:spPr>
        <p:txBody>
          <a:bodyPr wrap="square" rtlCol="0">
            <a:spAutoFit/>
          </a:bodyPr>
          <a:lstStyle/>
          <a:p>
            <a:pPr algn="ctr"/>
            <a:r>
              <a:rPr lang="en-US" sz="2800" dirty="0">
                <a:solidFill>
                  <a:schemeClr val="bg1"/>
                </a:solidFill>
              </a:rPr>
              <a:t>ANSWER ON YOUR HANDOUT:</a:t>
            </a:r>
          </a:p>
          <a:p>
            <a:pPr algn="ctr"/>
            <a:r>
              <a:rPr lang="en-US" sz="2800" dirty="0">
                <a:solidFill>
                  <a:schemeClr val="bg1"/>
                </a:solidFill>
              </a:rPr>
              <a:t>4) Imagine the marsh that you are trying to save is being eroded quickly because of high wave energy. Which restoration strategy do you think would be better at protecting your marsh: thin-layer placements every 15 years OR a sill? </a:t>
            </a:r>
          </a:p>
        </p:txBody>
      </p:sp>
    </p:spTree>
    <p:extLst>
      <p:ext uri="{BB962C8B-B14F-4D97-AF65-F5344CB8AC3E}">
        <p14:creationId xmlns:p14="http://schemas.microsoft.com/office/powerpoint/2010/main" val="4643930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0/0f/Salt_marsh%2C_Core_Banks.jpg">
            <a:extLst>
              <a:ext uri="{FF2B5EF4-FFF2-40B4-BE49-F238E27FC236}">
                <a16:creationId xmlns:a16="http://schemas.microsoft.com/office/drawing/2014/main" id="{31EAB000-75DD-40C2-AB3E-A11C90C2A49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 b="492"/>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C1C46E9-847F-3F44-89DE-BFD7375C660C}"/>
              </a:ext>
            </a:extLst>
          </p:cNvPr>
          <p:cNvSpPr txBox="1"/>
          <p:nvPr/>
        </p:nvSpPr>
        <p:spPr>
          <a:xfrm>
            <a:off x="0" y="432864"/>
            <a:ext cx="12192000" cy="6555641"/>
          </a:xfrm>
          <a:prstGeom prst="rect">
            <a:avLst/>
          </a:prstGeom>
          <a:solidFill>
            <a:srgbClr val="E2F0D9">
              <a:alpha val="60000"/>
            </a:srgbClr>
          </a:solidFill>
        </p:spPr>
        <p:txBody>
          <a:bodyPr wrap="square" rtlCol="0">
            <a:spAutoFit/>
          </a:bodyPr>
          <a:lstStyle/>
          <a:p>
            <a:pPr algn="ctr"/>
            <a:endParaRPr lang="en-US" sz="2000" b="1" dirty="0">
              <a:solidFill>
                <a:sysClr val="windowText" lastClr="000000"/>
              </a:solidFill>
            </a:endParaRPr>
          </a:p>
          <a:p>
            <a:pPr algn="ctr"/>
            <a:endParaRPr lang="en-US" sz="3600" b="1" dirty="0">
              <a:solidFill>
                <a:sysClr val="windowText" lastClr="000000"/>
              </a:solidFill>
            </a:endParaRPr>
          </a:p>
          <a:p>
            <a:pPr algn="ctr"/>
            <a:r>
              <a:rPr lang="en-US" sz="3600" b="1" dirty="0">
                <a:solidFill>
                  <a:sysClr val="windowText" lastClr="000000"/>
                </a:solidFill>
              </a:rPr>
              <a:t>Today, you will explore how these salt marshes restorations affect a marsh experiencing sea-level rise and erosion.</a:t>
            </a:r>
          </a:p>
          <a:p>
            <a:pPr algn="ctr"/>
            <a:endParaRPr lang="en-US" sz="3600" b="1" dirty="0">
              <a:solidFill>
                <a:sysClr val="windowText" lastClr="000000"/>
              </a:solidFill>
            </a:endParaRPr>
          </a:p>
          <a:p>
            <a:pPr algn="ctr"/>
            <a:endParaRPr lang="en-US" sz="3600" b="1" dirty="0">
              <a:solidFill>
                <a:sysClr val="windowText" lastClr="000000"/>
              </a:solidFill>
            </a:endParaRPr>
          </a:p>
          <a:p>
            <a:pPr algn="ctr"/>
            <a:endParaRPr lang="en-US" sz="3600" b="1" dirty="0">
              <a:solidFill>
                <a:sysClr val="windowText" lastClr="000000"/>
              </a:solidFill>
            </a:endParaRPr>
          </a:p>
          <a:p>
            <a:pPr algn="ctr"/>
            <a:endParaRPr lang="en-US" sz="3600" b="1" dirty="0">
              <a:solidFill>
                <a:sysClr val="windowText" lastClr="000000"/>
              </a:solidFill>
            </a:endParaRPr>
          </a:p>
          <a:p>
            <a:pPr algn="ctr"/>
            <a:endParaRPr lang="en-US" sz="3600" b="1" dirty="0">
              <a:solidFill>
                <a:sysClr val="windowText" lastClr="000000"/>
              </a:solidFill>
            </a:endParaRPr>
          </a:p>
          <a:p>
            <a:pPr algn="ctr"/>
            <a:endParaRPr lang="en-US" sz="3600" b="1" dirty="0">
              <a:solidFill>
                <a:sysClr val="windowText" lastClr="000000"/>
              </a:solidFill>
            </a:endParaRPr>
          </a:p>
          <a:p>
            <a:pPr algn="ctr"/>
            <a:endParaRPr lang="en-US" sz="3600" b="1" dirty="0">
              <a:solidFill>
                <a:sysClr val="windowText" lastClr="000000"/>
              </a:solidFill>
            </a:endParaRPr>
          </a:p>
          <a:p>
            <a:pPr marL="571500" indent="-571500">
              <a:buFont typeface="Arial" panose="020B0604020202020204" pitchFamily="34" charset="0"/>
              <a:buChar char="•"/>
            </a:pPr>
            <a:endParaRPr lang="en-US" sz="2000" b="1" dirty="0">
              <a:solidFill>
                <a:sysClr val="windowText" lastClr="000000"/>
              </a:solidFill>
              <a:effectLst/>
              <a:latin typeface="Calibri" panose="020F0502020204030204" pitchFamily="34" charset="0"/>
              <a:ea typeface="Times New Roman" panose="02020603050405020304" pitchFamily="18" charset="0"/>
              <a:cs typeface="Calibri" panose="020F0502020204030204" pitchFamily="34" charset="0"/>
            </a:endParaRPr>
          </a:p>
          <a:p>
            <a:pPr marL="571500" indent="-571500">
              <a:buFont typeface="Arial" panose="020B0604020202020204" pitchFamily="34" charset="0"/>
              <a:buChar char="•"/>
            </a:pPr>
            <a:endParaRPr lang="en-US" sz="2000" b="1" dirty="0">
              <a:solidFill>
                <a:sysClr val="windowText" lastClr="000000"/>
              </a:solidFill>
              <a:effectLst/>
              <a:latin typeface="Calibri" panose="020F0502020204030204" pitchFamily="34" charset="0"/>
              <a:ea typeface="Times New Roman" panose="02020603050405020304" pitchFamily="18" charset="0"/>
              <a:cs typeface="Calibri" panose="020F0502020204030204" pitchFamily="34" charset="0"/>
            </a:endParaRPr>
          </a:p>
        </p:txBody>
      </p:sp>
      <p:cxnSp>
        <p:nvCxnSpPr>
          <p:cNvPr id="8" name="Straight Connector 7">
            <a:extLst>
              <a:ext uri="{FF2B5EF4-FFF2-40B4-BE49-F238E27FC236}">
                <a16:creationId xmlns:a16="http://schemas.microsoft.com/office/drawing/2014/main" id="{C52BB3F7-6105-2748-A2D2-986ADB6ED92D}"/>
              </a:ext>
            </a:extLst>
          </p:cNvPr>
          <p:cNvCxnSpPr>
            <a:cxnSpLocks/>
          </p:cNvCxnSpPr>
          <p:nvPr/>
        </p:nvCxnSpPr>
        <p:spPr>
          <a:xfrm>
            <a:off x="2130972" y="2713427"/>
            <a:ext cx="7930055"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E8A92E3A-ABEA-4199-B8EF-0F061100609E}"/>
              </a:ext>
            </a:extLst>
          </p:cNvPr>
          <p:cNvSpPr txBox="1"/>
          <p:nvPr/>
        </p:nvSpPr>
        <p:spPr>
          <a:xfrm>
            <a:off x="0" y="6526790"/>
            <a:ext cx="11521440" cy="369332"/>
          </a:xfrm>
          <a:prstGeom prst="rect">
            <a:avLst/>
          </a:prstGeom>
          <a:noFill/>
        </p:spPr>
        <p:txBody>
          <a:bodyPr wrap="square" rtlCol="0">
            <a:spAutoFit/>
          </a:bodyPr>
          <a:lstStyle/>
          <a:p>
            <a:r>
              <a:rPr lang="en-US" dirty="0"/>
              <a:t>Photo information: Core Banks, NC; taken by John </a:t>
            </a:r>
            <a:r>
              <a:rPr lang="en-US" dirty="0" err="1"/>
              <a:t>Buie</a:t>
            </a:r>
            <a:r>
              <a:rPr lang="en-US" dirty="0"/>
              <a:t>, under Creative Commons Attribution 2.0 Generic license.</a:t>
            </a:r>
          </a:p>
        </p:txBody>
      </p:sp>
      <p:grpSp>
        <p:nvGrpSpPr>
          <p:cNvPr id="15" name="Group 14">
            <a:extLst>
              <a:ext uri="{FF2B5EF4-FFF2-40B4-BE49-F238E27FC236}">
                <a16:creationId xmlns:a16="http://schemas.microsoft.com/office/drawing/2014/main" id="{33BDCB44-0BA4-47D1-A41E-5979C92AFEE6}"/>
              </a:ext>
            </a:extLst>
          </p:cNvPr>
          <p:cNvGrpSpPr/>
          <p:nvPr/>
        </p:nvGrpSpPr>
        <p:grpSpPr>
          <a:xfrm>
            <a:off x="0" y="-28801"/>
            <a:ext cx="12164991" cy="504023"/>
            <a:chOff x="0" y="-28801"/>
            <a:chExt cx="12164991" cy="504023"/>
          </a:xfrm>
        </p:grpSpPr>
        <p:grpSp>
          <p:nvGrpSpPr>
            <p:cNvPr id="16" name="Group 15">
              <a:extLst>
                <a:ext uri="{FF2B5EF4-FFF2-40B4-BE49-F238E27FC236}">
                  <a16:creationId xmlns:a16="http://schemas.microsoft.com/office/drawing/2014/main" id="{51DC62C4-27F6-4627-97E8-31F1F7B32C4C}"/>
                </a:ext>
              </a:extLst>
            </p:cNvPr>
            <p:cNvGrpSpPr/>
            <p:nvPr/>
          </p:nvGrpSpPr>
          <p:grpSpPr>
            <a:xfrm>
              <a:off x="0" y="-28801"/>
              <a:ext cx="12164991" cy="475568"/>
              <a:chOff x="0" y="-28801"/>
              <a:chExt cx="12164991" cy="475568"/>
            </a:xfrm>
          </p:grpSpPr>
          <p:sp>
            <p:nvSpPr>
              <p:cNvPr id="18" name="TextBox 17">
                <a:extLst>
                  <a:ext uri="{FF2B5EF4-FFF2-40B4-BE49-F238E27FC236}">
                    <a16:creationId xmlns:a16="http://schemas.microsoft.com/office/drawing/2014/main" id="{431B638F-30D6-4067-A381-4BB50D96D145}"/>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9" name="TextBox 18">
                <a:extLst>
                  <a:ext uri="{FF2B5EF4-FFF2-40B4-BE49-F238E27FC236}">
                    <a16:creationId xmlns:a16="http://schemas.microsoft.com/office/drawing/2014/main" id="{61056C50-AE13-4D7D-B586-76D02A03B19F}"/>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20" name="TextBox 19">
                <a:extLst>
                  <a:ext uri="{FF2B5EF4-FFF2-40B4-BE49-F238E27FC236}">
                    <a16:creationId xmlns:a16="http://schemas.microsoft.com/office/drawing/2014/main" id="{A055F7C0-7CF9-44CA-9CD1-FEEA5ABC35F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21" name="TextBox 20">
                <a:extLst>
                  <a:ext uri="{FF2B5EF4-FFF2-40B4-BE49-F238E27FC236}">
                    <a16:creationId xmlns:a16="http://schemas.microsoft.com/office/drawing/2014/main" id="{9F90836F-3FD9-44B4-B295-6C294AA52E7A}"/>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22" name="TextBox 21">
                <a:extLst>
                  <a:ext uri="{FF2B5EF4-FFF2-40B4-BE49-F238E27FC236}">
                    <a16:creationId xmlns:a16="http://schemas.microsoft.com/office/drawing/2014/main" id="{0B218F93-8AD4-41AC-8C28-813D70C19B91}"/>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17" name="Rectangle 16">
              <a:extLst>
                <a:ext uri="{FF2B5EF4-FFF2-40B4-BE49-F238E27FC236}">
                  <a16:creationId xmlns:a16="http://schemas.microsoft.com/office/drawing/2014/main" id="{E09123EE-672A-4085-8887-AE06D443158D}"/>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940330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0/0f/Salt_marsh%2C_Core_Banks.jpg">
            <a:extLst>
              <a:ext uri="{FF2B5EF4-FFF2-40B4-BE49-F238E27FC236}">
                <a16:creationId xmlns:a16="http://schemas.microsoft.com/office/drawing/2014/main" id="{31EAB000-75DD-40C2-AB3E-A11C90C2A49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 b="492"/>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C1C46E9-847F-3F44-89DE-BFD7375C660C}"/>
              </a:ext>
            </a:extLst>
          </p:cNvPr>
          <p:cNvSpPr txBox="1"/>
          <p:nvPr/>
        </p:nvSpPr>
        <p:spPr>
          <a:xfrm>
            <a:off x="0" y="432864"/>
            <a:ext cx="12192000" cy="6555641"/>
          </a:xfrm>
          <a:prstGeom prst="rect">
            <a:avLst/>
          </a:prstGeom>
          <a:solidFill>
            <a:srgbClr val="E2F0D9">
              <a:alpha val="60000"/>
            </a:srgbClr>
          </a:solidFill>
        </p:spPr>
        <p:txBody>
          <a:bodyPr wrap="square" rtlCol="0">
            <a:spAutoFit/>
          </a:bodyPr>
          <a:lstStyle/>
          <a:p>
            <a:pPr algn="ctr"/>
            <a:endParaRPr lang="en-US" sz="2000" b="1" dirty="0">
              <a:solidFill>
                <a:sysClr val="windowText" lastClr="000000"/>
              </a:solidFill>
            </a:endParaRPr>
          </a:p>
          <a:p>
            <a:pPr algn="ctr"/>
            <a:endParaRPr lang="en-US" sz="3600" b="1" dirty="0">
              <a:solidFill>
                <a:sysClr val="windowText" lastClr="000000"/>
              </a:solidFill>
            </a:endParaRPr>
          </a:p>
          <a:p>
            <a:pPr algn="ctr"/>
            <a:r>
              <a:rPr lang="en-US" sz="3600" b="1" dirty="0">
                <a:solidFill>
                  <a:schemeClr val="bg2">
                    <a:lumMod val="50000"/>
                  </a:schemeClr>
                </a:solidFill>
              </a:rPr>
              <a:t>Today, you will explore how these salt marshes restorations affect a marsh experiencing sea-level rise and erosion.</a:t>
            </a:r>
          </a:p>
          <a:p>
            <a:pPr algn="ctr"/>
            <a:endParaRPr lang="en-US" sz="3600" b="1" dirty="0">
              <a:solidFill>
                <a:sysClr val="windowText" lastClr="000000"/>
              </a:solidFill>
            </a:endParaRPr>
          </a:p>
          <a:p>
            <a:pPr algn="ctr"/>
            <a:r>
              <a:rPr lang="en-US" sz="3600" b="1" dirty="0">
                <a:solidFill>
                  <a:sysClr val="windowText" lastClr="000000"/>
                </a:solidFill>
              </a:rPr>
              <a:t>To do this you will use a numerical model</a:t>
            </a:r>
            <a:endParaRPr lang="en-US" sz="3600" b="1" dirty="0">
              <a:solidFill>
                <a:sysClr val="windowText" lastClr="000000"/>
              </a:solidFill>
              <a:latin typeface="Calibri" panose="020F0502020204030204" pitchFamily="34" charset="0"/>
              <a:ea typeface="Times New Roman" panose="02020603050405020304" pitchFamily="18" charset="0"/>
              <a:cs typeface="Calibri" panose="020F0502020204030204" pitchFamily="34" charset="0"/>
            </a:endParaRPr>
          </a:p>
          <a:p>
            <a:pPr algn="ctr"/>
            <a:endParaRPr lang="en-US" sz="3600" b="1" dirty="0">
              <a:solidFill>
                <a:sysClr val="windowText" lastClr="000000"/>
              </a:solidFill>
              <a:latin typeface="Calibri" panose="020F0502020204030204" pitchFamily="34" charset="0"/>
              <a:ea typeface="Times New Roman" panose="02020603050405020304" pitchFamily="18" charset="0"/>
              <a:cs typeface="Calibri" panose="020F0502020204030204" pitchFamily="34" charset="0"/>
            </a:endParaRPr>
          </a:p>
          <a:p>
            <a:pPr algn="ctr"/>
            <a:r>
              <a:rPr lang="en-US" sz="3600" b="1" dirty="0">
                <a:solidFill>
                  <a:sysClr val="windowText" lastClr="000000"/>
                </a:solidFill>
                <a:effectLst/>
                <a:latin typeface="Calibri" panose="020F0502020204030204" pitchFamily="34" charset="0"/>
                <a:ea typeface="Times New Roman" panose="02020603050405020304" pitchFamily="18" charset="0"/>
                <a:cs typeface="Calibri" panose="020F0502020204030204" pitchFamily="34" charset="0"/>
              </a:rPr>
              <a:t>Numerical model: </a:t>
            </a:r>
          </a:p>
          <a:p>
            <a:pPr marL="571500" indent="-571500">
              <a:buFont typeface="Arial" panose="020B0604020202020204" pitchFamily="34" charset="0"/>
              <a:buChar char="•"/>
            </a:pPr>
            <a:r>
              <a:rPr lang="en-US" sz="3600" b="1" dirty="0"/>
              <a:t>a simplification of a real-world system</a:t>
            </a:r>
          </a:p>
          <a:p>
            <a:pPr marL="571500" indent="-571500">
              <a:buFont typeface="Arial" panose="020B0604020202020204" pitchFamily="34" charset="0"/>
              <a:buChar char="•"/>
            </a:pPr>
            <a:r>
              <a:rPr lang="en-US" sz="3600" b="1" dirty="0"/>
              <a:t>uses equations to simulate a response to changing conditions </a:t>
            </a:r>
          </a:p>
          <a:p>
            <a:pPr marL="571500" indent="-571500">
              <a:buFont typeface="Arial" panose="020B0604020202020204" pitchFamily="34" charset="0"/>
              <a:buChar char="•"/>
            </a:pPr>
            <a:endParaRPr lang="en-US" sz="2000" b="1" dirty="0">
              <a:solidFill>
                <a:sysClr val="windowText" lastClr="000000"/>
              </a:solidFill>
              <a:effectLst/>
              <a:latin typeface="Calibri" panose="020F0502020204030204" pitchFamily="34" charset="0"/>
              <a:ea typeface="Times New Roman" panose="02020603050405020304" pitchFamily="18" charset="0"/>
              <a:cs typeface="Calibri" panose="020F0502020204030204" pitchFamily="34" charset="0"/>
            </a:endParaRPr>
          </a:p>
          <a:p>
            <a:pPr marL="571500" indent="-571500">
              <a:buFont typeface="Arial" panose="020B0604020202020204" pitchFamily="34" charset="0"/>
              <a:buChar char="•"/>
            </a:pPr>
            <a:endParaRPr lang="en-US" sz="2000" b="1" dirty="0">
              <a:solidFill>
                <a:sysClr val="windowText" lastClr="000000"/>
              </a:solidFill>
              <a:effectLst/>
              <a:latin typeface="Calibri" panose="020F0502020204030204" pitchFamily="34" charset="0"/>
              <a:ea typeface="Times New Roman" panose="02020603050405020304" pitchFamily="18" charset="0"/>
              <a:cs typeface="Calibri" panose="020F0502020204030204" pitchFamily="34" charset="0"/>
            </a:endParaRPr>
          </a:p>
        </p:txBody>
      </p:sp>
      <p:cxnSp>
        <p:nvCxnSpPr>
          <p:cNvPr id="5" name="Straight Connector 4">
            <a:extLst>
              <a:ext uri="{FF2B5EF4-FFF2-40B4-BE49-F238E27FC236}">
                <a16:creationId xmlns:a16="http://schemas.microsoft.com/office/drawing/2014/main" id="{87798992-6CF6-ED43-BD05-400F639ECF41}"/>
              </a:ext>
            </a:extLst>
          </p:cNvPr>
          <p:cNvCxnSpPr>
            <a:cxnSpLocks/>
          </p:cNvCxnSpPr>
          <p:nvPr/>
        </p:nvCxnSpPr>
        <p:spPr>
          <a:xfrm>
            <a:off x="2130972" y="3809325"/>
            <a:ext cx="7930055"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C52BB3F7-6105-2748-A2D2-986ADB6ED92D}"/>
              </a:ext>
            </a:extLst>
          </p:cNvPr>
          <p:cNvCxnSpPr>
            <a:cxnSpLocks/>
          </p:cNvCxnSpPr>
          <p:nvPr/>
        </p:nvCxnSpPr>
        <p:spPr>
          <a:xfrm>
            <a:off x="2130972" y="2713427"/>
            <a:ext cx="7930055"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E8A92E3A-ABEA-4199-B8EF-0F061100609E}"/>
              </a:ext>
            </a:extLst>
          </p:cNvPr>
          <p:cNvSpPr txBox="1"/>
          <p:nvPr/>
        </p:nvSpPr>
        <p:spPr>
          <a:xfrm>
            <a:off x="0" y="6526790"/>
            <a:ext cx="11521440" cy="369332"/>
          </a:xfrm>
          <a:prstGeom prst="rect">
            <a:avLst/>
          </a:prstGeom>
          <a:noFill/>
        </p:spPr>
        <p:txBody>
          <a:bodyPr wrap="square" rtlCol="0">
            <a:spAutoFit/>
          </a:bodyPr>
          <a:lstStyle/>
          <a:p>
            <a:r>
              <a:rPr lang="en-US" dirty="0"/>
              <a:t>Photo information: Core Banks, NC; taken by John </a:t>
            </a:r>
            <a:r>
              <a:rPr lang="en-US" dirty="0" err="1"/>
              <a:t>Buie</a:t>
            </a:r>
            <a:r>
              <a:rPr lang="en-US" dirty="0"/>
              <a:t>, under Creative Commons Attribution 2.0 Generic license.</a:t>
            </a:r>
          </a:p>
        </p:txBody>
      </p:sp>
      <p:grpSp>
        <p:nvGrpSpPr>
          <p:cNvPr id="15" name="Group 14">
            <a:extLst>
              <a:ext uri="{FF2B5EF4-FFF2-40B4-BE49-F238E27FC236}">
                <a16:creationId xmlns:a16="http://schemas.microsoft.com/office/drawing/2014/main" id="{33BDCB44-0BA4-47D1-A41E-5979C92AFEE6}"/>
              </a:ext>
            </a:extLst>
          </p:cNvPr>
          <p:cNvGrpSpPr/>
          <p:nvPr/>
        </p:nvGrpSpPr>
        <p:grpSpPr>
          <a:xfrm>
            <a:off x="0" y="-28801"/>
            <a:ext cx="12164991" cy="504023"/>
            <a:chOff x="0" y="-28801"/>
            <a:chExt cx="12164991" cy="504023"/>
          </a:xfrm>
        </p:grpSpPr>
        <p:grpSp>
          <p:nvGrpSpPr>
            <p:cNvPr id="16" name="Group 15">
              <a:extLst>
                <a:ext uri="{FF2B5EF4-FFF2-40B4-BE49-F238E27FC236}">
                  <a16:creationId xmlns:a16="http://schemas.microsoft.com/office/drawing/2014/main" id="{51DC62C4-27F6-4627-97E8-31F1F7B32C4C}"/>
                </a:ext>
              </a:extLst>
            </p:cNvPr>
            <p:cNvGrpSpPr/>
            <p:nvPr/>
          </p:nvGrpSpPr>
          <p:grpSpPr>
            <a:xfrm>
              <a:off x="0" y="-28801"/>
              <a:ext cx="12164991" cy="475568"/>
              <a:chOff x="0" y="-28801"/>
              <a:chExt cx="12164991" cy="475568"/>
            </a:xfrm>
          </p:grpSpPr>
          <p:sp>
            <p:nvSpPr>
              <p:cNvPr id="18" name="TextBox 17">
                <a:extLst>
                  <a:ext uri="{FF2B5EF4-FFF2-40B4-BE49-F238E27FC236}">
                    <a16:creationId xmlns:a16="http://schemas.microsoft.com/office/drawing/2014/main" id="{431B638F-30D6-4067-A381-4BB50D96D145}"/>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9" name="TextBox 18">
                <a:extLst>
                  <a:ext uri="{FF2B5EF4-FFF2-40B4-BE49-F238E27FC236}">
                    <a16:creationId xmlns:a16="http://schemas.microsoft.com/office/drawing/2014/main" id="{61056C50-AE13-4D7D-B586-76D02A03B19F}"/>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20" name="TextBox 19">
                <a:extLst>
                  <a:ext uri="{FF2B5EF4-FFF2-40B4-BE49-F238E27FC236}">
                    <a16:creationId xmlns:a16="http://schemas.microsoft.com/office/drawing/2014/main" id="{A055F7C0-7CF9-44CA-9CD1-FEEA5ABC35F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21" name="TextBox 20">
                <a:extLst>
                  <a:ext uri="{FF2B5EF4-FFF2-40B4-BE49-F238E27FC236}">
                    <a16:creationId xmlns:a16="http://schemas.microsoft.com/office/drawing/2014/main" id="{9F90836F-3FD9-44B4-B295-6C294AA52E7A}"/>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22" name="TextBox 21">
                <a:extLst>
                  <a:ext uri="{FF2B5EF4-FFF2-40B4-BE49-F238E27FC236}">
                    <a16:creationId xmlns:a16="http://schemas.microsoft.com/office/drawing/2014/main" id="{0B218F93-8AD4-41AC-8C28-813D70C19B91}"/>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17" name="Rectangle 16">
              <a:extLst>
                <a:ext uri="{FF2B5EF4-FFF2-40B4-BE49-F238E27FC236}">
                  <a16:creationId xmlns:a16="http://schemas.microsoft.com/office/drawing/2014/main" id="{E09123EE-672A-4085-8887-AE06D443158D}"/>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146049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604885-9562-4101-9FC8-FCD301E2D46F}"/>
              </a:ext>
            </a:extLst>
          </p:cNvPr>
          <p:cNvSpPr txBox="1"/>
          <p:nvPr/>
        </p:nvSpPr>
        <p:spPr>
          <a:xfrm>
            <a:off x="226351" y="713234"/>
            <a:ext cx="6990877" cy="1384995"/>
          </a:xfrm>
          <a:prstGeom prst="rect">
            <a:avLst/>
          </a:prstGeom>
          <a:noFill/>
        </p:spPr>
        <p:txBody>
          <a:bodyPr wrap="square" rtlCol="0">
            <a:spAutoFit/>
          </a:bodyPr>
          <a:lstStyle/>
          <a:p>
            <a:pPr marL="457200" indent="-457200">
              <a:buAutoNum type="arabicPeriod"/>
            </a:pPr>
            <a:r>
              <a:rPr lang="en-US" sz="2800" dirty="0"/>
              <a:t>Model inputs are what you control</a:t>
            </a:r>
          </a:p>
          <a:p>
            <a:pPr marL="914400" lvl="1" indent="-457200">
              <a:buFont typeface="Arial" panose="020B0604020202020204" pitchFamily="34" charset="0"/>
              <a:buChar char="•"/>
            </a:pPr>
            <a:r>
              <a:rPr lang="en-US" sz="2800" dirty="0"/>
              <a:t>Model inputs ≈</a:t>
            </a:r>
            <a:r>
              <a:rPr lang="en-US" dirty="0"/>
              <a:t> </a:t>
            </a:r>
            <a:r>
              <a:rPr lang="en-US" sz="2800" dirty="0"/>
              <a:t>independent variables </a:t>
            </a:r>
            <a:r>
              <a:rPr lang="en-US" sz="2800" u="sng" dirty="0"/>
              <a:t>or</a:t>
            </a:r>
            <a:r>
              <a:rPr lang="en-US" sz="2800" dirty="0"/>
              <a:t> the constants in a modeling experiment.</a:t>
            </a:r>
          </a:p>
        </p:txBody>
      </p:sp>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a:extLst>
              <a:ext uri="{FF2B5EF4-FFF2-40B4-BE49-F238E27FC236}">
                <a16:creationId xmlns:a16="http://schemas.microsoft.com/office/drawing/2014/main" id="{63165561-5264-4486-8CBB-3BF7EC9136EF}"/>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Tree>
    <p:extLst>
      <p:ext uri="{BB962C8B-B14F-4D97-AF65-F5344CB8AC3E}">
        <p14:creationId xmlns:p14="http://schemas.microsoft.com/office/powerpoint/2010/main" val="16798985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604885-9562-4101-9FC8-FCD301E2D46F}"/>
              </a:ext>
            </a:extLst>
          </p:cNvPr>
          <p:cNvSpPr txBox="1"/>
          <p:nvPr/>
        </p:nvSpPr>
        <p:spPr>
          <a:xfrm>
            <a:off x="226351" y="713234"/>
            <a:ext cx="6990877" cy="2246769"/>
          </a:xfrm>
          <a:prstGeom prst="rect">
            <a:avLst/>
          </a:prstGeom>
          <a:noFill/>
        </p:spPr>
        <p:txBody>
          <a:bodyPr wrap="square" rtlCol="0">
            <a:spAutoFit/>
          </a:bodyPr>
          <a:lstStyle/>
          <a:p>
            <a:pPr marL="457200" indent="-457200">
              <a:buAutoNum type="arabicPeriod"/>
            </a:pPr>
            <a:r>
              <a:rPr lang="en-US" sz="2800" dirty="0"/>
              <a:t>Model inputs are what you control</a:t>
            </a:r>
          </a:p>
          <a:p>
            <a:pPr marL="914400" lvl="1" indent="-457200">
              <a:buFont typeface="Arial" panose="020B0604020202020204" pitchFamily="34" charset="0"/>
              <a:buChar char="•"/>
            </a:pPr>
            <a:r>
              <a:rPr lang="en-US" sz="2800" dirty="0"/>
              <a:t>Model inputs ≈</a:t>
            </a:r>
            <a:r>
              <a:rPr lang="en-US" dirty="0"/>
              <a:t> </a:t>
            </a:r>
            <a:r>
              <a:rPr lang="en-US" sz="2800" dirty="0"/>
              <a:t>independent variables </a:t>
            </a:r>
            <a:r>
              <a:rPr lang="en-US" sz="2800" u="sng" dirty="0"/>
              <a:t>or</a:t>
            </a:r>
            <a:r>
              <a:rPr lang="en-US" sz="2800" dirty="0"/>
              <a:t> the constants in a modeling experiment.</a:t>
            </a:r>
          </a:p>
          <a:p>
            <a:pPr marL="914400" lvl="1" indent="-457200">
              <a:buFont typeface="Arial" panose="020B0604020202020204" pitchFamily="34" charset="0"/>
              <a:buChar char="•"/>
            </a:pPr>
            <a:r>
              <a:rPr lang="en-US" sz="2800" dirty="0"/>
              <a:t>Site conditions are the constants for these experiments</a:t>
            </a:r>
          </a:p>
        </p:txBody>
      </p:sp>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a:extLst>
              <a:ext uri="{FF2B5EF4-FFF2-40B4-BE49-F238E27FC236}">
                <a16:creationId xmlns:a16="http://schemas.microsoft.com/office/drawing/2014/main" id="{63165561-5264-4486-8CBB-3BF7EC9136EF}"/>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3" name="TextBox 2">
            <a:extLst>
              <a:ext uri="{FF2B5EF4-FFF2-40B4-BE49-F238E27FC236}">
                <a16:creationId xmlns:a16="http://schemas.microsoft.com/office/drawing/2014/main" id="{BD12F584-7634-4E84-A7BF-D0345F3D7330}"/>
              </a:ext>
            </a:extLst>
          </p:cNvPr>
          <p:cNvSpPr txBox="1"/>
          <p:nvPr/>
        </p:nvSpPr>
        <p:spPr>
          <a:xfrm>
            <a:off x="7780189" y="798558"/>
            <a:ext cx="3943725" cy="1477328"/>
          </a:xfrm>
          <a:prstGeom prst="rect">
            <a:avLst/>
          </a:prstGeom>
          <a:noFill/>
          <a:ln>
            <a:solidFill>
              <a:srgbClr val="FF0000"/>
            </a:solidFill>
          </a:ln>
        </p:spPr>
        <p:txBody>
          <a:bodyPr wrap="square" rtlCol="0">
            <a:spAutoFit/>
          </a:bodyPr>
          <a:lstStyle/>
          <a:p>
            <a:pPr algn="ctr"/>
            <a:r>
              <a:rPr lang="en-US" b="1" u="sng" dirty="0"/>
              <a:t>Site conditions: </a:t>
            </a:r>
          </a:p>
          <a:p>
            <a:pPr marL="285750" indent="-285750">
              <a:buFont typeface="Arial" panose="020B0604020202020204" pitchFamily="34" charset="0"/>
              <a:buChar char="•"/>
            </a:pPr>
            <a:r>
              <a:rPr lang="en-US" dirty="0"/>
              <a:t>Rate of local sea-level rise: 2 mm yr</a:t>
            </a:r>
            <a:r>
              <a:rPr lang="en-US" baseline="30000" dirty="0"/>
              <a:t>-1</a:t>
            </a:r>
          </a:p>
          <a:p>
            <a:pPr marL="285750" indent="-285750">
              <a:buFont typeface="Arial" panose="020B0604020202020204" pitchFamily="34" charset="0"/>
              <a:buChar char="•"/>
            </a:pPr>
            <a:r>
              <a:rPr lang="en-US" dirty="0"/>
              <a:t>Rate of marsh edge erosion: 1 m yr</a:t>
            </a:r>
            <a:r>
              <a:rPr lang="en-US" baseline="30000" dirty="0"/>
              <a:t>-1</a:t>
            </a:r>
          </a:p>
          <a:p>
            <a:pPr marL="285750" indent="-285750">
              <a:buFont typeface="Arial" panose="020B0604020202020204" pitchFamily="34" charset="0"/>
              <a:buChar char="•"/>
            </a:pPr>
            <a:r>
              <a:rPr lang="en-US" dirty="0"/>
              <a:t>Suspended sediment concentration in the incoming tidal water: 20 mg L</a:t>
            </a:r>
            <a:r>
              <a:rPr lang="en-US" baseline="30000" dirty="0"/>
              <a:t>-1</a:t>
            </a:r>
          </a:p>
        </p:txBody>
      </p:sp>
    </p:spTree>
    <p:extLst>
      <p:ext uri="{BB962C8B-B14F-4D97-AF65-F5344CB8AC3E}">
        <p14:creationId xmlns:p14="http://schemas.microsoft.com/office/powerpoint/2010/main" val="42633499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604885-9562-4101-9FC8-FCD301E2D46F}"/>
              </a:ext>
            </a:extLst>
          </p:cNvPr>
          <p:cNvSpPr txBox="1"/>
          <p:nvPr/>
        </p:nvSpPr>
        <p:spPr>
          <a:xfrm>
            <a:off x="226351" y="713234"/>
            <a:ext cx="6990877" cy="2246769"/>
          </a:xfrm>
          <a:prstGeom prst="rect">
            <a:avLst/>
          </a:prstGeom>
          <a:noFill/>
        </p:spPr>
        <p:txBody>
          <a:bodyPr wrap="square" rtlCol="0">
            <a:spAutoFit/>
          </a:bodyPr>
          <a:lstStyle/>
          <a:p>
            <a:pPr marL="457200" indent="-457200">
              <a:buAutoNum type="arabicPeriod"/>
            </a:pPr>
            <a:r>
              <a:rPr lang="en-US" sz="2800" dirty="0"/>
              <a:t>Model inputs are what you control</a:t>
            </a:r>
          </a:p>
          <a:p>
            <a:pPr marL="914400" lvl="1" indent="-457200">
              <a:buFont typeface="Arial" panose="020B0604020202020204" pitchFamily="34" charset="0"/>
              <a:buChar char="•"/>
            </a:pPr>
            <a:r>
              <a:rPr lang="en-US" sz="2800" dirty="0"/>
              <a:t>Model inputs ≈</a:t>
            </a:r>
            <a:r>
              <a:rPr lang="en-US" dirty="0"/>
              <a:t> </a:t>
            </a:r>
            <a:r>
              <a:rPr lang="en-US" sz="2800" dirty="0"/>
              <a:t>independent variables </a:t>
            </a:r>
            <a:r>
              <a:rPr lang="en-US" sz="2800" u="sng" dirty="0"/>
              <a:t>or</a:t>
            </a:r>
            <a:r>
              <a:rPr lang="en-US" sz="2800" dirty="0"/>
              <a:t> the constants in a modeling experiment.</a:t>
            </a:r>
          </a:p>
          <a:p>
            <a:pPr marL="914400" lvl="1" indent="-457200">
              <a:buFont typeface="Arial" panose="020B0604020202020204" pitchFamily="34" charset="0"/>
              <a:buChar char="•"/>
            </a:pPr>
            <a:r>
              <a:rPr lang="en-US" sz="2800" dirty="0"/>
              <a:t>Site conditions are the constants for these experiments</a:t>
            </a:r>
          </a:p>
        </p:txBody>
      </p:sp>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a:extLst>
              <a:ext uri="{FF2B5EF4-FFF2-40B4-BE49-F238E27FC236}">
                <a16:creationId xmlns:a16="http://schemas.microsoft.com/office/drawing/2014/main" id="{63165561-5264-4486-8CBB-3BF7EC9136EF}"/>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grpSp>
        <p:nvGrpSpPr>
          <p:cNvPr id="4" name="Group 3">
            <a:extLst>
              <a:ext uri="{FF2B5EF4-FFF2-40B4-BE49-F238E27FC236}">
                <a16:creationId xmlns:a16="http://schemas.microsoft.com/office/drawing/2014/main" id="{3B89104F-9719-4F76-89F4-A5B256B1E40C}"/>
              </a:ext>
            </a:extLst>
          </p:cNvPr>
          <p:cNvGrpSpPr/>
          <p:nvPr/>
        </p:nvGrpSpPr>
        <p:grpSpPr>
          <a:xfrm>
            <a:off x="7401199" y="798558"/>
            <a:ext cx="4688495" cy="4209652"/>
            <a:chOff x="7401199" y="798558"/>
            <a:chExt cx="4688495" cy="4209652"/>
          </a:xfrm>
        </p:grpSpPr>
        <p:grpSp>
          <p:nvGrpSpPr>
            <p:cNvPr id="16" name="Group 15">
              <a:extLst>
                <a:ext uri="{FF2B5EF4-FFF2-40B4-BE49-F238E27FC236}">
                  <a16:creationId xmlns:a16="http://schemas.microsoft.com/office/drawing/2014/main" id="{90EA6132-E63B-42AC-A559-CA4303CFF11F}"/>
                </a:ext>
              </a:extLst>
            </p:cNvPr>
            <p:cNvGrpSpPr/>
            <p:nvPr/>
          </p:nvGrpSpPr>
          <p:grpSpPr>
            <a:xfrm>
              <a:off x="7401199" y="2630089"/>
              <a:ext cx="4680760" cy="2378121"/>
              <a:chOff x="7415285" y="1050879"/>
              <a:chExt cx="4680760" cy="2378121"/>
            </a:xfrm>
          </p:grpSpPr>
          <p:pic>
            <p:nvPicPr>
              <p:cNvPr id="17" name="Picture 16">
                <a:extLst>
                  <a:ext uri="{FF2B5EF4-FFF2-40B4-BE49-F238E27FC236}">
                    <a16:creationId xmlns:a16="http://schemas.microsoft.com/office/drawing/2014/main" id="{2E5CC499-505D-42B3-BA79-2D5207CB64E6}"/>
                  </a:ext>
                </a:extLst>
              </p:cNvPr>
              <p:cNvPicPr>
                <a:picLocks noChangeAspect="1"/>
              </p:cNvPicPr>
              <p:nvPr/>
            </p:nvPicPr>
            <p:blipFill>
              <a:blip r:embed="rId2"/>
              <a:stretch>
                <a:fillRect/>
              </a:stretch>
            </p:blipFill>
            <p:spPr>
              <a:xfrm>
                <a:off x="7415285" y="1718394"/>
                <a:ext cx="4665287" cy="1710606"/>
              </a:xfrm>
              <a:prstGeom prst="rect">
                <a:avLst/>
              </a:prstGeom>
            </p:spPr>
          </p:pic>
          <p:pic>
            <p:nvPicPr>
              <p:cNvPr id="18" name="Picture 17">
                <a:extLst>
                  <a:ext uri="{FF2B5EF4-FFF2-40B4-BE49-F238E27FC236}">
                    <a16:creationId xmlns:a16="http://schemas.microsoft.com/office/drawing/2014/main" id="{907E2B3C-9AAD-4F59-ADF6-58A4163ADF8C}"/>
                  </a:ext>
                </a:extLst>
              </p:cNvPr>
              <p:cNvPicPr>
                <a:picLocks noChangeAspect="1"/>
              </p:cNvPicPr>
              <p:nvPr/>
            </p:nvPicPr>
            <p:blipFill>
              <a:blip r:embed="rId3"/>
              <a:stretch>
                <a:fillRect/>
              </a:stretch>
            </p:blipFill>
            <p:spPr>
              <a:xfrm>
                <a:off x="7415285" y="1050879"/>
                <a:ext cx="4680760" cy="668680"/>
              </a:xfrm>
              <a:prstGeom prst="rect">
                <a:avLst/>
              </a:prstGeom>
            </p:spPr>
          </p:pic>
        </p:grpSp>
        <p:sp>
          <p:nvSpPr>
            <p:cNvPr id="3" name="TextBox 2">
              <a:extLst>
                <a:ext uri="{FF2B5EF4-FFF2-40B4-BE49-F238E27FC236}">
                  <a16:creationId xmlns:a16="http://schemas.microsoft.com/office/drawing/2014/main" id="{BD12F584-7634-4E84-A7BF-D0345F3D7330}"/>
                </a:ext>
              </a:extLst>
            </p:cNvPr>
            <p:cNvSpPr txBox="1"/>
            <p:nvPr/>
          </p:nvSpPr>
          <p:spPr>
            <a:xfrm>
              <a:off x="7780189" y="798558"/>
              <a:ext cx="3943725" cy="1477328"/>
            </a:xfrm>
            <a:prstGeom prst="rect">
              <a:avLst/>
            </a:prstGeom>
            <a:noFill/>
            <a:ln>
              <a:solidFill>
                <a:srgbClr val="FF0000"/>
              </a:solidFill>
            </a:ln>
          </p:spPr>
          <p:txBody>
            <a:bodyPr wrap="square" rtlCol="0">
              <a:spAutoFit/>
            </a:bodyPr>
            <a:lstStyle/>
            <a:p>
              <a:pPr algn="ctr"/>
              <a:r>
                <a:rPr lang="en-US" b="1" u="sng" dirty="0"/>
                <a:t>Site conditions: </a:t>
              </a:r>
            </a:p>
            <a:p>
              <a:pPr marL="285750" indent="-285750">
                <a:buFont typeface="Arial" panose="020B0604020202020204" pitchFamily="34" charset="0"/>
                <a:buChar char="•"/>
              </a:pPr>
              <a:r>
                <a:rPr lang="en-US" dirty="0"/>
                <a:t>Rate of local sea-level rise: 2 mm yr</a:t>
              </a:r>
              <a:r>
                <a:rPr lang="en-US" baseline="30000" dirty="0"/>
                <a:t>-1</a:t>
              </a:r>
            </a:p>
            <a:p>
              <a:pPr marL="285750" indent="-285750">
                <a:buFont typeface="Arial" panose="020B0604020202020204" pitchFamily="34" charset="0"/>
                <a:buChar char="•"/>
              </a:pPr>
              <a:r>
                <a:rPr lang="en-US" dirty="0"/>
                <a:t>Rate of marsh edge erosion: 1 m yr</a:t>
              </a:r>
              <a:r>
                <a:rPr lang="en-US" baseline="30000" dirty="0"/>
                <a:t>-1</a:t>
              </a:r>
            </a:p>
            <a:p>
              <a:pPr marL="285750" indent="-285750">
                <a:buFont typeface="Arial" panose="020B0604020202020204" pitchFamily="34" charset="0"/>
                <a:buChar char="•"/>
              </a:pPr>
              <a:r>
                <a:rPr lang="en-US" dirty="0"/>
                <a:t>Suspended sediment concentration in the incoming tidal water: 20 mg L</a:t>
              </a:r>
              <a:r>
                <a:rPr lang="en-US" baseline="30000" dirty="0"/>
                <a:t>-1</a:t>
              </a:r>
            </a:p>
          </p:txBody>
        </p:sp>
        <p:sp>
          <p:nvSpPr>
            <p:cNvPr id="2" name="Arrow: U-Turn 1">
              <a:extLst>
                <a:ext uri="{FF2B5EF4-FFF2-40B4-BE49-F238E27FC236}">
                  <a16:creationId xmlns:a16="http://schemas.microsoft.com/office/drawing/2014/main" id="{84CC6D4B-A0D1-4FEA-A99C-29EDF0391D2B}"/>
                </a:ext>
              </a:extLst>
            </p:cNvPr>
            <p:cNvSpPr/>
            <p:nvPr/>
          </p:nvSpPr>
          <p:spPr>
            <a:xfrm rot="5400000">
              <a:off x="9571732" y="1372394"/>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 name="Arrow: U-Turn 1">
              <a:extLst>
                <a:ext uri="{FF2B5EF4-FFF2-40B4-BE49-F238E27FC236}">
                  <a16:creationId xmlns:a16="http://schemas.microsoft.com/office/drawing/2014/main" id="{A875B4BF-ECC5-40C6-8258-C625731F236B}"/>
                </a:ext>
              </a:extLst>
            </p:cNvPr>
            <p:cNvSpPr/>
            <p:nvPr/>
          </p:nvSpPr>
          <p:spPr>
            <a:xfrm rot="5400000">
              <a:off x="9594941" y="1865959"/>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Arrow: U-Turn 1">
              <a:extLst>
                <a:ext uri="{FF2B5EF4-FFF2-40B4-BE49-F238E27FC236}">
                  <a16:creationId xmlns:a16="http://schemas.microsoft.com/office/drawing/2014/main" id="{7DB41688-AC89-429A-B347-4F45A9E1D052}"/>
                </a:ext>
              </a:extLst>
            </p:cNvPr>
            <p:cNvSpPr/>
            <p:nvPr/>
          </p:nvSpPr>
          <p:spPr>
            <a:xfrm rot="5400000">
              <a:off x="9580897" y="2296118"/>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1" name="TextBox 20">
            <a:extLst>
              <a:ext uri="{FF2B5EF4-FFF2-40B4-BE49-F238E27FC236}">
                <a16:creationId xmlns:a16="http://schemas.microsoft.com/office/drawing/2014/main" id="{B09FF6FA-5219-4583-A6DE-C40DD4B3DDEB}"/>
              </a:ext>
            </a:extLst>
          </p:cNvPr>
          <p:cNvSpPr txBox="1"/>
          <p:nvPr/>
        </p:nvSpPr>
        <p:spPr>
          <a:xfrm>
            <a:off x="409485" y="3690488"/>
            <a:ext cx="6624608" cy="461665"/>
          </a:xfrm>
          <a:prstGeom prst="rect">
            <a:avLst/>
          </a:prstGeom>
          <a:noFill/>
        </p:spPr>
        <p:txBody>
          <a:bodyPr wrap="square" rtlCol="0">
            <a:spAutoFit/>
          </a:bodyPr>
          <a:lstStyle/>
          <a:p>
            <a:r>
              <a:rPr lang="en-US" sz="2400" dirty="0">
                <a:solidFill>
                  <a:srgbClr val="FF0000"/>
                </a:solidFill>
              </a:rPr>
              <a:t>This is what your model input options will look like!  </a:t>
            </a:r>
          </a:p>
        </p:txBody>
      </p:sp>
    </p:spTree>
    <p:extLst>
      <p:ext uri="{BB962C8B-B14F-4D97-AF65-F5344CB8AC3E}">
        <p14:creationId xmlns:p14="http://schemas.microsoft.com/office/powerpoint/2010/main" val="20769144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604885-9562-4101-9FC8-FCD301E2D46F}"/>
              </a:ext>
            </a:extLst>
          </p:cNvPr>
          <p:cNvSpPr txBox="1"/>
          <p:nvPr/>
        </p:nvSpPr>
        <p:spPr>
          <a:xfrm>
            <a:off x="226351" y="713234"/>
            <a:ext cx="6990877" cy="3108543"/>
          </a:xfrm>
          <a:prstGeom prst="rect">
            <a:avLst/>
          </a:prstGeom>
          <a:noFill/>
        </p:spPr>
        <p:txBody>
          <a:bodyPr wrap="square" rtlCol="0">
            <a:spAutoFit/>
          </a:bodyPr>
          <a:lstStyle/>
          <a:p>
            <a:pPr marL="457200" indent="-457200">
              <a:buAutoNum type="arabicPeriod"/>
            </a:pPr>
            <a:r>
              <a:rPr lang="en-US" sz="2800" dirty="0"/>
              <a:t>Model inputs are what you control</a:t>
            </a:r>
          </a:p>
          <a:p>
            <a:pPr marL="914400" lvl="1" indent="-457200">
              <a:buFont typeface="Arial" panose="020B0604020202020204" pitchFamily="34" charset="0"/>
              <a:buChar char="•"/>
            </a:pPr>
            <a:r>
              <a:rPr lang="en-US" sz="2800" dirty="0"/>
              <a:t>Model inputs ≈</a:t>
            </a:r>
            <a:r>
              <a:rPr lang="en-US" dirty="0"/>
              <a:t> </a:t>
            </a:r>
            <a:r>
              <a:rPr lang="en-US" sz="2800" dirty="0"/>
              <a:t>independent variables </a:t>
            </a:r>
            <a:r>
              <a:rPr lang="en-US" sz="2800" u="sng" dirty="0"/>
              <a:t>or</a:t>
            </a:r>
            <a:r>
              <a:rPr lang="en-US" sz="2800" dirty="0"/>
              <a:t> the constants in a modeling experiment.</a:t>
            </a:r>
          </a:p>
          <a:p>
            <a:pPr marL="914400" lvl="1" indent="-457200">
              <a:buFont typeface="Arial" panose="020B0604020202020204" pitchFamily="34" charset="0"/>
              <a:buChar char="•"/>
            </a:pPr>
            <a:r>
              <a:rPr lang="en-US" sz="2800" dirty="0"/>
              <a:t>Site conditions are the constants for these experiments</a:t>
            </a:r>
          </a:p>
          <a:p>
            <a:pPr marL="914400" lvl="1" indent="-457200">
              <a:buFont typeface="Arial" panose="020B0604020202020204" pitchFamily="34" charset="0"/>
              <a:buChar char="•"/>
            </a:pPr>
            <a:r>
              <a:rPr lang="en-US" sz="2800" dirty="0"/>
              <a:t>Restoration type is the independent variable </a:t>
            </a:r>
          </a:p>
        </p:txBody>
      </p:sp>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a:extLst>
              <a:ext uri="{FF2B5EF4-FFF2-40B4-BE49-F238E27FC236}">
                <a16:creationId xmlns:a16="http://schemas.microsoft.com/office/drawing/2014/main" id="{63165561-5264-4486-8CBB-3BF7EC9136EF}"/>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grpSp>
        <p:nvGrpSpPr>
          <p:cNvPr id="22" name="Group 21">
            <a:extLst>
              <a:ext uri="{FF2B5EF4-FFF2-40B4-BE49-F238E27FC236}">
                <a16:creationId xmlns:a16="http://schemas.microsoft.com/office/drawing/2014/main" id="{56210F9E-A9FE-451C-84F4-6DC7F125BF80}"/>
              </a:ext>
            </a:extLst>
          </p:cNvPr>
          <p:cNvGrpSpPr/>
          <p:nvPr/>
        </p:nvGrpSpPr>
        <p:grpSpPr>
          <a:xfrm>
            <a:off x="7401199" y="798558"/>
            <a:ext cx="4688495" cy="4209652"/>
            <a:chOff x="7401199" y="798558"/>
            <a:chExt cx="4688495" cy="4209652"/>
          </a:xfrm>
        </p:grpSpPr>
        <p:grpSp>
          <p:nvGrpSpPr>
            <p:cNvPr id="23" name="Group 22">
              <a:extLst>
                <a:ext uri="{FF2B5EF4-FFF2-40B4-BE49-F238E27FC236}">
                  <a16:creationId xmlns:a16="http://schemas.microsoft.com/office/drawing/2014/main" id="{F5523838-AECD-4843-8426-74F7B9E5F6B5}"/>
                </a:ext>
              </a:extLst>
            </p:cNvPr>
            <p:cNvGrpSpPr/>
            <p:nvPr/>
          </p:nvGrpSpPr>
          <p:grpSpPr>
            <a:xfrm>
              <a:off x="7401199" y="2630089"/>
              <a:ext cx="4680760" cy="2378121"/>
              <a:chOff x="7415285" y="1050879"/>
              <a:chExt cx="4680760" cy="2378121"/>
            </a:xfrm>
          </p:grpSpPr>
          <p:pic>
            <p:nvPicPr>
              <p:cNvPr id="28" name="Picture 27">
                <a:extLst>
                  <a:ext uri="{FF2B5EF4-FFF2-40B4-BE49-F238E27FC236}">
                    <a16:creationId xmlns:a16="http://schemas.microsoft.com/office/drawing/2014/main" id="{5F198D04-7958-45D0-8963-A7FA5224F0A2}"/>
                  </a:ext>
                </a:extLst>
              </p:cNvPr>
              <p:cNvPicPr>
                <a:picLocks noChangeAspect="1"/>
              </p:cNvPicPr>
              <p:nvPr/>
            </p:nvPicPr>
            <p:blipFill>
              <a:blip r:embed="rId2"/>
              <a:stretch>
                <a:fillRect/>
              </a:stretch>
            </p:blipFill>
            <p:spPr>
              <a:xfrm>
                <a:off x="7415285" y="1718394"/>
                <a:ext cx="4665287" cy="1710606"/>
              </a:xfrm>
              <a:prstGeom prst="rect">
                <a:avLst/>
              </a:prstGeom>
            </p:spPr>
          </p:pic>
          <p:pic>
            <p:nvPicPr>
              <p:cNvPr id="29" name="Picture 28">
                <a:extLst>
                  <a:ext uri="{FF2B5EF4-FFF2-40B4-BE49-F238E27FC236}">
                    <a16:creationId xmlns:a16="http://schemas.microsoft.com/office/drawing/2014/main" id="{B0E7A065-2186-40DE-9567-B180B64663F3}"/>
                  </a:ext>
                </a:extLst>
              </p:cNvPr>
              <p:cNvPicPr>
                <a:picLocks noChangeAspect="1"/>
              </p:cNvPicPr>
              <p:nvPr/>
            </p:nvPicPr>
            <p:blipFill>
              <a:blip r:embed="rId3"/>
              <a:stretch>
                <a:fillRect/>
              </a:stretch>
            </p:blipFill>
            <p:spPr>
              <a:xfrm>
                <a:off x="7415285" y="1050879"/>
                <a:ext cx="4680760" cy="668680"/>
              </a:xfrm>
              <a:prstGeom prst="rect">
                <a:avLst/>
              </a:prstGeom>
            </p:spPr>
          </p:pic>
        </p:grpSp>
        <p:sp>
          <p:nvSpPr>
            <p:cNvPr id="24" name="TextBox 23">
              <a:extLst>
                <a:ext uri="{FF2B5EF4-FFF2-40B4-BE49-F238E27FC236}">
                  <a16:creationId xmlns:a16="http://schemas.microsoft.com/office/drawing/2014/main" id="{F163A38E-F826-4B9E-8A75-A0B9207EE53A}"/>
                </a:ext>
              </a:extLst>
            </p:cNvPr>
            <p:cNvSpPr txBox="1"/>
            <p:nvPr/>
          </p:nvSpPr>
          <p:spPr>
            <a:xfrm>
              <a:off x="7780189" y="798558"/>
              <a:ext cx="3943725" cy="1477328"/>
            </a:xfrm>
            <a:prstGeom prst="rect">
              <a:avLst/>
            </a:prstGeom>
            <a:noFill/>
            <a:ln>
              <a:solidFill>
                <a:srgbClr val="FF0000"/>
              </a:solidFill>
            </a:ln>
          </p:spPr>
          <p:txBody>
            <a:bodyPr wrap="square" rtlCol="0">
              <a:spAutoFit/>
            </a:bodyPr>
            <a:lstStyle/>
            <a:p>
              <a:pPr algn="ctr"/>
              <a:r>
                <a:rPr lang="en-US" b="1" u="sng" dirty="0"/>
                <a:t>Site conditions: </a:t>
              </a:r>
            </a:p>
            <a:p>
              <a:pPr marL="285750" indent="-285750">
                <a:buFont typeface="Arial" panose="020B0604020202020204" pitchFamily="34" charset="0"/>
                <a:buChar char="•"/>
              </a:pPr>
              <a:r>
                <a:rPr lang="en-US" dirty="0"/>
                <a:t>Rate of local sea-level rise: 2 mm yr</a:t>
              </a:r>
              <a:r>
                <a:rPr lang="en-US" baseline="30000" dirty="0"/>
                <a:t>-1</a:t>
              </a:r>
            </a:p>
            <a:p>
              <a:pPr marL="285750" indent="-285750">
                <a:buFont typeface="Arial" panose="020B0604020202020204" pitchFamily="34" charset="0"/>
                <a:buChar char="•"/>
              </a:pPr>
              <a:r>
                <a:rPr lang="en-US" dirty="0"/>
                <a:t>Rate of marsh edge erosion: 1 m yr</a:t>
              </a:r>
              <a:r>
                <a:rPr lang="en-US" baseline="30000" dirty="0"/>
                <a:t>-1</a:t>
              </a:r>
            </a:p>
            <a:p>
              <a:pPr marL="285750" indent="-285750">
                <a:buFont typeface="Arial" panose="020B0604020202020204" pitchFamily="34" charset="0"/>
                <a:buChar char="•"/>
              </a:pPr>
              <a:r>
                <a:rPr lang="en-US" dirty="0"/>
                <a:t>Suspended sediment concentration in the incoming tidal water: 20 mg L</a:t>
              </a:r>
              <a:r>
                <a:rPr lang="en-US" baseline="30000" dirty="0"/>
                <a:t>-1</a:t>
              </a:r>
            </a:p>
          </p:txBody>
        </p:sp>
        <p:sp>
          <p:nvSpPr>
            <p:cNvPr id="25" name="Arrow: U-Turn 1">
              <a:extLst>
                <a:ext uri="{FF2B5EF4-FFF2-40B4-BE49-F238E27FC236}">
                  <a16:creationId xmlns:a16="http://schemas.microsoft.com/office/drawing/2014/main" id="{B0E74E15-C56C-4EDB-9C7C-A252E62F8A86}"/>
                </a:ext>
              </a:extLst>
            </p:cNvPr>
            <p:cNvSpPr/>
            <p:nvPr/>
          </p:nvSpPr>
          <p:spPr>
            <a:xfrm rot="5400000">
              <a:off x="9571732" y="1372394"/>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Arrow: U-Turn 1">
              <a:extLst>
                <a:ext uri="{FF2B5EF4-FFF2-40B4-BE49-F238E27FC236}">
                  <a16:creationId xmlns:a16="http://schemas.microsoft.com/office/drawing/2014/main" id="{73623EE7-0610-4D99-B6E3-AFE204E8E9E6}"/>
                </a:ext>
              </a:extLst>
            </p:cNvPr>
            <p:cNvSpPr/>
            <p:nvPr/>
          </p:nvSpPr>
          <p:spPr>
            <a:xfrm rot="5400000">
              <a:off x="9594941" y="1865959"/>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Arrow: U-Turn 1">
              <a:extLst>
                <a:ext uri="{FF2B5EF4-FFF2-40B4-BE49-F238E27FC236}">
                  <a16:creationId xmlns:a16="http://schemas.microsoft.com/office/drawing/2014/main" id="{15292B48-CA02-4456-8A16-20F995620DC2}"/>
                </a:ext>
              </a:extLst>
            </p:cNvPr>
            <p:cNvSpPr/>
            <p:nvPr/>
          </p:nvSpPr>
          <p:spPr>
            <a:xfrm rot="5400000">
              <a:off x="9580897" y="2296118"/>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31" name="TextBox 30">
            <a:extLst>
              <a:ext uri="{FF2B5EF4-FFF2-40B4-BE49-F238E27FC236}">
                <a16:creationId xmlns:a16="http://schemas.microsoft.com/office/drawing/2014/main" id="{75715129-668F-46A3-8F11-01CC210F2B07}"/>
              </a:ext>
            </a:extLst>
          </p:cNvPr>
          <p:cNvSpPr txBox="1"/>
          <p:nvPr/>
        </p:nvSpPr>
        <p:spPr>
          <a:xfrm>
            <a:off x="409485" y="3690488"/>
            <a:ext cx="6624608" cy="461665"/>
          </a:xfrm>
          <a:prstGeom prst="rect">
            <a:avLst/>
          </a:prstGeom>
          <a:noFill/>
        </p:spPr>
        <p:txBody>
          <a:bodyPr wrap="square" rtlCol="0">
            <a:spAutoFit/>
          </a:bodyPr>
          <a:lstStyle/>
          <a:p>
            <a:r>
              <a:rPr lang="en-US" sz="2400" dirty="0">
                <a:solidFill>
                  <a:srgbClr val="FF0000"/>
                </a:solidFill>
              </a:rPr>
              <a:t>This is what your model input options will look like!  </a:t>
            </a:r>
          </a:p>
        </p:txBody>
      </p:sp>
    </p:spTree>
    <p:extLst>
      <p:ext uri="{BB962C8B-B14F-4D97-AF65-F5344CB8AC3E}">
        <p14:creationId xmlns:p14="http://schemas.microsoft.com/office/powerpoint/2010/main" val="15576720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604885-9562-4101-9FC8-FCD301E2D46F}"/>
              </a:ext>
            </a:extLst>
          </p:cNvPr>
          <p:cNvSpPr txBox="1"/>
          <p:nvPr/>
        </p:nvSpPr>
        <p:spPr>
          <a:xfrm>
            <a:off x="226351" y="713234"/>
            <a:ext cx="6990877" cy="3108543"/>
          </a:xfrm>
          <a:prstGeom prst="rect">
            <a:avLst/>
          </a:prstGeom>
          <a:noFill/>
        </p:spPr>
        <p:txBody>
          <a:bodyPr wrap="square" rtlCol="0">
            <a:spAutoFit/>
          </a:bodyPr>
          <a:lstStyle/>
          <a:p>
            <a:pPr marL="457200" indent="-457200">
              <a:buAutoNum type="arabicPeriod"/>
            </a:pPr>
            <a:r>
              <a:rPr lang="en-US" sz="2800" dirty="0"/>
              <a:t>Model inputs are what you control</a:t>
            </a:r>
          </a:p>
          <a:p>
            <a:pPr marL="914400" lvl="1" indent="-457200">
              <a:buFont typeface="Arial" panose="020B0604020202020204" pitchFamily="34" charset="0"/>
              <a:buChar char="•"/>
            </a:pPr>
            <a:r>
              <a:rPr lang="en-US" sz="2800" dirty="0"/>
              <a:t>Model inputs ≈</a:t>
            </a:r>
            <a:r>
              <a:rPr lang="en-US" dirty="0"/>
              <a:t> </a:t>
            </a:r>
            <a:r>
              <a:rPr lang="en-US" sz="2800" dirty="0"/>
              <a:t>independent variables </a:t>
            </a:r>
            <a:r>
              <a:rPr lang="en-US" sz="2800" u="sng" dirty="0"/>
              <a:t>or</a:t>
            </a:r>
            <a:r>
              <a:rPr lang="en-US" sz="2800" dirty="0"/>
              <a:t> the constants in a modeling experiment.</a:t>
            </a:r>
          </a:p>
          <a:p>
            <a:pPr marL="914400" lvl="1" indent="-457200">
              <a:buFont typeface="Arial" panose="020B0604020202020204" pitchFamily="34" charset="0"/>
              <a:buChar char="•"/>
            </a:pPr>
            <a:r>
              <a:rPr lang="en-US" sz="2800" dirty="0"/>
              <a:t>Site conditions are the constants for these experiments</a:t>
            </a:r>
          </a:p>
          <a:p>
            <a:pPr marL="914400" lvl="1" indent="-457200">
              <a:buFont typeface="Arial" panose="020B0604020202020204" pitchFamily="34" charset="0"/>
              <a:buChar char="•"/>
            </a:pPr>
            <a:r>
              <a:rPr lang="en-US" sz="2800" dirty="0"/>
              <a:t>Restoration type is the independent variable </a:t>
            </a:r>
          </a:p>
        </p:txBody>
      </p:sp>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a:extLst>
              <a:ext uri="{FF2B5EF4-FFF2-40B4-BE49-F238E27FC236}">
                <a16:creationId xmlns:a16="http://schemas.microsoft.com/office/drawing/2014/main" id="{63165561-5264-4486-8CBB-3BF7EC9136EF}"/>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pic>
        <p:nvPicPr>
          <p:cNvPr id="3" name="Picture 2">
            <a:extLst>
              <a:ext uri="{FF2B5EF4-FFF2-40B4-BE49-F238E27FC236}">
                <a16:creationId xmlns:a16="http://schemas.microsoft.com/office/drawing/2014/main" id="{C3AD2DBA-3993-4046-B8B4-ECA472D68BD4}"/>
              </a:ext>
            </a:extLst>
          </p:cNvPr>
          <p:cNvPicPr>
            <a:picLocks noChangeAspect="1"/>
          </p:cNvPicPr>
          <p:nvPr/>
        </p:nvPicPr>
        <p:blipFill rotWithShape="1">
          <a:blip r:embed="rId2"/>
          <a:srcRect l="24491" t="75650" r="33812"/>
          <a:stretch/>
        </p:blipFill>
        <p:spPr>
          <a:xfrm>
            <a:off x="809513" y="4741753"/>
            <a:ext cx="5286487" cy="1778584"/>
          </a:xfrm>
          <a:prstGeom prst="rect">
            <a:avLst/>
          </a:prstGeom>
        </p:spPr>
      </p:pic>
      <p:pic>
        <p:nvPicPr>
          <p:cNvPr id="14" name="Picture 13">
            <a:extLst>
              <a:ext uri="{FF2B5EF4-FFF2-40B4-BE49-F238E27FC236}">
                <a16:creationId xmlns:a16="http://schemas.microsoft.com/office/drawing/2014/main" id="{F2ACEB00-D514-4C4F-9085-3EC3F74E943F}"/>
              </a:ext>
            </a:extLst>
          </p:cNvPr>
          <p:cNvPicPr>
            <a:picLocks noChangeAspect="1"/>
          </p:cNvPicPr>
          <p:nvPr/>
        </p:nvPicPr>
        <p:blipFill rotWithShape="1">
          <a:blip r:embed="rId2"/>
          <a:srcRect l="2230" r="4699" b="88742"/>
          <a:stretch/>
        </p:blipFill>
        <p:spPr>
          <a:xfrm>
            <a:off x="320354" y="4280088"/>
            <a:ext cx="6624608" cy="461665"/>
          </a:xfrm>
          <a:prstGeom prst="rect">
            <a:avLst/>
          </a:prstGeom>
        </p:spPr>
      </p:pic>
      <p:pic>
        <p:nvPicPr>
          <p:cNvPr id="16" name="Picture 15">
            <a:extLst>
              <a:ext uri="{FF2B5EF4-FFF2-40B4-BE49-F238E27FC236}">
                <a16:creationId xmlns:a16="http://schemas.microsoft.com/office/drawing/2014/main" id="{AF95A8F3-DDC1-42C7-9375-DA171AB2A926}"/>
              </a:ext>
            </a:extLst>
          </p:cNvPr>
          <p:cNvPicPr>
            <a:picLocks noChangeAspect="1"/>
          </p:cNvPicPr>
          <p:nvPr/>
        </p:nvPicPr>
        <p:blipFill rotWithShape="1">
          <a:blip r:embed="rId2"/>
          <a:srcRect l="27114" t="87853" r="68473" b="3976"/>
          <a:stretch/>
        </p:blipFill>
        <p:spPr>
          <a:xfrm>
            <a:off x="1124918" y="4942594"/>
            <a:ext cx="559558" cy="596795"/>
          </a:xfrm>
          <a:prstGeom prst="rect">
            <a:avLst/>
          </a:prstGeom>
        </p:spPr>
      </p:pic>
      <p:grpSp>
        <p:nvGrpSpPr>
          <p:cNvPr id="22" name="Group 21">
            <a:extLst>
              <a:ext uri="{FF2B5EF4-FFF2-40B4-BE49-F238E27FC236}">
                <a16:creationId xmlns:a16="http://schemas.microsoft.com/office/drawing/2014/main" id="{56210F9E-A9FE-451C-84F4-6DC7F125BF80}"/>
              </a:ext>
            </a:extLst>
          </p:cNvPr>
          <p:cNvGrpSpPr/>
          <p:nvPr/>
        </p:nvGrpSpPr>
        <p:grpSpPr>
          <a:xfrm>
            <a:off x="7401199" y="798558"/>
            <a:ext cx="4688495" cy="4209652"/>
            <a:chOff x="7401199" y="798558"/>
            <a:chExt cx="4688495" cy="4209652"/>
          </a:xfrm>
        </p:grpSpPr>
        <p:grpSp>
          <p:nvGrpSpPr>
            <p:cNvPr id="23" name="Group 22">
              <a:extLst>
                <a:ext uri="{FF2B5EF4-FFF2-40B4-BE49-F238E27FC236}">
                  <a16:creationId xmlns:a16="http://schemas.microsoft.com/office/drawing/2014/main" id="{F5523838-AECD-4843-8426-74F7B9E5F6B5}"/>
                </a:ext>
              </a:extLst>
            </p:cNvPr>
            <p:cNvGrpSpPr/>
            <p:nvPr/>
          </p:nvGrpSpPr>
          <p:grpSpPr>
            <a:xfrm>
              <a:off x="7401199" y="2630089"/>
              <a:ext cx="4680760" cy="2378121"/>
              <a:chOff x="7415285" y="1050879"/>
              <a:chExt cx="4680760" cy="2378121"/>
            </a:xfrm>
          </p:grpSpPr>
          <p:pic>
            <p:nvPicPr>
              <p:cNvPr id="28" name="Picture 27">
                <a:extLst>
                  <a:ext uri="{FF2B5EF4-FFF2-40B4-BE49-F238E27FC236}">
                    <a16:creationId xmlns:a16="http://schemas.microsoft.com/office/drawing/2014/main" id="{5F198D04-7958-45D0-8963-A7FA5224F0A2}"/>
                  </a:ext>
                </a:extLst>
              </p:cNvPr>
              <p:cNvPicPr>
                <a:picLocks noChangeAspect="1"/>
              </p:cNvPicPr>
              <p:nvPr/>
            </p:nvPicPr>
            <p:blipFill>
              <a:blip r:embed="rId3"/>
              <a:stretch>
                <a:fillRect/>
              </a:stretch>
            </p:blipFill>
            <p:spPr>
              <a:xfrm>
                <a:off x="7415285" y="1718394"/>
                <a:ext cx="4665287" cy="1710606"/>
              </a:xfrm>
              <a:prstGeom prst="rect">
                <a:avLst/>
              </a:prstGeom>
            </p:spPr>
          </p:pic>
          <p:pic>
            <p:nvPicPr>
              <p:cNvPr id="29" name="Picture 28">
                <a:extLst>
                  <a:ext uri="{FF2B5EF4-FFF2-40B4-BE49-F238E27FC236}">
                    <a16:creationId xmlns:a16="http://schemas.microsoft.com/office/drawing/2014/main" id="{B0E7A065-2186-40DE-9567-B180B64663F3}"/>
                  </a:ext>
                </a:extLst>
              </p:cNvPr>
              <p:cNvPicPr>
                <a:picLocks noChangeAspect="1"/>
              </p:cNvPicPr>
              <p:nvPr/>
            </p:nvPicPr>
            <p:blipFill>
              <a:blip r:embed="rId4"/>
              <a:stretch>
                <a:fillRect/>
              </a:stretch>
            </p:blipFill>
            <p:spPr>
              <a:xfrm>
                <a:off x="7415285" y="1050879"/>
                <a:ext cx="4680760" cy="668680"/>
              </a:xfrm>
              <a:prstGeom prst="rect">
                <a:avLst/>
              </a:prstGeom>
            </p:spPr>
          </p:pic>
        </p:grpSp>
        <p:sp>
          <p:nvSpPr>
            <p:cNvPr id="24" name="TextBox 23">
              <a:extLst>
                <a:ext uri="{FF2B5EF4-FFF2-40B4-BE49-F238E27FC236}">
                  <a16:creationId xmlns:a16="http://schemas.microsoft.com/office/drawing/2014/main" id="{F163A38E-F826-4B9E-8A75-A0B9207EE53A}"/>
                </a:ext>
              </a:extLst>
            </p:cNvPr>
            <p:cNvSpPr txBox="1"/>
            <p:nvPr/>
          </p:nvSpPr>
          <p:spPr>
            <a:xfrm>
              <a:off x="7780189" y="798558"/>
              <a:ext cx="3943725" cy="1477328"/>
            </a:xfrm>
            <a:prstGeom prst="rect">
              <a:avLst/>
            </a:prstGeom>
            <a:noFill/>
            <a:ln>
              <a:solidFill>
                <a:srgbClr val="FF0000"/>
              </a:solidFill>
            </a:ln>
          </p:spPr>
          <p:txBody>
            <a:bodyPr wrap="square" rtlCol="0">
              <a:spAutoFit/>
            </a:bodyPr>
            <a:lstStyle/>
            <a:p>
              <a:pPr algn="ctr"/>
              <a:r>
                <a:rPr lang="en-US" b="1" u="sng" dirty="0"/>
                <a:t>Site conditions: </a:t>
              </a:r>
            </a:p>
            <a:p>
              <a:pPr marL="285750" indent="-285750">
                <a:buFont typeface="Arial" panose="020B0604020202020204" pitchFamily="34" charset="0"/>
                <a:buChar char="•"/>
              </a:pPr>
              <a:r>
                <a:rPr lang="en-US" dirty="0"/>
                <a:t>Rate of local sea-level rise: 2 mm yr</a:t>
              </a:r>
              <a:r>
                <a:rPr lang="en-US" baseline="30000" dirty="0"/>
                <a:t>-1</a:t>
              </a:r>
            </a:p>
            <a:p>
              <a:pPr marL="285750" indent="-285750">
                <a:buFont typeface="Arial" panose="020B0604020202020204" pitchFamily="34" charset="0"/>
                <a:buChar char="•"/>
              </a:pPr>
              <a:r>
                <a:rPr lang="en-US" dirty="0"/>
                <a:t>Rate of marsh edge erosion: 1 m yr</a:t>
              </a:r>
              <a:r>
                <a:rPr lang="en-US" baseline="30000" dirty="0"/>
                <a:t>-1</a:t>
              </a:r>
            </a:p>
            <a:p>
              <a:pPr marL="285750" indent="-285750">
                <a:buFont typeface="Arial" panose="020B0604020202020204" pitchFamily="34" charset="0"/>
                <a:buChar char="•"/>
              </a:pPr>
              <a:r>
                <a:rPr lang="en-US" dirty="0"/>
                <a:t>Suspended sediment concentration in the incoming tidal water: 20 mg L</a:t>
              </a:r>
              <a:r>
                <a:rPr lang="en-US" baseline="30000" dirty="0"/>
                <a:t>-1</a:t>
              </a:r>
            </a:p>
          </p:txBody>
        </p:sp>
        <p:sp>
          <p:nvSpPr>
            <p:cNvPr id="25" name="Arrow: U-Turn 1">
              <a:extLst>
                <a:ext uri="{FF2B5EF4-FFF2-40B4-BE49-F238E27FC236}">
                  <a16:creationId xmlns:a16="http://schemas.microsoft.com/office/drawing/2014/main" id="{B0E74E15-C56C-4EDB-9C7C-A252E62F8A86}"/>
                </a:ext>
              </a:extLst>
            </p:cNvPr>
            <p:cNvSpPr/>
            <p:nvPr/>
          </p:nvSpPr>
          <p:spPr>
            <a:xfrm rot="5400000">
              <a:off x="9571732" y="1372394"/>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Arrow: U-Turn 1">
              <a:extLst>
                <a:ext uri="{FF2B5EF4-FFF2-40B4-BE49-F238E27FC236}">
                  <a16:creationId xmlns:a16="http://schemas.microsoft.com/office/drawing/2014/main" id="{73623EE7-0610-4D99-B6E3-AFE204E8E9E6}"/>
                </a:ext>
              </a:extLst>
            </p:cNvPr>
            <p:cNvSpPr/>
            <p:nvPr/>
          </p:nvSpPr>
          <p:spPr>
            <a:xfrm rot="5400000">
              <a:off x="9594941" y="1865959"/>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Arrow: U-Turn 1">
              <a:extLst>
                <a:ext uri="{FF2B5EF4-FFF2-40B4-BE49-F238E27FC236}">
                  <a16:creationId xmlns:a16="http://schemas.microsoft.com/office/drawing/2014/main" id="{15292B48-CA02-4456-8A16-20F995620DC2}"/>
                </a:ext>
              </a:extLst>
            </p:cNvPr>
            <p:cNvSpPr/>
            <p:nvPr/>
          </p:nvSpPr>
          <p:spPr>
            <a:xfrm rot="5400000">
              <a:off x="9580897" y="2296118"/>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31" name="TextBox 30">
            <a:extLst>
              <a:ext uri="{FF2B5EF4-FFF2-40B4-BE49-F238E27FC236}">
                <a16:creationId xmlns:a16="http://schemas.microsoft.com/office/drawing/2014/main" id="{75715129-668F-46A3-8F11-01CC210F2B07}"/>
              </a:ext>
            </a:extLst>
          </p:cNvPr>
          <p:cNvSpPr txBox="1"/>
          <p:nvPr/>
        </p:nvSpPr>
        <p:spPr>
          <a:xfrm>
            <a:off x="409485" y="3690488"/>
            <a:ext cx="6624608" cy="461665"/>
          </a:xfrm>
          <a:prstGeom prst="rect">
            <a:avLst/>
          </a:prstGeom>
          <a:noFill/>
        </p:spPr>
        <p:txBody>
          <a:bodyPr wrap="square" rtlCol="0">
            <a:spAutoFit/>
          </a:bodyPr>
          <a:lstStyle/>
          <a:p>
            <a:r>
              <a:rPr lang="en-US" sz="2400" dirty="0">
                <a:solidFill>
                  <a:srgbClr val="FF0000"/>
                </a:solidFill>
              </a:rPr>
              <a:t>This is what your model input options will look like!  </a:t>
            </a:r>
          </a:p>
        </p:txBody>
      </p:sp>
    </p:spTree>
    <p:extLst>
      <p:ext uri="{BB962C8B-B14F-4D97-AF65-F5344CB8AC3E}">
        <p14:creationId xmlns:p14="http://schemas.microsoft.com/office/powerpoint/2010/main" val="17955583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604885-9562-4101-9FC8-FCD301E2D46F}"/>
              </a:ext>
            </a:extLst>
          </p:cNvPr>
          <p:cNvSpPr txBox="1"/>
          <p:nvPr/>
        </p:nvSpPr>
        <p:spPr>
          <a:xfrm>
            <a:off x="226351" y="713234"/>
            <a:ext cx="6990877" cy="3108543"/>
          </a:xfrm>
          <a:prstGeom prst="rect">
            <a:avLst/>
          </a:prstGeom>
          <a:noFill/>
        </p:spPr>
        <p:txBody>
          <a:bodyPr wrap="square" rtlCol="0">
            <a:spAutoFit/>
          </a:bodyPr>
          <a:lstStyle/>
          <a:p>
            <a:pPr marL="457200" indent="-457200">
              <a:buAutoNum type="arabicPeriod"/>
            </a:pPr>
            <a:r>
              <a:rPr lang="en-US" sz="2800" dirty="0"/>
              <a:t>Model inputs are what you control</a:t>
            </a:r>
          </a:p>
          <a:p>
            <a:pPr marL="914400" lvl="1" indent="-457200">
              <a:buFont typeface="Arial" panose="020B0604020202020204" pitchFamily="34" charset="0"/>
              <a:buChar char="•"/>
            </a:pPr>
            <a:r>
              <a:rPr lang="en-US" sz="2800" dirty="0"/>
              <a:t>Model inputs ≈</a:t>
            </a:r>
            <a:r>
              <a:rPr lang="en-US" dirty="0"/>
              <a:t> </a:t>
            </a:r>
            <a:r>
              <a:rPr lang="en-US" sz="2800" dirty="0"/>
              <a:t>independent variables </a:t>
            </a:r>
            <a:r>
              <a:rPr lang="en-US" sz="2800" u="sng" dirty="0"/>
              <a:t>or</a:t>
            </a:r>
            <a:r>
              <a:rPr lang="en-US" sz="2800" dirty="0"/>
              <a:t> the constants in a modeling experiment.</a:t>
            </a:r>
          </a:p>
          <a:p>
            <a:pPr marL="914400" lvl="1" indent="-457200">
              <a:buFont typeface="Arial" panose="020B0604020202020204" pitchFamily="34" charset="0"/>
              <a:buChar char="•"/>
            </a:pPr>
            <a:r>
              <a:rPr lang="en-US" sz="2800" dirty="0"/>
              <a:t>Site conditions are the constants for these experiments</a:t>
            </a:r>
          </a:p>
          <a:p>
            <a:pPr marL="914400" lvl="1" indent="-457200">
              <a:buFont typeface="Arial" panose="020B0604020202020204" pitchFamily="34" charset="0"/>
              <a:buChar char="•"/>
            </a:pPr>
            <a:r>
              <a:rPr lang="en-US" sz="2800" dirty="0"/>
              <a:t>Restoration type is the independent variable </a:t>
            </a:r>
          </a:p>
        </p:txBody>
      </p:sp>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a:extLst>
              <a:ext uri="{FF2B5EF4-FFF2-40B4-BE49-F238E27FC236}">
                <a16:creationId xmlns:a16="http://schemas.microsoft.com/office/drawing/2014/main" id="{63165561-5264-4486-8CBB-3BF7EC9136EF}"/>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pic>
        <p:nvPicPr>
          <p:cNvPr id="3" name="Picture 2">
            <a:extLst>
              <a:ext uri="{FF2B5EF4-FFF2-40B4-BE49-F238E27FC236}">
                <a16:creationId xmlns:a16="http://schemas.microsoft.com/office/drawing/2014/main" id="{C3AD2DBA-3993-4046-B8B4-ECA472D68BD4}"/>
              </a:ext>
            </a:extLst>
          </p:cNvPr>
          <p:cNvPicPr>
            <a:picLocks noChangeAspect="1"/>
          </p:cNvPicPr>
          <p:nvPr/>
        </p:nvPicPr>
        <p:blipFill rotWithShape="1">
          <a:blip r:embed="rId2"/>
          <a:srcRect l="24491" t="75650" r="33812"/>
          <a:stretch/>
        </p:blipFill>
        <p:spPr>
          <a:xfrm>
            <a:off x="809513" y="4741753"/>
            <a:ext cx="5286487" cy="1778584"/>
          </a:xfrm>
          <a:prstGeom prst="rect">
            <a:avLst/>
          </a:prstGeom>
        </p:spPr>
      </p:pic>
      <p:pic>
        <p:nvPicPr>
          <p:cNvPr id="14" name="Picture 13">
            <a:extLst>
              <a:ext uri="{FF2B5EF4-FFF2-40B4-BE49-F238E27FC236}">
                <a16:creationId xmlns:a16="http://schemas.microsoft.com/office/drawing/2014/main" id="{F2ACEB00-D514-4C4F-9085-3EC3F74E943F}"/>
              </a:ext>
            </a:extLst>
          </p:cNvPr>
          <p:cNvPicPr>
            <a:picLocks noChangeAspect="1"/>
          </p:cNvPicPr>
          <p:nvPr/>
        </p:nvPicPr>
        <p:blipFill rotWithShape="1">
          <a:blip r:embed="rId2"/>
          <a:srcRect l="2230" r="4699" b="88742"/>
          <a:stretch/>
        </p:blipFill>
        <p:spPr>
          <a:xfrm>
            <a:off x="320354" y="4280088"/>
            <a:ext cx="6624608" cy="461665"/>
          </a:xfrm>
          <a:prstGeom prst="rect">
            <a:avLst/>
          </a:prstGeom>
        </p:spPr>
      </p:pic>
      <p:pic>
        <p:nvPicPr>
          <p:cNvPr id="16" name="Picture 15">
            <a:extLst>
              <a:ext uri="{FF2B5EF4-FFF2-40B4-BE49-F238E27FC236}">
                <a16:creationId xmlns:a16="http://schemas.microsoft.com/office/drawing/2014/main" id="{AF95A8F3-DDC1-42C7-9375-DA171AB2A926}"/>
              </a:ext>
            </a:extLst>
          </p:cNvPr>
          <p:cNvPicPr>
            <a:picLocks noChangeAspect="1"/>
          </p:cNvPicPr>
          <p:nvPr/>
        </p:nvPicPr>
        <p:blipFill rotWithShape="1">
          <a:blip r:embed="rId2"/>
          <a:srcRect l="27114" t="87853" r="68473" b="3976"/>
          <a:stretch/>
        </p:blipFill>
        <p:spPr>
          <a:xfrm>
            <a:off x="1124918" y="4942594"/>
            <a:ext cx="559558" cy="596795"/>
          </a:xfrm>
          <a:prstGeom prst="rect">
            <a:avLst/>
          </a:prstGeom>
        </p:spPr>
      </p:pic>
      <p:grpSp>
        <p:nvGrpSpPr>
          <p:cNvPr id="22" name="Group 21">
            <a:extLst>
              <a:ext uri="{FF2B5EF4-FFF2-40B4-BE49-F238E27FC236}">
                <a16:creationId xmlns:a16="http://schemas.microsoft.com/office/drawing/2014/main" id="{56210F9E-A9FE-451C-84F4-6DC7F125BF80}"/>
              </a:ext>
            </a:extLst>
          </p:cNvPr>
          <p:cNvGrpSpPr/>
          <p:nvPr/>
        </p:nvGrpSpPr>
        <p:grpSpPr>
          <a:xfrm>
            <a:off x="7401199" y="798558"/>
            <a:ext cx="4688495" cy="4209652"/>
            <a:chOff x="7401199" y="798558"/>
            <a:chExt cx="4688495" cy="4209652"/>
          </a:xfrm>
        </p:grpSpPr>
        <p:grpSp>
          <p:nvGrpSpPr>
            <p:cNvPr id="23" name="Group 22">
              <a:extLst>
                <a:ext uri="{FF2B5EF4-FFF2-40B4-BE49-F238E27FC236}">
                  <a16:creationId xmlns:a16="http://schemas.microsoft.com/office/drawing/2014/main" id="{F5523838-AECD-4843-8426-74F7B9E5F6B5}"/>
                </a:ext>
              </a:extLst>
            </p:cNvPr>
            <p:cNvGrpSpPr/>
            <p:nvPr/>
          </p:nvGrpSpPr>
          <p:grpSpPr>
            <a:xfrm>
              <a:off x="7401199" y="2630089"/>
              <a:ext cx="4680760" cy="2378121"/>
              <a:chOff x="7415285" y="1050879"/>
              <a:chExt cx="4680760" cy="2378121"/>
            </a:xfrm>
          </p:grpSpPr>
          <p:pic>
            <p:nvPicPr>
              <p:cNvPr id="28" name="Picture 27">
                <a:extLst>
                  <a:ext uri="{FF2B5EF4-FFF2-40B4-BE49-F238E27FC236}">
                    <a16:creationId xmlns:a16="http://schemas.microsoft.com/office/drawing/2014/main" id="{5F198D04-7958-45D0-8963-A7FA5224F0A2}"/>
                  </a:ext>
                </a:extLst>
              </p:cNvPr>
              <p:cNvPicPr>
                <a:picLocks noChangeAspect="1"/>
              </p:cNvPicPr>
              <p:nvPr/>
            </p:nvPicPr>
            <p:blipFill>
              <a:blip r:embed="rId3"/>
              <a:stretch>
                <a:fillRect/>
              </a:stretch>
            </p:blipFill>
            <p:spPr>
              <a:xfrm>
                <a:off x="7415285" y="1718394"/>
                <a:ext cx="4665287" cy="1710606"/>
              </a:xfrm>
              <a:prstGeom prst="rect">
                <a:avLst/>
              </a:prstGeom>
            </p:spPr>
          </p:pic>
          <p:pic>
            <p:nvPicPr>
              <p:cNvPr id="29" name="Picture 28">
                <a:extLst>
                  <a:ext uri="{FF2B5EF4-FFF2-40B4-BE49-F238E27FC236}">
                    <a16:creationId xmlns:a16="http://schemas.microsoft.com/office/drawing/2014/main" id="{B0E7A065-2186-40DE-9567-B180B64663F3}"/>
                  </a:ext>
                </a:extLst>
              </p:cNvPr>
              <p:cNvPicPr>
                <a:picLocks noChangeAspect="1"/>
              </p:cNvPicPr>
              <p:nvPr/>
            </p:nvPicPr>
            <p:blipFill>
              <a:blip r:embed="rId4"/>
              <a:stretch>
                <a:fillRect/>
              </a:stretch>
            </p:blipFill>
            <p:spPr>
              <a:xfrm>
                <a:off x="7415285" y="1050879"/>
                <a:ext cx="4680760" cy="668680"/>
              </a:xfrm>
              <a:prstGeom prst="rect">
                <a:avLst/>
              </a:prstGeom>
            </p:spPr>
          </p:pic>
        </p:grpSp>
        <p:sp>
          <p:nvSpPr>
            <p:cNvPr id="24" name="TextBox 23">
              <a:extLst>
                <a:ext uri="{FF2B5EF4-FFF2-40B4-BE49-F238E27FC236}">
                  <a16:creationId xmlns:a16="http://schemas.microsoft.com/office/drawing/2014/main" id="{F163A38E-F826-4B9E-8A75-A0B9207EE53A}"/>
                </a:ext>
              </a:extLst>
            </p:cNvPr>
            <p:cNvSpPr txBox="1"/>
            <p:nvPr/>
          </p:nvSpPr>
          <p:spPr>
            <a:xfrm>
              <a:off x="7780189" y="798558"/>
              <a:ext cx="3943725" cy="1477328"/>
            </a:xfrm>
            <a:prstGeom prst="rect">
              <a:avLst/>
            </a:prstGeom>
            <a:noFill/>
            <a:ln>
              <a:solidFill>
                <a:srgbClr val="FF0000"/>
              </a:solidFill>
            </a:ln>
          </p:spPr>
          <p:txBody>
            <a:bodyPr wrap="square" rtlCol="0">
              <a:spAutoFit/>
            </a:bodyPr>
            <a:lstStyle/>
            <a:p>
              <a:pPr algn="ctr"/>
              <a:r>
                <a:rPr lang="en-US" b="1" u="sng" dirty="0"/>
                <a:t>Site conditions: </a:t>
              </a:r>
            </a:p>
            <a:p>
              <a:pPr marL="285750" indent="-285750">
                <a:buFont typeface="Arial" panose="020B0604020202020204" pitchFamily="34" charset="0"/>
                <a:buChar char="•"/>
              </a:pPr>
              <a:r>
                <a:rPr lang="en-US" dirty="0"/>
                <a:t>Rate of local sea-level rise: 2 mm yr</a:t>
              </a:r>
              <a:r>
                <a:rPr lang="en-US" baseline="30000" dirty="0"/>
                <a:t>-1</a:t>
              </a:r>
            </a:p>
            <a:p>
              <a:pPr marL="285750" indent="-285750">
                <a:buFont typeface="Arial" panose="020B0604020202020204" pitchFamily="34" charset="0"/>
                <a:buChar char="•"/>
              </a:pPr>
              <a:r>
                <a:rPr lang="en-US" dirty="0"/>
                <a:t>Rate of marsh edge erosion: 1 m yr</a:t>
              </a:r>
              <a:r>
                <a:rPr lang="en-US" baseline="30000" dirty="0"/>
                <a:t>-1</a:t>
              </a:r>
            </a:p>
            <a:p>
              <a:pPr marL="285750" indent="-285750">
                <a:buFont typeface="Arial" panose="020B0604020202020204" pitchFamily="34" charset="0"/>
                <a:buChar char="•"/>
              </a:pPr>
              <a:r>
                <a:rPr lang="en-US" dirty="0"/>
                <a:t>Suspended sediment concentration in the incoming tidal water: 20 mg L</a:t>
              </a:r>
              <a:r>
                <a:rPr lang="en-US" baseline="30000" dirty="0"/>
                <a:t>-1</a:t>
              </a:r>
            </a:p>
          </p:txBody>
        </p:sp>
        <p:sp>
          <p:nvSpPr>
            <p:cNvPr id="25" name="Arrow: U-Turn 1">
              <a:extLst>
                <a:ext uri="{FF2B5EF4-FFF2-40B4-BE49-F238E27FC236}">
                  <a16:creationId xmlns:a16="http://schemas.microsoft.com/office/drawing/2014/main" id="{B0E74E15-C56C-4EDB-9C7C-A252E62F8A86}"/>
                </a:ext>
              </a:extLst>
            </p:cNvPr>
            <p:cNvSpPr/>
            <p:nvPr/>
          </p:nvSpPr>
          <p:spPr>
            <a:xfrm rot="5400000">
              <a:off x="9571732" y="1372394"/>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Arrow: U-Turn 1">
              <a:extLst>
                <a:ext uri="{FF2B5EF4-FFF2-40B4-BE49-F238E27FC236}">
                  <a16:creationId xmlns:a16="http://schemas.microsoft.com/office/drawing/2014/main" id="{73623EE7-0610-4D99-B6E3-AFE204E8E9E6}"/>
                </a:ext>
              </a:extLst>
            </p:cNvPr>
            <p:cNvSpPr/>
            <p:nvPr/>
          </p:nvSpPr>
          <p:spPr>
            <a:xfrm rot="5400000">
              <a:off x="9594941" y="1865959"/>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Arrow: U-Turn 1">
              <a:extLst>
                <a:ext uri="{FF2B5EF4-FFF2-40B4-BE49-F238E27FC236}">
                  <a16:creationId xmlns:a16="http://schemas.microsoft.com/office/drawing/2014/main" id="{15292B48-CA02-4456-8A16-20F995620DC2}"/>
                </a:ext>
              </a:extLst>
            </p:cNvPr>
            <p:cNvSpPr/>
            <p:nvPr/>
          </p:nvSpPr>
          <p:spPr>
            <a:xfrm rot="5400000">
              <a:off x="9580897" y="2296118"/>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30" name="Connector: Curved 29">
            <a:extLst>
              <a:ext uri="{FF2B5EF4-FFF2-40B4-BE49-F238E27FC236}">
                <a16:creationId xmlns:a16="http://schemas.microsoft.com/office/drawing/2014/main" id="{1F21A51D-835F-4D2C-BCFA-EE5193350468}"/>
              </a:ext>
            </a:extLst>
          </p:cNvPr>
          <p:cNvCxnSpPr>
            <a:cxnSpLocks/>
          </p:cNvCxnSpPr>
          <p:nvPr/>
        </p:nvCxnSpPr>
        <p:spPr>
          <a:xfrm rot="16200000" flipV="1">
            <a:off x="8726175" y="4761109"/>
            <a:ext cx="1057633" cy="223373"/>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AC499D82-7F80-457D-B768-266A06203A09}"/>
              </a:ext>
            </a:extLst>
          </p:cNvPr>
          <p:cNvSpPr/>
          <p:nvPr/>
        </p:nvSpPr>
        <p:spPr>
          <a:xfrm>
            <a:off x="6241774" y="5366862"/>
            <a:ext cx="5596425" cy="1384995"/>
          </a:xfrm>
          <a:prstGeom prst="rect">
            <a:avLst/>
          </a:prstGeom>
        </p:spPr>
        <p:txBody>
          <a:bodyPr wrap="square">
            <a:spAutoFit/>
          </a:bodyPr>
          <a:lstStyle/>
          <a:p>
            <a:pPr lvl="1"/>
            <a:r>
              <a:rPr lang="en-US" sz="2800" dirty="0">
                <a:solidFill>
                  <a:srgbClr val="FF0000"/>
                </a:solidFill>
              </a:rPr>
              <a:t>Given these site conditions, which of these will save the marsh’s ecosystem services the best?  </a:t>
            </a:r>
          </a:p>
        </p:txBody>
      </p:sp>
      <p:cxnSp>
        <p:nvCxnSpPr>
          <p:cNvPr id="32" name="Connector: Curved 31">
            <a:extLst>
              <a:ext uri="{FF2B5EF4-FFF2-40B4-BE49-F238E27FC236}">
                <a16:creationId xmlns:a16="http://schemas.microsoft.com/office/drawing/2014/main" id="{AACAD0DB-DC04-463E-A696-4AD847B7DC6C}"/>
              </a:ext>
            </a:extLst>
          </p:cNvPr>
          <p:cNvCxnSpPr>
            <a:cxnSpLocks/>
          </p:cNvCxnSpPr>
          <p:nvPr/>
        </p:nvCxnSpPr>
        <p:spPr>
          <a:xfrm rot="10800000">
            <a:off x="5805585" y="5331124"/>
            <a:ext cx="779574" cy="558747"/>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37380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604885-9562-4101-9FC8-FCD301E2D46F}"/>
              </a:ext>
            </a:extLst>
          </p:cNvPr>
          <p:cNvSpPr txBox="1"/>
          <p:nvPr/>
        </p:nvSpPr>
        <p:spPr>
          <a:xfrm>
            <a:off x="226351" y="713234"/>
            <a:ext cx="6990877" cy="3108543"/>
          </a:xfrm>
          <a:prstGeom prst="rect">
            <a:avLst/>
          </a:prstGeom>
          <a:noFill/>
        </p:spPr>
        <p:txBody>
          <a:bodyPr wrap="square" rtlCol="0">
            <a:spAutoFit/>
          </a:bodyPr>
          <a:lstStyle/>
          <a:p>
            <a:pPr marL="457200" indent="-457200">
              <a:buAutoNum type="arabicPeriod"/>
            </a:pPr>
            <a:r>
              <a:rPr lang="en-US" sz="2800" dirty="0"/>
              <a:t>Model inputs are what you control</a:t>
            </a:r>
          </a:p>
          <a:p>
            <a:pPr marL="914400" lvl="1" indent="-457200">
              <a:buFont typeface="Arial" panose="020B0604020202020204" pitchFamily="34" charset="0"/>
              <a:buChar char="•"/>
            </a:pPr>
            <a:r>
              <a:rPr lang="en-US" sz="2800" dirty="0"/>
              <a:t>Model inputs ≈</a:t>
            </a:r>
            <a:r>
              <a:rPr lang="en-US" dirty="0"/>
              <a:t> </a:t>
            </a:r>
            <a:r>
              <a:rPr lang="en-US" sz="2800" dirty="0"/>
              <a:t>independent variables </a:t>
            </a:r>
            <a:r>
              <a:rPr lang="en-US" sz="2800" u="sng" dirty="0"/>
              <a:t>or</a:t>
            </a:r>
            <a:r>
              <a:rPr lang="en-US" sz="2800" dirty="0"/>
              <a:t> the constants in a modeling experiment.</a:t>
            </a:r>
          </a:p>
          <a:p>
            <a:pPr marL="914400" lvl="1" indent="-457200">
              <a:buFont typeface="Arial" panose="020B0604020202020204" pitchFamily="34" charset="0"/>
              <a:buChar char="•"/>
            </a:pPr>
            <a:r>
              <a:rPr lang="en-US" sz="2800" dirty="0"/>
              <a:t>Site conditions are the constants for these experiments</a:t>
            </a:r>
          </a:p>
          <a:p>
            <a:pPr marL="914400" lvl="1" indent="-457200">
              <a:buFont typeface="Arial" panose="020B0604020202020204" pitchFamily="34" charset="0"/>
              <a:buChar char="•"/>
            </a:pPr>
            <a:r>
              <a:rPr lang="en-US" sz="2800" dirty="0"/>
              <a:t>Restoration type is the independent variable </a:t>
            </a:r>
          </a:p>
        </p:txBody>
      </p:sp>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a:extLst>
              <a:ext uri="{FF2B5EF4-FFF2-40B4-BE49-F238E27FC236}">
                <a16:creationId xmlns:a16="http://schemas.microsoft.com/office/drawing/2014/main" id="{63165561-5264-4486-8CBB-3BF7EC9136EF}"/>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pic>
        <p:nvPicPr>
          <p:cNvPr id="3" name="Picture 2">
            <a:extLst>
              <a:ext uri="{FF2B5EF4-FFF2-40B4-BE49-F238E27FC236}">
                <a16:creationId xmlns:a16="http://schemas.microsoft.com/office/drawing/2014/main" id="{C3AD2DBA-3993-4046-B8B4-ECA472D68BD4}"/>
              </a:ext>
            </a:extLst>
          </p:cNvPr>
          <p:cNvPicPr>
            <a:picLocks noChangeAspect="1"/>
          </p:cNvPicPr>
          <p:nvPr/>
        </p:nvPicPr>
        <p:blipFill rotWithShape="1">
          <a:blip r:embed="rId2"/>
          <a:srcRect l="24491" t="75650" r="33812"/>
          <a:stretch/>
        </p:blipFill>
        <p:spPr>
          <a:xfrm>
            <a:off x="809513" y="4741753"/>
            <a:ext cx="5286487" cy="1778584"/>
          </a:xfrm>
          <a:prstGeom prst="rect">
            <a:avLst/>
          </a:prstGeom>
        </p:spPr>
      </p:pic>
      <p:pic>
        <p:nvPicPr>
          <p:cNvPr id="14" name="Picture 13">
            <a:extLst>
              <a:ext uri="{FF2B5EF4-FFF2-40B4-BE49-F238E27FC236}">
                <a16:creationId xmlns:a16="http://schemas.microsoft.com/office/drawing/2014/main" id="{F2ACEB00-D514-4C4F-9085-3EC3F74E943F}"/>
              </a:ext>
            </a:extLst>
          </p:cNvPr>
          <p:cNvPicPr>
            <a:picLocks noChangeAspect="1"/>
          </p:cNvPicPr>
          <p:nvPr/>
        </p:nvPicPr>
        <p:blipFill rotWithShape="1">
          <a:blip r:embed="rId2"/>
          <a:srcRect l="2230" r="4699" b="88742"/>
          <a:stretch/>
        </p:blipFill>
        <p:spPr>
          <a:xfrm>
            <a:off x="320354" y="4280088"/>
            <a:ext cx="6624608" cy="461665"/>
          </a:xfrm>
          <a:prstGeom prst="rect">
            <a:avLst/>
          </a:prstGeom>
        </p:spPr>
      </p:pic>
      <p:grpSp>
        <p:nvGrpSpPr>
          <p:cNvPr id="22" name="Group 21">
            <a:extLst>
              <a:ext uri="{FF2B5EF4-FFF2-40B4-BE49-F238E27FC236}">
                <a16:creationId xmlns:a16="http://schemas.microsoft.com/office/drawing/2014/main" id="{56210F9E-A9FE-451C-84F4-6DC7F125BF80}"/>
              </a:ext>
            </a:extLst>
          </p:cNvPr>
          <p:cNvGrpSpPr/>
          <p:nvPr/>
        </p:nvGrpSpPr>
        <p:grpSpPr>
          <a:xfrm>
            <a:off x="7401199" y="798558"/>
            <a:ext cx="4688495" cy="4209652"/>
            <a:chOff x="7401199" y="798558"/>
            <a:chExt cx="4688495" cy="4209652"/>
          </a:xfrm>
        </p:grpSpPr>
        <p:grpSp>
          <p:nvGrpSpPr>
            <p:cNvPr id="23" name="Group 22">
              <a:extLst>
                <a:ext uri="{FF2B5EF4-FFF2-40B4-BE49-F238E27FC236}">
                  <a16:creationId xmlns:a16="http://schemas.microsoft.com/office/drawing/2014/main" id="{F5523838-AECD-4843-8426-74F7B9E5F6B5}"/>
                </a:ext>
              </a:extLst>
            </p:cNvPr>
            <p:cNvGrpSpPr/>
            <p:nvPr/>
          </p:nvGrpSpPr>
          <p:grpSpPr>
            <a:xfrm>
              <a:off x="7401199" y="2630089"/>
              <a:ext cx="4680760" cy="2378121"/>
              <a:chOff x="7415285" y="1050879"/>
              <a:chExt cx="4680760" cy="2378121"/>
            </a:xfrm>
          </p:grpSpPr>
          <p:pic>
            <p:nvPicPr>
              <p:cNvPr id="28" name="Picture 27">
                <a:extLst>
                  <a:ext uri="{FF2B5EF4-FFF2-40B4-BE49-F238E27FC236}">
                    <a16:creationId xmlns:a16="http://schemas.microsoft.com/office/drawing/2014/main" id="{5F198D04-7958-45D0-8963-A7FA5224F0A2}"/>
                  </a:ext>
                </a:extLst>
              </p:cNvPr>
              <p:cNvPicPr>
                <a:picLocks noChangeAspect="1"/>
              </p:cNvPicPr>
              <p:nvPr/>
            </p:nvPicPr>
            <p:blipFill>
              <a:blip r:embed="rId3"/>
              <a:stretch>
                <a:fillRect/>
              </a:stretch>
            </p:blipFill>
            <p:spPr>
              <a:xfrm>
                <a:off x="7415285" y="1718394"/>
                <a:ext cx="4665287" cy="1710606"/>
              </a:xfrm>
              <a:prstGeom prst="rect">
                <a:avLst/>
              </a:prstGeom>
            </p:spPr>
          </p:pic>
          <p:pic>
            <p:nvPicPr>
              <p:cNvPr id="29" name="Picture 28">
                <a:extLst>
                  <a:ext uri="{FF2B5EF4-FFF2-40B4-BE49-F238E27FC236}">
                    <a16:creationId xmlns:a16="http://schemas.microsoft.com/office/drawing/2014/main" id="{B0E7A065-2186-40DE-9567-B180B64663F3}"/>
                  </a:ext>
                </a:extLst>
              </p:cNvPr>
              <p:cNvPicPr>
                <a:picLocks noChangeAspect="1"/>
              </p:cNvPicPr>
              <p:nvPr/>
            </p:nvPicPr>
            <p:blipFill>
              <a:blip r:embed="rId4"/>
              <a:stretch>
                <a:fillRect/>
              </a:stretch>
            </p:blipFill>
            <p:spPr>
              <a:xfrm>
                <a:off x="7415285" y="1050879"/>
                <a:ext cx="4680760" cy="668680"/>
              </a:xfrm>
              <a:prstGeom prst="rect">
                <a:avLst/>
              </a:prstGeom>
            </p:spPr>
          </p:pic>
        </p:grpSp>
        <p:sp>
          <p:nvSpPr>
            <p:cNvPr id="24" name="TextBox 23">
              <a:extLst>
                <a:ext uri="{FF2B5EF4-FFF2-40B4-BE49-F238E27FC236}">
                  <a16:creationId xmlns:a16="http://schemas.microsoft.com/office/drawing/2014/main" id="{F163A38E-F826-4B9E-8A75-A0B9207EE53A}"/>
                </a:ext>
              </a:extLst>
            </p:cNvPr>
            <p:cNvSpPr txBox="1"/>
            <p:nvPr/>
          </p:nvSpPr>
          <p:spPr>
            <a:xfrm>
              <a:off x="7780189" y="798558"/>
              <a:ext cx="3943725" cy="1477328"/>
            </a:xfrm>
            <a:prstGeom prst="rect">
              <a:avLst/>
            </a:prstGeom>
            <a:noFill/>
            <a:ln>
              <a:solidFill>
                <a:srgbClr val="FF0000"/>
              </a:solidFill>
            </a:ln>
          </p:spPr>
          <p:txBody>
            <a:bodyPr wrap="square" rtlCol="0">
              <a:spAutoFit/>
            </a:bodyPr>
            <a:lstStyle/>
            <a:p>
              <a:pPr algn="ctr"/>
              <a:r>
                <a:rPr lang="en-US" b="1" u="sng" dirty="0"/>
                <a:t>Site conditions: </a:t>
              </a:r>
            </a:p>
            <a:p>
              <a:pPr marL="285750" indent="-285750">
                <a:buFont typeface="Arial" panose="020B0604020202020204" pitchFamily="34" charset="0"/>
                <a:buChar char="•"/>
              </a:pPr>
              <a:r>
                <a:rPr lang="en-US" dirty="0"/>
                <a:t>Rate of local sea-level rise: 2 mm yr</a:t>
              </a:r>
              <a:r>
                <a:rPr lang="en-US" baseline="30000" dirty="0"/>
                <a:t>-1</a:t>
              </a:r>
            </a:p>
            <a:p>
              <a:pPr marL="285750" indent="-285750">
                <a:buFont typeface="Arial" panose="020B0604020202020204" pitchFamily="34" charset="0"/>
                <a:buChar char="•"/>
              </a:pPr>
              <a:r>
                <a:rPr lang="en-US" dirty="0"/>
                <a:t>Rate of marsh edge erosion: 1 m yr</a:t>
              </a:r>
              <a:r>
                <a:rPr lang="en-US" baseline="30000" dirty="0"/>
                <a:t>-1</a:t>
              </a:r>
            </a:p>
            <a:p>
              <a:pPr marL="285750" indent="-285750">
                <a:buFont typeface="Arial" panose="020B0604020202020204" pitchFamily="34" charset="0"/>
                <a:buChar char="•"/>
              </a:pPr>
              <a:r>
                <a:rPr lang="en-US" dirty="0"/>
                <a:t>Suspended sediment concentration in the incoming tidal water: 20 mg L</a:t>
              </a:r>
              <a:r>
                <a:rPr lang="en-US" baseline="30000" dirty="0"/>
                <a:t>-1</a:t>
              </a:r>
            </a:p>
          </p:txBody>
        </p:sp>
        <p:sp>
          <p:nvSpPr>
            <p:cNvPr id="25" name="Arrow: U-Turn 1">
              <a:extLst>
                <a:ext uri="{FF2B5EF4-FFF2-40B4-BE49-F238E27FC236}">
                  <a16:creationId xmlns:a16="http://schemas.microsoft.com/office/drawing/2014/main" id="{B0E74E15-C56C-4EDB-9C7C-A252E62F8A86}"/>
                </a:ext>
              </a:extLst>
            </p:cNvPr>
            <p:cNvSpPr/>
            <p:nvPr/>
          </p:nvSpPr>
          <p:spPr>
            <a:xfrm rot="5400000">
              <a:off x="9571732" y="1372394"/>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Arrow: U-Turn 1">
              <a:extLst>
                <a:ext uri="{FF2B5EF4-FFF2-40B4-BE49-F238E27FC236}">
                  <a16:creationId xmlns:a16="http://schemas.microsoft.com/office/drawing/2014/main" id="{73623EE7-0610-4D99-B6E3-AFE204E8E9E6}"/>
                </a:ext>
              </a:extLst>
            </p:cNvPr>
            <p:cNvSpPr/>
            <p:nvPr/>
          </p:nvSpPr>
          <p:spPr>
            <a:xfrm rot="5400000">
              <a:off x="9594941" y="1865959"/>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Arrow: U-Turn 1">
              <a:extLst>
                <a:ext uri="{FF2B5EF4-FFF2-40B4-BE49-F238E27FC236}">
                  <a16:creationId xmlns:a16="http://schemas.microsoft.com/office/drawing/2014/main" id="{15292B48-CA02-4456-8A16-20F995620DC2}"/>
                </a:ext>
              </a:extLst>
            </p:cNvPr>
            <p:cNvSpPr/>
            <p:nvPr/>
          </p:nvSpPr>
          <p:spPr>
            <a:xfrm rot="5400000">
              <a:off x="9580897" y="2296118"/>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30" name="Connector: Curved 29">
            <a:extLst>
              <a:ext uri="{FF2B5EF4-FFF2-40B4-BE49-F238E27FC236}">
                <a16:creationId xmlns:a16="http://schemas.microsoft.com/office/drawing/2014/main" id="{1F21A51D-835F-4D2C-BCFA-EE5193350468}"/>
              </a:ext>
            </a:extLst>
          </p:cNvPr>
          <p:cNvCxnSpPr>
            <a:cxnSpLocks/>
          </p:cNvCxnSpPr>
          <p:nvPr/>
        </p:nvCxnSpPr>
        <p:spPr>
          <a:xfrm rot="16200000" flipV="1">
            <a:off x="8726175" y="4761109"/>
            <a:ext cx="1057633" cy="223373"/>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AC499D82-7F80-457D-B768-266A06203A09}"/>
              </a:ext>
            </a:extLst>
          </p:cNvPr>
          <p:cNvSpPr/>
          <p:nvPr/>
        </p:nvSpPr>
        <p:spPr>
          <a:xfrm>
            <a:off x="6241774" y="5366862"/>
            <a:ext cx="5596425" cy="1384995"/>
          </a:xfrm>
          <a:prstGeom prst="rect">
            <a:avLst/>
          </a:prstGeom>
        </p:spPr>
        <p:txBody>
          <a:bodyPr wrap="square">
            <a:spAutoFit/>
          </a:bodyPr>
          <a:lstStyle/>
          <a:p>
            <a:pPr lvl="1"/>
            <a:r>
              <a:rPr lang="en-US" sz="2800" dirty="0">
                <a:solidFill>
                  <a:srgbClr val="FF0000"/>
                </a:solidFill>
              </a:rPr>
              <a:t>Given these site conditions, which of these will save the marsh’s ecosystem services the best?  </a:t>
            </a:r>
          </a:p>
        </p:txBody>
      </p:sp>
      <p:cxnSp>
        <p:nvCxnSpPr>
          <p:cNvPr id="32" name="Connector: Curved 31">
            <a:extLst>
              <a:ext uri="{FF2B5EF4-FFF2-40B4-BE49-F238E27FC236}">
                <a16:creationId xmlns:a16="http://schemas.microsoft.com/office/drawing/2014/main" id="{AACAD0DB-DC04-463E-A696-4AD847B7DC6C}"/>
              </a:ext>
            </a:extLst>
          </p:cNvPr>
          <p:cNvCxnSpPr>
            <a:cxnSpLocks/>
          </p:cNvCxnSpPr>
          <p:nvPr/>
        </p:nvCxnSpPr>
        <p:spPr>
          <a:xfrm rot="10800000">
            <a:off x="5805585" y="5331124"/>
            <a:ext cx="779574" cy="558747"/>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80289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604885-9562-4101-9FC8-FCD301E2D46F}"/>
              </a:ext>
            </a:extLst>
          </p:cNvPr>
          <p:cNvSpPr txBox="1"/>
          <p:nvPr/>
        </p:nvSpPr>
        <p:spPr>
          <a:xfrm>
            <a:off x="226351" y="713234"/>
            <a:ext cx="6990877" cy="3108543"/>
          </a:xfrm>
          <a:prstGeom prst="rect">
            <a:avLst/>
          </a:prstGeom>
          <a:noFill/>
        </p:spPr>
        <p:txBody>
          <a:bodyPr wrap="square" rtlCol="0">
            <a:spAutoFit/>
          </a:bodyPr>
          <a:lstStyle/>
          <a:p>
            <a:pPr marL="457200" indent="-457200">
              <a:buAutoNum type="arabicPeriod"/>
            </a:pPr>
            <a:r>
              <a:rPr lang="en-US" sz="2800" dirty="0"/>
              <a:t>Model inputs are what you control</a:t>
            </a:r>
          </a:p>
          <a:p>
            <a:pPr marL="914400" lvl="1" indent="-457200">
              <a:buFont typeface="Arial" panose="020B0604020202020204" pitchFamily="34" charset="0"/>
              <a:buChar char="•"/>
            </a:pPr>
            <a:r>
              <a:rPr lang="en-US" sz="2800" dirty="0"/>
              <a:t>Model inputs ≈</a:t>
            </a:r>
            <a:r>
              <a:rPr lang="en-US" dirty="0"/>
              <a:t> </a:t>
            </a:r>
            <a:r>
              <a:rPr lang="en-US" sz="2800" dirty="0"/>
              <a:t>independent variables </a:t>
            </a:r>
            <a:r>
              <a:rPr lang="en-US" sz="2800" u="sng" dirty="0"/>
              <a:t>or</a:t>
            </a:r>
            <a:r>
              <a:rPr lang="en-US" sz="2800" dirty="0"/>
              <a:t> the constants in a modeling experiment.</a:t>
            </a:r>
          </a:p>
          <a:p>
            <a:pPr marL="914400" lvl="1" indent="-457200">
              <a:buFont typeface="Arial" panose="020B0604020202020204" pitchFamily="34" charset="0"/>
              <a:buChar char="•"/>
            </a:pPr>
            <a:r>
              <a:rPr lang="en-US" sz="2800" dirty="0"/>
              <a:t>Site conditions are the constants for these experiments</a:t>
            </a:r>
          </a:p>
          <a:p>
            <a:pPr marL="914400" lvl="1" indent="-457200">
              <a:buFont typeface="Arial" panose="020B0604020202020204" pitchFamily="34" charset="0"/>
              <a:buChar char="•"/>
            </a:pPr>
            <a:r>
              <a:rPr lang="en-US" sz="2800" dirty="0"/>
              <a:t>Restoration type is the independent variable </a:t>
            </a:r>
          </a:p>
        </p:txBody>
      </p:sp>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a:extLst>
              <a:ext uri="{FF2B5EF4-FFF2-40B4-BE49-F238E27FC236}">
                <a16:creationId xmlns:a16="http://schemas.microsoft.com/office/drawing/2014/main" id="{63165561-5264-4486-8CBB-3BF7EC9136EF}"/>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pic>
        <p:nvPicPr>
          <p:cNvPr id="3" name="Picture 2">
            <a:extLst>
              <a:ext uri="{FF2B5EF4-FFF2-40B4-BE49-F238E27FC236}">
                <a16:creationId xmlns:a16="http://schemas.microsoft.com/office/drawing/2014/main" id="{C3AD2DBA-3993-4046-B8B4-ECA472D68BD4}"/>
              </a:ext>
            </a:extLst>
          </p:cNvPr>
          <p:cNvPicPr>
            <a:picLocks noChangeAspect="1"/>
          </p:cNvPicPr>
          <p:nvPr/>
        </p:nvPicPr>
        <p:blipFill rotWithShape="1">
          <a:blip r:embed="rId2"/>
          <a:srcRect l="24491" t="75650" r="33812"/>
          <a:stretch/>
        </p:blipFill>
        <p:spPr>
          <a:xfrm>
            <a:off x="809513" y="4741753"/>
            <a:ext cx="5286487" cy="1778584"/>
          </a:xfrm>
          <a:prstGeom prst="rect">
            <a:avLst/>
          </a:prstGeom>
        </p:spPr>
      </p:pic>
      <p:pic>
        <p:nvPicPr>
          <p:cNvPr id="14" name="Picture 13">
            <a:extLst>
              <a:ext uri="{FF2B5EF4-FFF2-40B4-BE49-F238E27FC236}">
                <a16:creationId xmlns:a16="http://schemas.microsoft.com/office/drawing/2014/main" id="{F2ACEB00-D514-4C4F-9085-3EC3F74E943F}"/>
              </a:ext>
            </a:extLst>
          </p:cNvPr>
          <p:cNvPicPr>
            <a:picLocks noChangeAspect="1"/>
          </p:cNvPicPr>
          <p:nvPr/>
        </p:nvPicPr>
        <p:blipFill rotWithShape="1">
          <a:blip r:embed="rId2"/>
          <a:srcRect l="2230" r="4699" b="88742"/>
          <a:stretch/>
        </p:blipFill>
        <p:spPr>
          <a:xfrm>
            <a:off x="320354" y="4280088"/>
            <a:ext cx="6624608" cy="461665"/>
          </a:xfrm>
          <a:prstGeom prst="rect">
            <a:avLst/>
          </a:prstGeom>
        </p:spPr>
      </p:pic>
      <p:grpSp>
        <p:nvGrpSpPr>
          <p:cNvPr id="22" name="Group 21">
            <a:extLst>
              <a:ext uri="{FF2B5EF4-FFF2-40B4-BE49-F238E27FC236}">
                <a16:creationId xmlns:a16="http://schemas.microsoft.com/office/drawing/2014/main" id="{56210F9E-A9FE-451C-84F4-6DC7F125BF80}"/>
              </a:ext>
            </a:extLst>
          </p:cNvPr>
          <p:cNvGrpSpPr/>
          <p:nvPr/>
        </p:nvGrpSpPr>
        <p:grpSpPr>
          <a:xfrm>
            <a:off x="7401199" y="798558"/>
            <a:ext cx="4688495" cy="4209652"/>
            <a:chOff x="7401199" y="798558"/>
            <a:chExt cx="4688495" cy="4209652"/>
          </a:xfrm>
        </p:grpSpPr>
        <p:grpSp>
          <p:nvGrpSpPr>
            <p:cNvPr id="23" name="Group 22">
              <a:extLst>
                <a:ext uri="{FF2B5EF4-FFF2-40B4-BE49-F238E27FC236}">
                  <a16:creationId xmlns:a16="http://schemas.microsoft.com/office/drawing/2014/main" id="{F5523838-AECD-4843-8426-74F7B9E5F6B5}"/>
                </a:ext>
              </a:extLst>
            </p:cNvPr>
            <p:cNvGrpSpPr/>
            <p:nvPr/>
          </p:nvGrpSpPr>
          <p:grpSpPr>
            <a:xfrm>
              <a:off x="7401199" y="2630089"/>
              <a:ext cx="4680760" cy="2378121"/>
              <a:chOff x="7415285" y="1050879"/>
              <a:chExt cx="4680760" cy="2378121"/>
            </a:xfrm>
          </p:grpSpPr>
          <p:pic>
            <p:nvPicPr>
              <p:cNvPr id="28" name="Picture 27">
                <a:extLst>
                  <a:ext uri="{FF2B5EF4-FFF2-40B4-BE49-F238E27FC236}">
                    <a16:creationId xmlns:a16="http://schemas.microsoft.com/office/drawing/2014/main" id="{5F198D04-7958-45D0-8963-A7FA5224F0A2}"/>
                  </a:ext>
                </a:extLst>
              </p:cNvPr>
              <p:cNvPicPr>
                <a:picLocks noChangeAspect="1"/>
              </p:cNvPicPr>
              <p:nvPr/>
            </p:nvPicPr>
            <p:blipFill>
              <a:blip r:embed="rId3"/>
              <a:stretch>
                <a:fillRect/>
              </a:stretch>
            </p:blipFill>
            <p:spPr>
              <a:xfrm>
                <a:off x="7415285" y="1718394"/>
                <a:ext cx="4665287" cy="1710606"/>
              </a:xfrm>
              <a:prstGeom prst="rect">
                <a:avLst/>
              </a:prstGeom>
            </p:spPr>
          </p:pic>
          <p:pic>
            <p:nvPicPr>
              <p:cNvPr id="29" name="Picture 28">
                <a:extLst>
                  <a:ext uri="{FF2B5EF4-FFF2-40B4-BE49-F238E27FC236}">
                    <a16:creationId xmlns:a16="http://schemas.microsoft.com/office/drawing/2014/main" id="{B0E7A065-2186-40DE-9567-B180B64663F3}"/>
                  </a:ext>
                </a:extLst>
              </p:cNvPr>
              <p:cNvPicPr>
                <a:picLocks noChangeAspect="1"/>
              </p:cNvPicPr>
              <p:nvPr/>
            </p:nvPicPr>
            <p:blipFill>
              <a:blip r:embed="rId4"/>
              <a:stretch>
                <a:fillRect/>
              </a:stretch>
            </p:blipFill>
            <p:spPr>
              <a:xfrm>
                <a:off x="7415285" y="1050879"/>
                <a:ext cx="4680760" cy="668680"/>
              </a:xfrm>
              <a:prstGeom prst="rect">
                <a:avLst/>
              </a:prstGeom>
            </p:spPr>
          </p:pic>
        </p:grpSp>
        <p:sp>
          <p:nvSpPr>
            <p:cNvPr id="24" name="TextBox 23">
              <a:extLst>
                <a:ext uri="{FF2B5EF4-FFF2-40B4-BE49-F238E27FC236}">
                  <a16:creationId xmlns:a16="http://schemas.microsoft.com/office/drawing/2014/main" id="{F163A38E-F826-4B9E-8A75-A0B9207EE53A}"/>
                </a:ext>
              </a:extLst>
            </p:cNvPr>
            <p:cNvSpPr txBox="1"/>
            <p:nvPr/>
          </p:nvSpPr>
          <p:spPr>
            <a:xfrm>
              <a:off x="7780189" y="798558"/>
              <a:ext cx="3943725" cy="1477328"/>
            </a:xfrm>
            <a:prstGeom prst="rect">
              <a:avLst/>
            </a:prstGeom>
            <a:noFill/>
            <a:ln>
              <a:solidFill>
                <a:srgbClr val="FF0000"/>
              </a:solidFill>
            </a:ln>
          </p:spPr>
          <p:txBody>
            <a:bodyPr wrap="square" rtlCol="0">
              <a:spAutoFit/>
            </a:bodyPr>
            <a:lstStyle/>
            <a:p>
              <a:pPr algn="ctr"/>
              <a:r>
                <a:rPr lang="en-US" b="1" u="sng" dirty="0"/>
                <a:t>Site conditions: </a:t>
              </a:r>
            </a:p>
            <a:p>
              <a:pPr marL="285750" indent="-285750">
                <a:buFont typeface="Arial" panose="020B0604020202020204" pitchFamily="34" charset="0"/>
                <a:buChar char="•"/>
              </a:pPr>
              <a:r>
                <a:rPr lang="en-US" dirty="0"/>
                <a:t>Rate of local sea-level rise: 2 mm yr</a:t>
              </a:r>
              <a:r>
                <a:rPr lang="en-US" baseline="30000" dirty="0"/>
                <a:t>-1</a:t>
              </a:r>
            </a:p>
            <a:p>
              <a:pPr marL="285750" indent="-285750">
                <a:buFont typeface="Arial" panose="020B0604020202020204" pitchFamily="34" charset="0"/>
                <a:buChar char="•"/>
              </a:pPr>
              <a:r>
                <a:rPr lang="en-US" dirty="0"/>
                <a:t>Rate of marsh edge erosion: 1 m yr</a:t>
              </a:r>
              <a:r>
                <a:rPr lang="en-US" baseline="30000" dirty="0"/>
                <a:t>-1</a:t>
              </a:r>
            </a:p>
            <a:p>
              <a:pPr marL="285750" indent="-285750">
                <a:buFont typeface="Arial" panose="020B0604020202020204" pitchFamily="34" charset="0"/>
                <a:buChar char="•"/>
              </a:pPr>
              <a:r>
                <a:rPr lang="en-US" dirty="0"/>
                <a:t>Suspended sediment concentration in the incoming tidal water: 20 mg L</a:t>
              </a:r>
              <a:r>
                <a:rPr lang="en-US" baseline="30000" dirty="0"/>
                <a:t>-1</a:t>
              </a:r>
            </a:p>
          </p:txBody>
        </p:sp>
        <p:sp>
          <p:nvSpPr>
            <p:cNvPr id="25" name="Arrow: U-Turn 1">
              <a:extLst>
                <a:ext uri="{FF2B5EF4-FFF2-40B4-BE49-F238E27FC236}">
                  <a16:creationId xmlns:a16="http://schemas.microsoft.com/office/drawing/2014/main" id="{B0E74E15-C56C-4EDB-9C7C-A252E62F8A86}"/>
                </a:ext>
              </a:extLst>
            </p:cNvPr>
            <p:cNvSpPr/>
            <p:nvPr/>
          </p:nvSpPr>
          <p:spPr>
            <a:xfrm rot="5400000">
              <a:off x="9571732" y="1372394"/>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Arrow: U-Turn 1">
              <a:extLst>
                <a:ext uri="{FF2B5EF4-FFF2-40B4-BE49-F238E27FC236}">
                  <a16:creationId xmlns:a16="http://schemas.microsoft.com/office/drawing/2014/main" id="{73623EE7-0610-4D99-B6E3-AFE204E8E9E6}"/>
                </a:ext>
              </a:extLst>
            </p:cNvPr>
            <p:cNvSpPr/>
            <p:nvPr/>
          </p:nvSpPr>
          <p:spPr>
            <a:xfrm rot="5400000">
              <a:off x="9594941" y="1865959"/>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Arrow: U-Turn 1">
              <a:extLst>
                <a:ext uri="{FF2B5EF4-FFF2-40B4-BE49-F238E27FC236}">
                  <a16:creationId xmlns:a16="http://schemas.microsoft.com/office/drawing/2014/main" id="{15292B48-CA02-4456-8A16-20F995620DC2}"/>
                </a:ext>
              </a:extLst>
            </p:cNvPr>
            <p:cNvSpPr/>
            <p:nvPr/>
          </p:nvSpPr>
          <p:spPr>
            <a:xfrm rot="5400000">
              <a:off x="9580897" y="2296118"/>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30" name="Connector: Curved 29">
            <a:extLst>
              <a:ext uri="{FF2B5EF4-FFF2-40B4-BE49-F238E27FC236}">
                <a16:creationId xmlns:a16="http://schemas.microsoft.com/office/drawing/2014/main" id="{1F21A51D-835F-4D2C-BCFA-EE5193350468}"/>
              </a:ext>
            </a:extLst>
          </p:cNvPr>
          <p:cNvCxnSpPr>
            <a:cxnSpLocks/>
          </p:cNvCxnSpPr>
          <p:nvPr/>
        </p:nvCxnSpPr>
        <p:spPr>
          <a:xfrm rot="16200000" flipV="1">
            <a:off x="8726175" y="4761109"/>
            <a:ext cx="1057633" cy="223373"/>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AC499D82-7F80-457D-B768-266A06203A09}"/>
              </a:ext>
            </a:extLst>
          </p:cNvPr>
          <p:cNvSpPr/>
          <p:nvPr/>
        </p:nvSpPr>
        <p:spPr>
          <a:xfrm>
            <a:off x="6241774" y="5366862"/>
            <a:ext cx="5596425" cy="1384995"/>
          </a:xfrm>
          <a:prstGeom prst="rect">
            <a:avLst/>
          </a:prstGeom>
        </p:spPr>
        <p:txBody>
          <a:bodyPr wrap="square">
            <a:spAutoFit/>
          </a:bodyPr>
          <a:lstStyle/>
          <a:p>
            <a:pPr lvl="1"/>
            <a:r>
              <a:rPr lang="en-US" sz="2800" dirty="0">
                <a:solidFill>
                  <a:srgbClr val="FF0000"/>
                </a:solidFill>
              </a:rPr>
              <a:t>Given these site conditions, which of these will save the marsh’s ecosystem services the best?  </a:t>
            </a:r>
          </a:p>
        </p:txBody>
      </p:sp>
      <p:cxnSp>
        <p:nvCxnSpPr>
          <p:cNvPr id="32" name="Connector: Curved 31">
            <a:extLst>
              <a:ext uri="{FF2B5EF4-FFF2-40B4-BE49-F238E27FC236}">
                <a16:creationId xmlns:a16="http://schemas.microsoft.com/office/drawing/2014/main" id="{AACAD0DB-DC04-463E-A696-4AD847B7DC6C}"/>
              </a:ext>
            </a:extLst>
          </p:cNvPr>
          <p:cNvCxnSpPr>
            <a:cxnSpLocks/>
          </p:cNvCxnSpPr>
          <p:nvPr/>
        </p:nvCxnSpPr>
        <p:spPr>
          <a:xfrm rot="10800000">
            <a:off x="5805585" y="5331124"/>
            <a:ext cx="779574" cy="558747"/>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3" name="Picture 32">
            <a:extLst>
              <a:ext uri="{FF2B5EF4-FFF2-40B4-BE49-F238E27FC236}">
                <a16:creationId xmlns:a16="http://schemas.microsoft.com/office/drawing/2014/main" id="{DCCF902B-230A-4888-94AC-6B0CCCFF8348}"/>
              </a:ext>
            </a:extLst>
          </p:cNvPr>
          <p:cNvPicPr>
            <a:picLocks noChangeAspect="1"/>
          </p:cNvPicPr>
          <p:nvPr/>
        </p:nvPicPr>
        <p:blipFill rotWithShape="1">
          <a:blip r:embed="rId2"/>
          <a:srcRect l="27114" t="87853" r="68473" b="3976"/>
          <a:stretch/>
        </p:blipFill>
        <p:spPr>
          <a:xfrm>
            <a:off x="1148207" y="4938096"/>
            <a:ext cx="559558" cy="596795"/>
          </a:xfrm>
          <a:prstGeom prst="rect">
            <a:avLst/>
          </a:prstGeom>
        </p:spPr>
      </p:pic>
      <p:pic>
        <p:nvPicPr>
          <p:cNvPr id="34" name="Picture 33">
            <a:extLst>
              <a:ext uri="{FF2B5EF4-FFF2-40B4-BE49-F238E27FC236}">
                <a16:creationId xmlns:a16="http://schemas.microsoft.com/office/drawing/2014/main" id="{2F2AD937-4533-4944-B201-64CF105FD7E4}"/>
              </a:ext>
            </a:extLst>
          </p:cNvPr>
          <p:cNvPicPr>
            <a:picLocks noChangeAspect="1"/>
          </p:cNvPicPr>
          <p:nvPr/>
        </p:nvPicPr>
        <p:blipFill rotWithShape="1">
          <a:blip r:embed="rId2"/>
          <a:srcRect l="27006" t="79106" r="68688" b="13642"/>
          <a:stretch/>
        </p:blipFill>
        <p:spPr>
          <a:xfrm>
            <a:off x="1155031" y="5731697"/>
            <a:ext cx="545910" cy="529718"/>
          </a:xfrm>
          <a:prstGeom prst="rect">
            <a:avLst/>
          </a:prstGeom>
        </p:spPr>
      </p:pic>
    </p:spTree>
    <p:extLst>
      <p:ext uri="{BB962C8B-B14F-4D97-AF65-F5344CB8AC3E}">
        <p14:creationId xmlns:p14="http://schemas.microsoft.com/office/powerpoint/2010/main" val="18987345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604885-9562-4101-9FC8-FCD301E2D46F}"/>
              </a:ext>
            </a:extLst>
          </p:cNvPr>
          <p:cNvSpPr txBox="1"/>
          <p:nvPr/>
        </p:nvSpPr>
        <p:spPr>
          <a:xfrm>
            <a:off x="226351" y="713234"/>
            <a:ext cx="6990877" cy="3108543"/>
          </a:xfrm>
          <a:prstGeom prst="rect">
            <a:avLst/>
          </a:prstGeom>
          <a:noFill/>
        </p:spPr>
        <p:txBody>
          <a:bodyPr wrap="square" rtlCol="0">
            <a:spAutoFit/>
          </a:bodyPr>
          <a:lstStyle/>
          <a:p>
            <a:pPr marL="457200" indent="-457200">
              <a:buAutoNum type="arabicPeriod"/>
            </a:pPr>
            <a:r>
              <a:rPr lang="en-US" sz="2800" dirty="0"/>
              <a:t>Model inputs are what you control</a:t>
            </a:r>
          </a:p>
          <a:p>
            <a:pPr marL="914400" lvl="1" indent="-457200">
              <a:buFont typeface="Arial" panose="020B0604020202020204" pitchFamily="34" charset="0"/>
              <a:buChar char="•"/>
            </a:pPr>
            <a:r>
              <a:rPr lang="en-US" sz="2800" dirty="0"/>
              <a:t>Model inputs ≈</a:t>
            </a:r>
            <a:r>
              <a:rPr lang="en-US" dirty="0"/>
              <a:t> </a:t>
            </a:r>
            <a:r>
              <a:rPr lang="en-US" sz="2800" dirty="0"/>
              <a:t>independent variables </a:t>
            </a:r>
            <a:r>
              <a:rPr lang="en-US" sz="2800" u="sng" dirty="0"/>
              <a:t>or</a:t>
            </a:r>
            <a:r>
              <a:rPr lang="en-US" sz="2800" dirty="0"/>
              <a:t> the constants in a modeling experiment.</a:t>
            </a:r>
          </a:p>
          <a:p>
            <a:pPr marL="914400" lvl="1" indent="-457200">
              <a:buFont typeface="Arial" panose="020B0604020202020204" pitchFamily="34" charset="0"/>
              <a:buChar char="•"/>
            </a:pPr>
            <a:r>
              <a:rPr lang="en-US" sz="2800" dirty="0"/>
              <a:t>Site conditions are the constants for these experiments</a:t>
            </a:r>
          </a:p>
          <a:p>
            <a:pPr marL="914400" lvl="1" indent="-457200">
              <a:buFont typeface="Arial" panose="020B0604020202020204" pitchFamily="34" charset="0"/>
              <a:buChar char="•"/>
            </a:pPr>
            <a:r>
              <a:rPr lang="en-US" sz="2800" dirty="0"/>
              <a:t>Restoration type is the independent variable </a:t>
            </a:r>
          </a:p>
        </p:txBody>
      </p:sp>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a:extLst>
              <a:ext uri="{FF2B5EF4-FFF2-40B4-BE49-F238E27FC236}">
                <a16:creationId xmlns:a16="http://schemas.microsoft.com/office/drawing/2014/main" id="{63165561-5264-4486-8CBB-3BF7EC9136EF}"/>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pic>
        <p:nvPicPr>
          <p:cNvPr id="3" name="Picture 2">
            <a:extLst>
              <a:ext uri="{FF2B5EF4-FFF2-40B4-BE49-F238E27FC236}">
                <a16:creationId xmlns:a16="http://schemas.microsoft.com/office/drawing/2014/main" id="{C3AD2DBA-3993-4046-B8B4-ECA472D68BD4}"/>
              </a:ext>
            </a:extLst>
          </p:cNvPr>
          <p:cNvPicPr>
            <a:picLocks noChangeAspect="1"/>
          </p:cNvPicPr>
          <p:nvPr/>
        </p:nvPicPr>
        <p:blipFill rotWithShape="1">
          <a:blip r:embed="rId2"/>
          <a:srcRect l="24491" t="75650" r="33812"/>
          <a:stretch/>
        </p:blipFill>
        <p:spPr>
          <a:xfrm>
            <a:off x="809513" y="4741753"/>
            <a:ext cx="5286487" cy="1778584"/>
          </a:xfrm>
          <a:prstGeom prst="rect">
            <a:avLst/>
          </a:prstGeom>
        </p:spPr>
      </p:pic>
      <p:pic>
        <p:nvPicPr>
          <p:cNvPr id="14" name="Picture 13">
            <a:extLst>
              <a:ext uri="{FF2B5EF4-FFF2-40B4-BE49-F238E27FC236}">
                <a16:creationId xmlns:a16="http://schemas.microsoft.com/office/drawing/2014/main" id="{F2ACEB00-D514-4C4F-9085-3EC3F74E943F}"/>
              </a:ext>
            </a:extLst>
          </p:cNvPr>
          <p:cNvPicPr>
            <a:picLocks noChangeAspect="1"/>
          </p:cNvPicPr>
          <p:nvPr/>
        </p:nvPicPr>
        <p:blipFill rotWithShape="1">
          <a:blip r:embed="rId2"/>
          <a:srcRect l="2230" r="4699" b="88742"/>
          <a:stretch/>
        </p:blipFill>
        <p:spPr>
          <a:xfrm>
            <a:off x="320354" y="4280088"/>
            <a:ext cx="6624608" cy="461665"/>
          </a:xfrm>
          <a:prstGeom prst="rect">
            <a:avLst/>
          </a:prstGeom>
        </p:spPr>
      </p:pic>
      <p:grpSp>
        <p:nvGrpSpPr>
          <p:cNvPr id="22" name="Group 21">
            <a:extLst>
              <a:ext uri="{FF2B5EF4-FFF2-40B4-BE49-F238E27FC236}">
                <a16:creationId xmlns:a16="http://schemas.microsoft.com/office/drawing/2014/main" id="{56210F9E-A9FE-451C-84F4-6DC7F125BF80}"/>
              </a:ext>
            </a:extLst>
          </p:cNvPr>
          <p:cNvGrpSpPr/>
          <p:nvPr/>
        </p:nvGrpSpPr>
        <p:grpSpPr>
          <a:xfrm>
            <a:off x="7401199" y="798558"/>
            <a:ext cx="4688495" cy="4209652"/>
            <a:chOff x="7401199" y="798558"/>
            <a:chExt cx="4688495" cy="4209652"/>
          </a:xfrm>
        </p:grpSpPr>
        <p:grpSp>
          <p:nvGrpSpPr>
            <p:cNvPr id="23" name="Group 22">
              <a:extLst>
                <a:ext uri="{FF2B5EF4-FFF2-40B4-BE49-F238E27FC236}">
                  <a16:creationId xmlns:a16="http://schemas.microsoft.com/office/drawing/2014/main" id="{F5523838-AECD-4843-8426-74F7B9E5F6B5}"/>
                </a:ext>
              </a:extLst>
            </p:cNvPr>
            <p:cNvGrpSpPr/>
            <p:nvPr/>
          </p:nvGrpSpPr>
          <p:grpSpPr>
            <a:xfrm>
              <a:off x="7401199" y="2630089"/>
              <a:ext cx="4680760" cy="2378121"/>
              <a:chOff x="7415285" y="1050879"/>
              <a:chExt cx="4680760" cy="2378121"/>
            </a:xfrm>
          </p:grpSpPr>
          <p:pic>
            <p:nvPicPr>
              <p:cNvPr id="28" name="Picture 27">
                <a:extLst>
                  <a:ext uri="{FF2B5EF4-FFF2-40B4-BE49-F238E27FC236}">
                    <a16:creationId xmlns:a16="http://schemas.microsoft.com/office/drawing/2014/main" id="{5F198D04-7958-45D0-8963-A7FA5224F0A2}"/>
                  </a:ext>
                </a:extLst>
              </p:cNvPr>
              <p:cNvPicPr>
                <a:picLocks noChangeAspect="1"/>
              </p:cNvPicPr>
              <p:nvPr/>
            </p:nvPicPr>
            <p:blipFill>
              <a:blip r:embed="rId3"/>
              <a:stretch>
                <a:fillRect/>
              </a:stretch>
            </p:blipFill>
            <p:spPr>
              <a:xfrm>
                <a:off x="7415285" y="1718394"/>
                <a:ext cx="4665287" cy="1710606"/>
              </a:xfrm>
              <a:prstGeom prst="rect">
                <a:avLst/>
              </a:prstGeom>
            </p:spPr>
          </p:pic>
          <p:pic>
            <p:nvPicPr>
              <p:cNvPr id="29" name="Picture 28">
                <a:extLst>
                  <a:ext uri="{FF2B5EF4-FFF2-40B4-BE49-F238E27FC236}">
                    <a16:creationId xmlns:a16="http://schemas.microsoft.com/office/drawing/2014/main" id="{B0E7A065-2186-40DE-9567-B180B64663F3}"/>
                  </a:ext>
                </a:extLst>
              </p:cNvPr>
              <p:cNvPicPr>
                <a:picLocks noChangeAspect="1"/>
              </p:cNvPicPr>
              <p:nvPr/>
            </p:nvPicPr>
            <p:blipFill>
              <a:blip r:embed="rId4"/>
              <a:stretch>
                <a:fillRect/>
              </a:stretch>
            </p:blipFill>
            <p:spPr>
              <a:xfrm>
                <a:off x="7415285" y="1050879"/>
                <a:ext cx="4680760" cy="668680"/>
              </a:xfrm>
              <a:prstGeom prst="rect">
                <a:avLst/>
              </a:prstGeom>
            </p:spPr>
          </p:pic>
        </p:grpSp>
        <p:sp>
          <p:nvSpPr>
            <p:cNvPr id="24" name="TextBox 23">
              <a:extLst>
                <a:ext uri="{FF2B5EF4-FFF2-40B4-BE49-F238E27FC236}">
                  <a16:creationId xmlns:a16="http://schemas.microsoft.com/office/drawing/2014/main" id="{F163A38E-F826-4B9E-8A75-A0B9207EE53A}"/>
                </a:ext>
              </a:extLst>
            </p:cNvPr>
            <p:cNvSpPr txBox="1"/>
            <p:nvPr/>
          </p:nvSpPr>
          <p:spPr>
            <a:xfrm>
              <a:off x="7780189" y="798558"/>
              <a:ext cx="3943725" cy="1477328"/>
            </a:xfrm>
            <a:prstGeom prst="rect">
              <a:avLst/>
            </a:prstGeom>
            <a:noFill/>
            <a:ln>
              <a:solidFill>
                <a:srgbClr val="FF0000"/>
              </a:solidFill>
            </a:ln>
          </p:spPr>
          <p:txBody>
            <a:bodyPr wrap="square" rtlCol="0">
              <a:spAutoFit/>
            </a:bodyPr>
            <a:lstStyle/>
            <a:p>
              <a:pPr algn="ctr"/>
              <a:r>
                <a:rPr lang="en-US" b="1" u="sng" dirty="0"/>
                <a:t>Site conditions: </a:t>
              </a:r>
            </a:p>
            <a:p>
              <a:pPr marL="285750" indent="-285750">
                <a:buFont typeface="Arial" panose="020B0604020202020204" pitchFamily="34" charset="0"/>
                <a:buChar char="•"/>
              </a:pPr>
              <a:r>
                <a:rPr lang="en-US" dirty="0"/>
                <a:t>Rate of local sea-level rise: 2 mm yr</a:t>
              </a:r>
              <a:r>
                <a:rPr lang="en-US" baseline="30000" dirty="0"/>
                <a:t>-1</a:t>
              </a:r>
            </a:p>
            <a:p>
              <a:pPr marL="285750" indent="-285750">
                <a:buFont typeface="Arial" panose="020B0604020202020204" pitchFamily="34" charset="0"/>
                <a:buChar char="•"/>
              </a:pPr>
              <a:r>
                <a:rPr lang="en-US" dirty="0"/>
                <a:t>Rate of marsh edge erosion: 1 m yr</a:t>
              </a:r>
              <a:r>
                <a:rPr lang="en-US" baseline="30000" dirty="0"/>
                <a:t>-1</a:t>
              </a:r>
            </a:p>
            <a:p>
              <a:pPr marL="285750" indent="-285750">
                <a:buFont typeface="Arial" panose="020B0604020202020204" pitchFamily="34" charset="0"/>
                <a:buChar char="•"/>
              </a:pPr>
              <a:r>
                <a:rPr lang="en-US" dirty="0"/>
                <a:t>Suspended sediment concentration in the incoming tidal water: 20 mg L</a:t>
              </a:r>
              <a:r>
                <a:rPr lang="en-US" baseline="30000" dirty="0"/>
                <a:t>-1</a:t>
              </a:r>
            </a:p>
          </p:txBody>
        </p:sp>
        <p:sp>
          <p:nvSpPr>
            <p:cNvPr id="25" name="Arrow: U-Turn 1">
              <a:extLst>
                <a:ext uri="{FF2B5EF4-FFF2-40B4-BE49-F238E27FC236}">
                  <a16:creationId xmlns:a16="http://schemas.microsoft.com/office/drawing/2014/main" id="{B0E74E15-C56C-4EDB-9C7C-A252E62F8A86}"/>
                </a:ext>
              </a:extLst>
            </p:cNvPr>
            <p:cNvSpPr/>
            <p:nvPr/>
          </p:nvSpPr>
          <p:spPr>
            <a:xfrm rot="5400000">
              <a:off x="9571732" y="1372394"/>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Arrow: U-Turn 1">
              <a:extLst>
                <a:ext uri="{FF2B5EF4-FFF2-40B4-BE49-F238E27FC236}">
                  <a16:creationId xmlns:a16="http://schemas.microsoft.com/office/drawing/2014/main" id="{73623EE7-0610-4D99-B6E3-AFE204E8E9E6}"/>
                </a:ext>
              </a:extLst>
            </p:cNvPr>
            <p:cNvSpPr/>
            <p:nvPr/>
          </p:nvSpPr>
          <p:spPr>
            <a:xfrm rot="5400000">
              <a:off x="9594941" y="1865959"/>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Arrow: U-Turn 1">
              <a:extLst>
                <a:ext uri="{FF2B5EF4-FFF2-40B4-BE49-F238E27FC236}">
                  <a16:creationId xmlns:a16="http://schemas.microsoft.com/office/drawing/2014/main" id="{15292B48-CA02-4456-8A16-20F995620DC2}"/>
                </a:ext>
              </a:extLst>
            </p:cNvPr>
            <p:cNvSpPr/>
            <p:nvPr/>
          </p:nvSpPr>
          <p:spPr>
            <a:xfrm rot="5400000">
              <a:off x="9580897" y="2296118"/>
              <a:ext cx="2736772" cy="2252735"/>
            </a:xfrm>
            <a:custGeom>
              <a:avLst/>
              <a:gdLst>
                <a:gd name="connsiteX0" fmla="*/ 0 w 2690511"/>
                <a:gd name="connsiteY0" fmla="*/ 613568 h 613568"/>
                <a:gd name="connsiteX1" fmla="*/ 0 w 2690511"/>
                <a:gd name="connsiteY1" fmla="*/ 268436 h 613568"/>
                <a:gd name="connsiteX2" fmla="*/ 268436 w 2690511"/>
                <a:gd name="connsiteY2" fmla="*/ 0 h 613568"/>
                <a:gd name="connsiteX3" fmla="*/ 2345379 w 2690511"/>
                <a:gd name="connsiteY3" fmla="*/ 0 h 613568"/>
                <a:gd name="connsiteX4" fmla="*/ 2613815 w 2690511"/>
                <a:gd name="connsiteY4" fmla="*/ 268436 h 613568"/>
                <a:gd name="connsiteX5" fmla="*/ 2613815 w 2690511"/>
                <a:gd name="connsiteY5" fmla="*/ 306784 h 613568"/>
                <a:gd name="connsiteX6" fmla="*/ 2690511 w 2690511"/>
                <a:gd name="connsiteY6" fmla="*/ 306784 h 613568"/>
                <a:gd name="connsiteX7" fmla="*/ 2537119 w 2690511"/>
                <a:gd name="connsiteY7" fmla="*/ 460176 h 613568"/>
                <a:gd name="connsiteX8" fmla="*/ 2383727 w 2690511"/>
                <a:gd name="connsiteY8" fmla="*/ 306784 h 613568"/>
                <a:gd name="connsiteX9" fmla="*/ 2460423 w 2690511"/>
                <a:gd name="connsiteY9" fmla="*/ 306784 h 613568"/>
                <a:gd name="connsiteX10" fmla="*/ 2460423 w 2690511"/>
                <a:gd name="connsiteY10" fmla="*/ 268436 h 613568"/>
                <a:gd name="connsiteX11" fmla="*/ 2345379 w 2690511"/>
                <a:gd name="connsiteY11" fmla="*/ 153392 h 613568"/>
                <a:gd name="connsiteX12" fmla="*/ 268436 w 2690511"/>
                <a:gd name="connsiteY12" fmla="*/ 153392 h 613568"/>
                <a:gd name="connsiteX13" fmla="*/ 153392 w 2690511"/>
                <a:gd name="connsiteY13" fmla="*/ 268436 h 613568"/>
                <a:gd name="connsiteX14" fmla="*/ 153392 w 2690511"/>
                <a:gd name="connsiteY14" fmla="*/ 613568 h 613568"/>
                <a:gd name="connsiteX15" fmla="*/ 0 w 2690511"/>
                <a:gd name="connsiteY15" fmla="*/ 613568 h 613568"/>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383727 w 2690511"/>
                <a:gd name="connsiteY8" fmla="*/ 306784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90511"/>
                <a:gd name="connsiteY0" fmla="*/ 613568 h 2725946"/>
                <a:gd name="connsiteX1" fmla="*/ 0 w 2690511"/>
                <a:gd name="connsiteY1" fmla="*/ 268436 h 2725946"/>
                <a:gd name="connsiteX2" fmla="*/ 268436 w 2690511"/>
                <a:gd name="connsiteY2" fmla="*/ 0 h 2725946"/>
                <a:gd name="connsiteX3" fmla="*/ 2345379 w 2690511"/>
                <a:gd name="connsiteY3" fmla="*/ 0 h 2725946"/>
                <a:gd name="connsiteX4" fmla="*/ 2613815 w 2690511"/>
                <a:gd name="connsiteY4" fmla="*/ 268436 h 2725946"/>
                <a:gd name="connsiteX5" fmla="*/ 2613815 w 2690511"/>
                <a:gd name="connsiteY5" fmla="*/ 306784 h 2725946"/>
                <a:gd name="connsiteX6" fmla="*/ 2690511 w 2690511"/>
                <a:gd name="connsiteY6" fmla="*/ 306784 h 2725946"/>
                <a:gd name="connsiteX7" fmla="*/ 2537122 w 2690511"/>
                <a:gd name="connsiteY7" fmla="*/ 2725946 h 2725946"/>
                <a:gd name="connsiteX8" fmla="*/ 2432283 w 2690511"/>
                <a:gd name="connsiteY8" fmla="*/ 1868547 h 2725946"/>
                <a:gd name="connsiteX9" fmla="*/ 2460423 w 2690511"/>
                <a:gd name="connsiteY9" fmla="*/ 306784 h 2725946"/>
                <a:gd name="connsiteX10" fmla="*/ 2460423 w 2690511"/>
                <a:gd name="connsiteY10" fmla="*/ 268436 h 2725946"/>
                <a:gd name="connsiteX11" fmla="*/ 2345379 w 2690511"/>
                <a:gd name="connsiteY11" fmla="*/ 153392 h 2725946"/>
                <a:gd name="connsiteX12" fmla="*/ 268436 w 2690511"/>
                <a:gd name="connsiteY12" fmla="*/ 153392 h 2725946"/>
                <a:gd name="connsiteX13" fmla="*/ 153392 w 2690511"/>
                <a:gd name="connsiteY13" fmla="*/ 268436 h 2725946"/>
                <a:gd name="connsiteX14" fmla="*/ 153392 w 2690511"/>
                <a:gd name="connsiteY14" fmla="*/ 613568 h 2725946"/>
                <a:gd name="connsiteX15" fmla="*/ 0 w 2690511"/>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460423 w 2641962"/>
                <a:gd name="connsiteY10" fmla="*/ 268436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460423 w 2641962"/>
                <a:gd name="connsiteY9" fmla="*/ 306784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30678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268436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13815 w 2641962"/>
                <a:gd name="connsiteY5" fmla="*/ 167433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21907 w 2641962"/>
                <a:gd name="connsiteY5" fmla="*/ 1714798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41962"/>
                <a:gd name="connsiteY0" fmla="*/ 613568 h 2725946"/>
                <a:gd name="connsiteX1" fmla="*/ 0 w 2641962"/>
                <a:gd name="connsiteY1" fmla="*/ 268436 h 2725946"/>
                <a:gd name="connsiteX2" fmla="*/ 268436 w 2641962"/>
                <a:gd name="connsiteY2" fmla="*/ 0 h 2725946"/>
                <a:gd name="connsiteX3" fmla="*/ 2345379 w 2641962"/>
                <a:gd name="connsiteY3" fmla="*/ 0 h 2725946"/>
                <a:gd name="connsiteX4" fmla="*/ 2613815 w 2641962"/>
                <a:gd name="connsiteY4" fmla="*/ 1676450 h 2725946"/>
                <a:gd name="connsiteX5" fmla="*/ 2638091 w 2641962"/>
                <a:gd name="connsiteY5" fmla="*/ 1739074 h 2725946"/>
                <a:gd name="connsiteX6" fmla="*/ 2641962 w 2641962"/>
                <a:gd name="connsiteY6" fmla="*/ 1852362 h 2725946"/>
                <a:gd name="connsiteX7" fmla="*/ 2537122 w 2641962"/>
                <a:gd name="connsiteY7" fmla="*/ 2725946 h 2725946"/>
                <a:gd name="connsiteX8" fmla="*/ 2432283 w 2641962"/>
                <a:gd name="connsiteY8" fmla="*/ 1868547 h 2725946"/>
                <a:gd name="connsiteX9" fmla="*/ 2525159 w 2641962"/>
                <a:gd name="connsiteY9" fmla="*/ 1730982 h 2725946"/>
                <a:gd name="connsiteX10" fmla="*/ 2508975 w 2641962"/>
                <a:gd name="connsiteY10" fmla="*/ 1725002 h 2725946"/>
                <a:gd name="connsiteX11" fmla="*/ 2345379 w 2641962"/>
                <a:gd name="connsiteY11" fmla="*/ 153392 h 2725946"/>
                <a:gd name="connsiteX12" fmla="*/ 268436 w 2641962"/>
                <a:gd name="connsiteY12" fmla="*/ 153392 h 2725946"/>
                <a:gd name="connsiteX13" fmla="*/ 153392 w 2641962"/>
                <a:gd name="connsiteY13" fmla="*/ 268436 h 2725946"/>
                <a:gd name="connsiteX14" fmla="*/ 153392 w 2641962"/>
                <a:gd name="connsiteY14" fmla="*/ 613568 h 2725946"/>
                <a:gd name="connsiteX15" fmla="*/ 0 w 2641962"/>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638091 w 2638404"/>
                <a:gd name="connsiteY5" fmla="*/ 1739074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613815 w 2638404"/>
                <a:gd name="connsiteY4" fmla="*/ 1676450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508975 w 2638404"/>
                <a:gd name="connsiteY10" fmla="*/ 1725002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25159 w 2638404"/>
                <a:gd name="connsiteY9" fmla="*/ 173098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725946"/>
                <a:gd name="connsiteX1" fmla="*/ 0 w 2638404"/>
                <a:gd name="connsiteY1" fmla="*/ 268436 h 2725946"/>
                <a:gd name="connsiteX2" fmla="*/ 268436 w 2638404"/>
                <a:gd name="connsiteY2" fmla="*/ 0 h 2725946"/>
                <a:gd name="connsiteX3" fmla="*/ 2345379 w 2638404"/>
                <a:gd name="connsiteY3" fmla="*/ 0 h 2725946"/>
                <a:gd name="connsiteX4" fmla="*/ 2588910 w 2638404"/>
                <a:gd name="connsiteY4" fmla="*/ 1793863 h 2725946"/>
                <a:gd name="connsiteX5" fmla="*/ 2591838 w 2638404"/>
                <a:gd name="connsiteY5" fmla="*/ 1788886 h 2725946"/>
                <a:gd name="connsiteX6" fmla="*/ 2638404 w 2638404"/>
                <a:gd name="connsiteY6" fmla="*/ 1870152 h 2725946"/>
                <a:gd name="connsiteX7" fmla="*/ 2537122 w 2638404"/>
                <a:gd name="connsiteY7" fmla="*/ 2725946 h 2725946"/>
                <a:gd name="connsiteX8" fmla="*/ 2432283 w 2638404"/>
                <a:gd name="connsiteY8" fmla="*/ 1868547 h 2725946"/>
                <a:gd name="connsiteX9" fmla="*/ 2503811 w 2638404"/>
                <a:gd name="connsiteY9" fmla="*/ 1784352 h 2725946"/>
                <a:gd name="connsiteX10" fmla="*/ 2494743 w 2638404"/>
                <a:gd name="connsiteY10" fmla="*/ 1781930 h 2725946"/>
                <a:gd name="connsiteX11" fmla="*/ 2345379 w 2638404"/>
                <a:gd name="connsiteY11" fmla="*/ 153392 h 2725946"/>
                <a:gd name="connsiteX12" fmla="*/ 268436 w 2638404"/>
                <a:gd name="connsiteY12" fmla="*/ 153392 h 2725946"/>
                <a:gd name="connsiteX13" fmla="*/ 153392 w 2638404"/>
                <a:gd name="connsiteY13" fmla="*/ 268436 h 2725946"/>
                <a:gd name="connsiteX14" fmla="*/ 153392 w 2638404"/>
                <a:gd name="connsiteY14" fmla="*/ 613568 h 2725946"/>
                <a:gd name="connsiteX15" fmla="*/ 0 w 2638404"/>
                <a:gd name="connsiteY15" fmla="*/ 613568 h 2725946"/>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153392 w 2638404"/>
                <a:gd name="connsiteY14" fmla="*/ 613568 h 2252735"/>
                <a:gd name="connsiteX15" fmla="*/ 0 w 2638404"/>
                <a:gd name="connsiteY15" fmla="*/ 613568 h 2252735"/>
                <a:gd name="connsiteX0" fmla="*/ 0 w 2638404"/>
                <a:gd name="connsiteY0" fmla="*/ 613568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14" fmla="*/ 0 w 2638404"/>
                <a:gd name="connsiteY14" fmla="*/ 613568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345379 w 2638404"/>
                <a:gd name="connsiteY11" fmla="*/ 15339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45379 w 2638404"/>
                <a:gd name="connsiteY3" fmla="*/ 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38 w 2638404"/>
                <a:gd name="connsiteY5" fmla="*/ 1788886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88910 w 2638404"/>
                <a:gd name="connsiteY4" fmla="*/ 1793863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1841 w 2638404"/>
                <a:gd name="connsiteY5" fmla="*/ 1723312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38404"/>
                <a:gd name="connsiteY0" fmla="*/ 268436 h 2252735"/>
                <a:gd name="connsiteX1" fmla="*/ 0 w 2638404"/>
                <a:gd name="connsiteY1" fmla="*/ 268436 h 2252735"/>
                <a:gd name="connsiteX2" fmla="*/ 268436 w 2638404"/>
                <a:gd name="connsiteY2" fmla="*/ 0 h 2252735"/>
                <a:gd name="connsiteX3" fmla="*/ 2356812 w 2638404"/>
                <a:gd name="connsiteY3" fmla="*/ 45720 h 2252735"/>
                <a:gd name="connsiteX4" fmla="*/ 2574341 w 2638404"/>
                <a:gd name="connsiteY4" fmla="*/ 1666357 h 2252735"/>
                <a:gd name="connsiteX5" fmla="*/ 2595488 w 2638404"/>
                <a:gd name="connsiteY5" fmla="*/ 1821674 h 2252735"/>
                <a:gd name="connsiteX6" fmla="*/ 2638404 w 2638404"/>
                <a:gd name="connsiteY6" fmla="*/ 1870152 h 2252735"/>
                <a:gd name="connsiteX7" fmla="*/ 2537122 w 2638404"/>
                <a:gd name="connsiteY7" fmla="*/ 2252735 h 2252735"/>
                <a:gd name="connsiteX8" fmla="*/ 2432283 w 2638404"/>
                <a:gd name="connsiteY8" fmla="*/ 1868547 h 2252735"/>
                <a:gd name="connsiteX9" fmla="*/ 2503811 w 2638404"/>
                <a:gd name="connsiteY9" fmla="*/ 1784352 h 2252735"/>
                <a:gd name="connsiteX10" fmla="*/ 2494743 w 2638404"/>
                <a:gd name="connsiteY10" fmla="*/ 1781930 h 2252735"/>
                <a:gd name="connsiteX11" fmla="*/ 2276802 w 2638404"/>
                <a:gd name="connsiteY11" fmla="*/ 210542 h 2252735"/>
                <a:gd name="connsiteX12" fmla="*/ 268436 w 2638404"/>
                <a:gd name="connsiteY12" fmla="*/ 153392 h 2252735"/>
                <a:gd name="connsiteX13" fmla="*/ 153392 w 2638404"/>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432283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94743 w 2693052"/>
                <a:gd name="connsiteY10" fmla="*/ 1781930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3811 w 2693052"/>
                <a:gd name="connsiteY9" fmla="*/ 1784352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454673 w 2693052"/>
                <a:gd name="connsiteY10" fmla="*/ 1814718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95488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574341 w 2693052"/>
                <a:gd name="connsiteY4" fmla="*/ 166635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588204 w 2693052"/>
                <a:gd name="connsiteY5" fmla="*/ 1821674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693052"/>
                <a:gd name="connsiteY0" fmla="*/ 268436 h 2252735"/>
                <a:gd name="connsiteX1" fmla="*/ 0 w 2693052"/>
                <a:gd name="connsiteY1" fmla="*/ 268436 h 2252735"/>
                <a:gd name="connsiteX2" fmla="*/ 268436 w 2693052"/>
                <a:gd name="connsiteY2" fmla="*/ 0 h 2252735"/>
                <a:gd name="connsiteX3" fmla="*/ 2356812 w 2693052"/>
                <a:gd name="connsiteY3" fmla="*/ 45720 h 2252735"/>
                <a:gd name="connsiteX4" fmla="*/ 2621704 w 2693052"/>
                <a:gd name="connsiteY4" fmla="*/ 1833937 h 2252735"/>
                <a:gd name="connsiteX5" fmla="*/ 2624638 w 2693052"/>
                <a:gd name="connsiteY5" fmla="*/ 1825317 h 2252735"/>
                <a:gd name="connsiteX6" fmla="*/ 2693052 w 2693052"/>
                <a:gd name="connsiteY6" fmla="*/ 1870152 h 2252735"/>
                <a:gd name="connsiteX7" fmla="*/ 2537122 w 2693052"/>
                <a:gd name="connsiteY7" fmla="*/ 2252735 h 2252735"/>
                <a:gd name="connsiteX8" fmla="*/ 2370355 w 2693052"/>
                <a:gd name="connsiteY8" fmla="*/ 1868547 h 2252735"/>
                <a:gd name="connsiteX9" fmla="*/ 2507457 w 2693052"/>
                <a:gd name="connsiteY9" fmla="*/ 1820783 h 2252735"/>
                <a:gd name="connsiteX10" fmla="*/ 2502036 w 2693052"/>
                <a:gd name="connsiteY10" fmla="*/ 1818361 h 2252735"/>
                <a:gd name="connsiteX11" fmla="*/ 2276802 w 2693052"/>
                <a:gd name="connsiteY11" fmla="*/ 210542 h 2252735"/>
                <a:gd name="connsiteX12" fmla="*/ 268436 w 2693052"/>
                <a:gd name="connsiteY12" fmla="*/ 153392 h 2252735"/>
                <a:gd name="connsiteX13" fmla="*/ 153392 w 2693052"/>
                <a:gd name="connsiteY13" fmla="*/ 268436 h 2252735"/>
                <a:gd name="connsiteX0" fmla="*/ 153392 w 2736772"/>
                <a:gd name="connsiteY0" fmla="*/ 268436 h 2252735"/>
                <a:gd name="connsiteX1" fmla="*/ 0 w 2736772"/>
                <a:gd name="connsiteY1" fmla="*/ 268436 h 2252735"/>
                <a:gd name="connsiteX2" fmla="*/ 268436 w 2736772"/>
                <a:gd name="connsiteY2" fmla="*/ 0 h 2252735"/>
                <a:gd name="connsiteX3" fmla="*/ 2356812 w 2736772"/>
                <a:gd name="connsiteY3" fmla="*/ 45720 h 2252735"/>
                <a:gd name="connsiteX4" fmla="*/ 2621704 w 2736772"/>
                <a:gd name="connsiteY4" fmla="*/ 1833937 h 2252735"/>
                <a:gd name="connsiteX5" fmla="*/ 2624638 w 2736772"/>
                <a:gd name="connsiteY5" fmla="*/ 1825317 h 2252735"/>
                <a:gd name="connsiteX6" fmla="*/ 2736772 w 2736772"/>
                <a:gd name="connsiteY6" fmla="*/ 1870152 h 2252735"/>
                <a:gd name="connsiteX7" fmla="*/ 2537122 w 2736772"/>
                <a:gd name="connsiteY7" fmla="*/ 2252735 h 2252735"/>
                <a:gd name="connsiteX8" fmla="*/ 2370355 w 2736772"/>
                <a:gd name="connsiteY8" fmla="*/ 1868547 h 2252735"/>
                <a:gd name="connsiteX9" fmla="*/ 2507457 w 2736772"/>
                <a:gd name="connsiteY9" fmla="*/ 1820783 h 2252735"/>
                <a:gd name="connsiteX10" fmla="*/ 2502036 w 2736772"/>
                <a:gd name="connsiteY10" fmla="*/ 1818361 h 2252735"/>
                <a:gd name="connsiteX11" fmla="*/ 2276802 w 2736772"/>
                <a:gd name="connsiteY11" fmla="*/ 210542 h 2252735"/>
                <a:gd name="connsiteX12" fmla="*/ 268436 w 2736772"/>
                <a:gd name="connsiteY12" fmla="*/ 153392 h 2252735"/>
                <a:gd name="connsiteX13" fmla="*/ 153392 w 2736772"/>
                <a:gd name="connsiteY13" fmla="*/ 268436 h 2252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36772" h="2252735">
                  <a:moveTo>
                    <a:pt x="153392" y="268436"/>
                  </a:moveTo>
                  <a:lnTo>
                    <a:pt x="0" y="268436"/>
                  </a:lnTo>
                  <a:cubicBezTo>
                    <a:pt x="0" y="120183"/>
                    <a:pt x="120183" y="0"/>
                    <a:pt x="268436" y="0"/>
                  </a:cubicBezTo>
                  <a:lnTo>
                    <a:pt x="2356812" y="45720"/>
                  </a:lnTo>
                  <a:cubicBezTo>
                    <a:pt x="2505065" y="45720"/>
                    <a:pt x="2621704" y="1685684"/>
                    <a:pt x="2621704" y="1833937"/>
                  </a:cubicBezTo>
                  <a:lnTo>
                    <a:pt x="2624638" y="1825317"/>
                  </a:lnTo>
                  <a:cubicBezTo>
                    <a:pt x="2624742" y="1869010"/>
                    <a:pt x="2736668" y="1826459"/>
                    <a:pt x="2736772" y="1870152"/>
                  </a:cubicBezTo>
                  <a:lnTo>
                    <a:pt x="2537122" y="2252735"/>
                  </a:lnTo>
                  <a:lnTo>
                    <a:pt x="2370355" y="1868547"/>
                  </a:lnTo>
                  <a:lnTo>
                    <a:pt x="2507457" y="1820783"/>
                  </a:lnTo>
                  <a:lnTo>
                    <a:pt x="2502036" y="1818361"/>
                  </a:lnTo>
                  <a:cubicBezTo>
                    <a:pt x="2502036" y="1754824"/>
                    <a:pt x="2340339" y="210542"/>
                    <a:pt x="2276802" y="210542"/>
                  </a:cubicBezTo>
                  <a:lnTo>
                    <a:pt x="268436" y="153392"/>
                  </a:lnTo>
                  <a:cubicBezTo>
                    <a:pt x="204899" y="153392"/>
                    <a:pt x="153392" y="204899"/>
                    <a:pt x="153392" y="268436"/>
                  </a:cubicBezTo>
                  <a:close/>
                </a:path>
              </a:pathLst>
            </a:cu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30" name="Connector: Curved 29">
            <a:extLst>
              <a:ext uri="{FF2B5EF4-FFF2-40B4-BE49-F238E27FC236}">
                <a16:creationId xmlns:a16="http://schemas.microsoft.com/office/drawing/2014/main" id="{1F21A51D-835F-4D2C-BCFA-EE5193350468}"/>
              </a:ext>
            </a:extLst>
          </p:cNvPr>
          <p:cNvCxnSpPr>
            <a:cxnSpLocks/>
          </p:cNvCxnSpPr>
          <p:nvPr/>
        </p:nvCxnSpPr>
        <p:spPr>
          <a:xfrm rot="16200000" flipV="1">
            <a:off x="8726175" y="4761109"/>
            <a:ext cx="1057633" cy="223373"/>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AC499D82-7F80-457D-B768-266A06203A09}"/>
              </a:ext>
            </a:extLst>
          </p:cNvPr>
          <p:cNvSpPr/>
          <p:nvPr/>
        </p:nvSpPr>
        <p:spPr>
          <a:xfrm>
            <a:off x="6241774" y="5366862"/>
            <a:ext cx="5596425" cy="1384995"/>
          </a:xfrm>
          <a:prstGeom prst="rect">
            <a:avLst/>
          </a:prstGeom>
        </p:spPr>
        <p:txBody>
          <a:bodyPr wrap="square">
            <a:spAutoFit/>
          </a:bodyPr>
          <a:lstStyle/>
          <a:p>
            <a:pPr lvl="1"/>
            <a:r>
              <a:rPr lang="en-US" sz="2800" dirty="0">
                <a:solidFill>
                  <a:srgbClr val="FF0000"/>
                </a:solidFill>
              </a:rPr>
              <a:t>Given these site conditions, which of these will save the marsh’s ecosystem services the best?  </a:t>
            </a:r>
          </a:p>
        </p:txBody>
      </p:sp>
      <p:cxnSp>
        <p:nvCxnSpPr>
          <p:cNvPr id="32" name="Connector: Curved 31">
            <a:extLst>
              <a:ext uri="{FF2B5EF4-FFF2-40B4-BE49-F238E27FC236}">
                <a16:creationId xmlns:a16="http://schemas.microsoft.com/office/drawing/2014/main" id="{AACAD0DB-DC04-463E-A696-4AD847B7DC6C}"/>
              </a:ext>
            </a:extLst>
          </p:cNvPr>
          <p:cNvCxnSpPr>
            <a:cxnSpLocks/>
          </p:cNvCxnSpPr>
          <p:nvPr/>
        </p:nvCxnSpPr>
        <p:spPr>
          <a:xfrm rot="10800000">
            <a:off x="5805585" y="5331124"/>
            <a:ext cx="779574" cy="558747"/>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4" name="Picture 33">
            <a:extLst>
              <a:ext uri="{FF2B5EF4-FFF2-40B4-BE49-F238E27FC236}">
                <a16:creationId xmlns:a16="http://schemas.microsoft.com/office/drawing/2014/main" id="{2F2AD937-4533-4944-B201-64CF105FD7E4}"/>
              </a:ext>
            </a:extLst>
          </p:cNvPr>
          <p:cNvPicPr>
            <a:picLocks noChangeAspect="1"/>
          </p:cNvPicPr>
          <p:nvPr/>
        </p:nvPicPr>
        <p:blipFill rotWithShape="1">
          <a:blip r:embed="rId2"/>
          <a:srcRect l="27006" t="79106" r="68688" b="13642"/>
          <a:stretch/>
        </p:blipFill>
        <p:spPr>
          <a:xfrm>
            <a:off x="1155031" y="5731697"/>
            <a:ext cx="545910" cy="529718"/>
          </a:xfrm>
          <a:prstGeom prst="rect">
            <a:avLst/>
          </a:prstGeom>
        </p:spPr>
      </p:pic>
      <p:sp>
        <p:nvSpPr>
          <p:cNvPr id="35" name="TextBox 34">
            <a:extLst>
              <a:ext uri="{FF2B5EF4-FFF2-40B4-BE49-F238E27FC236}">
                <a16:creationId xmlns:a16="http://schemas.microsoft.com/office/drawing/2014/main" id="{9DAE55FF-62C4-4431-86AB-B188CD714B14}"/>
              </a:ext>
            </a:extLst>
          </p:cNvPr>
          <p:cNvSpPr txBox="1"/>
          <p:nvPr/>
        </p:nvSpPr>
        <p:spPr>
          <a:xfrm>
            <a:off x="125514" y="3690488"/>
            <a:ext cx="7114923" cy="461665"/>
          </a:xfrm>
          <a:prstGeom prst="rect">
            <a:avLst/>
          </a:prstGeom>
          <a:noFill/>
        </p:spPr>
        <p:txBody>
          <a:bodyPr wrap="square" rtlCol="0">
            <a:spAutoFit/>
          </a:bodyPr>
          <a:lstStyle/>
          <a:p>
            <a:r>
              <a:rPr lang="en-US" sz="2400" dirty="0">
                <a:solidFill>
                  <a:srgbClr val="FF0000"/>
                </a:solidFill>
              </a:rPr>
              <a:t>You an use both restoration strategies at the same time</a:t>
            </a:r>
          </a:p>
        </p:txBody>
      </p:sp>
    </p:spTree>
    <p:extLst>
      <p:ext uri="{BB962C8B-B14F-4D97-AF65-F5344CB8AC3E}">
        <p14:creationId xmlns:p14="http://schemas.microsoft.com/office/powerpoint/2010/main" val="40647560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8" name="TextBox 107">
            <a:extLst>
              <a:ext uri="{FF2B5EF4-FFF2-40B4-BE49-F238E27FC236}">
                <a16:creationId xmlns:a16="http://schemas.microsoft.com/office/drawing/2014/main" id="{15ADC737-4F6C-4779-AD77-A35D980EAE92}"/>
              </a:ext>
            </a:extLst>
          </p:cNvPr>
          <p:cNvSpPr txBox="1"/>
          <p:nvPr/>
        </p:nvSpPr>
        <p:spPr>
          <a:xfrm>
            <a:off x="226351" y="713234"/>
            <a:ext cx="6990877" cy="523220"/>
          </a:xfrm>
          <a:prstGeom prst="rect">
            <a:avLst/>
          </a:prstGeom>
          <a:noFill/>
        </p:spPr>
        <p:txBody>
          <a:bodyPr wrap="square" rtlCol="0">
            <a:spAutoFit/>
          </a:bodyPr>
          <a:lstStyle/>
          <a:p>
            <a:pPr marL="457200" indent="-457200">
              <a:buAutoNum type="arabicPeriod"/>
            </a:pPr>
            <a:r>
              <a:rPr lang="en-US" sz="2800" dirty="0"/>
              <a:t>Model inputs are what you control</a:t>
            </a:r>
          </a:p>
        </p:txBody>
      </p:sp>
      <p:sp>
        <p:nvSpPr>
          <p:cNvPr id="110" name="TextBox 109">
            <a:extLst>
              <a:ext uri="{FF2B5EF4-FFF2-40B4-BE49-F238E27FC236}">
                <a16:creationId xmlns:a16="http://schemas.microsoft.com/office/drawing/2014/main" id="{3187530B-ACB8-427B-8A96-CC045DC1DB6B}"/>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15" name="TextBox 114">
            <a:extLst>
              <a:ext uri="{FF2B5EF4-FFF2-40B4-BE49-F238E27FC236}">
                <a16:creationId xmlns:a16="http://schemas.microsoft.com/office/drawing/2014/main" id="{619E975F-7881-4992-9BA7-AC2CDF13DB09}"/>
              </a:ext>
            </a:extLst>
          </p:cNvPr>
          <p:cNvSpPr txBox="1"/>
          <p:nvPr/>
        </p:nvSpPr>
        <p:spPr>
          <a:xfrm>
            <a:off x="210412" y="2085228"/>
            <a:ext cx="4364112" cy="3108543"/>
          </a:xfrm>
          <a:prstGeom prst="rect">
            <a:avLst/>
          </a:prstGeom>
          <a:noFill/>
        </p:spPr>
        <p:txBody>
          <a:bodyPr wrap="square" rtlCol="0">
            <a:spAutoFit/>
          </a:bodyPr>
          <a:lstStyle/>
          <a:p>
            <a:pPr marL="457200" indent="-457200">
              <a:buFont typeface="+mj-lt"/>
              <a:buAutoNum type="arabicPeriod" startAt="2"/>
            </a:pPr>
            <a:r>
              <a:rPr lang="en-US" sz="2800" dirty="0"/>
              <a:t>Model outputs are based on a system of equations that uses your inputs.</a:t>
            </a:r>
          </a:p>
          <a:p>
            <a:pPr marL="914400" lvl="1" indent="-457200">
              <a:buFont typeface="Arial" panose="020B0604020202020204" pitchFamily="34" charset="0"/>
              <a:buChar char="•"/>
            </a:pPr>
            <a:r>
              <a:rPr lang="en-US" sz="2800" dirty="0"/>
              <a:t>They are equivalent to the dependent variables of an experiment!</a:t>
            </a:r>
          </a:p>
        </p:txBody>
      </p:sp>
    </p:spTree>
    <p:extLst>
      <p:ext uri="{BB962C8B-B14F-4D97-AF65-F5344CB8AC3E}">
        <p14:creationId xmlns:p14="http://schemas.microsoft.com/office/powerpoint/2010/main" val="9697084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extBox 13">
            <a:extLst>
              <a:ext uri="{FF2B5EF4-FFF2-40B4-BE49-F238E27FC236}">
                <a16:creationId xmlns:a16="http://schemas.microsoft.com/office/drawing/2014/main" id="{D6EA58E5-E08A-4E18-967E-5D29AAFD1C6E}"/>
              </a:ext>
            </a:extLst>
          </p:cNvPr>
          <p:cNvSpPr txBox="1"/>
          <p:nvPr/>
        </p:nvSpPr>
        <p:spPr>
          <a:xfrm>
            <a:off x="210412" y="2085228"/>
            <a:ext cx="4364112" cy="3108543"/>
          </a:xfrm>
          <a:prstGeom prst="rect">
            <a:avLst/>
          </a:prstGeom>
          <a:noFill/>
        </p:spPr>
        <p:txBody>
          <a:bodyPr wrap="square" rtlCol="0">
            <a:spAutoFit/>
          </a:bodyPr>
          <a:lstStyle/>
          <a:p>
            <a:pPr marL="457200" indent="-457200">
              <a:buFont typeface="+mj-lt"/>
              <a:buAutoNum type="arabicPeriod" startAt="2"/>
            </a:pPr>
            <a:r>
              <a:rPr lang="en-US" sz="2800" dirty="0"/>
              <a:t>Model outputs are based on a system of equations that uses your inputs.</a:t>
            </a:r>
          </a:p>
          <a:p>
            <a:pPr marL="914400" lvl="1" indent="-457200">
              <a:buFont typeface="Arial" panose="020B0604020202020204" pitchFamily="34" charset="0"/>
              <a:buChar char="•"/>
            </a:pPr>
            <a:r>
              <a:rPr lang="en-US" sz="2800" dirty="0"/>
              <a:t>They are equivalent to the dependent variables of an experiment!</a:t>
            </a:r>
          </a:p>
        </p:txBody>
      </p:sp>
      <p:sp>
        <p:nvSpPr>
          <p:cNvPr id="108" name="TextBox 107">
            <a:extLst>
              <a:ext uri="{FF2B5EF4-FFF2-40B4-BE49-F238E27FC236}">
                <a16:creationId xmlns:a16="http://schemas.microsoft.com/office/drawing/2014/main" id="{15ADC737-4F6C-4779-AD77-A35D980EAE92}"/>
              </a:ext>
            </a:extLst>
          </p:cNvPr>
          <p:cNvSpPr txBox="1"/>
          <p:nvPr/>
        </p:nvSpPr>
        <p:spPr>
          <a:xfrm>
            <a:off x="226351" y="713234"/>
            <a:ext cx="6990877" cy="523220"/>
          </a:xfrm>
          <a:prstGeom prst="rect">
            <a:avLst/>
          </a:prstGeom>
          <a:noFill/>
        </p:spPr>
        <p:txBody>
          <a:bodyPr wrap="square" rtlCol="0">
            <a:spAutoFit/>
          </a:bodyPr>
          <a:lstStyle/>
          <a:p>
            <a:pPr marL="457200" indent="-457200">
              <a:buAutoNum type="arabicPeriod"/>
            </a:pPr>
            <a:r>
              <a:rPr lang="en-US" sz="2800" dirty="0"/>
              <a:t>Model inputs are what you control</a:t>
            </a:r>
          </a:p>
        </p:txBody>
      </p:sp>
      <p:sp>
        <p:nvSpPr>
          <p:cNvPr id="110" name="TextBox 109">
            <a:extLst>
              <a:ext uri="{FF2B5EF4-FFF2-40B4-BE49-F238E27FC236}">
                <a16:creationId xmlns:a16="http://schemas.microsoft.com/office/drawing/2014/main" id="{3187530B-ACB8-427B-8A96-CC045DC1DB6B}"/>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grpSp>
        <p:nvGrpSpPr>
          <p:cNvPr id="16" name="Group 15">
            <a:extLst>
              <a:ext uri="{FF2B5EF4-FFF2-40B4-BE49-F238E27FC236}">
                <a16:creationId xmlns:a16="http://schemas.microsoft.com/office/drawing/2014/main" id="{D019AD6B-1857-439B-8411-19F94721A3DB}"/>
              </a:ext>
            </a:extLst>
          </p:cNvPr>
          <p:cNvGrpSpPr/>
          <p:nvPr/>
        </p:nvGrpSpPr>
        <p:grpSpPr>
          <a:xfrm>
            <a:off x="4517828" y="1828800"/>
            <a:ext cx="7674172" cy="5034770"/>
            <a:chOff x="4517828" y="1828800"/>
            <a:chExt cx="7674172" cy="5034770"/>
          </a:xfrm>
        </p:grpSpPr>
        <p:grpSp>
          <p:nvGrpSpPr>
            <p:cNvPr id="114" name="Group 113">
              <a:extLst>
                <a:ext uri="{FF2B5EF4-FFF2-40B4-BE49-F238E27FC236}">
                  <a16:creationId xmlns:a16="http://schemas.microsoft.com/office/drawing/2014/main" id="{888D024B-15C8-448C-9298-144B4A1CFA33}"/>
                </a:ext>
              </a:extLst>
            </p:cNvPr>
            <p:cNvGrpSpPr/>
            <p:nvPr/>
          </p:nvGrpSpPr>
          <p:grpSpPr>
            <a:xfrm>
              <a:off x="4517828" y="1828800"/>
              <a:ext cx="7576727" cy="4998130"/>
              <a:chOff x="5542542" y="2504772"/>
              <a:chExt cx="6552013" cy="4322158"/>
            </a:xfrm>
          </p:grpSpPr>
          <p:grpSp>
            <p:nvGrpSpPr>
              <p:cNvPr id="112" name="Group 111">
                <a:extLst>
                  <a:ext uri="{FF2B5EF4-FFF2-40B4-BE49-F238E27FC236}">
                    <a16:creationId xmlns:a16="http://schemas.microsoft.com/office/drawing/2014/main" id="{78639649-DD61-4656-8234-51DBEA30B82A}"/>
                  </a:ext>
                </a:extLst>
              </p:cNvPr>
              <p:cNvGrpSpPr/>
              <p:nvPr/>
            </p:nvGrpSpPr>
            <p:grpSpPr>
              <a:xfrm>
                <a:off x="5542542" y="2504772"/>
                <a:ext cx="6552013" cy="4322158"/>
                <a:chOff x="5542542" y="2504772"/>
                <a:chExt cx="6552013" cy="4322158"/>
              </a:xfrm>
            </p:grpSpPr>
            <p:cxnSp>
              <p:nvCxnSpPr>
                <p:cNvPr id="86" name="Straight Connector 85">
                  <a:extLst>
                    <a:ext uri="{FF2B5EF4-FFF2-40B4-BE49-F238E27FC236}">
                      <a16:creationId xmlns:a16="http://schemas.microsoft.com/office/drawing/2014/main" id="{9A9C9D0E-8671-4437-8E28-E36039BD5DA4}"/>
                    </a:ext>
                  </a:extLst>
                </p:cNvPr>
                <p:cNvCxnSpPr>
                  <a:cxnSpLocks/>
                </p:cNvCxnSpPr>
                <p:nvPr/>
              </p:nvCxnSpPr>
              <p:spPr>
                <a:xfrm flipH="1">
                  <a:off x="6237908" y="6327693"/>
                  <a:ext cx="85513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1" name="Group 110">
                  <a:extLst>
                    <a:ext uri="{FF2B5EF4-FFF2-40B4-BE49-F238E27FC236}">
                      <a16:creationId xmlns:a16="http://schemas.microsoft.com/office/drawing/2014/main" id="{1F1F9174-420A-46BB-8489-0144D04E338D}"/>
                    </a:ext>
                  </a:extLst>
                </p:cNvPr>
                <p:cNvGrpSpPr/>
                <p:nvPr/>
              </p:nvGrpSpPr>
              <p:grpSpPr>
                <a:xfrm>
                  <a:off x="5542542" y="2504772"/>
                  <a:ext cx="6552013" cy="4322158"/>
                  <a:chOff x="5542542" y="2504772"/>
                  <a:chExt cx="6552013" cy="4322158"/>
                </a:xfrm>
              </p:grpSpPr>
              <p:grpSp>
                <p:nvGrpSpPr>
                  <p:cNvPr id="75" name="Group 74">
                    <a:extLst>
                      <a:ext uri="{FF2B5EF4-FFF2-40B4-BE49-F238E27FC236}">
                        <a16:creationId xmlns:a16="http://schemas.microsoft.com/office/drawing/2014/main" id="{E0A3B4BC-B3FF-4AAC-BB14-4CB10CA47D6A}"/>
                      </a:ext>
                    </a:extLst>
                  </p:cNvPr>
                  <p:cNvGrpSpPr/>
                  <p:nvPr/>
                </p:nvGrpSpPr>
                <p:grpSpPr>
                  <a:xfrm>
                    <a:off x="6989628" y="2504772"/>
                    <a:ext cx="5104927" cy="4322158"/>
                    <a:chOff x="6975645" y="2464830"/>
                    <a:chExt cx="5104927" cy="4322158"/>
                  </a:xfrm>
                </p:grpSpPr>
                <p:grpSp>
                  <p:nvGrpSpPr>
                    <p:cNvPr id="15" name="Group 14">
                      <a:extLst>
                        <a:ext uri="{FF2B5EF4-FFF2-40B4-BE49-F238E27FC236}">
                          <a16:creationId xmlns:a16="http://schemas.microsoft.com/office/drawing/2014/main" id="{3D16EA0A-586D-4E76-B2EB-E21CB6A49D79}"/>
                        </a:ext>
                      </a:extLst>
                    </p:cNvPr>
                    <p:cNvGrpSpPr/>
                    <p:nvPr/>
                  </p:nvGrpSpPr>
                  <p:grpSpPr>
                    <a:xfrm>
                      <a:off x="7066291" y="2464830"/>
                      <a:ext cx="5014281" cy="4322158"/>
                      <a:chOff x="7066291" y="2464830"/>
                      <a:chExt cx="5014281" cy="4322158"/>
                    </a:xfrm>
                  </p:grpSpPr>
                  <p:pic>
                    <p:nvPicPr>
                      <p:cNvPr id="4" name="Picture 3">
                        <a:extLst>
                          <a:ext uri="{FF2B5EF4-FFF2-40B4-BE49-F238E27FC236}">
                            <a16:creationId xmlns:a16="http://schemas.microsoft.com/office/drawing/2014/main" id="{F3A162AB-2EF0-44F4-85CB-A33C1A57C24D}"/>
                          </a:ext>
                        </a:extLst>
                      </p:cNvPr>
                      <p:cNvPicPr>
                        <a:picLocks noChangeAspect="1"/>
                      </p:cNvPicPr>
                      <p:nvPr/>
                    </p:nvPicPr>
                    <p:blipFill rotWithShape="1">
                      <a:blip r:embed="rId3"/>
                      <a:srcRect l="12468" t="2263"/>
                      <a:stretch/>
                    </p:blipFill>
                    <p:spPr>
                      <a:xfrm>
                        <a:off x="7066291" y="2464830"/>
                        <a:ext cx="5014281" cy="4322158"/>
                      </a:xfrm>
                      <a:prstGeom prst="rect">
                        <a:avLst/>
                      </a:prstGeom>
                    </p:spPr>
                  </p:pic>
                  <p:sp>
                    <p:nvSpPr>
                      <p:cNvPr id="3" name="Rectangle 2">
                        <a:extLst>
                          <a:ext uri="{FF2B5EF4-FFF2-40B4-BE49-F238E27FC236}">
                            <a16:creationId xmlns:a16="http://schemas.microsoft.com/office/drawing/2014/main" id="{7741FCB9-0156-4C33-94DF-9F71A13FF3F6}"/>
                          </a:ext>
                        </a:extLst>
                      </p:cNvPr>
                      <p:cNvSpPr/>
                      <p:nvPr/>
                    </p:nvSpPr>
                    <p:spPr>
                      <a:xfrm>
                        <a:off x="7850848" y="3918857"/>
                        <a:ext cx="3873065" cy="23044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8" name="Picture 17">
                      <a:extLst>
                        <a:ext uri="{FF2B5EF4-FFF2-40B4-BE49-F238E27FC236}">
                          <a16:creationId xmlns:a16="http://schemas.microsoft.com/office/drawing/2014/main" id="{94D011A3-BA6D-4AC3-A685-FC8607DAAB01}"/>
                        </a:ext>
                      </a:extLst>
                    </p:cNvPr>
                    <p:cNvPicPr>
                      <a:picLocks noChangeAspect="1"/>
                    </p:cNvPicPr>
                    <p:nvPr/>
                  </p:nvPicPr>
                  <p:blipFill>
                    <a:blip r:embed="rId4"/>
                    <a:stretch>
                      <a:fillRect/>
                    </a:stretch>
                  </p:blipFill>
                  <p:spPr>
                    <a:xfrm>
                      <a:off x="7476964" y="2910211"/>
                      <a:ext cx="414407" cy="345753"/>
                    </a:xfrm>
                    <a:prstGeom prst="rect">
                      <a:avLst/>
                    </a:prstGeom>
                  </p:spPr>
                </p:pic>
                <p:pic>
                  <p:nvPicPr>
                    <p:cNvPr id="19" name="Picture 18">
                      <a:extLst>
                        <a:ext uri="{FF2B5EF4-FFF2-40B4-BE49-F238E27FC236}">
                          <a16:creationId xmlns:a16="http://schemas.microsoft.com/office/drawing/2014/main" id="{CE1EA193-636A-4B55-9C2D-2D3ADC3EB11F}"/>
                        </a:ext>
                      </a:extLst>
                    </p:cNvPr>
                    <p:cNvPicPr>
                      <a:picLocks noChangeAspect="1"/>
                    </p:cNvPicPr>
                    <p:nvPr/>
                  </p:nvPicPr>
                  <p:blipFill>
                    <a:blip r:embed="rId4"/>
                    <a:stretch>
                      <a:fillRect/>
                    </a:stretch>
                  </p:blipFill>
                  <p:spPr>
                    <a:xfrm>
                      <a:off x="7643644" y="2925670"/>
                      <a:ext cx="414407" cy="345753"/>
                    </a:xfrm>
                    <a:prstGeom prst="rect">
                      <a:avLst/>
                    </a:prstGeom>
                  </p:spPr>
                </p:pic>
                <p:pic>
                  <p:nvPicPr>
                    <p:cNvPr id="20" name="Picture 19">
                      <a:extLst>
                        <a:ext uri="{FF2B5EF4-FFF2-40B4-BE49-F238E27FC236}">
                          <a16:creationId xmlns:a16="http://schemas.microsoft.com/office/drawing/2014/main" id="{56E6779D-4BFA-422B-B3C6-ED7F35EBDC87}"/>
                        </a:ext>
                      </a:extLst>
                    </p:cNvPr>
                    <p:cNvPicPr>
                      <a:picLocks noChangeAspect="1"/>
                    </p:cNvPicPr>
                    <p:nvPr/>
                  </p:nvPicPr>
                  <p:blipFill>
                    <a:blip r:embed="rId4"/>
                    <a:stretch>
                      <a:fillRect/>
                    </a:stretch>
                  </p:blipFill>
                  <p:spPr>
                    <a:xfrm>
                      <a:off x="7788505" y="2918811"/>
                      <a:ext cx="414407" cy="345753"/>
                    </a:xfrm>
                    <a:prstGeom prst="rect">
                      <a:avLst/>
                    </a:prstGeom>
                  </p:spPr>
                </p:pic>
                <p:pic>
                  <p:nvPicPr>
                    <p:cNvPr id="21" name="Picture 20">
                      <a:extLst>
                        <a:ext uri="{FF2B5EF4-FFF2-40B4-BE49-F238E27FC236}">
                          <a16:creationId xmlns:a16="http://schemas.microsoft.com/office/drawing/2014/main" id="{53BA6AEE-CA0E-4B29-8BAD-5D2FFB1EA935}"/>
                        </a:ext>
                      </a:extLst>
                    </p:cNvPr>
                    <p:cNvPicPr>
                      <a:picLocks noChangeAspect="1"/>
                    </p:cNvPicPr>
                    <p:nvPr/>
                  </p:nvPicPr>
                  <p:blipFill>
                    <a:blip r:embed="rId4"/>
                    <a:stretch>
                      <a:fillRect/>
                    </a:stretch>
                  </p:blipFill>
                  <p:spPr>
                    <a:xfrm>
                      <a:off x="7955185" y="2918811"/>
                      <a:ext cx="414407" cy="345753"/>
                    </a:xfrm>
                    <a:prstGeom prst="rect">
                      <a:avLst/>
                    </a:prstGeom>
                  </p:spPr>
                </p:pic>
                <p:pic>
                  <p:nvPicPr>
                    <p:cNvPr id="22" name="Picture 21">
                      <a:extLst>
                        <a:ext uri="{FF2B5EF4-FFF2-40B4-BE49-F238E27FC236}">
                          <a16:creationId xmlns:a16="http://schemas.microsoft.com/office/drawing/2014/main" id="{5C00076A-A579-4B64-9640-D294EA64ABE6}"/>
                        </a:ext>
                      </a:extLst>
                    </p:cNvPr>
                    <p:cNvPicPr>
                      <a:picLocks noChangeAspect="1"/>
                    </p:cNvPicPr>
                    <p:nvPr/>
                  </p:nvPicPr>
                  <p:blipFill>
                    <a:blip r:embed="rId4"/>
                    <a:stretch>
                      <a:fillRect/>
                    </a:stretch>
                  </p:blipFill>
                  <p:spPr>
                    <a:xfrm>
                      <a:off x="8281757" y="2936992"/>
                      <a:ext cx="414407" cy="345753"/>
                    </a:xfrm>
                    <a:prstGeom prst="rect">
                      <a:avLst/>
                    </a:prstGeom>
                  </p:spPr>
                </p:pic>
                <p:pic>
                  <p:nvPicPr>
                    <p:cNvPr id="23" name="Picture 22">
                      <a:extLst>
                        <a:ext uri="{FF2B5EF4-FFF2-40B4-BE49-F238E27FC236}">
                          <a16:creationId xmlns:a16="http://schemas.microsoft.com/office/drawing/2014/main" id="{9EDE5348-6E8A-4808-A7B3-F6BE39DF014C}"/>
                        </a:ext>
                      </a:extLst>
                    </p:cNvPr>
                    <p:cNvPicPr>
                      <a:picLocks noChangeAspect="1"/>
                    </p:cNvPicPr>
                    <p:nvPr/>
                  </p:nvPicPr>
                  <p:blipFill>
                    <a:blip r:embed="rId4"/>
                    <a:stretch>
                      <a:fillRect/>
                    </a:stretch>
                  </p:blipFill>
                  <p:spPr>
                    <a:xfrm>
                      <a:off x="8118692" y="2935652"/>
                      <a:ext cx="414407" cy="345753"/>
                    </a:xfrm>
                    <a:prstGeom prst="rect">
                      <a:avLst/>
                    </a:prstGeom>
                  </p:spPr>
                </p:pic>
                <p:pic>
                  <p:nvPicPr>
                    <p:cNvPr id="24" name="Picture 23">
                      <a:extLst>
                        <a:ext uri="{FF2B5EF4-FFF2-40B4-BE49-F238E27FC236}">
                          <a16:creationId xmlns:a16="http://schemas.microsoft.com/office/drawing/2014/main" id="{9F221077-F4D6-45D5-AD36-4648C1405456}"/>
                        </a:ext>
                      </a:extLst>
                    </p:cNvPr>
                    <p:cNvPicPr>
                      <a:picLocks noChangeAspect="1"/>
                    </p:cNvPicPr>
                    <p:nvPr/>
                  </p:nvPicPr>
                  <p:blipFill>
                    <a:blip r:embed="rId4"/>
                    <a:stretch>
                      <a:fillRect/>
                    </a:stretch>
                  </p:blipFill>
                  <p:spPr>
                    <a:xfrm>
                      <a:off x="8600475" y="2967994"/>
                      <a:ext cx="414407" cy="345753"/>
                    </a:xfrm>
                    <a:prstGeom prst="rect">
                      <a:avLst/>
                    </a:prstGeom>
                  </p:spPr>
                </p:pic>
                <p:pic>
                  <p:nvPicPr>
                    <p:cNvPr id="25" name="Picture 24">
                      <a:extLst>
                        <a:ext uri="{FF2B5EF4-FFF2-40B4-BE49-F238E27FC236}">
                          <a16:creationId xmlns:a16="http://schemas.microsoft.com/office/drawing/2014/main" id="{F55A8A8B-A75B-4220-8E6F-610DC6785813}"/>
                        </a:ext>
                      </a:extLst>
                    </p:cNvPr>
                    <p:cNvPicPr>
                      <a:picLocks noChangeAspect="1"/>
                    </p:cNvPicPr>
                    <p:nvPr/>
                  </p:nvPicPr>
                  <p:blipFill>
                    <a:blip r:embed="rId4"/>
                    <a:stretch>
                      <a:fillRect/>
                    </a:stretch>
                  </p:blipFill>
                  <p:spPr>
                    <a:xfrm>
                      <a:off x="8441816" y="2952493"/>
                      <a:ext cx="414407" cy="345753"/>
                    </a:xfrm>
                    <a:prstGeom prst="rect">
                      <a:avLst/>
                    </a:prstGeom>
                  </p:spPr>
                </p:pic>
                <p:pic>
                  <p:nvPicPr>
                    <p:cNvPr id="26" name="Picture 25">
                      <a:extLst>
                        <a:ext uri="{FF2B5EF4-FFF2-40B4-BE49-F238E27FC236}">
                          <a16:creationId xmlns:a16="http://schemas.microsoft.com/office/drawing/2014/main" id="{4176B03A-E0BA-4C6C-9098-6BB93F897A87}"/>
                        </a:ext>
                      </a:extLst>
                    </p:cNvPr>
                    <p:cNvPicPr>
                      <a:picLocks noChangeAspect="1"/>
                    </p:cNvPicPr>
                    <p:nvPr/>
                  </p:nvPicPr>
                  <p:blipFill>
                    <a:blip r:embed="rId4"/>
                    <a:stretch>
                      <a:fillRect/>
                    </a:stretch>
                  </p:blipFill>
                  <p:spPr>
                    <a:xfrm>
                      <a:off x="8750967" y="2970907"/>
                      <a:ext cx="414407" cy="345753"/>
                    </a:xfrm>
                    <a:prstGeom prst="rect">
                      <a:avLst/>
                    </a:prstGeom>
                  </p:spPr>
                </p:pic>
                <p:pic>
                  <p:nvPicPr>
                    <p:cNvPr id="27" name="Picture 26">
                      <a:extLst>
                        <a:ext uri="{FF2B5EF4-FFF2-40B4-BE49-F238E27FC236}">
                          <a16:creationId xmlns:a16="http://schemas.microsoft.com/office/drawing/2014/main" id="{9B4AB6CC-76A9-4098-A387-2531DF2FB154}"/>
                        </a:ext>
                      </a:extLst>
                    </p:cNvPr>
                    <p:cNvPicPr>
                      <a:picLocks noChangeAspect="1"/>
                    </p:cNvPicPr>
                    <p:nvPr/>
                  </p:nvPicPr>
                  <p:blipFill>
                    <a:blip r:embed="rId4"/>
                    <a:stretch>
                      <a:fillRect/>
                    </a:stretch>
                  </p:blipFill>
                  <p:spPr>
                    <a:xfrm>
                      <a:off x="8900059" y="2981412"/>
                      <a:ext cx="414407" cy="345753"/>
                    </a:xfrm>
                    <a:prstGeom prst="rect">
                      <a:avLst/>
                    </a:prstGeom>
                  </p:spPr>
                </p:pic>
                <p:pic>
                  <p:nvPicPr>
                    <p:cNvPr id="28" name="Picture 27">
                      <a:extLst>
                        <a:ext uri="{FF2B5EF4-FFF2-40B4-BE49-F238E27FC236}">
                          <a16:creationId xmlns:a16="http://schemas.microsoft.com/office/drawing/2014/main" id="{4566D67C-908A-4E26-A31E-01DC405EAB23}"/>
                        </a:ext>
                      </a:extLst>
                    </p:cNvPr>
                    <p:cNvPicPr>
                      <a:picLocks noChangeAspect="1"/>
                    </p:cNvPicPr>
                    <p:nvPr/>
                  </p:nvPicPr>
                  <p:blipFill>
                    <a:blip r:embed="rId4"/>
                    <a:stretch>
                      <a:fillRect/>
                    </a:stretch>
                  </p:blipFill>
                  <p:spPr>
                    <a:xfrm>
                      <a:off x="9066704" y="2987582"/>
                      <a:ext cx="414407" cy="345753"/>
                    </a:xfrm>
                    <a:prstGeom prst="rect">
                      <a:avLst/>
                    </a:prstGeom>
                  </p:spPr>
                </p:pic>
                <p:pic>
                  <p:nvPicPr>
                    <p:cNvPr id="29" name="Picture 28">
                      <a:extLst>
                        <a:ext uri="{FF2B5EF4-FFF2-40B4-BE49-F238E27FC236}">
                          <a16:creationId xmlns:a16="http://schemas.microsoft.com/office/drawing/2014/main" id="{E393E0F6-7336-45BA-8850-6ED945250527}"/>
                        </a:ext>
                      </a:extLst>
                    </p:cNvPr>
                    <p:cNvPicPr>
                      <a:picLocks noChangeAspect="1"/>
                    </p:cNvPicPr>
                    <p:nvPr/>
                  </p:nvPicPr>
                  <p:blipFill rotWithShape="1">
                    <a:blip r:embed="rId4"/>
                    <a:srcRect t="54277" b="-1"/>
                    <a:stretch/>
                  </p:blipFill>
                  <p:spPr>
                    <a:xfrm>
                      <a:off x="9499133" y="3206630"/>
                      <a:ext cx="414407" cy="158090"/>
                    </a:xfrm>
                    <a:prstGeom prst="rect">
                      <a:avLst/>
                    </a:prstGeom>
                  </p:spPr>
                </p:pic>
                <p:pic>
                  <p:nvPicPr>
                    <p:cNvPr id="30" name="Picture 29">
                      <a:extLst>
                        <a:ext uri="{FF2B5EF4-FFF2-40B4-BE49-F238E27FC236}">
                          <a16:creationId xmlns:a16="http://schemas.microsoft.com/office/drawing/2014/main" id="{A57DB40A-F4EE-4B00-9686-470A21E3A7EA}"/>
                        </a:ext>
                      </a:extLst>
                    </p:cNvPr>
                    <p:cNvPicPr>
                      <a:picLocks noChangeAspect="1"/>
                    </p:cNvPicPr>
                    <p:nvPr/>
                  </p:nvPicPr>
                  <p:blipFill rotWithShape="1">
                    <a:blip r:embed="rId4"/>
                    <a:srcRect r="39473"/>
                    <a:stretch/>
                  </p:blipFill>
                  <p:spPr>
                    <a:xfrm>
                      <a:off x="9230286" y="2991226"/>
                      <a:ext cx="250826" cy="345753"/>
                    </a:xfrm>
                    <a:prstGeom prst="rect">
                      <a:avLst/>
                    </a:prstGeom>
                  </p:spPr>
                </p:pic>
                <p:pic>
                  <p:nvPicPr>
                    <p:cNvPr id="31" name="Picture 30">
                      <a:extLst>
                        <a:ext uri="{FF2B5EF4-FFF2-40B4-BE49-F238E27FC236}">
                          <a16:creationId xmlns:a16="http://schemas.microsoft.com/office/drawing/2014/main" id="{6E53F6BB-6A7A-47F4-8EC7-D041C7466CA3}"/>
                        </a:ext>
                      </a:extLst>
                    </p:cNvPr>
                    <p:cNvPicPr>
                      <a:picLocks noChangeAspect="1"/>
                    </p:cNvPicPr>
                    <p:nvPr/>
                  </p:nvPicPr>
                  <p:blipFill rotWithShape="1">
                    <a:blip r:embed="rId4"/>
                    <a:srcRect t="62304"/>
                    <a:stretch/>
                  </p:blipFill>
                  <p:spPr>
                    <a:xfrm>
                      <a:off x="9342747" y="3215011"/>
                      <a:ext cx="414407" cy="130335"/>
                    </a:xfrm>
                    <a:prstGeom prst="rect">
                      <a:avLst/>
                    </a:prstGeom>
                  </p:spPr>
                </p:pic>
                <p:pic>
                  <p:nvPicPr>
                    <p:cNvPr id="32" name="Picture 31">
                      <a:extLst>
                        <a:ext uri="{FF2B5EF4-FFF2-40B4-BE49-F238E27FC236}">
                          <a16:creationId xmlns:a16="http://schemas.microsoft.com/office/drawing/2014/main" id="{A5D578D5-10D1-4524-AC3D-576590928BB6}"/>
                        </a:ext>
                      </a:extLst>
                    </p:cNvPr>
                    <p:cNvPicPr>
                      <a:picLocks noChangeAspect="1"/>
                    </p:cNvPicPr>
                    <p:nvPr/>
                  </p:nvPicPr>
                  <p:blipFill rotWithShape="1">
                    <a:blip r:embed="rId4"/>
                    <a:srcRect t="47576"/>
                    <a:stretch/>
                  </p:blipFill>
                  <p:spPr>
                    <a:xfrm>
                      <a:off x="9810674" y="3198249"/>
                      <a:ext cx="414407" cy="181257"/>
                    </a:xfrm>
                    <a:prstGeom prst="rect">
                      <a:avLst/>
                    </a:prstGeom>
                  </p:spPr>
                </p:pic>
                <p:pic>
                  <p:nvPicPr>
                    <p:cNvPr id="33" name="Picture 32">
                      <a:extLst>
                        <a:ext uri="{FF2B5EF4-FFF2-40B4-BE49-F238E27FC236}">
                          <a16:creationId xmlns:a16="http://schemas.microsoft.com/office/drawing/2014/main" id="{BB814274-64FF-49BA-B8C4-56C6678F3820}"/>
                        </a:ext>
                      </a:extLst>
                    </p:cNvPr>
                    <p:cNvPicPr>
                      <a:picLocks noChangeAspect="1"/>
                    </p:cNvPicPr>
                    <p:nvPr/>
                  </p:nvPicPr>
                  <p:blipFill rotWithShape="1">
                    <a:blip r:embed="rId4"/>
                    <a:srcRect t="54563"/>
                    <a:stretch/>
                  </p:blipFill>
                  <p:spPr>
                    <a:xfrm>
                      <a:off x="9662411" y="3215011"/>
                      <a:ext cx="414407" cy="157102"/>
                    </a:xfrm>
                    <a:prstGeom prst="rect">
                      <a:avLst/>
                    </a:prstGeom>
                  </p:spPr>
                </p:pic>
                <p:pic>
                  <p:nvPicPr>
                    <p:cNvPr id="34" name="Picture 33">
                      <a:extLst>
                        <a:ext uri="{FF2B5EF4-FFF2-40B4-BE49-F238E27FC236}">
                          <a16:creationId xmlns:a16="http://schemas.microsoft.com/office/drawing/2014/main" id="{C2F17629-182E-40BF-B782-41805E62818C}"/>
                        </a:ext>
                      </a:extLst>
                    </p:cNvPr>
                    <p:cNvPicPr>
                      <a:picLocks noChangeAspect="1"/>
                    </p:cNvPicPr>
                    <p:nvPr/>
                  </p:nvPicPr>
                  <p:blipFill rotWithShape="1">
                    <a:blip r:embed="rId4"/>
                    <a:srcRect t="47576"/>
                    <a:stretch/>
                  </p:blipFill>
                  <p:spPr>
                    <a:xfrm>
                      <a:off x="9967550" y="3206630"/>
                      <a:ext cx="414407" cy="181257"/>
                    </a:xfrm>
                    <a:prstGeom prst="rect">
                      <a:avLst/>
                    </a:prstGeom>
                  </p:spPr>
                </p:pic>
                <p:pic>
                  <p:nvPicPr>
                    <p:cNvPr id="35" name="Picture 34">
                      <a:extLst>
                        <a:ext uri="{FF2B5EF4-FFF2-40B4-BE49-F238E27FC236}">
                          <a16:creationId xmlns:a16="http://schemas.microsoft.com/office/drawing/2014/main" id="{33D6A676-667A-4BE9-BCC3-E17DA9CC33E0}"/>
                        </a:ext>
                      </a:extLst>
                    </p:cNvPr>
                    <p:cNvPicPr>
                      <a:picLocks noChangeAspect="1"/>
                    </p:cNvPicPr>
                    <p:nvPr/>
                  </p:nvPicPr>
                  <p:blipFill rotWithShape="1">
                    <a:blip r:embed="rId4"/>
                    <a:srcRect t="43304"/>
                    <a:stretch/>
                  </p:blipFill>
                  <p:spPr>
                    <a:xfrm>
                      <a:off x="10152028" y="3198249"/>
                      <a:ext cx="414407" cy="196028"/>
                    </a:xfrm>
                    <a:prstGeom prst="rect">
                      <a:avLst/>
                    </a:prstGeom>
                  </p:spPr>
                </p:pic>
                <p:pic>
                  <p:nvPicPr>
                    <p:cNvPr id="36" name="Picture 35">
                      <a:extLst>
                        <a:ext uri="{FF2B5EF4-FFF2-40B4-BE49-F238E27FC236}">
                          <a16:creationId xmlns:a16="http://schemas.microsoft.com/office/drawing/2014/main" id="{D57D3E1D-EE3A-4565-9AA0-C6542F988AC0}"/>
                        </a:ext>
                      </a:extLst>
                    </p:cNvPr>
                    <p:cNvPicPr>
                      <a:picLocks noChangeAspect="1"/>
                    </p:cNvPicPr>
                    <p:nvPr/>
                  </p:nvPicPr>
                  <p:blipFill rotWithShape="1">
                    <a:blip r:embed="rId4"/>
                    <a:srcRect t="38031"/>
                    <a:stretch/>
                  </p:blipFill>
                  <p:spPr>
                    <a:xfrm>
                      <a:off x="10510779" y="3206630"/>
                      <a:ext cx="414407" cy="214263"/>
                    </a:xfrm>
                    <a:prstGeom prst="rect">
                      <a:avLst/>
                    </a:prstGeom>
                  </p:spPr>
                </p:pic>
                <p:pic>
                  <p:nvPicPr>
                    <p:cNvPr id="37" name="Picture 36">
                      <a:extLst>
                        <a:ext uri="{FF2B5EF4-FFF2-40B4-BE49-F238E27FC236}">
                          <a16:creationId xmlns:a16="http://schemas.microsoft.com/office/drawing/2014/main" id="{DBA00DE3-CA30-4F50-991C-D7B2E8CA88A1}"/>
                        </a:ext>
                      </a:extLst>
                    </p:cNvPr>
                    <p:cNvPicPr>
                      <a:picLocks noChangeAspect="1"/>
                    </p:cNvPicPr>
                    <p:nvPr/>
                  </p:nvPicPr>
                  <p:blipFill rotWithShape="1">
                    <a:blip r:embed="rId4"/>
                    <a:srcRect t="36608"/>
                    <a:stretch/>
                  </p:blipFill>
                  <p:spPr>
                    <a:xfrm>
                      <a:off x="10331629" y="3198249"/>
                      <a:ext cx="414407" cy="219182"/>
                    </a:xfrm>
                    <a:prstGeom prst="rect">
                      <a:avLst/>
                    </a:prstGeom>
                  </p:spPr>
                </p:pic>
                <p:pic>
                  <p:nvPicPr>
                    <p:cNvPr id="38" name="Picture 37">
                      <a:extLst>
                        <a:ext uri="{FF2B5EF4-FFF2-40B4-BE49-F238E27FC236}">
                          <a16:creationId xmlns:a16="http://schemas.microsoft.com/office/drawing/2014/main" id="{93E1F0D4-E2EF-44FE-A682-6CD278941037}"/>
                        </a:ext>
                      </a:extLst>
                    </p:cNvPr>
                    <p:cNvPicPr>
                      <a:picLocks noChangeAspect="1"/>
                    </p:cNvPicPr>
                    <p:nvPr/>
                  </p:nvPicPr>
                  <p:blipFill rotWithShape="1">
                    <a:blip r:embed="rId4"/>
                    <a:srcRect t="31792"/>
                    <a:stretch/>
                  </p:blipFill>
                  <p:spPr>
                    <a:xfrm>
                      <a:off x="10842021" y="3198249"/>
                      <a:ext cx="414407" cy="235832"/>
                    </a:xfrm>
                    <a:prstGeom prst="rect">
                      <a:avLst/>
                    </a:prstGeom>
                  </p:spPr>
                </p:pic>
                <p:pic>
                  <p:nvPicPr>
                    <p:cNvPr id="39" name="Picture 38">
                      <a:extLst>
                        <a:ext uri="{FF2B5EF4-FFF2-40B4-BE49-F238E27FC236}">
                          <a16:creationId xmlns:a16="http://schemas.microsoft.com/office/drawing/2014/main" id="{CDD594EA-43C1-4141-B7BE-49F19564EFAD}"/>
                        </a:ext>
                      </a:extLst>
                    </p:cNvPr>
                    <p:cNvPicPr>
                      <a:picLocks noChangeAspect="1"/>
                    </p:cNvPicPr>
                    <p:nvPr/>
                  </p:nvPicPr>
                  <p:blipFill rotWithShape="1">
                    <a:blip r:embed="rId4"/>
                    <a:srcRect t="35732"/>
                    <a:stretch/>
                  </p:blipFill>
                  <p:spPr>
                    <a:xfrm>
                      <a:off x="10679490" y="3206630"/>
                      <a:ext cx="414407" cy="222210"/>
                    </a:xfrm>
                    <a:prstGeom prst="rect">
                      <a:avLst/>
                    </a:prstGeom>
                  </p:spPr>
                </p:pic>
                <p:pic>
                  <p:nvPicPr>
                    <p:cNvPr id="40" name="Picture 39">
                      <a:extLst>
                        <a:ext uri="{FF2B5EF4-FFF2-40B4-BE49-F238E27FC236}">
                          <a16:creationId xmlns:a16="http://schemas.microsoft.com/office/drawing/2014/main" id="{F5AA93E1-6359-4DA0-BE47-46E957D6418E}"/>
                        </a:ext>
                      </a:extLst>
                    </p:cNvPr>
                    <p:cNvPicPr>
                      <a:picLocks noChangeAspect="1"/>
                    </p:cNvPicPr>
                    <p:nvPr/>
                  </p:nvPicPr>
                  <p:blipFill rotWithShape="1">
                    <a:blip r:embed="rId4"/>
                    <a:srcRect t="24558"/>
                    <a:stretch/>
                  </p:blipFill>
                  <p:spPr>
                    <a:xfrm>
                      <a:off x="11374286" y="3198249"/>
                      <a:ext cx="414407" cy="260846"/>
                    </a:xfrm>
                    <a:prstGeom prst="rect">
                      <a:avLst/>
                    </a:prstGeom>
                  </p:spPr>
                </p:pic>
                <p:pic>
                  <p:nvPicPr>
                    <p:cNvPr id="41" name="Picture 40">
                      <a:extLst>
                        <a:ext uri="{FF2B5EF4-FFF2-40B4-BE49-F238E27FC236}">
                          <a16:creationId xmlns:a16="http://schemas.microsoft.com/office/drawing/2014/main" id="{A8ED42D4-A838-4F13-830A-CD92FEDD095F}"/>
                        </a:ext>
                      </a:extLst>
                    </p:cNvPr>
                    <p:cNvPicPr>
                      <a:picLocks noChangeAspect="1"/>
                    </p:cNvPicPr>
                    <p:nvPr/>
                  </p:nvPicPr>
                  <p:blipFill rotWithShape="1">
                    <a:blip r:embed="rId4"/>
                    <a:srcRect t="28837"/>
                    <a:stretch/>
                  </p:blipFill>
                  <p:spPr>
                    <a:xfrm>
                      <a:off x="11182522" y="3198249"/>
                      <a:ext cx="414407" cy="246050"/>
                    </a:xfrm>
                    <a:prstGeom prst="rect">
                      <a:avLst/>
                    </a:prstGeom>
                  </p:spPr>
                </p:pic>
                <p:pic>
                  <p:nvPicPr>
                    <p:cNvPr id="42" name="Picture 41">
                      <a:extLst>
                        <a:ext uri="{FF2B5EF4-FFF2-40B4-BE49-F238E27FC236}">
                          <a16:creationId xmlns:a16="http://schemas.microsoft.com/office/drawing/2014/main" id="{60AC3CE6-0F47-4E3B-B513-ABACA4233827}"/>
                        </a:ext>
                      </a:extLst>
                    </p:cNvPr>
                    <p:cNvPicPr>
                      <a:picLocks noChangeAspect="1"/>
                    </p:cNvPicPr>
                    <p:nvPr/>
                  </p:nvPicPr>
                  <p:blipFill rotWithShape="1">
                    <a:blip r:embed="rId4"/>
                    <a:srcRect t="30821"/>
                    <a:stretch/>
                  </p:blipFill>
                  <p:spPr>
                    <a:xfrm>
                      <a:off x="11004552" y="3198249"/>
                      <a:ext cx="414407" cy="239191"/>
                    </a:xfrm>
                    <a:prstGeom prst="rect">
                      <a:avLst/>
                    </a:prstGeom>
                  </p:spPr>
                </p:pic>
                <p:pic>
                  <p:nvPicPr>
                    <p:cNvPr id="43" name="Picture 42">
                      <a:extLst>
                        <a:ext uri="{FF2B5EF4-FFF2-40B4-BE49-F238E27FC236}">
                          <a16:creationId xmlns:a16="http://schemas.microsoft.com/office/drawing/2014/main" id="{145B51A5-CFE5-4C50-AFFD-F518BB016B54}"/>
                        </a:ext>
                      </a:extLst>
                    </p:cNvPr>
                    <p:cNvPicPr>
                      <a:picLocks noChangeAspect="1"/>
                    </p:cNvPicPr>
                    <p:nvPr/>
                  </p:nvPicPr>
                  <p:blipFill>
                    <a:blip r:embed="rId4"/>
                    <a:stretch>
                      <a:fillRect/>
                    </a:stretch>
                  </p:blipFill>
                  <p:spPr>
                    <a:xfrm>
                      <a:off x="6975645" y="3158302"/>
                      <a:ext cx="414407" cy="345753"/>
                    </a:xfrm>
                    <a:prstGeom prst="rect">
                      <a:avLst/>
                    </a:prstGeom>
                  </p:spPr>
                </p:pic>
                <p:pic>
                  <p:nvPicPr>
                    <p:cNvPr id="44" name="Picture 43">
                      <a:extLst>
                        <a:ext uri="{FF2B5EF4-FFF2-40B4-BE49-F238E27FC236}">
                          <a16:creationId xmlns:a16="http://schemas.microsoft.com/office/drawing/2014/main" id="{9FBD946F-C051-4057-B5C1-1B636788C198}"/>
                        </a:ext>
                      </a:extLst>
                    </p:cNvPr>
                    <p:cNvPicPr>
                      <a:picLocks noChangeAspect="1"/>
                    </p:cNvPicPr>
                    <p:nvPr/>
                  </p:nvPicPr>
                  <p:blipFill>
                    <a:blip r:embed="rId4"/>
                    <a:stretch>
                      <a:fillRect/>
                    </a:stretch>
                  </p:blipFill>
                  <p:spPr>
                    <a:xfrm>
                      <a:off x="7142325" y="3173761"/>
                      <a:ext cx="414407" cy="345753"/>
                    </a:xfrm>
                    <a:prstGeom prst="rect">
                      <a:avLst/>
                    </a:prstGeom>
                  </p:spPr>
                </p:pic>
                <p:pic>
                  <p:nvPicPr>
                    <p:cNvPr id="45" name="Picture 44">
                      <a:extLst>
                        <a:ext uri="{FF2B5EF4-FFF2-40B4-BE49-F238E27FC236}">
                          <a16:creationId xmlns:a16="http://schemas.microsoft.com/office/drawing/2014/main" id="{95B1B121-790F-4668-A8CA-E399A8A978F0}"/>
                        </a:ext>
                      </a:extLst>
                    </p:cNvPr>
                    <p:cNvPicPr>
                      <a:picLocks noChangeAspect="1"/>
                    </p:cNvPicPr>
                    <p:nvPr/>
                  </p:nvPicPr>
                  <p:blipFill>
                    <a:blip r:embed="rId4"/>
                    <a:stretch>
                      <a:fillRect/>
                    </a:stretch>
                  </p:blipFill>
                  <p:spPr>
                    <a:xfrm>
                      <a:off x="7305672" y="3189789"/>
                      <a:ext cx="414407" cy="345753"/>
                    </a:xfrm>
                    <a:prstGeom prst="rect">
                      <a:avLst/>
                    </a:prstGeom>
                  </p:spPr>
                </p:pic>
                <p:pic>
                  <p:nvPicPr>
                    <p:cNvPr id="46" name="Picture 45">
                      <a:extLst>
                        <a:ext uri="{FF2B5EF4-FFF2-40B4-BE49-F238E27FC236}">
                          <a16:creationId xmlns:a16="http://schemas.microsoft.com/office/drawing/2014/main" id="{D6AFAC47-7160-4D6C-8F89-CA3577A2735D}"/>
                        </a:ext>
                      </a:extLst>
                    </p:cNvPr>
                    <p:cNvPicPr>
                      <a:picLocks noChangeAspect="1"/>
                    </p:cNvPicPr>
                    <p:nvPr/>
                  </p:nvPicPr>
                  <p:blipFill>
                    <a:blip r:embed="rId4"/>
                    <a:stretch>
                      <a:fillRect/>
                    </a:stretch>
                  </p:blipFill>
                  <p:spPr>
                    <a:xfrm>
                      <a:off x="7469179" y="3206630"/>
                      <a:ext cx="414407" cy="345753"/>
                    </a:xfrm>
                    <a:prstGeom prst="rect">
                      <a:avLst/>
                    </a:prstGeom>
                  </p:spPr>
                </p:pic>
                <p:pic>
                  <p:nvPicPr>
                    <p:cNvPr id="47" name="Picture 46">
                      <a:extLst>
                        <a:ext uri="{FF2B5EF4-FFF2-40B4-BE49-F238E27FC236}">
                          <a16:creationId xmlns:a16="http://schemas.microsoft.com/office/drawing/2014/main" id="{0CD9A37D-C0AD-45EC-BA35-D37936ABDC25}"/>
                        </a:ext>
                      </a:extLst>
                    </p:cNvPr>
                    <p:cNvPicPr>
                      <a:picLocks noChangeAspect="1"/>
                    </p:cNvPicPr>
                    <p:nvPr/>
                  </p:nvPicPr>
                  <p:blipFill>
                    <a:blip r:embed="rId4"/>
                    <a:stretch>
                      <a:fillRect/>
                    </a:stretch>
                  </p:blipFill>
                  <p:spPr>
                    <a:xfrm>
                      <a:off x="7630734" y="3200584"/>
                      <a:ext cx="414407" cy="345753"/>
                    </a:xfrm>
                    <a:prstGeom prst="rect">
                      <a:avLst/>
                    </a:prstGeom>
                  </p:spPr>
                </p:pic>
                <p:pic>
                  <p:nvPicPr>
                    <p:cNvPr id="48" name="Picture 47">
                      <a:extLst>
                        <a:ext uri="{FF2B5EF4-FFF2-40B4-BE49-F238E27FC236}">
                          <a16:creationId xmlns:a16="http://schemas.microsoft.com/office/drawing/2014/main" id="{04B934AF-B6C8-4C1A-9464-E087A18CE522}"/>
                        </a:ext>
                      </a:extLst>
                    </p:cNvPr>
                    <p:cNvPicPr>
                      <a:picLocks noChangeAspect="1"/>
                    </p:cNvPicPr>
                    <p:nvPr/>
                  </p:nvPicPr>
                  <p:blipFill>
                    <a:blip r:embed="rId4"/>
                    <a:stretch>
                      <a:fillRect/>
                    </a:stretch>
                  </p:blipFill>
                  <p:spPr>
                    <a:xfrm>
                      <a:off x="7793268" y="3208333"/>
                      <a:ext cx="414407" cy="345753"/>
                    </a:xfrm>
                    <a:prstGeom prst="rect">
                      <a:avLst/>
                    </a:prstGeom>
                  </p:spPr>
                </p:pic>
                <p:pic>
                  <p:nvPicPr>
                    <p:cNvPr id="49" name="Picture 48">
                      <a:extLst>
                        <a:ext uri="{FF2B5EF4-FFF2-40B4-BE49-F238E27FC236}">
                          <a16:creationId xmlns:a16="http://schemas.microsoft.com/office/drawing/2014/main" id="{CEFC93B2-0C46-4FAC-A097-8E20A1594B0B}"/>
                        </a:ext>
                      </a:extLst>
                    </p:cNvPr>
                    <p:cNvPicPr>
                      <a:picLocks noChangeAspect="1"/>
                    </p:cNvPicPr>
                    <p:nvPr/>
                  </p:nvPicPr>
                  <p:blipFill>
                    <a:blip r:embed="rId4"/>
                    <a:stretch>
                      <a:fillRect/>
                    </a:stretch>
                  </p:blipFill>
                  <p:spPr>
                    <a:xfrm>
                      <a:off x="7942360" y="3218838"/>
                      <a:ext cx="414407" cy="345753"/>
                    </a:xfrm>
                    <a:prstGeom prst="rect">
                      <a:avLst/>
                    </a:prstGeom>
                  </p:spPr>
                </p:pic>
                <p:pic>
                  <p:nvPicPr>
                    <p:cNvPr id="52" name="Picture 51">
                      <a:extLst>
                        <a:ext uri="{FF2B5EF4-FFF2-40B4-BE49-F238E27FC236}">
                          <a16:creationId xmlns:a16="http://schemas.microsoft.com/office/drawing/2014/main" id="{76D036C2-585A-4842-ABAE-42C3B52E209C}"/>
                        </a:ext>
                      </a:extLst>
                    </p:cNvPr>
                    <p:cNvPicPr>
                      <a:picLocks noChangeAspect="1"/>
                    </p:cNvPicPr>
                    <p:nvPr/>
                  </p:nvPicPr>
                  <p:blipFill>
                    <a:blip r:embed="rId4"/>
                    <a:stretch>
                      <a:fillRect/>
                    </a:stretch>
                  </p:blipFill>
                  <p:spPr>
                    <a:xfrm>
                      <a:off x="8093373" y="3239912"/>
                      <a:ext cx="414407" cy="345753"/>
                    </a:xfrm>
                    <a:prstGeom prst="rect">
                      <a:avLst/>
                    </a:prstGeom>
                  </p:spPr>
                </p:pic>
                <p:pic>
                  <p:nvPicPr>
                    <p:cNvPr id="53" name="Picture 52">
                      <a:extLst>
                        <a:ext uri="{FF2B5EF4-FFF2-40B4-BE49-F238E27FC236}">
                          <a16:creationId xmlns:a16="http://schemas.microsoft.com/office/drawing/2014/main" id="{20A0244C-F23F-4F64-92D8-AFBA5A760697}"/>
                        </a:ext>
                      </a:extLst>
                    </p:cNvPr>
                    <p:cNvPicPr>
                      <a:picLocks noChangeAspect="1"/>
                    </p:cNvPicPr>
                    <p:nvPr/>
                  </p:nvPicPr>
                  <p:blipFill>
                    <a:blip r:embed="rId4"/>
                    <a:stretch>
                      <a:fillRect/>
                    </a:stretch>
                  </p:blipFill>
                  <p:spPr>
                    <a:xfrm>
                      <a:off x="8260053" y="3255371"/>
                      <a:ext cx="414407" cy="345753"/>
                    </a:xfrm>
                    <a:prstGeom prst="rect">
                      <a:avLst/>
                    </a:prstGeom>
                  </p:spPr>
                </p:pic>
                <p:pic>
                  <p:nvPicPr>
                    <p:cNvPr id="54" name="Picture 53">
                      <a:extLst>
                        <a:ext uri="{FF2B5EF4-FFF2-40B4-BE49-F238E27FC236}">
                          <a16:creationId xmlns:a16="http://schemas.microsoft.com/office/drawing/2014/main" id="{02B48D55-C9DD-4FE4-9151-52C007BB0538}"/>
                        </a:ext>
                      </a:extLst>
                    </p:cNvPr>
                    <p:cNvPicPr>
                      <a:picLocks noChangeAspect="1"/>
                    </p:cNvPicPr>
                    <p:nvPr/>
                  </p:nvPicPr>
                  <p:blipFill>
                    <a:blip r:embed="rId4"/>
                    <a:stretch>
                      <a:fillRect/>
                    </a:stretch>
                  </p:blipFill>
                  <p:spPr>
                    <a:xfrm>
                      <a:off x="8586907" y="3288240"/>
                      <a:ext cx="414407" cy="345753"/>
                    </a:xfrm>
                    <a:prstGeom prst="rect">
                      <a:avLst/>
                    </a:prstGeom>
                  </p:spPr>
                </p:pic>
                <p:pic>
                  <p:nvPicPr>
                    <p:cNvPr id="55" name="Picture 54">
                      <a:extLst>
                        <a:ext uri="{FF2B5EF4-FFF2-40B4-BE49-F238E27FC236}">
                          <a16:creationId xmlns:a16="http://schemas.microsoft.com/office/drawing/2014/main" id="{9C78741F-B4FA-45AA-A52C-9C2CBFFDAAA2}"/>
                        </a:ext>
                      </a:extLst>
                    </p:cNvPr>
                    <p:cNvPicPr>
                      <a:picLocks noChangeAspect="1"/>
                    </p:cNvPicPr>
                    <p:nvPr/>
                  </p:nvPicPr>
                  <p:blipFill>
                    <a:blip r:embed="rId4"/>
                    <a:stretch>
                      <a:fillRect/>
                    </a:stretch>
                  </p:blipFill>
                  <p:spPr>
                    <a:xfrm>
                      <a:off x="8741970" y="3301101"/>
                      <a:ext cx="414407" cy="345753"/>
                    </a:xfrm>
                    <a:prstGeom prst="rect">
                      <a:avLst/>
                    </a:prstGeom>
                  </p:spPr>
                </p:pic>
                <p:pic>
                  <p:nvPicPr>
                    <p:cNvPr id="56" name="Picture 55">
                      <a:extLst>
                        <a:ext uri="{FF2B5EF4-FFF2-40B4-BE49-F238E27FC236}">
                          <a16:creationId xmlns:a16="http://schemas.microsoft.com/office/drawing/2014/main" id="{3C02B279-61AD-479A-ACC5-074FF1BD2DEE}"/>
                        </a:ext>
                      </a:extLst>
                    </p:cNvPr>
                    <p:cNvPicPr>
                      <a:picLocks noChangeAspect="1"/>
                    </p:cNvPicPr>
                    <p:nvPr/>
                  </p:nvPicPr>
                  <p:blipFill>
                    <a:blip r:embed="rId4"/>
                    <a:stretch>
                      <a:fillRect/>
                    </a:stretch>
                  </p:blipFill>
                  <p:spPr>
                    <a:xfrm>
                      <a:off x="8896906" y="3316660"/>
                      <a:ext cx="414407" cy="345753"/>
                    </a:xfrm>
                    <a:prstGeom prst="rect">
                      <a:avLst/>
                    </a:prstGeom>
                  </p:spPr>
                </p:pic>
                <p:pic>
                  <p:nvPicPr>
                    <p:cNvPr id="57" name="Picture 56">
                      <a:extLst>
                        <a:ext uri="{FF2B5EF4-FFF2-40B4-BE49-F238E27FC236}">
                          <a16:creationId xmlns:a16="http://schemas.microsoft.com/office/drawing/2014/main" id="{7AB75947-065C-4306-9CCD-C5C790D8A83F}"/>
                        </a:ext>
                      </a:extLst>
                    </p:cNvPr>
                    <p:cNvPicPr>
                      <a:picLocks noChangeAspect="1"/>
                    </p:cNvPicPr>
                    <p:nvPr/>
                  </p:nvPicPr>
                  <p:blipFill>
                    <a:blip r:embed="rId4"/>
                    <a:stretch>
                      <a:fillRect/>
                    </a:stretch>
                  </p:blipFill>
                  <p:spPr>
                    <a:xfrm>
                      <a:off x="9046445" y="3332272"/>
                      <a:ext cx="414407" cy="345753"/>
                    </a:xfrm>
                    <a:prstGeom prst="rect">
                      <a:avLst/>
                    </a:prstGeom>
                  </p:spPr>
                </p:pic>
                <p:pic>
                  <p:nvPicPr>
                    <p:cNvPr id="58" name="Picture 57">
                      <a:extLst>
                        <a:ext uri="{FF2B5EF4-FFF2-40B4-BE49-F238E27FC236}">
                          <a16:creationId xmlns:a16="http://schemas.microsoft.com/office/drawing/2014/main" id="{9F67F585-D7E6-4D40-90ED-66276C9B9AA2}"/>
                        </a:ext>
                      </a:extLst>
                    </p:cNvPr>
                    <p:cNvPicPr>
                      <a:picLocks noChangeAspect="1"/>
                    </p:cNvPicPr>
                    <p:nvPr/>
                  </p:nvPicPr>
                  <p:blipFill>
                    <a:blip r:embed="rId4"/>
                    <a:stretch>
                      <a:fillRect/>
                    </a:stretch>
                  </p:blipFill>
                  <p:spPr>
                    <a:xfrm>
                      <a:off x="8421285" y="3271423"/>
                      <a:ext cx="414407" cy="345753"/>
                    </a:xfrm>
                    <a:prstGeom prst="rect">
                      <a:avLst/>
                    </a:prstGeom>
                  </p:spPr>
                </p:pic>
                <p:pic>
                  <p:nvPicPr>
                    <p:cNvPr id="59" name="Picture 58">
                      <a:extLst>
                        <a:ext uri="{FF2B5EF4-FFF2-40B4-BE49-F238E27FC236}">
                          <a16:creationId xmlns:a16="http://schemas.microsoft.com/office/drawing/2014/main" id="{FB141925-DE27-4F58-A0E2-3569583C8943}"/>
                        </a:ext>
                      </a:extLst>
                    </p:cNvPr>
                    <p:cNvPicPr>
                      <a:picLocks noChangeAspect="1"/>
                    </p:cNvPicPr>
                    <p:nvPr/>
                  </p:nvPicPr>
                  <p:blipFill>
                    <a:blip r:embed="rId4"/>
                    <a:stretch>
                      <a:fillRect/>
                    </a:stretch>
                  </p:blipFill>
                  <p:spPr>
                    <a:xfrm>
                      <a:off x="9194730" y="3355175"/>
                      <a:ext cx="414407" cy="345753"/>
                    </a:xfrm>
                    <a:prstGeom prst="rect">
                      <a:avLst/>
                    </a:prstGeom>
                  </p:spPr>
                </p:pic>
                <p:pic>
                  <p:nvPicPr>
                    <p:cNvPr id="60" name="Picture 59">
                      <a:extLst>
                        <a:ext uri="{FF2B5EF4-FFF2-40B4-BE49-F238E27FC236}">
                          <a16:creationId xmlns:a16="http://schemas.microsoft.com/office/drawing/2014/main" id="{66648AD9-D3C8-40FA-8171-CA3F2FD63752}"/>
                        </a:ext>
                      </a:extLst>
                    </p:cNvPr>
                    <p:cNvPicPr>
                      <a:picLocks noChangeAspect="1"/>
                    </p:cNvPicPr>
                    <p:nvPr/>
                  </p:nvPicPr>
                  <p:blipFill>
                    <a:blip r:embed="rId4"/>
                    <a:stretch>
                      <a:fillRect/>
                    </a:stretch>
                  </p:blipFill>
                  <p:spPr>
                    <a:xfrm>
                      <a:off x="9336086" y="3367186"/>
                      <a:ext cx="414407" cy="345753"/>
                    </a:xfrm>
                    <a:prstGeom prst="rect">
                      <a:avLst/>
                    </a:prstGeom>
                  </p:spPr>
                </p:pic>
                <p:pic>
                  <p:nvPicPr>
                    <p:cNvPr id="61" name="Picture 60">
                      <a:extLst>
                        <a:ext uri="{FF2B5EF4-FFF2-40B4-BE49-F238E27FC236}">
                          <a16:creationId xmlns:a16="http://schemas.microsoft.com/office/drawing/2014/main" id="{B6FB2E21-9560-482E-9E55-530B047FE91C}"/>
                        </a:ext>
                      </a:extLst>
                    </p:cNvPr>
                    <p:cNvPicPr>
                      <a:picLocks noChangeAspect="1"/>
                    </p:cNvPicPr>
                    <p:nvPr/>
                  </p:nvPicPr>
                  <p:blipFill>
                    <a:blip r:embed="rId4"/>
                    <a:stretch>
                      <a:fillRect/>
                    </a:stretch>
                  </p:blipFill>
                  <p:spPr>
                    <a:xfrm>
                      <a:off x="9492813" y="3393406"/>
                      <a:ext cx="414407" cy="345753"/>
                    </a:xfrm>
                    <a:prstGeom prst="rect">
                      <a:avLst/>
                    </a:prstGeom>
                  </p:spPr>
                </p:pic>
                <p:pic>
                  <p:nvPicPr>
                    <p:cNvPr id="62" name="Picture 61">
                      <a:extLst>
                        <a:ext uri="{FF2B5EF4-FFF2-40B4-BE49-F238E27FC236}">
                          <a16:creationId xmlns:a16="http://schemas.microsoft.com/office/drawing/2014/main" id="{C1D5D230-D111-47C3-BA41-F4490F20871F}"/>
                        </a:ext>
                      </a:extLst>
                    </p:cNvPr>
                    <p:cNvPicPr>
                      <a:picLocks noChangeAspect="1"/>
                    </p:cNvPicPr>
                    <p:nvPr/>
                  </p:nvPicPr>
                  <p:blipFill>
                    <a:blip r:embed="rId4"/>
                    <a:stretch>
                      <a:fillRect/>
                    </a:stretch>
                  </p:blipFill>
                  <p:spPr>
                    <a:xfrm>
                      <a:off x="9632069" y="3399564"/>
                      <a:ext cx="414407" cy="345753"/>
                    </a:xfrm>
                    <a:prstGeom prst="rect">
                      <a:avLst/>
                    </a:prstGeom>
                  </p:spPr>
                </p:pic>
                <p:pic>
                  <p:nvPicPr>
                    <p:cNvPr id="63" name="Picture 62">
                      <a:extLst>
                        <a:ext uri="{FF2B5EF4-FFF2-40B4-BE49-F238E27FC236}">
                          <a16:creationId xmlns:a16="http://schemas.microsoft.com/office/drawing/2014/main" id="{35948638-A008-4628-B708-E7373715E00E}"/>
                        </a:ext>
                      </a:extLst>
                    </p:cNvPr>
                    <p:cNvPicPr>
                      <a:picLocks noChangeAspect="1"/>
                    </p:cNvPicPr>
                    <p:nvPr/>
                  </p:nvPicPr>
                  <p:blipFill>
                    <a:blip r:embed="rId4"/>
                    <a:stretch>
                      <a:fillRect/>
                    </a:stretch>
                  </p:blipFill>
                  <p:spPr>
                    <a:xfrm>
                      <a:off x="9779989" y="3411241"/>
                      <a:ext cx="414407" cy="345753"/>
                    </a:xfrm>
                    <a:prstGeom prst="rect">
                      <a:avLst/>
                    </a:prstGeom>
                  </p:spPr>
                </p:pic>
                <p:pic>
                  <p:nvPicPr>
                    <p:cNvPr id="64" name="Picture 63">
                      <a:extLst>
                        <a:ext uri="{FF2B5EF4-FFF2-40B4-BE49-F238E27FC236}">
                          <a16:creationId xmlns:a16="http://schemas.microsoft.com/office/drawing/2014/main" id="{AB1C5E44-8AC6-4473-AD1F-88385FD37B3C}"/>
                        </a:ext>
                      </a:extLst>
                    </p:cNvPr>
                    <p:cNvPicPr>
                      <a:picLocks noChangeAspect="1"/>
                    </p:cNvPicPr>
                    <p:nvPr/>
                  </p:nvPicPr>
                  <p:blipFill>
                    <a:blip r:embed="rId4"/>
                    <a:stretch>
                      <a:fillRect/>
                    </a:stretch>
                  </p:blipFill>
                  <p:spPr>
                    <a:xfrm>
                      <a:off x="9944824" y="3417431"/>
                      <a:ext cx="414407" cy="345753"/>
                    </a:xfrm>
                    <a:prstGeom prst="rect">
                      <a:avLst/>
                    </a:prstGeom>
                  </p:spPr>
                </p:pic>
                <p:pic>
                  <p:nvPicPr>
                    <p:cNvPr id="65" name="Picture 64">
                      <a:extLst>
                        <a:ext uri="{FF2B5EF4-FFF2-40B4-BE49-F238E27FC236}">
                          <a16:creationId xmlns:a16="http://schemas.microsoft.com/office/drawing/2014/main" id="{E1CD5A23-8F1F-4159-BD41-C652A4A40556}"/>
                        </a:ext>
                      </a:extLst>
                    </p:cNvPr>
                    <p:cNvPicPr>
                      <a:picLocks noChangeAspect="1"/>
                    </p:cNvPicPr>
                    <p:nvPr/>
                  </p:nvPicPr>
                  <p:blipFill>
                    <a:blip r:embed="rId4"/>
                    <a:stretch>
                      <a:fillRect/>
                    </a:stretch>
                  </p:blipFill>
                  <p:spPr>
                    <a:xfrm>
                      <a:off x="10099591" y="3448519"/>
                      <a:ext cx="414407" cy="345753"/>
                    </a:xfrm>
                    <a:prstGeom prst="rect">
                      <a:avLst/>
                    </a:prstGeom>
                  </p:spPr>
                </p:pic>
                <p:pic>
                  <p:nvPicPr>
                    <p:cNvPr id="66" name="Picture 65">
                      <a:extLst>
                        <a:ext uri="{FF2B5EF4-FFF2-40B4-BE49-F238E27FC236}">
                          <a16:creationId xmlns:a16="http://schemas.microsoft.com/office/drawing/2014/main" id="{B420AD71-B0DB-4809-94EA-F0C0055A654A}"/>
                        </a:ext>
                      </a:extLst>
                    </p:cNvPr>
                    <p:cNvPicPr>
                      <a:picLocks noChangeAspect="1"/>
                    </p:cNvPicPr>
                    <p:nvPr/>
                  </p:nvPicPr>
                  <p:blipFill>
                    <a:blip r:embed="rId4"/>
                    <a:stretch>
                      <a:fillRect/>
                    </a:stretch>
                  </p:blipFill>
                  <p:spPr>
                    <a:xfrm>
                      <a:off x="10256318" y="3474739"/>
                      <a:ext cx="414407" cy="345753"/>
                    </a:xfrm>
                    <a:prstGeom prst="rect">
                      <a:avLst/>
                    </a:prstGeom>
                  </p:spPr>
                </p:pic>
                <p:pic>
                  <p:nvPicPr>
                    <p:cNvPr id="67" name="Picture 66">
                      <a:extLst>
                        <a:ext uri="{FF2B5EF4-FFF2-40B4-BE49-F238E27FC236}">
                          <a16:creationId xmlns:a16="http://schemas.microsoft.com/office/drawing/2014/main" id="{D55E70A9-5F0C-4E1A-95C5-3BA53054369D}"/>
                        </a:ext>
                      </a:extLst>
                    </p:cNvPr>
                    <p:cNvPicPr>
                      <a:picLocks noChangeAspect="1"/>
                    </p:cNvPicPr>
                    <p:nvPr/>
                  </p:nvPicPr>
                  <p:blipFill>
                    <a:blip r:embed="rId4"/>
                    <a:stretch>
                      <a:fillRect/>
                    </a:stretch>
                  </p:blipFill>
                  <p:spPr>
                    <a:xfrm>
                      <a:off x="10395574" y="3480897"/>
                      <a:ext cx="414407" cy="345753"/>
                    </a:xfrm>
                    <a:prstGeom prst="rect">
                      <a:avLst/>
                    </a:prstGeom>
                  </p:spPr>
                </p:pic>
                <p:pic>
                  <p:nvPicPr>
                    <p:cNvPr id="68" name="Picture 67">
                      <a:extLst>
                        <a:ext uri="{FF2B5EF4-FFF2-40B4-BE49-F238E27FC236}">
                          <a16:creationId xmlns:a16="http://schemas.microsoft.com/office/drawing/2014/main" id="{7916FDB8-F067-4FFB-8975-347ABC3B02FD}"/>
                        </a:ext>
                      </a:extLst>
                    </p:cNvPr>
                    <p:cNvPicPr>
                      <a:picLocks noChangeAspect="1"/>
                    </p:cNvPicPr>
                    <p:nvPr/>
                  </p:nvPicPr>
                  <p:blipFill>
                    <a:blip r:embed="rId4"/>
                    <a:stretch>
                      <a:fillRect/>
                    </a:stretch>
                  </p:blipFill>
                  <p:spPr>
                    <a:xfrm>
                      <a:off x="10708329" y="3498764"/>
                      <a:ext cx="414407" cy="345753"/>
                    </a:xfrm>
                    <a:prstGeom prst="rect">
                      <a:avLst/>
                    </a:prstGeom>
                  </p:spPr>
                </p:pic>
                <p:pic>
                  <p:nvPicPr>
                    <p:cNvPr id="69" name="Picture 68">
                      <a:extLst>
                        <a:ext uri="{FF2B5EF4-FFF2-40B4-BE49-F238E27FC236}">
                          <a16:creationId xmlns:a16="http://schemas.microsoft.com/office/drawing/2014/main" id="{AFC390E6-8A55-4F7F-9C7D-FC119F8B523C}"/>
                        </a:ext>
                      </a:extLst>
                    </p:cNvPr>
                    <p:cNvPicPr>
                      <a:picLocks noChangeAspect="1"/>
                    </p:cNvPicPr>
                    <p:nvPr/>
                  </p:nvPicPr>
                  <p:blipFill>
                    <a:blip r:embed="rId4"/>
                    <a:stretch>
                      <a:fillRect/>
                    </a:stretch>
                  </p:blipFill>
                  <p:spPr>
                    <a:xfrm>
                      <a:off x="10551951" y="3485576"/>
                      <a:ext cx="414407" cy="345753"/>
                    </a:xfrm>
                    <a:prstGeom prst="rect">
                      <a:avLst/>
                    </a:prstGeom>
                  </p:spPr>
                </p:pic>
                <p:pic>
                  <p:nvPicPr>
                    <p:cNvPr id="70" name="Picture 69">
                      <a:extLst>
                        <a:ext uri="{FF2B5EF4-FFF2-40B4-BE49-F238E27FC236}">
                          <a16:creationId xmlns:a16="http://schemas.microsoft.com/office/drawing/2014/main" id="{531DDE11-7D27-484D-8137-9ED00C970272}"/>
                        </a:ext>
                      </a:extLst>
                    </p:cNvPr>
                    <p:cNvPicPr>
                      <a:picLocks noChangeAspect="1"/>
                    </p:cNvPicPr>
                    <p:nvPr/>
                  </p:nvPicPr>
                  <p:blipFill>
                    <a:blip r:embed="rId4"/>
                    <a:stretch>
                      <a:fillRect/>
                    </a:stretch>
                  </p:blipFill>
                  <p:spPr>
                    <a:xfrm>
                      <a:off x="10866897" y="3524968"/>
                      <a:ext cx="414407" cy="345753"/>
                    </a:xfrm>
                    <a:prstGeom prst="rect">
                      <a:avLst/>
                    </a:prstGeom>
                  </p:spPr>
                </p:pic>
                <p:pic>
                  <p:nvPicPr>
                    <p:cNvPr id="71" name="Picture 70">
                      <a:extLst>
                        <a:ext uri="{FF2B5EF4-FFF2-40B4-BE49-F238E27FC236}">
                          <a16:creationId xmlns:a16="http://schemas.microsoft.com/office/drawing/2014/main" id="{892E0675-8EA7-404E-83C5-CB6EE65DFC1A}"/>
                        </a:ext>
                      </a:extLst>
                    </p:cNvPr>
                    <p:cNvPicPr>
                      <a:picLocks noChangeAspect="1"/>
                    </p:cNvPicPr>
                    <p:nvPr/>
                  </p:nvPicPr>
                  <p:blipFill>
                    <a:blip r:embed="rId4"/>
                    <a:stretch>
                      <a:fillRect/>
                    </a:stretch>
                  </p:blipFill>
                  <p:spPr>
                    <a:xfrm>
                      <a:off x="11029641" y="3542849"/>
                      <a:ext cx="414407" cy="345753"/>
                    </a:xfrm>
                    <a:prstGeom prst="rect">
                      <a:avLst/>
                    </a:prstGeom>
                  </p:spPr>
                </p:pic>
                <p:pic>
                  <p:nvPicPr>
                    <p:cNvPr id="72" name="Picture 71">
                      <a:extLst>
                        <a:ext uri="{FF2B5EF4-FFF2-40B4-BE49-F238E27FC236}">
                          <a16:creationId xmlns:a16="http://schemas.microsoft.com/office/drawing/2014/main" id="{79C6B374-CD8F-43A5-B9C3-E51C37439611}"/>
                        </a:ext>
                      </a:extLst>
                    </p:cNvPr>
                    <p:cNvPicPr>
                      <a:picLocks noChangeAspect="1"/>
                    </p:cNvPicPr>
                    <p:nvPr/>
                  </p:nvPicPr>
                  <p:blipFill>
                    <a:blip r:embed="rId4"/>
                    <a:stretch>
                      <a:fillRect/>
                    </a:stretch>
                  </p:blipFill>
                  <p:spPr>
                    <a:xfrm>
                      <a:off x="11192385" y="3556286"/>
                      <a:ext cx="414407" cy="345753"/>
                    </a:xfrm>
                    <a:prstGeom prst="rect">
                      <a:avLst/>
                    </a:prstGeom>
                  </p:spPr>
                </p:pic>
                <p:pic>
                  <p:nvPicPr>
                    <p:cNvPr id="73" name="Picture 72">
                      <a:extLst>
                        <a:ext uri="{FF2B5EF4-FFF2-40B4-BE49-F238E27FC236}">
                          <a16:creationId xmlns:a16="http://schemas.microsoft.com/office/drawing/2014/main" id="{01DB1186-26D8-4AEA-85C9-B22E3FCE2F39}"/>
                        </a:ext>
                      </a:extLst>
                    </p:cNvPr>
                    <p:cNvPicPr>
                      <a:picLocks noChangeAspect="1"/>
                    </p:cNvPicPr>
                    <p:nvPr/>
                  </p:nvPicPr>
                  <p:blipFill>
                    <a:blip r:embed="rId4"/>
                    <a:stretch>
                      <a:fillRect/>
                    </a:stretch>
                  </p:blipFill>
                  <p:spPr>
                    <a:xfrm>
                      <a:off x="11362518" y="3562025"/>
                      <a:ext cx="414407" cy="345753"/>
                    </a:xfrm>
                    <a:prstGeom prst="rect">
                      <a:avLst/>
                    </a:prstGeom>
                  </p:spPr>
                </p:pic>
                <p:pic>
                  <p:nvPicPr>
                    <p:cNvPr id="74" name="Picture 73">
                      <a:extLst>
                        <a:ext uri="{FF2B5EF4-FFF2-40B4-BE49-F238E27FC236}">
                          <a16:creationId xmlns:a16="http://schemas.microsoft.com/office/drawing/2014/main" id="{ACBEFFF3-CBD1-46B8-BDDE-A493F1C987C1}"/>
                        </a:ext>
                      </a:extLst>
                    </p:cNvPr>
                    <p:cNvPicPr>
                      <a:picLocks noChangeAspect="1"/>
                    </p:cNvPicPr>
                    <p:nvPr/>
                  </p:nvPicPr>
                  <p:blipFill>
                    <a:blip r:embed="rId4"/>
                    <a:stretch>
                      <a:fillRect/>
                    </a:stretch>
                  </p:blipFill>
                  <p:spPr>
                    <a:xfrm>
                      <a:off x="11514341" y="3556285"/>
                      <a:ext cx="414407" cy="345753"/>
                    </a:xfrm>
                    <a:prstGeom prst="rect">
                      <a:avLst/>
                    </a:prstGeom>
                  </p:spPr>
                </p:pic>
                <p:sp>
                  <p:nvSpPr>
                    <p:cNvPr id="51" name="Rectangle 50">
                      <a:extLst>
                        <a:ext uri="{FF2B5EF4-FFF2-40B4-BE49-F238E27FC236}">
                          <a16:creationId xmlns:a16="http://schemas.microsoft.com/office/drawing/2014/main" id="{3E1950F0-6622-468D-BF2D-1128AA50DFAE}"/>
                        </a:ext>
                      </a:extLst>
                    </p:cNvPr>
                    <p:cNvSpPr/>
                    <p:nvPr/>
                  </p:nvSpPr>
                  <p:spPr>
                    <a:xfrm rot="254832">
                      <a:off x="7072069" y="3400894"/>
                      <a:ext cx="4803982" cy="334152"/>
                    </a:xfrm>
                    <a:custGeom>
                      <a:avLst/>
                      <a:gdLst>
                        <a:gd name="connsiteX0" fmla="*/ 0 w 4800219"/>
                        <a:gd name="connsiteY0" fmla="*/ 0 h 265189"/>
                        <a:gd name="connsiteX1" fmla="*/ 4800219 w 4800219"/>
                        <a:gd name="connsiteY1" fmla="*/ 0 h 265189"/>
                        <a:gd name="connsiteX2" fmla="*/ 4800219 w 4800219"/>
                        <a:gd name="connsiteY2" fmla="*/ 265189 h 265189"/>
                        <a:gd name="connsiteX3" fmla="*/ 0 w 4800219"/>
                        <a:gd name="connsiteY3" fmla="*/ 265189 h 265189"/>
                        <a:gd name="connsiteX4" fmla="*/ 0 w 4800219"/>
                        <a:gd name="connsiteY4" fmla="*/ 0 h 265189"/>
                        <a:gd name="connsiteX0" fmla="*/ 0 w 4800219"/>
                        <a:gd name="connsiteY0" fmla="*/ 0 h 334152"/>
                        <a:gd name="connsiteX1" fmla="*/ 4800219 w 4800219"/>
                        <a:gd name="connsiteY1" fmla="*/ 0 h 334152"/>
                        <a:gd name="connsiteX2" fmla="*/ 4800219 w 4800219"/>
                        <a:gd name="connsiteY2" fmla="*/ 265189 h 334152"/>
                        <a:gd name="connsiteX3" fmla="*/ 4534912 w 4800219"/>
                        <a:gd name="connsiteY3" fmla="*/ 334152 h 334152"/>
                        <a:gd name="connsiteX4" fmla="*/ 0 w 4800219"/>
                        <a:gd name="connsiteY4" fmla="*/ 265189 h 334152"/>
                        <a:gd name="connsiteX5" fmla="*/ 0 w 4800219"/>
                        <a:gd name="connsiteY5"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0 w 4803982"/>
                        <a:gd name="connsiteY4" fmla="*/ 265189 h 334152"/>
                        <a:gd name="connsiteX5" fmla="*/ 0 w 4803982"/>
                        <a:gd name="connsiteY5"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58705 w 4803982"/>
                        <a:gd name="connsiteY4" fmla="*/ 273947 h 334152"/>
                        <a:gd name="connsiteX5" fmla="*/ 0 w 4803982"/>
                        <a:gd name="connsiteY5" fmla="*/ 265189 h 334152"/>
                        <a:gd name="connsiteX6" fmla="*/ 0 w 4803982"/>
                        <a:gd name="connsiteY6"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58705 w 4803982"/>
                        <a:gd name="connsiteY4" fmla="*/ 273947 h 334152"/>
                        <a:gd name="connsiteX5" fmla="*/ 612170 w 4803982"/>
                        <a:gd name="connsiteY5" fmla="*/ 243419 h 334152"/>
                        <a:gd name="connsiteX6" fmla="*/ 0 w 4803982"/>
                        <a:gd name="connsiteY6" fmla="*/ 265189 h 334152"/>
                        <a:gd name="connsiteX7" fmla="*/ 0 w 4803982"/>
                        <a:gd name="connsiteY7"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58705 w 4803982"/>
                        <a:gd name="connsiteY4" fmla="*/ 273947 h 334152"/>
                        <a:gd name="connsiteX5" fmla="*/ 612170 w 4803982"/>
                        <a:gd name="connsiteY5" fmla="*/ 243419 h 334152"/>
                        <a:gd name="connsiteX6" fmla="*/ 50190 w 4803982"/>
                        <a:gd name="connsiteY6" fmla="*/ 255094 h 334152"/>
                        <a:gd name="connsiteX7" fmla="*/ 0 w 4803982"/>
                        <a:gd name="connsiteY7"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77232 w 4803982"/>
                        <a:gd name="connsiteY4" fmla="*/ 266204 h 334152"/>
                        <a:gd name="connsiteX5" fmla="*/ 612170 w 4803982"/>
                        <a:gd name="connsiteY5" fmla="*/ 243419 h 334152"/>
                        <a:gd name="connsiteX6" fmla="*/ 50190 w 4803982"/>
                        <a:gd name="connsiteY6" fmla="*/ 255094 h 334152"/>
                        <a:gd name="connsiteX7" fmla="*/ 0 w 4803982"/>
                        <a:gd name="connsiteY7"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3636377 w 4803982"/>
                        <a:gd name="connsiteY4" fmla="*/ 324470 h 334152"/>
                        <a:gd name="connsiteX5" fmla="*/ 1677232 w 4803982"/>
                        <a:gd name="connsiteY5" fmla="*/ 266204 h 334152"/>
                        <a:gd name="connsiteX6" fmla="*/ 612170 w 4803982"/>
                        <a:gd name="connsiteY6" fmla="*/ 243419 h 334152"/>
                        <a:gd name="connsiteX7" fmla="*/ 50190 w 4803982"/>
                        <a:gd name="connsiteY7" fmla="*/ 255094 h 334152"/>
                        <a:gd name="connsiteX8" fmla="*/ 0 w 4803982"/>
                        <a:gd name="connsiteY8" fmla="*/ 0 h 3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3982" h="334152">
                          <a:moveTo>
                            <a:pt x="0" y="0"/>
                          </a:moveTo>
                          <a:lnTo>
                            <a:pt x="4800219" y="0"/>
                          </a:lnTo>
                          <a:cubicBezTo>
                            <a:pt x="4801473" y="105283"/>
                            <a:pt x="4802728" y="210566"/>
                            <a:pt x="4803982" y="315849"/>
                          </a:cubicBezTo>
                          <a:cubicBezTo>
                            <a:pt x="4718200" y="317414"/>
                            <a:pt x="4620694" y="332587"/>
                            <a:pt x="4534912" y="334152"/>
                          </a:cubicBezTo>
                          <a:cubicBezTo>
                            <a:pt x="4241420" y="326233"/>
                            <a:pt x="3929869" y="332389"/>
                            <a:pt x="3636377" y="324470"/>
                          </a:cubicBezTo>
                          <a:lnTo>
                            <a:pt x="1677232" y="266204"/>
                          </a:lnTo>
                          <a:cubicBezTo>
                            <a:pt x="1333236" y="264158"/>
                            <a:pt x="956166" y="245465"/>
                            <a:pt x="612170" y="243419"/>
                          </a:cubicBezTo>
                          <a:lnTo>
                            <a:pt x="50190" y="255094"/>
                          </a:lnTo>
                          <a:lnTo>
                            <a:pt x="0" y="0"/>
                          </a:lnTo>
                          <a:close/>
                        </a:path>
                      </a:pathLst>
                    </a:cu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7" name="Picture 76">
                    <a:extLst>
                      <a:ext uri="{FF2B5EF4-FFF2-40B4-BE49-F238E27FC236}">
                        <a16:creationId xmlns:a16="http://schemas.microsoft.com/office/drawing/2014/main" id="{7CB80135-AE66-4FB7-825C-DB5733F39511}"/>
                      </a:ext>
                    </a:extLst>
                  </p:cNvPr>
                  <p:cNvPicPr>
                    <a:picLocks noChangeAspect="1"/>
                  </p:cNvPicPr>
                  <p:nvPr/>
                </p:nvPicPr>
                <p:blipFill rotWithShape="1">
                  <a:blip r:embed="rId3"/>
                  <a:srcRect t="2263" r="87195"/>
                  <a:stretch/>
                </p:blipFill>
                <p:spPr>
                  <a:xfrm>
                    <a:off x="5542542" y="2504772"/>
                    <a:ext cx="733544" cy="4322158"/>
                  </a:xfrm>
                  <a:prstGeom prst="rect">
                    <a:avLst/>
                  </a:prstGeom>
                </p:spPr>
              </p:pic>
              <p:cxnSp>
                <p:nvCxnSpPr>
                  <p:cNvPr id="85" name="Straight Connector 84">
                    <a:extLst>
                      <a:ext uri="{FF2B5EF4-FFF2-40B4-BE49-F238E27FC236}">
                        <a16:creationId xmlns:a16="http://schemas.microsoft.com/office/drawing/2014/main" id="{DE72A2C6-9424-4122-97C4-205B9AEEC41E}"/>
                      </a:ext>
                    </a:extLst>
                  </p:cNvPr>
                  <p:cNvCxnSpPr/>
                  <p:nvPr/>
                </p:nvCxnSpPr>
                <p:spPr>
                  <a:xfrm flipH="1">
                    <a:off x="6250675" y="2726519"/>
                    <a:ext cx="8423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Rectangle 98">
                    <a:extLst>
                      <a:ext uri="{FF2B5EF4-FFF2-40B4-BE49-F238E27FC236}">
                        <a16:creationId xmlns:a16="http://schemas.microsoft.com/office/drawing/2014/main" id="{058C2C07-9CA2-4496-AFF4-509613F3F921}"/>
                      </a:ext>
                    </a:extLst>
                  </p:cNvPr>
                  <p:cNvSpPr/>
                  <p:nvPr/>
                </p:nvSpPr>
                <p:spPr>
                  <a:xfrm>
                    <a:off x="6250675" y="3803127"/>
                    <a:ext cx="912015" cy="252008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7" name="Straight Connector 86">
                    <a:extLst>
                      <a:ext uri="{FF2B5EF4-FFF2-40B4-BE49-F238E27FC236}">
                        <a16:creationId xmlns:a16="http://schemas.microsoft.com/office/drawing/2014/main" id="{3CFCBAEC-4DB2-474C-94CE-42B7B699EA34}"/>
                      </a:ext>
                    </a:extLst>
                  </p:cNvPr>
                  <p:cNvCxnSpPr>
                    <a:cxnSpLocks/>
                  </p:cNvCxnSpPr>
                  <p:nvPr/>
                </p:nvCxnSpPr>
                <p:spPr>
                  <a:xfrm flipH="1">
                    <a:off x="6250676" y="6077706"/>
                    <a:ext cx="1406951" cy="0"/>
                  </a:xfrm>
                  <a:prstGeom prst="line">
                    <a:avLst/>
                  </a:prstGeom>
                  <a:ln w="28575">
                    <a:solidFill>
                      <a:srgbClr val="FF8E2D"/>
                    </a:solidFill>
                  </a:ln>
                </p:spPr>
                <p:style>
                  <a:lnRef idx="1">
                    <a:schemeClr val="accent1"/>
                  </a:lnRef>
                  <a:fillRef idx="0">
                    <a:schemeClr val="accent1"/>
                  </a:fillRef>
                  <a:effectRef idx="0">
                    <a:schemeClr val="accent1"/>
                  </a:effectRef>
                  <a:fontRef idx="minor">
                    <a:schemeClr val="tx1"/>
                  </a:fontRef>
                </p:style>
              </p:cxnSp>
            </p:grpSp>
          </p:grpSp>
          <p:cxnSp>
            <p:nvCxnSpPr>
              <p:cNvPr id="88" name="Straight Connector 87">
                <a:extLst>
                  <a:ext uri="{FF2B5EF4-FFF2-40B4-BE49-F238E27FC236}">
                    <a16:creationId xmlns:a16="http://schemas.microsoft.com/office/drawing/2014/main" id="{C6C84DC2-968F-48A8-A380-2B36067F39E7}"/>
                  </a:ext>
                </a:extLst>
              </p:cNvPr>
              <p:cNvCxnSpPr>
                <a:cxnSpLocks/>
              </p:cNvCxnSpPr>
              <p:nvPr/>
            </p:nvCxnSpPr>
            <p:spPr>
              <a:xfrm flipH="1">
                <a:off x="6250675" y="6323210"/>
                <a:ext cx="912015" cy="4483"/>
              </a:xfrm>
              <a:prstGeom prst="line">
                <a:avLst/>
              </a:prstGeom>
              <a:ln w="19050">
                <a:solidFill>
                  <a:srgbClr val="2379B5"/>
                </a:solidFill>
              </a:ln>
            </p:spPr>
            <p:style>
              <a:lnRef idx="1">
                <a:schemeClr val="accent1"/>
              </a:lnRef>
              <a:fillRef idx="0">
                <a:schemeClr val="accent1"/>
              </a:fillRef>
              <a:effectRef idx="0">
                <a:schemeClr val="accent1"/>
              </a:effectRef>
              <a:fontRef idx="minor">
                <a:schemeClr val="tx1"/>
              </a:fontRef>
            </p:style>
          </p:cxnSp>
        </p:grpSp>
        <p:pic>
          <p:nvPicPr>
            <p:cNvPr id="84" name="Picture 83">
              <a:extLst>
                <a:ext uri="{FF2B5EF4-FFF2-40B4-BE49-F238E27FC236}">
                  <a16:creationId xmlns:a16="http://schemas.microsoft.com/office/drawing/2014/main" id="{608DC5DF-DF4C-48A1-9208-F13B856F17C5}"/>
                </a:ext>
              </a:extLst>
            </p:cNvPr>
            <p:cNvPicPr>
              <a:picLocks noChangeAspect="1"/>
            </p:cNvPicPr>
            <p:nvPr/>
          </p:nvPicPr>
          <p:blipFill rotWithShape="1">
            <a:blip r:embed="rId5"/>
            <a:srcRect t="93896"/>
            <a:stretch/>
          </p:blipFill>
          <p:spPr>
            <a:xfrm>
              <a:off x="4836939" y="6518539"/>
              <a:ext cx="7355061" cy="345031"/>
            </a:xfrm>
            <a:prstGeom prst="rect">
              <a:avLst/>
            </a:prstGeom>
          </p:spPr>
        </p:pic>
      </p:grpSp>
    </p:spTree>
    <p:extLst>
      <p:ext uri="{BB962C8B-B14F-4D97-AF65-F5344CB8AC3E}">
        <p14:creationId xmlns:p14="http://schemas.microsoft.com/office/powerpoint/2010/main" val="17338701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10D3E13-4AB4-4A47-8863-4E58E9E67F78}"/>
              </a:ext>
            </a:extLst>
          </p:cNvPr>
          <p:cNvGrpSpPr/>
          <p:nvPr/>
        </p:nvGrpSpPr>
        <p:grpSpPr>
          <a:xfrm>
            <a:off x="4517828" y="1828800"/>
            <a:ext cx="7674172" cy="5034770"/>
            <a:chOff x="4517828" y="1828800"/>
            <a:chExt cx="7674172" cy="5034770"/>
          </a:xfrm>
        </p:grpSpPr>
        <p:grpSp>
          <p:nvGrpSpPr>
            <p:cNvPr id="114" name="Group 113">
              <a:extLst>
                <a:ext uri="{FF2B5EF4-FFF2-40B4-BE49-F238E27FC236}">
                  <a16:creationId xmlns:a16="http://schemas.microsoft.com/office/drawing/2014/main" id="{888D024B-15C8-448C-9298-144B4A1CFA33}"/>
                </a:ext>
              </a:extLst>
            </p:cNvPr>
            <p:cNvGrpSpPr/>
            <p:nvPr/>
          </p:nvGrpSpPr>
          <p:grpSpPr>
            <a:xfrm>
              <a:off x="4517828" y="1828800"/>
              <a:ext cx="7576727" cy="4998130"/>
              <a:chOff x="5542542" y="2504772"/>
              <a:chExt cx="6552013" cy="4322158"/>
            </a:xfrm>
          </p:grpSpPr>
          <p:grpSp>
            <p:nvGrpSpPr>
              <p:cNvPr id="112" name="Group 111">
                <a:extLst>
                  <a:ext uri="{FF2B5EF4-FFF2-40B4-BE49-F238E27FC236}">
                    <a16:creationId xmlns:a16="http://schemas.microsoft.com/office/drawing/2014/main" id="{78639649-DD61-4656-8234-51DBEA30B82A}"/>
                  </a:ext>
                </a:extLst>
              </p:cNvPr>
              <p:cNvGrpSpPr/>
              <p:nvPr/>
            </p:nvGrpSpPr>
            <p:grpSpPr>
              <a:xfrm>
                <a:off x="5542542" y="2504772"/>
                <a:ext cx="6552013" cy="4322158"/>
                <a:chOff x="5542542" y="2504772"/>
                <a:chExt cx="6552013" cy="4322158"/>
              </a:xfrm>
            </p:grpSpPr>
            <p:cxnSp>
              <p:nvCxnSpPr>
                <p:cNvPr id="86" name="Straight Connector 85">
                  <a:extLst>
                    <a:ext uri="{FF2B5EF4-FFF2-40B4-BE49-F238E27FC236}">
                      <a16:creationId xmlns:a16="http://schemas.microsoft.com/office/drawing/2014/main" id="{9A9C9D0E-8671-4437-8E28-E36039BD5DA4}"/>
                    </a:ext>
                  </a:extLst>
                </p:cNvPr>
                <p:cNvCxnSpPr>
                  <a:cxnSpLocks/>
                </p:cNvCxnSpPr>
                <p:nvPr/>
              </p:nvCxnSpPr>
              <p:spPr>
                <a:xfrm flipH="1">
                  <a:off x="6237908" y="6327693"/>
                  <a:ext cx="85513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1" name="Group 110">
                  <a:extLst>
                    <a:ext uri="{FF2B5EF4-FFF2-40B4-BE49-F238E27FC236}">
                      <a16:creationId xmlns:a16="http://schemas.microsoft.com/office/drawing/2014/main" id="{1F1F9174-420A-46BB-8489-0144D04E338D}"/>
                    </a:ext>
                  </a:extLst>
                </p:cNvPr>
                <p:cNvGrpSpPr/>
                <p:nvPr/>
              </p:nvGrpSpPr>
              <p:grpSpPr>
                <a:xfrm>
                  <a:off x="5542542" y="2504772"/>
                  <a:ext cx="6552013" cy="4322158"/>
                  <a:chOff x="5542542" y="2504772"/>
                  <a:chExt cx="6552013" cy="4322158"/>
                </a:xfrm>
              </p:grpSpPr>
              <p:grpSp>
                <p:nvGrpSpPr>
                  <p:cNvPr id="75" name="Group 74">
                    <a:extLst>
                      <a:ext uri="{FF2B5EF4-FFF2-40B4-BE49-F238E27FC236}">
                        <a16:creationId xmlns:a16="http://schemas.microsoft.com/office/drawing/2014/main" id="{E0A3B4BC-B3FF-4AAC-BB14-4CB10CA47D6A}"/>
                      </a:ext>
                    </a:extLst>
                  </p:cNvPr>
                  <p:cNvGrpSpPr/>
                  <p:nvPr/>
                </p:nvGrpSpPr>
                <p:grpSpPr>
                  <a:xfrm>
                    <a:off x="6989628" y="2504772"/>
                    <a:ext cx="5104927" cy="4322158"/>
                    <a:chOff x="6975645" y="2464830"/>
                    <a:chExt cx="5104927" cy="4322158"/>
                  </a:xfrm>
                </p:grpSpPr>
                <p:grpSp>
                  <p:nvGrpSpPr>
                    <p:cNvPr id="15" name="Group 14">
                      <a:extLst>
                        <a:ext uri="{FF2B5EF4-FFF2-40B4-BE49-F238E27FC236}">
                          <a16:creationId xmlns:a16="http://schemas.microsoft.com/office/drawing/2014/main" id="{3D16EA0A-586D-4E76-B2EB-E21CB6A49D79}"/>
                        </a:ext>
                      </a:extLst>
                    </p:cNvPr>
                    <p:cNvGrpSpPr/>
                    <p:nvPr/>
                  </p:nvGrpSpPr>
                  <p:grpSpPr>
                    <a:xfrm>
                      <a:off x="7066291" y="2464830"/>
                      <a:ext cx="5014281" cy="4322158"/>
                      <a:chOff x="7066291" y="2464830"/>
                      <a:chExt cx="5014281" cy="4322158"/>
                    </a:xfrm>
                  </p:grpSpPr>
                  <p:pic>
                    <p:nvPicPr>
                      <p:cNvPr id="4" name="Picture 3">
                        <a:extLst>
                          <a:ext uri="{FF2B5EF4-FFF2-40B4-BE49-F238E27FC236}">
                            <a16:creationId xmlns:a16="http://schemas.microsoft.com/office/drawing/2014/main" id="{F3A162AB-2EF0-44F4-85CB-A33C1A57C24D}"/>
                          </a:ext>
                        </a:extLst>
                      </p:cNvPr>
                      <p:cNvPicPr>
                        <a:picLocks noChangeAspect="1"/>
                      </p:cNvPicPr>
                      <p:nvPr/>
                    </p:nvPicPr>
                    <p:blipFill rotWithShape="1">
                      <a:blip r:embed="rId3"/>
                      <a:srcRect l="12468" t="2263"/>
                      <a:stretch/>
                    </p:blipFill>
                    <p:spPr>
                      <a:xfrm>
                        <a:off x="7066291" y="2464830"/>
                        <a:ext cx="5014281" cy="4322158"/>
                      </a:xfrm>
                      <a:prstGeom prst="rect">
                        <a:avLst/>
                      </a:prstGeom>
                    </p:spPr>
                  </p:pic>
                  <p:sp>
                    <p:nvSpPr>
                      <p:cNvPr id="3" name="Rectangle 2">
                        <a:extLst>
                          <a:ext uri="{FF2B5EF4-FFF2-40B4-BE49-F238E27FC236}">
                            <a16:creationId xmlns:a16="http://schemas.microsoft.com/office/drawing/2014/main" id="{7741FCB9-0156-4C33-94DF-9F71A13FF3F6}"/>
                          </a:ext>
                        </a:extLst>
                      </p:cNvPr>
                      <p:cNvSpPr/>
                      <p:nvPr/>
                    </p:nvSpPr>
                    <p:spPr>
                      <a:xfrm>
                        <a:off x="7850848" y="3918857"/>
                        <a:ext cx="3873065" cy="23044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8" name="Picture 17">
                      <a:extLst>
                        <a:ext uri="{FF2B5EF4-FFF2-40B4-BE49-F238E27FC236}">
                          <a16:creationId xmlns:a16="http://schemas.microsoft.com/office/drawing/2014/main" id="{94D011A3-BA6D-4AC3-A685-FC8607DAAB01}"/>
                        </a:ext>
                      </a:extLst>
                    </p:cNvPr>
                    <p:cNvPicPr>
                      <a:picLocks noChangeAspect="1"/>
                    </p:cNvPicPr>
                    <p:nvPr/>
                  </p:nvPicPr>
                  <p:blipFill>
                    <a:blip r:embed="rId4"/>
                    <a:stretch>
                      <a:fillRect/>
                    </a:stretch>
                  </p:blipFill>
                  <p:spPr>
                    <a:xfrm>
                      <a:off x="7476964" y="2910211"/>
                      <a:ext cx="414407" cy="345753"/>
                    </a:xfrm>
                    <a:prstGeom prst="rect">
                      <a:avLst/>
                    </a:prstGeom>
                  </p:spPr>
                </p:pic>
                <p:pic>
                  <p:nvPicPr>
                    <p:cNvPr id="19" name="Picture 18">
                      <a:extLst>
                        <a:ext uri="{FF2B5EF4-FFF2-40B4-BE49-F238E27FC236}">
                          <a16:creationId xmlns:a16="http://schemas.microsoft.com/office/drawing/2014/main" id="{CE1EA193-636A-4B55-9C2D-2D3ADC3EB11F}"/>
                        </a:ext>
                      </a:extLst>
                    </p:cNvPr>
                    <p:cNvPicPr>
                      <a:picLocks noChangeAspect="1"/>
                    </p:cNvPicPr>
                    <p:nvPr/>
                  </p:nvPicPr>
                  <p:blipFill>
                    <a:blip r:embed="rId4"/>
                    <a:stretch>
                      <a:fillRect/>
                    </a:stretch>
                  </p:blipFill>
                  <p:spPr>
                    <a:xfrm>
                      <a:off x="7643644" y="2925670"/>
                      <a:ext cx="414407" cy="345753"/>
                    </a:xfrm>
                    <a:prstGeom prst="rect">
                      <a:avLst/>
                    </a:prstGeom>
                  </p:spPr>
                </p:pic>
                <p:pic>
                  <p:nvPicPr>
                    <p:cNvPr id="20" name="Picture 19">
                      <a:extLst>
                        <a:ext uri="{FF2B5EF4-FFF2-40B4-BE49-F238E27FC236}">
                          <a16:creationId xmlns:a16="http://schemas.microsoft.com/office/drawing/2014/main" id="{56E6779D-4BFA-422B-B3C6-ED7F35EBDC87}"/>
                        </a:ext>
                      </a:extLst>
                    </p:cNvPr>
                    <p:cNvPicPr>
                      <a:picLocks noChangeAspect="1"/>
                    </p:cNvPicPr>
                    <p:nvPr/>
                  </p:nvPicPr>
                  <p:blipFill>
                    <a:blip r:embed="rId4"/>
                    <a:stretch>
                      <a:fillRect/>
                    </a:stretch>
                  </p:blipFill>
                  <p:spPr>
                    <a:xfrm>
                      <a:off x="7788505" y="2918811"/>
                      <a:ext cx="414407" cy="345753"/>
                    </a:xfrm>
                    <a:prstGeom prst="rect">
                      <a:avLst/>
                    </a:prstGeom>
                  </p:spPr>
                </p:pic>
                <p:pic>
                  <p:nvPicPr>
                    <p:cNvPr id="21" name="Picture 20">
                      <a:extLst>
                        <a:ext uri="{FF2B5EF4-FFF2-40B4-BE49-F238E27FC236}">
                          <a16:creationId xmlns:a16="http://schemas.microsoft.com/office/drawing/2014/main" id="{53BA6AEE-CA0E-4B29-8BAD-5D2FFB1EA935}"/>
                        </a:ext>
                      </a:extLst>
                    </p:cNvPr>
                    <p:cNvPicPr>
                      <a:picLocks noChangeAspect="1"/>
                    </p:cNvPicPr>
                    <p:nvPr/>
                  </p:nvPicPr>
                  <p:blipFill>
                    <a:blip r:embed="rId4"/>
                    <a:stretch>
                      <a:fillRect/>
                    </a:stretch>
                  </p:blipFill>
                  <p:spPr>
                    <a:xfrm>
                      <a:off x="7955185" y="2918811"/>
                      <a:ext cx="414407" cy="345753"/>
                    </a:xfrm>
                    <a:prstGeom prst="rect">
                      <a:avLst/>
                    </a:prstGeom>
                  </p:spPr>
                </p:pic>
                <p:pic>
                  <p:nvPicPr>
                    <p:cNvPr id="22" name="Picture 21">
                      <a:extLst>
                        <a:ext uri="{FF2B5EF4-FFF2-40B4-BE49-F238E27FC236}">
                          <a16:creationId xmlns:a16="http://schemas.microsoft.com/office/drawing/2014/main" id="{5C00076A-A579-4B64-9640-D294EA64ABE6}"/>
                        </a:ext>
                      </a:extLst>
                    </p:cNvPr>
                    <p:cNvPicPr>
                      <a:picLocks noChangeAspect="1"/>
                    </p:cNvPicPr>
                    <p:nvPr/>
                  </p:nvPicPr>
                  <p:blipFill>
                    <a:blip r:embed="rId4"/>
                    <a:stretch>
                      <a:fillRect/>
                    </a:stretch>
                  </p:blipFill>
                  <p:spPr>
                    <a:xfrm>
                      <a:off x="8281757" y="2936992"/>
                      <a:ext cx="414407" cy="345753"/>
                    </a:xfrm>
                    <a:prstGeom prst="rect">
                      <a:avLst/>
                    </a:prstGeom>
                  </p:spPr>
                </p:pic>
                <p:pic>
                  <p:nvPicPr>
                    <p:cNvPr id="23" name="Picture 22">
                      <a:extLst>
                        <a:ext uri="{FF2B5EF4-FFF2-40B4-BE49-F238E27FC236}">
                          <a16:creationId xmlns:a16="http://schemas.microsoft.com/office/drawing/2014/main" id="{9EDE5348-6E8A-4808-A7B3-F6BE39DF014C}"/>
                        </a:ext>
                      </a:extLst>
                    </p:cNvPr>
                    <p:cNvPicPr>
                      <a:picLocks noChangeAspect="1"/>
                    </p:cNvPicPr>
                    <p:nvPr/>
                  </p:nvPicPr>
                  <p:blipFill>
                    <a:blip r:embed="rId4"/>
                    <a:stretch>
                      <a:fillRect/>
                    </a:stretch>
                  </p:blipFill>
                  <p:spPr>
                    <a:xfrm>
                      <a:off x="8118692" y="2935652"/>
                      <a:ext cx="414407" cy="345753"/>
                    </a:xfrm>
                    <a:prstGeom prst="rect">
                      <a:avLst/>
                    </a:prstGeom>
                  </p:spPr>
                </p:pic>
                <p:pic>
                  <p:nvPicPr>
                    <p:cNvPr id="24" name="Picture 23">
                      <a:extLst>
                        <a:ext uri="{FF2B5EF4-FFF2-40B4-BE49-F238E27FC236}">
                          <a16:creationId xmlns:a16="http://schemas.microsoft.com/office/drawing/2014/main" id="{9F221077-F4D6-45D5-AD36-4648C1405456}"/>
                        </a:ext>
                      </a:extLst>
                    </p:cNvPr>
                    <p:cNvPicPr>
                      <a:picLocks noChangeAspect="1"/>
                    </p:cNvPicPr>
                    <p:nvPr/>
                  </p:nvPicPr>
                  <p:blipFill>
                    <a:blip r:embed="rId4"/>
                    <a:stretch>
                      <a:fillRect/>
                    </a:stretch>
                  </p:blipFill>
                  <p:spPr>
                    <a:xfrm>
                      <a:off x="8600475" y="2967994"/>
                      <a:ext cx="414407" cy="345753"/>
                    </a:xfrm>
                    <a:prstGeom prst="rect">
                      <a:avLst/>
                    </a:prstGeom>
                  </p:spPr>
                </p:pic>
                <p:pic>
                  <p:nvPicPr>
                    <p:cNvPr id="25" name="Picture 24">
                      <a:extLst>
                        <a:ext uri="{FF2B5EF4-FFF2-40B4-BE49-F238E27FC236}">
                          <a16:creationId xmlns:a16="http://schemas.microsoft.com/office/drawing/2014/main" id="{F55A8A8B-A75B-4220-8E6F-610DC6785813}"/>
                        </a:ext>
                      </a:extLst>
                    </p:cNvPr>
                    <p:cNvPicPr>
                      <a:picLocks noChangeAspect="1"/>
                    </p:cNvPicPr>
                    <p:nvPr/>
                  </p:nvPicPr>
                  <p:blipFill>
                    <a:blip r:embed="rId4"/>
                    <a:stretch>
                      <a:fillRect/>
                    </a:stretch>
                  </p:blipFill>
                  <p:spPr>
                    <a:xfrm>
                      <a:off x="8441816" y="2952493"/>
                      <a:ext cx="414407" cy="345753"/>
                    </a:xfrm>
                    <a:prstGeom prst="rect">
                      <a:avLst/>
                    </a:prstGeom>
                  </p:spPr>
                </p:pic>
                <p:pic>
                  <p:nvPicPr>
                    <p:cNvPr id="26" name="Picture 25">
                      <a:extLst>
                        <a:ext uri="{FF2B5EF4-FFF2-40B4-BE49-F238E27FC236}">
                          <a16:creationId xmlns:a16="http://schemas.microsoft.com/office/drawing/2014/main" id="{4176B03A-E0BA-4C6C-9098-6BB93F897A87}"/>
                        </a:ext>
                      </a:extLst>
                    </p:cNvPr>
                    <p:cNvPicPr>
                      <a:picLocks noChangeAspect="1"/>
                    </p:cNvPicPr>
                    <p:nvPr/>
                  </p:nvPicPr>
                  <p:blipFill>
                    <a:blip r:embed="rId4"/>
                    <a:stretch>
                      <a:fillRect/>
                    </a:stretch>
                  </p:blipFill>
                  <p:spPr>
                    <a:xfrm>
                      <a:off x="8750967" y="2970907"/>
                      <a:ext cx="414407" cy="345753"/>
                    </a:xfrm>
                    <a:prstGeom prst="rect">
                      <a:avLst/>
                    </a:prstGeom>
                  </p:spPr>
                </p:pic>
                <p:pic>
                  <p:nvPicPr>
                    <p:cNvPr id="27" name="Picture 26">
                      <a:extLst>
                        <a:ext uri="{FF2B5EF4-FFF2-40B4-BE49-F238E27FC236}">
                          <a16:creationId xmlns:a16="http://schemas.microsoft.com/office/drawing/2014/main" id="{9B4AB6CC-76A9-4098-A387-2531DF2FB154}"/>
                        </a:ext>
                      </a:extLst>
                    </p:cNvPr>
                    <p:cNvPicPr>
                      <a:picLocks noChangeAspect="1"/>
                    </p:cNvPicPr>
                    <p:nvPr/>
                  </p:nvPicPr>
                  <p:blipFill>
                    <a:blip r:embed="rId4"/>
                    <a:stretch>
                      <a:fillRect/>
                    </a:stretch>
                  </p:blipFill>
                  <p:spPr>
                    <a:xfrm>
                      <a:off x="8900059" y="2981412"/>
                      <a:ext cx="414407" cy="345753"/>
                    </a:xfrm>
                    <a:prstGeom prst="rect">
                      <a:avLst/>
                    </a:prstGeom>
                  </p:spPr>
                </p:pic>
                <p:pic>
                  <p:nvPicPr>
                    <p:cNvPr id="28" name="Picture 27">
                      <a:extLst>
                        <a:ext uri="{FF2B5EF4-FFF2-40B4-BE49-F238E27FC236}">
                          <a16:creationId xmlns:a16="http://schemas.microsoft.com/office/drawing/2014/main" id="{4566D67C-908A-4E26-A31E-01DC405EAB23}"/>
                        </a:ext>
                      </a:extLst>
                    </p:cNvPr>
                    <p:cNvPicPr>
                      <a:picLocks noChangeAspect="1"/>
                    </p:cNvPicPr>
                    <p:nvPr/>
                  </p:nvPicPr>
                  <p:blipFill>
                    <a:blip r:embed="rId4"/>
                    <a:stretch>
                      <a:fillRect/>
                    </a:stretch>
                  </p:blipFill>
                  <p:spPr>
                    <a:xfrm>
                      <a:off x="9066704" y="2987582"/>
                      <a:ext cx="414407" cy="345753"/>
                    </a:xfrm>
                    <a:prstGeom prst="rect">
                      <a:avLst/>
                    </a:prstGeom>
                  </p:spPr>
                </p:pic>
                <p:pic>
                  <p:nvPicPr>
                    <p:cNvPr id="29" name="Picture 28">
                      <a:extLst>
                        <a:ext uri="{FF2B5EF4-FFF2-40B4-BE49-F238E27FC236}">
                          <a16:creationId xmlns:a16="http://schemas.microsoft.com/office/drawing/2014/main" id="{E393E0F6-7336-45BA-8850-6ED945250527}"/>
                        </a:ext>
                      </a:extLst>
                    </p:cNvPr>
                    <p:cNvPicPr>
                      <a:picLocks noChangeAspect="1"/>
                    </p:cNvPicPr>
                    <p:nvPr/>
                  </p:nvPicPr>
                  <p:blipFill rotWithShape="1">
                    <a:blip r:embed="rId4"/>
                    <a:srcRect t="54277" b="-1"/>
                    <a:stretch/>
                  </p:blipFill>
                  <p:spPr>
                    <a:xfrm>
                      <a:off x="9499133" y="3206630"/>
                      <a:ext cx="414407" cy="158090"/>
                    </a:xfrm>
                    <a:prstGeom prst="rect">
                      <a:avLst/>
                    </a:prstGeom>
                  </p:spPr>
                </p:pic>
                <p:pic>
                  <p:nvPicPr>
                    <p:cNvPr id="30" name="Picture 29">
                      <a:extLst>
                        <a:ext uri="{FF2B5EF4-FFF2-40B4-BE49-F238E27FC236}">
                          <a16:creationId xmlns:a16="http://schemas.microsoft.com/office/drawing/2014/main" id="{A57DB40A-F4EE-4B00-9686-470A21E3A7EA}"/>
                        </a:ext>
                      </a:extLst>
                    </p:cNvPr>
                    <p:cNvPicPr>
                      <a:picLocks noChangeAspect="1"/>
                    </p:cNvPicPr>
                    <p:nvPr/>
                  </p:nvPicPr>
                  <p:blipFill rotWithShape="1">
                    <a:blip r:embed="rId4"/>
                    <a:srcRect r="39473"/>
                    <a:stretch/>
                  </p:blipFill>
                  <p:spPr>
                    <a:xfrm>
                      <a:off x="9230286" y="2991226"/>
                      <a:ext cx="250826" cy="345753"/>
                    </a:xfrm>
                    <a:prstGeom prst="rect">
                      <a:avLst/>
                    </a:prstGeom>
                  </p:spPr>
                </p:pic>
                <p:pic>
                  <p:nvPicPr>
                    <p:cNvPr id="31" name="Picture 30">
                      <a:extLst>
                        <a:ext uri="{FF2B5EF4-FFF2-40B4-BE49-F238E27FC236}">
                          <a16:creationId xmlns:a16="http://schemas.microsoft.com/office/drawing/2014/main" id="{6E53F6BB-6A7A-47F4-8EC7-D041C7466CA3}"/>
                        </a:ext>
                      </a:extLst>
                    </p:cNvPr>
                    <p:cNvPicPr>
                      <a:picLocks noChangeAspect="1"/>
                    </p:cNvPicPr>
                    <p:nvPr/>
                  </p:nvPicPr>
                  <p:blipFill rotWithShape="1">
                    <a:blip r:embed="rId4"/>
                    <a:srcRect t="62304"/>
                    <a:stretch/>
                  </p:blipFill>
                  <p:spPr>
                    <a:xfrm>
                      <a:off x="9342747" y="3215011"/>
                      <a:ext cx="414407" cy="130335"/>
                    </a:xfrm>
                    <a:prstGeom prst="rect">
                      <a:avLst/>
                    </a:prstGeom>
                  </p:spPr>
                </p:pic>
                <p:pic>
                  <p:nvPicPr>
                    <p:cNvPr id="32" name="Picture 31">
                      <a:extLst>
                        <a:ext uri="{FF2B5EF4-FFF2-40B4-BE49-F238E27FC236}">
                          <a16:creationId xmlns:a16="http://schemas.microsoft.com/office/drawing/2014/main" id="{A5D578D5-10D1-4524-AC3D-576590928BB6}"/>
                        </a:ext>
                      </a:extLst>
                    </p:cNvPr>
                    <p:cNvPicPr>
                      <a:picLocks noChangeAspect="1"/>
                    </p:cNvPicPr>
                    <p:nvPr/>
                  </p:nvPicPr>
                  <p:blipFill rotWithShape="1">
                    <a:blip r:embed="rId4"/>
                    <a:srcRect t="47576"/>
                    <a:stretch/>
                  </p:blipFill>
                  <p:spPr>
                    <a:xfrm>
                      <a:off x="9810674" y="3198249"/>
                      <a:ext cx="414407" cy="181257"/>
                    </a:xfrm>
                    <a:prstGeom prst="rect">
                      <a:avLst/>
                    </a:prstGeom>
                  </p:spPr>
                </p:pic>
                <p:pic>
                  <p:nvPicPr>
                    <p:cNvPr id="33" name="Picture 32">
                      <a:extLst>
                        <a:ext uri="{FF2B5EF4-FFF2-40B4-BE49-F238E27FC236}">
                          <a16:creationId xmlns:a16="http://schemas.microsoft.com/office/drawing/2014/main" id="{BB814274-64FF-49BA-B8C4-56C6678F3820}"/>
                        </a:ext>
                      </a:extLst>
                    </p:cNvPr>
                    <p:cNvPicPr>
                      <a:picLocks noChangeAspect="1"/>
                    </p:cNvPicPr>
                    <p:nvPr/>
                  </p:nvPicPr>
                  <p:blipFill rotWithShape="1">
                    <a:blip r:embed="rId4"/>
                    <a:srcRect t="54563"/>
                    <a:stretch/>
                  </p:blipFill>
                  <p:spPr>
                    <a:xfrm>
                      <a:off x="9662411" y="3215011"/>
                      <a:ext cx="414407" cy="157102"/>
                    </a:xfrm>
                    <a:prstGeom prst="rect">
                      <a:avLst/>
                    </a:prstGeom>
                  </p:spPr>
                </p:pic>
                <p:pic>
                  <p:nvPicPr>
                    <p:cNvPr id="34" name="Picture 33">
                      <a:extLst>
                        <a:ext uri="{FF2B5EF4-FFF2-40B4-BE49-F238E27FC236}">
                          <a16:creationId xmlns:a16="http://schemas.microsoft.com/office/drawing/2014/main" id="{C2F17629-182E-40BF-B782-41805E62818C}"/>
                        </a:ext>
                      </a:extLst>
                    </p:cNvPr>
                    <p:cNvPicPr>
                      <a:picLocks noChangeAspect="1"/>
                    </p:cNvPicPr>
                    <p:nvPr/>
                  </p:nvPicPr>
                  <p:blipFill rotWithShape="1">
                    <a:blip r:embed="rId4"/>
                    <a:srcRect t="47576"/>
                    <a:stretch/>
                  </p:blipFill>
                  <p:spPr>
                    <a:xfrm>
                      <a:off x="9967550" y="3206630"/>
                      <a:ext cx="414407" cy="181257"/>
                    </a:xfrm>
                    <a:prstGeom prst="rect">
                      <a:avLst/>
                    </a:prstGeom>
                  </p:spPr>
                </p:pic>
                <p:pic>
                  <p:nvPicPr>
                    <p:cNvPr id="35" name="Picture 34">
                      <a:extLst>
                        <a:ext uri="{FF2B5EF4-FFF2-40B4-BE49-F238E27FC236}">
                          <a16:creationId xmlns:a16="http://schemas.microsoft.com/office/drawing/2014/main" id="{33D6A676-667A-4BE9-BCC3-E17DA9CC33E0}"/>
                        </a:ext>
                      </a:extLst>
                    </p:cNvPr>
                    <p:cNvPicPr>
                      <a:picLocks noChangeAspect="1"/>
                    </p:cNvPicPr>
                    <p:nvPr/>
                  </p:nvPicPr>
                  <p:blipFill rotWithShape="1">
                    <a:blip r:embed="rId4"/>
                    <a:srcRect t="43304"/>
                    <a:stretch/>
                  </p:blipFill>
                  <p:spPr>
                    <a:xfrm>
                      <a:off x="10152028" y="3198249"/>
                      <a:ext cx="414407" cy="196028"/>
                    </a:xfrm>
                    <a:prstGeom prst="rect">
                      <a:avLst/>
                    </a:prstGeom>
                  </p:spPr>
                </p:pic>
                <p:pic>
                  <p:nvPicPr>
                    <p:cNvPr id="36" name="Picture 35">
                      <a:extLst>
                        <a:ext uri="{FF2B5EF4-FFF2-40B4-BE49-F238E27FC236}">
                          <a16:creationId xmlns:a16="http://schemas.microsoft.com/office/drawing/2014/main" id="{D57D3E1D-EE3A-4565-9AA0-C6542F988AC0}"/>
                        </a:ext>
                      </a:extLst>
                    </p:cNvPr>
                    <p:cNvPicPr>
                      <a:picLocks noChangeAspect="1"/>
                    </p:cNvPicPr>
                    <p:nvPr/>
                  </p:nvPicPr>
                  <p:blipFill rotWithShape="1">
                    <a:blip r:embed="rId4"/>
                    <a:srcRect t="38031"/>
                    <a:stretch/>
                  </p:blipFill>
                  <p:spPr>
                    <a:xfrm>
                      <a:off x="10510779" y="3206630"/>
                      <a:ext cx="414407" cy="214263"/>
                    </a:xfrm>
                    <a:prstGeom prst="rect">
                      <a:avLst/>
                    </a:prstGeom>
                  </p:spPr>
                </p:pic>
                <p:pic>
                  <p:nvPicPr>
                    <p:cNvPr id="37" name="Picture 36">
                      <a:extLst>
                        <a:ext uri="{FF2B5EF4-FFF2-40B4-BE49-F238E27FC236}">
                          <a16:creationId xmlns:a16="http://schemas.microsoft.com/office/drawing/2014/main" id="{DBA00DE3-CA30-4F50-991C-D7B2E8CA88A1}"/>
                        </a:ext>
                      </a:extLst>
                    </p:cNvPr>
                    <p:cNvPicPr>
                      <a:picLocks noChangeAspect="1"/>
                    </p:cNvPicPr>
                    <p:nvPr/>
                  </p:nvPicPr>
                  <p:blipFill rotWithShape="1">
                    <a:blip r:embed="rId4"/>
                    <a:srcRect t="36608"/>
                    <a:stretch/>
                  </p:blipFill>
                  <p:spPr>
                    <a:xfrm>
                      <a:off x="10331629" y="3198249"/>
                      <a:ext cx="414407" cy="219182"/>
                    </a:xfrm>
                    <a:prstGeom prst="rect">
                      <a:avLst/>
                    </a:prstGeom>
                  </p:spPr>
                </p:pic>
                <p:pic>
                  <p:nvPicPr>
                    <p:cNvPr id="38" name="Picture 37">
                      <a:extLst>
                        <a:ext uri="{FF2B5EF4-FFF2-40B4-BE49-F238E27FC236}">
                          <a16:creationId xmlns:a16="http://schemas.microsoft.com/office/drawing/2014/main" id="{93E1F0D4-E2EF-44FE-A682-6CD278941037}"/>
                        </a:ext>
                      </a:extLst>
                    </p:cNvPr>
                    <p:cNvPicPr>
                      <a:picLocks noChangeAspect="1"/>
                    </p:cNvPicPr>
                    <p:nvPr/>
                  </p:nvPicPr>
                  <p:blipFill rotWithShape="1">
                    <a:blip r:embed="rId4"/>
                    <a:srcRect t="31792"/>
                    <a:stretch/>
                  </p:blipFill>
                  <p:spPr>
                    <a:xfrm>
                      <a:off x="10842021" y="3198249"/>
                      <a:ext cx="414407" cy="235832"/>
                    </a:xfrm>
                    <a:prstGeom prst="rect">
                      <a:avLst/>
                    </a:prstGeom>
                  </p:spPr>
                </p:pic>
                <p:pic>
                  <p:nvPicPr>
                    <p:cNvPr id="39" name="Picture 38">
                      <a:extLst>
                        <a:ext uri="{FF2B5EF4-FFF2-40B4-BE49-F238E27FC236}">
                          <a16:creationId xmlns:a16="http://schemas.microsoft.com/office/drawing/2014/main" id="{CDD594EA-43C1-4141-B7BE-49F19564EFAD}"/>
                        </a:ext>
                      </a:extLst>
                    </p:cNvPr>
                    <p:cNvPicPr>
                      <a:picLocks noChangeAspect="1"/>
                    </p:cNvPicPr>
                    <p:nvPr/>
                  </p:nvPicPr>
                  <p:blipFill rotWithShape="1">
                    <a:blip r:embed="rId4"/>
                    <a:srcRect t="35732"/>
                    <a:stretch/>
                  </p:blipFill>
                  <p:spPr>
                    <a:xfrm>
                      <a:off x="10679490" y="3206630"/>
                      <a:ext cx="414407" cy="222210"/>
                    </a:xfrm>
                    <a:prstGeom prst="rect">
                      <a:avLst/>
                    </a:prstGeom>
                  </p:spPr>
                </p:pic>
                <p:pic>
                  <p:nvPicPr>
                    <p:cNvPr id="40" name="Picture 39">
                      <a:extLst>
                        <a:ext uri="{FF2B5EF4-FFF2-40B4-BE49-F238E27FC236}">
                          <a16:creationId xmlns:a16="http://schemas.microsoft.com/office/drawing/2014/main" id="{F5AA93E1-6359-4DA0-BE47-46E957D6418E}"/>
                        </a:ext>
                      </a:extLst>
                    </p:cNvPr>
                    <p:cNvPicPr>
                      <a:picLocks noChangeAspect="1"/>
                    </p:cNvPicPr>
                    <p:nvPr/>
                  </p:nvPicPr>
                  <p:blipFill rotWithShape="1">
                    <a:blip r:embed="rId4"/>
                    <a:srcRect t="24558"/>
                    <a:stretch/>
                  </p:blipFill>
                  <p:spPr>
                    <a:xfrm>
                      <a:off x="11374286" y="3198249"/>
                      <a:ext cx="414407" cy="260846"/>
                    </a:xfrm>
                    <a:prstGeom prst="rect">
                      <a:avLst/>
                    </a:prstGeom>
                  </p:spPr>
                </p:pic>
                <p:pic>
                  <p:nvPicPr>
                    <p:cNvPr id="41" name="Picture 40">
                      <a:extLst>
                        <a:ext uri="{FF2B5EF4-FFF2-40B4-BE49-F238E27FC236}">
                          <a16:creationId xmlns:a16="http://schemas.microsoft.com/office/drawing/2014/main" id="{A8ED42D4-A838-4F13-830A-CD92FEDD095F}"/>
                        </a:ext>
                      </a:extLst>
                    </p:cNvPr>
                    <p:cNvPicPr>
                      <a:picLocks noChangeAspect="1"/>
                    </p:cNvPicPr>
                    <p:nvPr/>
                  </p:nvPicPr>
                  <p:blipFill rotWithShape="1">
                    <a:blip r:embed="rId4"/>
                    <a:srcRect t="28837"/>
                    <a:stretch/>
                  </p:blipFill>
                  <p:spPr>
                    <a:xfrm>
                      <a:off x="11182522" y="3198249"/>
                      <a:ext cx="414407" cy="246050"/>
                    </a:xfrm>
                    <a:prstGeom prst="rect">
                      <a:avLst/>
                    </a:prstGeom>
                  </p:spPr>
                </p:pic>
                <p:pic>
                  <p:nvPicPr>
                    <p:cNvPr id="42" name="Picture 41">
                      <a:extLst>
                        <a:ext uri="{FF2B5EF4-FFF2-40B4-BE49-F238E27FC236}">
                          <a16:creationId xmlns:a16="http://schemas.microsoft.com/office/drawing/2014/main" id="{60AC3CE6-0F47-4E3B-B513-ABACA4233827}"/>
                        </a:ext>
                      </a:extLst>
                    </p:cNvPr>
                    <p:cNvPicPr>
                      <a:picLocks noChangeAspect="1"/>
                    </p:cNvPicPr>
                    <p:nvPr/>
                  </p:nvPicPr>
                  <p:blipFill rotWithShape="1">
                    <a:blip r:embed="rId4"/>
                    <a:srcRect t="30821"/>
                    <a:stretch/>
                  </p:blipFill>
                  <p:spPr>
                    <a:xfrm>
                      <a:off x="11004552" y="3198249"/>
                      <a:ext cx="414407" cy="239191"/>
                    </a:xfrm>
                    <a:prstGeom prst="rect">
                      <a:avLst/>
                    </a:prstGeom>
                  </p:spPr>
                </p:pic>
                <p:pic>
                  <p:nvPicPr>
                    <p:cNvPr id="43" name="Picture 42">
                      <a:extLst>
                        <a:ext uri="{FF2B5EF4-FFF2-40B4-BE49-F238E27FC236}">
                          <a16:creationId xmlns:a16="http://schemas.microsoft.com/office/drawing/2014/main" id="{145B51A5-CFE5-4C50-AFFD-F518BB016B54}"/>
                        </a:ext>
                      </a:extLst>
                    </p:cNvPr>
                    <p:cNvPicPr>
                      <a:picLocks noChangeAspect="1"/>
                    </p:cNvPicPr>
                    <p:nvPr/>
                  </p:nvPicPr>
                  <p:blipFill>
                    <a:blip r:embed="rId4"/>
                    <a:stretch>
                      <a:fillRect/>
                    </a:stretch>
                  </p:blipFill>
                  <p:spPr>
                    <a:xfrm>
                      <a:off x="6975645" y="3158302"/>
                      <a:ext cx="414407" cy="345753"/>
                    </a:xfrm>
                    <a:prstGeom prst="rect">
                      <a:avLst/>
                    </a:prstGeom>
                  </p:spPr>
                </p:pic>
                <p:pic>
                  <p:nvPicPr>
                    <p:cNvPr id="44" name="Picture 43">
                      <a:extLst>
                        <a:ext uri="{FF2B5EF4-FFF2-40B4-BE49-F238E27FC236}">
                          <a16:creationId xmlns:a16="http://schemas.microsoft.com/office/drawing/2014/main" id="{9FBD946F-C051-4057-B5C1-1B636788C198}"/>
                        </a:ext>
                      </a:extLst>
                    </p:cNvPr>
                    <p:cNvPicPr>
                      <a:picLocks noChangeAspect="1"/>
                    </p:cNvPicPr>
                    <p:nvPr/>
                  </p:nvPicPr>
                  <p:blipFill>
                    <a:blip r:embed="rId4"/>
                    <a:stretch>
                      <a:fillRect/>
                    </a:stretch>
                  </p:blipFill>
                  <p:spPr>
                    <a:xfrm>
                      <a:off x="7142325" y="3173761"/>
                      <a:ext cx="414407" cy="345753"/>
                    </a:xfrm>
                    <a:prstGeom prst="rect">
                      <a:avLst/>
                    </a:prstGeom>
                  </p:spPr>
                </p:pic>
                <p:pic>
                  <p:nvPicPr>
                    <p:cNvPr id="45" name="Picture 44">
                      <a:extLst>
                        <a:ext uri="{FF2B5EF4-FFF2-40B4-BE49-F238E27FC236}">
                          <a16:creationId xmlns:a16="http://schemas.microsoft.com/office/drawing/2014/main" id="{95B1B121-790F-4668-A8CA-E399A8A978F0}"/>
                        </a:ext>
                      </a:extLst>
                    </p:cNvPr>
                    <p:cNvPicPr>
                      <a:picLocks noChangeAspect="1"/>
                    </p:cNvPicPr>
                    <p:nvPr/>
                  </p:nvPicPr>
                  <p:blipFill>
                    <a:blip r:embed="rId4"/>
                    <a:stretch>
                      <a:fillRect/>
                    </a:stretch>
                  </p:blipFill>
                  <p:spPr>
                    <a:xfrm>
                      <a:off x="7305672" y="3189789"/>
                      <a:ext cx="414407" cy="345753"/>
                    </a:xfrm>
                    <a:prstGeom prst="rect">
                      <a:avLst/>
                    </a:prstGeom>
                  </p:spPr>
                </p:pic>
                <p:pic>
                  <p:nvPicPr>
                    <p:cNvPr id="46" name="Picture 45">
                      <a:extLst>
                        <a:ext uri="{FF2B5EF4-FFF2-40B4-BE49-F238E27FC236}">
                          <a16:creationId xmlns:a16="http://schemas.microsoft.com/office/drawing/2014/main" id="{D6AFAC47-7160-4D6C-8F89-CA3577A2735D}"/>
                        </a:ext>
                      </a:extLst>
                    </p:cNvPr>
                    <p:cNvPicPr>
                      <a:picLocks noChangeAspect="1"/>
                    </p:cNvPicPr>
                    <p:nvPr/>
                  </p:nvPicPr>
                  <p:blipFill>
                    <a:blip r:embed="rId4"/>
                    <a:stretch>
                      <a:fillRect/>
                    </a:stretch>
                  </p:blipFill>
                  <p:spPr>
                    <a:xfrm>
                      <a:off x="7469179" y="3206630"/>
                      <a:ext cx="414407" cy="345753"/>
                    </a:xfrm>
                    <a:prstGeom prst="rect">
                      <a:avLst/>
                    </a:prstGeom>
                  </p:spPr>
                </p:pic>
                <p:pic>
                  <p:nvPicPr>
                    <p:cNvPr id="47" name="Picture 46">
                      <a:extLst>
                        <a:ext uri="{FF2B5EF4-FFF2-40B4-BE49-F238E27FC236}">
                          <a16:creationId xmlns:a16="http://schemas.microsoft.com/office/drawing/2014/main" id="{0CD9A37D-C0AD-45EC-BA35-D37936ABDC25}"/>
                        </a:ext>
                      </a:extLst>
                    </p:cNvPr>
                    <p:cNvPicPr>
                      <a:picLocks noChangeAspect="1"/>
                    </p:cNvPicPr>
                    <p:nvPr/>
                  </p:nvPicPr>
                  <p:blipFill>
                    <a:blip r:embed="rId4"/>
                    <a:stretch>
                      <a:fillRect/>
                    </a:stretch>
                  </p:blipFill>
                  <p:spPr>
                    <a:xfrm>
                      <a:off x="7630734" y="3200584"/>
                      <a:ext cx="414407" cy="345753"/>
                    </a:xfrm>
                    <a:prstGeom prst="rect">
                      <a:avLst/>
                    </a:prstGeom>
                  </p:spPr>
                </p:pic>
                <p:pic>
                  <p:nvPicPr>
                    <p:cNvPr id="48" name="Picture 47">
                      <a:extLst>
                        <a:ext uri="{FF2B5EF4-FFF2-40B4-BE49-F238E27FC236}">
                          <a16:creationId xmlns:a16="http://schemas.microsoft.com/office/drawing/2014/main" id="{04B934AF-B6C8-4C1A-9464-E087A18CE522}"/>
                        </a:ext>
                      </a:extLst>
                    </p:cNvPr>
                    <p:cNvPicPr>
                      <a:picLocks noChangeAspect="1"/>
                    </p:cNvPicPr>
                    <p:nvPr/>
                  </p:nvPicPr>
                  <p:blipFill>
                    <a:blip r:embed="rId4"/>
                    <a:stretch>
                      <a:fillRect/>
                    </a:stretch>
                  </p:blipFill>
                  <p:spPr>
                    <a:xfrm>
                      <a:off x="7793268" y="3208333"/>
                      <a:ext cx="414407" cy="345753"/>
                    </a:xfrm>
                    <a:prstGeom prst="rect">
                      <a:avLst/>
                    </a:prstGeom>
                  </p:spPr>
                </p:pic>
                <p:pic>
                  <p:nvPicPr>
                    <p:cNvPr id="49" name="Picture 48">
                      <a:extLst>
                        <a:ext uri="{FF2B5EF4-FFF2-40B4-BE49-F238E27FC236}">
                          <a16:creationId xmlns:a16="http://schemas.microsoft.com/office/drawing/2014/main" id="{CEFC93B2-0C46-4FAC-A097-8E20A1594B0B}"/>
                        </a:ext>
                      </a:extLst>
                    </p:cNvPr>
                    <p:cNvPicPr>
                      <a:picLocks noChangeAspect="1"/>
                    </p:cNvPicPr>
                    <p:nvPr/>
                  </p:nvPicPr>
                  <p:blipFill>
                    <a:blip r:embed="rId4"/>
                    <a:stretch>
                      <a:fillRect/>
                    </a:stretch>
                  </p:blipFill>
                  <p:spPr>
                    <a:xfrm>
                      <a:off x="7942360" y="3218838"/>
                      <a:ext cx="414407" cy="345753"/>
                    </a:xfrm>
                    <a:prstGeom prst="rect">
                      <a:avLst/>
                    </a:prstGeom>
                  </p:spPr>
                </p:pic>
                <p:pic>
                  <p:nvPicPr>
                    <p:cNvPr id="52" name="Picture 51">
                      <a:extLst>
                        <a:ext uri="{FF2B5EF4-FFF2-40B4-BE49-F238E27FC236}">
                          <a16:creationId xmlns:a16="http://schemas.microsoft.com/office/drawing/2014/main" id="{76D036C2-585A-4842-ABAE-42C3B52E209C}"/>
                        </a:ext>
                      </a:extLst>
                    </p:cNvPr>
                    <p:cNvPicPr>
                      <a:picLocks noChangeAspect="1"/>
                    </p:cNvPicPr>
                    <p:nvPr/>
                  </p:nvPicPr>
                  <p:blipFill>
                    <a:blip r:embed="rId4"/>
                    <a:stretch>
                      <a:fillRect/>
                    </a:stretch>
                  </p:blipFill>
                  <p:spPr>
                    <a:xfrm>
                      <a:off x="8093373" y="3239912"/>
                      <a:ext cx="414407" cy="345753"/>
                    </a:xfrm>
                    <a:prstGeom prst="rect">
                      <a:avLst/>
                    </a:prstGeom>
                  </p:spPr>
                </p:pic>
                <p:pic>
                  <p:nvPicPr>
                    <p:cNvPr id="53" name="Picture 52">
                      <a:extLst>
                        <a:ext uri="{FF2B5EF4-FFF2-40B4-BE49-F238E27FC236}">
                          <a16:creationId xmlns:a16="http://schemas.microsoft.com/office/drawing/2014/main" id="{20A0244C-F23F-4F64-92D8-AFBA5A760697}"/>
                        </a:ext>
                      </a:extLst>
                    </p:cNvPr>
                    <p:cNvPicPr>
                      <a:picLocks noChangeAspect="1"/>
                    </p:cNvPicPr>
                    <p:nvPr/>
                  </p:nvPicPr>
                  <p:blipFill>
                    <a:blip r:embed="rId4"/>
                    <a:stretch>
                      <a:fillRect/>
                    </a:stretch>
                  </p:blipFill>
                  <p:spPr>
                    <a:xfrm>
                      <a:off x="8260053" y="3255371"/>
                      <a:ext cx="414407" cy="345753"/>
                    </a:xfrm>
                    <a:prstGeom prst="rect">
                      <a:avLst/>
                    </a:prstGeom>
                  </p:spPr>
                </p:pic>
                <p:pic>
                  <p:nvPicPr>
                    <p:cNvPr id="54" name="Picture 53">
                      <a:extLst>
                        <a:ext uri="{FF2B5EF4-FFF2-40B4-BE49-F238E27FC236}">
                          <a16:creationId xmlns:a16="http://schemas.microsoft.com/office/drawing/2014/main" id="{02B48D55-C9DD-4FE4-9151-52C007BB0538}"/>
                        </a:ext>
                      </a:extLst>
                    </p:cNvPr>
                    <p:cNvPicPr>
                      <a:picLocks noChangeAspect="1"/>
                    </p:cNvPicPr>
                    <p:nvPr/>
                  </p:nvPicPr>
                  <p:blipFill>
                    <a:blip r:embed="rId4"/>
                    <a:stretch>
                      <a:fillRect/>
                    </a:stretch>
                  </p:blipFill>
                  <p:spPr>
                    <a:xfrm>
                      <a:off x="8586907" y="3288240"/>
                      <a:ext cx="414407" cy="345753"/>
                    </a:xfrm>
                    <a:prstGeom prst="rect">
                      <a:avLst/>
                    </a:prstGeom>
                  </p:spPr>
                </p:pic>
                <p:pic>
                  <p:nvPicPr>
                    <p:cNvPr id="55" name="Picture 54">
                      <a:extLst>
                        <a:ext uri="{FF2B5EF4-FFF2-40B4-BE49-F238E27FC236}">
                          <a16:creationId xmlns:a16="http://schemas.microsoft.com/office/drawing/2014/main" id="{9C78741F-B4FA-45AA-A52C-9C2CBFFDAAA2}"/>
                        </a:ext>
                      </a:extLst>
                    </p:cNvPr>
                    <p:cNvPicPr>
                      <a:picLocks noChangeAspect="1"/>
                    </p:cNvPicPr>
                    <p:nvPr/>
                  </p:nvPicPr>
                  <p:blipFill>
                    <a:blip r:embed="rId4"/>
                    <a:stretch>
                      <a:fillRect/>
                    </a:stretch>
                  </p:blipFill>
                  <p:spPr>
                    <a:xfrm>
                      <a:off x="8741970" y="3301101"/>
                      <a:ext cx="414407" cy="345753"/>
                    </a:xfrm>
                    <a:prstGeom prst="rect">
                      <a:avLst/>
                    </a:prstGeom>
                  </p:spPr>
                </p:pic>
                <p:pic>
                  <p:nvPicPr>
                    <p:cNvPr id="56" name="Picture 55">
                      <a:extLst>
                        <a:ext uri="{FF2B5EF4-FFF2-40B4-BE49-F238E27FC236}">
                          <a16:creationId xmlns:a16="http://schemas.microsoft.com/office/drawing/2014/main" id="{3C02B279-61AD-479A-ACC5-074FF1BD2DEE}"/>
                        </a:ext>
                      </a:extLst>
                    </p:cNvPr>
                    <p:cNvPicPr>
                      <a:picLocks noChangeAspect="1"/>
                    </p:cNvPicPr>
                    <p:nvPr/>
                  </p:nvPicPr>
                  <p:blipFill>
                    <a:blip r:embed="rId4"/>
                    <a:stretch>
                      <a:fillRect/>
                    </a:stretch>
                  </p:blipFill>
                  <p:spPr>
                    <a:xfrm>
                      <a:off x="8896906" y="3316660"/>
                      <a:ext cx="414407" cy="345753"/>
                    </a:xfrm>
                    <a:prstGeom prst="rect">
                      <a:avLst/>
                    </a:prstGeom>
                  </p:spPr>
                </p:pic>
                <p:pic>
                  <p:nvPicPr>
                    <p:cNvPr id="57" name="Picture 56">
                      <a:extLst>
                        <a:ext uri="{FF2B5EF4-FFF2-40B4-BE49-F238E27FC236}">
                          <a16:creationId xmlns:a16="http://schemas.microsoft.com/office/drawing/2014/main" id="{7AB75947-065C-4306-9CCD-C5C790D8A83F}"/>
                        </a:ext>
                      </a:extLst>
                    </p:cNvPr>
                    <p:cNvPicPr>
                      <a:picLocks noChangeAspect="1"/>
                    </p:cNvPicPr>
                    <p:nvPr/>
                  </p:nvPicPr>
                  <p:blipFill>
                    <a:blip r:embed="rId4"/>
                    <a:stretch>
                      <a:fillRect/>
                    </a:stretch>
                  </p:blipFill>
                  <p:spPr>
                    <a:xfrm>
                      <a:off x="9046445" y="3332272"/>
                      <a:ext cx="414407" cy="345753"/>
                    </a:xfrm>
                    <a:prstGeom prst="rect">
                      <a:avLst/>
                    </a:prstGeom>
                  </p:spPr>
                </p:pic>
                <p:pic>
                  <p:nvPicPr>
                    <p:cNvPr id="58" name="Picture 57">
                      <a:extLst>
                        <a:ext uri="{FF2B5EF4-FFF2-40B4-BE49-F238E27FC236}">
                          <a16:creationId xmlns:a16="http://schemas.microsoft.com/office/drawing/2014/main" id="{9F67F585-D7E6-4D40-90ED-66276C9B9AA2}"/>
                        </a:ext>
                      </a:extLst>
                    </p:cNvPr>
                    <p:cNvPicPr>
                      <a:picLocks noChangeAspect="1"/>
                    </p:cNvPicPr>
                    <p:nvPr/>
                  </p:nvPicPr>
                  <p:blipFill>
                    <a:blip r:embed="rId4"/>
                    <a:stretch>
                      <a:fillRect/>
                    </a:stretch>
                  </p:blipFill>
                  <p:spPr>
                    <a:xfrm>
                      <a:off x="8421285" y="3271423"/>
                      <a:ext cx="414407" cy="345753"/>
                    </a:xfrm>
                    <a:prstGeom prst="rect">
                      <a:avLst/>
                    </a:prstGeom>
                  </p:spPr>
                </p:pic>
                <p:pic>
                  <p:nvPicPr>
                    <p:cNvPr id="59" name="Picture 58">
                      <a:extLst>
                        <a:ext uri="{FF2B5EF4-FFF2-40B4-BE49-F238E27FC236}">
                          <a16:creationId xmlns:a16="http://schemas.microsoft.com/office/drawing/2014/main" id="{FB141925-DE27-4F58-A0E2-3569583C8943}"/>
                        </a:ext>
                      </a:extLst>
                    </p:cNvPr>
                    <p:cNvPicPr>
                      <a:picLocks noChangeAspect="1"/>
                    </p:cNvPicPr>
                    <p:nvPr/>
                  </p:nvPicPr>
                  <p:blipFill>
                    <a:blip r:embed="rId4"/>
                    <a:stretch>
                      <a:fillRect/>
                    </a:stretch>
                  </p:blipFill>
                  <p:spPr>
                    <a:xfrm>
                      <a:off x="9194730" y="3355175"/>
                      <a:ext cx="414407" cy="345753"/>
                    </a:xfrm>
                    <a:prstGeom prst="rect">
                      <a:avLst/>
                    </a:prstGeom>
                  </p:spPr>
                </p:pic>
                <p:pic>
                  <p:nvPicPr>
                    <p:cNvPr id="60" name="Picture 59">
                      <a:extLst>
                        <a:ext uri="{FF2B5EF4-FFF2-40B4-BE49-F238E27FC236}">
                          <a16:creationId xmlns:a16="http://schemas.microsoft.com/office/drawing/2014/main" id="{66648AD9-D3C8-40FA-8171-CA3F2FD63752}"/>
                        </a:ext>
                      </a:extLst>
                    </p:cNvPr>
                    <p:cNvPicPr>
                      <a:picLocks noChangeAspect="1"/>
                    </p:cNvPicPr>
                    <p:nvPr/>
                  </p:nvPicPr>
                  <p:blipFill>
                    <a:blip r:embed="rId4"/>
                    <a:stretch>
                      <a:fillRect/>
                    </a:stretch>
                  </p:blipFill>
                  <p:spPr>
                    <a:xfrm>
                      <a:off x="9336086" y="3367186"/>
                      <a:ext cx="414407" cy="345753"/>
                    </a:xfrm>
                    <a:prstGeom prst="rect">
                      <a:avLst/>
                    </a:prstGeom>
                  </p:spPr>
                </p:pic>
                <p:pic>
                  <p:nvPicPr>
                    <p:cNvPr id="61" name="Picture 60">
                      <a:extLst>
                        <a:ext uri="{FF2B5EF4-FFF2-40B4-BE49-F238E27FC236}">
                          <a16:creationId xmlns:a16="http://schemas.microsoft.com/office/drawing/2014/main" id="{B6FB2E21-9560-482E-9E55-530B047FE91C}"/>
                        </a:ext>
                      </a:extLst>
                    </p:cNvPr>
                    <p:cNvPicPr>
                      <a:picLocks noChangeAspect="1"/>
                    </p:cNvPicPr>
                    <p:nvPr/>
                  </p:nvPicPr>
                  <p:blipFill>
                    <a:blip r:embed="rId4"/>
                    <a:stretch>
                      <a:fillRect/>
                    </a:stretch>
                  </p:blipFill>
                  <p:spPr>
                    <a:xfrm>
                      <a:off x="9492813" y="3393406"/>
                      <a:ext cx="414407" cy="345753"/>
                    </a:xfrm>
                    <a:prstGeom prst="rect">
                      <a:avLst/>
                    </a:prstGeom>
                  </p:spPr>
                </p:pic>
                <p:pic>
                  <p:nvPicPr>
                    <p:cNvPr id="62" name="Picture 61">
                      <a:extLst>
                        <a:ext uri="{FF2B5EF4-FFF2-40B4-BE49-F238E27FC236}">
                          <a16:creationId xmlns:a16="http://schemas.microsoft.com/office/drawing/2014/main" id="{C1D5D230-D111-47C3-BA41-F4490F20871F}"/>
                        </a:ext>
                      </a:extLst>
                    </p:cNvPr>
                    <p:cNvPicPr>
                      <a:picLocks noChangeAspect="1"/>
                    </p:cNvPicPr>
                    <p:nvPr/>
                  </p:nvPicPr>
                  <p:blipFill>
                    <a:blip r:embed="rId4"/>
                    <a:stretch>
                      <a:fillRect/>
                    </a:stretch>
                  </p:blipFill>
                  <p:spPr>
                    <a:xfrm>
                      <a:off x="9632069" y="3399564"/>
                      <a:ext cx="414407" cy="345753"/>
                    </a:xfrm>
                    <a:prstGeom prst="rect">
                      <a:avLst/>
                    </a:prstGeom>
                  </p:spPr>
                </p:pic>
                <p:pic>
                  <p:nvPicPr>
                    <p:cNvPr id="63" name="Picture 62">
                      <a:extLst>
                        <a:ext uri="{FF2B5EF4-FFF2-40B4-BE49-F238E27FC236}">
                          <a16:creationId xmlns:a16="http://schemas.microsoft.com/office/drawing/2014/main" id="{35948638-A008-4628-B708-E7373715E00E}"/>
                        </a:ext>
                      </a:extLst>
                    </p:cNvPr>
                    <p:cNvPicPr>
                      <a:picLocks noChangeAspect="1"/>
                    </p:cNvPicPr>
                    <p:nvPr/>
                  </p:nvPicPr>
                  <p:blipFill>
                    <a:blip r:embed="rId4"/>
                    <a:stretch>
                      <a:fillRect/>
                    </a:stretch>
                  </p:blipFill>
                  <p:spPr>
                    <a:xfrm>
                      <a:off x="9779989" y="3411241"/>
                      <a:ext cx="414407" cy="345753"/>
                    </a:xfrm>
                    <a:prstGeom prst="rect">
                      <a:avLst/>
                    </a:prstGeom>
                  </p:spPr>
                </p:pic>
                <p:pic>
                  <p:nvPicPr>
                    <p:cNvPr id="64" name="Picture 63">
                      <a:extLst>
                        <a:ext uri="{FF2B5EF4-FFF2-40B4-BE49-F238E27FC236}">
                          <a16:creationId xmlns:a16="http://schemas.microsoft.com/office/drawing/2014/main" id="{AB1C5E44-8AC6-4473-AD1F-88385FD37B3C}"/>
                        </a:ext>
                      </a:extLst>
                    </p:cNvPr>
                    <p:cNvPicPr>
                      <a:picLocks noChangeAspect="1"/>
                    </p:cNvPicPr>
                    <p:nvPr/>
                  </p:nvPicPr>
                  <p:blipFill>
                    <a:blip r:embed="rId4"/>
                    <a:stretch>
                      <a:fillRect/>
                    </a:stretch>
                  </p:blipFill>
                  <p:spPr>
                    <a:xfrm>
                      <a:off x="9944824" y="3417431"/>
                      <a:ext cx="414407" cy="345753"/>
                    </a:xfrm>
                    <a:prstGeom prst="rect">
                      <a:avLst/>
                    </a:prstGeom>
                  </p:spPr>
                </p:pic>
                <p:pic>
                  <p:nvPicPr>
                    <p:cNvPr id="65" name="Picture 64">
                      <a:extLst>
                        <a:ext uri="{FF2B5EF4-FFF2-40B4-BE49-F238E27FC236}">
                          <a16:creationId xmlns:a16="http://schemas.microsoft.com/office/drawing/2014/main" id="{E1CD5A23-8F1F-4159-BD41-C652A4A40556}"/>
                        </a:ext>
                      </a:extLst>
                    </p:cNvPr>
                    <p:cNvPicPr>
                      <a:picLocks noChangeAspect="1"/>
                    </p:cNvPicPr>
                    <p:nvPr/>
                  </p:nvPicPr>
                  <p:blipFill>
                    <a:blip r:embed="rId4"/>
                    <a:stretch>
                      <a:fillRect/>
                    </a:stretch>
                  </p:blipFill>
                  <p:spPr>
                    <a:xfrm>
                      <a:off x="10099591" y="3448519"/>
                      <a:ext cx="414407" cy="345753"/>
                    </a:xfrm>
                    <a:prstGeom prst="rect">
                      <a:avLst/>
                    </a:prstGeom>
                  </p:spPr>
                </p:pic>
                <p:pic>
                  <p:nvPicPr>
                    <p:cNvPr id="66" name="Picture 65">
                      <a:extLst>
                        <a:ext uri="{FF2B5EF4-FFF2-40B4-BE49-F238E27FC236}">
                          <a16:creationId xmlns:a16="http://schemas.microsoft.com/office/drawing/2014/main" id="{B420AD71-B0DB-4809-94EA-F0C0055A654A}"/>
                        </a:ext>
                      </a:extLst>
                    </p:cNvPr>
                    <p:cNvPicPr>
                      <a:picLocks noChangeAspect="1"/>
                    </p:cNvPicPr>
                    <p:nvPr/>
                  </p:nvPicPr>
                  <p:blipFill>
                    <a:blip r:embed="rId4"/>
                    <a:stretch>
                      <a:fillRect/>
                    </a:stretch>
                  </p:blipFill>
                  <p:spPr>
                    <a:xfrm>
                      <a:off x="10256318" y="3474739"/>
                      <a:ext cx="414407" cy="345753"/>
                    </a:xfrm>
                    <a:prstGeom prst="rect">
                      <a:avLst/>
                    </a:prstGeom>
                  </p:spPr>
                </p:pic>
                <p:pic>
                  <p:nvPicPr>
                    <p:cNvPr id="67" name="Picture 66">
                      <a:extLst>
                        <a:ext uri="{FF2B5EF4-FFF2-40B4-BE49-F238E27FC236}">
                          <a16:creationId xmlns:a16="http://schemas.microsoft.com/office/drawing/2014/main" id="{D55E70A9-5F0C-4E1A-95C5-3BA53054369D}"/>
                        </a:ext>
                      </a:extLst>
                    </p:cNvPr>
                    <p:cNvPicPr>
                      <a:picLocks noChangeAspect="1"/>
                    </p:cNvPicPr>
                    <p:nvPr/>
                  </p:nvPicPr>
                  <p:blipFill>
                    <a:blip r:embed="rId4"/>
                    <a:stretch>
                      <a:fillRect/>
                    </a:stretch>
                  </p:blipFill>
                  <p:spPr>
                    <a:xfrm>
                      <a:off x="10395574" y="3480897"/>
                      <a:ext cx="414407" cy="345753"/>
                    </a:xfrm>
                    <a:prstGeom prst="rect">
                      <a:avLst/>
                    </a:prstGeom>
                  </p:spPr>
                </p:pic>
                <p:pic>
                  <p:nvPicPr>
                    <p:cNvPr id="68" name="Picture 67">
                      <a:extLst>
                        <a:ext uri="{FF2B5EF4-FFF2-40B4-BE49-F238E27FC236}">
                          <a16:creationId xmlns:a16="http://schemas.microsoft.com/office/drawing/2014/main" id="{7916FDB8-F067-4FFB-8975-347ABC3B02FD}"/>
                        </a:ext>
                      </a:extLst>
                    </p:cNvPr>
                    <p:cNvPicPr>
                      <a:picLocks noChangeAspect="1"/>
                    </p:cNvPicPr>
                    <p:nvPr/>
                  </p:nvPicPr>
                  <p:blipFill>
                    <a:blip r:embed="rId4"/>
                    <a:stretch>
                      <a:fillRect/>
                    </a:stretch>
                  </p:blipFill>
                  <p:spPr>
                    <a:xfrm>
                      <a:off x="10708329" y="3498764"/>
                      <a:ext cx="414407" cy="345753"/>
                    </a:xfrm>
                    <a:prstGeom prst="rect">
                      <a:avLst/>
                    </a:prstGeom>
                  </p:spPr>
                </p:pic>
                <p:pic>
                  <p:nvPicPr>
                    <p:cNvPr id="69" name="Picture 68">
                      <a:extLst>
                        <a:ext uri="{FF2B5EF4-FFF2-40B4-BE49-F238E27FC236}">
                          <a16:creationId xmlns:a16="http://schemas.microsoft.com/office/drawing/2014/main" id="{AFC390E6-8A55-4F7F-9C7D-FC119F8B523C}"/>
                        </a:ext>
                      </a:extLst>
                    </p:cNvPr>
                    <p:cNvPicPr>
                      <a:picLocks noChangeAspect="1"/>
                    </p:cNvPicPr>
                    <p:nvPr/>
                  </p:nvPicPr>
                  <p:blipFill>
                    <a:blip r:embed="rId4"/>
                    <a:stretch>
                      <a:fillRect/>
                    </a:stretch>
                  </p:blipFill>
                  <p:spPr>
                    <a:xfrm>
                      <a:off x="10551951" y="3485576"/>
                      <a:ext cx="414407" cy="345753"/>
                    </a:xfrm>
                    <a:prstGeom prst="rect">
                      <a:avLst/>
                    </a:prstGeom>
                  </p:spPr>
                </p:pic>
                <p:pic>
                  <p:nvPicPr>
                    <p:cNvPr id="70" name="Picture 69">
                      <a:extLst>
                        <a:ext uri="{FF2B5EF4-FFF2-40B4-BE49-F238E27FC236}">
                          <a16:creationId xmlns:a16="http://schemas.microsoft.com/office/drawing/2014/main" id="{531DDE11-7D27-484D-8137-9ED00C970272}"/>
                        </a:ext>
                      </a:extLst>
                    </p:cNvPr>
                    <p:cNvPicPr>
                      <a:picLocks noChangeAspect="1"/>
                    </p:cNvPicPr>
                    <p:nvPr/>
                  </p:nvPicPr>
                  <p:blipFill>
                    <a:blip r:embed="rId4"/>
                    <a:stretch>
                      <a:fillRect/>
                    </a:stretch>
                  </p:blipFill>
                  <p:spPr>
                    <a:xfrm>
                      <a:off x="10866897" y="3524968"/>
                      <a:ext cx="414407" cy="345753"/>
                    </a:xfrm>
                    <a:prstGeom prst="rect">
                      <a:avLst/>
                    </a:prstGeom>
                  </p:spPr>
                </p:pic>
                <p:pic>
                  <p:nvPicPr>
                    <p:cNvPr id="71" name="Picture 70">
                      <a:extLst>
                        <a:ext uri="{FF2B5EF4-FFF2-40B4-BE49-F238E27FC236}">
                          <a16:creationId xmlns:a16="http://schemas.microsoft.com/office/drawing/2014/main" id="{892E0675-8EA7-404E-83C5-CB6EE65DFC1A}"/>
                        </a:ext>
                      </a:extLst>
                    </p:cNvPr>
                    <p:cNvPicPr>
                      <a:picLocks noChangeAspect="1"/>
                    </p:cNvPicPr>
                    <p:nvPr/>
                  </p:nvPicPr>
                  <p:blipFill>
                    <a:blip r:embed="rId4"/>
                    <a:stretch>
                      <a:fillRect/>
                    </a:stretch>
                  </p:blipFill>
                  <p:spPr>
                    <a:xfrm>
                      <a:off x="11029641" y="3542849"/>
                      <a:ext cx="414407" cy="345753"/>
                    </a:xfrm>
                    <a:prstGeom prst="rect">
                      <a:avLst/>
                    </a:prstGeom>
                  </p:spPr>
                </p:pic>
                <p:pic>
                  <p:nvPicPr>
                    <p:cNvPr id="72" name="Picture 71">
                      <a:extLst>
                        <a:ext uri="{FF2B5EF4-FFF2-40B4-BE49-F238E27FC236}">
                          <a16:creationId xmlns:a16="http://schemas.microsoft.com/office/drawing/2014/main" id="{79C6B374-CD8F-43A5-B9C3-E51C37439611}"/>
                        </a:ext>
                      </a:extLst>
                    </p:cNvPr>
                    <p:cNvPicPr>
                      <a:picLocks noChangeAspect="1"/>
                    </p:cNvPicPr>
                    <p:nvPr/>
                  </p:nvPicPr>
                  <p:blipFill>
                    <a:blip r:embed="rId4"/>
                    <a:stretch>
                      <a:fillRect/>
                    </a:stretch>
                  </p:blipFill>
                  <p:spPr>
                    <a:xfrm>
                      <a:off x="11192385" y="3556286"/>
                      <a:ext cx="414407" cy="345753"/>
                    </a:xfrm>
                    <a:prstGeom prst="rect">
                      <a:avLst/>
                    </a:prstGeom>
                  </p:spPr>
                </p:pic>
                <p:pic>
                  <p:nvPicPr>
                    <p:cNvPr id="73" name="Picture 72">
                      <a:extLst>
                        <a:ext uri="{FF2B5EF4-FFF2-40B4-BE49-F238E27FC236}">
                          <a16:creationId xmlns:a16="http://schemas.microsoft.com/office/drawing/2014/main" id="{01DB1186-26D8-4AEA-85C9-B22E3FCE2F39}"/>
                        </a:ext>
                      </a:extLst>
                    </p:cNvPr>
                    <p:cNvPicPr>
                      <a:picLocks noChangeAspect="1"/>
                    </p:cNvPicPr>
                    <p:nvPr/>
                  </p:nvPicPr>
                  <p:blipFill>
                    <a:blip r:embed="rId4"/>
                    <a:stretch>
                      <a:fillRect/>
                    </a:stretch>
                  </p:blipFill>
                  <p:spPr>
                    <a:xfrm>
                      <a:off x="11362518" y="3562025"/>
                      <a:ext cx="414407" cy="345753"/>
                    </a:xfrm>
                    <a:prstGeom prst="rect">
                      <a:avLst/>
                    </a:prstGeom>
                  </p:spPr>
                </p:pic>
                <p:pic>
                  <p:nvPicPr>
                    <p:cNvPr id="74" name="Picture 73">
                      <a:extLst>
                        <a:ext uri="{FF2B5EF4-FFF2-40B4-BE49-F238E27FC236}">
                          <a16:creationId xmlns:a16="http://schemas.microsoft.com/office/drawing/2014/main" id="{ACBEFFF3-CBD1-46B8-BDDE-A493F1C987C1}"/>
                        </a:ext>
                      </a:extLst>
                    </p:cNvPr>
                    <p:cNvPicPr>
                      <a:picLocks noChangeAspect="1"/>
                    </p:cNvPicPr>
                    <p:nvPr/>
                  </p:nvPicPr>
                  <p:blipFill>
                    <a:blip r:embed="rId4"/>
                    <a:stretch>
                      <a:fillRect/>
                    </a:stretch>
                  </p:blipFill>
                  <p:spPr>
                    <a:xfrm>
                      <a:off x="11514341" y="3556285"/>
                      <a:ext cx="414407" cy="345753"/>
                    </a:xfrm>
                    <a:prstGeom prst="rect">
                      <a:avLst/>
                    </a:prstGeom>
                  </p:spPr>
                </p:pic>
                <p:sp>
                  <p:nvSpPr>
                    <p:cNvPr id="51" name="Rectangle 50">
                      <a:extLst>
                        <a:ext uri="{FF2B5EF4-FFF2-40B4-BE49-F238E27FC236}">
                          <a16:creationId xmlns:a16="http://schemas.microsoft.com/office/drawing/2014/main" id="{3E1950F0-6622-468D-BF2D-1128AA50DFAE}"/>
                        </a:ext>
                      </a:extLst>
                    </p:cNvPr>
                    <p:cNvSpPr/>
                    <p:nvPr/>
                  </p:nvSpPr>
                  <p:spPr>
                    <a:xfrm rot="254832">
                      <a:off x="7072069" y="3400894"/>
                      <a:ext cx="4803982" cy="334152"/>
                    </a:xfrm>
                    <a:custGeom>
                      <a:avLst/>
                      <a:gdLst>
                        <a:gd name="connsiteX0" fmla="*/ 0 w 4800219"/>
                        <a:gd name="connsiteY0" fmla="*/ 0 h 265189"/>
                        <a:gd name="connsiteX1" fmla="*/ 4800219 w 4800219"/>
                        <a:gd name="connsiteY1" fmla="*/ 0 h 265189"/>
                        <a:gd name="connsiteX2" fmla="*/ 4800219 w 4800219"/>
                        <a:gd name="connsiteY2" fmla="*/ 265189 h 265189"/>
                        <a:gd name="connsiteX3" fmla="*/ 0 w 4800219"/>
                        <a:gd name="connsiteY3" fmla="*/ 265189 h 265189"/>
                        <a:gd name="connsiteX4" fmla="*/ 0 w 4800219"/>
                        <a:gd name="connsiteY4" fmla="*/ 0 h 265189"/>
                        <a:gd name="connsiteX0" fmla="*/ 0 w 4800219"/>
                        <a:gd name="connsiteY0" fmla="*/ 0 h 334152"/>
                        <a:gd name="connsiteX1" fmla="*/ 4800219 w 4800219"/>
                        <a:gd name="connsiteY1" fmla="*/ 0 h 334152"/>
                        <a:gd name="connsiteX2" fmla="*/ 4800219 w 4800219"/>
                        <a:gd name="connsiteY2" fmla="*/ 265189 h 334152"/>
                        <a:gd name="connsiteX3" fmla="*/ 4534912 w 4800219"/>
                        <a:gd name="connsiteY3" fmla="*/ 334152 h 334152"/>
                        <a:gd name="connsiteX4" fmla="*/ 0 w 4800219"/>
                        <a:gd name="connsiteY4" fmla="*/ 265189 h 334152"/>
                        <a:gd name="connsiteX5" fmla="*/ 0 w 4800219"/>
                        <a:gd name="connsiteY5"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0 w 4803982"/>
                        <a:gd name="connsiteY4" fmla="*/ 265189 h 334152"/>
                        <a:gd name="connsiteX5" fmla="*/ 0 w 4803982"/>
                        <a:gd name="connsiteY5"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58705 w 4803982"/>
                        <a:gd name="connsiteY4" fmla="*/ 273947 h 334152"/>
                        <a:gd name="connsiteX5" fmla="*/ 0 w 4803982"/>
                        <a:gd name="connsiteY5" fmla="*/ 265189 h 334152"/>
                        <a:gd name="connsiteX6" fmla="*/ 0 w 4803982"/>
                        <a:gd name="connsiteY6"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58705 w 4803982"/>
                        <a:gd name="connsiteY4" fmla="*/ 273947 h 334152"/>
                        <a:gd name="connsiteX5" fmla="*/ 612170 w 4803982"/>
                        <a:gd name="connsiteY5" fmla="*/ 243419 h 334152"/>
                        <a:gd name="connsiteX6" fmla="*/ 0 w 4803982"/>
                        <a:gd name="connsiteY6" fmla="*/ 265189 h 334152"/>
                        <a:gd name="connsiteX7" fmla="*/ 0 w 4803982"/>
                        <a:gd name="connsiteY7"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58705 w 4803982"/>
                        <a:gd name="connsiteY4" fmla="*/ 273947 h 334152"/>
                        <a:gd name="connsiteX5" fmla="*/ 612170 w 4803982"/>
                        <a:gd name="connsiteY5" fmla="*/ 243419 h 334152"/>
                        <a:gd name="connsiteX6" fmla="*/ 50190 w 4803982"/>
                        <a:gd name="connsiteY6" fmla="*/ 255094 h 334152"/>
                        <a:gd name="connsiteX7" fmla="*/ 0 w 4803982"/>
                        <a:gd name="connsiteY7"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77232 w 4803982"/>
                        <a:gd name="connsiteY4" fmla="*/ 266204 h 334152"/>
                        <a:gd name="connsiteX5" fmla="*/ 612170 w 4803982"/>
                        <a:gd name="connsiteY5" fmla="*/ 243419 h 334152"/>
                        <a:gd name="connsiteX6" fmla="*/ 50190 w 4803982"/>
                        <a:gd name="connsiteY6" fmla="*/ 255094 h 334152"/>
                        <a:gd name="connsiteX7" fmla="*/ 0 w 4803982"/>
                        <a:gd name="connsiteY7"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3636377 w 4803982"/>
                        <a:gd name="connsiteY4" fmla="*/ 324470 h 334152"/>
                        <a:gd name="connsiteX5" fmla="*/ 1677232 w 4803982"/>
                        <a:gd name="connsiteY5" fmla="*/ 266204 h 334152"/>
                        <a:gd name="connsiteX6" fmla="*/ 612170 w 4803982"/>
                        <a:gd name="connsiteY6" fmla="*/ 243419 h 334152"/>
                        <a:gd name="connsiteX7" fmla="*/ 50190 w 4803982"/>
                        <a:gd name="connsiteY7" fmla="*/ 255094 h 334152"/>
                        <a:gd name="connsiteX8" fmla="*/ 0 w 4803982"/>
                        <a:gd name="connsiteY8" fmla="*/ 0 h 3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3982" h="334152">
                          <a:moveTo>
                            <a:pt x="0" y="0"/>
                          </a:moveTo>
                          <a:lnTo>
                            <a:pt x="4800219" y="0"/>
                          </a:lnTo>
                          <a:cubicBezTo>
                            <a:pt x="4801473" y="105283"/>
                            <a:pt x="4802728" y="210566"/>
                            <a:pt x="4803982" y="315849"/>
                          </a:cubicBezTo>
                          <a:cubicBezTo>
                            <a:pt x="4718200" y="317414"/>
                            <a:pt x="4620694" y="332587"/>
                            <a:pt x="4534912" y="334152"/>
                          </a:cubicBezTo>
                          <a:cubicBezTo>
                            <a:pt x="4241420" y="326233"/>
                            <a:pt x="3929869" y="332389"/>
                            <a:pt x="3636377" y="324470"/>
                          </a:cubicBezTo>
                          <a:lnTo>
                            <a:pt x="1677232" y="266204"/>
                          </a:lnTo>
                          <a:cubicBezTo>
                            <a:pt x="1333236" y="264158"/>
                            <a:pt x="956166" y="245465"/>
                            <a:pt x="612170" y="243419"/>
                          </a:cubicBezTo>
                          <a:lnTo>
                            <a:pt x="50190" y="255094"/>
                          </a:lnTo>
                          <a:lnTo>
                            <a:pt x="0" y="0"/>
                          </a:lnTo>
                          <a:close/>
                        </a:path>
                      </a:pathLst>
                    </a:cu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7" name="Picture 76">
                    <a:extLst>
                      <a:ext uri="{FF2B5EF4-FFF2-40B4-BE49-F238E27FC236}">
                        <a16:creationId xmlns:a16="http://schemas.microsoft.com/office/drawing/2014/main" id="{7CB80135-AE66-4FB7-825C-DB5733F39511}"/>
                      </a:ext>
                    </a:extLst>
                  </p:cNvPr>
                  <p:cNvPicPr>
                    <a:picLocks noChangeAspect="1"/>
                  </p:cNvPicPr>
                  <p:nvPr/>
                </p:nvPicPr>
                <p:blipFill rotWithShape="1">
                  <a:blip r:embed="rId3"/>
                  <a:srcRect t="2263" r="87195"/>
                  <a:stretch/>
                </p:blipFill>
                <p:spPr>
                  <a:xfrm>
                    <a:off x="5542542" y="2504772"/>
                    <a:ext cx="733544" cy="4322158"/>
                  </a:xfrm>
                  <a:prstGeom prst="rect">
                    <a:avLst/>
                  </a:prstGeom>
                </p:spPr>
              </p:pic>
              <p:cxnSp>
                <p:nvCxnSpPr>
                  <p:cNvPr id="85" name="Straight Connector 84">
                    <a:extLst>
                      <a:ext uri="{FF2B5EF4-FFF2-40B4-BE49-F238E27FC236}">
                        <a16:creationId xmlns:a16="http://schemas.microsoft.com/office/drawing/2014/main" id="{DE72A2C6-9424-4122-97C4-205B9AEEC41E}"/>
                      </a:ext>
                    </a:extLst>
                  </p:cNvPr>
                  <p:cNvCxnSpPr/>
                  <p:nvPr/>
                </p:nvCxnSpPr>
                <p:spPr>
                  <a:xfrm flipH="1">
                    <a:off x="6250675" y="2726519"/>
                    <a:ext cx="8423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Rectangle 98">
                    <a:extLst>
                      <a:ext uri="{FF2B5EF4-FFF2-40B4-BE49-F238E27FC236}">
                        <a16:creationId xmlns:a16="http://schemas.microsoft.com/office/drawing/2014/main" id="{058C2C07-9CA2-4496-AFF4-509613F3F921}"/>
                      </a:ext>
                    </a:extLst>
                  </p:cNvPr>
                  <p:cNvSpPr/>
                  <p:nvPr/>
                </p:nvSpPr>
                <p:spPr>
                  <a:xfrm>
                    <a:off x="6250675" y="3803127"/>
                    <a:ext cx="912015" cy="252008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7" name="Straight Connector 86">
                    <a:extLst>
                      <a:ext uri="{FF2B5EF4-FFF2-40B4-BE49-F238E27FC236}">
                        <a16:creationId xmlns:a16="http://schemas.microsoft.com/office/drawing/2014/main" id="{3CFCBAEC-4DB2-474C-94CE-42B7B699EA34}"/>
                      </a:ext>
                    </a:extLst>
                  </p:cNvPr>
                  <p:cNvCxnSpPr>
                    <a:cxnSpLocks/>
                  </p:cNvCxnSpPr>
                  <p:nvPr/>
                </p:nvCxnSpPr>
                <p:spPr>
                  <a:xfrm flipH="1">
                    <a:off x="6250676" y="6077706"/>
                    <a:ext cx="1406951" cy="0"/>
                  </a:xfrm>
                  <a:prstGeom prst="line">
                    <a:avLst/>
                  </a:prstGeom>
                  <a:ln w="28575">
                    <a:solidFill>
                      <a:srgbClr val="FF8E2D"/>
                    </a:solidFill>
                  </a:ln>
                </p:spPr>
                <p:style>
                  <a:lnRef idx="1">
                    <a:schemeClr val="accent1"/>
                  </a:lnRef>
                  <a:fillRef idx="0">
                    <a:schemeClr val="accent1"/>
                  </a:fillRef>
                  <a:effectRef idx="0">
                    <a:schemeClr val="accent1"/>
                  </a:effectRef>
                  <a:fontRef idx="minor">
                    <a:schemeClr val="tx1"/>
                  </a:fontRef>
                </p:style>
              </p:cxnSp>
            </p:grpSp>
          </p:grpSp>
          <p:cxnSp>
            <p:nvCxnSpPr>
              <p:cNvPr id="88" name="Straight Connector 87">
                <a:extLst>
                  <a:ext uri="{FF2B5EF4-FFF2-40B4-BE49-F238E27FC236}">
                    <a16:creationId xmlns:a16="http://schemas.microsoft.com/office/drawing/2014/main" id="{C6C84DC2-968F-48A8-A380-2B36067F39E7}"/>
                  </a:ext>
                </a:extLst>
              </p:cNvPr>
              <p:cNvCxnSpPr>
                <a:cxnSpLocks/>
              </p:cNvCxnSpPr>
              <p:nvPr/>
            </p:nvCxnSpPr>
            <p:spPr>
              <a:xfrm flipH="1">
                <a:off x="6250675" y="6323210"/>
                <a:ext cx="912015" cy="4483"/>
              </a:xfrm>
              <a:prstGeom prst="line">
                <a:avLst/>
              </a:prstGeom>
              <a:ln w="19050">
                <a:solidFill>
                  <a:srgbClr val="2379B5"/>
                </a:solidFill>
              </a:ln>
            </p:spPr>
            <p:style>
              <a:lnRef idx="1">
                <a:schemeClr val="accent1"/>
              </a:lnRef>
              <a:fillRef idx="0">
                <a:schemeClr val="accent1"/>
              </a:fillRef>
              <a:effectRef idx="0">
                <a:schemeClr val="accent1"/>
              </a:effectRef>
              <a:fontRef idx="minor">
                <a:schemeClr val="tx1"/>
              </a:fontRef>
            </p:style>
          </p:cxnSp>
        </p:grpSp>
        <p:pic>
          <p:nvPicPr>
            <p:cNvPr id="82" name="Picture 81">
              <a:extLst>
                <a:ext uri="{FF2B5EF4-FFF2-40B4-BE49-F238E27FC236}">
                  <a16:creationId xmlns:a16="http://schemas.microsoft.com/office/drawing/2014/main" id="{BA6E129C-1F34-4815-8758-6BCC43F6CABE}"/>
                </a:ext>
              </a:extLst>
            </p:cNvPr>
            <p:cNvPicPr>
              <a:picLocks noChangeAspect="1"/>
            </p:cNvPicPr>
            <p:nvPr/>
          </p:nvPicPr>
          <p:blipFill rotWithShape="1">
            <a:blip r:embed="rId5"/>
            <a:srcRect t="93896"/>
            <a:stretch/>
          </p:blipFill>
          <p:spPr>
            <a:xfrm>
              <a:off x="4836939" y="6518539"/>
              <a:ext cx="7355061" cy="345031"/>
            </a:xfrm>
            <a:prstGeom prst="rect">
              <a:avLst/>
            </a:prstGeom>
          </p:spPr>
        </p:pic>
      </p:grpSp>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extBox 13">
            <a:extLst>
              <a:ext uri="{FF2B5EF4-FFF2-40B4-BE49-F238E27FC236}">
                <a16:creationId xmlns:a16="http://schemas.microsoft.com/office/drawing/2014/main" id="{D6EA58E5-E08A-4E18-967E-5D29AAFD1C6E}"/>
              </a:ext>
            </a:extLst>
          </p:cNvPr>
          <p:cNvSpPr txBox="1"/>
          <p:nvPr/>
        </p:nvSpPr>
        <p:spPr>
          <a:xfrm>
            <a:off x="210412" y="2085228"/>
            <a:ext cx="4364112" cy="3108543"/>
          </a:xfrm>
          <a:prstGeom prst="rect">
            <a:avLst/>
          </a:prstGeom>
          <a:noFill/>
        </p:spPr>
        <p:txBody>
          <a:bodyPr wrap="square" rtlCol="0">
            <a:spAutoFit/>
          </a:bodyPr>
          <a:lstStyle/>
          <a:p>
            <a:pPr marL="457200" indent="-457200">
              <a:buFont typeface="+mj-lt"/>
              <a:buAutoNum type="arabicPeriod" startAt="2"/>
            </a:pPr>
            <a:r>
              <a:rPr lang="en-US" sz="2800" dirty="0"/>
              <a:t>Model outputs are based on a system of equations that uses your inputs.</a:t>
            </a:r>
          </a:p>
          <a:p>
            <a:pPr marL="914400" lvl="1" indent="-457200">
              <a:buFont typeface="Arial" panose="020B0604020202020204" pitchFamily="34" charset="0"/>
              <a:buChar char="•"/>
            </a:pPr>
            <a:r>
              <a:rPr lang="en-US" sz="2800" dirty="0"/>
              <a:t>They are equivalent to the dependent variables of an experiment!</a:t>
            </a:r>
          </a:p>
        </p:txBody>
      </p:sp>
      <p:sp>
        <p:nvSpPr>
          <p:cNvPr id="108" name="TextBox 107">
            <a:extLst>
              <a:ext uri="{FF2B5EF4-FFF2-40B4-BE49-F238E27FC236}">
                <a16:creationId xmlns:a16="http://schemas.microsoft.com/office/drawing/2014/main" id="{15ADC737-4F6C-4779-AD77-A35D980EAE92}"/>
              </a:ext>
            </a:extLst>
          </p:cNvPr>
          <p:cNvSpPr txBox="1"/>
          <p:nvPr/>
        </p:nvSpPr>
        <p:spPr>
          <a:xfrm>
            <a:off x="226351" y="713234"/>
            <a:ext cx="6990877" cy="523220"/>
          </a:xfrm>
          <a:prstGeom prst="rect">
            <a:avLst/>
          </a:prstGeom>
          <a:noFill/>
        </p:spPr>
        <p:txBody>
          <a:bodyPr wrap="square" rtlCol="0">
            <a:spAutoFit/>
          </a:bodyPr>
          <a:lstStyle/>
          <a:p>
            <a:pPr marL="457200" indent="-457200">
              <a:buAutoNum type="arabicPeriod"/>
            </a:pPr>
            <a:r>
              <a:rPr lang="en-US" sz="2800" dirty="0"/>
              <a:t>Model inputs are what you control</a:t>
            </a:r>
          </a:p>
        </p:txBody>
      </p:sp>
      <p:sp>
        <p:nvSpPr>
          <p:cNvPr id="110" name="TextBox 109">
            <a:extLst>
              <a:ext uri="{FF2B5EF4-FFF2-40B4-BE49-F238E27FC236}">
                <a16:creationId xmlns:a16="http://schemas.microsoft.com/office/drawing/2014/main" id="{3187530B-ACB8-427B-8A96-CC045DC1DB6B}"/>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81" name="Rectangle 80">
            <a:extLst>
              <a:ext uri="{FF2B5EF4-FFF2-40B4-BE49-F238E27FC236}">
                <a16:creationId xmlns:a16="http://schemas.microsoft.com/office/drawing/2014/main" id="{677D855B-A3CD-4FDC-A254-8DC7C2973575}"/>
              </a:ext>
            </a:extLst>
          </p:cNvPr>
          <p:cNvSpPr/>
          <p:nvPr/>
        </p:nvSpPr>
        <p:spPr>
          <a:xfrm>
            <a:off x="7059353" y="3558542"/>
            <a:ext cx="4697673" cy="830997"/>
          </a:xfrm>
          <a:prstGeom prst="rect">
            <a:avLst/>
          </a:prstGeom>
        </p:spPr>
        <p:txBody>
          <a:bodyPr wrap="square">
            <a:spAutoFit/>
          </a:bodyPr>
          <a:lstStyle/>
          <a:p>
            <a:r>
              <a:rPr lang="en-US" sz="2400" dirty="0">
                <a:solidFill>
                  <a:srgbClr val="FF0000"/>
                </a:solidFill>
              </a:rPr>
              <a:t>How has the salt marsh elevation profile changed over 50 years?</a:t>
            </a:r>
          </a:p>
        </p:txBody>
      </p:sp>
    </p:spTree>
    <p:extLst>
      <p:ext uri="{BB962C8B-B14F-4D97-AF65-F5344CB8AC3E}">
        <p14:creationId xmlns:p14="http://schemas.microsoft.com/office/powerpoint/2010/main" val="19035942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10D3E13-4AB4-4A47-8863-4E58E9E67F78}"/>
              </a:ext>
            </a:extLst>
          </p:cNvPr>
          <p:cNvGrpSpPr/>
          <p:nvPr/>
        </p:nvGrpSpPr>
        <p:grpSpPr>
          <a:xfrm>
            <a:off x="4517828" y="1828800"/>
            <a:ext cx="7674172" cy="5034770"/>
            <a:chOff x="4517828" y="1828800"/>
            <a:chExt cx="7674172" cy="5034770"/>
          </a:xfrm>
        </p:grpSpPr>
        <p:grpSp>
          <p:nvGrpSpPr>
            <p:cNvPr id="114" name="Group 113">
              <a:extLst>
                <a:ext uri="{FF2B5EF4-FFF2-40B4-BE49-F238E27FC236}">
                  <a16:creationId xmlns:a16="http://schemas.microsoft.com/office/drawing/2014/main" id="{888D024B-15C8-448C-9298-144B4A1CFA33}"/>
                </a:ext>
              </a:extLst>
            </p:cNvPr>
            <p:cNvGrpSpPr/>
            <p:nvPr/>
          </p:nvGrpSpPr>
          <p:grpSpPr>
            <a:xfrm>
              <a:off x="4517828" y="1828800"/>
              <a:ext cx="7576727" cy="4998130"/>
              <a:chOff x="5542542" y="2504772"/>
              <a:chExt cx="6552013" cy="4322158"/>
            </a:xfrm>
          </p:grpSpPr>
          <p:grpSp>
            <p:nvGrpSpPr>
              <p:cNvPr id="112" name="Group 111">
                <a:extLst>
                  <a:ext uri="{FF2B5EF4-FFF2-40B4-BE49-F238E27FC236}">
                    <a16:creationId xmlns:a16="http://schemas.microsoft.com/office/drawing/2014/main" id="{78639649-DD61-4656-8234-51DBEA30B82A}"/>
                  </a:ext>
                </a:extLst>
              </p:cNvPr>
              <p:cNvGrpSpPr/>
              <p:nvPr/>
            </p:nvGrpSpPr>
            <p:grpSpPr>
              <a:xfrm>
                <a:off x="5542542" y="2504772"/>
                <a:ext cx="6552013" cy="4322158"/>
                <a:chOff x="5542542" y="2504772"/>
                <a:chExt cx="6552013" cy="4322158"/>
              </a:xfrm>
            </p:grpSpPr>
            <p:cxnSp>
              <p:nvCxnSpPr>
                <p:cNvPr id="86" name="Straight Connector 85">
                  <a:extLst>
                    <a:ext uri="{FF2B5EF4-FFF2-40B4-BE49-F238E27FC236}">
                      <a16:creationId xmlns:a16="http://schemas.microsoft.com/office/drawing/2014/main" id="{9A9C9D0E-8671-4437-8E28-E36039BD5DA4}"/>
                    </a:ext>
                  </a:extLst>
                </p:cNvPr>
                <p:cNvCxnSpPr>
                  <a:cxnSpLocks/>
                </p:cNvCxnSpPr>
                <p:nvPr/>
              </p:nvCxnSpPr>
              <p:spPr>
                <a:xfrm flipH="1">
                  <a:off x="6237908" y="6327693"/>
                  <a:ext cx="85513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1" name="Group 110">
                  <a:extLst>
                    <a:ext uri="{FF2B5EF4-FFF2-40B4-BE49-F238E27FC236}">
                      <a16:creationId xmlns:a16="http://schemas.microsoft.com/office/drawing/2014/main" id="{1F1F9174-420A-46BB-8489-0144D04E338D}"/>
                    </a:ext>
                  </a:extLst>
                </p:cNvPr>
                <p:cNvGrpSpPr/>
                <p:nvPr/>
              </p:nvGrpSpPr>
              <p:grpSpPr>
                <a:xfrm>
                  <a:off x="5542542" y="2504772"/>
                  <a:ext cx="6552013" cy="4322158"/>
                  <a:chOff x="5542542" y="2504772"/>
                  <a:chExt cx="6552013" cy="4322158"/>
                </a:xfrm>
              </p:grpSpPr>
              <p:grpSp>
                <p:nvGrpSpPr>
                  <p:cNvPr id="75" name="Group 74">
                    <a:extLst>
                      <a:ext uri="{FF2B5EF4-FFF2-40B4-BE49-F238E27FC236}">
                        <a16:creationId xmlns:a16="http://schemas.microsoft.com/office/drawing/2014/main" id="{E0A3B4BC-B3FF-4AAC-BB14-4CB10CA47D6A}"/>
                      </a:ext>
                    </a:extLst>
                  </p:cNvPr>
                  <p:cNvGrpSpPr/>
                  <p:nvPr/>
                </p:nvGrpSpPr>
                <p:grpSpPr>
                  <a:xfrm>
                    <a:off x="6989628" y="2504772"/>
                    <a:ext cx="5104927" cy="4322158"/>
                    <a:chOff x="6975645" y="2464830"/>
                    <a:chExt cx="5104927" cy="4322158"/>
                  </a:xfrm>
                </p:grpSpPr>
                <p:grpSp>
                  <p:nvGrpSpPr>
                    <p:cNvPr id="15" name="Group 14">
                      <a:extLst>
                        <a:ext uri="{FF2B5EF4-FFF2-40B4-BE49-F238E27FC236}">
                          <a16:creationId xmlns:a16="http://schemas.microsoft.com/office/drawing/2014/main" id="{3D16EA0A-586D-4E76-B2EB-E21CB6A49D79}"/>
                        </a:ext>
                      </a:extLst>
                    </p:cNvPr>
                    <p:cNvGrpSpPr/>
                    <p:nvPr/>
                  </p:nvGrpSpPr>
                  <p:grpSpPr>
                    <a:xfrm>
                      <a:off x="7066291" y="2464830"/>
                      <a:ext cx="5014281" cy="4322158"/>
                      <a:chOff x="7066291" y="2464830"/>
                      <a:chExt cx="5014281" cy="4322158"/>
                    </a:xfrm>
                  </p:grpSpPr>
                  <p:pic>
                    <p:nvPicPr>
                      <p:cNvPr id="4" name="Picture 3">
                        <a:extLst>
                          <a:ext uri="{FF2B5EF4-FFF2-40B4-BE49-F238E27FC236}">
                            <a16:creationId xmlns:a16="http://schemas.microsoft.com/office/drawing/2014/main" id="{F3A162AB-2EF0-44F4-85CB-A33C1A57C24D}"/>
                          </a:ext>
                        </a:extLst>
                      </p:cNvPr>
                      <p:cNvPicPr>
                        <a:picLocks noChangeAspect="1"/>
                      </p:cNvPicPr>
                      <p:nvPr/>
                    </p:nvPicPr>
                    <p:blipFill rotWithShape="1">
                      <a:blip r:embed="rId3"/>
                      <a:srcRect l="12468" t="2263"/>
                      <a:stretch/>
                    </p:blipFill>
                    <p:spPr>
                      <a:xfrm>
                        <a:off x="7066291" y="2464830"/>
                        <a:ext cx="5014281" cy="4322158"/>
                      </a:xfrm>
                      <a:prstGeom prst="rect">
                        <a:avLst/>
                      </a:prstGeom>
                    </p:spPr>
                  </p:pic>
                  <p:sp>
                    <p:nvSpPr>
                      <p:cNvPr id="3" name="Rectangle 2">
                        <a:extLst>
                          <a:ext uri="{FF2B5EF4-FFF2-40B4-BE49-F238E27FC236}">
                            <a16:creationId xmlns:a16="http://schemas.microsoft.com/office/drawing/2014/main" id="{7741FCB9-0156-4C33-94DF-9F71A13FF3F6}"/>
                          </a:ext>
                        </a:extLst>
                      </p:cNvPr>
                      <p:cNvSpPr/>
                      <p:nvPr/>
                    </p:nvSpPr>
                    <p:spPr>
                      <a:xfrm>
                        <a:off x="7850848" y="3918857"/>
                        <a:ext cx="3873065" cy="23044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8" name="Picture 17">
                      <a:extLst>
                        <a:ext uri="{FF2B5EF4-FFF2-40B4-BE49-F238E27FC236}">
                          <a16:creationId xmlns:a16="http://schemas.microsoft.com/office/drawing/2014/main" id="{94D011A3-BA6D-4AC3-A685-FC8607DAAB01}"/>
                        </a:ext>
                      </a:extLst>
                    </p:cNvPr>
                    <p:cNvPicPr>
                      <a:picLocks noChangeAspect="1"/>
                    </p:cNvPicPr>
                    <p:nvPr/>
                  </p:nvPicPr>
                  <p:blipFill>
                    <a:blip r:embed="rId4"/>
                    <a:stretch>
                      <a:fillRect/>
                    </a:stretch>
                  </p:blipFill>
                  <p:spPr>
                    <a:xfrm>
                      <a:off x="7476964" y="2910211"/>
                      <a:ext cx="414407" cy="345753"/>
                    </a:xfrm>
                    <a:prstGeom prst="rect">
                      <a:avLst/>
                    </a:prstGeom>
                  </p:spPr>
                </p:pic>
                <p:pic>
                  <p:nvPicPr>
                    <p:cNvPr id="19" name="Picture 18">
                      <a:extLst>
                        <a:ext uri="{FF2B5EF4-FFF2-40B4-BE49-F238E27FC236}">
                          <a16:creationId xmlns:a16="http://schemas.microsoft.com/office/drawing/2014/main" id="{CE1EA193-636A-4B55-9C2D-2D3ADC3EB11F}"/>
                        </a:ext>
                      </a:extLst>
                    </p:cNvPr>
                    <p:cNvPicPr>
                      <a:picLocks noChangeAspect="1"/>
                    </p:cNvPicPr>
                    <p:nvPr/>
                  </p:nvPicPr>
                  <p:blipFill>
                    <a:blip r:embed="rId4"/>
                    <a:stretch>
                      <a:fillRect/>
                    </a:stretch>
                  </p:blipFill>
                  <p:spPr>
                    <a:xfrm>
                      <a:off x="7643644" y="2925670"/>
                      <a:ext cx="414407" cy="345753"/>
                    </a:xfrm>
                    <a:prstGeom prst="rect">
                      <a:avLst/>
                    </a:prstGeom>
                  </p:spPr>
                </p:pic>
                <p:pic>
                  <p:nvPicPr>
                    <p:cNvPr id="20" name="Picture 19">
                      <a:extLst>
                        <a:ext uri="{FF2B5EF4-FFF2-40B4-BE49-F238E27FC236}">
                          <a16:creationId xmlns:a16="http://schemas.microsoft.com/office/drawing/2014/main" id="{56E6779D-4BFA-422B-B3C6-ED7F35EBDC87}"/>
                        </a:ext>
                      </a:extLst>
                    </p:cNvPr>
                    <p:cNvPicPr>
                      <a:picLocks noChangeAspect="1"/>
                    </p:cNvPicPr>
                    <p:nvPr/>
                  </p:nvPicPr>
                  <p:blipFill>
                    <a:blip r:embed="rId4"/>
                    <a:stretch>
                      <a:fillRect/>
                    </a:stretch>
                  </p:blipFill>
                  <p:spPr>
                    <a:xfrm>
                      <a:off x="7788505" y="2918811"/>
                      <a:ext cx="414407" cy="345753"/>
                    </a:xfrm>
                    <a:prstGeom prst="rect">
                      <a:avLst/>
                    </a:prstGeom>
                  </p:spPr>
                </p:pic>
                <p:pic>
                  <p:nvPicPr>
                    <p:cNvPr id="21" name="Picture 20">
                      <a:extLst>
                        <a:ext uri="{FF2B5EF4-FFF2-40B4-BE49-F238E27FC236}">
                          <a16:creationId xmlns:a16="http://schemas.microsoft.com/office/drawing/2014/main" id="{53BA6AEE-CA0E-4B29-8BAD-5D2FFB1EA935}"/>
                        </a:ext>
                      </a:extLst>
                    </p:cNvPr>
                    <p:cNvPicPr>
                      <a:picLocks noChangeAspect="1"/>
                    </p:cNvPicPr>
                    <p:nvPr/>
                  </p:nvPicPr>
                  <p:blipFill>
                    <a:blip r:embed="rId4"/>
                    <a:stretch>
                      <a:fillRect/>
                    </a:stretch>
                  </p:blipFill>
                  <p:spPr>
                    <a:xfrm>
                      <a:off x="7955185" y="2918811"/>
                      <a:ext cx="414407" cy="345753"/>
                    </a:xfrm>
                    <a:prstGeom prst="rect">
                      <a:avLst/>
                    </a:prstGeom>
                  </p:spPr>
                </p:pic>
                <p:pic>
                  <p:nvPicPr>
                    <p:cNvPr id="22" name="Picture 21">
                      <a:extLst>
                        <a:ext uri="{FF2B5EF4-FFF2-40B4-BE49-F238E27FC236}">
                          <a16:creationId xmlns:a16="http://schemas.microsoft.com/office/drawing/2014/main" id="{5C00076A-A579-4B64-9640-D294EA64ABE6}"/>
                        </a:ext>
                      </a:extLst>
                    </p:cNvPr>
                    <p:cNvPicPr>
                      <a:picLocks noChangeAspect="1"/>
                    </p:cNvPicPr>
                    <p:nvPr/>
                  </p:nvPicPr>
                  <p:blipFill>
                    <a:blip r:embed="rId4"/>
                    <a:stretch>
                      <a:fillRect/>
                    </a:stretch>
                  </p:blipFill>
                  <p:spPr>
                    <a:xfrm>
                      <a:off x="8281757" y="2936992"/>
                      <a:ext cx="414407" cy="345753"/>
                    </a:xfrm>
                    <a:prstGeom prst="rect">
                      <a:avLst/>
                    </a:prstGeom>
                  </p:spPr>
                </p:pic>
                <p:pic>
                  <p:nvPicPr>
                    <p:cNvPr id="23" name="Picture 22">
                      <a:extLst>
                        <a:ext uri="{FF2B5EF4-FFF2-40B4-BE49-F238E27FC236}">
                          <a16:creationId xmlns:a16="http://schemas.microsoft.com/office/drawing/2014/main" id="{9EDE5348-6E8A-4808-A7B3-F6BE39DF014C}"/>
                        </a:ext>
                      </a:extLst>
                    </p:cNvPr>
                    <p:cNvPicPr>
                      <a:picLocks noChangeAspect="1"/>
                    </p:cNvPicPr>
                    <p:nvPr/>
                  </p:nvPicPr>
                  <p:blipFill>
                    <a:blip r:embed="rId4"/>
                    <a:stretch>
                      <a:fillRect/>
                    </a:stretch>
                  </p:blipFill>
                  <p:spPr>
                    <a:xfrm>
                      <a:off x="8118692" y="2935652"/>
                      <a:ext cx="414407" cy="345753"/>
                    </a:xfrm>
                    <a:prstGeom prst="rect">
                      <a:avLst/>
                    </a:prstGeom>
                  </p:spPr>
                </p:pic>
                <p:pic>
                  <p:nvPicPr>
                    <p:cNvPr id="24" name="Picture 23">
                      <a:extLst>
                        <a:ext uri="{FF2B5EF4-FFF2-40B4-BE49-F238E27FC236}">
                          <a16:creationId xmlns:a16="http://schemas.microsoft.com/office/drawing/2014/main" id="{9F221077-F4D6-45D5-AD36-4648C1405456}"/>
                        </a:ext>
                      </a:extLst>
                    </p:cNvPr>
                    <p:cNvPicPr>
                      <a:picLocks noChangeAspect="1"/>
                    </p:cNvPicPr>
                    <p:nvPr/>
                  </p:nvPicPr>
                  <p:blipFill>
                    <a:blip r:embed="rId4"/>
                    <a:stretch>
                      <a:fillRect/>
                    </a:stretch>
                  </p:blipFill>
                  <p:spPr>
                    <a:xfrm>
                      <a:off x="8600475" y="2967994"/>
                      <a:ext cx="414407" cy="345753"/>
                    </a:xfrm>
                    <a:prstGeom prst="rect">
                      <a:avLst/>
                    </a:prstGeom>
                  </p:spPr>
                </p:pic>
                <p:pic>
                  <p:nvPicPr>
                    <p:cNvPr id="25" name="Picture 24">
                      <a:extLst>
                        <a:ext uri="{FF2B5EF4-FFF2-40B4-BE49-F238E27FC236}">
                          <a16:creationId xmlns:a16="http://schemas.microsoft.com/office/drawing/2014/main" id="{F55A8A8B-A75B-4220-8E6F-610DC6785813}"/>
                        </a:ext>
                      </a:extLst>
                    </p:cNvPr>
                    <p:cNvPicPr>
                      <a:picLocks noChangeAspect="1"/>
                    </p:cNvPicPr>
                    <p:nvPr/>
                  </p:nvPicPr>
                  <p:blipFill>
                    <a:blip r:embed="rId4"/>
                    <a:stretch>
                      <a:fillRect/>
                    </a:stretch>
                  </p:blipFill>
                  <p:spPr>
                    <a:xfrm>
                      <a:off x="8441816" y="2952493"/>
                      <a:ext cx="414407" cy="345753"/>
                    </a:xfrm>
                    <a:prstGeom prst="rect">
                      <a:avLst/>
                    </a:prstGeom>
                  </p:spPr>
                </p:pic>
                <p:pic>
                  <p:nvPicPr>
                    <p:cNvPr id="26" name="Picture 25">
                      <a:extLst>
                        <a:ext uri="{FF2B5EF4-FFF2-40B4-BE49-F238E27FC236}">
                          <a16:creationId xmlns:a16="http://schemas.microsoft.com/office/drawing/2014/main" id="{4176B03A-E0BA-4C6C-9098-6BB93F897A87}"/>
                        </a:ext>
                      </a:extLst>
                    </p:cNvPr>
                    <p:cNvPicPr>
                      <a:picLocks noChangeAspect="1"/>
                    </p:cNvPicPr>
                    <p:nvPr/>
                  </p:nvPicPr>
                  <p:blipFill>
                    <a:blip r:embed="rId4"/>
                    <a:stretch>
                      <a:fillRect/>
                    </a:stretch>
                  </p:blipFill>
                  <p:spPr>
                    <a:xfrm>
                      <a:off x="8750967" y="2970907"/>
                      <a:ext cx="414407" cy="345753"/>
                    </a:xfrm>
                    <a:prstGeom prst="rect">
                      <a:avLst/>
                    </a:prstGeom>
                  </p:spPr>
                </p:pic>
                <p:pic>
                  <p:nvPicPr>
                    <p:cNvPr id="27" name="Picture 26">
                      <a:extLst>
                        <a:ext uri="{FF2B5EF4-FFF2-40B4-BE49-F238E27FC236}">
                          <a16:creationId xmlns:a16="http://schemas.microsoft.com/office/drawing/2014/main" id="{9B4AB6CC-76A9-4098-A387-2531DF2FB154}"/>
                        </a:ext>
                      </a:extLst>
                    </p:cNvPr>
                    <p:cNvPicPr>
                      <a:picLocks noChangeAspect="1"/>
                    </p:cNvPicPr>
                    <p:nvPr/>
                  </p:nvPicPr>
                  <p:blipFill>
                    <a:blip r:embed="rId4"/>
                    <a:stretch>
                      <a:fillRect/>
                    </a:stretch>
                  </p:blipFill>
                  <p:spPr>
                    <a:xfrm>
                      <a:off x="8900059" y="2981412"/>
                      <a:ext cx="414407" cy="345753"/>
                    </a:xfrm>
                    <a:prstGeom prst="rect">
                      <a:avLst/>
                    </a:prstGeom>
                  </p:spPr>
                </p:pic>
                <p:pic>
                  <p:nvPicPr>
                    <p:cNvPr id="28" name="Picture 27">
                      <a:extLst>
                        <a:ext uri="{FF2B5EF4-FFF2-40B4-BE49-F238E27FC236}">
                          <a16:creationId xmlns:a16="http://schemas.microsoft.com/office/drawing/2014/main" id="{4566D67C-908A-4E26-A31E-01DC405EAB23}"/>
                        </a:ext>
                      </a:extLst>
                    </p:cNvPr>
                    <p:cNvPicPr>
                      <a:picLocks noChangeAspect="1"/>
                    </p:cNvPicPr>
                    <p:nvPr/>
                  </p:nvPicPr>
                  <p:blipFill>
                    <a:blip r:embed="rId4"/>
                    <a:stretch>
                      <a:fillRect/>
                    </a:stretch>
                  </p:blipFill>
                  <p:spPr>
                    <a:xfrm>
                      <a:off x="9066704" y="2987582"/>
                      <a:ext cx="414407" cy="345753"/>
                    </a:xfrm>
                    <a:prstGeom prst="rect">
                      <a:avLst/>
                    </a:prstGeom>
                  </p:spPr>
                </p:pic>
                <p:pic>
                  <p:nvPicPr>
                    <p:cNvPr id="29" name="Picture 28">
                      <a:extLst>
                        <a:ext uri="{FF2B5EF4-FFF2-40B4-BE49-F238E27FC236}">
                          <a16:creationId xmlns:a16="http://schemas.microsoft.com/office/drawing/2014/main" id="{E393E0F6-7336-45BA-8850-6ED945250527}"/>
                        </a:ext>
                      </a:extLst>
                    </p:cNvPr>
                    <p:cNvPicPr>
                      <a:picLocks noChangeAspect="1"/>
                    </p:cNvPicPr>
                    <p:nvPr/>
                  </p:nvPicPr>
                  <p:blipFill rotWithShape="1">
                    <a:blip r:embed="rId4"/>
                    <a:srcRect t="54277" b="-1"/>
                    <a:stretch/>
                  </p:blipFill>
                  <p:spPr>
                    <a:xfrm>
                      <a:off x="9499133" y="3206630"/>
                      <a:ext cx="414407" cy="158090"/>
                    </a:xfrm>
                    <a:prstGeom prst="rect">
                      <a:avLst/>
                    </a:prstGeom>
                  </p:spPr>
                </p:pic>
                <p:pic>
                  <p:nvPicPr>
                    <p:cNvPr id="30" name="Picture 29">
                      <a:extLst>
                        <a:ext uri="{FF2B5EF4-FFF2-40B4-BE49-F238E27FC236}">
                          <a16:creationId xmlns:a16="http://schemas.microsoft.com/office/drawing/2014/main" id="{A57DB40A-F4EE-4B00-9686-470A21E3A7EA}"/>
                        </a:ext>
                      </a:extLst>
                    </p:cNvPr>
                    <p:cNvPicPr>
                      <a:picLocks noChangeAspect="1"/>
                    </p:cNvPicPr>
                    <p:nvPr/>
                  </p:nvPicPr>
                  <p:blipFill rotWithShape="1">
                    <a:blip r:embed="rId4"/>
                    <a:srcRect r="39473"/>
                    <a:stretch/>
                  </p:blipFill>
                  <p:spPr>
                    <a:xfrm>
                      <a:off x="9230286" y="2991226"/>
                      <a:ext cx="250826" cy="345753"/>
                    </a:xfrm>
                    <a:prstGeom prst="rect">
                      <a:avLst/>
                    </a:prstGeom>
                  </p:spPr>
                </p:pic>
                <p:pic>
                  <p:nvPicPr>
                    <p:cNvPr id="31" name="Picture 30">
                      <a:extLst>
                        <a:ext uri="{FF2B5EF4-FFF2-40B4-BE49-F238E27FC236}">
                          <a16:creationId xmlns:a16="http://schemas.microsoft.com/office/drawing/2014/main" id="{6E53F6BB-6A7A-47F4-8EC7-D041C7466CA3}"/>
                        </a:ext>
                      </a:extLst>
                    </p:cNvPr>
                    <p:cNvPicPr>
                      <a:picLocks noChangeAspect="1"/>
                    </p:cNvPicPr>
                    <p:nvPr/>
                  </p:nvPicPr>
                  <p:blipFill rotWithShape="1">
                    <a:blip r:embed="rId4"/>
                    <a:srcRect t="62304"/>
                    <a:stretch/>
                  </p:blipFill>
                  <p:spPr>
                    <a:xfrm>
                      <a:off x="9342747" y="3215011"/>
                      <a:ext cx="414407" cy="130335"/>
                    </a:xfrm>
                    <a:prstGeom prst="rect">
                      <a:avLst/>
                    </a:prstGeom>
                  </p:spPr>
                </p:pic>
                <p:pic>
                  <p:nvPicPr>
                    <p:cNvPr id="32" name="Picture 31">
                      <a:extLst>
                        <a:ext uri="{FF2B5EF4-FFF2-40B4-BE49-F238E27FC236}">
                          <a16:creationId xmlns:a16="http://schemas.microsoft.com/office/drawing/2014/main" id="{A5D578D5-10D1-4524-AC3D-576590928BB6}"/>
                        </a:ext>
                      </a:extLst>
                    </p:cNvPr>
                    <p:cNvPicPr>
                      <a:picLocks noChangeAspect="1"/>
                    </p:cNvPicPr>
                    <p:nvPr/>
                  </p:nvPicPr>
                  <p:blipFill rotWithShape="1">
                    <a:blip r:embed="rId4"/>
                    <a:srcRect t="47576"/>
                    <a:stretch/>
                  </p:blipFill>
                  <p:spPr>
                    <a:xfrm>
                      <a:off x="9810674" y="3198249"/>
                      <a:ext cx="414407" cy="181257"/>
                    </a:xfrm>
                    <a:prstGeom prst="rect">
                      <a:avLst/>
                    </a:prstGeom>
                  </p:spPr>
                </p:pic>
                <p:pic>
                  <p:nvPicPr>
                    <p:cNvPr id="33" name="Picture 32">
                      <a:extLst>
                        <a:ext uri="{FF2B5EF4-FFF2-40B4-BE49-F238E27FC236}">
                          <a16:creationId xmlns:a16="http://schemas.microsoft.com/office/drawing/2014/main" id="{BB814274-64FF-49BA-B8C4-56C6678F3820}"/>
                        </a:ext>
                      </a:extLst>
                    </p:cNvPr>
                    <p:cNvPicPr>
                      <a:picLocks noChangeAspect="1"/>
                    </p:cNvPicPr>
                    <p:nvPr/>
                  </p:nvPicPr>
                  <p:blipFill rotWithShape="1">
                    <a:blip r:embed="rId4"/>
                    <a:srcRect t="54563"/>
                    <a:stretch/>
                  </p:blipFill>
                  <p:spPr>
                    <a:xfrm>
                      <a:off x="9662411" y="3215011"/>
                      <a:ext cx="414407" cy="157102"/>
                    </a:xfrm>
                    <a:prstGeom prst="rect">
                      <a:avLst/>
                    </a:prstGeom>
                  </p:spPr>
                </p:pic>
                <p:pic>
                  <p:nvPicPr>
                    <p:cNvPr id="34" name="Picture 33">
                      <a:extLst>
                        <a:ext uri="{FF2B5EF4-FFF2-40B4-BE49-F238E27FC236}">
                          <a16:creationId xmlns:a16="http://schemas.microsoft.com/office/drawing/2014/main" id="{C2F17629-182E-40BF-B782-41805E62818C}"/>
                        </a:ext>
                      </a:extLst>
                    </p:cNvPr>
                    <p:cNvPicPr>
                      <a:picLocks noChangeAspect="1"/>
                    </p:cNvPicPr>
                    <p:nvPr/>
                  </p:nvPicPr>
                  <p:blipFill rotWithShape="1">
                    <a:blip r:embed="rId4"/>
                    <a:srcRect t="47576"/>
                    <a:stretch/>
                  </p:blipFill>
                  <p:spPr>
                    <a:xfrm>
                      <a:off x="9967550" y="3206630"/>
                      <a:ext cx="414407" cy="181257"/>
                    </a:xfrm>
                    <a:prstGeom prst="rect">
                      <a:avLst/>
                    </a:prstGeom>
                  </p:spPr>
                </p:pic>
                <p:pic>
                  <p:nvPicPr>
                    <p:cNvPr id="35" name="Picture 34">
                      <a:extLst>
                        <a:ext uri="{FF2B5EF4-FFF2-40B4-BE49-F238E27FC236}">
                          <a16:creationId xmlns:a16="http://schemas.microsoft.com/office/drawing/2014/main" id="{33D6A676-667A-4BE9-BCC3-E17DA9CC33E0}"/>
                        </a:ext>
                      </a:extLst>
                    </p:cNvPr>
                    <p:cNvPicPr>
                      <a:picLocks noChangeAspect="1"/>
                    </p:cNvPicPr>
                    <p:nvPr/>
                  </p:nvPicPr>
                  <p:blipFill rotWithShape="1">
                    <a:blip r:embed="rId4"/>
                    <a:srcRect t="43304"/>
                    <a:stretch/>
                  </p:blipFill>
                  <p:spPr>
                    <a:xfrm>
                      <a:off x="10152028" y="3198249"/>
                      <a:ext cx="414407" cy="196028"/>
                    </a:xfrm>
                    <a:prstGeom prst="rect">
                      <a:avLst/>
                    </a:prstGeom>
                  </p:spPr>
                </p:pic>
                <p:pic>
                  <p:nvPicPr>
                    <p:cNvPr id="36" name="Picture 35">
                      <a:extLst>
                        <a:ext uri="{FF2B5EF4-FFF2-40B4-BE49-F238E27FC236}">
                          <a16:creationId xmlns:a16="http://schemas.microsoft.com/office/drawing/2014/main" id="{D57D3E1D-EE3A-4565-9AA0-C6542F988AC0}"/>
                        </a:ext>
                      </a:extLst>
                    </p:cNvPr>
                    <p:cNvPicPr>
                      <a:picLocks noChangeAspect="1"/>
                    </p:cNvPicPr>
                    <p:nvPr/>
                  </p:nvPicPr>
                  <p:blipFill rotWithShape="1">
                    <a:blip r:embed="rId4"/>
                    <a:srcRect t="38031"/>
                    <a:stretch/>
                  </p:blipFill>
                  <p:spPr>
                    <a:xfrm>
                      <a:off x="10510779" y="3206630"/>
                      <a:ext cx="414407" cy="214263"/>
                    </a:xfrm>
                    <a:prstGeom prst="rect">
                      <a:avLst/>
                    </a:prstGeom>
                  </p:spPr>
                </p:pic>
                <p:pic>
                  <p:nvPicPr>
                    <p:cNvPr id="37" name="Picture 36">
                      <a:extLst>
                        <a:ext uri="{FF2B5EF4-FFF2-40B4-BE49-F238E27FC236}">
                          <a16:creationId xmlns:a16="http://schemas.microsoft.com/office/drawing/2014/main" id="{DBA00DE3-CA30-4F50-991C-D7B2E8CA88A1}"/>
                        </a:ext>
                      </a:extLst>
                    </p:cNvPr>
                    <p:cNvPicPr>
                      <a:picLocks noChangeAspect="1"/>
                    </p:cNvPicPr>
                    <p:nvPr/>
                  </p:nvPicPr>
                  <p:blipFill rotWithShape="1">
                    <a:blip r:embed="rId4"/>
                    <a:srcRect t="36608"/>
                    <a:stretch/>
                  </p:blipFill>
                  <p:spPr>
                    <a:xfrm>
                      <a:off x="10331629" y="3198249"/>
                      <a:ext cx="414407" cy="219182"/>
                    </a:xfrm>
                    <a:prstGeom prst="rect">
                      <a:avLst/>
                    </a:prstGeom>
                  </p:spPr>
                </p:pic>
                <p:pic>
                  <p:nvPicPr>
                    <p:cNvPr id="38" name="Picture 37">
                      <a:extLst>
                        <a:ext uri="{FF2B5EF4-FFF2-40B4-BE49-F238E27FC236}">
                          <a16:creationId xmlns:a16="http://schemas.microsoft.com/office/drawing/2014/main" id="{93E1F0D4-E2EF-44FE-A682-6CD278941037}"/>
                        </a:ext>
                      </a:extLst>
                    </p:cNvPr>
                    <p:cNvPicPr>
                      <a:picLocks noChangeAspect="1"/>
                    </p:cNvPicPr>
                    <p:nvPr/>
                  </p:nvPicPr>
                  <p:blipFill rotWithShape="1">
                    <a:blip r:embed="rId4"/>
                    <a:srcRect t="31792"/>
                    <a:stretch/>
                  </p:blipFill>
                  <p:spPr>
                    <a:xfrm>
                      <a:off x="10842021" y="3198249"/>
                      <a:ext cx="414407" cy="235832"/>
                    </a:xfrm>
                    <a:prstGeom prst="rect">
                      <a:avLst/>
                    </a:prstGeom>
                  </p:spPr>
                </p:pic>
                <p:pic>
                  <p:nvPicPr>
                    <p:cNvPr id="39" name="Picture 38">
                      <a:extLst>
                        <a:ext uri="{FF2B5EF4-FFF2-40B4-BE49-F238E27FC236}">
                          <a16:creationId xmlns:a16="http://schemas.microsoft.com/office/drawing/2014/main" id="{CDD594EA-43C1-4141-B7BE-49F19564EFAD}"/>
                        </a:ext>
                      </a:extLst>
                    </p:cNvPr>
                    <p:cNvPicPr>
                      <a:picLocks noChangeAspect="1"/>
                    </p:cNvPicPr>
                    <p:nvPr/>
                  </p:nvPicPr>
                  <p:blipFill rotWithShape="1">
                    <a:blip r:embed="rId4"/>
                    <a:srcRect t="35732"/>
                    <a:stretch/>
                  </p:blipFill>
                  <p:spPr>
                    <a:xfrm>
                      <a:off x="10679490" y="3206630"/>
                      <a:ext cx="414407" cy="222210"/>
                    </a:xfrm>
                    <a:prstGeom prst="rect">
                      <a:avLst/>
                    </a:prstGeom>
                  </p:spPr>
                </p:pic>
                <p:pic>
                  <p:nvPicPr>
                    <p:cNvPr id="40" name="Picture 39">
                      <a:extLst>
                        <a:ext uri="{FF2B5EF4-FFF2-40B4-BE49-F238E27FC236}">
                          <a16:creationId xmlns:a16="http://schemas.microsoft.com/office/drawing/2014/main" id="{F5AA93E1-6359-4DA0-BE47-46E957D6418E}"/>
                        </a:ext>
                      </a:extLst>
                    </p:cNvPr>
                    <p:cNvPicPr>
                      <a:picLocks noChangeAspect="1"/>
                    </p:cNvPicPr>
                    <p:nvPr/>
                  </p:nvPicPr>
                  <p:blipFill rotWithShape="1">
                    <a:blip r:embed="rId4"/>
                    <a:srcRect t="24558"/>
                    <a:stretch/>
                  </p:blipFill>
                  <p:spPr>
                    <a:xfrm>
                      <a:off x="11374286" y="3198249"/>
                      <a:ext cx="414407" cy="260846"/>
                    </a:xfrm>
                    <a:prstGeom prst="rect">
                      <a:avLst/>
                    </a:prstGeom>
                  </p:spPr>
                </p:pic>
                <p:pic>
                  <p:nvPicPr>
                    <p:cNvPr id="41" name="Picture 40">
                      <a:extLst>
                        <a:ext uri="{FF2B5EF4-FFF2-40B4-BE49-F238E27FC236}">
                          <a16:creationId xmlns:a16="http://schemas.microsoft.com/office/drawing/2014/main" id="{A8ED42D4-A838-4F13-830A-CD92FEDD095F}"/>
                        </a:ext>
                      </a:extLst>
                    </p:cNvPr>
                    <p:cNvPicPr>
                      <a:picLocks noChangeAspect="1"/>
                    </p:cNvPicPr>
                    <p:nvPr/>
                  </p:nvPicPr>
                  <p:blipFill rotWithShape="1">
                    <a:blip r:embed="rId4"/>
                    <a:srcRect t="28837"/>
                    <a:stretch/>
                  </p:blipFill>
                  <p:spPr>
                    <a:xfrm>
                      <a:off x="11182522" y="3198249"/>
                      <a:ext cx="414407" cy="246050"/>
                    </a:xfrm>
                    <a:prstGeom prst="rect">
                      <a:avLst/>
                    </a:prstGeom>
                  </p:spPr>
                </p:pic>
                <p:pic>
                  <p:nvPicPr>
                    <p:cNvPr id="42" name="Picture 41">
                      <a:extLst>
                        <a:ext uri="{FF2B5EF4-FFF2-40B4-BE49-F238E27FC236}">
                          <a16:creationId xmlns:a16="http://schemas.microsoft.com/office/drawing/2014/main" id="{60AC3CE6-0F47-4E3B-B513-ABACA4233827}"/>
                        </a:ext>
                      </a:extLst>
                    </p:cNvPr>
                    <p:cNvPicPr>
                      <a:picLocks noChangeAspect="1"/>
                    </p:cNvPicPr>
                    <p:nvPr/>
                  </p:nvPicPr>
                  <p:blipFill rotWithShape="1">
                    <a:blip r:embed="rId4"/>
                    <a:srcRect t="30821"/>
                    <a:stretch/>
                  </p:blipFill>
                  <p:spPr>
                    <a:xfrm>
                      <a:off x="11004552" y="3198249"/>
                      <a:ext cx="414407" cy="239191"/>
                    </a:xfrm>
                    <a:prstGeom prst="rect">
                      <a:avLst/>
                    </a:prstGeom>
                  </p:spPr>
                </p:pic>
                <p:pic>
                  <p:nvPicPr>
                    <p:cNvPr id="43" name="Picture 42">
                      <a:extLst>
                        <a:ext uri="{FF2B5EF4-FFF2-40B4-BE49-F238E27FC236}">
                          <a16:creationId xmlns:a16="http://schemas.microsoft.com/office/drawing/2014/main" id="{145B51A5-CFE5-4C50-AFFD-F518BB016B54}"/>
                        </a:ext>
                      </a:extLst>
                    </p:cNvPr>
                    <p:cNvPicPr>
                      <a:picLocks noChangeAspect="1"/>
                    </p:cNvPicPr>
                    <p:nvPr/>
                  </p:nvPicPr>
                  <p:blipFill>
                    <a:blip r:embed="rId4"/>
                    <a:stretch>
                      <a:fillRect/>
                    </a:stretch>
                  </p:blipFill>
                  <p:spPr>
                    <a:xfrm>
                      <a:off x="6975645" y="3158302"/>
                      <a:ext cx="414407" cy="345753"/>
                    </a:xfrm>
                    <a:prstGeom prst="rect">
                      <a:avLst/>
                    </a:prstGeom>
                  </p:spPr>
                </p:pic>
                <p:pic>
                  <p:nvPicPr>
                    <p:cNvPr id="44" name="Picture 43">
                      <a:extLst>
                        <a:ext uri="{FF2B5EF4-FFF2-40B4-BE49-F238E27FC236}">
                          <a16:creationId xmlns:a16="http://schemas.microsoft.com/office/drawing/2014/main" id="{9FBD946F-C051-4057-B5C1-1B636788C198}"/>
                        </a:ext>
                      </a:extLst>
                    </p:cNvPr>
                    <p:cNvPicPr>
                      <a:picLocks noChangeAspect="1"/>
                    </p:cNvPicPr>
                    <p:nvPr/>
                  </p:nvPicPr>
                  <p:blipFill>
                    <a:blip r:embed="rId4"/>
                    <a:stretch>
                      <a:fillRect/>
                    </a:stretch>
                  </p:blipFill>
                  <p:spPr>
                    <a:xfrm>
                      <a:off x="7142325" y="3173761"/>
                      <a:ext cx="414407" cy="345753"/>
                    </a:xfrm>
                    <a:prstGeom prst="rect">
                      <a:avLst/>
                    </a:prstGeom>
                  </p:spPr>
                </p:pic>
                <p:pic>
                  <p:nvPicPr>
                    <p:cNvPr id="45" name="Picture 44">
                      <a:extLst>
                        <a:ext uri="{FF2B5EF4-FFF2-40B4-BE49-F238E27FC236}">
                          <a16:creationId xmlns:a16="http://schemas.microsoft.com/office/drawing/2014/main" id="{95B1B121-790F-4668-A8CA-E399A8A978F0}"/>
                        </a:ext>
                      </a:extLst>
                    </p:cNvPr>
                    <p:cNvPicPr>
                      <a:picLocks noChangeAspect="1"/>
                    </p:cNvPicPr>
                    <p:nvPr/>
                  </p:nvPicPr>
                  <p:blipFill>
                    <a:blip r:embed="rId4"/>
                    <a:stretch>
                      <a:fillRect/>
                    </a:stretch>
                  </p:blipFill>
                  <p:spPr>
                    <a:xfrm>
                      <a:off x="7305672" y="3189789"/>
                      <a:ext cx="414407" cy="345753"/>
                    </a:xfrm>
                    <a:prstGeom prst="rect">
                      <a:avLst/>
                    </a:prstGeom>
                  </p:spPr>
                </p:pic>
                <p:pic>
                  <p:nvPicPr>
                    <p:cNvPr id="46" name="Picture 45">
                      <a:extLst>
                        <a:ext uri="{FF2B5EF4-FFF2-40B4-BE49-F238E27FC236}">
                          <a16:creationId xmlns:a16="http://schemas.microsoft.com/office/drawing/2014/main" id="{D6AFAC47-7160-4D6C-8F89-CA3577A2735D}"/>
                        </a:ext>
                      </a:extLst>
                    </p:cNvPr>
                    <p:cNvPicPr>
                      <a:picLocks noChangeAspect="1"/>
                    </p:cNvPicPr>
                    <p:nvPr/>
                  </p:nvPicPr>
                  <p:blipFill>
                    <a:blip r:embed="rId4"/>
                    <a:stretch>
                      <a:fillRect/>
                    </a:stretch>
                  </p:blipFill>
                  <p:spPr>
                    <a:xfrm>
                      <a:off x="7469179" y="3206630"/>
                      <a:ext cx="414407" cy="345753"/>
                    </a:xfrm>
                    <a:prstGeom prst="rect">
                      <a:avLst/>
                    </a:prstGeom>
                  </p:spPr>
                </p:pic>
                <p:pic>
                  <p:nvPicPr>
                    <p:cNvPr id="47" name="Picture 46">
                      <a:extLst>
                        <a:ext uri="{FF2B5EF4-FFF2-40B4-BE49-F238E27FC236}">
                          <a16:creationId xmlns:a16="http://schemas.microsoft.com/office/drawing/2014/main" id="{0CD9A37D-C0AD-45EC-BA35-D37936ABDC25}"/>
                        </a:ext>
                      </a:extLst>
                    </p:cNvPr>
                    <p:cNvPicPr>
                      <a:picLocks noChangeAspect="1"/>
                    </p:cNvPicPr>
                    <p:nvPr/>
                  </p:nvPicPr>
                  <p:blipFill>
                    <a:blip r:embed="rId4"/>
                    <a:stretch>
                      <a:fillRect/>
                    </a:stretch>
                  </p:blipFill>
                  <p:spPr>
                    <a:xfrm>
                      <a:off x="7630734" y="3200584"/>
                      <a:ext cx="414407" cy="345753"/>
                    </a:xfrm>
                    <a:prstGeom prst="rect">
                      <a:avLst/>
                    </a:prstGeom>
                  </p:spPr>
                </p:pic>
                <p:pic>
                  <p:nvPicPr>
                    <p:cNvPr id="48" name="Picture 47">
                      <a:extLst>
                        <a:ext uri="{FF2B5EF4-FFF2-40B4-BE49-F238E27FC236}">
                          <a16:creationId xmlns:a16="http://schemas.microsoft.com/office/drawing/2014/main" id="{04B934AF-B6C8-4C1A-9464-E087A18CE522}"/>
                        </a:ext>
                      </a:extLst>
                    </p:cNvPr>
                    <p:cNvPicPr>
                      <a:picLocks noChangeAspect="1"/>
                    </p:cNvPicPr>
                    <p:nvPr/>
                  </p:nvPicPr>
                  <p:blipFill>
                    <a:blip r:embed="rId4"/>
                    <a:stretch>
                      <a:fillRect/>
                    </a:stretch>
                  </p:blipFill>
                  <p:spPr>
                    <a:xfrm>
                      <a:off x="7793268" y="3208333"/>
                      <a:ext cx="414407" cy="345753"/>
                    </a:xfrm>
                    <a:prstGeom prst="rect">
                      <a:avLst/>
                    </a:prstGeom>
                  </p:spPr>
                </p:pic>
                <p:pic>
                  <p:nvPicPr>
                    <p:cNvPr id="49" name="Picture 48">
                      <a:extLst>
                        <a:ext uri="{FF2B5EF4-FFF2-40B4-BE49-F238E27FC236}">
                          <a16:creationId xmlns:a16="http://schemas.microsoft.com/office/drawing/2014/main" id="{CEFC93B2-0C46-4FAC-A097-8E20A1594B0B}"/>
                        </a:ext>
                      </a:extLst>
                    </p:cNvPr>
                    <p:cNvPicPr>
                      <a:picLocks noChangeAspect="1"/>
                    </p:cNvPicPr>
                    <p:nvPr/>
                  </p:nvPicPr>
                  <p:blipFill>
                    <a:blip r:embed="rId4"/>
                    <a:stretch>
                      <a:fillRect/>
                    </a:stretch>
                  </p:blipFill>
                  <p:spPr>
                    <a:xfrm>
                      <a:off x="7942360" y="3218838"/>
                      <a:ext cx="414407" cy="345753"/>
                    </a:xfrm>
                    <a:prstGeom prst="rect">
                      <a:avLst/>
                    </a:prstGeom>
                  </p:spPr>
                </p:pic>
                <p:pic>
                  <p:nvPicPr>
                    <p:cNvPr id="52" name="Picture 51">
                      <a:extLst>
                        <a:ext uri="{FF2B5EF4-FFF2-40B4-BE49-F238E27FC236}">
                          <a16:creationId xmlns:a16="http://schemas.microsoft.com/office/drawing/2014/main" id="{76D036C2-585A-4842-ABAE-42C3B52E209C}"/>
                        </a:ext>
                      </a:extLst>
                    </p:cNvPr>
                    <p:cNvPicPr>
                      <a:picLocks noChangeAspect="1"/>
                    </p:cNvPicPr>
                    <p:nvPr/>
                  </p:nvPicPr>
                  <p:blipFill>
                    <a:blip r:embed="rId4"/>
                    <a:stretch>
                      <a:fillRect/>
                    </a:stretch>
                  </p:blipFill>
                  <p:spPr>
                    <a:xfrm>
                      <a:off x="8093373" y="3239912"/>
                      <a:ext cx="414407" cy="345753"/>
                    </a:xfrm>
                    <a:prstGeom prst="rect">
                      <a:avLst/>
                    </a:prstGeom>
                  </p:spPr>
                </p:pic>
                <p:pic>
                  <p:nvPicPr>
                    <p:cNvPr id="53" name="Picture 52">
                      <a:extLst>
                        <a:ext uri="{FF2B5EF4-FFF2-40B4-BE49-F238E27FC236}">
                          <a16:creationId xmlns:a16="http://schemas.microsoft.com/office/drawing/2014/main" id="{20A0244C-F23F-4F64-92D8-AFBA5A760697}"/>
                        </a:ext>
                      </a:extLst>
                    </p:cNvPr>
                    <p:cNvPicPr>
                      <a:picLocks noChangeAspect="1"/>
                    </p:cNvPicPr>
                    <p:nvPr/>
                  </p:nvPicPr>
                  <p:blipFill>
                    <a:blip r:embed="rId4"/>
                    <a:stretch>
                      <a:fillRect/>
                    </a:stretch>
                  </p:blipFill>
                  <p:spPr>
                    <a:xfrm>
                      <a:off x="8260053" y="3255371"/>
                      <a:ext cx="414407" cy="345753"/>
                    </a:xfrm>
                    <a:prstGeom prst="rect">
                      <a:avLst/>
                    </a:prstGeom>
                  </p:spPr>
                </p:pic>
                <p:pic>
                  <p:nvPicPr>
                    <p:cNvPr id="54" name="Picture 53">
                      <a:extLst>
                        <a:ext uri="{FF2B5EF4-FFF2-40B4-BE49-F238E27FC236}">
                          <a16:creationId xmlns:a16="http://schemas.microsoft.com/office/drawing/2014/main" id="{02B48D55-C9DD-4FE4-9151-52C007BB0538}"/>
                        </a:ext>
                      </a:extLst>
                    </p:cNvPr>
                    <p:cNvPicPr>
                      <a:picLocks noChangeAspect="1"/>
                    </p:cNvPicPr>
                    <p:nvPr/>
                  </p:nvPicPr>
                  <p:blipFill>
                    <a:blip r:embed="rId4"/>
                    <a:stretch>
                      <a:fillRect/>
                    </a:stretch>
                  </p:blipFill>
                  <p:spPr>
                    <a:xfrm>
                      <a:off x="8586907" y="3288240"/>
                      <a:ext cx="414407" cy="345753"/>
                    </a:xfrm>
                    <a:prstGeom prst="rect">
                      <a:avLst/>
                    </a:prstGeom>
                  </p:spPr>
                </p:pic>
                <p:pic>
                  <p:nvPicPr>
                    <p:cNvPr id="55" name="Picture 54">
                      <a:extLst>
                        <a:ext uri="{FF2B5EF4-FFF2-40B4-BE49-F238E27FC236}">
                          <a16:creationId xmlns:a16="http://schemas.microsoft.com/office/drawing/2014/main" id="{9C78741F-B4FA-45AA-A52C-9C2CBFFDAAA2}"/>
                        </a:ext>
                      </a:extLst>
                    </p:cNvPr>
                    <p:cNvPicPr>
                      <a:picLocks noChangeAspect="1"/>
                    </p:cNvPicPr>
                    <p:nvPr/>
                  </p:nvPicPr>
                  <p:blipFill>
                    <a:blip r:embed="rId4"/>
                    <a:stretch>
                      <a:fillRect/>
                    </a:stretch>
                  </p:blipFill>
                  <p:spPr>
                    <a:xfrm>
                      <a:off x="8741970" y="3301101"/>
                      <a:ext cx="414407" cy="345753"/>
                    </a:xfrm>
                    <a:prstGeom prst="rect">
                      <a:avLst/>
                    </a:prstGeom>
                  </p:spPr>
                </p:pic>
                <p:pic>
                  <p:nvPicPr>
                    <p:cNvPr id="56" name="Picture 55">
                      <a:extLst>
                        <a:ext uri="{FF2B5EF4-FFF2-40B4-BE49-F238E27FC236}">
                          <a16:creationId xmlns:a16="http://schemas.microsoft.com/office/drawing/2014/main" id="{3C02B279-61AD-479A-ACC5-074FF1BD2DEE}"/>
                        </a:ext>
                      </a:extLst>
                    </p:cNvPr>
                    <p:cNvPicPr>
                      <a:picLocks noChangeAspect="1"/>
                    </p:cNvPicPr>
                    <p:nvPr/>
                  </p:nvPicPr>
                  <p:blipFill>
                    <a:blip r:embed="rId4"/>
                    <a:stretch>
                      <a:fillRect/>
                    </a:stretch>
                  </p:blipFill>
                  <p:spPr>
                    <a:xfrm>
                      <a:off x="8896906" y="3316660"/>
                      <a:ext cx="414407" cy="345753"/>
                    </a:xfrm>
                    <a:prstGeom prst="rect">
                      <a:avLst/>
                    </a:prstGeom>
                  </p:spPr>
                </p:pic>
                <p:pic>
                  <p:nvPicPr>
                    <p:cNvPr id="57" name="Picture 56">
                      <a:extLst>
                        <a:ext uri="{FF2B5EF4-FFF2-40B4-BE49-F238E27FC236}">
                          <a16:creationId xmlns:a16="http://schemas.microsoft.com/office/drawing/2014/main" id="{7AB75947-065C-4306-9CCD-C5C790D8A83F}"/>
                        </a:ext>
                      </a:extLst>
                    </p:cNvPr>
                    <p:cNvPicPr>
                      <a:picLocks noChangeAspect="1"/>
                    </p:cNvPicPr>
                    <p:nvPr/>
                  </p:nvPicPr>
                  <p:blipFill>
                    <a:blip r:embed="rId4"/>
                    <a:stretch>
                      <a:fillRect/>
                    </a:stretch>
                  </p:blipFill>
                  <p:spPr>
                    <a:xfrm>
                      <a:off x="9046445" y="3332272"/>
                      <a:ext cx="414407" cy="345753"/>
                    </a:xfrm>
                    <a:prstGeom prst="rect">
                      <a:avLst/>
                    </a:prstGeom>
                  </p:spPr>
                </p:pic>
                <p:pic>
                  <p:nvPicPr>
                    <p:cNvPr id="58" name="Picture 57">
                      <a:extLst>
                        <a:ext uri="{FF2B5EF4-FFF2-40B4-BE49-F238E27FC236}">
                          <a16:creationId xmlns:a16="http://schemas.microsoft.com/office/drawing/2014/main" id="{9F67F585-D7E6-4D40-90ED-66276C9B9AA2}"/>
                        </a:ext>
                      </a:extLst>
                    </p:cNvPr>
                    <p:cNvPicPr>
                      <a:picLocks noChangeAspect="1"/>
                    </p:cNvPicPr>
                    <p:nvPr/>
                  </p:nvPicPr>
                  <p:blipFill>
                    <a:blip r:embed="rId4"/>
                    <a:stretch>
                      <a:fillRect/>
                    </a:stretch>
                  </p:blipFill>
                  <p:spPr>
                    <a:xfrm>
                      <a:off x="8421285" y="3271423"/>
                      <a:ext cx="414407" cy="345753"/>
                    </a:xfrm>
                    <a:prstGeom prst="rect">
                      <a:avLst/>
                    </a:prstGeom>
                  </p:spPr>
                </p:pic>
                <p:pic>
                  <p:nvPicPr>
                    <p:cNvPr id="59" name="Picture 58">
                      <a:extLst>
                        <a:ext uri="{FF2B5EF4-FFF2-40B4-BE49-F238E27FC236}">
                          <a16:creationId xmlns:a16="http://schemas.microsoft.com/office/drawing/2014/main" id="{FB141925-DE27-4F58-A0E2-3569583C8943}"/>
                        </a:ext>
                      </a:extLst>
                    </p:cNvPr>
                    <p:cNvPicPr>
                      <a:picLocks noChangeAspect="1"/>
                    </p:cNvPicPr>
                    <p:nvPr/>
                  </p:nvPicPr>
                  <p:blipFill>
                    <a:blip r:embed="rId4"/>
                    <a:stretch>
                      <a:fillRect/>
                    </a:stretch>
                  </p:blipFill>
                  <p:spPr>
                    <a:xfrm>
                      <a:off x="9194730" y="3355175"/>
                      <a:ext cx="414407" cy="345753"/>
                    </a:xfrm>
                    <a:prstGeom prst="rect">
                      <a:avLst/>
                    </a:prstGeom>
                  </p:spPr>
                </p:pic>
                <p:pic>
                  <p:nvPicPr>
                    <p:cNvPr id="60" name="Picture 59">
                      <a:extLst>
                        <a:ext uri="{FF2B5EF4-FFF2-40B4-BE49-F238E27FC236}">
                          <a16:creationId xmlns:a16="http://schemas.microsoft.com/office/drawing/2014/main" id="{66648AD9-D3C8-40FA-8171-CA3F2FD63752}"/>
                        </a:ext>
                      </a:extLst>
                    </p:cNvPr>
                    <p:cNvPicPr>
                      <a:picLocks noChangeAspect="1"/>
                    </p:cNvPicPr>
                    <p:nvPr/>
                  </p:nvPicPr>
                  <p:blipFill>
                    <a:blip r:embed="rId4"/>
                    <a:stretch>
                      <a:fillRect/>
                    </a:stretch>
                  </p:blipFill>
                  <p:spPr>
                    <a:xfrm>
                      <a:off x="9336086" y="3367186"/>
                      <a:ext cx="414407" cy="345753"/>
                    </a:xfrm>
                    <a:prstGeom prst="rect">
                      <a:avLst/>
                    </a:prstGeom>
                  </p:spPr>
                </p:pic>
                <p:pic>
                  <p:nvPicPr>
                    <p:cNvPr id="61" name="Picture 60">
                      <a:extLst>
                        <a:ext uri="{FF2B5EF4-FFF2-40B4-BE49-F238E27FC236}">
                          <a16:creationId xmlns:a16="http://schemas.microsoft.com/office/drawing/2014/main" id="{B6FB2E21-9560-482E-9E55-530B047FE91C}"/>
                        </a:ext>
                      </a:extLst>
                    </p:cNvPr>
                    <p:cNvPicPr>
                      <a:picLocks noChangeAspect="1"/>
                    </p:cNvPicPr>
                    <p:nvPr/>
                  </p:nvPicPr>
                  <p:blipFill>
                    <a:blip r:embed="rId4"/>
                    <a:stretch>
                      <a:fillRect/>
                    </a:stretch>
                  </p:blipFill>
                  <p:spPr>
                    <a:xfrm>
                      <a:off x="9492813" y="3393406"/>
                      <a:ext cx="414407" cy="345753"/>
                    </a:xfrm>
                    <a:prstGeom prst="rect">
                      <a:avLst/>
                    </a:prstGeom>
                  </p:spPr>
                </p:pic>
                <p:pic>
                  <p:nvPicPr>
                    <p:cNvPr id="62" name="Picture 61">
                      <a:extLst>
                        <a:ext uri="{FF2B5EF4-FFF2-40B4-BE49-F238E27FC236}">
                          <a16:creationId xmlns:a16="http://schemas.microsoft.com/office/drawing/2014/main" id="{C1D5D230-D111-47C3-BA41-F4490F20871F}"/>
                        </a:ext>
                      </a:extLst>
                    </p:cNvPr>
                    <p:cNvPicPr>
                      <a:picLocks noChangeAspect="1"/>
                    </p:cNvPicPr>
                    <p:nvPr/>
                  </p:nvPicPr>
                  <p:blipFill>
                    <a:blip r:embed="rId4"/>
                    <a:stretch>
                      <a:fillRect/>
                    </a:stretch>
                  </p:blipFill>
                  <p:spPr>
                    <a:xfrm>
                      <a:off x="9632069" y="3399564"/>
                      <a:ext cx="414407" cy="345753"/>
                    </a:xfrm>
                    <a:prstGeom prst="rect">
                      <a:avLst/>
                    </a:prstGeom>
                  </p:spPr>
                </p:pic>
                <p:pic>
                  <p:nvPicPr>
                    <p:cNvPr id="63" name="Picture 62">
                      <a:extLst>
                        <a:ext uri="{FF2B5EF4-FFF2-40B4-BE49-F238E27FC236}">
                          <a16:creationId xmlns:a16="http://schemas.microsoft.com/office/drawing/2014/main" id="{35948638-A008-4628-B708-E7373715E00E}"/>
                        </a:ext>
                      </a:extLst>
                    </p:cNvPr>
                    <p:cNvPicPr>
                      <a:picLocks noChangeAspect="1"/>
                    </p:cNvPicPr>
                    <p:nvPr/>
                  </p:nvPicPr>
                  <p:blipFill>
                    <a:blip r:embed="rId4"/>
                    <a:stretch>
                      <a:fillRect/>
                    </a:stretch>
                  </p:blipFill>
                  <p:spPr>
                    <a:xfrm>
                      <a:off x="9779989" y="3411241"/>
                      <a:ext cx="414407" cy="345753"/>
                    </a:xfrm>
                    <a:prstGeom prst="rect">
                      <a:avLst/>
                    </a:prstGeom>
                  </p:spPr>
                </p:pic>
                <p:pic>
                  <p:nvPicPr>
                    <p:cNvPr id="64" name="Picture 63">
                      <a:extLst>
                        <a:ext uri="{FF2B5EF4-FFF2-40B4-BE49-F238E27FC236}">
                          <a16:creationId xmlns:a16="http://schemas.microsoft.com/office/drawing/2014/main" id="{AB1C5E44-8AC6-4473-AD1F-88385FD37B3C}"/>
                        </a:ext>
                      </a:extLst>
                    </p:cNvPr>
                    <p:cNvPicPr>
                      <a:picLocks noChangeAspect="1"/>
                    </p:cNvPicPr>
                    <p:nvPr/>
                  </p:nvPicPr>
                  <p:blipFill>
                    <a:blip r:embed="rId4"/>
                    <a:stretch>
                      <a:fillRect/>
                    </a:stretch>
                  </p:blipFill>
                  <p:spPr>
                    <a:xfrm>
                      <a:off x="9944824" y="3417431"/>
                      <a:ext cx="414407" cy="345753"/>
                    </a:xfrm>
                    <a:prstGeom prst="rect">
                      <a:avLst/>
                    </a:prstGeom>
                  </p:spPr>
                </p:pic>
                <p:pic>
                  <p:nvPicPr>
                    <p:cNvPr id="65" name="Picture 64">
                      <a:extLst>
                        <a:ext uri="{FF2B5EF4-FFF2-40B4-BE49-F238E27FC236}">
                          <a16:creationId xmlns:a16="http://schemas.microsoft.com/office/drawing/2014/main" id="{E1CD5A23-8F1F-4159-BD41-C652A4A40556}"/>
                        </a:ext>
                      </a:extLst>
                    </p:cNvPr>
                    <p:cNvPicPr>
                      <a:picLocks noChangeAspect="1"/>
                    </p:cNvPicPr>
                    <p:nvPr/>
                  </p:nvPicPr>
                  <p:blipFill>
                    <a:blip r:embed="rId4"/>
                    <a:stretch>
                      <a:fillRect/>
                    </a:stretch>
                  </p:blipFill>
                  <p:spPr>
                    <a:xfrm>
                      <a:off x="10099591" y="3448519"/>
                      <a:ext cx="414407" cy="345753"/>
                    </a:xfrm>
                    <a:prstGeom prst="rect">
                      <a:avLst/>
                    </a:prstGeom>
                  </p:spPr>
                </p:pic>
                <p:pic>
                  <p:nvPicPr>
                    <p:cNvPr id="66" name="Picture 65">
                      <a:extLst>
                        <a:ext uri="{FF2B5EF4-FFF2-40B4-BE49-F238E27FC236}">
                          <a16:creationId xmlns:a16="http://schemas.microsoft.com/office/drawing/2014/main" id="{B420AD71-B0DB-4809-94EA-F0C0055A654A}"/>
                        </a:ext>
                      </a:extLst>
                    </p:cNvPr>
                    <p:cNvPicPr>
                      <a:picLocks noChangeAspect="1"/>
                    </p:cNvPicPr>
                    <p:nvPr/>
                  </p:nvPicPr>
                  <p:blipFill>
                    <a:blip r:embed="rId4"/>
                    <a:stretch>
                      <a:fillRect/>
                    </a:stretch>
                  </p:blipFill>
                  <p:spPr>
                    <a:xfrm>
                      <a:off x="10256318" y="3474739"/>
                      <a:ext cx="414407" cy="345753"/>
                    </a:xfrm>
                    <a:prstGeom prst="rect">
                      <a:avLst/>
                    </a:prstGeom>
                  </p:spPr>
                </p:pic>
                <p:pic>
                  <p:nvPicPr>
                    <p:cNvPr id="67" name="Picture 66">
                      <a:extLst>
                        <a:ext uri="{FF2B5EF4-FFF2-40B4-BE49-F238E27FC236}">
                          <a16:creationId xmlns:a16="http://schemas.microsoft.com/office/drawing/2014/main" id="{D55E70A9-5F0C-4E1A-95C5-3BA53054369D}"/>
                        </a:ext>
                      </a:extLst>
                    </p:cNvPr>
                    <p:cNvPicPr>
                      <a:picLocks noChangeAspect="1"/>
                    </p:cNvPicPr>
                    <p:nvPr/>
                  </p:nvPicPr>
                  <p:blipFill>
                    <a:blip r:embed="rId4"/>
                    <a:stretch>
                      <a:fillRect/>
                    </a:stretch>
                  </p:blipFill>
                  <p:spPr>
                    <a:xfrm>
                      <a:off x="10395574" y="3480897"/>
                      <a:ext cx="414407" cy="345753"/>
                    </a:xfrm>
                    <a:prstGeom prst="rect">
                      <a:avLst/>
                    </a:prstGeom>
                  </p:spPr>
                </p:pic>
                <p:pic>
                  <p:nvPicPr>
                    <p:cNvPr id="68" name="Picture 67">
                      <a:extLst>
                        <a:ext uri="{FF2B5EF4-FFF2-40B4-BE49-F238E27FC236}">
                          <a16:creationId xmlns:a16="http://schemas.microsoft.com/office/drawing/2014/main" id="{7916FDB8-F067-4FFB-8975-347ABC3B02FD}"/>
                        </a:ext>
                      </a:extLst>
                    </p:cNvPr>
                    <p:cNvPicPr>
                      <a:picLocks noChangeAspect="1"/>
                    </p:cNvPicPr>
                    <p:nvPr/>
                  </p:nvPicPr>
                  <p:blipFill>
                    <a:blip r:embed="rId4"/>
                    <a:stretch>
                      <a:fillRect/>
                    </a:stretch>
                  </p:blipFill>
                  <p:spPr>
                    <a:xfrm>
                      <a:off x="10708329" y="3498764"/>
                      <a:ext cx="414407" cy="345753"/>
                    </a:xfrm>
                    <a:prstGeom prst="rect">
                      <a:avLst/>
                    </a:prstGeom>
                  </p:spPr>
                </p:pic>
                <p:pic>
                  <p:nvPicPr>
                    <p:cNvPr id="69" name="Picture 68">
                      <a:extLst>
                        <a:ext uri="{FF2B5EF4-FFF2-40B4-BE49-F238E27FC236}">
                          <a16:creationId xmlns:a16="http://schemas.microsoft.com/office/drawing/2014/main" id="{AFC390E6-8A55-4F7F-9C7D-FC119F8B523C}"/>
                        </a:ext>
                      </a:extLst>
                    </p:cNvPr>
                    <p:cNvPicPr>
                      <a:picLocks noChangeAspect="1"/>
                    </p:cNvPicPr>
                    <p:nvPr/>
                  </p:nvPicPr>
                  <p:blipFill>
                    <a:blip r:embed="rId4"/>
                    <a:stretch>
                      <a:fillRect/>
                    </a:stretch>
                  </p:blipFill>
                  <p:spPr>
                    <a:xfrm>
                      <a:off x="10551951" y="3485576"/>
                      <a:ext cx="414407" cy="345753"/>
                    </a:xfrm>
                    <a:prstGeom prst="rect">
                      <a:avLst/>
                    </a:prstGeom>
                  </p:spPr>
                </p:pic>
                <p:pic>
                  <p:nvPicPr>
                    <p:cNvPr id="70" name="Picture 69">
                      <a:extLst>
                        <a:ext uri="{FF2B5EF4-FFF2-40B4-BE49-F238E27FC236}">
                          <a16:creationId xmlns:a16="http://schemas.microsoft.com/office/drawing/2014/main" id="{531DDE11-7D27-484D-8137-9ED00C970272}"/>
                        </a:ext>
                      </a:extLst>
                    </p:cNvPr>
                    <p:cNvPicPr>
                      <a:picLocks noChangeAspect="1"/>
                    </p:cNvPicPr>
                    <p:nvPr/>
                  </p:nvPicPr>
                  <p:blipFill>
                    <a:blip r:embed="rId4"/>
                    <a:stretch>
                      <a:fillRect/>
                    </a:stretch>
                  </p:blipFill>
                  <p:spPr>
                    <a:xfrm>
                      <a:off x="10866897" y="3524968"/>
                      <a:ext cx="414407" cy="345753"/>
                    </a:xfrm>
                    <a:prstGeom prst="rect">
                      <a:avLst/>
                    </a:prstGeom>
                  </p:spPr>
                </p:pic>
                <p:pic>
                  <p:nvPicPr>
                    <p:cNvPr id="71" name="Picture 70">
                      <a:extLst>
                        <a:ext uri="{FF2B5EF4-FFF2-40B4-BE49-F238E27FC236}">
                          <a16:creationId xmlns:a16="http://schemas.microsoft.com/office/drawing/2014/main" id="{892E0675-8EA7-404E-83C5-CB6EE65DFC1A}"/>
                        </a:ext>
                      </a:extLst>
                    </p:cNvPr>
                    <p:cNvPicPr>
                      <a:picLocks noChangeAspect="1"/>
                    </p:cNvPicPr>
                    <p:nvPr/>
                  </p:nvPicPr>
                  <p:blipFill>
                    <a:blip r:embed="rId4"/>
                    <a:stretch>
                      <a:fillRect/>
                    </a:stretch>
                  </p:blipFill>
                  <p:spPr>
                    <a:xfrm>
                      <a:off x="11029641" y="3542849"/>
                      <a:ext cx="414407" cy="345753"/>
                    </a:xfrm>
                    <a:prstGeom prst="rect">
                      <a:avLst/>
                    </a:prstGeom>
                  </p:spPr>
                </p:pic>
                <p:pic>
                  <p:nvPicPr>
                    <p:cNvPr id="72" name="Picture 71">
                      <a:extLst>
                        <a:ext uri="{FF2B5EF4-FFF2-40B4-BE49-F238E27FC236}">
                          <a16:creationId xmlns:a16="http://schemas.microsoft.com/office/drawing/2014/main" id="{79C6B374-CD8F-43A5-B9C3-E51C37439611}"/>
                        </a:ext>
                      </a:extLst>
                    </p:cNvPr>
                    <p:cNvPicPr>
                      <a:picLocks noChangeAspect="1"/>
                    </p:cNvPicPr>
                    <p:nvPr/>
                  </p:nvPicPr>
                  <p:blipFill>
                    <a:blip r:embed="rId4"/>
                    <a:stretch>
                      <a:fillRect/>
                    </a:stretch>
                  </p:blipFill>
                  <p:spPr>
                    <a:xfrm>
                      <a:off x="11192385" y="3556286"/>
                      <a:ext cx="414407" cy="345753"/>
                    </a:xfrm>
                    <a:prstGeom prst="rect">
                      <a:avLst/>
                    </a:prstGeom>
                  </p:spPr>
                </p:pic>
                <p:pic>
                  <p:nvPicPr>
                    <p:cNvPr id="73" name="Picture 72">
                      <a:extLst>
                        <a:ext uri="{FF2B5EF4-FFF2-40B4-BE49-F238E27FC236}">
                          <a16:creationId xmlns:a16="http://schemas.microsoft.com/office/drawing/2014/main" id="{01DB1186-26D8-4AEA-85C9-B22E3FCE2F39}"/>
                        </a:ext>
                      </a:extLst>
                    </p:cNvPr>
                    <p:cNvPicPr>
                      <a:picLocks noChangeAspect="1"/>
                    </p:cNvPicPr>
                    <p:nvPr/>
                  </p:nvPicPr>
                  <p:blipFill>
                    <a:blip r:embed="rId4"/>
                    <a:stretch>
                      <a:fillRect/>
                    </a:stretch>
                  </p:blipFill>
                  <p:spPr>
                    <a:xfrm>
                      <a:off x="11362518" y="3562025"/>
                      <a:ext cx="414407" cy="345753"/>
                    </a:xfrm>
                    <a:prstGeom prst="rect">
                      <a:avLst/>
                    </a:prstGeom>
                  </p:spPr>
                </p:pic>
                <p:pic>
                  <p:nvPicPr>
                    <p:cNvPr id="74" name="Picture 73">
                      <a:extLst>
                        <a:ext uri="{FF2B5EF4-FFF2-40B4-BE49-F238E27FC236}">
                          <a16:creationId xmlns:a16="http://schemas.microsoft.com/office/drawing/2014/main" id="{ACBEFFF3-CBD1-46B8-BDDE-A493F1C987C1}"/>
                        </a:ext>
                      </a:extLst>
                    </p:cNvPr>
                    <p:cNvPicPr>
                      <a:picLocks noChangeAspect="1"/>
                    </p:cNvPicPr>
                    <p:nvPr/>
                  </p:nvPicPr>
                  <p:blipFill>
                    <a:blip r:embed="rId4"/>
                    <a:stretch>
                      <a:fillRect/>
                    </a:stretch>
                  </p:blipFill>
                  <p:spPr>
                    <a:xfrm>
                      <a:off x="11514341" y="3556285"/>
                      <a:ext cx="414407" cy="345753"/>
                    </a:xfrm>
                    <a:prstGeom prst="rect">
                      <a:avLst/>
                    </a:prstGeom>
                  </p:spPr>
                </p:pic>
                <p:sp>
                  <p:nvSpPr>
                    <p:cNvPr id="51" name="Rectangle 50">
                      <a:extLst>
                        <a:ext uri="{FF2B5EF4-FFF2-40B4-BE49-F238E27FC236}">
                          <a16:creationId xmlns:a16="http://schemas.microsoft.com/office/drawing/2014/main" id="{3E1950F0-6622-468D-BF2D-1128AA50DFAE}"/>
                        </a:ext>
                      </a:extLst>
                    </p:cNvPr>
                    <p:cNvSpPr/>
                    <p:nvPr/>
                  </p:nvSpPr>
                  <p:spPr>
                    <a:xfrm rot="254832">
                      <a:off x="7072069" y="3400894"/>
                      <a:ext cx="4803982" cy="334152"/>
                    </a:xfrm>
                    <a:custGeom>
                      <a:avLst/>
                      <a:gdLst>
                        <a:gd name="connsiteX0" fmla="*/ 0 w 4800219"/>
                        <a:gd name="connsiteY0" fmla="*/ 0 h 265189"/>
                        <a:gd name="connsiteX1" fmla="*/ 4800219 w 4800219"/>
                        <a:gd name="connsiteY1" fmla="*/ 0 h 265189"/>
                        <a:gd name="connsiteX2" fmla="*/ 4800219 w 4800219"/>
                        <a:gd name="connsiteY2" fmla="*/ 265189 h 265189"/>
                        <a:gd name="connsiteX3" fmla="*/ 0 w 4800219"/>
                        <a:gd name="connsiteY3" fmla="*/ 265189 h 265189"/>
                        <a:gd name="connsiteX4" fmla="*/ 0 w 4800219"/>
                        <a:gd name="connsiteY4" fmla="*/ 0 h 265189"/>
                        <a:gd name="connsiteX0" fmla="*/ 0 w 4800219"/>
                        <a:gd name="connsiteY0" fmla="*/ 0 h 334152"/>
                        <a:gd name="connsiteX1" fmla="*/ 4800219 w 4800219"/>
                        <a:gd name="connsiteY1" fmla="*/ 0 h 334152"/>
                        <a:gd name="connsiteX2" fmla="*/ 4800219 w 4800219"/>
                        <a:gd name="connsiteY2" fmla="*/ 265189 h 334152"/>
                        <a:gd name="connsiteX3" fmla="*/ 4534912 w 4800219"/>
                        <a:gd name="connsiteY3" fmla="*/ 334152 h 334152"/>
                        <a:gd name="connsiteX4" fmla="*/ 0 w 4800219"/>
                        <a:gd name="connsiteY4" fmla="*/ 265189 h 334152"/>
                        <a:gd name="connsiteX5" fmla="*/ 0 w 4800219"/>
                        <a:gd name="connsiteY5"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0 w 4803982"/>
                        <a:gd name="connsiteY4" fmla="*/ 265189 h 334152"/>
                        <a:gd name="connsiteX5" fmla="*/ 0 w 4803982"/>
                        <a:gd name="connsiteY5"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58705 w 4803982"/>
                        <a:gd name="connsiteY4" fmla="*/ 273947 h 334152"/>
                        <a:gd name="connsiteX5" fmla="*/ 0 w 4803982"/>
                        <a:gd name="connsiteY5" fmla="*/ 265189 h 334152"/>
                        <a:gd name="connsiteX6" fmla="*/ 0 w 4803982"/>
                        <a:gd name="connsiteY6"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58705 w 4803982"/>
                        <a:gd name="connsiteY4" fmla="*/ 273947 h 334152"/>
                        <a:gd name="connsiteX5" fmla="*/ 612170 w 4803982"/>
                        <a:gd name="connsiteY5" fmla="*/ 243419 h 334152"/>
                        <a:gd name="connsiteX6" fmla="*/ 0 w 4803982"/>
                        <a:gd name="connsiteY6" fmla="*/ 265189 h 334152"/>
                        <a:gd name="connsiteX7" fmla="*/ 0 w 4803982"/>
                        <a:gd name="connsiteY7"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58705 w 4803982"/>
                        <a:gd name="connsiteY4" fmla="*/ 273947 h 334152"/>
                        <a:gd name="connsiteX5" fmla="*/ 612170 w 4803982"/>
                        <a:gd name="connsiteY5" fmla="*/ 243419 h 334152"/>
                        <a:gd name="connsiteX6" fmla="*/ 50190 w 4803982"/>
                        <a:gd name="connsiteY6" fmla="*/ 255094 h 334152"/>
                        <a:gd name="connsiteX7" fmla="*/ 0 w 4803982"/>
                        <a:gd name="connsiteY7"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1677232 w 4803982"/>
                        <a:gd name="connsiteY4" fmla="*/ 266204 h 334152"/>
                        <a:gd name="connsiteX5" fmla="*/ 612170 w 4803982"/>
                        <a:gd name="connsiteY5" fmla="*/ 243419 h 334152"/>
                        <a:gd name="connsiteX6" fmla="*/ 50190 w 4803982"/>
                        <a:gd name="connsiteY6" fmla="*/ 255094 h 334152"/>
                        <a:gd name="connsiteX7" fmla="*/ 0 w 4803982"/>
                        <a:gd name="connsiteY7" fmla="*/ 0 h 334152"/>
                        <a:gd name="connsiteX0" fmla="*/ 0 w 4803982"/>
                        <a:gd name="connsiteY0" fmla="*/ 0 h 334152"/>
                        <a:gd name="connsiteX1" fmla="*/ 4800219 w 4803982"/>
                        <a:gd name="connsiteY1" fmla="*/ 0 h 334152"/>
                        <a:gd name="connsiteX2" fmla="*/ 4803982 w 4803982"/>
                        <a:gd name="connsiteY2" fmla="*/ 315849 h 334152"/>
                        <a:gd name="connsiteX3" fmla="*/ 4534912 w 4803982"/>
                        <a:gd name="connsiteY3" fmla="*/ 334152 h 334152"/>
                        <a:gd name="connsiteX4" fmla="*/ 3636377 w 4803982"/>
                        <a:gd name="connsiteY4" fmla="*/ 324470 h 334152"/>
                        <a:gd name="connsiteX5" fmla="*/ 1677232 w 4803982"/>
                        <a:gd name="connsiteY5" fmla="*/ 266204 h 334152"/>
                        <a:gd name="connsiteX6" fmla="*/ 612170 w 4803982"/>
                        <a:gd name="connsiteY6" fmla="*/ 243419 h 334152"/>
                        <a:gd name="connsiteX7" fmla="*/ 50190 w 4803982"/>
                        <a:gd name="connsiteY7" fmla="*/ 255094 h 334152"/>
                        <a:gd name="connsiteX8" fmla="*/ 0 w 4803982"/>
                        <a:gd name="connsiteY8" fmla="*/ 0 h 3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3982" h="334152">
                          <a:moveTo>
                            <a:pt x="0" y="0"/>
                          </a:moveTo>
                          <a:lnTo>
                            <a:pt x="4800219" y="0"/>
                          </a:lnTo>
                          <a:cubicBezTo>
                            <a:pt x="4801473" y="105283"/>
                            <a:pt x="4802728" y="210566"/>
                            <a:pt x="4803982" y="315849"/>
                          </a:cubicBezTo>
                          <a:cubicBezTo>
                            <a:pt x="4718200" y="317414"/>
                            <a:pt x="4620694" y="332587"/>
                            <a:pt x="4534912" y="334152"/>
                          </a:cubicBezTo>
                          <a:cubicBezTo>
                            <a:pt x="4241420" y="326233"/>
                            <a:pt x="3929869" y="332389"/>
                            <a:pt x="3636377" y="324470"/>
                          </a:cubicBezTo>
                          <a:lnTo>
                            <a:pt x="1677232" y="266204"/>
                          </a:lnTo>
                          <a:cubicBezTo>
                            <a:pt x="1333236" y="264158"/>
                            <a:pt x="956166" y="245465"/>
                            <a:pt x="612170" y="243419"/>
                          </a:cubicBezTo>
                          <a:lnTo>
                            <a:pt x="50190" y="255094"/>
                          </a:lnTo>
                          <a:lnTo>
                            <a:pt x="0" y="0"/>
                          </a:lnTo>
                          <a:close/>
                        </a:path>
                      </a:pathLst>
                    </a:cu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7" name="Picture 76">
                    <a:extLst>
                      <a:ext uri="{FF2B5EF4-FFF2-40B4-BE49-F238E27FC236}">
                        <a16:creationId xmlns:a16="http://schemas.microsoft.com/office/drawing/2014/main" id="{7CB80135-AE66-4FB7-825C-DB5733F39511}"/>
                      </a:ext>
                    </a:extLst>
                  </p:cNvPr>
                  <p:cNvPicPr>
                    <a:picLocks noChangeAspect="1"/>
                  </p:cNvPicPr>
                  <p:nvPr/>
                </p:nvPicPr>
                <p:blipFill rotWithShape="1">
                  <a:blip r:embed="rId3"/>
                  <a:srcRect t="2263" r="87195"/>
                  <a:stretch/>
                </p:blipFill>
                <p:spPr>
                  <a:xfrm>
                    <a:off x="5542542" y="2504772"/>
                    <a:ext cx="733544" cy="4322158"/>
                  </a:xfrm>
                  <a:prstGeom prst="rect">
                    <a:avLst/>
                  </a:prstGeom>
                </p:spPr>
              </p:pic>
              <p:cxnSp>
                <p:nvCxnSpPr>
                  <p:cNvPr id="85" name="Straight Connector 84">
                    <a:extLst>
                      <a:ext uri="{FF2B5EF4-FFF2-40B4-BE49-F238E27FC236}">
                        <a16:creationId xmlns:a16="http://schemas.microsoft.com/office/drawing/2014/main" id="{DE72A2C6-9424-4122-97C4-205B9AEEC41E}"/>
                      </a:ext>
                    </a:extLst>
                  </p:cNvPr>
                  <p:cNvCxnSpPr/>
                  <p:nvPr/>
                </p:nvCxnSpPr>
                <p:spPr>
                  <a:xfrm flipH="1">
                    <a:off x="6250675" y="2726519"/>
                    <a:ext cx="8423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Rectangle 98">
                    <a:extLst>
                      <a:ext uri="{FF2B5EF4-FFF2-40B4-BE49-F238E27FC236}">
                        <a16:creationId xmlns:a16="http://schemas.microsoft.com/office/drawing/2014/main" id="{058C2C07-9CA2-4496-AFF4-509613F3F921}"/>
                      </a:ext>
                    </a:extLst>
                  </p:cNvPr>
                  <p:cNvSpPr/>
                  <p:nvPr/>
                </p:nvSpPr>
                <p:spPr>
                  <a:xfrm>
                    <a:off x="6250675" y="3803127"/>
                    <a:ext cx="912015" cy="252008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7" name="Straight Connector 86">
                    <a:extLst>
                      <a:ext uri="{FF2B5EF4-FFF2-40B4-BE49-F238E27FC236}">
                        <a16:creationId xmlns:a16="http://schemas.microsoft.com/office/drawing/2014/main" id="{3CFCBAEC-4DB2-474C-94CE-42B7B699EA34}"/>
                      </a:ext>
                    </a:extLst>
                  </p:cNvPr>
                  <p:cNvCxnSpPr>
                    <a:cxnSpLocks/>
                  </p:cNvCxnSpPr>
                  <p:nvPr/>
                </p:nvCxnSpPr>
                <p:spPr>
                  <a:xfrm flipH="1">
                    <a:off x="6250676" y="6077706"/>
                    <a:ext cx="1406951" cy="0"/>
                  </a:xfrm>
                  <a:prstGeom prst="line">
                    <a:avLst/>
                  </a:prstGeom>
                  <a:ln w="28575">
                    <a:solidFill>
                      <a:srgbClr val="FF8E2D"/>
                    </a:solidFill>
                  </a:ln>
                </p:spPr>
                <p:style>
                  <a:lnRef idx="1">
                    <a:schemeClr val="accent1"/>
                  </a:lnRef>
                  <a:fillRef idx="0">
                    <a:schemeClr val="accent1"/>
                  </a:fillRef>
                  <a:effectRef idx="0">
                    <a:schemeClr val="accent1"/>
                  </a:effectRef>
                  <a:fontRef idx="minor">
                    <a:schemeClr val="tx1"/>
                  </a:fontRef>
                </p:style>
              </p:cxnSp>
            </p:grpSp>
          </p:grpSp>
          <p:cxnSp>
            <p:nvCxnSpPr>
              <p:cNvPr id="88" name="Straight Connector 87">
                <a:extLst>
                  <a:ext uri="{FF2B5EF4-FFF2-40B4-BE49-F238E27FC236}">
                    <a16:creationId xmlns:a16="http://schemas.microsoft.com/office/drawing/2014/main" id="{C6C84DC2-968F-48A8-A380-2B36067F39E7}"/>
                  </a:ext>
                </a:extLst>
              </p:cNvPr>
              <p:cNvCxnSpPr>
                <a:cxnSpLocks/>
              </p:cNvCxnSpPr>
              <p:nvPr/>
            </p:nvCxnSpPr>
            <p:spPr>
              <a:xfrm flipH="1">
                <a:off x="6250675" y="6323210"/>
                <a:ext cx="912015" cy="4483"/>
              </a:xfrm>
              <a:prstGeom prst="line">
                <a:avLst/>
              </a:prstGeom>
              <a:ln w="19050">
                <a:solidFill>
                  <a:srgbClr val="2379B5"/>
                </a:solidFill>
              </a:ln>
            </p:spPr>
            <p:style>
              <a:lnRef idx="1">
                <a:schemeClr val="accent1"/>
              </a:lnRef>
              <a:fillRef idx="0">
                <a:schemeClr val="accent1"/>
              </a:fillRef>
              <a:effectRef idx="0">
                <a:schemeClr val="accent1"/>
              </a:effectRef>
              <a:fontRef idx="minor">
                <a:schemeClr val="tx1"/>
              </a:fontRef>
            </p:style>
          </p:cxnSp>
        </p:grpSp>
        <p:pic>
          <p:nvPicPr>
            <p:cNvPr id="82" name="Picture 81">
              <a:extLst>
                <a:ext uri="{FF2B5EF4-FFF2-40B4-BE49-F238E27FC236}">
                  <a16:creationId xmlns:a16="http://schemas.microsoft.com/office/drawing/2014/main" id="{BA6E129C-1F34-4815-8758-6BCC43F6CABE}"/>
                </a:ext>
              </a:extLst>
            </p:cNvPr>
            <p:cNvPicPr>
              <a:picLocks noChangeAspect="1"/>
            </p:cNvPicPr>
            <p:nvPr/>
          </p:nvPicPr>
          <p:blipFill rotWithShape="1">
            <a:blip r:embed="rId5"/>
            <a:srcRect t="93896"/>
            <a:stretch/>
          </p:blipFill>
          <p:spPr>
            <a:xfrm>
              <a:off x="4836939" y="6518539"/>
              <a:ext cx="7355061" cy="345031"/>
            </a:xfrm>
            <a:prstGeom prst="rect">
              <a:avLst/>
            </a:prstGeom>
          </p:spPr>
        </p:pic>
      </p:grpSp>
      <p:grpSp>
        <p:nvGrpSpPr>
          <p:cNvPr id="6" name="Group 5">
            <a:extLst>
              <a:ext uri="{FF2B5EF4-FFF2-40B4-BE49-F238E27FC236}">
                <a16:creationId xmlns:a16="http://schemas.microsoft.com/office/drawing/2014/main" id="{15839E36-4B3F-42EF-89A0-75781F9F29A5}"/>
              </a:ext>
            </a:extLst>
          </p:cNvPr>
          <p:cNvGrpSpPr/>
          <p:nvPr/>
        </p:nvGrpSpPr>
        <p:grpSpPr>
          <a:xfrm>
            <a:off x="0" y="-28801"/>
            <a:ext cx="12164991" cy="504023"/>
            <a:chOff x="0" y="-28801"/>
            <a:chExt cx="12164991" cy="504023"/>
          </a:xfrm>
        </p:grpSpPr>
        <p:grpSp>
          <p:nvGrpSpPr>
            <p:cNvPr id="7" name="Group 6">
              <a:extLst>
                <a:ext uri="{FF2B5EF4-FFF2-40B4-BE49-F238E27FC236}">
                  <a16:creationId xmlns:a16="http://schemas.microsoft.com/office/drawing/2014/main" id="{DB5AD727-DD4F-44BE-A8FC-CC727ABC12E8}"/>
                </a:ext>
              </a:extLst>
            </p:cNvPr>
            <p:cNvGrpSpPr/>
            <p:nvPr/>
          </p:nvGrpSpPr>
          <p:grpSpPr>
            <a:xfrm>
              <a:off x="0" y="-28801"/>
              <a:ext cx="12164991" cy="473156"/>
              <a:chOff x="0" y="-28801"/>
              <a:chExt cx="12164991" cy="473156"/>
            </a:xfrm>
          </p:grpSpPr>
          <p:sp>
            <p:nvSpPr>
              <p:cNvPr id="9" name="TextBox 8">
                <a:extLst>
                  <a:ext uri="{FF2B5EF4-FFF2-40B4-BE49-F238E27FC236}">
                    <a16:creationId xmlns:a16="http://schemas.microsoft.com/office/drawing/2014/main" id="{9117BB34-61BF-4810-BA95-CF32CC844D66}"/>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11" name="TextBox 10">
                <a:extLst>
                  <a:ext uri="{FF2B5EF4-FFF2-40B4-BE49-F238E27FC236}">
                    <a16:creationId xmlns:a16="http://schemas.microsoft.com/office/drawing/2014/main" id="{61F291E8-1348-42ED-976F-4A6554CA153B}"/>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2" name="TextBox 11">
                <a:extLst>
                  <a:ext uri="{FF2B5EF4-FFF2-40B4-BE49-F238E27FC236}">
                    <a16:creationId xmlns:a16="http://schemas.microsoft.com/office/drawing/2014/main" id="{662BD89C-B25E-4331-A11C-4A90B5863E9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3" name="TextBox 12">
                <a:extLst>
                  <a:ext uri="{FF2B5EF4-FFF2-40B4-BE49-F238E27FC236}">
                    <a16:creationId xmlns:a16="http://schemas.microsoft.com/office/drawing/2014/main" id="{F5FF1A76-BD97-49C0-BCAC-034BDADFE9F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8" name="Rectangle 7">
              <a:extLst>
                <a:ext uri="{FF2B5EF4-FFF2-40B4-BE49-F238E27FC236}">
                  <a16:creationId xmlns:a16="http://schemas.microsoft.com/office/drawing/2014/main" id="{C9403FD9-BF0D-4EE7-9284-FD85E8F95DA0}"/>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extBox 13">
            <a:extLst>
              <a:ext uri="{FF2B5EF4-FFF2-40B4-BE49-F238E27FC236}">
                <a16:creationId xmlns:a16="http://schemas.microsoft.com/office/drawing/2014/main" id="{D6EA58E5-E08A-4E18-967E-5D29AAFD1C6E}"/>
              </a:ext>
            </a:extLst>
          </p:cNvPr>
          <p:cNvSpPr txBox="1"/>
          <p:nvPr/>
        </p:nvSpPr>
        <p:spPr>
          <a:xfrm>
            <a:off x="210412" y="2085228"/>
            <a:ext cx="4364112" cy="3108543"/>
          </a:xfrm>
          <a:prstGeom prst="rect">
            <a:avLst/>
          </a:prstGeom>
          <a:noFill/>
        </p:spPr>
        <p:txBody>
          <a:bodyPr wrap="square" rtlCol="0">
            <a:spAutoFit/>
          </a:bodyPr>
          <a:lstStyle/>
          <a:p>
            <a:pPr marL="457200" indent="-457200">
              <a:buFont typeface="+mj-lt"/>
              <a:buAutoNum type="arabicPeriod" startAt="2"/>
            </a:pPr>
            <a:r>
              <a:rPr lang="en-US" sz="2800" dirty="0"/>
              <a:t>Model outputs are based on a system of equations that uses your inputs.</a:t>
            </a:r>
          </a:p>
          <a:p>
            <a:pPr marL="914400" lvl="1" indent="-457200">
              <a:buFont typeface="Arial" panose="020B0604020202020204" pitchFamily="34" charset="0"/>
              <a:buChar char="•"/>
            </a:pPr>
            <a:r>
              <a:rPr lang="en-US" sz="2800" dirty="0"/>
              <a:t>They are equivalent to the dependent variables of an experiment!</a:t>
            </a:r>
          </a:p>
        </p:txBody>
      </p:sp>
      <p:sp>
        <p:nvSpPr>
          <p:cNvPr id="108" name="TextBox 107">
            <a:extLst>
              <a:ext uri="{FF2B5EF4-FFF2-40B4-BE49-F238E27FC236}">
                <a16:creationId xmlns:a16="http://schemas.microsoft.com/office/drawing/2014/main" id="{15ADC737-4F6C-4779-AD77-A35D980EAE92}"/>
              </a:ext>
            </a:extLst>
          </p:cNvPr>
          <p:cNvSpPr txBox="1"/>
          <p:nvPr/>
        </p:nvSpPr>
        <p:spPr>
          <a:xfrm>
            <a:off x="226351" y="713234"/>
            <a:ext cx="6990877" cy="523220"/>
          </a:xfrm>
          <a:prstGeom prst="rect">
            <a:avLst/>
          </a:prstGeom>
          <a:noFill/>
        </p:spPr>
        <p:txBody>
          <a:bodyPr wrap="square" rtlCol="0">
            <a:spAutoFit/>
          </a:bodyPr>
          <a:lstStyle/>
          <a:p>
            <a:pPr marL="457200" indent="-457200">
              <a:buAutoNum type="arabicPeriod"/>
            </a:pPr>
            <a:r>
              <a:rPr lang="en-US" sz="2800" dirty="0"/>
              <a:t>Model inputs are what you control</a:t>
            </a:r>
          </a:p>
        </p:txBody>
      </p:sp>
      <p:sp>
        <p:nvSpPr>
          <p:cNvPr id="110" name="TextBox 109">
            <a:extLst>
              <a:ext uri="{FF2B5EF4-FFF2-40B4-BE49-F238E27FC236}">
                <a16:creationId xmlns:a16="http://schemas.microsoft.com/office/drawing/2014/main" id="{3187530B-ACB8-427B-8A96-CC045DC1DB6B}"/>
              </a:ext>
            </a:extLst>
          </p:cNvPr>
          <p:cNvSpPr txBox="1"/>
          <p:nvPr/>
        </p:nvSpPr>
        <p:spPr>
          <a:xfrm>
            <a:off x="2525925" y="-2880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81" name="Rectangle 80">
            <a:extLst>
              <a:ext uri="{FF2B5EF4-FFF2-40B4-BE49-F238E27FC236}">
                <a16:creationId xmlns:a16="http://schemas.microsoft.com/office/drawing/2014/main" id="{677D855B-A3CD-4FDC-A254-8DC7C2973575}"/>
              </a:ext>
            </a:extLst>
          </p:cNvPr>
          <p:cNvSpPr/>
          <p:nvPr/>
        </p:nvSpPr>
        <p:spPr>
          <a:xfrm>
            <a:off x="7059353" y="3558542"/>
            <a:ext cx="4697673" cy="3046988"/>
          </a:xfrm>
          <a:prstGeom prst="rect">
            <a:avLst/>
          </a:prstGeom>
        </p:spPr>
        <p:txBody>
          <a:bodyPr wrap="square">
            <a:spAutoFit/>
          </a:bodyPr>
          <a:lstStyle/>
          <a:p>
            <a:r>
              <a:rPr lang="en-US" sz="2400" dirty="0">
                <a:solidFill>
                  <a:srgbClr val="FF0000"/>
                </a:solidFill>
              </a:rPr>
              <a:t>How has the salt marsh elevation profile changed over 50 years?</a:t>
            </a:r>
          </a:p>
          <a:p>
            <a:endParaRPr lang="en-US" sz="2400" dirty="0">
              <a:solidFill>
                <a:srgbClr val="FF0000"/>
              </a:solidFill>
            </a:endParaRPr>
          </a:p>
          <a:p>
            <a:r>
              <a:rPr lang="en-US" sz="2400" dirty="0">
                <a:solidFill>
                  <a:schemeClr val="accent1">
                    <a:lumMod val="75000"/>
                  </a:schemeClr>
                </a:solidFill>
              </a:rPr>
              <a:t>It has been eroded (its edge has moved inland and the marsh has narrowed) AND it has grown taller AND it has flattened.</a:t>
            </a:r>
          </a:p>
          <a:p>
            <a:endParaRPr lang="en-US" sz="2400" dirty="0">
              <a:solidFill>
                <a:srgbClr val="FF0000"/>
              </a:solidFill>
            </a:endParaRPr>
          </a:p>
        </p:txBody>
      </p:sp>
    </p:spTree>
    <p:extLst>
      <p:ext uri="{BB962C8B-B14F-4D97-AF65-F5344CB8AC3E}">
        <p14:creationId xmlns:p14="http://schemas.microsoft.com/office/powerpoint/2010/main" val="4034660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9B592763-56AF-47B5-B631-EAA69F41B1DD}"/>
              </a:ext>
            </a:extLst>
          </p:cNvPr>
          <p:cNvGrpSpPr/>
          <p:nvPr/>
        </p:nvGrpSpPr>
        <p:grpSpPr>
          <a:xfrm>
            <a:off x="6120181" y="712013"/>
            <a:ext cx="5972175" cy="6145987"/>
            <a:chOff x="3109912" y="221298"/>
            <a:chExt cx="5972175" cy="6145987"/>
          </a:xfrm>
        </p:grpSpPr>
        <p:sp>
          <p:nvSpPr>
            <p:cNvPr id="9" name="Text Box 19">
              <a:extLst>
                <a:ext uri="{FF2B5EF4-FFF2-40B4-BE49-F238E27FC236}">
                  <a16:creationId xmlns:a16="http://schemas.microsoft.com/office/drawing/2014/main" id="{AEA51271-83DA-48A9-A51C-0E6AAE3D896E}"/>
                </a:ext>
              </a:extLst>
            </p:cNvPr>
            <p:cNvSpPr txBox="1"/>
            <p:nvPr/>
          </p:nvSpPr>
          <p:spPr>
            <a:xfrm>
              <a:off x="3204529" y="5883512"/>
              <a:ext cx="5596826" cy="483773"/>
            </a:xfrm>
            <a:prstGeom prst="rect">
              <a:avLst/>
            </a:prstGeom>
            <a:solidFill>
              <a:srgbClr val="09ADF7">
                <a:alpha val="902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Image credit: modified from Kiss Veronica, under Creative Commons Attribution-Share Alike 4.0 International license</a:t>
              </a:r>
            </a:p>
          </p:txBody>
        </p:sp>
        <p:grpSp>
          <p:nvGrpSpPr>
            <p:cNvPr id="5" name="Group 4">
              <a:extLst>
                <a:ext uri="{FF2B5EF4-FFF2-40B4-BE49-F238E27FC236}">
                  <a16:creationId xmlns:a16="http://schemas.microsoft.com/office/drawing/2014/main" id="{799C6BF2-0B03-43C2-A76E-ED04882CCF86}"/>
                </a:ext>
              </a:extLst>
            </p:cNvPr>
            <p:cNvGrpSpPr/>
            <p:nvPr/>
          </p:nvGrpSpPr>
          <p:grpSpPr>
            <a:xfrm>
              <a:off x="3109912" y="2831914"/>
              <a:ext cx="5972175" cy="3079672"/>
              <a:chOff x="-1985963" y="689018"/>
              <a:chExt cx="5972175" cy="3079750"/>
            </a:xfrm>
          </p:grpSpPr>
          <p:pic>
            <p:nvPicPr>
              <p:cNvPr id="6" name="Picture 5" descr="https://upload.wikimedia.org/wikipedia/commons/0/0c/Tengeri_k%C3%B6rnyezet.png">
                <a:extLst>
                  <a:ext uri="{FF2B5EF4-FFF2-40B4-BE49-F238E27FC236}">
                    <a16:creationId xmlns:a16="http://schemas.microsoft.com/office/drawing/2014/main" id="{29C08304-4543-42EF-A2EF-9E3687413A7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5963" y="689018"/>
                <a:ext cx="5972175" cy="3079750"/>
              </a:xfrm>
              <a:prstGeom prst="rect">
                <a:avLst/>
              </a:prstGeom>
              <a:noFill/>
              <a:ln>
                <a:noFill/>
              </a:ln>
            </p:spPr>
          </p:pic>
          <p:sp>
            <p:nvSpPr>
              <p:cNvPr id="7" name="Text Box 23">
                <a:extLst>
                  <a:ext uri="{FF2B5EF4-FFF2-40B4-BE49-F238E27FC236}">
                    <a16:creationId xmlns:a16="http://schemas.microsoft.com/office/drawing/2014/main" id="{08CCFEB3-FA6E-4CB7-8551-883C6E46C425}"/>
                  </a:ext>
                </a:extLst>
              </p:cNvPr>
              <p:cNvSpPr txBox="1"/>
              <p:nvPr/>
            </p:nvSpPr>
            <p:spPr>
              <a:xfrm>
                <a:off x="-1398954" y="2484187"/>
                <a:ext cx="882650" cy="679450"/>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Kelps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Mangroves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Salt Marshes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Seagrasses</a:t>
                </a:r>
                <a:endParaRPr lang="en-US" sz="1100" dirty="0">
                  <a:effectLst/>
                  <a:latin typeface="Arial" panose="020B0604020202020204" pitchFamily="34" charset="0"/>
                  <a:ea typeface="Arial" panose="020B0604020202020204" pitchFamily="34" charset="0"/>
                </a:endParaRPr>
              </a:p>
            </p:txBody>
          </p:sp>
        </p:grpSp>
        <p:cxnSp>
          <p:nvCxnSpPr>
            <p:cNvPr id="12" name="Straight Connector 11">
              <a:extLst>
                <a:ext uri="{FF2B5EF4-FFF2-40B4-BE49-F238E27FC236}">
                  <a16:creationId xmlns:a16="http://schemas.microsoft.com/office/drawing/2014/main" id="{526A580E-D691-42ED-9F7D-A4B73C77F058}"/>
                </a:ext>
              </a:extLst>
            </p:cNvPr>
            <p:cNvCxnSpPr>
              <a:cxnSpLocks/>
            </p:cNvCxnSpPr>
            <p:nvPr/>
          </p:nvCxnSpPr>
          <p:spPr>
            <a:xfrm flipV="1">
              <a:off x="3923123" y="252828"/>
              <a:ext cx="1097734" cy="3166688"/>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sp>
          <p:nvSpPr>
            <p:cNvPr id="11" name="Rectangle 10">
              <a:extLst>
                <a:ext uri="{FF2B5EF4-FFF2-40B4-BE49-F238E27FC236}">
                  <a16:creationId xmlns:a16="http://schemas.microsoft.com/office/drawing/2014/main" id="{44931C17-90DB-425C-AB4B-ABE7AC8BF511}"/>
                </a:ext>
              </a:extLst>
            </p:cNvPr>
            <p:cNvSpPr/>
            <p:nvPr/>
          </p:nvSpPr>
          <p:spPr>
            <a:xfrm>
              <a:off x="3923123" y="3419516"/>
              <a:ext cx="979803" cy="534846"/>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21" name="Straight Connector 20">
              <a:extLst>
                <a:ext uri="{FF2B5EF4-FFF2-40B4-BE49-F238E27FC236}">
                  <a16:creationId xmlns:a16="http://schemas.microsoft.com/office/drawing/2014/main" id="{39EC8BE3-3F1A-45DB-8309-2C653E51ED78}"/>
                </a:ext>
              </a:extLst>
            </p:cNvPr>
            <p:cNvCxnSpPr>
              <a:cxnSpLocks/>
            </p:cNvCxnSpPr>
            <p:nvPr/>
          </p:nvCxnSpPr>
          <p:spPr>
            <a:xfrm flipV="1">
              <a:off x="4876689" y="2911725"/>
              <a:ext cx="3917021" cy="104224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grpSp>
          <p:nvGrpSpPr>
            <p:cNvPr id="22" name="Group 21">
              <a:extLst>
                <a:ext uri="{FF2B5EF4-FFF2-40B4-BE49-F238E27FC236}">
                  <a16:creationId xmlns:a16="http://schemas.microsoft.com/office/drawing/2014/main" id="{EB6BC007-FF33-49E8-AD80-E587100E0BA2}"/>
                </a:ext>
              </a:extLst>
            </p:cNvPr>
            <p:cNvGrpSpPr/>
            <p:nvPr/>
          </p:nvGrpSpPr>
          <p:grpSpPr>
            <a:xfrm>
              <a:off x="5012285" y="221298"/>
              <a:ext cx="3781425" cy="2690427"/>
              <a:chOff x="5012285" y="221298"/>
              <a:chExt cx="3781425" cy="2690427"/>
            </a:xfrm>
          </p:grpSpPr>
          <p:pic>
            <p:nvPicPr>
              <p:cNvPr id="4" name="Picture 3" descr="https://upload.wikimedia.org/wikipedia/commons/0/0c/Tengeri_k%C3%B6rnyezet.png">
                <a:extLst>
                  <a:ext uri="{FF2B5EF4-FFF2-40B4-BE49-F238E27FC236}">
                    <a16:creationId xmlns:a16="http://schemas.microsoft.com/office/drawing/2014/main" id="{2D539780-E983-4603-8685-27E80D43E2B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243" t="19227" r="69114" b="57813"/>
              <a:stretch/>
            </p:blipFill>
            <p:spPr bwMode="auto">
              <a:xfrm>
                <a:off x="5012285" y="221298"/>
                <a:ext cx="3781425" cy="2690427"/>
              </a:xfrm>
              <a:prstGeom prst="rect">
                <a:avLst/>
              </a:prstGeom>
              <a:noFill/>
              <a:ln>
                <a:solidFill>
                  <a:schemeClr val="tx1"/>
                </a:solidFill>
              </a:ln>
              <a:extLst>
                <a:ext uri="{53640926-AAD7-44D8-BBD7-CCE9431645EC}">
                  <a14:shadowObscured xmlns:a14="http://schemas.microsoft.com/office/drawing/2010/main"/>
                </a:ext>
              </a:extLst>
            </p:spPr>
          </p:pic>
          <p:sp>
            <p:nvSpPr>
              <p:cNvPr id="10" name="Text Box 5">
                <a:extLst>
                  <a:ext uri="{FF2B5EF4-FFF2-40B4-BE49-F238E27FC236}">
                    <a16:creationId xmlns:a16="http://schemas.microsoft.com/office/drawing/2014/main" id="{FBA652CF-73AB-4A50-9558-A655EB23A373}"/>
                  </a:ext>
                </a:extLst>
              </p:cNvPr>
              <p:cNvSpPr txBox="1"/>
              <p:nvPr/>
            </p:nvSpPr>
            <p:spPr>
              <a:xfrm>
                <a:off x="6120181" y="1175229"/>
                <a:ext cx="1291198" cy="365609"/>
              </a:xfrm>
              <a:prstGeom prst="rect">
                <a:avLst/>
              </a:prstGeom>
              <a:solidFill>
                <a:srgbClr val="B4B4B4"/>
              </a:solid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UNITED STATES</a:t>
                </a:r>
              </a:p>
            </p:txBody>
          </p:sp>
          <p:sp>
            <p:nvSpPr>
              <p:cNvPr id="13" name="5-Point Star 10">
                <a:extLst>
                  <a:ext uri="{FF2B5EF4-FFF2-40B4-BE49-F238E27FC236}">
                    <a16:creationId xmlns:a16="http://schemas.microsoft.com/office/drawing/2014/main" id="{35941957-23E4-4F49-AB28-886EEED84F2D}"/>
                  </a:ext>
                </a:extLst>
              </p:cNvPr>
              <p:cNvSpPr/>
              <p:nvPr/>
            </p:nvSpPr>
            <p:spPr>
              <a:xfrm>
                <a:off x="5084774" y="931326"/>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5-Point Star 11">
                <a:extLst>
                  <a:ext uri="{FF2B5EF4-FFF2-40B4-BE49-F238E27FC236}">
                    <a16:creationId xmlns:a16="http://schemas.microsoft.com/office/drawing/2014/main" id="{FA2D38AE-4148-4E47-AA96-DF21EBB64D0E}"/>
                  </a:ext>
                </a:extLst>
              </p:cNvPr>
              <p:cNvSpPr/>
              <p:nvPr/>
            </p:nvSpPr>
            <p:spPr>
              <a:xfrm>
                <a:off x="7712027" y="1333437"/>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5" name="5-Point Star 12">
                <a:extLst>
                  <a:ext uri="{FF2B5EF4-FFF2-40B4-BE49-F238E27FC236}">
                    <a16:creationId xmlns:a16="http://schemas.microsoft.com/office/drawing/2014/main" id="{6988A8DF-2A91-4295-96D0-9288158D98F5}"/>
                  </a:ext>
                </a:extLst>
              </p:cNvPr>
              <p:cNvSpPr/>
              <p:nvPr/>
            </p:nvSpPr>
            <p:spPr>
              <a:xfrm>
                <a:off x="6854743" y="1635578"/>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6" name="5-Point Star 13">
                <a:extLst>
                  <a:ext uri="{FF2B5EF4-FFF2-40B4-BE49-F238E27FC236}">
                    <a16:creationId xmlns:a16="http://schemas.microsoft.com/office/drawing/2014/main" id="{F37695F4-3CDB-4533-8A7C-3143D22EA4A0}"/>
                  </a:ext>
                </a:extLst>
              </p:cNvPr>
              <p:cNvSpPr/>
              <p:nvPr/>
            </p:nvSpPr>
            <p:spPr>
              <a:xfrm>
                <a:off x="8050340" y="972803"/>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7" name="Text Box 14">
                <a:extLst>
                  <a:ext uri="{FF2B5EF4-FFF2-40B4-BE49-F238E27FC236}">
                    <a16:creationId xmlns:a16="http://schemas.microsoft.com/office/drawing/2014/main" id="{6C479273-8FB9-467E-8A57-3C026F4B2CB7}"/>
                  </a:ext>
                </a:extLst>
              </p:cNvPr>
              <p:cNvSpPr txBox="1"/>
              <p:nvPr/>
            </p:nvSpPr>
            <p:spPr>
              <a:xfrm>
                <a:off x="5169156" y="1005908"/>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1</a:t>
                </a:r>
              </a:p>
            </p:txBody>
          </p:sp>
          <p:sp>
            <p:nvSpPr>
              <p:cNvPr id="18" name="Text Box 15">
                <a:extLst>
                  <a:ext uri="{FF2B5EF4-FFF2-40B4-BE49-F238E27FC236}">
                    <a16:creationId xmlns:a16="http://schemas.microsoft.com/office/drawing/2014/main" id="{BB159876-1872-44B8-A8D4-D687C572F346}"/>
                  </a:ext>
                </a:extLst>
              </p:cNvPr>
              <p:cNvSpPr txBox="1"/>
              <p:nvPr/>
            </p:nvSpPr>
            <p:spPr>
              <a:xfrm>
                <a:off x="7807988" y="140631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3</a:t>
                </a:r>
              </a:p>
            </p:txBody>
          </p:sp>
          <p:sp>
            <p:nvSpPr>
              <p:cNvPr id="19" name="Text Box 16">
                <a:extLst>
                  <a:ext uri="{FF2B5EF4-FFF2-40B4-BE49-F238E27FC236}">
                    <a16:creationId xmlns:a16="http://schemas.microsoft.com/office/drawing/2014/main" id="{9D1B03A8-82CD-4698-9067-F41FABC0E597}"/>
                  </a:ext>
                </a:extLst>
              </p:cNvPr>
              <p:cNvSpPr txBox="1"/>
              <p:nvPr/>
            </p:nvSpPr>
            <p:spPr>
              <a:xfrm>
                <a:off x="6944361" y="1724441"/>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2</a:t>
                </a:r>
              </a:p>
            </p:txBody>
          </p:sp>
          <p:sp>
            <p:nvSpPr>
              <p:cNvPr id="20" name="Text Box 17">
                <a:extLst>
                  <a:ext uri="{FF2B5EF4-FFF2-40B4-BE49-F238E27FC236}">
                    <a16:creationId xmlns:a16="http://schemas.microsoft.com/office/drawing/2014/main" id="{9AC628EC-A5E0-4BCE-9CF8-8DB7DCD96740}"/>
                  </a:ext>
                </a:extLst>
              </p:cNvPr>
              <p:cNvSpPr txBox="1"/>
              <p:nvPr/>
            </p:nvSpPr>
            <p:spPr>
              <a:xfrm>
                <a:off x="8138953" y="104738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4</a:t>
                </a:r>
              </a:p>
            </p:txBody>
          </p:sp>
        </p:grpSp>
      </p:grpSp>
      <p:grpSp>
        <p:nvGrpSpPr>
          <p:cNvPr id="23" name="Group 22">
            <a:extLst>
              <a:ext uri="{FF2B5EF4-FFF2-40B4-BE49-F238E27FC236}">
                <a16:creationId xmlns:a16="http://schemas.microsoft.com/office/drawing/2014/main" id="{1A8648B2-6002-434C-B8CF-F1314EDD1921}"/>
              </a:ext>
            </a:extLst>
          </p:cNvPr>
          <p:cNvGrpSpPr/>
          <p:nvPr/>
        </p:nvGrpSpPr>
        <p:grpSpPr>
          <a:xfrm>
            <a:off x="0" y="-28892"/>
            <a:ext cx="12210227" cy="504114"/>
            <a:chOff x="0" y="-28892"/>
            <a:chExt cx="12210227" cy="504114"/>
          </a:xfrm>
        </p:grpSpPr>
        <p:grpSp>
          <p:nvGrpSpPr>
            <p:cNvPr id="24" name="Group 23">
              <a:extLst>
                <a:ext uri="{FF2B5EF4-FFF2-40B4-BE49-F238E27FC236}">
                  <a16:creationId xmlns:a16="http://schemas.microsoft.com/office/drawing/2014/main" id="{E95883A8-7BC9-4BAF-AD9A-1FA0A0BC975F}"/>
                </a:ext>
              </a:extLst>
            </p:cNvPr>
            <p:cNvGrpSpPr/>
            <p:nvPr/>
          </p:nvGrpSpPr>
          <p:grpSpPr>
            <a:xfrm>
              <a:off x="0" y="-28892"/>
              <a:ext cx="12164991" cy="473247"/>
              <a:chOff x="0" y="-28892"/>
              <a:chExt cx="12164991" cy="473247"/>
            </a:xfrm>
          </p:grpSpPr>
          <p:sp>
            <p:nvSpPr>
              <p:cNvPr id="28" name="TextBox 27">
                <a:extLst>
                  <a:ext uri="{FF2B5EF4-FFF2-40B4-BE49-F238E27FC236}">
                    <a16:creationId xmlns:a16="http://schemas.microsoft.com/office/drawing/2014/main" id="{8086676A-B1C1-4AFE-971C-7FBD5037014E}"/>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29" name="TextBox 28">
                <a:extLst>
                  <a:ext uri="{FF2B5EF4-FFF2-40B4-BE49-F238E27FC236}">
                    <a16:creationId xmlns:a16="http://schemas.microsoft.com/office/drawing/2014/main" id="{117137AE-1B8F-4314-A3D7-0E71683DC3D9}"/>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30" name="TextBox 29">
                <a:extLst>
                  <a:ext uri="{FF2B5EF4-FFF2-40B4-BE49-F238E27FC236}">
                    <a16:creationId xmlns:a16="http://schemas.microsoft.com/office/drawing/2014/main" id="{F8C87854-DD41-45F3-8526-BB20DE2EC842}"/>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31" name="TextBox 30">
                <a:extLst>
                  <a:ext uri="{FF2B5EF4-FFF2-40B4-BE49-F238E27FC236}">
                    <a16:creationId xmlns:a16="http://schemas.microsoft.com/office/drawing/2014/main" id="{CCBE627A-6199-491D-97F2-12C8FC012AB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32" name="TextBox 31">
                <a:extLst>
                  <a:ext uri="{FF2B5EF4-FFF2-40B4-BE49-F238E27FC236}">
                    <a16:creationId xmlns:a16="http://schemas.microsoft.com/office/drawing/2014/main" id="{21090398-2831-4648-B703-546B2BA13C4E}"/>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27" name="Rectangle 26">
              <a:extLst>
                <a:ext uri="{FF2B5EF4-FFF2-40B4-BE49-F238E27FC236}">
                  <a16:creationId xmlns:a16="http://schemas.microsoft.com/office/drawing/2014/main" id="{BD9AF42D-8327-42B9-8D22-1B3FB3E121DA}"/>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 name="Group 7">
            <a:extLst>
              <a:ext uri="{FF2B5EF4-FFF2-40B4-BE49-F238E27FC236}">
                <a16:creationId xmlns:a16="http://schemas.microsoft.com/office/drawing/2014/main" id="{130C7E16-747D-4A85-A215-FBA964CF6FCE}"/>
              </a:ext>
            </a:extLst>
          </p:cNvPr>
          <p:cNvGrpSpPr/>
          <p:nvPr/>
        </p:nvGrpSpPr>
        <p:grpSpPr>
          <a:xfrm>
            <a:off x="1996975" y="2423714"/>
            <a:ext cx="3698430" cy="2516586"/>
            <a:chOff x="1996975" y="2423714"/>
            <a:chExt cx="3698430" cy="2516586"/>
          </a:xfrm>
        </p:grpSpPr>
        <p:sp>
          <p:nvSpPr>
            <p:cNvPr id="33" name="Text Box 23">
              <a:extLst>
                <a:ext uri="{FF2B5EF4-FFF2-40B4-BE49-F238E27FC236}">
                  <a16:creationId xmlns:a16="http://schemas.microsoft.com/office/drawing/2014/main" id="{7005B307-2343-4752-A851-74243BD32234}"/>
                </a:ext>
              </a:extLst>
            </p:cNvPr>
            <p:cNvSpPr txBox="1"/>
            <p:nvPr/>
          </p:nvSpPr>
          <p:spPr>
            <a:xfrm>
              <a:off x="2796409" y="2423714"/>
              <a:ext cx="2898996" cy="2516586"/>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3200" dirty="0">
                  <a:effectLst/>
                  <a:latin typeface="Arial" panose="020B0604020202020204" pitchFamily="34" charset="0"/>
                  <a:ea typeface="Arial" panose="020B0604020202020204" pitchFamily="34" charset="0"/>
                </a:rPr>
                <a:t>Kelps</a:t>
              </a:r>
              <a:endParaRPr lang="en-US" sz="44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3200" dirty="0">
                  <a:effectLst/>
                  <a:latin typeface="Arial" panose="020B0604020202020204" pitchFamily="34" charset="0"/>
                  <a:ea typeface="Arial" panose="020B0604020202020204" pitchFamily="34" charset="0"/>
                </a:rPr>
                <a:t>Mangroves</a:t>
              </a:r>
              <a:endParaRPr lang="en-US" sz="44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3200" dirty="0">
                  <a:effectLst/>
                  <a:latin typeface="Arial" panose="020B0604020202020204" pitchFamily="34" charset="0"/>
                  <a:ea typeface="Arial" panose="020B0604020202020204" pitchFamily="34" charset="0"/>
                </a:rPr>
                <a:t>Salt Marshes</a:t>
              </a:r>
              <a:endParaRPr lang="en-US" sz="44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3200" dirty="0">
                  <a:effectLst/>
                  <a:latin typeface="Arial" panose="020B0604020202020204" pitchFamily="34" charset="0"/>
                  <a:ea typeface="Arial" panose="020B0604020202020204" pitchFamily="34" charset="0"/>
                </a:rPr>
                <a:t>Seagrasses</a:t>
              </a:r>
              <a:endParaRPr lang="en-US" sz="4400" dirty="0">
                <a:effectLst/>
                <a:latin typeface="Arial" panose="020B0604020202020204" pitchFamily="34" charset="0"/>
                <a:ea typeface="Arial" panose="020B0604020202020204" pitchFamily="34" charset="0"/>
              </a:endParaRPr>
            </a:p>
          </p:txBody>
        </p:sp>
        <p:sp>
          <p:nvSpPr>
            <p:cNvPr id="2" name="Rectangle 1">
              <a:extLst>
                <a:ext uri="{FF2B5EF4-FFF2-40B4-BE49-F238E27FC236}">
                  <a16:creationId xmlns:a16="http://schemas.microsoft.com/office/drawing/2014/main" id="{822CD610-E35D-4E20-A3BC-5D051E15FC3A}"/>
                </a:ext>
              </a:extLst>
            </p:cNvPr>
            <p:cNvSpPr/>
            <p:nvPr/>
          </p:nvSpPr>
          <p:spPr>
            <a:xfrm>
              <a:off x="1996976" y="2576734"/>
              <a:ext cx="731635" cy="321324"/>
            </a:xfrm>
            <a:prstGeom prst="rect">
              <a:avLst/>
            </a:prstGeom>
            <a:solidFill>
              <a:srgbClr val="99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779AC1CB-2682-49CA-A764-20E9BCBB51C1}"/>
                </a:ext>
              </a:extLst>
            </p:cNvPr>
            <p:cNvSpPr/>
            <p:nvPr/>
          </p:nvSpPr>
          <p:spPr>
            <a:xfrm>
              <a:off x="1996976" y="3124439"/>
              <a:ext cx="731635" cy="321324"/>
            </a:xfrm>
            <a:prstGeom prst="rect">
              <a:avLst/>
            </a:prstGeom>
            <a:solidFill>
              <a:srgbClr val="22B1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775D0AFA-FACE-4622-B9C2-BC887E069EDB}"/>
                </a:ext>
              </a:extLst>
            </p:cNvPr>
            <p:cNvSpPr/>
            <p:nvPr/>
          </p:nvSpPr>
          <p:spPr>
            <a:xfrm>
              <a:off x="1996976" y="3672144"/>
              <a:ext cx="731635" cy="321324"/>
            </a:xfrm>
            <a:prstGeom prst="rect">
              <a:avLst/>
            </a:prstGeom>
            <a:solidFill>
              <a:srgbClr val="FFC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83F56172-515A-44AA-BF44-E55C3EF201E2}"/>
                </a:ext>
              </a:extLst>
            </p:cNvPr>
            <p:cNvSpPr/>
            <p:nvPr/>
          </p:nvSpPr>
          <p:spPr>
            <a:xfrm>
              <a:off x="1996975" y="4284020"/>
              <a:ext cx="731635" cy="321324"/>
            </a:xfrm>
            <a:prstGeom prst="rect">
              <a:avLst/>
            </a:prstGeom>
            <a:solidFill>
              <a:srgbClr val="A34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0CDE1FE8-30E3-4F03-885E-DD50D8CC2BBB}"/>
              </a:ext>
            </a:extLst>
          </p:cNvPr>
          <p:cNvSpPr/>
          <p:nvPr/>
        </p:nvSpPr>
        <p:spPr>
          <a:xfrm>
            <a:off x="360799" y="550588"/>
            <a:ext cx="6508676" cy="1077218"/>
          </a:xfrm>
          <a:prstGeom prst="rect">
            <a:avLst/>
          </a:prstGeom>
        </p:spPr>
        <p:txBody>
          <a:bodyPr wrap="square">
            <a:spAutoFit/>
          </a:bodyPr>
          <a:lstStyle/>
          <a:p>
            <a:r>
              <a:rPr lang="en-US" sz="3200" dirty="0">
                <a:latin typeface="Arial" panose="020B0604020202020204" pitchFamily="34" charset="0"/>
                <a:ea typeface="Arial" panose="020B0604020202020204" pitchFamily="34" charset="0"/>
              </a:rPr>
              <a:t>The United States is home to extensive coastal vegetation!</a:t>
            </a:r>
            <a:endParaRPr lang="en-US" sz="3200" dirty="0"/>
          </a:p>
        </p:txBody>
      </p:sp>
    </p:spTree>
    <p:extLst>
      <p:ext uri="{BB962C8B-B14F-4D97-AF65-F5344CB8AC3E}">
        <p14:creationId xmlns:p14="http://schemas.microsoft.com/office/powerpoint/2010/main" val="228020737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9B592763-56AF-47B5-B631-EAA69F41B1DD}"/>
              </a:ext>
            </a:extLst>
          </p:cNvPr>
          <p:cNvGrpSpPr/>
          <p:nvPr/>
        </p:nvGrpSpPr>
        <p:grpSpPr>
          <a:xfrm>
            <a:off x="6120181" y="712013"/>
            <a:ext cx="5972175" cy="6145987"/>
            <a:chOff x="3109912" y="221298"/>
            <a:chExt cx="5972175" cy="6145987"/>
          </a:xfrm>
        </p:grpSpPr>
        <p:sp>
          <p:nvSpPr>
            <p:cNvPr id="9" name="Text Box 19">
              <a:extLst>
                <a:ext uri="{FF2B5EF4-FFF2-40B4-BE49-F238E27FC236}">
                  <a16:creationId xmlns:a16="http://schemas.microsoft.com/office/drawing/2014/main" id="{AEA51271-83DA-48A9-A51C-0E6AAE3D896E}"/>
                </a:ext>
              </a:extLst>
            </p:cNvPr>
            <p:cNvSpPr txBox="1"/>
            <p:nvPr/>
          </p:nvSpPr>
          <p:spPr>
            <a:xfrm>
              <a:off x="3204529" y="5883512"/>
              <a:ext cx="5596826" cy="483773"/>
            </a:xfrm>
            <a:prstGeom prst="rect">
              <a:avLst/>
            </a:prstGeom>
            <a:solidFill>
              <a:srgbClr val="09ADF7">
                <a:alpha val="902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Image credit: modified from Kiss Veronica, under Creative Commons Attribution-Share Alike 4.0 International license</a:t>
              </a:r>
            </a:p>
          </p:txBody>
        </p:sp>
        <p:grpSp>
          <p:nvGrpSpPr>
            <p:cNvPr id="5" name="Group 4">
              <a:extLst>
                <a:ext uri="{FF2B5EF4-FFF2-40B4-BE49-F238E27FC236}">
                  <a16:creationId xmlns:a16="http://schemas.microsoft.com/office/drawing/2014/main" id="{799C6BF2-0B03-43C2-A76E-ED04882CCF86}"/>
                </a:ext>
              </a:extLst>
            </p:cNvPr>
            <p:cNvGrpSpPr/>
            <p:nvPr/>
          </p:nvGrpSpPr>
          <p:grpSpPr>
            <a:xfrm>
              <a:off x="3109912" y="2831914"/>
              <a:ext cx="5972175" cy="3079672"/>
              <a:chOff x="-1985963" y="689018"/>
              <a:chExt cx="5972175" cy="3079750"/>
            </a:xfrm>
          </p:grpSpPr>
          <p:pic>
            <p:nvPicPr>
              <p:cNvPr id="6" name="Picture 5" descr="https://upload.wikimedia.org/wikipedia/commons/0/0c/Tengeri_k%C3%B6rnyezet.png">
                <a:extLst>
                  <a:ext uri="{FF2B5EF4-FFF2-40B4-BE49-F238E27FC236}">
                    <a16:creationId xmlns:a16="http://schemas.microsoft.com/office/drawing/2014/main" id="{29C08304-4543-42EF-A2EF-9E3687413A7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5963" y="689018"/>
                <a:ext cx="5972175" cy="3079750"/>
              </a:xfrm>
              <a:prstGeom prst="rect">
                <a:avLst/>
              </a:prstGeom>
              <a:noFill/>
              <a:ln>
                <a:noFill/>
              </a:ln>
            </p:spPr>
          </p:pic>
          <p:sp>
            <p:nvSpPr>
              <p:cNvPr id="7" name="Text Box 23">
                <a:extLst>
                  <a:ext uri="{FF2B5EF4-FFF2-40B4-BE49-F238E27FC236}">
                    <a16:creationId xmlns:a16="http://schemas.microsoft.com/office/drawing/2014/main" id="{08CCFEB3-FA6E-4CB7-8551-883C6E46C425}"/>
                  </a:ext>
                </a:extLst>
              </p:cNvPr>
              <p:cNvSpPr txBox="1"/>
              <p:nvPr/>
            </p:nvSpPr>
            <p:spPr>
              <a:xfrm>
                <a:off x="-1398954" y="2484187"/>
                <a:ext cx="882650" cy="679450"/>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Kelps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Mangroves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Salt Marshes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Seagrasses</a:t>
                </a:r>
                <a:endParaRPr lang="en-US" sz="1100" dirty="0">
                  <a:effectLst/>
                  <a:latin typeface="Arial" panose="020B0604020202020204" pitchFamily="34" charset="0"/>
                  <a:ea typeface="Arial" panose="020B0604020202020204" pitchFamily="34" charset="0"/>
                </a:endParaRPr>
              </a:p>
            </p:txBody>
          </p:sp>
        </p:grpSp>
        <p:cxnSp>
          <p:nvCxnSpPr>
            <p:cNvPr id="12" name="Straight Connector 11">
              <a:extLst>
                <a:ext uri="{FF2B5EF4-FFF2-40B4-BE49-F238E27FC236}">
                  <a16:creationId xmlns:a16="http://schemas.microsoft.com/office/drawing/2014/main" id="{526A580E-D691-42ED-9F7D-A4B73C77F058}"/>
                </a:ext>
              </a:extLst>
            </p:cNvPr>
            <p:cNvCxnSpPr>
              <a:cxnSpLocks/>
            </p:cNvCxnSpPr>
            <p:nvPr/>
          </p:nvCxnSpPr>
          <p:spPr>
            <a:xfrm flipV="1">
              <a:off x="3923123" y="252828"/>
              <a:ext cx="1097734" cy="3166688"/>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sp>
          <p:nvSpPr>
            <p:cNvPr id="11" name="Rectangle 10">
              <a:extLst>
                <a:ext uri="{FF2B5EF4-FFF2-40B4-BE49-F238E27FC236}">
                  <a16:creationId xmlns:a16="http://schemas.microsoft.com/office/drawing/2014/main" id="{44931C17-90DB-425C-AB4B-ABE7AC8BF511}"/>
                </a:ext>
              </a:extLst>
            </p:cNvPr>
            <p:cNvSpPr/>
            <p:nvPr/>
          </p:nvSpPr>
          <p:spPr>
            <a:xfrm>
              <a:off x="3923123" y="3419516"/>
              <a:ext cx="979803" cy="534846"/>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21" name="Straight Connector 20">
              <a:extLst>
                <a:ext uri="{FF2B5EF4-FFF2-40B4-BE49-F238E27FC236}">
                  <a16:creationId xmlns:a16="http://schemas.microsoft.com/office/drawing/2014/main" id="{39EC8BE3-3F1A-45DB-8309-2C653E51ED78}"/>
                </a:ext>
              </a:extLst>
            </p:cNvPr>
            <p:cNvCxnSpPr>
              <a:cxnSpLocks/>
            </p:cNvCxnSpPr>
            <p:nvPr/>
          </p:nvCxnSpPr>
          <p:spPr>
            <a:xfrm flipV="1">
              <a:off x="4876689" y="2911725"/>
              <a:ext cx="3917021" cy="104224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grpSp>
          <p:nvGrpSpPr>
            <p:cNvPr id="22" name="Group 21">
              <a:extLst>
                <a:ext uri="{FF2B5EF4-FFF2-40B4-BE49-F238E27FC236}">
                  <a16:creationId xmlns:a16="http://schemas.microsoft.com/office/drawing/2014/main" id="{EB6BC007-FF33-49E8-AD80-E587100E0BA2}"/>
                </a:ext>
              </a:extLst>
            </p:cNvPr>
            <p:cNvGrpSpPr/>
            <p:nvPr/>
          </p:nvGrpSpPr>
          <p:grpSpPr>
            <a:xfrm>
              <a:off x="5012285" y="221298"/>
              <a:ext cx="3781425" cy="2690427"/>
              <a:chOff x="5012285" y="221298"/>
              <a:chExt cx="3781425" cy="2690427"/>
            </a:xfrm>
          </p:grpSpPr>
          <p:pic>
            <p:nvPicPr>
              <p:cNvPr id="4" name="Picture 3" descr="https://upload.wikimedia.org/wikipedia/commons/0/0c/Tengeri_k%C3%B6rnyezet.png">
                <a:extLst>
                  <a:ext uri="{FF2B5EF4-FFF2-40B4-BE49-F238E27FC236}">
                    <a16:creationId xmlns:a16="http://schemas.microsoft.com/office/drawing/2014/main" id="{2D539780-E983-4603-8685-27E80D43E2B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243" t="19227" r="69114" b="57813"/>
              <a:stretch/>
            </p:blipFill>
            <p:spPr bwMode="auto">
              <a:xfrm>
                <a:off x="5012285" y="221298"/>
                <a:ext cx="3781425" cy="2690427"/>
              </a:xfrm>
              <a:prstGeom prst="rect">
                <a:avLst/>
              </a:prstGeom>
              <a:noFill/>
              <a:ln>
                <a:solidFill>
                  <a:schemeClr val="tx1"/>
                </a:solidFill>
              </a:ln>
              <a:extLst>
                <a:ext uri="{53640926-AAD7-44D8-BBD7-CCE9431645EC}">
                  <a14:shadowObscured xmlns:a14="http://schemas.microsoft.com/office/drawing/2010/main"/>
                </a:ext>
              </a:extLst>
            </p:spPr>
          </p:pic>
          <p:sp>
            <p:nvSpPr>
              <p:cNvPr id="10" name="Text Box 5">
                <a:extLst>
                  <a:ext uri="{FF2B5EF4-FFF2-40B4-BE49-F238E27FC236}">
                    <a16:creationId xmlns:a16="http://schemas.microsoft.com/office/drawing/2014/main" id="{FBA652CF-73AB-4A50-9558-A655EB23A373}"/>
                  </a:ext>
                </a:extLst>
              </p:cNvPr>
              <p:cNvSpPr txBox="1"/>
              <p:nvPr/>
            </p:nvSpPr>
            <p:spPr>
              <a:xfrm>
                <a:off x="6120181" y="1175229"/>
                <a:ext cx="1291198" cy="365609"/>
              </a:xfrm>
              <a:prstGeom prst="rect">
                <a:avLst/>
              </a:prstGeom>
              <a:solidFill>
                <a:srgbClr val="B4B4B4"/>
              </a:solid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UNITED STATES</a:t>
                </a:r>
              </a:p>
            </p:txBody>
          </p:sp>
          <p:sp>
            <p:nvSpPr>
              <p:cNvPr id="13" name="5-Point Star 10">
                <a:extLst>
                  <a:ext uri="{FF2B5EF4-FFF2-40B4-BE49-F238E27FC236}">
                    <a16:creationId xmlns:a16="http://schemas.microsoft.com/office/drawing/2014/main" id="{35941957-23E4-4F49-AB28-886EEED84F2D}"/>
                  </a:ext>
                </a:extLst>
              </p:cNvPr>
              <p:cNvSpPr/>
              <p:nvPr/>
            </p:nvSpPr>
            <p:spPr>
              <a:xfrm>
                <a:off x="5084774" y="931326"/>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5-Point Star 11">
                <a:extLst>
                  <a:ext uri="{FF2B5EF4-FFF2-40B4-BE49-F238E27FC236}">
                    <a16:creationId xmlns:a16="http://schemas.microsoft.com/office/drawing/2014/main" id="{FA2D38AE-4148-4E47-AA96-DF21EBB64D0E}"/>
                  </a:ext>
                </a:extLst>
              </p:cNvPr>
              <p:cNvSpPr/>
              <p:nvPr/>
            </p:nvSpPr>
            <p:spPr>
              <a:xfrm>
                <a:off x="7712027" y="1333437"/>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5" name="5-Point Star 12">
                <a:extLst>
                  <a:ext uri="{FF2B5EF4-FFF2-40B4-BE49-F238E27FC236}">
                    <a16:creationId xmlns:a16="http://schemas.microsoft.com/office/drawing/2014/main" id="{6988A8DF-2A91-4295-96D0-9288158D98F5}"/>
                  </a:ext>
                </a:extLst>
              </p:cNvPr>
              <p:cNvSpPr/>
              <p:nvPr/>
            </p:nvSpPr>
            <p:spPr>
              <a:xfrm>
                <a:off x="6854743" y="1635578"/>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6" name="5-Point Star 13">
                <a:extLst>
                  <a:ext uri="{FF2B5EF4-FFF2-40B4-BE49-F238E27FC236}">
                    <a16:creationId xmlns:a16="http://schemas.microsoft.com/office/drawing/2014/main" id="{F37695F4-3CDB-4533-8A7C-3143D22EA4A0}"/>
                  </a:ext>
                </a:extLst>
              </p:cNvPr>
              <p:cNvSpPr/>
              <p:nvPr/>
            </p:nvSpPr>
            <p:spPr>
              <a:xfrm>
                <a:off x="8050340" y="972803"/>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7" name="Text Box 14">
                <a:extLst>
                  <a:ext uri="{FF2B5EF4-FFF2-40B4-BE49-F238E27FC236}">
                    <a16:creationId xmlns:a16="http://schemas.microsoft.com/office/drawing/2014/main" id="{6C479273-8FB9-467E-8A57-3C026F4B2CB7}"/>
                  </a:ext>
                </a:extLst>
              </p:cNvPr>
              <p:cNvSpPr txBox="1"/>
              <p:nvPr/>
            </p:nvSpPr>
            <p:spPr>
              <a:xfrm>
                <a:off x="5169156" y="1005908"/>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1</a:t>
                </a:r>
              </a:p>
            </p:txBody>
          </p:sp>
          <p:sp>
            <p:nvSpPr>
              <p:cNvPr id="18" name="Text Box 15">
                <a:extLst>
                  <a:ext uri="{FF2B5EF4-FFF2-40B4-BE49-F238E27FC236}">
                    <a16:creationId xmlns:a16="http://schemas.microsoft.com/office/drawing/2014/main" id="{BB159876-1872-44B8-A8D4-D687C572F346}"/>
                  </a:ext>
                </a:extLst>
              </p:cNvPr>
              <p:cNvSpPr txBox="1"/>
              <p:nvPr/>
            </p:nvSpPr>
            <p:spPr>
              <a:xfrm>
                <a:off x="7807988" y="140631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3</a:t>
                </a:r>
              </a:p>
            </p:txBody>
          </p:sp>
          <p:sp>
            <p:nvSpPr>
              <p:cNvPr id="19" name="Text Box 16">
                <a:extLst>
                  <a:ext uri="{FF2B5EF4-FFF2-40B4-BE49-F238E27FC236}">
                    <a16:creationId xmlns:a16="http://schemas.microsoft.com/office/drawing/2014/main" id="{9D1B03A8-82CD-4698-9067-F41FABC0E597}"/>
                  </a:ext>
                </a:extLst>
              </p:cNvPr>
              <p:cNvSpPr txBox="1"/>
              <p:nvPr/>
            </p:nvSpPr>
            <p:spPr>
              <a:xfrm>
                <a:off x="6944361" y="1724441"/>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2</a:t>
                </a:r>
              </a:p>
            </p:txBody>
          </p:sp>
          <p:sp>
            <p:nvSpPr>
              <p:cNvPr id="20" name="Text Box 17">
                <a:extLst>
                  <a:ext uri="{FF2B5EF4-FFF2-40B4-BE49-F238E27FC236}">
                    <a16:creationId xmlns:a16="http://schemas.microsoft.com/office/drawing/2014/main" id="{9AC628EC-A5E0-4BCE-9CF8-8DB7DCD96740}"/>
                  </a:ext>
                </a:extLst>
              </p:cNvPr>
              <p:cNvSpPr txBox="1"/>
              <p:nvPr/>
            </p:nvSpPr>
            <p:spPr>
              <a:xfrm>
                <a:off x="8138953" y="104738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4</a:t>
                </a:r>
              </a:p>
            </p:txBody>
          </p:sp>
        </p:grpSp>
      </p:grpSp>
      <p:sp>
        <p:nvSpPr>
          <p:cNvPr id="26" name="Rectangle 25">
            <a:extLst>
              <a:ext uri="{FF2B5EF4-FFF2-40B4-BE49-F238E27FC236}">
                <a16:creationId xmlns:a16="http://schemas.microsoft.com/office/drawing/2014/main" id="{6A0A1768-3D88-4464-9588-AB561CE4AFCF}"/>
              </a:ext>
            </a:extLst>
          </p:cNvPr>
          <p:cNvSpPr/>
          <p:nvPr/>
        </p:nvSpPr>
        <p:spPr>
          <a:xfrm>
            <a:off x="0" y="387913"/>
            <a:ext cx="6746822" cy="2062103"/>
          </a:xfrm>
          <a:prstGeom prst="rect">
            <a:avLst/>
          </a:prstGeom>
        </p:spPr>
        <p:txBody>
          <a:bodyPr wrap="square">
            <a:spAutoFit/>
          </a:bodyPr>
          <a:lstStyle/>
          <a:p>
            <a:pPr marL="514350" indent="-514350">
              <a:buAutoNum type="arabicPeriod"/>
            </a:pPr>
            <a:r>
              <a:rPr lang="en-US" sz="3200" dirty="0"/>
              <a:t>You are a marsh manager! But where? Be thinking about which of these marsh sites (1-4) you want to manage…</a:t>
            </a:r>
          </a:p>
        </p:txBody>
      </p:sp>
      <p:grpSp>
        <p:nvGrpSpPr>
          <p:cNvPr id="23" name="Group 22">
            <a:extLst>
              <a:ext uri="{FF2B5EF4-FFF2-40B4-BE49-F238E27FC236}">
                <a16:creationId xmlns:a16="http://schemas.microsoft.com/office/drawing/2014/main" id="{1A8648B2-6002-434C-B8CF-F1314EDD1921}"/>
              </a:ext>
            </a:extLst>
          </p:cNvPr>
          <p:cNvGrpSpPr/>
          <p:nvPr/>
        </p:nvGrpSpPr>
        <p:grpSpPr>
          <a:xfrm>
            <a:off x="0" y="-28892"/>
            <a:ext cx="12210227" cy="504114"/>
            <a:chOff x="0" y="-28892"/>
            <a:chExt cx="12210227" cy="504114"/>
          </a:xfrm>
        </p:grpSpPr>
        <p:grpSp>
          <p:nvGrpSpPr>
            <p:cNvPr id="24" name="Group 23">
              <a:extLst>
                <a:ext uri="{FF2B5EF4-FFF2-40B4-BE49-F238E27FC236}">
                  <a16:creationId xmlns:a16="http://schemas.microsoft.com/office/drawing/2014/main" id="{E95883A8-7BC9-4BAF-AD9A-1FA0A0BC975F}"/>
                </a:ext>
              </a:extLst>
            </p:cNvPr>
            <p:cNvGrpSpPr/>
            <p:nvPr/>
          </p:nvGrpSpPr>
          <p:grpSpPr>
            <a:xfrm>
              <a:off x="0" y="-28892"/>
              <a:ext cx="12164991" cy="473247"/>
              <a:chOff x="0" y="-28892"/>
              <a:chExt cx="12164991" cy="473247"/>
            </a:xfrm>
          </p:grpSpPr>
          <p:sp>
            <p:nvSpPr>
              <p:cNvPr id="28" name="TextBox 27">
                <a:extLst>
                  <a:ext uri="{FF2B5EF4-FFF2-40B4-BE49-F238E27FC236}">
                    <a16:creationId xmlns:a16="http://schemas.microsoft.com/office/drawing/2014/main" id="{8086676A-B1C1-4AFE-971C-7FBD5037014E}"/>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29" name="TextBox 28">
                <a:extLst>
                  <a:ext uri="{FF2B5EF4-FFF2-40B4-BE49-F238E27FC236}">
                    <a16:creationId xmlns:a16="http://schemas.microsoft.com/office/drawing/2014/main" id="{117137AE-1B8F-4314-A3D7-0E71683DC3D9}"/>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30" name="TextBox 29">
                <a:extLst>
                  <a:ext uri="{FF2B5EF4-FFF2-40B4-BE49-F238E27FC236}">
                    <a16:creationId xmlns:a16="http://schemas.microsoft.com/office/drawing/2014/main" id="{F8C87854-DD41-45F3-8526-BB20DE2EC842}"/>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31" name="TextBox 30">
                <a:extLst>
                  <a:ext uri="{FF2B5EF4-FFF2-40B4-BE49-F238E27FC236}">
                    <a16:creationId xmlns:a16="http://schemas.microsoft.com/office/drawing/2014/main" id="{CCBE627A-6199-491D-97F2-12C8FC012AB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32" name="TextBox 31">
                <a:extLst>
                  <a:ext uri="{FF2B5EF4-FFF2-40B4-BE49-F238E27FC236}">
                    <a16:creationId xmlns:a16="http://schemas.microsoft.com/office/drawing/2014/main" id="{21090398-2831-4648-B703-546B2BA13C4E}"/>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27" name="Rectangle 26">
              <a:extLst>
                <a:ext uri="{FF2B5EF4-FFF2-40B4-BE49-F238E27FC236}">
                  <a16:creationId xmlns:a16="http://schemas.microsoft.com/office/drawing/2014/main" id="{BD9AF42D-8327-42B9-8D22-1B3FB3E121DA}"/>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3" name="Group 32">
            <a:extLst>
              <a:ext uri="{FF2B5EF4-FFF2-40B4-BE49-F238E27FC236}">
                <a16:creationId xmlns:a16="http://schemas.microsoft.com/office/drawing/2014/main" id="{2DAC3791-5B4D-433C-9928-D6A95D075FC1}"/>
              </a:ext>
            </a:extLst>
          </p:cNvPr>
          <p:cNvGrpSpPr/>
          <p:nvPr/>
        </p:nvGrpSpPr>
        <p:grpSpPr>
          <a:xfrm>
            <a:off x="1996975" y="2423714"/>
            <a:ext cx="3698430" cy="2516586"/>
            <a:chOff x="1996975" y="2423714"/>
            <a:chExt cx="3698430" cy="2516586"/>
          </a:xfrm>
        </p:grpSpPr>
        <p:sp>
          <p:nvSpPr>
            <p:cNvPr id="34" name="Text Box 23">
              <a:extLst>
                <a:ext uri="{FF2B5EF4-FFF2-40B4-BE49-F238E27FC236}">
                  <a16:creationId xmlns:a16="http://schemas.microsoft.com/office/drawing/2014/main" id="{B22A46F4-030D-4F58-B482-60502956E1ED}"/>
                </a:ext>
              </a:extLst>
            </p:cNvPr>
            <p:cNvSpPr txBox="1"/>
            <p:nvPr/>
          </p:nvSpPr>
          <p:spPr>
            <a:xfrm>
              <a:off x="2796409" y="2423714"/>
              <a:ext cx="2898996" cy="2516586"/>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3200" dirty="0">
                  <a:effectLst/>
                  <a:latin typeface="Arial" panose="020B0604020202020204" pitchFamily="34" charset="0"/>
                  <a:ea typeface="Arial" panose="020B0604020202020204" pitchFamily="34" charset="0"/>
                </a:rPr>
                <a:t>Kelps</a:t>
              </a:r>
              <a:endParaRPr lang="en-US" sz="44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3200" dirty="0">
                  <a:effectLst/>
                  <a:latin typeface="Arial" panose="020B0604020202020204" pitchFamily="34" charset="0"/>
                  <a:ea typeface="Arial" panose="020B0604020202020204" pitchFamily="34" charset="0"/>
                </a:rPr>
                <a:t>Mangroves</a:t>
              </a:r>
              <a:endParaRPr lang="en-US" sz="44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3200" dirty="0">
                  <a:effectLst/>
                  <a:latin typeface="Arial" panose="020B0604020202020204" pitchFamily="34" charset="0"/>
                  <a:ea typeface="Arial" panose="020B0604020202020204" pitchFamily="34" charset="0"/>
                </a:rPr>
                <a:t>Salt Marshes</a:t>
              </a:r>
              <a:endParaRPr lang="en-US" sz="44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3200" dirty="0">
                  <a:effectLst/>
                  <a:latin typeface="Arial" panose="020B0604020202020204" pitchFamily="34" charset="0"/>
                  <a:ea typeface="Arial" panose="020B0604020202020204" pitchFamily="34" charset="0"/>
                </a:rPr>
                <a:t>Seagrasses</a:t>
              </a:r>
              <a:endParaRPr lang="en-US" sz="4400" dirty="0">
                <a:effectLst/>
                <a:latin typeface="Arial" panose="020B0604020202020204" pitchFamily="34" charset="0"/>
                <a:ea typeface="Arial" panose="020B0604020202020204" pitchFamily="34" charset="0"/>
              </a:endParaRPr>
            </a:p>
          </p:txBody>
        </p:sp>
        <p:sp>
          <p:nvSpPr>
            <p:cNvPr id="35" name="Rectangle 34">
              <a:extLst>
                <a:ext uri="{FF2B5EF4-FFF2-40B4-BE49-F238E27FC236}">
                  <a16:creationId xmlns:a16="http://schemas.microsoft.com/office/drawing/2014/main" id="{F269DB3D-8092-408D-A821-D8BF744568FE}"/>
                </a:ext>
              </a:extLst>
            </p:cNvPr>
            <p:cNvSpPr/>
            <p:nvPr/>
          </p:nvSpPr>
          <p:spPr>
            <a:xfrm>
              <a:off x="1996976" y="2576734"/>
              <a:ext cx="731635" cy="321324"/>
            </a:xfrm>
            <a:prstGeom prst="rect">
              <a:avLst/>
            </a:prstGeom>
            <a:solidFill>
              <a:srgbClr val="99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2A07E4D8-2F5E-463B-A0F9-1E3CAB46C522}"/>
                </a:ext>
              </a:extLst>
            </p:cNvPr>
            <p:cNvSpPr/>
            <p:nvPr/>
          </p:nvSpPr>
          <p:spPr>
            <a:xfrm>
              <a:off x="1996976" y="3124439"/>
              <a:ext cx="731635" cy="321324"/>
            </a:xfrm>
            <a:prstGeom prst="rect">
              <a:avLst/>
            </a:prstGeom>
            <a:solidFill>
              <a:srgbClr val="22B1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D71C5A26-F023-432C-970C-725E521F3039}"/>
                </a:ext>
              </a:extLst>
            </p:cNvPr>
            <p:cNvSpPr/>
            <p:nvPr/>
          </p:nvSpPr>
          <p:spPr>
            <a:xfrm>
              <a:off x="1996976" y="3672144"/>
              <a:ext cx="731635" cy="321324"/>
            </a:xfrm>
            <a:prstGeom prst="rect">
              <a:avLst/>
            </a:prstGeom>
            <a:solidFill>
              <a:srgbClr val="FFC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F91DAD7E-361E-4FF1-9279-C599E502E2FC}"/>
                </a:ext>
              </a:extLst>
            </p:cNvPr>
            <p:cNvSpPr/>
            <p:nvPr/>
          </p:nvSpPr>
          <p:spPr>
            <a:xfrm>
              <a:off x="1996975" y="4284020"/>
              <a:ext cx="731635" cy="321324"/>
            </a:xfrm>
            <a:prstGeom prst="rect">
              <a:avLst/>
            </a:prstGeom>
            <a:solidFill>
              <a:srgbClr val="A34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571301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1A8648B2-6002-434C-B8CF-F1314EDD1921}"/>
              </a:ext>
            </a:extLst>
          </p:cNvPr>
          <p:cNvGrpSpPr/>
          <p:nvPr/>
        </p:nvGrpSpPr>
        <p:grpSpPr>
          <a:xfrm>
            <a:off x="0" y="-28892"/>
            <a:ext cx="12210227" cy="504114"/>
            <a:chOff x="0" y="-28892"/>
            <a:chExt cx="12210227" cy="504114"/>
          </a:xfrm>
        </p:grpSpPr>
        <p:grpSp>
          <p:nvGrpSpPr>
            <p:cNvPr id="24" name="Group 23">
              <a:extLst>
                <a:ext uri="{FF2B5EF4-FFF2-40B4-BE49-F238E27FC236}">
                  <a16:creationId xmlns:a16="http://schemas.microsoft.com/office/drawing/2014/main" id="{E95883A8-7BC9-4BAF-AD9A-1FA0A0BC975F}"/>
                </a:ext>
              </a:extLst>
            </p:cNvPr>
            <p:cNvGrpSpPr/>
            <p:nvPr/>
          </p:nvGrpSpPr>
          <p:grpSpPr>
            <a:xfrm>
              <a:off x="0" y="-28892"/>
              <a:ext cx="12164991" cy="473247"/>
              <a:chOff x="0" y="-28892"/>
              <a:chExt cx="12164991" cy="473247"/>
            </a:xfrm>
          </p:grpSpPr>
          <p:sp>
            <p:nvSpPr>
              <p:cNvPr id="28" name="TextBox 27">
                <a:extLst>
                  <a:ext uri="{FF2B5EF4-FFF2-40B4-BE49-F238E27FC236}">
                    <a16:creationId xmlns:a16="http://schemas.microsoft.com/office/drawing/2014/main" id="{8086676A-B1C1-4AFE-971C-7FBD5037014E}"/>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29" name="TextBox 28">
                <a:extLst>
                  <a:ext uri="{FF2B5EF4-FFF2-40B4-BE49-F238E27FC236}">
                    <a16:creationId xmlns:a16="http://schemas.microsoft.com/office/drawing/2014/main" id="{117137AE-1B8F-4314-A3D7-0E71683DC3D9}"/>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30" name="TextBox 29">
                <a:extLst>
                  <a:ext uri="{FF2B5EF4-FFF2-40B4-BE49-F238E27FC236}">
                    <a16:creationId xmlns:a16="http://schemas.microsoft.com/office/drawing/2014/main" id="{F8C87854-DD41-45F3-8526-BB20DE2EC842}"/>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31" name="TextBox 30">
                <a:extLst>
                  <a:ext uri="{FF2B5EF4-FFF2-40B4-BE49-F238E27FC236}">
                    <a16:creationId xmlns:a16="http://schemas.microsoft.com/office/drawing/2014/main" id="{CCBE627A-6199-491D-97F2-12C8FC012AB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32" name="TextBox 31">
                <a:extLst>
                  <a:ext uri="{FF2B5EF4-FFF2-40B4-BE49-F238E27FC236}">
                    <a16:creationId xmlns:a16="http://schemas.microsoft.com/office/drawing/2014/main" id="{21090398-2831-4648-B703-546B2BA13C4E}"/>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27" name="Rectangle 26">
              <a:extLst>
                <a:ext uri="{FF2B5EF4-FFF2-40B4-BE49-F238E27FC236}">
                  <a16:creationId xmlns:a16="http://schemas.microsoft.com/office/drawing/2014/main" id="{BD9AF42D-8327-42B9-8D22-1B3FB3E121DA}"/>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3" name="Group 32">
            <a:extLst>
              <a:ext uri="{FF2B5EF4-FFF2-40B4-BE49-F238E27FC236}">
                <a16:creationId xmlns:a16="http://schemas.microsoft.com/office/drawing/2014/main" id="{0897119E-8EE0-443F-BF06-52AA8C78F287}"/>
              </a:ext>
            </a:extLst>
          </p:cNvPr>
          <p:cNvGrpSpPr/>
          <p:nvPr/>
        </p:nvGrpSpPr>
        <p:grpSpPr>
          <a:xfrm>
            <a:off x="6120181" y="712013"/>
            <a:ext cx="5972175" cy="6145987"/>
            <a:chOff x="3109912" y="221298"/>
            <a:chExt cx="5972175" cy="6145987"/>
          </a:xfrm>
        </p:grpSpPr>
        <p:sp>
          <p:nvSpPr>
            <p:cNvPr id="34" name="Text Box 19">
              <a:extLst>
                <a:ext uri="{FF2B5EF4-FFF2-40B4-BE49-F238E27FC236}">
                  <a16:creationId xmlns:a16="http://schemas.microsoft.com/office/drawing/2014/main" id="{B09B2590-8037-479F-A414-73E7B8B27E16}"/>
                </a:ext>
              </a:extLst>
            </p:cNvPr>
            <p:cNvSpPr txBox="1"/>
            <p:nvPr/>
          </p:nvSpPr>
          <p:spPr>
            <a:xfrm>
              <a:off x="3204529" y="5883512"/>
              <a:ext cx="5596826" cy="483773"/>
            </a:xfrm>
            <a:prstGeom prst="rect">
              <a:avLst/>
            </a:prstGeom>
            <a:solidFill>
              <a:srgbClr val="09ADF7">
                <a:alpha val="902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Image credit: modified from Kiss Veronica, under Creative Commons Attribution-Share Alike 4.0 International license</a:t>
              </a:r>
            </a:p>
          </p:txBody>
        </p:sp>
        <p:grpSp>
          <p:nvGrpSpPr>
            <p:cNvPr id="35" name="Group 34">
              <a:extLst>
                <a:ext uri="{FF2B5EF4-FFF2-40B4-BE49-F238E27FC236}">
                  <a16:creationId xmlns:a16="http://schemas.microsoft.com/office/drawing/2014/main" id="{9AC24D45-5F0D-44AF-A776-5BDE4BCB3F5E}"/>
                </a:ext>
              </a:extLst>
            </p:cNvPr>
            <p:cNvGrpSpPr/>
            <p:nvPr/>
          </p:nvGrpSpPr>
          <p:grpSpPr>
            <a:xfrm>
              <a:off x="3109912" y="2831914"/>
              <a:ext cx="5972175" cy="3079672"/>
              <a:chOff x="-1985963" y="689018"/>
              <a:chExt cx="5972175" cy="3079750"/>
            </a:xfrm>
          </p:grpSpPr>
          <p:pic>
            <p:nvPicPr>
              <p:cNvPr id="50" name="Picture 49" descr="https://upload.wikimedia.org/wikipedia/commons/0/0c/Tengeri_k%C3%B6rnyezet.png">
                <a:extLst>
                  <a:ext uri="{FF2B5EF4-FFF2-40B4-BE49-F238E27FC236}">
                    <a16:creationId xmlns:a16="http://schemas.microsoft.com/office/drawing/2014/main" id="{5C954665-AC02-482E-8128-5FE71777C6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85963" y="689018"/>
                <a:ext cx="5972175" cy="3079750"/>
              </a:xfrm>
              <a:prstGeom prst="rect">
                <a:avLst/>
              </a:prstGeom>
              <a:noFill/>
              <a:ln>
                <a:noFill/>
              </a:ln>
            </p:spPr>
          </p:pic>
          <p:sp>
            <p:nvSpPr>
              <p:cNvPr id="51" name="Text Box 23">
                <a:extLst>
                  <a:ext uri="{FF2B5EF4-FFF2-40B4-BE49-F238E27FC236}">
                    <a16:creationId xmlns:a16="http://schemas.microsoft.com/office/drawing/2014/main" id="{645CE047-3433-451C-8F93-4C10969225CA}"/>
                  </a:ext>
                </a:extLst>
              </p:cNvPr>
              <p:cNvSpPr txBox="1"/>
              <p:nvPr/>
            </p:nvSpPr>
            <p:spPr>
              <a:xfrm>
                <a:off x="-1398954" y="2484187"/>
                <a:ext cx="882650" cy="679450"/>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Kelps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Mangroves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Salt Marshes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Seagrasses</a:t>
                </a:r>
                <a:endParaRPr lang="en-US" sz="1100" dirty="0">
                  <a:effectLst/>
                  <a:latin typeface="Arial" panose="020B0604020202020204" pitchFamily="34" charset="0"/>
                  <a:ea typeface="Arial" panose="020B0604020202020204" pitchFamily="34" charset="0"/>
                </a:endParaRPr>
              </a:p>
            </p:txBody>
          </p:sp>
        </p:grpSp>
        <p:cxnSp>
          <p:nvCxnSpPr>
            <p:cNvPr id="36" name="Straight Connector 35">
              <a:extLst>
                <a:ext uri="{FF2B5EF4-FFF2-40B4-BE49-F238E27FC236}">
                  <a16:creationId xmlns:a16="http://schemas.microsoft.com/office/drawing/2014/main" id="{9A9D492A-CE5A-4DE4-AB5B-D070F4C78C37}"/>
                </a:ext>
              </a:extLst>
            </p:cNvPr>
            <p:cNvCxnSpPr>
              <a:cxnSpLocks/>
            </p:cNvCxnSpPr>
            <p:nvPr/>
          </p:nvCxnSpPr>
          <p:spPr>
            <a:xfrm flipV="1">
              <a:off x="3923123" y="252828"/>
              <a:ext cx="1097734" cy="3166688"/>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sp>
          <p:nvSpPr>
            <p:cNvPr id="37" name="Rectangle 36">
              <a:extLst>
                <a:ext uri="{FF2B5EF4-FFF2-40B4-BE49-F238E27FC236}">
                  <a16:creationId xmlns:a16="http://schemas.microsoft.com/office/drawing/2014/main" id="{A0DE501D-2748-4E1A-8DA9-78FBE9AE0F6A}"/>
                </a:ext>
              </a:extLst>
            </p:cNvPr>
            <p:cNvSpPr/>
            <p:nvPr/>
          </p:nvSpPr>
          <p:spPr>
            <a:xfrm>
              <a:off x="3923123" y="3419516"/>
              <a:ext cx="979803" cy="534846"/>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38" name="Straight Connector 37">
              <a:extLst>
                <a:ext uri="{FF2B5EF4-FFF2-40B4-BE49-F238E27FC236}">
                  <a16:creationId xmlns:a16="http://schemas.microsoft.com/office/drawing/2014/main" id="{EF1FA4E8-3234-498D-BEAD-4250BD8DC4FC}"/>
                </a:ext>
              </a:extLst>
            </p:cNvPr>
            <p:cNvCxnSpPr>
              <a:cxnSpLocks/>
            </p:cNvCxnSpPr>
            <p:nvPr/>
          </p:nvCxnSpPr>
          <p:spPr>
            <a:xfrm flipV="1">
              <a:off x="4876689" y="2911725"/>
              <a:ext cx="3917021" cy="104224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grpSp>
          <p:nvGrpSpPr>
            <p:cNvPr id="39" name="Group 38">
              <a:extLst>
                <a:ext uri="{FF2B5EF4-FFF2-40B4-BE49-F238E27FC236}">
                  <a16:creationId xmlns:a16="http://schemas.microsoft.com/office/drawing/2014/main" id="{FF34E69E-9CAE-481F-BB94-54DEE7217325}"/>
                </a:ext>
              </a:extLst>
            </p:cNvPr>
            <p:cNvGrpSpPr/>
            <p:nvPr/>
          </p:nvGrpSpPr>
          <p:grpSpPr>
            <a:xfrm>
              <a:off x="5012285" y="221298"/>
              <a:ext cx="3781425" cy="2690427"/>
              <a:chOff x="5012285" y="221298"/>
              <a:chExt cx="3781425" cy="2690427"/>
            </a:xfrm>
          </p:grpSpPr>
          <p:pic>
            <p:nvPicPr>
              <p:cNvPr id="40" name="Picture 39" descr="https://upload.wikimedia.org/wikipedia/commons/0/0c/Tengeri_k%C3%B6rnyezet.png">
                <a:extLst>
                  <a:ext uri="{FF2B5EF4-FFF2-40B4-BE49-F238E27FC236}">
                    <a16:creationId xmlns:a16="http://schemas.microsoft.com/office/drawing/2014/main" id="{9D47515D-1F34-4FDD-BD8E-1DBE0CBA58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243" t="19227" r="69114" b="57813"/>
              <a:stretch/>
            </p:blipFill>
            <p:spPr bwMode="auto">
              <a:xfrm>
                <a:off x="5012285" y="221298"/>
                <a:ext cx="3781425" cy="2690427"/>
              </a:xfrm>
              <a:prstGeom prst="rect">
                <a:avLst/>
              </a:prstGeom>
              <a:noFill/>
              <a:ln>
                <a:solidFill>
                  <a:schemeClr val="tx1"/>
                </a:solidFill>
              </a:ln>
              <a:extLst>
                <a:ext uri="{53640926-AAD7-44D8-BBD7-CCE9431645EC}">
                  <a14:shadowObscured xmlns:a14="http://schemas.microsoft.com/office/drawing/2010/main"/>
                </a:ext>
              </a:extLst>
            </p:spPr>
          </p:pic>
          <p:sp>
            <p:nvSpPr>
              <p:cNvPr id="41" name="Text Box 5">
                <a:extLst>
                  <a:ext uri="{FF2B5EF4-FFF2-40B4-BE49-F238E27FC236}">
                    <a16:creationId xmlns:a16="http://schemas.microsoft.com/office/drawing/2014/main" id="{9EC7EAF4-C355-42B1-8AA9-E70F592B605A}"/>
                  </a:ext>
                </a:extLst>
              </p:cNvPr>
              <p:cNvSpPr txBox="1"/>
              <p:nvPr/>
            </p:nvSpPr>
            <p:spPr>
              <a:xfrm>
                <a:off x="6120181" y="1175229"/>
                <a:ext cx="1291198" cy="365609"/>
              </a:xfrm>
              <a:prstGeom prst="rect">
                <a:avLst/>
              </a:prstGeom>
              <a:solidFill>
                <a:srgbClr val="B4B4B4"/>
              </a:solid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UNITED STATES</a:t>
                </a:r>
              </a:p>
            </p:txBody>
          </p:sp>
          <p:sp>
            <p:nvSpPr>
              <p:cNvPr id="42" name="5-Point Star 10">
                <a:extLst>
                  <a:ext uri="{FF2B5EF4-FFF2-40B4-BE49-F238E27FC236}">
                    <a16:creationId xmlns:a16="http://schemas.microsoft.com/office/drawing/2014/main" id="{59C09682-2EE5-4513-ACB2-3911FC51B114}"/>
                  </a:ext>
                </a:extLst>
              </p:cNvPr>
              <p:cNvSpPr/>
              <p:nvPr/>
            </p:nvSpPr>
            <p:spPr>
              <a:xfrm>
                <a:off x="5084774" y="931326"/>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43" name="5-Point Star 11">
                <a:extLst>
                  <a:ext uri="{FF2B5EF4-FFF2-40B4-BE49-F238E27FC236}">
                    <a16:creationId xmlns:a16="http://schemas.microsoft.com/office/drawing/2014/main" id="{73D4866B-2B05-49E4-A74D-C9FFE8CC4125}"/>
                  </a:ext>
                </a:extLst>
              </p:cNvPr>
              <p:cNvSpPr/>
              <p:nvPr/>
            </p:nvSpPr>
            <p:spPr>
              <a:xfrm>
                <a:off x="7712027" y="1333437"/>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44" name="5-Point Star 12">
                <a:extLst>
                  <a:ext uri="{FF2B5EF4-FFF2-40B4-BE49-F238E27FC236}">
                    <a16:creationId xmlns:a16="http://schemas.microsoft.com/office/drawing/2014/main" id="{883147D2-A7C2-47B9-87DA-65DE1776C06D}"/>
                  </a:ext>
                </a:extLst>
              </p:cNvPr>
              <p:cNvSpPr/>
              <p:nvPr/>
            </p:nvSpPr>
            <p:spPr>
              <a:xfrm>
                <a:off x="6854743" y="1635578"/>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45" name="5-Point Star 13">
                <a:extLst>
                  <a:ext uri="{FF2B5EF4-FFF2-40B4-BE49-F238E27FC236}">
                    <a16:creationId xmlns:a16="http://schemas.microsoft.com/office/drawing/2014/main" id="{02A7E0ED-E246-438C-92DE-C20769ABCE7F}"/>
                  </a:ext>
                </a:extLst>
              </p:cNvPr>
              <p:cNvSpPr/>
              <p:nvPr/>
            </p:nvSpPr>
            <p:spPr>
              <a:xfrm>
                <a:off x="8050340" y="972803"/>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46" name="Text Box 14">
                <a:extLst>
                  <a:ext uri="{FF2B5EF4-FFF2-40B4-BE49-F238E27FC236}">
                    <a16:creationId xmlns:a16="http://schemas.microsoft.com/office/drawing/2014/main" id="{ED2E0E91-7975-4E8F-81FF-AE066AB1F725}"/>
                  </a:ext>
                </a:extLst>
              </p:cNvPr>
              <p:cNvSpPr txBox="1"/>
              <p:nvPr/>
            </p:nvSpPr>
            <p:spPr>
              <a:xfrm>
                <a:off x="5169156" y="1005908"/>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1</a:t>
                </a:r>
              </a:p>
            </p:txBody>
          </p:sp>
          <p:sp>
            <p:nvSpPr>
              <p:cNvPr id="47" name="Text Box 15">
                <a:extLst>
                  <a:ext uri="{FF2B5EF4-FFF2-40B4-BE49-F238E27FC236}">
                    <a16:creationId xmlns:a16="http://schemas.microsoft.com/office/drawing/2014/main" id="{58022E29-8585-4FF1-980D-4DBD1D17D614}"/>
                  </a:ext>
                </a:extLst>
              </p:cNvPr>
              <p:cNvSpPr txBox="1"/>
              <p:nvPr/>
            </p:nvSpPr>
            <p:spPr>
              <a:xfrm>
                <a:off x="7807988" y="140631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3</a:t>
                </a:r>
              </a:p>
            </p:txBody>
          </p:sp>
          <p:sp>
            <p:nvSpPr>
              <p:cNvPr id="48" name="Text Box 16">
                <a:extLst>
                  <a:ext uri="{FF2B5EF4-FFF2-40B4-BE49-F238E27FC236}">
                    <a16:creationId xmlns:a16="http://schemas.microsoft.com/office/drawing/2014/main" id="{C3D46CD1-EB72-4728-8591-156CCF92C22B}"/>
                  </a:ext>
                </a:extLst>
              </p:cNvPr>
              <p:cNvSpPr txBox="1"/>
              <p:nvPr/>
            </p:nvSpPr>
            <p:spPr>
              <a:xfrm>
                <a:off x="6944361" y="1724441"/>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2</a:t>
                </a:r>
              </a:p>
            </p:txBody>
          </p:sp>
          <p:sp>
            <p:nvSpPr>
              <p:cNvPr id="49" name="Text Box 17">
                <a:extLst>
                  <a:ext uri="{FF2B5EF4-FFF2-40B4-BE49-F238E27FC236}">
                    <a16:creationId xmlns:a16="http://schemas.microsoft.com/office/drawing/2014/main" id="{824A8BA0-64C6-470D-AF42-DCEAA3FFB10B}"/>
                  </a:ext>
                </a:extLst>
              </p:cNvPr>
              <p:cNvSpPr txBox="1"/>
              <p:nvPr/>
            </p:nvSpPr>
            <p:spPr>
              <a:xfrm>
                <a:off x="8138953" y="104738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4</a:t>
                </a:r>
              </a:p>
            </p:txBody>
          </p:sp>
        </p:grpSp>
      </p:grpSp>
      <p:sp>
        <p:nvSpPr>
          <p:cNvPr id="26" name="Rectangle 25">
            <a:extLst>
              <a:ext uri="{FF2B5EF4-FFF2-40B4-BE49-F238E27FC236}">
                <a16:creationId xmlns:a16="http://schemas.microsoft.com/office/drawing/2014/main" id="{6A0A1768-3D88-4464-9588-AB561CE4AFCF}"/>
              </a:ext>
            </a:extLst>
          </p:cNvPr>
          <p:cNvSpPr/>
          <p:nvPr/>
        </p:nvSpPr>
        <p:spPr>
          <a:xfrm>
            <a:off x="0" y="387913"/>
            <a:ext cx="6746822" cy="6247864"/>
          </a:xfrm>
          <a:prstGeom prst="rect">
            <a:avLst/>
          </a:prstGeom>
        </p:spPr>
        <p:txBody>
          <a:bodyPr wrap="square">
            <a:spAutoFit/>
          </a:bodyPr>
          <a:lstStyle/>
          <a:p>
            <a:pPr marL="514350" indent="-514350">
              <a:buAutoNum type="arabicPeriod"/>
            </a:pPr>
            <a:r>
              <a:rPr lang="en-US" sz="3200" dirty="0">
                <a:solidFill>
                  <a:schemeClr val="bg2">
                    <a:lumMod val="75000"/>
                  </a:schemeClr>
                </a:solidFill>
              </a:rPr>
              <a:t>You are a marsh manager! But where? Be thinking about which of these marsh sites (1-4) you want to manage…</a:t>
            </a:r>
          </a:p>
          <a:p>
            <a:pPr marL="514350" indent="-514350">
              <a:buFontTx/>
              <a:buAutoNum type="arabicPeriod"/>
            </a:pPr>
            <a:r>
              <a:rPr lang="en-US" sz="4000" b="1" dirty="0">
                <a:solidFill>
                  <a:schemeClr val="accent2">
                    <a:lumMod val="75000"/>
                  </a:schemeClr>
                </a:solidFill>
              </a:rPr>
              <a:t>Your task? Figure out how to save your struggling marsh’s ecosystem services</a:t>
            </a:r>
          </a:p>
          <a:p>
            <a:pPr marL="971550" lvl="1" indent="-514350">
              <a:buFont typeface="Arial" panose="020B0604020202020204" pitchFamily="34" charset="0"/>
              <a:buChar char="•"/>
            </a:pPr>
            <a:r>
              <a:rPr lang="en-US" sz="4000" b="1" dirty="0">
                <a:solidFill>
                  <a:schemeClr val="accent2">
                    <a:lumMod val="75000"/>
                  </a:schemeClr>
                </a:solidFill>
              </a:rPr>
              <a:t>given site conditions, which restoration(s) will save your marsh?</a:t>
            </a:r>
          </a:p>
          <a:p>
            <a:pPr marL="514350" indent="-514350">
              <a:buFontTx/>
              <a:buAutoNum type="arabicPeriod"/>
            </a:pPr>
            <a:endParaRPr lang="en-US" sz="3200" b="1" dirty="0">
              <a:solidFill>
                <a:schemeClr val="accent2">
                  <a:lumMod val="75000"/>
                </a:schemeClr>
              </a:solidFill>
            </a:endParaRPr>
          </a:p>
        </p:txBody>
      </p:sp>
    </p:spTree>
    <p:extLst>
      <p:ext uri="{BB962C8B-B14F-4D97-AF65-F5344CB8AC3E}">
        <p14:creationId xmlns:p14="http://schemas.microsoft.com/office/powerpoint/2010/main" val="13841743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a:extLst>
              <a:ext uri="{FF2B5EF4-FFF2-40B4-BE49-F238E27FC236}">
                <a16:creationId xmlns:a16="http://schemas.microsoft.com/office/drawing/2014/main" id="{4D6286EF-60CE-4B7D-8CFD-15F300C3ADC1}"/>
              </a:ext>
            </a:extLst>
          </p:cNvPr>
          <p:cNvSpPr txBox="1"/>
          <p:nvPr/>
        </p:nvSpPr>
        <p:spPr>
          <a:xfrm>
            <a:off x="140430" y="504943"/>
            <a:ext cx="7711983" cy="430887"/>
          </a:xfrm>
          <a:prstGeom prst="rect">
            <a:avLst/>
          </a:prstGeom>
          <a:noFill/>
        </p:spPr>
        <p:txBody>
          <a:bodyPr wrap="none" rtlCol="0">
            <a:spAutoFit/>
          </a:bodyPr>
          <a:lstStyle/>
          <a:p>
            <a:r>
              <a:rPr lang="en-US" sz="2200" dirty="0">
                <a:solidFill>
                  <a:srgbClr val="FF0000"/>
                </a:solidFill>
              </a:rPr>
              <a:t>For example, you are a manager in North Carolina’s Outer Banks: </a:t>
            </a:r>
          </a:p>
        </p:txBody>
      </p:sp>
      <p:sp>
        <p:nvSpPr>
          <p:cNvPr id="42" name="TextBox 41">
            <a:extLst>
              <a:ext uri="{FF2B5EF4-FFF2-40B4-BE49-F238E27FC236}">
                <a16:creationId xmlns:a16="http://schemas.microsoft.com/office/drawing/2014/main" id="{8C1ACB42-2A8D-4F33-B74E-A70D28FC5A42}"/>
              </a:ext>
            </a:extLst>
          </p:cNvPr>
          <p:cNvSpPr txBox="1"/>
          <p:nvPr/>
        </p:nvSpPr>
        <p:spPr>
          <a:xfrm>
            <a:off x="9001746" y="4572318"/>
            <a:ext cx="3079777" cy="2062103"/>
          </a:xfrm>
          <a:prstGeom prst="rect">
            <a:avLst/>
          </a:prstGeom>
          <a:noFill/>
        </p:spPr>
        <p:txBody>
          <a:bodyPr wrap="square" rtlCol="0">
            <a:spAutoFit/>
          </a:bodyPr>
          <a:lstStyle/>
          <a:p>
            <a:r>
              <a:rPr lang="en-US" sz="3200" dirty="0">
                <a:solidFill>
                  <a:srgbClr val="FF0000"/>
                </a:solidFill>
              </a:rPr>
              <a:t>1) You’ll get a handout for your marsh site that looks like this</a:t>
            </a:r>
          </a:p>
        </p:txBody>
      </p:sp>
      <p:grpSp>
        <p:nvGrpSpPr>
          <p:cNvPr id="51" name="Group 50">
            <a:extLst>
              <a:ext uri="{FF2B5EF4-FFF2-40B4-BE49-F238E27FC236}">
                <a16:creationId xmlns:a16="http://schemas.microsoft.com/office/drawing/2014/main" id="{5812B15B-A4B2-4720-ACA5-28E85A4D4E77}"/>
              </a:ext>
            </a:extLst>
          </p:cNvPr>
          <p:cNvGrpSpPr/>
          <p:nvPr/>
        </p:nvGrpSpPr>
        <p:grpSpPr>
          <a:xfrm>
            <a:off x="0" y="-28892"/>
            <a:ext cx="12210227" cy="504114"/>
            <a:chOff x="0" y="-28892"/>
            <a:chExt cx="12210227" cy="504114"/>
          </a:xfrm>
        </p:grpSpPr>
        <p:grpSp>
          <p:nvGrpSpPr>
            <p:cNvPr id="52" name="Group 51">
              <a:extLst>
                <a:ext uri="{FF2B5EF4-FFF2-40B4-BE49-F238E27FC236}">
                  <a16:creationId xmlns:a16="http://schemas.microsoft.com/office/drawing/2014/main" id="{156EB3CA-CB1D-4E47-B828-150702F81700}"/>
                </a:ext>
              </a:extLst>
            </p:cNvPr>
            <p:cNvGrpSpPr/>
            <p:nvPr/>
          </p:nvGrpSpPr>
          <p:grpSpPr>
            <a:xfrm>
              <a:off x="0" y="-28892"/>
              <a:ext cx="12164991" cy="473247"/>
              <a:chOff x="0" y="-28892"/>
              <a:chExt cx="12164991" cy="473247"/>
            </a:xfrm>
          </p:grpSpPr>
          <p:sp>
            <p:nvSpPr>
              <p:cNvPr id="54" name="TextBox 53">
                <a:extLst>
                  <a:ext uri="{FF2B5EF4-FFF2-40B4-BE49-F238E27FC236}">
                    <a16:creationId xmlns:a16="http://schemas.microsoft.com/office/drawing/2014/main" id="{9BC9E9B8-3400-4A46-A71D-88C447798BBE}"/>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55" name="TextBox 54">
                <a:extLst>
                  <a:ext uri="{FF2B5EF4-FFF2-40B4-BE49-F238E27FC236}">
                    <a16:creationId xmlns:a16="http://schemas.microsoft.com/office/drawing/2014/main" id="{38F49FE2-26A2-4ED9-AA0D-8737312C8D67}"/>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56" name="TextBox 55">
                <a:extLst>
                  <a:ext uri="{FF2B5EF4-FFF2-40B4-BE49-F238E27FC236}">
                    <a16:creationId xmlns:a16="http://schemas.microsoft.com/office/drawing/2014/main" id="{BAB63DB9-05FD-4BD3-8DB8-4DC03FB4F176}"/>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57" name="TextBox 56">
                <a:extLst>
                  <a:ext uri="{FF2B5EF4-FFF2-40B4-BE49-F238E27FC236}">
                    <a16:creationId xmlns:a16="http://schemas.microsoft.com/office/drawing/2014/main" id="{ADC7E5B9-A488-4097-9925-078BC260288A}"/>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58" name="TextBox 57">
                <a:extLst>
                  <a:ext uri="{FF2B5EF4-FFF2-40B4-BE49-F238E27FC236}">
                    <a16:creationId xmlns:a16="http://schemas.microsoft.com/office/drawing/2014/main" id="{C4E08118-982F-4D58-81FB-DD442236BBA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53" name="Rectangle 52">
              <a:extLst>
                <a:ext uri="{FF2B5EF4-FFF2-40B4-BE49-F238E27FC236}">
                  <a16:creationId xmlns:a16="http://schemas.microsoft.com/office/drawing/2014/main" id="{9D3C3DA6-929C-416E-BABA-944EABCF8CF6}"/>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2" name="Group 61">
            <a:extLst>
              <a:ext uri="{FF2B5EF4-FFF2-40B4-BE49-F238E27FC236}">
                <a16:creationId xmlns:a16="http://schemas.microsoft.com/office/drawing/2014/main" id="{976CB940-9D33-4012-96B2-1D2684023CA9}"/>
              </a:ext>
            </a:extLst>
          </p:cNvPr>
          <p:cNvGrpSpPr/>
          <p:nvPr/>
        </p:nvGrpSpPr>
        <p:grpSpPr>
          <a:xfrm>
            <a:off x="7620000" y="712013"/>
            <a:ext cx="4183979" cy="5433974"/>
            <a:chOff x="7620000" y="712013"/>
            <a:chExt cx="4183979" cy="5433974"/>
          </a:xfrm>
        </p:grpSpPr>
        <p:grpSp>
          <p:nvGrpSpPr>
            <p:cNvPr id="3" name="Group 2">
              <a:extLst>
                <a:ext uri="{FF2B5EF4-FFF2-40B4-BE49-F238E27FC236}">
                  <a16:creationId xmlns:a16="http://schemas.microsoft.com/office/drawing/2014/main" id="{DD5B6950-F7BC-40D5-A938-21770E8E8649}"/>
                </a:ext>
              </a:extLst>
            </p:cNvPr>
            <p:cNvGrpSpPr/>
            <p:nvPr/>
          </p:nvGrpSpPr>
          <p:grpSpPr>
            <a:xfrm>
              <a:off x="8009004" y="712013"/>
              <a:ext cx="3794975" cy="3156789"/>
              <a:chOff x="4998735" y="221298"/>
              <a:chExt cx="3794975" cy="3156789"/>
            </a:xfrm>
          </p:grpSpPr>
          <p:sp>
            <p:nvSpPr>
              <p:cNvPr id="4" name="Text Box 19">
                <a:extLst>
                  <a:ext uri="{FF2B5EF4-FFF2-40B4-BE49-F238E27FC236}">
                    <a16:creationId xmlns:a16="http://schemas.microsoft.com/office/drawing/2014/main" id="{C7DF7BC6-231C-466A-AA5D-593D736648C9}"/>
                  </a:ext>
                </a:extLst>
              </p:cNvPr>
              <p:cNvSpPr txBox="1"/>
              <p:nvPr/>
            </p:nvSpPr>
            <p:spPr>
              <a:xfrm>
                <a:off x="4998735" y="2894314"/>
                <a:ext cx="3789070" cy="483773"/>
              </a:xfrm>
              <a:prstGeom prst="rect">
                <a:avLst/>
              </a:prstGeom>
              <a:solidFill>
                <a:srgbClr val="09ADF7">
                  <a:alpha val="902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Image credit: modified from Kiss Veronica, under Creative Commons Attribution-Share Alike 4.0 International license</a:t>
                </a:r>
              </a:p>
            </p:txBody>
          </p:sp>
          <p:grpSp>
            <p:nvGrpSpPr>
              <p:cNvPr id="9" name="Group 8">
                <a:extLst>
                  <a:ext uri="{FF2B5EF4-FFF2-40B4-BE49-F238E27FC236}">
                    <a16:creationId xmlns:a16="http://schemas.microsoft.com/office/drawing/2014/main" id="{6D0846B7-7AC4-4A79-BCE5-AD2A9A594337}"/>
                  </a:ext>
                </a:extLst>
              </p:cNvPr>
              <p:cNvGrpSpPr/>
              <p:nvPr/>
            </p:nvGrpSpPr>
            <p:grpSpPr>
              <a:xfrm>
                <a:off x="4998735" y="221298"/>
                <a:ext cx="3794975" cy="2690427"/>
                <a:chOff x="4998735" y="221298"/>
                <a:chExt cx="3794975" cy="2690427"/>
              </a:xfrm>
            </p:grpSpPr>
            <p:pic>
              <p:nvPicPr>
                <p:cNvPr id="10" name="Picture 9" descr="https://upload.wikimedia.org/wikipedia/commons/0/0c/Tengeri_k%C3%B6rnyezet.png">
                  <a:extLst>
                    <a:ext uri="{FF2B5EF4-FFF2-40B4-BE49-F238E27FC236}">
                      <a16:creationId xmlns:a16="http://schemas.microsoft.com/office/drawing/2014/main" id="{EE9898B1-EB76-40BA-A98D-4DE86022EC5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243" t="19227" r="69114" b="57813"/>
                <a:stretch/>
              </p:blipFill>
              <p:spPr bwMode="auto">
                <a:xfrm>
                  <a:off x="5012285" y="221298"/>
                  <a:ext cx="3781425" cy="2690427"/>
                </a:xfrm>
                <a:prstGeom prst="rect">
                  <a:avLst/>
                </a:prstGeom>
                <a:noFill/>
                <a:ln>
                  <a:solidFill>
                    <a:schemeClr val="tx1"/>
                  </a:solidFill>
                </a:ln>
                <a:extLst>
                  <a:ext uri="{53640926-AAD7-44D8-BBD7-CCE9431645EC}">
                    <a14:shadowObscured xmlns:a14="http://schemas.microsoft.com/office/drawing/2010/main"/>
                  </a:ext>
                </a:extLst>
              </p:spPr>
            </p:pic>
            <p:sp>
              <p:nvSpPr>
                <p:cNvPr id="11" name="Text Box 5">
                  <a:extLst>
                    <a:ext uri="{FF2B5EF4-FFF2-40B4-BE49-F238E27FC236}">
                      <a16:creationId xmlns:a16="http://schemas.microsoft.com/office/drawing/2014/main" id="{95BCE650-75C4-402B-B128-2BE3B7B0A3BA}"/>
                    </a:ext>
                  </a:extLst>
                </p:cNvPr>
                <p:cNvSpPr txBox="1"/>
                <p:nvPr/>
              </p:nvSpPr>
              <p:spPr>
                <a:xfrm>
                  <a:off x="6120181" y="1175229"/>
                  <a:ext cx="1291198" cy="365609"/>
                </a:xfrm>
                <a:prstGeom prst="rect">
                  <a:avLst/>
                </a:prstGeom>
                <a:solidFill>
                  <a:srgbClr val="B4B4B4"/>
                </a:solid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UNITED STATES</a:t>
                  </a:r>
                </a:p>
              </p:txBody>
            </p:sp>
            <p:sp>
              <p:nvSpPr>
                <p:cNvPr id="12" name="5-Point Star 10">
                  <a:extLst>
                    <a:ext uri="{FF2B5EF4-FFF2-40B4-BE49-F238E27FC236}">
                      <a16:creationId xmlns:a16="http://schemas.microsoft.com/office/drawing/2014/main" id="{9B7DDFFA-0A20-4905-96F2-119772D3D283}"/>
                    </a:ext>
                  </a:extLst>
                </p:cNvPr>
                <p:cNvSpPr/>
                <p:nvPr/>
              </p:nvSpPr>
              <p:spPr>
                <a:xfrm>
                  <a:off x="4998735" y="904121"/>
                  <a:ext cx="531787" cy="427670"/>
                </a:xfrm>
                <a:prstGeom prst="star5">
                  <a:avLst/>
                </a:prstGeom>
                <a:solidFill>
                  <a:srgbClr val="FFC000"/>
                </a:soli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3" name="5-Point Star 11">
                  <a:extLst>
                    <a:ext uri="{FF2B5EF4-FFF2-40B4-BE49-F238E27FC236}">
                      <a16:creationId xmlns:a16="http://schemas.microsoft.com/office/drawing/2014/main" id="{91C4C716-4818-4F1C-9923-4F7BCB6E5025}"/>
                    </a:ext>
                  </a:extLst>
                </p:cNvPr>
                <p:cNvSpPr/>
                <p:nvPr/>
              </p:nvSpPr>
              <p:spPr>
                <a:xfrm>
                  <a:off x="7712027" y="1333437"/>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5-Point Star 12">
                  <a:extLst>
                    <a:ext uri="{FF2B5EF4-FFF2-40B4-BE49-F238E27FC236}">
                      <a16:creationId xmlns:a16="http://schemas.microsoft.com/office/drawing/2014/main" id="{7C35EC6A-751C-4861-AD0B-4ACE88A6788A}"/>
                    </a:ext>
                  </a:extLst>
                </p:cNvPr>
                <p:cNvSpPr/>
                <p:nvPr/>
              </p:nvSpPr>
              <p:spPr>
                <a:xfrm>
                  <a:off x="6854743" y="1635578"/>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5" name="5-Point Star 13">
                  <a:extLst>
                    <a:ext uri="{FF2B5EF4-FFF2-40B4-BE49-F238E27FC236}">
                      <a16:creationId xmlns:a16="http://schemas.microsoft.com/office/drawing/2014/main" id="{677D3463-0514-4315-BAFB-CEE36EC1A014}"/>
                    </a:ext>
                  </a:extLst>
                </p:cNvPr>
                <p:cNvSpPr/>
                <p:nvPr/>
              </p:nvSpPr>
              <p:spPr>
                <a:xfrm>
                  <a:off x="8050340" y="972803"/>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6" name="Text Box 14">
                  <a:extLst>
                    <a:ext uri="{FF2B5EF4-FFF2-40B4-BE49-F238E27FC236}">
                      <a16:creationId xmlns:a16="http://schemas.microsoft.com/office/drawing/2014/main" id="{4908D4E5-4A68-45D1-8CDD-696A9FBCD5D6}"/>
                    </a:ext>
                  </a:extLst>
                </p:cNvPr>
                <p:cNvSpPr txBox="1"/>
                <p:nvPr/>
              </p:nvSpPr>
              <p:spPr>
                <a:xfrm>
                  <a:off x="5130295" y="995795"/>
                  <a:ext cx="463371" cy="45926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1</a:t>
                  </a:r>
                </a:p>
              </p:txBody>
            </p:sp>
            <p:sp>
              <p:nvSpPr>
                <p:cNvPr id="17" name="Text Box 15">
                  <a:extLst>
                    <a:ext uri="{FF2B5EF4-FFF2-40B4-BE49-F238E27FC236}">
                      <a16:creationId xmlns:a16="http://schemas.microsoft.com/office/drawing/2014/main" id="{8EDE8A59-4CE6-4F09-83A3-B27D16C83EA9}"/>
                    </a:ext>
                  </a:extLst>
                </p:cNvPr>
                <p:cNvSpPr txBox="1"/>
                <p:nvPr/>
              </p:nvSpPr>
              <p:spPr>
                <a:xfrm>
                  <a:off x="7807988" y="140631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3</a:t>
                  </a:r>
                </a:p>
              </p:txBody>
            </p:sp>
            <p:sp>
              <p:nvSpPr>
                <p:cNvPr id="18" name="Text Box 16">
                  <a:extLst>
                    <a:ext uri="{FF2B5EF4-FFF2-40B4-BE49-F238E27FC236}">
                      <a16:creationId xmlns:a16="http://schemas.microsoft.com/office/drawing/2014/main" id="{64D5ECA3-36AC-43B5-BCD6-BC9C7B5B0FE8}"/>
                    </a:ext>
                  </a:extLst>
                </p:cNvPr>
                <p:cNvSpPr txBox="1"/>
                <p:nvPr/>
              </p:nvSpPr>
              <p:spPr>
                <a:xfrm>
                  <a:off x="6944361" y="1724441"/>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2</a:t>
                  </a:r>
                </a:p>
              </p:txBody>
            </p:sp>
            <p:sp>
              <p:nvSpPr>
                <p:cNvPr id="19" name="Text Box 17">
                  <a:extLst>
                    <a:ext uri="{FF2B5EF4-FFF2-40B4-BE49-F238E27FC236}">
                      <a16:creationId xmlns:a16="http://schemas.microsoft.com/office/drawing/2014/main" id="{F7319F7B-09FD-4CD1-B59B-9EAA4F95178F}"/>
                    </a:ext>
                  </a:extLst>
                </p:cNvPr>
                <p:cNvSpPr txBox="1"/>
                <p:nvPr/>
              </p:nvSpPr>
              <p:spPr>
                <a:xfrm>
                  <a:off x="8138953" y="104738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4</a:t>
                  </a:r>
                </a:p>
              </p:txBody>
            </p:sp>
          </p:grpSp>
        </p:grpSp>
        <p:cxnSp>
          <p:nvCxnSpPr>
            <p:cNvPr id="24" name="Straight Connector 23">
              <a:extLst>
                <a:ext uri="{FF2B5EF4-FFF2-40B4-BE49-F238E27FC236}">
                  <a16:creationId xmlns:a16="http://schemas.microsoft.com/office/drawing/2014/main" id="{A0CDB4CC-7744-4334-A288-9DD00F32E37A}"/>
                </a:ext>
              </a:extLst>
            </p:cNvPr>
            <p:cNvCxnSpPr>
              <a:cxnSpLocks/>
              <a:stCxn id="37" idx="3"/>
            </p:cNvCxnSpPr>
            <p:nvPr/>
          </p:nvCxnSpPr>
          <p:spPr>
            <a:xfrm flipH="1">
              <a:off x="7620000" y="2415395"/>
              <a:ext cx="3230992" cy="373059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EC02478-956B-4531-BF13-90CC13C307CA}"/>
                </a:ext>
              </a:extLst>
            </p:cNvPr>
            <p:cNvCxnSpPr>
              <a:cxnSpLocks/>
            </p:cNvCxnSpPr>
            <p:nvPr/>
          </p:nvCxnSpPr>
          <p:spPr>
            <a:xfrm flipH="1" flipV="1">
              <a:off x="7775076" y="805806"/>
              <a:ext cx="2947220" cy="1236847"/>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37" name="5-Point Star 11">
            <a:extLst>
              <a:ext uri="{FF2B5EF4-FFF2-40B4-BE49-F238E27FC236}">
                <a16:creationId xmlns:a16="http://schemas.microsoft.com/office/drawing/2014/main" id="{DE5C51C1-1968-4829-A8AC-532438265C68}"/>
              </a:ext>
            </a:extLst>
          </p:cNvPr>
          <p:cNvSpPr/>
          <p:nvPr/>
        </p:nvSpPr>
        <p:spPr>
          <a:xfrm>
            <a:off x="10388748" y="1931623"/>
            <a:ext cx="571365" cy="483773"/>
          </a:xfrm>
          <a:prstGeom prst="star5">
            <a:avLst/>
          </a:prstGeom>
          <a:solidFill>
            <a:srgbClr val="FFC000"/>
          </a:solid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8" name="Text Box 15">
            <a:extLst>
              <a:ext uri="{FF2B5EF4-FFF2-40B4-BE49-F238E27FC236}">
                <a16:creationId xmlns:a16="http://schemas.microsoft.com/office/drawing/2014/main" id="{B5188CAD-078E-4516-ACA4-F0220FAFAE46}"/>
              </a:ext>
            </a:extLst>
          </p:cNvPr>
          <p:cNvSpPr txBox="1"/>
          <p:nvPr/>
        </p:nvSpPr>
        <p:spPr>
          <a:xfrm>
            <a:off x="10541635" y="2063210"/>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0</a:t>
            </a:r>
          </a:p>
        </p:txBody>
      </p:sp>
    </p:spTree>
    <p:extLst>
      <p:ext uri="{BB962C8B-B14F-4D97-AF65-F5344CB8AC3E}">
        <p14:creationId xmlns:p14="http://schemas.microsoft.com/office/powerpoint/2010/main" val="41075846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D43575D8-0A02-44CA-BDF9-195792B80A29}"/>
              </a:ext>
            </a:extLst>
          </p:cNvPr>
          <p:cNvPicPr>
            <a:picLocks noChangeAspect="1"/>
          </p:cNvPicPr>
          <p:nvPr/>
        </p:nvPicPr>
        <p:blipFill>
          <a:blip r:embed="rId3"/>
          <a:stretch>
            <a:fillRect/>
          </a:stretch>
        </p:blipFill>
        <p:spPr>
          <a:xfrm>
            <a:off x="115876" y="879347"/>
            <a:ext cx="7891789" cy="5865060"/>
          </a:xfrm>
          <a:prstGeom prst="rect">
            <a:avLst/>
          </a:prstGeom>
        </p:spPr>
      </p:pic>
      <p:sp>
        <p:nvSpPr>
          <p:cNvPr id="35" name="TextBox 34">
            <a:extLst>
              <a:ext uri="{FF2B5EF4-FFF2-40B4-BE49-F238E27FC236}">
                <a16:creationId xmlns:a16="http://schemas.microsoft.com/office/drawing/2014/main" id="{4D6286EF-60CE-4B7D-8CFD-15F300C3ADC1}"/>
              </a:ext>
            </a:extLst>
          </p:cNvPr>
          <p:cNvSpPr txBox="1"/>
          <p:nvPr/>
        </p:nvSpPr>
        <p:spPr>
          <a:xfrm>
            <a:off x="140430" y="504943"/>
            <a:ext cx="7711983" cy="430887"/>
          </a:xfrm>
          <a:prstGeom prst="rect">
            <a:avLst/>
          </a:prstGeom>
          <a:noFill/>
        </p:spPr>
        <p:txBody>
          <a:bodyPr wrap="none" rtlCol="0">
            <a:spAutoFit/>
          </a:bodyPr>
          <a:lstStyle/>
          <a:p>
            <a:r>
              <a:rPr lang="en-US" sz="2200" dirty="0">
                <a:solidFill>
                  <a:srgbClr val="FF0000"/>
                </a:solidFill>
              </a:rPr>
              <a:t>For example, you are a manager in North Carolina’s Outer Banks: </a:t>
            </a:r>
          </a:p>
        </p:txBody>
      </p:sp>
      <p:sp>
        <p:nvSpPr>
          <p:cNvPr id="42" name="TextBox 41">
            <a:extLst>
              <a:ext uri="{FF2B5EF4-FFF2-40B4-BE49-F238E27FC236}">
                <a16:creationId xmlns:a16="http://schemas.microsoft.com/office/drawing/2014/main" id="{8C1ACB42-2A8D-4F33-B74E-A70D28FC5A42}"/>
              </a:ext>
            </a:extLst>
          </p:cNvPr>
          <p:cNvSpPr txBox="1"/>
          <p:nvPr/>
        </p:nvSpPr>
        <p:spPr>
          <a:xfrm>
            <a:off x="9001746" y="4572318"/>
            <a:ext cx="3079777" cy="2062103"/>
          </a:xfrm>
          <a:prstGeom prst="rect">
            <a:avLst/>
          </a:prstGeom>
          <a:noFill/>
        </p:spPr>
        <p:txBody>
          <a:bodyPr wrap="square" rtlCol="0">
            <a:spAutoFit/>
          </a:bodyPr>
          <a:lstStyle/>
          <a:p>
            <a:r>
              <a:rPr lang="en-US" sz="3200" dirty="0">
                <a:solidFill>
                  <a:srgbClr val="FF0000"/>
                </a:solidFill>
              </a:rPr>
              <a:t>1) You’ll get a handout for your marsh site that looks like this</a:t>
            </a:r>
          </a:p>
        </p:txBody>
      </p:sp>
      <p:grpSp>
        <p:nvGrpSpPr>
          <p:cNvPr id="51" name="Group 50">
            <a:extLst>
              <a:ext uri="{FF2B5EF4-FFF2-40B4-BE49-F238E27FC236}">
                <a16:creationId xmlns:a16="http://schemas.microsoft.com/office/drawing/2014/main" id="{5812B15B-A4B2-4720-ACA5-28E85A4D4E77}"/>
              </a:ext>
            </a:extLst>
          </p:cNvPr>
          <p:cNvGrpSpPr/>
          <p:nvPr/>
        </p:nvGrpSpPr>
        <p:grpSpPr>
          <a:xfrm>
            <a:off x="0" y="-28892"/>
            <a:ext cx="12210227" cy="504114"/>
            <a:chOff x="0" y="-28892"/>
            <a:chExt cx="12210227" cy="504114"/>
          </a:xfrm>
        </p:grpSpPr>
        <p:grpSp>
          <p:nvGrpSpPr>
            <p:cNvPr id="52" name="Group 51">
              <a:extLst>
                <a:ext uri="{FF2B5EF4-FFF2-40B4-BE49-F238E27FC236}">
                  <a16:creationId xmlns:a16="http://schemas.microsoft.com/office/drawing/2014/main" id="{156EB3CA-CB1D-4E47-B828-150702F81700}"/>
                </a:ext>
              </a:extLst>
            </p:cNvPr>
            <p:cNvGrpSpPr/>
            <p:nvPr/>
          </p:nvGrpSpPr>
          <p:grpSpPr>
            <a:xfrm>
              <a:off x="0" y="-28892"/>
              <a:ext cx="12164991" cy="473247"/>
              <a:chOff x="0" y="-28892"/>
              <a:chExt cx="12164991" cy="473247"/>
            </a:xfrm>
          </p:grpSpPr>
          <p:sp>
            <p:nvSpPr>
              <p:cNvPr id="54" name="TextBox 53">
                <a:extLst>
                  <a:ext uri="{FF2B5EF4-FFF2-40B4-BE49-F238E27FC236}">
                    <a16:creationId xmlns:a16="http://schemas.microsoft.com/office/drawing/2014/main" id="{9BC9E9B8-3400-4A46-A71D-88C447798BBE}"/>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55" name="TextBox 54">
                <a:extLst>
                  <a:ext uri="{FF2B5EF4-FFF2-40B4-BE49-F238E27FC236}">
                    <a16:creationId xmlns:a16="http://schemas.microsoft.com/office/drawing/2014/main" id="{38F49FE2-26A2-4ED9-AA0D-8737312C8D67}"/>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56" name="TextBox 55">
                <a:extLst>
                  <a:ext uri="{FF2B5EF4-FFF2-40B4-BE49-F238E27FC236}">
                    <a16:creationId xmlns:a16="http://schemas.microsoft.com/office/drawing/2014/main" id="{BAB63DB9-05FD-4BD3-8DB8-4DC03FB4F176}"/>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57" name="TextBox 56">
                <a:extLst>
                  <a:ext uri="{FF2B5EF4-FFF2-40B4-BE49-F238E27FC236}">
                    <a16:creationId xmlns:a16="http://schemas.microsoft.com/office/drawing/2014/main" id="{ADC7E5B9-A488-4097-9925-078BC260288A}"/>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58" name="TextBox 57">
                <a:extLst>
                  <a:ext uri="{FF2B5EF4-FFF2-40B4-BE49-F238E27FC236}">
                    <a16:creationId xmlns:a16="http://schemas.microsoft.com/office/drawing/2014/main" id="{C4E08118-982F-4D58-81FB-DD442236BBA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53" name="Rectangle 52">
              <a:extLst>
                <a:ext uri="{FF2B5EF4-FFF2-40B4-BE49-F238E27FC236}">
                  <a16:creationId xmlns:a16="http://schemas.microsoft.com/office/drawing/2014/main" id="{9D3C3DA6-929C-416E-BABA-944EABCF8CF6}"/>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2" name="Group 61">
            <a:extLst>
              <a:ext uri="{FF2B5EF4-FFF2-40B4-BE49-F238E27FC236}">
                <a16:creationId xmlns:a16="http://schemas.microsoft.com/office/drawing/2014/main" id="{976CB940-9D33-4012-96B2-1D2684023CA9}"/>
              </a:ext>
            </a:extLst>
          </p:cNvPr>
          <p:cNvGrpSpPr/>
          <p:nvPr/>
        </p:nvGrpSpPr>
        <p:grpSpPr>
          <a:xfrm>
            <a:off x="7620000" y="712013"/>
            <a:ext cx="4183979" cy="5433974"/>
            <a:chOff x="7620000" y="712013"/>
            <a:chExt cx="4183979" cy="5433974"/>
          </a:xfrm>
        </p:grpSpPr>
        <p:grpSp>
          <p:nvGrpSpPr>
            <p:cNvPr id="3" name="Group 2">
              <a:extLst>
                <a:ext uri="{FF2B5EF4-FFF2-40B4-BE49-F238E27FC236}">
                  <a16:creationId xmlns:a16="http://schemas.microsoft.com/office/drawing/2014/main" id="{DD5B6950-F7BC-40D5-A938-21770E8E8649}"/>
                </a:ext>
              </a:extLst>
            </p:cNvPr>
            <p:cNvGrpSpPr/>
            <p:nvPr/>
          </p:nvGrpSpPr>
          <p:grpSpPr>
            <a:xfrm>
              <a:off x="8009004" y="712013"/>
              <a:ext cx="3794975" cy="3156789"/>
              <a:chOff x="4998735" y="221298"/>
              <a:chExt cx="3794975" cy="3156789"/>
            </a:xfrm>
          </p:grpSpPr>
          <p:sp>
            <p:nvSpPr>
              <p:cNvPr id="4" name="Text Box 19">
                <a:extLst>
                  <a:ext uri="{FF2B5EF4-FFF2-40B4-BE49-F238E27FC236}">
                    <a16:creationId xmlns:a16="http://schemas.microsoft.com/office/drawing/2014/main" id="{C7DF7BC6-231C-466A-AA5D-593D736648C9}"/>
                  </a:ext>
                </a:extLst>
              </p:cNvPr>
              <p:cNvSpPr txBox="1"/>
              <p:nvPr/>
            </p:nvSpPr>
            <p:spPr>
              <a:xfrm>
                <a:off x="4998735" y="2894314"/>
                <a:ext cx="3789070" cy="483773"/>
              </a:xfrm>
              <a:prstGeom prst="rect">
                <a:avLst/>
              </a:prstGeom>
              <a:solidFill>
                <a:srgbClr val="09ADF7">
                  <a:alpha val="902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Image credit: modified from Kiss Veronica, under Creative Commons Attribution-Share Alike 4.0 International license</a:t>
                </a:r>
              </a:p>
            </p:txBody>
          </p:sp>
          <p:grpSp>
            <p:nvGrpSpPr>
              <p:cNvPr id="9" name="Group 8">
                <a:extLst>
                  <a:ext uri="{FF2B5EF4-FFF2-40B4-BE49-F238E27FC236}">
                    <a16:creationId xmlns:a16="http://schemas.microsoft.com/office/drawing/2014/main" id="{6D0846B7-7AC4-4A79-BCE5-AD2A9A594337}"/>
                  </a:ext>
                </a:extLst>
              </p:cNvPr>
              <p:cNvGrpSpPr/>
              <p:nvPr/>
            </p:nvGrpSpPr>
            <p:grpSpPr>
              <a:xfrm>
                <a:off x="4998735" y="221298"/>
                <a:ext cx="3794975" cy="2690427"/>
                <a:chOff x="4998735" y="221298"/>
                <a:chExt cx="3794975" cy="2690427"/>
              </a:xfrm>
            </p:grpSpPr>
            <p:pic>
              <p:nvPicPr>
                <p:cNvPr id="10" name="Picture 9" descr="https://upload.wikimedia.org/wikipedia/commons/0/0c/Tengeri_k%C3%B6rnyezet.png">
                  <a:extLst>
                    <a:ext uri="{FF2B5EF4-FFF2-40B4-BE49-F238E27FC236}">
                      <a16:creationId xmlns:a16="http://schemas.microsoft.com/office/drawing/2014/main" id="{EE9898B1-EB76-40BA-A98D-4DE86022EC5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243" t="19227" r="69114" b="57813"/>
                <a:stretch/>
              </p:blipFill>
              <p:spPr bwMode="auto">
                <a:xfrm>
                  <a:off x="5012285" y="221298"/>
                  <a:ext cx="3781425" cy="2690427"/>
                </a:xfrm>
                <a:prstGeom prst="rect">
                  <a:avLst/>
                </a:prstGeom>
                <a:noFill/>
                <a:ln>
                  <a:solidFill>
                    <a:schemeClr val="tx1"/>
                  </a:solidFill>
                </a:ln>
                <a:extLst>
                  <a:ext uri="{53640926-AAD7-44D8-BBD7-CCE9431645EC}">
                    <a14:shadowObscured xmlns:a14="http://schemas.microsoft.com/office/drawing/2010/main"/>
                  </a:ext>
                </a:extLst>
              </p:spPr>
            </p:pic>
            <p:sp>
              <p:nvSpPr>
                <p:cNvPr id="11" name="Text Box 5">
                  <a:extLst>
                    <a:ext uri="{FF2B5EF4-FFF2-40B4-BE49-F238E27FC236}">
                      <a16:creationId xmlns:a16="http://schemas.microsoft.com/office/drawing/2014/main" id="{95BCE650-75C4-402B-B128-2BE3B7B0A3BA}"/>
                    </a:ext>
                  </a:extLst>
                </p:cNvPr>
                <p:cNvSpPr txBox="1"/>
                <p:nvPr/>
              </p:nvSpPr>
              <p:spPr>
                <a:xfrm>
                  <a:off x="6120181" y="1175229"/>
                  <a:ext cx="1291198" cy="365609"/>
                </a:xfrm>
                <a:prstGeom prst="rect">
                  <a:avLst/>
                </a:prstGeom>
                <a:solidFill>
                  <a:srgbClr val="B4B4B4"/>
                </a:solid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UNITED STATES</a:t>
                  </a:r>
                </a:p>
              </p:txBody>
            </p:sp>
            <p:sp>
              <p:nvSpPr>
                <p:cNvPr id="12" name="5-Point Star 10">
                  <a:extLst>
                    <a:ext uri="{FF2B5EF4-FFF2-40B4-BE49-F238E27FC236}">
                      <a16:creationId xmlns:a16="http://schemas.microsoft.com/office/drawing/2014/main" id="{9B7DDFFA-0A20-4905-96F2-119772D3D283}"/>
                    </a:ext>
                  </a:extLst>
                </p:cNvPr>
                <p:cNvSpPr/>
                <p:nvPr/>
              </p:nvSpPr>
              <p:spPr>
                <a:xfrm>
                  <a:off x="4998735" y="904121"/>
                  <a:ext cx="531787" cy="427670"/>
                </a:xfrm>
                <a:prstGeom prst="star5">
                  <a:avLst/>
                </a:prstGeom>
                <a:solidFill>
                  <a:srgbClr val="FFC000"/>
                </a:soli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3" name="5-Point Star 11">
                  <a:extLst>
                    <a:ext uri="{FF2B5EF4-FFF2-40B4-BE49-F238E27FC236}">
                      <a16:creationId xmlns:a16="http://schemas.microsoft.com/office/drawing/2014/main" id="{91C4C716-4818-4F1C-9923-4F7BCB6E5025}"/>
                    </a:ext>
                  </a:extLst>
                </p:cNvPr>
                <p:cNvSpPr/>
                <p:nvPr/>
              </p:nvSpPr>
              <p:spPr>
                <a:xfrm>
                  <a:off x="7712027" y="1333437"/>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5-Point Star 12">
                  <a:extLst>
                    <a:ext uri="{FF2B5EF4-FFF2-40B4-BE49-F238E27FC236}">
                      <a16:creationId xmlns:a16="http://schemas.microsoft.com/office/drawing/2014/main" id="{7C35EC6A-751C-4861-AD0B-4ACE88A6788A}"/>
                    </a:ext>
                  </a:extLst>
                </p:cNvPr>
                <p:cNvSpPr/>
                <p:nvPr/>
              </p:nvSpPr>
              <p:spPr>
                <a:xfrm>
                  <a:off x="6854743" y="1635578"/>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5" name="5-Point Star 13">
                  <a:extLst>
                    <a:ext uri="{FF2B5EF4-FFF2-40B4-BE49-F238E27FC236}">
                      <a16:creationId xmlns:a16="http://schemas.microsoft.com/office/drawing/2014/main" id="{677D3463-0514-4315-BAFB-CEE36EC1A014}"/>
                    </a:ext>
                  </a:extLst>
                </p:cNvPr>
                <p:cNvSpPr/>
                <p:nvPr/>
              </p:nvSpPr>
              <p:spPr>
                <a:xfrm>
                  <a:off x="8050340" y="972803"/>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6" name="Text Box 14">
                  <a:extLst>
                    <a:ext uri="{FF2B5EF4-FFF2-40B4-BE49-F238E27FC236}">
                      <a16:creationId xmlns:a16="http://schemas.microsoft.com/office/drawing/2014/main" id="{4908D4E5-4A68-45D1-8CDD-696A9FBCD5D6}"/>
                    </a:ext>
                  </a:extLst>
                </p:cNvPr>
                <p:cNvSpPr txBox="1"/>
                <p:nvPr/>
              </p:nvSpPr>
              <p:spPr>
                <a:xfrm>
                  <a:off x="5130295" y="995795"/>
                  <a:ext cx="463371" cy="45926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1</a:t>
                  </a:r>
                </a:p>
              </p:txBody>
            </p:sp>
            <p:sp>
              <p:nvSpPr>
                <p:cNvPr id="17" name="Text Box 15">
                  <a:extLst>
                    <a:ext uri="{FF2B5EF4-FFF2-40B4-BE49-F238E27FC236}">
                      <a16:creationId xmlns:a16="http://schemas.microsoft.com/office/drawing/2014/main" id="{8EDE8A59-4CE6-4F09-83A3-B27D16C83EA9}"/>
                    </a:ext>
                  </a:extLst>
                </p:cNvPr>
                <p:cNvSpPr txBox="1"/>
                <p:nvPr/>
              </p:nvSpPr>
              <p:spPr>
                <a:xfrm>
                  <a:off x="7807988" y="140631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3</a:t>
                  </a:r>
                </a:p>
              </p:txBody>
            </p:sp>
            <p:sp>
              <p:nvSpPr>
                <p:cNvPr id="18" name="Text Box 16">
                  <a:extLst>
                    <a:ext uri="{FF2B5EF4-FFF2-40B4-BE49-F238E27FC236}">
                      <a16:creationId xmlns:a16="http://schemas.microsoft.com/office/drawing/2014/main" id="{64D5ECA3-36AC-43B5-BCD6-BC9C7B5B0FE8}"/>
                    </a:ext>
                  </a:extLst>
                </p:cNvPr>
                <p:cNvSpPr txBox="1"/>
                <p:nvPr/>
              </p:nvSpPr>
              <p:spPr>
                <a:xfrm>
                  <a:off x="6944361" y="1724441"/>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2</a:t>
                  </a:r>
                </a:p>
              </p:txBody>
            </p:sp>
            <p:sp>
              <p:nvSpPr>
                <p:cNvPr id="19" name="Text Box 17">
                  <a:extLst>
                    <a:ext uri="{FF2B5EF4-FFF2-40B4-BE49-F238E27FC236}">
                      <a16:creationId xmlns:a16="http://schemas.microsoft.com/office/drawing/2014/main" id="{F7319F7B-09FD-4CD1-B59B-9EAA4F95178F}"/>
                    </a:ext>
                  </a:extLst>
                </p:cNvPr>
                <p:cNvSpPr txBox="1"/>
                <p:nvPr/>
              </p:nvSpPr>
              <p:spPr>
                <a:xfrm>
                  <a:off x="8138953" y="104738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4</a:t>
                  </a:r>
                </a:p>
              </p:txBody>
            </p:sp>
          </p:grpSp>
        </p:grpSp>
        <p:cxnSp>
          <p:nvCxnSpPr>
            <p:cNvPr id="24" name="Straight Connector 23">
              <a:extLst>
                <a:ext uri="{FF2B5EF4-FFF2-40B4-BE49-F238E27FC236}">
                  <a16:creationId xmlns:a16="http://schemas.microsoft.com/office/drawing/2014/main" id="{A0CDB4CC-7744-4334-A288-9DD00F32E37A}"/>
                </a:ext>
              </a:extLst>
            </p:cNvPr>
            <p:cNvCxnSpPr>
              <a:cxnSpLocks/>
              <a:stCxn id="37" idx="3"/>
            </p:cNvCxnSpPr>
            <p:nvPr/>
          </p:nvCxnSpPr>
          <p:spPr>
            <a:xfrm flipH="1">
              <a:off x="7620000" y="2415395"/>
              <a:ext cx="3230992" cy="373059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EC02478-956B-4531-BF13-90CC13C307CA}"/>
                </a:ext>
              </a:extLst>
            </p:cNvPr>
            <p:cNvCxnSpPr>
              <a:cxnSpLocks/>
            </p:cNvCxnSpPr>
            <p:nvPr/>
          </p:nvCxnSpPr>
          <p:spPr>
            <a:xfrm flipH="1" flipV="1">
              <a:off x="7775076" y="805806"/>
              <a:ext cx="2947220" cy="1236847"/>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37" name="5-Point Star 11">
            <a:extLst>
              <a:ext uri="{FF2B5EF4-FFF2-40B4-BE49-F238E27FC236}">
                <a16:creationId xmlns:a16="http://schemas.microsoft.com/office/drawing/2014/main" id="{DE5C51C1-1968-4829-A8AC-532438265C68}"/>
              </a:ext>
            </a:extLst>
          </p:cNvPr>
          <p:cNvSpPr/>
          <p:nvPr/>
        </p:nvSpPr>
        <p:spPr>
          <a:xfrm>
            <a:off x="10388748" y="1931623"/>
            <a:ext cx="571365" cy="483773"/>
          </a:xfrm>
          <a:prstGeom prst="star5">
            <a:avLst/>
          </a:prstGeom>
          <a:solidFill>
            <a:srgbClr val="FFC000"/>
          </a:solidFill>
          <a:ln w="38100">
            <a:solidFill>
              <a:srgbClr val="FF000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8" name="Text Box 15">
            <a:extLst>
              <a:ext uri="{FF2B5EF4-FFF2-40B4-BE49-F238E27FC236}">
                <a16:creationId xmlns:a16="http://schemas.microsoft.com/office/drawing/2014/main" id="{B5188CAD-078E-4516-ACA4-F0220FAFAE46}"/>
              </a:ext>
            </a:extLst>
          </p:cNvPr>
          <p:cNvSpPr txBox="1"/>
          <p:nvPr/>
        </p:nvSpPr>
        <p:spPr>
          <a:xfrm>
            <a:off x="10541635" y="2063210"/>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0</a:t>
            </a:r>
          </a:p>
        </p:txBody>
      </p:sp>
      <p:sp>
        <p:nvSpPr>
          <p:cNvPr id="31" name="Rectangle 30">
            <a:extLst>
              <a:ext uri="{FF2B5EF4-FFF2-40B4-BE49-F238E27FC236}">
                <a16:creationId xmlns:a16="http://schemas.microsoft.com/office/drawing/2014/main" id="{C20082F0-7FC5-4301-8D5F-605028792578}"/>
              </a:ext>
            </a:extLst>
          </p:cNvPr>
          <p:cNvSpPr/>
          <p:nvPr/>
        </p:nvSpPr>
        <p:spPr>
          <a:xfrm rot="16200000">
            <a:off x="6117225" y="2884996"/>
            <a:ext cx="2243470" cy="267531"/>
          </a:xfrm>
          <a:prstGeom prst="rect">
            <a:avLst/>
          </a:prstGeom>
        </p:spPr>
        <p:txBody>
          <a:bodyPr wrap="square">
            <a:spAutoFit/>
          </a:bodyPr>
          <a:lstStyle/>
          <a:p>
            <a:r>
              <a:rPr lang="en-US" sz="1100" dirty="0"/>
              <a:t>Photo credit: Mary Bryan Barksdale</a:t>
            </a:r>
          </a:p>
        </p:txBody>
      </p:sp>
    </p:spTree>
    <p:extLst>
      <p:ext uri="{BB962C8B-B14F-4D97-AF65-F5344CB8AC3E}">
        <p14:creationId xmlns:p14="http://schemas.microsoft.com/office/powerpoint/2010/main" val="14390169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 name="Picture 68">
            <a:extLst>
              <a:ext uri="{FF2B5EF4-FFF2-40B4-BE49-F238E27FC236}">
                <a16:creationId xmlns:a16="http://schemas.microsoft.com/office/drawing/2014/main" id="{312EAAC0-3ADF-4A6F-B457-CB3E3CF14CE5}"/>
              </a:ext>
            </a:extLst>
          </p:cNvPr>
          <p:cNvPicPr>
            <a:picLocks noChangeAspect="1"/>
          </p:cNvPicPr>
          <p:nvPr/>
        </p:nvPicPr>
        <p:blipFill>
          <a:blip r:embed="rId2"/>
          <a:stretch>
            <a:fillRect/>
          </a:stretch>
        </p:blipFill>
        <p:spPr>
          <a:xfrm>
            <a:off x="115876" y="879347"/>
            <a:ext cx="7891789" cy="5865060"/>
          </a:xfrm>
          <a:prstGeom prst="rect">
            <a:avLst/>
          </a:prstGeom>
        </p:spPr>
      </p:pic>
      <p:sp>
        <p:nvSpPr>
          <p:cNvPr id="42" name="TextBox 41">
            <a:extLst>
              <a:ext uri="{FF2B5EF4-FFF2-40B4-BE49-F238E27FC236}">
                <a16:creationId xmlns:a16="http://schemas.microsoft.com/office/drawing/2014/main" id="{8C1ACB42-2A8D-4F33-B74E-A70D28FC5A42}"/>
              </a:ext>
            </a:extLst>
          </p:cNvPr>
          <p:cNvSpPr txBox="1"/>
          <p:nvPr/>
        </p:nvSpPr>
        <p:spPr>
          <a:xfrm>
            <a:off x="8518810" y="4624723"/>
            <a:ext cx="3691417" cy="2062103"/>
          </a:xfrm>
          <a:prstGeom prst="rect">
            <a:avLst/>
          </a:prstGeom>
          <a:noFill/>
        </p:spPr>
        <p:txBody>
          <a:bodyPr wrap="square" rtlCol="0">
            <a:spAutoFit/>
          </a:bodyPr>
          <a:lstStyle/>
          <a:p>
            <a:r>
              <a:rPr lang="en-US" sz="3200" dirty="0">
                <a:solidFill>
                  <a:srgbClr val="FF0000"/>
                </a:solidFill>
              </a:rPr>
              <a:t>2) Update your site conditions (model inputs) for your new marsh site</a:t>
            </a:r>
          </a:p>
        </p:txBody>
      </p:sp>
      <p:grpSp>
        <p:nvGrpSpPr>
          <p:cNvPr id="51" name="Group 50">
            <a:extLst>
              <a:ext uri="{FF2B5EF4-FFF2-40B4-BE49-F238E27FC236}">
                <a16:creationId xmlns:a16="http://schemas.microsoft.com/office/drawing/2014/main" id="{5812B15B-A4B2-4720-ACA5-28E85A4D4E77}"/>
              </a:ext>
            </a:extLst>
          </p:cNvPr>
          <p:cNvGrpSpPr/>
          <p:nvPr/>
        </p:nvGrpSpPr>
        <p:grpSpPr>
          <a:xfrm>
            <a:off x="0" y="-28892"/>
            <a:ext cx="12210227" cy="504114"/>
            <a:chOff x="0" y="-28892"/>
            <a:chExt cx="12210227" cy="504114"/>
          </a:xfrm>
        </p:grpSpPr>
        <p:grpSp>
          <p:nvGrpSpPr>
            <p:cNvPr id="52" name="Group 51">
              <a:extLst>
                <a:ext uri="{FF2B5EF4-FFF2-40B4-BE49-F238E27FC236}">
                  <a16:creationId xmlns:a16="http://schemas.microsoft.com/office/drawing/2014/main" id="{156EB3CA-CB1D-4E47-B828-150702F81700}"/>
                </a:ext>
              </a:extLst>
            </p:cNvPr>
            <p:cNvGrpSpPr/>
            <p:nvPr/>
          </p:nvGrpSpPr>
          <p:grpSpPr>
            <a:xfrm>
              <a:off x="0" y="-28892"/>
              <a:ext cx="12164991" cy="473247"/>
              <a:chOff x="0" y="-28892"/>
              <a:chExt cx="12164991" cy="473247"/>
            </a:xfrm>
          </p:grpSpPr>
          <p:sp>
            <p:nvSpPr>
              <p:cNvPr id="54" name="TextBox 53">
                <a:extLst>
                  <a:ext uri="{FF2B5EF4-FFF2-40B4-BE49-F238E27FC236}">
                    <a16:creationId xmlns:a16="http://schemas.microsoft.com/office/drawing/2014/main" id="{9BC9E9B8-3400-4A46-A71D-88C447798BBE}"/>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55" name="TextBox 54">
                <a:extLst>
                  <a:ext uri="{FF2B5EF4-FFF2-40B4-BE49-F238E27FC236}">
                    <a16:creationId xmlns:a16="http://schemas.microsoft.com/office/drawing/2014/main" id="{38F49FE2-26A2-4ED9-AA0D-8737312C8D67}"/>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56" name="TextBox 55">
                <a:extLst>
                  <a:ext uri="{FF2B5EF4-FFF2-40B4-BE49-F238E27FC236}">
                    <a16:creationId xmlns:a16="http://schemas.microsoft.com/office/drawing/2014/main" id="{BAB63DB9-05FD-4BD3-8DB8-4DC03FB4F176}"/>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57" name="TextBox 56">
                <a:extLst>
                  <a:ext uri="{FF2B5EF4-FFF2-40B4-BE49-F238E27FC236}">
                    <a16:creationId xmlns:a16="http://schemas.microsoft.com/office/drawing/2014/main" id="{ADC7E5B9-A488-4097-9925-078BC260288A}"/>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58" name="TextBox 57">
                <a:extLst>
                  <a:ext uri="{FF2B5EF4-FFF2-40B4-BE49-F238E27FC236}">
                    <a16:creationId xmlns:a16="http://schemas.microsoft.com/office/drawing/2014/main" id="{C4E08118-982F-4D58-81FB-DD442236BBA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53" name="Rectangle 52">
              <a:extLst>
                <a:ext uri="{FF2B5EF4-FFF2-40B4-BE49-F238E27FC236}">
                  <a16:creationId xmlns:a16="http://schemas.microsoft.com/office/drawing/2014/main" id="{9D3C3DA6-929C-416E-BABA-944EABCF8CF6}"/>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Rectangle 4">
            <a:extLst>
              <a:ext uri="{FF2B5EF4-FFF2-40B4-BE49-F238E27FC236}">
                <a16:creationId xmlns:a16="http://schemas.microsoft.com/office/drawing/2014/main" id="{FCFE275F-C4F5-4AAB-BC9F-BA6BCCFF8171}"/>
              </a:ext>
            </a:extLst>
          </p:cNvPr>
          <p:cNvSpPr/>
          <p:nvPr/>
        </p:nvSpPr>
        <p:spPr>
          <a:xfrm>
            <a:off x="0" y="4111544"/>
            <a:ext cx="8319758" cy="263286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a:extLst>
              <a:ext uri="{FF2B5EF4-FFF2-40B4-BE49-F238E27FC236}">
                <a16:creationId xmlns:a16="http://schemas.microsoft.com/office/drawing/2014/main" id="{76F8A5FB-C563-4B3D-B757-710745B1E1E6}"/>
              </a:ext>
            </a:extLst>
          </p:cNvPr>
          <p:cNvSpPr txBox="1"/>
          <p:nvPr/>
        </p:nvSpPr>
        <p:spPr>
          <a:xfrm>
            <a:off x="140430" y="504943"/>
            <a:ext cx="7711983" cy="430887"/>
          </a:xfrm>
          <a:prstGeom prst="rect">
            <a:avLst/>
          </a:prstGeom>
          <a:noFill/>
        </p:spPr>
        <p:txBody>
          <a:bodyPr wrap="none" rtlCol="0">
            <a:spAutoFit/>
          </a:bodyPr>
          <a:lstStyle/>
          <a:p>
            <a:r>
              <a:rPr lang="en-US" sz="2200" dirty="0">
                <a:solidFill>
                  <a:srgbClr val="FF0000"/>
                </a:solidFill>
              </a:rPr>
              <a:t>For example, you are a manager in North Carolina’s Outer Banks: </a:t>
            </a:r>
          </a:p>
        </p:txBody>
      </p:sp>
      <p:cxnSp>
        <p:nvCxnSpPr>
          <p:cNvPr id="70" name="Straight Connector 69">
            <a:extLst>
              <a:ext uri="{FF2B5EF4-FFF2-40B4-BE49-F238E27FC236}">
                <a16:creationId xmlns:a16="http://schemas.microsoft.com/office/drawing/2014/main" id="{BA4EAC6D-58D9-49E0-AF1B-3A831072970B}"/>
              </a:ext>
            </a:extLst>
          </p:cNvPr>
          <p:cNvCxnSpPr>
            <a:cxnSpLocks/>
          </p:cNvCxnSpPr>
          <p:nvPr/>
        </p:nvCxnSpPr>
        <p:spPr>
          <a:xfrm flipH="1">
            <a:off x="2397338" y="1682501"/>
            <a:ext cx="75229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0FEFE7A1-F1FD-43CC-873B-4204B9DD96C5}"/>
              </a:ext>
            </a:extLst>
          </p:cNvPr>
          <p:cNvCxnSpPr>
            <a:cxnSpLocks/>
          </p:cNvCxnSpPr>
          <p:nvPr/>
        </p:nvCxnSpPr>
        <p:spPr>
          <a:xfrm flipH="1">
            <a:off x="3149630" y="2638018"/>
            <a:ext cx="75229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73" name="Rectangle 72">
            <a:extLst>
              <a:ext uri="{FF2B5EF4-FFF2-40B4-BE49-F238E27FC236}">
                <a16:creationId xmlns:a16="http://schemas.microsoft.com/office/drawing/2014/main" id="{4D83697F-F262-4828-9C51-5BA164B7817C}"/>
              </a:ext>
            </a:extLst>
          </p:cNvPr>
          <p:cNvSpPr/>
          <p:nvPr/>
        </p:nvSpPr>
        <p:spPr>
          <a:xfrm rot="16200000">
            <a:off x="6117225" y="2884996"/>
            <a:ext cx="2243470" cy="267531"/>
          </a:xfrm>
          <a:prstGeom prst="rect">
            <a:avLst/>
          </a:prstGeom>
        </p:spPr>
        <p:txBody>
          <a:bodyPr wrap="square">
            <a:spAutoFit/>
          </a:bodyPr>
          <a:lstStyle/>
          <a:p>
            <a:r>
              <a:rPr lang="en-US" sz="1100" dirty="0"/>
              <a:t>Photo credit: Mary Bryan Barksdale</a:t>
            </a:r>
          </a:p>
        </p:txBody>
      </p:sp>
      <p:cxnSp>
        <p:nvCxnSpPr>
          <p:cNvPr id="72" name="Straight Connector 71">
            <a:extLst>
              <a:ext uri="{FF2B5EF4-FFF2-40B4-BE49-F238E27FC236}">
                <a16:creationId xmlns:a16="http://schemas.microsoft.com/office/drawing/2014/main" id="{07724878-A361-4B64-98AC-CAFB2B8006B0}"/>
              </a:ext>
            </a:extLst>
          </p:cNvPr>
          <p:cNvCxnSpPr>
            <a:cxnSpLocks/>
          </p:cNvCxnSpPr>
          <p:nvPr/>
        </p:nvCxnSpPr>
        <p:spPr>
          <a:xfrm flipH="1">
            <a:off x="2315202" y="3673807"/>
            <a:ext cx="75229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5296EE1C-DC45-44FA-B33E-F4AAF2915CCA}"/>
              </a:ext>
            </a:extLst>
          </p:cNvPr>
          <p:cNvGrpSpPr/>
          <p:nvPr/>
        </p:nvGrpSpPr>
        <p:grpSpPr>
          <a:xfrm>
            <a:off x="4339587" y="584100"/>
            <a:ext cx="7711983" cy="5968590"/>
            <a:chOff x="4339587" y="584100"/>
            <a:chExt cx="7711983" cy="5968590"/>
          </a:xfrm>
        </p:grpSpPr>
        <p:grpSp>
          <p:nvGrpSpPr>
            <p:cNvPr id="33" name="Group 32">
              <a:extLst>
                <a:ext uri="{FF2B5EF4-FFF2-40B4-BE49-F238E27FC236}">
                  <a16:creationId xmlns:a16="http://schemas.microsoft.com/office/drawing/2014/main" id="{F476FC62-F30B-46DD-99C6-72C0171F058A}"/>
                </a:ext>
              </a:extLst>
            </p:cNvPr>
            <p:cNvGrpSpPr/>
            <p:nvPr/>
          </p:nvGrpSpPr>
          <p:grpSpPr>
            <a:xfrm>
              <a:off x="7775076" y="712013"/>
              <a:ext cx="4028903" cy="5840677"/>
              <a:chOff x="7775076" y="712013"/>
              <a:chExt cx="4028903" cy="5840677"/>
            </a:xfrm>
          </p:grpSpPr>
          <p:grpSp>
            <p:nvGrpSpPr>
              <p:cNvPr id="34" name="Group 33">
                <a:extLst>
                  <a:ext uri="{FF2B5EF4-FFF2-40B4-BE49-F238E27FC236}">
                    <a16:creationId xmlns:a16="http://schemas.microsoft.com/office/drawing/2014/main" id="{95F7D2A8-A2DA-4DA8-A349-A7F880128384}"/>
                  </a:ext>
                </a:extLst>
              </p:cNvPr>
              <p:cNvGrpSpPr/>
              <p:nvPr/>
            </p:nvGrpSpPr>
            <p:grpSpPr>
              <a:xfrm>
                <a:off x="7932332" y="712013"/>
                <a:ext cx="3871647" cy="3156789"/>
                <a:chOff x="4922063" y="221298"/>
                <a:chExt cx="3871647" cy="3156789"/>
              </a:xfrm>
            </p:grpSpPr>
            <p:sp>
              <p:nvSpPr>
                <p:cNvPr id="41" name="Text Box 19">
                  <a:extLst>
                    <a:ext uri="{FF2B5EF4-FFF2-40B4-BE49-F238E27FC236}">
                      <a16:creationId xmlns:a16="http://schemas.microsoft.com/office/drawing/2014/main" id="{F0A6B076-0BC0-4689-A431-1139DBB874FB}"/>
                    </a:ext>
                  </a:extLst>
                </p:cNvPr>
                <p:cNvSpPr txBox="1"/>
                <p:nvPr/>
              </p:nvSpPr>
              <p:spPr>
                <a:xfrm>
                  <a:off x="4998735" y="2894314"/>
                  <a:ext cx="3789070" cy="483773"/>
                </a:xfrm>
                <a:prstGeom prst="rect">
                  <a:avLst/>
                </a:prstGeom>
                <a:solidFill>
                  <a:srgbClr val="09ADF7">
                    <a:alpha val="902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Image credit: modified from Kiss Veronica, under Creative Commons Attribution-Share Alike 4.0 International license</a:t>
                  </a:r>
                </a:p>
              </p:txBody>
            </p:sp>
            <p:grpSp>
              <p:nvGrpSpPr>
                <p:cNvPr id="43" name="Group 42">
                  <a:extLst>
                    <a:ext uri="{FF2B5EF4-FFF2-40B4-BE49-F238E27FC236}">
                      <a16:creationId xmlns:a16="http://schemas.microsoft.com/office/drawing/2014/main" id="{CA8C98D2-9B13-4801-82FE-9893FD6DD777}"/>
                    </a:ext>
                  </a:extLst>
                </p:cNvPr>
                <p:cNvGrpSpPr/>
                <p:nvPr/>
              </p:nvGrpSpPr>
              <p:grpSpPr>
                <a:xfrm>
                  <a:off x="4922063" y="221298"/>
                  <a:ext cx="3871647" cy="2690427"/>
                  <a:chOff x="4922063" y="221298"/>
                  <a:chExt cx="3871647" cy="2690427"/>
                </a:xfrm>
              </p:grpSpPr>
              <p:pic>
                <p:nvPicPr>
                  <p:cNvPr id="44" name="Picture 43" descr="https://upload.wikimedia.org/wikipedia/commons/0/0c/Tengeri_k%C3%B6rnyezet.png">
                    <a:extLst>
                      <a:ext uri="{FF2B5EF4-FFF2-40B4-BE49-F238E27FC236}">
                        <a16:creationId xmlns:a16="http://schemas.microsoft.com/office/drawing/2014/main" id="{896B62EA-D0CA-40F2-B1E7-EAA0A8B527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243" t="19227" r="69114" b="57813"/>
                  <a:stretch/>
                </p:blipFill>
                <p:spPr bwMode="auto">
                  <a:xfrm>
                    <a:off x="5012285" y="221298"/>
                    <a:ext cx="3781425" cy="2690427"/>
                  </a:xfrm>
                  <a:prstGeom prst="rect">
                    <a:avLst/>
                  </a:prstGeom>
                  <a:noFill/>
                  <a:ln>
                    <a:solidFill>
                      <a:schemeClr val="tx1"/>
                    </a:solidFill>
                  </a:ln>
                  <a:extLst>
                    <a:ext uri="{53640926-AAD7-44D8-BBD7-CCE9431645EC}">
                      <a14:shadowObscured xmlns:a14="http://schemas.microsoft.com/office/drawing/2010/main"/>
                    </a:ext>
                  </a:extLst>
                </p:spPr>
              </p:pic>
              <p:sp>
                <p:nvSpPr>
                  <p:cNvPr id="45" name="Text Box 5">
                    <a:extLst>
                      <a:ext uri="{FF2B5EF4-FFF2-40B4-BE49-F238E27FC236}">
                        <a16:creationId xmlns:a16="http://schemas.microsoft.com/office/drawing/2014/main" id="{618F8F45-92C0-4282-8829-9351F607B4A8}"/>
                      </a:ext>
                    </a:extLst>
                  </p:cNvPr>
                  <p:cNvSpPr txBox="1"/>
                  <p:nvPr/>
                </p:nvSpPr>
                <p:spPr>
                  <a:xfrm>
                    <a:off x="6120181" y="1175229"/>
                    <a:ext cx="1291198" cy="365609"/>
                  </a:xfrm>
                  <a:prstGeom prst="rect">
                    <a:avLst/>
                  </a:prstGeom>
                  <a:solidFill>
                    <a:srgbClr val="B4B4B4"/>
                  </a:solid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UNITED STATES</a:t>
                    </a:r>
                  </a:p>
                </p:txBody>
              </p:sp>
              <p:sp>
                <p:nvSpPr>
                  <p:cNvPr id="46" name="5-Point Star 10">
                    <a:extLst>
                      <a:ext uri="{FF2B5EF4-FFF2-40B4-BE49-F238E27FC236}">
                        <a16:creationId xmlns:a16="http://schemas.microsoft.com/office/drawing/2014/main" id="{9AA02DE2-0560-4600-9BCC-06B7821D5D5B}"/>
                      </a:ext>
                    </a:extLst>
                  </p:cNvPr>
                  <p:cNvSpPr/>
                  <p:nvPr/>
                </p:nvSpPr>
                <p:spPr>
                  <a:xfrm>
                    <a:off x="4922063" y="805251"/>
                    <a:ext cx="774852" cy="623146"/>
                  </a:xfrm>
                  <a:prstGeom prst="star5">
                    <a:avLst/>
                  </a:prstGeom>
                  <a:solidFill>
                    <a:srgbClr val="FFC000"/>
                  </a:solidFill>
                  <a:ln w="38100">
                    <a:solidFill>
                      <a:srgbClr val="FF000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47" name="5-Point Star 11">
                    <a:extLst>
                      <a:ext uri="{FF2B5EF4-FFF2-40B4-BE49-F238E27FC236}">
                        <a16:creationId xmlns:a16="http://schemas.microsoft.com/office/drawing/2014/main" id="{6734B9AD-E1E4-4A6D-886B-6093B93FEE84}"/>
                      </a:ext>
                    </a:extLst>
                  </p:cNvPr>
                  <p:cNvSpPr/>
                  <p:nvPr/>
                </p:nvSpPr>
                <p:spPr>
                  <a:xfrm>
                    <a:off x="7712027" y="1333437"/>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48" name="5-Point Star 12">
                    <a:extLst>
                      <a:ext uri="{FF2B5EF4-FFF2-40B4-BE49-F238E27FC236}">
                        <a16:creationId xmlns:a16="http://schemas.microsoft.com/office/drawing/2014/main" id="{D7F060FC-CBFD-436A-98C3-E6DA150959D7}"/>
                      </a:ext>
                    </a:extLst>
                  </p:cNvPr>
                  <p:cNvSpPr/>
                  <p:nvPr/>
                </p:nvSpPr>
                <p:spPr>
                  <a:xfrm>
                    <a:off x="6854743" y="1635578"/>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49" name="5-Point Star 13">
                    <a:extLst>
                      <a:ext uri="{FF2B5EF4-FFF2-40B4-BE49-F238E27FC236}">
                        <a16:creationId xmlns:a16="http://schemas.microsoft.com/office/drawing/2014/main" id="{5E8C7E4E-A60B-4172-A413-F4A417113523}"/>
                      </a:ext>
                    </a:extLst>
                  </p:cNvPr>
                  <p:cNvSpPr/>
                  <p:nvPr/>
                </p:nvSpPr>
                <p:spPr>
                  <a:xfrm>
                    <a:off x="8050340" y="972803"/>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50" name="Text Box 14">
                    <a:extLst>
                      <a:ext uri="{FF2B5EF4-FFF2-40B4-BE49-F238E27FC236}">
                        <a16:creationId xmlns:a16="http://schemas.microsoft.com/office/drawing/2014/main" id="{C30704BC-4668-4F29-AA8E-B9BB00D3F62E}"/>
                      </a:ext>
                    </a:extLst>
                  </p:cNvPr>
                  <p:cNvSpPr txBox="1"/>
                  <p:nvPr/>
                </p:nvSpPr>
                <p:spPr>
                  <a:xfrm>
                    <a:off x="5155424" y="985688"/>
                    <a:ext cx="463371" cy="45926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600" b="1" dirty="0">
                        <a:effectLst/>
                        <a:latin typeface="Arial" panose="020B0604020202020204" pitchFamily="34" charset="0"/>
                        <a:ea typeface="Arial" panose="020B0604020202020204" pitchFamily="34" charset="0"/>
                      </a:rPr>
                      <a:t>1</a:t>
                    </a:r>
                  </a:p>
                </p:txBody>
              </p:sp>
              <p:sp>
                <p:nvSpPr>
                  <p:cNvPr id="59" name="Text Box 15">
                    <a:extLst>
                      <a:ext uri="{FF2B5EF4-FFF2-40B4-BE49-F238E27FC236}">
                        <a16:creationId xmlns:a16="http://schemas.microsoft.com/office/drawing/2014/main" id="{B7A29DED-C074-4FDE-BF09-7F27FD062F0F}"/>
                      </a:ext>
                    </a:extLst>
                  </p:cNvPr>
                  <p:cNvSpPr txBox="1"/>
                  <p:nvPr/>
                </p:nvSpPr>
                <p:spPr>
                  <a:xfrm>
                    <a:off x="7807988" y="140631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3</a:t>
                    </a:r>
                  </a:p>
                </p:txBody>
              </p:sp>
              <p:sp>
                <p:nvSpPr>
                  <p:cNvPr id="60" name="Text Box 16">
                    <a:extLst>
                      <a:ext uri="{FF2B5EF4-FFF2-40B4-BE49-F238E27FC236}">
                        <a16:creationId xmlns:a16="http://schemas.microsoft.com/office/drawing/2014/main" id="{8322F3BB-B541-4B18-B0EB-5A86993C2A2F}"/>
                      </a:ext>
                    </a:extLst>
                  </p:cNvPr>
                  <p:cNvSpPr txBox="1"/>
                  <p:nvPr/>
                </p:nvSpPr>
                <p:spPr>
                  <a:xfrm>
                    <a:off x="6944361" y="1724441"/>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2</a:t>
                    </a:r>
                  </a:p>
                </p:txBody>
              </p:sp>
              <p:sp>
                <p:nvSpPr>
                  <p:cNvPr id="61" name="Text Box 17">
                    <a:extLst>
                      <a:ext uri="{FF2B5EF4-FFF2-40B4-BE49-F238E27FC236}">
                        <a16:creationId xmlns:a16="http://schemas.microsoft.com/office/drawing/2014/main" id="{993392A8-25C3-4EA2-A92E-FEB2B846F205}"/>
                      </a:ext>
                    </a:extLst>
                  </p:cNvPr>
                  <p:cNvSpPr txBox="1"/>
                  <p:nvPr/>
                </p:nvSpPr>
                <p:spPr>
                  <a:xfrm>
                    <a:off x="8138953" y="104738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4</a:t>
                    </a:r>
                  </a:p>
                </p:txBody>
              </p:sp>
            </p:grpSp>
          </p:grpSp>
          <p:cxnSp>
            <p:nvCxnSpPr>
              <p:cNvPr id="37" name="Straight Connector 36">
                <a:extLst>
                  <a:ext uri="{FF2B5EF4-FFF2-40B4-BE49-F238E27FC236}">
                    <a16:creationId xmlns:a16="http://schemas.microsoft.com/office/drawing/2014/main" id="{FB09BEFE-1903-46F8-93FA-A8B09151D025}"/>
                  </a:ext>
                </a:extLst>
              </p:cNvPr>
              <p:cNvCxnSpPr>
                <a:cxnSpLocks/>
                <a:stCxn id="46" idx="4"/>
              </p:cNvCxnSpPr>
              <p:nvPr/>
            </p:nvCxnSpPr>
            <p:spPr>
              <a:xfrm flipH="1">
                <a:off x="7867411" y="1533986"/>
                <a:ext cx="839772" cy="50187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7F564FA-FB3E-4E03-A91A-958A19306DAF}"/>
                  </a:ext>
                </a:extLst>
              </p:cNvPr>
              <p:cNvCxnSpPr>
                <a:cxnSpLocks/>
                <a:stCxn id="46" idx="0"/>
              </p:cNvCxnSpPr>
              <p:nvPr/>
            </p:nvCxnSpPr>
            <p:spPr>
              <a:xfrm flipH="1" flipV="1">
                <a:off x="7775076" y="805806"/>
                <a:ext cx="544682" cy="49016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32" name="Rectangle 31">
              <a:extLst>
                <a:ext uri="{FF2B5EF4-FFF2-40B4-BE49-F238E27FC236}">
                  <a16:creationId xmlns:a16="http://schemas.microsoft.com/office/drawing/2014/main" id="{4A00D7C1-1366-4CB7-8148-78AC08A117A3}"/>
                </a:ext>
              </a:extLst>
            </p:cNvPr>
            <p:cNvSpPr/>
            <p:nvPr/>
          </p:nvSpPr>
          <p:spPr>
            <a:xfrm>
              <a:off x="4339587" y="584100"/>
              <a:ext cx="7711983" cy="352744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50429875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C6C43133-BB16-46B4-AD52-0868D13653BB}"/>
              </a:ext>
            </a:extLst>
          </p:cNvPr>
          <p:cNvPicPr>
            <a:picLocks noChangeAspect="1"/>
          </p:cNvPicPr>
          <p:nvPr/>
        </p:nvPicPr>
        <p:blipFill>
          <a:blip r:embed="rId3"/>
          <a:stretch>
            <a:fillRect/>
          </a:stretch>
        </p:blipFill>
        <p:spPr>
          <a:xfrm>
            <a:off x="115876" y="879347"/>
            <a:ext cx="7891789" cy="5865060"/>
          </a:xfrm>
          <a:prstGeom prst="rect">
            <a:avLst/>
          </a:prstGeom>
        </p:spPr>
      </p:pic>
      <p:sp>
        <p:nvSpPr>
          <p:cNvPr id="5" name="Oval 4">
            <a:extLst>
              <a:ext uri="{FF2B5EF4-FFF2-40B4-BE49-F238E27FC236}">
                <a16:creationId xmlns:a16="http://schemas.microsoft.com/office/drawing/2014/main" id="{C28C12D7-D301-4E5F-BF40-B6B0F8F55CA6}"/>
              </a:ext>
            </a:extLst>
          </p:cNvPr>
          <p:cNvSpPr/>
          <p:nvPr/>
        </p:nvSpPr>
        <p:spPr>
          <a:xfrm>
            <a:off x="72353" y="4094537"/>
            <a:ext cx="4320685" cy="2652333"/>
          </a:xfrm>
          <a:custGeom>
            <a:avLst/>
            <a:gdLst>
              <a:gd name="connsiteX0" fmla="*/ 0 w 4437970"/>
              <a:gd name="connsiteY0" fmla="*/ 1323833 h 2647665"/>
              <a:gd name="connsiteX1" fmla="*/ 2218985 w 4437970"/>
              <a:gd name="connsiteY1" fmla="*/ 0 h 2647665"/>
              <a:gd name="connsiteX2" fmla="*/ 4437970 w 4437970"/>
              <a:gd name="connsiteY2" fmla="*/ 1323833 h 2647665"/>
              <a:gd name="connsiteX3" fmla="*/ 2218985 w 4437970"/>
              <a:gd name="connsiteY3" fmla="*/ 2647666 h 2647665"/>
              <a:gd name="connsiteX4" fmla="*/ 0 w 4437970"/>
              <a:gd name="connsiteY4" fmla="*/ 1323833 h 2647665"/>
              <a:gd name="connsiteX0" fmla="*/ 201615 w 4639585"/>
              <a:gd name="connsiteY0" fmla="*/ 1460761 h 2784594"/>
              <a:gd name="connsiteX1" fmla="*/ 354187 w 4639585"/>
              <a:gd name="connsiteY1" fmla="*/ 191519 h 2784594"/>
              <a:gd name="connsiteX2" fmla="*/ 2420600 w 4639585"/>
              <a:gd name="connsiteY2" fmla="*/ 136928 h 2784594"/>
              <a:gd name="connsiteX3" fmla="*/ 4639585 w 4639585"/>
              <a:gd name="connsiteY3" fmla="*/ 1460761 h 2784594"/>
              <a:gd name="connsiteX4" fmla="*/ 2420600 w 4639585"/>
              <a:gd name="connsiteY4" fmla="*/ 2784594 h 2784594"/>
              <a:gd name="connsiteX5" fmla="*/ 201615 w 4639585"/>
              <a:gd name="connsiteY5" fmla="*/ 1460761 h 2784594"/>
              <a:gd name="connsiteX0" fmla="*/ 179105 w 4617075"/>
              <a:gd name="connsiteY0" fmla="*/ 1426213 h 2750046"/>
              <a:gd name="connsiteX1" fmla="*/ 154257 w 4617075"/>
              <a:gd name="connsiteY1" fmla="*/ 1289734 h 2750046"/>
              <a:gd name="connsiteX2" fmla="*/ 331677 w 4617075"/>
              <a:gd name="connsiteY2" fmla="*/ 156971 h 2750046"/>
              <a:gd name="connsiteX3" fmla="*/ 2398090 w 4617075"/>
              <a:gd name="connsiteY3" fmla="*/ 102380 h 2750046"/>
              <a:gd name="connsiteX4" fmla="*/ 4617075 w 4617075"/>
              <a:gd name="connsiteY4" fmla="*/ 1426213 h 2750046"/>
              <a:gd name="connsiteX5" fmla="*/ 2398090 w 4617075"/>
              <a:gd name="connsiteY5" fmla="*/ 2750046 h 2750046"/>
              <a:gd name="connsiteX6" fmla="*/ 179105 w 4617075"/>
              <a:gd name="connsiteY6" fmla="*/ 1426213 h 2750046"/>
              <a:gd name="connsiteX0" fmla="*/ 169316 w 4607286"/>
              <a:gd name="connsiteY0" fmla="*/ 1426213 h 2750046"/>
              <a:gd name="connsiteX1" fmla="*/ 171764 w 4607286"/>
              <a:gd name="connsiteY1" fmla="*/ 634641 h 2750046"/>
              <a:gd name="connsiteX2" fmla="*/ 321888 w 4607286"/>
              <a:gd name="connsiteY2" fmla="*/ 156971 h 2750046"/>
              <a:gd name="connsiteX3" fmla="*/ 2388301 w 4607286"/>
              <a:gd name="connsiteY3" fmla="*/ 102380 h 2750046"/>
              <a:gd name="connsiteX4" fmla="*/ 4607286 w 4607286"/>
              <a:gd name="connsiteY4" fmla="*/ 1426213 h 2750046"/>
              <a:gd name="connsiteX5" fmla="*/ 2388301 w 4607286"/>
              <a:gd name="connsiteY5" fmla="*/ 2750046 h 2750046"/>
              <a:gd name="connsiteX6" fmla="*/ 169316 w 4607286"/>
              <a:gd name="connsiteY6" fmla="*/ 1426213 h 2750046"/>
              <a:gd name="connsiteX0" fmla="*/ 201615 w 4639585"/>
              <a:gd name="connsiteY0" fmla="*/ 1460761 h 2784594"/>
              <a:gd name="connsiteX1" fmla="*/ 354187 w 4639585"/>
              <a:gd name="connsiteY1" fmla="*/ 191519 h 2784594"/>
              <a:gd name="connsiteX2" fmla="*/ 2420600 w 4639585"/>
              <a:gd name="connsiteY2" fmla="*/ 136928 h 2784594"/>
              <a:gd name="connsiteX3" fmla="*/ 4639585 w 4639585"/>
              <a:gd name="connsiteY3" fmla="*/ 1460761 h 2784594"/>
              <a:gd name="connsiteX4" fmla="*/ 2420600 w 4639585"/>
              <a:gd name="connsiteY4" fmla="*/ 2784594 h 2784594"/>
              <a:gd name="connsiteX5" fmla="*/ 201615 w 4639585"/>
              <a:gd name="connsiteY5" fmla="*/ 1460761 h 2784594"/>
              <a:gd name="connsiteX0" fmla="*/ 201615 w 4797425"/>
              <a:gd name="connsiteY0" fmla="*/ 1385756 h 2709589"/>
              <a:gd name="connsiteX1" fmla="*/ 354187 w 4797425"/>
              <a:gd name="connsiteY1" fmla="*/ 116514 h 2709589"/>
              <a:gd name="connsiteX2" fmla="*/ 2420600 w 4797425"/>
              <a:gd name="connsiteY2" fmla="*/ 61923 h 2709589"/>
              <a:gd name="connsiteX3" fmla="*/ 4448516 w 4797425"/>
              <a:gd name="connsiteY3" fmla="*/ 157456 h 2709589"/>
              <a:gd name="connsiteX4" fmla="*/ 4639585 w 4797425"/>
              <a:gd name="connsiteY4" fmla="*/ 1385756 h 2709589"/>
              <a:gd name="connsiteX5" fmla="*/ 2420600 w 4797425"/>
              <a:gd name="connsiteY5" fmla="*/ 2709589 h 2709589"/>
              <a:gd name="connsiteX6" fmla="*/ 201615 w 4797425"/>
              <a:gd name="connsiteY6" fmla="*/ 1385756 h 2709589"/>
              <a:gd name="connsiteX0" fmla="*/ 201615 w 4727630"/>
              <a:gd name="connsiteY0" fmla="*/ 1385756 h 2827941"/>
              <a:gd name="connsiteX1" fmla="*/ 354187 w 4727630"/>
              <a:gd name="connsiteY1" fmla="*/ 116514 h 2827941"/>
              <a:gd name="connsiteX2" fmla="*/ 2420600 w 4727630"/>
              <a:gd name="connsiteY2" fmla="*/ 61923 h 2827941"/>
              <a:gd name="connsiteX3" fmla="*/ 4448516 w 4727630"/>
              <a:gd name="connsiteY3" fmla="*/ 157456 h 2827941"/>
              <a:gd name="connsiteX4" fmla="*/ 4639585 w 4727630"/>
              <a:gd name="connsiteY4" fmla="*/ 1385756 h 2827941"/>
              <a:gd name="connsiteX5" fmla="*/ 4325686 w 4727630"/>
              <a:gd name="connsiteY5" fmla="*/ 2614053 h 2827941"/>
              <a:gd name="connsiteX6" fmla="*/ 2420600 w 4727630"/>
              <a:gd name="connsiteY6" fmla="*/ 2709589 h 2827941"/>
              <a:gd name="connsiteX7" fmla="*/ 201615 w 4727630"/>
              <a:gd name="connsiteY7" fmla="*/ 1385756 h 2827941"/>
              <a:gd name="connsiteX0" fmla="*/ 82053 w 4608068"/>
              <a:gd name="connsiteY0" fmla="*/ 1385756 h 2811284"/>
              <a:gd name="connsiteX1" fmla="*/ 234625 w 4608068"/>
              <a:gd name="connsiteY1" fmla="*/ 116514 h 2811284"/>
              <a:gd name="connsiteX2" fmla="*/ 2301038 w 4608068"/>
              <a:gd name="connsiteY2" fmla="*/ 61923 h 2811284"/>
              <a:gd name="connsiteX3" fmla="*/ 4328954 w 4608068"/>
              <a:gd name="connsiteY3" fmla="*/ 157456 h 2811284"/>
              <a:gd name="connsiteX4" fmla="*/ 4520023 w 4608068"/>
              <a:gd name="connsiteY4" fmla="*/ 1385756 h 2811284"/>
              <a:gd name="connsiteX5" fmla="*/ 4206124 w 4608068"/>
              <a:gd name="connsiteY5" fmla="*/ 2614053 h 2811284"/>
              <a:gd name="connsiteX6" fmla="*/ 2301038 w 4608068"/>
              <a:gd name="connsiteY6" fmla="*/ 2709589 h 2811284"/>
              <a:gd name="connsiteX7" fmla="*/ 548524 w 4608068"/>
              <a:gd name="connsiteY7" fmla="*/ 2709587 h 2811284"/>
              <a:gd name="connsiteX8" fmla="*/ 82053 w 4608068"/>
              <a:gd name="connsiteY8" fmla="*/ 1385756 h 2811284"/>
              <a:gd name="connsiteX0" fmla="*/ 40694 w 4566709"/>
              <a:gd name="connsiteY0" fmla="*/ 1395304 h 2820832"/>
              <a:gd name="connsiteX1" fmla="*/ 275153 w 4566709"/>
              <a:gd name="connsiteY1" fmla="*/ 112415 h 2820832"/>
              <a:gd name="connsiteX2" fmla="*/ 2259679 w 4566709"/>
              <a:gd name="connsiteY2" fmla="*/ 71471 h 2820832"/>
              <a:gd name="connsiteX3" fmla="*/ 4287595 w 4566709"/>
              <a:gd name="connsiteY3" fmla="*/ 167004 h 2820832"/>
              <a:gd name="connsiteX4" fmla="*/ 4478664 w 4566709"/>
              <a:gd name="connsiteY4" fmla="*/ 1395304 h 2820832"/>
              <a:gd name="connsiteX5" fmla="*/ 4164765 w 4566709"/>
              <a:gd name="connsiteY5" fmla="*/ 2623601 h 2820832"/>
              <a:gd name="connsiteX6" fmla="*/ 2259679 w 4566709"/>
              <a:gd name="connsiteY6" fmla="*/ 2719137 h 2820832"/>
              <a:gd name="connsiteX7" fmla="*/ 507165 w 4566709"/>
              <a:gd name="connsiteY7" fmla="*/ 2719135 h 2820832"/>
              <a:gd name="connsiteX8" fmla="*/ 40694 w 4566709"/>
              <a:gd name="connsiteY8" fmla="*/ 1395304 h 2820832"/>
              <a:gd name="connsiteX0" fmla="*/ 8586 w 4534601"/>
              <a:gd name="connsiteY0" fmla="*/ 1395304 h 2820832"/>
              <a:gd name="connsiteX1" fmla="*/ 243045 w 4534601"/>
              <a:gd name="connsiteY1" fmla="*/ 112415 h 2820832"/>
              <a:gd name="connsiteX2" fmla="*/ 2227571 w 4534601"/>
              <a:gd name="connsiteY2" fmla="*/ 71471 h 2820832"/>
              <a:gd name="connsiteX3" fmla="*/ 4255487 w 4534601"/>
              <a:gd name="connsiteY3" fmla="*/ 167004 h 2820832"/>
              <a:gd name="connsiteX4" fmla="*/ 4446556 w 4534601"/>
              <a:gd name="connsiteY4" fmla="*/ 1395304 h 2820832"/>
              <a:gd name="connsiteX5" fmla="*/ 4132657 w 4534601"/>
              <a:gd name="connsiteY5" fmla="*/ 2623601 h 2820832"/>
              <a:gd name="connsiteX6" fmla="*/ 2227571 w 4534601"/>
              <a:gd name="connsiteY6" fmla="*/ 2719137 h 2820832"/>
              <a:gd name="connsiteX7" fmla="*/ 475057 w 4534601"/>
              <a:gd name="connsiteY7" fmla="*/ 2719135 h 2820832"/>
              <a:gd name="connsiteX8" fmla="*/ 8586 w 4534601"/>
              <a:gd name="connsiteY8" fmla="*/ 1395304 h 2820832"/>
              <a:gd name="connsiteX0" fmla="*/ 8586 w 4534601"/>
              <a:gd name="connsiteY0" fmla="*/ 1395304 h 2820832"/>
              <a:gd name="connsiteX1" fmla="*/ 243045 w 4534601"/>
              <a:gd name="connsiteY1" fmla="*/ 112415 h 2820832"/>
              <a:gd name="connsiteX2" fmla="*/ 2227571 w 4534601"/>
              <a:gd name="connsiteY2" fmla="*/ 71471 h 2820832"/>
              <a:gd name="connsiteX3" fmla="*/ 4255487 w 4534601"/>
              <a:gd name="connsiteY3" fmla="*/ 167004 h 2820832"/>
              <a:gd name="connsiteX4" fmla="*/ 4446556 w 4534601"/>
              <a:gd name="connsiteY4" fmla="*/ 1395304 h 2820832"/>
              <a:gd name="connsiteX5" fmla="*/ 4132657 w 4534601"/>
              <a:gd name="connsiteY5" fmla="*/ 2623601 h 2820832"/>
              <a:gd name="connsiteX6" fmla="*/ 2227571 w 4534601"/>
              <a:gd name="connsiteY6" fmla="*/ 2719137 h 2820832"/>
              <a:gd name="connsiteX7" fmla="*/ 475057 w 4534601"/>
              <a:gd name="connsiteY7" fmla="*/ 2719135 h 2820832"/>
              <a:gd name="connsiteX8" fmla="*/ 8586 w 4534601"/>
              <a:gd name="connsiteY8" fmla="*/ 1395304 h 2820832"/>
              <a:gd name="connsiteX0" fmla="*/ 15486 w 4473262"/>
              <a:gd name="connsiteY0" fmla="*/ 1395304 h 2820832"/>
              <a:gd name="connsiteX1" fmla="*/ 181706 w 4473262"/>
              <a:gd name="connsiteY1" fmla="*/ 112415 h 2820832"/>
              <a:gd name="connsiteX2" fmla="*/ 2166232 w 4473262"/>
              <a:gd name="connsiteY2" fmla="*/ 71471 h 2820832"/>
              <a:gd name="connsiteX3" fmla="*/ 4194148 w 4473262"/>
              <a:gd name="connsiteY3" fmla="*/ 167004 h 2820832"/>
              <a:gd name="connsiteX4" fmla="*/ 4385217 w 4473262"/>
              <a:gd name="connsiteY4" fmla="*/ 1395304 h 2820832"/>
              <a:gd name="connsiteX5" fmla="*/ 4071318 w 4473262"/>
              <a:gd name="connsiteY5" fmla="*/ 2623601 h 2820832"/>
              <a:gd name="connsiteX6" fmla="*/ 2166232 w 4473262"/>
              <a:gd name="connsiteY6" fmla="*/ 2719137 h 2820832"/>
              <a:gd name="connsiteX7" fmla="*/ 413718 w 4473262"/>
              <a:gd name="connsiteY7" fmla="*/ 2719135 h 2820832"/>
              <a:gd name="connsiteX8" fmla="*/ 15486 w 4473262"/>
              <a:gd name="connsiteY8" fmla="*/ 1395304 h 2820832"/>
              <a:gd name="connsiteX0" fmla="*/ 5547 w 4463323"/>
              <a:gd name="connsiteY0" fmla="*/ 1395304 h 2820832"/>
              <a:gd name="connsiteX1" fmla="*/ 171767 w 4463323"/>
              <a:gd name="connsiteY1" fmla="*/ 112415 h 2820832"/>
              <a:gd name="connsiteX2" fmla="*/ 2156293 w 4463323"/>
              <a:gd name="connsiteY2" fmla="*/ 71471 h 2820832"/>
              <a:gd name="connsiteX3" fmla="*/ 4184209 w 4463323"/>
              <a:gd name="connsiteY3" fmla="*/ 167004 h 2820832"/>
              <a:gd name="connsiteX4" fmla="*/ 4375278 w 4463323"/>
              <a:gd name="connsiteY4" fmla="*/ 1395304 h 2820832"/>
              <a:gd name="connsiteX5" fmla="*/ 4061379 w 4463323"/>
              <a:gd name="connsiteY5" fmla="*/ 2623601 h 2820832"/>
              <a:gd name="connsiteX6" fmla="*/ 2156293 w 4463323"/>
              <a:gd name="connsiteY6" fmla="*/ 2719137 h 2820832"/>
              <a:gd name="connsiteX7" fmla="*/ 403779 w 4463323"/>
              <a:gd name="connsiteY7" fmla="*/ 2719135 h 2820832"/>
              <a:gd name="connsiteX8" fmla="*/ 5547 w 4463323"/>
              <a:gd name="connsiteY8" fmla="*/ 1395304 h 2820832"/>
              <a:gd name="connsiteX0" fmla="*/ 9941 w 4467717"/>
              <a:gd name="connsiteY0" fmla="*/ 1395304 h 2820832"/>
              <a:gd name="connsiteX1" fmla="*/ 176161 w 4467717"/>
              <a:gd name="connsiteY1" fmla="*/ 112415 h 2820832"/>
              <a:gd name="connsiteX2" fmla="*/ 2160687 w 4467717"/>
              <a:gd name="connsiteY2" fmla="*/ 71471 h 2820832"/>
              <a:gd name="connsiteX3" fmla="*/ 4188603 w 4467717"/>
              <a:gd name="connsiteY3" fmla="*/ 167004 h 2820832"/>
              <a:gd name="connsiteX4" fmla="*/ 4379672 w 4467717"/>
              <a:gd name="connsiteY4" fmla="*/ 1395304 h 2820832"/>
              <a:gd name="connsiteX5" fmla="*/ 4065773 w 4467717"/>
              <a:gd name="connsiteY5" fmla="*/ 2623601 h 2820832"/>
              <a:gd name="connsiteX6" fmla="*/ 2160687 w 4467717"/>
              <a:gd name="connsiteY6" fmla="*/ 2719137 h 2820832"/>
              <a:gd name="connsiteX7" fmla="*/ 408173 w 4467717"/>
              <a:gd name="connsiteY7" fmla="*/ 2719135 h 2820832"/>
              <a:gd name="connsiteX8" fmla="*/ 9941 w 4467717"/>
              <a:gd name="connsiteY8" fmla="*/ 1395304 h 2820832"/>
              <a:gd name="connsiteX0" fmla="*/ 32860 w 4490636"/>
              <a:gd name="connsiteY0" fmla="*/ 1415217 h 2840745"/>
              <a:gd name="connsiteX1" fmla="*/ 144489 w 4490636"/>
              <a:gd name="connsiteY1" fmla="*/ 105033 h 2840745"/>
              <a:gd name="connsiteX2" fmla="*/ 2183606 w 4490636"/>
              <a:gd name="connsiteY2" fmla="*/ 91384 h 2840745"/>
              <a:gd name="connsiteX3" fmla="*/ 4211522 w 4490636"/>
              <a:gd name="connsiteY3" fmla="*/ 186917 h 2840745"/>
              <a:gd name="connsiteX4" fmla="*/ 4402591 w 4490636"/>
              <a:gd name="connsiteY4" fmla="*/ 1415217 h 2840745"/>
              <a:gd name="connsiteX5" fmla="*/ 4088692 w 4490636"/>
              <a:gd name="connsiteY5" fmla="*/ 2643514 h 2840745"/>
              <a:gd name="connsiteX6" fmla="*/ 2183606 w 4490636"/>
              <a:gd name="connsiteY6" fmla="*/ 2739050 h 2840745"/>
              <a:gd name="connsiteX7" fmla="*/ 431092 w 4490636"/>
              <a:gd name="connsiteY7" fmla="*/ 2739048 h 2840745"/>
              <a:gd name="connsiteX8" fmla="*/ 32860 w 4490636"/>
              <a:gd name="connsiteY8" fmla="*/ 1415217 h 2840745"/>
              <a:gd name="connsiteX0" fmla="*/ 32860 w 4490636"/>
              <a:gd name="connsiteY0" fmla="*/ 1367119 h 2792647"/>
              <a:gd name="connsiteX1" fmla="*/ 144489 w 4490636"/>
              <a:gd name="connsiteY1" fmla="*/ 56935 h 2792647"/>
              <a:gd name="connsiteX2" fmla="*/ 2183606 w 4490636"/>
              <a:gd name="connsiteY2" fmla="*/ 43286 h 2792647"/>
              <a:gd name="connsiteX3" fmla="*/ 4211522 w 4490636"/>
              <a:gd name="connsiteY3" fmla="*/ 138819 h 2792647"/>
              <a:gd name="connsiteX4" fmla="*/ 4402591 w 4490636"/>
              <a:gd name="connsiteY4" fmla="*/ 1367119 h 2792647"/>
              <a:gd name="connsiteX5" fmla="*/ 4088692 w 4490636"/>
              <a:gd name="connsiteY5" fmla="*/ 2595416 h 2792647"/>
              <a:gd name="connsiteX6" fmla="*/ 2183606 w 4490636"/>
              <a:gd name="connsiteY6" fmla="*/ 2690952 h 2792647"/>
              <a:gd name="connsiteX7" fmla="*/ 431092 w 4490636"/>
              <a:gd name="connsiteY7" fmla="*/ 2690950 h 2792647"/>
              <a:gd name="connsiteX8" fmla="*/ 32860 w 4490636"/>
              <a:gd name="connsiteY8" fmla="*/ 1367119 h 2792647"/>
              <a:gd name="connsiteX0" fmla="*/ 32860 w 4499002"/>
              <a:gd name="connsiteY0" fmla="*/ 1367119 h 2792647"/>
              <a:gd name="connsiteX1" fmla="*/ 144489 w 4499002"/>
              <a:gd name="connsiteY1" fmla="*/ 56935 h 2792647"/>
              <a:gd name="connsiteX2" fmla="*/ 2183606 w 4499002"/>
              <a:gd name="connsiteY2" fmla="*/ 43286 h 2792647"/>
              <a:gd name="connsiteX3" fmla="*/ 4211522 w 4499002"/>
              <a:gd name="connsiteY3" fmla="*/ 138819 h 2792647"/>
              <a:gd name="connsiteX4" fmla="*/ 4416238 w 4499002"/>
              <a:gd name="connsiteY4" fmla="*/ 1435358 h 2792647"/>
              <a:gd name="connsiteX5" fmla="*/ 4088692 w 4499002"/>
              <a:gd name="connsiteY5" fmla="*/ 2595416 h 2792647"/>
              <a:gd name="connsiteX6" fmla="*/ 2183606 w 4499002"/>
              <a:gd name="connsiteY6" fmla="*/ 2690952 h 2792647"/>
              <a:gd name="connsiteX7" fmla="*/ 431092 w 4499002"/>
              <a:gd name="connsiteY7" fmla="*/ 2690950 h 2792647"/>
              <a:gd name="connsiteX8" fmla="*/ 32860 w 4499002"/>
              <a:gd name="connsiteY8" fmla="*/ 1367119 h 2792647"/>
              <a:gd name="connsiteX0" fmla="*/ 32860 w 4499002"/>
              <a:gd name="connsiteY0" fmla="*/ 1367119 h 2792647"/>
              <a:gd name="connsiteX1" fmla="*/ 144489 w 4499002"/>
              <a:gd name="connsiteY1" fmla="*/ 56935 h 2792647"/>
              <a:gd name="connsiteX2" fmla="*/ 2183606 w 4499002"/>
              <a:gd name="connsiteY2" fmla="*/ 43286 h 2792647"/>
              <a:gd name="connsiteX3" fmla="*/ 4211522 w 4499002"/>
              <a:gd name="connsiteY3" fmla="*/ 138819 h 2792647"/>
              <a:gd name="connsiteX4" fmla="*/ 4416238 w 4499002"/>
              <a:gd name="connsiteY4" fmla="*/ 1435358 h 2792647"/>
              <a:gd name="connsiteX5" fmla="*/ 4088692 w 4499002"/>
              <a:gd name="connsiteY5" fmla="*/ 2595416 h 2792647"/>
              <a:gd name="connsiteX6" fmla="*/ 2183606 w 4499002"/>
              <a:gd name="connsiteY6" fmla="*/ 2690952 h 2792647"/>
              <a:gd name="connsiteX7" fmla="*/ 431092 w 4499002"/>
              <a:gd name="connsiteY7" fmla="*/ 2690950 h 2792647"/>
              <a:gd name="connsiteX8" fmla="*/ 32860 w 4499002"/>
              <a:gd name="connsiteY8" fmla="*/ 1367119 h 2792647"/>
              <a:gd name="connsiteX0" fmla="*/ 32860 w 4448516"/>
              <a:gd name="connsiteY0" fmla="*/ 1367119 h 2792647"/>
              <a:gd name="connsiteX1" fmla="*/ 144489 w 4448516"/>
              <a:gd name="connsiteY1" fmla="*/ 56935 h 2792647"/>
              <a:gd name="connsiteX2" fmla="*/ 2183606 w 4448516"/>
              <a:gd name="connsiteY2" fmla="*/ 43286 h 2792647"/>
              <a:gd name="connsiteX3" fmla="*/ 4211522 w 4448516"/>
              <a:gd name="connsiteY3" fmla="*/ 138819 h 2792647"/>
              <a:gd name="connsiteX4" fmla="*/ 4416238 w 4448516"/>
              <a:gd name="connsiteY4" fmla="*/ 1435358 h 2792647"/>
              <a:gd name="connsiteX5" fmla="*/ 4088692 w 4448516"/>
              <a:gd name="connsiteY5" fmla="*/ 2595416 h 2792647"/>
              <a:gd name="connsiteX6" fmla="*/ 2183606 w 4448516"/>
              <a:gd name="connsiteY6" fmla="*/ 2690952 h 2792647"/>
              <a:gd name="connsiteX7" fmla="*/ 431092 w 4448516"/>
              <a:gd name="connsiteY7" fmla="*/ 2690950 h 2792647"/>
              <a:gd name="connsiteX8" fmla="*/ 32860 w 4448516"/>
              <a:gd name="connsiteY8" fmla="*/ 1367119 h 2792647"/>
              <a:gd name="connsiteX0" fmla="*/ 32860 w 4448516"/>
              <a:gd name="connsiteY0" fmla="*/ 1367119 h 2792647"/>
              <a:gd name="connsiteX1" fmla="*/ 144489 w 4448516"/>
              <a:gd name="connsiteY1" fmla="*/ 56935 h 2792647"/>
              <a:gd name="connsiteX2" fmla="*/ 2183606 w 4448516"/>
              <a:gd name="connsiteY2" fmla="*/ 43286 h 2792647"/>
              <a:gd name="connsiteX3" fmla="*/ 4211522 w 4448516"/>
              <a:gd name="connsiteY3" fmla="*/ 138819 h 2792647"/>
              <a:gd name="connsiteX4" fmla="*/ 4416238 w 4448516"/>
              <a:gd name="connsiteY4" fmla="*/ 1435358 h 2792647"/>
              <a:gd name="connsiteX5" fmla="*/ 4088692 w 4448516"/>
              <a:gd name="connsiteY5" fmla="*/ 2595416 h 2792647"/>
              <a:gd name="connsiteX6" fmla="*/ 2183606 w 4448516"/>
              <a:gd name="connsiteY6" fmla="*/ 2690952 h 2792647"/>
              <a:gd name="connsiteX7" fmla="*/ 431092 w 4448516"/>
              <a:gd name="connsiteY7" fmla="*/ 2690950 h 2792647"/>
              <a:gd name="connsiteX8" fmla="*/ 32860 w 4448516"/>
              <a:gd name="connsiteY8" fmla="*/ 1367119 h 2792647"/>
              <a:gd name="connsiteX0" fmla="*/ 32860 w 4448516"/>
              <a:gd name="connsiteY0" fmla="*/ 1367119 h 2785623"/>
              <a:gd name="connsiteX1" fmla="*/ 144489 w 4448516"/>
              <a:gd name="connsiteY1" fmla="*/ 56935 h 2785623"/>
              <a:gd name="connsiteX2" fmla="*/ 2183606 w 4448516"/>
              <a:gd name="connsiteY2" fmla="*/ 43286 h 2785623"/>
              <a:gd name="connsiteX3" fmla="*/ 4211522 w 4448516"/>
              <a:gd name="connsiteY3" fmla="*/ 138819 h 2785623"/>
              <a:gd name="connsiteX4" fmla="*/ 4416238 w 4448516"/>
              <a:gd name="connsiteY4" fmla="*/ 1435358 h 2785623"/>
              <a:gd name="connsiteX5" fmla="*/ 4088692 w 4448516"/>
              <a:gd name="connsiteY5" fmla="*/ 2595416 h 2785623"/>
              <a:gd name="connsiteX6" fmla="*/ 2210902 w 4448516"/>
              <a:gd name="connsiteY6" fmla="*/ 2663657 h 2785623"/>
              <a:gd name="connsiteX7" fmla="*/ 431092 w 4448516"/>
              <a:gd name="connsiteY7" fmla="*/ 2690950 h 2785623"/>
              <a:gd name="connsiteX8" fmla="*/ 32860 w 4448516"/>
              <a:gd name="connsiteY8" fmla="*/ 1367119 h 2785623"/>
              <a:gd name="connsiteX0" fmla="*/ 30881 w 4446537"/>
              <a:gd name="connsiteY0" fmla="*/ 1367119 h 2721416"/>
              <a:gd name="connsiteX1" fmla="*/ 142510 w 4446537"/>
              <a:gd name="connsiteY1" fmla="*/ 56935 h 2721416"/>
              <a:gd name="connsiteX2" fmla="*/ 2181627 w 4446537"/>
              <a:gd name="connsiteY2" fmla="*/ 43286 h 2721416"/>
              <a:gd name="connsiteX3" fmla="*/ 4209543 w 4446537"/>
              <a:gd name="connsiteY3" fmla="*/ 138819 h 2721416"/>
              <a:gd name="connsiteX4" fmla="*/ 4414259 w 4446537"/>
              <a:gd name="connsiteY4" fmla="*/ 1435358 h 2721416"/>
              <a:gd name="connsiteX5" fmla="*/ 4086713 w 4446537"/>
              <a:gd name="connsiteY5" fmla="*/ 2595416 h 2721416"/>
              <a:gd name="connsiteX6" fmla="*/ 2208923 w 4446537"/>
              <a:gd name="connsiteY6" fmla="*/ 2663657 h 2721416"/>
              <a:gd name="connsiteX7" fmla="*/ 401818 w 4446537"/>
              <a:gd name="connsiteY7" fmla="*/ 2472586 h 2721416"/>
              <a:gd name="connsiteX8" fmla="*/ 30881 w 4446537"/>
              <a:gd name="connsiteY8" fmla="*/ 1367119 h 2721416"/>
              <a:gd name="connsiteX0" fmla="*/ 30881 w 4446537"/>
              <a:gd name="connsiteY0" fmla="*/ 1367119 h 2664978"/>
              <a:gd name="connsiteX1" fmla="*/ 142510 w 4446537"/>
              <a:gd name="connsiteY1" fmla="*/ 56935 h 2664978"/>
              <a:gd name="connsiteX2" fmla="*/ 2181627 w 4446537"/>
              <a:gd name="connsiteY2" fmla="*/ 43286 h 2664978"/>
              <a:gd name="connsiteX3" fmla="*/ 4209543 w 4446537"/>
              <a:gd name="connsiteY3" fmla="*/ 138819 h 2664978"/>
              <a:gd name="connsiteX4" fmla="*/ 4414259 w 4446537"/>
              <a:gd name="connsiteY4" fmla="*/ 1435358 h 2664978"/>
              <a:gd name="connsiteX5" fmla="*/ 4059417 w 4446537"/>
              <a:gd name="connsiteY5" fmla="*/ 2472586 h 2664978"/>
              <a:gd name="connsiteX6" fmla="*/ 2208923 w 4446537"/>
              <a:gd name="connsiteY6" fmla="*/ 2663657 h 2664978"/>
              <a:gd name="connsiteX7" fmla="*/ 401818 w 4446537"/>
              <a:gd name="connsiteY7" fmla="*/ 2472586 h 2664978"/>
              <a:gd name="connsiteX8" fmla="*/ 30881 w 4446537"/>
              <a:gd name="connsiteY8" fmla="*/ 1367119 h 2664978"/>
              <a:gd name="connsiteX0" fmla="*/ 58197 w 4473853"/>
              <a:gd name="connsiteY0" fmla="*/ 1367119 h 2664978"/>
              <a:gd name="connsiteX1" fmla="*/ 115235 w 4473853"/>
              <a:gd name="connsiteY1" fmla="*/ 56935 h 2664978"/>
              <a:gd name="connsiteX2" fmla="*/ 2208943 w 4473853"/>
              <a:gd name="connsiteY2" fmla="*/ 43286 h 2664978"/>
              <a:gd name="connsiteX3" fmla="*/ 4236859 w 4473853"/>
              <a:gd name="connsiteY3" fmla="*/ 138819 h 2664978"/>
              <a:gd name="connsiteX4" fmla="*/ 4441575 w 4473853"/>
              <a:gd name="connsiteY4" fmla="*/ 1435358 h 2664978"/>
              <a:gd name="connsiteX5" fmla="*/ 4086733 w 4473853"/>
              <a:gd name="connsiteY5" fmla="*/ 2472586 h 2664978"/>
              <a:gd name="connsiteX6" fmla="*/ 2236239 w 4473853"/>
              <a:gd name="connsiteY6" fmla="*/ 2663657 h 2664978"/>
              <a:gd name="connsiteX7" fmla="*/ 429134 w 4473853"/>
              <a:gd name="connsiteY7" fmla="*/ 2472586 h 2664978"/>
              <a:gd name="connsiteX8" fmla="*/ 58197 w 4473853"/>
              <a:gd name="connsiteY8" fmla="*/ 1367119 h 2664978"/>
              <a:gd name="connsiteX0" fmla="*/ 34384 w 4450040"/>
              <a:gd name="connsiteY0" fmla="*/ 1367119 h 2664978"/>
              <a:gd name="connsiteX1" fmla="*/ 91422 w 4450040"/>
              <a:gd name="connsiteY1" fmla="*/ 56935 h 2664978"/>
              <a:gd name="connsiteX2" fmla="*/ 2185130 w 4450040"/>
              <a:gd name="connsiteY2" fmla="*/ 43286 h 2664978"/>
              <a:gd name="connsiteX3" fmla="*/ 4213046 w 4450040"/>
              <a:gd name="connsiteY3" fmla="*/ 138819 h 2664978"/>
              <a:gd name="connsiteX4" fmla="*/ 4417762 w 4450040"/>
              <a:gd name="connsiteY4" fmla="*/ 1435358 h 2664978"/>
              <a:gd name="connsiteX5" fmla="*/ 4062920 w 4450040"/>
              <a:gd name="connsiteY5" fmla="*/ 2472586 h 2664978"/>
              <a:gd name="connsiteX6" fmla="*/ 2212426 w 4450040"/>
              <a:gd name="connsiteY6" fmla="*/ 2663657 h 2664978"/>
              <a:gd name="connsiteX7" fmla="*/ 405321 w 4450040"/>
              <a:gd name="connsiteY7" fmla="*/ 2472586 h 2664978"/>
              <a:gd name="connsiteX8" fmla="*/ 34384 w 4450040"/>
              <a:gd name="connsiteY8" fmla="*/ 1367119 h 2664978"/>
              <a:gd name="connsiteX0" fmla="*/ 34384 w 4450040"/>
              <a:gd name="connsiteY0" fmla="*/ 1354474 h 2652333"/>
              <a:gd name="connsiteX1" fmla="*/ 91422 w 4450040"/>
              <a:gd name="connsiteY1" fmla="*/ 44290 h 2652333"/>
              <a:gd name="connsiteX2" fmla="*/ 2185130 w 4450040"/>
              <a:gd name="connsiteY2" fmla="*/ 30641 h 2652333"/>
              <a:gd name="connsiteX3" fmla="*/ 4213046 w 4450040"/>
              <a:gd name="connsiteY3" fmla="*/ 126174 h 2652333"/>
              <a:gd name="connsiteX4" fmla="*/ 4417762 w 4450040"/>
              <a:gd name="connsiteY4" fmla="*/ 1422713 h 2652333"/>
              <a:gd name="connsiteX5" fmla="*/ 4062920 w 4450040"/>
              <a:gd name="connsiteY5" fmla="*/ 2459941 h 2652333"/>
              <a:gd name="connsiteX6" fmla="*/ 2212426 w 4450040"/>
              <a:gd name="connsiteY6" fmla="*/ 2651012 h 2652333"/>
              <a:gd name="connsiteX7" fmla="*/ 405321 w 4450040"/>
              <a:gd name="connsiteY7" fmla="*/ 2459941 h 2652333"/>
              <a:gd name="connsiteX8" fmla="*/ 34384 w 4450040"/>
              <a:gd name="connsiteY8" fmla="*/ 1354474 h 2652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50040" h="2652333">
                <a:moveTo>
                  <a:pt x="34384" y="1354474"/>
                </a:moveTo>
                <a:cubicBezTo>
                  <a:pt x="-17933" y="951866"/>
                  <a:pt x="-19101" y="551533"/>
                  <a:pt x="91422" y="44290"/>
                </a:cubicBezTo>
                <a:cubicBezTo>
                  <a:pt x="584082" y="14720"/>
                  <a:pt x="1498193" y="16994"/>
                  <a:pt x="2185130" y="30641"/>
                </a:cubicBezTo>
                <a:cubicBezTo>
                  <a:pt x="2872067" y="44288"/>
                  <a:pt x="3843215" y="-94465"/>
                  <a:pt x="4213046" y="126174"/>
                </a:cubicBezTo>
                <a:cubicBezTo>
                  <a:pt x="4582877" y="346813"/>
                  <a:pt x="4406389" y="819937"/>
                  <a:pt x="4417762" y="1422713"/>
                </a:cubicBezTo>
                <a:cubicBezTo>
                  <a:pt x="4388192" y="1998194"/>
                  <a:pt x="4432751" y="2239302"/>
                  <a:pt x="4062920" y="2459941"/>
                </a:cubicBezTo>
                <a:cubicBezTo>
                  <a:pt x="3693089" y="2680580"/>
                  <a:pt x="2822026" y="2651012"/>
                  <a:pt x="2212426" y="2651012"/>
                </a:cubicBezTo>
                <a:cubicBezTo>
                  <a:pt x="1602826" y="2651012"/>
                  <a:pt x="775152" y="2680580"/>
                  <a:pt x="405321" y="2459941"/>
                </a:cubicBezTo>
                <a:cubicBezTo>
                  <a:pt x="-60044" y="2280245"/>
                  <a:pt x="86701" y="1757083"/>
                  <a:pt x="34384" y="1354474"/>
                </a:cubicBez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6" name="Group 45">
            <a:extLst>
              <a:ext uri="{FF2B5EF4-FFF2-40B4-BE49-F238E27FC236}">
                <a16:creationId xmlns:a16="http://schemas.microsoft.com/office/drawing/2014/main" id="{0ED98D1A-7D64-4057-99FA-2E818ADCD30F}"/>
              </a:ext>
            </a:extLst>
          </p:cNvPr>
          <p:cNvGrpSpPr/>
          <p:nvPr/>
        </p:nvGrpSpPr>
        <p:grpSpPr>
          <a:xfrm>
            <a:off x="0" y="-28892"/>
            <a:ext cx="12210227" cy="504114"/>
            <a:chOff x="0" y="-28892"/>
            <a:chExt cx="12210227" cy="504114"/>
          </a:xfrm>
        </p:grpSpPr>
        <p:grpSp>
          <p:nvGrpSpPr>
            <p:cNvPr id="47" name="Group 46">
              <a:extLst>
                <a:ext uri="{FF2B5EF4-FFF2-40B4-BE49-F238E27FC236}">
                  <a16:creationId xmlns:a16="http://schemas.microsoft.com/office/drawing/2014/main" id="{2C2C39E1-E629-446E-9A2E-BAE4FA4D18F9}"/>
                </a:ext>
              </a:extLst>
            </p:cNvPr>
            <p:cNvGrpSpPr/>
            <p:nvPr/>
          </p:nvGrpSpPr>
          <p:grpSpPr>
            <a:xfrm>
              <a:off x="0" y="-28892"/>
              <a:ext cx="12164991" cy="473247"/>
              <a:chOff x="0" y="-28892"/>
              <a:chExt cx="12164991" cy="473247"/>
            </a:xfrm>
          </p:grpSpPr>
          <p:sp>
            <p:nvSpPr>
              <p:cNvPr id="49" name="TextBox 48">
                <a:extLst>
                  <a:ext uri="{FF2B5EF4-FFF2-40B4-BE49-F238E27FC236}">
                    <a16:creationId xmlns:a16="http://schemas.microsoft.com/office/drawing/2014/main" id="{A137FA99-C030-4435-8B4B-6BAA5231BFB9}"/>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50" name="TextBox 49">
                <a:extLst>
                  <a:ext uri="{FF2B5EF4-FFF2-40B4-BE49-F238E27FC236}">
                    <a16:creationId xmlns:a16="http://schemas.microsoft.com/office/drawing/2014/main" id="{E06EDCC0-328D-4BC1-B806-958D170469B4}"/>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51" name="TextBox 50">
                <a:extLst>
                  <a:ext uri="{FF2B5EF4-FFF2-40B4-BE49-F238E27FC236}">
                    <a16:creationId xmlns:a16="http://schemas.microsoft.com/office/drawing/2014/main" id="{057596CE-4565-4A89-B8C7-18D73E348E42}"/>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52" name="TextBox 51">
                <a:extLst>
                  <a:ext uri="{FF2B5EF4-FFF2-40B4-BE49-F238E27FC236}">
                    <a16:creationId xmlns:a16="http://schemas.microsoft.com/office/drawing/2014/main" id="{6755559B-90C3-43AF-A4FB-15AFF048E4CF}"/>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53" name="TextBox 52">
                <a:extLst>
                  <a:ext uri="{FF2B5EF4-FFF2-40B4-BE49-F238E27FC236}">
                    <a16:creationId xmlns:a16="http://schemas.microsoft.com/office/drawing/2014/main" id="{FDD9A35C-F611-41AE-85A8-A8786CC3F944}"/>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48" name="Rectangle 47">
              <a:extLst>
                <a:ext uri="{FF2B5EF4-FFF2-40B4-BE49-F238E27FC236}">
                  <a16:creationId xmlns:a16="http://schemas.microsoft.com/office/drawing/2014/main" id="{6765856B-1386-485A-B395-767DF2B811D6}"/>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TextBox 32">
            <a:extLst>
              <a:ext uri="{FF2B5EF4-FFF2-40B4-BE49-F238E27FC236}">
                <a16:creationId xmlns:a16="http://schemas.microsoft.com/office/drawing/2014/main" id="{F776CF23-471A-461B-A7D7-0DD5D106EBBB}"/>
              </a:ext>
            </a:extLst>
          </p:cNvPr>
          <p:cNvSpPr txBox="1"/>
          <p:nvPr/>
        </p:nvSpPr>
        <p:spPr>
          <a:xfrm>
            <a:off x="140430" y="504943"/>
            <a:ext cx="7711983" cy="430887"/>
          </a:xfrm>
          <a:prstGeom prst="rect">
            <a:avLst/>
          </a:prstGeom>
          <a:noFill/>
        </p:spPr>
        <p:txBody>
          <a:bodyPr wrap="none" rtlCol="0">
            <a:spAutoFit/>
          </a:bodyPr>
          <a:lstStyle/>
          <a:p>
            <a:r>
              <a:rPr lang="en-US" sz="2200" dirty="0">
                <a:solidFill>
                  <a:srgbClr val="FF0000"/>
                </a:solidFill>
              </a:rPr>
              <a:t>For example, you are a manager in North Carolina’s Outer Banks: </a:t>
            </a:r>
          </a:p>
        </p:txBody>
      </p:sp>
      <p:sp>
        <p:nvSpPr>
          <p:cNvPr id="42" name="TextBox 41">
            <a:extLst>
              <a:ext uri="{FF2B5EF4-FFF2-40B4-BE49-F238E27FC236}">
                <a16:creationId xmlns:a16="http://schemas.microsoft.com/office/drawing/2014/main" id="{8C1ACB42-2A8D-4F33-B74E-A70D28FC5A42}"/>
              </a:ext>
            </a:extLst>
          </p:cNvPr>
          <p:cNvSpPr txBox="1"/>
          <p:nvPr/>
        </p:nvSpPr>
        <p:spPr>
          <a:xfrm>
            <a:off x="8490139" y="3897210"/>
            <a:ext cx="3691417" cy="3046988"/>
          </a:xfrm>
          <a:prstGeom prst="rect">
            <a:avLst/>
          </a:prstGeom>
          <a:noFill/>
        </p:spPr>
        <p:txBody>
          <a:bodyPr wrap="square" rtlCol="0">
            <a:spAutoFit/>
          </a:bodyPr>
          <a:lstStyle/>
          <a:p>
            <a:r>
              <a:rPr lang="en-US" sz="3200" dirty="0">
                <a:solidFill>
                  <a:srgbClr val="FF0000"/>
                </a:solidFill>
              </a:rPr>
              <a:t>3) Use the pie chart to learn which </a:t>
            </a:r>
            <a:r>
              <a:rPr lang="en-US" sz="3200" b="1" u="sng" dirty="0">
                <a:solidFill>
                  <a:srgbClr val="FF0000"/>
                </a:solidFill>
              </a:rPr>
              <a:t>TWO</a:t>
            </a:r>
            <a:r>
              <a:rPr lang="en-US" sz="3200" dirty="0">
                <a:solidFill>
                  <a:srgbClr val="FF0000"/>
                </a:solidFill>
              </a:rPr>
              <a:t> marsh ecosystem services your local community values the most</a:t>
            </a:r>
          </a:p>
        </p:txBody>
      </p:sp>
      <p:sp>
        <p:nvSpPr>
          <p:cNvPr id="39" name="Rectangle 38">
            <a:extLst>
              <a:ext uri="{FF2B5EF4-FFF2-40B4-BE49-F238E27FC236}">
                <a16:creationId xmlns:a16="http://schemas.microsoft.com/office/drawing/2014/main" id="{31D784BB-A526-4B45-986A-126525BFE72A}"/>
              </a:ext>
            </a:extLst>
          </p:cNvPr>
          <p:cNvSpPr/>
          <p:nvPr/>
        </p:nvSpPr>
        <p:spPr>
          <a:xfrm rot="16200000">
            <a:off x="6117225" y="2884996"/>
            <a:ext cx="2243470" cy="267531"/>
          </a:xfrm>
          <a:prstGeom prst="rect">
            <a:avLst/>
          </a:prstGeom>
        </p:spPr>
        <p:txBody>
          <a:bodyPr wrap="square">
            <a:spAutoFit/>
          </a:bodyPr>
          <a:lstStyle/>
          <a:p>
            <a:r>
              <a:rPr lang="en-US" sz="1100" dirty="0"/>
              <a:t>Photo credit: Mary Bryan Barksdale</a:t>
            </a:r>
          </a:p>
        </p:txBody>
      </p:sp>
      <p:grpSp>
        <p:nvGrpSpPr>
          <p:cNvPr id="56" name="Group 55">
            <a:extLst>
              <a:ext uri="{FF2B5EF4-FFF2-40B4-BE49-F238E27FC236}">
                <a16:creationId xmlns:a16="http://schemas.microsoft.com/office/drawing/2014/main" id="{4C751F23-3CCD-4EF3-AC3D-DEFC6D799766}"/>
              </a:ext>
            </a:extLst>
          </p:cNvPr>
          <p:cNvGrpSpPr/>
          <p:nvPr/>
        </p:nvGrpSpPr>
        <p:grpSpPr>
          <a:xfrm>
            <a:off x="4339587" y="584101"/>
            <a:ext cx="7711983" cy="5968589"/>
            <a:chOff x="4339587" y="584101"/>
            <a:chExt cx="7711983" cy="5968589"/>
          </a:xfrm>
        </p:grpSpPr>
        <p:grpSp>
          <p:nvGrpSpPr>
            <p:cNvPr id="57" name="Group 56">
              <a:extLst>
                <a:ext uri="{FF2B5EF4-FFF2-40B4-BE49-F238E27FC236}">
                  <a16:creationId xmlns:a16="http://schemas.microsoft.com/office/drawing/2014/main" id="{F8C711C0-0BB1-46BB-AA1F-400FC0CCC051}"/>
                </a:ext>
              </a:extLst>
            </p:cNvPr>
            <p:cNvGrpSpPr/>
            <p:nvPr/>
          </p:nvGrpSpPr>
          <p:grpSpPr>
            <a:xfrm>
              <a:off x="7775076" y="712013"/>
              <a:ext cx="4028903" cy="5840677"/>
              <a:chOff x="7775076" y="712013"/>
              <a:chExt cx="4028903" cy="5840677"/>
            </a:xfrm>
          </p:grpSpPr>
          <p:grpSp>
            <p:nvGrpSpPr>
              <p:cNvPr id="59" name="Group 58">
                <a:extLst>
                  <a:ext uri="{FF2B5EF4-FFF2-40B4-BE49-F238E27FC236}">
                    <a16:creationId xmlns:a16="http://schemas.microsoft.com/office/drawing/2014/main" id="{F2781364-8574-4585-81C4-01EDB7695258}"/>
                  </a:ext>
                </a:extLst>
              </p:cNvPr>
              <p:cNvGrpSpPr/>
              <p:nvPr/>
            </p:nvGrpSpPr>
            <p:grpSpPr>
              <a:xfrm>
                <a:off x="7932332" y="712013"/>
                <a:ext cx="3871647" cy="3156789"/>
                <a:chOff x="4922063" y="221298"/>
                <a:chExt cx="3871647" cy="3156789"/>
              </a:xfrm>
            </p:grpSpPr>
            <p:sp>
              <p:nvSpPr>
                <p:cNvPr id="62" name="Text Box 19">
                  <a:extLst>
                    <a:ext uri="{FF2B5EF4-FFF2-40B4-BE49-F238E27FC236}">
                      <a16:creationId xmlns:a16="http://schemas.microsoft.com/office/drawing/2014/main" id="{6CDEF62B-AAA2-4DA4-8308-B93D2087EC70}"/>
                    </a:ext>
                  </a:extLst>
                </p:cNvPr>
                <p:cNvSpPr txBox="1"/>
                <p:nvPr/>
              </p:nvSpPr>
              <p:spPr>
                <a:xfrm>
                  <a:off x="4998735" y="2894314"/>
                  <a:ext cx="3789070" cy="483773"/>
                </a:xfrm>
                <a:prstGeom prst="rect">
                  <a:avLst/>
                </a:prstGeom>
                <a:solidFill>
                  <a:srgbClr val="09ADF7">
                    <a:alpha val="902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Image credit: modified from Kiss Veronica, under Creative Commons Attribution-Share Alike 4.0 International license</a:t>
                  </a:r>
                </a:p>
              </p:txBody>
            </p:sp>
            <p:grpSp>
              <p:nvGrpSpPr>
                <p:cNvPr id="63" name="Group 62">
                  <a:extLst>
                    <a:ext uri="{FF2B5EF4-FFF2-40B4-BE49-F238E27FC236}">
                      <a16:creationId xmlns:a16="http://schemas.microsoft.com/office/drawing/2014/main" id="{FC7053D7-AF8F-488D-808A-FDE409407D02}"/>
                    </a:ext>
                  </a:extLst>
                </p:cNvPr>
                <p:cNvGrpSpPr/>
                <p:nvPr/>
              </p:nvGrpSpPr>
              <p:grpSpPr>
                <a:xfrm>
                  <a:off x="4922063" y="221298"/>
                  <a:ext cx="3871647" cy="2690427"/>
                  <a:chOff x="4922063" y="221298"/>
                  <a:chExt cx="3871647" cy="2690427"/>
                </a:xfrm>
              </p:grpSpPr>
              <p:pic>
                <p:nvPicPr>
                  <p:cNvPr id="64" name="Picture 63" descr="https://upload.wikimedia.org/wikipedia/commons/0/0c/Tengeri_k%C3%B6rnyezet.png">
                    <a:extLst>
                      <a:ext uri="{FF2B5EF4-FFF2-40B4-BE49-F238E27FC236}">
                        <a16:creationId xmlns:a16="http://schemas.microsoft.com/office/drawing/2014/main" id="{01466E9C-5A61-458E-BC83-099801922B8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243" t="19227" r="69114" b="57813"/>
                  <a:stretch/>
                </p:blipFill>
                <p:spPr bwMode="auto">
                  <a:xfrm>
                    <a:off x="5012285" y="221298"/>
                    <a:ext cx="3781425" cy="2690427"/>
                  </a:xfrm>
                  <a:prstGeom prst="rect">
                    <a:avLst/>
                  </a:prstGeom>
                  <a:noFill/>
                  <a:ln>
                    <a:solidFill>
                      <a:schemeClr val="tx1"/>
                    </a:solidFill>
                  </a:ln>
                  <a:extLst>
                    <a:ext uri="{53640926-AAD7-44D8-BBD7-CCE9431645EC}">
                      <a14:shadowObscured xmlns:a14="http://schemas.microsoft.com/office/drawing/2010/main"/>
                    </a:ext>
                  </a:extLst>
                </p:spPr>
              </p:pic>
              <p:sp>
                <p:nvSpPr>
                  <p:cNvPr id="65" name="Text Box 5">
                    <a:extLst>
                      <a:ext uri="{FF2B5EF4-FFF2-40B4-BE49-F238E27FC236}">
                        <a16:creationId xmlns:a16="http://schemas.microsoft.com/office/drawing/2014/main" id="{3B0F53B3-F0FF-4902-8220-FACECE6B5536}"/>
                      </a:ext>
                    </a:extLst>
                  </p:cNvPr>
                  <p:cNvSpPr txBox="1"/>
                  <p:nvPr/>
                </p:nvSpPr>
                <p:spPr>
                  <a:xfrm>
                    <a:off x="6120181" y="1175229"/>
                    <a:ext cx="1291198" cy="365609"/>
                  </a:xfrm>
                  <a:prstGeom prst="rect">
                    <a:avLst/>
                  </a:prstGeom>
                  <a:solidFill>
                    <a:srgbClr val="B4B4B4"/>
                  </a:solid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UNITED STATES</a:t>
                    </a:r>
                  </a:p>
                </p:txBody>
              </p:sp>
              <p:sp>
                <p:nvSpPr>
                  <p:cNvPr id="66" name="5-Point Star 10">
                    <a:extLst>
                      <a:ext uri="{FF2B5EF4-FFF2-40B4-BE49-F238E27FC236}">
                        <a16:creationId xmlns:a16="http://schemas.microsoft.com/office/drawing/2014/main" id="{4B9F11AB-4029-461D-B21C-F1722AA605AD}"/>
                      </a:ext>
                    </a:extLst>
                  </p:cNvPr>
                  <p:cNvSpPr/>
                  <p:nvPr/>
                </p:nvSpPr>
                <p:spPr>
                  <a:xfrm>
                    <a:off x="4922063" y="805251"/>
                    <a:ext cx="774852" cy="623146"/>
                  </a:xfrm>
                  <a:prstGeom prst="star5">
                    <a:avLst/>
                  </a:prstGeom>
                  <a:solidFill>
                    <a:srgbClr val="FFC000"/>
                  </a:solidFill>
                  <a:ln w="38100">
                    <a:solidFill>
                      <a:srgbClr val="FF000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7" name="5-Point Star 11">
                    <a:extLst>
                      <a:ext uri="{FF2B5EF4-FFF2-40B4-BE49-F238E27FC236}">
                        <a16:creationId xmlns:a16="http://schemas.microsoft.com/office/drawing/2014/main" id="{B3785A5F-D134-43DC-8FDD-F7F83EC0DDD1}"/>
                      </a:ext>
                    </a:extLst>
                  </p:cNvPr>
                  <p:cNvSpPr/>
                  <p:nvPr/>
                </p:nvSpPr>
                <p:spPr>
                  <a:xfrm>
                    <a:off x="7712027" y="1333437"/>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8" name="5-Point Star 12">
                    <a:extLst>
                      <a:ext uri="{FF2B5EF4-FFF2-40B4-BE49-F238E27FC236}">
                        <a16:creationId xmlns:a16="http://schemas.microsoft.com/office/drawing/2014/main" id="{220852B5-DB07-4D4E-AF16-0A901EDE3AAD}"/>
                      </a:ext>
                    </a:extLst>
                  </p:cNvPr>
                  <p:cNvSpPr/>
                  <p:nvPr/>
                </p:nvSpPr>
                <p:spPr>
                  <a:xfrm>
                    <a:off x="6854743" y="1635578"/>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9" name="5-Point Star 13">
                    <a:extLst>
                      <a:ext uri="{FF2B5EF4-FFF2-40B4-BE49-F238E27FC236}">
                        <a16:creationId xmlns:a16="http://schemas.microsoft.com/office/drawing/2014/main" id="{F4177200-1587-40EB-A179-02866B4CC262}"/>
                      </a:ext>
                    </a:extLst>
                  </p:cNvPr>
                  <p:cNvSpPr/>
                  <p:nvPr/>
                </p:nvSpPr>
                <p:spPr>
                  <a:xfrm>
                    <a:off x="8050340" y="972803"/>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0" name="Text Box 14">
                    <a:extLst>
                      <a:ext uri="{FF2B5EF4-FFF2-40B4-BE49-F238E27FC236}">
                        <a16:creationId xmlns:a16="http://schemas.microsoft.com/office/drawing/2014/main" id="{D5444685-563A-46AF-87C1-5B28CC27AD76}"/>
                      </a:ext>
                    </a:extLst>
                  </p:cNvPr>
                  <p:cNvSpPr txBox="1"/>
                  <p:nvPr/>
                </p:nvSpPr>
                <p:spPr>
                  <a:xfrm>
                    <a:off x="5155424" y="985688"/>
                    <a:ext cx="463371" cy="45926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600" b="1" dirty="0">
                        <a:effectLst/>
                        <a:latin typeface="Arial" panose="020B0604020202020204" pitchFamily="34" charset="0"/>
                        <a:ea typeface="Arial" panose="020B0604020202020204" pitchFamily="34" charset="0"/>
                      </a:rPr>
                      <a:t>1</a:t>
                    </a:r>
                  </a:p>
                </p:txBody>
              </p:sp>
              <p:sp>
                <p:nvSpPr>
                  <p:cNvPr id="71" name="Text Box 15">
                    <a:extLst>
                      <a:ext uri="{FF2B5EF4-FFF2-40B4-BE49-F238E27FC236}">
                        <a16:creationId xmlns:a16="http://schemas.microsoft.com/office/drawing/2014/main" id="{E75E91F8-63D8-4D13-BD1C-BE7F48E79498}"/>
                      </a:ext>
                    </a:extLst>
                  </p:cNvPr>
                  <p:cNvSpPr txBox="1"/>
                  <p:nvPr/>
                </p:nvSpPr>
                <p:spPr>
                  <a:xfrm>
                    <a:off x="7807988" y="140631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3</a:t>
                    </a:r>
                  </a:p>
                </p:txBody>
              </p:sp>
              <p:sp>
                <p:nvSpPr>
                  <p:cNvPr id="72" name="Text Box 16">
                    <a:extLst>
                      <a:ext uri="{FF2B5EF4-FFF2-40B4-BE49-F238E27FC236}">
                        <a16:creationId xmlns:a16="http://schemas.microsoft.com/office/drawing/2014/main" id="{B454E36D-6342-43DD-9739-30809961EE8D}"/>
                      </a:ext>
                    </a:extLst>
                  </p:cNvPr>
                  <p:cNvSpPr txBox="1"/>
                  <p:nvPr/>
                </p:nvSpPr>
                <p:spPr>
                  <a:xfrm>
                    <a:off x="6944361" y="1724441"/>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2</a:t>
                    </a:r>
                  </a:p>
                </p:txBody>
              </p:sp>
              <p:sp>
                <p:nvSpPr>
                  <p:cNvPr id="73" name="Text Box 17">
                    <a:extLst>
                      <a:ext uri="{FF2B5EF4-FFF2-40B4-BE49-F238E27FC236}">
                        <a16:creationId xmlns:a16="http://schemas.microsoft.com/office/drawing/2014/main" id="{65B10313-8C9E-4D28-AA61-66E8ADAB668C}"/>
                      </a:ext>
                    </a:extLst>
                  </p:cNvPr>
                  <p:cNvSpPr txBox="1"/>
                  <p:nvPr/>
                </p:nvSpPr>
                <p:spPr>
                  <a:xfrm>
                    <a:off x="8138953" y="104738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4</a:t>
                    </a:r>
                  </a:p>
                </p:txBody>
              </p:sp>
            </p:grpSp>
          </p:grpSp>
          <p:cxnSp>
            <p:nvCxnSpPr>
              <p:cNvPr id="60" name="Straight Connector 59">
                <a:extLst>
                  <a:ext uri="{FF2B5EF4-FFF2-40B4-BE49-F238E27FC236}">
                    <a16:creationId xmlns:a16="http://schemas.microsoft.com/office/drawing/2014/main" id="{E52DB57D-C32D-4696-B079-8C196A097EEC}"/>
                  </a:ext>
                </a:extLst>
              </p:cNvPr>
              <p:cNvCxnSpPr>
                <a:cxnSpLocks/>
                <a:stCxn id="66" idx="4"/>
              </p:cNvCxnSpPr>
              <p:nvPr/>
            </p:nvCxnSpPr>
            <p:spPr>
              <a:xfrm flipH="1">
                <a:off x="7867411" y="1533986"/>
                <a:ext cx="839772" cy="50187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2B215425-E0AB-466F-B0D0-C107CD07B7E6}"/>
                  </a:ext>
                </a:extLst>
              </p:cNvPr>
              <p:cNvCxnSpPr>
                <a:cxnSpLocks/>
                <a:stCxn id="66" idx="0"/>
              </p:cNvCxnSpPr>
              <p:nvPr/>
            </p:nvCxnSpPr>
            <p:spPr>
              <a:xfrm flipH="1" flipV="1">
                <a:off x="7775076" y="805806"/>
                <a:ext cx="544682" cy="49016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58" name="Rectangle 57">
              <a:extLst>
                <a:ext uri="{FF2B5EF4-FFF2-40B4-BE49-F238E27FC236}">
                  <a16:creationId xmlns:a16="http://schemas.microsoft.com/office/drawing/2014/main" id="{F30052CF-B780-47F2-93BF-714508B715DC}"/>
                </a:ext>
              </a:extLst>
            </p:cNvPr>
            <p:cNvSpPr/>
            <p:nvPr/>
          </p:nvSpPr>
          <p:spPr>
            <a:xfrm>
              <a:off x="4339587" y="584101"/>
              <a:ext cx="7711983" cy="350797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5" name="Rectangle 54">
            <a:extLst>
              <a:ext uri="{FF2B5EF4-FFF2-40B4-BE49-F238E27FC236}">
                <a16:creationId xmlns:a16="http://schemas.microsoft.com/office/drawing/2014/main" id="{F841DE68-19A1-4996-8B36-A91DF881E1D8}"/>
              </a:ext>
            </a:extLst>
          </p:cNvPr>
          <p:cNvSpPr/>
          <p:nvPr/>
        </p:nvSpPr>
        <p:spPr>
          <a:xfrm>
            <a:off x="4421620" y="4092074"/>
            <a:ext cx="3938533" cy="265233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9127022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BDB032EB-BABC-47FB-BD9B-66974E1481D6}"/>
              </a:ext>
            </a:extLst>
          </p:cNvPr>
          <p:cNvPicPr>
            <a:picLocks noChangeAspect="1"/>
          </p:cNvPicPr>
          <p:nvPr/>
        </p:nvPicPr>
        <p:blipFill>
          <a:blip r:embed="rId3"/>
          <a:stretch>
            <a:fillRect/>
          </a:stretch>
        </p:blipFill>
        <p:spPr>
          <a:xfrm>
            <a:off x="115876" y="879347"/>
            <a:ext cx="7891789" cy="5865060"/>
          </a:xfrm>
          <a:prstGeom prst="rect">
            <a:avLst/>
          </a:prstGeom>
        </p:spPr>
      </p:pic>
      <p:sp>
        <p:nvSpPr>
          <p:cNvPr id="42" name="TextBox 41">
            <a:extLst>
              <a:ext uri="{FF2B5EF4-FFF2-40B4-BE49-F238E27FC236}">
                <a16:creationId xmlns:a16="http://schemas.microsoft.com/office/drawing/2014/main" id="{8C1ACB42-2A8D-4F33-B74E-A70D28FC5A42}"/>
              </a:ext>
            </a:extLst>
          </p:cNvPr>
          <p:cNvSpPr txBox="1"/>
          <p:nvPr/>
        </p:nvSpPr>
        <p:spPr>
          <a:xfrm>
            <a:off x="8228543" y="4150625"/>
            <a:ext cx="3924961" cy="2554545"/>
          </a:xfrm>
          <a:prstGeom prst="rect">
            <a:avLst/>
          </a:prstGeom>
          <a:noFill/>
        </p:spPr>
        <p:txBody>
          <a:bodyPr wrap="square" rtlCol="0">
            <a:spAutoFit/>
          </a:bodyPr>
          <a:lstStyle/>
          <a:p>
            <a:r>
              <a:rPr lang="en-US" sz="3200" dirty="0">
                <a:solidFill>
                  <a:srgbClr val="FF0000"/>
                </a:solidFill>
              </a:rPr>
              <a:t>4) Read this section to know which </a:t>
            </a:r>
            <a:r>
              <a:rPr lang="en-US" sz="3200" b="1" u="sng" dirty="0">
                <a:solidFill>
                  <a:srgbClr val="FF0000"/>
                </a:solidFill>
              </a:rPr>
              <a:t>TWO</a:t>
            </a:r>
            <a:r>
              <a:rPr lang="en-US" sz="3200" dirty="0">
                <a:solidFill>
                  <a:srgbClr val="FF0000"/>
                </a:solidFill>
              </a:rPr>
              <a:t> model outputs you should monitor based on the pie chart</a:t>
            </a:r>
          </a:p>
        </p:txBody>
      </p:sp>
      <p:grpSp>
        <p:nvGrpSpPr>
          <p:cNvPr id="41" name="Group 40">
            <a:extLst>
              <a:ext uri="{FF2B5EF4-FFF2-40B4-BE49-F238E27FC236}">
                <a16:creationId xmlns:a16="http://schemas.microsoft.com/office/drawing/2014/main" id="{8891C3F8-42FA-4F27-B3A8-A06E695E03D5}"/>
              </a:ext>
            </a:extLst>
          </p:cNvPr>
          <p:cNvGrpSpPr/>
          <p:nvPr/>
        </p:nvGrpSpPr>
        <p:grpSpPr>
          <a:xfrm>
            <a:off x="0" y="-28892"/>
            <a:ext cx="12210227" cy="504114"/>
            <a:chOff x="0" y="-28892"/>
            <a:chExt cx="12210227" cy="504114"/>
          </a:xfrm>
        </p:grpSpPr>
        <p:grpSp>
          <p:nvGrpSpPr>
            <p:cNvPr id="43" name="Group 42">
              <a:extLst>
                <a:ext uri="{FF2B5EF4-FFF2-40B4-BE49-F238E27FC236}">
                  <a16:creationId xmlns:a16="http://schemas.microsoft.com/office/drawing/2014/main" id="{98A8E39F-5040-403C-80AE-359711FE17FB}"/>
                </a:ext>
              </a:extLst>
            </p:cNvPr>
            <p:cNvGrpSpPr/>
            <p:nvPr/>
          </p:nvGrpSpPr>
          <p:grpSpPr>
            <a:xfrm>
              <a:off x="0" y="-28892"/>
              <a:ext cx="12164991" cy="473247"/>
              <a:chOff x="0" y="-28892"/>
              <a:chExt cx="12164991" cy="473247"/>
            </a:xfrm>
          </p:grpSpPr>
          <p:sp>
            <p:nvSpPr>
              <p:cNvPr id="45" name="TextBox 44">
                <a:extLst>
                  <a:ext uri="{FF2B5EF4-FFF2-40B4-BE49-F238E27FC236}">
                    <a16:creationId xmlns:a16="http://schemas.microsoft.com/office/drawing/2014/main" id="{D30F339F-419B-46DC-9979-C408EE9A90BB}"/>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46" name="TextBox 45">
                <a:extLst>
                  <a:ext uri="{FF2B5EF4-FFF2-40B4-BE49-F238E27FC236}">
                    <a16:creationId xmlns:a16="http://schemas.microsoft.com/office/drawing/2014/main" id="{C7D00D07-2A8F-47B7-A79B-9949E2ADBE2F}"/>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47" name="TextBox 46">
                <a:extLst>
                  <a:ext uri="{FF2B5EF4-FFF2-40B4-BE49-F238E27FC236}">
                    <a16:creationId xmlns:a16="http://schemas.microsoft.com/office/drawing/2014/main" id="{8483477D-113F-45C6-BC82-D4DD3C22361C}"/>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48" name="TextBox 47">
                <a:extLst>
                  <a:ext uri="{FF2B5EF4-FFF2-40B4-BE49-F238E27FC236}">
                    <a16:creationId xmlns:a16="http://schemas.microsoft.com/office/drawing/2014/main" id="{576783AA-C7D2-43A8-A719-2A613275AD6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49" name="TextBox 48">
                <a:extLst>
                  <a:ext uri="{FF2B5EF4-FFF2-40B4-BE49-F238E27FC236}">
                    <a16:creationId xmlns:a16="http://schemas.microsoft.com/office/drawing/2014/main" id="{1B0BA0DC-79BD-46DA-A86A-F8CC177DB0CA}"/>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44" name="Rectangle 43">
              <a:extLst>
                <a:ext uri="{FF2B5EF4-FFF2-40B4-BE49-F238E27FC236}">
                  <a16:creationId xmlns:a16="http://schemas.microsoft.com/office/drawing/2014/main" id="{87E2023C-C3EB-416B-BF32-5980C33C7DCC}"/>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1" name="Rectangle 50">
            <a:extLst>
              <a:ext uri="{FF2B5EF4-FFF2-40B4-BE49-F238E27FC236}">
                <a16:creationId xmlns:a16="http://schemas.microsoft.com/office/drawing/2014/main" id="{CC31AA1B-5508-4782-AF15-96C7FEC2BF9A}"/>
              </a:ext>
            </a:extLst>
          </p:cNvPr>
          <p:cNvSpPr/>
          <p:nvPr/>
        </p:nvSpPr>
        <p:spPr>
          <a:xfrm>
            <a:off x="32591" y="4108175"/>
            <a:ext cx="4254308" cy="2693305"/>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rrow: Right 5">
            <a:extLst>
              <a:ext uri="{FF2B5EF4-FFF2-40B4-BE49-F238E27FC236}">
                <a16:creationId xmlns:a16="http://schemas.microsoft.com/office/drawing/2014/main" id="{D5AB25D6-279B-4E6C-AADD-3BBAFB17477B}"/>
              </a:ext>
            </a:extLst>
          </p:cNvPr>
          <p:cNvSpPr/>
          <p:nvPr/>
        </p:nvSpPr>
        <p:spPr>
          <a:xfrm>
            <a:off x="2156346" y="5241000"/>
            <a:ext cx="2130553" cy="409173"/>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17B7414-1AD2-4463-8C2D-FF7C7382D84B}"/>
              </a:ext>
            </a:extLst>
          </p:cNvPr>
          <p:cNvSpPr txBox="1"/>
          <p:nvPr/>
        </p:nvSpPr>
        <p:spPr>
          <a:xfrm>
            <a:off x="140430" y="504943"/>
            <a:ext cx="7711983" cy="430887"/>
          </a:xfrm>
          <a:prstGeom prst="rect">
            <a:avLst/>
          </a:prstGeom>
          <a:noFill/>
        </p:spPr>
        <p:txBody>
          <a:bodyPr wrap="none" rtlCol="0">
            <a:spAutoFit/>
          </a:bodyPr>
          <a:lstStyle/>
          <a:p>
            <a:r>
              <a:rPr lang="en-US" sz="2200" dirty="0">
                <a:solidFill>
                  <a:srgbClr val="FF0000"/>
                </a:solidFill>
              </a:rPr>
              <a:t>For example, you are a manager in North Carolina’s Outer Banks: </a:t>
            </a:r>
          </a:p>
        </p:txBody>
      </p:sp>
      <p:sp>
        <p:nvSpPr>
          <p:cNvPr id="39" name="Rectangle 38">
            <a:extLst>
              <a:ext uri="{FF2B5EF4-FFF2-40B4-BE49-F238E27FC236}">
                <a16:creationId xmlns:a16="http://schemas.microsoft.com/office/drawing/2014/main" id="{2C1621D6-B42D-44EB-BD6E-DC1736A15F18}"/>
              </a:ext>
            </a:extLst>
          </p:cNvPr>
          <p:cNvSpPr/>
          <p:nvPr/>
        </p:nvSpPr>
        <p:spPr>
          <a:xfrm rot="16200000">
            <a:off x="6117225" y="2884996"/>
            <a:ext cx="2243470" cy="267531"/>
          </a:xfrm>
          <a:prstGeom prst="rect">
            <a:avLst/>
          </a:prstGeom>
        </p:spPr>
        <p:txBody>
          <a:bodyPr wrap="square">
            <a:spAutoFit/>
          </a:bodyPr>
          <a:lstStyle/>
          <a:p>
            <a:r>
              <a:rPr lang="en-US" sz="1100" dirty="0"/>
              <a:t>Photo credit: Mary Bryan Barksdale</a:t>
            </a:r>
          </a:p>
        </p:txBody>
      </p:sp>
      <p:grpSp>
        <p:nvGrpSpPr>
          <p:cNvPr id="52" name="Group 51">
            <a:extLst>
              <a:ext uri="{FF2B5EF4-FFF2-40B4-BE49-F238E27FC236}">
                <a16:creationId xmlns:a16="http://schemas.microsoft.com/office/drawing/2014/main" id="{1CFF4338-7163-4D16-AD67-C5319617FAB7}"/>
              </a:ext>
            </a:extLst>
          </p:cNvPr>
          <p:cNvGrpSpPr/>
          <p:nvPr/>
        </p:nvGrpSpPr>
        <p:grpSpPr>
          <a:xfrm>
            <a:off x="140430" y="584100"/>
            <a:ext cx="11911140" cy="3524075"/>
            <a:chOff x="140430" y="584100"/>
            <a:chExt cx="11911140" cy="3524075"/>
          </a:xfrm>
        </p:grpSpPr>
        <p:grpSp>
          <p:nvGrpSpPr>
            <p:cNvPr id="53" name="Group 52">
              <a:extLst>
                <a:ext uri="{FF2B5EF4-FFF2-40B4-BE49-F238E27FC236}">
                  <a16:creationId xmlns:a16="http://schemas.microsoft.com/office/drawing/2014/main" id="{E1CBF91F-83B3-46E8-AE42-3282784A920D}"/>
                </a:ext>
              </a:extLst>
            </p:cNvPr>
            <p:cNvGrpSpPr/>
            <p:nvPr/>
          </p:nvGrpSpPr>
          <p:grpSpPr>
            <a:xfrm>
              <a:off x="7775076" y="712013"/>
              <a:ext cx="4028903" cy="3156789"/>
              <a:chOff x="7775076" y="712013"/>
              <a:chExt cx="4028903" cy="3156789"/>
            </a:xfrm>
          </p:grpSpPr>
          <p:grpSp>
            <p:nvGrpSpPr>
              <p:cNvPr id="55" name="Group 54">
                <a:extLst>
                  <a:ext uri="{FF2B5EF4-FFF2-40B4-BE49-F238E27FC236}">
                    <a16:creationId xmlns:a16="http://schemas.microsoft.com/office/drawing/2014/main" id="{FB271FE2-4BAA-4D30-990C-31B19D789B64}"/>
                  </a:ext>
                </a:extLst>
              </p:cNvPr>
              <p:cNvGrpSpPr/>
              <p:nvPr/>
            </p:nvGrpSpPr>
            <p:grpSpPr>
              <a:xfrm>
                <a:off x="7932332" y="712013"/>
                <a:ext cx="3871647" cy="3156789"/>
                <a:chOff x="4922063" y="221298"/>
                <a:chExt cx="3871647" cy="3156789"/>
              </a:xfrm>
            </p:grpSpPr>
            <p:sp>
              <p:nvSpPr>
                <p:cNvPr id="58" name="Text Box 19">
                  <a:extLst>
                    <a:ext uri="{FF2B5EF4-FFF2-40B4-BE49-F238E27FC236}">
                      <a16:creationId xmlns:a16="http://schemas.microsoft.com/office/drawing/2014/main" id="{D2F7A9F3-F830-43BB-BC92-059733835C3C}"/>
                    </a:ext>
                  </a:extLst>
                </p:cNvPr>
                <p:cNvSpPr txBox="1"/>
                <p:nvPr/>
              </p:nvSpPr>
              <p:spPr>
                <a:xfrm>
                  <a:off x="4998735" y="2894314"/>
                  <a:ext cx="3789070" cy="483773"/>
                </a:xfrm>
                <a:prstGeom prst="rect">
                  <a:avLst/>
                </a:prstGeom>
                <a:solidFill>
                  <a:srgbClr val="09ADF7">
                    <a:alpha val="902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Image credit: modified from Kiss Veronica, under Creative Commons Attribution-Share Alike 4.0 International license</a:t>
                  </a:r>
                </a:p>
              </p:txBody>
            </p:sp>
            <p:grpSp>
              <p:nvGrpSpPr>
                <p:cNvPr id="59" name="Group 58">
                  <a:extLst>
                    <a:ext uri="{FF2B5EF4-FFF2-40B4-BE49-F238E27FC236}">
                      <a16:creationId xmlns:a16="http://schemas.microsoft.com/office/drawing/2014/main" id="{4178582B-DCF8-41EA-A825-66B2D15FA809}"/>
                    </a:ext>
                  </a:extLst>
                </p:cNvPr>
                <p:cNvGrpSpPr/>
                <p:nvPr/>
              </p:nvGrpSpPr>
              <p:grpSpPr>
                <a:xfrm>
                  <a:off x="4922063" y="221298"/>
                  <a:ext cx="3871647" cy="2690427"/>
                  <a:chOff x="4922063" y="221298"/>
                  <a:chExt cx="3871647" cy="2690427"/>
                </a:xfrm>
              </p:grpSpPr>
              <p:pic>
                <p:nvPicPr>
                  <p:cNvPr id="60" name="Picture 59" descr="https://upload.wikimedia.org/wikipedia/commons/0/0c/Tengeri_k%C3%B6rnyezet.png">
                    <a:extLst>
                      <a:ext uri="{FF2B5EF4-FFF2-40B4-BE49-F238E27FC236}">
                        <a16:creationId xmlns:a16="http://schemas.microsoft.com/office/drawing/2014/main" id="{3C2259E1-D480-4C0E-9667-2A356432EE4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243" t="19227" r="69114" b="57813"/>
                  <a:stretch/>
                </p:blipFill>
                <p:spPr bwMode="auto">
                  <a:xfrm>
                    <a:off x="5012285" y="221298"/>
                    <a:ext cx="3781425" cy="2690427"/>
                  </a:xfrm>
                  <a:prstGeom prst="rect">
                    <a:avLst/>
                  </a:prstGeom>
                  <a:noFill/>
                  <a:ln>
                    <a:solidFill>
                      <a:schemeClr val="tx1"/>
                    </a:solidFill>
                  </a:ln>
                  <a:extLst>
                    <a:ext uri="{53640926-AAD7-44D8-BBD7-CCE9431645EC}">
                      <a14:shadowObscured xmlns:a14="http://schemas.microsoft.com/office/drawing/2010/main"/>
                    </a:ext>
                  </a:extLst>
                </p:spPr>
              </p:pic>
              <p:sp>
                <p:nvSpPr>
                  <p:cNvPr id="61" name="Text Box 5">
                    <a:extLst>
                      <a:ext uri="{FF2B5EF4-FFF2-40B4-BE49-F238E27FC236}">
                        <a16:creationId xmlns:a16="http://schemas.microsoft.com/office/drawing/2014/main" id="{84B9F09B-B718-4073-9B25-D45A8EA389F3}"/>
                      </a:ext>
                    </a:extLst>
                  </p:cNvPr>
                  <p:cNvSpPr txBox="1"/>
                  <p:nvPr/>
                </p:nvSpPr>
                <p:spPr>
                  <a:xfrm>
                    <a:off x="6120181" y="1175229"/>
                    <a:ext cx="1291198" cy="365609"/>
                  </a:xfrm>
                  <a:prstGeom prst="rect">
                    <a:avLst/>
                  </a:prstGeom>
                  <a:solidFill>
                    <a:srgbClr val="B4B4B4"/>
                  </a:solid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UNITED STATES</a:t>
                    </a:r>
                  </a:p>
                </p:txBody>
              </p:sp>
              <p:sp>
                <p:nvSpPr>
                  <p:cNvPr id="62" name="5-Point Star 10">
                    <a:extLst>
                      <a:ext uri="{FF2B5EF4-FFF2-40B4-BE49-F238E27FC236}">
                        <a16:creationId xmlns:a16="http://schemas.microsoft.com/office/drawing/2014/main" id="{2E282BF6-774B-4081-871E-CF693687774B}"/>
                      </a:ext>
                    </a:extLst>
                  </p:cNvPr>
                  <p:cNvSpPr/>
                  <p:nvPr/>
                </p:nvSpPr>
                <p:spPr>
                  <a:xfrm>
                    <a:off x="4922063" y="805251"/>
                    <a:ext cx="774852" cy="623146"/>
                  </a:xfrm>
                  <a:prstGeom prst="star5">
                    <a:avLst/>
                  </a:prstGeom>
                  <a:solidFill>
                    <a:srgbClr val="FFC000"/>
                  </a:solidFill>
                  <a:ln w="38100">
                    <a:solidFill>
                      <a:srgbClr val="FF000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3" name="5-Point Star 11">
                    <a:extLst>
                      <a:ext uri="{FF2B5EF4-FFF2-40B4-BE49-F238E27FC236}">
                        <a16:creationId xmlns:a16="http://schemas.microsoft.com/office/drawing/2014/main" id="{330E26A5-3C8F-49FB-AFBD-11935A799AF2}"/>
                      </a:ext>
                    </a:extLst>
                  </p:cNvPr>
                  <p:cNvSpPr/>
                  <p:nvPr/>
                </p:nvSpPr>
                <p:spPr>
                  <a:xfrm>
                    <a:off x="7712027" y="1333437"/>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4" name="5-Point Star 12">
                    <a:extLst>
                      <a:ext uri="{FF2B5EF4-FFF2-40B4-BE49-F238E27FC236}">
                        <a16:creationId xmlns:a16="http://schemas.microsoft.com/office/drawing/2014/main" id="{666DEC97-F2EF-4B7F-935D-A665A5B7455B}"/>
                      </a:ext>
                    </a:extLst>
                  </p:cNvPr>
                  <p:cNvSpPr/>
                  <p:nvPr/>
                </p:nvSpPr>
                <p:spPr>
                  <a:xfrm>
                    <a:off x="6854743" y="1635578"/>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5" name="5-Point Star 13">
                    <a:extLst>
                      <a:ext uri="{FF2B5EF4-FFF2-40B4-BE49-F238E27FC236}">
                        <a16:creationId xmlns:a16="http://schemas.microsoft.com/office/drawing/2014/main" id="{D2506836-D960-46A7-AA1A-8D70BE58553C}"/>
                      </a:ext>
                    </a:extLst>
                  </p:cNvPr>
                  <p:cNvSpPr/>
                  <p:nvPr/>
                </p:nvSpPr>
                <p:spPr>
                  <a:xfrm>
                    <a:off x="8050340" y="972803"/>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6" name="Text Box 14">
                    <a:extLst>
                      <a:ext uri="{FF2B5EF4-FFF2-40B4-BE49-F238E27FC236}">
                        <a16:creationId xmlns:a16="http://schemas.microsoft.com/office/drawing/2014/main" id="{0E4D9751-BE33-41EE-8475-37BC5A15AB44}"/>
                      </a:ext>
                    </a:extLst>
                  </p:cNvPr>
                  <p:cNvSpPr txBox="1"/>
                  <p:nvPr/>
                </p:nvSpPr>
                <p:spPr>
                  <a:xfrm>
                    <a:off x="5155424" y="985688"/>
                    <a:ext cx="463371" cy="45926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600" b="1" dirty="0">
                        <a:effectLst/>
                        <a:latin typeface="Arial" panose="020B0604020202020204" pitchFamily="34" charset="0"/>
                        <a:ea typeface="Arial" panose="020B0604020202020204" pitchFamily="34" charset="0"/>
                      </a:rPr>
                      <a:t>1</a:t>
                    </a:r>
                  </a:p>
                </p:txBody>
              </p:sp>
              <p:sp>
                <p:nvSpPr>
                  <p:cNvPr id="67" name="Text Box 15">
                    <a:extLst>
                      <a:ext uri="{FF2B5EF4-FFF2-40B4-BE49-F238E27FC236}">
                        <a16:creationId xmlns:a16="http://schemas.microsoft.com/office/drawing/2014/main" id="{4AFD1DAA-8230-41CF-A865-C0AFFF4B5508}"/>
                      </a:ext>
                    </a:extLst>
                  </p:cNvPr>
                  <p:cNvSpPr txBox="1"/>
                  <p:nvPr/>
                </p:nvSpPr>
                <p:spPr>
                  <a:xfrm>
                    <a:off x="7807988" y="140631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3</a:t>
                    </a:r>
                  </a:p>
                </p:txBody>
              </p:sp>
              <p:sp>
                <p:nvSpPr>
                  <p:cNvPr id="68" name="Text Box 16">
                    <a:extLst>
                      <a:ext uri="{FF2B5EF4-FFF2-40B4-BE49-F238E27FC236}">
                        <a16:creationId xmlns:a16="http://schemas.microsoft.com/office/drawing/2014/main" id="{61F69EEA-5910-4ED6-A55E-10FC6A99A648}"/>
                      </a:ext>
                    </a:extLst>
                  </p:cNvPr>
                  <p:cNvSpPr txBox="1"/>
                  <p:nvPr/>
                </p:nvSpPr>
                <p:spPr>
                  <a:xfrm>
                    <a:off x="6944361" y="1724441"/>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2</a:t>
                    </a:r>
                  </a:p>
                </p:txBody>
              </p:sp>
              <p:sp>
                <p:nvSpPr>
                  <p:cNvPr id="69" name="Text Box 17">
                    <a:extLst>
                      <a:ext uri="{FF2B5EF4-FFF2-40B4-BE49-F238E27FC236}">
                        <a16:creationId xmlns:a16="http://schemas.microsoft.com/office/drawing/2014/main" id="{CED8B209-C4EE-4FA0-9FCB-0EFDBE60FD99}"/>
                      </a:ext>
                    </a:extLst>
                  </p:cNvPr>
                  <p:cNvSpPr txBox="1"/>
                  <p:nvPr/>
                </p:nvSpPr>
                <p:spPr>
                  <a:xfrm>
                    <a:off x="8138953" y="104738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4</a:t>
                    </a:r>
                  </a:p>
                </p:txBody>
              </p:sp>
            </p:grpSp>
          </p:grpSp>
          <p:cxnSp>
            <p:nvCxnSpPr>
              <p:cNvPr id="57" name="Straight Connector 56">
                <a:extLst>
                  <a:ext uri="{FF2B5EF4-FFF2-40B4-BE49-F238E27FC236}">
                    <a16:creationId xmlns:a16="http://schemas.microsoft.com/office/drawing/2014/main" id="{A94547DC-9F8A-43A2-92CC-0D7A51383BB2}"/>
                  </a:ext>
                </a:extLst>
              </p:cNvPr>
              <p:cNvCxnSpPr>
                <a:cxnSpLocks/>
                <a:stCxn id="62" idx="0"/>
              </p:cNvCxnSpPr>
              <p:nvPr/>
            </p:nvCxnSpPr>
            <p:spPr>
              <a:xfrm flipH="1" flipV="1">
                <a:off x="7775076" y="805806"/>
                <a:ext cx="544682" cy="49016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54" name="Rectangle 53">
              <a:extLst>
                <a:ext uri="{FF2B5EF4-FFF2-40B4-BE49-F238E27FC236}">
                  <a16:creationId xmlns:a16="http://schemas.microsoft.com/office/drawing/2014/main" id="{F4F2BBDA-DA2F-4293-9950-C94BFEED8B48}"/>
                </a:ext>
              </a:extLst>
            </p:cNvPr>
            <p:cNvSpPr/>
            <p:nvPr/>
          </p:nvSpPr>
          <p:spPr>
            <a:xfrm>
              <a:off x="140430" y="584100"/>
              <a:ext cx="11911140" cy="3524075"/>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Oval 4">
            <a:extLst>
              <a:ext uri="{FF2B5EF4-FFF2-40B4-BE49-F238E27FC236}">
                <a16:creationId xmlns:a16="http://schemas.microsoft.com/office/drawing/2014/main" id="{C28C12D7-D301-4E5F-BF40-B6B0F8F55CA6}"/>
              </a:ext>
            </a:extLst>
          </p:cNvPr>
          <p:cNvSpPr/>
          <p:nvPr/>
        </p:nvSpPr>
        <p:spPr>
          <a:xfrm>
            <a:off x="4185138" y="4070000"/>
            <a:ext cx="3712025" cy="2747948"/>
          </a:xfrm>
          <a:custGeom>
            <a:avLst/>
            <a:gdLst>
              <a:gd name="connsiteX0" fmla="*/ 0 w 4437970"/>
              <a:gd name="connsiteY0" fmla="*/ 1323833 h 2647665"/>
              <a:gd name="connsiteX1" fmla="*/ 2218985 w 4437970"/>
              <a:gd name="connsiteY1" fmla="*/ 0 h 2647665"/>
              <a:gd name="connsiteX2" fmla="*/ 4437970 w 4437970"/>
              <a:gd name="connsiteY2" fmla="*/ 1323833 h 2647665"/>
              <a:gd name="connsiteX3" fmla="*/ 2218985 w 4437970"/>
              <a:gd name="connsiteY3" fmla="*/ 2647666 h 2647665"/>
              <a:gd name="connsiteX4" fmla="*/ 0 w 4437970"/>
              <a:gd name="connsiteY4" fmla="*/ 1323833 h 2647665"/>
              <a:gd name="connsiteX0" fmla="*/ 201615 w 4639585"/>
              <a:gd name="connsiteY0" fmla="*/ 1460761 h 2784594"/>
              <a:gd name="connsiteX1" fmla="*/ 354187 w 4639585"/>
              <a:gd name="connsiteY1" fmla="*/ 191519 h 2784594"/>
              <a:gd name="connsiteX2" fmla="*/ 2420600 w 4639585"/>
              <a:gd name="connsiteY2" fmla="*/ 136928 h 2784594"/>
              <a:gd name="connsiteX3" fmla="*/ 4639585 w 4639585"/>
              <a:gd name="connsiteY3" fmla="*/ 1460761 h 2784594"/>
              <a:gd name="connsiteX4" fmla="*/ 2420600 w 4639585"/>
              <a:gd name="connsiteY4" fmla="*/ 2784594 h 2784594"/>
              <a:gd name="connsiteX5" fmla="*/ 201615 w 4639585"/>
              <a:gd name="connsiteY5" fmla="*/ 1460761 h 2784594"/>
              <a:gd name="connsiteX0" fmla="*/ 179105 w 4617075"/>
              <a:gd name="connsiteY0" fmla="*/ 1426213 h 2750046"/>
              <a:gd name="connsiteX1" fmla="*/ 154257 w 4617075"/>
              <a:gd name="connsiteY1" fmla="*/ 1289734 h 2750046"/>
              <a:gd name="connsiteX2" fmla="*/ 331677 w 4617075"/>
              <a:gd name="connsiteY2" fmla="*/ 156971 h 2750046"/>
              <a:gd name="connsiteX3" fmla="*/ 2398090 w 4617075"/>
              <a:gd name="connsiteY3" fmla="*/ 102380 h 2750046"/>
              <a:gd name="connsiteX4" fmla="*/ 4617075 w 4617075"/>
              <a:gd name="connsiteY4" fmla="*/ 1426213 h 2750046"/>
              <a:gd name="connsiteX5" fmla="*/ 2398090 w 4617075"/>
              <a:gd name="connsiteY5" fmla="*/ 2750046 h 2750046"/>
              <a:gd name="connsiteX6" fmla="*/ 179105 w 4617075"/>
              <a:gd name="connsiteY6" fmla="*/ 1426213 h 2750046"/>
              <a:gd name="connsiteX0" fmla="*/ 169316 w 4607286"/>
              <a:gd name="connsiteY0" fmla="*/ 1426213 h 2750046"/>
              <a:gd name="connsiteX1" fmla="*/ 171764 w 4607286"/>
              <a:gd name="connsiteY1" fmla="*/ 634641 h 2750046"/>
              <a:gd name="connsiteX2" fmla="*/ 321888 w 4607286"/>
              <a:gd name="connsiteY2" fmla="*/ 156971 h 2750046"/>
              <a:gd name="connsiteX3" fmla="*/ 2388301 w 4607286"/>
              <a:gd name="connsiteY3" fmla="*/ 102380 h 2750046"/>
              <a:gd name="connsiteX4" fmla="*/ 4607286 w 4607286"/>
              <a:gd name="connsiteY4" fmla="*/ 1426213 h 2750046"/>
              <a:gd name="connsiteX5" fmla="*/ 2388301 w 4607286"/>
              <a:gd name="connsiteY5" fmla="*/ 2750046 h 2750046"/>
              <a:gd name="connsiteX6" fmla="*/ 169316 w 4607286"/>
              <a:gd name="connsiteY6" fmla="*/ 1426213 h 2750046"/>
              <a:gd name="connsiteX0" fmla="*/ 201615 w 4639585"/>
              <a:gd name="connsiteY0" fmla="*/ 1460761 h 2784594"/>
              <a:gd name="connsiteX1" fmla="*/ 354187 w 4639585"/>
              <a:gd name="connsiteY1" fmla="*/ 191519 h 2784594"/>
              <a:gd name="connsiteX2" fmla="*/ 2420600 w 4639585"/>
              <a:gd name="connsiteY2" fmla="*/ 136928 h 2784594"/>
              <a:gd name="connsiteX3" fmla="*/ 4639585 w 4639585"/>
              <a:gd name="connsiteY3" fmla="*/ 1460761 h 2784594"/>
              <a:gd name="connsiteX4" fmla="*/ 2420600 w 4639585"/>
              <a:gd name="connsiteY4" fmla="*/ 2784594 h 2784594"/>
              <a:gd name="connsiteX5" fmla="*/ 201615 w 4639585"/>
              <a:gd name="connsiteY5" fmla="*/ 1460761 h 2784594"/>
              <a:gd name="connsiteX0" fmla="*/ 201615 w 4797425"/>
              <a:gd name="connsiteY0" fmla="*/ 1385756 h 2709589"/>
              <a:gd name="connsiteX1" fmla="*/ 354187 w 4797425"/>
              <a:gd name="connsiteY1" fmla="*/ 116514 h 2709589"/>
              <a:gd name="connsiteX2" fmla="*/ 2420600 w 4797425"/>
              <a:gd name="connsiteY2" fmla="*/ 61923 h 2709589"/>
              <a:gd name="connsiteX3" fmla="*/ 4448516 w 4797425"/>
              <a:gd name="connsiteY3" fmla="*/ 157456 h 2709589"/>
              <a:gd name="connsiteX4" fmla="*/ 4639585 w 4797425"/>
              <a:gd name="connsiteY4" fmla="*/ 1385756 h 2709589"/>
              <a:gd name="connsiteX5" fmla="*/ 2420600 w 4797425"/>
              <a:gd name="connsiteY5" fmla="*/ 2709589 h 2709589"/>
              <a:gd name="connsiteX6" fmla="*/ 201615 w 4797425"/>
              <a:gd name="connsiteY6" fmla="*/ 1385756 h 2709589"/>
              <a:gd name="connsiteX0" fmla="*/ 201615 w 4727630"/>
              <a:gd name="connsiteY0" fmla="*/ 1385756 h 2827941"/>
              <a:gd name="connsiteX1" fmla="*/ 354187 w 4727630"/>
              <a:gd name="connsiteY1" fmla="*/ 116514 h 2827941"/>
              <a:gd name="connsiteX2" fmla="*/ 2420600 w 4727630"/>
              <a:gd name="connsiteY2" fmla="*/ 61923 h 2827941"/>
              <a:gd name="connsiteX3" fmla="*/ 4448516 w 4727630"/>
              <a:gd name="connsiteY3" fmla="*/ 157456 h 2827941"/>
              <a:gd name="connsiteX4" fmla="*/ 4639585 w 4727630"/>
              <a:gd name="connsiteY4" fmla="*/ 1385756 h 2827941"/>
              <a:gd name="connsiteX5" fmla="*/ 4325686 w 4727630"/>
              <a:gd name="connsiteY5" fmla="*/ 2614053 h 2827941"/>
              <a:gd name="connsiteX6" fmla="*/ 2420600 w 4727630"/>
              <a:gd name="connsiteY6" fmla="*/ 2709589 h 2827941"/>
              <a:gd name="connsiteX7" fmla="*/ 201615 w 4727630"/>
              <a:gd name="connsiteY7" fmla="*/ 1385756 h 2827941"/>
              <a:gd name="connsiteX0" fmla="*/ 82053 w 4608068"/>
              <a:gd name="connsiteY0" fmla="*/ 1385756 h 2811284"/>
              <a:gd name="connsiteX1" fmla="*/ 234625 w 4608068"/>
              <a:gd name="connsiteY1" fmla="*/ 116514 h 2811284"/>
              <a:gd name="connsiteX2" fmla="*/ 2301038 w 4608068"/>
              <a:gd name="connsiteY2" fmla="*/ 61923 h 2811284"/>
              <a:gd name="connsiteX3" fmla="*/ 4328954 w 4608068"/>
              <a:gd name="connsiteY3" fmla="*/ 157456 h 2811284"/>
              <a:gd name="connsiteX4" fmla="*/ 4520023 w 4608068"/>
              <a:gd name="connsiteY4" fmla="*/ 1385756 h 2811284"/>
              <a:gd name="connsiteX5" fmla="*/ 4206124 w 4608068"/>
              <a:gd name="connsiteY5" fmla="*/ 2614053 h 2811284"/>
              <a:gd name="connsiteX6" fmla="*/ 2301038 w 4608068"/>
              <a:gd name="connsiteY6" fmla="*/ 2709589 h 2811284"/>
              <a:gd name="connsiteX7" fmla="*/ 548524 w 4608068"/>
              <a:gd name="connsiteY7" fmla="*/ 2709587 h 2811284"/>
              <a:gd name="connsiteX8" fmla="*/ 82053 w 4608068"/>
              <a:gd name="connsiteY8" fmla="*/ 1385756 h 2811284"/>
              <a:gd name="connsiteX0" fmla="*/ 40694 w 4566709"/>
              <a:gd name="connsiteY0" fmla="*/ 1395304 h 2820832"/>
              <a:gd name="connsiteX1" fmla="*/ 275153 w 4566709"/>
              <a:gd name="connsiteY1" fmla="*/ 112415 h 2820832"/>
              <a:gd name="connsiteX2" fmla="*/ 2259679 w 4566709"/>
              <a:gd name="connsiteY2" fmla="*/ 71471 h 2820832"/>
              <a:gd name="connsiteX3" fmla="*/ 4287595 w 4566709"/>
              <a:gd name="connsiteY3" fmla="*/ 167004 h 2820832"/>
              <a:gd name="connsiteX4" fmla="*/ 4478664 w 4566709"/>
              <a:gd name="connsiteY4" fmla="*/ 1395304 h 2820832"/>
              <a:gd name="connsiteX5" fmla="*/ 4164765 w 4566709"/>
              <a:gd name="connsiteY5" fmla="*/ 2623601 h 2820832"/>
              <a:gd name="connsiteX6" fmla="*/ 2259679 w 4566709"/>
              <a:gd name="connsiteY6" fmla="*/ 2719137 h 2820832"/>
              <a:gd name="connsiteX7" fmla="*/ 507165 w 4566709"/>
              <a:gd name="connsiteY7" fmla="*/ 2719135 h 2820832"/>
              <a:gd name="connsiteX8" fmla="*/ 40694 w 4566709"/>
              <a:gd name="connsiteY8" fmla="*/ 1395304 h 2820832"/>
              <a:gd name="connsiteX0" fmla="*/ 8586 w 4534601"/>
              <a:gd name="connsiteY0" fmla="*/ 1395304 h 2820832"/>
              <a:gd name="connsiteX1" fmla="*/ 243045 w 4534601"/>
              <a:gd name="connsiteY1" fmla="*/ 112415 h 2820832"/>
              <a:gd name="connsiteX2" fmla="*/ 2227571 w 4534601"/>
              <a:gd name="connsiteY2" fmla="*/ 71471 h 2820832"/>
              <a:gd name="connsiteX3" fmla="*/ 4255487 w 4534601"/>
              <a:gd name="connsiteY3" fmla="*/ 167004 h 2820832"/>
              <a:gd name="connsiteX4" fmla="*/ 4446556 w 4534601"/>
              <a:gd name="connsiteY4" fmla="*/ 1395304 h 2820832"/>
              <a:gd name="connsiteX5" fmla="*/ 4132657 w 4534601"/>
              <a:gd name="connsiteY5" fmla="*/ 2623601 h 2820832"/>
              <a:gd name="connsiteX6" fmla="*/ 2227571 w 4534601"/>
              <a:gd name="connsiteY6" fmla="*/ 2719137 h 2820832"/>
              <a:gd name="connsiteX7" fmla="*/ 475057 w 4534601"/>
              <a:gd name="connsiteY7" fmla="*/ 2719135 h 2820832"/>
              <a:gd name="connsiteX8" fmla="*/ 8586 w 4534601"/>
              <a:gd name="connsiteY8" fmla="*/ 1395304 h 2820832"/>
              <a:gd name="connsiteX0" fmla="*/ 8586 w 4534601"/>
              <a:gd name="connsiteY0" fmla="*/ 1395304 h 2820832"/>
              <a:gd name="connsiteX1" fmla="*/ 243045 w 4534601"/>
              <a:gd name="connsiteY1" fmla="*/ 112415 h 2820832"/>
              <a:gd name="connsiteX2" fmla="*/ 2227571 w 4534601"/>
              <a:gd name="connsiteY2" fmla="*/ 71471 h 2820832"/>
              <a:gd name="connsiteX3" fmla="*/ 4255487 w 4534601"/>
              <a:gd name="connsiteY3" fmla="*/ 167004 h 2820832"/>
              <a:gd name="connsiteX4" fmla="*/ 4446556 w 4534601"/>
              <a:gd name="connsiteY4" fmla="*/ 1395304 h 2820832"/>
              <a:gd name="connsiteX5" fmla="*/ 4132657 w 4534601"/>
              <a:gd name="connsiteY5" fmla="*/ 2623601 h 2820832"/>
              <a:gd name="connsiteX6" fmla="*/ 2227571 w 4534601"/>
              <a:gd name="connsiteY6" fmla="*/ 2719137 h 2820832"/>
              <a:gd name="connsiteX7" fmla="*/ 475057 w 4534601"/>
              <a:gd name="connsiteY7" fmla="*/ 2719135 h 2820832"/>
              <a:gd name="connsiteX8" fmla="*/ 8586 w 4534601"/>
              <a:gd name="connsiteY8" fmla="*/ 1395304 h 2820832"/>
              <a:gd name="connsiteX0" fmla="*/ 15486 w 4473262"/>
              <a:gd name="connsiteY0" fmla="*/ 1395304 h 2820832"/>
              <a:gd name="connsiteX1" fmla="*/ 181706 w 4473262"/>
              <a:gd name="connsiteY1" fmla="*/ 112415 h 2820832"/>
              <a:gd name="connsiteX2" fmla="*/ 2166232 w 4473262"/>
              <a:gd name="connsiteY2" fmla="*/ 71471 h 2820832"/>
              <a:gd name="connsiteX3" fmla="*/ 4194148 w 4473262"/>
              <a:gd name="connsiteY3" fmla="*/ 167004 h 2820832"/>
              <a:gd name="connsiteX4" fmla="*/ 4385217 w 4473262"/>
              <a:gd name="connsiteY4" fmla="*/ 1395304 h 2820832"/>
              <a:gd name="connsiteX5" fmla="*/ 4071318 w 4473262"/>
              <a:gd name="connsiteY5" fmla="*/ 2623601 h 2820832"/>
              <a:gd name="connsiteX6" fmla="*/ 2166232 w 4473262"/>
              <a:gd name="connsiteY6" fmla="*/ 2719137 h 2820832"/>
              <a:gd name="connsiteX7" fmla="*/ 413718 w 4473262"/>
              <a:gd name="connsiteY7" fmla="*/ 2719135 h 2820832"/>
              <a:gd name="connsiteX8" fmla="*/ 15486 w 4473262"/>
              <a:gd name="connsiteY8" fmla="*/ 1395304 h 2820832"/>
              <a:gd name="connsiteX0" fmla="*/ 5547 w 4463323"/>
              <a:gd name="connsiteY0" fmla="*/ 1395304 h 2820832"/>
              <a:gd name="connsiteX1" fmla="*/ 171767 w 4463323"/>
              <a:gd name="connsiteY1" fmla="*/ 112415 h 2820832"/>
              <a:gd name="connsiteX2" fmla="*/ 2156293 w 4463323"/>
              <a:gd name="connsiteY2" fmla="*/ 71471 h 2820832"/>
              <a:gd name="connsiteX3" fmla="*/ 4184209 w 4463323"/>
              <a:gd name="connsiteY3" fmla="*/ 167004 h 2820832"/>
              <a:gd name="connsiteX4" fmla="*/ 4375278 w 4463323"/>
              <a:gd name="connsiteY4" fmla="*/ 1395304 h 2820832"/>
              <a:gd name="connsiteX5" fmla="*/ 4061379 w 4463323"/>
              <a:gd name="connsiteY5" fmla="*/ 2623601 h 2820832"/>
              <a:gd name="connsiteX6" fmla="*/ 2156293 w 4463323"/>
              <a:gd name="connsiteY6" fmla="*/ 2719137 h 2820832"/>
              <a:gd name="connsiteX7" fmla="*/ 403779 w 4463323"/>
              <a:gd name="connsiteY7" fmla="*/ 2719135 h 2820832"/>
              <a:gd name="connsiteX8" fmla="*/ 5547 w 4463323"/>
              <a:gd name="connsiteY8" fmla="*/ 1395304 h 2820832"/>
              <a:gd name="connsiteX0" fmla="*/ 9941 w 4467717"/>
              <a:gd name="connsiteY0" fmla="*/ 1395304 h 2820832"/>
              <a:gd name="connsiteX1" fmla="*/ 176161 w 4467717"/>
              <a:gd name="connsiteY1" fmla="*/ 112415 h 2820832"/>
              <a:gd name="connsiteX2" fmla="*/ 2160687 w 4467717"/>
              <a:gd name="connsiteY2" fmla="*/ 71471 h 2820832"/>
              <a:gd name="connsiteX3" fmla="*/ 4188603 w 4467717"/>
              <a:gd name="connsiteY3" fmla="*/ 167004 h 2820832"/>
              <a:gd name="connsiteX4" fmla="*/ 4379672 w 4467717"/>
              <a:gd name="connsiteY4" fmla="*/ 1395304 h 2820832"/>
              <a:gd name="connsiteX5" fmla="*/ 4065773 w 4467717"/>
              <a:gd name="connsiteY5" fmla="*/ 2623601 h 2820832"/>
              <a:gd name="connsiteX6" fmla="*/ 2160687 w 4467717"/>
              <a:gd name="connsiteY6" fmla="*/ 2719137 h 2820832"/>
              <a:gd name="connsiteX7" fmla="*/ 408173 w 4467717"/>
              <a:gd name="connsiteY7" fmla="*/ 2719135 h 2820832"/>
              <a:gd name="connsiteX8" fmla="*/ 9941 w 4467717"/>
              <a:gd name="connsiteY8" fmla="*/ 1395304 h 2820832"/>
              <a:gd name="connsiteX0" fmla="*/ 32860 w 4490636"/>
              <a:gd name="connsiteY0" fmla="*/ 1415217 h 2840745"/>
              <a:gd name="connsiteX1" fmla="*/ 144489 w 4490636"/>
              <a:gd name="connsiteY1" fmla="*/ 105033 h 2840745"/>
              <a:gd name="connsiteX2" fmla="*/ 2183606 w 4490636"/>
              <a:gd name="connsiteY2" fmla="*/ 91384 h 2840745"/>
              <a:gd name="connsiteX3" fmla="*/ 4211522 w 4490636"/>
              <a:gd name="connsiteY3" fmla="*/ 186917 h 2840745"/>
              <a:gd name="connsiteX4" fmla="*/ 4402591 w 4490636"/>
              <a:gd name="connsiteY4" fmla="*/ 1415217 h 2840745"/>
              <a:gd name="connsiteX5" fmla="*/ 4088692 w 4490636"/>
              <a:gd name="connsiteY5" fmla="*/ 2643514 h 2840745"/>
              <a:gd name="connsiteX6" fmla="*/ 2183606 w 4490636"/>
              <a:gd name="connsiteY6" fmla="*/ 2739050 h 2840745"/>
              <a:gd name="connsiteX7" fmla="*/ 431092 w 4490636"/>
              <a:gd name="connsiteY7" fmla="*/ 2739048 h 2840745"/>
              <a:gd name="connsiteX8" fmla="*/ 32860 w 4490636"/>
              <a:gd name="connsiteY8" fmla="*/ 1415217 h 2840745"/>
              <a:gd name="connsiteX0" fmla="*/ 32860 w 4490636"/>
              <a:gd name="connsiteY0" fmla="*/ 1367119 h 2792647"/>
              <a:gd name="connsiteX1" fmla="*/ 144489 w 4490636"/>
              <a:gd name="connsiteY1" fmla="*/ 56935 h 2792647"/>
              <a:gd name="connsiteX2" fmla="*/ 2183606 w 4490636"/>
              <a:gd name="connsiteY2" fmla="*/ 43286 h 2792647"/>
              <a:gd name="connsiteX3" fmla="*/ 4211522 w 4490636"/>
              <a:gd name="connsiteY3" fmla="*/ 138819 h 2792647"/>
              <a:gd name="connsiteX4" fmla="*/ 4402591 w 4490636"/>
              <a:gd name="connsiteY4" fmla="*/ 1367119 h 2792647"/>
              <a:gd name="connsiteX5" fmla="*/ 4088692 w 4490636"/>
              <a:gd name="connsiteY5" fmla="*/ 2595416 h 2792647"/>
              <a:gd name="connsiteX6" fmla="*/ 2183606 w 4490636"/>
              <a:gd name="connsiteY6" fmla="*/ 2690952 h 2792647"/>
              <a:gd name="connsiteX7" fmla="*/ 431092 w 4490636"/>
              <a:gd name="connsiteY7" fmla="*/ 2690950 h 2792647"/>
              <a:gd name="connsiteX8" fmla="*/ 32860 w 4490636"/>
              <a:gd name="connsiteY8" fmla="*/ 1367119 h 2792647"/>
              <a:gd name="connsiteX0" fmla="*/ 32860 w 4499002"/>
              <a:gd name="connsiteY0" fmla="*/ 1367119 h 2792647"/>
              <a:gd name="connsiteX1" fmla="*/ 144489 w 4499002"/>
              <a:gd name="connsiteY1" fmla="*/ 56935 h 2792647"/>
              <a:gd name="connsiteX2" fmla="*/ 2183606 w 4499002"/>
              <a:gd name="connsiteY2" fmla="*/ 43286 h 2792647"/>
              <a:gd name="connsiteX3" fmla="*/ 4211522 w 4499002"/>
              <a:gd name="connsiteY3" fmla="*/ 138819 h 2792647"/>
              <a:gd name="connsiteX4" fmla="*/ 4416238 w 4499002"/>
              <a:gd name="connsiteY4" fmla="*/ 1435358 h 2792647"/>
              <a:gd name="connsiteX5" fmla="*/ 4088692 w 4499002"/>
              <a:gd name="connsiteY5" fmla="*/ 2595416 h 2792647"/>
              <a:gd name="connsiteX6" fmla="*/ 2183606 w 4499002"/>
              <a:gd name="connsiteY6" fmla="*/ 2690952 h 2792647"/>
              <a:gd name="connsiteX7" fmla="*/ 431092 w 4499002"/>
              <a:gd name="connsiteY7" fmla="*/ 2690950 h 2792647"/>
              <a:gd name="connsiteX8" fmla="*/ 32860 w 4499002"/>
              <a:gd name="connsiteY8" fmla="*/ 1367119 h 2792647"/>
              <a:gd name="connsiteX0" fmla="*/ 32860 w 4499002"/>
              <a:gd name="connsiteY0" fmla="*/ 1367119 h 2792647"/>
              <a:gd name="connsiteX1" fmla="*/ 144489 w 4499002"/>
              <a:gd name="connsiteY1" fmla="*/ 56935 h 2792647"/>
              <a:gd name="connsiteX2" fmla="*/ 2183606 w 4499002"/>
              <a:gd name="connsiteY2" fmla="*/ 43286 h 2792647"/>
              <a:gd name="connsiteX3" fmla="*/ 4211522 w 4499002"/>
              <a:gd name="connsiteY3" fmla="*/ 138819 h 2792647"/>
              <a:gd name="connsiteX4" fmla="*/ 4416238 w 4499002"/>
              <a:gd name="connsiteY4" fmla="*/ 1435358 h 2792647"/>
              <a:gd name="connsiteX5" fmla="*/ 4088692 w 4499002"/>
              <a:gd name="connsiteY5" fmla="*/ 2595416 h 2792647"/>
              <a:gd name="connsiteX6" fmla="*/ 2183606 w 4499002"/>
              <a:gd name="connsiteY6" fmla="*/ 2690952 h 2792647"/>
              <a:gd name="connsiteX7" fmla="*/ 431092 w 4499002"/>
              <a:gd name="connsiteY7" fmla="*/ 2690950 h 2792647"/>
              <a:gd name="connsiteX8" fmla="*/ 32860 w 4499002"/>
              <a:gd name="connsiteY8" fmla="*/ 1367119 h 2792647"/>
              <a:gd name="connsiteX0" fmla="*/ 32860 w 4448516"/>
              <a:gd name="connsiteY0" fmla="*/ 1367119 h 2792647"/>
              <a:gd name="connsiteX1" fmla="*/ 144489 w 4448516"/>
              <a:gd name="connsiteY1" fmla="*/ 56935 h 2792647"/>
              <a:gd name="connsiteX2" fmla="*/ 2183606 w 4448516"/>
              <a:gd name="connsiteY2" fmla="*/ 43286 h 2792647"/>
              <a:gd name="connsiteX3" fmla="*/ 4211522 w 4448516"/>
              <a:gd name="connsiteY3" fmla="*/ 138819 h 2792647"/>
              <a:gd name="connsiteX4" fmla="*/ 4416238 w 4448516"/>
              <a:gd name="connsiteY4" fmla="*/ 1435358 h 2792647"/>
              <a:gd name="connsiteX5" fmla="*/ 4088692 w 4448516"/>
              <a:gd name="connsiteY5" fmla="*/ 2595416 h 2792647"/>
              <a:gd name="connsiteX6" fmla="*/ 2183606 w 4448516"/>
              <a:gd name="connsiteY6" fmla="*/ 2690952 h 2792647"/>
              <a:gd name="connsiteX7" fmla="*/ 431092 w 4448516"/>
              <a:gd name="connsiteY7" fmla="*/ 2690950 h 2792647"/>
              <a:gd name="connsiteX8" fmla="*/ 32860 w 4448516"/>
              <a:gd name="connsiteY8" fmla="*/ 1367119 h 2792647"/>
              <a:gd name="connsiteX0" fmla="*/ 32860 w 4448516"/>
              <a:gd name="connsiteY0" fmla="*/ 1367119 h 2792647"/>
              <a:gd name="connsiteX1" fmla="*/ 144489 w 4448516"/>
              <a:gd name="connsiteY1" fmla="*/ 56935 h 2792647"/>
              <a:gd name="connsiteX2" fmla="*/ 2183606 w 4448516"/>
              <a:gd name="connsiteY2" fmla="*/ 43286 h 2792647"/>
              <a:gd name="connsiteX3" fmla="*/ 4211522 w 4448516"/>
              <a:gd name="connsiteY3" fmla="*/ 138819 h 2792647"/>
              <a:gd name="connsiteX4" fmla="*/ 4416238 w 4448516"/>
              <a:gd name="connsiteY4" fmla="*/ 1435358 h 2792647"/>
              <a:gd name="connsiteX5" fmla="*/ 4088692 w 4448516"/>
              <a:gd name="connsiteY5" fmla="*/ 2595416 h 2792647"/>
              <a:gd name="connsiteX6" fmla="*/ 2183606 w 4448516"/>
              <a:gd name="connsiteY6" fmla="*/ 2690952 h 2792647"/>
              <a:gd name="connsiteX7" fmla="*/ 431092 w 4448516"/>
              <a:gd name="connsiteY7" fmla="*/ 2690950 h 2792647"/>
              <a:gd name="connsiteX8" fmla="*/ 32860 w 4448516"/>
              <a:gd name="connsiteY8" fmla="*/ 1367119 h 2792647"/>
              <a:gd name="connsiteX0" fmla="*/ 32860 w 4448516"/>
              <a:gd name="connsiteY0" fmla="*/ 1367119 h 2785623"/>
              <a:gd name="connsiteX1" fmla="*/ 144489 w 4448516"/>
              <a:gd name="connsiteY1" fmla="*/ 56935 h 2785623"/>
              <a:gd name="connsiteX2" fmla="*/ 2183606 w 4448516"/>
              <a:gd name="connsiteY2" fmla="*/ 43286 h 2785623"/>
              <a:gd name="connsiteX3" fmla="*/ 4211522 w 4448516"/>
              <a:gd name="connsiteY3" fmla="*/ 138819 h 2785623"/>
              <a:gd name="connsiteX4" fmla="*/ 4416238 w 4448516"/>
              <a:gd name="connsiteY4" fmla="*/ 1435358 h 2785623"/>
              <a:gd name="connsiteX5" fmla="*/ 4088692 w 4448516"/>
              <a:gd name="connsiteY5" fmla="*/ 2595416 h 2785623"/>
              <a:gd name="connsiteX6" fmla="*/ 2210902 w 4448516"/>
              <a:gd name="connsiteY6" fmla="*/ 2663657 h 2785623"/>
              <a:gd name="connsiteX7" fmla="*/ 431092 w 4448516"/>
              <a:gd name="connsiteY7" fmla="*/ 2690950 h 2785623"/>
              <a:gd name="connsiteX8" fmla="*/ 32860 w 4448516"/>
              <a:gd name="connsiteY8" fmla="*/ 1367119 h 2785623"/>
              <a:gd name="connsiteX0" fmla="*/ 30881 w 4446537"/>
              <a:gd name="connsiteY0" fmla="*/ 1367119 h 2721416"/>
              <a:gd name="connsiteX1" fmla="*/ 142510 w 4446537"/>
              <a:gd name="connsiteY1" fmla="*/ 56935 h 2721416"/>
              <a:gd name="connsiteX2" fmla="*/ 2181627 w 4446537"/>
              <a:gd name="connsiteY2" fmla="*/ 43286 h 2721416"/>
              <a:gd name="connsiteX3" fmla="*/ 4209543 w 4446537"/>
              <a:gd name="connsiteY3" fmla="*/ 138819 h 2721416"/>
              <a:gd name="connsiteX4" fmla="*/ 4414259 w 4446537"/>
              <a:gd name="connsiteY4" fmla="*/ 1435358 h 2721416"/>
              <a:gd name="connsiteX5" fmla="*/ 4086713 w 4446537"/>
              <a:gd name="connsiteY5" fmla="*/ 2595416 h 2721416"/>
              <a:gd name="connsiteX6" fmla="*/ 2208923 w 4446537"/>
              <a:gd name="connsiteY6" fmla="*/ 2663657 h 2721416"/>
              <a:gd name="connsiteX7" fmla="*/ 401818 w 4446537"/>
              <a:gd name="connsiteY7" fmla="*/ 2472586 h 2721416"/>
              <a:gd name="connsiteX8" fmla="*/ 30881 w 4446537"/>
              <a:gd name="connsiteY8" fmla="*/ 1367119 h 2721416"/>
              <a:gd name="connsiteX0" fmla="*/ 30881 w 4446537"/>
              <a:gd name="connsiteY0" fmla="*/ 1367119 h 2664978"/>
              <a:gd name="connsiteX1" fmla="*/ 142510 w 4446537"/>
              <a:gd name="connsiteY1" fmla="*/ 56935 h 2664978"/>
              <a:gd name="connsiteX2" fmla="*/ 2181627 w 4446537"/>
              <a:gd name="connsiteY2" fmla="*/ 43286 h 2664978"/>
              <a:gd name="connsiteX3" fmla="*/ 4209543 w 4446537"/>
              <a:gd name="connsiteY3" fmla="*/ 138819 h 2664978"/>
              <a:gd name="connsiteX4" fmla="*/ 4414259 w 4446537"/>
              <a:gd name="connsiteY4" fmla="*/ 1435358 h 2664978"/>
              <a:gd name="connsiteX5" fmla="*/ 4059417 w 4446537"/>
              <a:gd name="connsiteY5" fmla="*/ 2472586 h 2664978"/>
              <a:gd name="connsiteX6" fmla="*/ 2208923 w 4446537"/>
              <a:gd name="connsiteY6" fmla="*/ 2663657 h 2664978"/>
              <a:gd name="connsiteX7" fmla="*/ 401818 w 4446537"/>
              <a:gd name="connsiteY7" fmla="*/ 2472586 h 2664978"/>
              <a:gd name="connsiteX8" fmla="*/ 30881 w 4446537"/>
              <a:gd name="connsiteY8" fmla="*/ 1367119 h 2664978"/>
              <a:gd name="connsiteX0" fmla="*/ 58197 w 4473853"/>
              <a:gd name="connsiteY0" fmla="*/ 1367119 h 2664978"/>
              <a:gd name="connsiteX1" fmla="*/ 115235 w 4473853"/>
              <a:gd name="connsiteY1" fmla="*/ 56935 h 2664978"/>
              <a:gd name="connsiteX2" fmla="*/ 2208943 w 4473853"/>
              <a:gd name="connsiteY2" fmla="*/ 43286 h 2664978"/>
              <a:gd name="connsiteX3" fmla="*/ 4236859 w 4473853"/>
              <a:gd name="connsiteY3" fmla="*/ 138819 h 2664978"/>
              <a:gd name="connsiteX4" fmla="*/ 4441575 w 4473853"/>
              <a:gd name="connsiteY4" fmla="*/ 1435358 h 2664978"/>
              <a:gd name="connsiteX5" fmla="*/ 4086733 w 4473853"/>
              <a:gd name="connsiteY5" fmla="*/ 2472586 h 2664978"/>
              <a:gd name="connsiteX6" fmla="*/ 2236239 w 4473853"/>
              <a:gd name="connsiteY6" fmla="*/ 2663657 h 2664978"/>
              <a:gd name="connsiteX7" fmla="*/ 429134 w 4473853"/>
              <a:gd name="connsiteY7" fmla="*/ 2472586 h 2664978"/>
              <a:gd name="connsiteX8" fmla="*/ 58197 w 4473853"/>
              <a:gd name="connsiteY8" fmla="*/ 1367119 h 2664978"/>
              <a:gd name="connsiteX0" fmla="*/ 34384 w 4450040"/>
              <a:gd name="connsiteY0" fmla="*/ 1367119 h 2664978"/>
              <a:gd name="connsiteX1" fmla="*/ 91422 w 4450040"/>
              <a:gd name="connsiteY1" fmla="*/ 56935 h 2664978"/>
              <a:gd name="connsiteX2" fmla="*/ 2185130 w 4450040"/>
              <a:gd name="connsiteY2" fmla="*/ 43286 h 2664978"/>
              <a:gd name="connsiteX3" fmla="*/ 4213046 w 4450040"/>
              <a:gd name="connsiteY3" fmla="*/ 138819 h 2664978"/>
              <a:gd name="connsiteX4" fmla="*/ 4417762 w 4450040"/>
              <a:gd name="connsiteY4" fmla="*/ 1435358 h 2664978"/>
              <a:gd name="connsiteX5" fmla="*/ 4062920 w 4450040"/>
              <a:gd name="connsiteY5" fmla="*/ 2472586 h 2664978"/>
              <a:gd name="connsiteX6" fmla="*/ 2212426 w 4450040"/>
              <a:gd name="connsiteY6" fmla="*/ 2663657 h 2664978"/>
              <a:gd name="connsiteX7" fmla="*/ 405321 w 4450040"/>
              <a:gd name="connsiteY7" fmla="*/ 2472586 h 2664978"/>
              <a:gd name="connsiteX8" fmla="*/ 34384 w 4450040"/>
              <a:gd name="connsiteY8" fmla="*/ 1367119 h 2664978"/>
              <a:gd name="connsiteX0" fmla="*/ 34384 w 4450040"/>
              <a:gd name="connsiteY0" fmla="*/ 1354474 h 2652333"/>
              <a:gd name="connsiteX1" fmla="*/ 91422 w 4450040"/>
              <a:gd name="connsiteY1" fmla="*/ 44290 h 2652333"/>
              <a:gd name="connsiteX2" fmla="*/ 2185130 w 4450040"/>
              <a:gd name="connsiteY2" fmla="*/ 30641 h 2652333"/>
              <a:gd name="connsiteX3" fmla="*/ 4213046 w 4450040"/>
              <a:gd name="connsiteY3" fmla="*/ 126174 h 2652333"/>
              <a:gd name="connsiteX4" fmla="*/ 4417762 w 4450040"/>
              <a:gd name="connsiteY4" fmla="*/ 1422713 h 2652333"/>
              <a:gd name="connsiteX5" fmla="*/ 4062920 w 4450040"/>
              <a:gd name="connsiteY5" fmla="*/ 2459941 h 2652333"/>
              <a:gd name="connsiteX6" fmla="*/ 2212426 w 4450040"/>
              <a:gd name="connsiteY6" fmla="*/ 2651012 h 2652333"/>
              <a:gd name="connsiteX7" fmla="*/ 405321 w 4450040"/>
              <a:gd name="connsiteY7" fmla="*/ 2459941 h 2652333"/>
              <a:gd name="connsiteX8" fmla="*/ 34384 w 4450040"/>
              <a:gd name="connsiteY8" fmla="*/ 1354474 h 2652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50040" h="2652333">
                <a:moveTo>
                  <a:pt x="34384" y="1354474"/>
                </a:moveTo>
                <a:cubicBezTo>
                  <a:pt x="-17933" y="951866"/>
                  <a:pt x="-19101" y="551533"/>
                  <a:pt x="91422" y="44290"/>
                </a:cubicBezTo>
                <a:cubicBezTo>
                  <a:pt x="584082" y="14720"/>
                  <a:pt x="1498193" y="16994"/>
                  <a:pt x="2185130" y="30641"/>
                </a:cubicBezTo>
                <a:cubicBezTo>
                  <a:pt x="2872067" y="44288"/>
                  <a:pt x="3843215" y="-94465"/>
                  <a:pt x="4213046" y="126174"/>
                </a:cubicBezTo>
                <a:cubicBezTo>
                  <a:pt x="4582877" y="346813"/>
                  <a:pt x="4406389" y="819937"/>
                  <a:pt x="4417762" y="1422713"/>
                </a:cubicBezTo>
                <a:cubicBezTo>
                  <a:pt x="4388192" y="1998194"/>
                  <a:pt x="4432751" y="2239302"/>
                  <a:pt x="4062920" y="2459941"/>
                </a:cubicBezTo>
                <a:cubicBezTo>
                  <a:pt x="3693089" y="2680580"/>
                  <a:pt x="2822026" y="2651012"/>
                  <a:pt x="2212426" y="2651012"/>
                </a:cubicBezTo>
                <a:cubicBezTo>
                  <a:pt x="1602826" y="2651012"/>
                  <a:pt x="775152" y="2680580"/>
                  <a:pt x="405321" y="2459941"/>
                </a:cubicBezTo>
                <a:cubicBezTo>
                  <a:pt x="-60044" y="2280245"/>
                  <a:pt x="86701" y="1757083"/>
                  <a:pt x="34384" y="1354474"/>
                </a:cubicBez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345776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3" name="TextBox 102">
            <a:extLst>
              <a:ext uri="{FF2B5EF4-FFF2-40B4-BE49-F238E27FC236}">
                <a16:creationId xmlns:a16="http://schemas.microsoft.com/office/drawing/2014/main" id="{A7264066-1991-49D3-8BD9-88705DDCA000}"/>
              </a:ext>
            </a:extLst>
          </p:cNvPr>
          <p:cNvSpPr txBox="1"/>
          <p:nvPr/>
        </p:nvSpPr>
        <p:spPr>
          <a:xfrm>
            <a:off x="466295" y="673708"/>
            <a:ext cx="11259409" cy="2062103"/>
          </a:xfrm>
          <a:prstGeom prst="rect">
            <a:avLst/>
          </a:prstGeom>
          <a:noFill/>
        </p:spPr>
        <p:txBody>
          <a:bodyPr wrap="square" rtlCol="0">
            <a:spAutoFit/>
          </a:bodyPr>
          <a:lstStyle/>
          <a:p>
            <a:r>
              <a:rPr lang="en-US" sz="3200" dirty="0">
                <a:solidFill>
                  <a:srgbClr val="FF0000"/>
                </a:solidFill>
              </a:rPr>
              <a:t>We need to work one final example together before you and your partner(s) are on your own! This will prepare you for the last answers to your handout and the ultimate goal of figuring out the best way to save </a:t>
            </a:r>
            <a:r>
              <a:rPr lang="en-US" sz="3200" u="sng" dirty="0">
                <a:solidFill>
                  <a:srgbClr val="FF0000"/>
                </a:solidFill>
              </a:rPr>
              <a:t>your</a:t>
            </a:r>
            <a:r>
              <a:rPr lang="en-US" sz="3200" dirty="0">
                <a:solidFill>
                  <a:srgbClr val="FF0000"/>
                </a:solidFill>
              </a:rPr>
              <a:t> marsh.</a:t>
            </a:r>
          </a:p>
        </p:txBody>
      </p:sp>
    </p:spTree>
    <p:extLst>
      <p:ext uri="{BB962C8B-B14F-4D97-AF65-F5344CB8AC3E}">
        <p14:creationId xmlns:p14="http://schemas.microsoft.com/office/powerpoint/2010/main" val="40537666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2" name="Picture 21">
            <a:extLst>
              <a:ext uri="{FF2B5EF4-FFF2-40B4-BE49-F238E27FC236}">
                <a16:creationId xmlns:a16="http://schemas.microsoft.com/office/drawing/2014/main" id="{9AE9230A-B7A6-4256-81D5-42408232E125}"/>
              </a:ext>
            </a:extLst>
          </p:cNvPr>
          <p:cNvPicPr>
            <a:picLocks noChangeAspect="1"/>
          </p:cNvPicPr>
          <p:nvPr/>
        </p:nvPicPr>
        <p:blipFill rotWithShape="1">
          <a:blip r:embed="rId3"/>
          <a:srcRect t="55964" r="46951"/>
          <a:stretch/>
        </p:blipFill>
        <p:spPr>
          <a:xfrm>
            <a:off x="136528" y="991170"/>
            <a:ext cx="4703641" cy="2901752"/>
          </a:xfrm>
          <a:prstGeom prst="rect">
            <a:avLst/>
          </a:prstGeom>
        </p:spPr>
      </p:pic>
      <p:sp>
        <p:nvSpPr>
          <p:cNvPr id="100" name="Rectangle 99">
            <a:extLst>
              <a:ext uri="{FF2B5EF4-FFF2-40B4-BE49-F238E27FC236}">
                <a16:creationId xmlns:a16="http://schemas.microsoft.com/office/drawing/2014/main" id="{E7EB248A-9534-47BE-8485-44F2A4F022BD}"/>
              </a:ext>
            </a:extLst>
          </p:cNvPr>
          <p:cNvSpPr/>
          <p:nvPr/>
        </p:nvSpPr>
        <p:spPr>
          <a:xfrm>
            <a:off x="1701821" y="428679"/>
            <a:ext cx="9557360" cy="646331"/>
          </a:xfrm>
          <a:prstGeom prst="rect">
            <a:avLst/>
          </a:prstGeom>
        </p:spPr>
        <p:txBody>
          <a:bodyPr wrap="none">
            <a:spAutoFit/>
          </a:bodyPr>
          <a:lstStyle/>
          <a:p>
            <a:r>
              <a:rPr lang="en-US" sz="3600" dirty="0">
                <a:solidFill>
                  <a:srgbClr val="FF0000"/>
                </a:solidFill>
              </a:rPr>
              <a:t>Imagine this is your pie chart for your salt marsh.</a:t>
            </a:r>
            <a:endParaRPr lang="en-US" sz="3600" dirty="0"/>
          </a:p>
        </p:txBody>
      </p:sp>
    </p:spTree>
    <p:extLst>
      <p:ext uri="{BB962C8B-B14F-4D97-AF65-F5344CB8AC3E}">
        <p14:creationId xmlns:p14="http://schemas.microsoft.com/office/powerpoint/2010/main" val="14413443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0" name="Rectangle 99">
            <a:extLst>
              <a:ext uri="{FF2B5EF4-FFF2-40B4-BE49-F238E27FC236}">
                <a16:creationId xmlns:a16="http://schemas.microsoft.com/office/drawing/2014/main" id="{E7EB248A-9534-47BE-8485-44F2A4F022BD}"/>
              </a:ext>
            </a:extLst>
          </p:cNvPr>
          <p:cNvSpPr/>
          <p:nvPr/>
        </p:nvSpPr>
        <p:spPr>
          <a:xfrm>
            <a:off x="136528" y="433046"/>
            <a:ext cx="11918904" cy="646331"/>
          </a:xfrm>
          <a:prstGeom prst="rect">
            <a:avLst/>
          </a:prstGeom>
        </p:spPr>
        <p:txBody>
          <a:bodyPr wrap="none">
            <a:spAutoFit/>
          </a:bodyPr>
          <a:lstStyle/>
          <a:p>
            <a:r>
              <a:rPr lang="en-US" sz="3600" dirty="0">
                <a:solidFill>
                  <a:srgbClr val="FF0000"/>
                </a:solidFill>
              </a:rPr>
              <a:t>In this case, your first priority ecosystem service is __________</a:t>
            </a:r>
            <a:endParaRPr lang="en-US" sz="3600" dirty="0"/>
          </a:p>
        </p:txBody>
      </p:sp>
      <p:pic>
        <p:nvPicPr>
          <p:cNvPr id="25" name="Picture 24">
            <a:extLst>
              <a:ext uri="{FF2B5EF4-FFF2-40B4-BE49-F238E27FC236}">
                <a16:creationId xmlns:a16="http://schemas.microsoft.com/office/drawing/2014/main" id="{7C77EBB0-8A1F-4830-B10C-81B78000A230}"/>
              </a:ext>
            </a:extLst>
          </p:cNvPr>
          <p:cNvPicPr>
            <a:picLocks noChangeAspect="1"/>
          </p:cNvPicPr>
          <p:nvPr/>
        </p:nvPicPr>
        <p:blipFill rotWithShape="1">
          <a:blip r:embed="rId3"/>
          <a:srcRect t="55964" r="46951"/>
          <a:stretch/>
        </p:blipFill>
        <p:spPr>
          <a:xfrm>
            <a:off x="136528" y="991170"/>
            <a:ext cx="4703641" cy="2901752"/>
          </a:xfrm>
          <a:prstGeom prst="rect">
            <a:avLst/>
          </a:prstGeom>
        </p:spPr>
      </p:pic>
    </p:spTree>
    <p:extLst>
      <p:ext uri="{BB962C8B-B14F-4D97-AF65-F5344CB8AC3E}">
        <p14:creationId xmlns:p14="http://schemas.microsoft.com/office/powerpoint/2010/main" val="345920618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extBox 1">
            <a:extLst>
              <a:ext uri="{FF2B5EF4-FFF2-40B4-BE49-F238E27FC236}">
                <a16:creationId xmlns:a16="http://schemas.microsoft.com/office/drawing/2014/main" id="{03070A84-92E0-456C-9E83-042164694696}"/>
              </a:ext>
            </a:extLst>
          </p:cNvPr>
          <p:cNvSpPr txBox="1"/>
          <p:nvPr/>
        </p:nvSpPr>
        <p:spPr>
          <a:xfrm>
            <a:off x="9476218" y="442590"/>
            <a:ext cx="2696445" cy="646331"/>
          </a:xfrm>
          <a:prstGeom prst="rect">
            <a:avLst/>
          </a:prstGeom>
          <a:noFill/>
        </p:spPr>
        <p:txBody>
          <a:bodyPr wrap="square" rtlCol="0">
            <a:spAutoFit/>
          </a:bodyPr>
          <a:lstStyle/>
          <a:p>
            <a:pPr algn="ctr"/>
            <a:r>
              <a:rPr lang="en-US" sz="3600" dirty="0"/>
              <a:t>water quality</a:t>
            </a:r>
          </a:p>
        </p:txBody>
      </p:sp>
      <p:sp>
        <p:nvSpPr>
          <p:cNvPr id="26" name="Rectangle 25">
            <a:extLst>
              <a:ext uri="{FF2B5EF4-FFF2-40B4-BE49-F238E27FC236}">
                <a16:creationId xmlns:a16="http://schemas.microsoft.com/office/drawing/2014/main" id="{EA83D4B9-3888-4E6F-9B2C-2AC745F372DE}"/>
              </a:ext>
            </a:extLst>
          </p:cNvPr>
          <p:cNvSpPr/>
          <p:nvPr/>
        </p:nvSpPr>
        <p:spPr>
          <a:xfrm>
            <a:off x="136528" y="433046"/>
            <a:ext cx="12148134" cy="646331"/>
          </a:xfrm>
          <a:prstGeom prst="rect">
            <a:avLst/>
          </a:prstGeom>
        </p:spPr>
        <p:txBody>
          <a:bodyPr wrap="none">
            <a:spAutoFit/>
          </a:bodyPr>
          <a:lstStyle/>
          <a:p>
            <a:r>
              <a:rPr lang="en-US" sz="3600" dirty="0">
                <a:solidFill>
                  <a:srgbClr val="FF0000"/>
                </a:solidFill>
              </a:rPr>
              <a:t>In this case, your first priority ecosystem service is ___________</a:t>
            </a:r>
            <a:endParaRPr lang="en-US" sz="3600" dirty="0"/>
          </a:p>
        </p:txBody>
      </p:sp>
      <p:pic>
        <p:nvPicPr>
          <p:cNvPr id="27" name="Picture 26">
            <a:extLst>
              <a:ext uri="{FF2B5EF4-FFF2-40B4-BE49-F238E27FC236}">
                <a16:creationId xmlns:a16="http://schemas.microsoft.com/office/drawing/2014/main" id="{D2FB95A4-A77F-4237-9CEC-563ACBD35E7B}"/>
              </a:ext>
            </a:extLst>
          </p:cNvPr>
          <p:cNvPicPr>
            <a:picLocks noChangeAspect="1"/>
          </p:cNvPicPr>
          <p:nvPr/>
        </p:nvPicPr>
        <p:blipFill rotWithShape="1">
          <a:blip r:embed="rId3"/>
          <a:srcRect t="55964" r="46951"/>
          <a:stretch/>
        </p:blipFill>
        <p:spPr>
          <a:xfrm>
            <a:off x="136528" y="991170"/>
            <a:ext cx="4703641" cy="2901752"/>
          </a:xfrm>
          <a:prstGeom prst="rect">
            <a:avLst/>
          </a:prstGeom>
        </p:spPr>
      </p:pic>
    </p:spTree>
    <p:extLst>
      <p:ext uri="{BB962C8B-B14F-4D97-AF65-F5344CB8AC3E}">
        <p14:creationId xmlns:p14="http://schemas.microsoft.com/office/powerpoint/2010/main" val="240283490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F7832A88-054E-4703-BF23-A319F4BF2177}"/>
              </a:ext>
            </a:extLst>
          </p:cNvPr>
          <p:cNvSpPr/>
          <p:nvPr/>
        </p:nvSpPr>
        <p:spPr>
          <a:xfrm>
            <a:off x="0" y="468361"/>
            <a:ext cx="12596782" cy="584775"/>
          </a:xfrm>
          <a:prstGeom prst="rect">
            <a:avLst/>
          </a:prstGeom>
        </p:spPr>
        <p:txBody>
          <a:bodyPr wrap="none">
            <a:spAutoFit/>
          </a:bodyPr>
          <a:lstStyle/>
          <a:p>
            <a:r>
              <a:rPr lang="en-US" sz="3200" dirty="0">
                <a:solidFill>
                  <a:srgbClr val="FF0000"/>
                </a:solidFill>
              </a:rPr>
              <a:t>Water quality can be monitored by how much ______ the plants take up </a:t>
            </a:r>
            <a:endParaRPr lang="en-US" sz="3200" dirty="0"/>
          </a:p>
        </p:txBody>
      </p:sp>
      <p:pic>
        <p:nvPicPr>
          <p:cNvPr id="30" name="Picture 29">
            <a:extLst>
              <a:ext uri="{FF2B5EF4-FFF2-40B4-BE49-F238E27FC236}">
                <a16:creationId xmlns:a16="http://schemas.microsoft.com/office/drawing/2014/main" id="{19DCA662-C46C-453D-A29E-EA5857B1DAE8}"/>
              </a:ext>
            </a:extLst>
          </p:cNvPr>
          <p:cNvPicPr>
            <a:picLocks noChangeAspect="1"/>
          </p:cNvPicPr>
          <p:nvPr/>
        </p:nvPicPr>
        <p:blipFill rotWithShape="1">
          <a:blip r:embed="rId3"/>
          <a:srcRect t="55964" r="46951"/>
          <a:stretch/>
        </p:blipFill>
        <p:spPr>
          <a:xfrm>
            <a:off x="136528" y="991170"/>
            <a:ext cx="4703641" cy="2901752"/>
          </a:xfrm>
          <a:prstGeom prst="rect">
            <a:avLst/>
          </a:prstGeom>
        </p:spPr>
      </p:pic>
      <p:pic>
        <p:nvPicPr>
          <p:cNvPr id="31" name="Picture 30">
            <a:extLst>
              <a:ext uri="{FF2B5EF4-FFF2-40B4-BE49-F238E27FC236}">
                <a16:creationId xmlns:a16="http://schemas.microsoft.com/office/drawing/2014/main" id="{FD9D2BB1-DECE-41AD-A058-AAEFA257659A}"/>
              </a:ext>
            </a:extLst>
          </p:cNvPr>
          <p:cNvPicPr>
            <a:picLocks noChangeAspect="1"/>
          </p:cNvPicPr>
          <p:nvPr/>
        </p:nvPicPr>
        <p:blipFill>
          <a:blip r:embed="rId4"/>
          <a:stretch>
            <a:fillRect/>
          </a:stretch>
        </p:blipFill>
        <p:spPr>
          <a:xfrm>
            <a:off x="4898573" y="1088451"/>
            <a:ext cx="7133199" cy="2568234"/>
          </a:xfrm>
          <a:prstGeom prst="rect">
            <a:avLst/>
          </a:prstGeom>
        </p:spPr>
      </p:pic>
    </p:spTree>
    <p:extLst>
      <p:ext uri="{BB962C8B-B14F-4D97-AF65-F5344CB8AC3E}">
        <p14:creationId xmlns:p14="http://schemas.microsoft.com/office/powerpoint/2010/main" val="91218070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94C1F96-4889-4B49-87C5-98BF3A9796B1}"/>
              </a:ext>
            </a:extLst>
          </p:cNvPr>
          <p:cNvPicPr>
            <a:picLocks noChangeAspect="1"/>
          </p:cNvPicPr>
          <p:nvPr/>
        </p:nvPicPr>
        <p:blipFill>
          <a:blip r:embed="rId3"/>
          <a:stretch>
            <a:fillRect/>
          </a:stretch>
        </p:blipFill>
        <p:spPr>
          <a:xfrm>
            <a:off x="4898573" y="1088451"/>
            <a:ext cx="7133199" cy="2568234"/>
          </a:xfrm>
          <a:prstGeom prst="rect">
            <a:avLst/>
          </a:prstGeom>
        </p:spPr>
      </p:pic>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0" name="Rectangle 99">
            <a:extLst>
              <a:ext uri="{FF2B5EF4-FFF2-40B4-BE49-F238E27FC236}">
                <a16:creationId xmlns:a16="http://schemas.microsoft.com/office/drawing/2014/main" id="{E7EB248A-9534-47BE-8485-44F2A4F022BD}"/>
              </a:ext>
            </a:extLst>
          </p:cNvPr>
          <p:cNvSpPr/>
          <p:nvPr/>
        </p:nvSpPr>
        <p:spPr>
          <a:xfrm>
            <a:off x="0" y="468361"/>
            <a:ext cx="12596782" cy="584775"/>
          </a:xfrm>
          <a:prstGeom prst="rect">
            <a:avLst/>
          </a:prstGeom>
        </p:spPr>
        <p:txBody>
          <a:bodyPr wrap="none">
            <a:spAutoFit/>
          </a:bodyPr>
          <a:lstStyle/>
          <a:p>
            <a:r>
              <a:rPr lang="en-US" sz="3200" dirty="0">
                <a:solidFill>
                  <a:srgbClr val="FF0000"/>
                </a:solidFill>
              </a:rPr>
              <a:t>Water quality can be monitored by how much ______ the plants take up </a:t>
            </a:r>
            <a:endParaRPr lang="en-US" sz="3200" dirty="0"/>
          </a:p>
        </p:txBody>
      </p:sp>
      <p:sp>
        <p:nvSpPr>
          <p:cNvPr id="14" name="TextBox 13">
            <a:extLst>
              <a:ext uri="{FF2B5EF4-FFF2-40B4-BE49-F238E27FC236}">
                <a16:creationId xmlns:a16="http://schemas.microsoft.com/office/drawing/2014/main" id="{7C729C56-B966-4289-84EC-78F4D7C84BC9}"/>
              </a:ext>
            </a:extLst>
          </p:cNvPr>
          <p:cNvSpPr txBox="1"/>
          <p:nvPr/>
        </p:nvSpPr>
        <p:spPr>
          <a:xfrm>
            <a:off x="7685270" y="444355"/>
            <a:ext cx="1416670" cy="523220"/>
          </a:xfrm>
          <a:prstGeom prst="rect">
            <a:avLst/>
          </a:prstGeom>
          <a:noFill/>
        </p:spPr>
        <p:txBody>
          <a:bodyPr wrap="none" rtlCol="0">
            <a:spAutoFit/>
          </a:bodyPr>
          <a:lstStyle/>
          <a:p>
            <a:r>
              <a:rPr lang="en-US" sz="2800" dirty="0"/>
              <a:t>nitrogen</a:t>
            </a:r>
          </a:p>
        </p:txBody>
      </p:sp>
      <p:pic>
        <p:nvPicPr>
          <p:cNvPr id="19" name="Picture 18">
            <a:extLst>
              <a:ext uri="{FF2B5EF4-FFF2-40B4-BE49-F238E27FC236}">
                <a16:creationId xmlns:a16="http://schemas.microsoft.com/office/drawing/2014/main" id="{835E1208-B20A-4A67-B3A7-AEFD6B9B2E91}"/>
              </a:ext>
            </a:extLst>
          </p:cNvPr>
          <p:cNvPicPr>
            <a:picLocks noChangeAspect="1"/>
          </p:cNvPicPr>
          <p:nvPr/>
        </p:nvPicPr>
        <p:blipFill rotWithShape="1">
          <a:blip r:embed="rId4"/>
          <a:srcRect t="55964" r="46951"/>
          <a:stretch/>
        </p:blipFill>
        <p:spPr>
          <a:xfrm>
            <a:off x="136528" y="991170"/>
            <a:ext cx="4703641" cy="2901752"/>
          </a:xfrm>
          <a:prstGeom prst="rect">
            <a:avLst/>
          </a:prstGeom>
        </p:spPr>
      </p:pic>
    </p:spTree>
    <p:extLst>
      <p:ext uri="{BB962C8B-B14F-4D97-AF65-F5344CB8AC3E}">
        <p14:creationId xmlns:p14="http://schemas.microsoft.com/office/powerpoint/2010/main" val="374157418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B320251-E6A0-44F1-A61C-3B95B7177E8C}"/>
              </a:ext>
            </a:extLst>
          </p:cNvPr>
          <p:cNvPicPr>
            <a:picLocks noChangeAspect="1"/>
          </p:cNvPicPr>
          <p:nvPr/>
        </p:nvPicPr>
        <p:blipFill>
          <a:blip r:embed="rId3"/>
          <a:stretch>
            <a:fillRect/>
          </a:stretch>
        </p:blipFill>
        <p:spPr>
          <a:xfrm>
            <a:off x="4888845" y="1081583"/>
            <a:ext cx="7142927" cy="2546547"/>
          </a:xfrm>
          <a:prstGeom prst="rect">
            <a:avLst/>
          </a:prstGeom>
        </p:spPr>
      </p:pic>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0" name="Rectangle 99">
            <a:extLst>
              <a:ext uri="{FF2B5EF4-FFF2-40B4-BE49-F238E27FC236}">
                <a16:creationId xmlns:a16="http://schemas.microsoft.com/office/drawing/2014/main" id="{E7EB248A-9534-47BE-8485-44F2A4F022BD}"/>
              </a:ext>
            </a:extLst>
          </p:cNvPr>
          <p:cNvSpPr/>
          <p:nvPr/>
        </p:nvSpPr>
        <p:spPr>
          <a:xfrm>
            <a:off x="0" y="468361"/>
            <a:ext cx="12596782" cy="584775"/>
          </a:xfrm>
          <a:prstGeom prst="rect">
            <a:avLst/>
          </a:prstGeom>
        </p:spPr>
        <p:txBody>
          <a:bodyPr wrap="none">
            <a:spAutoFit/>
          </a:bodyPr>
          <a:lstStyle/>
          <a:p>
            <a:r>
              <a:rPr lang="en-US" sz="3200" dirty="0">
                <a:solidFill>
                  <a:srgbClr val="FF0000"/>
                </a:solidFill>
              </a:rPr>
              <a:t>Water quality can be monitored by how much ______ the plants take up </a:t>
            </a:r>
            <a:endParaRPr lang="en-US" sz="3200" dirty="0"/>
          </a:p>
        </p:txBody>
      </p:sp>
      <p:sp>
        <p:nvSpPr>
          <p:cNvPr id="14" name="TextBox 13">
            <a:extLst>
              <a:ext uri="{FF2B5EF4-FFF2-40B4-BE49-F238E27FC236}">
                <a16:creationId xmlns:a16="http://schemas.microsoft.com/office/drawing/2014/main" id="{7C729C56-B966-4289-84EC-78F4D7C84BC9}"/>
              </a:ext>
            </a:extLst>
          </p:cNvPr>
          <p:cNvSpPr txBox="1"/>
          <p:nvPr/>
        </p:nvSpPr>
        <p:spPr>
          <a:xfrm>
            <a:off x="7685270" y="444355"/>
            <a:ext cx="1416670" cy="523220"/>
          </a:xfrm>
          <a:prstGeom prst="rect">
            <a:avLst/>
          </a:prstGeom>
          <a:noFill/>
        </p:spPr>
        <p:txBody>
          <a:bodyPr wrap="none" rtlCol="0">
            <a:spAutoFit/>
          </a:bodyPr>
          <a:lstStyle/>
          <a:p>
            <a:r>
              <a:rPr lang="en-US" sz="2800" dirty="0"/>
              <a:t>nitrogen</a:t>
            </a:r>
          </a:p>
        </p:txBody>
      </p:sp>
      <p:pic>
        <p:nvPicPr>
          <p:cNvPr id="20" name="Picture 19">
            <a:extLst>
              <a:ext uri="{FF2B5EF4-FFF2-40B4-BE49-F238E27FC236}">
                <a16:creationId xmlns:a16="http://schemas.microsoft.com/office/drawing/2014/main" id="{1CD7352D-A57F-4AD0-9E2C-F253AE3FCC60}"/>
              </a:ext>
            </a:extLst>
          </p:cNvPr>
          <p:cNvPicPr>
            <a:picLocks noChangeAspect="1"/>
          </p:cNvPicPr>
          <p:nvPr/>
        </p:nvPicPr>
        <p:blipFill rotWithShape="1">
          <a:blip r:embed="rId4"/>
          <a:srcRect t="55964" r="46951"/>
          <a:stretch/>
        </p:blipFill>
        <p:spPr>
          <a:xfrm>
            <a:off x="136528" y="991170"/>
            <a:ext cx="4703641" cy="2901752"/>
          </a:xfrm>
          <a:prstGeom prst="rect">
            <a:avLst/>
          </a:prstGeom>
        </p:spPr>
      </p:pic>
    </p:spTree>
    <p:extLst>
      <p:ext uri="{BB962C8B-B14F-4D97-AF65-F5344CB8AC3E}">
        <p14:creationId xmlns:p14="http://schemas.microsoft.com/office/powerpoint/2010/main" val="322046544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0" name="Rectangle 99">
            <a:extLst>
              <a:ext uri="{FF2B5EF4-FFF2-40B4-BE49-F238E27FC236}">
                <a16:creationId xmlns:a16="http://schemas.microsoft.com/office/drawing/2014/main" id="{E7EB248A-9534-47BE-8485-44F2A4F022BD}"/>
              </a:ext>
            </a:extLst>
          </p:cNvPr>
          <p:cNvSpPr/>
          <p:nvPr/>
        </p:nvSpPr>
        <p:spPr>
          <a:xfrm>
            <a:off x="0" y="3758921"/>
            <a:ext cx="12210227" cy="584775"/>
          </a:xfrm>
          <a:prstGeom prst="rect">
            <a:avLst/>
          </a:prstGeom>
        </p:spPr>
        <p:txBody>
          <a:bodyPr wrap="square">
            <a:spAutoFit/>
          </a:bodyPr>
          <a:lstStyle/>
          <a:p>
            <a:r>
              <a:rPr lang="en-US" sz="3200" dirty="0">
                <a:solidFill>
                  <a:srgbClr val="FF0000"/>
                </a:solidFill>
              </a:rPr>
              <a:t>Now, run the model with ‘sill’, ‘N removal’, and ‘show together’ checked</a:t>
            </a:r>
            <a:endParaRPr lang="en-US" sz="3200" dirty="0"/>
          </a:p>
        </p:txBody>
      </p:sp>
      <p:pic>
        <p:nvPicPr>
          <p:cNvPr id="16" name="Picture 15">
            <a:extLst>
              <a:ext uri="{FF2B5EF4-FFF2-40B4-BE49-F238E27FC236}">
                <a16:creationId xmlns:a16="http://schemas.microsoft.com/office/drawing/2014/main" id="{7321535D-C881-493F-9097-A3221EFD1EC8}"/>
              </a:ext>
            </a:extLst>
          </p:cNvPr>
          <p:cNvPicPr>
            <a:picLocks noChangeAspect="1"/>
          </p:cNvPicPr>
          <p:nvPr/>
        </p:nvPicPr>
        <p:blipFill rotWithShape="1">
          <a:blip r:embed="rId3"/>
          <a:srcRect b="89103"/>
          <a:stretch/>
        </p:blipFill>
        <p:spPr>
          <a:xfrm>
            <a:off x="5796006" y="4316515"/>
            <a:ext cx="6259466" cy="378911"/>
          </a:xfrm>
          <a:prstGeom prst="rect">
            <a:avLst/>
          </a:prstGeom>
        </p:spPr>
      </p:pic>
      <p:grpSp>
        <p:nvGrpSpPr>
          <p:cNvPr id="3" name="Group 2">
            <a:extLst>
              <a:ext uri="{FF2B5EF4-FFF2-40B4-BE49-F238E27FC236}">
                <a16:creationId xmlns:a16="http://schemas.microsoft.com/office/drawing/2014/main" id="{F87F8643-0423-424C-917A-CDB35741D94E}"/>
              </a:ext>
            </a:extLst>
          </p:cNvPr>
          <p:cNvGrpSpPr/>
          <p:nvPr/>
        </p:nvGrpSpPr>
        <p:grpSpPr>
          <a:xfrm>
            <a:off x="200797" y="4316515"/>
            <a:ext cx="4748019" cy="1965239"/>
            <a:chOff x="136528" y="4280088"/>
            <a:chExt cx="4748019" cy="1965239"/>
          </a:xfrm>
        </p:grpSpPr>
        <p:pic>
          <p:nvPicPr>
            <p:cNvPr id="18" name="Picture 17">
              <a:extLst>
                <a:ext uri="{FF2B5EF4-FFF2-40B4-BE49-F238E27FC236}">
                  <a16:creationId xmlns:a16="http://schemas.microsoft.com/office/drawing/2014/main" id="{0FCEA71F-C531-4D81-92FC-75707CAD8B9E}"/>
                </a:ext>
              </a:extLst>
            </p:cNvPr>
            <p:cNvPicPr>
              <a:picLocks noChangeAspect="1"/>
            </p:cNvPicPr>
            <p:nvPr/>
          </p:nvPicPr>
          <p:blipFill rotWithShape="1">
            <a:blip r:embed="rId4"/>
            <a:srcRect l="24491" t="75650" r="33812"/>
            <a:stretch/>
          </p:blipFill>
          <p:spPr>
            <a:xfrm>
              <a:off x="136528" y="4647905"/>
              <a:ext cx="4748019" cy="1597422"/>
            </a:xfrm>
            <a:prstGeom prst="rect">
              <a:avLst/>
            </a:prstGeom>
          </p:spPr>
        </p:pic>
        <p:pic>
          <p:nvPicPr>
            <p:cNvPr id="19" name="Picture 18">
              <a:extLst>
                <a:ext uri="{FF2B5EF4-FFF2-40B4-BE49-F238E27FC236}">
                  <a16:creationId xmlns:a16="http://schemas.microsoft.com/office/drawing/2014/main" id="{2E493E7A-2817-4449-9713-F0134BA24E82}"/>
                </a:ext>
              </a:extLst>
            </p:cNvPr>
            <p:cNvPicPr>
              <a:picLocks noChangeAspect="1"/>
            </p:cNvPicPr>
            <p:nvPr/>
          </p:nvPicPr>
          <p:blipFill rotWithShape="1">
            <a:blip r:embed="rId4"/>
            <a:srcRect l="2230" r="4699" b="88742"/>
            <a:stretch/>
          </p:blipFill>
          <p:spPr>
            <a:xfrm>
              <a:off x="136528" y="4280088"/>
              <a:ext cx="4748019" cy="367817"/>
            </a:xfrm>
            <a:prstGeom prst="rect">
              <a:avLst/>
            </a:prstGeom>
          </p:spPr>
        </p:pic>
      </p:grpSp>
      <p:pic>
        <p:nvPicPr>
          <p:cNvPr id="4" name="Picture 3">
            <a:extLst>
              <a:ext uri="{FF2B5EF4-FFF2-40B4-BE49-F238E27FC236}">
                <a16:creationId xmlns:a16="http://schemas.microsoft.com/office/drawing/2014/main" id="{FE7154B3-8C58-422E-A730-FC254A5ECDEE}"/>
              </a:ext>
            </a:extLst>
          </p:cNvPr>
          <p:cNvPicPr>
            <a:picLocks noChangeAspect="1"/>
          </p:cNvPicPr>
          <p:nvPr/>
        </p:nvPicPr>
        <p:blipFill>
          <a:blip r:embed="rId5"/>
          <a:stretch>
            <a:fillRect/>
          </a:stretch>
        </p:blipFill>
        <p:spPr>
          <a:xfrm>
            <a:off x="5796006" y="4684332"/>
            <a:ext cx="6259466" cy="2086489"/>
          </a:xfrm>
          <a:prstGeom prst="rect">
            <a:avLst/>
          </a:prstGeom>
        </p:spPr>
      </p:pic>
      <p:sp>
        <p:nvSpPr>
          <p:cNvPr id="21" name="Rectangle 20">
            <a:extLst>
              <a:ext uri="{FF2B5EF4-FFF2-40B4-BE49-F238E27FC236}">
                <a16:creationId xmlns:a16="http://schemas.microsoft.com/office/drawing/2014/main" id="{C008B5C0-FC8F-471F-8747-E692E9B68317}"/>
              </a:ext>
            </a:extLst>
          </p:cNvPr>
          <p:cNvSpPr/>
          <p:nvPr/>
        </p:nvSpPr>
        <p:spPr>
          <a:xfrm>
            <a:off x="0" y="468361"/>
            <a:ext cx="12596782" cy="584775"/>
          </a:xfrm>
          <a:prstGeom prst="rect">
            <a:avLst/>
          </a:prstGeom>
        </p:spPr>
        <p:txBody>
          <a:bodyPr wrap="none">
            <a:spAutoFit/>
          </a:bodyPr>
          <a:lstStyle/>
          <a:p>
            <a:r>
              <a:rPr lang="en-US" sz="3200" dirty="0">
                <a:solidFill>
                  <a:srgbClr val="FF0000"/>
                </a:solidFill>
              </a:rPr>
              <a:t>Water quality can be monitored by how much ______ the plants take up </a:t>
            </a:r>
            <a:endParaRPr lang="en-US" sz="3200" dirty="0"/>
          </a:p>
        </p:txBody>
      </p:sp>
      <p:sp>
        <p:nvSpPr>
          <p:cNvPr id="22" name="TextBox 21">
            <a:extLst>
              <a:ext uri="{FF2B5EF4-FFF2-40B4-BE49-F238E27FC236}">
                <a16:creationId xmlns:a16="http://schemas.microsoft.com/office/drawing/2014/main" id="{15D69A77-4B63-4238-87C8-0C1D27A0281C}"/>
              </a:ext>
            </a:extLst>
          </p:cNvPr>
          <p:cNvSpPr txBox="1"/>
          <p:nvPr/>
        </p:nvSpPr>
        <p:spPr>
          <a:xfrm>
            <a:off x="7685270" y="444355"/>
            <a:ext cx="1416670" cy="523220"/>
          </a:xfrm>
          <a:prstGeom prst="rect">
            <a:avLst/>
          </a:prstGeom>
          <a:noFill/>
        </p:spPr>
        <p:txBody>
          <a:bodyPr wrap="none" rtlCol="0">
            <a:spAutoFit/>
          </a:bodyPr>
          <a:lstStyle/>
          <a:p>
            <a:r>
              <a:rPr lang="en-US" sz="2800" dirty="0"/>
              <a:t>nitrogen</a:t>
            </a:r>
          </a:p>
        </p:txBody>
      </p:sp>
      <p:pic>
        <p:nvPicPr>
          <p:cNvPr id="34" name="Picture 33">
            <a:extLst>
              <a:ext uri="{FF2B5EF4-FFF2-40B4-BE49-F238E27FC236}">
                <a16:creationId xmlns:a16="http://schemas.microsoft.com/office/drawing/2014/main" id="{362AF116-4040-4949-91BB-E6DE76DFB320}"/>
              </a:ext>
            </a:extLst>
          </p:cNvPr>
          <p:cNvPicPr>
            <a:picLocks noChangeAspect="1"/>
          </p:cNvPicPr>
          <p:nvPr/>
        </p:nvPicPr>
        <p:blipFill rotWithShape="1">
          <a:blip r:embed="rId6"/>
          <a:srcRect t="55964" r="46951"/>
          <a:stretch/>
        </p:blipFill>
        <p:spPr>
          <a:xfrm>
            <a:off x="136528" y="991170"/>
            <a:ext cx="4703641" cy="2901752"/>
          </a:xfrm>
          <a:prstGeom prst="rect">
            <a:avLst/>
          </a:prstGeom>
        </p:spPr>
      </p:pic>
      <p:pic>
        <p:nvPicPr>
          <p:cNvPr id="35" name="Picture 34">
            <a:extLst>
              <a:ext uri="{FF2B5EF4-FFF2-40B4-BE49-F238E27FC236}">
                <a16:creationId xmlns:a16="http://schemas.microsoft.com/office/drawing/2014/main" id="{B3F8F641-86DB-4A6C-8917-DDC51C7EDD17}"/>
              </a:ext>
            </a:extLst>
          </p:cNvPr>
          <p:cNvPicPr>
            <a:picLocks noChangeAspect="1"/>
          </p:cNvPicPr>
          <p:nvPr/>
        </p:nvPicPr>
        <p:blipFill>
          <a:blip r:embed="rId7"/>
          <a:stretch>
            <a:fillRect/>
          </a:stretch>
        </p:blipFill>
        <p:spPr>
          <a:xfrm>
            <a:off x="4888845" y="1081583"/>
            <a:ext cx="7142927" cy="2546547"/>
          </a:xfrm>
          <a:prstGeom prst="rect">
            <a:avLst/>
          </a:prstGeom>
        </p:spPr>
      </p:pic>
    </p:spTree>
    <p:extLst>
      <p:ext uri="{BB962C8B-B14F-4D97-AF65-F5344CB8AC3E}">
        <p14:creationId xmlns:p14="http://schemas.microsoft.com/office/powerpoint/2010/main" val="19096476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a:extLst>
              <a:ext uri="{FF2B5EF4-FFF2-40B4-BE49-F238E27FC236}">
                <a16:creationId xmlns:a16="http://schemas.microsoft.com/office/drawing/2014/main" id="{068DC015-F51F-4725-A4AB-F30CEF379303}"/>
              </a:ext>
            </a:extLst>
          </p:cNvPr>
          <p:cNvPicPr>
            <a:picLocks noChangeAspect="1"/>
          </p:cNvPicPr>
          <p:nvPr/>
        </p:nvPicPr>
        <p:blipFill>
          <a:blip r:embed="rId3"/>
          <a:stretch>
            <a:fillRect/>
          </a:stretch>
        </p:blipFill>
        <p:spPr>
          <a:xfrm>
            <a:off x="187957" y="475222"/>
            <a:ext cx="11430893" cy="4075263"/>
          </a:xfrm>
          <a:prstGeom prst="rect">
            <a:avLst/>
          </a:prstGeom>
        </p:spPr>
      </p:pic>
    </p:spTree>
    <p:extLst>
      <p:ext uri="{BB962C8B-B14F-4D97-AF65-F5344CB8AC3E}">
        <p14:creationId xmlns:p14="http://schemas.microsoft.com/office/powerpoint/2010/main" val="109068163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A4E7085-A20D-4988-8312-B836043CD792}"/>
              </a:ext>
            </a:extLst>
          </p:cNvPr>
          <p:cNvPicPr>
            <a:picLocks noChangeAspect="1"/>
          </p:cNvPicPr>
          <p:nvPr/>
        </p:nvPicPr>
        <p:blipFill>
          <a:blip r:embed="rId3"/>
          <a:stretch>
            <a:fillRect/>
          </a:stretch>
        </p:blipFill>
        <p:spPr>
          <a:xfrm>
            <a:off x="187957" y="475222"/>
            <a:ext cx="11425743" cy="6358588"/>
          </a:xfrm>
          <a:prstGeom prst="rect">
            <a:avLst/>
          </a:prstGeom>
        </p:spPr>
      </p:pic>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C34ED567-EF96-4378-A968-0124DF4D5DBC}"/>
              </a:ext>
            </a:extLst>
          </p:cNvPr>
          <p:cNvSpPr/>
          <p:nvPr/>
        </p:nvSpPr>
        <p:spPr>
          <a:xfrm>
            <a:off x="7866092" y="1908647"/>
            <a:ext cx="3630378" cy="4832092"/>
          </a:xfrm>
          <a:prstGeom prst="rect">
            <a:avLst/>
          </a:prstGeom>
          <a:solidFill>
            <a:schemeClr val="bg1"/>
          </a:solidFill>
        </p:spPr>
        <p:txBody>
          <a:bodyPr wrap="square">
            <a:spAutoFit/>
          </a:bodyPr>
          <a:lstStyle/>
          <a:p>
            <a:r>
              <a:rPr lang="en-US" sz="2800" dirty="0">
                <a:solidFill>
                  <a:srgbClr val="FF0000"/>
                </a:solidFill>
              </a:rPr>
              <a:t>*With these graphs that track marsh ecosystem services, the model run year is on the x-axis and the ecosystem service is mapped on the y-axis. So you’re looking at how the ecosystem service changes over time.</a:t>
            </a:r>
          </a:p>
        </p:txBody>
      </p:sp>
    </p:spTree>
    <p:extLst>
      <p:ext uri="{BB962C8B-B14F-4D97-AF65-F5344CB8AC3E}">
        <p14:creationId xmlns:p14="http://schemas.microsoft.com/office/powerpoint/2010/main" val="3564025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5DB42A5-2B7B-4530-B025-437CEAC2F3D2}"/>
              </a:ext>
            </a:extLst>
          </p:cNvPr>
          <p:cNvPicPr>
            <a:picLocks noChangeAspect="1"/>
          </p:cNvPicPr>
          <p:nvPr/>
        </p:nvPicPr>
        <p:blipFill>
          <a:blip r:embed="rId3"/>
          <a:stretch>
            <a:fillRect/>
          </a:stretch>
        </p:blipFill>
        <p:spPr>
          <a:xfrm>
            <a:off x="187957" y="475222"/>
            <a:ext cx="11425743" cy="6358588"/>
          </a:xfrm>
          <a:prstGeom prst="rect">
            <a:avLst/>
          </a:prstGeom>
        </p:spPr>
      </p:pic>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C34ED567-EF96-4378-A968-0124DF4D5DBC}"/>
              </a:ext>
            </a:extLst>
          </p:cNvPr>
          <p:cNvSpPr/>
          <p:nvPr/>
        </p:nvSpPr>
        <p:spPr>
          <a:xfrm>
            <a:off x="7866092" y="1908647"/>
            <a:ext cx="3630378" cy="4832092"/>
          </a:xfrm>
          <a:prstGeom prst="rect">
            <a:avLst/>
          </a:prstGeom>
          <a:solidFill>
            <a:schemeClr val="bg1"/>
          </a:solidFill>
        </p:spPr>
        <p:txBody>
          <a:bodyPr wrap="square">
            <a:spAutoFit/>
          </a:bodyPr>
          <a:lstStyle/>
          <a:p>
            <a:r>
              <a:rPr lang="en-US" sz="2800" dirty="0">
                <a:solidFill>
                  <a:srgbClr val="FF0000"/>
                </a:solidFill>
              </a:rPr>
              <a:t>*In this column, you should write out your assessment of how the 2 marshes (restored vs unrestored) compare through time!</a:t>
            </a:r>
            <a:endParaRPr lang="en-US" sz="2800" dirty="0"/>
          </a:p>
          <a:p>
            <a:endParaRPr lang="en-US" sz="2800" dirty="0"/>
          </a:p>
          <a:p>
            <a:endParaRPr lang="en-US" sz="2800" dirty="0"/>
          </a:p>
          <a:p>
            <a:endParaRPr lang="en-US" sz="2800" dirty="0"/>
          </a:p>
          <a:p>
            <a:endParaRPr lang="en-US" sz="2800" dirty="0"/>
          </a:p>
          <a:p>
            <a:endParaRPr lang="en-US" sz="2800" dirty="0"/>
          </a:p>
        </p:txBody>
      </p:sp>
    </p:spTree>
    <p:extLst>
      <p:ext uri="{BB962C8B-B14F-4D97-AF65-F5344CB8AC3E}">
        <p14:creationId xmlns:p14="http://schemas.microsoft.com/office/powerpoint/2010/main" val="316735313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3" name="Picture 12">
            <a:extLst>
              <a:ext uri="{FF2B5EF4-FFF2-40B4-BE49-F238E27FC236}">
                <a16:creationId xmlns:a16="http://schemas.microsoft.com/office/drawing/2014/main" id="{5F238ED4-B194-4126-9921-657C54B5B122}"/>
              </a:ext>
            </a:extLst>
          </p:cNvPr>
          <p:cNvPicPr>
            <a:picLocks noChangeAspect="1"/>
          </p:cNvPicPr>
          <p:nvPr/>
        </p:nvPicPr>
        <p:blipFill>
          <a:blip r:embed="rId3"/>
          <a:stretch>
            <a:fillRect/>
          </a:stretch>
        </p:blipFill>
        <p:spPr>
          <a:xfrm>
            <a:off x="187957" y="475222"/>
            <a:ext cx="11425743" cy="6358588"/>
          </a:xfrm>
          <a:prstGeom prst="rect">
            <a:avLst/>
          </a:prstGeom>
        </p:spPr>
      </p:pic>
    </p:spTree>
    <p:extLst>
      <p:ext uri="{BB962C8B-B14F-4D97-AF65-F5344CB8AC3E}">
        <p14:creationId xmlns:p14="http://schemas.microsoft.com/office/powerpoint/2010/main" val="32869834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 name="Picture 1">
            <a:extLst>
              <a:ext uri="{FF2B5EF4-FFF2-40B4-BE49-F238E27FC236}">
                <a16:creationId xmlns:a16="http://schemas.microsoft.com/office/drawing/2014/main" id="{21900C20-CA7D-4569-8F76-B5BF873402EF}"/>
              </a:ext>
            </a:extLst>
          </p:cNvPr>
          <p:cNvPicPr>
            <a:picLocks noChangeAspect="1"/>
          </p:cNvPicPr>
          <p:nvPr/>
        </p:nvPicPr>
        <p:blipFill>
          <a:blip r:embed="rId3"/>
          <a:stretch>
            <a:fillRect/>
          </a:stretch>
        </p:blipFill>
        <p:spPr>
          <a:xfrm>
            <a:off x="174812" y="1737941"/>
            <a:ext cx="11451549" cy="4803535"/>
          </a:xfrm>
          <a:prstGeom prst="rect">
            <a:avLst/>
          </a:prstGeom>
        </p:spPr>
      </p:pic>
      <p:pic>
        <p:nvPicPr>
          <p:cNvPr id="13" name="Picture 12">
            <a:extLst>
              <a:ext uri="{FF2B5EF4-FFF2-40B4-BE49-F238E27FC236}">
                <a16:creationId xmlns:a16="http://schemas.microsoft.com/office/drawing/2014/main" id="{DF909237-AA1A-46BD-8C9D-9142AA3AC985}"/>
              </a:ext>
            </a:extLst>
          </p:cNvPr>
          <p:cNvPicPr>
            <a:picLocks noChangeAspect="1"/>
          </p:cNvPicPr>
          <p:nvPr/>
        </p:nvPicPr>
        <p:blipFill rotWithShape="1">
          <a:blip r:embed="rId4"/>
          <a:srcRect b="77975"/>
          <a:stretch/>
        </p:blipFill>
        <p:spPr>
          <a:xfrm>
            <a:off x="187957" y="475222"/>
            <a:ext cx="11425743" cy="1400470"/>
          </a:xfrm>
          <a:prstGeom prst="rect">
            <a:avLst/>
          </a:prstGeom>
        </p:spPr>
      </p:pic>
      <p:sp>
        <p:nvSpPr>
          <p:cNvPr id="4" name="Rectangle 3">
            <a:extLst>
              <a:ext uri="{FF2B5EF4-FFF2-40B4-BE49-F238E27FC236}">
                <a16:creationId xmlns:a16="http://schemas.microsoft.com/office/drawing/2014/main" id="{B18D5474-8590-4212-A907-8FB70A24AD26}"/>
              </a:ext>
            </a:extLst>
          </p:cNvPr>
          <p:cNvSpPr/>
          <p:nvPr/>
        </p:nvSpPr>
        <p:spPr>
          <a:xfrm>
            <a:off x="7863840" y="1875692"/>
            <a:ext cx="3625327" cy="45070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6039508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 name="Picture 1">
            <a:extLst>
              <a:ext uri="{FF2B5EF4-FFF2-40B4-BE49-F238E27FC236}">
                <a16:creationId xmlns:a16="http://schemas.microsoft.com/office/drawing/2014/main" id="{21900C20-CA7D-4569-8F76-B5BF873402EF}"/>
              </a:ext>
            </a:extLst>
          </p:cNvPr>
          <p:cNvPicPr>
            <a:picLocks noChangeAspect="1"/>
          </p:cNvPicPr>
          <p:nvPr/>
        </p:nvPicPr>
        <p:blipFill>
          <a:blip r:embed="rId3"/>
          <a:stretch>
            <a:fillRect/>
          </a:stretch>
        </p:blipFill>
        <p:spPr>
          <a:xfrm>
            <a:off x="174812" y="1737941"/>
            <a:ext cx="11451549" cy="4803535"/>
          </a:xfrm>
          <a:prstGeom prst="rect">
            <a:avLst/>
          </a:prstGeom>
        </p:spPr>
      </p:pic>
      <p:pic>
        <p:nvPicPr>
          <p:cNvPr id="13" name="Picture 12">
            <a:extLst>
              <a:ext uri="{FF2B5EF4-FFF2-40B4-BE49-F238E27FC236}">
                <a16:creationId xmlns:a16="http://schemas.microsoft.com/office/drawing/2014/main" id="{DF909237-AA1A-46BD-8C9D-9142AA3AC985}"/>
              </a:ext>
            </a:extLst>
          </p:cNvPr>
          <p:cNvPicPr>
            <a:picLocks noChangeAspect="1"/>
          </p:cNvPicPr>
          <p:nvPr/>
        </p:nvPicPr>
        <p:blipFill rotWithShape="1">
          <a:blip r:embed="rId4"/>
          <a:srcRect b="77975"/>
          <a:stretch/>
        </p:blipFill>
        <p:spPr>
          <a:xfrm>
            <a:off x="187957" y="475222"/>
            <a:ext cx="11425743" cy="1400470"/>
          </a:xfrm>
          <a:prstGeom prst="rect">
            <a:avLst/>
          </a:prstGeom>
        </p:spPr>
      </p:pic>
      <p:sp>
        <p:nvSpPr>
          <p:cNvPr id="4" name="Rectangle 3">
            <a:extLst>
              <a:ext uri="{FF2B5EF4-FFF2-40B4-BE49-F238E27FC236}">
                <a16:creationId xmlns:a16="http://schemas.microsoft.com/office/drawing/2014/main" id="{B18D5474-8590-4212-A907-8FB70A24AD26}"/>
              </a:ext>
            </a:extLst>
          </p:cNvPr>
          <p:cNvSpPr/>
          <p:nvPr/>
        </p:nvSpPr>
        <p:spPr>
          <a:xfrm>
            <a:off x="7863840" y="1875692"/>
            <a:ext cx="3625327" cy="45070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77D163C9-29D7-4894-976C-2BDB2B9BDE5A}"/>
              </a:ext>
            </a:extLst>
          </p:cNvPr>
          <p:cNvPicPr>
            <a:picLocks noChangeAspect="1"/>
          </p:cNvPicPr>
          <p:nvPr/>
        </p:nvPicPr>
        <p:blipFill>
          <a:blip r:embed="rId5"/>
          <a:stretch>
            <a:fillRect/>
          </a:stretch>
        </p:blipFill>
        <p:spPr>
          <a:xfrm>
            <a:off x="74418" y="432772"/>
            <a:ext cx="5347880" cy="2787505"/>
          </a:xfrm>
          <a:prstGeom prst="rect">
            <a:avLst/>
          </a:prstGeom>
        </p:spPr>
      </p:pic>
    </p:spTree>
    <p:extLst>
      <p:ext uri="{BB962C8B-B14F-4D97-AF65-F5344CB8AC3E}">
        <p14:creationId xmlns:p14="http://schemas.microsoft.com/office/powerpoint/2010/main" val="178083465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 name="Picture 1">
            <a:extLst>
              <a:ext uri="{FF2B5EF4-FFF2-40B4-BE49-F238E27FC236}">
                <a16:creationId xmlns:a16="http://schemas.microsoft.com/office/drawing/2014/main" id="{21900C20-CA7D-4569-8F76-B5BF873402EF}"/>
              </a:ext>
            </a:extLst>
          </p:cNvPr>
          <p:cNvPicPr>
            <a:picLocks noChangeAspect="1"/>
          </p:cNvPicPr>
          <p:nvPr/>
        </p:nvPicPr>
        <p:blipFill>
          <a:blip r:embed="rId3"/>
          <a:stretch>
            <a:fillRect/>
          </a:stretch>
        </p:blipFill>
        <p:spPr>
          <a:xfrm>
            <a:off x="174812" y="1737941"/>
            <a:ext cx="11451549" cy="4803535"/>
          </a:xfrm>
          <a:prstGeom prst="rect">
            <a:avLst/>
          </a:prstGeom>
        </p:spPr>
      </p:pic>
      <p:pic>
        <p:nvPicPr>
          <p:cNvPr id="13" name="Picture 12">
            <a:extLst>
              <a:ext uri="{FF2B5EF4-FFF2-40B4-BE49-F238E27FC236}">
                <a16:creationId xmlns:a16="http://schemas.microsoft.com/office/drawing/2014/main" id="{DF909237-AA1A-46BD-8C9D-9142AA3AC985}"/>
              </a:ext>
            </a:extLst>
          </p:cNvPr>
          <p:cNvPicPr>
            <a:picLocks noChangeAspect="1"/>
          </p:cNvPicPr>
          <p:nvPr/>
        </p:nvPicPr>
        <p:blipFill rotWithShape="1">
          <a:blip r:embed="rId4"/>
          <a:srcRect b="77975"/>
          <a:stretch/>
        </p:blipFill>
        <p:spPr>
          <a:xfrm>
            <a:off x="187957" y="475222"/>
            <a:ext cx="11425743" cy="1400470"/>
          </a:xfrm>
          <a:prstGeom prst="rect">
            <a:avLst/>
          </a:prstGeom>
        </p:spPr>
      </p:pic>
      <p:pic>
        <p:nvPicPr>
          <p:cNvPr id="14" name="Picture 13">
            <a:extLst>
              <a:ext uri="{FF2B5EF4-FFF2-40B4-BE49-F238E27FC236}">
                <a16:creationId xmlns:a16="http://schemas.microsoft.com/office/drawing/2014/main" id="{77D163C9-29D7-4894-976C-2BDB2B9BDE5A}"/>
              </a:ext>
            </a:extLst>
          </p:cNvPr>
          <p:cNvPicPr>
            <a:picLocks noChangeAspect="1"/>
          </p:cNvPicPr>
          <p:nvPr/>
        </p:nvPicPr>
        <p:blipFill>
          <a:blip r:embed="rId5"/>
          <a:stretch>
            <a:fillRect/>
          </a:stretch>
        </p:blipFill>
        <p:spPr>
          <a:xfrm>
            <a:off x="74418" y="432772"/>
            <a:ext cx="5347880" cy="2787505"/>
          </a:xfrm>
          <a:prstGeom prst="rect">
            <a:avLst/>
          </a:prstGeom>
        </p:spPr>
      </p:pic>
    </p:spTree>
    <p:extLst>
      <p:ext uri="{BB962C8B-B14F-4D97-AF65-F5344CB8AC3E}">
        <p14:creationId xmlns:p14="http://schemas.microsoft.com/office/powerpoint/2010/main" val="358940698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9A7F3022-9B81-4BD3-97D1-7AEBCFC18834}"/>
              </a:ext>
            </a:extLst>
          </p:cNvPr>
          <p:cNvSpPr/>
          <p:nvPr/>
        </p:nvSpPr>
        <p:spPr>
          <a:xfrm>
            <a:off x="130497" y="499857"/>
            <a:ext cx="12034494" cy="1569660"/>
          </a:xfrm>
          <a:prstGeom prst="rect">
            <a:avLst/>
          </a:prstGeom>
        </p:spPr>
        <p:txBody>
          <a:bodyPr wrap="square">
            <a:spAutoFit/>
          </a:bodyPr>
          <a:lstStyle/>
          <a:p>
            <a:r>
              <a:rPr lang="en-US" sz="3200" dirty="0">
                <a:solidFill>
                  <a:srgbClr val="FF0000"/>
                </a:solidFill>
              </a:rPr>
              <a:t>If this was your marsh </a:t>
            </a:r>
            <a:r>
              <a:rPr lang="en-US" sz="3200" u="sng" dirty="0">
                <a:solidFill>
                  <a:srgbClr val="FF0000"/>
                </a:solidFill>
              </a:rPr>
              <a:t>AND</a:t>
            </a:r>
            <a:r>
              <a:rPr lang="en-US" sz="3200" dirty="0">
                <a:solidFill>
                  <a:srgbClr val="FF0000"/>
                </a:solidFill>
              </a:rPr>
              <a:t> you were only deciding between sill vs TLP </a:t>
            </a:r>
            <a:r>
              <a:rPr lang="en-US" sz="3200" u="sng" dirty="0">
                <a:solidFill>
                  <a:srgbClr val="FF0000"/>
                </a:solidFill>
              </a:rPr>
              <a:t>AND</a:t>
            </a:r>
            <a:r>
              <a:rPr lang="en-US" sz="3200" dirty="0">
                <a:solidFill>
                  <a:srgbClr val="FF0000"/>
                </a:solidFill>
              </a:rPr>
              <a:t> you were only managing for water quality (no other ecosystem services), which restoration would you ultimately recommend? </a:t>
            </a:r>
            <a:endParaRPr lang="en-US" sz="3200" dirty="0"/>
          </a:p>
        </p:txBody>
      </p:sp>
      <p:pic>
        <p:nvPicPr>
          <p:cNvPr id="13" name="Picture 12">
            <a:extLst>
              <a:ext uri="{FF2B5EF4-FFF2-40B4-BE49-F238E27FC236}">
                <a16:creationId xmlns:a16="http://schemas.microsoft.com/office/drawing/2014/main" id="{04C4E7DD-C66D-4FCA-85CC-E0EDD9944BC0}"/>
              </a:ext>
            </a:extLst>
          </p:cNvPr>
          <p:cNvPicPr>
            <a:picLocks noChangeAspect="1"/>
          </p:cNvPicPr>
          <p:nvPr/>
        </p:nvPicPr>
        <p:blipFill rotWithShape="1">
          <a:blip r:embed="rId3"/>
          <a:srcRect r="33325"/>
          <a:stretch/>
        </p:blipFill>
        <p:spPr>
          <a:xfrm>
            <a:off x="6203605" y="2194560"/>
            <a:ext cx="5865069" cy="3689873"/>
          </a:xfrm>
          <a:prstGeom prst="rect">
            <a:avLst/>
          </a:prstGeom>
        </p:spPr>
      </p:pic>
      <p:pic>
        <p:nvPicPr>
          <p:cNvPr id="15" name="Picture 14">
            <a:extLst>
              <a:ext uri="{FF2B5EF4-FFF2-40B4-BE49-F238E27FC236}">
                <a16:creationId xmlns:a16="http://schemas.microsoft.com/office/drawing/2014/main" id="{1121AD7A-E175-45DA-979E-3822896720BE}"/>
              </a:ext>
            </a:extLst>
          </p:cNvPr>
          <p:cNvPicPr>
            <a:picLocks noChangeAspect="1"/>
          </p:cNvPicPr>
          <p:nvPr/>
        </p:nvPicPr>
        <p:blipFill rotWithShape="1">
          <a:blip r:embed="rId4"/>
          <a:srcRect t="20780" r="33290"/>
          <a:stretch/>
        </p:blipFill>
        <p:spPr>
          <a:xfrm>
            <a:off x="123326" y="2194560"/>
            <a:ext cx="5583280" cy="3689873"/>
          </a:xfrm>
          <a:prstGeom prst="rect">
            <a:avLst/>
          </a:prstGeom>
        </p:spPr>
      </p:pic>
    </p:spTree>
    <p:extLst>
      <p:ext uri="{BB962C8B-B14F-4D97-AF65-F5344CB8AC3E}">
        <p14:creationId xmlns:p14="http://schemas.microsoft.com/office/powerpoint/2010/main" val="379647129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25EE8BA7-E483-469E-9C30-30DBF83038D9}"/>
              </a:ext>
            </a:extLst>
          </p:cNvPr>
          <p:cNvGrpSpPr/>
          <p:nvPr/>
        </p:nvGrpSpPr>
        <p:grpSpPr>
          <a:xfrm>
            <a:off x="0" y="-28892"/>
            <a:ext cx="12210227" cy="504114"/>
            <a:chOff x="0" y="-28892"/>
            <a:chExt cx="12210227" cy="504114"/>
          </a:xfrm>
        </p:grpSpPr>
        <p:grpSp>
          <p:nvGrpSpPr>
            <p:cNvPr id="92" name="Group 91">
              <a:extLst>
                <a:ext uri="{FF2B5EF4-FFF2-40B4-BE49-F238E27FC236}">
                  <a16:creationId xmlns:a16="http://schemas.microsoft.com/office/drawing/2014/main" id="{78006D24-A903-44E2-97DF-A766D5009F6A}"/>
                </a:ext>
              </a:extLst>
            </p:cNvPr>
            <p:cNvGrpSpPr/>
            <p:nvPr/>
          </p:nvGrpSpPr>
          <p:grpSpPr>
            <a:xfrm>
              <a:off x="0" y="-28892"/>
              <a:ext cx="12164991" cy="473247"/>
              <a:chOff x="0" y="-28892"/>
              <a:chExt cx="12164991" cy="473247"/>
            </a:xfrm>
          </p:grpSpPr>
          <p:sp>
            <p:nvSpPr>
              <p:cNvPr id="94" name="TextBox 93">
                <a:extLst>
                  <a:ext uri="{FF2B5EF4-FFF2-40B4-BE49-F238E27FC236}">
                    <a16:creationId xmlns:a16="http://schemas.microsoft.com/office/drawing/2014/main" id="{89264C48-E3FD-4D70-8F54-D1CC8BF9460F}"/>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5" name="TextBox 94">
                <a:extLst>
                  <a:ext uri="{FF2B5EF4-FFF2-40B4-BE49-F238E27FC236}">
                    <a16:creationId xmlns:a16="http://schemas.microsoft.com/office/drawing/2014/main" id="{9920358D-3593-4AD9-BBB3-3D44530B2C13}"/>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96" name="TextBox 95">
                <a:extLst>
                  <a:ext uri="{FF2B5EF4-FFF2-40B4-BE49-F238E27FC236}">
                    <a16:creationId xmlns:a16="http://schemas.microsoft.com/office/drawing/2014/main" id="{C093902A-5FBA-4678-9644-D9C32B6C105A}"/>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97" name="TextBox 96">
                <a:extLst>
                  <a:ext uri="{FF2B5EF4-FFF2-40B4-BE49-F238E27FC236}">
                    <a16:creationId xmlns:a16="http://schemas.microsoft.com/office/drawing/2014/main" id="{34A2A51C-3F9A-42C8-BFDC-44382C80EC2C}"/>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98" name="TextBox 97">
                <a:extLst>
                  <a:ext uri="{FF2B5EF4-FFF2-40B4-BE49-F238E27FC236}">
                    <a16:creationId xmlns:a16="http://schemas.microsoft.com/office/drawing/2014/main" id="{5908E998-7CD2-4841-89B7-35C536AC3D02}"/>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93" name="Rectangle 92">
              <a:extLst>
                <a:ext uri="{FF2B5EF4-FFF2-40B4-BE49-F238E27FC236}">
                  <a16:creationId xmlns:a16="http://schemas.microsoft.com/office/drawing/2014/main" id="{C48FF794-B561-4042-A5B2-7B2E4F028F5E}"/>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9A7F3022-9B81-4BD3-97D1-7AEBCFC18834}"/>
              </a:ext>
            </a:extLst>
          </p:cNvPr>
          <p:cNvSpPr/>
          <p:nvPr/>
        </p:nvSpPr>
        <p:spPr>
          <a:xfrm>
            <a:off x="130497" y="499857"/>
            <a:ext cx="12034494" cy="1569660"/>
          </a:xfrm>
          <a:prstGeom prst="rect">
            <a:avLst/>
          </a:prstGeom>
        </p:spPr>
        <p:txBody>
          <a:bodyPr wrap="square">
            <a:spAutoFit/>
          </a:bodyPr>
          <a:lstStyle/>
          <a:p>
            <a:r>
              <a:rPr lang="en-US" sz="3200" dirty="0">
                <a:solidFill>
                  <a:srgbClr val="FF0000"/>
                </a:solidFill>
              </a:rPr>
              <a:t>If this was your marsh </a:t>
            </a:r>
            <a:r>
              <a:rPr lang="en-US" sz="3200" u="sng" dirty="0">
                <a:solidFill>
                  <a:srgbClr val="FF0000"/>
                </a:solidFill>
              </a:rPr>
              <a:t>AND</a:t>
            </a:r>
            <a:r>
              <a:rPr lang="en-US" sz="3200" dirty="0">
                <a:solidFill>
                  <a:srgbClr val="FF0000"/>
                </a:solidFill>
              </a:rPr>
              <a:t> you were only deciding between sill vs TLP </a:t>
            </a:r>
            <a:r>
              <a:rPr lang="en-US" sz="3200" u="sng" dirty="0">
                <a:solidFill>
                  <a:srgbClr val="FF0000"/>
                </a:solidFill>
              </a:rPr>
              <a:t>AND</a:t>
            </a:r>
            <a:r>
              <a:rPr lang="en-US" sz="3200" dirty="0">
                <a:solidFill>
                  <a:srgbClr val="FF0000"/>
                </a:solidFill>
              </a:rPr>
              <a:t> you were only managing for water quality (no other ecosystem services), which restoration would you ultimately recommend? </a:t>
            </a:r>
            <a:endParaRPr lang="en-US" sz="3200" dirty="0"/>
          </a:p>
        </p:txBody>
      </p:sp>
      <p:pic>
        <p:nvPicPr>
          <p:cNvPr id="13" name="Picture 12">
            <a:extLst>
              <a:ext uri="{FF2B5EF4-FFF2-40B4-BE49-F238E27FC236}">
                <a16:creationId xmlns:a16="http://schemas.microsoft.com/office/drawing/2014/main" id="{04C4E7DD-C66D-4FCA-85CC-E0EDD9944BC0}"/>
              </a:ext>
            </a:extLst>
          </p:cNvPr>
          <p:cNvPicPr>
            <a:picLocks noChangeAspect="1"/>
          </p:cNvPicPr>
          <p:nvPr/>
        </p:nvPicPr>
        <p:blipFill rotWithShape="1">
          <a:blip r:embed="rId3"/>
          <a:srcRect r="33325"/>
          <a:stretch/>
        </p:blipFill>
        <p:spPr>
          <a:xfrm>
            <a:off x="6203605" y="2194560"/>
            <a:ext cx="5865069" cy="3689873"/>
          </a:xfrm>
          <a:prstGeom prst="rect">
            <a:avLst/>
          </a:prstGeom>
        </p:spPr>
      </p:pic>
      <p:pic>
        <p:nvPicPr>
          <p:cNvPr id="15" name="Picture 14">
            <a:extLst>
              <a:ext uri="{FF2B5EF4-FFF2-40B4-BE49-F238E27FC236}">
                <a16:creationId xmlns:a16="http://schemas.microsoft.com/office/drawing/2014/main" id="{1121AD7A-E175-45DA-979E-3822896720BE}"/>
              </a:ext>
            </a:extLst>
          </p:cNvPr>
          <p:cNvPicPr>
            <a:picLocks noChangeAspect="1"/>
          </p:cNvPicPr>
          <p:nvPr/>
        </p:nvPicPr>
        <p:blipFill rotWithShape="1">
          <a:blip r:embed="rId4"/>
          <a:srcRect t="20780" r="33290"/>
          <a:stretch/>
        </p:blipFill>
        <p:spPr>
          <a:xfrm>
            <a:off x="123326" y="2194560"/>
            <a:ext cx="5583280" cy="3689873"/>
          </a:xfrm>
          <a:prstGeom prst="rect">
            <a:avLst/>
          </a:prstGeom>
        </p:spPr>
      </p:pic>
      <p:sp>
        <p:nvSpPr>
          <p:cNvPr id="14" name="Rectangle 13">
            <a:extLst>
              <a:ext uri="{FF2B5EF4-FFF2-40B4-BE49-F238E27FC236}">
                <a16:creationId xmlns:a16="http://schemas.microsoft.com/office/drawing/2014/main" id="{5F88F849-2E78-4E27-8934-DB1052F8CB44}"/>
              </a:ext>
            </a:extLst>
          </p:cNvPr>
          <p:cNvSpPr/>
          <p:nvPr/>
        </p:nvSpPr>
        <p:spPr>
          <a:xfrm>
            <a:off x="130497" y="5758058"/>
            <a:ext cx="12034494" cy="1077218"/>
          </a:xfrm>
          <a:prstGeom prst="rect">
            <a:avLst/>
          </a:prstGeom>
        </p:spPr>
        <p:txBody>
          <a:bodyPr wrap="square">
            <a:spAutoFit/>
          </a:bodyPr>
          <a:lstStyle/>
          <a:p>
            <a:r>
              <a:rPr lang="en-US" sz="3200" dirty="0">
                <a:solidFill>
                  <a:srgbClr val="FF0000"/>
                </a:solidFill>
              </a:rPr>
              <a:t>You should recommend the sill because it improves water quality more than the no restoration marsh and the TLP marsh</a:t>
            </a:r>
            <a:endParaRPr lang="en-US" sz="3200" dirty="0"/>
          </a:p>
        </p:txBody>
      </p:sp>
    </p:spTree>
    <p:extLst>
      <p:ext uri="{BB962C8B-B14F-4D97-AF65-F5344CB8AC3E}">
        <p14:creationId xmlns:p14="http://schemas.microsoft.com/office/powerpoint/2010/main" val="293597183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0/0f/Salt_marsh%2C_Core_Banks.jpg">
            <a:extLst>
              <a:ext uri="{FF2B5EF4-FFF2-40B4-BE49-F238E27FC236}">
                <a16:creationId xmlns:a16="http://schemas.microsoft.com/office/drawing/2014/main" id="{31EAB000-75DD-40C2-AB3E-A11C90C2A4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 b="492"/>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C1C46E9-847F-3F44-89DE-BFD7375C660C}"/>
              </a:ext>
            </a:extLst>
          </p:cNvPr>
          <p:cNvSpPr txBox="1"/>
          <p:nvPr/>
        </p:nvSpPr>
        <p:spPr>
          <a:xfrm>
            <a:off x="0" y="232"/>
            <a:ext cx="12192000" cy="7048083"/>
          </a:xfrm>
          <a:prstGeom prst="rect">
            <a:avLst/>
          </a:prstGeom>
          <a:solidFill>
            <a:srgbClr val="E2F0D9">
              <a:alpha val="60000"/>
            </a:srgbClr>
          </a:solidFill>
        </p:spPr>
        <p:txBody>
          <a:bodyPr wrap="square" rtlCol="0">
            <a:spAutoFit/>
          </a:bodyPr>
          <a:lstStyle/>
          <a:p>
            <a:pPr algn="ctr"/>
            <a:endParaRPr lang="en-US" sz="2000" b="1" dirty="0">
              <a:solidFill>
                <a:sysClr val="windowText" lastClr="000000"/>
              </a:solidFill>
            </a:endParaRPr>
          </a:p>
          <a:p>
            <a:pPr algn="ctr"/>
            <a:endParaRPr lang="en-US" sz="3600" b="1" dirty="0">
              <a:solidFill>
                <a:sysClr val="windowText" lastClr="000000"/>
              </a:solidFill>
              <a:latin typeface="Calibri" panose="020F0502020204030204" pitchFamily="34" charset="0"/>
              <a:ea typeface="Times New Roman" panose="02020603050405020304" pitchFamily="18" charset="0"/>
              <a:cs typeface="Calibri" panose="020F0502020204030204" pitchFamily="34" charset="0"/>
            </a:endParaRPr>
          </a:p>
          <a:p>
            <a:pPr algn="ctr"/>
            <a:r>
              <a:rPr lang="en-US" sz="3600" b="1" dirty="0">
                <a:solidFill>
                  <a:sysClr val="windowText" lastClr="000000"/>
                </a:solidFill>
                <a:latin typeface="Calibri" panose="020F0502020204030204" pitchFamily="34" charset="0"/>
                <a:ea typeface="Times New Roman" panose="02020603050405020304" pitchFamily="18" charset="0"/>
                <a:cs typeface="Calibri" panose="020F0502020204030204" pitchFamily="34" charset="0"/>
              </a:rPr>
              <a:t>Numerical model: </a:t>
            </a:r>
          </a:p>
          <a:p>
            <a:pPr marL="571500" indent="-571500">
              <a:buFont typeface="Arial" panose="020B0604020202020204" pitchFamily="34" charset="0"/>
              <a:buChar char="•"/>
            </a:pPr>
            <a:r>
              <a:rPr lang="en-US" sz="3600" b="1" dirty="0"/>
              <a:t>a simplification of a real-world system</a:t>
            </a:r>
          </a:p>
          <a:p>
            <a:pPr marL="571500" indent="-571500">
              <a:buFont typeface="Arial" panose="020B0604020202020204" pitchFamily="34" charset="0"/>
              <a:buChar char="•"/>
            </a:pPr>
            <a:r>
              <a:rPr lang="en-US" sz="3600" b="1" dirty="0"/>
              <a:t>uses equations to simulate a response to changing conditions </a:t>
            </a:r>
          </a:p>
          <a:p>
            <a:pPr algn="ctr"/>
            <a:endParaRPr lang="en-US" sz="3600" b="1" dirty="0">
              <a:solidFill>
                <a:sysClr val="windowText" lastClr="000000"/>
              </a:solidFill>
            </a:endParaRPr>
          </a:p>
          <a:p>
            <a:pPr algn="ctr"/>
            <a:endParaRPr lang="en-US" sz="3600" b="1" dirty="0">
              <a:solidFill>
                <a:sysClr val="windowText" lastClr="000000"/>
              </a:solidFill>
            </a:endParaRPr>
          </a:p>
          <a:p>
            <a:pPr algn="ctr"/>
            <a:r>
              <a:rPr lang="en-US" sz="3600" b="1" dirty="0">
                <a:solidFill>
                  <a:sysClr val="windowText" lastClr="000000"/>
                </a:solidFill>
              </a:rPr>
              <a:t>Link to model, </a:t>
            </a:r>
            <a:r>
              <a:rPr lang="en-US" sz="3600" b="1" dirty="0">
                <a:solidFill>
                  <a:sysClr val="windowText" lastClr="000000"/>
                </a:solidFill>
                <a:hlinkClick r:id="rId4"/>
              </a:rPr>
              <a:t>https://tinyurl.com/yc533cj6</a:t>
            </a:r>
            <a:r>
              <a:rPr lang="en-US" sz="3600" b="1" dirty="0">
                <a:solidFill>
                  <a:sysClr val="windowText" lastClr="000000"/>
                </a:solidFill>
              </a:rPr>
              <a:t>, so we can review the format and instructions together.</a:t>
            </a:r>
            <a:endParaRPr lang="en-US" sz="2800" b="1" dirty="0">
              <a:solidFill>
                <a:sysClr val="windowText" lastClr="000000"/>
              </a:solidFill>
              <a:effectLst/>
              <a:latin typeface="Calibri" panose="020F0502020204030204" pitchFamily="34" charset="0"/>
              <a:ea typeface="Times New Roman" panose="02020603050405020304" pitchFamily="18" charset="0"/>
              <a:cs typeface="Calibri" panose="020F0502020204030204" pitchFamily="34" charset="0"/>
            </a:endParaRPr>
          </a:p>
          <a:p>
            <a:pPr algn="ctr"/>
            <a:endParaRPr lang="en-US" sz="3600" b="1" dirty="0">
              <a:solidFill>
                <a:sysClr val="windowText" lastClr="000000"/>
              </a:solidFill>
              <a:latin typeface="Calibri" panose="020F0502020204030204" pitchFamily="34" charset="0"/>
              <a:ea typeface="Times New Roman" panose="02020603050405020304" pitchFamily="18" charset="0"/>
              <a:cs typeface="Calibri" panose="020F0502020204030204" pitchFamily="34" charset="0"/>
            </a:endParaRPr>
          </a:p>
          <a:p>
            <a:pPr algn="ctr"/>
            <a:r>
              <a:rPr lang="en-US" sz="3600" b="1" dirty="0">
                <a:solidFill>
                  <a:srgbClr val="FF0000"/>
                </a:solidFill>
                <a:latin typeface="Calibri" panose="020F0502020204030204" pitchFamily="34" charset="0"/>
                <a:ea typeface="Times New Roman" panose="02020603050405020304" pitchFamily="18" charset="0"/>
                <a:cs typeface="Calibri" panose="020F0502020204030204" pitchFamily="34" charset="0"/>
              </a:rPr>
              <a:t>*Read all the instructions in your instruction guide!</a:t>
            </a:r>
          </a:p>
          <a:p>
            <a:pPr algn="ctr"/>
            <a:endParaRPr lang="en-US" sz="3600" b="1" dirty="0">
              <a:solidFill>
                <a:sysClr val="windowText" lastClr="000000"/>
              </a:solidFill>
              <a:latin typeface="Calibri" panose="020F0502020204030204" pitchFamily="34" charset="0"/>
              <a:ea typeface="Times New Roman" panose="02020603050405020304" pitchFamily="18" charset="0"/>
              <a:cs typeface="Calibri" panose="020F0502020204030204" pitchFamily="34" charset="0"/>
            </a:endParaRPr>
          </a:p>
        </p:txBody>
      </p:sp>
      <p:sp>
        <p:nvSpPr>
          <p:cNvPr id="3" name="TextBox 2">
            <a:extLst>
              <a:ext uri="{FF2B5EF4-FFF2-40B4-BE49-F238E27FC236}">
                <a16:creationId xmlns:a16="http://schemas.microsoft.com/office/drawing/2014/main" id="{E8A92E3A-ABEA-4199-B8EF-0F061100609E}"/>
              </a:ext>
            </a:extLst>
          </p:cNvPr>
          <p:cNvSpPr txBox="1"/>
          <p:nvPr/>
        </p:nvSpPr>
        <p:spPr>
          <a:xfrm>
            <a:off x="0" y="6526790"/>
            <a:ext cx="11521440" cy="369332"/>
          </a:xfrm>
          <a:prstGeom prst="rect">
            <a:avLst/>
          </a:prstGeom>
          <a:noFill/>
        </p:spPr>
        <p:txBody>
          <a:bodyPr wrap="square" rtlCol="0">
            <a:spAutoFit/>
          </a:bodyPr>
          <a:lstStyle/>
          <a:p>
            <a:r>
              <a:rPr lang="en-US" dirty="0"/>
              <a:t>Photo information: Core Banks, NC; taken by John </a:t>
            </a:r>
            <a:r>
              <a:rPr lang="en-US" dirty="0" err="1"/>
              <a:t>Buie</a:t>
            </a:r>
            <a:r>
              <a:rPr lang="en-US" dirty="0"/>
              <a:t>, under Creative Commons Attribution 2.0 Generic license.</a:t>
            </a:r>
          </a:p>
        </p:txBody>
      </p:sp>
      <p:grpSp>
        <p:nvGrpSpPr>
          <p:cNvPr id="5" name="Group 4">
            <a:extLst>
              <a:ext uri="{FF2B5EF4-FFF2-40B4-BE49-F238E27FC236}">
                <a16:creationId xmlns:a16="http://schemas.microsoft.com/office/drawing/2014/main" id="{F36472EA-2383-4C1D-962E-2C20C924C259}"/>
              </a:ext>
            </a:extLst>
          </p:cNvPr>
          <p:cNvGrpSpPr/>
          <p:nvPr/>
        </p:nvGrpSpPr>
        <p:grpSpPr>
          <a:xfrm>
            <a:off x="0" y="-28801"/>
            <a:ext cx="12164991" cy="504023"/>
            <a:chOff x="0" y="-28801"/>
            <a:chExt cx="12164991" cy="504023"/>
          </a:xfrm>
        </p:grpSpPr>
        <p:grpSp>
          <p:nvGrpSpPr>
            <p:cNvPr id="6" name="Group 5">
              <a:extLst>
                <a:ext uri="{FF2B5EF4-FFF2-40B4-BE49-F238E27FC236}">
                  <a16:creationId xmlns:a16="http://schemas.microsoft.com/office/drawing/2014/main" id="{E69A4CFE-3AE4-4A52-8563-3AE9E7922421}"/>
                </a:ext>
              </a:extLst>
            </p:cNvPr>
            <p:cNvGrpSpPr/>
            <p:nvPr/>
          </p:nvGrpSpPr>
          <p:grpSpPr>
            <a:xfrm>
              <a:off x="0" y="-28801"/>
              <a:ext cx="12164991" cy="475568"/>
              <a:chOff x="0" y="-28801"/>
              <a:chExt cx="12164991" cy="475568"/>
            </a:xfrm>
          </p:grpSpPr>
          <p:sp>
            <p:nvSpPr>
              <p:cNvPr id="8" name="TextBox 7">
                <a:extLst>
                  <a:ext uri="{FF2B5EF4-FFF2-40B4-BE49-F238E27FC236}">
                    <a16:creationId xmlns:a16="http://schemas.microsoft.com/office/drawing/2014/main" id="{78D9F2FF-B1F2-4FC3-AEF0-5152CDBE5C6D}"/>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9" name="TextBox 8">
                <a:extLst>
                  <a:ext uri="{FF2B5EF4-FFF2-40B4-BE49-F238E27FC236}">
                    <a16:creationId xmlns:a16="http://schemas.microsoft.com/office/drawing/2014/main" id="{A234FB00-1EE7-4102-A953-87AB14B68B33}"/>
                  </a:ext>
                </a:extLst>
              </p:cNvPr>
              <p:cNvSpPr txBox="1"/>
              <p:nvPr/>
            </p:nvSpPr>
            <p:spPr>
              <a:xfrm>
                <a:off x="2525925" y="-14898"/>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10" name="TextBox 9">
                <a:extLst>
                  <a:ext uri="{FF2B5EF4-FFF2-40B4-BE49-F238E27FC236}">
                    <a16:creationId xmlns:a16="http://schemas.microsoft.com/office/drawing/2014/main" id="{201DF793-6E5C-4B57-820F-A5E3E7B90953}"/>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11" name="TextBox 10">
                <a:extLst>
                  <a:ext uri="{FF2B5EF4-FFF2-40B4-BE49-F238E27FC236}">
                    <a16:creationId xmlns:a16="http://schemas.microsoft.com/office/drawing/2014/main" id="{69B65516-30F3-4617-BAD4-3906F1114763}"/>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12" name="TextBox 11">
                <a:extLst>
                  <a:ext uri="{FF2B5EF4-FFF2-40B4-BE49-F238E27FC236}">
                    <a16:creationId xmlns:a16="http://schemas.microsoft.com/office/drawing/2014/main" id="{94694BD0-0914-4AD0-A2E5-C5220C5BADEB}"/>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7" name="Rectangle 6">
              <a:extLst>
                <a:ext uri="{FF2B5EF4-FFF2-40B4-BE49-F238E27FC236}">
                  <a16:creationId xmlns:a16="http://schemas.microsoft.com/office/drawing/2014/main" id="{0805721F-F1A7-4381-A7ED-697976A8ACD3}"/>
                </a:ext>
              </a:extLst>
            </p:cNvPr>
            <p:cNvSpPr/>
            <p:nvPr/>
          </p:nvSpPr>
          <p:spPr>
            <a:xfrm>
              <a:off x="8165562" y="2066"/>
              <a:ext cx="2696444" cy="47315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739446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9B592763-56AF-47B5-B631-EAA69F41B1DD}"/>
              </a:ext>
            </a:extLst>
          </p:cNvPr>
          <p:cNvGrpSpPr/>
          <p:nvPr/>
        </p:nvGrpSpPr>
        <p:grpSpPr>
          <a:xfrm>
            <a:off x="6120181" y="372712"/>
            <a:ext cx="5972175" cy="6145987"/>
            <a:chOff x="3109912" y="221298"/>
            <a:chExt cx="5972175" cy="6145987"/>
          </a:xfrm>
        </p:grpSpPr>
        <p:sp>
          <p:nvSpPr>
            <p:cNvPr id="9" name="Text Box 19">
              <a:extLst>
                <a:ext uri="{FF2B5EF4-FFF2-40B4-BE49-F238E27FC236}">
                  <a16:creationId xmlns:a16="http://schemas.microsoft.com/office/drawing/2014/main" id="{AEA51271-83DA-48A9-A51C-0E6AAE3D896E}"/>
                </a:ext>
              </a:extLst>
            </p:cNvPr>
            <p:cNvSpPr txBox="1"/>
            <p:nvPr/>
          </p:nvSpPr>
          <p:spPr>
            <a:xfrm>
              <a:off x="3204529" y="5883512"/>
              <a:ext cx="5596826" cy="483773"/>
            </a:xfrm>
            <a:prstGeom prst="rect">
              <a:avLst/>
            </a:prstGeom>
            <a:solidFill>
              <a:srgbClr val="09ADF7">
                <a:alpha val="902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Image credit: modified from Kiss Veronica, under Creative Commons Attribution-Share Alike 4.0 International license</a:t>
              </a:r>
            </a:p>
          </p:txBody>
        </p:sp>
        <p:grpSp>
          <p:nvGrpSpPr>
            <p:cNvPr id="5" name="Group 4">
              <a:extLst>
                <a:ext uri="{FF2B5EF4-FFF2-40B4-BE49-F238E27FC236}">
                  <a16:creationId xmlns:a16="http://schemas.microsoft.com/office/drawing/2014/main" id="{799C6BF2-0B03-43C2-A76E-ED04882CCF86}"/>
                </a:ext>
              </a:extLst>
            </p:cNvPr>
            <p:cNvGrpSpPr/>
            <p:nvPr/>
          </p:nvGrpSpPr>
          <p:grpSpPr>
            <a:xfrm>
              <a:off x="3109912" y="2831914"/>
              <a:ext cx="5972175" cy="3079672"/>
              <a:chOff x="-1985963" y="689018"/>
              <a:chExt cx="5972175" cy="3079750"/>
            </a:xfrm>
          </p:grpSpPr>
          <p:pic>
            <p:nvPicPr>
              <p:cNvPr id="6" name="Picture 5" descr="https://upload.wikimedia.org/wikipedia/commons/0/0c/Tengeri_k%C3%B6rnyezet.png">
                <a:extLst>
                  <a:ext uri="{FF2B5EF4-FFF2-40B4-BE49-F238E27FC236}">
                    <a16:creationId xmlns:a16="http://schemas.microsoft.com/office/drawing/2014/main" id="{29C08304-4543-42EF-A2EF-9E3687413A7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85963" y="689018"/>
                <a:ext cx="5972175" cy="3079750"/>
              </a:xfrm>
              <a:prstGeom prst="rect">
                <a:avLst/>
              </a:prstGeom>
              <a:noFill/>
              <a:ln>
                <a:noFill/>
              </a:ln>
            </p:spPr>
          </p:pic>
          <p:sp>
            <p:nvSpPr>
              <p:cNvPr id="7" name="Text Box 23">
                <a:extLst>
                  <a:ext uri="{FF2B5EF4-FFF2-40B4-BE49-F238E27FC236}">
                    <a16:creationId xmlns:a16="http://schemas.microsoft.com/office/drawing/2014/main" id="{08CCFEB3-FA6E-4CB7-8551-883C6E46C425}"/>
                  </a:ext>
                </a:extLst>
              </p:cNvPr>
              <p:cNvSpPr txBox="1"/>
              <p:nvPr/>
            </p:nvSpPr>
            <p:spPr>
              <a:xfrm>
                <a:off x="-1398954" y="2484187"/>
                <a:ext cx="882650" cy="679450"/>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Kelps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Mangroves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Salt Marshes</a:t>
                </a:r>
                <a:endParaRPr lang="en-US" sz="11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900" dirty="0">
                    <a:effectLst/>
                    <a:latin typeface="Arial" panose="020B0604020202020204" pitchFamily="34" charset="0"/>
                    <a:ea typeface="Arial" panose="020B0604020202020204" pitchFamily="34" charset="0"/>
                  </a:rPr>
                  <a:t>Seagrasses</a:t>
                </a:r>
                <a:endParaRPr lang="en-US" sz="1100" dirty="0">
                  <a:effectLst/>
                  <a:latin typeface="Arial" panose="020B0604020202020204" pitchFamily="34" charset="0"/>
                  <a:ea typeface="Arial" panose="020B0604020202020204" pitchFamily="34" charset="0"/>
                </a:endParaRPr>
              </a:p>
            </p:txBody>
          </p:sp>
        </p:grpSp>
        <p:cxnSp>
          <p:nvCxnSpPr>
            <p:cNvPr id="12" name="Straight Connector 11">
              <a:extLst>
                <a:ext uri="{FF2B5EF4-FFF2-40B4-BE49-F238E27FC236}">
                  <a16:creationId xmlns:a16="http://schemas.microsoft.com/office/drawing/2014/main" id="{526A580E-D691-42ED-9F7D-A4B73C77F058}"/>
                </a:ext>
              </a:extLst>
            </p:cNvPr>
            <p:cNvCxnSpPr>
              <a:cxnSpLocks/>
            </p:cNvCxnSpPr>
            <p:nvPr/>
          </p:nvCxnSpPr>
          <p:spPr>
            <a:xfrm flipV="1">
              <a:off x="3923123" y="252828"/>
              <a:ext cx="1097734" cy="3166688"/>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sp>
          <p:nvSpPr>
            <p:cNvPr id="11" name="Rectangle 10">
              <a:extLst>
                <a:ext uri="{FF2B5EF4-FFF2-40B4-BE49-F238E27FC236}">
                  <a16:creationId xmlns:a16="http://schemas.microsoft.com/office/drawing/2014/main" id="{44931C17-90DB-425C-AB4B-ABE7AC8BF511}"/>
                </a:ext>
              </a:extLst>
            </p:cNvPr>
            <p:cNvSpPr/>
            <p:nvPr/>
          </p:nvSpPr>
          <p:spPr>
            <a:xfrm>
              <a:off x="3923123" y="3419516"/>
              <a:ext cx="979803" cy="534846"/>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21" name="Straight Connector 20">
              <a:extLst>
                <a:ext uri="{FF2B5EF4-FFF2-40B4-BE49-F238E27FC236}">
                  <a16:creationId xmlns:a16="http://schemas.microsoft.com/office/drawing/2014/main" id="{39EC8BE3-3F1A-45DB-8309-2C653E51ED78}"/>
                </a:ext>
              </a:extLst>
            </p:cNvPr>
            <p:cNvCxnSpPr>
              <a:cxnSpLocks/>
            </p:cNvCxnSpPr>
            <p:nvPr/>
          </p:nvCxnSpPr>
          <p:spPr>
            <a:xfrm flipV="1">
              <a:off x="4876689" y="2911725"/>
              <a:ext cx="3917021" cy="104224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grpSp>
          <p:nvGrpSpPr>
            <p:cNvPr id="22" name="Group 21">
              <a:extLst>
                <a:ext uri="{FF2B5EF4-FFF2-40B4-BE49-F238E27FC236}">
                  <a16:creationId xmlns:a16="http://schemas.microsoft.com/office/drawing/2014/main" id="{EB6BC007-FF33-49E8-AD80-E587100E0BA2}"/>
                </a:ext>
              </a:extLst>
            </p:cNvPr>
            <p:cNvGrpSpPr/>
            <p:nvPr/>
          </p:nvGrpSpPr>
          <p:grpSpPr>
            <a:xfrm>
              <a:off x="5012285" y="221298"/>
              <a:ext cx="3781425" cy="2690427"/>
              <a:chOff x="5012285" y="221298"/>
              <a:chExt cx="3781425" cy="2690427"/>
            </a:xfrm>
          </p:grpSpPr>
          <p:pic>
            <p:nvPicPr>
              <p:cNvPr id="4" name="Picture 3" descr="https://upload.wikimedia.org/wikipedia/commons/0/0c/Tengeri_k%C3%B6rnyezet.png">
                <a:extLst>
                  <a:ext uri="{FF2B5EF4-FFF2-40B4-BE49-F238E27FC236}">
                    <a16:creationId xmlns:a16="http://schemas.microsoft.com/office/drawing/2014/main" id="{2D539780-E983-4603-8685-27E80D43E2B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243" t="19227" r="69114" b="57813"/>
              <a:stretch/>
            </p:blipFill>
            <p:spPr bwMode="auto">
              <a:xfrm>
                <a:off x="5012285" y="221298"/>
                <a:ext cx="3781425" cy="2690427"/>
              </a:xfrm>
              <a:prstGeom prst="rect">
                <a:avLst/>
              </a:prstGeom>
              <a:noFill/>
              <a:ln>
                <a:solidFill>
                  <a:schemeClr val="tx1"/>
                </a:solidFill>
              </a:ln>
              <a:extLst>
                <a:ext uri="{53640926-AAD7-44D8-BBD7-CCE9431645EC}">
                  <a14:shadowObscured xmlns:a14="http://schemas.microsoft.com/office/drawing/2010/main"/>
                </a:ext>
              </a:extLst>
            </p:spPr>
          </p:pic>
          <p:sp>
            <p:nvSpPr>
              <p:cNvPr id="10" name="Text Box 5">
                <a:extLst>
                  <a:ext uri="{FF2B5EF4-FFF2-40B4-BE49-F238E27FC236}">
                    <a16:creationId xmlns:a16="http://schemas.microsoft.com/office/drawing/2014/main" id="{FBA652CF-73AB-4A50-9558-A655EB23A373}"/>
                  </a:ext>
                </a:extLst>
              </p:cNvPr>
              <p:cNvSpPr txBox="1"/>
              <p:nvPr/>
            </p:nvSpPr>
            <p:spPr>
              <a:xfrm>
                <a:off x="6120181" y="1175229"/>
                <a:ext cx="1291198" cy="365609"/>
              </a:xfrm>
              <a:prstGeom prst="rect">
                <a:avLst/>
              </a:prstGeom>
              <a:solidFill>
                <a:srgbClr val="B4B4B4"/>
              </a:solid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UNITED STATES</a:t>
                </a:r>
              </a:p>
            </p:txBody>
          </p:sp>
          <p:sp>
            <p:nvSpPr>
              <p:cNvPr id="13" name="5-Point Star 10">
                <a:extLst>
                  <a:ext uri="{FF2B5EF4-FFF2-40B4-BE49-F238E27FC236}">
                    <a16:creationId xmlns:a16="http://schemas.microsoft.com/office/drawing/2014/main" id="{35941957-23E4-4F49-AB28-886EEED84F2D}"/>
                  </a:ext>
                </a:extLst>
              </p:cNvPr>
              <p:cNvSpPr/>
              <p:nvPr/>
            </p:nvSpPr>
            <p:spPr>
              <a:xfrm>
                <a:off x="5084774" y="931326"/>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5-Point Star 11">
                <a:extLst>
                  <a:ext uri="{FF2B5EF4-FFF2-40B4-BE49-F238E27FC236}">
                    <a16:creationId xmlns:a16="http://schemas.microsoft.com/office/drawing/2014/main" id="{FA2D38AE-4148-4E47-AA96-DF21EBB64D0E}"/>
                  </a:ext>
                </a:extLst>
              </p:cNvPr>
              <p:cNvSpPr/>
              <p:nvPr/>
            </p:nvSpPr>
            <p:spPr>
              <a:xfrm>
                <a:off x="7712027" y="1333437"/>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5" name="5-Point Star 12">
                <a:extLst>
                  <a:ext uri="{FF2B5EF4-FFF2-40B4-BE49-F238E27FC236}">
                    <a16:creationId xmlns:a16="http://schemas.microsoft.com/office/drawing/2014/main" id="{6988A8DF-2A91-4295-96D0-9288158D98F5}"/>
                  </a:ext>
                </a:extLst>
              </p:cNvPr>
              <p:cNvSpPr/>
              <p:nvPr/>
            </p:nvSpPr>
            <p:spPr>
              <a:xfrm>
                <a:off x="6854743" y="1635578"/>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6" name="5-Point Star 13">
                <a:extLst>
                  <a:ext uri="{FF2B5EF4-FFF2-40B4-BE49-F238E27FC236}">
                    <a16:creationId xmlns:a16="http://schemas.microsoft.com/office/drawing/2014/main" id="{F37695F4-3CDB-4533-8A7C-3143D22EA4A0}"/>
                  </a:ext>
                </a:extLst>
              </p:cNvPr>
              <p:cNvSpPr/>
              <p:nvPr/>
            </p:nvSpPr>
            <p:spPr>
              <a:xfrm>
                <a:off x="8050340" y="972803"/>
                <a:ext cx="446904" cy="390999"/>
              </a:xfrm>
              <a:prstGeom prst="star5">
                <a:avLst/>
              </a:prstGeom>
              <a:solidFill>
                <a:srgbClr val="FFC000"/>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7" name="Text Box 14">
                <a:extLst>
                  <a:ext uri="{FF2B5EF4-FFF2-40B4-BE49-F238E27FC236}">
                    <a16:creationId xmlns:a16="http://schemas.microsoft.com/office/drawing/2014/main" id="{6C479273-8FB9-467E-8A57-3C026F4B2CB7}"/>
                  </a:ext>
                </a:extLst>
              </p:cNvPr>
              <p:cNvSpPr txBox="1"/>
              <p:nvPr/>
            </p:nvSpPr>
            <p:spPr>
              <a:xfrm>
                <a:off x="5169156" y="1005908"/>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rPr>
                  <a:t>1</a:t>
                </a:r>
              </a:p>
            </p:txBody>
          </p:sp>
          <p:sp>
            <p:nvSpPr>
              <p:cNvPr id="18" name="Text Box 15">
                <a:extLst>
                  <a:ext uri="{FF2B5EF4-FFF2-40B4-BE49-F238E27FC236}">
                    <a16:creationId xmlns:a16="http://schemas.microsoft.com/office/drawing/2014/main" id="{BB159876-1872-44B8-A8D4-D687C572F346}"/>
                  </a:ext>
                </a:extLst>
              </p:cNvPr>
              <p:cNvSpPr txBox="1"/>
              <p:nvPr/>
            </p:nvSpPr>
            <p:spPr>
              <a:xfrm>
                <a:off x="7807988" y="140631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3</a:t>
                </a:r>
              </a:p>
            </p:txBody>
          </p:sp>
          <p:sp>
            <p:nvSpPr>
              <p:cNvPr id="19" name="Text Box 16">
                <a:extLst>
                  <a:ext uri="{FF2B5EF4-FFF2-40B4-BE49-F238E27FC236}">
                    <a16:creationId xmlns:a16="http://schemas.microsoft.com/office/drawing/2014/main" id="{9D1B03A8-82CD-4698-9067-F41FABC0E597}"/>
                  </a:ext>
                </a:extLst>
              </p:cNvPr>
              <p:cNvSpPr txBox="1"/>
              <p:nvPr/>
            </p:nvSpPr>
            <p:spPr>
              <a:xfrm>
                <a:off x="6944361" y="1724441"/>
                <a:ext cx="267254" cy="288171"/>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2</a:t>
                </a:r>
              </a:p>
            </p:txBody>
          </p:sp>
          <p:sp>
            <p:nvSpPr>
              <p:cNvPr id="20" name="Text Box 17">
                <a:extLst>
                  <a:ext uri="{FF2B5EF4-FFF2-40B4-BE49-F238E27FC236}">
                    <a16:creationId xmlns:a16="http://schemas.microsoft.com/office/drawing/2014/main" id="{9AC628EC-A5E0-4BCE-9CF8-8DB7DCD96740}"/>
                  </a:ext>
                </a:extLst>
              </p:cNvPr>
              <p:cNvSpPr txBox="1"/>
              <p:nvPr/>
            </p:nvSpPr>
            <p:spPr>
              <a:xfrm>
                <a:off x="8138953" y="1047383"/>
                <a:ext cx="267254" cy="288806"/>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0"/>
                  </a:spcAft>
                </a:pPr>
                <a:r>
                  <a:rPr lang="en-US" sz="1100">
                    <a:effectLst/>
                    <a:latin typeface="Arial" panose="020B0604020202020204" pitchFamily="34" charset="0"/>
                    <a:ea typeface="Arial" panose="020B0604020202020204" pitchFamily="34" charset="0"/>
                  </a:rPr>
                  <a:t>4</a:t>
                </a:r>
              </a:p>
            </p:txBody>
          </p:sp>
        </p:grpSp>
      </p:grpSp>
      <p:sp>
        <p:nvSpPr>
          <p:cNvPr id="26" name="Rectangle 25">
            <a:extLst>
              <a:ext uri="{FF2B5EF4-FFF2-40B4-BE49-F238E27FC236}">
                <a16:creationId xmlns:a16="http://schemas.microsoft.com/office/drawing/2014/main" id="{6A0A1768-3D88-4464-9588-AB561CE4AFCF}"/>
              </a:ext>
            </a:extLst>
          </p:cNvPr>
          <p:cNvSpPr/>
          <p:nvPr/>
        </p:nvSpPr>
        <p:spPr>
          <a:xfrm>
            <a:off x="0" y="387913"/>
            <a:ext cx="6792058" cy="6001643"/>
          </a:xfrm>
          <a:prstGeom prst="rect">
            <a:avLst/>
          </a:prstGeom>
        </p:spPr>
        <p:txBody>
          <a:bodyPr wrap="square">
            <a:spAutoFit/>
          </a:bodyPr>
          <a:lstStyle/>
          <a:p>
            <a:pPr marL="514350" indent="-514350">
              <a:buAutoNum type="arabicPeriod"/>
            </a:pPr>
            <a:r>
              <a:rPr lang="en-US" sz="3200" dirty="0"/>
              <a:t>Fill out #5–9 on your handout</a:t>
            </a:r>
          </a:p>
          <a:p>
            <a:pPr marL="514350" indent="-514350">
              <a:buAutoNum type="arabicPeriod"/>
            </a:pPr>
            <a:r>
              <a:rPr lang="en-US" sz="3200" dirty="0"/>
              <a:t>You are a marsh manager! But where? Choose your marsh…</a:t>
            </a:r>
          </a:p>
          <a:p>
            <a:pPr marL="971550" lvl="1" indent="-514350">
              <a:buFont typeface="Arial" panose="020B0604020202020204" pitchFamily="34" charset="0"/>
              <a:buChar char="•"/>
            </a:pPr>
            <a:r>
              <a:rPr lang="en-US" sz="3200" dirty="0"/>
              <a:t>Discuss with your partner which marsh you want to manage (using the map). Once decided, raise your hand and your teacher will bring around a handout to learn about your marsh.</a:t>
            </a:r>
          </a:p>
          <a:p>
            <a:pPr marL="514350" indent="-514350">
              <a:buFont typeface="+mj-lt"/>
              <a:buAutoNum type="arabicPeriod"/>
            </a:pPr>
            <a:r>
              <a:rPr lang="en-US" sz="3200" b="1" dirty="0">
                <a:solidFill>
                  <a:schemeClr val="accent2">
                    <a:lumMod val="75000"/>
                  </a:schemeClr>
                </a:solidFill>
              </a:rPr>
              <a:t>Your task? Figure out how to save your struggling marsh’s ecosystem services</a:t>
            </a:r>
          </a:p>
        </p:txBody>
      </p:sp>
      <p:grpSp>
        <p:nvGrpSpPr>
          <p:cNvPr id="23" name="Group 22">
            <a:extLst>
              <a:ext uri="{FF2B5EF4-FFF2-40B4-BE49-F238E27FC236}">
                <a16:creationId xmlns:a16="http://schemas.microsoft.com/office/drawing/2014/main" id="{1A8648B2-6002-434C-B8CF-F1314EDD1921}"/>
              </a:ext>
            </a:extLst>
          </p:cNvPr>
          <p:cNvGrpSpPr/>
          <p:nvPr/>
        </p:nvGrpSpPr>
        <p:grpSpPr>
          <a:xfrm>
            <a:off x="0" y="-28892"/>
            <a:ext cx="12210227" cy="504114"/>
            <a:chOff x="0" y="-28892"/>
            <a:chExt cx="12210227" cy="504114"/>
          </a:xfrm>
        </p:grpSpPr>
        <p:grpSp>
          <p:nvGrpSpPr>
            <p:cNvPr id="24" name="Group 23">
              <a:extLst>
                <a:ext uri="{FF2B5EF4-FFF2-40B4-BE49-F238E27FC236}">
                  <a16:creationId xmlns:a16="http://schemas.microsoft.com/office/drawing/2014/main" id="{E95883A8-7BC9-4BAF-AD9A-1FA0A0BC975F}"/>
                </a:ext>
              </a:extLst>
            </p:cNvPr>
            <p:cNvGrpSpPr/>
            <p:nvPr/>
          </p:nvGrpSpPr>
          <p:grpSpPr>
            <a:xfrm>
              <a:off x="0" y="-28892"/>
              <a:ext cx="12164991" cy="473247"/>
              <a:chOff x="0" y="-28892"/>
              <a:chExt cx="12164991" cy="473247"/>
            </a:xfrm>
          </p:grpSpPr>
          <p:sp>
            <p:nvSpPr>
              <p:cNvPr id="28" name="TextBox 27">
                <a:extLst>
                  <a:ext uri="{FF2B5EF4-FFF2-40B4-BE49-F238E27FC236}">
                    <a16:creationId xmlns:a16="http://schemas.microsoft.com/office/drawing/2014/main" id="{8086676A-B1C1-4AFE-971C-7FBD5037014E}"/>
                  </a:ext>
                </a:extLst>
              </p:cNvPr>
              <p:cNvSpPr txBox="1"/>
              <p:nvPr/>
            </p:nvSpPr>
            <p:spPr>
              <a:xfrm>
                <a:off x="0" y="-28619"/>
                <a:ext cx="2574807" cy="461665"/>
              </a:xfrm>
              <a:prstGeom prst="rect">
                <a:avLst/>
              </a:prstGeom>
              <a:solidFill>
                <a:schemeClr val="accent1">
                  <a:lumMod val="20000"/>
                  <a:lumOff val="80000"/>
                </a:schemeClr>
              </a:solidFill>
            </p:spPr>
            <p:txBody>
              <a:bodyPr wrap="none" rtlCol="0">
                <a:spAutoFit/>
              </a:bodyPr>
              <a:lstStyle/>
              <a:p>
                <a:r>
                  <a:rPr lang="en-US" sz="2400" dirty="0"/>
                  <a:t>Ecosystem Services</a:t>
                </a:r>
              </a:p>
            </p:txBody>
          </p:sp>
          <p:sp>
            <p:nvSpPr>
              <p:cNvPr id="29" name="TextBox 28">
                <a:extLst>
                  <a:ext uri="{FF2B5EF4-FFF2-40B4-BE49-F238E27FC236}">
                    <a16:creationId xmlns:a16="http://schemas.microsoft.com/office/drawing/2014/main" id="{117137AE-1B8F-4314-A3D7-0E71683DC3D9}"/>
                  </a:ext>
                </a:extLst>
              </p:cNvPr>
              <p:cNvSpPr txBox="1"/>
              <p:nvPr/>
            </p:nvSpPr>
            <p:spPr>
              <a:xfrm>
                <a:off x="2574807" y="-28892"/>
                <a:ext cx="3120598" cy="461665"/>
              </a:xfrm>
              <a:prstGeom prst="rect">
                <a:avLst/>
              </a:prstGeom>
              <a:solidFill>
                <a:schemeClr val="accent1">
                  <a:lumMod val="40000"/>
                  <a:lumOff val="60000"/>
                </a:schemeClr>
              </a:solidFill>
            </p:spPr>
            <p:txBody>
              <a:bodyPr wrap="none" rtlCol="0">
                <a:spAutoFit/>
              </a:bodyPr>
              <a:lstStyle/>
              <a:p>
                <a:r>
                  <a:rPr lang="en-US" sz="2400" dirty="0"/>
                  <a:t>Threats to Salt Marshes</a:t>
                </a:r>
              </a:p>
            </p:txBody>
          </p:sp>
          <p:sp>
            <p:nvSpPr>
              <p:cNvPr id="30" name="TextBox 29">
                <a:extLst>
                  <a:ext uri="{FF2B5EF4-FFF2-40B4-BE49-F238E27FC236}">
                    <a16:creationId xmlns:a16="http://schemas.microsoft.com/office/drawing/2014/main" id="{F8C87854-DD41-45F3-8526-BB20DE2EC842}"/>
                  </a:ext>
                </a:extLst>
              </p:cNvPr>
              <p:cNvSpPr txBox="1"/>
              <p:nvPr/>
            </p:nvSpPr>
            <p:spPr>
              <a:xfrm>
                <a:off x="5591235" y="-28710"/>
                <a:ext cx="2604559" cy="461665"/>
              </a:xfrm>
              <a:prstGeom prst="rect">
                <a:avLst/>
              </a:prstGeom>
              <a:solidFill>
                <a:schemeClr val="accent1">
                  <a:lumMod val="60000"/>
                  <a:lumOff val="40000"/>
                </a:schemeClr>
              </a:solidFill>
            </p:spPr>
            <p:txBody>
              <a:bodyPr wrap="none" rtlCol="0">
                <a:spAutoFit/>
              </a:bodyPr>
              <a:lstStyle/>
              <a:p>
                <a:r>
                  <a:rPr lang="en-US" sz="2400" dirty="0">
                    <a:solidFill>
                      <a:schemeClr val="accent1">
                        <a:lumMod val="50000"/>
                      </a:schemeClr>
                    </a:solidFill>
                  </a:rPr>
                  <a:t>Marsh Restorations</a:t>
                </a:r>
              </a:p>
            </p:txBody>
          </p:sp>
          <p:sp>
            <p:nvSpPr>
              <p:cNvPr id="31" name="TextBox 30">
                <a:extLst>
                  <a:ext uri="{FF2B5EF4-FFF2-40B4-BE49-F238E27FC236}">
                    <a16:creationId xmlns:a16="http://schemas.microsoft.com/office/drawing/2014/main" id="{CCBE627A-6199-491D-97F2-12C8FC012AB1}"/>
                  </a:ext>
                </a:extLst>
              </p:cNvPr>
              <p:cNvSpPr txBox="1"/>
              <p:nvPr/>
            </p:nvSpPr>
            <p:spPr>
              <a:xfrm>
                <a:off x="8165562" y="-28801"/>
                <a:ext cx="2696444" cy="461665"/>
              </a:xfrm>
              <a:prstGeom prst="rect">
                <a:avLst/>
              </a:prstGeom>
              <a:solidFill>
                <a:schemeClr val="accent1">
                  <a:lumMod val="75000"/>
                </a:schemeClr>
              </a:solidFill>
            </p:spPr>
            <p:txBody>
              <a:bodyPr wrap="none" rtlCol="0">
                <a:spAutoFit/>
              </a:bodyPr>
              <a:lstStyle/>
              <a:p>
                <a:r>
                  <a:rPr lang="en-US" sz="2400" dirty="0">
                    <a:solidFill>
                      <a:schemeClr val="accent1">
                        <a:lumMod val="20000"/>
                        <a:lumOff val="80000"/>
                      </a:schemeClr>
                    </a:solidFill>
                  </a:rPr>
                  <a:t>Computer Modeling</a:t>
                </a:r>
              </a:p>
            </p:txBody>
          </p:sp>
          <p:sp>
            <p:nvSpPr>
              <p:cNvPr id="32" name="TextBox 31">
                <a:extLst>
                  <a:ext uri="{FF2B5EF4-FFF2-40B4-BE49-F238E27FC236}">
                    <a16:creationId xmlns:a16="http://schemas.microsoft.com/office/drawing/2014/main" id="{21090398-2831-4648-B703-546B2BA13C4E}"/>
                  </a:ext>
                </a:extLst>
              </p:cNvPr>
              <p:cNvSpPr txBox="1"/>
              <p:nvPr/>
            </p:nvSpPr>
            <p:spPr>
              <a:xfrm>
                <a:off x="10862006" y="-17310"/>
                <a:ext cx="1302985" cy="461665"/>
              </a:xfrm>
              <a:prstGeom prst="rect">
                <a:avLst/>
              </a:prstGeom>
              <a:solidFill>
                <a:schemeClr val="accent1">
                  <a:lumMod val="50000"/>
                </a:schemeClr>
              </a:solidFill>
            </p:spPr>
            <p:txBody>
              <a:bodyPr wrap="none" rtlCol="0">
                <a:spAutoFit/>
              </a:bodyPr>
              <a:lstStyle/>
              <a:p>
                <a:r>
                  <a:rPr lang="en-US" sz="2400" dirty="0">
                    <a:solidFill>
                      <a:schemeClr val="accent1">
                        <a:lumMod val="20000"/>
                        <a:lumOff val="80000"/>
                      </a:schemeClr>
                    </a:solidFill>
                  </a:rPr>
                  <a:t> Your Job</a:t>
                </a:r>
              </a:p>
            </p:txBody>
          </p:sp>
        </p:grpSp>
        <p:sp>
          <p:nvSpPr>
            <p:cNvPr id="27" name="Rectangle 26">
              <a:extLst>
                <a:ext uri="{FF2B5EF4-FFF2-40B4-BE49-F238E27FC236}">
                  <a16:creationId xmlns:a16="http://schemas.microsoft.com/office/drawing/2014/main" id="{BD9AF42D-8327-42B9-8D22-1B3FB3E121DA}"/>
                </a:ext>
              </a:extLst>
            </p:cNvPr>
            <p:cNvSpPr/>
            <p:nvPr/>
          </p:nvSpPr>
          <p:spPr>
            <a:xfrm>
              <a:off x="10818256" y="-17310"/>
              <a:ext cx="1391971" cy="492532"/>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Rectangle 1">
            <a:extLst>
              <a:ext uri="{FF2B5EF4-FFF2-40B4-BE49-F238E27FC236}">
                <a16:creationId xmlns:a16="http://schemas.microsoft.com/office/drawing/2014/main" id="{73C2285A-79F5-4951-8625-2A296813AD70}"/>
              </a:ext>
            </a:extLst>
          </p:cNvPr>
          <p:cNvSpPr/>
          <p:nvPr/>
        </p:nvSpPr>
        <p:spPr>
          <a:xfrm>
            <a:off x="661012" y="6316246"/>
            <a:ext cx="12092355" cy="584775"/>
          </a:xfrm>
          <a:prstGeom prst="rect">
            <a:avLst/>
          </a:prstGeom>
        </p:spPr>
        <p:txBody>
          <a:bodyPr wrap="square">
            <a:spAutoFit/>
          </a:bodyPr>
          <a:lstStyle/>
          <a:p>
            <a:pPr marL="514350" indent="-514350">
              <a:buFont typeface="Arial" panose="020B0604020202020204" pitchFamily="34" charset="0"/>
              <a:buChar char="•"/>
            </a:pPr>
            <a:r>
              <a:rPr lang="en-US" sz="3200" b="1" dirty="0">
                <a:solidFill>
                  <a:schemeClr val="accent2">
                    <a:lumMod val="75000"/>
                  </a:schemeClr>
                </a:solidFill>
              </a:rPr>
              <a:t>given site conditions, which restoration(s) will save your marsh?</a:t>
            </a:r>
          </a:p>
        </p:txBody>
      </p:sp>
    </p:spTree>
    <p:extLst>
      <p:ext uri="{BB962C8B-B14F-4D97-AF65-F5344CB8AC3E}">
        <p14:creationId xmlns:p14="http://schemas.microsoft.com/office/powerpoint/2010/main" val="5963642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15021</TotalTime>
  <Words>10517</Words>
  <Application>Microsoft Office PowerPoint</Application>
  <PresentationFormat>Widescreen</PresentationFormat>
  <Paragraphs>1065</Paragraphs>
  <Slides>77</Slides>
  <Notes>54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77</vt:i4>
      </vt:variant>
    </vt:vector>
  </HeadingPairs>
  <TitlesOfParts>
    <vt:vector size="83"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Model Ecosystem: Using a computer-based salt marsh model (simulation) to determine the effectiveness of marsh restorations with sea-level rise  PPT resources</dc:title>
  <dc:creator>Barksdale, Mary Bryan</dc:creator>
  <cp:lastModifiedBy>Celia Cackowski</cp:lastModifiedBy>
  <cp:revision>191</cp:revision>
  <dcterms:created xsi:type="dcterms:W3CDTF">2023-11-10T03:44:13Z</dcterms:created>
  <dcterms:modified xsi:type="dcterms:W3CDTF">2024-04-19T17:04:45Z</dcterms:modified>
</cp:coreProperties>
</file>