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3"/>
  </p:notesMasterIdLst>
  <p:sldIdLst>
    <p:sldId id="256" r:id="rId2"/>
    <p:sldId id="257" r:id="rId3"/>
    <p:sldId id="258" r:id="rId4"/>
    <p:sldId id="259" r:id="rId5"/>
    <p:sldId id="268" r:id="rId6"/>
    <p:sldId id="269" r:id="rId7"/>
    <p:sldId id="260" r:id="rId8"/>
    <p:sldId id="262" r:id="rId9"/>
    <p:sldId id="264" r:id="rId10"/>
    <p:sldId id="270" r:id="rId11"/>
    <p:sldId id="265" r:id="rId12"/>
    <p:sldId id="277" r:id="rId13"/>
    <p:sldId id="278" r:id="rId14"/>
    <p:sldId id="275" r:id="rId15"/>
    <p:sldId id="279" r:id="rId16"/>
    <p:sldId id="283" r:id="rId17"/>
    <p:sldId id="282" r:id="rId18"/>
    <p:sldId id="272" r:id="rId19"/>
    <p:sldId id="280" r:id="rId20"/>
    <p:sldId id="281" r:id="rId21"/>
    <p:sldId id="295" r:id="rId22"/>
    <p:sldId id="296" r:id="rId23"/>
    <p:sldId id="297" r:id="rId24"/>
    <p:sldId id="298" r:id="rId25"/>
    <p:sldId id="284" r:id="rId26"/>
    <p:sldId id="285" r:id="rId27"/>
    <p:sldId id="290" r:id="rId28"/>
    <p:sldId id="287" r:id="rId29"/>
    <p:sldId id="292" r:id="rId30"/>
    <p:sldId id="291" r:id="rId31"/>
    <p:sldId id="294"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45200"/>
    <a:srgbClr val="175B87"/>
    <a:srgbClr val="A3DFF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5553"/>
    <p:restoredTop sz="75935"/>
  </p:normalViewPr>
  <p:slideViewPr>
    <p:cSldViewPr snapToGrid="0">
      <p:cViewPr varScale="1">
        <p:scale>
          <a:sx n="46" d="100"/>
          <a:sy n="46" d="100"/>
        </p:scale>
        <p:origin x="200" y="8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1696D14-FC46-B846-AD7D-9D0B80A35246}" type="datetimeFigureOut">
              <a:rPr lang="en-US" smtClean="0"/>
              <a:t>12/6/23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A0A228-88A7-054E-9ABF-B5FFCE63AA6F}" type="slidenum">
              <a:rPr lang="en-US" smtClean="0"/>
              <a:t>‹#›</a:t>
            </a:fld>
            <a:endParaRPr lang="en-US"/>
          </a:p>
        </p:txBody>
      </p:sp>
    </p:spTree>
    <p:extLst>
      <p:ext uri="{BB962C8B-B14F-4D97-AF65-F5344CB8AC3E}">
        <p14:creationId xmlns:p14="http://schemas.microsoft.com/office/powerpoint/2010/main" val="30776762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2A0A228-88A7-054E-9ABF-B5FFCE63AA6F}" type="slidenum">
              <a:rPr lang="en-US" smtClean="0"/>
              <a:t>1</a:t>
            </a:fld>
            <a:endParaRPr lang="en-US"/>
          </a:p>
        </p:txBody>
      </p:sp>
    </p:spTree>
    <p:extLst>
      <p:ext uri="{BB962C8B-B14F-4D97-AF65-F5344CB8AC3E}">
        <p14:creationId xmlns:p14="http://schemas.microsoft.com/office/powerpoint/2010/main" val="457485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sng" dirty="0"/>
              <a:t>Suggested Narration: </a:t>
            </a:r>
          </a:p>
          <a:p>
            <a:endParaRPr lang="en-US" dirty="0"/>
          </a:p>
          <a:p>
            <a:r>
              <a:rPr lang="en-US" dirty="0"/>
              <a:t>- Alex is originally from Seattle, WA . She went to college in Oregon and is now getting her PhD at Virginia Institute of Marine Science.</a:t>
            </a:r>
          </a:p>
          <a:p>
            <a:r>
              <a:rPr lang="en-US" dirty="0"/>
              <a:t>-Invertebrate ecologists study how </a:t>
            </a:r>
            <a:r>
              <a:rPr lang="en-US" b="1" dirty="0"/>
              <a:t>animals without bones </a:t>
            </a:r>
            <a:r>
              <a:rPr lang="en-US" dirty="0"/>
              <a:t>live and interact with their environment. Alex currently studies oyster in the Chesapeake Bay. </a:t>
            </a:r>
          </a:p>
          <a:p>
            <a:r>
              <a:rPr lang="en-US" dirty="0"/>
              <a:t>-This photo is Alex standing next to an oyster reef in Europe! </a:t>
            </a:r>
          </a:p>
          <a:p>
            <a:endParaRPr lang="en-US" dirty="0"/>
          </a:p>
          <a:p>
            <a:r>
              <a:rPr lang="en-US" u="sng" dirty="0"/>
              <a:t>Image credit:</a:t>
            </a:r>
          </a:p>
          <a:p>
            <a:r>
              <a:rPr lang="en-US" dirty="0"/>
              <a:t>Alex Marquardt </a:t>
            </a:r>
          </a:p>
        </p:txBody>
      </p:sp>
      <p:sp>
        <p:nvSpPr>
          <p:cNvPr id="4" name="Slide Number Placeholder 3"/>
          <p:cNvSpPr>
            <a:spLocks noGrp="1"/>
          </p:cNvSpPr>
          <p:nvPr>
            <p:ph type="sldNum" sz="quarter" idx="5"/>
          </p:nvPr>
        </p:nvSpPr>
        <p:spPr/>
        <p:txBody>
          <a:bodyPr/>
          <a:lstStyle/>
          <a:p>
            <a:fld id="{22A0A228-88A7-054E-9ABF-B5FFCE63AA6F}" type="slidenum">
              <a:rPr lang="en-US" smtClean="0"/>
              <a:t>2</a:t>
            </a:fld>
            <a:endParaRPr lang="en-US"/>
          </a:p>
        </p:txBody>
      </p:sp>
    </p:spTree>
    <p:extLst>
      <p:ext uri="{BB962C8B-B14F-4D97-AF65-F5344CB8AC3E}">
        <p14:creationId xmlns:p14="http://schemas.microsoft.com/office/powerpoint/2010/main" val="7260433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sng" dirty="0"/>
              <a:t>Suggested Narration: </a:t>
            </a:r>
          </a:p>
          <a:p>
            <a:endParaRPr lang="en-US" dirty="0"/>
          </a:p>
          <a:p>
            <a:r>
              <a:rPr lang="en-US" dirty="0"/>
              <a:t>- The Chesapeake Bay is the largest </a:t>
            </a:r>
            <a:r>
              <a:rPr lang="en-US" b="1" dirty="0"/>
              <a:t>estuary</a:t>
            </a:r>
            <a:r>
              <a:rPr lang="en-US" dirty="0"/>
              <a:t> in the United States. Do you know what an estuary is? </a:t>
            </a:r>
          </a:p>
          <a:p>
            <a:r>
              <a:rPr lang="en-US" dirty="0"/>
              <a:t>[Pause for students to answer]</a:t>
            </a:r>
          </a:p>
          <a:p>
            <a:r>
              <a:rPr lang="en-US" dirty="0"/>
              <a:t>- An estuary is where fresh water from rivers and salty water from oceans mix</a:t>
            </a:r>
          </a:p>
          <a:p>
            <a:r>
              <a:rPr lang="en-US" dirty="0"/>
              <a:t>-The mixing creates many places for plants and animals to live because it is very salty near the ocean and very fresh in the upper rivers</a:t>
            </a:r>
          </a:p>
          <a:p>
            <a:r>
              <a:rPr lang="en-US" dirty="0"/>
              <a:t>-</a:t>
            </a:r>
            <a:r>
              <a:rPr lang="en-US" b="1" dirty="0"/>
              <a:t>Ecosystems</a:t>
            </a:r>
            <a:r>
              <a:rPr lang="en-US" dirty="0"/>
              <a:t> are all the living and non living things in an area. So that’s all the plants, animals, and the conditions in the Chesapeake Bay estuary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u="sng"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u="sng" dirty="0"/>
              <a:t>Image credit: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NASA/USGS/Landsat 5</a:t>
            </a:r>
            <a:endParaRPr lang="en-US" dirty="0"/>
          </a:p>
          <a:p>
            <a:endParaRPr lang="en-US" dirty="0"/>
          </a:p>
        </p:txBody>
      </p:sp>
      <p:sp>
        <p:nvSpPr>
          <p:cNvPr id="4" name="Slide Number Placeholder 3"/>
          <p:cNvSpPr>
            <a:spLocks noGrp="1"/>
          </p:cNvSpPr>
          <p:nvPr>
            <p:ph type="sldNum" sz="quarter" idx="5"/>
          </p:nvPr>
        </p:nvSpPr>
        <p:spPr/>
        <p:txBody>
          <a:bodyPr/>
          <a:lstStyle/>
          <a:p>
            <a:fld id="{22A0A228-88A7-054E-9ABF-B5FFCE63AA6F}" type="slidenum">
              <a:rPr lang="en-US" smtClean="0"/>
              <a:t>3</a:t>
            </a:fld>
            <a:endParaRPr lang="en-US"/>
          </a:p>
        </p:txBody>
      </p:sp>
    </p:spTree>
    <p:extLst>
      <p:ext uri="{BB962C8B-B14F-4D97-AF65-F5344CB8AC3E}">
        <p14:creationId xmlns:p14="http://schemas.microsoft.com/office/powerpoint/2010/main" val="7489693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sng" dirty="0"/>
              <a:t>Suggested Narration: </a:t>
            </a:r>
          </a:p>
          <a:p>
            <a:endParaRPr lang="en-US" dirty="0"/>
          </a:p>
          <a:p>
            <a:r>
              <a:rPr lang="en-US" dirty="0"/>
              <a:t>What plants and animals do you know that live in the Chesapeake Bay?</a:t>
            </a:r>
          </a:p>
          <a:p>
            <a:r>
              <a:rPr lang="en-US" dirty="0"/>
              <a:t>[Allow students to come up with a few ideas]</a:t>
            </a:r>
          </a:p>
        </p:txBody>
      </p:sp>
      <p:sp>
        <p:nvSpPr>
          <p:cNvPr id="4" name="Slide Number Placeholder 3"/>
          <p:cNvSpPr>
            <a:spLocks noGrp="1"/>
          </p:cNvSpPr>
          <p:nvPr>
            <p:ph type="sldNum" sz="quarter" idx="5"/>
          </p:nvPr>
        </p:nvSpPr>
        <p:spPr/>
        <p:txBody>
          <a:bodyPr/>
          <a:lstStyle/>
          <a:p>
            <a:fld id="{22A0A228-88A7-054E-9ABF-B5FFCE63AA6F}" type="slidenum">
              <a:rPr lang="en-US" smtClean="0"/>
              <a:t>4</a:t>
            </a:fld>
            <a:endParaRPr lang="en-US"/>
          </a:p>
        </p:txBody>
      </p:sp>
    </p:spTree>
    <p:extLst>
      <p:ext uri="{BB962C8B-B14F-4D97-AF65-F5344CB8AC3E}">
        <p14:creationId xmlns:p14="http://schemas.microsoft.com/office/powerpoint/2010/main" val="14405741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Suggested Narration</a:t>
            </a:r>
            <a:r>
              <a:rPr lang="en-US" dirty="0"/>
              <a:t>: </a:t>
            </a:r>
          </a:p>
          <a:p>
            <a:endParaRPr lang="en-US" dirty="0"/>
          </a:p>
          <a:p>
            <a:r>
              <a:rPr lang="en-US" dirty="0"/>
              <a:t>-Excellent ideas!! </a:t>
            </a:r>
          </a:p>
          <a:p>
            <a:r>
              <a:rPr lang="en-US" dirty="0"/>
              <a:t>-Many plants and animals live in the Bay. Some neat examples include: </a:t>
            </a:r>
          </a:p>
          <a:p>
            <a:r>
              <a:rPr lang="en-US" dirty="0"/>
              <a:t>-For animals: </a:t>
            </a:r>
          </a:p>
          <a:p>
            <a:pPr marL="628650" lvl="1" indent="-171450">
              <a:buFont typeface="Arial" panose="020B0604020202020204" pitchFamily="34" charset="0"/>
              <a:buChar char="•"/>
            </a:pPr>
            <a:r>
              <a:rPr lang="en-US" dirty="0"/>
              <a:t>Fish that swim </a:t>
            </a:r>
          </a:p>
          <a:p>
            <a:pPr marL="628650" lvl="1" indent="-171450">
              <a:buFont typeface="Arial" panose="020B0604020202020204" pitchFamily="34" charset="0"/>
              <a:buChar char="•"/>
            </a:pPr>
            <a:r>
              <a:rPr lang="en-US" dirty="0"/>
              <a:t>Worms that live in or on the bottom of the river</a:t>
            </a:r>
          </a:p>
          <a:p>
            <a:pPr marL="628650" lvl="1" indent="-171450">
              <a:buFont typeface="Arial" panose="020B0604020202020204" pitchFamily="34" charset="0"/>
              <a:buChar char="•"/>
            </a:pPr>
            <a:r>
              <a:rPr lang="en-US" dirty="0"/>
              <a:t>Jellyfish that float in the water</a:t>
            </a:r>
          </a:p>
          <a:p>
            <a:pPr marL="628650" lvl="1" indent="-171450">
              <a:buFont typeface="Arial" panose="020B0604020202020204" pitchFamily="34" charset="0"/>
              <a:buChar char="•"/>
            </a:pPr>
            <a:r>
              <a:rPr lang="en-US" dirty="0"/>
              <a:t>Oysters that grow on top of each other in clumps</a:t>
            </a:r>
          </a:p>
          <a:p>
            <a:pPr marL="628650" lvl="1" indent="-171450">
              <a:buFont typeface="Arial" panose="020B0604020202020204" pitchFamily="34" charset="0"/>
              <a:buChar char="•"/>
            </a:pPr>
            <a:r>
              <a:rPr lang="en-US" dirty="0"/>
              <a:t>and Blue crabs which live in many places in the estuary</a:t>
            </a:r>
          </a:p>
          <a:p>
            <a:pPr marL="0" lvl="0" indent="0">
              <a:buFont typeface="Arial" panose="020B0604020202020204" pitchFamily="34" charset="0"/>
              <a:buNone/>
            </a:pPr>
            <a:r>
              <a:rPr lang="en-US" dirty="0"/>
              <a:t>-For plants: </a:t>
            </a:r>
          </a:p>
          <a:p>
            <a:pPr marL="628650" lvl="1" indent="-171450">
              <a:buFont typeface="Arial" panose="020B0604020202020204" pitchFamily="34" charset="0"/>
              <a:buChar char="•"/>
            </a:pPr>
            <a:r>
              <a:rPr lang="en-US" dirty="0"/>
              <a:t>Eelgrass which grows in beautiful meadows, like a big lawn of grass </a:t>
            </a:r>
          </a:p>
          <a:p>
            <a:pPr marL="628650" lvl="1" indent="-171450">
              <a:buFont typeface="Arial" panose="020B0604020202020204" pitchFamily="34" charset="0"/>
              <a:buChar char="•"/>
            </a:pPr>
            <a:r>
              <a:rPr lang="en-US" dirty="0"/>
              <a:t>Algae which like plants, but are teeny, tiny and float in the water. Algae are very important as food for many animals </a:t>
            </a:r>
          </a:p>
          <a:p>
            <a:pPr marL="0" lvl="0" indent="0">
              <a:buFont typeface="Arial" panose="020B0604020202020204" pitchFamily="34" charset="0"/>
              <a:buNone/>
            </a:pPr>
            <a:endParaRPr lang="en-US" dirty="0"/>
          </a:p>
          <a:p>
            <a:pPr marL="0" lvl="0" indent="0">
              <a:buFont typeface="Arial" panose="020B0604020202020204" pitchFamily="34" charset="0"/>
              <a:buNone/>
            </a:pPr>
            <a:r>
              <a:rPr lang="en-US" dirty="0"/>
              <a:t>-Today we are going to learn about the how some of these plants and animals live in the Chesapeake Bay. </a:t>
            </a:r>
          </a:p>
          <a:p>
            <a:pPr marL="628650" lvl="1" indent="-171450">
              <a:buFont typeface="Arial" panose="020B0604020202020204" pitchFamily="34" charset="0"/>
              <a:buChar char="•"/>
            </a:pPr>
            <a:endParaRPr lang="en-US" dirty="0"/>
          </a:p>
          <a:p>
            <a:r>
              <a:rPr lang="en-US" u="sng" dirty="0"/>
              <a:t>Image Credit: </a:t>
            </a:r>
          </a:p>
          <a:p>
            <a:r>
              <a:rPr lang="en-US" dirty="0"/>
              <a:t>Oyster, phytoplankton community: </a:t>
            </a:r>
            <a:r>
              <a:rPr lang="en-US" b="0" i="0" dirty="0">
                <a:solidFill>
                  <a:srgbClr val="0A0A0A"/>
                </a:solidFill>
                <a:effectLst/>
                <a:latin typeface="Open Sans" panose="020B0606030504020204" pitchFamily="34" charset="0"/>
              </a:rPr>
              <a:t>Tracey Saxby, Integration and Application Network (</a:t>
            </a:r>
            <a:r>
              <a:rPr lang="en-US" b="0" i="0" dirty="0" err="1">
                <a:solidFill>
                  <a:srgbClr val="0A0A0A"/>
                </a:solidFill>
                <a:effectLst/>
                <a:latin typeface="Open Sans" panose="020B0606030504020204" pitchFamily="34" charset="0"/>
              </a:rPr>
              <a:t>ian.umces.edu</a:t>
            </a:r>
            <a:r>
              <a:rPr lang="en-US" b="0" i="0" dirty="0">
                <a:solidFill>
                  <a:srgbClr val="0A0A0A"/>
                </a:solidFill>
                <a:effectLst/>
                <a:latin typeface="Open Sans" panose="020B0606030504020204" pitchFamily="34" charset="0"/>
              </a:rPr>
              <a:t>/media-library)</a:t>
            </a:r>
          </a:p>
          <a:p>
            <a:r>
              <a:rPr lang="en-US" b="0" i="0" dirty="0">
                <a:solidFill>
                  <a:srgbClr val="0A0A0A"/>
                </a:solidFill>
                <a:effectLst/>
                <a:latin typeface="Open Sans" panose="020B0606030504020204" pitchFamily="34" charset="0"/>
              </a:rPr>
              <a:t>Blue crab: Jane Thomas, Integration and Application Network (</a:t>
            </a:r>
            <a:r>
              <a:rPr lang="en-US" b="0" i="0" dirty="0" err="1">
                <a:solidFill>
                  <a:srgbClr val="0A0A0A"/>
                </a:solidFill>
                <a:effectLst/>
                <a:latin typeface="Open Sans" panose="020B0606030504020204" pitchFamily="34" charset="0"/>
              </a:rPr>
              <a:t>ian.umces.edu</a:t>
            </a:r>
            <a:r>
              <a:rPr lang="en-US" b="0" i="0" dirty="0">
                <a:solidFill>
                  <a:srgbClr val="0A0A0A"/>
                </a:solidFill>
                <a:effectLst/>
                <a:latin typeface="Open Sans" panose="020B0606030504020204" pitchFamily="34" charset="0"/>
              </a:rPr>
              <a:t>/media-library)</a:t>
            </a:r>
          </a:p>
          <a:p>
            <a:r>
              <a:rPr lang="en-US" dirty="0"/>
              <a:t>Jelly fish, </a:t>
            </a:r>
            <a:r>
              <a:rPr lang="en-US" dirty="0" err="1"/>
              <a:t>polychaete</a:t>
            </a:r>
            <a:r>
              <a:rPr lang="en-US" dirty="0"/>
              <a:t>: </a:t>
            </a:r>
            <a:r>
              <a:rPr lang="en-US" b="0" i="0" dirty="0">
                <a:solidFill>
                  <a:srgbClr val="0A0A0A"/>
                </a:solidFill>
                <a:effectLst/>
                <a:latin typeface="Open Sans" panose="020B0606030504020204" pitchFamily="34" charset="0"/>
              </a:rPr>
              <a:t>Dieter Tracey, Marine Botany UQ (</a:t>
            </a:r>
            <a:r>
              <a:rPr lang="en-US" b="0" i="0" dirty="0" err="1">
                <a:solidFill>
                  <a:srgbClr val="0A0A0A"/>
                </a:solidFill>
                <a:effectLst/>
                <a:latin typeface="Open Sans" panose="020B0606030504020204" pitchFamily="34" charset="0"/>
              </a:rPr>
              <a:t>ian.umces.edu</a:t>
            </a:r>
            <a:r>
              <a:rPr lang="en-US" b="0" i="0" dirty="0">
                <a:solidFill>
                  <a:srgbClr val="0A0A0A"/>
                </a:solidFill>
                <a:effectLst/>
                <a:latin typeface="Open Sans" panose="020B0606030504020204" pitchFamily="34" charset="0"/>
              </a:rPr>
              <a:t>/media-library)</a:t>
            </a:r>
          </a:p>
          <a:p>
            <a:r>
              <a:rPr lang="en-US" b="0" i="0" dirty="0">
                <a:solidFill>
                  <a:srgbClr val="0A0A0A"/>
                </a:solidFill>
                <a:effectLst/>
                <a:latin typeface="Open Sans" panose="020B0606030504020204" pitchFamily="34" charset="0"/>
              </a:rPr>
              <a:t>Eelgrass: Annie Carew, Integration and Application Network (</a:t>
            </a:r>
            <a:r>
              <a:rPr lang="en-US" b="0" i="0" dirty="0" err="1">
                <a:solidFill>
                  <a:srgbClr val="0A0A0A"/>
                </a:solidFill>
                <a:effectLst/>
                <a:latin typeface="Open Sans" panose="020B0606030504020204" pitchFamily="34" charset="0"/>
              </a:rPr>
              <a:t>ian.umces.edu</a:t>
            </a:r>
            <a:r>
              <a:rPr lang="en-US" b="0" i="0" dirty="0">
                <a:solidFill>
                  <a:srgbClr val="0A0A0A"/>
                </a:solidFill>
                <a:effectLst/>
                <a:latin typeface="Open Sans" panose="020B0606030504020204" pitchFamily="34" charset="0"/>
              </a:rPr>
              <a:t>/media-library)</a:t>
            </a:r>
          </a:p>
          <a:p>
            <a:r>
              <a:rPr lang="en-US" b="0" i="0" dirty="0">
                <a:solidFill>
                  <a:srgbClr val="0A0A0A"/>
                </a:solidFill>
                <a:effectLst/>
                <a:latin typeface="Open Sans" panose="020B0606030504020204" pitchFamily="34" charset="0"/>
              </a:rPr>
              <a:t>Fish: Jane Thomas, Integration and Application Network (</a:t>
            </a:r>
            <a:r>
              <a:rPr lang="en-US" b="0" i="0" dirty="0" err="1">
                <a:solidFill>
                  <a:srgbClr val="0A0A0A"/>
                </a:solidFill>
                <a:effectLst/>
                <a:latin typeface="Open Sans" panose="020B0606030504020204" pitchFamily="34" charset="0"/>
              </a:rPr>
              <a:t>ian.umces.edu</a:t>
            </a:r>
            <a:r>
              <a:rPr lang="en-US" b="0" i="0" dirty="0">
                <a:solidFill>
                  <a:srgbClr val="0A0A0A"/>
                </a:solidFill>
                <a:effectLst/>
                <a:latin typeface="Open Sans" panose="020B0606030504020204" pitchFamily="34" charset="0"/>
              </a:rPr>
              <a:t>/media-library)</a:t>
            </a:r>
            <a:endParaRPr lang="en-US" dirty="0"/>
          </a:p>
        </p:txBody>
      </p:sp>
      <p:sp>
        <p:nvSpPr>
          <p:cNvPr id="4" name="Slide Number Placeholder 3"/>
          <p:cNvSpPr>
            <a:spLocks noGrp="1"/>
          </p:cNvSpPr>
          <p:nvPr>
            <p:ph type="sldNum" sz="quarter" idx="5"/>
          </p:nvPr>
        </p:nvSpPr>
        <p:spPr/>
        <p:txBody>
          <a:bodyPr/>
          <a:lstStyle/>
          <a:p>
            <a:fld id="{22A0A228-88A7-054E-9ABF-B5FFCE63AA6F}" type="slidenum">
              <a:rPr lang="en-US" smtClean="0"/>
              <a:t>5</a:t>
            </a:fld>
            <a:endParaRPr lang="en-US"/>
          </a:p>
        </p:txBody>
      </p:sp>
    </p:spTree>
    <p:extLst>
      <p:ext uri="{BB962C8B-B14F-4D97-AF65-F5344CB8AC3E}">
        <p14:creationId xmlns:p14="http://schemas.microsoft.com/office/powerpoint/2010/main" val="31723123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Suggested Narration</a:t>
            </a:r>
            <a:r>
              <a:rPr lang="en-US" dirty="0"/>
              <a:t>: </a:t>
            </a:r>
          </a:p>
          <a:p>
            <a:endParaRPr lang="en-US" dirty="0"/>
          </a:p>
          <a:p>
            <a:pPr marL="0" lvl="0" indent="0">
              <a:buFont typeface="Arial" panose="020B0604020202020204" pitchFamily="34" charset="0"/>
              <a:buNone/>
            </a:pPr>
            <a:r>
              <a:rPr lang="en-US" dirty="0"/>
              <a:t>-We will focus on the eelgrass, oysters, and blue crabs! </a:t>
            </a:r>
          </a:p>
          <a:p>
            <a:pPr marL="628650" lvl="1" indent="-171450">
              <a:buFont typeface="Arial" panose="020B0604020202020204" pitchFamily="34" charset="0"/>
              <a:buChar char="•"/>
            </a:pPr>
            <a:endParaRPr lang="en-US" dirty="0"/>
          </a:p>
          <a:p>
            <a:r>
              <a:rPr lang="en-US" u="sng" dirty="0"/>
              <a:t>Image Credit</a:t>
            </a:r>
            <a:r>
              <a:rPr lang="en-US" dirty="0"/>
              <a:t>: </a:t>
            </a:r>
          </a:p>
          <a:p>
            <a:r>
              <a:rPr lang="en-US" dirty="0"/>
              <a:t>Oyster, phytoplankton community: </a:t>
            </a:r>
            <a:r>
              <a:rPr lang="en-US" b="0" i="0" dirty="0">
                <a:solidFill>
                  <a:srgbClr val="0A0A0A"/>
                </a:solidFill>
                <a:effectLst/>
                <a:latin typeface="Open Sans" panose="020B0606030504020204" pitchFamily="34" charset="0"/>
              </a:rPr>
              <a:t>Tracey Saxby, Integration and Application Network (</a:t>
            </a:r>
            <a:r>
              <a:rPr lang="en-US" b="0" i="0" dirty="0" err="1">
                <a:solidFill>
                  <a:srgbClr val="0A0A0A"/>
                </a:solidFill>
                <a:effectLst/>
                <a:latin typeface="Open Sans" panose="020B0606030504020204" pitchFamily="34" charset="0"/>
              </a:rPr>
              <a:t>ian.umces.edu</a:t>
            </a:r>
            <a:r>
              <a:rPr lang="en-US" b="0" i="0" dirty="0">
                <a:solidFill>
                  <a:srgbClr val="0A0A0A"/>
                </a:solidFill>
                <a:effectLst/>
                <a:latin typeface="Open Sans" panose="020B0606030504020204" pitchFamily="34" charset="0"/>
              </a:rPr>
              <a:t>/media-library)</a:t>
            </a:r>
          </a:p>
          <a:p>
            <a:r>
              <a:rPr lang="en-US" b="0" i="0" dirty="0">
                <a:solidFill>
                  <a:srgbClr val="0A0A0A"/>
                </a:solidFill>
                <a:effectLst/>
                <a:latin typeface="Open Sans" panose="020B0606030504020204" pitchFamily="34" charset="0"/>
              </a:rPr>
              <a:t>Blue crab: Jane Thomas, Integration and Application Network (</a:t>
            </a:r>
            <a:r>
              <a:rPr lang="en-US" b="0" i="0" dirty="0" err="1">
                <a:solidFill>
                  <a:srgbClr val="0A0A0A"/>
                </a:solidFill>
                <a:effectLst/>
                <a:latin typeface="Open Sans" panose="020B0606030504020204" pitchFamily="34" charset="0"/>
              </a:rPr>
              <a:t>ian.umces.edu</a:t>
            </a:r>
            <a:r>
              <a:rPr lang="en-US" b="0" i="0" dirty="0">
                <a:solidFill>
                  <a:srgbClr val="0A0A0A"/>
                </a:solidFill>
                <a:effectLst/>
                <a:latin typeface="Open Sans" panose="020B0606030504020204" pitchFamily="34" charset="0"/>
              </a:rPr>
              <a:t>/media-library)</a:t>
            </a:r>
          </a:p>
          <a:p>
            <a:r>
              <a:rPr lang="en-US" dirty="0"/>
              <a:t>Jelly fish, </a:t>
            </a:r>
            <a:r>
              <a:rPr lang="en-US" dirty="0" err="1"/>
              <a:t>polychaete</a:t>
            </a:r>
            <a:r>
              <a:rPr lang="en-US" dirty="0"/>
              <a:t>: </a:t>
            </a:r>
            <a:r>
              <a:rPr lang="en-US" b="0" i="0" dirty="0">
                <a:solidFill>
                  <a:srgbClr val="0A0A0A"/>
                </a:solidFill>
                <a:effectLst/>
                <a:latin typeface="Open Sans" panose="020B0606030504020204" pitchFamily="34" charset="0"/>
              </a:rPr>
              <a:t>Dieter Tracey, Marine Botany UQ (</a:t>
            </a:r>
            <a:r>
              <a:rPr lang="en-US" b="0" i="0" dirty="0" err="1">
                <a:solidFill>
                  <a:srgbClr val="0A0A0A"/>
                </a:solidFill>
                <a:effectLst/>
                <a:latin typeface="Open Sans" panose="020B0606030504020204" pitchFamily="34" charset="0"/>
              </a:rPr>
              <a:t>ian.umces.edu</a:t>
            </a:r>
            <a:r>
              <a:rPr lang="en-US" b="0" i="0" dirty="0">
                <a:solidFill>
                  <a:srgbClr val="0A0A0A"/>
                </a:solidFill>
                <a:effectLst/>
                <a:latin typeface="Open Sans" panose="020B0606030504020204" pitchFamily="34" charset="0"/>
              </a:rPr>
              <a:t>/media-library)</a:t>
            </a:r>
          </a:p>
          <a:p>
            <a:r>
              <a:rPr lang="en-US" b="0" i="0" dirty="0">
                <a:solidFill>
                  <a:srgbClr val="0A0A0A"/>
                </a:solidFill>
                <a:effectLst/>
                <a:latin typeface="Open Sans" panose="020B0606030504020204" pitchFamily="34" charset="0"/>
              </a:rPr>
              <a:t>Eelgrass: Annie Carew, Integration and Application Network (</a:t>
            </a:r>
            <a:r>
              <a:rPr lang="en-US" b="0" i="0" dirty="0" err="1">
                <a:solidFill>
                  <a:srgbClr val="0A0A0A"/>
                </a:solidFill>
                <a:effectLst/>
                <a:latin typeface="Open Sans" panose="020B0606030504020204" pitchFamily="34" charset="0"/>
              </a:rPr>
              <a:t>ian.umces.edu</a:t>
            </a:r>
            <a:r>
              <a:rPr lang="en-US" b="0" i="0" dirty="0">
                <a:solidFill>
                  <a:srgbClr val="0A0A0A"/>
                </a:solidFill>
                <a:effectLst/>
                <a:latin typeface="Open Sans" panose="020B0606030504020204" pitchFamily="34" charset="0"/>
              </a:rPr>
              <a:t>/media-library)</a:t>
            </a:r>
          </a:p>
          <a:p>
            <a:r>
              <a:rPr lang="en-US" b="0" i="0" dirty="0">
                <a:solidFill>
                  <a:srgbClr val="0A0A0A"/>
                </a:solidFill>
                <a:effectLst/>
                <a:latin typeface="Open Sans" panose="020B0606030504020204" pitchFamily="34" charset="0"/>
              </a:rPr>
              <a:t>Fish: Jane Thomas, Integration and Application Network (</a:t>
            </a:r>
            <a:r>
              <a:rPr lang="en-US" b="0" i="0" dirty="0" err="1">
                <a:solidFill>
                  <a:srgbClr val="0A0A0A"/>
                </a:solidFill>
                <a:effectLst/>
                <a:latin typeface="Open Sans" panose="020B0606030504020204" pitchFamily="34" charset="0"/>
              </a:rPr>
              <a:t>ian.umces.edu</a:t>
            </a:r>
            <a:r>
              <a:rPr lang="en-US" b="0" i="0" dirty="0">
                <a:solidFill>
                  <a:srgbClr val="0A0A0A"/>
                </a:solidFill>
                <a:effectLst/>
                <a:latin typeface="Open Sans" panose="020B0606030504020204" pitchFamily="34" charset="0"/>
              </a:rPr>
              <a:t>/media-library)</a:t>
            </a:r>
            <a:endParaRPr lang="en-US" dirty="0"/>
          </a:p>
        </p:txBody>
      </p:sp>
      <p:sp>
        <p:nvSpPr>
          <p:cNvPr id="4" name="Slide Number Placeholder 3"/>
          <p:cNvSpPr>
            <a:spLocks noGrp="1"/>
          </p:cNvSpPr>
          <p:nvPr>
            <p:ph type="sldNum" sz="quarter" idx="5"/>
          </p:nvPr>
        </p:nvSpPr>
        <p:spPr/>
        <p:txBody>
          <a:bodyPr/>
          <a:lstStyle/>
          <a:p>
            <a:fld id="{22A0A228-88A7-054E-9ABF-B5FFCE63AA6F}" type="slidenum">
              <a:rPr lang="en-US" smtClean="0"/>
              <a:t>6</a:t>
            </a:fld>
            <a:endParaRPr lang="en-US"/>
          </a:p>
        </p:txBody>
      </p:sp>
    </p:spTree>
    <p:extLst>
      <p:ext uri="{BB962C8B-B14F-4D97-AF65-F5344CB8AC3E}">
        <p14:creationId xmlns:p14="http://schemas.microsoft.com/office/powerpoint/2010/main" val="2096419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Suggested Narration</a:t>
            </a:r>
            <a:r>
              <a:rPr lang="en-US" dirty="0"/>
              <a:t>: </a:t>
            </a:r>
          </a:p>
          <a:p>
            <a:endParaRPr lang="en-US" dirty="0"/>
          </a:p>
          <a:p>
            <a:r>
              <a:rPr lang="en-US" dirty="0"/>
              <a:t>-Starting with eelgrass…</a:t>
            </a:r>
          </a:p>
          <a:p>
            <a:pPr marL="0" lvl="0" indent="0">
              <a:buFont typeface="Arial" panose="020B0604020202020204" pitchFamily="34" charset="0"/>
              <a:buNone/>
            </a:pPr>
            <a:r>
              <a:rPr lang="en-US" dirty="0"/>
              <a:t>-Eelgrass is a plant found in the Chesapeake Bay. </a:t>
            </a:r>
          </a:p>
          <a:p>
            <a:pPr marL="0" lvl="0" indent="0">
              <a:buFont typeface="Arial" panose="020B0604020202020204" pitchFamily="34" charset="0"/>
              <a:buNone/>
            </a:pPr>
            <a:r>
              <a:rPr lang="en-US" dirty="0"/>
              <a:t>-Like other plants, they get their energy from the sun</a:t>
            </a:r>
          </a:p>
          <a:p>
            <a:pPr marL="0" lvl="0" indent="0">
              <a:buFont typeface="Arial" panose="020B0604020202020204" pitchFamily="34" charset="0"/>
              <a:buNone/>
            </a:pPr>
            <a:r>
              <a:rPr lang="en-US" dirty="0"/>
              <a:t>-They will grow in meadows, just like grasses on land (just like grass on the playground)</a:t>
            </a:r>
          </a:p>
          <a:p>
            <a:pPr marL="0" lvl="0" indent="0">
              <a:buFont typeface="Arial" panose="020B0604020202020204" pitchFamily="34" charset="0"/>
              <a:buNone/>
            </a:pPr>
            <a:r>
              <a:rPr lang="en-US" dirty="0"/>
              <a:t>-They are important habitat for many animals in the Bay, including blue crabs</a:t>
            </a:r>
          </a:p>
          <a:p>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u="sng" dirty="0"/>
              <a:t>Image Credit: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212124"/>
                </a:solidFill>
                <a:effectLst/>
                <a:latin typeface="Proxima Nova"/>
              </a:rPr>
              <a:t>Eelgrass: Sofia </a:t>
            </a:r>
            <a:r>
              <a:rPr lang="en-US" b="0" i="0" dirty="0" err="1">
                <a:solidFill>
                  <a:srgbClr val="212124"/>
                </a:solidFill>
                <a:effectLst/>
                <a:latin typeface="Proxima Nova"/>
              </a:rPr>
              <a:t>Sadogurska</a:t>
            </a:r>
            <a:r>
              <a:rPr lang="en-US" b="0" i="0" dirty="0">
                <a:solidFill>
                  <a:srgbClr val="212124"/>
                </a:solidFill>
                <a:effectLst/>
                <a:latin typeface="Proxima Nova"/>
              </a:rPr>
              <a:t>, Creative Commons 4.0 2020</a:t>
            </a:r>
            <a:endParaRPr lang="en-US" u="sng" dirty="0"/>
          </a:p>
          <a:p>
            <a:endParaRPr lang="en-US" dirty="0"/>
          </a:p>
        </p:txBody>
      </p:sp>
      <p:sp>
        <p:nvSpPr>
          <p:cNvPr id="4" name="Slide Number Placeholder 3"/>
          <p:cNvSpPr>
            <a:spLocks noGrp="1"/>
          </p:cNvSpPr>
          <p:nvPr>
            <p:ph type="sldNum" sz="quarter" idx="5"/>
          </p:nvPr>
        </p:nvSpPr>
        <p:spPr/>
        <p:txBody>
          <a:bodyPr/>
          <a:lstStyle/>
          <a:p>
            <a:fld id="{22A0A228-88A7-054E-9ABF-B5FFCE63AA6F}" type="slidenum">
              <a:rPr lang="en-US" smtClean="0"/>
              <a:t>7</a:t>
            </a:fld>
            <a:endParaRPr lang="en-US"/>
          </a:p>
        </p:txBody>
      </p:sp>
    </p:spTree>
    <p:extLst>
      <p:ext uri="{BB962C8B-B14F-4D97-AF65-F5344CB8AC3E}">
        <p14:creationId xmlns:p14="http://schemas.microsoft.com/office/powerpoint/2010/main" val="7473760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Suggested Narration</a:t>
            </a:r>
            <a:r>
              <a:rPr lang="en-US" dirty="0"/>
              <a:t>: </a:t>
            </a:r>
          </a:p>
          <a:p>
            <a:endParaRPr lang="en-US" dirty="0"/>
          </a:p>
          <a:p>
            <a:pPr marL="0" lvl="0" indent="0">
              <a:buFont typeface="Arial" panose="020B0604020202020204" pitchFamily="34" charset="0"/>
              <a:buNone/>
            </a:pPr>
            <a:r>
              <a:rPr lang="en-US" dirty="0"/>
              <a:t>-Next up is oysters! </a:t>
            </a:r>
          </a:p>
          <a:p>
            <a:pPr marL="0" lvl="0" indent="0">
              <a:buFont typeface="Arial" panose="020B0604020202020204" pitchFamily="34" charset="0"/>
              <a:buNone/>
            </a:pPr>
            <a:r>
              <a:rPr lang="en-US" dirty="0"/>
              <a:t>-Oysters are a type of invertebrate. As we talked about earlier, invertebrates are animals that don’t have bones</a:t>
            </a:r>
          </a:p>
          <a:p>
            <a:pPr marL="0" lvl="0" indent="0">
              <a:buFont typeface="Arial" panose="020B0604020202020204" pitchFamily="34" charset="0"/>
              <a:buNone/>
            </a:pPr>
            <a:r>
              <a:rPr lang="en-US" dirty="0"/>
              <a:t>-Oysters attach to each other and grow in clumps like you see in the photo </a:t>
            </a:r>
          </a:p>
          <a:p>
            <a:pPr marL="628650" lvl="1" indent="-171450">
              <a:buFont typeface="Arial" panose="020B0604020202020204" pitchFamily="34" charset="0"/>
              <a:buChar char="•"/>
            </a:pPr>
            <a:r>
              <a:rPr lang="en-US" dirty="0"/>
              <a:t>Groups of oysters living together are called </a:t>
            </a:r>
            <a:r>
              <a:rPr lang="en-US" b="1" dirty="0"/>
              <a:t>oyster reefs </a:t>
            </a:r>
          </a:p>
          <a:p>
            <a:pPr marL="0" lvl="0" indent="0">
              <a:buFont typeface="Arial" panose="020B0604020202020204" pitchFamily="34" charset="0"/>
              <a:buNone/>
            </a:pPr>
            <a:r>
              <a:rPr lang="en-US" dirty="0"/>
              <a:t>-Oysters do many things in the Chesapeake Bay</a:t>
            </a:r>
          </a:p>
          <a:p>
            <a:pPr marL="628650" lvl="1" indent="-171450">
              <a:buFont typeface="Arial" panose="020B0604020202020204" pitchFamily="34" charset="0"/>
              <a:buChar char="•"/>
            </a:pPr>
            <a:r>
              <a:rPr lang="en-US" dirty="0"/>
              <a:t>Help keep the bay clean by filtering water</a:t>
            </a:r>
          </a:p>
          <a:p>
            <a:pPr marL="628650" lvl="1" indent="-171450">
              <a:buFont typeface="Arial" panose="020B0604020202020204" pitchFamily="34" charset="0"/>
              <a:buChar char="•"/>
            </a:pPr>
            <a:r>
              <a:rPr lang="en-US" dirty="0"/>
              <a:t>Help protect the shore and beaches by slowing down waves</a:t>
            </a:r>
          </a:p>
          <a:p>
            <a:pPr marL="628650" lvl="1" indent="-171450">
              <a:buFont typeface="Arial" panose="020B0604020202020204" pitchFamily="34" charset="0"/>
              <a:buChar char="•"/>
            </a:pPr>
            <a:r>
              <a:rPr lang="en-US" dirty="0"/>
              <a:t>They are important food sources for many animals – including humans</a:t>
            </a:r>
          </a:p>
          <a:p>
            <a:pPr marL="628650" lvl="1" indent="-171450">
              <a:buFont typeface="Arial" panose="020B0604020202020204" pitchFamily="34" charset="0"/>
              <a:buChar char="•"/>
            </a:pPr>
            <a:r>
              <a:rPr lang="en-US" dirty="0"/>
              <a:t>And they create habitat by growing in clumps – you can see there are lots of spaces for other animals to hide between them </a:t>
            </a:r>
          </a:p>
          <a:p>
            <a:pPr marL="628650" lvl="1" indent="-171450">
              <a:buFont typeface="Arial" panose="020B0604020202020204" pitchFamily="34" charset="0"/>
              <a:buChar char="•"/>
            </a:pPr>
            <a:r>
              <a:rPr lang="en-US" dirty="0"/>
              <a:t>Blue crabs will use oyster reefs as adults to look for things to eat  </a:t>
            </a:r>
          </a:p>
          <a:p>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u="sng" dirty="0"/>
              <a:t>Image Credit: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212124"/>
                </a:solidFill>
                <a:effectLst/>
                <a:latin typeface="Proxima Nova"/>
              </a:rPr>
              <a:t>Oyster cluster: Alex Marquardt</a:t>
            </a:r>
            <a:endParaRPr lang="en-US" u="sng" dirty="0"/>
          </a:p>
          <a:p>
            <a:endParaRPr lang="en-US" dirty="0"/>
          </a:p>
        </p:txBody>
      </p:sp>
      <p:sp>
        <p:nvSpPr>
          <p:cNvPr id="4" name="Slide Number Placeholder 3"/>
          <p:cNvSpPr>
            <a:spLocks noGrp="1"/>
          </p:cNvSpPr>
          <p:nvPr>
            <p:ph type="sldNum" sz="quarter" idx="5"/>
          </p:nvPr>
        </p:nvSpPr>
        <p:spPr/>
        <p:txBody>
          <a:bodyPr/>
          <a:lstStyle/>
          <a:p>
            <a:fld id="{22A0A228-88A7-054E-9ABF-B5FFCE63AA6F}" type="slidenum">
              <a:rPr lang="en-US" smtClean="0"/>
              <a:t>8</a:t>
            </a:fld>
            <a:endParaRPr lang="en-US"/>
          </a:p>
        </p:txBody>
      </p:sp>
    </p:spTree>
    <p:extLst>
      <p:ext uri="{BB962C8B-B14F-4D97-AF65-F5344CB8AC3E}">
        <p14:creationId xmlns:p14="http://schemas.microsoft.com/office/powerpoint/2010/main" val="42596384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Suggested Narration</a:t>
            </a:r>
            <a:r>
              <a:rPr lang="en-US" dirty="0"/>
              <a:t>: </a:t>
            </a:r>
          </a:p>
          <a:p>
            <a:endParaRPr lang="en-US" dirty="0"/>
          </a:p>
          <a:p>
            <a:pPr marL="0" lvl="0" indent="0">
              <a:buFont typeface="Arial" panose="020B0604020202020204" pitchFamily="34" charset="0"/>
              <a:buNone/>
            </a:pPr>
            <a:r>
              <a:rPr lang="en-US" dirty="0"/>
              <a:t>-Last is the blue crab!</a:t>
            </a:r>
          </a:p>
          <a:p>
            <a:pPr marL="0" lvl="0" indent="0">
              <a:buFont typeface="Arial" panose="020B0604020202020204" pitchFamily="34" charset="0"/>
              <a:buNone/>
            </a:pPr>
            <a:r>
              <a:rPr lang="en-US" dirty="0"/>
              <a:t>-Blue crabs are also invertebrates in the Chesapeake Bay</a:t>
            </a:r>
          </a:p>
          <a:p>
            <a:pPr marL="0" lvl="0" indent="0">
              <a:buFont typeface="Arial" panose="020B0604020202020204" pitchFamily="34" charset="0"/>
              <a:buNone/>
            </a:pPr>
            <a:r>
              <a:rPr lang="en-US" dirty="0"/>
              <a:t>-To grow, crabs have to shed their shell. This action is called molting. </a:t>
            </a:r>
          </a:p>
          <a:p>
            <a:pPr marL="0" lvl="0" indent="0">
              <a:buFont typeface="Arial" panose="020B0604020202020204" pitchFamily="34" charset="0"/>
              <a:buNone/>
            </a:pPr>
            <a:r>
              <a:rPr lang="en-US" dirty="0"/>
              <a:t>-They are important predators in the Bay and eat many kinds of animals </a:t>
            </a:r>
          </a:p>
          <a:p>
            <a:pPr marL="0" lvl="0" indent="0">
              <a:buFont typeface="Arial" panose="020B0604020202020204" pitchFamily="34" charset="0"/>
              <a:buNone/>
            </a:pPr>
            <a:r>
              <a:rPr lang="en-US" dirty="0"/>
              <a:t>-Humans fish for blue crabs to eat them</a:t>
            </a:r>
          </a:p>
          <a:p>
            <a:pPr marL="0" lvl="0" indent="0">
              <a:buFont typeface="Arial" panose="020B0604020202020204" pitchFamily="34" charset="0"/>
              <a:buNone/>
            </a:pPr>
            <a:endParaRPr lang="en-US" dirty="0"/>
          </a:p>
          <a:p>
            <a:r>
              <a:rPr lang="en-US" dirty="0"/>
              <a:t>[next slide]</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u="sng" dirty="0"/>
              <a:t>Image Credit: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212124"/>
                </a:solidFill>
                <a:effectLst/>
                <a:latin typeface="Proxima Nova"/>
              </a:rPr>
              <a:t>Blue crab: Aileen Devlin, Virginia Sea Grant</a:t>
            </a:r>
            <a:endParaRPr lang="en-US" u="sng" dirty="0"/>
          </a:p>
          <a:p>
            <a:endParaRPr lang="en-US" dirty="0"/>
          </a:p>
        </p:txBody>
      </p:sp>
      <p:sp>
        <p:nvSpPr>
          <p:cNvPr id="4" name="Slide Number Placeholder 3"/>
          <p:cNvSpPr>
            <a:spLocks noGrp="1"/>
          </p:cNvSpPr>
          <p:nvPr>
            <p:ph type="sldNum" sz="quarter" idx="5"/>
          </p:nvPr>
        </p:nvSpPr>
        <p:spPr/>
        <p:txBody>
          <a:bodyPr/>
          <a:lstStyle/>
          <a:p>
            <a:fld id="{22A0A228-88A7-054E-9ABF-B5FFCE63AA6F}" type="slidenum">
              <a:rPr lang="en-US" smtClean="0"/>
              <a:t>9</a:t>
            </a:fld>
            <a:endParaRPr lang="en-US"/>
          </a:p>
        </p:txBody>
      </p:sp>
    </p:spTree>
    <p:extLst>
      <p:ext uri="{BB962C8B-B14F-4D97-AF65-F5344CB8AC3E}">
        <p14:creationId xmlns:p14="http://schemas.microsoft.com/office/powerpoint/2010/main" val="13662189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Suggested Narration</a:t>
            </a:r>
            <a:r>
              <a:rPr lang="en-US" dirty="0"/>
              <a:t>: </a:t>
            </a:r>
          </a:p>
          <a:p>
            <a:endParaRPr lang="en-US" dirty="0"/>
          </a:p>
          <a:p>
            <a:pPr marL="0" lvl="0" indent="0">
              <a:buFont typeface="Arial" panose="020B0604020202020204" pitchFamily="34" charset="0"/>
              <a:buNone/>
            </a:pPr>
            <a:r>
              <a:rPr lang="en-US" dirty="0"/>
              <a:t>-Female blue crabs carry eggs on the underside </a:t>
            </a:r>
          </a:p>
          <a:p>
            <a:pPr marL="0" lvl="0" indent="0">
              <a:buFont typeface="Arial" panose="020B0604020202020204" pitchFamily="34" charset="0"/>
              <a:buNone/>
            </a:pPr>
            <a:r>
              <a:rPr lang="en-US" dirty="0"/>
              <a:t>-Kind of looks like a big orange sponge doesn’t it? </a:t>
            </a:r>
          </a:p>
          <a:p>
            <a:endParaRPr lang="en-US" dirty="0"/>
          </a:p>
          <a:p>
            <a:r>
              <a:rPr lang="en-US" dirty="0"/>
              <a:t>-Our class activity will explore the life cycle of eelgrass, oysters, and blue crabs </a:t>
            </a:r>
          </a:p>
          <a:p>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u="sng" dirty="0"/>
              <a:t>Image Credit: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212124"/>
                </a:solidFill>
                <a:effectLst/>
                <a:latin typeface="Proxima Nova"/>
              </a:rPr>
              <a:t>Blue crab: Aileen Devlin, Virginia Sea Grant</a:t>
            </a:r>
            <a:endParaRPr lang="en-US" u="sng" dirty="0"/>
          </a:p>
          <a:p>
            <a:endParaRPr lang="en-US" dirty="0"/>
          </a:p>
        </p:txBody>
      </p:sp>
      <p:sp>
        <p:nvSpPr>
          <p:cNvPr id="4" name="Slide Number Placeholder 3"/>
          <p:cNvSpPr>
            <a:spLocks noGrp="1"/>
          </p:cNvSpPr>
          <p:nvPr>
            <p:ph type="sldNum" sz="quarter" idx="5"/>
          </p:nvPr>
        </p:nvSpPr>
        <p:spPr/>
        <p:txBody>
          <a:bodyPr/>
          <a:lstStyle/>
          <a:p>
            <a:fld id="{22A0A228-88A7-054E-9ABF-B5FFCE63AA6F}" type="slidenum">
              <a:rPr lang="en-US" smtClean="0"/>
              <a:t>10</a:t>
            </a:fld>
            <a:endParaRPr lang="en-US"/>
          </a:p>
        </p:txBody>
      </p:sp>
    </p:spTree>
    <p:extLst>
      <p:ext uri="{BB962C8B-B14F-4D97-AF65-F5344CB8AC3E}">
        <p14:creationId xmlns:p14="http://schemas.microsoft.com/office/powerpoint/2010/main" val="5247734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Teacher may choose to have students work independently or in groups of 3. </a:t>
            </a:r>
          </a:p>
          <a:p>
            <a:endParaRPr lang="en-US" dirty="0"/>
          </a:p>
          <a:p>
            <a:r>
              <a:rPr lang="en-US" dirty="0"/>
              <a:t>Provide eat group (or student) with </a:t>
            </a:r>
            <a:r>
              <a:rPr lang="en-US" sz="1800" dirty="0">
                <a:effectLst/>
                <a:latin typeface="Calibri" panose="020F0502020204030204" pitchFamily="34" charset="0"/>
                <a:ea typeface="SimSun" panose="02010600030101010101" pitchFamily="2" charset="-122"/>
              </a:rPr>
              <a:t>a set of life cycle stories (eelgrass, oyster, and blue crab),</a:t>
            </a:r>
            <a:r>
              <a:rPr lang="en-US" dirty="0"/>
              <a:t> three blank life cycle worksheets, a set of life cycle stage sheets. Life stage sheets should be cut in half by the teacher, but students can cut out the individual stages.  </a:t>
            </a:r>
          </a:p>
          <a:p>
            <a:endParaRPr lang="en-US" dirty="0"/>
          </a:p>
          <a:p>
            <a:r>
              <a:rPr lang="en-US" dirty="0"/>
              <a:t>Groups will use the readings to build the life cycles and learn new vocabulary. </a:t>
            </a:r>
          </a:p>
          <a:p>
            <a:endParaRPr lang="en-US" dirty="0"/>
          </a:p>
          <a:p>
            <a:endParaRPr lang="en-US" dirty="0"/>
          </a:p>
          <a:p>
            <a:r>
              <a:rPr lang="en-US" u="sng" dirty="0"/>
              <a:t>Image credit:</a:t>
            </a:r>
            <a:endParaRPr lang="en-US" b="0" u="none" dirty="0"/>
          </a:p>
          <a:p>
            <a:r>
              <a:rPr lang="en-US" b="0" u="none" dirty="0"/>
              <a:t>Book graphic: Boca Tutor 2016</a:t>
            </a:r>
            <a:endParaRPr lang="en-US" u="sng" dirty="0"/>
          </a:p>
        </p:txBody>
      </p:sp>
      <p:sp>
        <p:nvSpPr>
          <p:cNvPr id="4" name="Slide Number Placeholder 3"/>
          <p:cNvSpPr>
            <a:spLocks noGrp="1"/>
          </p:cNvSpPr>
          <p:nvPr>
            <p:ph type="sldNum" sz="quarter" idx="5"/>
          </p:nvPr>
        </p:nvSpPr>
        <p:spPr/>
        <p:txBody>
          <a:bodyPr/>
          <a:lstStyle/>
          <a:p>
            <a:fld id="{22A0A228-88A7-054E-9ABF-B5FFCE63AA6F}" type="slidenum">
              <a:rPr lang="en-US" smtClean="0"/>
              <a:t>11</a:t>
            </a:fld>
            <a:endParaRPr lang="en-US"/>
          </a:p>
        </p:txBody>
      </p:sp>
    </p:spTree>
    <p:extLst>
      <p:ext uri="{BB962C8B-B14F-4D97-AF65-F5344CB8AC3E}">
        <p14:creationId xmlns:p14="http://schemas.microsoft.com/office/powerpoint/2010/main" val="35049037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spcBef>
                <a:spcPts val="600"/>
              </a:spcBef>
              <a:spcAft>
                <a:spcPts val="0"/>
              </a:spcAft>
              <a:buFont typeface="Symbol" pitchFamily="2" charset="2"/>
              <a:buNone/>
            </a:pPr>
            <a:r>
              <a:rPr lang="en-US" sz="1100" b="1" u="sng" dirty="0">
                <a:effectLst/>
                <a:latin typeface="Calibri" panose="020F0502020204030204" pitchFamily="34" charset="0"/>
                <a:ea typeface="SimSun" panose="02010600030101010101" pitchFamily="2" charset="-122"/>
                <a:cs typeface="Times New Roman" panose="02020603050405020304" pitchFamily="18" charset="0"/>
              </a:rPr>
              <a:t>Key to discussion questions: </a:t>
            </a:r>
          </a:p>
          <a:p>
            <a:pPr marL="342900" marR="0" lvl="0" indent="-342900">
              <a:spcBef>
                <a:spcPts val="600"/>
              </a:spcBef>
              <a:spcAft>
                <a:spcPts val="0"/>
              </a:spcAft>
              <a:buFont typeface="Symbol" pitchFamily="2" charset="2"/>
              <a:buChar char=""/>
            </a:pPr>
            <a:r>
              <a:rPr lang="en-US" sz="1100" dirty="0">
                <a:effectLst/>
                <a:latin typeface="Calibri" panose="020F0502020204030204" pitchFamily="34" charset="0"/>
                <a:ea typeface="SimSun" panose="02010600030101010101" pitchFamily="2" charset="-122"/>
                <a:cs typeface="Times New Roman" panose="02020603050405020304" pitchFamily="18" charset="0"/>
              </a:rPr>
              <a:t>How does eelgrass gain energy? Does that change through the life cycle? </a:t>
            </a:r>
            <a:endParaRPr lang="en-US" sz="1200" dirty="0">
              <a:effectLst/>
              <a:latin typeface="Times New Roman" panose="02020603050405020304" pitchFamily="18" charset="0"/>
              <a:ea typeface="SimSun" panose="02010600030101010101" pitchFamily="2" charset="-122"/>
              <a:cs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1100" i="1" dirty="0">
                <a:effectLst/>
                <a:latin typeface="Calibri" panose="020F0502020204030204" pitchFamily="34" charset="0"/>
                <a:ea typeface="SimSun" panose="02010600030101010101" pitchFamily="2" charset="-122"/>
                <a:cs typeface="Times New Roman" panose="02020603050405020304" pitchFamily="18" charset="0"/>
              </a:rPr>
              <a:t>Answer: Eelgrass uses photosynthesis throughout the life cycle to gain energy from sunlight</a:t>
            </a:r>
            <a:endParaRPr lang="en-US" sz="1200" dirty="0">
              <a:effectLst/>
              <a:latin typeface="Times New Roman" panose="02020603050405020304" pitchFamily="18" charset="0"/>
              <a:ea typeface="SimSun" panose="02010600030101010101" pitchFamily="2" charset="-122"/>
              <a:cs typeface="Times New Roman" panose="02020603050405020304" pitchFamily="18" charset="0"/>
            </a:endParaRPr>
          </a:p>
          <a:p>
            <a:pPr marL="342900" marR="0" lvl="0" indent="-342900">
              <a:spcBef>
                <a:spcPts val="0"/>
              </a:spcBef>
              <a:spcAft>
                <a:spcPts val="0"/>
              </a:spcAft>
              <a:buFont typeface="Symbol" pitchFamily="2" charset="2"/>
              <a:buChar char=""/>
            </a:pPr>
            <a:r>
              <a:rPr lang="en-US" sz="1100" dirty="0">
                <a:effectLst/>
                <a:latin typeface="Calibri" panose="020F0502020204030204" pitchFamily="34" charset="0"/>
                <a:ea typeface="SimSun" panose="02010600030101010101" pitchFamily="2" charset="-122"/>
                <a:cs typeface="Times New Roman" panose="02020603050405020304" pitchFamily="18" charset="0"/>
              </a:rPr>
              <a:t>How do oysters gain energy? Does what they eat change over their life cycle?</a:t>
            </a:r>
            <a:endParaRPr lang="en-US" sz="1200" dirty="0">
              <a:effectLst/>
              <a:latin typeface="Times New Roman" panose="02020603050405020304" pitchFamily="18" charset="0"/>
              <a:ea typeface="SimSun" panose="02010600030101010101" pitchFamily="2" charset="-122"/>
              <a:cs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1100" i="1" dirty="0">
                <a:effectLst/>
                <a:latin typeface="Calibri" panose="020F0502020204030204" pitchFamily="34" charset="0"/>
                <a:ea typeface="SimSun" panose="02010600030101010101" pitchFamily="2" charset="-122"/>
                <a:cs typeface="Times New Roman" panose="02020603050405020304" pitchFamily="18" charset="0"/>
              </a:rPr>
              <a:t>Answer: Oysters gain energy by filtering and consuming algae. They eat algae throughout the life cycle. </a:t>
            </a:r>
            <a:r>
              <a:rPr lang="en-US" sz="1100" dirty="0">
                <a:effectLst/>
                <a:latin typeface="Calibri" panose="020F0502020204030204" pitchFamily="34" charset="0"/>
                <a:ea typeface="SimSun" panose="02010600030101010101" pitchFamily="2" charset="-122"/>
                <a:cs typeface="Times New Roman" panose="02020603050405020304" pitchFamily="18" charset="0"/>
              </a:rPr>
              <a:t> </a:t>
            </a:r>
            <a:endParaRPr lang="en-US" sz="1200" dirty="0">
              <a:effectLst/>
              <a:latin typeface="Times New Roman" panose="02020603050405020304" pitchFamily="18" charset="0"/>
              <a:ea typeface="SimSun" panose="02010600030101010101" pitchFamily="2" charset="-122"/>
              <a:cs typeface="Times New Roman" panose="02020603050405020304" pitchFamily="18" charset="0"/>
            </a:endParaRPr>
          </a:p>
          <a:p>
            <a:pPr marL="342900" marR="0" lvl="0" indent="-342900">
              <a:spcBef>
                <a:spcPts val="0"/>
              </a:spcBef>
              <a:spcAft>
                <a:spcPts val="0"/>
              </a:spcAft>
              <a:buFont typeface="Symbol" pitchFamily="2" charset="2"/>
              <a:buChar char=""/>
            </a:pPr>
            <a:r>
              <a:rPr lang="en-US" sz="1100" dirty="0">
                <a:effectLst/>
                <a:latin typeface="Calibri" panose="020F0502020204030204" pitchFamily="34" charset="0"/>
                <a:ea typeface="SimSun" panose="02010600030101010101" pitchFamily="2" charset="-122"/>
                <a:cs typeface="Times New Roman" panose="02020603050405020304" pitchFamily="18" charset="0"/>
              </a:rPr>
              <a:t>How do blue crabs gain energy? Does what they eat change over their lifetime? </a:t>
            </a:r>
            <a:endParaRPr lang="en-US" sz="1200" dirty="0">
              <a:effectLst/>
              <a:latin typeface="Times New Roman" panose="02020603050405020304" pitchFamily="18" charset="0"/>
              <a:ea typeface="SimSun" panose="02010600030101010101" pitchFamily="2" charset="-122"/>
              <a:cs typeface="Times New Roman" panose="02020603050405020304" pitchFamily="18" charset="0"/>
            </a:endParaRPr>
          </a:p>
          <a:p>
            <a:pPr marL="742950" marR="0" lvl="1" indent="-285750">
              <a:spcBef>
                <a:spcPts val="0"/>
              </a:spcBef>
              <a:spcAft>
                <a:spcPts val="600"/>
              </a:spcAft>
              <a:buFont typeface="Courier New" panose="02070309020205020404" pitchFamily="49" charset="0"/>
              <a:buChar char="o"/>
            </a:pPr>
            <a:r>
              <a:rPr lang="en-US" sz="1100" i="1" dirty="0">
                <a:effectLst/>
                <a:latin typeface="Calibri" panose="020F0502020204030204" pitchFamily="34" charset="0"/>
                <a:ea typeface="SimSun" panose="02010600030101010101" pitchFamily="2" charset="-122"/>
                <a:cs typeface="Times New Roman" panose="02020603050405020304" pitchFamily="18" charset="0"/>
              </a:rPr>
              <a:t>Answer: Blue crabs gain energy by eating a variety of food items. During the larval stage, they will eat algae. When they grow to young or adult crabs, they transition to eating plants and other animals, such as fish, clams, oysters, and more. </a:t>
            </a:r>
            <a:endParaRPr lang="en-US" sz="1200" dirty="0">
              <a:effectLst/>
              <a:latin typeface="Times New Roman" panose="02020603050405020304" pitchFamily="18" charset="0"/>
              <a:ea typeface="SimSun" panose="02010600030101010101" pitchFamily="2" charset="-122"/>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22A0A228-88A7-054E-9ABF-B5FFCE63AA6F}" type="slidenum">
              <a:rPr lang="en-US" smtClean="0"/>
              <a:t>12</a:t>
            </a:fld>
            <a:endParaRPr lang="en-US"/>
          </a:p>
        </p:txBody>
      </p:sp>
    </p:spTree>
    <p:extLst>
      <p:ext uri="{BB962C8B-B14F-4D97-AF65-F5344CB8AC3E}">
        <p14:creationId xmlns:p14="http://schemas.microsoft.com/office/powerpoint/2010/main" val="32320646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spcBef>
                <a:spcPts val="600"/>
              </a:spcBef>
              <a:spcAft>
                <a:spcPts val="0"/>
              </a:spcAft>
              <a:buFont typeface="Symbol" pitchFamily="2" charset="2"/>
              <a:buNone/>
            </a:pPr>
            <a:r>
              <a:rPr lang="en-US" sz="1100" b="1" u="sng" dirty="0">
                <a:effectLst/>
                <a:latin typeface="Calibri" panose="020F0502020204030204" pitchFamily="34" charset="0"/>
                <a:ea typeface="SimSun" panose="02010600030101010101" pitchFamily="2" charset="-122"/>
                <a:cs typeface="Times New Roman" panose="02020603050405020304" pitchFamily="18" charset="0"/>
              </a:rPr>
              <a:t>Key to discussion questions: </a:t>
            </a:r>
          </a:p>
          <a:p>
            <a:pPr marL="342900" marR="0" lvl="0" indent="-342900">
              <a:spcBef>
                <a:spcPts val="600"/>
              </a:spcBef>
              <a:spcAft>
                <a:spcPts val="0"/>
              </a:spcAft>
              <a:buFont typeface="Symbol" pitchFamily="2" charset="2"/>
              <a:buChar char=""/>
            </a:pPr>
            <a:r>
              <a:rPr lang="en-US" sz="1100" dirty="0">
                <a:effectLst/>
                <a:latin typeface="Calibri" panose="020F0502020204030204" pitchFamily="34" charset="0"/>
                <a:ea typeface="SimSun" panose="02010600030101010101" pitchFamily="2" charset="-122"/>
                <a:cs typeface="Times New Roman" panose="02020603050405020304" pitchFamily="18" charset="0"/>
              </a:rPr>
              <a:t>If we were to make a general life cycle, what would it look like? </a:t>
            </a:r>
            <a:endParaRPr lang="en-US" sz="1200" dirty="0">
              <a:effectLst/>
              <a:latin typeface="Times New Roman" panose="02020603050405020304" pitchFamily="18" charset="0"/>
              <a:ea typeface="SimSun" panose="02010600030101010101" pitchFamily="2" charset="-122"/>
              <a:cs typeface="Times New Roman" panose="02020603050405020304" pitchFamily="18" charset="0"/>
            </a:endParaRPr>
          </a:p>
          <a:p>
            <a:pPr marL="742950" marR="0" lvl="1" indent="-285750">
              <a:spcBef>
                <a:spcPts val="0"/>
              </a:spcBef>
              <a:spcAft>
                <a:spcPts val="600"/>
              </a:spcAft>
              <a:buFont typeface="Courier New" panose="02070309020205020404" pitchFamily="49" charset="0"/>
              <a:buChar char="o"/>
            </a:pPr>
            <a:r>
              <a:rPr lang="en-US" sz="1100" i="1" dirty="0">
                <a:effectLst/>
                <a:latin typeface="Calibri" panose="020F0502020204030204" pitchFamily="34" charset="0"/>
                <a:ea typeface="SimSun" panose="02010600030101010101" pitchFamily="2" charset="-122"/>
                <a:cs typeface="Times New Roman" panose="02020603050405020304" pitchFamily="18" charset="0"/>
              </a:rPr>
              <a:t>Answer: Teacher should walk students through creating a ‘model life cycle’ with stages for birth, growth, and reproduction. Death may happen at any time in the life cycle. Example below, but teachers may modify. </a:t>
            </a:r>
            <a:endParaRPr lang="en-US" sz="1200" dirty="0">
              <a:effectLst/>
              <a:latin typeface="Times New Roman" panose="02020603050405020304" pitchFamily="18" charset="0"/>
              <a:ea typeface="SimSun" panose="02010600030101010101" pitchFamily="2" charset="-122"/>
              <a:cs typeface="Times New Roman" panose="02020603050405020304" pitchFamily="18" charset="0"/>
            </a:endParaRPr>
          </a:p>
          <a:p>
            <a:pPr marL="0" marR="0" lvl="0" indent="0">
              <a:spcBef>
                <a:spcPts val="600"/>
              </a:spcBef>
              <a:spcAft>
                <a:spcPts val="0"/>
              </a:spcAft>
              <a:buFont typeface="Symbol" pitchFamily="2" charset="2"/>
              <a:buNone/>
            </a:pPr>
            <a:endParaRPr lang="en-US" sz="1100" b="1" u="sng" dirty="0">
              <a:effectLst/>
              <a:latin typeface="Calibri" panose="020F0502020204030204" pitchFamily="34" charset="0"/>
              <a:ea typeface="SimSun" panose="02010600030101010101" pitchFamily="2" charset="-122"/>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22A0A228-88A7-054E-9ABF-B5FFCE63AA6F}" type="slidenum">
              <a:rPr lang="en-US" smtClean="0"/>
              <a:t>13</a:t>
            </a:fld>
            <a:endParaRPr lang="en-US"/>
          </a:p>
        </p:txBody>
      </p:sp>
    </p:spTree>
    <p:extLst>
      <p:ext uri="{BB962C8B-B14F-4D97-AF65-F5344CB8AC3E}">
        <p14:creationId xmlns:p14="http://schemas.microsoft.com/office/powerpoint/2010/main" val="11905369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none" dirty="0"/>
              <a:t>Walk the class through creating a “model life cycle” with stages for birth, growth, and reproduction. Death may happen at any point in life cycle.  Teachers may modify as needed</a:t>
            </a:r>
          </a:p>
          <a:p>
            <a:endParaRPr lang="en-US" dirty="0"/>
          </a:p>
          <a:p>
            <a:endParaRPr lang="en-US" dirty="0"/>
          </a:p>
          <a:p>
            <a:r>
              <a:rPr lang="en-US" u="sng" dirty="0"/>
              <a:t>Image credit:</a:t>
            </a:r>
            <a:endParaRPr lang="en-US" b="0" u="none" dirty="0"/>
          </a:p>
          <a:p>
            <a:r>
              <a:rPr lang="en-US" b="0" u="none" dirty="0"/>
              <a:t>Model life cycle: Alex Marquardt</a:t>
            </a:r>
            <a:endParaRPr lang="en-US" u="sng" dirty="0"/>
          </a:p>
        </p:txBody>
      </p:sp>
      <p:sp>
        <p:nvSpPr>
          <p:cNvPr id="4" name="Slide Number Placeholder 3"/>
          <p:cNvSpPr>
            <a:spLocks noGrp="1"/>
          </p:cNvSpPr>
          <p:nvPr>
            <p:ph type="sldNum" sz="quarter" idx="5"/>
          </p:nvPr>
        </p:nvSpPr>
        <p:spPr/>
        <p:txBody>
          <a:bodyPr/>
          <a:lstStyle/>
          <a:p>
            <a:fld id="{22A0A228-88A7-054E-9ABF-B5FFCE63AA6F}" type="slidenum">
              <a:rPr lang="en-US" smtClean="0"/>
              <a:t>14</a:t>
            </a:fld>
            <a:endParaRPr lang="en-US"/>
          </a:p>
        </p:txBody>
      </p:sp>
    </p:spTree>
    <p:extLst>
      <p:ext uri="{BB962C8B-B14F-4D97-AF65-F5344CB8AC3E}">
        <p14:creationId xmlns:p14="http://schemas.microsoft.com/office/powerpoint/2010/main" val="17699146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Suggested Narration</a:t>
            </a:r>
            <a:r>
              <a:rPr lang="en-US" dirty="0"/>
              <a:t>: </a:t>
            </a:r>
          </a:p>
          <a:p>
            <a:r>
              <a:rPr lang="en-US" b="0" dirty="0"/>
              <a:t>Let’s review blue crabs! </a:t>
            </a:r>
          </a:p>
          <a:p>
            <a:r>
              <a:rPr lang="en-US" dirty="0"/>
              <a:t>Blue crabs are an invertebrate and don’t have bones. </a:t>
            </a:r>
          </a:p>
          <a:p>
            <a:r>
              <a:rPr lang="en-US" dirty="0"/>
              <a:t>They are important predators in the bay and eat many different things. </a:t>
            </a:r>
          </a:p>
          <a:p>
            <a:r>
              <a:rPr lang="en-US" dirty="0"/>
              <a:t>Humans love to eat them too! </a:t>
            </a:r>
          </a:p>
          <a:p>
            <a:r>
              <a:rPr lang="en-US" dirty="0"/>
              <a:t>Blue crabs use many habitats in the Chesapeake Bay </a:t>
            </a:r>
          </a:p>
          <a:p>
            <a:pPr marL="628650" lvl="1" indent="-171450">
              <a:buFont typeface="Arial" panose="020B0604020202020204" pitchFamily="34" charset="0"/>
              <a:buChar char="•"/>
            </a:pPr>
            <a:r>
              <a:rPr lang="en-US" i="1" dirty="0"/>
              <a:t>Can anyone tell me where blue crabs live?</a:t>
            </a:r>
          </a:p>
          <a:p>
            <a:pPr marL="628650" lvl="1" indent="-171450">
              <a:buFont typeface="Arial" panose="020B0604020202020204" pitchFamily="34" charset="0"/>
              <a:buChar char="•"/>
            </a:pPr>
            <a:r>
              <a:rPr lang="en-US" i="0" dirty="0"/>
              <a:t>[If activity 1 was completed, students should know the answer. If not, they may not know and you can proceed to the next slide]</a:t>
            </a:r>
          </a:p>
          <a:p>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u="sng" dirty="0"/>
              <a:t>Image Credit: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212124"/>
                </a:solidFill>
                <a:effectLst/>
                <a:latin typeface="Proxima Nova"/>
              </a:rPr>
              <a:t>Blue crab: Aileen Devlin, Virginia Sea Grant</a:t>
            </a:r>
            <a:endParaRPr lang="en-US" u="sng" dirty="0"/>
          </a:p>
          <a:p>
            <a:endParaRPr lang="en-US" dirty="0"/>
          </a:p>
        </p:txBody>
      </p:sp>
      <p:sp>
        <p:nvSpPr>
          <p:cNvPr id="4" name="Slide Number Placeholder 3"/>
          <p:cNvSpPr>
            <a:spLocks noGrp="1"/>
          </p:cNvSpPr>
          <p:nvPr>
            <p:ph type="sldNum" sz="quarter" idx="5"/>
          </p:nvPr>
        </p:nvSpPr>
        <p:spPr/>
        <p:txBody>
          <a:bodyPr/>
          <a:lstStyle/>
          <a:p>
            <a:fld id="{22A0A228-88A7-054E-9ABF-B5FFCE63AA6F}" type="slidenum">
              <a:rPr lang="en-US" smtClean="0"/>
              <a:t>15</a:t>
            </a:fld>
            <a:endParaRPr lang="en-US"/>
          </a:p>
        </p:txBody>
      </p:sp>
    </p:spTree>
    <p:extLst>
      <p:ext uri="{BB962C8B-B14F-4D97-AF65-F5344CB8AC3E}">
        <p14:creationId xmlns:p14="http://schemas.microsoft.com/office/powerpoint/2010/main" val="18104673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Suggested Narration</a:t>
            </a:r>
            <a:r>
              <a:rPr lang="en-US" dirty="0"/>
              <a:t>: </a:t>
            </a:r>
          </a:p>
          <a:p>
            <a:endParaRPr lang="en-US" dirty="0"/>
          </a:p>
          <a:p>
            <a:r>
              <a:rPr lang="en-US" dirty="0"/>
              <a:t>Blue crabs will use many habitats, but some are extra important. </a:t>
            </a:r>
          </a:p>
          <a:p>
            <a:pPr marL="171450" indent="-171450">
              <a:buFont typeface="Arial" panose="020B0604020202020204" pitchFamily="34" charset="0"/>
              <a:buChar char="•"/>
            </a:pPr>
            <a:r>
              <a:rPr lang="en-US" dirty="0"/>
              <a:t>Eelgrasses are habitats used by young crabs</a:t>
            </a:r>
          </a:p>
          <a:p>
            <a:pPr marL="171450" indent="-171450">
              <a:buFont typeface="Arial" panose="020B0604020202020204" pitchFamily="34" charset="0"/>
              <a:buChar char="•"/>
            </a:pPr>
            <a:r>
              <a:rPr lang="en-US" dirty="0"/>
              <a:t>Oyster reefs are habitats used by adults to look for food</a:t>
            </a:r>
          </a:p>
          <a:p>
            <a:pPr marL="171450" indent="-171450">
              <a:buFont typeface="Arial" panose="020B0604020202020204" pitchFamily="34" charset="0"/>
              <a:buChar char="•"/>
            </a:pPr>
            <a:r>
              <a:rPr lang="en-US" dirty="0"/>
              <a:t>Oceans are used for young larval crabs to grow </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u="sng" dirty="0"/>
              <a:t>Image Credit: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212124"/>
                </a:solidFill>
                <a:effectLst/>
                <a:latin typeface="Proxima Nova"/>
              </a:rPr>
              <a:t>Eelgrass: Sofia </a:t>
            </a:r>
            <a:r>
              <a:rPr lang="en-US" b="0" i="0" dirty="0" err="1">
                <a:solidFill>
                  <a:srgbClr val="212124"/>
                </a:solidFill>
                <a:effectLst/>
                <a:latin typeface="Proxima Nova"/>
              </a:rPr>
              <a:t>Sadogurska</a:t>
            </a:r>
            <a:r>
              <a:rPr lang="en-US" b="0" i="0" dirty="0">
                <a:solidFill>
                  <a:srgbClr val="212124"/>
                </a:solidFill>
                <a:effectLst/>
                <a:latin typeface="Proxima Nova"/>
              </a:rPr>
              <a:t>, Creative Commons 4.0 2020</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212124"/>
                </a:solidFill>
                <a:effectLst/>
                <a:latin typeface="Proxima Nova"/>
              </a:rPr>
              <a:t>Oyster cluster: Alex Marquardt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u="none" dirty="0">
                <a:solidFill>
                  <a:srgbClr val="212124"/>
                </a:solidFill>
                <a:effectLst/>
                <a:latin typeface="Proxima Nova"/>
              </a:rPr>
              <a:t>Ocean: </a:t>
            </a:r>
            <a:r>
              <a:rPr lang="en-US" b="0" i="0" dirty="0" err="1">
                <a:solidFill>
                  <a:srgbClr val="202122"/>
                </a:solidFill>
                <a:effectLst/>
                <a:latin typeface="Arial" panose="020B0604020202020204" pitchFamily="34" charset="0"/>
              </a:rPr>
              <a:t>apasciuto</a:t>
            </a:r>
            <a:r>
              <a:rPr lang="en-US" b="0" i="0" dirty="0">
                <a:solidFill>
                  <a:srgbClr val="202122"/>
                </a:solidFill>
                <a:effectLst/>
                <a:latin typeface="Arial" panose="020B0604020202020204" pitchFamily="34" charset="0"/>
              </a:rPr>
              <a:t> Creative Commons 2.0 2021 </a:t>
            </a:r>
            <a:endParaRPr lang="en-US" u="none"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u="sng" dirty="0"/>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22A0A228-88A7-054E-9ABF-B5FFCE63AA6F}" type="slidenum">
              <a:rPr lang="en-US" smtClean="0"/>
              <a:t>16</a:t>
            </a:fld>
            <a:endParaRPr lang="en-US"/>
          </a:p>
        </p:txBody>
      </p:sp>
    </p:spTree>
    <p:extLst>
      <p:ext uri="{BB962C8B-B14F-4D97-AF65-F5344CB8AC3E}">
        <p14:creationId xmlns:p14="http://schemas.microsoft.com/office/powerpoint/2010/main" val="42449533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Suggested Narration: </a:t>
            </a:r>
          </a:p>
          <a:p>
            <a:br>
              <a:rPr lang="en-US" dirty="0"/>
            </a:br>
            <a:r>
              <a:rPr lang="en-US" dirty="0"/>
              <a:t>Female blue crabs carry eggs to saltier water near the ocean. </a:t>
            </a:r>
          </a:p>
          <a:p>
            <a:endParaRPr lang="en-US" dirty="0"/>
          </a:p>
          <a:p>
            <a:r>
              <a:rPr lang="en-US" u="sng" dirty="0"/>
              <a:t>Image Credit:</a:t>
            </a:r>
          </a:p>
          <a:p>
            <a:r>
              <a:rPr lang="en-US" u="none" dirty="0"/>
              <a:t>Oyster stages: Alex Marquardt</a:t>
            </a:r>
          </a:p>
        </p:txBody>
      </p:sp>
      <p:sp>
        <p:nvSpPr>
          <p:cNvPr id="4" name="Slide Number Placeholder 3"/>
          <p:cNvSpPr>
            <a:spLocks noGrp="1"/>
          </p:cNvSpPr>
          <p:nvPr>
            <p:ph type="sldNum" sz="quarter" idx="5"/>
          </p:nvPr>
        </p:nvSpPr>
        <p:spPr/>
        <p:txBody>
          <a:bodyPr/>
          <a:lstStyle/>
          <a:p>
            <a:fld id="{22A0A228-88A7-054E-9ABF-B5FFCE63AA6F}" type="slidenum">
              <a:rPr lang="en-US" smtClean="0"/>
              <a:t>17</a:t>
            </a:fld>
            <a:endParaRPr lang="en-US"/>
          </a:p>
        </p:txBody>
      </p:sp>
    </p:spTree>
    <p:extLst>
      <p:ext uri="{BB962C8B-B14F-4D97-AF65-F5344CB8AC3E}">
        <p14:creationId xmlns:p14="http://schemas.microsoft.com/office/powerpoint/2010/main" val="3908100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Suggested Narration: </a:t>
            </a:r>
          </a:p>
          <a:p>
            <a:br>
              <a:rPr lang="en-US" dirty="0"/>
            </a:br>
            <a:r>
              <a:rPr lang="en-US" dirty="0"/>
              <a:t>When the eggs are ready, they hatch a zoeae. </a:t>
            </a:r>
          </a:p>
          <a:p>
            <a:r>
              <a:rPr lang="en-US" dirty="0"/>
              <a:t>Zoeae grow in the ocean and feed on algae. (Algae which like plants, but are teeny, tiny and float in the water.)</a:t>
            </a:r>
          </a:p>
          <a:p>
            <a:r>
              <a:rPr lang="en-US" dirty="0"/>
              <a:t>To grow, they have to shed their shell (also called molting) </a:t>
            </a:r>
          </a:p>
          <a:p>
            <a:endParaRPr lang="en-US" dirty="0"/>
          </a:p>
          <a:p>
            <a:r>
              <a:rPr lang="en-US" u="sng" dirty="0"/>
              <a:t>Image Credit:</a:t>
            </a:r>
          </a:p>
          <a:p>
            <a:r>
              <a:rPr lang="en-US" u="none" dirty="0"/>
              <a:t>Oyster stages: Alex Marquardt</a:t>
            </a:r>
          </a:p>
          <a:p>
            <a:endParaRPr lang="en-US" dirty="0"/>
          </a:p>
        </p:txBody>
      </p:sp>
      <p:sp>
        <p:nvSpPr>
          <p:cNvPr id="4" name="Slide Number Placeholder 3"/>
          <p:cNvSpPr>
            <a:spLocks noGrp="1"/>
          </p:cNvSpPr>
          <p:nvPr>
            <p:ph type="sldNum" sz="quarter" idx="5"/>
          </p:nvPr>
        </p:nvSpPr>
        <p:spPr/>
        <p:txBody>
          <a:bodyPr/>
          <a:lstStyle/>
          <a:p>
            <a:fld id="{22A0A228-88A7-054E-9ABF-B5FFCE63AA6F}" type="slidenum">
              <a:rPr lang="en-US" smtClean="0"/>
              <a:t>18</a:t>
            </a:fld>
            <a:endParaRPr lang="en-US"/>
          </a:p>
        </p:txBody>
      </p:sp>
    </p:spTree>
    <p:extLst>
      <p:ext uri="{BB962C8B-B14F-4D97-AF65-F5344CB8AC3E}">
        <p14:creationId xmlns:p14="http://schemas.microsoft.com/office/powerpoint/2010/main" val="7080429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Suggested Narration: </a:t>
            </a:r>
          </a:p>
          <a:p>
            <a:br>
              <a:rPr lang="en-US" dirty="0"/>
            </a:br>
            <a:r>
              <a:rPr lang="en-US" dirty="0"/>
              <a:t>The ocean will carry the crab back to the estuary. </a:t>
            </a:r>
          </a:p>
          <a:p>
            <a:r>
              <a:rPr lang="en-US" dirty="0"/>
              <a:t>They change to </a:t>
            </a:r>
            <a:r>
              <a:rPr lang="en-US" dirty="0" err="1"/>
              <a:t>megalope</a:t>
            </a:r>
            <a:r>
              <a:rPr lang="en-US" dirty="0"/>
              <a:t>, which look more like a crab </a:t>
            </a:r>
          </a:p>
          <a:p>
            <a:endParaRPr lang="en-US" dirty="0"/>
          </a:p>
          <a:p>
            <a:r>
              <a:rPr lang="en-US" u="sng" dirty="0"/>
              <a:t>Image Credit:</a:t>
            </a:r>
          </a:p>
          <a:p>
            <a:r>
              <a:rPr lang="en-US" u="none" dirty="0"/>
              <a:t>Oyster stages: Alex Marquardt</a:t>
            </a:r>
          </a:p>
          <a:p>
            <a:endParaRPr lang="en-US" dirty="0"/>
          </a:p>
        </p:txBody>
      </p:sp>
      <p:sp>
        <p:nvSpPr>
          <p:cNvPr id="4" name="Slide Number Placeholder 3"/>
          <p:cNvSpPr>
            <a:spLocks noGrp="1"/>
          </p:cNvSpPr>
          <p:nvPr>
            <p:ph type="sldNum" sz="quarter" idx="5"/>
          </p:nvPr>
        </p:nvSpPr>
        <p:spPr/>
        <p:txBody>
          <a:bodyPr/>
          <a:lstStyle/>
          <a:p>
            <a:fld id="{22A0A228-88A7-054E-9ABF-B5FFCE63AA6F}" type="slidenum">
              <a:rPr lang="en-US" smtClean="0"/>
              <a:t>19</a:t>
            </a:fld>
            <a:endParaRPr lang="en-US"/>
          </a:p>
        </p:txBody>
      </p:sp>
    </p:spTree>
    <p:extLst>
      <p:ext uri="{BB962C8B-B14F-4D97-AF65-F5344CB8AC3E}">
        <p14:creationId xmlns:p14="http://schemas.microsoft.com/office/powerpoint/2010/main" val="6948098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Suggested Narration: </a:t>
            </a:r>
          </a:p>
          <a:p>
            <a:br>
              <a:rPr lang="en-US" dirty="0"/>
            </a:br>
            <a:r>
              <a:rPr lang="en-US" dirty="0"/>
              <a:t>They will eat, molt, and grow in eelgrass habitats while young crabs</a:t>
            </a:r>
          </a:p>
          <a:p>
            <a:r>
              <a:rPr lang="en-US" dirty="0"/>
              <a:t>Once they are large adults, they will move into other areas of the estuary </a:t>
            </a:r>
          </a:p>
          <a:p>
            <a:r>
              <a:rPr lang="en-US" dirty="0"/>
              <a:t>Eventually, females will bring their own eggs back to the ocean </a:t>
            </a:r>
          </a:p>
          <a:p>
            <a:endParaRPr lang="en-US" dirty="0"/>
          </a:p>
          <a:p>
            <a:endParaRPr lang="en-US" dirty="0"/>
          </a:p>
          <a:p>
            <a:r>
              <a:rPr lang="en-US" u="sng" dirty="0"/>
              <a:t>Image Credit:</a:t>
            </a:r>
          </a:p>
          <a:p>
            <a:r>
              <a:rPr lang="en-US" u="none" dirty="0"/>
              <a:t>Oyster stages: Alex Marquardt</a:t>
            </a:r>
          </a:p>
          <a:p>
            <a:endParaRPr lang="en-US" dirty="0"/>
          </a:p>
        </p:txBody>
      </p:sp>
      <p:sp>
        <p:nvSpPr>
          <p:cNvPr id="4" name="Slide Number Placeholder 3"/>
          <p:cNvSpPr>
            <a:spLocks noGrp="1"/>
          </p:cNvSpPr>
          <p:nvPr>
            <p:ph type="sldNum" sz="quarter" idx="5"/>
          </p:nvPr>
        </p:nvSpPr>
        <p:spPr/>
        <p:txBody>
          <a:bodyPr/>
          <a:lstStyle/>
          <a:p>
            <a:fld id="{22A0A228-88A7-054E-9ABF-B5FFCE63AA6F}" type="slidenum">
              <a:rPr lang="en-US" smtClean="0"/>
              <a:t>20</a:t>
            </a:fld>
            <a:endParaRPr lang="en-US"/>
          </a:p>
        </p:txBody>
      </p:sp>
    </p:spTree>
    <p:extLst>
      <p:ext uri="{BB962C8B-B14F-4D97-AF65-F5344CB8AC3E}">
        <p14:creationId xmlns:p14="http://schemas.microsoft.com/office/powerpoint/2010/main" val="33460898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Suggested Narration: </a:t>
            </a:r>
          </a:p>
          <a:p>
            <a:endParaRPr lang="en-US" dirty="0"/>
          </a:p>
          <a:p>
            <a:r>
              <a:rPr lang="en-US" dirty="0"/>
              <a:t>One thing we notice is that blue crabs use habitats that are other living plants and animals. </a:t>
            </a:r>
          </a:p>
          <a:p>
            <a:r>
              <a:rPr lang="en-US" dirty="0"/>
              <a:t>All the blue crabs in an area are a </a:t>
            </a:r>
            <a:r>
              <a:rPr lang="en-US" b="1" dirty="0"/>
              <a:t>population</a:t>
            </a:r>
            <a:r>
              <a:rPr lang="en-US" dirty="0"/>
              <a:t> </a:t>
            </a:r>
          </a:p>
          <a:p>
            <a:endParaRPr lang="en-US" dirty="0"/>
          </a:p>
          <a:p>
            <a:endParaRPr lang="en-US" dirty="0"/>
          </a:p>
          <a:p>
            <a:r>
              <a:rPr lang="en-US" u="sng" dirty="0"/>
              <a:t>Image Credit</a:t>
            </a:r>
            <a:r>
              <a:rPr lang="en-US" dirty="0"/>
              <a:t>: </a:t>
            </a:r>
          </a:p>
          <a:p>
            <a:r>
              <a:rPr lang="en-US" b="0" i="0" dirty="0">
                <a:solidFill>
                  <a:srgbClr val="0A0A0A"/>
                </a:solidFill>
                <a:effectLst/>
                <a:latin typeface="Open Sans" panose="020B0606030504020204" pitchFamily="34" charset="0"/>
              </a:rPr>
              <a:t>Blue crab: Jane Thomas, Integration and Application Network (</a:t>
            </a:r>
            <a:r>
              <a:rPr lang="en-US" b="0" i="0" dirty="0" err="1">
                <a:solidFill>
                  <a:srgbClr val="0A0A0A"/>
                </a:solidFill>
                <a:effectLst/>
                <a:latin typeface="Open Sans" panose="020B0606030504020204" pitchFamily="34" charset="0"/>
              </a:rPr>
              <a:t>ian.umces.edu</a:t>
            </a:r>
            <a:r>
              <a:rPr lang="en-US" b="0" i="0" dirty="0">
                <a:solidFill>
                  <a:srgbClr val="0A0A0A"/>
                </a:solidFill>
                <a:effectLst/>
                <a:latin typeface="Open Sans" panose="020B0606030504020204" pitchFamily="34" charset="0"/>
              </a:rPr>
              <a:t>/media-library)</a:t>
            </a:r>
          </a:p>
          <a:p>
            <a:endParaRPr lang="en-US" b="0" i="0" dirty="0">
              <a:solidFill>
                <a:srgbClr val="0A0A0A"/>
              </a:solidFill>
              <a:effectLst/>
              <a:latin typeface="Open Sans" panose="020B0606030504020204" pitchFamily="34" charset="0"/>
            </a:endParaRPr>
          </a:p>
          <a:p>
            <a:endParaRPr lang="en-US" dirty="0"/>
          </a:p>
        </p:txBody>
      </p:sp>
      <p:sp>
        <p:nvSpPr>
          <p:cNvPr id="4" name="Slide Number Placeholder 3"/>
          <p:cNvSpPr>
            <a:spLocks noGrp="1"/>
          </p:cNvSpPr>
          <p:nvPr>
            <p:ph type="sldNum" sz="quarter" idx="5"/>
          </p:nvPr>
        </p:nvSpPr>
        <p:spPr/>
        <p:txBody>
          <a:bodyPr/>
          <a:lstStyle/>
          <a:p>
            <a:fld id="{22A0A228-88A7-054E-9ABF-B5FFCE63AA6F}" type="slidenum">
              <a:rPr lang="en-US" smtClean="0"/>
              <a:t>21</a:t>
            </a:fld>
            <a:endParaRPr lang="en-US"/>
          </a:p>
        </p:txBody>
      </p:sp>
    </p:spTree>
    <p:extLst>
      <p:ext uri="{BB962C8B-B14F-4D97-AF65-F5344CB8AC3E}">
        <p14:creationId xmlns:p14="http://schemas.microsoft.com/office/powerpoint/2010/main" val="40661639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Suggested Narration: </a:t>
            </a:r>
          </a:p>
          <a:p>
            <a:endParaRPr lang="en-US" dirty="0"/>
          </a:p>
          <a:p>
            <a:r>
              <a:rPr lang="en-US" dirty="0"/>
              <a:t>There are also populations of oysters and eelgrass in the ecosystem</a:t>
            </a:r>
          </a:p>
          <a:p>
            <a:endParaRPr lang="en-US" dirty="0"/>
          </a:p>
          <a:p>
            <a:r>
              <a:rPr lang="en-US" u="sng" dirty="0"/>
              <a:t>Image Credit</a:t>
            </a:r>
            <a:r>
              <a:rPr lang="en-US" dirty="0"/>
              <a:t>: </a:t>
            </a:r>
          </a:p>
          <a:p>
            <a:r>
              <a:rPr lang="en-US" dirty="0"/>
              <a:t>Oyster: </a:t>
            </a:r>
            <a:r>
              <a:rPr lang="en-US" b="0" i="0" dirty="0">
                <a:solidFill>
                  <a:srgbClr val="0A0A0A"/>
                </a:solidFill>
                <a:effectLst/>
                <a:latin typeface="Open Sans" panose="020B0606030504020204" pitchFamily="34" charset="0"/>
              </a:rPr>
              <a:t>Tracey Saxby, Integration and Application Network (</a:t>
            </a:r>
            <a:r>
              <a:rPr lang="en-US" b="0" i="0" dirty="0" err="1">
                <a:solidFill>
                  <a:srgbClr val="0A0A0A"/>
                </a:solidFill>
                <a:effectLst/>
                <a:latin typeface="Open Sans" panose="020B0606030504020204" pitchFamily="34" charset="0"/>
              </a:rPr>
              <a:t>ian.umces.edu</a:t>
            </a:r>
            <a:r>
              <a:rPr lang="en-US" b="0" i="0" dirty="0">
                <a:solidFill>
                  <a:srgbClr val="0A0A0A"/>
                </a:solidFill>
                <a:effectLst/>
                <a:latin typeface="Open Sans" panose="020B0606030504020204" pitchFamily="34" charset="0"/>
              </a:rPr>
              <a:t>/media-library)</a:t>
            </a:r>
          </a:p>
          <a:p>
            <a:r>
              <a:rPr lang="en-US" b="0" i="0" dirty="0">
                <a:solidFill>
                  <a:srgbClr val="0A0A0A"/>
                </a:solidFill>
                <a:effectLst/>
                <a:latin typeface="Open Sans" panose="020B0606030504020204" pitchFamily="34" charset="0"/>
              </a:rPr>
              <a:t>Blue crab: Jane Thomas, Integration and Application Network (</a:t>
            </a:r>
            <a:r>
              <a:rPr lang="en-US" b="0" i="0" dirty="0" err="1">
                <a:solidFill>
                  <a:srgbClr val="0A0A0A"/>
                </a:solidFill>
                <a:effectLst/>
                <a:latin typeface="Open Sans" panose="020B0606030504020204" pitchFamily="34" charset="0"/>
              </a:rPr>
              <a:t>ian.umces.edu</a:t>
            </a:r>
            <a:r>
              <a:rPr lang="en-US" b="0" i="0" dirty="0">
                <a:solidFill>
                  <a:srgbClr val="0A0A0A"/>
                </a:solidFill>
                <a:effectLst/>
                <a:latin typeface="Open Sans" panose="020B0606030504020204" pitchFamily="34" charset="0"/>
              </a:rPr>
              <a:t>/media-library)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0A0A0A"/>
                </a:solidFill>
                <a:effectLst/>
                <a:latin typeface="Open Sans" panose="020B0606030504020204" pitchFamily="34" charset="0"/>
              </a:rPr>
              <a:t>Eelgrass: Annie Carew, Integration and Application Network (</a:t>
            </a:r>
            <a:r>
              <a:rPr lang="en-US" b="0" i="0" dirty="0" err="1">
                <a:solidFill>
                  <a:srgbClr val="0A0A0A"/>
                </a:solidFill>
                <a:effectLst/>
                <a:latin typeface="Open Sans" panose="020B0606030504020204" pitchFamily="34" charset="0"/>
              </a:rPr>
              <a:t>ian.umces.edu</a:t>
            </a:r>
            <a:r>
              <a:rPr lang="en-US" b="0" i="0" dirty="0">
                <a:solidFill>
                  <a:srgbClr val="0A0A0A"/>
                </a:solidFill>
                <a:effectLst/>
                <a:latin typeface="Open Sans" panose="020B0606030504020204" pitchFamily="34" charset="0"/>
              </a:rPr>
              <a:t>/media-library)</a:t>
            </a:r>
          </a:p>
          <a:p>
            <a:endParaRPr lang="en-US" b="0" i="0" dirty="0">
              <a:solidFill>
                <a:srgbClr val="0A0A0A"/>
              </a:solidFill>
              <a:effectLst/>
              <a:latin typeface="Open Sans" panose="020B0606030504020204" pitchFamily="34" charset="0"/>
            </a:endParaRPr>
          </a:p>
          <a:p>
            <a:endParaRPr lang="en-US" dirty="0"/>
          </a:p>
        </p:txBody>
      </p:sp>
      <p:sp>
        <p:nvSpPr>
          <p:cNvPr id="4" name="Slide Number Placeholder 3"/>
          <p:cNvSpPr>
            <a:spLocks noGrp="1"/>
          </p:cNvSpPr>
          <p:nvPr>
            <p:ph type="sldNum" sz="quarter" idx="5"/>
          </p:nvPr>
        </p:nvSpPr>
        <p:spPr/>
        <p:txBody>
          <a:bodyPr/>
          <a:lstStyle/>
          <a:p>
            <a:fld id="{22A0A228-88A7-054E-9ABF-B5FFCE63AA6F}" type="slidenum">
              <a:rPr lang="en-US" smtClean="0"/>
              <a:t>22</a:t>
            </a:fld>
            <a:endParaRPr lang="en-US"/>
          </a:p>
        </p:txBody>
      </p:sp>
    </p:spTree>
    <p:extLst>
      <p:ext uri="{BB962C8B-B14F-4D97-AF65-F5344CB8AC3E}">
        <p14:creationId xmlns:p14="http://schemas.microsoft.com/office/powerpoint/2010/main" val="346811913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Suggested Narration: </a:t>
            </a:r>
          </a:p>
          <a:p>
            <a:endParaRPr lang="en-US" dirty="0"/>
          </a:p>
          <a:p>
            <a:r>
              <a:rPr lang="en-US" dirty="0"/>
              <a:t>All of these together are called a </a:t>
            </a:r>
            <a:r>
              <a:rPr lang="en-US" b="1" dirty="0"/>
              <a:t>community</a:t>
            </a:r>
            <a:r>
              <a:rPr lang="en-US" dirty="0"/>
              <a:t> </a:t>
            </a:r>
          </a:p>
          <a:p>
            <a:endParaRPr lang="en-US" dirty="0"/>
          </a:p>
          <a:p>
            <a:r>
              <a:rPr lang="en-US" u="sng" dirty="0"/>
              <a:t>Image Credit</a:t>
            </a:r>
            <a:r>
              <a:rPr lang="en-US" dirty="0"/>
              <a:t>: </a:t>
            </a:r>
          </a:p>
          <a:p>
            <a:r>
              <a:rPr lang="en-US" dirty="0"/>
              <a:t>Oyster: </a:t>
            </a:r>
            <a:r>
              <a:rPr lang="en-US" b="0" i="0" dirty="0">
                <a:solidFill>
                  <a:srgbClr val="0A0A0A"/>
                </a:solidFill>
                <a:effectLst/>
                <a:latin typeface="Open Sans" panose="020B0606030504020204" pitchFamily="34" charset="0"/>
              </a:rPr>
              <a:t>Tracey Saxby, Integration and Application Network (</a:t>
            </a:r>
            <a:r>
              <a:rPr lang="en-US" b="0" i="0" dirty="0" err="1">
                <a:solidFill>
                  <a:srgbClr val="0A0A0A"/>
                </a:solidFill>
                <a:effectLst/>
                <a:latin typeface="Open Sans" panose="020B0606030504020204" pitchFamily="34" charset="0"/>
              </a:rPr>
              <a:t>ian.umces.edu</a:t>
            </a:r>
            <a:r>
              <a:rPr lang="en-US" b="0" i="0" dirty="0">
                <a:solidFill>
                  <a:srgbClr val="0A0A0A"/>
                </a:solidFill>
                <a:effectLst/>
                <a:latin typeface="Open Sans" panose="020B0606030504020204" pitchFamily="34" charset="0"/>
              </a:rPr>
              <a:t>/media-library)</a:t>
            </a:r>
          </a:p>
          <a:p>
            <a:r>
              <a:rPr lang="en-US" b="0" i="0" dirty="0">
                <a:solidFill>
                  <a:srgbClr val="0A0A0A"/>
                </a:solidFill>
                <a:effectLst/>
                <a:latin typeface="Open Sans" panose="020B0606030504020204" pitchFamily="34" charset="0"/>
              </a:rPr>
              <a:t>Blue crab: Jane Thomas, Integration and Application Network (</a:t>
            </a:r>
            <a:r>
              <a:rPr lang="en-US" b="0" i="0" dirty="0" err="1">
                <a:solidFill>
                  <a:srgbClr val="0A0A0A"/>
                </a:solidFill>
                <a:effectLst/>
                <a:latin typeface="Open Sans" panose="020B0606030504020204" pitchFamily="34" charset="0"/>
              </a:rPr>
              <a:t>ian.umces.edu</a:t>
            </a:r>
            <a:r>
              <a:rPr lang="en-US" b="0" i="0" dirty="0">
                <a:solidFill>
                  <a:srgbClr val="0A0A0A"/>
                </a:solidFill>
                <a:effectLst/>
                <a:latin typeface="Open Sans" panose="020B0606030504020204" pitchFamily="34" charset="0"/>
              </a:rPr>
              <a:t>/media-library)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0A0A0A"/>
                </a:solidFill>
                <a:effectLst/>
                <a:latin typeface="Open Sans" panose="020B0606030504020204" pitchFamily="34" charset="0"/>
              </a:rPr>
              <a:t>Eelgrass: Annie Carew, Integration and Application Network (</a:t>
            </a:r>
            <a:r>
              <a:rPr lang="en-US" b="0" i="0" dirty="0" err="1">
                <a:solidFill>
                  <a:srgbClr val="0A0A0A"/>
                </a:solidFill>
                <a:effectLst/>
                <a:latin typeface="Open Sans" panose="020B0606030504020204" pitchFamily="34" charset="0"/>
              </a:rPr>
              <a:t>ian.umces.edu</a:t>
            </a:r>
            <a:r>
              <a:rPr lang="en-US" b="0" i="0" dirty="0">
                <a:solidFill>
                  <a:srgbClr val="0A0A0A"/>
                </a:solidFill>
                <a:effectLst/>
                <a:latin typeface="Open Sans" panose="020B0606030504020204" pitchFamily="34" charset="0"/>
              </a:rPr>
              <a:t>/media-library)</a:t>
            </a:r>
          </a:p>
          <a:p>
            <a:endParaRPr lang="en-US" b="0" i="0" dirty="0">
              <a:solidFill>
                <a:srgbClr val="0A0A0A"/>
              </a:solidFill>
              <a:effectLst/>
              <a:latin typeface="Open Sans" panose="020B0606030504020204" pitchFamily="34" charset="0"/>
            </a:endParaRPr>
          </a:p>
          <a:p>
            <a:endParaRPr lang="en-US" dirty="0"/>
          </a:p>
        </p:txBody>
      </p:sp>
      <p:sp>
        <p:nvSpPr>
          <p:cNvPr id="4" name="Slide Number Placeholder 3"/>
          <p:cNvSpPr>
            <a:spLocks noGrp="1"/>
          </p:cNvSpPr>
          <p:nvPr>
            <p:ph type="sldNum" sz="quarter" idx="5"/>
          </p:nvPr>
        </p:nvSpPr>
        <p:spPr/>
        <p:txBody>
          <a:bodyPr/>
          <a:lstStyle/>
          <a:p>
            <a:fld id="{22A0A228-88A7-054E-9ABF-B5FFCE63AA6F}" type="slidenum">
              <a:rPr lang="en-US" smtClean="0"/>
              <a:t>23</a:t>
            </a:fld>
            <a:endParaRPr lang="en-US"/>
          </a:p>
        </p:txBody>
      </p:sp>
    </p:spTree>
    <p:extLst>
      <p:ext uri="{BB962C8B-B14F-4D97-AF65-F5344CB8AC3E}">
        <p14:creationId xmlns:p14="http://schemas.microsoft.com/office/powerpoint/2010/main" val="33784808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Suggested Narration: </a:t>
            </a:r>
          </a:p>
          <a:p>
            <a:endParaRPr lang="en-US" dirty="0"/>
          </a:p>
          <a:p>
            <a:r>
              <a:rPr lang="en-US" dirty="0"/>
              <a:t>An ecosystem includes all the living things and non living conditions, such as temperature, how salty the water is, how clear the water is </a:t>
            </a:r>
          </a:p>
          <a:p>
            <a:endParaRPr lang="en-US" dirty="0"/>
          </a:p>
          <a:p>
            <a:r>
              <a:rPr lang="en-US" u="sng" dirty="0"/>
              <a:t>Image Credit</a:t>
            </a:r>
            <a:r>
              <a:rPr lang="en-US" dirty="0"/>
              <a:t>: </a:t>
            </a:r>
          </a:p>
          <a:p>
            <a:r>
              <a:rPr lang="en-US" dirty="0"/>
              <a:t>Oyster: </a:t>
            </a:r>
            <a:r>
              <a:rPr lang="en-US" b="0" i="0" dirty="0">
                <a:solidFill>
                  <a:srgbClr val="0A0A0A"/>
                </a:solidFill>
                <a:effectLst/>
                <a:latin typeface="Open Sans" panose="020B0606030504020204" pitchFamily="34" charset="0"/>
              </a:rPr>
              <a:t>Tracey Saxby, Integration and Application Network (</a:t>
            </a:r>
            <a:r>
              <a:rPr lang="en-US" b="0" i="0" dirty="0" err="1">
                <a:solidFill>
                  <a:srgbClr val="0A0A0A"/>
                </a:solidFill>
                <a:effectLst/>
                <a:latin typeface="Open Sans" panose="020B0606030504020204" pitchFamily="34" charset="0"/>
              </a:rPr>
              <a:t>ian.umces.edu</a:t>
            </a:r>
            <a:r>
              <a:rPr lang="en-US" b="0" i="0" dirty="0">
                <a:solidFill>
                  <a:srgbClr val="0A0A0A"/>
                </a:solidFill>
                <a:effectLst/>
                <a:latin typeface="Open Sans" panose="020B0606030504020204" pitchFamily="34" charset="0"/>
              </a:rPr>
              <a:t>/media-library)</a:t>
            </a:r>
          </a:p>
          <a:p>
            <a:r>
              <a:rPr lang="en-US" b="0" i="0" dirty="0">
                <a:solidFill>
                  <a:srgbClr val="0A0A0A"/>
                </a:solidFill>
                <a:effectLst/>
                <a:latin typeface="Open Sans" panose="020B0606030504020204" pitchFamily="34" charset="0"/>
              </a:rPr>
              <a:t>Blue crab: Jane Thomas, Integration and Application Network (</a:t>
            </a:r>
            <a:r>
              <a:rPr lang="en-US" b="0" i="0" dirty="0" err="1">
                <a:solidFill>
                  <a:srgbClr val="0A0A0A"/>
                </a:solidFill>
                <a:effectLst/>
                <a:latin typeface="Open Sans" panose="020B0606030504020204" pitchFamily="34" charset="0"/>
              </a:rPr>
              <a:t>ian.umces.edu</a:t>
            </a:r>
            <a:r>
              <a:rPr lang="en-US" b="0" i="0" dirty="0">
                <a:solidFill>
                  <a:srgbClr val="0A0A0A"/>
                </a:solidFill>
                <a:effectLst/>
                <a:latin typeface="Open Sans" panose="020B0606030504020204" pitchFamily="34" charset="0"/>
              </a:rPr>
              <a:t>/media-library)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0A0A0A"/>
                </a:solidFill>
                <a:effectLst/>
                <a:latin typeface="Open Sans" panose="020B0606030504020204" pitchFamily="34" charset="0"/>
              </a:rPr>
              <a:t>Eelgrass: Annie Carew, Integration and Application Network (</a:t>
            </a:r>
            <a:r>
              <a:rPr lang="en-US" b="0" i="0" dirty="0" err="1">
                <a:solidFill>
                  <a:srgbClr val="0A0A0A"/>
                </a:solidFill>
                <a:effectLst/>
                <a:latin typeface="Open Sans" panose="020B0606030504020204" pitchFamily="34" charset="0"/>
              </a:rPr>
              <a:t>ian.umces.edu</a:t>
            </a:r>
            <a:r>
              <a:rPr lang="en-US" b="0" i="0" dirty="0">
                <a:solidFill>
                  <a:srgbClr val="0A0A0A"/>
                </a:solidFill>
                <a:effectLst/>
                <a:latin typeface="Open Sans" panose="020B0606030504020204" pitchFamily="34" charset="0"/>
              </a:rPr>
              <a:t>/media-library)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0A0A0A"/>
                </a:solidFill>
                <a:effectLst/>
                <a:latin typeface="Open Sans" panose="020B0606030504020204" pitchFamily="34" charset="0"/>
              </a:rPr>
              <a:t>Salt shaker clip art: Smart </a:t>
            </a:r>
            <a:r>
              <a:rPr lang="en-US" b="0" i="0" dirty="0" err="1">
                <a:solidFill>
                  <a:srgbClr val="0A0A0A"/>
                </a:solidFill>
                <a:effectLst/>
                <a:latin typeface="Open Sans" panose="020B0606030504020204" pitchFamily="34" charset="0"/>
              </a:rPr>
              <a:t>Servier</a:t>
            </a:r>
            <a:r>
              <a:rPr lang="en-US" b="0" i="0" dirty="0">
                <a:solidFill>
                  <a:srgbClr val="0A0A0A"/>
                </a:solidFill>
                <a:effectLst/>
                <a:latin typeface="Open Sans" panose="020B0606030504020204" pitchFamily="34" charset="0"/>
              </a:rPr>
              <a:t>, Creative Commons 3.0 2018</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0A0A0A"/>
                </a:solidFill>
                <a:effectLst/>
                <a:latin typeface="Open Sans" panose="020B0606030504020204" pitchFamily="34" charset="0"/>
              </a:rPr>
              <a:t>Thermometer: </a:t>
            </a:r>
            <a:r>
              <a:rPr lang="en-US" b="0" i="0" dirty="0" err="1">
                <a:solidFill>
                  <a:srgbClr val="0A0A0A"/>
                </a:solidFill>
                <a:effectLst/>
                <a:latin typeface="Open Sans" panose="020B0606030504020204" pitchFamily="34" charset="0"/>
              </a:rPr>
              <a:t>Powerpoint</a:t>
            </a:r>
            <a:r>
              <a:rPr lang="en-US" b="0" i="0" dirty="0">
                <a:solidFill>
                  <a:srgbClr val="0A0A0A"/>
                </a:solidFill>
                <a:effectLst/>
                <a:latin typeface="Open Sans" panose="020B0606030504020204" pitchFamily="34" charset="0"/>
              </a:rPr>
              <a:t> clip art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i="0" dirty="0">
              <a:solidFill>
                <a:srgbClr val="0A0A0A"/>
              </a:solidFill>
              <a:effectLst/>
              <a:latin typeface="Open Sans" panose="020B0606030504020204" pitchFamily="34" charset="0"/>
            </a:endParaRPr>
          </a:p>
          <a:p>
            <a:endParaRPr lang="en-US" b="0" i="0" dirty="0">
              <a:solidFill>
                <a:srgbClr val="0A0A0A"/>
              </a:solidFill>
              <a:effectLst/>
              <a:latin typeface="Open Sans" panose="020B0606030504020204" pitchFamily="34" charset="0"/>
            </a:endParaRPr>
          </a:p>
          <a:p>
            <a:endParaRPr lang="en-US" dirty="0"/>
          </a:p>
        </p:txBody>
      </p:sp>
      <p:sp>
        <p:nvSpPr>
          <p:cNvPr id="4" name="Slide Number Placeholder 3"/>
          <p:cNvSpPr>
            <a:spLocks noGrp="1"/>
          </p:cNvSpPr>
          <p:nvPr>
            <p:ph type="sldNum" sz="quarter" idx="5"/>
          </p:nvPr>
        </p:nvSpPr>
        <p:spPr/>
        <p:txBody>
          <a:bodyPr/>
          <a:lstStyle/>
          <a:p>
            <a:fld id="{22A0A228-88A7-054E-9ABF-B5FFCE63AA6F}" type="slidenum">
              <a:rPr lang="en-US" smtClean="0"/>
              <a:t>24</a:t>
            </a:fld>
            <a:endParaRPr lang="en-US"/>
          </a:p>
        </p:txBody>
      </p:sp>
    </p:spTree>
    <p:extLst>
      <p:ext uri="{BB962C8B-B14F-4D97-AF65-F5344CB8AC3E}">
        <p14:creationId xmlns:p14="http://schemas.microsoft.com/office/powerpoint/2010/main" val="412583825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Suggested Narration</a:t>
            </a:r>
            <a:r>
              <a:rPr lang="en-US" dirty="0"/>
              <a:t>: </a:t>
            </a:r>
          </a:p>
          <a:p>
            <a:endParaRPr lang="en-US" dirty="0"/>
          </a:p>
          <a:p>
            <a:r>
              <a:rPr lang="en-US" dirty="0"/>
              <a:t>Now that we reviewed the life cycle, we are all going to become blue crabs! </a:t>
            </a:r>
          </a:p>
          <a:p>
            <a:endParaRPr lang="en-US" dirty="0"/>
          </a:p>
          <a:p>
            <a:r>
              <a:rPr lang="en-US" dirty="0"/>
              <a:t>Your goal will be to complete the life cycle without getting eaten and we’ll see how the population changes </a:t>
            </a:r>
          </a:p>
          <a:p>
            <a:endParaRPr lang="en-US" dirty="0"/>
          </a:p>
          <a:p>
            <a:r>
              <a:rPr lang="en-US" dirty="0"/>
              <a:t>[next slides are optional to introduce the game mechanics before leaving the classroom. Instructor may go over this in the game space if they’d prefer]</a:t>
            </a:r>
          </a:p>
          <a:p>
            <a:endParaRPr lang="en-US" dirty="0"/>
          </a:p>
          <a:p>
            <a:endParaRPr lang="en-US" dirty="0"/>
          </a:p>
          <a:p>
            <a:r>
              <a:rPr lang="en-US" u="sng" dirty="0"/>
              <a:t>Image credit:</a:t>
            </a:r>
            <a:endParaRPr lang="en-US" b="0" u="none" dirty="0"/>
          </a:p>
          <a:p>
            <a:r>
              <a:rPr lang="en-US" b="0" u="none" dirty="0"/>
              <a:t>Crab stages: Alex Marquardt</a:t>
            </a:r>
            <a:endParaRPr lang="en-US" u="sng" dirty="0"/>
          </a:p>
        </p:txBody>
      </p:sp>
      <p:sp>
        <p:nvSpPr>
          <p:cNvPr id="4" name="Slide Number Placeholder 3"/>
          <p:cNvSpPr>
            <a:spLocks noGrp="1"/>
          </p:cNvSpPr>
          <p:nvPr>
            <p:ph type="sldNum" sz="quarter" idx="5"/>
          </p:nvPr>
        </p:nvSpPr>
        <p:spPr/>
        <p:txBody>
          <a:bodyPr/>
          <a:lstStyle/>
          <a:p>
            <a:fld id="{22A0A228-88A7-054E-9ABF-B5FFCE63AA6F}" type="slidenum">
              <a:rPr lang="en-US" smtClean="0"/>
              <a:t>25</a:t>
            </a:fld>
            <a:endParaRPr lang="en-US"/>
          </a:p>
        </p:txBody>
      </p:sp>
    </p:spTree>
    <p:extLst>
      <p:ext uri="{BB962C8B-B14F-4D97-AF65-F5344CB8AC3E}">
        <p14:creationId xmlns:p14="http://schemas.microsoft.com/office/powerpoint/2010/main" val="29371301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Suggested Narration</a:t>
            </a:r>
            <a:r>
              <a:rPr lang="en-US" dirty="0"/>
              <a:t>: </a:t>
            </a:r>
          </a:p>
          <a:p>
            <a:endParaRPr lang="en-US" dirty="0"/>
          </a:p>
          <a:p>
            <a:r>
              <a:rPr lang="en-US" dirty="0"/>
              <a:t>We’re going to go outside/to the gym. There will be there different habitats – ocean, eelgrass, and oyster</a:t>
            </a:r>
          </a:p>
          <a:p>
            <a:endParaRPr lang="en-US" dirty="0"/>
          </a:p>
          <a:p>
            <a:r>
              <a:rPr lang="en-US" dirty="0"/>
              <a:t>Everyone will start as a zoeae in the ocean. The goal is to get through the entire life cycle and grow the crab population</a:t>
            </a:r>
          </a:p>
          <a:p>
            <a:endParaRPr lang="en-US" dirty="0"/>
          </a:p>
        </p:txBody>
      </p:sp>
      <p:sp>
        <p:nvSpPr>
          <p:cNvPr id="4" name="Slide Number Placeholder 3"/>
          <p:cNvSpPr>
            <a:spLocks noGrp="1"/>
          </p:cNvSpPr>
          <p:nvPr>
            <p:ph type="sldNum" sz="quarter" idx="5"/>
          </p:nvPr>
        </p:nvSpPr>
        <p:spPr/>
        <p:txBody>
          <a:bodyPr/>
          <a:lstStyle/>
          <a:p>
            <a:fld id="{22A0A228-88A7-054E-9ABF-B5FFCE63AA6F}" type="slidenum">
              <a:rPr lang="en-US" smtClean="0"/>
              <a:t>26</a:t>
            </a:fld>
            <a:endParaRPr lang="en-US"/>
          </a:p>
        </p:txBody>
      </p:sp>
    </p:spTree>
    <p:extLst>
      <p:ext uri="{BB962C8B-B14F-4D97-AF65-F5344CB8AC3E}">
        <p14:creationId xmlns:p14="http://schemas.microsoft.com/office/powerpoint/2010/main" val="289247412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Suggested Narration</a:t>
            </a:r>
            <a:r>
              <a:rPr lang="en-US" dirty="0"/>
              <a:t>: </a:t>
            </a:r>
          </a:p>
          <a:p>
            <a:endParaRPr lang="en-US" dirty="0"/>
          </a:p>
          <a:p>
            <a:r>
              <a:rPr lang="en-US" dirty="0"/>
              <a:t>You’ll need to safely make it to the eelgrass habitat first </a:t>
            </a:r>
          </a:p>
        </p:txBody>
      </p:sp>
      <p:sp>
        <p:nvSpPr>
          <p:cNvPr id="4" name="Slide Number Placeholder 3"/>
          <p:cNvSpPr>
            <a:spLocks noGrp="1"/>
          </p:cNvSpPr>
          <p:nvPr>
            <p:ph type="sldNum" sz="quarter" idx="5"/>
          </p:nvPr>
        </p:nvSpPr>
        <p:spPr/>
        <p:txBody>
          <a:bodyPr/>
          <a:lstStyle/>
          <a:p>
            <a:fld id="{22A0A228-88A7-054E-9ABF-B5FFCE63AA6F}" type="slidenum">
              <a:rPr lang="en-US" smtClean="0"/>
              <a:t>27</a:t>
            </a:fld>
            <a:endParaRPr lang="en-US"/>
          </a:p>
        </p:txBody>
      </p:sp>
    </p:spTree>
    <p:extLst>
      <p:ext uri="{BB962C8B-B14F-4D97-AF65-F5344CB8AC3E}">
        <p14:creationId xmlns:p14="http://schemas.microsoft.com/office/powerpoint/2010/main" val="99519796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b="1" dirty="0"/>
              <a:t>Suggested Narration</a:t>
            </a:r>
            <a:r>
              <a:rPr lang="en-US" dirty="0"/>
              <a:t>: </a:t>
            </a:r>
          </a:p>
          <a:p>
            <a:endParaRPr lang="en-US" dirty="0"/>
          </a:p>
          <a:p>
            <a:r>
              <a:rPr lang="en-US" dirty="0"/>
              <a:t>Then you’ll need to make it to the oyster reef to eat and grow as an adult</a:t>
            </a:r>
          </a:p>
        </p:txBody>
      </p:sp>
      <p:sp>
        <p:nvSpPr>
          <p:cNvPr id="4" name="Slide Number Placeholder 3"/>
          <p:cNvSpPr>
            <a:spLocks noGrp="1"/>
          </p:cNvSpPr>
          <p:nvPr>
            <p:ph type="sldNum" sz="quarter" idx="5"/>
          </p:nvPr>
        </p:nvSpPr>
        <p:spPr/>
        <p:txBody>
          <a:bodyPr/>
          <a:lstStyle/>
          <a:p>
            <a:fld id="{22A0A228-88A7-054E-9ABF-B5FFCE63AA6F}" type="slidenum">
              <a:rPr lang="en-US" smtClean="0"/>
              <a:t>28</a:t>
            </a:fld>
            <a:endParaRPr lang="en-US"/>
          </a:p>
        </p:txBody>
      </p:sp>
    </p:spTree>
    <p:extLst>
      <p:ext uri="{BB962C8B-B14F-4D97-AF65-F5344CB8AC3E}">
        <p14:creationId xmlns:p14="http://schemas.microsoft.com/office/powerpoint/2010/main" val="126388755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b="1" dirty="0"/>
              <a:t>Suggested Narration</a:t>
            </a:r>
            <a:r>
              <a:rPr lang="en-US" dirty="0"/>
              <a:t>: </a:t>
            </a:r>
          </a:p>
          <a:p>
            <a:endParaRPr lang="en-US" dirty="0"/>
          </a:p>
          <a:p>
            <a:r>
              <a:rPr lang="en-US" dirty="0"/>
              <a:t>Then you need to make it to the ocean to tag in two people to join the crab population. </a:t>
            </a:r>
          </a:p>
          <a:p>
            <a:r>
              <a:rPr lang="en-US" dirty="0"/>
              <a:t>They will need to go to the eelgrass, but you will have to go back and forth between the oyster and ocean habitat to make more crabs</a:t>
            </a:r>
          </a:p>
        </p:txBody>
      </p:sp>
      <p:sp>
        <p:nvSpPr>
          <p:cNvPr id="4" name="Slide Number Placeholder 3"/>
          <p:cNvSpPr>
            <a:spLocks noGrp="1"/>
          </p:cNvSpPr>
          <p:nvPr>
            <p:ph type="sldNum" sz="quarter" idx="5"/>
          </p:nvPr>
        </p:nvSpPr>
        <p:spPr/>
        <p:txBody>
          <a:bodyPr/>
          <a:lstStyle/>
          <a:p>
            <a:fld id="{22A0A228-88A7-054E-9ABF-B5FFCE63AA6F}" type="slidenum">
              <a:rPr lang="en-US" smtClean="0"/>
              <a:t>29</a:t>
            </a:fld>
            <a:endParaRPr lang="en-US"/>
          </a:p>
        </p:txBody>
      </p:sp>
    </p:spTree>
    <p:extLst>
      <p:ext uri="{BB962C8B-B14F-4D97-AF65-F5344CB8AC3E}">
        <p14:creationId xmlns:p14="http://schemas.microsoft.com/office/powerpoint/2010/main" val="290616638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Suggested Narration</a:t>
            </a:r>
            <a:r>
              <a:rPr lang="en-US" dirty="0"/>
              <a:t>: </a:t>
            </a:r>
          </a:p>
          <a:p>
            <a:endParaRPr lang="en-US" dirty="0"/>
          </a:p>
          <a:p>
            <a:r>
              <a:rPr lang="en-US" dirty="0"/>
              <a:t>BUT! You need to avoid being eaten. There will be a predator running around tagging (eating) crabs. </a:t>
            </a:r>
          </a:p>
          <a:p>
            <a:r>
              <a:rPr lang="en-US" dirty="0"/>
              <a:t>If you get eaten, you go back to the ocean. </a:t>
            </a:r>
          </a:p>
          <a:p>
            <a:r>
              <a:rPr lang="en-US" dirty="0"/>
              <a:t>There will limited spaces in each habitat! </a:t>
            </a:r>
          </a:p>
          <a:p>
            <a:endParaRPr lang="en-US" dirty="0"/>
          </a:p>
          <a:p>
            <a:r>
              <a:rPr lang="en-US" dirty="0"/>
              <a:t>Okay let’s go! </a:t>
            </a:r>
          </a:p>
          <a:p>
            <a:endParaRPr lang="en-US" dirty="0"/>
          </a:p>
          <a:p>
            <a:r>
              <a:rPr lang="en-US" dirty="0"/>
              <a:t>[Class questions for between each round of the game are included in the lesson plan. The next slide has bigger picture discussion questions that can be completed either in the game space or back in the classroom]</a:t>
            </a:r>
          </a:p>
        </p:txBody>
      </p:sp>
      <p:sp>
        <p:nvSpPr>
          <p:cNvPr id="4" name="Slide Number Placeholder 3"/>
          <p:cNvSpPr>
            <a:spLocks noGrp="1"/>
          </p:cNvSpPr>
          <p:nvPr>
            <p:ph type="sldNum" sz="quarter" idx="5"/>
          </p:nvPr>
        </p:nvSpPr>
        <p:spPr/>
        <p:txBody>
          <a:bodyPr/>
          <a:lstStyle/>
          <a:p>
            <a:fld id="{22A0A228-88A7-054E-9ABF-B5FFCE63AA6F}" type="slidenum">
              <a:rPr lang="en-US" smtClean="0"/>
              <a:t>30</a:t>
            </a:fld>
            <a:endParaRPr lang="en-US"/>
          </a:p>
        </p:txBody>
      </p:sp>
    </p:spTree>
    <p:extLst>
      <p:ext uri="{BB962C8B-B14F-4D97-AF65-F5344CB8AC3E}">
        <p14:creationId xmlns:p14="http://schemas.microsoft.com/office/powerpoint/2010/main" val="8920593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spcBef>
                <a:spcPts val="600"/>
              </a:spcBef>
              <a:spcAft>
                <a:spcPts val="0"/>
              </a:spcAft>
              <a:buFont typeface="Symbol" pitchFamily="2" charset="2"/>
              <a:buNone/>
            </a:pPr>
            <a:r>
              <a:rPr lang="en-US" sz="1100" b="1" u="sng" dirty="0">
                <a:effectLst/>
                <a:latin typeface="Calibri" panose="020F0502020204030204" pitchFamily="34" charset="0"/>
                <a:ea typeface="SimSun" panose="02010600030101010101" pitchFamily="2" charset="-122"/>
                <a:cs typeface="Times New Roman" panose="02020603050405020304" pitchFamily="18" charset="0"/>
              </a:rPr>
              <a:t>Key to discussion questions: </a:t>
            </a:r>
          </a:p>
          <a:p>
            <a:pPr marL="342900" marR="0" lvl="0" indent="-342900">
              <a:spcBef>
                <a:spcPts val="600"/>
              </a:spcBef>
              <a:spcAft>
                <a:spcPts val="0"/>
              </a:spcAft>
              <a:buFont typeface="Symbol" pitchFamily="2" charset="2"/>
              <a:buChar char=""/>
            </a:pPr>
            <a:r>
              <a:rPr lang="en-US" sz="1100" dirty="0">
                <a:effectLst/>
                <a:latin typeface="Calibri" panose="020F0502020204030204" pitchFamily="34" charset="0"/>
                <a:ea typeface="SimSun" panose="02010600030101010101" pitchFamily="2" charset="-122"/>
                <a:cs typeface="Times New Roman" panose="02020603050405020304" pitchFamily="18" charset="0"/>
              </a:rPr>
              <a:t>What do we need for healthy blue crab populations in the Chesapeake Bay?</a:t>
            </a:r>
            <a:endParaRPr lang="en-US" sz="1200" dirty="0">
              <a:effectLst/>
              <a:latin typeface="Times New Roman" panose="02020603050405020304" pitchFamily="18" charset="0"/>
              <a:ea typeface="SimSun" panose="02010600030101010101" pitchFamily="2" charset="-122"/>
              <a:cs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1100" i="1" dirty="0">
                <a:effectLst/>
                <a:latin typeface="Calibri" panose="020F0502020204030204" pitchFamily="34" charset="0"/>
                <a:ea typeface="SimSun" panose="02010600030101010101" pitchFamily="2" charset="-122"/>
                <a:cs typeface="Times New Roman" panose="02020603050405020304" pitchFamily="18" charset="0"/>
              </a:rPr>
              <a:t>Answer: A healthy ecosystem, which includes abundant habitat, food, and good environmental conditions! </a:t>
            </a:r>
            <a:endParaRPr lang="en-US" sz="1200" dirty="0">
              <a:effectLst/>
              <a:latin typeface="Times New Roman" panose="02020603050405020304" pitchFamily="18" charset="0"/>
              <a:ea typeface="SimSun" panose="02010600030101010101" pitchFamily="2" charset="-122"/>
              <a:cs typeface="Times New Roman" panose="02020603050405020304" pitchFamily="18" charset="0"/>
            </a:endParaRPr>
          </a:p>
          <a:p>
            <a:pPr marL="342900" marR="0" lvl="0" indent="-342900">
              <a:spcBef>
                <a:spcPts val="0"/>
              </a:spcBef>
              <a:spcAft>
                <a:spcPts val="0"/>
              </a:spcAft>
              <a:buFont typeface="Symbol" pitchFamily="2" charset="2"/>
              <a:buChar char=""/>
            </a:pPr>
            <a:r>
              <a:rPr lang="en-US" sz="1100" dirty="0">
                <a:effectLst/>
                <a:latin typeface="Calibri" panose="020F0502020204030204" pitchFamily="34" charset="0"/>
                <a:ea typeface="SimSun" panose="02010600030101010101" pitchFamily="2" charset="-122"/>
                <a:cs typeface="Times New Roman" panose="02020603050405020304" pitchFamily="18" charset="0"/>
              </a:rPr>
              <a:t>How do eelgrass populations interact with blue crabs?</a:t>
            </a:r>
            <a:endParaRPr lang="en-US" sz="1200" dirty="0">
              <a:effectLst/>
              <a:latin typeface="Times New Roman" panose="02020603050405020304" pitchFamily="18" charset="0"/>
              <a:ea typeface="SimSun" panose="02010600030101010101" pitchFamily="2" charset="-122"/>
              <a:cs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1100" i="1" dirty="0">
                <a:effectLst/>
                <a:latin typeface="Calibri" panose="020F0502020204030204" pitchFamily="34" charset="0"/>
                <a:ea typeface="SimSun" panose="02010600030101010101" pitchFamily="2" charset="-122"/>
                <a:cs typeface="Times New Roman" panose="02020603050405020304" pitchFamily="18" charset="0"/>
              </a:rPr>
              <a:t>Answer: Eelgrasses are plants that provide important habitat for juvenile blue crabs. The grasses provide abundant food and protection from predators. </a:t>
            </a:r>
            <a:endParaRPr lang="en-US" sz="1200" dirty="0">
              <a:effectLst/>
              <a:latin typeface="Times New Roman" panose="02020603050405020304" pitchFamily="18" charset="0"/>
              <a:ea typeface="SimSun" panose="02010600030101010101" pitchFamily="2" charset="-122"/>
              <a:cs typeface="Times New Roman" panose="02020603050405020304" pitchFamily="18" charset="0"/>
            </a:endParaRPr>
          </a:p>
          <a:p>
            <a:pPr marL="342900" marR="0" lvl="0" indent="-342900">
              <a:spcBef>
                <a:spcPts val="0"/>
              </a:spcBef>
              <a:spcAft>
                <a:spcPts val="0"/>
              </a:spcAft>
              <a:buFont typeface="Symbol" pitchFamily="2" charset="2"/>
              <a:buChar char=""/>
            </a:pPr>
            <a:r>
              <a:rPr lang="en-US" sz="1100" dirty="0">
                <a:effectLst/>
                <a:latin typeface="Calibri" panose="020F0502020204030204" pitchFamily="34" charset="0"/>
                <a:ea typeface="SimSun" panose="02010600030101010101" pitchFamily="2" charset="-122"/>
                <a:cs typeface="Times New Roman" panose="02020603050405020304" pitchFamily="18" charset="0"/>
              </a:rPr>
              <a:t>How do oyster populations interact with blue crabs?</a:t>
            </a:r>
            <a:endParaRPr lang="en-US" sz="1200" dirty="0">
              <a:effectLst/>
              <a:latin typeface="Times New Roman" panose="02020603050405020304" pitchFamily="18" charset="0"/>
              <a:ea typeface="SimSun" panose="02010600030101010101" pitchFamily="2" charset="-122"/>
              <a:cs typeface="Times New Roman" panose="02020603050405020304" pitchFamily="18" charset="0"/>
            </a:endParaRPr>
          </a:p>
          <a:p>
            <a:pPr marL="742950" marR="0" lvl="1" indent="-285750">
              <a:spcBef>
                <a:spcPts val="0"/>
              </a:spcBef>
              <a:spcAft>
                <a:spcPts val="600"/>
              </a:spcAft>
              <a:buFont typeface="Courier New" panose="02070309020205020404" pitchFamily="49" charset="0"/>
              <a:buChar char="o"/>
            </a:pPr>
            <a:r>
              <a:rPr lang="en-US" sz="1100" i="1" dirty="0">
                <a:effectLst/>
                <a:latin typeface="Calibri" panose="020F0502020204030204" pitchFamily="34" charset="0"/>
                <a:ea typeface="SimSun" panose="02010600030101010101" pitchFamily="2" charset="-122"/>
                <a:cs typeface="Times New Roman" panose="02020603050405020304" pitchFamily="18" charset="0"/>
              </a:rPr>
              <a:t>Answer: Oysters are animals that build reefs. The reefs provide habitat for adult blue crabs and abundant food for adults. </a:t>
            </a:r>
            <a:endParaRPr lang="en-US" sz="1200" dirty="0">
              <a:effectLst/>
              <a:latin typeface="Times New Roman" panose="02020603050405020304" pitchFamily="18" charset="0"/>
              <a:ea typeface="SimSun" panose="02010600030101010101" pitchFamily="2" charset="-122"/>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22A0A228-88A7-054E-9ABF-B5FFCE63AA6F}" type="slidenum">
              <a:rPr lang="en-US" smtClean="0"/>
              <a:t>31</a:t>
            </a:fld>
            <a:endParaRPr lang="en-US"/>
          </a:p>
        </p:txBody>
      </p:sp>
    </p:spTree>
    <p:extLst>
      <p:ext uri="{BB962C8B-B14F-4D97-AF65-F5344CB8AC3E}">
        <p14:creationId xmlns:p14="http://schemas.microsoft.com/office/powerpoint/2010/main" val="38569205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AAD93B-0743-DCB7-AAE0-C2AA249F831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54B4D64-754A-0242-6B1E-B187C5E577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28F94DD7-BBA3-826D-801D-A462F75CB644}"/>
              </a:ext>
            </a:extLst>
          </p:cNvPr>
          <p:cNvSpPr>
            <a:spLocks noGrp="1"/>
          </p:cNvSpPr>
          <p:nvPr>
            <p:ph type="dt" sz="half" idx="10"/>
          </p:nvPr>
        </p:nvSpPr>
        <p:spPr/>
        <p:txBody>
          <a:bodyPr/>
          <a:lstStyle/>
          <a:p>
            <a:fld id="{2429CA2A-732B-AB4D-8332-13F5109877EF}" type="datetimeFigureOut">
              <a:rPr lang="en-US" smtClean="0"/>
              <a:t>12/6/23</a:t>
            </a:fld>
            <a:endParaRPr lang="en-US"/>
          </a:p>
        </p:txBody>
      </p:sp>
      <p:sp>
        <p:nvSpPr>
          <p:cNvPr id="5" name="Footer Placeholder 4">
            <a:extLst>
              <a:ext uri="{FF2B5EF4-FFF2-40B4-BE49-F238E27FC236}">
                <a16:creationId xmlns:a16="http://schemas.microsoft.com/office/drawing/2014/main" id="{35BD351D-7515-712A-7E69-5C12369544D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7C9736-2CB6-8A96-138D-87203D78398B}"/>
              </a:ext>
            </a:extLst>
          </p:cNvPr>
          <p:cNvSpPr>
            <a:spLocks noGrp="1"/>
          </p:cNvSpPr>
          <p:nvPr>
            <p:ph type="sldNum" sz="quarter" idx="12"/>
          </p:nvPr>
        </p:nvSpPr>
        <p:spPr/>
        <p:txBody>
          <a:bodyPr/>
          <a:lstStyle/>
          <a:p>
            <a:fld id="{E19A2368-CF51-6340-A765-138CFB3CD718}" type="slidenum">
              <a:rPr lang="en-US" smtClean="0"/>
              <a:t>‹#›</a:t>
            </a:fld>
            <a:endParaRPr lang="en-US"/>
          </a:p>
        </p:txBody>
      </p:sp>
    </p:spTree>
    <p:extLst>
      <p:ext uri="{BB962C8B-B14F-4D97-AF65-F5344CB8AC3E}">
        <p14:creationId xmlns:p14="http://schemas.microsoft.com/office/powerpoint/2010/main" val="40286130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68DC6B-23F4-D7CD-C713-A39596768E0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3AB78E1-DC8F-C6C4-ACC1-E9D44909052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B1F830C-47CB-E197-DA10-BBA2AAFB3BB3}"/>
              </a:ext>
            </a:extLst>
          </p:cNvPr>
          <p:cNvSpPr>
            <a:spLocks noGrp="1"/>
          </p:cNvSpPr>
          <p:nvPr>
            <p:ph type="dt" sz="half" idx="10"/>
          </p:nvPr>
        </p:nvSpPr>
        <p:spPr/>
        <p:txBody>
          <a:bodyPr/>
          <a:lstStyle/>
          <a:p>
            <a:fld id="{2429CA2A-732B-AB4D-8332-13F5109877EF}" type="datetimeFigureOut">
              <a:rPr lang="en-US" smtClean="0"/>
              <a:t>12/6/23</a:t>
            </a:fld>
            <a:endParaRPr lang="en-US"/>
          </a:p>
        </p:txBody>
      </p:sp>
      <p:sp>
        <p:nvSpPr>
          <p:cNvPr id="5" name="Footer Placeholder 4">
            <a:extLst>
              <a:ext uri="{FF2B5EF4-FFF2-40B4-BE49-F238E27FC236}">
                <a16:creationId xmlns:a16="http://schemas.microsoft.com/office/drawing/2014/main" id="{DCC379D6-2C29-2C0E-0BDE-6EBA4B3A234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194DF68-9C74-AF39-143D-4C4E1D9D7CD0}"/>
              </a:ext>
            </a:extLst>
          </p:cNvPr>
          <p:cNvSpPr>
            <a:spLocks noGrp="1"/>
          </p:cNvSpPr>
          <p:nvPr>
            <p:ph type="sldNum" sz="quarter" idx="12"/>
          </p:nvPr>
        </p:nvSpPr>
        <p:spPr/>
        <p:txBody>
          <a:bodyPr/>
          <a:lstStyle/>
          <a:p>
            <a:fld id="{E19A2368-CF51-6340-A765-138CFB3CD718}" type="slidenum">
              <a:rPr lang="en-US" smtClean="0"/>
              <a:t>‹#›</a:t>
            </a:fld>
            <a:endParaRPr lang="en-US"/>
          </a:p>
        </p:txBody>
      </p:sp>
    </p:spTree>
    <p:extLst>
      <p:ext uri="{BB962C8B-B14F-4D97-AF65-F5344CB8AC3E}">
        <p14:creationId xmlns:p14="http://schemas.microsoft.com/office/powerpoint/2010/main" val="26747620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44F9AE-3F25-79CC-9D78-F1DA52A7F7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1F71B4B-EEBD-7E1F-A990-44F802F9A48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975CEFB-CA9B-7FAF-080A-6291A7FB138F}"/>
              </a:ext>
            </a:extLst>
          </p:cNvPr>
          <p:cNvSpPr>
            <a:spLocks noGrp="1"/>
          </p:cNvSpPr>
          <p:nvPr>
            <p:ph type="dt" sz="half" idx="10"/>
          </p:nvPr>
        </p:nvSpPr>
        <p:spPr/>
        <p:txBody>
          <a:bodyPr/>
          <a:lstStyle/>
          <a:p>
            <a:fld id="{2429CA2A-732B-AB4D-8332-13F5109877EF}" type="datetimeFigureOut">
              <a:rPr lang="en-US" smtClean="0"/>
              <a:t>12/6/23</a:t>
            </a:fld>
            <a:endParaRPr lang="en-US"/>
          </a:p>
        </p:txBody>
      </p:sp>
      <p:sp>
        <p:nvSpPr>
          <p:cNvPr id="5" name="Footer Placeholder 4">
            <a:extLst>
              <a:ext uri="{FF2B5EF4-FFF2-40B4-BE49-F238E27FC236}">
                <a16:creationId xmlns:a16="http://schemas.microsoft.com/office/drawing/2014/main" id="{F1CE8A15-0D00-160C-39DC-E0E60F7A6A2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64FC59B-D3E5-8E38-DE4A-4499D75A8124}"/>
              </a:ext>
            </a:extLst>
          </p:cNvPr>
          <p:cNvSpPr>
            <a:spLocks noGrp="1"/>
          </p:cNvSpPr>
          <p:nvPr>
            <p:ph type="sldNum" sz="quarter" idx="12"/>
          </p:nvPr>
        </p:nvSpPr>
        <p:spPr/>
        <p:txBody>
          <a:bodyPr/>
          <a:lstStyle/>
          <a:p>
            <a:fld id="{E19A2368-CF51-6340-A765-138CFB3CD718}" type="slidenum">
              <a:rPr lang="en-US" smtClean="0"/>
              <a:t>‹#›</a:t>
            </a:fld>
            <a:endParaRPr lang="en-US"/>
          </a:p>
        </p:txBody>
      </p:sp>
    </p:spTree>
    <p:extLst>
      <p:ext uri="{BB962C8B-B14F-4D97-AF65-F5344CB8AC3E}">
        <p14:creationId xmlns:p14="http://schemas.microsoft.com/office/powerpoint/2010/main" val="301194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95AE8D-082E-BCF6-5241-0C9217F8D68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6DC229D-6F90-CA4F-BD59-948C9300A36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AEB473D-CECE-E5ED-1EC0-4DD81C4BD45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EC49674-14BD-5E6C-E5D9-CE3FBF43B430}"/>
              </a:ext>
            </a:extLst>
          </p:cNvPr>
          <p:cNvSpPr>
            <a:spLocks noGrp="1"/>
          </p:cNvSpPr>
          <p:nvPr>
            <p:ph type="dt" sz="half" idx="10"/>
          </p:nvPr>
        </p:nvSpPr>
        <p:spPr/>
        <p:txBody>
          <a:bodyPr/>
          <a:lstStyle/>
          <a:p>
            <a:fld id="{2429CA2A-732B-AB4D-8332-13F5109877EF}" type="datetimeFigureOut">
              <a:rPr lang="en-US" smtClean="0"/>
              <a:t>12/6/23</a:t>
            </a:fld>
            <a:endParaRPr lang="en-US"/>
          </a:p>
        </p:txBody>
      </p:sp>
      <p:sp>
        <p:nvSpPr>
          <p:cNvPr id="6" name="Footer Placeholder 5">
            <a:extLst>
              <a:ext uri="{FF2B5EF4-FFF2-40B4-BE49-F238E27FC236}">
                <a16:creationId xmlns:a16="http://schemas.microsoft.com/office/drawing/2014/main" id="{0A6573F9-1C62-3A09-0321-E05F7BEBA7A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373A122-F035-D7F4-C2E4-25BC35496327}"/>
              </a:ext>
            </a:extLst>
          </p:cNvPr>
          <p:cNvSpPr>
            <a:spLocks noGrp="1"/>
          </p:cNvSpPr>
          <p:nvPr>
            <p:ph type="sldNum" sz="quarter" idx="12"/>
          </p:nvPr>
        </p:nvSpPr>
        <p:spPr/>
        <p:txBody>
          <a:bodyPr/>
          <a:lstStyle/>
          <a:p>
            <a:fld id="{E19A2368-CF51-6340-A765-138CFB3CD718}" type="slidenum">
              <a:rPr lang="en-US" smtClean="0"/>
              <a:t>‹#›</a:t>
            </a:fld>
            <a:endParaRPr lang="en-US"/>
          </a:p>
        </p:txBody>
      </p:sp>
    </p:spTree>
    <p:extLst>
      <p:ext uri="{BB962C8B-B14F-4D97-AF65-F5344CB8AC3E}">
        <p14:creationId xmlns:p14="http://schemas.microsoft.com/office/powerpoint/2010/main" val="1202733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A5038-F0CD-7742-8C49-B095FF3F976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2B7F2447-F806-B08F-982B-FF90CB8CC39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51F1C06-5D02-34F8-C9B3-65E3255F38A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D8BC686-0670-9EE9-2EA2-24C6A092259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F6F1C95-782D-3566-6EE1-F428EED3AD8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928A0C8-C5F8-29C6-17A3-6AE0AD76A161}"/>
              </a:ext>
            </a:extLst>
          </p:cNvPr>
          <p:cNvSpPr>
            <a:spLocks noGrp="1"/>
          </p:cNvSpPr>
          <p:nvPr>
            <p:ph type="dt" sz="half" idx="10"/>
          </p:nvPr>
        </p:nvSpPr>
        <p:spPr/>
        <p:txBody>
          <a:bodyPr/>
          <a:lstStyle/>
          <a:p>
            <a:fld id="{2429CA2A-732B-AB4D-8332-13F5109877EF}" type="datetimeFigureOut">
              <a:rPr lang="en-US" smtClean="0"/>
              <a:t>12/6/23</a:t>
            </a:fld>
            <a:endParaRPr lang="en-US"/>
          </a:p>
        </p:txBody>
      </p:sp>
      <p:sp>
        <p:nvSpPr>
          <p:cNvPr id="8" name="Footer Placeholder 7">
            <a:extLst>
              <a:ext uri="{FF2B5EF4-FFF2-40B4-BE49-F238E27FC236}">
                <a16:creationId xmlns:a16="http://schemas.microsoft.com/office/drawing/2014/main" id="{AB917741-CFE9-C8DF-C5A1-9DFE31C4F72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C1FC69A-7616-AAC0-F24A-998D94B0E7E9}"/>
              </a:ext>
            </a:extLst>
          </p:cNvPr>
          <p:cNvSpPr>
            <a:spLocks noGrp="1"/>
          </p:cNvSpPr>
          <p:nvPr>
            <p:ph type="sldNum" sz="quarter" idx="12"/>
          </p:nvPr>
        </p:nvSpPr>
        <p:spPr/>
        <p:txBody>
          <a:bodyPr/>
          <a:lstStyle/>
          <a:p>
            <a:fld id="{E19A2368-CF51-6340-A765-138CFB3CD718}" type="slidenum">
              <a:rPr lang="en-US" smtClean="0"/>
              <a:t>‹#›</a:t>
            </a:fld>
            <a:endParaRPr lang="en-US"/>
          </a:p>
        </p:txBody>
      </p:sp>
    </p:spTree>
    <p:extLst>
      <p:ext uri="{BB962C8B-B14F-4D97-AF65-F5344CB8AC3E}">
        <p14:creationId xmlns:p14="http://schemas.microsoft.com/office/powerpoint/2010/main" val="23112931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EC57D1-C5D2-1FE9-1A33-09EF5F6AAA0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A9C7EDA-B43F-0BA4-F2D7-7C44D6E1D6AB}"/>
              </a:ext>
            </a:extLst>
          </p:cNvPr>
          <p:cNvSpPr>
            <a:spLocks noGrp="1"/>
          </p:cNvSpPr>
          <p:nvPr>
            <p:ph type="dt" sz="half" idx="10"/>
          </p:nvPr>
        </p:nvSpPr>
        <p:spPr/>
        <p:txBody>
          <a:bodyPr/>
          <a:lstStyle/>
          <a:p>
            <a:fld id="{2429CA2A-732B-AB4D-8332-13F5109877EF}" type="datetimeFigureOut">
              <a:rPr lang="en-US" smtClean="0"/>
              <a:t>12/6/23</a:t>
            </a:fld>
            <a:endParaRPr lang="en-US"/>
          </a:p>
        </p:txBody>
      </p:sp>
      <p:sp>
        <p:nvSpPr>
          <p:cNvPr id="4" name="Footer Placeholder 3">
            <a:extLst>
              <a:ext uri="{FF2B5EF4-FFF2-40B4-BE49-F238E27FC236}">
                <a16:creationId xmlns:a16="http://schemas.microsoft.com/office/drawing/2014/main" id="{154FAD16-DA94-426B-F1B0-B406AC89EEA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3967D01-FC05-37F1-79C1-A488224A522D}"/>
              </a:ext>
            </a:extLst>
          </p:cNvPr>
          <p:cNvSpPr>
            <a:spLocks noGrp="1"/>
          </p:cNvSpPr>
          <p:nvPr>
            <p:ph type="sldNum" sz="quarter" idx="12"/>
          </p:nvPr>
        </p:nvSpPr>
        <p:spPr/>
        <p:txBody>
          <a:bodyPr/>
          <a:lstStyle/>
          <a:p>
            <a:fld id="{E19A2368-CF51-6340-A765-138CFB3CD718}" type="slidenum">
              <a:rPr lang="en-US" smtClean="0"/>
              <a:t>‹#›</a:t>
            </a:fld>
            <a:endParaRPr lang="en-US"/>
          </a:p>
        </p:txBody>
      </p:sp>
    </p:spTree>
    <p:extLst>
      <p:ext uri="{BB962C8B-B14F-4D97-AF65-F5344CB8AC3E}">
        <p14:creationId xmlns:p14="http://schemas.microsoft.com/office/powerpoint/2010/main" val="34426009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783646-4F57-D1F0-48BB-CCA95257B885}"/>
              </a:ext>
            </a:extLst>
          </p:cNvPr>
          <p:cNvSpPr>
            <a:spLocks noGrp="1"/>
          </p:cNvSpPr>
          <p:nvPr>
            <p:ph type="dt" sz="half" idx="10"/>
          </p:nvPr>
        </p:nvSpPr>
        <p:spPr/>
        <p:txBody>
          <a:bodyPr/>
          <a:lstStyle/>
          <a:p>
            <a:fld id="{2429CA2A-732B-AB4D-8332-13F5109877EF}" type="datetimeFigureOut">
              <a:rPr lang="en-US" smtClean="0"/>
              <a:t>12/6/23</a:t>
            </a:fld>
            <a:endParaRPr lang="en-US"/>
          </a:p>
        </p:txBody>
      </p:sp>
      <p:sp>
        <p:nvSpPr>
          <p:cNvPr id="3" name="Footer Placeholder 2">
            <a:extLst>
              <a:ext uri="{FF2B5EF4-FFF2-40B4-BE49-F238E27FC236}">
                <a16:creationId xmlns:a16="http://schemas.microsoft.com/office/drawing/2014/main" id="{C12B48C6-7ADC-EA0E-F480-0B0F3007114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346A3EB-E7FF-F276-607C-EC954EA8751C}"/>
              </a:ext>
            </a:extLst>
          </p:cNvPr>
          <p:cNvSpPr>
            <a:spLocks noGrp="1"/>
          </p:cNvSpPr>
          <p:nvPr>
            <p:ph type="sldNum" sz="quarter" idx="12"/>
          </p:nvPr>
        </p:nvSpPr>
        <p:spPr/>
        <p:txBody>
          <a:bodyPr/>
          <a:lstStyle/>
          <a:p>
            <a:fld id="{E19A2368-CF51-6340-A765-138CFB3CD718}" type="slidenum">
              <a:rPr lang="en-US" smtClean="0"/>
              <a:t>‹#›</a:t>
            </a:fld>
            <a:endParaRPr lang="en-US"/>
          </a:p>
        </p:txBody>
      </p:sp>
    </p:spTree>
    <p:extLst>
      <p:ext uri="{BB962C8B-B14F-4D97-AF65-F5344CB8AC3E}">
        <p14:creationId xmlns:p14="http://schemas.microsoft.com/office/powerpoint/2010/main" val="13048820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1BDFC3-1DC2-4F13-1C0B-0E7299BEE19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0E89D87-5BAD-1EEC-EBA6-C917C3754A6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8C00440-7642-3263-EEA9-F5AF8C9759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4A35634-9A4B-D1B0-173C-AEB5C9E3C3A3}"/>
              </a:ext>
            </a:extLst>
          </p:cNvPr>
          <p:cNvSpPr>
            <a:spLocks noGrp="1"/>
          </p:cNvSpPr>
          <p:nvPr>
            <p:ph type="dt" sz="half" idx="10"/>
          </p:nvPr>
        </p:nvSpPr>
        <p:spPr/>
        <p:txBody>
          <a:bodyPr/>
          <a:lstStyle/>
          <a:p>
            <a:fld id="{2429CA2A-732B-AB4D-8332-13F5109877EF}" type="datetimeFigureOut">
              <a:rPr lang="en-US" smtClean="0"/>
              <a:t>12/6/23</a:t>
            </a:fld>
            <a:endParaRPr lang="en-US"/>
          </a:p>
        </p:txBody>
      </p:sp>
      <p:sp>
        <p:nvSpPr>
          <p:cNvPr id="6" name="Footer Placeholder 5">
            <a:extLst>
              <a:ext uri="{FF2B5EF4-FFF2-40B4-BE49-F238E27FC236}">
                <a16:creationId xmlns:a16="http://schemas.microsoft.com/office/drawing/2014/main" id="{F4C0078F-4019-B1AE-0F05-9447BA2785F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267B459-3E3D-58EF-ACB8-7311B057AD6E}"/>
              </a:ext>
            </a:extLst>
          </p:cNvPr>
          <p:cNvSpPr>
            <a:spLocks noGrp="1"/>
          </p:cNvSpPr>
          <p:nvPr>
            <p:ph type="sldNum" sz="quarter" idx="12"/>
          </p:nvPr>
        </p:nvSpPr>
        <p:spPr/>
        <p:txBody>
          <a:bodyPr/>
          <a:lstStyle/>
          <a:p>
            <a:fld id="{E19A2368-CF51-6340-A765-138CFB3CD718}" type="slidenum">
              <a:rPr lang="en-US" smtClean="0"/>
              <a:t>‹#›</a:t>
            </a:fld>
            <a:endParaRPr lang="en-US"/>
          </a:p>
        </p:txBody>
      </p:sp>
    </p:spTree>
    <p:extLst>
      <p:ext uri="{BB962C8B-B14F-4D97-AF65-F5344CB8AC3E}">
        <p14:creationId xmlns:p14="http://schemas.microsoft.com/office/powerpoint/2010/main" val="25681033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7AB718-8188-DFFE-D84F-F5828C15F94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55B62F7-3444-9DC5-6945-00E0F3196D8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152C3ED-9405-6749-8DD6-C5F2602E30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C5E0938-29DF-6A48-1D66-FA652DF0A8E2}"/>
              </a:ext>
            </a:extLst>
          </p:cNvPr>
          <p:cNvSpPr>
            <a:spLocks noGrp="1"/>
          </p:cNvSpPr>
          <p:nvPr>
            <p:ph type="dt" sz="half" idx="10"/>
          </p:nvPr>
        </p:nvSpPr>
        <p:spPr/>
        <p:txBody>
          <a:bodyPr/>
          <a:lstStyle/>
          <a:p>
            <a:fld id="{2429CA2A-732B-AB4D-8332-13F5109877EF}" type="datetimeFigureOut">
              <a:rPr lang="en-US" smtClean="0"/>
              <a:t>12/6/23</a:t>
            </a:fld>
            <a:endParaRPr lang="en-US"/>
          </a:p>
        </p:txBody>
      </p:sp>
      <p:sp>
        <p:nvSpPr>
          <p:cNvPr id="6" name="Footer Placeholder 5">
            <a:extLst>
              <a:ext uri="{FF2B5EF4-FFF2-40B4-BE49-F238E27FC236}">
                <a16:creationId xmlns:a16="http://schemas.microsoft.com/office/drawing/2014/main" id="{77AB5446-DA99-57E2-7E68-C919071AE3A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CF9E52E-2680-F823-AEEC-CB97C837B16F}"/>
              </a:ext>
            </a:extLst>
          </p:cNvPr>
          <p:cNvSpPr>
            <a:spLocks noGrp="1"/>
          </p:cNvSpPr>
          <p:nvPr>
            <p:ph type="sldNum" sz="quarter" idx="12"/>
          </p:nvPr>
        </p:nvSpPr>
        <p:spPr/>
        <p:txBody>
          <a:bodyPr/>
          <a:lstStyle/>
          <a:p>
            <a:fld id="{E19A2368-CF51-6340-A765-138CFB3CD718}" type="slidenum">
              <a:rPr lang="en-US" smtClean="0"/>
              <a:t>‹#›</a:t>
            </a:fld>
            <a:endParaRPr lang="en-US"/>
          </a:p>
        </p:txBody>
      </p:sp>
    </p:spTree>
    <p:extLst>
      <p:ext uri="{BB962C8B-B14F-4D97-AF65-F5344CB8AC3E}">
        <p14:creationId xmlns:p14="http://schemas.microsoft.com/office/powerpoint/2010/main" val="14954577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87A1DE-E4C2-EB7F-84F2-6A28FC6A05D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BCB5C50-A6E6-7C61-7DA1-4BC5B27F7D9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0AA6A0C-B3D5-35CF-831F-C376246EE27F}"/>
              </a:ext>
            </a:extLst>
          </p:cNvPr>
          <p:cNvSpPr>
            <a:spLocks noGrp="1"/>
          </p:cNvSpPr>
          <p:nvPr>
            <p:ph type="dt" sz="half" idx="10"/>
          </p:nvPr>
        </p:nvSpPr>
        <p:spPr/>
        <p:txBody>
          <a:bodyPr/>
          <a:lstStyle/>
          <a:p>
            <a:fld id="{2429CA2A-732B-AB4D-8332-13F5109877EF}" type="datetimeFigureOut">
              <a:rPr lang="en-US" smtClean="0"/>
              <a:t>12/6/23</a:t>
            </a:fld>
            <a:endParaRPr lang="en-US"/>
          </a:p>
        </p:txBody>
      </p:sp>
      <p:sp>
        <p:nvSpPr>
          <p:cNvPr id="5" name="Footer Placeholder 4">
            <a:extLst>
              <a:ext uri="{FF2B5EF4-FFF2-40B4-BE49-F238E27FC236}">
                <a16:creationId xmlns:a16="http://schemas.microsoft.com/office/drawing/2014/main" id="{0A46031E-ADBA-58FA-6B23-75B76DB7E43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0183206-A7A2-9BA2-A650-DEF20663B19C}"/>
              </a:ext>
            </a:extLst>
          </p:cNvPr>
          <p:cNvSpPr>
            <a:spLocks noGrp="1"/>
          </p:cNvSpPr>
          <p:nvPr>
            <p:ph type="sldNum" sz="quarter" idx="12"/>
          </p:nvPr>
        </p:nvSpPr>
        <p:spPr/>
        <p:txBody>
          <a:bodyPr/>
          <a:lstStyle/>
          <a:p>
            <a:fld id="{E19A2368-CF51-6340-A765-138CFB3CD718}" type="slidenum">
              <a:rPr lang="en-US" smtClean="0"/>
              <a:t>‹#›</a:t>
            </a:fld>
            <a:endParaRPr lang="en-US"/>
          </a:p>
        </p:txBody>
      </p:sp>
    </p:spTree>
    <p:extLst>
      <p:ext uri="{BB962C8B-B14F-4D97-AF65-F5344CB8AC3E}">
        <p14:creationId xmlns:p14="http://schemas.microsoft.com/office/powerpoint/2010/main" val="26649360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DD8AC94-9EA1-321E-9CC6-D8843FF9F8F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932E43D-214F-4F30-A92D-0664613CD08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5CA9164-9F90-2D39-6548-928DE00FD378}"/>
              </a:ext>
            </a:extLst>
          </p:cNvPr>
          <p:cNvSpPr>
            <a:spLocks noGrp="1"/>
          </p:cNvSpPr>
          <p:nvPr>
            <p:ph type="dt" sz="half" idx="10"/>
          </p:nvPr>
        </p:nvSpPr>
        <p:spPr/>
        <p:txBody>
          <a:bodyPr/>
          <a:lstStyle/>
          <a:p>
            <a:fld id="{2429CA2A-732B-AB4D-8332-13F5109877EF}" type="datetimeFigureOut">
              <a:rPr lang="en-US" smtClean="0"/>
              <a:t>12/6/23</a:t>
            </a:fld>
            <a:endParaRPr lang="en-US"/>
          </a:p>
        </p:txBody>
      </p:sp>
      <p:sp>
        <p:nvSpPr>
          <p:cNvPr id="5" name="Footer Placeholder 4">
            <a:extLst>
              <a:ext uri="{FF2B5EF4-FFF2-40B4-BE49-F238E27FC236}">
                <a16:creationId xmlns:a16="http://schemas.microsoft.com/office/drawing/2014/main" id="{2250D782-3022-226D-EB49-5B1C4220124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C522079-8603-CEB9-A801-FD481050BC78}"/>
              </a:ext>
            </a:extLst>
          </p:cNvPr>
          <p:cNvSpPr>
            <a:spLocks noGrp="1"/>
          </p:cNvSpPr>
          <p:nvPr>
            <p:ph type="sldNum" sz="quarter" idx="12"/>
          </p:nvPr>
        </p:nvSpPr>
        <p:spPr/>
        <p:txBody>
          <a:bodyPr/>
          <a:lstStyle/>
          <a:p>
            <a:fld id="{E19A2368-CF51-6340-A765-138CFB3CD718}" type="slidenum">
              <a:rPr lang="en-US" smtClean="0"/>
              <a:t>‹#›</a:t>
            </a:fld>
            <a:endParaRPr lang="en-US"/>
          </a:p>
        </p:txBody>
      </p:sp>
    </p:spTree>
    <p:extLst>
      <p:ext uri="{BB962C8B-B14F-4D97-AF65-F5344CB8AC3E}">
        <p14:creationId xmlns:p14="http://schemas.microsoft.com/office/powerpoint/2010/main" val="1141372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0DA963-C4EF-88AC-2B35-4A85EE37F9A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E222873-9E06-34F4-DB07-F8F10B2E744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F880CA7-B20A-227E-E64B-D151B86C599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29CA2A-732B-AB4D-8332-13F5109877EF}" type="datetimeFigureOut">
              <a:rPr lang="en-US" smtClean="0"/>
              <a:t>12/6/23</a:t>
            </a:fld>
            <a:endParaRPr lang="en-US"/>
          </a:p>
        </p:txBody>
      </p:sp>
      <p:sp>
        <p:nvSpPr>
          <p:cNvPr id="5" name="Footer Placeholder 4">
            <a:extLst>
              <a:ext uri="{FF2B5EF4-FFF2-40B4-BE49-F238E27FC236}">
                <a16:creationId xmlns:a16="http://schemas.microsoft.com/office/drawing/2014/main" id="{C900FB21-BE4D-26AB-76D3-F2E6D5A09C6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BDEB745-1E46-7AC5-FB7F-89872D2E08C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19A2368-CF51-6340-A765-138CFB3CD718}" type="slidenum">
              <a:rPr lang="en-US" smtClean="0"/>
              <a:t>‹#›</a:t>
            </a:fld>
            <a:endParaRPr lang="en-US"/>
          </a:p>
        </p:txBody>
      </p:sp>
    </p:spTree>
    <p:extLst>
      <p:ext uri="{BB962C8B-B14F-4D97-AF65-F5344CB8AC3E}">
        <p14:creationId xmlns:p14="http://schemas.microsoft.com/office/powerpoint/2010/main" val="14630906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gif"/><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3.png"/><Relationship Id="rId7"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11.png"/></Relationships>
</file>

<file path=ppt/slides/_rels/slide6.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3.png"/><Relationship Id="rId7"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3.jpg"/></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20.png"/><Relationship Id="rId5" Type="http://schemas.microsoft.com/office/2007/relationships/hdphoto" Target="../media/hdphoto1.wdp"/><Relationship Id="rId4" Type="http://schemas.openxmlformats.org/officeDocument/2006/relationships/image" Target="../media/image21.png"/></Relationships>
</file>

<file path=ppt/slides/_rels/slide20.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19.png"/><Relationship Id="rId7" Type="http://schemas.openxmlformats.org/officeDocument/2006/relationships/image" Target="../media/image22.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20.png"/><Relationship Id="rId5" Type="http://schemas.microsoft.com/office/2007/relationships/hdphoto" Target="../media/hdphoto1.wdp"/><Relationship Id="rId4" Type="http://schemas.openxmlformats.org/officeDocument/2006/relationships/image" Target="../media/image21.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1.pn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5.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12" name="Freeform 11">
            <a:extLst>
              <a:ext uri="{FF2B5EF4-FFF2-40B4-BE49-F238E27FC236}">
                <a16:creationId xmlns:a16="http://schemas.microsoft.com/office/drawing/2014/main" id="{8C77EC28-3EF0-AA27-2745-19E748B70084}"/>
              </a:ext>
            </a:extLst>
          </p:cNvPr>
          <p:cNvSpPr/>
          <p:nvPr/>
        </p:nvSpPr>
        <p:spPr>
          <a:xfrm>
            <a:off x="0" y="1932297"/>
            <a:ext cx="12192000" cy="4925703"/>
          </a:xfrm>
          <a:custGeom>
            <a:avLst/>
            <a:gdLst>
              <a:gd name="connsiteX0" fmla="*/ 3265858 w 12191998"/>
              <a:gd name="connsiteY0" fmla="*/ 0 h 6758942"/>
              <a:gd name="connsiteX1" fmla="*/ 3316847 w 12191998"/>
              <a:gd name="connsiteY1" fmla="*/ 86167 h 6758942"/>
              <a:gd name="connsiteX2" fmla="*/ 4228532 w 12191998"/>
              <a:gd name="connsiteY2" fmla="*/ 530798 h 6758942"/>
              <a:gd name="connsiteX3" fmla="*/ 5168817 w 12191998"/>
              <a:gd name="connsiteY3" fmla="*/ 45249 h 6758942"/>
              <a:gd name="connsiteX4" fmla="*/ 5172526 w 12191998"/>
              <a:gd name="connsiteY4" fmla="*/ 38605 h 6758942"/>
              <a:gd name="connsiteX5" fmla="*/ 5181926 w 12191998"/>
              <a:gd name="connsiteY5" fmla="*/ 57753 h 6758942"/>
              <a:gd name="connsiteX6" fmla="*/ 5840395 w 12191998"/>
              <a:gd name="connsiteY6" fmla="*/ 530797 h 6758942"/>
              <a:gd name="connsiteX7" fmla="*/ 6485636 w 12191998"/>
              <a:gd name="connsiteY7" fmla="*/ 81584 h 6758942"/>
              <a:gd name="connsiteX8" fmla="*/ 6500182 w 12191998"/>
              <a:gd name="connsiteY8" fmla="*/ 52678 h 6758942"/>
              <a:gd name="connsiteX9" fmla="*/ 6519998 w 12191998"/>
              <a:gd name="connsiteY9" fmla="*/ 86166 h 6758942"/>
              <a:gd name="connsiteX10" fmla="*/ 7431685 w 12191998"/>
              <a:gd name="connsiteY10" fmla="*/ 530798 h 6758942"/>
              <a:gd name="connsiteX11" fmla="*/ 8280080 w 12191998"/>
              <a:gd name="connsiteY11" fmla="*/ 163803 h 6758942"/>
              <a:gd name="connsiteX12" fmla="*/ 8294881 w 12191998"/>
              <a:gd name="connsiteY12" fmla="*/ 144707 h 6758942"/>
              <a:gd name="connsiteX13" fmla="*/ 8298077 w 12191998"/>
              <a:gd name="connsiteY13" fmla="*/ 150064 h 6758942"/>
              <a:gd name="connsiteX14" fmla="*/ 8901471 w 12191998"/>
              <a:gd name="connsiteY14" fmla="*/ 530796 h 6758942"/>
              <a:gd name="connsiteX15" fmla="*/ 9475230 w 12191998"/>
              <a:gd name="connsiteY15" fmla="*/ 193105 h 6758942"/>
              <a:gd name="connsiteX16" fmla="*/ 9517531 w 12191998"/>
              <a:gd name="connsiteY16" fmla="*/ 127111 h 6758942"/>
              <a:gd name="connsiteX17" fmla="*/ 9614955 w 12191998"/>
              <a:gd name="connsiteY17" fmla="*/ 235419 h 6758942"/>
              <a:gd name="connsiteX18" fmla="*/ 10392388 w 12191998"/>
              <a:gd name="connsiteY18" fmla="*/ 530797 h 6758942"/>
              <a:gd name="connsiteX19" fmla="*/ 11131638 w 12191998"/>
              <a:gd name="connsiteY19" fmla="*/ 268811 h 6758942"/>
              <a:gd name="connsiteX20" fmla="*/ 11199388 w 12191998"/>
              <a:gd name="connsiteY20" fmla="*/ 203628 h 6758942"/>
              <a:gd name="connsiteX21" fmla="*/ 11221298 w 12191998"/>
              <a:gd name="connsiteY21" fmla="*/ 233962 h 6758942"/>
              <a:gd name="connsiteX22" fmla="*/ 11764094 w 12191998"/>
              <a:gd name="connsiteY22" fmla="*/ 530796 h 6758942"/>
              <a:gd name="connsiteX23" fmla="*/ 12170841 w 12191998"/>
              <a:gd name="connsiteY23" fmla="*/ 373905 h 6758942"/>
              <a:gd name="connsiteX24" fmla="*/ 12191998 w 12191998"/>
              <a:gd name="connsiteY24" fmla="*/ 354325 h 6758942"/>
              <a:gd name="connsiteX25" fmla="*/ 12191998 w 12191998"/>
              <a:gd name="connsiteY25" fmla="*/ 6758942 h 6758942"/>
              <a:gd name="connsiteX26" fmla="*/ 0 w 12191998"/>
              <a:gd name="connsiteY26" fmla="*/ 6758942 h 6758942"/>
              <a:gd name="connsiteX27" fmla="*/ 0 w 12191998"/>
              <a:gd name="connsiteY27" fmla="*/ 510287 h 6758942"/>
              <a:gd name="connsiteX28" fmla="*/ 59354 w 12191998"/>
              <a:gd name="connsiteY28" fmla="*/ 524086 h 6758942"/>
              <a:gd name="connsiteX29" fmla="*/ 146602 w 12191998"/>
              <a:gd name="connsiteY29" fmla="*/ 530797 h 6758942"/>
              <a:gd name="connsiteX30" fmla="*/ 553349 w 12191998"/>
              <a:gd name="connsiteY30" fmla="*/ 373906 h 6758942"/>
              <a:gd name="connsiteX31" fmla="*/ 555983 w 12191998"/>
              <a:gd name="connsiteY31" fmla="*/ 371402 h 6758942"/>
              <a:gd name="connsiteX32" fmla="*/ 623597 w 12191998"/>
              <a:gd name="connsiteY32" fmla="*/ 409079 h 6758942"/>
              <a:gd name="connsiteX33" fmla="*/ 1147663 w 12191998"/>
              <a:gd name="connsiteY33" fmla="*/ 530798 h 6758942"/>
              <a:gd name="connsiteX34" fmla="*/ 1886913 w 12191998"/>
              <a:gd name="connsiteY34" fmla="*/ 268812 h 6758942"/>
              <a:gd name="connsiteX35" fmla="*/ 1990177 w 12191998"/>
              <a:gd name="connsiteY35" fmla="*/ 169462 h 6758942"/>
              <a:gd name="connsiteX36" fmla="*/ 2036764 w 12191998"/>
              <a:gd name="connsiteY36" fmla="*/ 233962 h 6758942"/>
              <a:gd name="connsiteX37" fmla="*/ 2579561 w 12191998"/>
              <a:gd name="connsiteY37" fmla="*/ 530797 h 6758942"/>
              <a:gd name="connsiteX38" fmla="*/ 3224802 w 12191998"/>
              <a:gd name="connsiteY38" fmla="*/ 81584 h 6758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2191998" h="6758942">
                <a:moveTo>
                  <a:pt x="3265858" y="0"/>
                </a:moveTo>
                <a:lnTo>
                  <a:pt x="3316847" y="86167"/>
                </a:lnTo>
                <a:cubicBezTo>
                  <a:pt x="3514427" y="354425"/>
                  <a:pt x="3849025" y="530798"/>
                  <a:pt x="4228532" y="530798"/>
                </a:cubicBezTo>
                <a:cubicBezTo>
                  <a:pt x="4627016" y="530798"/>
                  <a:pt x="4975987" y="336347"/>
                  <a:pt x="5168817" y="45249"/>
                </a:cubicBezTo>
                <a:lnTo>
                  <a:pt x="5172526" y="38605"/>
                </a:lnTo>
                <a:lnTo>
                  <a:pt x="5181926" y="57753"/>
                </a:lnTo>
                <a:cubicBezTo>
                  <a:pt x="5338438" y="346653"/>
                  <a:pt x="5575299" y="530797"/>
                  <a:pt x="5840395" y="530797"/>
                </a:cubicBezTo>
                <a:cubicBezTo>
                  <a:pt x="6098126" y="530797"/>
                  <a:pt x="6329170" y="356741"/>
                  <a:pt x="6485636" y="81584"/>
                </a:cubicBezTo>
                <a:lnTo>
                  <a:pt x="6500182" y="52678"/>
                </a:lnTo>
                <a:lnTo>
                  <a:pt x="6519998" y="86166"/>
                </a:lnTo>
                <a:cubicBezTo>
                  <a:pt x="6717579" y="354425"/>
                  <a:pt x="7052177" y="530798"/>
                  <a:pt x="7431685" y="530798"/>
                </a:cubicBezTo>
                <a:cubicBezTo>
                  <a:pt x="7773243" y="530798"/>
                  <a:pt x="8078423" y="387936"/>
                  <a:pt x="8280080" y="163803"/>
                </a:cubicBezTo>
                <a:lnTo>
                  <a:pt x="8294881" y="144707"/>
                </a:lnTo>
                <a:lnTo>
                  <a:pt x="8298077" y="150064"/>
                </a:lnTo>
                <a:cubicBezTo>
                  <a:pt x="8452499" y="385300"/>
                  <a:pt x="8665831" y="530796"/>
                  <a:pt x="8901471" y="530796"/>
                </a:cubicBezTo>
                <a:cubicBezTo>
                  <a:pt x="9122383" y="530796"/>
                  <a:pt x="9323689" y="402919"/>
                  <a:pt x="9475230" y="193105"/>
                </a:cubicBezTo>
                <a:lnTo>
                  <a:pt x="9517531" y="127111"/>
                </a:lnTo>
                <a:lnTo>
                  <a:pt x="9614955" y="235419"/>
                </a:lnTo>
                <a:cubicBezTo>
                  <a:pt x="9813917" y="417919"/>
                  <a:pt x="10088781" y="530797"/>
                  <a:pt x="10392388" y="530797"/>
                </a:cubicBezTo>
                <a:cubicBezTo>
                  <a:pt x="10677019" y="530797"/>
                  <a:pt x="10936388" y="431588"/>
                  <a:pt x="11131638" y="268811"/>
                </a:cubicBezTo>
                <a:lnTo>
                  <a:pt x="11199388" y="203628"/>
                </a:lnTo>
                <a:lnTo>
                  <a:pt x="11221298" y="233962"/>
                </a:lnTo>
                <a:cubicBezTo>
                  <a:pt x="11368804" y="419400"/>
                  <a:pt x="11557909" y="530796"/>
                  <a:pt x="11764094" y="530796"/>
                </a:cubicBezTo>
                <a:cubicBezTo>
                  <a:pt x="11911369" y="530796"/>
                  <a:pt x="12049930" y="473962"/>
                  <a:pt x="12170841" y="373905"/>
                </a:cubicBezTo>
                <a:lnTo>
                  <a:pt x="12191998" y="354325"/>
                </a:lnTo>
                <a:lnTo>
                  <a:pt x="12191998" y="6758942"/>
                </a:lnTo>
                <a:lnTo>
                  <a:pt x="0" y="6758942"/>
                </a:lnTo>
                <a:lnTo>
                  <a:pt x="0" y="510287"/>
                </a:lnTo>
                <a:lnTo>
                  <a:pt x="59354" y="524086"/>
                </a:lnTo>
                <a:cubicBezTo>
                  <a:pt x="88040" y="528524"/>
                  <a:pt x="117147" y="530797"/>
                  <a:pt x="146602" y="530797"/>
                </a:cubicBezTo>
                <a:cubicBezTo>
                  <a:pt x="293877" y="530797"/>
                  <a:pt x="432438" y="473963"/>
                  <a:pt x="553349" y="373906"/>
                </a:cubicBezTo>
                <a:lnTo>
                  <a:pt x="555983" y="371402"/>
                </a:lnTo>
                <a:lnTo>
                  <a:pt x="623597" y="409079"/>
                </a:lnTo>
                <a:cubicBezTo>
                  <a:pt x="779383" y="486705"/>
                  <a:pt x="957909" y="530798"/>
                  <a:pt x="1147663" y="530798"/>
                </a:cubicBezTo>
                <a:cubicBezTo>
                  <a:pt x="1432295" y="530798"/>
                  <a:pt x="1691664" y="431588"/>
                  <a:pt x="1886913" y="268812"/>
                </a:cubicBezTo>
                <a:lnTo>
                  <a:pt x="1990177" y="169462"/>
                </a:lnTo>
                <a:lnTo>
                  <a:pt x="2036764" y="233962"/>
                </a:lnTo>
                <a:cubicBezTo>
                  <a:pt x="2184270" y="419401"/>
                  <a:pt x="2373376" y="530797"/>
                  <a:pt x="2579561" y="530797"/>
                </a:cubicBezTo>
                <a:cubicBezTo>
                  <a:pt x="2837292" y="530797"/>
                  <a:pt x="3068336" y="356741"/>
                  <a:pt x="3224802" y="81584"/>
                </a:cubicBezTo>
                <a:close/>
              </a:path>
            </a:pathLst>
          </a:custGeom>
          <a:solidFill>
            <a:srgbClr val="175B8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CEC7EFB1-88CC-8DAA-0D7F-1CDBD6181087}"/>
              </a:ext>
            </a:extLst>
          </p:cNvPr>
          <p:cNvSpPr>
            <a:spLocks noGrp="1"/>
          </p:cNvSpPr>
          <p:nvPr>
            <p:ph type="ctrTitle"/>
          </p:nvPr>
        </p:nvSpPr>
        <p:spPr>
          <a:xfrm>
            <a:off x="0" y="109165"/>
            <a:ext cx="12192000" cy="1823130"/>
          </a:xfrm>
        </p:spPr>
        <p:txBody>
          <a:bodyPr anchor="ctr">
            <a:normAutofit/>
          </a:bodyPr>
          <a:lstStyle/>
          <a:p>
            <a:r>
              <a:rPr lang="en-US" b="1" dirty="0">
                <a:latin typeface="Arial" panose="020B0604020202020204" pitchFamily="34" charset="0"/>
                <a:cs typeface="Arial" panose="020B0604020202020204" pitchFamily="34" charset="0"/>
              </a:rPr>
              <a:t>Chesapeake Bay Life Cycles</a:t>
            </a:r>
          </a:p>
        </p:txBody>
      </p:sp>
      <p:pic>
        <p:nvPicPr>
          <p:cNvPr id="8" name="Picture 7">
            <a:extLst>
              <a:ext uri="{FF2B5EF4-FFF2-40B4-BE49-F238E27FC236}">
                <a16:creationId xmlns:a16="http://schemas.microsoft.com/office/drawing/2014/main" id="{06A32591-B930-ABC2-0E63-A34184C12284}"/>
              </a:ext>
            </a:extLst>
          </p:cNvPr>
          <p:cNvPicPr>
            <a:picLocks noChangeAspect="1"/>
          </p:cNvPicPr>
          <p:nvPr/>
        </p:nvPicPr>
        <p:blipFill>
          <a:blip r:embed="rId3"/>
          <a:stretch>
            <a:fillRect/>
          </a:stretch>
        </p:blipFill>
        <p:spPr>
          <a:xfrm>
            <a:off x="10340495" y="2473714"/>
            <a:ext cx="1707608" cy="4401053"/>
          </a:xfrm>
          <a:prstGeom prst="rect">
            <a:avLst/>
          </a:prstGeom>
        </p:spPr>
      </p:pic>
      <p:pic>
        <p:nvPicPr>
          <p:cNvPr id="9" name="Picture 8">
            <a:extLst>
              <a:ext uri="{FF2B5EF4-FFF2-40B4-BE49-F238E27FC236}">
                <a16:creationId xmlns:a16="http://schemas.microsoft.com/office/drawing/2014/main" id="{6BF98D8F-0D55-784A-379A-900F048177C8}"/>
              </a:ext>
            </a:extLst>
          </p:cNvPr>
          <p:cNvPicPr>
            <a:picLocks noChangeAspect="1"/>
          </p:cNvPicPr>
          <p:nvPr/>
        </p:nvPicPr>
        <p:blipFill>
          <a:blip r:embed="rId4"/>
          <a:stretch>
            <a:fillRect/>
          </a:stretch>
        </p:blipFill>
        <p:spPr>
          <a:xfrm rot="18957957">
            <a:off x="7357482" y="2883310"/>
            <a:ext cx="2323473" cy="2174771"/>
          </a:xfrm>
          <a:prstGeom prst="rect">
            <a:avLst/>
          </a:prstGeom>
        </p:spPr>
      </p:pic>
      <p:pic>
        <p:nvPicPr>
          <p:cNvPr id="7" name="Picture 6">
            <a:extLst>
              <a:ext uri="{FF2B5EF4-FFF2-40B4-BE49-F238E27FC236}">
                <a16:creationId xmlns:a16="http://schemas.microsoft.com/office/drawing/2014/main" id="{B3B25A86-85A4-490A-3A46-6B3C9E9B0373}"/>
              </a:ext>
            </a:extLst>
          </p:cNvPr>
          <p:cNvPicPr>
            <a:picLocks noChangeAspect="1"/>
          </p:cNvPicPr>
          <p:nvPr/>
        </p:nvPicPr>
        <p:blipFill>
          <a:blip r:embed="rId5"/>
          <a:stretch>
            <a:fillRect/>
          </a:stretch>
        </p:blipFill>
        <p:spPr>
          <a:xfrm rot="4235051">
            <a:off x="698306" y="5275107"/>
            <a:ext cx="1294018" cy="2091624"/>
          </a:xfrm>
          <a:prstGeom prst="rect">
            <a:avLst/>
          </a:prstGeom>
        </p:spPr>
      </p:pic>
      <p:grpSp>
        <p:nvGrpSpPr>
          <p:cNvPr id="11" name="Group 10">
            <a:extLst>
              <a:ext uri="{FF2B5EF4-FFF2-40B4-BE49-F238E27FC236}">
                <a16:creationId xmlns:a16="http://schemas.microsoft.com/office/drawing/2014/main" id="{9FEC3081-BB5E-7F23-FC51-88E9D23DDC13}"/>
              </a:ext>
            </a:extLst>
          </p:cNvPr>
          <p:cNvGrpSpPr/>
          <p:nvPr/>
        </p:nvGrpSpPr>
        <p:grpSpPr>
          <a:xfrm>
            <a:off x="2415885" y="5363054"/>
            <a:ext cx="7360230" cy="1385781"/>
            <a:chOff x="3021178" y="5284099"/>
            <a:chExt cx="7360230" cy="1385781"/>
          </a:xfrm>
        </p:grpSpPr>
        <p:pic>
          <p:nvPicPr>
            <p:cNvPr id="5" name="Picture 4">
              <a:extLst>
                <a:ext uri="{FF2B5EF4-FFF2-40B4-BE49-F238E27FC236}">
                  <a16:creationId xmlns:a16="http://schemas.microsoft.com/office/drawing/2014/main" id="{84FAE297-52B0-B55D-F785-7706EBF1F18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021178" y="5284100"/>
              <a:ext cx="2003713" cy="1385780"/>
            </a:xfrm>
            <a:prstGeom prst="rect">
              <a:avLst/>
            </a:prstGeom>
          </p:spPr>
        </p:pic>
        <p:pic>
          <p:nvPicPr>
            <p:cNvPr id="10" name="Picture 9">
              <a:extLst>
                <a:ext uri="{FF2B5EF4-FFF2-40B4-BE49-F238E27FC236}">
                  <a16:creationId xmlns:a16="http://schemas.microsoft.com/office/drawing/2014/main" id="{AC6150D9-BBA0-68B9-663B-D91D931EE18D}"/>
                </a:ext>
              </a:extLst>
            </p:cNvPr>
            <p:cNvPicPr>
              <a:picLocks noChangeAspect="1"/>
            </p:cNvPicPr>
            <p:nvPr/>
          </p:nvPicPr>
          <p:blipFill>
            <a:blip r:embed="rId7"/>
            <a:stretch>
              <a:fillRect/>
            </a:stretch>
          </p:blipFill>
          <p:spPr>
            <a:xfrm>
              <a:off x="5004582" y="5284099"/>
              <a:ext cx="5376826" cy="1385779"/>
            </a:xfrm>
            <a:prstGeom prst="rect">
              <a:avLst/>
            </a:prstGeom>
          </p:spPr>
        </p:pic>
      </p:grpSp>
      <p:pic>
        <p:nvPicPr>
          <p:cNvPr id="13" name="Picture 12">
            <a:extLst>
              <a:ext uri="{FF2B5EF4-FFF2-40B4-BE49-F238E27FC236}">
                <a16:creationId xmlns:a16="http://schemas.microsoft.com/office/drawing/2014/main" id="{4BD47FD9-4C2F-5C5B-6BE3-3F8BA964388D}"/>
              </a:ext>
            </a:extLst>
          </p:cNvPr>
          <p:cNvPicPr>
            <a:picLocks noChangeAspect="1"/>
          </p:cNvPicPr>
          <p:nvPr/>
        </p:nvPicPr>
        <p:blipFill>
          <a:blip r:embed="rId5"/>
          <a:stretch>
            <a:fillRect/>
          </a:stretch>
        </p:blipFill>
        <p:spPr>
          <a:xfrm rot="21020887">
            <a:off x="111708" y="4413571"/>
            <a:ext cx="1294018" cy="2091624"/>
          </a:xfrm>
          <a:prstGeom prst="rect">
            <a:avLst/>
          </a:prstGeom>
        </p:spPr>
      </p:pic>
    </p:spTree>
    <p:extLst>
      <p:ext uri="{BB962C8B-B14F-4D97-AF65-F5344CB8AC3E}">
        <p14:creationId xmlns:p14="http://schemas.microsoft.com/office/powerpoint/2010/main" val="3388580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7A25C4-3D60-E44E-7BA5-53C4495B1E90}"/>
              </a:ext>
            </a:extLst>
          </p:cNvPr>
          <p:cNvSpPr>
            <a:spLocks noGrp="1"/>
          </p:cNvSpPr>
          <p:nvPr>
            <p:ph type="title"/>
          </p:nvPr>
        </p:nvSpPr>
        <p:spPr>
          <a:xfrm>
            <a:off x="838200" y="231310"/>
            <a:ext cx="10515600" cy="1325563"/>
          </a:xfrm>
        </p:spPr>
        <p:txBody>
          <a:bodyPr>
            <a:normAutofit/>
          </a:bodyPr>
          <a:lstStyle/>
          <a:p>
            <a:pPr algn="ctr"/>
            <a:r>
              <a:rPr lang="en-US" sz="5400" b="1" dirty="0">
                <a:latin typeface="Arial" panose="020B0604020202020204" pitchFamily="34" charset="0"/>
                <a:cs typeface="Arial" panose="020B0604020202020204" pitchFamily="34" charset="0"/>
              </a:rPr>
              <a:t>Meet the Scientist! </a:t>
            </a:r>
          </a:p>
        </p:txBody>
      </p:sp>
      <p:sp>
        <p:nvSpPr>
          <p:cNvPr id="3" name="Content Placeholder 2">
            <a:extLst>
              <a:ext uri="{FF2B5EF4-FFF2-40B4-BE49-F238E27FC236}">
                <a16:creationId xmlns:a16="http://schemas.microsoft.com/office/drawing/2014/main" id="{D96999A1-7717-D14B-D35A-650A1B0629FA}"/>
              </a:ext>
            </a:extLst>
          </p:cNvPr>
          <p:cNvSpPr>
            <a:spLocks noGrp="1"/>
          </p:cNvSpPr>
          <p:nvPr>
            <p:ph idx="1"/>
          </p:nvPr>
        </p:nvSpPr>
        <p:spPr>
          <a:xfrm>
            <a:off x="0" y="1750944"/>
            <a:ext cx="5432244" cy="4576299"/>
          </a:xfrm>
        </p:spPr>
        <p:txBody>
          <a:bodyPr>
            <a:noAutofit/>
          </a:bodyPr>
          <a:lstStyle/>
          <a:p>
            <a:pPr marL="0" indent="0" algn="ctr">
              <a:buNone/>
            </a:pPr>
            <a:r>
              <a:rPr lang="en-US" sz="3200" dirty="0">
                <a:latin typeface="Arial" panose="020B0604020202020204" pitchFamily="34" charset="0"/>
                <a:cs typeface="Arial" panose="020B0604020202020204" pitchFamily="34" charset="0"/>
              </a:rPr>
              <a:t>Hi! My name is </a:t>
            </a:r>
            <a:r>
              <a:rPr lang="en-US" sz="3200" b="1" dirty="0">
                <a:solidFill>
                  <a:schemeClr val="accent5">
                    <a:lumMod val="75000"/>
                  </a:schemeClr>
                </a:solidFill>
                <a:latin typeface="Arial" panose="020B0604020202020204" pitchFamily="34" charset="0"/>
                <a:cs typeface="Arial" panose="020B0604020202020204" pitchFamily="34" charset="0"/>
              </a:rPr>
              <a:t>Alex</a:t>
            </a:r>
            <a:r>
              <a:rPr lang="en-US" sz="3200" dirty="0">
                <a:latin typeface="Arial" panose="020B0604020202020204" pitchFamily="34" charset="0"/>
                <a:cs typeface="Arial" panose="020B0604020202020204" pitchFamily="34" charset="0"/>
              </a:rPr>
              <a:t>! </a:t>
            </a:r>
          </a:p>
          <a:p>
            <a:pPr marL="0" indent="0" algn="ctr">
              <a:buNone/>
            </a:pPr>
            <a:endParaRPr lang="en-US" sz="3200" dirty="0">
              <a:latin typeface="Arial" panose="020B0604020202020204" pitchFamily="34" charset="0"/>
              <a:cs typeface="Arial" panose="020B0604020202020204" pitchFamily="34" charset="0"/>
            </a:endParaRPr>
          </a:p>
          <a:p>
            <a:pPr marL="0" indent="0" algn="ctr">
              <a:buNone/>
            </a:pPr>
            <a:r>
              <a:rPr lang="en-US" sz="3200" dirty="0">
                <a:latin typeface="Arial" panose="020B0604020202020204" pitchFamily="34" charset="0"/>
                <a:cs typeface="Arial" panose="020B0604020202020204" pitchFamily="34" charset="0"/>
              </a:rPr>
              <a:t>I am an </a:t>
            </a:r>
            <a:r>
              <a:rPr lang="en-US" sz="3200" b="1" dirty="0">
                <a:solidFill>
                  <a:schemeClr val="accent5">
                    <a:lumMod val="75000"/>
                  </a:schemeClr>
                </a:solidFill>
                <a:latin typeface="Arial" panose="020B0604020202020204" pitchFamily="34" charset="0"/>
                <a:cs typeface="Arial" panose="020B0604020202020204" pitchFamily="34" charset="0"/>
              </a:rPr>
              <a:t>invertebrate ecologist </a:t>
            </a:r>
            <a:r>
              <a:rPr lang="en-US" sz="3200" dirty="0">
                <a:latin typeface="Arial" panose="020B0604020202020204" pitchFamily="34" charset="0"/>
                <a:cs typeface="Arial" panose="020B0604020202020204" pitchFamily="34" charset="0"/>
              </a:rPr>
              <a:t>at the Virginia Institute of Marine Science. </a:t>
            </a:r>
          </a:p>
          <a:p>
            <a:pPr marL="0" indent="0" algn="ctr">
              <a:buNone/>
            </a:pPr>
            <a:endParaRPr lang="en-US" sz="3200" dirty="0">
              <a:latin typeface="Arial" panose="020B0604020202020204" pitchFamily="34" charset="0"/>
              <a:cs typeface="Arial" panose="020B0604020202020204" pitchFamily="34" charset="0"/>
            </a:endParaRPr>
          </a:p>
          <a:p>
            <a:pPr marL="0" indent="0" algn="ctr">
              <a:buNone/>
            </a:pPr>
            <a:r>
              <a:rPr lang="en-US" sz="3200" dirty="0">
                <a:latin typeface="Arial" panose="020B0604020202020204" pitchFamily="34" charset="0"/>
                <a:cs typeface="Arial" panose="020B0604020202020204" pitchFamily="34" charset="0"/>
              </a:rPr>
              <a:t>I study </a:t>
            </a:r>
            <a:r>
              <a:rPr lang="en-US" sz="3200" b="1" dirty="0">
                <a:solidFill>
                  <a:schemeClr val="accent5">
                    <a:lumMod val="75000"/>
                  </a:schemeClr>
                </a:solidFill>
                <a:latin typeface="Arial" panose="020B0604020202020204" pitchFamily="34" charset="0"/>
                <a:cs typeface="Arial" panose="020B0604020202020204" pitchFamily="34" charset="0"/>
              </a:rPr>
              <a:t>invertebrates</a:t>
            </a:r>
            <a:r>
              <a:rPr lang="en-US" sz="3200" dirty="0">
                <a:latin typeface="Arial" panose="020B0604020202020204" pitchFamily="34" charset="0"/>
                <a:cs typeface="Arial" panose="020B0604020202020204" pitchFamily="34" charset="0"/>
              </a:rPr>
              <a:t>, like oysters and clams, in the Chesapeake Bay. </a:t>
            </a:r>
          </a:p>
        </p:txBody>
      </p:sp>
      <p:pic>
        <p:nvPicPr>
          <p:cNvPr id="6" name="Picture 5">
            <a:extLst>
              <a:ext uri="{FF2B5EF4-FFF2-40B4-BE49-F238E27FC236}">
                <a16:creationId xmlns:a16="http://schemas.microsoft.com/office/drawing/2014/main" id="{EDF554A1-C3DB-372F-6466-A741E830F63B}"/>
              </a:ext>
            </a:extLst>
          </p:cNvPr>
          <p:cNvPicPr>
            <a:picLocks noChangeAspect="1"/>
          </p:cNvPicPr>
          <p:nvPr/>
        </p:nvPicPr>
        <p:blipFill>
          <a:blip r:embed="rId3"/>
          <a:stretch>
            <a:fillRect/>
          </a:stretch>
        </p:blipFill>
        <p:spPr>
          <a:xfrm>
            <a:off x="5276127" y="1451497"/>
            <a:ext cx="6759756" cy="5069817"/>
          </a:xfrm>
          <a:prstGeom prst="rect">
            <a:avLst/>
          </a:prstGeom>
        </p:spPr>
      </p:pic>
    </p:spTree>
    <p:extLst>
      <p:ext uri="{BB962C8B-B14F-4D97-AF65-F5344CB8AC3E}">
        <p14:creationId xmlns:p14="http://schemas.microsoft.com/office/powerpoint/2010/main" val="36285220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D8F472-C4EE-DE5E-AF11-B15D797AAA8A}"/>
              </a:ext>
            </a:extLst>
          </p:cNvPr>
          <p:cNvSpPr>
            <a:spLocks noGrp="1"/>
          </p:cNvSpPr>
          <p:nvPr>
            <p:ph type="title"/>
          </p:nvPr>
        </p:nvSpPr>
        <p:spPr>
          <a:xfrm>
            <a:off x="5336476" y="144991"/>
            <a:ext cx="6424961" cy="1325563"/>
          </a:xfrm>
        </p:spPr>
        <p:txBody>
          <a:bodyPr>
            <a:normAutofit/>
          </a:bodyPr>
          <a:lstStyle/>
          <a:p>
            <a:pPr algn="ctr"/>
            <a:r>
              <a:rPr lang="en-US" sz="5400" b="1" dirty="0">
                <a:latin typeface="Arial" panose="020B0604020202020204" pitchFamily="34" charset="0"/>
                <a:cs typeface="Arial" panose="020B0604020202020204" pitchFamily="34" charset="0"/>
              </a:rPr>
              <a:t>Chesapeake Bay</a:t>
            </a:r>
          </a:p>
        </p:txBody>
      </p:sp>
      <p:sp>
        <p:nvSpPr>
          <p:cNvPr id="3" name="Content Placeholder 2">
            <a:extLst>
              <a:ext uri="{FF2B5EF4-FFF2-40B4-BE49-F238E27FC236}">
                <a16:creationId xmlns:a16="http://schemas.microsoft.com/office/drawing/2014/main" id="{77299D28-159E-703F-012C-DC683176963C}"/>
              </a:ext>
            </a:extLst>
          </p:cNvPr>
          <p:cNvSpPr>
            <a:spLocks noGrp="1"/>
          </p:cNvSpPr>
          <p:nvPr>
            <p:ph idx="1"/>
          </p:nvPr>
        </p:nvSpPr>
        <p:spPr>
          <a:xfrm>
            <a:off x="5649755" y="1713629"/>
            <a:ext cx="5798402" cy="5249333"/>
          </a:xfrm>
        </p:spPr>
        <p:txBody>
          <a:bodyPr>
            <a:normAutofit/>
          </a:bodyPr>
          <a:lstStyle/>
          <a:p>
            <a:r>
              <a:rPr lang="en-US" sz="3200" dirty="0">
                <a:latin typeface="Arial" panose="020B0604020202020204" pitchFamily="34" charset="0"/>
                <a:cs typeface="Arial" panose="020B0604020202020204" pitchFamily="34" charset="0"/>
              </a:rPr>
              <a:t>Biggest </a:t>
            </a:r>
            <a:r>
              <a:rPr lang="en-US" sz="3200" b="1" dirty="0">
                <a:latin typeface="Arial" panose="020B0604020202020204" pitchFamily="34" charset="0"/>
                <a:cs typeface="Arial" panose="020B0604020202020204" pitchFamily="34" charset="0"/>
              </a:rPr>
              <a:t>estuary</a:t>
            </a:r>
            <a:r>
              <a:rPr lang="en-US" sz="3200" dirty="0">
                <a:latin typeface="Arial" panose="020B0604020202020204" pitchFamily="34" charset="0"/>
                <a:cs typeface="Arial" panose="020B0604020202020204" pitchFamily="34" charset="0"/>
              </a:rPr>
              <a:t> in the United States</a:t>
            </a:r>
          </a:p>
          <a:p>
            <a:pPr marL="0" indent="0">
              <a:buNone/>
            </a:pPr>
            <a:endParaRPr lang="en-US" sz="3200" dirty="0">
              <a:latin typeface="Arial" panose="020B0604020202020204" pitchFamily="34" charset="0"/>
              <a:cs typeface="Arial" panose="020B0604020202020204" pitchFamily="34" charset="0"/>
            </a:endParaRPr>
          </a:p>
          <a:p>
            <a:r>
              <a:rPr lang="en-US" sz="3200" dirty="0">
                <a:latin typeface="Arial" panose="020B0604020202020204" pitchFamily="34" charset="0"/>
                <a:cs typeface="Arial" panose="020B0604020202020204" pitchFamily="34" charset="0"/>
              </a:rPr>
              <a:t>Many places for plants and animals to live </a:t>
            </a:r>
          </a:p>
          <a:p>
            <a:pPr marL="0" indent="0">
              <a:buNone/>
            </a:pPr>
            <a:endParaRPr lang="en-US" sz="3200" dirty="0">
              <a:latin typeface="Arial" panose="020B0604020202020204" pitchFamily="34" charset="0"/>
              <a:cs typeface="Arial" panose="020B0604020202020204" pitchFamily="34" charset="0"/>
            </a:endParaRPr>
          </a:p>
          <a:p>
            <a:r>
              <a:rPr lang="en-US" sz="3200" b="1" dirty="0">
                <a:latin typeface="Arial" panose="020B0604020202020204" pitchFamily="34" charset="0"/>
                <a:cs typeface="Arial" panose="020B0604020202020204" pitchFamily="34" charset="0"/>
              </a:rPr>
              <a:t>Ecosystems</a:t>
            </a:r>
            <a:r>
              <a:rPr lang="en-US" sz="3200" dirty="0">
                <a:latin typeface="Arial" panose="020B0604020202020204" pitchFamily="34" charset="0"/>
                <a:cs typeface="Arial" panose="020B0604020202020204" pitchFamily="34" charset="0"/>
              </a:rPr>
              <a:t> are the living and non-living things </a:t>
            </a:r>
          </a:p>
        </p:txBody>
      </p:sp>
      <p:pic>
        <p:nvPicPr>
          <p:cNvPr id="4" name="Picture 3" descr="A close up of a tree&#10;&#10;Description automatically generated">
            <a:extLst>
              <a:ext uri="{FF2B5EF4-FFF2-40B4-BE49-F238E27FC236}">
                <a16:creationId xmlns:a16="http://schemas.microsoft.com/office/drawing/2014/main" id="{6F6805A9-9DB1-AE9F-12CF-6A2231CA0196}"/>
              </a:ext>
            </a:extLst>
          </p:cNvPr>
          <p:cNvPicPr>
            <a:picLocks noChangeAspect="1"/>
          </p:cNvPicPr>
          <p:nvPr/>
        </p:nvPicPr>
        <p:blipFill rotWithShape="1">
          <a:blip r:embed="rId3"/>
          <a:srcRect r="1" b="6511"/>
          <a:stretch/>
        </p:blipFill>
        <p:spPr>
          <a:xfrm>
            <a:off x="20" y="10"/>
            <a:ext cx="4639713" cy="6857990"/>
          </a:xfrm>
          <a:prstGeom prst="rect">
            <a:avLst/>
          </a:prstGeom>
        </p:spPr>
      </p:pic>
      <p:sp>
        <p:nvSpPr>
          <p:cNvPr id="5" name="Down Arrow 4">
            <a:extLst>
              <a:ext uri="{FF2B5EF4-FFF2-40B4-BE49-F238E27FC236}">
                <a16:creationId xmlns:a16="http://schemas.microsoft.com/office/drawing/2014/main" id="{E27D460E-1183-90F6-248A-AF631A6465D9}"/>
              </a:ext>
            </a:extLst>
          </p:cNvPr>
          <p:cNvSpPr/>
          <p:nvPr/>
        </p:nvSpPr>
        <p:spPr>
          <a:xfrm rot="2553704">
            <a:off x="2999202" y="2319455"/>
            <a:ext cx="1159727" cy="1873405"/>
          </a:xfrm>
          <a:prstGeom prst="downArrow">
            <a:avLst/>
          </a:prstGeom>
          <a:solidFill>
            <a:schemeClr val="accent4">
              <a:lumMod val="40000"/>
              <a:lumOff val="6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652112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9F1BDC5-F138-3BF1-071F-3DCB76BBC925}"/>
              </a:ext>
            </a:extLst>
          </p:cNvPr>
          <p:cNvSpPr>
            <a:spLocks noGrp="1"/>
          </p:cNvSpPr>
          <p:nvPr>
            <p:ph type="title"/>
          </p:nvPr>
        </p:nvSpPr>
        <p:spPr>
          <a:xfrm>
            <a:off x="838200" y="231310"/>
            <a:ext cx="10515600" cy="1325563"/>
          </a:xfrm>
        </p:spPr>
        <p:txBody>
          <a:bodyPr>
            <a:normAutofit fontScale="90000"/>
          </a:bodyPr>
          <a:lstStyle/>
          <a:p>
            <a:pPr algn="ctr"/>
            <a:r>
              <a:rPr lang="en-US" sz="5400" b="1" dirty="0">
                <a:latin typeface="Arial" panose="020B0604020202020204" pitchFamily="34" charset="0"/>
                <a:cs typeface="Arial" panose="020B0604020202020204" pitchFamily="34" charset="0"/>
              </a:rPr>
              <a:t>What plants and animals live in the Chesapeake Bay? </a:t>
            </a:r>
          </a:p>
        </p:txBody>
      </p:sp>
    </p:spTree>
    <p:extLst>
      <p:ext uri="{BB962C8B-B14F-4D97-AF65-F5344CB8AC3E}">
        <p14:creationId xmlns:p14="http://schemas.microsoft.com/office/powerpoint/2010/main" val="27587737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9F1BDC5-F138-3BF1-071F-3DCB76BBC925}"/>
              </a:ext>
            </a:extLst>
          </p:cNvPr>
          <p:cNvSpPr>
            <a:spLocks noGrp="1"/>
          </p:cNvSpPr>
          <p:nvPr>
            <p:ph type="title"/>
          </p:nvPr>
        </p:nvSpPr>
        <p:spPr>
          <a:xfrm>
            <a:off x="838200" y="231310"/>
            <a:ext cx="10515600" cy="1325563"/>
          </a:xfrm>
        </p:spPr>
        <p:txBody>
          <a:bodyPr>
            <a:normAutofit fontScale="90000"/>
          </a:bodyPr>
          <a:lstStyle/>
          <a:p>
            <a:pPr algn="ctr"/>
            <a:r>
              <a:rPr lang="en-US" sz="5400" b="1" dirty="0">
                <a:latin typeface="Arial" panose="020B0604020202020204" pitchFamily="34" charset="0"/>
                <a:cs typeface="Arial" panose="020B0604020202020204" pitchFamily="34" charset="0"/>
              </a:rPr>
              <a:t>What plants and animals live in the Chesapeake Bay? </a:t>
            </a:r>
          </a:p>
        </p:txBody>
      </p:sp>
      <p:pic>
        <p:nvPicPr>
          <p:cNvPr id="8" name="Picture 7">
            <a:extLst>
              <a:ext uri="{FF2B5EF4-FFF2-40B4-BE49-F238E27FC236}">
                <a16:creationId xmlns:a16="http://schemas.microsoft.com/office/drawing/2014/main" id="{671D12D6-BF1A-9D27-7B20-F052356E5007}"/>
              </a:ext>
            </a:extLst>
          </p:cNvPr>
          <p:cNvPicPr>
            <a:picLocks noChangeAspect="1"/>
          </p:cNvPicPr>
          <p:nvPr/>
        </p:nvPicPr>
        <p:blipFill>
          <a:blip r:embed="rId3"/>
          <a:stretch>
            <a:fillRect/>
          </a:stretch>
        </p:blipFill>
        <p:spPr>
          <a:xfrm rot="2444524">
            <a:off x="9666247" y="1433151"/>
            <a:ext cx="1796031" cy="2903067"/>
          </a:xfrm>
          <a:prstGeom prst="rect">
            <a:avLst/>
          </a:prstGeom>
        </p:spPr>
      </p:pic>
      <p:pic>
        <p:nvPicPr>
          <p:cNvPr id="10" name="Picture 9">
            <a:extLst>
              <a:ext uri="{FF2B5EF4-FFF2-40B4-BE49-F238E27FC236}">
                <a16:creationId xmlns:a16="http://schemas.microsoft.com/office/drawing/2014/main" id="{A9DFA47A-1FDB-FAD5-6D77-15F1F3A1BD40}"/>
              </a:ext>
            </a:extLst>
          </p:cNvPr>
          <p:cNvPicPr>
            <a:picLocks noChangeAspect="1"/>
          </p:cNvPicPr>
          <p:nvPr/>
        </p:nvPicPr>
        <p:blipFill>
          <a:blip r:embed="rId4"/>
          <a:stretch>
            <a:fillRect/>
          </a:stretch>
        </p:blipFill>
        <p:spPr>
          <a:xfrm>
            <a:off x="4623423" y="4153806"/>
            <a:ext cx="1647653" cy="2202745"/>
          </a:xfrm>
          <a:prstGeom prst="rect">
            <a:avLst/>
          </a:prstGeom>
        </p:spPr>
      </p:pic>
      <p:pic>
        <p:nvPicPr>
          <p:cNvPr id="11" name="Picture 10">
            <a:extLst>
              <a:ext uri="{FF2B5EF4-FFF2-40B4-BE49-F238E27FC236}">
                <a16:creationId xmlns:a16="http://schemas.microsoft.com/office/drawing/2014/main" id="{EB4946AB-6666-09C0-5B2D-FB205AB0E607}"/>
              </a:ext>
            </a:extLst>
          </p:cNvPr>
          <p:cNvPicPr>
            <a:picLocks noChangeAspect="1"/>
          </p:cNvPicPr>
          <p:nvPr/>
        </p:nvPicPr>
        <p:blipFill>
          <a:blip r:embed="rId5"/>
          <a:stretch>
            <a:fillRect/>
          </a:stretch>
        </p:blipFill>
        <p:spPr>
          <a:xfrm>
            <a:off x="10145487" y="4392816"/>
            <a:ext cx="1516003" cy="1963735"/>
          </a:xfrm>
          <a:prstGeom prst="rect">
            <a:avLst/>
          </a:prstGeom>
        </p:spPr>
      </p:pic>
      <p:sp>
        <p:nvSpPr>
          <p:cNvPr id="13" name="TextBox 12">
            <a:extLst>
              <a:ext uri="{FF2B5EF4-FFF2-40B4-BE49-F238E27FC236}">
                <a16:creationId xmlns:a16="http://schemas.microsoft.com/office/drawing/2014/main" id="{B393468B-5316-3B77-DF15-A1D2DF158369}"/>
              </a:ext>
            </a:extLst>
          </p:cNvPr>
          <p:cNvSpPr txBox="1"/>
          <p:nvPr/>
        </p:nvSpPr>
        <p:spPr>
          <a:xfrm>
            <a:off x="562800" y="3025794"/>
            <a:ext cx="1657285" cy="523220"/>
          </a:xfrm>
          <a:prstGeom prst="rect">
            <a:avLst/>
          </a:prstGeom>
          <a:noFill/>
        </p:spPr>
        <p:txBody>
          <a:bodyPr wrap="square" rtlCol="0">
            <a:spAutoFit/>
          </a:bodyPr>
          <a:lstStyle/>
          <a:p>
            <a:pPr algn="ctr"/>
            <a:r>
              <a:rPr lang="en-US" sz="2800" b="1" dirty="0">
                <a:latin typeface="Arial" panose="020B0604020202020204" pitchFamily="34" charset="0"/>
                <a:cs typeface="Arial" panose="020B0604020202020204" pitchFamily="34" charset="0"/>
              </a:rPr>
              <a:t>Fish</a:t>
            </a:r>
          </a:p>
        </p:txBody>
      </p:sp>
      <p:sp>
        <p:nvSpPr>
          <p:cNvPr id="16" name="TextBox 15">
            <a:extLst>
              <a:ext uri="{FF2B5EF4-FFF2-40B4-BE49-F238E27FC236}">
                <a16:creationId xmlns:a16="http://schemas.microsoft.com/office/drawing/2014/main" id="{98F8EFA4-57AF-74EA-0D3E-17ABFD5B6B26}"/>
              </a:ext>
            </a:extLst>
          </p:cNvPr>
          <p:cNvSpPr txBox="1"/>
          <p:nvPr/>
        </p:nvSpPr>
        <p:spPr>
          <a:xfrm>
            <a:off x="4168786" y="6302725"/>
            <a:ext cx="2474386" cy="523220"/>
          </a:xfrm>
          <a:prstGeom prst="rect">
            <a:avLst/>
          </a:prstGeom>
          <a:noFill/>
        </p:spPr>
        <p:txBody>
          <a:bodyPr wrap="square" rtlCol="0">
            <a:spAutoFit/>
          </a:bodyPr>
          <a:lstStyle/>
          <a:p>
            <a:pPr algn="ctr"/>
            <a:r>
              <a:rPr lang="en-US" sz="2800" b="1" dirty="0">
                <a:latin typeface="Arial" panose="020B0604020202020204" pitchFamily="34" charset="0"/>
                <a:cs typeface="Arial" panose="020B0604020202020204" pitchFamily="34" charset="0"/>
              </a:rPr>
              <a:t>Jellyfish</a:t>
            </a:r>
          </a:p>
        </p:txBody>
      </p:sp>
      <p:sp>
        <p:nvSpPr>
          <p:cNvPr id="17" name="TextBox 16">
            <a:extLst>
              <a:ext uri="{FF2B5EF4-FFF2-40B4-BE49-F238E27FC236}">
                <a16:creationId xmlns:a16="http://schemas.microsoft.com/office/drawing/2014/main" id="{7DB76F41-86DF-8647-41BC-F14C3FA2CA8A}"/>
              </a:ext>
            </a:extLst>
          </p:cNvPr>
          <p:cNvSpPr txBox="1"/>
          <p:nvPr/>
        </p:nvSpPr>
        <p:spPr>
          <a:xfrm>
            <a:off x="9666295" y="3647447"/>
            <a:ext cx="2474386" cy="523220"/>
          </a:xfrm>
          <a:prstGeom prst="rect">
            <a:avLst/>
          </a:prstGeom>
          <a:noFill/>
        </p:spPr>
        <p:txBody>
          <a:bodyPr wrap="square" rtlCol="0">
            <a:spAutoFit/>
          </a:bodyPr>
          <a:lstStyle/>
          <a:p>
            <a:pPr algn="ctr"/>
            <a:r>
              <a:rPr lang="en-US" sz="2800" b="1" dirty="0">
                <a:latin typeface="Arial" panose="020B0604020202020204" pitchFamily="34" charset="0"/>
                <a:cs typeface="Arial" panose="020B0604020202020204" pitchFamily="34" charset="0"/>
              </a:rPr>
              <a:t>Oysters</a:t>
            </a:r>
          </a:p>
        </p:txBody>
      </p:sp>
      <p:sp>
        <p:nvSpPr>
          <p:cNvPr id="18" name="TextBox 17">
            <a:extLst>
              <a:ext uri="{FF2B5EF4-FFF2-40B4-BE49-F238E27FC236}">
                <a16:creationId xmlns:a16="http://schemas.microsoft.com/office/drawing/2014/main" id="{3309CA13-D988-259E-BC67-AA3E790B0C0F}"/>
              </a:ext>
            </a:extLst>
          </p:cNvPr>
          <p:cNvSpPr txBox="1"/>
          <p:nvPr/>
        </p:nvSpPr>
        <p:spPr>
          <a:xfrm>
            <a:off x="9854360" y="6261241"/>
            <a:ext cx="2474386" cy="523220"/>
          </a:xfrm>
          <a:prstGeom prst="rect">
            <a:avLst/>
          </a:prstGeom>
          <a:noFill/>
        </p:spPr>
        <p:txBody>
          <a:bodyPr wrap="square" rtlCol="0">
            <a:spAutoFit/>
          </a:bodyPr>
          <a:lstStyle/>
          <a:p>
            <a:pPr algn="ctr"/>
            <a:r>
              <a:rPr lang="en-US" sz="2800" b="1" dirty="0">
                <a:latin typeface="Arial" panose="020B0604020202020204" pitchFamily="34" charset="0"/>
                <a:cs typeface="Arial" panose="020B0604020202020204" pitchFamily="34" charset="0"/>
              </a:rPr>
              <a:t>Worms</a:t>
            </a:r>
          </a:p>
        </p:txBody>
      </p:sp>
      <p:pic>
        <p:nvPicPr>
          <p:cNvPr id="19" name="Picture 18">
            <a:extLst>
              <a:ext uri="{FF2B5EF4-FFF2-40B4-BE49-F238E27FC236}">
                <a16:creationId xmlns:a16="http://schemas.microsoft.com/office/drawing/2014/main" id="{57A2EF1D-DD07-8515-7A67-38F56EDDC4D3}"/>
              </a:ext>
            </a:extLst>
          </p:cNvPr>
          <p:cNvPicPr>
            <a:picLocks noChangeAspect="1"/>
          </p:cNvPicPr>
          <p:nvPr/>
        </p:nvPicPr>
        <p:blipFill>
          <a:blip r:embed="rId6"/>
          <a:stretch>
            <a:fillRect/>
          </a:stretch>
        </p:blipFill>
        <p:spPr>
          <a:xfrm>
            <a:off x="3299863" y="1697508"/>
            <a:ext cx="3175000" cy="1803400"/>
          </a:xfrm>
          <a:prstGeom prst="rect">
            <a:avLst/>
          </a:prstGeom>
        </p:spPr>
      </p:pic>
      <p:sp>
        <p:nvSpPr>
          <p:cNvPr id="20" name="TextBox 19">
            <a:extLst>
              <a:ext uri="{FF2B5EF4-FFF2-40B4-BE49-F238E27FC236}">
                <a16:creationId xmlns:a16="http://schemas.microsoft.com/office/drawing/2014/main" id="{0B62B0E6-CDFF-4221-CA32-63256D585F51}"/>
              </a:ext>
            </a:extLst>
          </p:cNvPr>
          <p:cNvSpPr txBox="1"/>
          <p:nvPr/>
        </p:nvSpPr>
        <p:spPr>
          <a:xfrm>
            <a:off x="3475000" y="3444182"/>
            <a:ext cx="2474386" cy="523220"/>
          </a:xfrm>
          <a:prstGeom prst="rect">
            <a:avLst/>
          </a:prstGeom>
          <a:noFill/>
        </p:spPr>
        <p:txBody>
          <a:bodyPr wrap="square" rtlCol="0">
            <a:spAutoFit/>
          </a:bodyPr>
          <a:lstStyle/>
          <a:p>
            <a:pPr algn="ctr"/>
            <a:r>
              <a:rPr lang="en-US" sz="2800" b="1" dirty="0">
                <a:latin typeface="Arial" panose="020B0604020202020204" pitchFamily="34" charset="0"/>
                <a:cs typeface="Arial" panose="020B0604020202020204" pitchFamily="34" charset="0"/>
              </a:rPr>
              <a:t>Algae</a:t>
            </a:r>
          </a:p>
        </p:txBody>
      </p:sp>
      <p:pic>
        <p:nvPicPr>
          <p:cNvPr id="3" name="Picture 2">
            <a:extLst>
              <a:ext uri="{FF2B5EF4-FFF2-40B4-BE49-F238E27FC236}">
                <a16:creationId xmlns:a16="http://schemas.microsoft.com/office/drawing/2014/main" id="{179A1EE5-8B08-CE7A-2544-0E14488D249B}"/>
              </a:ext>
            </a:extLst>
          </p:cNvPr>
          <p:cNvPicPr>
            <a:picLocks noChangeAspect="1"/>
          </p:cNvPicPr>
          <p:nvPr/>
        </p:nvPicPr>
        <p:blipFill>
          <a:blip r:embed="rId7"/>
          <a:stretch>
            <a:fillRect/>
          </a:stretch>
        </p:blipFill>
        <p:spPr>
          <a:xfrm>
            <a:off x="6950469" y="1898398"/>
            <a:ext cx="1657285" cy="4271353"/>
          </a:xfrm>
          <a:prstGeom prst="rect">
            <a:avLst/>
          </a:prstGeom>
        </p:spPr>
      </p:pic>
      <p:sp>
        <p:nvSpPr>
          <p:cNvPr id="6" name="TextBox 5">
            <a:extLst>
              <a:ext uri="{FF2B5EF4-FFF2-40B4-BE49-F238E27FC236}">
                <a16:creationId xmlns:a16="http://schemas.microsoft.com/office/drawing/2014/main" id="{FC494783-63E5-CE2E-F526-013A84C3F289}"/>
              </a:ext>
            </a:extLst>
          </p:cNvPr>
          <p:cNvSpPr txBox="1"/>
          <p:nvPr/>
        </p:nvSpPr>
        <p:spPr>
          <a:xfrm>
            <a:off x="6552267" y="5999631"/>
            <a:ext cx="2474386" cy="523220"/>
          </a:xfrm>
          <a:prstGeom prst="rect">
            <a:avLst/>
          </a:prstGeom>
          <a:noFill/>
        </p:spPr>
        <p:txBody>
          <a:bodyPr wrap="square" rtlCol="0">
            <a:spAutoFit/>
          </a:bodyPr>
          <a:lstStyle/>
          <a:p>
            <a:pPr algn="ctr"/>
            <a:r>
              <a:rPr lang="en-US" sz="2800" b="1" dirty="0">
                <a:latin typeface="Arial" panose="020B0604020202020204" pitchFamily="34" charset="0"/>
                <a:cs typeface="Arial" panose="020B0604020202020204" pitchFamily="34" charset="0"/>
              </a:rPr>
              <a:t>Eelgrass</a:t>
            </a:r>
          </a:p>
        </p:txBody>
      </p:sp>
      <p:pic>
        <p:nvPicPr>
          <p:cNvPr id="7" name="Picture 6">
            <a:extLst>
              <a:ext uri="{FF2B5EF4-FFF2-40B4-BE49-F238E27FC236}">
                <a16:creationId xmlns:a16="http://schemas.microsoft.com/office/drawing/2014/main" id="{C1289C51-7B44-9455-A32A-39CBB92EAE73}"/>
              </a:ext>
            </a:extLst>
          </p:cNvPr>
          <p:cNvPicPr>
            <a:picLocks noChangeAspect="1"/>
          </p:cNvPicPr>
          <p:nvPr/>
        </p:nvPicPr>
        <p:blipFill>
          <a:blip r:embed="rId8"/>
          <a:stretch>
            <a:fillRect/>
          </a:stretch>
        </p:blipFill>
        <p:spPr>
          <a:xfrm>
            <a:off x="706429" y="3730749"/>
            <a:ext cx="2868404" cy="2684827"/>
          </a:xfrm>
          <a:prstGeom prst="rect">
            <a:avLst/>
          </a:prstGeom>
        </p:spPr>
      </p:pic>
      <p:sp>
        <p:nvSpPr>
          <p:cNvPr id="21" name="TextBox 20">
            <a:extLst>
              <a:ext uri="{FF2B5EF4-FFF2-40B4-BE49-F238E27FC236}">
                <a16:creationId xmlns:a16="http://schemas.microsoft.com/office/drawing/2014/main" id="{D63C6AF1-FFBC-C963-110D-7EBD8EEBA39A}"/>
              </a:ext>
            </a:extLst>
          </p:cNvPr>
          <p:cNvSpPr txBox="1"/>
          <p:nvPr/>
        </p:nvSpPr>
        <p:spPr>
          <a:xfrm>
            <a:off x="903438" y="6319867"/>
            <a:ext cx="2474386" cy="523220"/>
          </a:xfrm>
          <a:prstGeom prst="rect">
            <a:avLst/>
          </a:prstGeom>
          <a:noFill/>
        </p:spPr>
        <p:txBody>
          <a:bodyPr wrap="square" rtlCol="0">
            <a:spAutoFit/>
          </a:bodyPr>
          <a:lstStyle/>
          <a:p>
            <a:pPr algn="ctr"/>
            <a:r>
              <a:rPr lang="en-US" sz="2800" b="1" dirty="0">
                <a:latin typeface="Arial" panose="020B0604020202020204" pitchFamily="34" charset="0"/>
                <a:cs typeface="Arial" panose="020B0604020202020204" pitchFamily="34" charset="0"/>
              </a:rPr>
              <a:t>Blue crab</a:t>
            </a:r>
          </a:p>
        </p:txBody>
      </p:sp>
      <p:pic>
        <p:nvPicPr>
          <p:cNvPr id="22" name="Picture 21">
            <a:extLst>
              <a:ext uri="{FF2B5EF4-FFF2-40B4-BE49-F238E27FC236}">
                <a16:creationId xmlns:a16="http://schemas.microsoft.com/office/drawing/2014/main" id="{AEBF7142-FC5E-7548-0C4D-F1BA40A57BD3}"/>
              </a:ext>
            </a:extLst>
          </p:cNvPr>
          <p:cNvPicPr>
            <a:picLocks noChangeAspect="1"/>
          </p:cNvPicPr>
          <p:nvPr/>
        </p:nvPicPr>
        <p:blipFill>
          <a:blip r:embed="rId9"/>
          <a:stretch>
            <a:fillRect/>
          </a:stretch>
        </p:blipFill>
        <p:spPr>
          <a:xfrm>
            <a:off x="275792" y="1801688"/>
            <a:ext cx="2672506" cy="1325563"/>
          </a:xfrm>
          <a:prstGeom prst="rect">
            <a:avLst/>
          </a:prstGeom>
        </p:spPr>
      </p:pic>
    </p:spTree>
    <p:extLst>
      <p:ext uri="{BB962C8B-B14F-4D97-AF65-F5344CB8AC3E}">
        <p14:creationId xmlns:p14="http://schemas.microsoft.com/office/powerpoint/2010/main" val="16450539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9F1BDC5-F138-3BF1-071F-3DCB76BBC925}"/>
              </a:ext>
            </a:extLst>
          </p:cNvPr>
          <p:cNvSpPr>
            <a:spLocks noGrp="1"/>
          </p:cNvSpPr>
          <p:nvPr>
            <p:ph type="title"/>
          </p:nvPr>
        </p:nvSpPr>
        <p:spPr>
          <a:xfrm>
            <a:off x="838200" y="231310"/>
            <a:ext cx="10515600" cy="1325563"/>
          </a:xfrm>
        </p:spPr>
        <p:txBody>
          <a:bodyPr>
            <a:normAutofit fontScale="90000"/>
          </a:bodyPr>
          <a:lstStyle/>
          <a:p>
            <a:pPr algn="ctr"/>
            <a:r>
              <a:rPr lang="en-US" sz="5400" b="1" dirty="0">
                <a:latin typeface="Arial" panose="020B0604020202020204" pitchFamily="34" charset="0"/>
                <a:cs typeface="Arial" panose="020B0604020202020204" pitchFamily="34" charset="0"/>
              </a:rPr>
              <a:t>What plants and animals live in the Chesapeake Bay? </a:t>
            </a:r>
          </a:p>
        </p:txBody>
      </p:sp>
      <p:pic>
        <p:nvPicPr>
          <p:cNvPr id="8" name="Picture 7">
            <a:extLst>
              <a:ext uri="{FF2B5EF4-FFF2-40B4-BE49-F238E27FC236}">
                <a16:creationId xmlns:a16="http://schemas.microsoft.com/office/drawing/2014/main" id="{671D12D6-BF1A-9D27-7B20-F052356E5007}"/>
              </a:ext>
            </a:extLst>
          </p:cNvPr>
          <p:cNvPicPr>
            <a:picLocks noChangeAspect="1"/>
          </p:cNvPicPr>
          <p:nvPr/>
        </p:nvPicPr>
        <p:blipFill>
          <a:blip r:embed="rId3"/>
          <a:stretch>
            <a:fillRect/>
          </a:stretch>
        </p:blipFill>
        <p:spPr>
          <a:xfrm rot="2444524">
            <a:off x="9666247" y="1433151"/>
            <a:ext cx="1796031" cy="2903067"/>
          </a:xfrm>
          <a:prstGeom prst="rect">
            <a:avLst/>
          </a:prstGeom>
        </p:spPr>
      </p:pic>
      <p:pic>
        <p:nvPicPr>
          <p:cNvPr id="9" name="Picture 8">
            <a:extLst>
              <a:ext uri="{FF2B5EF4-FFF2-40B4-BE49-F238E27FC236}">
                <a16:creationId xmlns:a16="http://schemas.microsoft.com/office/drawing/2014/main" id="{5B9D47DE-CBE9-6B11-6B44-5A8A88593A0A}"/>
              </a:ext>
            </a:extLst>
          </p:cNvPr>
          <p:cNvPicPr>
            <a:picLocks noChangeAspect="1"/>
          </p:cNvPicPr>
          <p:nvPr/>
        </p:nvPicPr>
        <p:blipFill>
          <a:blip r:embed="rId4"/>
          <a:stretch>
            <a:fillRect/>
          </a:stretch>
        </p:blipFill>
        <p:spPr>
          <a:xfrm>
            <a:off x="706429" y="3730749"/>
            <a:ext cx="2868404" cy="2684827"/>
          </a:xfrm>
          <a:prstGeom prst="rect">
            <a:avLst/>
          </a:prstGeom>
        </p:spPr>
      </p:pic>
      <p:pic>
        <p:nvPicPr>
          <p:cNvPr id="10" name="Picture 9">
            <a:extLst>
              <a:ext uri="{FF2B5EF4-FFF2-40B4-BE49-F238E27FC236}">
                <a16:creationId xmlns:a16="http://schemas.microsoft.com/office/drawing/2014/main" id="{A9DFA47A-1FDB-FAD5-6D77-15F1F3A1BD40}"/>
              </a:ext>
            </a:extLst>
          </p:cNvPr>
          <p:cNvPicPr>
            <a:picLocks noChangeAspect="1"/>
          </p:cNvPicPr>
          <p:nvPr/>
        </p:nvPicPr>
        <p:blipFill>
          <a:blip r:embed="rId5"/>
          <a:stretch>
            <a:fillRect/>
          </a:stretch>
        </p:blipFill>
        <p:spPr>
          <a:xfrm>
            <a:off x="4623423" y="4153806"/>
            <a:ext cx="1647653" cy="2202745"/>
          </a:xfrm>
          <a:prstGeom prst="rect">
            <a:avLst/>
          </a:prstGeom>
        </p:spPr>
      </p:pic>
      <p:pic>
        <p:nvPicPr>
          <p:cNvPr id="11" name="Picture 10">
            <a:extLst>
              <a:ext uri="{FF2B5EF4-FFF2-40B4-BE49-F238E27FC236}">
                <a16:creationId xmlns:a16="http://schemas.microsoft.com/office/drawing/2014/main" id="{EB4946AB-6666-09C0-5B2D-FB205AB0E607}"/>
              </a:ext>
            </a:extLst>
          </p:cNvPr>
          <p:cNvPicPr>
            <a:picLocks noChangeAspect="1"/>
          </p:cNvPicPr>
          <p:nvPr/>
        </p:nvPicPr>
        <p:blipFill>
          <a:blip r:embed="rId6"/>
          <a:stretch>
            <a:fillRect/>
          </a:stretch>
        </p:blipFill>
        <p:spPr>
          <a:xfrm>
            <a:off x="10145487" y="4392816"/>
            <a:ext cx="1516003" cy="1963735"/>
          </a:xfrm>
          <a:prstGeom prst="rect">
            <a:avLst/>
          </a:prstGeom>
        </p:spPr>
      </p:pic>
      <p:pic>
        <p:nvPicPr>
          <p:cNvPr id="12" name="Picture 11">
            <a:extLst>
              <a:ext uri="{FF2B5EF4-FFF2-40B4-BE49-F238E27FC236}">
                <a16:creationId xmlns:a16="http://schemas.microsoft.com/office/drawing/2014/main" id="{14AEBCC4-2DBB-A8D7-F5B6-C7B38395D4BD}"/>
              </a:ext>
            </a:extLst>
          </p:cNvPr>
          <p:cNvPicPr>
            <a:picLocks noChangeAspect="1"/>
          </p:cNvPicPr>
          <p:nvPr/>
        </p:nvPicPr>
        <p:blipFill>
          <a:blip r:embed="rId7"/>
          <a:stretch>
            <a:fillRect/>
          </a:stretch>
        </p:blipFill>
        <p:spPr>
          <a:xfrm>
            <a:off x="6950469" y="1898398"/>
            <a:ext cx="1657285" cy="4271353"/>
          </a:xfrm>
          <a:prstGeom prst="rect">
            <a:avLst/>
          </a:prstGeom>
        </p:spPr>
      </p:pic>
      <p:sp>
        <p:nvSpPr>
          <p:cNvPr id="14" name="TextBox 13">
            <a:extLst>
              <a:ext uri="{FF2B5EF4-FFF2-40B4-BE49-F238E27FC236}">
                <a16:creationId xmlns:a16="http://schemas.microsoft.com/office/drawing/2014/main" id="{441D44FA-D8B5-681A-B2C4-15EC7A719453}"/>
              </a:ext>
            </a:extLst>
          </p:cNvPr>
          <p:cNvSpPr txBox="1"/>
          <p:nvPr/>
        </p:nvSpPr>
        <p:spPr>
          <a:xfrm>
            <a:off x="903438" y="6319867"/>
            <a:ext cx="2474386" cy="523220"/>
          </a:xfrm>
          <a:prstGeom prst="rect">
            <a:avLst/>
          </a:prstGeom>
          <a:noFill/>
        </p:spPr>
        <p:txBody>
          <a:bodyPr wrap="square" rtlCol="0">
            <a:spAutoFit/>
          </a:bodyPr>
          <a:lstStyle/>
          <a:p>
            <a:pPr algn="ctr"/>
            <a:r>
              <a:rPr lang="en-US" sz="2800" b="1" dirty="0">
                <a:latin typeface="Arial" panose="020B0604020202020204" pitchFamily="34" charset="0"/>
                <a:cs typeface="Arial" panose="020B0604020202020204" pitchFamily="34" charset="0"/>
              </a:rPr>
              <a:t>Blue crab</a:t>
            </a:r>
          </a:p>
        </p:txBody>
      </p:sp>
      <p:sp>
        <p:nvSpPr>
          <p:cNvPr id="15" name="TextBox 14">
            <a:extLst>
              <a:ext uri="{FF2B5EF4-FFF2-40B4-BE49-F238E27FC236}">
                <a16:creationId xmlns:a16="http://schemas.microsoft.com/office/drawing/2014/main" id="{284D78FD-562E-B046-C126-21D4BC641320}"/>
              </a:ext>
            </a:extLst>
          </p:cNvPr>
          <p:cNvSpPr txBox="1"/>
          <p:nvPr/>
        </p:nvSpPr>
        <p:spPr>
          <a:xfrm>
            <a:off x="6552267" y="5999631"/>
            <a:ext cx="2474386" cy="523220"/>
          </a:xfrm>
          <a:prstGeom prst="rect">
            <a:avLst/>
          </a:prstGeom>
          <a:noFill/>
        </p:spPr>
        <p:txBody>
          <a:bodyPr wrap="square" rtlCol="0">
            <a:spAutoFit/>
          </a:bodyPr>
          <a:lstStyle/>
          <a:p>
            <a:pPr algn="ctr"/>
            <a:r>
              <a:rPr lang="en-US" sz="2800" b="1" dirty="0">
                <a:latin typeface="Arial" panose="020B0604020202020204" pitchFamily="34" charset="0"/>
                <a:cs typeface="Arial" panose="020B0604020202020204" pitchFamily="34" charset="0"/>
              </a:rPr>
              <a:t>Eelgrass</a:t>
            </a:r>
          </a:p>
        </p:txBody>
      </p:sp>
      <p:sp>
        <p:nvSpPr>
          <p:cNvPr id="16" name="TextBox 15">
            <a:extLst>
              <a:ext uri="{FF2B5EF4-FFF2-40B4-BE49-F238E27FC236}">
                <a16:creationId xmlns:a16="http://schemas.microsoft.com/office/drawing/2014/main" id="{98F8EFA4-57AF-74EA-0D3E-17ABFD5B6B26}"/>
              </a:ext>
            </a:extLst>
          </p:cNvPr>
          <p:cNvSpPr txBox="1"/>
          <p:nvPr/>
        </p:nvSpPr>
        <p:spPr>
          <a:xfrm>
            <a:off x="4168786" y="6302725"/>
            <a:ext cx="2474386" cy="523220"/>
          </a:xfrm>
          <a:prstGeom prst="rect">
            <a:avLst/>
          </a:prstGeom>
          <a:noFill/>
        </p:spPr>
        <p:txBody>
          <a:bodyPr wrap="square" rtlCol="0">
            <a:spAutoFit/>
          </a:bodyPr>
          <a:lstStyle/>
          <a:p>
            <a:pPr algn="ctr"/>
            <a:r>
              <a:rPr lang="en-US" sz="2800" b="1" dirty="0">
                <a:latin typeface="Arial" panose="020B0604020202020204" pitchFamily="34" charset="0"/>
                <a:cs typeface="Arial" panose="020B0604020202020204" pitchFamily="34" charset="0"/>
              </a:rPr>
              <a:t>Jellyfish</a:t>
            </a:r>
          </a:p>
        </p:txBody>
      </p:sp>
      <p:sp>
        <p:nvSpPr>
          <p:cNvPr id="17" name="TextBox 16">
            <a:extLst>
              <a:ext uri="{FF2B5EF4-FFF2-40B4-BE49-F238E27FC236}">
                <a16:creationId xmlns:a16="http://schemas.microsoft.com/office/drawing/2014/main" id="{7DB76F41-86DF-8647-41BC-F14C3FA2CA8A}"/>
              </a:ext>
            </a:extLst>
          </p:cNvPr>
          <p:cNvSpPr txBox="1"/>
          <p:nvPr/>
        </p:nvSpPr>
        <p:spPr>
          <a:xfrm>
            <a:off x="9666295" y="3647447"/>
            <a:ext cx="2474386" cy="523220"/>
          </a:xfrm>
          <a:prstGeom prst="rect">
            <a:avLst/>
          </a:prstGeom>
          <a:noFill/>
        </p:spPr>
        <p:txBody>
          <a:bodyPr wrap="square" rtlCol="0">
            <a:spAutoFit/>
          </a:bodyPr>
          <a:lstStyle/>
          <a:p>
            <a:pPr algn="ctr"/>
            <a:r>
              <a:rPr lang="en-US" sz="2800" b="1" dirty="0">
                <a:latin typeface="Arial" panose="020B0604020202020204" pitchFamily="34" charset="0"/>
                <a:cs typeface="Arial" panose="020B0604020202020204" pitchFamily="34" charset="0"/>
              </a:rPr>
              <a:t>Oysters</a:t>
            </a:r>
          </a:p>
        </p:txBody>
      </p:sp>
      <p:sp>
        <p:nvSpPr>
          <p:cNvPr id="18" name="TextBox 17">
            <a:extLst>
              <a:ext uri="{FF2B5EF4-FFF2-40B4-BE49-F238E27FC236}">
                <a16:creationId xmlns:a16="http://schemas.microsoft.com/office/drawing/2014/main" id="{3309CA13-D988-259E-BC67-AA3E790B0C0F}"/>
              </a:ext>
            </a:extLst>
          </p:cNvPr>
          <p:cNvSpPr txBox="1"/>
          <p:nvPr/>
        </p:nvSpPr>
        <p:spPr>
          <a:xfrm>
            <a:off x="9854360" y="6261241"/>
            <a:ext cx="2474386" cy="523220"/>
          </a:xfrm>
          <a:prstGeom prst="rect">
            <a:avLst/>
          </a:prstGeom>
          <a:noFill/>
        </p:spPr>
        <p:txBody>
          <a:bodyPr wrap="square" rtlCol="0">
            <a:spAutoFit/>
          </a:bodyPr>
          <a:lstStyle/>
          <a:p>
            <a:pPr algn="ctr"/>
            <a:r>
              <a:rPr lang="en-US" sz="2800" b="1" dirty="0">
                <a:latin typeface="Arial" panose="020B0604020202020204" pitchFamily="34" charset="0"/>
                <a:cs typeface="Arial" panose="020B0604020202020204" pitchFamily="34" charset="0"/>
              </a:rPr>
              <a:t>Worms</a:t>
            </a:r>
          </a:p>
        </p:txBody>
      </p:sp>
      <p:pic>
        <p:nvPicPr>
          <p:cNvPr id="19" name="Picture 18">
            <a:extLst>
              <a:ext uri="{FF2B5EF4-FFF2-40B4-BE49-F238E27FC236}">
                <a16:creationId xmlns:a16="http://schemas.microsoft.com/office/drawing/2014/main" id="{57A2EF1D-DD07-8515-7A67-38F56EDDC4D3}"/>
              </a:ext>
            </a:extLst>
          </p:cNvPr>
          <p:cNvPicPr>
            <a:picLocks noChangeAspect="1"/>
          </p:cNvPicPr>
          <p:nvPr/>
        </p:nvPicPr>
        <p:blipFill>
          <a:blip r:embed="rId8"/>
          <a:stretch>
            <a:fillRect/>
          </a:stretch>
        </p:blipFill>
        <p:spPr>
          <a:xfrm>
            <a:off x="3299863" y="1697508"/>
            <a:ext cx="3175000" cy="1803400"/>
          </a:xfrm>
          <a:prstGeom prst="rect">
            <a:avLst/>
          </a:prstGeom>
        </p:spPr>
      </p:pic>
      <p:sp>
        <p:nvSpPr>
          <p:cNvPr id="20" name="TextBox 19">
            <a:extLst>
              <a:ext uri="{FF2B5EF4-FFF2-40B4-BE49-F238E27FC236}">
                <a16:creationId xmlns:a16="http://schemas.microsoft.com/office/drawing/2014/main" id="{0B62B0E6-CDFF-4221-CA32-63256D585F51}"/>
              </a:ext>
            </a:extLst>
          </p:cNvPr>
          <p:cNvSpPr txBox="1"/>
          <p:nvPr/>
        </p:nvSpPr>
        <p:spPr>
          <a:xfrm>
            <a:off x="3475000" y="3444182"/>
            <a:ext cx="2474386" cy="523220"/>
          </a:xfrm>
          <a:prstGeom prst="rect">
            <a:avLst/>
          </a:prstGeom>
          <a:noFill/>
        </p:spPr>
        <p:txBody>
          <a:bodyPr wrap="square" rtlCol="0">
            <a:spAutoFit/>
          </a:bodyPr>
          <a:lstStyle/>
          <a:p>
            <a:pPr algn="ctr"/>
            <a:r>
              <a:rPr lang="en-US" sz="2800" b="1" dirty="0">
                <a:latin typeface="Arial" panose="020B0604020202020204" pitchFamily="34" charset="0"/>
                <a:cs typeface="Arial" panose="020B0604020202020204" pitchFamily="34" charset="0"/>
              </a:rPr>
              <a:t>Algae</a:t>
            </a:r>
          </a:p>
        </p:txBody>
      </p:sp>
      <p:sp>
        <p:nvSpPr>
          <p:cNvPr id="2" name="Oval 1">
            <a:extLst>
              <a:ext uri="{FF2B5EF4-FFF2-40B4-BE49-F238E27FC236}">
                <a16:creationId xmlns:a16="http://schemas.microsoft.com/office/drawing/2014/main" id="{8B7AB7FB-47C2-F1B5-4C51-5B46C5D13D15}"/>
              </a:ext>
            </a:extLst>
          </p:cNvPr>
          <p:cNvSpPr/>
          <p:nvPr/>
        </p:nvSpPr>
        <p:spPr>
          <a:xfrm>
            <a:off x="8936526" y="1280473"/>
            <a:ext cx="3204156" cy="3193988"/>
          </a:xfrm>
          <a:prstGeom prst="ellipse">
            <a:avLst/>
          </a:prstGeom>
          <a:noFill/>
          <a:ln w="762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Oval 2">
            <a:extLst>
              <a:ext uri="{FF2B5EF4-FFF2-40B4-BE49-F238E27FC236}">
                <a16:creationId xmlns:a16="http://schemas.microsoft.com/office/drawing/2014/main" id="{7A871CA0-6B72-E3FA-B500-97383B4DF94D}"/>
              </a:ext>
            </a:extLst>
          </p:cNvPr>
          <p:cNvSpPr/>
          <p:nvPr/>
        </p:nvSpPr>
        <p:spPr>
          <a:xfrm>
            <a:off x="6456134" y="1694685"/>
            <a:ext cx="2632997" cy="5181059"/>
          </a:xfrm>
          <a:prstGeom prst="ellipse">
            <a:avLst/>
          </a:prstGeom>
          <a:noFill/>
          <a:ln w="762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a:extLst>
              <a:ext uri="{FF2B5EF4-FFF2-40B4-BE49-F238E27FC236}">
                <a16:creationId xmlns:a16="http://schemas.microsoft.com/office/drawing/2014/main" id="{4D5F1D4E-B828-D003-0163-1D90A1421E03}"/>
              </a:ext>
            </a:extLst>
          </p:cNvPr>
          <p:cNvSpPr/>
          <p:nvPr/>
        </p:nvSpPr>
        <p:spPr>
          <a:xfrm>
            <a:off x="106458" y="3590472"/>
            <a:ext cx="4098065" cy="3334259"/>
          </a:xfrm>
          <a:prstGeom prst="ellipse">
            <a:avLst/>
          </a:prstGeom>
          <a:noFill/>
          <a:ln w="762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Box 20">
            <a:extLst>
              <a:ext uri="{FF2B5EF4-FFF2-40B4-BE49-F238E27FC236}">
                <a16:creationId xmlns:a16="http://schemas.microsoft.com/office/drawing/2014/main" id="{D0162FEE-A9C4-5169-0610-990D136F6C00}"/>
              </a:ext>
            </a:extLst>
          </p:cNvPr>
          <p:cNvSpPr txBox="1"/>
          <p:nvPr/>
        </p:nvSpPr>
        <p:spPr>
          <a:xfrm>
            <a:off x="562800" y="3025794"/>
            <a:ext cx="1657285" cy="523220"/>
          </a:xfrm>
          <a:prstGeom prst="rect">
            <a:avLst/>
          </a:prstGeom>
          <a:noFill/>
        </p:spPr>
        <p:txBody>
          <a:bodyPr wrap="square" rtlCol="0">
            <a:spAutoFit/>
          </a:bodyPr>
          <a:lstStyle/>
          <a:p>
            <a:pPr algn="ctr"/>
            <a:r>
              <a:rPr lang="en-US" sz="2800" b="1" dirty="0">
                <a:latin typeface="Arial" panose="020B0604020202020204" pitchFamily="34" charset="0"/>
                <a:cs typeface="Arial" panose="020B0604020202020204" pitchFamily="34" charset="0"/>
              </a:rPr>
              <a:t>Fish</a:t>
            </a:r>
          </a:p>
        </p:txBody>
      </p:sp>
      <p:pic>
        <p:nvPicPr>
          <p:cNvPr id="22" name="Picture 21">
            <a:extLst>
              <a:ext uri="{FF2B5EF4-FFF2-40B4-BE49-F238E27FC236}">
                <a16:creationId xmlns:a16="http://schemas.microsoft.com/office/drawing/2014/main" id="{72A66590-1ABD-62C0-7346-B62976C8F23A}"/>
              </a:ext>
            </a:extLst>
          </p:cNvPr>
          <p:cNvPicPr>
            <a:picLocks noChangeAspect="1"/>
          </p:cNvPicPr>
          <p:nvPr/>
        </p:nvPicPr>
        <p:blipFill>
          <a:blip r:embed="rId9"/>
          <a:stretch>
            <a:fillRect/>
          </a:stretch>
        </p:blipFill>
        <p:spPr>
          <a:xfrm>
            <a:off x="275792" y="1801688"/>
            <a:ext cx="2672506" cy="1325563"/>
          </a:xfrm>
          <a:prstGeom prst="rect">
            <a:avLst/>
          </a:prstGeom>
        </p:spPr>
      </p:pic>
    </p:spTree>
    <p:extLst>
      <p:ext uri="{BB962C8B-B14F-4D97-AF65-F5344CB8AC3E}">
        <p14:creationId xmlns:p14="http://schemas.microsoft.com/office/powerpoint/2010/main" val="9448451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8D6480F1-8AA7-B94F-E30D-C5ED3D5E732E}"/>
              </a:ext>
            </a:extLst>
          </p:cNvPr>
          <p:cNvSpPr>
            <a:spLocks noGrp="1"/>
          </p:cNvSpPr>
          <p:nvPr>
            <p:ph type="title"/>
          </p:nvPr>
        </p:nvSpPr>
        <p:spPr/>
        <p:txBody>
          <a:bodyPr>
            <a:normAutofit/>
          </a:bodyPr>
          <a:lstStyle/>
          <a:p>
            <a:pPr algn="ctr"/>
            <a:r>
              <a:rPr lang="en-US" sz="5400" b="1" dirty="0">
                <a:solidFill>
                  <a:schemeClr val="accent6">
                    <a:lumMod val="50000"/>
                  </a:schemeClr>
                </a:solidFill>
                <a:latin typeface="Arial" panose="020B0604020202020204" pitchFamily="34" charset="0"/>
                <a:cs typeface="Arial" panose="020B0604020202020204" pitchFamily="34" charset="0"/>
              </a:rPr>
              <a:t>Eelgrass</a:t>
            </a:r>
          </a:p>
        </p:txBody>
      </p:sp>
      <p:sp>
        <p:nvSpPr>
          <p:cNvPr id="5" name="Content Placeholder 2">
            <a:extLst>
              <a:ext uri="{FF2B5EF4-FFF2-40B4-BE49-F238E27FC236}">
                <a16:creationId xmlns:a16="http://schemas.microsoft.com/office/drawing/2014/main" id="{1234EC4B-1026-9FC7-050B-164746D142A1}"/>
              </a:ext>
            </a:extLst>
          </p:cNvPr>
          <p:cNvSpPr txBox="1">
            <a:spLocks/>
          </p:cNvSpPr>
          <p:nvPr/>
        </p:nvSpPr>
        <p:spPr>
          <a:xfrm>
            <a:off x="5631873" y="1825625"/>
            <a:ext cx="6359236" cy="466725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b="1" dirty="0">
                <a:latin typeface="Arial" panose="020B0604020202020204" pitchFamily="34" charset="0"/>
                <a:cs typeface="Arial" panose="020B0604020202020204" pitchFamily="34" charset="0"/>
              </a:rPr>
              <a:t>Plant</a:t>
            </a:r>
            <a:r>
              <a:rPr lang="en-US" sz="3200" dirty="0">
                <a:latin typeface="Arial" panose="020B0604020202020204" pitchFamily="34" charset="0"/>
                <a:cs typeface="Arial" panose="020B0604020202020204" pitchFamily="34" charset="0"/>
              </a:rPr>
              <a:t> in Chesapeake Bay</a:t>
            </a:r>
          </a:p>
          <a:p>
            <a:endParaRPr lang="en-US" sz="3200" dirty="0">
              <a:latin typeface="Arial" panose="020B0604020202020204" pitchFamily="34" charset="0"/>
              <a:cs typeface="Arial" panose="020B0604020202020204" pitchFamily="34" charset="0"/>
            </a:endParaRPr>
          </a:p>
          <a:p>
            <a:r>
              <a:rPr lang="en-US" sz="3200" dirty="0">
                <a:latin typeface="Arial" panose="020B0604020202020204" pitchFamily="34" charset="0"/>
                <a:cs typeface="Arial" panose="020B0604020202020204" pitchFamily="34" charset="0"/>
              </a:rPr>
              <a:t>Gains energy from sunlight</a:t>
            </a:r>
          </a:p>
          <a:p>
            <a:endParaRPr lang="en-US" sz="3200" dirty="0">
              <a:latin typeface="Arial" panose="020B0604020202020204" pitchFamily="34" charset="0"/>
              <a:cs typeface="Arial" panose="020B0604020202020204" pitchFamily="34" charset="0"/>
            </a:endParaRPr>
          </a:p>
          <a:p>
            <a:r>
              <a:rPr lang="en-US" sz="3200" dirty="0">
                <a:latin typeface="Arial" panose="020B0604020202020204" pitchFamily="34" charset="0"/>
                <a:cs typeface="Arial" panose="020B0604020202020204" pitchFamily="34" charset="0"/>
              </a:rPr>
              <a:t>Grows in a meadow under water</a:t>
            </a:r>
          </a:p>
          <a:p>
            <a:pPr marL="0" indent="0">
              <a:buFont typeface="Arial" panose="020B0604020202020204" pitchFamily="34" charset="0"/>
              <a:buNone/>
            </a:pPr>
            <a:endParaRPr lang="en-US" sz="3200" dirty="0">
              <a:latin typeface="Arial" panose="020B0604020202020204" pitchFamily="34" charset="0"/>
              <a:cs typeface="Arial" panose="020B0604020202020204" pitchFamily="34" charset="0"/>
            </a:endParaRPr>
          </a:p>
          <a:p>
            <a:r>
              <a:rPr lang="en-US" sz="3200" dirty="0">
                <a:latin typeface="Arial" panose="020B0604020202020204" pitchFamily="34" charset="0"/>
                <a:cs typeface="Arial" panose="020B0604020202020204" pitchFamily="34" charset="0"/>
              </a:rPr>
              <a:t>Provides </a:t>
            </a:r>
            <a:r>
              <a:rPr lang="en-US" sz="3200" b="1" dirty="0">
                <a:latin typeface="Arial" panose="020B0604020202020204" pitchFamily="34" charset="0"/>
                <a:cs typeface="Arial" panose="020B0604020202020204" pitchFamily="34" charset="0"/>
              </a:rPr>
              <a:t>habitat</a:t>
            </a:r>
            <a:r>
              <a:rPr lang="en-US" sz="3200" dirty="0">
                <a:latin typeface="Arial" panose="020B0604020202020204" pitchFamily="34" charset="0"/>
                <a:cs typeface="Arial" panose="020B0604020202020204" pitchFamily="34" charset="0"/>
              </a:rPr>
              <a:t> for other animals</a:t>
            </a:r>
          </a:p>
          <a:p>
            <a:pPr marL="0" indent="0">
              <a:buFont typeface="Arial" panose="020B0604020202020204" pitchFamily="34" charset="0"/>
              <a:buNone/>
            </a:pPr>
            <a:endParaRPr lang="en-US" sz="3200" dirty="0">
              <a:latin typeface="Arial" panose="020B0604020202020204" pitchFamily="34" charset="0"/>
              <a:cs typeface="Arial" panose="020B0604020202020204" pitchFamily="34" charset="0"/>
            </a:endParaRPr>
          </a:p>
          <a:p>
            <a:endParaRPr lang="en-US" sz="3200" dirty="0">
              <a:latin typeface="Arial" panose="020B0604020202020204" pitchFamily="34" charset="0"/>
              <a:cs typeface="Arial" panose="020B0604020202020204" pitchFamily="34" charset="0"/>
            </a:endParaRPr>
          </a:p>
        </p:txBody>
      </p:sp>
      <p:pic>
        <p:nvPicPr>
          <p:cNvPr id="1030" name="Picture 6">
            <a:extLst>
              <a:ext uri="{FF2B5EF4-FFF2-40B4-BE49-F238E27FC236}">
                <a16:creationId xmlns:a16="http://schemas.microsoft.com/office/drawing/2014/main" id="{21A1B135-CE27-EED7-CE3F-00206CA864E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20888"/>
          <a:stretch/>
        </p:blipFill>
        <p:spPr bwMode="auto">
          <a:xfrm>
            <a:off x="200891" y="1564139"/>
            <a:ext cx="5264727" cy="49910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07074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8D6480F1-8AA7-B94F-E30D-C5ED3D5E732E}"/>
              </a:ext>
            </a:extLst>
          </p:cNvPr>
          <p:cNvSpPr>
            <a:spLocks noGrp="1"/>
          </p:cNvSpPr>
          <p:nvPr>
            <p:ph type="title"/>
          </p:nvPr>
        </p:nvSpPr>
        <p:spPr/>
        <p:txBody>
          <a:bodyPr>
            <a:normAutofit/>
          </a:bodyPr>
          <a:lstStyle/>
          <a:p>
            <a:pPr algn="ctr"/>
            <a:r>
              <a:rPr lang="en-US" sz="5400" b="1" dirty="0">
                <a:solidFill>
                  <a:schemeClr val="bg1">
                    <a:lumMod val="50000"/>
                  </a:schemeClr>
                </a:solidFill>
                <a:latin typeface="Arial" panose="020B0604020202020204" pitchFamily="34" charset="0"/>
                <a:cs typeface="Arial" panose="020B0604020202020204" pitchFamily="34" charset="0"/>
              </a:rPr>
              <a:t>Oyster</a:t>
            </a:r>
          </a:p>
        </p:txBody>
      </p:sp>
      <p:sp>
        <p:nvSpPr>
          <p:cNvPr id="2" name="Content Placeholder 2">
            <a:extLst>
              <a:ext uri="{FF2B5EF4-FFF2-40B4-BE49-F238E27FC236}">
                <a16:creationId xmlns:a16="http://schemas.microsoft.com/office/drawing/2014/main" id="{35360D60-0798-CED0-0FB9-F7A6FAB5C6C2}"/>
              </a:ext>
            </a:extLst>
          </p:cNvPr>
          <p:cNvSpPr txBox="1">
            <a:spLocks/>
          </p:cNvSpPr>
          <p:nvPr/>
        </p:nvSpPr>
        <p:spPr>
          <a:xfrm>
            <a:off x="5590478" y="1690688"/>
            <a:ext cx="6601522" cy="435133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b="1" dirty="0">
                <a:latin typeface="Arial" panose="020B0604020202020204" pitchFamily="34" charset="0"/>
                <a:cs typeface="Arial" panose="020B0604020202020204" pitchFamily="34" charset="0"/>
              </a:rPr>
              <a:t>Invertebrate</a:t>
            </a:r>
            <a:r>
              <a:rPr lang="en-US" sz="3200" dirty="0">
                <a:latin typeface="Arial" panose="020B0604020202020204" pitchFamily="34" charset="0"/>
                <a:cs typeface="Arial" panose="020B0604020202020204" pitchFamily="34" charset="0"/>
              </a:rPr>
              <a:t> in Chesapeake Bay</a:t>
            </a:r>
          </a:p>
          <a:p>
            <a:endParaRPr lang="en-US" sz="3200" dirty="0">
              <a:latin typeface="Arial" panose="020B0604020202020204" pitchFamily="34" charset="0"/>
              <a:cs typeface="Arial" panose="020B0604020202020204" pitchFamily="34" charset="0"/>
            </a:endParaRPr>
          </a:p>
          <a:p>
            <a:r>
              <a:rPr lang="en-US" sz="3200" dirty="0">
                <a:latin typeface="Arial" panose="020B0604020202020204" pitchFamily="34" charset="0"/>
                <a:cs typeface="Arial" panose="020B0604020202020204" pitchFamily="34" charset="0"/>
              </a:rPr>
              <a:t>Attach to each other to make </a:t>
            </a:r>
            <a:r>
              <a:rPr lang="en-US" sz="3200" b="1" dirty="0">
                <a:latin typeface="Arial" panose="020B0604020202020204" pitchFamily="34" charset="0"/>
                <a:cs typeface="Arial" panose="020B0604020202020204" pitchFamily="34" charset="0"/>
              </a:rPr>
              <a:t>oyster reefs </a:t>
            </a:r>
          </a:p>
          <a:p>
            <a:pPr marL="0" indent="0">
              <a:buFont typeface="Arial" panose="020B0604020202020204" pitchFamily="34" charset="0"/>
              <a:buNone/>
            </a:pPr>
            <a:endParaRPr lang="en-US" sz="3200" dirty="0">
              <a:latin typeface="Arial" panose="020B0604020202020204" pitchFamily="34" charset="0"/>
              <a:cs typeface="Arial" panose="020B0604020202020204" pitchFamily="34" charset="0"/>
            </a:endParaRPr>
          </a:p>
          <a:p>
            <a:r>
              <a:rPr lang="en-US" sz="3200" dirty="0">
                <a:latin typeface="Arial" panose="020B0604020202020204" pitchFamily="34" charset="0"/>
                <a:cs typeface="Arial" panose="020B0604020202020204" pitchFamily="34" charset="0"/>
              </a:rPr>
              <a:t>Filters water, protects shore, and is prey for animals (humans too!) </a:t>
            </a:r>
          </a:p>
          <a:p>
            <a:pPr marL="0" indent="0">
              <a:buFont typeface="Arial" panose="020B0604020202020204" pitchFamily="34" charset="0"/>
              <a:buNone/>
            </a:pPr>
            <a:endParaRPr lang="en-US" sz="3200" dirty="0">
              <a:latin typeface="Arial" panose="020B0604020202020204" pitchFamily="34" charset="0"/>
              <a:cs typeface="Arial" panose="020B0604020202020204" pitchFamily="34" charset="0"/>
            </a:endParaRPr>
          </a:p>
          <a:p>
            <a:r>
              <a:rPr lang="en-US" sz="3200" dirty="0">
                <a:latin typeface="Arial" panose="020B0604020202020204" pitchFamily="34" charset="0"/>
                <a:cs typeface="Arial" panose="020B0604020202020204" pitchFamily="34" charset="0"/>
              </a:rPr>
              <a:t>Provides </a:t>
            </a:r>
            <a:r>
              <a:rPr lang="en-US" sz="3200" b="1" dirty="0">
                <a:latin typeface="Arial" panose="020B0604020202020204" pitchFamily="34" charset="0"/>
                <a:cs typeface="Arial" panose="020B0604020202020204" pitchFamily="34" charset="0"/>
              </a:rPr>
              <a:t>habitat</a:t>
            </a:r>
            <a:r>
              <a:rPr lang="en-US" sz="3200" dirty="0">
                <a:latin typeface="Arial" panose="020B0604020202020204" pitchFamily="34" charset="0"/>
                <a:cs typeface="Arial" panose="020B0604020202020204" pitchFamily="34" charset="0"/>
              </a:rPr>
              <a:t> for other animals</a:t>
            </a:r>
          </a:p>
          <a:p>
            <a:endParaRPr lang="en-US" sz="3200" dirty="0">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CEF6D6D9-E815-9C58-1B77-F399BD32CB18}"/>
              </a:ext>
            </a:extLst>
          </p:cNvPr>
          <p:cNvPicPr>
            <a:picLocks noChangeAspect="1"/>
          </p:cNvPicPr>
          <p:nvPr/>
        </p:nvPicPr>
        <p:blipFill rotWithShape="1">
          <a:blip r:embed="rId3"/>
          <a:srcRect r="16337"/>
          <a:stretch/>
        </p:blipFill>
        <p:spPr>
          <a:xfrm rot="5400000">
            <a:off x="-117755" y="1648701"/>
            <a:ext cx="5318393" cy="4767695"/>
          </a:xfrm>
          <a:prstGeom prst="rect">
            <a:avLst/>
          </a:prstGeom>
        </p:spPr>
      </p:pic>
    </p:spTree>
    <p:extLst>
      <p:ext uri="{BB962C8B-B14F-4D97-AF65-F5344CB8AC3E}">
        <p14:creationId xmlns:p14="http://schemas.microsoft.com/office/powerpoint/2010/main" val="39844743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8D6480F1-8AA7-B94F-E30D-C5ED3D5E732E}"/>
              </a:ext>
            </a:extLst>
          </p:cNvPr>
          <p:cNvSpPr>
            <a:spLocks noGrp="1"/>
          </p:cNvSpPr>
          <p:nvPr>
            <p:ph type="title"/>
          </p:nvPr>
        </p:nvSpPr>
        <p:spPr/>
        <p:txBody>
          <a:bodyPr>
            <a:normAutofit/>
          </a:bodyPr>
          <a:lstStyle/>
          <a:p>
            <a:pPr algn="ctr"/>
            <a:r>
              <a:rPr lang="en-US" sz="5400" b="1" dirty="0">
                <a:solidFill>
                  <a:schemeClr val="accent5">
                    <a:lumMod val="50000"/>
                  </a:schemeClr>
                </a:solidFill>
                <a:latin typeface="Arial" panose="020B0604020202020204" pitchFamily="34" charset="0"/>
                <a:cs typeface="Arial" panose="020B0604020202020204" pitchFamily="34" charset="0"/>
              </a:rPr>
              <a:t>Blue Crab</a:t>
            </a:r>
          </a:p>
        </p:txBody>
      </p:sp>
      <p:sp>
        <p:nvSpPr>
          <p:cNvPr id="2" name="Content Placeholder 2">
            <a:extLst>
              <a:ext uri="{FF2B5EF4-FFF2-40B4-BE49-F238E27FC236}">
                <a16:creationId xmlns:a16="http://schemas.microsoft.com/office/drawing/2014/main" id="{EE35A44B-6B9E-31D7-B3B6-2D008398AA1C}"/>
              </a:ext>
            </a:extLst>
          </p:cNvPr>
          <p:cNvSpPr txBox="1">
            <a:spLocks/>
          </p:cNvSpPr>
          <p:nvPr/>
        </p:nvSpPr>
        <p:spPr>
          <a:xfrm>
            <a:off x="5361709" y="1825625"/>
            <a:ext cx="6629400" cy="466725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b="1" dirty="0">
                <a:latin typeface="Arial" panose="020B0604020202020204" pitchFamily="34" charset="0"/>
                <a:cs typeface="Arial" panose="020B0604020202020204" pitchFamily="34" charset="0"/>
              </a:rPr>
              <a:t>Invertebrate </a:t>
            </a:r>
            <a:r>
              <a:rPr lang="en-US" sz="3200" dirty="0">
                <a:latin typeface="Arial" panose="020B0604020202020204" pitchFamily="34" charset="0"/>
                <a:cs typeface="Arial" panose="020B0604020202020204" pitchFamily="34" charset="0"/>
              </a:rPr>
              <a:t>in Chesapeake Bay</a:t>
            </a:r>
          </a:p>
          <a:p>
            <a:endParaRPr lang="en-US" sz="3200" dirty="0">
              <a:latin typeface="Arial" panose="020B0604020202020204" pitchFamily="34" charset="0"/>
              <a:cs typeface="Arial" panose="020B0604020202020204" pitchFamily="34" charset="0"/>
            </a:endParaRPr>
          </a:p>
          <a:p>
            <a:r>
              <a:rPr lang="en-US" sz="3200" dirty="0">
                <a:latin typeface="Arial" panose="020B0604020202020204" pitchFamily="34" charset="0"/>
                <a:cs typeface="Arial" panose="020B0604020202020204" pitchFamily="34" charset="0"/>
              </a:rPr>
              <a:t>Uses many habitat types </a:t>
            </a:r>
          </a:p>
          <a:p>
            <a:endParaRPr lang="en-US" sz="3200" dirty="0">
              <a:latin typeface="Arial" panose="020B0604020202020204" pitchFamily="34" charset="0"/>
              <a:cs typeface="Arial" panose="020B0604020202020204" pitchFamily="34" charset="0"/>
            </a:endParaRPr>
          </a:p>
          <a:p>
            <a:r>
              <a:rPr lang="en-US" sz="3200" dirty="0">
                <a:latin typeface="Arial" panose="020B0604020202020204" pitchFamily="34" charset="0"/>
                <a:cs typeface="Arial" panose="020B0604020202020204" pitchFamily="34" charset="0"/>
              </a:rPr>
              <a:t>Important predator</a:t>
            </a:r>
          </a:p>
          <a:p>
            <a:pPr marL="0" indent="0">
              <a:buFont typeface="Arial" panose="020B0604020202020204" pitchFamily="34" charset="0"/>
              <a:buNone/>
            </a:pPr>
            <a:endParaRPr lang="en-US" sz="3200" dirty="0">
              <a:latin typeface="Arial" panose="020B0604020202020204" pitchFamily="34" charset="0"/>
              <a:cs typeface="Arial" panose="020B0604020202020204" pitchFamily="34" charset="0"/>
            </a:endParaRPr>
          </a:p>
          <a:p>
            <a:r>
              <a:rPr lang="en-US" sz="3200" dirty="0">
                <a:latin typeface="Arial" panose="020B0604020202020204" pitchFamily="34" charset="0"/>
                <a:cs typeface="Arial" panose="020B0604020202020204" pitchFamily="34" charset="0"/>
              </a:rPr>
              <a:t>Eaten by humans </a:t>
            </a:r>
          </a:p>
          <a:p>
            <a:pPr marL="0" indent="0">
              <a:buFont typeface="Arial" panose="020B0604020202020204" pitchFamily="34" charset="0"/>
              <a:buNone/>
            </a:pPr>
            <a:endParaRPr lang="en-US" sz="3200" dirty="0">
              <a:latin typeface="Arial" panose="020B0604020202020204" pitchFamily="34" charset="0"/>
              <a:cs typeface="Arial" panose="020B0604020202020204" pitchFamily="34" charset="0"/>
            </a:endParaRPr>
          </a:p>
          <a:p>
            <a:endParaRPr lang="en-US" sz="3200" dirty="0">
              <a:latin typeface="Arial" panose="020B060402020202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3E94A620-4FA7-C30A-FE02-A1CBB8A04300}"/>
              </a:ext>
            </a:extLst>
          </p:cNvPr>
          <p:cNvPicPr>
            <a:picLocks noChangeAspect="1"/>
          </p:cNvPicPr>
          <p:nvPr/>
        </p:nvPicPr>
        <p:blipFill rotWithShape="1">
          <a:blip r:embed="rId3"/>
          <a:srcRect l="10962" r="3743"/>
          <a:stretch/>
        </p:blipFill>
        <p:spPr>
          <a:xfrm>
            <a:off x="200891" y="1883496"/>
            <a:ext cx="5016321" cy="3916973"/>
          </a:xfrm>
          <a:prstGeom prst="rect">
            <a:avLst/>
          </a:prstGeom>
        </p:spPr>
      </p:pic>
    </p:spTree>
    <p:extLst>
      <p:ext uri="{BB962C8B-B14F-4D97-AF65-F5344CB8AC3E}">
        <p14:creationId xmlns:p14="http://schemas.microsoft.com/office/powerpoint/2010/main" val="33276063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8D6480F1-8AA7-B94F-E30D-C5ED3D5E732E}"/>
              </a:ext>
            </a:extLst>
          </p:cNvPr>
          <p:cNvSpPr>
            <a:spLocks noGrp="1"/>
          </p:cNvSpPr>
          <p:nvPr>
            <p:ph type="title"/>
          </p:nvPr>
        </p:nvSpPr>
        <p:spPr/>
        <p:txBody>
          <a:bodyPr>
            <a:normAutofit/>
          </a:bodyPr>
          <a:lstStyle/>
          <a:p>
            <a:pPr algn="ctr"/>
            <a:r>
              <a:rPr lang="en-US" sz="5400" b="1" dirty="0">
                <a:solidFill>
                  <a:schemeClr val="accent5">
                    <a:lumMod val="50000"/>
                  </a:schemeClr>
                </a:solidFill>
                <a:latin typeface="Arial" panose="020B0604020202020204" pitchFamily="34" charset="0"/>
                <a:cs typeface="Arial" panose="020B0604020202020204" pitchFamily="34" charset="0"/>
              </a:rPr>
              <a:t>Blue Crab</a:t>
            </a:r>
          </a:p>
        </p:txBody>
      </p:sp>
      <p:sp>
        <p:nvSpPr>
          <p:cNvPr id="2" name="Content Placeholder 2">
            <a:extLst>
              <a:ext uri="{FF2B5EF4-FFF2-40B4-BE49-F238E27FC236}">
                <a16:creationId xmlns:a16="http://schemas.microsoft.com/office/drawing/2014/main" id="{EE35A44B-6B9E-31D7-B3B6-2D008398AA1C}"/>
              </a:ext>
            </a:extLst>
          </p:cNvPr>
          <p:cNvSpPr txBox="1">
            <a:spLocks/>
          </p:cNvSpPr>
          <p:nvPr/>
        </p:nvSpPr>
        <p:spPr>
          <a:xfrm>
            <a:off x="5361709" y="1825625"/>
            <a:ext cx="6629400" cy="466725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b="1" dirty="0">
                <a:latin typeface="Arial" panose="020B0604020202020204" pitchFamily="34" charset="0"/>
                <a:cs typeface="Arial" panose="020B0604020202020204" pitchFamily="34" charset="0"/>
              </a:rPr>
              <a:t>Invertebrate </a:t>
            </a:r>
            <a:r>
              <a:rPr lang="en-US" sz="3200" dirty="0">
                <a:latin typeface="Arial" panose="020B0604020202020204" pitchFamily="34" charset="0"/>
                <a:cs typeface="Arial" panose="020B0604020202020204" pitchFamily="34" charset="0"/>
              </a:rPr>
              <a:t>in Chesapeake Bay</a:t>
            </a:r>
          </a:p>
          <a:p>
            <a:endParaRPr lang="en-US" sz="3200" dirty="0">
              <a:latin typeface="Arial" panose="020B0604020202020204" pitchFamily="34" charset="0"/>
              <a:cs typeface="Arial" panose="020B0604020202020204" pitchFamily="34" charset="0"/>
            </a:endParaRPr>
          </a:p>
          <a:p>
            <a:r>
              <a:rPr lang="en-US" sz="3200" dirty="0">
                <a:latin typeface="Arial" panose="020B0604020202020204" pitchFamily="34" charset="0"/>
                <a:cs typeface="Arial" panose="020B0604020202020204" pitchFamily="34" charset="0"/>
              </a:rPr>
              <a:t>Uses many habitat types </a:t>
            </a:r>
          </a:p>
          <a:p>
            <a:endParaRPr lang="en-US" sz="3200" dirty="0">
              <a:latin typeface="Arial" panose="020B0604020202020204" pitchFamily="34" charset="0"/>
              <a:cs typeface="Arial" panose="020B0604020202020204" pitchFamily="34" charset="0"/>
            </a:endParaRPr>
          </a:p>
          <a:p>
            <a:r>
              <a:rPr lang="en-US" sz="3200" dirty="0">
                <a:latin typeface="Arial" panose="020B0604020202020204" pitchFamily="34" charset="0"/>
                <a:cs typeface="Arial" panose="020B0604020202020204" pitchFamily="34" charset="0"/>
              </a:rPr>
              <a:t>Important predator</a:t>
            </a:r>
          </a:p>
          <a:p>
            <a:pPr marL="0" indent="0">
              <a:buFont typeface="Arial" panose="020B0604020202020204" pitchFamily="34" charset="0"/>
              <a:buNone/>
            </a:pPr>
            <a:endParaRPr lang="en-US" sz="3200" dirty="0">
              <a:latin typeface="Arial" panose="020B0604020202020204" pitchFamily="34" charset="0"/>
              <a:cs typeface="Arial" panose="020B0604020202020204" pitchFamily="34" charset="0"/>
            </a:endParaRPr>
          </a:p>
          <a:p>
            <a:r>
              <a:rPr lang="en-US" sz="3200" dirty="0">
                <a:latin typeface="Arial" panose="020B0604020202020204" pitchFamily="34" charset="0"/>
                <a:cs typeface="Arial" panose="020B0604020202020204" pitchFamily="34" charset="0"/>
              </a:rPr>
              <a:t>Eaten by humans </a:t>
            </a:r>
          </a:p>
          <a:p>
            <a:pPr marL="0" indent="0">
              <a:buFont typeface="Arial" panose="020B0604020202020204" pitchFamily="34" charset="0"/>
              <a:buNone/>
            </a:pPr>
            <a:endParaRPr lang="en-US" sz="3200" dirty="0">
              <a:latin typeface="Arial" panose="020B0604020202020204" pitchFamily="34" charset="0"/>
              <a:cs typeface="Arial" panose="020B0604020202020204" pitchFamily="34" charset="0"/>
            </a:endParaRPr>
          </a:p>
          <a:p>
            <a:endParaRPr lang="en-US" sz="3200" dirty="0">
              <a:latin typeface="Arial" panose="020B060402020202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3E94A620-4FA7-C30A-FE02-A1CBB8A04300}"/>
              </a:ext>
            </a:extLst>
          </p:cNvPr>
          <p:cNvPicPr>
            <a:picLocks noChangeAspect="1"/>
          </p:cNvPicPr>
          <p:nvPr/>
        </p:nvPicPr>
        <p:blipFill rotWithShape="1">
          <a:blip r:embed="rId3"/>
          <a:srcRect l="10962" r="3743"/>
          <a:stretch/>
        </p:blipFill>
        <p:spPr>
          <a:xfrm>
            <a:off x="200891" y="1883496"/>
            <a:ext cx="5016321" cy="3916973"/>
          </a:xfrm>
          <a:prstGeom prst="rect">
            <a:avLst/>
          </a:prstGeom>
        </p:spPr>
      </p:pic>
      <p:pic>
        <p:nvPicPr>
          <p:cNvPr id="8" name="Picture 7">
            <a:extLst>
              <a:ext uri="{FF2B5EF4-FFF2-40B4-BE49-F238E27FC236}">
                <a16:creationId xmlns:a16="http://schemas.microsoft.com/office/drawing/2014/main" id="{9A3BF771-F130-4B28-168D-23F89AAC77C2}"/>
              </a:ext>
            </a:extLst>
          </p:cNvPr>
          <p:cNvPicPr>
            <a:picLocks noChangeAspect="1"/>
          </p:cNvPicPr>
          <p:nvPr/>
        </p:nvPicPr>
        <p:blipFill>
          <a:blip r:embed="rId4"/>
          <a:stretch>
            <a:fillRect/>
          </a:stretch>
        </p:blipFill>
        <p:spPr>
          <a:xfrm rot="5400000">
            <a:off x="326382" y="1457548"/>
            <a:ext cx="4909836" cy="5160818"/>
          </a:xfrm>
          <a:prstGeom prst="rect">
            <a:avLst/>
          </a:prstGeom>
        </p:spPr>
      </p:pic>
    </p:spTree>
    <p:extLst>
      <p:ext uri="{BB962C8B-B14F-4D97-AF65-F5344CB8AC3E}">
        <p14:creationId xmlns:p14="http://schemas.microsoft.com/office/powerpoint/2010/main" val="19578152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8D6480F1-8AA7-B94F-E30D-C5ED3D5E732E}"/>
              </a:ext>
            </a:extLst>
          </p:cNvPr>
          <p:cNvSpPr>
            <a:spLocks noGrp="1"/>
          </p:cNvSpPr>
          <p:nvPr>
            <p:ph type="title"/>
          </p:nvPr>
        </p:nvSpPr>
        <p:spPr/>
        <p:txBody>
          <a:bodyPr>
            <a:normAutofit/>
          </a:bodyPr>
          <a:lstStyle/>
          <a:p>
            <a:pPr algn="ctr"/>
            <a:r>
              <a:rPr lang="en-US" sz="5400" b="1" dirty="0">
                <a:latin typeface="Arial" panose="020B0604020202020204" pitchFamily="34" charset="0"/>
                <a:cs typeface="Arial" panose="020B0604020202020204" pitchFamily="34" charset="0"/>
              </a:rPr>
              <a:t>Activity 1: Life cycles</a:t>
            </a:r>
          </a:p>
        </p:txBody>
      </p:sp>
      <p:sp>
        <p:nvSpPr>
          <p:cNvPr id="5" name="Content Placeholder 2">
            <a:extLst>
              <a:ext uri="{FF2B5EF4-FFF2-40B4-BE49-F238E27FC236}">
                <a16:creationId xmlns:a16="http://schemas.microsoft.com/office/drawing/2014/main" id="{294558E6-76D5-8D16-7C3B-65668E836B92}"/>
              </a:ext>
            </a:extLst>
          </p:cNvPr>
          <p:cNvSpPr>
            <a:spLocks noGrp="1"/>
          </p:cNvSpPr>
          <p:nvPr>
            <p:ph idx="1"/>
          </p:nvPr>
        </p:nvSpPr>
        <p:spPr>
          <a:xfrm>
            <a:off x="5285678" y="2312008"/>
            <a:ext cx="6424960" cy="4351338"/>
          </a:xfrm>
        </p:spPr>
        <p:txBody>
          <a:bodyPr>
            <a:normAutofit/>
          </a:bodyPr>
          <a:lstStyle/>
          <a:p>
            <a:r>
              <a:rPr lang="en-US" sz="3200" dirty="0">
                <a:latin typeface="Arial" panose="020B0604020202020204" pitchFamily="34" charset="0"/>
                <a:cs typeface="Arial" panose="020B0604020202020204" pitchFamily="34" charset="0"/>
              </a:rPr>
              <a:t>You will read about plant and animal life cycles</a:t>
            </a:r>
          </a:p>
          <a:p>
            <a:endParaRPr lang="en-US" sz="3200" dirty="0">
              <a:latin typeface="Arial" panose="020B0604020202020204" pitchFamily="34" charset="0"/>
              <a:cs typeface="Arial" panose="020B0604020202020204" pitchFamily="34" charset="0"/>
            </a:endParaRPr>
          </a:p>
          <a:p>
            <a:r>
              <a:rPr lang="en-US" sz="3200" dirty="0">
                <a:latin typeface="Arial" panose="020B0604020202020204" pitchFamily="34" charset="0"/>
                <a:cs typeface="Arial" panose="020B0604020202020204" pitchFamily="34" charset="0"/>
              </a:rPr>
              <a:t>Use the readings to create the life cycle for </a:t>
            </a:r>
            <a:r>
              <a:rPr lang="en-US" sz="3200" dirty="0">
                <a:solidFill>
                  <a:schemeClr val="accent6">
                    <a:lumMod val="50000"/>
                  </a:schemeClr>
                </a:solidFill>
                <a:latin typeface="Arial" panose="020B0604020202020204" pitchFamily="34" charset="0"/>
                <a:cs typeface="Arial" panose="020B0604020202020204" pitchFamily="34" charset="0"/>
              </a:rPr>
              <a:t>eelgrass</a:t>
            </a:r>
            <a:r>
              <a:rPr lang="en-US" sz="3200" dirty="0">
                <a:latin typeface="Arial" panose="020B0604020202020204" pitchFamily="34" charset="0"/>
                <a:cs typeface="Arial" panose="020B0604020202020204" pitchFamily="34" charset="0"/>
              </a:rPr>
              <a:t>, </a:t>
            </a:r>
            <a:r>
              <a:rPr lang="en-US" sz="3200" dirty="0">
                <a:solidFill>
                  <a:schemeClr val="bg1">
                    <a:lumMod val="50000"/>
                  </a:schemeClr>
                </a:solidFill>
                <a:latin typeface="Arial" panose="020B0604020202020204" pitchFamily="34" charset="0"/>
                <a:cs typeface="Arial" panose="020B0604020202020204" pitchFamily="34" charset="0"/>
              </a:rPr>
              <a:t>oysters</a:t>
            </a:r>
            <a:r>
              <a:rPr lang="en-US" sz="3200" dirty="0">
                <a:latin typeface="Arial" panose="020B0604020202020204" pitchFamily="34" charset="0"/>
                <a:cs typeface="Arial" panose="020B0604020202020204" pitchFamily="34" charset="0"/>
              </a:rPr>
              <a:t>, and </a:t>
            </a:r>
            <a:r>
              <a:rPr lang="en-US" sz="3200" dirty="0">
                <a:solidFill>
                  <a:schemeClr val="accent5">
                    <a:lumMod val="50000"/>
                  </a:schemeClr>
                </a:solidFill>
                <a:latin typeface="Arial" panose="020B0604020202020204" pitchFamily="34" charset="0"/>
                <a:cs typeface="Arial" panose="020B0604020202020204" pitchFamily="34" charset="0"/>
              </a:rPr>
              <a:t>blue crab</a:t>
            </a:r>
            <a:endParaRPr lang="en-US" sz="3200" dirty="0">
              <a:latin typeface="Arial" panose="020B0604020202020204" pitchFamily="34" charset="0"/>
              <a:cs typeface="Arial" panose="020B0604020202020204" pitchFamily="34" charset="0"/>
            </a:endParaRPr>
          </a:p>
          <a:p>
            <a:endParaRPr lang="en-US" sz="3200" dirty="0">
              <a:latin typeface="Arial" panose="020B0604020202020204" pitchFamily="34" charset="0"/>
              <a:cs typeface="Arial" panose="020B0604020202020204" pitchFamily="34" charset="0"/>
            </a:endParaRPr>
          </a:p>
          <a:p>
            <a:r>
              <a:rPr lang="en-US" sz="3200" dirty="0">
                <a:latin typeface="Arial" panose="020B0604020202020204" pitchFamily="34" charset="0"/>
                <a:cs typeface="Arial" panose="020B0604020202020204" pitchFamily="34" charset="0"/>
              </a:rPr>
              <a:t>Label the life stages </a:t>
            </a:r>
          </a:p>
          <a:p>
            <a:endParaRPr lang="en-US" sz="3200" dirty="0">
              <a:latin typeface="Arial" panose="020B0604020202020204" pitchFamily="34" charset="0"/>
              <a:cs typeface="Arial" panose="020B0604020202020204" pitchFamily="34" charset="0"/>
            </a:endParaRPr>
          </a:p>
        </p:txBody>
      </p:sp>
      <p:pic>
        <p:nvPicPr>
          <p:cNvPr id="2050" name="Picture 2">
            <a:extLst>
              <a:ext uri="{FF2B5EF4-FFF2-40B4-BE49-F238E27FC236}">
                <a16:creationId xmlns:a16="http://schemas.microsoft.com/office/drawing/2014/main" id="{EE0B52F9-5837-3E24-4C7E-6E32D56007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1362" y="1825625"/>
            <a:ext cx="4153711" cy="41537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33540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8D6480F1-8AA7-B94F-E30D-C5ED3D5E732E}"/>
              </a:ext>
            </a:extLst>
          </p:cNvPr>
          <p:cNvSpPr>
            <a:spLocks noGrp="1"/>
          </p:cNvSpPr>
          <p:nvPr>
            <p:ph type="title"/>
          </p:nvPr>
        </p:nvSpPr>
        <p:spPr/>
        <p:txBody>
          <a:bodyPr>
            <a:normAutofit/>
          </a:bodyPr>
          <a:lstStyle/>
          <a:p>
            <a:pPr algn="ctr"/>
            <a:r>
              <a:rPr lang="en-US" sz="5400" b="1" dirty="0">
                <a:latin typeface="Arial" panose="020B0604020202020204" pitchFamily="34" charset="0"/>
                <a:cs typeface="Arial" panose="020B0604020202020204" pitchFamily="34" charset="0"/>
              </a:rPr>
              <a:t>Activity 1: Discussion</a:t>
            </a:r>
          </a:p>
        </p:txBody>
      </p:sp>
      <p:sp>
        <p:nvSpPr>
          <p:cNvPr id="5" name="Content Placeholder 2">
            <a:extLst>
              <a:ext uri="{FF2B5EF4-FFF2-40B4-BE49-F238E27FC236}">
                <a16:creationId xmlns:a16="http://schemas.microsoft.com/office/drawing/2014/main" id="{294558E6-76D5-8D16-7C3B-65668E836B92}"/>
              </a:ext>
            </a:extLst>
          </p:cNvPr>
          <p:cNvSpPr>
            <a:spLocks noGrp="1"/>
          </p:cNvSpPr>
          <p:nvPr>
            <p:ph idx="1"/>
          </p:nvPr>
        </p:nvSpPr>
        <p:spPr>
          <a:xfrm>
            <a:off x="838200" y="2141537"/>
            <a:ext cx="10872438" cy="4351338"/>
          </a:xfrm>
        </p:spPr>
        <p:txBody>
          <a:bodyPr>
            <a:normAutofit/>
          </a:bodyPr>
          <a:lstStyle/>
          <a:p>
            <a:r>
              <a:rPr lang="en-US" sz="3200" dirty="0">
                <a:latin typeface="Arial" panose="020B0604020202020204" pitchFamily="34" charset="0"/>
                <a:cs typeface="Arial" panose="020B0604020202020204" pitchFamily="34" charset="0"/>
              </a:rPr>
              <a:t>How does </a:t>
            </a:r>
            <a:r>
              <a:rPr lang="en-US" sz="3200" dirty="0">
                <a:solidFill>
                  <a:schemeClr val="accent6">
                    <a:lumMod val="50000"/>
                  </a:schemeClr>
                </a:solidFill>
                <a:latin typeface="Arial" panose="020B0604020202020204" pitchFamily="34" charset="0"/>
                <a:cs typeface="Arial" panose="020B0604020202020204" pitchFamily="34" charset="0"/>
              </a:rPr>
              <a:t>eelgrass</a:t>
            </a:r>
            <a:r>
              <a:rPr lang="en-US" sz="3200" dirty="0">
                <a:latin typeface="Arial" panose="020B0604020202020204" pitchFamily="34" charset="0"/>
                <a:cs typeface="Arial" panose="020B0604020202020204" pitchFamily="34" charset="0"/>
              </a:rPr>
              <a:t> gain energy? Does that change through the life cycle?</a:t>
            </a:r>
          </a:p>
          <a:p>
            <a:endParaRPr lang="en-US" sz="3200" dirty="0">
              <a:latin typeface="Arial" panose="020B0604020202020204" pitchFamily="34" charset="0"/>
              <a:cs typeface="Arial" panose="020B0604020202020204" pitchFamily="34" charset="0"/>
            </a:endParaRPr>
          </a:p>
          <a:p>
            <a:r>
              <a:rPr lang="en-US" sz="3200" dirty="0">
                <a:latin typeface="Arial" panose="020B0604020202020204" pitchFamily="34" charset="0"/>
                <a:cs typeface="Arial" panose="020B0604020202020204" pitchFamily="34" charset="0"/>
              </a:rPr>
              <a:t>How do </a:t>
            </a:r>
            <a:r>
              <a:rPr lang="en-US" sz="3200" dirty="0">
                <a:solidFill>
                  <a:schemeClr val="tx1">
                    <a:lumMod val="50000"/>
                    <a:lumOff val="50000"/>
                  </a:schemeClr>
                </a:solidFill>
                <a:latin typeface="Arial" panose="020B0604020202020204" pitchFamily="34" charset="0"/>
                <a:cs typeface="Arial" panose="020B0604020202020204" pitchFamily="34" charset="0"/>
              </a:rPr>
              <a:t>oysters</a:t>
            </a:r>
            <a:r>
              <a:rPr lang="en-US" sz="3200" dirty="0">
                <a:latin typeface="Arial" panose="020B0604020202020204" pitchFamily="34" charset="0"/>
                <a:cs typeface="Arial" panose="020B0604020202020204" pitchFamily="34" charset="0"/>
              </a:rPr>
              <a:t> gain energy? Does what they eat change over their life cycle? </a:t>
            </a:r>
          </a:p>
          <a:p>
            <a:endParaRPr lang="en-US" sz="3200" dirty="0">
              <a:latin typeface="Arial" panose="020B0604020202020204" pitchFamily="34" charset="0"/>
              <a:cs typeface="Arial" panose="020B0604020202020204" pitchFamily="34" charset="0"/>
            </a:endParaRPr>
          </a:p>
          <a:p>
            <a:r>
              <a:rPr lang="en-US" sz="3200" dirty="0">
                <a:latin typeface="Arial" panose="020B0604020202020204" pitchFamily="34" charset="0"/>
                <a:cs typeface="Arial" panose="020B0604020202020204" pitchFamily="34" charset="0"/>
              </a:rPr>
              <a:t>How do </a:t>
            </a:r>
            <a:r>
              <a:rPr lang="en-US" sz="3200" dirty="0">
                <a:solidFill>
                  <a:schemeClr val="accent5">
                    <a:lumMod val="50000"/>
                  </a:schemeClr>
                </a:solidFill>
                <a:latin typeface="Arial" panose="020B0604020202020204" pitchFamily="34" charset="0"/>
                <a:cs typeface="Arial" panose="020B0604020202020204" pitchFamily="34" charset="0"/>
              </a:rPr>
              <a:t>blue crabs </a:t>
            </a:r>
            <a:r>
              <a:rPr lang="en-US" sz="3200" dirty="0">
                <a:latin typeface="Arial" panose="020B0604020202020204" pitchFamily="34" charset="0"/>
                <a:cs typeface="Arial" panose="020B0604020202020204" pitchFamily="34" charset="0"/>
              </a:rPr>
              <a:t>gain energy? Does what they eat change over their life cycle?</a:t>
            </a:r>
          </a:p>
          <a:p>
            <a:endParaRPr lang="en-US"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22028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8D6480F1-8AA7-B94F-E30D-C5ED3D5E732E}"/>
              </a:ext>
            </a:extLst>
          </p:cNvPr>
          <p:cNvSpPr>
            <a:spLocks noGrp="1"/>
          </p:cNvSpPr>
          <p:nvPr>
            <p:ph type="title"/>
          </p:nvPr>
        </p:nvSpPr>
        <p:spPr/>
        <p:txBody>
          <a:bodyPr>
            <a:normAutofit/>
          </a:bodyPr>
          <a:lstStyle/>
          <a:p>
            <a:pPr algn="ctr"/>
            <a:r>
              <a:rPr lang="en-US" sz="5400" b="1" dirty="0">
                <a:latin typeface="Arial" panose="020B0604020202020204" pitchFamily="34" charset="0"/>
                <a:cs typeface="Arial" panose="020B0604020202020204" pitchFamily="34" charset="0"/>
              </a:rPr>
              <a:t>Activity 1: Discussion</a:t>
            </a:r>
          </a:p>
        </p:txBody>
      </p:sp>
      <p:sp>
        <p:nvSpPr>
          <p:cNvPr id="5" name="Content Placeholder 2">
            <a:extLst>
              <a:ext uri="{FF2B5EF4-FFF2-40B4-BE49-F238E27FC236}">
                <a16:creationId xmlns:a16="http://schemas.microsoft.com/office/drawing/2014/main" id="{294558E6-76D5-8D16-7C3B-65668E836B92}"/>
              </a:ext>
            </a:extLst>
          </p:cNvPr>
          <p:cNvSpPr>
            <a:spLocks noGrp="1"/>
          </p:cNvSpPr>
          <p:nvPr>
            <p:ph idx="1"/>
          </p:nvPr>
        </p:nvSpPr>
        <p:spPr>
          <a:xfrm>
            <a:off x="838200" y="2141537"/>
            <a:ext cx="10872438" cy="4351338"/>
          </a:xfrm>
        </p:spPr>
        <p:txBody>
          <a:bodyPr>
            <a:normAutofit/>
          </a:bodyPr>
          <a:lstStyle/>
          <a:p>
            <a:r>
              <a:rPr lang="en-US" sz="3200" dirty="0">
                <a:effectLst/>
                <a:latin typeface="Arial" panose="020B0604020202020204" pitchFamily="34" charset="0"/>
                <a:ea typeface="SimSun" panose="02010600030101010101" pitchFamily="2" charset="-122"/>
                <a:cs typeface="Arial" panose="020B0604020202020204" pitchFamily="34" charset="0"/>
              </a:rPr>
              <a:t>What would a general life cycle look like?</a:t>
            </a:r>
            <a:endParaRPr lang="en-US"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083775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8D6480F1-8AA7-B94F-E30D-C5ED3D5E732E}"/>
              </a:ext>
            </a:extLst>
          </p:cNvPr>
          <p:cNvSpPr>
            <a:spLocks noGrp="1"/>
          </p:cNvSpPr>
          <p:nvPr>
            <p:ph type="title"/>
          </p:nvPr>
        </p:nvSpPr>
        <p:spPr>
          <a:xfrm>
            <a:off x="0" y="0"/>
            <a:ext cx="10515600" cy="1325563"/>
          </a:xfrm>
        </p:spPr>
        <p:txBody>
          <a:bodyPr>
            <a:normAutofit/>
          </a:bodyPr>
          <a:lstStyle/>
          <a:p>
            <a:r>
              <a:rPr lang="en-US" sz="5400" b="1" dirty="0">
                <a:latin typeface="Arial" panose="020B0604020202020204" pitchFamily="34" charset="0"/>
                <a:cs typeface="Arial" panose="020B0604020202020204" pitchFamily="34" charset="0"/>
              </a:rPr>
              <a:t>Instructor Reference</a:t>
            </a:r>
          </a:p>
        </p:txBody>
      </p:sp>
      <p:pic>
        <p:nvPicPr>
          <p:cNvPr id="2" name="Picture 1">
            <a:extLst>
              <a:ext uri="{FF2B5EF4-FFF2-40B4-BE49-F238E27FC236}">
                <a16:creationId xmlns:a16="http://schemas.microsoft.com/office/drawing/2014/main" id="{8ECFFD57-FD41-0F82-24EB-69EDE3CD10BD}"/>
              </a:ext>
            </a:extLst>
          </p:cNvPr>
          <p:cNvPicPr>
            <a:picLocks noChangeAspect="1"/>
          </p:cNvPicPr>
          <p:nvPr/>
        </p:nvPicPr>
        <p:blipFill rotWithShape="1">
          <a:blip r:embed="rId3"/>
          <a:srcRect l="3268" t="7318" r="6862" b="10784"/>
          <a:stretch/>
        </p:blipFill>
        <p:spPr>
          <a:xfrm>
            <a:off x="1574493" y="985319"/>
            <a:ext cx="8941107" cy="5872681"/>
          </a:xfrm>
          <a:prstGeom prst="rect">
            <a:avLst/>
          </a:prstGeom>
        </p:spPr>
      </p:pic>
    </p:spTree>
    <p:extLst>
      <p:ext uri="{BB962C8B-B14F-4D97-AF65-F5344CB8AC3E}">
        <p14:creationId xmlns:p14="http://schemas.microsoft.com/office/powerpoint/2010/main" val="42394298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8D6480F1-8AA7-B94F-E30D-C5ED3D5E732E}"/>
              </a:ext>
            </a:extLst>
          </p:cNvPr>
          <p:cNvSpPr>
            <a:spLocks noGrp="1"/>
          </p:cNvSpPr>
          <p:nvPr>
            <p:ph type="title"/>
          </p:nvPr>
        </p:nvSpPr>
        <p:spPr/>
        <p:txBody>
          <a:bodyPr>
            <a:normAutofit/>
          </a:bodyPr>
          <a:lstStyle/>
          <a:p>
            <a:pPr algn="ctr"/>
            <a:r>
              <a:rPr lang="en-US" sz="5400" b="1" dirty="0">
                <a:solidFill>
                  <a:schemeClr val="accent5">
                    <a:lumMod val="50000"/>
                  </a:schemeClr>
                </a:solidFill>
                <a:latin typeface="Arial" panose="020B0604020202020204" pitchFamily="34" charset="0"/>
                <a:cs typeface="Arial" panose="020B0604020202020204" pitchFamily="34" charset="0"/>
              </a:rPr>
              <a:t>Blue Crab</a:t>
            </a:r>
          </a:p>
        </p:txBody>
      </p:sp>
      <p:sp>
        <p:nvSpPr>
          <p:cNvPr id="2" name="Content Placeholder 2">
            <a:extLst>
              <a:ext uri="{FF2B5EF4-FFF2-40B4-BE49-F238E27FC236}">
                <a16:creationId xmlns:a16="http://schemas.microsoft.com/office/drawing/2014/main" id="{EE35A44B-6B9E-31D7-B3B6-2D008398AA1C}"/>
              </a:ext>
            </a:extLst>
          </p:cNvPr>
          <p:cNvSpPr txBox="1">
            <a:spLocks/>
          </p:cNvSpPr>
          <p:nvPr/>
        </p:nvSpPr>
        <p:spPr>
          <a:xfrm>
            <a:off x="5361709" y="1825625"/>
            <a:ext cx="6629400" cy="466725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b="1" dirty="0">
                <a:latin typeface="Arial" panose="020B0604020202020204" pitchFamily="34" charset="0"/>
                <a:cs typeface="Arial" panose="020B0604020202020204" pitchFamily="34" charset="0"/>
              </a:rPr>
              <a:t>Invertebrate </a:t>
            </a:r>
            <a:r>
              <a:rPr lang="en-US" sz="3200" dirty="0">
                <a:latin typeface="Arial" panose="020B0604020202020204" pitchFamily="34" charset="0"/>
                <a:cs typeface="Arial" panose="020B0604020202020204" pitchFamily="34" charset="0"/>
              </a:rPr>
              <a:t>in Chesapeake Bay</a:t>
            </a:r>
          </a:p>
          <a:p>
            <a:pPr marL="0" indent="0">
              <a:buNone/>
            </a:pPr>
            <a:endParaRPr lang="en-US" sz="3200" dirty="0">
              <a:latin typeface="Arial" panose="020B0604020202020204" pitchFamily="34" charset="0"/>
              <a:cs typeface="Arial" panose="020B0604020202020204" pitchFamily="34" charset="0"/>
            </a:endParaRPr>
          </a:p>
          <a:p>
            <a:r>
              <a:rPr lang="en-US" sz="3200" dirty="0">
                <a:latin typeface="Arial" panose="020B0604020202020204" pitchFamily="34" charset="0"/>
                <a:cs typeface="Arial" panose="020B0604020202020204" pitchFamily="34" charset="0"/>
              </a:rPr>
              <a:t>Important predator in the Bay and eaten by humans</a:t>
            </a:r>
          </a:p>
          <a:p>
            <a:pPr marL="0" indent="0">
              <a:buFont typeface="Arial" panose="020B0604020202020204" pitchFamily="34" charset="0"/>
              <a:buNone/>
            </a:pPr>
            <a:endParaRPr lang="en-US" sz="3200" dirty="0">
              <a:latin typeface="Arial" panose="020B0604020202020204" pitchFamily="34" charset="0"/>
              <a:cs typeface="Arial" panose="020B0604020202020204" pitchFamily="34" charset="0"/>
            </a:endParaRPr>
          </a:p>
          <a:p>
            <a:r>
              <a:rPr lang="en-US" sz="3200" dirty="0">
                <a:latin typeface="Arial" panose="020B0604020202020204" pitchFamily="34" charset="0"/>
                <a:cs typeface="Arial" panose="020B0604020202020204" pitchFamily="34" charset="0"/>
              </a:rPr>
              <a:t>Uses many habitats</a:t>
            </a:r>
          </a:p>
          <a:p>
            <a:pPr marL="0" indent="0">
              <a:buNone/>
            </a:pPr>
            <a:endParaRPr lang="en-US" sz="3200" dirty="0">
              <a:latin typeface="Arial" panose="020B0604020202020204" pitchFamily="34" charset="0"/>
              <a:cs typeface="Arial" panose="020B0604020202020204" pitchFamily="34" charset="0"/>
            </a:endParaRPr>
          </a:p>
          <a:p>
            <a:r>
              <a:rPr lang="en-US" sz="3200" b="1" i="1" dirty="0">
                <a:latin typeface="Arial" panose="020B0604020202020204" pitchFamily="34" charset="0"/>
                <a:cs typeface="Arial" panose="020B0604020202020204" pitchFamily="34" charset="0"/>
              </a:rPr>
              <a:t>Where do blue crabs live? </a:t>
            </a:r>
          </a:p>
          <a:p>
            <a:pPr marL="0" indent="0">
              <a:buFont typeface="Arial" panose="020B0604020202020204" pitchFamily="34" charset="0"/>
              <a:buNone/>
            </a:pPr>
            <a:endParaRPr lang="en-US" sz="3200" dirty="0">
              <a:latin typeface="Arial" panose="020B0604020202020204" pitchFamily="34" charset="0"/>
              <a:cs typeface="Arial" panose="020B0604020202020204" pitchFamily="34" charset="0"/>
            </a:endParaRPr>
          </a:p>
          <a:p>
            <a:endParaRPr lang="en-US" sz="3200" dirty="0">
              <a:latin typeface="Arial" panose="020B060402020202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3E94A620-4FA7-C30A-FE02-A1CBB8A04300}"/>
              </a:ext>
            </a:extLst>
          </p:cNvPr>
          <p:cNvPicPr>
            <a:picLocks noChangeAspect="1"/>
          </p:cNvPicPr>
          <p:nvPr/>
        </p:nvPicPr>
        <p:blipFill rotWithShape="1">
          <a:blip r:embed="rId3"/>
          <a:srcRect l="10962" r="3743"/>
          <a:stretch/>
        </p:blipFill>
        <p:spPr>
          <a:xfrm>
            <a:off x="200891" y="1883496"/>
            <a:ext cx="5016321" cy="3916973"/>
          </a:xfrm>
          <a:prstGeom prst="rect">
            <a:avLst/>
          </a:prstGeom>
        </p:spPr>
      </p:pic>
    </p:spTree>
    <p:extLst>
      <p:ext uri="{BB962C8B-B14F-4D97-AF65-F5344CB8AC3E}">
        <p14:creationId xmlns:p14="http://schemas.microsoft.com/office/powerpoint/2010/main" val="24897968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a:extLst>
              <a:ext uri="{FF2B5EF4-FFF2-40B4-BE49-F238E27FC236}">
                <a16:creationId xmlns:a16="http://schemas.microsoft.com/office/drawing/2014/main" id="{CD327480-1779-8A29-0BF5-C927E5A4465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20888"/>
          <a:stretch/>
        </p:blipFill>
        <p:spPr bwMode="auto">
          <a:xfrm>
            <a:off x="101599" y="1665230"/>
            <a:ext cx="3798474" cy="3798474"/>
          </a:xfrm>
          <a:prstGeom prst="ellipse">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A4690AAC-930E-3146-679F-B1C7F7010F05}"/>
              </a:ext>
            </a:extLst>
          </p:cNvPr>
          <p:cNvPicPr>
            <a:picLocks noChangeAspect="1"/>
          </p:cNvPicPr>
          <p:nvPr/>
        </p:nvPicPr>
        <p:blipFill rotWithShape="1">
          <a:blip r:embed="rId4"/>
          <a:srcRect l="-1" r="24570"/>
          <a:stretch/>
        </p:blipFill>
        <p:spPr>
          <a:xfrm rot="5400000">
            <a:off x="4196763" y="1665230"/>
            <a:ext cx="3798474" cy="3798474"/>
          </a:xfrm>
          <a:prstGeom prst="ellipse">
            <a:avLst/>
          </a:prstGeom>
        </p:spPr>
      </p:pic>
      <p:pic>
        <p:nvPicPr>
          <p:cNvPr id="8194" name="Picture 2">
            <a:extLst>
              <a:ext uri="{FF2B5EF4-FFF2-40B4-BE49-F238E27FC236}">
                <a16:creationId xmlns:a16="http://schemas.microsoft.com/office/drawing/2014/main" id="{C41CE8FF-3235-3F07-62D3-55918254E077}"/>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r="34064"/>
          <a:stretch/>
        </p:blipFill>
        <p:spPr bwMode="auto">
          <a:xfrm>
            <a:off x="8291928" y="1665230"/>
            <a:ext cx="3798474" cy="3798474"/>
          </a:xfrm>
          <a:prstGeom prst="ellipse">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68034568-72A1-326F-582B-5276A17DCBE3}"/>
              </a:ext>
            </a:extLst>
          </p:cNvPr>
          <p:cNvSpPr txBox="1"/>
          <p:nvPr/>
        </p:nvSpPr>
        <p:spPr>
          <a:xfrm>
            <a:off x="1009430" y="1132686"/>
            <a:ext cx="1982811" cy="523220"/>
          </a:xfrm>
          <a:prstGeom prst="rect">
            <a:avLst/>
          </a:prstGeom>
          <a:noFill/>
        </p:spPr>
        <p:txBody>
          <a:bodyPr wrap="square" rtlCol="0">
            <a:spAutoFit/>
          </a:bodyPr>
          <a:lstStyle/>
          <a:p>
            <a:pPr algn="ctr"/>
            <a:r>
              <a:rPr lang="en-US" sz="2800" b="1" dirty="0">
                <a:latin typeface="Arial" panose="020B0604020202020204" pitchFamily="34" charset="0"/>
                <a:cs typeface="Arial" panose="020B0604020202020204" pitchFamily="34" charset="0"/>
              </a:rPr>
              <a:t>Eelgrass</a:t>
            </a:r>
          </a:p>
        </p:txBody>
      </p:sp>
      <p:sp>
        <p:nvSpPr>
          <p:cNvPr id="8" name="TextBox 7">
            <a:extLst>
              <a:ext uri="{FF2B5EF4-FFF2-40B4-BE49-F238E27FC236}">
                <a16:creationId xmlns:a16="http://schemas.microsoft.com/office/drawing/2014/main" id="{6243FB85-1502-9235-31C3-731E1B321334}"/>
              </a:ext>
            </a:extLst>
          </p:cNvPr>
          <p:cNvSpPr txBox="1"/>
          <p:nvPr/>
        </p:nvSpPr>
        <p:spPr>
          <a:xfrm>
            <a:off x="4897563" y="1132686"/>
            <a:ext cx="2396873" cy="523220"/>
          </a:xfrm>
          <a:prstGeom prst="rect">
            <a:avLst/>
          </a:prstGeom>
          <a:noFill/>
        </p:spPr>
        <p:txBody>
          <a:bodyPr wrap="square" rtlCol="0">
            <a:spAutoFit/>
          </a:bodyPr>
          <a:lstStyle/>
          <a:p>
            <a:pPr algn="ctr"/>
            <a:r>
              <a:rPr lang="en-US" sz="2800" b="1" dirty="0">
                <a:latin typeface="Arial" panose="020B0604020202020204" pitchFamily="34" charset="0"/>
                <a:cs typeface="Arial" panose="020B0604020202020204" pitchFamily="34" charset="0"/>
              </a:rPr>
              <a:t>Oyster reefs</a:t>
            </a:r>
          </a:p>
        </p:txBody>
      </p:sp>
      <p:sp>
        <p:nvSpPr>
          <p:cNvPr id="9" name="TextBox 8">
            <a:extLst>
              <a:ext uri="{FF2B5EF4-FFF2-40B4-BE49-F238E27FC236}">
                <a16:creationId xmlns:a16="http://schemas.microsoft.com/office/drawing/2014/main" id="{D4D91792-122A-ECB5-AD67-3C7665262C0D}"/>
              </a:ext>
            </a:extLst>
          </p:cNvPr>
          <p:cNvSpPr txBox="1"/>
          <p:nvPr/>
        </p:nvSpPr>
        <p:spPr>
          <a:xfrm>
            <a:off x="8992728" y="1132686"/>
            <a:ext cx="2396873" cy="523220"/>
          </a:xfrm>
          <a:prstGeom prst="rect">
            <a:avLst/>
          </a:prstGeom>
          <a:noFill/>
        </p:spPr>
        <p:txBody>
          <a:bodyPr wrap="square" rtlCol="0">
            <a:spAutoFit/>
          </a:bodyPr>
          <a:lstStyle/>
          <a:p>
            <a:pPr algn="ctr"/>
            <a:r>
              <a:rPr lang="en-US" sz="2800" b="1" dirty="0">
                <a:latin typeface="Arial" panose="020B0604020202020204" pitchFamily="34" charset="0"/>
                <a:cs typeface="Arial" panose="020B0604020202020204" pitchFamily="34" charset="0"/>
              </a:rPr>
              <a:t>Ocean</a:t>
            </a:r>
          </a:p>
        </p:txBody>
      </p:sp>
    </p:spTree>
    <p:extLst>
      <p:ext uri="{BB962C8B-B14F-4D97-AF65-F5344CB8AC3E}">
        <p14:creationId xmlns:p14="http://schemas.microsoft.com/office/powerpoint/2010/main" val="14404622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A8158-6FF1-CDD9-59FF-4A78CEB63CE7}"/>
              </a:ext>
            </a:extLst>
          </p:cNvPr>
          <p:cNvSpPr>
            <a:spLocks noGrp="1"/>
          </p:cNvSpPr>
          <p:nvPr>
            <p:ph type="title"/>
          </p:nvPr>
        </p:nvSpPr>
        <p:spPr>
          <a:xfrm>
            <a:off x="898167" y="99560"/>
            <a:ext cx="10515600" cy="1325563"/>
          </a:xfrm>
        </p:spPr>
        <p:txBody>
          <a:bodyPr/>
          <a:lstStyle/>
          <a:p>
            <a:pPr algn="ctr"/>
            <a:r>
              <a:rPr lang="en-US" sz="4400" b="1" dirty="0">
                <a:solidFill>
                  <a:schemeClr val="accent5">
                    <a:lumMod val="50000"/>
                  </a:schemeClr>
                </a:solidFill>
                <a:latin typeface="Arial" panose="020B0604020202020204" pitchFamily="34" charset="0"/>
                <a:cs typeface="Arial" panose="020B0604020202020204" pitchFamily="34" charset="0"/>
              </a:rPr>
              <a:t>Blue Crab Life Cycle</a:t>
            </a:r>
            <a:endParaRPr lang="en-US" dirty="0"/>
          </a:p>
        </p:txBody>
      </p:sp>
      <p:pic>
        <p:nvPicPr>
          <p:cNvPr id="7" name="Picture 6">
            <a:extLst>
              <a:ext uri="{FF2B5EF4-FFF2-40B4-BE49-F238E27FC236}">
                <a16:creationId xmlns:a16="http://schemas.microsoft.com/office/drawing/2014/main" id="{24D785AD-888B-53BD-0D1D-23712E5EE702}"/>
              </a:ext>
            </a:extLst>
          </p:cNvPr>
          <p:cNvPicPr>
            <a:picLocks noChangeAspect="1"/>
          </p:cNvPicPr>
          <p:nvPr/>
        </p:nvPicPr>
        <p:blipFill>
          <a:blip r:embed="rId3"/>
          <a:stretch>
            <a:fillRect/>
          </a:stretch>
        </p:blipFill>
        <p:spPr>
          <a:xfrm rot="5400000">
            <a:off x="5000385" y="422809"/>
            <a:ext cx="2743200" cy="4483100"/>
          </a:xfrm>
          <a:prstGeom prst="rect">
            <a:avLst/>
          </a:prstGeom>
        </p:spPr>
      </p:pic>
      <p:sp>
        <p:nvSpPr>
          <p:cNvPr id="22" name="TextBox 21">
            <a:extLst>
              <a:ext uri="{FF2B5EF4-FFF2-40B4-BE49-F238E27FC236}">
                <a16:creationId xmlns:a16="http://schemas.microsoft.com/office/drawing/2014/main" id="{173CF1AA-0631-A56B-C876-80F4E3BC23D9}"/>
              </a:ext>
            </a:extLst>
          </p:cNvPr>
          <p:cNvSpPr txBox="1"/>
          <p:nvPr/>
        </p:nvSpPr>
        <p:spPr>
          <a:xfrm>
            <a:off x="5538173" y="3359520"/>
            <a:ext cx="1657285" cy="523220"/>
          </a:xfrm>
          <a:prstGeom prst="rect">
            <a:avLst/>
          </a:prstGeom>
          <a:noFill/>
        </p:spPr>
        <p:txBody>
          <a:bodyPr wrap="square" rtlCol="0">
            <a:spAutoFit/>
          </a:bodyPr>
          <a:lstStyle/>
          <a:p>
            <a:pPr algn="ctr"/>
            <a:r>
              <a:rPr lang="en-US" sz="2800" b="1" dirty="0">
                <a:latin typeface="Arial" panose="020B0604020202020204" pitchFamily="34" charset="0"/>
                <a:cs typeface="Arial" panose="020B0604020202020204" pitchFamily="34" charset="0"/>
              </a:rPr>
              <a:t>Adult</a:t>
            </a:r>
          </a:p>
        </p:txBody>
      </p:sp>
    </p:spTree>
    <p:extLst>
      <p:ext uri="{BB962C8B-B14F-4D97-AF65-F5344CB8AC3E}">
        <p14:creationId xmlns:p14="http://schemas.microsoft.com/office/powerpoint/2010/main" val="8669983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A8158-6FF1-CDD9-59FF-4A78CEB63CE7}"/>
              </a:ext>
            </a:extLst>
          </p:cNvPr>
          <p:cNvSpPr>
            <a:spLocks noGrp="1"/>
          </p:cNvSpPr>
          <p:nvPr>
            <p:ph type="title"/>
          </p:nvPr>
        </p:nvSpPr>
        <p:spPr>
          <a:xfrm>
            <a:off x="898167" y="99560"/>
            <a:ext cx="10515600" cy="1325563"/>
          </a:xfrm>
        </p:spPr>
        <p:txBody>
          <a:bodyPr/>
          <a:lstStyle/>
          <a:p>
            <a:pPr algn="ctr"/>
            <a:r>
              <a:rPr lang="en-US" sz="4400" b="1" dirty="0">
                <a:solidFill>
                  <a:schemeClr val="accent5">
                    <a:lumMod val="50000"/>
                  </a:schemeClr>
                </a:solidFill>
                <a:latin typeface="Arial" panose="020B0604020202020204" pitchFamily="34" charset="0"/>
                <a:cs typeface="Arial" panose="020B0604020202020204" pitchFamily="34" charset="0"/>
              </a:rPr>
              <a:t>Blue Crab Life Cycle</a:t>
            </a:r>
            <a:endParaRPr lang="en-US" dirty="0"/>
          </a:p>
        </p:txBody>
      </p:sp>
      <p:pic>
        <p:nvPicPr>
          <p:cNvPr id="7" name="Picture 6">
            <a:extLst>
              <a:ext uri="{FF2B5EF4-FFF2-40B4-BE49-F238E27FC236}">
                <a16:creationId xmlns:a16="http://schemas.microsoft.com/office/drawing/2014/main" id="{24D785AD-888B-53BD-0D1D-23712E5EE702}"/>
              </a:ext>
            </a:extLst>
          </p:cNvPr>
          <p:cNvPicPr>
            <a:picLocks noChangeAspect="1"/>
          </p:cNvPicPr>
          <p:nvPr/>
        </p:nvPicPr>
        <p:blipFill>
          <a:blip r:embed="rId3"/>
          <a:stretch>
            <a:fillRect/>
          </a:stretch>
        </p:blipFill>
        <p:spPr>
          <a:xfrm rot="5400000">
            <a:off x="5000385" y="422809"/>
            <a:ext cx="2743200" cy="4483100"/>
          </a:xfrm>
          <a:prstGeom prst="rect">
            <a:avLst/>
          </a:prstGeom>
        </p:spPr>
      </p:pic>
      <p:pic>
        <p:nvPicPr>
          <p:cNvPr id="9" name="Picture 8">
            <a:extLst>
              <a:ext uri="{FF2B5EF4-FFF2-40B4-BE49-F238E27FC236}">
                <a16:creationId xmlns:a16="http://schemas.microsoft.com/office/drawing/2014/main" id="{FD583B3A-CE64-8586-2A98-8BDA83590095}"/>
              </a:ext>
            </a:extLst>
          </p:cNvPr>
          <p:cNvPicPr>
            <a:picLocks noChangeAspect="1"/>
          </p:cNvPicPr>
          <p:nvPr/>
        </p:nvPicPr>
        <p:blipFill>
          <a:blip r:embed="rId4"/>
          <a:stretch>
            <a:fillRect/>
          </a:stretch>
        </p:blipFill>
        <p:spPr>
          <a:xfrm>
            <a:off x="9564567" y="2664359"/>
            <a:ext cx="2041116" cy="3391999"/>
          </a:xfrm>
          <a:prstGeom prst="rect">
            <a:avLst/>
          </a:prstGeom>
        </p:spPr>
      </p:pic>
      <p:cxnSp>
        <p:nvCxnSpPr>
          <p:cNvPr id="12" name="Straight Arrow Connector 11">
            <a:extLst>
              <a:ext uri="{FF2B5EF4-FFF2-40B4-BE49-F238E27FC236}">
                <a16:creationId xmlns:a16="http://schemas.microsoft.com/office/drawing/2014/main" id="{E72B404D-CC41-5FB8-46C2-EA3F8622E1F5}"/>
              </a:ext>
            </a:extLst>
          </p:cNvPr>
          <p:cNvCxnSpPr/>
          <p:nvPr/>
        </p:nvCxnSpPr>
        <p:spPr>
          <a:xfrm>
            <a:off x="8540984" y="2425312"/>
            <a:ext cx="1023583" cy="48337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2" name="TextBox 21">
            <a:extLst>
              <a:ext uri="{FF2B5EF4-FFF2-40B4-BE49-F238E27FC236}">
                <a16:creationId xmlns:a16="http://schemas.microsoft.com/office/drawing/2014/main" id="{173CF1AA-0631-A56B-C876-80F4E3BC23D9}"/>
              </a:ext>
            </a:extLst>
          </p:cNvPr>
          <p:cNvSpPr txBox="1"/>
          <p:nvPr/>
        </p:nvSpPr>
        <p:spPr>
          <a:xfrm>
            <a:off x="5538173" y="3359520"/>
            <a:ext cx="1657285" cy="523220"/>
          </a:xfrm>
          <a:prstGeom prst="rect">
            <a:avLst/>
          </a:prstGeom>
          <a:noFill/>
        </p:spPr>
        <p:txBody>
          <a:bodyPr wrap="square" rtlCol="0">
            <a:spAutoFit/>
          </a:bodyPr>
          <a:lstStyle/>
          <a:p>
            <a:pPr algn="ctr"/>
            <a:r>
              <a:rPr lang="en-US" sz="2800" b="1" dirty="0">
                <a:latin typeface="Arial" panose="020B0604020202020204" pitchFamily="34" charset="0"/>
                <a:cs typeface="Arial" panose="020B0604020202020204" pitchFamily="34" charset="0"/>
              </a:rPr>
              <a:t>Adult</a:t>
            </a:r>
          </a:p>
        </p:txBody>
      </p:sp>
      <p:sp>
        <p:nvSpPr>
          <p:cNvPr id="23" name="TextBox 22">
            <a:extLst>
              <a:ext uri="{FF2B5EF4-FFF2-40B4-BE49-F238E27FC236}">
                <a16:creationId xmlns:a16="http://schemas.microsoft.com/office/drawing/2014/main" id="{BAC6BF81-91D0-CCA9-EE64-A9231D2C0B57}"/>
              </a:ext>
            </a:extLst>
          </p:cNvPr>
          <p:cNvSpPr txBox="1"/>
          <p:nvPr/>
        </p:nvSpPr>
        <p:spPr>
          <a:xfrm>
            <a:off x="9822831" y="3088257"/>
            <a:ext cx="1657285" cy="523220"/>
          </a:xfrm>
          <a:prstGeom prst="rect">
            <a:avLst/>
          </a:prstGeom>
          <a:noFill/>
        </p:spPr>
        <p:txBody>
          <a:bodyPr wrap="square" rtlCol="0">
            <a:spAutoFit/>
          </a:bodyPr>
          <a:lstStyle/>
          <a:p>
            <a:pPr algn="ctr"/>
            <a:r>
              <a:rPr lang="en-US" sz="2800" b="1" dirty="0">
                <a:latin typeface="Arial" panose="020B0604020202020204" pitchFamily="34" charset="0"/>
                <a:cs typeface="Arial" panose="020B0604020202020204" pitchFamily="34" charset="0"/>
              </a:rPr>
              <a:t>Zoeae</a:t>
            </a:r>
          </a:p>
        </p:txBody>
      </p:sp>
    </p:spTree>
    <p:extLst>
      <p:ext uri="{BB962C8B-B14F-4D97-AF65-F5344CB8AC3E}">
        <p14:creationId xmlns:p14="http://schemas.microsoft.com/office/powerpoint/2010/main" val="34337059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A8158-6FF1-CDD9-59FF-4A78CEB63CE7}"/>
              </a:ext>
            </a:extLst>
          </p:cNvPr>
          <p:cNvSpPr>
            <a:spLocks noGrp="1"/>
          </p:cNvSpPr>
          <p:nvPr>
            <p:ph type="title"/>
          </p:nvPr>
        </p:nvSpPr>
        <p:spPr>
          <a:xfrm>
            <a:off x="898167" y="99560"/>
            <a:ext cx="10515600" cy="1325563"/>
          </a:xfrm>
        </p:spPr>
        <p:txBody>
          <a:bodyPr/>
          <a:lstStyle/>
          <a:p>
            <a:pPr algn="ctr"/>
            <a:r>
              <a:rPr lang="en-US" sz="4400" b="1" dirty="0">
                <a:solidFill>
                  <a:schemeClr val="accent5">
                    <a:lumMod val="50000"/>
                  </a:schemeClr>
                </a:solidFill>
                <a:latin typeface="Arial" panose="020B0604020202020204" pitchFamily="34" charset="0"/>
                <a:cs typeface="Arial" panose="020B0604020202020204" pitchFamily="34" charset="0"/>
              </a:rPr>
              <a:t>Blue Crab Life Cycle</a:t>
            </a:r>
            <a:endParaRPr lang="en-US" dirty="0"/>
          </a:p>
        </p:txBody>
      </p:sp>
      <p:pic>
        <p:nvPicPr>
          <p:cNvPr id="7" name="Picture 6">
            <a:extLst>
              <a:ext uri="{FF2B5EF4-FFF2-40B4-BE49-F238E27FC236}">
                <a16:creationId xmlns:a16="http://schemas.microsoft.com/office/drawing/2014/main" id="{24D785AD-888B-53BD-0D1D-23712E5EE702}"/>
              </a:ext>
            </a:extLst>
          </p:cNvPr>
          <p:cNvPicPr>
            <a:picLocks noChangeAspect="1"/>
          </p:cNvPicPr>
          <p:nvPr/>
        </p:nvPicPr>
        <p:blipFill>
          <a:blip r:embed="rId3"/>
          <a:stretch>
            <a:fillRect/>
          </a:stretch>
        </p:blipFill>
        <p:spPr>
          <a:xfrm rot="5400000">
            <a:off x="5000385" y="422809"/>
            <a:ext cx="2743200" cy="4483100"/>
          </a:xfrm>
          <a:prstGeom prst="rect">
            <a:avLst/>
          </a:prstGeom>
        </p:spPr>
      </p:pic>
      <p:pic>
        <p:nvPicPr>
          <p:cNvPr id="8" name="Picture 7">
            <a:extLst>
              <a:ext uri="{FF2B5EF4-FFF2-40B4-BE49-F238E27FC236}">
                <a16:creationId xmlns:a16="http://schemas.microsoft.com/office/drawing/2014/main" id="{4AF38B3F-064E-43D9-6494-ABC0E9F4E8B3}"/>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9894" b="95583" l="6809" r="96809">
                        <a14:foregroundMark x1="6809" y1="35512" x2="23191" y2="22968"/>
                        <a14:foregroundMark x1="23191" y1="22968" x2="43830" y2="15901"/>
                        <a14:foregroundMark x1="43830" y1="15901" x2="80426" y2="22085"/>
                        <a14:foregroundMark x1="80426" y1="22085" x2="93536" y2="35836"/>
                        <a14:foregroundMark x1="96280" y1="41106" x2="93617" y2="58481"/>
                        <a14:foregroundMark x1="93617" y1="58481" x2="83830" y2="74912"/>
                        <a14:foregroundMark x1="83830" y1="74912" x2="63830" y2="85866"/>
                        <a14:foregroundMark x1="63830" y1="85866" x2="39787" y2="89576"/>
                        <a14:foregroundMark x1="39787" y1="89576" x2="16170" y2="78799"/>
                        <a14:foregroundMark x1="16170" y1="78799" x2="6809" y2="60424"/>
                        <a14:foregroundMark x1="6809" y1="60424" x2="7234" y2="36926"/>
                        <a14:foregroundMark x1="51489" y1="39399" x2="33830" y2="49117"/>
                        <a14:foregroundMark x1="33830" y1="49117" x2="47447" y2="71201"/>
                        <a14:foregroundMark x1="47447" y1="71201" x2="65532" y2="55830"/>
                        <a14:foregroundMark x1="65532" y1="55830" x2="40638" y2="37809"/>
                        <a14:foregroundMark x1="40638" y1="37809" x2="33617" y2="35512"/>
                        <a14:foregroundMark x1="82766" y1="48233" x2="87660" y2="47880"/>
                        <a14:foregroundMark x1="88085" y1="49823" x2="65957" y2="50353"/>
                        <a14:foregroundMark x1="65957" y1="50353" x2="82766" y2="46290"/>
                        <a14:foregroundMark x1="91489" y1="65724" x2="92979" y2="47173"/>
                        <a14:foregroundMark x1="92979" y1="47173" x2="86383" y2="62367"/>
                        <a14:foregroundMark x1="7660" y1="33746" x2="20851" y2="20318"/>
                        <a14:foregroundMark x1="20851" y1="20318" x2="33191" y2="13604"/>
                        <a14:foregroundMark x1="90000" y1="73322" x2="92553" y2="39753"/>
                        <a14:foregroundMark x1="92340" y1="69611" x2="92340" y2="36572"/>
                        <a14:foregroundMark x1="91915" y1="35512" x2="93830" y2="40989"/>
                        <a14:foregroundMark x1="91277" y1="34982" x2="96809" y2="51237"/>
                        <a14:foregroundMark x1="96809" y1="51237" x2="95106" y2="60071"/>
                        <a14:foregroundMark x1="30638" y1="92403" x2="50638" y2="95583"/>
                        <a14:foregroundMark x1="50638" y1="95583" x2="69362" y2="87102"/>
                        <a14:foregroundMark x1="69362" y1="87102" x2="69362" y2="83569"/>
                        <a14:backgroundMark x1="96450" y1="39135" x2="97660" y2="40283"/>
                      </a14:backgroundRemoval>
                    </a14:imgEffect>
                  </a14:imgLayer>
                </a14:imgProps>
              </a:ext>
            </a:extLst>
          </a:blip>
          <a:stretch>
            <a:fillRect/>
          </a:stretch>
        </p:blipFill>
        <p:spPr>
          <a:xfrm>
            <a:off x="5266603" y="3906875"/>
            <a:ext cx="2530062" cy="3046841"/>
          </a:xfrm>
          <a:prstGeom prst="rect">
            <a:avLst/>
          </a:prstGeom>
        </p:spPr>
      </p:pic>
      <p:pic>
        <p:nvPicPr>
          <p:cNvPr id="9" name="Picture 8">
            <a:extLst>
              <a:ext uri="{FF2B5EF4-FFF2-40B4-BE49-F238E27FC236}">
                <a16:creationId xmlns:a16="http://schemas.microsoft.com/office/drawing/2014/main" id="{FD583B3A-CE64-8586-2A98-8BDA83590095}"/>
              </a:ext>
            </a:extLst>
          </p:cNvPr>
          <p:cNvPicPr>
            <a:picLocks noChangeAspect="1"/>
          </p:cNvPicPr>
          <p:nvPr/>
        </p:nvPicPr>
        <p:blipFill>
          <a:blip r:embed="rId6"/>
          <a:stretch>
            <a:fillRect/>
          </a:stretch>
        </p:blipFill>
        <p:spPr>
          <a:xfrm>
            <a:off x="9564567" y="2664359"/>
            <a:ext cx="2041116" cy="3391999"/>
          </a:xfrm>
          <a:prstGeom prst="rect">
            <a:avLst/>
          </a:prstGeom>
        </p:spPr>
      </p:pic>
      <p:cxnSp>
        <p:nvCxnSpPr>
          <p:cNvPr id="12" name="Straight Arrow Connector 11">
            <a:extLst>
              <a:ext uri="{FF2B5EF4-FFF2-40B4-BE49-F238E27FC236}">
                <a16:creationId xmlns:a16="http://schemas.microsoft.com/office/drawing/2014/main" id="{E72B404D-CC41-5FB8-46C2-EA3F8622E1F5}"/>
              </a:ext>
            </a:extLst>
          </p:cNvPr>
          <p:cNvCxnSpPr/>
          <p:nvPr/>
        </p:nvCxnSpPr>
        <p:spPr>
          <a:xfrm>
            <a:off x="8540984" y="2425312"/>
            <a:ext cx="1023583" cy="48337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0FA46437-3941-030D-7698-8CB1338080E9}"/>
              </a:ext>
            </a:extLst>
          </p:cNvPr>
          <p:cNvCxnSpPr>
            <a:cxnSpLocks/>
          </p:cNvCxnSpPr>
          <p:nvPr/>
        </p:nvCxnSpPr>
        <p:spPr>
          <a:xfrm flipH="1">
            <a:off x="8198559" y="5291381"/>
            <a:ext cx="1366008" cy="573933"/>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2" name="TextBox 21">
            <a:extLst>
              <a:ext uri="{FF2B5EF4-FFF2-40B4-BE49-F238E27FC236}">
                <a16:creationId xmlns:a16="http://schemas.microsoft.com/office/drawing/2014/main" id="{173CF1AA-0631-A56B-C876-80F4E3BC23D9}"/>
              </a:ext>
            </a:extLst>
          </p:cNvPr>
          <p:cNvSpPr txBox="1"/>
          <p:nvPr/>
        </p:nvSpPr>
        <p:spPr>
          <a:xfrm>
            <a:off x="5538173" y="3359520"/>
            <a:ext cx="1657285" cy="523220"/>
          </a:xfrm>
          <a:prstGeom prst="rect">
            <a:avLst/>
          </a:prstGeom>
          <a:noFill/>
        </p:spPr>
        <p:txBody>
          <a:bodyPr wrap="square" rtlCol="0">
            <a:spAutoFit/>
          </a:bodyPr>
          <a:lstStyle/>
          <a:p>
            <a:pPr algn="ctr"/>
            <a:r>
              <a:rPr lang="en-US" sz="2800" b="1" dirty="0">
                <a:latin typeface="Arial" panose="020B0604020202020204" pitchFamily="34" charset="0"/>
                <a:cs typeface="Arial" panose="020B0604020202020204" pitchFamily="34" charset="0"/>
              </a:rPr>
              <a:t>Adult</a:t>
            </a:r>
          </a:p>
        </p:txBody>
      </p:sp>
      <p:sp>
        <p:nvSpPr>
          <p:cNvPr id="23" name="TextBox 22">
            <a:extLst>
              <a:ext uri="{FF2B5EF4-FFF2-40B4-BE49-F238E27FC236}">
                <a16:creationId xmlns:a16="http://schemas.microsoft.com/office/drawing/2014/main" id="{BAC6BF81-91D0-CCA9-EE64-A9231D2C0B57}"/>
              </a:ext>
            </a:extLst>
          </p:cNvPr>
          <p:cNvSpPr txBox="1"/>
          <p:nvPr/>
        </p:nvSpPr>
        <p:spPr>
          <a:xfrm>
            <a:off x="9822831" y="3088257"/>
            <a:ext cx="1657285" cy="523220"/>
          </a:xfrm>
          <a:prstGeom prst="rect">
            <a:avLst/>
          </a:prstGeom>
          <a:noFill/>
        </p:spPr>
        <p:txBody>
          <a:bodyPr wrap="square" rtlCol="0">
            <a:spAutoFit/>
          </a:bodyPr>
          <a:lstStyle/>
          <a:p>
            <a:pPr algn="ctr"/>
            <a:r>
              <a:rPr lang="en-US" sz="2800" b="1" dirty="0">
                <a:latin typeface="Arial" panose="020B0604020202020204" pitchFamily="34" charset="0"/>
                <a:cs typeface="Arial" panose="020B0604020202020204" pitchFamily="34" charset="0"/>
              </a:rPr>
              <a:t>Zoeae</a:t>
            </a:r>
          </a:p>
        </p:txBody>
      </p:sp>
      <p:sp>
        <p:nvSpPr>
          <p:cNvPr id="24" name="TextBox 23">
            <a:extLst>
              <a:ext uri="{FF2B5EF4-FFF2-40B4-BE49-F238E27FC236}">
                <a16:creationId xmlns:a16="http://schemas.microsoft.com/office/drawing/2014/main" id="{A0E4CAC7-B3E3-6D8A-7670-44C9A3054EE7}"/>
              </a:ext>
            </a:extLst>
          </p:cNvPr>
          <p:cNvSpPr txBox="1"/>
          <p:nvPr/>
        </p:nvSpPr>
        <p:spPr>
          <a:xfrm>
            <a:off x="5474702" y="6133622"/>
            <a:ext cx="2159048" cy="523220"/>
          </a:xfrm>
          <a:prstGeom prst="rect">
            <a:avLst/>
          </a:prstGeom>
          <a:noFill/>
        </p:spPr>
        <p:txBody>
          <a:bodyPr wrap="square" rtlCol="0">
            <a:spAutoFit/>
          </a:bodyPr>
          <a:lstStyle/>
          <a:p>
            <a:pPr algn="ctr"/>
            <a:r>
              <a:rPr lang="en-US" sz="2800" b="1" dirty="0" err="1">
                <a:latin typeface="Arial" panose="020B0604020202020204" pitchFamily="34" charset="0"/>
                <a:cs typeface="Arial" panose="020B0604020202020204" pitchFamily="34" charset="0"/>
              </a:rPr>
              <a:t>Megalope</a:t>
            </a:r>
            <a:endParaRPr lang="en-US" sz="2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578436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A8158-6FF1-CDD9-59FF-4A78CEB63CE7}"/>
              </a:ext>
            </a:extLst>
          </p:cNvPr>
          <p:cNvSpPr>
            <a:spLocks noGrp="1"/>
          </p:cNvSpPr>
          <p:nvPr>
            <p:ph type="title"/>
          </p:nvPr>
        </p:nvSpPr>
        <p:spPr>
          <a:xfrm>
            <a:off x="898167" y="99560"/>
            <a:ext cx="10515600" cy="1325563"/>
          </a:xfrm>
        </p:spPr>
        <p:txBody>
          <a:bodyPr/>
          <a:lstStyle/>
          <a:p>
            <a:pPr algn="ctr"/>
            <a:r>
              <a:rPr lang="en-US" sz="4400" b="1" dirty="0">
                <a:solidFill>
                  <a:schemeClr val="accent5">
                    <a:lumMod val="50000"/>
                  </a:schemeClr>
                </a:solidFill>
                <a:latin typeface="Arial" panose="020B0604020202020204" pitchFamily="34" charset="0"/>
                <a:cs typeface="Arial" panose="020B0604020202020204" pitchFamily="34" charset="0"/>
              </a:rPr>
              <a:t>Blue Crab Life Cycle</a:t>
            </a:r>
            <a:endParaRPr lang="en-US" dirty="0"/>
          </a:p>
        </p:txBody>
      </p:sp>
      <p:pic>
        <p:nvPicPr>
          <p:cNvPr id="7" name="Picture 6">
            <a:extLst>
              <a:ext uri="{FF2B5EF4-FFF2-40B4-BE49-F238E27FC236}">
                <a16:creationId xmlns:a16="http://schemas.microsoft.com/office/drawing/2014/main" id="{24D785AD-888B-53BD-0D1D-23712E5EE702}"/>
              </a:ext>
            </a:extLst>
          </p:cNvPr>
          <p:cNvPicPr>
            <a:picLocks noChangeAspect="1"/>
          </p:cNvPicPr>
          <p:nvPr/>
        </p:nvPicPr>
        <p:blipFill>
          <a:blip r:embed="rId3"/>
          <a:stretch>
            <a:fillRect/>
          </a:stretch>
        </p:blipFill>
        <p:spPr>
          <a:xfrm rot="5400000">
            <a:off x="5000385" y="422809"/>
            <a:ext cx="2743200" cy="4483100"/>
          </a:xfrm>
          <a:prstGeom prst="rect">
            <a:avLst/>
          </a:prstGeom>
        </p:spPr>
      </p:pic>
      <p:pic>
        <p:nvPicPr>
          <p:cNvPr id="8" name="Picture 7">
            <a:extLst>
              <a:ext uri="{FF2B5EF4-FFF2-40B4-BE49-F238E27FC236}">
                <a16:creationId xmlns:a16="http://schemas.microsoft.com/office/drawing/2014/main" id="{4AF38B3F-064E-43D9-6494-ABC0E9F4E8B3}"/>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9894" b="95583" l="6809" r="96809">
                        <a14:foregroundMark x1="6809" y1="35512" x2="23191" y2="22968"/>
                        <a14:foregroundMark x1="23191" y1="22968" x2="43830" y2="15901"/>
                        <a14:foregroundMark x1="43830" y1="15901" x2="80426" y2="22085"/>
                        <a14:foregroundMark x1="80426" y1="22085" x2="93536" y2="35836"/>
                        <a14:foregroundMark x1="96280" y1="41106" x2="93617" y2="58481"/>
                        <a14:foregroundMark x1="93617" y1="58481" x2="83830" y2="74912"/>
                        <a14:foregroundMark x1="83830" y1="74912" x2="63830" y2="85866"/>
                        <a14:foregroundMark x1="63830" y1="85866" x2="39787" y2="89576"/>
                        <a14:foregroundMark x1="39787" y1="89576" x2="16170" y2="78799"/>
                        <a14:foregroundMark x1="16170" y1="78799" x2="6809" y2="60424"/>
                        <a14:foregroundMark x1="6809" y1="60424" x2="7234" y2="36926"/>
                        <a14:foregroundMark x1="51489" y1="39399" x2="33830" y2="49117"/>
                        <a14:foregroundMark x1="33830" y1="49117" x2="47447" y2="71201"/>
                        <a14:foregroundMark x1="47447" y1="71201" x2="65532" y2="55830"/>
                        <a14:foregroundMark x1="65532" y1="55830" x2="40638" y2="37809"/>
                        <a14:foregroundMark x1="40638" y1="37809" x2="33617" y2="35512"/>
                        <a14:foregroundMark x1="82766" y1="48233" x2="87660" y2="47880"/>
                        <a14:foregroundMark x1="88085" y1="49823" x2="65957" y2="50353"/>
                        <a14:foregroundMark x1="65957" y1="50353" x2="82766" y2="46290"/>
                        <a14:foregroundMark x1="91489" y1="65724" x2="92979" y2="47173"/>
                        <a14:foregroundMark x1="92979" y1="47173" x2="86383" y2="62367"/>
                        <a14:foregroundMark x1="7660" y1="33746" x2="20851" y2="20318"/>
                        <a14:foregroundMark x1="20851" y1="20318" x2="33191" y2="13604"/>
                        <a14:foregroundMark x1="90000" y1="73322" x2="92553" y2="39753"/>
                        <a14:foregroundMark x1="92340" y1="69611" x2="92340" y2="36572"/>
                        <a14:foregroundMark x1="91915" y1="35512" x2="93830" y2="40989"/>
                        <a14:foregroundMark x1="91277" y1="34982" x2="96809" y2="51237"/>
                        <a14:foregroundMark x1="96809" y1="51237" x2="95106" y2="60071"/>
                        <a14:foregroundMark x1="30638" y1="92403" x2="50638" y2="95583"/>
                        <a14:foregroundMark x1="50638" y1="95583" x2="69362" y2="87102"/>
                        <a14:foregroundMark x1="69362" y1="87102" x2="69362" y2="83569"/>
                        <a14:backgroundMark x1="96450" y1="39135" x2="97660" y2="40283"/>
                      </a14:backgroundRemoval>
                    </a14:imgEffect>
                  </a14:imgLayer>
                </a14:imgProps>
              </a:ext>
            </a:extLst>
          </a:blip>
          <a:stretch>
            <a:fillRect/>
          </a:stretch>
        </p:blipFill>
        <p:spPr>
          <a:xfrm>
            <a:off x="5266603" y="3906875"/>
            <a:ext cx="2530062" cy="3046841"/>
          </a:xfrm>
          <a:prstGeom prst="rect">
            <a:avLst/>
          </a:prstGeom>
        </p:spPr>
      </p:pic>
      <p:pic>
        <p:nvPicPr>
          <p:cNvPr id="9" name="Picture 8">
            <a:extLst>
              <a:ext uri="{FF2B5EF4-FFF2-40B4-BE49-F238E27FC236}">
                <a16:creationId xmlns:a16="http://schemas.microsoft.com/office/drawing/2014/main" id="{FD583B3A-CE64-8586-2A98-8BDA83590095}"/>
              </a:ext>
            </a:extLst>
          </p:cNvPr>
          <p:cNvPicPr>
            <a:picLocks noChangeAspect="1"/>
          </p:cNvPicPr>
          <p:nvPr/>
        </p:nvPicPr>
        <p:blipFill>
          <a:blip r:embed="rId6"/>
          <a:stretch>
            <a:fillRect/>
          </a:stretch>
        </p:blipFill>
        <p:spPr>
          <a:xfrm>
            <a:off x="9564567" y="2664359"/>
            <a:ext cx="2041116" cy="3391999"/>
          </a:xfrm>
          <a:prstGeom prst="rect">
            <a:avLst/>
          </a:prstGeom>
        </p:spPr>
      </p:pic>
      <p:pic>
        <p:nvPicPr>
          <p:cNvPr id="10" name="Picture 9">
            <a:extLst>
              <a:ext uri="{FF2B5EF4-FFF2-40B4-BE49-F238E27FC236}">
                <a16:creationId xmlns:a16="http://schemas.microsoft.com/office/drawing/2014/main" id="{FC5EBD34-4AC2-192C-7CDB-E37BE9E2268C}"/>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7606" b="95915" l="4982" r="97786">
                        <a14:foregroundMark x1="16605" y1="18451" x2="44096" y2="8451"/>
                        <a14:foregroundMark x1="44096" y1="8451" x2="59963" y2="9718"/>
                        <a14:foregroundMark x1="59963" y1="9718" x2="72878" y2="20282"/>
                        <a14:foregroundMark x1="72878" y1="20282" x2="86347" y2="60986"/>
                        <a14:foregroundMark x1="86347" y1="60986" x2="83764" y2="74507"/>
                        <a14:foregroundMark x1="83764" y1="74507" x2="80443" y2="78028"/>
                        <a14:foregroundMark x1="27306" y1="15915" x2="11070" y2="40423"/>
                        <a14:foregroundMark x1="11070" y1="40423" x2="16421" y2="66056"/>
                        <a14:foregroundMark x1="16421" y1="66056" x2="26937" y2="78732"/>
                        <a14:foregroundMark x1="26937" y1="78732" x2="64576" y2="87465"/>
                        <a14:foregroundMark x1="64576" y1="87465" x2="78229" y2="76761"/>
                        <a14:foregroundMark x1="78229" y1="76761" x2="77491" y2="69437"/>
                        <a14:foregroundMark x1="6089" y1="39155" x2="3321" y2="50000"/>
                        <a14:foregroundMark x1="3321" y1="50000" x2="7565" y2="62113"/>
                        <a14:foregroundMark x1="7565" y1="62113" x2="13653" y2="65915"/>
                        <a14:foregroundMark x1="8672" y1="74085" x2="5166" y2="53239"/>
                        <a14:foregroundMark x1="25092" y1="91268" x2="36900" y2="96901"/>
                        <a14:foregroundMark x1="36900" y1="96901" x2="68266" y2="94507"/>
                        <a14:foregroundMark x1="68266" y1="94507" x2="74354" y2="90000"/>
                        <a14:foregroundMark x1="91513" y1="34366" x2="97786" y2="45634"/>
                        <a14:foregroundMark x1="97786" y1="45634" x2="92251" y2="70563"/>
                        <a14:foregroundMark x1="95941" y1="42817" x2="85793" y2="21549"/>
                        <a14:foregroundMark x1="85793" y1="21549" x2="80627" y2="16620"/>
                        <a14:foregroundMark x1="19004" y1="16620" x2="31181" y2="10000"/>
                        <a14:foregroundMark x1="31181" y1="10000" x2="44834" y2="7042"/>
                        <a14:foregroundMark x1="44834" y1="7042" x2="59779" y2="7746"/>
                        <a14:foregroundMark x1="59779" y1="7746" x2="74170" y2="12535"/>
                        <a14:foregroundMark x1="74170" y1="12535" x2="82657" y2="20704"/>
                        <a14:foregroundMark x1="39668" y1="96338" x2="53506" y2="98310"/>
                        <a14:foregroundMark x1="53506" y1="98310" x2="66974" y2="95915"/>
                        <a14:foregroundMark x1="66974" y1="95915" x2="67528" y2="94789"/>
                      </a14:backgroundRemoval>
                    </a14:imgEffect>
                  </a14:imgLayer>
                </a14:imgProps>
              </a:ext>
            </a:extLst>
          </a:blip>
          <a:stretch>
            <a:fillRect/>
          </a:stretch>
        </p:blipFill>
        <p:spPr>
          <a:xfrm>
            <a:off x="218693" y="1854440"/>
            <a:ext cx="3281541" cy="4298698"/>
          </a:xfrm>
          <a:prstGeom prst="rect">
            <a:avLst/>
          </a:prstGeom>
        </p:spPr>
      </p:pic>
      <p:cxnSp>
        <p:nvCxnSpPr>
          <p:cNvPr id="12" name="Straight Arrow Connector 11">
            <a:extLst>
              <a:ext uri="{FF2B5EF4-FFF2-40B4-BE49-F238E27FC236}">
                <a16:creationId xmlns:a16="http://schemas.microsoft.com/office/drawing/2014/main" id="{E72B404D-CC41-5FB8-46C2-EA3F8622E1F5}"/>
              </a:ext>
            </a:extLst>
          </p:cNvPr>
          <p:cNvCxnSpPr/>
          <p:nvPr/>
        </p:nvCxnSpPr>
        <p:spPr>
          <a:xfrm>
            <a:off x="8540984" y="2425312"/>
            <a:ext cx="1023583" cy="48337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0FA46437-3941-030D-7698-8CB1338080E9}"/>
              </a:ext>
            </a:extLst>
          </p:cNvPr>
          <p:cNvCxnSpPr>
            <a:cxnSpLocks/>
          </p:cNvCxnSpPr>
          <p:nvPr/>
        </p:nvCxnSpPr>
        <p:spPr>
          <a:xfrm flipH="1">
            <a:off x="8198559" y="5291381"/>
            <a:ext cx="1366008" cy="573933"/>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5C234BAA-84A7-D1D9-A8DD-284911CD10D0}"/>
              </a:ext>
            </a:extLst>
          </p:cNvPr>
          <p:cNvCxnSpPr>
            <a:cxnSpLocks/>
          </p:cNvCxnSpPr>
          <p:nvPr/>
        </p:nvCxnSpPr>
        <p:spPr>
          <a:xfrm flipH="1" flipV="1">
            <a:off x="3162125" y="5376092"/>
            <a:ext cx="1503249" cy="404514"/>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D41AA048-C995-227C-F4B6-C0423420B07D}"/>
              </a:ext>
            </a:extLst>
          </p:cNvPr>
          <p:cNvCxnSpPr>
            <a:cxnSpLocks/>
          </p:cNvCxnSpPr>
          <p:nvPr/>
        </p:nvCxnSpPr>
        <p:spPr>
          <a:xfrm flipV="1">
            <a:off x="3162125" y="2376812"/>
            <a:ext cx="983843" cy="417209"/>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2" name="TextBox 21">
            <a:extLst>
              <a:ext uri="{FF2B5EF4-FFF2-40B4-BE49-F238E27FC236}">
                <a16:creationId xmlns:a16="http://schemas.microsoft.com/office/drawing/2014/main" id="{173CF1AA-0631-A56B-C876-80F4E3BC23D9}"/>
              </a:ext>
            </a:extLst>
          </p:cNvPr>
          <p:cNvSpPr txBox="1"/>
          <p:nvPr/>
        </p:nvSpPr>
        <p:spPr>
          <a:xfrm>
            <a:off x="5538173" y="3359520"/>
            <a:ext cx="1657285" cy="523220"/>
          </a:xfrm>
          <a:prstGeom prst="rect">
            <a:avLst/>
          </a:prstGeom>
          <a:noFill/>
        </p:spPr>
        <p:txBody>
          <a:bodyPr wrap="square" rtlCol="0">
            <a:spAutoFit/>
          </a:bodyPr>
          <a:lstStyle/>
          <a:p>
            <a:pPr algn="ctr"/>
            <a:r>
              <a:rPr lang="en-US" sz="2800" b="1" dirty="0">
                <a:latin typeface="Arial" panose="020B0604020202020204" pitchFamily="34" charset="0"/>
                <a:cs typeface="Arial" panose="020B0604020202020204" pitchFamily="34" charset="0"/>
              </a:rPr>
              <a:t>Adult</a:t>
            </a:r>
          </a:p>
        </p:txBody>
      </p:sp>
      <p:sp>
        <p:nvSpPr>
          <p:cNvPr id="23" name="TextBox 22">
            <a:extLst>
              <a:ext uri="{FF2B5EF4-FFF2-40B4-BE49-F238E27FC236}">
                <a16:creationId xmlns:a16="http://schemas.microsoft.com/office/drawing/2014/main" id="{BAC6BF81-91D0-CCA9-EE64-A9231D2C0B57}"/>
              </a:ext>
            </a:extLst>
          </p:cNvPr>
          <p:cNvSpPr txBox="1"/>
          <p:nvPr/>
        </p:nvSpPr>
        <p:spPr>
          <a:xfrm>
            <a:off x="9822831" y="3088257"/>
            <a:ext cx="1657285" cy="523220"/>
          </a:xfrm>
          <a:prstGeom prst="rect">
            <a:avLst/>
          </a:prstGeom>
          <a:noFill/>
        </p:spPr>
        <p:txBody>
          <a:bodyPr wrap="square" rtlCol="0">
            <a:spAutoFit/>
          </a:bodyPr>
          <a:lstStyle/>
          <a:p>
            <a:pPr algn="ctr"/>
            <a:r>
              <a:rPr lang="en-US" sz="2800" b="1" dirty="0">
                <a:latin typeface="Arial" panose="020B0604020202020204" pitchFamily="34" charset="0"/>
                <a:cs typeface="Arial" panose="020B0604020202020204" pitchFamily="34" charset="0"/>
              </a:rPr>
              <a:t>Zoeae</a:t>
            </a:r>
          </a:p>
        </p:txBody>
      </p:sp>
      <p:sp>
        <p:nvSpPr>
          <p:cNvPr id="24" name="TextBox 23">
            <a:extLst>
              <a:ext uri="{FF2B5EF4-FFF2-40B4-BE49-F238E27FC236}">
                <a16:creationId xmlns:a16="http://schemas.microsoft.com/office/drawing/2014/main" id="{A0E4CAC7-B3E3-6D8A-7670-44C9A3054EE7}"/>
              </a:ext>
            </a:extLst>
          </p:cNvPr>
          <p:cNvSpPr txBox="1"/>
          <p:nvPr/>
        </p:nvSpPr>
        <p:spPr>
          <a:xfrm>
            <a:off x="5474702" y="6133622"/>
            <a:ext cx="2159048" cy="523220"/>
          </a:xfrm>
          <a:prstGeom prst="rect">
            <a:avLst/>
          </a:prstGeom>
          <a:noFill/>
        </p:spPr>
        <p:txBody>
          <a:bodyPr wrap="square" rtlCol="0">
            <a:spAutoFit/>
          </a:bodyPr>
          <a:lstStyle/>
          <a:p>
            <a:pPr algn="ctr"/>
            <a:r>
              <a:rPr lang="en-US" sz="2800" b="1" dirty="0" err="1">
                <a:latin typeface="Arial" panose="020B0604020202020204" pitchFamily="34" charset="0"/>
                <a:cs typeface="Arial" panose="020B0604020202020204" pitchFamily="34" charset="0"/>
              </a:rPr>
              <a:t>Megalope</a:t>
            </a:r>
            <a:endParaRPr lang="en-US" sz="2800" b="1" dirty="0">
              <a:latin typeface="Arial" panose="020B0604020202020204" pitchFamily="34" charset="0"/>
              <a:cs typeface="Arial" panose="020B0604020202020204" pitchFamily="34" charset="0"/>
            </a:endParaRPr>
          </a:p>
        </p:txBody>
      </p:sp>
      <p:sp>
        <p:nvSpPr>
          <p:cNvPr id="25" name="TextBox 24">
            <a:extLst>
              <a:ext uri="{FF2B5EF4-FFF2-40B4-BE49-F238E27FC236}">
                <a16:creationId xmlns:a16="http://schemas.microsoft.com/office/drawing/2014/main" id="{17DCA5C1-53BE-DE87-8971-10C116DB1AFC}"/>
              </a:ext>
            </a:extLst>
          </p:cNvPr>
          <p:cNvSpPr txBox="1"/>
          <p:nvPr/>
        </p:nvSpPr>
        <p:spPr>
          <a:xfrm>
            <a:off x="1578947" y="4063980"/>
            <a:ext cx="2159048" cy="523220"/>
          </a:xfrm>
          <a:prstGeom prst="rect">
            <a:avLst/>
          </a:prstGeom>
          <a:noFill/>
        </p:spPr>
        <p:txBody>
          <a:bodyPr wrap="square" rtlCol="0">
            <a:spAutoFit/>
          </a:bodyPr>
          <a:lstStyle/>
          <a:p>
            <a:pPr algn="ctr"/>
            <a:r>
              <a:rPr lang="en-US" sz="2800" b="1" dirty="0">
                <a:latin typeface="Arial" panose="020B0604020202020204" pitchFamily="34" charset="0"/>
                <a:cs typeface="Arial" panose="020B0604020202020204" pitchFamily="34" charset="0"/>
              </a:rPr>
              <a:t>Young</a:t>
            </a:r>
          </a:p>
        </p:txBody>
      </p:sp>
    </p:spTree>
    <p:extLst>
      <p:ext uri="{BB962C8B-B14F-4D97-AF65-F5344CB8AC3E}">
        <p14:creationId xmlns:p14="http://schemas.microsoft.com/office/powerpoint/2010/main" val="4901662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87AD9F8-CE14-203C-AA0E-559FEA070713}"/>
              </a:ext>
            </a:extLst>
          </p:cNvPr>
          <p:cNvPicPr>
            <a:picLocks noChangeAspect="1"/>
          </p:cNvPicPr>
          <p:nvPr/>
        </p:nvPicPr>
        <p:blipFill>
          <a:blip r:embed="rId3"/>
          <a:stretch>
            <a:fillRect/>
          </a:stretch>
        </p:blipFill>
        <p:spPr>
          <a:xfrm>
            <a:off x="706429" y="4490357"/>
            <a:ext cx="2056857" cy="1925219"/>
          </a:xfrm>
          <a:prstGeom prst="rect">
            <a:avLst/>
          </a:prstGeom>
        </p:spPr>
      </p:pic>
      <p:pic>
        <p:nvPicPr>
          <p:cNvPr id="5" name="Picture 4">
            <a:extLst>
              <a:ext uri="{FF2B5EF4-FFF2-40B4-BE49-F238E27FC236}">
                <a16:creationId xmlns:a16="http://schemas.microsoft.com/office/drawing/2014/main" id="{A92BE5A6-1441-2210-53D1-57C67F3A1BFB}"/>
              </a:ext>
            </a:extLst>
          </p:cNvPr>
          <p:cNvPicPr>
            <a:picLocks noChangeAspect="1"/>
          </p:cNvPicPr>
          <p:nvPr/>
        </p:nvPicPr>
        <p:blipFill>
          <a:blip r:embed="rId3"/>
          <a:stretch>
            <a:fillRect/>
          </a:stretch>
        </p:blipFill>
        <p:spPr>
          <a:xfrm rot="20260107">
            <a:off x="3182945" y="5159543"/>
            <a:ext cx="1469541" cy="1375491"/>
          </a:xfrm>
          <a:prstGeom prst="rect">
            <a:avLst/>
          </a:prstGeom>
        </p:spPr>
      </p:pic>
      <p:pic>
        <p:nvPicPr>
          <p:cNvPr id="6" name="Picture 5">
            <a:extLst>
              <a:ext uri="{FF2B5EF4-FFF2-40B4-BE49-F238E27FC236}">
                <a16:creationId xmlns:a16="http://schemas.microsoft.com/office/drawing/2014/main" id="{A754D033-CC2C-AF78-BD34-27DB3976FF6F}"/>
              </a:ext>
            </a:extLst>
          </p:cNvPr>
          <p:cNvPicPr>
            <a:picLocks noChangeAspect="1"/>
          </p:cNvPicPr>
          <p:nvPr/>
        </p:nvPicPr>
        <p:blipFill>
          <a:blip r:embed="rId3"/>
          <a:stretch>
            <a:fillRect/>
          </a:stretch>
        </p:blipFill>
        <p:spPr>
          <a:xfrm rot="1859559">
            <a:off x="2729546" y="3929990"/>
            <a:ext cx="1197365" cy="1120734"/>
          </a:xfrm>
          <a:prstGeom prst="rect">
            <a:avLst/>
          </a:prstGeom>
        </p:spPr>
      </p:pic>
      <p:pic>
        <p:nvPicPr>
          <p:cNvPr id="8" name="Picture 7">
            <a:extLst>
              <a:ext uri="{FF2B5EF4-FFF2-40B4-BE49-F238E27FC236}">
                <a16:creationId xmlns:a16="http://schemas.microsoft.com/office/drawing/2014/main" id="{1259EB7B-1904-ADE8-63AA-7133860FF129}"/>
              </a:ext>
            </a:extLst>
          </p:cNvPr>
          <p:cNvPicPr>
            <a:picLocks noChangeAspect="1"/>
          </p:cNvPicPr>
          <p:nvPr/>
        </p:nvPicPr>
        <p:blipFill>
          <a:blip r:embed="rId3"/>
          <a:stretch>
            <a:fillRect/>
          </a:stretch>
        </p:blipFill>
        <p:spPr>
          <a:xfrm rot="20260107">
            <a:off x="836002" y="1928745"/>
            <a:ext cx="1469541" cy="1375491"/>
          </a:xfrm>
          <a:prstGeom prst="rect">
            <a:avLst/>
          </a:prstGeom>
        </p:spPr>
      </p:pic>
      <p:sp>
        <p:nvSpPr>
          <p:cNvPr id="9" name="TextBox 8">
            <a:extLst>
              <a:ext uri="{FF2B5EF4-FFF2-40B4-BE49-F238E27FC236}">
                <a16:creationId xmlns:a16="http://schemas.microsoft.com/office/drawing/2014/main" id="{829A6511-6D41-436F-345D-FF9DC33608A9}"/>
              </a:ext>
            </a:extLst>
          </p:cNvPr>
          <p:cNvSpPr txBox="1"/>
          <p:nvPr/>
        </p:nvSpPr>
        <p:spPr>
          <a:xfrm>
            <a:off x="497664" y="3459750"/>
            <a:ext cx="2474386" cy="954107"/>
          </a:xfrm>
          <a:prstGeom prst="rect">
            <a:avLst/>
          </a:prstGeom>
          <a:noFill/>
        </p:spPr>
        <p:txBody>
          <a:bodyPr wrap="square" rtlCol="0">
            <a:spAutoFit/>
          </a:bodyPr>
          <a:lstStyle/>
          <a:p>
            <a:pPr algn="ctr"/>
            <a:r>
              <a:rPr lang="en-US" sz="2800" b="1" dirty="0">
                <a:latin typeface="Arial" panose="020B0604020202020204" pitchFamily="34" charset="0"/>
                <a:cs typeface="Arial" panose="020B0604020202020204" pitchFamily="34" charset="0"/>
              </a:rPr>
              <a:t>Blue crab population</a:t>
            </a:r>
          </a:p>
        </p:txBody>
      </p:sp>
    </p:spTree>
    <p:extLst>
      <p:ext uri="{BB962C8B-B14F-4D97-AF65-F5344CB8AC3E}">
        <p14:creationId xmlns:p14="http://schemas.microsoft.com/office/powerpoint/2010/main" val="25993483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87AD9F8-CE14-203C-AA0E-559FEA070713}"/>
              </a:ext>
            </a:extLst>
          </p:cNvPr>
          <p:cNvPicPr>
            <a:picLocks noChangeAspect="1"/>
          </p:cNvPicPr>
          <p:nvPr/>
        </p:nvPicPr>
        <p:blipFill>
          <a:blip r:embed="rId3"/>
          <a:stretch>
            <a:fillRect/>
          </a:stretch>
        </p:blipFill>
        <p:spPr>
          <a:xfrm>
            <a:off x="706429" y="4490357"/>
            <a:ext cx="2056857" cy="1925219"/>
          </a:xfrm>
          <a:prstGeom prst="rect">
            <a:avLst/>
          </a:prstGeom>
        </p:spPr>
      </p:pic>
      <p:pic>
        <p:nvPicPr>
          <p:cNvPr id="5" name="Picture 4">
            <a:extLst>
              <a:ext uri="{FF2B5EF4-FFF2-40B4-BE49-F238E27FC236}">
                <a16:creationId xmlns:a16="http://schemas.microsoft.com/office/drawing/2014/main" id="{A92BE5A6-1441-2210-53D1-57C67F3A1BFB}"/>
              </a:ext>
            </a:extLst>
          </p:cNvPr>
          <p:cNvPicPr>
            <a:picLocks noChangeAspect="1"/>
          </p:cNvPicPr>
          <p:nvPr/>
        </p:nvPicPr>
        <p:blipFill>
          <a:blip r:embed="rId3"/>
          <a:stretch>
            <a:fillRect/>
          </a:stretch>
        </p:blipFill>
        <p:spPr>
          <a:xfrm rot="20260107">
            <a:off x="3182945" y="5159543"/>
            <a:ext cx="1469541" cy="1375491"/>
          </a:xfrm>
          <a:prstGeom prst="rect">
            <a:avLst/>
          </a:prstGeom>
        </p:spPr>
      </p:pic>
      <p:pic>
        <p:nvPicPr>
          <p:cNvPr id="6" name="Picture 5">
            <a:extLst>
              <a:ext uri="{FF2B5EF4-FFF2-40B4-BE49-F238E27FC236}">
                <a16:creationId xmlns:a16="http://schemas.microsoft.com/office/drawing/2014/main" id="{A754D033-CC2C-AF78-BD34-27DB3976FF6F}"/>
              </a:ext>
            </a:extLst>
          </p:cNvPr>
          <p:cNvPicPr>
            <a:picLocks noChangeAspect="1"/>
          </p:cNvPicPr>
          <p:nvPr/>
        </p:nvPicPr>
        <p:blipFill>
          <a:blip r:embed="rId3"/>
          <a:stretch>
            <a:fillRect/>
          </a:stretch>
        </p:blipFill>
        <p:spPr>
          <a:xfrm rot="1859559">
            <a:off x="2729546" y="3929990"/>
            <a:ext cx="1197365" cy="1120734"/>
          </a:xfrm>
          <a:prstGeom prst="rect">
            <a:avLst/>
          </a:prstGeom>
        </p:spPr>
      </p:pic>
      <p:pic>
        <p:nvPicPr>
          <p:cNvPr id="8" name="Picture 7">
            <a:extLst>
              <a:ext uri="{FF2B5EF4-FFF2-40B4-BE49-F238E27FC236}">
                <a16:creationId xmlns:a16="http://schemas.microsoft.com/office/drawing/2014/main" id="{1259EB7B-1904-ADE8-63AA-7133860FF129}"/>
              </a:ext>
            </a:extLst>
          </p:cNvPr>
          <p:cNvPicPr>
            <a:picLocks noChangeAspect="1"/>
          </p:cNvPicPr>
          <p:nvPr/>
        </p:nvPicPr>
        <p:blipFill>
          <a:blip r:embed="rId3"/>
          <a:stretch>
            <a:fillRect/>
          </a:stretch>
        </p:blipFill>
        <p:spPr>
          <a:xfrm rot="20260107">
            <a:off x="836002" y="1928745"/>
            <a:ext cx="1469541" cy="1375491"/>
          </a:xfrm>
          <a:prstGeom prst="rect">
            <a:avLst/>
          </a:prstGeom>
        </p:spPr>
      </p:pic>
      <p:sp>
        <p:nvSpPr>
          <p:cNvPr id="9" name="TextBox 8">
            <a:extLst>
              <a:ext uri="{FF2B5EF4-FFF2-40B4-BE49-F238E27FC236}">
                <a16:creationId xmlns:a16="http://schemas.microsoft.com/office/drawing/2014/main" id="{829A6511-6D41-436F-345D-FF9DC33608A9}"/>
              </a:ext>
            </a:extLst>
          </p:cNvPr>
          <p:cNvSpPr txBox="1"/>
          <p:nvPr/>
        </p:nvSpPr>
        <p:spPr>
          <a:xfrm>
            <a:off x="497664" y="3459750"/>
            <a:ext cx="2474386" cy="954107"/>
          </a:xfrm>
          <a:prstGeom prst="rect">
            <a:avLst/>
          </a:prstGeom>
          <a:noFill/>
        </p:spPr>
        <p:txBody>
          <a:bodyPr wrap="square" rtlCol="0">
            <a:spAutoFit/>
          </a:bodyPr>
          <a:lstStyle/>
          <a:p>
            <a:pPr algn="ctr"/>
            <a:r>
              <a:rPr lang="en-US" sz="2800" b="1" dirty="0">
                <a:latin typeface="Arial" panose="020B0604020202020204" pitchFamily="34" charset="0"/>
                <a:cs typeface="Arial" panose="020B0604020202020204" pitchFamily="34" charset="0"/>
              </a:rPr>
              <a:t>Blue crab population</a:t>
            </a:r>
          </a:p>
        </p:txBody>
      </p:sp>
      <p:pic>
        <p:nvPicPr>
          <p:cNvPr id="2" name="Picture 1">
            <a:extLst>
              <a:ext uri="{FF2B5EF4-FFF2-40B4-BE49-F238E27FC236}">
                <a16:creationId xmlns:a16="http://schemas.microsoft.com/office/drawing/2014/main" id="{590165D8-977A-63D5-F37E-8C921D01A83F}"/>
              </a:ext>
            </a:extLst>
          </p:cNvPr>
          <p:cNvPicPr>
            <a:picLocks noChangeAspect="1"/>
          </p:cNvPicPr>
          <p:nvPr/>
        </p:nvPicPr>
        <p:blipFill>
          <a:blip r:embed="rId4"/>
          <a:stretch>
            <a:fillRect/>
          </a:stretch>
        </p:blipFill>
        <p:spPr>
          <a:xfrm rot="2444524">
            <a:off x="5649046" y="5299681"/>
            <a:ext cx="1137114" cy="1838007"/>
          </a:xfrm>
          <a:prstGeom prst="rect">
            <a:avLst/>
          </a:prstGeom>
        </p:spPr>
      </p:pic>
      <p:pic>
        <p:nvPicPr>
          <p:cNvPr id="3" name="Picture 2">
            <a:extLst>
              <a:ext uri="{FF2B5EF4-FFF2-40B4-BE49-F238E27FC236}">
                <a16:creationId xmlns:a16="http://schemas.microsoft.com/office/drawing/2014/main" id="{ADBD3F21-281A-4370-0637-51F8B15D8A74}"/>
              </a:ext>
            </a:extLst>
          </p:cNvPr>
          <p:cNvPicPr>
            <a:picLocks noChangeAspect="1"/>
          </p:cNvPicPr>
          <p:nvPr/>
        </p:nvPicPr>
        <p:blipFill>
          <a:blip r:embed="rId5"/>
          <a:stretch>
            <a:fillRect/>
          </a:stretch>
        </p:blipFill>
        <p:spPr>
          <a:xfrm>
            <a:off x="2948174" y="278015"/>
            <a:ext cx="1035420" cy="2668607"/>
          </a:xfrm>
          <a:prstGeom prst="rect">
            <a:avLst/>
          </a:prstGeom>
        </p:spPr>
      </p:pic>
      <p:pic>
        <p:nvPicPr>
          <p:cNvPr id="7" name="Picture 6">
            <a:extLst>
              <a:ext uri="{FF2B5EF4-FFF2-40B4-BE49-F238E27FC236}">
                <a16:creationId xmlns:a16="http://schemas.microsoft.com/office/drawing/2014/main" id="{C5C82D2D-EA15-909F-B8E4-A54624278F89}"/>
              </a:ext>
            </a:extLst>
          </p:cNvPr>
          <p:cNvPicPr>
            <a:picLocks noChangeAspect="1"/>
          </p:cNvPicPr>
          <p:nvPr/>
        </p:nvPicPr>
        <p:blipFill>
          <a:blip r:embed="rId4"/>
          <a:stretch>
            <a:fillRect/>
          </a:stretch>
        </p:blipFill>
        <p:spPr>
          <a:xfrm rot="20954797">
            <a:off x="5066135" y="4883626"/>
            <a:ext cx="1137114" cy="1838007"/>
          </a:xfrm>
          <a:prstGeom prst="rect">
            <a:avLst/>
          </a:prstGeom>
        </p:spPr>
      </p:pic>
      <p:pic>
        <p:nvPicPr>
          <p:cNvPr id="10" name="Picture 9">
            <a:extLst>
              <a:ext uri="{FF2B5EF4-FFF2-40B4-BE49-F238E27FC236}">
                <a16:creationId xmlns:a16="http://schemas.microsoft.com/office/drawing/2014/main" id="{C8DD5290-3D8C-9A78-ADFA-450AA15345EF}"/>
              </a:ext>
            </a:extLst>
          </p:cNvPr>
          <p:cNvPicPr>
            <a:picLocks noChangeAspect="1"/>
          </p:cNvPicPr>
          <p:nvPr/>
        </p:nvPicPr>
        <p:blipFill>
          <a:blip r:embed="rId4"/>
          <a:stretch>
            <a:fillRect/>
          </a:stretch>
        </p:blipFill>
        <p:spPr>
          <a:xfrm rot="3241074">
            <a:off x="8300319" y="4871117"/>
            <a:ext cx="1582592" cy="2558068"/>
          </a:xfrm>
          <a:prstGeom prst="rect">
            <a:avLst/>
          </a:prstGeom>
        </p:spPr>
      </p:pic>
      <p:pic>
        <p:nvPicPr>
          <p:cNvPr id="11" name="Picture 10">
            <a:extLst>
              <a:ext uri="{FF2B5EF4-FFF2-40B4-BE49-F238E27FC236}">
                <a16:creationId xmlns:a16="http://schemas.microsoft.com/office/drawing/2014/main" id="{598F3D3C-B4C0-7293-E3F8-78C41E599AA8}"/>
              </a:ext>
            </a:extLst>
          </p:cNvPr>
          <p:cNvPicPr>
            <a:picLocks noChangeAspect="1"/>
          </p:cNvPicPr>
          <p:nvPr/>
        </p:nvPicPr>
        <p:blipFill>
          <a:blip r:embed="rId4"/>
          <a:stretch>
            <a:fillRect/>
          </a:stretch>
        </p:blipFill>
        <p:spPr>
          <a:xfrm rot="1147349">
            <a:off x="7570384" y="4789092"/>
            <a:ext cx="1137114" cy="1838007"/>
          </a:xfrm>
          <a:prstGeom prst="rect">
            <a:avLst/>
          </a:prstGeom>
        </p:spPr>
      </p:pic>
      <p:pic>
        <p:nvPicPr>
          <p:cNvPr id="12" name="Picture 11">
            <a:extLst>
              <a:ext uri="{FF2B5EF4-FFF2-40B4-BE49-F238E27FC236}">
                <a16:creationId xmlns:a16="http://schemas.microsoft.com/office/drawing/2014/main" id="{F614615B-7A49-5F7D-07E3-92DB1E155405}"/>
              </a:ext>
            </a:extLst>
          </p:cNvPr>
          <p:cNvPicPr>
            <a:picLocks noChangeAspect="1"/>
          </p:cNvPicPr>
          <p:nvPr/>
        </p:nvPicPr>
        <p:blipFill>
          <a:blip r:embed="rId5"/>
          <a:stretch>
            <a:fillRect/>
          </a:stretch>
        </p:blipFill>
        <p:spPr>
          <a:xfrm>
            <a:off x="4902964" y="1031995"/>
            <a:ext cx="1035420" cy="2668607"/>
          </a:xfrm>
          <a:prstGeom prst="rect">
            <a:avLst/>
          </a:prstGeom>
        </p:spPr>
      </p:pic>
      <p:pic>
        <p:nvPicPr>
          <p:cNvPr id="13" name="Picture 12">
            <a:extLst>
              <a:ext uri="{FF2B5EF4-FFF2-40B4-BE49-F238E27FC236}">
                <a16:creationId xmlns:a16="http://schemas.microsoft.com/office/drawing/2014/main" id="{E15BE0ED-9D97-DAAC-03D4-13D86EF498C2}"/>
              </a:ext>
            </a:extLst>
          </p:cNvPr>
          <p:cNvPicPr>
            <a:picLocks noChangeAspect="1"/>
          </p:cNvPicPr>
          <p:nvPr/>
        </p:nvPicPr>
        <p:blipFill>
          <a:blip r:embed="rId5"/>
          <a:stretch>
            <a:fillRect/>
          </a:stretch>
        </p:blipFill>
        <p:spPr>
          <a:xfrm>
            <a:off x="5706284" y="238607"/>
            <a:ext cx="1035420" cy="2668607"/>
          </a:xfrm>
          <a:prstGeom prst="rect">
            <a:avLst/>
          </a:prstGeom>
        </p:spPr>
      </p:pic>
      <p:pic>
        <p:nvPicPr>
          <p:cNvPr id="14" name="Picture 13">
            <a:extLst>
              <a:ext uri="{FF2B5EF4-FFF2-40B4-BE49-F238E27FC236}">
                <a16:creationId xmlns:a16="http://schemas.microsoft.com/office/drawing/2014/main" id="{696BCFAC-662C-1F70-6665-5036E1074178}"/>
              </a:ext>
            </a:extLst>
          </p:cNvPr>
          <p:cNvPicPr>
            <a:picLocks noChangeAspect="1"/>
          </p:cNvPicPr>
          <p:nvPr/>
        </p:nvPicPr>
        <p:blipFill>
          <a:blip r:embed="rId5"/>
          <a:stretch>
            <a:fillRect/>
          </a:stretch>
        </p:blipFill>
        <p:spPr>
          <a:xfrm>
            <a:off x="3917715" y="1230834"/>
            <a:ext cx="1035420" cy="2668607"/>
          </a:xfrm>
          <a:prstGeom prst="rect">
            <a:avLst/>
          </a:prstGeom>
        </p:spPr>
      </p:pic>
      <p:pic>
        <p:nvPicPr>
          <p:cNvPr id="16" name="Picture 15">
            <a:extLst>
              <a:ext uri="{FF2B5EF4-FFF2-40B4-BE49-F238E27FC236}">
                <a16:creationId xmlns:a16="http://schemas.microsoft.com/office/drawing/2014/main" id="{3F1936FA-EB46-0690-35C9-0587BFB943B8}"/>
              </a:ext>
            </a:extLst>
          </p:cNvPr>
          <p:cNvPicPr>
            <a:picLocks noChangeAspect="1"/>
          </p:cNvPicPr>
          <p:nvPr/>
        </p:nvPicPr>
        <p:blipFill>
          <a:blip r:embed="rId4"/>
          <a:stretch>
            <a:fillRect/>
          </a:stretch>
        </p:blipFill>
        <p:spPr>
          <a:xfrm rot="2526648">
            <a:off x="7452451" y="2791522"/>
            <a:ext cx="1137114" cy="1838007"/>
          </a:xfrm>
          <a:prstGeom prst="rect">
            <a:avLst/>
          </a:prstGeom>
        </p:spPr>
      </p:pic>
      <p:pic>
        <p:nvPicPr>
          <p:cNvPr id="15" name="Picture 14">
            <a:extLst>
              <a:ext uri="{FF2B5EF4-FFF2-40B4-BE49-F238E27FC236}">
                <a16:creationId xmlns:a16="http://schemas.microsoft.com/office/drawing/2014/main" id="{79F08594-3BFF-B0A5-4740-E55CED3A2B45}"/>
              </a:ext>
            </a:extLst>
          </p:cNvPr>
          <p:cNvPicPr>
            <a:picLocks noChangeAspect="1"/>
          </p:cNvPicPr>
          <p:nvPr/>
        </p:nvPicPr>
        <p:blipFill>
          <a:blip r:embed="rId4"/>
          <a:stretch>
            <a:fillRect/>
          </a:stretch>
        </p:blipFill>
        <p:spPr>
          <a:xfrm rot="2526648">
            <a:off x="6517374" y="2674714"/>
            <a:ext cx="1137114" cy="1838007"/>
          </a:xfrm>
          <a:prstGeom prst="rect">
            <a:avLst/>
          </a:prstGeom>
        </p:spPr>
      </p:pic>
      <p:sp>
        <p:nvSpPr>
          <p:cNvPr id="18" name="TextBox 17">
            <a:extLst>
              <a:ext uri="{FF2B5EF4-FFF2-40B4-BE49-F238E27FC236}">
                <a16:creationId xmlns:a16="http://schemas.microsoft.com/office/drawing/2014/main" id="{1D0E1B5D-68EF-22F3-7C31-BC41280388B1}"/>
              </a:ext>
            </a:extLst>
          </p:cNvPr>
          <p:cNvSpPr txBox="1"/>
          <p:nvPr/>
        </p:nvSpPr>
        <p:spPr>
          <a:xfrm>
            <a:off x="5662925" y="4221758"/>
            <a:ext cx="2474386" cy="954107"/>
          </a:xfrm>
          <a:prstGeom prst="rect">
            <a:avLst/>
          </a:prstGeom>
          <a:noFill/>
        </p:spPr>
        <p:txBody>
          <a:bodyPr wrap="square" rtlCol="0">
            <a:spAutoFit/>
          </a:bodyPr>
          <a:lstStyle/>
          <a:p>
            <a:pPr algn="ctr"/>
            <a:r>
              <a:rPr lang="en-US" sz="2800" b="1" dirty="0">
                <a:latin typeface="Arial" panose="020B0604020202020204" pitchFamily="34" charset="0"/>
                <a:cs typeface="Arial" panose="020B0604020202020204" pitchFamily="34" charset="0"/>
              </a:rPr>
              <a:t>Oyster population</a:t>
            </a:r>
          </a:p>
        </p:txBody>
      </p:sp>
      <p:sp>
        <p:nvSpPr>
          <p:cNvPr id="19" name="TextBox 18">
            <a:extLst>
              <a:ext uri="{FF2B5EF4-FFF2-40B4-BE49-F238E27FC236}">
                <a16:creationId xmlns:a16="http://schemas.microsoft.com/office/drawing/2014/main" id="{20F3624F-7EA3-63FB-F553-48D2A9371DCB}"/>
              </a:ext>
            </a:extLst>
          </p:cNvPr>
          <p:cNvSpPr txBox="1"/>
          <p:nvPr/>
        </p:nvSpPr>
        <p:spPr>
          <a:xfrm>
            <a:off x="3649219" y="211091"/>
            <a:ext cx="2474386" cy="954107"/>
          </a:xfrm>
          <a:prstGeom prst="rect">
            <a:avLst/>
          </a:prstGeom>
          <a:noFill/>
        </p:spPr>
        <p:txBody>
          <a:bodyPr wrap="square" rtlCol="0">
            <a:spAutoFit/>
          </a:bodyPr>
          <a:lstStyle/>
          <a:p>
            <a:pPr algn="ctr"/>
            <a:r>
              <a:rPr lang="en-US" sz="2800" b="1" dirty="0">
                <a:latin typeface="Arial" panose="020B0604020202020204" pitchFamily="34" charset="0"/>
                <a:cs typeface="Arial" panose="020B0604020202020204" pitchFamily="34" charset="0"/>
              </a:rPr>
              <a:t>Eelgrass population</a:t>
            </a:r>
          </a:p>
        </p:txBody>
      </p:sp>
    </p:spTree>
    <p:extLst>
      <p:ext uri="{BB962C8B-B14F-4D97-AF65-F5344CB8AC3E}">
        <p14:creationId xmlns:p14="http://schemas.microsoft.com/office/powerpoint/2010/main" val="28392533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87AD9F8-CE14-203C-AA0E-559FEA070713}"/>
              </a:ext>
            </a:extLst>
          </p:cNvPr>
          <p:cNvPicPr>
            <a:picLocks noChangeAspect="1"/>
          </p:cNvPicPr>
          <p:nvPr/>
        </p:nvPicPr>
        <p:blipFill>
          <a:blip r:embed="rId3"/>
          <a:stretch>
            <a:fillRect/>
          </a:stretch>
        </p:blipFill>
        <p:spPr>
          <a:xfrm>
            <a:off x="706429" y="4490357"/>
            <a:ext cx="2056857" cy="1925219"/>
          </a:xfrm>
          <a:prstGeom prst="rect">
            <a:avLst/>
          </a:prstGeom>
        </p:spPr>
      </p:pic>
      <p:pic>
        <p:nvPicPr>
          <p:cNvPr id="5" name="Picture 4">
            <a:extLst>
              <a:ext uri="{FF2B5EF4-FFF2-40B4-BE49-F238E27FC236}">
                <a16:creationId xmlns:a16="http://schemas.microsoft.com/office/drawing/2014/main" id="{A92BE5A6-1441-2210-53D1-57C67F3A1BFB}"/>
              </a:ext>
            </a:extLst>
          </p:cNvPr>
          <p:cNvPicPr>
            <a:picLocks noChangeAspect="1"/>
          </p:cNvPicPr>
          <p:nvPr/>
        </p:nvPicPr>
        <p:blipFill>
          <a:blip r:embed="rId3"/>
          <a:stretch>
            <a:fillRect/>
          </a:stretch>
        </p:blipFill>
        <p:spPr>
          <a:xfrm rot="20260107">
            <a:off x="3182945" y="5159543"/>
            <a:ext cx="1469541" cy="1375491"/>
          </a:xfrm>
          <a:prstGeom prst="rect">
            <a:avLst/>
          </a:prstGeom>
        </p:spPr>
      </p:pic>
      <p:pic>
        <p:nvPicPr>
          <p:cNvPr id="6" name="Picture 5">
            <a:extLst>
              <a:ext uri="{FF2B5EF4-FFF2-40B4-BE49-F238E27FC236}">
                <a16:creationId xmlns:a16="http://schemas.microsoft.com/office/drawing/2014/main" id="{A754D033-CC2C-AF78-BD34-27DB3976FF6F}"/>
              </a:ext>
            </a:extLst>
          </p:cNvPr>
          <p:cNvPicPr>
            <a:picLocks noChangeAspect="1"/>
          </p:cNvPicPr>
          <p:nvPr/>
        </p:nvPicPr>
        <p:blipFill>
          <a:blip r:embed="rId3"/>
          <a:stretch>
            <a:fillRect/>
          </a:stretch>
        </p:blipFill>
        <p:spPr>
          <a:xfrm rot="1859559">
            <a:off x="2729546" y="3929990"/>
            <a:ext cx="1197365" cy="1120734"/>
          </a:xfrm>
          <a:prstGeom prst="rect">
            <a:avLst/>
          </a:prstGeom>
        </p:spPr>
      </p:pic>
      <p:pic>
        <p:nvPicPr>
          <p:cNvPr id="8" name="Picture 7">
            <a:extLst>
              <a:ext uri="{FF2B5EF4-FFF2-40B4-BE49-F238E27FC236}">
                <a16:creationId xmlns:a16="http://schemas.microsoft.com/office/drawing/2014/main" id="{1259EB7B-1904-ADE8-63AA-7133860FF129}"/>
              </a:ext>
            </a:extLst>
          </p:cNvPr>
          <p:cNvPicPr>
            <a:picLocks noChangeAspect="1"/>
          </p:cNvPicPr>
          <p:nvPr/>
        </p:nvPicPr>
        <p:blipFill>
          <a:blip r:embed="rId3"/>
          <a:stretch>
            <a:fillRect/>
          </a:stretch>
        </p:blipFill>
        <p:spPr>
          <a:xfrm rot="20260107">
            <a:off x="836002" y="1928745"/>
            <a:ext cx="1469541" cy="1375491"/>
          </a:xfrm>
          <a:prstGeom prst="rect">
            <a:avLst/>
          </a:prstGeom>
        </p:spPr>
      </p:pic>
      <p:pic>
        <p:nvPicPr>
          <p:cNvPr id="2" name="Picture 1">
            <a:extLst>
              <a:ext uri="{FF2B5EF4-FFF2-40B4-BE49-F238E27FC236}">
                <a16:creationId xmlns:a16="http://schemas.microsoft.com/office/drawing/2014/main" id="{590165D8-977A-63D5-F37E-8C921D01A83F}"/>
              </a:ext>
            </a:extLst>
          </p:cNvPr>
          <p:cNvPicPr>
            <a:picLocks noChangeAspect="1"/>
          </p:cNvPicPr>
          <p:nvPr/>
        </p:nvPicPr>
        <p:blipFill>
          <a:blip r:embed="rId4"/>
          <a:stretch>
            <a:fillRect/>
          </a:stretch>
        </p:blipFill>
        <p:spPr>
          <a:xfrm rot="2444524">
            <a:off x="5649046" y="5299681"/>
            <a:ext cx="1137114" cy="1838007"/>
          </a:xfrm>
          <a:prstGeom prst="rect">
            <a:avLst/>
          </a:prstGeom>
        </p:spPr>
      </p:pic>
      <p:pic>
        <p:nvPicPr>
          <p:cNvPr id="3" name="Picture 2">
            <a:extLst>
              <a:ext uri="{FF2B5EF4-FFF2-40B4-BE49-F238E27FC236}">
                <a16:creationId xmlns:a16="http://schemas.microsoft.com/office/drawing/2014/main" id="{ADBD3F21-281A-4370-0637-51F8B15D8A74}"/>
              </a:ext>
            </a:extLst>
          </p:cNvPr>
          <p:cNvPicPr>
            <a:picLocks noChangeAspect="1"/>
          </p:cNvPicPr>
          <p:nvPr/>
        </p:nvPicPr>
        <p:blipFill>
          <a:blip r:embed="rId5"/>
          <a:stretch>
            <a:fillRect/>
          </a:stretch>
        </p:blipFill>
        <p:spPr>
          <a:xfrm>
            <a:off x="2948174" y="278015"/>
            <a:ext cx="1035420" cy="2668607"/>
          </a:xfrm>
          <a:prstGeom prst="rect">
            <a:avLst/>
          </a:prstGeom>
        </p:spPr>
      </p:pic>
      <p:pic>
        <p:nvPicPr>
          <p:cNvPr id="7" name="Picture 6">
            <a:extLst>
              <a:ext uri="{FF2B5EF4-FFF2-40B4-BE49-F238E27FC236}">
                <a16:creationId xmlns:a16="http://schemas.microsoft.com/office/drawing/2014/main" id="{C5C82D2D-EA15-909F-B8E4-A54624278F89}"/>
              </a:ext>
            </a:extLst>
          </p:cNvPr>
          <p:cNvPicPr>
            <a:picLocks noChangeAspect="1"/>
          </p:cNvPicPr>
          <p:nvPr/>
        </p:nvPicPr>
        <p:blipFill>
          <a:blip r:embed="rId4"/>
          <a:stretch>
            <a:fillRect/>
          </a:stretch>
        </p:blipFill>
        <p:spPr>
          <a:xfrm rot="20954797">
            <a:off x="5066135" y="4883626"/>
            <a:ext cx="1137114" cy="1838007"/>
          </a:xfrm>
          <a:prstGeom prst="rect">
            <a:avLst/>
          </a:prstGeom>
        </p:spPr>
      </p:pic>
      <p:pic>
        <p:nvPicPr>
          <p:cNvPr id="10" name="Picture 9">
            <a:extLst>
              <a:ext uri="{FF2B5EF4-FFF2-40B4-BE49-F238E27FC236}">
                <a16:creationId xmlns:a16="http://schemas.microsoft.com/office/drawing/2014/main" id="{C8DD5290-3D8C-9A78-ADFA-450AA15345EF}"/>
              </a:ext>
            </a:extLst>
          </p:cNvPr>
          <p:cNvPicPr>
            <a:picLocks noChangeAspect="1"/>
          </p:cNvPicPr>
          <p:nvPr/>
        </p:nvPicPr>
        <p:blipFill>
          <a:blip r:embed="rId4"/>
          <a:stretch>
            <a:fillRect/>
          </a:stretch>
        </p:blipFill>
        <p:spPr>
          <a:xfrm rot="3241074">
            <a:off x="8300319" y="4871117"/>
            <a:ext cx="1582592" cy="2558068"/>
          </a:xfrm>
          <a:prstGeom prst="rect">
            <a:avLst/>
          </a:prstGeom>
        </p:spPr>
      </p:pic>
      <p:pic>
        <p:nvPicPr>
          <p:cNvPr id="11" name="Picture 10">
            <a:extLst>
              <a:ext uri="{FF2B5EF4-FFF2-40B4-BE49-F238E27FC236}">
                <a16:creationId xmlns:a16="http://schemas.microsoft.com/office/drawing/2014/main" id="{598F3D3C-B4C0-7293-E3F8-78C41E599AA8}"/>
              </a:ext>
            </a:extLst>
          </p:cNvPr>
          <p:cNvPicPr>
            <a:picLocks noChangeAspect="1"/>
          </p:cNvPicPr>
          <p:nvPr/>
        </p:nvPicPr>
        <p:blipFill>
          <a:blip r:embed="rId4"/>
          <a:stretch>
            <a:fillRect/>
          </a:stretch>
        </p:blipFill>
        <p:spPr>
          <a:xfrm rot="1147349">
            <a:off x="7570384" y="4789092"/>
            <a:ext cx="1137114" cy="1838007"/>
          </a:xfrm>
          <a:prstGeom prst="rect">
            <a:avLst/>
          </a:prstGeom>
        </p:spPr>
      </p:pic>
      <p:pic>
        <p:nvPicPr>
          <p:cNvPr id="12" name="Picture 11">
            <a:extLst>
              <a:ext uri="{FF2B5EF4-FFF2-40B4-BE49-F238E27FC236}">
                <a16:creationId xmlns:a16="http://schemas.microsoft.com/office/drawing/2014/main" id="{F614615B-7A49-5F7D-07E3-92DB1E155405}"/>
              </a:ext>
            </a:extLst>
          </p:cNvPr>
          <p:cNvPicPr>
            <a:picLocks noChangeAspect="1"/>
          </p:cNvPicPr>
          <p:nvPr/>
        </p:nvPicPr>
        <p:blipFill>
          <a:blip r:embed="rId5"/>
          <a:stretch>
            <a:fillRect/>
          </a:stretch>
        </p:blipFill>
        <p:spPr>
          <a:xfrm>
            <a:off x="4902964" y="1031995"/>
            <a:ext cx="1035420" cy="2668607"/>
          </a:xfrm>
          <a:prstGeom prst="rect">
            <a:avLst/>
          </a:prstGeom>
        </p:spPr>
      </p:pic>
      <p:pic>
        <p:nvPicPr>
          <p:cNvPr id="13" name="Picture 12">
            <a:extLst>
              <a:ext uri="{FF2B5EF4-FFF2-40B4-BE49-F238E27FC236}">
                <a16:creationId xmlns:a16="http://schemas.microsoft.com/office/drawing/2014/main" id="{E15BE0ED-9D97-DAAC-03D4-13D86EF498C2}"/>
              </a:ext>
            </a:extLst>
          </p:cNvPr>
          <p:cNvPicPr>
            <a:picLocks noChangeAspect="1"/>
          </p:cNvPicPr>
          <p:nvPr/>
        </p:nvPicPr>
        <p:blipFill>
          <a:blip r:embed="rId5"/>
          <a:stretch>
            <a:fillRect/>
          </a:stretch>
        </p:blipFill>
        <p:spPr>
          <a:xfrm>
            <a:off x="5706284" y="238607"/>
            <a:ext cx="1035420" cy="2668607"/>
          </a:xfrm>
          <a:prstGeom prst="rect">
            <a:avLst/>
          </a:prstGeom>
        </p:spPr>
      </p:pic>
      <p:pic>
        <p:nvPicPr>
          <p:cNvPr id="14" name="Picture 13">
            <a:extLst>
              <a:ext uri="{FF2B5EF4-FFF2-40B4-BE49-F238E27FC236}">
                <a16:creationId xmlns:a16="http://schemas.microsoft.com/office/drawing/2014/main" id="{696BCFAC-662C-1F70-6665-5036E1074178}"/>
              </a:ext>
            </a:extLst>
          </p:cNvPr>
          <p:cNvPicPr>
            <a:picLocks noChangeAspect="1"/>
          </p:cNvPicPr>
          <p:nvPr/>
        </p:nvPicPr>
        <p:blipFill>
          <a:blip r:embed="rId5"/>
          <a:stretch>
            <a:fillRect/>
          </a:stretch>
        </p:blipFill>
        <p:spPr>
          <a:xfrm>
            <a:off x="3917715" y="1230834"/>
            <a:ext cx="1035420" cy="2668607"/>
          </a:xfrm>
          <a:prstGeom prst="rect">
            <a:avLst/>
          </a:prstGeom>
        </p:spPr>
      </p:pic>
      <p:pic>
        <p:nvPicPr>
          <p:cNvPr id="16" name="Picture 15">
            <a:extLst>
              <a:ext uri="{FF2B5EF4-FFF2-40B4-BE49-F238E27FC236}">
                <a16:creationId xmlns:a16="http://schemas.microsoft.com/office/drawing/2014/main" id="{3F1936FA-EB46-0690-35C9-0587BFB943B8}"/>
              </a:ext>
            </a:extLst>
          </p:cNvPr>
          <p:cNvPicPr>
            <a:picLocks noChangeAspect="1"/>
          </p:cNvPicPr>
          <p:nvPr/>
        </p:nvPicPr>
        <p:blipFill>
          <a:blip r:embed="rId4"/>
          <a:stretch>
            <a:fillRect/>
          </a:stretch>
        </p:blipFill>
        <p:spPr>
          <a:xfrm rot="2526648">
            <a:off x="7452451" y="2791522"/>
            <a:ext cx="1137114" cy="1838007"/>
          </a:xfrm>
          <a:prstGeom prst="rect">
            <a:avLst/>
          </a:prstGeom>
        </p:spPr>
      </p:pic>
      <p:pic>
        <p:nvPicPr>
          <p:cNvPr id="15" name="Picture 14">
            <a:extLst>
              <a:ext uri="{FF2B5EF4-FFF2-40B4-BE49-F238E27FC236}">
                <a16:creationId xmlns:a16="http://schemas.microsoft.com/office/drawing/2014/main" id="{79F08594-3BFF-B0A5-4740-E55CED3A2B45}"/>
              </a:ext>
            </a:extLst>
          </p:cNvPr>
          <p:cNvPicPr>
            <a:picLocks noChangeAspect="1"/>
          </p:cNvPicPr>
          <p:nvPr/>
        </p:nvPicPr>
        <p:blipFill>
          <a:blip r:embed="rId4"/>
          <a:stretch>
            <a:fillRect/>
          </a:stretch>
        </p:blipFill>
        <p:spPr>
          <a:xfrm rot="2526648">
            <a:off x="6517374" y="2674714"/>
            <a:ext cx="1137114" cy="1838007"/>
          </a:xfrm>
          <a:prstGeom prst="rect">
            <a:avLst/>
          </a:prstGeom>
        </p:spPr>
      </p:pic>
      <p:sp>
        <p:nvSpPr>
          <p:cNvPr id="17" name="TextBox 16">
            <a:extLst>
              <a:ext uri="{FF2B5EF4-FFF2-40B4-BE49-F238E27FC236}">
                <a16:creationId xmlns:a16="http://schemas.microsoft.com/office/drawing/2014/main" id="{99937460-8721-2CEF-18A3-40739FAF662F}"/>
              </a:ext>
            </a:extLst>
          </p:cNvPr>
          <p:cNvSpPr txBox="1"/>
          <p:nvPr/>
        </p:nvSpPr>
        <p:spPr>
          <a:xfrm>
            <a:off x="151434" y="798242"/>
            <a:ext cx="2796740" cy="646331"/>
          </a:xfrm>
          <a:prstGeom prst="rect">
            <a:avLst/>
          </a:prstGeom>
          <a:noFill/>
        </p:spPr>
        <p:txBody>
          <a:bodyPr wrap="square" rtlCol="0">
            <a:spAutoFit/>
          </a:bodyPr>
          <a:lstStyle/>
          <a:p>
            <a:pPr algn="ctr"/>
            <a:r>
              <a:rPr lang="en-US" sz="3600" b="1" dirty="0">
                <a:latin typeface="Arial" panose="020B0604020202020204" pitchFamily="34" charset="0"/>
                <a:cs typeface="Arial" panose="020B0604020202020204" pitchFamily="34" charset="0"/>
              </a:rPr>
              <a:t>Community</a:t>
            </a:r>
          </a:p>
        </p:txBody>
      </p:sp>
    </p:spTree>
    <p:extLst>
      <p:ext uri="{BB962C8B-B14F-4D97-AF65-F5344CB8AC3E}">
        <p14:creationId xmlns:p14="http://schemas.microsoft.com/office/powerpoint/2010/main" val="8201015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87AD9F8-CE14-203C-AA0E-559FEA070713}"/>
              </a:ext>
            </a:extLst>
          </p:cNvPr>
          <p:cNvPicPr>
            <a:picLocks noChangeAspect="1"/>
          </p:cNvPicPr>
          <p:nvPr/>
        </p:nvPicPr>
        <p:blipFill>
          <a:blip r:embed="rId3"/>
          <a:stretch>
            <a:fillRect/>
          </a:stretch>
        </p:blipFill>
        <p:spPr>
          <a:xfrm>
            <a:off x="706429" y="4490357"/>
            <a:ext cx="2056857" cy="1925219"/>
          </a:xfrm>
          <a:prstGeom prst="rect">
            <a:avLst/>
          </a:prstGeom>
        </p:spPr>
      </p:pic>
      <p:pic>
        <p:nvPicPr>
          <p:cNvPr id="5" name="Picture 4">
            <a:extLst>
              <a:ext uri="{FF2B5EF4-FFF2-40B4-BE49-F238E27FC236}">
                <a16:creationId xmlns:a16="http://schemas.microsoft.com/office/drawing/2014/main" id="{A92BE5A6-1441-2210-53D1-57C67F3A1BFB}"/>
              </a:ext>
            </a:extLst>
          </p:cNvPr>
          <p:cNvPicPr>
            <a:picLocks noChangeAspect="1"/>
          </p:cNvPicPr>
          <p:nvPr/>
        </p:nvPicPr>
        <p:blipFill>
          <a:blip r:embed="rId3"/>
          <a:stretch>
            <a:fillRect/>
          </a:stretch>
        </p:blipFill>
        <p:spPr>
          <a:xfrm rot="20260107">
            <a:off x="3182945" y="5159543"/>
            <a:ext cx="1469541" cy="1375491"/>
          </a:xfrm>
          <a:prstGeom prst="rect">
            <a:avLst/>
          </a:prstGeom>
        </p:spPr>
      </p:pic>
      <p:pic>
        <p:nvPicPr>
          <p:cNvPr id="6" name="Picture 5">
            <a:extLst>
              <a:ext uri="{FF2B5EF4-FFF2-40B4-BE49-F238E27FC236}">
                <a16:creationId xmlns:a16="http://schemas.microsoft.com/office/drawing/2014/main" id="{A754D033-CC2C-AF78-BD34-27DB3976FF6F}"/>
              </a:ext>
            </a:extLst>
          </p:cNvPr>
          <p:cNvPicPr>
            <a:picLocks noChangeAspect="1"/>
          </p:cNvPicPr>
          <p:nvPr/>
        </p:nvPicPr>
        <p:blipFill>
          <a:blip r:embed="rId3"/>
          <a:stretch>
            <a:fillRect/>
          </a:stretch>
        </p:blipFill>
        <p:spPr>
          <a:xfrm rot="1859559">
            <a:off x="2729546" y="3929990"/>
            <a:ext cx="1197365" cy="1120734"/>
          </a:xfrm>
          <a:prstGeom prst="rect">
            <a:avLst/>
          </a:prstGeom>
        </p:spPr>
      </p:pic>
      <p:pic>
        <p:nvPicPr>
          <p:cNvPr id="8" name="Picture 7">
            <a:extLst>
              <a:ext uri="{FF2B5EF4-FFF2-40B4-BE49-F238E27FC236}">
                <a16:creationId xmlns:a16="http://schemas.microsoft.com/office/drawing/2014/main" id="{1259EB7B-1904-ADE8-63AA-7133860FF129}"/>
              </a:ext>
            </a:extLst>
          </p:cNvPr>
          <p:cNvPicPr>
            <a:picLocks noChangeAspect="1"/>
          </p:cNvPicPr>
          <p:nvPr/>
        </p:nvPicPr>
        <p:blipFill>
          <a:blip r:embed="rId3"/>
          <a:stretch>
            <a:fillRect/>
          </a:stretch>
        </p:blipFill>
        <p:spPr>
          <a:xfrm rot="20260107">
            <a:off x="836002" y="1928745"/>
            <a:ext cx="1469541" cy="1375491"/>
          </a:xfrm>
          <a:prstGeom prst="rect">
            <a:avLst/>
          </a:prstGeom>
        </p:spPr>
      </p:pic>
      <p:pic>
        <p:nvPicPr>
          <p:cNvPr id="2" name="Picture 1">
            <a:extLst>
              <a:ext uri="{FF2B5EF4-FFF2-40B4-BE49-F238E27FC236}">
                <a16:creationId xmlns:a16="http://schemas.microsoft.com/office/drawing/2014/main" id="{590165D8-977A-63D5-F37E-8C921D01A83F}"/>
              </a:ext>
            </a:extLst>
          </p:cNvPr>
          <p:cNvPicPr>
            <a:picLocks noChangeAspect="1"/>
          </p:cNvPicPr>
          <p:nvPr/>
        </p:nvPicPr>
        <p:blipFill>
          <a:blip r:embed="rId4"/>
          <a:stretch>
            <a:fillRect/>
          </a:stretch>
        </p:blipFill>
        <p:spPr>
          <a:xfrm rot="2444524">
            <a:off x="5649046" y="5299681"/>
            <a:ext cx="1137114" cy="1838007"/>
          </a:xfrm>
          <a:prstGeom prst="rect">
            <a:avLst/>
          </a:prstGeom>
        </p:spPr>
      </p:pic>
      <p:pic>
        <p:nvPicPr>
          <p:cNvPr id="3" name="Picture 2">
            <a:extLst>
              <a:ext uri="{FF2B5EF4-FFF2-40B4-BE49-F238E27FC236}">
                <a16:creationId xmlns:a16="http://schemas.microsoft.com/office/drawing/2014/main" id="{ADBD3F21-281A-4370-0637-51F8B15D8A74}"/>
              </a:ext>
            </a:extLst>
          </p:cNvPr>
          <p:cNvPicPr>
            <a:picLocks noChangeAspect="1"/>
          </p:cNvPicPr>
          <p:nvPr/>
        </p:nvPicPr>
        <p:blipFill>
          <a:blip r:embed="rId5"/>
          <a:stretch>
            <a:fillRect/>
          </a:stretch>
        </p:blipFill>
        <p:spPr>
          <a:xfrm>
            <a:off x="2948174" y="278015"/>
            <a:ext cx="1035420" cy="2668607"/>
          </a:xfrm>
          <a:prstGeom prst="rect">
            <a:avLst/>
          </a:prstGeom>
        </p:spPr>
      </p:pic>
      <p:pic>
        <p:nvPicPr>
          <p:cNvPr id="7" name="Picture 6">
            <a:extLst>
              <a:ext uri="{FF2B5EF4-FFF2-40B4-BE49-F238E27FC236}">
                <a16:creationId xmlns:a16="http://schemas.microsoft.com/office/drawing/2014/main" id="{C5C82D2D-EA15-909F-B8E4-A54624278F89}"/>
              </a:ext>
            </a:extLst>
          </p:cNvPr>
          <p:cNvPicPr>
            <a:picLocks noChangeAspect="1"/>
          </p:cNvPicPr>
          <p:nvPr/>
        </p:nvPicPr>
        <p:blipFill>
          <a:blip r:embed="rId4"/>
          <a:stretch>
            <a:fillRect/>
          </a:stretch>
        </p:blipFill>
        <p:spPr>
          <a:xfrm rot="20954797">
            <a:off x="5066135" y="4883626"/>
            <a:ext cx="1137114" cy="1838007"/>
          </a:xfrm>
          <a:prstGeom prst="rect">
            <a:avLst/>
          </a:prstGeom>
        </p:spPr>
      </p:pic>
      <p:pic>
        <p:nvPicPr>
          <p:cNvPr id="10" name="Picture 9">
            <a:extLst>
              <a:ext uri="{FF2B5EF4-FFF2-40B4-BE49-F238E27FC236}">
                <a16:creationId xmlns:a16="http://schemas.microsoft.com/office/drawing/2014/main" id="{C8DD5290-3D8C-9A78-ADFA-450AA15345EF}"/>
              </a:ext>
            </a:extLst>
          </p:cNvPr>
          <p:cNvPicPr>
            <a:picLocks noChangeAspect="1"/>
          </p:cNvPicPr>
          <p:nvPr/>
        </p:nvPicPr>
        <p:blipFill>
          <a:blip r:embed="rId4"/>
          <a:stretch>
            <a:fillRect/>
          </a:stretch>
        </p:blipFill>
        <p:spPr>
          <a:xfrm rot="3241074">
            <a:off x="8300319" y="4871117"/>
            <a:ext cx="1582592" cy="2558068"/>
          </a:xfrm>
          <a:prstGeom prst="rect">
            <a:avLst/>
          </a:prstGeom>
        </p:spPr>
      </p:pic>
      <p:pic>
        <p:nvPicPr>
          <p:cNvPr id="11" name="Picture 10">
            <a:extLst>
              <a:ext uri="{FF2B5EF4-FFF2-40B4-BE49-F238E27FC236}">
                <a16:creationId xmlns:a16="http://schemas.microsoft.com/office/drawing/2014/main" id="{598F3D3C-B4C0-7293-E3F8-78C41E599AA8}"/>
              </a:ext>
            </a:extLst>
          </p:cNvPr>
          <p:cNvPicPr>
            <a:picLocks noChangeAspect="1"/>
          </p:cNvPicPr>
          <p:nvPr/>
        </p:nvPicPr>
        <p:blipFill>
          <a:blip r:embed="rId4"/>
          <a:stretch>
            <a:fillRect/>
          </a:stretch>
        </p:blipFill>
        <p:spPr>
          <a:xfrm rot="1147349">
            <a:off x="7570384" y="4789092"/>
            <a:ext cx="1137114" cy="1838007"/>
          </a:xfrm>
          <a:prstGeom prst="rect">
            <a:avLst/>
          </a:prstGeom>
        </p:spPr>
      </p:pic>
      <p:pic>
        <p:nvPicPr>
          <p:cNvPr id="12" name="Picture 11">
            <a:extLst>
              <a:ext uri="{FF2B5EF4-FFF2-40B4-BE49-F238E27FC236}">
                <a16:creationId xmlns:a16="http://schemas.microsoft.com/office/drawing/2014/main" id="{F614615B-7A49-5F7D-07E3-92DB1E155405}"/>
              </a:ext>
            </a:extLst>
          </p:cNvPr>
          <p:cNvPicPr>
            <a:picLocks noChangeAspect="1"/>
          </p:cNvPicPr>
          <p:nvPr/>
        </p:nvPicPr>
        <p:blipFill>
          <a:blip r:embed="rId5"/>
          <a:stretch>
            <a:fillRect/>
          </a:stretch>
        </p:blipFill>
        <p:spPr>
          <a:xfrm>
            <a:off x="4902964" y="1031995"/>
            <a:ext cx="1035420" cy="2668607"/>
          </a:xfrm>
          <a:prstGeom prst="rect">
            <a:avLst/>
          </a:prstGeom>
        </p:spPr>
      </p:pic>
      <p:pic>
        <p:nvPicPr>
          <p:cNvPr id="13" name="Picture 12">
            <a:extLst>
              <a:ext uri="{FF2B5EF4-FFF2-40B4-BE49-F238E27FC236}">
                <a16:creationId xmlns:a16="http://schemas.microsoft.com/office/drawing/2014/main" id="{E15BE0ED-9D97-DAAC-03D4-13D86EF498C2}"/>
              </a:ext>
            </a:extLst>
          </p:cNvPr>
          <p:cNvPicPr>
            <a:picLocks noChangeAspect="1"/>
          </p:cNvPicPr>
          <p:nvPr/>
        </p:nvPicPr>
        <p:blipFill>
          <a:blip r:embed="rId5"/>
          <a:stretch>
            <a:fillRect/>
          </a:stretch>
        </p:blipFill>
        <p:spPr>
          <a:xfrm>
            <a:off x="5706284" y="238607"/>
            <a:ext cx="1035420" cy="2668607"/>
          </a:xfrm>
          <a:prstGeom prst="rect">
            <a:avLst/>
          </a:prstGeom>
        </p:spPr>
      </p:pic>
      <p:pic>
        <p:nvPicPr>
          <p:cNvPr id="14" name="Picture 13">
            <a:extLst>
              <a:ext uri="{FF2B5EF4-FFF2-40B4-BE49-F238E27FC236}">
                <a16:creationId xmlns:a16="http://schemas.microsoft.com/office/drawing/2014/main" id="{696BCFAC-662C-1F70-6665-5036E1074178}"/>
              </a:ext>
            </a:extLst>
          </p:cNvPr>
          <p:cNvPicPr>
            <a:picLocks noChangeAspect="1"/>
          </p:cNvPicPr>
          <p:nvPr/>
        </p:nvPicPr>
        <p:blipFill>
          <a:blip r:embed="rId5"/>
          <a:stretch>
            <a:fillRect/>
          </a:stretch>
        </p:blipFill>
        <p:spPr>
          <a:xfrm>
            <a:off x="3917715" y="1230834"/>
            <a:ext cx="1035420" cy="2668607"/>
          </a:xfrm>
          <a:prstGeom prst="rect">
            <a:avLst/>
          </a:prstGeom>
        </p:spPr>
      </p:pic>
      <p:pic>
        <p:nvPicPr>
          <p:cNvPr id="16" name="Picture 15">
            <a:extLst>
              <a:ext uri="{FF2B5EF4-FFF2-40B4-BE49-F238E27FC236}">
                <a16:creationId xmlns:a16="http://schemas.microsoft.com/office/drawing/2014/main" id="{3F1936FA-EB46-0690-35C9-0587BFB943B8}"/>
              </a:ext>
            </a:extLst>
          </p:cNvPr>
          <p:cNvPicPr>
            <a:picLocks noChangeAspect="1"/>
          </p:cNvPicPr>
          <p:nvPr/>
        </p:nvPicPr>
        <p:blipFill>
          <a:blip r:embed="rId4"/>
          <a:stretch>
            <a:fillRect/>
          </a:stretch>
        </p:blipFill>
        <p:spPr>
          <a:xfrm rot="2526648">
            <a:off x="7452451" y="2791522"/>
            <a:ext cx="1137114" cy="1838007"/>
          </a:xfrm>
          <a:prstGeom prst="rect">
            <a:avLst/>
          </a:prstGeom>
        </p:spPr>
      </p:pic>
      <p:pic>
        <p:nvPicPr>
          <p:cNvPr id="15" name="Picture 14">
            <a:extLst>
              <a:ext uri="{FF2B5EF4-FFF2-40B4-BE49-F238E27FC236}">
                <a16:creationId xmlns:a16="http://schemas.microsoft.com/office/drawing/2014/main" id="{79F08594-3BFF-B0A5-4740-E55CED3A2B45}"/>
              </a:ext>
            </a:extLst>
          </p:cNvPr>
          <p:cNvPicPr>
            <a:picLocks noChangeAspect="1"/>
          </p:cNvPicPr>
          <p:nvPr/>
        </p:nvPicPr>
        <p:blipFill>
          <a:blip r:embed="rId4"/>
          <a:stretch>
            <a:fillRect/>
          </a:stretch>
        </p:blipFill>
        <p:spPr>
          <a:xfrm rot="2526648">
            <a:off x="6517374" y="2674714"/>
            <a:ext cx="1137114" cy="1838007"/>
          </a:xfrm>
          <a:prstGeom prst="rect">
            <a:avLst/>
          </a:prstGeom>
        </p:spPr>
      </p:pic>
      <p:sp>
        <p:nvSpPr>
          <p:cNvPr id="17" name="TextBox 16">
            <a:extLst>
              <a:ext uri="{FF2B5EF4-FFF2-40B4-BE49-F238E27FC236}">
                <a16:creationId xmlns:a16="http://schemas.microsoft.com/office/drawing/2014/main" id="{99937460-8721-2CEF-18A3-40739FAF662F}"/>
              </a:ext>
            </a:extLst>
          </p:cNvPr>
          <p:cNvSpPr txBox="1"/>
          <p:nvPr/>
        </p:nvSpPr>
        <p:spPr>
          <a:xfrm>
            <a:off x="9091615" y="320679"/>
            <a:ext cx="2796740" cy="646331"/>
          </a:xfrm>
          <a:prstGeom prst="rect">
            <a:avLst/>
          </a:prstGeom>
          <a:noFill/>
        </p:spPr>
        <p:txBody>
          <a:bodyPr wrap="square" rtlCol="0">
            <a:spAutoFit/>
          </a:bodyPr>
          <a:lstStyle/>
          <a:p>
            <a:pPr algn="ctr"/>
            <a:r>
              <a:rPr lang="en-US" sz="3600" b="1" dirty="0">
                <a:latin typeface="Arial" panose="020B0604020202020204" pitchFamily="34" charset="0"/>
                <a:cs typeface="Arial" panose="020B0604020202020204" pitchFamily="34" charset="0"/>
              </a:rPr>
              <a:t>Ecosystem</a:t>
            </a:r>
          </a:p>
        </p:txBody>
      </p:sp>
      <p:sp>
        <p:nvSpPr>
          <p:cNvPr id="25" name="Teardrop 24">
            <a:extLst>
              <a:ext uri="{FF2B5EF4-FFF2-40B4-BE49-F238E27FC236}">
                <a16:creationId xmlns:a16="http://schemas.microsoft.com/office/drawing/2014/main" id="{632BC2E6-57D9-A274-7B9A-29E3892F1F19}"/>
              </a:ext>
            </a:extLst>
          </p:cNvPr>
          <p:cNvSpPr/>
          <p:nvPr/>
        </p:nvSpPr>
        <p:spPr>
          <a:xfrm rot="19087825">
            <a:off x="10578992" y="4385547"/>
            <a:ext cx="1431376" cy="1513517"/>
          </a:xfrm>
          <a:prstGeom prst="teardrop">
            <a:avLst>
              <a:gd name="adj" fmla="val 143686"/>
            </a:avLst>
          </a:prstGeom>
          <a:gradFill flip="none" rotWithShape="1">
            <a:gsLst>
              <a:gs pos="0">
                <a:srgbClr val="945200"/>
              </a:gs>
              <a:gs pos="32000">
                <a:schemeClr val="accent4">
                  <a:lumMod val="50000"/>
                </a:schemeClr>
              </a:gs>
              <a:gs pos="100000">
                <a:schemeClr val="bg1"/>
              </a:gs>
              <a:gs pos="74000">
                <a:schemeClr val="accent2">
                  <a:lumMod val="20000"/>
                  <a:lumOff val="80000"/>
                </a:schemeClr>
              </a:gs>
            </a:gsLst>
            <a:lin ang="189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a:extLst>
              <a:ext uri="{FF2B5EF4-FFF2-40B4-BE49-F238E27FC236}">
                <a16:creationId xmlns:a16="http://schemas.microsoft.com/office/drawing/2014/main" id="{DFCAA790-837D-CEFD-595C-BB5B1789F06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317553" y="1758323"/>
            <a:ext cx="1223593" cy="2447185"/>
          </a:xfrm>
          <a:prstGeom prst="rect">
            <a:avLst/>
          </a:prstGeom>
          <a:noFill/>
          <a:extLst>
            <a:ext uri="{909E8E84-426E-40DD-AFC4-6F175D3DCCD1}">
              <a14:hiddenFill xmlns:a14="http://schemas.microsoft.com/office/drawing/2010/main">
                <a:solidFill>
                  <a:srgbClr val="FFFFFF"/>
                </a:solidFill>
              </a14:hiddenFill>
            </a:ext>
          </a:extLst>
        </p:spPr>
      </p:pic>
      <p:grpSp>
        <p:nvGrpSpPr>
          <p:cNvPr id="29" name="Graphic 27" descr="Thermometer">
            <a:extLst>
              <a:ext uri="{FF2B5EF4-FFF2-40B4-BE49-F238E27FC236}">
                <a16:creationId xmlns:a16="http://schemas.microsoft.com/office/drawing/2014/main" id="{FBF23D60-3FE9-B406-DB03-0A56C10AA059}"/>
              </a:ext>
            </a:extLst>
          </p:cNvPr>
          <p:cNvGrpSpPr/>
          <p:nvPr/>
        </p:nvGrpSpPr>
        <p:grpSpPr>
          <a:xfrm>
            <a:off x="7560956" y="320679"/>
            <a:ext cx="1073178" cy="2375211"/>
            <a:chOff x="1876120" y="1069824"/>
            <a:chExt cx="1073178" cy="2375211"/>
          </a:xfrm>
          <a:solidFill>
            <a:srgbClr val="C00000"/>
          </a:solidFill>
        </p:grpSpPr>
        <p:sp>
          <p:nvSpPr>
            <p:cNvPr id="30" name="Freeform 29">
              <a:extLst>
                <a:ext uri="{FF2B5EF4-FFF2-40B4-BE49-F238E27FC236}">
                  <a16:creationId xmlns:a16="http://schemas.microsoft.com/office/drawing/2014/main" id="{1BE2A409-51D6-7D38-9B6C-7B5779483C82}"/>
                </a:ext>
              </a:extLst>
            </p:cNvPr>
            <p:cNvSpPr/>
            <p:nvPr/>
          </p:nvSpPr>
          <p:spPr>
            <a:xfrm>
              <a:off x="1876120" y="1069824"/>
              <a:ext cx="1073178" cy="2375211"/>
            </a:xfrm>
            <a:custGeom>
              <a:avLst/>
              <a:gdLst>
                <a:gd name="connsiteX0" fmla="*/ 536589 w 1073178"/>
                <a:gd name="connsiteY0" fmla="*/ 2214362 h 2375211"/>
                <a:gd name="connsiteX1" fmla="*/ 171997 w 1073178"/>
                <a:gd name="connsiteY1" fmla="*/ 1922152 h 2375211"/>
                <a:gd name="connsiteX2" fmla="*/ 375740 w 1073178"/>
                <a:gd name="connsiteY2" fmla="*/ 1501262 h 2375211"/>
                <a:gd name="connsiteX3" fmla="*/ 375740 w 1073178"/>
                <a:gd name="connsiteY3" fmla="*/ 321699 h 2375211"/>
                <a:gd name="connsiteX4" fmla="*/ 536589 w 1073178"/>
                <a:gd name="connsiteY4" fmla="*/ 160850 h 2375211"/>
                <a:gd name="connsiteX5" fmla="*/ 697439 w 1073178"/>
                <a:gd name="connsiteY5" fmla="*/ 321699 h 2375211"/>
                <a:gd name="connsiteX6" fmla="*/ 697439 w 1073178"/>
                <a:gd name="connsiteY6" fmla="*/ 1501262 h 2375211"/>
                <a:gd name="connsiteX7" fmla="*/ 901182 w 1073178"/>
                <a:gd name="connsiteY7" fmla="*/ 1922152 h 2375211"/>
                <a:gd name="connsiteX8" fmla="*/ 536589 w 1073178"/>
                <a:gd name="connsiteY8" fmla="*/ 2214362 h 2375211"/>
                <a:gd name="connsiteX9" fmla="*/ 536589 w 1073178"/>
                <a:gd name="connsiteY9" fmla="*/ 2214362 h 2375211"/>
                <a:gd name="connsiteX10" fmla="*/ 858288 w 1073178"/>
                <a:gd name="connsiteY10" fmla="*/ 1410114 h 2375211"/>
                <a:gd name="connsiteX11" fmla="*/ 858288 w 1073178"/>
                <a:gd name="connsiteY11" fmla="*/ 321699 h 2375211"/>
                <a:gd name="connsiteX12" fmla="*/ 536589 w 1073178"/>
                <a:gd name="connsiteY12" fmla="*/ 0 h 2375211"/>
                <a:gd name="connsiteX13" fmla="*/ 214890 w 1073178"/>
                <a:gd name="connsiteY13" fmla="*/ 321699 h 2375211"/>
                <a:gd name="connsiteX14" fmla="*/ 214890 w 1073178"/>
                <a:gd name="connsiteY14" fmla="*/ 1410114 h 2375211"/>
                <a:gd name="connsiteX15" fmla="*/ 27233 w 1073178"/>
                <a:gd name="connsiteY15" fmla="*/ 2007938 h 2375211"/>
                <a:gd name="connsiteX16" fmla="*/ 536589 w 1073178"/>
                <a:gd name="connsiteY16" fmla="*/ 2375211 h 2375211"/>
                <a:gd name="connsiteX17" fmla="*/ 1045946 w 1073178"/>
                <a:gd name="connsiteY17" fmla="*/ 2007938 h 2375211"/>
                <a:gd name="connsiteX18" fmla="*/ 858288 w 1073178"/>
                <a:gd name="connsiteY18" fmla="*/ 1410114 h 23752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73178" h="2375211">
                  <a:moveTo>
                    <a:pt x="536589" y="2214362"/>
                  </a:moveTo>
                  <a:cubicBezTo>
                    <a:pt x="362336" y="2214362"/>
                    <a:pt x="209529" y="2091043"/>
                    <a:pt x="171997" y="1922152"/>
                  </a:cubicBezTo>
                  <a:cubicBezTo>
                    <a:pt x="131785" y="1750579"/>
                    <a:pt x="217571" y="1576325"/>
                    <a:pt x="375740" y="1501262"/>
                  </a:cubicBezTo>
                  <a:lnTo>
                    <a:pt x="375740" y="321699"/>
                  </a:lnTo>
                  <a:cubicBezTo>
                    <a:pt x="375740" y="233232"/>
                    <a:pt x="448122" y="160850"/>
                    <a:pt x="536589" y="160850"/>
                  </a:cubicBezTo>
                  <a:cubicBezTo>
                    <a:pt x="625057" y="160850"/>
                    <a:pt x="697439" y="233232"/>
                    <a:pt x="697439" y="321699"/>
                  </a:cubicBezTo>
                  <a:lnTo>
                    <a:pt x="697439" y="1501262"/>
                  </a:lnTo>
                  <a:cubicBezTo>
                    <a:pt x="855608" y="1576325"/>
                    <a:pt x="938713" y="1750579"/>
                    <a:pt x="901182" y="1922152"/>
                  </a:cubicBezTo>
                  <a:cubicBezTo>
                    <a:pt x="860969" y="2091043"/>
                    <a:pt x="710843" y="2211681"/>
                    <a:pt x="536589" y="2214362"/>
                  </a:cubicBezTo>
                  <a:lnTo>
                    <a:pt x="536589" y="2214362"/>
                  </a:lnTo>
                  <a:close/>
                  <a:moveTo>
                    <a:pt x="858288" y="1410114"/>
                  </a:moveTo>
                  <a:lnTo>
                    <a:pt x="858288" y="321699"/>
                  </a:lnTo>
                  <a:cubicBezTo>
                    <a:pt x="858288" y="144765"/>
                    <a:pt x="713524" y="0"/>
                    <a:pt x="536589" y="0"/>
                  </a:cubicBezTo>
                  <a:cubicBezTo>
                    <a:pt x="359655" y="0"/>
                    <a:pt x="214890" y="142084"/>
                    <a:pt x="214890" y="321699"/>
                  </a:cubicBezTo>
                  <a:lnTo>
                    <a:pt x="214890" y="1410114"/>
                  </a:lnTo>
                  <a:cubicBezTo>
                    <a:pt x="29913" y="1549517"/>
                    <a:pt x="-45150" y="1790791"/>
                    <a:pt x="27233" y="2007938"/>
                  </a:cubicBezTo>
                  <a:cubicBezTo>
                    <a:pt x="99615" y="2227766"/>
                    <a:pt x="306038" y="2375211"/>
                    <a:pt x="536589" y="2375211"/>
                  </a:cubicBezTo>
                  <a:cubicBezTo>
                    <a:pt x="767140" y="2375211"/>
                    <a:pt x="973564" y="2227766"/>
                    <a:pt x="1045946" y="2007938"/>
                  </a:cubicBezTo>
                  <a:cubicBezTo>
                    <a:pt x="1118328" y="1790791"/>
                    <a:pt x="1043265" y="1549517"/>
                    <a:pt x="858288" y="1410114"/>
                  </a:cubicBezTo>
                  <a:close/>
                </a:path>
              </a:pathLst>
            </a:custGeom>
            <a:solidFill>
              <a:schemeClr val="tx1"/>
            </a:solidFill>
            <a:ln w="26789" cap="flat">
              <a:noFill/>
              <a:prstDash val="solid"/>
              <a:miter/>
            </a:ln>
          </p:spPr>
          <p:txBody>
            <a:bodyPr rtlCol="0" anchor="ctr"/>
            <a:lstStyle/>
            <a:p>
              <a:endParaRPr lang="en-US"/>
            </a:p>
          </p:txBody>
        </p:sp>
        <p:sp>
          <p:nvSpPr>
            <p:cNvPr id="31" name="Freeform 30">
              <a:extLst>
                <a:ext uri="{FF2B5EF4-FFF2-40B4-BE49-F238E27FC236}">
                  <a16:creationId xmlns:a16="http://schemas.microsoft.com/office/drawing/2014/main" id="{FFF00E1F-DAE1-F4DA-C9CA-F85B41FD982A}"/>
                </a:ext>
              </a:extLst>
            </p:cNvPr>
            <p:cNvSpPr/>
            <p:nvPr/>
          </p:nvSpPr>
          <p:spPr>
            <a:xfrm>
              <a:off x="2145514" y="1997389"/>
              <a:ext cx="534390" cy="1179563"/>
            </a:xfrm>
            <a:custGeom>
              <a:avLst/>
              <a:gdLst>
                <a:gd name="connsiteX0" fmla="*/ 320812 w 534390"/>
                <a:gd name="connsiteY0" fmla="*/ 648760 h 1179563"/>
                <a:gd name="connsiteX1" fmla="*/ 320812 w 534390"/>
                <a:gd name="connsiteY1" fmla="*/ 0 h 1179563"/>
                <a:gd name="connsiteX2" fmla="*/ 213579 w 534390"/>
                <a:gd name="connsiteY2" fmla="*/ 0 h 1179563"/>
                <a:gd name="connsiteX3" fmla="*/ 213579 w 534390"/>
                <a:gd name="connsiteY3" fmla="*/ 648760 h 1179563"/>
                <a:gd name="connsiteX4" fmla="*/ 1794 w 534390"/>
                <a:gd name="connsiteY4" fmla="*/ 938289 h 1179563"/>
                <a:gd name="connsiteX5" fmla="*/ 267195 w 534390"/>
                <a:gd name="connsiteY5" fmla="*/ 1179563 h 1179563"/>
                <a:gd name="connsiteX6" fmla="*/ 532597 w 534390"/>
                <a:gd name="connsiteY6" fmla="*/ 938289 h 1179563"/>
                <a:gd name="connsiteX7" fmla="*/ 320812 w 534390"/>
                <a:gd name="connsiteY7" fmla="*/ 648760 h 117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34390" h="1179563">
                  <a:moveTo>
                    <a:pt x="320812" y="648760"/>
                  </a:moveTo>
                  <a:lnTo>
                    <a:pt x="320812" y="0"/>
                  </a:lnTo>
                  <a:lnTo>
                    <a:pt x="213579" y="0"/>
                  </a:lnTo>
                  <a:lnTo>
                    <a:pt x="213579" y="648760"/>
                  </a:lnTo>
                  <a:cubicBezTo>
                    <a:pt x="79538" y="675568"/>
                    <a:pt x="-14291" y="801567"/>
                    <a:pt x="1794" y="938289"/>
                  </a:cubicBezTo>
                  <a:cubicBezTo>
                    <a:pt x="15198" y="1075011"/>
                    <a:pt x="130473" y="1179563"/>
                    <a:pt x="267195" y="1179563"/>
                  </a:cubicBezTo>
                  <a:cubicBezTo>
                    <a:pt x="403917" y="1179563"/>
                    <a:pt x="519193" y="1075011"/>
                    <a:pt x="532597" y="938289"/>
                  </a:cubicBezTo>
                  <a:cubicBezTo>
                    <a:pt x="548682" y="801567"/>
                    <a:pt x="454853" y="675568"/>
                    <a:pt x="320812" y="648760"/>
                  </a:cubicBezTo>
                  <a:close/>
                </a:path>
              </a:pathLst>
            </a:custGeom>
            <a:solidFill>
              <a:srgbClr val="C00000"/>
            </a:solidFill>
            <a:ln w="26789" cap="flat">
              <a:noFill/>
              <a:prstDash val="solid"/>
              <a:miter/>
            </a:ln>
          </p:spPr>
          <p:txBody>
            <a:bodyPr rtlCol="0" anchor="ctr"/>
            <a:lstStyle/>
            <a:p>
              <a:endParaRPr lang="en-US"/>
            </a:p>
          </p:txBody>
        </p:sp>
      </p:grpSp>
    </p:spTree>
    <p:extLst>
      <p:ext uri="{BB962C8B-B14F-4D97-AF65-F5344CB8AC3E}">
        <p14:creationId xmlns:p14="http://schemas.microsoft.com/office/powerpoint/2010/main" val="29632379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A0EA9FC-125D-C6C9-52FF-29C3F3E4F0B6}"/>
              </a:ext>
            </a:extLst>
          </p:cNvPr>
          <p:cNvPicPr>
            <a:picLocks noChangeAspect="1"/>
          </p:cNvPicPr>
          <p:nvPr/>
        </p:nvPicPr>
        <p:blipFill>
          <a:blip r:embed="rId3"/>
          <a:stretch>
            <a:fillRect/>
          </a:stretch>
        </p:blipFill>
        <p:spPr>
          <a:xfrm rot="1954233">
            <a:off x="1189142" y="1604940"/>
            <a:ext cx="3454575" cy="2760505"/>
          </a:xfrm>
          <a:prstGeom prst="rect">
            <a:avLst/>
          </a:prstGeom>
        </p:spPr>
      </p:pic>
      <p:sp>
        <p:nvSpPr>
          <p:cNvPr id="4" name="Title 1">
            <a:extLst>
              <a:ext uri="{FF2B5EF4-FFF2-40B4-BE49-F238E27FC236}">
                <a16:creationId xmlns:a16="http://schemas.microsoft.com/office/drawing/2014/main" id="{8D6480F1-8AA7-B94F-E30D-C5ED3D5E732E}"/>
              </a:ext>
            </a:extLst>
          </p:cNvPr>
          <p:cNvSpPr>
            <a:spLocks noGrp="1"/>
          </p:cNvSpPr>
          <p:nvPr>
            <p:ph type="title"/>
          </p:nvPr>
        </p:nvSpPr>
        <p:spPr/>
        <p:txBody>
          <a:bodyPr>
            <a:normAutofit/>
          </a:bodyPr>
          <a:lstStyle/>
          <a:p>
            <a:pPr algn="ctr"/>
            <a:r>
              <a:rPr lang="en-US" sz="5400" b="1" dirty="0">
                <a:latin typeface="Arial" panose="020B0604020202020204" pitchFamily="34" charset="0"/>
                <a:cs typeface="Arial" panose="020B0604020202020204" pitchFamily="34" charset="0"/>
              </a:rPr>
              <a:t>Activity 2: Blue crab game</a:t>
            </a:r>
          </a:p>
        </p:txBody>
      </p:sp>
      <p:sp>
        <p:nvSpPr>
          <p:cNvPr id="5" name="Content Placeholder 2">
            <a:extLst>
              <a:ext uri="{FF2B5EF4-FFF2-40B4-BE49-F238E27FC236}">
                <a16:creationId xmlns:a16="http://schemas.microsoft.com/office/drawing/2014/main" id="{294558E6-76D5-8D16-7C3B-65668E836B92}"/>
              </a:ext>
            </a:extLst>
          </p:cNvPr>
          <p:cNvSpPr>
            <a:spLocks noGrp="1"/>
          </p:cNvSpPr>
          <p:nvPr>
            <p:ph idx="1"/>
          </p:nvPr>
        </p:nvSpPr>
        <p:spPr>
          <a:xfrm>
            <a:off x="5285678" y="2312008"/>
            <a:ext cx="6424960" cy="4351338"/>
          </a:xfrm>
        </p:spPr>
        <p:txBody>
          <a:bodyPr>
            <a:normAutofit/>
          </a:bodyPr>
          <a:lstStyle/>
          <a:p>
            <a:r>
              <a:rPr lang="en-US" sz="3200" dirty="0">
                <a:latin typeface="Arial" panose="020B0604020202020204" pitchFamily="34" charset="0"/>
                <a:cs typeface="Arial" panose="020B0604020202020204" pitchFamily="34" charset="0"/>
              </a:rPr>
              <a:t>Act as a </a:t>
            </a:r>
            <a:r>
              <a:rPr lang="en-US" sz="3200" b="1" dirty="0">
                <a:solidFill>
                  <a:schemeClr val="accent5">
                    <a:lumMod val="50000"/>
                  </a:schemeClr>
                </a:solidFill>
                <a:latin typeface="Arial" panose="020B0604020202020204" pitchFamily="34" charset="0"/>
                <a:cs typeface="Arial" panose="020B0604020202020204" pitchFamily="34" charset="0"/>
              </a:rPr>
              <a:t>blue crab population</a:t>
            </a:r>
          </a:p>
          <a:p>
            <a:endParaRPr lang="en-US" sz="3200" b="1" dirty="0">
              <a:latin typeface="Arial" panose="020B0604020202020204" pitchFamily="34" charset="0"/>
              <a:cs typeface="Arial" panose="020B0604020202020204" pitchFamily="34" charset="0"/>
            </a:endParaRPr>
          </a:p>
          <a:p>
            <a:r>
              <a:rPr lang="en-US" sz="3200" dirty="0">
                <a:latin typeface="Arial" panose="020B0604020202020204" pitchFamily="34" charset="0"/>
                <a:cs typeface="Arial" panose="020B0604020202020204" pitchFamily="34" charset="0"/>
              </a:rPr>
              <a:t>Complete the life cycle </a:t>
            </a:r>
            <a:r>
              <a:rPr lang="en-US" sz="3200" u="sng" dirty="0">
                <a:latin typeface="Arial" panose="020B0604020202020204" pitchFamily="34" charset="0"/>
                <a:cs typeface="Arial" panose="020B0604020202020204" pitchFamily="34" charset="0"/>
              </a:rPr>
              <a:t>without getting eaten</a:t>
            </a:r>
            <a:r>
              <a:rPr lang="en-US" sz="3200" dirty="0">
                <a:latin typeface="Arial" panose="020B0604020202020204" pitchFamily="34" charset="0"/>
                <a:cs typeface="Arial" panose="020B0604020202020204" pitchFamily="34" charset="0"/>
              </a:rPr>
              <a:t>! </a:t>
            </a:r>
          </a:p>
          <a:p>
            <a:endParaRPr lang="en-US" sz="3200" dirty="0">
              <a:latin typeface="Arial" panose="020B0604020202020204" pitchFamily="34" charset="0"/>
              <a:cs typeface="Arial" panose="020B0604020202020204" pitchFamily="34" charset="0"/>
            </a:endParaRPr>
          </a:p>
          <a:p>
            <a:r>
              <a:rPr lang="en-US" sz="3200" dirty="0">
                <a:latin typeface="Arial" panose="020B0604020202020204" pitchFamily="34" charset="0"/>
                <a:cs typeface="Arial" panose="020B0604020202020204" pitchFamily="34" charset="0"/>
              </a:rPr>
              <a:t>See how population changes</a:t>
            </a:r>
          </a:p>
          <a:p>
            <a:endParaRPr lang="en-US" sz="3200" b="1" dirty="0">
              <a:latin typeface="Arial" panose="020B0604020202020204" pitchFamily="34" charset="0"/>
              <a:cs typeface="Arial" panose="020B0604020202020204" pitchFamily="34" charset="0"/>
            </a:endParaRPr>
          </a:p>
          <a:p>
            <a:pPr marL="0" indent="0">
              <a:buNone/>
            </a:pPr>
            <a:endParaRPr lang="en-US" sz="3200" dirty="0">
              <a:latin typeface="Arial" panose="020B0604020202020204" pitchFamily="34" charset="0"/>
              <a:cs typeface="Arial" panose="020B0604020202020204" pitchFamily="34" charset="0"/>
            </a:endParaRPr>
          </a:p>
          <a:p>
            <a:pPr marL="0" indent="0">
              <a:buNone/>
            </a:pPr>
            <a:endParaRPr lang="en-US" sz="3200" dirty="0">
              <a:latin typeface="Arial" panose="020B060402020202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E78AF638-8D6E-1FD1-2DD2-5B4BA21C5573}"/>
              </a:ext>
            </a:extLst>
          </p:cNvPr>
          <p:cNvPicPr>
            <a:picLocks noChangeAspect="1"/>
          </p:cNvPicPr>
          <p:nvPr/>
        </p:nvPicPr>
        <p:blipFill>
          <a:blip r:embed="rId4"/>
          <a:stretch>
            <a:fillRect/>
          </a:stretch>
        </p:blipFill>
        <p:spPr>
          <a:xfrm>
            <a:off x="481362" y="4279693"/>
            <a:ext cx="2566638" cy="2094991"/>
          </a:xfrm>
          <a:prstGeom prst="rect">
            <a:avLst/>
          </a:prstGeom>
        </p:spPr>
      </p:pic>
      <p:pic>
        <p:nvPicPr>
          <p:cNvPr id="6" name="Picture 5">
            <a:extLst>
              <a:ext uri="{FF2B5EF4-FFF2-40B4-BE49-F238E27FC236}">
                <a16:creationId xmlns:a16="http://schemas.microsoft.com/office/drawing/2014/main" id="{BFFDE38C-C41F-11D3-861E-BE9B14A75C6E}"/>
              </a:ext>
            </a:extLst>
          </p:cNvPr>
          <p:cNvPicPr>
            <a:picLocks noChangeAspect="1"/>
          </p:cNvPicPr>
          <p:nvPr/>
        </p:nvPicPr>
        <p:blipFill>
          <a:blip r:embed="rId5"/>
          <a:stretch>
            <a:fillRect/>
          </a:stretch>
        </p:blipFill>
        <p:spPr>
          <a:xfrm>
            <a:off x="3361590" y="4523669"/>
            <a:ext cx="719964" cy="1109133"/>
          </a:xfrm>
          <a:prstGeom prst="rect">
            <a:avLst/>
          </a:prstGeom>
        </p:spPr>
      </p:pic>
    </p:spTree>
    <p:extLst>
      <p:ext uri="{BB962C8B-B14F-4D97-AF65-F5344CB8AC3E}">
        <p14:creationId xmlns:p14="http://schemas.microsoft.com/office/powerpoint/2010/main" val="11296555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8D6480F1-8AA7-B94F-E30D-C5ED3D5E732E}"/>
              </a:ext>
            </a:extLst>
          </p:cNvPr>
          <p:cNvSpPr>
            <a:spLocks noGrp="1"/>
          </p:cNvSpPr>
          <p:nvPr>
            <p:ph type="title"/>
          </p:nvPr>
        </p:nvSpPr>
        <p:spPr/>
        <p:txBody>
          <a:bodyPr>
            <a:normAutofit/>
          </a:bodyPr>
          <a:lstStyle/>
          <a:p>
            <a:pPr algn="ctr"/>
            <a:r>
              <a:rPr lang="en-US" sz="5400" b="1" dirty="0">
                <a:latin typeface="Arial" panose="020B0604020202020204" pitchFamily="34" charset="0"/>
                <a:cs typeface="Arial" panose="020B0604020202020204" pitchFamily="34" charset="0"/>
              </a:rPr>
              <a:t>Activity 2: Blue crab game</a:t>
            </a:r>
          </a:p>
        </p:txBody>
      </p:sp>
      <p:sp>
        <p:nvSpPr>
          <p:cNvPr id="9" name="Rounded Rectangle 8">
            <a:extLst>
              <a:ext uri="{FF2B5EF4-FFF2-40B4-BE49-F238E27FC236}">
                <a16:creationId xmlns:a16="http://schemas.microsoft.com/office/drawing/2014/main" id="{636587F0-05E6-0CDD-6C5E-3A61BBBE6763}"/>
              </a:ext>
            </a:extLst>
          </p:cNvPr>
          <p:cNvSpPr/>
          <p:nvPr/>
        </p:nvSpPr>
        <p:spPr>
          <a:xfrm>
            <a:off x="3578048" y="4903707"/>
            <a:ext cx="5305530" cy="1688123"/>
          </a:xfrm>
          <a:prstGeom prst="round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ounded Rectangle 9">
            <a:extLst>
              <a:ext uri="{FF2B5EF4-FFF2-40B4-BE49-F238E27FC236}">
                <a16:creationId xmlns:a16="http://schemas.microsoft.com/office/drawing/2014/main" id="{E096AE2C-01B3-A08E-F338-0D1E45C000A4}"/>
              </a:ext>
            </a:extLst>
          </p:cNvPr>
          <p:cNvSpPr/>
          <p:nvPr/>
        </p:nvSpPr>
        <p:spPr>
          <a:xfrm>
            <a:off x="1014045" y="1581470"/>
            <a:ext cx="3387970" cy="2419141"/>
          </a:xfrm>
          <a:prstGeom prst="roundRect">
            <a:avLst/>
          </a:prstGeom>
          <a:solidFill>
            <a:schemeClr val="accent6">
              <a:lumMod val="60000"/>
              <a:lumOff val="4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10">
            <a:extLst>
              <a:ext uri="{FF2B5EF4-FFF2-40B4-BE49-F238E27FC236}">
                <a16:creationId xmlns:a16="http://schemas.microsoft.com/office/drawing/2014/main" id="{97F6BC3B-482C-DE29-5B73-846321A09583}"/>
              </a:ext>
            </a:extLst>
          </p:cNvPr>
          <p:cNvSpPr/>
          <p:nvPr/>
        </p:nvSpPr>
        <p:spPr>
          <a:xfrm>
            <a:off x="7965830" y="1581470"/>
            <a:ext cx="3387970" cy="2419141"/>
          </a:xfrm>
          <a:prstGeom prst="roundRect">
            <a:avLst/>
          </a:prstGeom>
          <a:solidFill>
            <a:schemeClr val="bg1">
              <a:lumMod val="65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A7073910-5CAB-9BCE-6A1E-8E472A24F2C6}"/>
              </a:ext>
            </a:extLst>
          </p:cNvPr>
          <p:cNvSpPr txBox="1"/>
          <p:nvPr/>
        </p:nvSpPr>
        <p:spPr>
          <a:xfrm>
            <a:off x="1725790" y="1571207"/>
            <a:ext cx="1964480" cy="523220"/>
          </a:xfrm>
          <a:prstGeom prst="rect">
            <a:avLst/>
          </a:prstGeom>
          <a:noFill/>
        </p:spPr>
        <p:txBody>
          <a:bodyPr wrap="square" rtlCol="0">
            <a:spAutoFit/>
          </a:bodyPr>
          <a:lstStyle/>
          <a:p>
            <a:pPr algn="ctr"/>
            <a:r>
              <a:rPr lang="en-US" sz="2800" b="1" dirty="0">
                <a:latin typeface="Arial" panose="020B0604020202020204" pitchFamily="34" charset="0"/>
                <a:cs typeface="Arial" panose="020B0604020202020204" pitchFamily="34" charset="0"/>
              </a:rPr>
              <a:t>Eelgrass</a:t>
            </a:r>
          </a:p>
        </p:txBody>
      </p:sp>
      <p:sp>
        <p:nvSpPr>
          <p:cNvPr id="16" name="TextBox 15">
            <a:extLst>
              <a:ext uri="{FF2B5EF4-FFF2-40B4-BE49-F238E27FC236}">
                <a16:creationId xmlns:a16="http://schemas.microsoft.com/office/drawing/2014/main" id="{48A08375-67B2-8BE9-DE77-6B3C4C8C6272}"/>
              </a:ext>
            </a:extLst>
          </p:cNvPr>
          <p:cNvSpPr txBox="1"/>
          <p:nvPr/>
        </p:nvSpPr>
        <p:spPr>
          <a:xfrm>
            <a:off x="8677575" y="1571207"/>
            <a:ext cx="1964480" cy="523220"/>
          </a:xfrm>
          <a:prstGeom prst="rect">
            <a:avLst/>
          </a:prstGeom>
          <a:noFill/>
        </p:spPr>
        <p:txBody>
          <a:bodyPr wrap="square" rtlCol="0">
            <a:spAutoFit/>
          </a:bodyPr>
          <a:lstStyle/>
          <a:p>
            <a:pPr algn="ctr"/>
            <a:r>
              <a:rPr lang="en-US" sz="2800" b="1" dirty="0">
                <a:latin typeface="Arial" panose="020B0604020202020204" pitchFamily="34" charset="0"/>
                <a:cs typeface="Arial" panose="020B0604020202020204" pitchFamily="34" charset="0"/>
              </a:rPr>
              <a:t>Oyster</a:t>
            </a:r>
          </a:p>
        </p:txBody>
      </p:sp>
      <p:sp>
        <p:nvSpPr>
          <p:cNvPr id="17" name="TextBox 16">
            <a:extLst>
              <a:ext uri="{FF2B5EF4-FFF2-40B4-BE49-F238E27FC236}">
                <a16:creationId xmlns:a16="http://schemas.microsoft.com/office/drawing/2014/main" id="{8F713770-7627-14C5-C934-1779A563882C}"/>
              </a:ext>
            </a:extLst>
          </p:cNvPr>
          <p:cNvSpPr txBox="1"/>
          <p:nvPr/>
        </p:nvSpPr>
        <p:spPr>
          <a:xfrm>
            <a:off x="5248573" y="4903707"/>
            <a:ext cx="1964480" cy="523220"/>
          </a:xfrm>
          <a:prstGeom prst="rect">
            <a:avLst/>
          </a:prstGeom>
          <a:noFill/>
        </p:spPr>
        <p:txBody>
          <a:bodyPr wrap="square" rtlCol="0">
            <a:spAutoFit/>
          </a:bodyPr>
          <a:lstStyle/>
          <a:p>
            <a:pPr algn="ctr"/>
            <a:r>
              <a:rPr lang="en-US" sz="2800" b="1" dirty="0">
                <a:latin typeface="Arial" panose="020B0604020202020204" pitchFamily="34" charset="0"/>
                <a:cs typeface="Arial" panose="020B0604020202020204" pitchFamily="34" charset="0"/>
              </a:rPr>
              <a:t>Ocean</a:t>
            </a:r>
          </a:p>
        </p:txBody>
      </p:sp>
      <p:sp>
        <p:nvSpPr>
          <p:cNvPr id="18" name="TextBox 17">
            <a:extLst>
              <a:ext uri="{FF2B5EF4-FFF2-40B4-BE49-F238E27FC236}">
                <a16:creationId xmlns:a16="http://schemas.microsoft.com/office/drawing/2014/main" id="{522AFF01-895D-E24D-AC54-867C3B24F008}"/>
              </a:ext>
            </a:extLst>
          </p:cNvPr>
          <p:cNvSpPr txBox="1"/>
          <p:nvPr/>
        </p:nvSpPr>
        <p:spPr>
          <a:xfrm>
            <a:off x="3744824" y="5538768"/>
            <a:ext cx="4971977" cy="954107"/>
          </a:xfrm>
          <a:prstGeom prst="rect">
            <a:avLst/>
          </a:prstGeom>
          <a:noFill/>
        </p:spPr>
        <p:txBody>
          <a:bodyPr wrap="square" rtlCol="0">
            <a:spAutoFit/>
          </a:bodyPr>
          <a:lstStyle/>
          <a:p>
            <a:pPr algn="ctr"/>
            <a:r>
              <a:rPr lang="en-US" sz="2800" dirty="0">
                <a:latin typeface="Arial" panose="020B0604020202020204" pitchFamily="34" charset="0"/>
                <a:cs typeface="Arial" panose="020B0604020202020204" pitchFamily="34" charset="0"/>
              </a:rPr>
              <a:t>Everyone starts here </a:t>
            </a:r>
          </a:p>
          <a:p>
            <a:pPr algn="ctr"/>
            <a:r>
              <a:rPr lang="en-US" sz="2800" dirty="0">
                <a:latin typeface="Arial" panose="020B0604020202020204" pitchFamily="34" charset="0"/>
                <a:cs typeface="Arial" panose="020B0604020202020204" pitchFamily="34" charset="0"/>
              </a:rPr>
              <a:t>as a zoeae! </a:t>
            </a:r>
          </a:p>
        </p:txBody>
      </p:sp>
    </p:spTree>
    <p:extLst>
      <p:ext uri="{BB962C8B-B14F-4D97-AF65-F5344CB8AC3E}">
        <p14:creationId xmlns:p14="http://schemas.microsoft.com/office/powerpoint/2010/main" val="20389935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8D6480F1-8AA7-B94F-E30D-C5ED3D5E732E}"/>
              </a:ext>
            </a:extLst>
          </p:cNvPr>
          <p:cNvSpPr>
            <a:spLocks noGrp="1"/>
          </p:cNvSpPr>
          <p:nvPr>
            <p:ph type="title"/>
          </p:nvPr>
        </p:nvSpPr>
        <p:spPr/>
        <p:txBody>
          <a:bodyPr>
            <a:normAutofit/>
          </a:bodyPr>
          <a:lstStyle/>
          <a:p>
            <a:pPr algn="ctr"/>
            <a:r>
              <a:rPr lang="en-US" sz="5400" b="1" dirty="0">
                <a:latin typeface="Arial" panose="020B0604020202020204" pitchFamily="34" charset="0"/>
                <a:cs typeface="Arial" panose="020B0604020202020204" pitchFamily="34" charset="0"/>
              </a:rPr>
              <a:t>Activity 2: Blue crab game</a:t>
            </a:r>
          </a:p>
        </p:txBody>
      </p:sp>
      <p:sp>
        <p:nvSpPr>
          <p:cNvPr id="9" name="Rounded Rectangle 8">
            <a:extLst>
              <a:ext uri="{FF2B5EF4-FFF2-40B4-BE49-F238E27FC236}">
                <a16:creationId xmlns:a16="http://schemas.microsoft.com/office/drawing/2014/main" id="{636587F0-05E6-0CDD-6C5E-3A61BBBE6763}"/>
              </a:ext>
            </a:extLst>
          </p:cNvPr>
          <p:cNvSpPr/>
          <p:nvPr/>
        </p:nvSpPr>
        <p:spPr>
          <a:xfrm>
            <a:off x="3578048" y="4903707"/>
            <a:ext cx="5305530" cy="1688123"/>
          </a:xfrm>
          <a:prstGeom prst="round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ounded Rectangle 9">
            <a:extLst>
              <a:ext uri="{FF2B5EF4-FFF2-40B4-BE49-F238E27FC236}">
                <a16:creationId xmlns:a16="http://schemas.microsoft.com/office/drawing/2014/main" id="{E096AE2C-01B3-A08E-F338-0D1E45C000A4}"/>
              </a:ext>
            </a:extLst>
          </p:cNvPr>
          <p:cNvSpPr/>
          <p:nvPr/>
        </p:nvSpPr>
        <p:spPr>
          <a:xfrm>
            <a:off x="1014045" y="1581470"/>
            <a:ext cx="3387970" cy="2419141"/>
          </a:xfrm>
          <a:prstGeom prst="roundRect">
            <a:avLst/>
          </a:prstGeom>
          <a:solidFill>
            <a:schemeClr val="accent6">
              <a:lumMod val="60000"/>
              <a:lumOff val="4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10">
            <a:extLst>
              <a:ext uri="{FF2B5EF4-FFF2-40B4-BE49-F238E27FC236}">
                <a16:creationId xmlns:a16="http://schemas.microsoft.com/office/drawing/2014/main" id="{97F6BC3B-482C-DE29-5B73-846321A09583}"/>
              </a:ext>
            </a:extLst>
          </p:cNvPr>
          <p:cNvSpPr/>
          <p:nvPr/>
        </p:nvSpPr>
        <p:spPr>
          <a:xfrm>
            <a:off x="7965830" y="1581470"/>
            <a:ext cx="3387970" cy="2419141"/>
          </a:xfrm>
          <a:prstGeom prst="roundRect">
            <a:avLst/>
          </a:prstGeom>
          <a:solidFill>
            <a:schemeClr val="bg1">
              <a:lumMod val="65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A7073910-5CAB-9BCE-6A1E-8E472A24F2C6}"/>
              </a:ext>
            </a:extLst>
          </p:cNvPr>
          <p:cNvSpPr txBox="1"/>
          <p:nvPr/>
        </p:nvSpPr>
        <p:spPr>
          <a:xfrm>
            <a:off x="1725790" y="1571207"/>
            <a:ext cx="1964480" cy="523220"/>
          </a:xfrm>
          <a:prstGeom prst="rect">
            <a:avLst/>
          </a:prstGeom>
          <a:noFill/>
        </p:spPr>
        <p:txBody>
          <a:bodyPr wrap="square" rtlCol="0">
            <a:spAutoFit/>
          </a:bodyPr>
          <a:lstStyle/>
          <a:p>
            <a:pPr algn="ctr"/>
            <a:r>
              <a:rPr lang="en-US" sz="2800" b="1" dirty="0">
                <a:latin typeface="Arial" panose="020B0604020202020204" pitchFamily="34" charset="0"/>
                <a:cs typeface="Arial" panose="020B0604020202020204" pitchFamily="34" charset="0"/>
              </a:rPr>
              <a:t>Eelgrass</a:t>
            </a:r>
          </a:p>
        </p:txBody>
      </p:sp>
      <p:sp>
        <p:nvSpPr>
          <p:cNvPr id="16" name="TextBox 15">
            <a:extLst>
              <a:ext uri="{FF2B5EF4-FFF2-40B4-BE49-F238E27FC236}">
                <a16:creationId xmlns:a16="http://schemas.microsoft.com/office/drawing/2014/main" id="{48A08375-67B2-8BE9-DE77-6B3C4C8C6272}"/>
              </a:ext>
            </a:extLst>
          </p:cNvPr>
          <p:cNvSpPr txBox="1"/>
          <p:nvPr/>
        </p:nvSpPr>
        <p:spPr>
          <a:xfrm>
            <a:off x="8677575" y="1571207"/>
            <a:ext cx="1964480" cy="523220"/>
          </a:xfrm>
          <a:prstGeom prst="rect">
            <a:avLst/>
          </a:prstGeom>
          <a:noFill/>
        </p:spPr>
        <p:txBody>
          <a:bodyPr wrap="square" rtlCol="0">
            <a:spAutoFit/>
          </a:bodyPr>
          <a:lstStyle/>
          <a:p>
            <a:pPr algn="ctr"/>
            <a:r>
              <a:rPr lang="en-US" sz="2800" b="1" dirty="0">
                <a:latin typeface="Arial" panose="020B0604020202020204" pitchFamily="34" charset="0"/>
                <a:cs typeface="Arial" panose="020B0604020202020204" pitchFamily="34" charset="0"/>
              </a:rPr>
              <a:t>Oyster</a:t>
            </a:r>
          </a:p>
        </p:txBody>
      </p:sp>
      <p:sp>
        <p:nvSpPr>
          <p:cNvPr id="17" name="TextBox 16">
            <a:extLst>
              <a:ext uri="{FF2B5EF4-FFF2-40B4-BE49-F238E27FC236}">
                <a16:creationId xmlns:a16="http://schemas.microsoft.com/office/drawing/2014/main" id="{8F713770-7627-14C5-C934-1779A563882C}"/>
              </a:ext>
            </a:extLst>
          </p:cNvPr>
          <p:cNvSpPr txBox="1"/>
          <p:nvPr/>
        </p:nvSpPr>
        <p:spPr>
          <a:xfrm>
            <a:off x="5248573" y="4903707"/>
            <a:ext cx="1964480" cy="523220"/>
          </a:xfrm>
          <a:prstGeom prst="rect">
            <a:avLst/>
          </a:prstGeom>
          <a:noFill/>
        </p:spPr>
        <p:txBody>
          <a:bodyPr wrap="square" rtlCol="0">
            <a:spAutoFit/>
          </a:bodyPr>
          <a:lstStyle/>
          <a:p>
            <a:pPr algn="ctr"/>
            <a:r>
              <a:rPr lang="en-US" sz="2800" b="1" dirty="0">
                <a:latin typeface="Arial" panose="020B0604020202020204" pitchFamily="34" charset="0"/>
                <a:cs typeface="Arial" panose="020B0604020202020204" pitchFamily="34" charset="0"/>
              </a:rPr>
              <a:t>Ocean</a:t>
            </a:r>
          </a:p>
        </p:txBody>
      </p:sp>
      <p:sp>
        <p:nvSpPr>
          <p:cNvPr id="18" name="TextBox 17">
            <a:extLst>
              <a:ext uri="{FF2B5EF4-FFF2-40B4-BE49-F238E27FC236}">
                <a16:creationId xmlns:a16="http://schemas.microsoft.com/office/drawing/2014/main" id="{522AFF01-895D-E24D-AC54-867C3B24F008}"/>
              </a:ext>
            </a:extLst>
          </p:cNvPr>
          <p:cNvSpPr txBox="1"/>
          <p:nvPr/>
        </p:nvSpPr>
        <p:spPr>
          <a:xfrm>
            <a:off x="3744824" y="5538768"/>
            <a:ext cx="4971977" cy="954107"/>
          </a:xfrm>
          <a:prstGeom prst="rect">
            <a:avLst/>
          </a:prstGeom>
          <a:noFill/>
        </p:spPr>
        <p:txBody>
          <a:bodyPr wrap="square" rtlCol="0">
            <a:spAutoFit/>
          </a:bodyPr>
          <a:lstStyle/>
          <a:p>
            <a:pPr algn="ctr"/>
            <a:r>
              <a:rPr lang="en-US" sz="2800" dirty="0">
                <a:latin typeface="Arial" panose="020B0604020202020204" pitchFamily="34" charset="0"/>
                <a:cs typeface="Arial" panose="020B0604020202020204" pitchFamily="34" charset="0"/>
              </a:rPr>
              <a:t>Everyone starts here </a:t>
            </a:r>
          </a:p>
          <a:p>
            <a:pPr algn="ctr"/>
            <a:r>
              <a:rPr lang="en-US" sz="2800" dirty="0">
                <a:latin typeface="Arial" panose="020B0604020202020204" pitchFamily="34" charset="0"/>
                <a:cs typeface="Arial" panose="020B0604020202020204" pitchFamily="34" charset="0"/>
              </a:rPr>
              <a:t>as a zoeae! </a:t>
            </a:r>
          </a:p>
        </p:txBody>
      </p:sp>
      <p:cxnSp>
        <p:nvCxnSpPr>
          <p:cNvPr id="22" name="Straight Arrow Connector 21">
            <a:extLst>
              <a:ext uri="{FF2B5EF4-FFF2-40B4-BE49-F238E27FC236}">
                <a16:creationId xmlns:a16="http://schemas.microsoft.com/office/drawing/2014/main" id="{655271A7-A30D-BC85-9801-20C76822951E}"/>
              </a:ext>
            </a:extLst>
          </p:cNvPr>
          <p:cNvCxnSpPr>
            <a:cxnSpLocks/>
          </p:cNvCxnSpPr>
          <p:nvPr/>
        </p:nvCxnSpPr>
        <p:spPr>
          <a:xfrm flipH="1" flipV="1">
            <a:off x="2522031" y="4194428"/>
            <a:ext cx="920550" cy="1225539"/>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D026FE3A-AD3C-4E3B-139E-0C5A65042262}"/>
              </a:ext>
            </a:extLst>
          </p:cNvPr>
          <p:cNvSpPr txBox="1"/>
          <p:nvPr/>
        </p:nvSpPr>
        <p:spPr>
          <a:xfrm>
            <a:off x="1234898" y="2214535"/>
            <a:ext cx="2946264" cy="1384995"/>
          </a:xfrm>
          <a:prstGeom prst="rect">
            <a:avLst/>
          </a:prstGeom>
          <a:noFill/>
        </p:spPr>
        <p:txBody>
          <a:bodyPr wrap="square" rtlCol="0">
            <a:spAutoFit/>
          </a:bodyPr>
          <a:lstStyle/>
          <a:p>
            <a:pPr algn="ctr"/>
            <a:r>
              <a:rPr lang="en-US" sz="2800" dirty="0">
                <a:latin typeface="Arial" panose="020B0604020202020204" pitchFamily="34" charset="0"/>
                <a:cs typeface="Arial" panose="020B0604020202020204" pitchFamily="34" charset="0"/>
              </a:rPr>
              <a:t>Get to eelgrass to become a young crab</a:t>
            </a:r>
          </a:p>
        </p:txBody>
      </p:sp>
    </p:spTree>
    <p:extLst>
      <p:ext uri="{BB962C8B-B14F-4D97-AF65-F5344CB8AC3E}">
        <p14:creationId xmlns:p14="http://schemas.microsoft.com/office/powerpoint/2010/main" val="31096131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8D6480F1-8AA7-B94F-E30D-C5ED3D5E732E}"/>
              </a:ext>
            </a:extLst>
          </p:cNvPr>
          <p:cNvSpPr>
            <a:spLocks noGrp="1"/>
          </p:cNvSpPr>
          <p:nvPr>
            <p:ph type="title"/>
          </p:nvPr>
        </p:nvSpPr>
        <p:spPr/>
        <p:txBody>
          <a:bodyPr>
            <a:normAutofit/>
          </a:bodyPr>
          <a:lstStyle/>
          <a:p>
            <a:pPr algn="ctr"/>
            <a:r>
              <a:rPr lang="en-US" sz="5400" b="1" dirty="0">
                <a:latin typeface="Arial" panose="020B0604020202020204" pitchFamily="34" charset="0"/>
                <a:cs typeface="Arial" panose="020B0604020202020204" pitchFamily="34" charset="0"/>
              </a:rPr>
              <a:t>Activity 2: Blue crab game</a:t>
            </a:r>
          </a:p>
        </p:txBody>
      </p:sp>
      <p:sp>
        <p:nvSpPr>
          <p:cNvPr id="9" name="Rounded Rectangle 8">
            <a:extLst>
              <a:ext uri="{FF2B5EF4-FFF2-40B4-BE49-F238E27FC236}">
                <a16:creationId xmlns:a16="http://schemas.microsoft.com/office/drawing/2014/main" id="{636587F0-05E6-0CDD-6C5E-3A61BBBE6763}"/>
              </a:ext>
            </a:extLst>
          </p:cNvPr>
          <p:cNvSpPr/>
          <p:nvPr/>
        </p:nvSpPr>
        <p:spPr>
          <a:xfrm>
            <a:off x="3578048" y="4903707"/>
            <a:ext cx="5305530" cy="1688123"/>
          </a:xfrm>
          <a:prstGeom prst="round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ounded Rectangle 9">
            <a:extLst>
              <a:ext uri="{FF2B5EF4-FFF2-40B4-BE49-F238E27FC236}">
                <a16:creationId xmlns:a16="http://schemas.microsoft.com/office/drawing/2014/main" id="{E096AE2C-01B3-A08E-F338-0D1E45C000A4}"/>
              </a:ext>
            </a:extLst>
          </p:cNvPr>
          <p:cNvSpPr/>
          <p:nvPr/>
        </p:nvSpPr>
        <p:spPr>
          <a:xfrm>
            <a:off x="1014045" y="1581470"/>
            <a:ext cx="3387970" cy="2419141"/>
          </a:xfrm>
          <a:prstGeom prst="roundRect">
            <a:avLst/>
          </a:prstGeom>
          <a:solidFill>
            <a:schemeClr val="accent6">
              <a:lumMod val="60000"/>
              <a:lumOff val="4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10">
            <a:extLst>
              <a:ext uri="{FF2B5EF4-FFF2-40B4-BE49-F238E27FC236}">
                <a16:creationId xmlns:a16="http://schemas.microsoft.com/office/drawing/2014/main" id="{97F6BC3B-482C-DE29-5B73-846321A09583}"/>
              </a:ext>
            </a:extLst>
          </p:cNvPr>
          <p:cNvSpPr/>
          <p:nvPr/>
        </p:nvSpPr>
        <p:spPr>
          <a:xfrm>
            <a:off x="7965830" y="1581470"/>
            <a:ext cx="3387970" cy="2419141"/>
          </a:xfrm>
          <a:prstGeom prst="roundRect">
            <a:avLst/>
          </a:prstGeom>
          <a:solidFill>
            <a:schemeClr val="bg1">
              <a:lumMod val="65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A7073910-5CAB-9BCE-6A1E-8E472A24F2C6}"/>
              </a:ext>
            </a:extLst>
          </p:cNvPr>
          <p:cNvSpPr txBox="1"/>
          <p:nvPr/>
        </p:nvSpPr>
        <p:spPr>
          <a:xfrm>
            <a:off x="1725790" y="1571207"/>
            <a:ext cx="1964480" cy="523220"/>
          </a:xfrm>
          <a:prstGeom prst="rect">
            <a:avLst/>
          </a:prstGeom>
          <a:noFill/>
        </p:spPr>
        <p:txBody>
          <a:bodyPr wrap="square" rtlCol="0">
            <a:spAutoFit/>
          </a:bodyPr>
          <a:lstStyle/>
          <a:p>
            <a:pPr algn="ctr"/>
            <a:r>
              <a:rPr lang="en-US" sz="2800" b="1" dirty="0">
                <a:latin typeface="Arial" panose="020B0604020202020204" pitchFamily="34" charset="0"/>
                <a:cs typeface="Arial" panose="020B0604020202020204" pitchFamily="34" charset="0"/>
              </a:rPr>
              <a:t>Eelgrass</a:t>
            </a:r>
          </a:p>
        </p:txBody>
      </p:sp>
      <p:sp>
        <p:nvSpPr>
          <p:cNvPr id="16" name="TextBox 15">
            <a:extLst>
              <a:ext uri="{FF2B5EF4-FFF2-40B4-BE49-F238E27FC236}">
                <a16:creationId xmlns:a16="http://schemas.microsoft.com/office/drawing/2014/main" id="{48A08375-67B2-8BE9-DE77-6B3C4C8C6272}"/>
              </a:ext>
            </a:extLst>
          </p:cNvPr>
          <p:cNvSpPr txBox="1"/>
          <p:nvPr/>
        </p:nvSpPr>
        <p:spPr>
          <a:xfrm>
            <a:off x="8677575" y="1571207"/>
            <a:ext cx="1964480" cy="523220"/>
          </a:xfrm>
          <a:prstGeom prst="rect">
            <a:avLst/>
          </a:prstGeom>
          <a:noFill/>
        </p:spPr>
        <p:txBody>
          <a:bodyPr wrap="square" rtlCol="0">
            <a:spAutoFit/>
          </a:bodyPr>
          <a:lstStyle/>
          <a:p>
            <a:pPr algn="ctr"/>
            <a:r>
              <a:rPr lang="en-US" sz="2800" b="1" dirty="0">
                <a:latin typeface="Arial" panose="020B0604020202020204" pitchFamily="34" charset="0"/>
                <a:cs typeface="Arial" panose="020B0604020202020204" pitchFamily="34" charset="0"/>
              </a:rPr>
              <a:t>Oyster</a:t>
            </a:r>
          </a:p>
        </p:txBody>
      </p:sp>
      <p:sp>
        <p:nvSpPr>
          <p:cNvPr id="17" name="TextBox 16">
            <a:extLst>
              <a:ext uri="{FF2B5EF4-FFF2-40B4-BE49-F238E27FC236}">
                <a16:creationId xmlns:a16="http://schemas.microsoft.com/office/drawing/2014/main" id="{8F713770-7627-14C5-C934-1779A563882C}"/>
              </a:ext>
            </a:extLst>
          </p:cNvPr>
          <p:cNvSpPr txBox="1"/>
          <p:nvPr/>
        </p:nvSpPr>
        <p:spPr>
          <a:xfrm>
            <a:off x="5248573" y="4903707"/>
            <a:ext cx="1964480" cy="523220"/>
          </a:xfrm>
          <a:prstGeom prst="rect">
            <a:avLst/>
          </a:prstGeom>
          <a:noFill/>
        </p:spPr>
        <p:txBody>
          <a:bodyPr wrap="square" rtlCol="0">
            <a:spAutoFit/>
          </a:bodyPr>
          <a:lstStyle/>
          <a:p>
            <a:pPr algn="ctr"/>
            <a:r>
              <a:rPr lang="en-US" sz="2800" b="1" dirty="0">
                <a:latin typeface="Arial" panose="020B0604020202020204" pitchFamily="34" charset="0"/>
                <a:cs typeface="Arial" panose="020B0604020202020204" pitchFamily="34" charset="0"/>
              </a:rPr>
              <a:t>Ocean</a:t>
            </a:r>
          </a:p>
        </p:txBody>
      </p:sp>
      <p:sp>
        <p:nvSpPr>
          <p:cNvPr id="18" name="TextBox 17">
            <a:extLst>
              <a:ext uri="{FF2B5EF4-FFF2-40B4-BE49-F238E27FC236}">
                <a16:creationId xmlns:a16="http://schemas.microsoft.com/office/drawing/2014/main" id="{522AFF01-895D-E24D-AC54-867C3B24F008}"/>
              </a:ext>
            </a:extLst>
          </p:cNvPr>
          <p:cNvSpPr txBox="1"/>
          <p:nvPr/>
        </p:nvSpPr>
        <p:spPr>
          <a:xfrm>
            <a:off x="3744824" y="5538768"/>
            <a:ext cx="4971977" cy="954107"/>
          </a:xfrm>
          <a:prstGeom prst="rect">
            <a:avLst/>
          </a:prstGeom>
          <a:noFill/>
        </p:spPr>
        <p:txBody>
          <a:bodyPr wrap="square" rtlCol="0">
            <a:spAutoFit/>
          </a:bodyPr>
          <a:lstStyle/>
          <a:p>
            <a:pPr algn="ctr"/>
            <a:r>
              <a:rPr lang="en-US" sz="2800" dirty="0">
                <a:latin typeface="Arial" panose="020B0604020202020204" pitchFamily="34" charset="0"/>
                <a:cs typeface="Arial" panose="020B0604020202020204" pitchFamily="34" charset="0"/>
              </a:rPr>
              <a:t>Everyone starts here </a:t>
            </a:r>
          </a:p>
          <a:p>
            <a:pPr algn="ctr"/>
            <a:r>
              <a:rPr lang="en-US" sz="2800" dirty="0">
                <a:latin typeface="Arial" panose="020B0604020202020204" pitchFamily="34" charset="0"/>
                <a:cs typeface="Arial" panose="020B0604020202020204" pitchFamily="34" charset="0"/>
              </a:rPr>
              <a:t>as a zoeae! </a:t>
            </a:r>
          </a:p>
        </p:txBody>
      </p:sp>
      <p:cxnSp>
        <p:nvCxnSpPr>
          <p:cNvPr id="22" name="Straight Arrow Connector 21">
            <a:extLst>
              <a:ext uri="{FF2B5EF4-FFF2-40B4-BE49-F238E27FC236}">
                <a16:creationId xmlns:a16="http://schemas.microsoft.com/office/drawing/2014/main" id="{655271A7-A30D-BC85-9801-20C76822951E}"/>
              </a:ext>
            </a:extLst>
          </p:cNvPr>
          <p:cNvCxnSpPr>
            <a:cxnSpLocks/>
          </p:cNvCxnSpPr>
          <p:nvPr/>
        </p:nvCxnSpPr>
        <p:spPr>
          <a:xfrm flipH="1" flipV="1">
            <a:off x="2522031" y="4194428"/>
            <a:ext cx="920550" cy="1225539"/>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 name="Straight Arrow Connector 1">
            <a:extLst>
              <a:ext uri="{FF2B5EF4-FFF2-40B4-BE49-F238E27FC236}">
                <a16:creationId xmlns:a16="http://schemas.microsoft.com/office/drawing/2014/main" id="{10D7F40E-17EF-B445-9705-1AB14F66CBF1}"/>
              </a:ext>
            </a:extLst>
          </p:cNvPr>
          <p:cNvCxnSpPr>
            <a:cxnSpLocks/>
          </p:cNvCxnSpPr>
          <p:nvPr/>
        </p:nvCxnSpPr>
        <p:spPr>
          <a:xfrm>
            <a:off x="5302508" y="2791040"/>
            <a:ext cx="1856608"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97E6406C-D49E-93E4-4BDF-A1AB5298C7BB}"/>
              </a:ext>
            </a:extLst>
          </p:cNvPr>
          <p:cNvSpPr txBox="1"/>
          <p:nvPr/>
        </p:nvSpPr>
        <p:spPr>
          <a:xfrm>
            <a:off x="1234898" y="2214535"/>
            <a:ext cx="2946264" cy="1384995"/>
          </a:xfrm>
          <a:prstGeom prst="rect">
            <a:avLst/>
          </a:prstGeom>
          <a:noFill/>
        </p:spPr>
        <p:txBody>
          <a:bodyPr wrap="square" rtlCol="0">
            <a:spAutoFit/>
          </a:bodyPr>
          <a:lstStyle/>
          <a:p>
            <a:pPr algn="ctr"/>
            <a:r>
              <a:rPr lang="en-US" sz="2800" dirty="0">
                <a:latin typeface="Arial" panose="020B0604020202020204" pitchFamily="34" charset="0"/>
                <a:cs typeface="Arial" panose="020B0604020202020204" pitchFamily="34" charset="0"/>
              </a:rPr>
              <a:t>Get to eelgrass to become a young crab</a:t>
            </a:r>
          </a:p>
        </p:txBody>
      </p:sp>
      <p:sp>
        <p:nvSpPr>
          <p:cNvPr id="12" name="TextBox 11">
            <a:extLst>
              <a:ext uri="{FF2B5EF4-FFF2-40B4-BE49-F238E27FC236}">
                <a16:creationId xmlns:a16="http://schemas.microsoft.com/office/drawing/2014/main" id="{8B95DD7A-8BB7-A4E4-26BF-E705D2B0CA12}"/>
              </a:ext>
            </a:extLst>
          </p:cNvPr>
          <p:cNvSpPr txBox="1"/>
          <p:nvPr/>
        </p:nvSpPr>
        <p:spPr>
          <a:xfrm>
            <a:off x="8186683" y="2204272"/>
            <a:ext cx="2946264" cy="1384995"/>
          </a:xfrm>
          <a:prstGeom prst="rect">
            <a:avLst/>
          </a:prstGeom>
          <a:noFill/>
        </p:spPr>
        <p:txBody>
          <a:bodyPr wrap="square" rtlCol="0">
            <a:spAutoFit/>
          </a:bodyPr>
          <a:lstStyle/>
          <a:p>
            <a:pPr algn="ctr"/>
            <a:r>
              <a:rPr lang="en-US" sz="2800" dirty="0">
                <a:latin typeface="Arial" panose="020B0604020202020204" pitchFamily="34" charset="0"/>
                <a:cs typeface="Arial" panose="020B0604020202020204" pitchFamily="34" charset="0"/>
              </a:rPr>
              <a:t>Get to oyster reef to become an adult crab</a:t>
            </a:r>
          </a:p>
        </p:txBody>
      </p:sp>
    </p:spTree>
    <p:extLst>
      <p:ext uri="{BB962C8B-B14F-4D97-AF65-F5344CB8AC3E}">
        <p14:creationId xmlns:p14="http://schemas.microsoft.com/office/powerpoint/2010/main" val="10980917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8D6480F1-8AA7-B94F-E30D-C5ED3D5E732E}"/>
              </a:ext>
            </a:extLst>
          </p:cNvPr>
          <p:cNvSpPr>
            <a:spLocks noGrp="1"/>
          </p:cNvSpPr>
          <p:nvPr>
            <p:ph type="title"/>
          </p:nvPr>
        </p:nvSpPr>
        <p:spPr/>
        <p:txBody>
          <a:bodyPr>
            <a:normAutofit/>
          </a:bodyPr>
          <a:lstStyle/>
          <a:p>
            <a:pPr algn="ctr"/>
            <a:r>
              <a:rPr lang="en-US" sz="5400" b="1" dirty="0">
                <a:latin typeface="Arial" panose="020B0604020202020204" pitchFamily="34" charset="0"/>
                <a:cs typeface="Arial" panose="020B0604020202020204" pitchFamily="34" charset="0"/>
              </a:rPr>
              <a:t>Activity 2: Blue crab game</a:t>
            </a:r>
          </a:p>
        </p:txBody>
      </p:sp>
      <p:sp>
        <p:nvSpPr>
          <p:cNvPr id="9" name="Rounded Rectangle 8">
            <a:extLst>
              <a:ext uri="{FF2B5EF4-FFF2-40B4-BE49-F238E27FC236}">
                <a16:creationId xmlns:a16="http://schemas.microsoft.com/office/drawing/2014/main" id="{636587F0-05E6-0CDD-6C5E-3A61BBBE6763}"/>
              </a:ext>
            </a:extLst>
          </p:cNvPr>
          <p:cNvSpPr/>
          <p:nvPr/>
        </p:nvSpPr>
        <p:spPr>
          <a:xfrm>
            <a:off x="3578048" y="4903707"/>
            <a:ext cx="5305530" cy="1688123"/>
          </a:xfrm>
          <a:prstGeom prst="round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ounded Rectangle 9">
            <a:extLst>
              <a:ext uri="{FF2B5EF4-FFF2-40B4-BE49-F238E27FC236}">
                <a16:creationId xmlns:a16="http://schemas.microsoft.com/office/drawing/2014/main" id="{E096AE2C-01B3-A08E-F338-0D1E45C000A4}"/>
              </a:ext>
            </a:extLst>
          </p:cNvPr>
          <p:cNvSpPr/>
          <p:nvPr/>
        </p:nvSpPr>
        <p:spPr>
          <a:xfrm>
            <a:off x="1014045" y="1581470"/>
            <a:ext cx="3387970" cy="2419141"/>
          </a:xfrm>
          <a:prstGeom prst="roundRect">
            <a:avLst/>
          </a:prstGeom>
          <a:solidFill>
            <a:schemeClr val="accent6">
              <a:lumMod val="60000"/>
              <a:lumOff val="4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10">
            <a:extLst>
              <a:ext uri="{FF2B5EF4-FFF2-40B4-BE49-F238E27FC236}">
                <a16:creationId xmlns:a16="http://schemas.microsoft.com/office/drawing/2014/main" id="{97F6BC3B-482C-DE29-5B73-846321A09583}"/>
              </a:ext>
            </a:extLst>
          </p:cNvPr>
          <p:cNvSpPr/>
          <p:nvPr/>
        </p:nvSpPr>
        <p:spPr>
          <a:xfrm>
            <a:off x="7965830" y="1581470"/>
            <a:ext cx="3387970" cy="2419141"/>
          </a:xfrm>
          <a:prstGeom prst="roundRect">
            <a:avLst/>
          </a:prstGeom>
          <a:solidFill>
            <a:schemeClr val="bg1">
              <a:lumMod val="65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A7073910-5CAB-9BCE-6A1E-8E472A24F2C6}"/>
              </a:ext>
            </a:extLst>
          </p:cNvPr>
          <p:cNvSpPr txBox="1"/>
          <p:nvPr/>
        </p:nvSpPr>
        <p:spPr>
          <a:xfrm>
            <a:off x="1725790" y="1571207"/>
            <a:ext cx="1964480" cy="523220"/>
          </a:xfrm>
          <a:prstGeom prst="rect">
            <a:avLst/>
          </a:prstGeom>
          <a:noFill/>
        </p:spPr>
        <p:txBody>
          <a:bodyPr wrap="square" rtlCol="0">
            <a:spAutoFit/>
          </a:bodyPr>
          <a:lstStyle/>
          <a:p>
            <a:pPr algn="ctr"/>
            <a:r>
              <a:rPr lang="en-US" sz="2800" b="1" dirty="0">
                <a:latin typeface="Arial" panose="020B0604020202020204" pitchFamily="34" charset="0"/>
                <a:cs typeface="Arial" panose="020B0604020202020204" pitchFamily="34" charset="0"/>
              </a:rPr>
              <a:t>Eelgrass</a:t>
            </a:r>
          </a:p>
        </p:txBody>
      </p:sp>
      <p:sp>
        <p:nvSpPr>
          <p:cNvPr id="16" name="TextBox 15">
            <a:extLst>
              <a:ext uri="{FF2B5EF4-FFF2-40B4-BE49-F238E27FC236}">
                <a16:creationId xmlns:a16="http://schemas.microsoft.com/office/drawing/2014/main" id="{48A08375-67B2-8BE9-DE77-6B3C4C8C6272}"/>
              </a:ext>
            </a:extLst>
          </p:cNvPr>
          <p:cNvSpPr txBox="1"/>
          <p:nvPr/>
        </p:nvSpPr>
        <p:spPr>
          <a:xfrm>
            <a:off x="8677575" y="1571207"/>
            <a:ext cx="1964480" cy="523220"/>
          </a:xfrm>
          <a:prstGeom prst="rect">
            <a:avLst/>
          </a:prstGeom>
          <a:noFill/>
        </p:spPr>
        <p:txBody>
          <a:bodyPr wrap="square" rtlCol="0">
            <a:spAutoFit/>
          </a:bodyPr>
          <a:lstStyle/>
          <a:p>
            <a:pPr algn="ctr"/>
            <a:r>
              <a:rPr lang="en-US" sz="2800" b="1" dirty="0">
                <a:latin typeface="Arial" panose="020B0604020202020204" pitchFamily="34" charset="0"/>
                <a:cs typeface="Arial" panose="020B0604020202020204" pitchFamily="34" charset="0"/>
              </a:rPr>
              <a:t>Oyster</a:t>
            </a:r>
          </a:p>
        </p:txBody>
      </p:sp>
      <p:sp>
        <p:nvSpPr>
          <p:cNvPr id="17" name="TextBox 16">
            <a:extLst>
              <a:ext uri="{FF2B5EF4-FFF2-40B4-BE49-F238E27FC236}">
                <a16:creationId xmlns:a16="http://schemas.microsoft.com/office/drawing/2014/main" id="{8F713770-7627-14C5-C934-1779A563882C}"/>
              </a:ext>
            </a:extLst>
          </p:cNvPr>
          <p:cNvSpPr txBox="1"/>
          <p:nvPr/>
        </p:nvSpPr>
        <p:spPr>
          <a:xfrm>
            <a:off x="5248573" y="4903707"/>
            <a:ext cx="1964480" cy="523220"/>
          </a:xfrm>
          <a:prstGeom prst="rect">
            <a:avLst/>
          </a:prstGeom>
          <a:noFill/>
        </p:spPr>
        <p:txBody>
          <a:bodyPr wrap="square" rtlCol="0">
            <a:spAutoFit/>
          </a:bodyPr>
          <a:lstStyle/>
          <a:p>
            <a:pPr algn="ctr"/>
            <a:r>
              <a:rPr lang="en-US" sz="2800" b="1" dirty="0">
                <a:latin typeface="Arial" panose="020B0604020202020204" pitchFamily="34" charset="0"/>
                <a:cs typeface="Arial" panose="020B0604020202020204" pitchFamily="34" charset="0"/>
              </a:rPr>
              <a:t>Ocean</a:t>
            </a:r>
          </a:p>
        </p:txBody>
      </p:sp>
      <p:sp>
        <p:nvSpPr>
          <p:cNvPr id="18" name="TextBox 17">
            <a:extLst>
              <a:ext uri="{FF2B5EF4-FFF2-40B4-BE49-F238E27FC236}">
                <a16:creationId xmlns:a16="http://schemas.microsoft.com/office/drawing/2014/main" id="{522AFF01-895D-E24D-AC54-867C3B24F008}"/>
              </a:ext>
            </a:extLst>
          </p:cNvPr>
          <p:cNvSpPr txBox="1"/>
          <p:nvPr/>
        </p:nvSpPr>
        <p:spPr>
          <a:xfrm>
            <a:off x="3744824" y="5538768"/>
            <a:ext cx="4971977" cy="954107"/>
          </a:xfrm>
          <a:prstGeom prst="rect">
            <a:avLst/>
          </a:prstGeom>
          <a:noFill/>
        </p:spPr>
        <p:txBody>
          <a:bodyPr wrap="square" rtlCol="0">
            <a:spAutoFit/>
          </a:bodyPr>
          <a:lstStyle/>
          <a:p>
            <a:pPr algn="ctr"/>
            <a:r>
              <a:rPr lang="en-US" sz="2800" dirty="0">
                <a:latin typeface="Arial" panose="020B0604020202020204" pitchFamily="34" charset="0"/>
                <a:cs typeface="Arial" panose="020B0604020202020204" pitchFamily="34" charset="0"/>
              </a:rPr>
              <a:t>Everyone starts here </a:t>
            </a:r>
          </a:p>
          <a:p>
            <a:pPr algn="ctr"/>
            <a:r>
              <a:rPr lang="en-US" sz="2800" dirty="0">
                <a:latin typeface="Arial" panose="020B0604020202020204" pitchFamily="34" charset="0"/>
                <a:cs typeface="Arial" panose="020B0604020202020204" pitchFamily="34" charset="0"/>
              </a:rPr>
              <a:t>as a zoeae! </a:t>
            </a:r>
          </a:p>
        </p:txBody>
      </p:sp>
      <p:cxnSp>
        <p:nvCxnSpPr>
          <p:cNvPr id="22" name="Straight Arrow Connector 21">
            <a:extLst>
              <a:ext uri="{FF2B5EF4-FFF2-40B4-BE49-F238E27FC236}">
                <a16:creationId xmlns:a16="http://schemas.microsoft.com/office/drawing/2014/main" id="{655271A7-A30D-BC85-9801-20C76822951E}"/>
              </a:ext>
            </a:extLst>
          </p:cNvPr>
          <p:cNvCxnSpPr>
            <a:cxnSpLocks/>
          </p:cNvCxnSpPr>
          <p:nvPr/>
        </p:nvCxnSpPr>
        <p:spPr>
          <a:xfrm flipH="1" flipV="1">
            <a:off x="2522031" y="4194428"/>
            <a:ext cx="920550" cy="1225539"/>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 name="Straight Arrow Connector 1">
            <a:extLst>
              <a:ext uri="{FF2B5EF4-FFF2-40B4-BE49-F238E27FC236}">
                <a16:creationId xmlns:a16="http://schemas.microsoft.com/office/drawing/2014/main" id="{10D7F40E-17EF-B445-9705-1AB14F66CBF1}"/>
              </a:ext>
            </a:extLst>
          </p:cNvPr>
          <p:cNvCxnSpPr>
            <a:cxnSpLocks/>
          </p:cNvCxnSpPr>
          <p:nvPr/>
        </p:nvCxnSpPr>
        <p:spPr>
          <a:xfrm>
            <a:off x="5302508" y="2791040"/>
            <a:ext cx="1856608"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97E6406C-D49E-93E4-4BDF-A1AB5298C7BB}"/>
              </a:ext>
            </a:extLst>
          </p:cNvPr>
          <p:cNvSpPr txBox="1"/>
          <p:nvPr/>
        </p:nvSpPr>
        <p:spPr>
          <a:xfrm>
            <a:off x="1234898" y="2214535"/>
            <a:ext cx="2946264" cy="1384995"/>
          </a:xfrm>
          <a:prstGeom prst="rect">
            <a:avLst/>
          </a:prstGeom>
          <a:noFill/>
        </p:spPr>
        <p:txBody>
          <a:bodyPr wrap="square" rtlCol="0">
            <a:spAutoFit/>
          </a:bodyPr>
          <a:lstStyle/>
          <a:p>
            <a:pPr algn="ctr"/>
            <a:r>
              <a:rPr lang="en-US" sz="2800" dirty="0">
                <a:latin typeface="Arial" panose="020B0604020202020204" pitchFamily="34" charset="0"/>
                <a:cs typeface="Arial" panose="020B0604020202020204" pitchFamily="34" charset="0"/>
              </a:rPr>
              <a:t>Get to eelgrass to become a young crab</a:t>
            </a:r>
          </a:p>
        </p:txBody>
      </p:sp>
      <p:sp>
        <p:nvSpPr>
          <p:cNvPr id="12" name="TextBox 11">
            <a:extLst>
              <a:ext uri="{FF2B5EF4-FFF2-40B4-BE49-F238E27FC236}">
                <a16:creationId xmlns:a16="http://schemas.microsoft.com/office/drawing/2014/main" id="{8B95DD7A-8BB7-A4E4-26BF-E705D2B0CA12}"/>
              </a:ext>
            </a:extLst>
          </p:cNvPr>
          <p:cNvSpPr txBox="1"/>
          <p:nvPr/>
        </p:nvSpPr>
        <p:spPr>
          <a:xfrm>
            <a:off x="8186683" y="2204272"/>
            <a:ext cx="2946264" cy="1384995"/>
          </a:xfrm>
          <a:prstGeom prst="rect">
            <a:avLst/>
          </a:prstGeom>
          <a:noFill/>
        </p:spPr>
        <p:txBody>
          <a:bodyPr wrap="square" rtlCol="0">
            <a:spAutoFit/>
          </a:bodyPr>
          <a:lstStyle/>
          <a:p>
            <a:pPr algn="ctr"/>
            <a:r>
              <a:rPr lang="en-US" sz="2800" dirty="0">
                <a:latin typeface="Arial" panose="020B0604020202020204" pitchFamily="34" charset="0"/>
                <a:cs typeface="Arial" panose="020B0604020202020204" pitchFamily="34" charset="0"/>
              </a:rPr>
              <a:t>Get to oyster reef to become an adult crab</a:t>
            </a:r>
          </a:p>
        </p:txBody>
      </p:sp>
      <p:cxnSp>
        <p:nvCxnSpPr>
          <p:cNvPr id="13" name="Straight Arrow Connector 12">
            <a:extLst>
              <a:ext uri="{FF2B5EF4-FFF2-40B4-BE49-F238E27FC236}">
                <a16:creationId xmlns:a16="http://schemas.microsoft.com/office/drawing/2014/main" id="{4A226E67-D1F6-8F03-D544-CBBCDCD78D08}"/>
              </a:ext>
            </a:extLst>
          </p:cNvPr>
          <p:cNvCxnSpPr>
            <a:cxnSpLocks/>
          </p:cNvCxnSpPr>
          <p:nvPr/>
        </p:nvCxnSpPr>
        <p:spPr>
          <a:xfrm flipH="1">
            <a:off x="9019045" y="4137091"/>
            <a:ext cx="920822" cy="1232499"/>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2185D1EF-1967-FC20-321D-3E0C6339465B}"/>
              </a:ext>
            </a:extLst>
          </p:cNvPr>
          <p:cNvCxnSpPr>
            <a:cxnSpLocks/>
          </p:cNvCxnSpPr>
          <p:nvPr/>
        </p:nvCxnSpPr>
        <p:spPr>
          <a:xfrm flipV="1">
            <a:off x="8883578" y="4000611"/>
            <a:ext cx="806714" cy="1164706"/>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26426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8D6480F1-8AA7-B94F-E30D-C5ED3D5E732E}"/>
              </a:ext>
            </a:extLst>
          </p:cNvPr>
          <p:cNvSpPr>
            <a:spLocks noGrp="1"/>
          </p:cNvSpPr>
          <p:nvPr>
            <p:ph type="title"/>
          </p:nvPr>
        </p:nvSpPr>
        <p:spPr/>
        <p:txBody>
          <a:bodyPr>
            <a:normAutofit/>
          </a:bodyPr>
          <a:lstStyle/>
          <a:p>
            <a:pPr algn="ctr"/>
            <a:r>
              <a:rPr lang="en-US" sz="5400" b="1" dirty="0">
                <a:latin typeface="Arial" panose="020B0604020202020204" pitchFamily="34" charset="0"/>
                <a:cs typeface="Arial" panose="020B0604020202020204" pitchFamily="34" charset="0"/>
              </a:rPr>
              <a:t>Activity 2: Blue crab game</a:t>
            </a:r>
          </a:p>
        </p:txBody>
      </p:sp>
      <p:sp>
        <p:nvSpPr>
          <p:cNvPr id="9" name="Rounded Rectangle 8">
            <a:extLst>
              <a:ext uri="{FF2B5EF4-FFF2-40B4-BE49-F238E27FC236}">
                <a16:creationId xmlns:a16="http://schemas.microsoft.com/office/drawing/2014/main" id="{636587F0-05E6-0CDD-6C5E-3A61BBBE6763}"/>
              </a:ext>
            </a:extLst>
          </p:cNvPr>
          <p:cNvSpPr/>
          <p:nvPr/>
        </p:nvSpPr>
        <p:spPr>
          <a:xfrm>
            <a:off x="3578048" y="4903707"/>
            <a:ext cx="5305530" cy="1688123"/>
          </a:xfrm>
          <a:prstGeom prst="round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ounded Rectangle 9">
            <a:extLst>
              <a:ext uri="{FF2B5EF4-FFF2-40B4-BE49-F238E27FC236}">
                <a16:creationId xmlns:a16="http://schemas.microsoft.com/office/drawing/2014/main" id="{E096AE2C-01B3-A08E-F338-0D1E45C000A4}"/>
              </a:ext>
            </a:extLst>
          </p:cNvPr>
          <p:cNvSpPr/>
          <p:nvPr/>
        </p:nvSpPr>
        <p:spPr>
          <a:xfrm>
            <a:off x="1014045" y="1581470"/>
            <a:ext cx="3387970" cy="2419141"/>
          </a:xfrm>
          <a:prstGeom prst="roundRect">
            <a:avLst/>
          </a:prstGeom>
          <a:solidFill>
            <a:schemeClr val="accent6">
              <a:lumMod val="60000"/>
              <a:lumOff val="4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10">
            <a:extLst>
              <a:ext uri="{FF2B5EF4-FFF2-40B4-BE49-F238E27FC236}">
                <a16:creationId xmlns:a16="http://schemas.microsoft.com/office/drawing/2014/main" id="{97F6BC3B-482C-DE29-5B73-846321A09583}"/>
              </a:ext>
            </a:extLst>
          </p:cNvPr>
          <p:cNvSpPr/>
          <p:nvPr/>
        </p:nvSpPr>
        <p:spPr>
          <a:xfrm>
            <a:off x="7965830" y="1581470"/>
            <a:ext cx="3387970" cy="2419141"/>
          </a:xfrm>
          <a:prstGeom prst="roundRect">
            <a:avLst/>
          </a:prstGeom>
          <a:solidFill>
            <a:schemeClr val="bg1">
              <a:lumMod val="65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A7073910-5CAB-9BCE-6A1E-8E472A24F2C6}"/>
              </a:ext>
            </a:extLst>
          </p:cNvPr>
          <p:cNvSpPr txBox="1"/>
          <p:nvPr/>
        </p:nvSpPr>
        <p:spPr>
          <a:xfrm>
            <a:off x="1725790" y="1571207"/>
            <a:ext cx="1964480" cy="523220"/>
          </a:xfrm>
          <a:prstGeom prst="rect">
            <a:avLst/>
          </a:prstGeom>
          <a:noFill/>
        </p:spPr>
        <p:txBody>
          <a:bodyPr wrap="square" rtlCol="0">
            <a:spAutoFit/>
          </a:bodyPr>
          <a:lstStyle/>
          <a:p>
            <a:pPr algn="ctr"/>
            <a:r>
              <a:rPr lang="en-US" sz="2800" b="1" dirty="0">
                <a:latin typeface="Arial" panose="020B0604020202020204" pitchFamily="34" charset="0"/>
                <a:cs typeface="Arial" panose="020B0604020202020204" pitchFamily="34" charset="0"/>
              </a:rPr>
              <a:t>Eelgrass</a:t>
            </a:r>
          </a:p>
        </p:txBody>
      </p:sp>
      <p:sp>
        <p:nvSpPr>
          <p:cNvPr id="16" name="TextBox 15">
            <a:extLst>
              <a:ext uri="{FF2B5EF4-FFF2-40B4-BE49-F238E27FC236}">
                <a16:creationId xmlns:a16="http://schemas.microsoft.com/office/drawing/2014/main" id="{48A08375-67B2-8BE9-DE77-6B3C4C8C6272}"/>
              </a:ext>
            </a:extLst>
          </p:cNvPr>
          <p:cNvSpPr txBox="1"/>
          <p:nvPr/>
        </p:nvSpPr>
        <p:spPr>
          <a:xfrm>
            <a:off x="8677575" y="1571207"/>
            <a:ext cx="1964480" cy="523220"/>
          </a:xfrm>
          <a:prstGeom prst="rect">
            <a:avLst/>
          </a:prstGeom>
          <a:noFill/>
        </p:spPr>
        <p:txBody>
          <a:bodyPr wrap="square" rtlCol="0">
            <a:spAutoFit/>
          </a:bodyPr>
          <a:lstStyle/>
          <a:p>
            <a:pPr algn="ctr"/>
            <a:r>
              <a:rPr lang="en-US" sz="2800" b="1" dirty="0">
                <a:latin typeface="Arial" panose="020B0604020202020204" pitchFamily="34" charset="0"/>
                <a:cs typeface="Arial" panose="020B0604020202020204" pitchFamily="34" charset="0"/>
              </a:rPr>
              <a:t>Oyster</a:t>
            </a:r>
          </a:p>
        </p:txBody>
      </p:sp>
      <p:sp>
        <p:nvSpPr>
          <p:cNvPr id="17" name="TextBox 16">
            <a:extLst>
              <a:ext uri="{FF2B5EF4-FFF2-40B4-BE49-F238E27FC236}">
                <a16:creationId xmlns:a16="http://schemas.microsoft.com/office/drawing/2014/main" id="{8F713770-7627-14C5-C934-1779A563882C}"/>
              </a:ext>
            </a:extLst>
          </p:cNvPr>
          <p:cNvSpPr txBox="1"/>
          <p:nvPr/>
        </p:nvSpPr>
        <p:spPr>
          <a:xfrm>
            <a:off x="5248573" y="4903707"/>
            <a:ext cx="1964480" cy="523220"/>
          </a:xfrm>
          <a:prstGeom prst="rect">
            <a:avLst/>
          </a:prstGeom>
          <a:noFill/>
        </p:spPr>
        <p:txBody>
          <a:bodyPr wrap="square" rtlCol="0">
            <a:spAutoFit/>
          </a:bodyPr>
          <a:lstStyle/>
          <a:p>
            <a:pPr algn="ctr"/>
            <a:r>
              <a:rPr lang="en-US" sz="2800" b="1" dirty="0">
                <a:latin typeface="Arial" panose="020B0604020202020204" pitchFamily="34" charset="0"/>
                <a:cs typeface="Arial" panose="020B0604020202020204" pitchFamily="34" charset="0"/>
              </a:rPr>
              <a:t>Ocean</a:t>
            </a:r>
          </a:p>
        </p:txBody>
      </p:sp>
      <p:sp>
        <p:nvSpPr>
          <p:cNvPr id="18" name="TextBox 17">
            <a:extLst>
              <a:ext uri="{FF2B5EF4-FFF2-40B4-BE49-F238E27FC236}">
                <a16:creationId xmlns:a16="http://schemas.microsoft.com/office/drawing/2014/main" id="{522AFF01-895D-E24D-AC54-867C3B24F008}"/>
              </a:ext>
            </a:extLst>
          </p:cNvPr>
          <p:cNvSpPr txBox="1"/>
          <p:nvPr/>
        </p:nvSpPr>
        <p:spPr>
          <a:xfrm>
            <a:off x="3744824" y="5538768"/>
            <a:ext cx="4971977" cy="954107"/>
          </a:xfrm>
          <a:prstGeom prst="rect">
            <a:avLst/>
          </a:prstGeom>
          <a:noFill/>
        </p:spPr>
        <p:txBody>
          <a:bodyPr wrap="square" rtlCol="0">
            <a:spAutoFit/>
          </a:bodyPr>
          <a:lstStyle/>
          <a:p>
            <a:pPr algn="ctr"/>
            <a:r>
              <a:rPr lang="en-US" sz="2800" dirty="0">
                <a:latin typeface="Arial" panose="020B0604020202020204" pitchFamily="34" charset="0"/>
                <a:cs typeface="Arial" panose="020B0604020202020204" pitchFamily="34" charset="0"/>
              </a:rPr>
              <a:t>Everyone starts here </a:t>
            </a:r>
          </a:p>
          <a:p>
            <a:pPr algn="ctr"/>
            <a:r>
              <a:rPr lang="en-US" sz="2800" dirty="0">
                <a:latin typeface="Arial" panose="020B0604020202020204" pitchFamily="34" charset="0"/>
                <a:cs typeface="Arial" panose="020B0604020202020204" pitchFamily="34" charset="0"/>
              </a:rPr>
              <a:t>as a zoeae! </a:t>
            </a:r>
          </a:p>
        </p:txBody>
      </p:sp>
      <p:cxnSp>
        <p:nvCxnSpPr>
          <p:cNvPr id="22" name="Straight Arrow Connector 21">
            <a:extLst>
              <a:ext uri="{FF2B5EF4-FFF2-40B4-BE49-F238E27FC236}">
                <a16:creationId xmlns:a16="http://schemas.microsoft.com/office/drawing/2014/main" id="{655271A7-A30D-BC85-9801-20C76822951E}"/>
              </a:ext>
            </a:extLst>
          </p:cNvPr>
          <p:cNvCxnSpPr>
            <a:cxnSpLocks/>
          </p:cNvCxnSpPr>
          <p:nvPr/>
        </p:nvCxnSpPr>
        <p:spPr>
          <a:xfrm flipH="1" flipV="1">
            <a:off x="2522031" y="4194428"/>
            <a:ext cx="920550" cy="1225539"/>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 name="Straight Arrow Connector 1">
            <a:extLst>
              <a:ext uri="{FF2B5EF4-FFF2-40B4-BE49-F238E27FC236}">
                <a16:creationId xmlns:a16="http://schemas.microsoft.com/office/drawing/2014/main" id="{10D7F40E-17EF-B445-9705-1AB14F66CBF1}"/>
              </a:ext>
            </a:extLst>
          </p:cNvPr>
          <p:cNvCxnSpPr>
            <a:cxnSpLocks/>
          </p:cNvCxnSpPr>
          <p:nvPr/>
        </p:nvCxnSpPr>
        <p:spPr>
          <a:xfrm>
            <a:off x="5302508" y="2791040"/>
            <a:ext cx="1856608"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97E6406C-D49E-93E4-4BDF-A1AB5298C7BB}"/>
              </a:ext>
            </a:extLst>
          </p:cNvPr>
          <p:cNvSpPr txBox="1"/>
          <p:nvPr/>
        </p:nvSpPr>
        <p:spPr>
          <a:xfrm>
            <a:off x="1234898" y="2214535"/>
            <a:ext cx="2946264" cy="1384995"/>
          </a:xfrm>
          <a:prstGeom prst="rect">
            <a:avLst/>
          </a:prstGeom>
          <a:noFill/>
        </p:spPr>
        <p:txBody>
          <a:bodyPr wrap="square" rtlCol="0">
            <a:spAutoFit/>
          </a:bodyPr>
          <a:lstStyle/>
          <a:p>
            <a:pPr algn="ctr"/>
            <a:r>
              <a:rPr lang="en-US" sz="2800" dirty="0">
                <a:latin typeface="Arial" panose="020B0604020202020204" pitchFamily="34" charset="0"/>
                <a:cs typeface="Arial" panose="020B0604020202020204" pitchFamily="34" charset="0"/>
              </a:rPr>
              <a:t>Get to eelgrass to become a young crab</a:t>
            </a:r>
          </a:p>
        </p:txBody>
      </p:sp>
      <p:sp>
        <p:nvSpPr>
          <p:cNvPr id="12" name="TextBox 11">
            <a:extLst>
              <a:ext uri="{FF2B5EF4-FFF2-40B4-BE49-F238E27FC236}">
                <a16:creationId xmlns:a16="http://schemas.microsoft.com/office/drawing/2014/main" id="{8B95DD7A-8BB7-A4E4-26BF-E705D2B0CA12}"/>
              </a:ext>
            </a:extLst>
          </p:cNvPr>
          <p:cNvSpPr txBox="1"/>
          <p:nvPr/>
        </p:nvSpPr>
        <p:spPr>
          <a:xfrm>
            <a:off x="8186683" y="2204272"/>
            <a:ext cx="2946264" cy="1384995"/>
          </a:xfrm>
          <a:prstGeom prst="rect">
            <a:avLst/>
          </a:prstGeom>
          <a:noFill/>
        </p:spPr>
        <p:txBody>
          <a:bodyPr wrap="square" rtlCol="0">
            <a:spAutoFit/>
          </a:bodyPr>
          <a:lstStyle/>
          <a:p>
            <a:pPr algn="ctr"/>
            <a:r>
              <a:rPr lang="en-US" sz="2800" dirty="0">
                <a:latin typeface="Arial" panose="020B0604020202020204" pitchFamily="34" charset="0"/>
                <a:cs typeface="Arial" panose="020B0604020202020204" pitchFamily="34" charset="0"/>
              </a:rPr>
              <a:t>Get to oyster reef to become an adult crab</a:t>
            </a:r>
          </a:p>
        </p:txBody>
      </p:sp>
      <p:cxnSp>
        <p:nvCxnSpPr>
          <p:cNvPr id="13" name="Straight Arrow Connector 12">
            <a:extLst>
              <a:ext uri="{FF2B5EF4-FFF2-40B4-BE49-F238E27FC236}">
                <a16:creationId xmlns:a16="http://schemas.microsoft.com/office/drawing/2014/main" id="{4A226E67-D1F6-8F03-D544-CBBCDCD78D08}"/>
              </a:ext>
            </a:extLst>
          </p:cNvPr>
          <p:cNvCxnSpPr>
            <a:cxnSpLocks/>
          </p:cNvCxnSpPr>
          <p:nvPr/>
        </p:nvCxnSpPr>
        <p:spPr>
          <a:xfrm flipH="1">
            <a:off x="9019045" y="4137091"/>
            <a:ext cx="920822" cy="1232499"/>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2185D1EF-1967-FC20-321D-3E0C6339465B}"/>
              </a:ext>
            </a:extLst>
          </p:cNvPr>
          <p:cNvCxnSpPr>
            <a:cxnSpLocks/>
          </p:cNvCxnSpPr>
          <p:nvPr/>
        </p:nvCxnSpPr>
        <p:spPr>
          <a:xfrm flipV="1">
            <a:off x="8883578" y="4000611"/>
            <a:ext cx="806714" cy="1164706"/>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 name="Oval 2">
            <a:extLst>
              <a:ext uri="{FF2B5EF4-FFF2-40B4-BE49-F238E27FC236}">
                <a16:creationId xmlns:a16="http://schemas.microsoft.com/office/drawing/2014/main" id="{9EC6910C-A6BF-8E04-2D42-93AC018A5AA7}"/>
              </a:ext>
            </a:extLst>
          </p:cNvPr>
          <p:cNvSpPr/>
          <p:nvPr/>
        </p:nvSpPr>
        <p:spPr>
          <a:xfrm>
            <a:off x="4397162" y="3952110"/>
            <a:ext cx="643095" cy="638070"/>
          </a:xfrm>
          <a:prstGeom prst="ellipse">
            <a:avLst/>
          </a:prstGeom>
          <a:solidFill>
            <a:schemeClr val="accent4">
              <a:lumMod val="60000"/>
              <a:lumOff val="4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id="{78A3240E-4593-F353-A1D5-4D268920902A}"/>
              </a:ext>
            </a:extLst>
          </p:cNvPr>
          <p:cNvSpPr txBox="1"/>
          <p:nvPr/>
        </p:nvSpPr>
        <p:spPr>
          <a:xfrm>
            <a:off x="4928354" y="4066960"/>
            <a:ext cx="2946264" cy="523220"/>
          </a:xfrm>
          <a:prstGeom prst="rect">
            <a:avLst/>
          </a:prstGeom>
          <a:noFill/>
        </p:spPr>
        <p:txBody>
          <a:bodyPr wrap="square" rtlCol="0">
            <a:spAutoFit/>
          </a:bodyPr>
          <a:lstStyle/>
          <a:p>
            <a:pPr algn="ctr"/>
            <a:r>
              <a:rPr lang="en-US" sz="2800" dirty="0">
                <a:latin typeface="Arial" panose="020B0604020202020204" pitchFamily="34" charset="0"/>
                <a:cs typeface="Arial" panose="020B0604020202020204" pitchFamily="34" charset="0"/>
              </a:rPr>
              <a:t>Don’t get eaten!</a:t>
            </a:r>
          </a:p>
        </p:txBody>
      </p:sp>
    </p:spTree>
    <p:extLst>
      <p:ext uri="{BB962C8B-B14F-4D97-AF65-F5344CB8AC3E}">
        <p14:creationId xmlns:p14="http://schemas.microsoft.com/office/powerpoint/2010/main" val="22409427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8D6480F1-8AA7-B94F-E30D-C5ED3D5E732E}"/>
              </a:ext>
            </a:extLst>
          </p:cNvPr>
          <p:cNvSpPr>
            <a:spLocks noGrp="1"/>
          </p:cNvSpPr>
          <p:nvPr>
            <p:ph type="title"/>
          </p:nvPr>
        </p:nvSpPr>
        <p:spPr/>
        <p:txBody>
          <a:bodyPr>
            <a:normAutofit/>
          </a:bodyPr>
          <a:lstStyle/>
          <a:p>
            <a:pPr algn="ctr"/>
            <a:r>
              <a:rPr lang="en-US" sz="5400" b="1" dirty="0">
                <a:latin typeface="Arial" panose="020B0604020202020204" pitchFamily="34" charset="0"/>
                <a:cs typeface="Arial" panose="020B0604020202020204" pitchFamily="34" charset="0"/>
              </a:rPr>
              <a:t>Activity 2: Discussion</a:t>
            </a:r>
          </a:p>
        </p:txBody>
      </p:sp>
      <p:sp>
        <p:nvSpPr>
          <p:cNvPr id="5" name="Content Placeholder 2">
            <a:extLst>
              <a:ext uri="{FF2B5EF4-FFF2-40B4-BE49-F238E27FC236}">
                <a16:creationId xmlns:a16="http://schemas.microsoft.com/office/drawing/2014/main" id="{294558E6-76D5-8D16-7C3B-65668E836B92}"/>
              </a:ext>
            </a:extLst>
          </p:cNvPr>
          <p:cNvSpPr>
            <a:spLocks noGrp="1"/>
          </p:cNvSpPr>
          <p:nvPr>
            <p:ph idx="1"/>
          </p:nvPr>
        </p:nvSpPr>
        <p:spPr>
          <a:xfrm>
            <a:off x="838200" y="2141537"/>
            <a:ext cx="10872438" cy="4351338"/>
          </a:xfrm>
        </p:spPr>
        <p:txBody>
          <a:bodyPr>
            <a:normAutofit/>
          </a:bodyPr>
          <a:lstStyle/>
          <a:p>
            <a:r>
              <a:rPr lang="en-US" sz="3200" dirty="0">
                <a:latin typeface="Arial" panose="020B0604020202020204" pitchFamily="34" charset="0"/>
                <a:cs typeface="Arial" panose="020B0604020202020204" pitchFamily="34" charset="0"/>
              </a:rPr>
              <a:t>What do we need for healthy </a:t>
            </a:r>
            <a:r>
              <a:rPr lang="en-US" sz="3200" dirty="0">
                <a:solidFill>
                  <a:schemeClr val="accent5">
                    <a:lumMod val="50000"/>
                  </a:schemeClr>
                </a:solidFill>
                <a:latin typeface="Arial" panose="020B0604020202020204" pitchFamily="34" charset="0"/>
                <a:cs typeface="Arial" panose="020B0604020202020204" pitchFamily="34" charset="0"/>
              </a:rPr>
              <a:t>blue crab </a:t>
            </a:r>
            <a:r>
              <a:rPr lang="en-US" sz="3200" dirty="0">
                <a:latin typeface="Arial" panose="020B0604020202020204" pitchFamily="34" charset="0"/>
                <a:cs typeface="Arial" panose="020B0604020202020204" pitchFamily="34" charset="0"/>
              </a:rPr>
              <a:t>populations?</a:t>
            </a:r>
          </a:p>
          <a:p>
            <a:endParaRPr lang="en-US" sz="3200" dirty="0">
              <a:latin typeface="Arial" panose="020B0604020202020204" pitchFamily="34" charset="0"/>
              <a:cs typeface="Arial" panose="020B0604020202020204" pitchFamily="34" charset="0"/>
            </a:endParaRPr>
          </a:p>
          <a:p>
            <a:r>
              <a:rPr lang="en-US" sz="3200" dirty="0">
                <a:latin typeface="Arial" panose="020B0604020202020204" pitchFamily="34" charset="0"/>
                <a:cs typeface="Arial" panose="020B0604020202020204" pitchFamily="34" charset="0"/>
              </a:rPr>
              <a:t>How do </a:t>
            </a:r>
            <a:r>
              <a:rPr lang="en-US" sz="3200" dirty="0">
                <a:solidFill>
                  <a:schemeClr val="accent6">
                    <a:lumMod val="50000"/>
                  </a:schemeClr>
                </a:solidFill>
                <a:latin typeface="Arial" panose="020B0604020202020204" pitchFamily="34" charset="0"/>
                <a:cs typeface="Arial" panose="020B0604020202020204" pitchFamily="34" charset="0"/>
              </a:rPr>
              <a:t>eelgrass populations </a:t>
            </a:r>
            <a:r>
              <a:rPr lang="en-US" sz="3200" dirty="0">
                <a:latin typeface="Arial" panose="020B0604020202020204" pitchFamily="34" charset="0"/>
                <a:cs typeface="Arial" panose="020B0604020202020204" pitchFamily="34" charset="0"/>
              </a:rPr>
              <a:t>interact with </a:t>
            </a:r>
            <a:r>
              <a:rPr lang="en-US" sz="3200" dirty="0">
                <a:solidFill>
                  <a:schemeClr val="accent5">
                    <a:lumMod val="50000"/>
                  </a:schemeClr>
                </a:solidFill>
                <a:latin typeface="Arial" panose="020B0604020202020204" pitchFamily="34" charset="0"/>
                <a:cs typeface="Arial" panose="020B0604020202020204" pitchFamily="34" charset="0"/>
              </a:rPr>
              <a:t>blue crabs</a:t>
            </a:r>
            <a:r>
              <a:rPr lang="en-US" sz="3200" dirty="0">
                <a:latin typeface="Arial" panose="020B0604020202020204" pitchFamily="34" charset="0"/>
                <a:cs typeface="Arial" panose="020B0604020202020204" pitchFamily="34" charset="0"/>
              </a:rPr>
              <a:t>?</a:t>
            </a:r>
          </a:p>
          <a:p>
            <a:endParaRPr lang="en-US" sz="3200" dirty="0">
              <a:latin typeface="Arial" panose="020B0604020202020204" pitchFamily="34" charset="0"/>
              <a:cs typeface="Arial" panose="020B0604020202020204" pitchFamily="34" charset="0"/>
            </a:endParaRPr>
          </a:p>
          <a:p>
            <a:r>
              <a:rPr lang="en-US" sz="3200" dirty="0">
                <a:latin typeface="Arial" panose="020B0604020202020204" pitchFamily="34" charset="0"/>
                <a:cs typeface="Arial" panose="020B0604020202020204" pitchFamily="34" charset="0"/>
              </a:rPr>
              <a:t>How do </a:t>
            </a:r>
            <a:r>
              <a:rPr lang="en-US" sz="3200" dirty="0">
                <a:solidFill>
                  <a:schemeClr val="tx1">
                    <a:lumMod val="50000"/>
                    <a:lumOff val="50000"/>
                  </a:schemeClr>
                </a:solidFill>
                <a:latin typeface="Arial" panose="020B0604020202020204" pitchFamily="34" charset="0"/>
                <a:cs typeface="Arial" panose="020B0604020202020204" pitchFamily="34" charset="0"/>
              </a:rPr>
              <a:t>oyster populations </a:t>
            </a:r>
            <a:r>
              <a:rPr lang="en-US" sz="3200" dirty="0">
                <a:latin typeface="Arial" panose="020B0604020202020204" pitchFamily="34" charset="0"/>
                <a:cs typeface="Arial" panose="020B0604020202020204" pitchFamily="34" charset="0"/>
              </a:rPr>
              <a:t>interact with </a:t>
            </a:r>
            <a:r>
              <a:rPr lang="en-US" sz="3200" dirty="0">
                <a:solidFill>
                  <a:schemeClr val="accent5">
                    <a:lumMod val="50000"/>
                  </a:schemeClr>
                </a:solidFill>
                <a:latin typeface="Arial" panose="020B0604020202020204" pitchFamily="34" charset="0"/>
                <a:cs typeface="Arial" panose="020B0604020202020204" pitchFamily="34" charset="0"/>
              </a:rPr>
              <a:t>blue crabs</a:t>
            </a:r>
            <a:r>
              <a:rPr lang="en-US" sz="3200" dirty="0">
                <a:latin typeface="Arial" panose="020B0604020202020204" pitchFamily="34" charset="0"/>
                <a:cs typeface="Arial" panose="020B0604020202020204" pitchFamily="34" charset="0"/>
              </a:rPr>
              <a:t>?</a:t>
            </a:r>
          </a:p>
          <a:p>
            <a:pPr marL="0" indent="0">
              <a:buNone/>
            </a:pPr>
            <a:endParaRPr lang="en-US" sz="3200" dirty="0">
              <a:latin typeface="Arial" panose="020B0604020202020204" pitchFamily="34" charset="0"/>
              <a:cs typeface="Arial" panose="020B0604020202020204" pitchFamily="34" charset="0"/>
            </a:endParaRPr>
          </a:p>
          <a:p>
            <a:endParaRPr lang="en-US"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6185571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407</TotalTime>
  <Words>2878</Words>
  <Application>Microsoft Macintosh PowerPoint</Application>
  <PresentationFormat>Widescreen</PresentationFormat>
  <Paragraphs>447</Paragraphs>
  <Slides>31</Slides>
  <Notes>31</Notes>
  <HiddenSlides>1</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31</vt:i4>
      </vt:variant>
    </vt:vector>
  </HeadingPairs>
  <TitlesOfParts>
    <vt:vector size="40" baseType="lpstr">
      <vt:lpstr>Arial</vt:lpstr>
      <vt:lpstr>Calibri</vt:lpstr>
      <vt:lpstr>Calibri Light</vt:lpstr>
      <vt:lpstr>Courier New</vt:lpstr>
      <vt:lpstr>Open Sans</vt:lpstr>
      <vt:lpstr>Proxima Nova</vt:lpstr>
      <vt:lpstr>Symbol</vt:lpstr>
      <vt:lpstr>Times New Roman</vt:lpstr>
      <vt:lpstr>Office Theme</vt:lpstr>
      <vt:lpstr>Chesapeake Bay Life Cycles</vt:lpstr>
      <vt:lpstr>Meet the Scientist! </vt:lpstr>
      <vt:lpstr>Chesapeake Bay</vt:lpstr>
      <vt:lpstr>What plants and animals live in the Chesapeake Bay? </vt:lpstr>
      <vt:lpstr>What plants and animals live in the Chesapeake Bay? </vt:lpstr>
      <vt:lpstr>What plants and animals live in the Chesapeake Bay? </vt:lpstr>
      <vt:lpstr>Eelgrass</vt:lpstr>
      <vt:lpstr>Oyster</vt:lpstr>
      <vt:lpstr>Blue Crab</vt:lpstr>
      <vt:lpstr>Blue Crab</vt:lpstr>
      <vt:lpstr>Activity 1: Life cycles</vt:lpstr>
      <vt:lpstr>Activity 1: Discussion</vt:lpstr>
      <vt:lpstr>Activity 1: Discussion</vt:lpstr>
      <vt:lpstr>Instructor Reference</vt:lpstr>
      <vt:lpstr>Blue Crab</vt:lpstr>
      <vt:lpstr>PowerPoint Presentation</vt:lpstr>
      <vt:lpstr>Blue Crab Life Cycle</vt:lpstr>
      <vt:lpstr>Blue Crab Life Cycle</vt:lpstr>
      <vt:lpstr>Blue Crab Life Cycle</vt:lpstr>
      <vt:lpstr>Blue Crab Life Cycle</vt:lpstr>
      <vt:lpstr>PowerPoint Presentation</vt:lpstr>
      <vt:lpstr>PowerPoint Presentation</vt:lpstr>
      <vt:lpstr>PowerPoint Presentation</vt:lpstr>
      <vt:lpstr>PowerPoint Presentation</vt:lpstr>
      <vt:lpstr>Activity 2: Blue crab game</vt:lpstr>
      <vt:lpstr>Activity 2: Blue crab game</vt:lpstr>
      <vt:lpstr>Activity 2: Blue crab game</vt:lpstr>
      <vt:lpstr>Activity 2: Blue crab game</vt:lpstr>
      <vt:lpstr>Activity 2: Blue crab game</vt:lpstr>
      <vt:lpstr>Activity 2: Blue crab game</vt:lpstr>
      <vt:lpstr>Activity 2: Discussion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Microsoft Office User</cp:lastModifiedBy>
  <cp:revision>89</cp:revision>
  <dcterms:created xsi:type="dcterms:W3CDTF">2023-12-06T15:04:50Z</dcterms:created>
  <dcterms:modified xsi:type="dcterms:W3CDTF">2023-12-07T00:04:04Z</dcterms:modified>
</cp:coreProperties>
</file>