
<file path=[Content_Types].xml><?xml version="1.0" encoding="utf-8"?>
<Types xmlns="http://schemas.openxmlformats.org/package/2006/content-types">
  <Default Extension="gif" ContentType="image/gif"/>
  <Default Extension="HEIC" ContentType="image/heic"/>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56" r:id="rId2"/>
    <p:sldId id="330" r:id="rId3"/>
    <p:sldId id="331" r:id="rId4"/>
    <p:sldId id="257" r:id="rId5"/>
    <p:sldId id="332" r:id="rId6"/>
    <p:sldId id="258" r:id="rId7"/>
    <p:sldId id="264" r:id="rId8"/>
    <p:sldId id="265" r:id="rId9"/>
    <p:sldId id="315" r:id="rId10"/>
    <p:sldId id="321" r:id="rId11"/>
    <p:sldId id="311" r:id="rId12"/>
    <p:sldId id="312" r:id="rId13"/>
    <p:sldId id="313" r:id="rId14"/>
    <p:sldId id="314" r:id="rId15"/>
    <p:sldId id="316" r:id="rId16"/>
    <p:sldId id="318" r:id="rId17"/>
    <p:sldId id="317" r:id="rId18"/>
    <p:sldId id="319" r:id="rId19"/>
    <p:sldId id="320" r:id="rId20"/>
    <p:sldId id="322" r:id="rId21"/>
    <p:sldId id="325" r:id="rId22"/>
    <p:sldId id="327" r:id="rId23"/>
    <p:sldId id="328" r:id="rId24"/>
    <p:sldId id="329" r:id="rId25"/>
    <p:sldId id="324" r:id="rId26"/>
    <p:sldId id="333" r:id="rId27"/>
    <p:sldId id="335" r:id="rId28"/>
    <p:sldId id="336" r:id="rId29"/>
    <p:sldId id="337" r:id="rId30"/>
    <p:sldId id="338" r:id="rId31"/>
    <p:sldId id="339" r:id="rId32"/>
    <p:sldId id="340" r:id="rId33"/>
    <p:sldId id="341" r:id="rId34"/>
    <p:sldId id="342" r:id="rId35"/>
    <p:sldId id="323" r:id="rId36"/>
    <p:sldId id="343" r:id="rId37"/>
    <p:sldId id="344" r:id="rId38"/>
    <p:sldId id="326" r:id="rId39"/>
    <p:sldId id="345"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DE7"/>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86" autoAdjust="0"/>
    <p:restoredTop sz="75278" autoAdjust="0"/>
  </p:normalViewPr>
  <p:slideViewPr>
    <p:cSldViewPr snapToGrid="0">
      <p:cViewPr varScale="1">
        <p:scale>
          <a:sx n="41" d="100"/>
          <a:sy n="41" d="100"/>
        </p:scale>
        <p:origin x="84" y="8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6BD5BC-A0E4-4A12-A1B5-D85AF527B65F}" type="datetimeFigureOut">
              <a:rPr lang="en-US" smtClean="0"/>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04F3DE-2F0F-4386-9F4D-5AC2B6CE5147}" type="slidenum">
              <a:rPr lang="en-US" smtClean="0"/>
              <a:t>‹#›</a:t>
            </a:fld>
            <a:endParaRPr lang="en-US"/>
          </a:p>
        </p:txBody>
      </p:sp>
    </p:spTree>
    <p:extLst>
      <p:ext uri="{BB962C8B-B14F-4D97-AF65-F5344CB8AC3E}">
        <p14:creationId xmlns:p14="http://schemas.microsoft.com/office/powerpoint/2010/main" val="3590042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04F3DE-2F0F-4386-9F4D-5AC2B6CE5147}" type="slidenum">
              <a:rPr lang="en-US" smtClean="0"/>
              <a:t>2</a:t>
            </a:fld>
            <a:endParaRPr lang="en-US"/>
          </a:p>
        </p:txBody>
      </p:sp>
    </p:spTree>
    <p:extLst>
      <p:ext uri="{BB962C8B-B14F-4D97-AF65-F5344CB8AC3E}">
        <p14:creationId xmlns:p14="http://schemas.microsoft.com/office/powerpoint/2010/main" val="1356522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Arctic food web, image credit: </a:t>
            </a:r>
            <a:r>
              <a:rPr lang="en-US" dirty="0" err="1"/>
              <a:t>Darnis</a:t>
            </a:r>
            <a:r>
              <a:rPr lang="en-US" dirty="0"/>
              <a:t> et al. (2012)</a:t>
            </a:r>
          </a:p>
        </p:txBody>
      </p:sp>
      <p:sp>
        <p:nvSpPr>
          <p:cNvPr id="4" name="Slide Number Placeholder 3"/>
          <p:cNvSpPr>
            <a:spLocks noGrp="1"/>
          </p:cNvSpPr>
          <p:nvPr>
            <p:ph type="sldNum" sz="quarter" idx="5"/>
          </p:nvPr>
        </p:nvSpPr>
        <p:spPr/>
        <p:txBody>
          <a:bodyPr/>
          <a:lstStyle/>
          <a:p>
            <a:fld id="{4B04F3DE-2F0F-4386-9F4D-5AC2B6CE5147}" type="slidenum">
              <a:rPr lang="en-US" smtClean="0"/>
              <a:t>3</a:t>
            </a:fld>
            <a:endParaRPr lang="en-US"/>
          </a:p>
        </p:txBody>
      </p:sp>
    </p:spTree>
    <p:extLst>
      <p:ext uri="{BB962C8B-B14F-4D97-AF65-F5344CB8AC3E}">
        <p14:creationId xmlns:p14="http://schemas.microsoft.com/office/powerpoint/2010/main" val="1699313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if they can think of other examples of each category</a:t>
            </a:r>
          </a:p>
          <a:p>
            <a:endParaRPr lang="en-US" dirty="0"/>
          </a:p>
          <a:p>
            <a:r>
              <a:rPr lang="en-US" dirty="0"/>
              <a:t>Earthworm – Sara </a:t>
            </a:r>
            <a:r>
              <a:rPr lang="en-US" dirty="0" err="1"/>
              <a:t>Klips</a:t>
            </a:r>
            <a:r>
              <a:rPr lang="en-US" dirty="0"/>
              <a:t>, Integration and Application Network, UMCES, </a:t>
            </a:r>
            <a:r>
              <a:rPr lang="en-US" dirty="0" err="1"/>
              <a:t>Sharealike</a:t>
            </a:r>
            <a:endParaRPr lang="en-US" dirty="0"/>
          </a:p>
        </p:txBody>
      </p:sp>
      <p:sp>
        <p:nvSpPr>
          <p:cNvPr id="4" name="Slide Number Placeholder 3"/>
          <p:cNvSpPr>
            <a:spLocks noGrp="1"/>
          </p:cNvSpPr>
          <p:nvPr>
            <p:ph type="sldNum" sz="quarter" idx="5"/>
          </p:nvPr>
        </p:nvSpPr>
        <p:spPr/>
        <p:txBody>
          <a:bodyPr/>
          <a:lstStyle/>
          <a:p>
            <a:fld id="{4B04F3DE-2F0F-4386-9F4D-5AC2B6CE5147}" type="slidenum">
              <a:rPr lang="en-US" smtClean="0"/>
              <a:t>4</a:t>
            </a:fld>
            <a:endParaRPr lang="en-US"/>
          </a:p>
        </p:txBody>
      </p:sp>
    </p:spTree>
    <p:extLst>
      <p:ext uri="{BB962C8B-B14F-4D97-AF65-F5344CB8AC3E}">
        <p14:creationId xmlns:p14="http://schemas.microsoft.com/office/powerpoint/2010/main" val="2723519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Grass – Sidney Anderson, Integration and Application Network, UMCES - </a:t>
            </a:r>
            <a:r>
              <a:rPr lang="en-US" dirty="0" err="1"/>
              <a:t>Sharealike</a:t>
            </a:r>
            <a:endParaRPr lang="en-US" dirty="0"/>
          </a:p>
          <a:p>
            <a:r>
              <a:rPr lang="en-US" dirty="0"/>
              <a:t>Rabbit – Tracey Saxby, Integration and Application Network, UMCES – </a:t>
            </a:r>
            <a:r>
              <a:rPr lang="en-US" dirty="0" err="1"/>
              <a:t>Sharealike</a:t>
            </a:r>
            <a:endParaRPr lang="en-US" dirty="0"/>
          </a:p>
          <a:p>
            <a:r>
              <a:rPr lang="en-US" dirty="0"/>
              <a:t>Fox – Kim Kraeer, Lucy Van Essen-Fishman. Integration and Application Network , UMCES  - </a:t>
            </a:r>
            <a:r>
              <a:rPr lang="en-US" dirty="0" err="1"/>
              <a:t>Sharealike</a:t>
            </a:r>
            <a:endParaRPr lang="en-US" dirty="0"/>
          </a:p>
          <a:p>
            <a:r>
              <a:rPr lang="en-US" dirty="0"/>
              <a:t>Sun – Jane Thomas, Integration and Application Network, UMCEs, </a:t>
            </a:r>
            <a:r>
              <a:rPr lang="en-US" dirty="0" err="1"/>
              <a:t>Sharealike</a:t>
            </a:r>
            <a:endParaRPr lang="en-US" dirty="0"/>
          </a:p>
          <a:p>
            <a:endParaRPr lang="en-US" dirty="0"/>
          </a:p>
        </p:txBody>
      </p:sp>
      <p:sp>
        <p:nvSpPr>
          <p:cNvPr id="4" name="Slide Number Placeholder 3"/>
          <p:cNvSpPr>
            <a:spLocks noGrp="1"/>
          </p:cNvSpPr>
          <p:nvPr>
            <p:ph type="sldNum" sz="quarter" idx="5"/>
          </p:nvPr>
        </p:nvSpPr>
        <p:spPr/>
        <p:txBody>
          <a:bodyPr/>
          <a:lstStyle/>
          <a:p>
            <a:fld id="{4B04F3DE-2F0F-4386-9F4D-5AC2B6CE5147}" type="slidenum">
              <a:rPr lang="en-US" smtClean="0"/>
              <a:t>6</a:t>
            </a:fld>
            <a:endParaRPr lang="en-US"/>
          </a:p>
        </p:txBody>
      </p:sp>
    </p:spTree>
    <p:extLst>
      <p:ext uri="{BB962C8B-B14F-4D97-AF65-F5344CB8AC3E}">
        <p14:creationId xmlns:p14="http://schemas.microsoft.com/office/powerpoint/2010/main" val="2505038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if they can think of an example other than the examples given on the slide.</a:t>
            </a:r>
          </a:p>
          <a:p>
            <a:r>
              <a:rPr lang="en-US" dirty="0"/>
              <a:t>Polar Bear – Tracey Saxby, Integration and Application Network, UMCES, </a:t>
            </a:r>
            <a:r>
              <a:rPr lang="en-US" dirty="0" err="1"/>
              <a:t>Sharealike</a:t>
            </a:r>
            <a:endParaRPr lang="en-US" dirty="0"/>
          </a:p>
        </p:txBody>
      </p:sp>
      <p:sp>
        <p:nvSpPr>
          <p:cNvPr id="4" name="Slide Number Placeholder 3"/>
          <p:cNvSpPr>
            <a:spLocks noGrp="1"/>
          </p:cNvSpPr>
          <p:nvPr>
            <p:ph type="sldNum" sz="quarter" idx="5"/>
          </p:nvPr>
        </p:nvSpPr>
        <p:spPr/>
        <p:txBody>
          <a:bodyPr/>
          <a:lstStyle/>
          <a:p>
            <a:fld id="{4B04F3DE-2F0F-4386-9F4D-5AC2B6CE5147}" type="slidenum">
              <a:rPr lang="en-US" smtClean="0"/>
              <a:t>7</a:t>
            </a:fld>
            <a:endParaRPr lang="en-US"/>
          </a:p>
        </p:txBody>
      </p:sp>
    </p:spTree>
    <p:extLst>
      <p:ext uri="{BB962C8B-B14F-4D97-AF65-F5344CB8AC3E}">
        <p14:creationId xmlns:p14="http://schemas.microsoft.com/office/powerpoint/2010/main" val="2078263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if they can think of an example other than the examples given on the slide. </a:t>
            </a:r>
          </a:p>
          <a:p>
            <a:r>
              <a:rPr lang="en-US" dirty="0"/>
              <a:t>Arctic Map, worldatlas.com, creative commons</a:t>
            </a:r>
          </a:p>
          <a:p>
            <a:r>
              <a:rPr lang="en-US" dirty="0" err="1"/>
              <a:t>SnowMobile</a:t>
            </a:r>
            <a:r>
              <a:rPr lang="en-US" dirty="0"/>
              <a:t>- Ken Dunton, BLE-LTER, Personal </a:t>
            </a:r>
            <a:r>
              <a:rPr lang="en-US" dirty="0" err="1"/>
              <a:t>PermissionBoat</a:t>
            </a:r>
            <a:r>
              <a:rPr lang="en-US" dirty="0"/>
              <a:t> Shot – Ellie Gellerson</a:t>
            </a:r>
          </a:p>
        </p:txBody>
      </p:sp>
      <p:sp>
        <p:nvSpPr>
          <p:cNvPr id="4" name="Slide Number Placeholder 3"/>
          <p:cNvSpPr>
            <a:spLocks noGrp="1"/>
          </p:cNvSpPr>
          <p:nvPr>
            <p:ph type="sldNum" sz="quarter" idx="5"/>
          </p:nvPr>
        </p:nvSpPr>
        <p:spPr/>
        <p:txBody>
          <a:bodyPr/>
          <a:lstStyle/>
          <a:p>
            <a:fld id="{4B04F3DE-2F0F-4386-9F4D-5AC2B6CE5147}" type="slidenum">
              <a:rPr lang="en-US" smtClean="0"/>
              <a:t>8</a:t>
            </a:fld>
            <a:endParaRPr lang="en-US"/>
          </a:p>
        </p:txBody>
      </p:sp>
    </p:spTree>
    <p:extLst>
      <p:ext uri="{BB962C8B-B14F-4D97-AF65-F5344CB8AC3E}">
        <p14:creationId xmlns:p14="http://schemas.microsoft.com/office/powerpoint/2010/main" val="3770048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if they can think of an example other than the examples given on the slide. </a:t>
            </a:r>
          </a:p>
          <a:p>
            <a:r>
              <a:rPr lang="en-US" dirty="0"/>
              <a:t>Phytoplankton – Dr. John R. Dolan, </a:t>
            </a:r>
            <a:r>
              <a:rPr lang="en-US" dirty="0" err="1"/>
              <a:t>Laboratoire</a:t>
            </a:r>
            <a:r>
              <a:rPr lang="en-US" dirty="0"/>
              <a:t> </a:t>
            </a:r>
            <a:r>
              <a:rPr lang="en-US" dirty="0" err="1"/>
              <a:t>d’Oceanographique</a:t>
            </a:r>
            <a:r>
              <a:rPr lang="en-US" dirty="0"/>
              <a:t> e </a:t>
            </a:r>
            <a:r>
              <a:rPr lang="en-US" dirty="0" err="1"/>
              <a:t>Villefranche</a:t>
            </a:r>
            <a:r>
              <a:rPr lang="en-US" dirty="0"/>
              <a:t>; </a:t>
            </a:r>
            <a:r>
              <a:rPr lang="en-US" dirty="0" err="1"/>
              <a:t>Observatoire</a:t>
            </a:r>
            <a:r>
              <a:rPr lang="en-US" dirty="0"/>
              <a:t> </a:t>
            </a:r>
            <a:r>
              <a:rPr lang="en-US" dirty="0" err="1"/>
              <a:t>Oceanologique</a:t>
            </a:r>
            <a:r>
              <a:rPr lang="en-US" dirty="0"/>
              <a:t> de </a:t>
            </a:r>
            <a:r>
              <a:rPr lang="en-US" dirty="0" err="1"/>
              <a:t>Villefrance</a:t>
            </a:r>
            <a:r>
              <a:rPr lang="en-US" dirty="0"/>
              <a:t>-sur-Mer, Creative Commons, Attribution 2.0 Generic</a:t>
            </a:r>
          </a:p>
          <a:p>
            <a:r>
              <a:rPr lang="en-US" dirty="0"/>
              <a:t>Zooplankton – Daniel Fraser, BLE LTER, Personal Permission</a:t>
            </a:r>
          </a:p>
        </p:txBody>
      </p:sp>
      <p:sp>
        <p:nvSpPr>
          <p:cNvPr id="4" name="Slide Number Placeholder 3"/>
          <p:cNvSpPr>
            <a:spLocks noGrp="1"/>
          </p:cNvSpPr>
          <p:nvPr>
            <p:ph type="sldNum" sz="quarter" idx="5"/>
          </p:nvPr>
        </p:nvSpPr>
        <p:spPr/>
        <p:txBody>
          <a:bodyPr/>
          <a:lstStyle/>
          <a:p>
            <a:fld id="{4B04F3DE-2F0F-4386-9F4D-5AC2B6CE5147}" type="slidenum">
              <a:rPr lang="en-US" smtClean="0"/>
              <a:t>9</a:t>
            </a:fld>
            <a:endParaRPr lang="en-US"/>
          </a:p>
        </p:txBody>
      </p:sp>
    </p:spTree>
    <p:extLst>
      <p:ext uri="{BB962C8B-B14F-4D97-AF65-F5344CB8AC3E}">
        <p14:creationId xmlns:p14="http://schemas.microsoft.com/office/powerpoint/2010/main" val="2230309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04F3DE-2F0F-4386-9F4D-5AC2B6CE5147}" type="slidenum">
              <a:rPr lang="en-US" smtClean="0"/>
              <a:t>10</a:t>
            </a:fld>
            <a:endParaRPr lang="en-US"/>
          </a:p>
        </p:txBody>
      </p:sp>
    </p:spTree>
    <p:extLst>
      <p:ext uri="{BB962C8B-B14F-4D97-AF65-F5344CB8AC3E}">
        <p14:creationId xmlns:p14="http://schemas.microsoft.com/office/powerpoint/2010/main" val="602343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Explain that things can live in and on the ice, in the water, and in the sediment</a:t>
            </a:r>
          </a:p>
        </p:txBody>
      </p:sp>
      <p:sp>
        <p:nvSpPr>
          <p:cNvPr id="4" name="Slide Number Placeholder 3"/>
          <p:cNvSpPr>
            <a:spLocks noGrp="1"/>
          </p:cNvSpPr>
          <p:nvPr>
            <p:ph type="sldNum" sz="quarter" idx="5"/>
          </p:nvPr>
        </p:nvSpPr>
        <p:spPr/>
        <p:txBody>
          <a:bodyPr/>
          <a:lstStyle/>
          <a:p>
            <a:fld id="{24ECCB7A-A51F-453F-83CD-83ADDFECFDBB}" type="slidenum">
              <a:rPr lang="en-US" smtClean="0"/>
              <a:t>11</a:t>
            </a:fld>
            <a:endParaRPr lang="en-US"/>
          </a:p>
        </p:txBody>
      </p:sp>
    </p:spTree>
    <p:extLst>
      <p:ext uri="{BB962C8B-B14F-4D97-AF65-F5344CB8AC3E}">
        <p14:creationId xmlns:p14="http://schemas.microsoft.com/office/powerpoint/2010/main" val="2306844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Explain that things can live in and on the ice, in the water, and in the sediment</a:t>
            </a:r>
          </a:p>
        </p:txBody>
      </p:sp>
      <p:sp>
        <p:nvSpPr>
          <p:cNvPr id="4" name="Slide Number Placeholder 3"/>
          <p:cNvSpPr>
            <a:spLocks noGrp="1"/>
          </p:cNvSpPr>
          <p:nvPr>
            <p:ph type="sldNum" sz="quarter" idx="5"/>
          </p:nvPr>
        </p:nvSpPr>
        <p:spPr/>
        <p:txBody>
          <a:bodyPr/>
          <a:lstStyle/>
          <a:p>
            <a:fld id="{24ECCB7A-A51F-453F-83CD-83ADDFECFDBB}" type="slidenum">
              <a:rPr lang="en-US" smtClean="0"/>
              <a:t>12</a:t>
            </a:fld>
            <a:endParaRPr lang="en-US"/>
          </a:p>
        </p:txBody>
      </p:sp>
    </p:spTree>
    <p:extLst>
      <p:ext uri="{BB962C8B-B14F-4D97-AF65-F5344CB8AC3E}">
        <p14:creationId xmlns:p14="http://schemas.microsoft.com/office/powerpoint/2010/main" val="1075477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Explain that things can live in and on the ice, in the water, and in the sediment</a:t>
            </a:r>
          </a:p>
        </p:txBody>
      </p:sp>
      <p:sp>
        <p:nvSpPr>
          <p:cNvPr id="4" name="Slide Number Placeholder 3"/>
          <p:cNvSpPr>
            <a:spLocks noGrp="1"/>
          </p:cNvSpPr>
          <p:nvPr>
            <p:ph type="sldNum" sz="quarter" idx="5"/>
          </p:nvPr>
        </p:nvSpPr>
        <p:spPr/>
        <p:txBody>
          <a:bodyPr/>
          <a:lstStyle/>
          <a:p>
            <a:fld id="{24ECCB7A-A51F-453F-83CD-83ADDFECFDBB}" type="slidenum">
              <a:rPr lang="en-US" smtClean="0"/>
              <a:t>13</a:t>
            </a:fld>
            <a:endParaRPr lang="en-US"/>
          </a:p>
        </p:txBody>
      </p:sp>
    </p:spTree>
    <p:extLst>
      <p:ext uri="{BB962C8B-B14F-4D97-AF65-F5344CB8AC3E}">
        <p14:creationId xmlns:p14="http://schemas.microsoft.com/office/powerpoint/2010/main" val="34040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Explain that things can live in and on the ice, in the water, and in the sediment</a:t>
            </a:r>
          </a:p>
          <a:p>
            <a:pPr marL="171435" indent="-171435">
              <a:buFont typeface="Arial" panose="020B0604020202020204" pitchFamily="34" charset="0"/>
              <a:buChar char="•"/>
            </a:pPr>
            <a:r>
              <a:rPr lang="en-US" dirty="0"/>
              <a:t>Bacteria – Ann Food, Integration and Application Network, UMCES, </a:t>
            </a:r>
            <a:r>
              <a:rPr lang="en-US" dirty="0" err="1"/>
              <a:t>Sharealike</a:t>
            </a:r>
            <a:endParaRPr lang="en-US" dirty="0"/>
          </a:p>
        </p:txBody>
      </p:sp>
      <p:sp>
        <p:nvSpPr>
          <p:cNvPr id="4" name="Slide Number Placeholder 3"/>
          <p:cNvSpPr>
            <a:spLocks noGrp="1"/>
          </p:cNvSpPr>
          <p:nvPr>
            <p:ph type="sldNum" sz="quarter" idx="5"/>
          </p:nvPr>
        </p:nvSpPr>
        <p:spPr/>
        <p:txBody>
          <a:bodyPr/>
          <a:lstStyle/>
          <a:p>
            <a:fld id="{24ECCB7A-A51F-453F-83CD-83ADDFECFDBB}" type="slidenum">
              <a:rPr lang="en-US" smtClean="0"/>
              <a:t>14</a:t>
            </a:fld>
            <a:endParaRPr lang="en-US"/>
          </a:p>
        </p:txBody>
      </p:sp>
    </p:spTree>
    <p:extLst>
      <p:ext uri="{BB962C8B-B14F-4D97-AF65-F5344CB8AC3E}">
        <p14:creationId xmlns:p14="http://schemas.microsoft.com/office/powerpoint/2010/main" val="2728382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If you have an interactive white board, have students draw the arrows themselves.</a:t>
            </a:r>
          </a:p>
        </p:txBody>
      </p:sp>
      <p:sp>
        <p:nvSpPr>
          <p:cNvPr id="4" name="Slide Number Placeholder 3"/>
          <p:cNvSpPr>
            <a:spLocks noGrp="1"/>
          </p:cNvSpPr>
          <p:nvPr>
            <p:ph type="sldNum" sz="quarter" idx="5"/>
          </p:nvPr>
        </p:nvSpPr>
        <p:spPr/>
        <p:txBody>
          <a:bodyPr/>
          <a:lstStyle/>
          <a:p>
            <a:fld id="{24ECCB7A-A51F-453F-83CD-83ADDFECFDBB}" type="slidenum">
              <a:rPr lang="en-US" smtClean="0"/>
              <a:t>15</a:t>
            </a:fld>
            <a:endParaRPr lang="en-US"/>
          </a:p>
        </p:txBody>
      </p:sp>
    </p:spTree>
    <p:extLst>
      <p:ext uri="{BB962C8B-B14F-4D97-AF65-F5344CB8AC3E}">
        <p14:creationId xmlns:p14="http://schemas.microsoft.com/office/powerpoint/2010/main" val="64892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If you have an interactive white board, have students draw the arrows themselves.</a:t>
            </a:r>
          </a:p>
        </p:txBody>
      </p:sp>
      <p:sp>
        <p:nvSpPr>
          <p:cNvPr id="4" name="Slide Number Placeholder 3"/>
          <p:cNvSpPr>
            <a:spLocks noGrp="1"/>
          </p:cNvSpPr>
          <p:nvPr>
            <p:ph type="sldNum" sz="quarter" idx="5"/>
          </p:nvPr>
        </p:nvSpPr>
        <p:spPr/>
        <p:txBody>
          <a:bodyPr/>
          <a:lstStyle/>
          <a:p>
            <a:fld id="{24ECCB7A-A51F-453F-83CD-83ADDFECFDBB}" type="slidenum">
              <a:rPr lang="en-US" smtClean="0"/>
              <a:t>16</a:t>
            </a:fld>
            <a:endParaRPr lang="en-US"/>
          </a:p>
        </p:txBody>
      </p:sp>
    </p:spTree>
    <p:extLst>
      <p:ext uri="{BB962C8B-B14F-4D97-AF65-F5344CB8AC3E}">
        <p14:creationId xmlns:p14="http://schemas.microsoft.com/office/powerpoint/2010/main" val="281537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Option to draw arrows yourself or with students if you have an interactive white board.</a:t>
            </a:r>
          </a:p>
        </p:txBody>
      </p:sp>
      <p:sp>
        <p:nvSpPr>
          <p:cNvPr id="4" name="Slide Number Placeholder 3"/>
          <p:cNvSpPr>
            <a:spLocks noGrp="1"/>
          </p:cNvSpPr>
          <p:nvPr>
            <p:ph type="sldNum" sz="quarter" idx="5"/>
          </p:nvPr>
        </p:nvSpPr>
        <p:spPr/>
        <p:txBody>
          <a:bodyPr/>
          <a:lstStyle/>
          <a:p>
            <a:fld id="{24ECCB7A-A51F-453F-83CD-83ADDFECFDBB}" type="slidenum">
              <a:rPr lang="en-US" smtClean="0"/>
              <a:t>17</a:t>
            </a:fld>
            <a:endParaRPr lang="en-US"/>
          </a:p>
        </p:txBody>
      </p:sp>
    </p:spTree>
    <p:extLst>
      <p:ext uri="{BB962C8B-B14F-4D97-AF65-F5344CB8AC3E}">
        <p14:creationId xmlns:p14="http://schemas.microsoft.com/office/powerpoint/2010/main" val="2852626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If you have an interactive white board, have students draw the arrows themselves.</a:t>
            </a:r>
          </a:p>
        </p:txBody>
      </p:sp>
      <p:sp>
        <p:nvSpPr>
          <p:cNvPr id="4" name="Slide Number Placeholder 3"/>
          <p:cNvSpPr>
            <a:spLocks noGrp="1"/>
          </p:cNvSpPr>
          <p:nvPr>
            <p:ph type="sldNum" sz="quarter" idx="5"/>
          </p:nvPr>
        </p:nvSpPr>
        <p:spPr/>
        <p:txBody>
          <a:bodyPr/>
          <a:lstStyle/>
          <a:p>
            <a:fld id="{24ECCB7A-A51F-453F-83CD-83ADDFECFDBB}" type="slidenum">
              <a:rPr lang="en-US" smtClean="0"/>
              <a:t>18</a:t>
            </a:fld>
            <a:endParaRPr lang="en-US"/>
          </a:p>
        </p:txBody>
      </p:sp>
    </p:spTree>
    <p:extLst>
      <p:ext uri="{BB962C8B-B14F-4D97-AF65-F5344CB8AC3E}">
        <p14:creationId xmlns:p14="http://schemas.microsoft.com/office/powerpoint/2010/main" val="597930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35" indent="-171435">
              <a:buFont typeface="Arial" panose="020B0604020202020204" pitchFamily="34" charset="0"/>
              <a:buChar char="•"/>
            </a:pPr>
            <a:r>
              <a:rPr lang="en-US" dirty="0"/>
              <a:t>If you have an interactive white board, have students draw the arrows themselves.</a:t>
            </a:r>
          </a:p>
        </p:txBody>
      </p:sp>
      <p:sp>
        <p:nvSpPr>
          <p:cNvPr id="4" name="Slide Number Placeholder 3"/>
          <p:cNvSpPr>
            <a:spLocks noGrp="1"/>
          </p:cNvSpPr>
          <p:nvPr>
            <p:ph type="sldNum" sz="quarter" idx="5"/>
          </p:nvPr>
        </p:nvSpPr>
        <p:spPr/>
        <p:txBody>
          <a:bodyPr/>
          <a:lstStyle/>
          <a:p>
            <a:fld id="{24ECCB7A-A51F-453F-83CD-83ADDFECFDBB}" type="slidenum">
              <a:rPr lang="en-US" smtClean="0"/>
              <a:t>20</a:t>
            </a:fld>
            <a:endParaRPr lang="en-US"/>
          </a:p>
        </p:txBody>
      </p:sp>
    </p:spTree>
    <p:extLst>
      <p:ext uri="{BB962C8B-B14F-4D97-AF65-F5344CB8AC3E}">
        <p14:creationId xmlns:p14="http://schemas.microsoft.com/office/powerpoint/2010/main" val="675079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Label your </a:t>
            </a:r>
          </a:p>
        </p:txBody>
      </p:sp>
      <p:sp>
        <p:nvSpPr>
          <p:cNvPr id="4" name="Slide Number Placeholder 3"/>
          <p:cNvSpPr>
            <a:spLocks noGrp="1"/>
          </p:cNvSpPr>
          <p:nvPr>
            <p:ph type="sldNum" sz="quarter" idx="5"/>
          </p:nvPr>
        </p:nvSpPr>
        <p:spPr/>
        <p:txBody>
          <a:bodyPr/>
          <a:lstStyle/>
          <a:p>
            <a:fld id="{0B7830B7-4141-4519-9CB4-74A9FA4D6844}" type="slidenum">
              <a:rPr lang="en-US" smtClean="0"/>
              <a:t>28</a:t>
            </a:fld>
            <a:endParaRPr lang="en-US"/>
          </a:p>
        </p:txBody>
      </p:sp>
    </p:spTree>
    <p:extLst>
      <p:ext uri="{BB962C8B-B14F-4D97-AF65-F5344CB8AC3E}">
        <p14:creationId xmlns:p14="http://schemas.microsoft.com/office/powerpoint/2010/main" val="3661447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Label your </a:t>
            </a:r>
          </a:p>
        </p:txBody>
      </p:sp>
      <p:sp>
        <p:nvSpPr>
          <p:cNvPr id="4" name="Slide Number Placeholder 3"/>
          <p:cNvSpPr>
            <a:spLocks noGrp="1"/>
          </p:cNvSpPr>
          <p:nvPr>
            <p:ph type="sldNum" sz="quarter" idx="5"/>
          </p:nvPr>
        </p:nvSpPr>
        <p:spPr/>
        <p:txBody>
          <a:bodyPr/>
          <a:lstStyle/>
          <a:p>
            <a:fld id="{0B7830B7-4141-4519-9CB4-74A9FA4D6844}" type="slidenum">
              <a:rPr lang="en-US" smtClean="0"/>
              <a:t>29</a:t>
            </a:fld>
            <a:endParaRPr lang="en-US"/>
          </a:p>
        </p:txBody>
      </p:sp>
    </p:spTree>
    <p:extLst>
      <p:ext uri="{BB962C8B-B14F-4D97-AF65-F5344CB8AC3E}">
        <p14:creationId xmlns:p14="http://schemas.microsoft.com/office/powerpoint/2010/main" val="42717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Label your </a:t>
            </a:r>
          </a:p>
        </p:txBody>
      </p:sp>
      <p:sp>
        <p:nvSpPr>
          <p:cNvPr id="4" name="Slide Number Placeholder 3"/>
          <p:cNvSpPr>
            <a:spLocks noGrp="1"/>
          </p:cNvSpPr>
          <p:nvPr>
            <p:ph type="sldNum" sz="quarter" idx="5"/>
          </p:nvPr>
        </p:nvSpPr>
        <p:spPr/>
        <p:txBody>
          <a:bodyPr/>
          <a:lstStyle/>
          <a:p>
            <a:fld id="{0B7830B7-4141-4519-9CB4-74A9FA4D6844}" type="slidenum">
              <a:rPr lang="en-US" smtClean="0"/>
              <a:t>30</a:t>
            </a:fld>
            <a:endParaRPr lang="en-US"/>
          </a:p>
        </p:txBody>
      </p:sp>
    </p:spTree>
    <p:extLst>
      <p:ext uri="{BB962C8B-B14F-4D97-AF65-F5344CB8AC3E}">
        <p14:creationId xmlns:p14="http://schemas.microsoft.com/office/powerpoint/2010/main" val="32879725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Label your </a:t>
            </a:r>
          </a:p>
        </p:txBody>
      </p:sp>
      <p:sp>
        <p:nvSpPr>
          <p:cNvPr id="4" name="Slide Number Placeholder 3"/>
          <p:cNvSpPr>
            <a:spLocks noGrp="1"/>
          </p:cNvSpPr>
          <p:nvPr>
            <p:ph type="sldNum" sz="quarter" idx="5"/>
          </p:nvPr>
        </p:nvSpPr>
        <p:spPr/>
        <p:txBody>
          <a:bodyPr/>
          <a:lstStyle/>
          <a:p>
            <a:fld id="{0B7830B7-4141-4519-9CB4-74A9FA4D6844}" type="slidenum">
              <a:rPr lang="en-US" smtClean="0"/>
              <a:t>31</a:t>
            </a:fld>
            <a:endParaRPr lang="en-US"/>
          </a:p>
        </p:txBody>
      </p:sp>
    </p:spTree>
    <p:extLst>
      <p:ext uri="{BB962C8B-B14F-4D97-AF65-F5344CB8AC3E}">
        <p14:creationId xmlns:p14="http://schemas.microsoft.com/office/powerpoint/2010/main" val="29517893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Label your </a:t>
            </a:r>
          </a:p>
        </p:txBody>
      </p:sp>
      <p:sp>
        <p:nvSpPr>
          <p:cNvPr id="4" name="Slide Number Placeholder 3"/>
          <p:cNvSpPr>
            <a:spLocks noGrp="1"/>
          </p:cNvSpPr>
          <p:nvPr>
            <p:ph type="sldNum" sz="quarter" idx="5"/>
          </p:nvPr>
        </p:nvSpPr>
        <p:spPr/>
        <p:txBody>
          <a:bodyPr/>
          <a:lstStyle/>
          <a:p>
            <a:fld id="{0B7830B7-4141-4519-9CB4-74A9FA4D6844}" type="slidenum">
              <a:rPr lang="en-US" smtClean="0"/>
              <a:t>32</a:t>
            </a:fld>
            <a:endParaRPr lang="en-US"/>
          </a:p>
        </p:txBody>
      </p:sp>
    </p:spTree>
    <p:extLst>
      <p:ext uri="{BB962C8B-B14F-4D97-AF65-F5344CB8AC3E}">
        <p14:creationId xmlns:p14="http://schemas.microsoft.com/office/powerpoint/2010/main" val="3170749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33</a:t>
            </a:fld>
            <a:endParaRPr lang="en-US"/>
          </a:p>
        </p:txBody>
      </p:sp>
    </p:spTree>
    <p:extLst>
      <p:ext uri="{BB962C8B-B14F-4D97-AF65-F5344CB8AC3E}">
        <p14:creationId xmlns:p14="http://schemas.microsoft.com/office/powerpoint/2010/main" val="42876661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34</a:t>
            </a:fld>
            <a:endParaRPr lang="en-US"/>
          </a:p>
        </p:txBody>
      </p:sp>
    </p:spTree>
    <p:extLst>
      <p:ext uri="{BB962C8B-B14F-4D97-AF65-F5344CB8AC3E}">
        <p14:creationId xmlns:p14="http://schemas.microsoft.com/office/powerpoint/2010/main" val="14583996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35</a:t>
            </a:fld>
            <a:endParaRPr lang="en-US"/>
          </a:p>
        </p:txBody>
      </p:sp>
    </p:spTree>
    <p:extLst>
      <p:ext uri="{BB962C8B-B14F-4D97-AF65-F5344CB8AC3E}">
        <p14:creationId xmlns:p14="http://schemas.microsoft.com/office/powerpoint/2010/main" val="35381283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36</a:t>
            </a:fld>
            <a:endParaRPr lang="en-US"/>
          </a:p>
        </p:txBody>
      </p:sp>
    </p:spTree>
    <p:extLst>
      <p:ext uri="{BB962C8B-B14F-4D97-AF65-F5344CB8AC3E}">
        <p14:creationId xmlns:p14="http://schemas.microsoft.com/office/powerpoint/2010/main" val="3259428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37</a:t>
            </a:fld>
            <a:endParaRPr lang="en-US"/>
          </a:p>
        </p:txBody>
      </p:sp>
    </p:spTree>
    <p:extLst>
      <p:ext uri="{BB962C8B-B14F-4D97-AF65-F5344CB8AC3E}">
        <p14:creationId xmlns:p14="http://schemas.microsoft.com/office/powerpoint/2010/main" val="32594285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38</a:t>
            </a:fld>
            <a:endParaRPr lang="en-US"/>
          </a:p>
        </p:txBody>
      </p:sp>
    </p:spTree>
    <p:extLst>
      <p:ext uri="{BB962C8B-B14F-4D97-AF65-F5344CB8AC3E}">
        <p14:creationId xmlns:p14="http://schemas.microsoft.com/office/powerpoint/2010/main" val="42072634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7830B7-4141-4519-9CB4-74A9FA4D6844}" type="slidenum">
              <a:rPr lang="en-US" smtClean="0"/>
              <a:t>39</a:t>
            </a:fld>
            <a:endParaRPr lang="en-US"/>
          </a:p>
        </p:txBody>
      </p:sp>
    </p:spTree>
    <p:extLst>
      <p:ext uri="{BB962C8B-B14F-4D97-AF65-F5344CB8AC3E}">
        <p14:creationId xmlns:p14="http://schemas.microsoft.com/office/powerpoint/2010/main" val="3872733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EBE4374B-067A-4C84-A399-F2A00B94E80B}" type="datetimeFigureOut">
              <a:rPr lang="en-US" smtClean="0"/>
              <a:t>3/20/2024</a:t>
            </a:fld>
            <a:endParaRPr lang="en-US"/>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1A8D9704-7FF4-4DFF-A016-328490CDE345}" type="slidenum">
              <a:rPr lang="en-US" smtClean="0"/>
              <a:t>‹#›</a:t>
            </a:fld>
            <a:endParaRPr lang="en-US"/>
          </a:p>
        </p:txBody>
      </p:sp>
    </p:spTree>
    <p:extLst>
      <p:ext uri="{BB962C8B-B14F-4D97-AF65-F5344CB8AC3E}">
        <p14:creationId xmlns:p14="http://schemas.microsoft.com/office/powerpoint/2010/main" val="1064349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E4374B-067A-4C84-A399-F2A00B94E80B}"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413502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E4374B-067A-4C84-A399-F2A00B94E80B}"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354764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E4374B-067A-4C84-A399-F2A00B94E80B}"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3997292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E4374B-067A-4C84-A399-F2A00B94E80B}" type="datetimeFigureOut">
              <a:rPr lang="en-US" smtClean="0"/>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2543143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E4374B-067A-4C84-A399-F2A00B94E80B}" type="datetimeFigureOut">
              <a:rPr lang="en-US" smtClean="0"/>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1859506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E4374B-067A-4C84-A399-F2A00B94E80B}" type="datetimeFigureOut">
              <a:rPr lang="en-US" smtClean="0"/>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373830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EBE4374B-067A-4C84-A399-F2A00B94E80B}"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1A8D9704-7FF4-4DFF-A016-328490CDE345}" type="slidenum">
              <a:rPr lang="en-US" smtClean="0"/>
              <a:t>‹#›</a:t>
            </a:fld>
            <a:endParaRPr lang="en-US"/>
          </a:p>
        </p:txBody>
      </p:sp>
    </p:spTree>
    <p:extLst>
      <p:ext uri="{BB962C8B-B14F-4D97-AF65-F5344CB8AC3E}">
        <p14:creationId xmlns:p14="http://schemas.microsoft.com/office/powerpoint/2010/main" val="3687888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EBE4374B-067A-4C84-A399-F2A00B94E80B}" type="datetimeFigureOut">
              <a:rPr lang="en-US" smtClean="0"/>
              <a:t>3/20/2024</a:t>
            </a:fld>
            <a:endParaRPr lang="en-US"/>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1A8D9704-7FF4-4DFF-A016-328490CDE345}" type="slidenum">
              <a:rPr lang="en-US" smtClean="0"/>
              <a:t>‹#›</a:t>
            </a:fld>
            <a:endParaRPr lang="en-US"/>
          </a:p>
        </p:txBody>
      </p:sp>
    </p:spTree>
    <p:extLst>
      <p:ext uri="{BB962C8B-B14F-4D97-AF65-F5344CB8AC3E}">
        <p14:creationId xmlns:p14="http://schemas.microsoft.com/office/powerpoint/2010/main" val="98676786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E4374B-067A-4C84-A399-F2A00B94E80B}"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2208466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E4374B-067A-4C84-A399-F2A00B94E80B}"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9704-7FF4-4DFF-A016-328490CDE345}" type="slidenum">
              <a:rPr lang="en-US" smtClean="0"/>
              <a:t>‹#›</a:t>
            </a:fld>
            <a:endParaRPr lang="en-US"/>
          </a:p>
        </p:txBody>
      </p:sp>
    </p:spTree>
    <p:extLst>
      <p:ext uri="{BB962C8B-B14F-4D97-AF65-F5344CB8AC3E}">
        <p14:creationId xmlns:p14="http://schemas.microsoft.com/office/powerpoint/2010/main" val="3694543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EBE4374B-067A-4C84-A399-F2A00B94E80B}" type="datetimeFigureOut">
              <a:rPr lang="en-US" smtClean="0"/>
              <a:t>3/20/2024</a:t>
            </a:fld>
            <a:endParaRPr lang="en-US"/>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1A8D9704-7FF4-4DFF-A016-328490CDE345}" type="slidenum">
              <a:rPr lang="en-US" smtClean="0"/>
              <a:t>‹#›</a:t>
            </a:fld>
            <a:endParaRPr lang="en-US"/>
          </a:p>
        </p:txBody>
      </p:sp>
    </p:spTree>
    <p:extLst>
      <p:ext uri="{BB962C8B-B14F-4D97-AF65-F5344CB8AC3E}">
        <p14:creationId xmlns:p14="http://schemas.microsoft.com/office/powerpoint/2010/main" val="21802922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5.jp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8.HEIC"/><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21.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1.pn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2.png"/><Relationship Id="rId7"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png"/><Relationship Id="rId10" Type="http://schemas.openxmlformats.org/officeDocument/2006/relationships/image" Target="../media/image11.png"/><Relationship Id="rId4" Type="http://schemas.openxmlformats.org/officeDocument/2006/relationships/image" Target="../media/image24.png"/><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3" Type="http://schemas.openxmlformats.org/officeDocument/2006/relationships/image" Target="../media/image12.png"/><Relationship Id="rId7" Type="http://schemas.openxmlformats.org/officeDocument/2006/relationships/image" Target="../media/image21.png"/><Relationship Id="rId12"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5.png"/><Relationship Id="rId11" Type="http://schemas.microsoft.com/office/2007/relationships/hdphoto" Target="../media/hdphoto1.wdp"/><Relationship Id="rId5" Type="http://schemas.openxmlformats.org/officeDocument/2006/relationships/image" Target="../media/image13.png"/><Relationship Id="rId10" Type="http://schemas.openxmlformats.org/officeDocument/2006/relationships/image" Target="../media/image20.png"/><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3" Type="http://schemas.openxmlformats.org/officeDocument/2006/relationships/image" Target="../media/image12.png"/><Relationship Id="rId7" Type="http://schemas.openxmlformats.org/officeDocument/2006/relationships/image" Target="../media/image21.png"/><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5.png"/><Relationship Id="rId11" Type="http://schemas.microsoft.com/office/2007/relationships/hdphoto" Target="../media/hdphoto1.wdp"/><Relationship Id="rId5" Type="http://schemas.openxmlformats.org/officeDocument/2006/relationships/image" Target="../media/image13.png"/><Relationship Id="rId10" Type="http://schemas.openxmlformats.org/officeDocument/2006/relationships/image" Target="../media/image20.png"/><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3" Type="http://schemas.openxmlformats.org/officeDocument/2006/relationships/image" Target="../media/image12.png"/><Relationship Id="rId7" Type="http://schemas.openxmlformats.org/officeDocument/2006/relationships/image" Target="../media/image21.png"/><Relationship Id="rId12"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5.png"/><Relationship Id="rId11" Type="http://schemas.microsoft.com/office/2007/relationships/hdphoto" Target="../media/hdphoto1.wdp"/><Relationship Id="rId5" Type="http://schemas.openxmlformats.org/officeDocument/2006/relationships/image" Target="../media/image13.png"/><Relationship Id="rId10" Type="http://schemas.openxmlformats.org/officeDocument/2006/relationships/image" Target="../media/image20.png"/><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image" Target="../media/image11.png"/></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13.png"/><Relationship Id="rId3" Type="http://schemas.openxmlformats.org/officeDocument/2006/relationships/image" Target="../media/image12.png"/><Relationship Id="rId7" Type="http://schemas.openxmlformats.org/officeDocument/2006/relationships/image" Target="../media/image26.png"/><Relationship Id="rId12"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8.png"/><Relationship Id="rId5" Type="http://schemas.openxmlformats.org/officeDocument/2006/relationships/image" Target="../media/image25.png"/><Relationship Id="rId10" Type="http://schemas.microsoft.com/office/2007/relationships/hdphoto" Target="../media/hdphoto1.wdp"/><Relationship Id="rId4" Type="http://schemas.openxmlformats.org/officeDocument/2006/relationships/image" Target="../media/image24.png"/><Relationship Id="rId9" Type="http://schemas.openxmlformats.org/officeDocument/2006/relationships/image" Target="../media/image20.png"/><Relationship Id="rId1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13.png"/><Relationship Id="rId3" Type="http://schemas.openxmlformats.org/officeDocument/2006/relationships/image" Target="../media/image12.png"/><Relationship Id="rId7" Type="http://schemas.openxmlformats.org/officeDocument/2006/relationships/image" Target="../media/image26.png"/><Relationship Id="rId12"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8.png"/><Relationship Id="rId5" Type="http://schemas.openxmlformats.org/officeDocument/2006/relationships/image" Target="../media/image25.png"/><Relationship Id="rId10" Type="http://schemas.microsoft.com/office/2007/relationships/hdphoto" Target="../media/hdphoto1.wdp"/><Relationship Id="rId4" Type="http://schemas.openxmlformats.org/officeDocument/2006/relationships/image" Target="../media/image24.png"/><Relationship Id="rId9" Type="http://schemas.openxmlformats.org/officeDocument/2006/relationships/image" Target="../media/image20.png"/><Relationship Id="rId14"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_rels/slide3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_rels/slide3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_rels/slide3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11.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3.png"/><Relationship Id="rId5" Type="http://schemas.openxmlformats.org/officeDocument/2006/relationships/image" Target="../media/image30.png"/><Relationship Id="rId10" Type="http://schemas.openxmlformats.org/officeDocument/2006/relationships/image" Target="../media/image32.png"/><Relationship Id="rId4" Type="http://schemas.openxmlformats.org/officeDocument/2006/relationships/image" Target="../media/image23.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A00018D-63AF-C0F4-C481-D7568B1293D8}"/>
              </a:ext>
            </a:extLst>
          </p:cNvPr>
          <p:cNvSpPr/>
          <p:nvPr/>
        </p:nvSpPr>
        <p:spPr>
          <a:xfrm>
            <a:off x="0" y="5133703"/>
            <a:ext cx="12192000" cy="172429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6D8474-5973-9E67-D92A-56DD2ACB8E77}"/>
              </a:ext>
            </a:extLst>
          </p:cNvPr>
          <p:cNvSpPr>
            <a:spLocks noGrp="1"/>
          </p:cNvSpPr>
          <p:nvPr>
            <p:ph type="ctrTitle"/>
          </p:nvPr>
        </p:nvSpPr>
        <p:spPr>
          <a:xfrm>
            <a:off x="529046" y="446110"/>
            <a:ext cx="11133908" cy="2556374"/>
          </a:xfrm>
        </p:spPr>
        <p:txBody>
          <a:bodyPr/>
          <a:lstStyle/>
          <a:p>
            <a:r>
              <a:rPr lang="en-US" sz="7500" dirty="0">
                <a:latin typeface="Calibri" panose="020F0502020204030204" pitchFamily="34" charset="0"/>
                <a:cs typeface="Calibri" panose="020F0502020204030204" pitchFamily="34" charset="0"/>
              </a:rPr>
              <a:t>Food Webs – </a:t>
            </a:r>
            <a:br>
              <a:rPr lang="en-US" sz="7500" dirty="0">
                <a:latin typeface="Calibri" panose="020F0502020204030204" pitchFamily="34" charset="0"/>
                <a:cs typeface="Calibri" panose="020F0502020204030204" pitchFamily="34" charset="0"/>
              </a:rPr>
            </a:br>
            <a:r>
              <a:rPr lang="en-US" sz="7500" dirty="0">
                <a:latin typeface="Calibri" panose="020F0502020204030204" pitchFamily="34" charset="0"/>
                <a:cs typeface="Calibri" panose="020F0502020204030204" pitchFamily="34" charset="0"/>
              </a:rPr>
              <a:t>here, there, and everywhere!</a:t>
            </a:r>
          </a:p>
        </p:txBody>
      </p:sp>
      <p:sp>
        <p:nvSpPr>
          <p:cNvPr id="3" name="Subtitle 2">
            <a:extLst>
              <a:ext uri="{FF2B5EF4-FFF2-40B4-BE49-F238E27FC236}">
                <a16:creationId xmlns:a16="http://schemas.microsoft.com/office/drawing/2014/main" id="{6E23FB36-8B37-AC63-B8C0-D3717EF0E6A3}"/>
              </a:ext>
            </a:extLst>
          </p:cNvPr>
          <p:cNvSpPr>
            <a:spLocks noGrp="1"/>
          </p:cNvSpPr>
          <p:nvPr>
            <p:ph type="subTitle" idx="1"/>
          </p:nvPr>
        </p:nvSpPr>
        <p:spPr>
          <a:xfrm>
            <a:off x="635725" y="3035765"/>
            <a:ext cx="9144000" cy="1015682"/>
          </a:xfrm>
        </p:spPr>
        <p:txBody>
          <a:bodyPr>
            <a:noAutofit/>
          </a:bodyPr>
          <a:lstStyle/>
          <a:p>
            <a:r>
              <a:rPr lang="en-US" sz="2400" dirty="0"/>
              <a:t>Comparing Arctic and Virginian Coastal Food Webs</a:t>
            </a:r>
          </a:p>
          <a:p>
            <a:r>
              <a:rPr lang="en-US" sz="2400" dirty="0"/>
              <a:t>Ellie Gellerson: efgellerson@vims.edu</a:t>
            </a:r>
          </a:p>
          <a:p>
            <a:r>
              <a:rPr lang="en-US" sz="2400" dirty="0"/>
              <a:t>VA SEA Lesson Plan</a:t>
            </a:r>
          </a:p>
          <a:p>
            <a:r>
              <a:rPr lang="en-US" sz="2400" dirty="0"/>
              <a:t>4</a:t>
            </a:r>
            <a:r>
              <a:rPr lang="en-US" sz="2400" baseline="30000" dirty="0"/>
              <a:t>th</a:t>
            </a:r>
            <a:r>
              <a:rPr lang="en-US" sz="2400" dirty="0"/>
              <a:t> Grade Life Science</a:t>
            </a:r>
          </a:p>
        </p:txBody>
      </p:sp>
      <p:pic>
        <p:nvPicPr>
          <p:cNvPr id="1026" name="Picture 2" descr="Commonly Requested Logos | Virginia Institute of Marine Science">
            <a:extLst>
              <a:ext uri="{FF2B5EF4-FFF2-40B4-BE49-F238E27FC236}">
                <a16:creationId xmlns:a16="http://schemas.microsoft.com/office/drawing/2014/main" id="{A8DAA580-E717-E6BF-B207-0A3461E46E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8349" y="5313661"/>
            <a:ext cx="5294811" cy="13643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rginia Scientists &amp; Educators Alliance (VA SEA) | Virginia Institute of  Marine Science">
            <a:extLst>
              <a:ext uri="{FF2B5EF4-FFF2-40B4-BE49-F238E27FC236}">
                <a16:creationId xmlns:a16="http://schemas.microsoft.com/office/drawing/2014/main" id="{D17A8CD1-996B-EAEB-2089-6BFE7FA93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1091" y="5146356"/>
            <a:ext cx="2449702" cy="169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9395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222EC3A7-A2EE-324F-5911-FD1975F3033D}"/>
              </a:ext>
            </a:extLst>
          </p:cNvPr>
          <p:cNvSpPr/>
          <p:nvPr/>
        </p:nvSpPr>
        <p:spPr>
          <a:xfrm>
            <a:off x="5955870" y="0"/>
            <a:ext cx="1672839"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erson sitting on a boat&#10;&#10;Description automatically generated">
            <a:extLst>
              <a:ext uri="{FF2B5EF4-FFF2-40B4-BE49-F238E27FC236}">
                <a16:creationId xmlns:a16="http://schemas.microsoft.com/office/drawing/2014/main" id="{2255ED0E-08F4-D9C6-3100-CEAEC83BD7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669962" y="597480"/>
            <a:ext cx="3713539" cy="2785154"/>
          </a:xfrm>
          <a:prstGeom prst="rect">
            <a:avLst/>
          </a:prstGeom>
        </p:spPr>
      </p:pic>
      <p:sp>
        <p:nvSpPr>
          <p:cNvPr id="12" name="Content Placeholder 11">
            <a:extLst>
              <a:ext uri="{FF2B5EF4-FFF2-40B4-BE49-F238E27FC236}">
                <a16:creationId xmlns:a16="http://schemas.microsoft.com/office/drawing/2014/main" id="{72567002-327F-D497-0407-01EF98F351DF}"/>
              </a:ext>
            </a:extLst>
          </p:cNvPr>
          <p:cNvSpPr>
            <a:spLocks noGrp="1"/>
          </p:cNvSpPr>
          <p:nvPr>
            <p:ph idx="1"/>
          </p:nvPr>
        </p:nvSpPr>
        <p:spPr>
          <a:xfrm>
            <a:off x="182880" y="215537"/>
            <a:ext cx="3688080" cy="556623"/>
          </a:xfrm>
        </p:spPr>
        <p:txBody>
          <a:bodyPr/>
          <a:lstStyle/>
          <a:p>
            <a:r>
              <a:rPr lang="en-US" b="1" dirty="0">
                <a:latin typeface="Quire Sans" panose="020B0502040400020003" pitchFamily="34" charset="0"/>
                <a:cs typeface="Quire Sans" panose="020B0502040400020003" pitchFamily="34" charset="0"/>
              </a:rPr>
              <a:t>Meet the scientist!</a:t>
            </a:r>
          </a:p>
        </p:txBody>
      </p:sp>
      <p:pic>
        <p:nvPicPr>
          <p:cNvPr id="14" name="Picture 13" descr="A person standing on a boat&#10;&#10;Description automatically generated">
            <a:extLst>
              <a:ext uri="{FF2B5EF4-FFF2-40B4-BE49-F238E27FC236}">
                <a16:creationId xmlns:a16="http://schemas.microsoft.com/office/drawing/2014/main" id="{99EFE904-B370-D40A-F313-9B5488168F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8759774" y="597481"/>
            <a:ext cx="3713538" cy="2785153"/>
          </a:xfrm>
          <a:prstGeom prst="rect">
            <a:avLst/>
          </a:prstGeom>
        </p:spPr>
      </p:pic>
      <p:pic>
        <p:nvPicPr>
          <p:cNvPr id="21" name="Picture 20" descr="A group of people in a lake&#10;&#10;Description automatically generated">
            <a:extLst>
              <a:ext uri="{FF2B5EF4-FFF2-40B4-BE49-F238E27FC236}">
                <a16:creationId xmlns:a16="http://schemas.microsoft.com/office/drawing/2014/main" id="{34DCB91F-A927-69C4-7D82-C0C81C1EAC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34155" y="3999226"/>
            <a:ext cx="5874965" cy="2706155"/>
          </a:xfrm>
          <a:prstGeom prst="rect">
            <a:avLst/>
          </a:prstGeom>
        </p:spPr>
      </p:pic>
      <p:cxnSp>
        <p:nvCxnSpPr>
          <p:cNvPr id="23" name="Straight Arrow Connector 22">
            <a:extLst>
              <a:ext uri="{FF2B5EF4-FFF2-40B4-BE49-F238E27FC236}">
                <a16:creationId xmlns:a16="http://schemas.microsoft.com/office/drawing/2014/main" id="{42DE3EB0-3BC0-A90F-9C91-7BEDAA75F59E}"/>
              </a:ext>
            </a:extLst>
          </p:cNvPr>
          <p:cNvCxnSpPr>
            <a:cxnSpLocks/>
          </p:cNvCxnSpPr>
          <p:nvPr/>
        </p:nvCxnSpPr>
        <p:spPr>
          <a:xfrm>
            <a:off x="7947593" y="4492976"/>
            <a:ext cx="1098869" cy="89945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B9A29123-EC84-75D9-D6CA-C4C623E0FA45}"/>
              </a:ext>
            </a:extLst>
          </p:cNvPr>
          <p:cNvSpPr txBox="1"/>
          <p:nvPr/>
        </p:nvSpPr>
        <p:spPr>
          <a:xfrm>
            <a:off x="6333824" y="4055610"/>
            <a:ext cx="1740920" cy="923330"/>
          </a:xfrm>
          <a:prstGeom prst="rect">
            <a:avLst/>
          </a:prstGeom>
          <a:solidFill>
            <a:schemeClr val="bg1"/>
          </a:solidFill>
          <a:ln>
            <a:solidFill>
              <a:schemeClr val="tx1"/>
            </a:solidFill>
          </a:ln>
        </p:spPr>
        <p:txBody>
          <a:bodyPr wrap="square" rtlCol="0">
            <a:spAutoFit/>
          </a:bodyPr>
          <a:lstStyle/>
          <a:p>
            <a:pPr algn="ctr"/>
            <a:r>
              <a:rPr lang="en-US" dirty="0">
                <a:latin typeface="Quire Sans" panose="020B0502040400020003" pitchFamily="34" charset="0"/>
                <a:cs typeface="Quire Sans" panose="020B0502040400020003" pitchFamily="34" charset="0"/>
              </a:rPr>
              <a:t>That’s me collecting sea ice!</a:t>
            </a:r>
          </a:p>
        </p:txBody>
      </p:sp>
      <p:sp>
        <p:nvSpPr>
          <p:cNvPr id="27" name="TextBox 26">
            <a:extLst>
              <a:ext uri="{FF2B5EF4-FFF2-40B4-BE49-F238E27FC236}">
                <a16:creationId xmlns:a16="http://schemas.microsoft.com/office/drawing/2014/main" id="{71BD39ED-41CB-7F01-2301-AF869D7FC06E}"/>
              </a:ext>
            </a:extLst>
          </p:cNvPr>
          <p:cNvSpPr txBox="1"/>
          <p:nvPr/>
        </p:nvSpPr>
        <p:spPr>
          <a:xfrm>
            <a:off x="285232" y="1001486"/>
            <a:ext cx="5570803" cy="5539978"/>
          </a:xfrm>
          <a:prstGeom prst="rect">
            <a:avLst/>
          </a:prstGeom>
          <a:noFill/>
        </p:spPr>
        <p:txBody>
          <a:bodyPr wrap="square" rtlCol="0">
            <a:spAutoFit/>
          </a:bodyPr>
          <a:lstStyle/>
          <a:p>
            <a:r>
              <a:rPr lang="en-US" sz="2400" dirty="0">
                <a:latin typeface="Libre Franklin" pitchFamily="2" charset="0"/>
                <a:cs typeface="Quire Sans" panose="020B0502040400020003" pitchFamily="34" charset="0"/>
              </a:rPr>
              <a:t>My name is Ellie! I am from Maine. </a:t>
            </a:r>
          </a:p>
          <a:p>
            <a:endParaRPr lang="en-US" sz="2400" dirty="0">
              <a:latin typeface="Libre Franklin" pitchFamily="2" charset="0"/>
              <a:cs typeface="Quire Sans" panose="020B0502040400020003" pitchFamily="34" charset="0"/>
            </a:endParaRPr>
          </a:p>
          <a:p>
            <a:r>
              <a:rPr lang="en-US" sz="2400" dirty="0">
                <a:latin typeface="Libre Franklin" pitchFamily="2" charset="0"/>
                <a:cs typeface="Quire Sans" panose="020B0502040400020003" pitchFamily="34" charset="0"/>
              </a:rPr>
              <a:t>I am a marine scientist who studies the Arctic. I really love the cold!</a:t>
            </a:r>
          </a:p>
          <a:p>
            <a:endParaRPr lang="en-US" sz="2400" dirty="0">
              <a:latin typeface="Libre Franklin" pitchFamily="2" charset="0"/>
              <a:cs typeface="Quire Sans" panose="020B0502040400020003" pitchFamily="34" charset="0"/>
            </a:endParaRPr>
          </a:p>
          <a:p>
            <a:r>
              <a:rPr lang="en-US" sz="2400" dirty="0">
                <a:latin typeface="Libre Franklin" pitchFamily="2" charset="0"/>
                <a:cs typeface="Quire Sans" panose="020B0502040400020003" pitchFamily="34" charset="0"/>
              </a:rPr>
              <a:t>I ask questions about sea ice and how the Arctic changes in each season.</a:t>
            </a:r>
          </a:p>
          <a:p>
            <a:endParaRPr lang="en-US" sz="2400" dirty="0">
              <a:latin typeface="Libre Franklin" pitchFamily="2" charset="0"/>
              <a:cs typeface="Quire Sans" panose="020B0502040400020003" pitchFamily="34" charset="0"/>
            </a:endParaRPr>
          </a:p>
          <a:p>
            <a:r>
              <a:rPr lang="en-US" sz="2400" dirty="0">
                <a:latin typeface="Libre Franklin" pitchFamily="2" charset="0"/>
                <a:cs typeface="Quire Sans" panose="020B0502040400020003" pitchFamily="34" charset="0"/>
              </a:rPr>
              <a:t>I also study phytoplankton – they are very important for food webs!</a:t>
            </a:r>
          </a:p>
          <a:p>
            <a:endParaRPr lang="en-US" sz="2400" dirty="0">
              <a:latin typeface="Libre Franklin" pitchFamily="2" charset="0"/>
              <a:cs typeface="Quire Sans" panose="020B0502040400020003" pitchFamily="34" charset="0"/>
            </a:endParaRPr>
          </a:p>
          <a:p>
            <a:r>
              <a:rPr lang="en-US" sz="2400" dirty="0">
                <a:latin typeface="Libre Franklin" pitchFamily="2" charset="0"/>
                <a:cs typeface="Quire Sans" panose="020B0502040400020003" pitchFamily="34" charset="0"/>
              </a:rPr>
              <a:t>I love the ocean, and being a scientist, and am excited to share my knowledge with you!</a:t>
            </a:r>
          </a:p>
          <a:p>
            <a:endParaRPr lang="en-US" dirty="0"/>
          </a:p>
        </p:txBody>
      </p:sp>
      <p:sp>
        <p:nvSpPr>
          <p:cNvPr id="2" name="TextBox 1">
            <a:extLst>
              <a:ext uri="{FF2B5EF4-FFF2-40B4-BE49-F238E27FC236}">
                <a16:creationId xmlns:a16="http://schemas.microsoft.com/office/drawing/2014/main" id="{3D0E864D-03D1-AE46-602D-EC6F95038149}"/>
              </a:ext>
            </a:extLst>
          </p:cNvPr>
          <p:cNvSpPr txBox="1"/>
          <p:nvPr/>
        </p:nvSpPr>
        <p:spPr>
          <a:xfrm>
            <a:off x="18522" y="6457797"/>
            <a:ext cx="4222377" cy="369332"/>
          </a:xfrm>
          <a:prstGeom prst="rect">
            <a:avLst/>
          </a:prstGeom>
          <a:noFill/>
        </p:spPr>
        <p:txBody>
          <a:bodyPr wrap="square" rtlCol="0">
            <a:spAutoFit/>
          </a:bodyPr>
          <a:lstStyle/>
          <a:p>
            <a:r>
              <a:rPr lang="en-US" dirty="0"/>
              <a:t>Image Credits: Ellie Gellerson</a:t>
            </a:r>
          </a:p>
        </p:txBody>
      </p:sp>
    </p:spTree>
    <p:extLst>
      <p:ext uri="{BB962C8B-B14F-4D97-AF65-F5344CB8AC3E}">
        <p14:creationId xmlns:p14="http://schemas.microsoft.com/office/powerpoint/2010/main" val="24337244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D1FE88-83CA-5884-DEAA-0D80EACDE1E0}"/>
              </a:ext>
            </a:extLst>
          </p:cNvPr>
          <p:cNvPicPr>
            <a:picLocks noChangeAspect="1"/>
          </p:cNvPicPr>
          <p:nvPr/>
        </p:nvPicPr>
        <p:blipFill>
          <a:blip r:embed="rId3"/>
          <a:stretch>
            <a:fillRect/>
          </a:stretch>
        </p:blipFill>
        <p:spPr>
          <a:xfrm>
            <a:off x="182879" y="1101213"/>
            <a:ext cx="7394969" cy="4949312"/>
          </a:xfrm>
          <a:prstGeom prst="rect">
            <a:avLst/>
          </a:prstGeom>
        </p:spPr>
      </p:pic>
      <p:sp>
        <p:nvSpPr>
          <p:cNvPr id="5" name="Content Placeholder 11">
            <a:extLst>
              <a:ext uri="{FF2B5EF4-FFF2-40B4-BE49-F238E27FC236}">
                <a16:creationId xmlns:a16="http://schemas.microsoft.com/office/drawing/2014/main" id="{78E4185C-90A1-0A16-2B84-7C638CA6D8F9}"/>
              </a:ext>
            </a:extLst>
          </p:cNvPr>
          <p:cNvSpPr txBox="1">
            <a:spLocks/>
          </p:cNvSpPr>
          <p:nvPr/>
        </p:nvSpPr>
        <p:spPr>
          <a:xfrm>
            <a:off x="182879" y="275559"/>
            <a:ext cx="6798023" cy="407911"/>
          </a:xfrm>
          <a:prstGeom prst="rect">
            <a:avLst/>
          </a:prstGeom>
        </p:spPr>
        <p:txBody>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r>
              <a:rPr lang="en-US" b="1" dirty="0">
                <a:latin typeface="Quire Sans" panose="020B0502040400020003" pitchFamily="34" charset="0"/>
                <a:cs typeface="Quire Sans" panose="020B0502040400020003" pitchFamily="34" charset="0"/>
              </a:rPr>
              <a:t>This picture is of a general Arctic food web – what does it make you think of?</a:t>
            </a:r>
          </a:p>
        </p:txBody>
      </p:sp>
      <p:sp>
        <p:nvSpPr>
          <p:cNvPr id="6" name="TextBox 5">
            <a:extLst>
              <a:ext uri="{FF2B5EF4-FFF2-40B4-BE49-F238E27FC236}">
                <a16:creationId xmlns:a16="http://schemas.microsoft.com/office/drawing/2014/main" id="{F6B32184-EE04-2638-6C3A-348B60563279}"/>
              </a:ext>
            </a:extLst>
          </p:cNvPr>
          <p:cNvSpPr txBox="1"/>
          <p:nvPr/>
        </p:nvSpPr>
        <p:spPr>
          <a:xfrm>
            <a:off x="8004440" y="1351507"/>
            <a:ext cx="3896525" cy="4154984"/>
          </a:xfrm>
          <a:prstGeom prst="rect">
            <a:avLst/>
          </a:prstGeom>
          <a:noFill/>
        </p:spPr>
        <p:txBody>
          <a:bodyPr wrap="square" rtlCol="0">
            <a:spAutoFit/>
          </a:bodyPr>
          <a:lstStyle/>
          <a:p>
            <a:pPr marL="342900" indent="-342900">
              <a:buAutoNum type="arabicParenR"/>
            </a:pPr>
            <a:r>
              <a:rPr lang="en-US" sz="2400" dirty="0">
                <a:latin typeface="Libre Franklin" pitchFamily="2" charset="0"/>
              </a:rPr>
              <a:t>Take a minute or two to look at the picture </a:t>
            </a:r>
          </a:p>
          <a:p>
            <a:r>
              <a:rPr lang="en-US" sz="2400" b="1" dirty="0">
                <a:latin typeface="Libre Franklin" pitchFamily="2" charset="0"/>
              </a:rPr>
              <a:t>      ( I SEE….)</a:t>
            </a:r>
          </a:p>
          <a:p>
            <a:endParaRPr lang="en-US" sz="2400" b="1" dirty="0">
              <a:latin typeface="Libre Franklin" pitchFamily="2" charset="0"/>
            </a:endParaRPr>
          </a:p>
          <a:p>
            <a:r>
              <a:rPr lang="en-US" sz="2400" dirty="0">
                <a:latin typeface="Libre Franklin" pitchFamily="2" charset="0"/>
              </a:rPr>
              <a:t>2) What does this picture make you think of?  </a:t>
            </a:r>
          </a:p>
          <a:p>
            <a:r>
              <a:rPr lang="en-US" sz="2400" b="1" dirty="0">
                <a:latin typeface="Libre Franklin" pitchFamily="2" charset="0"/>
              </a:rPr>
              <a:t>(I THINK….)</a:t>
            </a:r>
          </a:p>
          <a:p>
            <a:endParaRPr lang="en-US" sz="2400" b="1" dirty="0">
              <a:latin typeface="Libre Franklin" pitchFamily="2" charset="0"/>
            </a:endParaRPr>
          </a:p>
          <a:p>
            <a:r>
              <a:rPr lang="en-US" sz="2400" dirty="0">
                <a:latin typeface="Libre Franklin" pitchFamily="2" charset="0"/>
              </a:rPr>
              <a:t>3) What questions does it give you?                                  </a:t>
            </a:r>
            <a:r>
              <a:rPr lang="en-US" sz="2400" b="1" dirty="0">
                <a:latin typeface="Libre Franklin" pitchFamily="2" charset="0"/>
              </a:rPr>
              <a:t>(I WONDER….)</a:t>
            </a:r>
          </a:p>
        </p:txBody>
      </p:sp>
      <p:sp>
        <p:nvSpPr>
          <p:cNvPr id="7" name="Content Placeholder 11">
            <a:extLst>
              <a:ext uri="{FF2B5EF4-FFF2-40B4-BE49-F238E27FC236}">
                <a16:creationId xmlns:a16="http://schemas.microsoft.com/office/drawing/2014/main" id="{7AA48BCA-BB52-D4A0-261D-DFB7921BF04B}"/>
              </a:ext>
            </a:extLst>
          </p:cNvPr>
          <p:cNvSpPr txBox="1">
            <a:spLocks/>
          </p:cNvSpPr>
          <p:nvPr/>
        </p:nvSpPr>
        <p:spPr>
          <a:xfrm>
            <a:off x="7453835" y="673637"/>
            <a:ext cx="4738165" cy="556623"/>
          </a:xfrm>
          <a:prstGeom prst="rect">
            <a:avLst/>
          </a:prstGeom>
        </p:spPr>
        <p:txBody>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r>
              <a:rPr lang="en-US" sz="3200" b="1" dirty="0">
                <a:latin typeface="Quire Sans" panose="020B0502040400020003" pitchFamily="34" charset="0"/>
                <a:cs typeface="Quire Sans" panose="020B0502040400020003" pitchFamily="34" charset="0"/>
              </a:rPr>
              <a:t>I see, I think, I wonder</a:t>
            </a:r>
          </a:p>
        </p:txBody>
      </p:sp>
      <p:sp>
        <p:nvSpPr>
          <p:cNvPr id="2" name="TextBox 1">
            <a:extLst>
              <a:ext uri="{FF2B5EF4-FFF2-40B4-BE49-F238E27FC236}">
                <a16:creationId xmlns:a16="http://schemas.microsoft.com/office/drawing/2014/main" id="{0B446BFB-91D4-B84B-5081-2892FB064AEE}"/>
              </a:ext>
            </a:extLst>
          </p:cNvPr>
          <p:cNvSpPr txBox="1"/>
          <p:nvPr/>
        </p:nvSpPr>
        <p:spPr>
          <a:xfrm>
            <a:off x="18522" y="6457797"/>
            <a:ext cx="4222377" cy="369332"/>
          </a:xfrm>
          <a:prstGeom prst="rect">
            <a:avLst/>
          </a:prstGeom>
          <a:noFill/>
        </p:spPr>
        <p:txBody>
          <a:bodyPr wrap="square" rtlCol="0">
            <a:spAutoFit/>
          </a:bodyPr>
          <a:lstStyle/>
          <a:p>
            <a:r>
              <a:rPr lang="en-US" dirty="0"/>
              <a:t>Image Credits: </a:t>
            </a:r>
            <a:r>
              <a:rPr lang="en-US" dirty="0" err="1"/>
              <a:t>Darnis</a:t>
            </a:r>
            <a:r>
              <a:rPr lang="en-US" dirty="0"/>
              <a:t> et al. (2012)</a:t>
            </a:r>
          </a:p>
        </p:txBody>
      </p:sp>
    </p:spTree>
    <p:extLst>
      <p:ext uri="{BB962C8B-B14F-4D97-AF65-F5344CB8AC3E}">
        <p14:creationId xmlns:p14="http://schemas.microsoft.com/office/powerpoint/2010/main" val="2465049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B4CD-7F72-2C38-55EB-41F7790BB587}"/>
              </a:ext>
            </a:extLst>
          </p:cNvPr>
          <p:cNvSpPr>
            <a:spLocks noGrp="1"/>
          </p:cNvSpPr>
          <p:nvPr>
            <p:ph type="title"/>
          </p:nvPr>
        </p:nvSpPr>
        <p:spPr>
          <a:xfrm>
            <a:off x="400988" y="181530"/>
            <a:ext cx="11645537" cy="1206616"/>
          </a:xfrm>
        </p:spPr>
        <p:txBody>
          <a:bodyPr>
            <a:noAutofit/>
          </a:bodyPr>
          <a:lstStyle/>
          <a:p>
            <a:r>
              <a:rPr lang="en-US" sz="3700" b="1" dirty="0">
                <a:solidFill>
                  <a:schemeClr val="tx1"/>
                </a:solidFill>
                <a:latin typeface="Libre Franklin" pitchFamily="2" charset="0"/>
              </a:rPr>
              <a:t>Food webs are made of three groups of organisms </a:t>
            </a:r>
          </a:p>
        </p:txBody>
      </p:sp>
      <p:sp>
        <p:nvSpPr>
          <p:cNvPr id="3" name="Content Placeholder 2">
            <a:extLst>
              <a:ext uri="{FF2B5EF4-FFF2-40B4-BE49-F238E27FC236}">
                <a16:creationId xmlns:a16="http://schemas.microsoft.com/office/drawing/2014/main" id="{C9A03792-146B-D668-9828-E570EE1C5017}"/>
              </a:ext>
            </a:extLst>
          </p:cNvPr>
          <p:cNvSpPr>
            <a:spLocks noGrp="1"/>
          </p:cNvSpPr>
          <p:nvPr>
            <p:ph sz="half" idx="1"/>
          </p:nvPr>
        </p:nvSpPr>
        <p:spPr>
          <a:xfrm>
            <a:off x="436071" y="1319170"/>
            <a:ext cx="5661281" cy="5082427"/>
          </a:xfrm>
        </p:spPr>
        <p:txBody>
          <a:bodyPr>
            <a:noAutofit/>
          </a:bodyPr>
          <a:lstStyle/>
          <a:p>
            <a:r>
              <a:rPr lang="en-US" sz="3000" b="1" dirty="0">
                <a:latin typeface="Libre Franklin" pitchFamily="2" charset="0"/>
              </a:rPr>
              <a:t>Producers</a:t>
            </a:r>
            <a:r>
              <a:rPr lang="en-US" sz="3000" b="1" dirty="0"/>
              <a:t> – </a:t>
            </a:r>
            <a:r>
              <a:rPr lang="en-US" sz="3000" dirty="0">
                <a:latin typeface="Libre Franklin" pitchFamily="2" charset="0"/>
              </a:rPr>
              <a:t>create their own energy from sunlight.</a:t>
            </a:r>
          </a:p>
          <a:p>
            <a:endParaRPr lang="en-US" sz="3000" dirty="0">
              <a:latin typeface="Libre Franklin" pitchFamily="2" charset="0"/>
            </a:endParaRPr>
          </a:p>
          <a:p>
            <a:r>
              <a:rPr lang="en-US" sz="3000" b="1" dirty="0">
                <a:latin typeface="Libre Franklin" pitchFamily="2" charset="0"/>
              </a:rPr>
              <a:t>Consumers </a:t>
            </a:r>
            <a:r>
              <a:rPr lang="en-US" sz="3000" dirty="0">
                <a:latin typeface="Libre Franklin" pitchFamily="2" charset="0"/>
              </a:rPr>
              <a:t>– get their energy from eating living plants and animals.</a:t>
            </a:r>
          </a:p>
          <a:p>
            <a:endParaRPr lang="en-US" sz="3000" dirty="0">
              <a:latin typeface="Libre Franklin" pitchFamily="2" charset="0"/>
            </a:endParaRPr>
          </a:p>
          <a:p>
            <a:r>
              <a:rPr lang="en-US" sz="3000" b="1" dirty="0">
                <a:latin typeface="Libre Franklin" pitchFamily="2" charset="0"/>
              </a:rPr>
              <a:t>Decomposers </a:t>
            </a:r>
            <a:r>
              <a:rPr lang="en-US" sz="3000" dirty="0">
                <a:latin typeface="Libre Franklin" pitchFamily="2" charset="0"/>
              </a:rPr>
              <a:t>– get their energy from </a:t>
            </a:r>
            <a:r>
              <a:rPr lang="en-US" sz="3000" i="1" dirty="0">
                <a:latin typeface="Libre Franklin" pitchFamily="2" charset="0"/>
              </a:rPr>
              <a:t>dead </a:t>
            </a:r>
            <a:r>
              <a:rPr lang="en-US" sz="3000" dirty="0">
                <a:latin typeface="Libre Franklin" pitchFamily="2" charset="0"/>
              </a:rPr>
              <a:t>plants and  animals.</a:t>
            </a:r>
            <a:endParaRPr lang="en-US" sz="3000" i="1" dirty="0">
              <a:latin typeface="Libre Franklin" pitchFamily="2" charset="0"/>
            </a:endParaRPr>
          </a:p>
        </p:txBody>
      </p:sp>
      <p:grpSp>
        <p:nvGrpSpPr>
          <p:cNvPr id="12" name="Group 11">
            <a:extLst>
              <a:ext uri="{FF2B5EF4-FFF2-40B4-BE49-F238E27FC236}">
                <a16:creationId xmlns:a16="http://schemas.microsoft.com/office/drawing/2014/main" id="{8EAEEE03-31DA-370D-888A-87908EC1C6E0}"/>
              </a:ext>
            </a:extLst>
          </p:cNvPr>
          <p:cNvGrpSpPr/>
          <p:nvPr/>
        </p:nvGrpSpPr>
        <p:grpSpPr>
          <a:xfrm>
            <a:off x="5981141" y="1532582"/>
            <a:ext cx="6061982" cy="4080217"/>
            <a:chOff x="4558937" y="1307888"/>
            <a:chExt cx="7505427" cy="4860047"/>
          </a:xfrm>
        </p:grpSpPr>
        <p:sp>
          <p:nvSpPr>
            <p:cNvPr id="11" name="Arrow: Right 10">
              <a:extLst>
                <a:ext uri="{FF2B5EF4-FFF2-40B4-BE49-F238E27FC236}">
                  <a16:creationId xmlns:a16="http://schemas.microsoft.com/office/drawing/2014/main" id="{DCA207D3-ECCF-F7B1-6F10-23FE0F16F13A}"/>
                </a:ext>
              </a:extLst>
            </p:cNvPr>
            <p:cNvSpPr/>
            <p:nvPr/>
          </p:nvSpPr>
          <p:spPr>
            <a:xfrm>
              <a:off x="6602564" y="5608505"/>
              <a:ext cx="2149550" cy="559430"/>
            </a:xfrm>
            <a:prstGeom prst="rightArrow">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697880D2-4FBB-D927-3C8C-6DDB9997E7FF}"/>
                </a:ext>
              </a:extLst>
            </p:cNvPr>
            <p:cNvSpPr/>
            <p:nvPr/>
          </p:nvSpPr>
          <p:spPr>
            <a:xfrm rot="3441720">
              <a:off x="8099790" y="3322953"/>
              <a:ext cx="4138475" cy="483326"/>
            </a:xfrm>
            <a:prstGeom prst="rightArrow">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6D4ABC59-61B6-707C-3E9E-BDCF1012E161}"/>
                </a:ext>
              </a:extLst>
            </p:cNvPr>
            <p:cNvSpPr/>
            <p:nvPr/>
          </p:nvSpPr>
          <p:spPr>
            <a:xfrm rot="18257943">
              <a:off x="4505695" y="3574413"/>
              <a:ext cx="4193738" cy="483326"/>
            </a:xfrm>
            <a:prstGeom prst="rightArrow">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a:extLst>
                <a:ext uri="{FF2B5EF4-FFF2-40B4-BE49-F238E27FC236}">
                  <a16:creationId xmlns:a16="http://schemas.microsoft.com/office/drawing/2014/main" id="{51C509B4-2D55-63FF-7469-6AD57D56ED2D}"/>
                </a:ext>
              </a:extLst>
            </p:cNvPr>
            <p:cNvSpPr/>
            <p:nvPr/>
          </p:nvSpPr>
          <p:spPr>
            <a:xfrm>
              <a:off x="5920302" y="1651971"/>
              <a:ext cx="5164725" cy="3940564"/>
            </a:xfrm>
            <a:prstGeom prst="triangle">
              <a:avLst/>
            </a:prstGeom>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b="1" dirty="0"/>
                <a:t>Food Web Groups</a:t>
              </a:r>
            </a:p>
          </p:txBody>
        </p:sp>
        <p:sp>
          <p:nvSpPr>
            <p:cNvPr id="6" name="Rectangle 5">
              <a:extLst>
                <a:ext uri="{FF2B5EF4-FFF2-40B4-BE49-F238E27FC236}">
                  <a16:creationId xmlns:a16="http://schemas.microsoft.com/office/drawing/2014/main" id="{B106DB23-788D-0ED3-7924-2890CC1466B6}"/>
                </a:ext>
              </a:extLst>
            </p:cNvPr>
            <p:cNvSpPr/>
            <p:nvPr/>
          </p:nvSpPr>
          <p:spPr>
            <a:xfrm>
              <a:off x="7212027" y="1307888"/>
              <a:ext cx="2581274" cy="6074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Libre Franklin" pitchFamily="2" charset="0"/>
                </a:rPr>
                <a:t>Consumer</a:t>
              </a:r>
            </a:p>
          </p:txBody>
        </p:sp>
        <p:sp>
          <p:nvSpPr>
            <p:cNvPr id="7" name="Rectangle 6">
              <a:extLst>
                <a:ext uri="{FF2B5EF4-FFF2-40B4-BE49-F238E27FC236}">
                  <a16:creationId xmlns:a16="http://schemas.microsoft.com/office/drawing/2014/main" id="{4E0EFDC8-DF3D-285B-A50E-AB2538675B94}"/>
                </a:ext>
              </a:extLst>
            </p:cNvPr>
            <p:cNvSpPr/>
            <p:nvPr/>
          </p:nvSpPr>
          <p:spPr>
            <a:xfrm>
              <a:off x="4558937" y="5472405"/>
              <a:ext cx="2278250" cy="6074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Libre Franklin" pitchFamily="2" charset="0"/>
                </a:rPr>
                <a:t>Producer</a:t>
              </a:r>
            </a:p>
          </p:txBody>
        </p:sp>
        <p:sp>
          <p:nvSpPr>
            <p:cNvPr id="8" name="Rectangle 7">
              <a:extLst>
                <a:ext uri="{FF2B5EF4-FFF2-40B4-BE49-F238E27FC236}">
                  <a16:creationId xmlns:a16="http://schemas.microsoft.com/office/drawing/2014/main" id="{A200926F-D8D1-C361-F550-E619B58808AF}"/>
                </a:ext>
              </a:extLst>
            </p:cNvPr>
            <p:cNvSpPr/>
            <p:nvPr/>
          </p:nvSpPr>
          <p:spPr>
            <a:xfrm>
              <a:off x="8974184" y="5521764"/>
              <a:ext cx="3090180" cy="6074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Libre Franklin" pitchFamily="2" charset="0"/>
                </a:rPr>
                <a:t>Decomposer</a:t>
              </a:r>
            </a:p>
          </p:txBody>
        </p:sp>
      </p:grpSp>
      <p:pic>
        <p:nvPicPr>
          <p:cNvPr id="13" name="Picture 12">
            <a:extLst>
              <a:ext uri="{FF2B5EF4-FFF2-40B4-BE49-F238E27FC236}">
                <a16:creationId xmlns:a16="http://schemas.microsoft.com/office/drawing/2014/main" id="{9BC5B797-5A3A-123B-DF05-C6763D192E63}"/>
              </a:ext>
            </a:extLst>
          </p:cNvPr>
          <p:cNvPicPr>
            <a:picLocks noChangeAspect="1"/>
          </p:cNvPicPr>
          <p:nvPr/>
        </p:nvPicPr>
        <p:blipFill>
          <a:blip r:embed="rId3"/>
          <a:stretch>
            <a:fillRect/>
          </a:stretch>
        </p:blipFill>
        <p:spPr>
          <a:xfrm>
            <a:off x="5823329" y="3363641"/>
            <a:ext cx="1226307" cy="1665231"/>
          </a:xfrm>
          <a:prstGeom prst="rect">
            <a:avLst/>
          </a:prstGeom>
        </p:spPr>
      </p:pic>
      <p:pic>
        <p:nvPicPr>
          <p:cNvPr id="14" name="Picture 13">
            <a:extLst>
              <a:ext uri="{FF2B5EF4-FFF2-40B4-BE49-F238E27FC236}">
                <a16:creationId xmlns:a16="http://schemas.microsoft.com/office/drawing/2014/main" id="{9B1A1A21-24B9-7E95-9810-5018AE5CF96E}"/>
              </a:ext>
            </a:extLst>
          </p:cNvPr>
          <p:cNvPicPr>
            <a:picLocks noChangeAspect="1"/>
          </p:cNvPicPr>
          <p:nvPr/>
        </p:nvPicPr>
        <p:blipFill>
          <a:blip r:embed="rId4"/>
          <a:stretch>
            <a:fillRect/>
          </a:stretch>
        </p:blipFill>
        <p:spPr>
          <a:xfrm>
            <a:off x="10072010" y="1060418"/>
            <a:ext cx="954835" cy="1163923"/>
          </a:xfrm>
          <a:prstGeom prst="rect">
            <a:avLst/>
          </a:prstGeom>
        </p:spPr>
      </p:pic>
      <p:pic>
        <p:nvPicPr>
          <p:cNvPr id="15" name="Picture 14">
            <a:extLst>
              <a:ext uri="{FF2B5EF4-FFF2-40B4-BE49-F238E27FC236}">
                <a16:creationId xmlns:a16="http://schemas.microsoft.com/office/drawing/2014/main" id="{5EE93E67-6AC5-AAC5-6DF6-E67AA7F3D19A}"/>
              </a:ext>
            </a:extLst>
          </p:cNvPr>
          <p:cNvPicPr>
            <a:picLocks noChangeAspect="1"/>
          </p:cNvPicPr>
          <p:nvPr/>
        </p:nvPicPr>
        <p:blipFill>
          <a:blip r:embed="rId5"/>
          <a:stretch>
            <a:fillRect/>
          </a:stretch>
        </p:blipFill>
        <p:spPr>
          <a:xfrm>
            <a:off x="10550561" y="5210972"/>
            <a:ext cx="1492562" cy="1391068"/>
          </a:xfrm>
          <a:prstGeom prst="rect">
            <a:avLst/>
          </a:prstGeom>
        </p:spPr>
      </p:pic>
      <p:pic>
        <p:nvPicPr>
          <p:cNvPr id="16" name="Picture 15">
            <a:extLst>
              <a:ext uri="{FF2B5EF4-FFF2-40B4-BE49-F238E27FC236}">
                <a16:creationId xmlns:a16="http://schemas.microsoft.com/office/drawing/2014/main" id="{38630518-E5B3-2D2F-CAD3-6E51E607C39D}"/>
              </a:ext>
            </a:extLst>
          </p:cNvPr>
          <p:cNvPicPr>
            <a:picLocks noChangeAspect="1"/>
          </p:cNvPicPr>
          <p:nvPr/>
        </p:nvPicPr>
        <p:blipFill>
          <a:blip r:embed="rId5"/>
          <a:stretch>
            <a:fillRect/>
          </a:stretch>
        </p:blipFill>
        <p:spPr>
          <a:xfrm rot="2833978">
            <a:off x="10631104" y="5265495"/>
            <a:ext cx="1242056" cy="1157596"/>
          </a:xfrm>
          <a:prstGeom prst="rect">
            <a:avLst/>
          </a:prstGeom>
        </p:spPr>
      </p:pic>
      <p:sp>
        <p:nvSpPr>
          <p:cNvPr id="4" name="TextBox 3">
            <a:extLst>
              <a:ext uri="{FF2B5EF4-FFF2-40B4-BE49-F238E27FC236}">
                <a16:creationId xmlns:a16="http://schemas.microsoft.com/office/drawing/2014/main" id="{31AB8207-40C2-D3DC-8DBD-AFAF88A4A939}"/>
              </a:ext>
            </a:extLst>
          </p:cNvPr>
          <p:cNvSpPr txBox="1"/>
          <p:nvPr/>
        </p:nvSpPr>
        <p:spPr>
          <a:xfrm>
            <a:off x="18522" y="6457797"/>
            <a:ext cx="5661281" cy="369332"/>
          </a:xfrm>
          <a:prstGeom prst="rect">
            <a:avLst/>
          </a:prstGeom>
          <a:noFill/>
        </p:spPr>
        <p:txBody>
          <a:bodyPr wrap="square" rtlCol="0">
            <a:spAutoFit/>
          </a:bodyPr>
          <a:lstStyle/>
          <a:p>
            <a:r>
              <a:rPr lang="en-US" dirty="0"/>
              <a:t>Image Credits: UMCES Integration and Application Network</a:t>
            </a:r>
          </a:p>
        </p:txBody>
      </p:sp>
    </p:spTree>
    <p:extLst>
      <p:ext uri="{BB962C8B-B14F-4D97-AF65-F5344CB8AC3E}">
        <p14:creationId xmlns:p14="http://schemas.microsoft.com/office/powerpoint/2010/main" val="3248133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5D283-8E3D-D432-4C8A-7D086BC259A1}"/>
              </a:ext>
            </a:extLst>
          </p:cNvPr>
          <p:cNvSpPr>
            <a:spLocks noGrp="1"/>
          </p:cNvSpPr>
          <p:nvPr>
            <p:ph type="title"/>
          </p:nvPr>
        </p:nvSpPr>
        <p:spPr>
          <a:xfrm>
            <a:off x="705612" y="265471"/>
            <a:ext cx="10780776" cy="5388078"/>
          </a:xfrm>
        </p:spPr>
        <p:txBody>
          <a:bodyPr>
            <a:noAutofit/>
          </a:bodyPr>
          <a:lstStyle/>
          <a:p>
            <a:pPr algn="ctr"/>
            <a:r>
              <a:rPr lang="en-US" sz="4500" dirty="0">
                <a:latin typeface="Libre Franklin" pitchFamily="2" charset="0"/>
              </a:rPr>
              <a:t>The picture you just saw show’s an Arctic marine </a:t>
            </a:r>
            <a:r>
              <a:rPr lang="en-US" sz="4500" b="1" dirty="0">
                <a:latin typeface="Libre Franklin" pitchFamily="2" charset="0"/>
              </a:rPr>
              <a:t>food web</a:t>
            </a:r>
            <a:r>
              <a:rPr lang="en-US" sz="4500" dirty="0">
                <a:latin typeface="Libre Franklin" pitchFamily="2" charset="0"/>
              </a:rPr>
              <a:t>!</a:t>
            </a:r>
            <a:br>
              <a:rPr lang="en-US" sz="4500" dirty="0">
                <a:latin typeface="Libre Franklin" pitchFamily="2" charset="0"/>
              </a:rPr>
            </a:br>
            <a:br>
              <a:rPr lang="en-US" sz="4500" dirty="0">
                <a:latin typeface="Libre Franklin" pitchFamily="2" charset="0"/>
              </a:rPr>
            </a:br>
            <a:br>
              <a:rPr lang="en-US" sz="4500" dirty="0">
                <a:latin typeface="Libre Franklin" pitchFamily="2" charset="0"/>
              </a:rPr>
            </a:br>
            <a:r>
              <a:rPr lang="en-US" sz="4500" dirty="0">
                <a:latin typeface="Libre Franklin" pitchFamily="2" charset="0"/>
              </a:rPr>
              <a:t>Today we’re going to be learning what a food web is, what the parts of a food web are, and how to build our own.</a:t>
            </a:r>
          </a:p>
        </p:txBody>
      </p:sp>
    </p:spTree>
    <p:extLst>
      <p:ext uri="{BB962C8B-B14F-4D97-AF65-F5344CB8AC3E}">
        <p14:creationId xmlns:p14="http://schemas.microsoft.com/office/powerpoint/2010/main" val="3400844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7960B-DF22-E95F-6BB4-6414260749DD}"/>
              </a:ext>
            </a:extLst>
          </p:cNvPr>
          <p:cNvSpPr txBox="1">
            <a:spLocks/>
          </p:cNvSpPr>
          <p:nvPr/>
        </p:nvSpPr>
        <p:spPr>
          <a:xfrm>
            <a:off x="218108" y="377473"/>
            <a:ext cx="12047915" cy="1206616"/>
          </a:xfrm>
          <a:prstGeom prst="rect">
            <a:avLst/>
          </a:prstGeom>
        </p:spPr>
        <p:txBody>
          <a:bodyPr>
            <a:no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500" b="1" dirty="0">
                <a:solidFill>
                  <a:schemeClr val="tx1"/>
                </a:solidFill>
                <a:latin typeface="Libre Franklin" pitchFamily="2" charset="0"/>
              </a:rPr>
              <a:t>Food webs show the flow of energy through an ecosystem</a:t>
            </a:r>
          </a:p>
        </p:txBody>
      </p:sp>
      <p:sp>
        <p:nvSpPr>
          <p:cNvPr id="3" name="Content Placeholder 2">
            <a:extLst>
              <a:ext uri="{FF2B5EF4-FFF2-40B4-BE49-F238E27FC236}">
                <a16:creationId xmlns:a16="http://schemas.microsoft.com/office/drawing/2014/main" id="{295D6363-8FDC-E46C-770F-B5C6D87BD43F}"/>
              </a:ext>
            </a:extLst>
          </p:cNvPr>
          <p:cNvSpPr txBox="1">
            <a:spLocks/>
          </p:cNvSpPr>
          <p:nvPr/>
        </p:nvSpPr>
        <p:spPr>
          <a:xfrm>
            <a:off x="607875" y="1407305"/>
            <a:ext cx="6087198" cy="4536535"/>
          </a:xfrm>
          <a:prstGeom prst="rect">
            <a:avLst/>
          </a:prstGeom>
        </p:spPr>
        <p:txBody>
          <a:bodyPr>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buFont typeface="Arial" panose="020B0604020202020204" pitchFamily="34" charset="0"/>
              <a:buChar char="•"/>
            </a:pPr>
            <a:r>
              <a:rPr lang="en-US" sz="3000" dirty="0">
                <a:latin typeface="Libre Franklin" pitchFamily="2" charset="0"/>
              </a:rPr>
              <a:t> When one organism consumes another organism, this is a transfer of </a:t>
            </a:r>
            <a:r>
              <a:rPr lang="en-US" sz="3000" b="1" dirty="0">
                <a:latin typeface="Libre Franklin" pitchFamily="2" charset="0"/>
              </a:rPr>
              <a:t>energy (E)</a:t>
            </a:r>
          </a:p>
          <a:p>
            <a:pPr>
              <a:buFont typeface="Arial" panose="020B0604020202020204" pitchFamily="34" charset="0"/>
              <a:buChar char="•"/>
            </a:pPr>
            <a:endParaRPr lang="en-US" sz="3000" b="1" dirty="0">
              <a:latin typeface="Libre Franklin" pitchFamily="2" charset="0"/>
            </a:endParaRPr>
          </a:p>
          <a:p>
            <a:pPr>
              <a:buFont typeface="Arial" panose="020B0604020202020204" pitchFamily="34" charset="0"/>
              <a:buChar char="•"/>
            </a:pPr>
            <a:r>
              <a:rPr lang="en-US" sz="3000" dirty="0">
                <a:latin typeface="Libre Franklin" pitchFamily="2" charset="0"/>
              </a:rPr>
              <a:t>Bigger consumers typically eat smaller consumers</a:t>
            </a:r>
          </a:p>
          <a:p>
            <a:pPr>
              <a:buFont typeface="Arial" panose="020B0604020202020204" pitchFamily="34" charset="0"/>
              <a:buChar char="•"/>
            </a:pPr>
            <a:endParaRPr lang="en-US" sz="3000" b="1" dirty="0">
              <a:latin typeface="Libre Franklin" pitchFamily="2" charset="0"/>
            </a:endParaRPr>
          </a:p>
          <a:p>
            <a:pPr>
              <a:buFont typeface="Arial" panose="020B0604020202020204" pitchFamily="34" charset="0"/>
              <a:buChar char="•"/>
            </a:pPr>
            <a:r>
              <a:rPr lang="en-US" sz="3000" dirty="0">
                <a:latin typeface="Libre Franklin" pitchFamily="2" charset="0"/>
              </a:rPr>
              <a:t>Arrows show which way energy is moving</a:t>
            </a:r>
          </a:p>
          <a:p>
            <a:pPr>
              <a:buFont typeface="Arial" panose="020B0604020202020204" pitchFamily="34" charset="0"/>
              <a:buChar char="•"/>
            </a:pPr>
            <a:endParaRPr lang="en-US" sz="3000" dirty="0">
              <a:latin typeface="Libre Franklin" pitchFamily="2" charset="0"/>
            </a:endParaRPr>
          </a:p>
          <a:p>
            <a:pPr>
              <a:buFont typeface="Arial" panose="020B0604020202020204" pitchFamily="34" charset="0"/>
              <a:buChar char="•"/>
            </a:pPr>
            <a:endParaRPr lang="en-US" sz="3000" dirty="0">
              <a:latin typeface="Libre Franklin" pitchFamily="2" charset="0"/>
            </a:endParaRPr>
          </a:p>
        </p:txBody>
      </p:sp>
      <p:pic>
        <p:nvPicPr>
          <p:cNvPr id="4" name="Picture 3">
            <a:extLst>
              <a:ext uri="{FF2B5EF4-FFF2-40B4-BE49-F238E27FC236}">
                <a16:creationId xmlns:a16="http://schemas.microsoft.com/office/drawing/2014/main" id="{766B24FB-8C35-DD71-69CA-4AB0CC9E83AC}"/>
              </a:ext>
            </a:extLst>
          </p:cNvPr>
          <p:cNvPicPr>
            <a:picLocks noChangeAspect="1"/>
          </p:cNvPicPr>
          <p:nvPr/>
        </p:nvPicPr>
        <p:blipFill>
          <a:blip r:embed="rId3"/>
          <a:stretch>
            <a:fillRect/>
          </a:stretch>
        </p:blipFill>
        <p:spPr>
          <a:xfrm>
            <a:off x="8654223" y="5008122"/>
            <a:ext cx="1226307" cy="1665231"/>
          </a:xfrm>
          <a:prstGeom prst="rect">
            <a:avLst/>
          </a:prstGeom>
        </p:spPr>
      </p:pic>
      <p:pic>
        <p:nvPicPr>
          <p:cNvPr id="5" name="Picture 4">
            <a:extLst>
              <a:ext uri="{FF2B5EF4-FFF2-40B4-BE49-F238E27FC236}">
                <a16:creationId xmlns:a16="http://schemas.microsoft.com/office/drawing/2014/main" id="{85AC17EF-3FBA-550F-98F9-D51D7509D3CE}"/>
              </a:ext>
            </a:extLst>
          </p:cNvPr>
          <p:cNvPicPr>
            <a:picLocks noChangeAspect="1"/>
          </p:cNvPicPr>
          <p:nvPr/>
        </p:nvPicPr>
        <p:blipFill>
          <a:blip r:embed="rId4"/>
          <a:stretch>
            <a:fillRect/>
          </a:stretch>
        </p:blipFill>
        <p:spPr>
          <a:xfrm>
            <a:off x="8595360" y="2853930"/>
            <a:ext cx="1478394" cy="1802130"/>
          </a:xfrm>
          <a:prstGeom prst="rect">
            <a:avLst/>
          </a:prstGeom>
        </p:spPr>
      </p:pic>
      <p:pic>
        <p:nvPicPr>
          <p:cNvPr id="6" name="Picture 5">
            <a:extLst>
              <a:ext uri="{FF2B5EF4-FFF2-40B4-BE49-F238E27FC236}">
                <a16:creationId xmlns:a16="http://schemas.microsoft.com/office/drawing/2014/main" id="{B45E3379-F421-4F2F-842B-E4EB2DBA8DC7}"/>
              </a:ext>
            </a:extLst>
          </p:cNvPr>
          <p:cNvPicPr>
            <a:picLocks noChangeAspect="1"/>
          </p:cNvPicPr>
          <p:nvPr/>
        </p:nvPicPr>
        <p:blipFill>
          <a:blip r:embed="rId5"/>
          <a:stretch>
            <a:fillRect/>
          </a:stretch>
        </p:blipFill>
        <p:spPr>
          <a:xfrm>
            <a:off x="7665008" y="977768"/>
            <a:ext cx="3545591" cy="2151416"/>
          </a:xfrm>
          <a:prstGeom prst="rect">
            <a:avLst/>
          </a:prstGeom>
        </p:spPr>
      </p:pic>
      <p:sp>
        <p:nvSpPr>
          <p:cNvPr id="7" name="Arrow: Up 6">
            <a:extLst>
              <a:ext uri="{FF2B5EF4-FFF2-40B4-BE49-F238E27FC236}">
                <a16:creationId xmlns:a16="http://schemas.microsoft.com/office/drawing/2014/main" id="{46A77629-F5DB-AA4A-4197-F142F857EA5A}"/>
              </a:ext>
            </a:extLst>
          </p:cNvPr>
          <p:cNvSpPr/>
          <p:nvPr/>
        </p:nvSpPr>
        <p:spPr>
          <a:xfrm>
            <a:off x="8869348" y="4632776"/>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Libre Franklin ExtraBold" pitchFamily="2" charset="0"/>
              </a:rPr>
              <a:t>E</a:t>
            </a:r>
          </a:p>
        </p:txBody>
      </p:sp>
      <p:sp>
        <p:nvSpPr>
          <p:cNvPr id="8" name="Arrow: Up 7">
            <a:extLst>
              <a:ext uri="{FF2B5EF4-FFF2-40B4-BE49-F238E27FC236}">
                <a16:creationId xmlns:a16="http://schemas.microsoft.com/office/drawing/2014/main" id="{E60EB8B7-CEDA-A998-C3D4-534D10D3765D}"/>
              </a:ext>
            </a:extLst>
          </p:cNvPr>
          <p:cNvSpPr/>
          <p:nvPr/>
        </p:nvSpPr>
        <p:spPr>
          <a:xfrm>
            <a:off x="8996805" y="2467658"/>
            <a:ext cx="541144" cy="554041"/>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Libre Franklin ExtraBold" pitchFamily="2" charset="0"/>
              </a:rPr>
              <a:t>E</a:t>
            </a:r>
          </a:p>
        </p:txBody>
      </p:sp>
      <p:sp>
        <p:nvSpPr>
          <p:cNvPr id="9" name="Rectangle 8">
            <a:extLst>
              <a:ext uri="{FF2B5EF4-FFF2-40B4-BE49-F238E27FC236}">
                <a16:creationId xmlns:a16="http://schemas.microsoft.com/office/drawing/2014/main" id="{75F0003C-8853-C59A-2BCC-20BCE816D57E}"/>
              </a:ext>
            </a:extLst>
          </p:cNvPr>
          <p:cNvSpPr/>
          <p:nvPr/>
        </p:nvSpPr>
        <p:spPr>
          <a:xfrm>
            <a:off x="9939394" y="2654064"/>
            <a:ext cx="1365452" cy="26868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Consumer</a:t>
            </a:r>
          </a:p>
        </p:txBody>
      </p:sp>
      <p:sp>
        <p:nvSpPr>
          <p:cNvPr id="10" name="Rectangle 9">
            <a:extLst>
              <a:ext uri="{FF2B5EF4-FFF2-40B4-BE49-F238E27FC236}">
                <a16:creationId xmlns:a16="http://schemas.microsoft.com/office/drawing/2014/main" id="{5A8839B9-81B5-1995-E436-D2D6F1C6C73A}"/>
              </a:ext>
            </a:extLst>
          </p:cNvPr>
          <p:cNvSpPr/>
          <p:nvPr/>
        </p:nvSpPr>
        <p:spPr>
          <a:xfrm>
            <a:off x="10052911" y="4344879"/>
            <a:ext cx="1365452" cy="26868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Consumer</a:t>
            </a:r>
          </a:p>
        </p:txBody>
      </p:sp>
      <p:sp>
        <p:nvSpPr>
          <p:cNvPr id="11" name="Rectangle 10">
            <a:extLst>
              <a:ext uri="{FF2B5EF4-FFF2-40B4-BE49-F238E27FC236}">
                <a16:creationId xmlns:a16="http://schemas.microsoft.com/office/drawing/2014/main" id="{FA1C50FC-820D-386C-7178-5E57BE7464FC}"/>
              </a:ext>
            </a:extLst>
          </p:cNvPr>
          <p:cNvSpPr/>
          <p:nvPr/>
        </p:nvSpPr>
        <p:spPr>
          <a:xfrm>
            <a:off x="10052911" y="5943841"/>
            <a:ext cx="1365452" cy="26868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Producer</a:t>
            </a:r>
          </a:p>
        </p:txBody>
      </p:sp>
      <p:pic>
        <p:nvPicPr>
          <p:cNvPr id="12" name="Picture 11">
            <a:extLst>
              <a:ext uri="{FF2B5EF4-FFF2-40B4-BE49-F238E27FC236}">
                <a16:creationId xmlns:a16="http://schemas.microsoft.com/office/drawing/2014/main" id="{BCCA2F62-B13F-0EDA-2F31-F69FE6F0BF96}"/>
              </a:ext>
            </a:extLst>
          </p:cNvPr>
          <p:cNvPicPr>
            <a:picLocks noChangeAspect="1"/>
          </p:cNvPicPr>
          <p:nvPr/>
        </p:nvPicPr>
        <p:blipFill>
          <a:blip r:embed="rId6"/>
          <a:stretch>
            <a:fillRect/>
          </a:stretch>
        </p:blipFill>
        <p:spPr>
          <a:xfrm>
            <a:off x="6449053" y="3764827"/>
            <a:ext cx="1461975" cy="1485699"/>
          </a:xfrm>
          <a:prstGeom prst="rect">
            <a:avLst/>
          </a:prstGeom>
        </p:spPr>
      </p:pic>
      <p:sp>
        <p:nvSpPr>
          <p:cNvPr id="13" name="Arrow: Up 12">
            <a:extLst>
              <a:ext uri="{FF2B5EF4-FFF2-40B4-BE49-F238E27FC236}">
                <a16:creationId xmlns:a16="http://schemas.microsoft.com/office/drawing/2014/main" id="{889B768F-9C21-7919-5323-7A3425FBCCF7}"/>
              </a:ext>
            </a:extLst>
          </p:cNvPr>
          <p:cNvSpPr/>
          <p:nvPr/>
        </p:nvSpPr>
        <p:spPr>
          <a:xfrm rot="7298920">
            <a:off x="8114323" y="4931028"/>
            <a:ext cx="559684" cy="1470799"/>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endParaRPr lang="en-US" b="1" dirty="0">
              <a:latin typeface="Libre Franklin ExtraBold" pitchFamily="2" charset="0"/>
            </a:endParaRPr>
          </a:p>
        </p:txBody>
      </p:sp>
      <p:sp>
        <p:nvSpPr>
          <p:cNvPr id="14" name="Rectangle 13">
            <a:extLst>
              <a:ext uri="{FF2B5EF4-FFF2-40B4-BE49-F238E27FC236}">
                <a16:creationId xmlns:a16="http://schemas.microsoft.com/office/drawing/2014/main" id="{506578EE-8F58-791D-834D-89C85F1A47AF}"/>
              </a:ext>
            </a:extLst>
          </p:cNvPr>
          <p:cNvSpPr/>
          <p:nvPr/>
        </p:nvSpPr>
        <p:spPr>
          <a:xfrm rot="159191">
            <a:off x="8281056" y="5577437"/>
            <a:ext cx="226219" cy="17797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Libre Franklin" pitchFamily="2" charset="0"/>
              </a:rPr>
              <a:t>E</a:t>
            </a:r>
          </a:p>
        </p:txBody>
      </p:sp>
      <p:sp>
        <p:nvSpPr>
          <p:cNvPr id="15" name="TextBox 14">
            <a:extLst>
              <a:ext uri="{FF2B5EF4-FFF2-40B4-BE49-F238E27FC236}">
                <a16:creationId xmlns:a16="http://schemas.microsoft.com/office/drawing/2014/main" id="{C5721F06-D58A-49BB-517D-37E81E3115C7}"/>
              </a:ext>
            </a:extLst>
          </p:cNvPr>
          <p:cNvSpPr txBox="1"/>
          <p:nvPr/>
        </p:nvSpPr>
        <p:spPr>
          <a:xfrm>
            <a:off x="18522" y="6457797"/>
            <a:ext cx="5661281" cy="369332"/>
          </a:xfrm>
          <a:prstGeom prst="rect">
            <a:avLst/>
          </a:prstGeom>
          <a:noFill/>
        </p:spPr>
        <p:txBody>
          <a:bodyPr wrap="square" rtlCol="0">
            <a:spAutoFit/>
          </a:bodyPr>
          <a:lstStyle/>
          <a:p>
            <a:r>
              <a:rPr lang="en-US" dirty="0"/>
              <a:t>Image Credits: UMCES Integration and Application Network</a:t>
            </a:r>
          </a:p>
        </p:txBody>
      </p:sp>
    </p:spTree>
    <p:extLst>
      <p:ext uri="{BB962C8B-B14F-4D97-AF65-F5344CB8AC3E}">
        <p14:creationId xmlns:p14="http://schemas.microsoft.com/office/powerpoint/2010/main" val="4130744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8ACDDB0B-FF51-B8FC-E480-404DBAB985D7}"/>
              </a:ext>
            </a:extLst>
          </p:cNvPr>
          <p:cNvSpPr txBox="1">
            <a:spLocks/>
          </p:cNvSpPr>
          <p:nvPr/>
        </p:nvSpPr>
        <p:spPr>
          <a:xfrm>
            <a:off x="218108" y="377473"/>
            <a:ext cx="12047915" cy="1206616"/>
          </a:xfrm>
          <a:prstGeom prst="rect">
            <a:avLst/>
          </a:prstGeom>
        </p:spPr>
        <p:txBody>
          <a:bodyPr>
            <a:no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600" b="1" dirty="0">
                <a:solidFill>
                  <a:schemeClr val="tx1"/>
                </a:solidFill>
                <a:latin typeface="Libre Franklin" pitchFamily="2" charset="0"/>
              </a:rPr>
              <a:t>We can also think of food webs as showing predator and prey relationships</a:t>
            </a:r>
          </a:p>
        </p:txBody>
      </p:sp>
      <p:sp>
        <p:nvSpPr>
          <p:cNvPr id="17" name="Content Placeholder 2">
            <a:extLst>
              <a:ext uri="{FF2B5EF4-FFF2-40B4-BE49-F238E27FC236}">
                <a16:creationId xmlns:a16="http://schemas.microsoft.com/office/drawing/2014/main" id="{BA5E4027-F7D7-A832-6680-FAA2164D036D}"/>
              </a:ext>
            </a:extLst>
          </p:cNvPr>
          <p:cNvSpPr txBox="1">
            <a:spLocks/>
          </p:cNvSpPr>
          <p:nvPr/>
        </p:nvSpPr>
        <p:spPr>
          <a:xfrm>
            <a:off x="388050" y="1633463"/>
            <a:ext cx="5390212" cy="5097537"/>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pPr marL="0" indent="0">
              <a:buNone/>
            </a:pPr>
            <a:r>
              <a:rPr lang="en-US" sz="3000" b="1" dirty="0">
                <a:latin typeface="Libre Franklin" pitchFamily="2" charset="0"/>
              </a:rPr>
              <a:t>Prey – </a:t>
            </a:r>
            <a:r>
              <a:rPr lang="en-US" sz="3000" dirty="0">
                <a:latin typeface="Libre Franklin" pitchFamily="2" charset="0"/>
              </a:rPr>
              <a:t>a plant or animal that is eaten by another animal</a:t>
            </a:r>
          </a:p>
          <a:p>
            <a:pPr marL="0" indent="0">
              <a:buNone/>
            </a:pPr>
            <a:endParaRPr lang="en-US" sz="3000" dirty="0">
              <a:latin typeface="Libre Franklin" pitchFamily="2" charset="0"/>
            </a:endParaRPr>
          </a:p>
          <a:p>
            <a:pPr marL="0" indent="0">
              <a:buNone/>
            </a:pPr>
            <a:r>
              <a:rPr lang="en-US" sz="3000" b="1" dirty="0">
                <a:latin typeface="Libre Franklin" pitchFamily="2" charset="0"/>
              </a:rPr>
              <a:t>Predator- </a:t>
            </a:r>
            <a:r>
              <a:rPr lang="en-US" sz="3000" dirty="0">
                <a:latin typeface="Libre Franklin" pitchFamily="2" charset="0"/>
              </a:rPr>
              <a:t>an animal that eats or hunts another living thing to get energy</a:t>
            </a:r>
          </a:p>
          <a:p>
            <a:pPr marL="0" indent="0">
              <a:buNone/>
            </a:pPr>
            <a:endParaRPr lang="en-US" sz="3000" dirty="0">
              <a:latin typeface="Libre Franklin" pitchFamily="2" charset="0"/>
            </a:endParaRPr>
          </a:p>
          <a:p>
            <a:pPr marL="0" indent="0">
              <a:buNone/>
            </a:pPr>
            <a:r>
              <a:rPr lang="en-US" sz="3000" b="1" dirty="0">
                <a:latin typeface="Libre Franklin" pitchFamily="2" charset="0"/>
              </a:rPr>
              <a:t>Apex Predator </a:t>
            </a:r>
            <a:r>
              <a:rPr lang="en-US" sz="3000" dirty="0">
                <a:latin typeface="Libre Franklin" pitchFamily="2" charset="0"/>
              </a:rPr>
              <a:t>– a consumer that has no predators and is at the top of the food web</a:t>
            </a:r>
          </a:p>
        </p:txBody>
      </p:sp>
      <p:pic>
        <p:nvPicPr>
          <p:cNvPr id="18" name="Picture 17">
            <a:extLst>
              <a:ext uri="{FF2B5EF4-FFF2-40B4-BE49-F238E27FC236}">
                <a16:creationId xmlns:a16="http://schemas.microsoft.com/office/drawing/2014/main" id="{4727F0EE-73E8-594A-5EFE-E74176F56E84}"/>
              </a:ext>
            </a:extLst>
          </p:cNvPr>
          <p:cNvPicPr>
            <a:picLocks noChangeAspect="1"/>
          </p:cNvPicPr>
          <p:nvPr/>
        </p:nvPicPr>
        <p:blipFill>
          <a:blip r:embed="rId3"/>
          <a:stretch>
            <a:fillRect/>
          </a:stretch>
        </p:blipFill>
        <p:spPr>
          <a:xfrm>
            <a:off x="9346326" y="1279750"/>
            <a:ext cx="2383560" cy="1446312"/>
          </a:xfrm>
          <a:prstGeom prst="rect">
            <a:avLst/>
          </a:prstGeom>
        </p:spPr>
      </p:pic>
      <p:pic>
        <p:nvPicPr>
          <p:cNvPr id="19" name="Picture 18">
            <a:extLst>
              <a:ext uri="{FF2B5EF4-FFF2-40B4-BE49-F238E27FC236}">
                <a16:creationId xmlns:a16="http://schemas.microsoft.com/office/drawing/2014/main" id="{5AA2EB25-8F94-19F1-6EB9-BBE004E77328}"/>
              </a:ext>
            </a:extLst>
          </p:cNvPr>
          <p:cNvPicPr>
            <a:picLocks noChangeAspect="1"/>
          </p:cNvPicPr>
          <p:nvPr/>
        </p:nvPicPr>
        <p:blipFill>
          <a:blip r:embed="rId4"/>
          <a:stretch>
            <a:fillRect/>
          </a:stretch>
        </p:blipFill>
        <p:spPr>
          <a:xfrm>
            <a:off x="6649081" y="1127215"/>
            <a:ext cx="1308594" cy="1595148"/>
          </a:xfrm>
          <a:prstGeom prst="rect">
            <a:avLst/>
          </a:prstGeom>
        </p:spPr>
      </p:pic>
      <p:sp>
        <p:nvSpPr>
          <p:cNvPr id="20" name="Rectangle 19">
            <a:extLst>
              <a:ext uri="{FF2B5EF4-FFF2-40B4-BE49-F238E27FC236}">
                <a16:creationId xmlns:a16="http://schemas.microsoft.com/office/drawing/2014/main" id="{458D11C4-1AD6-B445-62A6-B2F9802AD871}"/>
              </a:ext>
            </a:extLst>
          </p:cNvPr>
          <p:cNvSpPr/>
          <p:nvPr/>
        </p:nvSpPr>
        <p:spPr>
          <a:xfrm>
            <a:off x="6891039" y="2915507"/>
            <a:ext cx="824678"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Prey</a:t>
            </a:r>
          </a:p>
        </p:txBody>
      </p:sp>
      <p:sp>
        <p:nvSpPr>
          <p:cNvPr id="21" name="Rectangle 20">
            <a:extLst>
              <a:ext uri="{FF2B5EF4-FFF2-40B4-BE49-F238E27FC236}">
                <a16:creationId xmlns:a16="http://schemas.microsoft.com/office/drawing/2014/main" id="{DE5D0ADB-DF4A-CC6A-0BC1-939CC872A4A5}"/>
              </a:ext>
            </a:extLst>
          </p:cNvPr>
          <p:cNvSpPr/>
          <p:nvPr/>
        </p:nvSpPr>
        <p:spPr>
          <a:xfrm>
            <a:off x="9941271" y="2915507"/>
            <a:ext cx="1193669"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Predator</a:t>
            </a:r>
          </a:p>
        </p:txBody>
      </p:sp>
      <p:pic>
        <p:nvPicPr>
          <p:cNvPr id="22" name="Picture 21">
            <a:extLst>
              <a:ext uri="{FF2B5EF4-FFF2-40B4-BE49-F238E27FC236}">
                <a16:creationId xmlns:a16="http://schemas.microsoft.com/office/drawing/2014/main" id="{FC98F9CF-D93B-0AA6-9FE0-EDD16F707A75}"/>
              </a:ext>
            </a:extLst>
          </p:cNvPr>
          <p:cNvPicPr>
            <a:picLocks noChangeAspect="1"/>
          </p:cNvPicPr>
          <p:nvPr/>
        </p:nvPicPr>
        <p:blipFill>
          <a:blip r:embed="rId5"/>
          <a:stretch>
            <a:fillRect/>
          </a:stretch>
        </p:blipFill>
        <p:spPr>
          <a:xfrm>
            <a:off x="9267843" y="3860638"/>
            <a:ext cx="2706049" cy="1717612"/>
          </a:xfrm>
          <a:prstGeom prst="rect">
            <a:avLst/>
          </a:prstGeom>
        </p:spPr>
      </p:pic>
      <p:sp>
        <p:nvSpPr>
          <p:cNvPr id="23" name="Rectangle 22">
            <a:extLst>
              <a:ext uri="{FF2B5EF4-FFF2-40B4-BE49-F238E27FC236}">
                <a16:creationId xmlns:a16="http://schemas.microsoft.com/office/drawing/2014/main" id="{5D25F84E-C439-DACB-8BFE-C980783B7DE0}"/>
              </a:ext>
            </a:extLst>
          </p:cNvPr>
          <p:cNvSpPr/>
          <p:nvPr/>
        </p:nvSpPr>
        <p:spPr>
          <a:xfrm>
            <a:off x="10024032" y="5674730"/>
            <a:ext cx="1193669"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Predator</a:t>
            </a:r>
          </a:p>
        </p:txBody>
      </p:sp>
      <p:pic>
        <p:nvPicPr>
          <p:cNvPr id="24" name="Picture 23">
            <a:extLst>
              <a:ext uri="{FF2B5EF4-FFF2-40B4-BE49-F238E27FC236}">
                <a16:creationId xmlns:a16="http://schemas.microsoft.com/office/drawing/2014/main" id="{934CC48C-3449-ECBE-AADB-F00F255E115C}"/>
              </a:ext>
            </a:extLst>
          </p:cNvPr>
          <p:cNvPicPr>
            <a:picLocks noChangeAspect="1"/>
          </p:cNvPicPr>
          <p:nvPr/>
        </p:nvPicPr>
        <p:blipFill>
          <a:blip r:embed="rId6"/>
          <a:stretch>
            <a:fillRect/>
          </a:stretch>
        </p:blipFill>
        <p:spPr>
          <a:xfrm>
            <a:off x="5924057" y="4406734"/>
            <a:ext cx="2708618" cy="740680"/>
          </a:xfrm>
          <a:prstGeom prst="rect">
            <a:avLst/>
          </a:prstGeom>
        </p:spPr>
      </p:pic>
      <p:sp>
        <p:nvSpPr>
          <p:cNvPr id="25" name="Rectangle 24">
            <a:extLst>
              <a:ext uri="{FF2B5EF4-FFF2-40B4-BE49-F238E27FC236}">
                <a16:creationId xmlns:a16="http://schemas.microsoft.com/office/drawing/2014/main" id="{0AC23B17-46AA-A356-8CC6-F0E3CD9CA145}"/>
              </a:ext>
            </a:extLst>
          </p:cNvPr>
          <p:cNvSpPr/>
          <p:nvPr/>
        </p:nvSpPr>
        <p:spPr>
          <a:xfrm>
            <a:off x="6891039" y="5674730"/>
            <a:ext cx="824678"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Prey</a:t>
            </a:r>
          </a:p>
        </p:txBody>
      </p:sp>
      <p:sp>
        <p:nvSpPr>
          <p:cNvPr id="26" name="Arrow: Up 25">
            <a:extLst>
              <a:ext uri="{FF2B5EF4-FFF2-40B4-BE49-F238E27FC236}">
                <a16:creationId xmlns:a16="http://schemas.microsoft.com/office/drawing/2014/main" id="{82B7E5CC-BCAA-19C3-24AB-96B1DF2A4EBF}"/>
              </a:ext>
            </a:extLst>
          </p:cNvPr>
          <p:cNvSpPr/>
          <p:nvPr/>
        </p:nvSpPr>
        <p:spPr>
          <a:xfrm rot="5400000">
            <a:off x="8774433" y="4450952"/>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1" dirty="0">
              <a:latin typeface="Libre Franklin ExtraBold" pitchFamily="2" charset="0"/>
            </a:endParaRPr>
          </a:p>
        </p:txBody>
      </p:sp>
      <p:sp>
        <p:nvSpPr>
          <p:cNvPr id="27" name="Arrow: Up 26">
            <a:extLst>
              <a:ext uri="{FF2B5EF4-FFF2-40B4-BE49-F238E27FC236}">
                <a16:creationId xmlns:a16="http://schemas.microsoft.com/office/drawing/2014/main" id="{A17B87CC-0FC7-220D-D03B-46AA855580AD}"/>
              </a:ext>
            </a:extLst>
          </p:cNvPr>
          <p:cNvSpPr/>
          <p:nvPr/>
        </p:nvSpPr>
        <p:spPr>
          <a:xfrm rot="5400000">
            <a:off x="8597768" y="1847071"/>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1" dirty="0">
              <a:latin typeface="Libre Franklin ExtraBold" pitchFamily="2" charset="0"/>
            </a:endParaRPr>
          </a:p>
        </p:txBody>
      </p:sp>
      <p:sp>
        <p:nvSpPr>
          <p:cNvPr id="2" name="TextBox 1">
            <a:extLst>
              <a:ext uri="{FF2B5EF4-FFF2-40B4-BE49-F238E27FC236}">
                <a16:creationId xmlns:a16="http://schemas.microsoft.com/office/drawing/2014/main" id="{ADC49B9C-812A-30C2-2932-06D5FF4CBF9E}"/>
              </a:ext>
            </a:extLst>
          </p:cNvPr>
          <p:cNvSpPr txBox="1"/>
          <p:nvPr/>
        </p:nvSpPr>
        <p:spPr>
          <a:xfrm>
            <a:off x="18522" y="6457797"/>
            <a:ext cx="5661281" cy="369332"/>
          </a:xfrm>
          <a:prstGeom prst="rect">
            <a:avLst/>
          </a:prstGeom>
          <a:noFill/>
        </p:spPr>
        <p:txBody>
          <a:bodyPr wrap="square" rtlCol="0">
            <a:spAutoFit/>
          </a:bodyPr>
          <a:lstStyle/>
          <a:p>
            <a:r>
              <a:rPr lang="en-US" dirty="0"/>
              <a:t>Image Credits: UMCES Integration and Application Network</a:t>
            </a:r>
          </a:p>
        </p:txBody>
      </p:sp>
    </p:spTree>
    <p:extLst>
      <p:ext uri="{BB962C8B-B14F-4D97-AF65-F5344CB8AC3E}">
        <p14:creationId xmlns:p14="http://schemas.microsoft.com/office/powerpoint/2010/main" val="1461921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593F842-8218-9018-C818-6734CAE0CEE1}"/>
              </a:ext>
            </a:extLst>
          </p:cNvPr>
          <p:cNvPicPr>
            <a:picLocks noChangeAspect="1"/>
          </p:cNvPicPr>
          <p:nvPr/>
        </p:nvPicPr>
        <p:blipFill>
          <a:blip r:embed="rId3"/>
          <a:stretch>
            <a:fillRect/>
          </a:stretch>
        </p:blipFill>
        <p:spPr>
          <a:xfrm>
            <a:off x="4992582" y="2292624"/>
            <a:ext cx="5587665" cy="2720684"/>
          </a:xfrm>
          <a:prstGeom prst="rect">
            <a:avLst/>
          </a:prstGeom>
        </p:spPr>
      </p:pic>
      <p:sp>
        <p:nvSpPr>
          <p:cNvPr id="2" name="Title 1">
            <a:extLst>
              <a:ext uri="{FF2B5EF4-FFF2-40B4-BE49-F238E27FC236}">
                <a16:creationId xmlns:a16="http://schemas.microsoft.com/office/drawing/2014/main" id="{B5655FE3-11AA-6120-EFFC-96FC1E16A436}"/>
              </a:ext>
            </a:extLst>
          </p:cNvPr>
          <p:cNvSpPr>
            <a:spLocks noGrp="1"/>
          </p:cNvSpPr>
          <p:nvPr>
            <p:ph type="title"/>
          </p:nvPr>
        </p:nvSpPr>
        <p:spPr>
          <a:xfrm>
            <a:off x="1297522" y="212085"/>
            <a:ext cx="9653996" cy="625577"/>
          </a:xfrm>
        </p:spPr>
        <p:txBody>
          <a:bodyPr>
            <a:normAutofit/>
          </a:bodyPr>
          <a:lstStyle/>
          <a:p>
            <a:r>
              <a:rPr lang="en-US" sz="3200" b="1" dirty="0">
                <a:solidFill>
                  <a:schemeClr val="tx1"/>
                </a:solidFill>
                <a:latin typeface="Libre Franklin" pitchFamily="2" charset="0"/>
              </a:rPr>
              <a:t>We are going to look at the Arctic coastal food web</a:t>
            </a:r>
            <a:endParaRPr lang="en-US" sz="3000" dirty="0">
              <a:solidFill>
                <a:schemeClr val="tx1"/>
              </a:solidFill>
              <a:latin typeface="Libre Franklin ExtraBold" pitchFamily="2" charset="0"/>
            </a:endParaRPr>
          </a:p>
        </p:txBody>
      </p:sp>
      <p:pic>
        <p:nvPicPr>
          <p:cNvPr id="3" name="Picture 2">
            <a:extLst>
              <a:ext uri="{FF2B5EF4-FFF2-40B4-BE49-F238E27FC236}">
                <a16:creationId xmlns:a16="http://schemas.microsoft.com/office/drawing/2014/main" id="{0299F4CB-1C77-FAC1-F3A4-4FD34E7D8A1C}"/>
              </a:ext>
            </a:extLst>
          </p:cNvPr>
          <p:cNvPicPr>
            <a:picLocks noChangeAspect="1"/>
          </p:cNvPicPr>
          <p:nvPr/>
        </p:nvPicPr>
        <p:blipFill>
          <a:blip r:embed="rId4"/>
          <a:stretch>
            <a:fillRect/>
          </a:stretch>
        </p:blipFill>
        <p:spPr>
          <a:xfrm>
            <a:off x="636771" y="994371"/>
            <a:ext cx="4018937" cy="4018937"/>
          </a:xfrm>
          <a:prstGeom prst="rect">
            <a:avLst/>
          </a:prstGeom>
        </p:spPr>
      </p:pic>
      <p:sp>
        <p:nvSpPr>
          <p:cNvPr id="4" name="Star: 5 Points 3">
            <a:extLst>
              <a:ext uri="{FF2B5EF4-FFF2-40B4-BE49-F238E27FC236}">
                <a16:creationId xmlns:a16="http://schemas.microsoft.com/office/drawing/2014/main" id="{27340C2C-9F11-5EC4-CBC2-D0F708C60E1A}"/>
              </a:ext>
            </a:extLst>
          </p:cNvPr>
          <p:cNvSpPr/>
          <p:nvPr/>
        </p:nvSpPr>
        <p:spPr>
          <a:xfrm>
            <a:off x="1266265" y="3895474"/>
            <a:ext cx="255638" cy="23597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E9EC1FB-F845-827C-0B6C-75B689AE900F}"/>
              </a:ext>
            </a:extLst>
          </p:cNvPr>
          <p:cNvSpPr/>
          <p:nvPr/>
        </p:nvSpPr>
        <p:spPr>
          <a:xfrm>
            <a:off x="157022" y="4131448"/>
            <a:ext cx="1086012"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Virginia</a:t>
            </a:r>
          </a:p>
        </p:txBody>
      </p:sp>
      <p:sp>
        <p:nvSpPr>
          <p:cNvPr id="6" name="Content Placeholder 2">
            <a:extLst>
              <a:ext uri="{FF2B5EF4-FFF2-40B4-BE49-F238E27FC236}">
                <a16:creationId xmlns:a16="http://schemas.microsoft.com/office/drawing/2014/main" id="{A37ACBBA-B02E-F144-262E-7ECD90973756}"/>
              </a:ext>
            </a:extLst>
          </p:cNvPr>
          <p:cNvSpPr txBox="1">
            <a:spLocks/>
          </p:cNvSpPr>
          <p:nvPr/>
        </p:nvSpPr>
        <p:spPr>
          <a:xfrm>
            <a:off x="4788154" y="850958"/>
            <a:ext cx="6426532" cy="2278983"/>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US" sz="3000" b="1" dirty="0">
                <a:latin typeface="Libre Franklin" pitchFamily="2" charset="0"/>
              </a:rPr>
              <a:t>Arctic -</a:t>
            </a:r>
            <a:r>
              <a:rPr lang="en-US" sz="3000" dirty="0">
                <a:latin typeface="Libre Franklin" pitchFamily="2" charset="0"/>
              </a:rPr>
              <a:t>area around the north pole that is very, very, cold. So cold that sea ice forms in winter!</a:t>
            </a:r>
          </a:p>
          <a:p>
            <a:pPr marL="0" indent="0">
              <a:buNone/>
            </a:pPr>
            <a:endParaRPr lang="en-US" sz="3000" dirty="0">
              <a:latin typeface="Libre Franklin" pitchFamily="2" charset="0"/>
            </a:endParaRPr>
          </a:p>
        </p:txBody>
      </p:sp>
      <p:sp>
        <p:nvSpPr>
          <p:cNvPr id="7" name="Oval 6">
            <a:extLst>
              <a:ext uri="{FF2B5EF4-FFF2-40B4-BE49-F238E27FC236}">
                <a16:creationId xmlns:a16="http://schemas.microsoft.com/office/drawing/2014/main" id="{5F562A33-94B9-E7A7-E91A-D075305CABA1}"/>
              </a:ext>
            </a:extLst>
          </p:cNvPr>
          <p:cNvSpPr/>
          <p:nvPr/>
        </p:nvSpPr>
        <p:spPr>
          <a:xfrm>
            <a:off x="1847850" y="2219325"/>
            <a:ext cx="1600200" cy="1579726"/>
          </a:xfrm>
          <a:prstGeom prst="ellipse">
            <a:avLst/>
          </a:prstGeom>
          <a:noFill/>
          <a:ln w="38100">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erson lying in the snow&#10;&#10;Description automatically generated">
            <a:extLst>
              <a:ext uri="{FF2B5EF4-FFF2-40B4-BE49-F238E27FC236}">
                <a16:creationId xmlns:a16="http://schemas.microsoft.com/office/drawing/2014/main" id="{7BD69687-9A64-B7DF-A186-DC2D2A694A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58276" y="4391762"/>
            <a:ext cx="3440817" cy="2278983"/>
          </a:xfrm>
          <a:prstGeom prst="rect">
            <a:avLst/>
          </a:prstGeom>
        </p:spPr>
      </p:pic>
      <p:pic>
        <p:nvPicPr>
          <p:cNvPr id="13" name="Picture 12">
            <a:extLst>
              <a:ext uri="{FF2B5EF4-FFF2-40B4-BE49-F238E27FC236}">
                <a16:creationId xmlns:a16="http://schemas.microsoft.com/office/drawing/2014/main" id="{95B90CDC-A84B-BC64-CDE4-DB0AA34D3A00}"/>
              </a:ext>
            </a:extLst>
          </p:cNvPr>
          <p:cNvPicPr>
            <a:picLocks noChangeAspect="1"/>
          </p:cNvPicPr>
          <p:nvPr/>
        </p:nvPicPr>
        <p:blipFill>
          <a:blip r:embed="rId6"/>
          <a:stretch>
            <a:fillRect/>
          </a:stretch>
        </p:blipFill>
        <p:spPr>
          <a:xfrm>
            <a:off x="8804940" y="4391761"/>
            <a:ext cx="3039538" cy="2278984"/>
          </a:xfrm>
          <a:prstGeom prst="rect">
            <a:avLst/>
          </a:prstGeom>
        </p:spPr>
      </p:pic>
      <p:sp>
        <p:nvSpPr>
          <p:cNvPr id="14" name="Rectangle 13">
            <a:extLst>
              <a:ext uri="{FF2B5EF4-FFF2-40B4-BE49-F238E27FC236}">
                <a16:creationId xmlns:a16="http://schemas.microsoft.com/office/drawing/2014/main" id="{0007BC10-DD11-39A1-0988-515C804B5EC1}"/>
              </a:ext>
            </a:extLst>
          </p:cNvPr>
          <p:cNvSpPr/>
          <p:nvPr/>
        </p:nvSpPr>
        <p:spPr>
          <a:xfrm>
            <a:off x="3186629" y="4497612"/>
            <a:ext cx="967086"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Winter</a:t>
            </a:r>
          </a:p>
        </p:txBody>
      </p:sp>
      <p:sp>
        <p:nvSpPr>
          <p:cNvPr id="16" name="Rectangle 15">
            <a:extLst>
              <a:ext uri="{FF2B5EF4-FFF2-40B4-BE49-F238E27FC236}">
                <a16:creationId xmlns:a16="http://schemas.microsoft.com/office/drawing/2014/main" id="{8C7C0248-201B-864A-66EB-831DDB9AD324}"/>
              </a:ext>
            </a:extLst>
          </p:cNvPr>
          <p:cNvSpPr/>
          <p:nvPr/>
        </p:nvSpPr>
        <p:spPr>
          <a:xfrm>
            <a:off x="5157434" y="2356279"/>
            <a:ext cx="967086"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Spring</a:t>
            </a:r>
          </a:p>
        </p:txBody>
      </p:sp>
      <p:sp>
        <p:nvSpPr>
          <p:cNvPr id="17" name="Rectangle 16">
            <a:extLst>
              <a:ext uri="{FF2B5EF4-FFF2-40B4-BE49-F238E27FC236}">
                <a16:creationId xmlns:a16="http://schemas.microsoft.com/office/drawing/2014/main" id="{DA6EAA64-BB1D-B774-FEE2-AB38917D7409}"/>
              </a:ext>
            </a:extLst>
          </p:cNvPr>
          <p:cNvSpPr/>
          <p:nvPr/>
        </p:nvSpPr>
        <p:spPr>
          <a:xfrm>
            <a:off x="8920598" y="4497612"/>
            <a:ext cx="1148986" cy="26031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Libre Franklin" pitchFamily="2" charset="0"/>
              </a:rPr>
              <a:t>Summer</a:t>
            </a:r>
          </a:p>
        </p:txBody>
      </p:sp>
      <p:sp>
        <p:nvSpPr>
          <p:cNvPr id="8" name="TextBox 7">
            <a:extLst>
              <a:ext uri="{FF2B5EF4-FFF2-40B4-BE49-F238E27FC236}">
                <a16:creationId xmlns:a16="http://schemas.microsoft.com/office/drawing/2014/main" id="{5B40D8F0-0C61-5AC9-725A-44B28E1D66C9}"/>
              </a:ext>
            </a:extLst>
          </p:cNvPr>
          <p:cNvSpPr txBox="1"/>
          <p:nvPr/>
        </p:nvSpPr>
        <p:spPr>
          <a:xfrm>
            <a:off x="-19080" y="6211669"/>
            <a:ext cx="3733207" cy="646331"/>
          </a:xfrm>
          <a:prstGeom prst="rect">
            <a:avLst/>
          </a:prstGeom>
          <a:noFill/>
        </p:spPr>
        <p:txBody>
          <a:bodyPr wrap="square" rtlCol="0">
            <a:spAutoFit/>
          </a:bodyPr>
          <a:lstStyle/>
          <a:p>
            <a:r>
              <a:rPr lang="en-US" dirty="0"/>
              <a:t>Image Credits: Worldatlas.com, Kenneth Dunton, Ellie Gellerson</a:t>
            </a:r>
          </a:p>
        </p:txBody>
      </p:sp>
    </p:spTree>
    <p:extLst>
      <p:ext uri="{BB962C8B-B14F-4D97-AF65-F5344CB8AC3E}">
        <p14:creationId xmlns:p14="http://schemas.microsoft.com/office/powerpoint/2010/main" val="904781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55FE3-11AA-6120-EFFC-96FC1E16A436}"/>
              </a:ext>
            </a:extLst>
          </p:cNvPr>
          <p:cNvSpPr>
            <a:spLocks noGrp="1"/>
          </p:cNvSpPr>
          <p:nvPr>
            <p:ph type="title"/>
          </p:nvPr>
        </p:nvSpPr>
        <p:spPr>
          <a:xfrm>
            <a:off x="517423" y="366069"/>
            <a:ext cx="11157153" cy="914794"/>
          </a:xfrm>
        </p:spPr>
        <p:txBody>
          <a:bodyPr>
            <a:noAutofit/>
          </a:bodyPr>
          <a:lstStyle/>
          <a:p>
            <a:r>
              <a:rPr lang="en-US" sz="3600" b="1" dirty="0">
                <a:solidFill>
                  <a:schemeClr val="tx1"/>
                </a:solidFill>
                <a:latin typeface="Libre Franklin" pitchFamily="2" charset="0"/>
              </a:rPr>
              <a:t>Some producers and consumers are found in all water-based ecosystems</a:t>
            </a:r>
            <a:endParaRPr lang="en-US" sz="3600" dirty="0">
              <a:solidFill>
                <a:schemeClr val="tx1"/>
              </a:solidFill>
              <a:latin typeface="Libre Franklin ExtraBold" pitchFamily="2" charset="0"/>
            </a:endParaRPr>
          </a:p>
        </p:txBody>
      </p:sp>
      <p:sp>
        <p:nvSpPr>
          <p:cNvPr id="6" name="Content Placeholder 2">
            <a:extLst>
              <a:ext uri="{FF2B5EF4-FFF2-40B4-BE49-F238E27FC236}">
                <a16:creationId xmlns:a16="http://schemas.microsoft.com/office/drawing/2014/main" id="{A37ACBBA-B02E-F144-262E-7ECD90973756}"/>
              </a:ext>
            </a:extLst>
          </p:cNvPr>
          <p:cNvSpPr txBox="1">
            <a:spLocks/>
          </p:cNvSpPr>
          <p:nvPr/>
        </p:nvSpPr>
        <p:spPr>
          <a:xfrm>
            <a:off x="517423" y="1837708"/>
            <a:ext cx="6639156" cy="4120823"/>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US" sz="3000" b="1" dirty="0">
                <a:latin typeface="Libre Franklin" pitchFamily="2" charset="0"/>
              </a:rPr>
              <a:t>Phytoplankton – </a:t>
            </a:r>
            <a:r>
              <a:rPr lang="en-US" sz="3000" dirty="0">
                <a:latin typeface="Libre Franklin" pitchFamily="2" charset="0"/>
              </a:rPr>
              <a:t>microscopic organisms that drift through water and use light and nutrients to create energy</a:t>
            </a:r>
          </a:p>
          <a:p>
            <a:endParaRPr lang="en-US" sz="3000" dirty="0">
              <a:latin typeface="Libre Franklin" pitchFamily="2" charset="0"/>
            </a:endParaRPr>
          </a:p>
          <a:p>
            <a:r>
              <a:rPr lang="en-US" sz="3000" b="1" dirty="0">
                <a:latin typeface="Libre Franklin" pitchFamily="2" charset="0"/>
              </a:rPr>
              <a:t>Zooplankton- </a:t>
            </a:r>
            <a:r>
              <a:rPr lang="en-US" sz="3000" dirty="0">
                <a:latin typeface="Libre Franklin" pitchFamily="2" charset="0"/>
              </a:rPr>
              <a:t>very small, sometime microscopic, animals that drift through water and consume phytoplankton </a:t>
            </a:r>
          </a:p>
          <a:p>
            <a:endParaRPr lang="en-US" sz="3000" dirty="0">
              <a:latin typeface="Libre Franklin" pitchFamily="2" charset="0"/>
            </a:endParaRPr>
          </a:p>
        </p:txBody>
      </p:sp>
      <p:pic>
        <p:nvPicPr>
          <p:cNvPr id="9" name="Picture 8" descr="Close-up&#10;&#10;Description automatically generated">
            <a:extLst>
              <a:ext uri="{FF2B5EF4-FFF2-40B4-BE49-F238E27FC236}">
                <a16:creationId xmlns:a16="http://schemas.microsoft.com/office/drawing/2014/main" id="{B29DFFF3-1221-7407-42A7-517E924A5254}"/>
              </a:ext>
            </a:extLst>
          </p:cNvPr>
          <p:cNvPicPr>
            <a:picLocks noChangeAspect="1"/>
          </p:cNvPicPr>
          <p:nvPr/>
        </p:nvPicPr>
        <p:blipFill rotWithShape="1">
          <a:blip r:embed="rId3">
            <a:extLst>
              <a:ext uri="{28A0092B-C50C-407E-A947-70E740481C1C}">
                <a14:useLocalDpi xmlns:a14="http://schemas.microsoft.com/office/drawing/2010/main" val="0"/>
              </a:ext>
            </a:extLst>
          </a:blip>
          <a:srcRect l="10815" t="16007" r="4444" b="14997"/>
          <a:stretch/>
        </p:blipFill>
        <p:spPr>
          <a:xfrm rot="16200000">
            <a:off x="7902781" y="3600734"/>
            <a:ext cx="2864091" cy="3109904"/>
          </a:xfrm>
          <a:prstGeom prst="rect">
            <a:avLst/>
          </a:prstGeom>
        </p:spPr>
      </p:pic>
      <p:pic>
        <p:nvPicPr>
          <p:cNvPr id="13" name="Picture 12" descr="Microscopic view of various objects&#10;&#10;Description automatically generated with medium confidence">
            <a:extLst>
              <a:ext uri="{FF2B5EF4-FFF2-40B4-BE49-F238E27FC236}">
                <a16:creationId xmlns:a16="http://schemas.microsoft.com/office/drawing/2014/main" id="{7AE016A4-BF79-BADD-3F76-10945705DC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9874" y="899160"/>
            <a:ext cx="3359124" cy="2529840"/>
          </a:xfrm>
          <a:prstGeom prst="rect">
            <a:avLst/>
          </a:prstGeom>
        </p:spPr>
      </p:pic>
      <p:sp>
        <p:nvSpPr>
          <p:cNvPr id="3" name="TextBox 2">
            <a:extLst>
              <a:ext uri="{FF2B5EF4-FFF2-40B4-BE49-F238E27FC236}">
                <a16:creationId xmlns:a16="http://schemas.microsoft.com/office/drawing/2014/main" id="{865169EA-459C-BDE6-BF35-85F0219AA141}"/>
              </a:ext>
            </a:extLst>
          </p:cNvPr>
          <p:cNvSpPr txBox="1"/>
          <p:nvPr/>
        </p:nvSpPr>
        <p:spPr>
          <a:xfrm>
            <a:off x="18522" y="6457797"/>
            <a:ext cx="5661281" cy="369332"/>
          </a:xfrm>
          <a:prstGeom prst="rect">
            <a:avLst/>
          </a:prstGeom>
          <a:noFill/>
        </p:spPr>
        <p:txBody>
          <a:bodyPr wrap="square" rtlCol="0">
            <a:spAutoFit/>
          </a:bodyPr>
          <a:lstStyle/>
          <a:p>
            <a:r>
              <a:rPr lang="en-US" dirty="0"/>
              <a:t>Image Credits: Dr. John R. Dolan &amp; Daniel Frasier</a:t>
            </a:r>
          </a:p>
        </p:txBody>
      </p:sp>
    </p:spTree>
    <p:extLst>
      <p:ext uri="{BB962C8B-B14F-4D97-AF65-F5344CB8AC3E}">
        <p14:creationId xmlns:p14="http://schemas.microsoft.com/office/powerpoint/2010/main" val="2003286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55FE3-11AA-6120-EFFC-96FC1E16A436}"/>
              </a:ext>
            </a:extLst>
          </p:cNvPr>
          <p:cNvSpPr>
            <a:spLocks noGrp="1"/>
          </p:cNvSpPr>
          <p:nvPr>
            <p:ph type="title"/>
          </p:nvPr>
        </p:nvSpPr>
        <p:spPr>
          <a:xfrm>
            <a:off x="245620" y="197257"/>
            <a:ext cx="13647789" cy="914794"/>
          </a:xfrm>
        </p:spPr>
        <p:txBody>
          <a:bodyPr>
            <a:noAutofit/>
          </a:bodyPr>
          <a:lstStyle/>
          <a:p>
            <a:r>
              <a:rPr lang="en-US" sz="3200" b="1" dirty="0">
                <a:solidFill>
                  <a:schemeClr val="tx1"/>
                </a:solidFill>
                <a:latin typeface="Libre Franklin" pitchFamily="2" charset="0"/>
              </a:rPr>
              <a:t>Food webs are structured similarly even in different ecosystems</a:t>
            </a:r>
            <a:endParaRPr lang="en-US" sz="3200" dirty="0">
              <a:solidFill>
                <a:schemeClr val="tx1"/>
              </a:solidFill>
              <a:latin typeface="Libre Franklin ExtraBold" pitchFamily="2" charset="0"/>
            </a:endParaRPr>
          </a:p>
        </p:txBody>
      </p:sp>
      <p:sp>
        <p:nvSpPr>
          <p:cNvPr id="3" name="Content Placeholder 2">
            <a:extLst>
              <a:ext uri="{FF2B5EF4-FFF2-40B4-BE49-F238E27FC236}">
                <a16:creationId xmlns:a16="http://schemas.microsoft.com/office/drawing/2014/main" id="{87AF0F9C-3C64-5EAE-6240-3167FE02A0F5}"/>
              </a:ext>
            </a:extLst>
          </p:cNvPr>
          <p:cNvSpPr txBox="1">
            <a:spLocks/>
          </p:cNvSpPr>
          <p:nvPr/>
        </p:nvSpPr>
        <p:spPr>
          <a:xfrm>
            <a:off x="442775" y="1331105"/>
            <a:ext cx="5348425" cy="4434695"/>
          </a:xfrm>
          <a:prstGeom prst="rect">
            <a:avLst/>
          </a:prstGeom>
        </p:spPr>
        <p:txBody>
          <a:bodyPr>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buFont typeface="Arial" panose="020B0604020202020204" pitchFamily="34" charset="0"/>
              <a:buChar char="•"/>
            </a:pPr>
            <a:r>
              <a:rPr lang="en-US" sz="3000" dirty="0">
                <a:latin typeface="Libre Franklin" pitchFamily="2" charset="0"/>
              </a:rPr>
              <a:t> Producers are at the bottom of the food chain</a:t>
            </a:r>
          </a:p>
          <a:p>
            <a:pPr>
              <a:buFont typeface="Arial" panose="020B0604020202020204" pitchFamily="34" charset="0"/>
              <a:buChar char="•"/>
            </a:pPr>
            <a:endParaRPr lang="en-US" sz="3000" dirty="0">
              <a:latin typeface="Libre Franklin" pitchFamily="2" charset="0"/>
            </a:endParaRPr>
          </a:p>
          <a:p>
            <a:pPr>
              <a:buFont typeface="Arial" panose="020B0604020202020204" pitchFamily="34" charset="0"/>
              <a:buChar char="•"/>
            </a:pPr>
            <a:r>
              <a:rPr lang="en-US" sz="3000" dirty="0">
                <a:latin typeface="Libre Franklin" pitchFamily="2" charset="0"/>
              </a:rPr>
              <a:t>Larger organisms consume smaller organisms</a:t>
            </a:r>
          </a:p>
          <a:p>
            <a:pPr>
              <a:buFont typeface="Arial" panose="020B0604020202020204" pitchFamily="34" charset="0"/>
              <a:buChar char="•"/>
            </a:pPr>
            <a:endParaRPr lang="en-US" sz="3000" dirty="0">
              <a:latin typeface="Libre Franklin" pitchFamily="2" charset="0"/>
            </a:endParaRPr>
          </a:p>
          <a:p>
            <a:pPr>
              <a:buFont typeface="Arial" panose="020B0604020202020204" pitchFamily="34" charset="0"/>
              <a:buChar char="•"/>
            </a:pPr>
            <a:r>
              <a:rPr lang="en-US" sz="3000" dirty="0">
                <a:latin typeface="Libre Franklin" pitchFamily="2" charset="0"/>
              </a:rPr>
              <a:t>Ecosystems have similar, but not the exact same, animals that are in similar spots in food webs.</a:t>
            </a:r>
          </a:p>
          <a:p>
            <a:pPr>
              <a:buFont typeface="Arial" panose="020B0604020202020204" pitchFamily="34" charset="0"/>
              <a:buChar char="•"/>
            </a:pPr>
            <a:endParaRPr lang="en-US" sz="3000" dirty="0">
              <a:latin typeface="Libre Franklin" pitchFamily="2" charset="0"/>
            </a:endParaRPr>
          </a:p>
        </p:txBody>
      </p:sp>
      <p:sp>
        <p:nvSpPr>
          <p:cNvPr id="4" name="TextBox 3">
            <a:extLst>
              <a:ext uri="{FF2B5EF4-FFF2-40B4-BE49-F238E27FC236}">
                <a16:creationId xmlns:a16="http://schemas.microsoft.com/office/drawing/2014/main" id="{2D990654-7F46-A432-E5B5-4DF85CA97FE8}"/>
              </a:ext>
            </a:extLst>
          </p:cNvPr>
          <p:cNvSpPr txBox="1"/>
          <p:nvPr/>
        </p:nvSpPr>
        <p:spPr>
          <a:xfrm>
            <a:off x="6868037" y="1113157"/>
            <a:ext cx="1126933" cy="461828"/>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Arctic</a:t>
            </a:r>
          </a:p>
        </p:txBody>
      </p:sp>
      <p:sp>
        <p:nvSpPr>
          <p:cNvPr id="5" name="TextBox 4">
            <a:extLst>
              <a:ext uri="{FF2B5EF4-FFF2-40B4-BE49-F238E27FC236}">
                <a16:creationId xmlns:a16="http://schemas.microsoft.com/office/drawing/2014/main" id="{B5E38EE5-660A-D625-D624-92AB03EB3937}"/>
              </a:ext>
            </a:extLst>
          </p:cNvPr>
          <p:cNvSpPr txBox="1"/>
          <p:nvPr/>
        </p:nvSpPr>
        <p:spPr>
          <a:xfrm>
            <a:off x="9597982" y="1100272"/>
            <a:ext cx="1412917"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Virginia</a:t>
            </a:r>
          </a:p>
        </p:txBody>
      </p:sp>
      <p:pic>
        <p:nvPicPr>
          <p:cNvPr id="7" name="Picture 6">
            <a:extLst>
              <a:ext uri="{FF2B5EF4-FFF2-40B4-BE49-F238E27FC236}">
                <a16:creationId xmlns:a16="http://schemas.microsoft.com/office/drawing/2014/main" id="{2E5F530C-AF77-862E-E106-E05F2040DC51}"/>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6900960">
            <a:off x="6485071" y="5366494"/>
            <a:ext cx="1168889" cy="711531"/>
          </a:xfrm>
          <a:prstGeom prst="rect">
            <a:avLst/>
          </a:prstGeom>
          <a:noFill/>
        </p:spPr>
      </p:pic>
      <p:pic>
        <p:nvPicPr>
          <p:cNvPr id="8" name="Picture 7">
            <a:extLst>
              <a:ext uri="{FF2B5EF4-FFF2-40B4-BE49-F238E27FC236}">
                <a16:creationId xmlns:a16="http://schemas.microsoft.com/office/drawing/2014/main" id="{3B3E78E2-875E-BE31-257A-FEDC6EE9E80A}"/>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6900960">
            <a:off x="7212435" y="5460708"/>
            <a:ext cx="1168889" cy="711531"/>
          </a:xfrm>
          <a:prstGeom prst="rect">
            <a:avLst/>
          </a:prstGeom>
          <a:noFill/>
        </p:spPr>
      </p:pic>
      <p:pic>
        <p:nvPicPr>
          <p:cNvPr id="10" name="Picture 9">
            <a:extLst>
              <a:ext uri="{FF2B5EF4-FFF2-40B4-BE49-F238E27FC236}">
                <a16:creationId xmlns:a16="http://schemas.microsoft.com/office/drawing/2014/main" id="{3510AA1B-9D69-6E6C-E964-7FC1A56926F1}"/>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6900960">
            <a:off x="9583074" y="5453853"/>
            <a:ext cx="1168889" cy="711531"/>
          </a:xfrm>
          <a:prstGeom prst="rect">
            <a:avLst/>
          </a:prstGeom>
          <a:noFill/>
        </p:spPr>
      </p:pic>
      <p:pic>
        <p:nvPicPr>
          <p:cNvPr id="11" name="Picture 10">
            <a:extLst>
              <a:ext uri="{FF2B5EF4-FFF2-40B4-BE49-F238E27FC236}">
                <a16:creationId xmlns:a16="http://schemas.microsoft.com/office/drawing/2014/main" id="{BD261F3B-F466-086E-18FE-ED3DFD42A1AC}"/>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6900960">
            <a:off x="10289531" y="5573328"/>
            <a:ext cx="1168889" cy="711531"/>
          </a:xfrm>
          <a:prstGeom prst="rect">
            <a:avLst/>
          </a:prstGeom>
          <a:noFill/>
        </p:spPr>
      </p:pic>
      <p:pic>
        <p:nvPicPr>
          <p:cNvPr id="12" name="Picture 11">
            <a:extLst>
              <a:ext uri="{FF2B5EF4-FFF2-40B4-BE49-F238E27FC236}">
                <a16:creationId xmlns:a16="http://schemas.microsoft.com/office/drawing/2014/main" id="{AE2C089C-6E8F-F4E8-66B1-51E94C6BE694}"/>
              </a:ext>
            </a:extLst>
          </p:cNvPr>
          <p:cNvPicPr>
            <a:picLocks noChangeAspect="1"/>
          </p:cNvPicPr>
          <p:nvPr/>
        </p:nvPicPr>
        <p:blipFill>
          <a:blip r:embed="rId5"/>
          <a:stretch>
            <a:fillRect/>
          </a:stretch>
        </p:blipFill>
        <p:spPr>
          <a:xfrm rot="2343761">
            <a:off x="7312478" y="3595918"/>
            <a:ext cx="700099" cy="845529"/>
          </a:xfrm>
          <a:prstGeom prst="rect">
            <a:avLst/>
          </a:prstGeom>
        </p:spPr>
      </p:pic>
      <p:pic>
        <p:nvPicPr>
          <p:cNvPr id="14" name="Picture 13">
            <a:extLst>
              <a:ext uri="{FF2B5EF4-FFF2-40B4-BE49-F238E27FC236}">
                <a16:creationId xmlns:a16="http://schemas.microsoft.com/office/drawing/2014/main" id="{03CCE78D-8F78-83E9-5915-7E1289235D7E}"/>
              </a:ext>
            </a:extLst>
          </p:cNvPr>
          <p:cNvPicPr>
            <a:picLocks noChangeAspect="1"/>
          </p:cNvPicPr>
          <p:nvPr/>
        </p:nvPicPr>
        <p:blipFill>
          <a:blip r:embed="rId5"/>
          <a:stretch>
            <a:fillRect/>
          </a:stretch>
        </p:blipFill>
        <p:spPr>
          <a:xfrm rot="2343761">
            <a:off x="6666131" y="3647956"/>
            <a:ext cx="700099" cy="845529"/>
          </a:xfrm>
          <a:prstGeom prst="rect">
            <a:avLst/>
          </a:prstGeom>
        </p:spPr>
      </p:pic>
      <p:pic>
        <p:nvPicPr>
          <p:cNvPr id="15" name="Picture 14">
            <a:extLst>
              <a:ext uri="{FF2B5EF4-FFF2-40B4-BE49-F238E27FC236}">
                <a16:creationId xmlns:a16="http://schemas.microsoft.com/office/drawing/2014/main" id="{8419C162-7F69-4718-37A1-9AE350DE00DD}"/>
              </a:ext>
            </a:extLst>
          </p:cNvPr>
          <p:cNvPicPr>
            <a:picLocks noChangeAspect="1"/>
          </p:cNvPicPr>
          <p:nvPr/>
        </p:nvPicPr>
        <p:blipFill>
          <a:blip r:embed="rId6"/>
          <a:stretch>
            <a:fillRect/>
          </a:stretch>
        </p:blipFill>
        <p:spPr>
          <a:xfrm>
            <a:off x="9556123" y="1774587"/>
            <a:ext cx="1440463" cy="1331423"/>
          </a:xfrm>
          <a:prstGeom prst="rect">
            <a:avLst/>
          </a:prstGeom>
        </p:spPr>
      </p:pic>
      <p:pic>
        <p:nvPicPr>
          <p:cNvPr id="16" name="Picture 15">
            <a:extLst>
              <a:ext uri="{FF2B5EF4-FFF2-40B4-BE49-F238E27FC236}">
                <a16:creationId xmlns:a16="http://schemas.microsoft.com/office/drawing/2014/main" id="{C98010BB-1093-0566-C4A3-B0A346D1CE76}"/>
              </a:ext>
            </a:extLst>
          </p:cNvPr>
          <p:cNvPicPr>
            <a:picLocks noChangeAspect="1"/>
          </p:cNvPicPr>
          <p:nvPr/>
        </p:nvPicPr>
        <p:blipFill>
          <a:blip r:embed="rId7"/>
          <a:stretch>
            <a:fillRect/>
          </a:stretch>
        </p:blipFill>
        <p:spPr>
          <a:xfrm>
            <a:off x="9192137" y="3521872"/>
            <a:ext cx="2463921" cy="757373"/>
          </a:xfrm>
          <a:prstGeom prst="rect">
            <a:avLst/>
          </a:prstGeom>
        </p:spPr>
      </p:pic>
      <p:pic>
        <p:nvPicPr>
          <p:cNvPr id="17" name="Picture 16" descr="A red crab with claws&#10;&#10;Description automatically generated">
            <a:extLst>
              <a:ext uri="{FF2B5EF4-FFF2-40B4-BE49-F238E27FC236}">
                <a16:creationId xmlns:a16="http://schemas.microsoft.com/office/drawing/2014/main" id="{F9BEDA7C-A201-C9EF-5E44-210A91E122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97409" y="1817609"/>
            <a:ext cx="1844853" cy="1229595"/>
          </a:xfrm>
          <a:prstGeom prst="rect">
            <a:avLst/>
          </a:prstGeom>
        </p:spPr>
      </p:pic>
      <p:sp>
        <p:nvSpPr>
          <p:cNvPr id="18" name="TextBox 17">
            <a:extLst>
              <a:ext uri="{FF2B5EF4-FFF2-40B4-BE49-F238E27FC236}">
                <a16:creationId xmlns:a16="http://schemas.microsoft.com/office/drawing/2014/main" id="{C4907447-FD10-77D0-9E6F-FA63778A3F7E}"/>
              </a:ext>
            </a:extLst>
          </p:cNvPr>
          <p:cNvSpPr txBox="1"/>
          <p:nvPr/>
        </p:nvSpPr>
        <p:spPr>
          <a:xfrm>
            <a:off x="7734904" y="2487646"/>
            <a:ext cx="1014716" cy="276999"/>
          </a:xfrm>
          <a:prstGeom prst="rect">
            <a:avLst/>
          </a:prstGeom>
          <a:solidFill>
            <a:schemeClr val="bg1"/>
          </a:solidFill>
          <a:ln>
            <a:solidFill>
              <a:schemeClr val="tx1"/>
            </a:solidFill>
          </a:ln>
        </p:spPr>
        <p:txBody>
          <a:bodyPr wrap="square" rtlCol="0">
            <a:spAutoFit/>
          </a:bodyPr>
          <a:lstStyle/>
          <a:p>
            <a:r>
              <a:rPr lang="en-US" sz="1200" dirty="0">
                <a:latin typeface="Libre Franklin ExtraBold" pitchFamily="2" charset="0"/>
              </a:rPr>
              <a:t>Snow Crab</a:t>
            </a:r>
          </a:p>
        </p:txBody>
      </p:sp>
      <p:sp>
        <p:nvSpPr>
          <p:cNvPr id="19" name="TextBox 18">
            <a:extLst>
              <a:ext uri="{FF2B5EF4-FFF2-40B4-BE49-F238E27FC236}">
                <a16:creationId xmlns:a16="http://schemas.microsoft.com/office/drawing/2014/main" id="{CC54E1DA-A770-C252-4525-544D05784AAD}"/>
              </a:ext>
            </a:extLst>
          </p:cNvPr>
          <p:cNvSpPr txBox="1"/>
          <p:nvPr/>
        </p:nvSpPr>
        <p:spPr>
          <a:xfrm>
            <a:off x="10737055" y="2487646"/>
            <a:ext cx="961167" cy="276999"/>
          </a:xfrm>
          <a:prstGeom prst="rect">
            <a:avLst/>
          </a:prstGeom>
          <a:solidFill>
            <a:schemeClr val="bg1"/>
          </a:solidFill>
          <a:ln>
            <a:solidFill>
              <a:schemeClr val="tx1"/>
            </a:solidFill>
          </a:ln>
        </p:spPr>
        <p:txBody>
          <a:bodyPr wrap="square" rtlCol="0">
            <a:spAutoFit/>
          </a:bodyPr>
          <a:lstStyle/>
          <a:p>
            <a:r>
              <a:rPr lang="en-US" sz="1200" dirty="0">
                <a:latin typeface="Libre Franklin ExtraBold" pitchFamily="2" charset="0"/>
              </a:rPr>
              <a:t>Blue Crab</a:t>
            </a:r>
          </a:p>
        </p:txBody>
      </p:sp>
      <p:sp>
        <p:nvSpPr>
          <p:cNvPr id="20" name="TextBox 19">
            <a:extLst>
              <a:ext uri="{FF2B5EF4-FFF2-40B4-BE49-F238E27FC236}">
                <a16:creationId xmlns:a16="http://schemas.microsoft.com/office/drawing/2014/main" id="{CB2F5CB8-56F8-6D2D-D926-0CC465A5AA94}"/>
              </a:ext>
            </a:extLst>
          </p:cNvPr>
          <p:cNvSpPr txBox="1"/>
          <p:nvPr/>
        </p:nvSpPr>
        <p:spPr>
          <a:xfrm>
            <a:off x="10585586" y="4186572"/>
            <a:ext cx="1264104" cy="276999"/>
          </a:xfrm>
          <a:prstGeom prst="rect">
            <a:avLst/>
          </a:prstGeom>
          <a:solidFill>
            <a:schemeClr val="bg1"/>
          </a:solidFill>
          <a:ln>
            <a:solidFill>
              <a:schemeClr val="tx1"/>
            </a:solidFill>
          </a:ln>
        </p:spPr>
        <p:txBody>
          <a:bodyPr wrap="square" rtlCol="0">
            <a:spAutoFit/>
          </a:bodyPr>
          <a:lstStyle/>
          <a:p>
            <a:r>
              <a:rPr lang="en-US" sz="1200" dirty="0">
                <a:latin typeface="Libre Franklin ExtraBold" pitchFamily="2" charset="0"/>
              </a:rPr>
              <a:t>Easter Oyster</a:t>
            </a:r>
          </a:p>
        </p:txBody>
      </p:sp>
      <p:sp>
        <p:nvSpPr>
          <p:cNvPr id="21" name="TextBox 20">
            <a:extLst>
              <a:ext uri="{FF2B5EF4-FFF2-40B4-BE49-F238E27FC236}">
                <a16:creationId xmlns:a16="http://schemas.microsoft.com/office/drawing/2014/main" id="{37D10AD0-E760-5111-9B62-3BE4D45CAD34}"/>
              </a:ext>
            </a:extLst>
          </p:cNvPr>
          <p:cNvSpPr txBox="1"/>
          <p:nvPr/>
        </p:nvSpPr>
        <p:spPr>
          <a:xfrm>
            <a:off x="10546976" y="5816473"/>
            <a:ext cx="1341324" cy="276999"/>
          </a:xfrm>
          <a:prstGeom prst="rect">
            <a:avLst/>
          </a:prstGeom>
          <a:solidFill>
            <a:schemeClr val="bg1"/>
          </a:solidFill>
          <a:ln>
            <a:solidFill>
              <a:schemeClr val="tx1"/>
            </a:solidFill>
          </a:ln>
        </p:spPr>
        <p:txBody>
          <a:bodyPr wrap="square" rtlCol="0">
            <a:spAutoFit/>
          </a:bodyPr>
          <a:lstStyle/>
          <a:p>
            <a:r>
              <a:rPr lang="en-US" sz="1200" dirty="0">
                <a:latin typeface="Libre Franklin ExtraBold" pitchFamily="2" charset="0"/>
              </a:rPr>
              <a:t>Phytoplankton</a:t>
            </a:r>
          </a:p>
        </p:txBody>
      </p:sp>
      <p:sp>
        <p:nvSpPr>
          <p:cNvPr id="22" name="TextBox 21">
            <a:extLst>
              <a:ext uri="{FF2B5EF4-FFF2-40B4-BE49-F238E27FC236}">
                <a16:creationId xmlns:a16="http://schemas.microsoft.com/office/drawing/2014/main" id="{DB45CD91-B13F-DC8C-AA45-C344BCDB903D}"/>
              </a:ext>
            </a:extLst>
          </p:cNvPr>
          <p:cNvSpPr txBox="1"/>
          <p:nvPr/>
        </p:nvSpPr>
        <p:spPr>
          <a:xfrm>
            <a:off x="7570498" y="5793844"/>
            <a:ext cx="1341324" cy="276999"/>
          </a:xfrm>
          <a:prstGeom prst="rect">
            <a:avLst/>
          </a:prstGeom>
          <a:solidFill>
            <a:schemeClr val="bg1"/>
          </a:solidFill>
          <a:ln>
            <a:solidFill>
              <a:schemeClr val="tx1"/>
            </a:solidFill>
          </a:ln>
        </p:spPr>
        <p:txBody>
          <a:bodyPr wrap="square" rtlCol="0">
            <a:spAutoFit/>
          </a:bodyPr>
          <a:lstStyle/>
          <a:p>
            <a:r>
              <a:rPr lang="en-US" sz="1200" dirty="0">
                <a:latin typeface="Libre Franklin ExtraBold" pitchFamily="2" charset="0"/>
              </a:rPr>
              <a:t>Phytoplankton</a:t>
            </a:r>
          </a:p>
        </p:txBody>
      </p:sp>
      <p:sp>
        <p:nvSpPr>
          <p:cNvPr id="23" name="TextBox 22">
            <a:extLst>
              <a:ext uri="{FF2B5EF4-FFF2-40B4-BE49-F238E27FC236}">
                <a16:creationId xmlns:a16="http://schemas.microsoft.com/office/drawing/2014/main" id="{52595AC5-A92C-66D1-95CB-210BE75CDD69}"/>
              </a:ext>
            </a:extLst>
          </p:cNvPr>
          <p:cNvSpPr txBox="1"/>
          <p:nvPr/>
        </p:nvSpPr>
        <p:spPr>
          <a:xfrm>
            <a:off x="7702948" y="4140745"/>
            <a:ext cx="1076425" cy="276999"/>
          </a:xfrm>
          <a:prstGeom prst="rect">
            <a:avLst/>
          </a:prstGeom>
          <a:solidFill>
            <a:schemeClr val="bg1"/>
          </a:solidFill>
          <a:ln>
            <a:solidFill>
              <a:schemeClr val="tx1"/>
            </a:solidFill>
          </a:ln>
        </p:spPr>
        <p:txBody>
          <a:bodyPr wrap="square" rtlCol="0">
            <a:spAutoFit/>
          </a:bodyPr>
          <a:lstStyle/>
          <a:p>
            <a:r>
              <a:rPr lang="en-US" sz="1200" dirty="0">
                <a:latin typeface="Libre Franklin ExtraBold" pitchFamily="2" charset="0"/>
              </a:rPr>
              <a:t>Blue Mussel</a:t>
            </a:r>
          </a:p>
        </p:txBody>
      </p:sp>
      <p:sp>
        <p:nvSpPr>
          <p:cNvPr id="24" name="Arrow: Up 23">
            <a:extLst>
              <a:ext uri="{FF2B5EF4-FFF2-40B4-BE49-F238E27FC236}">
                <a16:creationId xmlns:a16="http://schemas.microsoft.com/office/drawing/2014/main" id="{BF8C9BB0-6387-24BE-1CBF-238656056F61}"/>
              </a:ext>
            </a:extLst>
          </p:cNvPr>
          <p:cNvSpPr/>
          <p:nvPr/>
        </p:nvSpPr>
        <p:spPr>
          <a:xfrm>
            <a:off x="7128104" y="4592572"/>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Libre Franklin ExtraBold" pitchFamily="2" charset="0"/>
              </a:rPr>
              <a:t>E</a:t>
            </a:r>
          </a:p>
        </p:txBody>
      </p:sp>
      <p:sp>
        <p:nvSpPr>
          <p:cNvPr id="25" name="Arrow: Up 24">
            <a:extLst>
              <a:ext uri="{FF2B5EF4-FFF2-40B4-BE49-F238E27FC236}">
                <a16:creationId xmlns:a16="http://schemas.microsoft.com/office/drawing/2014/main" id="{AAB17862-5FD7-90CC-9698-83E0B7D47EE3}"/>
              </a:ext>
            </a:extLst>
          </p:cNvPr>
          <p:cNvSpPr/>
          <p:nvPr/>
        </p:nvSpPr>
        <p:spPr>
          <a:xfrm>
            <a:off x="7132728" y="2955487"/>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Libre Franklin ExtraBold" pitchFamily="2" charset="0"/>
              </a:rPr>
              <a:t>E</a:t>
            </a:r>
          </a:p>
        </p:txBody>
      </p:sp>
      <p:sp>
        <p:nvSpPr>
          <p:cNvPr id="26" name="Arrow: Up 25">
            <a:extLst>
              <a:ext uri="{FF2B5EF4-FFF2-40B4-BE49-F238E27FC236}">
                <a16:creationId xmlns:a16="http://schemas.microsoft.com/office/drawing/2014/main" id="{CA160F91-15EC-E76C-306B-339694E75978}"/>
              </a:ext>
            </a:extLst>
          </p:cNvPr>
          <p:cNvSpPr/>
          <p:nvPr/>
        </p:nvSpPr>
        <p:spPr>
          <a:xfrm>
            <a:off x="9939239" y="4475444"/>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Libre Franklin ExtraBold" pitchFamily="2" charset="0"/>
              </a:rPr>
              <a:t>E</a:t>
            </a:r>
          </a:p>
        </p:txBody>
      </p:sp>
      <p:sp>
        <p:nvSpPr>
          <p:cNvPr id="27" name="Arrow: Up 26">
            <a:extLst>
              <a:ext uri="{FF2B5EF4-FFF2-40B4-BE49-F238E27FC236}">
                <a16:creationId xmlns:a16="http://schemas.microsoft.com/office/drawing/2014/main" id="{BC4D58CC-7321-B426-CD92-001298644AC8}"/>
              </a:ext>
            </a:extLst>
          </p:cNvPr>
          <p:cNvSpPr/>
          <p:nvPr/>
        </p:nvSpPr>
        <p:spPr>
          <a:xfrm>
            <a:off x="9972955" y="2942971"/>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Libre Franklin ExtraBold" pitchFamily="2" charset="0"/>
              </a:rPr>
              <a:t>E</a:t>
            </a:r>
          </a:p>
        </p:txBody>
      </p:sp>
      <p:sp>
        <p:nvSpPr>
          <p:cNvPr id="6" name="TextBox 5">
            <a:extLst>
              <a:ext uri="{FF2B5EF4-FFF2-40B4-BE49-F238E27FC236}">
                <a16:creationId xmlns:a16="http://schemas.microsoft.com/office/drawing/2014/main" id="{7FACF1E8-4A41-3021-2B5D-9C70702030BA}"/>
              </a:ext>
            </a:extLst>
          </p:cNvPr>
          <p:cNvSpPr txBox="1"/>
          <p:nvPr/>
        </p:nvSpPr>
        <p:spPr>
          <a:xfrm>
            <a:off x="18522" y="6457797"/>
            <a:ext cx="5661281" cy="369332"/>
          </a:xfrm>
          <a:prstGeom prst="rect">
            <a:avLst/>
          </a:prstGeom>
          <a:noFill/>
        </p:spPr>
        <p:txBody>
          <a:bodyPr wrap="square" rtlCol="0">
            <a:spAutoFit/>
          </a:bodyPr>
          <a:lstStyle/>
          <a:p>
            <a:r>
              <a:rPr lang="en-US" dirty="0"/>
              <a:t>Image Credits: UMCES Integration and Application Network</a:t>
            </a:r>
          </a:p>
        </p:txBody>
      </p:sp>
    </p:spTree>
    <p:extLst>
      <p:ext uri="{BB962C8B-B14F-4D97-AF65-F5344CB8AC3E}">
        <p14:creationId xmlns:p14="http://schemas.microsoft.com/office/powerpoint/2010/main" val="3074295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sp>
        <p:nvSpPr>
          <p:cNvPr id="5" name="Title 1">
            <a:extLst>
              <a:ext uri="{FF2B5EF4-FFF2-40B4-BE49-F238E27FC236}">
                <a16:creationId xmlns:a16="http://schemas.microsoft.com/office/drawing/2014/main" id="{AC35801A-E55F-67D9-60C4-E8CE9D43B43C}"/>
              </a:ext>
            </a:extLst>
          </p:cNvPr>
          <p:cNvSpPr txBox="1">
            <a:spLocks/>
          </p:cNvSpPr>
          <p:nvPr/>
        </p:nvSpPr>
        <p:spPr>
          <a:xfrm>
            <a:off x="116406" y="260043"/>
            <a:ext cx="10772775" cy="667416"/>
          </a:xfrm>
          <a:prstGeom prst="rect">
            <a:avLst/>
          </a:prstGeom>
        </p:spPr>
        <p:txBody>
          <a:bodyPr>
            <a:normAutofit fontScale="90000" lnSpcReduction="100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endParaRPr lang="en-US" b="1" dirty="0">
              <a:solidFill>
                <a:schemeClr val="tx1"/>
              </a:solidFill>
              <a:latin typeface="Libre Franklin" pitchFamily="2" charset="0"/>
            </a:endParaRP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4" name="Picture 3">
            <a:extLst>
              <a:ext uri="{FF2B5EF4-FFF2-40B4-BE49-F238E27FC236}">
                <a16:creationId xmlns:a16="http://schemas.microsoft.com/office/drawing/2014/main" id="{DEB59BC9-767C-9ACF-252C-EEBBD348F7DD}"/>
              </a:ext>
            </a:extLst>
          </p:cNvPr>
          <p:cNvPicPr>
            <a:picLocks noChangeAspect="1"/>
          </p:cNvPicPr>
          <p:nvPr/>
        </p:nvPicPr>
        <p:blipFill>
          <a:blip r:embed="rId3"/>
          <a:stretch>
            <a:fillRect/>
          </a:stretch>
        </p:blipFill>
        <p:spPr>
          <a:xfrm rot="21046521">
            <a:off x="135555" y="11881"/>
            <a:ext cx="1302586" cy="1323723"/>
          </a:xfrm>
          <a:prstGeom prst="rect">
            <a:avLst/>
          </a:prstGeom>
        </p:spPr>
      </p:pic>
      <p:sp>
        <p:nvSpPr>
          <p:cNvPr id="6" name="Title 1">
            <a:extLst>
              <a:ext uri="{FF2B5EF4-FFF2-40B4-BE49-F238E27FC236}">
                <a16:creationId xmlns:a16="http://schemas.microsoft.com/office/drawing/2014/main" id="{8E443F96-4A2E-061C-80FA-1BE511CF8661}"/>
              </a:ext>
            </a:extLst>
          </p:cNvPr>
          <p:cNvSpPr txBox="1">
            <a:spLocks/>
          </p:cNvSpPr>
          <p:nvPr/>
        </p:nvSpPr>
        <p:spPr>
          <a:xfrm>
            <a:off x="1454202" y="250695"/>
            <a:ext cx="4377229" cy="667416"/>
          </a:xfrm>
          <a:prstGeom prst="rect">
            <a:avLst/>
          </a:prstGeom>
        </p:spPr>
        <p:txBody>
          <a:bodyPr>
            <a:normAutofit fontScale="975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Food Web</a:t>
            </a:r>
          </a:p>
        </p:txBody>
      </p:sp>
    </p:spTree>
    <p:extLst>
      <p:ext uri="{BB962C8B-B14F-4D97-AF65-F5344CB8AC3E}">
        <p14:creationId xmlns:p14="http://schemas.microsoft.com/office/powerpoint/2010/main" val="3329310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0" y="-235599"/>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4" name="Picture 3">
            <a:extLst>
              <a:ext uri="{FF2B5EF4-FFF2-40B4-BE49-F238E27FC236}">
                <a16:creationId xmlns:a16="http://schemas.microsoft.com/office/drawing/2014/main" id="{3543C45D-F41E-2118-6643-133176B422B2}"/>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a:off x="169469" y="1785871"/>
            <a:ext cx="672543" cy="409392"/>
          </a:xfrm>
          <a:prstGeom prst="rect">
            <a:avLst/>
          </a:prstGeom>
          <a:noFill/>
        </p:spPr>
      </p:pic>
      <p:pic>
        <p:nvPicPr>
          <p:cNvPr id="6" name="Picture 5">
            <a:extLst>
              <a:ext uri="{FF2B5EF4-FFF2-40B4-BE49-F238E27FC236}">
                <a16:creationId xmlns:a16="http://schemas.microsoft.com/office/drawing/2014/main" id="{EE9787B7-8AB9-E0CC-6664-1A852D11598E}"/>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a:off x="1316034" y="1823967"/>
            <a:ext cx="667665" cy="406423"/>
          </a:xfrm>
          <a:prstGeom prst="rect">
            <a:avLst/>
          </a:prstGeom>
          <a:noFill/>
        </p:spPr>
      </p:pic>
      <p:pic>
        <p:nvPicPr>
          <p:cNvPr id="7" name="Picture 6">
            <a:extLst>
              <a:ext uri="{FF2B5EF4-FFF2-40B4-BE49-F238E27FC236}">
                <a16:creationId xmlns:a16="http://schemas.microsoft.com/office/drawing/2014/main" id="{4A785A30-578C-4038-517F-3EDCD99D4889}"/>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a:off x="2509045" y="1862061"/>
            <a:ext cx="616343" cy="375183"/>
          </a:xfrm>
          <a:prstGeom prst="rect">
            <a:avLst/>
          </a:prstGeom>
          <a:noFill/>
        </p:spPr>
      </p:pic>
      <p:pic>
        <p:nvPicPr>
          <p:cNvPr id="8" name="Picture 7">
            <a:extLst>
              <a:ext uri="{FF2B5EF4-FFF2-40B4-BE49-F238E27FC236}">
                <a16:creationId xmlns:a16="http://schemas.microsoft.com/office/drawing/2014/main" id="{E00A477D-FC04-0DAD-C292-D2B5CD58BB7A}"/>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a:off x="3599410" y="1900153"/>
            <a:ext cx="667665" cy="406423"/>
          </a:xfrm>
          <a:prstGeom prst="rect">
            <a:avLst/>
          </a:prstGeom>
          <a:noFill/>
        </p:spPr>
      </p:pic>
      <p:pic>
        <p:nvPicPr>
          <p:cNvPr id="10" name="Picture 9">
            <a:extLst>
              <a:ext uri="{FF2B5EF4-FFF2-40B4-BE49-F238E27FC236}">
                <a16:creationId xmlns:a16="http://schemas.microsoft.com/office/drawing/2014/main" id="{3896AD9A-53E9-8E4C-8184-D254383145C6}"/>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4741098" y="1938246"/>
            <a:ext cx="667665" cy="406423"/>
          </a:xfrm>
          <a:prstGeom prst="rect">
            <a:avLst/>
          </a:prstGeom>
          <a:noFill/>
        </p:spPr>
      </p:pic>
      <p:pic>
        <p:nvPicPr>
          <p:cNvPr id="11" name="Picture 10">
            <a:extLst>
              <a:ext uri="{FF2B5EF4-FFF2-40B4-BE49-F238E27FC236}">
                <a16:creationId xmlns:a16="http://schemas.microsoft.com/office/drawing/2014/main" id="{1AFE0951-BFA4-7130-BDAA-4FD5862CBA7F}"/>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5703534" y="1748810"/>
            <a:ext cx="762420" cy="464103"/>
          </a:xfrm>
          <a:prstGeom prst="rect">
            <a:avLst/>
          </a:prstGeom>
          <a:noFill/>
        </p:spPr>
      </p:pic>
      <p:pic>
        <p:nvPicPr>
          <p:cNvPr id="12" name="Picture 11">
            <a:extLst>
              <a:ext uri="{FF2B5EF4-FFF2-40B4-BE49-F238E27FC236}">
                <a16:creationId xmlns:a16="http://schemas.microsoft.com/office/drawing/2014/main" id="{4A9E96B7-383B-D494-7F76-9433CEF873F7}"/>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6613225" y="1748999"/>
            <a:ext cx="762420" cy="464103"/>
          </a:xfrm>
          <a:prstGeom prst="rect">
            <a:avLst/>
          </a:prstGeom>
          <a:noFill/>
        </p:spPr>
      </p:pic>
      <p:pic>
        <p:nvPicPr>
          <p:cNvPr id="14" name="Picture 13">
            <a:extLst>
              <a:ext uri="{FF2B5EF4-FFF2-40B4-BE49-F238E27FC236}">
                <a16:creationId xmlns:a16="http://schemas.microsoft.com/office/drawing/2014/main" id="{BC42A9E0-AD46-C795-146F-8B82CA600188}"/>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7428391" y="1564734"/>
            <a:ext cx="762420" cy="464103"/>
          </a:xfrm>
          <a:prstGeom prst="rect">
            <a:avLst/>
          </a:prstGeom>
          <a:noFill/>
        </p:spPr>
      </p:pic>
      <p:pic>
        <p:nvPicPr>
          <p:cNvPr id="16" name="Picture 15">
            <a:extLst>
              <a:ext uri="{FF2B5EF4-FFF2-40B4-BE49-F238E27FC236}">
                <a16:creationId xmlns:a16="http://schemas.microsoft.com/office/drawing/2014/main" id="{F57733FA-03DB-4DEC-7187-1B8D85702D03}"/>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370141" y="2786733"/>
            <a:ext cx="1168889" cy="711531"/>
          </a:xfrm>
          <a:prstGeom prst="rect">
            <a:avLst/>
          </a:prstGeom>
          <a:noFill/>
        </p:spPr>
      </p:pic>
      <p:pic>
        <p:nvPicPr>
          <p:cNvPr id="22" name="Picture 21">
            <a:extLst>
              <a:ext uri="{FF2B5EF4-FFF2-40B4-BE49-F238E27FC236}">
                <a16:creationId xmlns:a16="http://schemas.microsoft.com/office/drawing/2014/main" id="{4DE8B1A9-4D14-2AA0-BFC5-697A40BBF1CB}"/>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6900960">
            <a:off x="1226558" y="3315328"/>
            <a:ext cx="1168889" cy="711531"/>
          </a:xfrm>
          <a:prstGeom prst="rect">
            <a:avLst/>
          </a:prstGeom>
          <a:noFill/>
        </p:spPr>
      </p:pic>
      <p:pic>
        <p:nvPicPr>
          <p:cNvPr id="23" name="Picture 22">
            <a:extLst>
              <a:ext uri="{FF2B5EF4-FFF2-40B4-BE49-F238E27FC236}">
                <a16:creationId xmlns:a16="http://schemas.microsoft.com/office/drawing/2014/main" id="{C1CC8968-07F8-B320-9CF8-F273E0D1AE3F}"/>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8083460">
            <a:off x="236440" y="3762196"/>
            <a:ext cx="1168889" cy="711531"/>
          </a:xfrm>
          <a:prstGeom prst="rect">
            <a:avLst/>
          </a:prstGeom>
          <a:noFill/>
        </p:spPr>
      </p:pic>
      <p:sp>
        <p:nvSpPr>
          <p:cNvPr id="24" name="TextBox 23">
            <a:extLst>
              <a:ext uri="{FF2B5EF4-FFF2-40B4-BE49-F238E27FC236}">
                <a16:creationId xmlns:a16="http://schemas.microsoft.com/office/drawing/2014/main" id="{27948DED-7A7C-1C1D-C3AD-99FFD373D8E2}"/>
              </a:ext>
            </a:extLst>
          </p:cNvPr>
          <p:cNvSpPr txBox="1"/>
          <p:nvPr/>
        </p:nvSpPr>
        <p:spPr>
          <a:xfrm>
            <a:off x="59267" y="3480181"/>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25" name="TextBox 24">
            <a:extLst>
              <a:ext uri="{FF2B5EF4-FFF2-40B4-BE49-F238E27FC236}">
                <a16:creationId xmlns:a16="http://schemas.microsoft.com/office/drawing/2014/main" id="{2D7C9955-7512-2559-A2EA-459F07A25B19}"/>
              </a:ext>
            </a:extLst>
          </p:cNvPr>
          <p:cNvSpPr txBox="1"/>
          <p:nvPr/>
        </p:nvSpPr>
        <p:spPr>
          <a:xfrm>
            <a:off x="2148259" y="1889897"/>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26" name="Content Placeholder 2">
            <a:extLst>
              <a:ext uri="{FF2B5EF4-FFF2-40B4-BE49-F238E27FC236}">
                <a16:creationId xmlns:a16="http://schemas.microsoft.com/office/drawing/2014/main" id="{A4594DDE-1993-4C7F-5F42-02E82FC8FDCA}"/>
              </a:ext>
            </a:extLst>
          </p:cNvPr>
          <p:cNvSpPr txBox="1">
            <a:spLocks/>
          </p:cNvSpPr>
          <p:nvPr/>
        </p:nvSpPr>
        <p:spPr>
          <a:xfrm>
            <a:off x="5395327" y="2686533"/>
            <a:ext cx="6426532" cy="2829138"/>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US" sz="3000" b="1" dirty="0">
                <a:latin typeface="Libre Franklin" pitchFamily="2" charset="0"/>
              </a:rPr>
              <a:t>Producers </a:t>
            </a:r>
            <a:r>
              <a:rPr lang="en-US" sz="3000" dirty="0">
                <a:latin typeface="Libre Franklin" pitchFamily="2" charset="0"/>
              </a:rPr>
              <a:t>here are phytoplankton that live in the ice, water, and sediment.</a:t>
            </a:r>
          </a:p>
          <a:p>
            <a:endParaRPr lang="en-US" sz="3000" dirty="0">
              <a:latin typeface="Libre Franklin" pitchFamily="2" charset="0"/>
            </a:endParaRPr>
          </a:p>
          <a:p>
            <a:r>
              <a:rPr lang="en-US" sz="3000" dirty="0">
                <a:latin typeface="Libre Franklin" pitchFamily="2" charset="0"/>
              </a:rPr>
              <a:t>They get their energy from __________</a:t>
            </a:r>
          </a:p>
          <a:p>
            <a:endParaRPr lang="en-US" sz="3000" dirty="0">
              <a:latin typeface="Libre Franklin" pitchFamily="2" charset="0"/>
            </a:endParaRPr>
          </a:p>
        </p:txBody>
      </p:sp>
      <p:pic>
        <p:nvPicPr>
          <p:cNvPr id="27" name="Picture 26">
            <a:extLst>
              <a:ext uri="{FF2B5EF4-FFF2-40B4-BE49-F238E27FC236}">
                <a16:creationId xmlns:a16="http://schemas.microsoft.com/office/drawing/2014/main" id="{1586242B-A4D5-178D-476F-1C8E21AB79A5}"/>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2046705" y="5996279"/>
            <a:ext cx="1206448" cy="734393"/>
          </a:xfrm>
          <a:prstGeom prst="rect">
            <a:avLst/>
          </a:prstGeom>
          <a:noFill/>
        </p:spPr>
      </p:pic>
      <p:pic>
        <p:nvPicPr>
          <p:cNvPr id="28" name="Picture 27">
            <a:extLst>
              <a:ext uri="{FF2B5EF4-FFF2-40B4-BE49-F238E27FC236}">
                <a16:creationId xmlns:a16="http://schemas.microsoft.com/office/drawing/2014/main" id="{B7AB9E8D-7C7C-CFCF-1326-F6B6CE1C3BC1}"/>
              </a:ext>
            </a:extLst>
          </p:cNvPr>
          <p:cNvPicPr>
            <a:picLocks noChangeAspect="1"/>
          </p:cNvPicPr>
          <p:nvPr/>
        </p:nvPicPr>
        <p:blipFill>
          <a:blip r:embed="rId3">
            <a:duotone>
              <a:prstClr val="black"/>
              <a:schemeClr val="accent6">
                <a:tint val="45000"/>
                <a:satMod val="400000"/>
              </a:schemeClr>
            </a:duotone>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rot="10800000">
            <a:off x="3262532" y="5925807"/>
            <a:ext cx="1341420" cy="816553"/>
          </a:xfrm>
          <a:prstGeom prst="rect">
            <a:avLst/>
          </a:prstGeom>
          <a:noFill/>
        </p:spPr>
      </p:pic>
      <p:sp>
        <p:nvSpPr>
          <p:cNvPr id="29" name="TextBox 28">
            <a:extLst>
              <a:ext uri="{FF2B5EF4-FFF2-40B4-BE49-F238E27FC236}">
                <a16:creationId xmlns:a16="http://schemas.microsoft.com/office/drawing/2014/main" id="{169999CC-C661-AA25-E988-C4795560F233}"/>
              </a:ext>
            </a:extLst>
          </p:cNvPr>
          <p:cNvSpPr txBox="1"/>
          <p:nvPr/>
        </p:nvSpPr>
        <p:spPr>
          <a:xfrm>
            <a:off x="2550712" y="6233583"/>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17" name="Picture 16">
            <a:extLst>
              <a:ext uri="{FF2B5EF4-FFF2-40B4-BE49-F238E27FC236}">
                <a16:creationId xmlns:a16="http://schemas.microsoft.com/office/drawing/2014/main" id="{D2B4AF7B-D1B7-2DBE-6441-BA9F8232BAEC}"/>
              </a:ext>
            </a:extLst>
          </p:cNvPr>
          <p:cNvPicPr>
            <a:picLocks noChangeAspect="1"/>
          </p:cNvPicPr>
          <p:nvPr/>
        </p:nvPicPr>
        <p:blipFill>
          <a:blip r:embed="rId5"/>
          <a:stretch>
            <a:fillRect/>
          </a:stretch>
        </p:blipFill>
        <p:spPr>
          <a:xfrm rot="21046521">
            <a:off x="135555" y="11881"/>
            <a:ext cx="1302586" cy="1323723"/>
          </a:xfrm>
          <a:prstGeom prst="rect">
            <a:avLst/>
          </a:prstGeom>
        </p:spPr>
      </p:pic>
      <p:sp>
        <p:nvSpPr>
          <p:cNvPr id="31" name="Title 1">
            <a:extLst>
              <a:ext uri="{FF2B5EF4-FFF2-40B4-BE49-F238E27FC236}">
                <a16:creationId xmlns:a16="http://schemas.microsoft.com/office/drawing/2014/main" id="{EAE068E4-1789-9DD9-80CC-41EED1AC883F}"/>
              </a:ext>
            </a:extLst>
          </p:cNvPr>
          <p:cNvSpPr txBox="1">
            <a:spLocks/>
          </p:cNvSpPr>
          <p:nvPr/>
        </p:nvSpPr>
        <p:spPr>
          <a:xfrm>
            <a:off x="1454202" y="250695"/>
            <a:ext cx="4377229" cy="667416"/>
          </a:xfrm>
          <a:prstGeom prst="rect">
            <a:avLst/>
          </a:prstGeom>
        </p:spPr>
        <p:txBody>
          <a:bodyPr>
            <a:normAutofit fontScale="975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Producers</a:t>
            </a:r>
          </a:p>
        </p:txBody>
      </p:sp>
    </p:spTree>
    <p:extLst>
      <p:ext uri="{BB962C8B-B14F-4D97-AF65-F5344CB8AC3E}">
        <p14:creationId xmlns:p14="http://schemas.microsoft.com/office/powerpoint/2010/main" val="3162314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sp>
        <p:nvSpPr>
          <p:cNvPr id="26" name="Content Placeholder 2">
            <a:extLst>
              <a:ext uri="{FF2B5EF4-FFF2-40B4-BE49-F238E27FC236}">
                <a16:creationId xmlns:a16="http://schemas.microsoft.com/office/drawing/2014/main" id="{A4594DDE-1993-4C7F-5F42-02E82FC8FDCA}"/>
              </a:ext>
            </a:extLst>
          </p:cNvPr>
          <p:cNvSpPr txBox="1">
            <a:spLocks/>
          </p:cNvSpPr>
          <p:nvPr/>
        </p:nvSpPr>
        <p:spPr>
          <a:xfrm>
            <a:off x="27433" y="3410684"/>
            <a:ext cx="5454348" cy="1689365"/>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US" sz="3000" b="1" dirty="0">
                <a:latin typeface="Libre Franklin" pitchFamily="2" charset="0"/>
              </a:rPr>
              <a:t>Consumers </a:t>
            </a:r>
            <a:r>
              <a:rPr lang="en-US" sz="3000" dirty="0">
                <a:latin typeface="Libre Franklin" pitchFamily="2" charset="0"/>
              </a:rPr>
              <a:t>here come in all sorts of shapes and sizes. They live in all 3 habitats.</a:t>
            </a:r>
          </a:p>
        </p:txBody>
      </p:sp>
      <p:pic>
        <p:nvPicPr>
          <p:cNvPr id="17" name="Picture 16">
            <a:extLst>
              <a:ext uri="{FF2B5EF4-FFF2-40B4-BE49-F238E27FC236}">
                <a16:creationId xmlns:a16="http://schemas.microsoft.com/office/drawing/2014/main" id="{61A93426-4540-1A1B-ABCC-1D87FA9F0574}"/>
              </a:ext>
            </a:extLst>
          </p:cNvPr>
          <p:cNvPicPr>
            <a:picLocks noChangeAspect="1"/>
          </p:cNvPicPr>
          <p:nvPr/>
        </p:nvPicPr>
        <p:blipFill>
          <a:blip r:embed="rId3"/>
          <a:stretch>
            <a:fillRect/>
          </a:stretch>
        </p:blipFill>
        <p:spPr>
          <a:xfrm>
            <a:off x="5785322" y="176320"/>
            <a:ext cx="2211039" cy="1403415"/>
          </a:xfrm>
          <a:prstGeom prst="rect">
            <a:avLst/>
          </a:prstGeom>
        </p:spPr>
      </p:pic>
      <p:pic>
        <p:nvPicPr>
          <p:cNvPr id="46" name="Picture 45" descr="A red crab with claws&#10;&#10;Description automatically generated">
            <a:extLst>
              <a:ext uri="{FF2B5EF4-FFF2-40B4-BE49-F238E27FC236}">
                <a16:creationId xmlns:a16="http://schemas.microsoft.com/office/drawing/2014/main" id="{4C765804-4923-997B-B905-0E78210CD6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610" y="5305744"/>
            <a:ext cx="1844853" cy="1229595"/>
          </a:xfrm>
          <a:prstGeom prst="rect">
            <a:avLst/>
          </a:prstGeom>
        </p:spPr>
      </p:pic>
      <p:pic>
        <p:nvPicPr>
          <p:cNvPr id="47" name="Picture 46" descr="A red crab with claws&#10;&#10;Description automatically generated">
            <a:extLst>
              <a:ext uri="{FF2B5EF4-FFF2-40B4-BE49-F238E27FC236}">
                <a16:creationId xmlns:a16="http://schemas.microsoft.com/office/drawing/2014/main" id="{0D7B9F30-B9A6-52B3-C1D6-C93BCB918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566" y="5524377"/>
            <a:ext cx="1844853" cy="1229595"/>
          </a:xfrm>
          <a:prstGeom prst="rect">
            <a:avLst/>
          </a:prstGeom>
        </p:spPr>
      </p:pic>
      <p:sp>
        <p:nvSpPr>
          <p:cNvPr id="48" name="TextBox 47">
            <a:extLst>
              <a:ext uri="{FF2B5EF4-FFF2-40B4-BE49-F238E27FC236}">
                <a16:creationId xmlns:a16="http://schemas.microsoft.com/office/drawing/2014/main" id="{18B93287-D169-5DA8-2498-8BBFED6515B3}"/>
              </a:ext>
            </a:extLst>
          </p:cNvPr>
          <p:cNvSpPr txBox="1"/>
          <p:nvPr/>
        </p:nvSpPr>
        <p:spPr>
          <a:xfrm>
            <a:off x="9105459" y="6336878"/>
            <a:ext cx="1345920" cy="307777"/>
          </a:xfrm>
          <a:prstGeom prst="rect">
            <a:avLst/>
          </a:prstGeom>
          <a:solidFill>
            <a:schemeClr val="bg1"/>
          </a:solidFill>
        </p:spPr>
        <p:txBody>
          <a:bodyPr wrap="square" rtlCol="0">
            <a:spAutoFit/>
          </a:bodyPr>
          <a:lstStyle/>
          <a:p>
            <a:r>
              <a:rPr lang="en-US" sz="1400" dirty="0">
                <a:latin typeface="Libre Franklin ExtraBold" pitchFamily="2" charset="0"/>
              </a:rPr>
              <a:t>Snow Crabs</a:t>
            </a:r>
          </a:p>
        </p:txBody>
      </p:sp>
      <p:pic>
        <p:nvPicPr>
          <p:cNvPr id="49" name="Picture 48">
            <a:extLst>
              <a:ext uri="{FF2B5EF4-FFF2-40B4-BE49-F238E27FC236}">
                <a16:creationId xmlns:a16="http://schemas.microsoft.com/office/drawing/2014/main" id="{14AED870-5C10-ED60-AA52-D4347DB4C5E2}"/>
              </a:ext>
            </a:extLst>
          </p:cNvPr>
          <p:cNvPicPr>
            <a:picLocks noChangeAspect="1"/>
          </p:cNvPicPr>
          <p:nvPr/>
        </p:nvPicPr>
        <p:blipFill>
          <a:blip r:embed="rId5"/>
          <a:stretch>
            <a:fillRect/>
          </a:stretch>
        </p:blipFill>
        <p:spPr>
          <a:xfrm>
            <a:off x="8770220" y="3058043"/>
            <a:ext cx="2837631" cy="775959"/>
          </a:xfrm>
          <a:prstGeom prst="rect">
            <a:avLst/>
          </a:prstGeom>
        </p:spPr>
      </p:pic>
      <p:sp>
        <p:nvSpPr>
          <p:cNvPr id="50" name="TextBox 49">
            <a:extLst>
              <a:ext uri="{FF2B5EF4-FFF2-40B4-BE49-F238E27FC236}">
                <a16:creationId xmlns:a16="http://schemas.microsoft.com/office/drawing/2014/main" id="{7B150DA7-DA28-4123-F1D2-77C822A27D9D}"/>
              </a:ext>
            </a:extLst>
          </p:cNvPr>
          <p:cNvSpPr txBox="1"/>
          <p:nvPr/>
        </p:nvSpPr>
        <p:spPr>
          <a:xfrm>
            <a:off x="9592875" y="3397903"/>
            <a:ext cx="1192319" cy="307777"/>
          </a:xfrm>
          <a:prstGeom prst="rect">
            <a:avLst/>
          </a:prstGeom>
          <a:solidFill>
            <a:schemeClr val="bg1"/>
          </a:solidFill>
        </p:spPr>
        <p:txBody>
          <a:bodyPr wrap="square" rtlCol="0">
            <a:spAutoFit/>
          </a:bodyPr>
          <a:lstStyle/>
          <a:p>
            <a:r>
              <a:rPr lang="en-US" sz="1400" dirty="0">
                <a:latin typeface="Libre Franklin ExtraBold" pitchFamily="2" charset="0"/>
              </a:rPr>
              <a:t>Arctic Char</a:t>
            </a:r>
          </a:p>
        </p:txBody>
      </p:sp>
      <p:sp>
        <p:nvSpPr>
          <p:cNvPr id="57" name="TextBox 56">
            <a:extLst>
              <a:ext uri="{FF2B5EF4-FFF2-40B4-BE49-F238E27FC236}">
                <a16:creationId xmlns:a16="http://schemas.microsoft.com/office/drawing/2014/main" id="{86BB6AF2-F3C5-D881-279B-EB5887C9F3C6}"/>
              </a:ext>
            </a:extLst>
          </p:cNvPr>
          <p:cNvSpPr txBox="1"/>
          <p:nvPr/>
        </p:nvSpPr>
        <p:spPr>
          <a:xfrm>
            <a:off x="5983924" y="362022"/>
            <a:ext cx="1161287" cy="307777"/>
          </a:xfrm>
          <a:prstGeom prst="rect">
            <a:avLst/>
          </a:prstGeom>
          <a:solidFill>
            <a:schemeClr val="bg1"/>
          </a:solidFill>
        </p:spPr>
        <p:txBody>
          <a:bodyPr wrap="square" rtlCol="0">
            <a:spAutoFit/>
          </a:bodyPr>
          <a:lstStyle/>
          <a:p>
            <a:r>
              <a:rPr lang="en-US" sz="1400" dirty="0">
                <a:latin typeface="Libre Franklin ExtraBold" pitchFamily="2" charset="0"/>
              </a:rPr>
              <a:t>Polar Bear</a:t>
            </a:r>
          </a:p>
        </p:txBody>
      </p:sp>
      <p:pic>
        <p:nvPicPr>
          <p:cNvPr id="58" name="Picture 57">
            <a:extLst>
              <a:ext uri="{FF2B5EF4-FFF2-40B4-BE49-F238E27FC236}">
                <a16:creationId xmlns:a16="http://schemas.microsoft.com/office/drawing/2014/main" id="{DED92698-3114-C530-4D26-ADF491361987}"/>
              </a:ext>
            </a:extLst>
          </p:cNvPr>
          <p:cNvPicPr>
            <a:picLocks noChangeAspect="1"/>
          </p:cNvPicPr>
          <p:nvPr/>
        </p:nvPicPr>
        <p:blipFill>
          <a:blip r:embed="rId6"/>
          <a:stretch>
            <a:fillRect/>
          </a:stretch>
        </p:blipFill>
        <p:spPr>
          <a:xfrm>
            <a:off x="4207790" y="5059952"/>
            <a:ext cx="1844852" cy="530257"/>
          </a:xfrm>
          <a:prstGeom prst="rect">
            <a:avLst/>
          </a:prstGeom>
        </p:spPr>
      </p:pic>
      <p:sp>
        <p:nvSpPr>
          <p:cNvPr id="59" name="TextBox 58">
            <a:extLst>
              <a:ext uri="{FF2B5EF4-FFF2-40B4-BE49-F238E27FC236}">
                <a16:creationId xmlns:a16="http://schemas.microsoft.com/office/drawing/2014/main" id="{333C8566-69DF-3151-A1E2-D492A1EF1A0C}"/>
              </a:ext>
            </a:extLst>
          </p:cNvPr>
          <p:cNvSpPr txBox="1"/>
          <p:nvPr/>
        </p:nvSpPr>
        <p:spPr>
          <a:xfrm>
            <a:off x="4665903" y="5367470"/>
            <a:ext cx="1148813" cy="307777"/>
          </a:xfrm>
          <a:prstGeom prst="rect">
            <a:avLst/>
          </a:prstGeom>
          <a:solidFill>
            <a:schemeClr val="bg1"/>
          </a:solidFill>
        </p:spPr>
        <p:txBody>
          <a:bodyPr wrap="square" rtlCol="0">
            <a:spAutoFit/>
          </a:bodyPr>
          <a:lstStyle/>
          <a:p>
            <a:r>
              <a:rPr lang="en-US" sz="1400" dirty="0">
                <a:latin typeface="Libre Franklin ExtraBold" pitchFamily="2" charset="0"/>
              </a:rPr>
              <a:t>Arctic Cod</a:t>
            </a:r>
          </a:p>
        </p:txBody>
      </p:sp>
      <p:pic>
        <p:nvPicPr>
          <p:cNvPr id="60" name="Picture 59">
            <a:extLst>
              <a:ext uri="{FF2B5EF4-FFF2-40B4-BE49-F238E27FC236}">
                <a16:creationId xmlns:a16="http://schemas.microsoft.com/office/drawing/2014/main" id="{B7307957-B89E-058A-72F8-08C6834A535B}"/>
              </a:ext>
            </a:extLst>
          </p:cNvPr>
          <p:cNvPicPr>
            <a:picLocks noChangeAspect="1"/>
          </p:cNvPicPr>
          <p:nvPr/>
        </p:nvPicPr>
        <p:blipFill>
          <a:blip r:embed="rId7"/>
          <a:stretch>
            <a:fillRect/>
          </a:stretch>
        </p:blipFill>
        <p:spPr>
          <a:xfrm rot="2343761">
            <a:off x="2357621" y="5383688"/>
            <a:ext cx="700099" cy="845529"/>
          </a:xfrm>
          <a:prstGeom prst="rect">
            <a:avLst/>
          </a:prstGeom>
        </p:spPr>
      </p:pic>
      <p:pic>
        <p:nvPicPr>
          <p:cNvPr id="61" name="Picture 60">
            <a:extLst>
              <a:ext uri="{FF2B5EF4-FFF2-40B4-BE49-F238E27FC236}">
                <a16:creationId xmlns:a16="http://schemas.microsoft.com/office/drawing/2014/main" id="{EA2F8E0D-4D23-B5D9-AE1C-96DBC8286EB8}"/>
              </a:ext>
            </a:extLst>
          </p:cNvPr>
          <p:cNvPicPr>
            <a:picLocks noChangeAspect="1"/>
          </p:cNvPicPr>
          <p:nvPr/>
        </p:nvPicPr>
        <p:blipFill>
          <a:blip r:embed="rId7"/>
          <a:stretch>
            <a:fillRect/>
          </a:stretch>
        </p:blipFill>
        <p:spPr>
          <a:xfrm>
            <a:off x="1989757" y="5691376"/>
            <a:ext cx="700099" cy="845529"/>
          </a:xfrm>
          <a:prstGeom prst="rect">
            <a:avLst/>
          </a:prstGeom>
        </p:spPr>
      </p:pic>
      <p:pic>
        <p:nvPicPr>
          <p:cNvPr id="62" name="Picture 61">
            <a:extLst>
              <a:ext uri="{FF2B5EF4-FFF2-40B4-BE49-F238E27FC236}">
                <a16:creationId xmlns:a16="http://schemas.microsoft.com/office/drawing/2014/main" id="{10EEE918-3D30-EC97-C3F7-46B82A6DC57A}"/>
              </a:ext>
            </a:extLst>
          </p:cNvPr>
          <p:cNvPicPr>
            <a:picLocks noChangeAspect="1"/>
          </p:cNvPicPr>
          <p:nvPr/>
        </p:nvPicPr>
        <p:blipFill>
          <a:blip r:embed="rId7"/>
          <a:stretch>
            <a:fillRect/>
          </a:stretch>
        </p:blipFill>
        <p:spPr>
          <a:xfrm rot="20477650">
            <a:off x="2572583" y="5822680"/>
            <a:ext cx="700099" cy="845529"/>
          </a:xfrm>
          <a:prstGeom prst="rect">
            <a:avLst/>
          </a:prstGeom>
        </p:spPr>
      </p:pic>
      <p:pic>
        <p:nvPicPr>
          <p:cNvPr id="63" name="Picture 62">
            <a:extLst>
              <a:ext uri="{FF2B5EF4-FFF2-40B4-BE49-F238E27FC236}">
                <a16:creationId xmlns:a16="http://schemas.microsoft.com/office/drawing/2014/main" id="{00A88AD5-364B-F1DC-F535-8613C11EB06B}"/>
              </a:ext>
            </a:extLst>
          </p:cNvPr>
          <p:cNvPicPr>
            <a:picLocks noChangeAspect="1"/>
          </p:cNvPicPr>
          <p:nvPr/>
        </p:nvPicPr>
        <p:blipFill>
          <a:blip r:embed="rId7"/>
          <a:stretch>
            <a:fillRect/>
          </a:stretch>
        </p:blipFill>
        <p:spPr>
          <a:xfrm rot="2343761">
            <a:off x="3113553" y="5893408"/>
            <a:ext cx="700099" cy="845529"/>
          </a:xfrm>
          <a:prstGeom prst="rect">
            <a:avLst/>
          </a:prstGeom>
        </p:spPr>
      </p:pic>
      <p:pic>
        <p:nvPicPr>
          <p:cNvPr id="64" name="Picture 63">
            <a:extLst>
              <a:ext uri="{FF2B5EF4-FFF2-40B4-BE49-F238E27FC236}">
                <a16:creationId xmlns:a16="http://schemas.microsoft.com/office/drawing/2014/main" id="{B031B7EB-66AC-BD9F-22DD-26854D6E6631}"/>
              </a:ext>
            </a:extLst>
          </p:cNvPr>
          <p:cNvPicPr>
            <a:picLocks noChangeAspect="1"/>
          </p:cNvPicPr>
          <p:nvPr/>
        </p:nvPicPr>
        <p:blipFill>
          <a:blip r:embed="rId7"/>
          <a:stretch>
            <a:fillRect/>
          </a:stretch>
        </p:blipFill>
        <p:spPr>
          <a:xfrm rot="2343761">
            <a:off x="3077063" y="5459201"/>
            <a:ext cx="700099" cy="843571"/>
          </a:xfrm>
          <a:prstGeom prst="rect">
            <a:avLst/>
          </a:prstGeom>
        </p:spPr>
      </p:pic>
      <p:sp>
        <p:nvSpPr>
          <p:cNvPr id="65" name="TextBox 64">
            <a:extLst>
              <a:ext uri="{FF2B5EF4-FFF2-40B4-BE49-F238E27FC236}">
                <a16:creationId xmlns:a16="http://schemas.microsoft.com/office/drawing/2014/main" id="{26B4C3A3-0343-CD44-8A1F-6D540198A875}"/>
              </a:ext>
            </a:extLst>
          </p:cNvPr>
          <p:cNvSpPr txBox="1"/>
          <p:nvPr/>
        </p:nvSpPr>
        <p:spPr>
          <a:xfrm>
            <a:off x="2256456" y="5857631"/>
            <a:ext cx="1386361" cy="307777"/>
          </a:xfrm>
          <a:prstGeom prst="rect">
            <a:avLst/>
          </a:prstGeom>
          <a:solidFill>
            <a:schemeClr val="bg1"/>
          </a:solidFill>
        </p:spPr>
        <p:txBody>
          <a:bodyPr wrap="square" rtlCol="0">
            <a:spAutoFit/>
          </a:bodyPr>
          <a:lstStyle/>
          <a:p>
            <a:r>
              <a:rPr lang="en-US" sz="1400" dirty="0">
                <a:latin typeface="Libre Franklin ExtraBold" pitchFamily="2" charset="0"/>
              </a:rPr>
              <a:t>Blue Mussels</a:t>
            </a:r>
          </a:p>
        </p:txBody>
      </p:sp>
      <p:grpSp>
        <p:nvGrpSpPr>
          <p:cNvPr id="66" name="Group 65">
            <a:extLst>
              <a:ext uri="{FF2B5EF4-FFF2-40B4-BE49-F238E27FC236}">
                <a16:creationId xmlns:a16="http://schemas.microsoft.com/office/drawing/2014/main" id="{179AB1B4-5C41-0F09-4121-7B08C8F6DC22}"/>
              </a:ext>
            </a:extLst>
          </p:cNvPr>
          <p:cNvGrpSpPr/>
          <p:nvPr/>
        </p:nvGrpSpPr>
        <p:grpSpPr>
          <a:xfrm>
            <a:off x="5526482" y="2580160"/>
            <a:ext cx="956935" cy="1192207"/>
            <a:chOff x="841230" y="2909697"/>
            <a:chExt cx="956934" cy="1192206"/>
          </a:xfrm>
        </p:grpSpPr>
        <p:pic>
          <p:nvPicPr>
            <p:cNvPr id="67" name="Picture 66">
              <a:extLst>
                <a:ext uri="{FF2B5EF4-FFF2-40B4-BE49-F238E27FC236}">
                  <a16:creationId xmlns:a16="http://schemas.microsoft.com/office/drawing/2014/main" id="{926F5D10-73FF-0EB7-FAAD-AB7EAE593D7F}"/>
                </a:ext>
              </a:extLst>
            </p:cNvPr>
            <p:cNvPicPr>
              <a:picLocks noChangeAspect="1"/>
            </p:cNvPicPr>
            <p:nvPr/>
          </p:nvPicPr>
          <p:blipFill>
            <a:blip r:embed="rId8"/>
            <a:stretch>
              <a:fillRect/>
            </a:stretch>
          </p:blipFill>
          <p:spPr>
            <a:xfrm rot="2469894">
              <a:off x="841230" y="2937432"/>
              <a:ext cx="536801" cy="529286"/>
            </a:xfrm>
            <a:prstGeom prst="rect">
              <a:avLst/>
            </a:prstGeom>
          </p:spPr>
        </p:pic>
        <p:pic>
          <p:nvPicPr>
            <p:cNvPr id="68" name="Picture 67">
              <a:extLst>
                <a:ext uri="{FF2B5EF4-FFF2-40B4-BE49-F238E27FC236}">
                  <a16:creationId xmlns:a16="http://schemas.microsoft.com/office/drawing/2014/main" id="{1A225185-1F6D-095E-3D93-B9E9576052F1}"/>
                </a:ext>
              </a:extLst>
            </p:cNvPr>
            <p:cNvPicPr>
              <a:picLocks noChangeAspect="1"/>
            </p:cNvPicPr>
            <p:nvPr/>
          </p:nvPicPr>
          <p:blipFill>
            <a:blip r:embed="rId8"/>
            <a:stretch>
              <a:fillRect/>
            </a:stretch>
          </p:blipFill>
          <p:spPr>
            <a:xfrm rot="1498994">
              <a:off x="1121267" y="3239299"/>
              <a:ext cx="479675" cy="472960"/>
            </a:xfrm>
            <a:prstGeom prst="rect">
              <a:avLst/>
            </a:prstGeom>
          </p:spPr>
        </p:pic>
        <p:pic>
          <p:nvPicPr>
            <p:cNvPr id="69" name="Picture 68">
              <a:extLst>
                <a:ext uri="{FF2B5EF4-FFF2-40B4-BE49-F238E27FC236}">
                  <a16:creationId xmlns:a16="http://schemas.microsoft.com/office/drawing/2014/main" id="{B374248A-E1F9-F7D7-4730-6C5B53C9D94E}"/>
                </a:ext>
              </a:extLst>
            </p:cNvPr>
            <p:cNvPicPr>
              <a:picLocks noChangeAspect="1"/>
            </p:cNvPicPr>
            <p:nvPr/>
          </p:nvPicPr>
          <p:blipFill>
            <a:blip r:embed="rId8"/>
            <a:stretch>
              <a:fillRect/>
            </a:stretch>
          </p:blipFill>
          <p:spPr>
            <a:xfrm rot="3431793">
              <a:off x="1386667" y="2912598"/>
              <a:ext cx="414397" cy="408596"/>
            </a:xfrm>
            <a:prstGeom prst="rect">
              <a:avLst/>
            </a:prstGeom>
          </p:spPr>
        </p:pic>
        <p:pic>
          <p:nvPicPr>
            <p:cNvPr id="70" name="Picture 69">
              <a:extLst>
                <a:ext uri="{FF2B5EF4-FFF2-40B4-BE49-F238E27FC236}">
                  <a16:creationId xmlns:a16="http://schemas.microsoft.com/office/drawing/2014/main" id="{CAEE3EF5-5C5A-C86D-73B0-4D83BF84705B}"/>
                </a:ext>
              </a:extLst>
            </p:cNvPr>
            <p:cNvPicPr>
              <a:picLocks noChangeAspect="1"/>
            </p:cNvPicPr>
            <p:nvPr/>
          </p:nvPicPr>
          <p:blipFill>
            <a:blip r:embed="rId8"/>
            <a:stretch>
              <a:fillRect/>
            </a:stretch>
          </p:blipFill>
          <p:spPr>
            <a:xfrm rot="2469894">
              <a:off x="853878" y="3465857"/>
              <a:ext cx="395260" cy="389727"/>
            </a:xfrm>
            <a:prstGeom prst="rect">
              <a:avLst/>
            </a:prstGeom>
          </p:spPr>
        </p:pic>
        <p:pic>
          <p:nvPicPr>
            <p:cNvPr id="71" name="Picture 70">
              <a:extLst>
                <a:ext uri="{FF2B5EF4-FFF2-40B4-BE49-F238E27FC236}">
                  <a16:creationId xmlns:a16="http://schemas.microsoft.com/office/drawing/2014/main" id="{6CC04AC4-D89B-0B0E-B9B3-9E819B3F1148}"/>
                </a:ext>
              </a:extLst>
            </p:cNvPr>
            <p:cNvPicPr>
              <a:picLocks noChangeAspect="1"/>
            </p:cNvPicPr>
            <p:nvPr/>
          </p:nvPicPr>
          <p:blipFill>
            <a:blip r:embed="rId8"/>
            <a:stretch>
              <a:fillRect/>
            </a:stretch>
          </p:blipFill>
          <p:spPr>
            <a:xfrm rot="3844932">
              <a:off x="1054640" y="3568860"/>
              <a:ext cx="536801" cy="529286"/>
            </a:xfrm>
            <a:prstGeom prst="rect">
              <a:avLst/>
            </a:prstGeom>
          </p:spPr>
        </p:pic>
      </p:grpSp>
      <p:grpSp>
        <p:nvGrpSpPr>
          <p:cNvPr id="72" name="Group 71">
            <a:extLst>
              <a:ext uri="{FF2B5EF4-FFF2-40B4-BE49-F238E27FC236}">
                <a16:creationId xmlns:a16="http://schemas.microsoft.com/office/drawing/2014/main" id="{90AF7FBB-8CF9-B6E0-7490-B10E7C4641CB}"/>
              </a:ext>
            </a:extLst>
          </p:cNvPr>
          <p:cNvGrpSpPr/>
          <p:nvPr/>
        </p:nvGrpSpPr>
        <p:grpSpPr>
          <a:xfrm>
            <a:off x="6249785" y="2646880"/>
            <a:ext cx="956935" cy="1192207"/>
            <a:chOff x="841230" y="2909697"/>
            <a:chExt cx="956934" cy="1192206"/>
          </a:xfrm>
          <a:noFill/>
        </p:grpSpPr>
        <p:pic>
          <p:nvPicPr>
            <p:cNvPr id="73" name="Picture 72">
              <a:extLst>
                <a:ext uri="{FF2B5EF4-FFF2-40B4-BE49-F238E27FC236}">
                  <a16:creationId xmlns:a16="http://schemas.microsoft.com/office/drawing/2014/main" id="{81E9C4DC-8BF3-0F70-85C2-C877861CC567}"/>
                </a:ext>
              </a:extLst>
            </p:cNvPr>
            <p:cNvPicPr>
              <a:picLocks noChangeAspect="1"/>
            </p:cNvPicPr>
            <p:nvPr/>
          </p:nvPicPr>
          <p:blipFill>
            <a:blip r:embed="rId8"/>
            <a:stretch>
              <a:fillRect/>
            </a:stretch>
          </p:blipFill>
          <p:spPr>
            <a:xfrm rot="2469894">
              <a:off x="841230" y="2937432"/>
              <a:ext cx="536801" cy="529286"/>
            </a:xfrm>
            <a:prstGeom prst="rect">
              <a:avLst/>
            </a:prstGeom>
            <a:grpFill/>
          </p:spPr>
        </p:pic>
        <p:pic>
          <p:nvPicPr>
            <p:cNvPr id="74" name="Picture 73">
              <a:extLst>
                <a:ext uri="{FF2B5EF4-FFF2-40B4-BE49-F238E27FC236}">
                  <a16:creationId xmlns:a16="http://schemas.microsoft.com/office/drawing/2014/main" id="{72B46704-14E1-74C3-0DC3-85637110432B}"/>
                </a:ext>
              </a:extLst>
            </p:cNvPr>
            <p:cNvPicPr>
              <a:picLocks noChangeAspect="1"/>
            </p:cNvPicPr>
            <p:nvPr/>
          </p:nvPicPr>
          <p:blipFill>
            <a:blip r:embed="rId8"/>
            <a:stretch>
              <a:fillRect/>
            </a:stretch>
          </p:blipFill>
          <p:spPr>
            <a:xfrm rot="1498994">
              <a:off x="1121267" y="3239299"/>
              <a:ext cx="479675" cy="472960"/>
            </a:xfrm>
            <a:prstGeom prst="rect">
              <a:avLst/>
            </a:prstGeom>
            <a:grpFill/>
          </p:spPr>
        </p:pic>
        <p:pic>
          <p:nvPicPr>
            <p:cNvPr id="75" name="Picture 74">
              <a:extLst>
                <a:ext uri="{FF2B5EF4-FFF2-40B4-BE49-F238E27FC236}">
                  <a16:creationId xmlns:a16="http://schemas.microsoft.com/office/drawing/2014/main" id="{447C42E8-42DC-7BB5-82A5-F19A7F41C1C3}"/>
                </a:ext>
              </a:extLst>
            </p:cNvPr>
            <p:cNvPicPr>
              <a:picLocks noChangeAspect="1"/>
            </p:cNvPicPr>
            <p:nvPr/>
          </p:nvPicPr>
          <p:blipFill>
            <a:blip r:embed="rId8"/>
            <a:stretch>
              <a:fillRect/>
            </a:stretch>
          </p:blipFill>
          <p:spPr>
            <a:xfrm rot="3431793">
              <a:off x="1386667" y="2912598"/>
              <a:ext cx="414397" cy="408596"/>
            </a:xfrm>
            <a:prstGeom prst="rect">
              <a:avLst/>
            </a:prstGeom>
            <a:grpFill/>
          </p:spPr>
        </p:pic>
        <p:pic>
          <p:nvPicPr>
            <p:cNvPr id="76" name="Picture 75">
              <a:extLst>
                <a:ext uri="{FF2B5EF4-FFF2-40B4-BE49-F238E27FC236}">
                  <a16:creationId xmlns:a16="http://schemas.microsoft.com/office/drawing/2014/main" id="{1D3BA8CB-C5BC-1788-4ED8-AE8406E8DB52}"/>
                </a:ext>
              </a:extLst>
            </p:cNvPr>
            <p:cNvPicPr>
              <a:picLocks noChangeAspect="1"/>
            </p:cNvPicPr>
            <p:nvPr/>
          </p:nvPicPr>
          <p:blipFill>
            <a:blip r:embed="rId8"/>
            <a:stretch>
              <a:fillRect/>
            </a:stretch>
          </p:blipFill>
          <p:spPr>
            <a:xfrm rot="2469894">
              <a:off x="853878" y="3465857"/>
              <a:ext cx="395260" cy="389727"/>
            </a:xfrm>
            <a:prstGeom prst="rect">
              <a:avLst/>
            </a:prstGeom>
            <a:grpFill/>
          </p:spPr>
        </p:pic>
        <p:pic>
          <p:nvPicPr>
            <p:cNvPr id="77" name="Picture 76">
              <a:extLst>
                <a:ext uri="{FF2B5EF4-FFF2-40B4-BE49-F238E27FC236}">
                  <a16:creationId xmlns:a16="http://schemas.microsoft.com/office/drawing/2014/main" id="{A60CB5BF-9125-E857-44EA-0474469813ED}"/>
                </a:ext>
              </a:extLst>
            </p:cNvPr>
            <p:cNvPicPr>
              <a:picLocks noChangeAspect="1"/>
            </p:cNvPicPr>
            <p:nvPr/>
          </p:nvPicPr>
          <p:blipFill>
            <a:blip r:embed="rId8"/>
            <a:stretch>
              <a:fillRect/>
            </a:stretch>
          </p:blipFill>
          <p:spPr>
            <a:xfrm rot="3844932">
              <a:off x="1054640" y="3568860"/>
              <a:ext cx="536801" cy="529286"/>
            </a:xfrm>
            <a:prstGeom prst="rect">
              <a:avLst/>
            </a:prstGeom>
            <a:grpFill/>
          </p:spPr>
        </p:pic>
      </p:grpSp>
      <p:sp>
        <p:nvSpPr>
          <p:cNvPr id="78" name="TextBox 77">
            <a:extLst>
              <a:ext uri="{FF2B5EF4-FFF2-40B4-BE49-F238E27FC236}">
                <a16:creationId xmlns:a16="http://schemas.microsoft.com/office/drawing/2014/main" id="{06498E0C-D663-F787-BFD9-499111CC378B}"/>
              </a:ext>
            </a:extLst>
          </p:cNvPr>
          <p:cNvSpPr txBox="1"/>
          <p:nvPr/>
        </p:nvSpPr>
        <p:spPr>
          <a:xfrm>
            <a:off x="6099119" y="3173002"/>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pic>
        <p:nvPicPr>
          <p:cNvPr id="79" name="Picture 78">
            <a:extLst>
              <a:ext uri="{FF2B5EF4-FFF2-40B4-BE49-F238E27FC236}">
                <a16:creationId xmlns:a16="http://schemas.microsoft.com/office/drawing/2014/main" id="{DF972E6B-32A3-08CB-9240-57EE3377194E}"/>
              </a:ext>
            </a:extLst>
          </p:cNvPr>
          <p:cNvPicPr>
            <a:picLocks noChangeAspect="1"/>
          </p:cNvPicPr>
          <p:nvPr/>
        </p:nvPicPr>
        <p:blipFill>
          <a:blip r:embed="rId9"/>
          <a:stretch>
            <a:fillRect/>
          </a:stretch>
        </p:blipFill>
        <p:spPr>
          <a:xfrm rot="1925455">
            <a:off x="8268349" y="1281502"/>
            <a:ext cx="2398573" cy="1168167"/>
          </a:xfrm>
          <a:prstGeom prst="rect">
            <a:avLst/>
          </a:prstGeom>
        </p:spPr>
      </p:pic>
      <p:sp>
        <p:nvSpPr>
          <p:cNvPr id="80" name="TextBox 79">
            <a:extLst>
              <a:ext uri="{FF2B5EF4-FFF2-40B4-BE49-F238E27FC236}">
                <a16:creationId xmlns:a16="http://schemas.microsoft.com/office/drawing/2014/main" id="{17F4CF20-E7C8-4082-47D7-AF30305D383E}"/>
              </a:ext>
            </a:extLst>
          </p:cNvPr>
          <p:cNvSpPr txBox="1"/>
          <p:nvPr/>
        </p:nvSpPr>
        <p:spPr>
          <a:xfrm>
            <a:off x="9243211" y="1599116"/>
            <a:ext cx="999740" cy="307777"/>
          </a:xfrm>
          <a:prstGeom prst="rect">
            <a:avLst/>
          </a:prstGeom>
          <a:solidFill>
            <a:schemeClr val="bg1"/>
          </a:solidFill>
        </p:spPr>
        <p:txBody>
          <a:bodyPr wrap="square" rtlCol="0">
            <a:spAutoFit/>
          </a:bodyPr>
          <a:lstStyle/>
          <a:p>
            <a:r>
              <a:rPr lang="en-US" sz="1400" dirty="0">
                <a:latin typeface="Libre Franklin ExtraBold" pitchFamily="2" charset="0"/>
              </a:rPr>
              <a:t>Ice Seals</a:t>
            </a:r>
          </a:p>
        </p:txBody>
      </p:sp>
      <p:pic>
        <p:nvPicPr>
          <p:cNvPr id="4" name="Picture 3">
            <a:extLst>
              <a:ext uri="{FF2B5EF4-FFF2-40B4-BE49-F238E27FC236}">
                <a16:creationId xmlns:a16="http://schemas.microsoft.com/office/drawing/2014/main" id="{85D7C75E-A689-1D22-C88A-D8438632D07E}"/>
              </a:ext>
            </a:extLst>
          </p:cNvPr>
          <p:cNvPicPr>
            <a:picLocks noChangeAspect="1"/>
          </p:cNvPicPr>
          <p:nvPr/>
        </p:nvPicPr>
        <p:blipFill>
          <a:blip r:embed="rId10"/>
          <a:stretch>
            <a:fillRect/>
          </a:stretch>
        </p:blipFill>
        <p:spPr>
          <a:xfrm rot="21046521">
            <a:off x="135555" y="11881"/>
            <a:ext cx="1302586" cy="1323723"/>
          </a:xfrm>
          <a:prstGeom prst="rect">
            <a:avLst/>
          </a:prstGeom>
        </p:spPr>
      </p:pic>
      <p:sp>
        <p:nvSpPr>
          <p:cNvPr id="6" name="Title 1">
            <a:extLst>
              <a:ext uri="{FF2B5EF4-FFF2-40B4-BE49-F238E27FC236}">
                <a16:creationId xmlns:a16="http://schemas.microsoft.com/office/drawing/2014/main" id="{47920AF9-231A-A788-F6E7-31F929A9A43A}"/>
              </a:ext>
            </a:extLst>
          </p:cNvPr>
          <p:cNvSpPr txBox="1">
            <a:spLocks/>
          </p:cNvSpPr>
          <p:nvPr/>
        </p:nvSpPr>
        <p:spPr>
          <a:xfrm>
            <a:off x="1454202" y="250695"/>
            <a:ext cx="4377229" cy="667416"/>
          </a:xfrm>
          <a:prstGeom prst="rect">
            <a:avLst/>
          </a:prstGeom>
        </p:spPr>
        <p:txBody>
          <a:bodyPr>
            <a:normAutofit fontScale="900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Consumers</a:t>
            </a:r>
          </a:p>
        </p:txBody>
      </p:sp>
    </p:spTree>
    <p:extLst>
      <p:ext uri="{BB962C8B-B14F-4D97-AF65-F5344CB8AC3E}">
        <p14:creationId xmlns:p14="http://schemas.microsoft.com/office/powerpoint/2010/main" val="3882385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sp>
        <p:nvSpPr>
          <p:cNvPr id="26" name="Content Placeholder 2">
            <a:extLst>
              <a:ext uri="{FF2B5EF4-FFF2-40B4-BE49-F238E27FC236}">
                <a16:creationId xmlns:a16="http://schemas.microsoft.com/office/drawing/2014/main" id="{A4594DDE-1993-4C7F-5F42-02E82FC8FDCA}"/>
              </a:ext>
            </a:extLst>
          </p:cNvPr>
          <p:cNvSpPr txBox="1">
            <a:spLocks/>
          </p:cNvSpPr>
          <p:nvPr/>
        </p:nvSpPr>
        <p:spPr>
          <a:xfrm>
            <a:off x="5557252" y="2608542"/>
            <a:ext cx="6348998" cy="2751274"/>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US" sz="3000" b="1" dirty="0">
                <a:latin typeface="Libre Franklin" pitchFamily="2" charset="0"/>
              </a:rPr>
              <a:t>Decomposers </a:t>
            </a:r>
            <a:r>
              <a:rPr lang="en-US" sz="3000" dirty="0">
                <a:latin typeface="Libre Franklin" pitchFamily="2" charset="0"/>
              </a:rPr>
              <a:t>live in the water and the sediment.</a:t>
            </a:r>
          </a:p>
          <a:p>
            <a:endParaRPr lang="en-US" sz="3000" dirty="0">
              <a:latin typeface="Libre Franklin" pitchFamily="2" charset="0"/>
            </a:endParaRPr>
          </a:p>
          <a:p>
            <a:r>
              <a:rPr lang="en-US" sz="3000" dirty="0">
                <a:latin typeface="Libre Franklin" pitchFamily="2" charset="0"/>
              </a:rPr>
              <a:t>They turn all the dead organisms back into nutrients and sediment for producers.</a:t>
            </a:r>
          </a:p>
          <a:p>
            <a:pPr marL="0" indent="0">
              <a:buNone/>
            </a:pPr>
            <a:endParaRPr lang="en-US" sz="3000" dirty="0">
              <a:latin typeface="Libre Franklin" pitchFamily="2" charset="0"/>
            </a:endParaRPr>
          </a:p>
        </p:txBody>
      </p:sp>
      <p:pic>
        <p:nvPicPr>
          <p:cNvPr id="6" name="Picture 5">
            <a:extLst>
              <a:ext uri="{FF2B5EF4-FFF2-40B4-BE49-F238E27FC236}">
                <a16:creationId xmlns:a16="http://schemas.microsoft.com/office/drawing/2014/main" id="{8B7FFFDE-00C6-669A-6593-F54EF6C363E6}"/>
              </a:ext>
            </a:extLst>
          </p:cNvPr>
          <p:cNvPicPr>
            <a:picLocks noChangeAspect="1"/>
          </p:cNvPicPr>
          <p:nvPr/>
        </p:nvPicPr>
        <p:blipFill>
          <a:blip r:embed="rId3"/>
          <a:stretch>
            <a:fillRect/>
          </a:stretch>
        </p:blipFill>
        <p:spPr>
          <a:xfrm>
            <a:off x="2543175" y="4025510"/>
            <a:ext cx="761094" cy="653019"/>
          </a:xfrm>
          <a:prstGeom prst="rect">
            <a:avLst/>
          </a:prstGeom>
        </p:spPr>
      </p:pic>
      <p:pic>
        <p:nvPicPr>
          <p:cNvPr id="7" name="Picture 6">
            <a:extLst>
              <a:ext uri="{FF2B5EF4-FFF2-40B4-BE49-F238E27FC236}">
                <a16:creationId xmlns:a16="http://schemas.microsoft.com/office/drawing/2014/main" id="{17B923CE-4B28-A60C-3295-6D870E5F51D8}"/>
              </a:ext>
            </a:extLst>
          </p:cNvPr>
          <p:cNvPicPr>
            <a:picLocks noChangeAspect="1"/>
          </p:cNvPicPr>
          <p:nvPr/>
        </p:nvPicPr>
        <p:blipFill>
          <a:blip r:embed="rId3"/>
          <a:stretch>
            <a:fillRect/>
          </a:stretch>
        </p:blipFill>
        <p:spPr>
          <a:xfrm>
            <a:off x="1860515" y="4288551"/>
            <a:ext cx="761094" cy="653019"/>
          </a:xfrm>
          <a:prstGeom prst="rect">
            <a:avLst/>
          </a:prstGeom>
        </p:spPr>
      </p:pic>
      <p:pic>
        <p:nvPicPr>
          <p:cNvPr id="8" name="Picture 7">
            <a:extLst>
              <a:ext uri="{FF2B5EF4-FFF2-40B4-BE49-F238E27FC236}">
                <a16:creationId xmlns:a16="http://schemas.microsoft.com/office/drawing/2014/main" id="{F941F3C9-6362-ED90-82E7-8658062BA88D}"/>
              </a:ext>
            </a:extLst>
          </p:cNvPr>
          <p:cNvPicPr>
            <a:picLocks noChangeAspect="1"/>
          </p:cNvPicPr>
          <p:nvPr/>
        </p:nvPicPr>
        <p:blipFill>
          <a:blip r:embed="rId3"/>
          <a:stretch>
            <a:fillRect/>
          </a:stretch>
        </p:blipFill>
        <p:spPr>
          <a:xfrm>
            <a:off x="2296624" y="4706797"/>
            <a:ext cx="761094" cy="653019"/>
          </a:xfrm>
          <a:prstGeom prst="rect">
            <a:avLst/>
          </a:prstGeom>
        </p:spPr>
      </p:pic>
      <p:pic>
        <p:nvPicPr>
          <p:cNvPr id="10" name="Picture 9">
            <a:extLst>
              <a:ext uri="{FF2B5EF4-FFF2-40B4-BE49-F238E27FC236}">
                <a16:creationId xmlns:a16="http://schemas.microsoft.com/office/drawing/2014/main" id="{5EA5044A-D421-DF06-374A-0464BA229314}"/>
              </a:ext>
            </a:extLst>
          </p:cNvPr>
          <p:cNvPicPr>
            <a:picLocks noChangeAspect="1"/>
          </p:cNvPicPr>
          <p:nvPr/>
        </p:nvPicPr>
        <p:blipFill>
          <a:blip r:embed="rId3"/>
          <a:stretch>
            <a:fillRect/>
          </a:stretch>
        </p:blipFill>
        <p:spPr>
          <a:xfrm>
            <a:off x="4763453" y="5903772"/>
            <a:ext cx="761094" cy="653019"/>
          </a:xfrm>
          <a:prstGeom prst="rect">
            <a:avLst/>
          </a:prstGeom>
        </p:spPr>
      </p:pic>
      <p:pic>
        <p:nvPicPr>
          <p:cNvPr id="11" name="Picture 10">
            <a:extLst>
              <a:ext uri="{FF2B5EF4-FFF2-40B4-BE49-F238E27FC236}">
                <a16:creationId xmlns:a16="http://schemas.microsoft.com/office/drawing/2014/main" id="{304C4C56-DFD1-93D1-2E17-025DCD73635F}"/>
              </a:ext>
            </a:extLst>
          </p:cNvPr>
          <p:cNvPicPr>
            <a:picLocks noChangeAspect="1"/>
          </p:cNvPicPr>
          <p:nvPr/>
        </p:nvPicPr>
        <p:blipFill>
          <a:blip r:embed="rId3"/>
          <a:stretch>
            <a:fillRect/>
          </a:stretch>
        </p:blipFill>
        <p:spPr>
          <a:xfrm>
            <a:off x="5344105" y="5925807"/>
            <a:ext cx="761094" cy="653019"/>
          </a:xfrm>
          <a:prstGeom prst="rect">
            <a:avLst/>
          </a:prstGeom>
        </p:spPr>
      </p:pic>
      <p:pic>
        <p:nvPicPr>
          <p:cNvPr id="12" name="Picture 11">
            <a:extLst>
              <a:ext uri="{FF2B5EF4-FFF2-40B4-BE49-F238E27FC236}">
                <a16:creationId xmlns:a16="http://schemas.microsoft.com/office/drawing/2014/main" id="{6B750876-9770-C605-B6BF-45834997C0EC}"/>
              </a:ext>
            </a:extLst>
          </p:cNvPr>
          <p:cNvPicPr>
            <a:picLocks noChangeAspect="1"/>
          </p:cNvPicPr>
          <p:nvPr/>
        </p:nvPicPr>
        <p:blipFill>
          <a:blip r:embed="rId3"/>
          <a:stretch>
            <a:fillRect/>
          </a:stretch>
        </p:blipFill>
        <p:spPr>
          <a:xfrm>
            <a:off x="5924757" y="5947842"/>
            <a:ext cx="761094" cy="653019"/>
          </a:xfrm>
          <a:prstGeom prst="rect">
            <a:avLst/>
          </a:prstGeom>
        </p:spPr>
      </p:pic>
      <p:sp>
        <p:nvSpPr>
          <p:cNvPr id="14" name="TextBox 13">
            <a:extLst>
              <a:ext uri="{FF2B5EF4-FFF2-40B4-BE49-F238E27FC236}">
                <a16:creationId xmlns:a16="http://schemas.microsoft.com/office/drawing/2014/main" id="{011A6235-1139-27B9-1773-63C9B358B576}"/>
              </a:ext>
            </a:extLst>
          </p:cNvPr>
          <p:cNvSpPr txBox="1"/>
          <p:nvPr/>
        </p:nvSpPr>
        <p:spPr>
          <a:xfrm>
            <a:off x="5174372" y="6066464"/>
            <a:ext cx="930827"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sp>
        <p:nvSpPr>
          <p:cNvPr id="16" name="TextBox 15">
            <a:extLst>
              <a:ext uri="{FF2B5EF4-FFF2-40B4-BE49-F238E27FC236}">
                <a16:creationId xmlns:a16="http://schemas.microsoft.com/office/drawing/2014/main" id="{79324178-D7E5-77B9-FDF1-DDDE3ACB4117}"/>
              </a:ext>
            </a:extLst>
          </p:cNvPr>
          <p:cNvSpPr txBox="1"/>
          <p:nvPr/>
        </p:nvSpPr>
        <p:spPr>
          <a:xfrm>
            <a:off x="2376401" y="4524640"/>
            <a:ext cx="996650"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pic>
        <p:nvPicPr>
          <p:cNvPr id="17" name="Picture 16">
            <a:extLst>
              <a:ext uri="{FF2B5EF4-FFF2-40B4-BE49-F238E27FC236}">
                <a16:creationId xmlns:a16="http://schemas.microsoft.com/office/drawing/2014/main" id="{92750A08-CC17-BB89-F449-55B32D253323}"/>
              </a:ext>
            </a:extLst>
          </p:cNvPr>
          <p:cNvPicPr>
            <a:picLocks noChangeAspect="1"/>
          </p:cNvPicPr>
          <p:nvPr/>
        </p:nvPicPr>
        <p:blipFill>
          <a:blip r:embed="rId4"/>
          <a:stretch>
            <a:fillRect/>
          </a:stretch>
        </p:blipFill>
        <p:spPr>
          <a:xfrm rot="18563066">
            <a:off x="7600163" y="5835581"/>
            <a:ext cx="878106" cy="1137443"/>
          </a:xfrm>
          <a:prstGeom prst="rect">
            <a:avLst/>
          </a:prstGeom>
        </p:spPr>
      </p:pic>
      <p:pic>
        <p:nvPicPr>
          <p:cNvPr id="22" name="Picture 21">
            <a:extLst>
              <a:ext uri="{FF2B5EF4-FFF2-40B4-BE49-F238E27FC236}">
                <a16:creationId xmlns:a16="http://schemas.microsoft.com/office/drawing/2014/main" id="{59AE0E66-93EE-ADAA-FB22-52F4960BCDBC}"/>
              </a:ext>
            </a:extLst>
          </p:cNvPr>
          <p:cNvPicPr>
            <a:picLocks noChangeAspect="1"/>
          </p:cNvPicPr>
          <p:nvPr/>
        </p:nvPicPr>
        <p:blipFill>
          <a:blip r:embed="rId4"/>
          <a:stretch>
            <a:fillRect/>
          </a:stretch>
        </p:blipFill>
        <p:spPr>
          <a:xfrm rot="21269312">
            <a:off x="8350515" y="5969859"/>
            <a:ext cx="488948" cy="633352"/>
          </a:xfrm>
          <a:prstGeom prst="rect">
            <a:avLst/>
          </a:prstGeom>
        </p:spPr>
      </p:pic>
      <p:pic>
        <p:nvPicPr>
          <p:cNvPr id="23" name="Picture 22">
            <a:extLst>
              <a:ext uri="{FF2B5EF4-FFF2-40B4-BE49-F238E27FC236}">
                <a16:creationId xmlns:a16="http://schemas.microsoft.com/office/drawing/2014/main" id="{CE3BFFCA-1B6F-7DE9-29F3-EC6C9ED5BA58}"/>
              </a:ext>
            </a:extLst>
          </p:cNvPr>
          <p:cNvPicPr>
            <a:picLocks noChangeAspect="1"/>
          </p:cNvPicPr>
          <p:nvPr/>
        </p:nvPicPr>
        <p:blipFill>
          <a:blip r:embed="rId4"/>
          <a:stretch>
            <a:fillRect/>
          </a:stretch>
        </p:blipFill>
        <p:spPr>
          <a:xfrm rot="21269312">
            <a:off x="7624050" y="6022530"/>
            <a:ext cx="543041" cy="703421"/>
          </a:xfrm>
          <a:prstGeom prst="rect">
            <a:avLst/>
          </a:prstGeom>
        </p:spPr>
      </p:pic>
      <p:sp>
        <p:nvSpPr>
          <p:cNvPr id="24" name="TextBox 23">
            <a:extLst>
              <a:ext uri="{FF2B5EF4-FFF2-40B4-BE49-F238E27FC236}">
                <a16:creationId xmlns:a16="http://schemas.microsoft.com/office/drawing/2014/main" id="{66FE3D1D-B28D-FBA3-57ED-76B70ACC3D9C}"/>
              </a:ext>
            </a:extLst>
          </p:cNvPr>
          <p:cNvSpPr txBox="1"/>
          <p:nvPr/>
        </p:nvSpPr>
        <p:spPr>
          <a:xfrm>
            <a:off x="8107896" y="6373239"/>
            <a:ext cx="1521703" cy="307777"/>
          </a:xfrm>
          <a:prstGeom prst="rect">
            <a:avLst/>
          </a:prstGeom>
          <a:solidFill>
            <a:schemeClr val="bg1"/>
          </a:solidFill>
        </p:spPr>
        <p:txBody>
          <a:bodyPr wrap="square" rtlCol="0">
            <a:spAutoFit/>
          </a:bodyPr>
          <a:lstStyle/>
          <a:p>
            <a:r>
              <a:rPr lang="en-US" sz="1400" dirty="0">
                <a:latin typeface="Libre Franklin ExtraBold" pitchFamily="2" charset="0"/>
              </a:rPr>
              <a:t>Marine Worms</a:t>
            </a:r>
          </a:p>
        </p:txBody>
      </p:sp>
      <p:pic>
        <p:nvPicPr>
          <p:cNvPr id="4" name="Picture 3">
            <a:extLst>
              <a:ext uri="{FF2B5EF4-FFF2-40B4-BE49-F238E27FC236}">
                <a16:creationId xmlns:a16="http://schemas.microsoft.com/office/drawing/2014/main" id="{052E5A4E-4107-A1BA-9CFB-66E116ED7AC8}"/>
              </a:ext>
            </a:extLst>
          </p:cNvPr>
          <p:cNvPicPr>
            <a:picLocks noChangeAspect="1"/>
          </p:cNvPicPr>
          <p:nvPr/>
        </p:nvPicPr>
        <p:blipFill>
          <a:blip r:embed="rId5"/>
          <a:stretch>
            <a:fillRect/>
          </a:stretch>
        </p:blipFill>
        <p:spPr>
          <a:xfrm rot="21046521">
            <a:off x="135555" y="11881"/>
            <a:ext cx="1302586" cy="1323723"/>
          </a:xfrm>
          <a:prstGeom prst="rect">
            <a:avLst/>
          </a:prstGeom>
        </p:spPr>
      </p:pic>
      <p:sp>
        <p:nvSpPr>
          <p:cNvPr id="28" name="Title 1">
            <a:extLst>
              <a:ext uri="{FF2B5EF4-FFF2-40B4-BE49-F238E27FC236}">
                <a16:creationId xmlns:a16="http://schemas.microsoft.com/office/drawing/2014/main" id="{19886FD9-95C0-EB00-C804-ABE5EDD88BEC}"/>
              </a:ext>
            </a:extLst>
          </p:cNvPr>
          <p:cNvSpPr txBox="1">
            <a:spLocks/>
          </p:cNvSpPr>
          <p:nvPr/>
        </p:nvSpPr>
        <p:spPr>
          <a:xfrm>
            <a:off x="1454202" y="250695"/>
            <a:ext cx="4773280" cy="667416"/>
          </a:xfrm>
          <a:prstGeom prst="rect">
            <a:avLst/>
          </a:prstGeom>
        </p:spPr>
        <p:txBody>
          <a:bodyPr>
            <a:normAutofit fontScale="900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Decomposers</a:t>
            </a:r>
          </a:p>
        </p:txBody>
      </p:sp>
    </p:spTree>
    <p:extLst>
      <p:ext uri="{BB962C8B-B14F-4D97-AF65-F5344CB8AC3E}">
        <p14:creationId xmlns:p14="http://schemas.microsoft.com/office/powerpoint/2010/main" val="2328458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17" name="Picture 16">
            <a:extLst>
              <a:ext uri="{FF2B5EF4-FFF2-40B4-BE49-F238E27FC236}">
                <a16:creationId xmlns:a16="http://schemas.microsoft.com/office/drawing/2014/main" id="{61A93426-4540-1A1B-ABCC-1D87FA9F0574}"/>
              </a:ext>
            </a:extLst>
          </p:cNvPr>
          <p:cNvPicPr>
            <a:picLocks noChangeAspect="1"/>
          </p:cNvPicPr>
          <p:nvPr/>
        </p:nvPicPr>
        <p:blipFill>
          <a:blip r:embed="rId3"/>
          <a:stretch>
            <a:fillRect/>
          </a:stretch>
        </p:blipFill>
        <p:spPr>
          <a:xfrm>
            <a:off x="5785322" y="176320"/>
            <a:ext cx="2211039" cy="1403415"/>
          </a:xfrm>
          <a:prstGeom prst="rect">
            <a:avLst/>
          </a:prstGeom>
        </p:spPr>
      </p:pic>
      <p:pic>
        <p:nvPicPr>
          <p:cNvPr id="46" name="Picture 45" descr="A red crab with claws&#10;&#10;Description automatically generated">
            <a:extLst>
              <a:ext uri="{FF2B5EF4-FFF2-40B4-BE49-F238E27FC236}">
                <a16:creationId xmlns:a16="http://schemas.microsoft.com/office/drawing/2014/main" id="{4C765804-4923-997B-B905-0E78210CD6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610" y="5305744"/>
            <a:ext cx="1844853" cy="1229595"/>
          </a:xfrm>
          <a:prstGeom prst="rect">
            <a:avLst/>
          </a:prstGeom>
        </p:spPr>
      </p:pic>
      <p:pic>
        <p:nvPicPr>
          <p:cNvPr id="47" name="Picture 46" descr="A red crab with claws&#10;&#10;Description automatically generated">
            <a:extLst>
              <a:ext uri="{FF2B5EF4-FFF2-40B4-BE49-F238E27FC236}">
                <a16:creationId xmlns:a16="http://schemas.microsoft.com/office/drawing/2014/main" id="{0D7B9F30-B9A6-52B3-C1D6-C93BCB918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566" y="5524377"/>
            <a:ext cx="1844853" cy="1229595"/>
          </a:xfrm>
          <a:prstGeom prst="rect">
            <a:avLst/>
          </a:prstGeom>
        </p:spPr>
      </p:pic>
      <p:sp>
        <p:nvSpPr>
          <p:cNvPr id="48" name="TextBox 47">
            <a:extLst>
              <a:ext uri="{FF2B5EF4-FFF2-40B4-BE49-F238E27FC236}">
                <a16:creationId xmlns:a16="http://schemas.microsoft.com/office/drawing/2014/main" id="{18B93287-D169-5DA8-2498-8BBFED6515B3}"/>
              </a:ext>
            </a:extLst>
          </p:cNvPr>
          <p:cNvSpPr txBox="1"/>
          <p:nvPr/>
        </p:nvSpPr>
        <p:spPr>
          <a:xfrm>
            <a:off x="9105459" y="6336878"/>
            <a:ext cx="1345920" cy="307777"/>
          </a:xfrm>
          <a:prstGeom prst="rect">
            <a:avLst/>
          </a:prstGeom>
          <a:solidFill>
            <a:schemeClr val="bg1"/>
          </a:solidFill>
        </p:spPr>
        <p:txBody>
          <a:bodyPr wrap="square" rtlCol="0">
            <a:spAutoFit/>
          </a:bodyPr>
          <a:lstStyle/>
          <a:p>
            <a:r>
              <a:rPr lang="en-US" sz="1400" dirty="0">
                <a:latin typeface="Libre Franklin ExtraBold" pitchFamily="2" charset="0"/>
              </a:rPr>
              <a:t>Snow Crabs</a:t>
            </a:r>
          </a:p>
        </p:txBody>
      </p:sp>
      <p:pic>
        <p:nvPicPr>
          <p:cNvPr id="49" name="Picture 48">
            <a:extLst>
              <a:ext uri="{FF2B5EF4-FFF2-40B4-BE49-F238E27FC236}">
                <a16:creationId xmlns:a16="http://schemas.microsoft.com/office/drawing/2014/main" id="{14AED870-5C10-ED60-AA52-D4347DB4C5E2}"/>
              </a:ext>
            </a:extLst>
          </p:cNvPr>
          <p:cNvPicPr>
            <a:picLocks noChangeAspect="1"/>
          </p:cNvPicPr>
          <p:nvPr/>
        </p:nvPicPr>
        <p:blipFill>
          <a:blip r:embed="rId5"/>
          <a:stretch>
            <a:fillRect/>
          </a:stretch>
        </p:blipFill>
        <p:spPr>
          <a:xfrm>
            <a:off x="8770220" y="3058043"/>
            <a:ext cx="2837631" cy="775959"/>
          </a:xfrm>
          <a:prstGeom prst="rect">
            <a:avLst/>
          </a:prstGeom>
        </p:spPr>
      </p:pic>
      <p:sp>
        <p:nvSpPr>
          <p:cNvPr id="50" name="TextBox 49">
            <a:extLst>
              <a:ext uri="{FF2B5EF4-FFF2-40B4-BE49-F238E27FC236}">
                <a16:creationId xmlns:a16="http://schemas.microsoft.com/office/drawing/2014/main" id="{7B150DA7-DA28-4123-F1D2-77C822A27D9D}"/>
              </a:ext>
            </a:extLst>
          </p:cNvPr>
          <p:cNvSpPr txBox="1"/>
          <p:nvPr/>
        </p:nvSpPr>
        <p:spPr>
          <a:xfrm>
            <a:off x="9592875" y="3397903"/>
            <a:ext cx="1192319" cy="307777"/>
          </a:xfrm>
          <a:prstGeom prst="rect">
            <a:avLst/>
          </a:prstGeom>
          <a:solidFill>
            <a:schemeClr val="bg1"/>
          </a:solidFill>
        </p:spPr>
        <p:txBody>
          <a:bodyPr wrap="square" rtlCol="0">
            <a:spAutoFit/>
          </a:bodyPr>
          <a:lstStyle/>
          <a:p>
            <a:r>
              <a:rPr lang="en-US" sz="1400" dirty="0">
                <a:latin typeface="Libre Franklin ExtraBold" pitchFamily="2" charset="0"/>
              </a:rPr>
              <a:t>Arctic Char</a:t>
            </a:r>
          </a:p>
        </p:txBody>
      </p:sp>
      <p:sp>
        <p:nvSpPr>
          <p:cNvPr id="57" name="TextBox 56">
            <a:extLst>
              <a:ext uri="{FF2B5EF4-FFF2-40B4-BE49-F238E27FC236}">
                <a16:creationId xmlns:a16="http://schemas.microsoft.com/office/drawing/2014/main" id="{86BB6AF2-F3C5-D881-279B-EB5887C9F3C6}"/>
              </a:ext>
            </a:extLst>
          </p:cNvPr>
          <p:cNvSpPr txBox="1"/>
          <p:nvPr/>
        </p:nvSpPr>
        <p:spPr>
          <a:xfrm>
            <a:off x="5983924" y="362022"/>
            <a:ext cx="1161287" cy="307777"/>
          </a:xfrm>
          <a:prstGeom prst="rect">
            <a:avLst/>
          </a:prstGeom>
          <a:solidFill>
            <a:schemeClr val="bg1"/>
          </a:solidFill>
        </p:spPr>
        <p:txBody>
          <a:bodyPr wrap="square" rtlCol="0">
            <a:spAutoFit/>
          </a:bodyPr>
          <a:lstStyle/>
          <a:p>
            <a:r>
              <a:rPr lang="en-US" sz="1400" dirty="0">
                <a:latin typeface="Libre Franklin ExtraBold" pitchFamily="2" charset="0"/>
              </a:rPr>
              <a:t>Polar Bear</a:t>
            </a:r>
          </a:p>
        </p:txBody>
      </p:sp>
      <p:pic>
        <p:nvPicPr>
          <p:cNvPr id="58" name="Picture 57">
            <a:extLst>
              <a:ext uri="{FF2B5EF4-FFF2-40B4-BE49-F238E27FC236}">
                <a16:creationId xmlns:a16="http://schemas.microsoft.com/office/drawing/2014/main" id="{DED92698-3114-C530-4D26-ADF491361987}"/>
              </a:ext>
            </a:extLst>
          </p:cNvPr>
          <p:cNvPicPr>
            <a:picLocks noChangeAspect="1"/>
          </p:cNvPicPr>
          <p:nvPr/>
        </p:nvPicPr>
        <p:blipFill>
          <a:blip r:embed="rId6"/>
          <a:stretch>
            <a:fillRect/>
          </a:stretch>
        </p:blipFill>
        <p:spPr>
          <a:xfrm>
            <a:off x="4207790" y="5059952"/>
            <a:ext cx="1844852" cy="530257"/>
          </a:xfrm>
          <a:prstGeom prst="rect">
            <a:avLst/>
          </a:prstGeom>
        </p:spPr>
      </p:pic>
      <p:sp>
        <p:nvSpPr>
          <p:cNvPr id="59" name="TextBox 58">
            <a:extLst>
              <a:ext uri="{FF2B5EF4-FFF2-40B4-BE49-F238E27FC236}">
                <a16:creationId xmlns:a16="http://schemas.microsoft.com/office/drawing/2014/main" id="{333C8566-69DF-3151-A1E2-D492A1EF1A0C}"/>
              </a:ext>
            </a:extLst>
          </p:cNvPr>
          <p:cNvSpPr txBox="1"/>
          <p:nvPr/>
        </p:nvSpPr>
        <p:spPr>
          <a:xfrm>
            <a:off x="4665903" y="5367470"/>
            <a:ext cx="1148813" cy="307777"/>
          </a:xfrm>
          <a:prstGeom prst="rect">
            <a:avLst/>
          </a:prstGeom>
          <a:solidFill>
            <a:schemeClr val="bg1"/>
          </a:solidFill>
        </p:spPr>
        <p:txBody>
          <a:bodyPr wrap="square" rtlCol="0">
            <a:spAutoFit/>
          </a:bodyPr>
          <a:lstStyle/>
          <a:p>
            <a:r>
              <a:rPr lang="en-US" sz="1400" dirty="0">
                <a:latin typeface="Libre Franklin ExtraBold" pitchFamily="2" charset="0"/>
              </a:rPr>
              <a:t>Arctic Cod</a:t>
            </a:r>
          </a:p>
        </p:txBody>
      </p:sp>
      <p:pic>
        <p:nvPicPr>
          <p:cNvPr id="60" name="Picture 59">
            <a:extLst>
              <a:ext uri="{FF2B5EF4-FFF2-40B4-BE49-F238E27FC236}">
                <a16:creationId xmlns:a16="http://schemas.microsoft.com/office/drawing/2014/main" id="{B7307957-B89E-058A-72F8-08C6834A535B}"/>
              </a:ext>
            </a:extLst>
          </p:cNvPr>
          <p:cNvPicPr>
            <a:picLocks noChangeAspect="1"/>
          </p:cNvPicPr>
          <p:nvPr/>
        </p:nvPicPr>
        <p:blipFill>
          <a:blip r:embed="rId7"/>
          <a:stretch>
            <a:fillRect/>
          </a:stretch>
        </p:blipFill>
        <p:spPr>
          <a:xfrm rot="2343761">
            <a:off x="2357621" y="5383688"/>
            <a:ext cx="700099" cy="845529"/>
          </a:xfrm>
          <a:prstGeom prst="rect">
            <a:avLst/>
          </a:prstGeom>
        </p:spPr>
      </p:pic>
      <p:pic>
        <p:nvPicPr>
          <p:cNvPr id="61" name="Picture 60">
            <a:extLst>
              <a:ext uri="{FF2B5EF4-FFF2-40B4-BE49-F238E27FC236}">
                <a16:creationId xmlns:a16="http://schemas.microsoft.com/office/drawing/2014/main" id="{EA2F8E0D-4D23-B5D9-AE1C-96DBC8286EB8}"/>
              </a:ext>
            </a:extLst>
          </p:cNvPr>
          <p:cNvPicPr>
            <a:picLocks noChangeAspect="1"/>
          </p:cNvPicPr>
          <p:nvPr/>
        </p:nvPicPr>
        <p:blipFill>
          <a:blip r:embed="rId7"/>
          <a:stretch>
            <a:fillRect/>
          </a:stretch>
        </p:blipFill>
        <p:spPr>
          <a:xfrm>
            <a:off x="1989757" y="5691376"/>
            <a:ext cx="700099" cy="845529"/>
          </a:xfrm>
          <a:prstGeom prst="rect">
            <a:avLst/>
          </a:prstGeom>
        </p:spPr>
      </p:pic>
      <p:pic>
        <p:nvPicPr>
          <p:cNvPr id="62" name="Picture 61">
            <a:extLst>
              <a:ext uri="{FF2B5EF4-FFF2-40B4-BE49-F238E27FC236}">
                <a16:creationId xmlns:a16="http://schemas.microsoft.com/office/drawing/2014/main" id="{10EEE918-3D30-EC97-C3F7-46B82A6DC57A}"/>
              </a:ext>
            </a:extLst>
          </p:cNvPr>
          <p:cNvPicPr>
            <a:picLocks noChangeAspect="1"/>
          </p:cNvPicPr>
          <p:nvPr/>
        </p:nvPicPr>
        <p:blipFill>
          <a:blip r:embed="rId7"/>
          <a:stretch>
            <a:fillRect/>
          </a:stretch>
        </p:blipFill>
        <p:spPr>
          <a:xfrm rot="20477650">
            <a:off x="2572583" y="5822680"/>
            <a:ext cx="700099" cy="845529"/>
          </a:xfrm>
          <a:prstGeom prst="rect">
            <a:avLst/>
          </a:prstGeom>
        </p:spPr>
      </p:pic>
      <p:pic>
        <p:nvPicPr>
          <p:cNvPr id="63" name="Picture 62">
            <a:extLst>
              <a:ext uri="{FF2B5EF4-FFF2-40B4-BE49-F238E27FC236}">
                <a16:creationId xmlns:a16="http://schemas.microsoft.com/office/drawing/2014/main" id="{00A88AD5-364B-F1DC-F535-8613C11EB06B}"/>
              </a:ext>
            </a:extLst>
          </p:cNvPr>
          <p:cNvPicPr>
            <a:picLocks noChangeAspect="1"/>
          </p:cNvPicPr>
          <p:nvPr/>
        </p:nvPicPr>
        <p:blipFill>
          <a:blip r:embed="rId7"/>
          <a:stretch>
            <a:fillRect/>
          </a:stretch>
        </p:blipFill>
        <p:spPr>
          <a:xfrm rot="2343761">
            <a:off x="3113553" y="5893408"/>
            <a:ext cx="700099" cy="845529"/>
          </a:xfrm>
          <a:prstGeom prst="rect">
            <a:avLst/>
          </a:prstGeom>
        </p:spPr>
      </p:pic>
      <p:pic>
        <p:nvPicPr>
          <p:cNvPr id="64" name="Picture 63">
            <a:extLst>
              <a:ext uri="{FF2B5EF4-FFF2-40B4-BE49-F238E27FC236}">
                <a16:creationId xmlns:a16="http://schemas.microsoft.com/office/drawing/2014/main" id="{B031B7EB-66AC-BD9F-22DD-26854D6E6631}"/>
              </a:ext>
            </a:extLst>
          </p:cNvPr>
          <p:cNvPicPr>
            <a:picLocks noChangeAspect="1"/>
          </p:cNvPicPr>
          <p:nvPr/>
        </p:nvPicPr>
        <p:blipFill>
          <a:blip r:embed="rId7"/>
          <a:stretch>
            <a:fillRect/>
          </a:stretch>
        </p:blipFill>
        <p:spPr>
          <a:xfrm rot="2343761">
            <a:off x="3077063" y="5459201"/>
            <a:ext cx="700099" cy="843571"/>
          </a:xfrm>
          <a:prstGeom prst="rect">
            <a:avLst/>
          </a:prstGeom>
        </p:spPr>
      </p:pic>
      <p:sp>
        <p:nvSpPr>
          <p:cNvPr id="65" name="TextBox 64">
            <a:extLst>
              <a:ext uri="{FF2B5EF4-FFF2-40B4-BE49-F238E27FC236}">
                <a16:creationId xmlns:a16="http://schemas.microsoft.com/office/drawing/2014/main" id="{26B4C3A3-0343-CD44-8A1F-6D540198A875}"/>
              </a:ext>
            </a:extLst>
          </p:cNvPr>
          <p:cNvSpPr txBox="1"/>
          <p:nvPr/>
        </p:nvSpPr>
        <p:spPr>
          <a:xfrm>
            <a:off x="2256456" y="5857631"/>
            <a:ext cx="1386361" cy="307777"/>
          </a:xfrm>
          <a:prstGeom prst="rect">
            <a:avLst/>
          </a:prstGeom>
          <a:solidFill>
            <a:schemeClr val="bg1"/>
          </a:solidFill>
        </p:spPr>
        <p:txBody>
          <a:bodyPr wrap="square" rtlCol="0">
            <a:spAutoFit/>
          </a:bodyPr>
          <a:lstStyle/>
          <a:p>
            <a:r>
              <a:rPr lang="en-US" sz="1400" dirty="0">
                <a:latin typeface="Libre Franklin ExtraBold" pitchFamily="2" charset="0"/>
              </a:rPr>
              <a:t>Blue Mussels</a:t>
            </a:r>
          </a:p>
        </p:txBody>
      </p:sp>
      <p:grpSp>
        <p:nvGrpSpPr>
          <p:cNvPr id="66" name="Group 65">
            <a:extLst>
              <a:ext uri="{FF2B5EF4-FFF2-40B4-BE49-F238E27FC236}">
                <a16:creationId xmlns:a16="http://schemas.microsoft.com/office/drawing/2014/main" id="{179AB1B4-5C41-0F09-4121-7B08C8F6DC22}"/>
              </a:ext>
            </a:extLst>
          </p:cNvPr>
          <p:cNvGrpSpPr/>
          <p:nvPr/>
        </p:nvGrpSpPr>
        <p:grpSpPr>
          <a:xfrm>
            <a:off x="5526482" y="2580160"/>
            <a:ext cx="956935" cy="1192207"/>
            <a:chOff x="841230" y="2909697"/>
            <a:chExt cx="956934" cy="1192206"/>
          </a:xfrm>
        </p:grpSpPr>
        <p:pic>
          <p:nvPicPr>
            <p:cNvPr id="67" name="Picture 66">
              <a:extLst>
                <a:ext uri="{FF2B5EF4-FFF2-40B4-BE49-F238E27FC236}">
                  <a16:creationId xmlns:a16="http://schemas.microsoft.com/office/drawing/2014/main" id="{926F5D10-73FF-0EB7-FAAD-AB7EAE593D7F}"/>
                </a:ext>
              </a:extLst>
            </p:cNvPr>
            <p:cNvPicPr>
              <a:picLocks noChangeAspect="1"/>
            </p:cNvPicPr>
            <p:nvPr/>
          </p:nvPicPr>
          <p:blipFill>
            <a:blip r:embed="rId8"/>
            <a:stretch>
              <a:fillRect/>
            </a:stretch>
          </p:blipFill>
          <p:spPr>
            <a:xfrm rot="2469894">
              <a:off x="841230" y="2937432"/>
              <a:ext cx="536801" cy="529286"/>
            </a:xfrm>
            <a:prstGeom prst="rect">
              <a:avLst/>
            </a:prstGeom>
          </p:spPr>
        </p:pic>
        <p:pic>
          <p:nvPicPr>
            <p:cNvPr id="68" name="Picture 67">
              <a:extLst>
                <a:ext uri="{FF2B5EF4-FFF2-40B4-BE49-F238E27FC236}">
                  <a16:creationId xmlns:a16="http://schemas.microsoft.com/office/drawing/2014/main" id="{1A225185-1F6D-095E-3D93-B9E9576052F1}"/>
                </a:ext>
              </a:extLst>
            </p:cNvPr>
            <p:cNvPicPr>
              <a:picLocks noChangeAspect="1"/>
            </p:cNvPicPr>
            <p:nvPr/>
          </p:nvPicPr>
          <p:blipFill>
            <a:blip r:embed="rId8"/>
            <a:stretch>
              <a:fillRect/>
            </a:stretch>
          </p:blipFill>
          <p:spPr>
            <a:xfrm rot="1498994">
              <a:off x="1121267" y="3239299"/>
              <a:ext cx="479675" cy="472960"/>
            </a:xfrm>
            <a:prstGeom prst="rect">
              <a:avLst/>
            </a:prstGeom>
          </p:spPr>
        </p:pic>
        <p:pic>
          <p:nvPicPr>
            <p:cNvPr id="69" name="Picture 68">
              <a:extLst>
                <a:ext uri="{FF2B5EF4-FFF2-40B4-BE49-F238E27FC236}">
                  <a16:creationId xmlns:a16="http://schemas.microsoft.com/office/drawing/2014/main" id="{B374248A-E1F9-F7D7-4730-6C5B53C9D94E}"/>
                </a:ext>
              </a:extLst>
            </p:cNvPr>
            <p:cNvPicPr>
              <a:picLocks noChangeAspect="1"/>
            </p:cNvPicPr>
            <p:nvPr/>
          </p:nvPicPr>
          <p:blipFill>
            <a:blip r:embed="rId8"/>
            <a:stretch>
              <a:fillRect/>
            </a:stretch>
          </p:blipFill>
          <p:spPr>
            <a:xfrm rot="3431793">
              <a:off x="1386667" y="2912598"/>
              <a:ext cx="414397" cy="408596"/>
            </a:xfrm>
            <a:prstGeom prst="rect">
              <a:avLst/>
            </a:prstGeom>
          </p:spPr>
        </p:pic>
        <p:pic>
          <p:nvPicPr>
            <p:cNvPr id="70" name="Picture 69">
              <a:extLst>
                <a:ext uri="{FF2B5EF4-FFF2-40B4-BE49-F238E27FC236}">
                  <a16:creationId xmlns:a16="http://schemas.microsoft.com/office/drawing/2014/main" id="{CAEE3EF5-5C5A-C86D-73B0-4D83BF84705B}"/>
                </a:ext>
              </a:extLst>
            </p:cNvPr>
            <p:cNvPicPr>
              <a:picLocks noChangeAspect="1"/>
            </p:cNvPicPr>
            <p:nvPr/>
          </p:nvPicPr>
          <p:blipFill>
            <a:blip r:embed="rId8"/>
            <a:stretch>
              <a:fillRect/>
            </a:stretch>
          </p:blipFill>
          <p:spPr>
            <a:xfrm rot="2469894">
              <a:off x="853878" y="3465857"/>
              <a:ext cx="395260" cy="389727"/>
            </a:xfrm>
            <a:prstGeom prst="rect">
              <a:avLst/>
            </a:prstGeom>
          </p:spPr>
        </p:pic>
        <p:pic>
          <p:nvPicPr>
            <p:cNvPr id="71" name="Picture 70">
              <a:extLst>
                <a:ext uri="{FF2B5EF4-FFF2-40B4-BE49-F238E27FC236}">
                  <a16:creationId xmlns:a16="http://schemas.microsoft.com/office/drawing/2014/main" id="{6CC04AC4-D89B-0B0E-B9B3-9E819B3F1148}"/>
                </a:ext>
              </a:extLst>
            </p:cNvPr>
            <p:cNvPicPr>
              <a:picLocks noChangeAspect="1"/>
            </p:cNvPicPr>
            <p:nvPr/>
          </p:nvPicPr>
          <p:blipFill>
            <a:blip r:embed="rId8"/>
            <a:stretch>
              <a:fillRect/>
            </a:stretch>
          </p:blipFill>
          <p:spPr>
            <a:xfrm rot="3844932">
              <a:off x="1054640" y="3568860"/>
              <a:ext cx="536801" cy="529286"/>
            </a:xfrm>
            <a:prstGeom prst="rect">
              <a:avLst/>
            </a:prstGeom>
          </p:spPr>
        </p:pic>
      </p:grpSp>
      <p:grpSp>
        <p:nvGrpSpPr>
          <p:cNvPr id="72" name="Group 71">
            <a:extLst>
              <a:ext uri="{FF2B5EF4-FFF2-40B4-BE49-F238E27FC236}">
                <a16:creationId xmlns:a16="http://schemas.microsoft.com/office/drawing/2014/main" id="{90AF7FBB-8CF9-B6E0-7490-B10E7C4641CB}"/>
              </a:ext>
            </a:extLst>
          </p:cNvPr>
          <p:cNvGrpSpPr/>
          <p:nvPr/>
        </p:nvGrpSpPr>
        <p:grpSpPr>
          <a:xfrm>
            <a:off x="6249785" y="2646880"/>
            <a:ext cx="956935" cy="1192207"/>
            <a:chOff x="841230" y="2909697"/>
            <a:chExt cx="956934" cy="1192206"/>
          </a:xfrm>
          <a:noFill/>
        </p:grpSpPr>
        <p:pic>
          <p:nvPicPr>
            <p:cNvPr id="73" name="Picture 72">
              <a:extLst>
                <a:ext uri="{FF2B5EF4-FFF2-40B4-BE49-F238E27FC236}">
                  <a16:creationId xmlns:a16="http://schemas.microsoft.com/office/drawing/2014/main" id="{81E9C4DC-8BF3-0F70-85C2-C877861CC567}"/>
                </a:ext>
              </a:extLst>
            </p:cNvPr>
            <p:cNvPicPr>
              <a:picLocks noChangeAspect="1"/>
            </p:cNvPicPr>
            <p:nvPr/>
          </p:nvPicPr>
          <p:blipFill>
            <a:blip r:embed="rId8"/>
            <a:stretch>
              <a:fillRect/>
            </a:stretch>
          </p:blipFill>
          <p:spPr>
            <a:xfrm rot="2469894">
              <a:off x="841230" y="2937432"/>
              <a:ext cx="536801" cy="529286"/>
            </a:xfrm>
            <a:prstGeom prst="rect">
              <a:avLst/>
            </a:prstGeom>
            <a:grpFill/>
          </p:spPr>
        </p:pic>
        <p:pic>
          <p:nvPicPr>
            <p:cNvPr id="74" name="Picture 73">
              <a:extLst>
                <a:ext uri="{FF2B5EF4-FFF2-40B4-BE49-F238E27FC236}">
                  <a16:creationId xmlns:a16="http://schemas.microsoft.com/office/drawing/2014/main" id="{72B46704-14E1-74C3-0DC3-85637110432B}"/>
                </a:ext>
              </a:extLst>
            </p:cNvPr>
            <p:cNvPicPr>
              <a:picLocks noChangeAspect="1"/>
            </p:cNvPicPr>
            <p:nvPr/>
          </p:nvPicPr>
          <p:blipFill>
            <a:blip r:embed="rId8"/>
            <a:stretch>
              <a:fillRect/>
            </a:stretch>
          </p:blipFill>
          <p:spPr>
            <a:xfrm rot="1498994">
              <a:off x="1121267" y="3239299"/>
              <a:ext cx="479675" cy="472960"/>
            </a:xfrm>
            <a:prstGeom prst="rect">
              <a:avLst/>
            </a:prstGeom>
            <a:grpFill/>
          </p:spPr>
        </p:pic>
        <p:pic>
          <p:nvPicPr>
            <p:cNvPr id="75" name="Picture 74">
              <a:extLst>
                <a:ext uri="{FF2B5EF4-FFF2-40B4-BE49-F238E27FC236}">
                  <a16:creationId xmlns:a16="http://schemas.microsoft.com/office/drawing/2014/main" id="{447C42E8-42DC-7BB5-82A5-F19A7F41C1C3}"/>
                </a:ext>
              </a:extLst>
            </p:cNvPr>
            <p:cNvPicPr>
              <a:picLocks noChangeAspect="1"/>
            </p:cNvPicPr>
            <p:nvPr/>
          </p:nvPicPr>
          <p:blipFill>
            <a:blip r:embed="rId8"/>
            <a:stretch>
              <a:fillRect/>
            </a:stretch>
          </p:blipFill>
          <p:spPr>
            <a:xfrm rot="3431793">
              <a:off x="1386667" y="2912598"/>
              <a:ext cx="414397" cy="408596"/>
            </a:xfrm>
            <a:prstGeom prst="rect">
              <a:avLst/>
            </a:prstGeom>
            <a:grpFill/>
          </p:spPr>
        </p:pic>
        <p:pic>
          <p:nvPicPr>
            <p:cNvPr id="76" name="Picture 75">
              <a:extLst>
                <a:ext uri="{FF2B5EF4-FFF2-40B4-BE49-F238E27FC236}">
                  <a16:creationId xmlns:a16="http://schemas.microsoft.com/office/drawing/2014/main" id="{1D3BA8CB-C5BC-1788-4ED8-AE8406E8DB52}"/>
                </a:ext>
              </a:extLst>
            </p:cNvPr>
            <p:cNvPicPr>
              <a:picLocks noChangeAspect="1"/>
            </p:cNvPicPr>
            <p:nvPr/>
          </p:nvPicPr>
          <p:blipFill>
            <a:blip r:embed="rId8"/>
            <a:stretch>
              <a:fillRect/>
            </a:stretch>
          </p:blipFill>
          <p:spPr>
            <a:xfrm rot="2469894">
              <a:off x="853878" y="3465857"/>
              <a:ext cx="395260" cy="389727"/>
            </a:xfrm>
            <a:prstGeom prst="rect">
              <a:avLst/>
            </a:prstGeom>
            <a:grpFill/>
          </p:spPr>
        </p:pic>
        <p:pic>
          <p:nvPicPr>
            <p:cNvPr id="77" name="Picture 76">
              <a:extLst>
                <a:ext uri="{FF2B5EF4-FFF2-40B4-BE49-F238E27FC236}">
                  <a16:creationId xmlns:a16="http://schemas.microsoft.com/office/drawing/2014/main" id="{A60CB5BF-9125-E857-44EA-0474469813ED}"/>
                </a:ext>
              </a:extLst>
            </p:cNvPr>
            <p:cNvPicPr>
              <a:picLocks noChangeAspect="1"/>
            </p:cNvPicPr>
            <p:nvPr/>
          </p:nvPicPr>
          <p:blipFill>
            <a:blip r:embed="rId8"/>
            <a:stretch>
              <a:fillRect/>
            </a:stretch>
          </p:blipFill>
          <p:spPr>
            <a:xfrm rot="3844932">
              <a:off x="1054640" y="3568860"/>
              <a:ext cx="536801" cy="529286"/>
            </a:xfrm>
            <a:prstGeom prst="rect">
              <a:avLst/>
            </a:prstGeom>
            <a:grpFill/>
          </p:spPr>
        </p:pic>
      </p:grpSp>
      <p:sp>
        <p:nvSpPr>
          <p:cNvPr id="78" name="TextBox 77">
            <a:extLst>
              <a:ext uri="{FF2B5EF4-FFF2-40B4-BE49-F238E27FC236}">
                <a16:creationId xmlns:a16="http://schemas.microsoft.com/office/drawing/2014/main" id="{06498E0C-D663-F787-BFD9-499111CC378B}"/>
              </a:ext>
            </a:extLst>
          </p:cNvPr>
          <p:cNvSpPr txBox="1"/>
          <p:nvPr/>
        </p:nvSpPr>
        <p:spPr>
          <a:xfrm>
            <a:off x="6099119" y="3173002"/>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pic>
        <p:nvPicPr>
          <p:cNvPr id="79" name="Picture 78">
            <a:extLst>
              <a:ext uri="{FF2B5EF4-FFF2-40B4-BE49-F238E27FC236}">
                <a16:creationId xmlns:a16="http://schemas.microsoft.com/office/drawing/2014/main" id="{DF972E6B-32A3-08CB-9240-57EE3377194E}"/>
              </a:ext>
            </a:extLst>
          </p:cNvPr>
          <p:cNvPicPr>
            <a:picLocks noChangeAspect="1"/>
          </p:cNvPicPr>
          <p:nvPr/>
        </p:nvPicPr>
        <p:blipFill>
          <a:blip r:embed="rId9"/>
          <a:stretch>
            <a:fillRect/>
          </a:stretch>
        </p:blipFill>
        <p:spPr>
          <a:xfrm rot="1925455">
            <a:off x="8268349" y="1281502"/>
            <a:ext cx="2398573" cy="1168167"/>
          </a:xfrm>
          <a:prstGeom prst="rect">
            <a:avLst/>
          </a:prstGeom>
        </p:spPr>
      </p:pic>
      <p:sp>
        <p:nvSpPr>
          <p:cNvPr id="80" name="TextBox 79">
            <a:extLst>
              <a:ext uri="{FF2B5EF4-FFF2-40B4-BE49-F238E27FC236}">
                <a16:creationId xmlns:a16="http://schemas.microsoft.com/office/drawing/2014/main" id="{17F4CF20-E7C8-4082-47D7-AF30305D383E}"/>
              </a:ext>
            </a:extLst>
          </p:cNvPr>
          <p:cNvSpPr txBox="1"/>
          <p:nvPr/>
        </p:nvSpPr>
        <p:spPr>
          <a:xfrm>
            <a:off x="9243211" y="1599116"/>
            <a:ext cx="999740" cy="307777"/>
          </a:xfrm>
          <a:prstGeom prst="rect">
            <a:avLst/>
          </a:prstGeom>
          <a:solidFill>
            <a:schemeClr val="bg1"/>
          </a:solidFill>
        </p:spPr>
        <p:txBody>
          <a:bodyPr wrap="square" rtlCol="0">
            <a:spAutoFit/>
          </a:bodyPr>
          <a:lstStyle/>
          <a:p>
            <a:r>
              <a:rPr lang="en-US" sz="1400" dirty="0">
                <a:latin typeface="Libre Franklin ExtraBold" pitchFamily="2" charset="0"/>
              </a:rPr>
              <a:t>Ice Seals</a:t>
            </a:r>
          </a:p>
        </p:txBody>
      </p:sp>
      <p:pic>
        <p:nvPicPr>
          <p:cNvPr id="4" name="Picture 3">
            <a:extLst>
              <a:ext uri="{FF2B5EF4-FFF2-40B4-BE49-F238E27FC236}">
                <a16:creationId xmlns:a16="http://schemas.microsoft.com/office/drawing/2014/main" id="{2275DEEE-C938-60AF-1794-6D9239E95F89}"/>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370141" y="2786733"/>
            <a:ext cx="1168889" cy="711531"/>
          </a:xfrm>
          <a:prstGeom prst="rect">
            <a:avLst/>
          </a:prstGeom>
          <a:noFill/>
        </p:spPr>
      </p:pic>
      <p:pic>
        <p:nvPicPr>
          <p:cNvPr id="6" name="Picture 5">
            <a:extLst>
              <a:ext uri="{FF2B5EF4-FFF2-40B4-BE49-F238E27FC236}">
                <a16:creationId xmlns:a16="http://schemas.microsoft.com/office/drawing/2014/main" id="{88610737-2C25-3676-BA28-E993C709BE11}"/>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6900960">
            <a:off x="1226558" y="3315328"/>
            <a:ext cx="1168889" cy="711531"/>
          </a:xfrm>
          <a:prstGeom prst="rect">
            <a:avLst/>
          </a:prstGeom>
          <a:noFill/>
        </p:spPr>
      </p:pic>
      <p:pic>
        <p:nvPicPr>
          <p:cNvPr id="7" name="Picture 6">
            <a:extLst>
              <a:ext uri="{FF2B5EF4-FFF2-40B4-BE49-F238E27FC236}">
                <a16:creationId xmlns:a16="http://schemas.microsoft.com/office/drawing/2014/main" id="{8C662D6F-3925-D6DD-E0DA-3CE0C18DDDAD}"/>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8083460">
            <a:off x="236440" y="3762196"/>
            <a:ext cx="1168889" cy="711531"/>
          </a:xfrm>
          <a:prstGeom prst="rect">
            <a:avLst/>
          </a:prstGeom>
          <a:noFill/>
        </p:spPr>
      </p:pic>
      <p:sp>
        <p:nvSpPr>
          <p:cNvPr id="8" name="TextBox 7">
            <a:extLst>
              <a:ext uri="{FF2B5EF4-FFF2-40B4-BE49-F238E27FC236}">
                <a16:creationId xmlns:a16="http://schemas.microsoft.com/office/drawing/2014/main" id="{65E447BB-5F6E-9766-91D3-F93BC4985256}"/>
              </a:ext>
            </a:extLst>
          </p:cNvPr>
          <p:cNvSpPr txBox="1"/>
          <p:nvPr/>
        </p:nvSpPr>
        <p:spPr>
          <a:xfrm>
            <a:off x="59267" y="3480181"/>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10" name="Picture 9">
            <a:extLst>
              <a:ext uri="{FF2B5EF4-FFF2-40B4-BE49-F238E27FC236}">
                <a16:creationId xmlns:a16="http://schemas.microsoft.com/office/drawing/2014/main" id="{1FFE1442-C72B-6F42-7FC8-98116A502D27}"/>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4741098" y="1938246"/>
            <a:ext cx="667665" cy="406423"/>
          </a:xfrm>
          <a:prstGeom prst="rect">
            <a:avLst/>
          </a:prstGeom>
          <a:noFill/>
        </p:spPr>
      </p:pic>
      <p:pic>
        <p:nvPicPr>
          <p:cNvPr id="11" name="Picture 10">
            <a:extLst>
              <a:ext uri="{FF2B5EF4-FFF2-40B4-BE49-F238E27FC236}">
                <a16:creationId xmlns:a16="http://schemas.microsoft.com/office/drawing/2014/main" id="{564E0E3B-1717-4A58-CC89-E816BFFE94B8}"/>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3599410" y="1900153"/>
            <a:ext cx="667665" cy="406423"/>
          </a:xfrm>
          <a:prstGeom prst="rect">
            <a:avLst/>
          </a:prstGeom>
          <a:noFill/>
        </p:spPr>
      </p:pic>
      <p:pic>
        <p:nvPicPr>
          <p:cNvPr id="12" name="Picture 11">
            <a:extLst>
              <a:ext uri="{FF2B5EF4-FFF2-40B4-BE49-F238E27FC236}">
                <a16:creationId xmlns:a16="http://schemas.microsoft.com/office/drawing/2014/main" id="{E749827C-2749-C1D0-2CA4-FC3996BFA79F}"/>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1316035" y="1817113"/>
            <a:ext cx="667665" cy="406423"/>
          </a:xfrm>
          <a:prstGeom prst="rect">
            <a:avLst/>
          </a:prstGeom>
          <a:noFill/>
        </p:spPr>
      </p:pic>
      <p:pic>
        <p:nvPicPr>
          <p:cNvPr id="14" name="Picture 13">
            <a:extLst>
              <a:ext uri="{FF2B5EF4-FFF2-40B4-BE49-F238E27FC236}">
                <a16:creationId xmlns:a16="http://schemas.microsoft.com/office/drawing/2014/main" id="{3AFD1C36-343C-21EA-094E-7F3CD769EB38}"/>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169469" y="1785871"/>
            <a:ext cx="672543" cy="409392"/>
          </a:xfrm>
          <a:prstGeom prst="rect">
            <a:avLst/>
          </a:prstGeom>
          <a:noFill/>
        </p:spPr>
      </p:pic>
      <p:sp>
        <p:nvSpPr>
          <p:cNvPr id="16" name="TextBox 15">
            <a:extLst>
              <a:ext uri="{FF2B5EF4-FFF2-40B4-BE49-F238E27FC236}">
                <a16:creationId xmlns:a16="http://schemas.microsoft.com/office/drawing/2014/main" id="{C4D31903-B6AA-9E96-3D74-BD3DFE85E362}"/>
              </a:ext>
            </a:extLst>
          </p:cNvPr>
          <p:cNvSpPr txBox="1"/>
          <p:nvPr/>
        </p:nvSpPr>
        <p:spPr>
          <a:xfrm>
            <a:off x="2148259" y="1889897"/>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22" name="Picture 21">
            <a:extLst>
              <a:ext uri="{FF2B5EF4-FFF2-40B4-BE49-F238E27FC236}">
                <a16:creationId xmlns:a16="http://schemas.microsoft.com/office/drawing/2014/main" id="{1878FF28-6FFC-6A6D-926C-F45D87F01523}"/>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5703534" y="1748810"/>
            <a:ext cx="762420" cy="464103"/>
          </a:xfrm>
          <a:prstGeom prst="rect">
            <a:avLst/>
          </a:prstGeom>
          <a:noFill/>
        </p:spPr>
      </p:pic>
      <p:pic>
        <p:nvPicPr>
          <p:cNvPr id="23" name="Picture 22">
            <a:extLst>
              <a:ext uri="{FF2B5EF4-FFF2-40B4-BE49-F238E27FC236}">
                <a16:creationId xmlns:a16="http://schemas.microsoft.com/office/drawing/2014/main" id="{1126CB94-09D4-E6FD-2609-05EE34B395FB}"/>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7428391" y="1564734"/>
            <a:ext cx="762420" cy="464103"/>
          </a:xfrm>
          <a:prstGeom prst="rect">
            <a:avLst/>
          </a:prstGeom>
          <a:noFill/>
        </p:spPr>
      </p:pic>
      <p:pic>
        <p:nvPicPr>
          <p:cNvPr id="24" name="Picture 23">
            <a:extLst>
              <a:ext uri="{FF2B5EF4-FFF2-40B4-BE49-F238E27FC236}">
                <a16:creationId xmlns:a16="http://schemas.microsoft.com/office/drawing/2014/main" id="{131A098C-7085-2B43-A4C4-52FB3C07DF36}"/>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6613225" y="1748999"/>
            <a:ext cx="762420" cy="464103"/>
          </a:xfrm>
          <a:prstGeom prst="rect">
            <a:avLst/>
          </a:prstGeom>
          <a:noFill/>
        </p:spPr>
      </p:pic>
      <p:pic>
        <p:nvPicPr>
          <p:cNvPr id="27" name="Picture 26">
            <a:extLst>
              <a:ext uri="{FF2B5EF4-FFF2-40B4-BE49-F238E27FC236}">
                <a16:creationId xmlns:a16="http://schemas.microsoft.com/office/drawing/2014/main" id="{398AC56A-3E32-1B78-9B9F-B66E9D35709F}"/>
              </a:ext>
            </a:extLst>
          </p:cNvPr>
          <p:cNvPicPr>
            <a:picLocks noChangeAspect="1"/>
          </p:cNvPicPr>
          <p:nvPr/>
        </p:nvPicPr>
        <p:blipFill>
          <a:blip r:embed="rId12"/>
          <a:stretch>
            <a:fillRect/>
          </a:stretch>
        </p:blipFill>
        <p:spPr>
          <a:xfrm>
            <a:off x="3528473" y="3671093"/>
            <a:ext cx="761094" cy="653019"/>
          </a:xfrm>
          <a:prstGeom prst="rect">
            <a:avLst/>
          </a:prstGeom>
        </p:spPr>
      </p:pic>
      <p:pic>
        <p:nvPicPr>
          <p:cNvPr id="28" name="Picture 27">
            <a:extLst>
              <a:ext uri="{FF2B5EF4-FFF2-40B4-BE49-F238E27FC236}">
                <a16:creationId xmlns:a16="http://schemas.microsoft.com/office/drawing/2014/main" id="{089EBFA9-DA2D-904B-F0A7-CD60F9A58F23}"/>
              </a:ext>
            </a:extLst>
          </p:cNvPr>
          <p:cNvPicPr>
            <a:picLocks noChangeAspect="1"/>
          </p:cNvPicPr>
          <p:nvPr/>
        </p:nvPicPr>
        <p:blipFill>
          <a:blip r:embed="rId12"/>
          <a:stretch>
            <a:fillRect/>
          </a:stretch>
        </p:blipFill>
        <p:spPr>
          <a:xfrm>
            <a:off x="2813056" y="3861043"/>
            <a:ext cx="761094" cy="653019"/>
          </a:xfrm>
          <a:prstGeom prst="rect">
            <a:avLst/>
          </a:prstGeom>
        </p:spPr>
      </p:pic>
      <p:pic>
        <p:nvPicPr>
          <p:cNvPr id="29" name="Picture 28">
            <a:extLst>
              <a:ext uri="{FF2B5EF4-FFF2-40B4-BE49-F238E27FC236}">
                <a16:creationId xmlns:a16="http://schemas.microsoft.com/office/drawing/2014/main" id="{71310978-433A-063C-7125-B996F16A7704}"/>
              </a:ext>
            </a:extLst>
          </p:cNvPr>
          <p:cNvPicPr>
            <a:picLocks noChangeAspect="1"/>
          </p:cNvPicPr>
          <p:nvPr/>
        </p:nvPicPr>
        <p:blipFill>
          <a:blip r:embed="rId12"/>
          <a:stretch>
            <a:fillRect/>
          </a:stretch>
        </p:blipFill>
        <p:spPr>
          <a:xfrm>
            <a:off x="3245883" y="4364629"/>
            <a:ext cx="761094" cy="653019"/>
          </a:xfrm>
          <a:prstGeom prst="rect">
            <a:avLst/>
          </a:prstGeom>
        </p:spPr>
      </p:pic>
      <p:sp>
        <p:nvSpPr>
          <p:cNvPr id="31" name="TextBox 30">
            <a:extLst>
              <a:ext uri="{FF2B5EF4-FFF2-40B4-BE49-F238E27FC236}">
                <a16:creationId xmlns:a16="http://schemas.microsoft.com/office/drawing/2014/main" id="{A57988CA-9B8A-2B9D-3E9B-615F42056EB1}"/>
              </a:ext>
            </a:extLst>
          </p:cNvPr>
          <p:cNvSpPr txBox="1"/>
          <p:nvPr/>
        </p:nvSpPr>
        <p:spPr>
          <a:xfrm>
            <a:off x="3171439" y="4211594"/>
            <a:ext cx="996650"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pic>
        <p:nvPicPr>
          <p:cNvPr id="32" name="Picture 31">
            <a:extLst>
              <a:ext uri="{FF2B5EF4-FFF2-40B4-BE49-F238E27FC236}">
                <a16:creationId xmlns:a16="http://schemas.microsoft.com/office/drawing/2014/main" id="{A799ADC2-4776-BA32-8ACB-43AF3D8842E5}"/>
              </a:ext>
            </a:extLst>
          </p:cNvPr>
          <p:cNvPicPr>
            <a:picLocks noChangeAspect="1"/>
          </p:cNvPicPr>
          <p:nvPr/>
        </p:nvPicPr>
        <p:blipFill>
          <a:blip r:embed="rId13"/>
          <a:stretch>
            <a:fillRect/>
          </a:stretch>
        </p:blipFill>
        <p:spPr>
          <a:xfrm rot="18563066">
            <a:off x="5503715" y="5820267"/>
            <a:ext cx="878106" cy="1137443"/>
          </a:xfrm>
          <a:prstGeom prst="rect">
            <a:avLst/>
          </a:prstGeom>
        </p:spPr>
      </p:pic>
      <p:pic>
        <p:nvPicPr>
          <p:cNvPr id="33" name="Picture 32">
            <a:extLst>
              <a:ext uri="{FF2B5EF4-FFF2-40B4-BE49-F238E27FC236}">
                <a16:creationId xmlns:a16="http://schemas.microsoft.com/office/drawing/2014/main" id="{6EA12E6F-47BD-6703-324F-631A377F7910}"/>
              </a:ext>
            </a:extLst>
          </p:cNvPr>
          <p:cNvPicPr>
            <a:picLocks noChangeAspect="1"/>
          </p:cNvPicPr>
          <p:nvPr/>
        </p:nvPicPr>
        <p:blipFill>
          <a:blip r:embed="rId13"/>
          <a:stretch>
            <a:fillRect/>
          </a:stretch>
        </p:blipFill>
        <p:spPr>
          <a:xfrm rot="21269312">
            <a:off x="6254067" y="5954545"/>
            <a:ext cx="488948" cy="633352"/>
          </a:xfrm>
          <a:prstGeom prst="rect">
            <a:avLst/>
          </a:prstGeom>
        </p:spPr>
      </p:pic>
      <p:pic>
        <p:nvPicPr>
          <p:cNvPr id="34" name="Picture 33">
            <a:extLst>
              <a:ext uri="{FF2B5EF4-FFF2-40B4-BE49-F238E27FC236}">
                <a16:creationId xmlns:a16="http://schemas.microsoft.com/office/drawing/2014/main" id="{1FF86D4E-7533-2459-8E8D-8BD7859DA651}"/>
              </a:ext>
            </a:extLst>
          </p:cNvPr>
          <p:cNvPicPr>
            <a:picLocks noChangeAspect="1"/>
          </p:cNvPicPr>
          <p:nvPr/>
        </p:nvPicPr>
        <p:blipFill>
          <a:blip r:embed="rId13"/>
          <a:stretch>
            <a:fillRect/>
          </a:stretch>
        </p:blipFill>
        <p:spPr>
          <a:xfrm rot="21269312">
            <a:off x="5527602" y="6007216"/>
            <a:ext cx="543041" cy="703421"/>
          </a:xfrm>
          <a:prstGeom prst="rect">
            <a:avLst/>
          </a:prstGeom>
        </p:spPr>
      </p:pic>
      <p:sp>
        <p:nvSpPr>
          <p:cNvPr id="35" name="TextBox 34">
            <a:extLst>
              <a:ext uri="{FF2B5EF4-FFF2-40B4-BE49-F238E27FC236}">
                <a16:creationId xmlns:a16="http://schemas.microsoft.com/office/drawing/2014/main" id="{F241B577-C45A-63AD-F5FF-C6BFC8AB0276}"/>
              </a:ext>
            </a:extLst>
          </p:cNvPr>
          <p:cNvSpPr txBox="1"/>
          <p:nvPr/>
        </p:nvSpPr>
        <p:spPr>
          <a:xfrm>
            <a:off x="6011448" y="6357925"/>
            <a:ext cx="1521703" cy="307777"/>
          </a:xfrm>
          <a:prstGeom prst="rect">
            <a:avLst/>
          </a:prstGeom>
          <a:solidFill>
            <a:schemeClr val="bg1"/>
          </a:solidFill>
        </p:spPr>
        <p:txBody>
          <a:bodyPr wrap="square" rtlCol="0">
            <a:spAutoFit/>
          </a:bodyPr>
          <a:lstStyle/>
          <a:p>
            <a:r>
              <a:rPr lang="en-US" sz="1400" dirty="0">
                <a:latin typeface="Libre Franklin ExtraBold" pitchFamily="2" charset="0"/>
              </a:rPr>
              <a:t>Marine Worms</a:t>
            </a:r>
          </a:p>
        </p:txBody>
      </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pic>
        <p:nvPicPr>
          <p:cNvPr id="25" name="Picture 24">
            <a:extLst>
              <a:ext uri="{FF2B5EF4-FFF2-40B4-BE49-F238E27FC236}">
                <a16:creationId xmlns:a16="http://schemas.microsoft.com/office/drawing/2014/main" id="{524463A1-1C72-8EC6-F7C9-D3363E6AE1CF}"/>
              </a:ext>
            </a:extLst>
          </p:cNvPr>
          <p:cNvPicPr>
            <a:picLocks noChangeAspect="1"/>
          </p:cNvPicPr>
          <p:nvPr/>
        </p:nvPicPr>
        <p:blipFill>
          <a:blip r:embed="rId14"/>
          <a:stretch>
            <a:fillRect/>
          </a:stretch>
        </p:blipFill>
        <p:spPr>
          <a:xfrm rot="21046521">
            <a:off x="135555" y="11881"/>
            <a:ext cx="1302586" cy="1323723"/>
          </a:xfrm>
          <a:prstGeom prst="rect">
            <a:avLst/>
          </a:prstGeom>
        </p:spPr>
      </p:pic>
      <p:sp>
        <p:nvSpPr>
          <p:cNvPr id="26" name="Title 1">
            <a:extLst>
              <a:ext uri="{FF2B5EF4-FFF2-40B4-BE49-F238E27FC236}">
                <a16:creationId xmlns:a16="http://schemas.microsoft.com/office/drawing/2014/main" id="{5608EBAE-EDE4-AA25-FAC6-9B0D1B9454C9}"/>
              </a:ext>
            </a:extLst>
          </p:cNvPr>
          <p:cNvSpPr txBox="1">
            <a:spLocks/>
          </p:cNvSpPr>
          <p:nvPr/>
        </p:nvSpPr>
        <p:spPr>
          <a:xfrm>
            <a:off x="1454202" y="250695"/>
            <a:ext cx="4377229" cy="667416"/>
          </a:xfrm>
          <a:prstGeom prst="rect">
            <a:avLst/>
          </a:prstGeom>
        </p:spPr>
        <p:txBody>
          <a:bodyPr>
            <a:normAutofit fontScale="975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Food Web</a:t>
            </a:r>
          </a:p>
        </p:txBody>
      </p:sp>
    </p:spTree>
    <p:extLst>
      <p:ext uri="{BB962C8B-B14F-4D97-AF65-F5344CB8AC3E}">
        <p14:creationId xmlns:p14="http://schemas.microsoft.com/office/powerpoint/2010/main" val="1227312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17" name="Picture 16">
            <a:extLst>
              <a:ext uri="{FF2B5EF4-FFF2-40B4-BE49-F238E27FC236}">
                <a16:creationId xmlns:a16="http://schemas.microsoft.com/office/drawing/2014/main" id="{61A93426-4540-1A1B-ABCC-1D87FA9F0574}"/>
              </a:ext>
            </a:extLst>
          </p:cNvPr>
          <p:cNvPicPr>
            <a:picLocks noChangeAspect="1"/>
          </p:cNvPicPr>
          <p:nvPr/>
        </p:nvPicPr>
        <p:blipFill>
          <a:blip r:embed="rId3"/>
          <a:stretch>
            <a:fillRect/>
          </a:stretch>
        </p:blipFill>
        <p:spPr>
          <a:xfrm>
            <a:off x="5785322" y="176320"/>
            <a:ext cx="2211039" cy="1403415"/>
          </a:xfrm>
          <a:prstGeom prst="rect">
            <a:avLst/>
          </a:prstGeom>
        </p:spPr>
      </p:pic>
      <p:pic>
        <p:nvPicPr>
          <p:cNvPr id="46" name="Picture 45" descr="A red crab with claws&#10;&#10;Description automatically generated">
            <a:extLst>
              <a:ext uri="{FF2B5EF4-FFF2-40B4-BE49-F238E27FC236}">
                <a16:creationId xmlns:a16="http://schemas.microsoft.com/office/drawing/2014/main" id="{4C765804-4923-997B-B905-0E78210CD6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610" y="5305744"/>
            <a:ext cx="1844853" cy="1229595"/>
          </a:xfrm>
          <a:prstGeom prst="rect">
            <a:avLst/>
          </a:prstGeom>
        </p:spPr>
      </p:pic>
      <p:pic>
        <p:nvPicPr>
          <p:cNvPr id="47" name="Picture 46" descr="A red crab with claws&#10;&#10;Description automatically generated">
            <a:extLst>
              <a:ext uri="{FF2B5EF4-FFF2-40B4-BE49-F238E27FC236}">
                <a16:creationId xmlns:a16="http://schemas.microsoft.com/office/drawing/2014/main" id="{0D7B9F30-B9A6-52B3-C1D6-C93BCB918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566" y="5524377"/>
            <a:ext cx="1844853" cy="1229595"/>
          </a:xfrm>
          <a:prstGeom prst="rect">
            <a:avLst/>
          </a:prstGeom>
        </p:spPr>
      </p:pic>
      <p:sp>
        <p:nvSpPr>
          <p:cNvPr id="48" name="TextBox 47">
            <a:extLst>
              <a:ext uri="{FF2B5EF4-FFF2-40B4-BE49-F238E27FC236}">
                <a16:creationId xmlns:a16="http://schemas.microsoft.com/office/drawing/2014/main" id="{18B93287-D169-5DA8-2498-8BBFED6515B3}"/>
              </a:ext>
            </a:extLst>
          </p:cNvPr>
          <p:cNvSpPr txBox="1"/>
          <p:nvPr/>
        </p:nvSpPr>
        <p:spPr>
          <a:xfrm>
            <a:off x="9105459" y="6336878"/>
            <a:ext cx="1345920" cy="307777"/>
          </a:xfrm>
          <a:prstGeom prst="rect">
            <a:avLst/>
          </a:prstGeom>
          <a:solidFill>
            <a:schemeClr val="bg1"/>
          </a:solidFill>
        </p:spPr>
        <p:txBody>
          <a:bodyPr wrap="square" rtlCol="0">
            <a:spAutoFit/>
          </a:bodyPr>
          <a:lstStyle/>
          <a:p>
            <a:r>
              <a:rPr lang="en-US" sz="1400" dirty="0">
                <a:latin typeface="Libre Franklin ExtraBold" pitchFamily="2" charset="0"/>
              </a:rPr>
              <a:t>Snow Crabs</a:t>
            </a:r>
          </a:p>
        </p:txBody>
      </p:sp>
      <p:pic>
        <p:nvPicPr>
          <p:cNvPr id="49" name="Picture 48">
            <a:extLst>
              <a:ext uri="{FF2B5EF4-FFF2-40B4-BE49-F238E27FC236}">
                <a16:creationId xmlns:a16="http://schemas.microsoft.com/office/drawing/2014/main" id="{14AED870-5C10-ED60-AA52-D4347DB4C5E2}"/>
              </a:ext>
            </a:extLst>
          </p:cNvPr>
          <p:cNvPicPr>
            <a:picLocks noChangeAspect="1"/>
          </p:cNvPicPr>
          <p:nvPr/>
        </p:nvPicPr>
        <p:blipFill>
          <a:blip r:embed="rId5"/>
          <a:stretch>
            <a:fillRect/>
          </a:stretch>
        </p:blipFill>
        <p:spPr>
          <a:xfrm>
            <a:off x="8770220" y="3058043"/>
            <a:ext cx="2837631" cy="775959"/>
          </a:xfrm>
          <a:prstGeom prst="rect">
            <a:avLst/>
          </a:prstGeom>
        </p:spPr>
      </p:pic>
      <p:sp>
        <p:nvSpPr>
          <p:cNvPr id="50" name="TextBox 49">
            <a:extLst>
              <a:ext uri="{FF2B5EF4-FFF2-40B4-BE49-F238E27FC236}">
                <a16:creationId xmlns:a16="http://schemas.microsoft.com/office/drawing/2014/main" id="{7B150DA7-DA28-4123-F1D2-77C822A27D9D}"/>
              </a:ext>
            </a:extLst>
          </p:cNvPr>
          <p:cNvSpPr txBox="1"/>
          <p:nvPr/>
        </p:nvSpPr>
        <p:spPr>
          <a:xfrm>
            <a:off x="9592875" y="3397903"/>
            <a:ext cx="1192319" cy="307777"/>
          </a:xfrm>
          <a:prstGeom prst="rect">
            <a:avLst/>
          </a:prstGeom>
          <a:solidFill>
            <a:schemeClr val="bg1"/>
          </a:solidFill>
        </p:spPr>
        <p:txBody>
          <a:bodyPr wrap="square" rtlCol="0">
            <a:spAutoFit/>
          </a:bodyPr>
          <a:lstStyle/>
          <a:p>
            <a:r>
              <a:rPr lang="en-US" sz="1400" dirty="0">
                <a:latin typeface="Libre Franklin ExtraBold" pitchFamily="2" charset="0"/>
              </a:rPr>
              <a:t>Arctic Char</a:t>
            </a:r>
          </a:p>
        </p:txBody>
      </p:sp>
      <p:sp>
        <p:nvSpPr>
          <p:cNvPr id="57" name="TextBox 56">
            <a:extLst>
              <a:ext uri="{FF2B5EF4-FFF2-40B4-BE49-F238E27FC236}">
                <a16:creationId xmlns:a16="http://schemas.microsoft.com/office/drawing/2014/main" id="{86BB6AF2-F3C5-D881-279B-EB5887C9F3C6}"/>
              </a:ext>
            </a:extLst>
          </p:cNvPr>
          <p:cNvSpPr txBox="1"/>
          <p:nvPr/>
        </p:nvSpPr>
        <p:spPr>
          <a:xfrm>
            <a:off x="5983924" y="362022"/>
            <a:ext cx="1161287" cy="307777"/>
          </a:xfrm>
          <a:prstGeom prst="rect">
            <a:avLst/>
          </a:prstGeom>
          <a:solidFill>
            <a:schemeClr val="bg1"/>
          </a:solidFill>
        </p:spPr>
        <p:txBody>
          <a:bodyPr wrap="square" rtlCol="0">
            <a:spAutoFit/>
          </a:bodyPr>
          <a:lstStyle/>
          <a:p>
            <a:r>
              <a:rPr lang="en-US" sz="1400" dirty="0">
                <a:latin typeface="Libre Franklin ExtraBold" pitchFamily="2" charset="0"/>
              </a:rPr>
              <a:t>Polar Bear</a:t>
            </a:r>
          </a:p>
        </p:txBody>
      </p:sp>
      <p:pic>
        <p:nvPicPr>
          <p:cNvPr id="58" name="Picture 57">
            <a:extLst>
              <a:ext uri="{FF2B5EF4-FFF2-40B4-BE49-F238E27FC236}">
                <a16:creationId xmlns:a16="http://schemas.microsoft.com/office/drawing/2014/main" id="{DED92698-3114-C530-4D26-ADF491361987}"/>
              </a:ext>
            </a:extLst>
          </p:cNvPr>
          <p:cNvPicPr>
            <a:picLocks noChangeAspect="1"/>
          </p:cNvPicPr>
          <p:nvPr/>
        </p:nvPicPr>
        <p:blipFill>
          <a:blip r:embed="rId6"/>
          <a:stretch>
            <a:fillRect/>
          </a:stretch>
        </p:blipFill>
        <p:spPr>
          <a:xfrm>
            <a:off x="4207790" y="5059952"/>
            <a:ext cx="1844852" cy="530257"/>
          </a:xfrm>
          <a:prstGeom prst="rect">
            <a:avLst/>
          </a:prstGeom>
        </p:spPr>
      </p:pic>
      <p:sp>
        <p:nvSpPr>
          <p:cNvPr id="59" name="TextBox 58">
            <a:extLst>
              <a:ext uri="{FF2B5EF4-FFF2-40B4-BE49-F238E27FC236}">
                <a16:creationId xmlns:a16="http://schemas.microsoft.com/office/drawing/2014/main" id="{333C8566-69DF-3151-A1E2-D492A1EF1A0C}"/>
              </a:ext>
            </a:extLst>
          </p:cNvPr>
          <p:cNvSpPr txBox="1"/>
          <p:nvPr/>
        </p:nvSpPr>
        <p:spPr>
          <a:xfrm>
            <a:off x="4665903" y="5367470"/>
            <a:ext cx="1148813" cy="307777"/>
          </a:xfrm>
          <a:prstGeom prst="rect">
            <a:avLst/>
          </a:prstGeom>
          <a:solidFill>
            <a:schemeClr val="bg1"/>
          </a:solidFill>
        </p:spPr>
        <p:txBody>
          <a:bodyPr wrap="square" rtlCol="0">
            <a:spAutoFit/>
          </a:bodyPr>
          <a:lstStyle/>
          <a:p>
            <a:r>
              <a:rPr lang="en-US" sz="1400" dirty="0">
                <a:latin typeface="Libre Franklin ExtraBold" pitchFamily="2" charset="0"/>
              </a:rPr>
              <a:t>Arctic Cod</a:t>
            </a:r>
          </a:p>
        </p:txBody>
      </p:sp>
      <p:pic>
        <p:nvPicPr>
          <p:cNvPr id="60" name="Picture 59">
            <a:extLst>
              <a:ext uri="{FF2B5EF4-FFF2-40B4-BE49-F238E27FC236}">
                <a16:creationId xmlns:a16="http://schemas.microsoft.com/office/drawing/2014/main" id="{B7307957-B89E-058A-72F8-08C6834A535B}"/>
              </a:ext>
            </a:extLst>
          </p:cNvPr>
          <p:cNvPicPr>
            <a:picLocks noChangeAspect="1"/>
          </p:cNvPicPr>
          <p:nvPr/>
        </p:nvPicPr>
        <p:blipFill>
          <a:blip r:embed="rId7"/>
          <a:stretch>
            <a:fillRect/>
          </a:stretch>
        </p:blipFill>
        <p:spPr>
          <a:xfrm rot="2343761">
            <a:off x="2357621" y="5383688"/>
            <a:ext cx="700099" cy="845529"/>
          </a:xfrm>
          <a:prstGeom prst="rect">
            <a:avLst/>
          </a:prstGeom>
        </p:spPr>
      </p:pic>
      <p:pic>
        <p:nvPicPr>
          <p:cNvPr id="61" name="Picture 60">
            <a:extLst>
              <a:ext uri="{FF2B5EF4-FFF2-40B4-BE49-F238E27FC236}">
                <a16:creationId xmlns:a16="http://schemas.microsoft.com/office/drawing/2014/main" id="{EA2F8E0D-4D23-B5D9-AE1C-96DBC8286EB8}"/>
              </a:ext>
            </a:extLst>
          </p:cNvPr>
          <p:cNvPicPr>
            <a:picLocks noChangeAspect="1"/>
          </p:cNvPicPr>
          <p:nvPr/>
        </p:nvPicPr>
        <p:blipFill>
          <a:blip r:embed="rId7"/>
          <a:stretch>
            <a:fillRect/>
          </a:stretch>
        </p:blipFill>
        <p:spPr>
          <a:xfrm>
            <a:off x="1989757" y="5691376"/>
            <a:ext cx="700099" cy="845529"/>
          </a:xfrm>
          <a:prstGeom prst="rect">
            <a:avLst/>
          </a:prstGeom>
        </p:spPr>
      </p:pic>
      <p:pic>
        <p:nvPicPr>
          <p:cNvPr id="62" name="Picture 61">
            <a:extLst>
              <a:ext uri="{FF2B5EF4-FFF2-40B4-BE49-F238E27FC236}">
                <a16:creationId xmlns:a16="http://schemas.microsoft.com/office/drawing/2014/main" id="{10EEE918-3D30-EC97-C3F7-46B82A6DC57A}"/>
              </a:ext>
            </a:extLst>
          </p:cNvPr>
          <p:cNvPicPr>
            <a:picLocks noChangeAspect="1"/>
          </p:cNvPicPr>
          <p:nvPr/>
        </p:nvPicPr>
        <p:blipFill>
          <a:blip r:embed="rId7"/>
          <a:stretch>
            <a:fillRect/>
          </a:stretch>
        </p:blipFill>
        <p:spPr>
          <a:xfrm rot="20477650">
            <a:off x="2572583" y="5822680"/>
            <a:ext cx="700099" cy="845529"/>
          </a:xfrm>
          <a:prstGeom prst="rect">
            <a:avLst/>
          </a:prstGeom>
        </p:spPr>
      </p:pic>
      <p:pic>
        <p:nvPicPr>
          <p:cNvPr id="63" name="Picture 62">
            <a:extLst>
              <a:ext uri="{FF2B5EF4-FFF2-40B4-BE49-F238E27FC236}">
                <a16:creationId xmlns:a16="http://schemas.microsoft.com/office/drawing/2014/main" id="{00A88AD5-364B-F1DC-F535-8613C11EB06B}"/>
              </a:ext>
            </a:extLst>
          </p:cNvPr>
          <p:cNvPicPr>
            <a:picLocks noChangeAspect="1"/>
          </p:cNvPicPr>
          <p:nvPr/>
        </p:nvPicPr>
        <p:blipFill>
          <a:blip r:embed="rId7"/>
          <a:stretch>
            <a:fillRect/>
          </a:stretch>
        </p:blipFill>
        <p:spPr>
          <a:xfrm rot="2343761">
            <a:off x="3113553" y="5893408"/>
            <a:ext cx="700099" cy="845529"/>
          </a:xfrm>
          <a:prstGeom prst="rect">
            <a:avLst/>
          </a:prstGeom>
        </p:spPr>
      </p:pic>
      <p:pic>
        <p:nvPicPr>
          <p:cNvPr id="64" name="Picture 63">
            <a:extLst>
              <a:ext uri="{FF2B5EF4-FFF2-40B4-BE49-F238E27FC236}">
                <a16:creationId xmlns:a16="http://schemas.microsoft.com/office/drawing/2014/main" id="{B031B7EB-66AC-BD9F-22DD-26854D6E6631}"/>
              </a:ext>
            </a:extLst>
          </p:cNvPr>
          <p:cNvPicPr>
            <a:picLocks noChangeAspect="1"/>
          </p:cNvPicPr>
          <p:nvPr/>
        </p:nvPicPr>
        <p:blipFill>
          <a:blip r:embed="rId7"/>
          <a:stretch>
            <a:fillRect/>
          </a:stretch>
        </p:blipFill>
        <p:spPr>
          <a:xfrm rot="2343761">
            <a:off x="3077063" y="5459201"/>
            <a:ext cx="700099" cy="843571"/>
          </a:xfrm>
          <a:prstGeom prst="rect">
            <a:avLst/>
          </a:prstGeom>
        </p:spPr>
      </p:pic>
      <p:sp>
        <p:nvSpPr>
          <p:cNvPr id="65" name="TextBox 64">
            <a:extLst>
              <a:ext uri="{FF2B5EF4-FFF2-40B4-BE49-F238E27FC236}">
                <a16:creationId xmlns:a16="http://schemas.microsoft.com/office/drawing/2014/main" id="{26B4C3A3-0343-CD44-8A1F-6D540198A875}"/>
              </a:ext>
            </a:extLst>
          </p:cNvPr>
          <p:cNvSpPr txBox="1"/>
          <p:nvPr/>
        </p:nvSpPr>
        <p:spPr>
          <a:xfrm>
            <a:off x="2256456" y="5857631"/>
            <a:ext cx="1386361" cy="307777"/>
          </a:xfrm>
          <a:prstGeom prst="rect">
            <a:avLst/>
          </a:prstGeom>
          <a:solidFill>
            <a:schemeClr val="bg1"/>
          </a:solidFill>
        </p:spPr>
        <p:txBody>
          <a:bodyPr wrap="square" rtlCol="0">
            <a:spAutoFit/>
          </a:bodyPr>
          <a:lstStyle/>
          <a:p>
            <a:r>
              <a:rPr lang="en-US" sz="1400" dirty="0">
                <a:latin typeface="Libre Franklin ExtraBold" pitchFamily="2" charset="0"/>
              </a:rPr>
              <a:t>Blue Mussels</a:t>
            </a:r>
          </a:p>
        </p:txBody>
      </p:sp>
      <p:grpSp>
        <p:nvGrpSpPr>
          <p:cNvPr id="66" name="Group 65">
            <a:extLst>
              <a:ext uri="{FF2B5EF4-FFF2-40B4-BE49-F238E27FC236}">
                <a16:creationId xmlns:a16="http://schemas.microsoft.com/office/drawing/2014/main" id="{179AB1B4-5C41-0F09-4121-7B08C8F6DC22}"/>
              </a:ext>
            </a:extLst>
          </p:cNvPr>
          <p:cNvGrpSpPr/>
          <p:nvPr/>
        </p:nvGrpSpPr>
        <p:grpSpPr>
          <a:xfrm>
            <a:off x="5526482" y="2580160"/>
            <a:ext cx="956935" cy="1192207"/>
            <a:chOff x="841230" y="2909697"/>
            <a:chExt cx="956934" cy="1192206"/>
          </a:xfrm>
        </p:grpSpPr>
        <p:pic>
          <p:nvPicPr>
            <p:cNvPr id="67" name="Picture 66">
              <a:extLst>
                <a:ext uri="{FF2B5EF4-FFF2-40B4-BE49-F238E27FC236}">
                  <a16:creationId xmlns:a16="http://schemas.microsoft.com/office/drawing/2014/main" id="{926F5D10-73FF-0EB7-FAAD-AB7EAE593D7F}"/>
                </a:ext>
              </a:extLst>
            </p:cNvPr>
            <p:cNvPicPr>
              <a:picLocks noChangeAspect="1"/>
            </p:cNvPicPr>
            <p:nvPr/>
          </p:nvPicPr>
          <p:blipFill>
            <a:blip r:embed="rId8"/>
            <a:stretch>
              <a:fillRect/>
            </a:stretch>
          </p:blipFill>
          <p:spPr>
            <a:xfrm rot="2469894">
              <a:off x="841230" y="2937432"/>
              <a:ext cx="536801" cy="529286"/>
            </a:xfrm>
            <a:prstGeom prst="rect">
              <a:avLst/>
            </a:prstGeom>
          </p:spPr>
        </p:pic>
        <p:pic>
          <p:nvPicPr>
            <p:cNvPr id="68" name="Picture 67">
              <a:extLst>
                <a:ext uri="{FF2B5EF4-FFF2-40B4-BE49-F238E27FC236}">
                  <a16:creationId xmlns:a16="http://schemas.microsoft.com/office/drawing/2014/main" id="{1A225185-1F6D-095E-3D93-B9E9576052F1}"/>
                </a:ext>
              </a:extLst>
            </p:cNvPr>
            <p:cNvPicPr>
              <a:picLocks noChangeAspect="1"/>
            </p:cNvPicPr>
            <p:nvPr/>
          </p:nvPicPr>
          <p:blipFill>
            <a:blip r:embed="rId8"/>
            <a:stretch>
              <a:fillRect/>
            </a:stretch>
          </p:blipFill>
          <p:spPr>
            <a:xfrm rot="1498994">
              <a:off x="1121267" y="3239299"/>
              <a:ext cx="479675" cy="472960"/>
            </a:xfrm>
            <a:prstGeom prst="rect">
              <a:avLst/>
            </a:prstGeom>
          </p:spPr>
        </p:pic>
        <p:pic>
          <p:nvPicPr>
            <p:cNvPr id="69" name="Picture 68">
              <a:extLst>
                <a:ext uri="{FF2B5EF4-FFF2-40B4-BE49-F238E27FC236}">
                  <a16:creationId xmlns:a16="http://schemas.microsoft.com/office/drawing/2014/main" id="{B374248A-E1F9-F7D7-4730-6C5B53C9D94E}"/>
                </a:ext>
              </a:extLst>
            </p:cNvPr>
            <p:cNvPicPr>
              <a:picLocks noChangeAspect="1"/>
            </p:cNvPicPr>
            <p:nvPr/>
          </p:nvPicPr>
          <p:blipFill>
            <a:blip r:embed="rId8"/>
            <a:stretch>
              <a:fillRect/>
            </a:stretch>
          </p:blipFill>
          <p:spPr>
            <a:xfrm rot="3431793">
              <a:off x="1386667" y="2912598"/>
              <a:ext cx="414397" cy="408596"/>
            </a:xfrm>
            <a:prstGeom prst="rect">
              <a:avLst/>
            </a:prstGeom>
          </p:spPr>
        </p:pic>
        <p:pic>
          <p:nvPicPr>
            <p:cNvPr id="70" name="Picture 69">
              <a:extLst>
                <a:ext uri="{FF2B5EF4-FFF2-40B4-BE49-F238E27FC236}">
                  <a16:creationId xmlns:a16="http://schemas.microsoft.com/office/drawing/2014/main" id="{CAEE3EF5-5C5A-C86D-73B0-4D83BF84705B}"/>
                </a:ext>
              </a:extLst>
            </p:cNvPr>
            <p:cNvPicPr>
              <a:picLocks noChangeAspect="1"/>
            </p:cNvPicPr>
            <p:nvPr/>
          </p:nvPicPr>
          <p:blipFill>
            <a:blip r:embed="rId8"/>
            <a:stretch>
              <a:fillRect/>
            </a:stretch>
          </p:blipFill>
          <p:spPr>
            <a:xfrm rot="2469894">
              <a:off x="853878" y="3465857"/>
              <a:ext cx="395260" cy="389727"/>
            </a:xfrm>
            <a:prstGeom prst="rect">
              <a:avLst/>
            </a:prstGeom>
          </p:spPr>
        </p:pic>
        <p:pic>
          <p:nvPicPr>
            <p:cNvPr id="71" name="Picture 70">
              <a:extLst>
                <a:ext uri="{FF2B5EF4-FFF2-40B4-BE49-F238E27FC236}">
                  <a16:creationId xmlns:a16="http://schemas.microsoft.com/office/drawing/2014/main" id="{6CC04AC4-D89B-0B0E-B9B3-9E819B3F1148}"/>
                </a:ext>
              </a:extLst>
            </p:cNvPr>
            <p:cNvPicPr>
              <a:picLocks noChangeAspect="1"/>
            </p:cNvPicPr>
            <p:nvPr/>
          </p:nvPicPr>
          <p:blipFill>
            <a:blip r:embed="rId8"/>
            <a:stretch>
              <a:fillRect/>
            </a:stretch>
          </p:blipFill>
          <p:spPr>
            <a:xfrm rot="3844932">
              <a:off x="1054640" y="3568860"/>
              <a:ext cx="536801" cy="529286"/>
            </a:xfrm>
            <a:prstGeom prst="rect">
              <a:avLst/>
            </a:prstGeom>
          </p:spPr>
        </p:pic>
      </p:grpSp>
      <p:grpSp>
        <p:nvGrpSpPr>
          <p:cNvPr id="72" name="Group 71">
            <a:extLst>
              <a:ext uri="{FF2B5EF4-FFF2-40B4-BE49-F238E27FC236}">
                <a16:creationId xmlns:a16="http://schemas.microsoft.com/office/drawing/2014/main" id="{90AF7FBB-8CF9-B6E0-7490-B10E7C4641CB}"/>
              </a:ext>
            </a:extLst>
          </p:cNvPr>
          <p:cNvGrpSpPr/>
          <p:nvPr/>
        </p:nvGrpSpPr>
        <p:grpSpPr>
          <a:xfrm>
            <a:off x="6249785" y="2646880"/>
            <a:ext cx="956935" cy="1192207"/>
            <a:chOff x="841230" y="2909697"/>
            <a:chExt cx="956934" cy="1192206"/>
          </a:xfrm>
          <a:noFill/>
        </p:grpSpPr>
        <p:pic>
          <p:nvPicPr>
            <p:cNvPr id="73" name="Picture 72">
              <a:extLst>
                <a:ext uri="{FF2B5EF4-FFF2-40B4-BE49-F238E27FC236}">
                  <a16:creationId xmlns:a16="http://schemas.microsoft.com/office/drawing/2014/main" id="{81E9C4DC-8BF3-0F70-85C2-C877861CC567}"/>
                </a:ext>
              </a:extLst>
            </p:cNvPr>
            <p:cNvPicPr>
              <a:picLocks noChangeAspect="1"/>
            </p:cNvPicPr>
            <p:nvPr/>
          </p:nvPicPr>
          <p:blipFill>
            <a:blip r:embed="rId8"/>
            <a:stretch>
              <a:fillRect/>
            </a:stretch>
          </p:blipFill>
          <p:spPr>
            <a:xfrm rot="2469894">
              <a:off x="841230" y="2937432"/>
              <a:ext cx="536801" cy="529286"/>
            </a:xfrm>
            <a:prstGeom prst="rect">
              <a:avLst/>
            </a:prstGeom>
            <a:grpFill/>
          </p:spPr>
        </p:pic>
        <p:pic>
          <p:nvPicPr>
            <p:cNvPr id="74" name="Picture 73">
              <a:extLst>
                <a:ext uri="{FF2B5EF4-FFF2-40B4-BE49-F238E27FC236}">
                  <a16:creationId xmlns:a16="http://schemas.microsoft.com/office/drawing/2014/main" id="{72B46704-14E1-74C3-0DC3-85637110432B}"/>
                </a:ext>
              </a:extLst>
            </p:cNvPr>
            <p:cNvPicPr>
              <a:picLocks noChangeAspect="1"/>
            </p:cNvPicPr>
            <p:nvPr/>
          </p:nvPicPr>
          <p:blipFill>
            <a:blip r:embed="rId8"/>
            <a:stretch>
              <a:fillRect/>
            </a:stretch>
          </p:blipFill>
          <p:spPr>
            <a:xfrm rot="1498994">
              <a:off x="1121267" y="3239299"/>
              <a:ext cx="479675" cy="472960"/>
            </a:xfrm>
            <a:prstGeom prst="rect">
              <a:avLst/>
            </a:prstGeom>
            <a:grpFill/>
          </p:spPr>
        </p:pic>
        <p:pic>
          <p:nvPicPr>
            <p:cNvPr id="75" name="Picture 74">
              <a:extLst>
                <a:ext uri="{FF2B5EF4-FFF2-40B4-BE49-F238E27FC236}">
                  <a16:creationId xmlns:a16="http://schemas.microsoft.com/office/drawing/2014/main" id="{447C42E8-42DC-7BB5-82A5-F19A7F41C1C3}"/>
                </a:ext>
              </a:extLst>
            </p:cNvPr>
            <p:cNvPicPr>
              <a:picLocks noChangeAspect="1"/>
            </p:cNvPicPr>
            <p:nvPr/>
          </p:nvPicPr>
          <p:blipFill>
            <a:blip r:embed="rId8"/>
            <a:stretch>
              <a:fillRect/>
            </a:stretch>
          </p:blipFill>
          <p:spPr>
            <a:xfrm rot="3431793">
              <a:off x="1386667" y="2912598"/>
              <a:ext cx="414397" cy="408596"/>
            </a:xfrm>
            <a:prstGeom prst="rect">
              <a:avLst/>
            </a:prstGeom>
            <a:grpFill/>
          </p:spPr>
        </p:pic>
        <p:pic>
          <p:nvPicPr>
            <p:cNvPr id="76" name="Picture 75">
              <a:extLst>
                <a:ext uri="{FF2B5EF4-FFF2-40B4-BE49-F238E27FC236}">
                  <a16:creationId xmlns:a16="http://schemas.microsoft.com/office/drawing/2014/main" id="{1D3BA8CB-C5BC-1788-4ED8-AE8406E8DB52}"/>
                </a:ext>
              </a:extLst>
            </p:cNvPr>
            <p:cNvPicPr>
              <a:picLocks noChangeAspect="1"/>
            </p:cNvPicPr>
            <p:nvPr/>
          </p:nvPicPr>
          <p:blipFill>
            <a:blip r:embed="rId8"/>
            <a:stretch>
              <a:fillRect/>
            </a:stretch>
          </p:blipFill>
          <p:spPr>
            <a:xfrm rot="2469894">
              <a:off x="853878" y="3465857"/>
              <a:ext cx="395260" cy="389727"/>
            </a:xfrm>
            <a:prstGeom prst="rect">
              <a:avLst/>
            </a:prstGeom>
            <a:grpFill/>
          </p:spPr>
        </p:pic>
        <p:pic>
          <p:nvPicPr>
            <p:cNvPr id="77" name="Picture 76">
              <a:extLst>
                <a:ext uri="{FF2B5EF4-FFF2-40B4-BE49-F238E27FC236}">
                  <a16:creationId xmlns:a16="http://schemas.microsoft.com/office/drawing/2014/main" id="{A60CB5BF-9125-E857-44EA-0474469813ED}"/>
                </a:ext>
              </a:extLst>
            </p:cNvPr>
            <p:cNvPicPr>
              <a:picLocks noChangeAspect="1"/>
            </p:cNvPicPr>
            <p:nvPr/>
          </p:nvPicPr>
          <p:blipFill>
            <a:blip r:embed="rId8"/>
            <a:stretch>
              <a:fillRect/>
            </a:stretch>
          </p:blipFill>
          <p:spPr>
            <a:xfrm rot="3844932">
              <a:off x="1054640" y="3568860"/>
              <a:ext cx="536801" cy="529286"/>
            </a:xfrm>
            <a:prstGeom prst="rect">
              <a:avLst/>
            </a:prstGeom>
            <a:grpFill/>
          </p:spPr>
        </p:pic>
      </p:grpSp>
      <p:sp>
        <p:nvSpPr>
          <p:cNvPr id="78" name="TextBox 77">
            <a:extLst>
              <a:ext uri="{FF2B5EF4-FFF2-40B4-BE49-F238E27FC236}">
                <a16:creationId xmlns:a16="http://schemas.microsoft.com/office/drawing/2014/main" id="{06498E0C-D663-F787-BFD9-499111CC378B}"/>
              </a:ext>
            </a:extLst>
          </p:cNvPr>
          <p:cNvSpPr txBox="1"/>
          <p:nvPr/>
        </p:nvSpPr>
        <p:spPr>
          <a:xfrm>
            <a:off x="6099119" y="3173002"/>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pic>
        <p:nvPicPr>
          <p:cNvPr id="79" name="Picture 78">
            <a:extLst>
              <a:ext uri="{FF2B5EF4-FFF2-40B4-BE49-F238E27FC236}">
                <a16:creationId xmlns:a16="http://schemas.microsoft.com/office/drawing/2014/main" id="{DF972E6B-32A3-08CB-9240-57EE3377194E}"/>
              </a:ext>
            </a:extLst>
          </p:cNvPr>
          <p:cNvPicPr>
            <a:picLocks noChangeAspect="1"/>
          </p:cNvPicPr>
          <p:nvPr/>
        </p:nvPicPr>
        <p:blipFill>
          <a:blip r:embed="rId9"/>
          <a:stretch>
            <a:fillRect/>
          </a:stretch>
        </p:blipFill>
        <p:spPr>
          <a:xfrm rot="1925455">
            <a:off x="8268349" y="1281502"/>
            <a:ext cx="2398573" cy="1168167"/>
          </a:xfrm>
          <a:prstGeom prst="rect">
            <a:avLst/>
          </a:prstGeom>
        </p:spPr>
      </p:pic>
      <p:sp>
        <p:nvSpPr>
          <p:cNvPr id="80" name="TextBox 79">
            <a:extLst>
              <a:ext uri="{FF2B5EF4-FFF2-40B4-BE49-F238E27FC236}">
                <a16:creationId xmlns:a16="http://schemas.microsoft.com/office/drawing/2014/main" id="{17F4CF20-E7C8-4082-47D7-AF30305D383E}"/>
              </a:ext>
            </a:extLst>
          </p:cNvPr>
          <p:cNvSpPr txBox="1"/>
          <p:nvPr/>
        </p:nvSpPr>
        <p:spPr>
          <a:xfrm>
            <a:off x="9243211" y="1599116"/>
            <a:ext cx="999740" cy="307777"/>
          </a:xfrm>
          <a:prstGeom prst="rect">
            <a:avLst/>
          </a:prstGeom>
          <a:solidFill>
            <a:schemeClr val="bg1"/>
          </a:solidFill>
        </p:spPr>
        <p:txBody>
          <a:bodyPr wrap="square" rtlCol="0">
            <a:spAutoFit/>
          </a:bodyPr>
          <a:lstStyle/>
          <a:p>
            <a:r>
              <a:rPr lang="en-US" sz="1400" dirty="0">
                <a:latin typeface="Libre Franklin ExtraBold" pitchFamily="2" charset="0"/>
              </a:rPr>
              <a:t>Ice Seals</a:t>
            </a:r>
          </a:p>
        </p:txBody>
      </p:sp>
      <p:pic>
        <p:nvPicPr>
          <p:cNvPr id="4" name="Picture 3">
            <a:extLst>
              <a:ext uri="{FF2B5EF4-FFF2-40B4-BE49-F238E27FC236}">
                <a16:creationId xmlns:a16="http://schemas.microsoft.com/office/drawing/2014/main" id="{2275DEEE-C938-60AF-1794-6D9239E95F89}"/>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370141" y="2786733"/>
            <a:ext cx="1168889" cy="711531"/>
          </a:xfrm>
          <a:prstGeom prst="rect">
            <a:avLst/>
          </a:prstGeom>
          <a:noFill/>
        </p:spPr>
      </p:pic>
      <p:pic>
        <p:nvPicPr>
          <p:cNvPr id="6" name="Picture 5">
            <a:extLst>
              <a:ext uri="{FF2B5EF4-FFF2-40B4-BE49-F238E27FC236}">
                <a16:creationId xmlns:a16="http://schemas.microsoft.com/office/drawing/2014/main" id="{88610737-2C25-3676-BA28-E993C709BE11}"/>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6900960">
            <a:off x="1226558" y="3315328"/>
            <a:ext cx="1168889" cy="711531"/>
          </a:xfrm>
          <a:prstGeom prst="rect">
            <a:avLst/>
          </a:prstGeom>
          <a:noFill/>
        </p:spPr>
      </p:pic>
      <p:pic>
        <p:nvPicPr>
          <p:cNvPr id="7" name="Picture 6">
            <a:extLst>
              <a:ext uri="{FF2B5EF4-FFF2-40B4-BE49-F238E27FC236}">
                <a16:creationId xmlns:a16="http://schemas.microsoft.com/office/drawing/2014/main" id="{8C662D6F-3925-D6DD-E0DA-3CE0C18DDDAD}"/>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8083460">
            <a:off x="236440" y="3762196"/>
            <a:ext cx="1168889" cy="711531"/>
          </a:xfrm>
          <a:prstGeom prst="rect">
            <a:avLst/>
          </a:prstGeom>
          <a:noFill/>
        </p:spPr>
      </p:pic>
      <p:sp>
        <p:nvSpPr>
          <p:cNvPr id="8" name="TextBox 7">
            <a:extLst>
              <a:ext uri="{FF2B5EF4-FFF2-40B4-BE49-F238E27FC236}">
                <a16:creationId xmlns:a16="http://schemas.microsoft.com/office/drawing/2014/main" id="{65E447BB-5F6E-9766-91D3-F93BC4985256}"/>
              </a:ext>
            </a:extLst>
          </p:cNvPr>
          <p:cNvSpPr txBox="1"/>
          <p:nvPr/>
        </p:nvSpPr>
        <p:spPr>
          <a:xfrm>
            <a:off x="59267" y="3480181"/>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10" name="Picture 9">
            <a:extLst>
              <a:ext uri="{FF2B5EF4-FFF2-40B4-BE49-F238E27FC236}">
                <a16:creationId xmlns:a16="http://schemas.microsoft.com/office/drawing/2014/main" id="{1FFE1442-C72B-6F42-7FC8-98116A502D27}"/>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4741098" y="1938246"/>
            <a:ext cx="667665" cy="406423"/>
          </a:xfrm>
          <a:prstGeom prst="rect">
            <a:avLst/>
          </a:prstGeom>
          <a:noFill/>
        </p:spPr>
      </p:pic>
      <p:pic>
        <p:nvPicPr>
          <p:cNvPr id="11" name="Picture 10">
            <a:extLst>
              <a:ext uri="{FF2B5EF4-FFF2-40B4-BE49-F238E27FC236}">
                <a16:creationId xmlns:a16="http://schemas.microsoft.com/office/drawing/2014/main" id="{564E0E3B-1717-4A58-CC89-E816BFFE94B8}"/>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3599410" y="1900153"/>
            <a:ext cx="667665" cy="406423"/>
          </a:xfrm>
          <a:prstGeom prst="rect">
            <a:avLst/>
          </a:prstGeom>
          <a:noFill/>
        </p:spPr>
      </p:pic>
      <p:pic>
        <p:nvPicPr>
          <p:cNvPr id="12" name="Picture 11">
            <a:extLst>
              <a:ext uri="{FF2B5EF4-FFF2-40B4-BE49-F238E27FC236}">
                <a16:creationId xmlns:a16="http://schemas.microsoft.com/office/drawing/2014/main" id="{E749827C-2749-C1D0-2CA4-FC3996BFA79F}"/>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1316035" y="1817113"/>
            <a:ext cx="667665" cy="406423"/>
          </a:xfrm>
          <a:prstGeom prst="rect">
            <a:avLst/>
          </a:prstGeom>
          <a:noFill/>
        </p:spPr>
      </p:pic>
      <p:pic>
        <p:nvPicPr>
          <p:cNvPr id="14" name="Picture 13">
            <a:extLst>
              <a:ext uri="{FF2B5EF4-FFF2-40B4-BE49-F238E27FC236}">
                <a16:creationId xmlns:a16="http://schemas.microsoft.com/office/drawing/2014/main" id="{3AFD1C36-343C-21EA-094E-7F3CD769EB38}"/>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169469" y="1785871"/>
            <a:ext cx="672543" cy="409392"/>
          </a:xfrm>
          <a:prstGeom prst="rect">
            <a:avLst/>
          </a:prstGeom>
          <a:noFill/>
        </p:spPr>
      </p:pic>
      <p:sp>
        <p:nvSpPr>
          <p:cNvPr id="16" name="TextBox 15">
            <a:extLst>
              <a:ext uri="{FF2B5EF4-FFF2-40B4-BE49-F238E27FC236}">
                <a16:creationId xmlns:a16="http://schemas.microsoft.com/office/drawing/2014/main" id="{C4D31903-B6AA-9E96-3D74-BD3DFE85E362}"/>
              </a:ext>
            </a:extLst>
          </p:cNvPr>
          <p:cNvSpPr txBox="1"/>
          <p:nvPr/>
        </p:nvSpPr>
        <p:spPr>
          <a:xfrm>
            <a:off x="2148259" y="1889897"/>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22" name="Picture 21">
            <a:extLst>
              <a:ext uri="{FF2B5EF4-FFF2-40B4-BE49-F238E27FC236}">
                <a16:creationId xmlns:a16="http://schemas.microsoft.com/office/drawing/2014/main" id="{1878FF28-6FFC-6A6D-926C-F45D87F01523}"/>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5703534" y="1748810"/>
            <a:ext cx="762420" cy="464103"/>
          </a:xfrm>
          <a:prstGeom prst="rect">
            <a:avLst/>
          </a:prstGeom>
          <a:noFill/>
        </p:spPr>
      </p:pic>
      <p:pic>
        <p:nvPicPr>
          <p:cNvPr id="23" name="Picture 22">
            <a:extLst>
              <a:ext uri="{FF2B5EF4-FFF2-40B4-BE49-F238E27FC236}">
                <a16:creationId xmlns:a16="http://schemas.microsoft.com/office/drawing/2014/main" id="{1126CB94-09D4-E6FD-2609-05EE34B395FB}"/>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7428391" y="1564734"/>
            <a:ext cx="762420" cy="464103"/>
          </a:xfrm>
          <a:prstGeom prst="rect">
            <a:avLst/>
          </a:prstGeom>
          <a:noFill/>
        </p:spPr>
      </p:pic>
      <p:pic>
        <p:nvPicPr>
          <p:cNvPr id="24" name="Picture 23">
            <a:extLst>
              <a:ext uri="{FF2B5EF4-FFF2-40B4-BE49-F238E27FC236}">
                <a16:creationId xmlns:a16="http://schemas.microsoft.com/office/drawing/2014/main" id="{131A098C-7085-2B43-A4C4-52FB3C07DF36}"/>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6613225" y="1748999"/>
            <a:ext cx="762420" cy="464103"/>
          </a:xfrm>
          <a:prstGeom prst="rect">
            <a:avLst/>
          </a:prstGeom>
          <a:noFill/>
        </p:spPr>
      </p:pic>
      <p:pic>
        <p:nvPicPr>
          <p:cNvPr id="27" name="Picture 26">
            <a:extLst>
              <a:ext uri="{FF2B5EF4-FFF2-40B4-BE49-F238E27FC236}">
                <a16:creationId xmlns:a16="http://schemas.microsoft.com/office/drawing/2014/main" id="{398AC56A-3E32-1B78-9B9F-B66E9D35709F}"/>
              </a:ext>
            </a:extLst>
          </p:cNvPr>
          <p:cNvPicPr>
            <a:picLocks noChangeAspect="1"/>
          </p:cNvPicPr>
          <p:nvPr/>
        </p:nvPicPr>
        <p:blipFill>
          <a:blip r:embed="rId12"/>
          <a:stretch>
            <a:fillRect/>
          </a:stretch>
        </p:blipFill>
        <p:spPr>
          <a:xfrm>
            <a:off x="3528473" y="3671093"/>
            <a:ext cx="761094" cy="653019"/>
          </a:xfrm>
          <a:prstGeom prst="rect">
            <a:avLst/>
          </a:prstGeom>
        </p:spPr>
      </p:pic>
      <p:pic>
        <p:nvPicPr>
          <p:cNvPr id="28" name="Picture 27">
            <a:extLst>
              <a:ext uri="{FF2B5EF4-FFF2-40B4-BE49-F238E27FC236}">
                <a16:creationId xmlns:a16="http://schemas.microsoft.com/office/drawing/2014/main" id="{089EBFA9-DA2D-904B-F0A7-CD60F9A58F23}"/>
              </a:ext>
            </a:extLst>
          </p:cNvPr>
          <p:cNvPicPr>
            <a:picLocks noChangeAspect="1"/>
          </p:cNvPicPr>
          <p:nvPr/>
        </p:nvPicPr>
        <p:blipFill>
          <a:blip r:embed="rId12"/>
          <a:stretch>
            <a:fillRect/>
          </a:stretch>
        </p:blipFill>
        <p:spPr>
          <a:xfrm>
            <a:off x="2813056" y="3861043"/>
            <a:ext cx="761094" cy="653019"/>
          </a:xfrm>
          <a:prstGeom prst="rect">
            <a:avLst/>
          </a:prstGeom>
        </p:spPr>
      </p:pic>
      <p:pic>
        <p:nvPicPr>
          <p:cNvPr id="29" name="Picture 28">
            <a:extLst>
              <a:ext uri="{FF2B5EF4-FFF2-40B4-BE49-F238E27FC236}">
                <a16:creationId xmlns:a16="http://schemas.microsoft.com/office/drawing/2014/main" id="{71310978-433A-063C-7125-B996F16A7704}"/>
              </a:ext>
            </a:extLst>
          </p:cNvPr>
          <p:cNvPicPr>
            <a:picLocks noChangeAspect="1"/>
          </p:cNvPicPr>
          <p:nvPr/>
        </p:nvPicPr>
        <p:blipFill>
          <a:blip r:embed="rId12"/>
          <a:stretch>
            <a:fillRect/>
          </a:stretch>
        </p:blipFill>
        <p:spPr>
          <a:xfrm>
            <a:off x="3245883" y="4364629"/>
            <a:ext cx="761094" cy="653019"/>
          </a:xfrm>
          <a:prstGeom prst="rect">
            <a:avLst/>
          </a:prstGeom>
        </p:spPr>
      </p:pic>
      <p:sp>
        <p:nvSpPr>
          <p:cNvPr id="31" name="TextBox 30">
            <a:extLst>
              <a:ext uri="{FF2B5EF4-FFF2-40B4-BE49-F238E27FC236}">
                <a16:creationId xmlns:a16="http://schemas.microsoft.com/office/drawing/2014/main" id="{A57988CA-9B8A-2B9D-3E9B-615F42056EB1}"/>
              </a:ext>
            </a:extLst>
          </p:cNvPr>
          <p:cNvSpPr txBox="1"/>
          <p:nvPr/>
        </p:nvSpPr>
        <p:spPr>
          <a:xfrm>
            <a:off x="3171439" y="4211594"/>
            <a:ext cx="996650"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pic>
        <p:nvPicPr>
          <p:cNvPr id="32" name="Picture 31">
            <a:extLst>
              <a:ext uri="{FF2B5EF4-FFF2-40B4-BE49-F238E27FC236}">
                <a16:creationId xmlns:a16="http://schemas.microsoft.com/office/drawing/2014/main" id="{A799ADC2-4776-BA32-8ACB-43AF3D8842E5}"/>
              </a:ext>
            </a:extLst>
          </p:cNvPr>
          <p:cNvPicPr>
            <a:picLocks noChangeAspect="1"/>
          </p:cNvPicPr>
          <p:nvPr/>
        </p:nvPicPr>
        <p:blipFill>
          <a:blip r:embed="rId13"/>
          <a:stretch>
            <a:fillRect/>
          </a:stretch>
        </p:blipFill>
        <p:spPr>
          <a:xfrm rot="18563066">
            <a:off x="5503715" y="5820267"/>
            <a:ext cx="878106" cy="1137443"/>
          </a:xfrm>
          <a:prstGeom prst="rect">
            <a:avLst/>
          </a:prstGeom>
        </p:spPr>
      </p:pic>
      <p:pic>
        <p:nvPicPr>
          <p:cNvPr id="33" name="Picture 32">
            <a:extLst>
              <a:ext uri="{FF2B5EF4-FFF2-40B4-BE49-F238E27FC236}">
                <a16:creationId xmlns:a16="http://schemas.microsoft.com/office/drawing/2014/main" id="{6EA12E6F-47BD-6703-324F-631A377F7910}"/>
              </a:ext>
            </a:extLst>
          </p:cNvPr>
          <p:cNvPicPr>
            <a:picLocks noChangeAspect="1"/>
          </p:cNvPicPr>
          <p:nvPr/>
        </p:nvPicPr>
        <p:blipFill>
          <a:blip r:embed="rId13"/>
          <a:stretch>
            <a:fillRect/>
          </a:stretch>
        </p:blipFill>
        <p:spPr>
          <a:xfrm rot="21269312">
            <a:off x="6254067" y="5954545"/>
            <a:ext cx="488948" cy="633352"/>
          </a:xfrm>
          <a:prstGeom prst="rect">
            <a:avLst/>
          </a:prstGeom>
        </p:spPr>
      </p:pic>
      <p:pic>
        <p:nvPicPr>
          <p:cNvPr id="34" name="Picture 33">
            <a:extLst>
              <a:ext uri="{FF2B5EF4-FFF2-40B4-BE49-F238E27FC236}">
                <a16:creationId xmlns:a16="http://schemas.microsoft.com/office/drawing/2014/main" id="{1FF86D4E-7533-2459-8E8D-8BD7859DA651}"/>
              </a:ext>
            </a:extLst>
          </p:cNvPr>
          <p:cNvPicPr>
            <a:picLocks noChangeAspect="1"/>
          </p:cNvPicPr>
          <p:nvPr/>
        </p:nvPicPr>
        <p:blipFill>
          <a:blip r:embed="rId13"/>
          <a:stretch>
            <a:fillRect/>
          </a:stretch>
        </p:blipFill>
        <p:spPr>
          <a:xfrm rot="21269312">
            <a:off x="5527602" y="6007216"/>
            <a:ext cx="543041" cy="703421"/>
          </a:xfrm>
          <a:prstGeom prst="rect">
            <a:avLst/>
          </a:prstGeom>
        </p:spPr>
      </p:pic>
      <p:sp>
        <p:nvSpPr>
          <p:cNvPr id="35" name="TextBox 34">
            <a:extLst>
              <a:ext uri="{FF2B5EF4-FFF2-40B4-BE49-F238E27FC236}">
                <a16:creationId xmlns:a16="http://schemas.microsoft.com/office/drawing/2014/main" id="{F241B577-C45A-63AD-F5FF-C6BFC8AB0276}"/>
              </a:ext>
            </a:extLst>
          </p:cNvPr>
          <p:cNvSpPr txBox="1"/>
          <p:nvPr/>
        </p:nvSpPr>
        <p:spPr>
          <a:xfrm>
            <a:off x="6011448" y="6357925"/>
            <a:ext cx="1521703" cy="307777"/>
          </a:xfrm>
          <a:prstGeom prst="rect">
            <a:avLst/>
          </a:prstGeom>
          <a:solidFill>
            <a:schemeClr val="bg1"/>
          </a:solidFill>
        </p:spPr>
        <p:txBody>
          <a:bodyPr wrap="square" rtlCol="0">
            <a:spAutoFit/>
          </a:bodyPr>
          <a:lstStyle/>
          <a:p>
            <a:r>
              <a:rPr lang="en-US" sz="1400" dirty="0">
                <a:latin typeface="Libre Franklin ExtraBold" pitchFamily="2" charset="0"/>
              </a:rPr>
              <a:t>Marine Worms</a:t>
            </a:r>
          </a:p>
        </p:txBody>
      </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pic>
        <p:nvPicPr>
          <p:cNvPr id="36" name="Picture 35">
            <a:extLst>
              <a:ext uri="{FF2B5EF4-FFF2-40B4-BE49-F238E27FC236}">
                <a16:creationId xmlns:a16="http://schemas.microsoft.com/office/drawing/2014/main" id="{3A4B7802-3FC5-3618-5F19-7127AB805D16}"/>
              </a:ext>
            </a:extLst>
          </p:cNvPr>
          <p:cNvPicPr>
            <a:picLocks noChangeAspect="1"/>
          </p:cNvPicPr>
          <p:nvPr/>
        </p:nvPicPr>
        <p:blipFill>
          <a:blip r:embed="rId14"/>
          <a:stretch>
            <a:fillRect/>
          </a:stretch>
        </p:blipFill>
        <p:spPr>
          <a:xfrm rot="21046521">
            <a:off x="135555" y="11881"/>
            <a:ext cx="1302586" cy="1323723"/>
          </a:xfrm>
          <a:prstGeom prst="rect">
            <a:avLst/>
          </a:prstGeom>
        </p:spPr>
      </p:pic>
      <p:sp>
        <p:nvSpPr>
          <p:cNvPr id="25" name="Rectangle 24">
            <a:extLst>
              <a:ext uri="{FF2B5EF4-FFF2-40B4-BE49-F238E27FC236}">
                <a16:creationId xmlns:a16="http://schemas.microsoft.com/office/drawing/2014/main" id="{E96F7E3E-FCA7-CC48-9BC0-748FFE0D7839}"/>
              </a:ext>
            </a:extLst>
          </p:cNvPr>
          <p:cNvSpPr/>
          <p:nvPr/>
        </p:nvSpPr>
        <p:spPr>
          <a:xfrm>
            <a:off x="-10095" y="-10199"/>
            <a:ext cx="12208363" cy="6868199"/>
          </a:xfrm>
          <a:prstGeom prst="rect">
            <a:avLst/>
          </a:prstGeom>
          <a:solidFill>
            <a:schemeClr val="bg1">
              <a:alpha val="6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44D3441F-4BA6-83BE-7525-BCAF5B103FC5}"/>
              </a:ext>
            </a:extLst>
          </p:cNvPr>
          <p:cNvSpPr txBox="1"/>
          <p:nvPr/>
        </p:nvSpPr>
        <p:spPr>
          <a:xfrm>
            <a:off x="2828396" y="2880383"/>
            <a:ext cx="6512695" cy="1200329"/>
          </a:xfrm>
          <a:prstGeom prst="rect">
            <a:avLst/>
          </a:prstGeom>
          <a:solidFill>
            <a:schemeClr val="bg1"/>
          </a:solidFill>
          <a:ln>
            <a:solidFill>
              <a:schemeClr val="tx1"/>
            </a:solidFill>
          </a:ln>
        </p:spPr>
        <p:txBody>
          <a:bodyPr wrap="square" rtlCol="0">
            <a:spAutoFit/>
          </a:bodyPr>
          <a:lstStyle/>
          <a:p>
            <a:pPr algn="ctr"/>
            <a:r>
              <a:rPr lang="en-US" sz="3600" b="1" dirty="0">
                <a:latin typeface="Libre Franklin" pitchFamily="2" charset="0"/>
              </a:rPr>
              <a:t>Let’s draw all the food web relationships!</a:t>
            </a:r>
          </a:p>
        </p:txBody>
      </p:sp>
    </p:spTree>
    <p:extLst>
      <p:ext uri="{BB962C8B-B14F-4D97-AF65-F5344CB8AC3E}">
        <p14:creationId xmlns:p14="http://schemas.microsoft.com/office/powerpoint/2010/main" val="829047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2035" y="1269321"/>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17" name="Picture 16">
            <a:extLst>
              <a:ext uri="{FF2B5EF4-FFF2-40B4-BE49-F238E27FC236}">
                <a16:creationId xmlns:a16="http://schemas.microsoft.com/office/drawing/2014/main" id="{61A93426-4540-1A1B-ABCC-1D87FA9F0574}"/>
              </a:ext>
            </a:extLst>
          </p:cNvPr>
          <p:cNvPicPr>
            <a:picLocks noChangeAspect="1"/>
          </p:cNvPicPr>
          <p:nvPr/>
        </p:nvPicPr>
        <p:blipFill>
          <a:blip r:embed="rId3"/>
          <a:stretch>
            <a:fillRect/>
          </a:stretch>
        </p:blipFill>
        <p:spPr>
          <a:xfrm>
            <a:off x="5785322" y="176320"/>
            <a:ext cx="2211039" cy="1403415"/>
          </a:xfrm>
          <a:prstGeom prst="rect">
            <a:avLst/>
          </a:prstGeom>
        </p:spPr>
      </p:pic>
      <p:pic>
        <p:nvPicPr>
          <p:cNvPr id="46" name="Picture 45" descr="A red crab with claws&#10;&#10;Description automatically generated">
            <a:extLst>
              <a:ext uri="{FF2B5EF4-FFF2-40B4-BE49-F238E27FC236}">
                <a16:creationId xmlns:a16="http://schemas.microsoft.com/office/drawing/2014/main" id="{4C765804-4923-997B-B905-0E78210CD6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610" y="5305744"/>
            <a:ext cx="1844853" cy="1229595"/>
          </a:xfrm>
          <a:prstGeom prst="rect">
            <a:avLst/>
          </a:prstGeom>
        </p:spPr>
      </p:pic>
      <p:pic>
        <p:nvPicPr>
          <p:cNvPr id="47" name="Picture 46" descr="A red crab with claws&#10;&#10;Description automatically generated">
            <a:extLst>
              <a:ext uri="{FF2B5EF4-FFF2-40B4-BE49-F238E27FC236}">
                <a16:creationId xmlns:a16="http://schemas.microsoft.com/office/drawing/2014/main" id="{0D7B9F30-B9A6-52B3-C1D6-C93BCB918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566" y="5524377"/>
            <a:ext cx="1844853" cy="1229595"/>
          </a:xfrm>
          <a:prstGeom prst="rect">
            <a:avLst/>
          </a:prstGeom>
        </p:spPr>
      </p:pic>
      <p:sp>
        <p:nvSpPr>
          <p:cNvPr id="48" name="TextBox 47">
            <a:extLst>
              <a:ext uri="{FF2B5EF4-FFF2-40B4-BE49-F238E27FC236}">
                <a16:creationId xmlns:a16="http://schemas.microsoft.com/office/drawing/2014/main" id="{18B93287-D169-5DA8-2498-8BBFED6515B3}"/>
              </a:ext>
            </a:extLst>
          </p:cNvPr>
          <p:cNvSpPr txBox="1"/>
          <p:nvPr/>
        </p:nvSpPr>
        <p:spPr>
          <a:xfrm>
            <a:off x="9105459" y="6336878"/>
            <a:ext cx="1345920" cy="307777"/>
          </a:xfrm>
          <a:prstGeom prst="rect">
            <a:avLst/>
          </a:prstGeom>
          <a:solidFill>
            <a:schemeClr val="bg1"/>
          </a:solidFill>
        </p:spPr>
        <p:txBody>
          <a:bodyPr wrap="square" rtlCol="0">
            <a:spAutoFit/>
          </a:bodyPr>
          <a:lstStyle/>
          <a:p>
            <a:r>
              <a:rPr lang="en-US" sz="1400" dirty="0">
                <a:latin typeface="Libre Franklin ExtraBold" pitchFamily="2" charset="0"/>
              </a:rPr>
              <a:t>Snow Crabs</a:t>
            </a:r>
          </a:p>
        </p:txBody>
      </p:sp>
      <p:pic>
        <p:nvPicPr>
          <p:cNvPr id="49" name="Picture 48">
            <a:extLst>
              <a:ext uri="{FF2B5EF4-FFF2-40B4-BE49-F238E27FC236}">
                <a16:creationId xmlns:a16="http://schemas.microsoft.com/office/drawing/2014/main" id="{14AED870-5C10-ED60-AA52-D4347DB4C5E2}"/>
              </a:ext>
            </a:extLst>
          </p:cNvPr>
          <p:cNvPicPr>
            <a:picLocks noChangeAspect="1"/>
          </p:cNvPicPr>
          <p:nvPr/>
        </p:nvPicPr>
        <p:blipFill>
          <a:blip r:embed="rId5"/>
          <a:stretch>
            <a:fillRect/>
          </a:stretch>
        </p:blipFill>
        <p:spPr>
          <a:xfrm>
            <a:off x="8770220" y="3058043"/>
            <a:ext cx="2837631" cy="775959"/>
          </a:xfrm>
          <a:prstGeom prst="rect">
            <a:avLst/>
          </a:prstGeom>
        </p:spPr>
      </p:pic>
      <p:sp>
        <p:nvSpPr>
          <p:cNvPr id="50" name="TextBox 49">
            <a:extLst>
              <a:ext uri="{FF2B5EF4-FFF2-40B4-BE49-F238E27FC236}">
                <a16:creationId xmlns:a16="http://schemas.microsoft.com/office/drawing/2014/main" id="{7B150DA7-DA28-4123-F1D2-77C822A27D9D}"/>
              </a:ext>
            </a:extLst>
          </p:cNvPr>
          <p:cNvSpPr txBox="1"/>
          <p:nvPr/>
        </p:nvSpPr>
        <p:spPr>
          <a:xfrm>
            <a:off x="9592875" y="3397903"/>
            <a:ext cx="1192319" cy="307777"/>
          </a:xfrm>
          <a:prstGeom prst="rect">
            <a:avLst/>
          </a:prstGeom>
          <a:solidFill>
            <a:schemeClr val="bg1"/>
          </a:solidFill>
        </p:spPr>
        <p:txBody>
          <a:bodyPr wrap="square" rtlCol="0">
            <a:spAutoFit/>
          </a:bodyPr>
          <a:lstStyle/>
          <a:p>
            <a:r>
              <a:rPr lang="en-US" sz="1400" dirty="0">
                <a:latin typeface="Libre Franklin ExtraBold" pitchFamily="2" charset="0"/>
              </a:rPr>
              <a:t>Arctic Char</a:t>
            </a:r>
          </a:p>
        </p:txBody>
      </p:sp>
      <p:sp>
        <p:nvSpPr>
          <p:cNvPr id="57" name="TextBox 56">
            <a:extLst>
              <a:ext uri="{FF2B5EF4-FFF2-40B4-BE49-F238E27FC236}">
                <a16:creationId xmlns:a16="http://schemas.microsoft.com/office/drawing/2014/main" id="{86BB6AF2-F3C5-D881-279B-EB5887C9F3C6}"/>
              </a:ext>
            </a:extLst>
          </p:cNvPr>
          <p:cNvSpPr txBox="1"/>
          <p:nvPr/>
        </p:nvSpPr>
        <p:spPr>
          <a:xfrm>
            <a:off x="5983924" y="362022"/>
            <a:ext cx="1161287" cy="307777"/>
          </a:xfrm>
          <a:prstGeom prst="rect">
            <a:avLst/>
          </a:prstGeom>
          <a:solidFill>
            <a:schemeClr val="bg1"/>
          </a:solidFill>
        </p:spPr>
        <p:txBody>
          <a:bodyPr wrap="square" rtlCol="0">
            <a:spAutoFit/>
          </a:bodyPr>
          <a:lstStyle/>
          <a:p>
            <a:r>
              <a:rPr lang="en-US" sz="1400" dirty="0">
                <a:latin typeface="Libre Franklin ExtraBold" pitchFamily="2" charset="0"/>
              </a:rPr>
              <a:t>Polar Bear</a:t>
            </a:r>
          </a:p>
        </p:txBody>
      </p:sp>
      <p:pic>
        <p:nvPicPr>
          <p:cNvPr id="58" name="Picture 57">
            <a:extLst>
              <a:ext uri="{FF2B5EF4-FFF2-40B4-BE49-F238E27FC236}">
                <a16:creationId xmlns:a16="http://schemas.microsoft.com/office/drawing/2014/main" id="{DED92698-3114-C530-4D26-ADF491361987}"/>
              </a:ext>
            </a:extLst>
          </p:cNvPr>
          <p:cNvPicPr>
            <a:picLocks noChangeAspect="1"/>
          </p:cNvPicPr>
          <p:nvPr/>
        </p:nvPicPr>
        <p:blipFill>
          <a:blip r:embed="rId6"/>
          <a:stretch>
            <a:fillRect/>
          </a:stretch>
        </p:blipFill>
        <p:spPr>
          <a:xfrm>
            <a:off x="4207790" y="5059952"/>
            <a:ext cx="1844852" cy="530257"/>
          </a:xfrm>
          <a:prstGeom prst="rect">
            <a:avLst/>
          </a:prstGeom>
        </p:spPr>
      </p:pic>
      <p:sp>
        <p:nvSpPr>
          <p:cNvPr id="59" name="TextBox 58">
            <a:extLst>
              <a:ext uri="{FF2B5EF4-FFF2-40B4-BE49-F238E27FC236}">
                <a16:creationId xmlns:a16="http://schemas.microsoft.com/office/drawing/2014/main" id="{333C8566-69DF-3151-A1E2-D492A1EF1A0C}"/>
              </a:ext>
            </a:extLst>
          </p:cNvPr>
          <p:cNvSpPr txBox="1"/>
          <p:nvPr/>
        </p:nvSpPr>
        <p:spPr>
          <a:xfrm>
            <a:off x="4665903" y="5367470"/>
            <a:ext cx="1148813" cy="307777"/>
          </a:xfrm>
          <a:prstGeom prst="rect">
            <a:avLst/>
          </a:prstGeom>
          <a:solidFill>
            <a:schemeClr val="bg1"/>
          </a:solidFill>
        </p:spPr>
        <p:txBody>
          <a:bodyPr wrap="square" rtlCol="0">
            <a:spAutoFit/>
          </a:bodyPr>
          <a:lstStyle/>
          <a:p>
            <a:r>
              <a:rPr lang="en-US" sz="1400" dirty="0">
                <a:latin typeface="Libre Franklin ExtraBold" pitchFamily="2" charset="0"/>
              </a:rPr>
              <a:t>Arctic Cod</a:t>
            </a:r>
          </a:p>
        </p:txBody>
      </p:sp>
      <p:pic>
        <p:nvPicPr>
          <p:cNvPr id="60" name="Picture 59">
            <a:extLst>
              <a:ext uri="{FF2B5EF4-FFF2-40B4-BE49-F238E27FC236}">
                <a16:creationId xmlns:a16="http://schemas.microsoft.com/office/drawing/2014/main" id="{B7307957-B89E-058A-72F8-08C6834A535B}"/>
              </a:ext>
            </a:extLst>
          </p:cNvPr>
          <p:cNvPicPr>
            <a:picLocks noChangeAspect="1"/>
          </p:cNvPicPr>
          <p:nvPr/>
        </p:nvPicPr>
        <p:blipFill>
          <a:blip r:embed="rId7"/>
          <a:stretch>
            <a:fillRect/>
          </a:stretch>
        </p:blipFill>
        <p:spPr>
          <a:xfrm rot="2343761">
            <a:off x="2357621" y="5383688"/>
            <a:ext cx="700099" cy="845529"/>
          </a:xfrm>
          <a:prstGeom prst="rect">
            <a:avLst/>
          </a:prstGeom>
        </p:spPr>
      </p:pic>
      <p:pic>
        <p:nvPicPr>
          <p:cNvPr id="61" name="Picture 60">
            <a:extLst>
              <a:ext uri="{FF2B5EF4-FFF2-40B4-BE49-F238E27FC236}">
                <a16:creationId xmlns:a16="http://schemas.microsoft.com/office/drawing/2014/main" id="{EA2F8E0D-4D23-B5D9-AE1C-96DBC8286EB8}"/>
              </a:ext>
            </a:extLst>
          </p:cNvPr>
          <p:cNvPicPr>
            <a:picLocks noChangeAspect="1"/>
          </p:cNvPicPr>
          <p:nvPr/>
        </p:nvPicPr>
        <p:blipFill>
          <a:blip r:embed="rId7"/>
          <a:stretch>
            <a:fillRect/>
          </a:stretch>
        </p:blipFill>
        <p:spPr>
          <a:xfrm>
            <a:off x="1989757" y="5691376"/>
            <a:ext cx="700099" cy="845529"/>
          </a:xfrm>
          <a:prstGeom prst="rect">
            <a:avLst/>
          </a:prstGeom>
        </p:spPr>
      </p:pic>
      <p:pic>
        <p:nvPicPr>
          <p:cNvPr id="62" name="Picture 61">
            <a:extLst>
              <a:ext uri="{FF2B5EF4-FFF2-40B4-BE49-F238E27FC236}">
                <a16:creationId xmlns:a16="http://schemas.microsoft.com/office/drawing/2014/main" id="{10EEE918-3D30-EC97-C3F7-46B82A6DC57A}"/>
              </a:ext>
            </a:extLst>
          </p:cNvPr>
          <p:cNvPicPr>
            <a:picLocks noChangeAspect="1"/>
          </p:cNvPicPr>
          <p:nvPr/>
        </p:nvPicPr>
        <p:blipFill>
          <a:blip r:embed="rId7"/>
          <a:stretch>
            <a:fillRect/>
          </a:stretch>
        </p:blipFill>
        <p:spPr>
          <a:xfrm rot="20477650">
            <a:off x="2572583" y="5822680"/>
            <a:ext cx="700099" cy="845529"/>
          </a:xfrm>
          <a:prstGeom prst="rect">
            <a:avLst/>
          </a:prstGeom>
        </p:spPr>
      </p:pic>
      <p:pic>
        <p:nvPicPr>
          <p:cNvPr id="63" name="Picture 62">
            <a:extLst>
              <a:ext uri="{FF2B5EF4-FFF2-40B4-BE49-F238E27FC236}">
                <a16:creationId xmlns:a16="http://schemas.microsoft.com/office/drawing/2014/main" id="{00A88AD5-364B-F1DC-F535-8613C11EB06B}"/>
              </a:ext>
            </a:extLst>
          </p:cNvPr>
          <p:cNvPicPr>
            <a:picLocks noChangeAspect="1"/>
          </p:cNvPicPr>
          <p:nvPr/>
        </p:nvPicPr>
        <p:blipFill>
          <a:blip r:embed="rId7"/>
          <a:stretch>
            <a:fillRect/>
          </a:stretch>
        </p:blipFill>
        <p:spPr>
          <a:xfrm rot="2343761">
            <a:off x="3113553" y="5893408"/>
            <a:ext cx="700099" cy="845529"/>
          </a:xfrm>
          <a:prstGeom prst="rect">
            <a:avLst/>
          </a:prstGeom>
        </p:spPr>
      </p:pic>
      <p:pic>
        <p:nvPicPr>
          <p:cNvPr id="64" name="Picture 63">
            <a:extLst>
              <a:ext uri="{FF2B5EF4-FFF2-40B4-BE49-F238E27FC236}">
                <a16:creationId xmlns:a16="http://schemas.microsoft.com/office/drawing/2014/main" id="{B031B7EB-66AC-BD9F-22DD-26854D6E6631}"/>
              </a:ext>
            </a:extLst>
          </p:cNvPr>
          <p:cNvPicPr>
            <a:picLocks noChangeAspect="1"/>
          </p:cNvPicPr>
          <p:nvPr/>
        </p:nvPicPr>
        <p:blipFill>
          <a:blip r:embed="rId7"/>
          <a:stretch>
            <a:fillRect/>
          </a:stretch>
        </p:blipFill>
        <p:spPr>
          <a:xfrm rot="2343761">
            <a:off x="3077063" y="5459201"/>
            <a:ext cx="700099" cy="843571"/>
          </a:xfrm>
          <a:prstGeom prst="rect">
            <a:avLst/>
          </a:prstGeom>
        </p:spPr>
      </p:pic>
      <p:sp>
        <p:nvSpPr>
          <p:cNvPr id="65" name="TextBox 64">
            <a:extLst>
              <a:ext uri="{FF2B5EF4-FFF2-40B4-BE49-F238E27FC236}">
                <a16:creationId xmlns:a16="http://schemas.microsoft.com/office/drawing/2014/main" id="{26B4C3A3-0343-CD44-8A1F-6D540198A875}"/>
              </a:ext>
            </a:extLst>
          </p:cNvPr>
          <p:cNvSpPr txBox="1"/>
          <p:nvPr/>
        </p:nvSpPr>
        <p:spPr>
          <a:xfrm>
            <a:off x="2256456" y="5857631"/>
            <a:ext cx="1386361" cy="307777"/>
          </a:xfrm>
          <a:prstGeom prst="rect">
            <a:avLst/>
          </a:prstGeom>
          <a:solidFill>
            <a:schemeClr val="bg1"/>
          </a:solidFill>
        </p:spPr>
        <p:txBody>
          <a:bodyPr wrap="square" rtlCol="0">
            <a:spAutoFit/>
          </a:bodyPr>
          <a:lstStyle/>
          <a:p>
            <a:r>
              <a:rPr lang="en-US" sz="1400" dirty="0">
                <a:latin typeface="Libre Franklin ExtraBold" pitchFamily="2" charset="0"/>
              </a:rPr>
              <a:t>Blue Mussels</a:t>
            </a:r>
          </a:p>
        </p:txBody>
      </p:sp>
      <p:grpSp>
        <p:nvGrpSpPr>
          <p:cNvPr id="66" name="Group 65">
            <a:extLst>
              <a:ext uri="{FF2B5EF4-FFF2-40B4-BE49-F238E27FC236}">
                <a16:creationId xmlns:a16="http://schemas.microsoft.com/office/drawing/2014/main" id="{179AB1B4-5C41-0F09-4121-7B08C8F6DC22}"/>
              </a:ext>
            </a:extLst>
          </p:cNvPr>
          <p:cNvGrpSpPr/>
          <p:nvPr/>
        </p:nvGrpSpPr>
        <p:grpSpPr>
          <a:xfrm>
            <a:off x="5526482" y="2580160"/>
            <a:ext cx="956935" cy="1192207"/>
            <a:chOff x="841230" y="2909697"/>
            <a:chExt cx="956934" cy="1192206"/>
          </a:xfrm>
        </p:grpSpPr>
        <p:pic>
          <p:nvPicPr>
            <p:cNvPr id="67" name="Picture 66">
              <a:extLst>
                <a:ext uri="{FF2B5EF4-FFF2-40B4-BE49-F238E27FC236}">
                  <a16:creationId xmlns:a16="http://schemas.microsoft.com/office/drawing/2014/main" id="{926F5D10-73FF-0EB7-FAAD-AB7EAE593D7F}"/>
                </a:ext>
              </a:extLst>
            </p:cNvPr>
            <p:cNvPicPr>
              <a:picLocks noChangeAspect="1"/>
            </p:cNvPicPr>
            <p:nvPr/>
          </p:nvPicPr>
          <p:blipFill>
            <a:blip r:embed="rId8"/>
            <a:stretch>
              <a:fillRect/>
            </a:stretch>
          </p:blipFill>
          <p:spPr>
            <a:xfrm rot="2469894">
              <a:off x="841230" y="2937432"/>
              <a:ext cx="536801" cy="529286"/>
            </a:xfrm>
            <a:prstGeom prst="rect">
              <a:avLst/>
            </a:prstGeom>
          </p:spPr>
        </p:pic>
        <p:pic>
          <p:nvPicPr>
            <p:cNvPr id="68" name="Picture 67">
              <a:extLst>
                <a:ext uri="{FF2B5EF4-FFF2-40B4-BE49-F238E27FC236}">
                  <a16:creationId xmlns:a16="http://schemas.microsoft.com/office/drawing/2014/main" id="{1A225185-1F6D-095E-3D93-B9E9576052F1}"/>
                </a:ext>
              </a:extLst>
            </p:cNvPr>
            <p:cNvPicPr>
              <a:picLocks noChangeAspect="1"/>
            </p:cNvPicPr>
            <p:nvPr/>
          </p:nvPicPr>
          <p:blipFill>
            <a:blip r:embed="rId8"/>
            <a:stretch>
              <a:fillRect/>
            </a:stretch>
          </p:blipFill>
          <p:spPr>
            <a:xfrm rot="1498994">
              <a:off x="1121267" y="3239299"/>
              <a:ext cx="479675" cy="472960"/>
            </a:xfrm>
            <a:prstGeom prst="rect">
              <a:avLst/>
            </a:prstGeom>
          </p:spPr>
        </p:pic>
        <p:pic>
          <p:nvPicPr>
            <p:cNvPr id="69" name="Picture 68">
              <a:extLst>
                <a:ext uri="{FF2B5EF4-FFF2-40B4-BE49-F238E27FC236}">
                  <a16:creationId xmlns:a16="http://schemas.microsoft.com/office/drawing/2014/main" id="{B374248A-E1F9-F7D7-4730-6C5B53C9D94E}"/>
                </a:ext>
              </a:extLst>
            </p:cNvPr>
            <p:cNvPicPr>
              <a:picLocks noChangeAspect="1"/>
            </p:cNvPicPr>
            <p:nvPr/>
          </p:nvPicPr>
          <p:blipFill>
            <a:blip r:embed="rId8"/>
            <a:stretch>
              <a:fillRect/>
            </a:stretch>
          </p:blipFill>
          <p:spPr>
            <a:xfrm rot="3431793">
              <a:off x="1386667" y="2912598"/>
              <a:ext cx="414397" cy="408596"/>
            </a:xfrm>
            <a:prstGeom prst="rect">
              <a:avLst/>
            </a:prstGeom>
          </p:spPr>
        </p:pic>
        <p:pic>
          <p:nvPicPr>
            <p:cNvPr id="70" name="Picture 69">
              <a:extLst>
                <a:ext uri="{FF2B5EF4-FFF2-40B4-BE49-F238E27FC236}">
                  <a16:creationId xmlns:a16="http://schemas.microsoft.com/office/drawing/2014/main" id="{CAEE3EF5-5C5A-C86D-73B0-4D83BF84705B}"/>
                </a:ext>
              </a:extLst>
            </p:cNvPr>
            <p:cNvPicPr>
              <a:picLocks noChangeAspect="1"/>
            </p:cNvPicPr>
            <p:nvPr/>
          </p:nvPicPr>
          <p:blipFill>
            <a:blip r:embed="rId8"/>
            <a:stretch>
              <a:fillRect/>
            </a:stretch>
          </p:blipFill>
          <p:spPr>
            <a:xfrm rot="2469894">
              <a:off x="853878" y="3465857"/>
              <a:ext cx="395260" cy="389727"/>
            </a:xfrm>
            <a:prstGeom prst="rect">
              <a:avLst/>
            </a:prstGeom>
          </p:spPr>
        </p:pic>
        <p:pic>
          <p:nvPicPr>
            <p:cNvPr id="71" name="Picture 70">
              <a:extLst>
                <a:ext uri="{FF2B5EF4-FFF2-40B4-BE49-F238E27FC236}">
                  <a16:creationId xmlns:a16="http://schemas.microsoft.com/office/drawing/2014/main" id="{6CC04AC4-D89B-0B0E-B9B3-9E819B3F1148}"/>
                </a:ext>
              </a:extLst>
            </p:cNvPr>
            <p:cNvPicPr>
              <a:picLocks noChangeAspect="1"/>
            </p:cNvPicPr>
            <p:nvPr/>
          </p:nvPicPr>
          <p:blipFill>
            <a:blip r:embed="rId8"/>
            <a:stretch>
              <a:fillRect/>
            </a:stretch>
          </p:blipFill>
          <p:spPr>
            <a:xfrm rot="3844932">
              <a:off x="1054640" y="3568860"/>
              <a:ext cx="536801" cy="529286"/>
            </a:xfrm>
            <a:prstGeom prst="rect">
              <a:avLst/>
            </a:prstGeom>
          </p:spPr>
        </p:pic>
      </p:grpSp>
      <p:grpSp>
        <p:nvGrpSpPr>
          <p:cNvPr id="72" name="Group 71">
            <a:extLst>
              <a:ext uri="{FF2B5EF4-FFF2-40B4-BE49-F238E27FC236}">
                <a16:creationId xmlns:a16="http://schemas.microsoft.com/office/drawing/2014/main" id="{90AF7FBB-8CF9-B6E0-7490-B10E7C4641CB}"/>
              </a:ext>
            </a:extLst>
          </p:cNvPr>
          <p:cNvGrpSpPr/>
          <p:nvPr/>
        </p:nvGrpSpPr>
        <p:grpSpPr>
          <a:xfrm>
            <a:off x="6249785" y="2646880"/>
            <a:ext cx="956935" cy="1192207"/>
            <a:chOff x="841230" y="2909697"/>
            <a:chExt cx="956934" cy="1192206"/>
          </a:xfrm>
          <a:noFill/>
        </p:grpSpPr>
        <p:pic>
          <p:nvPicPr>
            <p:cNvPr id="73" name="Picture 72">
              <a:extLst>
                <a:ext uri="{FF2B5EF4-FFF2-40B4-BE49-F238E27FC236}">
                  <a16:creationId xmlns:a16="http://schemas.microsoft.com/office/drawing/2014/main" id="{81E9C4DC-8BF3-0F70-85C2-C877861CC567}"/>
                </a:ext>
              </a:extLst>
            </p:cNvPr>
            <p:cNvPicPr>
              <a:picLocks noChangeAspect="1"/>
            </p:cNvPicPr>
            <p:nvPr/>
          </p:nvPicPr>
          <p:blipFill>
            <a:blip r:embed="rId8"/>
            <a:stretch>
              <a:fillRect/>
            </a:stretch>
          </p:blipFill>
          <p:spPr>
            <a:xfrm rot="2469894">
              <a:off x="841230" y="2937432"/>
              <a:ext cx="536801" cy="529286"/>
            </a:xfrm>
            <a:prstGeom prst="rect">
              <a:avLst/>
            </a:prstGeom>
            <a:grpFill/>
          </p:spPr>
        </p:pic>
        <p:pic>
          <p:nvPicPr>
            <p:cNvPr id="74" name="Picture 73">
              <a:extLst>
                <a:ext uri="{FF2B5EF4-FFF2-40B4-BE49-F238E27FC236}">
                  <a16:creationId xmlns:a16="http://schemas.microsoft.com/office/drawing/2014/main" id="{72B46704-14E1-74C3-0DC3-85637110432B}"/>
                </a:ext>
              </a:extLst>
            </p:cNvPr>
            <p:cNvPicPr>
              <a:picLocks noChangeAspect="1"/>
            </p:cNvPicPr>
            <p:nvPr/>
          </p:nvPicPr>
          <p:blipFill>
            <a:blip r:embed="rId8"/>
            <a:stretch>
              <a:fillRect/>
            </a:stretch>
          </p:blipFill>
          <p:spPr>
            <a:xfrm rot="1498994">
              <a:off x="1121267" y="3239299"/>
              <a:ext cx="479675" cy="472960"/>
            </a:xfrm>
            <a:prstGeom prst="rect">
              <a:avLst/>
            </a:prstGeom>
            <a:grpFill/>
          </p:spPr>
        </p:pic>
        <p:pic>
          <p:nvPicPr>
            <p:cNvPr id="75" name="Picture 74">
              <a:extLst>
                <a:ext uri="{FF2B5EF4-FFF2-40B4-BE49-F238E27FC236}">
                  <a16:creationId xmlns:a16="http://schemas.microsoft.com/office/drawing/2014/main" id="{447C42E8-42DC-7BB5-82A5-F19A7F41C1C3}"/>
                </a:ext>
              </a:extLst>
            </p:cNvPr>
            <p:cNvPicPr>
              <a:picLocks noChangeAspect="1"/>
            </p:cNvPicPr>
            <p:nvPr/>
          </p:nvPicPr>
          <p:blipFill>
            <a:blip r:embed="rId8"/>
            <a:stretch>
              <a:fillRect/>
            </a:stretch>
          </p:blipFill>
          <p:spPr>
            <a:xfrm rot="3431793">
              <a:off x="1386667" y="2912598"/>
              <a:ext cx="414397" cy="408596"/>
            </a:xfrm>
            <a:prstGeom prst="rect">
              <a:avLst/>
            </a:prstGeom>
            <a:grpFill/>
          </p:spPr>
        </p:pic>
        <p:pic>
          <p:nvPicPr>
            <p:cNvPr id="76" name="Picture 75">
              <a:extLst>
                <a:ext uri="{FF2B5EF4-FFF2-40B4-BE49-F238E27FC236}">
                  <a16:creationId xmlns:a16="http://schemas.microsoft.com/office/drawing/2014/main" id="{1D3BA8CB-C5BC-1788-4ED8-AE8406E8DB52}"/>
                </a:ext>
              </a:extLst>
            </p:cNvPr>
            <p:cNvPicPr>
              <a:picLocks noChangeAspect="1"/>
            </p:cNvPicPr>
            <p:nvPr/>
          </p:nvPicPr>
          <p:blipFill>
            <a:blip r:embed="rId8"/>
            <a:stretch>
              <a:fillRect/>
            </a:stretch>
          </p:blipFill>
          <p:spPr>
            <a:xfrm rot="2469894">
              <a:off x="853878" y="3465857"/>
              <a:ext cx="395260" cy="389727"/>
            </a:xfrm>
            <a:prstGeom prst="rect">
              <a:avLst/>
            </a:prstGeom>
            <a:grpFill/>
          </p:spPr>
        </p:pic>
        <p:pic>
          <p:nvPicPr>
            <p:cNvPr id="77" name="Picture 76">
              <a:extLst>
                <a:ext uri="{FF2B5EF4-FFF2-40B4-BE49-F238E27FC236}">
                  <a16:creationId xmlns:a16="http://schemas.microsoft.com/office/drawing/2014/main" id="{A60CB5BF-9125-E857-44EA-0474469813ED}"/>
                </a:ext>
              </a:extLst>
            </p:cNvPr>
            <p:cNvPicPr>
              <a:picLocks noChangeAspect="1"/>
            </p:cNvPicPr>
            <p:nvPr/>
          </p:nvPicPr>
          <p:blipFill>
            <a:blip r:embed="rId8"/>
            <a:stretch>
              <a:fillRect/>
            </a:stretch>
          </p:blipFill>
          <p:spPr>
            <a:xfrm rot="3844932">
              <a:off x="1054640" y="3568860"/>
              <a:ext cx="536801" cy="529286"/>
            </a:xfrm>
            <a:prstGeom prst="rect">
              <a:avLst/>
            </a:prstGeom>
            <a:grpFill/>
          </p:spPr>
        </p:pic>
      </p:grpSp>
      <p:sp>
        <p:nvSpPr>
          <p:cNvPr id="78" name="TextBox 77">
            <a:extLst>
              <a:ext uri="{FF2B5EF4-FFF2-40B4-BE49-F238E27FC236}">
                <a16:creationId xmlns:a16="http://schemas.microsoft.com/office/drawing/2014/main" id="{06498E0C-D663-F787-BFD9-499111CC378B}"/>
              </a:ext>
            </a:extLst>
          </p:cNvPr>
          <p:cNvSpPr txBox="1"/>
          <p:nvPr/>
        </p:nvSpPr>
        <p:spPr>
          <a:xfrm>
            <a:off x="6099119" y="3173002"/>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pic>
        <p:nvPicPr>
          <p:cNvPr id="79" name="Picture 78">
            <a:extLst>
              <a:ext uri="{FF2B5EF4-FFF2-40B4-BE49-F238E27FC236}">
                <a16:creationId xmlns:a16="http://schemas.microsoft.com/office/drawing/2014/main" id="{DF972E6B-32A3-08CB-9240-57EE3377194E}"/>
              </a:ext>
            </a:extLst>
          </p:cNvPr>
          <p:cNvPicPr>
            <a:picLocks noChangeAspect="1"/>
          </p:cNvPicPr>
          <p:nvPr/>
        </p:nvPicPr>
        <p:blipFill>
          <a:blip r:embed="rId9"/>
          <a:stretch>
            <a:fillRect/>
          </a:stretch>
        </p:blipFill>
        <p:spPr>
          <a:xfrm rot="1925455">
            <a:off x="8268349" y="1281502"/>
            <a:ext cx="2398573" cy="1168167"/>
          </a:xfrm>
          <a:prstGeom prst="rect">
            <a:avLst/>
          </a:prstGeom>
        </p:spPr>
      </p:pic>
      <p:sp>
        <p:nvSpPr>
          <p:cNvPr id="80" name="TextBox 79">
            <a:extLst>
              <a:ext uri="{FF2B5EF4-FFF2-40B4-BE49-F238E27FC236}">
                <a16:creationId xmlns:a16="http://schemas.microsoft.com/office/drawing/2014/main" id="{17F4CF20-E7C8-4082-47D7-AF30305D383E}"/>
              </a:ext>
            </a:extLst>
          </p:cNvPr>
          <p:cNvSpPr txBox="1"/>
          <p:nvPr/>
        </p:nvSpPr>
        <p:spPr>
          <a:xfrm>
            <a:off x="9243211" y="1599116"/>
            <a:ext cx="999740" cy="307777"/>
          </a:xfrm>
          <a:prstGeom prst="rect">
            <a:avLst/>
          </a:prstGeom>
          <a:solidFill>
            <a:schemeClr val="bg1"/>
          </a:solidFill>
        </p:spPr>
        <p:txBody>
          <a:bodyPr wrap="square" rtlCol="0">
            <a:spAutoFit/>
          </a:bodyPr>
          <a:lstStyle/>
          <a:p>
            <a:r>
              <a:rPr lang="en-US" sz="1400" dirty="0">
                <a:latin typeface="Libre Franklin ExtraBold" pitchFamily="2" charset="0"/>
              </a:rPr>
              <a:t>Ice Seals</a:t>
            </a:r>
          </a:p>
        </p:txBody>
      </p:sp>
      <p:pic>
        <p:nvPicPr>
          <p:cNvPr id="4" name="Picture 3">
            <a:extLst>
              <a:ext uri="{FF2B5EF4-FFF2-40B4-BE49-F238E27FC236}">
                <a16:creationId xmlns:a16="http://schemas.microsoft.com/office/drawing/2014/main" id="{2275DEEE-C938-60AF-1794-6D9239E95F89}"/>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370141" y="2786733"/>
            <a:ext cx="1168889" cy="711531"/>
          </a:xfrm>
          <a:prstGeom prst="rect">
            <a:avLst/>
          </a:prstGeom>
          <a:noFill/>
        </p:spPr>
      </p:pic>
      <p:pic>
        <p:nvPicPr>
          <p:cNvPr id="6" name="Picture 5">
            <a:extLst>
              <a:ext uri="{FF2B5EF4-FFF2-40B4-BE49-F238E27FC236}">
                <a16:creationId xmlns:a16="http://schemas.microsoft.com/office/drawing/2014/main" id="{88610737-2C25-3676-BA28-E993C709BE11}"/>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6900960">
            <a:off x="1226558" y="3315328"/>
            <a:ext cx="1168889" cy="711531"/>
          </a:xfrm>
          <a:prstGeom prst="rect">
            <a:avLst/>
          </a:prstGeom>
          <a:noFill/>
        </p:spPr>
      </p:pic>
      <p:pic>
        <p:nvPicPr>
          <p:cNvPr id="7" name="Picture 6">
            <a:extLst>
              <a:ext uri="{FF2B5EF4-FFF2-40B4-BE49-F238E27FC236}">
                <a16:creationId xmlns:a16="http://schemas.microsoft.com/office/drawing/2014/main" id="{8C662D6F-3925-D6DD-E0DA-3CE0C18DDDAD}"/>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8083460">
            <a:off x="236440" y="3762196"/>
            <a:ext cx="1168889" cy="711531"/>
          </a:xfrm>
          <a:prstGeom prst="rect">
            <a:avLst/>
          </a:prstGeom>
          <a:noFill/>
        </p:spPr>
      </p:pic>
      <p:sp>
        <p:nvSpPr>
          <p:cNvPr id="8" name="TextBox 7">
            <a:extLst>
              <a:ext uri="{FF2B5EF4-FFF2-40B4-BE49-F238E27FC236}">
                <a16:creationId xmlns:a16="http://schemas.microsoft.com/office/drawing/2014/main" id="{65E447BB-5F6E-9766-91D3-F93BC4985256}"/>
              </a:ext>
            </a:extLst>
          </p:cNvPr>
          <p:cNvSpPr txBox="1"/>
          <p:nvPr/>
        </p:nvSpPr>
        <p:spPr>
          <a:xfrm>
            <a:off x="59267" y="3480181"/>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10" name="Picture 9">
            <a:extLst>
              <a:ext uri="{FF2B5EF4-FFF2-40B4-BE49-F238E27FC236}">
                <a16:creationId xmlns:a16="http://schemas.microsoft.com/office/drawing/2014/main" id="{1FFE1442-C72B-6F42-7FC8-98116A502D27}"/>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4741098" y="1938246"/>
            <a:ext cx="667665" cy="406423"/>
          </a:xfrm>
          <a:prstGeom prst="rect">
            <a:avLst/>
          </a:prstGeom>
          <a:noFill/>
        </p:spPr>
      </p:pic>
      <p:pic>
        <p:nvPicPr>
          <p:cNvPr id="11" name="Picture 10">
            <a:extLst>
              <a:ext uri="{FF2B5EF4-FFF2-40B4-BE49-F238E27FC236}">
                <a16:creationId xmlns:a16="http://schemas.microsoft.com/office/drawing/2014/main" id="{564E0E3B-1717-4A58-CC89-E816BFFE94B8}"/>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3599410" y="1900153"/>
            <a:ext cx="667665" cy="406423"/>
          </a:xfrm>
          <a:prstGeom prst="rect">
            <a:avLst/>
          </a:prstGeom>
          <a:noFill/>
        </p:spPr>
      </p:pic>
      <p:pic>
        <p:nvPicPr>
          <p:cNvPr id="12" name="Picture 11">
            <a:extLst>
              <a:ext uri="{FF2B5EF4-FFF2-40B4-BE49-F238E27FC236}">
                <a16:creationId xmlns:a16="http://schemas.microsoft.com/office/drawing/2014/main" id="{E749827C-2749-C1D0-2CA4-FC3996BFA79F}"/>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1316035" y="1817113"/>
            <a:ext cx="667665" cy="406423"/>
          </a:xfrm>
          <a:prstGeom prst="rect">
            <a:avLst/>
          </a:prstGeom>
          <a:noFill/>
        </p:spPr>
      </p:pic>
      <p:pic>
        <p:nvPicPr>
          <p:cNvPr id="14" name="Picture 13">
            <a:extLst>
              <a:ext uri="{FF2B5EF4-FFF2-40B4-BE49-F238E27FC236}">
                <a16:creationId xmlns:a16="http://schemas.microsoft.com/office/drawing/2014/main" id="{3AFD1C36-343C-21EA-094E-7F3CD769EB38}"/>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a:off x="169469" y="1785871"/>
            <a:ext cx="672543" cy="409392"/>
          </a:xfrm>
          <a:prstGeom prst="rect">
            <a:avLst/>
          </a:prstGeom>
          <a:noFill/>
        </p:spPr>
      </p:pic>
      <p:sp>
        <p:nvSpPr>
          <p:cNvPr id="16" name="TextBox 15">
            <a:extLst>
              <a:ext uri="{FF2B5EF4-FFF2-40B4-BE49-F238E27FC236}">
                <a16:creationId xmlns:a16="http://schemas.microsoft.com/office/drawing/2014/main" id="{C4D31903-B6AA-9E96-3D74-BD3DFE85E362}"/>
              </a:ext>
            </a:extLst>
          </p:cNvPr>
          <p:cNvSpPr txBox="1"/>
          <p:nvPr/>
        </p:nvSpPr>
        <p:spPr>
          <a:xfrm>
            <a:off x="2148259" y="1889897"/>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22" name="Picture 21">
            <a:extLst>
              <a:ext uri="{FF2B5EF4-FFF2-40B4-BE49-F238E27FC236}">
                <a16:creationId xmlns:a16="http://schemas.microsoft.com/office/drawing/2014/main" id="{1878FF28-6FFC-6A6D-926C-F45D87F01523}"/>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5703534" y="1748810"/>
            <a:ext cx="762420" cy="464103"/>
          </a:xfrm>
          <a:prstGeom prst="rect">
            <a:avLst/>
          </a:prstGeom>
          <a:noFill/>
        </p:spPr>
      </p:pic>
      <p:pic>
        <p:nvPicPr>
          <p:cNvPr id="23" name="Picture 22">
            <a:extLst>
              <a:ext uri="{FF2B5EF4-FFF2-40B4-BE49-F238E27FC236}">
                <a16:creationId xmlns:a16="http://schemas.microsoft.com/office/drawing/2014/main" id="{1126CB94-09D4-E6FD-2609-05EE34B395FB}"/>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7428391" y="1564734"/>
            <a:ext cx="762420" cy="464103"/>
          </a:xfrm>
          <a:prstGeom prst="rect">
            <a:avLst/>
          </a:prstGeom>
          <a:noFill/>
        </p:spPr>
      </p:pic>
      <p:pic>
        <p:nvPicPr>
          <p:cNvPr id="24" name="Picture 23">
            <a:extLst>
              <a:ext uri="{FF2B5EF4-FFF2-40B4-BE49-F238E27FC236}">
                <a16:creationId xmlns:a16="http://schemas.microsoft.com/office/drawing/2014/main" id="{131A098C-7085-2B43-A4C4-52FB3C07DF36}"/>
              </a:ext>
            </a:extLst>
          </p:cNvPr>
          <p:cNvPicPr>
            <a:picLocks noChangeAspect="1"/>
          </p:cNvPicPr>
          <p:nvPr/>
        </p:nvPicPr>
        <p:blipFill>
          <a:blip r:embed="rId10">
            <a:duotone>
              <a:prstClr val="black"/>
              <a:schemeClr val="accent6">
                <a:tint val="45000"/>
                <a:satMod val="400000"/>
              </a:schemeClr>
            </a:duotone>
            <a:extLst>
              <a:ext uri="{BEBA8EAE-BF5A-486C-A8C5-ECC9F3942E4B}">
                <a14:imgProps xmlns:a14="http://schemas.microsoft.com/office/drawing/2010/main">
                  <a14:imgLayer r:embed="rId11">
                    <a14:imgEffect>
                      <a14:saturation sat="66000"/>
                    </a14:imgEffect>
                  </a14:imgLayer>
                </a14:imgProps>
              </a:ext>
            </a:extLst>
          </a:blip>
          <a:stretch>
            <a:fillRect/>
          </a:stretch>
        </p:blipFill>
        <p:spPr>
          <a:xfrm rot="10800000">
            <a:off x="6613225" y="1748999"/>
            <a:ext cx="762420" cy="464103"/>
          </a:xfrm>
          <a:prstGeom prst="rect">
            <a:avLst/>
          </a:prstGeom>
          <a:noFill/>
        </p:spPr>
      </p:pic>
      <p:pic>
        <p:nvPicPr>
          <p:cNvPr id="27" name="Picture 26">
            <a:extLst>
              <a:ext uri="{FF2B5EF4-FFF2-40B4-BE49-F238E27FC236}">
                <a16:creationId xmlns:a16="http://schemas.microsoft.com/office/drawing/2014/main" id="{398AC56A-3E32-1B78-9B9F-B66E9D35709F}"/>
              </a:ext>
            </a:extLst>
          </p:cNvPr>
          <p:cNvPicPr>
            <a:picLocks noChangeAspect="1"/>
          </p:cNvPicPr>
          <p:nvPr/>
        </p:nvPicPr>
        <p:blipFill>
          <a:blip r:embed="rId12"/>
          <a:stretch>
            <a:fillRect/>
          </a:stretch>
        </p:blipFill>
        <p:spPr>
          <a:xfrm>
            <a:off x="3528473" y="3671093"/>
            <a:ext cx="761094" cy="653019"/>
          </a:xfrm>
          <a:prstGeom prst="rect">
            <a:avLst/>
          </a:prstGeom>
        </p:spPr>
      </p:pic>
      <p:pic>
        <p:nvPicPr>
          <p:cNvPr id="28" name="Picture 27">
            <a:extLst>
              <a:ext uri="{FF2B5EF4-FFF2-40B4-BE49-F238E27FC236}">
                <a16:creationId xmlns:a16="http://schemas.microsoft.com/office/drawing/2014/main" id="{089EBFA9-DA2D-904B-F0A7-CD60F9A58F23}"/>
              </a:ext>
            </a:extLst>
          </p:cNvPr>
          <p:cNvPicPr>
            <a:picLocks noChangeAspect="1"/>
          </p:cNvPicPr>
          <p:nvPr/>
        </p:nvPicPr>
        <p:blipFill>
          <a:blip r:embed="rId12"/>
          <a:stretch>
            <a:fillRect/>
          </a:stretch>
        </p:blipFill>
        <p:spPr>
          <a:xfrm>
            <a:off x="2813056" y="3861043"/>
            <a:ext cx="761094" cy="653019"/>
          </a:xfrm>
          <a:prstGeom prst="rect">
            <a:avLst/>
          </a:prstGeom>
        </p:spPr>
      </p:pic>
      <p:pic>
        <p:nvPicPr>
          <p:cNvPr id="29" name="Picture 28">
            <a:extLst>
              <a:ext uri="{FF2B5EF4-FFF2-40B4-BE49-F238E27FC236}">
                <a16:creationId xmlns:a16="http://schemas.microsoft.com/office/drawing/2014/main" id="{71310978-433A-063C-7125-B996F16A7704}"/>
              </a:ext>
            </a:extLst>
          </p:cNvPr>
          <p:cNvPicPr>
            <a:picLocks noChangeAspect="1"/>
          </p:cNvPicPr>
          <p:nvPr/>
        </p:nvPicPr>
        <p:blipFill>
          <a:blip r:embed="rId12"/>
          <a:stretch>
            <a:fillRect/>
          </a:stretch>
        </p:blipFill>
        <p:spPr>
          <a:xfrm>
            <a:off x="3245883" y="4364629"/>
            <a:ext cx="761094" cy="653019"/>
          </a:xfrm>
          <a:prstGeom prst="rect">
            <a:avLst/>
          </a:prstGeom>
        </p:spPr>
      </p:pic>
      <p:sp>
        <p:nvSpPr>
          <p:cNvPr id="31" name="TextBox 30">
            <a:extLst>
              <a:ext uri="{FF2B5EF4-FFF2-40B4-BE49-F238E27FC236}">
                <a16:creationId xmlns:a16="http://schemas.microsoft.com/office/drawing/2014/main" id="{A57988CA-9B8A-2B9D-3E9B-615F42056EB1}"/>
              </a:ext>
            </a:extLst>
          </p:cNvPr>
          <p:cNvSpPr txBox="1"/>
          <p:nvPr/>
        </p:nvSpPr>
        <p:spPr>
          <a:xfrm>
            <a:off x="3171439" y="4211594"/>
            <a:ext cx="996650"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pic>
        <p:nvPicPr>
          <p:cNvPr id="32" name="Picture 31">
            <a:extLst>
              <a:ext uri="{FF2B5EF4-FFF2-40B4-BE49-F238E27FC236}">
                <a16:creationId xmlns:a16="http://schemas.microsoft.com/office/drawing/2014/main" id="{A799ADC2-4776-BA32-8ACB-43AF3D8842E5}"/>
              </a:ext>
            </a:extLst>
          </p:cNvPr>
          <p:cNvPicPr>
            <a:picLocks noChangeAspect="1"/>
          </p:cNvPicPr>
          <p:nvPr/>
        </p:nvPicPr>
        <p:blipFill>
          <a:blip r:embed="rId13"/>
          <a:stretch>
            <a:fillRect/>
          </a:stretch>
        </p:blipFill>
        <p:spPr>
          <a:xfrm rot="18563066">
            <a:off x="5503715" y="5820267"/>
            <a:ext cx="878106" cy="1137443"/>
          </a:xfrm>
          <a:prstGeom prst="rect">
            <a:avLst/>
          </a:prstGeom>
        </p:spPr>
      </p:pic>
      <p:pic>
        <p:nvPicPr>
          <p:cNvPr id="33" name="Picture 32">
            <a:extLst>
              <a:ext uri="{FF2B5EF4-FFF2-40B4-BE49-F238E27FC236}">
                <a16:creationId xmlns:a16="http://schemas.microsoft.com/office/drawing/2014/main" id="{6EA12E6F-47BD-6703-324F-631A377F7910}"/>
              </a:ext>
            </a:extLst>
          </p:cNvPr>
          <p:cNvPicPr>
            <a:picLocks noChangeAspect="1"/>
          </p:cNvPicPr>
          <p:nvPr/>
        </p:nvPicPr>
        <p:blipFill>
          <a:blip r:embed="rId13"/>
          <a:stretch>
            <a:fillRect/>
          </a:stretch>
        </p:blipFill>
        <p:spPr>
          <a:xfrm rot="21269312">
            <a:off x="6254067" y="5954545"/>
            <a:ext cx="488948" cy="633352"/>
          </a:xfrm>
          <a:prstGeom prst="rect">
            <a:avLst/>
          </a:prstGeom>
        </p:spPr>
      </p:pic>
      <p:pic>
        <p:nvPicPr>
          <p:cNvPr id="34" name="Picture 33">
            <a:extLst>
              <a:ext uri="{FF2B5EF4-FFF2-40B4-BE49-F238E27FC236}">
                <a16:creationId xmlns:a16="http://schemas.microsoft.com/office/drawing/2014/main" id="{1FF86D4E-7533-2459-8E8D-8BD7859DA651}"/>
              </a:ext>
            </a:extLst>
          </p:cNvPr>
          <p:cNvPicPr>
            <a:picLocks noChangeAspect="1"/>
          </p:cNvPicPr>
          <p:nvPr/>
        </p:nvPicPr>
        <p:blipFill>
          <a:blip r:embed="rId13"/>
          <a:stretch>
            <a:fillRect/>
          </a:stretch>
        </p:blipFill>
        <p:spPr>
          <a:xfrm rot="21269312">
            <a:off x="5527602" y="6007216"/>
            <a:ext cx="543041" cy="703421"/>
          </a:xfrm>
          <a:prstGeom prst="rect">
            <a:avLst/>
          </a:prstGeom>
        </p:spPr>
      </p:pic>
      <p:sp>
        <p:nvSpPr>
          <p:cNvPr id="35" name="TextBox 34">
            <a:extLst>
              <a:ext uri="{FF2B5EF4-FFF2-40B4-BE49-F238E27FC236}">
                <a16:creationId xmlns:a16="http://schemas.microsoft.com/office/drawing/2014/main" id="{F241B577-C45A-63AD-F5FF-C6BFC8AB0276}"/>
              </a:ext>
            </a:extLst>
          </p:cNvPr>
          <p:cNvSpPr txBox="1"/>
          <p:nvPr/>
        </p:nvSpPr>
        <p:spPr>
          <a:xfrm>
            <a:off x="6011448" y="6357925"/>
            <a:ext cx="1521703" cy="307777"/>
          </a:xfrm>
          <a:prstGeom prst="rect">
            <a:avLst/>
          </a:prstGeom>
          <a:solidFill>
            <a:schemeClr val="bg1"/>
          </a:solidFill>
        </p:spPr>
        <p:txBody>
          <a:bodyPr wrap="square" rtlCol="0">
            <a:spAutoFit/>
          </a:bodyPr>
          <a:lstStyle/>
          <a:p>
            <a:r>
              <a:rPr lang="en-US" sz="1400" dirty="0">
                <a:latin typeface="Libre Franklin ExtraBold" pitchFamily="2" charset="0"/>
              </a:rPr>
              <a:t>Marine Worms</a:t>
            </a:r>
          </a:p>
        </p:txBody>
      </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pic>
        <p:nvPicPr>
          <p:cNvPr id="25" name="Picture 24">
            <a:extLst>
              <a:ext uri="{FF2B5EF4-FFF2-40B4-BE49-F238E27FC236}">
                <a16:creationId xmlns:a16="http://schemas.microsoft.com/office/drawing/2014/main" id="{A91A5813-C76D-FDB0-E542-A665E3C5B94A}"/>
              </a:ext>
            </a:extLst>
          </p:cNvPr>
          <p:cNvPicPr>
            <a:picLocks noChangeAspect="1"/>
          </p:cNvPicPr>
          <p:nvPr/>
        </p:nvPicPr>
        <p:blipFill>
          <a:blip r:embed="rId14"/>
          <a:stretch>
            <a:fillRect/>
          </a:stretch>
        </p:blipFill>
        <p:spPr>
          <a:xfrm rot="21046521">
            <a:off x="135555" y="11881"/>
            <a:ext cx="1302586" cy="1323723"/>
          </a:xfrm>
          <a:prstGeom prst="rect">
            <a:avLst/>
          </a:prstGeom>
        </p:spPr>
      </p:pic>
      <p:sp>
        <p:nvSpPr>
          <p:cNvPr id="26" name="Title 1">
            <a:extLst>
              <a:ext uri="{FF2B5EF4-FFF2-40B4-BE49-F238E27FC236}">
                <a16:creationId xmlns:a16="http://schemas.microsoft.com/office/drawing/2014/main" id="{0FCA9877-1971-DF69-FDC9-28138E95BBA7}"/>
              </a:ext>
            </a:extLst>
          </p:cNvPr>
          <p:cNvSpPr txBox="1">
            <a:spLocks/>
          </p:cNvSpPr>
          <p:nvPr/>
        </p:nvSpPr>
        <p:spPr>
          <a:xfrm>
            <a:off x="1454202" y="250695"/>
            <a:ext cx="4377229" cy="667416"/>
          </a:xfrm>
          <a:prstGeom prst="rect">
            <a:avLst/>
          </a:prstGeom>
        </p:spPr>
        <p:txBody>
          <a:bodyPr>
            <a:normAutofit fontScale="975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Food Web</a:t>
            </a:r>
          </a:p>
        </p:txBody>
      </p:sp>
    </p:spTree>
    <p:extLst>
      <p:ext uri="{BB962C8B-B14F-4D97-AF65-F5344CB8AC3E}">
        <p14:creationId xmlns:p14="http://schemas.microsoft.com/office/powerpoint/2010/main" val="3273402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18420" y="1285906"/>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17" name="Picture 16">
            <a:extLst>
              <a:ext uri="{FF2B5EF4-FFF2-40B4-BE49-F238E27FC236}">
                <a16:creationId xmlns:a16="http://schemas.microsoft.com/office/drawing/2014/main" id="{61A93426-4540-1A1B-ABCC-1D87FA9F0574}"/>
              </a:ext>
            </a:extLst>
          </p:cNvPr>
          <p:cNvPicPr>
            <a:picLocks noChangeAspect="1"/>
          </p:cNvPicPr>
          <p:nvPr/>
        </p:nvPicPr>
        <p:blipFill>
          <a:blip r:embed="rId3"/>
          <a:stretch>
            <a:fillRect/>
          </a:stretch>
        </p:blipFill>
        <p:spPr>
          <a:xfrm>
            <a:off x="5785322" y="176320"/>
            <a:ext cx="2211039" cy="1403415"/>
          </a:xfrm>
          <a:prstGeom prst="rect">
            <a:avLst/>
          </a:prstGeom>
        </p:spPr>
      </p:pic>
      <p:pic>
        <p:nvPicPr>
          <p:cNvPr id="46" name="Picture 45" descr="A red crab with claws&#10;&#10;Description automatically generated">
            <a:extLst>
              <a:ext uri="{FF2B5EF4-FFF2-40B4-BE49-F238E27FC236}">
                <a16:creationId xmlns:a16="http://schemas.microsoft.com/office/drawing/2014/main" id="{4C765804-4923-997B-B905-0E78210CD6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610" y="5305744"/>
            <a:ext cx="1844853" cy="1229595"/>
          </a:xfrm>
          <a:prstGeom prst="rect">
            <a:avLst/>
          </a:prstGeom>
        </p:spPr>
      </p:pic>
      <p:pic>
        <p:nvPicPr>
          <p:cNvPr id="47" name="Picture 46" descr="A red crab with claws&#10;&#10;Description automatically generated">
            <a:extLst>
              <a:ext uri="{FF2B5EF4-FFF2-40B4-BE49-F238E27FC236}">
                <a16:creationId xmlns:a16="http://schemas.microsoft.com/office/drawing/2014/main" id="{0D7B9F30-B9A6-52B3-C1D6-C93BCB918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566" y="5524377"/>
            <a:ext cx="1844853" cy="1229595"/>
          </a:xfrm>
          <a:prstGeom prst="rect">
            <a:avLst/>
          </a:prstGeom>
        </p:spPr>
      </p:pic>
      <p:sp>
        <p:nvSpPr>
          <p:cNvPr id="48" name="TextBox 47">
            <a:extLst>
              <a:ext uri="{FF2B5EF4-FFF2-40B4-BE49-F238E27FC236}">
                <a16:creationId xmlns:a16="http://schemas.microsoft.com/office/drawing/2014/main" id="{18B93287-D169-5DA8-2498-8BBFED6515B3}"/>
              </a:ext>
            </a:extLst>
          </p:cNvPr>
          <p:cNvSpPr txBox="1"/>
          <p:nvPr/>
        </p:nvSpPr>
        <p:spPr>
          <a:xfrm>
            <a:off x="9105459" y="6336878"/>
            <a:ext cx="1345920" cy="307777"/>
          </a:xfrm>
          <a:prstGeom prst="rect">
            <a:avLst/>
          </a:prstGeom>
          <a:solidFill>
            <a:schemeClr val="bg1"/>
          </a:solidFill>
        </p:spPr>
        <p:txBody>
          <a:bodyPr wrap="square" rtlCol="0">
            <a:spAutoFit/>
          </a:bodyPr>
          <a:lstStyle/>
          <a:p>
            <a:r>
              <a:rPr lang="en-US" sz="1400" dirty="0">
                <a:latin typeface="Libre Franklin ExtraBold" pitchFamily="2" charset="0"/>
              </a:rPr>
              <a:t>Snow Crabs</a:t>
            </a:r>
          </a:p>
        </p:txBody>
      </p:sp>
      <p:sp>
        <p:nvSpPr>
          <p:cNvPr id="57" name="TextBox 56">
            <a:extLst>
              <a:ext uri="{FF2B5EF4-FFF2-40B4-BE49-F238E27FC236}">
                <a16:creationId xmlns:a16="http://schemas.microsoft.com/office/drawing/2014/main" id="{86BB6AF2-F3C5-D881-279B-EB5887C9F3C6}"/>
              </a:ext>
            </a:extLst>
          </p:cNvPr>
          <p:cNvSpPr txBox="1"/>
          <p:nvPr/>
        </p:nvSpPr>
        <p:spPr>
          <a:xfrm>
            <a:off x="5983924" y="362022"/>
            <a:ext cx="1161287" cy="307777"/>
          </a:xfrm>
          <a:prstGeom prst="rect">
            <a:avLst/>
          </a:prstGeom>
          <a:solidFill>
            <a:schemeClr val="bg1"/>
          </a:solidFill>
        </p:spPr>
        <p:txBody>
          <a:bodyPr wrap="square" rtlCol="0">
            <a:spAutoFit/>
          </a:bodyPr>
          <a:lstStyle/>
          <a:p>
            <a:r>
              <a:rPr lang="en-US" sz="1400" dirty="0">
                <a:latin typeface="Libre Franklin ExtraBold" pitchFamily="2" charset="0"/>
              </a:rPr>
              <a:t>Polar Bear</a:t>
            </a:r>
          </a:p>
        </p:txBody>
      </p:sp>
      <p:pic>
        <p:nvPicPr>
          <p:cNvPr id="58" name="Picture 57">
            <a:extLst>
              <a:ext uri="{FF2B5EF4-FFF2-40B4-BE49-F238E27FC236}">
                <a16:creationId xmlns:a16="http://schemas.microsoft.com/office/drawing/2014/main" id="{DED92698-3114-C530-4D26-ADF491361987}"/>
              </a:ext>
            </a:extLst>
          </p:cNvPr>
          <p:cNvPicPr>
            <a:picLocks noChangeAspect="1"/>
          </p:cNvPicPr>
          <p:nvPr/>
        </p:nvPicPr>
        <p:blipFill>
          <a:blip r:embed="rId5"/>
          <a:stretch>
            <a:fillRect/>
          </a:stretch>
        </p:blipFill>
        <p:spPr>
          <a:xfrm>
            <a:off x="4036061" y="4769410"/>
            <a:ext cx="1844852" cy="530257"/>
          </a:xfrm>
          <a:prstGeom prst="rect">
            <a:avLst/>
          </a:prstGeom>
        </p:spPr>
      </p:pic>
      <p:sp>
        <p:nvSpPr>
          <p:cNvPr id="59" name="TextBox 58">
            <a:extLst>
              <a:ext uri="{FF2B5EF4-FFF2-40B4-BE49-F238E27FC236}">
                <a16:creationId xmlns:a16="http://schemas.microsoft.com/office/drawing/2014/main" id="{333C8566-69DF-3151-A1E2-D492A1EF1A0C}"/>
              </a:ext>
            </a:extLst>
          </p:cNvPr>
          <p:cNvSpPr txBox="1"/>
          <p:nvPr/>
        </p:nvSpPr>
        <p:spPr>
          <a:xfrm>
            <a:off x="4732100" y="5055605"/>
            <a:ext cx="1148813" cy="307777"/>
          </a:xfrm>
          <a:prstGeom prst="rect">
            <a:avLst/>
          </a:prstGeom>
          <a:solidFill>
            <a:schemeClr val="bg1"/>
          </a:solidFill>
        </p:spPr>
        <p:txBody>
          <a:bodyPr wrap="square" rtlCol="0">
            <a:spAutoFit/>
          </a:bodyPr>
          <a:lstStyle/>
          <a:p>
            <a:r>
              <a:rPr lang="en-US" sz="1400" dirty="0">
                <a:latin typeface="Libre Franklin ExtraBold" pitchFamily="2" charset="0"/>
              </a:rPr>
              <a:t>Arctic Cod</a:t>
            </a:r>
          </a:p>
        </p:txBody>
      </p:sp>
      <p:pic>
        <p:nvPicPr>
          <p:cNvPr id="60" name="Picture 59">
            <a:extLst>
              <a:ext uri="{FF2B5EF4-FFF2-40B4-BE49-F238E27FC236}">
                <a16:creationId xmlns:a16="http://schemas.microsoft.com/office/drawing/2014/main" id="{B7307957-B89E-058A-72F8-08C6834A535B}"/>
              </a:ext>
            </a:extLst>
          </p:cNvPr>
          <p:cNvPicPr>
            <a:picLocks noChangeAspect="1"/>
          </p:cNvPicPr>
          <p:nvPr/>
        </p:nvPicPr>
        <p:blipFill>
          <a:blip r:embed="rId6"/>
          <a:stretch>
            <a:fillRect/>
          </a:stretch>
        </p:blipFill>
        <p:spPr>
          <a:xfrm rot="2343761">
            <a:off x="2357621" y="5383688"/>
            <a:ext cx="700099" cy="845529"/>
          </a:xfrm>
          <a:prstGeom prst="rect">
            <a:avLst/>
          </a:prstGeom>
        </p:spPr>
      </p:pic>
      <p:pic>
        <p:nvPicPr>
          <p:cNvPr id="61" name="Picture 60">
            <a:extLst>
              <a:ext uri="{FF2B5EF4-FFF2-40B4-BE49-F238E27FC236}">
                <a16:creationId xmlns:a16="http://schemas.microsoft.com/office/drawing/2014/main" id="{EA2F8E0D-4D23-B5D9-AE1C-96DBC8286EB8}"/>
              </a:ext>
            </a:extLst>
          </p:cNvPr>
          <p:cNvPicPr>
            <a:picLocks noChangeAspect="1"/>
          </p:cNvPicPr>
          <p:nvPr/>
        </p:nvPicPr>
        <p:blipFill>
          <a:blip r:embed="rId6"/>
          <a:stretch>
            <a:fillRect/>
          </a:stretch>
        </p:blipFill>
        <p:spPr>
          <a:xfrm>
            <a:off x="1989757" y="5691376"/>
            <a:ext cx="700099" cy="845529"/>
          </a:xfrm>
          <a:prstGeom prst="rect">
            <a:avLst/>
          </a:prstGeom>
        </p:spPr>
      </p:pic>
      <p:pic>
        <p:nvPicPr>
          <p:cNvPr id="62" name="Picture 61">
            <a:extLst>
              <a:ext uri="{FF2B5EF4-FFF2-40B4-BE49-F238E27FC236}">
                <a16:creationId xmlns:a16="http://schemas.microsoft.com/office/drawing/2014/main" id="{10EEE918-3D30-EC97-C3F7-46B82A6DC57A}"/>
              </a:ext>
            </a:extLst>
          </p:cNvPr>
          <p:cNvPicPr>
            <a:picLocks noChangeAspect="1"/>
          </p:cNvPicPr>
          <p:nvPr/>
        </p:nvPicPr>
        <p:blipFill>
          <a:blip r:embed="rId6"/>
          <a:stretch>
            <a:fillRect/>
          </a:stretch>
        </p:blipFill>
        <p:spPr>
          <a:xfrm rot="20477650">
            <a:off x="2572583" y="5822680"/>
            <a:ext cx="700099" cy="845529"/>
          </a:xfrm>
          <a:prstGeom prst="rect">
            <a:avLst/>
          </a:prstGeom>
        </p:spPr>
      </p:pic>
      <p:pic>
        <p:nvPicPr>
          <p:cNvPr id="63" name="Picture 62">
            <a:extLst>
              <a:ext uri="{FF2B5EF4-FFF2-40B4-BE49-F238E27FC236}">
                <a16:creationId xmlns:a16="http://schemas.microsoft.com/office/drawing/2014/main" id="{00A88AD5-364B-F1DC-F535-8613C11EB06B}"/>
              </a:ext>
            </a:extLst>
          </p:cNvPr>
          <p:cNvPicPr>
            <a:picLocks noChangeAspect="1"/>
          </p:cNvPicPr>
          <p:nvPr/>
        </p:nvPicPr>
        <p:blipFill>
          <a:blip r:embed="rId6"/>
          <a:stretch>
            <a:fillRect/>
          </a:stretch>
        </p:blipFill>
        <p:spPr>
          <a:xfrm rot="2343761">
            <a:off x="3113553" y="5893408"/>
            <a:ext cx="700099" cy="845529"/>
          </a:xfrm>
          <a:prstGeom prst="rect">
            <a:avLst/>
          </a:prstGeom>
        </p:spPr>
      </p:pic>
      <p:pic>
        <p:nvPicPr>
          <p:cNvPr id="64" name="Picture 63">
            <a:extLst>
              <a:ext uri="{FF2B5EF4-FFF2-40B4-BE49-F238E27FC236}">
                <a16:creationId xmlns:a16="http://schemas.microsoft.com/office/drawing/2014/main" id="{B031B7EB-66AC-BD9F-22DD-26854D6E6631}"/>
              </a:ext>
            </a:extLst>
          </p:cNvPr>
          <p:cNvPicPr>
            <a:picLocks noChangeAspect="1"/>
          </p:cNvPicPr>
          <p:nvPr/>
        </p:nvPicPr>
        <p:blipFill>
          <a:blip r:embed="rId6"/>
          <a:stretch>
            <a:fillRect/>
          </a:stretch>
        </p:blipFill>
        <p:spPr>
          <a:xfrm rot="2343761">
            <a:off x="3077063" y="5459201"/>
            <a:ext cx="700099" cy="843571"/>
          </a:xfrm>
          <a:prstGeom prst="rect">
            <a:avLst/>
          </a:prstGeom>
        </p:spPr>
      </p:pic>
      <p:sp>
        <p:nvSpPr>
          <p:cNvPr id="65" name="TextBox 64">
            <a:extLst>
              <a:ext uri="{FF2B5EF4-FFF2-40B4-BE49-F238E27FC236}">
                <a16:creationId xmlns:a16="http://schemas.microsoft.com/office/drawing/2014/main" id="{26B4C3A3-0343-CD44-8A1F-6D540198A875}"/>
              </a:ext>
            </a:extLst>
          </p:cNvPr>
          <p:cNvSpPr txBox="1"/>
          <p:nvPr/>
        </p:nvSpPr>
        <p:spPr>
          <a:xfrm>
            <a:off x="2256456" y="5857631"/>
            <a:ext cx="1386361" cy="307777"/>
          </a:xfrm>
          <a:prstGeom prst="rect">
            <a:avLst/>
          </a:prstGeom>
          <a:solidFill>
            <a:schemeClr val="bg1"/>
          </a:solidFill>
        </p:spPr>
        <p:txBody>
          <a:bodyPr wrap="square" rtlCol="0">
            <a:spAutoFit/>
          </a:bodyPr>
          <a:lstStyle/>
          <a:p>
            <a:r>
              <a:rPr lang="en-US" sz="1400" dirty="0">
                <a:latin typeface="Libre Franklin ExtraBold" pitchFamily="2" charset="0"/>
              </a:rPr>
              <a:t>Blue Mussels</a:t>
            </a:r>
          </a:p>
        </p:txBody>
      </p:sp>
      <p:grpSp>
        <p:nvGrpSpPr>
          <p:cNvPr id="72" name="Group 71">
            <a:extLst>
              <a:ext uri="{FF2B5EF4-FFF2-40B4-BE49-F238E27FC236}">
                <a16:creationId xmlns:a16="http://schemas.microsoft.com/office/drawing/2014/main" id="{90AF7FBB-8CF9-B6E0-7490-B10E7C4641CB}"/>
              </a:ext>
            </a:extLst>
          </p:cNvPr>
          <p:cNvGrpSpPr/>
          <p:nvPr/>
        </p:nvGrpSpPr>
        <p:grpSpPr>
          <a:xfrm>
            <a:off x="6249785" y="2646880"/>
            <a:ext cx="956935" cy="1192207"/>
            <a:chOff x="841230" y="2909697"/>
            <a:chExt cx="956934" cy="1192206"/>
          </a:xfrm>
          <a:noFill/>
        </p:grpSpPr>
        <p:pic>
          <p:nvPicPr>
            <p:cNvPr id="73" name="Picture 72">
              <a:extLst>
                <a:ext uri="{FF2B5EF4-FFF2-40B4-BE49-F238E27FC236}">
                  <a16:creationId xmlns:a16="http://schemas.microsoft.com/office/drawing/2014/main" id="{81E9C4DC-8BF3-0F70-85C2-C877861CC567}"/>
                </a:ext>
              </a:extLst>
            </p:cNvPr>
            <p:cNvPicPr>
              <a:picLocks noChangeAspect="1"/>
            </p:cNvPicPr>
            <p:nvPr/>
          </p:nvPicPr>
          <p:blipFill>
            <a:blip r:embed="rId7"/>
            <a:stretch>
              <a:fillRect/>
            </a:stretch>
          </p:blipFill>
          <p:spPr>
            <a:xfrm rot="2469894">
              <a:off x="841230" y="2937432"/>
              <a:ext cx="536801" cy="529286"/>
            </a:xfrm>
            <a:prstGeom prst="rect">
              <a:avLst/>
            </a:prstGeom>
            <a:grpFill/>
          </p:spPr>
        </p:pic>
        <p:pic>
          <p:nvPicPr>
            <p:cNvPr id="74" name="Picture 73">
              <a:extLst>
                <a:ext uri="{FF2B5EF4-FFF2-40B4-BE49-F238E27FC236}">
                  <a16:creationId xmlns:a16="http://schemas.microsoft.com/office/drawing/2014/main" id="{72B46704-14E1-74C3-0DC3-85637110432B}"/>
                </a:ext>
              </a:extLst>
            </p:cNvPr>
            <p:cNvPicPr>
              <a:picLocks noChangeAspect="1"/>
            </p:cNvPicPr>
            <p:nvPr/>
          </p:nvPicPr>
          <p:blipFill>
            <a:blip r:embed="rId7"/>
            <a:stretch>
              <a:fillRect/>
            </a:stretch>
          </p:blipFill>
          <p:spPr>
            <a:xfrm rot="1498994">
              <a:off x="1121267" y="3239299"/>
              <a:ext cx="479675" cy="472960"/>
            </a:xfrm>
            <a:prstGeom prst="rect">
              <a:avLst/>
            </a:prstGeom>
            <a:grpFill/>
          </p:spPr>
        </p:pic>
        <p:pic>
          <p:nvPicPr>
            <p:cNvPr id="75" name="Picture 74">
              <a:extLst>
                <a:ext uri="{FF2B5EF4-FFF2-40B4-BE49-F238E27FC236}">
                  <a16:creationId xmlns:a16="http://schemas.microsoft.com/office/drawing/2014/main" id="{447C42E8-42DC-7BB5-82A5-F19A7F41C1C3}"/>
                </a:ext>
              </a:extLst>
            </p:cNvPr>
            <p:cNvPicPr>
              <a:picLocks noChangeAspect="1"/>
            </p:cNvPicPr>
            <p:nvPr/>
          </p:nvPicPr>
          <p:blipFill>
            <a:blip r:embed="rId7"/>
            <a:stretch>
              <a:fillRect/>
            </a:stretch>
          </p:blipFill>
          <p:spPr>
            <a:xfrm rot="3431793">
              <a:off x="1386667" y="2912598"/>
              <a:ext cx="414397" cy="408596"/>
            </a:xfrm>
            <a:prstGeom prst="rect">
              <a:avLst/>
            </a:prstGeom>
            <a:grpFill/>
          </p:spPr>
        </p:pic>
        <p:pic>
          <p:nvPicPr>
            <p:cNvPr id="76" name="Picture 75">
              <a:extLst>
                <a:ext uri="{FF2B5EF4-FFF2-40B4-BE49-F238E27FC236}">
                  <a16:creationId xmlns:a16="http://schemas.microsoft.com/office/drawing/2014/main" id="{1D3BA8CB-C5BC-1788-4ED8-AE8406E8DB52}"/>
                </a:ext>
              </a:extLst>
            </p:cNvPr>
            <p:cNvPicPr>
              <a:picLocks noChangeAspect="1"/>
            </p:cNvPicPr>
            <p:nvPr/>
          </p:nvPicPr>
          <p:blipFill>
            <a:blip r:embed="rId7"/>
            <a:stretch>
              <a:fillRect/>
            </a:stretch>
          </p:blipFill>
          <p:spPr>
            <a:xfrm rot="2469894">
              <a:off x="853878" y="3465857"/>
              <a:ext cx="395260" cy="389727"/>
            </a:xfrm>
            <a:prstGeom prst="rect">
              <a:avLst/>
            </a:prstGeom>
            <a:grpFill/>
          </p:spPr>
        </p:pic>
        <p:pic>
          <p:nvPicPr>
            <p:cNvPr id="77" name="Picture 76">
              <a:extLst>
                <a:ext uri="{FF2B5EF4-FFF2-40B4-BE49-F238E27FC236}">
                  <a16:creationId xmlns:a16="http://schemas.microsoft.com/office/drawing/2014/main" id="{A60CB5BF-9125-E857-44EA-0474469813ED}"/>
                </a:ext>
              </a:extLst>
            </p:cNvPr>
            <p:cNvPicPr>
              <a:picLocks noChangeAspect="1"/>
            </p:cNvPicPr>
            <p:nvPr/>
          </p:nvPicPr>
          <p:blipFill>
            <a:blip r:embed="rId7"/>
            <a:stretch>
              <a:fillRect/>
            </a:stretch>
          </p:blipFill>
          <p:spPr>
            <a:xfrm rot="3844932">
              <a:off x="1054640" y="3568860"/>
              <a:ext cx="536801" cy="529286"/>
            </a:xfrm>
            <a:prstGeom prst="rect">
              <a:avLst/>
            </a:prstGeom>
            <a:grpFill/>
          </p:spPr>
        </p:pic>
      </p:grpSp>
      <p:sp>
        <p:nvSpPr>
          <p:cNvPr id="78" name="TextBox 77">
            <a:extLst>
              <a:ext uri="{FF2B5EF4-FFF2-40B4-BE49-F238E27FC236}">
                <a16:creationId xmlns:a16="http://schemas.microsoft.com/office/drawing/2014/main" id="{06498E0C-D663-F787-BFD9-499111CC378B}"/>
              </a:ext>
            </a:extLst>
          </p:cNvPr>
          <p:cNvSpPr txBox="1"/>
          <p:nvPr/>
        </p:nvSpPr>
        <p:spPr>
          <a:xfrm>
            <a:off x="6099119" y="3173002"/>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pic>
        <p:nvPicPr>
          <p:cNvPr id="79" name="Picture 78">
            <a:extLst>
              <a:ext uri="{FF2B5EF4-FFF2-40B4-BE49-F238E27FC236}">
                <a16:creationId xmlns:a16="http://schemas.microsoft.com/office/drawing/2014/main" id="{DF972E6B-32A3-08CB-9240-57EE3377194E}"/>
              </a:ext>
            </a:extLst>
          </p:cNvPr>
          <p:cNvPicPr>
            <a:picLocks noChangeAspect="1"/>
          </p:cNvPicPr>
          <p:nvPr/>
        </p:nvPicPr>
        <p:blipFill>
          <a:blip r:embed="rId8"/>
          <a:stretch>
            <a:fillRect/>
          </a:stretch>
        </p:blipFill>
        <p:spPr>
          <a:xfrm rot="1925455">
            <a:off x="8268349" y="1281502"/>
            <a:ext cx="2398573" cy="1168167"/>
          </a:xfrm>
          <a:prstGeom prst="rect">
            <a:avLst/>
          </a:prstGeom>
        </p:spPr>
      </p:pic>
      <p:sp>
        <p:nvSpPr>
          <p:cNvPr id="80" name="TextBox 79">
            <a:extLst>
              <a:ext uri="{FF2B5EF4-FFF2-40B4-BE49-F238E27FC236}">
                <a16:creationId xmlns:a16="http://schemas.microsoft.com/office/drawing/2014/main" id="{17F4CF20-E7C8-4082-47D7-AF30305D383E}"/>
              </a:ext>
            </a:extLst>
          </p:cNvPr>
          <p:cNvSpPr txBox="1"/>
          <p:nvPr/>
        </p:nvSpPr>
        <p:spPr>
          <a:xfrm>
            <a:off x="9243211" y="1599116"/>
            <a:ext cx="999740" cy="307777"/>
          </a:xfrm>
          <a:prstGeom prst="rect">
            <a:avLst/>
          </a:prstGeom>
          <a:solidFill>
            <a:schemeClr val="bg1"/>
          </a:solidFill>
        </p:spPr>
        <p:txBody>
          <a:bodyPr wrap="square" rtlCol="0">
            <a:spAutoFit/>
          </a:bodyPr>
          <a:lstStyle/>
          <a:p>
            <a:r>
              <a:rPr lang="en-US" sz="1400" dirty="0">
                <a:latin typeface="Libre Franklin ExtraBold" pitchFamily="2" charset="0"/>
              </a:rPr>
              <a:t>Ice Seals</a:t>
            </a:r>
          </a:p>
        </p:txBody>
      </p:sp>
      <p:pic>
        <p:nvPicPr>
          <p:cNvPr id="4" name="Picture 3">
            <a:extLst>
              <a:ext uri="{FF2B5EF4-FFF2-40B4-BE49-F238E27FC236}">
                <a16:creationId xmlns:a16="http://schemas.microsoft.com/office/drawing/2014/main" id="{2275DEEE-C938-60AF-1794-6D9239E95F89}"/>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370141" y="2786733"/>
            <a:ext cx="1168889" cy="711531"/>
          </a:xfrm>
          <a:prstGeom prst="rect">
            <a:avLst/>
          </a:prstGeom>
          <a:noFill/>
        </p:spPr>
      </p:pic>
      <p:pic>
        <p:nvPicPr>
          <p:cNvPr id="6" name="Picture 5">
            <a:extLst>
              <a:ext uri="{FF2B5EF4-FFF2-40B4-BE49-F238E27FC236}">
                <a16:creationId xmlns:a16="http://schemas.microsoft.com/office/drawing/2014/main" id="{88610737-2C25-3676-BA28-E993C709BE11}"/>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6900960">
            <a:off x="1226558" y="3315328"/>
            <a:ext cx="1168889" cy="711531"/>
          </a:xfrm>
          <a:prstGeom prst="rect">
            <a:avLst/>
          </a:prstGeom>
          <a:noFill/>
        </p:spPr>
      </p:pic>
      <p:pic>
        <p:nvPicPr>
          <p:cNvPr id="7" name="Picture 6">
            <a:extLst>
              <a:ext uri="{FF2B5EF4-FFF2-40B4-BE49-F238E27FC236}">
                <a16:creationId xmlns:a16="http://schemas.microsoft.com/office/drawing/2014/main" id="{8C662D6F-3925-D6DD-E0DA-3CE0C18DDDAD}"/>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8083460">
            <a:off x="236440" y="3762196"/>
            <a:ext cx="1168889" cy="711531"/>
          </a:xfrm>
          <a:prstGeom prst="rect">
            <a:avLst/>
          </a:prstGeom>
          <a:noFill/>
        </p:spPr>
      </p:pic>
      <p:sp>
        <p:nvSpPr>
          <p:cNvPr id="8" name="TextBox 7">
            <a:extLst>
              <a:ext uri="{FF2B5EF4-FFF2-40B4-BE49-F238E27FC236}">
                <a16:creationId xmlns:a16="http://schemas.microsoft.com/office/drawing/2014/main" id="{65E447BB-5F6E-9766-91D3-F93BC4985256}"/>
              </a:ext>
            </a:extLst>
          </p:cNvPr>
          <p:cNvSpPr txBox="1"/>
          <p:nvPr/>
        </p:nvSpPr>
        <p:spPr>
          <a:xfrm>
            <a:off x="59267" y="3480181"/>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10" name="Picture 9">
            <a:extLst>
              <a:ext uri="{FF2B5EF4-FFF2-40B4-BE49-F238E27FC236}">
                <a16:creationId xmlns:a16="http://schemas.microsoft.com/office/drawing/2014/main" id="{1FFE1442-C72B-6F42-7FC8-98116A502D27}"/>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4741098" y="1938246"/>
            <a:ext cx="667665" cy="406423"/>
          </a:xfrm>
          <a:prstGeom prst="rect">
            <a:avLst/>
          </a:prstGeom>
          <a:noFill/>
        </p:spPr>
      </p:pic>
      <p:pic>
        <p:nvPicPr>
          <p:cNvPr id="11" name="Picture 10">
            <a:extLst>
              <a:ext uri="{FF2B5EF4-FFF2-40B4-BE49-F238E27FC236}">
                <a16:creationId xmlns:a16="http://schemas.microsoft.com/office/drawing/2014/main" id="{564E0E3B-1717-4A58-CC89-E816BFFE94B8}"/>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a:off x="3599410" y="1900153"/>
            <a:ext cx="667665" cy="406423"/>
          </a:xfrm>
          <a:prstGeom prst="rect">
            <a:avLst/>
          </a:prstGeom>
          <a:noFill/>
        </p:spPr>
      </p:pic>
      <p:pic>
        <p:nvPicPr>
          <p:cNvPr id="12" name="Picture 11">
            <a:extLst>
              <a:ext uri="{FF2B5EF4-FFF2-40B4-BE49-F238E27FC236}">
                <a16:creationId xmlns:a16="http://schemas.microsoft.com/office/drawing/2014/main" id="{E749827C-2749-C1D0-2CA4-FC3996BFA79F}"/>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a:off x="1316035" y="1817113"/>
            <a:ext cx="667665" cy="406423"/>
          </a:xfrm>
          <a:prstGeom prst="rect">
            <a:avLst/>
          </a:prstGeom>
          <a:noFill/>
        </p:spPr>
      </p:pic>
      <p:pic>
        <p:nvPicPr>
          <p:cNvPr id="14" name="Picture 13">
            <a:extLst>
              <a:ext uri="{FF2B5EF4-FFF2-40B4-BE49-F238E27FC236}">
                <a16:creationId xmlns:a16="http://schemas.microsoft.com/office/drawing/2014/main" id="{3AFD1C36-343C-21EA-094E-7F3CD769EB38}"/>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a:off x="169469" y="1785871"/>
            <a:ext cx="672543" cy="409392"/>
          </a:xfrm>
          <a:prstGeom prst="rect">
            <a:avLst/>
          </a:prstGeom>
          <a:noFill/>
        </p:spPr>
      </p:pic>
      <p:sp>
        <p:nvSpPr>
          <p:cNvPr id="16" name="TextBox 15">
            <a:extLst>
              <a:ext uri="{FF2B5EF4-FFF2-40B4-BE49-F238E27FC236}">
                <a16:creationId xmlns:a16="http://schemas.microsoft.com/office/drawing/2014/main" id="{C4D31903-B6AA-9E96-3D74-BD3DFE85E362}"/>
              </a:ext>
            </a:extLst>
          </p:cNvPr>
          <p:cNvSpPr txBox="1"/>
          <p:nvPr/>
        </p:nvSpPr>
        <p:spPr>
          <a:xfrm>
            <a:off x="2148259" y="1889897"/>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22" name="Picture 21">
            <a:extLst>
              <a:ext uri="{FF2B5EF4-FFF2-40B4-BE49-F238E27FC236}">
                <a16:creationId xmlns:a16="http://schemas.microsoft.com/office/drawing/2014/main" id="{1878FF28-6FFC-6A6D-926C-F45D87F01523}"/>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5703534" y="1748810"/>
            <a:ext cx="762420" cy="464103"/>
          </a:xfrm>
          <a:prstGeom prst="rect">
            <a:avLst/>
          </a:prstGeom>
          <a:noFill/>
        </p:spPr>
      </p:pic>
      <p:pic>
        <p:nvPicPr>
          <p:cNvPr id="23" name="Picture 22">
            <a:extLst>
              <a:ext uri="{FF2B5EF4-FFF2-40B4-BE49-F238E27FC236}">
                <a16:creationId xmlns:a16="http://schemas.microsoft.com/office/drawing/2014/main" id="{1126CB94-09D4-E6FD-2609-05EE34B395FB}"/>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7428391" y="1564734"/>
            <a:ext cx="762420" cy="464103"/>
          </a:xfrm>
          <a:prstGeom prst="rect">
            <a:avLst/>
          </a:prstGeom>
          <a:noFill/>
        </p:spPr>
      </p:pic>
      <p:pic>
        <p:nvPicPr>
          <p:cNvPr id="24" name="Picture 23">
            <a:extLst>
              <a:ext uri="{FF2B5EF4-FFF2-40B4-BE49-F238E27FC236}">
                <a16:creationId xmlns:a16="http://schemas.microsoft.com/office/drawing/2014/main" id="{131A098C-7085-2B43-A4C4-52FB3C07DF36}"/>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6613225" y="1748999"/>
            <a:ext cx="762420" cy="464103"/>
          </a:xfrm>
          <a:prstGeom prst="rect">
            <a:avLst/>
          </a:prstGeom>
          <a:noFill/>
        </p:spPr>
      </p:pic>
      <p:pic>
        <p:nvPicPr>
          <p:cNvPr id="27" name="Picture 26">
            <a:extLst>
              <a:ext uri="{FF2B5EF4-FFF2-40B4-BE49-F238E27FC236}">
                <a16:creationId xmlns:a16="http://schemas.microsoft.com/office/drawing/2014/main" id="{398AC56A-3E32-1B78-9B9F-B66E9D35709F}"/>
              </a:ext>
            </a:extLst>
          </p:cNvPr>
          <p:cNvPicPr>
            <a:picLocks noChangeAspect="1"/>
          </p:cNvPicPr>
          <p:nvPr/>
        </p:nvPicPr>
        <p:blipFill>
          <a:blip r:embed="rId11"/>
          <a:stretch>
            <a:fillRect/>
          </a:stretch>
        </p:blipFill>
        <p:spPr>
          <a:xfrm>
            <a:off x="3528473" y="3671093"/>
            <a:ext cx="761094" cy="653019"/>
          </a:xfrm>
          <a:prstGeom prst="rect">
            <a:avLst/>
          </a:prstGeom>
        </p:spPr>
      </p:pic>
      <p:pic>
        <p:nvPicPr>
          <p:cNvPr id="28" name="Picture 27">
            <a:extLst>
              <a:ext uri="{FF2B5EF4-FFF2-40B4-BE49-F238E27FC236}">
                <a16:creationId xmlns:a16="http://schemas.microsoft.com/office/drawing/2014/main" id="{089EBFA9-DA2D-904B-F0A7-CD60F9A58F23}"/>
              </a:ext>
            </a:extLst>
          </p:cNvPr>
          <p:cNvPicPr>
            <a:picLocks noChangeAspect="1"/>
          </p:cNvPicPr>
          <p:nvPr/>
        </p:nvPicPr>
        <p:blipFill>
          <a:blip r:embed="rId11"/>
          <a:stretch>
            <a:fillRect/>
          </a:stretch>
        </p:blipFill>
        <p:spPr>
          <a:xfrm>
            <a:off x="2813056" y="3861043"/>
            <a:ext cx="761094" cy="653019"/>
          </a:xfrm>
          <a:prstGeom prst="rect">
            <a:avLst/>
          </a:prstGeom>
        </p:spPr>
      </p:pic>
      <p:pic>
        <p:nvPicPr>
          <p:cNvPr id="29" name="Picture 28">
            <a:extLst>
              <a:ext uri="{FF2B5EF4-FFF2-40B4-BE49-F238E27FC236}">
                <a16:creationId xmlns:a16="http://schemas.microsoft.com/office/drawing/2014/main" id="{71310978-433A-063C-7125-B996F16A7704}"/>
              </a:ext>
            </a:extLst>
          </p:cNvPr>
          <p:cNvPicPr>
            <a:picLocks noChangeAspect="1"/>
          </p:cNvPicPr>
          <p:nvPr/>
        </p:nvPicPr>
        <p:blipFill>
          <a:blip r:embed="rId11"/>
          <a:stretch>
            <a:fillRect/>
          </a:stretch>
        </p:blipFill>
        <p:spPr>
          <a:xfrm>
            <a:off x="3245883" y="4364629"/>
            <a:ext cx="761094" cy="653019"/>
          </a:xfrm>
          <a:prstGeom prst="rect">
            <a:avLst/>
          </a:prstGeom>
        </p:spPr>
      </p:pic>
      <p:sp>
        <p:nvSpPr>
          <p:cNvPr id="31" name="TextBox 30">
            <a:extLst>
              <a:ext uri="{FF2B5EF4-FFF2-40B4-BE49-F238E27FC236}">
                <a16:creationId xmlns:a16="http://schemas.microsoft.com/office/drawing/2014/main" id="{A57988CA-9B8A-2B9D-3E9B-615F42056EB1}"/>
              </a:ext>
            </a:extLst>
          </p:cNvPr>
          <p:cNvSpPr txBox="1"/>
          <p:nvPr/>
        </p:nvSpPr>
        <p:spPr>
          <a:xfrm>
            <a:off x="3171439" y="4211594"/>
            <a:ext cx="996650"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pic>
        <p:nvPicPr>
          <p:cNvPr id="33" name="Picture 32">
            <a:extLst>
              <a:ext uri="{FF2B5EF4-FFF2-40B4-BE49-F238E27FC236}">
                <a16:creationId xmlns:a16="http://schemas.microsoft.com/office/drawing/2014/main" id="{6EA12E6F-47BD-6703-324F-631A377F7910}"/>
              </a:ext>
            </a:extLst>
          </p:cNvPr>
          <p:cNvPicPr>
            <a:picLocks noChangeAspect="1"/>
          </p:cNvPicPr>
          <p:nvPr/>
        </p:nvPicPr>
        <p:blipFill>
          <a:blip r:embed="rId12"/>
          <a:stretch>
            <a:fillRect/>
          </a:stretch>
        </p:blipFill>
        <p:spPr>
          <a:xfrm rot="21269312">
            <a:off x="6254067" y="5954545"/>
            <a:ext cx="488948" cy="633352"/>
          </a:xfrm>
          <a:prstGeom prst="rect">
            <a:avLst/>
          </a:prstGeom>
        </p:spPr>
      </p:pic>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sp>
        <p:nvSpPr>
          <p:cNvPr id="25" name="Arrow: Right 24">
            <a:extLst>
              <a:ext uri="{FF2B5EF4-FFF2-40B4-BE49-F238E27FC236}">
                <a16:creationId xmlns:a16="http://schemas.microsoft.com/office/drawing/2014/main" id="{25C4D054-3D95-163D-8284-518F32868FCA}"/>
              </a:ext>
            </a:extLst>
          </p:cNvPr>
          <p:cNvSpPr/>
          <p:nvPr/>
        </p:nvSpPr>
        <p:spPr>
          <a:xfrm rot="16200000">
            <a:off x="7656390" y="3922157"/>
            <a:ext cx="3349707" cy="33286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Picture 48">
            <a:extLst>
              <a:ext uri="{FF2B5EF4-FFF2-40B4-BE49-F238E27FC236}">
                <a16:creationId xmlns:a16="http://schemas.microsoft.com/office/drawing/2014/main" id="{14AED870-5C10-ED60-AA52-D4347DB4C5E2}"/>
              </a:ext>
            </a:extLst>
          </p:cNvPr>
          <p:cNvPicPr>
            <a:picLocks noChangeAspect="1"/>
          </p:cNvPicPr>
          <p:nvPr/>
        </p:nvPicPr>
        <p:blipFill>
          <a:blip r:embed="rId13"/>
          <a:stretch>
            <a:fillRect/>
          </a:stretch>
        </p:blipFill>
        <p:spPr>
          <a:xfrm>
            <a:off x="8730195" y="3182706"/>
            <a:ext cx="2837631" cy="775959"/>
          </a:xfrm>
          <a:prstGeom prst="rect">
            <a:avLst/>
          </a:prstGeom>
        </p:spPr>
      </p:pic>
      <p:sp>
        <p:nvSpPr>
          <p:cNvPr id="50" name="TextBox 49">
            <a:extLst>
              <a:ext uri="{FF2B5EF4-FFF2-40B4-BE49-F238E27FC236}">
                <a16:creationId xmlns:a16="http://schemas.microsoft.com/office/drawing/2014/main" id="{7B150DA7-DA28-4123-F1D2-77C822A27D9D}"/>
              </a:ext>
            </a:extLst>
          </p:cNvPr>
          <p:cNvSpPr txBox="1"/>
          <p:nvPr/>
        </p:nvSpPr>
        <p:spPr>
          <a:xfrm>
            <a:off x="9592875" y="3397903"/>
            <a:ext cx="1192319" cy="307777"/>
          </a:xfrm>
          <a:prstGeom prst="rect">
            <a:avLst/>
          </a:prstGeom>
          <a:solidFill>
            <a:schemeClr val="bg1"/>
          </a:solidFill>
        </p:spPr>
        <p:txBody>
          <a:bodyPr wrap="square" rtlCol="0">
            <a:spAutoFit/>
          </a:bodyPr>
          <a:lstStyle/>
          <a:p>
            <a:r>
              <a:rPr lang="en-US" sz="1400" dirty="0">
                <a:latin typeface="Libre Franklin ExtraBold" pitchFamily="2" charset="0"/>
              </a:rPr>
              <a:t>Arctic Char</a:t>
            </a:r>
          </a:p>
        </p:txBody>
      </p:sp>
      <p:sp>
        <p:nvSpPr>
          <p:cNvPr id="26" name="Arrow: Right 25">
            <a:extLst>
              <a:ext uri="{FF2B5EF4-FFF2-40B4-BE49-F238E27FC236}">
                <a16:creationId xmlns:a16="http://schemas.microsoft.com/office/drawing/2014/main" id="{9A5AD7F8-69CE-D90E-0A39-5C66DFFB1169}"/>
              </a:ext>
            </a:extLst>
          </p:cNvPr>
          <p:cNvSpPr/>
          <p:nvPr/>
        </p:nvSpPr>
        <p:spPr>
          <a:xfrm rot="16200000" flipV="1">
            <a:off x="9024334" y="4641640"/>
            <a:ext cx="1469944" cy="33286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Arrow: Right 35">
            <a:extLst>
              <a:ext uri="{FF2B5EF4-FFF2-40B4-BE49-F238E27FC236}">
                <a16:creationId xmlns:a16="http://schemas.microsoft.com/office/drawing/2014/main" id="{FFAA8090-A832-FFC6-7CAA-1412A1BB18A3}"/>
              </a:ext>
            </a:extLst>
          </p:cNvPr>
          <p:cNvSpPr/>
          <p:nvPr/>
        </p:nvSpPr>
        <p:spPr>
          <a:xfrm>
            <a:off x="4061501" y="5933971"/>
            <a:ext cx="3969712" cy="254520"/>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a:extLst>
              <a:ext uri="{FF2B5EF4-FFF2-40B4-BE49-F238E27FC236}">
                <a16:creationId xmlns:a16="http://schemas.microsoft.com/office/drawing/2014/main" id="{1FF86D4E-7533-2459-8E8D-8BD7859DA651}"/>
              </a:ext>
            </a:extLst>
          </p:cNvPr>
          <p:cNvPicPr>
            <a:picLocks noChangeAspect="1"/>
          </p:cNvPicPr>
          <p:nvPr/>
        </p:nvPicPr>
        <p:blipFill>
          <a:blip r:embed="rId12"/>
          <a:stretch>
            <a:fillRect/>
          </a:stretch>
        </p:blipFill>
        <p:spPr>
          <a:xfrm rot="21269312">
            <a:off x="5527602" y="6007216"/>
            <a:ext cx="543041" cy="703421"/>
          </a:xfrm>
          <a:prstGeom prst="rect">
            <a:avLst/>
          </a:prstGeom>
        </p:spPr>
      </p:pic>
      <p:pic>
        <p:nvPicPr>
          <p:cNvPr id="32" name="Picture 31">
            <a:extLst>
              <a:ext uri="{FF2B5EF4-FFF2-40B4-BE49-F238E27FC236}">
                <a16:creationId xmlns:a16="http://schemas.microsoft.com/office/drawing/2014/main" id="{A799ADC2-4776-BA32-8ACB-43AF3D8842E5}"/>
              </a:ext>
            </a:extLst>
          </p:cNvPr>
          <p:cNvPicPr>
            <a:picLocks noChangeAspect="1"/>
          </p:cNvPicPr>
          <p:nvPr/>
        </p:nvPicPr>
        <p:blipFill>
          <a:blip r:embed="rId12"/>
          <a:stretch>
            <a:fillRect/>
          </a:stretch>
        </p:blipFill>
        <p:spPr>
          <a:xfrm rot="18563066">
            <a:off x="5503715" y="5820267"/>
            <a:ext cx="878106" cy="1137443"/>
          </a:xfrm>
          <a:prstGeom prst="rect">
            <a:avLst/>
          </a:prstGeom>
        </p:spPr>
      </p:pic>
      <p:sp>
        <p:nvSpPr>
          <p:cNvPr id="35" name="TextBox 34">
            <a:extLst>
              <a:ext uri="{FF2B5EF4-FFF2-40B4-BE49-F238E27FC236}">
                <a16:creationId xmlns:a16="http://schemas.microsoft.com/office/drawing/2014/main" id="{F241B577-C45A-63AD-F5FF-C6BFC8AB0276}"/>
              </a:ext>
            </a:extLst>
          </p:cNvPr>
          <p:cNvSpPr txBox="1"/>
          <p:nvPr/>
        </p:nvSpPr>
        <p:spPr>
          <a:xfrm>
            <a:off x="6011448" y="6357925"/>
            <a:ext cx="1521703" cy="307777"/>
          </a:xfrm>
          <a:prstGeom prst="rect">
            <a:avLst/>
          </a:prstGeom>
          <a:solidFill>
            <a:schemeClr val="bg1"/>
          </a:solidFill>
        </p:spPr>
        <p:txBody>
          <a:bodyPr wrap="square" rtlCol="0">
            <a:spAutoFit/>
          </a:bodyPr>
          <a:lstStyle/>
          <a:p>
            <a:r>
              <a:rPr lang="en-US" sz="1400" dirty="0">
                <a:latin typeface="Libre Franklin ExtraBold" pitchFamily="2" charset="0"/>
              </a:rPr>
              <a:t>Marine Worms</a:t>
            </a:r>
          </a:p>
        </p:txBody>
      </p:sp>
      <p:sp>
        <p:nvSpPr>
          <p:cNvPr id="37" name="Arrow: Right 36">
            <a:extLst>
              <a:ext uri="{FF2B5EF4-FFF2-40B4-BE49-F238E27FC236}">
                <a16:creationId xmlns:a16="http://schemas.microsoft.com/office/drawing/2014/main" id="{C891FADE-C01B-4197-84F6-48B7B204FEBF}"/>
              </a:ext>
            </a:extLst>
          </p:cNvPr>
          <p:cNvSpPr/>
          <p:nvPr/>
        </p:nvSpPr>
        <p:spPr>
          <a:xfrm rot="19259291">
            <a:off x="5220853" y="3428324"/>
            <a:ext cx="3969712" cy="254520"/>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Arrow: Right 37">
            <a:extLst>
              <a:ext uri="{FF2B5EF4-FFF2-40B4-BE49-F238E27FC236}">
                <a16:creationId xmlns:a16="http://schemas.microsoft.com/office/drawing/2014/main" id="{D41FB3D4-CC72-BAE7-6BE6-A51A56E4171A}"/>
              </a:ext>
            </a:extLst>
          </p:cNvPr>
          <p:cNvSpPr/>
          <p:nvPr/>
        </p:nvSpPr>
        <p:spPr>
          <a:xfrm rot="17760387">
            <a:off x="3753532" y="2923922"/>
            <a:ext cx="3400561" cy="30721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a:extLst>
              <a:ext uri="{FF2B5EF4-FFF2-40B4-BE49-F238E27FC236}">
                <a16:creationId xmlns:a16="http://schemas.microsoft.com/office/drawing/2014/main" id="{179AB1B4-5C41-0F09-4121-7B08C8F6DC22}"/>
              </a:ext>
            </a:extLst>
          </p:cNvPr>
          <p:cNvGrpSpPr/>
          <p:nvPr/>
        </p:nvGrpSpPr>
        <p:grpSpPr>
          <a:xfrm>
            <a:off x="5526482" y="2580160"/>
            <a:ext cx="956935" cy="1192207"/>
            <a:chOff x="841230" y="2909697"/>
            <a:chExt cx="956934" cy="1192206"/>
          </a:xfrm>
        </p:grpSpPr>
        <p:pic>
          <p:nvPicPr>
            <p:cNvPr id="67" name="Picture 66">
              <a:extLst>
                <a:ext uri="{FF2B5EF4-FFF2-40B4-BE49-F238E27FC236}">
                  <a16:creationId xmlns:a16="http://schemas.microsoft.com/office/drawing/2014/main" id="{926F5D10-73FF-0EB7-FAAD-AB7EAE593D7F}"/>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8" name="Picture 67">
              <a:extLst>
                <a:ext uri="{FF2B5EF4-FFF2-40B4-BE49-F238E27FC236}">
                  <a16:creationId xmlns:a16="http://schemas.microsoft.com/office/drawing/2014/main" id="{1A225185-1F6D-095E-3D93-B9E9576052F1}"/>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9" name="Picture 68">
              <a:extLst>
                <a:ext uri="{FF2B5EF4-FFF2-40B4-BE49-F238E27FC236}">
                  <a16:creationId xmlns:a16="http://schemas.microsoft.com/office/drawing/2014/main" id="{B374248A-E1F9-F7D7-4730-6C5B53C9D94E}"/>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70" name="Picture 69">
              <a:extLst>
                <a:ext uri="{FF2B5EF4-FFF2-40B4-BE49-F238E27FC236}">
                  <a16:creationId xmlns:a16="http://schemas.microsoft.com/office/drawing/2014/main" id="{CAEE3EF5-5C5A-C86D-73B0-4D83BF84705B}"/>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71" name="Picture 70">
              <a:extLst>
                <a:ext uri="{FF2B5EF4-FFF2-40B4-BE49-F238E27FC236}">
                  <a16:creationId xmlns:a16="http://schemas.microsoft.com/office/drawing/2014/main" id="{6CC04AC4-D89B-0B0E-B9B3-9E819B3F1148}"/>
                </a:ext>
              </a:extLst>
            </p:cNvPr>
            <p:cNvPicPr>
              <a:picLocks noChangeAspect="1"/>
            </p:cNvPicPr>
            <p:nvPr/>
          </p:nvPicPr>
          <p:blipFill>
            <a:blip r:embed="rId7"/>
            <a:stretch>
              <a:fillRect/>
            </a:stretch>
          </p:blipFill>
          <p:spPr>
            <a:xfrm rot="3844932">
              <a:off x="1054640" y="3568860"/>
              <a:ext cx="536801" cy="529286"/>
            </a:xfrm>
            <a:prstGeom prst="rect">
              <a:avLst/>
            </a:prstGeom>
          </p:spPr>
        </p:pic>
      </p:grpSp>
      <p:sp>
        <p:nvSpPr>
          <p:cNvPr id="39" name="Arrow: Right 38">
            <a:extLst>
              <a:ext uri="{FF2B5EF4-FFF2-40B4-BE49-F238E27FC236}">
                <a16:creationId xmlns:a16="http://schemas.microsoft.com/office/drawing/2014/main" id="{9557F6D8-C6C9-2ADF-04B3-EE39ED356CA2}"/>
              </a:ext>
            </a:extLst>
          </p:cNvPr>
          <p:cNvSpPr/>
          <p:nvPr/>
        </p:nvSpPr>
        <p:spPr>
          <a:xfrm rot="8135209" flipV="1">
            <a:off x="4957446" y="4021568"/>
            <a:ext cx="1597455" cy="279277"/>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rrow: Right 39">
            <a:extLst>
              <a:ext uri="{FF2B5EF4-FFF2-40B4-BE49-F238E27FC236}">
                <a16:creationId xmlns:a16="http://schemas.microsoft.com/office/drawing/2014/main" id="{C54576AC-D57E-C7B5-7D03-12EC8FEF87D6}"/>
              </a:ext>
            </a:extLst>
          </p:cNvPr>
          <p:cNvSpPr/>
          <p:nvPr/>
        </p:nvSpPr>
        <p:spPr>
          <a:xfrm rot="21295993">
            <a:off x="1732578" y="3273920"/>
            <a:ext cx="4188482" cy="338412"/>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rrow: Right 40">
            <a:extLst>
              <a:ext uri="{FF2B5EF4-FFF2-40B4-BE49-F238E27FC236}">
                <a16:creationId xmlns:a16="http://schemas.microsoft.com/office/drawing/2014/main" id="{F5C5EBDC-F071-015C-8D17-9C44E043102F}"/>
              </a:ext>
            </a:extLst>
          </p:cNvPr>
          <p:cNvSpPr/>
          <p:nvPr/>
        </p:nvSpPr>
        <p:spPr>
          <a:xfrm rot="3229166">
            <a:off x="867265" y="4560149"/>
            <a:ext cx="1796350" cy="440390"/>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Arrow: Right 41">
            <a:extLst>
              <a:ext uri="{FF2B5EF4-FFF2-40B4-BE49-F238E27FC236}">
                <a16:creationId xmlns:a16="http://schemas.microsoft.com/office/drawing/2014/main" id="{56952899-D6B6-CFB4-4F69-E0F9A228CADE}"/>
              </a:ext>
            </a:extLst>
          </p:cNvPr>
          <p:cNvSpPr/>
          <p:nvPr/>
        </p:nvSpPr>
        <p:spPr>
          <a:xfrm rot="13036657">
            <a:off x="6662362" y="2302718"/>
            <a:ext cx="2661001" cy="324981"/>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rrow: Right 42">
            <a:extLst>
              <a:ext uri="{FF2B5EF4-FFF2-40B4-BE49-F238E27FC236}">
                <a16:creationId xmlns:a16="http://schemas.microsoft.com/office/drawing/2014/main" id="{16A74EC5-9B61-9E89-69A7-C57DAACC8708}"/>
              </a:ext>
            </a:extLst>
          </p:cNvPr>
          <p:cNvSpPr/>
          <p:nvPr/>
        </p:nvSpPr>
        <p:spPr>
          <a:xfrm rot="20523510" flipV="1">
            <a:off x="5919352" y="4167257"/>
            <a:ext cx="3203808" cy="276632"/>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 name="Picture 43">
            <a:extLst>
              <a:ext uri="{FF2B5EF4-FFF2-40B4-BE49-F238E27FC236}">
                <a16:creationId xmlns:a16="http://schemas.microsoft.com/office/drawing/2014/main" id="{877B7B86-DC1B-B6BC-EFFD-80E5F0545A10}"/>
              </a:ext>
            </a:extLst>
          </p:cNvPr>
          <p:cNvPicPr>
            <a:picLocks noChangeAspect="1"/>
          </p:cNvPicPr>
          <p:nvPr/>
        </p:nvPicPr>
        <p:blipFill>
          <a:blip r:embed="rId14"/>
          <a:stretch>
            <a:fillRect/>
          </a:stretch>
        </p:blipFill>
        <p:spPr>
          <a:xfrm rot="21046521">
            <a:off x="135555" y="11881"/>
            <a:ext cx="1302586" cy="1323723"/>
          </a:xfrm>
          <a:prstGeom prst="rect">
            <a:avLst/>
          </a:prstGeom>
        </p:spPr>
      </p:pic>
      <p:sp>
        <p:nvSpPr>
          <p:cNvPr id="51" name="Title 1">
            <a:extLst>
              <a:ext uri="{FF2B5EF4-FFF2-40B4-BE49-F238E27FC236}">
                <a16:creationId xmlns:a16="http://schemas.microsoft.com/office/drawing/2014/main" id="{F9F40371-66A7-0C51-485B-8BC5E758D472}"/>
              </a:ext>
            </a:extLst>
          </p:cNvPr>
          <p:cNvSpPr txBox="1">
            <a:spLocks/>
          </p:cNvSpPr>
          <p:nvPr/>
        </p:nvSpPr>
        <p:spPr>
          <a:xfrm>
            <a:off x="1454202" y="250695"/>
            <a:ext cx="4377229" cy="667416"/>
          </a:xfrm>
          <a:prstGeom prst="rect">
            <a:avLst/>
          </a:prstGeom>
        </p:spPr>
        <p:txBody>
          <a:bodyPr>
            <a:normAutofit fontScale="975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Food Web</a:t>
            </a:r>
          </a:p>
        </p:txBody>
      </p:sp>
      <p:sp>
        <p:nvSpPr>
          <p:cNvPr id="5" name="Arrow: Right 4">
            <a:extLst>
              <a:ext uri="{FF2B5EF4-FFF2-40B4-BE49-F238E27FC236}">
                <a16:creationId xmlns:a16="http://schemas.microsoft.com/office/drawing/2014/main" id="{45E491BE-FEC9-57A0-60EB-049A7DAAC10E}"/>
              </a:ext>
            </a:extLst>
          </p:cNvPr>
          <p:cNvSpPr/>
          <p:nvPr/>
        </p:nvSpPr>
        <p:spPr>
          <a:xfrm rot="16200000">
            <a:off x="9458226" y="2583858"/>
            <a:ext cx="785739" cy="33286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5974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33036-2D96-BF16-5A65-7FCC81D14D3E}"/>
              </a:ext>
            </a:extLst>
          </p:cNvPr>
          <p:cNvSpPr>
            <a:spLocks noGrp="1"/>
          </p:cNvSpPr>
          <p:nvPr>
            <p:ph type="title"/>
          </p:nvPr>
        </p:nvSpPr>
        <p:spPr>
          <a:xfrm>
            <a:off x="283151" y="228715"/>
            <a:ext cx="11908849" cy="1732601"/>
          </a:xfrm>
        </p:spPr>
        <p:txBody>
          <a:bodyPr>
            <a:normAutofit/>
          </a:bodyPr>
          <a:lstStyle/>
          <a:p>
            <a:r>
              <a:rPr lang="en-US" sz="3600" dirty="0">
                <a:solidFill>
                  <a:schemeClr val="tx1"/>
                </a:solidFill>
                <a:latin typeface="Libre Franklin ExtraBold" pitchFamily="2" charset="0"/>
              </a:rPr>
              <a:t>Now that we’ve practiced making a food web, lets make your own Coastal Virginia Food Web!</a:t>
            </a:r>
          </a:p>
        </p:txBody>
      </p:sp>
      <p:sp>
        <p:nvSpPr>
          <p:cNvPr id="8" name="TextBox 7">
            <a:extLst>
              <a:ext uri="{FF2B5EF4-FFF2-40B4-BE49-F238E27FC236}">
                <a16:creationId xmlns:a16="http://schemas.microsoft.com/office/drawing/2014/main" id="{B66B7675-02DC-778F-5DE0-DE982D2CD526}"/>
              </a:ext>
            </a:extLst>
          </p:cNvPr>
          <p:cNvSpPr txBox="1"/>
          <p:nvPr/>
        </p:nvSpPr>
        <p:spPr>
          <a:xfrm>
            <a:off x="448251" y="1872416"/>
            <a:ext cx="10693400" cy="4524315"/>
          </a:xfrm>
          <a:prstGeom prst="rect">
            <a:avLst/>
          </a:prstGeom>
          <a:noFill/>
        </p:spPr>
        <p:txBody>
          <a:bodyPr wrap="square" rtlCol="0">
            <a:spAutoFit/>
          </a:bodyPr>
          <a:lstStyle/>
          <a:p>
            <a:pPr marL="457200" indent="-457200">
              <a:buAutoNum type="arabicParenR"/>
            </a:pPr>
            <a:r>
              <a:rPr lang="en-US" sz="2400" dirty="0">
                <a:latin typeface="Libre Franklin" pitchFamily="2" charset="0"/>
              </a:rPr>
              <a:t>Label your habitats</a:t>
            </a:r>
          </a:p>
          <a:p>
            <a:pPr marL="457200" indent="-457200">
              <a:buAutoNum type="arabicParenR"/>
            </a:pPr>
            <a:endParaRPr lang="en-US" sz="2400" dirty="0">
              <a:latin typeface="Libre Franklin" pitchFamily="2" charset="0"/>
            </a:endParaRPr>
          </a:p>
          <a:p>
            <a:pPr marL="457200" indent="-457200">
              <a:buAutoNum type="arabicParenR"/>
            </a:pPr>
            <a:r>
              <a:rPr lang="en-US" sz="2400" dirty="0">
                <a:latin typeface="Libre Franklin" pitchFamily="2" charset="0"/>
              </a:rPr>
              <a:t>Place your organisms in their correct habitat</a:t>
            </a:r>
          </a:p>
          <a:p>
            <a:pPr marL="457200" indent="-457200">
              <a:buAutoNum type="arabicParenR"/>
            </a:pPr>
            <a:endParaRPr lang="en-US" sz="2400" dirty="0">
              <a:latin typeface="Libre Franklin" pitchFamily="2" charset="0"/>
            </a:endParaRPr>
          </a:p>
          <a:p>
            <a:pPr marL="457200" indent="-457200">
              <a:buAutoNum type="arabicParenR"/>
            </a:pPr>
            <a:r>
              <a:rPr lang="en-US" sz="2400" dirty="0">
                <a:latin typeface="Libre Franklin" pitchFamily="2" charset="0"/>
              </a:rPr>
              <a:t>Draw lines indicating the flow of energy between organisms</a:t>
            </a:r>
          </a:p>
          <a:p>
            <a:endParaRPr lang="en-US" sz="2400" dirty="0">
              <a:latin typeface="Libre Franklin ExtraBold" pitchFamily="2" charset="0"/>
            </a:endParaRPr>
          </a:p>
          <a:p>
            <a:r>
              <a:rPr lang="en-US" sz="2400" dirty="0">
                <a:latin typeface="Libre Franklin ExtraBold" pitchFamily="2" charset="0"/>
              </a:rPr>
              <a:t>Hints: </a:t>
            </a:r>
          </a:p>
          <a:p>
            <a:endParaRPr lang="en-US" sz="2400" dirty="0">
              <a:latin typeface="Libre Franklin ExtraBold" pitchFamily="2" charset="0"/>
            </a:endParaRPr>
          </a:p>
          <a:p>
            <a:r>
              <a:rPr lang="en-US" sz="2400" dirty="0">
                <a:latin typeface="Libre Franklin" pitchFamily="2" charset="0"/>
              </a:rPr>
              <a:t>Arrows should go from the prey to the predator!</a:t>
            </a:r>
          </a:p>
          <a:p>
            <a:endParaRPr lang="en-US" sz="2400" dirty="0">
              <a:latin typeface="Libre Franklin" pitchFamily="2" charset="0"/>
            </a:endParaRPr>
          </a:p>
          <a:p>
            <a:r>
              <a:rPr lang="en-US" sz="2400" dirty="0">
                <a:latin typeface="Libre Franklin" pitchFamily="2" charset="0"/>
              </a:rPr>
              <a:t>Remember, different ecosystems have similar organisms that are in the similar spots in the food web.</a:t>
            </a:r>
          </a:p>
        </p:txBody>
      </p:sp>
      <p:pic>
        <p:nvPicPr>
          <p:cNvPr id="9" name="Picture 8">
            <a:extLst>
              <a:ext uri="{FF2B5EF4-FFF2-40B4-BE49-F238E27FC236}">
                <a16:creationId xmlns:a16="http://schemas.microsoft.com/office/drawing/2014/main" id="{869CB75D-49F2-7600-9DF8-61B412504295}"/>
              </a:ext>
            </a:extLst>
          </p:cNvPr>
          <p:cNvPicPr>
            <a:picLocks noChangeAspect="1"/>
          </p:cNvPicPr>
          <p:nvPr/>
        </p:nvPicPr>
        <p:blipFill>
          <a:blip r:embed="rId2"/>
          <a:stretch>
            <a:fillRect/>
          </a:stretch>
        </p:blipFill>
        <p:spPr>
          <a:xfrm>
            <a:off x="9056109" y="5143153"/>
            <a:ext cx="1154504" cy="331834"/>
          </a:xfrm>
          <a:prstGeom prst="rect">
            <a:avLst/>
          </a:prstGeom>
        </p:spPr>
      </p:pic>
      <p:pic>
        <p:nvPicPr>
          <p:cNvPr id="10" name="Picture 9">
            <a:extLst>
              <a:ext uri="{FF2B5EF4-FFF2-40B4-BE49-F238E27FC236}">
                <a16:creationId xmlns:a16="http://schemas.microsoft.com/office/drawing/2014/main" id="{89C3F4CF-77F7-85FD-0A45-921F3DA7EF5D}"/>
              </a:ext>
            </a:extLst>
          </p:cNvPr>
          <p:cNvPicPr>
            <a:picLocks noChangeAspect="1"/>
          </p:cNvPicPr>
          <p:nvPr/>
        </p:nvPicPr>
        <p:blipFill>
          <a:blip r:embed="rId3"/>
          <a:stretch>
            <a:fillRect/>
          </a:stretch>
        </p:blipFill>
        <p:spPr>
          <a:xfrm>
            <a:off x="8525435" y="3833807"/>
            <a:ext cx="2215853" cy="605932"/>
          </a:xfrm>
          <a:prstGeom prst="rect">
            <a:avLst/>
          </a:prstGeom>
        </p:spPr>
      </p:pic>
      <p:sp>
        <p:nvSpPr>
          <p:cNvPr id="11" name="Arrow: Up 10">
            <a:extLst>
              <a:ext uri="{FF2B5EF4-FFF2-40B4-BE49-F238E27FC236}">
                <a16:creationId xmlns:a16="http://schemas.microsoft.com/office/drawing/2014/main" id="{0A61B622-8673-CAA3-1D6D-72C46D21BEA2}"/>
              </a:ext>
            </a:extLst>
          </p:cNvPr>
          <p:cNvSpPr/>
          <p:nvPr/>
        </p:nvSpPr>
        <p:spPr>
          <a:xfrm>
            <a:off x="9329961" y="4439739"/>
            <a:ext cx="606800" cy="536985"/>
          </a:xfrm>
          <a:prstGeom prst="upArrow">
            <a:avLst/>
          </a:prstGeom>
          <a:solidFill>
            <a:schemeClr val="accent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Libre Franklin ExtraBold" pitchFamily="2" charset="0"/>
              </a:rPr>
              <a:t>E</a:t>
            </a:r>
          </a:p>
        </p:txBody>
      </p:sp>
    </p:spTree>
    <p:extLst>
      <p:ext uri="{BB962C8B-B14F-4D97-AF65-F5344CB8AC3E}">
        <p14:creationId xmlns:p14="http://schemas.microsoft.com/office/powerpoint/2010/main" val="2134493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rocess 1">
            <a:extLst>
              <a:ext uri="{FF2B5EF4-FFF2-40B4-BE49-F238E27FC236}">
                <a16:creationId xmlns:a16="http://schemas.microsoft.com/office/drawing/2014/main" id="{8E5D4F44-37C4-D938-9622-7DB2AA956947}"/>
              </a:ext>
            </a:extLst>
          </p:cNvPr>
          <p:cNvSpPr/>
          <p:nvPr/>
        </p:nvSpPr>
        <p:spPr>
          <a:xfrm>
            <a:off x="-3826" y="-3177"/>
            <a:ext cx="12195826" cy="1650129"/>
          </a:xfrm>
          <a:prstGeom prst="flowChartProcess">
            <a:avLst/>
          </a:prstGeom>
          <a:solidFill>
            <a:srgbClr val="FFFD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6BD3681-C6DB-D0D1-7857-F33649C1CCB5}"/>
              </a:ext>
            </a:extLst>
          </p:cNvPr>
          <p:cNvSpPr/>
          <p:nvPr/>
        </p:nvSpPr>
        <p:spPr>
          <a:xfrm>
            <a:off x="-18420" y="1285906"/>
            <a:ext cx="12206328" cy="4588309"/>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lowchart: Process 8">
            <a:extLst>
              <a:ext uri="{FF2B5EF4-FFF2-40B4-BE49-F238E27FC236}">
                <a16:creationId xmlns:a16="http://schemas.microsoft.com/office/drawing/2014/main" id="{603039E6-EE82-F3E8-9A6A-88A8CEFB7BC0}"/>
              </a:ext>
            </a:extLst>
          </p:cNvPr>
          <p:cNvSpPr/>
          <p:nvPr/>
        </p:nvSpPr>
        <p:spPr>
          <a:xfrm>
            <a:off x="2035" y="5870225"/>
            <a:ext cx="12206328" cy="992295"/>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754CA391-457D-B1B7-3B81-EC7CEC17D443}"/>
              </a:ext>
            </a:extLst>
          </p:cNvPr>
          <p:cNvSpPr txBox="1"/>
          <p:nvPr/>
        </p:nvSpPr>
        <p:spPr>
          <a:xfrm>
            <a:off x="155144" y="5925807"/>
            <a:ext cx="1675121"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Sediment</a:t>
            </a:r>
          </a:p>
        </p:txBody>
      </p:sp>
      <p:sp>
        <p:nvSpPr>
          <p:cNvPr id="5" name="Title 1">
            <a:extLst>
              <a:ext uri="{FF2B5EF4-FFF2-40B4-BE49-F238E27FC236}">
                <a16:creationId xmlns:a16="http://schemas.microsoft.com/office/drawing/2014/main" id="{AC35801A-E55F-67D9-60C4-E8CE9D43B43C}"/>
              </a:ext>
            </a:extLst>
          </p:cNvPr>
          <p:cNvSpPr txBox="1">
            <a:spLocks/>
          </p:cNvSpPr>
          <p:nvPr/>
        </p:nvSpPr>
        <p:spPr>
          <a:xfrm>
            <a:off x="1454202" y="250695"/>
            <a:ext cx="4377229" cy="667416"/>
          </a:xfrm>
          <a:prstGeom prst="rect">
            <a:avLst/>
          </a:prstGeom>
        </p:spPr>
        <p:txBody>
          <a:bodyPr>
            <a:normAutofit fontScale="975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3000" b="1" dirty="0">
                <a:solidFill>
                  <a:schemeClr val="tx1"/>
                </a:solidFill>
                <a:latin typeface="Libre Franklin" pitchFamily="2" charset="0"/>
              </a:rPr>
              <a:t>Coastal Arctic Food Web</a:t>
            </a:r>
          </a:p>
        </p:txBody>
      </p:sp>
      <p:grpSp>
        <p:nvGrpSpPr>
          <p:cNvPr id="13" name="Group 12">
            <a:extLst>
              <a:ext uri="{FF2B5EF4-FFF2-40B4-BE49-F238E27FC236}">
                <a16:creationId xmlns:a16="http://schemas.microsoft.com/office/drawing/2014/main" id="{D8291892-24EA-9C4B-2F6D-5E5671594FB2}"/>
              </a:ext>
            </a:extLst>
          </p:cNvPr>
          <p:cNvGrpSpPr/>
          <p:nvPr/>
        </p:nvGrpSpPr>
        <p:grpSpPr>
          <a:xfrm>
            <a:off x="-48101" y="1000370"/>
            <a:ext cx="8492853" cy="1378366"/>
            <a:chOff x="464234" y="815926"/>
            <a:chExt cx="4557932" cy="1364566"/>
          </a:xfrm>
        </p:grpSpPr>
        <p:sp>
          <p:nvSpPr>
            <p:cNvPr id="15" name="Freeform: Shape 14">
              <a:extLst>
                <a:ext uri="{FF2B5EF4-FFF2-40B4-BE49-F238E27FC236}">
                  <a16:creationId xmlns:a16="http://schemas.microsoft.com/office/drawing/2014/main" id="{1E21EAEA-7F8D-892B-E1D8-83EC46BC66D9}"/>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03A0B1-67C7-38B5-E42F-4375D7A2E026}"/>
                </a:ext>
              </a:extLst>
            </p:cNvPr>
            <p:cNvSpPr/>
            <p:nvPr/>
          </p:nvSpPr>
          <p:spPr>
            <a:xfrm>
              <a:off x="464234" y="1111942"/>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F78CB574-B8A2-C5F6-F421-93A0D78F2181}"/>
              </a:ext>
            </a:extLst>
          </p:cNvPr>
          <p:cNvSpPr txBox="1"/>
          <p:nvPr/>
        </p:nvSpPr>
        <p:spPr>
          <a:xfrm>
            <a:off x="155144" y="1258198"/>
            <a:ext cx="631705"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Ice</a:t>
            </a:r>
          </a:p>
        </p:txBody>
      </p:sp>
      <p:pic>
        <p:nvPicPr>
          <p:cNvPr id="17" name="Picture 16">
            <a:extLst>
              <a:ext uri="{FF2B5EF4-FFF2-40B4-BE49-F238E27FC236}">
                <a16:creationId xmlns:a16="http://schemas.microsoft.com/office/drawing/2014/main" id="{61A93426-4540-1A1B-ABCC-1D87FA9F0574}"/>
              </a:ext>
            </a:extLst>
          </p:cNvPr>
          <p:cNvPicPr>
            <a:picLocks noChangeAspect="1"/>
          </p:cNvPicPr>
          <p:nvPr/>
        </p:nvPicPr>
        <p:blipFill>
          <a:blip r:embed="rId3"/>
          <a:stretch>
            <a:fillRect/>
          </a:stretch>
        </p:blipFill>
        <p:spPr>
          <a:xfrm>
            <a:off x="5785322" y="176320"/>
            <a:ext cx="2211039" cy="1403415"/>
          </a:xfrm>
          <a:prstGeom prst="rect">
            <a:avLst/>
          </a:prstGeom>
        </p:spPr>
      </p:pic>
      <p:pic>
        <p:nvPicPr>
          <p:cNvPr id="46" name="Picture 45" descr="A red crab with claws&#10;&#10;Description automatically generated">
            <a:extLst>
              <a:ext uri="{FF2B5EF4-FFF2-40B4-BE49-F238E27FC236}">
                <a16:creationId xmlns:a16="http://schemas.microsoft.com/office/drawing/2014/main" id="{4C765804-4923-997B-B905-0E78210CD6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6610" y="5305744"/>
            <a:ext cx="1844853" cy="1229595"/>
          </a:xfrm>
          <a:prstGeom prst="rect">
            <a:avLst/>
          </a:prstGeom>
        </p:spPr>
      </p:pic>
      <p:pic>
        <p:nvPicPr>
          <p:cNvPr id="47" name="Picture 46" descr="A red crab with claws&#10;&#10;Description automatically generated">
            <a:extLst>
              <a:ext uri="{FF2B5EF4-FFF2-40B4-BE49-F238E27FC236}">
                <a16:creationId xmlns:a16="http://schemas.microsoft.com/office/drawing/2014/main" id="{0D7B9F30-B9A6-52B3-C1D6-C93BCB918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3566" y="5524377"/>
            <a:ext cx="1844853" cy="1229595"/>
          </a:xfrm>
          <a:prstGeom prst="rect">
            <a:avLst/>
          </a:prstGeom>
        </p:spPr>
      </p:pic>
      <p:sp>
        <p:nvSpPr>
          <p:cNvPr id="48" name="TextBox 47">
            <a:extLst>
              <a:ext uri="{FF2B5EF4-FFF2-40B4-BE49-F238E27FC236}">
                <a16:creationId xmlns:a16="http://schemas.microsoft.com/office/drawing/2014/main" id="{18B93287-D169-5DA8-2498-8BBFED6515B3}"/>
              </a:ext>
            </a:extLst>
          </p:cNvPr>
          <p:cNvSpPr txBox="1"/>
          <p:nvPr/>
        </p:nvSpPr>
        <p:spPr>
          <a:xfrm>
            <a:off x="9105459" y="6336878"/>
            <a:ext cx="1345920" cy="307777"/>
          </a:xfrm>
          <a:prstGeom prst="rect">
            <a:avLst/>
          </a:prstGeom>
          <a:solidFill>
            <a:schemeClr val="bg1"/>
          </a:solidFill>
        </p:spPr>
        <p:txBody>
          <a:bodyPr wrap="square" rtlCol="0">
            <a:spAutoFit/>
          </a:bodyPr>
          <a:lstStyle/>
          <a:p>
            <a:r>
              <a:rPr lang="en-US" sz="1400" dirty="0">
                <a:latin typeface="Libre Franklin ExtraBold" pitchFamily="2" charset="0"/>
              </a:rPr>
              <a:t>Snow Crabs</a:t>
            </a:r>
          </a:p>
        </p:txBody>
      </p:sp>
      <p:sp>
        <p:nvSpPr>
          <p:cNvPr id="57" name="TextBox 56">
            <a:extLst>
              <a:ext uri="{FF2B5EF4-FFF2-40B4-BE49-F238E27FC236}">
                <a16:creationId xmlns:a16="http://schemas.microsoft.com/office/drawing/2014/main" id="{86BB6AF2-F3C5-D881-279B-EB5887C9F3C6}"/>
              </a:ext>
            </a:extLst>
          </p:cNvPr>
          <p:cNvSpPr txBox="1"/>
          <p:nvPr/>
        </p:nvSpPr>
        <p:spPr>
          <a:xfrm>
            <a:off x="5983924" y="362022"/>
            <a:ext cx="1161287" cy="307777"/>
          </a:xfrm>
          <a:prstGeom prst="rect">
            <a:avLst/>
          </a:prstGeom>
          <a:solidFill>
            <a:schemeClr val="bg1"/>
          </a:solidFill>
        </p:spPr>
        <p:txBody>
          <a:bodyPr wrap="square" rtlCol="0">
            <a:spAutoFit/>
          </a:bodyPr>
          <a:lstStyle/>
          <a:p>
            <a:r>
              <a:rPr lang="en-US" sz="1400" dirty="0">
                <a:latin typeface="Libre Franklin ExtraBold" pitchFamily="2" charset="0"/>
              </a:rPr>
              <a:t>Polar Bear</a:t>
            </a:r>
          </a:p>
        </p:txBody>
      </p:sp>
      <p:pic>
        <p:nvPicPr>
          <p:cNvPr id="58" name="Picture 57">
            <a:extLst>
              <a:ext uri="{FF2B5EF4-FFF2-40B4-BE49-F238E27FC236}">
                <a16:creationId xmlns:a16="http://schemas.microsoft.com/office/drawing/2014/main" id="{DED92698-3114-C530-4D26-ADF491361987}"/>
              </a:ext>
            </a:extLst>
          </p:cNvPr>
          <p:cNvPicPr>
            <a:picLocks noChangeAspect="1"/>
          </p:cNvPicPr>
          <p:nvPr/>
        </p:nvPicPr>
        <p:blipFill>
          <a:blip r:embed="rId5"/>
          <a:stretch>
            <a:fillRect/>
          </a:stretch>
        </p:blipFill>
        <p:spPr>
          <a:xfrm>
            <a:off x="4036061" y="4769410"/>
            <a:ext cx="1844852" cy="530257"/>
          </a:xfrm>
          <a:prstGeom prst="rect">
            <a:avLst/>
          </a:prstGeom>
        </p:spPr>
      </p:pic>
      <p:sp>
        <p:nvSpPr>
          <p:cNvPr id="59" name="TextBox 58">
            <a:extLst>
              <a:ext uri="{FF2B5EF4-FFF2-40B4-BE49-F238E27FC236}">
                <a16:creationId xmlns:a16="http://schemas.microsoft.com/office/drawing/2014/main" id="{333C8566-69DF-3151-A1E2-D492A1EF1A0C}"/>
              </a:ext>
            </a:extLst>
          </p:cNvPr>
          <p:cNvSpPr txBox="1"/>
          <p:nvPr/>
        </p:nvSpPr>
        <p:spPr>
          <a:xfrm>
            <a:off x="4732100" y="5055605"/>
            <a:ext cx="1148813" cy="307777"/>
          </a:xfrm>
          <a:prstGeom prst="rect">
            <a:avLst/>
          </a:prstGeom>
          <a:solidFill>
            <a:schemeClr val="bg1"/>
          </a:solidFill>
        </p:spPr>
        <p:txBody>
          <a:bodyPr wrap="square" rtlCol="0">
            <a:spAutoFit/>
          </a:bodyPr>
          <a:lstStyle/>
          <a:p>
            <a:r>
              <a:rPr lang="en-US" sz="1400" dirty="0">
                <a:latin typeface="Libre Franklin ExtraBold" pitchFamily="2" charset="0"/>
              </a:rPr>
              <a:t>Arctic Cod</a:t>
            </a:r>
          </a:p>
        </p:txBody>
      </p:sp>
      <p:pic>
        <p:nvPicPr>
          <p:cNvPr id="60" name="Picture 59">
            <a:extLst>
              <a:ext uri="{FF2B5EF4-FFF2-40B4-BE49-F238E27FC236}">
                <a16:creationId xmlns:a16="http://schemas.microsoft.com/office/drawing/2014/main" id="{B7307957-B89E-058A-72F8-08C6834A535B}"/>
              </a:ext>
            </a:extLst>
          </p:cNvPr>
          <p:cNvPicPr>
            <a:picLocks noChangeAspect="1"/>
          </p:cNvPicPr>
          <p:nvPr/>
        </p:nvPicPr>
        <p:blipFill>
          <a:blip r:embed="rId6"/>
          <a:stretch>
            <a:fillRect/>
          </a:stretch>
        </p:blipFill>
        <p:spPr>
          <a:xfrm rot="2343761">
            <a:off x="2357621" y="5383688"/>
            <a:ext cx="700099" cy="845529"/>
          </a:xfrm>
          <a:prstGeom prst="rect">
            <a:avLst/>
          </a:prstGeom>
        </p:spPr>
      </p:pic>
      <p:pic>
        <p:nvPicPr>
          <p:cNvPr id="61" name="Picture 60">
            <a:extLst>
              <a:ext uri="{FF2B5EF4-FFF2-40B4-BE49-F238E27FC236}">
                <a16:creationId xmlns:a16="http://schemas.microsoft.com/office/drawing/2014/main" id="{EA2F8E0D-4D23-B5D9-AE1C-96DBC8286EB8}"/>
              </a:ext>
            </a:extLst>
          </p:cNvPr>
          <p:cNvPicPr>
            <a:picLocks noChangeAspect="1"/>
          </p:cNvPicPr>
          <p:nvPr/>
        </p:nvPicPr>
        <p:blipFill>
          <a:blip r:embed="rId6"/>
          <a:stretch>
            <a:fillRect/>
          </a:stretch>
        </p:blipFill>
        <p:spPr>
          <a:xfrm>
            <a:off x="1989757" y="5691376"/>
            <a:ext cx="700099" cy="845529"/>
          </a:xfrm>
          <a:prstGeom prst="rect">
            <a:avLst/>
          </a:prstGeom>
        </p:spPr>
      </p:pic>
      <p:pic>
        <p:nvPicPr>
          <p:cNvPr id="62" name="Picture 61">
            <a:extLst>
              <a:ext uri="{FF2B5EF4-FFF2-40B4-BE49-F238E27FC236}">
                <a16:creationId xmlns:a16="http://schemas.microsoft.com/office/drawing/2014/main" id="{10EEE918-3D30-EC97-C3F7-46B82A6DC57A}"/>
              </a:ext>
            </a:extLst>
          </p:cNvPr>
          <p:cNvPicPr>
            <a:picLocks noChangeAspect="1"/>
          </p:cNvPicPr>
          <p:nvPr/>
        </p:nvPicPr>
        <p:blipFill>
          <a:blip r:embed="rId6"/>
          <a:stretch>
            <a:fillRect/>
          </a:stretch>
        </p:blipFill>
        <p:spPr>
          <a:xfrm rot="20477650">
            <a:off x="2572583" y="5822680"/>
            <a:ext cx="700099" cy="845529"/>
          </a:xfrm>
          <a:prstGeom prst="rect">
            <a:avLst/>
          </a:prstGeom>
        </p:spPr>
      </p:pic>
      <p:pic>
        <p:nvPicPr>
          <p:cNvPr id="63" name="Picture 62">
            <a:extLst>
              <a:ext uri="{FF2B5EF4-FFF2-40B4-BE49-F238E27FC236}">
                <a16:creationId xmlns:a16="http://schemas.microsoft.com/office/drawing/2014/main" id="{00A88AD5-364B-F1DC-F535-8613C11EB06B}"/>
              </a:ext>
            </a:extLst>
          </p:cNvPr>
          <p:cNvPicPr>
            <a:picLocks noChangeAspect="1"/>
          </p:cNvPicPr>
          <p:nvPr/>
        </p:nvPicPr>
        <p:blipFill>
          <a:blip r:embed="rId6"/>
          <a:stretch>
            <a:fillRect/>
          </a:stretch>
        </p:blipFill>
        <p:spPr>
          <a:xfrm rot="2343761">
            <a:off x="3113553" y="5893408"/>
            <a:ext cx="700099" cy="845529"/>
          </a:xfrm>
          <a:prstGeom prst="rect">
            <a:avLst/>
          </a:prstGeom>
        </p:spPr>
      </p:pic>
      <p:pic>
        <p:nvPicPr>
          <p:cNvPr id="64" name="Picture 63">
            <a:extLst>
              <a:ext uri="{FF2B5EF4-FFF2-40B4-BE49-F238E27FC236}">
                <a16:creationId xmlns:a16="http://schemas.microsoft.com/office/drawing/2014/main" id="{B031B7EB-66AC-BD9F-22DD-26854D6E6631}"/>
              </a:ext>
            </a:extLst>
          </p:cNvPr>
          <p:cNvPicPr>
            <a:picLocks noChangeAspect="1"/>
          </p:cNvPicPr>
          <p:nvPr/>
        </p:nvPicPr>
        <p:blipFill>
          <a:blip r:embed="rId6"/>
          <a:stretch>
            <a:fillRect/>
          </a:stretch>
        </p:blipFill>
        <p:spPr>
          <a:xfrm rot="2343761">
            <a:off x="3077063" y="5459201"/>
            <a:ext cx="700099" cy="843571"/>
          </a:xfrm>
          <a:prstGeom prst="rect">
            <a:avLst/>
          </a:prstGeom>
        </p:spPr>
      </p:pic>
      <p:sp>
        <p:nvSpPr>
          <p:cNvPr id="65" name="TextBox 64">
            <a:extLst>
              <a:ext uri="{FF2B5EF4-FFF2-40B4-BE49-F238E27FC236}">
                <a16:creationId xmlns:a16="http://schemas.microsoft.com/office/drawing/2014/main" id="{26B4C3A3-0343-CD44-8A1F-6D540198A875}"/>
              </a:ext>
            </a:extLst>
          </p:cNvPr>
          <p:cNvSpPr txBox="1"/>
          <p:nvPr/>
        </p:nvSpPr>
        <p:spPr>
          <a:xfrm>
            <a:off x="2256456" y="5857631"/>
            <a:ext cx="1386361" cy="307777"/>
          </a:xfrm>
          <a:prstGeom prst="rect">
            <a:avLst/>
          </a:prstGeom>
          <a:solidFill>
            <a:schemeClr val="bg1"/>
          </a:solidFill>
        </p:spPr>
        <p:txBody>
          <a:bodyPr wrap="square" rtlCol="0">
            <a:spAutoFit/>
          </a:bodyPr>
          <a:lstStyle/>
          <a:p>
            <a:r>
              <a:rPr lang="en-US" sz="1400" dirty="0">
                <a:latin typeface="Libre Franklin ExtraBold" pitchFamily="2" charset="0"/>
              </a:rPr>
              <a:t>Blue Mussels</a:t>
            </a:r>
          </a:p>
        </p:txBody>
      </p:sp>
      <p:grpSp>
        <p:nvGrpSpPr>
          <p:cNvPr id="72" name="Group 71">
            <a:extLst>
              <a:ext uri="{FF2B5EF4-FFF2-40B4-BE49-F238E27FC236}">
                <a16:creationId xmlns:a16="http://schemas.microsoft.com/office/drawing/2014/main" id="{90AF7FBB-8CF9-B6E0-7490-B10E7C4641CB}"/>
              </a:ext>
            </a:extLst>
          </p:cNvPr>
          <p:cNvGrpSpPr/>
          <p:nvPr/>
        </p:nvGrpSpPr>
        <p:grpSpPr>
          <a:xfrm>
            <a:off x="6249785" y="2646880"/>
            <a:ext cx="956935" cy="1192207"/>
            <a:chOff x="841230" y="2909697"/>
            <a:chExt cx="956934" cy="1192206"/>
          </a:xfrm>
          <a:noFill/>
        </p:grpSpPr>
        <p:pic>
          <p:nvPicPr>
            <p:cNvPr id="73" name="Picture 72">
              <a:extLst>
                <a:ext uri="{FF2B5EF4-FFF2-40B4-BE49-F238E27FC236}">
                  <a16:creationId xmlns:a16="http://schemas.microsoft.com/office/drawing/2014/main" id="{81E9C4DC-8BF3-0F70-85C2-C877861CC567}"/>
                </a:ext>
              </a:extLst>
            </p:cNvPr>
            <p:cNvPicPr>
              <a:picLocks noChangeAspect="1"/>
            </p:cNvPicPr>
            <p:nvPr/>
          </p:nvPicPr>
          <p:blipFill>
            <a:blip r:embed="rId7"/>
            <a:stretch>
              <a:fillRect/>
            </a:stretch>
          </p:blipFill>
          <p:spPr>
            <a:xfrm rot="2469894">
              <a:off x="841230" y="2937432"/>
              <a:ext cx="536801" cy="529286"/>
            </a:xfrm>
            <a:prstGeom prst="rect">
              <a:avLst/>
            </a:prstGeom>
            <a:grpFill/>
          </p:spPr>
        </p:pic>
        <p:pic>
          <p:nvPicPr>
            <p:cNvPr id="74" name="Picture 73">
              <a:extLst>
                <a:ext uri="{FF2B5EF4-FFF2-40B4-BE49-F238E27FC236}">
                  <a16:creationId xmlns:a16="http://schemas.microsoft.com/office/drawing/2014/main" id="{72B46704-14E1-74C3-0DC3-85637110432B}"/>
                </a:ext>
              </a:extLst>
            </p:cNvPr>
            <p:cNvPicPr>
              <a:picLocks noChangeAspect="1"/>
            </p:cNvPicPr>
            <p:nvPr/>
          </p:nvPicPr>
          <p:blipFill>
            <a:blip r:embed="rId7"/>
            <a:stretch>
              <a:fillRect/>
            </a:stretch>
          </p:blipFill>
          <p:spPr>
            <a:xfrm rot="1498994">
              <a:off x="1121267" y="3239299"/>
              <a:ext cx="479675" cy="472960"/>
            </a:xfrm>
            <a:prstGeom prst="rect">
              <a:avLst/>
            </a:prstGeom>
            <a:grpFill/>
          </p:spPr>
        </p:pic>
        <p:pic>
          <p:nvPicPr>
            <p:cNvPr id="75" name="Picture 74">
              <a:extLst>
                <a:ext uri="{FF2B5EF4-FFF2-40B4-BE49-F238E27FC236}">
                  <a16:creationId xmlns:a16="http://schemas.microsoft.com/office/drawing/2014/main" id="{447C42E8-42DC-7BB5-82A5-F19A7F41C1C3}"/>
                </a:ext>
              </a:extLst>
            </p:cNvPr>
            <p:cNvPicPr>
              <a:picLocks noChangeAspect="1"/>
            </p:cNvPicPr>
            <p:nvPr/>
          </p:nvPicPr>
          <p:blipFill>
            <a:blip r:embed="rId7"/>
            <a:stretch>
              <a:fillRect/>
            </a:stretch>
          </p:blipFill>
          <p:spPr>
            <a:xfrm rot="3431793">
              <a:off x="1386667" y="2912598"/>
              <a:ext cx="414397" cy="408596"/>
            </a:xfrm>
            <a:prstGeom prst="rect">
              <a:avLst/>
            </a:prstGeom>
            <a:grpFill/>
          </p:spPr>
        </p:pic>
        <p:pic>
          <p:nvPicPr>
            <p:cNvPr id="76" name="Picture 75">
              <a:extLst>
                <a:ext uri="{FF2B5EF4-FFF2-40B4-BE49-F238E27FC236}">
                  <a16:creationId xmlns:a16="http://schemas.microsoft.com/office/drawing/2014/main" id="{1D3BA8CB-C5BC-1788-4ED8-AE8406E8DB52}"/>
                </a:ext>
              </a:extLst>
            </p:cNvPr>
            <p:cNvPicPr>
              <a:picLocks noChangeAspect="1"/>
            </p:cNvPicPr>
            <p:nvPr/>
          </p:nvPicPr>
          <p:blipFill>
            <a:blip r:embed="rId7"/>
            <a:stretch>
              <a:fillRect/>
            </a:stretch>
          </p:blipFill>
          <p:spPr>
            <a:xfrm rot="2469894">
              <a:off x="853878" y="3465857"/>
              <a:ext cx="395260" cy="389727"/>
            </a:xfrm>
            <a:prstGeom prst="rect">
              <a:avLst/>
            </a:prstGeom>
            <a:grpFill/>
          </p:spPr>
        </p:pic>
        <p:pic>
          <p:nvPicPr>
            <p:cNvPr id="77" name="Picture 76">
              <a:extLst>
                <a:ext uri="{FF2B5EF4-FFF2-40B4-BE49-F238E27FC236}">
                  <a16:creationId xmlns:a16="http://schemas.microsoft.com/office/drawing/2014/main" id="{A60CB5BF-9125-E857-44EA-0474469813ED}"/>
                </a:ext>
              </a:extLst>
            </p:cNvPr>
            <p:cNvPicPr>
              <a:picLocks noChangeAspect="1"/>
            </p:cNvPicPr>
            <p:nvPr/>
          </p:nvPicPr>
          <p:blipFill>
            <a:blip r:embed="rId7"/>
            <a:stretch>
              <a:fillRect/>
            </a:stretch>
          </p:blipFill>
          <p:spPr>
            <a:xfrm rot="3844932">
              <a:off x="1054640" y="3568860"/>
              <a:ext cx="536801" cy="529286"/>
            </a:xfrm>
            <a:prstGeom prst="rect">
              <a:avLst/>
            </a:prstGeom>
            <a:grpFill/>
          </p:spPr>
        </p:pic>
      </p:grpSp>
      <p:sp>
        <p:nvSpPr>
          <p:cNvPr id="78" name="TextBox 77">
            <a:extLst>
              <a:ext uri="{FF2B5EF4-FFF2-40B4-BE49-F238E27FC236}">
                <a16:creationId xmlns:a16="http://schemas.microsoft.com/office/drawing/2014/main" id="{06498E0C-D663-F787-BFD9-499111CC378B}"/>
              </a:ext>
            </a:extLst>
          </p:cNvPr>
          <p:cNvSpPr txBox="1"/>
          <p:nvPr/>
        </p:nvSpPr>
        <p:spPr>
          <a:xfrm>
            <a:off x="6099119" y="3173002"/>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pic>
        <p:nvPicPr>
          <p:cNvPr id="79" name="Picture 78">
            <a:extLst>
              <a:ext uri="{FF2B5EF4-FFF2-40B4-BE49-F238E27FC236}">
                <a16:creationId xmlns:a16="http://schemas.microsoft.com/office/drawing/2014/main" id="{DF972E6B-32A3-08CB-9240-57EE3377194E}"/>
              </a:ext>
            </a:extLst>
          </p:cNvPr>
          <p:cNvPicPr>
            <a:picLocks noChangeAspect="1"/>
          </p:cNvPicPr>
          <p:nvPr/>
        </p:nvPicPr>
        <p:blipFill>
          <a:blip r:embed="rId8"/>
          <a:stretch>
            <a:fillRect/>
          </a:stretch>
        </p:blipFill>
        <p:spPr>
          <a:xfrm rot="1925455">
            <a:off x="8268349" y="1281502"/>
            <a:ext cx="2398573" cy="1168167"/>
          </a:xfrm>
          <a:prstGeom prst="rect">
            <a:avLst/>
          </a:prstGeom>
        </p:spPr>
      </p:pic>
      <p:sp>
        <p:nvSpPr>
          <p:cNvPr id="80" name="TextBox 79">
            <a:extLst>
              <a:ext uri="{FF2B5EF4-FFF2-40B4-BE49-F238E27FC236}">
                <a16:creationId xmlns:a16="http://schemas.microsoft.com/office/drawing/2014/main" id="{17F4CF20-E7C8-4082-47D7-AF30305D383E}"/>
              </a:ext>
            </a:extLst>
          </p:cNvPr>
          <p:cNvSpPr txBox="1"/>
          <p:nvPr/>
        </p:nvSpPr>
        <p:spPr>
          <a:xfrm>
            <a:off x="9243211" y="1599116"/>
            <a:ext cx="999740" cy="307777"/>
          </a:xfrm>
          <a:prstGeom prst="rect">
            <a:avLst/>
          </a:prstGeom>
          <a:solidFill>
            <a:schemeClr val="bg1"/>
          </a:solidFill>
        </p:spPr>
        <p:txBody>
          <a:bodyPr wrap="square" rtlCol="0">
            <a:spAutoFit/>
          </a:bodyPr>
          <a:lstStyle/>
          <a:p>
            <a:r>
              <a:rPr lang="en-US" sz="1400" dirty="0">
                <a:latin typeface="Libre Franklin ExtraBold" pitchFamily="2" charset="0"/>
              </a:rPr>
              <a:t>Ice Seals</a:t>
            </a:r>
          </a:p>
        </p:txBody>
      </p:sp>
      <p:pic>
        <p:nvPicPr>
          <p:cNvPr id="4" name="Picture 3">
            <a:extLst>
              <a:ext uri="{FF2B5EF4-FFF2-40B4-BE49-F238E27FC236}">
                <a16:creationId xmlns:a16="http://schemas.microsoft.com/office/drawing/2014/main" id="{2275DEEE-C938-60AF-1794-6D9239E95F89}"/>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370141" y="2786733"/>
            <a:ext cx="1168889" cy="711531"/>
          </a:xfrm>
          <a:prstGeom prst="rect">
            <a:avLst/>
          </a:prstGeom>
          <a:noFill/>
        </p:spPr>
      </p:pic>
      <p:pic>
        <p:nvPicPr>
          <p:cNvPr id="6" name="Picture 5">
            <a:extLst>
              <a:ext uri="{FF2B5EF4-FFF2-40B4-BE49-F238E27FC236}">
                <a16:creationId xmlns:a16="http://schemas.microsoft.com/office/drawing/2014/main" id="{88610737-2C25-3676-BA28-E993C709BE11}"/>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6900960">
            <a:off x="1226558" y="3315328"/>
            <a:ext cx="1168889" cy="711531"/>
          </a:xfrm>
          <a:prstGeom prst="rect">
            <a:avLst/>
          </a:prstGeom>
          <a:noFill/>
        </p:spPr>
      </p:pic>
      <p:pic>
        <p:nvPicPr>
          <p:cNvPr id="7" name="Picture 6">
            <a:extLst>
              <a:ext uri="{FF2B5EF4-FFF2-40B4-BE49-F238E27FC236}">
                <a16:creationId xmlns:a16="http://schemas.microsoft.com/office/drawing/2014/main" id="{8C662D6F-3925-D6DD-E0DA-3CE0C18DDDAD}"/>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8083460">
            <a:off x="236440" y="3762196"/>
            <a:ext cx="1168889" cy="711531"/>
          </a:xfrm>
          <a:prstGeom prst="rect">
            <a:avLst/>
          </a:prstGeom>
          <a:noFill/>
        </p:spPr>
      </p:pic>
      <p:sp>
        <p:nvSpPr>
          <p:cNvPr id="8" name="TextBox 7">
            <a:extLst>
              <a:ext uri="{FF2B5EF4-FFF2-40B4-BE49-F238E27FC236}">
                <a16:creationId xmlns:a16="http://schemas.microsoft.com/office/drawing/2014/main" id="{65E447BB-5F6E-9766-91D3-F93BC4985256}"/>
              </a:ext>
            </a:extLst>
          </p:cNvPr>
          <p:cNvSpPr txBox="1"/>
          <p:nvPr/>
        </p:nvSpPr>
        <p:spPr>
          <a:xfrm>
            <a:off x="59267" y="3480181"/>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10" name="Picture 9">
            <a:extLst>
              <a:ext uri="{FF2B5EF4-FFF2-40B4-BE49-F238E27FC236}">
                <a16:creationId xmlns:a16="http://schemas.microsoft.com/office/drawing/2014/main" id="{1FFE1442-C72B-6F42-7FC8-98116A502D27}"/>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4741098" y="1938246"/>
            <a:ext cx="667665" cy="406423"/>
          </a:xfrm>
          <a:prstGeom prst="rect">
            <a:avLst/>
          </a:prstGeom>
          <a:noFill/>
        </p:spPr>
      </p:pic>
      <p:pic>
        <p:nvPicPr>
          <p:cNvPr id="11" name="Picture 10">
            <a:extLst>
              <a:ext uri="{FF2B5EF4-FFF2-40B4-BE49-F238E27FC236}">
                <a16:creationId xmlns:a16="http://schemas.microsoft.com/office/drawing/2014/main" id="{564E0E3B-1717-4A58-CC89-E816BFFE94B8}"/>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a:off x="3599410" y="1900153"/>
            <a:ext cx="667665" cy="406423"/>
          </a:xfrm>
          <a:prstGeom prst="rect">
            <a:avLst/>
          </a:prstGeom>
          <a:noFill/>
        </p:spPr>
      </p:pic>
      <p:pic>
        <p:nvPicPr>
          <p:cNvPr id="12" name="Picture 11">
            <a:extLst>
              <a:ext uri="{FF2B5EF4-FFF2-40B4-BE49-F238E27FC236}">
                <a16:creationId xmlns:a16="http://schemas.microsoft.com/office/drawing/2014/main" id="{E749827C-2749-C1D0-2CA4-FC3996BFA79F}"/>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a:off x="1316035" y="1817113"/>
            <a:ext cx="667665" cy="406423"/>
          </a:xfrm>
          <a:prstGeom prst="rect">
            <a:avLst/>
          </a:prstGeom>
          <a:noFill/>
        </p:spPr>
      </p:pic>
      <p:pic>
        <p:nvPicPr>
          <p:cNvPr id="14" name="Picture 13">
            <a:extLst>
              <a:ext uri="{FF2B5EF4-FFF2-40B4-BE49-F238E27FC236}">
                <a16:creationId xmlns:a16="http://schemas.microsoft.com/office/drawing/2014/main" id="{3AFD1C36-343C-21EA-094E-7F3CD769EB38}"/>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a:off x="169469" y="1785871"/>
            <a:ext cx="672543" cy="409392"/>
          </a:xfrm>
          <a:prstGeom prst="rect">
            <a:avLst/>
          </a:prstGeom>
          <a:noFill/>
        </p:spPr>
      </p:pic>
      <p:sp>
        <p:nvSpPr>
          <p:cNvPr id="16" name="TextBox 15">
            <a:extLst>
              <a:ext uri="{FF2B5EF4-FFF2-40B4-BE49-F238E27FC236}">
                <a16:creationId xmlns:a16="http://schemas.microsoft.com/office/drawing/2014/main" id="{C4D31903-B6AA-9E96-3D74-BD3DFE85E362}"/>
              </a:ext>
            </a:extLst>
          </p:cNvPr>
          <p:cNvSpPr txBox="1"/>
          <p:nvPr/>
        </p:nvSpPr>
        <p:spPr>
          <a:xfrm>
            <a:off x="2148259" y="1889897"/>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pic>
        <p:nvPicPr>
          <p:cNvPr id="22" name="Picture 21">
            <a:extLst>
              <a:ext uri="{FF2B5EF4-FFF2-40B4-BE49-F238E27FC236}">
                <a16:creationId xmlns:a16="http://schemas.microsoft.com/office/drawing/2014/main" id="{1878FF28-6FFC-6A6D-926C-F45D87F01523}"/>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5703534" y="1748810"/>
            <a:ext cx="762420" cy="464103"/>
          </a:xfrm>
          <a:prstGeom prst="rect">
            <a:avLst/>
          </a:prstGeom>
          <a:noFill/>
        </p:spPr>
      </p:pic>
      <p:pic>
        <p:nvPicPr>
          <p:cNvPr id="23" name="Picture 22">
            <a:extLst>
              <a:ext uri="{FF2B5EF4-FFF2-40B4-BE49-F238E27FC236}">
                <a16:creationId xmlns:a16="http://schemas.microsoft.com/office/drawing/2014/main" id="{1126CB94-09D4-E6FD-2609-05EE34B395FB}"/>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7428391" y="1564734"/>
            <a:ext cx="762420" cy="464103"/>
          </a:xfrm>
          <a:prstGeom prst="rect">
            <a:avLst/>
          </a:prstGeom>
          <a:noFill/>
        </p:spPr>
      </p:pic>
      <p:pic>
        <p:nvPicPr>
          <p:cNvPr id="24" name="Picture 23">
            <a:extLst>
              <a:ext uri="{FF2B5EF4-FFF2-40B4-BE49-F238E27FC236}">
                <a16:creationId xmlns:a16="http://schemas.microsoft.com/office/drawing/2014/main" id="{131A098C-7085-2B43-A4C4-52FB3C07DF36}"/>
              </a:ext>
            </a:extLst>
          </p:cNvPr>
          <p:cNvPicPr>
            <a:picLocks noChangeAspect="1"/>
          </p:cNvPicPr>
          <p:nvPr/>
        </p:nvPicPr>
        <p:blipFill>
          <a:blip r:embed="rId9">
            <a:duotone>
              <a:prstClr val="black"/>
              <a:schemeClr val="accent6">
                <a:tint val="45000"/>
                <a:satMod val="400000"/>
              </a:schemeClr>
            </a:duotone>
            <a:extLst>
              <a:ext uri="{BEBA8EAE-BF5A-486C-A8C5-ECC9F3942E4B}">
                <a14:imgProps xmlns:a14="http://schemas.microsoft.com/office/drawing/2010/main">
                  <a14:imgLayer r:embed="rId10">
                    <a14:imgEffect>
                      <a14:saturation sat="66000"/>
                    </a14:imgEffect>
                  </a14:imgLayer>
                </a14:imgProps>
              </a:ext>
            </a:extLst>
          </a:blip>
          <a:stretch>
            <a:fillRect/>
          </a:stretch>
        </p:blipFill>
        <p:spPr>
          <a:xfrm rot="10800000">
            <a:off x="6613225" y="1748999"/>
            <a:ext cx="762420" cy="464103"/>
          </a:xfrm>
          <a:prstGeom prst="rect">
            <a:avLst/>
          </a:prstGeom>
          <a:noFill/>
        </p:spPr>
      </p:pic>
      <p:pic>
        <p:nvPicPr>
          <p:cNvPr id="27" name="Picture 26">
            <a:extLst>
              <a:ext uri="{FF2B5EF4-FFF2-40B4-BE49-F238E27FC236}">
                <a16:creationId xmlns:a16="http://schemas.microsoft.com/office/drawing/2014/main" id="{398AC56A-3E32-1B78-9B9F-B66E9D35709F}"/>
              </a:ext>
            </a:extLst>
          </p:cNvPr>
          <p:cNvPicPr>
            <a:picLocks noChangeAspect="1"/>
          </p:cNvPicPr>
          <p:nvPr/>
        </p:nvPicPr>
        <p:blipFill>
          <a:blip r:embed="rId11"/>
          <a:stretch>
            <a:fillRect/>
          </a:stretch>
        </p:blipFill>
        <p:spPr>
          <a:xfrm>
            <a:off x="3528473" y="3671093"/>
            <a:ext cx="761094" cy="653019"/>
          </a:xfrm>
          <a:prstGeom prst="rect">
            <a:avLst/>
          </a:prstGeom>
        </p:spPr>
      </p:pic>
      <p:pic>
        <p:nvPicPr>
          <p:cNvPr id="28" name="Picture 27">
            <a:extLst>
              <a:ext uri="{FF2B5EF4-FFF2-40B4-BE49-F238E27FC236}">
                <a16:creationId xmlns:a16="http://schemas.microsoft.com/office/drawing/2014/main" id="{089EBFA9-DA2D-904B-F0A7-CD60F9A58F23}"/>
              </a:ext>
            </a:extLst>
          </p:cNvPr>
          <p:cNvPicPr>
            <a:picLocks noChangeAspect="1"/>
          </p:cNvPicPr>
          <p:nvPr/>
        </p:nvPicPr>
        <p:blipFill>
          <a:blip r:embed="rId11"/>
          <a:stretch>
            <a:fillRect/>
          </a:stretch>
        </p:blipFill>
        <p:spPr>
          <a:xfrm>
            <a:off x="2813056" y="3861043"/>
            <a:ext cx="761094" cy="653019"/>
          </a:xfrm>
          <a:prstGeom prst="rect">
            <a:avLst/>
          </a:prstGeom>
        </p:spPr>
      </p:pic>
      <p:pic>
        <p:nvPicPr>
          <p:cNvPr id="29" name="Picture 28">
            <a:extLst>
              <a:ext uri="{FF2B5EF4-FFF2-40B4-BE49-F238E27FC236}">
                <a16:creationId xmlns:a16="http://schemas.microsoft.com/office/drawing/2014/main" id="{71310978-433A-063C-7125-B996F16A7704}"/>
              </a:ext>
            </a:extLst>
          </p:cNvPr>
          <p:cNvPicPr>
            <a:picLocks noChangeAspect="1"/>
          </p:cNvPicPr>
          <p:nvPr/>
        </p:nvPicPr>
        <p:blipFill>
          <a:blip r:embed="rId11"/>
          <a:stretch>
            <a:fillRect/>
          </a:stretch>
        </p:blipFill>
        <p:spPr>
          <a:xfrm>
            <a:off x="3245883" y="4364629"/>
            <a:ext cx="761094" cy="653019"/>
          </a:xfrm>
          <a:prstGeom prst="rect">
            <a:avLst/>
          </a:prstGeom>
        </p:spPr>
      </p:pic>
      <p:sp>
        <p:nvSpPr>
          <p:cNvPr id="31" name="TextBox 30">
            <a:extLst>
              <a:ext uri="{FF2B5EF4-FFF2-40B4-BE49-F238E27FC236}">
                <a16:creationId xmlns:a16="http://schemas.microsoft.com/office/drawing/2014/main" id="{A57988CA-9B8A-2B9D-3E9B-615F42056EB1}"/>
              </a:ext>
            </a:extLst>
          </p:cNvPr>
          <p:cNvSpPr txBox="1"/>
          <p:nvPr/>
        </p:nvSpPr>
        <p:spPr>
          <a:xfrm>
            <a:off x="3171439" y="4211594"/>
            <a:ext cx="996650" cy="307777"/>
          </a:xfrm>
          <a:prstGeom prst="rect">
            <a:avLst/>
          </a:prstGeom>
          <a:solidFill>
            <a:schemeClr val="bg1"/>
          </a:solidFill>
        </p:spPr>
        <p:txBody>
          <a:bodyPr wrap="square" rtlCol="0">
            <a:spAutoFit/>
          </a:bodyPr>
          <a:lstStyle/>
          <a:p>
            <a:r>
              <a:rPr lang="en-US" sz="1400" dirty="0">
                <a:latin typeface="Libre Franklin ExtraBold" pitchFamily="2" charset="0"/>
              </a:rPr>
              <a:t>Bacteria</a:t>
            </a:r>
          </a:p>
        </p:txBody>
      </p:sp>
      <p:pic>
        <p:nvPicPr>
          <p:cNvPr id="33" name="Picture 32">
            <a:extLst>
              <a:ext uri="{FF2B5EF4-FFF2-40B4-BE49-F238E27FC236}">
                <a16:creationId xmlns:a16="http://schemas.microsoft.com/office/drawing/2014/main" id="{6EA12E6F-47BD-6703-324F-631A377F7910}"/>
              </a:ext>
            </a:extLst>
          </p:cNvPr>
          <p:cNvPicPr>
            <a:picLocks noChangeAspect="1"/>
          </p:cNvPicPr>
          <p:nvPr/>
        </p:nvPicPr>
        <p:blipFill>
          <a:blip r:embed="rId12"/>
          <a:stretch>
            <a:fillRect/>
          </a:stretch>
        </p:blipFill>
        <p:spPr>
          <a:xfrm rot="21269312">
            <a:off x="6254067" y="5954545"/>
            <a:ext cx="488948" cy="633352"/>
          </a:xfrm>
          <a:prstGeom prst="rect">
            <a:avLst/>
          </a:prstGeom>
        </p:spPr>
      </p:pic>
      <p:sp>
        <p:nvSpPr>
          <p:cNvPr id="25" name="Arrow: Right 24">
            <a:extLst>
              <a:ext uri="{FF2B5EF4-FFF2-40B4-BE49-F238E27FC236}">
                <a16:creationId xmlns:a16="http://schemas.microsoft.com/office/drawing/2014/main" id="{25C4D054-3D95-163D-8284-518F32868FCA}"/>
              </a:ext>
            </a:extLst>
          </p:cNvPr>
          <p:cNvSpPr/>
          <p:nvPr/>
        </p:nvSpPr>
        <p:spPr>
          <a:xfrm rot="16200000">
            <a:off x="7656390" y="3922157"/>
            <a:ext cx="3349707" cy="33286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Picture 48">
            <a:extLst>
              <a:ext uri="{FF2B5EF4-FFF2-40B4-BE49-F238E27FC236}">
                <a16:creationId xmlns:a16="http://schemas.microsoft.com/office/drawing/2014/main" id="{14AED870-5C10-ED60-AA52-D4347DB4C5E2}"/>
              </a:ext>
            </a:extLst>
          </p:cNvPr>
          <p:cNvPicPr>
            <a:picLocks noChangeAspect="1"/>
          </p:cNvPicPr>
          <p:nvPr/>
        </p:nvPicPr>
        <p:blipFill>
          <a:blip r:embed="rId13"/>
          <a:stretch>
            <a:fillRect/>
          </a:stretch>
        </p:blipFill>
        <p:spPr>
          <a:xfrm>
            <a:off x="8730195" y="3182706"/>
            <a:ext cx="2837631" cy="775959"/>
          </a:xfrm>
          <a:prstGeom prst="rect">
            <a:avLst/>
          </a:prstGeom>
        </p:spPr>
      </p:pic>
      <p:sp>
        <p:nvSpPr>
          <p:cNvPr id="50" name="TextBox 49">
            <a:extLst>
              <a:ext uri="{FF2B5EF4-FFF2-40B4-BE49-F238E27FC236}">
                <a16:creationId xmlns:a16="http://schemas.microsoft.com/office/drawing/2014/main" id="{7B150DA7-DA28-4123-F1D2-77C822A27D9D}"/>
              </a:ext>
            </a:extLst>
          </p:cNvPr>
          <p:cNvSpPr txBox="1"/>
          <p:nvPr/>
        </p:nvSpPr>
        <p:spPr>
          <a:xfrm>
            <a:off x="9592875" y="3397903"/>
            <a:ext cx="1192319" cy="307777"/>
          </a:xfrm>
          <a:prstGeom prst="rect">
            <a:avLst/>
          </a:prstGeom>
          <a:solidFill>
            <a:schemeClr val="bg1"/>
          </a:solidFill>
        </p:spPr>
        <p:txBody>
          <a:bodyPr wrap="square" rtlCol="0">
            <a:spAutoFit/>
          </a:bodyPr>
          <a:lstStyle/>
          <a:p>
            <a:r>
              <a:rPr lang="en-US" sz="1400" dirty="0">
                <a:latin typeface="Libre Franklin ExtraBold" pitchFamily="2" charset="0"/>
              </a:rPr>
              <a:t>Arctic Char</a:t>
            </a:r>
          </a:p>
        </p:txBody>
      </p:sp>
      <p:sp>
        <p:nvSpPr>
          <p:cNvPr id="36" name="Arrow: Right 35">
            <a:extLst>
              <a:ext uri="{FF2B5EF4-FFF2-40B4-BE49-F238E27FC236}">
                <a16:creationId xmlns:a16="http://schemas.microsoft.com/office/drawing/2014/main" id="{FFAA8090-A832-FFC6-7CAA-1412A1BB18A3}"/>
              </a:ext>
            </a:extLst>
          </p:cNvPr>
          <p:cNvSpPr/>
          <p:nvPr/>
        </p:nvSpPr>
        <p:spPr>
          <a:xfrm>
            <a:off x="4061501" y="5933971"/>
            <a:ext cx="3969712" cy="254520"/>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a:extLst>
              <a:ext uri="{FF2B5EF4-FFF2-40B4-BE49-F238E27FC236}">
                <a16:creationId xmlns:a16="http://schemas.microsoft.com/office/drawing/2014/main" id="{1FF86D4E-7533-2459-8E8D-8BD7859DA651}"/>
              </a:ext>
            </a:extLst>
          </p:cNvPr>
          <p:cNvPicPr>
            <a:picLocks noChangeAspect="1"/>
          </p:cNvPicPr>
          <p:nvPr/>
        </p:nvPicPr>
        <p:blipFill>
          <a:blip r:embed="rId12"/>
          <a:stretch>
            <a:fillRect/>
          </a:stretch>
        </p:blipFill>
        <p:spPr>
          <a:xfrm rot="21269312">
            <a:off x="5527602" y="6007216"/>
            <a:ext cx="543041" cy="703421"/>
          </a:xfrm>
          <a:prstGeom prst="rect">
            <a:avLst/>
          </a:prstGeom>
        </p:spPr>
      </p:pic>
      <p:pic>
        <p:nvPicPr>
          <p:cNvPr id="32" name="Picture 31">
            <a:extLst>
              <a:ext uri="{FF2B5EF4-FFF2-40B4-BE49-F238E27FC236}">
                <a16:creationId xmlns:a16="http://schemas.microsoft.com/office/drawing/2014/main" id="{A799ADC2-4776-BA32-8ACB-43AF3D8842E5}"/>
              </a:ext>
            </a:extLst>
          </p:cNvPr>
          <p:cNvPicPr>
            <a:picLocks noChangeAspect="1"/>
          </p:cNvPicPr>
          <p:nvPr/>
        </p:nvPicPr>
        <p:blipFill>
          <a:blip r:embed="rId12"/>
          <a:stretch>
            <a:fillRect/>
          </a:stretch>
        </p:blipFill>
        <p:spPr>
          <a:xfrm rot="18563066">
            <a:off x="5503715" y="5820267"/>
            <a:ext cx="878106" cy="1137443"/>
          </a:xfrm>
          <a:prstGeom prst="rect">
            <a:avLst/>
          </a:prstGeom>
        </p:spPr>
      </p:pic>
      <p:sp>
        <p:nvSpPr>
          <p:cNvPr id="35" name="TextBox 34">
            <a:extLst>
              <a:ext uri="{FF2B5EF4-FFF2-40B4-BE49-F238E27FC236}">
                <a16:creationId xmlns:a16="http://schemas.microsoft.com/office/drawing/2014/main" id="{F241B577-C45A-63AD-F5FF-C6BFC8AB0276}"/>
              </a:ext>
            </a:extLst>
          </p:cNvPr>
          <p:cNvSpPr txBox="1"/>
          <p:nvPr/>
        </p:nvSpPr>
        <p:spPr>
          <a:xfrm>
            <a:off x="6011448" y="6357925"/>
            <a:ext cx="1521703" cy="307777"/>
          </a:xfrm>
          <a:prstGeom prst="rect">
            <a:avLst/>
          </a:prstGeom>
          <a:solidFill>
            <a:schemeClr val="bg1"/>
          </a:solidFill>
        </p:spPr>
        <p:txBody>
          <a:bodyPr wrap="square" rtlCol="0">
            <a:spAutoFit/>
          </a:bodyPr>
          <a:lstStyle/>
          <a:p>
            <a:r>
              <a:rPr lang="en-US" sz="1400" dirty="0">
                <a:latin typeface="Libre Franklin ExtraBold" pitchFamily="2" charset="0"/>
              </a:rPr>
              <a:t>Marine Worms</a:t>
            </a:r>
          </a:p>
        </p:txBody>
      </p:sp>
      <p:sp>
        <p:nvSpPr>
          <p:cNvPr id="37" name="Arrow: Right 36">
            <a:extLst>
              <a:ext uri="{FF2B5EF4-FFF2-40B4-BE49-F238E27FC236}">
                <a16:creationId xmlns:a16="http://schemas.microsoft.com/office/drawing/2014/main" id="{C891FADE-C01B-4197-84F6-48B7B204FEBF}"/>
              </a:ext>
            </a:extLst>
          </p:cNvPr>
          <p:cNvSpPr/>
          <p:nvPr/>
        </p:nvSpPr>
        <p:spPr>
          <a:xfrm rot="19259291">
            <a:off x="5220853" y="3428324"/>
            <a:ext cx="3969712" cy="254520"/>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Arrow: Right 37">
            <a:extLst>
              <a:ext uri="{FF2B5EF4-FFF2-40B4-BE49-F238E27FC236}">
                <a16:creationId xmlns:a16="http://schemas.microsoft.com/office/drawing/2014/main" id="{D41FB3D4-CC72-BAE7-6BE6-A51A56E4171A}"/>
              </a:ext>
            </a:extLst>
          </p:cNvPr>
          <p:cNvSpPr/>
          <p:nvPr/>
        </p:nvSpPr>
        <p:spPr>
          <a:xfrm rot="17760387">
            <a:off x="3753532" y="2923922"/>
            <a:ext cx="3400561" cy="30721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a:extLst>
              <a:ext uri="{FF2B5EF4-FFF2-40B4-BE49-F238E27FC236}">
                <a16:creationId xmlns:a16="http://schemas.microsoft.com/office/drawing/2014/main" id="{179AB1B4-5C41-0F09-4121-7B08C8F6DC22}"/>
              </a:ext>
            </a:extLst>
          </p:cNvPr>
          <p:cNvGrpSpPr/>
          <p:nvPr/>
        </p:nvGrpSpPr>
        <p:grpSpPr>
          <a:xfrm>
            <a:off x="5526482" y="2580160"/>
            <a:ext cx="956935" cy="1192207"/>
            <a:chOff x="841230" y="2909697"/>
            <a:chExt cx="956934" cy="1192206"/>
          </a:xfrm>
        </p:grpSpPr>
        <p:pic>
          <p:nvPicPr>
            <p:cNvPr id="67" name="Picture 66">
              <a:extLst>
                <a:ext uri="{FF2B5EF4-FFF2-40B4-BE49-F238E27FC236}">
                  <a16:creationId xmlns:a16="http://schemas.microsoft.com/office/drawing/2014/main" id="{926F5D10-73FF-0EB7-FAAD-AB7EAE593D7F}"/>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8" name="Picture 67">
              <a:extLst>
                <a:ext uri="{FF2B5EF4-FFF2-40B4-BE49-F238E27FC236}">
                  <a16:creationId xmlns:a16="http://schemas.microsoft.com/office/drawing/2014/main" id="{1A225185-1F6D-095E-3D93-B9E9576052F1}"/>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9" name="Picture 68">
              <a:extLst>
                <a:ext uri="{FF2B5EF4-FFF2-40B4-BE49-F238E27FC236}">
                  <a16:creationId xmlns:a16="http://schemas.microsoft.com/office/drawing/2014/main" id="{B374248A-E1F9-F7D7-4730-6C5B53C9D94E}"/>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70" name="Picture 69">
              <a:extLst>
                <a:ext uri="{FF2B5EF4-FFF2-40B4-BE49-F238E27FC236}">
                  <a16:creationId xmlns:a16="http://schemas.microsoft.com/office/drawing/2014/main" id="{CAEE3EF5-5C5A-C86D-73B0-4D83BF84705B}"/>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71" name="Picture 70">
              <a:extLst>
                <a:ext uri="{FF2B5EF4-FFF2-40B4-BE49-F238E27FC236}">
                  <a16:creationId xmlns:a16="http://schemas.microsoft.com/office/drawing/2014/main" id="{6CC04AC4-D89B-0B0E-B9B3-9E819B3F1148}"/>
                </a:ext>
              </a:extLst>
            </p:cNvPr>
            <p:cNvPicPr>
              <a:picLocks noChangeAspect="1"/>
            </p:cNvPicPr>
            <p:nvPr/>
          </p:nvPicPr>
          <p:blipFill>
            <a:blip r:embed="rId7"/>
            <a:stretch>
              <a:fillRect/>
            </a:stretch>
          </p:blipFill>
          <p:spPr>
            <a:xfrm rot="3844932">
              <a:off x="1054640" y="3568860"/>
              <a:ext cx="536801" cy="529286"/>
            </a:xfrm>
            <a:prstGeom prst="rect">
              <a:avLst/>
            </a:prstGeom>
          </p:spPr>
        </p:pic>
      </p:grpSp>
      <p:sp>
        <p:nvSpPr>
          <p:cNvPr id="39" name="Arrow: Right 38">
            <a:extLst>
              <a:ext uri="{FF2B5EF4-FFF2-40B4-BE49-F238E27FC236}">
                <a16:creationId xmlns:a16="http://schemas.microsoft.com/office/drawing/2014/main" id="{9557F6D8-C6C9-2ADF-04B3-EE39ED356CA2}"/>
              </a:ext>
            </a:extLst>
          </p:cNvPr>
          <p:cNvSpPr/>
          <p:nvPr/>
        </p:nvSpPr>
        <p:spPr>
          <a:xfrm rot="8135209" flipV="1">
            <a:off x="4957446" y="4021568"/>
            <a:ext cx="1597455" cy="279277"/>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rrow: Right 39">
            <a:extLst>
              <a:ext uri="{FF2B5EF4-FFF2-40B4-BE49-F238E27FC236}">
                <a16:creationId xmlns:a16="http://schemas.microsoft.com/office/drawing/2014/main" id="{C54576AC-D57E-C7B5-7D03-12EC8FEF87D6}"/>
              </a:ext>
            </a:extLst>
          </p:cNvPr>
          <p:cNvSpPr/>
          <p:nvPr/>
        </p:nvSpPr>
        <p:spPr>
          <a:xfrm rot="21295993">
            <a:off x="1732578" y="3273920"/>
            <a:ext cx="4188482" cy="338412"/>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rrow: Right 40">
            <a:extLst>
              <a:ext uri="{FF2B5EF4-FFF2-40B4-BE49-F238E27FC236}">
                <a16:creationId xmlns:a16="http://schemas.microsoft.com/office/drawing/2014/main" id="{F5C5EBDC-F071-015C-8D17-9C44E043102F}"/>
              </a:ext>
            </a:extLst>
          </p:cNvPr>
          <p:cNvSpPr/>
          <p:nvPr/>
        </p:nvSpPr>
        <p:spPr>
          <a:xfrm rot="3229166">
            <a:off x="867265" y="4560149"/>
            <a:ext cx="1796350" cy="440390"/>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Arrow: Right 41">
            <a:extLst>
              <a:ext uri="{FF2B5EF4-FFF2-40B4-BE49-F238E27FC236}">
                <a16:creationId xmlns:a16="http://schemas.microsoft.com/office/drawing/2014/main" id="{56952899-D6B6-CFB4-4F69-E0F9A228CADE}"/>
              </a:ext>
            </a:extLst>
          </p:cNvPr>
          <p:cNvSpPr/>
          <p:nvPr/>
        </p:nvSpPr>
        <p:spPr>
          <a:xfrm rot="13036657">
            <a:off x="6662362" y="2302718"/>
            <a:ext cx="2661001" cy="324981"/>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rrow: Right 42">
            <a:extLst>
              <a:ext uri="{FF2B5EF4-FFF2-40B4-BE49-F238E27FC236}">
                <a16:creationId xmlns:a16="http://schemas.microsoft.com/office/drawing/2014/main" id="{16A74EC5-9B61-9E89-69A7-C57DAACC8708}"/>
              </a:ext>
            </a:extLst>
          </p:cNvPr>
          <p:cNvSpPr/>
          <p:nvPr/>
        </p:nvSpPr>
        <p:spPr>
          <a:xfrm rot="20523510" flipV="1">
            <a:off x="5919352" y="4167257"/>
            <a:ext cx="3203808" cy="276632"/>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Arrow: Right 43">
            <a:extLst>
              <a:ext uri="{FF2B5EF4-FFF2-40B4-BE49-F238E27FC236}">
                <a16:creationId xmlns:a16="http://schemas.microsoft.com/office/drawing/2014/main" id="{68C85681-82D6-EDAE-DF51-72CC706440A7}"/>
              </a:ext>
            </a:extLst>
          </p:cNvPr>
          <p:cNvSpPr/>
          <p:nvPr/>
        </p:nvSpPr>
        <p:spPr>
          <a:xfrm rot="5400000">
            <a:off x="-244108" y="2127407"/>
            <a:ext cx="2280721" cy="322465"/>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D0D41B1F-52E0-DF85-2AB7-B6F067CCB17A}"/>
              </a:ext>
            </a:extLst>
          </p:cNvPr>
          <p:cNvSpPr txBox="1"/>
          <p:nvPr/>
        </p:nvSpPr>
        <p:spPr>
          <a:xfrm>
            <a:off x="155144" y="2387231"/>
            <a:ext cx="1164133" cy="461665"/>
          </a:xfrm>
          <a:prstGeom prst="rect">
            <a:avLst/>
          </a:prstGeom>
          <a:solidFill>
            <a:schemeClr val="bg1"/>
          </a:solidFill>
          <a:ln>
            <a:solidFill>
              <a:schemeClr val="tx1"/>
            </a:solidFill>
          </a:ln>
        </p:spPr>
        <p:txBody>
          <a:bodyPr wrap="square" rtlCol="0">
            <a:spAutoFit/>
          </a:bodyPr>
          <a:lstStyle/>
          <a:p>
            <a:r>
              <a:rPr lang="en-US" sz="2400" dirty="0">
                <a:latin typeface="Libre Franklin ExtraBold" pitchFamily="2" charset="0"/>
              </a:rPr>
              <a:t>Water</a:t>
            </a:r>
          </a:p>
        </p:txBody>
      </p:sp>
      <p:pic>
        <p:nvPicPr>
          <p:cNvPr id="30" name="Picture 29">
            <a:extLst>
              <a:ext uri="{FF2B5EF4-FFF2-40B4-BE49-F238E27FC236}">
                <a16:creationId xmlns:a16="http://schemas.microsoft.com/office/drawing/2014/main" id="{0A44605B-7A1E-1EC0-4258-5AC9A183F412}"/>
              </a:ext>
            </a:extLst>
          </p:cNvPr>
          <p:cNvPicPr>
            <a:picLocks noChangeAspect="1"/>
          </p:cNvPicPr>
          <p:nvPr/>
        </p:nvPicPr>
        <p:blipFill>
          <a:blip r:embed="rId14"/>
          <a:stretch>
            <a:fillRect/>
          </a:stretch>
        </p:blipFill>
        <p:spPr>
          <a:xfrm rot="21046521">
            <a:off x="135555" y="11881"/>
            <a:ext cx="1302586" cy="1323723"/>
          </a:xfrm>
          <a:prstGeom prst="rect">
            <a:avLst/>
          </a:prstGeom>
        </p:spPr>
      </p:pic>
      <p:sp>
        <p:nvSpPr>
          <p:cNvPr id="45" name="Arrow: Right 44">
            <a:extLst>
              <a:ext uri="{FF2B5EF4-FFF2-40B4-BE49-F238E27FC236}">
                <a16:creationId xmlns:a16="http://schemas.microsoft.com/office/drawing/2014/main" id="{114C1040-A0BE-93DA-9FBF-6C7F0D11BB9B}"/>
              </a:ext>
            </a:extLst>
          </p:cNvPr>
          <p:cNvSpPr/>
          <p:nvPr/>
        </p:nvSpPr>
        <p:spPr>
          <a:xfrm rot="2931698">
            <a:off x="1168338" y="1308328"/>
            <a:ext cx="1099749" cy="322465"/>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Arrow: Right 50">
            <a:extLst>
              <a:ext uri="{FF2B5EF4-FFF2-40B4-BE49-F238E27FC236}">
                <a16:creationId xmlns:a16="http://schemas.microsoft.com/office/drawing/2014/main" id="{ABA46308-970A-226A-674B-78A68267C8EE}"/>
              </a:ext>
            </a:extLst>
          </p:cNvPr>
          <p:cNvSpPr/>
          <p:nvPr/>
        </p:nvSpPr>
        <p:spPr>
          <a:xfrm rot="16200000">
            <a:off x="9458226" y="2583858"/>
            <a:ext cx="785739" cy="33286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Arrow: Right 51">
            <a:extLst>
              <a:ext uri="{FF2B5EF4-FFF2-40B4-BE49-F238E27FC236}">
                <a16:creationId xmlns:a16="http://schemas.microsoft.com/office/drawing/2014/main" id="{265021F0-CAEB-FE2A-9B4E-91FBF5125F68}"/>
              </a:ext>
            </a:extLst>
          </p:cNvPr>
          <p:cNvSpPr/>
          <p:nvPr/>
        </p:nvSpPr>
        <p:spPr>
          <a:xfrm rot="16200000" flipV="1">
            <a:off x="9024334" y="4641640"/>
            <a:ext cx="1469944" cy="33286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93092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3059F-1741-85D8-559B-98AA78212AC9}"/>
              </a:ext>
            </a:extLst>
          </p:cNvPr>
          <p:cNvSpPr>
            <a:spLocks noGrp="1"/>
          </p:cNvSpPr>
          <p:nvPr>
            <p:ph type="ctrTitle"/>
          </p:nvPr>
        </p:nvSpPr>
        <p:spPr/>
        <p:txBody>
          <a:bodyPr/>
          <a:lstStyle/>
          <a:p>
            <a:r>
              <a:rPr lang="en-US" b="1" dirty="0">
                <a:latin typeface="Calibri" panose="020F0502020204030204" pitchFamily="34" charset="0"/>
                <a:cs typeface="Calibri" panose="020F0502020204030204" pitchFamily="34" charset="0"/>
              </a:rPr>
              <a:t>Class Discussion Questions</a:t>
            </a:r>
          </a:p>
        </p:txBody>
      </p:sp>
      <p:sp>
        <p:nvSpPr>
          <p:cNvPr id="3" name="Subtitle 2">
            <a:extLst>
              <a:ext uri="{FF2B5EF4-FFF2-40B4-BE49-F238E27FC236}">
                <a16:creationId xmlns:a16="http://schemas.microsoft.com/office/drawing/2014/main" id="{E55FB809-3324-A440-9A98-1948FBD1A886}"/>
              </a:ext>
            </a:extLst>
          </p:cNvPr>
          <p:cNvSpPr>
            <a:spLocks noGrp="1"/>
          </p:cNvSpPr>
          <p:nvPr>
            <p:ph type="subTitle" idx="1"/>
          </p:nvPr>
        </p:nvSpPr>
        <p:spPr/>
        <p:txBody>
          <a:bodyPr/>
          <a:lstStyle/>
          <a:p>
            <a:r>
              <a:rPr lang="en-US" dirty="0"/>
              <a:t>Food web changes!</a:t>
            </a:r>
          </a:p>
        </p:txBody>
      </p:sp>
    </p:spTree>
    <p:extLst>
      <p:ext uri="{BB962C8B-B14F-4D97-AF65-F5344CB8AC3E}">
        <p14:creationId xmlns:p14="http://schemas.microsoft.com/office/powerpoint/2010/main" val="25042100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3059F-1741-85D8-559B-98AA78212AC9}"/>
              </a:ext>
            </a:extLst>
          </p:cNvPr>
          <p:cNvSpPr>
            <a:spLocks noGrp="1"/>
          </p:cNvSpPr>
          <p:nvPr>
            <p:ph type="ctrTitle"/>
          </p:nvPr>
        </p:nvSpPr>
        <p:spPr>
          <a:xfrm>
            <a:off x="603504" y="1667435"/>
            <a:ext cx="10782300" cy="2455832"/>
          </a:xfrm>
        </p:spPr>
        <p:txBody>
          <a:bodyPr/>
          <a:lstStyle/>
          <a:p>
            <a:pPr marR="0" lvl="0" algn="ctr">
              <a:lnSpc>
                <a:spcPct val="107000"/>
              </a:lnSpc>
              <a:spcBef>
                <a:spcPts val="0"/>
              </a:spcBef>
              <a:spcAft>
                <a:spcPts val="800"/>
              </a:spcAft>
            </a:pPr>
            <a:r>
              <a:rPr lang="en-US" sz="4500" b="1" dirty="0">
                <a:latin typeface="Calibri" panose="020F0502020204030204" pitchFamily="34" charset="0"/>
                <a:ea typeface="Calibri" panose="020F0502020204030204" pitchFamily="34" charset="0"/>
                <a:cs typeface="Calibri" panose="020F0502020204030204" pitchFamily="34" charset="0"/>
              </a:rPr>
              <a:t>OH NO! </a:t>
            </a:r>
            <a:r>
              <a:rPr lang="en-US" sz="4500" b="1" dirty="0">
                <a:effectLst/>
                <a:latin typeface="Calibri" panose="020F0502020204030204" pitchFamily="34" charset="0"/>
                <a:ea typeface="Calibri" panose="020F0502020204030204" pitchFamily="34" charset="0"/>
                <a:cs typeface="Calibri" panose="020F0502020204030204" pitchFamily="34" charset="0"/>
              </a:rPr>
              <a:t>A chemical spill kills all the phytoplankton in your food web. What organisms would no longer have food?</a:t>
            </a:r>
          </a:p>
        </p:txBody>
      </p:sp>
      <p:sp>
        <p:nvSpPr>
          <p:cNvPr id="5" name="Subtitle 4">
            <a:extLst>
              <a:ext uri="{FF2B5EF4-FFF2-40B4-BE49-F238E27FC236}">
                <a16:creationId xmlns:a16="http://schemas.microsoft.com/office/drawing/2014/main" id="{97AA5DFE-E1D5-9423-9C74-D5B15B284A6D}"/>
              </a:ext>
            </a:extLst>
          </p:cNvPr>
          <p:cNvSpPr>
            <a:spLocks noGrp="1"/>
          </p:cNvSpPr>
          <p:nvPr>
            <p:ph type="subTitle" idx="1"/>
          </p:nvPr>
        </p:nvSpPr>
        <p:spPr>
          <a:xfrm>
            <a:off x="34932" y="5677087"/>
            <a:ext cx="12122135" cy="1645920"/>
          </a:xfrm>
        </p:spPr>
        <p:txBody>
          <a:bodyPr/>
          <a:lstStyle/>
          <a:p>
            <a:pPr algn="ctr"/>
            <a:r>
              <a:rPr lang="en-US" dirty="0">
                <a:latin typeface="Calibri" panose="020F0502020204030204" pitchFamily="34" charset="0"/>
                <a:cs typeface="Calibri" panose="020F0502020204030204" pitchFamily="34" charset="0"/>
              </a:rPr>
              <a:t>You can remove your phytoplankton organism card from habitat diagram to help think of an answer!</a:t>
            </a:r>
          </a:p>
        </p:txBody>
      </p:sp>
    </p:spTree>
    <p:extLst>
      <p:ext uri="{BB962C8B-B14F-4D97-AF65-F5344CB8AC3E}">
        <p14:creationId xmlns:p14="http://schemas.microsoft.com/office/powerpoint/2010/main" val="2322344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3059F-1741-85D8-559B-98AA78212AC9}"/>
              </a:ext>
            </a:extLst>
          </p:cNvPr>
          <p:cNvSpPr>
            <a:spLocks noGrp="1"/>
          </p:cNvSpPr>
          <p:nvPr>
            <p:ph type="ctrTitle"/>
          </p:nvPr>
        </p:nvSpPr>
        <p:spPr>
          <a:xfrm>
            <a:off x="639109" y="334682"/>
            <a:ext cx="10782300" cy="5713009"/>
          </a:xfrm>
        </p:spPr>
        <p:txBody>
          <a:bodyPr/>
          <a:lstStyle/>
          <a:p>
            <a:pPr marR="0" lvl="0" algn="ctr">
              <a:lnSpc>
                <a:spcPct val="107000"/>
              </a:lnSpc>
              <a:spcBef>
                <a:spcPts val="0"/>
              </a:spcBef>
              <a:spcAft>
                <a:spcPts val="0"/>
              </a:spcAft>
            </a:pPr>
            <a:r>
              <a:rPr lang="en-US" sz="4800" dirty="0">
                <a:effectLst/>
                <a:latin typeface="Calibri" panose="020F0502020204030204" pitchFamily="34" charset="0"/>
                <a:ea typeface="Calibri" panose="020F0502020204030204" pitchFamily="34" charset="0"/>
              </a:rPr>
              <a:t>This time a chemical spill kills all the apex predators! Look at all the organisms that it consumes. </a:t>
            </a:r>
            <a:br>
              <a:rPr lang="en-US" sz="4800" dirty="0">
                <a:effectLst/>
                <a:latin typeface="Calibri" panose="020F0502020204030204" pitchFamily="34" charset="0"/>
                <a:ea typeface="Calibri" panose="020F0502020204030204" pitchFamily="34" charset="0"/>
              </a:rPr>
            </a:br>
            <a:br>
              <a:rPr lang="en-US" sz="4800" b="1" dirty="0">
                <a:effectLst/>
                <a:latin typeface="Calibri" panose="020F0502020204030204" pitchFamily="34" charset="0"/>
                <a:ea typeface="Calibri" panose="020F0502020204030204" pitchFamily="34" charset="0"/>
              </a:rPr>
            </a:br>
            <a:r>
              <a:rPr lang="en-US" sz="4800" b="1" dirty="0">
                <a:effectLst/>
                <a:latin typeface="Calibri" panose="020F0502020204030204" pitchFamily="34" charset="0"/>
                <a:ea typeface="Calibri" panose="020F0502020204030204" pitchFamily="34" charset="0"/>
              </a:rPr>
              <a:t>Do you think the number of organisms your apex predator eats would increase or decrease?</a:t>
            </a:r>
          </a:p>
        </p:txBody>
      </p:sp>
    </p:spTree>
    <p:extLst>
      <p:ext uri="{BB962C8B-B14F-4D97-AF65-F5344CB8AC3E}">
        <p14:creationId xmlns:p14="http://schemas.microsoft.com/office/powerpoint/2010/main" val="1619963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3059F-1741-85D8-559B-98AA78212AC9}"/>
              </a:ext>
            </a:extLst>
          </p:cNvPr>
          <p:cNvSpPr>
            <a:spLocks noGrp="1"/>
          </p:cNvSpPr>
          <p:nvPr>
            <p:ph type="ctrTitle"/>
          </p:nvPr>
        </p:nvSpPr>
        <p:spPr>
          <a:xfrm>
            <a:off x="704850" y="1296894"/>
            <a:ext cx="10782300" cy="4039597"/>
          </a:xfrm>
        </p:spPr>
        <p:txBody>
          <a:bodyPr/>
          <a:lstStyle/>
          <a:p>
            <a:pPr marL="0" marR="0" algn="ctr">
              <a:lnSpc>
                <a:spcPct val="107000"/>
              </a:lnSpc>
              <a:spcBef>
                <a:spcPts val="0"/>
              </a:spcBef>
              <a:spcAft>
                <a:spcPts val="800"/>
              </a:spcAft>
            </a:pPr>
            <a:r>
              <a:rPr lang="en-US" sz="4800" dirty="0">
                <a:effectLst/>
                <a:latin typeface="Calibri" panose="020F0502020204030204" pitchFamily="34" charset="0"/>
                <a:ea typeface="Calibri" panose="020F0502020204030204" pitchFamily="34" charset="0"/>
              </a:rPr>
              <a:t> </a:t>
            </a:r>
            <a:br>
              <a:rPr lang="en-US" sz="4800" dirty="0">
                <a:effectLst/>
                <a:latin typeface="Calibri" panose="020F0502020204030204" pitchFamily="34" charset="0"/>
                <a:ea typeface="Calibri" panose="020F0502020204030204" pitchFamily="34" charset="0"/>
              </a:rPr>
            </a:br>
            <a:r>
              <a:rPr lang="en-US" sz="4800" dirty="0">
                <a:effectLst/>
                <a:latin typeface="Calibri" panose="020F0502020204030204" pitchFamily="34" charset="0"/>
                <a:ea typeface="Calibri" panose="020F0502020204030204" pitchFamily="34" charset="0"/>
              </a:rPr>
              <a:t>What organisms do you think would be the </a:t>
            </a:r>
            <a:r>
              <a:rPr lang="en-US" sz="4800" b="1" dirty="0">
                <a:effectLst/>
                <a:latin typeface="Calibri" panose="020F0502020204030204" pitchFamily="34" charset="0"/>
                <a:ea typeface="Calibri" panose="020F0502020204030204" pitchFamily="34" charset="0"/>
              </a:rPr>
              <a:t>WORST</a:t>
            </a:r>
            <a:r>
              <a:rPr lang="en-US" sz="4800" dirty="0">
                <a:effectLst/>
                <a:latin typeface="Calibri" panose="020F0502020204030204" pitchFamily="34" charset="0"/>
                <a:ea typeface="Calibri" panose="020F0502020204030204" pitchFamily="34" charset="0"/>
              </a:rPr>
              <a:t> to remove from your Virginia Coastal Ecosystem?</a:t>
            </a:r>
            <a:br>
              <a:rPr lang="en-US" sz="4800" dirty="0">
                <a:effectLst/>
                <a:latin typeface="Calibri" panose="020F0502020204030204" pitchFamily="34" charset="0"/>
                <a:ea typeface="Calibri" panose="020F0502020204030204" pitchFamily="34" charset="0"/>
              </a:rPr>
            </a:br>
            <a:endParaRPr lang="en-US" sz="48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1605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E192B-D3C9-9EF7-AE3D-2709DCDBAAC2}"/>
              </a:ext>
            </a:extLst>
          </p:cNvPr>
          <p:cNvSpPr>
            <a:spLocks noGrp="1"/>
          </p:cNvSpPr>
          <p:nvPr>
            <p:ph type="title"/>
          </p:nvPr>
        </p:nvSpPr>
        <p:spPr/>
        <p:txBody>
          <a:bodyPr/>
          <a:lstStyle/>
          <a:p>
            <a:r>
              <a:rPr lang="en-US" dirty="0"/>
              <a:t>Classroom discussion KEY</a:t>
            </a:r>
          </a:p>
        </p:txBody>
      </p:sp>
      <p:sp>
        <p:nvSpPr>
          <p:cNvPr id="3" name="Picture Placeholder 2">
            <a:extLst>
              <a:ext uri="{FF2B5EF4-FFF2-40B4-BE49-F238E27FC236}">
                <a16:creationId xmlns:a16="http://schemas.microsoft.com/office/drawing/2014/main" id="{847EB28E-60DC-9E76-43CE-2BC87732CCA0}"/>
              </a:ext>
            </a:extLst>
          </p:cNvPr>
          <p:cNvSpPr>
            <a:spLocks noGrp="1"/>
          </p:cNvSpPr>
          <p:nvPr>
            <p:ph type="pic" idx="1"/>
          </p:nvPr>
        </p:nvSpPr>
        <p:spPr/>
        <p:txBody>
          <a:bodyPr/>
          <a:lstStyle/>
          <a:p>
            <a:pPr marL="0" marR="0">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rPr>
              <a:t>Food Web Changes</a:t>
            </a:r>
            <a:endParaRPr lang="en-US" sz="1800" dirty="0">
              <a:effectLst/>
              <a:latin typeface="Calibri" panose="020F0502020204030204" pitchFamily="34" charset="0"/>
              <a:ea typeface="Calibri" panose="020F0502020204030204" pitchFamily="34" charset="0"/>
            </a:endParaRPr>
          </a:p>
          <a:p>
            <a:pPr marR="0" lvl="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rPr>
              <a:t>Let’s pretend that something wipes out all the phytoplankton in your food web. Remove your phytoplankton card or erase all the lines branching out from them. What organisms would no longer have food?</a:t>
            </a:r>
          </a:p>
          <a:p>
            <a:pPr marL="457200" marR="0">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rPr>
              <a:t>Zooplankton, Oysters</a:t>
            </a:r>
            <a:endParaRPr lang="en-US" sz="1800" dirty="0">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rPr>
              <a:t> </a:t>
            </a:r>
          </a:p>
          <a:p>
            <a:pPr marR="0" lvl="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rPr>
              <a:t>Something wipes out the population of your apex predator. Look at all the organisms that it consumes. Do you think their population would increase or decrease?</a:t>
            </a:r>
          </a:p>
          <a:p>
            <a:pPr marL="457200" marR="0">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rPr>
              <a:t>Ex: Ospreys eat bay anchovies and striped bass. The fishes’ populations would likely increase since there is nothing to eat them.</a:t>
            </a:r>
            <a:endParaRPr lang="en-US" sz="1800" dirty="0">
              <a:effectLst/>
              <a:latin typeface="Calibri" panose="020F0502020204030204" pitchFamily="34" charset="0"/>
              <a:ea typeface="Calibri" panose="020F0502020204030204" pitchFamily="34" charset="0"/>
            </a:endParaRPr>
          </a:p>
          <a:p>
            <a:pPr marR="0" lvl="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rPr>
              <a:t>What organisms do you think would be the </a:t>
            </a:r>
            <a:r>
              <a:rPr lang="en-US" sz="1800" b="1" dirty="0">
                <a:effectLst/>
                <a:latin typeface="Calibri" panose="020F0502020204030204" pitchFamily="34" charset="0"/>
                <a:ea typeface="Calibri" panose="020F0502020204030204" pitchFamily="34" charset="0"/>
              </a:rPr>
              <a:t>WORST</a:t>
            </a:r>
            <a:r>
              <a:rPr lang="en-US" sz="1800" dirty="0">
                <a:effectLst/>
                <a:latin typeface="Calibri" panose="020F0502020204030204" pitchFamily="34" charset="0"/>
                <a:ea typeface="Calibri" panose="020F0502020204030204" pitchFamily="34" charset="0"/>
              </a:rPr>
              <a:t> to remove from your Virginia Coastal Ecosystem?</a:t>
            </a:r>
          </a:p>
          <a:p>
            <a:pPr marL="457200" marR="0">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rPr>
              <a:t>Opinion/Critical Thinking answer: Any organism that is removed from the food chain will have severe consequences for population dynamics. This question is meant to get kids thinking!</a:t>
            </a:r>
            <a:endParaRPr lang="en-US" sz="1800" dirty="0">
              <a:effectLst/>
              <a:latin typeface="Calibri" panose="020F0502020204030204" pitchFamily="34" charset="0"/>
              <a:ea typeface="Calibri" panose="020F0502020204030204" pitchFamily="34" charset="0"/>
            </a:endParaRPr>
          </a:p>
          <a:p>
            <a:endParaRPr lang="en-US" dirty="0"/>
          </a:p>
        </p:txBody>
      </p:sp>
      <p:sp>
        <p:nvSpPr>
          <p:cNvPr id="4" name="Text Placeholder 3">
            <a:extLst>
              <a:ext uri="{FF2B5EF4-FFF2-40B4-BE49-F238E27FC236}">
                <a16:creationId xmlns:a16="http://schemas.microsoft.com/office/drawing/2014/main" id="{24C62C9A-3A28-D43C-8CC4-FC9E216480CA}"/>
              </a:ext>
            </a:extLst>
          </p:cNvPr>
          <p:cNvSpPr>
            <a:spLocks noGrp="1"/>
          </p:cNvSpPr>
          <p:nvPr>
            <p:ph type="body" sz="half" idx="2"/>
          </p:nvPr>
        </p:nvSpPr>
        <p:spPr/>
        <p:txBody>
          <a:bodyPr/>
          <a:lstStyle/>
          <a:p>
            <a:r>
              <a:rPr lang="en-US" dirty="0"/>
              <a:t>These are not the only things to consider, but just examples!</a:t>
            </a:r>
          </a:p>
        </p:txBody>
      </p:sp>
    </p:spTree>
    <p:extLst>
      <p:ext uri="{BB962C8B-B14F-4D97-AF65-F5344CB8AC3E}">
        <p14:creationId xmlns:p14="http://schemas.microsoft.com/office/powerpoint/2010/main" val="35891302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4A0DC-901A-0D71-549F-0AB27A91A7C5}"/>
              </a:ext>
            </a:extLst>
          </p:cNvPr>
          <p:cNvSpPr>
            <a:spLocks noGrp="1"/>
          </p:cNvSpPr>
          <p:nvPr>
            <p:ph type="ctrTitle"/>
          </p:nvPr>
        </p:nvSpPr>
        <p:spPr/>
        <p:txBody>
          <a:bodyPr/>
          <a:lstStyle/>
          <a:p>
            <a:r>
              <a:rPr lang="en-US" dirty="0"/>
              <a:t>Virtual Activity Option</a:t>
            </a:r>
          </a:p>
        </p:txBody>
      </p:sp>
      <p:sp>
        <p:nvSpPr>
          <p:cNvPr id="3" name="Subtitle 2">
            <a:extLst>
              <a:ext uri="{FF2B5EF4-FFF2-40B4-BE49-F238E27FC236}">
                <a16:creationId xmlns:a16="http://schemas.microsoft.com/office/drawing/2014/main" id="{061549BD-83DC-CC0A-ED5D-3AAB1373BCD4}"/>
              </a:ext>
            </a:extLst>
          </p:cNvPr>
          <p:cNvSpPr>
            <a:spLocks noGrp="1"/>
          </p:cNvSpPr>
          <p:nvPr>
            <p:ph type="subTitle" idx="1"/>
          </p:nvPr>
        </p:nvSpPr>
        <p:spPr>
          <a:xfrm>
            <a:off x="667512" y="4206876"/>
            <a:ext cx="9725185" cy="1645920"/>
          </a:xfrm>
        </p:spPr>
        <p:txBody>
          <a:bodyPr/>
          <a:lstStyle/>
          <a:p>
            <a:r>
              <a:rPr lang="en-US" dirty="0"/>
              <a:t>Building the VA Coastal Food Web as a class, or students can follow along with their own printouts</a:t>
            </a:r>
          </a:p>
        </p:txBody>
      </p:sp>
    </p:spTree>
    <p:extLst>
      <p:ext uri="{BB962C8B-B14F-4D97-AF65-F5344CB8AC3E}">
        <p14:creationId xmlns:p14="http://schemas.microsoft.com/office/powerpoint/2010/main" val="1623816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2"/>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2"/>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2"/>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2"/>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2"/>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2"/>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2"/>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2"/>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2"/>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2"/>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2"/>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2"/>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2"/>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2"/>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2"/>
          <a:stretch>
            <a:fillRect/>
          </a:stretch>
        </p:blipFill>
        <p:spPr>
          <a:xfrm>
            <a:off x="5767064" y="36254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2"/>
          <a:stretch>
            <a:fillRect/>
          </a:stretch>
        </p:blipFill>
        <p:spPr>
          <a:xfrm>
            <a:off x="6309909" y="413690"/>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2"/>
          <a:stretch>
            <a:fillRect/>
          </a:stretch>
        </p:blipFill>
        <p:spPr>
          <a:xfrm>
            <a:off x="6187616" y="597913"/>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2"/>
          <a:stretch>
            <a:fillRect/>
          </a:stretch>
        </p:blipFill>
        <p:spPr>
          <a:xfrm>
            <a:off x="5457079" y="547005"/>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2"/>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2"/>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2"/>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2"/>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2"/>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2"/>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2"/>
          <a:stretch>
            <a:fillRect/>
          </a:stretch>
        </p:blipFill>
        <p:spPr>
          <a:xfrm>
            <a:off x="3659452" y="855905"/>
            <a:ext cx="1374643" cy="1146907"/>
          </a:xfrm>
          <a:prstGeom prst="rect">
            <a:avLst/>
          </a:prstGeom>
        </p:spPr>
      </p:pic>
    </p:spTree>
    <p:extLst>
      <p:ext uri="{BB962C8B-B14F-4D97-AF65-F5344CB8AC3E}">
        <p14:creationId xmlns:p14="http://schemas.microsoft.com/office/powerpoint/2010/main" val="30424600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3"/>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3"/>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3"/>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3"/>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3"/>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3"/>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3"/>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3"/>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3"/>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3"/>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3"/>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3"/>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3"/>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3"/>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3"/>
          <a:stretch>
            <a:fillRect/>
          </a:stretch>
        </p:blipFill>
        <p:spPr>
          <a:xfrm>
            <a:off x="5767064" y="36254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3"/>
          <a:stretch>
            <a:fillRect/>
          </a:stretch>
        </p:blipFill>
        <p:spPr>
          <a:xfrm>
            <a:off x="6309909" y="413690"/>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3"/>
          <a:stretch>
            <a:fillRect/>
          </a:stretch>
        </p:blipFill>
        <p:spPr>
          <a:xfrm>
            <a:off x="6187616" y="597913"/>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3"/>
          <a:stretch>
            <a:fillRect/>
          </a:stretch>
        </p:blipFill>
        <p:spPr>
          <a:xfrm>
            <a:off x="5457079" y="547005"/>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3"/>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3"/>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3"/>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3"/>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3"/>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3"/>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3"/>
          <a:stretch>
            <a:fillRect/>
          </a:stretch>
        </p:blipFill>
        <p:spPr>
          <a:xfrm>
            <a:off x="3659452" y="855905"/>
            <a:ext cx="1374643" cy="1146907"/>
          </a:xfrm>
          <a:prstGeom prst="rect">
            <a:avLst/>
          </a:prstGeom>
        </p:spPr>
      </p:pic>
      <p:sp>
        <p:nvSpPr>
          <p:cNvPr id="10" name="TextBox 9">
            <a:extLst>
              <a:ext uri="{FF2B5EF4-FFF2-40B4-BE49-F238E27FC236}">
                <a16:creationId xmlns:a16="http://schemas.microsoft.com/office/drawing/2014/main" id="{D7D6A811-D312-22F4-E693-AE3A7A6A4E97}"/>
              </a:ext>
            </a:extLst>
          </p:cNvPr>
          <p:cNvSpPr txBox="1"/>
          <p:nvPr/>
        </p:nvSpPr>
        <p:spPr>
          <a:xfrm>
            <a:off x="4534214" y="3429000"/>
            <a:ext cx="3883036" cy="553998"/>
          </a:xfrm>
          <a:prstGeom prst="rect">
            <a:avLst/>
          </a:prstGeom>
          <a:solidFill>
            <a:schemeClr val="bg1"/>
          </a:solidFill>
        </p:spPr>
        <p:txBody>
          <a:bodyPr wrap="square" rtlCol="0">
            <a:spAutoFit/>
          </a:bodyPr>
          <a:lstStyle/>
          <a:p>
            <a:r>
              <a:rPr lang="en-US" sz="3000" dirty="0">
                <a:latin typeface="Libre Franklin" pitchFamily="2" charset="0"/>
              </a:rPr>
              <a:t>Label your </a:t>
            </a:r>
            <a:r>
              <a:rPr lang="en-US" sz="3000" b="1" dirty="0">
                <a:latin typeface="Libre Franklin" pitchFamily="2" charset="0"/>
              </a:rPr>
              <a:t>habitats.</a:t>
            </a:r>
          </a:p>
        </p:txBody>
      </p:sp>
    </p:spTree>
    <p:extLst>
      <p:ext uri="{BB962C8B-B14F-4D97-AF65-F5344CB8AC3E}">
        <p14:creationId xmlns:p14="http://schemas.microsoft.com/office/powerpoint/2010/main" val="36666834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3"/>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3"/>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3"/>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3"/>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3"/>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3"/>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3"/>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3"/>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3"/>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3"/>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3"/>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3"/>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3"/>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3"/>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3"/>
          <a:stretch>
            <a:fillRect/>
          </a:stretch>
        </p:blipFill>
        <p:spPr>
          <a:xfrm>
            <a:off x="5767064" y="36254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3"/>
          <a:stretch>
            <a:fillRect/>
          </a:stretch>
        </p:blipFill>
        <p:spPr>
          <a:xfrm>
            <a:off x="6309909" y="413690"/>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3"/>
          <a:stretch>
            <a:fillRect/>
          </a:stretch>
        </p:blipFill>
        <p:spPr>
          <a:xfrm>
            <a:off x="6187616" y="597913"/>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3"/>
          <a:stretch>
            <a:fillRect/>
          </a:stretch>
        </p:blipFill>
        <p:spPr>
          <a:xfrm>
            <a:off x="5457079" y="547005"/>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3"/>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3"/>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3"/>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3"/>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3"/>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3"/>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3"/>
          <a:stretch>
            <a:fillRect/>
          </a:stretch>
        </p:blipFill>
        <p:spPr>
          <a:xfrm>
            <a:off x="3659452" y="855905"/>
            <a:ext cx="1374643" cy="1146907"/>
          </a:xfrm>
          <a:prstGeom prst="rect">
            <a:avLst/>
          </a:prstGeom>
        </p:spPr>
      </p:pic>
      <p:sp>
        <p:nvSpPr>
          <p:cNvPr id="10" name="TextBox 9">
            <a:extLst>
              <a:ext uri="{FF2B5EF4-FFF2-40B4-BE49-F238E27FC236}">
                <a16:creationId xmlns:a16="http://schemas.microsoft.com/office/drawing/2014/main" id="{D7D6A811-D312-22F4-E693-AE3A7A6A4E97}"/>
              </a:ext>
            </a:extLst>
          </p:cNvPr>
          <p:cNvSpPr txBox="1"/>
          <p:nvPr/>
        </p:nvSpPr>
        <p:spPr>
          <a:xfrm>
            <a:off x="4534214" y="3429000"/>
            <a:ext cx="3883036" cy="553998"/>
          </a:xfrm>
          <a:prstGeom prst="rect">
            <a:avLst/>
          </a:prstGeom>
          <a:solidFill>
            <a:schemeClr val="bg1"/>
          </a:solidFill>
        </p:spPr>
        <p:txBody>
          <a:bodyPr wrap="square" rtlCol="0">
            <a:spAutoFit/>
          </a:bodyPr>
          <a:lstStyle/>
          <a:p>
            <a:r>
              <a:rPr lang="en-US" sz="3000" dirty="0">
                <a:latin typeface="Libre Franklin" pitchFamily="2" charset="0"/>
              </a:rPr>
              <a:t>Label your </a:t>
            </a:r>
            <a:r>
              <a:rPr lang="en-US" sz="3000" b="1" dirty="0">
                <a:latin typeface="Libre Franklin" pitchFamily="2" charset="0"/>
              </a:rPr>
              <a:t>habitats.</a:t>
            </a:r>
          </a:p>
        </p:txBody>
      </p:sp>
      <p:sp>
        <p:nvSpPr>
          <p:cNvPr id="11" name="TextBox 10">
            <a:extLst>
              <a:ext uri="{FF2B5EF4-FFF2-40B4-BE49-F238E27FC236}">
                <a16:creationId xmlns:a16="http://schemas.microsoft.com/office/drawing/2014/main" id="{CACF843B-8F59-F93E-470E-C77630BEB0B9}"/>
              </a:ext>
            </a:extLst>
          </p:cNvPr>
          <p:cNvSpPr txBox="1"/>
          <p:nvPr/>
        </p:nvSpPr>
        <p:spPr>
          <a:xfrm>
            <a:off x="108041" y="1300412"/>
            <a:ext cx="1124679" cy="461665"/>
          </a:xfrm>
          <a:prstGeom prst="rect">
            <a:avLst/>
          </a:prstGeom>
          <a:solidFill>
            <a:schemeClr val="bg1"/>
          </a:solidFill>
        </p:spPr>
        <p:txBody>
          <a:bodyPr wrap="square" rtlCol="0">
            <a:spAutoFit/>
          </a:bodyPr>
          <a:lstStyle/>
          <a:p>
            <a:r>
              <a:rPr lang="en-US" sz="2400" b="1" dirty="0">
                <a:latin typeface="Libre Franklin" pitchFamily="2" charset="0"/>
              </a:rPr>
              <a:t>Marsh</a:t>
            </a:r>
          </a:p>
        </p:txBody>
      </p:sp>
      <p:sp>
        <p:nvSpPr>
          <p:cNvPr id="13" name="TextBox 12">
            <a:extLst>
              <a:ext uri="{FF2B5EF4-FFF2-40B4-BE49-F238E27FC236}">
                <a16:creationId xmlns:a16="http://schemas.microsoft.com/office/drawing/2014/main" id="{D71C19B4-2BD6-3DB5-97E5-D1B7EC5B39F6}"/>
              </a:ext>
            </a:extLst>
          </p:cNvPr>
          <p:cNvSpPr txBox="1"/>
          <p:nvPr/>
        </p:nvSpPr>
        <p:spPr>
          <a:xfrm>
            <a:off x="144506" y="2104905"/>
            <a:ext cx="1159815" cy="461665"/>
          </a:xfrm>
          <a:prstGeom prst="rect">
            <a:avLst/>
          </a:prstGeom>
          <a:solidFill>
            <a:schemeClr val="bg1"/>
          </a:solidFill>
        </p:spPr>
        <p:txBody>
          <a:bodyPr wrap="square" rtlCol="0">
            <a:spAutoFit/>
          </a:bodyPr>
          <a:lstStyle/>
          <a:p>
            <a:r>
              <a:rPr lang="en-US" sz="2400" b="1" dirty="0">
                <a:latin typeface="Libre Franklin" pitchFamily="2" charset="0"/>
              </a:rPr>
              <a:t>Water</a:t>
            </a:r>
          </a:p>
        </p:txBody>
      </p:sp>
      <p:sp>
        <p:nvSpPr>
          <p:cNvPr id="14" name="TextBox 13">
            <a:extLst>
              <a:ext uri="{FF2B5EF4-FFF2-40B4-BE49-F238E27FC236}">
                <a16:creationId xmlns:a16="http://schemas.microsoft.com/office/drawing/2014/main" id="{A0860A41-A742-2084-DD4F-8062D8DD3A1B}"/>
              </a:ext>
            </a:extLst>
          </p:cNvPr>
          <p:cNvSpPr txBox="1"/>
          <p:nvPr/>
        </p:nvSpPr>
        <p:spPr>
          <a:xfrm>
            <a:off x="134593" y="5935710"/>
            <a:ext cx="1631493" cy="461665"/>
          </a:xfrm>
          <a:prstGeom prst="rect">
            <a:avLst/>
          </a:prstGeom>
          <a:solidFill>
            <a:schemeClr val="bg1"/>
          </a:solidFill>
        </p:spPr>
        <p:txBody>
          <a:bodyPr wrap="square" rtlCol="0">
            <a:spAutoFit/>
          </a:bodyPr>
          <a:lstStyle/>
          <a:p>
            <a:r>
              <a:rPr lang="en-US" sz="2400" b="1" dirty="0">
                <a:latin typeface="Libre Franklin" pitchFamily="2" charset="0"/>
              </a:rPr>
              <a:t>Sediment</a:t>
            </a:r>
          </a:p>
        </p:txBody>
      </p:sp>
    </p:spTree>
    <p:extLst>
      <p:ext uri="{BB962C8B-B14F-4D97-AF65-F5344CB8AC3E}">
        <p14:creationId xmlns:p14="http://schemas.microsoft.com/office/powerpoint/2010/main" val="2487848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3"/>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3"/>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3"/>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3"/>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3"/>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3"/>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3"/>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3"/>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3"/>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3"/>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3"/>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3"/>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3"/>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3"/>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3"/>
          <a:stretch>
            <a:fillRect/>
          </a:stretch>
        </p:blipFill>
        <p:spPr>
          <a:xfrm>
            <a:off x="5767064" y="36254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3"/>
          <a:stretch>
            <a:fillRect/>
          </a:stretch>
        </p:blipFill>
        <p:spPr>
          <a:xfrm>
            <a:off x="6309909" y="413690"/>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3"/>
          <a:stretch>
            <a:fillRect/>
          </a:stretch>
        </p:blipFill>
        <p:spPr>
          <a:xfrm>
            <a:off x="6187616" y="597913"/>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3"/>
          <a:stretch>
            <a:fillRect/>
          </a:stretch>
        </p:blipFill>
        <p:spPr>
          <a:xfrm>
            <a:off x="5457079" y="547005"/>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3"/>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3"/>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3"/>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3"/>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3"/>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3"/>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3"/>
          <a:stretch>
            <a:fillRect/>
          </a:stretch>
        </p:blipFill>
        <p:spPr>
          <a:xfrm>
            <a:off x="3659452" y="855905"/>
            <a:ext cx="1374643" cy="1146907"/>
          </a:xfrm>
          <a:prstGeom prst="rect">
            <a:avLst/>
          </a:prstGeom>
        </p:spPr>
      </p:pic>
      <p:sp>
        <p:nvSpPr>
          <p:cNvPr id="10" name="TextBox 9">
            <a:extLst>
              <a:ext uri="{FF2B5EF4-FFF2-40B4-BE49-F238E27FC236}">
                <a16:creationId xmlns:a16="http://schemas.microsoft.com/office/drawing/2014/main" id="{D7D6A811-D312-22F4-E693-AE3A7A6A4E97}"/>
              </a:ext>
            </a:extLst>
          </p:cNvPr>
          <p:cNvSpPr txBox="1"/>
          <p:nvPr/>
        </p:nvSpPr>
        <p:spPr>
          <a:xfrm>
            <a:off x="4534213" y="3429000"/>
            <a:ext cx="4200483" cy="553998"/>
          </a:xfrm>
          <a:prstGeom prst="rect">
            <a:avLst/>
          </a:prstGeom>
          <a:solidFill>
            <a:schemeClr val="bg1"/>
          </a:solidFill>
        </p:spPr>
        <p:txBody>
          <a:bodyPr wrap="square" rtlCol="0">
            <a:spAutoFit/>
          </a:bodyPr>
          <a:lstStyle/>
          <a:p>
            <a:r>
              <a:rPr lang="en-US" sz="3000" dirty="0">
                <a:latin typeface="Libre Franklin" pitchFamily="2" charset="0"/>
              </a:rPr>
              <a:t>Place your </a:t>
            </a:r>
            <a:r>
              <a:rPr lang="en-US" sz="3000" b="1" dirty="0">
                <a:latin typeface="Libre Franklin" pitchFamily="2" charset="0"/>
              </a:rPr>
              <a:t>producers.</a:t>
            </a:r>
          </a:p>
        </p:txBody>
      </p:sp>
      <p:sp>
        <p:nvSpPr>
          <p:cNvPr id="11" name="TextBox 10">
            <a:extLst>
              <a:ext uri="{FF2B5EF4-FFF2-40B4-BE49-F238E27FC236}">
                <a16:creationId xmlns:a16="http://schemas.microsoft.com/office/drawing/2014/main" id="{CACF843B-8F59-F93E-470E-C77630BEB0B9}"/>
              </a:ext>
            </a:extLst>
          </p:cNvPr>
          <p:cNvSpPr txBox="1"/>
          <p:nvPr/>
        </p:nvSpPr>
        <p:spPr>
          <a:xfrm>
            <a:off x="108041" y="1300412"/>
            <a:ext cx="1124679" cy="461665"/>
          </a:xfrm>
          <a:prstGeom prst="rect">
            <a:avLst/>
          </a:prstGeom>
          <a:solidFill>
            <a:schemeClr val="bg1"/>
          </a:solidFill>
        </p:spPr>
        <p:txBody>
          <a:bodyPr wrap="square" rtlCol="0">
            <a:spAutoFit/>
          </a:bodyPr>
          <a:lstStyle/>
          <a:p>
            <a:r>
              <a:rPr lang="en-US" sz="2400" b="1" dirty="0">
                <a:latin typeface="Libre Franklin" pitchFamily="2" charset="0"/>
              </a:rPr>
              <a:t>Marsh</a:t>
            </a:r>
          </a:p>
        </p:txBody>
      </p:sp>
      <p:sp>
        <p:nvSpPr>
          <p:cNvPr id="13" name="TextBox 12">
            <a:extLst>
              <a:ext uri="{FF2B5EF4-FFF2-40B4-BE49-F238E27FC236}">
                <a16:creationId xmlns:a16="http://schemas.microsoft.com/office/drawing/2014/main" id="{D71C19B4-2BD6-3DB5-97E5-D1B7EC5B39F6}"/>
              </a:ext>
            </a:extLst>
          </p:cNvPr>
          <p:cNvSpPr txBox="1"/>
          <p:nvPr/>
        </p:nvSpPr>
        <p:spPr>
          <a:xfrm>
            <a:off x="144506" y="2104905"/>
            <a:ext cx="1159815" cy="461665"/>
          </a:xfrm>
          <a:prstGeom prst="rect">
            <a:avLst/>
          </a:prstGeom>
          <a:solidFill>
            <a:schemeClr val="bg1"/>
          </a:solidFill>
        </p:spPr>
        <p:txBody>
          <a:bodyPr wrap="square" rtlCol="0">
            <a:spAutoFit/>
          </a:bodyPr>
          <a:lstStyle/>
          <a:p>
            <a:r>
              <a:rPr lang="en-US" sz="2400" b="1" dirty="0">
                <a:latin typeface="Libre Franklin" pitchFamily="2" charset="0"/>
              </a:rPr>
              <a:t>Water</a:t>
            </a:r>
          </a:p>
        </p:txBody>
      </p:sp>
      <p:sp>
        <p:nvSpPr>
          <p:cNvPr id="14" name="TextBox 13">
            <a:extLst>
              <a:ext uri="{FF2B5EF4-FFF2-40B4-BE49-F238E27FC236}">
                <a16:creationId xmlns:a16="http://schemas.microsoft.com/office/drawing/2014/main" id="{A0860A41-A742-2084-DD4F-8062D8DD3A1B}"/>
              </a:ext>
            </a:extLst>
          </p:cNvPr>
          <p:cNvSpPr txBox="1"/>
          <p:nvPr/>
        </p:nvSpPr>
        <p:spPr>
          <a:xfrm>
            <a:off x="134593" y="5935710"/>
            <a:ext cx="1631493" cy="461665"/>
          </a:xfrm>
          <a:prstGeom prst="rect">
            <a:avLst/>
          </a:prstGeom>
          <a:solidFill>
            <a:schemeClr val="bg1"/>
          </a:solidFill>
        </p:spPr>
        <p:txBody>
          <a:bodyPr wrap="square" rtlCol="0">
            <a:spAutoFit/>
          </a:bodyPr>
          <a:lstStyle/>
          <a:p>
            <a:r>
              <a:rPr lang="en-US" sz="2400" b="1" dirty="0">
                <a:latin typeface="Libre Franklin" pitchFamily="2" charset="0"/>
              </a:rPr>
              <a:t>Sediment</a:t>
            </a:r>
          </a:p>
        </p:txBody>
      </p:sp>
    </p:spTree>
    <p:extLst>
      <p:ext uri="{BB962C8B-B14F-4D97-AF65-F5344CB8AC3E}">
        <p14:creationId xmlns:p14="http://schemas.microsoft.com/office/powerpoint/2010/main" val="33200685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3"/>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3"/>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3"/>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3"/>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3"/>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3"/>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3"/>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3"/>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3"/>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3"/>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3"/>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3"/>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3"/>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3"/>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3"/>
          <a:stretch>
            <a:fillRect/>
          </a:stretch>
        </p:blipFill>
        <p:spPr>
          <a:xfrm>
            <a:off x="5767064" y="36254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3"/>
          <a:stretch>
            <a:fillRect/>
          </a:stretch>
        </p:blipFill>
        <p:spPr>
          <a:xfrm>
            <a:off x="6309909" y="413690"/>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3"/>
          <a:stretch>
            <a:fillRect/>
          </a:stretch>
        </p:blipFill>
        <p:spPr>
          <a:xfrm>
            <a:off x="6187616" y="597913"/>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3"/>
          <a:stretch>
            <a:fillRect/>
          </a:stretch>
        </p:blipFill>
        <p:spPr>
          <a:xfrm>
            <a:off x="5457079" y="547005"/>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3"/>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3"/>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3"/>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3"/>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3"/>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3"/>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3"/>
          <a:stretch>
            <a:fillRect/>
          </a:stretch>
        </p:blipFill>
        <p:spPr>
          <a:xfrm>
            <a:off x="3659452" y="855905"/>
            <a:ext cx="1374643" cy="1146907"/>
          </a:xfrm>
          <a:prstGeom prst="rect">
            <a:avLst/>
          </a:prstGeom>
        </p:spPr>
      </p:pic>
      <p:sp>
        <p:nvSpPr>
          <p:cNvPr id="10" name="TextBox 9">
            <a:extLst>
              <a:ext uri="{FF2B5EF4-FFF2-40B4-BE49-F238E27FC236}">
                <a16:creationId xmlns:a16="http://schemas.microsoft.com/office/drawing/2014/main" id="{D7D6A811-D312-22F4-E693-AE3A7A6A4E97}"/>
              </a:ext>
            </a:extLst>
          </p:cNvPr>
          <p:cNvSpPr txBox="1"/>
          <p:nvPr/>
        </p:nvSpPr>
        <p:spPr>
          <a:xfrm>
            <a:off x="4534213" y="3429000"/>
            <a:ext cx="4200483" cy="553998"/>
          </a:xfrm>
          <a:prstGeom prst="rect">
            <a:avLst/>
          </a:prstGeom>
          <a:solidFill>
            <a:schemeClr val="bg1"/>
          </a:solidFill>
        </p:spPr>
        <p:txBody>
          <a:bodyPr wrap="square" rtlCol="0">
            <a:spAutoFit/>
          </a:bodyPr>
          <a:lstStyle/>
          <a:p>
            <a:r>
              <a:rPr lang="en-US" sz="3000" dirty="0">
                <a:latin typeface="Libre Franklin" pitchFamily="2" charset="0"/>
              </a:rPr>
              <a:t>Place your </a:t>
            </a:r>
            <a:r>
              <a:rPr lang="en-US" sz="3000" b="1" dirty="0">
                <a:latin typeface="Libre Franklin" pitchFamily="2" charset="0"/>
              </a:rPr>
              <a:t>producers.</a:t>
            </a:r>
          </a:p>
        </p:txBody>
      </p:sp>
      <p:sp>
        <p:nvSpPr>
          <p:cNvPr id="11" name="TextBox 10">
            <a:extLst>
              <a:ext uri="{FF2B5EF4-FFF2-40B4-BE49-F238E27FC236}">
                <a16:creationId xmlns:a16="http://schemas.microsoft.com/office/drawing/2014/main" id="{CACF843B-8F59-F93E-470E-C77630BEB0B9}"/>
              </a:ext>
            </a:extLst>
          </p:cNvPr>
          <p:cNvSpPr txBox="1"/>
          <p:nvPr/>
        </p:nvSpPr>
        <p:spPr>
          <a:xfrm>
            <a:off x="108041" y="1300412"/>
            <a:ext cx="1124679" cy="461665"/>
          </a:xfrm>
          <a:prstGeom prst="rect">
            <a:avLst/>
          </a:prstGeom>
          <a:solidFill>
            <a:schemeClr val="bg1"/>
          </a:solidFill>
        </p:spPr>
        <p:txBody>
          <a:bodyPr wrap="square" rtlCol="0">
            <a:spAutoFit/>
          </a:bodyPr>
          <a:lstStyle/>
          <a:p>
            <a:r>
              <a:rPr lang="en-US" sz="2400" b="1" dirty="0">
                <a:latin typeface="Libre Franklin" pitchFamily="2" charset="0"/>
              </a:rPr>
              <a:t>Marsh</a:t>
            </a:r>
          </a:p>
        </p:txBody>
      </p:sp>
      <p:sp>
        <p:nvSpPr>
          <p:cNvPr id="13" name="TextBox 12">
            <a:extLst>
              <a:ext uri="{FF2B5EF4-FFF2-40B4-BE49-F238E27FC236}">
                <a16:creationId xmlns:a16="http://schemas.microsoft.com/office/drawing/2014/main" id="{D71C19B4-2BD6-3DB5-97E5-D1B7EC5B39F6}"/>
              </a:ext>
            </a:extLst>
          </p:cNvPr>
          <p:cNvSpPr txBox="1"/>
          <p:nvPr/>
        </p:nvSpPr>
        <p:spPr>
          <a:xfrm>
            <a:off x="144506" y="2104905"/>
            <a:ext cx="1159815" cy="461665"/>
          </a:xfrm>
          <a:prstGeom prst="rect">
            <a:avLst/>
          </a:prstGeom>
          <a:solidFill>
            <a:schemeClr val="bg1"/>
          </a:solidFill>
        </p:spPr>
        <p:txBody>
          <a:bodyPr wrap="square" rtlCol="0">
            <a:spAutoFit/>
          </a:bodyPr>
          <a:lstStyle/>
          <a:p>
            <a:r>
              <a:rPr lang="en-US" sz="2400" b="1" dirty="0">
                <a:latin typeface="Libre Franklin" pitchFamily="2" charset="0"/>
              </a:rPr>
              <a:t>Water</a:t>
            </a:r>
          </a:p>
        </p:txBody>
      </p:sp>
      <p:sp>
        <p:nvSpPr>
          <p:cNvPr id="14" name="TextBox 13">
            <a:extLst>
              <a:ext uri="{FF2B5EF4-FFF2-40B4-BE49-F238E27FC236}">
                <a16:creationId xmlns:a16="http://schemas.microsoft.com/office/drawing/2014/main" id="{A0860A41-A742-2084-DD4F-8062D8DD3A1B}"/>
              </a:ext>
            </a:extLst>
          </p:cNvPr>
          <p:cNvSpPr txBox="1"/>
          <p:nvPr/>
        </p:nvSpPr>
        <p:spPr>
          <a:xfrm>
            <a:off x="134593" y="5935710"/>
            <a:ext cx="1631493" cy="461665"/>
          </a:xfrm>
          <a:prstGeom prst="rect">
            <a:avLst/>
          </a:prstGeom>
          <a:solidFill>
            <a:schemeClr val="bg1"/>
          </a:solidFill>
        </p:spPr>
        <p:txBody>
          <a:bodyPr wrap="square" rtlCol="0">
            <a:spAutoFit/>
          </a:bodyPr>
          <a:lstStyle/>
          <a:p>
            <a:r>
              <a:rPr lang="en-US" sz="2400" b="1" dirty="0">
                <a:latin typeface="Libre Franklin" pitchFamily="2" charset="0"/>
              </a:rPr>
              <a:t>Sediment</a:t>
            </a:r>
          </a:p>
        </p:txBody>
      </p:sp>
      <p:pic>
        <p:nvPicPr>
          <p:cNvPr id="15" name="Picture 14">
            <a:extLst>
              <a:ext uri="{FF2B5EF4-FFF2-40B4-BE49-F238E27FC236}">
                <a16:creationId xmlns:a16="http://schemas.microsoft.com/office/drawing/2014/main" id="{DBA0F781-697A-7239-6568-EA8108EE9D06}"/>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16" name="Picture 15">
            <a:extLst>
              <a:ext uri="{FF2B5EF4-FFF2-40B4-BE49-F238E27FC236}">
                <a16:creationId xmlns:a16="http://schemas.microsoft.com/office/drawing/2014/main" id="{CE10269F-1057-8157-F4C7-26FBF753FF33}"/>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17" name="Picture 16">
            <a:extLst>
              <a:ext uri="{FF2B5EF4-FFF2-40B4-BE49-F238E27FC236}">
                <a16:creationId xmlns:a16="http://schemas.microsoft.com/office/drawing/2014/main" id="{B896200A-4015-DDAE-7A44-46E2F1CF0110}"/>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18" name="Picture 17">
            <a:extLst>
              <a:ext uri="{FF2B5EF4-FFF2-40B4-BE49-F238E27FC236}">
                <a16:creationId xmlns:a16="http://schemas.microsoft.com/office/drawing/2014/main" id="{70A35E77-F52C-4DB1-E5AA-0AD7F6F4664A}"/>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615700" y="3859343"/>
            <a:ext cx="1168889" cy="711531"/>
          </a:xfrm>
          <a:prstGeom prst="rect">
            <a:avLst/>
          </a:prstGeom>
          <a:noFill/>
        </p:spPr>
      </p:pic>
      <p:sp>
        <p:nvSpPr>
          <p:cNvPr id="19" name="TextBox 18">
            <a:extLst>
              <a:ext uri="{FF2B5EF4-FFF2-40B4-BE49-F238E27FC236}">
                <a16:creationId xmlns:a16="http://schemas.microsoft.com/office/drawing/2014/main" id="{1C051C9A-E1E0-6335-7B50-0EBC72047C2E}"/>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20" name="TextBox 19">
            <a:extLst>
              <a:ext uri="{FF2B5EF4-FFF2-40B4-BE49-F238E27FC236}">
                <a16:creationId xmlns:a16="http://schemas.microsoft.com/office/drawing/2014/main" id="{85DEB80C-C155-CAE7-E43C-9F9DD633C5F0}"/>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spTree>
    <p:extLst>
      <p:ext uri="{BB962C8B-B14F-4D97-AF65-F5344CB8AC3E}">
        <p14:creationId xmlns:p14="http://schemas.microsoft.com/office/powerpoint/2010/main" val="3776690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3"/>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3"/>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3"/>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3"/>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3"/>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3"/>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3"/>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3"/>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3"/>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3"/>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3"/>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3"/>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3"/>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3"/>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3"/>
          <a:stretch>
            <a:fillRect/>
          </a:stretch>
        </p:blipFill>
        <p:spPr>
          <a:xfrm>
            <a:off x="5767064" y="36254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3"/>
          <a:stretch>
            <a:fillRect/>
          </a:stretch>
        </p:blipFill>
        <p:spPr>
          <a:xfrm>
            <a:off x="6309909" y="413690"/>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3"/>
          <a:stretch>
            <a:fillRect/>
          </a:stretch>
        </p:blipFill>
        <p:spPr>
          <a:xfrm>
            <a:off x="6187616" y="597913"/>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3"/>
          <a:stretch>
            <a:fillRect/>
          </a:stretch>
        </p:blipFill>
        <p:spPr>
          <a:xfrm>
            <a:off x="5457079" y="547005"/>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3"/>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3"/>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3"/>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3"/>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3"/>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3"/>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endParaRPr lang="en-US" sz="2400" dirty="0">
              <a:latin typeface="Libre Franklin ExtraBold" pitchFamily="2" charset="0"/>
            </a:endParaRP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3"/>
          <a:stretch>
            <a:fillRect/>
          </a:stretch>
        </p:blipFill>
        <p:spPr>
          <a:xfrm>
            <a:off x="3659452" y="855905"/>
            <a:ext cx="1374643" cy="1146907"/>
          </a:xfrm>
          <a:prstGeom prst="rect">
            <a:avLst/>
          </a:prstGeom>
        </p:spPr>
      </p:pic>
      <p:sp>
        <p:nvSpPr>
          <p:cNvPr id="10" name="TextBox 9">
            <a:extLst>
              <a:ext uri="{FF2B5EF4-FFF2-40B4-BE49-F238E27FC236}">
                <a16:creationId xmlns:a16="http://schemas.microsoft.com/office/drawing/2014/main" id="{D7D6A811-D312-22F4-E693-AE3A7A6A4E97}"/>
              </a:ext>
            </a:extLst>
          </p:cNvPr>
          <p:cNvSpPr txBox="1"/>
          <p:nvPr/>
        </p:nvSpPr>
        <p:spPr>
          <a:xfrm>
            <a:off x="4534213" y="3429000"/>
            <a:ext cx="4496576" cy="553998"/>
          </a:xfrm>
          <a:prstGeom prst="rect">
            <a:avLst/>
          </a:prstGeom>
          <a:solidFill>
            <a:schemeClr val="bg1"/>
          </a:solidFill>
        </p:spPr>
        <p:txBody>
          <a:bodyPr wrap="square" rtlCol="0">
            <a:spAutoFit/>
          </a:bodyPr>
          <a:lstStyle/>
          <a:p>
            <a:r>
              <a:rPr lang="en-US" sz="3000" dirty="0">
                <a:latin typeface="Libre Franklin" pitchFamily="2" charset="0"/>
              </a:rPr>
              <a:t>Place your </a:t>
            </a:r>
            <a:r>
              <a:rPr lang="en-US" sz="3000" b="1" dirty="0">
                <a:latin typeface="Libre Franklin" pitchFamily="2" charset="0"/>
              </a:rPr>
              <a:t>consumers.</a:t>
            </a:r>
          </a:p>
        </p:txBody>
      </p:sp>
      <p:sp>
        <p:nvSpPr>
          <p:cNvPr id="11" name="TextBox 10">
            <a:extLst>
              <a:ext uri="{FF2B5EF4-FFF2-40B4-BE49-F238E27FC236}">
                <a16:creationId xmlns:a16="http://schemas.microsoft.com/office/drawing/2014/main" id="{CACF843B-8F59-F93E-470E-C77630BEB0B9}"/>
              </a:ext>
            </a:extLst>
          </p:cNvPr>
          <p:cNvSpPr txBox="1"/>
          <p:nvPr/>
        </p:nvSpPr>
        <p:spPr>
          <a:xfrm>
            <a:off x="108041" y="1300412"/>
            <a:ext cx="1124679" cy="461665"/>
          </a:xfrm>
          <a:prstGeom prst="rect">
            <a:avLst/>
          </a:prstGeom>
          <a:solidFill>
            <a:schemeClr val="bg1"/>
          </a:solidFill>
        </p:spPr>
        <p:txBody>
          <a:bodyPr wrap="square" rtlCol="0">
            <a:spAutoFit/>
          </a:bodyPr>
          <a:lstStyle/>
          <a:p>
            <a:r>
              <a:rPr lang="en-US" sz="2400" b="1" dirty="0">
                <a:latin typeface="Libre Franklin" pitchFamily="2" charset="0"/>
              </a:rPr>
              <a:t>Marsh</a:t>
            </a:r>
          </a:p>
        </p:txBody>
      </p:sp>
      <p:sp>
        <p:nvSpPr>
          <p:cNvPr id="13" name="TextBox 12">
            <a:extLst>
              <a:ext uri="{FF2B5EF4-FFF2-40B4-BE49-F238E27FC236}">
                <a16:creationId xmlns:a16="http://schemas.microsoft.com/office/drawing/2014/main" id="{D71C19B4-2BD6-3DB5-97E5-D1B7EC5B39F6}"/>
              </a:ext>
            </a:extLst>
          </p:cNvPr>
          <p:cNvSpPr txBox="1"/>
          <p:nvPr/>
        </p:nvSpPr>
        <p:spPr>
          <a:xfrm>
            <a:off x="144506" y="2104905"/>
            <a:ext cx="1159815" cy="461665"/>
          </a:xfrm>
          <a:prstGeom prst="rect">
            <a:avLst/>
          </a:prstGeom>
          <a:solidFill>
            <a:schemeClr val="bg1"/>
          </a:solidFill>
        </p:spPr>
        <p:txBody>
          <a:bodyPr wrap="square" rtlCol="0">
            <a:spAutoFit/>
          </a:bodyPr>
          <a:lstStyle/>
          <a:p>
            <a:r>
              <a:rPr lang="en-US" sz="2400" b="1" dirty="0">
                <a:latin typeface="Libre Franklin" pitchFamily="2" charset="0"/>
              </a:rPr>
              <a:t>Water</a:t>
            </a:r>
          </a:p>
        </p:txBody>
      </p:sp>
      <p:sp>
        <p:nvSpPr>
          <p:cNvPr id="14" name="TextBox 13">
            <a:extLst>
              <a:ext uri="{FF2B5EF4-FFF2-40B4-BE49-F238E27FC236}">
                <a16:creationId xmlns:a16="http://schemas.microsoft.com/office/drawing/2014/main" id="{A0860A41-A742-2084-DD4F-8062D8DD3A1B}"/>
              </a:ext>
            </a:extLst>
          </p:cNvPr>
          <p:cNvSpPr txBox="1"/>
          <p:nvPr/>
        </p:nvSpPr>
        <p:spPr>
          <a:xfrm>
            <a:off x="134593" y="5935710"/>
            <a:ext cx="1631493" cy="461665"/>
          </a:xfrm>
          <a:prstGeom prst="rect">
            <a:avLst/>
          </a:prstGeom>
          <a:solidFill>
            <a:schemeClr val="bg1"/>
          </a:solidFill>
        </p:spPr>
        <p:txBody>
          <a:bodyPr wrap="square" rtlCol="0">
            <a:spAutoFit/>
          </a:bodyPr>
          <a:lstStyle/>
          <a:p>
            <a:r>
              <a:rPr lang="en-US" sz="2400" b="1" dirty="0">
                <a:latin typeface="Libre Franklin" pitchFamily="2" charset="0"/>
              </a:rPr>
              <a:t>Sediment</a:t>
            </a:r>
          </a:p>
        </p:txBody>
      </p:sp>
      <p:pic>
        <p:nvPicPr>
          <p:cNvPr id="15" name="Picture 14">
            <a:extLst>
              <a:ext uri="{FF2B5EF4-FFF2-40B4-BE49-F238E27FC236}">
                <a16:creationId xmlns:a16="http://schemas.microsoft.com/office/drawing/2014/main" id="{DBA0F781-697A-7239-6568-EA8108EE9D06}"/>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16" name="Picture 15">
            <a:extLst>
              <a:ext uri="{FF2B5EF4-FFF2-40B4-BE49-F238E27FC236}">
                <a16:creationId xmlns:a16="http://schemas.microsoft.com/office/drawing/2014/main" id="{CE10269F-1057-8157-F4C7-26FBF753FF33}"/>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17" name="Picture 16">
            <a:extLst>
              <a:ext uri="{FF2B5EF4-FFF2-40B4-BE49-F238E27FC236}">
                <a16:creationId xmlns:a16="http://schemas.microsoft.com/office/drawing/2014/main" id="{B896200A-4015-DDAE-7A44-46E2F1CF0110}"/>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18" name="Picture 17">
            <a:extLst>
              <a:ext uri="{FF2B5EF4-FFF2-40B4-BE49-F238E27FC236}">
                <a16:creationId xmlns:a16="http://schemas.microsoft.com/office/drawing/2014/main" id="{70A35E77-F52C-4DB1-E5AA-0AD7F6F4664A}"/>
              </a:ext>
            </a:extLst>
          </p:cNvPr>
          <p:cNvPicPr>
            <a:picLocks noChangeAspect="1"/>
          </p:cNvPicPr>
          <p:nvPr/>
        </p:nvPicPr>
        <p:blipFill>
          <a:blip r:embed="rId4">
            <a:duotone>
              <a:prstClr val="black"/>
              <a:schemeClr val="accent6">
                <a:tint val="45000"/>
                <a:satMod val="400000"/>
              </a:schemeClr>
            </a:duotone>
            <a:extLst>
              <a:ext uri="{BEBA8EAE-BF5A-486C-A8C5-ECC9F3942E4B}">
                <a14:imgProps xmlns:a14="http://schemas.microsoft.com/office/drawing/2010/main">
                  <a14:imgLayer r:embed="rId5">
                    <a14:imgEffect>
                      <a14:saturation sat="66000"/>
                    </a14:imgEffect>
                  </a14:imgLayer>
                </a14:imgProps>
              </a:ext>
            </a:extLst>
          </a:blip>
          <a:stretch>
            <a:fillRect/>
          </a:stretch>
        </p:blipFill>
        <p:spPr>
          <a:xfrm rot="10800000">
            <a:off x="615700" y="3859343"/>
            <a:ext cx="1168889" cy="711531"/>
          </a:xfrm>
          <a:prstGeom prst="rect">
            <a:avLst/>
          </a:prstGeom>
          <a:noFill/>
        </p:spPr>
      </p:pic>
      <p:sp>
        <p:nvSpPr>
          <p:cNvPr id="19" name="TextBox 18">
            <a:extLst>
              <a:ext uri="{FF2B5EF4-FFF2-40B4-BE49-F238E27FC236}">
                <a16:creationId xmlns:a16="http://schemas.microsoft.com/office/drawing/2014/main" id="{1C051C9A-E1E0-6335-7B50-0EBC72047C2E}"/>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20" name="TextBox 19">
            <a:extLst>
              <a:ext uri="{FF2B5EF4-FFF2-40B4-BE49-F238E27FC236}">
                <a16:creationId xmlns:a16="http://schemas.microsoft.com/office/drawing/2014/main" id="{85DEB80C-C155-CAE7-E43C-9F9DD633C5F0}"/>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spTree>
    <p:extLst>
      <p:ext uri="{BB962C8B-B14F-4D97-AF65-F5344CB8AC3E}">
        <p14:creationId xmlns:p14="http://schemas.microsoft.com/office/powerpoint/2010/main" val="7003182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Tree>
    <p:extLst>
      <p:ext uri="{BB962C8B-B14F-4D97-AF65-F5344CB8AC3E}">
        <p14:creationId xmlns:p14="http://schemas.microsoft.com/office/powerpoint/2010/main" val="25283314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
        <p:nvSpPr>
          <p:cNvPr id="10" name="TextBox 9">
            <a:extLst>
              <a:ext uri="{FF2B5EF4-FFF2-40B4-BE49-F238E27FC236}">
                <a16:creationId xmlns:a16="http://schemas.microsoft.com/office/drawing/2014/main" id="{4611CE47-090D-EC3D-D85C-7529F7FD5B3A}"/>
              </a:ext>
            </a:extLst>
          </p:cNvPr>
          <p:cNvSpPr txBox="1"/>
          <p:nvPr/>
        </p:nvSpPr>
        <p:spPr>
          <a:xfrm>
            <a:off x="8997514" y="117220"/>
            <a:ext cx="3136886" cy="1015663"/>
          </a:xfrm>
          <a:prstGeom prst="rect">
            <a:avLst/>
          </a:prstGeom>
          <a:solidFill>
            <a:schemeClr val="bg1"/>
          </a:solidFill>
        </p:spPr>
        <p:txBody>
          <a:bodyPr wrap="square" rtlCol="0">
            <a:spAutoFit/>
          </a:bodyPr>
          <a:lstStyle/>
          <a:p>
            <a:r>
              <a:rPr lang="en-US" sz="3000" dirty="0">
                <a:latin typeface="Libre Franklin" pitchFamily="2" charset="0"/>
              </a:rPr>
              <a:t>What eats </a:t>
            </a:r>
            <a:r>
              <a:rPr lang="en-US" sz="3000" b="1" dirty="0">
                <a:latin typeface="Libre Franklin" pitchFamily="2" charset="0"/>
              </a:rPr>
              <a:t>phytoplankton?</a:t>
            </a:r>
          </a:p>
        </p:txBody>
      </p:sp>
    </p:spTree>
    <p:extLst>
      <p:ext uri="{BB962C8B-B14F-4D97-AF65-F5344CB8AC3E}">
        <p14:creationId xmlns:p14="http://schemas.microsoft.com/office/powerpoint/2010/main" val="2956447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
        <p:nvSpPr>
          <p:cNvPr id="10" name="TextBox 9">
            <a:extLst>
              <a:ext uri="{FF2B5EF4-FFF2-40B4-BE49-F238E27FC236}">
                <a16:creationId xmlns:a16="http://schemas.microsoft.com/office/drawing/2014/main" id="{4611CE47-090D-EC3D-D85C-7529F7FD5B3A}"/>
              </a:ext>
            </a:extLst>
          </p:cNvPr>
          <p:cNvSpPr txBox="1"/>
          <p:nvPr/>
        </p:nvSpPr>
        <p:spPr>
          <a:xfrm>
            <a:off x="8997514" y="117220"/>
            <a:ext cx="3136886" cy="1015663"/>
          </a:xfrm>
          <a:prstGeom prst="rect">
            <a:avLst/>
          </a:prstGeom>
          <a:solidFill>
            <a:schemeClr val="bg1"/>
          </a:solidFill>
        </p:spPr>
        <p:txBody>
          <a:bodyPr wrap="square" rtlCol="0">
            <a:spAutoFit/>
          </a:bodyPr>
          <a:lstStyle/>
          <a:p>
            <a:r>
              <a:rPr lang="en-US" sz="3000" dirty="0">
                <a:latin typeface="Libre Franklin" pitchFamily="2" charset="0"/>
              </a:rPr>
              <a:t>What eats </a:t>
            </a:r>
            <a:r>
              <a:rPr lang="en-US" sz="3000" b="1" dirty="0">
                <a:latin typeface="Libre Franklin" pitchFamily="2" charset="0"/>
              </a:rPr>
              <a:t>phytoplankton?</a:t>
            </a:r>
          </a:p>
        </p:txBody>
      </p:sp>
      <p:sp>
        <p:nvSpPr>
          <p:cNvPr id="14" name="Arrow: Right 13">
            <a:extLst>
              <a:ext uri="{FF2B5EF4-FFF2-40B4-BE49-F238E27FC236}">
                <a16:creationId xmlns:a16="http://schemas.microsoft.com/office/drawing/2014/main" id="{38472E10-649B-3E38-D1CE-FA0F7F4D0E6F}"/>
              </a:ext>
            </a:extLst>
          </p:cNvPr>
          <p:cNvSpPr/>
          <p:nvPr/>
        </p:nvSpPr>
        <p:spPr>
          <a:xfrm rot="3009436">
            <a:off x="1611529" y="4800971"/>
            <a:ext cx="1972124" cy="22452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Right 14">
            <a:extLst>
              <a:ext uri="{FF2B5EF4-FFF2-40B4-BE49-F238E27FC236}">
                <a16:creationId xmlns:a16="http://schemas.microsoft.com/office/drawing/2014/main" id="{4206E219-8B0D-BCCA-0AAB-6465C6979475}"/>
              </a:ext>
            </a:extLst>
          </p:cNvPr>
          <p:cNvSpPr/>
          <p:nvPr/>
        </p:nvSpPr>
        <p:spPr>
          <a:xfrm rot="20709978">
            <a:off x="2841547" y="338369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56025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
        <p:nvSpPr>
          <p:cNvPr id="10" name="TextBox 9">
            <a:extLst>
              <a:ext uri="{FF2B5EF4-FFF2-40B4-BE49-F238E27FC236}">
                <a16:creationId xmlns:a16="http://schemas.microsoft.com/office/drawing/2014/main" id="{4611CE47-090D-EC3D-D85C-7529F7FD5B3A}"/>
              </a:ext>
            </a:extLst>
          </p:cNvPr>
          <p:cNvSpPr txBox="1"/>
          <p:nvPr/>
        </p:nvSpPr>
        <p:spPr>
          <a:xfrm>
            <a:off x="8997514" y="117220"/>
            <a:ext cx="3136886" cy="1015663"/>
          </a:xfrm>
          <a:prstGeom prst="rect">
            <a:avLst/>
          </a:prstGeom>
          <a:solidFill>
            <a:schemeClr val="bg1"/>
          </a:solidFill>
        </p:spPr>
        <p:txBody>
          <a:bodyPr wrap="square" rtlCol="0">
            <a:spAutoFit/>
          </a:bodyPr>
          <a:lstStyle/>
          <a:p>
            <a:r>
              <a:rPr lang="en-US" sz="3000" dirty="0">
                <a:latin typeface="Libre Franklin" pitchFamily="2" charset="0"/>
              </a:rPr>
              <a:t>What eats </a:t>
            </a:r>
            <a:r>
              <a:rPr lang="en-US" sz="3000" b="1" dirty="0">
                <a:latin typeface="Libre Franklin" pitchFamily="2" charset="0"/>
              </a:rPr>
              <a:t>zooplankton?</a:t>
            </a:r>
          </a:p>
        </p:txBody>
      </p:sp>
      <p:sp>
        <p:nvSpPr>
          <p:cNvPr id="14" name="Arrow: Right 13">
            <a:extLst>
              <a:ext uri="{FF2B5EF4-FFF2-40B4-BE49-F238E27FC236}">
                <a16:creationId xmlns:a16="http://schemas.microsoft.com/office/drawing/2014/main" id="{38472E10-649B-3E38-D1CE-FA0F7F4D0E6F}"/>
              </a:ext>
            </a:extLst>
          </p:cNvPr>
          <p:cNvSpPr/>
          <p:nvPr/>
        </p:nvSpPr>
        <p:spPr>
          <a:xfrm rot="3009436">
            <a:off x="1611529" y="4800971"/>
            <a:ext cx="1972124" cy="22452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Right 14">
            <a:extLst>
              <a:ext uri="{FF2B5EF4-FFF2-40B4-BE49-F238E27FC236}">
                <a16:creationId xmlns:a16="http://schemas.microsoft.com/office/drawing/2014/main" id="{4206E219-8B0D-BCCA-0AAB-6465C6979475}"/>
              </a:ext>
            </a:extLst>
          </p:cNvPr>
          <p:cNvSpPr/>
          <p:nvPr/>
        </p:nvSpPr>
        <p:spPr>
          <a:xfrm rot="20709978">
            <a:off x="2841547" y="338369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14040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
        <p:nvSpPr>
          <p:cNvPr id="10" name="TextBox 9">
            <a:extLst>
              <a:ext uri="{FF2B5EF4-FFF2-40B4-BE49-F238E27FC236}">
                <a16:creationId xmlns:a16="http://schemas.microsoft.com/office/drawing/2014/main" id="{4611CE47-090D-EC3D-D85C-7529F7FD5B3A}"/>
              </a:ext>
            </a:extLst>
          </p:cNvPr>
          <p:cNvSpPr txBox="1"/>
          <p:nvPr/>
        </p:nvSpPr>
        <p:spPr>
          <a:xfrm>
            <a:off x="8997514" y="117220"/>
            <a:ext cx="3136886" cy="1015663"/>
          </a:xfrm>
          <a:prstGeom prst="rect">
            <a:avLst/>
          </a:prstGeom>
          <a:solidFill>
            <a:schemeClr val="bg1"/>
          </a:solidFill>
        </p:spPr>
        <p:txBody>
          <a:bodyPr wrap="square" rtlCol="0">
            <a:spAutoFit/>
          </a:bodyPr>
          <a:lstStyle/>
          <a:p>
            <a:r>
              <a:rPr lang="en-US" sz="3000" dirty="0">
                <a:latin typeface="Libre Franklin" pitchFamily="2" charset="0"/>
              </a:rPr>
              <a:t>What eats </a:t>
            </a:r>
            <a:r>
              <a:rPr lang="en-US" sz="3000" b="1" dirty="0">
                <a:latin typeface="Libre Franklin" pitchFamily="2" charset="0"/>
              </a:rPr>
              <a:t>zooplankton?</a:t>
            </a:r>
          </a:p>
        </p:txBody>
      </p:sp>
      <p:sp>
        <p:nvSpPr>
          <p:cNvPr id="14" name="Arrow: Right 13">
            <a:extLst>
              <a:ext uri="{FF2B5EF4-FFF2-40B4-BE49-F238E27FC236}">
                <a16:creationId xmlns:a16="http://schemas.microsoft.com/office/drawing/2014/main" id="{38472E10-649B-3E38-D1CE-FA0F7F4D0E6F}"/>
              </a:ext>
            </a:extLst>
          </p:cNvPr>
          <p:cNvSpPr/>
          <p:nvPr/>
        </p:nvSpPr>
        <p:spPr>
          <a:xfrm rot="3009436">
            <a:off x="1611529" y="4800971"/>
            <a:ext cx="1972124" cy="22452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Right 14">
            <a:extLst>
              <a:ext uri="{FF2B5EF4-FFF2-40B4-BE49-F238E27FC236}">
                <a16:creationId xmlns:a16="http://schemas.microsoft.com/office/drawing/2014/main" id="{4206E219-8B0D-BCCA-0AAB-6465C6979475}"/>
              </a:ext>
            </a:extLst>
          </p:cNvPr>
          <p:cNvSpPr/>
          <p:nvPr/>
        </p:nvSpPr>
        <p:spPr>
          <a:xfrm rot="20709978">
            <a:off x="2841547" y="338369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23929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
        <p:nvSpPr>
          <p:cNvPr id="10" name="TextBox 9">
            <a:extLst>
              <a:ext uri="{FF2B5EF4-FFF2-40B4-BE49-F238E27FC236}">
                <a16:creationId xmlns:a16="http://schemas.microsoft.com/office/drawing/2014/main" id="{4611CE47-090D-EC3D-D85C-7529F7FD5B3A}"/>
              </a:ext>
            </a:extLst>
          </p:cNvPr>
          <p:cNvSpPr txBox="1"/>
          <p:nvPr/>
        </p:nvSpPr>
        <p:spPr>
          <a:xfrm>
            <a:off x="8101260" y="151789"/>
            <a:ext cx="3924601" cy="1015663"/>
          </a:xfrm>
          <a:prstGeom prst="rect">
            <a:avLst/>
          </a:prstGeom>
          <a:solidFill>
            <a:schemeClr val="bg1"/>
          </a:solidFill>
        </p:spPr>
        <p:txBody>
          <a:bodyPr wrap="square" rtlCol="0">
            <a:spAutoFit/>
          </a:bodyPr>
          <a:lstStyle/>
          <a:p>
            <a:r>
              <a:rPr lang="en-US" sz="3000" b="1" dirty="0">
                <a:latin typeface="Libre Franklin" pitchFamily="2" charset="0"/>
              </a:rPr>
              <a:t>Draw all the arrows of your food web!</a:t>
            </a:r>
          </a:p>
        </p:txBody>
      </p:sp>
      <p:sp>
        <p:nvSpPr>
          <p:cNvPr id="14" name="Arrow: Right 13">
            <a:extLst>
              <a:ext uri="{FF2B5EF4-FFF2-40B4-BE49-F238E27FC236}">
                <a16:creationId xmlns:a16="http://schemas.microsoft.com/office/drawing/2014/main" id="{38472E10-649B-3E38-D1CE-FA0F7F4D0E6F}"/>
              </a:ext>
            </a:extLst>
          </p:cNvPr>
          <p:cNvSpPr/>
          <p:nvPr/>
        </p:nvSpPr>
        <p:spPr>
          <a:xfrm rot="3009436">
            <a:off x="1611529" y="4800971"/>
            <a:ext cx="1972124" cy="22452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Right 14">
            <a:extLst>
              <a:ext uri="{FF2B5EF4-FFF2-40B4-BE49-F238E27FC236}">
                <a16:creationId xmlns:a16="http://schemas.microsoft.com/office/drawing/2014/main" id="{4206E219-8B0D-BCCA-0AAB-6465C6979475}"/>
              </a:ext>
            </a:extLst>
          </p:cNvPr>
          <p:cNvSpPr/>
          <p:nvPr/>
        </p:nvSpPr>
        <p:spPr>
          <a:xfrm rot="20709978">
            <a:off x="2841547" y="338369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Right 10">
            <a:extLst>
              <a:ext uri="{FF2B5EF4-FFF2-40B4-BE49-F238E27FC236}">
                <a16:creationId xmlns:a16="http://schemas.microsoft.com/office/drawing/2014/main" id="{B9847AE9-A10B-BB0E-1584-430010A3F4A8}"/>
              </a:ext>
            </a:extLst>
          </p:cNvPr>
          <p:cNvSpPr/>
          <p:nvPr/>
        </p:nvSpPr>
        <p:spPr>
          <a:xfrm rot="2346318">
            <a:off x="4758633" y="388354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4916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ocess 11">
            <a:extLst>
              <a:ext uri="{FF2B5EF4-FFF2-40B4-BE49-F238E27FC236}">
                <a16:creationId xmlns:a16="http://schemas.microsoft.com/office/drawing/2014/main" id="{414D6F6E-1744-D7D3-2646-E56BF37F6BBF}"/>
              </a:ext>
            </a:extLst>
          </p:cNvPr>
          <p:cNvSpPr/>
          <p:nvPr/>
        </p:nvSpPr>
        <p:spPr>
          <a:xfrm>
            <a:off x="-3826" y="-3177"/>
            <a:ext cx="12195826" cy="1650129"/>
          </a:xfrm>
          <a:prstGeom prst="flowChartProcess">
            <a:avLst/>
          </a:prstGeom>
          <a:solidFill>
            <a:srgbClr val="FFFB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3B8B303-F84E-8621-9439-4C00D62E79F4}"/>
              </a:ext>
            </a:extLst>
          </p:cNvPr>
          <p:cNvSpPr/>
          <p:nvPr/>
        </p:nvSpPr>
        <p:spPr>
          <a:xfrm>
            <a:off x="2035" y="1480278"/>
            <a:ext cx="12206328" cy="458830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Flowchart: Process 2">
            <a:extLst>
              <a:ext uri="{FF2B5EF4-FFF2-40B4-BE49-F238E27FC236}">
                <a16:creationId xmlns:a16="http://schemas.microsoft.com/office/drawing/2014/main" id="{A7CB58C3-375E-6C43-361A-3A77D0BC5692}"/>
              </a:ext>
            </a:extLst>
          </p:cNvPr>
          <p:cNvSpPr/>
          <p:nvPr/>
        </p:nvSpPr>
        <p:spPr>
          <a:xfrm>
            <a:off x="2035" y="5551715"/>
            <a:ext cx="12206328" cy="1310803"/>
          </a:xfrm>
          <a:prstGeom prst="flowChartProcess">
            <a:avLst/>
          </a:pr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5A82C9-507B-9DCB-7011-669756B843C9}"/>
              </a:ext>
            </a:extLst>
          </p:cNvPr>
          <p:cNvSpPr txBox="1"/>
          <p:nvPr/>
        </p:nvSpPr>
        <p:spPr>
          <a:xfrm>
            <a:off x="109368" y="5935710"/>
            <a:ext cx="1681944" cy="461665"/>
          </a:xfrm>
          <a:prstGeom prst="rect">
            <a:avLst/>
          </a:prstGeom>
          <a:solidFill>
            <a:schemeClr val="bg1"/>
          </a:solidFill>
        </p:spPr>
        <p:txBody>
          <a:bodyPr wrap="square" rtlCol="0">
            <a:spAutoFit/>
          </a:bodyPr>
          <a:lstStyle/>
          <a:p>
            <a:r>
              <a:rPr lang="en-US" sz="2400" dirty="0">
                <a:latin typeface="Libre Franklin ExtraBold" pitchFamily="2" charset="0"/>
              </a:rPr>
              <a:t>Sediment</a:t>
            </a:r>
          </a:p>
        </p:txBody>
      </p:sp>
      <p:grpSp>
        <p:nvGrpSpPr>
          <p:cNvPr id="6" name="Group 5">
            <a:extLst>
              <a:ext uri="{FF2B5EF4-FFF2-40B4-BE49-F238E27FC236}">
                <a16:creationId xmlns:a16="http://schemas.microsoft.com/office/drawing/2014/main" id="{04CE4A7F-CEB4-AB4F-90D7-9C21E8D08244}"/>
              </a:ext>
            </a:extLst>
          </p:cNvPr>
          <p:cNvGrpSpPr/>
          <p:nvPr/>
        </p:nvGrpSpPr>
        <p:grpSpPr>
          <a:xfrm>
            <a:off x="109368" y="1131980"/>
            <a:ext cx="8492853" cy="1394253"/>
            <a:chOff x="464234" y="815926"/>
            <a:chExt cx="4557932" cy="1380294"/>
          </a:xfrm>
        </p:grpSpPr>
        <p:sp>
          <p:nvSpPr>
            <p:cNvPr id="7" name="Freeform: Shape 6">
              <a:extLst>
                <a:ext uri="{FF2B5EF4-FFF2-40B4-BE49-F238E27FC236}">
                  <a16:creationId xmlns:a16="http://schemas.microsoft.com/office/drawing/2014/main" id="{4B4C9BF3-D681-0DE5-5E8B-46F63DAD9A88}"/>
                </a:ext>
              </a:extLst>
            </p:cNvPr>
            <p:cNvSpPr/>
            <p:nvPr/>
          </p:nvSpPr>
          <p:spPr>
            <a:xfrm>
              <a:off x="464234" y="815926"/>
              <a:ext cx="4417255" cy="928468"/>
            </a:xfrm>
            <a:custGeom>
              <a:avLst/>
              <a:gdLst>
                <a:gd name="connsiteX0" fmla="*/ 661181 w 4417255"/>
                <a:gd name="connsiteY0" fmla="*/ 267286 h 928468"/>
                <a:gd name="connsiteX1" fmla="*/ 0 w 4417255"/>
                <a:gd name="connsiteY1" fmla="*/ 492369 h 928468"/>
                <a:gd name="connsiteX2" fmla="*/ 56271 w 4417255"/>
                <a:gd name="connsiteY2" fmla="*/ 731520 h 928468"/>
                <a:gd name="connsiteX3" fmla="*/ 618978 w 4417255"/>
                <a:gd name="connsiteY3" fmla="*/ 787791 h 928468"/>
                <a:gd name="connsiteX4" fmla="*/ 2954215 w 4417255"/>
                <a:gd name="connsiteY4" fmla="*/ 928468 h 928468"/>
                <a:gd name="connsiteX5" fmla="*/ 3235569 w 4417255"/>
                <a:gd name="connsiteY5" fmla="*/ 633046 h 928468"/>
                <a:gd name="connsiteX6" fmla="*/ 3910818 w 4417255"/>
                <a:gd name="connsiteY6" fmla="*/ 703385 h 928468"/>
                <a:gd name="connsiteX7" fmla="*/ 4304714 w 4417255"/>
                <a:gd name="connsiteY7" fmla="*/ 478302 h 928468"/>
                <a:gd name="connsiteX8" fmla="*/ 4417255 w 4417255"/>
                <a:gd name="connsiteY8" fmla="*/ 295422 h 928468"/>
                <a:gd name="connsiteX9" fmla="*/ 3629464 w 4417255"/>
                <a:gd name="connsiteY9" fmla="*/ 225083 h 928468"/>
                <a:gd name="connsiteX10" fmla="*/ 3052689 w 4417255"/>
                <a:gd name="connsiteY10" fmla="*/ 281354 h 928468"/>
                <a:gd name="connsiteX11" fmla="*/ 2630658 w 4417255"/>
                <a:gd name="connsiteY11" fmla="*/ 126609 h 928468"/>
                <a:gd name="connsiteX12" fmla="*/ 1828800 w 4417255"/>
                <a:gd name="connsiteY12" fmla="*/ 154745 h 928468"/>
                <a:gd name="connsiteX13" fmla="*/ 1083212 w 4417255"/>
                <a:gd name="connsiteY13" fmla="*/ 0 h 928468"/>
                <a:gd name="connsiteX14" fmla="*/ 661181 w 4417255"/>
                <a:gd name="connsiteY14" fmla="*/ 267286 h 9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17255" h="928468">
                  <a:moveTo>
                    <a:pt x="661181" y="267286"/>
                  </a:moveTo>
                  <a:lnTo>
                    <a:pt x="0" y="492369"/>
                  </a:lnTo>
                  <a:lnTo>
                    <a:pt x="56271" y="731520"/>
                  </a:lnTo>
                  <a:lnTo>
                    <a:pt x="618978" y="787791"/>
                  </a:lnTo>
                  <a:lnTo>
                    <a:pt x="2954215" y="928468"/>
                  </a:lnTo>
                  <a:lnTo>
                    <a:pt x="3235569" y="633046"/>
                  </a:lnTo>
                  <a:lnTo>
                    <a:pt x="3910818" y="703385"/>
                  </a:lnTo>
                  <a:lnTo>
                    <a:pt x="4304714" y="478302"/>
                  </a:lnTo>
                  <a:lnTo>
                    <a:pt x="4417255" y="295422"/>
                  </a:lnTo>
                  <a:lnTo>
                    <a:pt x="3629464" y="225083"/>
                  </a:lnTo>
                  <a:lnTo>
                    <a:pt x="3052689" y="281354"/>
                  </a:lnTo>
                  <a:lnTo>
                    <a:pt x="2630658" y="126609"/>
                  </a:lnTo>
                  <a:lnTo>
                    <a:pt x="1828800" y="154745"/>
                  </a:lnTo>
                  <a:lnTo>
                    <a:pt x="1083212" y="0"/>
                  </a:lnTo>
                  <a:lnTo>
                    <a:pt x="661181" y="267286"/>
                  </a:lnTo>
                  <a:close/>
                </a:path>
              </a:pathLst>
            </a:cu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C797E70B-8987-6CB0-EFDA-BBEFC85364A9}"/>
                </a:ext>
              </a:extLst>
            </p:cNvPr>
            <p:cNvSpPr/>
            <p:nvPr/>
          </p:nvSpPr>
          <p:spPr>
            <a:xfrm>
              <a:off x="464234" y="1127670"/>
              <a:ext cx="4557932" cy="1068550"/>
            </a:xfrm>
            <a:custGeom>
              <a:avLst/>
              <a:gdLst>
                <a:gd name="connsiteX0" fmla="*/ 4403188 w 4557932"/>
                <a:gd name="connsiteY0" fmla="*/ 0 h 1041009"/>
                <a:gd name="connsiteX1" fmla="*/ 4332849 w 4557932"/>
                <a:gd name="connsiteY1" fmla="*/ 140677 h 1041009"/>
                <a:gd name="connsiteX2" fmla="*/ 3910818 w 4557932"/>
                <a:gd name="connsiteY2" fmla="*/ 379828 h 1041009"/>
                <a:gd name="connsiteX3" fmla="*/ 3235569 w 4557932"/>
                <a:gd name="connsiteY3" fmla="*/ 323557 h 1041009"/>
                <a:gd name="connsiteX4" fmla="*/ 2954215 w 4557932"/>
                <a:gd name="connsiteY4" fmla="*/ 604911 h 1041009"/>
                <a:gd name="connsiteX5" fmla="*/ 56271 w 4557932"/>
                <a:gd name="connsiteY5" fmla="*/ 436099 h 1041009"/>
                <a:gd name="connsiteX6" fmla="*/ 0 w 4557932"/>
                <a:gd name="connsiteY6" fmla="*/ 182880 h 1041009"/>
                <a:gd name="connsiteX7" fmla="*/ 28135 w 4557932"/>
                <a:gd name="connsiteY7" fmla="*/ 773723 h 1041009"/>
                <a:gd name="connsiteX8" fmla="*/ 3038621 w 4557932"/>
                <a:gd name="connsiteY8" fmla="*/ 1041009 h 1041009"/>
                <a:gd name="connsiteX9" fmla="*/ 3390314 w 4557932"/>
                <a:gd name="connsiteY9" fmla="*/ 872197 h 1041009"/>
                <a:gd name="connsiteX10" fmla="*/ 3756074 w 4557932"/>
                <a:gd name="connsiteY10" fmla="*/ 956603 h 1041009"/>
                <a:gd name="connsiteX11" fmla="*/ 4304714 w 4557932"/>
                <a:gd name="connsiteY11" fmla="*/ 787791 h 1041009"/>
                <a:gd name="connsiteX12" fmla="*/ 4557932 w 4557932"/>
                <a:gd name="connsiteY12" fmla="*/ 520505 h 1041009"/>
                <a:gd name="connsiteX13" fmla="*/ 4403188 w 4557932"/>
                <a:gd name="connsiteY13" fmla="*/ 0 h 1041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57932" h="1041009">
                  <a:moveTo>
                    <a:pt x="4403188" y="0"/>
                  </a:moveTo>
                  <a:lnTo>
                    <a:pt x="4332849" y="140677"/>
                  </a:lnTo>
                  <a:lnTo>
                    <a:pt x="3910818" y="379828"/>
                  </a:lnTo>
                  <a:lnTo>
                    <a:pt x="3235569" y="323557"/>
                  </a:lnTo>
                  <a:lnTo>
                    <a:pt x="2954215" y="604911"/>
                  </a:lnTo>
                  <a:lnTo>
                    <a:pt x="56271" y="436099"/>
                  </a:lnTo>
                  <a:lnTo>
                    <a:pt x="0" y="182880"/>
                  </a:lnTo>
                  <a:lnTo>
                    <a:pt x="28135" y="773723"/>
                  </a:lnTo>
                  <a:lnTo>
                    <a:pt x="3038621" y="1041009"/>
                  </a:lnTo>
                  <a:lnTo>
                    <a:pt x="3390314" y="872197"/>
                  </a:lnTo>
                  <a:lnTo>
                    <a:pt x="3756074" y="956603"/>
                  </a:lnTo>
                  <a:lnTo>
                    <a:pt x="4304714" y="787791"/>
                  </a:lnTo>
                  <a:lnTo>
                    <a:pt x="4557932" y="520505"/>
                  </a:lnTo>
                  <a:lnTo>
                    <a:pt x="4403188" y="0"/>
                  </a:lnTo>
                  <a:close/>
                </a:path>
              </a:pathLst>
            </a:custGeom>
            <a:solidFill>
              <a:srgbClr val="B5611B"/>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1FF49600-9540-7612-7806-75BC41D93FA6}"/>
              </a:ext>
            </a:extLst>
          </p:cNvPr>
          <p:cNvPicPr>
            <a:picLocks noChangeAspect="1"/>
          </p:cNvPicPr>
          <p:nvPr/>
        </p:nvPicPr>
        <p:blipFill>
          <a:blip r:embed="rId3"/>
          <a:stretch>
            <a:fillRect/>
          </a:stretch>
        </p:blipFill>
        <p:spPr>
          <a:xfrm>
            <a:off x="10029437" y="4689573"/>
            <a:ext cx="1921431" cy="1775983"/>
          </a:xfrm>
          <a:prstGeom prst="rect">
            <a:avLst/>
          </a:prstGeom>
        </p:spPr>
      </p:pic>
      <p:pic>
        <p:nvPicPr>
          <p:cNvPr id="16" name="Picture 15">
            <a:extLst>
              <a:ext uri="{FF2B5EF4-FFF2-40B4-BE49-F238E27FC236}">
                <a16:creationId xmlns:a16="http://schemas.microsoft.com/office/drawing/2014/main" id="{3F6BA641-1DBD-33CE-55B5-066F51A62030}"/>
              </a:ext>
            </a:extLst>
          </p:cNvPr>
          <p:cNvPicPr>
            <a:picLocks noChangeAspect="1"/>
          </p:cNvPicPr>
          <p:nvPr/>
        </p:nvPicPr>
        <p:blipFill>
          <a:blip r:embed="rId4"/>
          <a:stretch>
            <a:fillRect/>
          </a:stretch>
        </p:blipFill>
        <p:spPr>
          <a:xfrm>
            <a:off x="1864417" y="4941766"/>
            <a:ext cx="3797775" cy="1167380"/>
          </a:xfrm>
          <a:prstGeom prst="rect">
            <a:avLst/>
          </a:prstGeom>
        </p:spPr>
      </p:pic>
      <p:pic>
        <p:nvPicPr>
          <p:cNvPr id="24" name="Picture 23">
            <a:extLst>
              <a:ext uri="{FF2B5EF4-FFF2-40B4-BE49-F238E27FC236}">
                <a16:creationId xmlns:a16="http://schemas.microsoft.com/office/drawing/2014/main" id="{B2CC4C3D-203D-8295-469A-46E40F85186C}"/>
              </a:ext>
            </a:extLst>
          </p:cNvPr>
          <p:cNvPicPr>
            <a:picLocks noChangeAspect="1"/>
          </p:cNvPicPr>
          <p:nvPr/>
        </p:nvPicPr>
        <p:blipFill>
          <a:blip r:embed="rId5"/>
          <a:stretch>
            <a:fillRect/>
          </a:stretch>
        </p:blipFill>
        <p:spPr>
          <a:xfrm>
            <a:off x="1252981" y="99080"/>
            <a:ext cx="1374643" cy="1146907"/>
          </a:xfrm>
          <a:prstGeom prst="rect">
            <a:avLst/>
          </a:prstGeom>
        </p:spPr>
      </p:pic>
      <p:pic>
        <p:nvPicPr>
          <p:cNvPr id="25" name="Picture 24">
            <a:extLst>
              <a:ext uri="{FF2B5EF4-FFF2-40B4-BE49-F238E27FC236}">
                <a16:creationId xmlns:a16="http://schemas.microsoft.com/office/drawing/2014/main" id="{780F27CC-3C0B-F528-CDB3-1EF5D6A322DE}"/>
              </a:ext>
            </a:extLst>
          </p:cNvPr>
          <p:cNvPicPr>
            <a:picLocks noChangeAspect="1"/>
          </p:cNvPicPr>
          <p:nvPr/>
        </p:nvPicPr>
        <p:blipFill>
          <a:blip r:embed="rId5"/>
          <a:stretch>
            <a:fillRect/>
          </a:stretch>
        </p:blipFill>
        <p:spPr>
          <a:xfrm>
            <a:off x="510865" y="171921"/>
            <a:ext cx="1374643" cy="1146907"/>
          </a:xfrm>
          <a:prstGeom prst="rect">
            <a:avLst/>
          </a:prstGeom>
        </p:spPr>
      </p:pic>
      <p:pic>
        <p:nvPicPr>
          <p:cNvPr id="26" name="Picture 25">
            <a:extLst>
              <a:ext uri="{FF2B5EF4-FFF2-40B4-BE49-F238E27FC236}">
                <a16:creationId xmlns:a16="http://schemas.microsoft.com/office/drawing/2014/main" id="{6605C240-1093-CDC0-BA1C-586BDECCA695}"/>
              </a:ext>
            </a:extLst>
          </p:cNvPr>
          <p:cNvPicPr>
            <a:picLocks noChangeAspect="1"/>
          </p:cNvPicPr>
          <p:nvPr/>
        </p:nvPicPr>
        <p:blipFill>
          <a:blip r:embed="rId5"/>
          <a:stretch>
            <a:fillRect/>
          </a:stretch>
        </p:blipFill>
        <p:spPr>
          <a:xfrm>
            <a:off x="67405" y="311635"/>
            <a:ext cx="1374643" cy="1146907"/>
          </a:xfrm>
          <a:prstGeom prst="rect">
            <a:avLst/>
          </a:prstGeom>
        </p:spPr>
      </p:pic>
      <p:pic>
        <p:nvPicPr>
          <p:cNvPr id="27" name="Picture 26">
            <a:extLst>
              <a:ext uri="{FF2B5EF4-FFF2-40B4-BE49-F238E27FC236}">
                <a16:creationId xmlns:a16="http://schemas.microsoft.com/office/drawing/2014/main" id="{2DFA8CF4-66D4-8494-6BE2-CC8217DB9EBF}"/>
              </a:ext>
            </a:extLst>
          </p:cNvPr>
          <p:cNvPicPr>
            <a:picLocks noChangeAspect="1"/>
          </p:cNvPicPr>
          <p:nvPr/>
        </p:nvPicPr>
        <p:blipFill>
          <a:blip r:embed="rId5"/>
          <a:stretch>
            <a:fillRect/>
          </a:stretch>
        </p:blipFill>
        <p:spPr>
          <a:xfrm>
            <a:off x="805311" y="351236"/>
            <a:ext cx="1374643" cy="1146907"/>
          </a:xfrm>
          <a:prstGeom prst="rect">
            <a:avLst/>
          </a:prstGeom>
        </p:spPr>
      </p:pic>
      <p:pic>
        <p:nvPicPr>
          <p:cNvPr id="28" name="Picture 27">
            <a:extLst>
              <a:ext uri="{FF2B5EF4-FFF2-40B4-BE49-F238E27FC236}">
                <a16:creationId xmlns:a16="http://schemas.microsoft.com/office/drawing/2014/main" id="{9FA86F7D-2052-A653-D0DE-A3D378E8B4E1}"/>
              </a:ext>
            </a:extLst>
          </p:cNvPr>
          <p:cNvPicPr>
            <a:picLocks noChangeAspect="1"/>
          </p:cNvPicPr>
          <p:nvPr/>
        </p:nvPicPr>
        <p:blipFill>
          <a:blip r:embed="rId5"/>
          <a:stretch>
            <a:fillRect/>
          </a:stretch>
        </p:blipFill>
        <p:spPr>
          <a:xfrm>
            <a:off x="1791312" y="254885"/>
            <a:ext cx="1374643" cy="1146907"/>
          </a:xfrm>
          <a:prstGeom prst="rect">
            <a:avLst/>
          </a:prstGeom>
        </p:spPr>
      </p:pic>
      <p:pic>
        <p:nvPicPr>
          <p:cNvPr id="29" name="Picture 28">
            <a:extLst>
              <a:ext uri="{FF2B5EF4-FFF2-40B4-BE49-F238E27FC236}">
                <a16:creationId xmlns:a16="http://schemas.microsoft.com/office/drawing/2014/main" id="{8289056B-E5A6-96D0-B01D-2DEF553353A2}"/>
              </a:ext>
            </a:extLst>
          </p:cNvPr>
          <p:cNvPicPr>
            <a:picLocks noChangeAspect="1"/>
          </p:cNvPicPr>
          <p:nvPr/>
        </p:nvPicPr>
        <p:blipFill>
          <a:blip r:embed="rId5"/>
          <a:stretch>
            <a:fillRect/>
          </a:stretch>
        </p:blipFill>
        <p:spPr>
          <a:xfrm>
            <a:off x="1447660" y="529981"/>
            <a:ext cx="1374643" cy="1146907"/>
          </a:xfrm>
          <a:prstGeom prst="rect">
            <a:avLst/>
          </a:prstGeom>
        </p:spPr>
      </p:pic>
      <p:pic>
        <p:nvPicPr>
          <p:cNvPr id="30" name="Picture 29">
            <a:extLst>
              <a:ext uri="{FF2B5EF4-FFF2-40B4-BE49-F238E27FC236}">
                <a16:creationId xmlns:a16="http://schemas.microsoft.com/office/drawing/2014/main" id="{D44C52CC-DEA9-0F05-D0F2-484685DEA6D4}"/>
              </a:ext>
            </a:extLst>
          </p:cNvPr>
          <p:cNvPicPr>
            <a:picLocks noChangeAspect="1"/>
          </p:cNvPicPr>
          <p:nvPr/>
        </p:nvPicPr>
        <p:blipFill>
          <a:blip r:embed="rId5"/>
          <a:stretch>
            <a:fillRect/>
          </a:stretch>
        </p:blipFill>
        <p:spPr>
          <a:xfrm>
            <a:off x="594348" y="765653"/>
            <a:ext cx="1374643" cy="1146907"/>
          </a:xfrm>
          <a:prstGeom prst="rect">
            <a:avLst/>
          </a:prstGeom>
        </p:spPr>
      </p:pic>
      <p:pic>
        <p:nvPicPr>
          <p:cNvPr id="31" name="Picture 30">
            <a:extLst>
              <a:ext uri="{FF2B5EF4-FFF2-40B4-BE49-F238E27FC236}">
                <a16:creationId xmlns:a16="http://schemas.microsoft.com/office/drawing/2014/main" id="{E9A6F622-E306-B475-ABAC-FAA2D6C54F66}"/>
              </a:ext>
            </a:extLst>
          </p:cNvPr>
          <p:cNvPicPr>
            <a:picLocks noChangeAspect="1"/>
          </p:cNvPicPr>
          <p:nvPr/>
        </p:nvPicPr>
        <p:blipFill>
          <a:blip r:embed="rId5"/>
          <a:stretch>
            <a:fillRect/>
          </a:stretch>
        </p:blipFill>
        <p:spPr>
          <a:xfrm>
            <a:off x="-296583" y="685609"/>
            <a:ext cx="1374643" cy="1146907"/>
          </a:xfrm>
          <a:prstGeom prst="rect">
            <a:avLst/>
          </a:prstGeom>
        </p:spPr>
      </p:pic>
      <p:pic>
        <p:nvPicPr>
          <p:cNvPr id="32" name="Picture 31">
            <a:extLst>
              <a:ext uri="{FF2B5EF4-FFF2-40B4-BE49-F238E27FC236}">
                <a16:creationId xmlns:a16="http://schemas.microsoft.com/office/drawing/2014/main" id="{1452EB98-2E00-891A-2AEC-B55AAB6E52A2}"/>
              </a:ext>
            </a:extLst>
          </p:cNvPr>
          <p:cNvPicPr>
            <a:picLocks noChangeAspect="1"/>
          </p:cNvPicPr>
          <p:nvPr/>
        </p:nvPicPr>
        <p:blipFill>
          <a:blip r:embed="rId5"/>
          <a:stretch>
            <a:fillRect/>
          </a:stretch>
        </p:blipFill>
        <p:spPr>
          <a:xfrm>
            <a:off x="2126581" y="550320"/>
            <a:ext cx="1374643" cy="1146907"/>
          </a:xfrm>
          <a:prstGeom prst="rect">
            <a:avLst/>
          </a:prstGeom>
        </p:spPr>
      </p:pic>
      <p:pic>
        <p:nvPicPr>
          <p:cNvPr id="33" name="Picture 32">
            <a:extLst>
              <a:ext uri="{FF2B5EF4-FFF2-40B4-BE49-F238E27FC236}">
                <a16:creationId xmlns:a16="http://schemas.microsoft.com/office/drawing/2014/main" id="{7368C160-1C30-CDB1-B08B-8B8648A541D8}"/>
              </a:ext>
            </a:extLst>
          </p:cNvPr>
          <p:cNvPicPr>
            <a:picLocks noChangeAspect="1"/>
          </p:cNvPicPr>
          <p:nvPr/>
        </p:nvPicPr>
        <p:blipFill>
          <a:blip r:embed="rId5"/>
          <a:stretch>
            <a:fillRect/>
          </a:stretch>
        </p:blipFill>
        <p:spPr>
          <a:xfrm>
            <a:off x="2388659" y="187145"/>
            <a:ext cx="1374643" cy="1146907"/>
          </a:xfrm>
          <a:prstGeom prst="rect">
            <a:avLst/>
          </a:prstGeom>
        </p:spPr>
      </p:pic>
      <p:pic>
        <p:nvPicPr>
          <p:cNvPr id="34" name="Picture 33">
            <a:extLst>
              <a:ext uri="{FF2B5EF4-FFF2-40B4-BE49-F238E27FC236}">
                <a16:creationId xmlns:a16="http://schemas.microsoft.com/office/drawing/2014/main" id="{7B0E1CAA-16B9-ABDC-1EDE-46269E97A2DF}"/>
              </a:ext>
            </a:extLst>
          </p:cNvPr>
          <p:cNvPicPr>
            <a:picLocks noChangeAspect="1"/>
          </p:cNvPicPr>
          <p:nvPr/>
        </p:nvPicPr>
        <p:blipFill>
          <a:blip r:embed="rId5"/>
          <a:stretch>
            <a:fillRect/>
          </a:stretch>
        </p:blipFill>
        <p:spPr>
          <a:xfrm>
            <a:off x="3965865" y="228520"/>
            <a:ext cx="1374643" cy="1146907"/>
          </a:xfrm>
          <a:prstGeom prst="rect">
            <a:avLst/>
          </a:prstGeom>
        </p:spPr>
      </p:pic>
      <p:pic>
        <p:nvPicPr>
          <p:cNvPr id="35" name="Picture 34">
            <a:extLst>
              <a:ext uri="{FF2B5EF4-FFF2-40B4-BE49-F238E27FC236}">
                <a16:creationId xmlns:a16="http://schemas.microsoft.com/office/drawing/2014/main" id="{BA974898-8927-B987-EE67-F868660241F9}"/>
              </a:ext>
            </a:extLst>
          </p:cNvPr>
          <p:cNvPicPr>
            <a:picLocks noChangeAspect="1"/>
          </p:cNvPicPr>
          <p:nvPr/>
        </p:nvPicPr>
        <p:blipFill>
          <a:blip r:embed="rId5"/>
          <a:stretch>
            <a:fillRect/>
          </a:stretch>
        </p:blipFill>
        <p:spPr>
          <a:xfrm>
            <a:off x="3159571" y="218955"/>
            <a:ext cx="1374643" cy="1146907"/>
          </a:xfrm>
          <a:prstGeom prst="rect">
            <a:avLst/>
          </a:prstGeom>
        </p:spPr>
      </p:pic>
      <p:pic>
        <p:nvPicPr>
          <p:cNvPr id="36" name="Picture 35">
            <a:extLst>
              <a:ext uri="{FF2B5EF4-FFF2-40B4-BE49-F238E27FC236}">
                <a16:creationId xmlns:a16="http://schemas.microsoft.com/office/drawing/2014/main" id="{C6F0AA2B-E818-6130-1E6D-272304C8B53B}"/>
              </a:ext>
            </a:extLst>
          </p:cNvPr>
          <p:cNvPicPr>
            <a:picLocks noChangeAspect="1"/>
          </p:cNvPicPr>
          <p:nvPr/>
        </p:nvPicPr>
        <p:blipFill>
          <a:blip r:embed="rId5"/>
          <a:stretch>
            <a:fillRect/>
          </a:stretch>
        </p:blipFill>
        <p:spPr>
          <a:xfrm>
            <a:off x="4547712" y="418567"/>
            <a:ext cx="1374643" cy="1146907"/>
          </a:xfrm>
          <a:prstGeom prst="rect">
            <a:avLst/>
          </a:prstGeom>
        </p:spPr>
      </p:pic>
      <p:pic>
        <p:nvPicPr>
          <p:cNvPr id="37" name="Picture 36">
            <a:extLst>
              <a:ext uri="{FF2B5EF4-FFF2-40B4-BE49-F238E27FC236}">
                <a16:creationId xmlns:a16="http://schemas.microsoft.com/office/drawing/2014/main" id="{4013B7D0-1427-8A78-C59A-C222A8A2D944}"/>
              </a:ext>
            </a:extLst>
          </p:cNvPr>
          <p:cNvPicPr>
            <a:picLocks noChangeAspect="1"/>
          </p:cNvPicPr>
          <p:nvPr/>
        </p:nvPicPr>
        <p:blipFill>
          <a:blip r:embed="rId5"/>
          <a:stretch>
            <a:fillRect/>
          </a:stretch>
        </p:blipFill>
        <p:spPr>
          <a:xfrm>
            <a:off x="5085407" y="597913"/>
            <a:ext cx="1374643" cy="1146907"/>
          </a:xfrm>
          <a:prstGeom prst="rect">
            <a:avLst/>
          </a:prstGeom>
        </p:spPr>
      </p:pic>
      <p:pic>
        <p:nvPicPr>
          <p:cNvPr id="38" name="Picture 37">
            <a:extLst>
              <a:ext uri="{FF2B5EF4-FFF2-40B4-BE49-F238E27FC236}">
                <a16:creationId xmlns:a16="http://schemas.microsoft.com/office/drawing/2014/main" id="{92CB7F1C-23A1-85F2-8F2D-B121C2699C36}"/>
              </a:ext>
            </a:extLst>
          </p:cNvPr>
          <p:cNvPicPr>
            <a:picLocks noChangeAspect="1"/>
          </p:cNvPicPr>
          <p:nvPr/>
        </p:nvPicPr>
        <p:blipFill>
          <a:blip r:embed="rId5"/>
          <a:stretch>
            <a:fillRect/>
          </a:stretch>
        </p:blipFill>
        <p:spPr>
          <a:xfrm>
            <a:off x="5792323" y="96355"/>
            <a:ext cx="1374643" cy="1146907"/>
          </a:xfrm>
          <a:prstGeom prst="rect">
            <a:avLst/>
          </a:prstGeom>
        </p:spPr>
      </p:pic>
      <p:pic>
        <p:nvPicPr>
          <p:cNvPr id="39" name="Picture 38">
            <a:extLst>
              <a:ext uri="{FF2B5EF4-FFF2-40B4-BE49-F238E27FC236}">
                <a16:creationId xmlns:a16="http://schemas.microsoft.com/office/drawing/2014/main" id="{104F2D74-2EF7-A458-2F90-1C72199FB563}"/>
              </a:ext>
            </a:extLst>
          </p:cNvPr>
          <p:cNvPicPr>
            <a:picLocks noChangeAspect="1"/>
          </p:cNvPicPr>
          <p:nvPr/>
        </p:nvPicPr>
        <p:blipFill>
          <a:blip r:embed="rId5"/>
          <a:stretch>
            <a:fillRect/>
          </a:stretch>
        </p:blipFill>
        <p:spPr>
          <a:xfrm>
            <a:off x="6449741" y="151789"/>
            <a:ext cx="1374643" cy="1146907"/>
          </a:xfrm>
          <a:prstGeom prst="rect">
            <a:avLst/>
          </a:prstGeom>
        </p:spPr>
      </p:pic>
      <p:pic>
        <p:nvPicPr>
          <p:cNvPr id="40" name="Picture 39">
            <a:extLst>
              <a:ext uri="{FF2B5EF4-FFF2-40B4-BE49-F238E27FC236}">
                <a16:creationId xmlns:a16="http://schemas.microsoft.com/office/drawing/2014/main" id="{4B9BAE27-ABDA-CF79-BBD6-76FF2A122132}"/>
              </a:ext>
            </a:extLst>
          </p:cNvPr>
          <p:cNvPicPr>
            <a:picLocks noChangeAspect="1"/>
          </p:cNvPicPr>
          <p:nvPr/>
        </p:nvPicPr>
        <p:blipFill>
          <a:blip r:embed="rId5"/>
          <a:stretch>
            <a:fillRect/>
          </a:stretch>
        </p:blipFill>
        <p:spPr>
          <a:xfrm>
            <a:off x="6144395" y="330437"/>
            <a:ext cx="1374643" cy="1146907"/>
          </a:xfrm>
          <a:prstGeom prst="rect">
            <a:avLst/>
          </a:prstGeom>
        </p:spPr>
      </p:pic>
      <p:pic>
        <p:nvPicPr>
          <p:cNvPr id="41" name="Picture 40">
            <a:extLst>
              <a:ext uri="{FF2B5EF4-FFF2-40B4-BE49-F238E27FC236}">
                <a16:creationId xmlns:a16="http://schemas.microsoft.com/office/drawing/2014/main" id="{7F2F7FD3-7028-3E51-4165-23F629A20FFD}"/>
              </a:ext>
            </a:extLst>
          </p:cNvPr>
          <p:cNvPicPr>
            <a:picLocks noChangeAspect="1"/>
          </p:cNvPicPr>
          <p:nvPr/>
        </p:nvPicPr>
        <p:blipFill>
          <a:blip r:embed="rId5"/>
          <a:stretch>
            <a:fillRect/>
          </a:stretch>
        </p:blipFill>
        <p:spPr>
          <a:xfrm>
            <a:off x="5482007" y="385973"/>
            <a:ext cx="1374643" cy="1146907"/>
          </a:xfrm>
          <a:prstGeom prst="rect">
            <a:avLst/>
          </a:prstGeom>
        </p:spPr>
      </p:pic>
      <p:pic>
        <p:nvPicPr>
          <p:cNvPr id="42" name="Picture 41">
            <a:extLst>
              <a:ext uri="{FF2B5EF4-FFF2-40B4-BE49-F238E27FC236}">
                <a16:creationId xmlns:a16="http://schemas.microsoft.com/office/drawing/2014/main" id="{25832CBF-60A6-BF3A-8F83-E2AAD37F3604}"/>
              </a:ext>
            </a:extLst>
          </p:cNvPr>
          <p:cNvPicPr>
            <a:picLocks noChangeAspect="1"/>
          </p:cNvPicPr>
          <p:nvPr/>
        </p:nvPicPr>
        <p:blipFill>
          <a:blip r:embed="rId5"/>
          <a:stretch>
            <a:fillRect/>
          </a:stretch>
        </p:blipFill>
        <p:spPr>
          <a:xfrm>
            <a:off x="4892995" y="433961"/>
            <a:ext cx="1374643" cy="1146907"/>
          </a:xfrm>
          <a:prstGeom prst="rect">
            <a:avLst/>
          </a:prstGeom>
        </p:spPr>
      </p:pic>
      <p:pic>
        <p:nvPicPr>
          <p:cNvPr id="43" name="Picture 42">
            <a:extLst>
              <a:ext uri="{FF2B5EF4-FFF2-40B4-BE49-F238E27FC236}">
                <a16:creationId xmlns:a16="http://schemas.microsoft.com/office/drawing/2014/main" id="{7F1815BB-2B52-A8ED-A89B-A9A7E77601BE}"/>
              </a:ext>
            </a:extLst>
          </p:cNvPr>
          <p:cNvPicPr>
            <a:picLocks noChangeAspect="1"/>
          </p:cNvPicPr>
          <p:nvPr/>
        </p:nvPicPr>
        <p:blipFill>
          <a:blip r:embed="rId5"/>
          <a:stretch>
            <a:fillRect/>
          </a:stretch>
        </p:blipFill>
        <p:spPr>
          <a:xfrm>
            <a:off x="4213855" y="503993"/>
            <a:ext cx="1374643" cy="1146907"/>
          </a:xfrm>
          <a:prstGeom prst="rect">
            <a:avLst/>
          </a:prstGeom>
        </p:spPr>
      </p:pic>
      <p:pic>
        <p:nvPicPr>
          <p:cNvPr id="44" name="Picture 43">
            <a:extLst>
              <a:ext uri="{FF2B5EF4-FFF2-40B4-BE49-F238E27FC236}">
                <a16:creationId xmlns:a16="http://schemas.microsoft.com/office/drawing/2014/main" id="{C7E17F5B-61C3-429D-C187-D83696AC0B21}"/>
              </a:ext>
            </a:extLst>
          </p:cNvPr>
          <p:cNvPicPr>
            <a:picLocks noChangeAspect="1"/>
          </p:cNvPicPr>
          <p:nvPr/>
        </p:nvPicPr>
        <p:blipFill>
          <a:blip r:embed="rId5"/>
          <a:stretch>
            <a:fillRect/>
          </a:stretch>
        </p:blipFill>
        <p:spPr>
          <a:xfrm>
            <a:off x="3593567" y="311635"/>
            <a:ext cx="1374643" cy="1146907"/>
          </a:xfrm>
          <a:prstGeom prst="rect">
            <a:avLst/>
          </a:prstGeom>
        </p:spPr>
      </p:pic>
      <p:pic>
        <p:nvPicPr>
          <p:cNvPr id="45" name="Picture 44">
            <a:extLst>
              <a:ext uri="{FF2B5EF4-FFF2-40B4-BE49-F238E27FC236}">
                <a16:creationId xmlns:a16="http://schemas.microsoft.com/office/drawing/2014/main" id="{A7C304F3-745E-8A41-62B2-B806D9197EAB}"/>
              </a:ext>
            </a:extLst>
          </p:cNvPr>
          <p:cNvPicPr>
            <a:picLocks noChangeAspect="1"/>
          </p:cNvPicPr>
          <p:nvPr/>
        </p:nvPicPr>
        <p:blipFill>
          <a:blip r:embed="rId5"/>
          <a:stretch>
            <a:fillRect/>
          </a:stretch>
        </p:blipFill>
        <p:spPr>
          <a:xfrm>
            <a:off x="2850001" y="462593"/>
            <a:ext cx="1374643" cy="1146907"/>
          </a:xfrm>
          <a:prstGeom prst="rect">
            <a:avLst/>
          </a:prstGeom>
        </p:spPr>
      </p:pic>
      <p:pic>
        <p:nvPicPr>
          <p:cNvPr id="46" name="Picture 45">
            <a:extLst>
              <a:ext uri="{FF2B5EF4-FFF2-40B4-BE49-F238E27FC236}">
                <a16:creationId xmlns:a16="http://schemas.microsoft.com/office/drawing/2014/main" id="{F3BFA3A6-5051-209D-254C-A04CC71A3A9E}"/>
              </a:ext>
            </a:extLst>
          </p:cNvPr>
          <p:cNvPicPr>
            <a:picLocks noChangeAspect="1"/>
          </p:cNvPicPr>
          <p:nvPr/>
        </p:nvPicPr>
        <p:blipFill>
          <a:blip r:embed="rId5"/>
          <a:stretch>
            <a:fillRect/>
          </a:stretch>
        </p:blipFill>
        <p:spPr>
          <a:xfrm>
            <a:off x="2722641" y="550165"/>
            <a:ext cx="1374643" cy="1146907"/>
          </a:xfrm>
          <a:prstGeom prst="rect">
            <a:avLst/>
          </a:prstGeom>
        </p:spPr>
      </p:pic>
      <p:pic>
        <p:nvPicPr>
          <p:cNvPr id="47" name="Picture 46">
            <a:extLst>
              <a:ext uri="{FF2B5EF4-FFF2-40B4-BE49-F238E27FC236}">
                <a16:creationId xmlns:a16="http://schemas.microsoft.com/office/drawing/2014/main" id="{05C9B8A4-77D7-E393-B0AC-CC498B3D6EC4}"/>
              </a:ext>
            </a:extLst>
          </p:cNvPr>
          <p:cNvPicPr>
            <a:picLocks noChangeAspect="1"/>
          </p:cNvPicPr>
          <p:nvPr/>
        </p:nvPicPr>
        <p:blipFill>
          <a:blip r:embed="rId5"/>
          <a:stretch>
            <a:fillRect/>
          </a:stretch>
        </p:blipFill>
        <p:spPr>
          <a:xfrm>
            <a:off x="3507052" y="703505"/>
            <a:ext cx="1374643" cy="1146907"/>
          </a:xfrm>
          <a:prstGeom prst="rect">
            <a:avLst/>
          </a:prstGeom>
        </p:spPr>
      </p:pic>
      <p:pic>
        <p:nvPicPr>
          <p:cNvPr id="48" name="Picture 47">
            <a:extLst>
              <a:ext uri="{FF2B5EF4-FFF2-40B4-BE49-F238E27FC236}">
                <a16:creationId xmlns:a16="http://schemas.microsoft.com/office/drawing/2014/main" id="{67CAAE1F-5768-DE99-D593-660B3BB12454}"/>
              </a:ext>
            </a:extLst>
          </p:cNvPr>
          <p:cNvPicPr>
            <a:picLocks noChangeAspect="1"/>
          </p:cNvPicPr>
          <p:nvPr/>
        </p:nvPicPr>
        <p:blipFill>
          <a:blip r:embed="rId6"/>
          <a:stretch>
            <a:fillRect/>
          </a:stretch>
        </p:blipFill>
        <p:spPr>
          <a:xfrm>
            <a:off x="9439543" y="1580870"/>
            <a:ext cx="2633188" cy="2023508"/>
          </a:xfrm>
          <a:prstGeom prst="rect">
            <a:avLst/>
          </a:prstGeom>
        </p:spPr>
      </p:pic>
      <p:grpSp>
        <p:nvGrpSpPr>
          <p:cNvPr id="57" name="Group 56">
            <a:extLst>
              <a:ext uri="{FF2B5EF4-FFF2-40B4-BE49-F238E27FC236}">
                <a16:creationId xmlns:a16="http://schemas.microsoft.com/office/drawing/2014/main" id="{A580AC27-1C2D-8CAC-2064-85AD61D69676}"/>
              </a:ext>
            </a:extLst>
          </p:cNvPr>
          <p:cNvGrpSpPr/>
          <p:nvPr/>
        </p:nvGrpSpPr>
        <p:grpSpPr>
          <a:xfrm>
            <a:off x="4365879" y="2589917"/>
            <a:ext cx="956935" cy="1192207"/>
            <a:chOff x="841230" y="2909697"/>
            <a:chExt cx="956934" cy="1192206"/>
          </a:xfrm>
        </p:grpSpPr>
        <p:pic>
          <p:nvPicPr>
            <p:cNvPr id="58" name="Picture 57">
              <a:extLst>
                <a:ext uri="{FF2B5EF4-FFF2-40B4-BE49-F238E27FC236}">
                  <a16:creationId xmlns:a16="http://schemas.microsoft.com/office/drawing/2014/main" id="{2CA5393E-756F-020E-557F-A608C869440D}"/>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59" name="Picture 58">
              <a:extLst>
                <a:ext uri="{FF2B5EF4-FFF2-40B4-BE49-F238E27FC236}">
                  <a16:creationId xmlns:a16="http://schemas.microsoft.com/office/drawing/2014/main" id="{04C42C0F-D012-041B-DDF9-7E9E6856E718}"/>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0" name="Picture 59">
              <a:extLst>
                <a:ext uri="{FF2B5EF4-FFF2-40B4-BE49-F238E27FC236}">
                  <a16:creationId xmlns:a16="http://schemas.microsoft.com/office/drawing/2014/main" id="{2D1330F9-38E1-DCBD-2605-ED4C4ACED62A}"/>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1" name="Picture 60">
              <a:extLst>
                <a:ext uri="{FF2B5EF4-FFF2-40B4-BE49-F238E27FC236}">
                  <a16:creationId xmlns:a16="http://schemas.microsoft.com/office/drawing/2014/main" id="{2926C614-455D-078D-1B22-6AE187E43DA9}"/>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2" name="Picture 61">
              <a:extLst>
                <a:ext uri="{FF2B5EF4-FFF2-40B4-BE49-F238E27FC236}">
                  <a16:creationId xmlns:a16="http://schemas.microsoft.com/office/drawing/2014/main" id="{1F806CA5-6023-4974-551A-17C19F0B4ED4}"/>
                </a:ext>
              </a:extLst>
            </p:cNvPr>
            <p:cNvPicPr>
              <a:picLocks noChangeAspect="1"/>
            </p:cNvPicPr>
            <p:nvPr/>
          </p:nvPicPr>
          <p:blipFill>
            <a:blip r:embed="rId7"/>
            <a:stretch>
              <a:fillRect/>
            </a:stretch>
          </p:blipFill>
          <p:spPr>
            <a:xfrm rot="3844932">
              <a:off x="1054640" y="3568860"/>
              <a:ext cx="536801" cy="529286"/>
            </a:xfrm>
            <a:prstGeom prst="rect">
              <a:avLst/>
            </a:prstGeom>
          </p:spPr>
        </p:pic>
      </p:grpSp>
      <p:grpSp>
        <p:nvGrpSpPr>
          <p:cNvPr id="63" name="Group 62">
            <a:extLst>
              <a:ext uri="{FF2B5EF4-FFF2-40B4-BE49-F238E27FC236}">
                <a16:creationId xmlns:a16="http://schemas.microsoft.com/office/drawing/2014/main" id="{45E96544-2336-7465-B29A-39695C0FDF88}"/>
              </a:ext>
            </a:extLst>
          </p:cNvPr>
          <p:cNvGrpSpPr/>
          <p:nvPr/>
        </p:nvGrpSpPr>
        <p:grpSpPr>
          <a:xfrm>
            <a:off x="3512479" y="2771787"/>
            <a:ext cx="956935" cy="1192207"/>
            <a:chOff x="841230" y="2909697"/>
            <a:chExt cx="956934" cy="1192206"/>
          </a:xfrm>
        </p:grpSpPr>
        <p:pic>
          <p:nvPicPr>
            <p:cNvPr id="64" name="Picture 63">
              <a:extLst>
                <a:ext uri="{FF2B5EF4-FFF2-40B4-BE49-F238E27FC236}">
                  <a16:creationId xmlns:a16="http://schemas.microsoft.com/office/drawing/2014/main" id="{0DC772FC-9185-3027-6599-83D9C154AF61}"/>
                </a:ext>
              </a:extLst>
            </p:cNvPr>
            <p:cNvPicPr>
              <a:picLocks noChangeAspect="1"/>
            </p:cNvPicPr>
            <p:nvPr/>
          </p:nvPicPr>
          <p:blipFill>
            <a:blip r:embed="rId7"/>
            <a:stretch>
              <a:fillRect/>
            </a:stretch>
          </p:blipFill>
          <p:spPr>
            <a:xfrm rot="2469894">
              <a:off x="841230" y="2937432"/>
              <a:ext cx="536801" cy="529286"/>
            </a:xfrm>
            <a:prstGeom prst="rect">
              <a:avLst/>
            </a:prstGeom>
          </p:spPr>
        </p:pic>
        <p:pic>
          <p:nvPicPr>
            <p:cNvPr id="65" name="Picture 64">
              <a:extLst>
                <a:ext uri="{FF2B5EF4-FFF2-40B4-BE49-F238E27FC236}">
                  <a16:creationId xmlns:a16="http://schemas.microsoft.com/office/drawing/2014/main" id="{B45FD927-B9AB-0B88-C481-A8ACF13A93EF}"/>
                </a:ext>
              </a:extLst>
            </p:cNvPr>
            <p:cNvPicPr>
              <a:picLocks noChangeAspect="1"/>
            </p:cNvPicPr>
            <p:nvPr/>
          </p:nvPicPr>
          <p:blipFill>
            <a:blip r:embed="rId7"/>
            <a:stretch>
              <a:fillRect/>
            </a:stretch>
          </p:blipFill>
          <p:spPr>
            <a:xfrm rot="1498994">
              <a:off x="1121267" y="3239299"/>
              <a:ext cx="479675" cy="472960"/>
            </a:xfrm>
            <a:prstGeom prst="rect">
              <a:avLst/>
            </a:prstGeom>
          </p:spPr>
        </p:pic>
        <p:pic>
          <p:nvPicPr>
            <p:cNvPr id="66" name="Picture 65">
              <a:extLst>
                <a:ext uri="{FF2B5EF4-FFF2-40B4-BE49-F238E27FC236}">
                  <a16:creationId xmlns:a16="http://schemas.microsoft.com/office/drawing/2014/main" id="{02E617E5-CD16-71D5-D0C3-70520E218E89}"/>
                </a:ext>
              </a:extLst>
            </p:cNvPr>
            <p:cNvPicPr>
              <a:picLocks noChangeAspect="1"/>
            </p:cNvPicPr>
            <p:nvPr/>
          </p:nvPicPr>
          <p:blipFill>
            <a:blip r:embed="rId7"/>
            <a:stretch>
              <a:fillRect/>
            </a:stretch>
          </p:blipFill>
          <p:spPr>
            <a:xfrm rot="3431793">
              <a:off x="1386667" y="2912598"/>
              <a:ext cx="414397" cy="408596"/>
            </a:xfrm>
            <a:prstGeom prst="rect">
              <a:avLst/>
            </a:prstGeom>
          </p:spPr>
        </p:pic>
        <p:pic>
          <p:nvPicPr>
            <p:cNvPr id="67" name="Picture 66">
              <a:extLst>
                <a:ext uri="{FF2B5EF4-FFF2-40B4-BE49-F238E27FC236}">
                  <a16:creationId xmlns:a16="http://schemas.microsoft.com/office/drawing/2014/main" id="{EE825DCA-0A4F-55DA-D1B9-EA197A8418F2}"/>
                </a:ext>
              </a:extLst>
            </p:cNvPr>
            <p:cNvPicPr>
              <a:picLocks noChangeAspect="1"/>
            </p:cNvPicPr>
            <p:nvPr/>
          </p:nvPicPr>
          <p:blipFill>
            <a:blip r:embed="rId7"/>
            <a:stretch>
              <a:fillRect/>
            </a:stretch>
          </p:blipFill>
          <p:spPr>
            <a:xfrm rot="2469894">
              <a:off x="853878" y="3465857"/>
              <a:ext cx="395260" cy="389727"/>
            </a:xfrm>
            <a:prstGeom prst="rect">
              <a:avLst/>
            </a:prstGeom>
          </p:spPr>
        </p:pic>
        <p:pic>
          <p:nvPicPr>
            <p:cNvPr id="68" name="Picture 67">
              <a:extLst>
                <a:ext uri="{FF2B5EF4-FFF2-40B4-BE49-F238E27FC236}">
                  <a16:creationId xmlns:a16="http://schemas.microsoft.com/office/drawing/2014/main" id="{45193051-0E64-498F-85AA-EF29F2126B6D}"/>
                </a:ext>
              </a:extLst>
            </p:cNvPr>
            <p:cNvPicPr>
              <a:picLocks noChangeAspect="1"/>
            </p:cNvPicPr>
            <p:nvPr/>
          </p:nvPicPr>
          <p:blipFill>
            <a:blip r:embed="rId7"/>
            <a:stretch>
              <a:fillRect/>
            </a:stretch>
          </p:blipFill>
          <p:spPr>
            <a:xfrm rot="3844932">
              <a:off x="1054640" y="3568860"/>
              <a:ext cx="536801" cy="529286"/>
            </a:xfrm>
            <a:prstGeom prst="rect">
              <a:avLst/>
            </a:prstGeom>
          </p:spPr>
        </p:pic>
      </p:grpSp>
      <p:pic>
        <p:nvPicPr>
          <p:cNvPr id="71" name="Picture 70">
            <a:extLst>
              <a:ext uri="{FF2B5EF4-FFF2-40B4-BE49-F238E27FC236}">
                <a16:creationId xmlns:a16="http://schemas.microsoft.com/office/drawing/2014/main" id="{7E187BC4-D6E2-A29A-2BD8-68FD033F629C}"/>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331212" y="3073235"/>
            <a:ext cx="1168889" cy="711531"/>
          </a:xfrm>
          <a:prstGeom prst="rect">
            <a:avLst/>
          </a:prstGeom>
          <a:noFill/>
        </p:spPr>
      </p:pic>
      <p:pic>
        <p:nvPicPr>
          <p:cNvPr id="72" name="Picture 71">
            <a:extLst>
              <a:ext uri="{FF2B5EF4-FFF2-40B4-BE49-F238E27FC236}">
                <a16:creationId xmlns:a16="http://schemas.microsoft.com/office/drawing/2014/main" id="{C95A94AA-8DFE-843C-87A8-86CD506E9A35}"/>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57444" y="2510525"/>
            <a:ext cx="1168889" cy="711531"/>
          </a:xfrm>
          <a:prstGeom prst="rect">
            <a:avLst/>
          </a:prstGeom>
          <a:noFill/>
        </p:spPr>
      </p:pic>
      <p:pic>
        <p:nvPicPr>
          <p:cNvPr id="73" name="Picture 72">
            <a:extLst>
              <a:ext uri="{FF2B5EF4-FFF2-40B4-BE49-F238E27FC236}">
                <a16:creationId xmlns:a16="http://schemas.microsoft.com/office/drawing/2014/main" id="{D167FA52-CF82-4CDC-632D-86DFFF0AF62D}"/>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1599372" y="3219879"/>
            <a:ext cx="1168889" cy="711531"/>
          </a:xfrm>
          <a:prstGeom prst="rect">
            <a:avLst/>
          </a:prstGeom>
          <a:noFill/>
        </p:spPr>
      </p:pic>
      <p:pic>
        <p:nvPicPr>
          <p:cNvPr id="74" name="Picture 73">
            <a:extLst>
              <a:ext uri="{FF2B5EF4-FFF2-40B4-BE49-F238E27FC236}">
                <a16:creationId xmlns:a16="http://schemas.microsoft.com/office/drawing/2014/main" id="{4DB31298-9622-D6D9-474F-7C46319025A8}"/>
              </a:ext>
            </a:extLst>
          </p:cNvPr>
          <p:cNvPicPr>
            <a:picLocks noChangeAspect="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66000"/>
                    </a14:imgEffect>
                  </a14:imgLayer>
                </a14:imgProps>
              </a:ext>
            </a:extLst>
          </a:blip>
          <a:stretch>
            <a:fillRect/>
          </a:stretch>
        </p:blipFill>
        <p:spPr>
          <a:xfrm rot="10800000">
            <a:off x="615700" y="3859343"/>
            <a:ext cx="1168889" cy="711531"/>
          </a:xfrm>
          <a:prstGeom prst="rect">
            <a:avLst/>
          </a:prstGeom>
          <a:noFill/>
        </p:spPr>
      </p:pic>
      <p:pic>
        <p:nvPicPr>
          <p:cNvPr id="75" name="Picture 74">
            <a:extLst>
              <a:ext uri="{FF2B5EF4-FFF2-40B4-BE49-F238E27FC236}">
                <a16:creationId xmlns:a16="http://schemas.microsoft.com/office/drawing/2014/main" id="{2F924A57-B754-749F-7D73-07448A996BE0}"/>
              </a:ext>
            </a:extLst>
          </p:cNvPr>
          <p:cNvPicPr>
            <a:picLocks noChangeAspect="1"/>
          </p:cNvPicPr>
          <p:nvPr/>
        </p:nvPicPr>
        <p:blipFill>
          <a:blip r:embed="rId3"/>
          <a:stretch>
            <a:fillRect/>
          </a:stretch>
        </p:blipFill>
        <p:spPr>
          <a:xfrm>
            <a:off x="9074425" y="5571085"/>
            <a:ext cx="1239795" cy="1145945"/>
          </a:xfrm>
          <a:prstGeom prst="rect">
            <a:avLst/>
          </a:prstGeom>
        </p:spPr>
      </p:pic>
      <p:pic>
        <p:nvPicPr>
          <p:cNvPr id="76" name="Picture 75">
            <a:extLst>
              <a:ext uri="{FF2B5EF4-FFF2-40B4-BE49-F238E27FC236}">
                <a16:creationId xmlns:a16="http://schemas.microsoft.com/office/drawing/2014/main" id="{BC86205E-85CA-558C-AD5A-C7BBD1B0E6FA}"/>
              </a:ext>
            </a:extLst>
          </p:cNvPr>
          <p:cNvPicPr>
            <a:picLocks noChangeAspect="1"/>
          </p:cNvPicPr>
          <p:nvPr/>
        </p:nvPicPr>
        <p:blipFill>
          <a:blip r:embed="rId4"/>
          <a:stretch>
            <a:fillRect/>
          </a:stretch>
        </p:blipFill>
        <p:spPr>
          <a:xfrm>
            <a:off x="2198401" y="5679746"/>
            <a:ext cx="3797775" cy="1167380"/>
          </a:xfrm>
          <a:prstGeom prst="rect">
            <a:avLst/>
          </a:prstGeom>
        </p:spPr>
      </p:pic>
      <p:sp>
        <p:nvSpPr>
          <p:cNvPr id="77" name="TextBox 76">
            <a:extLst>
              <a:ext uri="{FF2B5EF4-FFF2-40B4-BE49-F238E27FC236}">
                <a16:creationId xmlns:a16="http://schemas.microsoft.com/office/drawing/2014/main" id="{E98D8554-AC22-3EA4-97F3-C0495E452E3C}"/>
              </a:ext>
            </a:extLst>
          </p:cNvPr>
          <p:cNvSpPr txBox="1"/>
          <p:nvPr/>
        </p:nvSpPr>
        <p:spPr>
          <a:xfrm>
            <a:off x="923637" y="3448865"/>
            <a:ext cx="1479279" cy="307777"/>
          </a:xfrm>
          <a:prstGeom prst="rect">
            <a:avLst/>
          </a:prstGeom>
          <a:solidFill>
            <a:schemeClr val="bg1"/>
          </a:solidFill>
        </p:spPr>
        <p:txBody>
          <a:bodyPr wrap="square" rtlCol="0">
            <a:spAutoFit/>
          </a:bodyPr>
          <a:lstStyle/>
          <a:p>
            <a:r>
              <a:rPr lang="en-US" sz="1400" dirty="0">
                <a:latin typeface="Libre Franklin ExtraBold" pitchFamily="2" charset="0"/>
              </a:rPr>
              <a:t>Phytoplankton</a:t>
            </a:r>
          </a:p>
        </p:txBody>
      </p:sp>
      <p:sp>
        <p:nvSpPr>
          <p:cNvPr id="78" name="TextBox 77">
            <a:extLst>
              <a:ext uri="{FF2B5EF4-FFF2-40B4-BE49-F238E27FC236}">
                <a16:creationId xmlns:a16="http://schemas.microsoft.com/office/drawing/2014/main" id="{07222C66-8663-5672-1729-8D6CD0AD07FA}"/>
              </a:ext>
            </a:extLst>
          </p:cNvPr>
          <p:cNvSpPr txBox="1"/>
          <p:nvPr/>
        </p:nvSpPr>
        <p:spPr>
          <a:xfrm>
            <a:off x="3777434" y="3125211"/>
            <a:ext cx="1341081" cy="307777"/>
          </a:xfrm>
          <a:prstGeom prst="rect">
            <a:avLst/>
          </a:prstGeom>
          <a:solidFill>
            <a:schemeClr val="bg1"/>
          </a:solidFill>
        </p:spPr>
        <p:txBody>
          <a:bodyPr wrap="square" rtlCol="0">
            <a:spAutoFit/>
          </a:bodyPr>
          <a:lstStyle/>
          <a:p>
            <a:r>
              <a:rPr lang="en-US" sz="1400" dirty="0">
                <a:latin typeface="Libre Franklin ExtraBold" pitchFamily="2" charset="0"/>
              </a:rPr>
              <a:t>Zooplankton</a:t>
            </a:r>
          </a:p>
        </p:txBody>
      </p:sp>
      <p:sp>
        <p:nvSpPr>
          <p:cNvPr id="79" name="TextBox 78">
            <a:extLst>
              <a:ext uri="{FF2B5EF4-FFF2-40B4-BE49-F238E27FC236}">
                <a16:creationId xmlns:a16="http://schemas.microsoft.com/office/drawing/2014/main" id="{170CD0BE-0C33-6657-F26A-BF4B3591ADB3}"/>
              </a:ext>
            </a:extLst>
          </p:cNvPr>
          <p:cNvSpPr txBox="1"/>
          <p:nvPr/>
        </p:nvSpPr>
        <p:spPr>
          <a:xfrm>
            <a:off x="3206161" y="5792243"/>
            <a:ext cx="1504987" cy="307777"/>
          </a:xfrm>
          <a:prstGeom prst="rect">
            <a:avLst/>
          </a:prstGeom>
          <a:solidFill>
            <a:schemeClr val="bg1"/>
          </a:solidFill>
        </p:spPr>
        <p:txBody>
          <a:bodyPr wrap="square" rtlCol="0">
            <a:spAutoFit/>
          </a:bodyPr>
          <a:lstStyle/>
          <a:p>
            <a:r>
              <a:rPr lang="en-US" sz="1400" dirty="0">
                <a:latin typeface="Libre Franklin ExtraBold" pitchFamily="2" charset="0"/>
              </a:rPr>
              <a:t>Eastern Oyster</a:t>
            </a:r>
          </a:p>
        </p:txBody>
      </p:sp>
      <p:sp>
        <p:nvSpPr>
          <p:cNvPr id="80" name="TextBox 79">
            <a:extLst>
              <a:ext uri="{FF2B5EF4-FFF2-40B4-BE49-F238E27FC236}">
                <a16:creationId xmlns:a16="http://schemas.microsoft.com/office/drawing/2014/main" id="{2DFB7E46-A598-7FFF-CBBB-BE276221A1EA}"/>
              </a:ext>
            </a:extLst>
          </p:cNvPr>
          <p:cNvSpPr txBox="1"/>
          <p:nvPr/>
        </p:nvSpPr>
        <p:spPr>
          <a:xfrm>
            <a:off x="9337709" y="5371967"/>
            <a:ext cx="1037419" cy="307777"/>
          </a:xfrm>
          <a:prstGeom prst="rect">
            <a:avLst/>
          </a:prstGeom>
          <a:solidFill>
            <a:schemeClr val="bg1"/>
          </a:solidFill>
        </p:spPr>
        <p:txBody>
          <a:bodyPr wrap="square" rtlCol="0">
            <a:spAutoFit/>
          </a:bodyPr>
          <a:lstStyle/>
          <a:p>
            <a:r>
              <a:rPr lang="en-US" sz="1400" dirty="0">
                <a:latin typeface="Libre Franklin ExtraBold" pitchFamily="2" charset="0"/>
              </a:rPr>
              <a:t>Blue Crab</a:t>
            </a:r>
          </a:p>
        </p:txBody>
      </p:sp>
      <p:sp>
        <p:nvSpPr>
          <p:cNvPr id="81" name="TextBox 80">
            <a:extLst>
              <a:ext uri="{FF2B5EF4-FFF2-40B4-BE49-F238E27FC236}">
                <a16:creationId xmlns:a16="http://schemas.microsoft.com/office/drawing/2014/main" id="{6730E346-EF81-93F9-64F7-8665D335970A}"/>
              </a:ext>
            </a:extLst>
          </p:cNvPr>
          <p:cNvSpPr txBox="1"/>
          <p:nvPr/>
        </p:nvSpPr>
        <p:spPr>
          <a:xfrm>
            <a:off x="10233590" y="1826701"/>
            <a:ext cx="1849047" cy="307777"/>
          </a:xfrm>
          <a:prstGeom prst="rect">
            <a:avLst/>
          </a:prstGeom>
          <a:solidFill>
            <a:schemeClr val="bg1"/>
          </a:solidFill>
        </p:spPr>
        <p:txBody>
          <a:bodyPr wrap="square" rtlCol="0">
            <a:spAutoFit/>
          </a:bodyPr>
          <a:lstStyle/>
          <a:p>
            <a:r>
              <a:rPr lang="en-US" sz="1400" dirty="0">
                <a:latin typeface="Libre Franklin ExtraBold" pitchFamily="2" charset="0"/>
              </a:rPr>
              <a:t>Bottlenose Dolphin</a:t>
            </a:r>
          </a:p>
        </p:txBody>
      </p:sp>
      <p:pic>
        <p:nvPicPr>
          <p:cNvPr id="87" name="Picture 86">
            <a:extLst>
              <a:ext uri="{FF2B5EF4-FFF2-40B4-BE49-F238E27FC236}">
                <a16:creationId xmlns:a16="http://schemas.microsoft.com/office/drawing/2014/main" id="{4E95E68A-9C75-7B51-9CD3-3DA7593ED60A}"/>
              </a:ext>
            </a:extLst>
          </p:cNvPr>
          <p:cNvPicPr>
            <a:picLocks noChangeAspect="1"/>
          </p:cNvPicPr>
          <p:nvPr/>
        </p:nvPicPr>
        <p:blipFill>
          <a:blip r:embed="rId10"/>
          <a:stretch>
            <a:fillRect/>
          </a:stretch>
        </p:blipFill>
        <p:spPr>
          <a:xfrm>
            <a:off x="5555442" y="65989"/>
            <a:ext cx="2024471" cy="1935572"/>
          </a:xfrm>
          <a:prstGeom prst="rect">
            <a:avLst/>
          </a:prstGeom>
        </p:spPr>
      </p:pic>
      <p:sp>
        <p:nvSpPr>
          <p:cNvPr id="86" name="TextBox 85">
            <a:extLst>
              <a:ext uri="{FF2B5EF4-FFF2-40B4-BE49-F238E27FC236}">
                <a16:creationId xmlns:a16="http://schemas.microsoft.com/office/drawing/2014/main" id="{DD9C30F6-B899-4540-8B9A-F31B0E64E0CB}"/>
              </a:ext>
            </a:extLst>
          </p:cNvPr>
          <p:cNvSpPr txBox="1"/>
          <p:nvPr/>
        </p:nvSpPr>
        <p:spPr>
          <a:xfrm>
            <a:off x="7050289" y="1214161"/>
            <a:ext cx="816063" cy="307777"/>
          </a:xfrm>
          <a:prstGeom prst="rect">
            <a:avLst/>
          </a:prstGeom>
          <a:solidFill>
            <a:schemeClr val="bg1"/>
          </a:solidFill>
        </p:spPr>
        <p:txBody>
          <a:bodyPr wrap="square" rtlCol="0">
            <a:spAutoFit/>
          </a:bodyPr>
          <a:lstStyle/>
          <a:p>
            <a:r>
              <a:rPr lang="en-US" sz="1400" dirty="0">
                <a:latin typeface="Libre Franklin ExtraBold" pitchFamily="2" charset="0"/>
              </a:rPr>
              <a:t>Osprey</a:t>
            </a:r>
          </a:p>
        </p:txBody>
      </p:sp>
      <p:sp>
        <p:nvSpPr>
          <p:cNvPr id="88" name="Arrow: Right 87">
            <a:extLst>
              <a:ext uri="{FF2B5EF4-FFF2-40B4-BE49-F238E27FC236}">
                <a16:creationId xmlns:a16="http://schemas.microsoft.com/office/drawing/2014/main" id="{106336FF-D52A-E329-FC93-09C5614F0274}"/>
              </a:ext>
            </a:extLst>
          </p:cNvPr>
          <p:cNvSpPr/>
          <p:nvPr/>
        </p:nvSpPr>
        <p:spPr>
          <a:xfrm rot="3009436">
            <a:off x="1611529" y="4800971"/>
            <a:ext cx="1972124" cy="22452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Arrow: Right 88">
            <a:extLst>
              <a:ext uri="{FF2B5EF4-FFF2-40B4-BE49-F238E27FC236}">
                <a16:creationId xmlns:a16="http://schemas.microsoft.com/office/drawing/2014/main" id="{3A4C2868-4FF4-C77F-C45A-8361D19D0C2E}"/>
              </a:ext>
            </a:extLst>
          </p:cNvPr>
          <p:cNvSpPr/>
          <p:nvPr/>
        </p:nvSpPr>
        <p:spPr>
          <a:xfrm rot="20709978">
            <a:off x="2841547" y="338369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Arrow: Right 89">
            <a:extLst>
              <a:ext uri="{FF2B5EF4-FFF2-40B4-BE49-F238E27FC236}">
                <a16:creationId xmlns:a16="http://schemas.microsoft.com/office/drawing/2014/main" id="{1B5A3EF6-081C-AE5C-C8E0-86DFB250E5F1}"/>
              </a:ext>
            </a:extLst>
          </p:cNvPr>
          <p:cNvSpPr/>
          <p:nvPr/>
        </p:nvSpPr>
        <p:spPr>
          <a:xfrm rot="2346318">
            <a:off x="4758633" y="3883541"/>
            <a:ext cx="770596" cy="208383"/>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Arrow: Right 90">
            <a:extLst>
              <a:ext uri="{FF2B5EF4-FFF2-40B4-BE49-F238E27FC236}">
                <a16:creationId xmlns:a16="http://schemas.microsoft.com/office/drawing/2014/main" id="{456499C0-6440-F187-5F16-11071BAF54CE}"/>
              </a:ext>
            </a:extLst>
          </p:cNvPr>
          <p:cNvSpPr/>
          <p:nvPr/>
        </p:nvSpPr>
        <p:spPr>
          <a:xfrm rot="18744000">
            <a:off x="6175585" y="3847302"/>
            <a:ext cx="588787" cy="20846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Arrow: Right 91">
            <a:extLst>
              <a:ext uri="{FF2B5EF4-FFF2-40B4-BE49-F238E27FC236}">
                <a16:creationId xmlns:a16="http://schemas.microsoft.com/office/drawing/2014/main" id="{0FE876A9-6BD8-1198-E3A8-413BB686060B}"/>
              </a:ext>
            </a:extLst>
          </p:cNvPr>
          <p:cNvSpPr/>
          <p:nvPr/>
        </p:nvSpPr>
        <p:spPr>
          <a:xfrm rot="13989799">
            <a:off x="8529733" y="4423535"/>
            <a:ext cx="1655041" cy="271191"/>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Arrow: Right 92">
            <a:extLst>
              <a:ext uri="{FF2B5EF4-FFF2-40B4-BE49-F238E27FC236}">
                <a16:creationId xmlns:a16="http://schemas.microsoft.com/office/drawing/2014/main" id="{263FACC0-1B25-8C1A-9E0C-DBE948174B50}"/>
              </a:ext>
            </a:extLst>
          </p:cNvPr>
          <p:cNvSpPr/>
          <p:nvPr/>
        </p:nvSpPr>
        <p:spPr>
          <a:xfrm rot="15429602">
            <a:off x="6082126" y="2081427"/>
            <a:ext cx="1584413" cy="257912"/>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Arrow: Right 93">
            <a:extLst>
              <a:ext uri="{FF2B5EF4-FFF2-40B4-BE49-F238E27FC236}">
                <a16:creationId xmlns:a16="http://schemas.microsoft.com/office/drawing/2014/main" id="{A5B8E3A0-F15E-1783-5366-42184C9C1AEE}"/>
              </a:ext>
            </a:extLst>
          </p:cNvPr>
          <p:cNvSpPr/>
          <p:nvPr/>
        </p:nvSpPr>
        <p:spPr>
          <a:xfrm rot="16200000">
            <a:off x="9666589" y="3652949"/>
            <a:ext cx="2222193" cy="278459"/>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Arrow: Right 95">
            <a:extLst>
              <a:ext uri="{FF2B5EF4-FFF2-40B4-BE49-F238E27FC236}">
                <a16:creationId xmlns:a16="http://schemas.microsoft.com/office/drawing/2014/main" id="{C18AD37F-1473-5BB3-1ADF-233A365569D5}"/>
              </a:ext>
            </a:extLst>
          </p:cNvPr>
          <p:cNvSpPr/>
          <p:nvPr/>
        </p:nvSpPr>
        <p:spPr>
          <a:xfrm>
            <a:off x="5843653" y="5578101"/>
            <a:ext cx="3365943" cy="281419"/>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Arrow: Right 96">
            <a:extLst>
              <a:ext uri="{FF2B5EF4-FFF2-40B4-BE49-F238E27FC236}">
                <a16:creationId xmlns:a16="http://schemas.microsoft.com/office/drawing/2014/main" id="{3C6D4404-92EB-1512-A5EE-38A2E9A1E2ED}"/>
              </a:ext>
            </a:extLst>
          </p:cNvPr>
          <p:cNvSpPr/>
          <p:nvPr/>
        </p:nvSpPr>
        <p:spPr>
          <a:xfrm rot="17036275">
            <a:off x="4769296" y="2681849"/>
            <a:ext cx="2657736" cy="207655"/>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Arrow: Right 97">
            <a:extLst>
              <a:ext uri="{FF2B5EF4-FFF2-40B4-BE49-F238E27FC236}">
                <a16:creationId xmlns:a16="http://schemas.microsoft.com/office/drawing/2014/main" id="{2F5D942E-18A9-27D6-F282-7C6D0097CECF}"/>
              </a:ext>
            </a:extLst>
          </p:cNvPr>
          <p:cNvSpPr/>
          <p:nvPr/>
        </p:nvSpPr>
        <p:spPr>
          <a:xfrm rot="20014388">
            <a:off x="6690190" y="3416091"/>
            <a:ext cx="3534924" cy="261672"/>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0" name="Picture 49">
            <a:extLst>
              <a:ext uri="{FF2B5EF4-FFF2-40B4-BE49-F238E27FC236}">
                <a16:creationId xmlns:a16="http://schemas.microsoft.com/office/drawing/2014/main" id="{9D16B37D-E983-47AD-1256-C34EB5F95FAE}"/>
              </a:ext>
            </a:extLst>
          </p:cNvPr>
          <p:cNvPicPr>
            <a:picLocks noChangeAspect="1"/>
          </p:cNvPicPr>
          <p:nvPr/>
        </p:nvPicPr>
        <p:blipFill>
          <a:blip r:embed="rId11"/>
          <a:stretch>
            <a:fillRect/>
          </a:stretch>
        </p:blipFill>
        <p:spPr>
          <a:xfrm>
            <a:off x="6372577" y="2782109"/>
            <a:ext cx="2677529" cy="1194179"/>
          </a:xfrm>
          <a:prstGeom prst="rect">
            <a:avLst/>
          </a:prstGeom>
        </p:spPr>
      </p:pic>
      <p:sp>
        <p:nvSpPr>
          <p:cNvPr id="82" name="TextBox 81">
            <a:extLst>
              <a:ext uri="{FF2B5EF4-FFF2-40B4-BE49-F238E27FC236}">
                <a16:creationId xmlns:a16="http://schemas.microsoft.com/office/drawing/2014/main" id="{51768F96-7AA4-1A5E-F0DB-2BB3420389DB}"/>
              </a:ext>
            </a:extLst>
          </p:cNvPr>
          <p:cNvSpPr txBox="1"/>
          <p:nvPr/>
        </p:nvSpPr>
        <p:spPr>
          <a:xfrm>
            <a:off x="7566950" y="3466655"/>
            <a:ext cx="1347327" cy="307777"/>
          </a:xfrm>
          <a:prstGeom prst="rect">
            <a:avLst/>
          </a:prstGeom>
          <a:solidFill>
            <a:schemeClr val="bg1"/>
          </a:solidFill>
        </p:spPr>
        <p:txBody>
          <a:bodyPr wrap="square" rtlCol="0">
            <a:spAutoFit/>
          </a:bodyPr>
          <a:lstStyle/>
          <a:p>
            <a:r>
              <a:rPr lang="en-US" sz="1400" dirty="0">
                <a:latin typeface="Libre Franklin ExtraBold" pitchFamily="2" charset="0"/>
              </a:rPr>
              <a:t>Striped Bass</a:t>
            </a:r>
          </a:p>
        </p:txBody>
      </p:sp>
      <p:pic>
        <p:nvPicPr>
          <p:cNvPr id="102" name="Picture 101">
            <a:extLst>
              <a:ext uri="{FF2B5EF4-FFF2-40B4-BE49-F238E27FC236}">
                <a16:creationId xmlns:a16="http://schemas.microsoft.com/office/drawing/2014/main" id="{75CE213A-88A5-1989-1166-39F5638410F4}"/>
              </a:ext>
            </a:extLst>
          </p:cNvPr>
          <p:cNvPicPr>
            <a:picLocks noChangeAspect="1"/>
          </p:cNvPicPr>
          <p:nvPr/>
        </p:nvPicPr>
        <p:blipFill>
          <a:blip r:embed="rId5"/>
          <a:stretch>
            <a:fillRect/>
          </a:stretch>
        </p:blipFill>
        <p:spPr>
          <a:xfrm>
            <a:off x="3659452" y="855905"/>
            <a:ext cx="1374643" cy="1146907"/>
          </a:xfrm>
          <a:prstGeom prst="rect">
            <a:avLst/>
          </a:prstGeom>
        </p:spPr>
      </p:pic>
      <p:sp>
        <p:nvSpPr>
          <p:cNvPr id="85" name="TextBox 84">
            <a:extLst>
              <a:ext uri="{FF2B5EF4-FFF2-40B4-BE49-F238E27FC236}">
                <a16:creationId xmlns:a16="http://schemas.microsoft.com/office/drawing/2014/main" id="{AC7DA1CD-36B1-A941-0332-0024D412CAF3}"/>
              </a:ext>
            </a:extLst>
          </p:cNvPr>
          <p:cNvSpPr txBox="1"/>
          <p:nvPr/>
        </p:nvSpPr>
        <p:spPr>
          <a:xfrm>
            <a:off x="3571190" y="1008464"/>
            <a:ext cx="1291508" cy="307777"/>
          </a:xfrm>
          <a:prstGeom prst="rect">
            <a:avLst/>
          </a:prstGeom>
          <a:solidFill>
            <a:schemeClr val="bg1"/>
          </a:solidFill>
        </p:spPr>
        <p:txBody>
          <a:bodyPr wrap="square" rtlCol="0">
            <a:spAutoFit/>
          </a:bodyPr>
          <a:lstStyle/>
          <a:p>
            <a:r>
              <a:rPr lang="en-US" sz="1400" dirty="0">
                <a:latin typeface="Libre Franklin ExtraBold" pitchFamily="2" charset="0"/>
              </a:rPr>
              <a:t>Marsh grass</a:t>
            </a:r>
          </a:p>
        </p:txBody>
      </p:sp>
      <p:pic>
        <p:nvPicPr>
          <p:cNvPr id="106" name="Picture 105">
            <a:extLst>
              <a:ext uri="{FF2B5EF4-FFF2-40B4-BE49-F238E27FC236}">
                <a16:creationId xmlns:a16="http://schemas.microsoft.com/office/drawing/2014/main" id="{AD91E3B3-5457-0DC7-BAC0-0E16B15D81E3}"/>
              </a:ext>
            </a:extLst>
          </p:cNvPr>
          <p:cNvPicPr>
            <a:picLocks noChangeAspect="1"/>
          </p:cNvPicPr>
          <p:nvPr/>
        </p:nvPicPr>
        <p:blipFill>
          <a:blip r:embed="rId12"/>
          <a:stretch>
            <a:fillRect/>
          </a:stretch>
        </p:blipFill>
        <p:spPr>
          <a:xfrm>
            <a:off x="5370781" y="4203606"/>
            <a:ext cx="1679508" cy="506199"/>
          </a:xfrm>
          <a:prstGeom prst="rect">
            <a:avLst/>
          </a:prstGeom>
        </p:spPr>
      </p:pic>
      <p:sp>
        <p:nvSpPr>
          <p:cNvPr id="83" name="TextBox 82">
            <a:extLst>
              <a:ext uri="{FF2B5EF4-FFF2-40B4-BE49-F238E27FC236}">
                <a16:creationId xmlns:a16="http://schemas.microsoft.com/office/drawing/2014/main" id="{9D63A154-2E01-2F74-D328-5B1CFAA78AE6}"/>
              </a:ext>
            </a:extLst>
          </p:cNvPr>
          <p:cNvSpPr txBox="1"/>
          <p:nvPr/>
        </p:nvSpPr>
        <p:spPr>
          <a:xfrm>
            <a:off x="5637726" y="4642340"/>
            <a:ext cx="1340383" cy="307777"/>
          </a:xfrm>
          <a:prstGeom prst="rect">
            <a:avLst/>
          </a:prstGeom>
          <a:solidFill>
            <a:schemeClr val="bg1"/>
          </a:solidFill>
        </p:spPr>
        <p:txBody>
          <a:bodyPr wrap="square" rtlCol="0">
            <a:spAutoFit/>
          </a:bodyPr>
          <a:lstStyle/>
          <a:p>
            <a:r>
              <a:rPr lang="en-US" sz="1400" dirty="0">
                <a:latin typeface="Libre Franklin ExtraBold" pitchFamily="2" charset="0"/>
              </a:rPr>
              <a:t>Bay Anchovy</a:t>
            </a:r>
          </a:p>
        </p:txBody>
      </p:sp>
      <p:sp>
        <p:nvSpPr>
          <p:cNvPr id="11" name="Arrow: Right 10">
            <a:extLst>
              <a:ext uri="{FF2B5EF4-FFF2-40B4-BE49-F238E27FC236}">
                <a16:creationId xmlns:a16="http://schemas.microsoft.com/office/drawing/2014/main" id="{B83DF285-DC8A-0DE0-B197-E79C8A579BC4}"/>
              </a:ext>
            </a:extLst>
          </p:cNvPr>
          <p:cNvSpPr/>
          <p:nvPr/>
        </p:nvSpPr>
        <p:spPr>
          <a:xfrm rot="20014388">
            <a:off x="8209028" y="2632303"/>
            <a:ext cx="1294277" cy="259076"/>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1F0E897B-4A20-F341-D7DE-C6EF02BBC7D9}"/>
              </a:ext>
            </a:extLst>
          </p:cNvPr>
          <p:cNvPicPr>
            <a:picLocks noChangeAspect="1"/>
          </p:cNvPicPr>
          <p:nvPr/>
        </p:nvPicPr>
        <p:blipFill>
          <a:blip r:embed="rId13"/>
          <a:stretch>
            <a:fillRect/>
          </a:stretch>
        </p:blipFill>
        <p:spPr>
          <a:xfrm rot="21046521">
            <a:off x="135555" y="11881"/>
            <a:ext cx="1302586" cy="1323723"/>
          </a:xfrm>
          <a:prstGeom prst="rect">
            <a:avLst/>
          </a:prstGeom>
        </p:spPr>
      </p:pic>
      <p:sp>
        <p:nvSpPr>
          <p:cNvPr id="15" name="Arrow: Right 14">
            <a:extLst>
              <a:ext uri="{FF2B5EF4-FFF2-40B4-BE49-F238E27FC236}">
                <a16:creationId xmlns:a16="http://schemas.microsoft.com/office/drawing/2014/main" id="{857112B1-0533-A816-7BA3-74A8A005FB4B}"/>
              </a:ext>
            </a:extLst>
          </p:cNvPr>
          <p:cNvSpPr/>
          <p:nvPr/>
        </p:nvSpPr>
        <p:spPr>
          <a:xfrm rot="4662791">
            <a:off x="30961" y="2112349"/>
            <a:ext cx="2300385" cy="224528"/>
          </a:xfrm>
          <a:prstGeom prst="rightArrow">
            <a:avLst>
              <a:gd name="adj1" fmla="val 51709"/>
              <a:gd name="adj2" fmla="val 50000"/>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176D834-CAF8-26E6-B1AD-7A91D235FFDD}"/>
              </a:ext>
            </a:extLst>
          </p:cNvPr>
          <p:cNvSpPr txBox="1"/>
          <p:nvPr/>
        </p:nvSpPr>
        <p:spPr>
          <a:xfrm>
            <a:off x="97541" y="1299342"/>
            <a:ext cx="1149255" cy="461665"/>
          </a:xfrm>
          <a:prstGeom prst="rect">
            <a:avLst/>
          </a:prstGeom>
          <a:solidFill>
            <a:schemeClr val="bg1"/>
          </a:solidFill>
        </p:spPr>
        <p:txBody>
          <a:bodyPr wrap="square" rtlCol="0">
            <a:spAutoFit/>
          </a:bodyPr>
          <a:lstStyle/>
          <a:p>
            <a:r>
              <a:rPr lang="en-US" sz="2400" dirty="0">
                <a:latin typeface="Libre Franklin ExtraBold" pitchFamily="2" charset="0"/>
              </a:rPr>
              <a:t>Marsh</a:t>
            </a:r>
          </a:p>
        </p:txBody>
      </p:sp>
      <p:sp>
        <p:nvSpPr>
          <p:cNvPr id="4" name="TextBox 3">
            <a:extLst>
              <a:ext uri="{FF2B5EF4-FFF2-40B4-BE49-F238E27FC236}">
                <a16:creationId xmlns:a16="http://schemas.microsoft.com/office/drawing/2014/main" id="{CDEB4DDE-68A0-5F2B-6414-D454EF620BFD}"/>
              </a:ext>
            </a:extLst>
          </p:cNvPr>
          <p:cNvSpPr txBox="1"/>
          <p:nvPr/>
        </p:nvSpPr>
        <p:spPr>
          <a:xfrm>
            <a:off x="109370" y="2115713"/>
            <a:ext cx="1159815" cy="461665"/>
          </a:xfrm>
          <a:prstGeom prst="rect">
            <a:avLst/>
          </a:prstGeom>
          <a:solidFill>
            <a:schemeClr val="bg1"/>
          </a:solidFill>
        </p:spPr>
        <p:txBody>
          <a:bodyPr wrap="square" rtlCol="0">
            <a:spAutoFit/>
          </a:bodyPr>
          <a:lstStyle/>
          <a:p>
            <a:r>
              <a:rPr lang="en-US" sz="2400" dirty="0">
                <a:latin typeface="Libre Franklin ExtraBold" pitchFamily="2" charset="0"/>
              </a:rPr>
              <a:t>Water</a:t>
            </a:r>
          </a:p>
        </p:txBody>
      </p:sp>
    </p:spTree>
    <p:extLst>
      <p:ext uri="{BB962C8B-B14F-4D97-AF65-F5344CB8AC3E}">
        <p14:creationId xmlns:p14="http://schemas.microsoft.com/office/powerpoint/2010/main" val="672122999"/>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TM03457491[[fn=Metropolitan]]</Template>
  <TotalTime>4491</TotalTime>
  <Words>1799</Words>
  <Application>Microsoft Office PowerPoint</Application>
  <PresentationFormat>Widescreen</PresentationFormat>
  <Paragraphs>406</Paragraphs>
  <Slides>39</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Libre Franklin</vt:lpstr>
      <vt:lpstr>Libre Franklin ExtraBold</vt:lpstr>
      <vt:lpstr>Quire Sans</vt:lpstr>
      <vt:lpstr>Metropolitan</vt:lpstr>
      <vt:lpstr>Food Webs –  here, there, and everywhere!</vt:lpstr>
      <vt:lpstr>PowerPoint Presentation</vt:lpstr>
      <vt:lpstr>PowerPoint Presentation</vt:lpstr>
      <vt:lpstr>Food webs are made of three groups of organisms </vt:lpstr>
      <vt:lpstr>The picture you just saw show’s an Arctic marine food web!   Today we’re going to be learning what a food web is, what the parts of a food web are, and how to build our own.</vt:lpstr>
      <vt:lpstr>PowerPoint Presentation</vt:lpstr>
      <vt:lpstr>PowerPoint Presentation</vt:lpstr>
      <vt:lpstr>We are going to look at the Arctic coastal food web</vt:lpstr>
      <vt:lpstr>Some producers and consumers are found in all water-based ecosystems</vt:lpstr>
      <vt:lpstr>Food webs are structured similarly even in different ecosystems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Now that we’ve practiced making a food web, lets make your own Coastal Virginia Food Web!</vt:lpstr>
      <vt:lpstr>PowerPoint Presentation</vt:lpstr>
      <vt:lpstr>Class Discussion Questions</vt:lpstr>
      <vt:lpstr>OH NO! A chemical spill kills all the phytoplankton in your food web. What organisms would no longer have food?</vt:lpstr>
      <vt:lpstr>This time a chemical spill kills all the apex predators! Look at all the organisms that it consumes.   Do you think the number of organisms your apex predator eats would increase or decrease?</vt:lpstr>
      <vt:lpstr>  What organisms do you think would be the WORST to remove from your Virginia Coastal Ecosystem? </vt:lpstr>
      <vt:lpstr>Classroom discussion KEY</vt:lpstr>
      <vt:lpstr>Virtual Activity Option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Food Webs –  here, there, and everywhere!</dc:title>
  <dc:creator>Ellie</dc:creator>
  <cp:lastModifiedBy>Ellie</cp:lastModifiedBy>
  <cp:revision>16</cp:revision>
  <dcterms:created xsi:type="dcterms:W3CDTF">2023-11-04T16:30:07Z</dcterms:created>
  <dcterms:modified xsi:type="dcterms:W3CDTF">2024-03-20T21:12:01Z</dcterms:modified>
</cp:coreProperties>
</file>