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57" r:id="rId3"/>
    <p:sldId id="266" r:id="rId4"/>
    <p:sldId id="262" r:id="rId5"/>
    <p:sldId id="259" r:id="rId6"/>
    <p:sldId id="267" r:id="rId7"/>
    <p:sldId id="268" r:id="rId8"/>
    <p:sldId id="269" r:id="rId9"/>
    <p:sldId id="270" r:id="rId10"/>
    <p:sldId id="271" r:id="rId11"/>
    <p:sldId id="265" r:id="rId12"/>
    <p:sldId id="272" r:id="rId13"/>
    <p:sldId id="273" r:id="rId14"/>
    <p:sldId id="274" r:id="rId15"/>
    <p:sldId id="275" r:id="rId16"/>
    <p:sldId id="276" r:id="rId17"/>
    <p:sldId id="277" r:id="rId18"/>
    <p:sldId id="263"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968"/>
    <p:restoredTop sz="87162"/>
  </p:normalViewPr>
  <p:slideViewPr>
    <p:cSldViewPr snapToGrid="0">
      <p:cViewPr varScale="1">
        <p:scale>
          <a:sx n="79" d="100"/>
          <a:sy n="79" d="100"/>
        </p:scale>
        <p:origin x="232" y="6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BC762B-BF4F-2648-A82C-0EEF260DE279}" type="datetimeFigureOut">
              <a:rPr lang="en-US" smtClean="0"/>
              <a:t>3/31/24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16D580-3185-9347-9764-6D3298AB464A}" type="slidenum">
              <a:rPr lang="en-US" smtClean="0"/>
              <a:t>‹#›</a:t>
            </a:fld>
            <a:endParaRPr lang="en-US"/>
          </a:p>
        </p:txBody>
      </p:sp>
    </p:spTree>
    <p:extLst>
      <p:ext uri="{BB962C8B-B14F-4D97-AF65-F5344CB8AC3E}">
        <p14:creationId xmlns:p14="http://schemas.microsoft.com/office/powerpoint/2010/main" val="3493342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plan overview. Can be used for teacher review of the material ahead of the lesson and/or to introduce the lesson to class. May be helpful for the younger grade levels in this range. Just a note – this PowerPoint has some animations so a PDF would not work unless the animations are cut out first. I hope this helps! </a:t>
            </a:r>
          </a:p>
        </p:txBody>
      </p:sp>
      <p:sp>
        <p:nvSpPr>
          <p:cNvPr id="4" name="Slide Number Placeholder 3"/>
          <p:cNvSpPr>
            <a:spLocks noGrp="1"/>
          </p:cNvSpPr>
          <p:nvPr>
            <p:ph type="sldNum" sz="quarter" idx="5"/>
          </p:nvPr>
        </p:nvSpPr>
        <p:spPr/>
        <p:txBody>
          <a:bodyPr/>
          <a:lstStyle/>
          <a:p>
            <a:fld id="{DF16D580-3185-9347-9764-6D3298AB464A}" type="slidenum">
              <a:rPr lang="en-US" smtClean="0"/>
              <a:t>1</a:t>
            </a:fld>
            <a:endParaRPr lang="en-US"/>
          </a:p>
        </p:txBody>
      </p:sp>
    </p:spTree>
    <p:extLst>
      <p:ext uri="{BB962C8B-B14F-4D97-AF65-F5344CB8AC3E}">
        <p14:creationId xmlns:p14="http://schemas.microsoft.com/office/powerpoint/2010/main" val="4168348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little bit about the author of this lesson plan! My name is Kaite (rhymes with eight). </a:t>
            </a:r>
          </a:p>
        </p:txBody>
      </p:sp>
      <p:sp>
        <p:nvSpPr>
          <p:cNvPr id="4" name="Slide Number Placeholder 3"/>
          <p:cNvSpPr>
            <a:spLocks noGrp="1"/>
          </p:cNvSpPr>
          <p:nvPr>
            <p:ph type="sldNum" sz="quarter" idx="5"/>
          </p:nvPr>
        </p:nvSpPr>
        <p:spPr/>
        <p:txBody>
          <a:bodyPr/>
          <a:lstStyle/>
          <a:p>
            <a:fld id="{DF16D580-3185-9347-9764-6D3298AB464A}" type="slidenum">
              <a:rPr lang="en-US" smtClean="0"/>
              <a:t>2</a:t>
            </a:fld>
            <a:endParaRPr lang="en-US"/>
          </a:p>
        </p:txBody>
      </p:sp>
    </p:spTree>
    <p:extLst>
      <p:ext uri="{BB962C8B-B14F-4D97-AF65-F5344CB8AC3E}">
        <p14:creationId xmlns:p14="http://schemas.microsoft.com/office/powerpoint/2010/main" val="3246945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Dichotomous key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 identification method based on a series on grouped categories. </a:t>
            </a:r>
          </a:p>
          <a:p>
            <a:endParaRPr lang="en-US" dirty="0"/>
          </a:p>
        </p:txBody>
      </p:sp>
      <p:sp>
        <p:nvSpPr>
          <p:cNvPr id="4" name="Slide Number Placeholder 3"/>
          <p:cNvSpPr>
            <a:spLocks noGrp="1"/>
          </p:cNvSpPr>
          <p:nvPr>
            <p:ph type="sldNum" sz="quarter" idx="5"/>
          </p:nvPr>
        </p:nvSpPr>
        <p:spPr/>
        <p:txBody>
          <a:bodyPr/>
          <a:lstStyle/>
          <a:p>
            <a:fld id="{DF16D580-3185-9347-9764-6D3298AB464A}" type="slidenum">
              <a:rPr lang="en-US" smtClean="0"/>
              <a:t>3</a:t>
            </a:fld>
            <a:endParaRPr lang="en-US"/>
          </a:p>
        </p:txBody>
      </p:sp>
    </p:spTree>
    <p:extLst>
      <p:ext uri="{BB962C8B-B14F-4D97-AF65-F5344CB8AC3E}">
        <p14:creationId xmlns:p14="http://schemas.microsoft.com/office/powerpoint/2010/main" val="1185298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to the lesson and the “catch” of the day! Just introducing students to the fish they “caught.” </a:t>
            </a:r>
          </a:p>
        </p:txBody>
      </p:sp>
      <p:sp>
        <p:nvSpPr>
          <p:cNvPr id="4" name="Slide Number Placeholder 3"/>
          <p:cNvSpPr>
            <a:spLocks noGrp="1"/>
          </p:cNvSpPr>
          <p:nvPr>
            <p:ph type="sldNum" sz="quarter" idx="5"/>
          </p:nvPr>
        </p:nvSpPr>
        <p:spPr/>
        <p:txBody>
          <a:bodyPr/>
          <a:lstStyle/>
          <a:p>
            <a:fld id="{DF16D580-3185-9347-9764-6D3298AB464A}" type="slidenum">
              <a:rPr lang="en-US" smtClean="0"/>
              <a:t>4</a:t>
            </a:fld>
            <a:endParaRPr lang="en-US"/>
          </a:p>
        </p:txBody>
      </p:sp>
    </p:spTree>
    <p:extLst>
      <p:ext uri="{BB962C8B-B14F-4D97-AF65-F5344CB8AC3E}">
        <p14:creationId xmlns:p14="http://schemas.microsoft.com/office/powerpoint/2010/main" val="2942220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go through vocabulary starting with common name. </a:t>
            </a:r>
          </a:p>
        </p:txBody>
      </p:sp>
      <p:sp>
        <p:nvSpPr>
          <p:cNvPr id="4" name="Slide Number Placeholder 3"/>
          <p:cNvSpPr>
            <a:spLocks noGrp="1"/>
          </p:cNvSpPr>
          <p:nvPr>
            <p:ph type="sldNum" sz="quarter" idx="5"/>
          </p:nvPr>
        </p:nvSpPr>
        <p:spPr/>
        <p:txBody>
          <a:bodyPr/>
          <a:lstStyle/>
          <a:p>
            <a:fld id="{DF16D580-3185-9347-9764-6D3298AB464A}" type="slidenum">
              <a:rPr lang="en-US" smtClean="0"/>
              <a:t>5</a:t>
            </a:fld>
            <a:endParaRPr lang="en-US"/>
          </a:p>
        </p:txBody>
      </p:sp>
    </p:spTree>
    <p:extLst>
      <p:ext uri="{BB962C8B-B14F-4D97-AF65-F5344CB8AC3E}">
        <p14:creationId xmlns:p14="http://schemas.microsoft.com/office/powerpoint/2010/main" val="168527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Next vocabulary word to know: teleost fish. </a:t>
            </a:r>
          </a:p>
          <a:p>
            <a:endParaRPr lang="en-US" dirty="0"/>
          </a:p>
        </p:txBody>
      </p:sp>
      <p:sp>
        <p:nvSpPr>
          <p:cNvPr id="4" name="Slide Number Placeholder 3"/>
          <p:cNvSpPr>
            <a:spLocks noGrp="1"/>
          </p:cNvSpPr>
          <p:nvPr>
            <p:ph type="sldNum" sz="quarter" idx="5"/>
          </p:nvPr>
        </p:nvSpPr>
        <p:spPr/>
        <p:txBody>
          <a:bodyPr/>
          <a:lstStyle/>
          <a:p>
            <a:fld id="{DF16D580-3185-9347-9764-6D3298AB464A}" type="slidenum">
              <a:rPr lang="en-US" smtClean="0"/>
              <a:t>7</a:t>
            </a:fld>
            <a:endParaRPr lang="en-US"/>
          </a:p>
        </p:txBody>
      </p:sp>
    </p:spTree>
    <p:extLst>
      <p:ext uri="{BB962C8B-B14F-4D97-AF65-F5344CB8AC3E}">
        <p14:creationId xmlns:p14="http://schemas.microsoft.com/office/powerpoint/2010/main" val="48531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Final vocabulary word to know: cartilaginous fish. </a:t>
            </a:r>
          </a:p>
          <a:p>
            <a:endParaRPr lang="en-US" dirty="0"/>
          </a:p>
        </p:txBody>
      </p:sp>
      <p:sp>
        <p:nvSpPr>
          <p:cNvPr id="4" name="Slide Number Placeholder 3"/>
          <p:cNvSpPr>
            <a:spLocks noGrp="1"/>
          </p:cNvSpPr>
          <p:nvPr>
            <p:ph type="sldNum" sz="quarter" idx="5"/>
          </p:nvPr>
        </p:nvSpPr>
        <p:spPr/>
        <p:txBody>
          <a:bodyPr/>
          <a:lstStyle/>
          <a:p>
            <a:fld id="{DF16D580-3185-9347-9764-6D3298AB464A}" type="slidenum">
              <a:rPr lang="en-US" smtClean="0"/>
              <a:t>9</a:t>
            </a:fld>
            <a:endParaRPr lang="en-US"/>
          </a:p>
        </p:txBody>
      </p:sp>
    </p:spTree>
    <p:extLst>
      <p:ext uri="{BB962C8B-B14F-4D97-AF65-F5344CB8AC3E}">
        <p14:creationId xmlns:p14="http://schemas.microsoft.com/office/powerpoint/2010/main" val="374156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Feel free to click through the next few slides with students as needed and break these descriptions down further (i.e., flat body, bones, etc.). If not needed “hide” (block viewing or delete) these slides and move on. </a:t>
            </a:r>
          </a:p>
        </p:txBody>
      </p:sp>
      <p:sp>
        <p:nvSpPr>
          <p:cNvPr id="4" name="Slide Number Placeholder 3"/>
          <p:cNvSpPr>
            <a:spLocks noGrp="1"/>
          </p:cNvSpPr>
          <p:nvPr>
            <p:ph type="sldNum" sz="quarter" idx="5"/>
          </p:nvPr>
        </p:nvSpPr>
        <p:spPr/>
        <p:txBody>
          <a:bodyPr/>
          <a:lstStyle/>
          <a:p>
            <a:fld id="{DF16D580-3185-9347-9764-6D3298AB464A}" type="slidenum">
              <a:rPr lang="en-US" smtClean="0"/>
              <a:t>11</a:t>
            </a:fld>
            <a:endParaRPr lang="en-US"/>
          </a:p>
        </p:txBody>
      </p:sp>
    </p:spTree>
    <p:extLst>
      <p:ext uri="{BB962C8B-B14F-4D97-AF65-F5344CB8AC3E}">
        <p14:creationId xmlns:p14="http://schemas.microsoft.com/office/powerpoint/2010/main" val="140945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12</a:t>
            </a:fld>
            <a:endParaRPr lang="en-US"/>
          </a:p>
        </p:txBody>
      </p:sp>
    </p:spTree>
    <p:extLst>
      <p:ext uri="{BB962C8B-B14F-4D97-AF65-F5344CB8AC3E}">
        <p14:creationId xmlns:p14="http://schemas.microsoft.com/office/powerpoint/2010/main" val="2465046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13</a:t>
            </a:fld>
            <a:endParaRPr lang="en-US"/>
          </a:p>
        </p:txBody>
      </p:sp>
    </p:spTree>
    <p:extLst>
      <p:ext uri="{BB962C8B-B14F-4D97-AF65-F5344CB8AC3E}">
        <p14:creationId xmlns:p14="http://schemas.microsoft.com/office/powerpoint/2010/main" val="1526330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14</a:t>
            </a:fld>
            <a:endParaRPr lang="en-US"/>
          </a:p>
        </p:txBody>
      </p:sp>
    </p:spTree>
    <p:extLst>
      <p:ext uri="{BB962C8B-B14F-4D97-AF65-F5344CB8AC3E}">
        <p14:creationId xmlns:p14="http://schemas.microsoft.com/office/powerpoint/2010/main" val="2329885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15</a:t>
            </a:fld>
            <a:endParaRPr lang="en-US"/>
          </a:p>
        </p:txBody>
      </p:sp>
    </p:spTree>
    <p:extLst>
      <p:ext uri="{BB962C8B-B14F-4D97-AF65-F5344CB8AC3E}">
        <p14:creationId xmlns:p14="http://schemas.microsoft.com/office/powerpoint/2010/main" val="38661835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16</a:t>
            </a:fld>
            <a:endParaRPr lang="en-US"/>
          </a:p>
        </p:txBody>
      </p:sp>
    </p:spTree>
    <p:extLst>
      <p:ext uri="{BB962C8B-B14F-4D97-AF65-F5344CB8AC3E}">
        <p14:creationId xmlns:p14="http://schemas.microsoft.com/office/powerpoint/2010/main" val="2046656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this with students. Especially if lesson activities one and two are done on two separate days. </a:t>
            </a:r>
          </a:p>
        </p:txBody>
      </p:sp>
      <p:sp>
        <p:nvSpPr>
          <p:cNvPr id="4" name="Slide Number Placeholder 3"/>
          <p:cNvSpPr>
            <a:spLocks noGrp="1"/>
          </p:cNvSpPr>
          <p:nvPr>
            <p:ph type="sldNum" sz="quarter" idx="5"/>
          </p:nvPr>
        </p:nvSpPr>
        <p:spPr/>
        <p:txBody>
          <a:bodyPr/>
          <a:lstStyle/>
          <a:p>
            <a:fld id="{DF16D580-3185-9347-9764-6D3298AB464A}" type="slidenum">
              <a:rPr lang="en-US" smtClean="0"/>
              <a:t>17</a:t>
            </a:fld>
            <a:endParaRPr lang="en-US"/>
          </a:p>
        </p:txBody>
      </p:sp>
    </p:spTree>
    <p:extLst>
      <p:ext uri="{BB962C8B-B14F-4D97-AF65-F5344CB8AC3E}">
        <p14:creationId xmlns:p14="http://schemas.microsoft.com/office/powerpoint/2010/main" val="1189646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Can be done a separate day from Activity 1 if needed but would need a review if so because knowledge is built off </a:t>
            </a:r>
            <a:r>
              <a:rPr lang="en-US" dirty="0">
                <a:latin typeface="Times New Roman" panose="02020603050405020304" pitchFamily="18" charset="0"/>
                <a:ea typeface="Times New Roman" panose="02020603050405020304" pitchFamily="18" charset="0"/>
                <a:cs typeface="Times New Roman" panose="02020603050405020304" pitchFamily="18" charset="0"/>
              </a:rPr>
              <a:t>of one another.</a:t>
            </a:r>
          </a:p>
          <a:p>
            <a:endParaRPr lang="en-US"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cs typeface="Times New Roman" panose="02020603050405020304" pitchFamily="18" charset="0"/>
              </a:rPr>
              <a:t>Remember: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Dichotomous key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 identification method based on a series on grouped categories.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Walk through this example of how to use/review use of a dichotomous key! </a:t>
            </a:r>
          </a:p>
          <a:p>
            <a:endParaRPr lang="en-US" dirty="0"/>
          </a:p>
        </p:txBody>
      </p:sp>
      <p:sp>
        <p:nvSpPr>
          <p:cNvPr id="4" name="Slide Number Placeholder 3"/>
          <p:cNvSpPr>
            <a:spLocks noGrp="1"/>
          </p:cNvSpPr>
          <p:nvPr>
            <p:ph type="sldNum" sz="quarter" idx="5"/>
          </p:nvPr>
        </p:nvSpPr>
        <p:spPr/>
        <p:txBody>
          <a:bodyPr/>
          <a:lstStyle/>
          <a:p>
            <a:fld id="{DF16D580-3185-9347-9764-6D3298AB464A}" type="slidenum">
              <a:rPr lang="en-US" smtClean="0"/>
              <a:t>18</a:t>
            </a:fld>
            <a:endParaRPr lang="en-US"/>
          </a:p>
        </p:txBody>
      </p:sp>
    </p:spTree>
    <p:extLst>
      <p:ext uri="{BB962C8B-B14F-4D97-AF65-F5344CB8AC3E}">
        <p14:creationId xmlns:p14="http://schemas.microsoft.com/office/powerpoint/2010/main" val="4032045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get started! Remember, you can do individual packets or have the kids work in a group. Printed or computer-based lessons are both okay, but circling the key and walking through it may be easier with a physical packet. Black and white or colored printing are both acceptable and work for this lesson. Have fun and please reach out if you have any issues! Happy sleuthing </a:t>
            </a:r>
            <a:r>
              <a:rPr lang="en-US" dirty="0">
                <a:sym typeface="Wingdings" pitchFamily="2" charset="2"/>
              </a:rPr>
              <a:t> </a:t>
            </a:r>
            <a:endParaRPr lang="en-US" dirty="0"/>
          </a:p>
        </p:txBody>
      </p:sp>
      <p:sp>
        <p:nvSpPr>
          <p:cNvPr id="4" name="Slide Number Placeholder 3"/>
          <p:cNvSpPr>
            <a:spLocks noGrp="1"/>
          </p:cNvSpPr>
          <p:nvPr>
            <p:ph type="sldNum" sz="quarter" idx="5"/>
          </p:nvPr>
        </p:nvSpPr>
        <p:spPr/>
        <p:txBody>
          <a:bodyPr/>
          <a:lstStyle/>
          <a:p>
            <a:fld id="{DF16D580-3185-9347-9764-6D3298AB464A}" type="slidenum">
              <a:rPr lang="en-US" smtClean="0"/>
              <a:t>19</a:t>
            </a:fld>
            <a:endParaRPr lang="en-US"/>
          </a:p>
        </p:txBody>
      </p:sp>
    </p:spTree>
    <p:extLst>
      <p:ext uri="{BB962C8B-B14F-4D97-AF65-F5344CB8AC3E}">
        <p14:creationId xmlns:p14="http://schemas.microsoft.com/office/powerpoint/2010/main" val="1736507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5097F-8668-8258-1F74-6373042CF0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A110485-B46D-0AA4-3CB2-A25867C379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878A2C1-DDE4-63E5-4E03-8A257B32192E}"/>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6B2BB8D0-33CE-DAF6-A950-823ED1C10F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05512E-0D32-4173-D35E-48B9324AB556}"/>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3053308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73DB7-C68C-FFA3-1B3F-14FE103AFF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0718E7-BD49-19FC-A2FF-A2C7410B53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45B3EA-EBFE-E53E-F092-71CAAD98ADAE}"/>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550D4CBA-9D91-892F-B4DB-163F1FA72F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C1362F-3158-AF44-AFDB-7BEF59307E20}"/>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74415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E3CDC-2FB2-0F1B-690C-FF238E30A1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9F7AD13-9818-C330-4519-7482111459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A42A82-6333-264A-3154-0CF5FC6D1A87}"/>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45705E46-F5D5-D6A1-78CE-E5CA2927BE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9297D3-C47D-BB95-0E50-35553A9BED60}"/>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347817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5F728-AAF3-7DF1-CC9E-CB367B31EF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EBDACD3-2BBC-2B88-7F29-91C2EC9B4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37AE7C-05C7-4A9A-4C59-A6D4D5A99BD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34E89F3-18AA-AD00-F07C-7C06E31C7DE6}"/>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6" name="Footer Placeholder 5">
            <a:extLst>
              <a:ext uri="{FF2B5EF4-FFF2-40B4-BE49-F238E27FC236}">
                <a16:creationId xmlns:a16="http://schemas.microsoft.com/office/drawing/2014/main" id="{A7755115-C4F5-A6D7-F475-97DBC3D8AA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308503-E95A-C58C-B3A7-33F2BC836892}"/>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746430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76E6E-2A7B-C310-D1AD-CC72330471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8FA1B0A-8810-36BE-B74B-FACEF9DCBD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042B0B-EFD7-E532-18AD-EA9EF36E3A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C17052F-A7AE-A07F-BD17-C730B3CE85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4FE4E1-ED24-F186-FFBB-8DCE3EBDA35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22FE014-A86D-BF3A-B907-7BFDB754F5AD}"/>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8" name="Footer Placeholder 7">
            <a:extLst>
              <a:ext uri="{FF2B5EF4-FFF2-40B4-BE49-F238E27FC236}">
                <a16:creationId xmlns:a16="http://schemas.microsoft.com/office/drawing/2014/main" id="{3175BA66-9C29-EDFC-971B-72DA7A319E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E04D63B-ACC7-623F-A287-DC6653CFD669}"/>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3816009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08392-048D-94F7-2FD4-7E9F3AFCC7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721F79-E48C-6CD8-61AA-B7CD6AAE490A}"/>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4" name="Footer Placeholder 3">
            <a:extLst>
              <a:ext uri="{FF2B5EF4-FFF2-40B4-BE49-F238E27FC236}">
                <a16:creationId xmlns:a16="http://schemas.microsoft.com/office/drawing/2014/main" id="{30221A7F-ABA3-BFF8-C064-46410604D1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09FE53-76FF-AAC9-083C-7619C184457B}"/>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68930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93D136-4618-EE02-A571-24C231C3E193}"/>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3" name="Footer Placeholder 2">
            <a:extLst>
              <a:ext uri="{FF2B5EF4-FFF2-40B4-BE49-F238E27FC236}">
                <a16:creationId xmlns:a16="http://schemas.microsoft.com/office/drawing/2014/main" id="{18A21D91-0337-ACD4-92A1-E70F2E788BA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9D0D18-E834-7007-37DA-7A0D66C573C8}"/>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980855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F2F5B-1A2B-4127-E101-F045FA9C14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B712B3C-B61E-2AA0-95E2-1743B05A82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024977-2692-6E6E-7863-EC19080537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EC4355-5462-1CA1-9901-A8A02299916F}"/>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6" name="Footer Placeholder 5">
            <a:extLst>
              <a:ext uri="{FF2B5EF4-FFF2-40B4-BE49-F238E27FC236}">
                <a16:creationId xmlns:a16="http://schemas.microsoft.com/office/drawing/2014/main" id="{3E9B3385-F499-5D8F-06AA-62EBE4CAB4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A0BD0C-00EE-D1C0-CFC0-68ED08DA14CC}"/>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388411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0AC6-84E5-A59B-5642-7E5986B40C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711CA23-C5A0-1286-84AE-AC4AFE7DBB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B9B2EDA-F300-817E-A5AC-099F1D209E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C4C3EA-0398-287C-6369-1C6E04D75B58}"/>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6" name="Footer Placeholder 5">
            <a:extLst>
              <a:ext uri="{FF2B5EF4-FFF2-40B4-BE49-F238E27FC236}">
                <a16:creationId xmlns:a16="http://schemas.microsoft.com/office/drawing/2014/main" id="{BBE3BD1A-71C2-D948-8726-316961FDD7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7012CD-E6FB-23B1-D53C-2CC732461DB9}"/>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2405103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B09C3-1E98-3DC7-EFE4-82C2919C987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65BA0A-DE5E-3C61-079E-7F6FB840CD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2F9011-ABBB-84F2-BD02-CD684871443B}"/>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E80A2021-A8D5-09FF-AC0F-2B28D2FF74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CB63CA-89B3-B642-619D-52E785ACBFC5}"/>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553041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604D6E-8D7B-4497-D7D4-9E5A767001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E70C7B2-4C11-6C74-062E-60ED263F7A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73ED69-EB68-F0E3-D3FB-B0DB874B1C42}"/>
              </a:ext>
            </a:extLst>
          </p:cNvPr>
          <p:cNvSpPr>
            <a:spLocks noGrp="1"/>
          </p:cNvSpPr>
          <p:nvPr>
            <p:ph type="dt" sz="half" idx="10"/>
          </p:nvPr>
        </p:nvSpPr>
        <p:spPr/>
        <p:txBody>
          <a:body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46A5E5F3-C4B5-08FF-4A95-18BBCAED3B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0C9867-E302-66BE-9B9A-858EEC50E54A}"/>
              </a:ext>
            </a:extLst>
          </p:cNvPr>
          <p:cNvSpPr>
            <a:spLocks noGrp="1"/>
          </p:cNvSpPr>
          <p:nvPr>
            <p:ph type="sldNum" sz="quarter" idx="12"/>
          </p:nvPr>
        </p:nvSpPr>
        <p:spPr/>
        <p:txBody>
          <a:bodyPr/>
          <a:lstStyle/>
          <a:p>
            <a:fld id="{D4950961-9E79-A642-ACA4-5A25753BC51B}" type="slidenum">
              <a:rPr lang="en-US" smtClean="0"/>
              <a:t>‹#›</a:t>
            </a:fld>
            <a:endParaRPr lang="en-US"/>
          </a:p>
        </p:txBody>
      </p:sp>
    </p:spTree>
    <p:extLst>
      <p:ext uri="{BB962C8B-B14F-4D97-AF65-F5344CB8AC3E}">
        <p14:creationId xmlns:p14="http://schemas.microsoft.com/office/powerpoint/2010/main" val="1128828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62A79B-0B7A-EF1B-BE8A-2FD94DFCD0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1D3225A-480F-0BC2-31F2-AD6C05B944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88A8E4-2959-9ED6-E5D0-2C457DA865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39DA4-1A72-F641-8F23-6AFC1212AE54}" type="datetimeFigureOut">
              <a:rPr lang="en-US" smtClean="0"/>
              <a:t>3/31/24</a:t>
            </a:fld>
            <a:endParaRPr lang="en-US"/>
          </a:p>
        </p:txBody>
      </p:sp>
      <p:sp>
        <p:nvSpPr>
          <p:cNvPr id="5" name="Footer Placeholder 4">
            <a:extLst>
              <a:ext uri="{FF2B5EF4-FFF2-40B4-BE49-F238E27FC236}">
                <a16:creationId xmlns:a16="http://schemas.microsoft.com/office/drawing/2014/main" id="{77CD37B6-E9F7-6841-12E8-E56BD54209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F2432F1-3633-31F9-87F7-3BFC8FA920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950961-9E79-A642-ACA4-5A25753BC51B}" type="slidenum">
              <a:rPr lang="en-US" smtClean="0"/>
              <a:t>‹#›</a:t>
            </a:fld>
            <a:endParaRPr lang="en-US"/>
          </a:p>
        </p:txBody>
      </p:sp>
    </p:spTree>
    <p:extLst>
      <p:ext uri="{BB962C8B-B14F-4D97-AF65-F5344CB8AC3E}">
        <p14:creationId xmlns:p14="http://schemas.microsoft.com/office/powerpoint/2010/main" val="3574006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mailto:krcisz@vims.edu" TargetMode="External"/><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2.svg"/><Relationship Id="rId4" Type="http://schemas.openxmlformats.org/officeDocument/2006/relationships/image" Target="../media/image12.pn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0574C-F79F-B84A-BA40-5521D3167E02}"/>
              </a:ext>
            </a:extLst>
          </p:cNvPr>
          <p:cNvSpPr>
            <a:spLocks noGrp="1"/>
          </p:cNvSpPr>
          <p:nvPr>
            <p:ph type="ctrTitle"/>
          </p:nvPr>
        </p:nvSpPr>
        <p:spPr/>
        <p:txBody>
          <a:bodyPr>
            <a:normAutofit/>
          </a:bodyPr>
          <a:lstStyle/>
          <a:p>
            <a:r>
              <a:rPr lang="en-US" sz="4400" dirty="0">
                <a:effectLst/>
                <a:latin typeface="Times New Roman" panose="02020603050405020304" pitchFamily="18" charset="0"/>
                <a:ea typeface="Times New Roman" panose="02020603050405020304" pitchFamily="18" charset="0"/>
                <a:cs typeface="Times New Roman" panose="02020603050405020304" pitchFamily="18" charset="0"/>
              </a:rPr>
              <a:t>Fish Detectives: Identifying and Classifying Fishes Using a Dichotomous Key</a:t>
            </a:r>
            <a:endParaRPr lang="en-US" sz="4400" dirty="0"/>
          </a:p>
        </p:txBody>
      </p:sp>
      <p:sp>
        <p:nvSpPr>
          <p:cNvPr id="3" name="Subtitle 2">
            <a:extLst>
              <a:ext uri="{FF2B5EF4-FFF2-40B4-BE49-F238E27FC236}">
                <a16:creationId xmlns:a16="http://schemas.microsoft.com/office/drawing/2014/main" id="{8C5F1F36-E4D2-D9A8-133D-0363CAA97D40}"/>
              </a:ext>
            </a:extLst>
          </p:cNvPr>
          <p:cNvSpPr>
            <a:spLocks noGrp="1"/>
          </p:cNvSpPr>
          <p:nvPr>
            <p:ph type="subTitle" idx="1"/>
          </p:nvPr>
        </p:nvSpPr>
        <p:spPr>
          <a:xfrm>
            <a:off x="1524000" y="4387230"/>
            <a:ext cx="9144000" cy="1655762"/>
          </a:xfrm>
        </p:spPr>
        <p:txBody>
          <a:bodyPr/>
          <a:lstStyle/>
          <a:p>
            <a:r>
              <a:rPr lang="en-US" dirty="0">
                <a:latin typeface="Times New Roman" panose="02020603050405020304" pitchFamily="18" charset="0"/>
                <a:cs typeface="Times New Roman" panose="02020603050405020304" pitchFamily="18" charset="0"/>
              </a:rPr>
              <a:t>Kaitlyn (Kaite) Cisz</a:t>
            </a:r>
          </a:p>
          <a:p>
            <a:r>
              <a:rPr lang="en-US" dirty="0">
                <a:latin typeface="Times New Roman" panose="02020603050405020304" pitchFamily="18" charset="0"/>
                <a:cs typeface="Times New Roman" panose="02020603050405020304" pitchFamily="18" charset="0"/>
              </a:rPr>
              <a:t>VIMS 2023 </a:t>
            </a:r>
          </a:p>
        </p:txBody>
      </p:sp>
      <p:pic>
        <p:nvPicPr>
          <p:cNvPr id="6" name="Graphic 5" descr="Magnifying glass with solid fill">
            <a:extLst>
              <a:ext uri="{FF2B5EF4-FFF2-40B4-BE49-F238E27FC236}">
                <a16:creationId xmlns:a16="http://schemas.microsoft.com/office/drawing/2014/main" id="{A8A864ED-019A-F7B9-3CFB-57FA64BAD2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420554">
            <a:off x="8011298" y="2613454"/>
            <a:ext cx="3764692" cy="3764692"/>
          </a:xfrm>
          <a:prstGeom prst="rect">
            <a:avLst/>
          </a:prstGeom>
        </p:spPr>
      </p:pic>
    </p:spTree>
    <p:extLst>
      <p:ext uri="{BB962C8B-B14F-4D97-AF65-F5344CB8AC3E}">
        <p14:creationId xmlns:p14="http://schemas.microsoft.com/office/powerpoint/2010/main" val="631767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About the Author: Kaitlyn </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6662351" cy="4351338"/>
          </a:xfrm>
        </p:spPr>
        <p:txBody>
          <a:bodyPr/>
          <a:lstStyle/>
          <a:p>
            <a:r>
              <a:rPr lang="en-US" dirty="0">
                <a:latin typeface="Times New Roman" panose="02020603050405020304" pitchFamily="18" charset="0"/>
                <a:cs typeface="Times New Roman" panose="02020603050405020304" pitchFamily="18" charset="0"/>
              </a:rPr>
              <a:t>My name is Kaitlyn but I go by Kaite </a:t>
            </a:r>
          </a:p>
          <a:p>
            <a:r>
              <a:rPr lang="en-US" dirty="0">
                <a:latin typeface="Times New Roman" panose="02020603050405020304" pitchFamily="18" charset="0"/>
                <a:cs typeface="Times New Roman" panose="02020603050405020304" pitchFamily="18" charset="0"/>
              </a:rPr>
              <a:t>I am originally from New York and moved to Virginia in August of 2022 to start my graduate program at the Virginia Institute of Marine Science (VIMS)</a:t>
            </a:r>
          </a:p>
          <a:p>
            <a:r>
              <a:rPr lang="en-US" dirty="0">
                <a:latin typeface="Times New Roman" panose="02020603050405020304" pitchFamily="18" charset="0"/>
                <a:cs typeface="Times New Roman" panose="02020603050405020304" pitchFamily="18" charset="0"/>
              </a:rPr>
              <a:t>I study skates (a cousin to a shark) and an animal you will learn a little bit more about with this lesson plan</a:t>
            </a:r>
          </a:p>
          <a:p>
            <a:r>
              <a:rPr lang="en-US" dirty="0">
                <a:latin typeface="Times New Roman" panose="02020603050405020304" pitchFamily="18" charset="0"/>
                <a:cs typeface="Times New Roman" panose="02020603050405020304" pitchFamily="18" charset="0"/>
              </a:rPr>
              <a:t>I study morphology and genetics; think bones and DNA </a:t>
            </a:r>
          </a:p>
          <a:p>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C43C840-F802-AC5F-F39F-8B84968102C0}"/>
              </a:ext>
            </a:extLst>
          </p:cNvPr>
          <p:cNvPicPr>
            <a:picLocks noChangeAspect="1"/>
          </p:cNvPicPr>
          <p:nvPr/>
        </p:nvPicPr>
        <p:blipFill>
          <a:blip r:embed="rId3"/>
          <a:stretch>
            <a:fillRect/>
          </a:stretch>
        </p:blipFill>
        <p:spPr>
          <a:xfrm>
            <a:off x="7591288" y="623416"/>
            <a:ext cx="4464788" cy="5955957"/>
          </a:xfrm>
          <a:prstGeom prst="rect">
            <a:avLst/>
          </a:prstGeom>
        </p:spPr>
      </p:pic>
    </p:spTree>
    <p:extLst>
      <p:ext uri="{BB962C8B-B14F-4D97-AF65-F5344CB8AC3E}">
        <p14:creationId xmlns:p14="http://schemas.microsoft.com/office/powerpoint/2010/main" val="3055917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normAutofit/>
          </a:bodyPr>
          <a:lstStyle/>
          <a:p>
            <a:pPr marL="0" marR="0" algn="ctr">
              <a:spcBef>
                <a:spcPts val="600"/>
              </a:spcBef>
              <a:spcAft>
                <a:spcPts val="6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Fish Detectives: Identifying and Classifying Fishes Using a Dichotomous Key</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lnSpcReduction="10000"/>
          </a:bodyPr>
          <a:lstStyle/>
          <a:p>
            <a:pPr marL="0" marR="0" indent="0" algn="ctr">
              <a:spcBef>
                <a:spcPts val="600"/>
              </a:spcBef>
              <a:spcAft>
                <a:spcPts val="600"/>
              </a:spcAft>
              <a:buNone/>
            </a:pPr>
            <a:r>
              <a:rPr lang="en-US" sz="6600" dirty="0">
                <a:effectLst/>
                <a:latin typeface="Times New Roman" panose="02020603050405020304" pitchFamily="18" charset="0"/>
                <a:ea typeface="Times New Roman" panose="02020603050405020304" pitchFamily="18" charset="0"/>
                <a:cs typeface="Times New Roman" panose="02020603050405020304" pitchFamily="18" charset="0"/>
              </a:rPr>
              <a:t>Understanding how a dichotomous key can be utilized to explore how to identify and a group of fishes based on their physical characteristics. </a:t>
            </a: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4" name="Graphic 3" descr="Magnifying glass with solid fill">
            <a:extLst>
              <a:ext uri="{FF2B5EF4-FFF2-40B4-BE49-F238E27FC236}">
                <a16:creationId xmlns:a16="http://schemas.microsoft.com/office/drawing/2014/main" id="{AE90269B-32B9-1DF3-A5F1-3A88FB3AE3E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420554">
            <a:off x="6678795" y="705934"/>
            <a:ext cx="5950081" cy="5950081"/>
          </a:xfrm>
          <a:prstGeom prst="rect">
            <a:avLst/>
          </a:prstGeom>
        </p:spPr>
      </p:pic>
      <p:sp>
        <p:nvSpPr>
          <p:cNvPr id="5" name="Rectangle 4">
            <a:extLst>
              <a:ext uri="{FF2B5EF4-FFF2-40B4-BE49-F238E27FC236}">
                <a16:creationId xmlns:a16="http://schemas.microsoft.com/office/drawing/2014/main" id="{BC083905-0BB5-85BC-BBD1-D6050E35F40A}"/>
              </a:ext>
            </a:extLst>
          </p:cNvPr>
          <p:cNvSpPr/>
          <p:nvPr/>
        </p:nvSpPr>
        <p:spPr>
          <a:xfrm>
            <a:off x="838200" y="2541719"/>
            <a:ext cx="5938157" cy="94705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BE65DAD7-FEE3-74EB-5067-AB543C903E94}"/>
              </a:ext>
            </a:extLst>
          </p:cNvPr>
          <p:cNvGrpSpPr/>
          <p:nvPr/>
        </p:nvGrpSpPr>
        <p:grpSpPr>
          <a:xfrm>
            <a:off x="844967" y="3138831"/>
            <a:ext cx="6104385" cy="3706585"/>
            <a:chOff x="844967" y="3138831"/>
            <a:chExt cx="6104385" cy="3706585"/>
          </a:xfrm>
        </p:grpSpPr>
        <p:sp>
          <p:nvSpPr>
            <p:cNvPr id="6" name="Explosion 1 5">
              <a:extLst>
                <a:ext uri="{FF2B5EF4-FFF2-40B4-BE49-F238E27FC236}">
                  <a16:creationId xmlns:a16="http://schemas.microsoft.com/office/drawing/2014/main" id="{B6D98051-41DB-DD9F-76A6-2DC323D49D93}"/>
                </a:ext>
              </a:extLst>
            </p:cNvPr>
            <p:cNvSpPr/>
            <p:nvPr/>
          </p:nvSpPr>
          <p:spPr>
            <a:xfrm>
              <a:off x="844967" y="3138831"/>
              <a:ext cx="6104385" cy="3706585"/>
            </a:xfrm>
            <a:prstGeom prst="irregularSeal1">
              <a:avLst/>
            </a:prstGeom>
            <a:solidFill>
              <a:schemeClr val="accent4">
                <a:lumMod val="20000"/>
                <a:lumOff val="8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91ACB3-A118-1E67-DE7C-014A2FEDBD8C}"/>
                </a:ext>
              </a:extLst>
            </p:cNvPr>
            <p:cNvSpPr txBox="1"/>
            <p:nvPr/>
          </p:nvSpPr>
          <p:spPr>
            <a:xfrm>
              <a:off x="1812544" y="4152619"/>
              <a:ext cx="4169229" cy="1323439"/>
            </a:xfrm>
            <a:prstGeom prst="rect">
              <a:avLst/>
            </a:prstGeom>
            <a:noFill/>
          </p:spPr>
          <p:txBody>
            <a:bodyPr wrap="square" rtlCol="0">
              <a:spAutoFit/>
            </a:bodyPr>
            <a:lstStyle/>
            <a:p>
              <a:pPr algn="ctr"/>
              <a:r>
                <a:rPr lang="en-US" sz="4000" b="1" dirty="0">
                  <a:solidFill>
                    <a:srgbClr val="FF0000"/>
                  </a:solidFill>
                </a:rPr>
                <a:t>What is a dichotomous key? </a:t>
              </a:r>
            </a:p>
          </p:txBody>
        </p:sp>
      </p:grpSp>
    </p:spTree>
    <p:extLst>
      <p:ext uri="{BB962C8B-B14F-4D97-AF65-F5344CB8AC3E}">
        <p14:creationId xmlns:p14="http://schemas.microsoft.com/office/powerpoint/2010/main" val="279760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fill="hold" nodeType="clickEffect"/>
                              </p:par>
                            </p:childTnLst>
                          </p:cTn>
                        </p:par>
                        <p:par>
                          <p:cTn id="6" fill="hold">
                            <p:stCondLst>
                              <p:cond delay="0"/>
                            </p:stCondLst>
                            <p:childTnLst>
                              <p:par>
                                <p:cTn id="7" presetID="1" presetClass="entr" presetSubtype="0" fill="hold" nodeType="after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0" presetClass="path" presetSubtype="0" accel="50000" decel="50000" fill="hold" nodeType="withEffect">
                                  <p:stCondLst>
                                    <p:cond delay="0"/>
                                  </p:stCondLst>
                                  <p:childTnLst>
                                    <p:animMotion origin="layout" path="M -0.77709 -0.09399 L 0.00911 -0.09167 " pathEditMode="relative" ptsTypes="AA">
                                      <p:cBhvr>
                                        <p:cTn id="10" dur="2000" fill="hold"/>
                                        <p:tgtEl>
                                          <p:spTgt spid="4"/>
                                        </p:tgtEl>
                                        <p:attrNameLst>
                                          <p:attrName>ppt_x</p:attrName>
                                          <p:attrName>ppt_y</p:attrName>
                                        </p:attrNameLst>
                                      </p:cBhvr>
                                    </p:animMotion>
                                  </p:childTnLst>
                                </p:cTn>
                              </p:par>
                            </p:childTnLst>
                          </p:cTn>
                        </p:par>
                        <p:par>
                          <p:cTn id="11" fill="hold">
                            <p:stCondLst>
                              <p:cond delay="2000"/>
                            </p:stCondLst>
                            <p:childTnLst>
                              <p:par>
                                <p:cTn id="12" presetID="1"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p:stCondLst>
                              <p:cond delay="2000"/>
                            </p:stCondLst>
                            <p:childTnLst>
                              <p:par>
                                <p:cTn id="15" presetID="1" presetClass="entr" presetSubtype="0"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a:xfrm>
            <a:off x="130629" y="609599"/>
            <a:ext cx="4854055" cy="1330839"/>
          </a:xfrm>
        </p:spPr>
        <p:txBody>
          <a:bodyPr>
            <a:noAutofit/>
          </a:bodyPr>
          <a:lstStyle/>
          <a:p>
            <a:r>
              <a:rPr lang="en-US" sz="36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Ahoy </a:t>
            </a:r>
            <a:r>
              <a:rPr lang="en-US" sz="36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mateys</a:t>
            </a:r>
            <a:r>
              <a:rPr lang="en-US" sz="36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Welcome aboard the S.S. Fish…  </a:t>
            </a:r>
            <a:r>
              <a:rPr lang="en-US" sz="3600" dirty="0">
                <a:solidFill>
                  <a:srgbClr val="FF0000"/>
                </a:solidFill>
                <a:effectLst/>
                <a:latin typeface="Times New Roman" panose="02020603050405020304" pitchFamily="18" charset="0"/>
                <a:cs typeface="Times New Roman" panose="02020603050405020304" pitchFamily="18" charset="0"/>
              </a:rPr>
              <a:t> </a:t>
            </a:r>
            <a:endParaRPr lang="en-US" sz="36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0" y="2444926"/>
            <a:ext cx="4289367" cy="3908586"/>
          </a:xfrm>
        </p:spPr>
        <p:txBody>
          <a:bodyPr>
            <a:normAutofit fontScale="92500" lnSpcReduction="20000"/>
          </a:bodyPr>
          <a:lstStyle/>
          <a:p>
            <a:pPr marL="457200" lvl="1" indent="0" algn="ctr">
              <a:buNone/>
            </a:pPr>
            <a:r>
              <a:rPr lang="en-US" sz="4400" dirty="0">
                <a:latin typeface="Times New Roman" panose="02020603050405020304" pitchFamily="18" charset="0"/>
                <a:cs typeface="Times New Roman" panose="02020603050405020304" pitchFamily="18" charset="0"/>
              </a:rPr>
              <a:t>Fish detectives are needed to figure out, classify and name the fish caught on the boat today. The catch: </a:t>
            </a:r>
          </a:p>
          <a:p>
            <a:endParaRPr lang="en-US" sz="2000" dirty="0">
              <a:latin typeface="Times New Roman" panose="02020603050405020304" pitchFamily="18" charset="0"/>
              <a:cs typeface="Times New Roman" panose="02020603050405020304" pitchFamily="18" charset="0"/>
            </a:endParaRPr>
          </a:p>
        </p:txBody>
      </p:sp>
      <p:pic>
        <p:nvPicPr>
          <p:cNvPr id="11" name="Picture 10" descr="A group of fish and stingray&#10;&#10;Description automatically generated">
            <a:extLst>
              <a:ext uri="{FF2B5EF4-FFF2-40B4-BE49-F238E27FC236}">
                <a16:creationId xmlns:a16="http://schemas.microsoft.com/office/drawing/2014/main" id="{6A17CE02-6F7C-72E8-43F1-FA97910F3FAC}"/>
              </a:ext>
            </a:extLst>
          </p:cNvPr>
          <p:cNvPicPr>
            <a:picLocks noChangeAspect="1"/>
          </p:cNvPicPr>
          <p:nvPr/>
        </p:nvPicPr>
        <p:blipFill>
          <a:blip r:embed="rId3"/>
          <a:stretch>
            <a:fillRect/>
          </a:stretch>
        </p:blipFill>
        <p:spPr>
          <a:xfrm>
            <a:off x="4877915" y="1633137"/>
            <a:ext cx="7183456" cy="3591726"/>
          </a:xfrm>
          <a:prstGeom prst="rect">
            <a:avLst/>
          </a:prstGeom>
        </p:spPr>
      </p:pic>
    </p:spTree>
    <p:extLst>
      <p:ext uri="{BB962C8B-B14F-4D97-AF65-F5344CB8AC3E}">
        <p14:creationId xmlns:p14="http://schemas.microsoft.com/office/powerpoint/2010/main" val="244850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r>
              <a:rPr lang="en-US"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Teleost fish: </a:t>
            </a: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6539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600"/>
              </a:spcBef>
              <a:spcAft>
                <a:spcPts val="600"/>
              </a:spcAft>
              <a:buNone/>
            </a:pPr>
            <a:r>
              <a:rPr lang="en-US"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specific name given to an animal species to help with its classification. </a:t>
            </a:r>
            <a:endPar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Teleost fish: </a:t>
            </a: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5" name="Explosion 1 4">
            <a:extLst>
              <a:ext uri="{FF2B5EF4-FFF2-40B4-BE49-F238E27FC236}">
                <a16:creationId xmlns:a16="http://schemas.microsoft.com/office/drawing/2014/main" id="{D2C4E2F7-5162-3EC5-74F3-62C47AC63E02}"/>
              </a:ext>
            </a:extLst>
          </p:cNvPr>
          <p:cNvSpPr/>
          <p:nvPr/>
        </p:nvSpPr>
        <p:spPr>
          <a:xfrm>
            <a:off x="5906383" y="2786290"/>
            <a:ext cx="6104385" cy="3706585"/>
          </a:xfrm>
          <a:prstGeom prst="irregularSeal1">
            <a:avLst/>
          </a:prstGeom>
          <a:solidFill>
            <a:schemeClr val="accent4">
              <a:lumMod val="20000"/>
              <a:lumOff val="8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BFB305E-C902-4B40-545C-48BBB145B167}"/>
              </a:ext>
            </a:extLst>
          </p:cNvPr>
          <p:cNvSpPr txBox="1"/>
          <p:nvPr/>
        </p:nvSpPr>
        <p:spPr>
          <a:xfrm>
            <a:off x="7260403" y="3854752"/>
            <a:ext cx="3396343" cy="1569660"/>
          </a:xfrm>
          <a:prstGeom prst="rect">
            <a:avLst/>
          </a:prstGeom>
          <a:noFill/>
        </p:spPr>
        <p:txBody>
          <a:bodyPr wrap="square" rtlCol="0">
            <a:spAutoFit/>
          </a:bodyPr>
          <a:lstStyle/>
          <a:p>
            <a:pPr algn="ctr"/>
            <a:r>
              <a:rPr lang="en-US" sz="3200" b="1" dirty="0">
                <a:solidFill>
                  <a:srgbClr val="FF0000"/>
                </a:solidFill>
              </a:rPr>
              <a:t>Think about names like a “cat” and “dog.” </a:t>
            </a:r>
          </a:p>
        </p:txBody>
      </p:sp>
    </p:spTree>
    <p:extLst>
      <p:ext uri="{BB962C8B-B14F-4D97-AF65-F5344CB8AC3E}">
        <p14:creationId xmlns:p14="http://schemas.microsoft.com/office/powerpoint/2010/main" val="3682637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specific name given to an animal species to help with its classification.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Teleost fish: </a:t>
            </a: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519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specific name given to an animal species to help with its classification.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Teleost fish: </a:t>
            </a:r>
            <a:r>
              <a:rPr lang="en-US" b="1" dirty="0">
                <a:latin typeface="Times New Roman" panose="02020603050405020304" pitchFamily="18" charset="0"/>
                <a:ea typeface="Times New Roman" panose="02020603050405020304" pitchFamily="18" charset="0"/>
                <a:cs typeface="Times New Roman" panose="02020603050405020304" pitchFamily="18" charset="0"/>
              </a:rPr>
              <a:t>A</a:t>
            </a:r>
            <a:r>
              <a:rPr lang="en-US" b="1" dirty="0">
                <a:latin typeface="Times New Roman" panose="02020603050405020304" pitchFamily="18" charset="0"/>
                <a:cs typeface="Times New Roman" panose="02020603050405020304" pitchFamily="18" charset="0"/>
              </a:rPr>
              <a:t> fish with a skeleton made out of bones. </a:t>
            </a:r>
            <a:endPar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Explosion 1 3">
            <a:extLst>
              <a:ext uri="{FF2B5EF4-FFF2-40B4-BE49-F238E27FC236}">
                <a16:creationId xmlns:a16="http://schemas.microsoft.com/office/drawing/2014/main" id="{6C4A4E3E-D1B5-4617-27E4-3C226675627A}"/>
              </a:ext>
            </a:extLst>
          </p:cNvPr>
          <p:cNvSpPr/>
          <p:nvPr/>
        </p:nvSpPr>
        <p:spPr>
          <a:xfrm>
            <a:off x="5906383" y="2786290"/>
            <a:ext cx="6104385" cy="3706585"/>
          </a:xfrm>
          <a:prstGeom prst="irregularSeal1">
            <a:avLst/>
          </a:prstGeom>
          <a:solidFill>
            <a:schemeClr val="accent4">
              <a:lumMod val="20000"/>
              <a:lumOff val="8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5947A92-F59A-6F59-52D5-60735A795950}"/>
              </a:ext>
            </a:extLst>
          </p:cNvPr>
          <p:cNvSpPr txBox="1"/>
          <p:nvPr/>
        </p:nvSpPr>
        <p:spPr>
          <a:xfrm>
            <a:off x="7260403" y="3988937"/>
            <a:ext cx="3396343" cy="1077218"/>
          </a:xfrm>
          <a:prstGeom prst="rect">
            <a:avLst/>
          </a:prstGeom>
          <a:noFill/>
        </p:spPr>
        <p:txBody>
          <a:bodyPr wrap="square" rtlCol="0">
            <a:spAutoFit/>
          </a:bodyPr>
          <a:lstStyle/>
          <a:p>
            <a:pPr algn="ctr"/>
            <a:r>
              <a:rPr lang="en-US" sz="3200" b="1" dirty="0">
                <a:solidFill>
                  <a:srgbClr val="FF0000"/>
                </a:solidFill>
              </a:rPr>
              <a:t>Think about the bones in your arm!</a:t>
            </a:r>
          </a:p>
        </p:txBody>
      </p:sp>
    </p:spTree>
    <p:extLst>
      <p:ext uri="{BB962C8B-B14F-4D97-AF65-F5344CB8AC3E}">
        <p14:creationId xmlns:p14="http://schemas.microsoft.com/office/powerpoint/2010/main" val="360746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5"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specific name given to an animal species to help with its classification.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Teleost fish: A</a:t>
            </a:r>
            <a:r>
              <a:rPr lang="en-US" dirty="0">
                <a:latin typeface="Times New Roman" panose="02020603050405020304" pitchFamily="18" charset="0"/>
                <a:cs typeface="Times New Roman" panose="02020603050405020304" pitchFamily="18" charset="0"/>
              </a:rPr>
              <a:t> fish with a skeleton made out of bones. </a:t>
            </a:r>
            <a:endParaRPr lang="en-US"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983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1: ~20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665205" y="1813268"/>
            <a:ext cx="11345563"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Learning how to classify animals </a:t>
            </a:r>
            <a:r>
              <a:rPr lang="en-US" dirty="0">
                <a:latin typeface="Times New Roman" panose="02020603050405020304" pitchFamily="18" charset="0"/>
                <a:ea typeface="Times New Roman" panose="02020603050405020304" pitchFamily="18" charset="0"/>
                <a:cs typeface="Times New Roman" panose="02020603050405020304" pitchFamily="18" charset="0"/>
              </a:rPr>
              <a:t>based on observations we make about what they look like, where they live, and even their similarities and differences! </a:t>
            </a:r>
          </a:p>
          <a:p>
            <a:pPr marL="0" marR="0" indent="0">
              <a:spcBef>
                <a:spcPts val="600"/>
              </a:spcBef>
              <a:spcAft>
                <a:spcPts val="600"/>
              </a:spcAft>
              <a:buNone/>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u="sng" dirty="0">
                <a:latin typeface="Times New Roman" panose="02020603050405020304" pitchFamily="18" charset="0"/>
                <a:ea typeface="Times New Roman" panose="02020603050405020304" pitchFamily="18" charset="0"/>
                <a:cs typeface="Times New Roman" panose="02020603050405020304" pitchFamily="18" charset="0"/>
              </a:rPr>
              <a:t>Key Vocabulary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Common Name</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specific name given to an animal species to help with its classification.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Teleost fish: A</a:t>
            </a:r>
            <a:r>
              <a:rPr lang="en-US" dirty="0">
                <a:latin typeface="Times New Roman" panose="02020603050405020304" pitchFamily="18" charset="0"/>
                <a:cs typeface="Times New Roman" panose="02020603050405020304" pitchFamily="18" charset="0"/>
              </a:rPr>
              <a:t> fish with a skeleton made out of bones.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Cartilaginous fish: </a:t>
            </a:r>
            <a:r>
              <a:rPr lang="en-US" b="1" dirty="0">
                <a:latin typeface="Times New Roman" panose="02020603050405020304" pitchFamily="18" charset="0"/>
                <a:ea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fish with a skeleton made out of cartilage, no bones. </a:t>
            </a:r>
          </a:p>
          <a:p>
            <a:pPr marL="0" marR="0" indent="0">
              <a:spcBef>
                <a:spcPts val="600"/>
              </a:spcBef>
              <a:spcAft>
                <a:spcPts val="600"/>
              </a:spcAft>
              <a:buNone/>
            </a:pPr>
            <a:endParaRPr lang="en-US"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600"/>
              </a:spcBef>
              <a:spcAft>
                <a:spcPts val="600"/>
              </a:spcAft>
              <a:buNone/>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Explosion 1 3">
            <a:extLst>
              <a:ext uri="{FF2B5EF4-FFF2-40B4-BE49-F238E27FC236}">
                <a16:creationId xmlns:a16="http://schemas.microsoft.com/office/drawing/2014/main" id="{9A145C90-ACE9-D2A5-60F8-2BE504FF0B55}"/>
              </a:ext>
            </a:extLst>
          </p:cNvPr>
          <p:cNvSpPr/>
          <p:nvPr/>
        </p:nvSpPr>
        <p:spPr>
          <a:xfrm>
            <a:off x="5906383" y="2786290"/>
            <a:ext cx="6104385" cy="3706585"/>
          </a:xfrm>
          <a:prstGeom prst="irregularSeal1">
            <a:avLst/>
          </a:prstGeom>
          <a:solidFill>
            <a:schemeClr val="accent4">
              <a:lumMod val="20000"/>
              <a:lumOff val="8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7A83A2A-36EC-158F-2F46-D4CF866DE1AD}"/>
              </a:ext>
            </a:extLst>
          </p:cNvPr>
          <p:cNvSpPr txBox="1"/>
          <p:nvPr/>
        </p:nvSpPr>
        <p:spPr>
          <a:xfrm>
            <a:off x="7260403" y="3988937"/>
            <a:ext cx="3396343" cy="1077218"/>
          </a:xfrm>
          <a:prstGeom prst="rect">
            <a:avLst/>
          </a:prstGeom>
          <a:noFill/>
        </p:spPr>
        <p:txBody>
          <a:bodyPr wrap="square" rtlCol="0">
            <a:spAutoFit/>
          </a:bodyPr>
          <a:lstStyle/>
          <a:p>
            <a:pPr algn="ctr"/>
            <a:r>
              <a:rPr lang="en-US" sz="3200" b="1" dirty="0">
                <a:solidFill>
                  <a:srgbClr val="FF0000"/>
                </a:solidFill>
              </a:rPr>
              <a:t>Wiggle your nose… that is cartilage!</a:t>
            </a:r>
          </a:p>
        </p:txBody>
      </p:sp>
    </p:spTree>
    <p:extLst>
      <p:ext uri="{BB962C8B-B14F-4D97-AF65-F5344CB8AC3E}">
        <p14:creationId xmlns:p14="http://schemas.microsoft.com/office/powerpoint/2010/main" val="2025803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2"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2"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p:bldP spid="5" grpId="1"/>
      <p:bldP spid="5" grpId="2"/>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a:xfrm>
            <a:off x="426632" y="2074362"/>
            <a:ext cx="2965802" cy="2709275"/>
          </a:xfrm>
          <a:prstGeom prst="ellipse">
            <a:avLst/>
          </a:prstGeom>
          <a:solidFill>
            <a:schemeClr val="bg2"/>
          </a:solidFill>
          <a:ln w="174625" cmpd="thinThick">
            <a:solidFill>
              <a:srgbClr val="262626"/>
            </a:solidFill>
          </a:ln>
        </p:spPr>
        <p:txBody>
          <a:bodyPr vert="horz" lIns="91440" tIns="45720" rIns="91440" bIns="45720" rtlCol="0" anchor="ctr">
            <a:normAutofit/>
          </a:bodyPr>
          <a:lstStyle/>
          <a:p>
            <a:pPr algn="ctr"/>
            <a:r>
              <a:rPr lang="en-US" sz="2800" b="1" kern="1200" dirty="0">
                <a:solidFill>
                  <a:srgbClr val="FF0000"/>
                </a:solidFill>
                <a:latin typeface="Times New Roman" panose="02020603050405020304" pitchFamily="18" charset="0"/>
                <a:cs typeface="Times New Roman" panose="02020603050405020304" pitchFamily="18" charset="0"/>
              </a:rPr>
              <a:t>Descriptions of our catch: </a:t>
            </a:r>
          </a:p>
        </p:txBody>
      </p:sp>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1231" t="1807" r="2132" b="2399"/>
          <a:stretch/>
        </p:blipFill>
        <p:spPr>
          <a:xfrm>
            <a:off x="3488316" y="269158"/>
            <a:ext cx="8607802" cy="6319684"/>
          </a:xfrm>
          <a:prstGeom prst="rect">
            <a:avLst/>
          </a:prstGeom>
        </p:spPr>
      </p:pic>
    </p:spTree>
    <p:extLst>
      <p:ext uri="{BB962C8B-B14F-4D97-AF65-F5344CB8AC3E}">
        <p14:creationId xmlns:p14="http://schemas.microsoft.com/office/powerpoint/2010/main" val="2182272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1231" t="1807" r="83692" b="2399"/>
          <a:stretch/>
        </p:blipFill>
        <p:spPr>
          <a:xfrm>
            <a:off x="1792099" y="269158"/>
            <a:ext cx="1342987" cy="6319684"/>
          </a:xfrm>
          <a:prstGeom prst="rect">
            <a:avLst/>
          </a:prstGeom>
        </p:spPr>
      </p:pic>
    </p:spTree>
    <p:extLst>
      <p:ext uri="{BB962C8B-B14F-4D97-AF65-F5344CB8AC3E}">
        <p14:creationId xmlns:p14="http://schemas.microsoft.com/office/powerpoint/2010/main" val="2596008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17225" t="1807" r="67193" b="2399"/>
          <a:stretch/>
        </p:blipFill>
        <p:spPr>
          <a:xfrm>
            <a:off x="3216729" y="269158"/>
            <a:ext cx="1387928" cy="6319684"/>
          </a:xfrm>
          <a:prstGeom prst="rect">
            <a:avLst/>
          </a:prstGeom>
        </p:spPr>
      </p:pic>
    </p:spTree>
    <p:extLst>
      <p:ext uri="{BB962C8B-B14F-4D97-AF65-F5344CB8AC3E}">
        <p14:creationId xmlns:p14="http://schemas.microsoft.com/office/powerpoint/2010/main" val="1811159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33174" t="1807" r="50450" b="2399"/>
          <a:stretch/>
        </p:blipFill>
        <p:spPr>
          <a:xfrm>
            <a:off x="4637313" y="269158"/>
            <a:ext cx="1458687" cy="6319684"/>
          </a:xfrm>
          <a:prstGeom prst="rect">
            <a:avLst/>
          </a:prstGeom>
        </p:spPr>
      </p:pic>
    </p:spTree>
    <p:extLst>
      <p:ext uri="{BB962C8B-B14F-4D97-AF65-F5344CB8AC3E}">
        <p14:creationId xmlns:p14="http://schemas.microsoft.com/office/powerpoint/2010/main" val="265102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50956" t="1807" r="31996" b="2399"/>
          <a:stretch/>
        </p:blipFill>
        <p:spPr>
          <a:xfrm>
            <a:off x="6221186" y="269158"/>
            <a:ext cx="1518557" cy="6319684"/>
          </a:xfrm>
          <a:prstGeom prst="rect">
            <a:avLst/>
          </a:prstGeom>
        </p:spPr>
      </p:pic>
    </p:spTree>
    <p:extLst>
      <p:ext uri="{BB962C8B-B14F-4D97-AF65-F5344CB8AC3E}">
        <p14:creationId xmlns:p14="http://schemas.microsoft.com/office/powerpoint/2010/main" val="856537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68737" t="1807" r="18248" b="2399"/>
          <a:stretch/>
        </p:blipFill>
        <p:spPr>
          <a:xfrm>
            <a:off x="7805057" y="269158"/>
            <a:ext cx="1159329" cy="6319684"/>
          </a:xfrm>
          <a:prstGeom prst="rect">
            <a:avLst/>
          </a:prstGeom>
        </p:spPr>
      </p:pic>
    </p:spTree>
    <p:extLst>
      <p:ext uri="{BB962C8B-B14F-4D97-AF65-F5344CB8AC3E}">
        <p14:creationId xmlns:p14="http://schemas.microsoft.com/office/powerpoint/2010/main" val="1111372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fish and stingrays&#10;&#10;Description automatically generated">
            <a:extLst>
              <a:ext uri="{FF2B5EF4-FFF2-40B4-BE49-F238E27FC236}">
                <a16:creationId xmlns:a16="http://schemas.microsoft.com/office/drawing/2014/main" id="{64BC54F6-1F36-DEA8-5D4F-6383E75B159A}"/>
              </a:ext>
            </a:extLst>
          </p:cNvPr>
          <p:cNvPicPr>
            <a:picLocks noChangeAspect="1"/>
          </p:cNvPicPr>
          <p:nvPr/>
        </p:nvPicPr>
        <p:blipFill rotWithShape="1">
          <a:blip r:embed="rId3"/>
          <a:srcRect l="82119" t="1807" r="1567" b="2399"/>
          <a:stretch/>
        </p:blipFill>
        <p:spPr>
          <a:xfrm>
            <a:off x="8997042" y="269158"/>
            <a:ext cx="1453243" cy="6319684"/>
          </a:xfrm>
          <a:prstGeom prst="rect">
            <a:avLst/>
          </a:prstGeom>
        </p:spPr>
      </p:pic>
    </p:spTree>
    <p:extLst>
      <p:ext uri="{BB962C8B-B14F-4D97-AF65-F5344CB8AC3E}">
        <p14:creationId xmlns:p14="http://schemas.microsoft.com/office/powerpoint/2010/main" val="1995735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2: ~35 minutes</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489857" y="1813268"/>
            <a:ext cx="11520911" cy="4351338"/>
          </a:xfrm>
        </p:spPr>
        <p:txBody>
          <a:bodyPr>
            <a:normAutofit/>
          </a:bodyPr>
          <a:lstStyle/>
          <a:p>
            <a:pPr marL="0" marR="0" indent="0">
              <a:spcBef>
                <a:spcPts val="600"/>
              </a:spcBef>
              <a:spcAft>
                <a:spcPts val="6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Following a dichotomous key to name animals caught down to species by their common name and then reflecting on what was learned </a:t>
            </a:r>
            <a:r>
              <a:rPr lang="en-US" dirty="0">
                <a:latin typeface="Times New Roman" panose="02020603050405020304" pitchFamily="18" charset="0"/>
                <a:ea typeface="Times New Roman" panose="02020603050405020304" pitchFamily="18" charset="0"/>
                <a:cs typeface="Times New Roman" panose="02020603050405020304" pitchFamily="18" charset="0"/>
              </a:rPr>
              <a:t>during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 lesson. </a:t>
            </a: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pic>
        <p:nvPicPr>
          <p:cNvPr id="4" name="Picture 3" descr="A cartoon of a stingray&#10;&#10;Description automatically generated">
            <a:extLst>
              <a:ext uri="{FF2B5EF4-FFF2-40B4-BE49-F238E27FC236}">
                <a16:creationId xmlns:a16="http://schemas.microsoft.com/office/drawing/2014/main" id="{21ECE596-F3C8-64B8-2F97-FE2B96A537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857" y="2634760"/>
            <a:ext cx="2495336" cy="3858115"/>
          </a:xfrm>
          <a:prstGeom prst="rect">
            <a:avLst/>
          </a:prstGeom>
        </p:spPr>
      </p:pic>
      <p:pic>
        <p:nvPicPr>
          <p:cNvPr id="6" name="Picture 5" descr="A close up of black text&#10;&#10;Description automatically generated">
            <a:extLst>
              <a:ext uri="{FF2B5EF4-FFF2-40B4-BE49-F238E27FC236}">
                <a16:creationId xmlns:a16="http://schemas.microsoft.com/office/drawing/2014/main" id="{0ABFA0DE-D9AE-1088-9159-4A0906078A58}"/>
              </a:ext>
            </a:extLst>
          </p:cNvPr>
          <p:cNvPicPr>
            <a:picLocks noChangeAspect="1"/>
          </p:cNvPicPr>
          <p:nvPr/>
        </p:nvPicPr>
        <p:blipFill>
          <a:blip r:embed="rId4"/>
          <a:stretch>
            <a:fillRect/>
          </a:stretch>
        </p:blipFill>
        <p:spPr>
          <a:xfrm>
            <a:off x="3339192" y="2956832"/>
            <a:ext cx="6943647" cy="944336"/>
          </a:xfrm>
          <a:prstGeom prst="rect">
            <a:avLst/>
          </a:prstGeom>
        </p:spPr>
      </p:pic>
      <p:pic>
        <p:nvPicPr>
          <p:cNvPr id="10" name="Picture 9" descr="A black text on a white background&#10;&#10;Description automatically generated">
            <a:extLst>
              <a:ext uri="{FF2B5EF4-FFF2-40B4-BE49-F238E27FC236}">
                <a16:creationId xmlns:a16="http://schemas.microsoft.com/office/drawing/2014/main" id="{50DE330D-2A3A-CD88-38E8-25A76D98EF11}"/>
              </a:ext>
            </a:extLst>
          </p:cNvPr>
          <p:cNvPicPr>
            <a:picLocks noChangeAspect="1"/>
          </p:cNvPicPr>
          <p:nvPr/>
        </p:nvPicPr>
        <p:blipFill>
          <a:blip r:embed="rId5"/>
          <a:stretch>
            <a:fillRect/>
          </a:stretch>
        </p:blipFill>
        <p:spPr>
          <a:xfrm>
            <a:off x="4943238" y="4009998"/>
            <a:ext cx="5109484" cy="948351"/>
          </a:xfrm>
          <a:prstGeom prst="rect">
            <a:avLst/>
          </a:prstGeom>
        </p:spPr>
      </p:pic>
      <p:pic>
        <p:nvPicPr>
          <p:cNvPr id="12" name="Picture 11" descr="A black text on a white background&#10;&#10;Description automatically generated">
            <a:extLst>
              <a:ext uri="{FF2B5EF4-FFF2-40B4-BE49-F238E27FC236}">
                <a16:creationId xmlns:a16="http://schemas.microsoft.com/office/drawing/2014/main" id="{217EC97D-0B2B-77A4-AB18-1E375BADFEDB}"/>
              </a:ext>
            </a:extLst>
          </p:cNvPr>
          <p:cNvPicPr>
            <a:picLocks noChangeAspect="1"/>
          </p:cNvPicPr>
          <p:nvPr/>
        </p:nvPicPr>
        <p:blipFill>
          <a:blip r:embed="rId6"/>
          <a:stretch>
            <a:fillRect/>
          </a:stretch>
        </p:blipFill>
        <p:spPr>
          <a:xfrm>
            <a:off x="5695161" y="5087302"/>
            <a:ext cx="6315607" cy="948350"/>
          </a:xfrm>
          <a:prstGeom prst="rect">
            <a:avLst/>
          </a:prstGeom>
        </p:spPr>
      </p:pic>
      <p:sp>
        <p:nvSpPr>
          <p:cNvPr id="13" name="Rectangle 12">
            <a:extLst>
              <a:ext uri="{FF2B5EF4-FFF2-40B4-BE49-F238E27FC236}">
                <a16:creationId xmlns:a16="http://schemas.microsoft.com/office/drawing/2014/main" id="{781088CD-0BAA-622A-D152-F2EBB4438F93}"/>
              </a:ext>
            </a:extLst>
          </p:cNvPr>
          <p:cNvSpPr/>
          <p:nvPr/>
        </p:nvSpPr>
        <p:spPr>
          <a:xfrm>
            <a:off x="2226128" y="1837308"/>
            <a:ext cx="7739743" cy="791255"/>
          </a:xfrm>
          <a:prstGeom prst="rect">
            <a:avLst/>
          </a:prstGeom>
          <a:solidFill>
            <a:schemeClr val="accent4">
              <a:lumMod val="20000"/>
              <a:lumOff val="8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Let’s walk through a section together as an example: </a:t>
            </a:r>
          </a:p>
        </p:txBody>
      </p:sp>
      <p:sp>
        <p:nvSpPr>
          <p:cNvPr id="14" name="Rectangle 13">
            <a:extLst>
              <a:ext uri="{FF2B5EF4-FFF2-40B4-BE49-F238E27FC236}">
                <a16:creationId xmlns:a16="http://schemas.microsoft.com/office/drawing/2014/main" id="{AFEB0236-E9D8-5063-C4D5-238B955B8B72}"/>
              </a:ext>
            </a:extLst>
          </p:cNvPr>
          <p:cNvSpPr/>
          <p:nvPr/>
        </p:nvSpPr>
        <p:spPr>
          <a:xfrm>
            <a:off x="3820886" y="3347357"/>
            <a:ext cx="6231836" cy="334372"/>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BA60470-001C-A57D-1148-A376606757EA}"/>
              </a:ext>
            </a:extLst>
          </p:cNvPr>
          <p:cNvSpPr/>
          <p:nvPr/>
        </p:nvSpPr>
        <p:spPr>
          <a:xfrm>
            <a:off x="5140350" y="4291445"/>
            <a:ext cx="4493507" cy="29688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9D99BC9-B844-C095-3D56-9510552C5223}"/>
              </a:ext>
            </a:extLst>
          </p:cNvPr>
          <p:cNvSpPr/>
          <p:nvPr/>
        </p:nvSpPr>
        <p:spPr>
          <a:xfrm>
            <a:off x="6095999" y="5418478"/>
            <a:ext cx="4493507" cy="29688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E3D975C9-8DDE-7900-35F2-F5BBBB272B33}"/>
              </a:ext>
            </a:extLst>
          </p:cNvPr>
          <p:cNvGrpSpPr/>
          <p:nvPr/>
        </p:nvGrpSpPr>
        <p:grpSpPr>
          <a:xfrm>
            <a:off x="1725387" y="4009998"/>
            <a:ext cx="1409699" cy="1777812"/>
            <a:chOff x="1725387" y="4009998"/>
            <a:chExt cx="1409699" cy="1777812"/>
          </a:xfrm>
        </p:grpSpPr>
        <p:sp>
          <p:nvSpPr>
            <p:cNvPr id="17" name="TextBox 16">
              <a:extLst>
                <a:ext uri="{FF2B5EF4-FFF2-40B4-BE49-F238E27FC236}">
                  <a16:creationId xmlns:a16="http://schemas.microsoft.com/office/drawing/2014/main" id="{0578C398-338E-8D14-5EED-18871D42E109}"/>
                </a:ext>
              </a:extLst>
            </p:cNvPr>
            <p:cNvSpPr txBox="1"/>
            <p:nvPr/>
          </p:nvSpPr>
          <p:spPr>
            <a:xfrm>
              <a:off x="2024743" y="5418478"/>
              <a:ext cx="1110343"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Thorns</a:t>
              </a:r>
            </a:p>
          </p:txBody>
        </p:sp>
        <p:cxnSp>
          <p:nvCxnSpPr>
            <p:cNvPr id="19" name="Straight Connector 18">
              <a:extLst>
                <a:ext uri="{FF2B5EF4-FFF2-40B4-BE49-F238E27FC236}">
                  <a16:creationId xmlns:a16="http://schemas.microsoft.com/office/drawing/2014/main" id="{6B19C126-94BC-A94D-A878-5C3366FB6C60}"/>
                </a:ext>
              </a:extLst>
            </p:cNvPr>
            <p:cNvCxnSpPr>
              <a:cxnSpLocks/>
            </p:cNvCxnSpPr>
            <p:nvPr/>
          </p:nvCxnSpPr>
          <p:spPr>
            <a:xfrm flipH="1">
              <a:off x="1725387" y="5636028"/>
              <a:ext cx="332014" cy="0"/>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0FF6B087-26E5-753E-B79E-C7818125375E}"/>
                </a:ext>
              </a:extLst>
            </p:cNvPr>
            <p:cNvCxnSpPr>
              <a:cxnSpLocks/>
            </p:cNvCxnSpPr>
            <p:nvPr/>
          </p:nvCxnSpPr>
          <p:spPr>
            <a:xfrm>
              <a:off x="2569029" y="4009998"/>
              <a:ext cx="0" cy="1469571"/>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72517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DD00-E0D8-F145-D45A-0B8EA279598E}"/>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Thank you!</a:t>
            </a:r>
          </a:p>
        </p:txBody>
      </p:sp>
      <p:sp>
        <p:nvSpPr>
          <p:cNvPr id="3" name="Content Placeholder 2">
            <a:extLst>
              <a:ext uri="{FF2B5EF4-FFF2-40B4-BE49-F238E27FC236}">
                <a16:creationId xmlns:a16="http://schemas.microsoft.com/office/drawing/2014/main" id="{815A456A-0661-154E-6C7F-195323233C89}"/>
              </a:ext>
            </a:extLst>
          </p:cNvPr>
          <p:cNvSpPr>
            <a:spLocks noGrp="1"/>
          </p:cNvSpPr>
          <p:nvPr>
            <p:ph idx="1"/>
          </p:nvPr>
        </p:nvSpPr>
        <p:spPr>
          <a:xfrm>
            <a:off x="3380602" y="2937733"/>
            <a:ext cx="5430795" cy="1856689"/>
          </a:xfrm>
        </p:spPr>
        <p:txBody>
          <a:bodyPr>
            <a:normAutofit/>
          </a:bodyPr>
          <a:lstStyle/>
          <a:p>
            <a:pPr marL="0" marR="0" indent="0" algn="ctr">
              <a:spcBef>
                <a:spcPts val="600"/>
              </a:spcBef>
              <a:spcAft>
                <a:spcPts val="60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If you have any questions, please feel free to contact me, Kaite Cisz, at </a:t>
            </a:r>
            <a:r>
              <a:rPr lang="en-US" b="1" dirty="0">
                <a:latin typeface="Times New Roman" panose="02020603050405020304" pitchFamily="18" charset="0"/>
                <a:ea typeface="Times New Roman" panose="02020603050405020304" pitchFamily="18" charset="0"/>
                <a:cs typeface="Times New Roman" panose="02020603050405020304" pitchFamily="18" charset="0"/>
                <a:hlinkClick r:id="rId3"/>
              </a:rPr>
              <a:t>krcisz@vims.edu</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600"/>
              </a:spcBef>
              <a:spcAft>
                <a:spcPts val="600"/>
              </a:spcAft>
            </a:pPr>
            <a:endParaRPr lang="en-US"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90D4C93C-818A-F9FF-4D1B-3EAD0E504E28}"/>
              </a:ext>
            </a:extLst>
          </p:cNvPr>
          <p:cNvGrpSpPr/>
          <p:nvPr/>
        </p:nvGrpSpPr>
        <p:grpSpPr>
          <a:xfrm>
            <a:off x="492793" y="4025052"/>
            <a:ext cx="4783543" cy="2318315"/>
            <a:chOff x="0" y="0"/>
            <a:chExt cx="6604000" cy="3200400"/>
          </a:xfrm>
        </p:grpSpPr>
        <p:pic>
          <p:nvPicPr>
            <p:cNvPr id="5" name="Picture 4" descr="A shark with a black background&#10;&#10;Description automatically generated">
              <a:extLst>
                <a:ext uri="{FF2B5EF4-FFF2-40B4-BE49-F238E27FC236}">
                  <a16:creationId xmlns:a16="http://schemas.microsoft.com/office/drawing/2014/main" id="{EABA410E-DBC9-B205-97F5-A9B97A08A4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00250" y="0"/>
              <a:ext cx="2454275" cy="1014095"/>
            </a:xfrm>
            <a:prstGeom prst="rect">
              <a:avLst/>
            </a:prstGeom>
          </p:spPr>
        </p:pic>
        <p:pic>
          <p:nvPicPr>
            <p:cNvPr id="6" name="Picture 5" descr="A brown stingray with a black background&#10;&#10;Description automatically generated">
              <a:extLst>
                <a:ext uri="{FF2B5EF4-FFF2-40B4-BE49-F238E27FC236}">
                  <a16:creationId xmlns:a16="http://schemas.microsoft.com/office/drawing/2014/main" id="{69E46298-2E71-24A4-97E0-05D53B5854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85887" y="1828800"/>
              <a:ext cx="2116455" cy="1371600"/>
            </a:xfrm>
            <a:prstGeom prst="rect">
              <a:avLst/>
            </a:prstGeom>
          </p:spPr>
        </p:pic>
        <p:pic>
          <p:nvPicPr>
            <p:cNvPr id="7" name="Picture 6" descr="A drawing of a fish&#10;&#10;Description automatically generated">
              <a:extLst>
                <a:ext uri="{FF2B5EF4-FFF2-40B4-BE49-F238E27FC236}">
                  <a16:creationId xmlns:a16="http://schemas.microsoft.com/office/drawing/2014/main" id="{84A69503-E2E6-AB79-B8B7-8453EA08366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71912" y="1685925"/>
              <a:ext cx="2509520" cy="1214120"/>
            </a:xfrm>
            <a:prstGeom prst="rect">
              <a:avLst/>
            </a:prstGeom>
          </p:spPr>
        </p:pic>
        <p:pic>
          <p:nvPicPr>
            <p:cNvPr id="8" name="Picture 7" descr="A cartoon of a stingray&#10;&#10;Description automatically generated">
              <a:extLst>
                <a:ext uri="{FF2B5EF4-FFF2-40B4-BE49-F238E27FC236}">
                  <a16:creationId xmlns:a16="http://schemas.microsoft.com/office/drawing/2014/main" id="{7DF4AD1F-BE89-DCB9-8F8D-0E5F5A566E6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1875790" cy="2900045"/>
            </a:xfrm>
            <a:prstGeom prst="rect">
              <a:avLst/>
            </a:prstGeom>
          </p:spPr>
        </p:pic>
        <p:pic>
          <p:nvPicPr>
            <p:cNvPr id="9" name="Picture 8" descr="A group of orange objects&#10;&#10;Description automatically generated">
              <a:extLst>
                <a:ext uri="{FF2B5EF4-FFF2-40B4-BE49-F238E27FC236}">
                  <a16:creationId xmlns:a16="http://schemas.microsoft.com/office/drawing/2014/main" id="{6C1E0CFA-71AC-FB75-E65B-7B8A7BEA5D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57700" y="357188"/>
              <a:ext cx="2146300" cy="1156970"/>
            </a:xfrm>
            <a:prstGeom prst="rect">
              <a:avLst/>
            </a:prstGeom>
          </p:spPr>
        </p:pic>
      </p:grpSp>
      <p:pic>
        <p:nvPicPr>
          <p:cNvPr id="10" name="Graphic 9" descr="Magnifying glass with solid fill">
            <a:extLst>
              <a:ext uri="{FF2B5EF4-FFF2-40B4-BE49-F238E27FC236}">
                <a16:creationId xmlns:a16="http://schemas.microsoft.com/office/drawing/2014/main" id="{E517093E-4512-ABB5-C546-056D1E5BF25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20554">
            <a:off x="8085438" y="186920"/>
            <a:ext cx="3764692" cy="3764692"/>
          </a:xfrm>
          <a:prstGeom prst="rect">
            <a:avLst/>
          </a:prstGeom>
        </p:spPr>
      </p:pic>
    </p:spTree>
    <p:extLst>
      <p:ext uri="{BB962C8B-B14F-4D97-AF65-F5344CB8AC3E}">
        <p14:creationId xmlns:p14="http://schemas.microsoft.com/office/powerpoint/2010/main" val="587046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1137</Words>
  <Application>Microsoft Macintosh PowerPoint</Application>
  <PresentationFormat>Widescreen</PresentationFormat>
  <Paragraphs>109</Paragraphs>
  <Slides>19</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Times New Roman</vt:lpstr>
      <vt:lpstr>Office Theme</vt:lpstr>
      <vt:lpstr>Fish Detectives: Identifying and Classifying Fishes Using a Dichotomous Key</vt:lpstr>
      <vt:lpstr>About the Author: Kaitlyn </vt:lpstr>
      <vt:lpstr>Fish Detectives: Identifying and Classifying Fishes Using a Dichotomous Key</vt:lpstr>
      <vt:lpstr>Ahoy mateys! Welcome aboard the S.S. Fish…   </vt:lpstr>
      <vt:lpstr>Activity 1: ~20 minutes</vt:lpstr>
      <vt:lpstr>Activity 1: ~20 minutes</vt:lpstr>
      <vt:lpstr>Activity 1: ~20 minutes</vt:lpstr>
      <vt:lpstr>Activity 1: ~20 minutes</vt:lpstr>
      <vt:lpstr>Activity 1: ~20 minutes</vt:lpstr>
      <vt:lpstr>Activity 1: ~20 minutes</vt:lpstr>
      <vt:lpstr>Descriptions of our catch: </vt:lpstr>
      <vt:lpstr>PowerPoint Presentation</vt:lpstr>
      <vt:lpstr>PowerPoint Presentation</vt:lpstr>
      <vt:lpstr>PowerPoint Presentation</vt:lpstr>
      <vt:lpstr>PowerPoint Presentation</vt:lpstr>
      <vt:lpstr>PowerPoint Presentation</vt:lpstr>
      <vt:lpstr>PowerPoint Presentation</vt:lpstr>
      <vt:lpstr>Activity 2: ~35 minutes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Fish Detectives: Identifying and Classifying Fishes Using a Dichotomous Key</dc:title>
  <dc:creator>Kaite R. Cisz</dc:creator>
  <cp:lastModifiedBy>Kaitlyn R Cisz</cp:lastModifiedBy>
  <cp:revision>16</cp:revision>
  <dcterms:created xsi:type="dcterms:W3CDTF">2023-11-29T17:44:21Z</dcterms:created>
  <dcterms:modified xsi:type="dcterms:W3CDTF">2024-03-31T22:44:51Z</dcterms:modified>
</cp:coreProperties>
</file>