
<file path=[Content_Types].xml><?xml version="1.0" encoding="utf-8"?>
<Types xmlns="http://schemas.openxmlformats.org/package/2006/content-types">
  <Default Extension="gif" ContentType="image/gif"/>
  <Default Extension="HEIC" ContentType="image/heic"/>
  <Default Extension="jpeg" ContentType="image/jpeg"/>
  <Default Extension="JPG" ContentType="image/jpeg"/>
  <Default Extension="MOV" ContentType="video/quicktime"/>
  <Default Extension="mp4" ContentType="video/mp4"/>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77" r:id="rId2"/>
    <p:sldId id="256" r:id="rId3"/>
    <p:sldId id="257" r:id="rId4"/>
    <p:sldId id="272" r:id="rId5"/>
    <p:sldId id="274" r:id="rId6"/>
    <p:sldId id="261" r:id="rId7"/>
    <p:sldId id="258" r:id="rId8"/>
    <p:sldId id="265" r:id="rId9"/>
    <p:sldId id="262" r:id="rId10"/>
    <p:sldId id="266" r:id="rId11"/>
    <p:sldId id="268" r:id="rId12"/>
    <p:sldId id="271" r:id="rId13"/>
    <p:sldId id="276" r:id="rId14"/>
    <p:sldId id="27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A85927-A431-BD4B-A869-47A31E48D59D}" v="65" dt="2022-12-09T23:54:22.1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36"/>
    <p:restoredTop sz="85896"/>
  </p:normalViewPr>
  <p:slideViewPr>
    <p:cSldViewPr snapToGrid="0">
      <p:cViewPr varScale="1">
        <p:scale>
          <a:sx n="99" d="100"/>
          <a:sy n="99" d="100"/>
        </p:scale>
        <p:origin x="760" y="1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4B524C-46C6-9840-9B19-A72B64FB89E4}" type="datetimeFigureOut">
              <a:rPr lang="en-US" smtClean="0"/>
              <a:t>4/12/23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F2C053-A919-F54C-BBA5-4E425C59F003}" type="slidenum">
              <a:rPr lang="en-US" smtClean="0"/>
              <a:t>‹#›</a:t>
            </a:fld>
            <a:endParaRPr lang="en-US"/>
          </a:p>
        </p:txBody>
      </p:sp>
    </p:spTree>
    <p:extLst>
      <p:ext uri="{BB962C8B-B14F-4D97-AF65-F5344CB8AC3E}">
        <p14:creationId xmlns:p14="http://schemas.microsoft.com/office/powerpoint/2010/main" val="1217602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Phytoplankton are just like plants, except tiny. They are a diverse group of organisms. On the right is an image collection of several types of phytoplankton. </a:t>
            </a:r>
          </a:p>
        </p:txBody>
      </p:sp>
      <p:sp>
        <p:nvSpPr>
          <p:cNvPr id="4" name="Slide Number Placeholder 3"/>
          <p:cNvSpPr>
            <a:spLocks noGrp="1"/>
          </p:cNvSpPr>
          <p:nvPr>
            <p:ph type="sldNum" sz="quarter" idx="5"/>
          </p:nvPr>
        </p:nvSpPr>
        <p:spPr/>
        <p:txBody>
          <a:bodyPr/>
          <a:lstStyle/>
          <a:p>
            <a:fld id="{78F2C053-A919-F54C-BBA5-4E425C59F003}" type="slidenum">
              <a:rPr lang="en-US" smtClean="0"/>
              <a:t>4</a:t>
            </a:fld>
            <a:endParaRPr lang="en-US"/>
          </a:p>
        </p:txBody>
      </p:sp>
    </p:spTree>
    <p:extLst>
      <p:ext uri="{BB962C8B-B14F-4D97-AF65-F5344CB8AC3E}">
        <p14:creationId xmlns:p14="http://schemas.microsoft.com/office/powerpoint/2010/main" val="3583048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some examples of adaptations that phytoplankton can have. On the right is an image collection of several types of phytoplankton. </a:t>
            </a:r>
          </a:p>
          <a:p>
            <a:endParaRPr lang="en-US" dirty="0"/>
          </a:p>
          <a:p>
            <a:r>
              <a:rPr lang="en-US" dirty="0"/>
              <a:t>Spines: long protrusions from the cell that help deter predators. Predators don’t want to be poked! </a:t>
            </a:r>
          </a:p>
          <a:p>
            <a:r>
              <a:rPr lang="en-US" dirty="0"/>
              <a:t>Glass houses: a group of phytoplankton called diatoms make glass houses to protect themselves from predators. </a:t>
            </a:r>
          </a:p>
          <a:p>
            <a:r>
              <a:rPr lang="en-US" dirty="0"/>
              <a:t>Cysts: a dormant cell with a thick outer wall that protects them from the environment when conditions are unfavorable for growth.</a:t>
            </a:r>
          </a:p>
          <a:p>
            <a:r>
              <a:rPr lang="en-US" dirty="0"/>
              <a:t>Chain-forming: When some phytoplankton reproduce, they keep in contact with the new cell and form long chains. </a:t>
            </a:r>
          </a:p>
          <a:p>
            <a:r>
              <a:rPr lang="en-US" dirty="0"/>
              <a:t>Nutrient storage organelles: these help phytoplankton retain nutrients for when the environment becomes nutrient-limited (think about the way a bear gains weight before hibernating or a squirrel hides nuts for later consumption).</a:t>
            </a:r>
          </a:p>
          <a:p>
            <a:r>
              <a:rPr lang="en-US" dirty="0"/>
              <a:t>Accessory pigments: organelles that help phytoplankton absorb light for photosynthesis and give cells their color. Different phytoplankton groups have different accessory pigments.</a:t>
            </a:r>
          </a:p>
          <a:p>
            <a:r>
              <a:rPr lang="en-US" dirty="0"/>
              <a:t>Flagella: little propellers that a group of phytoplankton called dinoflagellates have two of and use them to help them swim through the water.</a:t>
            </a:r>
          </a:p>
          <a:p>
            <a:r>
              <a:rPr lang="en-US" dirty="0"/>
              <a:t>Sliding via mucus: diatoms don’t have flagella, but some can excrete mucus and slide along a surface.</a:t>
            </a:r>
          </a:p>
          <a:p>
            <a:endParaRPr lang="en-US" dirty="0"/>
          </a:p>
          <a:p>
            <a:r>
              <a:rPr lang="en-US" dirty="0"/>
              <a:t>Toxins: chemical compounds that deter predators</a:t>
            </a:r>
          </a:p>
          <a:p>
            <a:r>
              <a:rPr lang="en-US" dirty="0"/>
              <a:t>Bioluminescence: a biochemical emission of light that is thought to deter predators by illuminating them and making them vulnerable to higher trophic predators. </a:t>
            </a:r>
          </a:p>
          <a:p>
            <a:endParaRPr lang="en-US" dirty="0"/>
          </a:p>
          <a:p>
            <a:r>
              <a:rPr lang="en-US" dirty="0"/>
              <a:t>Ask the students to point out a couple of the adaptations they can see in the phytoplankton on the screen.</a:t>
            </a:r>
          </a:p>
          <a:p>
            <a:endParaRPr lang="en-US" dirty="0"/>
          </a:p>
        </p:txBody>
      </p:sp>
      <p:sp>
        <p:nvSpPr>
          <p:cNvPr id="4" name="Slide Number Placeholder 3"/>
          <p:cNvSpPr>
            <a:spLocks noGrp="1"/>
          </p:cNvSpPr>
          <p:nvPr>
            <p:ph type="sldNum" sz="quarter" idx="5"/>
          </p:nvPr>
        </p:nvSpPr>
        <p:spPr/>
        <p:txBody>
          <a:bodyPr/>
          <a:lstStyle/>
          <a:p>
            <a:fld id="{78F2C053-A919-F54C-BBA5-4E425C59F003}" type="slidenum">
              <a:rPr lang="en-US" smtClean="0"/>
              <a:t>5</a:t>
            </a:fld>
            <a:endParaRPr lang="en-US"/>
          </a:p>
        </p:txBody>
      </p:sp>
    </p:spTree>
    <p:extLst>
      <p:ext uri="{BB962C8B-B14F-4D97-AF65-F5344CB8AC3E}">
        <p14:creationId xmlns:p14="http://schemas.microsoft.com/office/powerpoint/2010/main" val="171526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phytoplankton are well adapted to grow in their environments. So much so, that when they have an abundance of nutrients, they can grow so rapidly in one location that they make the water murky. </a:t>
            </a:r>
            <a:r>
              <a:rPr lang="en-US" sz="1800" dirty="0">
                <a:effectLst/>
                <a:latin typeface="Calibri" panose="020F0502020204030204" pitchFamily="34" charset="0"/>
                <a:ea typeface="Calibri" panose="020F0502020204030204" pitchFamily="34" charset="0"/>
                <a:cs typeface="Times New Roman" panose="02020603050405020304" pitchFamily="18" charset="0"/>
              </a:rPr>
              <a:t>Rapid growth of one or multiple species of phytoplankton in a localized area can become harmful as the phytoplankton cells die and the environment becomes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hypoxic</a:t>
            </a:r>
            <a:r>
              <a:rPr lang="en-US" sz="1800" dirty="0">
                <a:effectLst/>
                <a:latin typeface="Calibri" panose="020F0502020204030204" pitchFamily="34" charset="0"/>
                <a:ea typeface="Calibri" panose="020F0502020204030204" pitchFamily="34" charset="0"/>
                <a:cs typeface="Times New Roman" panose="02020603050405020304" pitchFamily="18" charset="0"/>
              </a:rPr>
              <a:t> from bacteria breaking down the phytoplankton and consuming more oxygen than the phytoplankton are producing. Additionally, some phytoplankton produce chemical compounds that can be toxic to other organisms. Some phytoplankton species produce toxins that are so potent that they can make animals and humans sick in low numbers, and some toxic phytoplankton are only harmful when they rapidly grow.</a:t>
            </a:r>
            <a:r>
              <a:rPr lang="en-US" dirty="0">
                <a:effectLst/>
              </a:rPr>
              <a:t> </a:t>
            </a:r>
          </a:p>
          <a:p>
            <a:endParaRPr lang="en-US" dirty="0"/>
          </a:p>
          <a:p>
            <a:r>
              <a:rPr lang="en-US" dirty="0"/>
              <a:t>This is an aerial view of a harmful algal bloom in the York River, a large tributary of the lower Chesapeake Bay. VIMS can be seen in the photo at the top right. This is my study system (the York River) and where I study the phytoplankton (VIMS).</a:t>
            </a:r>
          </a:p>
          <a:p>
            <a:endParaRPr lang="en-US" dirty="0"/>
          </a:p>
          <a:p>
            <a:r>
              <a:rPr lang="en-US" dirty="0"/>
              <a:t>Ask the students to describe what they see in this picture. Is this what they thought phytoplankton looked like? The algal bloom is the dark reddish-brown streaks in the water. Why do they think the blooms are streaky?</a:t>
            </a:r>
          </a:p>
          <a:p>
            <a:r>
              <a:rPr lang="en-US" dirty="0"/>
              <a:t>(the answer is that phytoplankton are drifters and move with the tides and currents. The York River is a estuary with a strong tidal influence.)</a:t>
            </a:r>
          </a:p>
          <a:p>
            <a:endParaRPr lang="en-US" dirty="0"/>
          </a:p>
          <a:p>
            <a:endParaRPr lang="en-US" dirty="0"/>
          </a:p>
        </p:txBody>
      </p:sp>
      <p:sp>
        <p:nvSpPr>
          <p:cNvPr id="4" name="Slide Number Placeholder 3"/>
          <p:cNvSpPr>
            <a:spLocks noGrp="1"/>
          </p:cNvSpPr>
          <p:nvPr>
            <p:ph type="sldNum" sz="quarter" idx="5"/>
          </p:nvPr>
        </p:nvSpPr>
        <p:spPr/>
        <p:txBody>
          <a:bodyPr/>
          <a:lstStyle/>
          <a:p>
            <a:fld id="{78F2C053-A919-F54C-BBA5-4E425C59F003}" type="slidenum">
              <a:rPr lang="en-US" smtClean="0"/>
              <a:t>6</a:t>
            </a:fld>
            <a:endParaRPr lang="en-US"/>
          </a:p>
        </p:txBody>
      </p:sp>
    </p:spTree>
    <p:extLst>
      <p:ext uri="{BB962C8B-B14F-4D97-AF65-F5344CB8AC3E}">
        <p14:creationId xmlns:p14="http://schemas.microsoft.com/office/powerpoint/2010/main" val="719354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a harmful algal blooming species in the lower Chesapeake Bay.  Also, the species responsible for the bloom in the last slide. Click through each of the videos to see what cells look like under the microscope at different magnifications. This species is included in the phytoplankton identification guide with pronunciation help!</a:t>
            </a:r>
          </a:p>
        </p:txBody>
      </p:sp>
      <p:sp>
        <p:nvSpPr>
          <p:cNvPr id="4" name="Slide Number Placeholder 3"/>
          <p:cNvSpPr>
            <a:spLocks noGrp="1"/>
          </p:cNvSpPr>
          <p:nvPr>
            <p:ph type="sldNum" sz="quarter" idx="5"/>
          </p:nvPr>
        </p:nvSpPr>
        <p:spPr/>
        <p:txBody>
          <a:bodyPr/>
          <a:lstStyle/>
          <a:p>
            <a:fld id="{78F2C053-A919-F54C-BBA5-4E425C59F003}" type="slidenum">
              <a:rPr lang="en-US" smtClean="0"/>
              <a:t>7</a:t>
            </a:fld>
            <a:endParaRPr lang="en-US"/>
          </a:p>
        </p:txBody>
      </p:sp>
    </p:spTree>
    <p:extLst>
      <p:ext uri="{BB962C8B-B14F-4D97-AF65-F5344CB8AC3E}">
        <p14:creationId xmlns:p14="http://schemas.microsoft.com/office/powerpoint/2010/main" val="1592634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another example of a HAB species in the lower Chesapeake Bay. This species looks very similar to M. polykrikoides from an aerial perspective when it blooms. Click on the video to see what cells look like under the microscope! Do the students notice an adaptation that was discussed earlier? (long chain formation). These chains are visible to the naked eye. When a water sample in a clear glass is held up to the light, the chains look like little red worms in the water.</a:t>
            </a:r>
          </a:p>
          <a:p>
            <a:endParaRPr lang="en-US" dirty="0"/>
          </a:p>
          <a:p>
            <a:r>
              <a:rPr lang="en-US" dirty="0"/>
              <a:t>This species is included in the phytoplankton identification guide with pronunciation help!</a:t>
            </a:r>
          </a:p>
        </p:txBody>
      </p:sp>
      <p:sp>
        <p:nvSpPr>
          <p:cNvPr id="4" name="Slide Number Placeholder 3"/>
          <p:cNvSpPr>
            <a:spLocks noGrp="1"/>
          </p:cNvSpPr>
          <p:nvPr>
            <p:ph type="sldNum" sz="quarter" idx="5"/>
          </p:nvPr>
        </p:nvSpPr>
        <p:spPr/>
        <p:txBody>
          <a:bodyPr/>
          <a:lstStyle/>
          <a:p>
            <a:fld id="{78F2C053-A919-F54C-BBA5-4E425C59F003}" type="slidenum">
              <a:rPr lang="en-US" smtClean="0"/>
              <a:t>8</a:t>
            </a:fld>
            <a:endParaRPr lang="en-US"/>
          </a:p>
        </p:txBody>
      </p:sp>
    </p:spTree>
    <p:extLst>
      <p:ext uri="{BB962C8B-B14F-4D97-AF65-F5344CB8AC3E}">
        <p14:creationId xmlns:p14="http://schemas.microsoft.com/office/powerpoint/2010/main" val="2711875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algal blooms can negatively impact the environment by ,making the water murky, smelly, and by releasing toxins into the water that kill fish, shellfish, turtles, and marine mammals like dolphins and manatees. Humans can get sick from eating seafood contaminated with algal toxins.</a:t>
            </a:r>
          </a:p>
          <a:p>
            <a:endParaRPr lang="en-US" dirty="0"/>
          </a:p>
          <a:p>
            <a:endParaRPr lang="en-US" dirty="0"/>
          </a:p>
          <a:p>
            <a:r>
              <a:rPr lang="en-US" dirty="0"/>
              <a:t>Ask the students who/what else might be impacted by harmful algal blooms. </a:t>
            </a:r>
          </a:p>
          <a:p>
            <a:r>
              <a:rPr lang="en-US" dirty="0"/>
              <a:t>Examples: </a:t>
            </a:r>
          </a:p>
          <a:p>
            <a:pPr marL="171450" indent="-171450">
              <a:buFontTx/>
              <a:buChar char="-"/>
            </a:pPr>
            <a:r>
              <a:rPr lang="en-US" dirty="0"/>
              <a:t>Tourism (ruins a beach day)</a:t>
            </a:r>
          </a:p>
          <a:p>
            <a:pPr marL="171450" indent="-171450">
              <a:buFontTx/>
              <a:buChar char="-"/>
            </a:pPr>
            <a:r>
              <a:rPr lang="en-US" dirty="0"/>
              <a:t>Economy (seafood companies – restaurants, seafood growers)</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78F2C053-A919-F54C-BBA5-4E425C59F003}" type="slidenum">
              <a:rPr lang="en-US" smtClean="0"/>
              <a:t>10</a:t>
            </a:fld>
            <a:endParaRPr lang="en-US"/>
          </a:p>
        </p:txBody>
      </p:sp>
    </p:spTree>
    <p:extLst>
      <p:ext uri="{BB962C8B-B14F-4D97-AF65-F5344CB8AC3E}">
        <p14:creationId xmlns:p14="http://schemas.microsoft.com/office/powerpoint/2010/main" val="3545217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algal blooms can be detrimental to the environment and humans, we must monitor their presence and make plans to reduce/mitigate potential harm. A couple of ways we can mitigate the negative impact of blooms is first, by informing the Virginia Department of Health of the presence of blooms, who will create advisories to inform the public about potential health threats associated with impacted waters. Secondly, by informing local shellfish growers when a bloom might negatively impact their shellfish.</a:t>
            </a:r>
          </a:p>
          <a:p>
            <a:endParaRPr lang="en-US" dirty="0"/>
          </a:p>
          <a:p>
            <a:r>
              <a:rPr lang="en-US" dirty="0"/>
              <a:t>One way scientists monitor HABs is through satellite imagery. Algal blooms can sometimes be so big that we can see them from space! This provides us with the opportunity to see where blooms are and how big they are. Then, we can go to that location and collect samples to figure out what species is causing the bloom. In the photograph on the left, the dark red streaks are the phytoplankton blooms seen from a satellite. In the right photograph, the patches/streaks of bright green are indicators of chlorophyll presence, or fluorescent pigments that phytoplankton have in their cells, detected by a satellite. </a:t>
            </a:r>
          </a:p>
        </p:txBody>
      </p:sp>
      <p:sp>
        <p:nvSpPr>
          <p:cNvPr id="4" name="Slide Number Placeholder 3"/>
          <p:cNvSpPr>
            <a:spLocks noGrp="1"/>
          </p:cNvSpPr>
          <p:nvPr>
            <p:ph type="sldNum" sz="quarter" idx="5"/>
          </p:nvPr>
        </p:nvSpPr>
        <p:spPr/>
        <p:txBody>
          <a:bodyPr/>
          <a:lstStyle/>
          <a:p>
            <a:fld id="{78F2C053-A919-F54C-BBA5-4E425C59F003}" type="slidenum">
              <a:rPr lang="en-US" smtClean="0"/>
              <a:t>11</a:t>
            </a:fld>
            <a:endParaRPr lang="en-US"/>
          </a:p>
        </p:txBody>
      </p:sp>
    </p:spTree>
    <p:extLst>
      <p:ext uri="{BB962C8B-B14F-4D97-AF65-F5344CB8AC3E}">
        <p14:creationId xmlns:p14="http://schemas.microsoft.com/office/powerpoint/2010/main" val="391871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After we collect a bloom water sample, we must identify and count the phytoplankton cells present</a:t>
            </a:r>
          </a:p>
          <a:p>
            <a:endParaRPr lang="en-US" dirty="0"/>
          </a:p>
          <a:p>
            <a:r>
              <a:rPr lang="en-US" dirty="0"/>
              <a:t>We do this in a few different ways:</a:t>
            </a:r>
          </a:p>
          <a:p>
            <a:r>
              <a:rPr lang="en-US" dirty="0"/>
              <a:t>The first is by manual microscopy. This requires a phytoplankton expert to look through a microscope and identify and count the cells present</a:t>
            </a:r>
          </a:p>
          <a:p>
            <a:endParaRPr lang="en-US" dirty="0"/>
          </a:p>
          <a:p>
            <a:r>
              <a:rPr lang="en-US" dirty="0"/>
              <a:t>The second is by DNA identification and enumeration. We can detect and count known phytoplankton species by their DNA! The quantity of phytoplankton will be relative to the amount of species-specific genetic material is present.</a:t>
            </a:r>
          </a:p>
          <a:p>
            <a:r>
              <a:rPr lang="en-US" dirty="0"/>
              <a:t>Specifically </a:t>
            </a:r>
            <a:r>
              <a:rPr lang="en-US" dirty="0">
                <a:sym typeface="Wingdings" pitchFamily="2" charset="2"/>
              </a:rPr>
              <a:t></a:t>
            </a:r>
            <a:r>
              <a:rPr lang="en-US" dirty="0"/>
              <a:t> we use quantitative polymerase chain reaction (</a:t>
            </a:r>
            <a:r>
              <a:rPr lang="en-US" dirty="0" err="1"/>
              <a:t>aPCR</a:t>
            </a:r>
            <a:r>
              <a:rPr lang="en-US" dirty="0"/>
              <a:t>) analysis. This is a molecular assay that allows us a precise identification via genetic detection of species, and quantification of the DNA present for each species.</a:t>
            </a:r>
          </a:p>
          <a:p>
            <a:endParaRPr lang="en-US" dirty="0"/>
          </a:p>
          <a:p>
            <a:r>
              <a:rPr lang="en-US" dirty="0"/>
              <a:t>The third is by using particle analysis instruments like the FlowCam. The FlowCam processes a small amount of water and takes digital images of every microscopic particle (like phytoplankton) as the water flows through the instrument. Click on the video to see how I process a bloom sample with the FlowCam.</a:t>
            </a:r>
          </a:p>
        </p:txBody>
      </p:sp>
      <p:sp>
        <p:nvSpPr>
          <p:cNvPr id="4" name="Slide Number Placeholder 3"/>
          <p:cNvSpPr>
            <a:spLocks noGrp="1"/>
          </p:cNvSpPr>
          <p:nvPr>
            <p:ph type="sldNum" sz="quarter" idx="5"/>
          </p:nvPr>
        </p:nvSpPr>
        <p:spPr/>
        <p:txBody>
          <a:bodyPr/>
          <a:lstStyle/>
          <a:p>
            <a:fld id="{78F2C053-A919-F54C-BBA5-4E425C59F003}" type="slidenum">
              <a:rPr lang="en-US" smtClean="0"/>
              <a:t>12</a:t>
            </a:fld>
            <a:endParaRPr lang="en-US"/>
          </a:p>
        </p:txBody>
      </p:sp>
    </p:spTree>
    <p:extLst>
      <p:ext uri="{BB962C8B-B14F-4D97-AF65-F5344CB8AC3E}">
        <p14:creationId xmlns:p14="http://schemas.microsoft.com/office/powerpoint/2010/main" val="6743100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F2C053-A919-F54C-BBA5-4E425C59F003}" type="slidenum">
              <a:rPr lang="en-US" smtClean="0"/>
              <a:t>13</a:t>
            </a:fld>
            <a:endParaRPr lang="en-US"/>
          </a:p>
        </p:txBody>
      </p:sp>
    </p:spTree>
    <p:extLst>
      <p:ext uri="{BB962C8B-B14F-4D97-AF65-F5344CB8AC3E}">
        <p14:creationId xmlns:p14="http://schemas.microsoft.com/office/powerpoint/2010/main" val="842511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students will use this picture for their worksheet activity 1.</a:t>
            </a:r>
          </a:p>
          <a:p>
            <a:r>
              <a:rPr lang="en-US" dirty="0"/>
              <a:t>This image is of a harmful algal bloom in the York River during the late-summer.</a:t>
            </a:r>
          </a:p>
        </p:txBody>
      </p:sp>
      <p:sp>
        <p:nvSpPr>
          <p:cNvPr id="4" name="Slide Number Placeholder 3"/>
          <p:cNvSpPr>
            <a:spLocks noGrp="1"/>
          </p:cNvSpPr>
          <p:nvPr>
            <p:ph type="sldNum" sz="quarter" idx="5"/>
          </p:nvPr>
        </p:nvSpPr>
        <p:spPr/>
        <p:txBody>
          <a:bodyPr/>
          <a:lstStyle/>
          <a:p>
            <a:fld id="{78F2C053-A919-F54C-BBA5-4E425C59F003}" type="slidenum">
              <a:rPr lang="en-US" smtClean="0"/>
              <a:t>14</a:t>
            </a:fld>
            <a:endParaRPr lang="en-US"/>
          </a:p>
        </p:txBody>
      </p:sp>
    </p:spTree>
    <p:extLst>
      <p:ext uri="{BB962C8B-B14F-4D97-AF65-F5344CB8AC3E}">
        <p14:creationId xmlns:p14="http://schemas.microsoft.com/office/powerpoint/2010/main" val="1894027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76FB8-A7A9-1F13-B838-A34226A790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F94ABD8-1FF6-EC78-73F2-F2EC499FB9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DC25EA4-EE3F-A751-3A2D-BE6C7EBC8B05}"/>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5" name="Footer Placeholder 4">
            <a:extLst>
              <a:ext uri="{FF2B5EF4-FFF2-40B4-BE49-F238E27FC236}">
                <a16:creationId xmlns:a16="http://schemas.microsoft.com/office/drawing/2014/main" id="{65B4DD9D-1140-17A0-E1CD-3F745921CE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BDF80A-DCB1-477E-8FA6-01628540E9E1}"/>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2636781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3D862-3D73-9DBD-E17B-12D3F616549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AF979D9-243E-DB7C-5714-CFE051A1C4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640674-1999-0331-2B3D-055708B01943}"/>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5" name="Footer Placeholder 4">
            <a:extLst>
              <a:ext uri="{FF2B5EF4-FFF2-40B4-BE49-F238E27FC236}">
                <a16:creationId xmlns:a16="http://schemas.microsoft.com/office/drawing/2014/main" id="{16FD5301-5D00-6B6D-DBBD-498517E6E4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5BF745-5426-C66F-EF29-8C1612FBBF99}"/>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188904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856AC-BE56-FAB8-DC79-6DCB7BD98CC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AC734FB-0F5D-29D4-7789-9C6400A6AE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A2E17ED-F913-65B4-0B88-02FA41D8242D}"/>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5" name="Footer Placeholder 4">
            <a:extLst>
              <a:ext uri="{FF2B5EF4-FFF2-40B4-BE49-F238E27FC236}">
                <a16:creationId xmlns:a16="http://schemas.microsoft.com/office/drawing/2014/main" id="{F7A41E3F-5600-E7B1-B7B5-16A37F776A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774C3-537B-B07B-00F6-112B0D340A35}"/>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2580351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2612E-A080-A227-80F0-D09AE641C2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43C98E8-98B7-0D8D-C009-CFEE13E7CE4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72BCDE4-6172-7E42-59D8-3843EA1208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94EFFF0-0254-151D-42DF-01D9F339F084}"/>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6" name="Footer Placeholder 5">
            <a:extLst>
              <a:ext uri="{FF2B5EF4-FFF2-40B4-BE49-F238E27FC236}">
                <a16:creationId xmlns:a16="http://schemas.microsoft.com/office/drawing/2014/main" id="{493C53AD-B84D-48C4-434D-0C93C7588C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7EB7F6-1292-BAB9-9B00-D4304FD352E6}"/>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306149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87A2B-22EF-A9F9-B254-D3B8E1B375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49304F4-5BE0-18CA-B688-83A8B064A2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096DED-9606-77E6-C58A-AF1F086010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9A44876-3A48-6A9A-5D8B-2B02B7FC25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2EFBE7-2A15-595E-0989-02D22BE2A6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6004DAE-1B10-8973-4F8C-6A24A25B578C}"/>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8" name="Footer Placeholder 7">
            <a:extLst>
              <a:ext uri="{FF2B5EF4-FFF2-40B4-BE49-F238E27FC236}">
                <a16:creationId xmlns:a16="http://schemas.microsoft.com/office/drawing/2014/main" id="{49FC339E-3599-E124-479B-9939BA3ACC6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0F60F85-4AF6-1B2C-E6F3-BE63A00FC787}"/>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3622157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26A4B-763F-4A0C-9389-7409BC9E339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2151DA1-95F6-2E5A-D243-662DF4E24808}"/>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4" name="Footer Placeholder 3">
            <a:extLst>
              <a:ext uri="{FF2B5EF4-FFF2-40B4-BE49-F238E27FC236}">
                <a16:creationId xmlns:a16="http://schemas.microsoft.com/office/drawing/2014/main" id="{EEF2BBB1-7CEE-FE6E-1D43-6E73F6385CC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2610485-417D-3FD0-0870-FB617054B000}"/>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116851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C7060C-3756-9DAC-D112-148567DCA43C}"/>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3" name="Footer Placeholder 2">
            <a:extLst>
              <a:ext uri="{FF2B5EF4-FFF2-40B4-BE49-F238E27FC236}">
                <a16:creationId xmlns:a16="http://schemas.microsoft.com/office/drawing/2014/main" id="{346301D5-0430-2391-9ECE-CE894E7B2EA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EC88A6-DD13-C8E3-0DF7-A3734F023262}"/>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3091833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E968-F981-D099-DE46-90F49128EC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A4B582D-3F0E-1700-C9CB-A7F84B4913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C3BE48-B465-74B0-07E4-33C72C1957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507E01-E1CB-5F37-CEB8-26109273C353}"/>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6" name="Footer Placeholder 5">
            <a:extLst>
              <a:ext uri="{FF2B5EF4-FFF2-40B4-BE49-F238E27FC236}">
                <a16:creationId xmlns:a16="http://schemas.microsoft.com/office/drawing/2014/main" id="{CC9B829D-C35E-EE6F-C76C-5845A81117F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F0E8EC-4B9F-016E-84C1-F330E83AC8CF}"/>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841582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99592-9C6F-2BA0-7425-1F20FEE97B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51ECD7D-CDA1-AF5E-4B33-852F408C54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E6CDAB-2C31-70EB-07F6-6DC33D3CF1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C2A0DC-274E-63C0-760D-117C99359D02}"/>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6" name="Footer Placeholder 5">
            <a:extLst>
              <a:ext uri="{FF2B5EF4-FFF2-40B4-BE49-F238E27FC236}">
                <a16:creationId xmlns:a16="http://schemas.microsoft.com/office/drawing/2014/main" id="{9C912030-61E3-A250-5258-A6A3436646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20E95C-065E-EAF4-2DC3-4E1CD911F648}"/>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194765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B14B3-BD70-ED75-AD23-59856F041EE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0F6CFAE-F061-2833-BD9B-0683625BCA4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744743-539A-82F8-76C0-8E175680EBD5}"/>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5" name="Footer Placeholder 4">
            <a:extLst>
              <a:ext uri="{FF2B5EF4-FFF2-40B4-BE49-F238E27FC236}">
                <a16:creationId xmlns:a16="http://schemas.microsoft.com/office/drawing/2014/main" id="{EAC9A636-FD23-CC03-645A-6683F18365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AB9AAD-BE0C-2F28-315C-204A0AA812F8}"/>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275927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DACD13-A0E2-4DEA-6E6D-505A4E0DE65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5644FD7-96F8-2294-55C9-8F85E67E384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1FE45-4C80-F22C-2984-0107DDE2C80E}"/>
              </a:ext>
            </a:extLst>
          </p:cNvPr>
          <p:cNvSpPr>
            <a:spLocks noGrp="1"/>
          </p:cNvSpPr>
          <p:nvPr>
            <p:ph type="dt" sz="half" idx="10"/>
          </p:nvPr>
        </p:nvSpPr>
        <p:spPr/>
        <p:txBody>
          <a:bodyPr/>
          <a:lstStyle/>
          <a:p>
            <a:fld id="{A9562398-8CDD-0242-B44E-99E8914F7D02}" type="datetimeFigureOut">
              <a:rPr lang="en-US" smtClean="0"/>
              <a:t>4/12/23</a:t>
            </a:fld>
            <a:endParaRPr lang="en-US"/>
          </a:p>
        </p:txBody>
      </p:sp>
      <p:sp>
        <p:nvSpPr>
          <p:cNvPr id="5" name="Footer Placeholder 4">
            <a:extLst>
              <a:ext uri="{FF2B5EF4-FFF2-40B4-BE49-F238E27FC236}">
                <a16:creationId xmlns:a16="http://schemas.microsoft.com/office/drawing/2014/main" id="{C4844DC5-1F66-C7FA-869A-C100E556BF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F6D0FE-4537-5243-92D3-D6EDB65CE022}"/>
              </a:ext>
            </a:extLst>
          </p:cNvPr>
          <p:cNvSpPr>
            <a:spLocks noGrp="1"/>
          </p:cNvSpPr>
          <p:nvPr>
            <p:ph type="sldNum" sz="quarter" idx="12"/>
          </p:nvPr>
        </p:nvSpPr>
        <p:spPr/>
        <p:txBody>
          <a:bodyPr/>
          <a:lstStyle/>
          <a:p>
            <a:fld id="{030FC482-9EA7-AE40-9CD0-041ABB24E081}" type="slidenum">
              <a:rPr lang="en-US" smtClean="0"/>
              <a:t>‹#›</a:t>
            </a:fld>
            <a:endParaRPr lang="en-US"/>
          </a:p>
        </p:txBody>
      </p:sp>
    </p:spTree>
    <p:extLst>
      <p:ext uri="{BB962C8B-B14F-4D97-AF65-F5344CB8AC3E}">
        <p14:creationId xmlns:p14="http://schemas.microsoft.com/office/powerpoint/2010/main" val="4005017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B0886C-29F5-E175-ABFC-EE0BE3E72E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E46B27-D08A-ED7E-915F-5241219EE0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6933E3-B605-8CAB-28C6-EFB417AA24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562398-8CDD-0242-B44E-99E8914F7D02}" type="datetimeFigureOut">
              <a:rPr lang="en-US" smtClean="0"/>
              <a:t>4/12/23</a:t>
            </a:fld>
            <a:endParaRPr lang="en-US"/>
          </a:p>
        </p:txBody>
      </p:sp>
      <p:sp>
        <p:nvSpPr>
          <p:cNvPr id="5" name="Footer Placeholder 4">
            <a:extLst>
              <a:ext uri="{FF2B5EF4-FFF2-40B4-BE49-F238E27FC236}">
                <a16:creationId xmlns:a16="http://schemas.microsoft.com/office/drawing/2014/main" id="{57ACFB38-A70B-08A2-CC88-C4B112E3FE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29417C2-EACE-2E8C-E20B-D92D2B3A13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0FC482-9EA7-AE40-9CD0-041ABB24E081}" type="slidenum">
              <a:rPr lang="en-US" smtClean="0"/>
              <a:t>‹#›</a:t>
            </a:fld>
            <a:endParaRPr lang="en-US"/>
          </a:p>
        </p:txBody>
      </p:sp>
    </p:spTree>
    <p:extLst>
      <p:ext uri="{BB962C8B-B14F-4D97-AF65-F5344CB8AC3E}">
        <p14:creationId xmlns:p14="http://schemas.microsoft.com/office/powerpoint/2010/main" val="1674627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4.xml"/><Relationship Id="rId3" Type="http://schemas.microsoft.com/office/2007/relationships/media" Target="../media/media2.mp4"/><Relationship Id="rId7" Type="http://schemas.openxmlformats.org/officeDocument/2006/relationships/slideLayout" Target="../slideLayouts/slideLayout2.xml"/><Relationship Id="rId12" Type="http://schemas.openxmlformats.org/officeDocument/2006/relationships/image" Target="../media/image1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video" Target="../media/media3.mp4"/><Relationship Id="rId11" Type="http://schemas.openxmlformats.org/officeDocument/2006/relationships/image" Target="../media/image10.png"/><Relationship Id="rId5" Type="http://schemas.microsoft.com/office/2007/relationships/media" Target="../media/media3.mp4"/><Relationship Id="rId10" Type="http://schemas.openxmlformats.org/officeDocument/2006/relationships/image" Target="../media/image9.jpg"/><Relationship Id="rId4" Type="http://schemas.openxmlformats.org/officeDocument/2006/relationships/video" Target="../media/media2.mp4"/><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2.xml"/><Relationship Id="rId7" Type="http://schemas.openxmlformats.org/officeDocument/2006/relationships/image" Target="../media/image14.png"/><Relationship Id="rId2" Type="http://schemas.openxmlformats.org/officeDocument/2006/relationships/video" Target="../media/media4.MOV"/><Relationship Id="rId1" Type="http://schemas.microsoft.com/office/2007/relationships/media" Target="../media/media4.MOV"/><Relationship Id="rId6" Type="http://schemas.openxmlformats.org/officeDocument/2006/relationships/image" Target="../media/image13.HEIC"/><Relationship Id="rId5" Type="http://schemas.openxmlformats.org/officeDocument/2006/relationships/image" Target="../media/image12.jpe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microsoft.com/office/2007/relationships/media" Target="../media/media6.mp4"/><Relationship Id="rId7" Type="http://schemas.openxmlformats.org/officeDocument/2006/relationships/image" Target="../media/image17.png"/><Relationship Id="rId2" Type="http://schemas.openxmlformats.org/officeDocument/2006/relationships/video" Target="../media/media5.MOV"/><Relationship Id="rId1" Type="http://schemas.microsoft.com/office/2007/relationships/media" Target="../media/media5.MOV"/><Relationship Id="rId6" Type="http://schemas.openxmlformats.org/officeDocument/2006/relationships/image" Target="../media/image16.png"/><Relationship Id="rId5" Type="http://schemas.openxmlformats.org/officeDocument/2006/relationships/slideLayout" Target="../slideLayouts/slideLayout2.xml"/><Relationship Id="rId4" Type="http://schemas.openxmlformats.org/officeDocument/2006/relationships/video" Target="../media/media6.mp4"/></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2.ti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4.JPG"/><Relationship Id="rId5" Type="http://schemas.openxmlformats.org/officeDocument/2006/relationships/image" Target="../media/image23.png"/><Relationship Id="rId4"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7000" b="-37000"/>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DC13C2C-CDF1-4B03-43EC-8AAF66DF5CA7}"/>
              </a:ext>
            </a:extLst>
          </p:cNvPr>
          <p:cNvSpPr/>
          <p:nvPr/>
        </p:nvSpPr>
        <p:spPr>
          <a:xfrm>
            <a:off x="49799" y="420155"/>
            <a:ext cx="12077806" cy="977375"/>
          </a:xfrm>
          <a:prstGeom prst="rect">
            <a:avLst/>
          </a:prstGeom>
          <a:ln w="38100">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Rounded Rectangle 7">
            <a:extLst>
              <a:ext uri="{FF2B5EF4-FFF2-40B4-BE49-F238E27FC236}">
                <a16:creationId xmlns:a16="http://schemas.microsoft.com/office/drawing/2014/main" id="{59877217-C170-B950-934F-8AAD4F32AA05}"/>
              </a:ext>
            </a:extLst>
          </p:cNvPr>
          <p:cNvSpPr/>
          <p:nvPr/>
        </p:nvSpPr>
        <p:spPr>
          <a:xfrm>
            <a:off x="49799" y="5550794"/>
            <a:ext cx="5642664" cy="1268569"/>
          </a:xfrm>
          <a:prstGeom prst="roundRect">
            <a:avLst>
              <a:gd name="adj" fmla="val 0"/>
            </a:avLst>
          </a:prstGeom>
          <a:ln w="28575">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 name="Title 1">
            <a:extLst>
              <a:ext uri="{FF2B5EF4-FFF2-40B4-BE49-F238E27FC236}">
                <a16:creationId xmlns:a16="http://schemas.microsoft.com/office/drawing/2014/main" id="{36B8D884-73A7-8CA2-87F3-C7E4E14A2893}"/>
              </a:ext>
            </a:extLst>
          </p:cNvPr>
          <p:cNvSpPr>
            <a:spLocks noGrp="1"/>
          </p:cNvSpPr>
          <p:nvPr>
            <p:ph type="title"/>
          </p:nvPr>
        </p:nvSpPr>
        <p:spPr>
          <a:xfrm>
            <a:off x="320258" y="499279"/>
            <a:ext cx="6361090" cy="801230"/>
          </a:xfrm>
        </p:spPr>
        <p:txBody>
          <a:bodyPr/>
          <a:lstStyle/>
          <a:p>
            <a:r>
              <a:rPr lang="en-US" b="1" dirty="0">
                <a:effectLst>
                  <a:outerShdw blurRad="50800" dist="38100" dir="8100000" algn="tr" rotWithShape="0">
                    <a:schemeClr val="accent6">
                      <a:lumMod val="75000"/>
                      <a:alpha val="40000"/>
                    </a:schemeClr>
                  </a:outerShdw>
                </a:effectLst>
              </a:rPr>
              <a:t>Who’s that phytoplankton?</a:t>
            </a:r>
          </a:p>
        </p:txBody>
      </p:sp>
      <p:pic>
        <p:nvPicPr>
          <p:cNvPr id="6" name="Google Shape;443;p25" descr="A picture containing device&#10;&#10;Description automatically generated">
            <a:extLst>
              <a:ext uri="{FF2B5EF4-FFF2-40B4-BE49-F238E27FC236}">
                <a16:creationId xmlns:a16="http://schemas.microsoft.com/office/drawing/2014/main" id="{6828778C-01AC-913A-A8C6-4B16913A0884}"/>
              </a:ext>
            </a:extLst>
          </p:cNvPr>
          <p:cNvPicPr preferRelativeResize="0"/>
          <p:nvPr/>
        </p:nvPicPr>
        <p:blipFill rotWithShape="1">
          <a:blip r:embed="rId3">
            <a:alphaModFix/>
          </a:blip>
          <a:srcRect/>
          <a:stretch/>
        </p:blipFill>
        <p:spPr>
          <a:xfrm>
            <a:off x="1843203" y="5722014"/>
            <a:ext cx="3720470" cy="963716"/>
          </a:xfrm>
          <a:prstGeom prst="rect">
            <a:avLst/>
          </a:prstGeom>
          <a:noFill/>
          <a:ln>
            <a:noFill/>
          </a:ln>
        </p:spPr>
      </p:pic>
      <p:pic>
        <p:nvPicPr>
          <p:cNvPr id="7" name="Picture 6">
            <a:extLst>
              <a:ext uri="{FF2B5EF4-FFF2-40B4-BE49-F238E27FC236}">
                <a16:creationId xmlns:a16="http://schemas.microsoft.com/office/drawing/2014/main" id="{DEAA7913-1D32-26D4-F8CC-FC118A875C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314" y="5618982"/>
            <a:ext cx="1679776" cy="1161744"/>
          </a:xfrm>
          <a:prstGeom prst="rect">
            <a:avLst/>
          </a:prstGeom>
        </p:spPr>
      </p:pic>
      <p:sp>
        <p:nvSpPr>
          <p:cNvPr id="9" name="TextBox 8">
            <a:extLst>
              <a:ext uri="{FF2B5EF4-FFF2-40B4-BE49-F238E27FC236}">
                <a16:creationId xmlns:a16="http://schemas.microsoft.com/office/drawing/2014/main" id="{F6A28C98-39B8-5B09-253B-CEF9370E45DC}"/>
              </a:ext>
            </a:extLst>
          </p:cNvPr>
          <p:cNvSpPr txBox="1"/>
          <p:nvPr/>
        </p:nvSpPr>
        <p:spPr>
          <a:xfrm>
            <a:off x="7579757" y="443423"/>
            <a:ext cx="4346082" cy="954107"/>
          </a:xfrm>
          <a:prstGeom prst="rect">
            <a:avLst/>
          </a:prstGeom>
          <a:noFill/>
        </p:spPr>
        <p:txBody>
          <a:bodyPr wrap="square" rtlCol="0">
            <a:spAutoFit/>
          </a:bodyPr>
          <a:lstStyle/>
          <a:p>
            <a:pPr algn="ctr"/>
            <a:r>
              <a:rPr lang="en-US" sz="2000" dirty="0"/>
              <a:t>Savannah Mapes</a:t>
            </a:r>
          </a:p>
          <a:p>
            <a:pPr algn="ctr"/>
            <a:r>
              <a:rPr lang="en-US" dirty="0"/>
              <a:t>Ph.D. Candidate </a:t>
            </a:r>
          </a:p>
          <a:p>
            <a:pPr algn="ctr"/>
            <a:r>
              <a:rPr lang="en-US" dirty="0"/>
              <a:t>Virginia Institute of Marine Science</a:t>
            </a:r>
          </a:p>
        </p:txBody>
      </p:sp>
    </p:spTree>
    <p:extLst>
      <p:ext uri="{BB962C8B-B14F-4D97-AF65-F5344CB8AC3E}">
        <p14:creationId xmlns:p14="http://schemas.microsoft.com/office/powerpoint/2010/main" val="336261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9">
            <a:extLst>
              <a:ext uri="{FF2B5EF4-FFF2-40B4-BE49-F238E27FC236}">
                <a16:creationId xmlns:a16="http://schemas.microsoft.com/office/drawing/2014/main" id="{46187E64-7A77-4D13-A5F4-9AEC282BBB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rc">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D9830C8-4EB2-7722-AC86-A161A21FB293}"/>
              </a:ext>
            </a:extLst>
          </p:cNvPr>
          <p:cNvSpPr>
            <a:spLocks noGrp="1"/>
          </p:cNvSpPr>
          <p:nvPr>
            <p:ph type="ctrTitle"/>
          </p:nvPr>
        </p:nvSpPr>
        <p:spPr>
          <a:xfrm>
            <a:off x="882960" y="1156901"/>
            <a:ext cx="5366929" cy="2387600"/>
          </a:xfrm>
        </p:spPr>
        <p:txBody>
          <a:bodyPr>
            <a:normAutofit/>
          </a:bodyPr>
          <a:lstStyle/>
          <a:p>
            <a:pPr algn="l"/>
            <a:r>
              <a:rPr lang="en-US" dirty="0"/>
              <a:t>Greetings from a scientist!</a:t>
            </a:r>
          </a:p>
        </p:txBody>
      </p:sp>
      <p:sp>
        <p:nvSpPr>
          <p:cNvPr id="3" name="Subtitle 2">
            <a:extLst>
              <a:ext uri="{FF2B5EF4-FFF2-40B4-BE49-F238E27FC236}">
                <a16:creationId xmlns:a16="http://schemas.microsoft.com/office/drawing/2014/main" id="{0F5F5ABA-F5A0-43A2-7C36-944E9CB7CF44}"/>
              </a:ext>
            </a:extLst>
          </p:cNvPr>
          <p:cNvSpPr>
            <a:spLocks noGrp="1"/>
          </p:cNvSpPr>
          <p:nvPr>
            <p:ph type="subTitle" idx="1"/>
          </p:nvPr>
        </p:nvSpPr>
        <p:spPr>
          <a:xfrm>
            <a:off x="781970" y="3703906"/>
            <a:ext cx="5467919" cy="1881751"/>
          </a:xfrm>
        </p:spPr>
        <p:txBody>
          <a:bodyPr>
            <a:normAutofit/>
          </a:bodyPr>
          <a:lstStyle/>
          <a:p>
            <a:pPr algn="l"/>
            <a:r>
              <a:rPr lang="en-US" sz="2200" dirty="0"/>
              <a:t>My name is Savannah Mapes, and I am a Ph.D. student at the Virginia Institute of Marine Science.</a:t>
            </a:r>
          </a:p>
          <a:p>
            <a:pPr algn="l"/>
            <a:r>
              <a:rPr lang="en-US" sz="2200" dirty="0"/>
              <a:t>I study phytoplankton that cause harmful algal blooms in the lower Chesapeake Bay.</a:t>
            </a:r>
          </a:p>
        </p:txBody>
      </p:sp>
      <p:sp>
        <p:nvSpPr>
          <p:cNvPr id="29" name="!!Oval">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9802" y="832686"/>
            <a:ext cx="1104943" cy="107496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descr="A person on a boat&#10;&#10;Description automatically generated with medium confidence">
            <a:extLst>
              <a:ext uri="{FF2B5EF4-FFF2-40B4-BE49-F238E27FC236}">
                <a16:creationId xmlns:a16="http://schemas.microsoft.com/office/drawing/2014/main" id="{CD51C26D-8FC6-8A5D-65B3-130F81D86E55}"/>
              </a:ext>
            </a:extLst>
          </p:cNvPr>
          <p:cNvPicPr>
            <a:picLocks noChangeAspect="1"/>
          </p:cNvPicPr>
          <p:nvPr/>
        </p:nvPicPr>
        <p:blipFill rotWithShape="1">
          <a:blip r:embed="rId2"/>
          <a:srcRect r="-4" b="-4"/>
          <a:stretch/>
        </p:blipFill>
        <p:spPr>
          <a:xfrm>
            <a:off x="6521381" y="773723"/>
            <a:ext cx="5194998" cy="5194998"/>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30" name="!!Rectangle">
            <a:extLst>
              <a:ext uri="{FF2B5EF4-FFF2-40B4-BE49-F238E27FC236}">
                <a16:creationId xmlns:a16="http://schemas.microsoft.com/office/drawing/2014/main" id="{0DA5DB8B-7E5C-4ABC-8069-A9A8806F3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17806" y="4790720"/>
            <a:ext cx="876704" cy="876704"/>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8268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F2E27B-A05C-3DC8-DF4B-C0FDB2E8FFAB}"/>
              </a:ext>
            </a:extLst>
          </p:cNvPr>
          <p:cNvSpPr>
            <a:spLocks noGrp="1"/>
          </p:cNvSpPr>
          <p:nvPr>
            <p:ph type="title"/>
          </p:nvPr>
        </p:nvSpPr>
        <p:spPr>
          <a:xfrm>
            <a:off x="5822803" y="665653"/>
            <a:ext cx="6000178" cy="3566160"/>
          </a:xfrm>
        </p:spPr>
        <p:txBody>
          <a:bodyPr vert="horz" lIns="91440" tIns="45720" rIns="91440" bIns="45720" rtlCol="0" anchor="b">
            <a:normAutofit/>
          </a:bodyPr>
          <a:lstStyle/>
          <a:p>
            <a:pPr algn="ctr"/>
            <a:r>
              <a:rPr lang="en-US" sz="5400" dirty="0"/>
              <a:t>Harmful Algal Blooms: </a:t>
            </a:r>
            <a:br>
              <a:rPr lang="en-US" sz="5400" dirty="0"/>
            </a:br>
            <a:r>
              <a:rPr lang="en-US" dirty="0"/>
              <a:t>an introduction </a:t>
            </a:r>
          </a:p>
        </p:txBody>
      </p:sp>
      <p:pic>
        <p:nvPicPr>
          <p:cNvPr id="5" name="Picture 4">
            <a:extLst>
              <a:ext uri="{FF2B5EF4-FFF2-40B4-BE49-F238E27FC236}">
                <a16:creationId xmlns:a16="http://schemas.microsoft.com/office/drawing/2014/main" id="{320AA845-2D77-2711-A538-2F19B97CDF14}"/>
              </a:ext>
            </a:extLst>
          </p:cNvPr>
          <p:cNvPicPr>
            <a:picLocks noChangeAspect="1"/>
          </p:cNvPicPr>
          <p:nvPr/>
        </p:nvPicPr>
        <p:blipFill rotWithShape="1">
          <a:blip r:embed="rId2"/>
          <a:srcRect r="3" b="18321"/>
          <a:stretch/>
        </p:blipFill>
        <p:spPr>
          <a:xfrm>
            <a:off x="866691" y="1216968"/>
            <a:ext cx="5416261" cy="4424065"/>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p:spPr>
      </p:pic>
      <p:sp>
        <p:nvSpPr>
          <p:cNvPr id="18" name="sketchy line">
            <a:extLst>
              <a:ext uri="{FF2B5EF4-FFF2-40B4-BE49-F238E27FC236}">
                <a16:creationId xmlns:a16="http://schemas.microsoft.com/office/drawing/2014/main" id="{3F9B0603-37C5-4312-AE4D-A3D015475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85532"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247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E020063-2385-44AC-BD67-258E1F0B9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014A0B-5338-4077-AFE9-A90D04D44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76486C-D973-13AC-1713-ACD58285F4BD}"/>
              </a:ext>
            </a:extLst>
          </p:cNvPr>
          <p:cNvSpPr>
            <a:spLocks noGrp="1"/>
          </p:cNvSpPr>
          <p:nvPr>
            <p:ph type="title"/>
          </p:nvPr>
        </p:nvSpPr>
        <p:spPr>
          <a:xfrm>
            <a:off x="1180947" y="446224"/>
            <a:ext cx="9829800" cy="1325880"/>
          </a:xfrm>
        </p:spPr>
        <p:txBody>
          <a:bodyPr anchor="b">
            <a:normAutofit/>
          </a:bodyPr>
          <a:lstStyle/>
          <a:p>
            <a:pPr algn="ctr"/>
            <a:r>
              <a:rPr lang="en-US" sz="3600" dirty="0">
                <a:solidFill>
                  <a:schemeClr val="tx2"/>
                </a:solidFill>
              </a:rPr>
              <a:t>Phytoplankton: microscopic plants of the sea!</a:t>
            </a:r>
          </a:p>
        </p:txBody>
      </p:sp>
      <p:grpSp>
        <p:nvGrpSpPr>
          <p:cNvPr id="16" name="Group 15">
            <a:extLst>
              <a:ext uri="{FF2B5EF4-FFF2-40B4-BE49-F238E27FC236}">
                <a16:creationId xmlns:a16="http://schemas.microsoft.com/office/drawing/2014/main" id="{78127680-150F-4A90-9950-F66392578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9"/>
            <a:chOff x="-305" y="-1"/>
            <a:chExt cx="3832880" cy="2876136"/>
          </a:xfrm>
        </p:grpSpPr>
        <p:sp>
          <p:nvSpPr>
            <p:cNvPr id="17" name="Freeform: Shape 16">
              <a:extLst>
                <a:ext uri="{FF2B5EF4-FFF2-40B4-BE49-F238E27FC236}">
                  <a16:creationId xmlns:a16="http://schemas.microsoft.com/office/drawing/2014/main" id="{5088F97A-8362-4967-B664-D748B846EC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0F9DEDE-4318-412A-81C5-C8C90F689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09E97DE9-7844-4707-8928-1CD88ADB72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EC58954E-44A5-4A0D-97A9-8A2BB43D6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Content Placeholder 8">
            <a:extLst>
              <a:ext uri="{FF2B5EF4-FFF2-40B4-BE49-F238E27FC236}">
                <a16:creationId xmlns:a16="http://schemas.microsoft.com/office/drawing/2014/main" id="{1407D8FA-5E7D-0533-BF7D-84B66499BBE8}"/>
              </a:ext>
            </a:extLst>
          </p:cNvPr>
          <p:cNvSpPr>
            <a:spLocks noGrp="1"/>
          </p:cNvSpPr>
          <p:nvPr>
            <p:ph idx="1"/>
          </p:nvPr>
        </p:nvSpPr>
        <p:spPr>
          <a:xfrm>
            <a:off x="742241" y="2407009"/>
            <a:ext cx="5126896" cy="3255382"/>
          </a:xfrm>
        </p:spPr>
        <p:txBody>
          <a:bodyPr anchor="ctr">
            <a:noAutofit/>
          </a:bodyPr>
          <a:lstStyle/>
          <a:p>
            <a:r>
              <a:rPr lang="en-US" sz="2000" dirty="0">
                <a:solidFill>
                  <a:schemeClr val="tx2"/>
                </a:solidFill>
              </a:rPr>
              <a:t>Like land plants, phytoplankton photosynthesize</a:t>
            </a:r>
          </a:p>
          <a:p>
            <a:pPr lvl="1"/>
            <a:r>
              <a:rPr lang="en-US" sz="1800" dirty="0">
                <a:solidFill>
                  <a:schemeClr val="tx2"/>
                </a:solidFill>
              </a:rPr>
              <a:t>Remove carbon dioxide from the air</a:t>
            </a:r>
          </a:p>
          <a:p>
            <a:pPr lvl="1"/>
            <a:r>
              <a:rPr lang="en-US" sz="1800" dirty="0">
                <a:solidFill>
                  <a:schemeClr val="tx2"/>
                </a:solidFill>
              </a:rPr>
              <a:t>Produce &amp; release oxygen into the environment</a:t>
            </a:r>
          </a:p>
          <a:p>
            <a:r>
              <a:rPr lang="en-US" sz="2000" dirty="0">
                <a:solidFill>
                  <a:schemeClr val="tx2"/>
                </a:solidFill>
              </a:rPr>
              <a:t>Phytoplankton vary in shape, size, color, and by  adaptations to their environment</a:t>
            </a:r>
          </a:p>
          <a:p>
            <a:pPr lvl="1"/>
            <a:r>
              <a:rPr lang="en-US" sz="1800" dirty="0">
                <a:solidFill>
                  <a:schemeClr val="tx2"/>
                </a:solidFill>
              </a:rPr>
              <a:t>Physical adaptations</a:t>
            </a:r>
          </a:p>
          <a:p>
            <a:pPr lvl="1"/>
            <a:r>
              <a:rPr lang="en-US" sz="1800" dirty="0">
                <a:solidFill>
                  <a:schemeClr val="tx2"/>
                </a:solidFill>
              </a:rPr>
              <a:t>Chemical adaptations</a:t>
            </a:r>
          </a:p>
        </p:txBody>
      </p:sp>
      <p:grpSp>
        <p:nvGrpSpPr>
          <p:cNvPr id="22" name="Group 21">
            <a:extLst>
              <a:ext uri="{FF2B5EF4-FFF2-40B4-BE49-F238E27FC236}">
                <a16:creationId xmlns:a16="http://schemas.microsoft.com/office/drawing/2014/main" id="{466920E5-8640-4C24-A775-8647637094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5732" y="4852038"/>
            <a:ext cx="2151670" cy="1860256"/>
            <a:chOff x="-305" y="-4155"/>
            <a:chExt cx="2514948" cy="2174333"/>
          </a:xfrm>
        </p:grpSpPr>
        <p:sp>
          <p:nvSpPr>
            <p:cNvPr id="23" name="Freeform: Shape 22">
              <a:extLst>
                <a:ext uri="{FF2B5EF4-FFF2-40B4-BE49-F238E27FC236}">
                  <a16:creationId xmlns:a16="http://schemas.microsoft.com/office/drawing/2014/main" id="{2CBA3142-5A82-43CE-87A2-EB14B17A51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AEF5A1C7-9938-4A33-A5A4-2B05353B3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262A936D-E9F6-4A68-82C2-1D1CC7772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6" name="Freeform: Shape 25">
              <a:extLst>
                <a:ext uri="{FF2B5EF4-FFF2-40B4-BE49-F238E27FC236}">
                  <a16:creationId xmlns:a16="http://schemas.microsoft.com/office/drawing/2014/main" id="{C68A9229-BBBE-4934-9700-BA72A1BB03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Content Placeholder 4">
            <a:extLst>
              <a:ext uri="{FF2B5EF4-FFF2-40B4-BE49-F238E27FC236}">
                <a16:creationId xmlns:a16="http://schemas.microsoft.com/office/drawing/2014/main" id="{0DD1FA33-C77B-FAC1-1D0D-230645BC8A20}"/>
              </a:ext>
            </a:extLst>
          </p:cNvPr>
          <p:cNvPicPr>
            <a:picLocks noChangeAspect="1"/>
          </p:cNvPicPr>
          <p:nvPr/>
        </p:nvPicPr>
        <p:blipFill>
          <a:blip r:embed="rId3"/>
          <a:stretch>
            <a:fillRect/>
          </a:stretch>
        </p:blipFill>
        <p:spPr>
          <a:xfrm>
            <a:off x="5869137" y="2151670"/>
            <a:ext cx="5639184" cy="3665470"/>
          </a:xfrm>
          <a:prstGeom prst="rect">
            <a:avLst/>
          </a:prstGeom>
        </p:spPr>
      </p:pic>
      <p:sp>
        <p:nvSpPr>
          <p:cNvPr id="3" name="TextBox 2">
            <a:extLst>
              <a:ext uri="{FF2B5EF4-FFF2-40B4-BE49-F238E27FC236}">
                <a16:creationId xmlns:a16="http://schemas.microsoft.com/office/drawing/2014/main" id="{51181445-03C3-42E5-56FB-48784118361D}"/>
              </a:ext>
            </a:extLst>
          </p:cNvPr>
          <p:cNvSpPr txBox="1"/>
          <p:nvPr/>
        </p:nvSpPr>
        <p:spPr>
          <a:xfrm>
            <a:off x="7565282" y="5817140"/>
            <a:ext cx="4111990" cy="323165"/>
          </a:xfrm>
          <a:prstGeom prst="rect">
            <a:avLst/>
          </a:prstGeom>
          <a:noFill/>
        </p:spPr>
        <p:txBody>
          <a:bodyPr wrap="square" rtlCol="0">
            <a:spAutoFit/>
          </a:bodyPr>
          <a:lstStyle/>
          <a:p>
            <a:r>
              <a:rPr lang="en-US" sz="1500" dirty="0"/>
              <a:t>Pictures of phytoplankton collected by a FlowCam</a:t>
            </a:r>
          </a:p>
        </p:txBody>
      </p:sp>
    </p:spTree>
    <p:extLst>
      <p:ext uri="{BB962C8B-B14F-4D97-AF65-F5344CB8AC3E}">
        <p14:creationId xmlns:p14="http://schemas.microsoft.com/office/powerpoint/2010/main" val="4058685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E020063-2385-44AC-BD67-258E1F0B9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014A0B-5338-4077-AFE9-A90D04D449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76486C-D973-13AC-1713-ACD58285F4BD}"/>
              </a:ext>
            </a:extLst>
          </p:cNvPr>
          <p:cNvSpPr>
            <a:spLocks noGrp="1"/>
          </p:cNvSpPr>
          <p:nvPr>
            <p:ph type="title"/>
          </p:nvPr>
        </p:nvSpPr>
        <p:spPr>
          <a:xfrm>
            <a:off x="4881987" y="-64457"/>
            <a:ext cx="5759848" cy="1325880"/>
          </a:xfrm>
        </p:spPr>
        <p:txBody>
          <a:bodyPr anchor="b">
            <a:normAutofit/>
          </a:bodyPr>
          <a:lstStyle/>
          <a:p>
            <a:pPr algn="ctr"/>
            <a:r>
              <a:rPr lang="en-US" sz="3600" dirty="0">
                <a:solidFill>
                  <a:schemeClr val="tx2"/>
                </a:solidFill>
              </a:rPr>
              <a:t>Phytoplankton Adaptations</a:t>
            </a:r>
          </a:p>
        </p:txBody>
      </p:sp>
      <p:grpSp>
        <p:nvGrpSpPr>
          <p:cNvPr id="16" name="Group 15">
            <a:extLst>
              <a:ext uri="{FF2B5EF4-FFF2-40B4-BE49-F238E27FC236}">
                <a16:creationId xmlns:a16="http://schemas.microsoft.com/office/drawing/2014/main" id="{78127680-150F-4A90-9950-F66392578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9"/>
            <a:chOff x="-305" y="-1"/>
            <a:chExt cx="3832880" cy="2876136"/>
          </a:xfrm>
        </p:grpSpPr>
        <p:sp>
          <p:nvSpPr>
            <p:cNvPr id="17" name="Freeform: Shape 16">
              <a:extLst>
                <a:ext uri="{FF2B5EF4-FFF2-40B4-BE49-F238E27FC236}">
                  <a16:creationId xmlns:a16="http://schemas.microsoft.com/office/drawing/2014/main" id="{5088F97A-8362-4967-B664-D748B846EC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0F9DEDE-4318-412A-81C5-C8C90F689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09E97DE9-7844-4707-8928-1CD88ADB72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EC58954E-44A5-4A0D-97A9-8A2BB43D6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Content Placeholder 8">
            <a:extLst>
              <a:ext uri="{FF2B5EF4-FFF2-40B4-BE49-F238E27FC236}">
                <a16:creationId xmlns:a16="http://schemas.microsoft.com/office/drawing/2014/main" id="{1407D8FA-5E7D-0533-BF7D-84B66499BBE8}"/>
              </a:ext>
            </a:extLst>
          </p:cNvPr>
          <p:cNvSpPr>
            <a:spLocks noGrp="1"/>
          </p:cNvSpPr>
          <p:nvPr>
            <p:ph idx="1"/>
          </p:nvPr>
        </p:nvSpPr>
        <p:spPr>
          <a:xfrm>
            <a:off x="335999" y="1552583"/>
            <a:ext cx="5759848" cy="4893105"/>
          </a:xfrm>
        </p:spPr>
        <p:txBody>
          <a:bodyPr anchor="ctr">
            <a:normAutofit/>
          </a:bodyPr>
          <a:lstStyle/>
          <a:p>
            <a:r>
              <a:rPr lang="en-US" sz="1800" dirty="0">
                <a:solidFill>
                  <a:schemeClr val="tx2"/>
                </a:solidFill>
              </a:rPr>
              <a:t>Physical</a:t>
            </a:r>
          </a:p>
          <a:p>
            <a:pPr lvl="1"/>
            <a:r>
              <a:rPr lang="en-US" sz="1600" dirty="0">
                <a:solidFill>
                  <a:schemeClr val="tx2"/>
                </a:solidFill>
              </a:rPr>
              <a:t>Spines</a:t>
            </a:r>
          </a:p>
          <a:p>
            <a:pPr lvl="1"/>
            <a:r>
              <a:rPr lang="en-US" sz="1600" dirty="0">
                <a:solidFill>
                  <a:schemeClr val="tx2"/>
                </a:solidFill>
              </a:rPr>
              <a:t>Glass houses</a:t>
            </a:r>
          </a:p>
          <a:p>
            <a:pPr lvl="1"/>
            <a:r>
              <a:rPr lang="en-US" sz="1600" dirty="0">
                <a:solidFill>
                  <a:schemeClr val="tx2"/>
                </a:solidFill>
              </a:rPr>
              <a:t>Cysts</a:t>
            </a:r>
          </a:p>
          <a:p>
            <a:pPr lvl="1"/>
            <a:r>
              <a:rPr lang="en-US" sz="1600" dirty="0">
                <a:solidFill>
                  <a:schemeClr val="tx2"/>
                </a:solidFill>
              </a:rPr>
              <a:t>Chain-forming</a:t>
            </a:r>
          </a:p>
          <a:p>
            <a:pPr lvl="1"/>
            <a:r>
              <a:rPr lang="en-US" sz="1600" dirty="0">
                <a:solidFill>
                  <a:schemeClr val="tx2"/>
                </a:solidFill>
              </a:rPr>
              <a:t>Nutrient storage organelles</a:t>
            </a:r>
          </a:p>
          <a:p>
            <a:pPr lvl="1"/>
            <a:r>
              <a:rPr lang="en-US" sz="1600" dirty="0">
                <a:solidFill>
                  <a:schemeClr val="tx2"/>
                </a:solidFill>
              </a:rPr>
              <a:t>Accessory pigments</a:t>
            </a:r>
          </a:p>
          <a:p>
            <a:pPr lvl="1"/>
            <a:r>
              <a:rPr lang="en-US" sz="1600" dirty="0">
                <a:solidFill>
                  <a:schemeClr val="tx2"/>
                </a:solidFill>
              </a:rPr>
              <a:t>Motility mechanisms</a:t>
            </a:r>
          </a:p>
          <a:p>
            <a:pPr lvl="2"/>
            <a:r>
              <a:rPr lang="en-US" sz="1400" dirty="0">
                <a:solidFill>
                  <a:schemeClr val="tx2"/>
                </a:solidFill>
              </a:rPr>
              <a:t>Flagella</a:t>
            </a:r>
          </a:p>
          <a:p>
            <a:pPr lvl="2"/>
            <a:r>
              <a:rPr lang="en-US" sz="1400" dirty="0">
                <a:solidFill>
                  <a:schemeClr val="tx2"/>
                </a:solidFill>
              </a:rPr>
              <a:t>Sliding via mucus production</a:t>
            </a:r>
          </a:p>
          <a:p>
            <a:r>
              <a:rPr lang="en-US" sz="1800" dirty="0">
                <a:solidFill>
                  <a:schemeClr val="tx2"/>
                </a:solidFill>
              </a:rPr>
              <a:t>Chemical</a:t>
            </a:r>
          </a:p>
          <a:p>
            <a:pPr lvl="1"/>
            <a:r>
              <a:rPr lang="en-US" sz="1600" dirty="0">
                <a:solidFill>
                  <a:schemeClr val="tx2"/>
                </a:solidFill>
              </a:rPr>
              <a:t>Toxins</a:t>
            </a:r>
          </a:p>
          <a:p>
            <a:pPr lvl="1"/>
            <a:r>
              <a:rPr lang="en-US" sz="1600" dirty="0">
                <a:solidFill>
                  <a:schemeClr val="tx2"/>
                </a:solidFill>
              </a:rPr>
              <a:t>Bioluminescence</a:t>
            </a:r>
          </a:p>
        </p:txBody>
      </p:sp>
      <p:grpSp>
        <p:nvGrpSpPr>
          <p:cNvPr id="22" name="Group 21">
            <a:extLst>
              <a:ext uri="{FF2B5EF4-FFF2-40B4-BE49-F238E27FC236}">
                <a16:creationId xmlns:a16="http://schemas.microsoft.com/office/drawing/2014/main" id="{466920E5-8640-4C24-A775-8647637094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5732" y="4852038"/>
            <a:ext cx="2151670" cy="1860256"/>
            <a:chOff x="-305" y="-4155"/>
            <a:chExt cx="2514948" cy="2174333"/>
          </a:xfrm>
        </p:grpSpPr>
        <p:sp>
          <p:nvSpPr>
            <p:cNvPr id="23" name="Freeform: Shape 22">
              <a:extLst>
                <a:ext uri="{FF2B5EF4-FFF2-40B4-BE49-F238E27FC236}">
                  <a16:creationId xmlns:a16="http://schemas.microsoft.com/office/drawing/2014/main" id="{2CBA3142-5A82-43CE-87A2-EB14B17A51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AEF5A1C7-9938-4A33-A5A4-2B05353B3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262A936D-E9F6-4A68-82C2-1D1CC7772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6" name="Freeform: Shape 25">
              <a:extLst>
                <a:ext uri="{FF2B5EF4-FFF2-40B4-BE49-F238E27FC236}">
                  <a16:creationId xmlns:a16="http://schemas.microsoft.com/office/drawing/2014/main" id="{C68A9229-BBBE-4934-9700-BA72A1BB03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Content Placeholder 4">
            <a:extLst>
              <a:ext uri="{FF2B5EF4-FFF2-40B4-BE49-F238E27FC236}">
                <a16:creationId xmlns:a16="http://schemas.microsoft.com/office/drawing/2014/main" id="{0DD1FA33-C77B-FAC1-1D0D-230645BC8A20}"/>
              </a:ext>
            </a:extLst>
          </p:cNvPr>
          <p:cNvPicPr>
            <a:picLocks noChangeAspect="1"/>
          </p:cNvPicPr>
          <p:nvPr/>
        </p:nvPicPr>
        <p:blipFill>
          <a:blip r:embed="rId3"/>
          <a:stretch>
            <a:fillRect/>
          </a:stretch>
        </p:blipFill>
        <p:spPr>
          <a:xfrm>
            <a:off x="4299626" y="1758474"/>
            <a:ext cx="7211097" cy="4687214"/>
          </a:xfrm>
          <a:prstGeom prst="rect">
            <a:avLst/>
          </a:prstGeom>
        </p:spPr>
      </p:pic>
      <p:sp>
        <p:nvSpPr>
          <p:cNvPr id="3" name="TextBox 2">
            <a:extLst>
              <a:ext uri="{FF2B5EF4-FFF2-40B4-BE49-F238E27FC236}">
                <a16:creationId xmlns:a16="http://schemas.microsoft.com/office/drawing/2014/main" id="{0A1EA437-4DE7-57ED-1EF9-26DB163345F1}"/>
              </a:ext>
            </a:extLst>
          </p:cNvPr>
          <p:cNvSpPr txBox="1"/>
          <p:nvPr/>
        </p:nvSpPr>
        <p:spPr>
          <a:xfrm>
            <a:off x="7565282" y="6409569"/>
            <a:ext cx="4111990" cy="323165"/>
          </a:xfrm>
          <a:prstGeom prst="rect">
            <a:avLst/>
          </a:prstGeom>
          <a:noFill/>
        </p:spPr>
        <p:txBody>
          <a:bodyPr wrap="square" rtlCol="0">
            <a:spAutoFit/>
          </a:bodyPr>
          <a:lstStyle/>
          <a:p>
            <a:r>
              <a:rPr lang="en-US" sz="1500" dirty="0"/>
              <a:t>Pictures of phytoplankton collected by a FlowCam</a:t>
            </a:r>
          </a:p>
        </p:txBody>
      </p:sp>
    </p:spTree>
    <p:extLst>
      <p:ext uri="{BB962C8B-B14F-4D97-AF65-F5344CB8AC3E}">
        <p14:creationId xmlns:p14="http://schemas.microsoft.com/office/powerpoint/2010/main" val="464785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1" name="Content Placeholder 10" descr="A picture containing mountain, outdoor, sky, nature&#10;&#10;Description automatically generated">
            <a:extLst>
              <a:ext uri="{FF2B5EF4-FFF2-40B4-BE49-F238E27FC236}">
                <a16:creationId xmlns:a16="http://schemas.microsoft.com/office/drawing/2014/main" id="{73762891-0D13-5450-8B63-1B21E3FFE70C}"/>
              </a:ext>
            </a:extLst>
          </p:cNvPr>
          <p:cNvPicPr>
            <a:picLocks noGrp="1" noChangeAspect="1"/>
          </p:cNvPicPr>
          <p:nvPr>
            <p:ph idx="1"/>
          </p:nvPr>
        </p:nvPicPr>
        <p:blipFill rotWithShape="1">
          <a:blip r:embed="rId3"/>
          <a:srcRect t="831" r="1" b="10493"/>
          <a:stretch/>
        </p:blipFill>
        <p:spPr>
          <a:xfrm>
            <a:off x="196850" y="173518"/>
            <a:ext cx="11798300" cy="6512763"/>
          </a:xfrm>
          <a:prstGeom prst="rect">
            <a:avLst/>
          </a:prstGeom>
        </p:spPr>
      </p:pic>
    </p:spTree>
    <p:extLst>
      <p:ext uri="{BB962C8B-B14F-4D97-AF65-F5344CB8AC3E}">
        <p14:creationId xmlns:p14="http://schemas.microsoft.com/office/powerpoint/2010/main" val="2894609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FDA47BC-3069-47F5-8257-24B3B1F76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927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Marg_40x_7p8e3k.mp4" descr="A close up of a yellow liquid&#10;&#10;Description automatically generated with low confidence">
            <a:hlinkClick r:id="" action="ppaction://media"/>
            <a:extLst>
              <a:ext uri="{FF2B5EF4-FFF2-40B4-BE49-F238E27FC236}">
                <a16:creationId xmlns:a16="http://schemas.microsoft.com/office/drawing/2014/main" id="{4D1C56FA-8E45-1764-1AE1-F9FA3374B7BF}"/>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9418722" y="230862"/>
            <a:ext cx="2248670" cy="3997637"/>
          </a:xfrm>
          <a:prstGeom prst="rect">
            <a:avLst/>
          </a:prstGeom>
        </p:spPr>
      </p:pic>
      <p:sp>
        <p:nvSpPr>
          <p:cNvPr id="17" name="Rectangle 16">
            <a:extLst>
              <a:ext uri="{FF2B5EF4-FFF2-40B4-BE49-F238E27FC236}">
                <a16:creationId xmlns:a16="http://schemas.microsoft.com/office/drawing/2014/main" id="{7AE95D8F-9825-4222-8846-E3461598C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6DC0AB-0271-2830-B92B-05533ABCE12D}"/>
              </a:ext>
            </a:extLst>
          </p:cNvPr>
          <p:cNvSpPr>
            <a:spLocks noGrp="1"/>
          </p:cNvSpPr>
          <p:nvPr>
            <p:ph type="title"/>
          </p:nvPr>
        </p:nvSpPr>
        <p:spPr>
          <a:xfrm>
            <a:off x="527538" y="4756638"/>
            <a:ext cx="11139854" cy="930447"/>
          </a:xfrm>
        </p:spPr>
        <p:txBody>
          <a:bodyPr vert="horz" lIns="91440" tIns="45720" rIns="91440" bIns="45720" rtlCol="0" anchor="b">
            <a:noAutofit/>
          </a:bodyPr>
          <a:lstStyle/>
          <a:p>
            <a:pPr algn="ctr"/>
            <a:r>
              <a:rPr lang="en-US" sz="4000" dirty="0">
                <a:solidFill>
                  <a:srgbClr val="FFFFFF"/>
                </a:solidFill>
              </a:rPr>
              <a:t>Example HAB species: </a:t>
            </a:r>
            <a:r>
              <a:rPr lang="en-US" sz="4000" i="1" dirty="0">
                <a:solidFill>
                  <a:srgbClr val="FFFFFF"/>
                </a:solidFill>
              </a:rPr>
              <a:t>Margalefidinium polykrikoides</a:t>
            </a:r>
          </a:p>
        </p:txBody>
      </p:sp>
      <p:pic>
        <p:nvPicPr>
          <p:cNvPr id="6" name="Content Placeholder 5" descr="A hand holding a plastic bottle&#10;&#10;Description automatically generated with low confidence">
            <a:extLst>
              <a:ext uri="{FF2B5EF4-FFF2-40B4-BE49-F238E27FC236}">
                <a16:creationId xmlns:a16="http://schemas.microsoft.com/office/drawing/2014/main" id="{BB8C8428-7B52-4C48-3C5F-7C8B72E4E76E}"/>
              </a:ext>
            </a:extLst>
          </p:cNvPr>
          <p:cNvPicPr>
            <a:picLocks noGrp="1" noChangeAspect="1"/>
          </p:cNvPicPr>
          <p:nvPr>
            <p:ph idx="1"/>
          </p:nvPr>
        </p:nvPicPr>
        <p:blipFill>
          <a:blip r:embed="rId10"/>
          <a:stretch>
            <a:fillRect/>
          </a:stretch>
        </p:blipFill>
        <p:spPr>
          <a:xfrm>
            <a:off x="378068" y="477749"/>
            <a:ext cx="2659472" cy="3840393"/>
          </a:xfrm>
          <a:prstGeom prst="rect">
            <a:avLst/>
          </a:prstGeom>
        </p:spPr>
      </p:pic>
      <p:pic>
        <p:nvPicPr>
          <p:cNvPr id="8" name="Marg_10x_NNycFE.mp4" descr="A plate with food on it&#10;&#10;Description automatically generated with low confidence">
            <a:hlinkClick r:id="" action="ppaction://media"/>
            <a:extLst>
              <a:ext uri="{FF2B5EF4-FFF2-40B4-BE49-F238E27FC236}">
                <a16:creationId xmlns:a16="http://schemas.microsoft.com/office/drawing/2014/main" id="{2DC41A9A-DDFD-0B53-1311-B5DDB1D3625E}"/>
              </a:ext>
            </a:extLst>
          </p:cNvPr>
          <p:cNvPicPr>
            <a:picLocks noChangeAspect="1"/>
          </p:cNvPicPr>
          <p:nvPr>
            <a:videoFile r:link="rId4"/>
            <p:extLst>
              <p:ext uri="{DAA4B4D4-6D71-4841-9C94-3DE7FCFB9230}">
                <p14:media xmlns:p14="http://schemas.microsoft.com/office/powerpoint/2010/main" r:embed="rId3"/>
              </p:ext>
            </p:extLst>
          </p:nvPr>
        </p:nvPicPr>
        <p:blipFill>
          <a:blip r:embed="rId11"/>
          <a:stretch>
            <a:fillRect/>
          </a:stretch>
        </p:blipFill>
        <p:spPr>
          <a:xfrm>
            <a:off x="6457555" y="225150"/>
            <a:ext cx="2248670" cy="3997637"/>
          </a:xfrm>
          <a:prstGeom prst="rect">
            <a:avLst/>
          </a:prstGeom>
        </p:spPr>
      </p:pic>
      <p:cxnSp>
        <p:nvCxnSpPr>
          <p:cNvPr id="19" name="Straight Connector 18">
            <a:extLst>
              <a:ext uri="{FF2B5EF4-FFF2-40B4-BE49-F238E27FC236}">
                <a16:creationId xmlns:a16="http://schemas.microsoft.com/office/drawing/2014/main" id="{942B920A-73AD-402A-8EEF-B88E1A9398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68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0C9EB70-BC82-414A-BF8D-AD7FC6727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609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 name="Marg_4x_KozMcP.mp4" descr="A close up of a rug&#10;&#10;Description automatically generated with low confidence">
            <a:hlinkClick r:id="" action="ppaction://media"/>
            <a:extLst>
              <a:ext uri="{FF2B5EF4-FFF2-40B4-BE49-F238E27FC236}">
                <a16:creationId xmlns:a16="http://schemas.microsoft.com/office/drawing/2014/main" id="{B827E610-9A7D-43C3-B96A-AC425ECB4697}"/>
              </a:ext>
            </a:extLst>
          </p:cNvPr>
          <p:cNvPicPr>
            <a:picLocks noChangeAspect="1"/>
          </p:cNvPicPr>
          <p:nvPr>
            <a:videoFile r:link="rId6"/>
            <p:extLst>
              <p:ext uri="{DAA4B4D4-6D71-4841-9C94-3DE7FCFB9230}">
                <p14:media xmlns:p14="http://schemas.microsoft.com/office/powerpoint/2010/main" r:embed="rId5"/>
              </p:ext>
            </p:extLst>
          </p:nvPr>
        </p:nvPicPr>
        <p:blipFill>
          <a:blip r:embed="rId12"/>
          <a:stretch>
            <a:fillRect/>
          </a:stretch>
        </p:blipFill>
        <p:spPr>
          <a:xfrm>
            <a:off x="3489146" y="236422"/>
            <a:ext cx="2248670" cy="3997637"/>
          </a:xfrm>
          <a:prstGeom prst="rect">
            <a:avLst/>
          </a:prstGeom>
        </p:spPr>
      </p:pic>
      <p:cxnSp>
        <p:nvCxnSpPr>
          <p:cNvPr id="23" name="Straight Connector 22">
            <a:extLst>
              <a:ext uri="{FF2B5EF4-FFF2-40B4-BE49-F238E27FC236}">
                <a16:creationId xmlns:a16="http://schemas.microsoft.com/office/drawing/2014/main" id="{3217665F-0036-444A-8D4A-33AF36A36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9F6C34F3-47F1-E114-1FDE-8F40019D0221}"/>
              </a:ext>
            </a:extLst>
          </p:cNvPr>
          <p:cNvSpPr txBox="1"/>
          <p:nvPr/>
        </p:nvSpPr>
        <p:spPr>
          <a:xfrm>
            <a:off x="4296240" y="4245480"/>
            <a:ext cx="634482" cy="369332"/>
          </a:xfrm>
          <a:prstGeom prst="rect">
            <a:avLst/>
          </a:prstGeom>
          <a:noFill/>
        </p:spPr>
        <p:txBody>
          <a:bodyPr wrap="square" rtlCol="0">
            <a:spAutoFit/>
          </a:bodyPr>
          <a:lstStyle/>
          <a:p>
            <a:r>
              <a:rPr lang="en-US" dirty="0"/>
              <a:t>4x </a:t>
            </a:r>
          </a:p>
        </p:txBody>
      </p:sp>
      <p:sp>
        <p:nvSpPr>
          <p:cNvPr id="16" name="TextBox 15">
            <a:extLst>
              <a:ext uri="{FF2B5EF4-FFF2-40B4-BE49-F238E27FC236}">
                <a16:creationId xmlns:a16="http://schemas.microsoft.com/office/drawing/2014/main" id="{D4A75EC9-A86F-5163-A5E7-71CDC35F5B6F}"/>
              </a:ext>
            </a:extLst>
          </p:cNvPr>
          <p:cNvSpPr txBox="1"/>
          <p:nvPr/>
        </p:nvSpPr>
        <p:spPr>
          <a:xfrm>
            <a:off x="7341124" y="4248590"/>
            <a:ext cx="634482" cy="369332"/>
          </a:xfrm>
          <a:prstGeom prst="rect">
            <a:avLst/>
          </a:prstGeom>
          <a:noFill/>
        </p:spPr>
        <p:txBody>
          <a:bodyPr wrap="square" rtlCol="0">
            <a:spAutoFit/>
          </a:bodyPr>
          <a:lstStyle/>
          <a:p>
            <a:r>
              <a:rPr lang="en-US" dirty="0"/>
              <a:t>10x </a:t>
            </a:r>
          </a:p>
        </p:txBody>
      </p:sp>
      <p:sp>
        <p:nvSpPr>
          <p:cNvPr id="18" name="TextBox 17">
            <a:extLst>
              <a:ext uri="{FF2B5EF4-FFF2-40B4-BE49-F238E27FC236}">
                <a16:creationId xmlns:a16="http://schemas.microsoft.com/office/drawing/2014/main" id="{75AE163F-8934-9DC9-F120-CEB20EC120A3}"/>
              </a:ext>
            </a:extLst>
          </p:cNvPr>
          <p:cNvSpPr txBox="1"/>
          <p:nvPr/>
        </p:nvSpPr>
        <p:spPr>
          <a:xfrm>
            <a:off x="10345582" y="4267251"/>
            <a:ext cx="634482" cy="369332"/>
          </a:xfrm>
          <a:prstGeom prst="rect">
            <a:avLst/>
          </a:prstGeom>
          <a:noFill/>
        </p:spPr>
        <p:txBody>
          <a:bodyPr wrap="square" rtlCol="0">
            <a:spAutoFit/>
          </a:bodyPr>
          <a:lstStyle/>
          <a:p>
            <a:r>
              <a:rPr lang="en-US" dirty="0"/>
              <a:t>40x </a:t>
            </a:r>
          </a:p>
        </p:txBody>
      </p:sp>
      <p:sp>
        <p:nvSpPr>
          <p:cNvPr id="20" name="TextBox 19">
            <a:extLst>
              <a:ext uri="{FF2B5EF4-FFF2-40B4-BE49-F238E27FC236}">
                <a16:creationId xmlns:a16="http://schemas.microsoft.com/office/drawing/2014/main" id="{78EB59FF-0518-3310-6672-6911E508BA55}"/>
              </a:ext>
            </a:extLst>
          </p:cNvPr>
          <p:cNvSpPr txBox="1"/>
          <p:nvPr/>
        </p:nvSpPr>
        <p:spPr>
          <a:xfrm>
            <a:off x="857040" y="4226969"/>
            <a:ext cx="1953846" cy="369332"/>
          </a:xfrm>
          <a:prstGeom prst="rect">
            <a:avLst/>
          </a:prstGeom>
          <a:noFill/>
        </p:spPr>
        <p:txBody>
          <a:bodyPr wrap="square" rtlCol="0">
            <a:spAutoFit/>
          </a:bodyPr>
          <a:lstStyle/>
          <a:p>
            <a:r>
              <a:rPr lang="en-US" dirty="0"/>
              <a:t>Magnification: </a:t>
            </a:r>
          </a:p>
        </p:txBody>
      </p:sp>
    </p:spTree>
    <p:extLst>
      <p:ext uri="{BB962C8B-B14F-4D97-AF65-F5344CB8AC3E}">
        <p14:creationId xmlns:p14="http://schemas.microsoft.com/office/powerpoint/2010/main" val="294772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30"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9563" fill="hold"/>
                                        <p:tgtEl>
                                          <p:spTgt spid="8"/>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90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5" fill="hold" display="0">
                  <p:stCondLst>
                    <p:cond delay="indefinite"/>
                  </p:stCondLst>
                </p:cTn>
                <p:tgtEl>
                  <p:spTgt spid="7"/>
                </p:tgtEl>
              </p:cMediaNode>
            </p:video>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7"/>
                                        </p:tgtEl>
                                      </p:cBhvr>
                                    </p:cmd>
                                  </p:childTnLst>
                                </p:cTn>
                              </p:par>
                            </p:childTnLst>
                          </p:cTn>
                        </p:par>
                      </p:childTnLst>
                    </p:cTn>
                  </p:par>
                </p:childTnLst>
              </p:cTn>
              <p:nextCondLst>
                <p:cond evt="onClick" delay="0">
                  <p:tgtEl>
                    <p:spTgt spid="7"/>
                  </p:tgtEl>
                </p:cond>
              </p:nextCondLst>
            </p:seq>
            <p:video>
              <p:cMediaNode vol="80000" mute="1">
                <p:cTn id="21" fill="hold" display="0">
                  <p:stCondLst>
                    <p:cond delay="indefinite"/>
                  </p:stCondLst>
                </p:cTn>
                <p:tgtEl>
                  <p:spTgt spid="8"/>
                </p:tgtEl>
              </p:cMediaNode>
            </p:video>
            <p:seq concurrent="1" nextAc="seek">
              <p:cTn id="22" restart="whenNotActive" fill="hold" evtFilter="cancelBubble" nodeType="interactiveSeq">
                <p:stCondLst>
                  <p:cond evt="onClick" delay="0">
                    <p:tgtEl>
                      <p:spTgt spid="8"/>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8"/>
                                        </p:tgtEl>
                                      </p:cBhvr>
                                    </p:cmd>
                                  </p:childTnLst>
                                </p:cTn>
                              </p:par>
                            </p:childTnLst>
                          </p:cTn>
                        </p:par>
                      </p:childTnLst>
                    </p:cTn>
                  </p:par>
                </p:childTnLst>
              </p:cTn>
              <p:nextCondLst>
                <p:cond evt="onClick" delay="0">
                  <p:tgtEl>
                    <p:spTgt spid="8"/>
                  </p:tgtEl>
                </p:cond>
              </p:nextCondLst>
            </p:seq>
            <p:video>
              <p:cMediaNode vol="80000" mute="1">
                <p:cTn id="27" fill="hold" display="0">
                  <p:stCondLst>
                    <p:cond delay="indefinite"/>
                  </p:stCondLst>
                </p:cTn>
                <p:tgtEl>
                  <p:spTgt spid="10"/>
                </p:tgtEl>
              </p:cMediaNode>
            </p:video>
            <p:seq concurrent="1" nextAc="seek">
              <p:cTn id="28" restart="whenNotActive" fill="hold" evtFilter="cancelBubble" nodeType="interactiveSeq">
                <p:stCondLst>
                  <p:cond evt="onClick" delay="0">
                    <p:tgtEl>
                      <p:spTgt spid="10"/>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FDA47BC-3069-47F5-8257-24B3B1F76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927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7AE95D8F-9825-4222-8846-E3461598C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6DC0AB-0271-2830-B92B-05533ABCE12D}"/>
              </a:ext>
            </a:extLst>
          </p:cNvPr>
          <p:cNvSpPr>
            <a:spLocks noGrp="1"/>
          </p:cNvSpPr>
          <p:nvPr>
            <p:ph type="title"/>
          </p:nvPr>
        </p:nvSpPr>
        <p:spPr>
          <a:xfrm>
            <a:off x="527538" y="4756638"/>
            <a:ext cx="11139854" cy="930447"/>
          </a:xfrm>
        </p:spPr>
        <p:txBody>
          <a:bodyPr vert="horz" lIns="91440" tIns="45720" rIns="91440" bIns="45720" rtlCol="0" anchor="b">
            <a:noAutofit/>
          </a:bodyPr>
          <a:lstStyle/>
          <a:p>
            <a:pPr algn="ctr"/>
            <a:r>
              <a:rPr lang="en-US" sz="4000" dirty="0">
                <a:solidFill>
                  <a:srgbClr val="FFFFFF"/>
                </a:solidFill>
              </a:rPr>
              <a:t>Example HAB species: </a:t>
            </a:r>
            <a:r>
              <a:rPr lang="en-US" sz="4000" i="1" dirty="0">
                <a:solidFill>
                  <a:srgbClr val="FFFFFF"/>
                </a:solidFill>
              </a:rPr>
              <a:t>Alexandrium monilatum</a:t>
            </a:r>
          </a:p>
        </p:txBody>
      </p:sp>
      <p:cxnSp>
        <p:nvCxnSpPr>
          <p:cNvPr id="19" name="Straight Connector 18">
            <a:extLst>
              <a:ext uri="{FF2B5EF4-FFF2-40B4-BE49-F238E27FC236}">
                <a16:creationId xmlns:a16="http://schemas.microsoft.com/office/drawing/2014/main" id="{942B920A-73AD-402A-8EEF-B88E1A9398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68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0C9EB70-BC82-414A-BF8D-AD7FC6727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609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217665F-0036-444A-8D4A-33AF36A36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75AE163F-8934-9DC9-F120-CEB20EC120A3}"/>
              </a:ext>
            </a:extLst>
          </p:cNvPr>
          <p:cNvSpPr txBox="1"/>
          <p:nvPr/>
        </p:nvSpPr>
        <p:spPr>
          <a:xfrm>
            <a:off x="10289974" y="4217607"/>
            <a:ext cx="634482" cy="369332"/>
          </a:xfrm>
          <a:prstGeom prst="rect">
            <a:avLst/>
          </a:prstGeom>
          <a:noFill/>
        </p:spPr>
        <p:txBody>
          <a:bodyPr wrap="square" rtlCol="0">
            <a:spAutoFit/>
          </a:bodyPr>
          <a:lstStyle/>
          <a:p>
            <a:r>
              <a:rPr lang="en-US" dirty="0"/>
              <a:t>10x </a:t>
            </a:r>
          </a:p>
        </p:txBody>
      </p:sp>
      <p:sp>
        <p:nvSpPr>
          <p:cNvPr id="20" name="TextBox 19">
            <a:extLst>
              <a:ext uri="{FF2B5EF4-FFF2-40B4-BE49-F238E27FC236}">
                <a16:creationId xmlns:a16="http://schemas.microsoft.com/office/drawing/2014/main" id="{78EB59FF-0518-3310-6672-6911E508BA55}"/>
              </a:ext>
            </a:extLst>
          </p:cNvPr>
          <p:cNvSpPr txBox="1"/>
          <p:nvPr/>
        </p:nvSpPr>
        <p:spPr>
          <a:xfrm>
            <a:off x="8718141" y="4215017"/>
            <a:ext cx="1700165" cy="369332"/>
          </a:xfrm>
          <a:prstGeom prst="rect">
            <a:avLst/>
          </a:prstGeom>
          <a:noFill/>
        </p:spPr>
        <p:txBody>
          <a:bodyPr wrap="square" rtlCol="0">
            <a:spAutoFit/>
          </a:bodyPr>
          <a:lstStyle/>
          <a:p>
            <a:r>
              <a:rPr lang="en-US" dirty="0"/>
              <a:t>Magnification: </a:t>
            </a:r>
          </a:p>
        </p:txBody>
      </p:sp>
      <p:sp>
        <p:nvSpPr>
          <p:cNvPr id="11" name="Rectangle 10">
            <a:extLst>
              <a:ext uri="{FF2B5EF4-FFF2-40B4-BE49-F238E27FC236}">
                <a16:creationId xmlns:a16="http://schemas.microsoft.com/office/drawing/2014/main" id="{43FA1D50-74B7-7CFC-0A3A-84E697206820}"/>
              </a:ext>
            </a:extLst>
          </p:cNvPr>
          <p:cNvSpPr/>
          <p:nvPr/>
        </p:nvSpPr>
        <p:spPr>
          <a:xfrm>
            <a:off x="128337" y="128337"/>
            <a:ext cx="11688524" cy="41389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72E12A5B-D6B0-5979-4D90-9DF816FC2151}"/>
              </a:ext>
            </a:extLst>
          </p:cNvPr>
          <p:cNvPicPr>
            <a:picLocks noChangeAspect="1"/>
          </p:cNvPicPr>
          <p:nvPr/>
        </p:nvPicPr>
        <p:blipFill>
          <a:blip r:embed="rId5"/>
          <a:stretch>
            <a:fillRect/>
          </a:stretch>
        </p:blipFill>
        <p:spPr>
          <a:xfrm rot="5400000">
            <a:off x="7999" y="778993"/>
            <a:ext cx="3870206" cy="2902654"/>
          </a:xfrm>
          <a:prstGeom prst="rect">
            <a:avLst/>
          </a:prstGeom>
        </p:spPr>
      </p:pic>
      <p:pic>
        <p:nvPicPr>
          <p:cNvPr id="14" name="Content Placeholder 9">
            <a:extLst>
              <a:ext uri="{FF2B5EF4-FFF2-40B4-BE49-F238E27FC236}">
                <a16:creationId xmlns:a16="http://schemas.microsoft.com/office/drawing/2014/main" id="{DBCB38DB-382B-DA5E-DC5A-4062BA31912D}"/>
              </a:ext>
            </a:extLst>
          </p:cNvPr>
          <p:cNvPicPr>
            <a:picLocks noChangeAspect="1"/>
          </p:cNvPicPr>
          <p:nvPr/>
        </p:nvPicPr>
        <p:blipFill>
          <a:blip r:embed="rId6"/>
          <a:stretch>
            <a:fillRect/>
          </a:stretch>
        </p:blipFill>
        <p:spPr>
          <a:xfrm rot="5400000">
            <a:off x="4006373" y="786716"/>
            <a:ext cx="3870205" cy="2902653"/>
          </a:xfrm>
          <a:prstGeom prst="rect">
            <a:avLst/>
          </a:prstGeom>
        </p:spPr>
      </p:pic>
      <p:pic>
        <p:nvPicPr>
          <p:cNvPr id="22" name="longchainz">
            <a:hlinkClick r:id="" action="ppaction://media"/>
            <a:extLst>
              <a:ext uri="{FF2B5EF4-FFF2-40B4-BE49-F238E27FC236}">
                <a16:creationId xmlns:a16="http://schemas.microsoft.com/office/drawing/2014/main" id="{1931C04C-6970-E28B-091F-532FD1310FA0}"/>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8734183" y="126522"/>
            <a:ext cx="2334651" cy="4150490"/>
          </a:xfrm>
          <a:prstGeom prst="rect">
            <a:avLst/>
          </a:prstGeom>
        </p:spPr>
      </p:pic>
      <p:pic>
        <p:nvPicPr>
          <p:cNvPr id="9" name="Picture 8">
            <a:extLst>
              <a:ext uri="{FF2B5EF4-FFF2-40B4-BE49-F238E27FC236}">
                <a16:creationId xmlns:a16="http://schemas.microsoft.com/office/drawing/2014/main" id="{875543B8-C2C0-1542-59B9-30AFF29D2DE9}"/>
              </a:ext>
            </a:extLst>
          </p:cNvPr>
          <p:cNvPicPr>
            <a:picLocks noChangeAspect="1"/>
          </p:cNvPicPr>
          <p:nvPr/>
        </p:nvPicPr>
        <p:blipFill>
          <a:blip r:embed="rId8"/>
          <a:stretch>
            <a:fillRect/>
          </a:stretch>
        </p:blipFill>
        <p:spPr>
          <a:xfrm>
            <a:off x="7830775" y="423806"/>
            <a:ext cx="190617" cy="3685262"/>
          </a:xfrm>
          <a:prstGeom prst="rect">
            <a:avLst/>
          </a:prstGeom>
        </p:spPr>
      </p:pic>
      <p:pic>
        <p:nvPicPr>
          <p:cNvPr id="24" name="Picture 23">
            <a:extLst>
              <a:ext uri="{FF2B5EF4-FFF2-40B4-BE49-F238E27FC236}">
                <a16:creationId xmlns:a16="http://schemas.microsoft.com/office/drawing/2014/main" id="{CE6B9B6F-C6A2-DA21-380B-ACA717C10B4D}"/>
              </a:ext>
            </a:extLst>
          </p:cNvPr>
          <p:cNvPicPr>
            <a:picLocks noChangeAspect="1"/>
          </p:cNvPicPr>
          <p:nvPr/>
        </p:nvPicPr>
        <p:blipFill>
          <a:blip r:embed="rId8"/>
          <a:stretch>
            <a:fillRect/>
          </a:stretch>
        </p:blipFill>
        <p:spPr>
          <a:xfrm>
            <a:off x="3846980" y="378417"/>
            <a:ext cx="190617" cy="3685262"/>
          </a:xfrm>
          <a:prstGeom prst="rect">
            <a:avLst/>
          </a:prstGeom>
        </p:spPr>
      </p:pic>
    </p:spTree>
    <p:extLst>
      <p:ext uri="{BB962C8B-B14F-4D97-AF65-F5344CB8AC3E}">
        <p14:creationId xmlns:p14="http://schemas.microsoft.com/office/powerpoint/2010/main" val="1993283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25"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2"/>
                                        </p:tgtEl>
                                      </p:cBhvr>
                                    </p:cmd>
                                  </p:childTnLst>
                                </p:cTn>
                              </p:par>
                            </p:childTnLst>
                          </p:cTn>
                        </p:par>
                      </p:childTnLst>
                    </p:cTn>
                  </p:par>
                </p:childTnLst>
              </p:cTn>
              <p:nextCondLst>
                <p:cond evt="onClick" delay="0">
                  <p:tgtEl>
                    <p:spTgt spid="22"/>
                  </p:tgtEl>
                </p:cond>
              </p:nextCondLst>
            </p:seq>
            <p:video>
              <p:cMediaNode vol="80000" mute="1">
                <p:cTn id="12" fill="hold" display="0">
                  <p:stCondLst>
                    <p:cond delay="indefinite"/>
                  </p:stCondLst>
                </p:cTn>
                <p:tgtEl>
                  <p:spTgt spid="2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4">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26">
            <a:extLst>
              <a:ext uri="{FF2B5EF4-FFF2-40B4-BE49-F238E27FC236}">
                <a16:creationId xmlns:a16="http://schemas.microsoft.com/office/drawing/2014/main" id="{0A1E0707-4985-454B-ACE0-4855BB558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A03FF64-A3E3-AE68-E599-7D3C17638403}"/>
              </a:ext>
            </a:extLst>
          </p:cNvPr>
          <p:cNvSpPr>
            <a:spLocks noGrp="1"/>
          </p:cNvSpPr>
          <p:nvPr>
            <p:ph type="title"/>
          </p:nvPr>
        </p:nvSpPr>
        <p:spPr>
          <a:xfrm>
            <a:off x="417095" y="609599"/>
            <a:ext cx="4002506" cy="1322888"/>
          </a:xfrm>
        </p:spPr>
        <p:txBody>
          <a:bodyPr vert="horz" lIns="91440" tIns="45720" rIns="91440" bIns="45720" rtlCol="0">
            <a:normAutofit/>
          </a:bodyPr>
          <a:lstStyle/>
          <a:p>
            <a:r>
              <a:rPr lang="en-US" dirty="0">
                <a:effectLst>
                  <a:outerShdw blurRad="50800" dist="38100" dir="8100000" algn="tr" rotWithShape="0">
                    <a:srgbClr val="00B0F0">
                      <a:alpha val="40000"/>
                    </a:srgbClr>
                  </a:outerShdw>
                </a:effectLst>
              </a:rPr>
              <a:t>Bioluminescence</a:t>
            </a:r>
          </a:p>
        </p:txBody>
      </p:sp>
      <p:sp>
        <p:nvSpPr>
          <p:cNvPr id="8" name="Content Placeholder 7">
            <a:extLst>
              <a:ext uri="{FF2B5EF4-FFF2-40B4-BE49-F238E27FC236}">
                <a16:creationId xmlns:a16="http://schemas.microsoft.com/office/drawing/2014/main" id="{E40640B5-FC49-D95E-AD4C-67D2381D8636}"/>
              </a:ext>
            </a:extLst>
          </p:cNvPr>
          <p:cNvSpPr>
            <a:spLocks noGrp="1"/>
          </p:cNvSpPr>
          <p:nvPr>
            <p:ph idx="1"/>
          </p:nvPr>
        </p:nvSpPr>
        <p:spPr>
          <a:xfrm>
            <a:off x="733427" y="2194101"/>
            <a:ext cx="3543298" cy="3973337"/>
          </a:xfrm>
        </p:spPr>
        <p:txBody>
          <a:bodyPr>
            <a:normAutofit/>
          </a:bodyPr>
          <a:lstStyle/>
          <a:p>
            <a:r>
              <a:rPr lang="en-US" sz="2000" i="1" dirty="0"/>
              <a:t>A. monilatum </a:t>
            </a:r>
            <a:r>
              <a:rPr lang="en-US" sz="2000" dirty="0"/>
              <a:t>is bioluminescent at night.</a:t>
            </a:r>
          </a:p>
          <a:p>
            <a:r>
              <a:rPr lang="en-US" sz="2000" dirty="0"/>
              <a:t>The phytoplankton will briefly glow bright blue when it is disturbed.</a:t>
            </a:r>
          </a:p>
          <a:p>
            <a:r>
              <a:rPr lang="en-US" sz="2000" dirty="0"/>
              <a:t>The video on the left is of </a:t>
            </a:r>
            <a:r>
              <a:rPr lang="en-US" sz="2000" i="1" dirty="0"/>
              <a:t>A. monilatum </a:t>
            </a:r>
            <a:r>
              <a:rPr lang="en-US" sz="2000" dirty="0"/>
              <a:t>grown in a glass flask in the lab at VIMS</a:t>
            </a:r>
          </a:p>
          <a:p>
            <a:r>
              <a:rPr lang="en-US" sz="2000" dirty="0"/>
              <a:t>The video on the right was taken during a bloom of </a:t>
            </a:r>
            <a:r>
              <a:rPr lang="en-US" sz="2000" i="1" dirty="0"/>
              <a:t>A. monilatum </a:t>
            </a:r>
            <a:r>
              <a:rPr lang="en-US" sz="2000" dirty="0"/>
              <a:t>in the York River.</a:t>
            </a:r>
          </a:p>
        </p:txBody>
      </p:sp>
      <p:pic>
        <p:nvPicPr>
          <p:cNvPr id="6" name="Flask_Biolum" descr="A blue light in the dark&#10;&#10;Description automatically generated with medium confidence">
            <a:hlinkClick r:id="" action="ppaction://media"/>
            <a:extLst>
              <a:ext uri="{FF2B5EF4-FFF2-40B4-BE49-F238E27FC236}">
                <a16:creationId xmlns:a16="http://schemas.microsoft.com/office/drawing/2014/main" id="{59A104C7-272F-945F-09CC-6B59F4DE7640}"/>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5718504" y="1073835"/>
            <a:ext cx="2649559" cy="4710330"/>
          </a:xfrm>
          <a:prstGeom prst="rect">
            <a:avLst/>
          </a:prstGeom>
        </p:spPr>
      </p:pic>
      <p:pic>
        <p:nvPicPr>
          <p:cNvPr id="5" name="Sep 16 biolum_1_ZaLD0g.mp4" descr="A mushroom in the dark&#10;&#10;Description automatically generated with low confidence">
            <a:hlinkClick r:id="" action="ppaction://media"/>
            <a:extLst>
              <a:ext uri="{FF2B5EF4-FFF2-40B4-BE49-F238E27FC236}">
                <a16:creationId xmlns:a16="http://schemas.microsoft.com/office/drawing/2014/main" id="{796F05B3-5D58-0886-A2B2-C8D2B07E3BAC}"/>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8673211" y="1073835"/>
            <a:ext cx="2649560" cy="4710330"/>
          </a:xfrm>
          <a:prstGeom prst="rect">
            <a:avLst/>
          </a:prstGeom>
        </p:spPr>
      </p:pic>
    </p:spTree>
    <p:extLst>
      <p:ext uri="{BB962C8B-B14F-4D97-AF65-F5344CB8AC3E}">
        <p14:creationId xmlns:p14="http://schemas.microsoft.com/office/powerpoint/2010/main" val="114057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6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299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1" fill="hold" display="0">
                  <p:stCondLst>
                    <p:cond delay="indefinite"/>
                  </p:stCondLst>
                </p:cTn>
                <p:tgtEl>
                  <p:spTgt spid="5"/>
                </p:tgtEl>
              </p:cMediaNode>
            </p:video>
            <p:seq concurrent="1" nextAc="seek">
              <p:cTn id="12" restart="whenNotActive" fill="hold" evtFilter="cancelBubble" nodeType="interactiveSeq">
                <p:stCondLst>
                  <p:cond evt="onClick" delay="0">
                    <p:tgtEl>
                      <p:spTgt spid="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5"/>
                                        </p:tgtEl>
                                      </p:cBhvr>
                                    </p:cmd>
                                  </p:childTnLst>
                                </p:cTn>
                              </p:par>
                            </p:childTnLst>
                          </p:cTn>
                        </p:par>
                      </p:childTnLst>
                    </p:cTn>
                  </p:par>
                </p:childTnLst>
              </p:cTn>
              <p:nextCondLst>
                <p:cond evt="onClick" delay="0">
                  <p:tgtEl>
                    <p:spTgt spid="5"/>
                  </p:tgtEl>
                </p:cond>
              </p:nextCondLst>
            </p:seq>
            <p:video>
              <p:cMediaNode vol="80000" mute="1">
                <p:cTn id="17" fill="hold" display="0">
                  <p:stCondLst>
                    <p:cond delay="indefinite"/>
                  </p:stCondLst>
                </p:cTn>
                <p:tgtEl>
                  <p:spTgt spid="6"/>
                </p:tgtEl>
              </p:cMediaNode>
            </p:video>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F11C5-E4EB-42E7-3C2C-2D2FCC3E4348}"/>
              </a:ext>
            </a:extLst>
          </p:cNvPr>
          <p:cNvSpPr>
            <a:spLocks noGrp="1"/>
          </p:cNvSpPr>
          <p:nvPr>
            <p:ph type="title"/>
          </p:nvPr>
        </p:nvSpPr>
        <p:spPr/>
        <p:txBody>
          <a:bodyPr/>
          <a:lstStyle/>
          <a:p>
            <a:r>
              <a:rPr lang="en-US" dirty="0"/>
              <a:t>Harmful Algal Bloom Impacts</a:t>
            </a:r>
          </a:p>
        </p:txBody>
      </p:sp>
      <p:pic>
        <p:nvPicPr>
          <p:cNvPr id="5" name="Content Placeholder 4">
            <a:extLst>
              <a:ext uri="{FF2B5EF4-FFF2-40B4-BE49-F238E27FC236}">
                <a16:creationId xmlns:a16="http://schemas.microsoft.com/office/drawing/2014/main" id="{A05E7288-036E-4436-A698-5D635273ABD8}"/>
              </a:ext>
            </a:extLst>
          </p:cNvPr>
          <p:cNvPicPr>
            <a:picLocks noGrp="1" noChangeAspect="1"/>
          </p:cNvPicPr>
          <p:nvPr>
            <p:ph idx="1"/>
          </p:nvPr>
        </p:nvPicPr>
        <p:blipFill>
          <a:blip r:embed="rId3"/>
          <a:stretch>
            <a:fillRect/>
          </a:stretch>
        </p:blipFill>
        <p:spPr>
          <a:xfrm>
            <a:off x="600928" y="2259483"/>
            <a:ext cx="3702908" cy="2777181"/>
          </a:xfrm>
        </p:spPr>
      </p:pic>
      <p:pic>
        <p:nvPicPr>
          <p:cNvPr id="7" name="Picture 6">
            <a:extLst>
              <a:ext uri="{FF2B5EF4-FFF2-40B4-BE49-F238E27FC236}">
                <a16:creationId xmlns:a16="http://schemas.microsoft.com/office/drawing/2014/main" id="{4F6E0C9B-501A-19C0-6FD7-9A0A04FA01F0}"/>
              </a:ext>
            </a:extLst>
          </p:cNvPr>
          <p:cNvPicPr>
            <a:picLocks noChangeAspect="1"/>
          </p:cNvPicPr>
          <p:nvPr/>
        </p:nvPicPr>
        <p:blipFill>
          <a:blip r:embed="rId4"/>
          <a:stretch>
            <a:fillRect/>
          </a:stretch>
        </p:blipFill>
        <p:spPr>
          <a:xfrm>
            <a:off x="4531984" y="2259484"/>
            <a:ext cx="3702908" cy="2777181"/>
          </a:xfrm>
          <a:prstGeom prst="rect">
            <a:avLst/>
          </a:prstGeom>
        </p:spPr>
      </p:pic>
      <p:pic>
        <p:nvPicPr>
          <p:cNvPr id="10" name="Content Placeholder 5">
            <a:extLst>
              <a:ext uri="{FF2B5EF4-FFF2-40B4-BE49-F238E27FC236}">
                <a16:creationId xmlns:a16="http://schemas.microsoft.com/office/drawing/2014/main" id="{67ED6A8E-5338-5E68-C68A-0910625709D1}"/>
              </a:ext>
            </a:extLst>
          </p:cNvPr>
          <p:cNvPicPr>
            <a:picLocks noChangeAspect="1"/>
          </p:cNvPicPr>
          <p:nvPr/>
        </p:nvPicPr>
        <p:blipFill>
          <a:blip r:embed="rId5"/>
          <a:stretch>
            <a:fillRect/>
          </a:stretch>
        </p:blipFill>
        <p:spPr>
          <a:xfrm rot="5400000">
            <a:off x="7918924" y="1796653"/>
            <a:ext cx="4352925" cy="3264693"/>
          </a:xfrm>
          <a:prstGeom prst="rect">
            <a:avLst/>
          </a:prstGeom>
        </p:spPr>
      </p:pic>
      <p:sp>
        <p:nvSpPr>
          <p:cNvPr id="3" name="TextBox 2">
            <a:extLst>
              <a:ext uri="{FF2B5EF4-FFF2-40B4-BE49-F238E27FC236}">
                <a16:creationId xmlns:a16="http://schemas.microsoft.com/office/drawing/2014/main" id="{38DF201F-FA79-8CF3-FC8C-27ACF4900AE6}"/>
              </a:ext>
            </a:extLst>
          </p:cNvPr>
          <p:cNvSpPr txBox="1"/>
          <p:nvPr/>
        </p:nvSpPr>
        <p:spPr>
          <a:xfrm>
            <a:off x="562018" y="5056119"/>
            <a:ext cx="4321268" cy="369332"/>
          </a:xfrm>
          <a:prstGeom prst="rect">
            <a:avLst/>
          </a:prstGeom>
          <a:noFill/>
        </p:spPr>
        <p:txBody>
          <a:bodyPr wrap="square" rtlCol="0">
            <a:spAutoFit/>
          </a:bodyPr>
          <a:lstStyle/>
          <a:p>
            <a:r>
              <a:rPr lang="en-US" dirty="0"/>
              <a:t>Pictures by: Edna Fernandez-Figueroa, Ph.D.</a:t>
            </a:r>
          </a:p>
        </p:txBody>
      </p:sp>
    </p:spTree>
    <p:extLst>
      <p:ext uri="{BB962C8B-B14F-4D97-AF65-F5344CB8AC3E}">
        <p14:creationId xmlns:p14="http://schemas.microsoft.com/office/powerpoint/2010/main" val="1964488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5">
            <a:extLst>
              <a:ext uri="{FF2B5EF4-FFF2-40B4-BE49-F238E27FC236}">
                <a16:creationId xmlns:a16="http://schemas.microsoft.com/office/drawing/2014/main" id="{A061BA2E-A388-41C5-B73A-B0FEB6B102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39C2E66-7121-E850-8338-36C76EDF464F}"/>
              </a:ext>
            </a:extLst>
          </p:cNvPr>
          <p:cNvPicPr>
            <a:picLocks noChangeAspect="1"/>
          </p:cNvPicPr>
          <p:nvPr/>
        </p:nvPicPr>
        <p:blipFill rotWithShape="1">
          <a:blip r:embed="rId3"/>
          <a:srcRect l="20050" r="20839"/>
          <a:stretch/>
        </p:blipFill>
        <p:spPr>
          <a:xfrm>
            <a:off x="-1" y="10"/>
            <a:ext cx="6096001" cy="6857990"/>
          </a:xfrm>
          <a:prstGeom prst="rect">
            <a:avLst/>
          </a:prstGeom>
        </p:spPr>
      </p:pic>
      <p:pic>
        <p:nvPicPr>
          <p:cNvPr id="5" name="Content Placeholder 4" descr="A map of the world&#10;&#10;Description automatically generated with low confidence">
            <a:extLst>
              <a:ext uri="{FF2B5EF4-FFF2-40B4-BE49-F238E27FC236}">
                <a16:creationId xmlns:a16="http://schemas.microsoft.com/office/drawing/2014/main" id="{86996743-8C84-2098-D327-190B9E36C739}"/>
              </a:ext>
            </a:extLst>
          </p:cNvPr>
          <p:cNvPicPr>
            <a:picLocks noChangeAspect="1"/>
          </p:cNvPicPr>
          <p:nvPr/>
        </p:nvPicPr>
        <p:blipFill rotWithShape="1">
          <a:blip r:embed="rId4"/>
          <a:srcRect t="4239" r="-8" b="-8"/>
          <a:stretch/>
        </p:blipFill>
        <p:spPr>
          <a:xfrm>
            <a:off x="6094476" y="10"/>
            <a:ext cx="6094477" cy="6857990"/>
          </a:xfrm>
          <a:prstGeom prst="rect">
            <a:avLst/>
          </a:prstGeom>
        </p:spPr>
      </p:pic>
      <p:sp>
        <p:nvSpPr>
          <p:cNvPr id="32" name="Rectangle 27">
            <a:extLst>
              <a:ext uri="{FF2B5EF4-FFF2-40B4-BE49-F238E27FC236}">
                <a16:creationId xmlns:a16="http://schemas.microsoft.com/office/drawing/2014/main" id="{76E192A2-3ED3-4081-8A86-A22B51141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152902" y="-1181101"/>
            <a:ext cx="3886200" cy="12192001"/>
          </a:xfrm>
          <a:prstGeom prst="rect">
            <a:avLst/>
          </a:prstGeom>
          <a:gradFill>
            <a:gsLst>
              <a:gs pos="41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5A80A5-B593-C266-696F-6F2AD845BC05}"/>
              </a:ext>
            </a:extLst>
          </p:cNvPr>
          <p:cNvSpPr>
            <a:spLocks noGrp="1"/>
          </p:cNvSpPr>
          <p:nvPr>
            <p:ph type="title"/>
          </p:nvPr>
        </p:nvSpPr>
        <p:spPr>
          <a:xfrm>
            <a:off x="404553" y="3091928"/>
            <a:ext cx="9079991" cy="2387600"/>
          </a:xfrm>
        </p:spPr>
        <p:txBody>
          <a:bodyPr vert="horz" lIns="91440" tIns="45720" rIns="91440" bIns="45720" rtlCol="0" anchor="b">
            <a:normAutofit/>
          </a:bodyPr>
          <a:lstStyle/>
          <a:p>
            <a:r>
              <a:rPr lang="en-US" sz="7200" kern="1200">
                <a:solidFill>
                  <a:schemeClr val="bg1"/>
                </a:solidFill>
                <a:latin typeface="+mj-lt"/>
                <a:ea typeface="+mj-ea"/>
                <a:cs typeface="+mj-cs"/>
              </a:rPr>
              <a:t>HAB Monitoring</a:t>
            </a:r>
          </a:p>
        </p:txBody>
      </p:sp>
      <p:sp>
        <p:nvSpPr>
          <p:cNvPr id="30" name="Rectangle: Rounded Corners 29">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575039"/>
            <a:ext cx="97840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21" name="Content Placeholder 10">
            <a:extLst>
              <a:ext uri="{FF2B5EF4-FFF2-40B4-BE49-F238E27FC236}">
                <a16:creationId xmlns:a16="http://schemas.microsoft.com/office/drawing/2014/main" id="{36A02A2B-101B-97C5-3CF0-7C70B379B8D3}"/>
              </a:ext>
            </a:extLst>
          </p:cNvPr>
          <p:cNvSpPr>
            <a:spLocks noGrp="1"/>
          </p:cNvSpPr>
          <p:nvPr>
            <p:ph idx="1"/>
          </p:nvPr>
        </p:nvSpPr>
        <p:spPr>
          <a:xfrm>
            <a:off x="404552" y="5624945"/>
            <a:ext cx="9079992" cy="592975"/>
          </a:xfrm>
        </p:spPr>
        <p:txBody>
          <a:bodyPr vert="horz" lIns="91440" tIns="45720" rIns="91440" bIns="45720" rtlCol="0" anchor="ctr">
            <a:normAutofit/>
          </a:bodyPr>
          <a:lstStyle/>
          <a:p>
            <a:pPr marL="0" indent="0">
              <a:buNone/>
            </a:pPr>
            <a:r>
              <a:rPr lang="en-US" kern="1200">
                <a:solidFill>
                  <a:schemeClr val="bg1"/>
                </a:solidFill>
                <a:latin typeface="+mn-lt"/>
                <a:ea typeface="+mn-ea"/>
                <a:cs typeface="+mn-cs"/>
              </a:rPr>
              <a:t>Satellite imagery</a:t>
            </a:r>
          </a:p>
        </p:txBody>
      </p:sp>
      <p:sp>
        <p:nvSpPr>
          <p:cNvPr id="3" name="TextBox 2">
            <a:extLst>
              <a:ext uri="{FF2B5EF4-FFF2-40B4-BE49-F238E27FC236}">
                <a16:creationId xmlns:a16="http://schemas.microsoft.com/office/drawing/2014/main" id="{A86B78FB-5733-2369-79B6-4F64D1A7611C}"/>
              </a:ext>
            </a:extLst>
          </p:cNvPr>
          <p:cNvSpPr txBox="1"/>
          <p:nvPr/>
        </p:nvSpPr>
        <p:spPr>
          <a:xfrm>
            <a:off x="-3048" y="6510128"/>
            <a:ext cx="7705706" cy="369332"/>
          </a:xfrm>
          <a:prstGeom prst="rect">
            <a:avLst/>
          </a:prstGeom>
          <a:noFill/>
        </p:spPr>
        <p:txBody>
          <a:bodyPr wrap="square" rtlCol="0">
            <a:spAutoFit/>
          </a:bodyPr>
          <a:lstStyle/>
          <a:p>
            <a:r>
              <a:rPr lang="en-US" i="1" dirty="0">
                <a:solidFill>
                  <a:schemeClr val="bg1"/>
                </a:solidFill>
              </a:rPr>
              <a:t>Pictures obtained from NOAA satellites Sentinel 2 &amp; 3, September 2022  </a:t>
            </a:r>
          </a:p>
        </p:txBody>
      </p:sp>
    </p:spTree>
    <p:extLst>
      <p:ext uri="{BB962C8B-B14F-4D97-AF65-F5344CB8AC3E}">
        <p14:creationId xmlns:p14="http://schemas.microsoft.com/office/powerpoint/2010/main" val="1192904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FlowCam_Tutorial_3" descr="FlowCam_Tutorial_3">
            <a:hlinkClick r:id="" action="ppaction://media"/>
            <a:extLst>
              <a:ext uri="{FF2B5EF4-FFF2-40B4-BE49-F238E27FC236}">
                <a16:creationId xmlns:a16="http://schemas.microsoft.com/office/drawing/2014/main" id="{F2C4281E-C962-198C-3B23-63E0A0DE8B63}"/>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1" r="-11"/>
          <a:stretch/>
        </p:blipFill>
        <p:spPr>
          <a:xfrm>
            <a:off x="4532682" y="730693"/>
            <a:ext cx="10204704" cy="5739532"/>
          </a:xfrm>
          <a:prstGeom prst="rect">
            <a:avLst/>
          </a:prstGeom>
        </p:spPr>
      </p:pic>
      <p:sp>
        <p:nvSpPr>
          <p:cNvPr id="2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E487809-5830-C984-E7ED-516272FE498E}"/>
              </a:ext>
            </a:extLst>
          </p:cNvPr>
          <p:cNvSpPr/>
          <p:nvPr/>
        </p:nvSpPr>
        <p:spPr>
          <a:xfrm>
            <a:off x="4241132" y="591345"/>
            <a:ext cx="3705726" cy="5975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F69B877-6A29-F068-74B5-4A79B8C5614D}"/>
              </a:ext>
            </a:extLst>
          </p:cNvPr>
          <p:cNvSpPr/>
          <p:nvPr/>
        </p:nvSpPr>
        <p:spPr>
          <a:xfrm>
            <a:off x="11340486" y="605247"/>
            <a:ext cx="3705726" cy="5975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8">
            <a:extLst>
              <a:ext uri="{FF2B5EF4-FFF2-40B4-BE49-F238E27FC236}">
                <a16:creationId xmlns:a16="http://schemas.microsoft.com/office/drawing/2014/main" id="{546015B3-4B6D-1B39-B482-C325960CEECA}"/>
              </a:ext>
            </a:extLst>
          </p:cNvPr>
          <p:cNvSpPr>
            <a:spLocks noGrp="1"/>
          </p:cNvSpPr>
          <p:nvPr>
            <p:ph idx="1"/>
          </p:nvPr>
        </p:nvSpPr>
        <p:spPr>
          <a:xfrm>
            <a:off x="562590" y="2769867"/>
            <a:ext cx="4357140" cy="3675668"/>
          </a:xfrm>
        </p:spPr>
        <p:txBody>
          <a:bodyPr>
            <a:normAutofit fontScale="92500" lnSpcReduction="10000"/>
          </a:bodyPr>
          <a:lstStyle/>
          <a:p>
            <a:pPr marL="0" indent="0">
              <a:buNone/>
            </a:pPr>
            <a:r>
              <a:rPr lang="en-US" sz="2200" dirty="0"/>
              <a:t>After we collect a bloom water sample, we must identify and count the phytoplankton cells present</a:t>
            </a:r>
          </a:p>
          <a:p>
            <a:pPr marL="0" indent="0">
              <a:buNone/>
            </a:pPr>
            <a:endParaRPr lang="en-US" sz="2200" dirty="0"/>
          </a:p>
          <a:p>
            <a:r>
              <a:rPr lang="en-US" sz="2200" dirty="0"/>
              <a:t>Manual microscopy cell counts*</a:t>
            </a:r>
          </a:p>
          <a:p>
            <a:pPr lvl="1"/>
            <a:r>
              <a:rPr lang="en-US" sz="1800" dirty="0"/>
              <a:t>Most common method</a:t>
            </a:r>
          </a:p>
          <a:p>
            <a:pPr lvl="1"/>
            <a:r>
              <a:rPr lang="en-US" sz="1800" dirty="0"/>
              <a:t>Light microscope &amp; counting chamber </a:t>
            </a:r>
          </a:p>
          <a:p>
            <a:r>
              <a:rPr lang="en-US" sz="2200" dirty="0"/>
              <a:t>Species-specific DNA detecting/counting</a:t>
            </a:r>
            <a:endParaRPr lang="en-US" sz="1000" dirty="0"/>
          </a:p>
          <a:p>
            <a:r>
              <a:rPr lang="en-US" sz="2200" dirty="0"/>
              <a:t>Particle analysis machines</a:t>
            </a:r>
          </a:p>
          <a:p>
            <a:pPr lvl="1"/>
            <a:r>
              <a:rPr lang="en-US" sz="1800" dirty="0"/>
              <a:t>An instrument that ID’s and counts microscopic particles</a:t>
            </a:r>
          </a:p>
        </p:txBody>
      </p:sp>
      <p:sp>
        <p:nvSpPr>
          <p:cNvPr id="2" name="Title 1">
            <a:extLst>
              <a:ext uri="{FF2B5EF4-FFF2-40B4-BE49-F238E27FC236}">
                <a16:creationId xmlns:a16="http://schemas.microsoft.com/office/drawing/2014/main" id="{DE599B85-6C0F-6C84-958A-DB2976E509E6}"/>
              </a:ext>
            </a:extLst>
          </p:cNvPr>
          <p:cNvSpPr>
            <a:spLocks noGrp="1"/>
          </p:cNvSpPr>
          <p:nvPr>
            <p:ph type="title"/>
          </p:nvPr>
        </p:nvSpPr>
        <p:spPr>
          <a:xfrm>
            <a:off x="493500" y="1203428"/>
            <a:ext cx="5138150" cy="1115493"/>
          </a:xfrm>
        </p:spPr>
        <p:txBody>
          <a:bodyPr anchor="b">
            <a:normAutofit/>
          </a:bodyPr>
          <a:lstStyle/>
          <a:p>
            <a:r>
              <a:rPr lang="en-US" sz="5400" dirty="0"/>
              <a:t>HAB Monitoring</a:t>
            </a:r>
          </a:p>
        </p:txBody>
      </p:sp>
      <p:pic>
        <p:nvPicPr>
          <p:cNvPr id="5" name="Content Placeholder 4">
            <a:extLst>
              <a:ext uri="{FF2B5EF4-FFF2-40B4-BE49-F238E27FC236}">
                <a16:creationId xmlns:a16="http://schemas.microsoft.com/office/drawing/2014/main" id="{D2BCF49E-36EC-0E26-1D6B-D09D375A543D}"/>
              </a:ext>
            </a:extLst>
          </p:cNvPr>
          <p:cNvPicPr>
            <a:picLocks noChangeAspect="1"/>
          </p:cNvPicPr>
          <p:nvPr/>
        </p:nvPicPr>
        <p:blipFill rotWithShape="1">
          <a:blip r:embed="rId6"/>
          <a:srcRect l="28375" t="12628" r="17977" b="30497"/>
          <a:stretch/>
        </p:blipFill>
        <p:spPr>
          <a:xfrm>
            <a:off x="4821070" y="2608323"/>
            <a:ext cx="2545849" cy="269903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7" name="TextBox 6">
            <a:extLst>
              <a:ext uri="{FF2B5EF4-FFF2-40B4-BE49-F238E27FC236}">
                <a16:creationId xmlns:a16="http://schemas.microsoft.com/office/drawing/2014/main" id="{630E1D97-32BB-FCD9-A49C-27FBBB234109}"/>
              </a:ext>
            </a:extLst>
          </p:cNvPr>
          <p:cNvSpPr txBox="1"/>
          <p:nvPr/>
        </p:nvSpPr>
        <p:spPr>
          <a:xfrm>
            <a:off x="48533" y="6557929"/>
            <a:ext cx="4991570" cy="276999"/>
          </a:xfrm>
          <a:prstGeom prst="rect">
            <a:avLst/>
          </a:prstGeom>
          <a:noFill/>
        </p:spPr>
        <p:txBody>
          <a:bodyPr wrap="square" rtlCol="0">
            <a:spAutoFit/>
          </a:bodyPr>
          <a:lstStyle/>
          <a:p>
            <a:r>
              <a:rPr lang="en-US" sz="1200" dirty="0"/>
              <a:t>*You will try this method in a worksheet!</a:t>
            </a:r>
          </a:p>
        </p:txBody>
      </p:sp>
    </p:spTree>
    <p:extLst>
      <p:ext uri="{BB962C8B-B14F-4D97-AF65-F5344CB8AC3E}">
        <p14:creationId xmlns:p14="http://schemas.microsoft.com/office/powerpoint/2010/main" val="34383729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1777D52E-75FC-0714-BCCB-E5D4CFA3DD3C}"/>
              </a:ext>
            </a:extLst>
          </p:cNvPr>
          <p:cNvSpPr>
            <a:spLocks noGrp="1"/>
          </p:cNvSpPr>
          <p:nvPr>
            <p:ph type="title"/>
          </p:nvPr>
        </p:nvSpPr>
        <p:spPr>
          <a:xfrm>
            <a:off x="2399234" y="2073715"/>
            <a:ext cx="6935759" cy="2993042"/>
          </a:xfrm>
        </p:spPr>
        <p:txBody>
          <a:bodyPr vert="horz" lIns="91440" tIns="45720" rIns="91440" bIns="45720" rtlCol="0" anchor="ctr">
            <a:normAutofit/>
          </a:bodyPr>
          <a:lstStyle/>
          <a:p>
            <a:pPr algn="ctr"/>
            <a:r>
              <a:rPr lang="en-US" sz="6800" kern="1200" dirty="0">
                <a:solidFill>
                  <a:schemeClr val="bg1"/>
                </a:solidFill>
                <a:latin typeface="+mj-lt"/>
                <a:ea typeface="+mj-ea"/>
                <a:cs typeface="+mj-cs"/>
              </a:rPr>
              <a:t>Now it’s your turn! </a:t>
            </a:r>
          </a:p>
        </p:txBody>
      </p:sp>
      <p:sp>
        <p:nvSpPr>
          <p:cNvPr id="3" name="Content Placeholder 2">
            <a:extLst>
              <a:ext uri="{FF2B5EF4-FFF2-40B4-BE49-F238E27FC236}">
                <a16:creationId xmlns:a16="http://schemas.microsoft.com/office/drawing/2014/main" id="{CDD7FD3B-0709-FDC0-6250-C36391C1CD9B}"/>
              </a:ext>
            </a:extLst>
          </p:cNvPr>
          <p:cNvSpPr>
            <a:spLocks noGrp="1"/>
          </p:cNvSpPr>
          <p:nvPr>
            <p:ph idx="1"/>
          </p:nvPr>
        </p:nvSpPr>
        <p:spPr>
          <a:xfrm>
            <a:off x="2399233" y="5292099"/>
            <a:ext cx="6935759" cy="1225365"/>
          </a:xfrm>
        </p:spPr>
        <p:txBody>
          <a:bodyPr vert="horz" lIns="91440" tIns="45720" rIns="91440" bIns="45720" rtlCol="0">
            <a:normAutofit fontScale="92500" lnSpcReduction="10000"/>
          </a:bodyPr>
          <a:lstStyle/>
          <a:p>
            <a:pPr marL="0" indent="0" algn="ctr">
              <a:buNone/>
            </a:pPr>
            <a:r>
              <a:rPr lang="en-US" sz="2400" kern="1200" dirty="0">
                <a:solidFill>
                  <a:schemeClr val="bg1"/>
                </a:solidFill>
                <a:latin typeface="+mn-lt"/>
                <a:ea typeface="+mn-ea"/>
                <a:cs typeface="+mn-cs"/>
              </a:rPr>
              <a:t>You are going to be a HAB Scientist for a day </a:t>
            </a:r>
          </a:p>
          <a:p>
            <a:pPr marL="0" indent="0" algn="ctr">
              <a:buNone/>
            </a:pPr>
            <a:r>
              <a:rPr lang="en-US" sz="2400" kern="1200" dirty="0">
                <a:solidFill>
                  <a:schemeClr val="bg1"/>
                </a:solidFill>
                <a:latin typeface="+mn-lt"/>
                <a:ea typeface="+mn-ea"/>
                <a:cs typeface="+mn-cs"/>
              </a:rPr>
              <a:t>and investigate a </a:t>
            </a:r>
          </a:p>
          <a:p>
            <a:pPr marL="0" indent="0" algn="ctr">
              <a:buNone/>
            </a:pPr>
            <a:r>
              <a:rPr lang="en-US" sz="2400" i="1" kern="1200" dirty="0">
                <a:solidFill>
                  <a:schemeClr val="bg1"/>
                </a:solidFill>
                <a:latin typeface="+mn-lt"/>
                <a:ea typeface="+mn-ea"/>
                <a:cs typeface="+mn-cs"/>
              </a:rPr>
              <a:t>harmful algal bloom </a:t>
            </a:r>
          </a:p>
        </p:txBody>
      </p:sp>
      <p:sp>
        <p:nvSpPr>
          <p:cNvPr id="10" name="Rectangle 9">
            <a:extLst>
              <a:ext uri="{FF2B5EF4-FFF2-40B4-BE49-F238E27FC236}">
                <a16:creationId xmlns:a16="http://schemas.microsoft.com/office/drawing/2014/main" id="{81BD432D-FAB3-4B5D-BF27-4DA7C75B32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E6D6B450-4278-45B8-88C7-C061710E3C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399233" y="1883640"/>
            <a:ext cx="69357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4234A4C-A256-4139-A5F4-27078F0D67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399233" y="5066757"/>
            <a:ext cx="69357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4727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erial view of a large body of water&#10;&#10;Description automatically generated with low confidence">
            <a:extLst>
              <a:ext uri="{FF2B5EF4-FFF2-40B4-BE49-F238E27FC236}">
                <a16:creationId xmlns:a16="http://schemas.microsoft.com/office/drawing/2014/main" id="{0CDA3FC7-0EA1-0990-80E6-03C86EFF67F1}"/>
              </a:ext>
            </a:extLst>
          </p:cNvPr>
          <p:cNvPicPr>
            <a:picLocks noChangeAspect="1"/>
          </p:cNvPicPr>
          <p:nvPr/>
        </p:nvPicPr>
        <p:blipFill rotWithShape="1">
          <a:blip r:embed="rId3"/>
          <a:srcRect t="22847" r="1" b="4996"/>
          <a:stretch/>
        </p:blipFill>
        <p:spPr>
          <a:xfrm>
            <a:off x="196850" y="173518"/>
            <a:ext cx="11798300" cy="6512763"/>
          </a:xfrm>
          <a:prstGeom prst="rect">
            <a:avLst/>
          </a:prstGeom>
        </p:spPr>
      </p:pic>
    </p:spTree>
    <p:extLst>
      <p:ext uri="{BB962C8B-B14F-4D97-AF65-F5344CB8AC3E}">
        <p14:creationId xmlns:p14="http://schemas.microsoft.com/office/powerpoint/2010/main" val="30674131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1816</TotalTime>
  <Words>1566</Words>
  <Application>Microsoft Macintosh PowerPoint</Application>
  <PresentationFormat>Widescreen</PresentationFormat>
  <Paragraphs>120</Paragraphs>
  <Slides>14</Slides>
  <Notes>10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Avenir Next LT Pro</vt:lpstr>
      <vt:lpstr>Calibri</vt:lpstr>
      <vt:lpstr>Calibri Light</vt:lpstr>
      <vt:lpstr>Office Theme</vt:lpstr>
      <vt:lpstr>Who’s that phytoplankton?</vt:lpstr>
      <vt:lpstr>Greetings from a scientist!</vt:lpstr>
      <vt:lpstr>Harmful Algal Blooms:  an introduction </vt:lpstr>
      <vt:lpstr>Phytoplankton: microscopic plants of the sea!</vt:lpstr>
      <vt:lpstr>Phytoplankton Adaptations</vt:lpstr>
      <vt:lpstr>PowerPoint Presentation</vt:lpstr>
      <vt:lpstr>Example HAB species: Margalefidinium polykrikoides</vt:lpstr>
      <vt:lpstr>Example HAB species: Alexandrium monilatum</vt:lpstr>
      <vt:lpstr>Bioluminescence</vt:lpstr>
      <vt:lpstr>Harmful Algal Bloom Impacts</vt:lpstr>
      <vt:lpstr>HAB Monitoring</vt:lpstr>
      <vt:lpstr>HAB Monitoring</vt:lpstr>
      <vt:lpstr>Now it’s your turn!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 SEA Lesson Plan </dc:title>
  <dc:creator>Savannah A. Mapes</dc:creator>
  <cp:lastModifiedBy>Savannah A. Mapes</cp:lastModifiedBy>
  <cp:revision>12</cp:revision>
  <dcterms:created xsi:type="dcterms:W3CDTF">2022-12-05T17:05:31Z</dcterms:created>
  <dcterms:modified xsi:type="dcterms:W3CDTF">2023-04-13T19:12:52Z</dcterms:modified>
</cp:coreProperties>
</file>