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57" r:id="rId3"/>
    <p:sldId id="276" r:id="rId4"/>
    <p:sldId id="283" r:id="rId5"/>
    <p:sldId id="282" r:id="rId6"/>
    <p:sldId id="281" r:id="rId7"/>
    <p:sldId id="280" r:id="rId8"/>
    <p:sldId id="284" r:id="rId9"/>
    <p:sldId id="286" r:id="rId10"/>
    <p:sldId id="287" r:id="rId11"/>
    <p:sldId id="285" r:id="rId12"/>
    <p:sldId id="312" r:id="rId13"/>
    <p:sldId id="315" r:id="rId14"/>
    <p:sldId id="316" r:id="rId15"/>
    <p:sldId id="317" r:id="rId16"/>
    <p:sldId id="290" r:id="rId17"/>
    <p:sldId id="297" r:id="rId18"/>
    <p:sldId id="291" r:id="rId19"/>
    <p:sldId id="292" r:id="rId20"/>
    <p:sldId id="293" r:id="rId21"/>
    <p:sldId id="294" r:id="rId22"/>
    <p:sldId id="296" r:id="rId23"/>
    <p:sldId id="298" r:id="rId24"/>
    <p:sldId id="318" r:id="rId25"/>
    <p:sldId id="310" r:id="rId26"/>
    <p:sldId id="295" r:id="rId27"/>
    <p:sldId id="300" r:id="rId28"/>
    <p:sldId id="299" r:id="rId29"/>
    <p:sldId id="303" r:id="rId30"/>
    <p:sldId id="306" r:id="rId31"/>
    <p:sldId id="308" r:id="rId32"/>
    <p:sldId id="309" r:id="rId33"/>
    <p:sldId id="307"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3B149"/>
    <a:srgbClr val="93AF8B"/>
    <a:srgbClr val="7030A0"/>
    <a:srgbClr val="ED7D31"/>
    <a:srgbClr val="5AABCC"/>
    <a:srgbClr val="D7BE9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6" autoAdjust="0"/>
    <p:restoredTop sz="91813" autoAdjust="0"/>
  </p:normalViewPr>
  <p:slideViewPr>
    <p:cSldViewPr snapToGrid="0">
      <p:cViewPr varScale="1">
        <p:scale>
          <a:sx n="103" d="100"/>
          <a:sy n="103" d="100"/>
        </p:scale>
        <p:origin x="216"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47958F1-603B-42CC-8B15-C16FF351A62B}" type="datetimeFigureOut">
              <a:rPr lang="en-US" smtClean="0"/>
              <a:t>12/16/2022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1B14F1-7FBD-49ED-8A6E-290D8410FDBF}" type="slidenum">
              <a:rPr lang="en-US" smtClean="0"/>
              <a:t>‹#›</a:t>
            </a:fld>
            <a:endParaRPr lang="en-US"/>
          </a:p>
        </p:txBody>
      </p:sp>
    </p:spTree>
    <p:extLst>
      <p:ext uri="{BB962C8B-B14F-4D97-AF65-F5344CB8AC3E}">
        <p14:creationId xmlns:p14="http://schemas.microsoft.com/office/powerpoint/2010/main" val="8921385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Where the sand meets the sea…. There is a beach. </a:t>
            </a:r>
          </a:p>
          <a:p>
            <a:endParaRPr lang="en-US" dirty="0"/>
          </a:p>
          <a:p>
            <a:r>
              <a:rPr lang="en-US" dirty="0"/>
              <a:t>But there are also many other environments. Can you see any in the picture? </a:t>
            </a:r>
          </a:p>
          <a:p>
            <a:endParaRPr lang="en-US" dirty="0"/>
          </a:p>
          <a:p>
            <a:r>
              <a:rPr lang="en-US" i="1" dirty="0"/>
              <a:t>Some answers include: </a:t>
            </a:r>
          </a:p>
          <a:p>
            <a:r>
              <a:rPr lang="en-US" i="1" dirty="0"/>
              <a:t>Dunes</a:t>
            </a:r>
          </a:p>
          <a:p>
            <a:r>
              <a:rPr lang="en-US" i="1" dirty="0"/>
              <a:t>Houses</a:t>
            </a:r>
          </a:p>
          <a:p>
            <a:r>
              <a:rPr lang="en-US" i="1" dirty="0"/>
              <a:t>People enjoying the water</a:t>
            </a:r>
          </a:p>
          <a:p>
            <a:r>
              <a:rPr lang="en-US" i="1" dirty="0"/>
              <a:t>Grass, etc. </a:t>
            </a:r>
          </a:p>
          <a:p>
            <a:endParaRPr lang="en-US" i="1" dirty="0"/>
          </a:p>
          <a:p>
            <a:r>
              <a:rPr lang="en-US" i="0" dirty="0"/>
              <a:t>Great! But what about in this picture? </a:t>
            </a:r>
          </a:p>
        </p:txBody>
      </p:sp>
      <p:sp>
        <p:nvSpPr>
          <p:cNvPr id="4" name="Slide Number Placeholder 3"/>
          <p:cNvSpPr>
            <a:spLocks noGrp="1"/>
          </p:cNvSpPr>
          <p:nvPr>
            <p:ph type="sldNum" sz="quarter" idx="5"/>
          </p:nvPr>
        </p:nvSpPr>
        <p:spPr/>
        <p:txBody>
          <a:bodyPr/>
          <a:lstStyle/>
          <a:p>
            <a:fld id="{041B14F1-7FBD-49ED-8A6E-290D8410FDBF}" type="slidenum">
              <a:rPr lang="en-US" smtClean="0"/>
              <a:t>1</a:t>
            </a:fld>
            <a:endParaRPr lang="en-US"/>
          </a:p>
        </p:txBody>
      </p:sp>
    </p:spTree>
    <p:extLst>
      <p:ext uri="{BB962C8B-B14F-4D97-AF65-F5344CB8AC3E}">
        <p14:creationId xmlns:p14="http://schemas.microsoft.com/office/powerpoint/2010/main" val="515251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other environments do you see in this picture? </a:t>
            </a:r>
          </a:p>
          <a:p>
            <a:endParaRPr lang="en-US" dirty="0"/>
          </a:p>
          <a:p>
            <a:r>
              <a:rPr lang="en-US" i="1" dirty="0"/>
              <a:t>Some other answers: </a:t>
            </a:r>
          </a:p>
          <a:p>
            <a:r>
              <a:rPr lang="en-US" i="1" dirty="0"/>
              <a:t>Marsh</a:t>
            </a:r>
          </a:p>
          <a:p>
            <a:r>
              <a:rPr lang="en-US" i="1" dirty="0"/>
              <a:t>Bays</a:t>
            </a:r>
          </a:p>
          <a:p>
            <a:r>
              <a:rPr lang="en-US" i="1" dirty="0"/>
              <a:t>Islands</a:t>
            </a:r>
          </a:p>
          <a:p>
            <a:r>
              <a:rPr lang="en-US" i="1" dirty="0"/>
              <a:t>Deltas</a:t>
            </a:r>
          </a:p>
          <a:p>
            <a:r>
              <a:rPr lang="en-US" i="1" dirty="0"/>
              <a:t>Creeks</a:t>
            </a:r>
          </a:p>
          <a:p>
            <a:r>
              <a:rPr lang="en-US" i="1" dirty="0"/>
              <a:t>Etc.</a:t>
            </a:r>
          </a:p>
          <a:p>
            <a:endParaRPr lang="en-US" i="1" dirty="0"/>
          </a:p>
          <a:p>
            <a:r>
              <a:rPr lang="en-US" i="0" dirty="0"/>
              <a:t>Great! All of these different environments together are considered coastal environments. And all of them interact with the ocean in different ways. </a:t>
            </a:r>
          </a:p>
          <a:p>
            <a:endParaRPr lang="en-US" i="1" dirty="0"/>
          </a:p>
          <a:p>
            <a:endParaRPr lang="en-US" i="0" dirty="0"/>
          </a:p>
        </p:txBody>
      </p:sp>
      <p:sp>
        <p:nvSpPr>
          <p:cNvPr id="4" name="Slide Number Placeholder 3"/>
          <p:cNvSpPr>
            <a:spLocks noGrp="1"/>
          </p:cNvSpPr>
          <p:nvPr>
            <p:ph type="sldNum" sz="quarter" idx="5"/>
          </p:nvPr>
        </p:nvSpPr>
        <p:spPr/>
        <p:txBody>
          <a:bodyPr/>
          <a:lstStyle/>
          <a:p>
            <a:fld id="{041B14F1-7FBD-49ED-8A6E-290D8410FDBF}" type="slidenum">
              <a:rPr lang="en-US" smtClean="0"/>
              <a:t>2</a:t>
            </a:fld>
            <a:endParaRPr lang="en-US"/>
          </a:p>
        </p:txBody>
      </p:sp>
    </p:spTree>
    <p:extLst>
      <p:ext uri="{BB962C8B-B14F-4D97-AF65-F5344CB8AC3E}">
        <p14:creationId xmlns:p14="http://schemas.microsoft.com/office/powerpoint/2010/main" val="488171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Most natural beaches have a predictable sequence of </a:t>
            </a:r>
            <a:r>
              <a:rPr lang="en-US" dirty="0" err="1"/>
              <a:t>subenvironments</a:t>
            </a:r>
            <a:r>
              <a:rPr lang="en-US" dirty="0"/>
              <a:t>. From landward to seaward, there is a marsh, behind a high dune, then the beach face (where the waves are  breaking) the nearshore, and finally the offshore. </a:t>
            </a:r>
          </a:p>
          <a:p>
            <a:endParaRPr lang="en-US" dirty="0"/>
          </a:p>
          <a:p>
            <a:r>
              <a:rPr lang="en-US" dirty="0"/>
              <a:t>Each of these locations around a coast line, or subenvironments, is where it is because of the amount of energy provided by either the sea or the wind. </a:t>
            </a:r>
          </a:p>
          <a:p>
            <a:endParaRPr lang="en-US" dirty="0"/>
          </a:p>
          <a:p>
            <a:r>
              <a:rPr lang="en-US" i="1" dirty="0">
                <a:solidFill>
                  <a:srgbClr val="C00000"/>
                </a:solidFill>
              </a:rPr>
              <a:t>An </a:t>
            </a:r>
            <a:r>
              <a:rPr lang="en-US" i="1" dirty="0" err="1">
                <a:solidFill>
                  <a:srgbClr val="C00000"/>
                </a:solidFill>
              </a:rPr>
              <a:t>anology</a:t>
            </a:r>
            <a:r>
              <a:rPr lang="en-US" i="1" dirty="0">
                <a:solidFill>
                  <a:srgbClr val="C00000"/>
                </a:solidFill>
              </a:rPr>
              <a:t> for this concept: Think about going through a toll booth. Most highways in the US now have an optional digital tag that you can use as you pass through a toll booth. But if you don’t have that tag, then you have to go through the cash line which is slower. The slower moving line backs up and the cars can’t pass, but in the faster moving line, the cars can zoom right through. Think about the “energy of the system” as the fast or the slow line. In the fast line, or higher energy system, the sediments move right through and only the biggest ones are left behind, but in the slow line, or lower energy system, the sediments fall out of the water and are deposited. </a:t>
            </a:r>
          </a:p>
          <a:p>
            <a:endParaRPr lang="en-US" dirty="0"/>
          </a:p>
          <a:p>
            <a:r>
              <a:rPr lang="en-US" dirty="0"/>
              <a:t>This difference of energy leads to different types of sediment that is found in each location. </a:t>
            </a:r>
          </a:p>
          <a:p>
            <a:endParaRPr lang="en-US" dirty="0"/>
          </a:p>
          <a:p>
            <a:pPr rtl="0" fontAlgn="base"/>
            <a:r>
              <a:rPr lang="en-US" sz="1200" b="0" i="0" u="none" strike="noStrike" kern="1200" dirty="0">
                <a:solidFill>
                  <a:schemeClr val="tx1"/>
                </a:solidFill>
                <a:effectLst/>
                <a:latin typeface="+mn-lt"/>
                <a:ea typeface="+mn-ea"/>
                <a:cs typeface="+mn-cs"/>
              </a:rPr>
              <a:t>Most natural beaches have a predictable shape or morphology (morphology will need to be explained). From landward to seaward, there is a marsh, behind a high dune, then the beach face (where the waves are  breaking), the nearshore, and finally the offshore. </a:t>
            </a:r>
            <a:r>
              <a:rPr lang="en-US" sz="1200" b="0" i="0" kern="1200" dirty="0">
                <a:solidFill>
                  <a:schemeClr val="tx1"/>
                </a:solidFill>
                <a:effectLst/>
                <a:latin typeface="+mn-lt"/>
                <a:ea typeface="+mn-ea"/>
                <a:cs typeface="+mn-cs"/>
              </a:rPr>
              <a:t>​</a:t>
            </a:r>
          </a:p>
          <a:p>
            <a:pPr rtl="0" fontAlgn="base"/>
            <a:r>
              <a:rPr lang="en-US" sz="1200" b="0" i="0" kern="1200" dirty="0">
                <a:solidFill>
                  <a:schemeClr val="tx1"/>
                </a:solidFill>
                <a:effectLst/>
                <a:latin typeface="+mn-lt"/>
                <a:ea typeface="+mn-ea"/>
                <a:cs typeface="+mn-cs"/>
              </a:rPr>
              <a:t>​</a:t>
            </a:r>
          </a:p>
          <a:p>
            <a:pPr rtl="0" fontAlgn="base"/>
            <a:r>
              <a:rPr lang="en-US" sz="1200" b="0" i="0" u="none" strike="noStrike" kern="1200" dirty="0">
                <a:solidFill>
                  <a:schemeClr val="tx1"/>
                </a:solidFill>
                <a:effectLst/>
                <a:latin typeface="+mn-lt"/>
                <a:ea typeface="+mn-ea"/>
                <a:cs typeface="+mn-cs"/>
              </a:rPr>
              <a:t>Each of these locations around a coast line, or </a:t>
            </a:r>
            <a:r>
              <a:rPr lang="en-US" sz="1200" b="0" i="0" u="none" strike="noStrike" kern="1200" dirty="0" err="1">
                <a:solidFill>
                  <a:schemeClr val="tx1"/>
                </a:solidFill>
                <a:effectLst/>
                <a:latin typeface="+mn-lt"/>
                <a:ea typeface="+mn-ea"/>
                <a:cs typeface="+mn-cs"/>
              </a:rPr>
              <a:t>subenvironments</a:t>
            </a:r>
            <a:r>
              <a:rPr lang="en-US" sz="1200" b="0" i="0" u="none" strike="noStrike" kern="1200" dirty="0">
                <a:solidFill>
                  <a:schemeClr val="tx1"/>
                </a:solidFill>
                <a:effectLst/>
                <a:latin typeface="+mn-lt"/>
                <a:ea typeface="+mn-ea"/>
                <a:cs typeface="+mn-cs"/>
              </a:rPr>
              <a:t>, is where it is because of the </a:t>
            </a:r>
            <a:r>
              <a:rPr lang="en-US" sz="1200" b="1" i="0" u="none" strike="noStrike" kern="1200" dirty="0">
                <a:solidFill>
                  <a:schemeClr val="tx1"/>
                </a:solidFill>
                <a:effectLst/>
                <a:latin typeface="+mn-lt"/>
                <a:ea typeface="+mn-ea"/>
                <a:cs typeface="+mn-cs"/>
              </a:rPr>
              <a:t>amount of energy provided by either the sea or the wind</a:t>
            </a:r>
            <a:r>
              <a:rPr lang="en-US" sz="1200" b="0" i="0" u="none" strike="noStrike" kern="1200" dirty="0">
                <a:solidFill>
                  <a:schemeClr val="tx1"/>
                </a:solidFill>
                <a:effectLst/>
                <a:latin typeface="+mn-lt"/>
                <a:ea typeface="+mn-ea"/>
                <a:cs typeface="+mn-cs"/>
              </a:rPr>
              <a:t>. </a:t>
            </a:r>
            <a:r>
              <a:rPr lang="en-US" sz="1200" b="1" i="0" u="none" strike="noStrike" kern="1200" dirty="0">
                <a:solidFill>
                  <a:schemeClr val="tx1"/>
                </a:solidFill>
                <a:effectLst/>
                <a:latin typeface="+mn-lt"/>
                <a:ea typeface="+mn-ea"/>
                <a:cs typeface="+mn-cs"/>
              </a:rPr>
              <a:t>This will probably be unclear to students. It's probably too abstract for them</a:t>
            </a:r>
            <a:r>
              <a:rPr lang="en-US" sz="1200" b="0" i="0" kern="1200" dirty="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5"/>
          </p:nvPr>
        </p:nvSpPr>
        <p:spPr/>
        <p:txBody>
          <a:bodyPr/>
          <a:lstStyle/>
          <a:p>
            <a:fld id="{041B14F1-7FBD-49ED-8A6E-290D8410FDBF}" type="slidenum">
              <a:rPr lang="en-US" smtClean="0"/>
              <a:t>3</a:t>
            </a:fld>
            <a:endParaRPr lang="en-US"/>
          </a:p>
        </p:txBody>
      </p:sp>
    </p:spTree>
    <p:extLst>
      <p:ext uri="{BB962C8B-B14F-4D97-AF65-F5344CB8AC3E}">
        <p14:creationId xmlns:p14="http://schemas.microsoft.com/office/powerpoint/2010/main" val="18596714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Marshes are different than the beach, nearshore, and dune because there is very little wave energy here. The beach acts as a barrier in front of the marsh blocking the waves. Instead, the water that flows through is driven by tides. </a:t>
            </a:r>
          </a:p>
          <a:p>
            <a:endParaRPr lang="en-US" dirty="0"/>
          </a:p>
          <a:p>
            <a:r>
              <a:rPr lang="en-US" dirty="0"/>
              <a:t>As tides go up and down, water flows through inlets, or little channels, and brings sediment into the marsh. (Click to show animation)</a:t>
            </a:r>
          </a:p>
          <a:p>
            <a:endParaRPr lang="en-US" dirty="0"/>
          </a:p>
          <a:p>
            <a:r>
              <a:rPr lang="en-US" dirty="0"/>
              <a:t>This low wave energy, and tidal influence means that the marsh is sometimes covered by water and sometimes exposed to the air. This zone, called the intertidal zone, is a very unique habitat that allows many organisms to live and thrive include Spartina, a type of marsh grass, and a variety of shell fish like oysters and mussels (point to the image showing spartina growing over mussel beds). Also, without a lot of wave energy, this </a:t>
            </a:r>
            <a:r>
              <a:rPr lang="en-US" dirty="0" err="1"/>
              <a:t>subenvironment</a:t>
            </a:r>
            <a:r>
              <a:rPr lang="en-US" dirty="0"/>
              <a:t> doesn’t get eroded very quickly which further helps those organisms to thrive. </a:t>
            </a:r>
          </a:p>
          <a:p>
            <a:endParaRPr lang="en-US" dirty="0"/>
          </a:p>
          <a:p>
            <a:r>
              <a:rPr lang="en-US" dirty="0"/>
              <a:t>But those organisms also help the marsh. </a:t>
            </a:r>
          </a:p>
          <a:p>
            <a:endParaRPr lang="en-US" dirty="0"/>
          </a:p>
          <a:p>
            <a:r>
              <a:rPr lang="en-US" dirty="0"/>
              <a:t>As the tidal water flows through those grasses or mussel beds, the sediment that’s in the water gets stuck on the stems and shells. When the tides flow back out, these sediments dry and fall onto the marsh surface. (Click to show animation)</a:t>
            </a:r>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041B14F1-7FBD-49ED-8A6E-290D8410FDBF}" type="slidenum">
              <a:rPr lang="en-US" smtClean="0"/>
              <a:t>4</a:t>
            </a:fld>
            <a:endParaRPr lang="en-US"/>
          </a:p>
        </p:txBody>
      </p:sp>
    </p:spTree>
    <p:extLst>
      <p:ext uri="{BB962C8B-B14F-4D97-AF65-F5344CB8AC3E}">
        <p14:creationId xmlns:p14="http://schemas.microsoft.com/office/powerpoint/2010/main" val="42919000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Dunes are formed by winds. </a:t>
            </a:r>
          </a:p>
          <a:p>
            <a:endParaRPr lang="en-US" dirty="0"/>
          </a:p>
          <a:p>
            <a:r>
              <a:rPr lang="en-US" dirty="0"/>
              <a:t>Strong wind blows over the ocean until it meets the beach which has a lot of sand. </a:t>
            </a:r>
          </a:p>
          <a:p>
            <a:endParaRPr lang="en-US" dirty="0"/>
          </a:p>
          <a:p>
            <a:r>
              <a:rPr lang="en-US" dirty="0"/>
              <a:t>As the wind blows over the beach, it is strong enough to move some of the sand further up the beach. That sand continues to move until either the wind dies down, or it is captured by dune grass. When this happens, the sand gets trapped in place. Over time, the sand piles up into a mound, called dunes. </a:t>
            </a:r>
          </a:p>
          <a:p>
            <a:r>
              <a:rPr lang="en-US" dirty="0"/>
              <a:t>Click to show animation</a:t>
            </a:r>
          </a:p>
          <a:p>
            <a:endParaRPr lang="en-US" dirty="0"/>
          </a:p>
        </p:txBody>
      </p:sp>
      <p:sp>
        <p:nvSpPr>
          <p:cNvPr id="4" name="Slide Number Placeholder 3"/>
          <p:cNvSpPr>
            <a:spLocks noGrp="1"/>
          </p:cNvSpPr>
          <p:nvPr>
            <p:ph type="sldNum" sz="quarter" idx="5"/>
          </p:nvPr>
        </p:nvSpPr>
        <p:spPr/>
        <p:txBody>
          <a:bodyPr/>
          <a:lstStyle/>
          <a:p>
            <a:fld id="{041B14F1-7FBD-49ED-8A6E-290D8410FDBF}" type="slidenum">
              <a:rPr lang="en-US" smtClean="0"/>
              <a:t>5</a:t>
            </a:fld>
            <a:endParaRPr lang="en-US"/>
          </a:p>
        </p:txBody>
      </p:sp>
    </p:spTree>
    <p:extLst>
      <p:ext uri="{BB962C8B-B14F-4D97-AF65-F5344CB8AC3E}">
        <p14:creationId xmlns:p14="http://schemas.microsoft.com/office/powerpoint/2010/main" val="24781483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beach is shaped by the crashing of waves and tides. </a:t>
            </a:r>
          </a:p>
          <a:p>
            <a:endParaRPr lang="en-US" dirty="0"/>
          </a:p>
          <a:p>
            <a:r>
              <a:rPr lang="en-US" dirty="0"/>
              <a:t>Waves are very fast and strong flowing sea water that moves in a circular pattern. (Click to show animation)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Do you see the sediment in the crashing waves in this photo? </a:t>
            </a:r>
          </a:p>
          <a:p>
            <a:endParaRPr lang="en-US" dirty="0"/>
          </a:p>
          <a:p>
            <a:r>
              <a:rPr lang="en-US" dirty="0"/>
              <a:t>As waves crash on the beach, they lose energy and drop some of the sediment that is floating in the water. Then, as the water recedes, during the lower part of that circle, they spread out the sediments like a sheet, and also pull some of the sediment they just dropped back out into the ocean. </a:t>
            </a:r>
          </a:p>
          <a:p>
            <a:endParaRPr lang="en-US" dirty="0"/>
          </a:p>
          <a:p>
            <a:r>
              <a:rPr lang="en-US" dirty="0"/>
              <a:t>What’s left behind on the beach is a sheet of large sand particles and pebbles, and sometimes broken pieces of shells. But the smaller pieces of sand, get pulled back out to the ocean. </a:t>
            </a:r>
          </a:p>
          <a:p>
            <a:endParaRPr lang="en-US" dirty="0"/>
          </a:p>
          <a:p>
            <a:r>
              <a:rPr lang="en-US" dirty="0"/>
              <a:t>Click to play animation</a:t>
            </a:r>
          </a:p>
        </p:txBody>
      </p:sp>
      <p:sp>
        <p:nvSpPr>
          <p:cNvPr id="4" name="Slide Number Placeholder 3"/>
          <p:cNvSpPr>
            <a:spLocks noGrp="1"/>
          </p:cNvSpPr>
          <p:nvPr>
            <p:ph type="sldNum" sz="quarter" idx="5"/>
          </p:nvPr>
        </p:nvSpPr>
        <p:spPr/>
        <p:txBody>
          <a:bodyPr/>
          <a:lstStyle/>
          <a:p>
            <a:fld id="{041B14F1-7FBD-49ED-8A6E-290D8410FDBF}" type="slidenum">
              <a:rPr lang="en-US" smtClean="0"/>
              <a:t>6</a:t>
            </a:fld>
            <a:endParaRPr lang="en-US"/>
          </a:p>
        </p:txBody>
      </p:sp>
    </p:spTree>
    <p:extLst>
      <p:ext uri="{BB962C8B-B14F-4D97-AF65-F5344CB8AC3E}">
        <p14:creationId xmlns:p14="http://schemas.microsoft.com/office/powerpoint/2010/main" val="37937200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area that we call “nearshore” is exactly that- it is the part of the coast that is near the shore. This </a:t>
            </a:r>
            <a:r>
              <a:rPr lang="en-US" dirty="0" err="1"/>
              <a:t>subenvironment</a:t>
            </a:r>
            <a:r>
              <a:rPr lang="en-US" dirty="0"/>
              <a:t> is always underwater, but it is pretty shallow and the waves move the sediments around. </a:t>
            </a:r>
          </a:p>
          <a:p>
            <a:endParaRPr lang="en-US" dirty="0"/>
          </a:p>
          <a:p>
            <a:r>
              <a:rPr lang="en-US" dirty="0"/>
              <a:t>Remember how the waves move in a circular pattern on the beach? Well they do the same thing here. But, because the waves don’t break, the water sloshes from side to side. (Click to play animation)</a:t>
            </a:r>
          </a:p>
          <a:p>
            <a:endParaRPr lang="en-US" dirty="0"/>
          </a:p>
          <a:p>
            <a:r>
              <a:rPr lang="en-US" dirty="0"/>
              <a:t>This acts like a rolling pin flattening and smoothing out the sediments. (Click to play animation)</a:t>
            </a:r>
          </a:p>
          <a:p>
            <a:endParaRPr lang="en-US" dirty="0"/>
          </a:p>
          <a:p>
            <a:r>
              <a:rPr lang="en-US" dirty="0"/>
              <a:t>But the waves here are not as strong as the waves that crash on the beach which means they can only move smaller grains of sand, usually these are the same smaller pieces of sand that the waves remove from the beach. Because of the lower wave energy, there are a lot of organisms that live in this region, but there usually aren’t very many plants. So this </a:t>
            </a:r>
            <a:r>
              <a:rPr lang="en-US" dirty="0" err="1"/>
              <a:t>subenvironment</a:t>
            </a:r>
            <a:r>
              <a:rPr lang="en-US" dirty="0"/>
              <a:t> is full of shell fish, and other interesting sea creatures like corals. </a:t>
            </a:r>
          </a:p>
          <a:p>
            <a:endParaRPr lang="en-US" dirty="0"/>
          </a:p>
        </p:txBody>
      </p:sp>
      <p:sp>
        <p:nvSpPr>
          <p:cNvPr id="4" name="Slide Number Placeholder 3"/>
          <p:cNvSpPr>
            <a:spLocks noGrp="1"/>
          </p:cNvSpPr>
          <p:nvPr>
            <p:ph type="sldNum" sz="quarter" idx="5"/>
          </p:nvPr>
        </p:nvSpPr>
        <p:spPr/>
        <p:txBody>
          <a:bodyPr/>
          <a:lstStyle/>
          <a:p>
            <a:fld id="{041B14F1-7FBD-49ED-8A6E-290D8410FDBF}" type="slidenum">
              <a:rPr lang="en-US" smtClean="0"/>
              <a:t>7</a:t>
            </a:fld>
            <a:endParaRPr lang="en-US"/>
          </a:p>
        </p:txBody>
      </p:sp>
    </p:spTree>
    <p:extLst>
      <p:ext uri="{BB962C8B-B14F-4D97-AF65-F5344CB8AC3E}">
        <p14:creationId xmlns:p14="http://schemas.microsoft.com/office/powerpoint/2010/main" val="6587972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 all sediment is the same! </a:t>
            </a:r>
          </a:p>
          <a:p>
            <a:endParaRPr lang="en-US" dirty="0"/>
          </a:p>
          <a:p>
            <a:r>
              <a:rPr lang="en-US" dirty="0"/>
              <a:t>Some sediments are bigger than others. In geology, sediments are classified by their grain size, or the length of the fattest part of the particle. There are three main classifications: Mud, sand, and pebbles. But mud and sand can both be further classified. </a:t>
            </a:r>
          </a:p>
          <a:p>
            <a:endParaRPr lang="en-US" dirty="0"/>
          </a:p>
          <a:p>
            <a:r>
              <a:rPr lang="en-US" dirty="0"/>
              <a:t>Mud includes clay and silt, with clay being finer than silt</a:t>
            </a:r>
          </a:p>
          <a:p>
            <a:endParaRPr lang="en-US" dirty="0"/>
          </a:p>
          <a:p>
            <a:r>
              <a:rPr lang="en-US" dirty="0"/>
              <a:t>Sand can be classified as fine, medium, or coarse. </a:t>
            </a:r>
          </a:p>
          <a:p>
            <a:endParaRPr lang="en-US" dirty="0"/>
          </a:p>
          <a:p>
            <a:endParaRPr lang="en-US" dirty="0"/>
          </a:p>
        </p:txBody>
      </p:sp>
      <p:sp>
        <p:nvSpPr>
          <p:cNvPr id="4" name="Slide Number Placeholder 3"/>
          <p:cNvSpPr>
            <a:spLocks noGrp="1"/>
          </p:cNvSpPr>
          <p:nvPr>
            <p:ph type="sldNum" sz="quarter" idx="5"/>
          </p:nvPr>
        </p:nvSpPr>
        <p:spPr/>
        <p:txBody>
          <a:bodyPr/>
          <a:lstStyle/>
          <a:p>
            <a:fld id="{041B14F1-7FBD-49ED-8A6E-290D8410FDBF}" type="slidenum">
              <a:rPr lang="en-US" smtClean="0"/>
              <a:t>8</a:t>
            </a:fld>
            <a:endParaRPr lang="en-US"/>
          </a:p>
        </p:txBody>
      </p:sp>
    </p:spTree>
    <p:extLst>
      <p:ext uri="{BB962C8B-B14F-4D97-AF65-F5344CB8AC3E}">
        <p14:creationId xmlns:p14="http://schemas.microsoft.com/office/powerpoint/2010/main" val="21824908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Because these classes of sediments have different sizes, they also have different weights or masses. Which means that they move through the environment differently. It takes more energy to move coarse sand and pebbles than it does to move silt and clay particles. This means that we can look at the size of the sediment and infer how fast or slow the water or wind was moving. </a:t>
            </a:r>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041B14F1-7FBD-49ED-8A6E-290D8410FDBF}" type="slidenum">
              <a:rPr lang="en-US" smtClean="0"/>
              <a:t>9</a:t>
            </a:fld>
            <a:endParaRPr lang="en-US"/>
          </a:p>
        </p:txBody>
      </p:sp>
    </p:spTree>
    <p:extLst>
      <p:ext uri="{BB962C8B-B14F-4D97-AF65-F5344CB8AC3E}">
        <p14:creationId xmlns:p14="http://schemas.microsoft.com/office/powerpoint/2010/main" val="5651113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Think about other things that you’ve seen on the beach. How are these effected by waves, tides, and wind? </a:t>
            </a:r>
          </a:p>
          <a:p>
            <a:endParaRPr lang="en-US" dirty="0"/>
          </a:p>
          <a:p>
            <a:r>
              <a:rPr lang="en-US" dirty="0"/>
              <a:t>Have the students think about where along the coast they might find different types of organisms. Where would they find shells? Where might they find plants? </a:t>
            </a:r>
          </a:p>
          <a:p>
            <a:endParaRPr lang="en-US" dirty="0"/>
          </a:p>
          <a:p>
            <a:r>
              <a:rPr lang="en-US" dirty="0"/>
              <a:t>The image on the right shows two different structures. The first is ripples. These are formed by running water shaping loose sand. These are often capped by a type of black sand called heavy minerals. When we see these in a sediment core, we call them heavy mineral laminations. They look like black lines in the middle of the sand. They can also form by winds. The main thing that is needed to form these structures is flowing water or wind that changes strength. </a:t>
            </a:r>
          </a:p>
          <a:p>
            <a:endParaRPr lang="en-US" dirty="0"/>
          </a:p>
          <a:p>
            <a:r>
              <a:rPr lang="en-US" dirty="0"/>
              <a:t>Features like heavy mineral laminations and ripples are called sedimentary structures. These are very useful because they tell scientists about the energy of the system at different times. For example, if you go to a beach during low tide, you might not see water flowing above the waves. But if there are ripples, you can make a hypothesis about how high the water gets during high tide. </a:t>
            </a:r>
          </a:p>
          <a:p>
            <a:endParaRPr lang="en-US" dirty="0"/>
          </a:p>
          <a:p>
            <a:r>
              <a:rPr lang="en-US" dirty="0"/>
              <a:t>Ask the students to think about why the wind might blow stronger and the waves might be bigger sometimes. </a:t>
            </a:r>
          </a:p>
        </p:txBody>
      </p:sp>
      <p:sp>
        <p:nvSpPr>
          <p:cNvPr id="4" name="Slide Number Placeholder 3"/>
          <p:cNvSpPr>
            <a:spLocks noGrp="1"/>
          </p:cNvSpPr>
          <p:nvPr>
            <p:ph type="sldNum" sz="quarter" idx="5"/>
          </p:nvPr>
        </p:nvSpPr>
        <p:spPr/>
        <p:txBody>
          <a:bodyPr/>
          <a:lstStyle/>
          <a:p>
            <a:fld id="{041B14F1-7FBD-49ED-8A6E-290D8410FDBF}" type="slidenum">
              <a:rPr lang="en-US" smtClean="0"/>
              <a:t>10</a:t>
            </a:fld>
            <a:endParaRPr lang="en-US"/>
          </a:p>
        </p:txBody>
      </p:sp>
    </p:spTree>
    <p:extLst>
      <p:ext uri="{BB962C8B-B14F-4D97-AF65-F5344CB8AC3E}">
        <p14:creationId xmlns:p14="http://schemas.microsoft.com/office/powerpoint/2010/main" val="26694397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Which environment do you think has the most energy? The lowest energy? </a:t>
            </a:r>
          </a:p>
          <a:p>
            <a:endParaRPr lang="en-US" dirty="0"/>
          </a:p>
          <a:p>
            <a:r>
              <a:rPr lang="en-US" i="1" dirty="0"/>
              <a:t>Answer from highest to lowest: </a:t>
            </a:r>
            <a:r>
              <a:rPr lang="en-US" i="1" dirty="0" err="1"/>
              <a:t>Beachface</a:t>
            </a:r>
            <a:r>
              <a:rPr lang="en-US" i="1" dirty="0"/>
              <a:t>, nearshore, dune, marsh</a:t>
            </a:r>
          </a:p>
          <a:p>
            <a:endParaRPr lang="en-US" i="1" dirty="0"/>
          </a:p>
          <a:p>
            <a:r>
              <a:rPr lang="en-US" i="0" dirty="0"/>
              <a:t>So what kind of sediment would you expect to be found in each of these environments? </a:t>
            </a:r>
          </a:p>
          <a:p>
            <a:endParaRPr lang="en-US" i="0" dirty="0"/>
          </a:p>
          <a:p>
            <a:r>
              <a:rPr lang="en-US" i="1" dirty="0"/>
              <a:t>Answer: marsh= mud, silt, and clay; Dunes &amp; beaches = sand; Nearshore = fine sand and maybe some silt</a:t>
            </a:r>
          </a:p>
          <a:p>
            <a:endParaRPr lang="en-US" i="0" dirty="0"/>
          </a:p>
          <a:p>
            <a:r>
              <a:rPr lang="en-US" i="0" dirty="0"/>
              <a:t>What about organisms and sedimentary structures? Where would you expect these to be? Would they be different if they were in the different </a:t>
            </a:r>
            <a:r>
              <a:rPr lang="en-US" i="0" dirty="0" err="1"/>
              <a:t>subenvironments</a:t>
            </a:r>
            <a:r>
              <a:rPr lang="en-US" i="0" dirty="0"/>
              <a:t>? </a:t>
            </a:r>
          </a:p>
          <a:p>
            <a:endParaRPr lang="en-US" i="0" dirty="0"/>
          </a:p>
          <a:p>
            <a:r>
              <a:rPr lang="en-US" i="1" dirty="0"/>
              <a:t>Answer: Different organisms will live in different </a:t>
            </a:r>
            <a:r>
              <a:rPr lang="en-US" i="1" dirty="0" err="1"/>
              <a:t>subenvironments</a:t>
            </a:r>
            <a:r>
              <a:rPr lang="en-US" i="1" dirty="0"/>
              <a:t> because the habitats in each are different. Sedimentary structures will also be different because these are left by flowing water or wind and these are different in each of these </a:t>
            </a:r>
            <a:r>
              <a:rPr lang="en-US" i="1" dirty="0" err="1"/>
              <a:t>subenvironments</a:t>
            </a:r>
            <a:r>
              <a:rPr lang="en-US" i="1" dirty="0"/>
              <a:t>. </a:t>
            </a:r>
          </a:p>
          <a:p>
            <a:endParaRPr lang="en-US" i="0" dirty="0"/>
          </a:p>
          <a:p>
            <a:r>
              <a:rPr lang="en-US" i="0" dirty="0"/>
              <a:t>Great Job! We will revisit this in the exercise. </a:t>
            </a:r>
          </a:p>
        </p:txBody>
      </p:sp>
      <p:sp>
        <p:nvSpPr>
          <p:cNvPr id="4" name="Slide Number Placeholder 3"/>
          <p:cNvSpPr>
            <a:spLocks noGrp="1"/>
          </p:cNvSpPr>
          <p:nvPr>
            <p:ph type="sldNum" sz="quarter" idx="5"/>
          </p:nvPr>
        </p:nvSpPr>
        <p:spPr/>
        <p:txBody>
          <a:bodyPr/>
          <a:lstStyle/>
          <a:p>
            <a:fld id="{041B14F1-7FBD-49ED-8A6E-290D8410FDBF}" type="slidenum">
              <a:rPr lang="en-US" smtClean="0"/>
              <a:t>11</a:t>
            </a:fld>
            <a:endParaRPr lang="en-US"/>
          </a:p>
        </p:txBody>
      </p:sp>
    </p:spTree>
    <p:extLst>
      <p:ext uri="{BB962C8B-B14F-4D97-AF65-F5344CB8AC3E}">
        <p14:creationId xmlns:p14="http://schemas.microsoft.com/office/powerpoint/2010/main" val="3390035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But what happens to these environments if sea level changes? </a:t>
            </a:r>
          </a:p>
          <a:p>
            <a:endParaRPr lang="en-US" dirty="0"/>
          </a:p>
          <a:p>
            <a:r>
              <a:rPr lang="en-US" dirty="0"/>
              <a:t>Remember, these environments are where they are because of where the ocean is. So, If sea-level rises (click to reveal arrow), all of the environments have to shift with it. (click to reveal animation)</a:t>
            </a:r>
          </a:p>
          <a:p>
            <a:endParaRPr lang="en-US" dirty="0"/>
          </a:p>
          <a:p>
            <a:r>
              <a:rPr lang="en-US" dirty="0"/>
              <a:t>The area that was once the beach is now covered by water and is the nearshore, that area that was occupied by sand dunes is now the beach, new dunes build out over what was once the marsh.  </a:t>
            </a:r>
          </a:p>
          <a:p>
            <a:endParaRPr lang="en-US" dirty="0"/>
          </a:p>
          <a:p>
            <a:r>
              <a:rPr lang="en-US" dirty="0"/>
              <a:t>But what about the sediments? Well they don’t just disappear, those that were already deposited stay in place, but become buried by the sediments from the new </a:t>
            </a:r>
            <a:r>
              <a:rPr lang="en-US" dirty="0" err="1"/>
              <a:t>subenvironment</a:t>
            </a:r>
            <a:r>
              <a:rPr lang="en-US" dirty="0"/>
              <a:t>. (click to reveal animation). </a:t>
            </a:r>
          </a:p>
        </p:txBody>
      </p:sp>
      <p:sp>
        <p:nvSpPr>
          <p:cNvPr id="4" name="Slide Number Placeholder 3"/>
          <p:cNvSpPr>
            <a:spLocks noGrp="1"/>
          </p:cNvSpPr>
          <p:nvPr>
            <p:ph type="sldNum" sz="quarter" idx="5"/>
          </p:nvPr>
        </p:nvSpPr>
        <p:spPr/>
        <p:txBody>
          <a:bodyPr/>
          <a:lstStyle/>
          <a:p>
            <a:fld id="{041B14F1-7FBD-49ED-8A6E-290D8410FDBF}" type="slidenum">
              <a:rPr lang="en-US" smtClean="0"/>
              <a:t>12</a:t>
            </a:fld>
            <a:endParaRPr lang="en-US"/>
          </a:p>
        </p:txBody>
      </p:sp>
    </p:spTree>
    <p:extLst>
      <p:ext uri="{BB962C8B-B14F-4D97-AF65-F5344CB8AC3E}">
        <p14:creationId xmlns:p14="http://schemas.microsoft.com/office/powerpoint/2010/main" val="7694084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this happens over and over again, the new </a:t>
            </a:r>
            <a:r>
              <a:rPr lang="en-US" dirty="0" err="1"/>
              <a:t>subenvironments</a:t>
            </a:r>
            <a:r>
              <a:rPr lang="en-US" dirty="0"/>
              <a:t> bury the sediments from the old </a:t>
            </a:r>
            <a:r>
              <a:rPr lang="en-US" dirty="0" err="1"/>
              <a:t>subenvironments</a:t>
            </a:r>
            <a:r>
              <a:rPr lang="en-US" dirty="0"/>
              <a:t>. The result is a series of beds or layers of sediments from the old environment. </a:t>
            </a:r>
          </a:p>
          <a:p>
            <a:endParaRPr lang="en-US" dirty="0"/>
          </a:p>
          <a:p>
            <a:r>
              <a:rPr lang="en-US" dirty="0"/>
              <a:t>In this graphic, there are four time steps. In all cases, sea-level is continuing to rise. This is steadily pushing the beach up and landward. As it moves, sediments from each </a:t>
            </a:r>
            <a:r>
              <a:rPr lang="en-US" dirty="0" err="1"/>
              <a:t>subenvironment</a:t>
            </a:r>
            <a:r>
              <a:rPr lang="en-US" dirty="0"/>
              <a:t> are deposited on top of the sediments from the previous environment. </a:t>
            </a:r>
          </a:p>
          <a:p>
            <a:r>
              <a:rPr lang="en-US" dirty="0"/>
              <a:t>(Click four times to step through all images)</a:t>
            </a:r>
          </a:p>
        </p:txBody>
      </p:sp>
      <p:sp>
        <p:nvSpPr>
          <p:cNvPr id="4" name="Slide Number Placeholder 3"/>
          <p:cNvSpPr>
            <a:spLocks noGrp="1"/>
          </p:cNvSpPr>
          <p:nvPr>
            <p:ph type="sldNum" sz="quarter" idx="5"/>
          </p:nvPr>
        </p:nvSpPr>
        <p:spPr/>
        <p:txBody>
          <a:bodyPr/>
          <a:lstStyle/>
          <a:p>
            <a:fld id="{041B14F1-7FBD-49ED-8A6E-290D8410FDBF}" type="slidenum">
              <a:rPr lang="en-US" smtClean="0"/>
              <a:t>13</a:t>
            </a:fld>
            <a:endParaRPr lang="en-US"/>
          </a:p>
        </p:txBody>
      </p:sp>
    </p:spTree>
    <p:extLst>
      <p:ext uri="{BB962C8B-B14F-4D97-AF65-F5344CB8AC3E}">
        <p14:creationId xmlns:p14="http://schemas.microsoft.com/office/powerpoint/2010/main" val="6243037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concept of Walther’s Law. (Click to reveal textbox)</a:t>
            </a:r>
          </a:p>
          <a:p>
            <a:endParaRPr lang="en-US" dirty="0"/>
          </a:p>
          <a:p>
            <a:r>
              <a:rPr lang="en-US" dirty="0"/>
              <a:t>This law states that environments that exist next to </a:t>
            </a:r>
            <a:r>
              <a:rPr lang="en-US" dirty="0" err="1"/>
              <a:t>eachother</a:t>
            </a:r>
            <a:r>
              <a:rPr lang="en-US" dirty="0"/>
              <a:t> at one time, will become vertically stacked in geologic time. This is very useful to geologists, because it means that we can dig a hole and look at the sediments to determine what the environment used to be. </a:t>
            </a:r>
          </a:p>
          <a:p>
            <a:endParaRPr lang="en-US" dirty="0"/>
          </a:p>
          <a:p>
            <a:r>
              <a:rPr lang="en-US" dirty="0"/>
              <a:t>That is called a sediment core (click to reveal “sediment core” through the section). </a:t>
            </a:r>
          </a:p>
        </p:txBody>
      </p:sp>
      <p:sp>
        <p:nvSpPr>
          <p:cNvPr id="4" name="Slide Number Placeholder 3"/>
          <p:cNvSpPr>
            <a:spLocks noGrp="1"/>
          </p:cNvSpPr>
          <p:nvPr>
            <p:ph type="sldNum" sz="quarter" idx="5"/>
          </p:nvPr>
        </p:nvSpPr>
        <p:spPr/>
        <p:txBody>
          <a:bodyPr/>
          <a:lstStyle/>
          <a:p>
            <a:fld id="{041B14F1-7FBD-49ED-8A6E-290D8410FDBF}" type="slidenum">
              <a:rPr lang="en-US" smtClean="0"/>
              <a:t>14</a:t>
            </a:fld>
            <a:endParaRPr lang="en-US"/>
          </a:p>
        </p:txBody>
      </p:sp>
    </p:spTree>
    <p:extLst>
      <p:ext uri="{BB962C8B-B14F-4D97-AF65-F5344CB8AC3E}">
        <p14:creationId xmlns:p14="http://schemas.microsoft.com/office/powerpoint/2010/main" val="8482054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That is called a sediment core. </a:t>
            </a:r>
          </a:p>
          <a:p>
            <a:endParaRPr lang="en-US" dirty="0"/>
          </a:p>
          <a:p>
            <a:r>
              <a:rPr lang="en-US" dirty="0"/>
              <a:t>A good way to think about this is to think about a straw. (click to reveal lemonade graphic) </a:t>
            </a:r>
          </a:p>
          <a:p>
            <a:endParaRPr lang="en-US" dirty="0"/>
          </a:p>
          <a:p>
            <a:r>
              <a:rPr lang="en-US" dirty="0"/>
              <a:t>When you stick a straw in a glass of lemonade, cap the straw with your finger, and pull it out of the glass, you can see the lemonade trapped inside the straw. </a:t>
            </a:r>
          </a:p>
          <a:p>
            <a:endParaRPr lang="en-US" dirty="0"/>
          </a:p>
          <a:p>
            <a:r>
              <a:rPr lang="en-US" dirty="0"/>
              <a:t>Sediment cores work the same way. We dig a deep hole in the ground with a tube, cap it, and pull up out of the ground (click to reveal field photos). Then we look at the sediments inside the tube and we figure out how the environment has changed over time. </a:t>
            </a:r>
          </a:p>
          <a:p>
            <a:endParaRPr lang="en-US" dirty="0"/>
          </a:p>
          <a:p>
            <a:r>
              <a:rPr lang="en-US" dirty="0"/>
              <a:t>But, in this example, we know what those </a:t>
            </a:r>
            <a:r>
              <a:rPr lang="en-US" dirty="0" err="1"/>
              <a:t>subenvironments</a:t>
            </a:r>
            <a:r>
              <a:rPr lang="en-US" dirty="0"/>
              <a:t> were! What if we don’t already know that? Then we have to use something called paleoenvironmental reconstruction. </a:t>
            </a:r>
          </a:p>
        </p:txBody>
      </p:sp>
      <p:sp>
        <p:nvSpPr>
          <p:cNvPr id="4" name="Slide Number Placeholder 3"/>
          <p:cNvSpPr>
            <a:spLocks noGrp="1"/>
          </p:cNvSpPr>
          <p:nvPr>
            <p:ph type="sldNum" sz="quarter" idx="5"/>
          </p:nvPr>
        </p:nvSpPr>
        <p:spPr/>
        <p:txBody>
          <a:bodyPr/>
          <a:lstStyle/>
          <a:p>
            <a:fld id="{041B14F1-7FBD-49ED-8A6E-290D8410FDBF}" type="slidenum">
              <a:rPr lang="en-US" smtClean="0"/>
              <a:t>15</a:t>
            </a:fld>
            <a:endParaRPr lang="en-US"/>
          </a:p>
        </p:txBody>
      </p:sp>
    </p:spTree>
    <p:extLst>
      <p:ext uri="{BB962C8B-B14F-4D97-AF65-F5344CB8AC3E}">
        <p14:creationId xmlns:p14="http://schemas.microsoft.com/office/powerpoint/2010/main" val="19470082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Introduce the phrase “paleo environmental reconstruction” This is the name of the scientific process of determining the environment in the past through sedimentology or the study of sediments. </a:t>
            </a:r>
          </a:p>
          <a:p>
            <a:endParaRPr lang="en-US" dirty="0"/>
          </a:p>
          <a:p>
            <a:r>
              <a:rPr lang="en-US" dirty="0"/>
              <a:t>Here’s how it works. Instead of telling you what the </a:t>
            </a:r>
            <a:r>
              <a:rPr lang="en-US" dirty="0" err="1"/>
              <a:t>subenvironment</a:t>
            </a:r>
            <a:r>
              <a:rPr lang="en-US" dirty="0"/>
              <a:t> is, you have to interpret which environment the sediments came from. But, because sediment cores are often very long (100’s of feet in some cases), we draw a type of graph to show the different sediments at different depths. This is called a graphic core log.  </a:t>
            </a:r>
          </a:p>
          <a:p>
            <a:endParaRPr lang="en-US" dirty="0"/>
          </a:p>
          <a:p>
            <a:r>
              <a:rPr lang="en-US" dirty="0"/>
              <a:t>In this exercise, you will be determining the </a:t>
            </a:r>
            <a:r>
              <a:rPr lang="en-US" dirty="0" err="1"/>
              <a:t>subenvironment</a:t>
            </a:r>
            <a:r>
              <a:rPr lang="en-US" dirty="0"/>
              <a:t> that different sediments were deposited in by looking at graphic core logs. First, you will describe the sediments you see in the sediment core, then match those sediments to an environment using the tools at your groups stations. </a:t>
            </a:r>
          </a:p>
          <a:p>
            <a:endParaRPr lang="en-US" dirty="0"/>
          </a:p>
          <a:p>
            <a:endParaRPr lang="en-US" dirty="0"/>
          </a:p>
          <a:p>
            <a:r>
              <a:rPr lang="en-US" dirty="0"/>
              <a:t>This is the last slide of the presentation. Now handout materials to each group, and begin with the exercise demonstration. </a:t>
            </a:r>
          </a:p>
        </p:txBody>
      </p:sp>
      <p:sp>
        <p:nvSpPr>
          <p:cNvPr id="4" name="Slide Number Placeholder 3"/>
          <p:cNvSpPr>
            <a:spLocks noGrp="1"/>
          </p:cNvSpPr>
          <p:nvPr>
            <p:ph type="sldNum" sz="quarter" idx="5"/>
          </p:nvPr>
        </p:nvSpPr>
        <p:spPr/>
        <p:txBody>
          <a:bodyPr/>
          <a:lstStyle/>
          <a:p>
            <a:fld id="{041B14F1-7FBD-49ED-8A6E-290D8410FDBF}" type="slidenum">
              <a:rPr lang="en-US" smtClean="0"/>
              <a:t>16</a:t>
            </a:fld>
            <a:endParaRPr lang="en-US"/>
          </a:p>
        </p:txBody>
      </p:sp>
    </p:spTree>
    <p:extLst>
      <p:ext uri="{BB962C8B-B14F-4D97-AF65-F5344CB8AC3E}">
        <p14:creationId xmlns:p14="http://schemas.microsoft.com/office/powerpoint/2010/main" val="34838567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rgbClr val="C00000"/>
                </a:solidFill>
              </a:rPr>
              <a:t>Begin exercise demonstration.</a:t>
            </a:r>
          </a:p>
          <a:p>
            <a:endParaRPr lang="en-US" dirty="0"/>
          </a:p>
          <a:p>
            <a:r>
              <a:rPr lang="en-US" dirty="0"/>
              <a:t>Each of you should have a graphic core log in front of you. This is a type of graph that has a lot of information on it. </a:t>
            </a:r>
          </a:p>
          <a:p>
            <a:endParaRPr lang="en-US" dirty="0"/>
          </a:p>
          <a:p>
            <a:r>
              <a:rPr lang="en-US" dirty="0"/>
              <a:t>The y-axis, or long axis, is negative. That is because we are measuring DOWN into the earth. 0 or “surface” is where we walk around. Moving down this axis, is like moving down into the Earth.  </a:t>
            </a:r>
          </a:p>
          <a:p>
            <a:endParaRPr lang="en-US" dirty="0"/>
          </a:p>
          <a:p>
            <a:r>
              <a:rPr lang="en-US" dirty="0"/>
              <a:t>The x-axis is non numeric. It’s categorical. Recall that we broke up “mud” into clay and silt? And “sand” was broken up in to fine, medium, and coarse? That is indicated by the letters along the x-axis. </a:t>
            </a:r>
          </a:p>
          <a:p>
            <a:endParaRPr lang="en-US" dirty="0"/>
          </a:p>
          <a:p>
            <a:r>
              <a:rPr lang="en-US" dirty="0"/>
              <a:t>The first thing you need to do is copy this core log into your worksheet. </a:t>
            </a:r>
          </a:p>
          <a:p>
            <a:endParaRPr lang="en-US" dirty="0"/>
          </a:p>
          <a:p>
            <a:r>
              <a:rPr lang="en-US" dirty="0"/>
              <a:t>Then determine how many different units there are. You can do this by looking to see where there are changes in the graphic core log. In this log, there are four. (Click to reveal the boundaries). </a:t>
            </a:r>
          </a:p>
          <a:p>
            <a:endParaRPr lang="en-US" dirty="0"/>
          </a:p>
          <a:p>
            <a:r>
              <a:rPr lang="en-US" dirty="0"/>
              <a:t>Go ahead and extend a line across your worksheet where you see these unit boundaries making a chart. </a:t>
            </a:r>
          </a:p>
          <a:p>
            <a:endParaRPr lang="en-US" dirty="0"/>
          </a:p>
          <a:p>
            <a:r>
              <a:rPr lang="en-US" b="1" i="1" dirty="0"/>
              <a:t>Stop here and let the students catch up. </a:t>
            </a:r>
          </a:p>
          <a:p>
            <a:endParaRPr lang="en-US" dirty="0"/>
          </a:p>
          <a:p>
            <a:endParaRPr lang="en-US" dirty="0"/>
          </a:p>
        </p:txBody>
      </p:sp>
      <p:sp>
        <p:nvSpPr>
          <p:cNvPr id="4" name="Slide Number Placeholder 3"/>
          <p:cNvSpPr>
            <a:spLocks noGrp="1"/>
          </p:cNvSpPr>
          <p:nvPr>
            <p:ph type="sldNum" sz="quarter" idx="5"/>
          </p:nvPr>
        </p:nvSpPr>
        <p:spPr/>
        <p:txBody>
          <a:bodyPr/>
          <a:lstStyle/>
          <a:p>
            <a:fld id="{041B14F1-7FBD-49ED-8A6E-290D8410FDBF}" type="slidenum">
              <a:rPr lang="en-US" smtClean="0"/>
              <a:t>17</a:t>
            </a:fld>
            <a:endParaRPr lang="en-US"/>
          </a:p>
        </p:txBody>
      </p:sp>
    </p:spTree>
    <p:extLst>
      <p:ext uri="{BB962C8B-B14F-4D97-AF65-F5344CB8AC3E}">
        <p14:creationId xmlns:p14="http://schemas.microsoft.com/office/powerpoint/2010/main" val="12290243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you are going to interpret all of the symbols in each unit. </a:t>
            </a:r>
          </a:p>
          <a:p>
            <a:endParaRPr lang="en-US" dirty="0"/>
          </a:p>
          <a:p>
            <a:r>
              <a:rPr lang="en-US" dirty="0"/>
              <a:t>The first thing you need to figure out is the PRIMARY grain size. </a:t>
            </a:r>
          </a:p>
          <a:p>
            <a:endParaRPr lang="en-US" dirty="0"/>
          </a:p>
          <a:p>
            <a:r>
              <a:rPr lang="en-US" dirty="0"/>
              <a:t>To do this, all you need to do, is look at the width of the box, then follow the grid lines to x-axis, and read off the grain size. </a:t>
            </a:r>
          </a:p>
        </p:txBody>
      </p:sp>
      <p:sp>
        <p:nvSpPr>
          <p:cNvPr id="4" name="Slide Number Placeholder 3"/>
          <p:cNvSpPr>
            <a:spLocks noGrp="1"/>
          </p:cNvSpPr>
          <p:nvPr>
            <p:ph type="sldNum" sz="quarter" idx="5"/>
          </p:nvPr>
        </p:nvSpPr>
        <p:spPr/>
        <p:txBody>
          <a:bodyPr/>
          <a:lstStyle/>
          <a:p>
            <a:fld id="{041B14F1-7FBD-49ED-8A6E-290D8410FDBF}" type="slidenum">
              <a:rPr lang="en-US" smtClean="0"/>
              <a:t>18</a:t>
            </a:fld>
            <a:endParaRPr lang="en-US"/>
          </a:p>
        </p:txBody>
      </p:sp>
    </p:spTree>
    <p:extLst>
      <p:ext uri="{BB962C8B-B14F-4D97-AF65-F5344CB8AC3E}">
        <p14:creationId xmlns:p14="http://schemas.microsoft.com/office/powerpoint/2010/main" val="21405459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Then you need to identify if there are additional grain sizes present in the sediments. These are displayed as symbols. Just match the symbols with the graphic core log legend to identify what these are. Note that in this example there is only one grain size present, SAND. But that will not be the case for all of these units. Some of them will have up to three so make sure to look for these symbols!</a:t>
            </a:r>
          </a:p>
        </p:txBody>
      </p:sp>
      <p:sp>
        <p:nvSpPr>
          <p:cNvPr id="4" name="Slide Number Placeholder 3"/>
          <p:cNvSpPr>
            <a:spLocks noGrp="1"/>
          </p:cNvSpPr>
          <p:nvPr>
            <p:ph type="sldNum" sz="quarter" idx="5"/>
          </p:nvPr>
        </p:nvSpPr>
        <p:spPr/>
        <p:txBody>
          <a:bodyPr/>
          <a:lstStyle/>
          <a:p>
            <a:fld id="{041B14F1-7FBD-49ED-8A6E-290D8410FDBF}" type="slidenum">
              <a:rPr lang="en-US" smtClean="0"/>
              <a:t>19</a:t>
            </a:fld>
            <a:endParaRPr lang="en-US"/>
          </a:p>
        </p:txBody>
      </p:sp>
    </p:spTree>
    <p:extLst>
      <p:ext uri="{BB962C8B-B14F-4D97-AF65-F5344CB8AC3E}">
        <p14:creationId xmlns:p14="http://schemas.microsoft.com/office/powerpoint/2010/main" val="39677576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Once you’ve figured out what the grain sizes are of a given sample, then move on to interpreting the various structures and organisms that present. </a:t>
            </a:r>
          </a:p>
        </p:txBody>
      </p:sp>
      <p:sp>
        <p:nvSpPr>
          <p:cNvPr id="4" name="Slide Number Placeholder 3"/>
          <p:cNvSpPr>
            <a:spLocks noGrp="1"/>
          </p:cNvSpPr>
          <p:nvPr>
            <p:ph type="sldNum" sz="quarter" idx="5"/>
          </p:nvPr>
        </p:nvSpPr>
        <p:spPr/>
        <p:txBody>
          <a:bodyPr/>
          <a:lstStyle/>
          <a:p>
            <a:fld id="{041B14F1-7FBD-49ED-8A6E-290D8410FDBF}" type="slidenum">
              <a:rPr lang="en-US" smtClean="0"/>
              <a:t>20</a:t>
            </a:fld>
            <a:endParaRPr lang="en-US"/>
          </a:p>
        </p:txBody>
      </p:sp>
    </p:spTree>
    <p:extLst>
      <p:ext uri="{BB962C8B-B14F-4D97-AF65-F5344CB8AC3E}">
        <p14:creationId xmlns:p14="http://schemas.microsoft.com/office/powerpoint/2010/main" val="13750680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Once you have all of the grain sizes, structures, and organisms, you are ready to write a complete sediment description. Use the terms in the graphic core log legend to come up with a complete sentence that describes the sedimentology of the unit. </a:t>
            </a:r>
          </a:p>
        </p:txBody>
      </p:sp>
      <p:sp>
        <p:nvSpPr>
          <p:cNvPr id="4" name="Slide Number Placeholder 3"/>
          <p:cNvSpPr>
            <a:spLocks noGrp="1"/>
          </p:cNvSpPr>
          <p:nvPr>
            <p:ph type="sldNum" sz="quarter" idx="5"/>
          </p:nvPr>
        </p:nvSpPr>
        <p:spPr/>
        <p:txBody>
          <a:bodyPr/>
          <a:lstStyle/>
          <a:p>
            <a:fld id="{041B14F1-7FBD-49ED-8A6E-290D8410FDBF}" type="slidenum">
              <a:rPr lang="en-US" smtClean="0"/>
              <a:t>21</a:t>
            </a:fld>
            <a:endParaRPr lang="en-US"/>
          </a:p>
        </p:txBody>
      </p:sp>
    </p:spTree>
    <p:extLst>
      <p:ext uri="{BB962C8B-B14F-4D97-AF65-F5344CB8AC3E}">
        <p14:creationId xmlns:p14="http://schemas.microsoft.com/office/powerpoint/2010/main" val="37965125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Finally, compare that to the sediment description cards and assign each unit a </a:t>
            </a:r>
            <a:r>
              <a:rPr lang="en-US" dirty="0" err="1"/>
              <a:t>subenvironment</a:t>
            </a:r>
            <a:r>
              <a:rPr lang="en-US" dirty="0"/>
              <a:t>. </a:t>
            </a:r>
          </a:p>
          <a:p>
            <a:endParaRPr lang="en-US" dirty="0"/>
          </a:p>
          <a:p>
            <a:r>
              <a:rPr lang="en-US" dirty="0"/>
              <a:t>Complete this for all of the different units present in the graphic core log and fill out your activity worksheet. </a:t>
            </a:r>
          </a:p>
        </p:txBody>
      </p:sp>
      <p:sp>
        <p:nvSpPr>
          <p:cNvPr id="4" name="Slide Number Placeholder 3"/>
          <p:cNvSpPr>
            <a:spLocks noGrp="1"/>
          </p:cNvSpPr>
          <p:nvPr>
            <p:ph type="sldNum" sz="quarter" idx="5"/>
          </p:nvPr>
        </p:nvSpPr>
        <p:spPr/>
        <p:txBody>
          <a:bodyPr/>
          <a:lstStyle/>
          <a:p>
            <a:fld id="{041B14F1-7FBD-49ED-8A6E-290D8410FDBF}" type="slidenum">
              <a:rPr lang="en-US" smtClean="0"/>
              <a:t>22</a:t>
            </a:fld>
            <a:endParaRPr lang="en-US"/>
          </a:p>
        </p:txBody>
      </p:sp>
    </p:spTree>
    <p:extLst>
      <p:ext uri="{BB962C8B-B14F-4D97-AF65-F5344CB8AC3E}">
        <p14:creationId xmlns:p14="http://schemas.microsoft.com/office/powerpoint/2010/main" val="3645549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End of demonstration. Let the students work together to complete the exercise in their worksheets. </a:t>
            </a:r>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041B14F1-7FBD-49ED-8A6E-290D8410FDBF}" type="slidenum">
              <a:rPr lang="en-US" smtClean="0"/>
              <a:t>23</a:t>
            </a:fld>
            <a:endParaRPr lang="en-US"/>
          </a:p>
        </p:txBody>
      </p:sp>
    </p:spTree>
    <p:extLst>
      <p:ext uri="{BB962C8B-B14F-4D97-AF65-F5344CB8AC3E}">
        <p14:creationId xmlns:p14="http://schemas.microsoft.com/office/powerpoint/2010/main" val="26163793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 may be useful for the students to see this while they are working on interpreting their graphic core logs. </a:t>
            </a:r>
          </a:p>
        </p:txBody>
      </p:sp>
      <p:sp>
        <p:nvSpPr>
          <p:cNvPr id="4" name="Slide Number Placeholder 3"/>
          <p:cNvSpPr>
            <a:spLocks noGrp="1"/>
          </p:cNvSpPr>
          <p:nvPr>
            <p:ph type="sldNum" sz="quarter" idx="5"/>
          </p:nvPr>
        </p:nvSpPr>
        <p:spPr/>
        <p:txBody>
          <a:bodyPr/>
          <a:lstStyle/>
          <a:p>
            <a:fld id="{041B14F1-7FBD-49ED-8A6E-290D8410FDBF}" type="slidenum">
              <a:rPr lang="en-US" smtClean="0"/>
              <a:t>24</a:t>
            </a:fld>
            <a:endParaRPr lang="en-US"/>
          </a:p>
        </p:txBody>
      </p:sp>
    </p:spTree>
    <p:extLst>
      <p:ext uri="{BB962C8B-B14F-4D97-AF65-F5344CB8AC3E}">
        <p14:creationId xmlns:p14="http://schemas.microsoft.com/office/powerpoint/2010/main" val="40841370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Questions to be posted while students are completing the gallery walk. </a:t>
            </a:r>
          </a:p>
        </p:txBody>
      </p:sp>
      <p:sp>
        <p:nvSpPr>
          <p:cNvPr id="4" name="Slide Number Placeholder 3"/>
          <p:cNvSpPr>
            <a:spLocks noGrp="1"/>
          </p:cNvSpPr>
          <p:nvPr>
            <p:ph type="sldNum" sz="quarter" idx="5"/>
          </p:nvPr>
        </p:nvSpPr>
        <p:spPr/>
        <p:txBody>
          <a:bodyPr/>
          <a:lstStyle/>
          <a:p>
            <a:fld id="{041B14F1-7FBD-49ED-8A6E-290D8410FDBF}" type="slidenum">
              <a:rPr lang="en-US" smtClean="0"/>
              <a:t>25</a:t>
            </a:fld>
            <a:endParaRPr lang="en-US"/>
          </a:p>
        </p:txBody>
      </p:sp>
    </p:spTree>
    <p:extLst>
      <p:ext uri="{BB962C8B-B14F-4D97-AF65-F5344CB8AC3E}">
        <p14:creationId xmlns:p14="http://schemas.microsoft.com/office/powerpoint/2010/main" val="37959016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Sediment cores are a wonderful tool that tell us a lot about the history of an area. But if we want to scale this up to examine the history of a larger area, or region, then geologists use stratigraphic cross sections. To do this, we rely on multiple sediment cores, collected in a line across an area to tell. In this example, we will complete a cross section and use it to determine sea-level change over time. </a:t>
            </a:r>
          </a:p>
          <a:p>
            <a:endParaRPr lang="en-US" dirty="0"/>
          </a:p>
          <a:p>
            <a:r>
              <a:rPr lang="en-US" dirty="0"/>
              <a:t>To complete a stratigraphic cross section, first we have to order all of the graphic core logs from landward to sea ward. </a:t>
            </a:r>
          </a:p>
        </p:txBody>
      </p:sp>
      <p:sp>
        <p:nvSpPr>
          <p:cNvPr id="4" name="Slide Number Placeholder 3"/>
          <p:cNvSpPr>
            <a:spLocks noGrp="1"/>
          </p:cNvSpPr>
          <p:nvPr>
            <p:ph type="sldNum" sz="quarter" idx="5"/>
          </p:nvPr>
        </p:nvSpPr>
        <p:spPr/>
        <p:txBody>
          <a:bodyPr/>
          <a:lstStyle/>
          <a:p>
            <a:fld id="{041B14F1-7FBD-49ED-8A6E-290D8410FDBF}" type="slidenum">
              <a:rPr lang="en-US" smtClean="0"/>
              <a:t>27</a:t>
            </a:fld>
            <a:endParaRPr lang="en-US"/>
          </a:p>
        </p:txBody>
      </p:sp>
    </p:spTree>
    <p:extLst>
      <p:ext uri="{BB962C8B-B14F-4D97-AF65-F5344CB8AC3E}">
        <p14:creationId xmlns:p14="http://schemas.microsoft.com/office/powerpoint/2010/main" val="8076883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Then we adjust the elevations of the core logs to represent the elevation of the land at the time these cross sections were taken. </a:t>
            </a:r>
          </a:p>
        </p:txBody>
      </p:sp>
      <p:sp>
        <p:nvSpPr>
          <p:cNvPr id="4" name="Slide Number Placeholder 3"/>
          <p:cNvSpPr>
            <a:spLocks noGrp="1"/>
          </p:cNvSpPr>
          <p:nvPr>
            <p:ph type="sldNum" sz="quarter" idx="5"/>
          </p:nvPr>
        </p:nvSpPr>
        <p:spPr/>
        <p:txBody>
          <a:bodyPr/>
          <a:lstStyle/>
          <a:p>
            <a:fld id="{041B14F1-7FBD-49ED-8A6E-290D8410FDBF}" type="slidenum">
              <a:rPr lang="en-US" smtClean="0"/>
              <a:t>28</a:t>
            </a:fld>
            <a:endParaRPr lang="en-US"/>
          </a:p>
        </p:txBody>
      </p:sp>
    </p:spTree>
    <p:extLst>
      <p:ext uri="{BB962C8B-B14F-4D97-AF65-F5344CB8AC3E}">
        <p14:creationId xmlns:p14="http://schemas.microsoft.com/office/powerpoint/2010/main" val="35791431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After that, we look at all of the units that are present and match them not only within a single core log, but across all of the core logs. These then get lumped together and assigned a coastal </a:t>
            </a:r>
            <a:r>
              <a:rPr lang="en-US" dirty="0" err="1"/>
              <a:t>subenvironment</a:t>
            </a:r>
            <a:r>
              <a:rPr lang="en-US" dirty="0"/>
              <a:t>. (Just like what you did in a single core log, only here, we are using many cores. </a:t>
            </a:r>
          </a:p>
        </p:txBody>
      </p:sp>
      <p:sp>
        <p:nvSpPr>
          <p:cNvPr id="4" name="Slide Number Placeholder 3"/>
          <p:cNvSpPr>
            <a:spLocks noGrp="1"/>
          </p:cNvSpPr>
          <p:nvPr>
            <p:ph type="sldNum" sz="quarter" idx="5"/>
          </p:nvPr>
        </p:nvSpPr>
        <p:spPr/>
        <p:txBody>
          <a:bodyPr/>
          <a:lstStyle/>
          <a:p>
            <a:fld id="{041B14F1-7FBD-49ED-8A6E-290D8410FDBF}" type="slidenum">
              <a:rPr lang="en-US" smtClean="0"/>
              <a:t>29</a:t>
            </a:fld>
            <a:endParaRPr lang="en-US"/>
          </a:p>
        </p:txBody>
      </p:sp>
    </p:spTree>
    <p:extLst>
      <p:ext uri="{BB962C8B-B14F-4D97-AF65-F5344CB8AC3E}">
        <p14:creationId xmlns:p14="http://schemas.microsoft.com/office/powerpoint/2010/main" val="110167008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we are ready to determine sea-level change. </a:t>
            </a:r>
          </a:p>
          <a:p>
            <a:endParaRPr lang="en-US" dirty="0"/>
          </a:p>
          <a:p>
            <a:r>
              <a:rPr lang="en-US" dirty="0"/>
              <a:t>Each of these units exists at a specific elevation relative to where the land meets the sea. Marshes have to have tides in order for them to receive sediment. Beaches have to have waves to deposit the coarser materials, etc. Also- remember </a:t>
            </a:r>
            <a:r>
              <a:rPr lang="en-US" dirty="0" err="1"/>
              <a:t>Walthers</a:t>
            </a:r>
            <a:r>
              <a:rPr lang="en-US" dirty="0"/>
              <a:t> Law? That tells us that things become stacked. So the units that are on the bottom of the core log happened first. So looking from the bottom to the top of a core log, we measure time moving forward. </a:t>
            </a:r>
          </a:p>
        </p:txBody>
      </p:sp>
      <p:sp>
        <p:nvSpPr>
          <p:cNvPr id="4" name="Slide Number Placeholder 3"/>
          <p:cNvSpPr>
            <a:spLocks noGrp="1"/>
          </p:cNvSpPr>
          <p:nvPr>
            <p:ph type="sldNum" sz="quarter" idx="5"/>
          </p:nvPr>
        </p:nvSpPr>
        <p:spPr/>
        <p:txBody>
          <a:bodyPr/>
          <a:lstStyle/>
          <a:p>
            <a:fld id="{041B14F1-7FBD-49ED-8A6E-290D8410FDBF}" type="slidenum">
              <a:rPr lang="en-US" smtClean="0"/>
              <a:t>30</a:t>
            </a:fld>
            <a:endParaRPr lang="en-US"/>
          </a:p>
        </p:txBody>
      </p:sp>
    </p:spTree>
    <p:extLst>
      <p:ext uri="{BB962C8B-B14F-4D97-AF65-F5344CB8AC3E}">
        <p14:creationId xmlns:p14="http://schemas.microsoft.com/office/powerpoint/2010/main" val="40413204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example, the lowest unit is a marsh. Marshes are at sea level, so when this marsh was deposited, that was the elevation of the ocean. Use the top of the marsh and assign that sea-level at time 1. </a:t>
            </a:r>
          </a:p>
          <a:p>
            <a:r>
              <a:rPr lang="en-US" dirty="0"/>
              <a:t> </a:t>
            </a:r>
          </a:p>
        </p:txBody>
      </p:sp>
      <p:sp>
        <p:nvSpPr>
          <p:cNvPr id="4" name="Slide Number Placeholder 3"/>
          <p:cNvSpPr>
            <a:spLocks noGrp="1"/>
          </p:cNvSpPr>
          <p:nvPr>
            <p:ph type="sldNum" sz="quarter" idx="5"/>
          </p:nvPr>
        </p:nvSpPr>
        <p:spPr/>
        <p:txBody>
          <a:bodyPr/>
          <a:lstStyle/>
          <a:p>
            <a:fld id="{041B14F1-7FBD-49ED-8A6E-290D8410FDBF}" type="slidenum">
              <a:rPr lang="en-US" smtClean="0"/>
              <a:t>31</a:t>
            </a:fld>
            <a:endParaRPr lang="en-US"/>
          </a:p>
        </p:txBody>
      </p:sp>
    </p:spTree>
    <p:extLst>
      <p:ext uri="{BB962C8B-B14F-4D97-AF65-F5344CB8AC3E}">
        <p14:creationId xmlns:p14="http://schemas.microsoft.com/office/powerpoint/2010/main" val="26143486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Fill out a chart for the other three </a:t>
            </a:r>
            <a:r>
              <a:rPr lang="en-US" dirty="0" err="1"/>
              <a:t>subenvironments</a:t>
            </a:r>
            <a:r>
              <a:rPr lang="en-US" dirty="0"/>
              <a:t> observed. Use the highest elevation the unit is observed to record maximum possible sea level at the time the unit was deposited. Use your environment information cards to see the change in elevation between the unit identified and sea level at the time the unit is deposited. </a:t>
            </a:r>
          </a:p>
          <a:p>
            <a:r>
              <a:rPr lang="en-US" dirty="0"/>
              <a:t> </a:t>
            </a:r>
          </a:p>
        </p:txBody>
      </p:sp>
      <p:sp>
        <p:nvSpPr>
          <p:cNvPr id="4" name="Slide Number Placeholder 3"/>
          <p:cNvSpPr>
            <a:spLocks noGrp="1"/>
          </p:cNvSpPr>
          <p:nvPr>
            <p:ph type="sldNum" sz="quarter" idx="5"/>
          </p:nvPr>
        </p:nvSpPr>
        <p:spPr/>
        <p:txBody>
          <a:bodyPr/>
          <a:lstStyle/>
          <a:p>
            <a:fld id="{041B14F1-7FBD-49ED-8A6E-290D8410FDBF}" type="slidenum">
              <a:rPr lang="en-US" smtClean="0"/>
              <a:t>32</a:t>
            </a:fld>
            <a:endParaRPr lang="en-US"/>
          </a:p>
        </p:txBody>
      </p:sp>
    </p:spTree>
    <p:extLst>
      <p:ext uri="{BB962C8B-B14F-4D97-AF65-F5344CB8AC3E}">
        <p14:creationId xmlns:p14="http://schemas.microsoft.com/office/powerpoint/2010/main" val="19591033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 information to graph sea-level change. </a:t>
            </a:r>
          </a:p>
        </p:txBody>
      </p:sp>
      <p:sp>
        <p:nvSpPr>
          <p:cNvPr id="4" name="Slide Number Placeholder 3"/>
          <p:cNvSpPr>
            <a:spLocks noGrp="1"/>
          </p:cNvSpPr>
          <p:nvPr>
            <p:ph type="sldNum" sz="quarter" idx="5"/>
          </p:nvPr>
        </p:nvSpPr>
        <p:spPr/>
        <p:txBody>
          <a:bodyPr/>
          <a:lstStyle/>
          <a:p>
            <a:fld id="{041B14F1-7FBD-49ED-8A6E-290D8410FDBF}" type="slidenum">
              <a:rPr lang="en-US" smtClean="0"/>
              <a:t>33</a:t>
            </a:fld>
            <a:endParaRPr lang="en-US"/>
          </a:p>
        </p:txBody>
      </p:sp>
    </p:spTree>
    <p:extLst>
      <p:ext uri="{BB962C8B-B14F-4D97-AF65-F5344CB8AC3E}">
        <p14:creationId xmlns:p14="http://schemas.microsoft.com/office/powerpoint/2010/main" val="40261698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2A9EF-AB30-49B2-8576-0F7790FB07A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F2CFB33-9F4B-4DA5-A183-881F874423D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9622A28-01E8-4F47-BC6D-979FB392327D}"/>
              </a:ext>
            </a:extLst>
          </p:cNvPr>
          <p:cNvSpPr>
            <a:spLocks noGrp="1"/>
          </p:cNvSpPr>
          <p:nvPr>
            <p:ph type="dt" sz="half" idx="10"/>
          </p:nvPr>
        </p:nvSpPr>
        <p:spPr/>
        <p:txBody>
          <a:bodyPr/>
          <a:lstStyle/>
          <a:p>
            <a:fld id="{6F09B176-3ADD-4F54-A8DC-55CC46B8923D}" type="datetimeFigureOut">
              <a:rPr lang="en-US" smtClean="0"/>
              <a:t>12/16/2022</a:t>
            </a:fld>
            <a:endParaRPr lang="en-US"/>
          </a:p>
        </p:txBody>
      </p:sp>
      <p:sp>
        <p:nvSpPr>
          <p:cNvPr id="5" name="Footer Placeholder 4">
            <a:extLst>
              <a:ext uri="{FF2B5EF4-FFF2-40B4-BE49-F238E27FC236}">
                <a16:creationId xmlns:a16="http://schemas.microsoft.com/office/drawing/2014/main" id="{0BEE3425-6477-4398-A4B6-8C5849FC39F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F70035C-3904-469B-8F59-230BCD1D2377}"/>
              </a:ext>
            </a:extLst>
          </p:cNvPr>
          <p:cNvSpPr>
            <a:spLocks noGrp="1"/>
          </p:cNvSpPr>
          <p:nvPr>
            <p:ph type="sldNum" sz="quarter" idx="12"/>
          </p:nvPr>
        </p:nvSpPr>
        <p:spPr/>
        <p:txBody>
          <a:bodyPr/>
          <a:lstStyle/>
          <a:p>
            <a:fld id="{6C850FCC-E1BE-4D61-971A-74B8EA90DF9C}" type="slidenum">
              <a:rPr lang="en-US" smtClean="0"/>
              <a:t>‹#›</a:t>
            </a:fld>
            <a:endParaRPr lang="en-US"/>
          </a:p>
        </p:txBody>
      </p:sp>
    </p:spTree>
    <p:extLst>
      <p:ext uri="{BB962C8B-B14F-4D97-AF65-F5344CB8AC3E}">
        <p14:creationId xmlns:p14="http://schemas.microsoft.com/office/powerpoint/2010/main" val="20212200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E115A-CDAE-4ED0-A794-1970FE06A6E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DAE3A8-9D20-46A1-83CA-053C6BF4085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FC73E72-61B7-4C36-87DC-7C5BB32EEEA2}"/>
              </a:ext>
            </a:extLst>
          </p:cNvPr>
          <p:cNvSpPr>
            <a:spLocks noGrp="1"/>
          </p:cNvSpPr>
          <p:nvPr>
            <p:ph type="dt" sz="half" idx="10"/>
          </p:nvPr>
        </p:nvSpPr>
        <p:spPr/>
        <p:txBody>
          <a:bodyPr/>
          <a:lstStyle/>
          <a:p>
            <a:fld id="{6F09B176-3ADD-4F54-A8DC-55CC46B8923D}" type="datetimeFigureOut">
              <a:rPr lang="en-US" smtClean="0"/>
              <a:t>12/16/2022</a:t>
            </a:fld>
            <a:endParaRPr lang="en-US"/>
          </a:p>
        </p:txBody>
      </p:sp>
      <p:sp>
        <p:nvSpPr>
          <p:cNvPr id="5" name="Footer Placeholder 4">
            <a:extLst>
              <a:ext uri="{FF2B5EF4-FFF2-40B4-BE49-F238E27FC236}">
                <a16:creationId xmlns:a16="http://schemas.microsoft.com/office/drawing/2014/main" id="{3A838C37-03A3-4862-B5AA-E1D50917D7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A9B71A-CA03-4C02-89BD-F223534A0CE9}"/>
              </a:ext>
            </a:extLst>
          </p:cNvPr>
          <p:cNvSpPr>
            <a:spLocks noGrp="1"/>
          </p:cNvSpPr>
          <p:nvPr>
            <p:ph type="sldNum" sz="quarter" idx="12"/>
          </p:nvPr>
        </p:nvSpPr>
        <p:spPr/>
        <p:txBody>
          <a:bodyPr/>
          <a:lstStyle/>
          <a:p>
            <a:fld id="{6C850FCC-E1BE-4D61-971A-74B8EA90DF9C}" type="slidenum">
              <a:rPr lang="en-US" smtClean="0"/>
              <a:t>‹#›</a:t>
            </a:fld>
            <a:endParaRPr lang="en-US"/>
          </a:p>
        </p:txBody>
      </p:sp>
    </p:spTree>
    <p:extLst>
      <p:ext uri="{BB962C8B-B14F-4D97-AF65-F5344CB8AC3E}">
        <p14:creationId xmlns:p14="http://schemas.microsoft.com/office/powerpoint/2010/main" val="3237071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589B-8C3E-4D1C-9BE7-0A48BF5B32C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3859552-1C4B-4A68-AEFB-A4735978C1D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E3D8BC6-EA4E-45E9-8899-4DE21779CE81}"/>
              </a:ext>
            </a:extLst>
          </p:cNvPr>
          <p:cNvSpPr>
            <a:spLocks noGrp="1"/>
          </p:cNvSpPr>
          <p:nvPr>
            <p:ph type="dt" sz="half" idx="10"/>
          </p:nvPr>
        </p:nvSpPr>
        <p:spPr/>
        <p:txBody>
          <a:bodyPr/>
          <a:lstStyle/>
          <a:p>
            <a:fld id="{6F09B176-3ADD-4F54-A8DC-55CC46B8923D}" type="datetimeFigureOut">
              <a:rPr lang="en-US" smtClean="0"/>
              <a:t>12/16/2022</a:t>
            </a:fld>
            <a:endParaRPr lang="en-US"/>
          </a:p>
        </p:txBody>
      </p:sp>
      <p:sp>
        <p:nvSpPr>
          <p:cNvPr id="5" name="Footer Placeholder 4">
            <a:extLst>
              <a:ext uri="{FF2B5EF4-FFF2-40B4-BE49-F238E27FC236}">
                <a16:creationId xmlns:a16="http://schemas.microsoft.com/office/drawing/2014/main" id="{55981FE8-4862-4353-B3E4-FD76EFC2C7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B4EDBDE-E760-4321-9A89-59FA1D51B241}"/>
              </a:ext>
            </a:extLst>
          </p:cNvPr>
          <p:cNvSpPr>
            <a:spLocks noGrp="1"/>
          </p:cNvSpPr>
          <p:nvPr>
            <p:ph type="sldNum" sz="quarter" idx="12"/>
          </p:nvPr>
        </p:nvSpPr>
        <p:spPr/>
        <p:txBody>
          <a:bodyPr/>
          <a:lstStyle/>
          <a:p>
            <a:fld id="{6C850FCC-E1BE-4D61-971A-74B8EA90DF9C}" type="slidenum">
              <a:rPr lang="en-US" smtClean="0"/>
              <a:t>‹#›</a:t>
            </a:fld>
            <a:endParaRPr lang="en-US"/>
          </a:p>
        </p:txBody>
      </p:sp>
    </p:spTree>
    <p:extLst>
      <p:ext uri="{BB962C8B-B14F-4D97-AF65-F5344CB8AC3E}">
        <p14:creationId xmlns:p14="http://schemas.microsoft.com/office/powerpoint/2010/main" val="13012661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B0554-8115-4BB1-90DA-2E7EC28C686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02F8778-0B3E-4C2C-8B99-49FB9DB04AE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CD4D7DB-C7F8-4F25-BA51-AF528EF3F2D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B63CB31-0625-4294-81F3-40EEB5875CE6}"/>
              </a:ext>
            </a:extLst>
          </p:cNvPr>
          <p:cNvSpPr>
            <a:spLocks noGrp="1"/>
          </p:cNvSpPr>
          <p:nvPr>
            <p:ph type="dt" sz="half" idx="10"/>
          </p:nvPr>
        </p:nvSpPr>
        <p:spPr/>
        <p:txBody>
          <a:bodyPr/>
          <a:lstStyle/>
          <a:p>
            <a:fld id="{6F09B176-3ADD-4F54-A8DC-55CC46B8923D}" type="datetimeFigureOut">
              <a:rPr lang="en-US" smtClean="0"/>
              <a:t>12/16/2022</a:t>
            </a:fld>
            <a:endParaRPr lang="en-US"/>
          </a:p>
        </p:txBody>
      </p:sp>
      <p:sp>
        <p:nvSpPr>
          <p:cNvPr id="6" name="Footer Placeholder 5">
            <a:extLst>
              <a:ext uri="{FF2B5EF4-FFF2-40B4-BE49-F238E27FC236}">
                <a16:creationId xmlns:a16="http://schemas.microsoft.com/office/drawing/2014/main" id="{5880AA6F-4442-4312-8506-DF490C8EA6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F4DCCF-A92C-4CB2-A5E1-16B3DA3377EF}"/>
              </a:ext>
            </a:extLst>
          </p:cNvPr>
          <p:cNvSpPr>
            <a:spLocks noGrp="1"/>
          </p:cNvSpPr>
          <p:nvPr>
            <p:ph type="sldNum" sz="quarter" idx="12"/>
          </p:nvPr>
        </p:nvSpPr>
        <p:spPr/>
        <p:txBody>
          <a:bodyPr/>
          <a:lstStyle/>
          <a:p>
            <a:fld id="{6C850FCC-E1BE-4D61-971A-74B8EA90DF9C}" type="slidenum">
              <a:rPr lang="en-US" smtClean="0"/>
              <a:t>‹#›</a:t>
            </a:fld>
            <a:endParaRPr lang="en-US"/>
          </a:p>
        </p:txBody>
      </p:sp>
    </p:spTree>
    <p:extLst>
      <p:ext uri="{BB962C8B-B14F-4D97-AF65-F5344CB8AC3E}">
        <p14:creationId xmlns:p14="http://schemas.microsoft.com/office/powerpoint/2010/main" val="23423279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BA52AC-A3E0-403C-847A-24139EF865C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64D27B-E039-414D-85A2-44C9AB7605A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69E5AC7-BD6D-4EB7-A928-B18DDD246AD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0CA7BFE-EA22-4DB0-8F6D-904F0E90FF0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5FEA2A8-4C77-4D0A-B441-E7ADB7334C0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7E8A8C9-FC98-43B3-9C22-89485B9674C9}"/>
              </a:ext>
            </a:extLst>
          </p:cNvPr>
          <p:cNvSpPr>
            <a:spLocks noGrp="1"/>
          </p:cNvSpPr>
          <p:nvPr>
            <p:ph type="dt" sz="half" idx="10"/>
          </p:nvPr>
        </p:nvSpPr>
        <p:spPr/>
        <p:txBody>
          <a:bodyPr/>
          <a:lstStyle/>
          <a:p>
            <a:fld id="{6F09B176-3ADD-4F54-A8DC-55CC46B8923D}" type="datetimeFigureOut">
              <a:rPr lang="en-US" smtClean="0"/>
              <a:t>12/16/2022</a:t>
            </a:fld>
            <a:endParaRPr lang="en-US"/>
          </a:p>
        </p:txBody>
      </p:sp>
      <p:sp>
        <p:nvSpPr>
          <p:cNvPr id="8" name="Footer Placeholder 7">
            <a:extLst>
              <a:ext uri="{FF2B5EF4-FFF2-40B4-BE49-F238E27FC236}">
                <a16:creationId xmlns:a16="http://schemas.microsoft.com/office/drawing/2014/main" id="{6A0D7EDE-70DC-4A25-B62D-43E2CA3F403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30A7908-169F-47FC-9E1A-C20A17D07497}"/>
              </a:ext>
            </a:extLst>
          </p:cNvPr>
          <p:cNvSpPr>
            <a:spLocks noGrp="1"/>
          </p:cNvSpPr>
          <p:nvPr>
            <p:ph type="sldNum" sz="quarter" idx="12"/>
          </p:nvPr>
        </p:nvSpPr>
        <p:spPr/>
        <p:txBody>
          <a:bodyPr/>
          <a:lstStyle/>
          <a:p>
            <a:fld id="{6C850FCC-E1BE-4D61-971A-74B8EA90DF9C}" type="slidenum">
              <a:rPr lang="en-US" smtClean="0"/>
              <a:t>‹#›</a:t>
            </a:fld>
            <a:endParaRPr lang="en-US"/>
          </a:p>
        </p:txBody>
      </p:sp>
    </p:spTree>
    <p:extLst>
      <p:ext uri="{BB962C8B-B14F-4D97-AF65-F5344CB8AC3E}">
        <p14:creationId xmlns:p14="http://schemas.microsoft.com/office/powerpoint/2010/main" val="42068155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BFC09-FDBD-4EA8-B8F6-5A8362C6244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3276CFA-4443-4710-9EE8-1E632989B3D6}"/>
              </a:ext>
            </a:extLst>
          </p:cNvPr>
          <p:cNvSpPr>
            <a:spLocks noGrp="1"/>
          </p:cNvSpPr>
          <p:nvPr>
            <p:ph type="dt" sz="half" idx="10"/>
          </p:nvPr>
        </p:nvSpPr>
        <p:spPr/>
        <p:txBody>
          <a:bodyPr/>
          <a:lstStyle/>
          <a:p>
            <a:fld id="{6F09B176-3ADD-4F54-A8DC-55CC46B8923D}" type="datetimeFigureOut">
              <a:rPr lang="en-US" smtClean="0"/>
              <a:t>12/16/2022</a:t>
            </a:fld>
            <a:endParaRPr lang="en-US"/>
          </a:p>
        </p:txBody>
      </p:sp>
      <p:sp>
        <p:nvSpPr>
          <p:cNvPr id="4" name="Footer Placeholder 3">
            <a:extLst>
              <a:ext uri="{FF2B5EF4-FFF2-40B4-BE49-F238E27FC236}">
                <a16:creationId xmlns:a16="http://schemas.microsoft.com/office/drawing/2014/main" id="{97F961B1-D170-4D1C-BF82-ECCD024BBAC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0790927-F7EF-4969-AB20-B468706AC322}"/>
              </a:ext>
            </a:extLst>
          </p:cNvPr>
          <p:cNvSpPr>
            <a:spLocks noGrp="1"/>
          </p:cNvSpPr>
          <p:nvPr>
            <p:ph type="sldNum" sz="quarter" idx="12"/>
          </p:nvPr>
        </p:nvSpPr>
        <p:spPr/>
        <p:txBody>
          <a:bodyPr/>
          <a:lstStyle/>
          <a:p>
            <a:fld id="{6C850FCC-E1BE-4D61-971A-74B8EA90DF9C}" type="slidenum">
              <a:rPr lang="en-US" smtClean="0"/>
              <a:t>‹#›</a:t>
            </a:fld>
            <a:endParaRPr lang="en-US"/>
          </a:p>
        </p:txBody>
      </p:sp>
    </p:spTree>
    <p:extLst>
      <p:ext uri="{BB962C8B-B14F-4D97-AF65-F5344CB8AC3E}">
        <p14:creationId xmlns:p14="http://schemas.microsoft.com/office/powerpoint/2010/main" val="42765496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C3BE25-4E10-42A3-B3C0-3EC6B0A9B809}"/>
              </a:ext>
            </a:extLst>
          </p:cNvPr>
          <p:cNvSpPr>
            <a:spLocks noGrp="1"/>
          </p:cNvSpPr>
          <p:nvPr>
            <p:ph type="dt" sz="half" idx="10"/>
          </p:nvPr>
        </p:nvSpPr>
        <p:spPr/>
        <p:txBody>
          <a:bodyPr/>
          <a:lstStyle/>
          <a:p>
            <a:fld id="{6F09B176-3ADD-4F54-A8DC-55CC46B8923D}" type="datetimeFigureOut">
              <a:rPr lang="en-US" smtClean="0"/>
              <a:t>12/16/2022</a:t>
            </a:fld>
            <a:endParaRPr lang="en-US"/>
          </a:p>
        </p:txBody>
      </p:sp>
      <p:sp>
        <p:nvSpPr>
          <p:cNvPr id="3" name="Footer Placeholder 2">
            <a:extLst>
              <a:ext uri="{FF2B5EF4-FFF2-40B4-BE49-F238E27FC236}">
                <a16:creationId xmlns:a16="http://schemas.microsoft.com/office/drawing/2014/main" id="{7FD646C5-B7CA-4E22-BFD9-2873F048E63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1A388BC-7C5D-49E8-9346-F2F4748D971F}"/>
              </a:ext>
            </a:extLst>
          </p:cNvPr>
          <p:cNvSpPr>
            <a:spLocks noGrp="1"/>
          </p:cNvSpPr>
          <p:nvPr>
            <p:ph type="sldNum" sz="quarter" idx="12"/>
          </p:nvPr>
        </p:nvSpPr>
        <p:spPr/>
        <p:txBody>
          <a:bodyPr/>
          <a:lstStyle/>
          <a:p>
            <a:fld id="{6C850FCC-E1BE-4D61-971A-74B8EA90DF9C}" type="slidenum">
              <a:rPr lang="en-US" smtClean="0"/>
              <a:t>‹#›</a:t>
            </a:fld>
            <a:endParaRPr lang="en-US"/>
          </a:p>
        </p:txBody>
      </p:sp>
    </p:spTree>
    <p:extLst>
      <p:ext uri="{BB962C8B-B14F-4D97-AF65-F5344CB8AC3E}">
        <p14:creationId xmlns:p14="http://schemas.microsoft.com/office/powerpoint/2010/main" val="38978481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78EE93-E3A2-454A-BC54-00578E6FB5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9FAFF74-2A5C-4E34-BAA6-B4D6FAEB885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5085C3B-9DFC-489B-94BD-B6A809FA76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6975C96-3C2B-4DB2-A94F-BDA0D29ED965}"/>
              </a:ext>
            </a:extLst>
          </p:cNvPr>
          <p:cNvSpPr>
            <a:spLocks noGrp="1"/>
          </p:cNvSpPr>
          <p:nvPr>
            <p:ph type="dt" sz="half" idx="10"/>
          </p:nvPr>
        </p:nvSpPr>
        <p:spPr/>
        <p:txBody>
          <a:bodyPr/>
          <a:lstStyle/>
          <a:p>
            <a:fld id="{6F09B176-3ADD-4F54-A8DC-55CC46B8923D}" type="datetimeFigureOut">
              <a:rPr lang="en-US" smtClean="0"/>
              <a:t>12/16/2022</a:t>
            </a:fld>
            <a:endParaRPr lang="en-US"/>
          </a:p>
        </p:txBody>
      </p:sp>
      <p:sp>
        <p:nvSpPr>
          <p:cNvPr id="6" name="Footer Placeholder 5">
            <a:extLst>
              <a:ext uri="{FF2B5EF4-FFF2-40B4-BE49-F238E27FC236}">
                <a16:creationId xmlns:a16="http://schemas.microsoft.com/office/drawing/2014/main" id="{0FDD6CA0-4117-4F33-A2EF-7B5D652BF01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6263770-76D0-4CD3-B737-C17969D9CD96}"/>
              </a:ext>
            </a:extLst>
          </p:cNvPr>
          <p:cNvSpPr>
            <a:spLocks noGrp="1"/>
          </p:cNvSpPr>
          <p:nvPr>
            <p:ph type="sldNum" sz="quarter" idx="12"/>
          </p:nvPr>
        </p:nvSpPr>
        <p:spPr/>
        <p:txBody>
          <a:bodyPr/>
          <a:lstStyle/>
          <a:p>
            <a:fld id="{6C850FCC-E1BE-4D61-971A-74B8EA90DF9C}" type="slidenum">
              <a:rPr lang="en-US" smtClean="0"/>
              <a:t>‹#›</a:t>
            </a:fld>
            <a:endParaRPr lang="en-US"/>
          </a:p>
        </p:txBody>
      </p:sp>
    </p:spTree>
    <p:extLst>
      <p:ext uri="{BB962C8B-B14F-4D97-AF65-F5344CB8AC3E}">
        <p14:creationId xmlns:p14="http://schemas.microsoft.com/office/powerpoint/2010/main" val="1681522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45F87-605D-4EAC-AA8B-2F41B03480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5756366-F633-4C37-8641-12D5F9F32C9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4D8326C-6F8B-483B-90F6-253E7EB4CC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D56B17-071C-4543-BC58-B447DCEA982C}"/>
              </a:ext>
            </a:extLst>
          </p:cNvPr>
          <p:cNvSpPr>
            <a:spLocks noGrp="1"/>
          </p:cNvSpPr>
          <p:nvPr>
            <p:ph type="dt" sz="half" idx="10"/>
          </p:nvPr>
        </p:nvSpPr>
        <p:spPr/>
        <p:txBody>
          <a:bodyPr/>
          <a:lstStyle/>
          <a:p>
            <a:fld id="{6F09B176-3ADD-4F54-A8DC-55CC46B8923D}" type="datetimeFigureOut">
              <a:rPr lang="en-US" smtClean="0"/>
              <a:t>12/16/2022</a:t>
            </a:fld>
            <a:endParaRPr lang="en-US"/>
          </a:p>
        </p:txBody>
      </p:sp>
      <p:sp>
        <p:nvSpPr>
          <p:cNvPr id="6" name="Footer Placeholder 5">
            <a:extLst>
              <a:ext uri="{FF2B5EF4-FFF2-40B4-BE49-F238E27FC236}">
                <a16:creationId xmlns:a16="http://schemas.microsoft.com/office/drawing/2014/main" id="{CF4547E7-8FB1-4C02-B21B-C01D2001B8A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094EA7B-79F6-48E1-937B-147571F52B20}"/>
              </a:ext>
            </a:extLst>
          </p:cNvPr>
          <p:cNvSpPr>
            <a:spLocks noGrp="1"/>
          </p:cNvSpPr>
          <p:nvPr>
            <p:ph type="sldNum" sz="quarter" idx="12"/>
          </p:nvPr>
        </p:nvSpPr>
        <p:spPr/>
        <p:txBody>
          <a:bodyPr/>
          <a:lstStyle/>
          <a:p>
            <a:fld id="{6C850FCC-E1BE-4D61-971A-74B8EA90DF9C}" type="slidenum">
              <a:rPr lang="en-US" smtClean="0"/>
              <a:t>‹#›</a:t>
            </a:fld>
            <a:endParaRPr lang="en-US"/>
          </a:p>
        </p:txBody>
      </p:sp>
    </p:spTree>
    <p:extLst>
      <p:ext uri="{BB962C8B-B14F-4D97-AF65-F5344CB8AC3E}">
        <p14:creationId xmlns:p14="http://schemas.microsoft.com/office/powerpoint/2010/main" val="29121377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AF9C4-E1D2-4B02-AE64-DDE8B761930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8D88270-04CD-4459-A70F-194569AF9B4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5E15CB-4C80-41E2-8FC3-4D1DF5C32124}"/>
              </a:ext>
            </a:extLst>
          </p:cNvPr>
          <p:cNvSpPr>
            <a:spLocks noGrp="1"/>
          </p:cNvSpPr>
          <p:nvPr>
            <p:ph type="dt" sz="half" idx="10"/>
          </p:nvPr>
        </p:nvSpPr>
        <p:spPr/>
        <p:txBody>
          <a:bodyPr/>
          <a:lstStyle/>
          <a:p>
            <a:fld id="{6F09B176-3ADD-4F54-A8DC-55CC46B8923D}" type="datetimeFigureOut">
              <a:rPr lang="en-US" smtClean="0"/>
              <a:t>12/16/2022</a:t>
            </a:fld>
            <a:endParaRPr lang="en-US"/>
          </a:p>
        </p:txBody>
      </p:sp>
      <p:sp>
        <p:nvSpPr>
          <p:cNvPr id="5" name="Footer Placeholder 4">
            <a:extLst>
              <a:ext uri="{FF2B5EF4-FFF2-40B4-BE49-F238E27FC236}">
                <a16:creationId xmlns:a16="http://schemas.microsoft.com/office/drawing/2014/main" id="{5B0EA226-3E33-4AB7-BB85-FB0795FD3F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B0EF4E5-FAEE-400F-9906-7B65A0A47956}"/>
              </a:ext>
            </a:extLst>
          </p:cNvPr>
          <p:cNvSpPr>
            <a:spLocks noGrp="1"/>
          </p:cNvSpPr>
          <p:nvPr>
            <p:ph type="sldNum" sz="quarter" idx="12"/>
          </p:nvPr>
        </p:nvSpPr>
        <p:spPr/>
        <p:txBody>
          <a:bodyPr/>
          <a:lstStyle/>
          <a:p>
            <a:fld id="{6C850FCC-E1BE-4D61-971A-74B8EA90DF9C}" type="slidenum">
              <a:rPr lang="en-US" smtClean="0"/>
              <a:t>‹#›</a:t>
            </a:fld>
            <a:endParaRPr lang="en-US"/>
          </a:p>
        </p:txBody>
      </p:sp>
    </p:spTree>
    <p:extLst>
      <p:ext uri="{BB962C8B-B14F-4D97-AF65-F5344CB8AC3E}">
        <p14:creationId xmlns:p14="http://schemas.microsoft.com/office/powerpoint/2010/main" val="376494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8126AB0-0378-4046-84BD-3DA3E27EC53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7162375-F757-4889-9F90-2C7A5097CD4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F894209-32D8-45A8-8C3A-401AD7FC8AEB}"/>
              </a:ext>
            </a:extLst>
          </p:cNvPr>
          <p:cNvSpPr>
            <a:spLocks noGrp="1"/>
          </p:cNvSpPr>
          <p:nvPr>
            <p:ph type="dt" sz="half" idx="10"/>
          </p:nvPr>
        </p:nvSpPr>
        <p:spPr/>
        <p:txBody>
          <a:bodyPr/>
          <a:lstStyle/>
          <a:p>
            <a:fld id="{6F09B176-3ADD-4F54-A8DC-55CC46B8923D}" type="datetimeFigureOut">
              <a:rPr lang="en-US" smtClean="0"/>
              <a:t>12/16/2022</a:t>
            </a:fld>
            <a:endParaRPr lang="en-US"/>
          </a:p>
        </p:txBody>
      </p:sp>
      <p:sp>
        <p:nvSpPr>
          <p:cNvPr id="5" name="Footer Placeholder 4">
            <a:extLst>
              <a:ext uri="{FF2B5EF4-FFF2-40B4-BE49-F238E27FC236}">
                <a16:creationId xmlns:a16="http://schemas.microsoft.com/office/drawing/2014/main" id="{7F7E7F3F-4896-4FE4-A60C-483F4D3A9C1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A9BBCA-6283-4575-8FF7-DF4E4604585E}"/>
              </a:ext>
            </a:extLst>
          </p:cNvPr>
          <p:cNvSpPr>
            <a:spLocks noGrp="1"/>
          </p:cNvSpPr>
          <p:nvPr>
            <p:ph type="sldNum" sz="quarter" idx="12"/>
          </p:nvPr>
        </p:nvSpPr>
        <p:spPr/>
        <p:txBody>
          <a:bodyPr/>
          <a:lstStyle/>
          <a:p>
            <a:fld id="{6C850FCC-E1BE-4D61-971A-74B8EA90DF9C}" type="slidenum">
              <a:rPr lang="en-US" smtClean="0"/>
              <a:t>‹#›</a:t>
            </a:fld>
            <a:endParaRPr lang="en-US"/>
          </a:p>
        </p:txBody>
      </p:sp>
    </p:spTree>
    <p:extLst>
      <p:ext uri="{BB962C8B-B14F-4D97-AF65-F5344CB8AC3E}">
        <p14:creationId xmlns:p14="http://schemas.microsoft.com/office/powerpoint/2010/main" val="35717064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94901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17A01D4-E927-4E8D-BC64-55BF61C275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9BCD6B4-4BEC-4A5F-8C87-28351F82EF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04A2F5B-FF0D-4961-8840-82C882801BA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09B176-3ADD-4F54-A8DC-55CC46B8923D}" type="datetimeFigureOut">
              <a:rPr lang="en-US" smtClean="0"/>
              <a:t>12/16/2022</a:t>
            </a:fld>
            <a:endParaRPr lang="en-US"/>
          </a:p>
        </p:txBody>
      </p:sp>
      <p:sp>
        <p:nvSpPr>
          <p:cNvPr id="5" name="Footer Placeholder 4">
            <a:extLst>
              <a:ext uri="{FF2B5EF4-FFF2-40B4-BE49-F238E27FC236}">
                <a16:creationId xmlns:a16="http://schemas.microsoft.com/office/drawing/2014/main" id="{BFFC8D8D-2C31-4503-927C-6E383DE18C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E8BF8E8-EB5F-4D04-8BF8-C44C71E072C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850FCC-E1BE-4D61-971A-74B8EA90DF9C}" type="slidenum">
              <a:rPr lang="en-US" smtClean="0"/>
              <a:t>‹#›</a:t>
            </a:fld>
            <a:endParaRPr lang="en-US"/>
          </a:p>
        </p:txBody>
      </p:sp>
    </p:spTree>
    <p:extLst>
      <p:ext uri="{BB962C8B-B14F-4D97-AF65-F5344CB8AC3E}">
        <p14:creationId xmlns:p14="http://schemas.microsoft.com/office/powerpoint/2010/main" val="22269038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png"/><Relationship Id="rId7"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hyperlink" Target="https://creativecommons.org/licenses/by-nd/3.0/" TargetMode="External"/><Relationship Id="rId5" Type="http://schemas.openxmlformats.org/officeDocument/2006/relationships/hyperlink" Target="https://www.flickr.com/photos/billmiky/9401413729/" TargetMode="External"/><Relationship Id="rId10" Type="http://schemas.openxmlformats.org/officeDocument/2006/relationships/image" Target="../media/image6.png"/><Relationship Id="rId4" Type="http://schemas.openxmlformats.org/officeDocument/2006/relationships/image" Target="../media/image3.jpg"/><Relationship Id="rId9"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2.png"/><Relationship Id="rId7" Type="http://schemas.openxmlformats.org/officeDocument/2006/relationships/image" Target="../media/image5.png"/><Relationship Id="rId12" Type="http://schemas.openxmlformats.org/officeDocument/2006/relationships/hyperlink" Target="https://creativecommons.org/licenses/by-nc/3.0/"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svg"/><Relationship Id="rId11" Type="http://schemas.openxmlformats.org/officeDocument/2006/relationships/hyperlink" Target="https://britishbeaches.uk/charmouth-east-beach-dorset-england/photos/17007" TargetMode="External"/><Relationship Id="rId5" Type="http://schemas.openxmlformats.org/officeDocument/2006/relationships/image" Target="../media/image8.png"/><Relationship Id="rId10" Type="http://schemas.openxmlformats.org/officeDocument/2006/relationships/image" Target="../media/image11.png"/><Relationship Id="rId4" Type="http://schemas.openxmlformats.org/officeDocument/2006/relationships/image" Target="../media/image7.png"/><Relationship Id="rId9" Type="http://schemas.openxmlformats.org/officeDocument/2006/relationships/hyperlink" Target="https://pxhere.com/en/photo/542488" TargetMode="External"/></Relationships>
</file>

<file path=ppt/slides/_rels/slide6.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7.png"/><Relationship Id="rId7"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hyperlink" Target="https://www.publicdomainpictures.net/en/view-image.php?image=303214&amp;picture=sea-surf-waves-beach" TargetMode="External"/></Relationships>
</file>

<file path=ppt/slides/_rels/slide7.xml.rels><?xml version="1.0" encoding="UTF-8" standalone="yes"?>
<Relationships xmlns="http://schemas.openxmlformats.org/package/2006/relationships"><Relationship Id="rId8" Type="http://schemas.openxmlformats.org/officeDocument/2006/relationships/hyperlink" Target="https://creativecommons.org/licenses/by/3.0/" TargetMode="External"/><Relationship Id="rId3" Type="http://schemas.openxmlformats.org/officeDocument/2006/relationships/image" Target="../media/image15.png"/><Relationship Id="rId7" Type="http://schemas.openxmlformats.org/officeDocument/2006/relationships/hyperlink" Target="https://www.deviantart.com/mattiamc/art/Underwater-HD-4k-By-MattiaMc-558350940" TargetMode="Externa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6.jpg"/><Relationship Id="rId5" Type="http://schemas.openxmlformats.org/officeDocument/2006/relationships/image" Target="../media/image2.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8" Type="http://schemas.openxmlformats.org/officeDocument/2006/relationships/hyperlink" Target="https://en.wikipedia.org/wiki/Heavy_mineral_sands_ore_deposits" TargetMode="External"/><Relationship Id="rId3" Type="http://schemas.openxmlformats.org/officeDocument/2006/relationships/image" Target="../media/image21.png"/><Relationship Id="rId7" Type="http://schemas.openxmlformats.org/officeDocument/2006/relationships/image" Target="../media/image24.jp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hyperlink" Target="https://publicdomainpictures.net/view-image.php?image=135436&amp;picture=&amp;jazyk=ru" TargetMode="External"/><Relationship Id="rId5" Type="http://schemas.openxmlformats.org/officeDocument/2006/relationships/image" Target="../media/image23.jpg"/><Relationship Id="rId10" Type="http://schemas.openxmlformats.org/officeDocument/2006/relationships/hyperlink" Target="https://www.flickr.com/photos/billmiky/9401413729/" TargetMode="External"/><Relationship Id="rId4" Type="http://schemas.openxmlformats.org/officeDocument/2006/relationships/image" Target="../media/image22.png"/><Relationship Id="rId9" Type="http://schemas.openxmlformats.org/officeDocument/2006/relationships/hyperlink" Target="https://creativecommons.org/licenses/by-sa/3.0/"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30.jpg"/><Relationship Id="rId3" Type="http://schemas.openxmlformats.org/officeDocument/2006/relationships/image" Target="../media/image25.png"/><Relationship Id="rId7" Type="http://schemas.openxmlformats.org/officeDocument/2006/relationships/image" Target="../media/image29.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27.jp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1.png"/><Relationship Id="rId7" Type="http://schemas.openxmlformats.org/officeDocument/2006/relationships/image" Target="../media/image34.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hyperlink" Target="https://pixabay.com/en/juice-glass-lemonade-straw-iced-35236/"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38.jpg"/></Relationships>
</file>

<file path=ppt/slides/_rels/slide18.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38.jpg"/></Relationships>
</file>

<file path=ppt/slides/_rels/slide19.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37.jpg"/></Relationships>
</file>

<file path=ppt/slides/_rels/slide20.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37.jpg"/></Relationships>
</file>

<file path=ppt/slides/_rels/slide21.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38.jpg"/></Relationships>
</file>

<file path=ppt/slides/_rels/slide22.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38.jpg"/></Relationships>
</file>

<file path=ppt/slides/_rels/slide23.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38.jpg"/></Relationships>
</file>

<file path=ppt/slides/_rels/slide24.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38.jp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6.xml"/><Relationship Id="rId1" Type="http://schemas.openxmlformats.org/officeDocument/2006/relationships/slideLayout" Target="../slideLayouts/slideLayout12.xml"/><Relationship Id="rId5" Type="http://schemas.openxmlformats.org/officeDocument/2006/relationships/image" Target="../media/image41.png"/><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7.xml"/><Relationship Id="rId1" Type="http://schemas.openxmlformats.org/officeDocument/2006/relationships/slideLayout" Target="../slideLayouts/slideLayout12.xml"/><Relationship Id="rId5" Type="http://schemas.openxmlformats.org/officeDocument/2006/relationships/image" Target="../media/image41.png"/><Relationship Id="rId4" Type="http://schemas.openxmlformats.org/officeDocument/2006/relationships/image" Target="../media/image40.png"/></Relationships>
</file>

<file path=ppt/slides/_rels/slide2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8.xml"/><Relationship Id="rId1" Type="http://schemas.openxmlformats.org/officeDocument/2006/relationships/slideLayout" Target="../slideLayouts/slideLayout12.xml"/><Relationship Id="rId5" Type="http://schemas.openxmlformats.org/officeDocument/2006/relationships/image" Target="../media/image41.png"/><Relationship Id="rId4" Type="http://schemas.openxmlformats.org/officeDocument/2006/relationships/image" Target="../media/image40.png"/></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9.xml"/><Relationship Id="rId1" Type="http://schemas.openxmlformats.org/officeDocument/2006/relationships/slideLayout" Target="../slideLayouts/slideLayout12.xml"/><Relationship Id="rId5" Type="http://schemas.openxmlformats.org/officeDocument/2006/relationships/image" Target="../media/image41.png"/><Relationship Id="rId4" Type="http://schemas.openxmlformats.org/officeDocument/2006/relationships/image" Target="../media/image40.png"/></Relationships>
</file>

<file path=ppt/slides/_rels/slide3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0.xml"/><Relationship Id="rId1" Type="http://schemas.openxmlformats.org/officeDocument/2006/relationships/slideLayout" Target="../slideLayouts/slideLayout12.xml"/><Relationship Id="rId5" Type="http://schemas.openxmlformats.org/officeDocument/2006/relationships/image" Target="../media/image41.png"/><Relationship Id="rId4" Type="http://schemas.openxmlformats.org/officeDocument/2006/relationships/image" Target="../media/image40.png"/></Relationships>
</file>

<file path=ppt/slides/_rels/slide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1.xml"/><Relationship Id="rId1" Type="http://schemas.openxmlformats.org/officeDocument/2006/relationships/slideLayout" Target="../slideLayouts/slideLayout12.xml"/><Relationship Id="rId5" Type="http://schemas.openxmlformats.org/officeDocument/2006/relationships/image" Target="../media/image41.png"/><Relationship Id="rId4" Type="http://schemas.openxmlformats.org/officeDocument/2006/relationships/image" Target="../media/image40.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0E5CB-248B-47FB-B1C9-DF83AC63747D}"/>
              </a:ext>
            </a:extLst>
          </p:cNvPr>
          <p:cNvSpPr>
            <a:spLocks noGrp="1"/>
          </p:cNvSpPr>
          <p:nvPr>
            <p:ph type="ctrTitle"/>
          </p:nvPr>
        </p:nvSpPr>
        <p:spPr>
          <a:xfrm>
            <a:off x="1524000" y="-854727"/>
            <a:ext cx="9144000" cy="2387600"/>
          </a:xfrm>
        </p:spPr>
        <p:txBody>
          <a:bodyPr/>
          <a:lstStyle/>
          <a:p>
            <a:r>
              <a:rPr lang="en-US" dirty="0"/>
              <a:t>Where Land Meets The Sea</a:t>
            </a:r>
          </a:p>
        </p:txBody>
      </p:sp>
      <p:sp>
        <p:nvSpPr>
          <p:cNvPr id="5" name="TextBox 4">
            <a:extLst>
              <a:ext uri="{FF2B5EF4-FFF2-40B4-BE49-F238E27FC236}">
                <a16:creationId xmlns:a16="http://schemas.microsoft.com/office/drawing/2014/main" id="{22B40F1F-5B4D-48E6-B59C-F83AAC3AB664}"/>
              </a:ext>
            </a:extLst>
          </p:cNvPr>
          <p:cNvSpPr txBox="1"/>
          <p:nvPr/>
        </p:nvSpPr>
        <p:spPr>
          <a:xfrm>
            <a:off x="74023" y="6252754"/>
            <a:ext cx="2899954" cy="276999"/>
          </a:xfrm>
          <a:prstGeom prst="rect">
            <a:avLst/>
          </a:prstGeom>
          <a:noFill/>
        </p:spPr>
        <p:txBody>
          <a:bodyPr wrap="square" rtlCol="0">
            <a:spAutoFit/>
          </a:bodyPr>
          <a:lstStyle/>
          <a:p>
            <a:r>
              <a:rPr lang="en-US" sz="1200" dirty="0">
                <a:solidFill>
                  <a:schemeClr val="bg1">
                    <a:lumMod val="85000"/>
                  </a:schemeClr>
                </a:solidFill>
              </a:rPr>
              <a:t>Image c/o @</a:t>
            </a:r>
            <a:r>
              <a:rPr lang="en-US" sz="1200" dirty="0" err="1">
                <a:solidFill>
                  <a:schemeClr val="bg1">
                    <a:lumMod val="85000"/>
                  </a:schemeClr>
                </a:solidFill>
              </a:rPr>
              <a:t>altitudegallery</a:t>
            </a:r>
            <a:endParaRPr lang="en-US" sz="1200" dirty="0">
              <a:solidFill>
                <a:schemeClr val="bg1">
                  <a:lumMod val="85000"/>
                </a:schemeClr>
              </a:solidFill>
            </a:endParaRPr>
          </a:p>
        </p:txBody>
      </p:sp>
    </p:spTree>
    <p:extLst>
      <p:ext uri="{BB962C8B-B14F-4D97-AF65-F5344CB8AC3E}">
        <p14:creationId xmlns:p14="http://schemas.microsoft.com/office/powerpoint/2010/main" val="2097249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DFE3BC7-50B3-4DF0-8249-9E66FFC51C23}"/>
              </a:ext>
            </a:extLst>
          </p:cNvPr>
          <p:cNvPicPr>
            <a:picLocks noChangeAspect="1"/>
          </p:cNvPicPr>
          <p:nvPr/>
        </p:nvPicPr>
        <p:blipFill>
          <a:blip r:embed="rId3"/>
          <a:stretch>
            <a:fillRect/>
          </a:stretch>
        </p:blipFill>
        <p:spPr>
          <a:xfrm>
            <a:off x="1135221" y="0"/>
            <a:ext cx="10283063" cy="6858000"/>
          </a:xfrm>
          <a:prstGeom prst="rect">
            <a:avLst/>
          </a:prstGeom>
        </p:spPr>
      </p:pic>
      <p:sp>
        <p:nvSpPr>
          <p:cNvPr id="7" name="TextBox 6">
            <a:extLst>
              <a:ext uri="{FF2B5EF4-FFF2-40B4-BE49-F238E27FC236}">
                <a16:creationId xmlns:a16="http://schemas.microsoft.com/office/drawing/2014/main" id="{49BAC927-716C-450D-80CE-2B7F9B1F61AF}"/>
              </a:ext>
            </a:extLst>
          </p:cNvPr>
          <p:cNvSpPr txBox="1"/>
          <p:nvPr/>
        </p:nvSpPr>
        <p:spPr>
          <a:xfrm>
            <a:off x="1214845" y="6496594"/>
            <a:ext cx="2899954" cy="276999"/>
          </a:xfrm>
          <a:prstGeom prst="rect">
            <a:avLst/>
          </a:prstGeom>
          <a:noFill/>
        </p:spPr>
        <p:txBody>
          <a:bodyPr wrap="square" rtlCol="0">
            <a:spAutoFit/>
          </a:bodyPr>
          <a:lstStyle/>
          <a:p>
            <a:r>
              <a:rPr lang="en-US" sz="1200" dirty="0">
                <a:solidFill>
                  <a:schemeClr val="bg1">
                    <a:lumMod val="85000"/>
                  </a:schemeClr>
                </a:solidFill>
              </a:rPr>
              <a:t>Image c/o @</a:t>
            </a:r>
            <a:r>
              <a:rPr lang="en-US" sz="1200" dirty="0" err="1">
                <a:solidFill>
                  <a:schemeClr val="bg1">
                    <a:lumMod val="85000"/>
                  </a:schemeClr>
                </a:solidFill>
              </a:rPr>
              <a:t>altitudegallery</a:t>
            </a:r>
            <a:endParaRPr lang="en-US" sz="1200" dirty="0">
              <a:solidFill>
                <a:schemeClr val="bg1">
                  <a:lumMod val="85000"/>
                </a:schemeClr>
              </a:solidFill>
            </a:endParaRPr>
          </a:p>
        </p:txBody>
      </p:sp>
    </p:spTree>
    <p:extLst>
      <p:ext uri="{BB962C8B-B14F-4D97-AF65-F5344CB8AC3E}">
        <p14:creationId xmlns:p14="http://schemas.microsoft.com/office/powerpoint/2010/main" val="3310307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E04F9EC-7D0D-4C56-AD71-799B4393E671}"/>
              </a:ext>
            </a:extLst>
          </p:cNvPr>
          <p:cNvPicPr>
            <a:picLocks noChangeAspect="1"/>
          </p:cNvPicPr>
          <p:nvPr/>
        </p:nvPicPr>
        <p:blipFill>
          <a:blip r:embed="rId3"/>
          <a:stretch>
            <a:fillRect/>
          </a:stretch>
        </p:blipFill>
        <p:spPr>
          <a:xfrm>
            <a:off x="220820" y="1222744"/>
            <a:ext cx="8114861" cy="5411979"/>
          </a:xfrm>
          <a:prstGeom prst="rect">
            <a:avLst/>
          </a:prstGeom>
          <a:ln w="19050">
            <a:solidFill>
              <a:schemeClr val="tx1"/>
            </a:solidFill>
          </a:ln>
        </p:spPr>
      </p:pic>
      <p:sp>
        <p:nvSpPr>
          <p:cNvPr id="9" name="TextBox 8">
            <a:extLst>
              <a:ext uri="{FF2B5EF4-FFF2-40B4-BE49-F238E27FC236}">
                <a16:creationId xmlns:a16="http://schemas.microsoft.com/office/drawing/2014/main" id="{B75A917B-F5E1-47FC-AC3F-795F19553803}"/>
              </a:ext>
            </a:extLst>
          </p:cNvPr>
          <p:cNvSpPr txBox="1"/>
          <p:nvPr/>
        </p:nvSpPr>
        <p:spPr>
          <a:xfrm>
            <a:off x="754912" y="2073349"/>
            <a:ext cx="871869" cy="408623"/>
          </a:xfrm>
          <a:prstGeom prst="roundRect">
            <a:avLst/>
          </a:prstGeom>
          <a:solidFill>
            <a:schemeClr val="bg1">
              <a:lumMod val="75000"/>
              <a:alpha val="60000"/>
            </a:schemeClr>
          </a:solidFill>
        </p:spPr>
        <p:txBody>
          <a:bodyPr wrap="square" rtlCol="0">
            <a:spAutoFit/>
          </a:bodyPr>
          <a:lstStyle/>
          <a:p>
            <a:pPr algn="ctr"/>
            <a:r>
              <a:rPr lang="en-US" b="1" dirty="0"/>
              <a:t>Marsh</a:t>
            </a:r>
          </a:p>
        </p:txBody>
      </p:sp>
      <p:sp>
        <p:nvSpPr>
          <p:cNvPr id="10" name="TextBox 9">
            <a:extLst>
              <a:ext uri="{FF2B5EF4-FFF2-40B4-BE49-F238E27FC236}">
                <a16:creationId xmlns:a16="http://schemas.microsoft.com/office/drawing/2014/main" id="{B095706E-E272-42CE-BBB9-AD6589E0B58D}"/>
              </a:ext>
            </a:extLst>
          </p:cNvPr>
          <p:cNvSpPr txBox="1"/>
          <p:nvPr/>
        </p:nvSpPr>
        <p:spPr>
          <a:xfrm>
            <a:off x="3003697" y="2769782"/>
            <a:ext cx="728331" cy="408623"/>
          </a:xfrm>
          <a:prstGeom prst="roundRect">
            <a:avLst/>
          </a:prstGeom>
          <a:solidFill>
            <a:schemeClr val="bg1">
              <a:lumMod val="75000"/>
              <a:alpha val="60000"/>
            </a:schemeClr>
          </a:solidFill>
        </p:spPr>
        <p:txBody>
          <a:bodyPr wrap="square" rtlCol="0">
            <a:spAutoFit/>
          </a:bodyPr>
          <a:lstStyle/>
          <a:p>
            <a:pPr algn="ctr"/>
            <a:r>
              <a:rPr lang="en-US" b="1" dirty="0"/>
              <a:t>Dune</a:t>
            </a:r>
          </a:p>
        </p:txBody>
      </p:sp>
      <p:sp>
        <p:nvSpPr>
          <p:cNvPr id="11" name="TextBox 10">
            <a:extLst>
              <a:ext uri="{FF2B5EF4-FFF2-40B4-BE49-F238E27FC236}">
                <a16:creationId xmlns:a16="http://schemas.microsoft.com/office/drawing/2014/main" id="{63161911-1E90-4328-9684-A1F43C48393C}"/>
              </a:ext>
            </a:extLst>
          </p:cNvPr>
          <p:cNvSpPr txBox="1"/>
          <p:nvPr/>
        </p:nvSpPr>
        <p:spPr>
          <a:xfrm>
            <a:off x="4444265" y="3429000"/>
            <a:ext cx="855720" cy="408623"/>
          </a:xfrm>
          <a:prstGeom prst="roundRect">
            <a:avLst/>
          </a:prstGeom>
          <a:solidFill>
            <a:schemeClr val="bg1">
              <a:lumMod val="75000"/>
              <a:alpha val="60000"/>
            </a:schemeClr>
          </a:solidFill>
        </p:spPr>
        <p:txBody>
          <a:bodyPr wrap="none" rtlCol="0">
            <a:spAutoFit/>
          </a:bodyPr>
          <a:lstStyle/>
          <a:p>
            <a:pPr algn="ctr"/>
            <a:r>
              <a:rPr lang="en-US" b="1" dirty="0"/>
              <a:t>Beach </a:t>
            </a:r>
          </a:p>
        </p:txBody>
      </p:sp>
      <p:sp>
        <p:nvSpPr>
          <p:cNvPr id="12" name="TextBox 11">
            <a:extLst>
              <a:ext uri="{FF2B5EF4-FFF2-40B4-BE49-F238E27FC236}">
                <a16:creationId xmlns:a16="http://schemas.microsoft.com/office/drawing/2014/main" id="{0FF8CA3F-7D84-4E69-805E-3A80ACA4AFA8}"/>
              </a:ext>
            </a:extLst>
          </p:cNvPr>
          <p:cNvSpPr txBox="1"/>
          <p:nvPr/>
        </p:nvSpPr>
        <p:spPr>
          <a:xfrm>
            <a:off x="6209413" y="3928733"/>
            <a:ext cx="1424763" cy="408623"/>
          </a:xfrm>
          <a:prstGeom prst="roundRect">
            <a:avLst/>
          </a:prstGeom>
          <a:solidFill>
            <a:schemeClr val="bg1">
              <a:lumMod val="75000"/>
              <a:alpha val="60000"/>
            </a:schemeClr>
          </a:solidFill>
        </p:spPr>
        <p:txBody>
          <a:bodyPr wrap="square" rtlCol="0">
            <a:spAutoFit/>
          </a:bodyPr>
          <a:lstStyle/>
          <a:p>
            <a:pPr algn="ctr"/>
            <a:r>
              <a:rPr lang="en-US" b="1" dirty="0"/>
              <a:t>Nearshore</a:t>
            </a:r>
          </a:p>
        </p:txBody>
      </p:sp>
      <p:sp>
        <p:nvSpPr>
          <p:cNvPr id="23" name="TextBox 22">
            <a:extLst>
              <a:ext uri="{FF2B5EF4-FFF2-40B4-BE49-F238E27FC236}">
                <a16:creationId xmlns:a16="http://schemas.microsoft.com/office/drawing/2014/main" id="{F8B30EA8-A4B0-46EC-844D-3F6562BE6619}"/>
              </a:ext>
            </a:extLst>
          </p:cNvPr>
          <p:cNvSpPr txBox="1"/>
          <p:nvPr/>
        </p:nvSpPr>
        <p:spPr>
          <a:xfrm>
            <a:off x="400594" y="261257"/>
            <a:ext cx="6883075" cy="707886"/>
          </a:xfrm>
          <a:prstGeom prst="rect">
            <a:avLst/>
          </a:prstGeom>
          <a:noFill/>
        </p:spPr>
        <p:txBody>
          <a:bodyPr wrap="square" rtlCol="0">
            <a:spAutoFit/>
          </a:bodyPr>
          <a:lstStyle/>
          <a:p>
            <a:r>
              <a:rPr lang="en-US" sz="4000" b="1" dirty="0"/>
              <a:t>Coastal Environments Explored</a:t>
            </a:r>
          </a:p>
        </p:txBody>
      </p:sp>
      <p:sp>
        <p:nvSpPr>
          <p:cNvPr id="24" name="TextBox 23">
            <a:extLst>
              <a:ext uri="{FF2B5EF4-FFF2-40B4-BE49-F238E27FC236}">
                <a16:creationId xmlns:a16="http://schemas.microsoft.com/office/drawing/2014/main" id="{7B813D3E-3C9B-4C0F-93FF-210D65711311}"/>
              </a:ext>
            </a:extLst>
          </p:cNvPr>
          <p:cNvSpPr txBox="1"/>
          <p:nvPr/>
        </p:nvSpPr>
        <p:spPr>
          <a:xfrm>
            <a:off x="400594" y="6319744"/>
            <a:ext cx="2899954" cy="276999"/>
          </a:xfrm>
          <a:prstGeom prst="rect">
            <a:avLst/>
          </a:prstGeom>
          <a:noFill/>
        </p:spPr>
        <p:txBody>
          <a:bodyPr wrap="square" rtlCol="0">
            <a:spAutoFit/>
          </a:bodyPr>
          <a:lstStyle/>
          <a:p>
            <a:r>
              <a:rPr lang="en-US" sz="1200" dirty="0">
                <a:solidFill>
                  <a:schemeClr val="bg1">
                    <a:lumMod val="85000"/>
                  </a:schemeClr>
                </a:solidFill>
              </a:rPr>
              <a:t>Image c/o @</a:t>
            </a:r>
            <a:r>
              <a:rPr lang="en-US" sz="1200" dirty="0" err="1">
                <a:solidFill>
                  <a:schemeClr val="bg1">
                    <a:lumMod val="85000"/>
                  </a:schemeClr>
                </a:solidFill>
              </a:rPr>
              <a:t>altitudegallery</a:t>
            </a:r>
            <a:endParaRPr lang="en-US" sz="1200" dirty="0">
              <a:solidFill>
                <a:schemeClr val="bg1">
                  <a:lumMod val="85000"/>
                </a:schemeClr>
              </a:solidFill>
            </a:endParaRPr>
          </a:p>
        </p:txBody>
      </p:sp>
    </p:spTree>
    <p:extLst>
      <p:ext uri="{BB962C8B-B14F-4D97-AF65-F5344CB8AC3E}">
        <p14:creationId xmlns:p14="http://schemas.microsoft.com/office/powerpoint/2010/main" val="11073617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Picture 39">
            <a:extLst>
              <a:ext uri="{FF2B5EF4-FFF2-40B4-BE49-F238E27FC236}">
                <a16:creationId xmlns:a16="http://schemas.microsoft.com/office/drawing/2014/main" id="{ED7AACDE-79A7-4D0A-8080-6839D2FCB122}"/>
              </a:ext>
            </a:extLst>
          </p:cNvPr>
          <p:cNvPicPr>
            <a:picLocks noChangeAspect="1"/>
          </p:cNvPicPr>
          <p:nvPr/>
        </p:nvPicPr>
        <p:blipFill>
          <a:blip r:embed="rId3"/>
          <a:stretch>
            <a:fillRect/>
          </a:stretch>
        </p:blipFill>
        <p:spPr>
          <a:xfrm>
            <a:off x="164157" y="1535718"/>
            <a:ext cx="6781557" cy="4522769"/>
          </a:xfrm>
          <a:prstGeom prst="rect">
            <a:avLst/>
          </a:prstGeom>
          <a:ln w="19050">
            <a:solidFill>
              <a:schemeClr val="tx1"/>
            </a:solidFill>
          </a:ln>
        </p:spPr>
      </p:pic>
      <p:sp>
        <p:nvSpPr>
          <p:cNvPr id="41" name="TextBox 40">
            <a:extLst>
              <a:ext uri="{FF2B5EF4-FFF2-40B4-BE49-F238E27FC236}">
                <a16:creationId xmlns:a16="http://schemas.microsoft.com/office/drawing/2014/main" id="{FA89E8D8-B9F7-4F13-8B03-C6EF021C0911}"/>
              </a:ext>
            </a:extLst>
          </p:cNvPr>
          <p:cNvSpPr txBox="1"/>
          <p:nvPr/>
        </p:nvSpPr>
        <p:spPr>
          <a:xfrm>
            <a:off x="1310615" y="2329026"/>
            <a:ext cx="983067" cy="408623"/>
          </a:xfrm>
          <a:prstGeom prst="roundRect">
            <a:avLst/>
          </a:prstGeom>
          <a:solidFill>
            <a:schemeClr val="bg1">
              <a:alpha val="60000"/>
            </a:schemeClr>
          </a:solidFill>
          <a:ln>
            <a:solidFill>
              <a:schemeClr val="tx1"/>
            </a:solidFill>
          </a:ln>
        </p:spPr>
        <p:txBody>
          <a:bodyPr wrap="square" rtlCol="0">
            <a:spAutoFit/>
          </a:bodyPr>
          <a:lstStyle/>
          <a:p>
            <a:pPr algn="ctr"/>
            <a:r>
              <a:rPr lang="en-US" b="1" dirty="0"/>
              <a:t>Marsh</a:t>
            </a:r>
          </a:p>
        </p:txBody>
      </p:sp>
      <p:sp>
        <p:nvSpPr>
          <p:cNvPr id="42" name="TextBox 41">
            <a:extLst>
              <a:ext uri="{FF2B5EF4-FFF2-40B4-BE49-F238E27FC236}">
                <a16:creationId xmlns:a16="http://schemas.microsoft.com/office/drawing/2014/main" id="{78A7EA63-E33F-4493-A8CD-16B80C10C877}"/>
              </a:ext>
            </a:extLst>
          </p:cNvPr>
          <p:cNvSpPr txBox="1"/>
          <p:nvPr/>
        </p:nvSpPr>
        <p:spPr>
          <a:xfrm>
            <a:off x="2571868" y="2646780"/>
            <a:ext cx="761267" cy="408623"/>
          </a:xfrm>
          <a:prstGeom prst="roundRect">
            <a:avLst/>
          </a:prstGeom>
          <a:solidFill>
            <a:schemeClr val="bg1">
              <a:lumMod val="75000"/>
              <a:alpha val="60000"/>
            </a:schemeClr>
          </a:solidFill>
          <a:ln w="19050">
            <a:noFill/>
          </a:ln>
        </p:spPr>
        <p:txBody>
          <a:bodyPr wrap="square" rtlCol="0">
            <a:spAutoFit/>
          </a:bodyPr>
          <a:lstStyle/>
          <a:p>
            <a:pPr algn="ctr"/>
            <a:r>
              <a:rPr lang="en-US" b="1" dirty="0"/>
              <a:t>Dune</a:t>
            </a:r>
          </a:p>
        </p:txBody>
      </p:sp>
      <p:sp>
        <p:nvSpPr>
          <p:cNvPr id="43" name="TextBox 42">
            <a:extLst>
              <a:ext uri="{FF2B5EF4-FFF2-40B4-BE49-F238E27FC236}">
                <a16:creationId xmlns:a16="http://schemas.microsoft.com/office/drawing/2014/main" id="{C2B1EB73-4CDE-4A88-8925-3635997FCA4A}"/>
              </a:ext>
            </a:extLst>
          </p:cNvPr>
          <p:cNvSpPr txBox="1"/>
          <p:nvPr/>
        </p:nvSpPr>
        <p:spPr>
          <a:xfrm>
            <a:off x="3441290" y="3368556"/>
            <a:ext cx="1382415" cy="408623"/>
          </a:xfrm>
          <a:prstGeom prst="roundRect">
            <a:avLst/>
          </a:prstGeom>
          <a:solidFill>
            <a:schemeClr val="bg1">
              <a:lumMod val="65000"/>
              <a:alpha val="60000"/>
            </a:schemeClr>
          </a:solidFill>
          <a:ln>
            <a:noFill/>
          </a:ln>
        </p:spPr>
        <p:txBody>
          <a:bodyPr wrap="square" rtlCol="0">
            <a:spAutoFit/>
          </a:bodyPr>
          <a:lstStyle/>
          <a:p>
            <a:pPr algn="ctr"/>
            <a:r>
              <a:rPr lang="en-US" b="1" dirty="0"/>
              <a:t>Beach</a:t>
            </a:r>
          </a:p>
        </p:txBody>
      </p:sp>
      <p:sp>
        <p:nvSpPr>
          <p:cNvPr id="44" name="TextBox 43">
            <a:extLst>
              <a:ext uri="{FF2B5EF4-FFF2-40B4-BE49-F238E27FC236}">
                <a16:creationId xmlns:a16="http://schemas.microsoft.com/office/drawing/2014/main" id="{9D952E63-9314-407B-A20D-B8BA9991740F}"/>
              </a:ext>
            </a:extLst>
          </p:cNvPr>
          <p:cNvSpPr txBox="1"/>
          <p:nvPr/>
        </p:nvSpPr>
        <p:spPr>
          <a:xfrm>
            <a:off x="5193502" y="3777179"/>
            <a:ext cx="1382415" cy="408623"/>
          </a:xfrm>
          <a:prstGeom prst="roundRect">
            <a:avLst/>
          </a:prstGeom>
          <a:solidFill>
            <a:schemeClr val="bg1">
              <a:lumMod val="65000"/>
              <a:alpha val="60000"/>
            </a:schemeClr>
          </a:solidFill>
          <a:ln>
            <a:noFill/>
          </a:ln>
        </p:spPr>
        <p:txBody>
          <a:bodyPr wrap="square" rtlCol="0">
            <a:spAutoFit/>
          </a:bodyPr>
          <a:lstStyle/>
          <a:p>
            <a:pPr algn="ctr"/>
            <a:r>
              <a:rPr lang="en-US" b="1" dirty="0"/>
              <a:t>Nearshore</a:t>
            </a:r>
          </a:p>
        </p:txBody>
      </p:sp>
      <p:sp>
        <p:nvSpPr>
          <p:cNvPr id="23" name="TextBox 22">
            <a:extLst>
              <a:ext uri="{FF2B5EF4-FFF2-40B4-BE49-F238E27FC236}">
                <a16:creationId xmlns:a16="http://schemas.microsoft.com/office/drawing/2014/main" id="{F8B30EA8-A4B0-46EC-844D-3F6562BE6619}"/>
              </a:ext>
            </a:extLst>
          </p:cNvPr>
          <p:cNvSpPr txBox="1"/>
          <p:nvPr/>
        </p:nvSpPr>
        <p:spPr>
          <a:xfrm>
            <a:off x="400593" y="261257"/>
            <a:ext cx="7935087" cy="1323439"/>
          </a:xfrm>
          <a:prstGeom prst="rect">
            <a:avLst/>
          </a:prstGeom>
          <a:noFill/>
        </p:spPr>
        <p:txBody>
          <a:bodyPr wrap="square" rtlCol="0">
            <a:spAutoFit/>
          </a:bodyPr>
          <a:lstStyle/>
          <a:p>
            <a:r>
              <a:rPr lang="en-US" sz="4000" b="1" dirty="0"/>
              <a:t>Coastal Environments Explored:</a:t>
            </a:r>
          </a:p>
          <a:p>
            <a:r>
              <a:rPr lang="en-US" sz="4000" b="1" dirty="0"/>
              <a:t>Marshes</a:t>
            </a:r>
          </a:p>
        </p:txBody>
      </p:sp>
      <p:sp>
        <p:nvSpPr>
          <p:cNvPr id="2" name="Arrow: Up 1">
            <a:extLst>
              <a:ext uri="{FF2B5EF4-FFF2-40B4-BE49-F238E27FC236}">
                <a16:creationId xmlns:a16="http://schemas.microsoft.com/office/drawing/2014/main" id="{8E37D8DF-9A9B-4710-BFC5-C42E2F7E9457}"/>
              </a:ext>
            </a:extLst>
          </p:cNvPr>
          <p:cNvSpPr/>
          <p:nvPr/>
        </p:nvSpPr>
        <p:spPr>
          <a:xfrm rot="16581402">
            <a:off x="5296634" y="4416092"/>
            <a:ext cx="383458" cy="1633329"/>
          </a:xfrm>
          <a:prstGeom prst="upArrow">
            <a:avLst/>
          </a:prstGeom>
          <a:solidFill>
            <a:schemeClr val="accent1">
              <a:lumMod val="40000"/>
              <a:lumOff val="6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Arrow: Up 16">
            <a:extLst>
              <a:ext uri="{FF2B5EF4-FFF2-40B4-BE49-F238E27FC236}">
                <a16:creationId xmlns:a16="http://schemas.microsoft.com/office/drawing/2014/main" id="{9F28771C-0E33-4E0D-B22F-427E84E145A3}"/>
              </a:ext>
            </a:extLst>
          </p:cNvPr>
          <p:cNvSpPr/>
          <p:nvPr/>
        </p:nvSpPr>
        <p:spPr>
          <a:xfrm rot="16581402">
            <a:off x="2901216" y="4193972"/>
            <a:ext cx="383458" cy="1633329"/>
          </a:xfrm>
          <a:prstGeom prst="upArrow">
            <a:avLst/>
          </a:prstGeom>
          <a:solidFill>
            <a:schemeClr val="accent1">
              <a:lumMod val="40000"/>
              <a:lumOff val="6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row: Curved Right 7">
            <a:extLst>
              <a:ext uri="{FF2B5EF4-FFF2-40B4-BE49-F238E27FC236}">
                <a16:creationId xmlns:a16="http://schemas.microsoft.com/office/drawing/2014/main" id="{D0EF29C0-224D-458D-B83D-18CD8D272D06}"/>
              </a:ext>
            </a:extLst>
          </p:cNvPr>
          <p:cNvSpPr/>
          <p:nvPr/>
        </p:nvSpPr>
        <p:spPr>
          <a:xfrm rot="10152761">
            <a:off x="2257155" y="2901434"/>
            <a:ext cx="596589" cy="1836749"/>
          </a:xfrm>
          <a:prstGeom prst="curvedRightArrow">
            <a:avLst/>
          </a:prstGeom>
          <a:solidFill>
            <a:schemeClr val="accent1">
              <a:lumMod val="40000"/>
              <a:lumOff val="6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1" name="Arrow: Curved Right 20">
            <a:extLst>
              <a:ext uri="{FF2B5EF4-FFF2-40B4-BE49-F238E27FC236}">
                <a16:creationId xmlns:a16="http://schemas.microsoft.com/office/drawing/2014/main" id="{58C93C4D-8762-4054-897B-3E987D14ACC8}"/>
              </a:ext>
            </a:extLst>
          </p:cNvPr>
          <p:cNvSpPr/>
          <p:nvPr/>
        </p:nvSpPr>
        <p:spPr>
          <a:xfrm rot="5400000">
            <a:off x="1536506" y="3991545"/>
            <a:ext cx="482515" cy="1121271"/>
          </a:xfrm>
          <a:prstGeom prst="curvedRightArrow">
            <a:avLst/>
          </a:prstGeom>
          <a:solidFill>
            <a:schemeClr val="accent1">
              <a:lumMod val="40000"/>
              <a:lumOff val="6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Arrow: Up 24">
            <a:extLst>
              <a:ext uri="{FF2B5EF4-FFF2-40B4-BE49-F238E27FC236}">
                <a16:creationId xmlns:a16="http://schemas.microsoft.com/office/drawing/2014/main" id="{783A6F59-D2A4-4411-8303-9CD3AC0C70BF}"/>
              </a:ext>
            </a:extLst>
          </p:cNvPr>
          <p:cNvSpPr/>
          <p:nvPr/>
        </p:nvSpPr>
        <p:spPr>
          <a:xfrm rot="14884948">
            <a:off x="1107329" y="4369136"/>
            <a:ext cx="317305" cy="1706117"/>
          </a:xfrm>
          <a:prstGeom prst="upArrow">
            <a:avLst/>
          </a:prstGeom>
          <a:solidFill>
            <a:schemeClr val="accent1">
              <a:lumMod val="40000"/>
              <a:lumOff val="6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5" name="Picture 34">
            <a:extLst>
              <a:ext uri="{FF2B5EF4-FFF2-40B4-BE49-F238E27FC236}">
                <a16:creationId xmlns:a16="http://schemas.microsoft.com/office/drawing/2014/main" id="{7D45B375-005A-4C43-A63F-4380FEFAB548}"/>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7023042" y="2731034"/>
            <a:ext cx="5004801" cy="3326749"/>
          </a:xfrm>
          <a:prstGeom prst="rect">
            <a:avLst/>
          </a:prstGeom>
          <a:ln w="19050">
            <a:solidFill>
              <a:schemeClr val="tx1"/>
            </a:solidFill>
          </a:ln>
        </p:spPr>
      </p:pic>
      <p:sp>
        <p:nvSpPr>
          <p:cNvPr id="36" name="TextBox 35">
            <a:extLst>
              <a:ext uri="{FF2B5EF4-FFF2-40B4-BE49-F238E27FC236}">
                <a16:creationId xmlns:a16="http://schemas.microsoft.com/office/drawing/2014/main" id="{833D1155-E682-45B5-A5D3-06C59D98C2E7}"/>
              </a:ext>
            </a:extLst>
          </p:cNvPr>
          <p:cNvSpPr txBox="1"/>
          <p:nvPr/>
        </p:nvSpPr>
        <p:spPr>
          <a:xfrm>
            <a:off x="9000521" y="2765447"/>
            <a:ext cx="3219107" cy="230832"/>
          </a:xfrm>
          <a:prstGeom prst="rect">
            <a:avLst/>
          </a:prstGeom>
          <a:noFill/>
        </p:spPr>
        <p:txBody>
          <a:bodyPr wrap="square" rtlCol="0">
            <a:spAutoFit/>
          </a:bodyPr>
          <a:lstStyle/>
          <a:p>
            <a:r>
              <a:rPr lang="en-US" sz="900" dirty="0">
                <a:solidFill>
                  <a:schemeClr val="bg1">
                    <a:lumMod val="50000"/>
                  </a:schemeClr>
                </a:solidFill>
                <a:hlinkClick r:id="rId5" tooltip="https://www.flickr.com/photos/billmiky/9401413729/">
                  <a:extLst>
                    <a:ext uri="{A12FA001-AC4F-418D-AE19-62706E023703}">
                      <ahyp:hlinkClr xmlns:ahyp="http://schemas.microsoft.com/office/drawing/2018/hyperlinkcolor" val="tx"/>
                    </a:ext>
                  </a:extLst>
                </a:hlinkClick>
              </a:rPr>
              <a:t>This Photo</a:t>
            </a:r>
            <a:r>
              <a:rPr lang="en-US" sz="900" dirty="0">
                <a:solidFill>
                  <a:schemeClr val="bg1">
                    <a:lumMod val="50000"/>
                  </a:schemeClr>
                </a:solidFill>
              </a:rPr>
              <a:t> by Unknown Author is licensed under </a:t>
            </a:r>
            <a:r>
              <a:rPr lang="en-US" sz="900" dirty="0">
                <a:solidFill>
                  <a:schemeClr val="bg1">
                    <a:lumMod val="50000"/>
                  </a:schemeClr>
                </a:solidFill>
                <a:hlinkClick r:id="rId6" tooltip="https://creativecommons.org/licenses/by-nd/3.0/">
                  <a:extLst>
                    <a:ext uri="{A12FA001-AC4F-418D-AE19-62706E023703}">
                      <ahyp:hlinkClr xmlns:ahyp="http://schemas.microsoft.com/office/drawing/2018/hyperlinkcolor" val="tx"/>
                    </a:ext>
                  </a:extLst>
                </a:hlinkClick>
              </a:rPr>
              <a:t>CC BY-ND</a:t>
            </a:r>
            <a:endParaRPr lang="en-US" sz="900" dirty="0">
              <a:solidFill>
                <a:schemeClr val="bg1">
                  <a:lumMod val="50000"/>
                </a:schemeClr>
              </a:solidFill>
            </a:endParaRPr>
          </a:p>
        </p:txBody>
      </p:sp>
      <p:sp>
        <p:nvSpPr>
          <p:cNvPr id="22" name="TextBox 21">
            <a:extLst>
              <a:ext uri="{FF2B5EF4-FFF2-40B4-BE49-F238E27FC236}">
                <a16:creationId xmlns:a16="http://schemas.microsoft.com/office/drawing/2014/main" id="{F577196C-7E6B-4562-B179-8463B166E20B}"/>
              </a:ext>
            </a:extLst>
          </p:cNvPr>
          <p:cNvSpPr txBox="1"/>
          <p:nvPr/>
        </p:nvSpPr>
        <p:spPr>
          <a:xfrm>
            <a:off x="163447" y="5780785"/>
            <a:ext cx="2899954" cy="276999"/>
          </a:xfrm>
          <a:prstGeom prst="rect">
            <a:avLst/>
          </a:prstGeom>
          <a:noFill/>
        </p:spPr>
        <p:txBody>
          <a:bodyPr wrap="square" rtlCol="0">
            <a:spAutoFit/>
          </a:bodyPr>
          <a:lstStyle/>
          <a:p>
            <a:r>
              <a:rPr lang="en-US" sz="1200" dirty="0">
                <a:solidFill>
                  <a:schemeClr val="bg1">
                    <a:lumMod val="85000"/>
                  </a:schemeClr>
                </a:solidFill>
              </a:rPr>
              <a:t>Image c/o @</a:t>
            </a:r>
            <a:r>
              <a:rPr lang="en-US" sz="1200" dirty="0" err="1">
                <a:solidFill>
                  <a:schemeClr val="bg1">
                    <a:lumMod val="85000"/>
                  </a:schemeClr>
                </a:solidFill>
              </a:rPr>
              <a:t>altitudegallery</a:t>
            </a:r>
            <a:endParaRPr lang="en-US" sz="1200" dirty="0">
              <a:solidFill>
                <a:schemeClr val="bg1">
                  <a:lumMod val="85000"/>
                </a:schemeClr>
              </a:solidFill>
            </a:endParaRPr>
          </a:p>
        </p:txBody>
      </p:sp>
      <p:sp>
        <p:nvSpPr>
          <p:cNvPr id="24" name="Arrow: Left 23">
            <a:extLst>
              <a:ext uri="{FF2B5EF4-FFF2-40B4-BE49-F238E27FC236}">
                <a16:creationId xmlns:a16="http://schemas.microsoft.com/office/drawing/2014/main" id="{9F7CB141-EE7B-4E0E-8559-E07E4392035F}"/>
              </a:ext>
            </a:extLst>
          </p:cNvPr>
          <p:cNvSpPr/>
          <p:nvPr/>
        </p:nvSpPr>
        <p:spPr>
          <a:xfrm>
            <a:off x="9401561" y="1193674"/>
            <a:ext cx="2626281" cy="1257300"/>
          </a:xfrm>
          <a:prstGeom prst="leftArrow">
            <a:avLst/>
          </a:prstGeom>
          <a:solidFill>
            <a:schemeClr val="accent1">
              <a:lumMod val="40000"/>
              <a:lumOff val="60000"/>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2" name="Picture 31">
            <a:extLst>
              <a:ext uri="{FF2B5EF4-FFF2-40B4-BE49-F238E27FC236}">
                <a16:creationId xmlns:a16="http://schemas.microsoft.com/office/drawing/2014/main" id="{0EC16746-471E-4CF4-AE26-7C11301B7E27}"/>
              </a:ext>
            </a:extLst>
          </p:cNvPr>
          <p:cNvPicPr>
            <a:picLocks noChangeAspect="1"/>
          </p:cNvPicPr>
          <p:nvPr/>
        </p:nvPicPr>
        <p:blipFill>
          <a:blip r:embed="rId7">
            <a:extLst>
              <a:ext uri="{BEBA8EAE-BF5A-486C-A8C5-ECC9F3942E4B}">
                <a14:imgProps xmlns:a14="http://schemas.microsoft.com/office/drawing/2010/main">
                  <a14:imgLayer r:embed="rId8">
                    <a14:imgEffect>
                      <a14:sharpenSoften amount="25000"/>
                    </a14:imgEffect>
                  </a14:imgLayer>
                </a14:imgProps>
              </a:ext>
              <a:ext uri="{28A0092B-C50C-407E-A947-70E740481C1C}">
                <a14:useLocalDpi xmlns:a14="http://schemas.microsoft.com/office/drawing/2010/main" val="0"/>
              </a:ext>
            </a:extLst>
          </a:blip>
          <a:stretch>
            <a:fillRect/>
          </a:stretch>
        </p:blipFill>
        <p:spPr>
          <a:xfrm>
            <a:off x="8092172" y="464818"/>
            <a:ext cx="2252365" cy="1879218"/>
          </a:xfrm>
          <a:prstGeom prst="rect">
            <a:avLst/>
          </a:prstGeom>
        </p:spPr>
      </p:pic>
      <p:pic>
        <p:nvPicPr>
          <p:cNvPr id="33" name="Picture 32">
            <a:extLst>
              <a:ext uri="{FF2B5EF4-FFF2-40B4-BE49-F238E27FC236}">
                <a16:creationId xmlns:a16="http://schemas.microsoft.com/office/drawing/2014/main" id="{18CF8F7B-0AF3-435E-9625-9307953F2E5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19633440">
            <a:off x="11155079" y="1507899"/>
            <a:ext cx="764691" cy="628848"/>
          </a:xfrm>
          <a:prstGeom prst="rect">
            <a:avLst/>
          </a:prstGeom>
        </p:spPr>
      </p:pic>
      <p:pic>
        <p:nvPicPr>
          <p:cNvPr id="34" name="Picture 33">
            <a:extLst>
              <a:ext uri="{FF2B5EF4-FFF2-40B4-BE49-F238E27FC236}">
                <a16:creationId xmlns:a16="http://schemas.microsoft.com/office/drawing/2014/main" id="{135B16AA-9F87-4A65-B531-283A663CE6C2}"/>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flipH="1">
            <a:off x="8306399" y="1794531"/>
            <a:ext cx="831498" cy="700796"/>
          </a:xfrm>
          <a:prstGeom prst="rect">
            <a:avLst/>
          </a:prstGeom>
        </p:spPr>
      </p:pic>
    </p:spTree>
    <p:extLst>
      <p:ext uri="{BB962C8B-B14F-4D97-AF65-F5344CB8AC3E}">
        <p14:creationId xmlns:p14="http://schemas.microsoft.com/office/powerpoint/2010/main" val="4256680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right)">
                                      <p:cBhvr>
                                        <p:cTn id="11" dur="500"/>
                                        <p:tgtEl>
                                          <p:spTgt spid="17"/>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right)">
                                      <p:cBhvr>
                                        <p:cTn id="15" dur="500"/>
                                        <p:tgtEl>
                                          <p:spTgt spid="25"/>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down)">
                                      <p:cBhvr>
                                        <p:cTn id="18" dur="500"/>
                                        <p:tgtEl>
                                          <p:spTgt spid="8"/>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right)">
                                      <p:cBhvr>
                                        <p:cTn id="21" dur="500"/>
                                        <p:tgtEl>
                                          <p:spTgt spid="21"/>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0.12343 -0.00417 L -0.0017 -0.00417 " pathEditMode="relative" rAng="0" ptsTypes="AA">
                                      <p:cBhvr>
                                        <p:cTn id="25" dur="2000" fill="hold"/>
                                        <p:tgtEl>
                                          <p:spTgt spid="24"/>
                                        </p:tgtEl>
                                        <p:attrNameLst>
                                          <p:attrName>ppt_x</p:attrName>
                                          <p:attrName>ppt_y</p:attrName>
                                        </p:attrNameLst>
                                      </p:cBhvr>
                                      <p:rCtr x="-6263" y="0"/>
                                    </p:animMotion>
                                  </p:childTnLst>
                                </p:cTn>
                              </p:par>
                              <p:par>
                                <p:cTn id="26" presetID="42" presetClass="path" presetSubtype="0" accel="50000" decel="50000" fill="hold" nodeType="withEffect">
                                  <p:stCondLst>
                                    <p:cond delay="0"/>
                                  </p:stCondLst>
                                  <p:childTnLst>
                                    <p:animMotion origin="layout" path="M 0.04024 -0.00417 L -0.12291 -0.00417 " pathEditMode="relative" rAng="0" ptsTypes="AA">
                                      <p:cBhvr>
                                        <p:cTn id="27" dur="2000" fill="hold"/>
                                        <p:tgtEl>
                                          <p:spTgt spid="33"/>
                                        </p:tgtEl>
                                        <p:attrNameLst>
                                          <p:attrName>ppt_x</p:attrName>
                                          <p:attrName>ppt_y</p:attrName>
                                        </p:attrNameLst>
                                      </p:cBhvr>
                                      <p:rCtr x="-8164" y="0"/>
                                    </p:animMotion>
                                  </p:childTnLst>
                                </p:cTn>
                              </p:par>
                            </p:childTnLst>
                          </p:cTn>
                        </p:par>
                        <p:par>
                          <p:cTn id="28" fill="hold">
                            <p:stCondLst>
                              <p:cond delay="2000"/>
                            </p:stCondLst>
                            <p:childTnLst>
                              <p:par>
                                <p:cTn id="29" presetID="0" presetClass="path" presetSubtype="0" accel="50000" decel="50000" fill="hold" nodeType="afterEffect">
                                  <p:stCondLst>
                                    <p:cond delay="0"/>
                                  </p:stCondLst>
                                  <p:childTnLst>
                                    <p:animMotion origin="layout" path="M -0.12291 -0.00417 L -0.18672 -0.00301 L -0.1957 0.05856 L -0.1957 0.0588 " pathEditMode="relative" rAng="0" ptsTypes="AAAA">
                                      <p:cBhvr>
                                        <p:cTn id="30" dur="2000" fill="hold"/>
                                        <p:tgtEl>
                                          <p:spTgt spid="33"/>
                                        </p:tgtEl>
                                        <p:attrNameLst>
                                          <p:attrName>ppt_x</p:attrName>
                                          <p:attrName>ppt_y</p:attrName>
                                        </p:attrNameLst>
                                      </p:cBhvr>
                                      <p:rCtr x="-3646" y="3148"/>
                                    </p:animMotion>
                                  </p:childTnLst>
                                </p:cTn>
                              </p:par>
                              <p:par>
                                <p:cTn id="31" presetID="0" presetClass="path" presetSubtype="0" accel="50000" decel="50000" fill="hold" nodeType="withEffect">
                                  <p:stCondLst>
                                    <p:cond delay="0"/>
                                  </p:stCondLst>
                                  <p:childTnLst>
                                    <p:animMotion origin="layout" path="M 0.10808 -0.05115 L 0.00938 -0.05347 L 0.00769 -0.00069 L 0.00769 0.00047 " pathEditMode="relative" rAng="0" ptsTypes="AAAA">
                                      <p:cBhvr>
                                        <p:cTn id="32" dur="2000" fill="hold"/>
                                        <p:tgtEl>
                                          <p:spTgt spid="34"/>
                                        </p:tgtEl>
                                        <p:attrNameLst>
                                          <p:attrName>ppt_x</p:attrName>
                                          <p:attrName>ppt_y</p:attrName>
                                        </p:attrNameLst>
                                      </p:cBhvr>
                                      <p:rCtr x="-5026" y="245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7" grpId="0" animBg="1"/>
      <p:bldP spid="8" grpId="0" animBg="1"/>
      <p:bldP spid="21" grpId="0" animBg="1"/>
      <p:bldP spid="25" grpId="0" animBg="1"/>
      <p:bldP spid="2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E04F9EC-7D0D-4C56-AD71-799B4393E671}"/>
              </a:ext>
            </a:extLst>
          </p:cNvPr>
          <p:cNvPicPr>
            <a:picLocks noChangeAspect="1"/>
          </p:cNvPicPr>
          <p:nvPr/>
        </p:nvPicPr>
        <p:blipFill>
          <a:blip r:embed="rId3"/>
          <a:stretch>
            <a:fillRect/>
          </a:stretch>
        </p:blipFill>
        <p:spPr>
          <a:xfrm>
            <a:off x="164157" y="1535718"/>
            <a:ext cx="6781557" cy="4522769"/>
          </a:xfrm>
          <a:prstGeom prst="rect">
            <a:avLst/>
          </a:prstGeom>
          <a:ln w="19050">
            <a:solidFill>
              <a:schemeClr val="tx1"/>
            </a:solidFill>
          </a:ln>
        </p:spPr>
      </p:pic>
      <p:sp>
        <p:nvSpPr>
          <p:cNvPr id="9" name="TextBox 8">
            <a:extLst>
              <a:ext uri="{FF2B5EF4-FFF2-40B4-BE49-F238E27FC236}">
                <a16:creationId xmlns:a16="http://schemas.microsoft.com/office/drawing/2014/main" id="{B75A917B-F5E1-47FC-AC3F-795F19553803}"/>
              </a:ext>
            </a:extLst>
          </p:cNvPr>
          <p:cNvSpPr txBox="1"/>
          <p:nvPr/>
        </p:nvSpPr>
        <p:spPr>
          <a:xfrm>
            <a:off x="1310615" y="2329026"/>
            <a:ext cx="983067" cy="408623"/>
          </a:xfrm>
          <a:prstGeom prst="roundRect">
            <a:avLst/>
          </a:prstGeom>
          <a:solidFill>
            <a:schemeClr val="bg1">
              <a:lumMod val="75000"/>
              <a:alpha val="60000"/>
            </a:schemeClr>
          </a:solidFill>
        </p:spPr>
        <p:txBody>
          <a:bodyPr wrap="square" rtlCol="0">
            <a:spAutoFit/>
          </a:bodyPr>
          <a:lstStyle/>
          <a:p>
            <a:pPr algn="ctr"/>
            <a:r>
              <a:rPr lang="en-US" b="1" dirty="0"/>
              <a:t>Marsh</a:t>
            </a:r>
          </a:p>
        </p:txBody>
      </p:sp>
      <p:sp>
        <p:nvSpPr>
          <p:cNvPr id="10" name="TextBox 9">
            <a:extLst>
              <a:ext uri="{FF2B5EF4-FFF2-40B4-BE49-F238E27FC236}">
                <a16:creationId xmlns:a16="http://schemas.microsoft.com/office/drawing/2014/main" id="{B095706E-E272-42CE-BBB9-AD6589E0B58D}"/>
              </a:ext>
            </a:extLst>
          </p:cNvPr>
          <p:cNvSpPr txBox="1"/>
          <p:nvPr/>
        </p:nvSpPr>
        <p:spPr>
          <a:xfrm>
            <a:off x="2571868" y="2646780"/>
            <a:ext cx="761267" cy="408623"/>
          </a:xfrm>
          <a:prstGeom prst="roundRect">
            <a:avLst/>
          </a:prstGeom>
          <a:solidFill>
            <a:schemeClr val="bg1">
              <a:alpha val="60000"/>
            </a:schemeClr>
          </a:solidFill>
          <a:ln w="19050">
            <a:solidFill>
              <a:schemeClr val="tx1"/>
            </a:solidFill>
          </a:ln>
        </p:spPr>
        <p:txBody>
          <a:bodyPr wrap="square" rtlCol="0">
            <a:spAutoFit/>
          </a:bodyPr>
          <a:lstStyle/>
          <a:p>
            <a:pPr algn="ctr"/>
            <a:r>
              <a:rPr lang="en-US" b="1" dirty="0"/>
              <a:t>Dune</a:t>
            </a:r>
          </a:p>
        </p:txBody>
      </p:sp>
      <p:sp>
        <p:nvSpPr>
          <p:cNvPr id="11" name="TextBox 10">
            <a:extLst>
              <a:ext uri="{FF2B5EF4-FFF2-40B4-BE49-F238E27FC236}">
                <a16:creationId xmlns:a16="http://schemas.microsoft.com/office/drawing/2014/main" id="{63161911-1E90-4328-9684-A1F43C48393C}"/>
              </a:ext>
            </a:extLst>
          </p:cNvPr>
          <p:cNvSpPr txBox="1"/>
          <p:nvPr/>
        </p:nvSpPr>
        <p:spPr>
          <a:xfrm>
            <a:off x="3441290" y="3368556"/>
            <a:ext cx="1382415" cy="408623"/>
          </a:xfrm>
          <a:prstGeom prst="roundRect">
            <a:avLst/>
          </a:prstGeom>
          <a:solidFill>
            <a:schemeClr val="bg1">
              <a:lumMod val="75000"/>
              <a:alpha val="60000"/>
            </a:schemeClr>
          </a:solidFill>
        </p:spPr>
        <p:txBody>
          <a:bodyPr wrap="square" rtlCol="0">
            <a:spAutoFit/>
          </a:bodyPr>
          <a:lstStyle/>
          <a:p>
            <a:pPr algn="ctr"/>
            <a:r>
              <a:rPr lang="en-US" b="1" dirty="0"/>
              <a:t>Beach </a:t>
            </a:r>
          </a:p>
        </p:txBody>
      </p:sp>
      <p:sp>
        <p:nvSpPr>
          <p:cNvPr id="12" name="TextBox 11">
            <a:extLst>
              <a:ext uri="{FF2B5EF4-FFF2-40B4-BE49-F238E27FC236}">
                <a16:creationId xmlns:a16="http://schemas.microsoft.com/office/drawing/2014/main" id="{0FF8CA3F-7D84-4E69-805E-3A80ACA4AFA8}"/>
              </a:ext>
            </a:extLst>
          </p:cNvPr>
          <p:cNvSpPr txBox="1"/>
          <p:nvPr/>
        </p:nvSpPr>
        <p:spPr>
          <a:xfrm>
            <a:off x="5193502" y="3777179"/>
            <a:ext cx="1382415" cy="408623"/>
          </a:xfrm>
          <a:prstGeom prst="roundRect">
            <a:avLst/>
          </a:prstGeom>
          <a:solidFill>
            <a:schemeClr val="bg1">
              <a:lumMod val="75000"/>
              <a:alpha val="60000"/>
            </a:schemeClr>
          </a:solidFill>
        </p:spPr>
        <p:txBody>
          <a:bodyPr wrap="square" rtlCol="0">
            <a:spAutoFit/>
          </a:bodyPr>
          <a:lstStyle/>
          <a:p>
            <a:pPr algn="ctr"/>
            <a:r>
              <a:rPr lang="en-US" b="1" dirty="0"/>
              <a:t>Nearshore</a:t>
            </a:r>
          </a:p>
        </p:txBody>
      </p:sp>
      <p:sp>
        <p:nvSpPr>
          <p:cNvPr id="23" name="TextBox 22">
            <a:extLst>
              <a:ext uri="{FF2B5EF4-FFF2-40B4-BE49-F238E27FC236}">
                <a16:creationId xmlns:a16="http://schemas.microsoft.com/office/drawing/2014/main" id="{F8B30EA8-A4B0-46EC-844D-3F6562BE6619}"/>
              </a:ext>
            </a:extLst>
          </p:cNvPr>
          <p:cNvSpPr txBox="1"/>
          <p:nvPr/>
        </p:nvSpPr>
        <p:spPr>
          <a:xfrm>
            <a:off x="400593" y="261257"/>
            <a:ext cx="7324509" cy="1323439"/>
          </a:xfrm>
          <a:prstGeom prst="rect">
            <a:avLst/>
          </a:prstGeom>
          <a:noFill/>
        </p:spPr>
        <p:txBody>
          <a:bodyPr wrap="square" rtlCol="0">
            <a:spAutoFit/>
          </a:bodyPr>
          <a:lstStyle/>
          <a:p>
            <a:r>
              <a:rPr lang="en-US" sz="4000" b="1" dirty="0"/>
              <a:t>Coastal Environments Explored: Dunes</a:t>
            </a:r>
          </a:p>
        </p:txBody>
      </p:sp>
      <p:sp>
        <p:nvSpPr>
          <p:cNvPr id="24" name="TextBox 23">
            <a:extLst>
              <a:ext uri="{FF2B5EF4-FFF2-40B4-BE49-F238E27FC236}">
                <a16:creationId xmlns:a16="http://schemas.microsoft.com/office/drawing/2014/main" id="{7B813D3E-3C9B-4C0F-93FF-210D65711311}"/>
              </a:ext>
            </a:extLst>
          </p:cNvPr>
          <p:cNvSpPr txBox="1"/>
          <p:nvPr/>
        </p:nvSpPr>
        <p:spPr>
          <a:xfrm>
            <a:off x="163447" y="5780785"/>
            <a:ext cx="2899954" cy="276999"/>
          </a:xfrm>
          <a:prstGeom prst="rect">
            <a:avLst/>
          </a:prstGeom>
          <a:noFill/>
        </p:spPr>
        <p:txBody>
          <a:bodyPr wrap="square" rtlCol="0">
            <a:spAutoFit/>
          </a:bodyPr>
          <a:lstStyle/>
          <a:p>
            <a:r>
              <a:rPr lang="en-US" sz="1200" dirty="0">
                <a:solidFill>
                  <a:schemeClr val="bg1">
                    <a:lumMod val="85000"/>
                  </a:schemeClr>
                </a:solidFill>
              </a:rPr>
              <a:t>Image c/o @</a:t>
            </a:r>
            <a:r>
              <a:rPr lang="en-US" sz="1200" dirty="0" err="1">
                <a:solidFill>
                  <a:schemeClr val="bg1">
                    <a:lumMod val="85000"/>
                  </a:schemeClr>
                </a:solidFill>
              </a:rPr>
              <a:t>altitudegallery</a:t>
            </a:r>
            <a:endParaRPr lang="en-US" sz="1200" dirty="0">
              <a:solidFill>
                <a:schemeClr val="bg1">
                  <a:lumMod val="85000"/>
                </a:schemeClr>
              </a:solidFill>
            </a:endParaRPr>
          </a:p>
        </p:txBody>
      </p:sp>
      <p:pic>
        <p:nvPicPr>
          <p:cNvPr id="7" name="Picture 6">
            <a:extLst>
              <a:ext uri="{FF2B5EF4-FFF2-40B4-BE49-F238E27FC236}">
                <a16:creationId xmlns:a16="http://schemas.microsoft.com/office/drawing/2014/main" id="{04D3B9EF-F457-4AAA-A6C8-CC07B36C84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85153" y="1533338"/>
            <a:ext cx="3382524" cy="1000000"/>
          </a:xfrm>
          <a:prstGeom prst="rect">
            <a:avLst/>
          </a:prstGeom>
        </p:spPr>
      </p:pic>
      <p:pic>
        <p:nvPicPr>
          <p:cNvPr id="13" name="Graphic 12" descr="Arrow Straight">
            <a:extLst>
              <a:ext uri="{FF2B5EF4-FFF2-40B4-BE49-F238E27FC236}">
                <a16:creationId xmlns:a16="http://schemas.microsoft.com/office/drawing/2014/main" id="{25CC4E9A-72E2-4766-928B-EAEC673E4EC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287046" y="993074"/>
            <a:ext cx="1625838" cy="914400"/>
          </a:xfrm>
          <a:prstGeom prst="rect">
            <a:avLst/>
          </a:prstGeom>
        </p:spPr>
      </p:pic>
      <p:pic>
        <p:nvPicPr>
          <p:cNvPr id="15" name="Picture 14">
            <a:extLst>
              <a:ext uri="{FF2B5EF4-FFF2-40B4-BE49-F238E27FC236}">
                <a16:creationId xmlns:a16="http://schemas.microsoft.com/office/drawing/2014/main" id="{9736DCEB-11FC-4758-8730-EF988CF8396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0025547">
            <a:off x="9119977" y="1441518"/>
            <a:ext cx="544179" cy="447508"/>
          </a:xfrm>
          <a:prstGeom prst="rect">
            <a:avLst/>
          </a:prstGeom>
        </p:spPr>
      </p:pic>
      <p:pic>
        <p:nvPicPr>
          <p:cNvPr id="3" name="Picture 2">
            <a:extLst>
              <a:ext uri="{FF2B5EF4-FFF2-40B4-BE49-F238E27FC236}">
                <a16:creationId xmlns:a16="http://schemas.microsoft.com/office/drawing/2014/main" id="{B904065F-56B9-4BB6-924F-7BC7403D36DB}"/>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7059063" y="2911467"/>
            <a:ext cx="4814413" cy="3147019"/>
          </a:xfrm>
          <a:prstGeom prst="rect">
            <a:avLst/>
          </a:prstGeom>
          <a:ln w="19050">
            <a:solidFill>
              <a:schemeClr val="tx1"/>
            </a:solidFill>
          </a:ln>
        </p:spPr>
      </p:pic>
      <p:pic>
        <p:nvPicPr>
          <p:cNvPr id="8" name="Picture 7">
            <a:extLst>
              <a:ext uri="{FF2B5EF4-FFF2-40B4-BE49-F238E27FC236}">
                <a16:creationId xmlns:a16="http://schemas.microsoft.com/office/drawing/2014/main" id="{6B32627C-5404-4B4B-B449-ACD94CCC62C5}"/>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1238090">
            <a:off x="7521654" y="3682819"/>
            <a:ext cx="2136442" cy="825637"/>
          </a:xfrm>
          <a:prstGeom prst="rect">
            <a:avLst/>
          </a:prstGeom>
        </p:spPr>
      </p:pic>
      <p:sp>
        <p:nvSpPr>
          <p:cNvPr id="4" name="TextBox 3">
            <a:extLst>
              <a:ext uri="{FF2B5EF4-FFF2-40B4-BE49-F238E27FC236}">
                <a16:creationId xmlns:a16="http://schemas.microsoft.com/office/drawing/2014/main" id="{2FDC84B8-6C2F-47B3-B282-A88666AA3985}"/>
              </a:ext>
            </a:extLst>
          </p:cNvPr>
          <p:cNvSpPr txBox="1"/>
          <p:nvPr/>
        </p:nvSpPr>
        <p:spPr>
          <a:xfrm>
            <a:off x="8967723" y="2912954"/>
            <a:ext cx="2899954" cy="230832"/>
          </a:xfrm>
          <a:prstGeom prst="rect">
            <a:avLst/>
          </a:prstGeom>
          <a:noFill/>
        </p:spPr>
        <p:txBody>
          <a:bodyPr wrap="square" rtlCol="0">
            <a:spAutoFit/>
          </a:bodyPr>
          <a:lstStyle/>
          <a:p>
            <a:r>
              <a:rPr lang="en-US" sz="900" dirty="0">
                <a:solidFill>
                  <a:schemeClr val="bg1">
                    <a:lumMod val="50000"/>
                  </a:schemeClr>
                </a:solidFill>
                <a:hlinkClick r:id="rId11" tooltip="https://britishbeaches.uk/charmouth-east-beach-dorset-england/photos/17007">
                  <a:extLst>
                    <a:ext uri="{A12FA001-AC4F-418D-AE19-62706E023703}">
                      <ahyp:hlinkClr xmlns:ahyp="http://schemas.microsoft.com/office/drawing/2018/hyperlinkcolor" val="tx"/>
                    </a:ext>
                  </a:extLst>
                </a:hlinkClick>
              </a:rPr>
              <a:t>This Photo</a:t>
            </a:r>
            <a:r>
              <a:rPr lang="en-US" sz="900" dirty="0">
                <a:solidFill>
                  <a:schemeClr val="bg1">
                    <a:lumMod val="50000"/>
                  </a:schemeClr>
                </a:solidFill>
              </a:rPr>
              <a:t> by Unknown Author is licensed under </a:t>
            </a:r>
            <a:r>
              <a:rPr lang="en-US" sz="900" dirty="0">
                <a:solidFill>
                  <a:schemeClr val="bg1">
                    <a:lumMod val="50000"/>
                  </a:schemeClr>
                </a:solidFill>
                <a:hlinkClick r:id="rId12" tooltip="https://creativecommons.org/licenses/by-nc/3.0/">
                  <a:extLst>
                    <a:ext uri="{A12FA001-AC4F-418D-AE19-62706E023703}">
                      <ahyp:hlinkClr xmlns:ahyp="http://schemas.microsoft.com/office/drawing/2018/hyperlinkcolor" val="tx"/>
                    </a:ext>
                  </a:extLst>
                </a:hlinkClick>
              </a:rPr>
              <a:t>CC BY-NC</a:t>
            </a:r>
            <a:endParaRPr lang="en-US" sz="900" dirty="0">
              <a:solidFill>
                <a:schemeClr val="bg1">
                  <a:lumMod val="50000"/>
                </a:schemeClr>
              </a:solidFill>
            </a:endParaRPr>
          </a:p>
        </p:txBody>
      </p:sp>
    </p:spTree>
    <p:extLst>
      <p:ext uri="{BB962C8B-B14F-4D97-AF65-F5344CB8AC3E}">
        <p14:creationId xmlns:p14="http://schemas.microsoft.com/office/powerpoint/2010/main" val="4141983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14492 0.02778 L 4.58333E-6 -4.07407E-6 " pathEditMode="relative" rAng="0" ptsTypes="AA">
                                      <p:cBhvr>
                                        <p:cTn id="6" dur="2000" fill="hold"/>
                                        <p:tgtEl>
                                          <p:spTgt spid="13"/>
                                        </p:tgtEl>
                                        <p:attrNameLst>
                                          <p:attrName>ppt_x</p:attrName>
                                          <p:attrName>ppt_y</p:attrName>
                                        </p:attrNameLst>
                                      </p:cBhvr>
                                      <p:rCtr x="-7253" y="-1389"/>
                                    </p:animMotion>
                                  </p:childTnLst>
                                </p:cTn>
                              </p:par>
                              <p:par>
                                <p:cTn id="7" presetID="42" presetClass="path" presetSubtype="0" accel="50000" decel="50000" fill="hold" nodeType="withEffect">
                                  <p:stCondLst>
                                    <p:cond delay="0"/>
                                  </p:stCondLst>
                                  <p:childTnLst>
                                    <p:animMotion origin="layout" path="M 5E-6 -2.96296E-6 L -0.05221 -0.02615 " pathEditMode="relative" rAng="0" ptsTypes="AA">
                                      <p:cBhvr>
                                        <p:cTn id="8" dur="2000" fill="hold"/>
                                        <p:tgtEl>
                                          <p:spTgt spid="15"/>
                                        </p:tgtEl>
                                        <p:attrNameLst>
                                          <p:attrName>ppt_x</p:attrName>
                                          <p:attrName>ppt_y</p:attrName>
                                        </p:attrNameLst>
                                      </p:cBhvr>
                                      <p:rCtr x="-2617" y="-131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a:extLst>
              <a:ext uri="{FF2B5EF4-FFF2-40B4-BE49-F238E27FC236}">
                <a16:creationId xmlns:a16="http://schemas.microsoft.com/office/drawing/2014/main" id="{F8B30EA8-A4B0-46EC-844D-3F6562BE6619}"/>
              </a:ext>
            </a:extLst>
          </p:cNvPr>
          <p:cNvSpPr txBox="1"/>
          <p:nvPr/>
        </p:nvSpPr>
        <p:spPr>
          <a:xfrm>
            <a:off x="400594" y="261257"/>
            <a:ext cx="6888614" cy="1323439"/>
          </a:xfrm>
          <a:prstGeom prst="rect">
            <a:avLst/>
          </a:prstGeom>
          <a:noFill/>
        </p:spPr>
        <p:txBody>
          <a:bodyPr wrap="square" rtlCol="0">
            <a:spAutoFit/>
          </a:bodyPr>
          <a:lstStyle/>
          <a:p>
            <a:r>
              <a:rPr lang="en-US" sz="4000" b="1" dirty="0"/>
              <a:t>Coastal Environments Explored:</a:t>
            </a:r>
          </a:p>
          <a:p>
            <a:r>
              <a:rPr lang="en-US" sz="4000" b="1" dirty="0"/>
              <a:t> Beach </a:t>
            </a:r>
          </a:p>
        </p:txBody>
      </p:sp>
      <p:pic>
        <p:nvPicPr>
          <p:cNvPr id="13" name="Picture 12">
            <a:extLst>
              <a:ext uri="{FF2B5EF4-FFF2-40B4-BE49-F238E27FC236}">
                <a16:creationId xmlns:a16="http://schemas.microsoft.com/office/drawing/2014/main" id="{02AA5C3A-59B5-44EE-81D5-B285A9BE3A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96472" y="1329026"/>
            <a:ext cx="3382524" cy="1000000"/>
          </a:xfrm>
          <a:prstGeom prst="rect">
            <a:avLst/>
          </a:prstGeom>
        </p:spPr>
      </p:pic>
      <p:pic>
        <p:nvPicPr>
          <p:cNvPr id="5" name="Graphic 4" descr="Wave">
            <a:extLst>
              <a:ext uri="{FF2B5EF4-FFF2-40B4-BE49-F238E27FC236}">
                <a16:creationId xmlns:a16="http://schemas.microsoft.com/office/drawing/2014/main" id="{2859A129-4285-4506-9345-9A7D281937C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9428752" y="1244901"/>
            <a:ext cx="755358" cy="446490"/>
          </a:xfrm>
          <a:prstGeom prst="rect">
            <a:avLst/>
          </a:prstGeom>
        </p:spPr>
      </p:pic>
      <p:pic>
        <p:nvPicPr>
          <p:cNvPr id="8" name="Picture 7">
            <a:extLst>
              <a:ext uri="{FF2B5EF4-FFF2-40B4-BE49-F238E27FC236}">
                <a16:creationId xmlns:a16="http://schemas.microsoft.com/office/drawing/2014/main" id="{13547315-D2CF-40C7-A8A4-14556DAAC8A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0563503">
            <a:off x="9219941" y="1299162"/>
            <a:ext cx="417621" cy="343433"/>
          </a:xfrm>
          <a:prstGeom prst="rect">
            <a:avLst/>
          </a:prstGeom>
        </p:spPr>
      </p:pic>
      <p:pic>
        <p:nvPicPr>
          <p:cNvPr id="17" name="Picture 16">
            <a:extLst>
              <a:ext uri="{FF2B5EF4-FFF2-40B4-BE49-F238E27FC236}">
                <a16:creationId xmlns:a16="http://schemas.microsoft.com/office/drawing/2014/main" id="{77132D9E-293D-4771-A7C1-69ED4289C2E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0563503">
            <a:off x="10061550" y="1414681"/>
            <a:ext cx="659226" cy="542118"/>
          </a:xfrm>
          <a:prstGeom prst="rect">
            <a:avLst/>
          </a:prstGeom>
        </p:spPr>
      </p:pic>
      <p:pic>
        <p:nvPicPr>
          <p:cNvPr id="14" name="Picture 13">
            <a:extLst>
              <a:ext uri="{FF2B5EF4-FFF2-40B4-BE49-F238E27FC236}">
                <a16:creationId xmlns:a16="http://schemas.microsoft.com/office/drawing/2014/main" id="{FC1F6FFE-A089-4B13-BAAD-427E94C42E3A}"/>
              </a:ext>
            </a:extLst>
          </p:cNvPr>
          <p:cNvPicPr>
            <a:picLocks noChangeAspect="1"/>
          </p:cNvPicPr>
          <p:nvPr/>
        </p:nvPicPr>
        <p:blipFill>
          <a:blip r:embed="rId7"/>
          <a:stretch>
            <a:fillRect/>
          </a:stretch>
        </p:blipFill>
        <p:spPr>
          <a:xfrm>
            <a:off x="164157" y="1535718"/>
            <a:ext cx="6781557" cy="4522769"/>
          </a:xfrm>
          <a:prstGeom prst="rect">
            <a:avLst/>
          </a:prstGeom>
          <a:ln w="19050">
            <a:solidFill>
              <a:schemeClr val="tx1"/>
            </a:solidFill>
          </a:ln>
        </p:spPr>
      </p:pic>
      <p:sp>
        <p:nvSpPr>
          <p:cNvPr id="15" name="TextBox 14">
            <a:extLst>
              <a:ext uri="{FF2B5EF4-FFF2-40B4-BE49-F238E27FC236}">
                <a16:creationId xmlns:a16="http://schemas.microsoft.com/office/drawing/2014/main" id="{D43C8147-6379-47D6-BEA0-A4CE59200CE1}"/>
              </a:ext>
            </a:extLst>
          </p:cNvPr>
          <p:cNvSpPr txBox="1"/>
          <p:nvPr/>
        </p:nvSpPr>
        <p:spPr>
          <a:xfrm>
            <a:off x="1310615" y="2329026"/>
            <a:ext cx="983067" cy="408623"/>
          </a:xfrm>
          <a:prstGeom prst="roundRect">
            <a:avLst/>
          </a:prstGeom>
          <a:solidFill>
            <a:schemeClr val="bg1">
              <a:lumMod val="75000"/>
              <a:alpha val="60000"/>
            </a:schemeClr>
          </a:solidFill>
        </p:spPr>
        <p:txBody>
          <a:bodyPr wrap="square" rtlCol="0">
            <a:spAutoFit/>
          </a:bodyPr>
          <a:lstStyle/>
          <a:p>
            <a:pPr algn="ctr"/>
            <a:r>
              <a:rPr lang="en-US" b="1" dirty="0"/>
              <a:t>Marsh</a:t>
            </a:r>
          </a:p>
        </p:txBody>
      </p:sp>
      <p:sp>
        <p:nvSpPr>
          <p:cNvPr id="16" name="TextBox 15">
            <a:extLst>
              <a:ext uri="{FF2B5EF4-FFF2-40B4-BE49-F238E27FC236}">
                <a16:creationId xmlns:a16="http://schemas.microsoft.com/office/drawing/2014/main" id="{D4E87399-4D8E-4423-A4FD-D74C065F5CD0}"/>
              </a:ext>
            </a:extLst>
          </p:cNvPr>
          <p:cNvSpPr txBox="1"/>
          <p:nvPr/>
        </p:nvSpPr>
        <p:spPr>
          <a:xfrm>
            <a:off x="2571868" y="2646780"/>
            <a:ext cx="761267" cy="408623"/>
          </a:xfrm>
          <a:prstGeom prst="roundRect">
            <a:avLst/>
          </a:prstGeom>
          <a:solidFill>
            <a:schemeClr val="bg1">
              <a:lumMod val="75000"/>
              <a:alpha val="60000"/>
            </a:schemeClr>
          </a:solidFill>
          <a:ln w="19050">
            <a:noFill/>
          </a:ln>
        </p:spPr>
        <p:txBody>
          <a:bodyPr wrap="square" rtlCol="0">
            <a:spAutoFit/>
          </a:bodyPr>
          <a:lstStyle/>
          <a:p>
            <a:pPr algn="ctr"/>
            <a:r>
              <a:rPr lang="en-US" b="1" dirty="0"/>
              <a:t>Dune</a:t>
            </a:r>
          </a:p>
        </p:txBody>
      </p:sp>
      <p:sp>
        <p:nvSpPr>
          <p:cNvPr id="18" name="TextBox 17">
            <a:extLst>
              <a:ext uri="{FF2B5EF4-FFF2-40B4-BE49-F238E27FC236}">
                <a16:creationId xmlns:a16="http://schemas.microsoft.com/office/drawing/2014/main" id="{9D17C150-9449-4B79-9B80-86DEA4C2362B}"/>
              </a:ext>
            </a:extLst>
          </p:cNvPr>
          <p:cNvSpPr txBox="1"/>
          <p:nvPr/>
        </p:nvSpPr>
        <p:spPr>
          <a:xfrm>
            <a:off x="3441290" y="3368556"/>
            <a:ext cx="1382415" cy="408623"/>
          </a:xfrm>
          <a:prstGeom prst="roundRect">
            <a:avLst/>
          </a:prstGeom>
          <a:solidFill>
            <a:schemeClr val="bg1">
              <a:alpha val="60000"/>
            </a:schemeClr>
          </a:solidFill>
          <a:ln>
            <a:solidFill>
              <a:schemeClr val="tx1"/>
            </a:solidFill>
          </a:ln>
        </p:spPr>
        <p:txBody>
          <a:bodyPr wrap="square" rtlCol="0">
            <a:spAutoFit/>
          </a:bodyPr>
          <a:lstStyle/>
          <a:p>
            <a:pPr algn="ctr"/>
            <a:r>
              <a:rPr lang="en-US" b="1" dirty="0"/>
              <a:t>Beach</a:t>
            </a:r>
          </a:p>
        </p:txBody>
      </p:sp>
      <p:sp>
        <p:nvSpPr>
          <p:cNvPr id="20" name="TextBox 19">
            <a:extLst>
              <a:ext uri="{FF2B5EF4-FFF2-40B4-BE49-F238E27FC236}">
                <a16:creationId xmlns:a16="http://schemas.microsoft.com/office/drawing/2014/main" id="{D399B8D4-4565-4C94-993F-DBE783070D20}"/>
              </a:ext>
            </a:extLst>
          </p:cNvPr>
          <p:cNvSpPr txBox="1"/>
          <p:nvPr/>
        </p:nvSpPr>
        <p:spPr>
          <a:xfrm>
            <a:off x="5193502" y="3777179"/>
            <a:ext cx="1382415" cy="408623"/>
          </a:xfrm>
          <a:prstGeom prst="roundRect">
            <a:avLst/>
          </a:prstGeom>
          <a:solidFill>
            <a:schemeClr val="bg1">
              <a:lumMod val="75000"/>
              <a:alpha val="60000"/>
            </a:schemeClr>
          </a:solidFill>
        </p:spPr>
        <p:txBody>
          <a:bodyPr wrap="square" rtlCol="0">
            <a:spAutoFit/>
          </a:bodyPr>
          <a:lstStyle/>
          <a:p>
            <a:pPr algn="ctr"/>
            <a:r>
              <a:rPr lang="en-US" b="1" dirty="0"/>
              <a:t>Nearshore</a:t>
            </a:r>
          </a:p>
        </p:txBody>
      </p:sp>
      <p:pic>
        <p:nvPicPr>
          <p:cNvPr id="3" name="Picture 2">
            <a:extLst>
              <a:ext uri="{FF2B5EF4-FFF2-40B4-BE49-F238E27FC236}">
                <a16:creationId xmlns:a16="http://schemas.microsoft.com/office/drawing/2014/main" id="{D5692C73-695D-4394-B457-DF3D28050E64}"/>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7092192" y="2493860"/>
            <a:ext cx="4686804" cy="3563924"/>
          </a:xfrm>
          <a:prstGeom prst="rect">
            <a:avLst/>
          </a:prstGeom>
          <a:ln w="19050">
            <a:solidFill>
              <a:schemeClr val="tx1"/>
            </a:solidFill>
          </a:ln>
        </p:spPr>
      </p:pic>
      <p:sp>
        <p:nvSpPr>
          <p:cNvPr id="4" name="Arrow: Curved Right 3">
            <a:extLst>
              <a:ext uri="{FF2B5EF4-FFF2-40B4-BE49-F238E27FC236}">
                <a16:creationId xmlns:a16="http://schemas.microsoft.com/office/drawing/2014/main" id="{18BD870E-6577-4059-8F0E-416CFC96E9FD}"/>
              </a:ext>
            </a:extLst>
          </p:cNvPr>
          <p:cNvSpPr/>
          <p:nvPr/>
        </p:nvSpPr>
        <p:spPr>
          <a:xfrm rot="4940859">
            <a:off x="8264318" y="3255602"/>
            <a:ext cx="495415" cy="1247466"/>
          </a:xfrm>
          <a:prstGeom prst="curvedRightArrow">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Arrow: Curved Right 24">
            <a:extLst>
              <a:ext uri="{FF2B5EF4-FFF2-40B4-BE49-F238E27FC236}">
                <a16:creationId xmlns:a16="http://schemas.microsoft.com/office/drawing/2014/main" id="{3F514FBD-D7B7-4224-9816-5C6C3B428D2F}"/>
              </a:ext>
            </a:extLst>
          </p:cNvPr>
          <p:cNvSpPr/>
          <p:nvPr/>
        </p:nvSpPr>
        <p:spPr>
          <a:xfrm rot="15572398">
            <a:off x="8588434" y="3823128"/>
            <a:ext cx="495415" cy="1247466"/>
          </a:xfrm>
          <a:prstGeom prst="curvedRightArrow">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9" name="TextBox 18">
            <a:extLst>
              <a:ext uri="{FF2B5EF4-FFF2-40B4-BE49-F238E27FC236}">
                <a16:creationId xmlns:a16="http://schemas.microsoft.com/office/drawing/2014/main" id="{B2F50E22-7332-4A07-8D43-1AC558C51579}"/>
              </a:ext>
            </a:extLst>
          </p:cNvPr>
          <p:cNvSpPr txBox="1"/>
          <p:nvPr/>
        </p:nvSpPr>
        <p:spPr>
          <a:xfrm>
            <a:off x="163447" y="5780785"/>
            <a:ext cx="2899954" cy="276999"/>
          </a:xfrm>
          <a:prstGeom prst="rect">
            <a:avLst/>
          </a:prstGeom>
          <a:noFill/>
        </p:spPr>
        <p:txBody>
          <a:bodyPr wrap="square" rtlCol="0">
            <a:spAutoFit/>
          </a:bodyPr>
          <a:lstStyle/>
          <a:p>
            <a:r>
              <a:rPr lang="en-US" sz="1200" dirty="0">
                <a:solidFill>
                  <a:schemeClr val="bg1">
                    <a:lumMod val="85000"/>
                  </a:schemeClr>
                </a:solidFill>
              </a:rPr>
              <a:t>Image c/o @</a:t>
            </a:r>
            <a:r>
              <a:rPr lang="en-US" sz="1200" dirty="0" err="1">
                <a:solidFill>
                  <a:schemeClr val="bg1">
                    <a:lumMod val="85000"/>
                  </a:schemeClr>
                </a:solidFill>
              </a:rPr>
              <a:t>altitudegallery</a:t>
            </a:r>
            <a:endParaRPr lang="en-US" sz="1200" dirty="0">
              <a:solidFill>
                <a:schemeClr val="bg1">
                  <a:lumMod val="85000"/>
                </a:schemeClr>
              </a:solidFill>
            </a:endParaRPr>
          </a:p>
        </p:txBody>
      </p:sp>
    </p:spTree>
    <p:extLst>
      <p:ext uri="{BB962C8B-B14F-4D97-AF65-F5344CB8AC3E}">
        <p14:creationId xmlns:p14="http://schemas.microsoft.com/office/powerpoint/2010/main" val="925407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1000"/>
                                        <p:tgtEl>
                                          <p:spTgt spid="4"/>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1000"/>
                                        <p:tgtEl>
                                          <p:spTgt spid="25"/>
                                        </p:tgtEl>
                                      </p:cBhvr>
                                    </p:animEffect>
                                  </p:childTnLst>
                                </p:cTn>
                              </p:par>
                            </p:childTnLst>
                          </p:cTn>
                        </p:par>
                      </p:childTnLst>
                    </p:cTn>
                  </p:par>
                  <p:par>
                    <p:cTn id="12" fill="hold">
                      <p:stCondLst>
                        <p:cond delay="indefinite"/>
                      </p:stCondLst>
                      <p:childTnLst>
                        <p:par>
                          <p:cTn id="13" fill="hold">
                            <p:stCondLst>
                              <p:cond delay="0"/>
                            </p:stCondLst>
                            <p:childTnLst>
                              <p:par>
                                <p:cTn id="14" presetID="37" presetClass="path" presetSubtype="0" accel="50000" decel="50000" fill="hold" nodeType="clickEffect">
                                  <p:stCondLst>
                                    <p:cond delay="0"/>
                                  </p:stCondLst>
                                  <p:childTnLst>
                                    <p:animMotion origin="layout" path="M 0.03998 -0.03148 L 0.00743 -0.02662 C 0.00078 -0.02546 -0.00898 -0.02477 -0.01979 -0.02477 C -0.03138 -0.02477 -0.04101 -0.02546 -0.04739 -0.02662 L -0.0789 -0.03148 " pathEditMode="relative" rAng="0" ptsTypes="AAAAA">
                                      <p:cBhvr>
                                        <p:cTn id="15" dur="2000" fill="hold"/>
                                        <p:tgtEl>
                                          <p:spTgt spid="17"/>
                                        </p:tgtEl>
                                        <p:attrNameLst>
                                          <p:attrName>ppt_x</p:attrName>
                                          <p:attrName>ppt_y</p:attrName>
                                        </p:attrNameLst>
                                      </p:cBhvr>
                                      <p:rCtr x="-5951" y="324"/>
                                    </p:animMotion>
                                  </p:childTnLst>
                                </p:cTn>
                              </p:par>
                            </p:childTnLst>
                          </p:cTn>
                        </p:par>
                        <p:par>
                          <p:cTn id="16" fill="hold">
                            <p:stCondLst>
                              <p:cond delay="2000"/>
                            </p:stCondLst>
                            <p:childTnLst>
                              <p:par>
                                <p:cTn id="17" presetID="49" presetClass="path" presetSubtype="0" accel="50000" decel="50000" fill="hold" nodeType="afterEffect">
                                  <p:stCondLst>
                                    <p:cond delay="0"/>
                                  </p:stCondLst>
                                  <p:childTnLst>
                                    <p:animMotion origin="layout" path="M 2.70833E-6 -1.85185E-6 L 0.08476 0.05625 " pathEditMode="relative" rAng="0" ptsTypes="AA">
                                      <p:cBhvr>
                                        <p:cTn id="18" dur="2000" fill="hold"/>
                                        <p:tgtEl>
                                          <p:spTgt spid="8"/>
                                        </p:tgtEl>
                                        <p:attrNameLst>
                                          <p:attrName>ppt_x</p:attrName>
                                          <p:attrName>ppt_y</p:attrName>
                                        </p:attrNameLst>
                                      </p:cBhvr>
                                      <p:rCtr x="4232" y="280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a:extLst>
              <a:ext uri="{FF2B5EF4-FFF2-40B4-BE49-F238E27FC236}">
                <a16:creationId xmlns:a16="http://schemas.microsoft.com/office/drawing/2014/main" id="{F8B30EA8-A4B0-46EC-844D-3F6562BE6619}"/>
              </a:ext>
            </a:extLst>
          </p:cNvPr>
          <p:cNvSpPr txBox="1"/>
          <p:nvPr/>
        </p:nvSpPr>
        <p:spPr>
          <a:xfrm>
            <a:off x="400594" y="261257"/>
            <a:ext cx="7103792" cy="1323439"/>
          </a:xfrm>
          <a:prstGeom prst="rect">
            <a:avLst/>
          </a:prstGeom>
          <a:noFill/>
        </p:spPr>
        <p:txBody>
          <a:bodyPr wrap="square" rtlCol="0">
            <a:spAutoFit/>
          </a:bodyPr>
          <a:lstStyle/>
          <a:p>
            <a:r>
              <a:rPr lang="en-US" sz="4000" b="1" dirty="0"/>
              <a:t>Coastal Environments Explored:</a:t>
            </a:r>
          </a:p>
          <a:p>
            <a:r>
              <a:rPr lang="en-US" sz="4000" b="1" dirty="0"/>
              <a:t>Nearshore</a:t>
            </a:r>
          </a:p>
        </p:txBody>
      </p:sp>
      <p:pic>
        <p:nvPicPr>
          <p:cNvPr id="3" name="Picture 2">
            <a:extLst>
              <a:ext uri="{FF2B5EF4-FFF2-40B4-BE49-F238E27FC236}">
                <a16:creationId xmlns:a16="http://schemas.microsoft.com/office/drawing/2014/main" id="{FFF51F00-5509-4614-B42F-A033D4443C32}"/>
              </a:ext>
            </a:extLst>
          </p:cNvPr>
          <p:cNvPicPr>
            <a:picLocks noChangeAspect="1"/>
          </p:cNvPicPr>
          <p:nvPr/>
        </p:nvPicPr>
        <p:blipFill rotWithShape="1">
          <a:blip r:embed="rId3">
            <a:extLst>
              <a:ext uri="{28A0092B-C50C-407E-A947-70E740481C1C}">
                <a14:useLocalDpi xmlns:a14="http://schemas.microsoft.com/office/drawing/2010/main" val="0"/>
              </a:ext>
            </a:extLst>
          </a:blip>
          <a:srcRect l="47386"/>
          <a:stretch/>
        </p:blipFill>
        <p:spPr>
          <a:xfrm>
            <a:off x="8789364" y="1185268"/>
            <a:ext cx="2515471" cy="1552381"/>
          </a:xfrm>
          <a:prstGeom prst="rect">
            <a:avLst/>
          </a:prstGeom>
        </p:spPr>
      </p:pic>
      <p:pic>
        <p:nvPicPr>
          <p:cNvPr id="5" name="Picture 4">
            <a:extLst>
              <a:ext uri="{FF2B5EF4-FFF2-40B4-BE49-F238E27FC236}">
                <a16:creationId xmlns:a16="http://schemas.microsoft.com/office/drawing/2014/main" id="{BCB025AB-3710-4501-BFF3-03B7191087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068325">
            <a:off x="8787955" y="2194244"/>
            <a:ext cx="653874" cy="537716"/>
          </a:xfrm>
          <a:prstGeom prst="rect">
            <a:avLst/>
          </a:prstGeom>
        </p:spPr>
      </p:pic>
      <p:pic>
        <p:nvPicPr>
          <p:cNvPr id="15" name="Picture 14">
            <a:extLst>
              <a:ext uri="{FF2B5EF4-FFF2-40B4-BE49-F238E27FC236}">
                <a16:creationId xmlns:a16="http://schemas.microsoft.com/office/drawing/2014/main" id="{30E69E38-AA07-42C4-8579-8C896B5561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751681" flipH="1" flipV="1">
            <a:off x="9604799" y="2272464"/>
            <a:ext cx="734294" cy="381278"/>
          </a:xfrm>
          <a:prstGeom prst="rect">
            <a:avLst/>
          </a:prstGeom>
        </p:spPr>
      </p:pic>
      <p:pic>
        <p:nvPicPr>
          <p:cNvPr id="16" name="Picture 15">
            <a:extLst>
              <a:ext uri="{FF2B5EF4-FFF2-40B4-BE49-F238E27FC236}">
                <a16:creationId xmlns:a16="http://schemas.microsoft.com/office/drawing/2014/main" id="{BC2F452A-55FE-4128-AAFC-4700242A8C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959992" flipH="1">
            <a:off x="10529278" y="2228803"/>
            <a:ext cx="687233" cy="458487"/>
          </a:xfrm>
          <a:prstGeom prst="rect">
            <a:avLst/>
          </a:prstGeom>
        </p:spPr>
      </p:pic>
      <p:pic>
        <p:nvPicPr>
          <p:cNvPr id="13" name="Picture 12">
            <a:extLst>
              <a:ext uri="{FF2B5EF4-FFF2-40B4-BE49-F238E27FC236}">
                <a16:creationId xmlns:a16="http://schemas.microsoft.com/office/drawing/2014/main" id="{1E929F58-DFED-47AE-A249-7B6A32F29729}"/>
              </a:ext>
            </a:extLst>
          </p:cNvPr>
          <p:cNvPicPr>
            <a:picLocks noChangeAspect="1"/>
          </p:cNvPicPr>
          <p:nvPr/>
        </p:nvPicPr>
        <p:blipFill>
          <a:blip r:embed="rId5"/>
          <a:stretch>
            <a:fillRect/>
          </a:stretch>
        </p:blipFill>
        <p:spPr>
          <a:xfrm>
            <a:off x="164157" y="1535718"/>
            <a:ext cx="6781557" cy="4522769"/>
          </a:xfrm>
          <a:prstGeom prst="rect">
            <a:avLst/>
          </a:prstGeom>
          <a:ln w="19050">
            <a:solidFill>
              <a:schemeClr val="tx1"/>
            </a:solidFill>
          </a:ln>
        </p:spPr>
      </p:pic>
      <p:sp>
        <p:nvSpPr>
          <p:cNvPr id="14" name="TextBox 13">
            <a:extLst>
              <a:ext uri="{FF2B5EF4-FFF2-40B4-BE49-F238E27FC236}">
                <a16:creationId xmlns:a16="http://schemas.microsoft.com/office/drawing/2014/main" id="{58976114-2E41-4E20-9337-0C6E47CDC751}"/>
              </a:ext>
            </a:extLst>
          </p:cNvPr>
          <p:cNvSpPr txBox="1"/>
          <p:nvPr/>
        </p:nvSpPr>
        <p:spPr>
          <a:xfrm>
            <a:off x="1310615" y="2329026"/>
            <a:ext cx="983067" cy="408623"/>
          </a:xfrm>
          <a:prstGeom prst="roundRect">
            <a:avLst/>
          </a:prstGeom>
          <a:solidFill>
            <a:schemeClr val="bg1">
              <a:lumMod val="75000"/>
              <a:alpha val="60000"/>
            </a:schemeClr>
          </a:solidFill>
        </p:spPr>
        <p:txBody>
          <a:bodyPr wrap="square" rtlCol="0">
            <a:spAutoFit/>
          </a:bodyPr>
          <a:lstStyle/>
          <a:p>
            <a:pPr algn="ctr"/>
            <a:r>
              <a:rPr lang="en-US" b="1" dirty="0"/>
              <a:t>Marsh</a:t>
            </a:r>
          </a:p>
        </p:txBody>
      </p:sp>
      <p:sp>
        <p:nvSpPr>
          <p:cNvPr id="17" name="TextBox 16">
            <a:extLst>
              <a:ext uri="{FF2B5EF4-FFF2-40B4-BE49-F238E27FC236}">
                <a16:creationId xmlns:a16="http://schemas.microsoft.com/office/drawing/2014/main" id="{BCD775A8-37C4-4A9E-B6CB-AEF19D1ECB89}"/>
              </a:ext>
            </a:extLst>
          </p:cNvPr>
          <p:cNvSpPr txBox="1"/>
          <p:nvPr/>
        </p:nvSpPr>
        <p:spPr>
          <a:xfrm>
            <a:off x="2571868" y="2646780"/>
            <a:ext cx="761267" cy="408623"/>
          </a:xfrm>
          <a:prstGeom prst="roundRect">
            <a:avLst/>
          </a:prstGeom>
          <a:solidFill>
            <a:schemeClr val="bg1">
              <a:lumMod val="75000"/>
              <a:alpha val="60000"/>
            </a:schemeClr>
          </a:solidFill>
          <a:ln w="19050">
            <a:noFill/>
          </a:ln>
        </p:spPr>
        <p:txBody>
          <a:bodyPr wrap="square" rtlCol="0">
            <a:spAutoFit/>
          </a:bodyPr>
          <a:lstStyle/>
          <a:p>
            <a:pPr algn="ctr"/>
            <a:r>
              <a:rPr lang="en-US" b="1" dirty="0"/>
              <a:t>Dune</a:t>
            </a:r>
          </a:p>
        </p:txBody>
      </p:sp>
      <p:sp>
        <p:nvSpPr>
          <p:cNvPr id="18" name="TextBox 17">
            <a:extLst>
              <a:ext uri="{FF2B5EF4-FFF2-40B4-BE49-F238E27FC236}">
                <a16:creationId xmlns:a16="http://schemas.microsoft.com/office/drawing/2014/main" id="{792D6E74-750E-4F4C-BFC5-93BFA1C851F2}"/>
              </a:ext>
            </a:extLst>
          </p:cNvPr>
          <p:cNvSpPr txBox="1"/>
          <p:nvPr/>
        </p:nvSpPr>
        <p:spPr>
          <a:xfrm>
            <a:off x="3441290" y="3368556"/>
            <a:ext cx="1382415" cy="408623"/>
          </a:xfrm>
          <a:prstGeom prst="roundRect">
            <a:avLst/>
          </a:prstGeom>
          <a:solidFill>
            <a:schemeClr val="bg1">
              <a:lumMod val="65000"/>
              <a:alpha val="60000"/>
            </a:schemeClr>
          </a:solidFill>
          <a:ln>
            <a:noFill/>
          </a:ln>
        </p:spPr>
        <p:txBody>
          <a:bodyPr wrap="square" rtlCol="0">
            <a:spAutoFit/>
          </a:bodyPr>
          <a:lstStyle/>
          <a:p>
            <a:pPr algn="ctr"/>
            <a:r>
              <a:rPr lang="en-US" b="1" dirty="0"/>
              <a:t>Beach</a:t>
            </a:r>
          </a:p>
        </p:txBody>
      </p:sp>
      <p:sp>
        <p:nvSpPr>
          <p:cNvPr id="19" name="TextBox 18">
            <a:extLst>
              <a:ext uri="{FF2B5EF4-FFF2-40B4-BE49-F238E27FC236}">
                <a16:creationId xmlns:a16="http://schemas.microsoft.com/office/drawing/2014/main" id="{33C1E04F-76D2-4CDB-800A-D9E32965CC7A}"/>
              </a:ext>
            </a:extLst>
          </p:cNvPr>
          <p:cNvSpPr txBox="1"/>
          <p:nvPr/>
        </p:nvSpPr>
        <p:spPr>
          <a:xfrm>
            <a:off x="5193502" y="3777179"/>
            <a:ext cx="1382415" cy="408623"/>
          </a:xfrm>
          <a:prstGeom prst="roundRect">
            <a:avLst/>
          </a:prstGeom>
          <a:solidFill>
            <a:schemeClr val="bg1">
              <a:alpha val="60000"/>
            </a:schemeClr>
          </a:solidFill>
          <a:ln>
            <a:solidFill>
              <a:schemeClr val="tx1"/>
            </a:solidFill>
          </a:ln>
        </p:spPr>
        <p:txBody>
          <a:bodyPr wrap="square" rtlCol="0">
            <a:spAutoFit/>
          </a:bodyPr>
          <a:lstStyle/>
          <a:p>
            <a:pPr algn="ctr"/>
            <a:r>
              <a:rPr lang="en-US" b="1" dirty="0"/>
              <a:t>Nearshore</a:t>
            </a:r>
          </a:p>
        </p:txBody>
      </p:sp>
      <p:pic>
        <p:nvPicPr>
          <p:cNvPr id="8" name="Picture 7">
            <a:extLst>
              <a:ext uri="{FF2B5EF4-FFF2-40B4-BE49-F238E27FC236}">
                <a16:creationId xmlns:a16="http://schemas.microsoft.com/office/drawing/2014/main" id="{879C7787-4587-4326-AB14-D227A2B38811}"/>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7125265" y="2834904"/>
            <a:ext cx="4849794" cy="3222880"/>
          </a:xfrm>
          <a:prstGeom prst="rect">
            <a:avLst/>
          </a:prstGeom>
          <a:ln w="19050">
            <a:solidFill>
              <a:schemeClr val="tx1"/>
            </a:solidFill>
          </a:ln>
        </p:spPr>
      </p:pic>
      <p:sp>
        <p:nvSpPr>
          <p:cNvPr id="21" name="TextBox 20">
            <a:extLst>
              <a:ext uri="{FF2B5EF4-FFF2-40B4-BE49-F238E27FC236}">
                <a16:creationId xmlns:a16="http://schemas.microsoft.com/office/drawing/2014/main" id="{F20FAF88-C852-435E-A8EB-3DD44DFEBE09}"/>
              </a:ext>
            </a:extLst>
          </p:cNvPr>
          <p:cNvSpPr txBox="1"/>
          <p:nvPr/>
        </p:nvSpPr>
        <p:spPr>
          <a:xfrm>
            <a:off x="9166512" y="2877041"/>
            <a:ext cx="4179570" cy="230832"/>
          </a:xfrm>
          <a:prstGeom prst="rect">
            <a:avLst/>
          </a:prstGeom>
          <a:noFill/>
        </p:spPr>
        <p:txBody>
          <a:bodyPr wrap="square" rtlCol="0">
            <a:spAutoFit/>
          </a:bodyPr>
          <a:lstStyle/>
          <a:p>
            <a:r>
              <a:rPr lang="en-US" sz="900">
                <a:solidFill>
                  <a:schemeClr val="bg1">
                    <a:lumMod val="50000"/>
                  </a:schemeClr>
                </a:solidFill>
                <a:hlinkClick r:id="rId7" tooltip="https://www.deviantart.com/mattiamc/art/Underwater-HD-4k-By-MattiaMc-558350940">
                  <a:extLst>
                    <a:ext uri="{A12FA001-AC4F-418D-AE19-62706E023703}">
                      <ahyp:hlinkClr xmlns:ahyp="http://schemas.microsoft.com/office/drawing/2018/hyperlinkcolor" val="tx"/>
                    </a:ext>
                  </a:extLst>
                </a:hlinkClick>
              </a:rPr>
              <a:t>This Photo</a:t>
            </a:r>
            <a:r>
              <a:rPr lang="en-US" sz="900">
                <a:solidFill>
                  <a:schemeClr val="bg1">
                    <a:lumMod val="50000"/>
                  </a:schemeClr>
                </a:solidFill>
              </a:rPr>
              <a:t> by Unknown Author is licensed under </a:t>
            </a:r>
            <a:r>
              <a:rPr lang="en-US" sz="900">
                <a:solidFill>
                  <a:schemeClr val="bg1">
                    <a:lumMod val="50000"/>
                  </a:schemeClr>
                </a:solidFill>
                <a:hlinkClick r:id="rId8" tooltip="https://creativecommons.org/licenses/by/3.0/">
                  <a:extLst>
                    <a:ext uri="{A12FA001-AC4F-418D-AE19-62706E023703}">
                      <ahyp:hlinkClr xmlns:ahyp="http://schemas.microsoft.com/office/drawing/2018/hyperlinkcolor" val="tx"/>
                    </a:ext>
                  </a:extLst>
                </a:hlinkClick>
              </a:rPr>
              <a:t>CC BY</a:t>
            </a:r>
            <a:endParaRPr lang="en-US" sz="900">
              <a:solidFill>
                <a:schemeClr val="bg1">
                  <a:lumMod val="50000"/>
                </a:schemeClr>
              </a:solidFill>
            </a:endParaRPr>
          </a:p>
        </p:txBody>
      </p:sp>
      <p:sp>
        <p:nvSpPr>
          <p:cNvPr id="33" name="Arrow: Curved Up 32">
            <a:extLst>
              <a:ext uri="{FF2B5EF4-FFF2-40B4-BE49-F238E27FC236}">
                <a16:creationId xmlns:a16="http://schemas.microsoft.com/office/drawing/2014/main" id="{24821CDF-711C-481C-94FC-2E219B80E2EA}"/>
              </a:ext>
            </a:extLst>
          </p:cNvPr>
          <p:cNvSpPr/>
          <p:nvPr/>
        </p:nvSpPr>
        <p:spPr>
          <a:xfrm>
            <a:off x="7403689" y="5643716"/>
            <a:ext cx="852265" cy="372822"/>
          </a:xfrm>
          <a:prstGeom prst="curvedUpArrow">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4" name="Arrow: Curved Up 33">
            <a:extLst>
              <a:ext uri="{FF2B5EF4-FFF2-40B4-BE49-F238E27FC236}">
                <a16:creationId xmlns:a16="http://schemas.microsoft.com/office/drawing/2014/main" id="{CC1E36B3-78CD-48DD-8EE3-3EE0DDB5BEFA}"/>
              </a:ext>
            </a:extLst>
          </p:cNvPr>
          <p:cNvSpPr/>
          <p:nvPr/>
        </p:nvSpPr>
        <p:spPr>
          <a:xfrm>
            <a:off x="8667460" y="5594374"/>
            <a:ext cx="852265" cy="372822"/>
          </a:xfrm>
          <a:prstGeom prst="curvedUpArrow">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5" name="Arrow: Curved Up 34">
            <a:extLst>
              <a:ext uri="{FF2B5EF4-FFF2-40B4-BE49-F238E27FC236}">
                <a16:creationId xmlns:a16="http://schemas.microsoft.com/office/drawing/2014/main" id="{AC0C9E8F-9B6B-499C-985F-A543BBBC6335}"/>
              </a:ext>
            </a:extLst>
          </p:cNvPr>
          <p:cNvSpPr/>
          <p:nvPr/>
        </p:nvSpPr>
        <p:spPr>
          <a:xfrm>
            <a:off x="9828298" y="5565786"/>
            <a:ext cx="852265" cy="372822"/>
          </a:xfrm>
          <a:prstGeom prst="curvedUpArrow">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6" name="Arrow: Curved Up 35">
            <a:extLst>
              <a:ext uri="{FF2B5EF4-FFF2-40B4-BE49-F238E27FC236}">
                <a16:creationId xmlns:a16="http://schemas.microsoft.com/office/drawing/2014/main" id="{0A337961-1DC2-4A14-8DF2-28985DE94A3B}"/>
              </a:ext>
            </a:extLst>
          </p:cNvPr>
          <p:cNvSpPr/>
          <p:nvPr/>
        </p:nvSpPr>
        <p:spPr>
          <a:xfrm>
            <a:off x="10886881" y="5527855"/>
            <a:ext cx="852265" cy="372822"/>
          </a:xfrm>
          <a:prstGeom prst="curvedUpArrow">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7" name="Arrow: Curved Up 36">
            <a:extLst>
              <a:ext uri="{FF2B5EF4-FFF2-40B4-BE49-F238E27FC236}">
                <a16:creationId xmlns:a16="http://schemas.microsoft.com/office/drawing/2014/main" id="{56344038-4BB9-4C60-8004-7C8DAFC565E7}"/>
              </a:ext>
            </a:extLst>
          </p:cNvPr>
          <p:cNvSpPr/>
          <p:nvPr/>
        </p:nvSpPr>
        <p:spPr>
          <a:xfrm rot="10639409">
            <a:off x="7622005" y="5302940"/>
            <a:ext cx="852265" cy="372822"/>
          </a:xfrm>
          <a:prstGeom prst="curvedUpArrow">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8" name="Arrow: Curved Up 37">
            <a:extLst>
              <a:ext uri="{FF2B5EF4-FFF2-40B4-BE49-F238E27FC236}">
                <a16:creationId xmlns:a16="http://schemas.microsoft.com/office/drawing/2014/main" id="{1C19E36C-1F3E-42CA-AE49-CF068CCC0F2D}"/>
              </a:ext>
            </a:extLst>
          </p:cNvPr>
          <p:cNvSpPr/>
          <p:nvPr/>
        </p:nvSpPr>
        <p:spPr>
          <a:xfrm rot="10639409">
            <a:off x="8885776" y="5253598"/>
            <a:ext cx="852265" cy="372822"/>
          </a:xfrm>
          <a:prstGeom prst="curvedUpArrow">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9" name="Arrow: Curved Up 38">
            <a:extLst>
              <a:ext uri="{FF2B5EF4-FFF2-40B4-BE49-F238E27FC236}">
                <a16:creationId xmlns:a16="http://schemas.microsoft.com/office/drawing/2014/main" id="{D15A6AC1-EED9-4F9C-9C12-510C2E72D90B}"/>
              </a:ext>
            </a:extLst>
          </p:cNvPr>
          <p:cNvSpPr/>
          <p:nvPr/>
        </p:nvSpPr>
        <p:spPr>
          <a:xfrm rot="10639409">
            <a:off x="10046614" y="5225010"/>
            <a:ext cx="852265" cy="372822"/>
          </a:xfrm>
          <a:prstGeom prst="curvedUpArrow">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0" name="Arrow: Curved Up 39">
            <a:extLst>
              <a:ext uri="{FF2B5EF4-FFF2-40B4-BE49-F238E27FC236}">
                <a16:creationId xmlns:a16="http://schemas.microsoft.com/office/drawing/2014/main" id="{AAC0CE49-C81C-4928-B2D6-E7CF2023851A}"/>
              </a:ext>
            </a:extLst>
          </p:cNvPr>
          <p:cNvSpPr/>
          <p:nvPr/>
        </p:nvSpPr>
        <p:spPr>
          <a:xfrm rot="10639409">
            <a:off x="11105197" y="5187079"/>
            <a:ext cx="852265" cy="372822"/>
          </a:xfrm>
          <a:prstGeom prst="curvedUpArrow">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4" name="TextBox 23">
            <a:extLst>
              <a:ext uri="{FF2B5EF4-FFF2-40B4-BE49-F238E27FC236}">
                <a16:creationId xmlns:a16="http://schemas.microsoft.com/office/drawing/2014/main" id="{8C7FD47C-3B23-4AC7-8C16-04067A28DC61}"/>
              </a:ext>
            </a:extLst>
          </p:cNvPr>
          <p:cNvSpPr txBox="1"/>
          <p:nvPr/>
        </p:nvSpPr>
        <p:spPr>
          <a:xfrm>
            <a:off x="163447" y="5780785"/>
            <a:ext cx="2899954" cy="276999"/>
          </a:xfrm>
          <a:prstGeom prst="rect">
            <a:avLst/>
          </a:prstGeom>
          <a:noFill/>
        </p:spPr>
        <p:txBody>
          <a:bodyPr wrap="square" rtlCol="0">
            <a:spAutoFit/>
          </a:bodyPr>
          <a:lstStyle/>
          <a:p>
            <a:r>
              <a:rPr lang="en-US" sz="1200" dirty="0">
                <a:solidFill>
                  <a:schemeClr val="bg1">
                    <a:lumMod val="85000"/>
                  </a:schemeClr>
                </a:solidFill>
              </a:rPr>
              <a:t>Image c/o @</a:t>
            </a:r>
            <a:r>
              <a:rPr lang="en-US" sz="1200" dirty="0" err="1">
                <a:solidFill>
                  <a:schemeClr val="bg1">
                    <a:lumMod val="85000"/>
                  </a:schemeClr>
                </a:solidFill>
              </a:rPr>
              <a:t>altitudegallery</a:t>
            </a:r>
            <a:endParaRPr lang="en-US" sz="1200" dirty="0">
              <a:solidFill>
                <a:schemeClr val="bg1">
                  <a:lumMod val="85000"/>
                </a:schemeClr>
              </a:solidFill>
            </a:endParaRPr>
          </a:p>
        </p:txBody>
      </p:sp>
    </p:spTree>
    <p:extLst>
      <p:ext uri="{BB962C8B-B14F-4D97-AF65-F5344CB8AC3E}">
        <p14:creationId xmlns:p14="http://schemas.microsoft.com/office/powerpoint/2010/main" val="2894118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wipe(right)">
                                      <p:cBhvr>
                                        <p:cTn id="11" dur="500"/>
                                        <p:tgtEl>
                                          <p:spTgt spid="3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wipe(left)">
                                      <p:cBhvr>
                                        <p:cTn id="15" dur="500"/>
                                        <p:tgtEl>
                                          <p:spTgt spid="34"/>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wipe(right)">
                                      <p:cBhvr>
                                        <p:cTn id="19" dur="500"/>
                                        <p:tgtEl>
                                          <p:spTgt spid="38"/>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500"/>
                                        <p:tgtEl>
                                          <p:spTgt spid="35"/>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wipe(right)">
                                      <p:cBhvr>
                                        <p:cTn id="27" dur="500"/>
                                        <p:tgtEl>
                                          <p:spTgt spid="39"/>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wipe(left)">
                                      <p:cBhvr>
                                        <p:cTn id="31" dur="500"/>
                                        <p:tgtEl>
                                          <p:spTgt spid="36"/>
                                        </p:tgtEl>
                                      </p:cBhvr>
                                    </p:animEffect>
                                  </p:childTnLst>
                                </p:cTn>
                              </p:par>
                            </p:childTnLst>
                          </p:cTn>
                        </p:par>
                        <p:par>
                          <p:cTn id="32" fill="hold">
                            <p:stCondLst>
                              <p:cond delay="3500"/>
                            </p:stCondLst>
                            <p:childTnLst>
                              <p:par>
                                <p:cTn id="33" presetID="22" presetClass="entr" presetSubtype="2" fill="hold" grpId="0" nodeType="after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wipe(right)">
                                      <p:cBhvr>
                                        <p:cTn id="35" dur="500"/>
                                        <p:tgtEl>
                                          <p:spTgt spid="40"/>
                                        </p:tgtEl>
                                      </p:cBhvr>
                                    </p:animEffect>
                                  </p:childTnLst>
                                </p:cTn>
                              </p:par>
                            </p:childTnLst>
                          </p:cTn>
                        </p:par>
                      </p:childTnLst>
                    </p:cTn>
                  </p:par>
                  <p:par>
                    <p:cTn id="36" fill="hold">
                      <p:stCondLst>
                        <p:cond delay="indefinite"/>
                      </p:stCondLst>
                      <p:childTnLst>
                        <p:par>
                          <p:cTn id="37" fill="hold">
                            <p:stCondLst>
                              <p:cond delay="0"/>
                            </p:stCondLst>
                            <p:childTnLst>
                              <p:par>
                                <p:cTn id="38" presetID="0" presetClass="path" presetSubtype="0" accel="50000" decel="50000" fill="hold" nodeType="clickEffect">
                                  <p:stCondLst>
                                    <p:cond delay="0"/>
                                  </p:stCondLst>
                                  <p:childTnLst>
                                    <p:animMotion origin="layout" path="M 3.75E-6 0.00185 L 0.01705 0.00856 L 0.03645 0.00578 L 0.04895 -0.00209 L 0.03411 0.00972 L 0.02122 0.01157 L 3.75E-6 0.00185 Z " pathEditMode="relative" rAng="0" ptsTypes="AAAAAAA">
                                      <p:cBhvr>
                                        <p:cTn id="39" dur="2000" fill="hold"/>
                                        <p:tgtEl>
                                          <p:spTgt spid="5"/>
                                        </p:tgtEl>
                                        <p:attrNameLst>
                                          <p:attrName>ppt_x</p:attrName>
                                          <p:attrName>ppt_y</p:attrName>
                                        </p:attrNameLst>
                                      </p:cBhvr>
                                      <p:rCtr x="2448" y="278"/>
                                    </p:animMotion>
                                  </p:childTnLst>
                                </p:cTn>
                              </p:par>
                              <p:par>
                                <p:cTn id="40" presetID="0" presetClass="path" presetSubtype="0" accel="50000" decel="50000" fill="hold" nodeType="withEffect">
                                  <p:stCondLst>
                                    <p:cond delay="0"/>
                                  </p:stCondLst>
                                  <p:childTnLst>
                                    <p:animMotion origin="layout" path="M 1.45833E-6 0.00278 L 0.01706 0.00949 L 0.03646 0.00671 L 0.04896 -0.00116 L 0.03411 0.01065 L 0.02122 0.0125 L 1.45833E-6 0.00278 Z " pathEditMode="relative" rAng="0" ptsTypes="AAAAAAA">
                                      <p:cBhvr>
                                        <p:cTn id="41" dur="2000" fill="hold"/>
                                        <p:tgtEl>
                                          <p:spTgt spid="15"/>
                                        </p:tgtEl>
                                        <p:attrNameLst>
                                          <p:attrName>ppt_x</p:attrName>
                                          <p:attrName>ppt_y</p:attrName>
                                        </p:attrNameLst>
                                      </p:cBhvr>
                                      <p:rCtr x="2448" y="278"/>
                                    </p:animMotion>
                                  </p:childTnLst>
                                </p:cTn>
                              </p:par>
                              <p:par>
                                <p:cTn id="42" presetID="0" presetClass="path" presetSubtype="0" accel="50000" decel="50000" fill="hold" nodeType="withEffect">
                                  <p:stCondLst>
                                    <p:cond delay="0"/>
                                  </p:stCondLst>
                                  <p:childTnLst>
                                    <p:animMotion origin="layout" path="M 3.125E-6 0.00278 L 0.01705 0.00949 L 0.03646 0.00672 L 0.04896 -0.00115 L 0.03411 0.01065 L 0.02122 0.0125 L 3.125E-6 0.00278 Z " pathEditMode="relative" rAng="0" ptsTypes="AAAAAAA">
                                      <p:cBhvr>
                                        <p:cTn id="43" dur="2000" fill="hold"/>
                                        <p:tgtEl>
                                          <p:spTgt spid="16"/>
                                        </p:tgtEl>
                                        <p:attrNameLst>
                                          <p:attrName>ppt_x</p:attrName>
                                          <p:attrName>ppt_y</p:attrName>
                                        </p:attrNameLst>
                                      </p:cBhvr>
                                      <p:rCtr x="2448" y="27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37" grpId="0" animBg="1"/>
      <p:bldP spid="38" grpId="0" animBg="1"/>
      <p:bldP spid="39" grpId="0" animBg="1"/>
      <p:bldP spid="4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7B75CC0-6981-415A-A79C-C6EB28916BAA}"/>
              </a:ext>
            </a:extLst>
          </p:cNvPr>
          <p:cNvSpPr txBox="1"/>
          <p:nvPr/>
        </p:nvSpPr>
        <p:spPr>
          <a:xfrm>
            <a:off x="282607" y="290754"/>
            <a:ext cx="7570909" cy="707886"/>
          </a:xfrm>
          <a:prstGeom prst="rect">
            <a:avLst/>
          </a:prstGeom>
          <a:noFill/>
        </p:spPr>
        <p:txBody>
          <a:bodyPr wrap="square" rtlCol="0">
            <a:spAutoFit/>
          </a:bodyPr>
          <a:lstStyle/>
          <a:p>
            <a:r>
              <a:rPr lang="en-US" sz="4000" b="1" dirty="0"/>
              <a:t>Sediment Transport and Grain Size</a:t>
            </a:r>
          </a:p>
        </p:txBody>
      </p:sp>
      <p:pic>
        <p:nvPicPr>
          <p:cNvPr id="18" name="Picture 17">
            <a:extLst>
              <a:ext uri="{FF2B5EF4-FFF2-40B4-BE49-F238E27FC236}">
                <a16:creationId xmlns:a16="http://schemas.microsoft.com/office/drawing/2014/main" id="{314B85B8-A7CB-42B3-9F02-2557B79FBF0A}"/>
              </a:ext>
            </a:extLst>
          </p:cNvPr>
          <p:cNvPicPr>
            <a:picLocks noChangeAspect="1"/>
          </p:cNvPicPr>
          <p:nvPr/>
        </p:nvPicPr>
        <p:blipFill rotWithShape="1">
          <a:blip r:embed="rId3">
            <a:extLst>
              <a:ext uri="{28A0092B-C50C-407E-A947-70E740481C1C}">
                <a14:useLocalDpi xmlns:a14="http://schemas.microsoft.com/office/drawing/2010/main" val="0"/>
              </a:ext>
            </a:extLst>
          </a:blip>
          <a:srcRect l="10572" t="5333" r="11238" b="63118"/>
          <a:stretch/>
        </p:blipFill>
        <p:spPr>
          <a:xfrm>
            <a:off x="4450078" y="1596449"/>
            <a:ext cx="3082835" cy="932899"/>
          </a:xfrm>
          <a:prstGeom prst="rect">
            <a:avLst/>
          </a:prstGeom>
        </p:spPr>
      </p:pic>
      <p:sp>
        <p:nvSpPr>
          <p:cNvPr id="19" name="Rectangle 18">
            <a:extLst>
              <a:ext uri="{FF2B5EF4-FFF2-40B4-BE49-F238E27FC236}">
                <a16:creationId xmlns:a16="http://schemas.microsoft.com/office/drawing/2014/main" id="{8E28B507-8A75-4739-ADA0-03E4FA46207A}"/>
              </a:ext>
            </a:extLst>
          </p:cNvPr>
          <p:cNvSpPr/>
          <p:nvPr/>
        </p:nvSpPr>
        <p:spPr>
          <a:xfrm>
            <a:off x="4512135" y="2411278"/>
            <a:ext cx="327500" cy="4970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01BA9C21-5768-431B-8AAF-2EE03D7A8613}"/>
              </a:ext>
            </a:extLst>
          </p:cNvPr>
          <p:cNvPicPr>
            <a:picLocks/>
          </p:cNvPicPr>
          <p:nvPr/>
        </p:nvPicPr>
        <p:blipFill rotWithShape="1">
          <a:blip r:embed="rId4">
            <a:extLst>
              <a:ext uri="{28A0092B-C50C-407E-A947-70E740481C1C}">
                <a14:useLocalDpi xmlns:a14="http://schemas.microsoft.com/office/drawing/2010/main" val="0"/>
              </a:ext>
            </a:extLst>
          </a:blip>
          <a:srcRect l="11143" t="26326" r="2667" b="43602"/>
          <a:stretch/>
        </p:blipFill>
        <p:spPr>
          <a:xfrm>
            <a:off x="4450078" y="4148762"/>
            <a:ext cx="3081528" cy="932688"/>
          </a:xfrm>
          <a:prstGeom prst="rect">
            <a:avLst/>
          </a:prstGeom>
        </p:spPr>
      </p:pic>
      <p:sp>
        <p:nvSpPr>
          <p:cNvPr id="25" name="Rectangle 18">
            <a:extLst>
              <a:ext uri="{FF2B5EF4-FFF2-40B4-BE49-F238E27FC236}">
                <a16:creationId xmlns:a16="http://schemas.microsoft.com/office/drawing/2014/main" id="{06D66DD0-C6AF-4291-9E34-C58E7F4B5263}"/>
              </a:ext>
            </a:extLst>
          </p:cNvPr>
          <p:cNvSpPr/>
          <p:nvPr/>
        </p:nvSpPr>
        <p:spPr>
          <a:xfrm>
            <a:off x="4512135" y="4975573"/>
            <a:ext cx="327500" cy="4970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a:extLst>
              <a:ext uri="{FF2B5EF4-FFF2-40B4-BE49-F238E27FC236}">
                <a16:creationId xmlns:a16="http://schemas.microsoft.com/office/drawing/2014/main" id="{03FDCCB5-AE85-4394-A016-503FCED2AF71}"/>
              </a:ext>
            </a:extLst>
          </p:cNvPr>
          <p:cNvPicPr>
            <a:picLocks/>
          </p:cNvPicPr>
          <p:nvPr/>
        </p:nvPicPr>
        <p:blipFill rotWithShape="1">
          <a:blip r:embed="rId5">
            <a:extLst>
              <a:ext uri="{28A0092B-C50C-407E-A947-70E740481C1C}">
                <a14:useLocalDpi xmlns:a14="http://schemas.microsoft.com/office/drawing/2010/main" val="0"/>
              </a:ext>
            </a:extLst>
          </a:blip>
          <a:srcRect l="12000" t="18666" r="16476" b="50000"/>
          <a:stretch/>
        </p:blipFill>
        <p:spPr>
          <a:xfrm>
            <a:off x="4450078" y="2872711"/>
            <a:ext cx="3082835" cy="932688"/>
          </a:xfrm>
          <a:prstGeom prst="rect">
            <a:avLst/>
          </a:prstGeom>
        </p:spPr>
      </p:pic>
      <p:sp>
        <p:nvSpPr>
          <p:cNvPr id="30" name="Rectangle 29">
            <a:extLst>
              <a:ext uri="{FF2B5EF4-FFF2-40B4-BE49-F238E27FC236}">
                <a16:creationId xmlns:a16="http://schemas.microsoft.com/office/drawing/2014/main" id="{3CF65A0E-0A8A-4807-BCB8-62F5F8E15CF6}"/>
              </a:ext>
            </a:extLst>
          </p:cNvPr>
          <p:cNvSpPr/>
          <p:nvPr/>
        </p:nvSpPr>
        <p:spPr>
          <a:xfrm>
            <a:off x="4512135" y="3664428"/>
            <a:ext cx="327500" cy="4970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2" name="Picture 31">
            <a:extLst>
              <a:ext uri="{FF2B5EF4-FFF2-40B4-BE49-F238E27FC236}">
                <a16:creationId xmlns:a16="http://schemas.microsoft.com/office/drawing/2014/main" id="{66C9DCDF-FF01-4298-8B14-435E7D2035C6}"/>
              </a:ext>
            </a:extLst>
          </p:cNvPr>
          <p:cNvPicPr>
            <a:picLocks/>
          </p:cNvPicPr>
          <p:nvPr/>
        </p:nvPicPr>
        <p:blipFill rotWithShape="1">
          <a:blip r:embed="rId6">
            <a:extLst>
              <a:ext uri="{28A0092B-C50C-407E-A947-70E740481C1C}">
                <a14:useLocalDpi xmlns:a14="http://schemas.microsoft.com/office/drawing/2010/main" val="0"/>
              </a:ext>
            </a:extLst>
          </a:blip>
          <a:srcRect l="8191" t="8064" r="6571" b="57840"/>
          <a:stretch/>
        </p:blipFill>
        <p:spPr>
          <a:xfrm rot="10800000">
            <a:off x="4450079" y="5424813"/>
            <a:ext cx="3081528" cy="932688"/>
          </a:xfrm>
          <a:prstGeom prst="rect">
            <a:avLst/>
          </a:prstGeom>
        </p:spPr>
      </p:pic>
      <p:sp>
        <p:nvSpPr>
          <p:cNvPr id="34" name="Rectangle 18">
            <a:extLst>
              <a:ext uri="{FF2B5EF4-FFF2-40B4-BE49-F238E27FC236}">
                <a16:creationId xmlns:a16="http://schemas.microsoft.com/office/drawing/2014/main" id="{8A97E706-D377-498B-B4DB-ADE421DEB5F2}"/>
              </a:ext>
            </a:extLst>
          </p:cNvPr>
          <p:cNvSpPr/>
          <p:nvPr/>
        </p:nvSpPr>
        <p:spPr>
          <a:xfrm>
            <a:off x="4512135" y="6223880"/>
            <a:ext cx="327500" cy="4970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TextBox 39">
            <a:extLst>
              <a:ext uri="{FF2B5EF4-FFF2-40B4-BE49-F238E27FC236}">
                <a16:creationId xmlns:a16="http://schemas.microsoft.com/office/drawing/2014/main" id="{0326ADB1-D00C-4521-928E-127FE2853B33}"/>
              </a:ext>
            </a:extLst>
          </p:cNvPr>
          <p:cNvSpPr txBox="1"/>
          <p:nvPr/>
        </p:nvSpPr>
        <p:spPr>
          <a:xfrm>
            <a:off x="7707084" y="1871310"/>
            <a:ext cx="2821577" cy="383177"/>
          </a:xfrm>
          <a:prstGeom prst="rect">
            <a:avLst/>
          </a:prstGeom>
          <a:noFill/>
        </p:spPr>
        <p:txBody>
          <a:bodyPr wrap="square" rtlCol="0">
            <a:spAutoFit/>
          </a:bodyPr>
          <a:lstStyle/>
          <a:p>
            <a:r>
              <a:rPr lang="en-US" dirty="0"/>
              <a:t>Coarse sand and pebbles</a:t>
            </a:r>
          </a:p>
        </p:txBody>
      </p:sp>
      <p:sp>
        <p:nvSpPr>
          <p:cNvPr id="41" name="TextBox 40">
            <a:extLst>
              <a:ext uri="{FF2B5EF4-FFF2-40B4-BE49-F238E27FC236}">
                <a16:creationId xmlns:a16="http://schemas.microsoft.com/office/drawing/2014/main" id="{FB4B0607-5298-415D-85E1-45D8331D3776}"/>
              </a:ext>
            </a:extLst>
          </p:cNvPr>
          <p:cNvSpPr txBox="1"/>
          <p:nvPr/>
        </p:nvSpPr>
        <p:spPr>
          <a:xfrm>
            <a:off x="7707084" y="3147467"/>
            <a:ext cx="2821577" cy="383177"/>
          </a:xfrm>
          <a:prstGeom prst="rect">
            <a:avLst/>
          </a:prstGeom>
          <a:noFill/>
        </p:spPr>
        <p:txBody>
          <a:bodyPr wrap="square" rtlCol="0">
            <a:spAutoFit/>
          </a:bodyPr>
          <a:lstStyle/>
          <a:p>
            <a:r>
              <a:rPr lang="en-US" dirty="0"/>
              <a:t>Medium Sand</a:t>
            </a:r>
          </a:p>
        </p:txBody>
      </p:sp>
      <p:sp>
        <p:nvSpPr>
          <p:cNvPr id="42" name="TextBox 41">
            <a:extLst>
              <a:ext uri="{FF2B5EF4-FFF2-40B4-BE49-F238E27FC236}">
                <a16:creationId xmlns:a16="http://schemas.microsoft.com/office/drawing/2014/main" id="{9B707F2B-7DEA-4657-9D22-E55C41DAEF97}"/>
              </a:ext>
            </a:extLst>
          </p:cNvPr>
          <p:cNvSpPr txBox="1"/>
          <p:nvPr/>
        </p:nvSpPr>
        <p:spPr>
          <a:xfrm>
            <a:off x="7707084" y="4423518"/>
            <a:ext cx="2821577" cy="383177"/>
          </a:xfrm>
          <a:prstGeom prst="rect">
            <a:avLst/>
          </a:prstGeom>
          <a:noFill/>
        </p:spPr>
        <p:txBody>
          <a:bodyPr wrap="square" rtlCol="0">
            <a:spAutoFit/>
          </a:bodyPr>
          <a:lstStyle/>
          <a:p>
            <a:r>
              <a:rPr lang="en-US" dirty="0"/>
              <a:t>Fine Sand</a:t>
            </a:r>
          </a:p>
        </p:txBody>
      </p:sp>
      <p:sp>
        <p:nvSpPr>
          <p:cNvPr id="43" name="TextBox 42">
            <a:extLst>
              <a:ext uri="{FF2B5EF4-FFF2-40B4-BE49-F238E27FC236}">
                <a16:creationId xmlns:a16="http://schemas.microsoft.com/office/drawing/2014/main" id="{2940B2F0-A4D0-4A44-A610-AAB0C5212CCF}"/>
              </a:ext>
            </a:extLst>
          </p:cNvPr>
          <p:cNvSpPr txBox="1"/>
          <p:nvPr/>
        </p:nvSpPr>
        <p:spPr>
          <a:xfrm>
            <a:off x="7707084" y="5699569"/>
            <a:ext cx="2821577" cy="383177"/>
          </a:xfrm>
          <a:prstGeom prst="rect">
            <a:avLst/>
          </a:prstGeom>
          <a:noFill/>
        </p:spPr>
        <p:txBody>
          <a:bodyPr wrap="square" rtlCol="0">
            <a:spAutoFit/>
          </a:bodyPr>
          <a:lstStyle/>
          <a:p>
            <a:r>
              <a:rPr lang="en-US" dirty="0"/>
              <a:t>Clay and Silt (Mud)</a:t>
            </a:r>
          </a:p>
        </p:txBody>
      </p:sp>
      <p:sp>
        <p:nvSpPr>
          <p:cNvPr id="44" name="TextBox 43">
            <a:extLst>
              <a:ext uri="{FF2B5EF4-FFF2-40B4-BE49-F238E27FC236}">
                <a16:creationId xmlns:a16="http://schemas.microsoft.com/office/drawing/2014/main" id="{7FD153F6-9C1F-4FEA-AEA3-58B83F6E1B21}"/>
              </a:ext>
            </a:extLst>
          </p:cNvPr>
          <p:cNvSpPr txBox="1"/>
          <p:nvPr/>
        </p:nvSpPr>
        <p:spPr>
          <a:xfrm>
            <a:off x="4450078" y="2202997"/>
            <a:ext cx="757645" cy="261610"/>
          </a:xfrm>
          <a:prstGeom prst="rect">
            <a:avLst/>
          </a:prstGeom>
          <a:noFill/>
        </p:spPr>
        <p:txBody>
          <a:bodyPr wrap="square" rtlCol="0">
            <a:spAutoFit/>
          </a:bodyPr>
          <a:lstStyle/>
          <a:p>
            <a:r>
              <a:rPr lang="en-US" sz="1100" dirty="0">
                <a:solidFill>
                  <a:schemeClr val="bg1"/>
                </a:solidFill>
              </a:rPr>
              <a:t>1 cm</a:t>
            </a:r>
          </a:p>
        </p:txBody>
      </p:sp>
      <p:sp>
        <p:nvSpPr>
          <p:cNvPr id="45" name="TextBox 44">
            <a:extLst>
              <a:ext uri="{FF2B5EF4-FFF2-40B4-BE49-F238E27FC236}">
                <a16:creationId xmlns:a16="http://schemas.microsoft.com/office/drawing/2014/main" id="{C32F82AA-C5D2-4550-AD0F-DF87C0E903CA}"/>
              </a:ext>
            </a:extLst>
          </p:cNvPr>
          <p:cNvSpPr txBox="1"/>
          <p:nvPr/>
        </p:nvSpPr>
        <p:spPr>
          <a:xfrm>
            <a:off x="4460812" y="3455062"/>
            <a:ext cx="757645" cy="261610"/>
          </a:xfrm>
          <a:prstGeom prst="rect">
            <a:avLst/>
          </a:prstGeom>
          <a:noFill/>
        </p:spPr>
        <p:txBody>
          <a:bodyPr wrap="square" rtlCol="0">
            <a:spAutoFit/>
          </a:bodyPr>
          <a:lstStyle/>
          <a:p>
            <a:r>
              <a:rPr lang="en-US" sz="1100" dirty="0">
                <a:solidFill>
                  <a:schemeClr val="bg1"/>
                </a:solidFill>
              </a:rPr>
              <a:t>1 cm</a:t>
            </a:r>
          </a:p>
        </p:txBody>
      </p:sp>
      <p:sp>
        <p:nvSpPr>
          <p:cNvPr id="46" name="TextBox 45">
            <a:extLst>
              <a:ext uri="{FF2B5EF4-FFF2-40B4-BE49-F238E27FC236}">
                <a16:creationId xmlns:a16="http://schemas.microsoft.com/office/drawing/2014/main" id="{1BAD27F1-FA10-405C-A0CC-17B8013E52C2}"/>
              </a:ext>
            </a:extLst>
          </p:cNvPr>
          <p:cNvSpPr txBox="1"/>
          <p:nvPr/>
        </p:nvSpPr>
        <p:spPr>
          <a:xfrm>
            <a:off x="4460812" y="4760853"/>
            <a:ext cx="757645" cy="261610"/>
          </a:xfrm>
          <a:prstGeom prst="rect">
            <a:avLst/>
          </a:prstGeom>
          <a:noFill/>
        </p:spPr>
        <p:txBody>
          <a:bodyPr wrap="square" rtlCol="0">
            <a:spAutoFit/>
          </a:bodyPr>
          <a:lstStyle/>
          <a:p>
            <a:r>
              <a:rPr lang="en-US" sz="1100" dirty="0">
                <a:solidFill>
                  <a:schemeClr val="bg1"/>
                </a:solidFill>
              </a:rPr>
              <a:t>1 cm</a:t>
            </a:r>
          </a:p>
        </p:txBody>
      </p:sp>
      <p:sp>
        <p:nvSpPr>
          <p:cNvPr id="47" name="TextBox 46">
            <a:extLst>
              <a:ext uri="{FF2B5EF4-FFF2-40B4-BE49-F238E27FC236}">
                <a16:creationId xmlns:a16="http://schemas.microsoft.com/office/drawing/2014/main" id="{F9754E56-7575-4105-9EE1-0BDA2F7A1FBF}"/>
              </a:ext>
            </a:extLst>
          </p:cNvPr>
          <p:cNvSpPr txBox="1"/>
          <p:nvPr/>
        </p:nvSpPr>
        <p:spPr>
          <a:xfrm>
            <a:off x="4450078" y="6007045"/>
            <a:ext cx="757645" cy="261610"/>
          </a:xfrm>
          <a:prstGeom prst="rect">
            <a:avLst/>
          </a:prstGeom>
          <a:noFill/>
        </p:spPr>
        <p:txBody>
          <a:bodyPr wrap="square" rtlCol="0">
            <a:spAutoFit/>
          </a:bodyPr>
          <a:lstStyle/>
          <a:p>
            <a:r>
              <a:rPr lang="en-US" sz="1100" dirty="0">
                <a:solidFill>
                  <a:schemeClr val="bg1"/>
                </a:solidFill>
              </a:rPr>
              <a:t>1 cm</a:t>
            </a:r>
          </a:p>
        </p:txBody>
      </p:sp>
    </p:spTree>
    <p:extLst>
      <p:ext uri="{BB962C8B-B14F-4D97-AF65-F5344CB8AC3E}">
        <p14:creationId xmlns:p14="http://schemas.microsoft.com/office/powerpoint/2010/main" val="4442294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7B75CC0-6981-415A-A79C-C6EB28916BAA}"/>
              </a:ext>
            </a:extLst>
          </p:cNvPr>
          <p:cNvSpPr txBox="1"/>
          <p:nvPr/>
        </p:nvSpPr>
        <p:spPr>
          <a:xfrm>
            <a:off x="282607" y="290754"/>
            <a:ext cx="7570909" cy="707886"/>
          </a:xfrm>
          <a:prstGeom prst="rect">
            <a:avLst/>
          </a:prstGeom>
          <a:noFill/>
        </p:spPr>
        <p:txBody>
          <a:bodyPr wrap="square" rtlCol="0">
            <a:spAutoFit/>
          </a:bodyPr>
          <a:lstStyle/>
          <a:p>
            <a:r>
              <a:rPr lang="en-US" sz="4000" b="1" dirty="0"/>
              <a:t>Sediment Transport and Grain Size</a:t>
            </a:r>
          </a:p>
        </p:txBody>
      </p:sp>
      <p:sp>
        <p:nvSpPr>
          <p:cNvPr id="9" name="Arrow: Left 8">
            <a:extLst>
              <a:ext uri="{FF2B5EF4-FFF2-40B4-BE49-F238E27FC236}">
                <a16:creationId xmlns:a16="http://schemas.microsoft.com/office/drawing/2014/main" id="{980C1FD4-A202-4363-BCD2-AF89A76FDC2D}"/>
              </a:ext>
            </a:extLst>
          </p:cNvPr>
          <p:cNvSpPr/>
          <p:nvPr/>
        </p:nvSpPr>
        <p:spPr>
          <a:xfrm flipH="1">
            <a:off x="565319" y="1624134"/>
            <a:ext cx="3502742" cy="877529"/>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Arrow: Left 9">
            <a:extLst>
              <a:ext uri="{FF2B5EF4-FFF2-40B4-BE49-F238E27FC236}">
                <a16:creationId xmlns:a16="http://schemas.microsoft.com/office/drawing/2014/main" id="{C4838768-1BC3-45A8-9FB7-24F1660C2168}"/>
              </a:ext>
            </a:extLst>
          </p:cNvPr>
          <p:cNvSpPr>
            <a:spLocks noChangeAspect="1"/>
          </p:cNvSpPr>
          <p:nvPr/>
        </p:nvSpPr>
        <p:spPr>
          <a:xfrm flipH="1">
            <a:off x="1344051" y="3009982"/>
            <a:ext cx="2627057" cy="658147"/>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rrow: Left 10">
            <a:extLst>
              <a:ext uri="{FF2B5EF4-FFF2-40B4-BE49-F238E27FC236}">
                <a16:creationId xmlns:a16="http://schemas.microsoft.com/office/drawing/2014/main" id="{5B01CC00-BF16-4BF0-AF91-8A1132EC056D}"/>
              </a:ext>
            </a:extLst>
          </p:cNvPr>
          <p:cNvSpPr>
            <a:spLocks noChangeAspect="1"/>
          </p:cNvSpPr>
          <p:nvPr/>
        </p:nvSpPr>
        <p:spPr>
          <a:xfrm flipH="1">
            <a:off x="2219737" y="4395724"/>
            <a:ext cx="1751371" cy="438765"/>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314B85B8-A7CB-42B3-9F02-2557B79FBF0A}"/>
              </a:ext>
            </a:extLst>
          </p:cNvPr>
          <p:cNvPicPr>
            <a:picLocks noChangeAspect="1"/>
          </p:cNvPicPr>
          <p:nvPr/>
        </p:nvPicPr>
        <p:blipFill rotWithShape="1">
          <a:blip r:embed="rId3">
            <a:extLst>
              <a:ext uri="{28A0092B-C50C-407E-A947-70E740481C1C}">
                <a14:useLocalDpi xmlns:a14="http://schemas.microsoft.com/office/drawing/2010/main" val="0"/>
              </a:ext>
            </a:extLst>
          </a:blip>
          <a:srcRect l="10572" t="5333" r="11238" b="63118"/>
          <a:stretch/>
        </p:blipFill>
        <p:spPr>
          <a:xfrm>
            <a:off x="4450078" y="1596449"/>
            <a:ext cx="3082835" cy="932899"/>
          </a:xfrm>
          <a:prstGeom prst="rect">
            <a:avLst/>
          </a:prstGeom>
        </p:spPr>
      </p:pic>
      <p:sp>
        <p:nvSpPr>
          <p:cNvPr id="19" name="Rectangle 18">
            <a:extLst>
              <a:ext uri="{FF2B5EF4-FFF2-40B4-BE49-F238E27FC236}">
                <a16:creationId xmlns:a16="http://schemas.microsoft.com/office/drawing/2014/main" id="{8E28B507-8A75-4739-ADA0-03E4FA46207A}"/>
              </a:ext>
            </a:extLst>
          </p:cNvPr>
          <p:cNvSpPr/>
          <p:nvPr/>
        </p:nvSpPr>
        <p:spPr>
          <a:xfrm>
            <a:off x="4512135" y="2411278"/>
            <a:ext cx="327500" cy="4970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01BA9C21-5768-431B-8AAF-2EE03D7A8613}"/>
              </a:ext>
            </a:extLst>
          </p:cNvPr>
          <p:cNvPicPr>
            <a:picLocks/>
          </p:cNvPicPr>
          <p:nvPr/>
        </p:nvPicPr>
        <p:blipFill rotWithShape="1">
          <a:blip r:embed="rId4">
            <a:extLst>
              <a:ext uri="{28A0092B-C50C-407E-A947-70E740481C1C}">
                <a14:useLocalDpi xmlns:a14="http://schemas.microsoft.com/office/drawing/2010/main" val="0"/>
              </a:ext>
            </a:extLst>
          </a:blip>
          <a:srcRect l="11143" t="26326" r="2667" b="43602"/>
          <a:stretch/>
        </p:blipFill>
        <p:spPr>
          <a:xfrm>
            <a:off x="4450078" y="4148762"/>
            <a:ext cx="3081528" cy="932688"/>
          </a:xfrm>
          <a:prstGeom prst="rect">
            <a:avLst/>
          </a:prstGeom>
        </p:spPr>
      </p:pic>
      <p:sp>
        <p:nvSpPr>
          <p:cNvPr id="25" name="Rectangle 18">
            <a:extLst>
              <a:ext uri="{FF2B5EF4-FFF2-40B4-BE49-F238E27FC236}">
                <a16:creationId xmlns:a16="http://schemas.microsoft.com/office/drawing/2014/main" id="{06D66DD0-C6AF-4291-9E34-C58E7F4B5263}"/>
              </a:ext>
            </a:extLst>
          </p:cNvPr>
          <p:cNvSpPr/>
          <p:nvPr/>
        </p:nvSpPr>
        <p:spPr>
          <a:xfrm>
            <a:off x="4512135" y="4975573"/>
            <a:ext cx="327500" cy="4970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a:extLst>
              <a:ext uri="{FF2B5EF4-FFF2-40B4-BE49-F238E27FC236}">
                <a16:creationId xmlns:a16="http://schemas.microsoft.com/office/drawing/2014/main" id="{03FDCCB5-AE85-4394-A016-503FCED2AF71}"/>
              </a:ext>
            </a:extLst>
          </p:cNvPr>
          <p:cNvPicPr>
            <a:picLocks/>
          </p:cNvPicPr>
          <p:nvPr/>
        </p:nvPicPr>
        <p:blipFill rotWithShape="1">
          <a:blip r:embed="rId5">
            <a:extLst>
              <a:ext uri="{28A0092B-C50C-407E-A947-70E740481C1C}">
                <a14:useLocalDpi xmlns:a14="http://schemas.microsoft.com/office/drawing/2010/main" val="0"/>
              </a:ext>
            </a:extLst>
          </a:blip>
          <a:srcRect l="12000" t="18666" r="16476" b="50000"/>
          <a:stretch/>
        </p:blipFill>
        <p:spPr>
          <a:xfrm>
            <a:off x="4450078" y="2872711"/>
            <a:ext cx="3082835" cy="932688"/>
          </a:xfrm>
          <a:prstGeom prst="rect">
            <a:avLst/>
          </a:prstGeom>
        </p:spPr>
      </p:pic>
      <p:sp>
        <p:nvSpPr>
          <p:cNvPr id="30" name="Rectangle 29">
            <a:extLst>
              <a:ext uri="{FF2B5EF4-FFF2-40B4-BE49-F238E27FC236}">
                <a16:creationId xmlns:a16="http://schemas.microsoft.com/office/drawing/2014/main" id="{3CF65A0E-0A8A-4807-BCB8-62F5F8E15CF6}"/>
              </a:ext>
            </a:extLst>
          </p:cNvPr>
          <p:cNvSpPr/>
          <p:nvPr/>
        </p:nvSpPr>
        <p:spPr>
          <a:xfrm>
            <a:off x="4512135" y="3664428"/>
            <a:ext cx="327500" cy="4970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2" name="Picture 31">
            <a:extLst>
              <a:ext uri="{FF2B5EF4-FFF2-40B4-BE49-F238E27FC236}">
                <a16:creationId xmlns:a16="http://schemas.microsoft.com/office/drawing/2014/main" id="{66C9DCDF-FF01-4298-8B14-435E7D2035C6}"/>
              </a:ext>
            </a:extLst>
          </p:cNvPr>
          <p:cNvPicPr>
            <a:picLocks/>
          </p:cNvPicPr>
          <p:nvPr/>
        </p:nvPicPr>
        <p:blipFill rotWithShape="1">
          <a:blip r:embed="rId6">
            <a:extLst>
              <a:ext uri="{28A0092B-C50C-407E-A947-70E740481C1C}">
                <a14:useLocalDpi xmlns:a14="http://schemas.microsoft.com/office/drawing/2010/main" val="0"/>
              </a:ext>
            </a:extLst>
          </a:blip>
          <a:srcRect l="8191" t="8064" r="6571" b="57840"/>
          <a:stretch/>
        </p:blipFill>
        <p:spPr>
          <a:xfrm rot="10800000">
            <a:off x="4450079" y="5424813"/>
            <a:ext cx="3081528" cy="932688"/>
          </a:xfrm>
          <a:prstGeom prst="rect">
            <a:avLst/>
          </a:prstGeom>
        </p:spPr>
      </p:pic>
      <p:sp>
        <p:nvSpPr>
          <p:cNvPr id="34" name="Rectangle 18">
            <a:extLst>
              <a:ext uri="{FF2B5EF4-FFF2-40B4-BE49-F238E27FC236}">
                <a16:creationId xmlns:a16="http://schemas.microsoft.com/office/drawing/2014/main" id="{8A97E706-D377-498B-B4DB-ADE421DEB5F2}"/>
              </a:ext>
            </a:extLst>
          </p:cNvPr>
          <p:cNvSpPr/>
          <p:nvPr/>
        </p:nvSpPr>
        <p:spPr>
          <a:xfrm>
            <a:off x="4512135" y="6223880"/>
            <a:ext cx="327500" cy="4970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Arrow: Left 34">
            <a:extLst>
              <a:ext uri="{FF2B5EF4-FFF2-40B4-BE49-F238E27FC236}">
                <a16:creationId xmlns:a16="http://schemas.microsoft.com/office/drawing/2014/main" id="{8A906B08-A1E7-466F-A3AB-792FC678CD06}"/>
              </a:ext>
            </a:extLst>
          </p:cNvPr>
          <p:cNvSpPr>
            <a:spLocks noChangeAspect="1"/>
          </p:cNvSpPr>
          <p:nvPr/>
        </p:nvSpPr>
        <p:spPr>
          <a:xfrm flipH="1">
            <a:off x="3040379" y="5774571"/>
            <a:ext cx="930729" cy="23317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TextBox 38">
            <a:extLst>
              <a:ext uri="{FF2B5EF4-FFF2-40B4-BE49-F238E27FC236}">
                <a16:creationId xmlns:a16="http://schemas.microsoft.com/office/drawing/2014/main" id="{879682F8-FCA9-4A30-8737-774E78B61026}"/>
              </a:ext>
            </a:extLst>
          </p:cNvPr>
          <p:cNvSpPr txBox="1"/>
          <p:nvPr/>
        </p:nvSpPr>
        <p:spPr>
          <a:xfrm rot="3127317">
            <a:off x="-691450" y="3611474"/>
            <a:ext cx="4249342" cy="794802"/>
          </a:xfrm>
          <a:prstGeom prst="rightArrow">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0" scaled="1"/>
            <a:tileRect/>
          </a:gradFill>
        </p:spPr>
        <p:txBody>
          <a:bodyPr wrap="square" rtlCol="0">
            <a:spAutoFit/>
          </a:bodyPr>
          <a:lstStyle/>
          <a:p>
            <a:r>
              <a:rPr lang="en-US" sz="2000" dirty="0"/>
              <a:t>Decreasing Water Flow Speed</a:t>
            </a:r>
          </a:p>
        </p:txBody>
      </p:sp>
      <p:sp>
        <p:nvSpPr>
          <p:cNvPr id="40" name="TextBox 39">
            <a:extLst>
              <a:ext uri="{FF2B5EF4-FFF2-40B4-BE49-F238E27FC236}">
                <a16:creationId xmlns:a16="http://schemas.microsoft.com/office/drawing/2014/main" id="{0326ADB1-D00C-4521-928E-127FE2853B33}"/>
              </a:ext>
            </a:extLst>
          </p:cNvPr>
          <p:cNvSpPr txBox="1"/>
          <p:nvPr/>
        </p:nvSpPr>
        <p:spPr>
          <a:xfrm>
            <a:off x="7707084" y="1871310"/>
            <a:ext cx="2821577" cy="383177"/>
          </a:xfrm>
          <a:prstGeom prst="rect">
            <a:avLst/>
          </a:prstGeom>
          <a:noFill/>
        </p:spPr>
        <p:txBody>
          <a:bodyPr wrap="square" rtlCol="0">
            <a:spAutoFit/>
          </a:bodyPr>
          <a:lstStyle/>
          <a:p>
            <a:r>
              <a:rPr lang="en-US" dirty="0"/>
              <a:t>Coarse sand and pebbles</a:t>
            </a:r>
          </a:p>
        </p:txBody>
      </p:sp>
      <p:sp>
        <p:nvSpPr>
          <p:cNvPr id="41" name="TextBox 40">
            <a:extLst>
              <a:ext uri="{FF2B5EF4-FFF2-40B4-BE49-F238E27FC236}">
                <a16:creationId xmlns:a16="http://schemas.microsoft.com/office/drawing/2014/main" id="{FB4B0607-5298-415D-85E1-45D8331D3776}"/>
              </a:ext>
            </a:extLst>
          </p:cNvPr>
          <p:cNvSpPr txBox="1"/>
          <p:nvPr/>
        </p:nvSpPr>
        <p:spPr>
          <a:xfrm>
            <a:off x="7707084" y="3147467"/>
            <a:ext cx="2821577" cy="383177"/>
          </a:xfrm>
          <a:prstGeom prst="rect">
            <a:avLst/>
          </a:prstGeom>
          <a:noFill/>
        </p:spPr>
        <p:txBody>
          <a:bodyPr wrap="square" rtlCol="0">
            <a:spAutoFit/>
          </a:bodyPr>
          <a:lstStyle/>
          <a:p>
            <a:r>
              <a:rPr lang="en-US" dirty="0"/>
              <a:t>Medium Sand</a:t>
            </a:r>
          </a:p>
        </p:txBody>
      </p:sp>
      <p:sp>
        <p:nvSpPr>
          <p:cNvPr id="42" name="TextBox 41">
            <a:extLst>
              <a:ext uri="{FF2B5EF4-FFF2-40B4-BE49-F238E27FC236}">
                <a16:creationId xmlns:a16="http://schemas.microsoft.com/office/drawing/2014/main" id="{9B707F2B-7DEA-4657-9D22-E55C41DAEF97}"/>
              </a:ext>
            </a:extLst>
          </p:cNvPr>
          <p:cNvSpPr txBox="1"/>
          <p:nvPr/>
        </p:nvSpPr>
        <p:spPr>
          <a:xfrm>
            <a:off x="7707084" y="4423518"/>
            <a:ext cx="2821577" cy="383177"/>
          </a:xfrm>
          <a:prstGeom prst="rect">
            <a:avLst/>
          </a:prstGeom>
          <a:noFill/>
        </p:spPr>
        <p:txBody>
          <a:bodyPr wrap="square" rtlCol="0">
            <a:spAutoFit/>
          </a:bodyPr>
          <a:lstStyle/>
          <a:p>
            <a:r>
              <a:rPr lang="en-US" dirty="0"/>
              <a:t>Fine Sand</a:t>
            </a:r>
          </a:p>
        </p:txBody>
      </p:sp>
      <p:sp>
        <p:nvSpPr>
          <p:cNvPr id="43" name="TextBox 42">
            <a:extLst>
              <a:ext uri="{FF2B5EF4-FFF2-40B4-BE49-F238E27FC236}">
                <a16:creationId xmlns:a16="http://schemas.microsoft.com/office/drawing/2014/main" id="{2940B2F0-A4D0-4A44-A610-AAB0C5212CCF}"/>
              </a:ext>
            </a:extLst>
          </p:cNvPr>
          <p:cNvSpPr txBox="1"/>
          <p:nvPr/>
        </p:nvSpPr>
        <p:spPr>
          <a:xfrm>
            <a:off x="7707084" y="5699569"/>
            <a:ext cx="2821577" cy="383177"/>
          </a:xfrm>
          <a:prstGeom prst="rect">
            <a:avLst/>
          </a:prstGeom>
          <a:noFill/>
        </p:spPr>
        <p:txBody>
          <a:bodyPr wrap="square" rtlCol="0">
            <a:spAutoFit/>
          </a:bodyPr>
          <a:lstStyle/>
          <a:p>
            <a:r>
              <a:rPr lang="en-US" dirty="0"/>
              <a:t>Clay and Silt (Mud)</a:t>
            </a:r>
          </a:p>
        </p:txBody>
      </p:sp>
      <p:sp>
        <p:nvSpPr>
          <p:cNvPr id="44" name="TextBox 43">
            <a:extLst>
              <a:ext uri="{FF2B5EF4-FFF2-40B4-BE49-F238E27FC236}">
                <a16:creationId xmlns:a16="http://schemas.microsoft.com/office/drawing/2014/main" id="{7FD153F6-9C1F-4FEA-AEA3-58B83F6E1B21}"/>
              </a:ext>
            </a:extLst>
          </p:cNvPr>
          <p:cNvSpPr txBox="1"/>
          <p:nvPr/>
        </p:nvSpPr>
        <p:spPr>
          <a:xfrm>
            <a:off x="4450078" y="2202997"/>
            <a:ext cx="757645" cy="261610"/>
          </a:xfrm>
          <a:prstGeom prst="rect">
            <a:avLst/>
          </a:prstGeom>
          <a:noFill/>
        </p:spPr>
        <p:txBody>
          <a:bodyPr wrap="square" rtlCol="0">
            <a:spAutoFit/>
          </a:bodyPr>
          <a:lstStyle/>
          <a:p>
            <a:r>
              <a:rPr lang="en-US" sz="1100" dirty="0">
                <a:solidFill>
                  <a:schemeClr val="bg1"/>
                </a:solidFill>
              </a:rPr>
              <a:t>1 cm</a:t>
            </a:r>
          </a:p>
        </p:txBody>
      </p:sp>
      <p:sp>
        <p:nvSpPr>
          <p:cNvPr id="45" name="TextBox 44">
            <a:extLst>
              <a:ext uri="{FF2B5EF4-FFF2-40B4-BE49-F238E27FC236}">
                <a16:creationId xmlns:a16="http://schemas.microsoft.com/office/drawing/2014/main" id="{C32F82AA-C5D2-4550-AD0F-DF87C0E903CA}"/>
              </a:ext>
            </a:extLst>
          </p:cNvPr>
          <p:cNvSpPr txBox="1"/>
          <p:nvPr/>
        </p:nvSpPr>
        <p:spPr>
          <a:xfrm>
            <a:off x="4460812" y="3455062"/>
            <a:ext cx="757645" cy="261610"/>
          </a:xfrm>
          <a:prstGeom prst="rect">
            <a:avLst/>
          </a:prstGeom>
          <a:noFill/>
        </p:spPr>
        <p:txBody>
          <a:bodyPr wrap="square" rtlCol="0">
            <a:spAutoFit/>
          </a:bodyPr>
          <a:lstStyle/>
          <a:p>
            <a:r>
              <a:rPr lang="en-US" sz="1100" dirty="0">
                <a:solidFill>
                  <a:schemeClr val="bg1"/>
                </a:solidFill>
              </a:rPr>
              <a:t>1 cm</a:t>
            </a:r>
          </a:p>
        </p:txBody>
      </p:sp>
      <p:sp>
        <p:nvSpPr>
          <p:cNvPr id="46" name="TextBox 45">
            <a:extLst>
              <a:ext uri="{FF2B5EF4-FFF2-40B4-BE49-F238E27FC236}">
                <a16:creationId xmlns:a16="http://schemas.microsoft.com/office/drawing/2014/main" id="{1BAD27F1-FA10-405C-A0CC-17B8013E52C2}"/>
              </a:ext>
            </a:extLst>
          </p:cNvPr>
          <p:cNvSpPr txBox="1"/>
          <p:nvPr/>
        </p:nvSpPr>
        <p:spPr>
          <a:xfrm>
            <a:off x="4460812" y="4760853"/>
            <a:ext cx="757645" cy="261610"/>
          </a:xfrm>
          <a:prstGeom prst="rect">
            <a:avLst/>
          </a:prstGeom>
          <a:noFill/>
        </p:spPr>
        <p:txBody>
          <a:bodyPr wrap="square" rtlCol="0">
            <a:spAutoFit/>
          </a:bodyPr>
          <a:lstStyle/>
          <a:p>
            <a:r>
              <a:rPr lang="en-US" sz="1100" dirty="0">
                <a:solidFill>
                  <a:schemeClr val="bg1"/>
                </a:solidFill>
              </a:rPr>
              <a:t>1 cm</a:t>
            </a:r>
          </a:p>
        </p:txBody>
      </p:sp>
      <p:sp>
        <p:nvSpPr>
          <p:cNvPr id="47" name="TextBox 46">
            <a:extLst>
              <a:ext uri="{FF2B5EF4-FFF2-40B4-BE49-F238E27FC236}">
                <a16:creationId xmlns:a16="http://schemas.microsoft.com/office/drawing/2014/main" id="{F9754E56-7575-4105-9EE1-0BDA2F7A1FBF}"/>
              </a:ext>
            </a:extLst>
          </p:cNvPr>
          <p:cNvSpPr txBox="1"/>
          <p:nvPr/>
        </p:nvSpPr>
        <p:spPr>
          <a:xfrm>
            <a:off x="4450078" y="6007045"/>
            <a:ext cx="757645" cy="261610"/>
          </a:xfrm>
          <a:prstGeom prst="rect">
            <a:avLst/>
          </a:prstGeom>
          <a:noFill/>
        </p:spPr>
        <p:txBody>
          <a:bodyPr wrap="square" rtlCol="0">
            <a:spAutoFit/>
          </a:bodyPr>
          <a:lstStyle/>
          <a:p>
            <a:r>
              <a:rPr lang="en-US" sz="1100" dirty="0">
                <a:solidFill>
                  <a:schemeClr val="bg1"/>
                </a:solidFill>
              </a:rPr>
              <a:t>1 cm</a:t>
            </a:r>
          </a:p>
        </p:txBody>
      </p:sp>
    </p:spTree>
    <p:extLst>
      <p:ext uri="{BB962C8B-B14F-4D97-AF65-F5344CB8AC3E}">
        <p14:creationId xmlns:p14="http://schemas.microsoft.com/office/powerpoint/2010/main" val="2129957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B4CD39-0D26-493E-8672-B778882BFA72}"/>
              </a:ext>
            </a:extLst>
          </p:cNvPr>
          <p:cNvSpPr txBox="1"/>
          <p:nvPr/>
        </p:nvSpPr>
        <p:spPr>
          <a:xfrm>
            <a:off x="282607" y="290754"/>
            <a:ext cx="11169164" cy="1323439"/>
          </a:xfrm>
          <a:prstGeom prst="rect">
            <a:avLst/>
          </a:prstGeom>
          <a:noFill/>
        </p:spPr>
        <p:txBody>
          <a:bodyPr wrap="square" rtlCol="0">
            <a:spAutoFit/>
          </a:bodyPr>
          <a:lstStyle/>
          <a:p>
            <a:r>
              <a:rPr lang="en-US" sz="4000" b="1" dirty="0"/>
              <a:t>What else might change with faster or slowing flowing water? </a:t>
            </a:r>
          </a:p>
        </p:txBody>
      </p:sp>
      <p:pic>
        <p:nvPicPr>
          <p:cNvPr id="4" name="Picture 3">
            <a:extLst>
              <a:ext uri="{FF2B5EF4-FFF2-40B4-BE49-F238E27FC236}">
                <a16:creationId xmlns:a16="http://schemas.microsoft.com/office/drawing/2014/main" id="{DADD06A7-EAF7-4963-80BA-2304A1810B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035" y="2124891"/>
            <a:ext cx="1905024" cy="3149891"/>
          </a:xfrm>
          <a:prstGeom prst="rect">
            <a:avLst/>
          </a:prstGeom>
        </p:spPr>
      </p:pic>
      <p:pic>
        <p:nvPicPr>
          <p:cNvPr id="8" name="Picture 7">
            <a:extLst>
              <a:ext uri="{FF2B5EF4-FFF2-40B4-BE49-F238E27FC236}">
                <a16:creationId xmlns:a16="http://schemas.microsoft.com/office/drawing/2014/main" id="{F2605BE9-F231-415C-927C-3608BE26BDB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73669" y="2225053"/>
            <a:ext cx="3535246" cy="2949566"/>
          </a:xfrm>
          <a:prstGeom prst="rect">
            <a:avLst/>
          </a:prstGeom>
        </p:spPr>
      </p:pic>
      <p:sp>
        <p:nvSpPr>
          <p:cNvPr id="9" name="TextBox 8">
            <a:extLst>
              <a:ext uri="{FF2B5EF4-FFF2-40B4-BE49-F238E27FC236}">
                <a16:creationId xmlns:a16="http://schemas.microsoft.com/office/drawing/2014/main" id="{39628650-0AF0-4E52-AC58-AA6808930CD8}"/>
              </a:ext>
            </a:extLst>
          </p:cNvPr>
          <p:cNvSpPr txBox="1"/>
          <p:nvPr/>
        </p:nvSpPr>
        <p:spPr>
          <a:xfrm>
            <a:off x="873623" y="5562475"/>
            <a:ext cx="4151223" cy="646331"/>
          </a:xfrm>
          <a:prstGeom prst="rect">
            <a:avLst/>
          </a:prstGeom>
          <a:noFill/>
        </p:spPr>
        <p:txBody>
          <a:bodyPr wrap="square" rtlCol="0">
            <a:spAutoFit/>
          </a:bodyPr>
          <a:lstStyle/>
          <a:p>
            <a:pPr algn="ctr"/>
            <a:r>
              <a:rPr lang="en-US" dirty="0"/>
              <a:t>How do you think organisms change with fast or slow water? </a:t>
            </a:r>
          </a:p>
        </p:txBody>
      </p:sp>
      <p:pic>
        <p:nvPicPr>
          <p:cNvPr id="11" name="Picture 10">
            <a:extLst>
              <a:ext uri="{FF2B5EF4-FFF2-40B4-BE49-F238E27FC236}">
                <a16:creationId xmlns:a16="http://schemas.microsoft.com/office/drawing/2014/main" id="{DE65A96C-C8F9-4302-98EF-1B2ECC766F78}"/>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6183087" y="2786744"/>
            <a:ext cx="2581024" cy="1936776"/>
          </a:xfrm>
          <a:prstGeom prst="rect">
            <a:avLst/>
          </a:prstGeom>
        </p:spPr>
      </p:pic>
      <p:pic>
        <p:nvPicPr>
          <p:cNvPr id="13" name="Picture 12">
            <a:extLst>
              <a:ext uri="{FF2B5EF4-FFF2-40B4-BE49-F238E27FC236}">
                <a16:creationId xmlns:a16="http://schemas.microsoft.com/office/drawing/2014/main" id="{34F959D4-CFAB-451A-AD22-C8AE1E6C79E5}"/>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818592" y="2786744"/>
            <a:ext cx="2827409" cy="1936776"/>
          </a:xfrm>
          <a:prstGeom prst="rect">
            <a:avLst/>
          </a:prstGeom>
        </p:spPr>
      </p:pic>
      <p:sp>
        <p:nvSpPr>
          <p:cNvPr id="14" name="TextBox 13">
            <a:extLst>
              <a:ext uri="{FF2B5EF4-FFF2-40B4-BE49-F238E27FC236}">
                <a16:creationId xmlns:a16="http://schemas.microsoft.com/office/drawing/2014/main" id="{EDCDCAEC-5F77-4930-8A7A-B7F472D17EFD}"/>
              </a:ext>
            </a:extLst>
          </p:cNvPr>
          <p:cNvSpPr txBox="1"/>
          <p:nvPr/>
        </p:nvSpPr>
        <p:spPr>
          <a:xfrm>
            <a:off x="8764111" y="5274782"/>
            <a:ext cx="3657600" cy="230832"/>
          </a:xfrm>
          <a:prstGeom prst="rect">
            <a:avLst/>
          </a:prstGeom>
          <a:noFill/>
        </p:spPr>
        <p:txBody>
          <a:bodyPr wrap="square" rtlCol="0">
            <a:spAutoFit/>
          </a:bodyPr>
          <a:lstStyle/>
          <a:p>
            <a:r>
              <a:rPr lang="en-US" sz="900" dirty="0">
                <a:solidFill>
                  <a:schemeClr val="bg1"/>
                </a:solidFill>
                <a:hlinkClick r:id="rId8" tooltip="https://en.wikipedia.org/wiki/Heavy_mineral_sands_ore_deposits">
                  <a:extLst>
                    <a:ext uri="{A12FA001-AC4F-418D-AE19-62706E023703}">
                      <ahyp:hlinkClr xmlns:ahyp="http://schemas.microsoft.com/office/drawing/2018/hyperlinkcolor" val="tx"/>
                    </a:ext>
                  </a:extLst>
                </a:hlinkClick>
              </a:rPr>
              <a:t>This Photo</a:t>
            </a:r>
            <a:r>
              <a:rPr lang="en-US" sz="900" dirty="0">
                <a:solidFill>
                  <a:schemeClr val="bg1"/>
                </a:solidFill>
              </a:rPr>
              <a:t> by Unknown Author is licensed under </a:t>
            </a:r>
            <a:r>
              <a:rPr lang="en-US" sz="900" dirty="0">
                <a:solidFill>
                  <a:schemeClr val="bg1"/>
                </a:solidFill>
                <a:hlinkClick r:id="rId9" tooltip="https://creativecommons.org/licenses/by-sa/3.0/">
                  <a:extLst>
                    <a:ext uri="{A12FA001-AC4F-418D-AE19-62706E023703}">
                      <ahyp:hlinkClr xmlns:ahyp="http://schemas.microsoft.com/office/drawing/2018/hyperlinkcolor" val="tx"/>
                    </a:ext>
                  </a:extLst>
                </a:hlinkClick>
              </a:rPr>
              <a:t>CC BY-SA</a:t>
            </a:r>
            <a:endParaRPr lang="en-US" sz="900" dirty="0">
              <a:solidFill>
                <a:schemeClr val="bg1"/>
              </a:solidFill>
            </a:endParaRPr>
          </a:p>
        </p:txBody>
      </p:sp>
      <p:sp>
        <p:nvSpPr>
          <p:cNvPr id="16" name="TextBox 15">
            <a:extLst>
              <a:ext uri="{FF2B5EF4-FFF2-40B4-BE49-F238E27FC236}">
                <a16:creationId xmlns:a16="http://schemas.microsoft.com/office/drawing/2014/main" id="{92401C52-A484-4811-9F52-8214A40D95AC}"/>
              </a:ext>
            </a:extLst>
          </p:cNvPr>
          <p:cNvSpPr txBox="1"/>
          <p:nvPr/>
        </p:nvSpPr>
        <p:spPr>
          <a:xfrm>
            <a:off x="6920344" y="5562475"/>
            <a:ext cx="4151223" cy="646331"/>
          </a:xfrm>
          <a:prstGeom prst="rect">
            <a:avLst/>
          </a:prstGeom>
          <a:noFill/>
        </p:spPr>
        <p:txBody>
          <a:bodyPr wrap="square" rtlCol="0">
            <a:spAutoFit/>
          </a:bodyPr>
          <a:lstStyle/>
          <a:p>
            <a:pPr algn="ctr"/>
            <a:r>
              <a:rPr lang="en-US" dirty="0"/>
              <a:t>What about the sand itself? Have you ever noticed patterns like these on the beach?</a:t>
            </a:r>
          </a:p>
        </p:txBody>
      </p:sp>
      <p:sp>
        <p:nvSpPr>
          <p:cNvPr id="12" name="TextBox 11">
            <a:extLst>
              <a:ext uri="{FF2B5EF4-FFF2-40B4-BE49-F238E27FC236}">
                <a16:creationId xmlns:a16="http://schemas.microsoft.com/office/drawing/2014/main" id="{051D7848-443E-40EB-9E6E-7E776BF87C56}"/>
              </a:ext>
            </a:extLst>
          </p:cNvPr>
          <p:cNvSpPr txBox="1"/>
          <p:nvPr/>
        </p:nvSpPr>
        <p:spPr>
          <a:xfrm>
            <a:off x="6128607" y="2796166"/>
            <a:ext cx="2169820" cy="369332"/>
          </a:xfrm>
          <a:prstGeom prst="rect">
            <a:avLst/>
          </a:prstGeom>
          <a:noFill/>
        </p:spPr>
        <p:txBody>
          <a:bodyPr wrap="square" rtlCol="0">
            <a:spAutoFit/>
          </a:bodyPr>
          <a:lstStyle/>
          <a:p>
            <a:r>
              <a:rPr lang="en-US" sz="900" dirty="0">
                <a:solidFill>
                  <a:schemeClr val="bg1"/>
                </a:solidFill>
                <a:hlinkClick r:id="rId10" tooltip="https://www.flickr.com/photos/billmiky/9401413729/">
                  <a:extLst>
                    <a:ext uri="{A12FA001-AC4F-418D-AE19-62706E023703}">
                      <ahyp:hlinkClr xmlns:ahyp="http://schemas.microsoft.com/office/drawing/2018/hyperlinkcolor" val="tx"/>
                    </a:ext>
                  </a:extLst>
                </a:hlinkClick>
              </a:rPr>
              <a:t>This Photo</a:t>
            </a:r>
            <a:r>
              <a:rPr lang="en-US" sz="900" dirty="0">
                <a:solidFill>
                  <a:schemeClr val="bg1"/>
                </a:solidFill>
              </a:rPr>
              <a:t> by Unknown Author is licensed under CC BY-SA</a:t>
            </a:r>
          </a:p>
        </p:txBody>
      </p:sp>
      <p:sp>
        <p:nvSpPr>
          <p:cNvPr id="15" name="TextBox 14">
            <a:extLst>
              <a:ext uri="{FF2B5EF4-FFF2-40B4-BE49-F238E27FC236}">
                <a16:creationId xmlns:a16="http://schemas.microsoft.com/office/drawing/2014/main" id="{3ADCC93C-A754-44F1-8506-1174BE4199E3}"/>
              </a:ext>
            </a:extLst>
          </p:cNvPr>
          <p:cNvSpPr txBox="1"/>
          <p:nvPr/>
        </p:nvSpPr>
        <p:spPr>
          <a:xfrm>
            <a:off x="8764111" y="2734310"/>
            <a:ext cx="2169820" cy="369332"/>
          </a:xfrm>
          <a:prstGeom prst="rect">
            <a:avLst/>
          </a:prstGeom>
          <a:noFill/>
        </p:spPr>
        <p:txBody>
          <a:bodyPr wrap="square" rtlCol="0">
            <a:spAutoFit/>
          </a:bodyPr>
          <a:lstStyle/>
          <a:p>
            <a:r>
              <a:rPr lang="en-US" sz="900" dirty="0">
                <a:solidFill>
                  <a:schemeClr val="bg1"/>
                </a:solidFill>
                <a:hlinkClick r:id="rId10" tooltip="https://www.flickr.com/photos/billmiky/9401413729/">
                  <a:extLst>
                    <a:ext uri="{A12FA001-AC4F-418D-AE19-62706E023703}">
                      <ahyp:hlinkClr xmlns:ahyp="http://schemas.microsoft.com/office/drawing/2018/hyperlinkcolor" val="tx"/>
                    </a:ext>
                  </a:extLst>
                </a:hlinkClick>
              </a:rPr>
              <a:t>This Photo</a:t>
            </a:r>
            <a:r>
              <a:rPr lang="en-US" sz="900" dirty="0">
                <a:solidFill>
                  <a:schemeClr val="bg1"/>
                </a:solidFill>
              </a:rPr>
              <a:t> by Unknown Author is licensed under CC BY-SA</a:t>
            </a:r>
          </a:p>
        </p:txBody>
      </p:sp>
    </p:spTree>
    <p:extLst>
      <p:ext uri="{BB962C8B-B14F-4D97-AF65-F5344CB8AC3E}">
        <p14:creationId xmlns:p14="http://schemas.microsoft.com/office/powerpoint/2010/main" val="19734066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E04F9EC-7D0D-4C56-AD71-799B4393E671}"/>
              </a:ext>
            </a:extLst>
          </p:cNvPr>
          <p:cNvPicPr>
            <a:picLocks noChangeAspect="1"/>
          </p:cNvPicPr>
          <p:nvPr/>
        </p:nvPicPr>
        <p:blipFill>
          <a:blip r:embed="rId3"/>
          <a:stretch>
            <a:fillRect/>
          </a:stretch>
        </p:blipFill>
        <p:spPr>
          <a:xfrm>
            <a:off x="220820" y="1222744"/>
            <a:ext cx="8114861" cy="5411979"/>
          </a:xfrm>
          <a:prstGeom prst="rect">
            <a:avLst/>
          </a:prstGeom>
          <a:ln w="19050">
            <a:solidFill>
              <a:schemeClr val="tx1"/>
            </a:solidFill>
          </a:ln>
        </p:spPr>
      </p:pic>
      <p:sp>
        <p:nvSpPr>
          <p:cNvPr id="9" name="TextBox 8">
            <a:extLst>
              <a:ext uri="{FF2B5EF4-FFF2-40B4-BE49-F238E27FC236}">
                <a16:creationId xmlns:a16="http://schemas.microsoft.com/office/drawing/2014/main" id="{B75A917B-F5E1-47FC-AC3F-795F19553803}"/>
              </a:ext>
            </a:extLst>
          </p:cNvPr>
          <p:cNvSpPr txBox="1"/>
          <p:nvPr/>
        </p:nvSpPr>
        <p:spPr>
          <a:xfrm>
            <a:off x="754912" y="2073349"/>
            <a:ext cx="871869" cy="408623"/>
          </a:xfrm>
          <a:prstGeom prst="roundRect">
            <a:avLst/>
          </a:prstGeom>
          <a:solidFill>
            <a:schemeClr val="bg1">
              <a:lumMod val="75000"/>
              <a:alpha val="60000"/>
            </a:schemeClr>
          </a:solidFill>
        </p:spPr>
        <p:txBody>
          <a:bodyPr wrap="square" rtlCol="0">
            <a:spAutoFit/>
          </a:bodyPr>
          <a:lstStyle/>
          <a:p>
            <a:r>
              <a:rPr lang="en-US" dirty="0"/>
              <a:t>Marsh</a:t>
            </a:r>
          </a:p>
        </p:txBody>
      </p:sp>
      <p:sp>
        <p:nvSpPr>
          <p:cNvPr id="10" name="TextBox 9">
            <a:extLst>
              <a:ext uri="{FF2B5EF4-FFF2-40B4-BE49-F238E27FC236}">
                <a16:creationId xmlns:a16="http://schemas.microsoft.com/office/drawing/2014/main" id="{B095706E-E272-42CE-BBB9-AD6589E0B58D}"/>
              </a:ext>
            </a:extLst>
          </p:cNvPr>
          <p:cNvSpPr txBox="1"/>
          <p:nvPr/>
        </p:nvSpPr>
        <p:spPr>
          <a:xfrm>
            <a:off x="3003697" y="2769782"/>
            <a:ext cx="728331" cy="408623"/>
          </a:xfrm>
          <a:prstGeom prst="roundRect">
            <a:avLst/>
          </a:prstGeom>
          <a:solidFill>
            <a:schemeClr val="bg1">
              <a:lumMod val="75000"/>
              <a:alpha val="60000"/>
            </a:schemeClr>
          </a:solidFill>
        </p:spPr>
        <p:txBody>
          <a:bodyPr wrap="square" rtlCol="0">
            <a:spAutoFit/>
          </a:bodyPr>
          <a:lstStyle/>
          <a:p>
            <a:r>
              <a:rPr lang="en-US" dirty="0"/>
              <a:t>Dune</a:t>
            </a:r>
          </a:p>
        </p:txBody>
      </p:sp>
      <p:sp>
        <p:nvSpPr>
          <p:cNvPr id="11" name="TextBox 10">
            <a:extLst>
              <a:ext uri="{FF2B5EF4-FFF2-40B4-BE49-F238E27FC236}">
                <a16:creationId xmlns:a16="http://schemas.microsoft.com/office/drawing/2014/main" id="{63161911-1E90-4328-9684-A1F43C48393C}"/>
              </a:ext>
            </a:extLst>
          </p:cNvPr>
          <p:cNvSpPr txBox="1"/>
          <p:nvPr/>
        </p:nvSpPr>
        <p:spPr>
          <a:xfrm>
            <a:off x="4444265" y="3429000"/>
            <a:ext cx="1267353" cy="408623"/>
          </a:xfrm>
          <a:prstGeom prst="roundRect">
            <a:avLst/>
          </a:prstGeom>
          <a:solidFill>
            <a:schemeClr val="bg1">
              <a:lumMod val="75000"/>
              <a:alpha val="60000"/>
            </a:schemeClr>
          </a:solidFill>
        </p:spPr>
        <p:txBody>
          <a:bodyPr wrap="none" rtlCol="0">
            <a:spAutoFit/>
          </a:bodyPr>
          <a:lstStyle/>
          <a:p>
            <a:r>
              <a:rPr lang="en-US" dirty="0"/>
              <a:t>Beach Face</a:t>
            </a:r>
          </a:p>
        </p:txBody>
      </p:sp>
      <p:sp>
        <p:nvSpPr>
          <p:cNvPr id="12" name="TextBox 11">
            <a:extLst>
              <a:ext uri="{FF2B5EF4-FFF2-40B4-BE49-F238E27FC236}">
                <a16:creationId xmlns:a16="http://schemas.microsoft.com/office/drawing/2014/main" id="{0FF8CA3F-7D84-4E69-805E-3A80ACA4AFA8}"/>
              </a:ext>
            </a:extLst>
          </p:cNvPr>
          <p:cNvSpPr txBox="1"/>
          <p:nvPr/>
        </p:nvSpPr>
        <p:spPr>
          <a:xfrm>
            <a:off x="6209413" y="3928733"/>
            <a:ext cx="1424763" cy="408623"/>
          </a:xfrm>
          <a:prstGeom prst="roundRect">
            <a:avLst/>
          </a:prstGeom>
          <a:solidFill>
            <a:schemeClr val="bg1">
              <a:lumMod val="75000"/>
              <a:alpha val="60000"/>
            </a:schemeClr>
          </a:solidFill>
        </p:spPr>
        <p:txBody>
          <a:bodyPr wrap="square" rtlCol="0">
            <a:spAutoFit/>
          </a:bodyPr>
          <a:lstStyle/>
          <a:p>
            <a:r>
              <a:rPr lang="en-US" dirty="0"/>
              <a:t>Nearshore</a:t>
            </a:r>
          </a:p>
        </p:txBody>
      </p:sp>
      <p:sp>
        <p:nvSpPr>
          <p:cNvPr id="23" name="TextBox 22">
            <a:extLst>
              <a:ext uri="{FF2B5EF4-FFF2-40B4-BE49-F238E27FC236}">
                <a16:creationId xmlns:a16="http://schemas.microsoft.com/office/drawing/2014/main" id="{F8B30EA8-A4B0-46EC-844D-3F6562BE6619}"/>
              </a:ext>
            </a:extLst>
          </p:cNvPr>
          <p:cNvSpPr txBox="1"/>
          <p:nvPr/>
        </p:nvSpPr>
        <p:spPr>
          <a:xfrm>
            <a:off x="400594" y="261257"/>
            <a:ext cx="6892483" cy="707886"/>
          </a:xfrm>
          <a:prstGeom prst="rect">
            <a:avLst/>
          </a:prstGeom>
          <a:noFill/>
        </p:spPr>
        <p:txBody>
          <a:bodyPr wrap="square" rtlCol="0">
            <a:spAutoFit/>
          </a:bodyPr>
          <a:lstStyle/>
          <a:p>
            <a:r>
              <a:rPr lang="en-US" sz="4000" b="1" dirty="0"/>
              <a:t>The Beach Sediments Explored</a:t>
            </a:r>
          </a:p>
        </p:txBody>
      </p:sp>
      <p:sp>
        <p:nvSpPr>
          <p:cNvPr id="24" name="TextBox 23">
            <a:extLst>
              <a:ext uri="{FF2B5EF4-FFF2-40B4-BE49-F238E27FC236}">
                <a16:creationId xmlns:a16="http://schemas.microsoft.com/office/drawing/2014/main" id="{7B813D3E-3C9B-4C0F-93FF-210D65711311}"/>
              </a:ext>
            </a:extLst>
          </p:cNvPr>
          <p:cNvSpPr txBox="1"/>
          <p:nvPr/>
        </p:nvSpPr>
        <p:spPr>
          <a:xfrm>
            <a:off x="400594" y="6319744"/>
            <a:ext cx="2899954" cy="276999"/>
          </a:xfrm>
          <a:prstGeom prst="rect">
            <a:avLst/>
          </a:prstGeom>
          <a:noFill/>
        </p:spPr>
        <p:txBody>
          <a:bodyPr wrap="square" rtlCol="0">
            <a:spAutoFit/>
          </a:bodyPr>
          <a:lstStyle/>
          <a:p>
            <a:r>
              <a:rPr lang="en-US" sz="1200" dirty="0" err="1">
                <a:solidFill>
                  <a:schemeClr val="bg1">
                    <a:lumMod val="85000"/>
                  </a:schemeClr>
                </a:solidFill>
              </a:rPr>
              <a:t>Imgae</a:t>
            </a:r>
            <a:r>
              <a:rPr lang="en-US" sz="1200" dirty="0">
                <a:solidFill>
                  <a:schemeClr val="bg1">
                    <a:lumMod val="85000"/>
                  </a:schemeClr>
                </a:solidFill>
              </a:rPr>
              <a:t> c/o @</a:t>
            </a:r>
            <a:r>
              <a:rPr lang="en-US" sz="1200" dirty="0" err="1">
                <a:solidFill>
                  <a:schemeClr val="bg1">
                    <a:lumMod val="85000"/>
                  </a:schemeClr>
                </a:solidFill>
              </a:rPr>
              <a:t>altitudegallery</a:t>
            </a:r>
            <a:endParaRPr lang="en-US" sz="1200" dirty="0">
              <a:solidFill>
                <a:schemeClr val="bg1">
                  <a:lumMod val="85000"/>
                </a:schemeClr>
              </a:solidFill>
            </a:endParaRPr>
          </a:p>
        </p:txBody>
      </p:sp>
    </p:spTree>
    <p:extLst>
      <p:ext uri="{BB962C8B-B14F-4D97-AF65-F5344CB8AC3E}">
        <p14:creationId xmlns:p14="http://schemas.microsoft.com/office/powerpoint/2010/main" val="34110075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angle: Rounded Corners 39">
            <a:extLst>
              <a:ext uri="{FF2B5EF4-FFF2-40B4-BE49-F238E27FC236}">
                <a16:creationId xmlns:a16="http://schemas.microsoft.com/office/drawing/2014/main" id="{880352DC-6FE0-4642-BC02-83B6BD01C5C9}"/>
              </a:ext>
            </a:extLst>
          </p:cNvPr>
          <p:cNvSpPr>
            <a:spLocks noChangeAspect="1"/>
          </p:cNvSpPr>
          <p:nvPr/>
        </p:nvSpPr>
        <p:spPr>
          <a:xfrm>
            <a:off x="1931094" y="4861063"/>
            <a:ext cx="3744174" cy="1647894"/>
          </a:xfrm>
          <a:prstGeom prst="roundRect">
            <a:avLst/>
          </a:prstGeom>
          <a:solidFill>
            <a:srgbClr val="93AF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41" name="Rectangle: Rounded Corners 40">
            <a:extLst>
              <a:ext uri="{FF2B5EF4-FFF2-40B4-BE49-F238E27FC236}">
                <a16:creationId xmlns:a16="http://schemas.microsoft.com/office/drawing/2014/main" id="{B03B0EA0-952B-4B46-9F3C-C9C133D953D0}"/>
              </a:ext>
            </a:extLst>
          </p:cNvPr>
          <p:cNvSpPr>
            <a:spLocks noChangeAspect="1"/>
          </p:cNvSpPr>
          <p:nvPr/>
        </p:nvSpPr>
        <p:spPr>
          <a:xfrm>
            <a:off x="5740204" y="4861063"/>
            <a:ext cx="2334533" cy="1647894"/>
          </a:xfrm>
          <a:prstGeom prst="round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42" name="Rectangle: Rounded Corners 41">
            <a:extLst>
              <a:ext uri="{FF2B5EF4-FFF2-40B4-BE49-F238E27FC236}">
                <a16:creationId xmlns:a16="http://schemas.microsoft.com/office/drawing/2014/main" id="{9273D132-A186-4F7B-8D29-9825FB8FEFD4}"/>
              </a:ext>
            </a:extLst>
          </p:cNvPr>
          <p:cNvSpPr>
            <a:spLocks noChangeAspect="1"/>
          </p:cNvSpPr>
          <p:nvPr/>
        </p:nvSpPr>
        <p:spPr>
          <a:xfrm>
            <a:off x="8042269" y="4861063"/>
            <a:ext cx="2141238" cy="1647894"/>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0" name="TextBox 29">
            <a:extLst>
              <a:ext uri="{FF2B5EF4-FFF2-40B4-BE49-F238E27FC236}">
                <a16:creationId xmlns:a16="http://schemas.microsoft.com/office/drawing/2014/main" id="{658806A3-9E4E-4040-9182-693D1F9C1C02}"/>
              </a:ext>
            </a:extLst>
          </p:cNvPr>
          <p:cNvSpPr txBox="1"/>
          <p:nvPr/>
        </p:nvSpPr>
        <p:spPr>
          <a:xfrm>
            <a:off x="348512" y="357595"/>
            <a:ext cx="6454823" cy="1323439"/>
          </a:xfrm>
          <a:prstGeom prst="rect">
            <a:avLst/>
          </a:prstGeom>
          <a:noFill/>
        </p:spPr>
        <p:txBody>
          <a:bodyPr wrap="square" rtlCol="0">
            <a:spAutoFit/>
          </a:bodyPr>
          <a:lstStyle/>
          <a:p>
            <a:r>
              <a:rPr lang="en-US" sz="4000" b="1" dirty="0"/>
              <a:t>What happens if sea-level changes? </a:t>
            </a:r>
          </a:p>
        </p:txBody>
      </p:sp>
      <p:pic>
        <p:nvPicPr>
          <p:cNvPr id="24" name="Picture 23">
            <a:extLst>
              <a:ext uri="{FF2B5EF4-FFF2-40B4-BE49-F238E27FC236}">
                <a16:creationId xmlns:a16="http://schemas.microsoft.com/office/drawing/2014/main" id="{976AAE89-0E8D-4B14-ABAA-2EB2CA86E831}"/>
              </a:ext>
            </a:extLst>
          </p:cNvPr>
          <p:cNvPicPr>
            <a:picLocks noChangeAspect="1"/>
          </p:cNvPicPr>
          <p:nvPr/>
        </p:nvPicPr>
        <p:blipFill rotWithShape="1">
          <a:blip r:embed="rId3">
            <a:extLst>
              <a:ext uri="{28A0092B-C50C-407E-A947-70E740481C1C}">
                <a14:useLocalDpi xmlns:a14="http://schemas.microsoft.com/office/drawing/2010/main" val="0"/>
              </a:ext>
            </a:extLst>
          </a:blip>
          <a:srcRect t="-1" b="56955"/>
          <a:stretch/>
        </p:blipFill>
        <p:spPr>
          <a:xfrm>
            <a:off x="1475525" y="2088509"/>
            <a:ext cx="10028903" cy="1505929"/>
          </a:xfrm>
          <a:prstGeom prst="rect">
            <a:avLst/>
          </a:prstGeom>
        </p:spPr>
      </p:pic>
      <p:pic>
        <p:nvPicPr>
          <p:cNvPr id="45" name="Picture 44">
            <a:extLst>
              <a:ext uri="{FF2B5EF4-FFF2-40B4-BE49-F238E27FC236}">
                <a16:creationId xmlns:a16="http://schemas.microsoft.com/office/drawing/2014/main" id="{8CF7F352-5124-4214-A6AA-4A4157F76F31}"/>
              </a:ext>
            </a:extLst>
          </p:cNvPr>
          <p:cNvPicPr>
            <a:picLocks noChangeAspect="1"/>
          </p:cNvPicPr>
          <p:nvPr/>
        </p:nvPicPr>
        <p:blipFill>
          <a:blip r:embed="rId4"/>
          <a:stretch>
            <a:fillRect/>
          </a:stretch>
        </p:blipFill>
        <p:spPr>
          <a:xfrm>
            <a:off x="1475639" y="2063040"/>
            <a:ext cx="10028789" cy="1871634"/>
          </a:xfrm>
          <a:prstGeom prst="rect">
            <a:avLst/>
          </a:prstGeom>
        </p:spPr>
      </p:pic>
      <p:sp>
        <p:nvSpPr>
          <p:cNvPr id="44" name="Arrow: Up 43">
            <a:extLst>
              <a:ext uri="{FF2B5EF4-FFF2-40B4-BE49-F238E27FC236}">
                <a16:creationId xmlns:a16="http://schemas.microsoft.com/office/drawing/2014/main" id="{707ABF89-53DD-4DFC-8781-1319EDCCD771}"/>
              </a:ext>
            </a:extLst>
          </p:cNvPr>
          <p:cNvSpPr/>
          <p:nvPr/>
        </p:nvSpPr>
        <p:spPr>
          <a:xfrm>
            <a:off x="10581853" y="2860791"/>
            <a:ext cx="297712" cy="733647"/>
          </a:xfrm>
          <a:prstGeom prst="up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Rounded Corners 42">
            <a:extLst>
              <a:ext uri="{FF2B5EF4-FFF2-40B4-BE49-F238E27FC236}">
                <a16:creationId xmlns:a16="http://schemas.microsoft.com/office/drawing/2014/main" id="{FB74249A-6673-40EE-A314-41D85D5ACC8A}"/>
              </a:ext>
            </a:extLst>
          </p:cNvPr>
          <p:cNvSpPr>
            <a:spLocks noChangeAspect="1"/>
          </p:cNvSpPr>
          <p:nvPr/>
        </p:nvSpPr>
        <p:spPr>
          <a:xfrm>
            <a:off x="10151039" y="4861063"/>
            <a:ext cx="2141238" cy="1647894"/>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grpSp>
        <p:nvGrpSpPr>
          <p:cNvPr id="4" name="Group 3">
            <a:extLst>
              <a:ext uri="{FF2B5EF4-FFF2-40B4-BE49-F238E27FC236}">
                <a16:creationId xmlns:a16="http://schemas.microsoft.com/office/drawing/2014/main" id="{F1AA6791-60AF-47E7-97D9-43E65D943DEB}"/>
              </a:ext>
            </a:extLst>
          </p:cNvPr>
          <p:cNvGrpSpPr/>
          <p:nvPr/>
        </p:nvGrpSpPr>
        <p:grpSpPr>
          <a:xfrm>
            <a:off x="2083494" y="4058266"/>
            <a:ext cx="10361183" cy="2450691"/>
            <a:chOff x="2083494" y="4058266"/>
            <a:chExt cx="10361183" cy="2450691"/>
          </a:xfrm>
        </p:grpSpPr>
        <p:sp>
          <p:nvSpPr>
            <p:cNvPr id="33" name="Rectangle: Rounded Corners 32">
              <a:extLst>
                <a:ext uri="{FF2B5EF4-FFF2-40B4-BE49-F238E27FC236}">
                  <a16:creationId xmlns:a16="http://schemas.microsoft.com/office/drawing/2014/main" id="{B34DB001-52B8-4586-8C77-2851811EE708}"/>
                </a:ext>
              </a:extLst>
            </p:cNvPr>
            <p:cNvSpPr>
              <a:spLocks noChangeAspect="1"/>
            </p:cNvSpPr>
            <p:nvPr/>
          </p:nvSpPr>
          <p:spPr>
            <a:xfrm>
              <a:off x="8194669" y="4861063"/>
              <a:ext cx="2141238" cy="1647894"/>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1" name="Rectangle: Rounded Corners 30">
              <a:extLst>
                <a:ext uri="{FF2B5EF4-FFF2-40B4-BE49-F238E27FC236}">
                  <a16:creationId xmlns:a16="http://schemas.microsoft.com/office/drawing/2014/main" id="{DDD3FBB9-56E9-4F1A-BF42-7786B82D40AE}"/>
                </a:ext>
              </a:extLst>
            </p:cNvPr>
            <p:cNvSpPr>
              <a:spLocks noChangeAspect="1"/>
            </p:cNvSpPr>
            <p:nvPr/>
          </p:nvSpPr>
          <p:spPr>
            <a:xfrm>
              <a:off x="2083494" y="4861063"/>
              <a:ext cx="3591773" cy="1647894"/>
            </a:xfrm>
            <a:prstGeom prst="roundRect">
              <a:avLst/>
            </a:prstGeom>
            <a:solidFill>
              <a:srgbClr val="93AF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32" name="Rectangle: Rounded Corners 31">
              <a:extLst>
                <a:ext uri="{FF2B5EF4-FFF2-40B4-BE49-F238E27FC236}">
                  <a16:creationId xmlns:a16="http://schemas.microsoft.com/office/drawing/2014/main" id="{F54931B9-C8E1-4C31-A641-610AAAAE34F5}"/>
                </a:ext>
              </a:extLst>
            </p:cNvPr>
            <p:cNvSpPr>
              <a:spLocks noChangeAspect="1"/>
            </p:cNvSpPr>
            <p:nvPr/>
          </p:nvSpPr>
          <p:spPr>
            <a:xfrm>
              <a:off x="5675268" y="4861063"/>
              <a:ext cx="2486934" cy="1647894"/>
            </a:xfrm>
            <a:prstGeom prst="round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4" name="Rectangle: Rounded Corners 33">
              <a:extLst>
                <a:ext uri="{FF2B5EF4-FFF2-40B4-BE49-F238E27FC236}">
                  <a16:creationId xmlns:a16="http://schemas.microsoft.com/office/drawing/2014/main" id="{2A236975-86B4-434E-82D9-FD4251A246FA}"/>
                </a:ext>
              </a:extLst>
            </p:cNvPr>
            <p:cNvSpPr>
              <a:spLocks noChangeAspect="1"/>
            </p:cNvSpPr>
            <p:nvPr/>
          </p:nvSpPr>
          <p:spPr>
            <a:xfrm>
              <a:off x="10303439" y="4861063"/>
              <a:ext cx="2141238" cy="1647894"/>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grpSp>
          <p:nvGrpSpPr>
            <p:cNvPr id="2" name="Group 1">
              <a:extLst>
                <a:ext uri="{FF2B5EF4-FFF2-40B4-BE49-F238E27FC236}">
                  <a16:creationId xmlns:a16="http://schemas.microsoft.com/office/drawing/2014/main" id="{6D392785-1059-4369-87A6-6DFAD738F2AD}"/>
                </a:ext>
              </a:extLst>
            </p:cNvPr>
            <p:cNvGrpSpPr/>
            <p:nvPr/>
          </p:nvGrpSpPr>
          <p:grpSpPr>
            <a:xfrm>
              <a:off x="2178161" y="4058266"/>
              <a:ext cx="9867050" cy="2450691"/>
              <a:chOff x="2178161" y="4058266"/>
              <a:chExt cx="9867050" cy="2450691"/>
            </a:xfrm>
          </p:grpSpPr>
          <p:sp>
            <p:nvSpPr>
              <p:cNvPr id="27" name="TextBox 26">
                <a:extLst>
                  <a:ext uri="{FF2B5EF4-FFF2-40B4-BE49-F238E27FC236}">
                    <a16:creationId xmlns:a16="http://schemas.microsoft.com/office/drawing/2014/main" id="{9CFB7FE1-8E1C-4CA6-AF77-8E77C28CEC87}"/>
                  </a:ext>
                </a:extLst>
              </p:cNvPr>
              <p:cNvSpPr txBox="1"/>
              <p:nvPr/>
            </p:nvSpPr>
            <p:spPr>
              <a:xfrm>
                <a:off x="10569189" y="4058266"/>
                <a:ext cx="1304939" cy="369332"/>
              </a:xfrm>
              <a:prstGeom prst="rect">
                <a:avLst/>
              </a:prstGeom>
              <a:noFill/>
            </p:spPr>
            <p:txBody>
              <a:bodyPr wrap="square" rtlCol="0">
                <a:spAutoFit/>
              </a:bodyPr>
              <a:lstStyle/>
              <a:p>
                <a:pPr algn="ctr"/>
                <a:r>
                  <a:rPr lang="en-US" dirty="0"/>
                  <a:t>Near Shore</a:t>
                </a:r>
              </a:p>
            </p:txBody>
          </p:sp>
          <p:sp>
            <p:nvSpPr>
              <p:cNvPr id="13" name="TextBox 12">
                <a:extLst>
                  <a:ext uri="{FF2B5EF4-FFF2-40B4-BE49-F238E27FC236}">
                    <a16:creationId xmlns:a16="http://schemas.microsoft.com/office/drawing/2014/main" id="{49B71AA2-2767-4CF5-88D3-57A2FDEAEF42}"/>
                  </a:ext>
                </a:extLst>
              </p:cNvPr>
              <p:cNvSpPr txBox="1"/>
              <p:nvPr/>
            </p:nvSpPr>
            <p:spPr>
              <a:xfrm>
                <a:off x="8442647" y="4058266"/>
                <a:ext cx="1257390" cy="369332"/>
              </a:xfrm>
              <a:prstGeom prst="rect">
                <a:avLst/>
              </a:prstGeom>
              <a:noFill/>
            </p:spPr>
            <p:txBody>
              <a:bodyPr wrap="square" rtlCol="0">
                <a:spAutoFit/>
              </a:bodyPr>
              <a:lstStyle/>
              <a:p>
                <a:pPr algn="ctr"/>
                <a:r>
                  <a:rPr lang="en-US" dirty="0"/>
                  <a:t>Beach Sand</a:t>
                </a:r>
              </a:p>
            </p:txBody>
          </p:sp>
          <p:sp>
            <p:nvSpPr>
              <p:cNvPr id="14" name="TextBox 13">
                <a:extLst>
                  <a:ext uri="{FF2B5EF4-FFF2-40B4-BE49-F238E27FC236}">
                    <a16:creationId xmlns:a16="http://schemas.microsoft.com/office/drawing/2014/main" id="{C0F44C82-685C-4816-BE12-83923DDEA156}"/>
                  </a:ext>
                </a:extLst>
              </p:cNvPr>
              <p:cNvSpPr txBox="1"/>
              <p:nvPr/>
            </p:nvSpPr>
            <p:spPr>
              <a:xfrm>
                <a:off x="6259094" y="4058266"/>
                <a:ext cx="1360179" cy="369332"/>
              </a:xfrm>
              <a:prstGeom prst="rect">
                <a:avLst/>
              </a:prstGeom>
              <a:noFill/>
            </p:spPr>
            <p:txBody>
              <a:bodyPr wrap="square" rtlCol="0">
                <a:spAutoFit/>
              </a:bodyPr>
              <a:lstStyle/>
              <a:p>
                <a:pPr algn="ctr"/>
                <a:r>
                  <a:rPr lang="en-US" dirty="0"/>
                  <a:t>Dune Sand</a:t>
                </a:r>
              </a:p>
            </p:txBody>
          </p:sp>
          <p:sp>
            <p:nvSpPr>
              <p:cNvPr id="17" name="TextBox 16">
                <a:extLst>
                  <a:ext uri="{FF2B5EF4-FFF2-40B4-BE49-F238E27FC236}">
                    <a16:creationId xmlns:a16="http://schemas.microsoft.com/office/drawing/2014/main" id="{0040B6B1-4C97-49A2-9C30-91FE84E8E3A7}"/>
                  </a:ext>
                </a:extLst>
              </p:cNvPr>
              <p:cNvSpPr txBox="1"/>
              <p:nvPr/>
            </p:nvSpPr>
            <p:spPr>
              <a:xfrm>
                <a:off x="2349244" y="4058266"/>
                <a:ext cx="1304940" cy="369332"/>
              </a:xfrm>
              <a:prstGeom prst="rect">
                <a:avLst/>
              </a:prstGeom>
              <a:noFill/>
            </p:spPr>
            <p:txBody>
              <a:bodyPr wrap="square" rtlCol="0">
                <a:spAutoFit/>
              </a:bodyPr>
              <a:lstStyle/>
              <a:p>
                <a:pPr algn="ctr"/>
                <a:r>
                  <a:rPr lang="en-US" dirty="0"/>
                  <a:t>Marsh Mud</a:t>
                </a:r>
              </a:p>
            </p:txBody>
          </p:sp>
          <p:sp>
            <p:nvSpPr>
              <p:cNvPr id="28" name="Oval 27">
                <a:extLst>
                  <a:ext uri="{FF2B5EF4-FFF2-40B4-BE49-F238E27FC236}">
                    <a16:creationId xmlns:a16="http://schemas.microsoft.com/office/drawing/2014/main" id="{B088CF5B-192D-405D-8AD6-C0900D85BE6E}"/>
                  </a:ext>
                </a:extLst>
              </p:cNvPr>
              <p:cNvSpPr>
                <a:spLocks noChangeAspect="1"/>
              </p:cNvSpPr>
              <p:nvPr/>
            </p:nvSpPr>
            <p:spPr>
              <a:xfrm>
                <a:off x="10398105" y="4861063"/>
                <a:ext cx="1647106" cy="1647894"/>
              </a:xfrm>
              <a:prstGeom prst="ellipse">
                <a:avLst/>
              </a:prstGeom>
              <a:blipFill dpi="0" rotWithShape="1">
                <a:blip r:embed="rId5">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2" name="Oval 21">
                <a:extLst>
                  <a:ext uri="{FF2B5EF4-FFF2-40B4-BE49-F238E27FC236}">
                    <a16:creationId xmlns:a16="http://schemas.microsoft.com/office/drawing/2014/main" id="{F51C3AED-190B-4E12-9853-A006FD3386AF}"/>
                  </a:ext>
                </a:extLst>
              </p:cNvPr>
              <p:cNvSpPr>
                <a:spLocks noChangeAspect="1"/>
              </p:cNvSpPr>
              <p:nvPr/>
            </p:nvSpPr>
            <p:spPr>
              <a:xfrm>
                <a:off x="8247789" y="4861063"/>
                <a:ext cx="1647106" cy="1647894"/>
              </a:xfrm>
              <a:prstGeom prst="ellipse">
                <a:avLst/>
              </a:prstGeom>
              <a:blipFill dpi="0" rotWithShape="1">
                <a:blip r:embed="rId6"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1" name="Oval 20">
                <a:extLst>
                  <a:ext uri="{FF2B5EF4-FFF2-40B4-BE49-F238E27FC236}">
                    <a16:creationId xmlns:a16="http://schemas.microsoft.com/office/drawing/2014/main" id="{0B99736C-7ED8-4675-B63C-86EF305EFC85}"/>
                  </a:ext>
                </a:extLst>
              </p:cNvPr>
              <p:cNvSpPr>
                <a:spLocks noChangeAspect="1"/>
              </p:cNvSpPr>
              <p:nvPr/>
            </p:nvSpPr>
            <p:spPr>
              <a:xfrm>
                <a:off x="6115630" y="4861063"/>
                <a:ext cx="1647106" cy="1647894"/>
              </a:xfrm>
              <a:prstGeom prst="ellipse">
                <a:avLst/>
              </a:prstGeom>
              <a:blipFill dpi="0" rotWithShape="1">
                <a:blip r:embed="rId7"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18" name="Oval 17">
                <a:extLst>
                  <a:ext uri="{FF2B5EF4-FFF2-40B4-BE49-F238E27FC236}">
                    <a16:creationId xmlns:a16="http://schemas.microsoft.com/office/drawing/2014/main" id="{CF330072-513C-46A1-8102-DEDF0C27B6EC}"/>
                  </a:ext>
                </a:extLst>
              </p:cNvPr>
              <p:cNvSpPr>
                <a:spLocks noChangeAspect="1"/>
              </p:cNvSpPr>
              <p:nvPr/>
            </p:nvSpPr>
            <p:spPr>
              <a:xfrm>
                <a:off x="2178161" y="4861063"/>
                <a:ext cx="1647106" cy="1647894"/>
              </a:xfrm>
              <a:prstGeom prst="ellipse">
                <a:avLst/>
              </a:prstGeom>
              <a:blipFill dpi="0" rotWithShape="1">
                <a:blip r:embed="rId8">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grpSp>
      </p:grpSp>
    </p:spTree>
    <p:extLst>
      <p:ext uri="{BB962C8B-B14F-4D97-AF65-F5344CB8AC3E}">
        <p14:creationId xmlns:p14="http://schemas.microsoft.com/office/powerpoint/2010/main" val="2692173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wipe(down)">
                                      <p:cBhvr>
                                        <p:cTn id="7" dur="500"/>
                                        <p:tgtEl>
                                          <p:spTgt spid="4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path" presetSubtype="0" accel="50000" decel="50000" fill="hold" nodeType="clickEffect">
                                  <p:stCondLst>
                                    <p:cond delay="0"/>
                                  </p:stCondLst>
                                  <p:childTnLst>
                                    <p:animMotion origin="layout" path="M -1.66667E-6 1.48148E-6 L -0.08594 -0.04491 " pathEditMode="relative" rAng="0" ptsTypes="AA">
                                      <p:cBhvr>
                                        <p:cTn id="11" dur="2000" fill="hold"/>
                                        <p:tgtEl>
                                          <p:spTgt spid="45"/>
                                        </p:tgtEl>
                                        <p:attrNameLst>
                                          <p:attrName>ppt_x</p:attrName>
                                          <p:attrName>ppt_y</p:attrName>
                                        </p:attrNameLst>
                                      </p:cBhvr>
                                      <p:rCtr x="-4297" y="-2245"/>
                                    </p:animMotion>
                                  </p:childTnLst>
                                </p:cTn>
                              </p:par>
                              <p:par>
                                <p:cTn id="12" presetID="42" presetClass="path" presetSubtype="0" accel="50000" decel="50000" fill="hold" nodeType="withEffect">
                                  <p:stCondLst>
                                    <p:cond delay="0"/>
                                  </p:stCondLst>
                                  <p:childTnLst>
                                    <p:animMotion origin="layout" path="M -3.125E-6 -3.7037E-7 L -0.07643 -0.11389 " pathEditMode="relative" rAng="0" ptsTypes="AA">
                                      <p:cBhvr>
                                        <p:cTn id="13" dur="2000" fill="hold"/>
                                        <p:tgtEl>
                                          <p:spTgt spid="4"/>
                                        </p:tgtEl>
                                        <p:attrNameLst>
                                          <p:attrName>ppt_x</p:attrName>
                                          <p:attrName>ppt_y</p:attrName>
                                        </p:attrNameLst>
                                      </p:cBhvr>
                                      <p:rCtr x="-3828" y="-569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F0EC40A-1682-4DCD-B24D-58027E77D99D}"/>
              </a:ext>
            </a:extLst>
          </p:cNvPr>
          <p:cNvSpPr>
            <a:spLocks noChangeAspect="1"/>
          </p:cNvSpPr>
          <p:nvPr/>
        </p:nvSpPr>
        <p:spPr>
          <a:xfrm>
            <a:off x="4238378" y="5235988"/>
            <a:ext cx="2521533" cy="1647894"/>
          </a:xfrm>
          <a:prstGeom prst="roundRect">
            <a:avLst/>
          </a:prstGeom>
          <a:solidFill>
            <a:srgbClr val="93AF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5" name="Rectangle: Rounded Corners 4">
            <a:extLst>
              <a:ext uri="{FF2B5EF4-FFF2-40B4-BE49-F238E27FC236}">
                <a16:creationId xmlns:a16="http://schemas.microsoft.com/office/drawing/2014/main" id="{1427E247-2C50-43A7-8128-4EBF36066333}"/>
              </a:ext>
            </a:extLst>
          </p:cNvPr>
          <p:cNvSpPr>
            <a:spLocks noChangeAspect="1"/>
          </p:cNvSpPr>
          <p:nvPr/>
        </p:nvSpPr>
        <p:spPr>
          <a:xfrm>
            <a:off x="6691934" y="5262253"/>
            <a:ext cx="2141238" cy="1647894"/>
          </a:xfrm>
          <a:prstGeom prst="round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6" name="Rectangle: Rounded Corners 5">
            <a:extLst>
              <a:ext uri="{FF2B5EF4-FFF2-40B4-BE49-F238E27FC236}">
                <a16:creationId xmlns:a16="http://schemas.microsoft.com/office/drawing/2014/main" id="{70C797EF-BF3D-4813-8558-EB98D8175406}"/>
              </a:ext>
            </a:extLst>
          </p:cNvPr>
          <p:cNvSpPr>
            <a:spLocks noChangeAspect="1"/>
          </p:cNvSpPr>
          <p:nvPr/>
        </p:nvSpPr>
        <p:spPr>
          <a:xfrm>
            <a:off x="8733759" y="5235988"/>
            <a:ext cx="1916207" cy="1647894"/>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7" name="Rectangle: Rounded Corners 6">
            <a:extLst>
              <a:ext uri="{FF2B5EF4-FFF2-40B4-BE49-F238E27FC236}">
                <a16:creationId xmlns:a16="http://schemas.microsoft.com/office/drawing/2014/main" id="{4B37FC45-1FA4-476D-A57D-83EA40A65BCF}"/>
              </a:ext>
            </a:extLst>
          </p:cNvPr>
          <p:cNvSpPr>
            <a:spLocks noChangeAspect="1"/>
          </p:cNvSpPr>
          <p:nvPr/>
        </p:nvSpPr>
        <p:spPr>
          <a:xfrm>
            <a:off x="10577974" y="5235988"/>
            <a:ext cx="1637335" cy="1647894"/>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pic>
        <p:nvPicPr>
          <p:cNvPr id="3" name="Picture 2">
            <a:extLst>
              <a:ext uri="{FF2B5EF4-FFF2-40B4-BE49-F238E27FC236}">
                <a16:creationId xmlns:a16="http://schemas.microsoft.com/office/drawing/2014/main" id="{9A21BEAC-2A93-4368-803F-4D2C89A281BD}"/>
              </a:ext>
            </a:extLst>
          </p:cNvPr>
          <p:cNvPicPr>
            <a:picLocks noChangeAspect="1"/>
          </p:cNvPicPr>
          <p:nvPr/>
        </p:nvPicPr>
        <p:blipFill>
          <a:blip r:embed="rId3"/>
          <a:stretch>
            <a:fillRect/>
          </a:stretch>
        </p:blipFill>
        <p:spPr>
          <a:xfrm>
            <a:off x="2176488" y="3416884"/>
            <a:ext cx="10028789" cy="1871634"/>
          </a:xfrm>
          <a:prstGeom prst="rect">
            <a:avLst/>
          </a:prstGeom>
        </p:spPr>
      </p:pic>
      <p:sp>
        <p:nvSpPr>
          <p:cNvPr id="8" name="TextBox 7">
            <a:extLst>
              <a:ext uri="{FF2B5EF4-FFF2-40B4-BE49-F238E27FC236}">
                <a16:creationId xmlns:a16="http://schemas.microsoft.com/office/drawing/2014/main" id="{A2568603-512F-4186-99BD-347FB16D3AF3}"/>
              </a:ext>
            </a:extLst>
          </p:cNvPr>
          <p:cNvSpPr txBox="1"/>
          <p:nvPr/>
        </p:nvSpPr>
        <p:spPr>
          <a:xfrm>
            <a:off x="10795217" y="5901534"/>
            <a:ext cx="1304939" cy="369332"/>
          </a:xfrm>
          <a:prstGeom prst="rect">
            <a:avLst/>
          </a:prstGeom>
          <a:noFill/>
        </p:spPr>
        <p:txBody>
          <a:bodyPr wrap="square" rtlCol="0">
            <a:spAutoFit/>
          </a:bodyPr>
          <a:lstStyle/>
          <a:p>
            <a:pPr algn="ctr"/>
            <a:r>
              <a:rPr lang="en-US" dirty="0"/>
              <a:t>Near Shore</a:t>
            </a:r>
          </a:p>
        </p:txBody>
      </p:sp>
      <p:sp>
        <p:nvSpPr>
          <p:cNvPr id="9" name="TextBox 8">
            <a:extLst>
              <a:ext uri="{FF2B5EF4-FFF2-40B4-BE49-F238E27FC236}">
                <a16:creationId xmlns:a16="http://schemas.microsoft.com/office/drawing/2014/main" id="{1974FD95-3B6E-417F-ADE0-F722F6BF697B}"/>
              </a:ext>
            </a:extLst>
          </p:cNvPr>
          <p:cNvSpPr txBox="1"/>
          <p:nvPr/>
        </p:nvSpPr>
        <p:spPr>
          <a:xfrm>
            <a:off x="9122906" y="5875269"/>
            <a:ext cx="1257390" cy="369332"/>
          </a:xfrm>
          <a:prstGeom prst="rect">
            <a:avLst/>
          </a:prstGeom>
          <a:noFill/>
        </p:spPr>
        <p:txBody>
          <a:bodyPr wrap="square" rtlCol="0">
            <a:spAutoFit/>
          </a:bodyPr>
          <a:lstStyle/>
          <a:p>
            <a:pPr algn="ctr"/>
            <a:r>
              <a:rPr lang="en-US" dirty="0"/>
              <a:t>Beach Sand</a:t>
            </a:r>
          </a:p>
        </p:txBody>
      </p:sp>
      <p:sp>
        <p:nvSpPr>
          <p:cNvPr id="10" name="TextBox 9">
            <a:extLst>
              <a:ext uri="{FF2B5EF4-FFF2-40B4-BE49-F238E27FC236}">
                <a16:creationId xmlns:a16="http://schemas.microsoft.com/office/drawing/2014/main" id="{14B84513-EB14-4D65-B9C9-342C1CA7414C}"/>
              </a:ext>
            </a:extLst>
          </p:cNvPr>
          <p:cNvSpPr txBox="1"/>
          <p:nvPr/>
        </p:nvSpPr>
        <p:spPr>
          <a:xfrm>
            <a:off x="7082464" y="5927799"/>
            <a:ext cx="1360179" cy="369332"/>
          </a:xfrm>
          <a:prstGeom prst="rect">
            <a:avLst/>
          </a:prstGeom>
          <a:noFill/>
        </p:spPr>
        <p:txBody>
          <a:bodyPr wrap="square" rtlCol="0">
            <a:spAutoFit/>
          </a:bodyPr>
          <a:lstStyle/>
          <a:p>
            <a:pPr algn="ctr"/>
            <a:r>
              <a:rPr lang="en-US" dirty="0"/>
              <a:t>Dune Sand</a:t>
            </a:r>
          </a:p>
        </p:txBody>
      </p:sp>
      <p:sp>
        <p:nvSpPr>
          <p:cNvPr id="11" name="TextBox 10">
            <a:extLst>
              <a:ext uri="{FF2B5EF4-FFF2-40B4-BE49-F238E27FC236}">
                <a16:creationId xmlns:a16="http://schemas.microsoft.com/office/drawing/2014/main" id="{9C17AAA5-63EB-4A6F-B89F-CAC5592CC8F8}"/>
              </a:ext>
            </a:extLst>
          </p:cNvPr>
          <p:cNvSpPr txBox="1"/>
          <p:nvPr/>
        </p:nvSpPr>
        <p:spPr>
          <a:xfrm>
            <a:off x="4802653" y="5875269"/>
            <a:ext cx="1304940" cy="369332"/>
          </a:xfrm>
          <a:prstGeom prst="rect">
            <a:avLst/>
          </a:prstGeom>
          <a:noFill/>
        </p:spPr>
        <p:txBody>
          <a:bodyPr wrap="square" rtlCol="0">
            <a:spAutoFit/>
          </a:bodyPr>
          <a:lstStyle/>
          <a:p>
            <a:pPr algn="ctr"/>
            <a:r>
              <a:rPr lang="en-US" dirty="0"/>
              <a:t>Marsh Mud</a:t>
            </a:r>
          </a:p>
        </p:txBody>
      </p:sp>
      <p:sp>
        <p:nvSpPr>
          <p:cNvPr id="17" name="TextBox 16">
            <a:extLst>
              <a:ext uri="{FF2B5EF4-FFF2-40B4-BE49-F238E27FC236}">
                <a16:creationId xmlns:a16="http://schemas.microsoft.com/office/drawing/2014/main" id="{2AB801E7-4F94-4F44-B9E2-8C983DE84EB6}"/>
              </a:ext>
            </a:extLst>
          </p:cNvPr>
          <p:cNvSpPr txBox="1"/>
          <p:nvPr/>
        </p:nvSpPr>
        <p:spPr>
          <a:xfrm>
            <a:off x="11630123" y="6407545"/>
            <a:ext cx="697831" cy="369332"/>
          </a:xfrm>
          <a:prstGeom prst="rect">
            <a:avLst/>
          </a:prstGeom>
          <a:noFill/>
        </p:spPr>
        <p:txBody>
          <a:bodyPr wrap="square" rtlCol="0">
            <a:spAutoFit/>
          </a:bodyPr>
          <a:lstStyle/>
          <a:p>
            <a:r>
              <a:rPr lang="en-US" dirty="0"/>
              <a:t>T1</a:t>
            </a:r>
          </a:p>
        </p:txBody>
      </p:sp>
      <p:sp>
        <p:nvSpPr>
          <p:cNvPr id="37" name="Rectangle: Rounded Corners 36">
            <a:extLst>
              <a:ext uri="{FF2B5EF4-FFF2-40B4-BE49-F238E27FC236}">
                <a16:creationId xmlns:a16="http://schemas.microsoft.com/office/drawing/2014/main" id="{CE6BEED7-A3E6-40BC-8A9F-6FA851548BD1}"/>
              </a:ext>
            </a:extLst>
          </p:cNvPr>
          <p:cNvSpPr>
            <a:spLocks noChangeAspect="1"/>
          </p:cNvSpPr>
          <p:nvPr/>
        </p:nvSpPr>
        <p:spPr>
          <a:xfrm>
            <a:off x="2837313" y="4104808"/>
            <a:ext cx="2594778" cy="1647894"/>
          </a:xfrm>
          <a:prstGeom prst="roundRect">
            <a:avLst/>
          </a:prstGeom>
          <a:solidFill>
            <a:srgbClr val="93AF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38" name="Rectangle: Rounded Corners 37">
            <a:extLst>
              <a:ext uri="{FF2B5EF4-FFF2-40B4-BE49-F238E27FC236}">
                <a16:creationId xmlns:a16="http://schemas.microsoft.com/office/drawing/2014/main" id="{00975E6B-D760-4691-99D1-69DAA2E013D9}"/>
              </a:ext>
            </a:extLst>
          </p:cNvPr>
          <p:cNvSpPr>
            <a:spLocks noChangeAspect="1"/>
          </p:cNvSpPr>
          <p:nvPr/>
        </p:nvSpPr>
        <p:spPr>
          <a:xfrm>
            <a:off x="5290869" y="4131073"/>
            <a:ext cx="2141238" cy="1647894"/>
          </a:xfrm>
          <a:prstGeom prst="round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39" name="Rectangle: Rounded Corners 38">
            <a:extLst>
              <a:ext uri="{FF2B5EF4-FFF2-40B4-BE49-F238E27FC236}">
                <a16:creationId xmlns:a16="http://schemas.microsoft.com/office/drawing/2014/main" id="{11DC163A-EC79-4BBB-9F47-E626FC77CC95}"/>
              </a:ext>
            </a:extLst>
          </p:cNvPr>
          <p:cNvSpPr>
            <a:spLocks noChangeAspect="1"/>
          </p:cNvSpPr>
          <p:nvPr/>
        </p:nvSpPr>
        <p:spPr>
          <a:xfrm>
            <a:off x="7332694" y="4104808"/>
            <a:ext cx="1916207" cy="1647894"/>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40" name="Rectangle: Rounded Corners 39">
            <a:extLst>
              <a:ext uri="{FF2B5EF4-FFF2-40B4-BE49-F238E27FC236}">
                <a16:creationId xmlns:a16="http://schemas.microsoft.com/office/drawing/2014/main" id="{F0777305-5406-4BEC-8186-EAB9C05E7C40}"/>
              </a:ext>
            </a:extLst>
          </p:cNvPr>
          <p:cNvSpPr>
            <a:spLocks noChangeAspect="1"/>
          </p:cNvSpPr>
          <p:nvPr/>
        </p:nvSpPr>
        <p:spPr>
          <a:xfrm>
            <a:off x="9176909" y="4104808"/>
            <a:ext cx="1637335" cy="1647894"/>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pic>
        <p:nvPicPr>
          <p:cNvPr id="41" name="Picture 40">
            <a:extLst>
              <a:ext uri="{FF2B5EF4-FFF2-40B4-BE49-F238E27FC236}">
                <a16:creationId xmlns:a16="http://schemas.microsoft.com/office/drawing/2014/main" id="{A92227B3-607B-4913-A30B-B43C4374AE55}"/>
              </a:ext>
            </a:extLst>
          </p:cNvPr>
          <p:cNvPicPr>
            <a:picLocks noChangeAspect="1"/>
          </p:cNvPicPr>
          <p:nvPr/>
        </p:nvPicPr>
        <p:blipFill>
          <a:blip r:embed="rId3"/>
          <a:stretch>
            <a:fillRect/>
          </a:stretch>
        </p:blipFill>
        <p:spPr>
          <a:xfrm>
            <a:off x="775423" y="2285704"/>
            <a:ext cx="10028789" cy="1871634"/>
          </a:xfrm>
          <a:prstGeom prst="rect">
            <a:avLst/>
          </a:prstGeom>
        </p:spPr>
      </p:pic>
      <p:sp>
        <p:nvSpPr>
          <p:cNvPr id="42" name="TextBox 41">
            <a:extLst>
              <a:ext uri="{FF2B5EF4-FFF2-40B4-BE49-F238E27FC236}">
                <a16:creationId xmlns:a16="http://schemas.microsoft.com/office/drawing/2014/main" id="{BFDF3B0B-4DFE-4533-980C-4E498E967FAF}"/>
              </a:ext>
            </a:extLst>
          </p:cNvPr>
          <p:cNvSpPr txBox="1"/>
          <p:nvPr/>
        </p:nvSpPr>
        <p:spPr>
          <a:xfrm>
            <a:off x="10162245" y="5199429"/>
            <a:ext cx="697831" cy="369332"/>
          </a:xfrm>
          <a:prstGeom prst="rect">
            <a:avLst/>
          </a:prstGeom>
          <a:noFill/>
        </p:spPr>
        <p:txBody>
          <a:bodyPr wrap="square" rtlCol="0">
            <a:spAutoFit/>
          </a:bodyPr>
          <a:lstStyle/>
          <a:p>
            <a:r>
              <a:rPr lang="en-US" dirty="0"/>
              <a:t>T2</a:t>
            </a:r>
          </a:p>
        </p:txBody>
      </p:sp>
      <p:sp>
        <p:nvSpPr>
          <p:cNvPr id="43" name="Rectangle: Rounded Corners 42">
            <a:extLst>
              <a:ext uri="{FF2B5EF4-FFF2-40B4-BE49-F238E27FC236}">
                <a16:creationId xmlns:a16="http://schemas.microsoft.com/office/drawing/2014/main" id="{2AF26465-9BB1-47BD-9E82-FD8BCF855D11}"/>
              </a:ext>
            </a:extLst>
          </p:cNvPr>
          <p:cNvSpPr>
            <a:spLocks noChangeAspect="1"/>
          </p:cNvSpPr>
          <p:nvPr/>
        </p:nvSpPr>
        <p:spPr>
          <a:xfrm>
            <a:off x="1422926" y="2762152"/>
            <a:ext cx="2594778" cy="1647894"/>
          </a:xfrm>
          <a:prstGeom prst="roundRect">
            <a:avLst/>
          </a:prstGeom>
          <a:solidFill>
            <a:srgbClr val="93AF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44" name="Rectangle: Rounded Corners 43">
            <a:extLst>
              <a:ext uri="{FF2B5EF4-FFF2-40B4-BE49-F238E27FC236}">
                <a16:creationId xmlns:a16="http://schemas.microsoft.com/office/drawing/2014/main" id="{04E223CB-4EC9-40CC-AB5F-C1485729B2CD}"/>
              </a:ext>
            </a:extLst>
          </p:cNvPr>
          <p:cNvSpPr>
            <a:spLocks noChangeAspect="1"/>
          </p:cNvSpPr>
          <p:nvPr/>
        </p:nvSpPr>
        <p:spPr>
          <a:xfrm>
            <a:off x="3876482" y="2788417"/>
            <a:ext cx="2141238" cy="1647894"/>
          </a:xfrm>
          <a:prstGeom prst="round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45" name="Rectangle: Rounded Corners 44">
            <a:extLst>
              <a:ext uri="{FF2B5EF4-FFF2-40B4-BE49-F238E27FC236}">
                <a16:creationId xmlns:a16="http://schemas.microsoft.com/office/drawing/2014/main" id="{5ACFBFB3-5A57-4BBF-B6E8-EBA432152FA8}"/>
              </a:ext>
            </a:extLst>
          </p:cNvPr>
          <p:cNvSpPr>
            <a:spLocks noChangeAspect="1"/>
          </p:cNvSpPr>
          <p:nvPr/>
        </p:nvSpPr>
        <p:spPr>
          <a:xfrm>
            <a:off x="5918307" y="2762152"/>
            <a:ext cx="1916207" cy="1647894"/>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46" name="Rectangle: Rounded Corners 45">
            <a:extLst>
              <a:ext uri="{FF2B5EF4-FFF2-40B4-BE49-F238E27FC236}">
                <a16:creationId xmlns:a16="http://schemas.microsoft.com/office/drawing/2014/main" id="{FD1B783F-BAA5-4FFB-BCD8-889863E0D3F2}"/>
              </a:ext>
            </a:extLst>
          </p:cNvPr>
          <p:cNvSpPr>
            <a:spLocks noChangeAspect="1"/>
          </p:cNvSpPr>
          <p:nvPr/>
        </p:nvSpPr>
        <p:spPr>
          <a:xfrm>
            <a:off x="7762522" y="2762152"/>
            <a:ext cx="1637335" cy="1647894"/>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pic>
        <p:nvPicPr>
          <p:cNvPr id="47" name="Picture 46">
            <a:extLst>
              <a:ext uri="{FF2B5EF4-FFF2-40B4-BE49-F238E27FC236}">
                <a16:creationId xmlns:a16="http://schemas.microsoft.com/office/drawing/2014/main" id="{803F74D9-EE45-4B6E-96BD-6CE942F8CFF5}"/>
              </a:ext>
            </a:extLst>
          </p:cNvPr>
          <p:cNvPicPr>
            <a:picLocks noChangeAspect="1"/>
          </p:cNvPicPr>
          <p:nvPr/>
        </p:nvPicPr>
        <p:blipFill rotWithShape="1">
          <a:blip r:embed="rId3"/>
          <a:srcRect l="6371"/>
          <a:stretch/>
        </p:blipFill>
        <p:spPr>
          <a:xfrm>
            <a:off x="0" y="943048"/>
            <a:ext cx="9389825" cy="1871634"/>
          </a:xfrm>
          <a:prstGeom prst="rect">
            <a:avLst/>
          </a:prstGeom>
        </p:spPr>
      </p:pic>
      <p:sp>
        <p:nvSpPr>
          <p:cNvPr id="48" name="TextBox 47">
            <a:extLst>
              <a:ext uri="{FF2B5EF4-FFF2-40B4-BE49-F238E27FC236}">
                <a16:creationId xmlns:a16="http://schemas.microsoft.com/office/drawing/2014/main" id="{AC527476-E1FE-4EDC-BC2C-2BF6899B45F9}"/>
              </a:ext>
            </a:extLst>
          </p:cNvPr>
          <p:cNvSpPr txBox="1"/>
          <p:nvPr/>
        </p:nvSpPr>
        <p:spPr>
          <a:xfrm>
            <a:off x="8806011" y="3874456"/>
            <a:ext cx="697831" cy="369332"/>
          </a:xfrm>
          <a:prstGeom prst="rect">
            <a:avLst/>
          </a:prstGeom>
          <a:noFill/>
        </p:spPr>
        <p:txBody>
          <a:bodyPr wrap="square" rtlCol="0">
            <a:spAutoFit/>
          </a:bodyPr>
          <a:lstStyle/>
          <a:p>
            <a:r>
              <a:rPr lang="en-US" dirty="0"/>
              <a:t>T3</a:t>
            </a:r>
          </a:p>
        </p:txBody>
      </p:sp>
      <p:sp>
        <p:nvSpPr>
          <p:cNvPr id="49" name="Rectangle: Rounded Corners 48">
            <a:extLst>
              <a:ext uri="{FF2B5EF4-FFF2-40B4-BE49-F238E27FC236}">
                <a16:creationId xmlns:a16="http://schemas.microsoft.com/office/drawing/2014/main" id="{D45A94BB-E74C-4CCD-BABF-0737FF8CE4FE}"/>
              </a:ext>
            </a:extLst>
          </p:cNvPr>
          <p:cNvSpPr>
            <a:spLocks noChangeAspect="1"/>
          </p:cNvSpPr>
          <p:nvPr/>
        </p:nvSpPr>
        <p:spPr>
          <a:xfrm>
            <a:off x="313866" y="1828330"/>
            <a:ext cx="2594778" cy="1647894"/>
          </a:xfrm>
          <a:prstGeom prst="roundRect">
            <a:avLst/>
          </a:prstGeom>
          <a:solidFill>
            <a:srgbClr val="93AF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50" name="Rectangle: Rounded Corners 49">
            <a:extLst>
              <a:ext uri="{FF2B5EF4-FFF2-40B4-BE49-F238E27FC236}">
                <a16:creationId xmlns:a16="http://schemas.microsoft.com/office/drawing/2014/main" id="{FD4A2359-C979-4FAA-99CC-FECBD5B741DF}"/>
              </a:ext>
            </a:extLst>
          </p:cNvPr>
          <p:cNvSpPr>
            <a:spLocks noChangeAspect="1"/>
          </p:cNvSpPr>
          <p:nvPr/>
        </p:nvSpPr>
        <p:spPr>
          <a:xfrm>
            <a:off x="2767422" y="1854595"/>
            <a:ext cx="2141238" cy="1647894"/>
          </a:xfrm>
          <a:prstGeom prst="round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51" name="Rectangle: Rounded Corners 50">
            <a:extLst>
              <a:ext uri="{FF2B5EF4-FFF2-40B4-BE49-F238E27FC236}">
                <a16:creationId xmlns:a16="http://schemas.microsoft.com/office/drawing/2014/main" id="{A2F3BE64-C35A-41DD-B631-C92AE603C65E}"/>
              </a:ext>
            </a:extLst>
          </p:cNvPr>
          <p:cNvSpPr>
            <a:spLocks noChangeAspect="1"/>
          </p:cNvSpPr>
          <p:nvPr/>
        </p:nvSpPr>
        <p:spPr>
          <a:xfrm>
            <a:off x="4809247" y="1828330"/>
            <a:ext cx="1916207" cy="1647894"/>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52" name="Rectangle: Rounded Corners 51">
            <a:extLst>
              <a:ext uri="{FF2B5EF4-FFF2-40B4-BE49-F238E27FC236}">
                <a16:creationId xmlns:a16="http://schemas.microsoft.com/office/drawing/2014/main" id="{79F36CB6-154B-4748-97D2-CDFF43DF408F}"/>
              </a:ext>
            </a:extLst>
          </p:cNvPr>
          <p:cNvSpPr>
            <a:spLocks noChangeAspect="1"/>
          </p:cNvSpPr>
          <p:nvPr/>
        </p:nvSpPr>
        <p:spPr>
          <a:xfrm>
            <a:off x="6653462" y="1828330"/>
            <a:ext cx="1637335" cy="1647894"/>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pic>
        <p:nvPicPr>
          <p:cNvPr id="53" name="Picture 52">
            <a:extLst>
              <a:ext uri="{FF2B5EF4-FFF2-40B4-BE49-F238E27FC236}">
                <a16:creationId xmlns:a16="http://schemas.microsoft.com/office/drawing/2014/main" id="{919B60EA-5049-4334-916A-DCF7B09212C4}"/>
              </a:ext>
            </a:extLst>
          </p:cNvPr>
          <p:cNvPicPr>
            <a:picLocks noChangeAspect="1"/>
          </p:cNvPicPr>
          <p:nvPr/>
        </p:nvPicPr>
        <p:blipFill rotWithShape="1">
          <a:blip r:embed="rId3"/>
          <a:srcRect l="17430"/>
          <a:stretch/>
        </p:blipFill>
        <p:spPr>
          <a:xfrm>
            <a:off x="0" y="9226"/>
            <a:ext cx="8280765" cy="1871634"/>
          </a:xfrm>
          <a:prstGeom prst="rect">
            <a:avLst/>
          </a:prstGeom>
        </p:spPr>
      </p:pic>
      <p:sp>
        <p:nvSpPr>
          <p:cNvPr id="54" name="TextBox 53">
            <a:extLst>
              <a:ext uri="{FF2B5EF4-FFF2-40B4-BE49-F238E27FC236}">
                <a16:creationId xmlns:a16="http://schemas.microsoft.com/office/drawing/2014/main" id="{98BDC615-16AF-4B93-81FF-139E00889A09}"/>
              </a:ext>
            </a:extLst>
          </p:cNvPr>
          <p:cNvSpPr txBox="1"/>
          <p:nvPr/>
        </p:nvSpPr>
        <p:spPr>
          <a:xfrm>
            <a:off x="7513019" y="2884586"/>
            <a:ext cx="697831" cy="369332"/>
          </a:xfrm>
          <a:prstGeom prst="rect">
            <a:avLst/>
          </a:prstGeom>
          <a:noFill/>
        </p:spPr>
        <p:txBody>
          <a:bodyPr wrap="square" rtlCol="0">
            <a:spAutoFit/>
          </a:bodyPr>
          <a:lstStyle/>
          <a:p>
            <a:r>
              <a:rPr lang="en-US" dirty="0"/>
              <a:t>T4</a:t>
            </a:r>
          </a:p>
        </p:txBody>
      </p:sp>
      <p:sp>
        <p:nvSpPr>
          <p:cNvPr id="55" name="Rectangle: Rounded Corners 54">
            <a:extLst>
              <a:ext uri="{FF2B5EF4-FFF2-40B4-BE49-F238E27FC236}">
                <a16:creationId xmlns:a16="http://schemas.microsoft.com/office/drawing/2014/main" id="{5038C80A-D056-49C9-903D-6DACAE15CDD1}"/>
              </a:ext>
            </a:extLst>
          </p:cNvPr>
          <p:cNvSpPr>
            <a:spLocks noChangeAspect="1"/>
          </p:cNvSpPr>
          <p:nvPr/>
        </p:nvSpPr>
        <p:spPr>
          <a:xfrm>
            <a:off x="-247424" y="382858"/>
            <a:ext cx="1904850" cy="1647894"/>
          </a:xfrm>
          <a:prstGeom prst="roundRect">
            <a:avLst/>
          </a:prstGeom>
          <a:solidFill>
            <a:srgbClr val="93AF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56" name="Rectangle: Rounded Corners 55">
            <a:extLst>
              <a:ext uri="{FF2B5EF4-FFF2-40B4-BE49-F238E27FC236}">
                <a16:creationId xmlns:a16="http://schemas.microsoft.com/office/drawing/2014/main" id="{329AEEE7-71A1-444C-83C6-3492D12AE3DF}"/>
              </a:ext>
            </a:extLst>
          </p:cNvPr>
          <p:cNvSpPr>
            <a:spLocks noChangeAspect="1"/>
          </p:cNvSpPr>
          <p:nvPr/>
        </p:nvSpPr>
        <p:spPr>
          <a:xfrm>
            <a:off x="1559089" y="409123"/>
            <a:ext cx="2141238" cy="1647894"/>
          </a:xfrm>
          <a:prstGeom prst="round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57" name="Rectangle: Rounded Corners 56">
            <a:extLst>
              <a:ext uri="{FF2B5EF4-FFF2-40B4-BE49-F238E27FC236}">
                <a16:creationId xmlns:a16="http://schemas.microsoft.com/office/drawing/2014/main" id="{E9EF7116-1685-4F27-82BB-30A0891477BB}"/>
              </a:ext>
            </a:extLst>
          </p:cNvPr>
          <p:cNvSpPr>
            <a:spLocks noChangeAspect="1"/>
          </p:cNvSpPr>
          <p:nvPr/>
        </p:nvSpPr>
        <p:spPr>
          <a:xfrm>
            <a:off x="3600914" y="382858"/>
            <a:ext cx="1916207" cy="1647894"/>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58" name="Rectangle: Rounded Corners 57">
            <a:extLst>
              <a:ext uri="{FF2B5EF4-FFF2-40B4-BE49-F238E27FC236}">
                <a16:creationId xmlns:a16="http://schemas.microsoft.com/office/drawing/2014/main" id="{E44593BD-CB74-4FE1-8453-F8DFFEB3B599}"/>
              </a:ext>
            </a:extLst>
          </p:cNvPr>
          <p:cNvSpPr>
            <a:spLocks noChangeAspect="1"/>
          </p:cNvSpPr>
          <p:nvPr/>
        </p:nvSpPr>
        <p:spPr>
          <a:xfrm>
            <a:off x="5445129" y="382858"/>
            <a:ext cx="1637335" cy="1647894"/>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pic>
        <p:nvPicPr>
          <p:cNvPr id="59" name="Picture 58">
            <a:extLst>
              <a:ext uri="{FF2B5EF4-FFF2-40B4-BE49-F238E27FC236}">
                <a16:creationId xmlns:a16="http://schemas.microsoft.com/office/drawing/2014/main" id="{BF84ED8E-93C3-4FDA-8B9C-9D18327C9079}"/>
              </a:ext>
            </a:extLst>
          </p:cNvPr>
          <p:cNvPicPr>
            <a:picLocks noChangeAspect="1"/>
          </p:cNvPicPr>
          <p:nvPr/>
        </p:nvPicPr>
        <p:blipFill rotWithShape="1">
          <a:blip r:embed="rId3"/>
          <a:srcRect l="29479" t="76739" b="3008"/>
          <a:stretch/>
        </p:blipFill>
        <p:spPr>
          <a:xfrm>
            <a:off x="0" y="0"/>
            <a:ext cx="7072432" cy="379071"/>
          </a:xfrm>
          <a:prstGeom prst="rect">
            <a:avLst/>
          </a:prstGeom>
        </p:spPr>
      </p:pic>
      <p:sp>
        <p:nvSpPr>
          <p:cNvPr id="60" name="TextBox 59">
            <a:extLst>
              <a:ext uri="{FF2B5EF4-FFF2-40B4-BE49-F238E27FC236}">
                <a16:creationId xmlns:a16="http://schemas.microsoft.com/office/drawing/2014/main" id="{7642F74B-E689-413A-9667-5FBEFBB4CA13}"/>
              </a:ext>
            </a:extLst>
          </p:cNvPr>
          <p:cNvSpPr txBox="1"/>
          <p:nvPr/>
        </p:nvSpPr>
        <p:spPr>
          <a:xfrm>
            <a:off x="6440177" y="1537061"/>
            <a:ext cx="697831" cy="369332"/>
          </a:xfrm>
          <a:prstGeom prst="rect">
            <a:avLst/>
          </a:prstGeom>
          <a:noFill/>
        </p:spPr>
        <p:txBody>
          <a:bodyPr wrap="square" rtlCol="0">
            <a:spAutoFit/>
          </a:bodyPr>
          <a:lstStyle/>
          <a:p>
            <a:r>
              <a:rPr lang="en-US" dirty="0"/>
              <a:t>T5</a:t>
            </a:r>
          </a:p>
        </p:txBody>
      </p:sp>
      <p:sp>
        <p:nvSpPr>
          <p:cNvPr id="2" name="TextBox 1">
            <a:extLst>
              <a:ext uri="{FF2B5EF4-FFF2-40B4-BE49-F238E27FC236}">
                <a16:creationId xmlns:a16="http://schemas.microsoft.com/office/drawing/2014/main" id="{D1F57362-0E49-4871-91BE-2A9021E0F880}"/>
              </a:ext>
            </a:extLst>
          </p:cNvPr>
          <p:cNvSpPr txBox="1"/>
          <p:nvPr/>
        </p:nvSpPr>
        <p:spPr>
          <a:xfrm>
            <a:off x="9015920" y="-6257"/>
            <a:ext cx="3363222" cy="1938992"/>
          </a:xfrm>
          <a:prstGeom prst="rect">
            <a:avLst/>
          </a:prstGeom>
          <a:noFill/>
        </p:spPr>
        <p:txBody>
          <a:bodyPr wrap="square" rtlCol="0">
            <a:spAutoFit/>
          </a:bodyPr>
          <a:lstStyle/>
          <a:p>
            <a:r>
              <a:rPr lang="en-US" sz="4000" b="1" dirty="0"/>
              <a:t>What happens if sea-level changes? </a:t>
            </a:r>
          </a:p>
        </p:txBody>
      </p:sp>
    </p:spTree>
    <p:extLst>
      <p:ext uri="{BB962C8B-B14F-4D97-AF65-F5344CB8AC3E}">
        <p14:creationId xmlns:p14="http://schemas.microsoft.com/office/powerpoint/2010/main" val="3425179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2"/>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3"/>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5"/>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4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3"/>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7"/>
                                        </p:tgtEl>
                                        <p:attrNameLst>
                                          <p:attrName>style.visibility</p:attrName>
                                        </p:attrNameLst>
                                      </p:cBhvr>
                                      <p:to>
                                        <p:strVal val="visible"/>
                                      </p:to>
                                    </p:set>
                                  </p:childTnLst>
                                </p:cTn>
                              </p:par>
                              <p:par>
                                <p:cTn id="33" presetID="1" presetClass="exit" presetSubtype="0" fill="hold" nodeType="withEffect">
                                  <p:stCondLst>
                                    <p:cond delay="0"/>
                                  </p:stCondLst>
                                  <p:childTnLst>
                                    <p:set>
                                      <p:cBhvr>
                                        <p:cTn id="34" dur="1" fill="hold">
                                          <p:stCondLst>
                                            <p:cond delay="0"/>
                                          </p:stCondLst>
                                        </p:cTn>
                                        <p:tgtEl>
                                          <p:spTgt spid="41"/>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9"/>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50"/>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51"/>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52"/>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53"/>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54"/>
                                        </p:tgtEl>
                                        <p:attrNameLst>
                                          <p:attrName>style.visibility</p:attrName>
                                        </p:attrNameLst>
                                      </p:cBhvr>
                                      <p:to>
                                        <p:strVal val="visible"/>
                                      </p:to>
                                    </p:set>
                                  </p:childTnLst>
                                </p:cTn>
                              </p:par>
                              <p:par>
                                <p:cTn id="49" presetID="1" presetClass="exit" presetSubtype="0" fill="hold" nodeType="withEffect">
                                  <p:stCondLst>
                                    <p:cond delay="0"/>
                                  </p:stCondLst>
                                  <p:childTnLst>
                                    <p:set>
                                      <p:cBhvr>
                                        <p:cTn id="50" dur="1" fill="hold">
                                          <p:stCondLst>
                                            <p:cond delay="0"/>
                                          </p:stCondLst>
                                        </p:cTn>
                                        <p:tgtEl>
                                          <p:spTgt spid="47"/>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55"/>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56"/>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57"/>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58"/>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59"/>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60"/>
                                        </p:tgtEl>
                                        <p:attrNameLst>
                                          <p:attrName>style.visibility</p:attrName>
                                        </p:attrNameLst>
                                      </p:cBhvr>
                                      <p:to>
                                        <p:strVal val="visible"/>
                                      </p:to>
                                    </p:set>
                                  </p:childTnLst>
                                </p:cTn>
                              </p:par>
                              <p:par>
                                <p:cTn id="65" presetID="1" presetClass="exit" presetSubtype="0" fill="hold" nodeType="withEffect">
                                  <p:stCondLst>
                                    <p:cond delay="0"/>
                                  </p:stCondLst>
                                  <p:childTnLst>
                                    <p:set>
                                      <p:cBhvr>
                                        <p:cTn id="66" dur="1" fill="hold">
                                          <p:stCondLst>
                                            <p:cond delay="0"/>
                                          </p:stCondLst>
                                        </p:cTn>
                                        <p:tgtEl>
                                          <p:spTgt spid="5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2" grpId="0"/>
      <p:bldP spid="43" grpId="0" animBg="1"/>
      <p:bldP spid="44" grpId="0" animBg="1"/>
      <p:bldP spid="45" grpId="0" animBg="1"/>
      <p:bldP spid="46" grpId="0" animBg="1"/>
      <p:bldP spid="48" grpId="0"/>
      <p:bldP spid="49" grpId="0" animBg="1"/>
      <p:bldP spid="50" grpId="0" animBg="1"/>
      <p:bldP spid="51" grpId="0" animBg="1"/>
      <p:bldP spid="52" grpId="0" animBg="1"/>
      <p:bldP spid="54" grpId="0"/>
      <p:bldP spid="55" grpId="0" animBg="1"/>
      <p:bldP spid="56" grpId="0" animBg="1"/>
      <p:bldP spid="57" grpId="0" animBg="1"/>
      <p:bldP spid="58" grpId="0" animBg="1"/>
      <p:bldP spid="6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F0EC40A-1682-4DCD-B24D-58027E77D99D}"/>
              </a:ext>
            </a:extLst>
          </p:cNvPr>
          <p:cNvSpPr>
            <a:spLocks noChangeAspect="1"/>
          </p:cNvSpPr>
          <p:nvPr/>
        </p:nvSpPr>
        <p:spPr>
          <a:xfrm>
            <a:off x="4238378" y="5235988"/>
            <a:ext cx="2521533" cy="1647894"/>
          </a:xfrm>
          <a:prstGeom prst="roundRect">
            <a:avLst/>
          </a:prstGeom>
          <a:solidFill>
            <a:srgbClr val="93AF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5" name="Rectangle: Rounded Corners 4">
            <a:extLst>
              <a:ext uri="{FF2B5EF4-FFF2-40B4-BE49-F238E27FC236}">
                <a16:creationId xmlns:a16="http://schemas.microsoft.com/office/drawing/2014/main" id="{1427E247-2C50-43A7-8128-4EBF36066333}"/>
              </a:ext>
            </a:extLst>
          </p:cNvPr>
          <p:cNvSpPr>
            <a:spLocks noChangeAspect="1"/>
          </p:cNvSpPr>
          <p:nvPr/>
        </p:nvSpPr>
        <p:spPr>
          <a:xfrm>
            <a:off x="6691934" y="5262253"/>
            <a:ext cx="2141238" cy="1647894"/>
          </a:xfrm>
          <a:prstGeom prst="round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6" name="Rectangle: Rounded Corners 5">
            <a:extLst>
              <a:ext uri="{FF2B5EF4-FFF2-40B4-BE49-F238E27FC236}">
                <a16:creationId xmlns:a16="http://schemas.microsoft.com/office/drawing/2014/main" id="{70C797EF-BF3D-4813-8558-EB98D8175406}"/>
              </a:ext>
            </a:extLst>
          </p:cNvPr>
          <p:cNvSpPr>
            <a:spLocks noChangeAspect="1"/>
          </p:cNvSpPr>
          <p:nvPr/>
        </p:nvSpPr>
        <p:spPr>
          <a:xfrm>
            <a:off x="8733759" y="5235988"/>
            <a:ext cx="1916207" cy="1647894"/>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7" name="Rectangle: Rounded Corners 6">
            <a:extLst>
              <a:ext uri="{FF2B5EF4-FFF2-40B4-BE49-F238E27FC236}">
                <a16:creationId xmlns:a16="http://schemas.microsoft.com/office/drawing/2014/main" id="{4B37FC45-1FA4-476D-A57D-83EA40A65BCF}"/>
              </a:ext>
            </a:extLst>
          </p:cNvPr>
          <p:cNvSpPr>
            <a:spLocks noChangeAspect="1"/>
          </p:cNvSpPr>
          <p:nvPr/>
        </p:nvSpPr>
        <p:spPr>
          <a:xfrm>
            <a:off x="10577974" y="5235988"/>
            <a:ext cx="1637335" cy="1647894"/>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8" name="TextBox 7">
            <a:extLst>
              <a:ext uri="{FF2B5EF4-FFF2-40B4-BE49-F238E27FC236}">
                <a16:creationId xmlns:a16="http://schemas.microsoft.com/office/drawing/2014/main" id="{A2568603-512F-4186-99BD-347FB16D3AF3}"/>
              </a:ext>
            </a:extLst>
          </p:cNvPr>
          <p:cNvSpPr txBox="1"/>
          <p:nvPr/>
        </p:nvSpPr>
        <p:spPr>
          <a:xfrm>
            <a:off x="10795217" y="5901534"/>
            <a:ext cx="1304939" cy="369332"/>
          </a:xfrm>
          <a:prstGeom prst="rect">
            <a:avLst/>
          </a:prstGeom>
          <a:noFill/>
        </p:spPr>
        <p:txBody>
          <a:bodyPr wrap="square" rtlCol="0">
            <a:spAutoFit/>
          </a:bodyPr>
          <a:lstStyle/>
          <a:p>
            <a:pPr algn="ctr"/>
            <a:r>
              <a:rPr lang="en-US" dirty="0"/>
              <a:t>Near Shore</a:t>
            </a:r>
          </a:p>
        </p:txBody>
      </p:sp>
      <p:sp>
        <p:nvSpPr>
          <p:cNvPr id="9" name="TextBox 8">
            <a:extLst>
              <a:ext uri="{FF2B5EF4-FFF2-40B4-BE49-F238E27FC236}">
                <a16:creationId xmlns:a16="http://schemas.microsoft.com/office/drawing/2014/main" id="{1974FD95-3B6E-417F-ADE0-F722F6BF697B}"/>
              </a:ext>
            </a:extLst>
          </p:cNvPr>
          <p:cNvSpPr txBox="1"/>
          <p:nvPr/>
        </p:nvSpPr>
        <p:spPr>
          <a:xfrm>
            <a:off x="9122906" y="5875269"/>
            <a:ext cx="1257390" cy="369332"/>
          </a:xfrm>
          <a:prstGeom prst="rect">
            <a:avLst/>
          </a:prstGeom>
          <a:noFill/>
        </p:spPr>
        <p:txBody>
          <a:bodyPr wrap="square" rtlCol="0">
            <a:spAutoFit/>
          </a:bodyPr>
          <a:lstStyle/>
          <a:p>
            <a:pPr algn="ctr"/>
            <a:r>
              <a:rPr lang="en-US" dirty="0"/>
              <a:t>Beach Sand</a:t>
            </a:r>
          </a:p>
        </p:txBody>
      </p:sp>
      <p:sp>
        <p:nvSpPr>
          <p:cNvPr id="10" name="TextBox 9">
            <a:extLst>
              <a:ext uri="{FF2B5EF4-FFF2-40B4-BE49-F238E27FC236}">
                <a16:creationId xmlns:a16="http://schemas.microsoft.com/office/drawing/2014/main" id="{14B84513-EB14-4D65-B9C9-342C1CA7414C}"/>
              </a:ext>
            </a:extLst>
          </p:cNvPr>
          <p:cNvSpPr txBox="1"/>
          <p:nvPr/>
        </p:nvSpPr>
        <p:spPr>
          <a:xfrm>
            <a:off x="7082464" y="5927799"/>
            <a:ext cx="1360179" cy="369332"/>
          </a:xfrm>
          <a:prstGeom prst="rect">
            <a:avLst/>
          </a:prstGeom>
          <a:noFill/>
        </p:spPr>
        <p:txBody>
          <a:bodyPr wrap="square" rtlCol="0">
            <a:spAutoFit/>
          </a:bodyPr>
          <a:lstStyle/>
          <a:p>
            <a:pPr algn="ctr"/>
            <a:r>
              <a:rPr lang="en-US" dirty="0"/>
              <a:t>Dune Sand</a:t>
            </a:r>
          </a:p>
        </p:txBody>
      </p:sp>
      <p:sp>
        <p:nvSpPr>
          <p:cNvPr id="11" name="TextBox 10">
            <a:extLst>
              <a:ext uri="{FF2B5EF4-FFF2-40B4-BE49-F238E27FC236}">
                <a16:creationId xmlns:a16="http://schemas.microsoft.com/office/drawing/2014/main" id="{9C17AAA5-63EB-4A6F-B89F-CAC5592CC8F8}"/>
              </a:ext>
            </a:extLst>
          </p:cNvPr>
          <p:cNvSpPr txBox="1"/>
          <p:nvPr/>
        </p:nvSpPr>
        <p:spPr>
          <a:xfrm>
            <a:off x="4802653" y="5875269"/>
            <a:ext cx="1304940" cy="369332"/>
          </a:xfrm>
          <a:prstGeom prst="rect">
            <a:avLst/>
          </a:prstGeom>
          <a:noFill/>
        </p:spPr>
        <p:txBody>
          <a:bodyPr wrap="square" rtlCol="0">
            <a:spAutoFit/>
          </a:bodyPr>
          <a:lstStyle/>
          <a:p>
            <a:pPr algn="ctr"/>
            <a:r>
              <a:rPr lang="en-US" dirty="0"/>
              <a:t>Marsh Mud</a:t>
            </a:r>
          </a:p>
        </p:txBody>
      </p:sp>
      <p:sp>
        <p:nvSpPr>
          <p:cNvPr id="17" name="TextBox 16">
            <a:extLst>
              <a:ext uri="{FF2B5EF4-FFF2-40B4-BE49-F238E27FC236}">
                <a16:creationId xmlns:a16="http://schemas.microsoft.com/office/drawing/2014/main" id="{2AB801E7-4F94-4F44-B9E2-8C983DE84EB6}"/>
              </a:ext>
            </a:extLst>
          </p:cNvPr>
          <p:cNvSpPr txBox="1"/>
          <p:nvPr/>
        </p:nvSpPr>
        <p:spPr>
          <a:xfrm>
            <a:off x="11630123" y="6407545"/>
            <a:ext cx="697831" cy="369332"/>
          </a:xfrm>
          <a:prstGeom prst="rect">
            <a:avLst/>
          </a:prstGeom>
          <a:noFill/>
        </p:spPr>
        <p:txBody>
          <a:bodyPr wrap="square" rtlCol="0">
            <a:spAutoFit/>
          </a:bodyPr>
          <a:lstStyle/>
          <a:p>
            <a:r>
              <a:rPr lang="en-US" dirty="0"/>
              <a:t>T1</a:t>
            </a:r>
          </a:p>
        </p:txBody>
      </p:sp>
      <p:sp>
        <p:nvSpPr>
          <p:cNvPr id="37" name="Rectangle: Rounded Corners 36">
            <a:extLst>
              <a:ext uri="{FF2B5EF4-FFF2-40B4-BE49-F238E27FC236}">
                <a16:creationId xmlns:a16="http://schemas.microsoft.com/office/drawing/2014/main" id="{CE6BEED7-A3E6-40BC-8A9F-6FA851548BD1}"/>
              </a:ext>
            </a:extLst>
          </p:cNvPr>
          <p:cNvSpPr>
            <a:spLocks noChangeAspect="1"/>
          </p:cNvSpPr>
          <p:nvPr/>
        </p:nvSpPr>
        <p:spPr>
          <a:xfrm>
            <a:off x="2837313" y="4104808"/>
            <a:ext cx="2594778" cy="1647894"/>
          </a:xfrm>
          <a:prstGeom prst="roundRect">
            <a:avLst/>
          </a:prstGeom>
          <a:solidFill>
            <a:srgbClr val="93AF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38" name="Rectangle: Rounded Corners 37">
            <a:extLst>
              <a:ext uri="{FF2B5EF4-FFF2-40B4-BE49-F238E27FC236}">
                <a16:creationId xmlns:a16="http://schemas.microsoft.com/office/drawing/2014/main" id="{00975E6B-D760-4691-99D1-69DAA2E013D9}"/>
              </a:ext>
            </a:extLst>
          </p:cNvPr>
          <p:cNvSpPr>
            <a:spLocks noChangeAspect="1"/>
          </p:cNvSpPr>
          <p:nvPr/>
        </p:nvSpPr>
        <p:spPr>
          <a:xfrm>
            <a:off x="5290869" y="4131073"/>
            <a:ext cx="2141238" cy="1647894"/>
          </a:xfrm>
          <a:prstGeom prst="round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39" name="Rectangle: Rounded Corners 38">
            <a:extLst>
              <a:ext uri="{FF2B5EF4-FFF2-40B4-BE49-F238E27FC236}">
                <a16:creationId xmlns:a16="http://schemas.microsoft.com/office/drawing/2014/main" id="{11DC163A-EC79-4BBB-9F47-E626FC77CC95}"/>
              </a:ext>
            </a:extLst>
          </p:cNvPr>
          <p:cNvSpPr>
            <a:spLocks noChangeAspect="1"/>
          </p:cNvSpPr>
          <p:nvPr/>
        </p:nvSpPr>
        <p:spPr>
          <a:xfrm>
            <a:off x="7332694" y="4104808"/>
            <a:ext cx="1916207" cy="1647894"/>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40" name="Rectangle: Rounded Corners 39">
            <a:extLst>
              <a:ext uri="{FF2B5EF4-FFF2-40B4-BE49-F238E27FC236}">
                <a16:creationId xmlns:a16="http://schemas.microsoft.com/office/drawing/2014/main" id="{F0777305-5406-4BEC-8186-EAB9C05E7C40}"/>
              </a:ext>
            </a:extLst>
          </p:cNvPr>
          <p:cNvSpPr>
            <a:spLocks noChangeAspect="1"/>
          </p:cNvSpPr>
          <p:nvPr/>
        </p:nvSpPr>
        <p:spPr>
          <a:xfrm>
            <a:off x="9176909" y="4104808"/>
            <a:ext cx="1637335" cy="1647894"/>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42" name="TextBox 41">
            <a:extLst>
              <a:ext uri="{FF2B5EF4-FFF2-40B4-BE49-F238E27FC236}">
                <a16:creationId xmlns:a16="http://schemas.microsoft.com/office/drawing/2014/main" id="{BFDF3B0B-4DFE-4533-980C-4E498E967FAF}"/>
              </a:ext>
            </a:extLst>
          </p:cNvPr>
          <p:cNvSpPr txBox="1"/>
          <p:nvPr/>
        </p:nvSpPr>
        <p:spPr>
          <a:xfrm>
            <a:off x="10162245" y="5199429"/>
            <a:ext cx="697831" cy="369332"/>
          </a:xfrm>
          <a:prstGeom prst="rect">
            <a:avLst/>
          </a:prstGeom>
          <a:noFill/>
        </p:spPr>
        <p:txBody>
          <a:bodyPr wrap="square" rtlCol="0">
            <a:spAutoFit/>
          </a:bodyPr>
          <a:lstStyle/>
          <a:p>
            <a:r>
              <a:rPr lang="en-US" dirty="0"/>
              <a:t>T2</a:t>
            </a:r>
          </a:p>
        </p:txBody>
      </p:sp>
      <p:sp>
        <p:nvSpPr>
          <p:cNvPr id="43" name="Rectangle: Rounded Corners 42">
            <a:extLst>
              <a:ext uri="{FF2B5EF4-FFF2-40B4-BE49-F238E27FC236}">
                <a16:creationId xmlns:a16="http://schemas.microsoft.com/office/drawing/2014/main" id="{2AF26465-9BB1-47BD-9E82-FD8BCF855D11}"/>
              </a:ext>
            </a:extLst>
          </p:cNvPr>
          <p:cNvSpPr>
            <a:spLocks noChangeAspect="1"/>
          </p:cNvSpPr>
          <p:nvPr/>
        </p:nvSpPr>
        <p:spPr>
          <a:xfrm>
            <a:off x="1422926" y="2762152"/>
            <a:ext cx="2594778" cy="1647894"/>
          </a:xfrm>
          <a:prstGeom prst="roundRect">
            <a:avLst/>
          </a:prstGeom>
          <a:solidFill>
            <a:srgbClr val="93AF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44" name="Rectangle: Rounded Corners 43">
            <a:extLst>
              <a:ext uri="{FF2B5EF4-FFF2-40B4-BE49-F238E27FC236}">
                <a16:creationId xmlns:a16="http://schemas.microsoft.com/office/drawing/2014/main" id="{04E223CB-4EC9-40CC-AB5F-C1485729B2CD}"/>
              </a:ext>
            </a:extLst>
          </p:cNvPr>
          <p:cNvSpPr>
            <a:spLocks noChangeAspect="1"/>
          </p:cNvSpPr>
          <p:nvPr/>
        </p:nvSpPr>
        <p:spPr>
          <a:xfrm>
            <a:off x="3876482" y="2788417"/>
            <a:ext cx="2141238" cy="1647894"/>
          </a:xfrm>
          <a:prstGeom prst="round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45" name="Rectangle: Rounded Corners 44">
            <a:extLst>
              <a:ext uri="{FF2B5EF4-FFF2-40B4-BE49-F238E27FC236}">
                <a16:creationId xmlns:a16="http://schemas.microsoft.com/office/drawing/2014/main" id="{5ACFBFB3-5A57-4BBF-B6E8-EBA432152FA8}"/>
              </a:ext>
            </a:extLst>
          </p:cNvPr>
          <p:cNvSpPr>
            <a:spLocks noChangeAspect="1"/>
          </p:cNvSpPr>
          <p:nvPr/>
        </p:nvSpPr>
        <p:spPr>
          <a:xfrm>
            <a:off x="5918307" y="2762152"/>
            <a:ext cx="1916207" cy="1647894"/>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46" name="Rectangle: Rounded Corners 45">
            <a:extLst>
              <a:ext uri="{FF2B5EF4-FFF2-40B4-BE49-F238E27FC236}">
                <a16:creationId xmlns:a16="http://schemas.microsoft.com/office/drawing/2014/main" id="{FD1B783F-BAA5-4FFB-BCD8-889863E0D3F2}"/>
              </a:ext>
            </a:extLst>
          </p:cNvPr>
          <p:cNvSpPr>
            <a:spLocks noChangeAspect="1"/>
          </p:cNvSpPr>
          <p:nvPr/>
        </p:nvSpPr>
        <p:spPr>
          <a:xfrm>
            <a:off x="7762522" y="2762152"/>
            <a:ext cx="1637335" cy="1647894"/>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48" name="TextBox 47">
            <a:extLst>
              <a:ext uri="{FF2B5EF4-FFF2-40B4-BE49-F238E27FC236}">
                <a16:creationId xmlns:a16="http://schemas.microsoft.com/office/drawing/2014/main" id="{AC527476-E1FE-4EDC-BC2C-2BF6899B45F9}"/>
              </a:ext>
            </a:extLst>
          </p:cNvPr>
          <p:cNvSpPr txBox="1"/>
          <p:nvPr/>
        </p:nvSpPr>
        <p:spPr>
          <a:xfrm>
            <a:off x="8806011" y="3874456"/>
            <a:ext cx="697831" cy="369332"/>
          </a:xfrm>
          <a:prstGeom prst="rect">
            <a:avLst/>
          </a:prstGeom>
          <a:noFill/>
        </p:spPr>
        <p:txBody>
          <a:bodyPr wrap="square" rtlCol="0">
            <a:spAutoFit/>
          </a:bodyPr>
          <a:lstStyle/>
          <a:p>
            <a:r>
              <a:rPr lang="en-US" dirty="0"/>
              <a:t>T3</a:t>
            </a:r>
          </a:p>
        </p:txBody>
      </p:sp>
      <p:sp>
        <p:nvSpPr>
          <p:cNvPr id="49" name="Rectangle: Rounded Corners 48">
            <a:extLst>
              <a:ext uri="{FF2B5EF4-FFF2-40B4-BE49-F238E27FC236}">
                <a16:creationId xmlns:a16="http://schemas.microsoft.com/office/drawing/2014/main" id="{D45A94BB-E74C-4CCD-BABF-0737FF8CE4FE}"/>
              </a:ext>
            </a:extLst>
          </p:cNvPr>
          <p:cNvSpPr>
            <a:spLocks noChangeAspect="1"/>
          </p:cNvSpPr>
          <p:nvPr/>
        </p:nvSpPr>
        <p:spPr>
          <a:xfrm>
            <a:off x="313866" y="1828330"/>
            <a:ext cx="2594778" cy="1647894"/>
          </a:xfrm>
          <a:prstGeom prst="roundRect">
            <a:avLst/>
          </a:prstGeom>
          <a:solidFill>
            <a:srgbClr val="93AF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50" name="Rectangle: Rounded Corners 49">
            <a:extLst>
              <a:ext uri="{FF2B5EF4-FFF2-40B4-BE49-F238E27FC236}">
                <a16:creationId xmlns:a16="http://schemas.microsoft.com/office/drawing/2014/main" id="{FD4A2359-C979-4FAA-99CC-FECBD5B741DF}"/>
              </a:ext>
            </a:extLst>
          </p:cNvPr>
          <p:cNvSpPr>
            <a:spLocks noChangeAspect="1"/>
          </p:cNvSpPr>
          <p:nvPr/>
        </p:nvSpPr>
        <p:spPr>
          <a:xfrm>
            <a:off x="2767422" y="1854595"/>
            <a:ext cx="2141238" cy="1647894"/>
          </a:xfrm>
          <a:prstGeom prst="round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51" name="Rectangle: Rounded Corners 50">
            <a:extLst>
              <a:ext uri="{FF2B5EF4-FFF2-40B4-BE49-F238E27FC236}">
                <a16:creationId xmlns:a16="http://schemas.microsoft.com/office/drawing/2014/main" id="{A2F3BE64-C35A-41DD-B631-C92AE603C65E}"/>
              </a:ext>
            </a:extLst>
          </p:cNvPr>
          <p:cNvSpPr>
            <a:spLocks noChangeAspect="1"/>
          </p:cNvSpPr>
          <p:nvPr/>
        </p:nvSpPr>
        <p:spPr>
          <a:xfrm>
            <a:off x="4809247" y="1828330"/>
            <a:ext cx="1916207" cy="1647894"/>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52" name="Rectangle: Rounded Corners 51">
            <a:extLst>
              <a:ext uri="{FF2B5EF4-FFF2-40B4-BE49-F238E27FC236}">
                <a16:creationId xmlns:a16="http://schemas.microsoft.com/office/drawing/2014/main" id="{79F36CB6-154B-4748-97D2-CDFF43DF408F}"/>
              </a:ext>
            </a:extLst>
          </p:cNvPr>
          <p:cNvSpPr>
            <a:spLocks noChangeAspect="1"/>
          </p:cNvSpPr>
          <p:nvPr/>
        </p:nvSpPr>
        <p:spPr>
          <a:xfrm>
            <a:off x="6653462" y="1828330"/>
            <a:ext cx="1637335" cy="1647894"/>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54" name="TextBox 53">
            <a:extLst>
              <a:ext uri="{FF2B5EF4-FFF2-40B4-BE49-F238E27FC236}">
                <a16:creationId xmlns:a16="http://schemas.microsoft.com/office/drawing/2014/main" id="{98BDC615-16AF-4B93-81FF-139E00889A09}"/>
              </a:ext>
            </a:extLst>
          </p:cNvPr>
          <p:cNvSpPr txBox="1"/>
          <p:nvPr/>
        </p:nvSpPr>
        <p:spPr>
          <a:xfrm>
            <a:off x="7513019" y="2884586"/>
            <a:ext cx="697831" cy="369332"/>
          </a:xfrm>
          <a:prstGeom prst="rect">
            <a:avLst/>
          </a:prstGeom>
          <a:noFill/>
        </p:spPr>
        <p:txBody>
          <a:bodyPr wrap="square" rtlCol="0">
            <a:spAutoFit/>
          </a:bodyPr>
          <a:lstStyle/>
          <a:p>
            <a:r>
              <a:rPr lang="en-US" dirty="0"/>
              <a:t>T4</a:t>
            </a:r>
          </a:p>
        </p:txBody>
      </p:sp>
      <p:sp>
        <p:nvSpPr>
          <p:cNvPr id="55" name="Rectangle: Rounded Corners 54">
            <a:extLst>
              <a:ext uri="{FF2B5EF4-FFF2-40B4-BE49-F238E27FC236}">
                <a16:creationId xmlns:a16="http://schemas.microsoft.com/office/drawing/2014/main" id="{5038C80A-D056-49C9-903D-6DACAE15CDD1}"/>
              </a:ext>
            </a:extLst>
          </p:cNvPr>
          <p:cNvSpPr>
            <a:spLocks noChangeAspect="1"/>
          </p:cNvSpPr>
          <p:nvPr/>
        </p:nvSpPr>
        <p:spPr>
          <a:xfrm>
            <a:off x="-247424" y="382858"/>
            <a:ext cx="1904850" cy="1647894"/>
          </a:xfrm>
          <a:prstGeom prst="roundRect">
            <a:avLst/>
          </a:prstGeom>
          <a:solidFill>
            <a:srgbClr val="93AF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56" name="Rectangle: Rounded Corners 55">
            <a:extLst>
              <a:ext uri="{FF2B5EF4-FFF2-40B4-BE49-F238E27FC236}">
                <a16:creationId xmlns:a16="http://schemas.microsoft.com/office/drawing/2014/main" id="{329AEEE7-71A1-444C-83C6-3492D12AE3DF}"/>
              </a:ext>
            </a:extLst>
          </p:cNvPr>
          <p:cNvSpPr>
            <a:spLocks noChangeAspect="1"/>
          </p:cNvSpPr>
          <p:nvPr/>
        </p:nvSpPr>
        <p:spPr>
          <a:xfrm>
            <a:off x="1559089" y="409123"/>
            <a:ext cx="2141238" cy="1647894"/>
          </a:xfrm>
          <a:prstGeom prst="round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57" name="Rectangle: Rounded Corners 56">
            <a:extLst>
              <a:ext uri="{FF2B5EF4-FFF2-40B4-BE49-F238E27FC236}">
                <a16:creationId xmlns:a16="http://schemas.microsoft.com/office/drawing/2014/main" id="{E9EF7116-1685-4F27-82BB-30A0891477BB}"/>
              </a:ext>
            </a:extLst>
          </p:cNvPr>
          <p:cNvSpPr>
            <a:spLocks noChangeAspect="1"/>
          </p:cNvSpPr>
          <p:nvPr/>
        </p:nvSpPr>
        <p:spPr>
          <a:xfrm>
            <a:off x="3600914" y="382858"/>
            <a:ext cx="1916207" cy="1647894"/>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58" name="Rectangle: Rounded Corners 57">
            <a:extLst>
              <a:ext uri="{FF2B5EF4-FFF2-40B4-BE49-F238E27FC236}">
                <a16:creationId xmlns:a16="http://schemas.microsoft.com/office/drawing/2014/main" id="{E44593BD-CB74-4FE1-8453-F8DFFEB3B599}"/>
              </a:ext>
            </a:extLst>
          </p:cNvPr>
          <p:cNvSpPr>
            <a:spLocks noChangeAspect="1"/>
          </p:cNvSpPr>
          <p:nvPr/>
        </p:nvSpPr>
        <p:spPr>
          <a:xfrm>
            <a:off x="5445129" y="382858"/>
            <a:ext cx="1637335" cy="1647894"/>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60" name="TextBox 59">
            <a:extLst>
              <a:ext uri="{FF2B5EF4-FFF2-40B4-BE49-F238E27FC236}">
                <a16:creationId xmlns:a16="http://schemas.microsoft.com/office/drawing/2014/main" id="{7642F74B-E689-413A-9667-5FBEFBB4CA13}"/>
              </a:ext>
            </a:extLst>
          </p:cNvPr>
          <p:cNvSpPr txBox="1"/>
          <p:nvPr/>
        </p:nvSpPr>
        <p:spPr>
          <a:xfrm>
            <a:off x="6440177" y="1537061"/>
            <a:ext cx="697831" cy="369332"/>
          </a:xfrm>
          <a:prstGeom prst="rect">
            <a:avLst/>
          </a:prstGeom>
          <a:noFill/>
        </p:spPr>
        <p:txBody>
          <a:bodyPr wrap="square" rtlCol="0">
            <a:spAutoFit/>
          </a:bodyPr>
          <a:lstStyle/>
          <a:p>
            <a:r>
              <a:rPr lang="en-US" dirty="0"/>
              <a:t>T5</a:t>
            </a:r>
          </a:p>
        </p:txBody>
      </p:sp>
      <p:sp>
        <p:nvSpPr>
          <p:cNvPr id="2" name="TextBox 1">
            <a:extLst>
              <a:ext uri="{FF2B5EF4-FFF2-40B4-BE49-F238E27FC236}">
                <a16:creationId xmlns:a16="http://schemas.microsoft.com/office/drawing/2014/main" id="{D1F57362-0E49-4871-91BE-2A9021E0F880}"/>
              </a:ext>
            </a:extLst>
          </p:cNvPr>
          <p:cNvSpPr txBox="1"/>
          <p:nvPr/>
        </p:nvSpPr>
        <p:spPr>
          <a:xfrm>
            <a:off x="9015920" y="-6257"/>
            <a:ext cx="3363222" cy="1938992"/>
          </a:xfrm>
          <a:prstGeom prst="rect">
            <a:avLst/>
          </a:prstGeom>
          <a:noFill/>
        </p:spPr>
        <p:txBody>
          <a:bodyPr wrap="square" rtlCol="0">
            <a:spAutoFit/>
          </a:bodyPr>
          <a:lstStyle/>
          <a:p>
            <a:r>
              <a:rPr lang="en-US" sz="4000" b="1" dirty="0"/>
              <a:t>What happens if sea-level changes? </a:t>
            </a:r>
          </a:p>
        </p:txBody>
      </p:sp>
      <p:sp>
        <p:nvSpPr>
          <p:cNvPr id="61" name="TextBox 60">
            <a:extLst>
              <a:ext uri="{FF2B5EF4-FFF2-40B4-BE49-F238E27FC236}">
                <a16:creationId xmlns:a16="http://schemas.microsoft.com/office/drawing/2014/main" id="{1E55B07E-306E-4C0B-9FED-1C8FFA47723F}"/>
              </a:ext>
            </a:extLst>
          </p:cNvPr>
          <p:cNvSpPr txBox="1"/>
          <p:nvPr/>
        </p:nvSpPr>
        <p:spPr>
          <a:xfrm>
            <a:off x="-9080" y="3889027"/>
            <a:ext cx="4561078" cy="3007987"/>
          </a:xfrm>
          <a:prstGeom prst="roundRect">
            <a:avLst/>
          </a:prstGeom>
          <a:solidFill>
            <a:schemeClr val="bg1">
              <a:lumMod val="85000"/>
            </a:schemeClr>
          </a:solidFill>
          <a:ln>
            <a:solidFill>
              <a:schemeClr val="tx1"/>
            </a:solidFill>
          </a:ln>
        </p:spPr>
        <p:txBody>
          <a:bodyPr wrap="square" rtlCol="0">
            <a:spAutoFit/>
          </a:bodyPr>
          <a:lstStyle/>
          <a:p>
            <a:pPr algn="ctr"/>
            <a:r>
              <a:rPr lang="en-US" sz="4267" b="1" i="1" dirty="0"/>
              <a:t>Walther’s Law:</a:t>
            </a:r>
          </a:p>
          <a:p>
            <a:pPr algn="ctr"/>
            <a:r>
              <a:rPr lang="en-US" sz="3200" dirty="0"/>
              <a:t>Environments that are next to each other at a single time become stacked in geologic time. </a:t>
            </a:r>
          </a:p>
        </p:txBody>
      </p:sp>
      <p:sp>
        <p:nvSpPr>
          <p:cNvPr id="12" name="Rectangle 11">
            <a:extLst>
              <a:ext uri="{FF2B5EF4-FFF2-40B4-BE49-F238E27FC236}">
                <a16:creationId xmlns:a16="http://schemas.microsoft.com/office/drawing/2014/main" id="{C0557987-7556-44D1-9350-ABEB5D5217DE}"/>
              </a:ext>
            </a:extLst>
          </p:cNvPr>
          <p:cNvSpPr/>
          <p:nvPr/>
        </p:nvSpPr>
        <p:spPr>
          <a:xfrm>
            <a:off x="6013223" y="395799"/>
            <a:ext cx="434326" cy="6475142"/>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7218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F0EC40A-1682-4DCD-B24D-58027E77D99D}"/>
              </a:ext>
            </a:extLst>
          </p:cNvPr>
          <p:cNvSpPr>
            <a:spLocks noChangeAspect="1"/>
          </p:cNvSpPr>
          <p:nvPr/>
        </p:nvSpPr>
        <p:spPr>
          <a:xfrm>
            <a:off x="6013220" y="5235988"/>
            <a:ext cx="434327" cy="1647894"/>
          </a:xfrm>
          <a:prstGeom prst="rect">
            <a:avLst/>
          </a:prstGeom>
          <a:solidFill>
            <a:srgbClr val="93AF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8" name="TextBox 7">
            <a:extLst>
              <a:ext uri="{FF2B5EF4-FFF2-40B4-BE49-F238E27FC236}">
                <a16:creationId xmlns:a16="http://schemas.microsoft.com/office/drawing/2014/main" id="{A2568603-512F-4186-99BD-347FB16D3AF3}"/>
              </a:ext>
            </a:extLst>
          </p:cNvPr>
          <p:cNvSpPr txBox="1"/>
          <p:nvPr/>
        </p:nvSpPr>
        <p:spPr>
          <a:xfrm>
            <a:off x="4655400" y="1004914"/>
            <a:ext cx="1304939" cy="369332"/>
          </a:xfrm>
          <a:prstGeom prst="rect">
            <a:avLst/>
          </a:prstGeom>
          <a:noFill/>
        </p:spPr>
        <p:txBody>
          <a:bodyPr wrap="square" rtlCol="0">
            <a:spAutoFit/>
          </a:bodyPr>
          <a:lstStyle/>
          <a:p>
            <a:pPr algn="ctr"/>
            <a:r>
              <a:rPr lang="en-US" dirty="0"/>
              <a:t>Near Shore</a:t>
            </a:r>
          </a:p>
        </p:txBody>
      </p:sp>
      <p:sp>
        <p:nvSpPr>
          <p:cNvPr id="9" name="TextBox 8">
            <a:extLst>
              <a:ext uri="{FF2B5EF4-FFF2-40B4-BE49-F238E27FC236}">
                <a16:creationId xmlns:a16="http://schemas.microsoft.com/office/drawing/2014/main" id="{1974FD95-3B6E-417F-ADE0-F722F6BF697B}"/>
              </a:ext>
            </a:extLst>
          </p:cNvPr>
          <p:cNvSpPr txBox="1"/>
          <p:nvPr/>
        </p:nvSpPr>
        <p:spPr>
          <a:xfrm>
            <a:off x="4679174" y="3124539"/>
            <a:ext cx="1257390" cy="369332"/>
          </a:xfrm>
          <a:prstGeom prst="rect">
            <a:avLst/>
          </a:prstGeom>
          <a:noFill/>
        </p:spPr>
        <p:txBody>
          <a:bodyPr wrap="square" rtlCol="0">
            <a:spAutoFit/>
          </a:bodyPr>
          <a:lstStyle/>
          <a:p>
            <a:pPr algn="ctr"/>
            <a:r>
              <a:rPr lang="en-US" dirty="0"/>
              <a:t>Beach Sand</a:t>
            </a:r>
          </a:p>
        </p:txBody>
      </p:sp>
      <p:sp>
        <p:nvSpPr>
          <p:cNvPr id="10" name="TextBox 9">
            <a:extLst>
              <a:ext uri="{FF2B5EF4-FFF2-40B4-BE49-F238E27FC236}">
                <a16:creationId xmlns:a16="http://schemas.microsoft.com/office/drawing/2014/main" id="{14B84513-EB14-4D65-B9C9-342C1CA7414C}"/>
              </a:ext>
            </a:extLst>
          </p:cNvPr>
          <p:cNvSpPr txBox="1"/>
          <p:nvPr/>
        </p:nvSpPr>
        <p:spPr>
          <a:xfrm>
            <a:off x="4627780" y="5059498"/>
            <a:ext cx="1360179" cy="369332"/>
          </a:xfrm>
          <a:prstGeom prst="rect">
            <a:avLst/>
          </a:prstGeom>
          <a:noFill/>
        </p:spPr>
        <p:txBody>
          <a:bodyPr wrap="square" rtlCol="0">
            <a:spAutoFit/>
          </a:bodyPr>
          <a:lstStyle/>
          <a:p>
            <a:pPr algn="ctr"/>
            <a:r>
              <a:rPr lang="en-US" dirty="0"/>
              <a:t>Dune Sand</a:t>
            </a:r>
          </a:p>
        </p:txBody>
      </p:sp>
      <p:sp>
        <p:nvSpPr>
          <p:cNvPr id="11" name="TextBox 10">
            <a:extLst>
              <a:ext uri="{FF2B5EF4-FFF2-40B4-BE49-F238E27FC236}">
                <a16:creationId xmlns:a16="http://schemas.microsoft.com/office/drawing/2014/main" id="{9C17AAA5-63EB-4A6F-B89F-CAC5592CC8F8}"/>
              </a:ext>
            </a:extLst>
          </p:cNvPr>
          <p:cNvSpPr txBox="1"/>
          <p:nvPr/>
        </p:nvSpPr>
        <p:spPr>
          <a:xfrm>
            <a:off x="4655399" y="6233816"/>
            <a:ext cx="1304940" cy="369332"/>
          </a:xfrm>
          <a:prstGeom prst="rect">
            <a:avLst/>
          </a:prstGeom>
          <a:noFill/>
        </p:spPr>
        <p:txBody>
          <a:bodyPr wrap="square" rtlCol="0">
            <a:spAutoFit/>
          </a:bodyPr>
          <a:lstStyle/>
          <a:p>
            <a:pPr algn="ctr"/>
            <a:r>
              <a:rPr lang="en-US" dirty="0"/>
              <a:t>Marsh Mud</a:t>
            </a:r>
          </a:p>
        </p:txBody>
      </p:sp>
      <p:sp>
        <p:nvSpPr>
          <p:cNvPr id="38" name="Rectangle 37">
            <a:extLst>
              <a:ext uri="{FF2B5EF4-FFF2-40B4-BE49-F238E27FC236}">
                <a16:creationId xmlns:a16="http://schemas.microsoft.com/office/drawing/2014/main" id="{00975E6B-D760-4691-99D1-69DAA2E013D9}"/>
              </a:ext>
            </a:extLst>
          </p:cNvPr>
          <p:cNvSpPr>
            <a:spLocks noChangeAspect="1"/>
          </p:cNvSpPr>
          <p:nvPr/>
        </p:nvSpPr>
        <p:spPr>
          <a:xfrm>
            <a:off x="6013221" y="4131073"/>
            <a:ext cx="434327" cy="164789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45" name="Rectangle 44">
            <a:extLst>
              <a:ext uri="{FF2B5EF4-FFF2-40B4-BE49-F238E27FC236}">
                <a16:creationId xmlns:a16="http://schemas.microsoft.com/office/drawing/2014/main" id="{5ACFBFB3-5A57-4BBF-B6E8-EBA432152FA8}"/>
              </a:ext>
            </a:extLst>
          </p:cNvPr>
          <p:cNvSpPr>
            <a:spLocks noChangeAspect="1"/>
          </p:cNvSpPr>
          <p:nvPr/>
        </p:nvSpPr>
        <p:spPr>
          <a:xfrm>
            <a:off x="6013221" y="2762152"/>
            <a:ext cx="434327" cy="1647894"/>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51" name="Rectangle 50">
            <a:extLst>
              <a:ext uri="{FF2B5EF4-FFF2-40B4-BE49-F238E27FC236}">
                <a16:creationId xmlns:a16="http://schemas.microsoft.com/office/drawing/2014/main" id="{A2F3BE64-C35A-41DD-B631-C92AE603C65E}"/>
              </a:ext>
            </a:extLst>
          </p:cNvPr>
          <p:cNvSpPr>
            <a:spLocks noChangeAspect="1"/>
          </p:cNvSpPr>
          <p:nvPr/>
        </p:nvSpPr>
        <p:spPr>
          <a:xfrm>
            <a:off x="6013222" y="1828330"/>
            <a:ext cx="434326" cy="1647894"/>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58" name="Rectangle 57">
            <a:extLst>
              <a:ext uri="{FF2B5EF4-FFF2-40B4-BE49-F238E27FC236}">
                <a16:creationId xmlns:a16="http://schemas.microsoft.com/office/drawing/2014/main" id="{E44593BD-CB74-4FE1-8453-F8DFFEB3B599}"/>
              </a:ext>
            </a:extLst>
          </p:cNvPr>
          <p:cNvSpPr>
            <a:spLocks noChangeAspect="1"/>
          </p:cNvSpPr>
          <p:nvPr/>
        </p:nvSpPr>
        <p:spPr>
          <a:xfrm>
            <a:off x="6013222" y="382858"/>
            <a:ext cx="434327" cy="1647894"/>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 name="TextBox 1">
            <a:extLst>
              <a:ext uri="{FF2B5EF4-FFF2-40B4-BE49-F238E27FC236}">
                <a16:creationId xmlns:a16="http://schemas.microsoft.com/office/drawing/2014/main" id="{D1F57362-0E49-4871-91BE-2A9021E0F880}"/>
              </a:ext>
            </a:extLst>
          </p:cNvPr>
          <p:cNvSpPr txBox="1"/>
          <p:nvPr/>
        </p:nvSpPr>
        <p:spPr>
          <a:xfrm>
            <a:off x="6944188" y="85051"/>
            <a:ext cx="4939485" cy="1323439"/>
          </a:xfrm>
          <a:prstGeom prst="rect">
            <a:avLst/>
          </a:prstGeom>
          <a:noFill/>
        </p:spPr>
        <p:txBody>
          <a:bodyPr wrap="square" rtlCol="0">
            <a:spAutoFit/>
          </a:bodyPr>
          <a:lstStyle/>
          <a:p>
            <a:r>
              <a:rPr lang="en-US" sz="4000" b="1" dirty="0"/>
              <a:t>Walther’s Law &amp; Sediment Cores</a:t>
            </a:r>
          </a:p>
        </p:txBody>
      </p:sp>
      <p:sp>
        <p:nvSpPr>
          <p:cNvPr id="61" name="TextBox 60">
            <a:extLst>
              <a:ext uri="{FF2B5EF4-FFF2-40B4-BE49-F238E27FC236}">
                <a16:creationId xmlns:a16="http://schemas.microsoft.com/office/drawing/2014/main" id="{1E55B07E-306E-4C0B-9FED-1C8FFA47723F}"/>
              </a:ext>
            </a:extLst>
          </p:cNvPr>
          <p:cNvSpPr txBox="1"/>
          <p:nvPr/>
        </p:nvSpPr>
        <p:spPr>
          <a:xfrm>
            <a:off x="-9080" y="3889027"/>
            <a:ext cx="4561078" cy="3007987"/>
          </a:xfrm>
          <a:prstGeom prst="roundRect">
            <a:avLst/>
          </a:prstGeom>
          <a:solidFill>
            <a:schemeClr val="bg1">
              <a:lumMod val="85000"/>
            </a:schemeClr>
          </a:solidFill>
          <a:ln>
            <a:solidFill>
              <a:schemeClr val="tx1"/>
            </a:solidFill>
          </a:ln>
        </p:spPr>
        <p:txBody>
          <a:bodyPr wrap="square" rtlCol="0">
            <a:spAutoFit/>
          </a:bodyPr>
          <a:lstStyle/>
          <a:p>
            <a:pPr algn="ctr"/>
            <a:r>
              <a:rPr lang="en-US" sz="4267" b="1" i="1" dirty="0"/>
              <a:t>Walther’s Law:</a:t>
            </a:r>
          </a:p>
          <a:p>
            <a:pPr algn="ctr"/>
            <a:r>
              <a:rPr lang="en-US" sz="3200" dirty="0"/>
              <a:t>Environments that are next to each other at a single time become stacked in geologic time. </a:t>
            </a:r>
          </a:p>
        </p:txBody>
      </p:sp>
      <p:sp>
        <p:nvSpPr>
          <p:cNvPr id="12" name="Rectangle 11">
            <a:extLst>
              <a:ext uri="{FF2B5EF4-FFF2-40B4-BE49-F238E27FC236}">
                <a16:creationId xmlns:a16="http://schemas.microsoft.com/office/drawing/2014/main" id="{C0557987-7556-44D1-9350-ABEB5D5217DE}"/>
              </a:ext>
            </a:extLst>
          </p:cNvPr>
          <p:cNvSpPr/>
          <p:nvPr/>
        </p:nvSpPr>
        <p:spPr>
          <a:xfrm>
            <a:off x="6013223" y="395799"/>
            <a:ext cx="434326" cy="6475142"/>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2AC7A458-90F0-4996-BB1C-8A65AE50CBFC}"/>
              </a:ext>
            </a:extLst>
          </p:cNvPr>
          <p:cNvSpPr txBox="1"/>
          <p:nvPr/>
        </p:nvSpPr>
        <p:spPr>
          <a:xfrm>
            <a:off x="6440177" y="6407545"/>
            <a:ext cx="697831" cy="369332"/>
          </a:xfrm>
          <a:prstGeom prst="rect">
            <a:avLst/>
          </a:prstGeom>
          <a:noFill/>
        </p:spPr>
        <p:txBody>
          <a:bodyPr wrap="square" rtlCol="0">
            <a:spAutoFit/>
          </a:bodyPr>
          <a:lstStyle/>
          <a:p>
            <a:r>
              <a:rPr lang="en-US" dirty="0"/>
              <a:t>T1</a:t>
            </a:r>
          </a:p>
        </p:txBody>
      </p:sp>
      <p:sp>
        <p:nvSpPr>
          <p:cNvPr id="35" name="TextBox 34">
            <a:extLst>
              <a:ext uri="{FF2B5EF4-FFF2-40B4-BE49-F238E27FC236}">
                <a16:creationId xmlns:a16="http://schemas.microsoft.com/office/drawing/2014/main" id="{3BD368A2-9283-43BE-91F3-4977A9671290}"/>
              </a:ext>
            </a:extLst>
          </p:cNvPr>
          <p:cNvSpPr txBox="1"/>
          <p:nvPr/>
        </p:nvSpPr>
        <p:spPr>
          <a:xfrm>
            <a:off x="6440177" y="5199429"/>
            <a:ext cx="697831" cy="369332"/>
          </a:xfrm>
          <a:prstGeom prst="rect">
            <a:avLst/>
          </a:prstGeom>
          <a:noFill/>
        </p:spPr>
        <p:txBody>
          <a:bodyPr wrap="square" rtlCol="0">
            <a:spAutoFit/>
          </a:bodyPr>
          <a:lstStyle/>
          <a:p>
            <a:r>
              <a:rPr lang="en-US" dirty="0"/>
              <a:t>T2</a:t>
            </a:r>
          </a:p>
        </p:txBody>
      </p:sp>
      <p:sp>
        <p:nvSpPr>
          <p:cNvPr id="36" name="TextBox 35">
            <a:extLst>
              <a:ext uri="{FF2B5EF4-FFF2-40B4-BE49-F238E27FC236}">
                <a16:creationId xmlns:a16="http://schemas.microsoft.com/office/drawing/2014/main" id="{24EF88B9-A7A9-4BC1-BD38-7A06A026C01F}"/>
              </a:ext>
            </a:extLst>
          </p:cNvPr>
          <p:cNvSpPr txBox="1"/>
          <p:nvPr/>
        </p:nvSpPr>
        <p:spPr>
          <a:xfrm>
            <a:off x="6440177" y="3874456"/>
            <a:ext cx="697831" cy="369332"/>
          </a:xfrm>
          <a:prstGeom prst="rect">
            <a:avLst/>
          </a:prstGeom>
          <a:noFill/>
        </p:spPr>
        <p:txBody>
          <a:bodyPr wrap="square" rtlCol="0">
            <a:spAutoFit/>
          </a:bodyPr>
          <a:lstStyle/>
          <a:p>
            <a:r>
              <a:rPr lang="en-US" dirty="0"/>
              <a:t>T3</a:t>
            </a:r>
          </a:p>
        </p:txBody>
      </p:sp>
      <p:sp>
        <p:nvSpPr>
          <p:cNvPr id="41" name="TextBox 40">
            <a:extLst>
              <a:ext uri="{FF2B5EF4-FFF2-40B4-BE49-F238E27FC236}">
                <a16:creationId xmlns:a16="http://schemas.microsoft.com/office/drawing/2014/main" id="{DA4D8395-7E5B-4CE8-882D-597BFB91BCB4}"/>
              </a:ext>
            </a:extLst>
          </p:cNvPr>
          <p:cNvSpPr txBox="1"/>
          <p:nvPr/>
        </p:nvSpPr>
        <p:spPr>
          <a:xfrm>
            <a:off x="6440177" y="2884586"/>
            <a:ext cx="697831" cy="369332"/>
          </a:xfrm>
          <a:prstGeom prst="rect">
            <a:avLst/>
          </a:prstGeom>
          <a:noFill/>
        </p:spPr>
        <p:txBody>
          <a:bodyPr wrap="square" rtlCol="0">
            <a:spAutoFit/>
          </a:bodyPr>
          <a:lstStyle/>
          <a:p>
            <a:r>
              <a:rPr lang="en-US" dirty="0"/>
              <a:t>T4</a:t>
            </a:r>
          </a:p>
        </p:txBody>
      </p:sp>
      <p:sp>
        <p:nvSpPr>
          <p:cNvPr id="47" name="TextBox 46">
            <a:extLst>
              <a:ext uri="{FF2B5EF4-FFF2-40B4-BE49-F238E27FC236}">
                <a16:creationId xmlns:a16="http://schemas.microsoft.com/office/drawing/2014/main" id="{2BB1FD0C-A574-4A4F-86DA-922D7D812343}"/>
              </a:ext>
            </a:extLst>
          </p:cNvPr>
          <p:cNvSpPr txBox="1"/>
          <p:nvPr/>
        </p:nvSpPr>
        <p:spPr>
          <a:xfrm>
            <a:off x="6440177" y="1537061"/>
            <a:ext cx="697831" cy="369332"/>
          </a:xfrm>
          <a:prstGeom prst="rect">
            <a:avLst/>
          </a:prstGeom>
          <a:noFill/>
        </p:spPr>
        <p:txBody>
          <a:bodyPr wrap="square" rtlCol="0">
            <a:spAutoFit/>
          </a:bodyPr>
          <a:lstStyle/>
          <a:p>
            <a:r>
              <a:rPr lang="en-US" dirty="0"/>
              <a:t>T5</a:t>
            </a:r>
          </a:p>
        </p:txBody>
      </p:sp>
      <p:pic>
        <p:nvPicPr>
          <p:cNvPr id="53" name="Picture 52">
            <a:extLst>
              <a:ext uri="{FF2B5EF4-FFF2-40B4-BE49-F238E27FC236}">
                <a16:creationId xmlns:a16="http://schemas.microsoft.com/office/drawing/2014/main" id="{FC8D3677-633C-45A5-9FFB-799471906FF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138008" y="1942488"/>
            <a:ext cx="4972050" cy="4625163"/>
          </a:xfrm>
          <a:prstGeom prst="rect">
            <a:avLst/>
          </a:prstGeom>
        </p:spPr>
      </p:pic>
      <p:pic>
        <p:nvPicPr>
          <p:cNvPr id="59" name="Picture 58">
            <a:extLst>
              <a:ext uri="{FF2B5EF4-FFF2-40B4-BE49-F238E27FC236}">
                <a16:creationId xmlns:a16="http://schemas.microsoft.com/office/drawing/2014/main" id="{4EBBE2D9-E8BB-4A95-B431-88ACE76F96FB}"/>
              </a:ext>
            </a:extLst>
          </p:cNvPr>
          <p:cNvPicPr>
            <a:picLocks noChangeAspect="1"/>
          </p:cNvPicPr>
          <p:nvPr/>
        </p:nvPicPr>
        <p:blipFill rotWithShape="1">
          <a:blip r:embed="rId5">
            <a:extLst>
              <a:ext uri="{28A0092B-C50C-407E-A947-70E740481C1C}">
                <a14:useLocalDpi xmlns:a14="http://schemas.microsoft.com/office/drawing/2010/main" val="0"/>
              </a:ext>
            </a:extLst>
          </a:blip>
          <a:srcRect l="19375" t="21725" r="26250" b="27778"/>
          <a:stretch/>
        </p:blipFill>
        <p:spPr>
          <a:xfrm>
            <a:off x="53109" y="85051"/>
            <a:ext cx="3618442" cy="2520303"/>
          </a:xfrm>
          <a:prstGeom prst="rect">
            <a:avLst/>
          </a:prstGeom>
          <a:ln w="28575">
            <a:solidFill>
              <a:schemeClr val="tx1"/>
            </a:solidFill>
          </a:ln>
        </p:spPr>
      </p:pic>
      <p:pic>
        <p:nvPicPr>
          <p:cNvPr id="62" name="Picture 61">
            <a:extLst>
              <a:ext uri="{FF2B5EF4-FFF2-40B4-BE49-F238E27FC236}">
                <a16:creationId xmlns:a16="http://schemas.microsoft.com/office/drawing/2014/main" id="{2161685A-A742-41FB-93B6-AEA46385EA0C}"/>
              </a:ext>
            </a:extLst>
          </p:cNvPr>
          <p:cNvPicPr>
            <a:picLocks noChangeAspect="1"/>
          </p:cNvPicPr>
          <p:nvPr/>
        </p:nvPicPr>
        <p:blipFill rotWithShape="1">
          <a:blip r:embed="rId6">
            <a:extLst>
              <a:ext uri="{28A0092B-C50C-407E-A947-70E740481C1C}">
                <a14:useLocalDpi xmlns:a14="http://schemas.microsoft.com/office/drawing/2010/main" val="0"/>
              </a:ext>
            </a:extLst>
          </a:blip>
          <a:srcRect t="19321" r="30937"/>
          <a:stretch/>
        </p:blipFill>
        <p:spPr>
          <a:xfrm>
            <a:off x="2202346" y="1942488"/>
            <a:ext cx="2159664" cy="1892202"/>
          </a:xfrm>
          <a:prstGeom prst="rect">
            <a:avLst/>
          </a:prstGeom>
          <a:ln w="28575">
            <a:solidFill>
              <a:schemeClr val="tx1"/>
            </a:solidFill>
          </a:ln>
        </p:spPr>
      </p:pic>
      <p:pic>
        <p:nvPicPr>
          <p:cNvPr id="63" name="Graphic 62" descr="Arrow Rotate left">
            <a:extLst>
              <a:ext uri="{FF2B5EF4-FFF2-40B4-BE49-F238E27FC236}">
                <a16:creationId xmlns:a16="http://schemas.microsoft.com/office/drawing/2014/main" id="{9A617000-E392-4DF1-9755-074DE459039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rot="14346417">
            <a:off x="689521" y="2400041"/>
            <a:ext cx="1706535" cy="1224853"/>
          </a:xfrm>
          <a:prstGeom prst="rect">
            <a:avLst/>
          </a:prstGeom>
        </p:spPr>
      </p:pic>
    </p:spTree>
    <p:extLst>
      <p:ext uri="{BB962C8B-B14F-4D97-AF65-F5344CB8AC3E}">
        <p14:creationId xmlns:p14="http://schemas.microsoft.com/office/powerpoint/2010/main" val="2048868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768BC5-F24D-4486-B9CD-475797A8C6AB}"/>
              </a:ext>
            </a:extLst>
          </p:cNvPr>
          <p:cNvSpPr txBox="1"/>
          <p:nvPr/>
        </p:nvSpPr>
        <p:spPr>
          <a:xfrm>
            <a:off x="0" y="166447"/>
            <a:ext cx="12874671" cy="646331"/>
          </a:xfrm>
          <a:prstGeom prst="rect">
            <a:avLst/>
          </a:prstGeom>
          <a:noFill/>
        </p:spPr>
        <p:txBody>
          <a:bodyPr wrap="square" rtlCol="0">
            <a:spAutoFit/>
          </a:bodyPr>
          <a:lstStyle/>
          <a:p>
            <a:r>
              <a:rPr lang="en-US" sz="3600" b="1" dirty="0">
                <a:solidFill>
                  <a:schemeClr val="accent1"/>
                </a:solidFill>
              </a:rPr>
              <a:t>Paleo</a:t>
            </a:r>
            <a:r>
              <a:rPr lang="en-US" sz="3600" b="1" dirty="0"/>
              <a:t>-</a:t>
            </a:r>
            <a:r>
              <a:rPr lang="en-US" sz="3600" b="1" dirty="0">
                <a:solidFill>
                  <a:schemeClr val="accent6">
                    <a:lumMod val="75000"/>
                  </a:schemeClr>
                </a:solidFill>
              </a:rPr>
              <a:t>environmental</a:t>
            </a:r>
            <a:r>
              <a:rPr lang="en-US" sz="3600" b="1" dirty="0"/>
              <a:t> </a:t>
            </a:r>
            <a:r>
              <a:rPr lang="en-US" sz="3600" b="1" dirty="0">
                <a:solidFill>
                  <a:schemeClr val="accent2"/>
                </a:solidFill>
              </a:rPr>
              <a:t>Reconstruction </a:t>
            </a:r>
            <a:r>
              <a:rPr lang="en-US" sz="3600" b="1" dirty="0"/>
              <a:t>through </a:t>
            </a:r>
            <a:r>
              <a:rPr lang="en-US" sz="3600" b="1" dirty="0">
                <a:solidFill>
                  <a:srgbClr val="7030A0"/>
                </a:solidFill>
              </a:rPr>
              <a:t>Sedimentology</a:t>
            </a:r>
          </a:p>
        </p:txBody>
      </p:sp>
      <p:cxnSp>
        <p:nvCxnSpPr>
          <p:cNvPr id="5" name="Straight Arrow Connector 4">
            <a:extLst>
              <a:ext uri="{FF2B5EF4-FFF2-40B4-BE49-F238E27FC236}">
                <a16:creationId xmlns:a16="http://schemas.microsoft.com/office/drawing/2014/main" id="{4F9852CD-B991-4EF4-8F81-6D37809A4114}"/>
              </a:ext>
            </a:extLst>
          </p:cNvPr>
          <p:cNvCxnSpPr/>
          <p:nvPr/>
        </p:nvCxnSpPr>
        <p:spPr>
          <a:xfrm>
            <a:off x="762000" y="723900"/>
            <a:ext cx="0" cy="809625"/>
          </a:xfrm>
          <a:prstGeom prst="straightConnector1">
            <a:avLst/>
          </a:prstGeom>
          <a:ln w="25400">
            <a:solidFill>
              <a:schemeClr val="accent1"/>
            </a:solidFill>
            <a:tailEnd type="stealth" w="lg" len="lg"/>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B3A8A885-CBD6-4C10-85AC-FF5E893E2B6C}"/>
              </a:ext>
            </a:extLst>
          </p:cNvPr>
          <p:cNvSpPr txBox="1"/>
          <p:nvPr/>
        </p:nvSpPr>
        <p:spPr>
          <a:xfrm>
            <a:off x="0" y="1594586"/>
            <a:ext cx="2000250" cy="646331"/>
          </a:xfrm>
          <a:prstGeom prst="rect">
            <a:avLst/>
          </a:prstGeom>
          <a:noFill/>
        </p:spPr>
        <p:txBody>
          <a:bodyPr wrap="square" rtlCol="0">
            <a:spAutoFit/>
          </a:bodyPr>
          <a:lstStyle/>
          <a:p>
            <a:r>
              <a:rPr lang="en-US" sz="3600" dirty="0">
                <a:solidFill>
                  <a:schemeClr val="accent1"/>
                </a:solidFill>
              </a:rPr>
              <a:t>The past</a:t>
            </a:r>
          </a:p>
        </p:txBody>
      </p:sp>
      <p:cxnSp>
        <p:nvCxnSpPr>
          <p:cNvPr id="7" name="Straight Arrow Connector 6">
            <a:extLst>
              <a:ext uri="{FF2B5EF4-FFF2-40B4-BE49-F238E27FC236}">
                <a16:creationId xmlns:a16="http://schemas.microsoft.com/office/drawing/2014/main" id="{147E6D71-381E-4847-8010-5CC8AF5EA29D}"/>
              </a:ext>
            </a:extLst>
          </p:cNvPr>
          <p:cNvCxnSpPr/>
          <p:nvPr/>
        </p:nvCxnSpPr>
        <p:spPr>
          <a:xfrm>
            <a:off x="3495675" y="723900"/>
            <a:ext cx="0" cy="809625"/>
          </a:xfrm>
          <a:prstGeom prst="straightConnector1">
            <a:avLst/>
          </a:prstGeom>
          <a:ln w="25400">
            <a:solidFill>
              <a:schemeClr val="accent6">
                <a:lumMod val="75000"/>
              </a:schemeClr>
            </a:solidFill>
            <a:tailEnd type="stealth" w="lg" len="lg"/>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AD633AB5-060B-407A-A566-4678CF0EF2E9}"/>
              </a:ext>
            </a:extLst>
          </p:cNvPr>
          <p:cNvSpPr txBox="1"/>
          <p:nvPr/>
        </p:nvSpPr>
        <p:spPr>
          <a:xfrm>
            <a:off x="2028825" y="1594586"/>
            <a:ext cx="3162295" cy="646331"/>
          </a:xfrm>
          <a:prstGeom prst="rect">
            <a:avLst/>
          </a:prstGeom>
          <a:noFill/>
        </p:spPr>
        <p:txBody>
          <a:bodyPr wrap="square" rtlCol="0">
            <a:spAutoFit/>
          </a:bodyPr>
          <a:lstStyle/>
          <a:p>
            <a:r>
              <a:rPr lang="en-US" sz="3600" dirty="0">
                <a:solidFill>
                  <a:schemeClr val="accent6">
                    <a:lumMod val="75000"/>
                  </a:schemeClr>
                </a:solidFill>
              </a:rPr>
              <a:t>Environment</a:t>
            </a:r>
          </a:p>
        </p:txBody>
      </p:sp>
      <p:cxnSp>
        <p:nvCxnSpPr>
          <p:cNvPr id="9" name="Straight Arrow Connector 8">
            <a:extLst>
              <a:ext uri="{FF2B5EF4-FFF2-40B4-BE49-F238E27FC236}">
                <a16:creationId xmlns:a16="http://schemas.microsoft.com/office/drawing/2014/main" id="{8BF457BB-F42A-45DC-A352-140712F3948E}"/>
              </a:ext>
            </a:extLst>
          </p:cNvPr>
          <p:cNvCxnSpPr/>
          <p:nvPr/>
        </p:nvCxnSpPr>
        <p:spPr>
          <a:xfrm>
            <a:off x="6065788" y="723900"/>
            <a:ext cx="0" cy="809625"/>
          </a:xfrm>
          <a:prstGeom prst="straightConnector1">
            <a:avLst/>
          </a:prstGeom>
          <a:ln w="25400">
            <a:solidFill>
              <a:srgbClr val="ED7D31"/>
            </a:solidFill>
            <a:tailEnd type="stealth" w="lg" len="lg"/>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B24505F8-9794-4AA3-A2BE-BCC6745D70D5}"/>
              </a:ext>
            </a:extLst>
          </p:cNvPr>
          <p:cNvSpPr txBox="1"/>
          <p:nvPr/>
        </p:nvSpPr>
        <p:spPr>
          <a:xfrm>
            <a:off x="4571999" y="1594586"/>
            <a:ext cx="3048001" cy="646331"/>
          </a:xfrm>
          <a:prstGeom prst="rect">
            <a:avLst/>
          </a:prstGeom>
          <a:noFill/>
        </p:spPr>
        <p:txBody>
          <a:bodyPr wrap="square" rtlCol="0">
            <a:spAutoFit/>
          </a:bodyPr>
          <a:lstStyle/>
          <a:p>
            <a:r>
              <a:rPr lang="en-US" sz="3600" dirty="0">
                <a:solidFill>
                  <a:schemeClr val="accent2"/>
                </a:solidFill>
              </a:rPr>
              <a:t>Determined by</a:t>
            </a:r>
          </a:p>
        </p:txBody>
      </p:sp>
      <p:pic>
        <p:nvPicPr>
          <p:cNvPr id="11" name="Picture 10">
            <a:extLst>
              <a:ext uri="{FF2B5EF4-FFF2-40B4-BE49-F238E27FC236}">
                <a16:creationId xmlns:a16="http://schemas.microsoft.com/office/drawing/2014/main" id="{4C6DB059-9458-44D6-A68D-1DC2EB46CBE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7778" t="70444" r="10147" b="198"/>
          <a:stretch/>
        </p:blipFill>
        <p:spPr>
          <a:xfrm>
            <a:off x="286790" y="3218197"/>
            <a:ext cx="3579320" cy="18731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2" name="TextBox 11">
            <a:extLst>
              <a:ext uri="{FF2B5EF4-FFF2-40B4-BE49-F238E27FC236}">
                <a16:creationId xmlns:a16="http://schemas.microsoft.com/office/drawing/2014/main" id="{FBD91FB9-7098-4597-9BD3-FD1640E7E7B2}"/>
              </a:ext>
            </a:extLst>
          </p:cNvPr>
          <p:cNvSpPr txBox="1"/>
          <p:nvPr/>
        </p:nvSpPr>
        <p:spPr>
          <a:xfrm>
            <a:off x="4713310" y="3831609"/>
            <a:ext cx="1600200" cy="646331"/>
          </a:xfrm>
          <a:prstGeom prst="rect">
            <a:avLst/>
          </a:prstGeom>
          <a:noFill/>
        </p:spPr>
        <p:txBody>
          <a:bodyPr wrap="square" rtlCol="0">
            <a:spAutoFit/>
          </a:bodyPr>
          <a:lstStyle/>
          <a:p>
            <a:r>
              <a:rPr lang="en-US" dirty="0"/>
              <a:t>Medium and coarse sand</a:t>
            </a:r>
          </a:p>
        </p:txBody>
      </p:sp>
      <p:grpSp>
        <p:nvGrpSpPr>
          <p:cNvPr id="22" name="Group 21">
            <a:extLst>
              <a:ext uri="{FF2B5EF4-FFF2-40B4-BE49-F238E27FC236}">
                <a16:creationId xmlns:a16="http://schemas.microsoft.com/office/drawing/2014/main" id="{1BE3C758-EF9F-45A3-8ECE-E03C21DB5E89}"/>
              </a:ext>
            </a:extLst>
          </p:cNvPr>
          <p:cNvGrpSpPr/>
          <p:nvPr/>
        </p:nvGrpSpPr>
        <p:grpSpPr>
          <a:xfrm>
            <a:off x="4114796" y="4065328"/>
            <a:ext cx="457200" cy="152400"/>
            <a:chOff x="4238621" y="4448175"/>
            <a:chExt cx="457200" cy="152400"/>
          </a:xfrm>
        </p:grpSpPr>
        <p:cxnSp>
          <p:nvCxnSpPr>
            <p:cNvPr id="14" name="Straight Connector 13">
              <a:extLst>
                <a:ext uri="{FF2B5EF4-FFF2-40B4-BE49-F238E27FC236}">
                  <a16:creationId xmlns:a16="http://schemas.microsoft.com/office/drawing/2014/main" id="{45DB12DE-4F9D-4750-A551-C73C286F12FB}"/>
                </a:ext>
              </a:extLst>
            </p:cNvPr>
            <p:cNvCxnSpPr>
              <a:cxnSpLocks/>
            </p:cNvCxnSpPr>
            <p:nvPr/>
          </p:nvCxnSpPr>
          <p:spPr>
            <a:xfrm>
              <a:off x="4238621" y="4448175"/>
              <a:ext cx="457200" cy="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5B2D8DA-6701-43D9-8037-CD5607645F7F}"/>
                </a:ext>
              </a:extLst>
            </p:cNvPr>
            <p:cNvCxnSpPr>
              <a:cxnSpLocks/>
            </p:cNvCxnSpPr>
            <p:nvPr/>
          </p:nvCxnSpPr>
          <p:spPr>
            <a:xfrm>
              <a:off x="4238621" y="4600575"/>
              <a:ext cx="457200" cy="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9" name="TextBox 18">
            <a:extLst>
              <a:ext uri="{FF2B5EF4-FFF2-40B4-BE49-F238E27FC236}">
                <a16:creationId xmlns:a16="http://schemas.microsoft.com/office/drawing/2014/main" id="{5632BF5B-E5A7-4899-9CF2-7A522B541186}"/>
              </a:ext>
            </a:extLst>
          </p:cNvPr>
          <p:cNvSpPr txBox="1"/>
          <p:nvPr/>
        </p:nvSpPr>
        <p:spPr>
          <a:xfrm>
            <a:off x="6848475" y="3831609"/>
            <a:ext cx="2298651" cy="646331"/>
          </a:xfrm>
          <a:prstGeom prst="rect">
            <a:avLst/>
          </a:prstGeom>
          <a:noFill/>
        </p:spPr>
        <p:txBody>
          <a:bodyPr wrap="square" rtlCol="0">
            <a:spAutoFit/>
          </a:bodyPr>
          <a:lstStyle/>
          <a:p>
            <a:r>
              <a:rPr lang="en-US" dirty="0"/>
              <a:t>Large grains from high energy environment</a:t>
            </a:r>
          </a:p>
        </p:txBody>
      </p:sp>
      <p:grpSp>
        <p:nvGrpSpPr>
          <p:cNvPr id="23" name="Group 22">
            <a:extLst>
              <a:ext uri="{FF2B5EF4-FFF2-40B4-BE49-F238E27FC236}">
                <a16:creationId xmlns:a16="http://schemas.microsoft.com/office/drawing/2014/main" id="{E9759695-6341-4F1D-8B60-FA96BA494DFC}"/>
              </a:ext>
            </a:extLst>
          </p:cNvPr>
          <p:cNvGrpSpPr/>
          <p:nvPr/>
        </p:nvGrpSpPr>
        <p:grpSpPr>
          <a:xfrm>
            <a:off x="6226224" y="4065328"/>
            <a:ext cx="457200" cy="152400"/>
            <a:chOff x="4238621" y="4448175"/>
            <a:chExt cx="457200" cy="152400"/>
          </a:xfrm>
        </p:grpSpPr>
        <p:cxnSp>
          <p:nvCxnSpPr>
            <p:cNvPr id="24" name="Straight Connector 23">
              <a:extLst>
                <a:ext uri="{FF2B5EF4-FFF2-40B4-BE49-F238E27FC236}">
                  <a16:creationId xmlns:a16="http://schemas.microsoft.com/office/drawing/2014/main" id="{8CB0BC5D-01D2-4377-9A28-1952EB7A7B50}"/>
                </a:ext>
              </a:extLst>
            </p:cNvPr>
            <p:cNvCxnSpPr>
              <a:cxnSpLocks/>
            </p:cNvCxnSpPr>
            <p:nvPr/>
          </p:nvCxnSpPr>
          <p:spPr>
            <a:xfrm>
              <a:off x="4238621" y="4448175"/>
              <a:ext cx="457200" cy="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B639E12-5474-4B78-AB6B-10D6FB804539}"/>
                </a:ext>
              </a:extLst>
            </p:cNvPr>
            <p:cNvCxnSpPr>
              <a:cxnSpLocks/>
            </p:cNvCxnSpPr>
            <p:nvPr/>
          </p:nvCxnSpPr>
          <p:spPr>
            <a:xfrm>
              <a:off x="4238621" y="4600575"/>
              <a:ext cx="457200" cy="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6" name="Group 25">
            <a:extLst>
              <a:ext uri="{FF2B5EF4-FFF2-40B4-BE49-F238E27FC236}">
                <a16:creationId xmlns:a16="http://schemas.microsoft.com/office/drawing/2014/main" id="{9BDD2F5F-6E6E-4340-80F0-1AD06354D495}"/>
              </a:ext>
            </a:extLst>
          </p:cNvPr>
          <p:cNvGrpSpPr/>
          <p:nvPr/>
        </p:nvGrpSpPr>
        <p:grpSpPr>
          <a:xfrm>
            <a:off x="9185226" y="4078574"/>
            <a:ext cx="457200" cy="152400"/>
            <a:chOff x="4238621" y="4448175"/>
            <a:chExt cx="457200" cy="152400"/>
          </a:xfrm>
        </p:grpSpPr>
        <p:cxnSp>
          <p:nvCxnSpPr>
            <p:cNvPr id="27" name="Straight Connector 26">
              <a:extLst>
                <a:ext uri="{FF2B5EF4-FFF2-40B4-BE49-F238E27FC236}">
                  <a16:creationId xmlns:a16="http://schemas.microsoft.com/office/drawing/2014/main" id="{146F561B-E027-4E5E-B4FE-928DA40EEDBC}"/>
                </a:ext>
              </a:extLst>
            </p:cNvPr>
            <p:cNvCxnSpPr>
              <a:cxnSpLocks/>
            </p:cNvCxnSpPr>
            <p:nvPr/>
          </p:nvCxnSpPr>
          <p:spPr>
            <a:xfrm>
              <a:off x="4238621" y="4448175"/>
              <a:ext cx="457200" cy="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907EFDE-3DB8-4513-888F-2B16E3FE9FB3}"/>
                </a:ext>
              </a:extLst>
            </p:cNvPr>
            <p:cNvCxnSpPr>
              <a:cxnSpLocks/>
            </p:cNvCxnSpPr>
            <p:nvPr/>
          </p:nvCxnSpPr>
          <p:spPr>
            <a:xfrm>
              <a:off x="4238621" y="4600575"/>
              <a:ext cx="457200" cy="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9" name="TextBox 28">
            <a:extLst>
              <a:ext uri="{FF2B5EF4-FFF2-40B4-BE49-F238E27FC236}">
                <a16:creationId xmlns:a16="http://schemas.microsoft.com/office/drawing/2014/main" id="{02C02910-058F-49A0-8997-A555BFA91F07}"/>
              </a:ext>
            </a:extLst>
          </p:cNvPr>
          <p:cNvSpPr txBox="1"/>
          <p:nvPr/>
        </p:nvSpPr>
        <p:spPr>
          <a:xfrm>
            <a:off x="9769521" y="3831608"/>
            <a:ext cx="2298651" cy="646331"/>
          </a:xfrm>
          <a:prstGeom prst="rect">
            <a:avLst/>
          </a:prstGeom>
          <a:noFill/>
        </p:spPr>
        <p:txBody>
          <a:bodyPr wrap="square" rtlCol="0">
            <a:spAutoFit/>
          </a:bodyPr>
          <a:lstStyle/>
          <a:p>
            <a:r>
              <a:rPr lang="en-US" dirty="0" err="1"/>
              <a:t>Beachface</a:t>
            </a:r>
            <a:r>
              <a:rPr lang="en-US" dirty="0"/>
              <a:t> </a:t>
            </a:r>
            <a:r>
              <a:rPr lang="en-US" dirty="0" err="1"/>
              <a:t>subenvironment</a:t>
            </a:r>
            <a:endParaRPr lang="en-US" dirty="0"/>
          </a:p>
        </p:txBody>
      </p:sp>
      <p:cxnSp>
        <p:nvCxnSpPr>
          <p:cNvPr id="31" name="Straight Arrow Connector 30">
            <a:extLst>
              <a:ext uri="{FF2B5EF4-FFF2-40B4-BE49-F238E27FC236}">
                <a16:creationId xmlns:a16="http://schemas.microsoft.com/office/drawing/2014/main" id="{9F6215FB-3C0B-4072-A9CB-300DB4F5ADFE}"/>
              </a:ext>
            </a:extLst>
          </p:cNvPr>
          <p:cNvCxnSpPr/>
          <p:nvPr/>
        </p:nvCxnSpPr>
        <p:spPr>
          <a:xfrm>
            <a:off x="10209163" y="723900"/>
            <a:ext cx="0" cy="809625"/>
          </a:xfrm>
          <a:prstGeom prst="straightConnector1">
            <a:avLst/>
          </a:prstGeom>
          <a:ln w="25400">
            <a:solidFill>
              <a:srgbClr val="7030A0"/>
            </a:solidFill>
            <a:tailEnd type="stealth" w="lg" len="lg"/>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0D70D204-54DE-495D-8F80-9DC51D070AC6}"/>
              </a:ext>
            </a:extLst>
          </p:cNvPr>
          <p:cNvSpPr txBox="1"/>
          <p:nvPr/>
        </p:nvSpPr>
        <p:spPr>
          <a:xfrm>
            <a:off x="7505705" y="1594586"/>
            <a:ext cx="5086340" cy="646331"/>
          </a:xfrm>
          <a:prstGeom prst="rect">
            <a:avLst/>
          </a:prstGeom>
          <a:noFill/>
        </p:spPr>
        <p:txBody>
          <a:bodyPr wrap="square" rtlCol="0">
            <a:spAutoFit/>
          </a:bodyPr>
          <a:lstStyle/>
          <a:p>
            <a:r>
              <a:rPr lang="en-US" sz="3600" dirty="0">
                <a:solidFill>
                  <a:srgbClr val="7030A0"/>
                </a:solidFill>
              </a:rPr>
              <a:t>The study of sediments</a:t>
            </a:r>
          </a:p>
        </p:txBody>
      </p:sp>
    </p:spTree>
    <p:extLst>
      <p:ext uri="{BB962C8B-B14F-4D97-AF65-F5344CB8AC3E}">
        <p14:creationId xmlns:p14="http://schemas.microsoft.com/office/powerpoint/2010/main" val="38551022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5FC2DD69-1570-463C-9053-9F23DA5CA7E5}"/>
              </a:ext>
            </a:extLst>
          </p:cNvPr>
          <p:cNvPicPr>
            <a:picLocks noChangeAspect="1"/>
          </p:cNvPicPr>
          <p:nvPr/>
        </p:nvPicPr>
        <p:blipFill rotWithShape="1">
          <a:blip r:embed="rId3">
            <a:extLst>
              <a:ext uri="{28A0092B-C50C-407E-A947-70E740481C1C}">
                <a14:useLocalDpi xmlns:a14="http://schemas.microsoft.com/office/drawing/2010/main" val="0"/>
              </a:ext>
            </a:extLst>
          </a:blip>
          <a:srcRect t="-4" r="76550" b="-460"/>
          <a:stretch/>
        </p:blipFill>
        <p:spPr>
          <a:xfrm>
            <a:off x="558703" y="952500"/>
            <a:ext cx="1144386" cy="5662372"/>
          </a:xfrm>
          <a:prstGeom prst="rect">
            <a:avLst/>
          </a:prstGeom>
        </p:spPr>
      </p:pic>
      <p:sp>
        <p:nvSpPr>
          <p:cNvPr id="7" name="TextBox 6">
            <a:extLst>
              <a:ext uri="{FF2B5EF4-FFF2-40B4-BE49-F238E27FC236}">
                <a16:creationId xmlns:a16="http://schemas.microsoft.com/office/drawing/2014/main" id="{A9FDF61D-9122-4ACB-8345-9128C7D3D3E0}"/>
              </a:ext>
            </a:extLst>
          </p:cNvPr>
          <p:cNvSpPr txBox="1"/>
          <p:nvPr/>
        </p:nvSpPr>
        <p:spPr>
          <a:xfrm>
            <a:off x="6437335" y="1257300"/>
            <a:ext cx="5038725" cy="1754326"/>
          </a:xfrm>
          <a:prstGeom prst="rect">
            <a:avLst/>
          </a:prstGeom>
          <a:noFill/>
        </p:spPr>
        <p:txBody>
          <a:bodyPr wrap="square" rtlCol="0">
            <a:spAutoFit/>
          </a:bodyPr>
          <a:lstStyle/>
          <a:p>
            <a:r>
              <a:rPr lang="en-US" dirty="0"/>
              <a:t>A few more notes: </a:t>
            </a:r>
          </a:p>
          <a:p>
            <a:endParaRPr lang="en-US" dirty="0"/>
          </a:p>
          <a:p>
            <a:pPr marL="285750" indent="-285750">
              <a:buFont typeface="Arial" panose="020B0604020202020204" pitchFamily="34" charset="0"/>
              <a:buChar char="•"/>
            </a:pPr>
            <a:r>
              <a:rPr lang="en-US" dirty="0"/>
              <a:t>The “y-axis” is negative. This is because we are measuring down.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 “x-axis” is categorical.</a:t>
            </a:r>
          </a:p>
        </p:txBody>
      </p:sp>
      <p:pic>
        <p:nvPicPr>
          <p:cNvPr id="6" name="Picture 5">
            <a:extLst>
              <a:ext uri="{FF2B5EF4-FFF2-40B4-BE49-F238E27FC236}">
                <a16:creationId xmlns:a16="http://schemas.microsoft.com/office/drawing/2014/main" id="{41F48062-C684-4BD7-B1F1-7187768404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51609" y="1257300"/>
            <a:ext cx="4017264" cy="2892552"/>
          </a:xfrm>
          <a:prstGeom prst="rect">
            <a:avLst/>
          </a:prstGeom>
        </p:spPr>
      </p:pic>
      <p:sp>
        <p:nvSpPr>
          <p:cNvPr id="8" name="TextBox 7">
            <a:extLst>
              <a:ext uri="{FF2B5EF4-FFF2-40B4-BE49-F238E27FC236}">
                <a16:creationId xmlns:a16="http://schemas.microsoft.com/office/drawing/2014/main" id="{0F4E9E93-6488-4B30-BFAB-31BC6F9240E7}"/>
              </a:ext>
            </a:extLst>
          </p:cNvPr>
          <p:cNvSpPr txBox="1"/>
          <p:nvPr/>
        </p:nvSpPr>
        <p:spPr>
          <a:xfrm>
            <a:off x="0" y="166447"/>
            <a:ext cx="12874671" cy="707886"/>
          </a:xfrm>
          <a:prstGeom prst="rect">
            <a:avLst/>
          </a:prstGeom>
          <a:noFill/>
        </p:spPr>
        <p:txBody>
          <a:bodyPr wrap="square" rtlCol="0">
            <a:spAutoFit/>
          </a:bodyPr>
          <a:lstStyle/>
          <a:p>
            <a:r>
              <a:rPr lang="en-US" sz="4000" b="1" dirty="0"/>
              <a:t>Interpreting Graphic Core Logs</a:t>
            </a:r>
          </a:p>
        </p:txBody>
      </p:sp>
      <p:cxnSp>
        <p:nvCxnSpPr>
          <p:cNvPr id="3" name="Straight Connector 2">
            <a:extLst>
              <a:ext uri="{FF2B5EF4-FFF2-40B4-BE49-F238E27FC236}">
                <a16:creationId xmlns:a16="http://schemas.microsoft.com/office/drawing/2014/main" id="{81B169DC-DBB7-4B3A-871B-8F6243EAC2A2}"/>
              </a:ext>
            </a:extLst>
          </p:cNvPr>
          <p:cNvCxnSpPr/>
          <p:nvPr/>
        </p:nvCxnSpPr>
        <p:spPr>
          <a:xfrm>
            <a:off x="743578" y="2240784"/>
            <a:ext cx="1125415"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53858FA-6CFE-4A62-8F2D-37318E86E623}"/>
              </a:ext>
            </a:extLst>
          </p:cNvPr>
          <p:cNvCxnSpPr/>
          <p:nvPr/>
        </p:nvCxnSpPr>
        <p:spPr>
          <a:xfrm>
            <a:off x="743578" y="3056375"/>
            <a:ext cx="1125415"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96CC319C-3FAA-4784-953F-D9BEAED90F8C}"/>
              </a:ext>
            </a:extLst>
          </p:cNvPr>
          <p:cNvCxnSpPr/>
          <p:nvPr/>
        </p:nvCxnSpPr>
        <p:spPr>
          <a:xfrm>
            <a:off x="743578" y="4684205"/>
            <a:ext cx="1125415"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9B8F0AF1-290B-4C9F-A01E-D059E0B35DF6}"/>
              </a:ext>
            </a:extLst>
          </p:cNvPr>
          <p:cNvSpPr txBox="1"/>
          <p:nvPr/>
        </p:nvSpPr>
        <p:spPr>
          <a:xfrm>
            <a:off x="390121" y="1637881"/>
            <a:ext cx="301686" cy="369332"/>
          </a:xfrm>
          <a:prstGeom prst="rect">
            <a:avLst/>
          </a:prstGeom>
          <a:noFill/>
        </p:spPr>
        <p:txBody>
          <a:bodyPr wrap="none" rtlCol="0">
            <a:spAutoFit/>
          </a:bodyPr>
          <a:lstStyle/>
          <a:p>
            <a:r>
              <a:rPr lang="en-US" dirty="0">
                <a:solidFill>
                  <a:srgbClr val="FF0000"/>
                </a:solidFill>
              </a:rPr>
              <a:t>1</a:t>
            </a:r>
          </a:p>
        </p:txBody>
      </p:sp>
      <p:sp>
        <p:nvSpPr>
          <p:cNvPr id="11" name="TextBox 10">
            <a:extLst>
              <a:ext uri="{FF2B5EF4-FFF2-40B4-BE49-F238E27FC236}">
                <a16:creationId xmlns:a16="http://schemas.microsoft.com/office/drawing/2014/main" id="{66F41463-4AE5-4EE3-ABD5-EBE0BB9685CC}"/>
              </a:ext>
            </a:extLst>
          </p:cNvPr>
          <p:cNvSpPr txBox="1"/>
          <p:nvPr/>
        </p:nvSpPr>
        <p:spPr>
          <a:xfrm>
            <a:off x="390121" y="2507928"/>
            <a:ext cx="301686" cy="369332"/>
          </a:xfrm>
          <a:prstGeom prst="rect">
            <a:avLst/>
          </a:prstGeom>
          <a:noFill/>
        </p:spPr>
        <p:txBody>
          <a:bodyPr wrap="none" rtlCol="0">
            <a:spAutoFit/>
          </a:bodyPr>
          <a:lstStyle/>
          <a:p>
            <a:r>
              <a:rPr lang="en-US" dirty="0">
                <a:solidFill>
                  <a:srgbClr val="FF0000"/>
                </a:solidFill>
              </a:rPr>
              <a:t>2</a:t>
            </a:r>
          </a:p>
        </p:txBody>
      </p:sp>
      <p:sp>
        <p:nvSpPr>
          <p:cNvPr id="12" name="TextBox 11">
            <a:extLst>
              <a:ext uri="{FF2B5EF4-FFF2-40B4-BE49-F238E27FC236}">
                <a16:creationId xmlns:a16="http://schemas.microsoft.com/office/drawing/2014/main" id="{47629324-6BC5-4CBE-B746-5C6A3953426E}"/>
              </a:ext>
            </a:extLst>
          </p:cNvPr>
          <p:cNvSpPr txBox="1"/>
          <p:nvPr/>
        </p:nvSpPr>
        <p:spPr>
          <a:xfrm>
            <a:off x="390121" y="3581386"/>
            <a:ext cx="301686" cy="369332"/>
          </a:xfrm>
          <a:prstGeom prst="rect">
            <a:avLst/>
          </a:prstGeom>
          <a:noFill/>
        </p:spPr>
        <p:txBody>
          <a:bodyPr wrap="none" rtlCol="0">
            <a:spAutoFit/>
          </a:bodyPr>
          <a:lstStyle/>
          <a:p>
            <a:r>
              <a:rPr lang="en-US" dirty="0">
                <a:solidFill>
                  <a:srgbClr val="FF0000"/>
                </a:solidFill>
              </a:rPr>
              <a:t>3</a:t>
            </a:r>
          </a:p>
        </p:txBody>
      </p:sp>
      <p:sp>
        <p:nvSpPr>
          <p:cNvPr id="13" name="TextBox 12">
            <a:extLst>
              <a:ext uri="{FF2B5EF4-FFF2-40B4-BE49-F238E27FC236}">
                <a16:creationId xmlns:a16="http://schemas.microsoft.com/office/drawing/2014/main" id="{C11FD582-1600-4FCF-B94B-C4DF8935442D}"/>
              </a:ext>
            </a:extLst>
          </p:cNvPr>
          <p:cNvSpPr txBox="1"/>
          <p:nvPr/>
        </p:nvSpPr>
        <p:spPr>
          <a:xfrm>
            <a:off x="390121" y="5207580"/>
            <a:ext cx="301686" cy="369332"/>
          </a:xfrm>
          <a:prstGeom prst="rect">
            <a:avLst/>
          </a:prstGeom>
          <a:noFill/>
        </p:spPr>
        <p:txBody>
          <a:bodyPr wrap="none" rtlCol="0">
            <a:spAutoFit/>
          </a:bodyPr>
          <a:lstStyle/>
          <a:p>
            <a:r>
              <a:rPr lang="en-US" dirty="0">
                <a:solidFill>
                  <a:srgbClr val="FF0000"/>
                </a:solidFill>
              </a:rPr>
              <a:t>4</a:t>
            </a:r>
          </a:p>
        </p:txBody>
      </p:sp>
    </p:spTree>
    <p:extLst>
      <p:ext uri="{BB962C8B-B14F-4D97-AF65-F5344CB8AC3E}">
        <p14:creationId xmlns:p14="http://schemas.microsoft.com/office/powerpoint/2010/main" val="2264464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5FC2DD69-1570-463C-9053-9F23DA5CA7E5}"/>
              </a:ext>
            </a:extLst>
          </p:cNvPr>
          <p:cNvPicPr>
            <a:picLocks noChangeAspect="1"/>
          </p:cNvPicPr>
          <p:nvPr/>
        </p:nvPicPr>
        <p:blipFill rotWithShape="1">
          <a:blip r:embed="rId3">
            <a:extLst>
              <a:ext uri="{28A0092B-C50C-407E-A947-70E740481C1C}">
                <a14:useLocalDpi xmlns:a14="http://schemas.microsoft.com/office/drawing/2010/main" val="0"/>
              </a:ext>
            </a:extLst>
          </a:blip>
          <a:srcRect t="-1" r="74750" b="90366"/>
          <a:stretch/>
        </p:blipFill>
        <p:spPr>
          <a:xfrm>
            <a:off x="234852" y="1590567"/>
            <a:ext cx="4946041" cy="2179707"/>
          </a:xfrm>
          <a:prstGeom prst="rect">
            <a:avLst/>
          </a:prstGeom>
        </p:spPr>
      </p:pic>
      <p:sp>
        <p:nvSpPr>
          <p:cNvPr id="3" name="TextBox 2">
            <a:extLst>
              <a:ext uri="{FF2B5EF4-FFF2-40B4-BE49-F238E27FC236}">
                <a16:creationId xmlns:a16="http://schemas.microsoft.com/office/drawing/2014/main" id="{5F69E937-0C84-4F95-A69F-C7B1CCEE47A9}"/>
              </a:ext>
            </a:extLst>
          </p:cNvPr>
          <p:cNvSpPr txBox="1"/>
          <p:nvPr/>
        </p:nvSpPr>
        <p:spPr>
          <a:xfrm>
            <a:off x="0" y="166447"/>
            <a:ext cx="12874671" cy="707886"/>
          </a:xfrm>
          <a:prstGeom prst="rect">
            <a:avLst/>
          </a:prstGeom>
          <a:noFill/>
        </p:spPr>
        <p:txBody>
          <a:bodyPr wrap="square" rtlCol="0">
            <a:spAutoFit/>
          </a:bodyPr>
          <a:lstStyle/>
          <a:p>
            <a:r>
              <a:rPr lang="en-US" sz="4000" b="1" dirty="0"/>
              <a:t>Interpreting Graphic Core Logs</a:t>
            </a:r>
          </a:p>
        </p:txBody>
      </p:sp>
      <p:cxnSp>
        <p:nvCxnSpPr>
          <p:cNvPr id="8" name="Straight Arrow Connector 7">
            <a:extLst>
              <a:ext uri="{FF2B5EF4-FFF2-40B4-BE49-F238E27FC236}">
                <a16:creationId xmlns:a16="http://schemas.microsoft.com/office/drawing/2014/main" id="{F905A3D2-BFEB-4E90-9322-4A9902AE13A0}"/>
              </a:ext>
            </a:extLst>
          </p:cNvPr>
          <p:cNvCxnSpPr>
            <a:cxnSpLocks/>
          </p:cNvCxnSpPr>
          <p:nvPr/>
        </p:nvCxnSpPr>
        <p:spPr>
          <a:xfrm>
            <a:off x="2514600" y="2857079"/>
            <a:ext cx="857250" cy="0"/>
          </a:xfrm>
          <a:prstGeom prst="straightConnector1">
            <a:avLst/>
          </a:prstGeom>
          <a:ln w="38100">
            <a:solidFill>
              <a:srgbClr val="FF0000"/>
            </a:solidFill>
            <a:headEnd type="stealth" w="lg" len="lg"/>
            <a:tailEnd type="stealth" w="lg" len="lg"/>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089F6587-FE24-4B1F-9E84-21AD7228F4CA}"/>
              </a:ext>
            </a:extLst>
          </p:cNvPr>
          <p:cNvSpPr txBox="1"/>
          <p:nvPr/>
        </p:nvSpPr>
        <p:spPr>
          <a:xfrm>
            <a:off x="95423" y="4516658"/>
            <a:ext cx="6143452" cy="923330"/>
          </a:xfrm>
          <a:prstGeom prst="rect">
            <a:avLst/>
          </a:prstGeom>
          <a:noFill/>
        </p:spPr>
        <p:txBody>
          <a:bodyPr wrap="square" rtlCol="0">
            <a:spAutoFit/>
          </a:bodyPr>
          <a:lstStyle/>
          <a:p>
            <a:r>
              <a:rPr lang="en-US" dirty="0">
                <a:solidFill>
                  <a:srgbClr val="FF0000"/>
                </a:solidFill>
              </a:rPr>
              <a:t>Step 1:</a:t>
            </a:r>
            <a:r>
              <a:rPr lang="en-US" dirty="0"/>
              <a:t> Determine the Primary Grain Size</a:t>
            </a:r>
          </a:p>
          <a:p>
            <a:r>
              <a:rPr lang="en-US" b="1" dirty="0"/>
              <a:t>Primary Grain Size: The width of the box</a:t>
            </a:r>
          </a:p>
          <a:p>
            <a:r>
              <a:rPr lang="en-US" b="1" dirty="0"/>
              <a:t>	“Fine Sand”</a:t>
            </a:r>
          </a:p>
        </p:txBody>
      </p:sp>
      <p:cxnSp>
        <p:nvCxnSpPr>
          <p:cNvPr id="22" name="Straight Arrow Connector 21">
            <a:extLst>
              <a:ext uri="{FF2B5EF4-FFF2-40B4-BE49-F238E27FC236}">
                <a16:creationId xmlns:a16="http://schemas.microsoft.com/office/drawing/2014/main" id="{3DAFF2D5-BC95-4DF6-B987-89132D27259F}"/>
              </a:ext>
            </a:extLst>
          </p:cNvPr>
          <p:cNvCxnSpPr>
            <a:cxnSpLocks/>
          </p:cNvCxnSpPr>
          <p:nvPr/>
        </p:nvCxnSpPr>
        <p:spPr>
          <a:xfrm>
            <a:off x="3390900" y="2247900"/>
            <a:ext cx="0" cy="609179"/>
          </a:xfrm>
          <a:prstGeom prst="straightConnector1">
            <a:avLst/>
          </a:prstGeom>
          <a:ln w="38100">
            <a:solidFill>
              <a:srgbClr val="FF0000"/>
            </a:solidFill>
            <a:headEnd type="stealth" w="lg" len="lg"/>
            <a:tailEnd type="stealth" w="lg" len="lg"/>
          </a:ln>
        </p:spPr>
        <p:style>
          <a:lnRef idx="1">
            <a:schemeClr val="accent1"/>
          </a:lnRef>
          <a:fillRef idx="0">
            <a:schemeClr val="accent1"/>
          </a:fillRef>
          <a:effectRef idx="0">
            <a:schemeClr val="accent1"/>
          </a:effectRef>
          <a:fontRef idx="minor">
            <a:schemeClr val="tx1"/>
          </a:fontRef>
        </p:style>
      </p:cxnSp>
      <p:sp>
        <p:nvSpPr>
          <p:cNvPr id="26" name="Oval 25">
            <a:extLst>
              <a:ext uri="{FF2B5EF4-FFF2-40B4-BE49-F238E27FC236}">
                <a16:creationId xmlns:a16="http://schemas.microsoft.com/office/drawing/2014/main" id="{85C58C57-46DE-4062-A5CF-E38EAA3C8D6A}"/>
              </a:ext>
            </a:extLst>
          </p:cNvPr>
          <p:cNvSpPr/>
          <p:nvPr/>
        </p:nvSpPr>
        <p:spPr>
          <a:xfrm>
            <a:off x="3267075" y="1971675"/>
            <a:ext cx="247649" cy="27619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6A492D1-60D5-479A-B8C2-7F68F65D84C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52009" y="1418012"/>
            <a:ext cx="4017264" cy="2892552"/>
          </a:xfrm>
          <a:prstGeom prst="rect">
            <a:avLst/>
          </a:prstGeom>
        </p:spPr>
      </p:pic>
      <p:sp>
        <p:nvSpPr>
          <p:cNvPr id="11" name="Oval 10">
            <a:extLst>
              <a:ext uri="{FF2B5EF4-FFF2-40B4-BE49-F238E27FC236}">
                <a16:creationId xmlns:a16="http://schemas.microsoft.com/office/drawing/2014/main" id="{40F59185-F09C-424E-A79D-0430F5DF6D04}"/>
              </a:ext>
            </a:extLst>
          </p:cNvPr>
          <p:cNvSpPr/>
          <p:nvPr/>
        </p:nvSpPr>
        <p:spPr>
          <a:xfrm>
            <a:off x="6747971" y="1744579"/>
            <a:ext cx="1734292" cy="862147"/>
          </a:xfrm>
          <a:prstGeom prst="ellipse">
            <a:avLst/>
          </a:prstGeom>
          <a:noFill/>
          <a:ln w="285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FC9460A7-9894-43A7-9D8E-9B83779430CC}"/>
              </a:ext>
            </a:extLst>
          </p:cNvPr>
          <p:cNvSpPr/>
          <p:nvPr/>
        </p:nvSpPr>
        <p:spPr>
          <a:xfrm>
            <a:off x="3128210" y="1483538"/>
            <a:ext cx="1094873" cy="504037"/>
          </a:xfrm>
          <a:prstGeom prst="ellipse">
            <a:avLst/>
          </a:prstGeom>
          <a:noFill/>
          <a:ln w="285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51F1EB34-63E0-400F-9988-CD9117791167}"/>
              </a:ext>
            </a:extLst>
          </p:cNvPr>
          <p:cNvSpPr/>
          <p:nvPr/>
        </p:nvSpPr>
        <p:spPr>
          <a:xfrm>
            <a:off x="6884571" y="2055716"/>
            <a:ext cx="466724" cy="41689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97287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fade">
                                      <p:cBhvr>
                                        <p:cTn id="11" dur="500"/>
                                        <p:tgtEl>
                                          <p:spTgt spid="2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fade">
                                      <p:cBhvr>
                                        <p:cTn id="15" dur="500"/>
                                        <p:tgtEl>
                                          <p:spTgt spid="26"/>
                                        </p:tgtEl>
                                      </p:cBhvr>
                                    </p:animEffect>
                                  </p:childTnLst>
                                </p:cTn>
                              </p:par>
                            </p:childTnLst>
                          </p:cTn>
                        </p:par>
                        <p:par>
                          <p:cTn id="16" fill="hold">
                            <p:stCondLst>
                              <p:cond delay="1500"/>
                            </p:stCondLst>
                            <p:childTnLst>
                              <p:par>
                                <p:cTn id="17" presetID="1" presetClass="entr" presetSubtype="0" fill="hold" nodeType="afterEffect">
                                  <p:stCondLst>
                                    <p:cond delay="0"/>
                                  </p:stCondLst>
                                  <p:childTnLst>
                                    <p:set>
                                      <p:cBhvr>
                                        <p:cTn id="18" dur="1" fill="hold">
                                          <p:stCondLst>
                                            <p:cond delay="0"/>
                                          </p:stCondLst>
                                        </p:cTn>
                                        <p:tgtEl>
                                          <p:spTgt spid="18">
                                            <p:txEl>
                                              <p:pRg st="1" end="1"/>
                                            </p:txEl>
                                          </p:spTgt>
                                        </p:tgtEl>
                                        <p:attrNameLst>
                                          <p:attrName>style.visibility</p:attrName>
                                        </p:attrNameLst>
                                      </p:cBhvr>
                                      <p:to>
                                        <p:strVal val="visible"/>
                                      </p:to>
                                    </p:set>
                                  </p:childTnLst>
                                </p:cTn>
                              </p:par>
                            </p:childTnLst>
                          </p:cTn>
                        </p:par>
                        <p:par>
                          <p:cTn id="19" fill="hold">
                            <p:stCondLst>
                              <p:cond delay="1500"/>
                            </p:stCondLst>
                            <p:childTnLst>
                              <p:par>
                                <p:cTn id="20" presetID="1" presetClass="entr" presetSubtype="0" fill="hold" nodeType="afterEffect">
                                  <p:stCondLst>
                                    <p:cond delay="0"/>
                                  </p:stCondLst>
                                  <p:childTnLst>
                                    <p:set>
                                      <p:cBhvr>
                                        <p:cTn id="21" dur="1" fill="hold">
                                          <p:stCondLst>
                                            <p:cond delay="0"/>
                                          </p:stCondLst>
                                        </p:cTn>
                                        <p:tgtEl>
                                          <p:spTgt spid="18">
                                            <p:txEl>
                                              <p:pRg st="2" end="2"/>
                                            </p:txEl>
                                          </p:spTgt>
                                        </p:tgtEl>
                                        <p:attrNameLst>
                                          <p:attrName>style.visibility</p:attrName>
                                        </p:attrNameLst>
                                      </p:cBhvr>
                                      <p:to>
                                        <p:strVal val="visible"/>
                                      </p:to>
                                    </p:se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11" grpId="0" animBg="1"/>
      <p:bldP spid="12"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66F380F9-5160-41ED-98ED-7D0025A145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52009" y="1418012"/>
            <a:ext cx="4017264" cy="2892552"/>
          </a:xfrm>
          <a:prstGeom prst="rect">
            <a:avLst/>
          </a:prstGeom>
        </p:spPr>
      </p:pic>
      <p:pic>
        <p:nvPicPr>
          <p:cNvPr id="16" name="Picture 15">
            <a:extLst>
              <a:ext uri="{FF2B5EF4-FFF2-40B4-BE49-F238E27FC236}">
                <a16:creationId xmlns:a16="http://schemas.microsoft.com/office/drawing/2014/main" id="{5FC2DD69-1570-463C-9053-9F23DA5CA7E5}"/>
              </a:ext>
            </a:extLst>
          </p:cNvPr>
          <p:cNvPicPr>
            <a:picLocks noChangeAspect="1"/>
          </p:cNvPicPr>
          <p:nvPr/>
        </p:nvPicPr>
        <p:blipFill rotWithShape="1">
          <a:blip r:embed="rId4">
            <a:extLst>
              <a:ext uri="{28A0092B-C50C-407E-A947-70E740481C1C}">
                <a14:useLocalDpi xmlns:a14="http://schemas.microsoft.com/office/drawing/2010/main" val="0"/>
              </a:ext>
            </a:extLst>
          </a:blip>
          <a:srcRect t="-1" r="74750" b="90366"/>
          <a:stretch/>
        </p:blipFill>
        <p:spPr>
          <a:xfrm>
            <a:off x="234852" y="1590567"/>
            <a:ext cx="4946041" cy="2179707"/>
          </a:xfrm>
          <a:prstGeom prst="rect">
            <a:avLst/>
          </a:prstGeom>
        </p:spPr>
      </p:pic>
      <p:sp>
        <p:nvSpPr>
          <p:cNvPr id="18" name="TextBox 17">
            <a:extLst>
              <a:ext uri="{FF2B5EF4-FFF2-40B4-BE49-F238E27FC236}">
                <a16:creationId xmlns:a16="http://schemas.microsoft.com/office/drawing/2014/main" id="{089F6587-FE24-4B1F-9E84-21AD7228F4CA}"/>
              </a:ext>
            </a:extLst>
          </p:cNvPr>
          <p:cNvSpPr txBox="1"/>
          <p:nvPr/>
        </p:nvSpPr>
        <p:spPr>
          <a:xfrm>
            <a:off x="95423" y="4516658"/>
            <a:ext cx="4086052" cy="923330"/>
          </a:xfrm>
          <a:prstGeom prst="rect">
            <a:avLst/>
          </a:prstGeom>
          <a:noFill/>
        </p:spPr>
        <p:txBody>
          <a:bodyPr wrap="square" rtlCol="0">
            <a:spAutoFit/>
          </a:bodyPr>
          <a:lstStyle/>
          <a:p>
            <a:r>
              <a:rPr lang="en-US" dirty="0">
                <a:solidFill>
                  <a:srgbClr val="FF0000"/>
                </a:solidFill>
              </a:rPr>
              <a:t>Step 1:</a:t>
            </a:r>
            <a:r>
              <a:rPr lang="en-US" dirty="0"/>
              <a:t> Determine the Primary Grain Size</a:t>
            </a:r>
          </a:p>
          <a:p>
            <a:r>
              <a:rPr lang="en-US" b="1" dirty="0"/>
              <a:t>Primary Grain Size: The width of the box</a:t>
            </a:r>
          </a:p>
          <a:p>
            <a:r>
              <a:rPr lang="en-US" b="1" dirty="0"/>
              <a:t>	“Fine Sand”</a:t>
            </a:r>
          </a:p>
        </p:txBody>
      </p:sp>
      <p:sp>
        <p:nvSpPr>
          <p:cNvPr id="9" name="TextBox 8">
            <a:extLst>
              <a:ext uri="{FF2B5EF4-FFF2-40B4-BE49-F238E27FC236}">
                <a16:creationId xmlns:a16="http://schemas.microsoft.com/office/drawing/2014/main" id="{D2EB41C8-7161-455D-8342-46586773F269}"/>
              </a:ext>
            </a:extLst>
          </p:cNvPr>
          <p:cNvSpPr txBox="1"/>
          <p:nvPr/>
        </p:nvSpPr>
        <p:spPr>
          <a:xfrm>
            <a:off x="4394309" y="4516658"/>
            <a:ext cx="4086052" cy="2585323"/>
          </a:xfrm>
          <a:prstGeom prst="rect">
            <a:avLst/>
          </a:prstGeom>
          <a:noFill/>
        </p:spPr>
        <p:txBody>
          <a:bodyPr wrap="square" rtlCol="0">
            <a:spAutoFit/>
          </a:bodyPr>
          <a:lstStyle/>
          <a:p>
            <a:r>
              <a:rPr lang="en-US" dirty="0">
                <a:solidFill>
                  <a:srgbClr val="FF0000"/>
                </a:solidFill>
              </a:rPr>
              <a:t>Step 2:</a:t>
            </a:r>
            <a:r>
              <a:rPr lang="en-US" dirty="0"/>
              <a:t> Identify any other (secondary) grain sizes that may be present using the legend.</a:t>
            </a:r>
          </a:p>
          <a:p>
            <a:r>
              <a:rPr lang="en-US" b="1" dirty="0"/>
              <a:t>Secondary grain sizes: </a:t>
            </a:r>
          </a:p>
          <a:p>
            <a:r>
              <a:rPr lang="en-US" b="1" dirty="0"/>
              <a:t>	“Sand”</a:t>
            </a:r>
          </a:p>
          <a:p>
            <a:endParaRPr lang="en-US" dirty="0"/>
          </a:p>
          <a:p>
            <a:r>
              <a:rPr lang="en-US" i="1" dirty="0"/>
              <a:t>Note- there may be up to 3 different grain sizes present. </a:t>
            </a:r>
          </a:p>
          <a:p>
            <a:endParaRPr lang="en-US" dirty="0"/>
          </a:p>
        </p:txBody>
      </p:sp>
      <p:sp>
        <p:nvSpPr>
          <p:cNvPr id="10" name="Oval 9">
            <a:extLst>
              <a:ext uri="{FF2B5EF4-FFF2-40B4-BE49-F238E27FC236}">
                <a16:creationId xmlns:a16="http://schemas.microsoft.com/office/drawing/2014/main" id="{FC572940-3CB6-4350-A2A8-251D0A774365}"/>
              </a:ext>
            </a:extLst>
          </p:cNvPr>
          <p:cNvSpPr/>
          <p:nvPr/>
        </p:nvSpPr>
        <p:spPr>
          <a:xfrm>
            <a:off x="2469748" y="2370485"/>
            <a:ext cx="1054502" cy="27619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3F931245-A301-4397-8663-5206D1C72FCC}"/>
              </a:ext>
            </a:extLst>
          </p:cNvPr>
          <p:cNvSpPr/>
          <p:nvPr/>
        </p:nvSpPr>
        <p:spPr>
          <a:xfrm>
            <a:off x="5452009" y="3419354"/>
            <a:ext cx="1130702" cy="408336"/>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6184B3-A49B-4CC3-8862-8C41A124D4FF}"/>
              </a:ext>
            </a:extLst>
          </p:cNvPr>
          <p:cNvSpPr txBox="1"/>
          <p:nvPr/>
        </p:nvSpPr>
        <p:spPr>
          <a:xfrm>
            <a:off x="0" y="166447"/>
            <a:ext cx="12874671" cy="707886"/>
          </a:xfrm>
          <a:prstGeom prst="rect">
            <a:avLst/>
          </a:prstGeom>
          <a:noFill/>
        </p:spPr>
        <p:txBody>
          <a:bodyPr wrap="square" rtlCol="0">
            <a:spAutoFit/>
          </a:bodyPr>
          <a:lstStyle/>
          <a:p>
            <a:r>
              <a:rPr lang="en-US" sz="4000" b="1" dirty="0"/>
              <a:t>Interpreting Graphic Core Logs</a:t>
            </a:r>
          </a:p>
        </p:txBody>
      </p:sp>
    </p:spTree>
    <p:extLst>
      <p:ext uri="{BB962C8B-B14F-4D97-AF65-F5344CB8AC3E}">
        <p14:creationId xmlns:p14="http://schemas.microsoft.com/office/powerpoint/2010/main" val="1567384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fade">
                                      <p:cBhvr>
                                        <p:cTn id="15" dur="500"/>
                                        <p:tgtEl>
                                          <p:spTgt spid="9">
                                            <p:txEl>
                                              <p:pRg st="1" end="1"/>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62308987-6137-4BE4-AA11-D0DB195B98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52009" y="1418012"/>
            <a:ext cx="4017264" cy="2892552"/>
          </a:xfrm>
          <a:prstGeom prst="rect">
            <a:avLst/>
          </a:prstGeom>
        </p:spPr>
      </p:pic>
      <p:pic>
        <p:nvPicPr>
          <p:cNvPr id="16" name="Picture 15">
            <a:extLst>
              <a:ext uri="{FF2B5EF4-FFF2-40B4-BE49-F238E27FC236}">
                <a16:creationId xmlns:a16="http://schemas.microsoft.com/office/drawing/2014/main" id="{5FC2DD69-1570-463C-9053-9F23DA5CA7E5}"/>
              </a:ext>
            </a:extLst>
          </p:cNvPr>
          <p:cNvPicPr>
            <a:picLocks noChangeAspect="1"/>
          </p:cNvPicPr>
          <p:nvPr/>
        </p:nvPicPr>
        <p:blipFill rotWithShape="1">
          <a:blip r:embed="rId4">
            <a:extLst>
              <a:ext uri="{28A0092B-C50C-407E-A947-70E740481C1C}">
                <a14:useLocalDpi xmlns:a14="http://schemas.microsoft.com/office/drawing/2010/main" val="0"/>
              </a:ext>
            </a:extLst>
          </a:blip>
          <a:srcRect t="-1" r="74750" b="90366"/>
          <a:stretch/>
        </p:blipFill>
        <p:spPr>
          <a:xfrm>
            <a:off x="234852" y="1590567"/>
            <a:ext cx="4946041" cy="2179707"/>
          </a:xfrm>
          <a:prstGeom prst="rect">
            <a:avLst/>
          </a:prstGeom>
        </p:spPr>
      </p:pic>
      <p:sp>
        <p:nvSpPr>
          <p:cNvPr id="18" name="TextBox 17">
            <a:extLst>
              <a:ext uri="{FF2B5EF4-FFF2-40B4-BE49-F238E27FC236}">
                <a16:creationId xmlns:a16="http://schemas.microsoft.com/office/drawing/2014/main" id="{089F6587-FE24-4B1F-9E84-21AD7228F4CA}"/>
              </a:ext>
            </a:extLst>
          </p:cNvPr>
          <p:cNvSpPr txBox="1"/>
          <p:nvPr/>
        </p:nvSpPr>
        <p:spPr>
          <a:xfrm>
            <a:off x="95423" y="4516658"/>
            <a:ext cx="4086052" cy="923330"/>
          </a:xfrm>
          <a:prstGeom prst="rect">
            <a:avLst/>
          </a:prstGeom>
          <a:noFill/>
        </p:spPr>
        <p:txBody>
          <a:bodyPr wrap="square" rtlCol="0">
            <a:spAutoFit/>
          </a:bodyPr>
          <a:lstStyle/>
          <a:p>
            <a:r>
              <a:rPr lang="en-US" dirty="0">
                <a:solidFill>
                  <a:srgbClr val="FF0000"/>
                </a:solidFill>
              </a:rPr>
              <a:t>Step 1:</a:t>
            </a:r>
            <a:r>
              <a:rPr lang="en-US" dirty="0"/>
              <a:t> Determine the Primary Grain Size</a:t>
            </a:r>
          </a:p>
          <a:p>
            <a:r>
              <a:rPr lang="en-US" b="1" dirty="0"/>
              <a:t>Primary Grain Size: The width of the box</a:t>
            </a:r>
          </a:p>
          <a:p>
            <a:r>
              <a:rPr lang="en-US" b="1" dirty="0"/>
              <a:t>	“Fine Sand”</a:t>
            </a:r>
          </a:p>
        </p:txBody>
      </p:sp>
      <p:sp>
        <p:nvSpPr>
          <p:cNvPr id="9" name="TextBox 8">
            <a:extLst>
              <a:ext uri="{FF2B5EF4-FFF2-40B4-BE49-F238E27FC236}">
                <a16:creationId xmlns:a16="http://schemas.microsoft.com/office/drawing/2014/main" id="{D2EB41C8-7161-455D-8342-46586773F269}"/>
              </a:ext>
            </a:extLst>
          </p:cNvPr>
          <p:cNvSpPr txBox="1"/>
          <p:nvPr/>
        </p:nvSpPr>
        <p:spPr>
          <a:xfrm>
            <a:off x="4394309" y="4516658"/>
            <a:ext cx="4086052" cy="2585323"/>
          </a:xfrm>
          <a:prstGeom prst="rect">
            <a:avLst/>
          </a:prstGeom>
          <a:noFill/>
        </p:spPr>
        <p:txBody>
          <a:bodyPr wrap="square" rtlCol="0">
            <a:spAutoFit/>
          </a:bodyPr>
          <a:lstStyle/>
          <a:p>
            <a:r>
              <a:rPr lang="en-US" dirty="0">
                <a:solidFill>
                  <a:srgbClr val="FF0000"/>
                </a:solidFill>
              </a:rPr>
              <a:t>Step 2:</a:t>
            </a:r>
            <a:r>
              <a:rPr lang="en-US" dirty="0"/>
              <a:t> Identify any other (</a:t>
            </a:r>
            <a:r>
              <a:rPr lang="en-US" dirty="0" err="1"/>
              <a:t>secondar</a:t>
            </a:r>
            <a:r>
              <a:rPr lang="en-US" dirty="0"/>
              <a:t>) grain sizes that may be present using the legend.</a:t>
            </a:r>
          </a:p>
          <a:p>
            <a:r>
              <a:rPr lang="en-US" b="1" dirty="0"/>
              <a:t>Secondary grain sizes: </a:t>
            </a:r>
          </a:p>
          <a:p>
            <a:r>
              <a:rPr lang="en-US" b="1" dirty="0"/>
              <a:t>	“Sand”</a:t>
            </a:r>
          </a:p>
          <a:p>
            <a:endParaRPr lang="en-US" dirty="0"/>
          </a:p>
          <a:p>
            <a:r>
              <a:rPr lang="en-US" i="1" dirty="0"/>
              <a:t>Note- there may be up to 3 different grain sizes present. </a:t>
            </a:r>
          </a:p>
          <a:p>
            <a:endParaRPr lang="en-US" dirty="0"/>
          </a:p>
        </p:txBody>
      </p:sp>
      <p:sp>
        <p:nvSpPr>
          <p:cNvPr id="10" name="Oval 9">
            <a:extLst>
              <a:ext uri="{FF2B5EF4-FFF2-40B4-BE49-F238E27FC236}">
                <a16:creationId xmlns:a16="http://schemas.microsoft.com/office/drawing/2014/main" id="{FC572940-3CB6-4350-A2A8-251D0A774365}"/>
              </a:ext>
            </a:extLst>
          </p:cNvPr>
          <p:cNvSpPr/>
          <p:nvPr/>
        </p:nvSpPr>
        <p:spPr>
          <a:xfrm>
            <a:off x="2533650" y="2370485"/>
            <a:ext cx="457200" cy="105851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3F931245-A301-4397-8663-5206D1C72FCC}"/>
              </a:ext>
            </a:extLst>
          </p:cNvPr>
          <p:cNvSpPr/>
          <p:nvPr/>
        </p:nvSpPr>
        <p:spPr>
          <a:xfrm>
            <a:off x="8192658" y="3429000"/>
            <a:ext cx="1276615" cy="513111"/>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1AA877B6-EDE3-46E7-AD29-6789E72A3A1D}"/>
              </a:ext>
            </a:extLst>
          </p:cNvPr>
          <p:cNvSpPr txBox="1"/>
          <p:nvPr/>
        </p:nvSpPr>
        <p:spPr>
          <a:xfrm>
            <a:off x="8480361" y="4516658"/>
            <a:ext cx="3616216" cy="1200329"/>
          </a:xfrm>
          <a:prstGeom prst="rect">
            <a:avLst/>
          </a:prstGeom>
          <a:noFill/>
        </p:spPr>
        <p:txBody>
          <a:bodyPr wrap="square" rtlCol="0">
            <a:spAutoFit/>
          </a:bodyPr>
          <a:lstStyle/>
          <a:p>
            <a:r>
              <a:rPr lang="en-US" dirty="0">
                <a:solidFill>
                  <a:srgbClr val="FF0000"/>
                </a:solidFill>
              </a:rPr>
              <a:t>Step 3:</a:t>
            </a:r>
            <a:r>
              <a:rPr lang="en-US" dirty="0"/>
              <a:t> Identify any structures or biota present in the section.</a:t>
            </a:r>
          </a:p>
          <a:p>
            <a:r>
              <a:rPr lang="en-US" b="1" dirty="0"/>
              <a:t>Biota: Roots and Rootlets </a:t>
            </a:r>
          </a:p>
          <a:p>
            <a:r>
              <a:rPr lang="en-US" b="1" dirty="0"/>
              <a:t>Structures: Heavy Minerals</a:t>
            </a:r>
          </a:p>
        </p:txBody>
      </p:sp>
      <p:sp>
        <p:nvSpPr>
          <p:cNvPr id="13" name="Oval 12">
            <a:extLst>
              <a:ext uri="{FF2B5EF4-FFF2-40B4-BE49-F238E27FC236}">
                <a16:creationId xmlns:a16="http://schemas.microsoft.com/office/drawing/2014/main" id="{2DC01676-A60C-4F08-923D-6C3A83ED3B22}"/>
              </a:ext>
            </a:extLst>
          </p:cNvPr>
          <p:cNvSpPr/>
          <p:nvPr/>
        </p:nvSpPr>
        <p:spPr>
          <a:xfrm rot="5400000">
            <a:off x="2820019" y="2842591"/>
            <a:ext cx="260078" cy="1129333"/>
          </a:xfrm>
          <a:prstGeom prst="ellipse">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723179B3-37C2-4974-BF0C-6FCFCD21C1E8}"/>
              </a:ext>
            </a:extLst>
          </p:cNvPr>
          <p:cNvSpPr/>
          <p:nvPr/>
        </p:nvSpPr>
        <p:spPr>
          <a:xfrm rot="5400000">
            <a:off x="7585498" y="2382356"/>
            <a:ext cx="513111" cy="1276614"/>
          </a:xfrm>
          <a:prstGeom prst="ellipse">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3055A502-203D-4425-9965-47B6EA6498CB}"/>
              </a:ext>
            </a:extLst>
          </p:cNvPr>
          <p:cNvSpPr txBox="1"/>
          <p:nvPr/>
        </p:nvSpPr>
        <p:spPr>
          <a:xfrm>
            <a:off x="0" y="166447"/>
            <a:ext cx="12874671" cy="707886"/>
          </a:xfrm>
          <a:prstGeom prst="rect">
            <a:avLst/>
          </a:prstGeom>
          <a:noFill/>
        </p:spPr>
        <p:txBody>
          <a:bodyPr wrap="square" rtlCol="0">
            <a:spAutoFit/>
          </a:bodyPr>
          <a:lstStyle/>
          <a:p>
            <a:r>
              <a:rPr lang="en-US" sz="4000" b="1" dirty="0"/>
              <a:t>Interpreting Graphic Core Logs</a:t>
            </a:r>
          </a:p>
        </p:txBody>
      </p:sp>
    </p:spTree>
    <p:extLst>
      <p:ext uri="{BB962C8B-B14F-4D97-AF65-F5344CB8AC3E}">
        <p14:creationId xmlns:p14="http://schemas.microsoft.com/office/powerpoint/2010/main" val="362926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
                                            <p:txEl>
                                              <p:pRg st="1" end="1"/>
                                            </p:txEl>
                                          </p:spTgt>
                                        </p:tgtEl>
                                        <p:attrNameLst>
                                          <p:attrName>style.visibility</p:attrName>
                                        </p:attrNameLst>
                                      </p:cBhvr>
                                      <p:to>
                                        <p:strVal val="visible"/>
                                      </p:to>
                                    </p:set>
                                    <p:animEffect transition="in" filter="fade">
                                      <p:cBhvr>
                                        <p:cTn id="15" dur="500"/>
                                        <p:tgtEl>
                                          <p:spTgt spid="12">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12">
                                            <p:txEl>
                                              <p:pRg st="2" end="2"/>
                                            </p:txEl>
                                          </p:spTgt>
                                        </p:tgtEl>
                                        <p:attrNameLst>
                                          <p:attrName>style.visibility</p:attrName>
                                        </p:attrNameLst>
                                      </p:cBhvr>
                                      <p:to>
                                        <p:strVal val="visible"/>
                                      </p:to>
                                    </p:set>
                                    <p:animEffect transition="in" filter="fade">
                                      <p:cBhvr>
                                        <p:cTn id="28"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animBg="1"/>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5FC2DD69-1570-463C-9053-9F23DA5CA7E5}"/>
              </a:ext>
            </a:extLst>
          </p:cNvPr>
          <p:cNvPicPr>
            <a:picLocks noChangeAspect="1"/>
          </p:cNvPicPr>
          <p:nvPr/>
        </p:nvPicPr>
        <p:blipFill rotWithShape="1">
          <a:blip r:embed="rId3">
            <a:extLst>
              <a:ext uri="{28A0092B-C50C-407E-A947-70E740481C1C}">
                <a14:useLocalDpi xmlns:a14="http://schemas.microsoft.com/office/drawing/2010/main" val="0"/>
              </a:ext>
            </a:extLst>
          </a:blip>
          <a:srcRect t="-1" r="74750" b="90366"/>
          <a:stretch/>
        </p:blipFill>
        <p:spPr>
          <a:xfrm>
            <a:off x="234852" y="1590567"/>
            <a:ext cx="4946041" cy="2179707"/>
          </a:xfrm>
          <a:prstGeom prst="rect">
            <a:avLst/>
          </a:prstGeom>
        </p:spPr>
      </p:pic>
      <p:sp>
        <p:nvSpPr>
          <p:cNvPr id="18" name="TextBox 17">
            <a:extLst>
              <a:ext uri="{FF2B5EF4-FFF2-40B4-BE49-F238E27FC236}">
                <a16:creationId xmlns:a16="http://schemas.microsoft.com/office/drawing/2014/main" id="{089F6587-FE24-4B1F-9E84-21AD7228F4CA}"/>
              </a:ext>
            </a:extLst>
          </p:cNvPr>
          <p:cNvSpPr txBox="1"/>
          <p:nvPr/>
        </p:nvSpPr>
        <p:spPr>
          <a:xfrm>
            <a:off x="95423" y="4516658"/>
            <a:ext cx="4086052" cy="923330"/>
          </a:xfrm>
          <a:prstGeom prst="rect">
            <a:avLst/>
          </a:prstGeom>
          <a:noFill/>
        </p:spPr>
        <p:txBody>
          <a:bodyPr wrap="square" rtlCol="0">
            <a:spAutoFit/>
          </a:bodyPr>
          <a:lstStyle/>
          <a:p>
            <a:r>
              <a:rPr lang="en-US" dirty="0">
                <a:solidFill>
                  <a:srgbClr val="FF0000"/>
                </a:solidFill>
              </a:rPr>
              <a:t>Step 1:</a:t>
            </a:r>
            <a:r>
              <a:rPr lang="en-US" dirty="0"/>
              <a:t> Determine the Primary Grain Size</a:t>
            </a:r>
          </a:p>
          <a:p>
            <a:r>
              <a:rPr lang="en-US" b="1" dirty="0"/>
              <a:t>Primary Grain Size: The width of the box</a:t>
            </a:r>
          </a:p>
          <a:p>
            <a:r>
              <a:rPr lang="en-US" b="1" dirty="0"/>
              <a:t>	“Fine Sand”</a:t>
            </a:r>
          </a:p>
        </p:txBody>
      </p:sp>
      <p:sp>
        <p:nvSpPr>
          <p:cNvPr id="9" name="TextBox 8">
            <a:extLst>
              <a:ext uri="{FF2B5EF4-FFF2-40B4-BE49-F238E27FC236}">
                <a16:creationId xmlns:a16="http://schemas.microsoft.com/office/drawing/2014/main" id="{D2EB41C8-7161-455D-8342-46586773F269}"/>
              </a:ext>
            </a:extLst>
          </p:cNvPr>
          <p:cNvSpPr txBox="1"/>
          <p:nvPr/>
        </p:nvSpPr>
        <p:spPr>
          <a:xfrm>
            <a:off x="4394309" y="4516658"/>
            <a:ext cx="4086052" cy="2308324"/>
          </a:xfrm>
          <a:prstGeom prst="rect">
            <a:avLst/>
          </a:prstGeom>
          <a:noFill/>
        </p:spPr>
        <p:txBody>
          <a:bodyPr wrap="square" rtlCol="0">
            <a:spAutoFit/>
          </a:bodyPr>
          <a:lstStyle/>
          <a:p>
            <a:r>
              <a:rPr lang="en-US" dirty="0">
                <a:solidFill>
                  <a:srgbClr val="FF0000"/>
                </a:solidFill>
              </a:rPr>
              <a:t>Step 2:</a:t>
            </a:r>
            <a:r>
              <a:rPr lang="en-US" dirty="0"/>
              <a:t> Identify any other grain sizes that may be present using the legend.</a:t>
            </a:r>
          </a:p>
          <a:p>
            <a:r>
              <a:rPr lang="en-US" b="1" dirty="0"/>
              <a:t>Secondary grain sizes: </a:t>
            </a:r>
          </a:p>
          <a:p>
            <a:r>
              <a:rPr lang="en-US" b="1" dirty="0"/>
              <a:t>	“Sand”</a:t>
            </a:r>
          </a:p>
          <a:p>
            <a:endParaRPr lang="en-US" dirty="0"/>
          </a:p>
          <a:p>
            <a:r>
              <a:rPr lang="en-US" i="1" dirty="0"/>
              <a:t>Note- there may be up to 3 different grain sizes present. </a:t>
            </a:r>
          </a:p>
          <a:p>
            <a:endParaRPr lang="en-US" dirty="0"/>
          </a:p>
        </p:txBody>
      </p:sp>
      <p:sp>
        <p:nvSpPr>
          <p:cNvPr id="12" name="TextBox 11">
            <a:extLst>
              <a:ext uri="{FF2B5EF4-FFF2-40B4-BE49-F238E27FC236}">
                <a16:creationId xmlns:a16="http://schemas.microsoft.com/office/drawing/2014/main" id="{1AA877B6-EDE3-46E7-AD29-6789E72A3A1D}"/>
              </a:ext>
            </a:extLst>
          </p:cNvPr>
          <p:cNvSpPr txBox="1"/>
          <p:nvPr/>
        </p:nvSpPr>
        <p:spPr>
          <a:xfrm>
            <a:off x="8480361" y="4516658"/>
            <a:ext cx="3616216" cy="1200329"/>
          </a:xfrm>
          <a:prstGeom prst="rect">
            <a:avLst/>
          </a:prstGeom>
          <a:noFill/>
        </p:spPr>
        <p:txBody>
          <a:bodyPr wrap="square" rtlCol="0">
            <a:spAutoFit/>
          </a:bodyPr>
          <a:lstStyle/>
          <a:p>
            <a:r>
              <a:rPr lang="en-US" dirty="0">
                <a:solidFill>
                  <a:srgbClr val="FF0000"/>
                </a:solidFill>
              </a:rPr>
              <a:t>Step 3:</a:t>
            </a:r>
            <a:r>
              <a:rPr lang="en-US" dirty="0"/>
              <a:t> Identify any structures or biota present in the section.</a:t>
            </a:r>
          </a:p>
          <a:p>
            <a:r>
              <a:rPr lang="en-US" b="1" dirty="0"/>
              <a:t>Biota: Roots and Rootlets </a:t>
            </a:r>
          </a:p>
          <a:p>
            <a:r>
              <a:rPr lang="en-US" b="1" dirty="0"/>
              <a:t>Structures: Heavy Minerals</a:t>
            </a:r>
          </a:p>
        </p:txBody>
      </p:sp>
      <p:sp>
        <p:nvSpPr>
          <p:cNvPr id="2" name="TextBox 1">
            <a:extLst>
              <a:ext uri="{FF2B5EF4-FFF2-40B4-BE49-F238E27FC236}">
                <a16:creationId xmlns:a16="http://schemas.microsoft.com/office/drawing/2014/main" id="{4A5B06A7-8C9C-4B6A-85F8-D80F31527024}"/>
              </a:ext>
            </a:extLst>
          </p:cNvPr>
          <p:cNvSpPr txBox="1"/>
          <p:nvPr/>
        </p:nvSpPr>
        <p:spPr>
          <a:xfrm>
            <a:off x="9411030" y="340506"/>
            <a:ext cx="2733675" cy="2308324"/>
          </a:xfrm>
          <a:prstGeom prst="rect">
            <a:avLst/>
          </a:prstGeom>
          <a:noFill/>
        </p:spPr>
        <p:txBody>
          <a:bodyPr wrap="square" rtlCol="0">
            <a:spAutoFit/>
          </a:bodyPr>
          <a:lstStyle/>
          <a:p>
            <a:r>
              <a:rPr lang="en-US" dirty="0">
                <a:solidFill>
                  <a:srgbClr val="FF0000"/>
                </a:solidFill>
              </a:rPr>
              <a:t>Step 4:</a:t>
            </a:r>
          </a:p>
          <a:p>
            <a:r>
              <a:rPr lang="en-US" dirty="0"/>
              <a:t>Convert into a written sediment description. </a:t>
            </a:r>
          </a:p>
          <a:p>
            <a:endParaRPr lang="en-US" dirty="0"/>
          </a:p>
          <a:p>
            <a:r>
              <a:rPr lang="en-US" b="1" i="1" dirty="0"/>
              <a:t>This unit is fine sand with roots and rootlets, and heavy minerals. </a:t>
            </a:r>
          </a:p>
          <a:p>
            <a:endParaRPr lang="en-US" b="1" i="1" dirty="0"/>
          </a:p>
        </p:txBody>
      </p:sp>
      <p:pic>
        <p:nvPicPr>
          <p:cNvPr id="10" name="Picture 9">
            <a:extLst>
              <a:ext uri="{FF2B5EF4-FFF2-40B4-BE49-F238E27FC236}">
                <a16:creationId xmlns:a16="http://schemas.microsoft.com/office/drawing/2014/main" id="{ED7F82D2-3C68-4B8F-8D43-300F452ED8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52009" y="1418012"/>
            <a:ext cx="4017264" cy="2892552"/>
          </a:xfrm>
          <a:prstGeom prst="rect">
            <a:avLst/>
          </a:prstGeom>
        </p:spPr>
      </p:pic>
      <p:sp>
        <p:nvSpPr>
          <p:cNvPr id="11" name="TextBox 10">
            <a:extLst>
              <a:ext uri="{FF2B5EF4-FFF2-40B4-BE49-F238E27FC236}">
                <a16:creationId xmlns:a16="http://schemas.microsoft.com/office/drawing/2014/main" id="{7ADB915B-1C15-46AE-8ABE-079AA7850E06}"/>
              </a:ext>
            </a:extLst>
          </p:cNvPr>
          <p:cNvSpPr txBox="1"/>
          <p:nvPr/>
        </p:nvSpPr>
        <p:spPr>
          <a:xfrm>
            <a:off x="0" y="166447"/>
            <a:ext cx="12874671" cy="707886"/>
          </a:xfrm>
          <a:prstGeom prst="rect">
            <a:avLst/>
          </a:prstGeom>
          <a:noFill/>
        </p:spPr>
        <p:txBody>
          <a:bodyPr wrap="square" rtlCol="0">
            <a:spAutoFit/>
          </a:bodyPr>
          <a:lstStyle/>
          <a:p>
            <a:r>
              <a:rPr lang="en-US" sz="4000" b="1" dirty="0"/>
              <a:t>Interpreting Graphic Core Logs</a:t>
            </a:r>
          </a:p>
        </p:txBody>
      </p:sp>
    </p:spTree>
    <p:extLst>
      <p:ext uri="{BB962C8B-B14F-4D97-AF65-F5344CB8AC3E}">
        <p14:creationId xmlns:p14="http://schemas.microsoft.com/office/powerpoint/2010/main" val="35305158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5FC2DD69-1570-463C-9053-9F23DA5CA7E5}"/>
              </a:ext>
            </a:extLst>
          </p:cNvPr>
          <p:cNvPicPr>
            <a:picLocks noChangeAspect="1"/>
          </p:cNvPicPr>
          <p:nvPr/>
        </p:nvPicPr>
        <p:blipFill rotWithShape="1">
          <a:blip r:embed="rId3">
            <a:extLst>
              <a:ext uri="{28A0092B-C50C-407E-A947-70E740481C1C}">
                <a14:useLocalDpi xmlns:a14="http://schemas.microsoft.com/office/drawing/2010/main" val="0"/>
              </a:ext>
            </a:extLst>
          </a:blip>
          <a:srcRect t="-1" r="74750" b="90366"/>
          <a:stretch/>
        </p:blipFill>
        <p:spPr>
          <a:xfrm>
            <a:off x="234852" y="1590567"/>
            <a:ext cx="4946041" cy="2179707"/>
          </a:xfrm>
          <a:prstGeom prst="rect">
            <a:avLst/>
          </a:prstGeom>
        </p:spPr>
      </p:pic>
      <p:sp>
        <p:nvSpPr>
          <p:cNvPr id="18" name="TextBox 17">
            <a:extLst>
              <a:ext uri="{FF2B5EF4-FFF2-40B4-BE49-F238E27FC236}">
                <a16:creationId xmlns:a16="http://schemas.microsoft.com/office/drawing/2014/main" id="{089F6587-FE24-4B1F-9E84-21AD7228F4CA}"/>
              </a:ext>
            </a:extLst>
          </p:cNvPr>
          <p:cNvSpPr txBox="1"/>
          <p:nvPr/>
        </p:nvSpPr>
        <p:spPr>
          <a:xfrm>
            <a:off x="95423" y="4516658"/>
            <a:ext cx="4086052" cy="923330"/>
          </a:xfrm>
          <a:prstGeom prst="rect">
            <a:avLst/>
          </a:prstGeom>
          <a:noFill/>
        </p:spPr>
        <p:txBody>
          <a:bodyPr wrap="square" rtlCol="0">
            <a:spAutoFit/>
          </a:bodyPr>
          <a:lstStyle/>
          <a:p>
            <a:r>
              <a:rPr lang="en-US" dirty="0">
                <a:solidFill>
                  <a:srgbClr val="FF0000"/>
                </a:solidFill>
              </a:rPr>
              <a:t>Step 1:</a:t>
            </a:r>
            <a:r>
              <a:rPr lang="en-US" dirty="0"/>
              <a:t> Determine the Primary Grain Size</a:t>
            </a:r>
          </a:p>
          <a:p>
            <a:r>
              <a:rPr lang="en-US" b="1" dirty="0"/>
              <a:t>Primary Grain Size: The width of the box</a:t>
            </a:r>
          </a:p>
          <a:p>
            <a:r>
              <a:rPr lang="en-US" b="1" dirty="0"/>
              <a:t>	“Fine Sand”</a:t>
            </a:r>
          </a:p>
        </p:txBody>
      </p:sp>
      <p:sp>
        <p:nvSpPr>
          <p:cNvPr id="9" name="TextBox 8">
            <a:extLst>
              <a:ext uri="{FF2B5EF4-FFF2-40B4-BE49-F238E27FC236}">
                <a16:creationId xmlns:a16="http://schemas.microsoft.com/office/drawing/2014/main" id="{D2EB41C8-7161-455D-8342-46586773F269}"/>
              </a:ext>
            </a:extLst>
          </p:cNvPr>
          <p:cNvSpPr txBox="1"/>
          <p:nvPr/>
        </p:nvSpPr>
        <p:spPr>
          <a:xfrm>
            <a:off x="4394309" y="4516658"/>
            <a:ext cx="4086052" cy="2308324"/>
          </a:xfrm>
          <a:prstGeom prst="rect">
            <a:avLst/>
          </a:prstGeom>
          <a:noFill/>
        </p:spPr>
        <p:txBody>
          <a:bodyPr wrap="square" rtlCol="0">
            <a:spAutoFit/>
          </a:bodyPr>
          <a:lstStyle/>
          <a:p>
            <a:r>
              <a:rPr lang="en-US" dirty="0">
                <a:solidFill>
                  <a:srgbClr val="FF0000"/>
                </a:solidFill>
              </a:rPr>
              <a:t>Step 2:</a:t>
            </a:r>
            <a:r>
              <a:rPr lang="en-US" dirty="0"/>
              <a:t> Identify any other grain sizes that may be present using the legend.</a:t>
            </a:r>
          </a:p>
          <a:p>
            <a:r>
              <a:rPr lang="en-US" b="1" dirty="0"/>
              <a:t>Secondary grain sizes: </a:t>
            </a:r>
          </a:p>
          <a:p>
            <a:r>
              <a:rPr lang="en-US" b="1" dirty="0"/>
              <a:t>	“Sand”</a:t>
            </a:r>
          </a:p>
          <a:p>
            <a:endParaRPr lang="en-US" dirty="0"/>
          </a:p>
          <a:p>
            <a:r>
              <a:rPr lang="en-US" i="1" dirty="0"/>
              <a:t>Note- there may be up to 3 different grain sizes present. </a:t>
            </a:r>
          </a:p>
          <a:p>
            <a:endParaRPr lang="en-US" dirty="0"/>
          </a:p>
        </p:txBody>
      </p:sp>
      <p:sp>
        <p:nvSpPr>
          <p:cNvPr id="12" name="TextBox 11">
            <a:extLst>
              <a:ext uri="{FF2B5EF4-FFF2-40B4-BE49-F238E27FC236}">
                <a16:creationId xmlns:a16="http://schemas.microsoft.com/office/drawing/2014/main" id="{1AA877B6-EDE3-46E7-AD29-6789E72A3A1D}"/>
              </a:ext>
            </a:extLst>
          </p:cNvPr>
          <p:cNvSpPr txBox="1"/>
          <p:nvPr/>
        </p:nvSpPr>
        <p:spPr>
          <a:xfrm>
            <a:off x="8480361" y="4516658"/>
            <a:ext cx="3616216" cy="1200329"/>
          </a:xfrm>
          <a:prstGeom prst="rect">
            <a:avLst/>
          </a:prstGeom>
          <a:noFill/>
        </p:spPr>
        <p:txBody>
          <a:bodyPr wrap="square" rtlCol="0">
            <a:spAutoFit/>
          </a:bodyPr>
          <a:lstStyle/>
          <a:p>
            <a:r>
              <a:rPr lang="en-US" dirty="0">
                <a:solidFill>
                  <a:srgbClr val="FF0000"/>
                </a:solidFill>
              </a:rPr>
              <a:t>Step 3:</a:t>
            </a:r>
            <a:r>
              <a:rPr lang="en-US" dirty="0"/>
              <a:t> Identify any structures or biota present in the section.</a:t>
            </a:r>
          </a:p>
          <a:p>
            <a:r>
              <a:rPr lang="en-US" b="1" dirty="0"/>
              <a:t>Biota: Roots and Rootlets </a:t>
            </a:r>
          </a:p>
          <a:p>
            <a:r>
              <a:rPr lang="en-US" b="1" dirty="0"/>
              <a:t>Structures: Heavy Minerals</a:t>
            </a:r>
          </a:p>
        </p:txBody>
      </p:sp>
      <p:sp>
        <p:nvSpPr>
          <p:cNvPr id="2" name="TextBox 1">
            <a:extLst>
              <a:ext uri="{FF2B5EF4-FFF2-40B4-BE49-F238E27FC236}">
                <a16:creationId xmlns:a16="http://schemas.microsoft.com/office/drawing/2014/main" id="{4A5B06A7-8C9C-4B6A-85F8-D80F31527024}"/>
              </a:ext>
            </a:extLst>
          </p:cNvPr>
          <p:cNvSpPr txBox="1"/>
          <p:nvPr/>
        </p:nvSpPr>
        <p:spPr>
          <a:xfrm>
            <a:off x="9411030" y="340506"/>
            <a:ext cx="2733675" cy="3693319"/>
          </a:xfrm>
          <a:prstGeom prst="rect">
            <a:avLst/>
          </a:prstGeom>
          <a:noFill/>
        </p:spPr>
        <p:txBody>
          <a:bodyPr wrap="square" rtlCol="0">
            <a:spAutoFit/>
          </a:bodyPr>
          <a:lstStyle/>
          <a:p>
            <a:r>
              <a:rPr lang="en-US" dirty="0">
                <a:solidFill>
                  <a:srgbClr val="FF0000"/>
                </a:solidFill>
              </a:rPr>
              <a:t>Step 4:</a:t>
            </a:r>
          </a:p>
          <a:p>
            <a:r>
              <a:rPr lang="en-US" dirty="0"/>
              <a:t>Convert into a written sediment description. </a:t>
            </a:r>
          </a:p>
          <a:p>
            <a:endParaRPr lang="en-US" dirty="0"/>
          </a:p>
          <a:p>
            <a:r>
              <a:rPr lang="en-US" b="1" i="1" dirty="0"/>
              <a:t>This unit is fine sand with roots and rootlets, and heavy minerals. </a:t>
            </a:r>
          </a:p>
          <a:p>
            <a:endParaRPr lang="en-US" b="1" i="1" dirty="0"/>
          </a:p>
          <a:p>
            <a:r>
              <a:rPr lang="en-US" dirty="0">
                <a:solidFill>
                  <a:srgbClr val="FF0000"/>
                </a:solidFill>
              </a:rPr>
              <a:t>Step 5:</a:t>
            </a:r>
            <a:r>
              <a:rPr lang="en-US" dirty="0"/>
              <a:t> </a:t>
            </a:r>
          </a:p>
          <a:p>
            <a:r>
              <a:rPr lang="en-US" dirty="0"/>
              <a:t>Compare this description to the information cards to determine the </a:t>
            </a:r>
            <a:r>
              <a:rPr lang="en-US" dirty="0" err="1"/>
              <a:t>subenvironment</a:t>
            </a:r>
            <a:r>
              <a:rPr lang="en-US" dirty="0"/>
              <a:t>. </a:t>
            </a:r>
          </a:p>
        </p:txBody>
      </p:sp>
      <p:pic>
        <p:nvPicPr>
          <p:cNvPr id="10" name="Picture 9">
            <a:extLst>
              <a:ext uri="{FF2B5EF4-FFF2-40B4-BE49-F238E27FC236}">
                <a16:creationId xmlns:a16="http://schemas.microsoft.com/office/drawing/2014/main" id="{D5D5E114-51F6-4DA0-8D19-8EB4E428DC9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52009" y="1418012"/>
            <a:ext cx="4017264" cy="2892552"/>
          </a:xfrm>
          <a:prstGeom prst="rect">
            <a:avLst/>
          </a:prstGeom>
        </p:spPr>
      </p:pic>
      <p:sp>
        <p:nvSpPr>
          <p:cNvPr id="11" name="TextBox 10">
            <a:extLst>
              <a:ext uri="{FF2B5EF4-FFF2-40B4-BE49-F238E27FC236}">
                <a16:creationId xmlns:a16="http://schemas.microsoft.com/office/drawing/2014/main" id="{CB34C555-0B39-43F1-9FB4-3B00D48B1446}"/>
              </a:ext>
            </a:extLst>
          </p:cNvPr>
          <p:cNvSpPr txBox="1"/>
          <p:nvPr/>
        </p:nvSpPr>
        <p:spPr>
          <a:xfrm>
            <a:off x="0" y="166447"/>
            <a:ext cx="12874671" cy="707886"/>
          </a:xfrm>
          <a:prstGeom prst="rect">
            <a:avLst/>
          </a:prstGeom>
          <a:noFill/>
        </p:spPr>
        <p:txBody>
          <a:bodyPr wrap="square" rtlCol="0">
            <a:spAutoFit/>
          </a:bodyPr>
          <a:lstStyle/>
          <a:p>
            <a:r>
              <a:rPr lang="en-US" sz="4000" b="1" dirty="0"/>
              <a:t>Interpreting Graphic Core Logs</a:t>
            </a:r>
          </a:p>
        </p:txBody>
      </p:sp>
    </p:spTree>
    <p:extLst>
      <p:ext uri="{BB962C8B-B14F-4D97-AF65-F5344CB8AC3E}">
        <p14:creationId xmlns:p14="http://schemas.microsoft.com/office/powerpoint/2010/main" val="19930094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5FC2DD69-1570-463C-9053-9F23DA5CA7E5}"/>
              </a:ext>
            </a:extLst>
          </p:cNvPr>
          <p:cNvPicPr>
            <a:picLocks noChangeAspect="1"/>
          </p:cNvPicPr>
          <p:nvPr/>
        </p:nvPicPr>
        <p:blipFill rotWithShape="1">
          <a:blip r:embed="rId3">
            <a:extLst>
              <a:ext uri="{28A0092B-C50C-407E-A947-70E740481C1C}">
                <a14:useLocalDpi xmlns:a14="http://schemas.microsoft.com/office/drawing/2010/main" val="0"/>
              </a:ext>
            </a:extLst>
          </a:blip>
          <a:srcRect t="-4" r="76550" b="-460"/>
          <a:stretch/>
        </p:blipFill>
        <p:spPr>
          <a:xfrm>
            <a:off x="558703" y="952500"/>
            <a:ext cx="1144386" cy="5662372"/>
          </a:xfrm>
          <a:prstGeom prst="rect">
            <a:avLst/>
          </a:prstGeom>
        </p:spPr>
      </p:pic>
      <p:sp>
        <p:nvSpPr>
          <p:cNvPr id="4" name="TextBox 3">
            <a:extLst>
              <a:ext uri="{FF2B5EF4-FFF2-40B4-BE49-F238E27FC236}">
                <a16:creationId xmlns:a16="http://schemas.microsoft.com/office/drawing/2014/main" id="{C3A9168B-6077-47BD-B0ED-2C79DB47A074}"/>
              </a:ext>
            </a:extLst>
          </p:cNvPr>
          <p:cNvSpPr txBox="1"/>
          <p:nvPr/>
        </p:nvSpPr>
        <p:spPr>
          <a:xfrm>
            <a:off x="5305926" y="1565074"/>
            <a:ext cx="6886074" cy="5049798"/>
          </a:xfrm>
          <a:prstGeom prst="irregularSeal2">
            <a:avLst/>
          </a:prstGeom>
          <a:solidFill>
            <a:schemeClr val="accent6">
              <a:lumMod val="40000"/>
              <a:lumOff val="60000"/>
            </a:schemeClr>
          </a:solidFill>
        </p:spPr>
        <p:txBody>
          <a:bodyPr wrap="square" rtlCol="0">
            <a:spAutoFit/>
          </a:bodyPr>
          <a:lstStyle/>
          <a:p>
            <a:pPr algn="ctr"/>
            <a:r>
              <a:rPr lang="en-US" sz="2800" dirty="0"/>
              <a:t>Complete these steps for each unit observed on the core log and fill out the worksheet. </a:t>
            </a:r>
          </a:p>
        </p:txBody>
      </p:sp>
      <p:pic>
        <p:nvPicPr>
          <p:cNvPr id="6" name="Picture 5">
            <a:extLst>
              <a:ext uri="{FF2B5EF4-FFF2-40B4-BE49-F238E27FC236}">
                <a16:creationId xmlns:a16="http://schemas.microsoft.com/office/drawing/2014/main" id="{49F4A47A-D029-4AF1-AAC8-5AEE97C381F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51609" y="1257300"/>
            <a:ext cx="4017264" cy="2892552"/>
          </a:xfrm>
          <a:prstGeom prst="rect">
            <a:avLst/>
          </a:prstGeom>
        </p:spPr>
      </p:pic>
      <p:sp>
        <p:nvSpPr>
          <p:cNvPr id="8" name="TextBox 7">
            <a:extLst>
              <a:ext uri="{FF2B5EF4-FFF2-40B4-BE49-F238E27FC236}">
                <a16:creationId xmlns:a16="http://schemas.microsoft.com/office/drawing/2014/main" id="{13F06C37-E5E5-41A4-BC93-617FD37B9D31}"/>
              </a:ext>
            </a:extLst>
          </p:cNvPr>
          <p:cNvSpPr txBox="1"/>
          <p:nvPr/>
        </p:nvSpPr>
        <p:spPr>
          <a:xfrm>
            <a:off x="0" y="166447"/>
            <a:ext cx="12874671" cy="707886"/>
          </a:xfrm>
          <a:prstGeom prst="rect">
            <a:avLst/>
          </a:prstGeom>
          <a:noFill/>
        </p:spPr>
        <p:txBody>
          <a:bodyPr wrap="square" rtlCol="0">
            <a:spAutoFit/>
          </a:bodyPr>
          <a:lstStyle/>
          <a:p>
            <a:r>
              <a:rPr lang="en-US" sz="4000" b="1" dirty="0"/>
              <a:t>Interpreting Graphic Core Logs</a:t>
            </a:r>
          </a:p>
        </p:txBody>
      </p:sp>
    </p:spTree>
    <p:extLst>
      <p:ext uri="{BB962C8B-B14F-4D97-AF65-F5344CB8AC3E}">
        <p14:creationId xmlns:p14="http://schemas.microsoft.com/office/powerpoint/2010/main" val="8279963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5FC2DD69-1570-463C-9053-9F23DA5CA7E5}"/>
              </a:ext>
            </a:extLst>
          </p:cNvPr>
          <p:cNvPicPr>
            <a:picLocks noChangeAspect="1"/>
          </p:cNvPicPr>
          <p:nvPr/>
        </p:nvPicPr>
        <p:blipFill rotWithShape="1">
          <a:blip r:embed="rId3">
            <a:extLst>
              <a:ext uri="{28A0092B-C50C-407E-A947-70E740481C1C}">
                <a14:useLocalDpi xmlns:a14="http://schemas.microsoft.com/office/drawing/2010/main" val="0"/>
              </a:ext>
            </a:extLst>
          </a:blip>
          <a:srcRect t="-1" r="74750" b="90366"/>
          <a:stretch/>
        </p:blipFill>
        <p:spPr>
          <a:xfrm>
            <a:off x="152556" y="1108249"/>
            <a:ext cx="4946041" cy="2179707"/>
          </a:xfrm>
          <a:prstGeom prst="rect">
            <a:avLst/>
          </a:prstGeom>
        </p:spPr>
      </p:pic>
      <p:sp>
        <p:nvSpPr>
          <p:cNvPr id="18" name="TextBox 17">
            <a:extLst>
              <a:ext uri="{FF2B5EF4-FFF2-40B4-BE49-F238E27FC236}">
                <a16:creationId xmlns:a16="http://schemas.microsoft.com/office/drawing/2014/main" id="{089F6587-FE24-4B1F-9E84-21AD7228F4CA}"/>
              </a:ext>
            </a:extLst>
          </p:cNvPr>
          <p:cNvSpPr txBox="1"/>
          <p:nvPr/>
        </p:nvSpPr>
        <p:spPr>
          <a:xfrm>
            <a:off x="5549162" y="1261721"/>
            <a:ext cx="6490282" cy="4278094"/>
          </a:xfrm>
          <a:prstGeom prst="rect">
            <a:avLst/>
          </a:prstGeom>
          <a:noFill/>
        </p:spPr>
        <p:txBody>
          <a:bodyPr wrap="square" rtlCol="0">
            <a:spAutoFit/>
          </a:bodyPr>
          <a:lstStyle/>
          <a:p>
            <a:r>
              <a:rPr lang="en-US" sz="1600" b="1" dirty="0">
                <a:solidFill>
                  <a:srgbClr val="00B0F0"/>
                </a:solidFill>
              </a:rPr>
              <a:t>Step 1: </a:t>
            </a:r>
            <a:r>
              <a:rPr lang="en-US" sz="1600" dirty="0"/>
              <a:t>Determine the Primary Grain Size</a:t>
            </a:r>
          </a:p>
          <a:p>
            <a:r>
              <a:rPr lang="en-US" sz="1600" b="1" dirty="0"/>
              <a:t>Primary Grain Size: The width of the box</a:t>
            </a:r>
          </a:p>
          <a:p>
            <a:endParaRPr lang="en-US" sz="1600" b="1" dirty="0"/>
          </a:p>
          <a:p>
            <a:r>
              <a:rPr lang="en-US" sz="1600" b="1" dirty="0">
                <a:solidFill>
                  <a:srgbClr val="7030A0"/>
                </a:solidFill>
              </a:rPr>
              <a:t>Step 2: </a:t>
            </a:r>
            <a:r>
              <a:rPr lang="en-US" sz="1600" dirty="0"/>
              <a:t>Identify any other grain sizes that may be present using the legend.</a:t>
            </a:r>
          </a:p>
          <a:p>
            <a:r>
              <a:rPr lang="en-US" sz="1600" b="1" dirty="0"/>
              <a:t>Secondary grain sizes: </a:t>
            </a:r>
          </a:p>
          <a:p>
            <a:r>
              <a:rPr lang="en-US" sz="1600" b="1" dirty="0"/>
              <a:t>Use symbols</a:t>
            </a:r>
          </a:p>
          <a:p>
            <a:endParaRPr lang="en-US" sz="1600" b="1" dirty="0"/>
          </a:p>
          <a:p>
            <a:r>
              <a:rPr lang="en-US" sz="1600" b="1" dirty="0">
                <a:solidFill>
                  <a:srgbClr val="73B149"/>
                </a:solidFill>
              </a:rPr>
              <a:t>Step 3: </a:t>
            </a:r>
            <a:r>
              <a:rPr lang="en-US" sz="1600" dirty="0"/>
              <a:t>Identify any structures or biota present in the section.</a:t>
            </a:r>
          </a:p>
          <a:p>
            <a:r>
              <a:rPr lang="en-US" sz="1600" b="1" dirty="0"/>
              <a:t>Biota: Roots and Rootlets </a:t>
            </a:r>
          </a:p>
          <a:p>
            <a:r>
              <a:rPr lang="en-US" sz="1600" b="1" dirty="0"/>
              <a:t>Structures: Heavy Minerals</a:t>
            </a:r>
          </a:p>
          <a:p>
            <a:endParaRPr lang="en-US" sz="1600" b="1" dirty="0"/>
          </a:p>
          <a:p>
            <a:r>
              <a:rPr lang="en-US" sz="1600" b="1" dirty="0">
                <a:solidFill>
                  <a:srgbClr val="FF0000"/>
                </a:solidFill>
              </a:rPr>
              <a:t>Step 4: </a:t>
            </a:r>
            <a:r>
              <a:rPr lang="en-US" sz="1600" dirty="0"/>
              <a:t>Convert into a written sediment description. </a:t>
            </a:r>
          </a:p>
          <a:p>
            <a:r>
              <a:rPr lang="en-US" sz="1600" b="1" i="1" dirty="0"/>
              <a:t>This unit is fine sand with roots and rootlets, and heavy minerals</a:t>
            </a:r>
          </a:p>
          <a:p>
            <a:endParaRPr lang="en-US" sz="1600" b="1" i="1" dirty="0"/>
          </a:p>
          <a:p>
            <a:r>
              <a:rPr lang="en-US" sz="1600" b="1" dirty="0">
                <a:solidFill>
                  <a:srgbClr val="FF0000"/>
                </a:solidFill>
              </a:rPr>
              <a:t>Step 5:</a:t>
            </a:r>
            <a:r>
              <a:rPr lang="en-US" sz="1600" b="1" dirty="0"/>
              <a:t> </a:t>
            </a:r>
            <a:r>
              <a:rPr lang="en-US" sz="1600" dirty="0"/>
              <a:t>Compare this description to the sediment description card to determine the </a:t>
            </a:r>
            <a:r>
              <a:rPr lang="en-US" sz="1600" dirty="0" err="1"/>
              <a:t>subenvironment</a:t>
            </a:r>
            <a:r>
              <a:rPr lang="en-US" sz="1600" dirty="0"/>
              <a:t>. Record this in the chart on page 3 of your worksheet</a:t>
            </a:r>
            <a:endParaRPr lang="en-US" sz="1600" b="1" dirty="0"/>
          </a:p>
        </p:txBody>
      </p:sp>
      <p:pic>
        <p:nvPicPr>
          <p:cNvPr id="10" name="Picture 9">
            <a:extLst>
              <a:ext uri="{FF2B5EF4-FFF2-40B4-BE49-F238E27FC236}">
                <a16:creationId xmlns:a16="http://schemas.microsoft.com/office/drawing/2014/main" id="{D5D5E114-51F6-4DA0-8D19-8EB4E428DC9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6944" y="3570045"/>
            <a:ext cx="4017264" cy="2892552"/>
          </a:xfrm>
          <a:prstGeom prst="rect">
            <a:avLst/>
          </a:prstGeom>
        </p:spPr>
      </p:pic>
      <p:sp>
        <p:nvSpPr>
          <p:cNvPr id="11" name="TextBox 10">
            <a:extLst>
              <a:ext uri="{FF2B5EF4-FFF2-40B4-BE49-F238E27FC236}">
                <a16:creationId xmlns:a16="http://schemas.microsoft.com/office/drawing/2014/main" id="{CB34C555-0B39-43F1-9FB4-3B00D48B1446}"/>
              </a:ext>
            </a:extLst>
          </p:cNvPr>
          <p:cNvSpPr txBox="1"/>
          <p:nvPr/>
        </p:nvSpPr>
        <p:spPr>
          <a:xfrm>
            <a:off x="0" y="166447"/>
            <a:ext cx="12874671" cy="707886"/>
          </a:xfrm>
          <a:prstGeom prst="rect">
            <a:avLst/>
          </a:prstGeom>
          <a:noFill/>
        </p:spPr>
        <p:txBody>
          <a:bodyPr wrap="square" rtlCol="0">
            <a:spAutoFit/>
          </a:bodyPr>
          <a:lstStyle/>
          <a:p>
            <a:r>
              <a:rPr lang="en-US" sz="4000" b="1" dirty="0"/>
              <a:t>Interpreting Graphic Core Logs</a:t>
            </a:r>
          </a:p>
        </p:txBody>
      </p:sp>
      <p:cxnSp>
        <p:nvCxnSpPr>
          <p:cNvPr id="4" name="Straight Connector 3">
            <a:extLst>
              <a:ext uri="{FF2B5EF4-FFF2-40B4-BE49-F238E27FC236}">
                <a16:creationId xmlns:a16="http://schemas.microsoft.com/office/drawing/2014/main" id="{CD66D57D-8286-4955-9FE0-8C1FB171D7B9}"/>
              </a:ext>
            </a:extLst>
          </p:cNvPr>
          <p:cNvCxnSpPr/>
          <p:nvPr/>
        </p:nvCxnSpPr>
        <p:spPr>
          <a:xfrm>
            <a:off x="2414016" y="3287956"/>
            <a:ext cx="905256"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E097125E-54D2-484C-AF11-E8A452CE86D0}"/>
              </a:ext>
            </a:extLst>
          </p:cNvPr>
          <p:cNvCxnSpPr>
            <a:cxnSpLocks/>
          </p:cNvCxnSpPr>
          <p:nvPr/>
        </p:nvCxnSpPr>
        <p:spPr>
          <a:xfrm flipV="1">
            <a:off x="3319272" y="1728216"/>
            <a:ext cx="0" cy="1561952"/>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sp>
        <p:nvSpPr>
          <p:cNvPr id="6" name="Oval 5">
            <a:extLst>
              <a:ext uri="{FF2B5EF4-FFF2-40B4-BE49-F238E27FC236}">
                <a16:creationId xmlns:a16="http://schemas.microsoft.com/office/drawing/2014/main" id="{874602A9-1B8E-443D-9461-8E6E298E3F83}"/>
              </a:ext>
            </a:extLst>
          </p:cNvPr>
          <p:cNvSpPr/>
          <p:nvPr/>
        </p:nvSpPr>
        <p:spPr>
          <a:xfrm>
            <a:off x="2414016" y="1771724"/>
            <a:ext cx="905233" cy="182880"/>
          </a:xfrm>
          <a:prstGeom prst="ellipse">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B6B6B110-794D-48E8-968A-4CC73521E1B2}"/>
              </a:ext>
            </a:extLst>
          </p:cNvPr>
          <p:cNvSpPr/>
          <p:nvPr/>
        </p:nvSpPr>
        <p:spPr>
          <a:xfrm>
            <a:off x="616944" y="4754880"/>
            <a:ext cx="1797072" cy="1669858"/>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579AE2F-CDB6-40CB-8538-18D1E7B15ABD}"/>
              </a:ext>
            </a:extLst>
          </p:cNvPr>
          <p:cNvSpPr/>
          <p:nvPr/>
        </p:nvSpPr>
        <p:spPr>
          <a:xfrm>
            <a:off x="704088" y="3782419"/>
            <a:ext cx="3721608" cy="838889"/>
          </a:xfrm>
          <a:prstGeom prst="rect">
            <a:avLst/>
          </a:prstGeom>
          <a:no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A1AB97FD-5840-4821-997D-20F23159AA70}"/>
              </a:ext>
            </a:extLst>
          </p:cNvPr>
          <p:cNvSpPr/>
          <p:nvPr/>
        </p:nvSpPr>
        <p:spPr>
          <a:xfrm>
            <a:off x="2564892" y="4754880"/>
            <a:ext cx="2069316" cy="1669858"/>
          </a:xfrm>
          <a:prstGeom prst="rect">
            <a:avLst/>
          </a:prstGeom>
          <a:noFill/>
          <a:ln w="28575">
            <a:solidFill>
              <a:srgbClr val="73B1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3FCA577A-64DD-4541-8099-6F5948553280}"/>
              </a:ext>
            </a:extLst>
          </p:cNvPr>
          <p:cNvSpPr/>
          <p:nvPr/>
        </p:nvSpPr>
        <p:spPr>
          <a:xfrm>
            <a:off x="2301240" y="2143040"/>
            <a:ext cx="1082038" cy="1142703"/>
          </a:xfrm>
          <a:prstGeom prst="ellipse">
            <a:avLst/>
          </a:prstGeom>
          <a:noFill/>
          <a:ln w="28575">
            <a:solidFill>
              <a:srgbClr val="73B1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940913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20D6B9-97BB-4681-A295-ADD9999FB6EC}"/>
              </a:ext>
            </a:extLst>
          </p:cNvPr>
          <p:cNvSpPr txBox="1"/>
          <p:nvPr/>
        </p:nvSpPr>
        <p:spPr>
          <a:xfrm>
            <a:off x="0" y="166447"/>
            <a:ext cx="12874671" cy="707886"/>
          </a:xfrm>
          <a:prstGeom prst="rect">
            <a:avLst/>
          </a:prstGeom>
          <a:noFill/>
        </p:spPr>
        <p:txBody>
          <a:bodyPr wrap="square" rtlCol="0">
            <a:spAutoFit/>
          </a:bodyPr>
          <a:lstStyle/>
          <a:p>
            <a:r>
              <a:rPr lang="en-US" sz="4000" b="1" dirty="0"/>
              <a:t>While completing the gallery walk… </a:t>
            </a:r>
          </a:p>
        </p:txBody>
      </p:sp>
      <p:sp>
        <p:nvSpPr>
          <p:cNvPr id="3" name="TextBox 2">
            <a:extLst>
              <a:ext uri="{FF2B5EF4-FFF2-40B4-BE49-F238E27FC236}">
                <a16:creationId xmlns:a16="http://schemas.microsoft.com/office/drawing/2014/main" id="{2F3828E4-BDA6-4990-946C-97FC39DD889E}"/>
              </a:ext>
            </a:extLst>
          </p:cNvPr>
          <p:cNvSpPr txBox="1"/>
          <p:nvPr/>
        </p:nvSpPr>
        <p:spPr>
          <a:xfrm>
            <a:off x="580104" y="1710813"/>
            <a:ext cx="11218606" cy="2677656"/>
          </a:xfrm>
          <a:prstGeom prst="rect">
            <a:avLst/>
          </a:prstGeom>
          <a:noFill/>
        </p:spPr>
        <p:txBody>
          <a:bodyPr wrap="square" rtlCol="0">
            <a:spAutoFit/>
          </a:bodyPr>
          <a:lstStyle/>
          <a:p>
            <a:pPr marL="342900" indent="-342900">
              <a:buFont typeface="+mj-lt"/>
              <a:buAutoNum type="arabicPeriod"/>
            </a:pPr>
            <a:r>
              <a:rPr lang="en-US" sz="2800" dirty="0"/>
              <a:t>Think about your own </a:t>
            </a:r>
            <a:r>
              <a:rPr lang="en-US" sz="2800" dirty="0" err="1"/>
              <a:t>subenvironment</a:t>
            </a:r>
            <a:r>
              <a:rPr lang="en-US" sz="2800" dirty="0"/>
              <a:t> classifications. Do you see similar environments in your classmates core logs? Do your answers match theirs? Why or why not? </a:t>
            </a:r>
          </a:p>
          <a:p>
            <a:pPr marL="342900" indent="-342900">
              <a:buFont typeface="+mj-lt"/>
              <a:buAutoNum type="arabicPeriod"/>
            </a:pPr>
            <a:endParaRPr lang="en-US" sz="2800" dirty="0"/>
          </a:p>
          <a:p>
            <a:pPr marL="342900" indent="-342900">
              <a:buFont typeface="+mj-lt"/>
              <a:buAutoNum type="arabicPeriod"/>
            </a:pPr>
            <a:r>
              <a:rPr lang="en-US" sz="2800" dirty="0"/>
              <a:t>Take a look at the different sediment descriptions your classmates wrote. Do you need to add anything to your own descriptions? </a:t>
            </a:r>
          </a:p>
        </p:txBody>
      </p:sp>
    </p:spTree>
    <p:extLst>
      <p:ext uri="{BB962C8B-B14F-4D97-AF65-F5344CB8AC3E}">
        <p14:creationId xmlns:p14="http://schemas.microsoft.com/office/powerpoint/2010/main" val="22721229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1F8F4A-79B1-4AB3-9267-F61E886D94D1}"/>
              </a:ext>
            </a:extLst>
          </p:cNvPr>
          <p:cNvSpPr txBox="1"/>
          <p:nvPr/>
        </p:nvSpPr>
        <p:spPr>
          <a:xfrm>
            <a:off x="9820275" y="6378148"/>
            <a:ext cx="2886075" cy="276999"/>
          </a:xfrm>
          <a:prstGeom prst="rect">
            <a:avLst/>
          </a:prstGeom>
          <a:noFill/>
        </p:spPr>
        <p:txBody>
          <a:bodyPr wrap="square" rtlCol="0">
            <a:spAutoFit/>
          </a:bodyPr>
          <a:lstStyle/>
          <a:p>
            <a:r>
              <a:rPr lang="en-US" sz="1200" dirty="0">
                <a:solidFill>
                  <a:schemeClr val="bg1">
                    <a:lumMod val="65000"/>
                  </a:schemeClr>
                </a:solidFill>
              </a:rPr>
              <a:t>Slide intentionally left blank.</a:t>
            </a:r>
          </a:p>
        </p:txBody>
      </p:sp>
    </p:spTree>
    <p:extLst>
      <p:ext uri="{BB962C8B-B14F-4D97-AF65-F5344CB8AC3E}">
        <p14:creationId xmlns:p14="http://schemas.microsoft.com/office/powerpoint/2010/main" val="1365454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D3E5771-3545-4F19-9F92-174D23C11A11}"/>
              </a:ext>
            </a:extLst>
          </p:cNvPr>
          <p:cNvSpPr txBox="1"/>
          <p:nvPr/>
        </p:nvSpPr>
        <p:spPr>
          <a:xfrm>
            <a:off x="336368" y="5728240"/>
            <a:ext cx="8712382" cy="369332"/>
          </a:xfrm>
          <a:prstGeom prst="rect">
            <a:avLst/>
          </a:prstGeom>
          <a:noFill/>
        </p:spPr>
        <p:txBody>
          <a:bodyPr wrap="square" rtlCol="0">
            <a:spAutoFit/>
          </a:bodyPr>
          <a:lstStyle/>
          <a:p>
            <a:r>
              <a:rPr lang="en-US" dirty="0"/>
              <a:t>Using many sediment cores to reconstruct how the entire region has changed through time. </a:t>
            </a:r>
          </a:p>
        </p:txBody>
      </p:sp>
      <p:pic>
        <p:nvPicPr>
          <p:cNvPr id="8" name="Picture 7">
            <a:extLst>
              <a:ext uri="{FF2B5EF4-FFF2-40B4-BE49-F238E27FC236}">
                <a16:creationId xmlns:a16="http://schemas.microsoft.com/office/drawing/2014/main" id="{452E551D-1A43-4BFD-AF30-BD3E11299FB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423" b="38046"/>
          <a:stretch/>
        </p:blipFill>
        <p:spPr>
          <a:xfrm>
            <a:off x="504630" y="1057503"/>
            <a:ext cx="1827083" cy="4202924"/>
          </a:xfrm>
          <a:prstGeom prst="rect">
            <a:avLst/>
          </a:prstGeom>
        </p:spPr>
      </p:pic>
      <p:pic>
        <p:nvPicPr>
          <p:cNvPr id="9" name="Picture 8">
            <a:extLst>
              <a:ext uri="{FF2B5EF4-FFF2-40B4-BE49-F238E27FC236}">
                <a16:creationId xmlns:a16="http://schemas.microsoft.com/office/drawing/2014/main" id="{E8DAE8C2-74E4-4DBD-A73D-DDC21E6F32F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5359" b="37397"/>
          <a:stretch/>
        </p:blipFill>
        <p:spPr>
          <a:xfrm>
            <a:off x="3400231" y="1027843"/>
            <a:ext cx="1654761" cy="4249175"/>
          </a:xfrm>
          <a:prstGeom prst="rect">
            <a:avLst/>
          </a:prstGeom>
        </p:spPr>
      </p:pic>
      <p:pic>
        <p:nvPicPr>
          <p:cNvPr id="10" name="Picture 9">
            <a:extLst>
              <a:ext uri="{FF2B5EF4-FFF2-40B4-BE49-F238E27FC236}">
                <a16:creationId xmlns:a16="http://schemas.microsoft.com/office/drawing/2014/main" id="{98B31902-D89B-414B-93DE-A9961F36F76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64753" t="4004" b="36487"/>
          <a:stretch/>
        </p:blipFill>
        <p:spPr>
          <a:xfrm>
            <a:off x="6143431" y="984866"/>
            <a:ext cx="1752794" cy="4249174"/>
          </a:xfrm>
          <a:prstGeom prst="rect">
            <a:avLst/>
          </a:prstGeom>
        </p:spPr>
      </p:pic>
      <p:cxnSp>
        <p:nvCxnSpPr>
          <p:cNvPr id="12" name="Straight Arrow Connector 11">
            <a:extLst>
              <a:ext uri="{FF2B5EF4-FFF2-40B4-BE49-F238E27FC236}">
                <a16:creationId xmlns:a16="http://schemas.microsoft.com/office/drawing/2014/main" id="{BDDBDEB1-1063-4866-88BD-124A1C8EA884}"/>
              </a:ext>
            </a:extLst>
          </p:cNvPr>
          <p:cNvCxnSpPr/>
          <p:nvPr/>
        </p:nvCxnSpPr>
        <p:spPr>
          <a:xfrm>
            <a:off x="504630" y="5418706"/>
            <a:ext cx="7658295" cy="0"/>
          </a:xfrm>
          <a:prstGeom prst="straightConnector1">
            <a:avLst/>
          </a:prstGeom>
          <a:ln w="22225">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0660CD18-70CE-47E9-92C2-074DB75DCE4D}"/>
              </a:ext>
            </a:extLst>
          </p:cNvPr>
          <p:cNvSpPr txBox="1"/>
          <p:nvPr/>
        </p:nvSpPr>
        <p:spPr>
          <a:xfrm>
            <a:off x="8229327" y="5234040"/>
            <a:ext cx="1787707" cy="369332"/>
          </a:xfrm>
          <a:prstGeom prst="rect">
            <a:avLst/>
          </a:prstGeom>
          <a:noFill/>
        </p:spPr>
        <p:txBody>
          <a:bodyPr wrap="square" rtlCol="0">
            <a:spAutoFit/>
          </a:bodyPr>
          <a:lstStyle/>
          <a:p>
            <a:r>
              <a:rPr lang="en-US" dirty="0"/>
              <a:t>Seaward</a:t>
            </a:r>
          </a:p>
        </p:txBody>
      </p:sp>
      <p:sp>
        <p:nvSpPr>
          <p:cNvPr id="14" name="TextBox 13">
            <a:extLst>
              <a:ext uri="{FF2B5EF4-FFF2-40B4-BE49-F238E27FC236}">
                <a16:creationId xmlns:a16="http://schemas.microsoft.com/office/drawing/2014/main" id="{007C19A3-077A-4866-9FFD-D6ED55799C31}"/>
              </a:ext>
            </a:extLst>
          </p:cNvPr>
          <p:cNvSpPr txBox="1"/>
          <p:nvPr/>
        </p:nvSpPr>
        <p:spPr>
          <a:xfrm>
            <a:off x="0" y="4522"/>
            <a:ext cx="12874671" cy="707886"/>
          </a:xfrm>
          <a:prstGeom prst="rect">
            <a:avLst/>
          </a:prstGeom>
          <a:noFill/>
        </p:spPr>
        <p:txBody>
          <a:bodyPr wrap="square" rtlCol="0">
            <a:spAutoFit/>
          </a:bodyPr>
          <a:lstStyle/>
          <a:p>
            <a:r>
              <a:rPr lang="en-US" sz="4000" b="1" dirty="0"/>
              <a:t>Introducing Cross Sections</a:t>
            </a:r>
          </a:p>
        </p:txBody>
      </p:sp>
      <p:sp>
        <p:nvSpPr>
          <p:cNvPr id="15" name="TextBox 14">
            <a:extLst>
              <a:ext uri="{FF2B5EF4-FFF2-40B4-BE49-F238E27FC236}">
                <a16:creationId xmlns:a16="http://schemas.microsoft.com/office/drawing/2014/main" id="{22B083EA-0B41-4253-B6D5-D04F5E7338C0}"/>
              </a:ext>
            </a:extLst>
          </p:cNvPr>
          <p:cNvSpPr txBox="1"/>
          <p:nvPr/>
        </p:nvSpPr>
        <p:spPr>
          <a:xfrm>
            <a:off x="8595026" y="331298"/>
            <a:ext cx="2838450" cy="923330"/>
          </a:xfrm>
          <a:prstGeom prst="rect">
            <a:avLst/>
          </a:prstGeom>
          <a:noFill/>
        </p:spPr>
        <p:txBody>
          <a:bodyPr wrap="square" rtlCol="0">
            <a:spAutoFit/>
          </a:bodyPr>
          <a:lstStyle/>
          <a:p>
            <a:r>
              <a:rPr lang="en-US" dirty="0">
                <a:solidFill>
                  <a:srgbClr val="FF0000"/>
                </a:solidFill>
              </a:rPr>
              <a:t>Step 1:</a:t>
            </a:r>
            <a:r>
              <a:rPr lang="en-US" dirty="0"/>
              <a:t> Arrange the graphic core logs in order from landward to seaward</a:t>
            </a:r>
          </a:p>
        </p:txBody>
      </p:sp>
    </p:spTree>
    <p:extLst>
      <p:ext uri="{BB962C8B-B14F-4D97-AF65-F5344CB8AC3E}">
        <p14:creationId xmlns:p14="http://schemas.microsoft.com/office/powerpoint/2010/main" val="24400742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52E551D-1A43-4BFD-AF30-BD3E11299FB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423" b="38046"/>
          <a:stretch/>
        </p:blipFill>
        <p:spPr>
          <a:xfrm>
            <a:off x="504630" y="1200378"/>
            <a:ext cx="1827083" cy="4202924"/>
          </a:xfrm>
          <a:prstGeom prst="rect">
            <a:avLst/>
          </a:prstGeom>
        </p:spPr>
      </p:pic>
      <p:pic>
        <p:nvPicPr>
          <p:cNvPr id="9" name="Picture 8">
            <a:extLst>
              <a:ext uri="{FF2B5EF4-FFF2-40B4-BE49-F238E27FC236}">
                <a16:creationId xmlns:a16="http://schemas.microsoft.com/office/drawing/2014/main" id="{E8DAE8C2-74E4-4DBD-A73D-DDC21E6F32F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5359" b="37397"/>
          <a:stretch/>
        </p:blipFill>
        <p:spPr>
          <a:xfrm>
            <a:off x="3400231" y="665893"/>
            <a:ext cx="1654761" cy="4249175"/>
          </a:xfrm>
          <a:prstGeom prst="rect">
            <a:avLst/>
          </a:prstGeom>
        </p:spPr>
      </p:pic>
      <p:pic>
        <p:nvPicPr>
          <p:cNvPr id="10" name="Picture 9">
            <a:extLst>
              <a:ext uri="{FF2B5EF4-FFF2-40B4-BE49-F238E27FC236}">
                <a16:creationId xmlns:a16="http://schemas.microsoft.com/office/drawing/2014/main" id="{98B31902-D89B-414B-93DE-A9961F36F76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64753" t="4004" b="36487"/>
          <a:stretch/>
        </p:blipFill>
        <p:spPr>
          <a:xfrm>
            <a:off x="6143431" y="984866"/>
            <a:ext cx="1752794" cy="4249174"/>
          </a:xfrm>
          <a:prstGeom prst="rect">
            <a:avLst/>
          </a:prstGeom>
        </p:spPr>
      </p:pic>
      <p:cxnSp>
        <p:nvCxnSpPr>
          <p:cNvPr id="14" name="Straight Arrow Connector 13">
            <a:extLst>
              <a:ext uri="{FF2B5EF4-FFF2-40B4-BE49-F238E27FC236}">
                <a16:creationId xmlns:a16="http://schemas.microsoft.com/office/drawing/2014/main" id="{ED710887-2DDC-4095-9D21-8FF682C46EE8}"/>
              </a:ext>
            </a:extLst>
          </p:cNvPr>
          <p:cNvCxnSpPr/>
          <p:nvPr/>
        </p:nvCxnSpPr>
        <p:spPr>
          <a:xfrm>
            <a:off x="504630" y="5418706"/>
            <a:ext cx="7658295" cy="0"/>
          </a:xfrm>
          <a:prstGeom prst="straightConnector1">
            <a:avLst/>
          </a:prstGeom>
          <a:ln w="22225">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1B2E72AF-79A0-4581-AB0B-E27325680534}"/>
              </a:ext>
            </a:extLst>
          </p:cNvPr>
          <p:cNvSpPr txBox="1"/>
          <p:nvPr/>
        </p:nvSpPr>
        <p:spPr>
          <a:xfrm>
            <a:off x="8229327" y="5234040"/>
            <a:ext cx="1787707" cy="369332"/>
          </a:xfrm>
          <a:prstGeom prst="rect">
            <a:avLst/>
          </a:prstGeom>
          <a:noFill/>
        </p:spPr>
        <p:txBody>
          <a:bodyPr wrap="square" rtlCol="0">
            <a:spAutoFit/>
          </a:bodyPr>
          <a:lstStyle/>
          <a:p>
            <a:r>
              <a:rPr lang="en-US" dirty="0"/>
              <a:t>Seaward</a:t>
            </a:r>
          </a:p>
        </p:txBody>
      </p:sp>
      <p:sp>
        <p:nvSpPr>
          <p:cNvPr id="16" name="TextBox 15">
            <a:extLst>
              <a:ext uri="{FF2B5EF4-FFF2-40B4-BE49-F238E27FC236}">
                <a16:creationId xmlns:a16="http://schemas.microsoft.com/office/drawing/2014/main" id="{61910876-45AB-46A8-8C9A-496FB016F264}"/>
              </a:ext>
            </a:extLst>
          </p:cNvPr>
          <p:cNvSpPr txBox="1"/>
          <p:nvPr/>
        </p:nvSpPr>
        <p:spPr>
          <a:xfrm>
            <a:off x="8595026" y="331298"/>
            <a:ext cx="2838450" cy="923330"/>
          </a:xfrm>
          <a:prstGeom prst="rect">
            <a:avLst/>
          </a:prstGeom>
          <a:noFill/>
        </p:spPr>
        <p:txBody>
          <a:bodyPr wrap="square" rtlCol="0">
            <a:spAutoFit/>
          </a:bodyPr>
          <a:lstStyle/>
          <a:p>
            <a:r>
              <a:rPr lang="en-US" dirty="0">
                <a:solidFill>
                  <a:srgbClr val="FF0000"/>
                </a:solidFill>
              </a:rPr>
              <a:t>Step 1:</a:t>
            </a:r>
            <a:r>
              <a:rPr lang="en-US" dirty="0"/>
              <a:t> Arrange the graphic core logs in order from landward to seaward</a:t>
            </a:r>
          </a:p>
        </p:txBody>
      </p:sp>
      <p:sp>
        <p:nvSpPr>
          <p:cNvPr id="17" name="TextBox 16">
            <a:extLst>
              <a:ext uri="{FF2B5EF4-FFF2-40B4-BE49-F238E27FC236}">
                <a16:creationId xmlns:a16="http://schemas.microsoft.com/office/drawing/2014/main" id="{E78BBB23-0D85-450E-A261-40A23D29C014}"/>
              </a:ext>
            </a:extLst>
          </p:cNvPr>
          <p:cNvSpPr txBox="1"/>
          <p:nvPr/>
        </p:nvSpPr>
        <p:spPr>
          <a:xfrm>
            <a:off x="8595026" y="1285638"/>
            <a:ext cx="2838450" cy="1200329"/>
          </a:xfrm>
          <a:prstGeom prst="rect">
            <a:avLst/>
          </a:prstGeom>
          <a:noFill/>
        </p:spPr>
        <p:txBody>
          <a:bodyPr wrap="square" rtlCol="0">
            <a:spAutoFit/>
          </a:bodyPr>
          <a:lstStyle/>
          <a:p>
            <a:r>
              <a:rPr lang="en-US" dirty="0">
                <a:solidFill>
                  <a:srgbClr val="FF0000"/>
                </a:solidFill>
              </a:rPr>
              <a:t>Step 2: </a:t>
            </a:r>
            <a:r>
              <a:rPr lang="en-US" dirty="0"/>
              <a:t>Adjust the “surface” of each graphic core log to match the actual elevation on land</a:t>
            </a:r>
          </a:p>
        </p:txBody>
      </p:sp>
      <p:sp>
        <p:nvSpPr>
          <p:cNvPr id="20" name="TextBox 19">
            <a:extLst>
              <a:ext uri="{FF2B5EF4-FFF2-40B4-BE49-F238E27FC236}">
                <a16:creationId xmlns:a16="http://schemas.microsoft.com/office/drawing/2014/main" id="{1F82F104-F5CB-4649-8D8B-CB1024636759}"/>
              </a:ext>
            </a:extLst>
          </p:cNvPr>
          <p:cNvSpPr txBox="1"/>
          <p:nvPr/>
        </p:nvSpPr>
        <p:spPr>
          <a:xfrm>
            <a:off x="336368" y="5728240"/>
            <a:ext cx="8712382" cy="369332"/>
          </a:xfrm>
          <a:prstGeom prst="rect">
            <a:avLst/>
          </a:prstGeom>
          <a:noFill/>
        </p:spPr>
        <p:txBody>
          <a:bodyPr wrap="square" rtlCol="0">
            <a:spAutoFit/>
          </a:bodyPr>
          <a:lstStyle/>
          <a:p>
            <a:r>
              <a:rPr lang="en-US" dirty="0"/>
              <a:t>Using many sediment cores to reconstruct how the entire region has changed through time. </a:t>
            </a:r>
          </a:p>
        </p:txBody>
      </p:sp>
      <p:sp>
        <p:nvSpPr>
          <p:cNvPr id="21" name="TextBox 20">
            <a:extLst>
              <a:ext uri="{FF2B5EF4-FFF2-40B4-BE49-F238E27FC236}">
                <a16:creationId xmlns:a16="http://schemas.microsoft.com/office/drawing/2014/main" id="{70C85B99-5B9A-4F59-ADC1-F7D2F920B372}"/>
              </a:ext>
            </a:extLst>
          </p:cNvPr>
          <p:cNvSpPr txBox="1"/>
          <p:nvPr/>
        </p:nvSpPr>
        <p:spPr>
          <a:xfrm>
            <a:off x="0" y="4522"/>
            <a:ext cx="12874671" cy="707886"/>
          </a:xfrm>
          <a:prstGeom prst="rect">
            <a:avLst/>
          </a:prstGeom>
          <a:noFill/>
        </p:spPr>
        <p:txBody>
          <a:bodyPr wrap="square" rtlCol="0">
            <a:spAutoFit/>
          </a:bodyPr>
          <a:lstStyle/>
          <a:p>
            <a:r>
              <a:rPr lang="en-US" sz="4000" b="1" dirty="0"/>
              <a:t>Introducing Cross Sections</a:t>
            </a:r>
          </a:p>
        </p:txBody>
      </p:sp>
    </p:spTree>
    <p:extLst>
      <p:ext uri="{BB962C8B-B14F-4D97-AF65-F5344CB8AC3E}">
        <p14:creationId xmlns:p14="http://schemas.microsoft.com/office/powerpoint/2010/main" val="9864004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DB60D9-D785-4938-9993-03B1DF3F4867}"/>
              </a:ext>
            </a:extLst>
          </p:cNvPr>
          <p:cNvSpPr txBox="1"/>
          <p:nvPr/>
        </p:nvSpPr>
        <p:spPr>
          <a:xfrm>
            <a:off x="0" y="4522"/>
            <a:ext cx="12874671" cy="707886"/>
          </a:xfrm>
          <a:prstGeom prst="rect">
            <a:avLst/>
          </a:prstGeom>
          <a:noFill/>
        </p:spPr>
        <p:txBody>
          <a:bodyPr wrap="square" rtlCol="0">
            <a:spAutoFit/>
          </a:bodyPr>
          <a:lstStyle/>
          <a:p>
            <a:r>
              <a:rPr lang="en-US" sz="4000" b="1" dirty="0"/>
              <a:t>Stratigraphic Cross Sections</a:t>
            </a:r>
          </a:p>
        </p:txBody>
      </p:sp>
      <p:pic>
        <p:nvPicPr>
          <p:cNvPr id="8" name="Picture 7">
            <a:extLst>
              <a:ext uri="{FF2B5EF4-FFF2-40B4-BE49-F238E27FC236}">
                <a16:creationId xmlns:a16="http://schemas.microsoft.com/office/drawing/2014/main" id="{452E551D-1A43-4BFD-AF30-BD3E11299FB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423" b="38046"/>
          <a:stretch/>
        </p:blipFill>
        <p:spPr>
          <a:xfrm>
            <a:off x="504630" y="1200378"/>
            <a:ext cx="1827083" cy="4202924"/>
          </a:xfrm>
          <a:prstGeom prst="rect">
            <a:avLst/>
          </a:prstGeom>
        </p:spPr>
      </p:pic>
      <p:pic>
        <p:nvPicPr>
          <p:cNvPr id="9" name="Picture 8">
            <a:extLst>
              <a:ext uri="{FF2B5EF4-FFF2-40B4-BE49-F238E27FC236}">
                <a16:creationId xmlns:a16="http://schemas.microsoft.com/office/drawing/2014/main" id="{E8DAE8C2-74E4-4DBD-A73D-DDC21E6F32F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5359" b="37397"/>
          <a:stretch/>
        </p:blipFill>
        <p:spPr>
          <a:xfrm>
            <a:off x="3400231" y="665893"/>
            <a:ext cx="1654761" cy="4249175"/>
          </a:xfrm>
          <a:prstGeom prst="rect">
            <a:avLst/>
          </a:prstGeom>
        </p:spPr>
      </p:pic>
      <p:pic>
        <p:nvPicPr>
          <p:cNvPr id="10" name="Picture 9">
            <a:extLst>
              <a:ext uri="{FF2B5EF4-FFF2-40B4-BE49-F238E27FC236}">
                <a16:creationId xmlns:a16="http://schemas.microsoft.com/office/drawing/2014/main" id="{98B31902-D89B-414B-93DE-A9961F36F76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64753" t="4004" b="36487"/>
          <a:stretch/>
        </p:blipFill>
        <p:spPr>
          <a:xfrm>
            <a:off x="6143431" y="984866"/>
            <a:ext cx="1752794" cy="4249174"/>
          </a:xfrm>
          <a:prstGeom prst="rect">
            <a:avLst/>
          </a:prstGeom>
        </p:spPr>
      </p:pic>
      <p:cxnSp>
        <p:nvCxnSpPr>
          <p:cNvPr id="14" name="Straight Arrow Connector 13">
            <a:extLst>
              <a:ext uri="{FF2B5EF4-FFF2-40B4-BE49-F238E27FC236}">
                <a16:creationId xmlns:a16="http://schemas.microsoft.com/office/drawing/2014/main" id="{ED710887-2DDC-4095-9D21-8FF682C46EE8}"/>
              </a:ext>
            </a:extLst>
          </p:cNvPr>
          <p:cNvCxnSpPr/>
          <p:nvPr/>
        </p:nvCxnSpPr>
        <p:spPr>
          <a:xfrm>
            <a:off x="504630" y="5418706"/>
            <a:ext cx="7658295" cy="0"/>
          </a:xfrm>
          <a:prstGeom prst="straightConnector1">
            <a:avLst/>
          </a:prstGeom>
          <a:ln w="22225">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1B2E72AF-79A0-4581-AB0B-E27325680534}"/>
              </a:ext>
            </a:extLst>
          </p:cNvPr>
          <p:cNvSpPr txBox="1"/>
          <p:nvPr/>
        </p:nvSpPr>
        <p:spPr>
          <a:xfrm>
            <a:off x="8229327" y="5234040"/>
            <a:ext cx="1787707" cy="369332"/>
          </a:xfrm>
          <a:prstGeom prst="rect">
            <a:avLst/>
          </a:prstGeom>
          <a:noFill/>
        </p:spPr>
        <p:txBody>
          <a:bodyPr wrap="square" rtlCol="0">
            <a:spAutoFit/>
          </a:bodyPr>
          <a:lstStyle/>
          <a:p>
            <a:r>
              <a:rPr lang="en-US" dirty="0"/>
              <a:t>Seaward</a:t>
            </a:r>
          </a:p>
        </p:txBody>
      </p:sp>
      <p:sp>
        <p:nvSpPr>
          <p:cNvPr id="19" name="Freeform: Shape 18">
            <a:extLst>
              <a:ext uri="{FF2B5EF4-FFF2-40B4-BE49-F238E27FC236}">
                <a16:creationId xmlns:a16="http://schemas.microsoft.com/office/drawing/2014/main" id="{FC0666EE-8486-4418-AEA8-DC9E5C2C0082}"/>
              </a:ext>
            </a:extLst>
          </p:cNvPr>
          <p:cNvSpPr/>
          <p:nvPr/>
        </p:nvSpPr>
        <p:spPr>
          <a:xfrm>
            <a:off x="1038225" y="1828800"/>
            <a:ext cx="7458075" cy="1733550"/>
          </a:xfrm>
          <a:custGeom>
            <a:avLst/>
            <a:gdLst>
              <a:gd name="connsiteX0" fmla="*/ 0 w 7781925"/>
              <a:gd name="connsiteY0" fmla="*/ 1733550 h 1733550"/>
              <a:gd name="connsiteX1" fmla="*/ 2076450 w 7781925"/>
              <a:gd name="connsiteY1" fmla="*/ 1724025 h 1733550"/>
              <a:gd name="connsiteX2" fmla="*/ 3124200 w 7781925"/>
              <a:gd name="connsiteY2" fmla="*/ 638175 h 1733550"/>
              <a:gd name="connsiteX3" fmla="*/ 4381500 w 7781925"/>
              <a:gd name="connsiteY3" fmla="*/ 561975 h 1733550"/>
              <a:gd name="connsiteX4" fmla="*/ 5610225 w 7781925"/>
              <a:gd name="connsiteY4" fmla="*/ 76200 h 1733550"/>
              <a:gd name="connsiteX5" fmla="*/ 5924550 w 7781925"/>
              <a:gd name="connsiteY5" fmla="*/ 38100 h 1733550"/>
              <a:gd name="connsiteX6" fmla="*/ 7429500 w 7781925"/>
              <a:gd name="connsiteY6" fmla="*/ 0 h 1733550"/>
              <a:gd name="connsiteX7" fmla="*/ 7429500 w 7781925"/>
              <a:gd name="connsiteY7" fmla="*/ 0 h 1733550"/>
              <a:gd name="connsiteX8" fmla="*/ 7781925 w 7781925"/>
              <a:gd name="connsiteY8" fmla="*/ 0 h 1733550"/>
              <a:gd name="connsiteX0" fmla="*/ 0 w 7781925"/>
              <a:gd name="connsiteY0" fmla="*/ 1733550 h 1733550"/>
              <a:gd name="connsiteX1" fmla="*/ 2076450 w 7781925"/>
              <a:gd name="connsiteY1" fmla="*/ 1724025 h 1733550"/>
              <a:gd name="connsiteX2" fmla="*/ 3124200 w 7781925"/>
              <a:gd name="connsiteY2" fmla="*/ 638175 h 1733550"/>
              <a:gd name="connsiteX3" fmla="*/ 4381500 w 7781925"/>
              <a:gd name="connsiteY3" fmla="*/ 561975 h 1733550"/>
              <a:gd name="connsiteX4" fmla="*/ 5076825 w 7781925"/>
              <a:gd name="connsiteY4" fmla="*/ 333375 h 1733550"/>
              <a:gd name="connsiteX5" fmla="*/ 5924550 w 7781925"/>
              <a:gd name="connsiteY5" fmla="*/ 38100 h 1733550"/>
              <a:gd name="connsiteX6" fmla="*/ 7429500 w 7781925"/>
              <a:gd name="connsiteY6" fmla="*/ 0 h 1733550"/>
              <a:gd name="connsiteX7" fmla="*/ 7429500 w 7781925"/>
              <a:gd name="connsiteY7" fmla="*/ 0 h 1733550"/>
              <a:gd name="connsiteX8" fmla="*/ 7781925 w 7781925"/>
              <a:gd name="connsiteY8" fmla="*/ 0 h 1733550"/>
              <a:gd name="connsiteX0" fmla="*/ 0 w 7458075"/>
              <a:gd name="connsiteY0" fmla="*/ 1733550 h 1733550"/>
              <a:gd name="connsiteX1" fmla="*/ 2076450 w 7458075"/>
              <a:gd name="connsiteY1" fmla="*/ 1724025 h 1733550"/>
              <a:gd name="connsiteX2" fmla="*/ 3124200 w 7458075"/>
              <a:gd name="connsiteY2" fmla="*/ 638175 h 1733550"/>
              <a:gd name="connsiteX3" fmla="*/ 4381500 w 7458075"/>
              <a:gd name="connsiteY3" fmla="*/ 561975 h 1733550"/>
              <a:gd name="connsiteX4" fmla="*/ 5076825 w 7458075"/>
              <a:gd name="connsiteY4" fmla="*/ 333375 h 1733550"/>
              <a:gd name="connsiteX5" fmla="*/ 5924550 w 7458075"/>
              <a:gd name="connsiteY5" fmla="*/ 38100 h 1733550"/>
              <a:gd name="connsiteX6" fmla="*/ 7429500 w 7458075"/>
              <a:gd name="connsiteY6" fmla="*/ 0 h 1733550"/>
              <a:gd name="connsiteX7" fmla="*/ 7429500 w 7458075"/>
              <a:gd name="connsiteY7" fmla="*/ 0 h 1733550"/>
              <a:gd name="connsiteX8" fmla="*/ 7458075 w 7458075"/>
              <a:gd name="connsiteY8" fmla="*/ 9525 h 1733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458075" h="1733550">
                <a:moveTo>
                  <a:pt x="0" y="1733550"/>
                </a:moveTo>
                <a:lnTo>
                  <a:pt x="2076450" y="1724025"/>
                </a:lnTo>
                <a:lnTo>
                  <a:pt x="3124200" y="638175"/>
                </a:lnTo>
                <a:lnTo>
                  <a:pt x="4381500" y="561975"/>
                </a:lnTo>
                <a:lnTo>
                  <a:pt x="5076825" y="333375"/>
                </a:lnTo>
                <a:lnTo>
                  <a:pt x="5924550" y="38100"/>
                </a:lnTo>
                <a:lnTo>
                  <a:pt x="7429500" y="0"/>
                </a:lnTo>
                <a:lnTo>
                  <a:pt x="7429500" y="0"/>
                </a:lnTo>
                <a:lnTo>
                  <a:pt x="7458075" y="9525"/>
                </a:ln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F377E9A3-6552-4D2F-BEC6-F3AD605F404E}"/>
              </a:ext>
            </a:extLst>
          </p:cNvPr>
          <p:cNvSpPr txBox="1"/>
          <p:nvPr/>
        </p:nvSpPr>
        <p:spPr>
          <a:xfrm>
            <a:off x="2498264" y="1918261"/>
            <a:ext cx="1654761" cy="369332"/>
          </a:xfrm>
          <a:prstGeom prst="rect">
            <a:avLst/>
          </a:prstGeom>
          <a:noFill/>
        </p:spPr>
        <p:txBody>
          <a:bodyPr wrap="square" rtlCol="0">
            <a:spAutoFit/>
          </a:bodyPr>
          <a:lstStyle/>
          <a:p>
            <a:r>
              <a:rPr lang="en-US" dirty="0" err="1"/>
              <a:t>Beachface</a:t>
            </a:r>
            <a:endParaRPr lang="en-US" dirty="0"/>
          </a:p>
        </p:txBody>
      </p:sp>
      <p:sp>
        <p:nvSpPr>
          <p:cNvPr id="6" name="Freeform: Shape 5">
            <a:extLst>
              <a:ext uri="{FF2B5EF4-FFF2-40B4-BE49-F238E27FC236}">
                <a16:creationId xmlns:a16="http://schemas.microsoft.com/office/drawing/2014/main" id="{0D5303AF-0A35-447E-BD42-40C8FCB78199}"/>
              </a:ext>
            </a:extLst>
          </p:cNvPr>
          <p:cNvSpPr/>
          <p:nvPr/>
        </p:nvSpPr>
        <p:spPr>
          <a:xfrm>
            <a:off x="990600" y="3648075"/>
            <a:ext cx="7429500" cy="419100"/>
          </a:xfrm>
          <a:custGeom>
            <a:avLst/>
            <a:gdLst>
              <a:gd name="connsiteX0" fmla="*/ 0 w 4562475"/>
              <a:gd name="connsiteY0" fmla="*/ 47625 h 419100"/>
              <a:gd name="connsiteX1" fmla="*/ 1019175 w 4562475"/>
              <a:gd name="connsiteY1" fmla="*/ 0 h 419100"/>
              <a:gd name="connsiteX2" fmla="*/ 3028950 w 4562475"/>
              <a:gd name="connsiteY2" fmla="*/ 419100 h 419100"/>
              <a:gd name="connsiteX3" fmla="*/ 4562475 w 4562475"/>
              <a:gd name="connsiteY3" fmla="*/ 409575 h 419100"/>
              <a:gd name="connsiteX0" fmla="*/ 0 w 6362700"/>
              <a:gd name="connsiteY0" fmla="*/ 276225 h 419100"/>
              <a:gd name="connsiteX1" fmla="*/ 2819400 w 6362700"/>
              <a:gd name="connsiteY1" fmla="*/ 0 h 419100"/>
              <a:gd name="connsiteX2" fmla="*/ 4829175 w 6362700"/>
              <a:gd name="connsiteY2" fmla="*/ 419100 h 419100"/>
              <a:gd name="connsiteX3" fmla="*/ 6362700 w 6362700"/>
              <a:gd name="connsiteY3" fmla="*/ 409575 h 419100"/>
              <a:gd name="connsiteX0" fmla="*/ 0 w 7429500"/>
              <a:gd name="connsiteY0" fmla="*/ 371475 h 419100"/>
              <a:gd name="connsiteX1" fmla="*/ 3886200 w 7429500"/>
              <a:gd name="connsiteY1" fmla="*/ 0 h 419100"/>
              <a:gd name="connsiteX2" fmla="*/ 5895975 w 7429500"/>
              <a:gd name="connsiteY2" fmla="*/ 419100 h 419100"/>
              <a:gd name="connsiteX3" fmla="*/ 7429500 w 7429500"/>
              <a:gd name="connsiteY3" fmla="*/ 409575 h 419100"/>
              <a:gd name="connsiteX0" fmla="*/ 0 w 7429500"/>
              <a:gd name="connsiteY0" fmla="*/ 371475 h 419100"/>
              <a:gd name="connsiteX1" fmla="*/ 3886200 w 7429500"/>
              <a:gd name="connsiteY1" fmla="*/ 0 h 419100"/>
              <a:gd name="connsiteX2" fmla="*/ 5895975 w 7429500"/>
              <a:gd name="connsiteY2" fmla="*/ 419100 h 419100"/>
              <a:gd name="connsiteX3" fmla="*/ 7429500 w 7429500"/>
              <a:gd name="connsiteY3" fmla="*/ 409575 h 419100"/>
            </a:gdLst>
            <a:ahLst/>
            <a:cxnLst>
              <a:cxn ang="0">
                <a:pos x="connsiteX0" y="connsiteY0"/>
              </a:cxn>
              <a:cxn ang="0">
                <a:pos x="connsiteX1" y="connsiteY1"/>
              </a:cxn>
              <a:cxn ang="0">
                <a:pos x="connsiteX2" y="connsiteY2"/>
              </a:cxn>
              <a:cxn ang="0">
                <a:pos x="connsiteX3" y="connsiteY3"/>
              </a:cxn>
            </a:cxnLst>
            <a:rect l="l" t="t" r="r" b="b"/>
            <a:pathLst>
              <a:path w="7429500" h="419100">
                <a:moveTo>
                  <a:pt x="0" y="371475"/>
                </a:moveTo>
                <a:cubicBezTo>
                  <a:pt x="1343025" y="295275"/>
                  <a:pt x="2590800" y="123825"/>
                  <a:pt x="3886200" y="0"/>
                </a:cubicBezTo>
                <a:lnTo>
                  <a:pt x="5895975" y="419100"/>
                </a:lnTo>
                <a:lnTo>
                  <a:pt x="7429500" y="409575"/>
                </a:ln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D2EC6B9F-E6A6-4014-AD03-4A54CD125446}"/>
              </a:ext>
            </a:extLst>
          </p:cNvPr>
          <p:cNvSpPr txBox="1"/>
          <p:nvPr/>
        </p:nvSpPr>
        <p:spPr>
          <a:xfrm>
            <a:off x="5221189" y="3186410"/>
            <a:ext cx="1654761" cy="369332"/>
          </a:xfrm>
          <a:prstGeom prst="rect">
            <a:avLst/>
          </a:prstGeom>
          <a:noFill/>
        </p:spPr>
        <p:txBody>
          <a:bodyPr wrap="square" rtlCol="0">
            <a:spAutoFit/>
          </a:bodyPr>
          <a:lstStyle/>
          <a:p>
            <a:r>
              <a:rPr lang="en-US" dirty="0"/>
              <a:t>Nearshore</a:t>
            </a:r>
          </a:p>
        </p:txBody>
      </p:sp>
      <p:sp>
        <p:nvSpPr>
          <p:cNvPr id="18" name="TextBox 17">
            <a:extLst>
              <a:ext uri="{FF2B5EF4-FFF2-40B4-BE49-F238E27FC236}">
                <a16:creationId xmlns:a16="http://schemas.microsoft.com/office/drawing/2014/main" id="{72B594CD-F54A-4049-929D-F360B8E8E574}"/>
              </a:ext>
            </a:extLst>
          </p:cNvPr>
          <p:cNvSpPr txBox="1"/>
          <p:nvPr/>
        </p:nvSpPr>
        <p:spPr>
          <a:xfrm>
            <a:off x="5221189" y="4491599"/>
            <a:ext cx="1654761" cy="369332"/>
          </a:xfrm>
          <a:prstGeom prst="rect">
            <a:avLst/>
          </a:prstGeom>
          <a:noFill/>
        </p:spPr>
        <p:txBody>
          <a:bodyPr wrap="square" rtlCol="0">
            <a:spAutoFit/>
          </a:bodyPr>
          <a:lstStyle/>
          <a:p>
            <a:r>
              <a:rPr lang="en-US" dirty="0"/>
              <a:t>Marsh</a:t>
            </a:r>
          </a:p>
        </p:txBody>
      </p:sp>
      <p:sp>
        <p:nvSpPr>
          <p:cNvPr id="21" name="TextBox 20">
            <a:extLst>
              <a:ext uri="{FF2B5EF4-FFF2-40B4-BE49-F238E27FC236}">
                <a16:creationId xmlns:a16="http://schemas.microsoft.com/office/drawing/2014/main" id="{4BE7056C-941E-473E-B058-68DE84CC18AB}"/>
              </a:ext>
            </a:extLst>
          </p:cNvPr>
          <p:cNvSpPr txBox="1"/>
          <p:nvPr/>
        </p:nvSpPr>
        <p:spPr>
          <a:xfrm>
            <a:off x="8595026" y="331298"/>
            <a:ext cx="2838450" cy="923330"/>
          </a:xfrm>
          <a:prstGeom prst="rect">
            <a:avLst/>
          </a:prstGeom>
          <a:noFill/>
        </p:spPr>
        <p:txBody>
          <a:bodyPr wrap="square" rtlCol="0">
            <a:spAutoFit/>
          </a:bodyPr>
          <a:lstStyle/>
          <a:p>
            <a:r>
              <a:rPr lang="en-US" dirty="0">
                <a:solidFill>
                  <a:srgbClr val="FF0000"/>
                </a:solidFill>
              </a:rPr>
              <a:t>Step 1:</a:t>
            </a:r>
            <a:r>
              <a:rPr lang="en-US" dirty="0"/>
              <a:t> Arrange the graphic core logs in order from landward to seaward</a:t>
            </a:r>
          </a:p>
        </p:txBody>
      </p:sp>
      <p:sp>
        <p:nvSpPr>
          <p:cNvPr id="22" name="TextBox 21">
            <a:extLst>
              <a:ext uri="{FF2B5EF4-FFF2-40B4-BE49-F238E27FC236}">
                <a16:creationId xmlns:a16="http://schemas.microsoft.com/office/drawing/2014/main" id="{B74A4079-74D6-44B7-8EB7-CF7A3FA7681B}"/>
              </a:ext>
            </a:extLst>
          </p:cNvPr>
          <p:cNvSpPr txBox="1"/>
          <p:nvPr/>
        </p:nvSpPr>
        <p:spPr>
          <a:xfrm>
            <a:off x="8595026" y="1285638"/>
            <a:ext cx="2838450" cy="1200329"/>
          </a:xfrm>
          <a:prstGeom prst="rect">
            <a:avLst/>
          </a:prstGeom>
          <a:noFill/>
        </p:spPr>
        <p:txBody>
          <a:bodyPr wrap="square" rtlCol="0">
            <a:spAutoFit/>
          </a:bodyPr>
          <a:lstStyle/>
          <a:p>
            <a:r>
              <a:rPr lang="en-US" dirty="0">
                <a:solidFill>
                  <a:srgbClr val="FF0000"/>
                </a:solidFill>
              </a:rPr>
              <a:t>Step 2: </a:t>
            </a:r>
            <a:r>
              <a:rPr lang="en-US" dirty="0"/>
              <a:t>Adjust the “surface” of each graphic core log to match the actual elevation on land</a:t>
            </a:r>
          </a:p>
        </p:txBody>
      </p:sp>
      <p:sp>
        <p:nvSpPr>
          <p:cNvPr id="23" name="TextBox 22">
            <a:extLst>
              <a:ext uri="{FF2B5EF4-FFF2-40B4-BE49-F238E27FC236}">
                <a16:creationId xmlns:a16="http://schemas.microsoft.com/office/drawing/2014/main" id="{F20015C7-29DE-4421-BD0E-99436495A749}"/>
              </a:ext>
            </a:extLst>
          </p:cNvPr>
          <p:cNvSpPr txBox="1"/>
          <p:nvPr/>
        </p:nvSpPr>
        <p:spPr>
          <a:xfrm>
            <a:off x="8595026" y="2516977"/>
            <a:ext cx="2838450" cy="1200329"/>
          </a:xfrm>
          <a:prstGeom prst="rect">
            <a:avLst/>
          </a:prstGeom>
          <a:noFill/>
        </p:spPr>
        <p:txBody>
          <a:bodyPr wrap="square" rtlCol="0">
            <a:spAutoFit/>
          </a:bodyPr>
          <a:lstStyle/>
          <a:p>
            <a:r>
              <a:rPr lang="en-US" dirty="0">
                <a:solidFill>
                  <a:srgbClr val="FF0000"/>
                </a:solidFill>
              </a:rPr>
              <a:t>Step 3:</a:t>
            </a:r>
            <a:r>
              <a:rPr lang="en-US" dirty="0"/>
              <a:t> Group sedimentary units from different core logs together and label them. </a:t>
            </a:r>
          </a:p>
        </p:txBody>
      </p:sp>
      <p:sp>
        <p:nvSpPr>
          <p:cNvPr id="25" name="TextBox 24">
            <a:extLst>
              <a:ext uri="{FF2B5EF4-FFF2-40B4-BE49-F238E27FC236}">
                <a16:creationId xmlns:a16="http://schemas.microsoft.com/office/drawing/2014/main" id="{807E4360-C4C6-4D76-B6C3-DB60C52EA729}"/>
              </a:ext>
            </a:extLst>
          </p:cNvPr>
          <p:cNvSpPr txBox="1"/>
          <p:nvPr/>
        </p:nvSpPr>
        <p:spPr>
          <a:xfrm>
            <a:off x="336368" y="5728240"/>
            <a:ext cx="8712382" cy="369332"/>
          </a:xfrm>
          <a:prstGeom prst="rect">
            <a:avLst/>
          </a:prstGeom>
          <a:noFill/>
        </p:spPr>
        <p:txBody>
          <a:bodyPr wrap="square" rtlCol="0">
            <a:spAutoFit/>
          </a:bodyPr>
          <a:lstStyle/>
          <a:p>
            <a:r>
              <a:rPr lang="en-US" dirty="0"/>
              <a:t>Using many sediment cores to reconstruct how the entire region has changed through time. </a:t>
            </a:r>
          </a:p>
        </p:txBody>
      </p:sp>
    </p:spTree>
    <p:extLst>
      <p:ext uri="{BB962C8B-B14F-4D97-AF65-F5344CB8AC3E}">
        <p14:creationId xmlns:p14="http://schemas.microsoft.com/office/powerpoint/2010/main" val="15092126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DB60D9-D785-4938-9993-03B1DF3F4867}"/>
              </a:ext>
            </a:extLst>
          </p:cNvPr>
          <p:cNvSpPr txBox="1"/>
          <p:nvPr/>
        </p:nvSpPr>
        <p:spPr>
          <a:xfrm>
            <a:off x="0" y="4522"/>
            <a:ext cx="12874671" cy="707886"/>
          </a:xfrm>
          <a:prstGeom prst="rect">
            <a:avLst/>
          </a:prstGeom>
          <a:noFill/>
        </p:spPr>
        <p:txBody>
          <a:bodyPr wrap="square" rtlCol="0">
            <a:spAutoFit/>
          </a:bodyPr>
          <a:lstStyle/>
          <a:p>
            <a:r>
              <a:rPr lang="en-US" sz="4000" b="1" dirty="0"/>
              <a:t>Stratigraphic Cross Sections</a:t>
            </a:r>
          </a:p>
        </p:txBody>
      </p:sp>
      <p:pic>
        <p:nvPicPr>
          <p:cNvPr id="8" name="Picture 7">
            <a:extLst>
              <a:ext uri="{FF2B5EF4-FFF2-40B4-BE49-F238E27FC236}">
                <a16:creationId xmlns:a16="http://schemas.microsoft.com/office/drawing/2014/main" id="{452E551D-1A43-4BFD-AF30-BD3E11299FB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423" b="38046"/>
          <a:stretch/>
        </p:blipFill>
        <p:spPr>
          <a:xfrm>
            <a:off x="504630" y="1200378"/>
            <a:ext cx="1827083" cy="4202924"/>
          </a:xfrm>
          <a:prstGeom prst="rect">
            <a:avLst/>
          </a:prstGeom>
        </p:spPr>
      </p:pic>
      <p:pic>
        <p:nvPicPr>
          <p:cNvPr id="9" name="Picture 8">
            <a:extLst>
              <a:ext uri="{FF2B5EF4-FFF2-40B4-BE49-F238E27FC236}">
                <a16:creationId xmlns:a16="http://schemas.microsoft.com/office/drawing/2014/main" id="{E8DAE8C2-74E4-4DBD-A73D-DDC21E6F32F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5359" b="37397"/>
          <a:stretch/>
        </p:blipFill>
        <p:spPr>
          <a:xfrm>
            <a:off x="3400231" y="665893"/>
            <a:ext cx="1654761" cy="4249175"/>
          </a:xfrm>
          <a:prstGeom prst="rect">
            <a:avLst/>
          </a:prstGeom>
        </p:spPr>
      </p:pic>
      <p:pic>
        <p:nvPicPr>
          <p:cNvPr id="10" name="Picture 9">
            <a:extLst>
              <a:ext uri="{FF2B5EF4-FFF2-40B4-BE49-F238E27FC236}">
                <a16:creationId xmlns:a16="http://schemas.microsoft.com/office/drawing/2014/main" id="{98B31902-D89B-414B-93DE-A9961F36F76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64753" t="4004" b="36487"/>
          <a:stretch/>
        </p:blipFill>
        <p:spPr>
          <a:xfrm>
            <a:off x="6143431" y="984866"/>
            <a:ext cx="1752794" cy="4249174"/>
          </a:xfrm>
          <a:prstGeom prst="rect">
            <a:avLst/>
          </a:prstGeom>
        </p:spPr>
      </p:pic>
      <p:cxnSp>
        <p:nvCxnSpPr>
          <p:cNvPr id="14" name="Straight Arrow Connector 13">
            <a:extLst>
              <a:ext uri="{FF2B5EF4-FFF2-40B4-BE49-F238E27FC236}">
                <a16:creationId xmlns:a16="http://schemas.microsoft.com/office/drawing/2014/main" id="{ED710887-2DDC-4095-9D21-8FF682C46EE8}"/>
              </a:ext>
            </a:extLst>
          </p:cNvPr>
          <p:cNvCxnSpPr/>
          <p:nvPr/>
        </p:nvCxnSpPr>
        <p:spPr>
          <a:xfrm>
            <a:off x="504630" y="5418706"/>
            <a:ext cx="7658295" cy="0"/>
          </a:xfrm>
          <a:prstGeom prst="straightConnector1">
            <a:avLst/>
          </a:prstGeom>
          <a:ln w="22225">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1B2E72AF-79A0-4581-AB0B-E27325680534}"/>
              </a:ext>
            </a:extLst>
          </p:cNvPr>
          <p:cNvSpPr txBox="1"/>
          <p:nvPr/>
        </p:nvSpPr>
        <p:spPr>
          <a:xfrm>
            <a:off x="8229327" y="5234040"/>
            <a:ext cx="1787707" cy="369332"/>
          </a:xfrm>
          <a:prstGeom prst="rect">
            <a:avLst/>
          </a:prstGeom>
          <a:noFill/>
        </p:spPr>
        <p:txBody>
          <a:bodyPr wrap="square" rtlCol="0">
            <a:spAutoFit/>
          </a:bodyPr>
          <a:lstStyle/>
          <a:p>
            <a:r>
              <a:rPr lang="en-US" dirty="0"/>
              <a:t>Seaward</a:t>
            </a:r>
          </a:p>
        </p:txBody>
      </p:sp>
      <p:sp>
        <p:nvSpPr>
          <p:cNvPr id="19" name="Freeform: Shape 18">
            <a:extLst>
              <a:ext uri="{FF2B5EF4-FFF2-40B4-BE49-F238E27FC236}">
                <a16:creationId xmlns:a16="http://schemas.microsoft.com/office/drawing/2014/main" id="{FC0666EE-8486-4418-AEA8-DC9E5C2C0082}"/>
              </a:ext>
            </a:extLst>
          </p:cNvPr>
          <p:cNvSpPr/>
          <p:nvPr/>
        </p:nvSpPr>
        <p:spPr>
          <a:xfrm>
            <a:off x="1038225" y="1828800"/>
            <a:ext cx="7458075" cy="1733550"/>
          </a:xfrm>
          <a:custGeom>
            <a:avLst/>
            <a:gdLst>
              <a:gd name="connsiteX0" fmla="*/ 0 w 7781925"/>
              <a:gd name="connsiteY0" fmla="*/ 1733550 h 1733550"/>
              <a:gd name="connsiteX1" fmla="*/ 2076450 w 7781925"/>
              <a:gd name="connsiteY1" fmla="*/ 1724025 h 1733550"/>
              <a:gd name="connsiteX2" fmla="*/ 3124200 w 7781925"/>
              <a:gd name="connsiteY2" fmla="*/ 638175 h 1733550"/>
              <a:gd name="connsiteX3" fmla="*/ 4381500 w 7781925"/>
              <a:gd name="connsiteY3" fmla="*/ 561975 h 1733550"/>
              <a:gd name="connsiteX4" fmla="*/ 5610225 w 7781925"/>
              <a:gd name="connsiteY4" fmla="*/ 76200 h 1733550"/>
              <a:gd name="connsiteX5" fmla="*/ 5924550 w 7781925"/>
              <a:gd name="connsiteY5" fmla="*/ 38100 h 1733550"/>
              <a:gd name="connsiteX6" fmla="*/ 7429500 w 7781925"/>
              <a:gd name="connsiteY6" fmla="*/ 0 h 1733550"/>
              <a:gd name="connsiteX7" fmla="*/ 7429500 w 7781925"/>
              <a:gd name="connsiteY7" fmla="*/ 0 h 1733550"/>
              <a:gd name="connsiteX8" fmla="*/ 7781925 w 7781925"/>
              <a:gd name="connsiteY8" fmla="*/ 0 h 1733550"/>
              <a:gd name="connsiteX0" fmla="*/ 0 w 7781925"/>
              <a:gd name="connsiteY0" fmla="*/ 1733550 h 1733550"/>
              <a:gd name="connsiteX1" fmla="*/ 2076450 w 7781925"/>
              <a:gd name="connsiteY1" fmla="*/ 1724025 h 1733550"/>
              <a:gd name="connsiteX2" fmla="*/ 3124200 w 7781925"/>
              <a:gd name="connsiteY2" fmla="*/ 638175 h 1733550"/>
              <a:gd name="connsiteX3" fmla="*/ 4381500 w 7781925"/>
              <a:gd name="connsiteY3" fmla="*/ 561975 h 1733550"/>
              <a:gd name="connsiteX4" fmla="*/ 5076825 w 7781925"/>
              <a:gd name="connsiteY4" fmla="*/ 333375 h 1733550"/>
              <a:gd name="connsiteX5" fmla="*/ 5924550 w 7781925"/>
              <a:gd name="connsiteY5" fmla="*/ 38100 h 1733550"/>
              <a:gd name="connsiteX6" fmla="*/ 7429500 w 7781925"/>
              <a:gd name="connsiteY6" fmla="*/ 0 h 1733550"/>
              <a:gd name="connsiteX7" fmla="*/ 7429500 w 7781925"/>
              <a:gd name="connsiteY7" fmla="*/ 0 h 1733550"/>
              <a:gd name="connsiteX8" fmla="*/ 7781925 w 7781925"/>
              <a:gd name="connsiteY8" fmla="*/ 0 h 1733550"/>
              <a:gd name="connsiteX0" fmla="*/ 0 w 7458075"/>
              <a:gd name="connsiteY0" fmla="*/ 1733550 h 1733550"/>
              <a:gd name="connsiteX1" fmla="*/ 2076450 w 7458075"/>
              <a:gd name="connsiteY1" fmla="*/ 1724025 h 1733550"/>
              <a:gd name="connsiteX2" fmla="*/ 3124200 w 7458075"/>
              <a:gd name="connsiteY2" fmla="*/ 638175 h 1733550"/>
              <a:gd name="connsiteX3" fmla="*/ 4381500 w 7458075"/>
              <a:gd name="connsiteY3" fmla="*/ 561975 h 1733550"/>
              <a:gd name="connsiteX4" fmla="*/ 5076825 w 7458075"/>
              <a:gd name="connsiteY4" fmla="*/ 333375 h 1733550"/>
              <a:gd name="connsiteX5" fmla="*/ 5924550 w 7458075"/>
              <a:gd name="connsiteY5" fmla="*/ 38100 h 1733550"/>
              <a:gd name="connsiteX6" fmla="*/ 7429500 w 7458075"/>
              <a:gd name="connsiteY6" fmla="*/ 0 h 1733550"/>
              <a:gd name="connsiteX7" fmla="*/ 7429500 w 7458075"/>
              <a:gd name="connsiteY7" fmla="*/ 0 h 1733550"/>
              <a:gd name="connsiteX8" fmla="*/ 7458075 w 7458075"/>
              <a:gd name="connsiteY8" fmla="*/ 9525 h 1733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458075" h="1733550">
                <a:moveTo>
                  <a:pt x="0" y="1733550"/>
                </a:moveTo>
                <a:lnTo>
                  <a:pt x="2076450" y="1724025"/>
                </a:lnTo>
                <a:lnTo>
                  <a:pt x="3124200" y="638175"/>
                </a:lnTo>
                <a:lnTo>
                  <a:pt x="4381500" y="561975"/>
                </a:lnTo>
                <a:lnTo>
                  <a:pt x="5076825" y="333375"/>
                </a:lnTo>
                <a:lnTo>
                  <a:pt x="5924550" y="38100"/>
                </a:lnTo>
                <a:lnTo>
                  <a:pt x="7429500" y="0"/>
                </a:lnTo>
                <a:lnTo>
                  <a:pt x="7429500" y="0"/>
                </a:lnTo>
                <a:lnTo>
                  <a:pt x="7458075" y="9525"/>
                </a:ln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F377E9A3-6552-4D2F-BEC6-F3AD605F404E}"/>
              </a:ext>
            </a:extLst>
          </p:cNvPr>
          <p:cNvSpPr txBox="1"/>
          <p:nvPr/>
        </p:nvSpPr>
        <p:spPr>
          <a:xfrm>
            <a:off x="2498264" y="1918261"/>
            <a:ext cx="1654761" cy="369332"/>
          </a:xfrm>
          <a:prstGeom prst="rect">
            <a:avLst/>
          </a:prstGeom>
          <a:noFill/>
        </p:spPr>
        <p:txBody>
          <a:bodyPr wrap="square" rtlCol="0">
            <a:spAutoFit/>
          </a:bodyPr>
          <a:lstStyle/>
          <a:p>
            <a:r>
              <a:rPr lang="en-US" dirty="0" err="1"/>
              <a:t>Beachface</a:t>
            </a:r>
            <a:endParaRPr lang="en-US" dirty="0"/>
          </a:p>
        </p:txBody>
      </p:sp>
      <p:sp>
        <p:nvSpPr>
          <p:cNvPr id="6" name="Freeform: Shape 5">
            <a:extLst>
              <a:ext uri="{FF2B5EF4-FFF2-40B4-BE49-F238E27FC236}">
                <a16:creationId xmlns:a16="http://schemas.microsoft.com/office/drawing/2014/main" id="{0D5303AF-0A35-447E-BD42-40C8FCB78199}"/>
              </a:ext>
            </a:extLst>
          </p:cNvPr>
          <p:cNvSpPr/>
          <p:nvPr/>
        </p:nvSpPr>
        <p:spPr>
          <a:xfrm>
            <a:off x="990600" y="3648075"/>
            <a:ext cx="7429500" cy="419100"/>
          </a:xfrm>
          <a:custGeom>
            <a:avLst/>
            <a:gdLst>
              <a:gd name="connsiteX0" fmla="*/ 0 w 4562475"/>
              <a:gd name="connsiteY0" fmla="*/ 47625 h 419100"/>
              <a:gd name="connsiteX1" fmla="*/ 1019175 w 4562475"/>
              <a:gd name="connsiteY1" fmla="*/ 0 h 419100"/>
              <a:gd name="connsiteX2" fmla="*/ 3028950 w 4562475"/>
              <a:gd name="connsiteY2" fmla="*/ 419100 h 419100"/>
              <a:gd name="connsiteX3" fmla="*/ 4562475 w 4562475"/>
              <a:gd name="connsiteY3" fmla="*/ 409575 h 419100"/>
              <a:gd name="connsiteX0" fmla="*/ 0 w 6362700"/>
              <a:gd name="connsiteY0" fmla="*/ 276225 h 419100"/>
              <a:gd name="connsiteX1" fmla="*/ 2819400 w 6362700"/>
              <a:gd name="connsiteY1" fmla="*/ 0 h 419100"/>
              <a:gd name="connsiteX2" fmla="*/ 4829175 w 6362700"/>
              <a:gd name="connsiteY2" fmla="*/ 419100 h 419100"/>
              <a:gd name="connsiteX3" fmla="*/ 6362700 w 6362700"/>
              <a:gd name="connsiteY3" fmla="*/ 409575 h 419100"/>
              <a:gd name="connsiteX0" fmla="*/ 0 w 7429500"/>
              <a:gd name="connsiteY0" fmla="*/ 371475 h 419100"/>
              <a:gd name="connsiteX1" fmla="*/ 3886200 w 7429500"/>
              <a:gd name="connsiteY1" fmla="*/ 0 h 419100"/>
              <a:gd name="connsiteX2" fmla="*/ 5895975 w 7429500"/>
              <a:gd name="connsiteY2" fmla="*/ 419100 h 419100"/>
              <a:gd name="connsiteX3" fmla="*/ 7429500 w 7429500"/>
              <a:gd name="connsiteY3" fmla="*/ 409575 h 419100"/>
              <a:gd name="connsiteX0" fmla="*/ 0 w 7429500"/>
              <a:gd name="connsiteY0" fmla="*/ 371475 h 419100"/>
              <a:gd name="connsiteX1" fmla="*/ 3886200 w 7429500"/>
              <a:gd name="connsiteY1" fmla="*/ 0 h 419100"/>
              <a:gd name="connsiteX2" fmla="*/ 5895975 w 7429500"/>
              <a:gd name="connsiteY2" fmla="*/ 419100 h 419100"/>
              <a:gd name="connsiteX3" fmla="*/ 7429500 w 7429500"/>
              <a:gd name="connsiteY3" fmla="*/ 409575 h 419100"/>
            </a:gdLst>
            <a:ahLst/>
            <a:cxnLst>
              <a:cxn ang="0">
                <a:pos x="connsiteX0" y="connsiteY0"/>
              </a:cxn>
              <a:cxn ang="0">
                <a:pos x="connsiteX1" y="connsiteY1"/>
              </a:cxn>
              <a:cxn ang="0">
                <a:pos x="connsiteX2" y="connsiteY2"/>
              </a:cxn>
              <a:cxn ang="0">
                <a:pos x="connsiteX3" y="connsiteY3"/>
              </a:cxn>
            </a:cxnLst>
            <a:rect l="l" t="t" r="r" b="b"/>
            <a:pathLst>
              <a:path w="7429500" h="419100">
                <a:moveTo>
                  <a:pt x="0" y="371475"/>
                </a:moveTo>
                <a:cubicBezTo>
                  <a:pt x="1343025" y="295275"/>
                  <a:pt x="2590800" y="123825"/>
                  <a:pt x="3886200" y="0"/>
                </a:cubicBezTo>
                <a:lnTo>
                  <a:pt x="5895975" y="419100"/>
                </a:lnTo>
                <a:lnTo>
                  <a:pt x="7429500" y="409575"/>
                </a:ln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D2EC6B9F-E6A6-4014-AD03-4A54CD125446}"/>
              </a:ext>
            </a:extLst>
          </p:cNvPr>
          <p:cNvSpPr txBox="1"/>
          <p:nvPr/>
        </p:nvSpPr>
        <p:spPr>
          <a:xfrm>
            <a:off x="5221189" y="3186410"/>
            <a:ext cx="1654761" cy="369332"/>
          </a:xfrm>
          <a:prstGeom prst="rect">
            <a:avLst/>
          </a:prstGeom>
          <a:noFill/>
        </p:spPr>
        <p:txBody>
          <a:bodyPr wrap="square" rtlCol="0">
            <a:spAutoFit/>
          </a:bodyPr>
          <a:lstStyle/>
          <a:p>
            <a:r>
              <a:rPr lang="en-US" dirty="0"/>
              <a:t>Nearshore</a:t>
            </a:r>
          </a:p>
        </p:txBody>
      </p:sp>
      <p:sp>
        <p:nvSpPr>
          <p:cNvPr id="18" name="TextBox 17">
            <a:extLst>
              <a:ext uri="{FF2B5EF4-FFF2-40B4-BE49-F238E27FC236}">
                <a16:creationId xmlns:a16="http://schemas.microsoft.com/office/drawing/2014/main" id="{72B594CD-F54A-4049-929D-F360B8E8E574}"/>
              </a:ext>
            </a:extLst>
          </p:cNvPr>
          <p:cNvSpPr txBox="1"/>
          <p:nvPr/>
        </p:nvSpPr>
        <p:spPr>
          <a:xfrm>
            <a:off x="5221189" y="4491599"/>
            <a:ext cx="1654761" cy="369332"/>
          </a:xfrm>
          <a:prstGeom prst="rect">
            <a:avLst/>
          </a:prstGeom>
          <a:noFill/>
        </p:spPr>
        <p:txBody>
          <a:bodyPr wrap="square" rtlCol="0">
            <a:spAutoFit/>
          </a:bodyPr>
          <a:lstStyle/>
          <a:p>
            <a:r>
              <a:rPr lang="en-US" dirty="0"/>
              <a:t>Marsh</a:t>
            </a:r>
          </a:p>
        </p:txBody>
      </p:sp>
      <p:sp>
        <p:nvSpPr>
          <p:cNvPr id="22" name="TextBox 21">
            <a:extLst>
              <a:ext uri="{FF2B5EF4-FFF2-40B4-BE49-F238E27FC236}">
                <a16:creationId xmlns:a16="http://schemas.microsoft.com/office/drawing/2014/main" id="{A6977428-7784-4E46-B5BA-5D4C0B72550C}"/>
              </a:ext>
            </a:extLst>
          </p:cNvPr>
          <p:cNvSpPr txBox="1"/>
          <p:nvPr/>
        </p:nvSpPr>
        <p:spPr>
          <a:xfrm>
            <a:off x="8595026" y="331298"/>
            <a:ext cx="2838450" cy="923330"/>
          </a:xfrm>
          <a:prstGeom prst="rect">
            <a:avLst/>
          </a:prstGeom>
          <a:noFill/>
        </p:spPr>
        <p:txBody>
          <a:bodyPr wrap="square" rtlCol="0">
            <a:spAutoFit/>
          </a:bodyPr>
          <a:lstStyle/>
          <a:p>
            <a:r>
              <a:rPr lang="en-US" dirty="0">
                <a:solidFill>
                  <a:srgbClr val="FF0000"/>
                </a:solidFill>
              </a:rPr>
              <a:t>Step 1:</a:t>
            </a:r>
            <a:r>
              <a:rPr lang="en-US" dirty="0"/>
              <a:t> Arrange the graphic core logs in order from landward to seaward</a:t>
            </a:r>
          </a:p>
        </p:txBody>
      </p:sp>
      <p:sp>
        <p:nvSpPr>
          <p:cNvPr id="23" name="TextBox 22">
            <a:extLst>
              <a:ext uri="{FF2B5EF4-FFF2-40B4-BE49-F238E27FC236}">
                <a16:creationId xmlns:a16="http://schemas.microsoft.com/office/drawing/2014/main" id="{9B538EAB-51F7-442F-BE52-A9736FFDD9D1}"/>
              </a:ext>
            </a:extLst>
          </p:cNvPr>
          <p:cNvSpPr txBox="1"/>
          <p:nvPr/>
        </p:nvSpPr>
        <p:spPr>
          <a:xfrm>
            <a:off x="8595026" y="1285638"/>
            <a:ext cx="2838450" cy="1200329"/>
          </a:xfrm>
          <a:prstGeom prst="rect">
            <a:avLst/>
          </a:prstGeom>
          <a:noFill/>
        </p:spPr>
        <p:txBody>
          <a:bodyPr wrap="square" rtlCol="0">
            <a:spAutoFit/>
          </a:bodyPr>
          <a:lstStyle/>
          <a:p>
            <a:r>
              <a:rPr lang="en-US" dirty="0">
                <a:solidFill>
                  <a:srgbClr val="FF0000"/>
                </a:solidFill>
              </a:rPr>
              <a:t>Step 2: </a:t>
            </a:r>
            <a:r>
              <a:rPr lang="en-US" dirty="0"/>
              <a:t>Adjust the “surface” of each graphic core log to match the actual elevation on land</a:t>
            </a:r>
          </a:p>
        </p:txBody>
      </p:sp>
      <p:sp>
        <p:nvSpPr>
          <p:cNvPr id="24" name="TextBox 23">
            <a:extLst>
              <a:ext uri="{FF2B5EF4-FFF2-40B4-BE49-F238E27FC236}">
                <a16:creationId xmlns:a16="http://schemas.microsoft.com/office/drawing/2014/main" id="{8922B2E8-95E9-47C0-88CA-0BCD2AF2BE39}"/>
              </a:ext>
            </a:extLst>
          </p:cNvPr>
          <p:cNvSpPr txBox="1"/>
          <p:nvPr/>
        </p:nvSpPr>
        <p:spPr>
          <a:xfrm>
            <a:off x="8595026" y="2516977"/>
            <a:ext cx="2838450" cy="1200329"/>
          </a:xfrm>
          <a:prstGeom prst="rect">
            <a:avLst/>
          </a:prstGeom>
          <a:noFill/>
        </p:spPr>
        <p:txBody>
          <a:bodyPr wrap="square" rtlCol="0">
            <a:spAutoFit/>
          </a:bodyPr>
          <a:lstStyle/>
          <a:p>
            <a:r>
              <a:rPr lang="en-US" dirty="0">
                <a:solidFill>
                  <a:srgbClr val="FF0000"/>
                </a:solidFill>
              </a:rPr>
              <a:t>Step 3:</a:t>
            </a:r>
            <a:r>
              <a:rPr lang="en-US" dirty="0"/>
              <a:t> Group sedimentary units from different core logs together and label them. </a:t>
            </a:r>
          </a:p>
        </p:txBody>
      </p:sp>
      <p:sp>
        <p:nvSpPr>
          <p:cNvPr id="26" name="TextBox 25">
            <a:extLst>
              <a:ext uri="{FF2B5EF4-FFF2-40B4-BE49-F238E27FC236}">
                <a16:creationId xmlns:a16="http://schemas.microsoft.com/office/drawing/2014/main" id="{09FA4C4E-3481-4AA5-8637-DE5EF9033444}"/>
              </a:ext>
            </a:extLst>
          </p:cNvPr>
          <p:cNvSpPr txBox="1"/>
          <p:nvPr/>
        </p:nvSpPr>
        <p:spPr>
          <a:xfrm>
            <a:off x="336368" y="5728240"/>
            <a:ext cx="4645207" cy="646331"/>
          </a:xfrm>
          <a:prstGeom prst="rect">
            <a:avLst/>
          </a:prstGeom>
          <a:noFill/>
        </p:spPr>
        <p:txBody>
          <a:bodyPr wrap="square" rtlCol="0">
            <a:spAutoFit/>
          </a:bodyPr>
          <a:lstStyle/>
          <a:p>
            <a:r>
              <a:rPr lang="en-US" dirty="0"/>
              <a:t>Using many sediment cores to reconstruct how the entire region has changed through time. </a:t>
            </a:r>
          </a:p>
        </p:txBody>
      </p:sp>
      <p:sp>
        <p:nvSpPr>
          <p:cNvPr id="21" name="TextBox 20">
            <a:extLst>
              <a:ext uri="{FF2B5EF4-FFF2-40B4-BE49-F238E27FC236}">
                <a16:creationId xmlns:a16="http://schemas.microsoft.com/office/drawing/2014/main" id="{E1EB576D-CD47-4B1A-84DE-039BFFADAC9D}"/>
              </a:ext>
            </a:extLst>
          </p:cNvPr>
          <p:cNvSpPr txBox="1"/>
          <p:nvPr/>
        </p:nvSpPr>
        <p:spPr>
          <a:xfrm>
            <a:off x="8595026" y="3772137"/>
            <a:ext cx="2838450" cy="1200329"/>
          </a:xfrm>
          <a:prstGeom prst="rect">
            <a:avLst/>
          </a:prstGeom>
          <a:noFill/>
        </p:spPr>
        <p:txBody>
          <a:bodyPr wrap="square" rtlCol="0">
            <a:spAutoFit/>
          </a:bodyPr>
          <a:lstStyle/>
          <a:p>
            <a:r>
              <a:rPr lang="en-US" dirty="0">
                <a:solidFill>
                  <a:srgbClr val="FF0000"/>
                </a:solidFill>
              </a:rPr>
              <a:t>Step 4:</a:t>
            </a:r>
            <a:r>
              <a:rPr lang="en-US" dirty="0"/>
              <a:t> What conclusions can you make about how sea-level has changed in this region? </a:t>
            </a:r>
          </a:p>
        </p:txBody>
      </p:sp>
    </p:spTree>
    <p:extLst>
      <p:ext uri="{BB962C8B-B14F-4D97-AF65-F5344CB8AC3E}">
        <p14:creationId xmlns:p14="http://schemas.microsoft.com/office/powerpoint/2010/main" val="42142923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DB60D9-D785-4938-9993-03B1DF3F4867}"/>
              </a:ext>
            </a:extLst>
          </p:cNvPr>
          <p:cNvSpPr txBox="1"/>
          <p:nvPr/>
        </p:nvSpPr>
        <p:spPr>
          <a:xfrm>
            <a:off x="0" y="4522"/>
            <a:ext cx="12874671" cy="707886"/>
          </a:xfrm>
          <a:prstGeom prst="rect">
            <a:avLst/>
          </a:prstGeom>
          <a:noFill/>
        </p:spPr>
        <p:txBody>
          <a:bodyPr wrap="square" rtlCol="0">
            <a:spAutoFit/>
          </a:bodyPr>
          <a:lstStyle/>
          <a:p>
            <a:r>
              <a:rPr lang="en-US" sz="4000" b="1" dirty="0"/>
              <a:t>Determining Sea-Level Change</a:t>
            </a:r>
          </a:p>
        </p:txBody>
      </p:sp>
      <p:pic>
        <p:nvPicPr>
          <p:cNvPr id="8" name="Picture 7">
            <a:extLst>
              <a:ext uri="{FF2B5EF4-FFF2-40B4-BE49-F238E27FC236}">
                <a16:creationId xmlns:a16="http://schemas.microsoft.com/office/drawing/2014/main" id="{452E551D-1A43-4BFD-AF30-BD3E11299FB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423" b="38046"/>
          <a:stretch/>
        </p:blipFill>
        <p:spPr>
          <a:xfrm>
            <a:off x="504630" y="1200378"/>
            <a:ext cx="1827083" cy="4202924"/>
          </a:xfrm>
          <a:prstGeom prst="rect">
            <a:avLst/>
          </a:prstGeom>
        </p:spPr>
      </p:pic>
      <p:pic>
        <p:nvPicPr>
          <p:cNvPr id="9" name="Picture 8">
            <a:extLst>
              <a:ext uri="{FF2B5EF4-FFF2-40B4-BE49-F238E27FC236}">
                <a16:creationId xmlns:a16="http://schemas.microsoft.com/office/drawing/2014/main" id="{E8DAE8C2-74E4-4DBD-A73D-DDC21E6F32F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5359" b="37397"/>
          <a:stretch/>
        </p:blipFill>
        <p:spPr>
          <a:xfrm>
            <a:off x="3400231" y="665893"/>
            <a:ext cx="1654761" cy="4249175"/>
          </a:xfrm>
          <a:prstGeom prst="rect">
            <a:avLst/>
          </a:prstGeom>
        </p:spPr>
      </p:pic>
      <p:pic>
        <p:nvPicPr>
          <p:cNvPr id="10" name="Picture 9">
            <a:extLst>
              <a:ext uri="{FF2B5EF4-FFF2-40B4-BE49-F238E27FC236}">
                <a16:creationId xmlns:a16="http://schemas.microsoft.com/office/drawing/2014/main" id="{98B31902-D89B-414B-93DE-A9961F36F76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64753" t="4004" b="36487"/>
          <a:stretch/>
        </p:blipFill>
        <p:spPr>
          <a:xfrm>
            <a:off x="6143431" y="984866"/>
            <a:ext cx="1752794" cy="4249174"/>
          </a:xfrm>
          <a:prstGeom prst="rect">
            <a:avLst/>
          </a:prstGeom>
        </p:spPr>
      </p:pic>
      <p:cxnSp>
        <p:nvCxnSpPr>
          <p:cNvPr id="14" name="Straight Arrow Connector 13">
            <a:extLst>
              <a:ext uri="{FF2B5EF4-FFF2-40B4-BE49-F238E27FC236}">
                <a16:creationId xmlns:a16="http://schemas.microsoft.com/office/drawing/2014/main" id="{ED710887-2DDC-4095-9D21-8FF682C46EE8}"/>
              </a:ext>
            </a:extLst>
          </p:cNvPr>
          <p:cNvCxnSpPr/>
          <p:nvPr/>
        </p:nvCxnSpPr>
        <p:spPr>
          <a:xfrm>
            <a:off x="504630" y="5418706"/>
            <a:ext cx="7658295" cy="0"/>
          </a:xfrm>
          <a:prstGeom prst="straightConnector1">
            <a:avLst/>
          </a:prstGeom>
          <a:ln w="22225">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1B2E72AF-79A0-4581-AB0B-E27325680534}"/>
              </a:ext>
            </a:extLst>
          </p:cNvPr>
          <p:cNvSpPr txBox="1"/>
          <p:nvPr/>
        </p:nvSpPr>
        <p:spPr>
          <a:xfrm>
            <a:off x="8229327" y="5234040"/>
            <a:ext cx="1787707" cy="369332"/>
          </a:xfrm>
          <a:prstGeom prst="rect">
            <a:avLst/>
          </a:prstGeom>
          <a:noFill/>
        </p:spPr>
        <p:txBody>
          <a:bodyPr wrap="square" rtlCol="0">
            <a:spAutoFit/>
          </a:bodyPr>
          <a:lstStyle/>
          <a:p>
            <a:r>
              <a:rPr lang="en-US" dirty="0"/>
              <a:t>Seaward</a:t>
            </a:r>
          </a:p>
        </p:txBody>
      </p:sp>
      <p:sp>
        <p:nvSpPr>
          <p:cNvPr id="19" name="Freeform: Shape 18">
            <a:extLst>
              <a:ext uri="{FF2B5EF4-FFF2-40B4-BE49-F238E27FC236}">
                <a16:creationId xmlns:a16="http://schemas.microsoft.com/office/drawing/2014/main" id="{FC0666EE-8486-4418-AEA8-DC9E5C2C0082}"/>
              </a:ext>
            </a:extLst>
          </p:cNvPr>
          <p:cNvSpPr/>
          <p:nvPr/>
        </p:nvSpPr>
        <p:spPr>
          <a:xfrm>
            <a:off x="1038225" y="1828800"/>
            <a:ext cx="7458075" cy="1733550"/>
          </a:xfrm>
          <a:custGeom>
            <a:avLst/>
            <a:gdLst>
              <a:gd name="connsiteX0" fmla="*/ 0 w 7781925"/>
              <a:gd name="connsiteY0" fmla="*/ 1733550 h 1733550"/>
              <a:gd name="connsiteX1" fmla="*/ 2076450 w 7781925"/>
              <a:gd name="connsiteY1" fmla="*/ 1724025 h 1733550"/>
              <a:gd name="connsiteX2" fmla="*/ 3124200 w 7781925"/>
              <a:gd name="connsiteY2" fmla="*/ 638175 h 1733550"/>
              <a:gd name="connsiteX3" fmla="*/ 4381500 w 7781925"/>
              <a:gd name="connsiteY3" fmla="*/ 561975 h 1733550"/>
              <a:gd name="connsiteX4" fmla="*/ 5610225 w 7781925"/>
              <a:gd name="connsiteY4" fmla="*/ 76200 h 1733550"/>
              <a:gd name="connsiteX5" fmla="*/ 5924550 w 7781925"/>
              <a:gd name="connsiteY5" fmla="*/ 38100 h 1733550"/>
              <a:gd name="connsiteX6" fmla="*/ 7429500 w 7781925"/>
              <a:gd name="connsiteY6" fmla="*/ 0 h 1733550"/>
              <a:gd name="connsiteX7" fmla="*/ 7429500 w 7781925"/>
              <a:gd name="connsiteY7" fmla="*/ 0 h 1733550"/>
              <a:gd name="connsiteX8" fmla="*/ 7781925 w 7781925"/>
              <a:gd name="connsiteY8" fmla="*/ 0 h 1733550"/>
              <a:gd name="connsiteX0" fmla="*/ 0 w 7781925"/>
              <a:gd name="connsiteY0" fmla="*/ 1733550 h 1733550"/>
              <a:gd name="connsiteX1" fmla="*/ 2076450 w 7781925"/>
              <a:gd name="connsiteY1" fmla="*/ 1724025 h 1733550"/>
              <a:gd name="connsiteX2" fmla="*/ 3124200 w 7781925"/>
              <a:gd name="connsiteY2" fmla="*/ 638175 h 1733550"/>
              <a:gd name="connsiteX3" fmla="*/ 4381500 w 7781925"/>
              <a:gd name="connsiteY3" fmla="*/ 561975 h 1733550"/>
              <a:gd name="connsiteX4" fmla="*/ 5076825 w 7781925"/>
              <a:gd name="connsiteY4" fmla="*/ 333375 h 1733550"/>
              <a:gd name="connsiteX5" fmla="*/ 5924550 w 7781925"/>
              <a:gd name="connsiteY5" fmla="*/ 38100 h 1733550"/>
              <a:gd name="connsiteX6" fmla="*/ 7429500 w 7781925"/>
              <a:gd name="connsiteY6" fmla="*/ 0 h 1733550"/>
              <a:gd name="connsiteX7" fmla="*/ 7429500 w 7781925"/>
              <a:gd name="connsiteY7" fmla="*/ 0 h 1733550"/>
              <a:gd name="connsiteX8" fmla="*/ 7781925 w 7781925"/>
              <a:gd name="connsiteY8" fmla="*/ 0 h 1733550"/>
              <a:gd name="connsiteX0" fmla="*/ 0 w 7458075"/>
              <a:gd name="connsiteY0" fmla="*/ 1733550 h 1733550"/>
              <a:gd name="connsiteX1" fmla="*/ 2076450 w 7458075"/>
              <a:gd name="connsiteY1" fmla="*/ 1724025 h 1733550"/>
              <a:gd name="connsiteX2" fmla="*/ 3124200 w 7458075"/>
              <a:gd name="connsiteY2" fmla="*/ 638175 h 1733550"/>
              <a:gd name="connsiteX3" fmla="*/ 4381500 w 7458075"/>
              <a:gd name="connsiteY3" fmla="*/ 561975 h 1733550"/>
              <a:gd name="connsiteX4" fmla="*/ 5076825 w 7458075"/>
              <a:gd name="connsiteY4" fmla="*/ 333375 h 1733550"/>
              <a:gd name="connsiteX5" fmla="*/ 5924550 w 7458075"/>
              <a:gd name="connsiteY5" fmla="*/ 38100 h 1733550"/>
              <a:gd name="connsiteX6" fmla="*/ 7429500 w 7458075"/>
              <a:gd name="connsiteY6" fmla="*/ 0 h 1733550"/>
              <a:gd name="connsiteX7" fmla="*/ 7429500 w 7458075"/>
              <a:gd name="connsiteY7" fmla="*/ 0 h 1733550"/>
              <a:gd name="connsiteX8" fmla="*/ 7458075 w 7458075"/>
              <a:gd name="connsiteY8" fmla="*/ 9525 h 1733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458075" h="1733550">
                <a:moveTo>
                  <a:pt x="0" y="1733550"/>
                </a:moveTo>
                <a:lnTo>
                  <a:pt x="2076450" y="1724025"/>
                </a:lnTo>
                <a:lnTo>
                  <a:pt x="3124200" y="638175"/>
                </a:lnTo>
                <a:lnTo>
                  <a:pt x="4381500" y="561975"/>
                </a:lnTo>
                <a:lnTo>
                  <a:pt x="5076825" y="333375"/>
                </a:lnTo>
                <a:lnTo>
                  <a:pt x="5924550" y="38100"/>
                </a:lnTo>
                <a:lnTo>
                  <a:pt x="7429500" y="0"/>
                </a:lnTo>
                <a:lnTo>
                  <a:pt x="7429500" y="0"/>
                </a:lnTo>
                <a:lnTo>
                  <a:pt x="7458075" y="9525"/>
                </a:ln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F377E9A3-6552-4D2F-BEC6-F3AD605F404E}"/>
              </a:ext>
            </a:extLst>
          </p:cNvPr>
          <p:cNvSpPr txBox="1"/>
          <p:nvPr/>
        </p:nvSpPr>
        <p:spPr>
          <a:xfrm>
            <a:off x="2498264" y="1918261"/>
            <a:ext cx="1654761" cy="369332"/>
          </a:xfrm>
          <a:prstGeom prst="rect">
            <a:avLst/>
          </a:prstGeom>
          <a:noFill/>
        </p:spPr>
        <p:txBody>
          <a:bodyPr wrap="square" rtlCol="0">
            <a:spAutoFit/>
          </a:bodyPr>
          <a:lstStyle/>
          <a:p>
            <a:r>
              <a:rPr lang="en-US" dirty="0" err="1"/>
              <a:t>Beachface</a:t>
            </a:r>
            <a:endParaRPr lang="en-US" dirty="0"/>
          </a:p>
        </p:txBody>
      </p:sp>
      <p:sp>
        <p:nvSpPr>
          <p:cNvPr id="6" name="Freeform: Shape 5">
            <a:extLst>
              <a:ext uri="{FF2B5EF4-FFF2-40B4-BE49-F238E27FC236}">
                <a16:creationId xmlns:a16="http://schemas.microsoft.com/office/drawing/2014/main" id="{0D5303AF-0A35-447E-BD42-40C8FCB78199}"/>
              </a:ext>
            </a:extLst>
          </p:cNvPr>
          <p:cNvSpPr/>
          <p:nvPr/>
        </p:nvSpPr>
        <p:spPr>
          <a:xfrm>
            <a:off x="990600" y="3648075"/>
            <a:ext cx="7429500" cy="419100"/>
          </a:xfrm>
          <a:custGeom>
            <a:avLst/>
            <a:gdLst>
              <a:gd name="connsiteX0" fmla="*/ 0 w 4562475"/>
              <a:gd name="connsiteY0" fmla="*/ 47625 h 419100"/>
              <a:gd name="connsiteX1" fmla="*/ 1019175 w 4562475"/>
              <a:gd name="connsiteY1" fmla="*/ 0 h 419100"/>
              <a:gd name="connsiteX2" fmla="*/ 3028950 w 4562475"/>
              <a:gd name="connsiteY2" fmla="*/ 419100 h 419100"/>
              <a:gd name="connsiteX3" fmla="*/ 4562475 w 4562475"/>
              <a:gd name="connsiteY3" fmla="*/ 409575 h 419100"/>
              <a:gd name="connsiteX0" fmla="*/ 0 w 6362700"/>
              <a:gd name="connsiteY0" fmla="*/ 276225 h 419100"/>
              <a:gd name="connsiteX1" fmla="*/ 2819400 w 6362700"/>
              <a:gd name="connsiteY1" fmla="*/ 0 h 419100"/>
              <a:gd name="connsiteX2" fmla="*/ 4829175 w 6362700"/>
              <a:gd name="connsiteY2" fmla="*/ 419100 h 419100"/>
              <a:gd name="connsiteX3" fmla="*/ 6362700 w 6362700"/>
              <a:gd name="connsiteY3" fmla="*/ 409575 h 419100"/>
              <a:gd name="connsiteX0" fmla="*/ 0 w 7429500"/>
              <a:gd name="connsiteY0" fmla="*/ 371475 h 419100"/>
              <a:gd name="connsiteX1" fmla="*/ 3886200 w 7429500"/>
              <a:gd name="connsiteY1" fmla="*/ 0 h 419100"/>
              <a:gd name="connsiteX2" fmla="*/ 5895975 w 7429500"/>
              <a:gd name="connsiteY2" fmla="*/ 419100 h 419100"/>
              <a:gd name="connsiteX3" fmla="*/ 7429500 w 7429500"/>
              <a:gd name="connsiteY3" fmla="*/ 409575 h 419100"/>
              <a:gd name="connsiteX0" fmla="*/ 0 w 7429500"/>
              <a:gd name="connsiteY0" fmla="*/ 371475 h 419100"/>
              <a:gd name="connsiteX1" fmla="*/ 3886200 w 7429500"/>
              <a:gd name="connsiteY1" fmla="*/ 0 h 419100"/>
              <a:gd name="connsiteX2" fmla="*/ 5895975 w 7429500"/>
              <a:gd name="connsiteY2" fmla="*/ 419100 h 419100"/>
              <a:gd name="connsiteX3" fmla="*/ 7429500 w 7429500"/>
              <a:gd name="connsiteY3" fmla="*/ 409575 h 419100"/>
            </a:gdLst>
            <a:ahLst/>
            <a:cxnLst>
              <a:cxn ang="0">
                <a:pos x="connsiteX0" y="connsiteY0"/>
              </a:cxn>
              <a:cxn ang="0">
                <a:pos x="connsiteX1" y="connsiteY1"/>
              </a:cxn>
              <a:cxn ang="0">
                <a:pos x="connsiteX2" y="connsiteY2"/>
              </a:cxn>
              <a:cxn ang="0">
                <a:pos x="connsiteX3" y="connsiteY3"/>
              </a:cxn>
            </a:cxnLst>
            <a:rect l="l" t="t" r="r" b="b"/>
            <a:pathLst>
              <a:path w="7429500" h="419100">
                <a:moveTo>
                  <a:pt x="0" y="371475"/>
                </a:moveTo>
                <a:cubicBezTo>
                  <a:pt x="1343025" y="295275"/>
                  <a:pt x="2590800" y="123825"/>
                  <a:pt x="3886200" y="0"/>
                </a:cubicBezTo>
                <a:lnTo>
                  <a:pt x="5895975" y="419100"/>
                </a:lnTo>
                <a:lnTo>
                  <a:pt x="7429500" y="409575"/>
                </a:ln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D2EC6B9F-E6A6-4014-AD03-4A54CD125446}"/>
              </a:ext>
            </a:extLst>
          </p:cNvPr>
          <p:cNvSpPr txBox="1"/>
          <p:nvPr/>
        </p:nvSpPr>
        <p:spPr>
          <a:xfrm>
            <a:off x="5221189" y="3186410"/>
            <a:ext cx="1654761" cy="369332"/>
          </a:xfrm>
          <a:prstGeom prst="rect">
            <a:avLst/>
          </a:prstGeom>
          <a:noFill/>
        </p:spPr>
        <p:txBody>
          <a:bodyPr wrap="square" rtlCol="0">
            <a:spAutoFit/>
          </a:bodyPr>
          <a:lstStyle/>
          <a:p>
            <a:r>
              <a:rPr lang="en-US" dirty="0"/>
              <a:t>Nearshore</a:t>
            </a:r>
          </a:p>
        </p:txBody>
      </p:sp>
      <p:sp>
        <p:nvSpPr>
          <p:cNvPr id="18" name="TextBox 17">
            <a:extLst>
              <a:ext uri="{FF2B5EF4-FFF2-40B4-BE49-F238E27FC236}">
                <a16:creationId xmlns:a16="http://schemas.microsoft.com/office/drawing/2014/main" id="{72B594CD-F54A-4049-929D-F360B8E8E574}"/>
              </a:ext>
            </a:extLst>
          </p:cNvPr>
          <p:cNvSpPr txBox="1"/>
          <p:nvPr/>
        </p:nvSpPr>
        <p:spPr>
          <a:xfrm>
            <a:off x="5221189" y="4491599"/>
            <a:ext cx="1654761" cy="369332"/>
          </a:xfrm>
          <a:prstGeom prst="rect">
            <a:avLst/>
          </a:prstGeom>
          <a:noFill/>
        </p:spPr>
        <p:txBody>
          <a:bodyPr wrap="square" rtlCol="0">
            <a:spAutoFit/>
          </a:bodyPr>
          <a:lstStyle/>
          <a:p>
            <a:r>
              <a:rPr lang="en-US" dirty="0"/>
              <a:t>Marsh</a:t>
            </a:r>
          </a:p>
        </p:txBody>
      </p:sp>
      <p:sp>
        <p:nvSpPr>
          <p:cNvPr id="3" name="TextBox 2">
            <a:extLst>
              <a:ext uri="{FF2B5EF4-FFF2-40B4-BE49-F238E27FC236}">
                <a16:creationId xmlns:a16="http://schemas.microsoft.com/office/drawing/2014/main" id="{C1A6955F-8259-4C8E-9823-13F54A5023E4}"/>
              </a:ext>
            </a:extLst>
          </p:cNvPr>
          <p:cNvSpPr txBox="1"/>
          <p:nvPr/>
        </p:nvSpPr>
        <p:spPr>
          <a:xfrm>
            <a:off x="232308" y="5825381"/>
            <a:ext cx="9435567" cy="369332"/>
          </a:xfrm>
          <a:prstGeom prst="rect">
            <a:avLst/>
          </a:prstGeom>
          <a:noFill/>
        </p:spPr>
        <p:txBody>
          <a:bodyPr wrap="square" rtlCol="0">
            <a:spAutoFit/>
          </a:bodyPr>
          <a:lstStyle/>
          <a:p>
            <a:r>
              <a:rPr lang="en-US" dirty="0"/>
              <a:t>Once the cross section is complete, this can be used to reconstruct sea-level change through time. </a:t>
            </a:r>
          </a:p>
        </p:txBody>
      </p:sp>
      <p:sp>
        <p:nvSpPr>
          <p:cNvPr id="5" name="TextBox 4">
            <a:extLst>
              <a:ext uri="{FF2B5EF4-FFF2-40B4-BE49-F238E27FC236}">
                <a16:creationId xmlns:a16="http://schemas.microsoft.com/office/drawing/2014/main" id="{6227160D-820E-4D1B-BC77-E17BB78652A6}"/>
              </a:ext>
            </a:extLst>
          </p:cNvPr>
          <p:cNvSpPr txBox="1"/>
          <p:nvPr/>
        </p:nvSpPr>
        <p:spPr>
          <a:xfrm>
            <a:off x="9210675" y="949633"/>
            <a:ext cx="2609656" cy="3416320"/>
          </a:xfrm>
          <a:prstGeom prst="rect">
            <a:avLst/>
          </a:prstGeom>
          <a:noFill/>
        </p:spPr>
        <p:txBody>
          <a:bodyPr wrap="square" rtlCol="0">
            <a:spAutoFit/>
          </a:bodyPr>
          <a:lstStyle/>
          <a:p>
            <a:r>
              <a:rPr lang="en-US" dirty="0"/>
              <a:t>Identify the elevation of the units in the core and that environments relationship to sea level. </a:t>
            </a:r>
          </a:p>
          <a:p>
            <a:endParaRPr lang="en-US" dirty="0"/>
          </a:p>
          <a:p>
            <a:r>
              <a:rPr lang="en-US" dirty="0"/>
              <a:t>e.g. Marsh ~-10 m, exists at sea level. </a:t>
            </a:r>
          </a:p>
          <a:p>
            <a:endParaRPr lang="en-US" dirty="0"/>
          </a:p>
          <a:p>
            <a:r>
              <a:rPr lang="en-US" dirty="0"/>
              <a:t>Use the layering of the units as time (e.g. Marsh = time 1). Complete the graph in the worksheet. </a:t>
            </a:r>
          </a:p>
        </p:txBody>
      </p:sp>
    </p:spTree>
    <p:extLst>
      <p:ext uri="{BB962C8B-B14F-4D97-AF65-F5344CB8AC3E}">
        <p14:creationId xmlns:p14="http://schemas.microsoft.com/office/powerpoint/2010/main" val="2640581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DB60D9-D785-4938-9993-03B1DF3F4867}"/>
              </a:ext>
            </a:extLst>
          </p:cNvPr>
          <p:cNvSpPr txBox="1"/>
          <p:nvPr/>
        </p:nvSpPr>
        <p:spPr>
          <a:xfrm>
            <a:off x="0" y="4522"/>
            <a:ext cx="12874671" cy="707886"/>
          </a:xfrm>
          <a:prstGeom prst="rect">
            <a:avLst/>
          </a:prstGeom>
          <a:noFill/>
        </p:spPr>
        <p:txBody>
          <a:bodyPr wrap="square" rtlCol="0">
            <a:spAutoFit/>
          </a:bodyPr>
          <a:lstStyle/>
          <a:p>
            <a:r>
              <a:rPr lang="en-US" sz="4000" b="1" dirty="0"/>
              <a:t>Determining Sea-Level Change</a:t>
            </a:r>
          </a:p>
        </p:txBody>
      </p:sp>
      <p:pic>
        <p:nvPicPr>
          <p:cNvPr id="8" name="Picture 7">
            <a:extLst>
              <a:ext uri="{FF2B5EF4-FFF2-40B4-BE49-F238E27FC236}">
                <a16:creationId xmlns:a16="http://schemas.microsoft.com/office/drawing/2014/main" id="{452E551D-1A43-4BFD-AF30-BD3E11299FB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0423" b="38046"/>
          <a:stretch/>
        </p:blipFill>
        <p:spPr>
          <a:xfrm>
            <a:off x="504630" y="1200378"/>
            <a:ext cx="1827083" cy="4202924"/>
          </a:xfrm>
          <a:prstGeom prst="rect">
            <a:avLst/>
          </a:prstGeom>
        </p:spPr>
      </p:pic>
      <p:pic>
        <p:nvPicPr>
          <p:cNvPr id="9" name="Picture 8">
            <a:extLst>
              <a:ext uri="{FF2B5EF4-FFF2-40B4-BE49-F238E27FC236}">
                <a16:creationId xmlns:a16="http://schemas.microsoft.com/office/drawing/2014/main" id="{E8DAE8C2-74E4-4DBD-A73D-DDC21E6F32F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5359" b="37397"/>
          <a:stretch/>
        </p:blipFill>
        <p:spPr>
          <a:xfrm>
            <a:off x="3400231" y="665893"/>
            <a:ext cx="1654761" cy="4249175"/>
          </a:xfrm>
          <a:prstGeom prst="rect">
            <a:avLst/>
          </a:prstGeom>
        </p:spPr>
      </p:pic>
      <p:pic>
        <p:nvPicPr>
          <p:cNvPr id="10" name="Picture 9">
            <a:extLst>
              <a:ext uri="{FF2B5EF4-FFF2-40B4-BE49-F238E27FC236}">
                <a16:creationId xmlns:a16="http://schemas.microsoft.com/office/drawing/2014/main" id="{98B31902-D89B-414B-93DE-A9961F36F76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64753" t="4004" b="36487"/>
          <a:stretch/>
        </p:blipFill>
        <p:spPr>
          <a:xfrm>
            <a:off x="6143431" y="984866"/>
            <a:ext cx="1752794" cy="4249174"/>
          </a:xfrm>
          <a:prstGeom prst="rect">
            <a:avLst/>
          </a:prstGeom>
        </p:spPr>
      </p:pic>
      <p:cxnSp>
        <p:nvCxnSpPr>
          <p:cNvPr id="14" name="Straight Arrow Connector 13">
            <a:extLst>
              <a:ext uri="{FF2B5EF4-FFF2-40B4-BE49-F238E27FC236}">
                <a16:creationId xmlns:a16="http://schemas.microsoft.com/office/drawing/2014/main" id="{ED710887-2DDC-4095-9D21-8FF682C46EE8}"/>
              </a:ext>
            </a:extLst>
          </p:cNvPr>
          <p:cNvCxnSpPr/>
          <p:nvPr/>
        </p:nvCxnSpPr>
        <p:spPr>
          <a:xfrm>
            <a:off x="504630" y="5418706"/>
            <a:ext cx="7658295" cy="0"/>
          </a:xfrm>
          <a:prstGeom prst="straightConnector1">
            <a:avLst/>
          </a:prstGeom>
          <a:ln w="22225">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1B2E72AF-79A0-4581-AB0B-E27325680534}"/>
              </a:ext>
            </a:extLst>
          </p:cNvPr>
          <p:cNvSpPr txBox="1"/>
          <p:nvPr/>
        </p:nvSpPr>
        <p:spPr>
          <a:xfrm>
            <a:off x="8229327" y="5234040"/>
            <a:ext cx="1787707" cy="369332"/>
          </a:xfrm>
          <a:prstGeom prst="rect">
            <a:avLst/>
          </a:prstGeom>
          <a:noFill/>
        </p:spPr>
        <p:txBody>
          <a:bodyPr wrap="square" rtlCol="0">
            <a:spAutoFit/>
          </a:bodyPr>
          <a:lstStyle/>
          <a:p>
            <a:r>
              <a:rPr lang="en-US" dirty="0"/>
              <a:t>Seaward</a:t>
            </a:r>
          </a:p>
        </p:txBody>
      </p:sp>
      <p:sp>
        <p:nvSpPr>
          <p:cNvPr id="19" name="Freeform: Shape 18">
            <a:extLst>
              <a:ext uri="{FF2B5EF4-FFF2-40B4-BE49-F238E27FC236}">
                <a16:creationId xmlns:a16="http://schemas.microsoft.com/office/drawing/2014/main" id="{FC0666EE-8486-4418-AEA8-DC9E5C2C0082}"/>
              </a:ext>
            </a:extLst>
          </p:cNvPr>
          <p:cNvSpPr/>
          <p:nvPr/>
        </p:nvSpPr>
        <p:spPr>
          <a:xfrm>
            <a:off x="1038225" y="1828800"/>
            <a:ext cx="7458075" cy="1733550"/>
          </a:xfrm>
          <a:custGeom>
            <a:avLst/>
            <a:gdLst>
              <a:gd name="connsiteX0" fmla="*/ 0 w 7781925"/>
              <a:gd name="connsiteY0" fmla="*/ 1733550 h 1733550"/>
              <a:gd name="connsiteX1" fmla="*/ 2076450 w 7781925"/>
              <a:gd name="connsiteY1" fmla="*/ 1724025 h 1733550"/>
              <a:gd name="connsiteX2" fmla="*/ 3124200 w 7781925"/>
              <a:gd name="connsiteY2" fmla="*/ 638175 h 1733550"/>
              <a:gd name="connsiteX3" fmla="*/ 4381500 w 7781925"/>
              <a:gd name="connsiteY3" fmla="*/ 561975 h 1733550"/>
              <a:gd name="connsiteX4" fmla="*/ 5610225 w 7781925"/>
              <a:gd name="connsiteY4" fmla="*/ 76200 h 1733550"/>
              <a:gd name="connsiteX5" fmla="*/ 5924550 w 7781925"/>
              <a:gd name="connsiteY5" fmla="*/ 38100 h 1733550"/>
              <a:gd name="connsiteX6" fmla="*/ 7429500 w 7781925"/>
              <a:gd name="connsiteY6" fmla="*/ 0 h 1733550"/>
              <a:gd name="connsiteX7" fmla="*/ 7429500 w 7781925"/>
              <a:gd name="connsiteY7" fmla="*/ 0 h 1733550"/>
              <a:gd name="connsiteX8" fmla="*/ 7781925 w 7781925"/>
              <a:gd name="connsiteY8" fmla="*/ 0 h 1733550"/>
              <a:gd name="connsiteX0" fmla="*/ 0 w 7781925"/>
              <a:gd name="connsiteY0" fmla="*/ 1733550 h 1733550"/>
              <a:gd name="connsiteX1" fmla="*/ 2076450 w 7781925"/>
              <a:gd name="connsiteY1" fmla="*/ 1724025 h 1733550"/>
              <a:gd name="connsiteX2" fmla="*/ 3124200 w 7781925"/>
              <a:gd name="connsiteY2" fmla="*/ 638175 h 1733550"/>
              <a:gd name="connsiteX3" fmla="*/ 4381500 w 7781925"/>
              <a:gd name="connsiteY3" fmla="*/ 561975 h 1733550"/>
              <a:gd name="connsiteX4" fmla="*/ 5076825 w 7781925"/>
              <a:gd name="connsiteY4" fmla="*/ 333375 h 1733550"/>
              <a:gd name="connsiteX5" fmla="*/ 5924550 w 7781925"/>
              <a:gd name="connsiteY5" fmla="*/ 38100 h 1733550"/>
              <a:gd name="connsiteX6" fmla="*/ 7429500 w 7781925"/>
              <a:gd name="connsiteY6" fmla="*/ 0 h 1733550"/>
              <a:gd name="connsiteX7" fmla="*/ 7429500 w 7781925"/>
              <a:gd name="connsiteY7" fmla="*/ 0 h 1733550"/>
              <a:gd name="connsiteX8" fmla="*/ 7781925 w 7781925"/>
              <a:gd name="connsiteY8" fmla="*/ 0 h 1733550"/>
              <a:gd name="connsiteX0" fmla="*/ 0 w 7458075"/>
              <a:gd name="connsiteY0" fmla="*/ 1733550 h 1733550"/>
              <a:gd name="connsiteX1" fmla="*/ 2076450 w 7458075"/>
              <a:gd name="connsiteY1" fmla="*/ 1724025 h 1733550"/>
              <a:gd name="connsiteX2" fmla="*/ 3124200 w 7458075"/>
              <a:gd name="connsiteY2" fmla="*/ 638175 h 1733550"/>
              <a:gd name="connsiteX3" fmla="*/ 4381500 w 7458075"/>
              <a:gd name="connsiteY3" fmla="*/ 561975 h 1733550"/>
              <a:gd name="connsiteX4" fmla="*/ 5076825 w 7458075"/>
              <a:gd name="connsiteY4" fmla="*/ 333375 h 1733550"/>
              <a:gd name="connsiteX5" fmla="*/ 5924550 w 7458075"/>
              <a:gd name="connsiteY5" fmla="*/ 38100 h 1733550"/>
              <a:gd name="connsiteX6" fmla="*/ 7429500 w 7458075"/>
              <a:gd name="connsiteY6" fmla="*/ 0 h 1733550"/>
              <a:gd name="connsiteX7" fmla="*/ 7429500 w 7458075"/>
              <a:gd name="connsiteY7" fmla="*/ 0 h 1733550"/>
              <a:gd name="connsiteX8" fmla="*/ 7458075 w 7458075"/>
              <a:gd name="connsiteY8" fmla="*/ 9525 h 1733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458075" h="1733550">
                <a:moveTo>
                  <a:pt x="0" y="1733550"/>
                </a:moveTo>
                <a:lnTo>
                  <a:pt x="2076450" y="1724025"/>
                </a:lnTo>
                <a:lnTo>
                  <a:pt x="3124200" y="638175"/>
                </a:lnTo>
                <a:lnTo>
                  <a:pt x="4381500" y="561975"/>
                </a:lnTo>
                <a:lnTo>
                  <a:pt x="5076825" y="333375"/>
                </a:lnTo>
                <a:lnTo>
                  <a:pt x="5924550" y="38100"/>
                </a:lnTo>
                <a:lnTo>
                  <a:pt x="7429500" y="0"/>
                </a:lnTo>
                <a:lnTo>
                  <a:pt x="7429500" y="0"/>
                </a:lnTo>
                <a:lnTo>
                  <a:pt x="7458075" y="9525"/>
                </a:ln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F377E9A3-6552-4D2F-BEC6-F3AD605F404E}"/>
              </a:ext>
            </a:extLst>
          </p:cNvPr>
          <p:cNvSpPr txBox="1"/>
          <p:nvPr/>
        </p:nvSpPr>
        <p:spPr>
          <a:xfrm>
            <a:off x="2498264" y="1918261"/>
            <a:ext cx="1654761" cy="369332"/>
          </a:xfrm>
          <a:prstGeom prst="rect">
            <a:avLst/>
          </a:prstGeom>
          <a:noFill/>
        </p:spPr>
        <p:txBody>
          <a:bodyPr wrap="square" rtlCol="0">
            <a:spAutoFit/>
          </a:bodyPr>
          <a:lstStyle/>
          <a:p>
            <a:r>
              <a:rPr lang="en-US" dirty="0" err="1"/>
              <a:t>Beachface</a:t>
            </a:r>
            <a:endParaRPr lang="en-US" dirty="0"/>
          </a:p>
        </p:txBody>
      </p:sp>
      <p:sp>
        <p:nvSpPr>
          <p:cNvPr id="6" name="Freeform: Shape 5">
            <a:extLst>
              <a:ext uri="{FF2B5EF4-FFF2-40B4-BE49-F238E27FC236}">
                <a16:creationId xmlns:a16="http://schemas.microsoft.com/office/drawing/2014/main" id="{0D5303AF-0A35-447E-BD42-40C8FCB78199}"/>
              </a:ext>
            </a:extLst>
          </p:cNvPr>
          <p:cNvSpPr/>
          <p:nvPr/>
        </p:nvSpPr>
        <p:spPr>
          <a:xfrm>
            <a:off x="990600" y="3648075"/>
            <a:ext cx="7429500" cy="419100"/>
          </a:xfrm>
          <a:custGeom>
            <a:avLst/>
            <a:gdLst>
              <a:gd name="connsiteX0" fmla="*/ 0 w 4562475"/>
              <a:gd name="connsiteY0" fmla="*/ 47625 h 419100"/>
              <a:gd name="connsiteX1" fmla="*/ 1019175 w 4562475"/>
              <a:gd name="connsiteY1" fmla="*/ 0 h 419100"/>
              <a:gd name="connsiteX2" fmla="*/ 3028950 w 4562475"/>
              <a:gd name="connsiteY2" fmla="*/ 419100 h 419100"/>
              <a:gd name="connsiteX3" fmla="*/ 4562475 w 4562475"/>
              <a:gd name="connsiteY3" fmla="*/ 409575 h 419100"/>
              <a:gd name="connsiteX0" fmla="*/ 0 w 6362700"/>
              <a:gd name="connsiteY0" fmla="*/ 276225 h 419100"/>
              <a:gd name="connsiteX1" fmla="*/ 2819400 w 6362700"/>
              <a:gd name="connsiteY1" fmla="*/ 0 h 419100"/>
              <a:gd name="connsiteX2" fmla="*/ 4829175 w 6362700"/>
              <a:gd name="connsiteY2" fmla="*/ 419100 h 419100"/>
              <a:gd name="connsiteX3" fmla="*/ 6362700 w 6362700"/>
              <a:gd name="connsiteY3" fmla="*/ 409575 h 419100"/>
              <a:gd name="connsiteX0" fmla="*/ 0 w 7429500"/>
              <a:gd name="connsiteY0" fmla="*/ 371475 h 419100"/>
              <a:gd name="connsiteX1" fmla="*/ 3886200 w 7429500"/>
              <a:gd name="connsiteY1" fmla="*/ 0 h 419100"/>
              <a:gd name="connsiteX2" fmla="*/ 5895975 w 7429500"/>
              <a:gd name="connsiteY2" fmla="*/ 419100 h 419100"/>
              <a:gd name="connsiteX3" fmla="*/ 7429500 w 7429500"/>
              <a:gd name="connsiteY3" fmla="*/ 409575 h 419100"/>
              <a:gd name="connsiteX0" fmla="*/ 0 w 7429500"/>
              <a:gd name="connsiteY0" fmla="*/ 371475 h 419100"/>
              <a:gd name="connsiteX1" fmla="*/ 3886200 w 7429500"/>
              <a:gd name="connsiteY1" fmla="*/ 0 h 419100"/>
              <a:gd name="connsiteX2" fmla="*/ 5895975 w 7429500"/>
              <a:gd name="connsiteY2" fmla="*/ 419100 h 419100"/>
              <a:gd name="connsiteX3" fmla="*/ 7429500 w 7429500"/>
              <a:gd name="connsiteY3" fmla="*/ 409575 h 419100"/>
            </a:gdLst>
            <a:ahLst/>
            <a:cxnLst>
              <a:cxn ang="0">
                <a:pos x="connsiteX0" y="connsiteY0"/>
              </a:cxn>
              <a:cxn ang="0">
                <a:pos x="connsiteX1" y="connsiteY1"/>
              </a:cxn>
              <a:cxn ang="0">
                <a:pos x="connsiteX2" y="connsiteY2"/>
              </a:cxn>
              <a:cxn ang="0">
                <a:pos x="connsiteX3" y="connsiteY3"/>
              </a:cxn>
            </a:cxnLst>
            <a:rect l="l" t="t" r="r" b="b"/>
            <a:pathLst>
              <a:path w="7429500" h="419100">
                <a:moveTo>
                  <a:pt x="0" y="371475"/>
                </a:moveTo>
                <a:cubicBezTo>
                  <a:pt x="1343025" y="295275"/>
                  <a:pt x="2590800" y="123825"/>
                  <a:pt x="3886200" y="0"/>
                </a:cubicBezTo>
                <a:lnTo>
                  <a:pt x="5895975" y="419100"/>
                </a:lnTo>
                <a:lnTo>
                  <a:pt x="7429500" y="409575"/>
                </a:ln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D2EC6B9F-E6A6-4014-AD03-4A54CD125446}"/>
              </a:ext>
            </a:extLst>
          </p:cNvPr>
          <p:cNvSpPr txBox="1"/>
          <p:nvPr/>
        </p:nvSpPr>
        <p:spPr>
          <a:xfrm>
            <a:off x="5221189" y="3186410"/>
            <a:ext cx="1654761" cy="369332"/>
          </a:xfrm>
          <a:prstGeom prst="rect">
            <a:avLst/>
          </a:prstGeom>
          <a:noFill/>
        </p:spPr>
        <p:txBody>
          <a:bodyPr wrap="square" rtlCol="0">
            <a:spAutoFit/>
          </a:bodyPr>
          <a:lstStyle/>
          <a:p>
            <a:r>
              <a:rPr lang="en-US" dirty="0"/>
              <a:t>Nearshore</a:t>
            </a:r>
          </a:p>
        </p:txBody>
      </p:sp>
      <p:sp>
        <p:nvSpPr>
          <p:cNvPr id="18" name="TextBox 17">
            <a:extLst>
              <a:ext uri="{FF2B5EF4-FFF2-40B4-BE49-F238E27FC236}">
                <a16:creationId xmlns:a16="http://schemas.microsoft.com/office/drawing/2014/main" id="{72B594CD-F54A-4049-929D-F360B8E8E574}"/>
              </a:ext>
            </a:extLst>
          </p:cNvPr>
          <p:cNvSpPr txBox="1"/>
          <p:nvPr/>
        </p:nvSpPr>
        <p:spPr>
          <a:xfrm>
            <a:off x="5221189" y="4491599"/>
            <a:ext cx="1654761" cy="369332"/>
          </a:xfrm>
          <a:prstGeom prst="rect">
            <a:avLst/>
          </a:prstGeom>
          <a:noFill/>
        </p:spPr>
        <p:txBody>
          <a:bodyPr wrap="square" rtlCol="0">
            <a:spAutoFit/>
          </a:bodyPr>
          <a:lstStyle/>
          <a:p>
            <a:r>
              <a:rPr lang="en-US" dirty="0"/>
              <a:t>Marsh</a:t>
            </a:r>
          </a:p>
        </p:txBody>
      </p:sp>
      <p:sp>
        <p:nvSpPr>
          <p:cNvPr id="3" name="TextBox 2">
            <a:extLst>
              <a:ext uri="{FF2B5EF4-FFF2-40B4-BE49-F238E27FC236}">
                <a16:creationId xmlns:a16="http://schemas.microsoft.com/office/drawing/2014/main" id="{C1A6955F-8259-4C8E-9823-13F54A5023E4}"/>
              </a:ext>
            </a:extLst>
          </p:cNvPr>
          <p:cNvSpPr txBox="1"/>
          <p:nvPr/>
        </p:nvSpPr>
        <p:spPr>
          <a:xfrm>
            <a:off x="232308" y="5825381"/>
            <a:ext cx="9435567" cy="369332"/>
          </a:xfrm>
          <a:prstGeom prst="rect">
            <a:avLst/>
          </a:prstGeom>
          <a:noFill/>
        </p:spPr>
        <p:txBody>
          <a:bodyPr wrap="square" rtlCol="0">
            <a:spAutoFit/>
          </a:bodyPr>
          <a:lstStyle/>
          <a:p>
            <a:r>
              <a:rPr lang="en-US" dirty="0"/>
              <a:t>Once the cross section is complete, this can be used to reconstruct sea-level change through time. </a:t>
            </a:r>
          </a:p>
        </p:txBody>
      </p:sp>
      <p:graphicFrame>
        <p:nvGraphicFramePr>
          <p:cNvPr id="11" name="Table 10">
            <a:extLst>
              <a:ext uri="{FF2B5EF4-FFF2-40B4-BE49-F238E27FC236}">
                <a16:creationId xmlns:a16="http://schemas.microsoft.com/office/drawing/2014/main" id="{3ACF1FB1-CC7C-43B3-9F5F-9FDBB4493D5E}"/>
              </a:ext>
            </a:extLst>
          </p:cNvPr>
          <p:cNvGraphicFramePr>
            <a:graphicFrameLocks noGrp="1"/>
          </p:cNvGraphicFramePr>
          <p:nvPr>
            <p:extLst>
              <p:ext uri="{D42A27DB-BD31-4B8C-83A1-F6EECF244321}">
                <p14:modId xmlns:p14="http://schemas.microsoft.com/office/powerpoint/2010/main" val="1366418376"/>
              </p:ext>
            </p:extLst>
          </p:nvPr>
        </p:nvGraphicFramePr>
        <p:xfrm>
          <a:off x="7620000" y="1984419"/>
          <a:ext cx="4572000" cy="1630680"/>
        </p:xfrm>
        <a:graphic>
          <a:graphicData uri="http://schemas.openxmlformats.org/drawingml/2006/table">
            <a:tbl>
              <a:tblPr firstRow="1" bandRow="1">
                <a:tableStyleId>{5C22544A-7EE6-4342-B048-85BDC9FD1C3A}</a:tableStyleId>
              </a:tblPr>
              <a:tblGrid>
                <a:gridCol w="548405">
                  <a:extLst>
                    <a:ext uri="{9D8B030D-6E8A-4147-A177-3AD203B41FA5}">
                      <a16:colId xmlns:a16="http://schemas.microsoft.com/office/drawing/2014/main" val="218409946"/>
                    </a:ext>
                  </a:extLst>
                </a:gridCol>
                <a:gridCol w="966070">
                  <a:extLst>
                    <a:ext uri="{9D8B030D-6E8A-4147-A177-3AD203B41FA5}">
                      <a16:colId xmlns:a16="http://schemas.microsoft.com/office/drawing/2014/main" val="4265822598"/>
                    </a:ext>
                  </a:extLst>
                </a:gridCol>
                <a:gridCol w="1295400">
                  <a:extLst>
                    <a:ext uri="{9D8B030D-6E8A-4147-A177-3AD203B41FA5}">
                      <a16:colId xmlns:a16="http://schemas.microsoft.com/office/drawing/2014/main" val="1240111102"/>
                    </a:ext>
                  </a:extLst>
                </a:gridCol>
                <a:gridCol w="1009650">
                  <a:extLst>
                    <a:ext uri="{9D8B030D-6E8A-4147-A177-3AD203B41FA5}">
                      <a16:colId xmlns:a16="http://schemas.microsoft.com/office/drawing/2014/main" val="281352352"/>
                    </a:ext>
                  </a:extLst>
                </a:gridCol>
                <a:gridCol w="752475">
                  <a:extLst>
                    <a:ext uri="{9D8B030D-6E8A-4147-A177-3AD203B41FA5}">
                      <a16:colId xmlns:a16="http://schemas.microsoft.com/office/drawing/2014/main" val="864290226"/>
                    </a:ext>
                  </a:extLst>
                </a:gridCol>
              </a:tblGrid>
              <a:tr h="370840">
                <a:tc>
                  <a:txBody>
                    <a:bodyPr/>
                    <a:lstStyle/>
                    <a:p>
                      <a:r>
                        <a:rPr lang="en-US" sz="1100" dirty="0"/>
                        <a:t>Time</a:t>
                      </a:r>
                    </a:p>
                  </a:txBody>
                  <a:tcPr/>
                </a:tc>
                <a:tc>
                  <a:txBody>
                    <a:bodyPr/>
                    <a:lstStyle/>
                    <a:p>
                      <a:r>
                        <a:rPr lang="en-US" sz="1100" dirty="0"/>
                        <a:t>Environment</a:t>
                      </a:r>
                    </a:p>
                  </a:txBody>
                  <a:tcPr/>
                </a:tc>
                <a:tc>
                  <a:txBody>
                    <a:bodyPr/>
                    <a:lstStyle/>
                    <a:p>
                      <a:r>
                        <a:rPr lang="en-US" sz="1100" dirty="0"/>
                        <a:t>Relationship to SL</a:t>
                      </a:r>
                    </a:p>
                  </a:txBody>
                  <a:tcPr/>
                </a:tc>
                <a:tc>
                  <a:txBody>
                    <a:bodyPr/>
                    <a:lstStyle/>
                    <a:p>
                      <a:r>
                        <a:rPr lang="en-US" sz="1100" dirty="0"/>
                        <a:t>Unit Elevation</a:t>
                      </a:r>
                    </a:p>
                  </a:txBody>
                  <a:tcPr/>
                </a:tc>
                <a:tc>
                  <a:txBody>
                    <a:bodyPr/>
                    <a:lstStyle/>
                    <a:p>
                      <a:r>
                        <a:rPr lang="en-US" sz="1100" dirty="0"/>
                        <a:t>Sea Level</a:t>
                      </a:r>
                    </a:p>
                  </a:txBody>
                  <a:tcPr/>
                </a:tc>
                <a:extLst>
                  <a:ext uri="{0D108BD9-81ED-4DB2-BD59-A6C34878D82A}">
                    <a16:rowId xmlns:a16="http://schemas.microsoft.com/office/drawing/2014/main" val="467649550"/>
                  </a:ext>
                </a:extLst>
              </a:tr>
              <a:tr h="370840">
                <a:tc>
                  <a:txBody>
                    <a:bodyPr/>
                    <a:lstStyle/>
                    <a:p>
                      <a:r>
                        <a:rPr lang="en-US" sz="1400" dirty="0"/>
                        <a:t>T1</a:t>
                      </a:r>
                    </a:p>
                  </a:txBody>
                  <a:tcPr/>
                </a:tc>
                <a:tc>
                  <a:txBody>
                    <a:bodyPr/>
                    <a:lstStyle/>
                    <a:p>
                      <a:r>
                        <a:rPr lang="en-US" sz="1400" dirty="0"/>
                        <a:t>Marsh</a:t>
                      </a:r>
                    </a:p>
                  </a:txBody>
                  <a:tcPr/>
                </a:tc>
                <a:tc>
                  <a:txBody>
                    <a:bodyPr/>
                    <a:lstStyle/>
                    <a:p>
                      <a:r>
                        <a:rPr lang="en-US" sz="1400" dirty="0"/>
                        <a:t>At SL</a:t>
                      </a:r>
                    </a:p>
                  </a:txBody>
                  <a:tcPr/>
                </a:tc>
                <a:tc>
                  <a:txBody>
                    <a:bodyPr/>
                    <a:lstStyle/>
                    <a:p>
                      <a:r>
                        <a:rPr lang="en-US" sz="1400" dirty="0"/>
                        <a:t>-10 m</a:t>
                      </a:r>
                    </a:p>
                  </a:txBody>
                  <a:tcPr/>
                </a:tc>
                <a:tc>
                  <a:txBody>
                    <a:bodyPr/>
                    <a:lstStyle/>
                    <a:p>
                      <a:r>
                        <a:rPr lang="en-US" sz="1400" dirty="0"/>
                        <a:t>-10 m</a:t>
                      </a:r>
                    </a:p>
                  </a:txBody>
                  <a:tcPr/>
                </a:tc>
                <a:extLst>
                  <a:ext uri="{0D108BD9-81ED-4DB2-BD59-A6C34878D82A}">
                    <a16:rowId xmlns:a16="http://schemas.microsoft.com/office/drawing/2014/main" val="1489217361"/>
                  </a:ext>
                </a:extLst>
              </a:tr>
              <a:tr h="370840">
                <a:tc>
                  <a:txBody>
                    <a:bodyPr/>
                    <a:lstStyle/>
                    <a:p>
                      <a:r>
                        <a:rPr lang="en-US" sz="1400" dirty="0"/>
                        <a:t>T2</a:t>
                      </a:r>
                    </a:p>
                  </a:txBody>
                  <a:tcPr/>
                </a:tc>
                <a:tc>
                  <a:txBody>
                    <a:bodyPr/>
                    <a:lstStyle/>
                    <a:p>
                      <a:r>
                        <a:rPr lang="en-US" sz="1400" dirty="0"/>
                        <a:t>Nearshore</a:t>
                      </a:r>
                    </a:p>
                  </a:txBody>
                  <a:tcPr/>
                </a:tc>
                <a:tc>
                  <a:txBody>
                    <a:bodyPr/>
                    <a:lstStyle/>
                    <a:p>
                      <a:r>
                        <a:rPr lang="en-US" sz="1400" dirty="0"/>
                        <a:t>Below SL</a:t>
                      </a:r>
                    </a:p>
                  </a:txBody>
                  <a:tcPr/>
                </a:tc>
                <a:tc>
                  <a:txBody>
                    <a:bodyPr/>
                    <a:lstStyle/>
                    <a:p>
                      <a:r>
                        <a:rPr lang="en-US" sz="1400" dirty="0"/>
                        <a:t>-3.5 m</a:t>
                      </a:r>
                    </a:p>
                  </a:txBody>
                  <a:tcPr/>
                </a:tc>
                <a:tc>
                  <a:txBody>
                    <a:bodyPr/>
                    <a:lstStyle/>
                    <a:p>
                      <a:r>
                        <a:rPr lang="en-US" sz="1400" dirty="0"/>
                        <a:t>-4.5 m</a:t>
                      </a:r>
                    </a:p>
                  </a:txBody>
                  <a:tcPr/>
                </a:tc>
                <a:extLst>
                  <a:ext uri="{0D108BD9-81ED-4DB2-BD59-A6C34878D82A}">
                    <a16:rowId xmlns:a16="http://schemas.microsoft.com/office/drawing/2014/main" val="17765147"/>
                  </a:ext>
                </a:extLst>
              </a:tr>
              <a:tr h="370840">
                <a:tc>
                  <a:txBody>
                    <a:bodyPr/>
                    <a:lstStyle/>
                    <a:p>
                      <a:r>
                        <a:rPr lang="en-US" sz="1400" dirty="0"/>
                        <a:t>T3</a:t>
                      </a:r>
                    </a:p>
                  </a:txBody>
                  <a:tcPr/>
                </a:tc>
                <a:tc>
                  <a:txBody>
                    <a:bodyPr/>
                    <a:lstStyle/>
                    <a:p>
                      <a:r>
                        <a:rPr lang="en-US" sz="1400" dirty="0" err="1"/>
                        <a:t>Beachface</a:t>
                      </a:r>
                      <a:endParaRPr lang="en-US" sz="1400" dirty="0"/>
                    </a:p>
                  </a:txBody>
                  <a:tcPr/>
                </a:tc>
                <a:tc>
                  <a:txBody>
                    <a:bodyPr/>
                    <a:lstStyle/>
                    <a:p>
                      <a:r>
                        <a:rPr lang="en-US" sz="1400" dirty="0"/>
                        <a:t>Slightly above SL </a:t>
                      </a:r>
                    </a:p>
                  </a:txBody>
                  <a:tcPr/>
                </a:tc>
                <a:tc>
                  <a:txBody>
                    <a:bodyPr/>
                    <a:lstStyle/>
                    <a:p>
                      <a:r>
                        <a:rPr lang="en-US" sz="1400" dirty="0"/>
                        <a:t>0 m</a:t>
                      </a:r>
                    </a:p>
                  </a:txBody>
                  <a:tcPr/>
                </a:tc>
                <a:tc>
                  <a:txBody>
                    <a:bodyPr/>
                    <a:lstStyle/>
                    <a:p>
                      <a:r>
                        <a:rPr lang="en-US" sz="1400" dirty="0"/>
                        <a:t>-1 m</a:t>
                      </a:r>
                    </a:p>
                  </a:txBody>
                  <a:tcPr/>
                </a:tc>
                <a:extLst>
                  <a:ext uri="{0D108BD9-81ED-4DB2-BD59-A6C34878D82A}">
                    <a16:rowId xmlns:a16="http://schemas.microsoft.com/office/drawing/2014/main" val="1477827371"/>
                  </a:ext>
                </a:extLst>
              </a:tr>
            </a:tbl>
          </a:graphicData>
        </a:graphic>
      </p:graphicFrame>
    </p:spTree>
    <p:extLst>
      <p:ext uri="{BB962C8B-B14F-4D97-AF65-F5344CB8AC3E}">
        <p14:creationId xmlns:p14="http://schemas.microsoft.com/office/powerpoint/2010/main" val="8186583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E9F333-E461-4E51-801C-C73DBBA55293}"/>
              </a:ext>
            </a:extLst>
          </p:cNvPr>
          <p:cNvSpPr txBox="1"/>
          <p:nvPr/>
        </p:nvSpPr>
        <p:spPr>
          <a:xfrm>
            <a:off x="0" y="4522"/>
            <a:ext cx="12874671" cy="707886"/>
          </a:xfrm>
          <a:prstGeom prst="rect">
            <a:avLst/>
          </a:prstGeom>
          <a:noFill/>
        </p:spPr>
        <p:txBody>
          <a:bodyPr wrap="square" rtlCol="0">
            <a:spAutoFit/>
          </a:bodyPr>
          <a:lstStyle/>
          <a:p>
            <a:r>
              <a:rPr lang="en-US" sz="4000" b="1" dirty="0"/>
              <a:t>Determining Sea-Level Change</a:t>
            </a:r>
          </a:p>
        </p:txBody>
      </p:sp>
      <p:graphicFrame>
        <p:nvGraphicFramePr>
          <p:cNvPr id="3" name="Table 2">
            <a:extLst>
              <a:ext uri="{FF2B5EF4-FFF2-40B4-BE49-F238E27FC236}">
                <a16:creationId xmlns:a16="http://schemas.microsoft.com/office/drawing/2014/main" id="{18EEA9F6-17B0-4420-AA38-8D7C09B232FA}"/>
              </a:ext>
            </a:extLst>
          </p:cNvPr>
          <p:cNvGraphicFramePr>
            <a:graphicFrameLocks noGrp="1"/>
          </p:cNvGraphicFramePr>
          <p:nvPr>
            <p:extLst>
              <p:ext uri="{D42A27DB-BD31-4B8C-83A1-F6EECF244321}">
                <p14:modId xmlns:p14="http://schemas.microsoft.com/office/powerpoint/2010/main" val="651428496"/>
              </p:ext>
            </p:extLst>
          </p:nvPr>
        </p:nvGraphicFramePr>
        <p:xfrm>
          <a:off x="190500" y="889044"/>
          <a:ext cx="4572000" cy="1630680"/>
        </p:xfrm>
        <a:graphic>
          <a:graphicData uri="http://schemas.openxmlformats.org/drawingml/2006/table">
            <a:tbl>
              <a:tblPr firstRow="1" bandRow="1">
                <a:tableStyleId>{5C22544A-7EE6-4342-B048-85BDC9FD1C3A}</a:tableStyleId>
              </a:tblPr>
              <a:tblGrid>
                <a:gridCol w="548405">
                  <a:extLst>
                    <a:ext uri="{9D8B030D-6E8A-4147-A177-3AD203B41FA5}">
                      <a16:colId xmlns:a16="http://schemas.microsoft.com/office/drawing/2014/main" val="218409946"/>
                    </a:ext>
                  </a:extLst>
                </a:gridCol>
                <a:gridCol w="966070">
                  <a:extLst>
                    <a:ext uri="{9D8B030D-6E8A-4147-A177-3AD203B41FA5}">
                      <a16:colId xmlns:a16="http://schemas.microsoft.com/office/drawing/2014/main" val="4265822598"/>
                    </a:ext>
                  </a:extLst>
                </a:gridCol>
                <a:gridCol w="1295400">
                  <a:extLst>
                    <a:ext uri="{9D8B030D-6E8A-4147-A177-3AD203B41FA5}">
                      <a16:colId xmlns:a16="http://schemas.microsoft.com/office/drawing/2014/main" val="1240111102"/>
                    </a:ext>
                  </a:extLst>
                </a:gridCol>
                <a:gridCol w="1009650">
                  <a:extLst>
                    <a:ext uri="{9D8B030D-6E8A-4147-A177-3AD203B41FA5}">
                      <a16:colId xmlns:a16="http://schemas.microsoft.com/office/drawing/2014/main" val="281352352"/>
                    </a:ext>
                  </a:extLst>
                </a:gridCol>
                <a:gridCol w="752475">
                  <a:extLst>
                    <a:ext uri="{9D8B030D-6E8A-4147-A177-3AD203B41FA5}">
                      <a16:colId xmlns:a16="http://schemas.microsoft.com/office/drawing/2014/main" val="864290226"/>
                    </a:ext>
                  </a:extLst>
                </a:gridCol>
              </a:tblGrid>
              <a:tr h="370840">
                <a:tc>
                  <a:txBody>
                    <a:bodyPr/>
                    <a:lstStyle/>
                    <a:p>
                      <a:r>
                        <a:rPr lang="en-US" sz="1100" dirty="0"/>
                        <a:t>Time</a:t>
                      </a:r>
                    </a:p>
                  </a:txBody>
                  <a:tcPr/>
                </a:tc>
                <a:tc>
                  <a:txBody>
                    <a:bodyPr/>
                    <a:lstStyle/>
                    <a:p>
                      <a:r>
                        <a:rPr lang="en-US" sz="1100" dirty="0"/>
                        <a:t>Environment</a:t>
                      </a:r>
                    </a:p>
                  </a:txBody>
                  <a:tcPr/>
                </a:tc>
                <a:tc>
                  <a:txBody>
                    <a:bodyPr/>
                    <a:lstStyle/>
                    <a:p>
                      <a:r>
                        <a:rPr lang="en-US" sz="1100" dirty="0"/>
                        <a:t>Relationship to SL</a:t>
                      </a:r>
                    </a:p>
                  </a:txBody>
                  <a:tcPr/>
                </a:tc>
                <a:tc>
                  <a:txBody>
                    <a:bodyPr/>
                    <a:lstStyle/>
                    <a:p>
                      <a:r>
                        <a:rPr lang="en-US" sz="1100" dirty="0"/>
                        <a:t>Unit Elevation</a:t>
                      </a:r>
                    </a:p>
                  </a:txBody>
                  <a:tcPr/>
                </a:tc>
                <a:tc>
                  <a:txBody>
                    <a:bodyPr/>
                    <a:lstStyle/>
                    <a:p>
                      <a:r>
                        <a:rPr lang="en-US" sz="1100" dirty="0"/>
                        <a:t>Sea Level</a:t>
                      </a:r>
                    </a:p>
                  </a:txBody>
                  <a:tcPr/>
                </a:tc>
                <a:extLst>
                  <a:ext uri="{0D108BD9-81ED-4DB2-BD59-A6C34878D82A}">
                    <a16:rowId xmlns:a16="http://schemas.microsoft.com/office/drawing/2014/main" val="467649550"/>
                  </a:ext>
                </a:extLst>
              </a:tr>
              <a:tr h="370840">
                <a:tc>
                  <a:txBody>
                    <a:bodyPr/>
                    <a:lstStyle/>
                    <a:p>
                      <a:r>
                        <a:rPr lang="en-US" sz="1400" dirty="0"/>
                        <a:t>T1</a:t>
                      </a:r>
                    </a:p>
                  </a:txBody>
                  <a:tcPr/>
                </a:tc>
                <a:tc>
                  <a:txBody>
                    <a:bodyPr/>
                    <a:lstStyle/>
                    <a:p>
                      <a:r>
                        <a:rPr lang="en-US" sz="1400" dirty="0"/>
                        <a:t>Marsh</a:t>
                      </a:r>
                    </a:p>
                  </a:txBody>
                  <a:tcPr/>
                </a:tc>
                <a:tc>
                  <a:txBody>
                    <a:bodyPr/>
                    <a:lstStyle/>
                    <a:p>
                      <a:r>
                        <a:rPr lang="en-US" sz="1400" dirty="0"/>
                        <a:t>At SL</a:t>
                      </a:r>
                    </a:p>
                  </a:txBody>
                  <a:tcPr/>
                </a:tc>
                <a:tc>
                  <a:txBody>
                    <a:bodyPr/>
                    <a:lstStyle/>
                    <a:p>
                      <a:r>
                        <a:rPr lang="en-US" sz="1400" dirty="0"/>
                        <a:t>-10 m</a:t>
                      </a:r>
                    </a:p>
                  </a:txBody>
                  <a:tcPr/>
                </a:tc>
                <a:tc>
                  <a:txBody>
                    <a:bodyPr/>
                    <a:lstStyle/>
                    <a:p>
                      <a:r>
                        <a:rPr lang="en-US" sz="1400" dirty="0"/>
                        <a:t>-10 m</a:t>
                      </a:r>
                    </a:p>
                  </a:txBody>
                  <a:tcPr/>
                </a:tc>
                <a:extLst>
                  <a:ext uri="{0D108BD9-81ED-4DB2-BD59-A6C34878D82A}">
                    <a16:rowId xmlns:a16="http://schemas.microsoft.com/office/drawing/2014/main" val="1489217361"/>
                  </a:ext>
                </a:extLst>
              </a:tr>
              <a:tr h="370840">
                <a:tc>
                  <a:txBody>
                    <a:bodyPr/>
                    <a:lstStyle/>
                    <a:p>
                      <a:r>
                        <a:rPr lang="en-US" sz="1400" dirty="0"/>
                        <a:t>T2</a:t>
                      </a:r>
                    </a:p>
                  </a:txBody>
                  <a:tcPr/>
                </a:tc>
                <a:tc>
                  <a:txBody>
                    <a:bodyPr/>
                    <a:lstStyle/>
                    <a:p>
                      <a:r>
                        <a:rPr lang="en-US" sz="1400" dirty="0"/>
                        <a:t>Nearshore</a:t>
                      </a:r>
                    </a:p>
                  </a:txBody>
                  <a:tcPr/>
                </a:tc>
                <a:tc>
                  <a:txBody>
                    <a:bodyPr/>
                    <a:lstStyle/>
                    <a:p>
                      <a:r>
                        <a:rPr lang="en-US" sz="1400" dirty="0"/>
                        <a:t>Below SL</a:t>
                      </a:r>
                    </a:p>
                  </a:txBody>
                  <a:tcPr/>
                </a:tc>
                <a:tc>
                  <a:txBody>
                    <a:bodyPr/>
                    <a:lstStyle/>
                    <a:p>
                      <a:r>
                        <a:rPr lang="en-US" sz="1400" dirty="0"/>
                        <a:t>-3.5 m</a:t>
                      </a:r>
                    </a:p>
                  </a:txBody>
                  <a:tcPr/>
                </a:tc>
                <a:tc>
                  <a:txBody>
                    <a:bodyPr/>
                    <a:lstStyle/>
                    <a:p>
                      <a:r>
                        <a:rPr lang="en-US" sz="1400" dirty="0"/>
                        <a:t>-4.5 m</a:t>
                      </a:r>
                    </a:p>
                  </a:txBody>
                  <a:tcPr/>
                </a:tc>
                <a:extLst>
                  <a:ext uri="{0D108BD9-81ED-4DB2-BD59-A6C34878D82A}">
                    <a16:rowId xmlns:a16="http://schemas.microsoft.com/office/drawing/2014/main" val="17765147"/>
                  </a:ext>
                </a:extLst>
              </a:tr>
              <a:tr h="370840">
                <a:tc>
                  <a:txBody>
                    <a:bodyPr/>
                    <a:lstStyle/>
                    <a:p>
                      <a:r>
                        <a:rPr lang="en-US" sz="1400" dirty="0"/>
                        <a:t>T3</a:t>
                      </a:r>
                    </a:p>
                  </a:txBody>
                  <a:tcPr/>
                </a:tc>
                <a:tc>
                  <a:txBody>
                    <a:bodyPr/>
                    <a:lstStyle/>
                    <a:p>
                      <a:r>
                        <a:rPr lang="en-US" sz="1400" dirty="0" err="1"/>
                        <a:t>Beachface</a:t>
                      </a:r>
                      <a:endParaRPr lang="en-US" sz="1400" dirty="0"/>
                    </a:p>
                  </a:txBody>
                  <a:tcPr/>
                </a:tc>
                <a:tc>
                  <a:txBody>
                    <a:bodyPr/>
                    <a:lstStyle/>
                    <a:p>
                      <a:r>
                        <a:rPr lang="en-US" sz="1400" dirty="0"/>
                        <a:t>Slightly above SL </a:t>
                      </a:r>
                    </a:p>
                  </a:txBody>
                  <a:tcPr/>
                </a:tc>
                <a:tc>
                  <a:txBody>
                    <a:bodyPr/>
                    <a:lstStyle/>
                    <a:p>
                      <a:r>
                        <a:rPr lang="en-US" sz="1400" dirty="0"/>
                        <a:t>0 m</a:t>
                      </a:r>
                    </a:p>
                  </a:txBody>
                  <a:tcPr/>
                </a:tc>
                <a:tc>
                  <a:txBody>
                    <a:bodyPr/>
                    <a:lstStyle/>
                    <a:p>
                      <a:r>
                        <a:rPr lang="en-US" sz="1400" dirty="0"/>
                        <a:t>-1 m</a:t>
                      </a:r>
                    </a:p>
                  </a:txBody>
                  <a:tcPr/>
                </a:tc>
                <a:extLst>
                  <a:ext uri="{0D108BD9-81ED-4DB2-BD59-A6C34878D82A}">
                    <a16:rowId xmlns:a16="http://schemas.microsoft.com/office/drawing/2014/main" val="1477827371"/>
                  </a:ext>
                </a:extLst>
              </a:tr>
            </a:tbl>
          </a:graphicData>
        </a:graphic>
      </p:graphicFrame>
      <p:cxnSp>
        <p:nvCxnSpPr>
          <p:cNvPr id="5" name="Straight Connector 4">
            <a:extLst>
              <a:ext uri="{FF2B5EF4-FFF2-40B4-BE49-F238E27FC236}">
                <a16:creationId xmlns:a16="http://schemas.microsoft.com/office/drawing/2014/main" id="{61C3F99E-65FB-46B5-A37F-CDA3B42D191E}"/>
              </a:ext>
            </a:extLst>
          </p:cNvPr>
          <p:cNvCxnSpPr>
            <a:cxnSpLocks/>
          </p:cNvCxnSpPr>
          <p:nvPr/>
        </p:nvCxnSpPr>
        <p:spPr>
          <a:xfrm>
            <a:off x="6010275" y="2185495"/>
            <a:ext cx="0" cy="269130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E33DCB9B-8DAC-466E-B129-A70E4E0F5BC4}"/>
              </a:ext>
            </a:extLst>
          </p:cNvPr>
          <p:cNvCxnSpPr>
            <a:cxnSpLocks/>
          </p:cNvCxnSpPr>
          <p:nvPr/>
        </p:nvCxnSpPr>
        <p:spPr>
          <a:xfrm flipH="1">
            <a:off x="6010275" y="4876800"/>
            <a:ext cx="3800474"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6765945-ACCB-4EA9-AC3B-D5D04F7C3ED0}"/>
              </a:ext>
            </a:extLst>
          </p:cNvPr>
          <p:cNvCxnSpPr/>
          <p:nvPr/>
        </p:nvCxnSpPr>
        <p:spPr>
          <a:xfrm>
            <a:off x="5781675" y="2185495"/>
            <a:ext cx="2095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149D109-05CC-47F3-9C3B-B2E76A257E9F}"/>
              </a:ext>
            </a:extLst>
          </p:cNvPr>
          <p:cNvCxnSpPr/>
          <p:nvPr/>
        </p:nvCxnSpPr>
        <p:spPr>
          <a:xfrm>
            <a:off x="5781675" y="2723756"/>
            <a:ext cx="2095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F5012A9-8910-4AB6-ADC8-2A6ED23B968B}"/>
              </a:ext>
            </a:extLst>
          </p:cNvPr>
          <p:cNvCxnSpPr/>
          <p:nvPr/>
        </p:nvCxnSpPr>
        <p:spPr>
          <a:xfrm>
            <a:off x="5781675" y="3262017"/>
            <a:ext cx="2095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BDAB1A12-6CB6-4D45-9D4B-793D1ADD5273}"/>
              </a:ext>
            </a:extLst>
          </p:cNvPr>
          <p:cNvCxnSpPr/>
          <p:nvPr/>
        </p:nvCxnSpPr>
        <p:spPr>
          <a:xfrm>
            <a:off x="5781675" y="3800278"/>
            <a:ext cx="2095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56C1A83-9330-42DF-924D-326FDDDFC3BA}"/>
              </a:ext>
            </a:extLst>
          </p:cNvPr>
          <p:cNvCxnSpPr/>
          <p:nvPr/>
        </p:nvCxnSpPr>
        <p:spPr>
          <a:xfrm>
            <a:off x="5781675" y="4338539"/>
            <a:ext cx="2095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BBF88305-809D-445B-8D3C-1C3072A2BEBB}"/>
              </a:ext>
            </a:extLst>
          </p:cNvPr>
          <p:cNvCxnSpPr/>
          <p:nvPr/>
        </p:nvCxnSpPr>
        <p:spPr>
          <a:xfrm>
            <a:off x="5781675" y="4876800"/>
            <a:ext cx="20955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64338B7B-6644-46FF-AA9A-1C9A2AA36538}"/>
              </a:ext>
            </a:extLst>
          </p:cNvPr>
          <p:cNvSpPr txBox="1"/>
          <p:nvPr/>
        </p:nvSpPr>
        <p:spPr>
          <a:xfrm>
            <a:off x="6096000" y="4977884"/>
            <a:ext cx="495296" cy="369332"/>
          </a:xfrm>
          <a:prstGeom prst="rect">
            <a:avLst/>
          </a:prstGeom>
          <a:noFill/>
        </p:spPr>
        <p:txBody>
          <a:bodyPr wrap="square" rtlCol="0">
            <a:spAutoFit/>
          </a:bodyPr>
          <a:lstStyle/>
          <a:p>
            <a:r>
              <a:rPr lang="en-US" dirty="0"/>
              <a:t>T1</a:t>
            </a:r>
          </a:p>
        </p:txBody>
      </p:sp>
      <p:sp>
        <p:nvSpPr>
          <p:cNvPr id="18" name="TextBox 17">
            <a:extLst>
              <a:ext uri="{FF2B5EF4-FFF2-40B4-BE49-F238E27FC236}">
                <a16:creationId xmlns:a16="http://schemas.microsoft.com/office/drawing/2014/main" id="{7D5D3494-F949-4BDE-ACE5-334B3E2986D7}"/>
              </a:ext>
            </a:extLst>
          </p:cNvPr>
          <p:cNvSpPr txBox="1"/>
          <p:nvPr/>
        </p:nvSpPr>
        <p:spPr>
          <a:xfrm>
            <a:off x="7467600" y="4977884"/>
            <a:ext cx="495296" cy="369332"/>
          </a:xfrm>
          <a:prstGeom prst="rect">
            <a:avLst/>
          </a:prstGeom>
          <a:noFill/>
        </p:spPr>
        <p:txBody>
          <a:bodyPr wrap="square" rtlCol="0">
            <a:spAutoFit/>
          </a:bodyPr>
          <a:lstStyle/>
          <a:p>
            <a:r>
              <a:rPr lang="en-US" dirty="0"/>
              <a:t>T2</a:t>
            </a:r>
          </a:p>
        </p:txBody>
      </p:sp>
      <p:sp>
        <p:nvSpPr>
          <p:cNvPr id="19" name="TextBox 18">
            <a:extLst>
              <a:ext uri="{FF2B5EF4-FFF2-40B4-BE49-F238E27FC236}">
                <a16:creationId xmlns:a16="http://schemas.microsoft.com/office/drawing/2014/main" id="{9ECED5CA-D997-4F99-83FF-77315F20FCFF}"/>
              </a:ext>
            </a:extLst>
          </p:cNvPr>
          <p:cNvSpPr txBox="1"/>
          <p:nvPr/>
        </p:nvSpPr>
        <p:spPr>
          <a:xfrm>
            <a:off x="8839200" y="4977884"/>
            <a:ext cx="495296" cy="369332"/>
          </a:xfrm>
          <a:prstGeom prst="rect">
            <a:avLst/>
          </a:prstGeom>
          <a:noFill/>
        </p:spPr>
        <p:txBody>
          <a:bodyPr wrap="square" rtlCol="0">
            <a:spAutoFit/>
          </a:bodyPr>
          <a:lstStyle/>
          <a:p>
            <a:r>
              <a:rPr lang="en-US" dirty="0"/>
              <a:t>T3</a:t>
            </a:r>
          </a:p>
        </p:txBody>
      </p:sp>
      <p:sp>
        <p:nvSpPr>
          <p:cNvPr id="20" name="TextBox 19">
            <a:extLst>
              <a:ext uri="{FF2B5EF4-FFF2-40B4-BE49-F238E27FC236}">
                <a16:creationId xmlns:a16="http://schemas.microsoft.com/office/drawing/2014/main" id="{6CCFFA85-D169-4E26-A034-F799E635A5AA}"/>
              </a:ext>
            </a:extLst>
          </p:cNvPr>
          <p:cNvSpPr txBox="1"/>
          <p:nvPr/>
        </p:nvSpPr>
        <p:spPr>
          <a:xfrm>
            <a:off x="7281860" y="5334300"/>
            <a:ext cx="866775" cy="369332"/>
          </a:xfrm>
          <a:prstGeom prst="rect">
            <a:avLst/>
          </a:prstGeom>
          <a:noFill/>
        </p:spPr>
        <p:txBody>
          <a:bodyPr wrap="square" rtlCol="0">
            <a:spAutoFit/>
          </a:bodyPr>
          <a:lstStyle/>
          <a:p>
            <a:r>
              <a:rPr lang="en-US" dirty="0"/>
              <a:t>Time</a:t>
            </a:r>
          </a:p>
        </p:txBody>
      </p:sp>
      <p:sp>
        <p:nvSpPr>
          <p:cNvPr id="22" name="TextBox 21">
            <a:extLst>
              <a:ext uri="{FF2B5EF4-FFF2-40B4-BE49-F238E27FC236}">
                <a16:creationId xmlns:a16="http://schemas.microsoft.com/office/drawing/2014/main" id="{94E5ED08-945E-49EB-95A1-851D122BD944}"/>
              </a:ext>
            </a:extLst>
          </p:cNvPr>
          <p:cNvSpPr txBox="1"/>
          <p:nvPr/>
        </p:nvSpPr>
        <p:spPr>
          <a:xfrm rot="16200000">
            <a:off x="4457469" y="3224479"/>
            <a:ext cx="1643051" cy="369332"/>
          </a:xfrm>
          <a:prstGeom prst="rect">
            <a:avLst/>
          </a:prstGeom>
          <a:noFill/>
        </p:spPr>
        <p:txBody>
          <a:bodyPr wrap="square" rtlCol="0">
            <a:spAutoFit/>
          </a:bodyPr>
          <a:lstStyle/>
          <a:p>
            <a:r>
              <a:rPr lang="en-US" dirty="0"/>
              <a:t>Sea Level (m) </a:t>
            </a:r>
          </a:p>
        </p:txBody>
      </p:sp>
      <p:sp>
        <p:nvSpPr>
          <p:cNvPr id="23" name="Oval 22">
            <a:extLst>
              <a:ext uri="{FF2B5EF4-FFF2-40B4-BE49-F238E27FC236}">
                <a16:creationId xmlns:a16="http://schemas.microsoft.com/office/drawing/2014/main" id="{55F49388-449D-4B4E-AD2E-B4A01F4D0345}"/>
              </a:ext>
            </a:extLst>
          </p:cNvPr>
          <p:cNvSpPr/>
          <p:nvPr/>
        </p:nvSpPr>
        <p:spPr>
          <a:xfrm>
            <a:off x="6225540" y="4831080"/>
            <a:ext cx="91440" cy="9144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02252BD2-8A73-45B3-BAE5-410E351CAFD1}"/>
              </a:ext>
            </a:extLst>
          </p:cNvPr>
          <p:cNvSpPr/>
          <p:nvPr/>
        </p:nvSpPr>
        <p:spPr>
          <a:xfrm>
            <a:off x="7548563" y="3317706"/>
            <a:ext cx="91440" cy="9144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E446A387-A1BB-4C29-8085-BFD28FE83150}"/>
              </a:ext>
            </a:extLst>
          </p:cNvPr>
          <p:cNvSpPr/>
          <p:nvPr/>
        </p:nvSpPr>
        <p:spPr>
          <a:xfrm>
            <a:off x="9098280" y="2359072"/>
            <a:ext cx="91440" cy="9144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8B50AC7F-0115-4A8C-8496-1595B22A3159}"/>
              </a:ext>
            </a:extLst>
          </p:cNvPr>
          <p:cNvSpPr/>
          <p:nvPr/>
        </p:nvSpPr>
        <p:spPr>
          <a:xfrm>
            <a:off x="6276975" y="2419350"/>
            <a:ext cx="2857500" cy="2466975"/>
          </a:xfrm>
          <a:custGeom>
            <a:avLst/>
            <a:gdLst>
              <a:gd name="connsiteX0" fmla="*/ 0 w 2867025"/>
              <a:gd name="connsiteY0" fmla="*/ 2990850 h 2990850"/>
              <a:gd name="connsiteX1" fmla="*/ 1466850 w 2867025"/>
              <a:gd name="connsiteY1" fmla="*/ 581025 h 2990850"/>
              <a:gd name="connsiteX2" fmla="*/ 2867025 w 2867025"/>
              <a:gd name="connsiteY2" fmla="*/ 0 h 2990850"/>
              <a:gd name="connsiteX0" fmla="*/ 0 w 2867025"/>
              <a:gd name="connsiteY0" fmla="*/ 2990850 h 2990850"/>
              <a:gd name="connsiteX1" fmla="*/ 1419225 w 2867025"/>
              <a:gd name="connsiteY1" fmla="*/ 590550 h 2990850"/>
              <a:gd name="connsiteX2" fmla="*/ 2867025 w 2867025"/>
              <a:gd name="connsiteY2" fmla="*/ 0 h 2990850"/>
              <a:gd name="connsiteX0" fmla="*/ 0 w 2867025"/>
              <a:gd name="connsiteY0" fmla="*/ 2990850 h 2990850"/>
              <a:gd name="connsiteX1" fmla="*/ 1304925 w 2867025"/>
              <a:gd name="connsiteY1" fmla="*/ 1476375 h 2990850"/>
              <a:gd name="connsiteX2" fmla="*/ 2867025 w 2867025"/>
              <a:gd name="connsiteY2" fmla="*/ 0 h 2990850"/>
              <a:gd name="connsiteX0" fmla="*/ 0 w 2857500"/>
              <a:gd name="connsiteY0" fmla="*/ 2466975 h 2466975"/>
              <a:gd name="connsiteX1" fmla="*/ 1304925 w 2857500"/>
              <a:gd name="connsiteY1" fmla="*/ 952500 h 2466975"/>
              <a:gd name="connsiteX2" fmla="*/ 2857500 w 2857500"/>
              <a:gd name="connsiteY2" fmla="*/ 0 h 2466975"/>
            </a:gdLst>
            <a:ahLst/>
            <a:cxnLst>
              <a:cxn ang="0">
                <a:pos x="connsiteX0" y="connsiteY0"/>
              </a:cxn>
              <a:cxn ang="0">
                <a:pos x="connsiteX1" y="connsiteY1"/>
              </a:cxn>
              <a:cxn ang="0">
                <a:pos x="connsiteX2" y="connsiteY2"/>
              </a:cxn>
            </a:cxnLst>
            <a:rect l="l" t="t" r="r" b="b"/>
            <a:pathLst>
              <a:path w="2857500" h="2466975">
                <a:moveTo>
                  <a:pt x="0" y="2466975"/>
                </a:moveTo>
                <a:lnTo>
                  <a:pt x="1304925" y="952500"/>
                </a:lnTo>
                <a:lnTo>
                  <a:pt x="2857500" y="0"/>
                </a:lnTo>
              </a:path>
            </a:pathLst>
          </a:custGeom>
          <a:no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D88F45E4-0F7B-4555-9794-530C77C3EC74}"/>
              </a:ext>
            </a:extLst>
          </p:cNvPr>
          <p:cNvSpPr txBox="1"/>
          <p:nvPr/>
        </p:nvSpPr>
        <p:spPr>
          <a:xfrm>
            <a:off x="5476350" y="1953204"/>
            <a:ext cx="296341" cy="369332"/>
          </a:xfrm>
          <a:prstGeom prst="rect">
            <a:avLst/>
          </a:prstGeom>
          <a:noFill/>
        </p:spPr>
        <p:txBody>
          <a:bodyPr wrap="square" rtlCol="0">
            <a:spAutoFit/>
          </a:bodyPr>
          <a:lstStyle/>
          <a:p>
            <a:pPr algn="ctr"/>
            <a:r>
              <a:rPr lang="en-US" dirty="0"/>
              <a:t>0</a:t>
            </a:r>
          </a:p>
        </p:txBody>
      </p:sp>
      <p:sp>
        <p:nvSpPr>
          <p:cNvPr id="32" name="TextBox 31">
            <a:extLst>
              <a:ext uri="{FF2B5EF4-FFF2-40B4-BE49-F238E27FC236}">
                <a16:creationId xmlns:a16="http://schemas.microsoft.com/office/drawing/2014/main" id="{C710A11B-31D9-4EAC-9DF0-FAE08F580D6D}"/>
              </a:ext>
            </a:extLst>
          </p:cNvPr>
          <p:cNvSpPr txBox="1"/>
          <p:nvPr/>
        </p:nvSpPr>
        <p:spPr>
          <a:xfrm>
            <a:off x="5376872" y="4690229"/>
            <a:ext cx="495296" cy="369332"/>
          </a:xfrm>
          <a:prstGeom prst="rect">
            <a:avLst/>
          </a:prstGeom>
          <a:noFill/>
        </p:spPr>
        <p:txBody>
          <a:bodyPr wrap="square" rtlCol="0">
            <a:spAutoFit/>
          </a:bodyPr>
          <a:lstStyle/>
          <a:p>
            <a:pPr algn="ctr"/>
            <a:r>
              <a:rPr lang="en-US" dirty="0"/>
              <a:t>-10</a:t>
            </a:r>
          </a:p>
        </p:txBody>
      </p:sp>
      <p:sp>
        <p:nvSpPr>
          <p:cNvPr id="36" name="TextBox 35">
            <a:extLst>
              <a:ext uri="{FF2B5EF4-FFF2-40B4-BE49-F238E27FC236}">
                <a16:creationId xmlns:a16="http://schemas.microsoft.com/office/drawing/2014/main" id="{ADECB704-F6AF-4DFC-8A45-1D5E2059E5DA}"/>
              </a:ext>
            </a:extLst>
          </p:cNvPr>
          <p:cNvSpPr txBox="1"/>
          <p:nvPr/>
        </p:nvSpPr>
        <p:spPr>
          <a:xfrm>
            <a:off x="5376872" y="2500609"/>
            <a:ext cx="495296" cy="369332"/>
          </a:xfrm>
          <a:prstGeom prst="rect">
            <a:avLst/>
          </a:prstGeom>
          <a:noFill/>
        </p:spPr>
        <p:txBody>
          <a:bodyPr wrap="square" rtlCol="0">
            <a:spAutoFit/>
          </a:bodyPr>
          <a:lstStyle/>
          <a:p>
            <a:pPr algn="ctr"/>
            <a:r>
              <a:rPr lang="en-US" dirty="0"/>
              <a:t>-2</a:t>
            </a:r>
          </a:p>
        </p:txBody>
      </p:sp>
      <p:sp>
        <p:nvSpPr>
          <p:cNvPr id="37" name="TextBox 36">
            <a:extLst>
              <a:ext uri="{FF2B5EF4-FFF2-40B4-BE49-F238E27FC236}">
                <a16:creationId xmlns:a16="http://schemas.microsoft.com/office/drawing/2014/main" id="{56CB18EB-4F3F-4B9F-99C1-665AECDEDF36}"/>
              </a:ext>
            </a:extLst>
          </p:cNvPr>
          <p:cNvSpPr txBox="1"/>
          <p:nvPr/>
        </p:nvSpPr>
        <p:spPr>
          <a:xfrm>
            <a:off x="5376872" y="3048014"/>
            <a:ext cx="495296" cy="369332"/>
          </a:xfrm>
          <a:prstGeom prst="rect">
            <a:avLst/>
          </a:prstGeom>
          <a:noFill/>
        </p:spPr>
        <p:txBody>
          <a:bodyPr wrap="square" rtlCol="0">
            <a:spAutoFit/>
          </a:bodyPr>
          <a:lstStyle/>
          <a:p>
            <a:pPr algn="ctr"/>
            <a:r>
              <a:rPr lang="en-US" dirty="0"/>
              <a:t>-4</a:t>
            </a:r>
          </a:p>
        </p:txBody>
      </p:sp>
      <p:sp>
        <p:nvSpPr>
          <p:cNvPr id="38" name="TextBox 37">
            <a:extLst>
              <a:ext uri="{FF2B5EF4-FFF2-40B4-BE49-F238E27FC236}">
                <a16:creationId xmlns:a16="http://schemas.microsoft.com/office/drawing/2014/main" id="{8CD6D83A-B793-409C-9D7B-85F608241433}"/>
              </a:ext>
            </a:extLst>
          </p:cNvPr>
          <p:cNvSpPr txBox="1"/>
          <p:nvPr/>
        </p:nvSpPr>
        <p:spPr>
          <a:xfrm>
            <a:off x="5376872" y="3595419"/>
            <a:ext cx="495296" cy="369332"/>
          </a:xfrm>
          <a:prstGeom prst="rect">
            <a:avLst/>
          </a:prstGeom>
          <a:noFill/>
        </p:spPr>
        <p:txBody>
          <a:bodyPr wrap="square" rtlCol="0">
            <a:spAutoFit/>
          </a:bodyPr>
          <a:lstStyle/>
          <a:p>
            <a:pPr algn="ctr"/>
            <a:r>
              <a:rPr lang="en-US" dirty="0"/>
              <a:t>-6</a:t>
            </a:r>
          </a:p>
        </p:txBody>
      </p:sp>
      <p:sp>
        <p:nvSpPr>
          <p:cNvPr id="39" name="TextBox 38">
            <a:extLst>
              <a:ext uri="{FF2B5EF4-FFF2-40B4-BE49-F238E27FC236}">
                <a16:creationId xmlns:a16="http://schemas.microsoft.com/office/drawing/2014/main" id="{6BD58888-5B33-426D-9D30-D503CE9284D9}"/>
              </a:ext>
            </a:extLst>
          </p:cNvPr>
          <p:cNvSpPr txBox="1"/>
          <p:nvPr/>
        </p:nvSpPr>
        <p:spPr>
          <a:xfrm>
            <a:off x="5376872" y="4142824"/>
            <a:ext cx="495296" cy="369332"/>
          </a:xfrm>
          <a:prstGeom prst="rect">
            <a:avLst/>
          </a:prstGeom>
          <a:noFill/>
        </p:spPr>
        <p:txBody>
          <a:bodyPr wrap="square" rtlCol="0">
            <a:spAutoFit/>
          </a:bodyPr>
          <a:lstStyle/>
          <a:p>
            <a:pPr algn="ctr"/>
            <a:r>
              <a:rPr lang="en-US" dirty="0"/>
              <a:t>-8</a:t>
            </a:r>
          </a:p>
        </p:txBody>
      </p:sp>
    </p:spTree>
    <p:extLst>
      <p:ext uri="{BB962C8B-B14F-4D97-AF65-F5344CB8AC3E}">
        <p14:creationId xmlns:p14="http://schemas.microsoft.com/office/powerpoint/2010/main" val="18354835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4895</TotalTime>
  <Words>4752</Words>
  <Application>Microsoft Office PowerPoint</Application>
  <PresentationFormat>Widescreen</PresentationFormat>
  <Paragraphs>515</Paragraphs>
  <Slides>33</Slides>
  <Notes>32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33</vt:i4>
      </vt:variant>
    </vt:vector>
  </HeadingPairs>
  <TitlesOfParts>
    <vt:vector size="37" baseType="lpstr">
      <vt:lpstr>Arial</vt:lpstr>
      <vt:lpstr>Calibri</vt:lpstr>
      <vt:lpstr>Calibri Light</vt:lpstr>
      <vt:lpstr>Office Theme</vt:lpstr>
      <vt:lpstr>Where Land Meets The Sea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Kayla M. Cahoon</dc:creator>
  <cp:lastModifiedBy>Kayla M. Cahoon</cp:lastModifiedBy>
  <cp:revision>111</cp:revision>
  <dcterms:created xsi:type="dcterms:W3CDTF">2022-11-30T15:53:58Z</dcterms:created>
  <dcterms:modified xsi:type="dcterms:W3CDTF">2022-12-16T17:25:32Z</dcterms:modified>
</cp:coreProperties>
</file>