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6"/>
  </p:notesMasterIdLst>
  <p:sldIdLst>
    <p:sldId id="256" r:id="rId2"/>
    <p:sldId id="257" r:id="rId3"/>
    <p:sldId id="258" r:id="rId4"/>
    <p:sldId id="315" r:id="rId5"/>
    <p:sldId id="316" r:id="rId6"/>
    <p:sldId id="259" r:id="rId7"/>
    <p:sldId id="260" r:id="rId8"/>
    <p:sldId id="308" r:id="rId9"/>
    <p:sldId id="310" r:id="rId10"/>
    <p:sldId id="311" r:id="rId11"/>
    <p:sldId id="261" r:id="rId12"/>
    <p:sldId id="294" r:id="rId13"/>
    <p:sldId id="286" r:id="rId14"/>
    <p:sldId id="287" r:id="rId15"/>
    <p:sldId id="288" r:id="rId16"/>
    <p:sldId id="263" r:id="rId17"/>
    <p:sldId id="296" r:id="rId18"/>
    <p:sldId id="306" r:id="rId19"/>
    <p:sldId id="303" r:id="rId20"/>
    <p:sldId id="314" r:id="rId21"/>
    <p:sldId id="324" r:id="rId22"/>
    <p:sldId id="317" r:id="rId23"/>
    <p:sldId id="290" r:id="rId24"/>
    <p:sldId id="318" r:id="rId25"/>
    <p:sldId id="264" r:id="rId26"/>
    <p:sldId id="309" r:id="rId27"/>
    <p:sldId id="266" r:id="rId28"/>
    <p:sldId id="313" r:id="rId29"/>
    <p:sldId id="312" r:id="rId30"/>
    <p:sldId id="320" r:id="rId31"/>
    <p:sldId id="322" r:id="rId32"/>
    <p:sldId id="321" r:id="rId33"/>
    <p:sldId id="323" r:id="rId34"/>
    <p:sldId id="272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CFEAEAE-9450-4DBA-33A6-EB3F2EBFE1C5}" name="Alyson Hall" initials="AH" userId="49eec9d70e5cc744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F4DC"/>
    <a:srgbClr val="1C6EA4"/>
    <a:srgbClr val="BED98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9929F3-A684-4F1D-9666-DA1A018352F3}" v="178" dt="2023-04-10T01:14:44.8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9" autoAdjust="0"/>
    <p:restoredTop sz="78378" autoAdjust="0"/>
  </p:normalViewPr>
  <p:slideViewPr>
    <p:cSldViewPr snapToGrid="0">
      <p:cViewPr varScale="1">
        <p:scale>
          <a:sx n="76" d="100"/>
          <a:sy n="76" d="100"/>
        </p:scale>
        <p:origin x="840" y="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8/10/relationships/authors" Target="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167CD-6EBF-46CA-A9B2-2A65010F4930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78AC7E-4CC5-449D-803B-6E35BB98D2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498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Change to High School Biology if you are using the extension with Worksheet 2!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9208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an optional slide for a quick activity about labeling important parts of photosynthesis if you don’t want to jump straight into the lesson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9545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an optional slide for a quick activity about labeling important parts of photosynthesis.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4762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8408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Skip if your class doesn’t need a review of primary production and respiration!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0065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Skip if your class doesn’t need a review of primary production and respiration!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340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4661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a clarifying slide for calculating GPP if you feel it is needed!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884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874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0955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Have the students complete </a:t>
            </a:r>
            <a:r>
              <a:rPr lang="en-US" b="1" u="sng" dirty="0"/>
              <a:t>Worksheet One, section A </a:t>
            </a:r>
            <a:r>
              <a:rPr lang="en-US" dirty="0"/>
              <a:t>at this time. You may choose to do one video together before breaking into groups!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8337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Feel free to check in about </a:t>
            </a:r>
            <a:r>
              <a:rPr lang="en-US" b="0" u="none" dirty="0"/>
              <a:t>section A now to make sure they are on the right track</a:t>
            </a:r>
            <a:r>
              <a:rPr lang="en-US" dirty="0"/>
              <a:t>. After reminding students there are two species have the students complete </a:t>
            </a:r>
            <a:r>
              <a:rPr lang="en-US" b="1" u="sng" dirty="0"/>
              <a:t>section B.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9924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an example of the finished bar graph from Worksheet 1. You can pull this up or ask a student to present theirs while talking about what they notice from this!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2832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u="none" dirty="0"/>
              <a:t>Complete </a:t>
            </a:r>
            <a:r>
              <a:rPr lang="en-US" b="1" u="sng" dirty="0"/>
              <a:t>Worksheet 1, section C </a:t>
            </a:r>
            <a:r>
              <a:rPr lang="en-US" b="0" u="none" dirty="0"/>
              <a:t>now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7744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Optional Slide for </a:t>
            </a:r>
            <a:r>
              <a:rPr lang="en-US" b="1" u="sng" dirty="0"/>
              <a:t>Worksheet 2. </a:t>
            </a:r>
            <a:r>
              <a:rPr lang="en-US" b="0" u="none" dirty="0"/>
              <a:t>Discuss and have students complete Worksheet 2 now. OR </a:t>
            </a:r>
            <a:r>
              <a:rPr lang="en-US" dirty="0"/>
              <a:t>Supplemental slide to show how total seagrass coverage in the Lower Chesapeake Bay is changing per year (Widgeon Grass is found in all parts of the Bay!)</a:t>
            </a:r>
          </a:p>
          <a:p>
            <a:endParaRPr lang="en-US" dirty="0"/>
          </a:p>
          <a:p>
            <a:r>
              <a:rPr lang="en-US" dirty="0"/>
              <a:t>Feel free to update the graph for later years at https://www.vims.edu/research/units/programs/sav/access/charts/zones/index.php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7137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graph shows how the two seagrass species are not changing in the same way year to year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4653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Optional slide for Worksheet 2 (includes answers to final discussions)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2683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Optional slide for Worksheet 2 (includes answers to final discussions)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1133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Use this slide to recap discussion (remove last bullet point if you don’t use Worksheet 2)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AC7E-4CC5-449D-803B-6E35BB98D232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9696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4DB2F13-69DC-4D16-9F3E-98176D85827A}" type="datetimeFigureOut">
              <a:rPr lang="en-US" smtClean="0"/>
              <a:pPr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E3A7F05-36E0-4109-BE9E-06C4BA765845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2091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2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2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2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2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4DB2F13-69DC-4D16-9F3E-98176D85827A}" type="datetimeFigureOut">
              <a:rPr lang="en-US" smtClean="0"/>
              <a:pPr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E3A7F05-36E0-4109-BE9E-06C4BA7658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352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4DB2F13-69DC-4D16-9F3E-98176D85827A}" type="datetimeFigureOut">
              <a:rPr lang="en-US" smtClean="0"/>
              <a:pPr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E3A7F05-36E0-4109-BE9E-06C4BA765845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2059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4DB2F13-69DC-4D16-9F3E-98176D85827A}" type="datetimeFigureOut">
              <a:rPr lang="en-US" smtClean="0"/>
              <a:pPr/>
              <a:t>4/9/2023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E3A7F05-36E0-4109-BE9E-06C4BA7658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97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B2F13-69DC-4D16-9F3E-98176D85827A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A7F05-36E0-4109-BE9E-06C4BA7658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620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B2F13-69DC-4D16-9F3E-98176D85827A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A7F05-36E0-4109-BE9E-06C4BA7658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342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B2F13-69DC-4D16-9F3E-98176D85827A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A7F05-36E0-4109-BE9E-06C4BA7658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994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B2F13-69DC-4D16-9F3E-98176D85827A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A7F05-36E0-4109-BE9E-06C4BA7658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232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B2F13-69DC-4D16-9F3E-98176D85827A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A7F05-36E0-4109-BE9E-06C4BA7658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209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B2F13-69DC-4D16-9F3E-98176D85827A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A7F05-36E0-4109-BE9E-06C4BA7658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389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B2F13-69DC-4D16-9F3E-98176D85827A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A7F05-36E0-4109-BE9E-06C4BA7658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043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4DB2F13-69DC-4D16-9F3E-98176D85827A}" type="datetimeFigureOut">
              <a:rPr lang="en-US" smtClean="0"/>
              <a:t>4/9/2023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E3A7F05-36E0-4109-BE9E-06C4BA7658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224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12" Type="http://schemas.openxmlformats.org/officeDocument/2006/relationships/image" Target="../media/image15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svg"/><Relationship Id="rId11" Type="http://schemas.openxmlformats.org/officeDocument/2006/relationships/image" Target="../media/image14.png"/><Relationship Id="rId5" Type="http://schemas.openxmlformats.org/officeDocument/2006/relationships/image" Target="../media/image10.png"/><Relationship Id="rId10" Type="http://schemas.openxmlformats.org/officeDocument/2006/relationships/image" Target="../media/image13.svg"/><Relationship Id="rId4" Type="http://schemas.openxmlformats.org/officeDocument/2006/relationships/image" Target="../media/image6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230.png"/><Relationship Id="rId7" Type="http://schemas.openxmlformats.org/officeDocument/2006/relationships/image" Target="../media/image7.png"/><Relationship Id="rId12" Type="http://schemas.openxmlformats.org/officeDocument/2006/relationships/image" Target="../media/image15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svg"/><Relationship Id="rId11" Type="http://schemas.openxmlformats.org/officeDocument/2006/relationships/image" Target="../media/image14.png"/><Relationship Id="rId5" Type="http://schemas.openxmlformats.org/officeDocument/2006/relationships/image" Target="../media/image10.png"/><Relationship Id="rId10" Type="http://schemas.openxmlformats.org/officeDocument/2006/relationships/image" Target="../media/image13.svg"/><Relationship Id="rId4" Type="http://schemas.openxmlformats.org/officeDocument/2006/relationships/image" Target="../media/image26.png"/><Relationship Id="rId9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3FED537-3AF1-4C36-9904-77B6A54D27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978660" y="5462458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FF2577C-DA64-5D53-04CC-325DD7B168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7971" y="4348503"/>
            <a:ext cx="9966960" cy="1113955"/>
          </a:xfrm>
        </p:spPr>
        <p:txBody>
          <a:bodyPr>
            <a:normAutofit/>
          </a:bodyPr>
          <a:lstStyle/>
          <a:p>
            <a:r>
              <a:rPr lang="en-US" sz="5600" cap="none" dirty="0"/>
              <a:t>Watching Seagrass Breathe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654F49-8A6A-3595-CDD7-AD63473487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0885" y="5803315"/>
            <a:ext cx="10342075" cy="553690"/>
          </a:xfrm>
        </p:spPr>
        <p:txBody>
          <a:bodyPr>
            <a:noAutofit/>
          </a:bodyPr>
          <a:lstStyle/>
          <a:p>
            <a:r>
              <a:rPr lang="en-US" dirty="0"/>
              <a:t>VASEA                Alyson Hall          Seventh Grade Science</a:t>
            </a:r>
          </a:p>
        </p:txBody>
      </p:sp>
      <p:pic>
        <p:nvPicPr>
          <p:cNvPr id="5" name="Picture 4" descr="Close-up of a field of grass&#10;&#10;Description automatically generated with low confidence">
            <a:extLst>
              <a:ext uri="{FF2B5EF4-FFF2-40B4-BE49-F238E27FC236}">
                <a16:creationId xmlns:a16="http://schemas.microsoft.com/office/drawing/2014/main" id="{B9903071-A362-8F8F-E1FD-B63285BCC8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840" y="256540"/>
            <a:ext cx="11704320" cy="376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225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8C75F-56B6-BC06-AE25-7E6921EDA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129" y="394603"/>
            <a:ext cx="9875520" cy="1356360"/>
          </a:xfrm>
        </p:spPr>
        <p:txBody>
          <a:bodyPr/>
          <a:lstStyle/>
          <a:p>
            <a:r>
              <a:rPr lang="en-US" dirty="0"/>
              <a:t>Meet the Scientist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DC2369-4CC2-7220-857A-41DD8D6DAA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546" y="2094304"/>
            <a:ext cx="5819561" cy="4038600"/>
          </a:xfrm>
        </p:spPr>
        <p:txBody>
          <a:bodyPr>
            <a:noAutofit/>
          </a:bodyPr>
          <a:lstStyle/>
          <a:p>
            <a:pPr marL="3048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2"/>
                </a:solidFill>
                <a:ea typeface="Comic Sans MS"/>
                <a:sym typeface="Comic Sans MS"/>
              </a:rPr>
              <a:t>Hello! My name is Aly</a:t>
            </a:r>
          </a:p>
          <a:p>
            <a:pPr marL="3048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tx2"/>
              </a:solidFill>
              <a:ea typeface="Comic Sans MS"/>
              <a:sym typeface="Comic Sans MS"/>
            </a:endParaRPr>
          </a:p>
          <a:p>
            <a:pPr marL="3048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endParaRPr lang="en-US" sz="100" dirty="0">
              <a:solidFill>
                <a:schemeClr val="tx2"/>
              </a:solidFill>
              <a:ea typeface="Comic Sans MS"/>
              <a:sym typeface="Comic Sans MS"/>
            </a:endParaRPr>
          </a:p>
          <a:p>
            <a:pPr marL="3048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2"/>
                </a:solidFill>
                <a:ea typeface="Comic Sans MS"/>
                <a:sym typeface="Comic Sans MS"/>
              </a:rPr>
              <a:t>I am a </a:t>
            </a:r>
            <a:r>
              <a:rPr lang="en-US" b="1" dirty="0">
                <a:solidFill>
                  <a:schemeClr val="tx2"/>
                </a:solidFill>
                <a:ea typeface="Comic Sans MS"/>
                <a:sym typeface="Comic Sans MS"/>
              </a:rPr>
              <a:t>marine biologist, </a:t>
            </a:r>
            <a:r>
              <a:rPr lang="en-US" dirty="0">
                <a:solidFill>
                  <a:schemeClr val="tx2"/>
                </a:solidFill>
                <a:ea typeface="Comic Sans MS"/>
                <a:sym typeface="Comic Sans MS"/>
              </a:rPr>
              <a:t>I study living things on the coast and in the ocean.</a:t>
            </a:r>
          </a:p>
          <a:p>
            <a:pPr marL="3048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tx2"/>
              </a:solidFill>
              <a:ea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lang="en-US" sz="1000" dirty="0">
              <a:solidFill>
                <a:schemeClr val="tx2"/>
              </a:solidFill>
              <a:ea typeface="Comic Sans MS"/>
              <a:sym typeface="Comic Sans MS"/>
            </a:endParaRPr>
          </a:p>
          <a:p>
            <a:pPr marL="3048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2"/>
                </a:solidFill>
                <a:ea typeface="Comic Sans MS"/>
                <a:sym typeface="Comic Sans MS"/>
              </a:rPr>
              <a:t>I like to scuba dive and work with plants and animals that live in the ocean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lang="en-US" dirty="0">
              <a:solidFill>
                <a:schemeClr val="tx2"/>
              </a:solidFill>
              <a:ea typeface="Comic Sans MS"/>
              <a:sym typeface="Comic Sans MS"/>
            </a:endParaRPr>
          </a:p>
          <a:p>
            <a:pPr marL="3048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2"/>
                </a:solidFill>
                <a:ea typeface="Comic Sans MS"/>
                <a:sym typeface="Comic Sans MS"/>
              </a:rPr>
              <a:t>Ever since I was little, I wanted to work on the ocean</a:t>
            </a:r>
            <a:endParaRPr lang="en-US" i="0" u="none" strike="noStrike" cap="none" dirty="0">
              <a:solidFill>
                <a:schemeClr val="tx2"/>
              </a:solidFill>
              <a:ea typeface="Comic Sans MS"/>
              <a:sym typeface="Comic Sans MS"/>
            </a:endParaRPr>
          </a:p>
          <a:p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6" name="Google Shape;94;p2">
            <a:extLst>
              <a:ext uri="{FF2B5EF4-FFF2-40B4-BE49-F238E27FC236}">
                <a16:creationId xmlns:a16="http://schemas.microsoft.com/office/drawing/2014/main" id="{A846590A-7568-E010-476E-ED6DE57C545C}"/>
              </a:ext>
            </a:extLst>
          </p:cNvPr>
          <p:cNvPicPr preferRelativeResize="0"/>
          <p:nvPr/>
        </p:nvPicPr>
        <p:blipFill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3075" y="2651291"/>
            <a:ext cx="5528925" cy="4481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95;p2">
            <a:extLst>
              <a:ext uri="{FF2B5EF4-FFF2-40B4-BE49-F238E27FC236}">
                <a16:creationId xmlns:a16="http://schemas.microsoft.com/office/drawing/2014/main" id="{8B5133C1-D492-7742-DC71-C962032F0C85}"/>
              </a:ext>
            </a:extLst>
          </p:cNvPr>
          <p:cNvPicPr preferRelativeResize="0"/>
          <p:nvPr/>
        </p:nvPicPr>
        <p:blipFill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6688" y="0"/>
            <a:ext cx="4421725" cy="33879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" name="Google Shape;96;p2">
            <a:extLst>
              <a:ext uri="{FF2B5EF4-FFF2-40B4-BE49-F238E27FC236}">
                <a16:creationId xmlns:a16="http://schemas.microsoft.com/office/drawing/2014/main" id="{76A93A1A-0567-4016-8F09-B962A12FA91D}"/>
              </a:ext>
            </a:extLst>
          </p:cNvPr>
          <p:cNvCxnSpPr>
            <a:cxnSpLocks/>
          </p:cNvCxnSpPr>
          <p:nvPr/>
        </p:nvCxnSpPr>
        <p:spPr>
          <a:xfrm flipV="1">
            <a:off x="3756011" y="1931945"/>
            <a:ext cx="5400290" cy="357382"/>
          </a:xfrm>
          <a:prstGeom prst="straightConnector1">
            <a:avLst/>
          </a:prstGeom>
          <a:noFill/>
          <a:ln w="76200" cap="flat" cmpd="sng">
            <a:solidFill>
              <a:schemeClr val="accent4">
                <a:lumMod val="50000"/>
              </a:schemeClr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9" name="Google Shape;97;p2">
            <a:extLst>
              <a:ext uri="{FF2B5EF4-FFF2-40B4-BE49-F238E27FC236}">
                <a16:creationId xmlns:a16="http://schemas.microsoft.com/office/drawing/2014/main" id="{8675D2A4-099E-146D-A309-558B053F568D}"/>
              </a:ext>
            </a:extLst>
          </p:cNvPr>
          <p:cNvSpPr txBox="1"/>
          <p:nvPr/>
        </p:nvSpPr>
        <p:spPr>
          <a:xfrm rot="21391717">
            <a:off x="5713967" y="1633445"/>
            <a:ext cx="1898215" cy="5541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accent2"/>
                </a:solidFill>
                <a:latin typeface="Arial" panose="020B0604020202020204" pitchFamily="34" charset="0"/>
                <a:ea typeface="Comic Sans MS"/>
                <a:cs typeface="Arial" panose="020B0604020202020204" pitchFamily="34" charset="0"/>
                <a:sym typeface="Comic Sans MS"/>
              </a:rPr>
              <a:t>That’s me!</a:t>
            </a:r>
            <a:endParaRPr sz="2400" b="1" dirty="0">
              <a:solidFill>
                <a:schemeClr val="accent2"/>
              </a:solidFill>
              <a:latin typeface="Arial" panose="020B0604020202020204" pitchFamily="34" charset="0"/>
              <a:ea typeface="Comic Sans MS"/>
              <a:cs typeface="Arial" panose="020B0604020202020204" pitchFamily="34" charset="0"/>
              <a:sym typeface="Comic Sans M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165B62-459D-D718-8C77-A05F72115BA3}"/>
              </a:ext>
            </a:extLst>
          </p:cNvPr>
          <p:cNvSpPr txBox="1"/>
          <p:nvPr/>
        </p:nvSpPr>
        <p:spPr>
          <a:xfrm>
            <a:off x="10530672" y="6651340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Photos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3664557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F4C96-93D5-1A62-1E8C-8EF530962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848" y="413668"/>
            <a:ext cx="6693061" cy="1356360"/>
          </a:xfrm>
        </p:spPr>
        <p:txBody>
          <a:bodyPr>
            <a:normAutofit/>
          </a:bodyPr>
          <a:lstStyle/>
          <a:p>
            <a:r>
              <a:rPr lang="en-US" dirty="0"/>
              <a:t>Goals for Today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4D492B-0D5A-A448-2CC9-2DDBB219A8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96" y="2057400"/>
            <a:ext cx="7315066" cy="40386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dirty="0"/>
              <a:t>Marine scientists measure the </a:t>
            </a:r>
            <a:r>
              <a:rPr lang="en-US" b="1" dirty="0"/>
              <a:t>primary production </a:t>
            </a:r>
            <a:r>
              <a:rPr lang="en-US" dirty="0"/>
              <a:t>of seagrass to help understand if seagrass meadows are putting energy and oxygen into the system</a:t>
            </a:r>
            <a:r>
              <a:rPr lang="en-US" b="1" dirty="0"/>
              <a:t>. </a:t>
            </a:r>
          </a:p>
          <a:p>
            <a:pPr marL="502920" indent="-457200">
              <a:buFont typeface="+mj-lt"/>
              <a:buAutoNum type="arabicPeriod"/>
            </a:pPr>
            <a:endParaRPr lang="en-US" dirty="0"/>
          </a:p>
          <a:p>
            <a:pPr marL="45720" indent="0">
              <a:buNone/>
            </a:pPr>
            <a:r>
              <a:rPr lang="en-US" dirty="0"/>
              <a:t>To do this we have two main goals:</a:t>
            </a:r>
          </a:p>
          <a:p>
            <a:pPr marL="502920" indent="-457200">
              <a:buFont typeface="+mj-lt"/>
              <a:buAutoNum type="arabicPeriod"/>
            </a:pPr>
            <a:r>
              <a:rPr lang="en-US" dirty="0"/>
              <a:t>Survey the seagrass and collect data on the dissolved oxygen </a:t>
            </a:r>
          </a:p>
          <a:p>
            <a:pPr marL="502920" indent="-457200">
              <a:buFont typeface="+mj-lt"/>
              <a:buAutoNum type="arabicPeriod"/>
            </a:pPr>
            <a:r>
              <a:rPr lang="en-US" dirty="0"/>
              <a:t>Use that data to calculate rates of respiration and primary production </a:t>
            </a:r>
          </a:p>
        </p:txBody>
      </p:sp>
      <p:pic>
        <p:nvPicPr>
          <p:cNvPr id="6" name="Picture 5" descr="A grassy area with water in the background&#10;&#10;Description automatically generated with low confidence">
            <a:extLst>
              <a:ext uri="{FF2B5EF4-FFF2-40B4-BE49-F238E27FC236}">
                <a16:creationId xmlns:a16="http://schemas.microsoft.com/office/drawing/2014/main" id="{A4132490-2B6A-44D7-FF5C-CC282CB84C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10622" y="243840"/>
            <a:ext cx="3646837" cy="637793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9F811F8-CD87-34E9-4723-28D13FC46AF0}"/>
              </a:ext>
            </a:extLst>
          </p:cNvPr>
          <p:cNvSpPr txBox="1"/>
          <p:nvPr/>
        </p:nvSpPr>
        <p:spPr>
          <a:xfrm>
            <a:off x="10369899" y="6344780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1736623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4634D-47AC-A5DA-9E9E-3587612F9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801" y="252291"/>
            <a:ext cx="11426248" cy="1356360"/>
          </a:xfrm>
        </p:spPr>
        <p:txBody>
          <a:bodyPr/>
          <a:lstStyle/>
          <a:p>
            <a:r>
              <a:rPr lang="en-US" dirty="0"/>
              <a:t>Primary Production of Plants is Driven by Photosynthesis!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14A6473-6310-B925-FA2E-0B3D428D8F1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82208" y="1773044"/>
                <a:ext cx="5859946" cy="4344866"/>
              </a:xfrm>
            </p:spPr>
            <p:txBody>
              <a:bodyPr>
                <a:normAutofit/>
              </a:bodyPr>
              <a:lstStyle/>
              <a:p>
                <a:r>
                  <a:rPr lang="en-US" b="1" dirty="0"/>
                  <a:t>What is Photosynthesis? </a:t>
                </a:r>
              </a:p>
              <a:p>
                <a:pPr marL="274320" lvl="1" indent="0">
                  <a:buNone/>
                </a:pPr>
                <a:r>
                  <a:rPr lang="en-US" i="1" dirty="0">
                    <a:solidFill>
                      <a:schemeClr val="bg1"/>
                    </a:solidFill>
                  </a:rPr>
                  <a:t>chemical reaction in which sugar and oxygen are produced from light, water and carbon dioxide. </a:t>
                </a:r>
              </a:p>
              <a:p>
                <a:pPr marL="274320" lvl="1" indent="0">
                  <a:buNone/>
                </a:pPr>
                <a:endParaRPr lang="en-US" dirty="0">
                  <a:solidFill>
                    <a:schemeClr val="bg1"/>
                  </a:solidFill>
                </a:endParaRPr>
              </a:p>
              <a:p>
                <a:pPr marL="274320" lvl="1" indent="0">
                  <a:buNone/>
                </a:pPr>
                <a:r>
                  <a:rPr lang="en-US" dirty="0" err="1">
                    <a:solidFill>
                      <a:schemeClr val="bg1"/>
                    </a:solidFill>
                  </a:rPr>
                  <a:t>arbon</a:t>
                </a:r>
                <a:r>
                  <a:rPr lang="en-US" dirty="0">
                    <a:solidFill>
                      <a:schemeClr val="bg1"/>
                    </a:solidFill>
                  </a:rPr>
                  <a:t> di</a:t>
                </a:r>
              </a:p>
              <a:p>
                <a:pPr marL="274320" lvl="1" indent="0">
                  <a:buNone/>
                </a:pPr>
                <a:r>
                  <a:rPr lang="en-US" dirty="0">
                    <a:solidFill>
                      <a:schemeClr val="bg1"/>
                    </a:solidFill>
                  </a:rPr>
                  <a:t>oxide + Water → Sugar + Oxygen</a:t>
                </a:r>
                <a:endParaRPr lang="en-US" dirty="0">
                  <a:solidFill>
                    <a:srgbClr val="7030A0"/>
                  </a:solidFill>
                </a:endParaRPr>
              </a:p>
              <a:p>
                <a:r>
                  <a:rPr lang="en-US" b="1" dirty="0"/>
                  <a:t>What is the chemical formula?</a:t>
                </a:r>
              </a:p>
              <a:p>
                <a:endParaRPr lang="en-US" b="0" i="1" dirty="0"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endParaRPr lang="en-US" i="1" dirty="0">
                  <a:solidFill>
                    <a:schemeClr val="bg1"/>
                  </a:solidFill>
                  <a:latin typeface="Cambria Math" panose="02040503050406030204" pitchFamily="18" charset="0"/>
                </a:endParaRPr>
              </a:p>
              <a:p>
                <a:pPr marL="4572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6</m:t>
                      </m:r>
                      <m:sSub>
                        <m:sSubPr>
                          <m:ctrlPr>
                            <a:rPr lang="en-US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𝐶𝑂</m:t>
                          </m:r>
                        </m:e>
                        <m:sub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+6</m:t>
                      </m:r>
                      <m:sSub>
                        <m:sSubPr>
                          <m:ctrlP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groupChr>
                        <m:groupChrPr>
                          <m:chr m:val="→"/>
                          <m:pos m:val="top"/>
                          <m:ctrlP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groupChrPr>
                        <m:e/>
                      </m:groupChr>
                      <m:r>
                        <a:rPr lang="en-US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𝑂</m:t>
                          </m:r>
                        </m:e>
                        <m:sub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  <m:r>
                        <a:rPr lang="en-US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𝑂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i="1" dirty="0">
                  <a:solidFill>
                    <a:schemeClr val="bg1"/>
                  </a:solidFill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14A6473-6310-B925-FA2E-0B3D428D8F1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2208" y="1773044"/>
                <a:ext cx="5859946" cy="4344866"/>
              </a:xfrm>
              <a:blipFill>
                <a:blip r:embed="rId3"/>
                <a:stretch>
                  <a:fillRect t="-1683" b="-40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6B6B9A18-7BD1-34A2-9FC4-75250CF27902}"/>
              </a:ext>
            </a:extLst>
          </p:cNvPr>
          <p:cNvSpPr/>
          <p:nvPr/>
        </p:nvSpPr>
        <p:spPr>
          <a:xfrm>
            <a:off x="6154230" y="1382485"/>
            <a:ext cx="5537684" cy="512598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A picture containing plant, hydrozoan&#10;&#10;Description automatically generated">
            <a:extLst>
              <a:ext uri="{FF2B5EF4-FFF2-40B4-BE49-F238E27FC236}">
                <a16:creationId xmlns:a16="http://schemas.microsoft.com/office/drawing/2014/main" id="{63B96D55-1CA0-2BA1-B255-8FDB4B9445E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8876" y="4463385"/>
            <a:ext cx="874196" cy="1826062"/>
          </a:xfrm>
          <a:prstGeom prst="rect">
            <a:avLst/>
          </a:prstGeom>
        </p:spPr>
      </p:pic>
      <p:sp>
        <p:nvSpPr>
          <p:cNvPr id="11" name="Arrow: Left 10">
            <a:extLst>
              <a:ext uri="{FF2B5EF4-FFF2-40B4-BE49-F238E27FC236}">
                <a16:creationId xmlns:a16="http://schemas.microsoft.com/office/drawing/2014/main" id="{6F013794-6A70-2EB4-1712-87A081D8B39D}"/>
              </a:ext>
            </a:extLst>
          </p:cNvPr>
          <p:cNvSpPr/>
          <p:nvPr/>
        </p:nvSpPr>
        <p:spPr>
          <a:xfrm rot="14608928">
            <a:off x="7128776" y="3369400"/>
            <a:ext cx="1139288" cy="214852"/>
          </a:xfrm>
          <a:prstGeom prst="lef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row: Left 13">
            <a:extLst>
              <a:ext uri="{FF2B5EF4-FFF2-40B4-BE49-F238E27FC236}">
                <a16:creationId xmlns:a16="http://schemas.microsoft.com/office/drawing/2014/main" id="{4B124304-18BA-24C2-B7FE-07C4D26009E2}"/>
              </a:ext>
            </a:extLst>
          </p:cNvPr>
          <p:cNvSpPr/>
          <p:nvPr/>
        </p:nvSpPr>
        <p:spPr>
          <a:xfrm rot="18603186">
            <a:off x="8616222" y="4488317"/>
            <a:ext cx="851874" cy="213357"/>
          </a:xfrm>
          <a:prstGeom prst="lef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Graphic 16" descr="Acquisition with solid fill">
            <a:extLst>
              <a:ext uri="{FF2B5EF4-FFF2-40B4-BE49-F238E27FC236}">
                <a16:creationId xmlns:a16="http://schemas.microsoft.com/office/drawing/2014/main" id="{60365CDE-5BE2-F15F-3BAF-2F3606BE18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V="1">
            <a:off x="8704390" y="4636983"/>
            <a:ext cx="1763375" cy="1282392"/>
          </a:xfrm>
          <a:prstGeom prst="rect">
            <a:avLst/>
          </a:prstGeom>
        </p:spPr>
      </p:pic>
      <p:sp>
        <p:nvSpPr>
          <p:cNvPr id="26" name="Arrow: Left 25">
            <a:extLst>
              <a:ext uri="{FF2B5EF4-FFF2-40B4-BE49-F238E27FC236}">
                <a16:creationId xmlns:a16="http://schemas.microsoft.com/office/drawing/2014/main" id="{AB34CD72-B3AC-3C43-849E-6B138681DDC9}"/>
              </a:ext>
            </a:extLst>
          </p:cNvPr>
          <p:cNvSpPr/>
          <p:nvPr/>
        </p:nvSpPr>
        <p:spPr>
          <a:xfrm rot="12028304">
            <a:off x="7238764" y="4918705"/>
            <a:ext cx="738961" cy="201056"/>
          </a:xfrm>
          <a:prstGeom prst="lef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D500492-8C93-528A-DF0A-3A39070F3CA4}"/>
              </a:ext>
            </a:extLst>
          </p:cNvPr>
          <p:cNvSpPr txBox="1"/>
          <p:nvPr/>
        </p:nvSpPr>
        <p:spPr>
          <a:xfrm>
            <a:off x="6154230" y="1498252"/>
            <a:ext cx="55376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What are the components of photosynthesis?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E77E19-0B4B-00AA-DA50-6820041BC6DB}"/>
              </a:ext>
            </a:extLst>
          </p:cNvPr>
          <p:cNvSpPr txBox="1"/>
          <p:nvPr/>
        </p:nvSpPr>
        <p:spPr>
          <a:xfrm>
            <a:off x="6096000" y="6265294"/>
            <a:ext cx="576863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Tracey Saxby, Integration and Application Network (ian.umces.edu/media-library)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897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14A6473-6310-B925-FA2E-0B3D428D8F1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82208" y="1773044"/>
                <a:ext cx="5859946" cy="4344866"/>
              </a:xfrm>
            </p:spPr>
            <p:txBody>
              <a:bodyPr/>
              <a:lstStyle/>
              <a:p>
                <a:r>
                  <a:rPr lang="en-US" b="1" dirty="0"/>
                  <a:t>What is Photosynthesis? </a:t>
                </a:r>
              </a:p>
              <a:p>
                <a:pPr lvl="1"/>
                <a:r>
                  <a:rPr lang="en-US" i="1" dirty="0"/>
                  <a:t>The chemical reaction in which sugar and oxygen are produced from light, water and carbon dioxide. </a:t>
                </a:r>
              </a:p>
              <a:p>
                <a:pPr lvl="1"/>
                <a:r>
                  <a:rPr lang="en-US" dirty="0">
                    <a:solidFill>
                      <a:srgbClr val="00B050"/>
                    </a:solidFill>
                  </a:rPr>
                  <a:t>Carbon dioxide </a:t>
                </a:r>
                <a:r>
                  <a:rPr lang="en-US" dirty="0"/>
                  <a:t>+ </a:t>
                </a:r>
                <a:r>
                  <a:rPr lang="en-US" dirty="0">
                    <a:solidFill>
                      <a:schemeClr val="accent6">
                        <a:lumMod val="75000"/>
                      </a:schemeClr>
                    </a:solidFill>
                  </a:rPr>
                  <a:t>Water</a:t>
                </a:r>
                <a:r>
                  <a:rPr lang="en-US" dirty="0"/>
                  <a:t> → </a:t>
                </a:r>
                <a:r>
                  <a:rPr lang="en-US" dirty="0">
                    <a:solidFill>
                      <a:srgbClr val="FF0000"/>
                    </a:solidFill>
                  </a:rPr>
                  <a:t>Sugar</a:t>
                </a:r>
                <a:r>
                  <a:rPr lang="en-US" dirty="0"/>
                  <a:t> + </a:t>
                </a:r>
                <a:r>
                  <a:rPr lang="en-US" dirty="0">
                    <a:solidFill>
                      <a:srgbClr val="7030A0"/>
                    </a:solidFill>
                  </a:rPr>
                  <a:t>Oxygen</a:t>
                </a:r>
              </a:p>
              <a:p>
                <a:pPr marL="274320" lvl="1" indent="0">
                  <a:buNone/>
                </a:pPr>
                <a:endParaRPr lang="en-US" dirty="0">
                  <a:solidFill>
                    <a:srgbClr val="7030A0"/>
                  </a:solidFill>
                </a:endParaRPr>
              </a:p>
              <a:p>
                <a:r>
                  <a:rPr lang="en-US" b="1" dirty="0"/>
                  <a:t>What is the chemical formula?</a:t>
                </a:r>
              </a:p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6</m:t>
                    </m:r>
                    <m:sSub>
                      <m:sSubPr>
                        <m:ctrlPr>
                          <a:rPr lang="en-US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𝐶𝑂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+6</m:t>
                    </m:r>
                    <m:sSub>
                      <m:sSubPr>
                        <m:ctrlPr>
                          <a:rPr lang="en-US" b="0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b="0" i="1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groupChr>
                      <m:groupChrPr>
                        <m:chr m:val="→"/>
                        <m:pos m:val="top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groupChrPr>
                      <m:e/>
                    </m:groupCh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  <m:r>
                          <a:rPr lang="en-U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  <m:sub>
                        <m:r>
                          <a:rPr lang="en-U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i="1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14A6473-6310-B925-FA2E-0B3D428D8F1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2208" y="1773044"/>
                <a:ext cx="5859946" cy="4344866"/>
              </a:xfrm>
              <a:blipFill>
                <a:blip r:embed="rId3"/>
                <a:stretch>
                  <a:fillRect t="-1683" r="-14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7" name="Group 36">
            <a:extLst>
              <a:ext uri="{FF2B5EF4-FFF2-40B4-BE49-F238E27FC236}">
                <a16:creationId xmlns:a16="http://schemas.microsoft.com/office/drawing/2014/main" id="{2D576270-147F-F553-D6D6-8A0870211895}"/>
              </a:ext>
            </a:extLst>
          </p:cNvPr>
          <p:cNvGrpSpPr/>
          <p:nvPr/>
        </p:nvGrpSpPr>
        <p:grpSpPr>
          <a:xfrm>
            <a:off x="6154230" y="1259807"/>
            <a:ext cx="6244692" cy="5248661"/>
            <a:chOff x="6154230" y="1259807"/>
            <a:chExt cx="6244692" cy="524866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B6B9A18-7BD1-34A2-9FC4-75250CF27902}"/>
                </a:ext>
              </a:extLst>
            </p:cNvPr>
            <p:cNvSpPr/>
            <p:nvPr/>
          </p:nvSpPr>
          <p:spPr>
            <a:xfrm>
              <a:off x="6154230" y="1382485"/>
              <a:ext cx="5537684" cy="5125983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9" name="Picture 8" descr="A picture containing plant, hydrozoan&#10;&#10;Description automatically generated">
              <a:extLst>
                <a:ext uri="{FF2B5EF4-FFF2-40B4-BE49-F238E27FC236}">
                  <a16:creationId xmlns:a16="http://schemas.microsoft.com/office/drawing/2014/main" id="{63B96D55-1CA0-2BA1-B255-8FDB4B9445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048876" y="4463385"/>
              <a:ext cx="874196" cy="1826062"/>
            </a:xfrm>
            <a:prstGeom prst="rect">
              <a:avLst/>
            </a:prstGeom>
          </p:spPr>
        </p:pic>
        <p:pic>
          <p:nvPicPr>
            <p:cNvPr id="10" name="Graphic 9" descr="Dim (Medium Sun) outline">
              <a:extLst>
                <a:ext uri="{FF2B5EF4-FFF2-40B4-BE49-F238E27FC236}">
                  <a16:creationId xmlns:a16="http://schemas.microsoft.com/office/drawing/2014/main" id="{9D44A815-D8BE-D953-3C73-4D215CF965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83878" y="1259807"/>
              <a:ext cx="1816410" cy="1787288"/>
            </a:xfrm>
            <a:prstGeom prst="rect">
              <a:avLst/>
            </a:prstGeom>
          </p:spPr>
        </p:pic>
        <p:sp>
          <p:nvSpPr>
            <p:cNvPr id="11" name="Arrow: Left 10">
              <a:extLst>
                <a:ext uri="{FF2B5EF4-FFF2-40B4-BE49-F238E27FC236}">
                  <a16:creationId xmlns:a16="http://schemas.microsoft.com/office/drawing/2014/main" id="{6F013794-6A70-2EB4-1712-87A081D8B39D}"/>
                </a:ext>
              </a:extLst>
            </p:cNvPr>
            <p:cNvSpPr/>
            <p:nvPr/>
          </p:nvSpPr>
          <p:spPr>
            <a:xfrm rot="14608928">
              <a:off x="7128776" y="3369400"/>
              <a:ext cx="1139288" cy="214852"/>
            </a:xfrm>
            <a:prstGeom prst="left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AAB70E5-B36E-B880-402E-F91BA291E5C5}"/>
                </a:ext>
              </a:extLst>
            </p:cNvPr>
            <p:cNvSpPr txBox="1"/>
            <p:nvPr/>
          </p:nvSpPr>
          <p:spPr>
            <a:xfrm rot="3775329">
              <a:off x="7497178" y="3260813"/>
              <a:ext cx="999456" cy="379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Light</a:t>
              </a: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2109F4F3-992A-8742-9D4E-3BC7D665A1DE}"/>
                </a:ext>
              </a:extLst>
            </p:cNvPr>
            <p:cNvGrpSpPr/>
            <p:nvPr/>
          </p:nvGrpSpPr>
          <p:grpSpPr>
            <a:xfrm>
              <a:off x="9610466" y="3741218"/>
              <a:ext cx="602398" cy="579170"/>
              <a:chOff x="2118360" y="2296160"/>
              <a:chExt cx="1198880" cy="1188720"/>
            </a:xfrm>
            <a:solidFill>
              <a:schemeClr val="bg2">
                <a:lumMod val="90000"/>
              </a:schemeClr>
            </a:solidFill>
          </p:grpSpPr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4B5640C6-C390-DCED-2ABC-55ECFD0DECF6}"/>
                  </a:ext>
                </a:extLst>
              </p:cNvPr>
              <p:cNvSpPr/>
              <p:nvPr/>
            </p:nvSpPr>
            <p:spPr>
              <a:xfrm>
                <a:off x="2118360" y="2296160"/>
                <a:ext cx="1198880" cy="1188720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A0C5DD2B-4F93-0366-8DDE-B726855D992B}"/>
                  </a:ext>
                </a:extLst>
              </p:cNvPr>
              <p:cNvSpPr/>
              <p:nvPr/>
            </p:nvSpPr>
            <p:spPr>
              <a:xfrm>
                <a:off x="2773680" y="2565400"/>
                <a:ext cx="294640" cy="304800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Arrow: Left 13">
              <a:extLst>
                <a:ext uri="{FF2B5EF4-FFF2-40B4-BE49-F238E27FC236}">
                  <a16:creationId xmlns:a16="http://schemas.microsoft.com/office/drawing/2014/main" id="{4B124304-18BA-24C2-B7FE-07C4D26009E2}"/>
                </a:ext>
              </a:extLst>
            </p:cNvPr>
            <p:cNvSpPr/>
            <p:nvPr/>
          </p:nvSpPr>
          <p:spPr>
            <a:xfrm rot="18603186">
              <a:off x="8616222" y="4488317"/>
              <a:ext cx="851874" cy="213357"/>
            </a:xfrm>
            <a:prstGeom prst="leftArrow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7A037A6-A7E9-24E3-F681-92340C079F16}"/>
                </a:ext>
              </a:extLst>
            </p:cNvPr>
            <p:cNvSpPr txBox="1"/>
            <p:nvPr/>
          </p:nvSpPr>
          <p:spPr>
            <a:xfrm>
              <a:off x="9096534" y="3337523"/>
              <a:ext cx="2164597" cy="3733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Carbon Dioxide</a:t>
              </a:r>
            </a:p>
          </p:txBody>
        </p: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DDC98AD0-987F-761B-DBDB-4F26B15DCBF6}"/>
                </a:ext>
              </a:extLst>
            </p:cNvPr>
            <p:cNvGrpSpPr/>
            <p:nvPr/>
          </p:nvGrpSpPr>
          <p:grpSpPr>
            <a:xfrm>
              <a:off x="9305825" y="3748163"/>
              <a:ext cx="582825" cy="565281"/>
              <a:chOff x="2118360" y="2296160"/>
              <a:chExt cx="1198880" cy="1188720"/>
            </a:xfrm>
            <a:solidFill>
              <a:schemeClr val="bg2">
                <a:lumMod val="90000"/>
              </a:schemeClr>
            </a:solidFill>
          </p:grpSpPr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038AC65E-F68A-27DC-8B99-9F10F2F2F81C}"/>
                  </a:ext>
                </a:extLst>
              </p:cNvPr>
              <p:cNvSpPr/>
              <p:nvPr/>
            </p:nvSpPr>
            <p:spPr>
              <a:xfrm>
                <a:off x="2118360" y="2296160"/>
                <a:ext cx="1198880" cy="1188720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7A11F677-D1FE-161F-4908-26EF6807679F}"/>
                  </a:ext>
                </a:extLst>
              </p:cNvPr>
              <p:cNvSpPr/>
              <p:nvPr/>
            </p:nvSpPr>
            <p:spPr>
              <a:xfrm>
                <a:off x="2773680" y="2565400"/>
                <a:ext cx="294640" cy="304800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17" name="Graphic 16" descr="Acquisition with solid fill">
              <a:extLst>
                <a:ext uri="{FF2B5EF4-FFF2-40B4-BE49-F238E27FC236}">
                  <a16:creationId xmlns:a16="http://schemas.microsoft.com/office/drawing/2014/main" id="{60365CDE-5BE2-F15F-3BAF-2F3606BE187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 flipV="1">
              <a:off x="8704390" y="4636983"/>
              <a:ext cx="1763375" cy="1282392"/>
            </a:xfrm>
            <a:prstGeom prst="rect">
              <a:avLst/>
            </a:prstGeom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37FC0C0E-7433-B07E-0B20-DAF52078BA0D}"/>
                </a:ext>
              </a:extLst>
            </p:cNvPr>
            <p:cNvSpPr txBox="1"/>
            <p:nvPr/>
          </p:nvSpPr>
          <p:spPr>
            <a:xfrm>
              <a:off x="6694186" y="4357592"/>
              <a:ext cx="9140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Water</a:t>
              </a:r>
            </a:p>
          </p:txBody>
        </p:sp>
        <p:sp>
          <p:nvSpPr>
            <p:cNvPr id="26" name="Arrow: Left 25">
              <a:extLst>
                <a:ext uri="{FF2B5EF4-FFF2-40B4-BE49-F238E27FC236}">
                  <a16:creationId xmlns:a16="http://schemas.microsoft.com/office/drawing/2014/main" id="{AB34CD72-B3AC-3C43-849E-6B138681DDC9}"/>
                </a:ext>
              </a:extLst>
            </p:cNvPr>
            <p:cNvSpPr/>
            <p:nvPr/>
          </p:nvSpPr>
          <p:spPr>
            <a:xfrm rot="12028304">
              <a:off x="7238764" y="4918705"/>
              <a:ext cx="738961" cy="201056"/>
            </a:xfrm>
            <a:prstGeom prst="left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7" name="Graphic 26" descr="Water with solid fill">
              <a:extLst>
                <a:ext uri="{FF2B5EF4-FFF2-40B4-BE49-F238E27FC236}">
                  <a16:creationId xmlns:a16="http://schemas.microsoft.com/office/drawing/2014/main" id="{B38CC41D-374A-94E8-B9C8-C3AF90D43DF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6815440" y="4589038"/>
              <a:ext cx="476306" cy="476306"/>
            </a:xfrm>
            <a:prstGeom prst="rect">
              <a:avLst/>
            </a:prstGeom>
          </p:spPr>
        </p:pic>
        <p:pic>
          <p:nvPicPr>
            <p:cNvPr id="28" name="Graphic 27" descr="Donut with solid fill">
              <a:extLst>
                <a:ext uri="{FF2B5EF4-FFF2-40B4-BE49-F238E27FC236}">
                  <a16:creationId xmlns:a16="http://schemas.microsoft.com/office/drawing/2014/main" id="{12891108-89AC-2F3D-37EA-8443DC004D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9793947" y="5546368"/>
              <a:ext cx="687394" cy="687394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A80F381-AE60-0964-1C55-D4B16649CB76}"/>
                </a:ext>
              </a:extLst>
            </p:cNvPr>
            <p:cNvSpPr txBox="1"/>
            <p:nvPr/>
          </p:nvSpPr>
          <p:spPr>
            <a:xfrm>
              <a:off x="10467765" y="5779356"/>
              <a:ext cx="19311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Sugar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B0B4C12-EA4A-F70C-18CD-4ECCC40B3B2F}"/>
                </a:ext>
              </a:extLst>
            </p:cNvPr>
            <p:cNvSpPr txBox="1"/>
            <p:nvPr/>
          </p:nvSpPr>
          <p:spPr>
            <a:xfrm>
              <a:off x="10295552" y="4749754"/>
              <a:ext cx="19311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Oxygen</a:t>
              </a:r>
            </a:p>
          </p:txBody>
        </p: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B4EA2D26-E28E-C4F1-BA07-CC2BA5119B99}"/>
                </a:ext>
              </a:extLst>
            </p:cNvPr>
            <p:cNvGrpSpPr/>
            <p:nvPr/>
          </p:nvGrpSpPr>
          <p:grpSpPr>
            <a:xfrm>
              <a:off x="10627955" y="5119573"/>
              <a:ext cx="631816" cy="494796"/>
              <a:chOff x="2118360" y="2296160"/>
              <a:chExt cx="1198880" cy="1188720"/>
            </a:xfrm>
          </p:grpSpPr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1836277F-3194-68AA-3BB7-C025FCE480BD}"/>
                  </a:ext>
                </a:extLst>
              </p:cNvPr>
              <p:cNvSpPr/>
              <p:nvPr/>
            </p:nvSpPr>
            <p:spPr>
              <a:xfrm>
                <a:off x="2118360" y="2296160"/>
                <a:ext cx="1198880" cy="1188720"/>
              </a:xfrm>
              <a:prstGeom prst="ellipse">
                <a:avLst/>
              </a:prstGeom>
              <a:solidFill>
                <a:srgbClr val="7030A0"/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822BD5CD-151C-A1CD-11EE-E916B602A9C0}"/>
                  </a:ext>
                </a:extLst>
              </p:cNvPr>
              <p:cNvSpPr/>
              <p:nvPr/>
            </p:nvSpPr>
            <p:spPr>
              <a:xfrm>
                <a:off x="2773680" y="2565400"/>
                <a:ext cx="294640" cy="3048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B0A3F85C-B5CE-8EFA-9BA7-09AD772AC2E4}"/>
                </a:ext>
              </a:extLst>
            </p:cNvPr>
            <p:cNvGrpSpPr/>
            <p:nvPr/>
          </p:nvGrpSpPr>
          <p:grpSpPr>
            <a:xfrm>
              <a:off x="9645122" y="4102303"/>
              <a:ext cx="456088" cy="384739"/>
              <a:chOff x="2118360" y="2296160"/>
              <a:chExt cx="1198880" cy="1188720"/>
            </a:xfrm>
            <a:solidFill>
              <a:schemeClr val="bg2">
                <a:lumMod val="90000"/>
              </a:schemeClr>
            </a:solidFill>
          </p:grpSpPr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7013FA27-115D-7662-2504-430A65282CC6}"/>
                  </a:ext>
                </a:extLst>
              </p:cNvPr>
              <p:cNvSpPr/>
              <p:nvPr/>
            </p:nvSpPr>
            <p:spPr>
              <a:xfrm>
                <a:off x="2118360" y="2296160"/>
                <a:ext cx="1198880" cy="1188720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307E9BD7-4283-9309-1F78-5A4E481756C4}"/>
                  </a:ext>
                </a:extLst>
              </p:cNvPr>
              <p:cNvSpPr/>
              <p:nvPr/>
            </p:nvSpPr>
            <p:spPr>
              <a:xfrm>
                <a:off x="2773680" y="2565400"/>
                <a:ext cx="294640" cy="304800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990A7213-23B9-DA6A-2A5A-8E8CA40C601B}"/>
                </a:ext>
              </a:extLst>
            </p:cNvPr>
            <p:cNvGrpSpPr/>
            <p:nvPr/>
          </p:nvGrpSpPr>
          <p:grpSpPr>
            <a:xfrm>
              <a:off x="10360582" y="5119826"/>
              <a:ext cx="631816" cy="494796"/>
              <a:chOff x="2118360" y="2296160"/>
              <a:chExt cx="1198880" cy="1188720"/>
            </a:xfrm>
          </p:grpSpPr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BA6C4522-3FDD-57EE-74C0-714918217E67}"/>
                  </a:ext>
                </a:extLst>
              </p:cNvPr>
              <p:cNvSpPr/>
              <p:nvPr/>
            </p:nvSpPr>
            <p:spPr>
              <a:xfrm>
                <a:off x="2118360" y="2296160"/>
                <a:ext cx="1198880" cy="1188720"/>
              </a:xfrm>
              <a:prstGeom prst="ellipse">
                <a:avLst/>
              </a:prstGeom>
              <a:solidFill>
                <a:srgbClr val="7030A0"/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E7C3655E-69C8-2B0F-E27E-955F42AD25D3}"/>
                  </a:ext>
                </a:extLst>
              </p:cNvPr>
              <p:cNvSpPr/>
              <p:nvPr/>
            </p:nvSpPr>
            <p:spPr>
              <a:xfrm>
                <a:off x="2773680" y="2565400"/>
                <a:ext cx="294640" cy="3048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id="{FB22ABA4-1B1D-95AC-DF03-69492ACC4B9B}"/>
              </a:ext>
            </a:extLst>
          </p:cNvPr>
          <p:cNvSpPr txBox="1">
            <a:spLocks/>
          </p:cNvSpPr>
          <p:nvPr/>
        </p:nvSpPr>
        <p:spPr>
          <a:xfrm>
            <a:off x="449801" y="252291"/>
            <a:ext cx="11426248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/>
              <a:t>Primary Production of Plants is Driven by Photosynthesis!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0E6A602-C54F-CF6E-38BB-AB984202192C}"/>
              </a:ext>
            </a:extLst>
          </p:cNvPr>
          <p:cNvSpPr txBox="1"/>
          <p:nvPr/>
        </p:nvSpPr>
        <p:spPr>
          <a:xfrm>
            <a:off x="6096000" y="6265294"/>
            <a:ext cx="576863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Tracey Saxby, Integration and Application Network (ian.umces.edu/media-library)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336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DD163-0376-5BAB-A2C7-C3BC12926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960" y="354055"/>
            <a:ext cx="5984239" cy="1443269"/>
          </a:xfrm>
        </p:spPr>
        <p:txBody>
          <a:bodyPr>
            <a:normAutofit/>
          </a:bodyPr>
          <a:lstStyle/>
          <a:p>
            <a:r>
              <a:rPr lang="en-US" dirty="0"/>
              <a:t>What are Seagrasses?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341A84-0C23-FD99-4F99-9BF7CE5B8B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120" y="1600200"/>
            <a:ext cx="5775060" cy="4973320"/>
          </a:xfrm>
        </p:spPr>
        <p:txBody>
          <a:bodyPr>
            <a:noAutofit/>
          </a:bodyPr>
          <a:lstStyle/>
          <a:p>
            <a:r>
              <a:rPr lang="en-US" dirty="0"/>
              <a:t>Seagrasses are </a:t>
            </a:r>
            <a:r>
              <a:rPr lang="en-US" b="1" dirty="0"/>
              <a:t>marine angiosperms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Marine means they live in saltwater, like the ocean or estuaries</a:t>
            </a:r>
          </a:p>
          <a:p>
            <a:pPr lvl="1"/>
            <a:r>
              <a:rPr lang="en-US" dirty="0"/>
              <a:t>Angiosperms is a word for “flowering plants” like fruit trees or flowers!</a:t>
            </a:r>
          </a:p>
          <a:p>
            <a:pPr lvl="1"/>
            <a:endParaRPr lang="en-US" sz="1000" dirty="0"/>
          </a:p>
          <a:p>
            <a:r>
              <a:rPr lang="en-US" dirty="0"/>
              <a:t>There are many species of seagrasses that are the ancestors of different plants on land that moved in the ocean. </a:t>
            </a:r>
          </a:p>
          <a:p>
            <a:endParaRPr lang="en-US" sz="1000" dirty="0"/>
          </a:p>
          <a:p>
            <a:r>
              <a:rPr lang="en-US" dirty="0"/>
              <a:t>Can you think of some green things that live in the ocean? </a:t>
            </a:r>
          </a:p>
          <a:p>
            <a:pPr lvl="1"/>
            <a:r>
              <a:rPr lang="en-US" dirty="0"/>
              <a:t>Are these seagrasses?</a:t>
            </a:r>
          </a:p>
        </p:txBody>
      </p:sp>
      <p:pic>
        <p:nvPicPr>
          <p:cNvPr id="4" name="Picture 3" descr="Close-up of a field of grass&#10;&#10;Description automatically generated with low confidence">
            <a:extLst>
              <a:ext uri="{FF2B5EF4-FFF2-40B4-BE49-F238E27FC236}">
                <a16:creationId xmlns:a16="http://schemas.microsoft.com/office/drawing/2014/main" id="{2A569A76-8D4E-6E74-65D4-BD3A2FAC9D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16703" y="1228326"/>
            <a:ext cx="5377636" cy="50962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B293049-3EFB-C9CD-8E4B-BBC148F2C864}"/>
              </a:ext>
            </a:extLst>
          </p:cNvPr>
          <p:cNvSpPr txBox="1"/>
          <p:nvPr/>
        </p:nvSpPr>
        <p:spPr>
          <a:xfrm>
            <a:off x="10369899" y="6344780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Photo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261012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BDA7D-FD97-583F-7FE5-9E2275C2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720" y="467360"/>
            <a:ext cx="9875520" cy="843280"/>
          </a:xfrm>
        </p:spPr>
        <p:txBody>
          <a:bodyPr/>
          <a:lstStyle/>
          <a:p>
            <a:r>
              <a:rPr lang="en-US" dirty="0"/>
              <a:t>Seagrasses vs Seaweeds</a:t>
            </a:r>
          </a:p>
        </p:txBody>
      </p:sp>
      <p:pic>
        <p:nvPicPr>
          <p:cNvPr id="7" name="Content Placeholder 6" descr="A picture containing plant&#10;&#10;Description automatically generated">
            <a:extLst>
              <a:ext uri="{FF2B5EF4-FFF2-40B4-BE49-F238E27FC236}">
                <a16:creationId xmlns:a16="http://schemas.microsoft.com/office/drawing/2014/main" id="{8D7A5ACD-DFC3-B095-A031-FF5124F11B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7121" y="1958351"/>
            <a:ext cx="3063209" cy="4038600"/>
          </a:xfr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4DEFC0E-C57A-805D-EF57-81E14EB22A33}"/>
              </a:ext>
            </a:extLst>
          </p:cNvPr>
          <p:cNvSpPr txBox="1">
            <a:spLocks/>
          </p:cNvSpPr>
          <p:nvPr/>
        </p:nvSpPr>
        <p:spPr>
          <a:xfrm>
            <a:off x="462327" y="1476161"/>
            <a:ext cx="4757544" cy="49779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dirty="0"/>
              <a:t>Seagrasses and Seaweeds may look similar, but they are different!</a:t>
            </a:r>
          </a:p>
          <a:p>
            <a:pPr marL="45720" indent="0">
              <a:buNone/>
            </a:pPr>
            <a:endParaRPr lang="en-US" sz="1000" dirty="0"/>
          </a:p>
          <a:p>
            <a:pPr marL="502920" indent="-457200">
              <a:buFont typeface="+mj-lt"/>
              <a:buAutoNum type="arabicPeriod"/>
            </a:pPr>
            <a:r>
              <a:rPr lang="en-US" dirty="0"/>
              <a:t>Seagrasses have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true leaves, </a:t>
            </a:r>
            <a:r>
              <a:rPr lang="en-US" dirty="0">
                <a:solidFill>
                  <a:schemeClr val="tx2"/>
                </a:solidFill>
              </a:rPr>
              <a:t>but </a:t>
            </a:r>
            <a:r>
              <a:rPr lang="en-US" dirty="0"/>
              <a:t>seaweeds have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blades</a:t>
            </a:r>
          </a:p>
          <a:p>
            <a:pPr marL="502920" indent="-457200">
              <a:buFont typeface="+mj-lt"/>
              <a:buAutoNum type="arabicPeriod"/>
            </a:pPr>
            <a:r>
              <a:rPr lang="en-US" dirty="0"/>
              <a:t>Seagrasses reproduce with </a:t>
            </a:r>
            <a:r>
              <a:rPr lang="en-US" b="1" dirty="0"/>
              <a:t>seeds</a:t>
            </a:r>
            <a:r>
              <a:rPr lang="en-US" dirty="0"/>
              <a:t>, but seaweeds reproduce with </a:t>
            </a:r>
            <a:r>
              <a:rPr lang="en-US" b="1" dirty="0"/>
              <a:t>microscopic</a:t>
            </a:r>
            <a:r>
              <a:rPr lang="en-US" dirty="0"/>
              <a:t> </a:t>
            </a:r>
            <a:r>
              <a:rPr lang="en-US" b="1" dirty="0"/>
              <a:t>spores</a:t>
            </a:r>
          </a:p>
          <a:p>
            <a:pPr marL="502920" indent="-457200">
              <a:buFont typeface="+mj-lt"/>
              <a:buAutoNum type="arabicPeriod"/>
            </a:pPr>
            <a:r>
              <a:rPr lang="en-US" dirty="0"/>
              <a:t>Seagrasses have </a:t>
            </a:r>
            <a:r>
              <a:rPr lang="en-US" b="1" dirty="0">
                <a:solidFill>
                  <a:srgbClr val="7030A0"/>
                </a:solidFill>
              </a:rPr>
              <a:t>roots</a:t>
            </a:r>
            <a:r>
              <a:rPr lang="en-US" dirty="0"/>
              <a:t> that go in the sediment, but seaweeds have “</a:t>
            </a:r>
            <a:r>
              <a:rPr lang="en-US" b="1" dirty="0">
                <a:solidFill>
                  <a:srgbClr val="7030A0"/>
                </a:solidFill>
              </a:rPr>
              <a:t>holdfasts</a:t>
            </a:r>
            <a:r>
              <a:rPr lang="en-US" dirty="0"/>
              <a:t>” to hold onto rocks</a:t>
            </a:r>
          </a:p>
          <a:p>
            <a:pPr marL="502920" indent="-457200">
              <a:buFont typeface="+mj-lt"/>
              <a:buAutoNum type="arabicPeriod"/>
            </a:pPr>
            <a:r>
              <a:rPr lang="en-US" dirty="0"/>
              <a:t>But </a:t>
            </a:r>
            <a:r>
              <a:rPr lang="en-US" b="1" dirty="0"/>
              <a:t>BOTH </a:t>
            </a:r>
            <a:r>
              <a:rPr lang="en-US" dirty="0"/>
              <a:t>photosynthesize!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7BA51924-28BE-8CBE-32BD-0A6665622CBA}"/>
              </a:ext>
            </a:extLst>
          </p:cNvPr>
          <p:cNvCxnSpPr>
            <a:cxnSpLocks/>
          </p:cNvCxnSpPr>
          <p:nvPr/>
        </p:nvCxnSpPr>
        <p:spPr>
          <a:xfrm>
            <a:off x="5036111" y="4689627"/>
            <a:ext cx="1028452" cy="1005896"/>
          </a:xfrm>
          <a:prstGeom prst="straightConnector1">
            <a:avLst/>
          </a:prstGeom>
          <a:ln w="762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picture containing plant, hydrozoan&#10;&#10;Description automatically generated">
            <a:extLst>
              <a:ext uri="{FF2B5EF4-FFF2-40B4-BE49-F238E27FC236}">
                <a16:creationId xmlns:a16="http://schemas.microsoft.com/office/drawing/2014/main" id="{E30E720B-EE0E-0C4E-9C57-99D9BE3043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7102" y="1476161"/>
            <a:ext cx="2247619" cy="4771429"/>
          </a:xfrm>
          <a:prstGeom prst="rect">
            <a:avLst/>
          </a:prstGeom>
        </p:spPr>
      </p:pic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6266B441-5C71-B00F-9365-390BB315A479}"/>
              </a:ext>
            </a:extLst>
          </p:cNvPr>
          <p:cNvCxnSpPr>
            <a:cxnSpLocks/>
          </p:cNvCxnSpPr>
          <p:nvPr/>
        </p:nvCxnSpPr>
        <p:spPr>
          <a:xfrm flipV="1">
            <a:off x="4827070" y="2415164"/>
            <a:ext cx="913558" cy="509219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99E401B6-B02E-CB9B-F14D-2581D8C43C71}"/>
              </a:ext>
            </a:extLst>
          </p:cNvPr>
          <p:cNvCxnSpPr>
            <a:cxnSpLocks/>
          </p:cNvCxnSpPr>
          <p:nvPr/>
        </p:nvCxnSpPr>
        <p:spPr>
          <a:xfrm flipV="1">
            <a:off x="9037388" y="5996951"/>
            <a:ext cx="348539" cy="297237"/>
          </a:xfrm>
          <a:prstGeom prst="straightConnector1">
            <a:avLst/>
          </a:prstGeom>
          <a:ln w="762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656C7666-EF37-A0E4-EC12-5E03F7B7735C}"/>
              </a:ext>
            </a:extLst>
          </p:cNvPr>
          <p:cNvCxnSpPr>
            <a:cxnSpLocks/>
          </p:cNvCxnSpPr>
          <p:nvPr/>
        </p:nvCxnSpPr>
        <p:spPr>
          <a:xfrm flipV="1">
            <a:off x="8726437" y="2791055"/>
            <a:ext cx="348539" cy="297237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F624A48F-B77D-9CD0-F237-F0E17D322105}"/>
              </a:ext>
            </a:extLst>
          </p:cNvPr>
          <p:cNvSpPr txBox="1"/>
          <p:nvPr/>
        </p:nvSpPr>
        <p:spPr>
          <a:xfrm>
            <a:off x="6327341" y="6366056"/>
            <a:ext cx="576863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Tracey Saxby, Integration and Application Network (ian.umces.edu/media-library)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227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ABFCA-9012-2AE5-D383-BD751F6F9E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Chesapeake Bay Has Two Species of Seagrass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9654E-0140-24A8-CCC4-93B70CB381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3480" y="2102505"/>
            <a:ext cx="6142317" cy="4038600"/>
          </a:xfrm>
        </p:spPr>
        <p:txBody>
          <a:bodyPr>
            <a:normAutofit/>
          </a:bodyPr>
          <a:lstStyle/>
          <a:p>
            <a:r>
              <a:rPr lang="en-US" dirty="0"/>
              <a:t>The Chesapeake Bay has two species of seagrass: </a:t>
            </a:r>
          </a:p>
          <a:p>
            <a:pPr lvl="1"/>
            <a:r>
              <a:rPr lang="en-US" dirty="0"/>
              <a:t>Eelgrass – </a:t>
            </a:r>
            <a:r>
              <a:rPr lang="en-US" i="1" dirty="0"/>
              <a:t>Zostera marina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Widgeon Grass – </a:t>
            </a:r>
            <a:r>
              <a:rPr lang="en-US" i="1" dirty="0"/>
              <a:t>Ruppia maritima</a:t>
            </a:r>
            <a:r>
              <a:rPr lang="en-US" dirty="0"/>
              <a:t> </a:t>
            </a:r>
          </a:p>
          <a:p>
            <a:pPr lvl="1"/>
            <a:endParaRPr lang="en-US" sz="1000" dirty="0"/>
          </a:p>
          <a:p>
            <a:r>
              <a:rPr lang="en-US" dirty="0"/>
              <a:t>These two species differ in size and shape</a:t>
            </a:r>
          </a:p>
          <a:p>
            <a:pPr lvl="1"/>
            <a:r>
              <a:rPr lang="en-US" dirty="0"/>
              <a:t>Eelgrass is taller with thicker leaves</a:t>
            </a:r>
          </a:p>
          <a:p>
            <a:pPr lvl="1"/>
            <a:r>
              <a:rPr lang="en-US" dirty="0"/>
              <a:t>Widgeon grass is usually shorter with thin, branching leaves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BFC0043-AB07-DF01-2C55-95723F2285D8}"/>
              </a:ext>
            </a:extLst>
          </p:cNvPr>
          <p:cNvGrpSpPr/>
          <p:nvPr/>
        </p:nvGrpSpPr>
        <p:grpSpPr>
          <a:xfrm>
            <a:off x="7966746" y="2057400"/>
            <a:ext cx="3051774" cy="3810319"/>
            <a:chOff x="5636655" y="2319790"/>
            <a:chExt cx="3051774" cy="3810319"/>
          </a:xfrm>
        </p:grpSpPr>
        <p:pic>
          <p:nvPicPr>
            <p:cNvPr id="4" name="Content Placeholder 5" descr="A picture containing plant, hydrozoan&#10;&#10;Description automatically generated">
              <a:extLst>
                <a:ext uri="{FF2B5EF4-FFF2-40B4-BE49-F238E27FC236}">
                  <a16:creationId xmlns:a16="http://schemas.microsoft.com/office/drawing/2014/main" id="{5C9F3557-48F1-2D60-4F85-6AF1A4E83C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36655" y="2319790"/>
              <a:ext cx="1598198" cy="3392785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54A7A33D-A8E8-95F2-7F5D-5CFE32F4A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43418" y="3370729"/>
              <a:ext cx="1002855" cy="244942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05C8159-DB14-6DF8-67E1-80A0B26A6E62}"/>
                </a:ext>
              </a:extLst>
            </p:cNvPr>
            <p:cNvSpPr txBox="1"/>
            <p:nvPr/>
          </p:nvSpPr>
          <p:spPr>
            <a:xfrm>
              <a:off x="5725459" y="5760777"/>
              <a:ext cx="1087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Eelgrass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A458306-38A9-5EDF-083B-4697B6D6D421}"/>
                </a:ext>
              </a:extLst>
            </p:cNvPr>
            <p:cNvSpPr txBox="1"/>
            <p:nvPr/>
          </p:nvSpPr>
          <p:spPr>
            <a:xfrm>
              <a:off x="6801261" y="5760777"/>
              <a:ext cx="1887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Widgeon Grass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33EFE587-83BC-085E-2078-23A61B2A2EEC}"/>
              </a:ext>
            </a:extLst>
          </p:cNvPr>
          <p:cNvSpPr txBox="1"/>
          <p:nvPr/>
        </p:nvSpPr>
        <p:spPr>
          <a:xfrm>
            <a:off x="6680628" y="6141105"/>
            <a:ext cx="57686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Tracey Saxby and Jane Thomas, Integration and Application Network (ian.umces.edu/media-library)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113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ABFCA-9012-2AE5-D383-BD751F6F9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042988"/>
          </a:xfrm>
        </p:spPr>
        <p:txBody>
          <a:bodyPr>
            <a:normAutofit fontScale="90000"/>
          </a:bodyPr>
          <a:lstStyle/>
          <a:p>
            <a:r>
              <a:rPr lang="en-US" dirty="0"/>
              <a:t>Can You Guess Which Picture is Each Species?</a:t>
            </a:r>
          </a:p>
        </p:txBody>
      </p:sp>
      <p:pic>
        <p:nvPicPr>
          <p:cNvPr id="10" name="Picture 9" descr="A picture containing grass, outdoor, field, plant&#10;&#10;Description automatically generated">
            <a:extLst>
              <a:ext uri="{FF2B5EF4-FFF2-40B4-BE49-F238E27FC236}">
                <a16:creationId xmlns:a16="http://schemas.microsoft.com/office/drawing/2014/main" id="{1942B290-B36A-1C2A-C93A-6D94B25010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9746" y="1824038"/>
            <a:ext cx="6041751" cy="453131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170BCE-44A7-6998-376E-73A993C8B4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1" b="-559"/>
          <a:stretch/>
        </p:blipFill>
        <p:spPr>
          <a:xfrm rot="5400000">
            <a:off x="710134" y="1533416"/>
            <a:ext cx="4634737" cy="51435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B872976-9A9B-761E-117D-8516A6A6D3D3}"/>
              </a:ext>
            </a:extLst>
          </p:cNvPr>
          <p:cNvSpPr txBox="1"/>
          <p:nvPr/>
        </p:nvSpPr>
        <p:spPr>
          <a:xfrm>
            <a:off x="10369899" y="6344780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Photos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42215225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ABFCA-9012-2AE5-D383-BD751F6F9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042988"/>
          </a:xfrm>
        </p:spPr>
        <p:txBody>
          <a:bodyPr>
            <a:normAutofit fontScale="90000"/>
          </a:bodyPr>
          <a:lstStyle/>
          <a:p>
            <a:r>
              <a:rPr lang="en-US" dirty="0"/>
              <a:t>Can You Guess Which Picture is Each Species?</a:t>
            </a:r>
          </a:p>
        </p:txBody>
      </p:sp>
      <p:pic>
        <p:nvPicPr>
          <p:cNvPr id="10" name="Picture 9" descr="A picture containing grass, outdoor, field, plant&#10;&#10;Description automatically generated">
            <a:extLst>
              <a:ext uri="{FF2B5EF4-FFF2-40B4-BE49-F238E27FC236}">
                <a16:creationId xmlns:a16="http://schemas.microsoft.com/office/drawing/2014/main" id="{1942B290-B36A-1C2A-C93A-6D94B25010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9746" y="1824038"/>
            <a:ext cx="6041751" cy="453131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170BCE-44A7-6998-376E-73A993C8B4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1" b="-559"/>
          <a:stretch/>
        </p:blipFill>
        <p:spPr>
          <a:xfrm rot="5400000">
            <a:off x="710134" y="1533416"/>
            <a:ext cx="4634737" cy="51435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99273EE-BEFC-F6B0-7B6F-14F0C9BC91A2}"/>
              </a:ext>
            </a:extLst>
          </p:cNvPr>
          <p:cNvSpPr/>
          <p:nvPr/>
        </p:nvSpPr>
        <p:spPr>
          <a:xfrm>
            <a:off x="1038225" y="2348131"/>
            <a:ext cx="3862387" cy="10808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Eelgrass!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E05FAE-FD63-7D2B-8235-F78DCF9658E6}"/>
              </a:ext>
            </a:extLst>
          </p:cNvPr>
          <p:cNvSpPr/>
          <p:nvPr/>
        </p:nvSpPr>
        <p:spPr>
          <a:xfrm>
            <a:off x="7031191" y="2348131"/>
            <a:ext cx="3862387" cy="10808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Widgeon Grass!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B2413F-8E92-1C0F-49EB-1A9E839B588D}"/>
              </a:ext>
            </a:extLst>
          </p:cNvPr>
          <p:cNvSpPr txBox="1"/>
          <p:nvPr/>
        </p:nvSpPr>
        <p:spPr>
          <a:xfrm>
            <a:off x="10369899" y="6344780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Photos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2600881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9271C28-7496-4447-8541-7B39F5E94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E2588A-ED4F-C916-6AB0-3B7C9E1C1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704" y="609600"/>
            <a:ext cx="5364444" cy="1356360"/>
          </a:xfrm>
        </p:spPr>
        <p:txBody>
          <a:bodyPr>
            <a:normAutofit/>
          </a:bodyPr>
          <a:lstStyle/>
          <a:p>
            <a:r>
              <a:rPr lang="en-US"/>
              <a:t>Why Care About Seagrasses?</a:t>
            </a:r>
          </a:p>
        </p:txBody>
      </p:sp>
      <p:pic>
        <p:nvPicPr>
          <p:cNvPr id="7" name="Picture 6" descr="A picture containing plant, grass&#10;&#10;Description automatically generated">
            <a:extLst>
              <a:ext uri="{FF2B5EF4-FFF2-40B4-BE49-F238E27FC236}">
                <a16:creationId xmlns:a16="http://schemas.microsoft.com/office/drawing/2014/main" id="{4827C649-D3CB-3EF6-381C-424645E67E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2064" y="1139796"/>
            <a:ext cx="4593715" cy="457642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DE8B69-25B7-3CB2-90DD-DD98D6CFD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8746" y="2057400"/>
            <a:ext cx="5562401" cy="4038600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</a:pPr>
            <a:r>
              <a:rPr lang="en-US" dirty="0"/>
              <a:t>Seagrasses form seagrass meadows, which are important ecosystems!</a:t>
            </a:r>
          </a:p>
          <a:p>
            <a:pPr>
              <a:buClr>
                <a:schemeClr val="tx2"/>
              </a:buClr>
            </a:pPr>
            <a:endParaRPr lang="en-US" sz="1000" dirty="0"/>
          </a:p>
          <a:p>
            <a:pPr>
              <a:buClr>
                <a:schemeClr val="tx2"/>
              </a:buClr>
            </a:pPr>
            <a:r>
              <a:rPr lang="en-US" dirty="0"/>
              <a:t>Seagrass meadows: </a:t>
            </a:r>
          </a:p>
          <a:p>
            <a:pPr lvl="1">
              <a:buClr>
                <a:schemeClr val="tx2"/>
              </a:buClr>
            </a:pPr>
            <a:r>
              <a:rPr lang="en-US" dirty="0"/>
              <a:t>Provide homes for many animals</a:t>
            </a:r>
          </a:p>
          <a:p>
            <a:pPr lvl="1">
              <a:buClr>
                <a:schemeClr val="tx2"/>
              </a:buClr>
            </a:pPr>
            <a:r>
              <a:rPr lang="en-US" dirty="0"/>
              <a:t>Keep sediment in place from waves</a:t>
            </a:r>
          </a:p>
          <a:p>
            <a:pPr lvl="1">
              <a:buClr>
                <a:schemeClr val="tx2"/>
              </a:buClr>
            </a:pPr>
            <a:r>
              <a:rPr lang="en-US" dirty="0"/>
              <a:t>Provide food for the rest of the food web</a:t>
            </a:r>
          </a:p>
          <a:p>
            <a:pPr lvl="1">
              <a:buClr>
                <a:schemeClr val="tx2"/>
              </a:buClr>
            </a:pPr>
            <a:r>
              <a:rPr lang="en-US" dirty="0"/>
              <a:t>Put oxygen into the water in many areas!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937C56-A379-D71B-3771-DCBC0CDBA2A1}"/>
              </a:ext>
            </a:extLst>
          </p:cNvPr>
          <p:cNvSpPr txBox="1"/>
          <p:nvPr/>
        </p:nvSpPr>
        <p:spPr>
          <a:xfrm>
            <a:off x="808892" y="5475598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Photo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2885100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2588A-ED4F-C916-6AB0-3B7C9E1C1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704" y="609600"/>
            <a:ext cx="5364444" cy="1356360"/>
          </a:xfrm>
        </p:spPr>
        <p:txBody>
          <a:bodyPr>
            <a:normAutofit/>
          </a:bodyPr>
          <a:lstStyle/>
          <a:p>
            <a:r>
              <a:rPr lang="en-US"/>
              <a:t>Why Care About Seagrasses?</a:t>
            </a:r>
          </a:p>
        </p:txBody>
      </p:sp>
      <p:pic>
        <p:nvPicPr>
          <p:cNvPr id="7" name="Picture 6" descr="A picture containing plant, grass&#10;&#10;Description automatically generated">
            <a:extLst>
              <a:ext uri="{FF2B5EF4-FFF2-40B4-BE49-F238E27FC236}">
                <a16:creationId xmlns:a16="http://schemas.microsoft.com/office/drawing/2014/main" id="{4827C649-D3CB-3EF6-381C-424645E67E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2064" y="1139796"/>
            <a:ext cx="4593715" cy="457642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DE8B69-25B7-3CB2-90DD-DD98D6CFD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8746" y="2057400"/>
            <a:ext cx="5562401" cy="4038600"/>
          </a:xfrm>
        </p:spPr>
        <p:txBody>
          <a:bodyPr>
            <a:normAutofit/>
          </a:bodyPr>
          <a:lstStyle/>
          <a:p>
            <a:pPr>
              <a:buClr>
                <a:schemeClr val="tx2"/>
              </a:buClr>
            </a:pPr>
            <a:r>
              <a:rPr lang="en-US" dirty="0"/>
              <a:t>Seagrasses form seagrass meadows, which are important ecosystems!</a:t>
            </a:r>
          </a:p>
          <a:p>
            <a:pPr>
              <a:buClr>
                <a:schemeClr val="tx2"/>
              </a:buClr>
            </a:pPr>
            <a:endParaRPr lang="en-US" dirty="0"/>
          </a:p>
          <a:p>
            <a:pPr>
              <a:buClr>
                <a:schemeClr val="tx2"/>
              </a:buClr>
            </a:pPr>
            <a:r>
              <a:rPr lang="en-US" dirty="0"/>
              <a:t>Seagrass meadows: </a:t>
            </a:r>
          </a:p>
          <a:p>
            <a:pPr lvl="1">
              <a:buClr>
                <a:schemeClr val="tx2"/>
              </a:buClr>
            </a:pPr>
            <a:r>
              <a:rPr lang="en-US" dirty="0"/>
              <a:t>Provide homes for many animals</a:t>
            </a:r>
          </a:p>
          <a:p>
            <a:pPr lvl="1">
              <a:buClr>
                <a:schemeClr val="tx2"/>
              </a:buClr>
            </a:pPr>
            <a:r>
              <a:rPr lang="en-US" dirty="0"/>
              <a:t>Keep sediment in place from waves</a:t>
            </a:r>
          </a:p>
          <a:p>
            <a:pPr lvl="1">
              <a:buClr>
                <a:schemeClr val="tx2"/>
              </a:buClr>
            </a:pPr>
            <a:r>
              <a:rPr lang="en-US" dirty="0"/>
              <a:t>Provide food for the rest of the food web</a:t>
            </a:r>
          </a:p>
          <a:p>
            <a:pPr lvl="1">
              <a:buClr>
                <a:schemeClr val="tx2"/>
              </a:buClr>
            </a:pPr>
            <a:r>
              <a:rPr lang="en-US" dirty="0"/>
              <a:t>Put oxygen into the water in many areas!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0EB4F4F-8851-F382-D114-257EF31B97FF}"/>
              </a:ext>
            </a:extLst>
          </p:cNvPr>
          <p:cNvSpPr txBox="1"/>
          <p:nvPr/>
        </p:nvSpPr>
        <p:spPr>
          <a:xfrm>
            <a:off x="808892" y="5475598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Photo by Alyson Hall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F30B36-E8F3-5CDF-A89F-8D209F101A64}"/>
              </a:ext>
            </a:extLst>
          </p:cNvPr>
          <p:cNvSpPr/>
          <p:nvPr/>
        </p:nvSpPr>
        <p:spPr>
          <a:xfrm>
            <a:off x="433623" y="243840"/>
            <a:ext cx="11523836" cy="6377939"/>
          </a:xfrm>
          <a:prstGeom prst="rect">
            <a:avLst/>
          </a:prstGeom>
          <a:solidFill>
            <a:srgbClr val="FFFF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6CB9CF-E7D0-D677-8009-79F53CAB2FC6}"/>
              </a:ext>
            </a:extLst>
          </p:cNvPr>
          <p:cNvSpPr/>
          <p:nvPr/>
        </p:nvSpPr>
        <p:spPr>
          <a:xfrm>
            <a:off x="2195277" y="2662446"/>
            <a:ext cx="7417886" cy="15311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We are going to focus on their ability to put oxygen in the water through primary production!</a:t>
            </a:r>
          </a:p>
        </p:txBody>
      </p:sp>
    </p:spTree>
    <p:extLst>
      <p:ext uri="{BB962C8B-B14F-4D97-AF65-F5344CB8AC3E}">
        <p14:creationId xmlns:p14="http://schemas.microsoft.com/office/powerpoint/2010/main" val="42886763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12B6D-2639-3D48-2E58-0CBC9E28E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4912" y="533391"/>
            <a:ext cx="5199926" cy="1443269"/>
          </a:xfrm>
        </p:spPr>
        <p:txBody>
          <a:bodyPr>
            <a:normAutofit/>
          </a:bodyPr>
          <a:lstStyle/>
          <a:p>
            <a:r>
              <a:rPr lang="en-US" b="1" dirty="0"/>
              <a:t>Primary Production </a:t>
            </a:r>
            <a:r>
              <a:rPr lang="en-US" dirty="0"/>
              <a:t>and Respiration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BDC6D-2C17-4608-27AC-71C357B57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781" y="2041451"/>
            <a:ext cx="6108405" cy="4283158"/>
          </a:xfrm>
        </p:spPr>
        <p:txBody>
          <a:bodyPr>
            <a:noAutofit/>
          </a:bodyPr>
          <a:lstStyle/>
          <a:p>
            <a:r>
              <a:rPr lang="en-US" dirty="0"/>
              <a:t>Plants are </a:t>
            </a:r>
            <a:r>
              <a:rPr lang="en-US" b="1" dirty="0"/>
              <a:t>primary producers</a:t>
            </a:r>
            <a:r>
              <a:rPr lang="en-US" dirty="0"/>
              <a:t>! </a:t>
            </a:r>
          </a:p>
          <a:p>
            <a:pPr lvl="1"/>
            <a:r>
              <a:rPr lang="en-US" dirty="0"/>
              <a:t>Plants create their own food (sugars) from:</a:t>
            </a:r>
          </a:p>
          <a:p>
            <a:pPr lvl="2"/>
            <a:r>
              <a:rPr lang="en-US" dirty="0"/>
              <a:t>Energy from sunlight</a:t>
            </a:r>
          </a:p>
          <a:p>
            <a:pPr lvl="2"/>
            <a:r>
              <a:rPr lang="en-US" dirty="0"/>
              <a:t>Water</a:t>
            </a:r>
          </a:p>
          <a:p>
            <a:pPr lvl="2"/>
            <a:r>
              <a:rPr lang="en-US" dirty="0"/>
              <a:t>Carbon</a:t>
            </a:r>
          </a:p>
          <a:p>
            <a:pPr lvl="2"/>
            <a:r>
              <a:rPr lang="en-US" dirty="0"/>
              <a:t>Minerals. </a:t>
            </a:r>
          </a:p>
          <a:p>
            <a:pPr lvl="1"/>
            <a:r>
              <a:rPr lang="en-US" dirty="0"/>
              <a:t>We and other animals are </a:t>
            </a:r>
            <a:r>
              <a:rPr lang="en-US" b="1" dirty="0"/>
              <a:t>consumers.</a:t>
            </a:r>
          </a:p>
          <a:p>
            <a:pPr lvl="2"/>
            <a:r>
              <a:rPr lang="en-US" b="1" dirty="0"/>
              <a:t> </a:t>
            </a:r>
            <a:r>
              <a:rPr lang="en-US" dirty="0"/>
              <a:t>We</a:t>
            </a:r>
            <a:r>
              <a:rPr lang="en-US" b="1" dirty="0"/>
              <a:t> </a:t>
            </a:r>
            <a:r>
              <a:rPr lang="en-US" dirty="0"/>
              <a:t>eat other organisms (like plants or animals) for energy </a:t>
            </a:r>
          </a:p>
        </p:txBody>
      </p:sp>
      <p:pic>
        <p:nvPicPr>
          <p:cNvPr id="5" name="Picture 4" descr="A picture containing sky, outdoor, nature, hill&#10;&#10;Description automatically generated">
            <a:extLst>
              <a:ext uri="{FF2B5EF4-FFF2-40B4-BE49-F238E27FC236}">
                <a16:creationId xmlns:a16="http://schemas.microsoft.com/office/drawing/2014/main" id="{11EC98EB-75C6-9C32-027E-606CFCF8B0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62046" y="1424556"/>
            <a:ext cx="4741120" cy="44930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59A8BBE-B14A-4911-D756-1A89E5595DD3}"/>
              </a:ext>
            </a:extLst>
          </p:cNvPr>
          <p:cNvSpPr txBox="1"/>
          <p:nvPr/>
        </p:nvSpPr>
        <p:spPr>
          <a:xfrm>
            <a:off x="10389995" y="6359853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Photo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1452607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12B6D-2639-3D48-2E58-0CBC9E28E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4912" y="533391"/>
            <a:ext cx="5199926" cy="1443269"/>
          </a:xfrm>
        </p:spPr>
        <p:txBody>
          <a:bodyPr>
            <a:normAutofit/>
          </a:bodyPr>
          <a:lstStyle/>
          <a:p>
            <a:r>
              <a:rPr lang="en-US" b="1" dirty="0"/>
              <a:t>Primary Production </a:t>
            </a:r>
            <a:r>
              <a:rPr lang="en-US" dirty="0"/>
              <a:t>and Respiration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BDC6D-2C17-4608-27AC-71C357B57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781" y="2041451"/>
            <a:ext cx="6108405" cy="4283158"/>
          </a:xfrm>
        </p:spPr>
        <p:txBody>
          <a:bodyPr>
            <a:noAutofit/>
          </a:bodyPr>
          <a:lstStyle/>
          <a:p>
            <a:r>
              <a:rPr lang="en-US" dirty="0"/>
              <a:t>Plants are </a:t>
            </a:r>
            <a:r>
              <a:rPr lang="en-US" b="1" dirty="0"/>
              <a:t>primary producers</a:t>
            </a:r>
            <a:r>
              <a:rPr lang="en-US" dirty="0"/>
              <a:t>! </a:t>
            </a:r>
          </a:p>
          <a:p>
            <a:pPr lvl="1"/>
            <a:r>
              <a:rPr lang="en-US" dirty="0"/>
              <a:t>Plants create their own food (sugars) from:</a:t>
            </a:r>
          </a:p>
          <a:p>
            <a:pPr lvl="2"/>
            <a:r>
              <a:rPr lang="en-US" dirty="0"/>
              <a:t>Energy from sunlight</a:t>
            </a:r>
          </a:p>
          <a:p>
            <a:pPr lvl="2"/>
            <a:r>
              <a:rPr lang="en-US" dirty="0"/>
              <a:t>Water</a:t>
            </a:r>
          </a:p>
          <a:p>
            <a:pPr lvl="2"/>
            <a:r>
              <a:rPr lang="en-US" dirty="0"/>
              <a:t>Carbon</a:t>
            </a:r>
          </a:p>
          <a:p>
            <a:pPr lvl="2"/>
            <a:r>
              <a:rPr lang="en-US" dirty="0"/>
              <a:t>Minerals. </a:t>
            </a:r>
          </a:p>
          <a:p>
            <a:pPr lvl="1"/>
            <a:r>
              <a:rPr lang="en-US" dirty="0"/>
              <a:t>We and other animals are </a:t>
            </a:r>
            <a:r>
              <a:rPr lang="en-US" b="1" dirty="0"/>
              <a:t>consumers.</a:t>
            </a:r>
          </a:p>
          <a:p>
            <a:pPr lvl="2"/>
            <a:r>
              <a:rPr lang="en-US" b="1" dirty="0"/>
              <a:t> </a:t>
            </a:r>
            <a:r>
              <a:rPr lang="en-US" dirty="0"/>
              <a:t>We</a:t>
            </a:r>
            <a:r>
              <a:rPr lang="en-US" b="1" dirty="0"/>
              <a:t> </a:t>
            </a:r>
            <a:r>
              <a:rPr lang="en-US" dirty="0"/>
              <a:t>eat other organisms (like plants or animals) for energy </a:t>
            </a:r>
          </a:p>
        </p:txBody>
      </p:sp>
      <p:pic>
        <p:nvPicPr>
          <p:cNvPr id="5" name="Picture 4" descr="A picture containing sky, outdoor, nature, hill&#10;&#10;Description automatically generated">
            <a:extLst>
              <a:ext uri="{FF2B5EF4-FFF2-40B4-BE49-F238E27FC236}">
                <a16:creationId xmlns:a16="http://schemas.microsoft.com/office/drawing/2014/main" id="{11EC98EB-75C6-9C32-027E-606CFCF8B0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62046" y="1424556"/>
            <a:ext cx="4741120" cy="449306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77AD0F3-DCB1-0097-462D-1DDC3FCA1446}"/>
              </a:ext>
            </a:extLst>
          </p:cNvPr>
          <p:cNvSpPr/>
          <p:nvPr/>
        </p:nvSpPr>
        <p:spPr>
          <a:xfrm>
            <a:off x="388834" y="1976660"/>
            <a:ext cx="6108404" cy="4301894"/>
          </a:xfrm>
          <a:prstGeom prst="rect">
            <a:avLst/>
          </a:prstGeom>
          <a:solidFill>
            <a:srgbClr val="FFFF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badi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5332BF-EB99-0503-C9F4-72B40BE30456}"/>
              </a:ext>
            </a:extLst>
          </p:cNvPr>
          <p:cNvSpPr/>
          <p:nvPr/>
        </p:nvSpPr>
        <p:spPr>
          <a:xfrm>
            <a:off x="523648" y="4671323"/>
            <a:ext cx="6351902" cy="15311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But just like us, plants don’t only make food, but they use food for energy =&gt;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Respiration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890384-B02B-64C2-4382-4D1A7B65FA59}"/>
              </a:ext>
            </a:extLst>
          </p:cNvPr>
          <p:cNvSpPr txBox="1"/>
          <p:nvPr/>
        </p:nvSpPr>
        <p:spPr>
          <a:xfrm>
            <a:off x="10389995" y="6359853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Photo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23200867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86778-2036-0A22-E483-A977AB0BB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552" y="609600"/>
            <a:ext cx="7364509" cy="1272506"/>
          </a:xfrm>
        </p:spPr>
        <p:txBody>
          <a:bodyPr>
            <a:normAutofit/>
          </a:bodyPr>
          <a:lstStyle/>
          <a:p>
            <a:r>
              <a:rPr lang="en-US" dirty="0"/>
              <a:t>Why Do Scientists Want to Measure Primary Production?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80C54E-79FB-2B5A-6F9B-395FB5430D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552" y="2057400"/>
            <a:ext cx="6527913" cy="4038600"/>
          </a:xfrm>
        </p:spPr>
        <p:txBody>
          <a:bodyPr>
            <a:normAutofit/>
          </a:bodyPr>
          <a:lstStyle/>
          <a:p>
            <a:r>
              <a:rPr lang="en-US" dirty="0"/>
              <a:t>All organisms need to use energy from food to live</a:t>
            </a:r>
          </a:p>
          <a:p>
            <a:pPr lvl="1"/>
            <a:r>
              <a:rPr lang="en-US" dirty="0"/>
              <a:t>We get energy from cellular </a:t>
            </a:r>
            <a:r>
              <a:rPr lang="en-US" b="1" dirty="0"/>
              <a:t>respiration</a:t>
            </a:r>
          </a:p>
          <a:p>
            <a:pPr lvl="2"/>
            <a:r>
              <a:rPr lang="en-US" dirty="0"/>
              <a:t>Using food to create energy needed for living</a:t>
            </a:r>
          </a:p>
          <a:p>
            <a:r>
              <a:rPr lang="en-US" dirty="0"/>
              <a:t>Primary producers like plants in ecosystems such as forests or seagrass meadows are the start of food for whole </a:t>
            </a:r>
            <a:r>
              <a:rPr lang="en-US" b="1" dirty="0"/>
              <a:t>food web</a:t>
            </a:r>
          </a:p>
          <a:p>
            <a:r>
              <a:rPr lang="en-US" dirty="0"/>
              <a:t>By knowing how productive an ecosystem is, we learn a lot about everything that lives in that ecosystem. </a:t>
            </a:r>
          </a:p>
        </p:txBody>
      </p:sp>
      <p:pic>
        <p:nvPicPr>
          <p:cNvPr id="5" name="Picture 4" descr="A close-up of a plant&#10;&#10;Description automatically generated with low confidence">
            <a:extLst>
              <a:ext uri="{FF2B5EF4-FFF2-40B4-BE49-F238E27FC236}">
                <a16:creationId xmlns:a16="http://schemas.microsoft.com/office/drawing/2014/main" id="{89DC24A5-5F29-F728-47C7-30E7E338D4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7138882" y="243840"/>
            <a:ext cx="4818578" cy="637793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A8001D-B03D-07A2-2BFB-6EC8D9A55606}"/>
              </a:ext>
            </a:extLst>
          </p:cNvPr>
          <p:cNvSpPr txBox="1"/>
          <p:nvPr/>
        </p:nvSpPr>
        <p:spPr>
          <a:xfrm>
            <a:off x="10389995" y="6359853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456825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91E96-A4D2-590B-3C47-F4D01FDE5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971" y="609600"/>
            <a:ext cx="10727483" cy="956833"/>
          </a:xfrm>
        </p:spPr>
        <p:txBody>
          <a:bodyPr/>
          <a:lstStyle/>
          <a:p>
            <a:r>
              <a:rPr lang="en-US" dirty="0"/>
              <a:t>How Do Scientists Measure Primary Production?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5C98470-6790-966C-39F1-CF50E6C21AE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00623" y="1791359"/>
                <a:ext cx="7166136" cy="4457041"/>
              </a:xfrm>
            </p:spPr>
            <p:txBody>
              <a:bodyPr>
                <a:normAutofit/>
              </a:bodyPr>
              <a:lstStyle/>
              <a:p>
                <a:r>
                  <a:rPr lang="en-US" dirty="0"/>
                  <a:t>Plant primary production comes from </a:t>
                </a:r>
                <a:r>
                  <a:rPr lang="en-US" b="1" dirty="0"/>
                  <a:t>photosynthesis</a:t>
                </a:r>
              </a:p>
              <a:p>
                <a:pPr lvl="1"/>
                <a:r>
                  <a:rPr lang="en-US" dirty="0"/>
                  <a:t>We want to know how much energy is produced, but it is hard to measure that!</a:t>
                </a:r>
              </a:p>
              <a:p>
                <a:pPr lvl="1"/>
                <a:r>
                  <a:rPr lang="en-US" dirty="0"/>
                  <a:t>So can measure oxygen to </a:t>
                </a:r>
                <a:r>
                  <a:rPr lang="en-US" i="1" dirty="0"/>
                  <a:t>indirectly </a:t>
                </a:r>
                <a:r>
                  <a:rPr lang="en-US" dirty="0"/>
                  <a:t>measure primary production. </a:t>
                </a:r>
              </a:p>
              <a:p>
                <a:r>
                  <a:rPr lang="en-US" dirty="0"/>
                  <a:t>With light: </a:t>
                </a:r>
                <a:r>
                  <a:rPr lang="en-US" dirty="0">
                    <a:solidFill>
                      <a:srgbClr val="00B050"/>
                    </a:solidFill>
                  </a:rPr>
                  <a:t>Carbon dioxide </a:t>
                </a:r>
                <a:r>
                  <a:rPr lang="en-US" dirty="0"/>
                  <a:t>+ </a:t>
                </a:r>
                <a:r>
                  <a:rPr lang="en-US" dirty="0">
                    <a:solidFill>
                      <a:schemeClr val="accent6">
                        <a:lumMod val="75000"/>
                      </a:schemeClr>
                    </a:solidFill>
                  </a:rPr>
                  <a:t>Water</a:t>
                </a:r>
                <a:r>
                  <a:rPr lang="en-US" dirty="0"/>
                  <a:t> → </a:t>
                </a:r>
                <a:r>
                  <a:rPr lang="en-US" dirty="0">
                    <a:solidFill>
                      <a:srgbClr val="FF0000"/>
                    </a:solidFill>
                  </a:rPr>
                  <a:t>Sugar</a:t>
                </a:r>
                <a:r>
                  <a:rPr lang="en-US" dirty="0"/>
                  <a:t> + </a:t>
                </a:r>
                <a:r>
                  <a:rPr lang="en-US" dirty="0">
                    <a:solidFill>
                      <a:srgbClr val="7030A0"/>
                    </a:solidFill>
                  </a:rPr>
                  <a:t>Oxygen</a:t>
                </a:r>
                <a:endParaRPr lang="en-US" i="1" dirty="0"/>
              </a:p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6</m:t>
                    </m:r>
                    <m:sSub>
                      <m:sSubPr>
                        <m:ctrlPr>
                          <a:rPr lang="en-US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𝐶𝑂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+6</m:t>
                    </m:r>
                    <m:sSub>
                      <m:sSubPr>
                        <m:ctrlPr>
                          <a:rPr lang="en-US" b="0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b="0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b="0" i="1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groupChr>
                      <m:groupChrPr>
                        <m:chr m:val="→"/>
                        <m:pos m:val="top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groupChrPr>
                      <m:e/>
                    </m:groupCh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  <m:sub>
                        <m:r>
                          <a:rPr lang="en-US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  <m:r>
                          <a:rPr lang="en-U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  <m:sub>
                        <m:r>
                          <a:rPr lang="en-US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i="1" dirty="0"/>
              </a:p>
              <a:p>
                <a:endParaRPr lang="en-US" sz="1000" dirty="0"/>
              </a:p>
              <a:p>
                <a:r>
                  <a:rPr lang="en-US" b="1" dirty="0"/>
                  <a:t>We can measure changes in dissolved oxygen underwater using sensors!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5C98470-6790-966C-39F1-CF50E6C21AE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00623" y="1791359"/>
                <a:ext cx="7166136" cy="4457041"/>
              </a:xfrm>
              <a:blipFill>
                <a:blip r:embed="rId3"/>
                <a:stretch>
                  <a:fillRect t="-1642" r="-14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9" name="Group 28">
            <a:extLst>
              <a:ext uri="{FF2B5EF4-FFF2-40B4-BE49-F238E27FC236}">
                <a16:creationId xmlns:a16="http://schemas.microsoft.com/office/drawing/2014/main" id="{E9D905F5-AAEA-26D2-5CF6-A24164B4C2EE}"/>
              </a:ext>
            </a:extLst>
          </p:cNvPr>
          <p:cNvGrpSpPr/>
          <p:nvPr/>
        </p:nvGrpSpPr>
        <p:grpSpPr>
          <a:xfrm>
            <a:off x="7466759" y="2117042"/>
            <a:ext cx="4987919" cy="4356284"/>
            <a:chOff x="6154230" y="1259807"/>
            <a:chExt cx="6244692" cy="5248661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7F59AA28-AC35-7D2B-4798-C0A41F9004D8}"/>
                </a:ext>
              </a:extLst>
            </p:cNvPr>
            <p:cNvSpPr/>
            <p:nvPr/>
          </p:nvSpPr>
          <p:spPr>
            <a:xfrm>
              <a:off x="6154230" y="1382485"/>
              <a:ext cx="5537684" cy="5125983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3" name="Picture 32" descr="A picture containing plant, hydrozoan&#10;&#10;Description automatically generated">
              <a:extLst>
                <a:ext uri="{FF2B5EF4-FFF2-40B4-BE49-F238E27FC236}">
                  <a16:creationId xmlns:a16="http://schemas.microsoft.com/office/drawing/2014/main" id="{5EFCE55A-FCC1-9758-8132-8D76387933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048876" y="4463385"/>
              <a:ext cx="874196" cy="1826062"/>
            </a:xfrm>
            <a:prstGeom prst="rect">
              <a:avLst/>
            </a:prstGeom>
          </p:spPr>
        </p:pic>
        <p:pic>
          <p:nvPicPr>
            <p:cNvPr id="34" name="Graphic 33" descr="Dim (Medium Sun) outline">
              <a:extLst>
                <a:ext uri="{FF2B5EF4-FFF2-40B4-BE49-F238E27FC236}">
                  <a16:creationId xmlns:a16="http://schemas.microsoft.com/office/drawing/2014/main" id="{B5E0E727-8E2D-3B75-2AD1-24D3730E413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383878" y="1259807"/>
              <a:ext cx="1816410" cy="1787288"/>
            </a:xfrm>
            <a:prstGeom prst="rect">
              <a:avLst/>
            </a:prstGeom>
          </p:spPr>
        </p:pic>
        <p:sp>
          <p:nvSpPr>
            <p:cNvPr id="35" name="Arrow: Left 34">
              <a:extLst>
                <a:ext uri="{FF2B5EF4-FFF2-40B4-BE49-F238E27FC236}">
                  <a16:creationId xmlns:a16="http://schemas.microsoft.com/office/drawing/2014/main" id="{DD81E997-A113-ED0E-0383-7D727550FC96}"/>
                </a:ext>
              </a:extLst>
            </p:cNvPr>
            <p:cNvSpPr/>
            <p:nvPr/>
          </p:nvSpPr>
          <p:spPr>
            <a:xfrm rot="14608928">
              <a:off x="7128776" y="3369400"/>
              <a:ext cx="1139288" cy="214852"/>
            </a:xfrm>
            <a:prstGeom prst="left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A2F3F0E8-1C8F-17F5-5627-5223FFD054D7}"/>
                </a:ext>
              </a:extLst>
            </p:cNvPr>
            <p:cNvSpPr txBox="1"/>
            <p:nvPr/>
          </p:nvSpPr>
          <p:spPr>
            <a:xfrm rot="3775329">
              <a:off x="7497178" y="3260813"/>
              <a:ext cx="999456" cy="379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Light</a:t>
              </a:r>
            </a:p>
          </p:txBody>
        </p: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88BAF462-0AFF-4172-A627-0BF6EA7E8838}"/>
                </a:ext>
              </a:extLst>
            </p:cNvPr>
            <p:cNvGrpSpPr/>
            <p:nvPr/>
          </p:nvGrpSpPr>
          <p:grpSpPr>
            <a:xfrm>
              <a:off x="9610466" y="3741218"/>
              <a:ext cx="602398" cy="579170"/>
              <a:chOff x="2118360" y="2296160"/>
              <a:chExt cx="1198880" cy="1188720"/>
            </a:xfrm>
            <a:solidFill>
              <a:schemeClr val="bg2">
                <a:lumMod val="90000"/>
              </a:schemeClr>
            </a:solidFill>
          </p:grpSpPr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558DD2F8-635D-38A7-30A9-45508B1D8DBA}"/>
                  </a:ext>
                </a:extLst>
              </p:cNvPr>
              <p:cNvSpPr/>
              <p:nvPr/>
            </p:nvSpPr>
            <p:spPr>
              <a:xfrm>
                <a:off x="2118360" y="2296160"/>
                <a:ext cx="1198880" cy="1188720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88CF3281-F2C7-6B48-B6AF-2EC5E2F76810}"/>
                  </a:ext>
                </a:extLst>
              </p:cNvPr>
              <p:cNvSpPr/>
              <p:nvPr/>
            </p:nvSpPr>
            <p:spPr>
              <a:xfrm>
                <a:off x="2773680" y="2565400"/>
                <a:ext cx="294640" cy="304800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8" name="Arrow: Left 37">
              <a:extLst>
                <a:ext uri="{FF2B5EF4-FFF2-40B4-BE49-F238E27FC236}">
                  <a16:creationId xmlns:a16="http://schemas.microsoft.com/office/drawing/2014/main" id="{C181E769-2DEC-883F-CB1A-DDF5EC7E712F}"/>
                </a:ext>
              </a:extLst>
            </p:cNvPr>
            <p:cNvSpPr/>
            <p:nvPr/>
          </p:nvSpPr>
          <p:spPr>
            <a:xfrm rot="18603186">
              <a:off x="8616222" y="4488317"/>
              <a:ext cx="851874" cy="213357"/>
            </a:xfrm>
            <a:prstGeom prst="leftArrow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CCC7176E-5271-B1E0-5FE9-80A72D8CB059}"/>
                </a:ext>
              </a:extLst>
            </p:cNvPr>
            <p:cNvSpPr txBox="1"/>
            <p:nvPr/>
          </p:nvSpPr>
          <p:spPr>
            <a:xfrm>
              <a:off x="9096534" y="3337523"/>
              <a:ext cx="2164597" cy="3733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Carbon Dioxide</a:t>
              </a:r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01291C7B-BF55-256A-5993-311C7732E4B0}"/>
                </a:ext>
              </a:extLst>
            </p:cNvPr>
            <p:cNvGrpSpPr/>
            <p:nvPr/>
          </p:nvGrpSpPr>
          <p:grpSpPr>
            <a:xfrm>
              <a:off x="9305825" y="3748163"/>
              <a:ext cx="582825" cy="565281"/>
              <a:chOff x="2118360" y="2296160"/>
              <a:chExt cx="1198880" cy="1188720"/>
            </a:xfrm>
            <a:solidFill>
              <a:schemeClr val="bg2">
                <a:lumMod val="90000"/>
              </a:schemeClr>
            </a:solidFill>
          </p:grpSpPr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55BF568D-5192-40E1-15F3-BECC0356F3EC}"/>
                  </a:ext>
                </a:extLst>
              </p:cNvPr>
              <p:cNvSpPr/>
              <p:nvPr/>
            </p:nvSpPr>
            <p:spPr>
              <a:xfrm>
                <a:off x="2118360" y="2296160"/>
                <a:ext cx="1198880" cy="1188720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966FF37F-AD34-066A-1AA7-F2FB136887B0}"/>
                  </a:ext>
                </a:extLst>
              </p:cNvPr>
              <p:cNvSpPr/>
              <p:nvPr/>
            </p:nvSpPr>
            <p:spPr>
              <a:xfrm>
                <a:off x="2773680" y="2565400"/>
                <a:ext cx="294640" cy="304800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41" name="Graphic 40" descr="Acquisition with solid fill">
              <a:extLst>
                <a:ext uri="{FF2B5EF4-FFF2-40B4-BE49-F238E27FC236}">
                  <a16:creationId xmlns:a16="http://schemas.microsoft.com/office/drawing/2014/main" id="{280DBF25-015A-F454-3EB0-EA0239204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 flipV="1">
              <a:off x="8704390" y="4636983"/>
              <a:ext cx="1763375" cy="1282392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CC797E9F-6ECA-0700-67EF-BEF660F73E6C}"/>
                </a:ext>
              </a:extLst>
            </p:cNvPr>
            <p:cNvSpPr txBox="1"/>
            <p:nvPr/>
          </p:nvSpPr>
          <p:spPr>
            <a:xfrm>
              <a:off x="6694186" y="4357592"/>
              <a:ext cx="9140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Water</a:t>
              </a:r>
            </a:p>
          </p:txBody>
        </p:sp>
        <p:sp>
          <p:nvSpPr>
            <p:cNvPr id="43" name="Arrow: Left 42">
              <a:extLst>
                <a:ext uri="{FF2B5EF4-FFF2-40B4-BE49-F238E27FC236}">
                  <a16:creationId xmlns:a16="http://schemas.microsoft.com/office/drawing/2014/main" id="{4941D295-AA0E-D16B-DFE9-7BA823AA6D41}"/>
                </a:ext>
              </a:extLst>
            </p:cNvPr>
            <p:cNvSpPr/>
            <p:nvPr/>
          </p:nvSpPr>
          <p:spPr>
            <a:xfrm rot="12028304">
              <a:off x="7238764" y="4918705"/>
              <a:ext cx="738961" cy="201056"/>
            </a:xfrm>
            <a:prstGeom prst="left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4" name="Graphic 43" descr="Water with solid fill">
              <a:extLst>
                <a:ext uri="{FF2B5EF4-FFF2-40B4-BE49-F238E27FC236}">
                  <a16:creationId xmlns:a16="http://schemas.microsoft.com/office/drawing/2014/main" id="{457BAE3A-D622-ED26-0EC7-17623050F9E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6815440" y="4589038"/>
              <a:ext cx="476306" cy="476306"/>
            </a:xfrm>
            <a:prstGeom prst="rect">
              <a:avLst/>
            </a:prstGeom>
          </p:spPr>
        </p:pic>
        <p:pic>
          <p:nvPicPr>
            <p:cNvPr id="45" name="Graphic 44" descr="Donut with solid fill">
              <a:extLst>
                <a:ext uri="{FF2B5EF4-FFF2-40B4-BE49-F238E27FC236}">
                  <a16:creationId xmlns:a16="http://schemas.microsoft.com/office/drawing/2014/main" id="{197364AE-03C5-5CB1-A060-AE8344EC3A0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9793947" y="5546368"/>
              <a:ext cx="687394" cy="687394"/>
            </a:xfrm>
            <a:prstGeom prst="rect">
              <a:avLst/>
            </a:prstGeom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15B8382C-15BF-75BC-E17D-DAB8E72E4519}"/>
                </a:ext>
              </a:extLst>
            </p:cNvPr>
            <p:cNvSpPr txBox="1"/>
            <p:nvPr/>
          </p:nvSpPr>
          <p:spPr>
            <a:xfrm>
              <a:off x="10467765" y="5779356"/>
              <a:ext cx="19311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Sugar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C15D7847-E2F5-BE35-FA25-502E91EB5B74}"/>
                </a:ext>
              </a:extLst>
            </p:cNvPr>
            <p:cNvSpPr txBox="1"/>
            <p:nvPr/>
          </p:nvSpPr>
          <p:spPr>
            <a:xfrm>
              <a:off x="10295552" y="4749754"/>
              <a:ext cx="19311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Oxygen</a:t>
              </a:r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213CEB5C-096A-C85C-C4F4-34E91EB7492B}"/>
                </a:ext>
              </a:extLst>
            </p:cNvPr>
            <p:cNvGrpSpPr/>
            <p:nvPr/>
          </p:nvGrpSpPr>
          <p:grpSpPr>
            <a:xfrm>
              <a:off x="10627955" y="5119573"/>
              <a:ext cx="631816" cy="494796"/>
              <a:chOff x="2118360" y="2296160"/>
              <a:chExt cx="1198880" cy="1188720"/>
            </a:xfrm>
          </p:grpSpPr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7BCC3CC6-425E-3952-C26E-4707A7E9FC58}"/>
                  </a:ext>
                </a:extLst>
              </p:cNvPr>
              <p:cNvSpPr/>
              <p:nvPr/>
            </p:nvSpPr>
            <p:spPr>
              <a:xfrm>
                <a:off x="2118360" y="2296160"/>
                <a:ext cx="1198880" cy="1188720"/>
              </a:xfrm>
              <a:prstGeom prst="ellipse">
                <a:avLst/>
              </a:prstGeom>
              <a:solidFill>
                <a:srgbClr val="7030A0"/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0BF34F67-AA45-170A-9B7E-660B6C3F8314}"/>
                  </a:ext>
                </a:extLst>
              </p:cNvPr>
              <p:cNvSpPr/>
              <p:nvPr/>
            </p:nvSpPr>
            <p:spPr>
              <a:xfrm>
                <a:off x="2773680" y="2565400"/>
                <a:ext cx="294640" cy="3048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17E3834F-537B-D9B3-DF97-7AC5C1332519}"/>
                </a:ext>
              </a:extLst>
            </p:cNvPr>
            <p:cNvGrpSpPr/>
            <p:nvPr/>
          </p:nvGrpSpPr>
          <p:grpSpPr>
            <a:xfrm>
              <a:off x="9645122" y="4102303"/>
              <a:ext cx="456088" cy="384739"/>
              <a:chOff x="2118360" y="2296160"/>
              <a:chExt cx="1198880" cy="1188720"/>
            </a:xfrm>
            <a:solidFill>
              <a:schemeClr val="bg2">
                <a:lumMod val="90000"/>
              </a:schemeClr>
            </a:solidFill>
          </p:grpSpPr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5B44831D-B482-58A7-42B1-5A8705D8EE15}"/>
                  </a:ext>
                </a:extLst>
              </p:cNvPr>
              <p:cNvSpPr/>
              <p:nvPr/>
            </p:nvSpPr>
            <p:spPr>
              <a:xfrm>
                <a:off x="2118360" y="2296160"/>
                <a:ext cx="1198880" cy="1188720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56FFD4EA-92EE-14CA-E0AE-A64CBC411AE4}"/>
                  </a:ext>
                </a:extLst>
              </p:cNvPr>
              <p:cNvSpPr/>
              <p:nvPr/>
            </p:nvSpPr>
            <p:spPr>
              <a:xfrm>
                <a:off x="2773680" y="2565400"/>
                <a:ext cx="294640" cy="304800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155213AA-187A-1559-05C1-F1E4EE46DB6E}"/>
                </a:ext>
              </a:extLst>
            </p:cNvPr>
            <p:cNvGrpSpPr/>
            <p:nvPr/>
          </p:nvGrpSpPr>
          <p:grpSpPr>
            <a:xfrm>
              <a:off x="10360582" y="5119826"/>
              <a:ext cx="631816" cy="494796"/>
              <a:chOff x="2118360" y="2296160"/>
              <a:chExt cx="1198880" cy="1188720"/>
            </a:xfrm>
          </p:grpSpPr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4EE1F809-F1DE-CC66-820C-E4EB044CB201}"/>
                  </a:ext>
                </a:extLst>
              </p:cNvPr>
              <p:cNvSpPr/>
              <p:nvPr/>
            </p:nvSpPr>
            <p:spPr>
              <a:xfrm>
                <a:off x="2118360" y="2296160"/>
                <a:ext cx="1198880" cy="1188720"/>
              </a:xfrm>
              <a:prstGeom prst="ellipse">
                <a:avLst/>
              </a:prstGeom>
              <a:solidFill>
                <a:srgbClr val="7030A0"/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5FB7740A-912F-C55F-A7BA-1DFCAF4BA5DD}"/>
                  </a:ext>
                </a:extLst>
              </p:cNvPr>
              <p:cNvSpPr/>
              <p:nvPr/>
            </p:nvSpPr>
            <p:spPr>
              <a:xfrm>
                <a:off x="2773680" y="2565400"/>
                <a:ext cx="294640" cy="3048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0C41F74-A7FB-A817-4834-441FE523BA1B}"/>
              </a:ext>
            </a:extLst>
          </p:cNvPr>
          <p:cNvSpPr txBox="1"/>
          <p:nvPr/>
        </p:nvSpPr>
        <p:spPr>
          <a:xfrm>
            <a:off x="6423368" y="6398904"/>
            <a:ext cx="576863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Tracey Saxby, Integration and Application Network (ian.umces.edu/media-library)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869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70CF2-27A7-E878-EC68-A0673D25A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005" y="465899"/>
            <a:ext cx="7933380" cy="135636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Scientists in Benthic Chambers to Measure Primary Production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F80E48D4-87A3-2661-F9DD-3B3C878ABF02}"/>
              </a:ext>
            </a:extLst>
          </p:cNvPr>
          <p:cNvSpPr txBox="1">
            <a:spLocks/>
          </p:cNvSpPr>
          <p:nvPr/>
        </p:nvSpPr>
        <p:spPr>
          <a:xfrm>
            <a:off x="582265" y="1905765"/>
            <a:ext cx="7257898" cy="2145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We put an oxygen sensor in the benthic chamber and let the chamber run an </a:t>
            </a:r>
            <a:r>
              <a:rPr lang="en-US" b="1" dirty="0"/>
              <a:t>incubation </a:t>
            </a:r>
            <a:r>
              <a:rPr lang="en-US" dirty="0"/>
              <a:t>(time it measures). </a:t>
            </a:r>
            <a:endParaRPr lang="en-US" b="1" dirty="0"/>
          </a:p>
          <a:p>
            <a:endParaRPr lang="en-US" sz="1000" dirty="0"/>
          </a:p>
          <a:p>
            <a:r>
              <a:rPr lang="en-US" dirty="0"/>
              <a:t>Benthic chambers trap the water so we can measure chnages in oxygen in a certain spot!</a:t>
            </a:r>
          </a:p>
        </p:txBody>
      </p:sp>
      <p:pic>
        <p:nvPicPr>
          <p:cNvPr id="5" name="Content Placeholder 4" descr="A picture containing person, sport, person, water sport&#10;&#10;Description automatically generated">
            <a:extLst>
              <a:ext uri="{FF2B5EF4-FFF2-40B4-BE49-F238E27FC236}">
                <a16:creationId xmlns:a16="http://schemas.microsoft.com/office/drawing/2014/main" id="{58EFF04C-3FA5-11C3-E161-D3F6EB65C4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10622" y="243840"/>
            <a:ext cx="3646837" cy="6377939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B17D8696-98B6-D64C-886C-230AF179E963}"/>
              </a:ext>
            </a:extLst>
          </p:cNvPr>
          <p:cNvSpPr/>
          <p:nvPr/>
        </p:nvSpPr>
        <p:spPr>
          <a:xfrm>
            <a:off x="8397385" y="5809540"/>
            <a:ext cx="3518518" cy="755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This is me setting up one of my chambers!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70F225C6-757E-7E03-DF2C-7E58CF5F8B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8651" y="3744214"/>
            <a:ext cx="4236902" cy="2748846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CBB74DC0-62E6-9645-E5D8-DCD88312DBAE}"/>
              </a:ext>
            </a:extLst>
          </p:cNvPr>
          <p:cNvGrpSpPr/>
          <p:nvPr/>
        </p:nvGrpSpPr>
        <p:grpSpPr>
          <a:xfrm>
            <a:off x="4117102" y="3744214"/>
            <a:ext cx="2118451" cy="2748846"/>
            <a:chOff x="4117102" y="3744214"/>
            <a:chExt cx="2118451" cy="2748846"/>
          </a:xfrm>
          <a:solidFill>
            <a:schemeClr val="bg1"/>
          </a:solidFill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44460F92-47CA-7BEF-DC61-B95C5013C9FF}"/>
                </a:ext>
              </a:extLst>
            </p:cNvPr>
            <p:cNvSpPr/>
            <p:nvPr/>
          </p:nvSpPr>
          <p:spPr>
            <a:xfrm>
              <a:off x="4495800" y="3744214"/>
              <a:ext cx="1739753" cy="27488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A8D73E8-C630-B989-0A28-E3A417081468}"/>
                </a:ext>
              </a:extLst>
            </p:cNvPr>
            <p:cNvSpPr/>
            <p:nvPr/>
          </p:nvSpPr>
          <p:spPr>
            <a:xfrm>
              <a:off x="4117102" y="3860454"/>
              <a:ext cx="1739753" cy="72312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86AD5FBD-E769-584B-60A4-F9D77845E8A8}"/>
              </a:ext>
            </a:extLst>
          </p:cNvPr>
          <p:cNvSpPr txBox="1"/>
          <p:nvPr/>
        </p:nvSpPr>
        <p:spPr>
          <a:xfrm>
            <a:off x="234541" y="6392101"/>
            <a:ext cx="576863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Tracey Saxby, Integration and Application Network (ian.umces.edu/media-library)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DB0924-FE1C-F731-21B2-C457DF3ED7E9}"/>
              </a:ext>
            </a:extLst>
          </p:cNvPr>
          <p:cNvSpPr txBox="1"/>
          <p:nvPr/>
        </p:nvSpPr>
        <p:spPr>
          <a:xfrm>
            <a:off x="10392819" y="191245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Photo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1907526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1F0043A-F24E-5FE4-61E2-9A81688A9A15}"/>
              </a:ext>
            </a:extLst>
          </p:cNvPr>
          <p:cNvSpPr txBox="1"/>
          <p:nvPr/>
        </p:nvSpPr>
        <p:spPr>
          <a:xfrm>
            <a:off x="234541" y="6392101"/>
            <a:ext cx="576863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Tracey Saxby, Integration and Application Network (ian.umces.edu/media-library)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370CF2-27A7-E878-EC68-A0673D25A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005" y="465899"/>
            <a:ext cx="7933380" cy="135636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Scientists in Benthic Chambers to Measure Primary Production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F80E48D4-87A3-2661-F9DD-3B3C878ABF02}"/>
              </a:ext>
            </a:extLst>
          </p:cNvPr>
          <p:cNvSpPr txBox="1">
            <a:spLocks/>
          </p:cNvSpPr>
          <p:nvPr/>
        </p:nvSpPr>
        <p:spPr>
          <a:xfrm>
            <a:off x="582265" y="1905765"/>
            <a:ext cx="7257898" cy="2145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We put an oxygen sensor in the benthic chamber and let the chamber run an </a:t>
            </a:r>
            <a:r>
              <a:rPr lang="en-US" b="1" dirty="0"/>
              <a:t>incubation </a:t>
            </a:r>
            <a:r>
              <a:rPr lang="en-US" dirty="0"/>
              <a:t>(time it measures). </a:t>
            </a:r>
            <a:endParaRPr lang="en-US" b="1" dirty="0"/>
          </a:p>
          <a:p>
            <a:endParaRPr lang="en-US" sz="1000" dirty="0"/>
          </a:p>
          <a:p>
            <a:r>
              <a:rPr lang="en-US" dirty="0"/>
              <a:t>Benthic chambers trap the water so we can measure chnages in oxygen in a certain spot!</a:t>
            </a:r>
          </a:p>
        </p:txBody>
      </p:sp>
      <p:pic>
        <p:nvPicPr>
          <p:cNvPr id="5" name="Content Placeholder 4" descr="A picture containing person, sport, person, water sport&#10;&#10;Description automatically generated">
            <a:extLst>
              <a:ext uri="{FF2B5EF4-FFF2-40B4-BE49-F238E27FC236}">
                <a16:creationId xmlns:a16="http://schemas.microsoft.com/office/drawing/2014/main" id="{58EFF04C-3FA5-11C3-E161-D3F6EB65C4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10622" y="243840"/>
            <a:ext cx="3646837" cy="6377939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B17D8696-98B6-D64C-886C-230AF179E963}"/>
              </a:ext>
            </a:extLst>
          </p:cNvPr>
          <p:cNvSpPr/>
          <p:nvPr/>
        </p:nvSpPr>
        <p:spPr>
          <a:xfrm>
            <a:off x="8397385" y="5809540"/>
            <a:ext cx="3518518" cy="755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This is me setting up one of my chambers!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70F225C6-757E-7E03-DF2C-7E58CF5F8B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8651" y="3744214"/>
            <a:ext cx="4236902" cy="27488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F4CA1F-F793-D441-2FEF-A624378D52E4}"/>
              </a:ext>
            </a:extLst>
          </p:cNvPr>
          <p:cNvSpPr txBox="1"/>
          <p:nvPr/>
        </p:nvSpPr>
        <p:spPr>
          <a:xfrm>
            <a:off x="10392819" y="191245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Photo by Alyson Hall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A57FBBF-1476-12A5-51DE-ECDCF5650657}"/>
              </a:ext>
            </a:extLst>
          </p:cNvPr>
          <p:cNvSpPr/>
          <p:nvPr/>
        </p:nvSpPr>
        <p:spPr>
          <a:xfrm>
            <a:off x="234541" y="236221"/>
            <a:ext cx="11722918" cy="6377940"/>
          </a:xfrm>
          <a:prstGeom prst="rect">
            <a:avLst/>
          </a:prstGeom>
          <a:solidFill>
            <a:srgbClr val="FFFF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badi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71F8625-F813-6E09-CC0C-4776A9B6EF6E}"/>
              </a:ext>
            </a:extLst>
          </p:cNvPr>
          <p:cNvSpPr/>
          <p:nvPr/>
        </p:nvSpPr>
        <p:spPr>
          <a:xfrm>
            <a:off x="1786813" y="2222141"/>
            <a:ext cx="8369831" cy="26894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But what about respiration? Plants undergo aerobic respiration, meaning they 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use oxygen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for respiration like we do!</a:t>
            </a:r>
          </a:p>
        </p:txBody>
      </p:sp>
    </p:spTree>
    <p:extLst>
      <p:ext uri="{BB962C8B-B14F-4D97-AF65-F5344CB8AC3E}">
        <p14:creationId xmlns:p14="http://schemas.microsoft.com/office/powerpoint/2010/main" val="22067300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4F729-BA2E-5119-D0DA-FE6094925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347" y="412779"/>
            <a:ext cx="9989307" cy="1296083"/>
          </a:xfrm>
        </p:spPr>
        <p:txBody>
          <a:bodyPr/>
          <a:lstStyle/>
          <a:p>
            <a:r>
              <a:rPr lang="en-US" dirty="0"/>
              <a:t>We Use Dark and Light Chambers to Measure Respiration and Net Primary Production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8BD512-5224-523D-6BD5-60585210A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47" y="1708862"/>
            <a:ext cx="6392598" cy="4876458"/>
          </a:xfrm>
        </p:spPr>
        <p:txBody>
          <a:bodyPr>
            <a:normAutofit/>
          </a:bodyPr>
          <a:lstStyle/>
          <a:p>
            <a:r>
              <a:rPr lang="en-US" dirty="0"/>
              <a:t>The light chambers allow in light so they measure </a:t>
            </a:r>
            <a:r>
              <a:rPr lang="en-US" b="1" dirty="0"/>
              <a:t>Net Primary Production</a:t>
            </a:r>
            <a:r>
              <a:rPr lang="en-US" dirty="0"/>
              <a:t>!</a:t>
            </a:r>
          </a:p>
          <a:p>
            <a:pPr lvl="1"/>
            <a:r>
              <a:rPr lang="en-US" dirty="0"/>
              <a:t>The seagrasses are both respiring ( </a:t>
            </a:r>
            <a:r>
              <a:rPr lang="en-US" b="1" dirty="0"/>
              <a:t>-</a:t>
            </a:r>
            <a:r>
              <a:rPr lang="en-US" dirty="0"/>
              <a:t> oxygen) and photosynthesizing ( </a:t>
            </a:r>
            <a:r>
              <a:rPr lang="en-US" b="1" dirty="0"/>
              <a:t>+</a:t>
            </a:r>
            <a:r>
              <a:rPr lang="en-US" dirty="0"/>
              <a:t> oxygen)</a:t>
            </a:r>
          </a:p>
          <a:p>
            <a:pPr marL="274320" lvl="1" indent="0">
              <a:buNone/>
            </a:pPr>
            <a:endParaRPr lang="en-US" dirty="0"/>
          </a:p>
          <a:p>
            <a:pPr lvl="1"/>
            <a:r>
              <a:rPr lang="en-US" dirty="0"/>
              <a:t>The black chambers block out light so they measure respiration only (</a:t>
            </a:r>
            <a:r>
              <a:rPr lang="en-US" b="1" dirty="0"/>
              <a:t>-</a:t>
            </a:r>
            <a:r>
              <a:rPr lang="en-US" dirty="0"/>
              <a:t> oxygen) </a:t>
            </a:r>
          </a:p>
        </p:txBody>
      </p:sp>
      <p:pic>
        <p:nvPicPr>
          <p:cNvPr id="5" name="Picture 4" descr="A picture containing fish, plant&#10;&#10;Description automatically generated">
            <a:extLst>
              <a:ext uri="{FF2B5EF4-FFF2-40B4-BE49-F238E27FC236}">
                <a16:creationId xmlns:a16="http://schemas.microsoft.com/office/drawing/2014/main" id="{9232C290-A7A9-8CB4-3898-FF90768FD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77"/>
          <a:stretch/>
        </p:blipFill>
        <p:spPr>
          <a:xfrm>
            <a:off x="6937958" y="1895261"/>
            <a:ext cx="4762337" cy="4362878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075AC1D5-5F0E-D73A-E447-DC7B1C9502A8}"/>
              </a:ext>
            </a:extLst>
          </p:cNvPr>
          <p:cNvSpPr/>
          <p:nvPr/>
        </p:nvSpPr>
        <p:spPr>
          <a:xfrm rot="13786943">
            <a:off x="6531449" y="2246793"/>
            <a:ext cx="1472061" cy="858979"/>
          </a:xfrm>
          <a:prstGeom prst="leftArrow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4" name="Picture 93">
            <a:extLst>
              <a:ext uri="{FF2B5EF4-FFF2-40B4-BE49-F238E27FC236}">
                <a16:creationId xmlns:a16="http://schemas.microsoft.com/office/drawing/2014/main" id="{A1D5BAAC-23A2-20D5-C4AC-B3BAFF47C1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228" y="4362193"/>
            <a:ext cx="6327821" cy="2083028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6AF7A053-27EE-EE68-5662-8AFBAF77DF8E}"/>
              </a:ext>
            </a:extLst>
          </p:cNvPr>
          <p:cNvGrpSpPr/>
          <p:nvPr/>
        </p:nvGrpSpPr>
        <p:grpSpPr>
          <a:xfrm>
            <a:off x="1786551" y="4076700"/>
            <a:ext cx="4795498" cy="2508620"/>
            <a:chOff x="1786551" y="4076700"/>
            <a:chExt cx="4795498" cy="2508620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A7A287C5-6A7B-D6A1-AAAF-7E0AC1119726}"/>
                </a:ext>
              </a:extLst>
            </p:cNvPr>
            <p:cNvGrpSpPr/>
            <p:nvPr/>
          </p:nvGrpSpPr>
          <p:grpSpPr>
            <a:xfrm>
              <a:off x="1786551" y="4076700"/>
              <a:ext cx="1579967" cy="2375270"/>
              <a:chOff x="4117102" y="3744214"/>
              <a:chExt cx="2118451" cy="2748846"/>
            </a:xfrm>
            <a:solidFill>
              <a:schemeClr val="bg1"/>
            </a:solidFill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B0DF62CB-78F8-0B8C-8AD9-2E25D3B187AC}"/>
                  </a:ext>
                </a:extLst>
              </p:cNvPr>
              <p:cNvSpPr/>
              <p:nvPr/>
            </p:nvSpPr>
            <p:spPr>
              <a:xfrm>
                <a:off x="4495800" y="3744214"/>
                <a:ext cx="1739753" cy="274884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E1DF18FC-F9E8-A2B7-D610-9135D2328C05}"/>
                  </a:ext>
                </a:extLst>
              </p:cNvPr>
              <p:cNvSpPr/>
              <p:nvPr/>
            </p:nvSpPr>
            <p:spPr>
              <a:xfrm>
                <a:off x="4117102" y="3860454"/>
                <a:ext cx="1739753" cy="72312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F60C658-36EF-CE79-B34E-17A30A4D519F}"/>
                </a:ext>
              </a:extLst>
            </p:cNvPr>
            <p:cNvGrpSpPr/>
            <p:nvPr/>
          </p:nvGrpSpPr>
          <p:grpSpPr>
            <a:xfrm>
              <a:off x="5122316" y="4429125"/>
              <a:ext cx="1459733" cy="2156195"/>
              <a:chOff x="4117102" y="3744214"/>
              <a:chExt cx="2118451" cy="2748846"/>
            </a:xfrm>
            <a:solidFill>
              <a:schemeClr val="bg1"/>
            </a:solidFill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67A5E6D2-E0C3-F75F-6530-E75F2A5B4892}"/>
                  </a:ext>
                </a:extLst>
              </p:cNvPr>
              <p:cNvSpPr/>
              <p:nvPr/>
            </p:nvSpPr>
            <p:spPr>
              <a:xfrm>
                <a:off x="4495800" y="3744214"/>
                <a:ext cx="1739753" cy="274884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7F7C4F36-D827-9D69-C819-9D8151EE6B83}"/>
                  </a:ext>
                </a:extLst>
              </p:cNvPr>
              <p:cNvSpPr/>
              <p:nvPr/>
            </p:nvSpPr>
            <p:spPr>
              <a:xfrm>
                <a:off x="4117102" y="3860454"/>
                <a:ext cx="1739753" cy="72312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0" name="Arrow: Curved Up 9">
            <a:extLst>
              <a:ext uri="{FF2B5EF4-FFF2-40B4-BE49-F238E27FC236}">
                <a16:creationId xmlns:a16="http://schemas.microsoft.com/office/drawing/2014/main" id="{5A976F30-F5EA-87EA-7C49-213750565BE2}"/>
              </a:ext>
            </a:extLst>
          </p:cNvPr>
          <p:cNvSpPr/>
          <p:nvPr/>
        </p:nvSpPr>
        <p:spPr>
          <a:xfrm rot="1003072">
            <a:off x="6040578" y="4092153"/>
            <a:ext cx="4202959" cy="1324445"/>
          </a:xfrm>
          <a:prstGeom prst="curved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E6DA403-3C09-56F2-7649-F6B6D2D9835C}"/>
              </a:ext>
            </a:extLst>
          </p:cNvPr>
          <p:cNvSpPr txBox="1"/>
          <p:nvPr/>
        </p:nvSpPr>
        <p:spPr>
          <a:xfrm>
            <a:off x="234541" y="6392101"/>
            <a:ext cx="576863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Tracey Saxby, Integration and Application Network (ian.umces.edu/media-library)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DD3F6D-8CBF-3058-766B-53995CB49621}"/>
              </a:ext>
            </a:extLst>
          </p:cNvPr>
          <p:cNvSpPr txBox="1"/>
          <p:nvPr/>
        </p:nvSpPr>
        <p:spPr>
          <a:xfrm>
            <a:off x="10411654" y="6355909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Photo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2933546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1F222D57-1A59-132E-1FD4-E1F6EB023DBE}"/>
              </a:ext>
            </a:extLst>
          </p:cNvPr>
          <p:cNvSpPr txBox="1"/>
          <p:nvPr/>
        </p:nvSpPr>
        <p:spPr>
          <a:xfrm>
            <a:off x="234541" y="6392101"/>
            <a:ext cx="576863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Tracey Saxby, Integration and Application Network (ian.umces.edu/media-library)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C4F729-BA2E-5119-D0DA-FE6094925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347" y="412779"/>
            <a:ext cx="9989307" cy="1296083"/>
          </a:xfrm>
        </p:spPr>
        <p:txBody>
          <a:bodyPr/>
          <a:lstStyle/>
          <a:p>
            <a:r>
              <a:rPr lang="en-US" dirty="0"/>
              <a:t>We Use Dark and Light Chambers to Measure Respiration and Net Primary Production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8BD512-5224-523D-6BD5-60585210A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47" y="1708862"/>
            <a:ext cx="6392598" cy="4876458"/>
          </a:xfrm>
        </p:spPr>
        <p:txBody>
          <a:bodyPr>
            <a:normAutofit/>
          </a:bodyPr>
          <a:lstStyle/>
          <a:p>
            <a:r>
              <a:rPr lang="en-US" dirty="0"/>
              <a:t>The light chambers allow in light so they measure </a:t>
            </a:r>
            <a:r>
              <a:rPr lang="en-US" b="1" dirty="0"/>
              <a:t>Net Primary Production</a:t>
            </a:r>
            <a:r>
              <a:rPr lang="en-US" dirty="0"/>
              <a:t>!</a:t>
            </a:r>
          </a:p>
          <a:p>
            <a:pPr lvl="1"/>
            <a:r>
              <a:rPr lang="en-US" dirty="0"/>
              <a:t>The seagrasses are both respiring ( </a:t>
            </a:r>
            <a:r>
              <a:rPr lang="en-US" b="1" dirty="0"/>
              <a:t>-</a:t>
            </a:r>
            <a:r>
              <a:rPr lang="en-US" dirty="0"/>
              <a:t> oxygen) and photosynthesizing ( </a:t>
            </a:r>
            <a:r>
              <a:rPr lang="en-US" b="1" dirty="0"/>
              <a:t>+</a:t>
            </a:r>
            <a:r>
              <a:rPr lang="en-US" dirty="0"/>
              <a:t> oxygen)</a:t>
            </a:r>
          </a:p>
          <a:p>
            <a:pPr marL="274320" lvl="1" indent="0">
              <a:buNone/>
            </a:pPr>
            <a:endParaRPr lang="en-US" dirty="0"/>
          </a:p>
          <a:p>
            <a:pPr lvl="1"/>
            <a:r>
              <a:rPr lang="en-US" dirty="0"/>
              <a:t>The black chambers block out light so they measure respiration only (</a:t>
            </a:r>
            <a:r>
              <a:rPr lang="en-US" b="1" dirty="0"/>
              <a:t>-</a:t>
            </a:r>
            <a:r>
              <a:rPr lang="en-US" dirty="0"/>
              <a:t> oxygen) </a:t>
            </a:r>
          </a:p>
        </p:txBody>
      </p:sp>
      <p:pic>
        <p:nvPicPr>
          <p:cNvPr id="5" name="Picture 4" descr="A picture containing fish, plant&#10;&#10;Description automatically generated">
            <a:extLst>
              <a:ext uri="{FF2B5EF4-FFF2-40B4-BE49-F238E27FC236}">
                <a16:creationId xmlns:a16="http://schemas.microsoft.com/office/drawing/2014/main" id="{9232C290-A7A9-8CB4-3898-FF90768FD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77"/>
          <a:stretch/>
        </p:blipFill>
        <p:spPr>
          <a:xfrm>
            <a:off x="6937958" y="1895261"/>
            <a:ext cx="4762337" cy="4362878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075AC1D5-5F0E-D73A-E447-DC7B1C9502A8}"/>
              </a:ext>
            </a:extLst>
          </p:cNvPr>
          <p:cNvSpPr/>
          <p:nvPr/>
        </p:nvSpPr>
        <p:spPr>
          <a:xfrm rot="13786943">
            <a:off x="6531449" y="2246793"/>
            <a:ext cx="1472061" cy="858979"/>
          </a:xfrm>
          <a:prstGeom prst="leftArrow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4" name="Picture 93">
            <a:extLst>
              <a:ext uri="{FF2B5EF4-FFF2-40B4-BE49-F238E27FC236}">
                <a16:creationId xmlns:a16="http://schemas.microsoft.com/office/drawing/2014/main" id="{A1D5BAAC-23A2-20D5-C4AC-B3BAFF47C1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228" y="4362193"/>
            <a:ext cx="6327821" cy="2083028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6AF7A053-27EE-EE68-5662-8AFBAF77DF8E}"/>
              </a:ext>
            </a:extLst>
          </p:cNvPr>
          <p:cNvGrpSpPr/>
          <p:nvPr/>
        </p:nvGrpSpPr>
        <p:grpSpPr>
          <a:xfrm>
            <a:off x="1786551" y="4076700"/>
            <a:ext cx="4795498" cy="2508620"/>
            <a:chOff x="1786551" y="4076700"/>
            <a:chExt cx="4795498" cy="2508620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A7A287C5-6A7B-D6A1-AAAF-7E0AC1119726}"/>
                </a:ext>
              </a:extLst>
            </p:cNvPr>
            <p:cNvGrpSpPr/>
            <p:nvPr/>
          </p:nvGrpSpPr>
          <p:grpSpPr>
            <a:xfrm>
              <a:off x="1786551" y="4076700"/>
              <a:ext cx="1579967" cy="2375270"/>
              <a:chOff x="4117102" y="3744214"/>
              <a:chExt cx="2118451" cy="2748846"/>
            </a:xfrm>
            <a:solidFill>
              <a:schemeClr val="bg1"/>
            </a:solidFill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B0DF62CB-78F8-0B8C-8AD9-2E25D3B187AC}"/>
                  </a:ext>
                </a:extLst>
              </p:cNvPr>
              <p:cNvSpPr/>
              <p:nvPr/>
            </p:nvSpPr>
            <p:spPr>
              <a:xfrm>
                <a:off x="4495800" y="3744214"/>
                <a:ext cx="1739753" cy="274884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E1DF18FC-F9E8-A2B7-D610-9135D2328C05}"/>
                  </a:ext>
                </a:extLst>
              </p:cNvPr>
              <p:cNvSpPr/>
              <p:nvPr/>
            </p:nvSpPr>
            <p:spPr>
              <a:xfrm>
                <a:off x="4117102" y="3860454"/>
                <a:ext cx="1739753" cy="72312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F60C658-36EF-CE79-B34E-17A30A4D519F}"/>
                </a:ext>
              </a:extLst>
            </p:cNvPr>
            <p:cNvGrpSpPr/>
            <p:nvPr/>
          </p:nvGrpSpPr>
          <p:grpSpPr>
            <a:xfrm>
              <a:off x="5122316" y="4429125"/>
              <a:ext cx="1459733" cy="2156195"/>
              <a:chOff x="4117102" y="3744214"/>
              <a:chExt cx="2118451" cy="2748846"/>
            </a:xfrm>
            <a:solidFill>
              <a:schemeClr val="bg1"/>
            </a:solidFill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67A5E6D2-E0C3-F75F-6530-E75F2A5B4892}"/>
                  </a:ext>
                </a:extLst>
              </p:cNvPr>
              <p:cNvSpPr/>
              <p:nvPr/>
            </p:nvSpPr>
            <p:spPr>
              <a:xfrm>
                <a:off x="4495800" y="3744214"/>
                <a:ext cx="1739753" cy="274884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7F7C4F36-D827-9D69-C819-9D8151EE6B83}"/>
                  </a:ext>
                </a:extLst>
              </p:cNvPr>
              <p:cNvSpPr/>
              <p:nvPr/>
            </p:nvSpPr>
            <p:spPr>
              <a:xfrm>
                <a:off x="4117102" y="3860454"/>
                <a:ext cx="1739753" cy="72312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0" name="Arrow: Curved Up 9">
            <a:extLst>
              <a:ext uri="{FF2B5EF4-FFF2-40B4-BE49-F238E27FC236}">
                <a16:creationId xmlns:a16="http://schemas.microsoft.com/office/drawing/2014/main" id="{5A976F30-F5EA-87EA-7C49-213750565BE2}"/>
              </a:ext>
            </a:extLst>
          </p:cNvPr>
          <p:cNvSpPr/>
          <p:nvPr/>
        </p:nvSpPr>
        <p:spPr>
          <a:xfrm rot="1003072">
            <a:off x="6040578" y="4092153"/>
            <a:ext cx="4202959" cy="1324445"/>
          </a:xfrm>
          <a:prstGeom prst="curved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3C55B64-7248-14C9-2A16-00E685474106}"/>
              </a:ext>
            </a:extLst>
          </p:cNvPr>
          <p:cNvSpPr/>
          <p:nvPr/>
        </p:nvSpPr>
        <p:spPr>
          <a:xfrm>
            <a:off x="234541" y="236221"/>
            <a:ext cx="11722918" cy="6385558"/>
          </a:xfrm>
          <a:prstGeom prst="rect">
            <a:avLst/>
          </a:prstGeom>
          <a:solidFill>
            <a:srgbClr val="FFFF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badi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012C074-08FA-1FDE-A138-366D02D70777}"/>
              </a:ext>
            </a:extLst>
          </p:cNvPr>
          <p:cNvSpPr/>
          <p:nvPr/>
        </p:nvSpPr>
        <p:spPr>
          <a:xfrm>
            <a:off x="1786813" y="2222141"/>
            <a:ext cx="8369831" cy="26894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If we subtract these two rates we can estimate the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Gross Primary Production*.</a:t>
            </a:r>
          </a:p>
          <a:p>
            <a:pPr algn="ctr"/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*This is the total amount of primary production before the plants respire and use energy and oxygen! </a:t>
            </a:r>
          </a:p>
        </p:txBody>
      </p:sp>
    </p:spTree>
    <p:extLst>
      <p:ext uri="{BB962C8B-B14F-4D97-AF65-F5344CB8AC3E}">
        <p14:creationId xmlns:p14="http://schemas.microsoft.com/office/powerpoint/2010/main" val="3485204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1F222D57-1A59-132E-1FD4-E1F6EB023DBE}"/>
              </a:ext>
            </a:extLst>
          </p:cNvPr>
          <p:cNvSpPr txBox="1"/>
          <p:nvPr/>
        </p:nvSpPr>
        <p:spPr>
          <a:xfrm>
            <a:off x="234541" y="6392101"/>
            <a:ext cx="576863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Tracey Saxby, Integration and Application Network (ian.umces.edu/media-library)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C4F729-BA2E-5119-D0DA-FE6094925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347" y="412779"/>
            <a:ext cx="9989307" cy="1296083"/>
          </a:xfrm>
        </p:spPr>
        <p:txBody>
          <a:bodyPr/>
          <a:lstStyle/>
          <a:p>
            <a:r>
              <a:rPr lang="en-US" dirty="0"/>
              <a:t>We Use Dark and Light Chambers to Measure Respiration and Net Primary Production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8BD512-5224-523D-6BD5-60585210A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47" y="1708862"/>
            <a:ext cx="6392598" cy="4876458"/>
          </a:xfrm>
        </p:spPr>
        <p:txBody>
          <a:bodyPr>
            <a:normAutofit/>
          </a:bodyPr>
          <a:lstStyle/>
          <a:p>
            <a:r>
              <a:rPr lang="en-US" dirty="0"/>
              <a:t>The light chambers allow in light so they measure </a:t>
            </a:r>
            <a:r>
              <a:rPr lang="en-US" b="1" dirty="0"/>
              <a:t>Net Primary Production</a:t>
            </a:r>
            <a:r>
              <a:rPr lang="en-US" dirty="0"/>
              <a:t>!</a:t>
            </a:r>
          </a:p>
          <a:p>
            <a:pPr lvl="1"/>
            <a:r>
              <a:rPr lang="en-US" dirty="0"/>
              <a:t>The seagrasses are both respiring ( </a:t>
            </a:r>
            <a:r>
              <a:rPr lang="en-US" b="1" dirty="0"/>
              <a:t>-</a:t>
            </a:r>
            <a:r>
              <a:rPr lang="en-US" dirty="0"/>
              <a:t> oxygen) and photosynthesizing ( </a:t>
            </a:r>
            <a:r>
              <a:rPr lang="en-US" b="1" dirty="0"/>
              <a:t>+</a:t>
            </a:r>
            <a:r>
              <a:rPr lang="en-US" dirty="0"/>
              <a:t> oxygen)</a:t>
            </a:r>
          </a:p>
          <a:p>
            <a:pPr marL="274320" lvl="1" indent="0">
              <a:buNone/>
            </a:pPr>
            <a:endParaRPr lang="en-US" dirty="0"/>
          </a:p>
          <a:p>
            <a:pPr lvl="1"/>
            <a:r>
              <a:rPr lang="en-US" dirty="0"/>
              <a:t>The black chambers block out light so they measure respiration only (</a:t>
            </a:r>
            <a:r>
              <a:rPr lang="en-US" b="1" dirty="0"/>
              <a:t>-</a:t>
            </a:r>
            <a:r>
              <a:rPr lang="en-US" dirty="0"/>
              <a:t> oxygen) </a:t>
            </a:r>
          </a:p>
        </p:txBody>
      </p:sp>
      <p:pic>
        <p:nvPicPr>
          <p:cNvPr id="5" name="Picture 4" descr="A picture containing fish, plant&#10;&#10;Description automatically generated">
            <a:extLst>
              <a:ext uri="{FF2B5EF4-FFF2-40B4-BE49-F238E27FC236}">
                <a16:creationId xmlns:a16="http://schemas.microsoft.com/office/drawing/2014/main" id="{9232C290-A7A9-8CB4-3898-FF90768FD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77"/>
          <a:stretch/>
        </p:blipFill>
        <p:spPr>
          <a:xfrm>
            <a:off x="6937958" y="1895261"/>
            <a:ext cx="4762337" cy="4362878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075AC1D5-5F0E-D73A-E447-DC7B1C9502A8}"/>
              </a:ext>
            </a:extLst>
          </p:cNvPr>
          <p:cNvSpPr/>
          <p:nvPr/>
        </p:nvSpPr>
        <p:spPr>
          <a:xfrm rot="13786943">
            <a:off x="6531449" y="2246793"/>
            <a:ext cx="1472061" cy="858979"/>
          </a:xfrm>
          <a:prstGeom prst="leftArrow">
            <a:avLst/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4" name="Picture 93">
            <a:extLst>
              <a:ext uri="{FF2B5EF4-FFF2-40B4-BE49-F238E27FC236}">
                <a16:creationId xmlns:a16="http://schemas.microsoft.com/office/drawing/2014/main" id="{A1D5BAAC-23A2-20D5-C4AC-B3BAFF47C1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228" y="4362193"/>
            <a:ext cx="6327821" cy="2083028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6AF7A053-27EE-EE68-5662-8AFBAF77DF8E}"/>
              </a:ext>
            </a:extLst>
          </p:cNvPr>
          <p:cNvGrpSpPr/>
          <p:nvPr/>
        </p:nvGrpSpPr>
        <p:grpSpPr>
          <a:xfrm>
            <a:off x="1786551" y="4076700"/>
            <a:ext cx="4795498" cy="2508620"/>
            <a:chOff x="1786551" y="4076700"/>
            <a:chExt cx="4795498" cy="2508620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A7A287C5-6A7B-D6A1-AAAF-7E0AC1119726}"/>
                </a:ext>
              </a:extLst>
            </p:cNvPr>
            <p:cNvGrpSpPr/>
            <p:nvPr/>
          </p:nvGrpSpPr>
          <p:grpSpPr>
            <a:xfrm>
              <a:off x="1786551" y="4076700"/>
              <a:ext cx="1579967" cy="2375270"/>
              <a:chOff x="4117102" y="3744214"/>
              <a:chExt cx="2118451" cy="2748846"/>
            </a:xfrm>
            <a:solidFill>
              <a:schemeClr val="bg1"/>
            </a:solidFill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B0DF62CB-78F8-0B8C-8AD9-2E25D3B187AC}"/>
                  </a:ext>
                </a:extLst>
              </p:cNvPr>
              <p:cNvSpPr/>
              <p:nvPr/>
            </p:nvSpPr>
            <p:spPr>
              <a:xfrm>
                <a:off x="4495800" y="3744214"/>
                <a:ext cx="1739753" cy="274884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E1DF18FC-F9E8-A2B7-D610-9135D2328C05}"/>
                  </a:ext>
                </a:extLst>
              </p:cNvPr>
              <p:cNvSpPr/>
              <p:nvPr/>
            </p:nvSpPr>
            <p:spPr>
              <a:xfrm>
                <a:off x="4117102" y="3860454"/>
                <a:ext cx="1739753" cy="72312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F60C658-36EF-CE79-B34E-17A30A4D519F}"/>
                </a:ext>
              </a:extLst>
            </p:cNvPr>
            <p:cNvGrpSpPr/>
            <p:nvPr/>
          </p:nvGrpSpPr>
          <p:grpSpPr>
            <a:xfrm>
              <a:off x="5122316" y="4429125"/>
              <a:ext cx="1459733" cy="2156195"/>
              <a:chOff x="4117102" y="3744214"/>
              <a:chExt cx="2118451" cy="2748846"/>
            </a:xfrm>
            <a:solidFill>
              <a:schemeClr val="bg1"/>
            </a:solidFill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67A5E6D2-E0C3-F75F-6530-E75F2A5B4892}"/>
                  </a:ext>
                </a:extLst>
              </p:cNvPr>
              <p:cNvSpPr/>
              <p:nvPr/>
            </p:nvSpPr>
            <p:spPr>
              <a:xfrm>
                <a:off x="4495800" y="3744214"/>
                <a:ext cx="1739753" cy="274884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7F7C4F36-D827-9D69-C819-9D8151EE6B83}"/>
                  </a:ext>
                </a:extLst>
              </p:cNvPr>
              <p:cNvSpPr/>
              <p:nvPr/>
            </p:nvSpPr>
            <p:spPr>
              <a:xfrm>
                <a:off x="4117102" y="3860454"/>
                <a:ext cx="1739753" cy="72312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10" name="Arrow: Curved Up 9">
            <a:extLst>
              <a:ext uri="{FF2B5EF4-FFF2-40B4-BE49-F238E27FC236}">
                <a16:creationId xmlns:a16="http://schemas.microsoft.com/office/drawing/2014/main" id="{5A976F30-F5EA-87EA-7C49-213750565BE2}"/>
              </a:ext>
            </a:extLst>
          </p:cNvPr>
          <p:cNvSpPr/>
          <p:nvPr/>
        </p:nvSpPr>
        <p:spPr>
          <a:xfrm rot="1003072">
            <a:off x="6040578" y="4092153"/>
            <a:ext cx="4202959" cy="1324445"/>
          </a:xfrm>
          <a:prstGeom prst="curved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65D546D-D10C-B1DB-6CDF-D6F8871BB9A8}"/>
              </a:ext>
            </a:extLst>
          </p:cNvPr>
          <p:cNvSpPr txBox="1"/>
          <p:nvPr/>
        </p:nvSpPr>
        <p:spPr>
          <a:xfrm>
            <a:off x="10411654" y="6355909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Photo by Alyson Hall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3C55B64-7248-14C9-2A16-00E685474106}"/>
              </a:ext>
            </a:extLst>
          </p:cNvPr>
          <p:cNvSpPr/>
          <p:nvPr/>
        </p:nvSpPr>
        <p:spPr>
          <a:xfrm>
            <a:off x="234541" y="236221"/>
            <a:ext cx="11722918" cy="6385558"/>
          </a:xfrm>
          <a:prstGeom prst="rect">
            <a:avLst/>
          </a:prstGeom>
          <a:solidFill>
            <a:srgbClr val="FFFF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badi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012C074-08FA-1FDE-A138-366D02D70777}"/>
              </a:ext>
            </a:extLst>
          </p:cNvPr>
          <p:cNvSpPr/>
          <p:nvPr/>
        </p:nvSpPr>
        <p:spPr>
          <a:xfrm>
            <a:off x="1786813" y="2222141"/>
            <a:ext cx="8369831" cy="26894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If we subtract these two rates we can estimate the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Gross Primary Production*.</a:t>
            </a:r>
          </a:p>
          <a:p>
            <a:pPr algn="ctr"/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*This is the total amount of primary production before the plants respire and use energy and oxygen! </a:t>
            </a:r>
          </a:p>
        </p:txBody>
      </p:sp>
    </p:spTree>
    <p:extLst>
      <p:ext uri="{BB962C8B-B14F-4D97-AF65-F5344CB8AC3E}">
        <p14:creationId xmlns:p14="http://schemas.microsoft.com/office/powerpoint/2010/main" val="890635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C30C5-5095-354C-1406-CF036C2EB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839" y="118946"/>
            <a:ext cx="10427505" cy="1356360"/>
          </a:xfrm>
        </p:spPr>
        <p:txBody>
          <a:bodyPr/>
          <a:lstStyle/>
          <a:p>
            <a:r>
              <a:rPr lang="en-US" dirty="0"/>
              <a:t>Calculating Gross Primary Production (GPP)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5BCF9C-46D4-6379-A363-48ECE0DC8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6839" y="1475306"/>
            <a:ext cx="11530361" cy="4929212"/>
          </a:xfrm>
        </p:spPr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Photosynthesis produces oxygen </a:t>
            </a:r>
          </a:p>
          <a:p>
            <a:pPr lvl="1"/>
            <a:r>
              <a:rPr lang="en-US" dirty="0"/>
              <a:t>The concentration of oxygen in the light chambers </a:t>
            </a:r>
            <a:r>
              <a:rPr lang="en-US" dirty="0">
                <a:solidFill>
                  <a:srgbClr val="002060"/>
                </a:solidFill>
              </a:rPr>
              <a:t>will increase</a:t>
            </a:r>
            <a:r>
              <a:rPr lang="en-US" dirty="0"/>
              <a:t>*</a:t>
            </a:r>
          </a:p>
          <a:p>
            <a:pPr marL="274320" lvl="1" indent="0">
              <a:buNone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	=&gt; A positive rate (Ex: 20 units of Oxygen per minute)!</a:t>
            </a:r>
          </a:p>
          <a:p>
            <a:pPr lvl="2"/>
            <a:r>
              <a:rPr lang="en-US" dirty="0"/>
              <a:t>*</a:t>
            </a:r>
            <a:r>
              <a:rPr lang="en-US" i="1" dirty="0"/>
              <a:t>But light chambers are also measuring respiration because the plants don’t stop respiring.</a:t>
            </a:r>
          </a:p>
          <a:p>
            <a:endParaRPr lang="en-US" sz="1000" dirty="0">
              <a:solidFill>
                <a:srgbClr val="7030A0"/>
              </a:solidFill>
            </a:endParaRPr>
          </a:p>
          <a:p>
            <a:r>
              <a:rPr lang="en-US" dirty="0">
                <a:solidFill>
                  <a:srgbClr val="7030A0"/>
                </a:solidFill>
              </a:rPr>
              <a:t>Respiration uses oxygen </a:t>
            </a:r>
          </a:p>
          <a:p>
            <a:pPr lvl="1"/>
            <a:r>
              <a:rPr lang="en-US" dirty="0"/>
              <a:t>The concentration of oxygen in dark chambers will </a:t>
            </a:r>
            <a:r>
              <a:rPr lang="en-US" dirty="0">
                <a:solidFill>
                  <a:srgbClr val="7030A0"/>
                </a:solidFill>
              </a:rPr>
              <a:t>go down</a:t>
            </a:r>
          </a:p>
          <a:p>
            <a:pPr marL="274320" lvl="1" indent="0">
              <a:buNone/>
            </a:pPr>
            <a:r>
              <a:rPr lang="en-US" dirty="0">
                <a:solidFill>
                  <a:srgbClr val="7030A0"/>
                </a:solidFill>
              </a:rPr>
              <a:t>	=&gt; A negative rate (Ex: -10 units of Oxygen per minute)!</a:t>
            </a:r>
          </a:p>
          <a:p>
            <a:pPr lvl="1"/>
            <a:endParaRPr lang="en-US" i="1" dirty="0"/>
          </a:p>
          <a:p>
            <a:pPr marL="45720" indent="0">
              <a:buNone/>
            </a:pPr>
            <a:r>
              <a:rPr lang="en-US" i="1" dirty="0"/>
              <a:t>=&gt; </a:t>
            </a:r>
            <a:r>
              <a:rPr lang="en-US" i="1" dirty="0">
                <a:solidFill>
                  <a:schemeClr val="accent6">
                    <a:lumMod val="50000"/>
                  </a:schemeClr>
                </a:solidFill>
              </a:rPr>
              <a:t>(Rate from Light Chambers) </a:t>
            </a:r>
            <a:r>
              <a:rPr lang="en-US" i="1" dirty="0"/>
              <a:t>– </a:t>
            </a:r>
            <a:r>
              <a:rPr lang="en-US" i="1" dirty="0">
                <a:solidFill>
                  <a:srgbClr val="7030A0"/>
                </a:solidFill>
              </a:rPr>
              <a:t>(Rate from Dark Chambers) </a:t>
            </a:r>
            <a:r>
              <a:rPr lang="en-US" i="1" dirty="0"/>
              <a:t>= Gross Primary Production!</a:t>
            </a:r>
          </a:p>
          <a:p>
            <a:pPr marL="45720" indent="0">
              <a:buNone/>
            </a:pPr>
            <a:r>
              <a:rPr lang="en-US" dirty="0"/>
              <a:t>=&gt; (</a:t>
            </a:r>
            <a:r>
              <a:rPr lang="en-US" dirty="0">
                <a:solidFill>
                  <a:srgbClr val="002060"/>
                </a:solidFill>
              </a:rPr>
              <a:t>+20 units per minute) </a:t>
            </a:r>
            <a:r>
              <a:rPr lang="en-US" dirty="0"/>
              <a:t>– </a:t>
            </a:r>
            <a:r>
              <a:rPr lang="en-US" dirty="0">
                <a:solidFill>
                  <a:srgbClr val="7030A0"/>
                </a:solidFill>
              </a:rPr>
              <a:t>(-10 units per minute)</a:t>
            </a:r>
            <a:r>
              <a:rPr lang="en-US" dirty="0"/>
              <a:t> = 30 units per minute!</a:t>
            </a:r>
          </a:p>
          <a:p>
            <a:pPr marL="45720" indent="0">
              <a:buNone/>
            </a:pPr>
            <a:r>
              <a:rPr lang="en-US" sz="1800" i="1" dirty="0"/>
              <a:t>Remember subtracting a negative will cancel out the negative and minus!</a:t>
            </a:r>
          </a:p>
          <a:p>
            <a:pPr lvl="1"/>
            <a:endParaRPr lang="en-US" dirty="0"/>
          </a:p>
          <a:p>
            <a:pPr marL="27432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48755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F4C96-93D5-1A62-1E8C-8EF530962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683" y="378656"/>
            <a:ext cx="8076081" cy="1356360"/>
          </a:xfrm>
        </p:spPr>
        <p:txBody>
          <a:bodyPr>
            <a:normAutofit/>
          </a:bodyPr>
          <a:lstStyle/>
          <a:p>
            <a:pPr marL="45720"/>
            <a:r>
              <a:rPr lang="en-US" sz="2800" dirty="0"/>
              <a:t>Gross Primary Production can tell us if seagrass meadows are putting extra energy and oxygen into the system</a:t>
            </a:r>
            <a:r>
              <a:rPr lang="en-US" sz="2800" b="1" dirty="0"/>
              <a:t>. </a:t>
            </a: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4D492B-0D5A-A448-2CC9-2DDBB219A8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828" y="2067951"/>
            <a:ext cx="7930794" cy="441139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b="1" dirty="0"/>
              <a:t>What does a </a:t>
            </a:r>
            <a:r>
              <a:rPr lang="en-US" b="1" u="sng" dirty="0"/>
              <a:t>positive</a:t>
            </a:r>
            <a:r>
              <a:rPr lang="en-US" b="1" dirty="0"/>
              <a:t> rate of GPP mean?</a:t>
            </a:r>
          </a:p>
          <a:p>
            <a:pPr marL="274320" lvl="1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4320" lvl="1" indent="0">
              <a:buNone/>
            </a:pPr>
            <a:endParaRPr lang="en-US" dirty="0"/>
          </a:p>
          <a:p>
            <a:pPr marL="274320" lvl="1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4320" lvl="1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432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dirty="0"/>
          </a:p>
          <a:p>
            <a:pPr>
              <a:lnSpc>
                <a:spcPct val="100000"/>
              </a:lnSpc>
            </a:pPr>
            <a:r>
              <a:rPr lang="en-US" b="1" dirty="0"/>
              <a:t>What does a </a:t>
            </a:r>
            <a:r>
              <a:rPr lang="en-US" b="1" u="sng" dirty="0"/>
              <a:t>negative</a:t>
            </a:r>
            <a:r>
              <a:rPr lang="en-US" b="1" dirty="0"/>
              <a:t> rate of GPP mean?</a:t>
            </a:r>
          </a:p>
          <a:p>
            <a:pPr marL="274320" lvl="1" indent="0">
              <a:buNone/>
            </a:pPr>
            <a:endParaRPr lang="en-US" dirty="0"/>
          </a:p>
          <a:p>
            <a:pPr lvl="1"/>
            <a:endParaRPr lang="en-US" dirty="0"/>
          </a:p>
        </p:txBody>
      </p:sp>
      <p:pic>
        <p:nvPicPr>
          <p:cNvPr id="6" name="Picture 5" descr="A grassy area with water in the background&#10;&#10;Description automatically generated with low confidence">
            <a:extLst>
              <a:ext uri="{FF2B5EF4-FFF2-40B4-BE49-F238E27FC236}">
                <a16:creationId xmlns:a16="http://schemas.microsoft.com/office/drawing/2014/main" id="{A4132490-2B6A-44D7-FF5C-CC282CB84C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10622" y="243840"/>
            <a:ext cx="3646837" cy="637793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6999E7-EF7E-748F-4ED6-508DBF3F5352}"/>
              </a:ext>
            </a:extLst>
          </p:cNvPr>
          <p:cNvSpPr txBox="1"/>
          <p:nvPr/>
        </p:nvSpPr>
        <p:spPr>
          <a:xfrm>
            <a:off x="10411654" y="6355909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185139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F4C96-93D5-1A62-1E8C-8EF530962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683" y="378656"/>
            <a:ext cx="8076081" cy="1356360"/>
          </a:xfrm>
        </p:spPr>
        <p:txBody>
          <a:bodyPr>
            <a:normAutofit/>
          </a:bodyPr>
          <a:lstStyle/>
          <a:p>
            <a:pPr marL="45720"/>
            <a:r>
              <a:rPr lang="en-US" sz="2800" dirty="0"/>
              <a:t>Gross Primary Production can tell us if seagrass meadows are putting extra energy and oxygen into the system</a:t>
            </a:r>
            <a:r>
              <a:rPr lang="en-US" sz="2800" b="1" dirty="0"/>
              <a:t>. </a:t>
            </a:r>
            <a:endParaRPr lang="en-US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4D492B-0D5A-A448-2CC9-2DDBB219A8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828" y="2067951"/>
            <a:ext cx="7930794" cy="4411393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US" b="1" dirty="0"/>
              <a:t>What does a </a:t>
            </a:r>
            <a:r>
              <a:rPr lang="en-US" b="1" u="sng" dirty="0"/>
              <a:t>positive</a:t>
            </a:r>
            <a:r>
              <a:rPr lang="en-US" b="1" dirty="0"/>
              <a:t> rate of GPP mean?</a:t>
            </a:r>
          </a:p>
          <a:p>
            <a:pPr marL="45720" indent="0">
              <a:lnSpc>
                <a:spcPct val="100000"/>
              </a:lnSpc>
              <a:buNone/>
            </a:pPr>
            <a:r>
              <a:rPr lang="en-US" dirty="0"/>
              <a:t>=&gt; that photosynthesis is creating more energy and oxygen than the plant uses from respiration.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This means the seagrass meadow is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Net Autotrophic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= makes extra energy</a:t>
            </a:r>
          </a:p>
          <a:p>
            <a:pPr marL="274320" lvl="1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dirty="0"/>
          </a:p>
          <a:p>
            <a:pPr>
              <a:lnSpc>
                <a:spcPct val="100000"/>
              </a:lnSpc>
            </a:pPr>
            <a:r>
              <a:rPr lang="en-US" b="1" dirty="0"/>
              <a:t>What does a </a:t>
            </a:r>
            <a:r>
              <a:rPr lang="en-US" b="1" u="sng" dirty="0"/>
              <a:t>negative</a:t>
            </a:r>
            <a:r>
              <a:rPr lang="en-US" b="1" dirty="0"/>
              <a:t> rate of GPP mean?</a:t>
            </a:r>
          </a:p>
          <a:p>
            <a:pPr marL="45720" indent="0">
              <a:lnSpc>
                <a:spcPct val="100000"/>
              </a:lnSpc>
              <a:buNone/>
            </a:pPr>
            <a:r>
              <a:rPr lang="en-US" dirty="0"/>
              <a:t>=&gt; that photosynthesis is not creating enough energy and oxygen for the plant.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This means the seagrass meadow is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Net Heterotrophic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= uses more energy than it makes!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pic>
        <p:nvPicPr>
          <p:cNvPr id="6" name="Picture 5" descr="A grassy area with water in the background&#10;&#10;Description automatically generated with low confidence">
            <a:extLst>
              <a:ext uri="{FF2B5EF4-FFF2-40B4-BE49-F238E27FC236}">
                <a16:creationId xmlns:a16="http://schemas.microsoft.com/office/drawing/2014/main" id="{A4132490-2B6A-44D7-FF5C-CC282CB84C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10622" y="243840"/>
            <a:ext cx="3646837" cy="637793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42A997F-FD79-FB14-D9AF-BB2FC8C7D45D}"/>
              </a:ext>
            </a:extLst>
          </p:cNvPr>
          <p:cNvSpPr txBox="1"/>
          <p:nvPr/>
        </p:nvSpPr>
        <p:spPr>
          <a:xfrm>
            <a:off x="10411654" y="6355909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1508770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929C2-DE22-DF6B-3470-576CD3B1F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456" y="474285"/>
            <a:ext cx="11169621" cy="1104388"/>
          </a:xfrm>
        </p:spPr>
        <p:txBody>
          <a:bodyPr>
            <a:normAutofit/>
          </a:bodyPr>
          <a:lstStyle/>
          <a:p>
            <a:r>
              <a:rPr lang="en-US" dirty="0"/>
              <a:t>Now Its Your Turn!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C330AA-6C0F-4852-A8F4-70FE0539EF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264" y="1701686"/>
            <a:ext cx="10433607" cy="4394314"/>
          </a:xfrm>
        </p:spPr>
        <p:txBody>
          <a:bodyPr/>
          <a:lstStyle/>
          <a:p>
            <a:pPr marL="45720" indent="0">
              <a:buNone/>
            </a:pPr>
            <a:r>
              <a:rPr lang="en-US" dirty="0"/>
              <a:t>1. You are going to </a:t>
            </a:r>
            <a:r>
              <a:rPr lang="en-US" u="sng" dirty="0"/>
              <a:t>count oxygen bubbles </a:t>
            </a:r>
            <a:r>
              <a:rPr lang="en-US" dirty="0"/>
              <a:t>just like the oxygen sensors do for both light and dark chambers.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5212F7-8201-7CFF-61C7-44942ACE7D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3359" y="2460954"/>
            <a:ext cx="6446364" cy="3635046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89192C6-2498-A870-9E57-3097F32A6B7C}"/>
              </a:ext>
            </a:extLst>
          </p:cNvPr>
          <p:cNvSpPr txBox="1">
            <a:spLocks/>
          </p:cNvSpPr>
          <p:nvPr/>
        </p:nvSpPr>
        <p:spPr>
          <a:xfrm>
            <a:off x="582263" y="2493073"/>
            <a:ext cx="4699115" cy="43649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dirty="0"/>
              <a:t>2. Then you will calculate rates of respiration and net primary production (NPP)</a:t>
            </a:r>
          </a:p>
          <a:p>
            <a:pPr marL="45720" indent="0">
              <a:buNone/>
            </a:pPr>
            <a:r>
              <a:rPr lang="en-US" dirty="0"/>
              <a:t>3. You will use those rates to estimate the rate of Gross Primary Production (GPP) for seagrasses in the Chesapeake Bay!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8DD6A6-DC73-B4BA-5927-BB218F5B68ED}"/>
              </a:ext>
            </a:extLst>
          </p:cNvPr>
          <p:cNvSpPr txBox="1"/>
          <p:nvPr/>
        </p:nvSpPr>
        <p:spPr>
          <a:xfrm>
            <a:off x="6423368" y="6383715"/>
            <a:ext cx="576863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Tracey Saxby, Integration and Application Network (ian.umces.edu/media-library)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715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929C2-DE22-DF6B-3470-576CD3B1F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456" y="474285"/>
            <a:ext cx="11169621" cy="1104388"/>
          </a:xfrm>
        </p:spPr>
        <p:txBody>
          <a:bodyPr>
            <a:normAutofit/>
          </a:bodyPr>
          <a:lstStyle/>
          <a:p>
            <a:r>
              <a:rPr lang="en-US" dirty="0"/>
              <a:t>Now Its Your Turn!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C330AA-6C0F-4852-A8F4-70FE0539EF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264" y="1701686"/>
            <a:ext cx="10433607" cy="4394314"/>
          </a:xfrm>
        </p:spPr>
        <p:txBody>
          <a:bodyPr/>
          <a:lstStyle/>
          <a:p>
            <a:pPr marL="45720" indent="0">
              <a:buNone/>
            </a:pPr>
            <a:r>
              <a:rPr lang="en-US" dirty="0"/>
              <a:t>1. You are going to </a:t>
            </a:r>
            <a:r>
              <a:rPr lang="en-US" u="sng" dirty="0"/>
              <a:t>count oxygen bubbles </a:t>
            </a:r>
            <a:r>
              <a:rPr lang="en-US" dirty="0"/>
              <a:t>just like the oxygen sensors do for both light and dark chambers.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5212F7-8201-7CFF-61C7-44942ACE7D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3359" y="2460954"/>
            <a:ext cx="6446364" cy="3635046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89192C6-2498-A870-9E57-3097F32A6B7C}"/>
              </a:ext>
            </a:extLst>
          </p:cNvPr>
          <p:cNvSpPr txBox="1">
            <a:spLocks/>
          </p:cNvSpPr>
          <p:nvPr/>
        </p:nvSpPr>
        <p:spPr>
          <a:xfrm>
            <a:off x="582263" y="2493073"/>
            <a:ext cx="4699115" cy="43649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dirty="0"/>
              <a:t>2. Then you will calculate rates of respiration and net primary production (NPP)</a:t>
            </a:r>
          </a:p>
          <a:p>
            <a:pPr marL="45720" indent="0">
              <a:buNone/>
            </a:pPr>
            <a:r>
              <a:rPr lang="en-US" dirty="0"/>
              <a:t>3. You will use those rates to estimate the rate of Gross Primary Production (GPP) for seagrasses in the Chesapeake Bay!</a:t>
            </a:r>
          </a:p>
          <a:p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5470EF5-BF14-B9DC-639C-EFC6B9B05F2A}"/>
              </a:ext>
            </a:extLst>
          </p:cNvPr>
          <p:cNvSpPr/>
          <p:nvPr/>
        </p:nvSpPr>
        <p:spPr>
          <a:xfrm>
            <a:off x="446947" y="4973944"/>
            <a:ext cx="4658111" cy="15170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Remember!</a:t>
            </a:r>
          </a:p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You are measuring rates because it is a change in oxygen over a time period (the chamber incubation!)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D86B70-AE51-C9B0-3369-054459F8B805}"/>
              </a:ext>
            </a:extLst>
          </p:cNvPr>
          <p:cNvSpPr txBox="1"/>
          <p:nvPr/>
        </p:nvSpPr>
        <p:spPr>
          <a:xfrm>
            <a:off x="6423368" y="6383715"/>
            <a:ext cx="576863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Tracey Saxby, Integration and Application Network (ian.umces.edu/media-library)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1651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66B53-B444-4CD7-1A1E-3311CA949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339" y="379975"/>
            <a:ext cx="9875520" cy="1356360"/>
          </a:xfrm>
        </p:spPr>
        <p:txBody>
          <a:bodyPr/>
          <a:lstStyle/>
          <a:p>
            <a:r>
              <a:rPr lang="en-US" dirty="0"/>
              <a:t>Species Don’t Always Behave the Same!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A56293-A733-16AE-7823-06B459A131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514" y="1816499"/>
            <a:ext cx="7689592" cy="4279501"/>
          </a:xfrm>
        </p:spPr>
        <p:txBody>
          <a:bodyPr/>
          <a:lstStyle/>
          <a:p>
            <a:r>
              <a:rPr lang="en-US" dirty="0"/>
              <a:t>Remember that the Chesapeake Bay has two species of seagrass!</a:t>
            </a:r>
          </a:p>
          <a:p>
            <a:r>
              <a:rPr lang="en-US" dirty="0"/>
              <a:t>These species differ in shape and size</a:t>
            </a:r>
          </a:p>
          <a:p>
            <a:r>
              <a:rPr lang="en-US" dirty="0"/>
              <a:t>These species have different communities of animals that live in them too</a:t>
            </a:r>
          </a:p>
          <a:p>
            <a:endParaRPr lang="en-US" dirty="0"/>
          </a:p>
          <a:p>
            <a:r>
              <a:rPr lang="en-US" b="1" dirty="0"/>
              <a:t>Will they have the same rate of NPP, respiration, and GPP?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8D470DF-4547-D56E-DA11-941CDF08FF6C}"/>
              </a:ext>
            </a:extLst>
          </p:cNvPr>
          <p:cNvGrpSpPr/>
          <p:nvPr/>
        </p:nvGrpSpPr>
        <p:grpSpPr>
          <a:xfrm>
            <a:off x="8714458" y="2014538"/>
            <a:ext cx="3051774" cy="3810319"/>
            <a:chOff x="5636655" y="2319790"/>
            <a:chExt cx="3051774" cy="3810319"/>
          </a:xfrm>
        </p:grpSpPr>
        <p:pic>
          <p:nvPicPr>
            <p:cNvPr id="5" name="Content Placeholder 5" descr="A picture containing plant, hydrozoan&#10;&#10;Description automatically generated">
              <a:extLst>
                <a:ext uri="{FF2B5EF4-FFF2-40B4-BE49-F238E27FC236}">
                  <a16:creationId xmlns:a16="http://schemas.microsoft.com/office/drawing/2014/main" id="{5D05C8C3-58C3-8E0C-8EDE-706298D4453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36655" y="2319790"/>
              <a:ext cx="1598198" cy="3392785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837A7ED-D9CD-70EF-6D9F-25C206E9307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43418" y="3370729"/>
              <a:ext cx="1002855" cy="2449422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57AE202-4118-096B-D00E-CC12E630ECB6}"/>
                </a:ext>
              </a:extLst>
            </p:cNvPr>
            <p:cNvSpPr txBox="1"/>
            <p:nvPr/>
          </p:nvSpPr>
          <p:spPr>
            <a:xfrm>
              <a:off x="5725459" y="5760777"/>
              <a:ext cx="1087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Eelgrass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F7A239A-46E5-C816-6DC5-04B33C5C46D2}"/>
                </a:ext>
              </a:extLst>
            </p:cNvPr>
            <p:cNvSpPr txBox="1"/>
            <p:nvPr/>
          </p:nvSpPr>
          <p:spPr>
            <a:xfrm>
              <a:off x="6801261" y="5760777"/>
              <a:ext cx="1887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Widgeon Grass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4ADC6B84-FBCF-A3B7-1906-A0F4C19501D9}"/>
              </a:ext>
            </a:extLst>
          </p:cNvPr>
          <p:cNvSpPr txBox="1"/>
          <p:nvPr/>
        </p:nvSpPr>
        <p:spPr>
          <a:xfrm>
            <a:off x="6680628" y="6141105"/>
            <a:ext cx="57686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b="0" i="0" dirty="0">
                <a:solidFill>
                  <a:srgbClr val="0A0A0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Tracey Saxby and Jane Thomas, Integration and Application Network (ian.umces.edu/media-library)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992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hart, waterfall chart&#10;&#10;Description automatically generated">
            <a:extLst>
              <a:ext uri="{FF2B5EF4-FFF2-40B4-BE49-F238E27FC236}">
                <a16:creationId xmlns:a16="http://schemas.microsoft.com/office/drawing/2014/main" id="{468C75F0-8587-227C-8F6A-0D3D45AAC3E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016" y="467750"/>
            <a:ext cx="8210844" cy="615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0829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323B9-CECA-8739-3C1C-E9C9FA05FD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404266"/>
            <a:ext cx="11087099" cy="1443269"/>
          </a:xfrm>
        </p:spPr>
        <p:txBody>
          <a:bodyPr>
            <a:normAutofit/>
          </a:bodyPr>
          <a:lstStyle/>
          <a:p>
            <a:r>
              <a:rPr lang="en-US" sz="3100" dirty="0"/>
              <a:t>Scientists Often Scale Up Measurements to Estimate Whole Ecosystems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918B5-0B87-9232-D088-9021D9E1A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8215" y="1994492"/>
            <a:ext cx="6090556" cy="4101508"/>
          </a:xfrm>
        </p:spPr>
        <p:txBody>
          <a:bodyPr>
            <a:normAutofit/>
          </a:bodyPr>
          <a:lstStyle/>
          <a:p>
            <a:r>
              <a:rPr lang="en-US" dirty="0"/>
              <a:t>Our chambers only ran for </a:t>
            </a:r>
            <a:r>
              <a:rPr lang="en-US" b="1" dirty="0"/>
              <a:t>1 hour </a:t>
            </a:r>
            <a:r>
              <a:rPr lang="en-US" dirty="0"/>
              <a:t>and covered about one square foot of bottom.</a:t>
            </a:r>
          </a:p>
          <a:p>
            <a:endParaRPr lang="en-US" sz="1000" dirty="0"/>
          </a:p>
          <a:p>
            <a:r>
              <a:rPr lang="en-US" dirty="0"/>
              <a:t>Scientists want to know about how entire seagrass meadows or entire estuaries function for whole days, weeks, or years.</a:t>
            </a:r>
          </a:p>
          <a:p>
            <a:endParaRPr lang="en-US" sz="1000" dirty="0"/>
          </a:p>
          <a:p>
            <a:r>
              <a:rPr lang="en-US" dirty="0"/>
              <a:t>How can we scale up our small samples to make these estimates?</a:t>
            </a:r>
          </a:p>
        </p:txBody>
      </p:sp>
      <p:pic>
        <p:nvPicPr>
          <p:cNvPr id="10" name="Picture 9" descr="A picture containing water sport, swimming, ocean floor&#10;&#10;Description automatically generated">
            <a:extLst>
              <a:ext uri="{FF2B5EF4-FFF2-40B4-BE49-F238E27FC236}">
                <a16:creationId xmlns:a16="http://schemas.microsoft.com/office/drawing/2014/main" id="{523C55C6-2107-C845-84D8-26A6A379D5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65331" y="1709975"/>
            <a:ext cx="4741120" cy="44930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14A2C6-6BA4-1A25-1481-B31F586528D5}"/>
              </a:ext>
            </a:extLst>
          </p:cNvPr>
          <p:cNvSpPr txBox="1"/>
          <p:nvPr/>
        </p:nvSpPr>
        <p:spPr>
          <a:xfrm>
            <a:off x="10411654" y="6355909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Photo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33533124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2122F-D371-931D-C903-1B3DC52CF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053" y="398585"/>
            <a:ext cx="11380764" cy="1356360"/>
          </a:xfrm>
        </p:spPr>
        <p:txBody>
          <a:bodyPr/>
          <a:lstStyle/>
          <a:p>
            <a:pPr algn="ctr"/>
            <a:r>
              <a:rPr lang="en-US" dirty="0"/>
              <a:t>The Amount of Seagrass in the Chesapeake Bay Changes Yearly</a:t>
            </a:r>
          </a:p>
        </p:txBody>
      </p:sp>
      <p:pic>
        <p:nvPicPr>
          <p:cNvPr id="5" name="Content Placeholder 4" descr="Chart, line chart&#10;&#10;Description automatically generated">
            <a:extLst>
              <a:ext uri="{FF2B5EF4-FFF2-40B4-BE49-F238E27FC236}">
                <a16:creationId xmlns:a16="http://schemas.microsoft.com/office/drawing/2014/main" id="{4DFC408B-3BFB-E200-C8F4-0B7B8647FE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0607" y="1754945"/>
            <a:ext cx="9729512" cy="4223824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EA3E418-B6D0-4A72-4DDB-4E028EB8EC0F}"/>
              </a:ext>
            </a:extLst>
          </p:cNvPr>
          <p:cNvSpPr/>
          <p:nvPr/>
        </p:nvSpPr>
        <p:spPr>
          <a:xfrm>
            <a:off x="400607" y="6062061"/>
            <a:ext cx="6014261" cy="3996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Graph from the Virginia Institute of Marine Science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C524E3-6ECB-7A74-689B-7F47FFE6D005}"/>
              </a:ext>
            </a:extLst>
          </p:cNvPr>
          <p:cNvSpPr/>
          <p:nvPr/>
        </p:nvSpPr>
        <p:spPr>
          <a:xfrm>
            <a:off x="9111022" y="2823560"/>
            <a:ext cx="2658795" cy="2169885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shades of green show how dense the seagrass is from sparse (light green) to very dense (dark green)</a:t>
            </a:r>
          </a:p>
        </p:txBody>
      </p:sp>
    </p:spTree>
    <p:extLst>
      <p:ext uri="{BB962C8B-B14F-4D97-AF65-F5344CB8AC3E}">
        <p14:creationId xmlns:p14="http://schemas.microsoft.com/office/powerpoint/2010/main" val="13779524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2122F-D371-931D-C903-1B3DC52CF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053" y="398585"/>
            <a:ext cx="11380764" cy="135636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The Amount of Each Species is Also Changing in the Chesapeake Bay Yearly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A3E418-B6D0-4A72-4DDB-4E028EB8EC0F}"/>
              </a:ext>
            </a:extLst>
          </p:cNvPr>
          <p:cNvSpPr/>
          <p:nvPr/>
        </p:nvSpPr>
        <p:spPr>
          <a:xfrm>
            <a:off x="389053" y="6027332"/>
            <a:ext cx="6014261" cy="3996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Graph from the Virginia Institute of Marine Science</a:t>
            </a:r>
          </a:p>
        </p:txBody>
      </p:sp>
      <p:pic>
        <p:nvPicPr>
          <p:cNvPr id="13" name="Content Placeholder 11">
            <a:extLst>
              <a:ext uri="{FF2B5EF4-FFF2-40B4-BE49-F238E27FC236}">
                <a16:creationId xmlns:a16="http://schemas.microsoft.com/office/drawing/2014/main" id="{79E909A2-BD99-7379-4EA8-36AD777CA0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026" y="1754945"/>
            <a:ext cx="8553261" cy="390255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915D597-EABB-3C8B-98A8-2298E3EC82CF}"/>
              </a:ext>
            </a:extLst>
          </p:cNvPr>
          <p:cNvSpPr/>
          <p:nvPr/>
        </p:nvSpPr>
        <p:spPr>
          <a:xfrm>
            <a:off x="4604657" y="2057400"/>
            <a:ext cx="1798657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C524E3-6ECB-7A74-689B-7F47FFE6D005}"/>
              </a:ext>
            </a:extLst>
          </p:cNvPr>
          <p:cNvSpPr/>
          <p:nvPr/>
        </p:nvSpPr>
        <p:spPr>
          <a:xfrm>
            <a:off x="8613132" y="2621279"/>
            <a:ext cx="3189815" cy="2169885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Black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All Aquatic Plants</a:t>
            </a:r>
          </a:p>
          <a:p>
            <a:pPr algn="ctr"/>
            <a:r>
              <a:rPr lang="en-US" sz="2000" b="1" dirty="0">
                <a:solidFill>
                  <a:srgbClr val="BED98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Widgeon Grass</a:t>
            </a:r>
          </a:p>
          <a:p>
            <a:pPr algn="ctr"/>
            <a:r>
              <a:rPr lang="en-US" sz="2000" b="1" dirty="0">
                <a:solidFill>
                  <a:srgbClr val="1C6EA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Blue 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Eelgrass</a:t>
            </a:r>
          </a:p>
        </p:txBody>
      </p:sp>
    </p:spTree>
    <p:extLst>
      <p:ext uri="{BB962C8B-B14F-4D97-AF65-F5344CB8AC3E}">
        <p14:creationId xmlns:p14="http://schemas.microsoft.com/office/powerpoint/2010/main" val="39815329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6D01B-61AC-2E25-B376-12626F9C4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455" y="342312"/>
            <a:ext cx="7584142" cy="895643"/>
          </a:xfrm>
        </p:spPr>
        <p:txBody>
          <a:bodyPr>
            <a:noAutofit/>
          </a:bodyPr>
          <a:lstStyle/>
          <a:p>
            <a:r>
              <a:rPr lang="en-US" sz="3100" b="1" dirty="0"/>
              <a:t>Why Does Seagrass Coverage Change Yearly?</a:t>
            </a:r>
          </a:p>
        </p:txBody>
      </p:sp>
      <p:pic>
        <p:nvPicPr>
          <p:cNvPr id="4" name="Picture 3" descr="A picture containing grass, outdoor, field, plant&#10;&#10;Description automatically generated">
            <a:extLst>
              <a:ext uri="{FF2B5EF4-FFF2-40B4-BE49-F238E27FC236}">
                <a16:creationId xmlns:a16="http://schemas.microsoft.com/office/drawing/2014/main" id="{82CA6103-5741-2698-3CA0-87C449A0E9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4597" y="228768"/>
            <a:ext cx="4109423" cy="31109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7E8457-75EC-2BBF-F172-BC9B7F4BA75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8284561" y="2929774"/>
            <a:ext cx="3289495" cy="4109425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8791FD9C-73F5-156E-8818-73907065B12E}"/>
              </a:ext>
            </a:extLst>
          </p:cNvPr>
          <p:cNvSpPr txBox="1">
            <a:spLocks/>
          </p:cNvSpPr>
          <p:nvPr/>
        </p:nvSpPr>
        <p:spPr>
          <a:xfrm>
            <a:off x="261670" y="4096044"/>
            <a:ext cx="7584142" cy="895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3100" b="1" dirty="0"/>
              <a:t>Why Do Species Change Differently?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2E428F-9047-6350-5A43-36F9F934C5F8}"/>
              </a:ext>
            </a:extLst>
          </p:cNvPr>
          <p:cNvSpPr txBox="1"/>
          <p:nvPr/>
        </p:nvSpPr>
        <p:spPr>
          <a:xfrm>
            <a:off x="10411654" y="6355909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Photos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28171305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6D01B-61AC-2E25-B376-12626F9C4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455" y="342312"/>
            <a:ext cx="7584142" cy="895643"/>
          </a:xfrm>
        </p:spPr>
        <p:txBody>
          <a:bodyPr>
            <a:noAutofit/>
          </a:bodyPr>
          <a:lstStyle/>
          <a:p>
            <a:r>
              <a:rPr lang="en-US" sz="3100" b="1" dirty="0"/>
              <a:t>Why Does Seagrass Coverage Change Yearly?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F3AEB6-786D-A2D0-9817-C69145150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0455" y="1282504"/>
            <a:ext cx="7526572" cy="271741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dirty="0"/>
              <a:t>=&gt; Seagrass coverage can be impacted by many factors:</a:t>
            </a:r>
          </a:p>
          <a:p>
            <a:pPr marL="338138" lvl="1" indent="-169863"/>
            <a:r>
              <a:rPr lang="en-US" dirty="0"/>
              <a:t>Things that affect production and respiration</a:t>
            </a:r>
          </a:p>
          <a:p>
            <a:pPr lvl="2"/>
            <a:r>
              <a:rPr lang="en-US" dirty="0"/>
              <a:t>Temperature, light, carbon dioxide concentrations</a:t>
            </a:r>
          </a:p>
          <a:p>
            <a:pPr marL="338138" lvl="1" indent="-169863"/>
            <a:r>
              <a:rPr lang="en-US" dirty="0"/>
              <a:t>Humans </a:t>
            </a:r>
          </a:p>
          <a:p>
            <a:pPr lvl="2"/>
            <a:r>
              <a:rPr lang="en-US" dirty="0"/>
              <a:t>Boat scaring from propellers </a:t>
            </a:r>
          </a:p>
          <a:p>
            <a:pPr lvl="2"/>
            <a:r>
              <a:rPr lang="en-US" dirty="0"/>
              <a:t>Aquaculture</a:t>
            </a:r>
          </a:p>
          <a:p>
            <a:pPr marL="338138" lvl="1" indent="-169863"/>
            <a:r>
              <a:rPr lang="en-US" dirty="0"/>
              <a:t>Harmful Algae Blooms, more herbivores, and more!</a:t>
            </a:r>
            <a:endParaRPr lang="en-US" b="1" dirty="0"/>
          </a:p>
        </p:txBody>
      </p:sp>
      <p:pic>
        <p:nvPicPr>
          <p:cNvPr id="4" name="Picture 3" descr="A picture containing grass, outdoor, field, plant&#10;&#10;Description automatically generated">
            <a:extLst>
              <a:ext uri="{FF2B5EF4-FFF2-40B4-BE49-F238E27FC236}">
                <a16:creationId xmlns:a16="http://schemas.microsoft.com/office/drawing/2014/main" id="{82CA6103-5741-2698-3CA0-87C449A0E9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4597" y="228768"/>
            <a:ext cx="4109423" cy="31109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7E8457-75EC-2BBF-F172-BC9B7F4BA75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8284561" y="2929774"/>
            <a:ext cx="3289495" cy="4109425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E274342-766B-7AA2-75BA-1063833F2E83}"/>
              </a:ext>
            </a:extLst>
          </p:cNvPr>
          <p:cNvSpPr txBox="1">
            <a:spLocks/>
          </p:cNvSpPr>
          <p:nvPr/>
        </p:nvSpPr>
        <p:spPr>
          <a:xfrm>
            <a:off x="348023" y="4813495"/>
            <a:ext cx="7526572" cy="1524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Font typeface="Corbel" pitchFamily="34" charset="0"/>
              <a:buNone/>
            </a:pPr>
            <a:r>
              <a:rPr lang="en-US" dirty="0"/>
              <a:t>=&gt; Different species will react to each of these factors differently, leading to different coverages.</a:t>
            </a:r>
          </a:p>
          <a:p>
            <a:pPr marL="0" lvl="1" indent="0">
              <a:buFont typeface="Corbel" pitchFamily="34" charset="0"/>
              <a:buNone/>
            </a:pPr>
            <a:r>
              <a:rPr lang="en-US" dirty="0"/>
              <a:t>For example, </a:t>
            </a:r>
            <a:r>
              <a:rPr lang="en-US" b="1" dirty="0"/>
              <a:t>Eelgrass is less heat tolerant than Widgeon Grass which has lead to it’s decline!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791FD9C-73F5-156E-8818-73907065B12E}"/>
              </a:ext>
            </a:extLst>
          </p:cNvPr>
          <p:cNvSpPr txBox="1">
            <a:spLocks/>
          </p:cNvSpPr>
          <p:nvPr/>
        </p:nvSpPr>
        <p:spPr>
          <a:xfrm>
            <a:off x="261670" y="4096044"/>
            <a:ext cx="7584142" cy="8956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3100" b="1" dirty="0"/>
              <a:t>Why Do Species Change Differently?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41AC00-0E6D-1B7D-D604-8893312D65F4}"/>
              </a:ext>
            </a:extLst>
          </p:cNvPr>
          <p:cNvSpPr txBox="1"/>
          <p:nvPr/>
        </p:nvSpPr>
        <p:spPr>
          <a:xfrm>
            <a:off x="10411654" y="6355909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Photos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9415543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E3DC42C2-6B58-404C-B339-2C72808A5B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C8C30A-9B21-2F9E-128F-3EDBC9275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1352" y="236221"/>
            <a:ext cx="6693061" cy="135636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What Did We Learn Today?</a:t>
            </a:r>
          </a:p>
        </p:txBody>
      </p:sp>
      <p:pic>
        <p:nvPicPr>
          <p:cNvPr id="4" name="Picture 3" descr="A picture containing water, outdoor, ocean, wave&#10;&#10;Description automatically generated">
            <a:extLst>
              <a:ext uri="{FF2B5EF4-FFF2-40B4-BE49-F238E27FC236}">
                <a16:creationId xmlns:a16="http://schemas.microsoft.com/office/drawing/2014/main" id="{D13864B2-1643-E69F-1583-1F4FB213A8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232861" y="243840"/>
            <a:ext cx="4729664" cy="6377939"/>
          </a:xfrm>
          <a:prstGeom prst="rect">
            <a:avLst/>
          </a:prstGeom>
        </p:spPr>
      </p:pic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5D0D3A38-6279-AFEB-21FA-1CC419C4AD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7799" y="1448972"/>
            <a:ext cx="6693061" cy="5064369"/>
          </a:xfrm>
        </p:spPr>
        <p:txBody>
          <a:bodyPr>
            <a:normAutofit/>
          </a:bodyPr>
          <a:lstStyle/>
          <a:p>
            <a:pPr>
              <a:buClr>
                <a:schemeClr val="bg1"/>
              </a:buClr>
            </a:pPr>
            <a:r>
              <a:rPr lang="en-US" dirty="0">
                <a:solidFill>
                  <a:srgbClr val="FFFFFF"/>
                </a:solidFill>
              </a:rPr>
              <a:t>Seagrasses are really important primary producers in the Chesapeake Bay</a:t>
            </a:r>
          </a:p>
          <a:p>
            <a:pPr>
              <a:buClr>
                <a:schemeClr val="bg1"/>
              </a:buClr>
            </a:pPr>
            <a:endParaRPr lang="en-US" sz="1000" dirty="0">
              <a:solidFill>
                <a:srgbClr val="FFFFFF"/>
              </a:solidFill>
            </a:endParaRPr>
          </a:p>
          <a:p>
            <a:pPr>
              <a:buClr>
                <a:schemeClr val="bg1"/>
              </a:buClr>
            </a:pPr>
            <a:r>
              <a:rPr lang="en-US" dirty="0">
                <a:solidFill>
                  <a:srgbClr val="FFFFFF"/>
                </a:solidFill>
              </a:rPr>
              <a:t>The two species of seagrass do not have the same rates of NPP, respiration, and GPP</a:t>
            </a:r>
          </a:p>
          <a:p>
            <a:pPr>
              <a:buClr>
                <a:schemeClr val="bg1"/>
              </a:buClr>
            </a:pPr>
            <a:endParaRPr lang="en-US" sz="1000" dirty="0">
              <a:solidFill>
                <a:srgbClr val="FFFFFF"/>
              </a:solidFill>
            </a:endParaRPr>
          </a:p>
          <a:p>
            <a:pPr>
              <a:buClr>
                <a:schemeClr val="bg1"/>
              </a:buClr>
            </a:pPr>
            <a:r>
              <a:rPr lang="en-US" dirty="0">
                <a:solidFill>
                  <a:srgbClr val="FFFFFF"/>
                </a:solidFill>
              </a:rPr>
              <a:t>Scientists use small chambers as a sample to estimate processes for much larger areas and time</a:t>
            </a:r>
          </a:p>
          <a:p>
            <a:pPr>
              <a:buClr>
                <a:schemeClr val="bg1"/>
              </a:buClr>
            </a:pPr>
            <a:endParaRPr lang="en-US" sz="1000" dirty="0">
              <a:solidFill>
                <a:srgbClr val="FFFFFF"/>
              </a:solidFill>
            </a:endParaRPr>
          </a:p>
          <a:p>
            <a:pPr>
              <a:buClr>
                <a:schemeClr val="bg1"/>
              </a:buClr>
            </a:pPr>
            <a:r>
              <a:rPr lang="en-US" dirty="0">
                <a:solidFill>
                  <a:srgbClr val="FFFFFF"/>
                </a:solidFill>
              </a:rPr>
              <a:t>Seagrasses and the GPP they provide is decreasing in the Chesapeake Bay and the dominance of species is changing!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CF82941-5589-49BF-B6B1-76122B2D0E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00" y="243840"/>
            <a:ext cx="11724640" cy="6377939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916812-CA81-D83B-76DA-82360C0B78A3}"/>
              </a:ext>
            </a:extLst>
          </p:cNvPr>
          <p:cNvSpPr txBox="1"/>
          <p:nvPr/>
        </p:nvSpPr>
        <p:spPr>
          <a:xfrm>
            <a:off x="223520" y="6327193"/>
            <a:ext cx="30461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by Alyson Hall</a:t>
            </a:r>
          </a:p>
        </p:txBody>
      </p:sp>
    </p:spTree>
    <p:extLst>
      <p:ext uri="{BB962C8B-B14F-4D97-AF65-F5344CB8AC3E}">
        <p14:creationId xmlns:p14="http://schemas.microsoft.com/office/powerpoint/2010/main" val="3032757603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Custom 1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455F51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3274</TotalTime>
  <Words>2633</Words>
  <Application>Microsoft Office PowerPoint</Application>
  <PresentationFormat>Widescreen</PresentationFormat>
  <Paragraphs>310</Paragraphs>
  <Slides>34</Slides>
  <Notes>19</Notes>
  <HiddenSlides>3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Abadi</vt:lpstr>
      <vt:lpstr>Arial</vt:lpstr>
      <vt:lpstr>Calibri</vt:lpstr>
      <vt:lpstr>Cambria Math</vt:lpstr>
      <vt:lpstr>Corbel</vt:lpstr>
      <vt:lpstr>Basis</vt:lpstr>
      <vt:lpstr>Watching Seagrass Breathe</vt:lpstr>
      <vt:lpstr>Meet the Scientist</vt:lpstr>
      <vt:lpstr>Goals for Today</vt:lpstr>
      <vt:lpstr>Primary Production of Plants is Driven by Photosynthesis!</vt:lpstr>
      <vt:lpstr>PowerPoint Presentation</vt:lpstr>
      <vt:lpstr>What are Seagrasses?</vt:lpstr>
      <vt:lpstr>Seagrasses vs Seaweeds</vt:lpstr>
      <vt:lpstr>The Chesapeake Bay Has Two Species of Seagrass</vt:lpstr>
      <vt:lpstr>Can You Guess Which Picture is Each Species?</vt:lpstr>
      <vt:lpstr>Can You Guess Which Picture is Each Species?</vt:lpstr>
      <vt:lpstr>Why Care About Seagrasses?</vt:lpstr>
      <vt:lpstr>Why Care About Seagrasses?</vt:lpstr>
      <vt:lpstr>Primary Production and Respiration</vt:lpstr>
      <vt:lpstr>Primary Production and Respiration</vt:lpstr>
      <vt:lpstr>Why Do Scientists Want to Measure Primary Production?</vt:lpstr>
      <vt:lpstr>How Do Scientists Measure Primary Production?</vt:lpstr>
      <vt:lpstr>Scientists in Benthic Chambers to Measure Primary Production</vt:lpstr>
      <vt:lpstr>Scientists in Benthic Chambers to Measure Primary Production</vt:lpstr>
      <vt:lpstr>We Use Dark and Light Chambers to Measure Respiration and Net Primary Production</vt:lpstr>
      <vt:lpstr>We Use Dark and Light Chambers to Measure Respiration and Net Primary Production</vt:lpstr>
      <vt:lpstr>We Use Dark and Light Chambers to Measure Respiration and Net Primary Production</vt:lpstr>
      <vt:lpstr>Calculating Gross Primary Production (GPP) </vt:lpstr>
      <vt:lpstr>Gross Primary Production can tell us if seagrass meadows are putting extra energy and oxygen into the system. </vt:lpstr>
      <vt:lpstr>Gross Primary Production can tell us if seagrass meadows are putting extra energy and oxygen into the system. </vt:lpstr>
      <vt:lpstr>Now Its Your Turn!</vt:lpstr>
      <vt:lpstr>Now Its Your Turn!</vt:lpstr>
      <vt:lpstr>Species Don’t Always Behave the Same!</vt:lpstr>
      <vt:lpstr>PowerPoint Presentation</vt:lpstr>
      <vt:lpstr>Scientists Often Scale Up Measurements to Estimate Whole Ecosystems</vt:lpstr>
      <vt:lpstr>The Amount of Seagrass in the Chesapeake Bay Changes Yearly</vt:lpstr>
      <vt:lpstr>The Amount of Each Species is Also Changing in the Chesapeake Bay Yearly</vt:lpstr>
      <vt:lpstr>Why Does Seagrass Coverage Change Yearly?</vt:lpstr>
      <vt:lpstr>Why Does Seagrass Coverage Change Yearly?</vt:lpstr>
      <vt:lpstr>What Did We Learn Today?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Alyson Hall</dc:creator>
  <cp:lastModifiedBy>Alyson C. Hall</cp:lastModifiedBy>
  <cp:revision>80</cp:revision>
  <dcterms:created xsi:type="dcterms:W3CDTF">2022-11-30T16:57:58Z</dcterms:created>
  <dcterms:modified xsi:type="dcterms:W3CDTF">2023-04-10T01:16:12Z</dcterms:modified>
</cp:coreProperties>
</file>