
<file path=[Content_Types].xml><?xml version="1.0" encoding="utf-8"?>
<Types xmlns="http://schemas.openxmlformats.org/package/2006/content-types">
  <Default Extension="PNG" ContentType="image/png"/>
  <Default Extension="jpeg" ContentType="image/jpeg"/>
  <Default Extension="MOV" ContentType="video/quicktime"/>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2" r:id="rId3"/>
    <p:sldId id="264" r:id="rId4"/>
    <p:sldId id="265" r:id="rId5"/>
    <p:sldId id="257" r:id="rId6"/>
    <p:sldId id="266" r:id="rId7"/>
    <p:sldId id="258" r:id="rId8"/>
    <p:sldId id="259" r:id="rId9"/>
    <p:sldId id="260" r:id="rId10"/>
    <p:sldId id="261" r:id="rId11"/>
    <p:sldId id="268" r:id="rId12"/>
    <p:sldId id="271" r:id="rId13"/>
    <p:sldId id="262" r:id="rId14"/>
    <p:sldId id="278" r:id="rId15"/>
    <p:sldId id="279" r:id="rId16"/>
    <p:sldId id="281" r:id="rId17"/>
    <p:sldId id="280" r:id="rId18"/>
    <p:sldId id="274"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a M. Grenn" initials="JMG" lastIdx="2" clrIdx="0">
    <p:extLst>
      <p:ext uri="{19B8F6BF-5375-455C-9EA6-DF929625EA0E}">
        <p15:presenceInfo xmlns:p15="http://schemas.microsoft.com/office/powerpoint/2012/main" userId="S-1-5-21-1681795361-362820174-452798024-1491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1" autoAdjust="0"/>
    <p:restoredTop sz="61146" autoAdjust="0"/>
  </p:normalViewPr>
  <p:slideViewPr>
    <p:cSldViewPr snapToGrid="0">
      <p:cViewPr varScale="1">
        <p:scale>
          <a:sx n="53" d="100"/>
          <a:sy n="53" d="100"/>
        </p:scale>
        <p:origin x="1843"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jmgrenn\AppData\Roaming\Microsoft\Excel\Book2%20(version%201).xlsb"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jmgrenn\AppData\Roaming\Microsoft\Excel\Book2%20(version%201).xlsb"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ysClr val="windowText" lastClr="000000"/>
                </a:solidFill>
                <a:latin typeface="Times New Roman" panose="02020603050405020304" pitchFamily="18" charset="0"/>
                <a:ea typeface="+mn-ea"/>
                <a:cs typeface="Times New Roman" panose="02020603050405020304" pitchFamily="18" charset="0"/>
              </a:defRPr>
            </a:pPr>
            <a:r>
              <a:rPr lang="en-US"/>
              <a:t>Average Length of Oysters at XXX Farm </a:t>
            </a:r>
          </a:p>
        </c:rich>
      </c:tx>
      <c:overlay val="0"/>
      <c:spPr>
        <a:noFill/>
        <a:ln>
          <a:noFill/>
        </a:ln>
        <a:effectLst/>
      </c:spPr>
      <c:txPr>
        <a:bodyPr rot="0" spcFirstLastPara="1" vertOverflow="ellipsis" vert="horz" wrap="square" anchor="ctr" anchorCtr="1"/>
        <a:lstStyle/>
        <a:p>
          <a:pPr>
            <a:defRPr sz="2400" b="0" i="0" u="none" strike="noStrike" kern="1200" spc="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strRef>
              <c:f>Sheet1!$E$8</c:f>
              <c:strCache>
                <c:ptCount val="1"/>
                <c:pt idx="0">
                  <c:v>Average Length </c:v>
                </c:pt>
              </c:strCache>
            </c:strRef>
          </c:tx>
          <c:spPr>
            <a:solidFill>
              <a:srgbClr val="92D050"/>
            </a:solidFill>
            <a:ln>
              <a:noFill/>
            </a:ln>
            <a:effectLst/>
          </c:spPr>
          <c:invertIfNegative val="0"/>
          <c:dPt>
            <c:idx val="0"/>
            <c:invertIfNegative val="0"/>
            <c:bubble3D val="0"/>
            <c:spPr>
              <a:solidFill>
                <a:schemeClr val="accent2"/>
              </a:solidFill>
              <a:ln>
                <a:noFill/>
              </a:ln>
              <a:effectLst/>
            </c:spPr>
            <c:extLst>
              <c:ext xmlns:c16="http://schemas.microsoft.com/office/drawing/2014/chart" uri="{C3380CC4-5D6E-409C-BE32-E72D297353CC}">
                <c16:uniqueId val="{00000002-E3C1-4470-8ED8-E36D5C23A8A4}"/>
              </c:ext>
            </c:extLst>
          </c:dPt>
          <c:dPt>
            <c:idx val="1"/>
            <c:invertIfNegative val="0"/>
            <c:bubble3D val="0"/>
            <c:spPr>
              <a:solidFill>
                <a:schemeClr val="accent2"/>
              </a:solidFill>
              <a:ln>
                <a:noFill/>
              </a:ln>
              <a:effectLst/>
            </c:spPr>
            <c:extLst>
              <c:ext xmlns:c16="http://schemas.microsoft.com/office/drawing/2014/chart" uri="{C3380CC4-5D6E-409C-BE32-E72D297353CC}">
                <c16:uniqueId val="{00000003-E3C1-4470-8ED8-E36D5C23A8A4}"/>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4-E3C1-4470-8ED8-E36D5C23A8A4}"/>
              </c:ext>
            </c:extLst>
          </c:dPt>
          <c:dPt>
            <c:idx val="3"/>
            <c:invertIfNegative val="0"/>
            <c:bubble3D val="0"/>
            <c:spPr>
              <a:solidFill>
                <a:schemeClr val="accent2"/>
              </a:solidFill>
              <a:ln>
                <a:noFill/>
              </a:ln>
              <a:effectLst/>
            </c:spPr>
            <c:extLst>
              <c:ext xmlns:c16="http://schemas.microsoft.com/office/drawing/2014/chart" uri="{C3380CC4-5D6E-409C-BE32-E72D297353CC}">
                <c16:uniqueId val="{00000001-E3C1-4470-8ED8-E36D5C23A8A4}"/>
              </c:ext>
            </c:extLst>
          </c:dPt>
          <c:cat>
            <c:strRef>
              <c:f>Sheet1!$D$9:$D$12</c:f>
              <c:strCache>
                <c:ptCount val="4"/>
                <c:pt idx="0">
                  <c:v>Farmer 1</c:v>
                </c:pt>
                <c:pt idx="1">
                  <c:v>Farmer 2</c:v>
                </c:pt>
                <c:pt idx="2">
                  <c:v>Farmer 3</c:v>
                </c:pt>
                <c:pt idx="3">
                  <c:v>Farmer 4</c:v>
                </c:pt>
              </c:strCache>
            </c:strRef>
          </c:cat>
          <c:val>
            <c:numRef>
              <c:f>Sheet1!$E$9:$E$12</c:f>
              <c:numCache>
                <c:formatCode>General</c:formatCode>
                <c:ptCount val="4"/>
                <c:pt idx="0">
                  <c:v>64.3</c:v>
                </c:pt>
                <c:pt idx="1">
                  <c:v>51.3</c:v>
                </c:pt>
                <c:pt idx="2">
                  <c:v>40.700000000000003</c:v>
                </c:pt>
                <c:pt idx="3">
                  <c:v>48.3</c:v>
                </c:pt>
              </c:numCache>
            </c:numRef>
          </c:val>
          <c:extLst>
            <c:ext xmlns:c16="http://schemas.microsoft.com/office/drawing/2014/chart" uri="{C3380CC4-5D6E-409C-BE32-E72D297353CC}">
              <c16:uniqueId val="{00000000-E3C1-4470-8ED8-E36D5C23A8A4}"/>
            </c:ext>
          </c:extLst>
        </c:ser>
        <c:dLbls>
          <c:showLegendKey val="0"/>
          <c:showVal val="0"/>
          <c:showCatName val="0"/>
          <c:showSerName val="0"/>
          <c:showPercent val="0"/>
          <c:showBubbleSize val="0"/>
        </c:dLbls>
        <c:gapWidth val="219"/>
        <c:overlap val="-27"/>
        <c:axId val="1947480240"/>
        <c:axId val="2128705408"/>
      </c:barChart>
      <c:catAx>
        <c:axId val="1947480240"/>
        <c:scaling>
          <c:orientation val="minMax"/>
        </c:scaling>
        <c:delete val="0"/>
        <c:axPos val="b"/>
        <c:title>
          <c:tx>
            <c:rich>
              <a:bodyPr rot="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a:t>Farmer</a:t>
                </a:r>
              </a:p>
            </c:rich>
          </c:tx>
          <c:layout>
            <c:manualLayout>
              <c:xMode val="edge"/>
              <c:yMode val="edge"/>
              <c:x val="0.49254979746826882"/>
              <c:y val="0.90641330156668443"/>
            </c:manualLayout>
          </c:layout>
          <c:overlay val="0"/>
          <c:spPr>
            <a:noFill/>
            <a:ln>
              <a:noFill/>
            </a:ln>
            <a:effectLst/>
          </c:spPr>
          <c:txPr>
            <a:bodyPr rot="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28705408"/>
        <c:crosses val="autoZero"/>
        <c:auto val="1"/>
        <c:lblAlgn val="ctr"/>
        <c:lblOffset val="100"/>
        <c:noMultiLvlLbl val="0"/>
      </c:catAx>
      <c:valAx>
        <c:axId val="2128705408"/>
        <c:scaling>
          <c:orientation val="minMax"/>
        </c:scaling>
        <c:delete val="0"/>
        <c:axPos val="l"/>
        <c:title>
          <c:tx>
            <c:rich>
              <a:bodyPr rot="-54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a:t>Length (mm)</a:t>
                </a:r>
              </a:p>
            </c:rich>
          </c:tx>
          <c:overlay val="0"/>
          <c:spPr>
            <a:noFill/>
            <a:ln>
              <a:noFill/>
            </a:ln>
            <a:effectLst/>
          </c:spPr>
          <c:txPr>
            <a:bodyPr rot="-54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1947480240"/>
        <c:crosses val="autoZero"/>
        <c:crossBetween val="between"/>
      </c:valAx>
      <c:spPr>
        <a:noFill/>
        <a:ln>
          <a:noFill/>
        </a:ln>
        <a:effectLst/>
      </c:spPr>
    </c:plotArea>
    <c:plotVisOnly val="1"/>
    <c:dispBlanksAs val="gap"/>
    <c:showDLblsOverMax val="0"/>
  </c:chart>
  <c:spPr>
    <a:noFill/>
    <a:ln>
      <a:noFill/>
    </a:ln>
    <a:effectLst/>
  </c:spPr>
  <c:txPr>
    <a:bodyPr/>
    <a:lstStyle/>
    <a:p>
      <a:pPr>
        <a:defRPr sz="20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ysClr val="windowText" lastClr="000000"/>
                </a:solidFill>
                <a:latin typeface="Times New Roman" panose="02020603050405020304" pitchFamily="18" charset="0"/>
                <a:ea typeface="+mn-ea"/>
                <a:cs typeface="Times New Roman" panose="02020603050405020304" pitchFamily="18" charset="0"/>
              </a:defRPr>
            </a:pPr>
            <a:r>
              <a:rPr lang="en-US"/>
              <a:t>Average Width of Oysters at XXX Farm </a:t>
            </a:r>
          </a:p>
        </c:rich>
      </c:tx>
      <c:overlay val="0"/>
      <c:spPr>
        <a:noFill/>
        <a:ln>
          <a:noFill/>
        </a:ln>
        <a:effectLst/>
      </c:spPr>
      <c:txPr>
        <a:bodyPr rot="0" spcFirstLastPara="1" vertOverflow="ellipsis" vert="horz" wrap="square" anchor="ctr" anchorCtr="1"/>
        <a:lstStyle/>
        <a:p>
          <a:pPr>
            <a:defRPr sz="2400" b="0" i="0" u="none" strike="noStrike" kern="1200" spc="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strRef>
              <c:f>Sheet1!$E$14</c:f>
              <c:strCache>
                <c:ptCount val="1"/>
                <c:pt idx="0">
                  <c:v>Average Width </c:v>
                </c:pt>
              </c:strCache>
            </c:strRef>
          </c:tx>
          <c:spPr>
            <a:solidFill>
              <a:schemeClr val="accent2"/>
            </a:solidFill>
            <a:ln>
              <a:noFill/>
            </a:ln>
            <a:effectLst/>
          </c:spPr>
          <c:invertIfNegative val="0"/>
          <c:cat>
            <c:strRef>
              <c:f>Sheet1!$D$15:$D$18</c:f>
              <c:strCache>
                <c:ptCount val="4"/>
                <c:pt idx="0">
                  <c:v>Farmer 1</c:v>
                </c:pt>
                <c:pt idx="1">
                  <c:v>Farmer 2</c:v>
                </c:pt>
                <c:pt idx="2">
                  <c:v>Farmer 3</c:v>
                </c:pt>
                <c:pt idx="3">
                  <c:v>Farmer 4</c:v>
                </c:pt>
              </c:strCache>
            </c:strRef>
          </c:cat>
          <c:val>
            <c:numRef>
              <c:f>Sheet1!$E$15:$E$18</c:f>
              <c:numCache>
                <c:formatCode>General</c:formatCode>
                <c:ptCount val="4"/>
                <c:pt idx="0">
                  <c:v>24.7</c:v>
                </c:pt>
                <c:pt idx="1">
                  <c:v>35.700000000000003</c:v>
                </c:pt>
                <c:pt idx="2">
                  <c:v>29.3</c:v>
                </c:pt>
                <c:pt idx="3">
                  <c:v>32.700000000000003</c:v>
                </c:pt>
              </c:numCache>
            </c:numRef>
          </c:val>
          <c:extLst>
            <c:ext xmlns:c16="http://schemas.microsoft.com/office/drawing/2014/chart" uri="{C3380CC4-5D6E-409C-BE32-E72D297353CC}">
              <c16:uniqueId val="{00000000-7D01-421E-83FF-F8CC0F33B324}"/>
            </c:ext>
          </c:extLst>
        </c:ser>
        <c:dLbls>
          <c:showLegendKey val="0"/>
          <c:showVal val="0"/>
          <c:showCatName val="0"/>
          <c:showSerName val="0"/>
          <c:showPercent val="0"/>
          <c:showBubbleSize val="0"/>
        </c:dLbls>
        <c:gapWidth val="219"/>
        <c:overlap val="-27"/>
        <c:axId val="2132230832"/>
        <c:axId val="2098324896"/>
      </c:barChart>
      <c:catAx>
        <c:axId val="2132230832"/>
        <c:scaling>
          <c:orientation val="minMax"/>
        </c:scaling>
        <c:delete val="0"/>
        <c:axPos val="b"/>
        <c:title>
          <c:tx>
            <c:rich>
              <a:bodyPr rot="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a:t>Farmer</a:t>
                </a:r>
              </a:p>
            </c:rich>
          </c:tx>
          <c:overlay val="0"/>
          <c:spPr>
            <a:noFill/>
            <a:ln>
              <a:noFill/>
            </a:ln>
            <a:effectLst/>
          </c:spPr>
          <c:txPr>
            <a:bodyPr rot="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098324896"/>
        <c:crosses val="autoZero"/>
        <c:auto val="1"/>
        <c:lblAlgn val="ctr"/>
        <c:lblOffset val="100"/>
        <c:noMultiLvlLbl val="0"/>
      </c:catAx>
      <c:valAx>
        <c:axId val="2098324896"/>
        <c:scaling>
          <c:orientation val="minMax"/>
        </c:scaling>
        <c:delete val="0"/>
        <c:axPos val="l"/>
        <c:title>
          <c:tx>
            <c:rich>
              <a:bodyPr rot="-54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a:t>Width (mm)</a:t>
                </a:r>
              </a:p>
            </c:rich>
          </c:tx>
          <c:overlay val="0"/>
          <c:spPr>
            <a:noFill/>
            <a:ln>
              <a:noFill/>
            </a:ln>
            <a:effectLst/>
          </c:spPr>
          <c:txPr>
            <a:bodyPr rot="-54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2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32230832"/>
        <c:crosses val="autoZero"/>
        <c:crossBetween val="between"/>
      </c:valAx>
      <c:spPr>
        <a:noFill/>
        <a:ln>
          <a:noFill/>
        </a:ln>
        <a:effectLst/>
      </c:spPr>
    </c:plotArea>
    <c:plotVisOnly val="1"/>
    <c:dispBlanksAs val="gap"/>
    <c:showDLblsOverMax val="0"/>
  </c:chart>
  <c:spPr>
    <a:noFill/>
    <a:ln>
      <a:noFill/>
    </a:ln>
    <a:effectLst/>
  </c:spPr>
  <c:txPr>
    <a:bodyPr/>
    <a:lstStyle/>
    <a:p>
      <a:pPr>
        <a:defRPr sz="20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91DB77-C2C6-4005-8DD7-A1A6001D1DB3}" type="datetimeFigureOut">
              <a:rPr lang="en-US" smtClean="0"/>
              <a:t>4/3/2023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62EC09-9EC4-4C44-9227-15DD019F1C6C}" type="slidenum">
              <a:rPr lang="en-US" smtClean="0"/>
              <a:t>‹#›</a:t>
            </a:fld>
            <a:endParaRPr lang="en-US"/>
          </a:p>
        </p:txBody>
      </p:sp>
    </p:spTree>
    <p:extLst>
      <p:ext uri="{BB962C8B-B14F-4D97-AF65-F5344CB8AC3E}">
        <p14:creationId xmlns:p14="http://schemas.microsoft.com/office/powerpoint/2010/main" val="2915646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1</a:t>
            </a:fld>
            <a:endParaRPr lang="en-US"/>
          </a:p>
        </p:txBody>
      </p:sp>
    </p:spTree>
    <p:extLst>
      <p:ext uri="{BB962C8B-B14F-4D97-AF65-F5344CB8AC3E}">
        <p14:creationId xmlns:p14="http://schemas.microsoft.com/office/powerpoint/2010/main" val="2309813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a:t>
            </a:r>
          </a:p>
          <a:p>
            <a:endParaRPr lang="en-US" dirty="0"/>
          </a:p>
          <a:p>
            <a:r>
              <a:rPr lang="en-US" dirty="0"/>
              <a:t>Lets find out about who wrote this lesson plan. Her name is Julia Grenn! She was born and raised in Michigan! She then attended college at lake superior state university, which is located in Sault Sainte Marie, Michigan. She is a graduate student at the Virginia institute of marine science studying oyster farming! Julia loves anything to do with the water! She goes swimming in the Great Lakes and in the ocean, she goes fly fishing, and she loves kayaking! The three pictures on the board show Julia snorkeling for some sea scallops (left picture), getting ready for fly fishing (middle), and holding an Atlantic Salmon (right). </a:t>
            </a:r>
          </a:p>
        </p:txBody>
      </p:sp>
      <p:sp>
        <p:nvSpPr>
          <p:cNvPr id="4" name="Slide Number Placeholder 3"/>
          <p:cNvSpPr>
            <a:spLocks noGrp="1"/>
          </p:cNvSpPr>
          <p:nvPr>
            <p:ph type="sldNum" sz="quarter" idx="5"/>
          </p:nvPr>
        </p:nvSpPr>
        <p:spPr/>
        <p:txBody>
          <a:bodyPr/>
          <a:lstStyle/>
          <a:p>
            <a:fld id="{7D62EC09-9EC4-4C44-9227-15DD019F1C6C}" type="slidenum">
              <a:rPr lang="en-US" smtClean="0"/>
              <a:t>2</a:t>
            </a:fld>
            <a:endParaRPr lang="en-US"/>
          </a:p>
        </p:txBody>
      </p:sp>
    </p:spTree>
    <p:extLst>
      <p:ext uri="{BB962C8B-B14F-4D97-AF65-F5344CB8AC3E}">
        <p14:creationId xmlns:p14="http://schemas.microsoft.com/office/powerpoint/2010/main" val="22970093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(click for the pictures after students answer the question)</a:t>
            </a:r>
          </a:p>
          <a:p>
            <a:endParaRPr lang="en-US" dirty="0"/>
          </a:p>
          <a:p>
            <a:r>
              <a:rPr lang="en-US" dirty="0"/>
              <a:t>What do you think about when you hear the word farming? (give them time to think and answer).</a:t>
            </a:r>
          </a:p>
          <a:p>
            <a:r>
              <a:rPr lang="en-US" dirty="0"/>
              <a:t>	 Some answers might be cows, chickens, sheep, and various types of crops and flowers</a:t>
            </a:r>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3</a:t>
            </a:fld>
            <a:endParaRPr lang="en-US"/>
          </a:p>
        </p:txBody>
      </p:sp>
    </p:spTree>
    <p:extLst>
      <p:ext uri="{BB962C8B-B14F-4D97-AF65-F5344CB8AC3E}">
        <p14:creationId xmlns:p14="http://schemas.microsoft.com/office/powerpoint/2010/main" val="540225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(make sure to click so the video starts)</a:t>
            </a:r>
          </a:p>
          <a:p>
            <a:endParaRPr lang="en-US" dirty="0"/>
          </a:p>
          <a:p>
            <a:r>
              <a:rPr lang="en-US" dirty="0"/>
              <a:t>Lots of people think of farming as being land-based; however, there is an aquatic component as well. Have you ever thought about fish farming? On this slide we can see oysters and Ulva, which is also called sea lettuce, in the left image and on the right we can see some rainbow trout and brown trout eating food thrown to them at a hatchery. </a:t>
            </a:r>
          </a:p>
          <a:p>
            <a:endParaRPr lang="en-US" dirty="0"/>
          </a:p>
          <a:p>
            <a:r>
              <a:rPr lang="en-US" dirty="0"/>
              <a:t>What are some types of fish and shellfish that could be grown? Any local species that you can name? </a:t>
            </a:r>
          </a:p>
        </p:txBody>
      </p:sp>
      <p:sp>
        <p:nvSpPr>
          <p:cNvPr id="4" name="Slide Number Placeholder 3"/>
          <p:cNvSpPr>
            <a:spLocks noGrp="1"/>
          </p:cNvSpPr>
          <p:nvPr>
            <p:ph type="sldNum" sz="quarter" idx="5"/>
          </p:nvPr>
        </p:nvSpPr>
        <p:spPr/>
        <p:txBody>
          <a:bodyPr/>
          <a:lstStyle/>
          <a:p>
            <a:fld id="{7D62EC09-9EC4-4C44-9227-15DD019F1C6C}" type="slidenum">
              <a:rPr lang="en-US" smtClean="0"/>
              <a:t>4</a:t>
            </a:fld>
            <a:endParaRPr lang="en-US"/>
          </a:p>
        </p:txBody>
      </p:sp>
    </p:spTree>
    <p:extLst>
      <p:ext uri="{BB962C8B-B14F-4D97-AF65-F5344CB8AC3E}">
        <p14:creationId xmlns:p14="http://schemas.microsoft.com/office/powerpoint/2010/main" val="99909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Script: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Aquaculture is fish farming. A definition of aquaculture could be farmers that grow organisms that live in the water. Click for the pictures. Some of the species we grow in the United States include Salmon, Trout, and catfish. Oysters, clams, and scallops, and even seaweed and alligators. How cool is that?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5</a:t>
            </a:fld>
            <a:endParaRPr lang="en-US"/>
          </a:p>
        </p:txBody>
      </p:sp>
    </p:spTree>
    <p:extLst>
      <p:ext uri="{BB962C8B-B14F-4D97-AF65-F5344CB8AC3E}">
        <p14:creationId xmlns:p14="http://schemas.microsoft.com/office/powerpoint/2010/main" val="12541970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Script: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But why is aquaculture important? There is a lot of pressure on wild stocks because we are overfishing them (taking too many fish out of the sea). The world population is rapidly growing and we need food to feed the masses, especially protein. We also make lots of money off the aquaculture industry as it provides lots of jobs and even national food security.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6</a:t>
            </a:fld>
            <a:endParaRPr lang="en-US"/>
          </a:p>
        </p:txBody>
      </p:sp>
    </p:spTree>
    <p:extLst>
      <p:ext uri="{BB962C8B-B14F-4D97-AF65-F5344CB8AC3E}">
        <p14:creationId xmlns:p14="http://schemas.microsoft.com/office/powerpoint/2010/main" val="4000918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(click for each numbered point).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 important species grown on farms are oysters. </a:t>
            </a:r>
            <a:r>
              <a:rPr lang="en-US" sz="1200" kern="1200" dirty="0">
                <a:solidFill>
                  <a:schemeClr val="tx1"/>
                </a:solidFill>
                <a:effectLst/>
                <a:latin typeface="+mn-lt"/>
                <a:ea typeface="+mn-ea"/>
                <a:cs typeface="+mn-cs"/>
              </a:rPr>
              <a:t>Oysters are a keystone species that help humans and the environment. Oysters give fish and crabs a place to live and hide. Wild and farmed oysters can help limit flooding and the impacts of high wave and tidal action. Oysters filter feed and can make the water better. A single oyster can filter up to 50 gallons of water daily. Oysters help the economy by giving local people jobs. Healthy oysters are a resource for the environment and coastal communities. </a:t>
            </a:r>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7</a:t>
            </a:fld>
            <a:endParaRPr lang="en-US"/>
          </a:p>
        </p:txBody>
      </p:sp>
    </p:spTree>
    <p:extLst>
      <p:ext uri="{BB962C8B-B14F-4D97-AF65-F5344CB8AC3E}">
        <p14:creationId xmlns:p14="http://schemas.microsoft.com/office/powerpoint/2010/main" val="196579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Script: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Eastern Oyster, </a:t>
            </a:r>
            <a:r>
              <a:rPr lang="en-US" i="1" dirty="0"/>
              <a:t>Crassostrea virginica</a:t>
            </a:r>
            <a:r>
              <a:rPr lang="en-US" dirty="0"/>
              <a:t>, is grown on the East Coast of the United States from Maine down to the Gulf of Mexico. Because of this wide geographic range, there are multiple ways to grow and take care of oysters. </a:t>
            </a:r>
            <a:endParaRPr lang="en-US" i="1" dirty="0"/>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8</a:t>
            </a:fld>
            <a:endParaRPr lang="en-US"/>
          </a:p>
        </p:txBody>
      </p:sp>
    </p:spTree>
    <p:extLst>
      <p:ext uri="{BB962C8B-B14F-4D97-AF65-F5344CB8AC3E}">
        <p14:creationId xmlns:p14="http://schemas.microsoft.com/office/powerpoint/2010/main" val="36152085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a:t>
            </a:r>
          </a:p>
          <a:p>
            <a:endParaRPr lang="en-US" dirty="0"/>
          </a:p>
          <a:p>
            <a:r>
              <a:rPr lang="en-US" dirty="0"/>
              <a:t>Farmers have lots of gear options available to them. They choose a gear type based on what would work at their specific site, how much labor they have available to them, what they want their oysters to look like, and where the oyster will be sold once the farmer is done growing it. There are two main types of gear farmers use – on bottom and off bottom.  As the name suggests, the on bottom gear sits at the bottom while the off bottom gear sits above the bottom. The on bottom gear here is shown in shallow water. Normally these cages and bags are fully covered with water, but a low tide can expose the cages at some farms. The floating bags, one type of off-bottom culture, sit on top of the water and are attached to a line that prevents them from floating away. It is important to note that these images are just versions of each gear type and that there are other designs for on and off-bottom gear out there. </a:t>
            </a:r>
          </a:p>
        </p:txBody>
      </p:sp>
      <p:sp>
        <p:nvSpPr>
          <p:cNvPr id="4" name="Slide Number Placeholder 3"/>
          <p:cNvSpPr>
            <a:spLocks noGrp="1"/>
          </p:cNvSpPr>
          <p:nvPr>
            <p:ph type="sldNum" sz="quarter" idx="5"/>
          </p:nvPr>
        </p:nvSpPr>
        <p:spPr/>
        <p:txBody>
          <a:bodyPr/>
          <a:lstStyle/>
          <a:p>
            <a:fld id="{7D62EC09-9EC4-4C44-9227-15DD019F1C6C}" type="slidenum">
              <a:rPr lang="en-US" smtClean="0"/>
              <a:t>9</a:t>
            </a:fld>
            <a:endParaRPr lang="en-US"/>
          </a:p>
        </p:txBody>
      </p:sp>
    </p:spTree>
    <p:extLst>
      <p:ext uri="{BB962C8B-B14F-4D97-AF65-F5344CB8AC3E}">
        <p14:creationId xmlns:p14="http://schemas.microsoft.com/office/powerpoint/2010/main" val="2775018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Script (click for each bullet point).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 have to make lots of decisions every day, and so do farmers. These decisions can affect the way oysters physically look, so understanding how each decision fits into the bigger picture is important to a successful oyster farming operation. There are lots of direct and indirect factors that can affect how an oyster looks, which include stocking density, gear type, and having enough workers on your farm.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Stocking density is how many oysters you put in each bag. Oysters in really full bags tend to be long and narrow because they are competing with each other for food and space, while oysters in normally stocked bags grow more equally and are a more round shape.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Oysters grown using on bottom gear are usually put in the water and not touched for weeks, which can lead to some uneven growth and oddly shaped oysters. Oysters in floating bags are handled more often and tend to be a more round shape.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Having enough workers depends entirely on how big your farm is. The oysters have a biological timeline and have to be harvested within a certain size range. The oysters cannot be too big (depending on where you send them after they are grown) and they cannot be too little. If you are not harvesting the oysters in time and do not have enough help to stay up to date on all the farm work and orders, then your oysters might not look as nice as someone who has lots of help on the farm.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These decisions help a farmer decide where they should sell their oysters. </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10</a:t>
            </a:fld>
            <a:endParaRPr lang="en-US"/>
          </a:p>
        </p:txBody>
      </p:sp>
    </p:spTree>
    <p:extLst>
      <p:ext uri="{BB962C8B-B14F-4D97-AF65-F5344CB8AC3E}">
        <p14:creationId xmlns:p14="http://schemas.microsoft.com/office/powerpoint/2010/main" val="4249476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Script (click for bullet points under each heading, then click for the pictures and the question).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There are two places for oysters to go -  the shucking house and the half-shell market. The shucking house is for oysters destined for canning or jarring. These oysters are usually too large, and misshapen, and come to the shucking house in batches that are variable in size and shape. Oysters destined for the half-shell or boutique market are usually very pretty oysters that are round and have a deep cup. These oysters are the correct size and are sent to restaurants with a  uniform shape and size. Where do you think each of these oysters will be sent? Left = half shell market. Right = shucking house.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11</a:t>
            </a:fld>
            <a:endParaRPr lang="en-US"/>
          </a:p>
        </p:txBody>
      </p:sp>
    </p:spTree>
    <p:extLst>
      <p:ext uri="{BB962C8B-B14F-4D97-AF65-F5344CB8AC3E}">
        <p14:creationId xmlns:p14="http://schemas.microsoft.com/office/powerpoint/2010/main" val="2624281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Script: (click for bullet points under each heading, then click for the pictures)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The shucking house can handle a large amount of oysters, but requires a large labor force or potentially some type of mechanization to help shuck everything. Oysters sent to the half shell market are dealt with in smaller batches and are shucked by hand. A farmer can get more money for an oyster sent to the half shell market than he can through the shucking house.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Understanding decisions and tradeoffs associated with different husbandry practices will allow researchers to help </a:t>
            </a:r>
            <a:r>
              <a:rPr lang="en-US" dirty="0" err="1"/>
              <a:t>aquaculturists</a:t>
            </a:r>
            <a:r>
              <a:rPr lang="en-US" dirty="0"/>
              <a:t> to grow a better product and help meet the needs of this growing global population, while also taking pressure off wild fish stocks. </a:t>
            </a:r>
            <a:endParaRPr lang="en-US" i="1" dirty="0"/>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12</a:t>
            </a:fld>
            <a:endParaRPr lang="en-US"/>
          </a:p>
        </p:txBody>
      </p:sp>
    </p:spTree>
    <p:extLst>
      <p:ext uri="{BB962C8B-B14F-4D97-AF65-F5344CB8AC3E}">
        <p14:creationId xmlns:p14="http://schemas.microsoft.com/office/powerpoint/2010/main" val="23493653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(click for each bullet point)</a:t>
            </a:r>
          </a:p>
          <a:p>
            <a:endParaRPr lang="en-US" dirty="0"/>
          </a:p>
          <a:p>
            <a:r>
              <a:rPr lang="en-US" dirty="0"/>
              <a:t>You make decisions every day – what to eat for lunch, what to wear to school, what sports you want to play. Oyster farmers are no different. These farmers must decide how to best care for their oysters by choosing a stocking density (how many oysters live in each bag). Each decision leads to different outcomes that can impact oyster performance in a variety of ways such as oyster length and width. </a:t>
            </a:r>
          </a:p>
          <a:p>
            <a:endParaRPr lang="en-US" dirty="0"/>
          </a:p>
          <a:p>
            <a:r>
              <a:rPr lang="en-US" dirty="0"/>
              <a:t>The class has been in contact with 4 farmers with different business models. Each farmer wants to know which market he should be targeting based on his current husbandry decisions and how his oysters are physically looking. To draw conclusions about each of these farms, we need to examine some of the data and live oysters they sent in for analysis. Form groups with 4 students in each group and explore how stocking density affects oyster performance. </a:t>
            </a:r>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13</a:t>
            </a:fld>
            <a:endParaRPr lang="en-US"/>
          </a:p>
        </p:txBody>
      </p:sp>
    </p:spTree>
    <p:extLst>
      <p:ext uri="{BB962C8B-B14F-4D97-AF65-F5344CB8AC3E}">
        <p14:creationId xmlns:p14="http://schemas.microsoft.com/office/powerpoint/2010/main" val="1354251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t>Part 1 Instructions </a:t>
            </a:r>
          </a:p>
          <a:p>
            <a:pPr marL="0" indent="0">
              <a:buNone/>
            </a:pPr>
            <a:endParaRPr lang="en-US" sz="1200" dirty="0"/>
          </a:p>
          <a:p>
            <a:pPr marL="514350" indent="-514350">
              <a:buFont typeface="+mj-lt"/>
              <a:buAutoNum type="arabicPeriod"/>
            </a:pPr>
            <a:r>
              <a:rPr lang="en-US" sz="1200" dirty="0"/>
              <a:t>Quantify percent full. </a:t>
            </a:r>
            <a:r>
              <a:rPr lang="en-US" sz="1200" b="1" dirty="0"/>
              <a:t>There are more detailed instructions on the next slide. </a:t>
            </a:r>
          </a:p>
          <a:p>
            <a:pPr marL="514350" indent="-514350">
              <a:buFont typeface="+mj-lt"/>
              <a:buAutoNum type="arabicPeriod"/>
            </a:pPr>
            <a:endParaRPr lang="en-US" sz="1200" dirty="0"/>
          </a:p>
          <a:p>
            <a:pPr marL="514350" indent="-514350">
              <a:buFont typeface="+mj-lt"/>
              <a:buAutoNum type="arabicPeriod"/>
            </a:pPr>
            <a:endParaRPr lang="en-US" sz="1200" dirty="0"/>
          </a:p>
          <a:p>
            <a:pPr marL="514350" indent="-514350">
              <a:buFont typeface="+mj-lt"/>
              <a:buAutoNum type="arabicPeriod"/>
            </a:pPr>
            <a:r>
              <a:rPr lang="en-US" sz="1200" dirty="0"/>
              <a:t>Send one group member to walk around the classroom and review what the other group’s bags look like and their measurements. Also, view what each group’s oysters look like. Take special note of shape and size. </a:t>
            </a:r>
          </a:p>
          <a:p>
            <a:pPr marL="514350" indent="-514350">
              <a:buFont typeface="+mj-lt"/>
              <a:buAutoNum type="arabicPeriod"/>
            </a:pPr>
            <a:r>
              <a:rPr lang="en-US" sz="1200" dirty="0"/>
              <a:t>Compare what you saw with what your group decided. </a:t>
            </a:r>
          </a:p>
          <a:p>
            <a:pPr marL="514350" indent="-514350">
              <a:buFont typeface="+mj-lt"/>
              <a:buAutoNum type="arabicPeriod"/>
            </a:pPr>
            <a:r>
              <a:rPr lang="en-US" sz="1200" dirty="0"/>
              <a:t>Answer worksheet questions.</a:t>
            </a:r>
          </a:p>
          <a:p>
            <a:pPr marL="0" indent="0">
              <a:buNone/>
            </a:pPr>
            <a:endParaRPr lang="en-US" sz="1200" dirty="0"/>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14</a:t>
            </a:fld>
            <a:endParaRPr lang="en-US"/>
          </a:p>
        </p:txBody>
      </p:sp>
    </p:spTree>
    <p:extLst>
      <p:ext uri="{BB962C8B-B14F-4D97-AF65-F5344CB8AC3E}">
        <p14:creationId xmlns:p14="http://schemas.microsoft.com/office/powerpoint/2010/main" val="778639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When calculating the percent full: (click for each bullet point)</a:t>
            </a:r>
          </a:p>
          <a:p>
            <a:endParaRPr lang="en-US" sz="1200" dirty="0"/>
          </a:p>
          <a:p>
            <a:pPr marL="342900" indent="-342900">
              <a:buAutoNum type="arabicPeriod"/>
            </a:pPr>
            <a:r>
              <a:rPr lang="en-US" sz="1200" dirty="0"/>
              <a:t>Count the total number of  holes in one column (red)</a:t>
            </a:r>
          </a:p>
          <a:p>
            <a:pPr marL="342900" indent="-342900">
              <a:buAutoNum type="arabicPeriod"/>
            </a:pPr>
            <a:r>
              <a:rPr lang="en-US" sz="1200" dirty="0"/>
              <a:t>Count the number of holes the oysters fill (orange)</a:t>
            </a:r>
          </a:p>
          <a:p>
            <a:pPr marL="342900" indent="-342900">
              <a:buAutoNum type="arabicPeriod"/>
            </a:pPr>
            <a:r>
              <a:rPr lang="en-US" sz="1200" dirty="0"/>
              <a:t>Orange/Red  = answer</a:t>
            </a:r>
          </a:p>
          <a:p>
            <a:pPr marL="342900" indent="-342900">
              <a:buAutoNum type="arabicPeriod"/>
            </a:pPr>
            <a:r>
              <a:rPr lang="en-US" sz="1200" dirty="0"/>
              <a:t>Multiply the answer by 100 to get the percent.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US" sz="1200" dirty="0"/>
              <a:t>Calculate the average percent full. (N1+n2+n3 = answer/total number of bags)</a:t>
            </a:r>
          </a:p>
          <a:p>
            <a:pPr marL="0" indent="0">
              <a:buNone/>
            </a:pPr>
            <a:endParaRPr lang="en-US" sz="1200" dirty="0"/>
          </a:p>
          <a:p>
            <a:endParaRPr lang="en-US" dirty="0"/>
          </a:p>
          <a:p>
            <a:r>
              <a:rPr lang="en-US" dirty="0"/>
              <a:t>After the class is done with this step, you can flip to the next slide so they can follow the rest of the instructions. </a:t>
            </a:r>
          </a:p>
        </p:txBody>
      </p:sp>
      <p:sp>
        <p:nvSpPr>
          <p:cNvPr id="4" name="Slide Number Placeholder 3"/>
          <p:cNvSpPr>
            <a:spLocks noGrp="1"/>
          </p:cNvSpPr>
          <p:nvPr>
            <p:ph type="sldNum" sz="quarter" idx="5"/>
          </p:nvPr>
        </p:nvSpPr>
        <p:spPr/>
        <p:txBody>
          <a:bodyPr/>
          <a:lstStyle/>
          <a:p>
            <a:fld id="{7D62EC09-9EC4-4C44-9227-15DD019F1C6C}" type="slidenum">
              <a:rPr lang="en-US" smtClean="0"/>
              <a:t>15</a:t>
            </a:fld>
            <a:endParaRPr lang="en-US"/>
          </a:p>
        </p:txBody>
      </p:sp>
    </p:spTree>
    <p:extLst>
      <p:ext uri="{BB962C8B-B14F-4D97-AF65-F5344CB8AC3E}">
        <p14:creationId xmlns:p14="http://schemas.microsoft.com/office/powerpoint/2010/main" val="30562430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t>Part 1 Instructions </a:t>
            </a:r>
          </a:p>
          <a:p>
            <a:pPr marL="0" indent="0">
              <a:buNone/>
            </a:pPr>
            <a:endParaRPr lang="en-US" sz="1200" dirty="0"/>
          </a:p>
          <a:p>
            <a:pPr marL="514350" indent="-514350">
              <a:buFont typeface="+mj-lt"/>
              <a:buAutoNum type="arabicPeriod"/>
            </a:pPr>
            <a:r>
              <a:rPr lang="en-US" sz="1200" dirty="0"/>
              <a:t>Quantify percent full. </a:t>
            </a:r>
            <a:r>
              <a:rPr lang="en-US" sz="1200" b="1" dirty="0"/>
              <a:t>DONE. </a:t>
            </a:r>
          </a:p>
          <a:p>
            <a:pPr marL="514350" indent="-514350">
              <a:buFont typeface="+mj-lt"/>
              <a:buAutoNum type="arabicPeriod"/>
            </a:pPr>
            <a:endParaRPr lang="en-US" sz="1200" dirty="0"/>
          </a:p>
          <a:p>
            <a:pPr marL="514350" indent="-514350">
              <a:buFont typeface="+mj-lt"/>
              <a:buAutoNum type="arabicPeriod"/>
            </a:pPr>
            <a:endParaRPr lang="en-US" sz="1200" dirty="0"/>
          </a:p>
          <a:p>
            <a:pPr marL="514350" indent="-514350">
              <a:buFont typeface="+mj-lt"/>
              <a:buAutoNum type="arabicPeriod"/>
            </a:pPr>
            <a:r>
              <a:rPr lang="en-US" sz="1200" dirty="0"/>
              <a:t>Send one group member to walk around the classroom and review what the other group’s bags look like and their measurements. Also, view what each group’s oysters look like. Take special note of shape and size. </a:t>
            </a:r>
          </a:p>
          <a:p>
            <a:pPr marL="514350" indent="-514350">
              <a:buFont typeface="+mj-lt"/>
              <a:buAutoNum type="arabicPeriod"/>
            </a:pPr>
            <a:r>
              <a:rPr lang="en-US" sz="1200" dirty="0"/>
              <a:t>Compare what you saw with what your group decided. </a:t>
            </a:r>
          </a:p>
          <a:p>
            <a:pPr marL="514350" indent="-514350">
              <a:buFont typeface="+mj-lt"/>
              <a:buAutoNum type="arabicPeriod"/>
            </a:pPr>
            <a:r>
              <a:rPr lang="en-US" sz="1200" dirty="0"/>
              <a:t>Answer worksheet questions.</a:t>
            </a:r>
          </a:p>
          <a:p>
            <a:pPr marL="0" indent="0">
              <a:buNone/>
            </a:pPr>
            <a:endParaRPr lang="en-US" sz="1200" dirty="0"/>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16</a:t>
            </a:fld>
            <a:endParaRPr lang="en-US"/>
          </a:p>
        </p:txBody>
      </p:sp>
    </p:spTree>
    <p:extLst>
      <p:ext uri="{BB962C8B-B14F-4D97-AF65-F5344CB8AC3E}">
        <p14:creationId xmlns:p14="http://schemas.microsoft.com/office/powerpoint/2010/main" val="6306967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Instructions – Part 2</a:t>
            </a:r>
          </a:p>
          <a:p>
            <a:endParaRPr lang="en-US" sz="1200" dirty="0"/>
          </a:p>
          <a:p>
            <a:pPr marL="514350" indent="-514350">
              <a:buFont typeface="+mj-lt"/>
              <a:buAutoNum type="arabicPeriod"/>
            </a:pPr>
            <a:r>
              <a:rPr lang="en-US" sz="1200" dirty="0"/>
              <a:t>Measure the length and width of each oyster from your farmer profile and record the averages for each parameter. </a:t>
            </a:r>
          </a:p>
          <a:p>
            <a:pPr marL="514350" indent="-514350">
              <a:buFont typeface="+mj-lt"/>
              <a:buAutoNum type="arabicPeriod"/>
            </a:pPr>
            <a:r>
              <a:rPr lang="en-US" sz="1200" dirty="0"/>
              <a:t>Report your averages to your teacher. </a:t>
            </a:r>
          </a:p>
          <a:p>
            <a:pPr marL="514350" indent="-514350">
              <a:buFont typeface="+mj-lt"/>
              <a:buAutoNum type="arabicPeriod"/>
            </a:pPr>
            <a:r>
              <a:rPr lang="en-US" sz="1200" dirty="0"/>
              <a:t>Graph oyster length and width using a bar graph for each farmer profile.</a:t>
            </a:r>
          </a:p>
          <a:p>
            <a:pPr marL="514350" indent="-514350">
              <a:buFont typeface="+mj-lt"/>
              <a:buAutoNum type="arabicPeriod"/>
            </a:pPr>
            <a:r>
              <a:rPr lang="en-US" sz="1200" dirty="0"/>
              <a:t>Answer worksheet questions. </a:t>
            </a:r>
          </a:p>
          <a:p>
            <a:endParaRPr lang="en-US" sz="1200" dirty="0"/>
          </a:p>
          <a:p>
            <a:endParaRPr lang="en-US" dirty="0"/>
          </a:p>
        </p:txBody>
      </p:sp>
      <p:sp>
        <p:nvSpPr>
          <p:cNvPr id="4" name="Slide Number Placeholder 3"/>
          <p:cNvSpPr>
            <a:spLocks noGrp="1"/>
          </p:cNvSpPr>
          <p:nvPr>
            <p:ph type="sldNum" sz="quarter" idx="5"/>
          </p:nvPr>
        </p:nvSpPr>
        <p:spPr/>
        <p:txBody>
          <a:bodyPr/>
          <a:lstStyle/>
          <a:p>
            <a:fld id="{7D62EC09-9EC4-4C44-9227-15DD019F1C6C}" type="slidenum">
              <a:rPr lang="en-US" smtClean="0"/>
              <a:t>17</a:t>
            </a:fld>
            <a:endParaRPr lang="en-US"/>
          </a:p>
        </p:txBody>
      </p:sp>
    </p:spTree>
    <p:extLst>
      <p:ext uri="{BB962C8B-B14F-4D97-AF65-F5344CB8AC3E}">
        <p14:creationId xmlns:p14="http://schemas.microsoft.com/office/powerpoint/2010/main" val="26416706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Script: </a:t>
            </a:r>
          </a:p>
          <a:p>
            <a:endParaRPr lang="en-US" dirty="0"/>
          </a:p>
          <a:p>
            <a:r>
              <a:rPr lang="en-US" dirty="0"/>
              <a:t>Here are the averages for length depending on which farmer profile you have. (Click for second graph)</a:t>
            </a:r>
          </a:p>
          <a:p>
            <a:endParaRPr lang="en-US" dirty="0"/>
          </a:p>
          <a:p>
            <a:r>
              <a:rPr lang="en-US" dirty="0"/>
              <a:t>Here are the averages for width depending on the farmer profile you have. </a:t>
            </a:r>
          </a:p>
        </p:txBody>
      </p:sp>
      <p:sp>
        <p:nvSpPr>
          <p:cNvPr id="4" name="Slide Number Placeholder 3"/>
          <p:cNvSpPr>
            <a:spLocks noGrp="1"/>
          </p:cNvSpPr>
          <p:nvPr>
            <p:ph type="sldNum" sz="quarter" idx="5"/>
          </p:nvPr>
        </p:nvSpPr>
        <p:spPr/>
        <p:txBody>
          <a:bodyPr/>
          <a:lstStyle/>
          <a:p>
            <a:fld id="{7D62EC09-9EC4-4C44-9227-15DD019F1C6C}" type="slidenum">
              <a:rPr lang="en-US" smtClean="0"/>
              <a:t>19</a:t>
            </a:fld>
            <a:endParaRPr lang="en-US"/>
          </a:p>
        </p:txBody>
      </p:sp>
    </p:spTree>
    <p:extLst>
      <p:ext uri="{BB962C8B-B14F-4D97-AF65-F5344CB8AC3E}">
        <p14:creationId xmlns:p14="http://schemas.microsoft.com/office/powerpoint/2010/main" val="3648066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693E3-BA44-456A-8BEB-52BF80B8CD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5D8951F-A1AE-4014-90D2-D5F05462CB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62CB40-5A64-4797-919F-9775C5ABA526}"/>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5" name="Footer Placeholder 4">
            <a:extLst>
              <a:ext uri="{FF2B5EF4-FFF2-40B4-BE49-F238E27FC236}">
                <a16:creationId xmlns:a16="http://schemas.microsoft.com/office/drawing/2014/main" id="{8614AA8F-3DE8-41DB-8341-AB29BA5741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090419-2ADA-419A-8994-DE306BF623A1}"/>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3337562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C20B9-5463-4315-BBDF-9F3A49CC7D5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AC30EA-B345-4EA5-8D70-219C5F31584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4DB6F5A-ABD3-4027-AEF1-DFCD1CBE9922}"/>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5" name="Footer Placeholder 4">
            <a:extLst>
              <a:ext uri="{FF2B5EF4-FFF2-40B4-BE49-F238E27FC236}">
                <a16:creationId xmlns:a16="http://schemas.microsoft.com/office/drawing/2014/main" id="{309677E4-E840-488F-8CF5-F193B1802A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CE20B9-B7EA-480D-87B6-B03E109E343A}"/>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395762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26830-532B-4CDA-9D25-52D4DEABBEA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80A9BAC-99DB-4FC7-A836-79DDC8A272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6D555C0-0157-4319-A7A1-9FE65762C6AF}"/>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5" name="Footer Placeholder 4">
            <a:extLst>
              <a:ext uri="{FF2B5EF4-FFF2-40B4-BE49-F238E27FC236}">
                <a16:creationId xmlns:a16="http://schemas.microsoft.com/office/drawing/2014/main" id="{C0062408-2053-4979-BD93-699A5D9C37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E08D02-FDAD-4804-9520-21CAC394892D}"/>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1708700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7A09E-5444-4007-8D80-BD06120A05D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42F43B-9AD7-4AB9-9947-052C95B0FD0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8DA54BE-CC4A-4357-84A8-D4180E7F66D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1F59479-674D-498F-AC45-9F17EEBD1156}"/>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6" name="Footer Placeholder 5">
            <a:extLst>
              <a:ext uri="{FF2B5EF4-FFF2-40B4-BE49-F238E27FC236}">
                <a16:creationId xmlns:a16="http://schemas.microsoft.com/office/drawing/2014/main" id="{0EB3DC93-4B78-4BA8-A7AF-9A90712208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835F11-95A2-4018-937A-2F82E1873D53}"/>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2521089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130B8-41E1-422E-A0E2-81782E9E44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E39793-7E17-4127-8B74-B39CDED095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C1DB8D5-E04A-4292-8534-8F4AB60E466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DFCD958-BB9B-4CED-BF9B-608D54F9F3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043E6F1-AD1B-406E-9FC2-717BCBC3B79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05AF79-ED71-4951-8800-2B7AEF874280}"/>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8" name="Footer Placeholder 7">
            <a:extLst>
              <a:ext uri="{FF2B5EF4-FFF2-40B4-BE49-F238E27FC236}">
                <a16:creationId xmlns:a16="http://schemas.microsoft.com/office/drawing/2014/main" id="{DC38F163-0803-41AE-8EA9-8C9EBF3FAC6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2AC925-F541-4686-8098-D74CF9D6D7A5}"/>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1754263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9833D-FC9D-49F3-ADB2-B2490FF9340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98E7E74-DEC2-4A62-BD1B-5EC1D53DBDAB}"/>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4" name="Footer Placeholder 3">
            <a:extLst>
              <a:ext uri="{FF2B5EF4-FFF2-40B4-BE49-F238E27FC236}">
                <a16:creationId xmlns:a16="http://schemas.microsoft.com/office/drawing/2014/main" id="{6A96E380-A071-425C-A970-2D2CD01C6F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B95D7D-36B1-4B2E-82E6-64AE029C4E82}"/>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1326367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BB0018B-1385-4D47-9073-343E3F3A7C26}"/>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3" name="Footer Placeholder 2">
            <a:extLst>
              <a:ext uri="{FF2B5EF4-FFF2-40B4-BE49-F238E27FC236}">
                <a16:creationId xmlns:a16="http://schemas.microsoft.com/office/drawing/2014/main" id="{0A796A8E-2D9C-4942-9437-A299771C0BB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F1BF3CE-3553-49A3-B3F3-C08B9A0EC62B}"/>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2064368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8863C-8D06-4180-8147-8900B8E6EF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C9DD64A-665E-4917-93AC-AE6F3D61E0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C2D6E40-6335-4B0C-B15F-B4D39E9311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14D0301-B78E-49B9-B1C1-E4057134EB9F}"/>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6" name="Footer Placeholder 5">
            <a:extLst>
              <a:ext uri="{FF2B5EF4-FFF2-40B4-BE49-F238E27FC236}">
                <a16:creationId xmlns:a16="http://schemas.microsoft.com/office/drawing/2014/main" id="{E0B9574A-FA43-4976-AA95-C8FEC152BD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D869E7F-FF05-42A4-99B8-436BAA8A53A4}"/>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371249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09641-A71F-4D1B-9375-71136C4621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71CDD84-7705-436B-A68D-CFD2782497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10C4D2B-21BC-46FF-86E0-1931EE60FF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973B46-0B60-4523-BABA-AD2F766E181C}"/>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6" name="Footer Placeholder 5">
            <a:extLst>
              <a:ext uri="{FF2B5EF4-FFF2-40B4-BE49-F238E27FC236}">
                <a16:creationId xmlns:a16="http://schemas.microsoft.com/office/drawing/2014/main" id="{0C7046E8-C365-4F3A-8F04-2394B298ABA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9DFE85-84BD-47B0-981C-0AE577DD8E7E}"/>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1007454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9B97A-B403-4F99-892F-1CC87DF2E2C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C51A5D9-A65D-43A5-A921-DA3F20FEA5A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9A7E61-5457-4473-BAEE-14BB1E4209E1}"/>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5" name="Footer Placeholder 4">
            <a:extLst>
              <a:ext uri="{FF2B5EF4-FFF2-40B4-BE49-F238E27FC236}">
                <a16:creationId xmlns:a16="http://schemas.microsoft.com/office/drawing/2014/main" id="{323797F6-87C5-4B32-AD43-3C4B9BA534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9B6452-8D23-4D75-9F26-CF5AB6D1C70D}"/>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2650377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54BCF6B-2106-4130-8F18-F54E6D23A70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09B5CDA-D63C-46D2-A34D-4800CBD510F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86F70-E4BE-45FD-91B0-DB01EAF66ABA}"/>
              </a:ext>
            </a:extLst>
          </p:cNvPr>
          <p:cNvSpPr>
            <a:spLocks noGrp="1"/>
          </p:cNvSpPr>
          <p:nvPr>
            <p:ph type="dt" sz="half" idx="10"/>
          </p:nvPr>
        </p:nvSpPr>
        <p:spPr/>
        <p:txBody>
          <a:bodyPr/>
          <a:lstStyle/>
          <a:p>
            <a:fld id="{CF42047F-4A0C-4706-848D-9A39409406BC}" type="datetimeFigureOut">
              <a:rPr lang="en-US" smtClean="0"/>
              <a:t>4/3/2023</a:t>
            </a:fld>
            <a:endParaRPr lang="en-US"/>
          </a:p>
        </p:txBody>
      </p:sp>
      <p:sp>
        <p:nvSpPr>
          <p:cNvPr id="5" name="Footer Placeholder 4">
            <a:extLst>
              <a:ext uri="{FF2B5EF4-FFF2-40B4-BE49-F238E27FC236}">
                <a16:creationId xmlns:a16="http://schemas.microsoft.com/office/drawing/2014/main" id="{144F7E49-B406-42DE-A7B2-5C06A097F5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A91EC7-4E43-4D3E-BB30-8387FE99344F}"/>
              </a:ext>
            </a:extLst>
          </p:cNvPr>
          <p:cNvSpPr>
            <a:spLocks noGrp="1"/>
          </p:cNvSpPr>
          <p:nvPr>
            <p:ph type="sldNum" sz="quarter" idx="12"/>
          </p:nvPr>
        </p:nvSpPr>
        <p:spPr/>
        <p:txBody>
          <a:bodyPr/>
          <a:lstStyle/>
          <a:p>
            <a:fld id="{9A338E59-F6FF-48B6-BC18-68FBFE1BA1EF}" type="slidenum">
              <a:rPr lang="en-US" smtClean="0"/>
              <a:t>‹#›</a:t>
            </a:fld>
            <a:endParaRPr lang="en-US"/>
          </a:p>
        </p:txBody>
      </p:sp>
    </p:spTree>
    <p:extLst>
      <p:ext uri="{BB962C8B-B14F-4D97-AF65-F5344CB8AC3E}">
        <p14:creationId xmlns:p14="http://schemas.microsoft.com/office/powerpoint/2010/main" val="1430818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D30639-4C53-4CB9-BC18-502CE10BE8B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AC58C40-248A-4EE7-BED7-E674EF0689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3B5740-10EF-46ED-80E9-E5680E73B6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42047F-4A0C-4706-848D-9A39409406BC}" type="datetimeFigureOut">
              <a:rPr lang="en-US" smtClean="0"/>
              <a:t>4/3/2023</a:t>
            </a:fld>
            <a:endParaRPr lang="en-US"/>
          </a:p>
        </p:txBody>
      </p:sp>
      <p:sp>
        <p:nvSpPr>
          <p:cNvPr id="5" name="Footer Placeholder 4">
            <a:extLst>
              <a:ext uri="{FF2B5EF4-FFF2-40B4-BE49-F238E27FC236}">
                <a16:creationId xmlns:a16="http://schemas.microsoft.com/office/drawing/2014/main" id="{947167B6-6808-4B46-AA49-AC4FE3DD3B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B2B657C-9D87-4AC4-8B0F-C9A1A2D44B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338E59-F6FF-48B6-BC18-68FBFE1BA1EF}" type="slidenum">
              <a:rPr lang="en-US" smtClean="0"/>
              <a:t>‹#›</a:t>
            </a:fld>
            <a:endParaRPr lang="en-US"/>
          </a:p>
        </p:txBody>
      </p:sp>
    </p:spTree>
    <p:extLst>
      <p:ext uri="{BB962C8B-B14F-4D97-AF65-F5344CB8AC3E}">
        <p14:creationId xmlns:p14="http://schemas.microsoft.com/office/powerpoint/2010/main" val="3134328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5.JPG"/><Relationship Id="rId7" Type="http://schemas.openxmlformats.org/officeDocument/2006/relationships/hyperlink" Target="https://www.pexels.com/photo/brown-cow-3640073/" TargetMode="External"/><Relationship Id="rId12" Type="http://schemas.openxmlformats.org/officeDocument/2006/relationships/hyperlink" Target="https://creativecommons.org/licenses/by/3.0/"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hyperlink" Target="https://www.scienceimage.csiro.au/image/385/ears-of-wheat/large" TargetMode="External"/><Relationship Id="rId5" Type="http://schemas.openxmlformats.org/officeDocument/2006/relationships/hyperlink" Target="https://creativecommons.org/licenses/by-nc-nd/3.0/" TargetMode="External"/><Relationship Id="rId10" Type="http://schemas.openxmlformats.org/officeDocument/2006/relationships/image" Target="../media/image8.jpg"/><Relationship Id="rId4" Type="http://schemas.openxmlformats.org/officeDocument/2006/relationships/hyperlink" Target="https://crosswindsfarm.blogspot.com/2011/10/kinder-gentler-chicken-math.html" TargetMode="External"/><Relationship Id="rId9" Type="http://schemas.openxmlformats.org/officeDocument/2006/relationships/hyperlink" Target="https://www.publicdomainpictures.net/en/view-image.php?image=233674&amp;picture=corn-on-the-cob"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hyperlink" Target="https://creativecommons.org/licenses/by-nc-nd/3.0/" TargetMode="External"/><Relationship Id="rId3" Type="http://schemas.openxmlformats.org/officeDocument/2006/relationships/image" Target="../media/image14.png"/><Relationship Id="rId7" Type="http://schemas.openxmlformats.org/officeDocument/2006/relationships/hyperlink" Target="https://humboldtcurrentsystem.blogspot.com/2015/12/the-last-fish-our-exhausted-seas.html"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hyperlink" Target="https://creativecommons.org/licenses/by-nc/3.0/" TargetMode="External"/><Relationship Id="rId4" Type="http://schemas.openxmlformats.org/officeDocument/2006/relationships/hyperlink" Target="https://ourfiniteworld.com/2013/10/23/rising-energy-costs-lead-to-recession-eventually-collaps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s://www.flickr.com/photos/uncims/13425622644/"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en.wikipedia.org/wiki/East_Coast_of_the_United_State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61000" b="-6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EC3F2-A840-4497-B8BF-4077F868606C}"/>
              </a:ext>
            </a:extLst>
          </p:cNvPr>
          <p:cNvSpPr>
            <a:spLocks noGrp="1"/>
          </p:cNvSpPr>
          <p:nvPr>
            <p:ph type="ctrTitle"/>
          </p:nvPr>
        </p:nvSpPr>
        <p:spPr>
          <a:xfrm>
            <a:off x="1400175" y="2793999"/>
            <a:ext cx="9144000" cy="1900053"/>
          </a:xfrm>
          <a:solidFill>
            <a:schemeClr val="bg1">
              <a:alpha val="66000"/>
            </a:schemeClr>
          </a:solidFill>
        </p:spPr>
        <p:txBody>
          <a:bodyPr/>
          <a:lstStyle/>
          <a:p>
            <a:r>
              <a:rPr lang="en-US" dirty="0">
                <a:cs typeface="Times New Roman" panose="02020603050405020304" pitchFamily="18" charset="0"/>
              </a:rPr>
              <a:t>The Mystery Oyster: What’s in the Bag</a:t>
            </a:r>
          </a:p>
        </p:txBody>
      </p:sp>
      <p:sp>
        <p:nvSpPr>
          <p:cNvPr id="3" name="Rectangle 2">
            <a:extLst>
              <a:ext uri="{FF2B5EF4-FFF2-40B4-BE49-F238E27FC236}">
                <a16:creationId xmlns:a16="http://schemas.microsoft.com/office/drawing/2014/main" id="{AFF2D04C-7985-4EEA-96BB-EE1A414B1225}"/>
              </a:ext>
            </a:extLst>
          </p:cNvPr>
          <p:cNvSpPr/>
          <p:nvPr/>
        </p:nvSpPr>
        <p:spPr>
          <a:xfrm>
            <a:off x="8411917" y="6321362"/>
            <a:ext cx="3643433" cy="369332"/>
          </a:xfrm>
          <a:prstGeom prst="rect">
            <a:avLst/>
          </a:prstGeom>
        </p:spPr>
        <p:txBody>
          <a:bodyPr wrap="none">
            <a:spAutoFit/>
          </a:bodyPr>
          <a:lstStyle/>
          <a:p>
            <a:r>
              <a:rPr lang="en-US" dirty="0"/>
              <a:t>Background Photo by Julianne Grenn</a:t>
            </a:r>
          </a:p>
        </p:txBody>
      </p:sp>
    </p:spTree>
    <p:extLst>
      <p:ext uri="{BB962C8B-B14F-4D97-AF65-F5344CB8AC3E}">
        <p14:creationId xmlns:p14="http://schemas.microsoft.com/office/powerpoint/2010/main" val="28829512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65267-CE9A-46CB-B6C9-51BC9A1356A0}"/>
              </a:ext>
            </a:extLst>
          </p:cNvPr>
          <p:cNvSpPr>
            <a:spLocks noGrp="1"/>
          </p:cNvSpPr>
          <p:nvPr>
            <p:ph type="title"/>
          </p:nvPr>
        </p:nvSpPr>
        <p:spPr>
          <a:xfrm>
            <a:off x="649514" y="146932"/>
            <a:ext cx="10515600" cy="1325563"/>
          </a:xfrm>
        </p:spPr>
        <p:txBody>
          <a:bodyPr/>
          <a:lstStyle/>
          <a:p>
            <a:pPr algn="ctr"/>
            <a:r>
              <a:rPr lang="en-US" dirty="0"/>
              <a:t>About Julia Grenn </a:t>
            </a:r>
          </a:p>
        </p:txBody>
      </p:sp>
      <p:pic>
        <p:nvPicPr>
          <p:cNvPr id="5" name="Content Placeholder 4">
            <a:extLst>
              <a:ext uri="{FF2B5EF4-FFF2-40B4-BE49-F238E27FC236}">
                <a16:creationId xmlns:a16="http://schemas.microsoft.com/office/drawing/2014/main" id="{A6FDCCFC-F2E0-449E-A4B7-B0975376A980}"/>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2748" b="13202"/>
          <a:stretch/>
        </p:blipFill>
        <p:spPr>
          <a:xfrm>
            <a:off x="156027" y="1356376"/>
            <a:ext cx="3864429" cy="5086821"/>
          </a:xfrm>
        </p:spPr>
      </p:pic>
      <p:pic>
        <p:nvPicPr>
          <p:cNvPr id="9" name="Picture 8">
            <a:extLst>
              <a:ext uri="{FF2B5EF4-FFF2-40B4-BE49-F238E27FC236}">
                <a16:creationId xmlns:a16="http://schemas.microsoft.com/office/drawing/2014/main" id="{645902F4-B99C-4938-9E1F-1A2CD1C16742}"/>
              </a:ext>
            </a:extLst>
          </p:cNvPr>
          <p:cNvPicPr>
            <a:picLocks noChangeAspect="1"/>
          </p:cNvPicPr>
          <p:nvPr/>
        </p:nvPicPr>
        <p:blipFill rotWithShape="1">
          <a:blip r:embed="rId4">
            <a:extLst>
              <a:ext uri="{28A0092B-C50C-407E-A947-70E740481C1C}">
                <a14:useLocalDpi xmlns:a14="http://schemas.microsoft.com/office/drawing/2010/main" val="0"/>
              </a:ext>
            </a:extLst>
          </a:blip>
          <a:srcRect t="13705" b="13507"/>
          <a:stretch/>
        </p:blipFill>
        <p:spPr>
          <a:xfrm>
            <a:off x="4172517" y="1353338"/>
            <a:ext cx="3855697" cy="5089859"/>
          </a:xfrm>
          <a:prstGeom prst="rect">
            <a:avLst/>
          </a:prstGeom>
        </p:spPr>
      </p:pic>
      <p:pic>
        <p:nvPicPr>
          <p:cNvPr id="11" name="Picture 10">
            <a:extLst>
              <a:ext uri="{FF2B5EF4-FFF2-40B4-BE49-F238E27FC236}">
                <a16:creationId xmlns:a16="http://schemas.microsoft.com/office/drawing/2014/main" id="{4A295796-FABE-4645-8F3C-34720AFBDE92}"/>
              </a:ext>
            </a:extLst>
          </p:cNvPr>
          <p:cNvPicPr>
            <a:picLocks noChangeAspect="1"/>
          </p:cNvPicPr>
          <p:nvPr/>
        </p:nvPicPr>
        <p:blipFill rotWithShape="1">
          <a:blip r:embed="rId5">
            <a:extLst>
              <a:ext uri="{28A0092B-C50C-407E-A947-70E740481C1C}">
                <a14:useLocalDpi xmlns:a14="http://schemas.microsoft.com/office/drawing/2010/main" val="0"/>
              </a:ext>
            </a:extLst>
          </a:blip>
          <a:srcRect t="13122" b="12660"/>
          <a:stretch/>
        </p:blipFill>
        <p:spPr>
          <a:xfrm>
            <a:off x="8180276" y="1353338"/>
            <a:ext cx="3855697" cy="5089859"/>
          </a:xfrm>
          <a:prstGeom prst="rect">
            <a:avLst/>
          </a:prstGeom>
        </p:spPr>
      </p:pic>
      <p:sp>
        <p:nvSpPr>
          <p:cNvPr id="6" name="Rectangle 5">
            <a:extLst>
              <a:ext uri="{FF2B5EF4-FFF2-40B4-BE49-F238E27FC236}">
                <a16:creationId xmlns:a16="http://schemas.microsoft.com/office/drawing/2014/main" id="{54A5154D-B331-4163-846A-1D8D0C6255F4}"/>
              </a:ext>
            </a:extLst>
          </p:cNvPr>
          <p:cNvSpPr/>
          <p:nvPr/>
        </p:nvSpPr>
        <p:spPr>
          <a:xfrm>
            <a:off x="4837097" y="6443197"/>
            <a:ext cx="2307042" cy="369332"/>
          </a:xfrm>
          <a:prstGeom prst="rect">
            <a:avLst/>
          </a:prstGeom>
        </p:spPr>
        <p:txBody>
          <a:bodyPr wrap="none">
            <a:spAutoFit/>
          </a:bodyPr>
          <a:lstStyle/>
          <a:p>
            <a:r>
              <a:rPr lang="en-US" dirty="0"/>
              <a:t>Photo by Joyce </a:t>
            </a:r>
            <a:r>
              <a:rPr lang="en-US" dirty="0" err="1"/>
              <a:t>Haxton</a:t>
            </a:r>
            <a:endParaRPr lang="en-US" dirty="0"/>
          </a:p>
        </p:txBody>
      </p:sp>
      <p:sp>
        <p:nvSpPr>
          <p:cNvPr id="7" name="Rectangle 6">
            <a:extLst>
              <a:ext uri="{FF2B5EF4-FFF2-40B4-BE49-F238E27FC236}">
                <a16:creationId xmlns:a16="http://schemas.microsoft.com/office/drawing/2014/main" id="{0EC96947-3BB8-4342-A892-1CB57028CFDD}"/>
              </a:ext>
            </a:extLst>
          </p:cNvPr>
          <p:cNvSpPr/>
          <p:nvPr/>
        </p:nvSpPr>
        <p:spPr>
          <a:xfrm>
            <a:off x="8692794" y="6443197"/>
            <a:ext cx="2480166" cy="369332"/>
          </a:xfrm>
          <a:prstGeom prst="rect">
            <a:avLst/>
          </a:prstGeom>
        </p:spPr>
        <p:txBody>
          <a:bodyPr wrap="none">
            <a:spAutoFit/>
          </a:bodyPr>
          <a:lstStyle/>
          <a:p>
            <a:r>
              <a:rPr lang="en-US" dirty="0"/>
              <a:t>Photo by Julianne Grenn</a:t>
            </a:r>
          </a:p>
        </p:txBody>
      </p:sp>
      <p:sp>
        <p:nvSpPr>
          <p:cNvPr id="8" name="Rectangle 7">
            <a:extLst>
              <a:ext uri="{FF2B5EF4-FFF2-40B4-BE49-F238E27FC236}">
                <a16:creationId xmlns:a16="http://schemas.microsoft.com/office/drawing/2014/main" id="{0F73C2C1-BFDF-4660-A854-FDEE499D8B7F}"/>
              </a:ext>
            </a:extLst>
          </p:cNvPr>
          <p:cNvSpPr/>
          <p:nvPr/>
        </p:nvSpPr>
        <p:spPr>
          <a:xfrm>
            <a:off x="647253" y="6443197"/>
            <a:ext cx="3116944" cy="369332"/>
          </a:xfrm>
          <a:prstGeom prst="rect">
            <a:avLst/>
          </a:prstGeom>
        </p:spPr>
        <p:txBody>
          <a:bodyPr wrap="none">
            <a:spAutoFit/>
          </a:bodyPr>
          <a:lstStyle/>
          <a:p>
            <a:r>
              <a:rPr lang="en-US" dirty="0"/>
              <a:t>Photo by Rebecca Turner Smith</a:t>
            </a:r>
          </a:p>
        </p:txBody>
      </p:sp>
    </p:spTree>
    <p:extLst>
      <p:ext uri="{BB962C8B-B14F-4D97-AF65-F5344CB8AC3E}">
        <p14:creationId xmlns:p14="http://schemas.microsoft.com/office/powerpoint/2010/main" val="464773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F4B2D-418A-40E4-9C6E-2F7B44E4BFCF}"/>
              </a:ext>
            </a:extLst>
          </p:cNvPr>
          <p:cNvSpPr>
            <a:spLocks noGrp="1"/>
          </p:cNvSpPr>
          <p:nvPr>
            <p:ph type="title"/>
          </p:nvPr>
        </p:nvSpPr>
        <p:spPr>
          <a:xfrm>
            <a:off x="505039" y="883208"/>
            <a:ext cx="7602768" cy="1325563"/>
          </a:xfrm>
        </p:spPr>
        <p:txBody>
          <a:bodyPr>
            <a:noAutofit/>
          </a:bodyPr>
          <a:lstStyle/>
          <a:p>
            <a:r>
              <a:rPr lang="en-US" sz="6000" dirty="0"/>
              <a:t>What do you think when you hear the word “farming”? </a:t>
            </a:r>
          </a:p>
        </p:txBody>
      </p:sp>
      <p:pic>
        <p:nvPicPr>
          <p:cNvPr id="9" name="Picture 8">
            <a:extLst>
              <a:ext uri="{FF2B5EF4-FFF2-40B4-BE49-F238E27FC236}">
                <a16:creationId xmlns:a16="http://schemas.microsoft.com/office/drawing/2014/main" id="{22151657-890A-4687-BDF1-7F59CCB14AC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691547" y="3163318"/>
            <a:ext cx="2986654" cy="2675370"/>
          </a:xfrm>
          <a:prstGeom prst="rect">
            <a:avLst/>
          </a:prstGeom>
        </p:spPr>
      </p:pic>
      <p:sp>
        <p:nvSpPr>
          <p:cNvPr id="10" name="TextBox 9">
            <a:extLst>
              <a:ext uri="{FF2B5EF4-FFF2-40B4-BE49-F238E27FC236}">
                <a16:creationId xmlns:a16="http://schemas.microsoft.com/office/drawing/2014/main" id="{8506790A-19A3-4517-AFBB-CCD1CB4D1B25}"/>
              </a:ext>
            </a:extLst>
          </p:cNvPr>
          <p:cNvSpPr txBox="1"/>
          <p:nvPr/>
        </p:nvSpPr>
        <p:spPr>
          <a:xfrm>
            <a:off x="3691546" y="5851528"/>
            <a:ext cx="2816811" cy="923330"/>
          </a:xfrm>
          <a:prstGeom prst="rect">
            <a:avLst/>
          </a:prstGeom>
          <a:noFill/>
        </p:spPr>
        <p:txBody>
          <a:bodyPr wrap="square" rtlCol="0">
            <a:spAutoFit/>
          </a:bodyPr>
          <a:lstStyle/>
          <a:p>
            <a:r>
              <a:rPr lang="en-US" dirty="0">
                <a:hlinkClick r:id="rId4" tooltip="https://crosswindsfarm.blogspot.com/2011/10/kinder-gentler-chicken-math.html"/>
              </a:rPr>
              <a:t>This Photo</a:t>
            </a:r>
            <a:r>
              <a:rPr lang="en-US" dirty="0"/>
              <a:t> by Unknown Author is licensed under </a:t>
            </a:r>
            <a:r>
              <a:rPr lang="en-US" dirty="0">
                <a:hlinkClick r:id="rId5" tooltip="https://creativecommons.org/licenses/by-nc-nd/3.0/"/>
              </a:rPr>
              <a:t>CC BY-NC-ND</a:t>
            </a:r>
            <a:endParaRPr lang="en-US" dirty="0"/>
          </a:p>
        </p:txBody>
      </p:sp>
      <p:pic>
        <p:nvPicPr>
          <p:cNvPr id="17" name="Picture 16">
            <a:extLst>
              <a:ext uri="{FF2B5EF4-FFF2-40B4-BE49-F238E27FC236}">
                <a16:creationId xmlns:a16="http://schemas.microsoft.com/office/drawing/2014/main" id="{9F114871-3521-495A-A238-0DBD809F0CDE}"/>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12033" y="2975964"/>
            <a:ext cx="2485194" cy="3727792"/>
          </a:xfrm>
          <a:prstGeom prst="rect">
            <a:avLst/>
          </a:prstGeom>
        </p:spPr>
      </p:pic>
      <p:pic>
        <p:nvPicPr>
          <p:cNvPr id="19" name="Picture 18">
            <a:extLst>
              <a:ext uri="{FF2B5EF4-FFF2-40B4-BE49-F238E27FC236}">
                <a16:creationId xmlns:a16="http://schemas.microsoft.com/office/drawing/2014/main" id="{525DA9D5-E31A-4141-817A-1089AA5E59D3}"/>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320664" y="460234"/>
            <a:ext cx="4259303" cy="2968766"/>
          </a:xfrm>
          <a:prstGeom prst="rect">
            <a:avLst/>
          </a:prstGeom>
        </p:spPr>
      </p:pic>
      <p:pic>
        <p:nvPicPr>
          <p:cNvPr id="21" name="Picture 20">
            <a:extLst>
              <a:ext uri="{FF2B5EF4-FFF2-40B4-BE49-F238E27FC236}">
                <a16:creationId xmlns:a16="http://schemas.microsoft.com/office/drawing/2014/main" id="{47C04ECC-82AF-42A7-91F6-CC0E110BC8D1}"/>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7320664" y="3637823"/>
            <a:ext cx="4259303" cy="2675370"/>
          </a:xfrm>
          <a:prstGeom prst="rect">
            <a:avLst/>
          </a:prstGeom>
        </p:spPr>
      </p:pic>
      <p:sp>
        <p:nvSpPr>
          <p:cNvPr id="22" name="TextBox 21">
            <a:extLst>
              <a:ext uri="{FF2B5EF4-FFF2-40B4-BE49-F238E27FC236}">
                <a16:creationId xmlns:a16="http://schemas.microsoft.com/office/drawing/2014/main" id="{AA092FDB-10B8-4EA6-AFD0-F79C2F0E8596}"/>
              </a:ext>
            </a:extLst>
          </p:cNvPr>
          <p:cNvSpPr txBox="1"/>
          <p:nvPr/>
        </p:nvSpPr>
        <p:spPr>
          <a:xfrm>
            <a:off x="6836302" y="6337350"/>
            <a:ext cx="5587926" cy="369332"/>
          </a:xfrm>
          <a:prstGeom prst="rect">
            <a:avLst/>
          </a:prstGeom>
          <a:noFill/>
        </p:spPr>
        <p:txBody>
          <a:bodyPr wrap="square" rtlCol="0">
            <a:spAutoFit/>
          </a:bodyPr>
          <a:lstStyle/>
          <a:p>
            <a:r>
              <a:rPr lang="en-US" dirty="0">
                <a:hlinkClick r:id="rId11" tooltip="https://www.scienceimage.csiro.au/image/385/ears-of-wheat/large"/>
              </a:rPr>
              <a:t>This Photo</a:t>
            </a:r>
            <a:r>
              <a:rPr lang="en-US" dirty="0"/>
              <a:t> by Unknown Author is licensed under </a:t>
            </a:r>
            <a:r>
              <a:rPr lang="en-US" dirty="0">
                <a:hlinkClick r:id="rId12" tooltip="https://creativecommons.org/licenses/by/3.0/"/>
              </a:rPr>
              <a:t>CC BY</a:t>
            </a:r>
            <a:endParaRPr lang="en-US" dirty="0"/>
          </a:p>
        </p:txBody>
      </p:sp>
    </p:spTree>
    <p:extLst>
      <p:ext uri="{BB962C8B-B14F-4D97-AF65-F5344CB8AC3E}">
        <p14:creationId xmlns:p14="http://schemas.microsoft.com/office/powerpoint/2010/main" val="1360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F4B2D-418A-40E4-9C6E-2F7B44E4BFCF}"/>
              </a:ext>
            </a:extLst>
          </p:cNvPr>
          <p:cNvSpPr>
            <a:spLocks noGrp="1"/>
          </p:cNvSpPr>
          <p:nvPr>
            <p:ph type="title"/>
          </p:nvPr>
        </p:nvSpPr>
        <p:spPr>
          <a:xfrm>
            <a:off x="315645" y="848338"/>
            <a:ext cx="5113111" cy="1325563"/>
          </a:xfrm>
        </p:spPr>
        <p:txBody>
          <a:bodyPr>
            <a:noAutofit/>
          </a:bodyPr>
          <a:lstStyle/>
          <a:p>
            <a:pPr algn="ctr"/>
            <a:r>
              <a:rPr lang="en-US" sz="6000" dirty="0"/>
              <a:t>Have you ever thought about fish farming? </a:t>
            </a:r>
          </a:p>
        </p:txBody>
      </p:sp>
      <p:pic>
        <p:nvPicPr>
          <p:cNvPr id="11" name="Picture 10">
            <a:extLst>
              <a:ext uri="{FF2B5EF4-FFF2-40B4-BE49-F238E27FC236}">
                <a16:creationId xmlns:a16="http://schemas.microsoft.com/office/drawing/2014/main" id="{3891B4E6-121B-4548-A38F-0423BF5F0060}"/>
              </a:ext>
            </a:extLst>
          </p:cNvPr>
          <p:cNvPicPr>
            <a:picLocks noChangeAspect="1"/>
          </p:cNvPicPr>
          <p:nvPr/>
        </p:nvPicPr>
        <p:blipFill rotWithShape="1">
          <a:blip r:embed="rId5">
            <a:extLst>
              <a:ext uri="{28A0092B-C50C-407E-A947-70E740481C1C}">
                <a14:useLocalDpi xmlns:a14="http://schemas.microsoft.com/office/drawing/2010/main" val="0"/>
              </a:ext>
            </a:extLst>
          </a:blip>
          <a:srcRect t="29206" b="28677"/>
          <a:stretch/>
        </p:blipFill>
        <p:spPr>
          <a:xfrm>
            <a:off x="989159" y="2859314"/>
            <a:ext cx="3829582" cy="3251948"/>
          </a:xfrm>
          <a:prstGeom prst="rect">
            <a:avLst/>
          </a:prstGeom>
        </p:spPr>
      </p:pic>
      <p:pic>
        <p:nvPicPr>
          <p:cNvPr id="14" name="IMG_8714">
            <a:hlinkClick r:id="" action="ppaction://media"/>
            <a:extLst>
              <a:ext uri="{FF2B5EF4-FFF2-40B4-BE49-F238E27FC236}">
                <a16:creationId xmlns:a16="http://schemas.microsoft.com/office/drawing/2014/main" id="{A35A96A4-10D8-42AC-B90B-40ADD2C9C8C6}"/>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6240689" y="493486"/>
            <a:ext cx="5405765" cy="5748405"/>
          </a:xfrm>
          <a:prstGeom prst="rect">
            <a:avLst/>
          </a:prstGeom>
        </p:spPr>
      </p:pic>
      <p:sp>
        <p:nvSpPr>
          <p:cNvPr id="15" name="TextBox 14">
            <a:extLst>
              <a:ext uri="{FF2B5EF4-FFF2-40B4-BE49-F238E27FC236}">
                <a16:creationId xmlns:a16="http://schemas.microsoft.com/office/drawing/2014/main" id="{713A941A-3607-49AE-BB84-4E9FB8153E4C}"/>
              </a:ext>
            </a:extLst>
          </p:cNvPr>
          <p:cNvSpPr txBox="1"/>
          <p:nvPr/>
        </p:nvSpPr>
        <p:spPr>
          <a:xfrm>
            <a:off x="989159" y="6313714"/>
            <a:ext cx="3597355" cy="369332"/>
          </a:xfrm>
          <a:prstGeom prst="rect">
            <a:avLst/>
          </a:prstGeom>
          <a:noFill/>
        </p:spPr>
        <p:txBody>
          <a:bodyPr wrap="square" rtlCol="0">
            <a:spAutoFit/>
          </a:bodyPr>
          <a:lstStyle/>
          <a:p>
            <a:r>
              <a:rPr lang="en-US" dirty="0"/>
              <a:t>Photo by Julianne Grenn</a:t>
            </a:r>
          </a:p>
        </p:txBody>
      </p:sp>
      <p:sp>
        <p:nvSpPr>
          <p:cNvPr id="16" name="TextBox 15">
            <a:extLst>
              <a:ext uri="{FF2B5EF4-FFF2-40B4-BE49-F238E27FC236}">
                <a16:creationId xmlns:a16="http://schemas.microsoft.com/office/drawing/2014/main" id="{EEDB12EF-FC4D-4B09-8183-141DD9D34937}"/>
              </a:ext>
            </a:extLst>
          </p:cNvPr>
          <p:cNvSpPr txBox="1"/>
          <p:nvPr/>
        </p:nvSpPr>
        <p:spPr>
          <a:xfrm>
            <a:off x="7453086" y="6364514"/>
            <a:ext cx="3597355" cy="369332"/>
          </a:xfrm>
          <a:prstGeom prst="rect">
            <a:avLst/>
          </a:prstGeom>
          <a:noFill/>
        </p:spPr>
        <p:txBody>
          <a:bodyPr wrap="square" rtlCol="0">
            <a:spAutoFit/>
          </a:bodyPr>
          <a:lstStyle/>
          <a:p>
            <a:r>
              <a:rPr lang="en-US" dirty="0"/>
              <a:t>Video by Julianne Grenn</a:t>
            </a:r>
          </a:p>
        </p:txBody>
      </p:sp>
    </p:spTree>
    <p:extLst>
      <p:ext uri="{BB962C8B-B14F-4D97-AF65-F5344CB8AC3E}">
        <p14:creationId xmlns:p14="http://schemas.microsoft.com/office/powerpoint/2010/main" val="3487906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75"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9DA43-26A7-4D47-97D0-2B152028E858}"/>
              </a:ext>
            </a:extLst>
          </p:cNvPr>
          <p:cNvSpPr>
            <a:spLocks noGrp="1"/>
          </p:cNvSpPr>
          <p:nvPr>
            <p:ph type="title"/>
          </p:nvPr>
        </p:nvSpPr>
        <p:spPr>
          <a:xfrm>
            <a:off x="859972" y="96085"/>
            <a:ext cx="10515600" cy="1325563"/>
          </a:xfrm>
        </p:spPr>
        <p:txBody>
          <a:bodyPr>
            <a:normAutofit/>
          </a:bodyPr>
          <a:lstStyle/>
          <a:p>
            <a:pPr algn="ctr"/>
            <a:r>
              <a:rPr lang="en-US" sz="6000" dirty="0"/>
              <a:t>Fish Farming = Aquaculture</a:t>
            </a:r>
          </a:p>
        </p:txBody>
      </p:sp>
      <p:sp>
        <p:nvSpPr>
          <p:cNvPr id="3" name="Content Placeholder 2">
            <a:extLst>
              <a:ext uri="{FF2B5EF4-FFF2-40B4-BE49-F238E27FC236}">
                <a16:creationId xmlns:a16="http://schemas.microsoft.com/office/drawing/2014/main" id="{780FA147-46FE-4896-8B9E-ED2E05E52871}"/>
              </a:ext>
            </a:extLst>
          </p:cNvPr>
          <p:cNvSpPr>
            <a:spLocks noGrp="1"/>
          </p:cNvSpPr>
          <p:nvPr>
            <p:ph idx="1"/>
          </p:nvPr>
        </p:nvSpPr>
        <p:spPr>
          <a:xfrm>
            <a:off x="391886" y="1421648"/>
            <a:ext cx="11611427" cy="4175214"/>
          </a:xfrm>
        </p:spPr>
        <p:txBody>
          <a:bodyPr>
            <a:normAutofit/>
          </a:bodyPr>
          <a:lstStyle/>
          <a:p>
            <a:pPr marL="0" indent="0" algn="ctr">
              <a:buNone/>
            </a:pPr>
            <a:r>
              <a:rPr lang="en-US" sz="3200" dirty="0"/>
              <a:t>Farmers that grow organisms that live in the water </a:t>
            </a:r>
          </a:p>
        </p:txBody>
      </p:sp>
      <p:pic>
        <p:nvPicPr>
          <p:cNvPr id="5" name="Picture 4">
            <a:extLst>
              <a:ext uri="{FF2B5EF4-FFF2-40B4-BE49-F238E27FC236}">
                <a16:creationId xmlns:a16="http://schemas.microsoft.com/office/drawing/2014/main" id="{E400316E-CD39-49BB-9EC4-0C3E1FDCB638}"/>
              </a:ext>
            </a:extLst>
          </p:cNvPr>
          <p:cNvPicPr>
            <a:picLocks noChangeAspect="1"/>
          </p:cNvPicPr>
          <p:nvPr/>
        </p:nvPicPr>
        <p:blipFill rotWithShape="1">
          <a:blip r:embed="rId3"/>
          <a:srcRect t="21891" b="13019"/>
          <a:stretch/>
        </p:blipFill>
        <p:spPr>
          <a:xfrm>
            <a:off x="4656745" y="3217046"/>
            <a:ext cx="2669507" cy="2919292"/>
          </a:xfrm>
          <a:prstGeom prst="rect">
            <a:avLst/>
          </a:prstGeom>
        </p:spPr>
      </p:pic>
      <p:pic>
        <p:nvPicPr>
          <p:cNvPr id="6" name="Picture 5">
            <a:extLst>
              <a:ext uri="{FF2B5EF4-FFF2-40B4-BE49-F238E27FC236}">
                <a16:creationId xmlns:a16="http://schemas.microsoft.com/office/drawing/2014/main" id="{9870BAFA-EB25-47EA-8F13-CF5687855054}"/>
              </a:ext>
            </a:extLst>
          </p:cNvPr>
          <p:cNvPicPr>
            <a:picLocks noChangeAspect="1"/>
          </p:cNvPicPr>
          <p:nvPr/>
        </p:nvPicPr>
        <p:blipFill>
          <a:blip r:embed="rId4"/>
          <a:stretch>
            <a:fillRect/>
          </a:stretch>
        </p:blipFill>
        <p:spPr>
          <a:xfrm>
            <a:off x="859972" y="3237247"/>
            <a:ext cx="2798307" cy="2895761"/>
          </a:xfrm>
          <a:prstGeom prst="rect">
            <a:avLst/>
          </a:prstGeom>
        </p:spPr>
      </p:pic>
      <p:sp>
        <p:nvSpPr>
          <p:cNvPr id="7" name="TextBox 6">
            <a:extLst>
              <a:ext uri="{FF2B5EF4-FFF2-40B4-BE49-F238E27FC236}">
                <a16:creationId xmlns:a16="http://schemas.microsoft.com/office/drawing/2014/main" id="{C177EAE4-C286-48BC-832D-76744BEABB14}"/>
              </a:ext>
            </a:extLst>
          </p:cNvPr>
          <p:cNvSpPr txBox="1"/>
          <p:nvPr/>
        </p:nvSpPr>
        <p:spPr>
          <a:xfrm>
            <a:off x="1062677" y="6184295"/>
            <a:ext cx="2480166" cy="369332"/>
          </a:xfrm>
          <a:prstGeom prst="rect">
            <a:avLst/>
          </a:prstGeom>
          <a:noFill/>
        </p:spPr>
        <p:txBody>
          <a:bodyPr wrap="square" rtlCol="0">
            <a:spAutoFit/>
          </a:bodyPr>
          <a:lstStyle/>
          <a:p>
            <a:r>
              <a:rPr lang="en-US" dirty="0"/>
              <a:t>Photo by Amy </a:t>
            </a:r>
            <a:r>
              <a:rPr lang="en-US" dirty="0" err="1"/>
              <a:t>Schrank</a:t>
            </a:r>
            <a:endParaRPr lang="en-US" dirty="0"/>
          </a:p>
        </p:txBody>
      </p:sp>
      <p:sp>
        <p:nvSpPr>
          <p:cNvPr id="8" name="Rectangle 7">
            <a:extLst>
              <a:ext uri="{FF2B5EF4-FFF2-40B4-BE49-F238E27FC236}">
                <a16:creationId xmlns:a16="http://schemas.microsoft.com/office/drawing/2014/main" id="{6DAD09D8-736D-463B-B011-D26E4268DA56}"/>
              </a:ext>
            </a:extLst>
          </p:cNvPr>
          <p:cNvSpPr/>
          <p:nvPr/>
        </p:nvSpPr>
        <p:spPr>
          <a:xfrm>
            <a:off x="8344250" y="6306097"/>
            <a:ext cx="2480166" cy="646331"/>
          </a:xfrm>
          <a:prstGeom prst="rect">
            <a:avLst/>
          </a:prstGeom>
        </p:spPr>
        <p:txBody>
          <a:bodyPr wrap="none">
            <a:spAutoFit/>
          </a:bodyPr>
          <a:lstStyle/>
          <a:p>
            <a:r>
              <a:rPr lang="en-US" dirty="0"/>
              <a:t>Photo by Julianne Grenn</a:t>
            </a:r>
          </a:p>
          <a:p>
            <a:endParaRPr lang="en-US" dirty="0"/>
          </a:p>
        </p:txBody>
      </p:sp>
      <p:sp>
        <p:nvSpPr>
          <p:cNvPr id="9" name="Rectangle 8">
            <a:extLst>
              <a:ext uri="{FF2B5EF4-FFF2-40B4-BE49-F238E27FC236}">
                <a16:creationId xmlns:a16="http://schemas.microsoft.com/office/drawing/2014/main" id="{3B472AED-BABF-483F-ACBF-C38E8416DDA3}"/>
              </a:ext>
            </a:extLst>
          </p:cNvPr>
          <p:cNvSpPr/>
          <p:nvPr/>
        </p:nvSpPr>
        <p:spPr>
          <a:xfrm>
            <a:off x="4656745" y="6306097"/>
            <a:ext cx="2480166" cy="369332"/>
          </a:xfrm>
          <a:prstGeom prst="rect">
            <a:avLst/>
          </a:prstGeom>
        </p:spPr>
        <p:txBody>
          <a:bodyPr wrap="none">
            <a:spAutoFit/>
          </a:bodyPr>
          <a:lstStyle/>
          <a:p>
            <a:r>
              <a:rPr lang="en-US" dirty="0"/>
              <a:t>Photo by Julianne Grenn</a:t>
            </a:r>
          </a:p>
        </p:txBody>
      </p:sp>
      <p:sp>
        <p:nvSpPr>
          <p:cNvPr id="10" name="TextBox 9">
            <a:extLst>
              <a:ext uri="{FF2B5EF4-FFF2-40B4-BE49-F238E27FC236}">
                <a16:creationId xmlns:a16="http://schemas.microsoft.com/office/drawing/2014/main" id="{A2226115-55C9-46B7-B1F5-6510856B4DE4}"/>
              </a:ext>
            </a:extLst>
          </p:cNvPr>
          <p:cNvSpPr txBox="1"/>
          <p:nvPr/>
        </p:nvSpPr>
        <p:spPr>
          <a:xfrm>
            <a:off x="1062677" y="2509857"/>
            <a:ext cx="3028011" cy="584775"/>
          </a:xfrm>
          <a:prstGeom prst="rect">
            <a:avLst/>
          </a:prstGeom>
          <a:noFill/>
        </p:spPr>
        <p:txBody>
          <a:bodyPr wrap="square" rtlCol="0">
            <a:spAutoFit/>
          </a:bodyPr>
          <a:lstStyle/>
          <a:p>
            <a:r>
              <a:rPr lang="en-US" sz="3200" dirty="0"/>
              <a:t>Yellow Perch</a:t>
            </a:r>
          </a:p>
        </p:txBody>
      </p:sp>
      <p:sp>
        <p:nvSpPr>
          <p:cNvPr id="11" name="Rectangle 10">
            <a:extLst>
              <a:ext uri="{FF2B5EF4-FFF2-40B4-BE49-F238E27FC236}">
                <a16:creationId xmlns:a16="http://schemas.microsoft.com/office/drawing/2014/main" id="{CD392B05-B95A-4C49-9CE9-D04DF43EDE5B}"/>
              </a:ext>
            </a:extLst>
          </p:cNvPr>
          <p:cNvSpPr/>
          <p:nvPr/>
        </p:nvSpPr>
        <p:spPr>
          <a:xfrm>
            <a:off x="4656745" y="2487899"/>
            <a:ext cx="2794548" cy="584775"/>
          </a:xfrm>
          <a:prstGeom prst="rect">
            <a:avLst/>
          </a:prstGeom>
        </p:spPr>
        <p:txBody>
          <a:bodyPr wrap="none">
            <a:spAutoFit/>
          </a:bodyPr>
          <a:lstStyle/>
          <a:p>
            <a:r>
              <a:rPr lang="en-US" sz="3200" dirty="0"/>
              <a:t>Atlantic Salmon</a:t>
            </a:r>
          </a:p>
        </p:txBody>
      </p:sp>
      <p:sp>
        <p:nvSpPr>
          <p:cNvPr id="12" name="Rectangle 11">
            <a:extLst>
              <a:ext uri="{FF2B5EF4-FFF2-40B4-BE49-F238E27FC236}">
                <a16:creationId xmlns:a16="http://schemas.microsoft.com/office/drawing/2014/main" id="{E61C4001-870A-4EC1-8EC7-1AA9DBFABE52}"/>
              </a:ext>
            </a:extLst>
          </p:cNvPr>
          <p:cNvSpPr/>
          <p:nvPr/>
        </p:nvSpPr>
        <p:spPr>
          <a:xfrm>
            <a:off x="9013293" y="2455853"/>
            <a:ext cx="1428020" cy="584775"/>
          </a:xfrm>
          <a:prstGeom prst="rect">
            <a:avLst/>
          </a:prstGeom>
        </p:spPr>
        <p:txBody>
          <a:bodyPr wrap="none">
            <a:spAutoFit/>
          </a:bodyPr>
          <a:lstStyle/>
          <a:p>
            <a:r>
              <a:rPr lang="en-US" sz="3200" dirty="0"/>
              <a:t>Oysters</a:t>
            </a:r>
          </a:p>
        </p:txBody>
      </p:sp>
      <p:pic>
        <p:nvPicPr>
          <p:cNvPr id="14" name="Picture 13">
            <a:extLst>
              <a:ext uri="{FF2B5EF4-FFF2-40B4-BE49-F238E27FC236}">
                <a16:creationId xmlns:a16="http://schemas.microsoft.com/office/drawing/2014/main" id="{69509BE9-96BA-4719-B7C7-F2A4221DE10D}"/>
              </a:ext>
            </a:extLst>
          </p:cNvPr>
          <p:cNvPicPr>
            <a:picLocks noChangeAspect="1"/>
          </p:cNvPicPr>
          <p:nvPr/>
        </p:nvPicPr>
        <p:blipFill rotWithShape="1">
          <a:blip r:embed="rId5">
            <a:extLst>
              <a:ext uri="{28A0092B-C50C-407E-A947-70E740481C1C}">
                <a14:useLocalDpi xmlns:a14="http://schemas.microsoft.com/office/drawing/2010/main" val="0"/>
              </a:ext>
            </a:extLst>
          </a:blip>
          <a:srcRect t="13459" b="11902"/>
          <a:stretch/>
        </p:blipFill>
        <p:spPr>
          <a:xfrm>
            <a:off x="8324718" y="3213716"/>
            <a:ext cx="3050854" cy="2919293"/>
          </a:xfrm>
          <a:prstGeom prst="rect">
            <a:avLst/>
          </a:prstGeom>
        </p:spPr>
      </p:pic>
    </p:spTree>
    <p:extLst>
      <p:ext uri="{BB962C8B-B14F-4D97-AF65-F5344CB8AC3E}">
        <p14:creationId xmlns:p14="http://schemas.microsoft.com/office/powerpoint/2010/main" val="250113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D3169-42FE-4F38-9743-1F3351D0B791}"/>
              </a:ext>
            </a:extLst>
          </p:cNvPr>
          <p:cNvSpPr>
            <a:spLocks noGrp="1"/>
          </p:cNvSpPr>
          <p:nvPr>
            <p:ph type="title"/>
          </p:nvPr>
        </p:nvSpPr>
        <p:spPr>
          <a:xfrm>
            <a:off x="2460171" y="137736"/>
            <a:ext cx="10515600" cy="1325563"/>
          </a:xfrm>
        </p:spPr>
        <p:txBody>
          <a:bodyPr/>
          <a:lstStyle/>
          <a:p>
            <a:r>
              <a:rPr lang="en-US" dirty="0"/>
              <a:t>Why is Aquaculture Important? </a:t>
            </a:r>
          </a:p>
        </p:txBody>
      </p:sp>
      <p:sp>
        <p:nvSpPr>
          <p:cNvPr id="3" name="Content Placeholder 2">
            <a:extLst>
              <a:ext uri="{FF2B5EF4-FFF2-40B4-BE49-F238E27FC236}">
                <a16:creationId xmlns:a16="http://schemas.microsoft.com/office/drawing/2014/main" id="{455F0FF8-7BCB-41CA-B0D3-DFAB7707A031}"/>
              </a:ext>
            </a:extLst>
          </p:cNvPr>
          <p:cNvSpPr>
            <a:spLocks noGrp="1"/>
          </p:cNvSpPr>
          <p:nvPr>
            <p:ph idx="1"/>
          </p:nvPr>
        </p:nvSpPr>
        <p:spPr>
          <a:xfrm>
            <a:off x="537495" y="1108188"/>
            <a:ext cx="7895305" cy="4351338"/>
          </a:xfrm>
        </p:spPr>
        <p:txBody>
          <a:bodyPr>
            <a:normAutofit/>
          </a:bodyPr>
          <a:lstStyle/>
          <a:p>
            <a:r>
              <a:rPr lang="en-US" sz="3200" dirty="0"/>
              <a:t>Overfishing </a:t>
            </a:r>
          </a:p>
          <a:p>
            <a:r>
              <a:rPr lang="en-US" sz="3200" dirty="0"/>
              <a:t>Growing global population</a:t>
            </a:r>
          </a:p>
          <a:p>
            <a:r>
              <a:rPr lang="en-US" sz="3200" dirty="0"/>
              <a:t> Big industry with room for economic growth </a:t>
            </a:r>
          </a:p>
        </p:txBody>
      </p:sp>
      <p:pic>
        <p:nvPicPr>
          <p:cNvPr id="5" name="Picture 4">
            <a:extLst>
              <a:ext uri="{FF2B5EF4-FFF2-40B4-BE49-F238E27FC236}">
                <a16:creationId xmlns:a16="http://schemas.microsoft.com/office/drawing/2014/main" id="{9E0A9B24-8BC8-4A67-B651-36219D7E89A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11649" y="2916207"/>
            <a:ext cx="5442856" cy="3268098"/>
          </a:xfrm>
          <a:prstGeom prst="rect">
            <a:avLst/>
          </a:prstGeom>
        </p:spPr>
      </p:pic>
      <p:sp>
        <p:nvSpPr>
          <p:cNvPr id="6" name="TextBox 5">
            <a:extLst>
              <a:ext uri="{FF2B5EF4-FFF2-40B4-BE49-F238E27FC236}">
                <a16:creationId xmlns:a16="http://schemas.microsoft.com/office/drawing/2014/main" id="{778129F7-25D0-4432-BB61-395B23B10B87}"/>
              </a:ext>
            </a:extLst>
          </p:cNvPr>
          <p:cNvSpPr txBox="1"/>
          <p:nvPr/>
        </p:nvSpPr>
        <p:spPr>
          <a:xfrm>
            <a:off x="7287428" y="6429978"/>
            <a:ext cx="7203831" cy="230832"/>
          </a:xfrm>
          <a:prstGeom prst="rect">
            <a:avLst/>
          </a:prstGeom>
          <a:noFill/>
        </p:spPr>
        <p:txBody>
          <a:bodyPr wrap="square" rtlCol="0">
            <a:spAutoFit/>
          </a:bodyPr>
          <a:lstStyle/>
          <a:p>
            <a:r>
              <a:rPr lang="en-US" sz="900" dirty="0">
                <a:hlinkClick r:id="rId4" tooltip="https://ourfiniteworld.com/2013/10/23/rising-energy-costs-lead-to-recession-eventually-collapse/"/>
              </a:rPr>
              <a:t>This Photo</a:t>
            </a:r>
            <a:r>
              <a:rPr lang="en-US" sz="900" dirty="0"/>
              <a:t> by Unknown Author is licensed under </a:t>
            </a:r>
            <a:r>
              <a:rPr lang="en-US" sz="900" dirty="0">
                <a:hlinkClick r:id="rId5" tooltip="https://creativecommons.org/licenses/by-nc/3.0/"/>
              </a:rPr>
              <a:t>CC BY-NC</a:t>
            </a:r>
            <a:endParaRPr lang="en-US" sz="900" dirty="0"/>
          </a:p>
        </p:txBody>
      </p:sp>
      <p:pic>
        <p:nvPicPr>
          <p:cNvPr id="8" name="Picture 7">
            <a:extLst>
              <a:ext uri="{FF2B5EF4-FFF2-40B4-BE49-F238E27FC236}">
                <a16:creationId xmlns:a16="http://schemas.microsoft.com/office/drawing/2014/main" id="{30719811-9A0A-4890-ABEB-5E3B0288D77C}"/>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6080" b="6301"/>
          <a:stretch/>
        </p:blipFill>
        <p:spPr>
          <a:xfrm>
            <a:off x="537495" y="2916207"/>
            <a:ext cx="4973190" cy="3268098"/>
          </a:xfrm>
          <a:prstGeom prst="rect">
            <a:avLst/>
          </a:prstGeom>
        </p:spPr>
      </p:pic>
      <p:sp>
        <p:nvSpPr>
          <p:cNvPr id="9" name="TextBox 8">
            <a:extLst>
              <a:ext uri="{FF2B5EF4-FFF2-40B4-BE49-F238E27FC236}">
                <a16:creationId xmlns:a16="http://schemas.microsoft.com/office/drawing/2014/main" id="{231DFBD5-AC1B-4E61-8EFB-55E25BA828F3}"/>
              </a:ext>
            </a:extLst>
          </p:cNvPr>
          <p:cNvSpPr txBox="1"/>
          <p:nvPr/>
        </p:nvSpPr>
        <p:spPr>
          <a:xfrm>
            <a:off x="968828" y="6433416"/>
            <a:ext cx="4942115" cy="230832"/>
          </a:xfrm>
          <a:prstGeom prst="rect">
            <a:avLst/>
          </a:prstGeom>
          <a:noFill/>
        </p:spPr>
        <p:txBody>
          <a:bodyPr wrap="square" rtlCol="0">
            <a:spAutoFit/>
          </a:bodyPr>
          <a:lstStyle/>
          <a:p>
            <a:r>
              <a:rPr lang="en-US" sz="900" dirty="0">
                <a:hlinkClick r:id="rId7" tooltip="https://humboldtcurrentsystem.blogspot.com/2015/12/the-last-fish-our-exhausted-seas.html"/>
              </a:rPr>
              <a:t>This Photo</a:t>
            </a:r>
            <a:r>
              <a:rPr lang="en-US" sz="900" dirty="0"/>
              <a:t> by Unknown Author is licensed under </a:t>
            </a:r>
            <a:r>
              <a:rPr lang="en-US" sz="900" dirty="0">
                <a:hlinkClick r:id="rId8" tooltip="https://creativecommons.org/licenses/by-nc-nd/3.0/"/>
              </a:rPr>
              <a:t>CC BY-NC-ND</a:t>
            </a:r>
            <a:endParaRPr lang="en-US" sz="900" dirty="0"/>
          </a:p>
        </p:txBody>
      </p:sp>
    </p:spTree>
    <p:extLst>
      <p:ext uri="{BB962C8B-B14F-4D97-AF65-F5344CB8AC3E}">
        <p14:creationId xmlns:p14="http://schemas.microsoft.com/office/powerpoint/2010/main" val="154052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F1EFF-47E5-48DA-89E2-1317AE7E6FA3}"/>
              </a:ext>
            </a:extLst>
          </p:cNvPr>
          <p:cNvSpPr>
            <a:spLocks noGrp="1"/>
          </p:cNvSpPr>
          <p:nvPr>
            <p:ph type="title"/>
          </p:nvPr>
        </p:nvSpPr>
        <p:spPr>
          <a:xfrm>
            <a:off x="402771" y="296409"/>
            <a:ext cx="10515600" cy="1325563"/>
          </a:xfrm>
        </p:spPr>
        <p:txBody>
          <a:bodyPr>
            <a:normAutofit/>
          </a:bodyPr>
          <a:lstStyle/>
          <a:p>
            <a:pPr algn="ctr"/>
            <a:r>
              <a:rPr lang="en-US" sz="6000" dirty="0"/>
              <a:t>Oysters</a:t>
            </a:r>
          </a:p>
        </p:txBody>
      </p:sp>
      <p:sp>
        <p:nvSpPr>
          <p:cNvPr id="3" name="Content Placeholder 2">
            <a:extLst>
              <a:ext uri="{FF2B5EF4-FFF2-40B4-BE49-F238E27FC236}">
                <a16:creationId xmlns:a16="http://schemas.microsoft.com/office/drawing/2014/main" id="{07F05F0F-1875-4BE4-A4E1-F4152666BC08}"/>
              </a:ext>
            </a:extLst>
          </p:cNvPr>
          <p:cNvSpPr>
            <a:spLocks noGrp="1"/>
          </p:cNvSpPr>
          <p:nvPr>
            <p:ph idx="1"/>
          </p:nvPr>
        </p:nvSpPr>
        <p:spPr>
          <a:xfrm>
            <a:off x="522514" y="1690688"/>
            <a:ext cx="7057571" cy="4351338"/>
          </a:xfrm>
        </p:spPr>
        <p:txBody>
          <a:bodyPr>
            <a:normAutofit lnSpcReduction="10000"/>
          </a:bodyPr>
          <a:lstStyle/>
          <a:p>
            <a:pPr marL="0" indent="0">
              <a:buNone/>
            </a:pPr>
            <a:r>
              <a:rPr lang="en-US" sz="3200" dirty="0"/>
              <a:t>Important keystone species that help the environment and humans with:  </a:t>
            </a:r>
          </a:p>
          <a:p>
            <a:pPr marL="514350" indent="-514350">
              <a:buAutoNum type="arabicPeriod"/>
            </a:pPr>
            <a:r>
              <a:rPr lang="en-US" sz="3200" dirty="0"/>
              <a:t>Shelter and habitat</a:t>
            </a:r>
          </a:p>
          <a:p>
            <a:pPr marL="514350" indent="-514350">
              <a:buAutoNum type="arabicPeriod"/>
            </a:pPr>
            <a:r>
              <a:rPr lang="en-US" sz="3200" dirty="0"/>
              <a:t>Stabilize shorelines</a:t>
            </a:r>
          </a:p>
          <a:p>
            <a:pPr marL="971550" lvl="1" indent="-514350">
              <a:buAutoNum type="arabicPeriod"/>
            </a:pPr>
            <a:r>
              <a:rPr lang="en-US" sz="3200" dirty="0"/>
              <a:t>Less erosion </a:t>
            </a:r>
          </a:p>
          <a:p>
            <a:pPr marL="971550" lvl="1" indent="-514350">
              <a:buAutoNum type="arabicPeriod"/>
            </a:pPr>
            <a:r>
              <a:rPr lang="en-US" sz="3200" dirty="0"/>
              <a:t>Less coastal flooding </a:t>
            </a:r>
          </a:p>
          <a:p>
            <a:pPr marL="514350" indent="-514350">
              <a:buAutoNum type="arabicPeriod"/>
            </a:pPr>
            <a:r>
              <a:rPr lang="en-US" sz="3200" dirty="0"/>
              <a:t>Filter feeders that improve local water quality </a:t>
            </a:r>
          </a:p>
          <a:p>
            <a:pPr marL="514350" indent="-514350">
              <a:buAutoNum type="arabicPeriod"/>
            </a:pPr>
            <a:r>
              <a:rPr lang="en-US" sz="3200" dirty="0"/>
              <a:t>Provide jobs, cultural benefits, etc. </a:t>
            </a:r>
          </a:p>
          <a:p>
            <a:pPr marL="971550" lvl="1" indent="-514350">
              <a:buAutoNum type="arabicPeriod"/>
            </a:pPr>
            <a:endParaRPr lang="en-US" b="1" dirty="0"/>
          </a:p>
          <a:p>
            <a:pPr marL="971550" lvl="1" indent="-514350">
              <a:buAutoNum type="arabicPeriod"/>
            </a:pPr>
            <a:endParaRPr lang="en-US" b="1" dirty="0"/>
          </a:p>
          <a:p>
            <a:pPr marL="971550" lvl="1" indent="-514350">
              <a:buAutoNum type="arabicPeriod"/>
            </a:pPr>
            <a:endParaRPr lang="en-US" b="1" dirty="0"/>
          </a:p>
          <a:p>
            <a:pPr marL="971550" lvl="1" indent="-514350">
              <a:buAutoNum type="arabicPeriod"/>
            </a:pPr>
            <a:endParaRPr lang="en-US" b="1" dirty="0"/>
          </a:p>
          <a:p>
            <a:pPr marL="971550" lvl="1" indent="-514350">
              <a:buAutoNum type="arabicPeriod"/>
            </a:pPr>
            <a:endParaRPr lang="en-US" b="1" dirty="0"/>
          </a:p>
          <a:p>
            <a:pPr marL="971550" lvl="1" indent="-514350">
              <a:buAutoNum type="arabicPeriod"/>
            </a:pPr>
            <a:endParaRPr lang="en-US" b="1" dirty="0"/>
          </a:p>
          <a:p>
            <a:pPr marL="971550" lvl="1" indent="-514350">
              <a:buAutoNum type="arabicPeriod"/>
            </a:pPr>
            <a:endParaRPr lang="en-US" b="1" dirty="0"/>
          </a:p>
          <a:p>
            <a:pPr marL="514350" indent="-514350">
              <a:buAutoNum type="arabicPeriod"/>
            </a:pPr>
            <a:endParaRPr lang="en-US" b="1" dirty="0"/>
          </a:p>
        </p:txBody>
      </p:sp>
      <p:pic>
        <p:nvPicPr>
          <p:cNvPr id="16" name="Picture 15">
            <a:extLst>
              <a:ext uri="{FF2B5EF4-FFF2-40B4-BE49-F238E27FC236}">
                <a16:creationId xmlns:a16="http://schemas.microsoft.com/office/drawing/2014/main" id="{0BA9293D-0AB0-4981-970F-66ABE564BDF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141083" y="1231527"/>
            <a:ext cx="3634530" cy="4394946"/>
          </a:xfrm>
          <a:prstGeom prst="rect">
            <a:avLst/>
          </a:prstGeom>
        </p:spPr>
      </p:pic>
      <p:sp>
        <p:nvSpPr>
          <p:cNvPr id="17" name="TextBox 16">
            <a:extLst>
              <a:ext uri="{FF2B5EF4-FFF2-40B4-BE49-F238E27FC236}">
                <a16:creationId xmlns:a16="http://schemas.microsoft.com/office/drawing/2014/main" id="{953A075E-C5E5-4A16-BA8D-5FA6CD8FAA11}"/>
              </a:ext>
            </a:extLst>
          </p:cNvPr>
          <p:cNvSpPr txBox="1"/>
          <p:nvPr/>
        </p:nvSpPr>
        <p:spPr>
          <a:xfrm>
            <a:off x="8519885" y="5811194"/>
            <a:ext cx="3255728" cy="230832"/>
          </a:xfrm>
          <a:prstGeom prst="rect">
            <a:avLst/>
          </a:prstGeom>
          <a:noFill/>
        </p:spPr>
        <p:txBody>
          <a:bodyPr wrap="square" rtlCol="0">
            <a:spAutoFit/>
          </a:bodyPr>
          <a:lstStyle/>
          <a:p>
            <a:r>
              <a:rPr lang="en-US" sz="900">
                <a:hlinkClick r:id="rId4" tooltip="https://www.flickr.com/photos/uncims/13425622644/"/>
              </a:rPr>
              <a:t>This Photo</a:t>
            </a:r>
            <a:r>
              <a:rPr lang="en-US" sz="900"/>
              <a:t> by Unknown Author is licensed under </a:t>
            </a:r>
            <a:r>
              <a:rPr lang="en-US" sz="900">
                <a:hlinkClick r:id="rId5" tooltip="https://creativecommons.org/licenses/by-nc-sa/3.0/"/>
              </a:rPr>
              <a:t>CC BY-SA-NC</a:t>
            </a:r>
            <a:endParaRPr lang="en-US" sz="900"/>
          </a:p>
        </p:txBody>
      </p:sp>
    </p:spTree>
    <p:extLst>
      <p:ext uri="{BB962C8B-B14F-4D97-AF65-F5344CB8AC3E}">
        <p14:creationId xmlns:p14="http://schemas.microsoft.com/office/powerpoint/2010/main" val="2676279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5E90F-9210-46AB-AA93-C0E9B3689229}"/>
              </a:ext>
            </a:extLst>
          </p:cNvPr>
          <p:cNvSpPr>
            <a:spLocks noGrp="1"/>
          </p:cNvSpPr>
          <p:nvPr>
            <p:ph type="title"/>
          </p:nvPr>
        </p:nvSpPr>
        <p:spPr/>
        <p:txBody>
          <a:bodyPr>
            <a:normAutofit/>
          </a:bodyPr>
          <a:lstStyle/>
          <a:p>
            <a:pPr algn="ctr"/>
            <a:r>
              <a:rPr lang="en-US" sz="6000" dirty="0"/>
              <a:t>Oysters and Fish Farming </a:t>
            </a:r>
          </a:p>
        </p:txBody>
      </p:sp>
      <p:sp>
        <p:nvSpPr>
          <p:cNvPr id="3" name="Content Placeholder 2">
            <a:extLst>
              <a:ext uri="{FF2B5EF4-FFF2-40B4-BE49-F238E27FC236}">
                <a16:creationId xmlns:a16="http://schemas.microsoft.com/office/drawing/2014/main" id="{59C4C757-E342-4563-877D-B70321FDE5CD}"/>
              </a:ext>
            </a:extLst>
          </p:cNvPr>
          <p:cNvSpPr>
            <a:spLocks noGrp="1"/>
          </p:cNvSpPr>
          <p:nvPr>
            <p:ph idx="1"/>
          </p:nvPr>
        </p:nvSpPr>
        <p:spPr>
          <a:xfrm>
            <a:off x="7797800" y="3243717"/>
            <a:ext cx="4209143" cy="4351338"/>
          </a:xfrm>
        </p:spPr>
        <p:txBody>
          <a:bodyPr>
            <a:normAutofit/>
          </a:bodyPr>
          <a:lstStyle/>
          <a:p>
            <a:r>
              <a:rPr lang="en-US" dirty="0"/>
              <a:t>Eastern Oyster - </a:t>
            </a:r>
            <a:r>
              <a:rPr lang="en-US" i="1" dirty="0"/>
              <a:t>Crassostrea virginica</a:t>
            </a:r>
          </a:p>
          <a:p>
            <a:r>
              <a:rPr lang="en-US" dirty="0"/>
              <a:t>Grown on the East Coast </a:t>
            </a:r>
          </a:p>
          <a:p>
            <a:pPr marL="0" indent="0">
              <a:buNone/>
            </a:pPr>
            <a:r>
              <a:rPr lang="en-US" dirty="0"/>
              <a:t> </a:t>
            </a:r>
          </a:p>
        </p:txBody>
      </p:sp>
      <p:pic>
        <p:nvPicPr>
          <p:cNvPr id="5" name="Picture 4">
            <a:extLst>
              <a:ext uri="{FF2B5EF4-FFF2-40B4-BE49-F238E27FC236}">
                <a16:creationId xmlns:a16="http://schemas.microsoft.com/office/drawing/2014/main" id="{127467DA-45F9-4BCC-B331-F23BD06FE80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9514" y="2001425"/>
            <a:ext cx="6854372" cy="4222293"/>
          </a:xfrm>
          <a:prstGeom prst="rect">
            <a:avLst/>
          </a:prstGeom>
        </p:spPr>
      </p:pic>
      <p:sp>
        <p:nvSpPr>
          <p:cNvPr id="6" name="TextBox 5">
            <a:extLst>
              <a:ext uri="{FF2B5EF4-FFF2-40B4-BE49-F238E27FC236}">
                <a16:creationId xmlns:a16="http://schemas.microsoft.com/office/drawing/2014/main" id="{6E85BA11-E3C7-4779-90E6-10EFB0E3A202}"/>
              </a:ext>
            </a:extLst>
          </p:cNvPr>
          <p:cNvSpPr txBox="1"/>
          <p:nvPr/>
        </p:nvSpPr>
        <p:spPr>
          <a:xfrm>
            <a:off x="2042886" y="6492875"/>
            <a:ext cx="3174603" cy="230832"/>
          </a:xfrm>
          <a:prstGeom prst="rect">
            <a:avLst/>
          </a:prstGeom>
          <a:noFill/>
        </p:spPr>
        <p:txBody>
          <a:bodyPr wrap="square" rtlCol="0">
            <a:spAutoFit/>
          </a:bodyPr>
          <a:lstStyle/>
          <a:p>
            <a:r>
              <a:rPr lang="en-US" sz="900" dirty="0">
                <a:hlinkClick r:id="rId4" tooltip="https://en.wikipedia.org/wiki/East_Coast_of_the_United_States"/>
              </a:rPr>
              <a:t>This Photo</a:t>
            </a:r>
            <a:r>
              <a:rPr lang="en-US" sz="900" dirty="0"/>
              <a:t> by Unknown Author is licensed under </a:t>
            </a:r>
            <a:r>
              <a:rPr lang="en-US" sz="900" dirty="0">
                <a:hlinkClick r:id="rId5" tooltip="https://creativecommons.org/licenses/by-sa/3.0/"/>
              </a:rPr>
              <a:t>CC BY-SA</a:t>
            </a:r>
            <a:endParaRPr lang="en-US" sz="900" dirty="0"/>
          </a:p>
        </p:txBody>
      </p:sp>
    </p:spTree>
    <p:extLst>
      <p:ext uri="{BB962C8B-B14F-4D97-AF65-F5344CB8AC3E}">
        <p14:creationId xmlns:p14="http://schemas.microsoft.com/office/powerpoint/2010/main" val="32430565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10179-7A4E-4EC8-B442-23DC0F4B61DC}"/>
              </a:ext>
            </a:extLst>
          </p:cNvPr>
          <p:cNvSpPr>
            <a:spLocks noGrp="1"/>
          </p:cNvSpPr>
          <p:nvPr>
            <p:ph type="title"/>
          </p:nvPr>
        </p:nvSpPr>
        <p:spPr>
          <a:xfrm>
            <a:off x="3233456" y="-109596"/>
            <a:ext cx="10515600" cy="1325563"/>
          </a:xfrm>
        </p:spPr>
        <p:txBody>
          <a:bodyPr/>
          <a:lstStyle/>
          <a:p>
            <a:r>
              <a:rPr lang="en-US" dirty="0"/>
              <a:t>Different Gear Types</a:t>
            </a:r>
          </a:p>
        </p:txBody>
      </p:sp>
      <p:sp>
        <p:nvSpPr>
          <p:cNvPr id="3" name="Content Placeholder 2">
            <a:extLst>
              <a:ext uri="{FF2B5EF4-FFF2-40B4-BE49-F238E27FC236}">
                <a16:creationId xmlns:a16="http://schemas.microsoft.com/office/drawing/2014/main" id="{B402B2FA-79CC-417B-9DF3-D410B001791F}"/>
              </a:ext>
            </a:extLst>
          </p:cNvPr>
          <p:cNvSpPr>
            <a:spLocks noGrp="1"/>
          </p:cNvSpPr>
          <p:nvPr>
            <p:ph idx="1"/>
          </p:nvPr>
        </p:nvSpPr>
        <p:spPr>
          <a:xfrm>
            <a:off x="2499121" y="1140255"/>
            <a:ext cx="1829186" cy="4185502"/>
          </a:xfrm>
        </p:spPr>
        <p:txBody>
          <a:bodyPr/>
          <a:lstStyle/>
          <a:p>
            <a:pPr marL="0" indent="0">
              <a:buNone/>
            </a:pPr>
            <a:r>
              <a:rPr lang="en-US" dirty="0"/>
              <a:t>On Bottom 						</a:t>
            </a:r>
          </a:p>
        </p:txBody>
      </p:sp>
      <p:pic>
        <p:nvPicPr>
          <p:cNvPr id="5" name="Picture 4">
            <a:extLst>
              <a:ext uri="{FF2B5EF4-FFF2-40B4-BE49-F238E27FC236}">
                <a16:creationId xmlns:a16="http://schemas.microsoft.com/office/drawing/2014/main" id="{A6DC3029-3410-48A4-A517-538B342BCB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886" y="1723746"/>
            <a:ext cx="5787147" cy="4340361"/>
          </a:xfrm>
          <a:prstGeom prst="rect">
            <a:avLst/>
          </a:prstGeom>
        </p:spPr>
      </p:pic>
      <p:pic>
        <p:nvPicPr>
          <p:cNvPr id="7" name="Picture 6">
            <a:extLst>
              <a:ext uri="{FF2B5EF4-FFF2-40B4-BE49-F238E27FC236}">
                <a16:creationId xmlns:a16="http://schemas.microsoft.com/office/drawing/2014/main" id="{C0D6C001-DB3B-47AB-94F2-4E7453571BBD}"/>
              </a:ext>
            </a:extLst>
          </p:cNvPr>
          <p:cNvPicPr>
            <a:picLocks noChangeAspect="1"/>
          </p:cNvPicPr>
          <p:nvPr/>
        </p:nvPicPr>
        <p:blipFill rotWithShape="1">
          <a:blip r:embed="rId4">
            <a:extLst>
              <a:ext uri="{28A0092B-C50C-407E-A947-70E740481C1C}">
                <a14:useLocalDpi xmlns:a14="http://schemas.microsoft.com/office/drawing/2010/main" val="0"/>
              </a:ext>
            </a:extLst>
          </a:blip>
          <a:srcRect t="12699" b="12593"/>
          <a:stretch/>
        </p:blipFill>
        <p:spPr>
          <a:xfrm>
            <a:off x="7390673" y="1723746"/>
            <a:ext cx="3523641" cy="4340361"/>
          </a:xfrm>
          <a:prstGeom prst="rect">
            <a:avLst/>
          </a:prstGeom>
        </p:spPr>
      </p:pic>
      <p:sp>
        <p:nvSpPr>
          <p:cNvPr id="10" name="Rectangle 9">
            <a:extLst>
              <a:ext uri="{FF2B5EF4-FFF2-40B4-BE49-F238E27FC236}">
                <a16:creationId xmlns:a16="http://schemas.microsoft.com/office/drawing/2014/main" id="{6E63EF41-C64C-4EAD-B1F1-824065B367AD}"/>
              </a:ext>
            </a:extLst>
          </p:cNvPr>
          <p:cNvSpPr/>
          <p:nvPr/>
        </p:nvSpPr>
        <p:spPr>
          <a:xfrm>
            <a:off x="7912409" y="6137253"/>
            <a:ext cx="2480166" cy="369332"/>
          </a:xfrm>
          <a:prstGeom prst="rect">
            <a:avLst/>
          </a:prstGeom>
        </p:spPr>
        <p:txBody>
          <a:bodyPr wrap="none">
            <a:spAutoFit/>
          </a:bodyPr>
          <a:lstStyle/>
          <a:p>
            <a:r>
              <a:rPr lang="en-US" dirty="0"/>
              <a:t>Photo by Julianne Grenn</a:t>
            </a:r>
          </a:p>
        </p:txBody>
      </p:sp>
      <p:sp>
        <p:nvSpPr>
          <p:cNvPr id="11" name="Rectangle 10">
            <a:extLst>
              <a:ext uri="{FF2B5EF4-FFF2-40B4-BE49-F238E27FC236}">
                <a16:creationId xmlns:a16="http://schemas.microsoft.com/office/drawing/2014/main" id="{72483169-772D-4B20-BFCF-877CFB7524A9}"/>
              </a:ext>
            </a:extLst>
          </p:cNvPr>
          <p:cNvSpPr/>
          <p:nvPr/>
        </p:nvSpPr>
        <p:spPr>
          <a:xfrm>
            <a:off x="2172376" y="6202554"/>
            <a:ext cx="2288383" cy="369332"/>
          </a:xfrm>
          <a:prstGeom prst="rect">
            <a:avLst/>
          </a:prstGeom>
        </p:spPr>
        <p:txBody>
          <a:bodyPr wrap="none">
            <a:spAutoFit/>
          </a:bodyPr>
          <a:lstStyle/>
          <a:p>
            <a:r>
              <a:rPr lang="en-US" dirty="0"/>
              <a:t>Photo by Jordan Lynch</a:t>
            </a:r>
          </a:p>
        </p:txBody>
      </p:sp>
      <p:sp>
        <p:nvSpPr>
          <p:cNvPr id="12" name="Rectangle 11">
            <a:extLst>
              <a:ext uri="{FF2B5EF4-FFF2-40B4-BE49-F238E27FC236}">
                <a16:creationId xmlns:a16="http://schemas.microsoft.com/office/drawing/2014/main" id="{4BDE7A33-5666-4089-83EF-B994B024921F}"/>
              </a:ext>
            </a:extLst>
          </p:cNvPr>
          <p:cNvSpPr/>
          <p:nvPr/>
        </p:nvSpPr>
        <p:spPr>
          <a:xfrm>
            <a:off x="7529003" y="1140255"/>
            <a:ext cx="3246979" cy="523220"/>
          </a:xfrm>
          <a:prstGeom prst="rect">
            <a:avLst/>
          </a:prstGeom>
        </p:spPr>
        <p:txBody>
          <a:bodyPr wrap="none">
            <a:spAutoFit/>
          </a:bodyPr>
          <a:lstStyle/>
          <a:p>
            <a:r>
              <a:rPr lang="en-US" sz="2800" dirty="0">
                <a:solidFill>
                  <a:prstClr val="black"/>
                </a:solidFill>
              </a:rPr>
              <a:t>Off-Bottom (floating)</a:t>
            </a:r>
            <a:endParaRPr lang="en-US" dirty="0"/>
          </a:p>
        </p:txBody>
      </p:sp>
    </p:spTree>
    <p:extLst>
      <p:ext uri="{BB962C8B-B14F-4D97-AF65-F5344CB8AC3E}">
        <p14:creationId xmlns:p14="http://schemas.microsoft.com/office/powerpoint/2010/main" val="3203165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A184F-B673-477C-BCA3-B23C57B33F03}"/>
              </a:ext>
            </a:extLst>
          </p:cNvPr>
          <p:cNvSpPr>
            <a:spLocks noGrp="1"/>
          </p:cNvSpPr>
          <p:nvPr>
            <p:ph type="title"/>
          </p:nvPr>
        </p:nvSpPr>
        <p:spPr>
          <a:xfrm>
            <a:off x="838200" y="146842"/>
            <a:ext cx="10515600" cy="1325563"/>
          </a:xfrm>
        </p:spPr>
        <p:txBody>
          <a:bodyPr/>
          <a:lstStyle/>
          <a:p>
            <a:pPr algn="ctr"/>
            <a:r>
              <a:rPr lang="en-US" dirty="0"/>
              <a:t>Husbandry and Business Decisions </a:t>
            </a:r>
          </a:p>
        </p:txBody>
      </p:sp>
      <p:sp>
        <p:nvSpPr>
          <p:cNvPr id="3" name="Content Placeholder 2">
            <a:extLst>
              <a:ext uri="{FF2B5EF4-FFF2-40B4-BE49-F238E27FC236}">
                <a16:creationId xmlns:a16="http://schemas.microsoft.com/office/drawing/2014/main" id="{2D7B293C-3CB3-4E7D-97B5-451D2EFED9E5}"/>
              </a:ext>
            </a:extLst>
          </p:cNvPr>
          <p:cNvSpPr>
            <a:spLocks noGrp="1"/>
          </p:cNvSpPr>
          <p:nvPr>
            <p:ph idx="1"/>
          </p:nvPr>
        </p:nvSpPr>
        <p:spPr>
          <a:xfrm>
            <a:off x="838200" y="1493324"/>
            <a:ext cx="4503058" cy="4351338"/>
          </a:xfrm>
        </p:spPr>
        <p:txBody>
          <a:bodyPr>
            <a:normAutofit lnSpcReduction="10000"/>
          </a:bodyPr>
          <a:lstStyle/>
          <a:p>
            <a:pPr marL="0" indent="0">
              <a:buNone/>
            </a:pPr>
            <a:r>
              <a:rPr lang="en-US" sz="3200" dirty="0"/>
              <a:t>Things that can impact oyster shape: </a:t>
            </a:r>
          </a:p>
          <a:p>
            <a:pPr lvl="1"/>
            <a:r>
              <a:rPr lang="en-US" sz="3200" dirty="0"/>
              <a:t>Stocking density (number of oysters in each bag)</a:t>
            </a:r>
          </a:p>
          <a:p>
            <a:pPr lvl="1"/>
            <a:r>
              <a:rPr lang="en-US" sz="3200" dirty="0"/>
              <a:t>Gear type (on or off bottom)</a:t>
            </a:r>
            <a:endParaRPr lang="en-US" sz="2800" dirty="0"/>
          </a:p>
          <a:p>
            <a:pPr lvl="1"/>
            <a:r>
              <a:rPr lang="en-US" sz="3200" dirty="0"/>
              <a:t>Having enough workers on the farm (how big the farm is)</a:t>
            </a:r>
          </a:p>
          <a:p>
            <a:pPr marL="457200" lvl="1" indent="0">
              <a:buNone/>
            </a:pPr>
            <a:endParaRPr lang="en-US" dirty="0"/>
          </a:p>
          <a:p>
            <a:pPr lvl="1"/>
            <a:endParaRPr lang="en-US" dirty="0"/>
          </a:p>
        </p:txBody>
      </p:sp>
      <p:pic>
        <p:nvPicPr>
          <p:cNvPr id="12" name="Picture 11">
            <a:extLst>
              <a:ext uri="{FF2B5EF4-FFF2-40B4-BE49-F238E27FC236}">
                <a16:creationId xmlns:a16="http://schemas.microsoft.com/office/drawing/2014/main" id="{FE75631F-6B24-4AED-B62E-D64CAA2CD95F}"/>
              </a:ext>
            </a:extLst>
          </p:cNvPr>
          <p:cNvPicPr>
            <a:picLocks noChangeAspect="1"/>
          </p:cNvPicPr>
          <p:nvPr/>
        </p:nvPicPr>
        <p:blipFill rotWithShape="1">
          <a:blip r:embed="rId3">
            <a:extLst>
              <a:ext uri="{28A0092B-C50C-407E-A947-70E740481C1C}">
                <a14:useLocalDpi xmlns:a14="http://schemas.microsoft.com/office/drawing/2010/main" val="0"/>
              </a:ext>
            </a:extLst>
          </a:blip>
          <a:srcRect t="29206" b="29313"/>
          <a:stretch/>
        </p:blipFill>
        <p:spPr>
          <a:xfrm>
            <a:off x="5693223" y="1646346"/>
            <a:ext cx="5482782" cy="4045293"/>
          </a:xfrm>
          <a:prstGeom prst="rect">
            <a:avLst/>
          </a:prstGeom>
        </p:spPr>
      </p:pic>
      <p:sp>
        <p:nvSpPr>
          <p:cNvPr id="15" name="Rectangle 14">
            <a:extLst>
              <a:ext uri="{FF2B5EF4-FFF2-40B4-BE49-F238E27FC236}">
                <a16:creationId xmlns:a16="http://schemas.microsoft.com/office/drawing/2014/main" id="{67F8F410-988C-4897-A4FA-244BC9BD2C77}"/>
              </a:ext>
            </a:extLst>
          </p:cNvPr>
          <p:cNvSpPr/>
          <p:nvPr/>
        </p:nvSpPr>
        <p:spPr>
          <a:xfrm>
            <a:off x="7194531" y="5865580"/>
            <a:ext cx="2517805" cy="369332"/>
          </a:xfrm>
          <a:prstGeom prst="rect">
            <a:avLst/>
          </a:prstGeom>
        </p:spPr>
        <p:txBody>
          <a:bodyPr wrap="none">
            <a:spAutoFit/>
          </a:bodyPr>
          <a:lstStyle/>
          <a:p>
            <a:r>
              <a:rPr lang="en-US" dirty="0"/>
              <a:t>Photo by William Walton</a:t>
            </a:r>
          </a:p>
        </p:txBody>
      </p:sp>
    </p:spTree>
    <p:extLst>
      <p:ext uri="{BB962C8B-B14F-4D97-AF65-F5344CB8AC3E}">
        <p14:creationId xmlns:p14="http://schemas.microsoft.com/office/powerpoint/2010/main" val="2334138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55A90-07A9-48CD-B3AF-A5BF9E98EB60}"/>
              </a:ext>
            </a:extLst>
          </p:cNvPr>
          <p:cNvSpPr>
            <a:spLocks noGrp="1"/>
          </p:cNvSpPr>
          <p:nvPr>
            <p:ph type="title"/>
          </p:nvPr>
        </p:nvSpPr>
        <p:spPr>
          <a:xfrm>
            <a:off x="243114" y="0"/>
            <a:ext cx="10515600" cy="1325563"/>
          </a:xfrm>
        </p:spPr>
        <p:txBody>
          <a:bodyPr/>
          <a:lstStyle/>
          <a:p>
            <a:pPr algn="ctr"/>
            <a:r>
              <a:rPr lang="en-US" dirty="0"/>
              <a:t>Markets for Oysters </a:t>
            </a:r>
          </a:p>
        </p:txBody>
      </p:sp>
      <p:sp>
        <p:nvSpPr>
          <p:cNvPr id="3" name="Content Placeholder 2">
            <a:extLst>
              <a:ext uri="{FF2B5EF4-FFF2-40B4-BE49-F238E27FC236}">
                <a16:creationId xmlns:a16="http://schemas.microsoft.com/office/drawing/2014/main" id="{28A60F41-C9A3-495F-BBFB-19091A6B9B6B}"/>
              </a:ext>
            </a:extLst>
          </p:cNvPr>
          <p:cNvSpPr>
            <a:spLocks noGrp="1"/>
          </p:cNvSpPr>
          <p:nvPr>
            <p:ph sz="half" idx="1"/>
          </p:nvPr>
        </p:nvSpPr>
        <p:spPr>
          <a:xfrm>
            <a:off x="576943" y="961855"/>
            <a:ext cx="4390572" cy="4351338"/>
          </a:xfrm>
        </p:spPr>
        <p:txBody>
          <a:bodyPr/>
          <a:lstStyle/>
          <a:p>
            <a:pPr marL="0" indent="0">
              <a:buNone/>
            </a:pPr>
            <a:r>
              <a:rPr lang="en-US" sz="3200" u="sng" dirty="0"/>
              <a:t>Shucking House </a:t>
            </a:r>
          </a:p>
          <a:p>
            <a:r>
              <a:rPr lang="en-US" sz="3200" dirty="0"/>
              <a:t>Canning/Jarring</a:t>
            </a:r>
          </a:p>
          <a:p>
            <a:r>
              <a:rPr lang="en-US" sz="3200" dirty="0"/>
              <a:t>Usually too large</a:t>
            </a:r>
          </a:p>
          <a:p>
            <a:r>
              <a:rPr lang="en-US" sz="3200" dirty="0"/>
              <a:t>Misshapen </a:t>
            </a:r>
          </a:p>
          <a:p>
            <a:r>
              <a:rPr lang="en-US" sz="3200" dirty="0"/>
              <a:t>Variable size and shape</a:t>
            </a:r>
          </a:p>
          <a:p>
            <a:pPr marL="0" indent="0">
              <a:buNone/>
            </a:pPr>
            <a:endParaRPr lang="en-US" dirty="0"/>
          </a:p>
        </p:txBody>
      </p:sp>
      <p:sp>
        <p:nvSpPr>
          <p:cNvPr id="4" name="Content Placeholder 3">
            <a:extLst>
              <a:ext uri="{FF2B5EF4-FFF2-40B4-BE49-F238E27FC236}">
                <a16:creationId xmlns:a16="http://schemas.microsoft.com/office/drawing/2014/main" id="{B1A2AE12-3821-4988-9994-63C630570DF5}"/>
              </a:ext>
            </a:extLst>
          </p:cNvPr>
          <p:cNvSpPr>
            <a:spLocks noGrp="1"/>
          </p:cNvSpPr>
          <p:nvPr>
            <p:ph sz="half" idx="2"/>
          </p:nvPr>
        </p:nvSpPr>
        <p:spPr>
          <a:xfrm>
            <a:off x="466310" y="3922259"/>
            <a:ext cx="5181600" cy="4351338"/>
          </a:xfrm>
        </p:spPr>
        <p:txBody>
          <a:bodyPr>
            <a:normAutofit/>
          </a:bodyPr>
          <a:lstStyle/>
          <a:p>
            <a:pPr marL="0" indent="0">
              <a:buNone/>
            </a:pPr>
            <a:r>
              <a:rPr lang="en-US" sz="3200" u="sng" dirty="0"/>
              <a:t>Half Shell Market </a:t>
            </a:r>
          </a:p>
          <a:p>
            <a:r>
              <a:rPr lang="en-US" sz="3200" dirty="0"/>
              <a:t>Half Shell</a:t>
            </a:r>
          </a:p>
          <a:p>
            <a:r>
              <a:rPr lang="en-US" sz="3200" dirty="0"/>
              <a:t>Pretty oysters</a:t>
            </a:r>
          </a:p>
          <a:p>
            <a:r>
              <a:rPr lang="en-US" sz="3200" dirty="0"/>
              <a:t>Correct size </a:t>
            </a:r>
          </a:p>
          <a:p>
            <a:r>
              <a:rPr lang="en-US" sz="3200" dirty="0"/>
              <a:t>Uniform size and shape</a:t>
            </a:r>
          </a:p>
        </p:txBody>
      </p:sp>
      <p:pic>
        <p:nvPicPr>
          <p:cNvPr id="6" name="Picture 5">
            <a:extLst>
              <a:ext uri="{FF2B5EF4-FFF2-40B4-BE49-F238E27FC236}">
                <a16:creationId xmlns:a16="http://schemas.microsoft.com/office/drawing/2014/main" id="{B0D9FB03-428C-419D-8118-7B809AB12181}"/>
              </a:ext>
            </a:extLst>
          </p:cNvPr>
          <p:cNvPicPr>
            <a:picLocks noChangeAspect="1"/>
          </p:cNvPicPr>
          <p:nvPr/>
        </p:nvPicPr>
        <p:blipFill rotWithShape="1">
          <a:blip r:embed="rId3">
            <a:extLst>
              <a:ext uri="{28A0092B-C50C-407E-A947-70E740481C1C}">
                <a14:useLocalDpi xmlns:a14="http://schemas.microsoft.com/office/drawing/2010/main" val="0"/>
              </a:ext>
            </a:extLst>
          </a:blip>
          <a:srcRect t="29419" b="29523"/>
          <a:stretch/>
        </p:blipFill>
        <p:spPr>
          <a:xfrm rot="16200000">
            <a:off x="4952038" y="2024743"/>
            <a:ext cx="3801042" cy="2775857"/>
          </a:xfrm>
          <a:prstGeom prst="rect">
            <a:avLst/>
          </a:prstGeom>
        </p:spPr>
      </p:pic>
      <p:pic>
        <p:nvPicPr>
          <p:cNvPr id="8" name="Picture 7">
            <a:extLst>
              <a:ext uri="{FF2B5EF4-FFF2-40B4-BE49-F238E27FC236}">
                <a16:creationId xmlns:a16="http://schemas.microsoft.com/office/drawing/2014/main" id="{8CC66740-46B1-4D1F-91AD-A2AB4552A72D}"/>
              </a:ext>
            </a:extLst>
          </p:cNvPr>
          <p:cNvPicPr>
            <a:picLocks noChangeAspect="1"/>
          </p:cNvPicPr>
          <p:nvPr/>
        </p:nvPicPr>
        <p:blipFill rotWithShape="1">
          <a:blip r:embed="rId4">
            <a:extLst>
              <a:ext uri="{28A0092B-C50C-407E-A947-70E740481C1C}">
                <a14:useLocalDpi xmlns:a14="http://schemas.microsoft.com/office/drawing/2010/main" val="0"/>
              </a:ext>
            </a:extLst>
          </a:blip>
          <a:srcRect l="41342" t="38335" r="27037" b="35689"/>
          <a:stretch/>
        </p:blipFill>
        <p:spPr>
          <a:xfrm>
            <a:off x="9056915" y="1512151"/>
            <a:ext cx="2558142" cy="3801042"/>
          </a:xfrm>
          <a:prstGeom prst="rect">
            <a:avLst/>
          </a:prstGeom>
        </p:spPr>
      </p:pic>
      <p:sp>
        <p:nvSpPr>
          <p:cNvPr id="9" name="Rectangle 8">
            <a:extLst>
              <a:ext uri="{FF2B5EF4-FFF2-40B4-BE49-F238E27FC236}">
                <a16:creationId xmlns:a16="http://schemas.microsoft.com/office/drawing/2014/main" id="{8D622A5A-DE85-49FF-90B2-DCDD1D41C8DE}"/>
              </a:ext>
            </a:extLst>
          </p:cNvPr>
          <p:cNvSpPr/>
          <p:nvPr/>
        </p:nvSpPr>
        <p:spPr>
          <a:xfrm>
            <a:off x="5089478" y="5805541"/>
            <a:ext cx="7102522" cy="584775"/>
          </a:xfrm>
          <a:prstGeom prst="rect">
            <a:avLst/>
          </a:prstGeom>
        </p:spPr>
        <p:txBody>
          <a:bodyPr wrap="none">
            <a:spAutoFit/>
          </a:bodyPr>
          <a:lstStyle/>
          <a:p>
            <a:r>
              <a:rPr lang="en-US" sz="3200" dirty="0"/>
              <a:t>Where will each of these oysters be sent?</a:t>
            </a:r>
          </a:p>
        </p:txBody>
      </p:sp>
      <p:sp>
        <p:nvSpPr>
          <p:cNvPr id="10" name="Rectangle 9">
            <a:extLst>
              <a:ext uri="{FF2B5EF4-FFF2-40B4-BE49-F238E27FC236}">
                <a16:creationId xmlns:a16="http://schemas.microsoft.com/office/drawing/2014/main" id="{4229294A-4F88-4E62-99A7-5147BAE3D189}"/>
              </a:ext>
            </a:extLst>
          </p:cNvPr>
          <p:cNvSpPr/>
          <p:nvPr/>
        </p:nvSpPr>
        <p:spPr>
          <a:xfrm>
            <a:off x="5668717" y="5435898"/>
            <a:ext cx="2480166" cy="646331"/>
          </a:xfrm>
          <a:prstGeom prst="rect">
            <a:avLst/>
          </a:prstGeom>
        </p:spPr>
        <p:txBody>
          <a:bodyPr wrap="none">
            <a:spAutoFit/>
          </a:bodyPr>
          <a:lstStyle/>
          <a:p>
            <a:r>
              <a:rPr lang="en-US" dirty="0"/>
              <a:t>Photo by Julianne Grenn</a:t>
            </a:r>
          </a:p>
          <a:p>
            <a:endParaRPr lang="en-US" dirty="0"/>
          </a:p>
        </p:txBody>
      </p:sp>
      <p:sp>
        <p:nvSpPr>
          <p:cNvPr id="11" name="Rectangle 10">
            <a:extLst>
              <a:ext uri="{FF2B5EF4-FFF2-40B4-BE49-F238E27FC236}">
                <a16:creationId xmlns:a16="http://schemas.microsoft.com/office/drawing/2014/main" id="{C01707EA-25C7-4165-87B8-ECD971FD2586}"/>
              </a:ext>
            </a:extLst>
          </p:cNvPr>
          <p:cNvSpPr/>
          <p:nvPr/>
        </p:nvSpPr>
        <p:spPr>
          <a:xfrm>
            <a:off x="9134891" y="5435898"/>
            <a:ext cx="2480166" cy="369332"/>
          </a:xfrm>
          <a:prstGeom prst="rect">
            <a:avLst/>
          </a:prstGeom>
        </p:spPr>
        <p:txBody>
          <a:bodyPr wrap="none">
            <a:spAutoFit/>
          </a:bodyPr>
          <a:lstStyle/>
          <a:p>
            <a:r>
              <a:rPr lang="en-US" dirty="0"/>
              <a:t>Photo by Julianne Grenn</a:t>
            </a:r>
          </a:p>
        </p:txBody>
      </p:sp>
    </p:spTree>
    <p:extLst>
      <p:ext uri="{BB962C8B-B14F-4D97-AF65-F5344CB8AC3E}">
        <p14:creationId xmlns:p14="http://schemas.microsoft.com/office/powerpoint/2010/main" val="3063341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55A90-07A9-48CD-B3AF-A5BF9E98EB60}"/>
              </a:ext>
            </a:extLst>
          </p:cNvPr>
          <p:cNvSpPr>
            <a:spLocks noGrp="1"/>
          </p:cNvSpPr>
          <p:nvPr>
            <p:ph type="title"/>
          </p:nvPr>
        </p:nvSpPr>
        <p:spPr>
          <a:xfrm>
            <a:off x="838200" y="117656"/>
            <a:ext cx="10515600" cy="1325563"/>
          </a:xfrm>
        </p:spPr>
        <p:txBody>
          <a:bodyPr/>
          <a:lstStyle/>
          <a:p>
            <a:pPr algn="ctr"/>
            <a:r>
              <a:rPr lang="en-US" dirty="0"/>
              <a:t>Markets for Oysters </a:t>
            </a:r>
          </a:p>
        </p:txBody>
      </p:sp>
      <p:sp>
        <p:nvSpPr>
          <p:cNvPr id="3" name="Content Placeholder 2">
            <a:extLst>
              <a:ext uri="{FF2B5EF4-FFF2-40B4-BE49-F238E27FC236}">
                <a16:creationId xmlns:a16="http://schemas.microsoft.com/office/drawing/2014/main" id="{28A60F41-C9A3-495F-BBFB-19091A6B9B6B}"/>
              </a:ext>
            </a:extLst>
          </p:cNvPr>
          <p:cNvSpPr>
            <a:spLocks noGrp="1"/>
          </p:cNvSpPr>
          <p:nvPr>
            <p:ph sz="half" idx="1"/>
          </p:nvPr>
        </p:nvSpPr>
        <p:spPr>
          <a:xfrm>
            <a:off x="525584" y="1141177"/>
            <a:ext cx="3681223" cy="4351338"/>
          </a:xfrm>
        </p:spPr>
        <p:txBody>
          <a:bodyPr/>
          <a:lstStyle/>
          <a:p>
            <a:pPr marL="0" indent="0">
              <a:buNone/>
            </a:pPr>
            <a:r>
              <a:rPr lang="en-US" sz="3200" u="sng" dirty="0"/>
              <a:t>Shucking House </a:t>
            </a:r>
          </a:p>
          <a:p>
            <a:r>
              <a:rPr lang="en-US" sz="3200" dirty="0"/>
              <a:t>Handles large amounts of oysters </a:t>
            </a:r>
          </a:p>
          <a:p>
            <a:r>
              <a:rPr lang="en-US" sz="3200" dirty="0"/>
              <a:t>Large labor force required or can be mechanized </a:t>
            </a:r>
          </a:p>
          <a:p>
            <a:endParaRPr lang="en-US" sz="3200" dirty="0"/>
          </a:p>
        </p:txBody>
      </p:sp>
      <p:sp>
        <p:nvSpPr>
          <p:cNvPr id="4" name="Content Placeholder 3">
            <a:extLst>
              <a:ext uri="{FF2B5EF4-FFF2-40B4-BE49-F238E27FC236}">
                <a16:creationId xmlns:a16="http://schemas.microsoft.com/office/drawing/2014/main" id="{B1A2AE12-3821-4988-9994-63C630570DF5}"/>
              </a:ext>
            </a:extLst>
          </p:cNvPr>
          <p:cNvSpPr>
            <a:spLocks noGrp="1"/>
          </p:cNvSpPr>
          <p:nvPr>
            <p:ph sz="half" idx="2"/>
          </p:nvPr>
        </p:nvSpPr>
        <p:spPr>
          <a:xfrm>
            <a:off x="480891" y="4432649"/>
            <a:ext cx="3681223" cy="4351338"/>
          </a:xfrm>
        </p:spPr>
        <p:txBody>
          <a:bodyPr>
            <a:normAutofit/>
          </a:bodyPr>
          <a:lstStyle/>
          <a:p>
            <a:pPr marL="0" indent="0">
              <a:buNone/>
            </a:pPr>
            <a:r>
              <a:rPr lang="en-US" sz="3200" u="sng" dirty="0"/>
              <a:t>Half Shell Market </a:t>
            </a:r>
          </a:p>
          <a:p>
            <a:r>
              <a:rPr lang="en-US" sz="3200" dirty="0"/>
              <a:t>Handles smaller amounts of oysters </a:t>
            </a:r>
          </a:p>
          <a:p>
            <a:r>
              <a:rPr lang="en-US" sz="3200" dirty="0"/>
              <a:t>Shucked by hand</a:t>
            </a:r>
          </a:p>
        </p:txBody>
      </p:sp>
      <p:sp>
        <p:nvSpPr>
          <p:cNvPr id="10" name="Rectangle 9">
            <a:extLst>
              <a:ext uri="{FF2B5EF4-FFF2-40B4-BE49-F238E27FC236}">
                <a16:creationId xmlns:a16="http://schemas.microsoft.com/office/drawing/2014/main" id="{4229294A-4F88-4E62-99A7-5147BAE3D189}"/>
              </a:ext>
            </a:extLst>
          </p:cNvPr>
          <p:cNvSpPr/>
          <p:nvPr/>
        </p:nvSpPr>
        <p:spPr>
          <a:xfrm>
            <a:off x="9068432" y="5812593"/>
            <a:ext cx="2517805" cy="646331"/>
          </a:xfrm>
          <a:prstGeom prst="rect">
            <a:avLst/>
          </a:prstGeom>
        </p:spPr>
        <p:txBody>
          <a:bodyPr wrap="none">
            <a:spAutoFit/>
          </a:bodyPr>
          <a:lstStyle/>
          <a:p>
            <a:r>
              <a:rPr lang="en-US" dirty="0"/>
              <a:t>Photo by William Walton</a:t>
            </a:r>
          </a:p>
          <a:p>
            <a:endParaRPr lang="en-US" dirty="0"/>
          </a:p>
        </p:txBody>
      </p:sp>
      <p:sp>
        <p:nvSpPr>
          <p:cNvPr id="11" name="Rectangle 10">
            <a:extLst>
              <a:ext uri="{FF2B5EF4-FFF2-40B4-BE49-F238E27FC236}">
                <a16:creationId xmlns:a16="http://schemas.microsoft.com/office/drawing/2014/main" id="{C01707EA-25C7-4165-87B8-ECD971FD2586}"/>
              </a:ext>
            </a:extLst>
          </p:cNvPr>
          <p:cNvSpPr/>
          <p:nvPr/>
        </p:nvSpPr>
        <p:spPr>
          <a:xfrm>
            <a:off x="5209754" y="5424429"/>
            <a:ext cx="2480166" cy="369332"/>
          </a:xfrm>
          <a:prstGeom prst="rect">
            <a:avLst/>
          </a:prstGeom>
        </p:spPr>
        <p:txBody>
          <a:bodyPr wrap="none">
            <a:spAutoFit/>
          </a:bodyPr>
          <a:lstStyle/>
          <a:p>
            <a:r>
              <a:rPr lang="en-US" dirty="0"/>
              <a:t>Photo by Julianne Grenn</a:t>
            </a:r>
          </a:p>
        </p:txBody>
      </p:sp>
      <p:pic>
        <p:nvPicPr>
          <p:cNvPr id="7" name="Picture 6">
            <a:extLst>
              <a:ext uri="{FF2B5EF4-FFF2-40B4-BE49-F238E27FC236}">
                <a16:creationId xmlns:a16="http://schemas.microsoft.com/office/drawing/2014/main" id="{9F1ECB67-5D33-44B6-8E8D-7B772CCB87B0}"/>
              </a:ext>
            </a:extLst>
          </p:cNvPr>
          <p:cNvPicPr>
            <a:picLocks noChangeAspect="1"/>
          </p:cNvPicPr>
          <p:nvPr/>
        </p:nvPicPr>
        <p:blipFill rotWithShape="1">
          <a:blip r:embed="rId3">
            <a:extLst>
              <a:ext uri="{28A0092B-C50C-407E-A947-70E740481C1C}">
                <a14:useLocalDpi xmlns:a14="http://schemas.microsoft.com/office/drawing/2010/main" val="0"/>
              </a:ext>
            </a:extLst>
          </a:blip>
          <a:srcRect l="-3243" t="33780" r="3243" b="34623"/>
          <a:stretch/>
        </p:blipFill>
        <p:spPr>
          <a:xfrm>
            <a:off x="4057834" y="2699657"/>
            <a:ext cx="4469289" cy="2511782"/>
          </a:xfrm>
          <a:prstGeom prst="rect">
            <a:avLst/>
          </a:prstGeom>
        </p:spPr>
      </p:pic>
      <p:pic>
        <p:nvPicPr>
          <p:cNvPr id="15" name="Picture 14">
            <a:extLst>
              <a:ext uri="{FF2B5EF4-FFF2-40B4-BE49-F238E27FC236}">
                <a16:creationId xmlns:a16="http://schemas.microsoft.com/office/drawing/2014/main" id="{EE42A2BC-7D81-4749-A336-EE88E99A6B0A}"/>
              </a:ext>
            </a:extLst>
          </p:cNvPr>
          <p:cNvPicPr>
            <a:picLocks noChangeAspect="1"/>
          </p:cNvPicPr>
          <p:nvPr/>
        </p:nvPicPr>
        <p:blipFill rotWithShape="1">
          <a:blip r:embed="rId4">
            <a:extLst>
              <a:ext uri="{28A0092B-C50C-407E-A947-70E740481C1C}">
                <a14:useLocalDpi xmlns:a14="http://schemas.microsoft.com/office/drawing/2010/main" val="0"/>
              </a:ext>
            </a:extLst>
          </a:blip>
          <a:srcRect t="13276" b="13421"/>
          <a:stretch/>
        </p:blipFill>
        <p:spPr>
          <a:xfrm>
            <a:off x="8737561" y="1549714"/>
            <a:ext cx="3179549" cy="4145594"/>
          </a:xfrm>
          <a:prstGeom prst="rect">
            <a:avLst/>
          </a:prstGeom>
        </p:spPr>
      </p:pic>
    </p:spTree>
    <p:extLst>
      <p:ext uri="{BB962C8B-B14F-4D97-AF65-F5344CB8AC3E}">
        <p14:creationId xmlns:p14="http://schemas.microsoft.com/office/powerpoint/2010/main" val="3209873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DA73C-53A1-467D-A666-3E6C89407EA1}"/>
              </a:ext>
            </a:extLst>
          </p:cNvPr>
          <p:cNvSpPr>
            <a:spLocks noGrp="1"/>
          </p:cNvSpPr>
          <p:nvPr>
            <p:ph type="title"/>
          </p:nvPr>
        </p:nvSpPr>
        <p:spPr>
          <a:xfrm>
            <a:off x="2217058" y="0"/>
            <a:ext cx="10515600" cy="1325563"/>
          </a:xfrm>
        </p:spPr>
        <p:txBody>
          <a:bodyPr/>
          <a:lstStyle/>
          <a:p>
            <a:r>
              <a:rPr lang="en-US" dirty="0"/>
              <a:t>Your Task: Farmer Profiles</a:t>
            </a:r>
          </a:p>
        </p:txBody>
      </p:sp>
      <p:sp>
        <p:nvSpPr>
          <p:cNvPr id="3" name="Content Placeholder 2">
            <a:extLst>
              <a:ext uri="{FF2B5EF4-FFF2-40B4-BE49-F238E27FC236}">
                <a16:creationId xmlns:a16="http://schemas.microsoft.com/office/drawing/2014/main" id="{A05CC564-B040-488C-B278-29BBD6124C0F}"/>
              </a:ext>
            </a:extLst>
          </p:cNvPr>
          <p:cNvSpPr>
            <a:spLocks noGrp="1"/>
          </p:cNvSpPr>
          <p:nvPr>
            <p:ph idx="1"/>
          </p:nvPr>
        </p:nvSpPr>
        <p:spPr>
          <a:xfrm>
            <a:off x="4630057" y="1165225"/>
            <a:ext cx="7053942" cy="5692775"/>
          </a:xfrm>
        </p:spPr>
        <p:txBody>
          <a:bodyPr>
            <a:normAutofit/>
          </a:bodyPr>
          <a:lstStyle/>
          <a:p>
            <a:r>
              <a:rPr lang="en-US" sz="3200" dirty="0"/>
              <a:t>Each farmer wants to know </a:t>
            </a:r>
            <a:r>
              <a:rPr lang="en-US" sz="3200" b="1" dirty="0"/>
              <a:t>which market he should be targeting based on his current husbandry decisions and how his oysters are physically looking</a:t>
            </a:r>
            <a:r>
              <a:rPr lang="en-US" sz="3200" dirty="0"/>
              <a:t>. To draw conclusions about each of these farms, we need to examine some of the data and live oysters they sent in for analysis. </a:t>
            </a:r>
          </a:p>
          <a:p>
            <a:r>
              <a:rPr lang="en-US" sz="3200" dirty="0"/>
              <a:t>Form groups with 4 students in each group and explore how stocking density affects oyster performance. </a:t>
            </a:r>
          </a:p>
          <a:p>
            <a:endParaRPr lang="en-US" dirty="0"/>
          </a:p>
        </p:txBody>
      </p:sp>
      <p:pic>
        <p:nvPicPr>
          <p:cNvPr id="8" name="Picture 7">
            <a:extLst>
              <a:ext uri="{FF2B5EF4-FFF2-40B4-BE49-F238E27FC236}">
                <a16:creationId xmlns:a16="http://schemas.microsoft.com/office/drawing/2014/main" id="{5FAE3C9A-A0FB-4855-9F6D-9F6CC5E687EB}"/>
              </a:ext>
            </a:extLst>
          </p:cNvPr>
          <p:cNvPicPr>
            <a:picLocks noChangeAspect="1"/>
          </p:cNvPicPr>
          <p:nvPr/>
        </p:nvPicPr>
        <p:blipFill rotWithShape="1">
          <a:blip r:embed="rId3">
            <a:extLst>
              <a:ext uri="{28A0092B-C50C-407E-A947-70E740481C1C}">
                <a14:useLocalDpi xmlns:a14="http://schemas.microsoft.com/office/drawing/2010/main" val="0"/>
              </a:ext>
            </a:extLst>
          </a:blip>
          <a:srcRect t="18896" b="13228"/>
          <a:stretch/>
        </p:blipFill>
        <p:spPr>
          <a:xfrm>
            <a:off x="508001" y="1325563"/>
            <a:ext cx="3855697" cy="4655004"/>
          </a:xfrm>
          <a:prstGeom prst="rect">
            <a:avLst/>
          </a:prstGeom>
        </p:spPr>
      </p:pic>
      <p:sp>
        <p:nvSpPr>
          <p:cNvPr id="9" name="Rectangle 8">
            <a:extLst>
              <a:ext uri="{FF2B5EF4-FFF2-40B4-BE49-F238E27FC236}">
                <a16:creationId xmlns:a16="http://schemas.microsoft.com/office/drawing/2014/main" id="{F630337D-0A3E-44C1-B713-23E8E1B055B3}"/>
              </a:ext>
            </a:extLst>
          </p:cNvPr>
          <p:cNvSpPr/>
          <p:nvPr/>
        </p:nvSpPr>
        <p:spPr>
          <a:xfrm>
            <a:off x="1339154" y="6176220"/>
            <a:ext cx="2517805" cy="369332"/>
          </a:xfrm>
          <a:prstGeom prst="rect">
            <a:avLst/>
          </a:prstGeom>
        </p:spPr>
        <p:txBody>
          <a:bodyPr wrap="none">
            <a:spAutoFit/>
          </a:bodyPr>
          <a:lstStyle/>
          <a:p>
            <a:r>
              <a:rPr lang="en-US" dirty="0"/>
              <a:t>Photo by William Walton</a:t>
            </a:r>
          </a:p>
        </p:txBody>
      </p:sp>
    </p:spTree>
    <p:extLst>
      <p:ext uri="{BB962C8B-B14F-4D97-AF65-F5344CB8AC3E}">
        <p14:creationId xmlns:p14="http://schemas.microsoft.com/office/powerpoint/2010/main" val="1062416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8CF9D-6077-4864-B460-C435C66F6143}"/>
              </a:ext>
            </a:extLst>
          </p:cNvPr>
          <p:cNvSpPr>
            <a:spLocks noGrp="1"/>
          </p:cNvSpPr>
          <p:nvPr>
            <p:ph type="title"/>
          </p:nvPr>
        </p:nvSpPr>
        <p:spPr>
          <a:xfrm>
            <a:off x="304801" y="71213"/>
            <a:ext cx="10515600" cy="1325563"/>
          </a:xfrm>
        </p:spPr>
        <p:txBody>
          <a:bodyPr/>
          <a:lstStyle/>
          <a:p>
            <a:pPr algn="ctr"/>
            <a:r>
              <a:rPr lang="en-US" dirty="0"/>
              <a:t>Instructions – Part 1</a:t>
            </a:r>
          </a:p>
        </p:txBody>
      </p:sp>
      <p:sp>
        <p:nvSpPr>
          <p:cNvPr id="9" name="Content Placeholder 8">
            <a:extLst>
              <a:ext uri="{FF2B5EF4-FFF2-40B4-BE49-F238E27FC236}">
                <a16:creationId xmlns:a16="http://schemas.microsoft.com/office/drawing/2014/main" id="{663F3A3B-1B66-40BA-B151-A1D399BAAB48}"/>
              </a:ext>
            </a:extLst>
          </p:cNvPr>
          <p:cNvSpPr>
            <a:spLocks noGrp="1"/>
          </p:cNvSpPr>
          <p:nvPr>
            <p:ph idx="1"/>
          </p:nvPr>
        </p:nvSpPr>
        <p:spPr>
          <a:xfrm>
            <a:off x="525066" y="1329758"/>
            <a:ext cx="7133772" cy="4974995"/>
          </a:xfrm>
        </p:spPr>
        <p:txBody>
          <a:bodyPr>
            <a:normAutofit/>
          </a:bodyPr>
          <a:lstStyle/>
          <a:p>
            <a:pPr marL="514350" indent="-514350">
              <a:buFont typeface="+mj-lt"/>
              <a:buAutoNum type="arabicPeriod"/>
            </a:pPr>
            <a:r>
              <a:rPr lang="en-US" sz="3200" dirty="0"/>
              <a:t>Quantify percent full. </a:t>
            </a:r>
          </a:p>
          <a:p>
            <a:pPr marL="514350" indent="-514350">
              <a:buFont typeface="+mj-lt"/>
              <a:buAutoNum type="arabicPeriod"/>
            </a:pPr>
            <a:r>
              <a:rPr lang="en-US" sz="3200" dirty="0"/>
              <a:t>Send one group member to walk around the classroom and review what the other group’s bags look like and their measurements. Also, view what each group’s oysters look like. Take special note of shape and size. </a:t>
            </a:r>
          </a:p>
          <a:p>
            <a:pPr marL="514350" indent="-514350">
              <a:buFont typeface="+mj-lt"/>
              <a:buAutoNum type="arabicPeriod"/>
            </a:pPr>
            <a:r>
              <a:rPr lang="en-US" sz="3200" dirty="0"/>
              <a:t>Compare what you saw with what your group decided. </a:t>
            </a:r>
          </a:p>
          <a:p>
            <a:pPr marL="514350" indent="-514350">
              <a:buFont typeface="+mj-lt"/>
              <a:buAutoNum type="arabicPeriod"/>
            </a:pPr>
            <a:r>
              <a:rPr lang="en-US" sz="3200" dirty="0"/>
              <a:t>Answer worksheet questions.</a:t>
            </a:r>
          </a:p>
          <a:p>
            <a:pPr marL="0" indent="0">
              <a:buNone/>
            </a:pPr>
            <a:endParaRPr lang="en-US" dirty="0"/>
          </a:p>
          <a:p>
            <a:pPr marL="514350" indent="-514350">
              <a:buFont typeface="+mj-lt"/>
              <a:buAutoNum type="arabicPeriod"/>
            </a:pPr>
            <a:endParaRPr lang="en-US" dirty="0"/>
          </a:p>
        </p:txBody>
      </p:sp>
      <p:pic>
        <p:nvPicPr>
          <p:cNvPr id="10" name="Picture 9">
            <a:extLst>
              <a:ext uri="{FF2B5EF4-FFF2-40B4-BE49-F238E27FC236}">
                <a16:creationId xmlns:a16="http://schemas.microsoft.com/office/drawing/2014/main" id="{09775305-59E9-4A06-AB64-C2C699173627}"/>
              </a:ext>
            </a:extLst>
          </p:cNvPr>
          <p:cNvPicPr>
            <a:picLocks noChangeAspect="1"/>
          </p:cNvPicPr>
          <p:nvPr/>
        </p:nvPicPr>
        <p:blipFill rotWithShape="1">
          <a:blip r:embed="rId3">
            <a:extLst>
              <a:ext uri="{28A0092B-C50C-407E-A947-70E740481C1C}">
                <a14:useLocalDpi xmlns:a14="http://schemas.microsoft.com/office/drawing/2010/main" val="0"/>
              </a:ext>
            </a:extLst>
          </a:blip>
          <a:srcRect t="12699" b="12804"/>
          <a:stretch/>
        </p:blipFill>
        <p:spPr>
          <a:xfrm>
            <a:off x="7879103" y="1195723"/>
            <a:ext cx="3855697" cy="5109030"/>
          </a:xfrm>
          <a:prstGeom prst="rect">
            <a:avLst/>
          </a:prstGeom>
        </p:spPr>
      </p:pic>
      <p:sp>
        <p:nvSpPr>
          <p:cNvPr id="11" name="Rectangle 10">
            <a:extLst>
              <a:ext uri="{FF2B5EF4-FFF2-40B4-BE49-F238E27FC236}">
                <a16:creationId xmlns:a16="http://schemas.microsoft.com/office/drawing/2014/main" id="{BB90F1C3-CB75-49EF-9338-7FF1985BCE64}"/>
              </a:ext>
            </a:extLst>
          </p:cNvPr>
          <p:cNvSpPr/>
          <p:nvPr/>
        </p:nvSpPr>
        <p:spPr>
          <a:xfrm>
            <a:off x="8548048" y="6304753"/>
            <a:ext cx="2517805" cy="369332"/>
          </a:xfrm>
          <a:prstGeom prst="rect">
            <a:avLst/>
          </a:prstGeom>
        </p:spPr>
        <p:txBody>
          <a:bodyPr wrap="none">
            <a:spAutoFit/>
          </a:bodyPr>
          <a:lstStyle/>
          <a:p>
            <a:r>
              <a:rPr lang="en-US" dirty="0"/>
              <a:t>Photo by William Walton</a:t>
            </a:r>
          </a:p>
        </p:txBody>
      </p:sp>
    </p:spTree>
    <p:extLst>
      <p:ext uri="{BB962C8B-B14F-4D97-AF65-F5344CB8AC3E}">
        <p14:creationId xmlns:p14="http://schemas.microsoft.com/office/powerpoint/2010/main" val="2572104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8CF9D-6077-4864-B460-C435C66F6143}"/>
              </a:ext>
            </a:extLst>
          </p:cNvPr>
          <p:cNvSpPr>
            <a:spLocks noGrp="1"/>
          </p:cNvSpPr>
          <p:nvPr>
            <p:ph type="title"/>
          </p:nvPr>
        </p:nvSpPr>
        <p:spPr>
          <a:xfrm>
            <a:off x="275772" y="74502"/>
            <a:ext cx="10515600" cy="1325563"/>
          </a:xfrm>
        </p:spPr>
        <p:txBody>
          <a:bodyPr/>
          <a:lstStyle/>
          <a:p>
            <a:r>
              <a:rPr lang="en-US" dirty="0"/>
              <a:t>Quantify Percent Full</a:t>
            </a:r>
          </a:p>
        </p:txBody>
      </p:sp>
      <p:pic>
        <p:nvPicPr>
          <p:cNvPr id="4" name="Content Placeholder 3">
            <a:extLst>
              <a:ext uri="{FF2B5EF4-FFF2-40B4-BE49-F238E27FC236}">
                <a16:creationId xmlns:a16="http://schemas.microsoft.com/office/drawing/2014/main" id="{1F34B2F1-288E-458F-B1CA-2BB0EB42D1D0}"/>
              </a:ext>
            </a:extLst>
          </p:cNvPr>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1030514" y="1719491"/>
            <a:ext cx="3251199" cy="4020457"/>
          </a:xfrm>
          <a:prstGeom prst="rect">
            <a:avLst/>
          </a:prstGeom>
        </p:spPr>
      </p:pic>
      <p:sp>
        <p:nvSpPr>
          <p:cNvPr id="5" name="Rectangle 4">
            <a:extLst>
              <a:ext uri="{FF2B5EF4-FFF2-40B4-BE49-F238E27FC236}">
                <a16:creationId xmlns:a16="http://schemas.microsoft.com/office/drawing/2014/main" id="{46BDC914-725D-46A3-B52F-DD4301632F54}"/>
              </a:ext>
            </a:extLst>
          </p:cNvPr>
          <p:cNvSpPr/>
          <p:nvPr/>
        </p:nvSpPr>
        <p:spPr>
          <a:xfrm>
            <a:off x="3403601" y="1567090"/>
            <a:ext cx="667656" cy="432525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Right 5">
            <a:extLst>
              <a:ext uri="{FF2B5EF4-FFF2-40B4-BE49-F238E27FC236}">
                <a16:creationId xmlns:a16="http://schemas.microsoft.com/office/drawing/2014/main" id="{1FF1B734-6E99-4C21-885E-135026172242}"/>
              </a:ext>
            </a:extLst>
          </p:cNvPr>
          <p:cNvSpPr/>
          <p:nvPr/>
        </p:nvSpPr>
        <p:spPr>
          <a:xfrm>
            <a:off x="4680857" y="2989942"/>
            <a:ext cx="2068286" cy="948191"/>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0BEA57F1-153D-4C22-AEB1-10A761EB721A}"/>
              </a:ext>
            </a:extLst>
          </p:cNvPr>
          <p:cNvSpPr txBox="1"/>
          <p:nvPr/>
        </p:nvSpPr>
        <p:spPr>
          <a:xfrm>
            <a:off x="6937828" y="582067"/>
            <a:ext cx="4615542" cy="5693866"/>
          </a:xfrm>
          <a:prstGeom prst="rect">
            <a:avLst/>
          </a:prstGeom>
          <a:noFill/>
        </p:spPr>
        <p:txBody>
          <a:bodyPr wrap="square" rtlCol="0">
            <a:spAutoFit/>
          </a:bodyPr>
          <a:lstStyle/>
          <a:p>
            <a:r>
              <a:rPr lang="en-US" sz="2800" dirty="0"/>
              <a:t>When calculating the percent full: </a:t>
            </a:r>
          </a:p>
          <a:p>
            <a:pPr marL="342900" indent="-342900">
              <a:buAutoNum type="arabicPeriod"/>
            </a:pPr>
            <a:r>
              <a:rPr lang="en-US" sz="2800" dirty="0"/>
              <a:t>Count the total number of  holes in one column (red)</a:t>
            </a:r>
          </a:p>
          <a:p>
            <a:pPr marL="342900" indent="-342900">
              <a:buAutoNum type="arabicPeriod"/>
            </a:pPr>
            <a:r>
              <a:rPr lang="en-US" sz="2800" dirty="0"/>
              <a:t>Count the number of holes the oysters fill (orange)</a:t>
            </a:r>
          </a:p>
          <a:p>
            <a:pPr marL="342900" indent="-342900">
              <a:buAutoNum type="arabicPeriod"/>
            </a:pPr>
            <a:r>
              <a:rPr lang="en-US" sz="2800" dirty="0"/>
              <a:t>Orange/Red  = answer</a:t>
            </a:r>
          </a:p>
          <a:p>
            <a:pPr marL="342900" indent="-342900">
              <a:buAutoNum type="arabicPeriod"/>
            </a:pPr>
            <a:r>
              <a:rPr lang="en-US" sz="2800" dirty="0"/>
              <a:t>Multiply the answer by 100 to get the percent. </a:t>
            </a:r>
          </a:p>
          <a:p>
            <a:pPr marL="342900" indent="-342900">
              <a:buAutoNum type="arabicPeriod"/>
            </a:pPr>
            <a:r>
              <a:rPr lang="en-US" sz="2800" dirty="0"/>
              <a:t>Calculate the average percent full. (N1+n2+n3 = answer/total number of bags)</a:t>
            </a:r>
          </a:p>
        </p:txBody>
      </p:sp>
      <p:sp>
        <p:nvSpPr>
          <p:cNvPr id="8" name="Rectangle 7">
            <a:extLst>
              <a:ext uri="{FF2B5EF4-FFF2-40B4-BE49-F238E27FC236}">
                <a16:creationId xmlns:a16="http://schemas.microsoft.com/office/drawing/2014/main" id="{88DCCFED-77A7-4C84-B3C3-1710407E3848}"/>
              </a:ext>
            </a:extLst>
          </p:cNvPr>
          <p:cNvSpPr/>
          <p:nvPr/>
        </p:nvSpPr>
        <p:spPr>
          <a:xfrm>
            <a:off x="1923144" y="2663370"/>
            <a:ext cx="863599" cy="3228977"/>
          </a:xfrm>
          <a:prstGeom prst="rect">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840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8CF9D-6077-4864-B460-C435C66F6143}"/>
              </a:ext>
            </a:extLst>
          </p:cNvPr>
          <p:cNvSpPr>
            <a:spLocks noGrp="1"/>
          </p:cNvSpPr>
          <p:nvPr>
            <p:ph type="title"/>
          </p:nvPr>
        </p:nvSpPr>
        <p:spPr>
          <a:xfrm>
            <a:off x="304801" y="71213"/>
            <a:ext cx="10515600" cy="1325563"/>
          </a:xfrm>
        </p:spPr>
        <p:txBody>
          <a:bodyPr/>
          <a:lstStyle/>
          <a:p>
            <a:pPr algn="ctr"/>
            <a:r>
              <a:rPr lang="en-US" dirty="0"/>
              <a:t>Instructions – Part 1</a:t>
            </a:r>
          </a:p>
        </p:txBody>
      </p:sp>
      <p:sp>
        <p:nvSpPr>
          <p:cNvPr id="9" name="Content Placeholder 8">
            <a:extLst>
              <a:ext uri="{FF2B5EF4-FFF2-40B4-BE49-F238E27FC236}">
                <a16:creationId xmlns:a16="http://schemas.microsoft.com/office/drawing/2014/main" id="{663F3A3B-1B66-40BA-B151-A1D399BAAB48}"/>
              </a:ext>
            </a:extLst>
          </p:cNvPr>
          <p:cNvSpPr>
            <a:spLocks noGrp="1"/>
          </p:cNvSpPr>
          <p:nvPr>
            <p:ph idx="1"/>
          </p:nvPr>
        </p:nvSpPr>
        <p:spPr>
          <a:xfrm>
            <a:off x="457200" y="1329758"/>
            <a:ext cx="7133772" cy="4974995"/>
          </a:xfrm>
        </p:spPr>
        <p:txBody>
          <a:bodyPr>
            <a:normAutofit/>
          </a:bodyPr>
          <a:lstStyle/>
          <a:p>
            <a:pPr marL="514350" indent="-514350">
              <a:buFont typeface="+mj-lt"/>
              <a:buAutoNum type="arabicPeriod"/>
            </a:pPr>
            <a:r>
              <a:rPr lang="en-US" sz="3200" dirty="0"/>
              <a:t>Quantify percent full. </a:t>
            </a:r>
          </a:p>
          <a:p>
            <a:pPr marL="514350" indent="-514350">
              <a:buFont typeface="+mj-lt"/>
              <a:buAutoNum type="arabicPeriod"/>
            </a:pPr>
            <a:r>
              <a:rPr lang="en-US" sz="3200" dirty="0"/>
              <a:t>Send one group member to walk around the classroom and review what the other group’s bags look like and their measurements. Also, view what each group’s oysters look like. Take special note of shape and size. </a:t>
            </a:r>
          </a:p>
          <a:p>
            <a:pPr marL="514350" indent="-514350">
              <a:buFont typeface="+mj-lt"/>
              <a:buAutoNum type="arabicPeriod"/>
            </a:pPr>
            <a:r>
              <a:rPr lang="en-US" sz="3200" dirty="0"/>
              <a:t>Compare what you saw with what your group decided. </a:t>
            </a:r>
          </a:p>
          <a:p>
            <a:pPr marL="514350" indent="-514350">
              <a:buFont typeface="+mj-lt"/>
              <a:buAutoNum type="arabicPeriod"/>
            </a:pPr>
            <a:r>
              <a:rPr lang="en-US" sz="3200" dirty="0"/>
              <a:t>Answer worksheet questions.</a:t>
            </a:r>
          </a:p>
          <a:p>
            <a:pPr marL="0" indent="0">
              <a:buNone/>
            </a:pPr>
            <a:endParaRPr lang="en-US" dirty="0"/>
          </a:p>
          <a:p>
            <a:pPr marL="514350" indent="-514350">
              <a:buFont typeface="+mj-lt"/>
              <a:buAutoNum type="arabicPeriod"/>
            </a:pPr>
            <a:endParaRPr lang="en-US" dirty="0"/>
          </a:p>
        </p:txBody>
      </p:sp>
      <p:pic>
        <p:nvPicPr>
          <p:cNvPr id="4" name="Picture 3">
            <a:extLst>
              <a:ext uri="{FF2B5EF4-FFF2-40B4-BE49-F238E27FC236}">
                <a16:creationId xmlns:a16="http://schemas.microsoft.com/office/drawing/2014/main" id="{9690D743-EEF1-481F-BFC1-74A112E52B82}"/>
              </a:ext>
            </a:extLst>
          </p:cNvPr>
          <p:cNvPicPr>
            <a:picLocks noChangeAspect="1"/>
          </p:cNvPicPr>
          <p:nvPr/>
        </p:nvPicPr>
        <p:blipFill rotWithShape="1">
          <a:blip r:embed="rId3">
            <a:extLst>
              <a:ext uri="{28A0092B-C50C-407E-A947-70E740481C1C}">
                <a14:useLocalDpi xmlns:a14="http://schemas.microsoft.com/office/drawing/2010/main" val="0"/>
              </a:ext>
            </a:extLst>
          </a:blip>
          <a:srcRect t="12699" b="12804"/>
          <a:stretch/>
        </p:blipFill>
        <p:spPr>
          <a:xfrm>
            <a:off x="7879103" y="1195723"/>
            <a:ext cx="3855697" cy="5109030"/>
          </a:xfrm>
          <a:prstGeom prst="rect">
            <a:avLst/>
          </a:prstGeom>
        </p:spPr>
      </p:pic>
      <p:sp>
        <p:nvSpPr>
          <p:cNvPr id="6" name="Rectangle 5">
            <a:extLst>
              <a:ext uri="{FF2B5EF4-FFF2-40B4-BE49-F238E27FC236}">
                <a16:creationId xmlns:a16="http://schemas.microsoft.com/office/drawing/2014/main" id="{7DECF6E8-6D39-45EA-B1B0-B44220ECEF1C}"/>
              </a:ext>
            </a:extLst>
          </p:cNvPr>
          <p:cNvSpPr/>
          <p:nvPr/>
        </p:nvSpPr>
        <p:spPr>
          <a:xfrm>
            <a:off x="8548048" y="6417455"/>
            <a:ext cx="2517805" cy="369332"/>
          </a:xfrm>
          <a:prstGeom prst="rect">
            <a:avLst/>
          </a:prstGeom>
        </p:spPr>
        <p:txBody>
          <a:bodyPr wrap="none">
            <a:spAutoFit/>
          </a:bodyPr>
          <a:lstStyle/>
          <a:p>
            <a:r>
              <a:rPr lang="en-US" dirty="0"/>
              <a:t>Photo by William Walton</a:t>
            </a:r>
          </a:p>
        </p:txBody>
      </p:sp>
    </p:spTree>
    <p:extLst>
      <p:ext uri="{BB962C8B-B14F-4D97-AF65-F5344CB8AC3E}">
        <p14:creationId xmlns:p14="http://schemas.microsoft.com/office/powerpoint/2010/main" val="2120766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8CF9D-6077-4864-B460-C435C66F6143}"/>
              </a:ext>
            </a:extLst>
          </p:cNvPr>
          <p:cNvSpPr>
            <a:spLocks noGrp="1"/>
          </p:cNvSpPr>
          <p:nvPr>
            <p:ph type="title"/>
          </p:nvPr>
        </p:nvSpPr>
        <p:spPr>
          <a:xfrm>
            <a:off x="-1654628" y="0"/>
            <a:ext cx="10515600" cy="1325563"/>
          </a:xfrm>
        </p:spPr>
        <p:txBody>
          <a:bodyPr/>
          <a:lstStyle/>
          <a:p>
            <a:pPr algn="ctr"/>
            <a:r>
              <a:rPr lang="en-US" dirty="0"/>
              <a:t>Instructions – Part 2</a:t>
            </a:r>
          </a:p>
        </p:txBody>
      </p:sp>
      <p:sp>
        <p:nvSpPr>
          <p:cNvPr id="9" name="Content Placeholder 8">
            <a:extLst>
              <a:ext uri="{FF2B5EF4-FFF2-40B4-BE49-F238E27FC236}">
                <a16:creationId xmlns:a16="http://schemas.microsoft.com/office/drawing/2014/main" id="{663F3A3B-1B66-40BA-B151-A1D399BAAB48}"/>
              </a:ext>
            </a:extLst>
          </p:cNvPr>
          <p:cNvSpPr>
            <a:spLocks noGrp="1"/>
          </p:cNvSpPr>
          <p:nvPr>
            <p:ph idx="1"/>
          </p:nvPr>
        </p:nvSpPr>
        <p:spPr>
          <a:xfrm>
            <a:off x="544286" y="1469347"/>
            <a:ext cx="6858000" cy="4974995"/>
          </a:xfrm>
        </p:spPr>
        <p:txBody>
          <a:bodyPr>
            <a:normAutofit/>
          </a:bodyPr>
          <a:lstStyle/>
          <a:p>
            <a:pPr marL="514350" indent="-514350">
              <a:buFont typeface="+mj-lt"/>
              <a:buAutoNum type="arabicPeriod"/>
            </a:pPr>
            <a:r>
              <a:rPr lang="en-US" sz="3200" dirty="0"/>
              <a:t>Measure the length and width of each oyster from your farmer profile and record the averages for each parameter. </a:t>
            </a:r>
          </a:p>
          <a:p>
            <a:pPr marL="514350" indent="-514350">
              <a:buFont typeface="+mj-lt"/>
              <a:buAutoNum type="arabicPeriod"/>
            </a:pPr>
            <a:r>
              <a:rPr lang="en-US" sz="3200" dirty="0"/>
              <a:t>Report your averages to your teacher. </a:t>
            </a:r>
          </a:p>
          <a:p>
            <a:pPr marL="514350" indent="-514350">
              <a:buFont typeface="+mj-lt"/>
              <a:buAutoNum type="arabicPeriod"/>
            </a:pPr>
            <a:r>
              <a:rPr lang="en-US" sz="3200" dirty="0"/>
              <a:t>Graph oyster length and width using a bar graph to include each farmer profile.</a:t>
            </a:r>
          </a:p>
          <a:p>
            <a:pPr marL="514350" indent="-514350">
              <a:buFont typeface="+mj-lt"/>
              <a:buAutoNum type="arabicPeriod"/>
            </a:pPr>
            <a:r>
              <a:rPr lang="en-US" sz="3200" dirty="0"/>
              <a:t>Answer worksheet questions. </a:t>
            </a:r>
          </a:p>
          <a:p>
            <a:pPr marL="514350" indent="-514350">
              <a:buFont typeface="+mj-lt"/>
              <a:buAutoNum type="arabicPeriod"/>
            </a:pPr>
            <a:endParaRPr lang="en-US" dirty="0"/>
          </a:p>
        </p:txBody>
      </p:sp>
      <p:pic>
        <p:nvPicPr>
          <p:cNvPr id="4" name="Picture 3">
            <a:extLst>
              <a:ext uri="{FF2B5EF4-FFF2-40B4-BE49-F238E27FC236}">
                <a16:creationId xmlns:a16="http://schemas.microsoft.com/office/drawing/2014/main" id="{7B59E107-9132-46C0-A0C2-A6277016AA31}"/>
              </a:ext>
            </a:extLst>
          </p:cNvPr>
          <p:cNvPicPr>
            <a:picLocks noChangeAspect="1"/>
          </p:cNvPicPr>
          <p:nvPr/>
        </p:nvPicPr>
        <p:blipFill rotWithShape="1">
          <a:blip r:embed="rId3">
            <a:extLst>
              <a:ext uri="{28A0092B-C50C-407E-A947-70E740481C1C}">
                <a14:useLocalDpi xmlns:a14="http://schemas.microsoft.com/office/drawing/2010/main" val="0"/>
              </a:ext>
            </a:extLst>
          </a:blip>
          <a:srcRect t="12698" b="12170"/>
          <a:stretch/>
        </p:blipFill>
        <p:spPr>
          <a:xfrm>
            <a:off x="7622551" y="957942"/>
            <a:ext cx="3855697" cy="5152573"/>
          </a:xfrm>
          <a:prstGeom prst="rect">
            <a:avLst/>
          </a:prstGeom>
        </p:spPr>
      </p:pic>
      <p:sp>
        <p:nvSpPr>
          <p:cNvPr id="6" name="Rectangle 5">
            <a:extLst>
              <a:ext uri="{FF2B5EF4-FFF2-40B4-BE49-F238E27FC236}">
                <a16:creationId xmlns:a16="http://schemas.microsoft.com/office/drawing/2014/main" id="{799B7F67-84D2-4CFC-97DD-EF34064F9F9E}"/>
              </a:ext>
            </a:extLst>
          </p:cNvPr>
          <p:cNvSpPr/>
          <p:nvPr/>
        </p:nvSpPr>
        <p:spPr>
          <a:xfrm>
            <a:off x="8291496" y="6259676"/>
            <a:ext cx="2517805" cy="369332"/>
          </a:xfrm>
          <a:prstGeom prst="rect">
            <a:avLst/>
          </a:prstGeom>
        </p:spPr>
        <p:txBody>
          <a:bodyPr wrap="none">
            <a:spAutoFit/>
          </a:bodyPr>
          <a:lstStyle/>
          <a:p>
            <a:r>
              <a:rPr lang="en-US" dirty="0"/>
              <a:t>Photo by William Walton</a:t>
            </a:r>
          </a:p>
        </p:txBody>
      </p:sp>
    </p:spTree>
    <p:extLst>
      <p:ext uri="{BB962C8B-B14F-4D97-AF65-F5344CB8AC3E}">
        <p14:creationId xmlns:p14="http://schemas.microsoft.com/office/powerpoint/2010/main" val="1560772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1000" b="-6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EC3F2-A840-4497-B8BF-4077F868606C}"/>
              </a:ext>
            </a:extLst>
          </p:cNvPr>
          <p:cNvSpPr>
            <a:spLocks noGrp="1"/>
          </p:cNvSpPr>
          <p:nvPr>
            <p:ph type="ctrTitle"/>
          </p:nvPr>
        </p:nvSpPr>
        <p:spPr>
          <a:xfrm>
            <a:off x="3775057" y="2910774"/>
            <a:ext cx="5028746" cy="1036452"/>
          </a:xfrm>
          <a:solidFill>
            <a:schemeClr val="bg1">
              <a:alpha val="66000"/>
            </a:schemeClr>
          </a:solidFill>
        </p:spPr>
        <p:txBody>
          <a:bodyPr/>
          <a:lstStyle/>
          <a:p>
            <a:r>
              <a:rPr lang="en-US" dirty="0">
                <a:cs typeface="Times New Roman" panose="02020603050405020304" pitchFamily="18" charset="0"/>
              </a:rPr>
              <a:t>Answers</a:t>
            </a:r>
          </a:p>
        </p:txBody>
      </p:sp>
      <p:sp>
        <p:nvSpPr>
          <p:cNvPr id="3" name="Rectangle 2">
            <a:extLst>
              <a:ext uri="{FF2B5EF4-FFF2-40B4-BE49-F238E27FC236}">
                <a16:creationId xmlns:a16="http://schemas.microsoft.com/office/drawing/2014/main" id="{AFF2D04C-7985-4EEA-96BB-EE1A414B1225}"/>
              </a:ext>
            </a:extLst>
          </p:cNvPr>
          <p:cNvSpPr/>
          <p:nvPr/>
        </p:nvSpPr>
        <p:spPr>
          <a:xfrm>
            <a:off x="8411917" y="6321362"/>
            <a:ext cx="3643433" cy="369332"/>
          </a:xfrm>
          <a:prstGeom prst="rect">
            <a:avLst/>
          </a:prstGeom>
        </p:spPr>
        <p:txBody>
          <a:bodyPr wrap="none">
            <a:spAutoFit/>
          </a:bodyPr>
          <a:lstStyle/>
          <a:p>
            <a:r>
              <a:rPr lang="en-US" dirty="0"/>
              <a:t>Background Photo by Julianne Grenn</a:t>
            </a:r>
          </a:p>
        </p:txBody>
      </p:sp>
    </p:spTree>
    <p:extLst>
      <p:ext uri="{BB962C8B-B14F-4D97-AF65-F5344CB8AC3E}">
        <p14:creationId xmlns:p14="http://schemas.microsoft.com/office/powerpoint/2010/main" val="13883638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74B99-6466-4C18-A69F-2E724C90EF5D}"/>
              </a:ext>
            </a:extLst>
          </p:cNvPr>
          <p:cNvSpPr>
            <a:spLocks noGrp="1"/>
          </p:cNvSpPr>
          <p:nvPr>
            <p:ph type="title"/>
          </p:nvPr>
        </p:nvSpPr>
        <p:spPr>
          <a:xfrm>
            <a:off x="838200" y="125866"/>
            <a:ext cx="10515600" cy="1325563"/>
          </a:xfrm>
        </p:spPr>
        <p:txBody>
          <a:bodyPr/>
          <a:lstStyle/>
          <a:p>
            <a:pPr algn="ctr"/>
            <a:r>
              <a:rPr lang="en-US" dirty="0"/>
              <a:t>Average Length and Width</a:t>
            </a:r>
          </a:p>
        </p:txBody>
      </p:sp>
      <p:graphicFrame>
        <p:nvGraphicFramePr>
          <p:cNvPr id="5" name="Chart 4">
            <a:extLst>
              <a:ext uri="{FF2B5EF4-FFF2-40B4-BE49-F238E27FC236}">
                <a16:creationId xmlns:a16="http://schemas.microsoft.com/office/drawing/2014/main" id="{96D88EEC-1EAA-4F42-A110-E4DF3BF67CBF}"/>
              </a:ext>
            </a:extLst>
          </p:cNvPr>
          <p:cNvGraphicFramePr>
            <a:graphicFrameLocks/>
          </p:cNvGraphicFramePr>
          <p:nvPr>
            <p:extLst>
              <p:ext uri="{D42A27DB-BD31-4B8C-83A1-F6EECF244321}">
                <p14:modId xmlns:p14="http://schemas.microsoft.com/office/powerpoint/2010/main" val="2768923269"/>
              </p:ext>
            </p:extLst>
          </p:nvPr>
        </p:nvGraphicFramePr>
        <p:xfrm>
          <a:off x="0" y="1451429"/>
          <a:ext cx="6212113" cy="494732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a:extLst>
              <a:ext uri="{FF2B5EF4-FFF2-40B4-BE49-F238E27FC236}">
                <a16:creationId xmlns:a16="http://schemas.microsoft.com/office/drawing/2014/main" id="{8EA11D96-1256-46AC-B37F-57A5CBBDF72B}"/>
              </a:ext>
            </a:extLst>
          </p:cNvPr>
          <p:cNvGraphicFramePr>
            <a:graphicFrameLocks/>
          </p:cNvGraphicFramePr>
          <p:nvPr>
            <p:extLst>
              <p:ext uri="{D42A27DB-BD31-4B8C-83A1-F6EECF244321}">
                <p14:modId xmlns:p14="http://schemas.microsoft.com/office/powerpoint/2010/main" val="2920755501"/>
              </p:ext>
            </p:extLst>
          </p:nvPr>
        </p:nvGraphicFramePr>
        <p:xfrm>
          <a:off x="6096001" y="1313993"/>
          <a:ext cx="5907314" cy="508476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1712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11716</TotalTime>
  <Words>2556</Words>
  <Application>Microsoft Office PowerPoint</Application>
  <PresentationFormat>Widescreen</PresentationFormat>
  <Paragraphs>229</Paragraphs>
  <Slides>19</Slides>
  <Notes>18</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Times New Roman</vt:lpstr>
      <vt:lpstr>Office Theme</vt:lpstr>
      <vt:lpstr>The Mystery Oyster: What’s in the Bag</vt:lpstr>
      <vt:lpstr>About Julia Grenn </vt:lpstr>
      <vt:lpstr>What do you think when you hear the word “farming”? </vt:lpstr>
      <vt:lpstr>Have you ever thought about fish farming? </vt:lpstr>
      <vt:lpstr>Fish Farming = Aquaculture</vt:lpstr>
      <vt:lpstr>Why is Aquaculture Important? </vt:lpstr>
      <vt:lpstr>Oysters</vt:lpstr>
      <vt:lpstr>Oysters and Fish Farming </vt:lpstr>
      <vt:lpstr>Different Gear Types</vt:lpstr>
      <vt:lpstr>Husbandry and Business Decisions </vt:lpstr>
      <vt:lpstr>Markets for Oysters </vt:lpstr>
      <vt:lpstr>Markets for Oysters </vt:lpstr>
      <vt:lpstr>Your Task: Farmer Profiles</vt:lpstr>
      <vt:lpstr>Instructions – Part 1</vt:lpstr>
      <vt:lpstr>Quantify Percent Full</vt:lpstr>
      <vt:lpstr>Instructions – Part 1</vt:lpstr>
      <vt:lpstr>Instructions – Part 2</vt:lpstr>
      <vt:lpstr>Answers</vt:lpstr>
      <vt:lpstr>Average Length and Width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Mystery Oyster: What’s in the Bag</dc:title>
  <dc:creator>Julia M. Grenn</dc:creator>
  <cp:lastModifiedBy>Julia M. Grenn</cp:lastModifiedBy>
  <cp:revision>42</cp:revision>
  <dcterms:created xsi:type="dcterms:W3CDTF">2022-11-18T20:20:20Z</dcterms:created>
  <dcterms:modified xsi:type="dcterms:W3CDTF">2023-04-03T14:30:00Z</dcterms:modified>
</cp:coreProperties>
</file>