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77" r:id="rId4"/>
    <p:sldId id="276" r:id="rId5"/>
    <p:sldId id="260" r:id="rId6"/>
    <p:sldId id="261" r:id="rId7"/>
    <p:sldId id="263" r:id="rId8"/>
    <p:sldId id="278" r:id="rId9"/>
    <p:sldId id="282" r:id="rId10"/>
    <p:sldId id="270" r:id="rId11"/>
    <p:sldId id="273" r:id="rId12"/>
    <p:sldId id="284" r:id="rId13"/>
    <p:sldId id="285" r:id="rId14"/>
    <p:sldId id="28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23"/>
    <p:restoredTop sz="84225"/>
  </p:normalViewPr>
  <p:slideViewPr>
    <p:cSldViewPr snapToGrid="0">
      <p:cViewPr varScale="1">
        <p:scale>
          <a:sx n="103" d="100"/>
          <a:sy n="103" d="100"/>
        </p:scale>
        <p:origin x="84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694EAE-F4EC-EC46-9635-895D9477FEBE}" type="datetimeFigureOut">
              <a:rPr lang="en-US" smtClean="0"/>
              <a:t>4/17/23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E3D521-1EBA-F042-AFD5-6E4802FAF4CC}" type="slidenum">
              <a:rPr lang="en-US" smtClean="0"/>
              <a:t>‹#›</a:t>
            </a:fld>
            <a:endParaRPr lang="en-US"/>
          </a:p>
        </p:txBody>
      </p:sp>
    </p:spTree>
    <p:extLst>
      <p:ext uri="{BB962C8B-B14F-4D97-AF65-F5344CB8AC3E}">
        <p14:creationId xmlns:p14="http://schemas.microsoft.com/office/powerpoint/2010/main" val="2292213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a:t>
            </a:r>
            <a:r>
              <a:rPr lang="en-US" dirty="0" err="1"/>
              <a:t>Xuqing</a:t>
            </a:r>
            <a:r>
              <a:rPr lang="en-US" dirty="0"/>
              <a:t> Chen, Virginia Institute of Marine Science</a:t>
            </a:r>
          </a:p>
        </p:txBody>
      </p:sp>
      <p:sp>
        <p:nvSpPr>
          <p:cNvPr id="4" name="Slide Number Placeholder 3"/>
          <p:cNvSpPr>
            <a:spLocks noGrp="1"/>
          </p:cNvSpPr>
          <p:nvPr>
            <p:ph type="sldNum" sz="quarter" idx="5"/>
          </p:nvPr>
        </p:nvSpPr>
        <p:spPr/>
        <p:txBody>
          <a:bodyPr/>
          <a:lstStyle/>
          <a:p>
            <a:fld id="{F8E3D521-1EBA-F042-AFD5-6E4802FAF4CC}" type="slidenum">
              <a:rPr lang="en-US" smtClean="0"/>
              <a:t>1</a:t>
            </a:fld>
            <a:endParaRPr lang="en-US"/>
          </a:p>
        </p:txBody>
      </p:sp>
    </p:spTree>
    <p:extLst>
      <p:ext uri="{BB962C8B-B14F-4D97-AF65-F5344CB8AC3E}">
        <p14:creationId xmlns:p14="http://schemas.microsoft.com/office/powerpoint/2010/main" val="1122209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Jeffrey Shields, Virginia Institute of Marine Science</a:t>
            </a:r>
          </a:p>
        </p:txBody>
      </p:sp>
      <p:sp>
        <p:nvSpPr>
          <p:cNvPr id="4" name="Slide Number Placeholder 3"/>
          <p:cNvSpPr>
            <a:spLocks noGrp="1"/>
          </p:cNvSpPr>
          <p:nvPr>
            <p:ph type="sldNum" sz="quarter" idx="5"/>
          </p:nvPr>
        </p:nvSpPr>
        <p:spPr/>
        <p:txBody>
          <a:bodyPr/>
          <a:lstStyle/>
          <a:p>
            <a:fld id="{F8E3D521-1EBA-F042-AFD5-6E4802FAF4CC}" type="slidenum">
              <a:rPr lang="en-US" smtClean="0"/>
              <a:t>2</a:t>
            </a:fld>
            <a:endParaRPr lang="en-US"/>
          </a:p>
        </p:txBody>
      </p:sp>
    </p:spTree>
    <p:extLst>
      <p:ext uri="{BB962C8B-B14F-4D97-AF65-F5344CB8AC3E}">
        <p14:creationId xmlns:p14="http://schemas.microsoft.com/office/powerpoint/2010/main" val="258582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 Jeffrey Shields, Virginia Institute of Marine Science</a:t>
            </a:r>
          </a:p>
        </p:txBody>
      </p:sp>
      <p:sp>
        <p:nvSpPr>
          <p:cNvPr id="4" name="Slide Number Placeholder 3"/>
          <p:cNvSpPr>
            <a:spLocks noGrp="1"/>
          </p:cNvSpPr>
          <p:nvPr>
            <p:ph type="sldNum" sz="quarter" idx="5"/>
          </p:nvPr>
        </p:nvSpPr>
        <p:spPr/>
        <p:txBody>
          <a:bodyPr/>
          <a:lstStyle/>
          <a:p>
            <a:fld id="{F8E3D521-1EBA-F042-AFD5-6E4802FAF4CC}" type="slidenum">
              <a:rPr lang="en-US" smtClean="0"/>
              <a:t>3</a:t>
            </a:fld>
            <a:endParaRPr lang="en-US"/>
          </a:p>
        </p:txBody>
      </p:sp>
    </p:spTree>
    <p:extLst>
      <p:ext uri="{BB962C8B-B14F-4D97-AF65-F5344CB8AC3E}">
        <p14:creationId xmlns:p14="http://schemas.microsoft.com/office/powerpoint/2010/main" val="947050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help students understand “prevalence” using an example of flu.</a:t>
            </a:r>
          </a:p>
        </p:txBody>
      </p:sp>
      <p:sp>
        <p:nvSpPr>
          <p:cNvPr id="4" name="Slide Number Placeholder 3"/>
          <p:cNvSpPr>
            <a:spLocks noGrp="1"/>
          </p:cNvSpPr>
          <p:nvPr>
            <p:ph type="sldNum" sz="quarter" idx="5"/>
          </p:nvPr>
        </p:nvSpPr>
        <p:spPr/>
        <p:txBody>
          <a:bodyPr/>
          <a:lstStyle/>
          <a:p>
            <a:fld id="{F8E3D521-1EBA-F042-AFD5-6E4802FAF4CC}" type="slidenum">
              <a:rPr lang="en-US" smtClean="0"/>
              <a:t>4</a:t>
            </a:fld>
            <a:endParaRPr lang="en-US"/>
          </a:p>
        </p:txBody>
      </p:sp>
    </p:spTree>
    <p:extLst>
      <p:ext uri="{BB962C8B-B14F-4D97-AF65-F5344CB8AC3E}">
        <p14:creationId xmlns:p14="http://schemas.microsoft.com/office/powerpoint/2010/main" val="3021930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Tick image – Richard </a:t>
            </a:r>
            <a:r>
              <a:rPr lang="en-US" dirty="0" err="1"/>
              <a:t>Bartz</a:t>
            </a:r>
            <a:r>
              <a:rPr lang="en-US" dirty="0"/>
              <a:t>, https://</a:t>
            </a:r>
            <a:r>
              <a:rPr lang="en-US" dirty="0" err="1"/>
              <a:t>commons.wikimedia.org</a:t>
            </a:r>
            <a:r>
              <a:rPr lang="en-US" dirty="0"/>
              <a:t>/wiki/File:Ixodus_ricinus_5x.jpg, image cropped, Tapeworm image – CDC, Plasmodium image – CDC/Dr. Mar Melvin</a:t>
            </a:r>
          </a:p>
          <a:p>
            <a:r>
              <a:rPr lang="en-US" dirty="0"/>
              <a:t>-------</a:t>
            </a:r>
          </a:p>
          <a:p>
            <a:r>
              <a:rPr lang="en-US" dirty="0"/>
              <a:t>Instructor can let students guess what parasites are in the pictures.</a:t>
            </a:r>
          </a:p>
          <a:p>
            <a:r>
              <a:rPr lang="en-US" dirty="0"/>
              <a:t>From top to bottom: sheep tick (</a:t>
            </a:r>
            <a:r>
              <a:rPr lang="en-US" i="1" dirty="0" err="1"/>
              <a:t>Ixodus</a:t>
            </a:r>
            <a:r>
              <a:rPr lang="en-US" i="1" dirty="0"/>
              <a:t> </a:t>
            </a:r>
            <a:r>
              <a:rPr lang="en-US" i="1" dirty="0" err="1"/>
              <a:t>ricinus</a:t>
            </a:r>
            <a:r>
              <a:rPr lang="en-US" dirty="0"/>
              <a:t>), tape worm (</a:t>
            </a:r>
            <a:r>
              <a:rPr lang="en-US" i="1" dirty="0"/>
              <a:t>Taenia </a:t>
            </a:r>
            <a:r>
              <a:rPr lang="en-US" i="1" dirty="0" err="1"/>
              <a:t>saginata</a:t>
            </a:r>
            <a:r>
              <a:rPr lang="en-US" dirty="0"/>
              <a:t>), and </a:t>
            </a:r>
            <a:r>
              <a:rPr lang="en-US" i="1" dirty="0"/>
              <a:t>Plasmodium falciparum </a:t>
            </a:r>
            <a:r>
              <a:rPr lang="en-US" dirty="0"/>
              <a:t>(causes malaria).</a:t>
            </a:r>
          </a:p>
          <a:p>
            <a:r>
              <a:rPr lang="en-US" dirty="0"/>
              <a:t>Almost every free-living species have a parasite but many of them have not been described. Parasites can be </a:t>
            </a:r>
            <a:r>
              <a:rPr lang="en-US" dirty="0" err="1"/>
              <a:t>ecto</a:t>
            </a:r>
            <a:r>
              <a:rPr lang="en-US" dirty="0"/>
              <a:t>- (outside) or endo- (inside); visible to naked eye or microscopic.</a:t>
            </a:r>
          </a:p>
          <a:p>
            <a:r>
              <a:rPr lang="en-US" dirty="0"/>
              <a:t>Like predators, parasite have top-down control on host populations but in a slower process. They represent large biomass in the ecosystem and links in the food web.</a:t>
            </a:r>
          </a:p>
        </p:txBody>
      </p:sp>
      <p:sp>
        <p:nvSpPr>
          <p:cNvPr id="4" name="Slide Number Placeholder 3"/>
          <p:cNvSpPr>
            <a:spLocks noGrp="1"/>
          </p:cNvSpPr>
          <p:nvPr>
            <p:ph type="sldNum" sz="quarter" idx="5"/>
          </p:nvPr>
        </p:nvSpPr>
        <p:spPr/>
        <p:txBody>
          <a:bodyPr/>
          <a:lstStyle/>
          <a:p>
            <a:fld id="{F8E3D521-1EBA-F042-AFD5-6E4802FAF4CC}" type="slidenum">
              <a:rPr lang="en-US" smtClean="0"/>
              <a:t>5</a:t>
            </a:fld>
            <a:endParaRPr lang="en-US"/>
          </a:p>
        </p:txBody>
      </p:sp>
    </p:spTree>
    <p:extLst>
      <p:ext uri="{BB962C8B-B14F-4D97-AF65-F5344CB8AC3E}">
        <p14:creationId xmlns:p14="http://schemas.microsoft.com/office/powerpoint/2010/main" val="1020911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Karkinos19, https://</a:t>
            </a:r>
            <a:r>
              <a:rPr lang="en-US" dirty="0" err="1"/>
              <a:t>commons.wikimedia.org</a:t>
            </a:r>
            <a:r>
              <a:rPr lang="en-US" dirty="0"/>
              <a:t>/wiki/</a:t>
            </a:r>
            <a:r>
              <a:rPr lang="en-US" dirty="0" err="1"/>
              <a:t>File:Blue_crab</a:t>
            </a:r>
            <a:r>
              <a:rPr lang="en-US" dirty="0"/>
              <a:t>_(</a:t>
            </a:r>
            <a:r>
              <a:rPr lang="en-US" dirty="0" err="1"/>
              <a:t>Callinectes_sapidus</a:t>
            </a:r>
            <a:r>
              <a:rPr lang="en-US" dirty="0"/>
              <a:t>).JPG, image cropped</a:t>
            </a:r>
          </a:p>
        </p:txBody>
      </p:sp>
      <p:sp>
        <p:nvSpPr>
          <p:cNvPr id="4" name="Slide Number Placeholder 3"/>
          <p:cNvSpPr>
            <a:spLocks noGrp="1"/>
          </p:cNvSpPr>
          <p:nvPr>
            <p:ph type="sldNum" sz="quarter" idx="5"/>
          </p:nvPr>
        </p:nvSpPr>
        <p:spPr/>
        <p:txBody>
          <a:bodyPr/>
          <a:lstStyle/>
          <a:p>
            <a:fld id="{F8E3D521-1EBA-F042-AFD5-6E4802FAF4CC}" type="slidenum">
              <a:rPr lang="en-US" smtClean="0"/>
              <a:t>6</a:t>
            </a:fld>
            <a:endParaRPr lang="en-US"/>
          </a:p>
        </p:txBody>
      </p:sp>
    </p:spTree>
    <p:extLst>
      <p:ext uri="{BB962C8B-B14F-4D97-AF65-F5344CB8AC3E}">
        <p14:creationId xmlns:p14="http://schemas.microsoft.com/office/powerpoint/2010/main" val="3820854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 adult crab image – Eric </a:t>
            </a:r>
            <a:r>
              <a:rPr lang="en-US" b="0" i="0" u="none" strike="noStrike" dirty="0">
                <a:solidFill>
                  <a:srgbClr val="202122"/>
                </a:solidFill>
                <a:effectLst/>
                <a:latin typeface="Arial" panose="020B0604020202020204" pitchFamily="34" charset="0"/>
              </a:rPr>
              <a:t>A. </a:t>
            </a:r>
            <a:r>
              <a:rPr lang="en-US" b="0" i="0" u="none" strike="noStrike" dirty="0" err="1">
                <a:solidFill>
                  <a:srgbClr val="202122"/>
                </a:solidFill>
                <a:effectLst/>
                <a:latin typeface="Arial" panose="020B0604020202020204" pitchFamily="34" charset="0"/>
              </a:rPr>
              <a:t>Lazo-Wasem</a:t>
            </a:r>
            <a:r>
              <a:rPr lang="en-US" b="0" i="0" u="none" strike="noStrike" dirty="0">
                <a:solidFill>
                  <a:srgbClr val="202122"/>
                </a:solidFill>
                <a:effectLst/>
                <a:latin typeface="Arial" panose="020B0604020202020204" pitchFamily="34" charset="0"/>
              </a:rPr>
              <a:t>, juvenile crab image – </a:t>
            </a:r>
            <a:r>
              <a:rPr lang="en-US" b="0" i="0" u="none" strike="noStrike" dirty="0" err="1">
                <a:solidFill>
                  <a:srgbClr val="202122"/>
                </a:solidFill>
                <a:effectLst/>
                <a:latin typeface="Arial" panose="020B0604020202020204" pitchFamily="34" charset="0"/>
              </a:rPr>
              <a:t>Rober</a:t>
            </a:r>
            <a:r>
              <a:rPr lang="en-US" b="0" i="0" u="none" strike="noStrike" dirty="0">
                <a:solidFill>
                  <a:srgbClr val="202122"/>
                </a:solidFill>
                <a:effectLst/>
                <a:latin typeface="Arial" panose="020B0604020202020204" pitchFamily="34" charset="0"/>
              </a:rPr>
              <a:t> Aguilar, Smithsonian Environmental Research Center, https://</a:t>
            </a:r>
            <a:r>
              <a:rPr lang="en-US" b="0" i="0" u="none" strike="noStrike" dirty="0" err="1">
                <a:solidFill>
                  <a:srgbClr val="202122"/>
                </a:solidFill>
                <a:effectLst/>
                <a:latin typeface="Arial" panose="020B0604020202020204" pitchFamily="34" charset="0"/>
              </a:rPr>
              <a:t>flickr.com</a:t>
            </a:r>
            <a:r>
              <a:rPr lang="en-US" b="0" i="0" u="none" strike="noStrike" dirty="0">
                <a:solidFill>
                  <a:srgbClr val="202122"/>
                </a:solidFill>
                <a:effectLst/>
                <a:latin typeface="Arial" panose="020B0604020202020204" pitchFamily="34" charset="0"/>
              </a:rPr>
              <a:t>/photos/117184384@N07/15607872755, no alterations were made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rgbClr val="202122"/>
                </a:solidFill>
                <a:effectLst/>
                <a:latin typeface="Arial" panose="020B0604020202020204" pitchFamily="34" charset="0"/>
              </a:rPr>
              <a:t>-------</a:t>
            </a:r>
          </a:p>
          <a:p>
            <a:r>
              <a:rPr lang="en-US" b="0" i="0" u="none" strike="noStrike" dirty="0">
                <a:solidFill>
                  <a:srgbClr val="202122"/>
                </a:solidFill>
                <a:effectLst/>
                <a:latin typeface="Arial" panose="020B0604020202020204" pitchFamily="34" charset="0"/>
              </a:rPr>
              <a:t>Blue crabs are found in estuaries and coastal waters from Nova Scotia to Argentina. Adult and juvenile crabs can be differentiated by size. Size is measured from carapace width, distance between the longest lateral spine. Adult crabs are usually larger than 90mm and juveniles are smaller than 80mm. In this activity, we only consider early juvenile crabs smaller than 30mm. Adult crabs also have more colorations.</a:t>
            </a:r>
            <a:endParaRPr lang="en-US" dirty="0"/>
          </a:p>
        </p:txBody>
      </p:sp>
      <p:sp>
        <p:nvSpPr>
          <p:cNvPr id="4" name="Slide Number Placeholder 3"/>
          <p:cNvSpPr>
            <a:spLocks noGrp="1"/>
          </p:cNvSpPr>
          <p:nvPr>
            <p:ph type="sldNum" sz="quarter" idx="5"/>
          </p:nvPr>
        </p:nvSpPr>
        <p:spPr/>
        <p:txBody>
          <a:bodyPr/>
          <a:lstStyle/>
          <a:p>
            <a:fld id="{F8E3D521-1EBA-F042-AFD5-6E4802FAF4CC}" type="slidenum">
              <a:rPr lang="en-US" smtClean="0"/>
              <a:t>7</a:t>
            </a:fld>
            <a:endParaRPr lang="en-US"/>
          </a:p>
        </p:txBody>
      </p:sp>
    </p:spTree>
    <p:extLst>
      <p:ext uri="{BB962C8B-B14F-4D97-AF65-F5344CB8AC3E}">
        <p14:creationId xmlns:p14="http://schemas.microsoft.com/office/powerpoint/2010/main" val="2341329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 life cycle image – </a:t>
            </a:r>
            <a:r>
              <a:rPr lang="en-US" sz="1800" dirty="0">
                <a:effectLst/>
                <a:latin typeface="Times New Roman" panose="02020603050405020304" pitchFamily="18" charset="0"/>
                <a:ea typeface="Times New Roman" panose="02020603050405020304" pitchFamily="18" charset="0"/>
              </a:rPr>
              <a:t>Li, C. W., Miller, T. L., Small, H. J., &amp; Shields, J. D. (2011). In vitro culture and developmental cycle of the parasitic dinoflagellate </a:t>
            </a:r>
            <a:r>
              <a:rPr lang="en-US" sz="1800" i="1" dirty="0">
                <a:effectLst/>
                <a:latin typeface="Times New Roman" panose="02020603050405020304" pitchFamily="18" charset="0"/>
                <a:ea typeface="Times New Roman" panose="02020603050405020304" pitchFamily="18" charset="0"/>
              </a:rPr>
              <a:t>Hematodinium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sp</a:t>
            </a:r>
            <a:r>
              <a:rPr lang="en-US" sz="1800" dirty="0">
                <a:effectLst/>
                <a:latin typeface="Times New Roman" panose="02020603050405020304" pitchFamily="18" charset="0"/>
                <a:ea typeface="Times New Roman" panose="02020603050405020304" pitchFamily="18" charset="0"/>
              </a:rPr>
              <a:t> from the blue crab </a:t>
            </a:r>
            <a:r>
              <a:rPr lang="en-US" sz="1800" i="1" dirty="0">
                <a:effectLst/>
                <a:latin typeface="Times New Roman" panose="02020603050405020304" pitchFamily="18" charset="0"/>
                <a:ea typeface="Times New Roman" panose="02020603050405020304" pitchFamily="18" charset="0"/>
              </a:rPr>
              <a:t>Callinectes sapidus</a:t>
            </a:r>
            <a:r>
              <a:rPr lang="en-US" sz="1800" dirty="0">
                <a:effectLst/>
                <a:latin typeface="Times New Roman" panose="02020603050405020304" pitchFamily="18" charset="0"/>
                <a:ea typeface="Times New Roman" panose="02020603050405020304" pitchFamily="18" charset="0"/>
              </a:rPr>
              <a:t>. Parasitology, 138(14), 1924-1934. doi:10.1017/s0031182011001405</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rgbClr val="202122"/>
                </a:solidFill>
                <a:effectLst/>
                <a:latin typeface="Arial" panose="020B0604020202020204" pitchFamily="34" charset="0"/>
              </a:rPr>
              <a:t>Juvenile crab image – </a:t>
            </a:r>
            <a:r>
              <a:rPr lang="en-US" b="0" i="0" u="none" strike="noStrike" dirty="0" err="1">
                <a:solidFill>
                  <a:srgbClr val="202122"/>
                </a:solidFill>
                <a:effectLst/>
                <a:latin typeface="Arial" panose="020B0604020202020204" pitchFamily="34" charset="0"/>
              </a:rPr>
              <a:t>Rober</a:t>
            </a:r>
            <a:r>
              <a:rPr lang="en-US" b="0" i="0" u="none" strike="noStrike" dirty="0">
                <a:solidFill>
                  <a:srgbClr val="202122"/>
                </a:solidFill>
                <a:effectLst/>
                <a:latin typeface="Arial" panose="020B0604020202020204" pitchFamily="34" charset="0"/>
              </a:rPr>
              <a:t> Aguilar, Smithsonian Environmental Research Center, https://</a:t>
            </a:r>
            <a:r>
              <a:rPr lang="en-US" b="0" i="0" u="none" strike="noStrike" dirty="0" err="1">
                <a:solidFill>
                  <a:srgbClr val="202122"/>
                </a:solidFill>
                <a:effectLst/>
                <a:latin typeface="Arial" panose="020B0604020202020204" pitchFamily="34" charset="0"/>
              </a:rPr>
              <a:t>flickr.com</a:t>
            </a:r>
            <a:r>
              <a:rPr lang="en-US" b="0" i="0" u="none" strike="noStrike" dirty="0">
                <a:solidFill>
                  <a:srgbClr val="202122"/>
                </a:solidFill>
                <a:effectLst/>
                <a:latin typeface="Arial" panose="020B0604020202020204" pitchFamily="34" charset="0"/>
              </a:rPr>
              <a:t>/photos/117184384@N07/15607872755, no alterations were made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Times New Roman" panose="02020603050405020304" pitchFamily="18" charset="0"/>
              </a:rPr>
              <a:t>Parasite images – Jeffrey Shields, Virginia Institute of Marine Science.</a:t>
            </a:r>
            <a:endParaRPr lang="en-US" b="0" i="0" u="none" strike="noStrike" dirty="0">
              <a:solidFill>
                <a:srgbClr val="202122"/>
              </a:solidFill>
              <a:effectLst/>
              <a:latin typeface="Arial" panose="020B0604020202020204" pitchFamily="34" charset="0"/>
            </a:endParaRPr>
          </a:p>
          <a:p>
            <a:r>
              <a:rPr lang="en-US" dirty="0"/>
              <a:t>-------</a:t>
            </a:r>
          </a:p>
          <a:p>
            <a:r>
              <a:rPr lang="en-US" sz="1800" i="1" dirty="0">
                <a:effectLst/>
                <a:latin typeface="Calibri" panose="020F0502020204030204" pitchFamily="34" charset="0"/>
                <a:ea typeface="DengXian" panose="02010600030101010101" pitchFamily="2" charset="-122"/>
              </a:rPr>
              <a:t>Hematodinium</a:t>
            </a:r>
            <a:r>
              <a:rPr lang="en-US" sz="1800" dirty="0">
                <a:effectLst/>
                <a:latin typeface="Calibri" panose="020F0502020204030204" pitchFamily="34" charset="0"/>
                <a:ea typeface="DengXian" panose="02010600030101010101" pitchFamily="2" charset="-122"/>
              </a:rPr>
              <a:t> has a very different life cycle comparing to a free-living dinoflagellate. The photo shows all the stages seen from lab culture, which are only found in crabs, except for the </a:t>
            </a:r>
            <a:r>
              <a:rPr lang="en-US" sz="1800" dirty="0" err="1">
                <a:effectLst/>
                <a:latin typeface="Calibri" panose="020F0502020204030204" pitchFamily="34" charset="0"/>
                <a:ea typeface="DengXian" panose="02010600030101010101" pitchFamily="2" charset="-122"/>
              </a:rPr>
              <a:t>dinospore</a:t>
            </a:r>
            <a:r>
              <a:rPr lang="en-US" sz="1800" dirty="0">
                <a:effectLst/>
                <a:latin typeface="Calibri" panose="020F0502020204030204" pitchFamily="34" charset="0"/>
                <a:ea typeface="DengXian" panose="02010600030101010101" pitchFamily="2" charset="-122"/>
              </a:rPr>
              <a:t> stage that is released into the water. The life cycle outside the crab is still being studied and unknown stages may exist.</a:t>
            </a:r>
          </a:p>
          <a:p>
            <a:r>
              <a:rPr lang="en-US" sz="1800" dirty="0">
                <a:effectLst/>
                <a:latin typeface="Calibri" panose="020F0502020204030204" pitchFamily="34" charset="0"/>
                <a:ea typeface="DengXian" panose="02010600030101010101" pitchFamily="2" charset="-122"/>
              </a:rPr>
              <a:t>It’s found in high salinity areas (26-34 </a:t>
            </a:r>
            <a:r>
              <a:rPr lang="en-US" sz="1800" dirty="0" err="1">
                <a:effectLst/>
                <a:latin typeface="Calibri" panose="020F0502020204030204" pitchFamily="34" charset="0"/>
                <a:ea typeface="DengXian" panose="02010600030101010101" pitchFamily="2" charset="-122"/>
              </a:rPr>
              <a:t>psu</a:t>
            </a:r>
            <a:r>
              <a:rPr lang="en-US" sz="1800" dirty="0">
                <a:effectLst/>
                <a:latin typeface="Calibri" panose="020F0502020204030204" pitchFamily="34" charset="0"/>
                <a:ea typeface="DengXian" panose="02010600030101010101" pitchFamily="2" charset="-122"/>
              </a:rPr>
              <a:t>), potentially because the lack of transmission at low salinity.</a:t>
            </a:r>
          </a:p>
          <a:p>
            <a:r>
              <a:rPr lang="en-US" sz="1800" dirty="0">
                <a:effectLst/>
                <a:latin typeface="Calibri" panose="020F0502020204030204" pitchFamily="34" charset="0"/>
                <a:ea typeface="DengXian" panose="02010600030101010101" pitchFamily="2" charset="-122"/>
              </a:rPr>
              <a:t>One thing to note about this parasite is the infection is often fatal to the crab, which is unusual because parasite usually want to keep its host alive to exploit. </a:t>
            </a:r>
          </a:p>
          <a:p>
            <a:r>
              <a:rPr lang="en-US" dirty="0"/>
              <a:t>-------</a:t>
            </a:r>
          </a:p>
          <a:p>
            <a:r>
              <a:rPr lang="en-US" dirty="0"/>
              <a:t>Blood smear is the simplest way for diagnostics. Often, we only see filamentous </a:t>
            </a:r>
            <a:r>
              <a:rPr lang="en-US" dirty="0" err="1"/>
              <a:t>trophonts</a:t>
            </a:r>
            <a:r>
              <a:rPr lang="en-US" dirty="0"/>
              <a:t> and ameboid </a:t>
            </a:r>
            <a:r>
              <a:rPr lang="en-US" dirty="0" err="1"/>
              <a:t>trophonts</a:t>
            </a:r>
            <a:r>
              <a:rPr lang="en-US" dirty="0"/>
              <a:t> in blood smears. Sometimes we see clump colonies and </a:t>
            </a:r>
            <a:r>
              <a:rPr lang="en-US" dirty="0" err="1"/>
              <a:t>prespores</a:t>
            </a:r>
            <a:r>
              <a:rPr lang="en-US" dirty="0"/>
              <a:t>. Rarely we see dinospores. Other stages are probably tissue stages.</a:t>
            </a:r>
          </a:p>
        </p:txBody>
      </p:sp>
      <p:sp>
        <p:nvSpPr>
          <p:cNvPr id="4" name="Slide Number Placeholder 3"/>
          <p:cNvSpPr>
            <a:spLocks noGrp="1"/>
          </p:cNvSpPr>
          <p:nvPr>
            <p:ph type="sldNum" sz="quarter" idx="5"/>
          </p:nvPr>
        </p:nvSpPr>
        <p:spPr/>
        <p:txBody>
          <a:bodyPr/>
          <a:lstStyle/>
          <a:p>
            <a:fld id="{7CBAB186-8237-944C-8F90-D97A57B38971}" type="slidenum">
              <a:rPr lang="en-US" smtClean="0"/>
              <a:t>8</a:t>
            </a:fld>
            <a:endParaRPr lang="en-US"/>
          </a:p>
        </p:txBody>
      </p:sp>
    </p:spTree>
    <p:extLst>
      <p:ext uri="{BB962C8B-B14F-4D97-AF65-F5344CB8AC3E}">
        <p14:creationId xmlns:p14="http://schemas.microsoft.com/office/powerpoint/2010/main" val="1013654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a:t>
            </a:r>
            <a:r>
              <a:rPr lang="en-US" sz="1200" dirty="0">
                <a:effectLst/>
                <a:latin typeface="Times New Roman" panose="02020603050405020304" pitchFamily="18" charset="0"/>
                <a:ea typeface="Times New Roman" panose="02020603050405020304" pitchFamily="18" charset="0"/>
              </a:rPr>
              <a:t>Shields, J. D. (2019). </a:t>
            </a:r>
            <a:r>
              <a:rPr lang="en-US" dirty="0">
                <a:effectLst/>
                <a:latin typeface="Times"/>
              </a:rPr>
              <a:t>Climate change enhances disease processes in crustaceans: case studies in lobsters, crabs, and shrimps. Journal of Crustacean Biology 39(6), 673–683, 2019. doi:10.1093/</a:t>
            </a:r>
            <a:r>
              <a:rPr lang="en-US" dirty="0" err="1">
                <a:effectLst/>
                <a:latin typeface="Times"/>
              </a:rPr>
              <a:t>jcbiol</a:t>
            </a:r>
            <a:r>
              <a:rPr lang="en-US" dirty="0">
                <a:effectLst/>
                <a:latin typeface="Times"/>
              </a:rPr>
              <a:t>/ruz072</a:t>
            </a:r>
            <a:endParaRPr lang="en-US" sz="12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p>
          <a:p>
            <a:r>
              <a:rPr lang="en-US" dirty="0"/>
              <a:t>This figures shows the performance of blue crabs and the parasite under different temperatures. The grey box is the optimal range for the parasite. At temperature above </a:t>
            </a:r>
            <a:r>
              <a:rPr lang="en-US" sz="1800" dirty="0">
                <a:solidFill>
                  <a:srgbClr val="FF0000"/>
                </a:solidFill>
                <a:effectLst/>
                <a:latin typeface="Calibri" panose="020F0502020204030204" pitchFamily="34" charset="0"/>
                <a:ea typeface="DengXian" panose="02010600030101010101" pitchFamily="2" charset="-122"/>
              </a:rPr>
              <a:t>25°C</a:t>
            </a:r>
            <a:r>
              <a:rPr lang="en-US" dirty="0"/>
              <a:t>, the performance of the blue crab starts to drop. However, the performance of the parasite remains high from 25</a:t>
            </a:r>
            <a:r>
              <a:rPr lang="en-US" sz="1200" dirty="0">
                <a:solidFill>
                  <a:srgbClr val="FF0000"/>
                </a:solidFill>
                <a:effectLst/>
                <a:latin typeface="Calibri" panose="020F0502020204030204" pitchFamily="34" charset="0"/>
                <a:ea typeface="DengXian" panose="02010600030101010101" pitchFamily="2" charset="-122"/>
              </a:rPr>
              <a:t>°C</a:t>
            </a:r>
            <a:r>
              <a:rPr lang="en-US" dirty="0">
                <a:effectLst/>
              </a:rPr>
              <a:t> </a:t>
            </a:r>
            <a:r>
              <a:rPr lang="en-US" dirty="0"/>
              <a:t> to 30</a:t>
            </a:r>
            <a:r>
              <a:rPr lang="en-US" sz="1200" dirty="0">
                <a:solidFill>
                  <a:srgbClr val="FF0000"/>
                </a:solidFill>
                <a:effectLst/>
                <a:latin typeface="Calibri" panose="020F0502020204030204" pitchFamily="34" charset="0"/>
                <a:ea typeface="DengXian" panose="02010600030101010101" pitchFamily="2" charset="-122"/>
              </a:rPr>
              <a:t>°C</a:t>
            </a:r>
            <a:r>
              <a:rPr lang="en-US" dirty="0">
                <a:effectLst/>
              </a:rPr>
              <a:t> </a:t>
            </a:r>
            <a:r>
              <a:rPr lang="en-US" dirty="0"/>
              <a:t>and starts to drop above 30</a:t>
            </a:r>
            <a:r>
              <a:rPr lang="en-US" sz="1800" dirty="0">
                <a:solidFill>
                  <a:srgbClr val="FF0000"/>
                </a:solidFill>
                <a:effectLst/>
                <a:latin typeface="Calibri" panose="020F0502020204030204" pitchFamily="34" charset="0"/>
                <a:ea typeface="DengXian" panose="02010600030101010101" pitchFamily="2" charset="-122"/>
              </a:rPr>
              <a:t>°C.</a:t>
            </a:r>
            <a:endParaRPr lang="en-US" dirty="0"/>
          </a:p>
        </p:txBody>
      </p:sp>
      <p:sp>
        <p:nvSpPr>
          <p:cNvPr id="4" name="Slide Number Placeholder 3"/>
          <p:cNvSpPr>
            <a:spLocks noGrp="1"/>
          </p:cNvSpPr>
          <p:nvPr>
            <p:ph type="sldNum" sz="quarter" idx="5"/>
          </p:nvPr>
        </p:nvSpPr>
        <p:spPr/>
        <p:txBody>
          <a:bodyPr/>
          <a:lstStyle/>
          <a:p>
            <a:fld id="{F8E3D521-1EBA-F042-AFD5-6E4802FAF4CC}" type="slidenum">
              <a:rPr lang="en-US" smtClean="0"/>
              <a:t>9</a:t>
            </a:fld>
            <a:endParaRPr lang="en-US"/>
          </a:p>
        </p:txBody>
      </p:sp>
    </p:spTree>
    <p:extLst>
      <p:ext uri="{BB962C8B-B14F-4D97-AF65-F5344CB8AC3E}">
        <p14:creationId xmlns:p14="http://schemas.microsoft.com/office/powerpoint/2010/main" val="1980632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Video credit: </a:t>
            </a:r>
            <a:r>
              <a:rPr lang="en-US" dirty="0" err="1"/>
              <a:t>Xuqing</a:t>
            </a:r>
            <a:r>
              <a:rPr lang="en-US" dirty="0"/>
              <a:t> Chen, Virginia Institute of Marine Science</a:t>
            </a:r>
          </a:p>
          <a:p>
            <a:r>
              <a:rPr lang="en-US" dirty="0"/>
              <a:t>-------</a:t>
            </a:r>
          </a:p>
          <a:p>
            <a:r>
              <a:rPr lang="en-US" dirty="0"/>
              <a:t>The video shows release of dinospores from a juvenile blue crab. Notice the streams of ‘smoke’ coming out from the mouth region of the crab. It’s visible to naked eye because the dinospores are coming out at a very high density.</a:t>
            </a:r>
          </a:p>
          <a:p>
            <a:r>
              <a:rPr lang="en-US" dirty="0"/>
              <a:t>The transmission of </a:t>
            </a:r>
            <a:r>
              <a:rPr lang="en-US" i="1" dirty="0"/>
              <a:t>Hematodinium</a:t>
            </a:r>
            <a:r>
              <a:rPr lang="en-US" i="0" dirty="0"/>
              <a:t> has only recently been studied. Infected crabs release dinospores into the water and uninfected crabs can pick up infections through water. However, we don’t know if there’s another stage after the </a:t>
            </a:r>
            <a:r>
              <a:rPr lang="en-US" i="0" dirty="0" err="1"/>
              <a:t>dinospore</a:t>
            </a:r>
            <a:r>
              <a:rPr lang="en-US" i="0" dirty="0"/>
              <a:t> that causes infection because exposing uninfected crabs to dinospores hasn’t led to successful transmission. This is part of my study area.</a:t>
            </a:r>
            <a:endParaRPr lang="en-US" i="1" dirty="0"/>
          </a:p>
        </p:txBody>
      </p:sp>
      <p:sp>
        <p:nvSpPr>
          <p:cNvPr id="4" name="Slide Number Placeholder 3"/>
          <p:cNvSpPr>
            <a:spLocks noGrp="1"/>
          </p:cNvSpPr>
          <p:nvPr>
            <p:ph type="sldNum" sz="quarter" idx="5"/>
          </p:nvPr>
        </p:nvSpPr>
        <p:spPr/>
        <p:txBody>
          <a:bodyPr/>
          <a:lstStyle/>
          <a:p>
            <a:fld id="{F8E3D521-1EBA-F042-AFD5-6E4802FAF4CC}" type="slidenum">
              <a:rPr lang="en-US" smtClean="0"/>
              <a:t>10</a:t>
            </a:fld>
            <a:endParaRPr lang="en-US"/>
          </a:p>
        </p:txBody>
      </p:sp>
    </p:spTree>
    <p:extLst>
      <p:ext uri="{BB962C8B-B14F-4D97-AF65-F5344CB8AC3E}">
        <p14:creationId xmlns:p14="http://schemas.microsoft.com/office/powerpoint/2010/main" val="29732560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Jeffrey Shields, Virginia Institute of Marine Science</a:t>
            </a:r>
          </a:p>
        </p:txBody>
      </p:sp>
      <p:sp>
        <p:nvSpPr>
          <p:cNvPr id="4" name="Slide Number Placeholder 3"/>
          <p:cNvSpPr>
            <a:spLocks noGrp="1"/>
          </p:cNvSpPr>
          <p:nvPr>
            <p:ph type="sldNum" sz="quarter" idx="5"/>
          </p:nvPr>
        </p:nvSpPr>
        <p:spPr/>
        <p:txBody>
          <a:bodyPr/>
          <a:lstStyle/>
          <a:p>
            <a:fld id="{F8E3D521-1EBA-F042-AFD5-6E4802FAF4CC}" type="slidenum">
              <a:rPr lang="en-US" smtClean="0"/>
              <a:t>11</a:t>
            </a:fld>
            <a:endParaRPr lang="en-US"/>
          </a:p>
        </p:txBody>
      </p:sp>
    </p:spTree>
    <p:extLst>
      <p:ext uri="{BB962C8B-B14F-4D97-AF65-F5344CB8AC3E}">
        <p14:creationId xmlns:p14="http://schemas.microsoft.com/office/powerpoint/2010/main" val="38260530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Photo credit: </a:t>
            </a: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Virginia Institute of Marine Science, https://</a:t>
            </a:r>
            <a:r>
              <a:rPr lang="en-US"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www.vims.edu</a:t>
            </a: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esl</a:t>
            </a: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a:t>
            </a:r>
            <a:r>
              <a:rPr lang="en-US"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water_quality</a:t>
            </a: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wachapreague.php</a:t>
            </a:r>
            <a:endPar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DengXian" panose="02010600030101010101" pitchFamily="2" charset="-122"/>
                <a:cs typeface="Times New Roman" panose="02020603050405020304" pitchFamily="18" charset="0"/>
              </a:rPr>
              <a:t>This is the same figure in Appendix IV</a:t>
            </a:r>
          </a:p>
          <a:p>
            <a:endParaRPr lang="en-US" dirty="0"/>
          </a:p>
        </p:txBody>
      </p:sp>
      <p:sp>
        <p:nvSpPr>
          <p:cNvPr id="4" name="Slide Number Placeholder 3"/>
          <p:cNvSpPr>
            <a:spLocks noGrp="1"/>
          </p:cNvSpPr>
          <p:nvPr>
            <p:ph type="sldNum" sz="quarter" idx="5"/>
          </p:nvPr>
        </p:nvSpPr>
        <p:spPr/>
        <p:txBody>
          <a:bodyPr/>
          <a:lstStyle/>
          <a:p>
            <a:fld id="{F8E3D521-1EBA-F042-AFD5-6E4802FAF4CC}" type="slidenum">
              <a:rPr lang="en-US" smtClean="0"/>
              <a:t>12</a:t>
            </a:fld>
            <a:endParaRPr lang="en-US"/>
          </a:p>
        </p:txBody>
      </p:sp>
    </p:spTree>
    <p:extLst>
      <p:ext uri="{BB962C8B-B14F-4D97-AF65-F5344CB8AC3E}">
        <p14:creationId xmlns:p14="http://schemas.microsoft.com/office/powerpoint/2010/main" val="3514418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Photo credit: </a:t>
            </a:r>
            <a:r>
              <a:rPr lang="en-US"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Virginia Institute of Marine Science, https://</a:t>
            </a:r>
            <a:r>
              <a:rPr lang="en-US" sz="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www.vims.edu</a:t>
            </a:r>
            <a:r>
              <a:rPr lang="en-US"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esl</a:t>
            </a:r>
            <a:r>
              <a:rPr lang="en-US"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a:t>
            </a:r>
            <a:r>
              <a:rPr lang="en-US" sz="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water_quality</a:t>
            </a:r>
            <a:r>
              <a:rPr lang="en-US"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wachapreague.php</a:t>
            </a:r>
            <a:endParaRPr lang="en-US" sz="1200" dirty="0">
              <a:effectLst/>
              <a:latin typeface="Times New Roman" panose="02020603050405020304" pitchFamily="18" charset="0"/>
              <a:ea typeface="DengXian" panose="02010600030101010101" pitchFamily="2" charset="-122"/>
              <a:cs typeface="Times New Roman" panose="02020603050405020304" pitchFamily="18" charset="0"/>
            </a:endParaRPr>
          </a:p>
          <a:p>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DengXian" panose="02010600030101010101" pitchFamily="2" charset="-122"/>
                <a:cs typeface="Times New Roman" panose="02020603050405020304" pitchFamily="18" charset="0"/>
              </a:rPr>
              <a:t>This is the same figure in Appendix IV</a:t>
            </a:r>
          </a:p>
          <a:p>
            <a:endParaRPr lang="en-US" dirty="0"/>
          </a:p>
        </p:txBody>
      </p:sp>
      <p:sp>
        <p:nvSpPr>
          <p:cNvPr id="4" name="Slide Number Placeholder 3"/>
          <p:cNvSpPr>
            <a:spLocks noGrp="1"/>
          </p:cNvSpPr>
          <p:nvPr>
            <p:ph type="sldNum" sz="quarter" idx="5"/>
          </p:nvPr>
        </p:nvSpPr>
        <p:spPr/>
        <p:txBody>
          <a:bodyPr/>
          <a:lstStyle/>
          <a:p>
            <a:fld id="{F8E3D521-1EBA-F042-AFD5-6E4802FAF4CC}" type="slidenum">
              <a:rPr lang="en-US" smtClean="0"/>
              <a:t>13</a:t>
            </a:fld>
            <a:endParaRPr lang="en-US"/>
          </a:p>
        </p:txBody>
      </p:sp>
    </p:spTree>
    <p:extLst>
      <p:ext uri="{BB962C8B-B14F-4D97-AF65-F5344CB8AC3E}">
        <p14:creationId xmlns:p14="http://schemas.microsoft.com/office/powerpoint/2010/main" val="696181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reinforce the concept of “prevalence” in the context of this activity.</a:t>
            </a:r>
          </a:p>
        </p:txBody>
      </p:sp>
      <p:sp>
        <p:nvSpPr>
          <p:cNvPr id="4" name="Slide Number Placeholder 3"/>
          <p:cNvSpPr>
            <a:spLocks noGrp="1"/>
          </p:cNvSpPr>
          <p:nvPr>
            <p:ph type="sldNum" sz="quarter" idx="5"/>
          </p:nvPr>
        </p:nvSpPr>
        <p:spPr/>
        <p:txBody>
          <a:bodyPr/>
          <a:lstStyle/>
          <a:p>
            <a:fld id="{F8E3D521-1EBA-F042-AFD5-6E4802FAF4CC}" type="slidenum">
              <a:rPr lang="en-US" smtClean="0"/>
              <a:t>14</a:t>
            </a:fld>
            <a:endParaRPr lang="en-US"/>
          </a:p>
        </p:txBody>
      </p:sp>
    </p:spTree>
    <p:extLst>
      <p:ext uri="{BB962C8B-B14F-4D97-AF65-F5344CB8AC3E}">
        <p14:creationId xmlns:p14="http://schemas.microsoft.com/office/powerpoint/2010/main" val="1753718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5FC36-F814-C0E1-CE36-03490CE92D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AFDF856-0EB6-CA3F-2E9F-B3379B0936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EB3975C-94CF-329B-C9E5-6098475B0524}"/>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5" name="Footer Placeholder 4">
            <a:extLst>
              <a:ext uri="{FF2B5EF4-FFF2-40B4-BE49-F238E27FC236}">
                <a16:creationId xmlns:a16="http://schemas.microsoft.com/office/drawing/2014/main" id="{C8DDF8CB-BF0E-7195-8C95-7B5238A9AD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342AF2-A70D-729F-B7D5-41167B1B7634}"/>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1908667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7A244-A1C4-5CE3-566B-CF0BD538E72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3A0729-E807-8015-31D5-E389163A20E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679C16-7257-DC2E-18BE-B7FCFA017BE1}"/>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5" name="Footer Placeholder 4">
            <a:extLst>
              <a:ext uri="{FF2B5EF4-FFF2-40B4-BE49-F238E27FC236}">
                <a16:creationId xmlns:a16="http://schemas.microsoft.com/office/drawing/2014/main" id="{D14491FF-D282-BB91-D9CB-E85CB3C854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02358F-18D2-EC0E-BE36-C56BD0029880}"/>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2243142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7889C-A174-BCE7-ABDA-0BACE0EDD9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F75B5F1-A0BD-FA72-7232-786EEA5203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45CA5D-FEAF-76DD-C97D-FA5AE423838D}"/>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5" name="Footer Placeholder 4">
            <a:extLst>
              <a:ext uri="{FF2B5EF4-FFF2-40B4-BE49-F238E27FC236}">
                <a16:creationId xmlns:a16="http://schemas.microsoft.com/office/drawing/2014/main" id="{3A8DE131-47CE-9CC2-1305-A7BE7D7B36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5E283D-81BC-F066-FCC1-4348B55C8A33}"/>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2818828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19F68-937E-108C-6B75-2BF12B7699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1699CC-D038-C5DA-A285-A5BFE4B16F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660A075-CEE1-E994-B870-9A1DD3528F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AF32BD7-1F94-07D4-55E5-3176283AA8B9}"/>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6" name="Footer Placeholder 5">
            <a:extLst>
              <a:ext uri="{FF2B5EF4-FFF2-40B4-BE49-F238E27FC236}">
                <a16:creationId xmlns:a16="http://schemas.microsoft.com/office/drawing/2014/main" id="{4FCC8AFE-CD40-D92E-4679-0253D08447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E1003C-1B76-588C-1B05-35B25CED2EFA}"/>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114403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B4AFE-DD21-5D6B-1260-FC285C7577C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D6DFE53-CE22-3FA3-C5D9-9CC5500C43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0B8E59-ABEA-F5B6-2998-27037E594D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3B84A2F-B782-9FFD-D1B4-EC16A0179F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B87A916-6C0E-5F5E-B58D-92883BC9CB5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3781EB8-B1FD-E4F3-D8B9-60EBD778A4AF}"/>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8" name="Footer Placeholder 7">
            <a:extLst>
              <a:ext uri="{FF2B5EF4-FFF2-40B4-BE49-F238E27FC236}">
                <a16:creationId xmlns:a16="http://schemas.microsoft.com/office/drawing/2014/main" id="{CBC15E68-8EAB-231C-E854-A76EC63300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36FDBF-0AA4-FD30-EA4A-E43647689ED6}"/>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3107382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8EC8D-1257-99DF-35AA-80FEC85BF1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5B7AB8-BDD3-139C-5D42-B793FC285C88}"/>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4" name="Footer Placeholder 3">
            <a:extLst>
              <a:ext uri="{FF2B5EF4-FFF2-40B4-BE49-F238E27FC236}">
                <a16:creationId xmlns:a16="http://schemas.microsoft.com/office/drawing/2014/main" id="{5E058238-B566-1A13-3B02-97C58079196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7FF51F1-1D41-C870-3041-5A5133EE7131}"/>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2417964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9CC81D-4390-3780-4055-8040DFC7C061}"/>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3" name="Footer Placeholder 2">
            <a:extLst>
              <a:ext uri="{FF2B5EF4-FFF2-40B4-BE49-F238E27FC236}">
                <a16:creationId xmlns:a16="http://schemas.microsoft.com/office/drawing/2014/main" id="{9B8F38EC-A03C-E2B6-D684-01AF6A05609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D6594B1-B8F8-15FF-6D3C-699CF7E24004}"/>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4050353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E4479-3819-AE54-2C4B-1E1A823981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F6555E0-0BAC-2981-384A-98DE4E2C37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2B49A29-DED9-C496-6C27-D51DAA4C86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C51295-0CAD-70D0-39BF-4C7CFD5ADB17}"/>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6" name="Footer Placeholder 5">
            <a:extLst>
              <a:ext uri="{FF2B5EF4-FFF2-40B4-BE49-F238E27FC236}">
                <a16:creationId xmlns:a16="http://schemas.microsoft.com/office/drawing/2014/main" id="{BA5050D1-56C2-B4CF-6F05-6CCA2338A6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FD9003-968B-19F2-D8EA-9156D6A29514}"/>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1049104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85889-509A-3664-3F5D-6BFB95E5AA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3FE5C96-9DFF-D988-ABC0-B89875B576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BEC9F6-2638-63F4-F025-BE08396BB5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C0BC9B-7427-0849-2855-BE1856C7852A}"/>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6" name="Footer Placeholder 5">
            <a:extLst>
              <a:ext uri="{FF2B5EF4-FFF2-40B4-BE49-F238E27FC236}">
                <a16:creationId xmlns:a16="http://schemas.microsoft.com/office/drawing/2014/main" id="{0E38C3C9-1FBD-2DF3-9272-1C1FBC31C3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FCB490-9166-7539-BD4E-8A4638E6B0CF}"/>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1235629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43D77-170B-FD0C-5078-D5BC702E651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27BC36B-66C3-3118-C37A-8349F04BD7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81FBCC-F835-5E7F-A281-B936A1EF6063}"/>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5" name="Footer Placeholder 4">
            <a:extLst>
              <a:ext uri="{FF2B5EF4-FFF2-40B4-BE49-F238E27FC236}">
                <a16:creationId xmlns:a16="http://schemas.microsoft.com/office/drawing/2014/main" id="{75582B60-0376-87B3-4DB5-8D9F395480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575F08-EB9C-CE3B-64E1-6E2E59C00476}"/>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4071794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312C2C-87E6-075B-2CEF-FC9DE11AC26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031617-9426-C2CB-FDE9-B789EBAFCE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AD7B41-A4E4-B75F-8923-5643CD51AA8C}"/>
              </a:ext>
            </a:extLst>
          </p:cNvPr>
          <p:cNvSpPr>
            <a:spLocks noGrp="1"/>
          </p:cNvSpPr>
          <p:nvPr>
            <p:ph type="dt" sz="half" idx="10"/>
          </p:nvPr>
        </p:nvSpPr>
        <p:spPr/>
        <p:txBody>
          <a:bodyPr/>
          <a:lstStyle/>
          <a:p>
            <a:fld id="{7771B4BC-F3AB-1840-873B-98A1518837BF}" type="datetimeFigureOut">
              <a:rPr lang="en-US" smtClean="0"/>
              <a:t>4/17/23</a:t>
            </a:fld>
            <a:endParaRPr lang="en-US"/>
          </a:p>
        </p:txBody>
      </p:sp>
      <p:sp>
        <p:nvSpPr>
          <p:cNvPr id="5" name="Footer Placeholder 4">
            <a:extLst>
              <a:ext uri="{FF2B5EF4-FFF2-40B4-BE49-F238E27FC236}">
                <a16:creationId xmlns:a16="http://schemas.microsoft.com/office/drawing/2014/main" id="{9367E4FC-98B6-9048-882A-9D1D7E0D5D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9C0B85-CFEB-706A-FDC0-13CA960AD260}"/>
              </a:ext>
            </a:extLst>
          </p:cNvPr>
          <p:cNvSpPr>
            <a:spLocks noGrp="1"/>
          </p:cNvSpPr>
          <p:nvPr>
            <p:ph type="sldNum" sz="quarter" idx="12"/>
          </p:nvPr>
        </p:nvSpPr>
        <p:spPr/>
        <p:txBody>
          <a:bodyPr/>
          <a:lstStyle/>
          <a:p>
            <a:fld id="{5081BA61-5640-9A4F-A336-9FDF5068E026}" type="slidenum">
              <a:rPr lang="en-US" smtClean="0"/>
              <a:t>‹#›</a:t>
            </a:fld>
            <a:endParaRPr lang="en-US"/>
          </a:p>
        </p:txBody>
      </p:sp>
    </p:spTree>
    <p:extLst>
      <p:ext uri="{BB962C8B-B14F-4D97-AF65-F5344CB8AC3E}">
        <p14:creationId xmlns:p14="http://schemas.microsoft.com/office/powerpoint/2010/main" val="2247457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E3C13D-E52C-4259-0BC8-DAFFC31466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94EDE7F-2901-4DC6-9290-250EA61FD5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960639-DCC6-55FE-2458-971E8D91FC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71B4BC-F3AB-1840-873B-98A1518837BF}" type="datetimeFigureOut">
              <a:rPr lang="en-US" smtClean="0"/>
              <a:t>4/17/23</a:t>
            </a:fld>
            <a:endParaRPr lang="en-US"/>
          </a:p>
        </p:txBody>
      </p:sp>
      <p:sp>
        <p:nvSpPr>
          <p:cNvPr id="5" name="Footer Placeholder 4">
            <a:extLst>
              <a:ext uri="{FF2B5EF4-FFF2-40B4-BE49-F238E27FC236}">
                <a16:creationId xmlns:a16="http://schemas.microsoft.com/office/drawing/2014/main" id="{8F0AEDE3-A2FF-B071-B4B5-D805440DE3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E7D1A-CCF7-0F16-8E0B-6EAD09D0CC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81BA61-5640-9A4F-A336-9FDF5068E026}" type="slidenum">
              <a:rPr lang="en-US" smtClean="0"/>
              <a:t>‹#›</a:t>
            </a:fld>
            <a:endParaRPr lang="en-US"/>
          </a:p>
        </p:txBody>
      </p:sp>
    </p:spTree>
    <p:extLst>
      <p:ext uri="{BB962C8B-B14F-4D97-AF65-F5344CB8AC3E}">
        <p14:creationId xmlns:p14="http://schemas.microsoft.com/office/powerpoint/2010/main" val="3524301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microsoft.com/office/2007/relationships/hdphoto" Target="../media/hdphoto1.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jp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D6DE5-BF68-1B4A-425C-BA6E017A0392}"/>
              </a:ext>
            </a:extLst>
          </p:cNvPr>
          <p:cNvSpPr>
            <a:spLocks noGrp="1"/>
          </p:cNvSpPr>
          <p:nvPr>
            <p:ph type="ctrTitle"/>
          </p:nvPr>
        </p:nvSpPr>
        <p:spPr>
          <a:xfrm>
            <a:off x="7464614" y="1783959"/>
            <a:ext cx="4087306" cy="2889114"/>
          </a:xfrm>
        </p:spPr>
        <p:txBody>
          <a:bodyPr anchor="b">
            <a:normAutofit/>
          </a:bodyPr>
          <a:lstStyle/>
          <a:p>
            <a:pPr algn="l"/>
            <a:r>
              <a:rPr lang="en-US" sz="4800" i="1" dirty="0">
                <a:effectLst/>
                <a:latin typeface="Calibri" panose="020F0502020204030204" pitchFamily="34" charset="0"/>
                <a:ea typeface="DengXian" panose="02010600030101010101" pitchFamily="2" charset="-122"/>
              </a:rPr>
              <a:t>Hematodinium</a:t>
            </a:r>
            <a:endParaRPr lang="en-US" sz="4800" dirty="0"/>
          </a:p>
        </p:txBody>
      </p:sp>
      <p:sp>
        <p:nvSpPr>
          <p:cNvPr id="3" name="Subtitle 2">
            <a:extLst>
              <a:ext uri="{FF2B5EF4-FFF2-40B4-BE49-F238E27FC236}">
                <a16:creationId xmlns:a16="http://schemas.microsoft.com/office/drawing/2014/main" id="{07684506-237A-602A-8171-8566F0DA83D3}"/>
              </a:ext>
            </a:extLst>
          </p:cNvPr>
          <p:cNvSpPr>
            <a:spLocks noGrp="1"/>
          </p:cNvSpPr>
          <p:nvPr>
            <p:ph type="subTitle" idx="1"/>
          </p:nvPr>
        </p:nvSpPr>
        <p:spPr>
          <a:xfrm>
            <a:off x="7464612" y="4750893"/>
            <a:ext cx="4087305" cy="1147863"/>
          </a:xfrm>
        </p:spPr>
        <p:txBody>
          <a:bodyPr anchor="t">
            <a:normAutofit/>
          </a:bodyPr>
          <a:lstStyle/>
          <a:p>
            <a:pPr algn="l"/>
            <a:r>
              <a:rPr lang="en-US" sz="2500" dirty="0">
                <a:effectLst/>
                <a:latin typeface="Calibri" panose="020F0502020204030204" pitchFamily="34" charset="0"/>
                <a:ea typeface="DengXian" panose="02010600030101010101" pitchFamily="2" charset="-122"/>
              </a:rPr>
              <a:t>A Blue Crab Parasite</a:t>
            </a:r>
            <a:endParaRPr lang="en-US" sz="2500" dirty="0"/>
          </a:p>
        </p:txBody>
      </p:sp>
      <p:sp>
        <p:nvSpPr>
          <p:cNvPr id="12"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nature, rain, day&#10;&#10;Description automatically generated">
            <a:extLst>
              <a:ext uri="{FF2B5EF4-FFF2-40B4-BE49-F238E27FC236}">
                <a16:creationId xmlns:a16="http://schemas.microsoft.com/office/drawing/2014/main" id="{2AEA3BD3-5679-BDE3-E663-2EBB4B7EB71F}"/>
              </a:ext>
            </a:extLst>
          </p:cNvPr>
          <p:cNvPicPr>
            <a:picLocks noChangeAspect="1"/>
          </p:cNvPicPr>
          <p:nvPr/>
        </p:nvPicPr>
        <p:blipFill rotWithShape="1">
          <a:blip r:embed="rId3"/>
          <a:srcRect l="9339" r="13540"/>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167718336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8ADF631D-6E6B-03B4-A5CE-191345696B78}"/>
              </a:ext>
            </a:extLst>
          </p:cNvPr>
          <p:cNvSpPr>
            <a:spLocks noGrp="1"/>
          </p:cNvSpPr>
          <p:nvPr>
            <p:ph type="title"/>
          </p:nvPr>
        </p:nvSpPr>
        <p:spPr>
          <a:xfrm>
            <a:off x="6684264" y="932688"/>
            <a:ext cx="4892040" cy="1773936"/>
          </a:xfrm>
        </p:spPr>
        <p:txBody>
          <a:bodyPr anchor="b">
            <a:normAutofit/>
          </a:bodyPr>
          <a:lstStyle/>
          <a:p>
            <a:r>
              <a:rPr lang="en-US" sz="4000" dirty="0"/>
              <a:t>Meet the scientist!</a:t>
            </a:r>
          </a:p>
        </p:txBody>
      </p:sp>
      <p:pic>
        <p:nvPicPr>
          <p:cNvPr id="5" name="Content Placeholder 4" descr="A person holding a fish in the water&#10;&#10;Description automatically generated with medium confidence">
            <a:extLst>
              <a:ext uri="{FF2B5EF4-FFF2-40B4-BE49-F238E27FC236}">
                <a16:creationId xmlns:a16="http://schemas.microsoft.com/office/drawing/2014/main" id="{BCBB6357-92FD-6B94-8812-C64261576C8B}"/>
              </a:ext>
            </a:extLst>
          </p:cNvPr>
          <p:cNvPicPr>
            <a:picLocks noChangeAspect="1"/>
          </p:cNvPicPr>
          <p:nvPr/>
        </p:nvPicPr>
        <p:blipFill rotWithShape="1">
          <a:blip r:embed="rId3"/>
          <a:srcRect l="39081" t="10399" r="32406" b="26102"/>
          <a:stretch/>
        </p:blipFill>
        <p:spPr>
          <a:xfrm>
            <a:off x="701705" y="576072"/>
            <a:ext cx="4562151" cy="5715000"/>
          </a:xfrm>
          <a:prstGeom prst="rect">
            <a:avLst/>
          </a:prstGeom>
        </p:spPr>
      </p:pic>
      <p:cxnSp>
        <p:nvCxnSpPr>
          <p:cNvPr id="25" name="Straight Connector 24">
            <a:extLst>
              <a:ext uri="{FF2B5EF4-FFF2-40B4-BE49-F238E27FC236}">
                <a16:creationId xmlns:a16="http://schemas.microsoft.com/office/drawing/2014/main" id="{7AD0F4D2-80E7-4A78-82EE-BEAEE4945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16C6D94E-59C5-EE90-FD60-D03CF64AC491}"/>
              </a:ext>
            </a:extLst>
          </p:cNvPr>
          <p:cNvSpPr>
            <a:spLocks noGrp="1"/>
          </p:cNvSpPr>
          <p:nvPr>
            <p:ph idx="1"/>
          </p:nvPr>
        </p:nvSpPr>
        <p:spPr>
          <a:xfrm>
            <a:off x="6684264" y="2898648"/>
            <a:ext cx="4892040" cy="3209544"/>
          </a:xfrm>
        </p:spPr>
        <p:txBody>
          <a:bodyPr anchor="t">
            <a:normAutofit/>
          </a:bodyPr>
          <a:lstStyle/>
          <a:p>
            <a:r>
              <a:rPr lang="en-US" sz="2300" dirty="0"/>
              <a:t>Hi, my name is </a:t>
            </a:r>
            <a:r>
              <a:rPr lang="en-US" sz="2300" dirty="0" err="1"/>
              <a:t>Xuqing</a:t>
            </a:r>
            <a:r>
              <a:rPr lang="en-US" sz="2300" dirty="0"/>
              <a:t> Chen</a:t>
            </a:r>
          </a:p>
          <a:p>
            <a:r>
              <a:rPr lang="en-US" sz="2300" dirty="0"/>
              <a:t>I am a Ph.D. candidate at the Virginia Institute of Marine Science (VIMS)</a:t>
            </a:r>
          </a:p>
          <a:p>
            <a:r>
              <a:rPr lang="en-US" sz="2300" dirty="0"/>
              <a:t>I study </a:t>
            </a:r>
            <a:r>
              <a:rPr lang="en-US" sz="2300" i="1" dirty="0"/>
              <a:t>Hematodinium</a:t>
            </a:r>
            <a:r>
              <a:rPr lang="en-US" sz="2300" dirty="0"/>
              <a:t> – a parasite in blue crab and its ecology</a:t>
            </a:r>
          </a:p>
        </p:txBody>
      </p:sp>
    </p:spTree>
    <p:extLst>
      <p:ext uri="{BB962C8B-B14F-4D97-AF65-F5344CB8AC3E}">
        <p14:creationId xmlns:p14="http://schemas.microsoft.com/office/powerpoint/2010/main" val="309763151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water, outdoor, ocean, nature&#10;&#10;Description automatically generated">
            <a:extLst>
              <a:ext uri="{FF2B5EF4-FFF2-40B4-BE49-F238E27FC236}">
                <a16:creationId xmlns:a16="http://schemas.microsoft.com/office/drawing/2014/main" id="{83006D2F-797E-21AD-892F-2B357D33F564}"/>
              </a:ext>
            </a:extLst>
          </p:cNvPr>
          <p:cNvPicPr>
            <a:picLocks noChangeAspect="1"/>
          </p:cNvPicPr>
          <p:nvPr/>
        </p:nvPicPr>
        <p:blipFill rotWithShape="1">
          <a:blip r:embed="rId3">
            <a:alphaModFix amt="50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D45F56B0-6DBD-F604-806B-F1ACC01FEB82}"/>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What is prevalence?</a:t>
            </a:r>
          </a:p>
        </p:txBody>
      </p:sp>
      <p:sp>
        <p:nvSpPr>
          <p:cNvPr id="3" name="Content Placeholder 2">
            <a:extLst>
              <a:ext uri="{FF2B5EF4-FFF2-40B4-BE49-F238E27FC236}">
                <a16:creationId xmlns:a16="http://schemas.microsoft.com/office/drawing/2014/main" id="{78AD7FB3-196B-BE10-4941-F457AD1789FD}"/>
              </a:ext>
            </a:extLst>
          </p:cNvPr>
          <p:cNvSpPr>
            <a:spLocks noGrp="1"/>
          </p:cNvSpPr>
          <p:nvPr>
            <p:ph idx="1"/>
          </p:nvPr>
        </p:nvSpPr>
        <p:spPr>
          <a:xfrm>
            <a:off x="1524000" y="4159404"/>
            <a:ext cx="9144000" cy="1098395"/>
          </a:xfrm>
        </p:spPr>
        <p:txBody>
          <a:bodyPr vert="horz" lIns="91440" tIns="45720" rIns="91440" bIns="45720" rtlCol="0">
            <a:normAutofit/>
          </a:bodyPr>
          <a:lstStyle/>
          <a:p>
            <a:pPr marL="0" indent="0" algn="ctr">
              <a:buNone/>
            </a:pPr>
            <a:r>
              <a:rPr lang="en-US" sz="2400">
                <a:solidFill>
                  <a:srgbClr val="FFFFFF"/>
                </a:solidFill>
                <a:effectLst/>
              </a:rPr>
              <a:t>The percentage of hosts in a population that are infected with the disease or parasite</a:t>
            </a:r>
            <a:r>
              <a:rPr lang="en-US" sz="2400">
                <a:solidFill>
                  <a:srgbClr val="FFFFFF"/>
                </a:solidFill>
              </a:rPr>
              <a:t>.</a:t>
            </a:r>
          </a:p>
        </p:txBody>
      </p:sp>
    </p:spTree>
    <p:extLst>
      <p:ext uri="{BB962C8B-B14F-4D97-AF65-F5344CB8AC3E}">
        <p14:creationId xmlns:p14="http://schemas.microsoft.com/office/powerpoint/2010/main" val="273944283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D6947-6347-08F1-AC23-2780D6926E40}"/>
              </a:ext>
            </a:extLst>
          </p:cNvPr>
          <p:cNvSpPr>
            <a:spLocks noGrp="1"/>
          </p:cNvSpPr>
          <p:nvPr>
            <p:ph type="title"/>
          </p:nvPr>
        </p:nvSpPr>
        <p:spPr>
          <a:xfrm>
            <a:off x="1137036" y="548640"/>
            <a:ext cx="9543405" cy="1188720"/>
          </a:xfrm>
        </p:spPr>
        <p:txBody>
          <a:bodyPr>
            <a:normAutofit/>
          </a:bodyPr>
          <a:lstStyle/>
          <a:p>
            <a:r>
              <a:rPr lang="en-US" dirty="0">
                <a:solidFill>
                  <a:schemeClr val="tx1">
                    <a:lumMod val="85000"/>
                    <a:lumOff val="15000"/>
                  </a:schemeClr>
                </a:solidFill>
              </a:rPr>
              <a:t>Prevalence of flu in people</a:t>
            </a:r>
          </a:p>
        </p:txBody>
      </p:sp>
      <p:sp>
        <p:nvSpPr>
          <p:cNvPr id="3" name="Content Placeholder 2">
            <a:extLst>
              <a:ext uri="{FF2B5EF4-FFF2-40B4-BE49-F238E27FC236}">
                <a16:creationId xmlns:a16="http://schemas.microsoft.com/office/drawing/2014/main" id="{1815D82B-E25C-5802-43EB-6CD0270919AE}"/>
              </a:ext>
            </a:extLst>
          </p:cNvPr>
          <p:cNvSpPr>
            <a:spLocks noGrp="1"/>
          </p:cNvSpPr>
          <p:nvPr>
            <p:ph idx="1"/>
          </p:nvPr>
        </p:nvSpPr>
        <p:spPr>
          <a:xfrm>
            <a:off x="6138998" y="2790055"/>
            <a:ext cx="3304433" cy="1690829"/>
          </a:xfrm>
        </p:spPr>
        <p:txBody>
          <a:bodyPr anchor="ctr">
            <a:normAutofit/>
          </a:bodyPr>
          <a:lstStyle/>
          <a:p>
            <a:pPr marL="0" indent="0">
              <a:buNone/>
            </a:pPr>
            <a:r>
              <a:rPr lang="en-US" sz="2500" dirty="0">
                <a:solidFill>
                  <a:schemeClr val="tx1">
                    <a:lumMod val="85000"/>
                    <a:lumOff val="15000"/>
                  </a:schemeClr>
                </a:solidFill>
                <a:effectLst/>
                <a:latin typeface="Calibri" panose="020F0502020204030204" pitchFamily="34" charset="0"/>
                <a:ea typeface="DengXian" panose="02010600030101010101" pitchFamily="2" charset="-122"/>
                <a:cs typeface="Times New Roman" panose="02020603050405020304" pitchFamily="18" charset="0"/>
              </a:rPr>
              <a:t>Prevalence (%) =</a:t>
            </a:r>
            <a:endParaRPr lang="en-US" sz="2500" dirty="0">
              <a:solidFill>
                <a:schemeClr val="tx1">
                  <a:lumMod val="85000"/>
                  <a:lumOff val="1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endParaRPr lang="en-US" sz="2000" dirty="0">
              <a:solidFill>
                <a:schemeClr val="tx1">
                  <a:lumMod val="85000"/>
                  <a:lumOff val="15000"/>
                </a:schemeClr>
              </a:solidFill>
            </a:endParaRPr>
          </a:p>
        </p:txBody>
      </p:sp>
      <p:pic>
        <p:nvPicPr>
          <p:cNvPr id="5" name="Graphic 4" descr="Man with solid fill">
            <a:extLst>
              <a:ext uri="{FF2B5EF4-FFF2-40B4-BE49-F238E27FC236}">
                <a16:creationId xmlns:a16="http://schemas.microsoft.com/office/drawing/2014/main" id="{195DECA1-336B-E2FF-CFD4-599D3EE3E1C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64421" y="2004488"/>
            <a:ext cx="831273" cy="831273"/>
          </a:xfrm>
          <a:prstGeom prst="rect">
            <a:avLst/>
          </a:prstGeom>
        </p:spPr>
      </p:pic>
      <p:pic>
        <p:nvPicPr>
          <p:cNvPr id="6" name="Graphic 5" descr="Man with solid fill">
            <a:extLst>
              <a:ext uri="{FF2B5EF4-FFF2-40B4-BE49-F238E27FC236}">
                <a16:creationId xmlns:a16="http://schemas.microsoft.com/office/drawing/2014/main" id="{E1516FCA-3645-9004-26C2-F08CC9C60C2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48569" y="2008210"/>
            <a:ext cx="831273" cy="831273"/>
          </a:xfrm>
          <a:prstGeom prst="rect">
            <a:avLst/>
          </a:prstGeom>
        </p:spPr>
      </p:pic>
      <p:pic>
        <p:nvPicPr>
          <p:cNvPr id="7" name="Graphic 6" descr="Man with solid fill">
            <a:extLst>
              <a:ext uri="{FF2B5EF4-FFF2-40B4-BE49-F238E27FC236}">
                <a16:creationId xmlns:a16="http://schemas.microsoft.com/office/drawing/2014/main" id="{C05BA018-BBDB-CA87-68B6-F57A00C9832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53569" y="2018444"/>
            <a:ext cx="831273" cy="831273"/>
          </a:xfrm>
          <a:prstGeom prst="rect">
            <a:avLst/>
          </a:prstGeom>
        </p:spPr>
      </p:pic>
      <p:pic>
        <p:nvPicPr>
          <p:cNvPr id="9" name="Graphic 8" descr="Man with solid fill">
            <a:extLst>
              <a:ext uri="{FF2B5EF4-FFF2-40B4-BE49-F238E27FC236}">
                <a16:creationId xmlns:a16="http://schemas.microsoft.com/office/drawing/2014/main" id="{BEA42E58-CB8A-1B7C-C487-5947393FE28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13467" y="2018444"/>
            <a:ext cx="831273" cy="831273"/>
          </a:xfrm>
          <a:prstGeom prst="rect">
            <a:avLst/>
          </a:prstGeom>
        </p:spPr>
      </p:pic>
      <p:pic>
        <p:nvPicPr>
          <p:cNvPr id="11" name="Graphic 10" descr="Man with solid fill">
            <a:extLst>
              <a:ext uri="{FF2B5EF4-FFF2-40B4-BE49-F238E27FC236}">
                <a16:creationId xmlns:a16="http://schemas.microsoft.com/office/drawing/2014/main" id="{C4027947-FBB5-D3F4-FEB3-9EEA009BA9A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34598" y="3036340"/>
            <a:ext cx="831273" cy="831273"/>
          </a:xfrm>
          <a:prstGeom prst="rect">
            <a:avLst/>
          </a:prstGeom>
        </p:spPr>
      </p:pic>
      <p:pic>
        <p:nvPicPr>
          <p:cNvPr id="13" name="Graphic 12" descr="Man with solid fill">
            <a:extLst>
              <a:ext uri="{FF2B5EF4-FFF2-40B4-BE49-F238E27FC236}">
                <a16:creationId xmlns:a16="http://schemas.microsoft.com/office/drawing/2014/main" id="{CE181EF6-2C1C-CA0F-AD97-1E3F9C25AE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748855" y="2008210"/>
            <a:ext cx="831273" cy="831273"/>
          </a:xfrm>
          <a:prstGeom prst="rect">
            <a:avLst/>
          </a:prstGeom>
        </p:spPr>
      </p:pic>
      <p:pic>
        <p:nvPicPr>
          <p:cNvPr id="14" name="Graphic 13" descr="Man with solid fill">
            <a:extLst>
              <a:ext uri="{FF2B5EF4-FFF2-40B4-BE49-F238E27FC236}">
                <a16:creationId xmlns:a16="http://schemas.microsoft.com/office/drawing/2014/main" id="{9B0343D9-E85C-DB47-1DD8-D8C52856B1D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63219" y="3032618"/>
            <a:ext cx="831273" cy="831273"/>
          </a:xfrm>
          <a:prstGeom prst="rect">
            <a:avLst/>
          </a:prstGeom>
        </p:spPr>
      </p:pic>
      <p:pic>
        <p:nvPicPr>
          <p:cNvPr id="15" name="Graphic 14" descr="Man with solid fill">
            <a:extLst>
              <a:ext uri="{FF2B5EF4-FFF2-40B4-BE49-F238E27FC236}">
                <a16:creationId xmlns:a16="http://schemas.microsoft.com/office/drawing/2014/main" id="{BB595A90-5D36-B659-B7DE-842EDCB1E75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48569" y="3036340"/>
            <a:ext cx="831273" cy="831273"/>
          </a:xfrm>
          <a:prstGeom prst="rect">
            <a:avLst/>
          </a:prstGeom>
        </p:spPr>
      </p:pic>
      <p:pic>
        <p:nvPicPr>
          <p:cNvPr id="16" name="Graphic 15" descr="Man with solid fill">
            <a:extLst>
              <a:ext uri="{FF2B5EF4-FFF2-40B4-BE49-F238E27FC236}">
                <a16:creationId xmlns:a16="http://schemas.microsoft.com/office/drawing/2014/main" id="{EB7F316C-64BA-1072-75A0-F06FC53862E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49248" y="3032618"/>
            <a:ext cx="831273" cy="831273"/>
          </a:xfrm>
          <a:prstGeom prst="rect">
            <a:avLst/>
          </a:prstGeom>
        </p:spPr>
      </p:pic>
      <p:pic>
        <p:nvPicPr>
          <p:cNvPr id="17" name="Graphic 16" descr="Man with solid fill">
            <a:extLst>
              <a:ext uri="{FF2B5EF4-FFF2-40B4-BE49-F238E27FC236}">
                <a16:creationId xmlns:a16="http://schemas.microsoft.com/office/drawing/2014/main" id="{115CA028-E42A-25E2-AB0E-5A9DCA8E784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753758" y="3028896"/>
            <a:ext cx="831273" cy="831273"/>
          </a:xfrm>
          <a:prstGeom prst="rect">
            <a:avLst/>
          </a:prstGeom>
        </p:spPr>
      </p:pic>
      <p:pic>
        <p:nvPicPr>
          <p:cNvPr id="18" name="Graphic 17" descr="Man with solid fill">
            <a:extLst>
              <a:ext uri="{FF2B5EF4-FFF2-40B4-BE49-F238E27FC236}">
                <a16:creationId xmlns:a16="http://schemas.microsoft.com/office/drawing/2014/main" id="{51FA8B2D-DC10-53AA-4F77-58CE656819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12398" y="4270889"/>
            <a:ext cx="831273" cy="831273"/>
          </a:xfrm>
          <a:prstGeom prst="rect">
            <a:avLst/>
          </a:prstGeom>
        </p:spPr>
      </p:pic>
      <p:sp>
        <p:nvSpPr>
          <p:cNvPr id="19" name="Content Placeholder 2">
            <a:extLst>
              <a:ext uri="{FF2B5EF4-FFF2-40B4-BE49-F238E27FC236}">
                <a16:creationId xmlns:a16="http://schemas.microsoft.com/office/drawing/2014/main" id="{A8FC51EC-53DB-ED80-2CF5-2819738E7010}"/>
              </a:ext>
            </a:extLst>
          </p:cNvPr>
          <p:cNvSpPr txBox="1">
            <a:spLocks/>
          </p:cNvSpPr>
          <p:nvPr/>
        </p:nvSpPr>
        <p:spPr>
          <a:xfrm>
            <a:off x="2338548" y="4409922"/>
            <a:ext cx="2806736" cy="65516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 Infected with flu</a:t>
            </a:r>
            <a:endParaRPr lang="en-US" sz="23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p:txBody>
      </p:sp>
      <p:pic>
        <p:nvPicPr>
          <p:cNvPr id="20" name="Graphic 19" descr="Man with solid fill">
            <a:extLst>
              <a:ext uri="{FF2B5EF4-FFF2-40B4-BE49-F238E27FC236}">
                <a16:creationId xmlns:a16="http://schemas.microsoft.com/office/drawing/2014/main" id="{DE8E3BEA-ADB0-6D88-A35A-737CFA870D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95223" y="2445330"/>
            <a:ext cx="831273" cy="831273"/>
          </a:xfrm>
          <a:prstGeom prst="rect">
            <a:avLst/>
          </a:prstGeom>
        </p:spPr>
      </p:pic>
      <p:cxnSp>
        <p:nvCxnSpPr>
          <p:cNvPr id="22" name="Straight Connector 21">
            <a:extLst>
              <a:ext uri="{FF2B5EF4-FFF2-40B4-BE49-F238E27FC236}">
                <a16:creationId xmlns:a16="http://schemas.microsoft.com/office/drawing/2014/main" id="{3F093905-1EFC-E45E-8158-690BA44562B4}"/>
              </a:ext>
            </a:extLst>
          </p:cNvPr>
          <p:cNvCxnSpPr/>
          <p:nvPr/>
        </p:nvCxnSpPr>
        <p:spPr>
          <a:xfrm>
            <a:off x="8715375" y="3429000"/>
            <a:ext cx="162877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3" name="Graphic 22" descr="Man with solid fill">
            <a:extLst>
              <a:ext uri="{FF2B5EF4-FFF2-40B4-BE49-F238E27FC236}">
                <a16:creationId xmlns:a16="http://schemas.microsoft.com/office/drawing/2014/main" id="{A3C782A2-FC45-0CEE-8BBF-B7E7CC92C01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98367" y="3629236"/>
            <a:ext cx="831273" cy="831273"/>
          </a:xfrm>
          <a:prstGeom prst="rect">
            <a:avLst/>
          </a:prstGeom>
        </p:spPr>
      </p:pic>
      <p:pic>
        <p:nvPicPr>
          <p:cNvPr id="24" name="Graphic 23" descr="Man with solid fill">
            <a:extLst>
              <a:ext uri="{FF2B5EF4-FFF2-40B4-BE49-F238E27FC236}">
                <a16:creationId xmlns:a16="http://schemas.microsoft.com/office/drawing/2014/main" id="{0CAD60E7-2272-FC97-F4FB-ED9403A22D8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96927" y="3629236"/>
            <a:ext cx="831273" cy="831273"/>
          </a:xfrm>
          <a:prstGeom prst="rect">
            <a:avLst/>
          </a:prstGeom>
        </p:spPr>
      </p:pic>
      <p:sp>
        <p:nvSpPr>
          <p:cNvPr id="26" name="Content Placeholder 2">
            <a:extLst>
              <a:ext uri="{FF2B5EF4-FFF2-40B4-BE49-F238E27FC236}">
                <a16:creationId xmlns:a16="http://schemas.microsoft.com/office/drawing/2014/main" id="{03767A64-CD45-7FA5-43D3-0E9772E7606E}"/>
              </a:ext>
            </a:extLst>
          </p:cNvPr>
          <p:cNvSpPr txBox="1">
            <a:spLocks/>
          </p:cNvSpPr>
          <p:nvPr/>
        </p:nvSpPr>
        <p:spPr>
          <a:xfrm>
            <a:off x="9358011" y="3851820"/>
            <a:ext cx="1285273" cy="74248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a:t>
            </a:r>
            <a:endParaRPr lang="en-US" sz="25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a:p>
            <a:endParaRPr lang="en-US" sz="2000" dirty="0">
              <a:solidFill>
                <a:schemeClr val="tx1">
                  <a:lumMod val="85000"/>
                  <a:lumOff val="15000"/>
                </a:schemeClr>
              </a:solidFill>
            </a:endParaRPr>
          </a:p>
        </p:txBody>
      </p:sp>
      <p:sp>
        <p:nvSpPr>
          <p:cNvPr id="27" name="Content Placeholder 2">
            <a:extLst>
              <a:ext uri="{FF2B5EF4-FFF2-40B4-BE49-F238E27FC236}">
                <a16:creationId xmlns:a16="http://schemas.microsoft.com/office/drawing/2014/main" id="{91696EC3-0EF8-1BE0-A23F-757CDD38AB90}"/>
              </a:ext>
            </a:extLst>
          </p:cNvPr>
          <p:cNvSpPr txBox="1">
            <a:spLocks/>
          </p:cNvSpPr>
          <p:nvPr/>
        </p:nvSpPr>
        <p:spPr>
          <a:xfrm>
            <a:off x="8158158" y="5017122"/>
            <a:ext cx="1285273" cy="74248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30%</a:t>
            </a:r>
            <a:endParaRPr lang="en-US" sz="2000" dirty="0">
              <a:solidFill>
                <a:schemeClr val="tx1">
                  <a:lumMod val="85000"/>
                  <a:lumOff val="15000"/>
                </a:schemeClr>
              </a:solidFill>
            </a:endParaRPr>
          </a:p>
        </p:txBody>
      </p:sp>
      <p:sp>
        <p:nvSpPr>
          <p:cNvPr id="28" name="Content Placeholder 2">
            <a:extLst>
              <a:ext uri="{FF2B5EF4-FFF2-40B4-BE49-F238E27FC236}">
                <a16:creationId xmlns:a16="http://schemas.microsoft.com/office/drawing/2014/main" id="{BC694A23-585A-D7B9-6EBB-C6A7C2183DFC}"/>
              </a:ext>
            </a:extLst>
          </p:cNvPr>
          <p:cNvSpPr txBox="1">
            <a:spLocks/>
          </p:cNvSpPr>
          <p:nvPr/>
        </p:nvSpPr>
        <p:spPr>
          <a:xfrm>
            <a:off x="10505623" y="3064943"/>
            <a:ext cx="1285273" cy="74248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x 100%</a:t>
            </a:r>
            <a:endParaRPr lang="en-US" sz="2000" dirty="0">
              <a:solidFill>
                <a:schemeClr val="tx1">
                  <a:lumMod val="85000"/>
                  <a:lumOff val="15000"/>
                </a:schemeClr>
              </a:solidFill>
            </a:endParaRPr>
          </a:p>
        </p:txBody>
      </p:sp>
      <p:pic>
        <p:nvPicPr>
          <p:cNvPr id="29" name="Graphic 28" descr="Man with solid fill">
            <a:extLst>
              <a:ext uri="{FF2B5EF4-FFF2-40B4-BE49-F238E27FC236}">
                <a16:creationId xmlns:a16="http://schemas.microsoft.com/office/drawing/2014/main" id="{3BB9C7FD-C46E-6058-19AE-164F6BF8DBC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12398" y="5238177"/>
            <a:ext cx="831273" cy="831273"/>
          </a:xfrm>
          <a:prstGeom prst="rect">
            <a:avLst/>
          </a:prstGeom>
        </p:spPr>
      </p:pic>
      <p:sp>
        <p:nvSpPr>
          <p:cNvPr id="30" name="Content Placeholder 2">
            <a:extLst>
              <a:ext uri="{FF2B5EF4-FFF2-40B4-BE49-F238E27FC236}">
                <a16:creationId xmlns:a16="http://schemas.microsoft.com/office/drawing/2014/main" id="{675834CF-E752-6770-BD97-5A3426CDAC31}"/>
              </a:ext>
            </a:extLst>
          </p:cNvPr>
          <p:cNvSpPr txBox="1">
            <a:spLocks/>
          </p:cNvSpPr>
          <p:nvPr/>
        </p:nvSpPr>
        <p:spPr>
          <a:xfrm>
            <a:off x="2413724" y="5376006"/>
            <a:ext cx="2806736" cy="65516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uninfected</a:t>
            </a:r>
            <a:endParaRPr lang="en-US" sz="23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31" name="Content Placeholder 2">
            <a:extLst>
              <a:ext uri="{FF2B5EF4-FFF2-40B4-BE49-F238E27FC236}">
                <a16:creationId xmlns:a16="http://schemas.microsoft.com/office/drawing/2014/main" id="{88DF09F8-88A6-30F3-C6A9-AD92B70A943C}"/>
              </a:ext>
            </a:extLst>
          </p:cNvPr>
          <p:cNvSpPr txBox="1">
            <a:spLocks/>
          </p:cNvSpPr>
          <p:nvPr/>
        </p:nvSpPr>
        <p:spPr>
          <a:xfrm>
            <a:off x="9005237" y="1915195"/>
            <a:ext cx="1422963" cy="6205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solidFill>
                  <a:schemeClr val="accent4"/>
                </a:solidFill>
                <a:latin typeface="Calibri" panose="020F0502020204030204" pitchFamily="34" charset="0"/>
                <a:ea typeface="DengXian" panose="02010600030101010101" pitchFamily="2" charset="-122"/>
                <a:cs typeface="Times New Roman" panose="02020603050405020304" pitchFamily="18" charset="0"/>
              </a:rPr>
              <a:t># infected with flu</a:t>
            </a:r>
            <a:endParaRPr lang="en-US" sz="1800" dirty="0">
              <a:solidFill>
                <a:schemeClr val="accent4"/>
              </a:solidFill>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32" name="Content Placeholder 2">
            <a:extLst>
              <a:ext uri="{FF2B5EF4-FFF2-40B4-BE49-F238E27FC236}">
                <a16:creationId xmlns:a16="http://schemas.microsoft.com/office/drawing/2014/main" id="{2EF2A524-458E-0D8D-4EAA-4B96EC402E03}"/>
              </a:ext>
            </a:extLst>
          </p:cNvPr>
          <p:cNvSpPr txBox="1">
            <a:spLocks/>
          </p:cNvSpPr>
          <p:nvPr/>
        </p:nvSpPr>
        <p:spPr>
          <a:xfrm>
            <a:off x="9556654" y="4510564"/>
            <a:ext cx="2277129" cy="6205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uninfected</a:t>
            </a:r>
            <a:endParaRPr lang="en-US" sz="18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a:p>
            <a:endParaRPr lang="en-US" sz="2000" dirty="0">
              <a:solidFill>
                <a:schemeClr val="tx1">
                  <a:lumMod val="85000"/>
                  <a:lumOff val="15000"/>
                </a:schemeClr>
              </a:solidFill>
            </a:endParaRPr>
          </a:p>
        </p:txBody>
      </p:sp>
      <p:sp>
        <p:nvSpPr>
          <p:cNvPr id="33" name="Content Placeholder 2">
            <a:extLst>
              <a:ext uri="{FF2B5EF4-FFF2-40B4-BE49-F238E27FC236}">
                <a16:creationId xmlns:a16="http://schemas.microsoft.com/office/drawing/2014/main" id="{10023560-BEC2-9474-7FA0-4C165099527E}"/>
              </a:ext>
            </a:extLst>
          </p:cNvPr>
          <p:cNvSpPr txBox="1">
            <a:spLocks/>
          </p:cNvSpPr>
          <p:nvPr/>
        </p:nvSpPr>
        <p:spPr>
          <a:xfrm>
            <a:off x="8447558" y="4442633"/>
            <a:ext cx="1237405" cy="6205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solidFill>
                  <a:schemeClr val="accent4"/>
                </a:solidFill>
                <a:latin typeface="Calibri" panose="020F0502020204030204" pitchFamily="34" charset="0"/>
                <a:ea typeface="DengXian" panose="02010600030101010101" pitchFamily="2" charset="-122"/>
                <a:cs typeface="Times New Roman" panose="02020603050405020304" pitchFamily="18" charset="0"/>
              </a:rPr>
              <a:t># infected with flu</a:t>
            </a:r>
            <a:endParaRPr lang="en-US" sz="1800" dirty="0">
              <a:solidFill>
                <a:schemeClr val="accent4"/>
              </a:solidFill>
              <a:latin typeface="Times New Roman" panose="02020603050405020304" pitchFamily="18"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085954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9CAA218-37CB-872C-044C-C45335ECC4E0}"/>
              </a:ext>
            </a:extLst>
          </p:cNvPr>
          <p:cNvSpPr>
            <a:spLocks noGrp="1"/>
          </p:cNvSpPr>
          <p:nvPr>
            <p:ph type="title"/>
          </p:nvPr>
        </p:nvSpPr>
        <p:spPr>
          <a:xfrm>
            <a:off x="6940295" y="1396289"/>
            <a:ext cx="4668257" cy="1325563"/>
          </a:xfrm>
        </p:spPr>
        <p:txBody>
          <a:bodyPr>
            <a:normAutofit/>
          </a:bodyPr>
          <a:lstStyle/>
          <a:p>
            <a:r>
              <a:rPr lang="en-US" dirty="0"/>
              <a:t>What is a parasite?</a:t>
            </a:r>
          </a:p>
        </p:txBody>
      </p:sp>
      <p:sp>
        <p:nvSpPr>
          <p:cNvPr id="43" name="Freeform: Shape 42">
            <a:extLst>
              <a:ext uri="{FF2B5EF4-FFF2-40B4-BE49-F238E27FC236}">
                <a16:creationId xmlns:a16="http://schemas.microsoft.com/office/drawing/2014/main" id="{2EEE8F11-3582-44B7-9869-F2D26D7DD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133221" cy="3548529"/>
          </a:xfrm>
          <a:custGeom>
            <a:avLst/>
            <a:gdLst>
              <a:gd name="connsiteX0" fmla="*/ 0 w 4133221"/>
              <a:gd name="connsiteY0" fmla="*/ 0 h 3548529"/>
              <a:gd name="connsiteX1" fmla="*/ 3798429 w 4133221"/>
              <a:gd name="connsiteY1" fmla="*/ 0 h 3548529"/>
              <a:gd name="connsiteX2" fmla="*/ 3850140 w 4133221"/>
              <a:gd name="connsiteY2" fmla="*/ 85119 h 3548529"/>
              <a:gd name="connsiteX3" fmla="*/ 4133221 w 4133221"/>
              <a:gd name="connsiteY3" fmla="*/ 1203093 h 3548529"/>
              <a:gd name="connsiteX4" fmla="*/ 1787785 w 4133221"/>
              <a:gd name="connsiteY4" fmla="*/ 3548529 h 3548529"/>
              <a:gd name="connsiteX5" fmla="*/ 129311 w 4133221"/>
              <a:gd name="connsiteY5" fmla="*/ 2861567 h 3548529"/>
              <a:gd name="connsiteX6" fmla="*/ 0 w 4133221"/>
              <a:gd name="connsiteY6" fmla="*/ 2719289 h 3548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3221" h="3548529">
                <a:moveTo>
                  <a:pt x="0" y="0"/>
                </a:moveTo>
                <a:lnTo>
                  <a:pt x="3798429" y="0"/>
                </a:lnTo>
                <a:lnTo>
                  <a:pt x="3850140" y="85119"/>
                </a:lnTo>
                <a:cubicBezTo>
                  <a:pt x="4030674" y="417451"/>
                  <a:pt x="4133221" y="798296"/>
                  <a:pt x="4133221" y="1203093"/>
                </a:cubicBezTo>
                <a:cubicBezTo>
                  <a:pt x="4133221" y="2498442"/>
                  <a:pt x="3083134" y="3548529"/>
                  <a:pt x="1787785" y="3548529"/>
                </a:cubicBezTo>
                <a:cubicBezTo>
                  <a:pt x="1140111" y="3548529"/>
                  <a:pt x="553752" y="3286007"/>
                  <a:pt x="129311" y="2861567"/>
                </a:cubicBezTo>
                <a:lnTo>
                  <a:pt x="0" y="2719289"/>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Freeform: Shape 44">
            <a:extLst>
              <a:ext uri="{FF2B5EF4-FFF2-40B4-BE49-F238E27FC236}">
                <a16:creationId xmlns:a16="http://schemas.microsoft.com/office/drawing/2014/main" id="{2141F1CC-6A53-4BCF-9127-AABB52E24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1" y="3842187"/>
            <a:ext cx="3321156" cy="3015812"/>
          </a:xfrm>
          <a:custGeom>
            <a:avLst/>
            <a:gdLst>
              <a:gd name="connsiteX0" fmla="*/ 1359768 w 3321156"/>
              <a:gd name="connsiteY0" fmla="*/ 0 h 3015812"/>
              <a:gd name="connsiteX1" fmla="*/ 3321156 w 3321156"/>
              <a:gd name="connsiteY1" fmla="*/ 1961388 h 3015812"/>
              <a:gd name="connsiteX2" fmla="*/ 3084427 w 3321156"/>
              <a:gd name="connsiteY2" fmla="*/ 2896302 h 3015812"/>
              <a:gd name="connsiteX3" fmla="*/ 3011823 w 3321156"/>
              <a:gd name="connsiteY3" fmla="*/ 3015812 h 3015812"/>
              <a:gd name="connsiteX4" fmla="*/ 0 w 3321156"/>
              <a:gd name="connsiteY4" fmla="*/ 3015812 h 3015812"/>
              <a:gd name="connsiteX5" fmla="*/ 0 w 3321156"/>
              <a:gd name="connsiteY5" fmla="*/ 549808 h 3015812"/>
              <a:gd name="connsiteX6" fmla="*/ 112143 w 3321156"/>
              <a:gd name="connsiteY6" fmla="*/ 447886 h 3015812"/>
              <a:gd name="connsiteX7" fmla="*/ 1359768 w 3321156"/>
              <a:gd name="connsiteY7" fmla="*/ 0 h 301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1156" h="3015812">
                <a:moveTo>
                  <a:pt x="1359768" y="0"/>
                </a:moveTo>
                <a:cubicBezTo>
                  <a:pt x="2443013" y="0"/>
                  <a:pt x="3321156" y="878143"/>
                  <a:pt x="3321156" y="1961388"/>
                </a:cubicBezTo>
                <a:cubicBezTo>
                  <a:pt x="3321156" y="2299902"/>
                  <a:pt x="3235400" y="2618387"/>
                  <a:pt x="3084427" y="2896302"/>
                </a:cubicBezTo>
                <a:lnTo>
                  <a:pt x="3011823" y="3015812"/>
                </a:lnTo>
                <a:lnTo>
                  <a:pt x="0" y="3015812"/>
                </a:lnTo>
                <a:lnTo>
                  <a:pt x="0" y="549808"/>
                </a:lnTo>
                <a:lnTo>
                  <a:pt x="112143" y="447886"/>
                </a:lnTo>
                <a:cubicBezTo>
                  <a:pt x="451187" y="168082"/>
                  <a:pt x="885848" y="0"/>
                  <a:pt x="1359768"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561B2B49-7142-4CA8-A929-4671548E6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94530" y="2496668"/>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 picture containing text&#10;&#10;Description automatically generated">
            <a:extLst>
              <a:ext uri="{FF2B5EF4-FFF2-40B4-BE49-F238E27FC236}">
                <a16:creationId xmlns:a16="http://schemas.microsoft.com/office/drawing/2014/main" id="{82C5B458-74F9-10C4-1DA1-ABC7942BE00D}"/>
              </a:ext>
            </a:extLst>
          </p:cNvPr>
          <p:cNvPicPr>
            <a:picLocks noChangeAspect="1"/>
          </p:cNvPicPr>
          <p:nvPr/>
        </p:nvPicPr>
        <p:blipFill rotWithShape="1">
          <a:blip r:embed="rId3"/>
          <a:srcRect l="9784" r="14215" b="-1"/>
          <a:stretch/>
        </p:blipFill>
        <p:spPr>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15" name="Picture 14" descr="A close up of a bug&#10;&#10;Description automatically generated with low confidence">
            <a:extLst>
              <a:ext uri="{FF2B5EF4-FFF2-40B4-BE49-F238E27FC236}">
                <a16:creationId xmlns:a16="http://schemas.microsoft.com/office/drawing/2014/main" id="{62CD0391-8CB1-3BEF-6E3B-4D1C164F66DE}"/>
              </a:ext>
            </a:extLst>
          </p:cNvPr>
          <p:cNvPicPr>
            <a:picLocks noChangeAspect="1"/>
          </p:cNvPicPr>
          <p:nvPr/>
        </p:nvPicPr>
        <p:blipFill rotWithShape="1">
          <a:blip r:embed="rId4"/>
          <a:srcRect l="7130" r="12826" b="1"/>
          <a:stretch/>
        </p:blipFill>
        <p:spPr>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p:spPr>
      </p:pic>
      <p:pic>
        <p:nvPicPr>
          <p:cNvPr id="11" name="Picture 10" descr="Background pattern&#10;&#10;Description automatically generated">
            <a:extLst>
              <a:ext uri="{FF2B5EF4-FFF2-40B4-BE49-F238E27FC236}">
                <a16:creationId xmlns:a16="http://schemas.microsoft.com/office/drawing/2014/main" id="{1926856E-47FF-AD18-047B-A88C2284C616}"/>
              </a:ext>
            </a:extLst>
          </p:cNvPr>
          <p:cNvPicPr>
            <a:picLocks noChangeAspect="1"/>
          </p:cNvPicPr>
          <p:nvPr/>
        </p:nvPicPr>
        <p:blipFill rotWithShape="1">
          <a:blip r:embed="rId5"/>
          <a:srcRect l="14536" r="11311" b="-1"/>
          <a:stretch/>
        </p:blipFill>
        <p:spPr>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6" name="Content Placeholder 5">
            <a:extLst>
              <a:ext uri="{FF2B5EF4-FFF2-40B4-BE49-F238E27FC236}">
                <a16:creationId xmlns:a16="http://schemas.microsoft.com/office/drawing/2014/main" id="{B7B8B46A-7F3E-3733-B071-E4EAC6FB2B86}"/>
              </a:ext>
            </a:extLst>
          </p:cNvPr>
          <p:cNvSpPr>
            <a:spLocks noGrp="1"/>
          </p:cNvSpPr>
          <p:nvPr>
            <p:ph idx="1"/>
          </p:nvPr>
        </p:nvSpPr>
        <p:spPr>
          <a:xfrm>
            <a:off x="6759407" y="2721852"/>
            <a:ext cx="5030031" cy="3181684"/>
          </a:xfrm>
        </p:spPr>
        <p:txBody>
          <a:bodyPr anchor="t">
            <a:normAutofit/>
          </a:bodyPr>
          <a:lstStyle/>
          <a:p>
            <a:r>
              <a:rPr lang="en-US" sz="2400" dirty="0">
                <a:effectLst/>
                <a:latin typeface="Calibri" panose="020F0502020204030204" pitchFamily="34" charset="0"/>
                <a:ea typeface="DengXian" panose="02010600030101010101" pitchFamily="2" charset="-122"/>
              </a:rPr>
              <a:t>An organism that lives on or in another organism </a:t>
            </a:r>
            <a:r>
              <a:rPr lang="en-US" sz="2400" dirty="0">
                <a:latin typeface="Calibri" panose="020F0502020204030204" pitchFamily="34" charset="0"/>
                <a:ea typeface="DengXian" panose="02010600030101010101" pitchFamily="2" charset="-122"/>
              </a:rPr>
              <a:t>(the </a:t>
            </a:r>
            <a:r>
              <a:rPr lang="en-US" sz="2400" dirty="0">
                <a:effectLst/>
                <a:latin typeface="Calibri" panose="020F0502020204030204" pitchFamily="34" charset="0"/>
                <a:ea typeface="DengXian" panose="02010600030101010101" pitchFamily="2" charset="-122"/>
              </a:rPr>
              <a:t>host) and causes harm to it</a:t>
            </a:r>
          </a:p>
          <a:p>
            <a:r>
              <a:rPr lang="en-US" sz="2400" dirty="0">
                <a:latin typeface="Calibri" panose="020F0502020204030204" pitchFamily="34" charset="0"/>
                <a:ea typeface="DengXian" panose="02010600030101010101" pitchFamily="2" charset="-122"/>
              </a:rPr>
              <a:t>More than 50% of lives on Earth are parasites</a:t>
            </a:r>
          </a:p>
        </p:txBody>
      </p:sp>
    </p:spTree>
    <p:extLst>
      <p:ext uri="{BB962C8B-B14F-4D97-AF65-F5344CB8AC3E}">
        <p14:creationId xmlns:p14="http://schemas.microsoft.com/office/powerpoint/2010/main" val="166284274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arthropod, invertebrate, crab, dessert&#10;&#10;Description automatically generated">
            <a:extLst>
              <a:ext uri="{FF2B5EF4-FFF2-40B4-BE49-F238E27FC236}">
                <a16:creationId xmlns:a16="http://schemas.microsoft.com/office/drawing/2014/main" id="{7DC6C689-5951-2955-84C6-4E23A3FDF5CE}"/>
              </a:ext>
            </a:extLst>
          </p:cNvPr>
          <p:cNvPicPr>
            <a:picLocks noChangeAspect="1"/>
          </p:cNvPicPr>
          <p:nvPr/>
        </p:nvPicPr>
        <p:blipFill rotWithShape="1">
          <a:blip r:embed="rId3">
            <a:alphaModFix amt="50000"/>
          </a:blip>
          <a:srcRect b="15730"/>
          <a:stretch/>
        </p:blipFill>
        <p:spPr>
          <a:xfrm>
            <a:off x="20" y="1"/>
            <a:ext cx="12191980" cy="6857999"/>
          </a:xfrm>
          <a:prstGeom prst="rect">
            <a:avLst/>
          </a:prstGeom>
        </p:spPr>
      </p:pic>
      <p:sp>
        <p:nvSpPr>
          <p:cNvPr id="2" name="Title 1">
            <a:extLst>
              <a:ext uri="{FF2B5EF4-FFF2-40B4-BE49-F238E27FC236}">
                <a16:creationId xmlns:a16="http://schemas.microsoft.com/office/drawing/2014/main" id="{8F24AB20-8A22-4CF4-DC06-E84B508623F3}"/>
              </a:ext>
            </a:extLst>
          </p:cNvPr>
          <p:cNvSpPr>
            <a:spLocks noGrp="1"/>
          </p:cNvSpPr>
          <p:nvPr>
            <p:ph type="title"/>
          </p:nvPr>
        </p:nvSpPr>
        <p:spPr>
          <a:xfrm>
            <a:off x="237640" y="1137860"/>
            <a:ext cx="11716719" cy="2900518"/>
          </a:xfrm>
        </p:spPr>
        <p:txBody>
          <a:bodyPr vert="horz" lIns="91440" tIns="45720" rIns="91440" bIns="45720" rtlCol="0" anchor="b">
            <a:normAutofit/>
          </a:bodyPr>
          <a:lstStyle/>
          <a:p>
            <a:pPr algn="ctr"/>
            <a:r>
              <a:rPr lang="en-US" sz="6000" b="1" dirty="0">
                <a:solidFill>
                  <a:srgbClr val="FFFFFF"/>
                </a:solidFill>
              </a:rPr>
              <a:t>The Blue crab–</a:t>
            </a:r>
            <a:r>
              <a:rPr lang="en-US" sz="6000" b="1" i="1" dirty="0">
                <a:solidFill>
                  <a:srgbClr val="FFFFFF"/>
                </a:solidFill>
              </a:rPr>
              <a:t>Hematodinium</a:t>
            </a:r>
            <a:r>
              <a:rPr lang="en-US" sz="6000" b="1" dirty="0">
                <a:solidFill>
                  <a:srgbClr val="FFFFFF"/>
                </a:solidFill>
              </a:rPr>
              <a:t> system</a:t>
            </a:r>
          </a:p>
        </p:txBody>
      </p:sp>
    </p:spTree>
    <p:extLst>
      <p:ext uri="{BB962C8B-B14F-4D97-AF65-F5344CB8AC3E}">
        <p14:creationId xmlns:p14="http://schemas.microsoft.com/office/powerpoint/2010/main" val="3884036394"/>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DC14B3F1-8CC5-4623-94B0-4445E3775D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2772A0E1-51C3-8E43-8417-A651CBCAF34E}"/>
              </a:ext>
            </a:extLst>
          </p:cNvPr>
          <p:cNvSpPr>
            <a:spLocks noGrp="1"/>
          </p:cNvSpPr>
          <p:nvPr>
            <p:ph type="title"/>
          </p:nvPr>
        </p:nvSpPr>
        <p:spPr>
          <a:xfrm>
            <a:off x="841248" y="365124"/>
            <a:ext cx="4929556" cy="2057400"/>
          </a:xfrm>
        </p:spPr>
        <p:txBody>
          <a:bodyPr anchor="b">
            <a:normAutofit/>
          </a:bodyPr>
          <a:lstStyle/>
          <a:p>
            <a:r>
              <a:rPr lang="en-US" sz="4000" dirty="0"/>
              <a:t>The Blue Crab</a:t>
            </a:r>
            <a:br>
              <a:rPr lang="en-US" sz="4000" dirty="0"/>
            </a:br>
            <a:r>
              <a:rPr lang="en-US" sz="3500" i="1" dirty="0"/>
              <a:t>Callinectes sapidus</a:t>
            </a:r>
          </a:p>
        </p:txBody>
      </p:sp>
      <p:sp>
        <p:nvSpPr>
          <p:cNvPr id="3" name="Content Placeholder 2">
            <a:extLst>
              <a:ext uri="{FF2B5EF4-FFF2-40B4-BE49-F238E27FC236}">
                <a16:creationId xmlns:a16="http://schemas.microsoft.com/office/drawing/2014/main" id="{A3741BB6-4980-7047-93BC-BDB1AA7F4AD2}"/>
              </a:ext>
            </a:extLst>
          </p:cNvPr>
          <p:cNvSpPr>
            <a:spLocks noGrp="1"/>
          </p:cNvSpPr>
          <p:nvPr>
            <p:ph idx="1"/>
          </p:nvPr>
        </p:nvSpPr>
        <p:spPr>
          <a:xfrm>
            <a:off x="841247" y="2624962"/>
            <a:ext cx="5254749" cy="3538094"/>
          </a:xfrm>
        </p:spPr>
        <p:txBody>
          <a:bodyPr>
            <a:normAutofit/>
          </a:bodyPr>
          <a:lstStyle/>
          <a:p>
            <a:r>
              <a:rPr lang="en-US" sz="2300" dirty="0"/>
              <a:t>Distributed along the Atlantic coast</a:t>
            </a:r>
          </a:p>
          <a:p>
            <a:r>
              <a:rPr lang="en-US" sz="2300" dirty="0"/>
              <a:t>Adults are important predator</a:t>
            </a:r>
          </a:p>
          <a:p>
            <a:r>
              <a:rPr lang="en-US" sz="2300" dirty="0"/>
              <a:t>Crab size measured from carapace width</a:t>
            </a:r>
          </a:p>
          <a:p>
            <a:r>
              <a:rPr lang="en-US" sz="2300" dirty="0"/>
              <a:t>Adult crabs (&gt; 90mm /3.54’’)</a:t>
            </a:r>
          </a:p>
          <a:p>
            <a:r>
              <a:rPr lang="en-US" sz="2300" dirty="0"/>
              <a:t>Small juvenile crabs (&lt; 30mm /1.18’’)</a:t>
            </a:r>
          </a:p>
        </p:txBody>
      </p:sp>
      <p:cxnSp>
        <p:nvCxnSpPr>
          <p:cNvPr id="64" name="Straight Connector 63">
            <a:extLst>
              <a:ext uri="{FF2B5EF4-FFF2-40B4-BE49-F238E27FC236}">
                <a16:creationId xmlns:a16="http://schemas.microsoft.com/office/drawing/2014/main" id="{B8EC0F70-6AFD-45BE-8F70-52888FC304F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319763"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50" name="Picture 49" descr="A close-up of a sea animal&#10;&#10;Description automatically generated with medium confidence">
            <a:extLst>
              <a:ext uri="{FF2B5EF4-FFF2-40B4-BE49-F238E27FC236}">
                <a16:creationId xmlns:a16="http://schemas.microsoft.com/office/drawing/2014/main" id="{6E7F9E05-CB84-6B77-AA8E-BBBCB63C0B68}"/>
              </a:ext>
            </a:extLst>
          </p:cNvPr>
          <p:cNvPicPr>
            <a:picLocks noChangeAspect="1"/>
          </p:cNvPicPr>
          <p:nvPr/>
        </p:nvPicPr>
        <p:blipFill rotWithShape="1">
          <a:blip r:embed="rId3"/>
          <a:srcRect l="-1114" t="-46" r="-1667" b="301"/>
          <a:stretch/>
        </p:blipFill>
        <p:spPr>
          <a:xfrm>
            <a:off x="7377679" y="3542222"/>
            <a:ext cx="3661621" cy="3144822"/>
          </a:xfrm>
          <a:prstGeom prst="rect">
            <a:avLst/>
          </a:prstGeom>
        </p:spPr>
      </p:pic>
      <p:pic>
        <p:nvPicPr>
          <p:cNvPr id="18" name="Picture 17" descr="A close up of a crab&#10;&#10;Description automatically generated with medium confidence">
            <a:extLst>
              <a:ext uri="{FF2B5EF4-FFF2-40B4-BE49-F238E27FC236}">
                <a16:creationId xmlns:a16="http://schemas.microsoft.com/office/drawing/2014/main" id="{B967162E-5B9C-2CB9-AB94-69CAB05F4AD0}"/>
              </a:ext>
            </a:extLst>
          </p:cNvPr>
          <p:cNvPicPr>
            <a:picLocks noChangeAspect="1"/>
          </p:cNvPicPr>
          <p:nvPr/>
        </p:nvPicPr>
        <p:blipFill rotWithShape="1">
          <a:blip r:embed="rId4"/>
          <a:srcRect t="4810" r="-2" b="6537"/>
          <a:stretch/>
        </p:blipFill>
        <p:spPr>
          <a:xfrm>
            <a:off x="6829038" y="385388"/>
            <a:ext cx="4853685" cy="2936699"/>
          </a:xfrm>
          <a:prstGeom prst="rect">
            <a:avLst/>
          </a:prstGeom>
        </p:spPr>
      </p:pic>
      <p:cxnSp>
        <p:nvCxnSpPr>
          <p:cNvPr id="54" name="Straight Arrow Connector 53">
            <a:extLst>
              <a:ext uri="{FF2B5EF4-FFF2-40B4-BE49-F238E27FC236}">
                <a16:creationId xmlns:a16="http://schemas.microsoft.com/office/drawing/2014/main" id="{F39A2FB8-0817-2097-4703-A50B02218CE8}"/>
              </a:ext>
            </a:extLst>
          </p:cNvPr>
          <p:cNvCxnSpPr>
            <a:cxnSpLocks/>
          </p:cNvCxnSpPr>
          <p:nvPr/>
        </p:nvCxnSpPr>
        <p:spPr>
          <a:xfrm>
            <a:off x="7963592" y="2177934"/>
            <a:ext cx="2527070" cy="0"/>
          </a:xfrm>
          <a:prstGeom prst="straightConnector1">
            <a:avLst/>
          </a:prstGeom>
          <a:ln w="476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A70FAACB-EEFA-18F5-A4D7-52FCE2EC6F59}"/>
              </a:ext>
            </a:extLst>
          </p:cNvPr>
          <p:cNvSpPr txBox="1"/>
          <p:nvPr/>
        </p:nvSpPr>
        <p:spPr>
          <a:xfrm>
            <a:off x="8276768" y="1745966"/>
            <a:ext cx="1958228" cy="430887"/>
          </a:xfrm>
          <a:prstGeom prst="rect">
            <a:avLst/>
          </a:prstGeom>
          <a:noFill/>
        </p:spPr>
        <p:txBody>
          <a:bodyPr wrap="none" rtlCol="0">
            <a:spAutoFit/>
          </a:bodyPr>
          <a:lstStyle/>
          <a:p>
            <a:r>
              <a:rPr lang="en-US" sz="2200" dirty="0">
                <a:solidFill>
                  <a:srgbClr val="FFFF00"/>
                </a:solidFill>
              </a:rPr>
              <a:t>Carapace width</a:t>
            </a:r>
          </a:p>
        </p:txBody>
      </p:sp>
    </p:spTree>
    <p:extLst>
      <p:ext uri="{BB962C8B-B14F-4D97-AF65-F5344CB8AC3E}">
        <p14:creationId xmlns:p14="http://schemas.microsoft.com/office/powerpoint/2010/main" val="1547794741"/>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68651-684D-B742-8497-52B88247F48C}"/>
              </a:ext>
            </a:extLst>
          </p:cNvPr>
          <p:cNvSpPr>
            <a:spLocks noGrp="1"/>
          </p:cNvSpPr>
          <p:nvPr>
            <p:ph type="title"/>
          </p:nvPr>
        </p:nvSpPr>
        <p:spPr>
          <a:xfrm>
            <a:off x="541395" y="717951"/>
            <a:ext cx="4892040" cy="1773936"/>
          </a:xfrm>
        </p:spPr>
        <p:txBody>
          <a:bodyPr anchor="b">
            <a:normAutofit/>
          </a:bodyPr>
          <a:lstStyle/>
          <a:p>
            <a:r>
              <a:rPr lang="en-US" sz="4000" dirty="0">
                <a:solidFill>
                  <a:schemeClr val="bg1"/>
                </a:solidFill>
              </a:rPr>
              <a:t>The Parasite</a:t>
            </a:r>
            <a:br>
              <a:rPr lang="en-US" sz="4000" i="1" dirty="0">
                <a:solidFill>
                  <a:schemeClr val="bg1"/>
                </a:solidFill>
              </a:rPr>
            </a:br>
            <a:r>
              <a:rPr lang="en-US" sz="4000" i="1" dirty="0">
                <a:solidFill>
                  <a:schemeClr val="bg1"/>
                </a:solidFill>
              </a:rPr>
              <a:t>Hematodinium perezi</a:t>
            </a:r>
          </a:p>
        </p:txBody>
      </p:sp>
      <p:sp>
        <p:nvSpPr>
          <p:cNvPr id="3" name="Content Placeholder 2">
            <a:extLst>
              <a:ext uri="{FF2B5EF4-FFF2-40B4-BE49-F238E27FC236}">
                <a16:creationId xmlns:a16="http://schemas.microsoft.com/office/drawing/2014/main" id="{9109BAC6-EE42-CE4D-B26F-AECB1EEB7F91}"/>
              </a:ext>
            </a:extLst>
          </p:cNvPr>
          <p:cNvSpPr>
            <a:spLocks noGrp="1"/>
          </p:cNvSpPr>
          <p:nvPr>
            <p:ph idx="1"/>
          </p:nvPr>
        </p:nvSpPr>
        <p:spPr>
          <a:xfrm>
            <a:off x="541395" y="2714342"/>
            <a:ext cx="4030606" cy="3209544"/>
          </a:xfrm>
        </p:spPr>
        <p:txBody>
          <a:bodyPr anchor="t">
            <a:normAutofit/>
          </a:bodyPr>
          <a:lstStyle/>
          <a:p>
            <a:r>
              <a:rPr lang="en-US" sz="2300" dirty="0">
                <a:solidFill>
                  <a:schemeClr val="bg1"/>
                </a:solidFill>
              </a:rPr>
              <a:t>Very complicated life cycle</a:t>
            </a:r>
          </a:p>
          <a:p>
            <a:r>
              <a:rPr lang="en-US" sz="2300" dirty="0">
                <a:solidFill>
                  <a:schemeClr val="bg1"/>
                </a:solidFill>
              </a:rPr>
              <a:t>Found in the hemolymph (blood) of blue crab</a:t>
            </a:r>
          </a:p>
          <a:p>
            <a:r>
              <a:rPr lang="en-US" sz="2300" dirty="0">
                <a:solidFill>
                  <a:schemeClr val="bg1"/>
                </a:solidFill>
              </a:rPr>
              <a:t>Up to 100% mortality in infected crabs</a:t>
            </a:r>
          </a:p>
          <a:p>
            <a:r>
              <a:rPr lang="en-US" sz="2300" dirty="0">
                <a:solidFill>
                  <a:schemeClr val="bg1"/>
                </a:solidFill>
              </a:rPr>
              <a:t>Only found in high salinity areas (26-34 </a:t>
            </a:r>
            <a:r>
              <a:rPr lang="en-US" sz="2300" dirty="0" err="1">
                <a:solidFill>
                  <a:schemeClr val="bg1"/>
                </a:solidFill>
              </a:rPr>
              <a:t>psu</a:t>
            </a:r>
            <a:r>
              <a:rPr lang="en-US" sz="2300" dirty="0">
                <a:solidFill>
                  <a:schemeClr val="bg1"/>
                </a:solidFill>
              </a:rPr>
              <a:t>)</a:t>
            </a:r>
          </a:p>
        </p:txBody>
      </p:sp>
      <p:pic>
        <p:nvPicPr>
          <p:cNvPr id="4" name="Picture 3" descr="A close up of a map&#10;&#10;Description automatically generated">
            <a:extLst>
              <a:ext uri="{FF2B5EF4-FFF2-40B4-BE49-F238E27FC236}">
                <a16:creationId xmlns:a16="http://schemas.microsoft.com/office/drawing/2014/main" id="{BD6B7FF2-7944-6EC9-D27E-AFEB717A441C}"/>
              </a:ext>
            </a:extLst>
          </p:cNvPr>
          <p:cNvPicPr>
            <a:picLocks noChangeAspect="1"/>
          </p:cNvPicPr>
          <p:nvPr/>
        </p:nvPicPr>
        <p:blipFill>
          <a:blip r:embed="rId3"/>
          <a:stretch>
            <a:fillRect/>
          </a:stretch>
        </p:blipFill>
        <p:spPr>
          <a:xfrm>
            <a:off x="5615757" y="844351"/>
            <a:ext cx="6304022" cy="5169296"/>
          </a:xfrm>
          <a:prstGeom prst="rect">
            <a:avLst/>
          </a:prstGeom>
        </p:spPr>
      </p:pic>
      <p:sp>
        <p:nvSpPr>
          <p:cNvPr id="6" name="TextBox 5">
            <a:extLst>
              <a:ext uri="{FF2B5EF4-FFF2-40B4-BE49-F238E27FC236}">
                <a16:creationId xmlns:a16="http://schemas.microsoft.com/office/drawing/2014/main" id="{B0C3B51E-0CC7-B93A-E42A-E63704EE05DF}"/>
              </a:ext>
            </a:extLst>
          </p:cNvPr>
          <p:cNvSpPr txBox="1"/>
          <p:nvPr/>
        </p:nvSpPr>
        <p:spPr>
          <a:xfrm>
            <a:off x="10545300" y="6194183"/>
            <a:ext cx="1374479" cy="369332"/>
          </a:xfrm>
          <a:prstGeom prst="rect">
            <a:avLst/>
          </a:prstGeom>
          <a:noFill/>
        </p:spPr>
        <p:txBody>
          <a:bodyPr wrap="none" rtlCol="0">
            <a:spAutoFit/>
          </a:bodyPr>
          <a:lstStyle/>
          <a:p>
            <a:pPr>
              <a:spcAft>
                <a:spcPts val="600"/>
              </a:spcAft>
            </a:pPr>
            <a:r>
              <a:rPr lang="en-US"/>
              <a:t>Li et al. 2011</a:t>
            </a:r>
            <a:endParaRPr lang="en-US" dirty="0"/>
          </a:p>
        </p:txBody>
      </p:sp>
      <p:pic>
        <p:nvPicPr>
          <p:cNvPr id="14" name="Picture 13" descr="A close-up of a sea animal&#10;&#10;Description automatically generated with medium confidence">
            <a:extLst>
              <a:ext uri="{FF2B5EF4-FFF2-40B4-BE49-F238E27FC236}">
                <a16:creationId xmlns:a16="http://schemas.microsoft.com/office/drawing/2014/main" id="{2457F283-4107-6BBF-4DF3-B9090894B4A7}"/>
              </a:ext>
            </a:extLst>
          </p:cNvPr>
          <p:cNvPicPr>
            <a:picLocks noChangeAspect="1"/>
          </p:cNvPicPr>
          <p:nvPr/>
        </p:nvPicPr>
        <p:blipFill rotWithShape="1">
          <a:blip r:embed="rId4"/>
          <a:srcRect l="-1114" t="-46" r="-1667" b="301"/>
          <a:stretch/>
        </p:blipFill>
        <p:spPr>
          <a:xfrm>
            <a:off x="7374230" y="2232144"/>
            <a:ext cx="2787075" cy="2393709"/>
          </a:xfrm>
          <a:prstGeom prst="rect">
            <a:avLst/>
          </a:prstGeom>
        </p:spPr>
      </p:pic>
      <p:sp>
        <p:nvSpPr>
          <p:cNvPr id="15" name="TextBox 14">
            <a:extLst>
              <a:ext uri="{FF2B5EF4-FFF2-40B4-BE49-F238E27FC236}">
                <a16:creationId xmlns:a16="http://schemas.microsoft.com/office/drawing/2014/main" id="{7DE3002C-7477-F2DB-826B-328AEA9D7867}"/>
              </a:ext>
            </a:extLst>
          </p:cNvPr>
          <p:cNvSpPr txBox="1"/>
          <p:nvPr/>
        </p:nvSpPr>
        <p:spPr>
          <a:xfrm>
            <a:off x="7362637" y="4150830"/>
            <a:ext cx="2969398" cy="369332"/>
          </a:xfrm>
          <a:prstGeom prst="rect">
            <a:avLst/>
          </a:prstGeom>
          <a:noFill/>
        </p:spPr>
        <p:txBody>
          <a:bodyPr wrap="square" rtlCol="0">
            <a:spAutoFit/>
          </a:bodyPr>
          <a:lstStyle/>
          <a:p>
            <a:r>
              <a:rPr lang="en-US" dirty="0">
                <a:solidFill>
                  <a:schemeClr val="bg1"/>
                </a:solidFill>
              </a:rPr>
              <a:t>All stages are inside the crab</a:t>
            </a:r>
          </a:p>
        </p:txBody>
      </p:sp>
      <p:pic>
        <p:nvPicPr>
          <p:cNvPr id="5" name="Picture 4">
            <a:extLst>
              <a:ext uri="{FF2B5EF4-FFF2-40B4-BE49-F238E27FC236}">
                <a16:creationId xmlns:a16="http://schemas.microsoft.com/office/drawing/2014/main" id="{C9FDBDAF-4309-69F4-B59F-DD40CE684C49}"/>
              </a:ext>
            </a:extLst>
          </p:cNvPr>
          <p:cNvPicPr>
            <a:picLocks noChangeAspect="1"/>
          </p:cNvPicPr>
          <p:nvPr/>
        </p:nvPicPr>
        <p:blipFill rotWithShape="1">
          <a:blip r:embed="rId5">
            <a:extLst>
              <a:ext uri="{28A0092B-C50C-407E-A947-70E740481C1C}">
                <a14:useLocalDpi xmlns:a14="http://schemas.microsoft.com/office/drawing/2010/main" val="0"/>
              </a:ext>
            </a:extLst>
          </a:blip>
          <a:srcRect l="9901" t="58837" r="53426"/>
          <a:stretch/>
        </p:blipFill>
        <p:spPr>
          <a:xfrm>
            <a:off x="7066285" y="1057854"/>
            <a:ext cx="1299711" cy="1094130"/>
          </a:xfrm>
          <a:prstGeom prst="rect">
            <a:avLst/>
          </a:prstGeom>
          <a:ln>
            <a:noFill/>
          </a:ln>
        </p:spPr>
      </p:pic>
      <p:pic>
        <p:nvPicPr>
          <p:cNvPr id="7" name="Picture 6">
            <a:extLst>
              <a:ext uri="{FF2B5EF4-FFF2-40B4-BE49-F238E27FC236}">
                <a16:creationId xmlns:a16="http://schemas.microsoft.com/office/drawing/2014/main" id="{22DAD6EE-1CF3-2A7B-FCAF-68A187B0651E}"/>
              </a:ext>
            </a:extLst>
          </p:cNvPr>
          <p:cNvPicPr>
            <a:picLocks noChangeAspect="1"/>
          </p:cNvPicPr>
          <p:nvPr/>
        </p:nvPicPr>
        <p:blipFill rotWithShape="1">
          <a:blip r:embed="rId6">
            <a:extLst>
              <a:ext uri="{BEBA8EAE-BF5A-486C-A8C5-ECC9F3942E4B}">
                <a14:imgProps xmlns:a14="http://schemas.microsoft.com/office/drawing/2010/main">
                  <a14:imgLayer r:embed="rId7">
                    <a14:imgEffect>
                      <a14:colorTemperature colorTemp="11200"/>
                    </a14:imgEffect>
                    <a14:imgEffect>
                      <a14:brightnessContrast contrast="20000"/>
                    </a14:imgEffect>
                  </a14:imgLayer>
                </a14:imgProps>
              </a:ext>
              <a:ext uri="{28A0092B-C50C-407E-A947-70E740481C1C}">
                <a14:useLocalDpi xmlns:a14="http://schemas.microsoft.com/office/drawing/2010/main" val="0"/>
              </a:ext>
            </a:extLst>
          </a:blip>
          <a:srcRect l="33777" t="111" r="33777" b="63472"/>
          <a:stretch/>
        </p:blipFill>
        <p:spPr>
          <a:xfrm>
            <a:off x="9028582" y="1044652"/>
            <a:ext cx="1303453" cy="1097280"/>
          </a:xfrm>
          <a:prstGeom prst="rect">
            <a:avLst/>
          </a:prstGeom>
          <a:ln>
            <a:noFill/>
          </a:ln>
        </p:spPr>
      </p:pic>
    </p:spTree>
    <p:extLst>
      <p:ext uri="{BB962C8B-B14F-4D97-AF65-F5344CB8AC3E}">
        <p14:creationId xmlns:p14="http://schemas.microsoft.com/office/powerpoint/2010/main" val="2673799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AB0ED-82AD-1E15-89E6-853C4AB040FB}"/>
              </a:ext>
            </a:extLst>
          </p:cNvPr>
          <p:cNvSpPr>
            <a:spLocks noGrp="1"/>
          </p:cNvSpPr>
          <p:nvPr>
            <p:ph type="title"/>
          </p:nvPr>
        </p:nvSpPr>
        <p:spPr>
          <a:xfrm>
            <a:off x="1115568" y="548640"/>
            <a:ext cx="10168128" cy="1179576"/>
          </a:xfrm>
        </p:spPr>
        <p:txBody>
          <a:bodyPr vert="horz" lIns="91440" tIns="45720" rIns="91440" bIns="45720" rtlCol="0" anchor="ctr">
            <a:normAutofit/>
          </a:bodyPr>
          <a:lstStyle/>
          <a:p>
            <a:r>
              <a:rPr lang="en-US" sz="4000" dirty="0">
                <a:solidFill>
                  <a:schemeClr val="bg1"/>
                </a:solidFill>
              </a:rPr>
              <a:t>Thermal ranges for blue crab and the parasite</a:t>
            </a:r>
          </a:p>
        </p:txBody>
      </p:sp>
      <p:pic>
        <p:nvPicPr>
          <p:cNvPr id="9" name="Content Placeholder 8" descr="Chart&#10;&#10;Description automatically generated with medium confidence">
            <a:extLst>
              <a:ext uri="{FF2B5EF4-FFF2-40B4-BE49-F238E27FC236}">
                <a16:creationId xmlns:a16="http://schemas.microsoft.com/office/drawing/2014/main" id="{1D61791E-0107-A838-9A3D-F6DC196AE863}"/>
              </a:ext>
            </a:extLst>
          </p:cNvPr>
          <p:cNvPicPr>
            <a:picLocks noChangeAspect="1"/>
          </p:cNvPicPr>
          <p:nvPr/>
        </p:nvPicPr>
        <p:blipFill rotWithShape="1">
          <a:blip r:embed="rId3"/>
          <a:srcRect l="156" r="1011" b="-2"/>
          <a:stretch/>
        </p:blipFill>
        <p:spPr>
          <a:xfrm>
            <a:off x="908304" y="1728216"/>
            <a:ext cx="7229677" cy="4443984"/>
          </a:xfrm>
          <a:prstGeom prst="rect">
            <a:avLst/>
          </a:prstGeom>
        </p:spPr>
      </p:pic>
      <p:sp>
        <p:nvSpPr>
          <p:cNvPr id="10" name="TextBox 9">
            <a:extLst>
              <a:ext uri="{FF2B5EF4-FFF2-40B4-BE49-F238E27FC236}">
                <a16:creationId xmlns:a16="http://schemas.microsoft.com/office/drawing/2014/main" id="{CF5DE20A-097B-DB7A-942A-0409D3B30B2E}"/>
              </a:ext>
            </a:extLst>
          </p:cNvPr>
          <p:cNvSpPr txBox="1"/>
          <p:nvPr/>
        </p:nvSpPr>
        <p:spPr>
          <a:xfrm>
            <a:off x="8454440" y="2103120"/>
            <a:ext cx="3872243" cy="3694176"/>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200" dirty="0">
                <a:solidFill>
                  <a:schemeClr val="bg1"/>
                </a:solidFill>
              </a:rPr>
              <a:t>Solid line - Blue crab</a:t>
            </a:r>
          </a:p>
          <a:p>
            <a:pPr indent="-228600">
              <a:lnSpc>
                <a:spcPct val="90000"/>
              </a:lnSpc>
              <a:spcAft>
                <a:spcPts val="600"/>
              </a:spcAft>
              <a:buFont typeface="Arial" panose="020B0604020202020204" pitchFamily="34" charset="0"/>
              <a:buChar char="•"/>
            </a:pPr>
            <a:r>
              <a:rPr lang="en-US" sz="2200" dirty="0">
                <a:solidFill>
                  <a:schemeClr val="bg1"/>
                </a:solidFill>
              </a:rPr>
              <a:t>Dashed line - </a:t>
            </a:r>
            <a:r>
              <a:rPr lang="en-US" sz="2200" i="1" dirty="0">
                <a:solidFill>
                  <a:schemeClr val="bg1"/>
                </a:solidFill>
              </a:rPr>
              <a:t>Hematodinium</a:t>
            </a:r>
          </a:p>
        </p:txBody>
      </p:sp>
      <p:sp>
        <p:nvSpPr>
          <p:cNvPr id="11" name="TextBox 10">
            <a:extLst>
              <a:ext uri="{FF2B5EF4-FFF2-40B4-BE49-F238E27FC236}">
                <a16:creationId xmlns:a16="http://schemas.microsoft.com/office/drawing/2014/main" id="{433F4792-3302-EA98-C805-6AAF93A9383D}"/>
              </a:ext>
            </a:extLst>
          </p:cNvPr>
          <p:cNvSpPr txBox="1"/>
          <p:nvPr/>
        </p:nvSpPr>
        <p:spPr>
          <a:xfrm>
            <a:off x="10545300" y="6194183"/>
            <a:ext cx="1366080" cy="369332"/>
          </a:xfrm>
          <a:prstGeom prst="rect">
            <a:avLst/>
          </a:prstGeom>
          <a:noFill/>
        </p:spPr>
        <p:txBody>
          <a:bodyPr wrap="none" rtlCol="0">
            <a:spAutoFit/>
          </a:bodyPr>
          <a:lstStyle/>
          <a:p>
            <a:pPr>
              <a:spcAft>
                <a:spcPts val="600"/>
              </a:spcAft>
            </a:pPr>
            <a:r>
              <a:rPr lang="en-US" dirty="0">
                <a:solidFill>
                  <a:schemeClr val="bg1"/>
                </a:solidFill>
              </a:rPr>
              <a:t>Shields 2019</a:t>
            </a:r>
          </a:p>
        </p:txBody>
      </p:sp>
    </p:spTree>
    <p:extLst>
      <p:ext uri="{BB962C8B-B14F-4D97-AF65-F5344CB8AC3E}">
        <p14:creationId xmlns:p14="http://schemas.microsoft.com/office/powerpoint/2010/main" val="3646850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9" name="Rectangle 14">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pic>
        <p:nvPicPr>
          <p:cNvPr id="7" name="Picture 6" descr="A picture containing indoor, arthropod&#10;&#10;Description automatically generated">
            <a:extLst>
              <a:ext uri="{FF2B5EF4-FFF2-40B4-BE49-F238E27FC236}">
                <a16:creationId xmlns:a16="http://schemas.microsoft.com/office/drawing/2014/main" id="{C11A72BB-B9D1-74B8-FF04-A002E7EAA968}"/>
              </a:ext>
            </a:extLst>
          </p:cNvPr>
          <p:cNvPicPr>
            <a:picLocks noChangeAspect="1"/>
          </p:cNvPicPr>
          <p:nvPr/>
        </p:nvPicPr>
        <p:blipFill>
          <a:blip r:embed="rId3"/>
          <a:stretch>
            <a:fillRect/>
          </a:stretch>
        </p:blipFill>
        <p:spPr>
          <a:xfrm>
            <a:off x="845367" y="2450238"/>
            <a:ext cx="5994400" cy="3479800"/>
          </a:xfrm>
          <a:prstGeom prst="rect">
            <a:avLst/>
          </a:prstGeom>
        </p:spPr>
      </p:pic>
      <p:sp>
        <p:nvSpPr>
          <p:cNvPr id="2" name="Title 1">
            <a:extLst>
              <a:ext uri="{FF2B5EF4-FFF2-40B4-BE49-F238E27FC236}">
                <a16:creationId xmlns:a16="http://schemas.microsoft.com/office/drawing/2014/main" id="{2B88A0B1-99D1-13C1-4ED8-6162ADE5EF5A}"/>
              </a:ext>
            </a:extLst>
          </p:cNvPr>
          <p:cNvSpPr>
            <a:spLocks noGrp="1"/>
          </p:cNvSpPr>
          <p:nvPr>
            <p:ph type="title"/>
          </p:nvPr>
        </p:nvSpPr>
        <p:spPr>
          <a:xfrm>
            <a:off x="841248" y="475488"/>
            <a:ext cx="10515600" cy="1197864"/>
          </a:xfrm>
        </p:spPr>
        <p:txBody>
          <a:bodyPr>
            <a:normAutofit/>
          </a:bodyPr>
          <a:lstStyle/>
          <a:p>
            <a:r>
              <a:rPr lang="en-US" dirty="0"/>
              <a:t>How is </a:t>
            </a:r>
            <a:r>
              <a:rPr lang="en-US" i="1" dirty="0"/>
              <a:t>Hematodinium</a:t>
            </a:r>
            <a:r>
              <a:rPr lang="en-US" dirty="0"/>
              <a:t> transmitted?</a:t>
            </a:r>
          </a:p>
        </p:txBody>
      </p:sp>
      <p:cxnSp>
        <p:nvCxnSpPr>
          <p:cNvPr id="20" name="Straight Connector 16">
            <a:extLst>
              <a:ext uri="{FF2B5EF4-FFF2-40B4-BE49-F238E27FC236}">
                <a16:creationId xmlns:a16="http://schemas.microsoft.com/office/drawing/2014/main" id="{CE272F12-AF86-441A-BC1B-C014BBBF85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75488" y="585216"/>
            <a:ext cx="0" cy="914400"/>
          </a:xfrm>
          <a:prstGeom prst="line">
            <a:avLst/>
          </a:prstGeom>
          <a:ln w="1905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DA30F266-D43A-6C45-9956-899BDC79113D}"/>
              </a:ext>
            </a:extLst>
          </p:cNvPr>
          <p:cNvSpPr>
            <a:spLocks noGrp="1"/>
          </p:cNvSpPr>
          <p:nvPr>
            <p:ph idx="1"/>
          </p:nvPr>
        </p:nvSpPr>
        <p:spPr>
          <a:xfrm>
            <a:off x="7275298" y="1512188"/>
            <a:ext cx="4922798" cy="3833621"/>
          </a:xfrm>
        </p:spPr>
        <p:txBody>
          <a:bodyPr anchor="t">
            <a:normAutofit/>
          </a:bodyPr>
          <a:lstStyle/>
          <a:p>
            <a:r>
              <a:rPr lang="en-US" sz="2300" dirty="0"/>
              <a:t>From crab to crab through water</a:t>
            </a:r>
          </a:p>
          <a:p>
            <a:r>
              <a:rPr lang="en-US" sz="2300" dirty="0"/>
              <a:t>Crabs release dinospores</a:t>
            </a:r>
          </a:p>
          <a:p>
            <a:r>
              <a:rPr lang="en-US" sz="2300" dirty="0"/>
              <a:t>Life cycle outside the crab is unknown</a:t>
            </a:r>
          </a:p>
        </p:txBody>
      </p:sp>
      <p:pic>
        <p:nvPicPr>
          <p:cNvPr id="11" name="Picture 10" descr="A close up of a map&#10;&#10;Description automatically generated">
            <a:extLst>
              <a:ext uri="{FF2B5EF4-FFF2-40B4-BE49-F238E27FC236}">
                <a16:creationId xmlns:a16="http://schemas.microsoft.com/office/drawing/2014/main" id="{A57FDEF1-E825-28DF-572F-6B0B4571AFB7}"/>
              </a:ext>
            </a:extLst>
          </p:cNvPr>
          <p:cNvPicPr>
            <a:picLocks noChangeAspect="1"/>
          </p:cNvPicPr>
          <p:nvPr/>
        </p:nvPicPr>
        <p:blipFill>
          <a:blip r:embed="rId4"/>
          <a:stretch>
            <a:fillRect/>
          </a:stretch>
        </p:blipFill>
        <p:spPr>
          <a:xfrm>
            <a:off x="7382457" y="3036108"/>
            <a:ext cx="4474061" cy="3668729"/>
          </a:xfrm>
          <a:prstGeom prst="rect">
            <a:avLst/>
          </a:prstGeom>
        </p:spPr>
      </p:pic>
      <p:sp>
        <p:nvSpPr>
          <p:cNvPr id="12" name="Rectangle 11">
            <a:extLst>
              <a:ext uri="{FF2B5EF4-FFF2-40B4-BE49-F238E27FC236}">
                <a16:creationId xmlns:a16="http://schemas.microsoft.com/office/drawing/2014/main" id="{5440747F-8CBF-4DEE-8415-F5663E2F24E5}"/>
              </a:ext>
            </a:extLst>
          </p:cNvPr>
          <p:cNvSpPr/>
          <p:nvPr/>
        </p:nvSpPr>
        <p:spPr>
          <a:xfrm>
            <a:off x="7421094" y="3428999"/>
            <a:ext cx="1001689" cy="407551"/>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a:extLst>
              <a:ext uri="{FF2B5EF4-FFF2-40B4-BE49-F238E27FC236}">
                <a16:creationId xmlns:a16="http://schemas.microsoft.com/office/drawing/2014/main" id="{CA5D760E-1F48-1F58-699B-7D18497ADC67}"/>
              </a:ext>
            </a:extLst>
          </p:cNvPr>
          <p:cNvCxnSpPr/>
          <p:nvPr/>
        </p:nvCxnSpPr>
        <p:spPr>
          <a:xfrm flipH="1" flipV="1">
            <a:off x="3786040" y="4912555"/>
            <a:ext cx="595586" cy="376058"/>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292346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descr="A picture containing water, outdoor, sky, ocean&#10;&#10;Description automatically generated">
            <a:extLst>
              <a:ext uri="{FF2B5EF4-FFF2-40B4-BE49-F238E27FC236}">
                <a16:creationId xmlns:a16="http://schemas.microsoft.com/office/drawing/2014/main" id="{AFF5D192-64AB-61D9-54E0-6E78CFBA0DDE}"/>
              </a:ext>
            </a:extLst>
          </p:cNvPr>
          <p:cNvPicPr>
            <a:picLocks noChangeAspect="1"/>
          </p:cNvPicPr>
          <p:nvPr/>
        </p:nvPicPr>
        <p:blipFill rotWithShape="1">
          <a:blip r:embed="rId3"/>
          <a:srcRect l="25392" r="27586" b="18218"/>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17" name="Freeform: Shape 16">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9" name="Freeform: Shape 18">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EC2BBD-1FF7-2812-8FAA-F7C26E9F1B1E}"/>
              </a:ext>
            </a:extLst>
          </p:cNvPr>
          <p:cNvSpPr>
            <a:spLocks noGrp="1"/>
          </p:cNvSpPr>
          <p:nvPr>
            <p:ph type="title"/>
          </p:nvPr>
        </p:nvSpPr>
        <p:spPr>
          <a:xfrm>
            <a:off x="6801436" y="947650"/>
            <a:ext cx="4819952" cy="1325563"/>
          </a:xfrm>
        </p:spPr>
        <p:txBody>
          <a:bodyPr>
            <a:normAutofit/>
          </a:bodyPr>
          <a:lstStyle/>
          <a:p>
            <a:r>
              <a:rPr lang="en-US" dirty="0"/>
              <a:t>Activity</a:t>
            </a:r>
          </a:p>
        </p:txBody>
      </p:sp>
      <p:sp>
        <p:nvSpPr>
          <p:cNvPr id="3" name="Content Placeholder 2">
            <a:extLst>
              <a:ext uri="{FF2B5EF4-FFF2-40B4-BE49-F238E27FC236}">
                <a16:creationId xmlns:a16="http://schemas.microsoft.com/office/drawing/2014/main" id="{6557C09C-DB3D-6806-4F66-1D3943F61747}"/>
              </a:ext>
            </a:extLst>
          </p:cNvPr>
          <p:cNvSpPr>
            <a:spLocks noGrp="1"/>
          </p:cNvSpPr>
          <p:nvPr>
            <p:ph idx="1"/>
          </p:nvPr>
        </p:nvSpPr>
        <p:spPr>
          <a:xfrm>
            <a:off x="6801436" y="2273213"/>
            <a:ext cx="4819951" cy="3181684"/>
          </a:xfrm>
        </p:spPr>
        <p:txBody>
          <a:bodyPr anchor="t">
            <a:noAutofit/>
          </a:bodyPr>
          <a:lstStyle/>
          <a:p>
            <a:r>
              <a:rPr lang="en-US" sz="2300" dirty="0">
                <a:effectLst/>
                <a:ea typeface="DengXian" panose="02010600030101010101" pitchFamily="2" charset="-122"/>
              </a:rPr>
              <a:t>The blue crab population in Chesapeake Bay is decreasing and you are wondering why. </a:t>
            </a:r>
          </a:p>
          <a:p>
            <a:r>
              <a:rPr lang="en-US" sz="2300" dirty="0">
                <a:effectLst/>
                <a:ea typeface="DengXian" panose="02010600030101010101" pitchFamily="2" charset="-122"/>
              </a:rPr>
              <a:t>Scientists recently reported finding a parasite called </a:t>
            </a:r>
            <a:r>
              <a:rPr lang="en-US" sz="2300" i="1" dirty="0">
                <a:effectLst/>
                <a:ea typeface="DengXian" panose="02010600030101010101" pitchFamily="2" charset="-122"/>
              </a:rPr>
              <a:t>Hematodinium</a:t>
            </a:r>
            <a:r>
              <a:rPr lang="en-US" sz="2300" dirty="0">
                <a:effectLst/>
                <a:ea typeface="DengXian" panose="02010600030101010101" pitchFamily="2" charset="-122"/>
              </a:rPr>
              <a:t> in blue crabs and you decide to look more closely at its impact. </a:t>
            </a:r>
          </a:p>
          <a:p>
            <a:r>
              <a:rPr lang="en-US" sz="2300" dirty="0">
                <a:ea typeface="DengXian" panose="02010600030101010101" pitchFamily="2" charset="-122"/>
              </a:rPr>
              <a:t>Follow the handout to complete the activity. </a:t>
            </a:r>
          </a:p>
        </p:txBody>
      </p:sp>
      <p:sp>
        <p:nvSpPr>
          <p:cNvPr id="9" name="Oval Callout 8">
            <a:extLst>
              <a:ext uri="{FF2B5EF4-FFF2-40B4-BE49-F238E27FC236}">
                <a16:creationId xmlns:a16="http://schemas.microsoft.com/office/drawing/2014/main" id="{D343CA17-53C5-566C-269E-9AA02FFE4480}"/>
              </a:ext>
            </a:extLst>
          </p:cNvPr>
          <p:cNvSpPr/>
          <p:nvPr/>
        </p:nvSpPr>
        <p:spPr>
          <a:xfrm>
            <a:off x="2778483" y="947650"/>
            <a:ext cx="1878677" cy="123028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00" dirty="0"/>
              <a:t>Let’s go!</a:t>
            </a:r>
          </a:p>
        </p:txBody>
      </p:sp>
    </p:spTree>
    <p:extLst>
      <p:ext uri="{BB962C8B-B14F-4D97-AF65-F5344CB8AC3E}">
        <p14:creationId xmlns:p14="http://schemas.microsoft.com/office/powerpoint/2010/main" val="10183369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2533E-0EAE-584F-3A5D-5C763277415D}"/>
              </a:ext>
            </a:extLst>
          </p:cNvPr>
          <p:cNvSpPr>
            <a:spLocks noGrp="1"/>
          </p:cNvSpPr>
          <p:nvPr>
            <p:ph type="title"/>
          </p:nvPr>
        </p:nvSpPr>
        <p:spPr/>
        <p:txBody>
          <a:bodyPr/>
          <a:lstStyle/>
          <a:p>
            <a:r>
              <a:rPr lang="en-US" dirty="0"/>
              <a:t>Water temperature</a:t>
            </a:r>
          </a:p>
        </p:txBody>
      </p:sp>
      <p:pic>
        <p:nvPicPr>
          <p:cNvPr id="5" name="Content Placeholder 4" descr="Chart, scatter chart&#10;&#10;Description automatically generated">
            <a:extLst>
              <a:ext uri="{FF2B5EF4-FFF2-40B4-BE49-F238E27FC236}">
                <a16:creationId xmlns:a16="http://schemas.microsoft.com/office/drawing/2014/main" id="{A6FBE129-9632-4F8F-0955-1F792CCB35F5}"/>
              </a:ext>
            </a:extLst>
          </p:cNvPr>
          <p:cNvPicPr>
            <a:picLocks noGrp="1" noChangeAspect="1"/>
          </p:cNvPicPr>
          <p:nvPr>
            <p:ph idx="1"/>
          </p:nvPr>
        </p:nvPicPr>
        <p:blipFill>
          <a:blip r:embed="rId3"/>
          <a:stretch>
            <a:fillRect/>
          </a:stretch>
        </p:blipFill>
        <p:spPr>
          <a:xfrm>
            <a:off x="1410829" y="1825625"/>
            <a:ext cx="9370341" cy="4351338"/>
          </a:xfrm>
        </p:spPr>
      </p:pic>
    </p:spTree>
    <p:extLst>
      <p:ext uri="{BB962C8B-B14F-4D97-AF65-F5344CB8AC3E}">
        <p14:creationId xmlns:p14="http://schemas.microsoft.com/office/powerpoint/2010/main" val="2392740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D098F-AD0A-314C-3B28-54F6C3AD58AA}"/>
              </a:ext>
            </a:extLst>
          </p:cNvPr>
          <p:cNvSpPr>
            <a:spLocks noGrp="1"/>
          </p:cNvSpPr>
          <p:nvPr>
            <p:ph type="title"/>
          </p:nvPr>
        </p:nvSpPr>
        <p:spPr/>
        <p:txBody>
          <a:bodyPr/>
          <a:lstStyle/>
          <a:p>
            <a:r>
              <a:rPr lang="en-US" dirty="0"/>
              <a:t>Salinity</a:t>
            </a:r>
          </a:p>
        </p:txBody>
      </p:sp>
      <p:pic>
        <p:nvPicPr>
          <p:cNvPr id="5" name="Content Placeholder 4" descr="Chart, line chart&#10;&#10;Description automatically generated">
            <a:extLst>
              <a:ext uri="{FF2B5EF4-FFF2-40B4-BE49-F238E27FC236}">
                <a16:creationId xmlns:a16="http://schemas.microsoft.com/office/drawing/2014/main" id="{69B21174-11A0-9D7B-8DA3-A582EF5319BB}"/>
              </a:ext>
            </a:extLst>
          </p:cNvPr>
          <p:cNvPicPr>
            <a:picLocks noGrp="1" noChangeAspect="1"/>
          </p:cNvPicPr>
          <p:nvPr>
            <p:ph idx="1"/>
          </p:nvPr>
        </p:nvPicPr>
        <p:blipFill>
          <a:blip r:embed="rId3"/>
          <a:stretch>
            <a:fillRect/>
          </a:stretch>
        </p:blipFill>
        <p:spPr>
          <a:xfrm>
            <a:off x="1462186" y="1825625"/>
            <a:ext cx="9267628" cy="4351338"/>
          </a:xfrm>
        </p:spPr>
      </p:pic>
    </p:spTree>
    <p:extLst>
      <p:ext uri="{BB962C8B-B14F-4D97-AF65-F5344CB8AC3E}">
        <p14:creationId xmlns:p14="http://schemas.microsoft.com/office/powerpoint/2010/main" val="19440913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D6947-6347-08F1-AC23-2780D6926E40}"/>
              </a:ext>
            </a:extLst>
          </p:cNvPr>
          <p:cNvSpPr>
            <a:spLocks noGrp="1"/>
          </p:cNvSpPr>
          <p:nvPr>
            <p:ph type="title"/>
          </p:nvPr>
        </p:nvSpPr>
        <p:spPr>
          <a:xfrm>
            <a:off x="1137036" y="548640"/>
            <a:ext cx="9543405" cy="1188720"/>
          </a:xfrm>
        </p:spPr>
        <p:txBody>
          <a:bodyPr>
            <a:normAutofit fontScale="90000"/>
          </a:bodyPr>
          <a:lstStyle/>
          <a:p>
            <a:r>
              <a:rPr lang="en-US" dirty="0">
                <a:solidFill>
                  <a:schemeClr val="tx1">
                    <a:lumMod val="85000"/>
                    <a:lumOff val="15000"/>
                  </a:schemeClr>
                </a:solidFill>
              </a:rPr>
              <a:t>Prevalence of </a:t>
            </a:r>
            <a:r>
              <a:rPr lang="en-US" i="1" dirty="0">
                <a:solidFill>
                  <a:schemeClr val="tx1">
                    <a:lumMod val="85000"/>
                    <a:lumOff val="15000"/>
                  </a:schemeClr>
                </a:solidFill>
              </a:rPr>
              <a:t>Hematodinium</a:t>
            </a:r>
            <a:r>
              <a:rPr lang="en-US" dirty="0">
                <a:solidFill>
                  <a:schemeClr val="tx1">
                    <a:lumMod val="85000"/>
                    <a:lumOff val="15000"/>
                  </a:schemeClr>
                </a:solidFill>
              </a:rPr>
              <a:t> in blue crabs</a:t>
            </a:r>
          </a:p>
        </p:txBody>
      </p:sp>
      <p:sp>
        <p:nvSpPr>
          <p:cNvPr id="3" name="Content Placeholder 2">
            <a:extLst>
              <a:ext uri="{FF2B5EF4-FFF2-40B4-BE49-F238E27FC236}">
                <a16:creationId xmlns:a16="http://schemas.microsoft.com/office/drawing/2014/main" id="{1815D82B-E25C-5802-43EB-6CD0270919AE}"/>
              </a:ext>
            </a:extLst>
          </p:cNvPr>
          <p:cNvSpPr>
            <a:spLocks noGrp="1"/>
          </p:cNvSpPr>
          <p:nvPr>
            <p:ph idx="1"/>
          </p:nvPr>
        </p:nvSpPr>
        <p:spPr>
          <a:xfrm>
            <a:off x="6138998" y="2790055"/>
            <a:ext cx="3304433" cy="1690829"/>
          </a:xfrm>
        </p:spPr>
        <p:txBody>
          <a:bodyPr anchor="ctr">
            <a:normAutofit/>
          </a:bodyPr>
          <a:lstStyle/>
          <a:p>
            <a:pPr marL="0" indent="0">
              <a:buNone/>
            </a:pPr>
            <a:r>
              <a:rPr lang="en-US" sz="2500" dirty="0">
                <a:solidFill>
                  <a:schemeClr val="tx1">
                    <a:lumMod val="85000"/>
                    <a:lumOff val="15000"/>
                  </a:schemeClr>
                </a:solidFill>
                <a:effectLst/>
                <a:latin typeface="Calibri" panose="020F0502020204030204" pitchFamily="34" charset="0"/>
                <a:ea typeface="DengXian" panose="02010600030101010101" pitchFamily="2" charset="-122"/>
                <a:cs typeface="Times New Roman" panose="02020603050405020304" pitchFamily="18" charset="0"/>
              </a:rPr>
              <a:t>Prevalence (%) =</a:t>
            </a:r>
            <a:endParaRPr lang="en-US" sz="2500" dirty="0">
              <a:solidFill>
                <a:schemeClr val="tx1">
                  <a:lumMod val="85000"/>
                  <a:lumOff val="1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endParaRPr lang="en-US" sz="2000" dirty="0">
              <a:solidFill>
                <a:schemeClr val="tx1">
                  <a:lumMod val="85000"/>
                  <a:lumOff val="15000"/>
                </a:schemeClr>
              </a:solidFill>
            </a:endParaRPr>
          </a:p>
        </p:txBody>
      </p:sp>
      <p:sp>
        <p:nvSpPr>
          <p:cNvPr id="19" name="Content Placeholder 2">
            <a:extLst>
              <a:ext uri="{FF2B5EF4-FFF2-40B4-BE49-F238E27FC236}">
                <a16:creationId xmlns:a16="http://schemas.microsoft.com/office/drawing/2014/main" id="{A8FC51EC-53DB-ED80-2CF5-2819738E7010}"/>
              </a:ext>
            </a:extLst>
          </p:cNvPr>
          <p:cNvSpPr txBox="1">
            <a:spLocks/>
          </p:cNvSpPr>
          <p:nvPr/>
        </p:nvSpPr>
        <p:spPr>
          <a:xfrm>
            <a:off x="2338548" y="4409922"/>
            <a:ext cx="3670790" cy="655163"/>
          </a:xfrm>
          <a:prstGeom prst="rect">
            <a:avLst/>
          </a:prstGeom>
        </p:spPr>
        <p:txBody>
          <a:bodyPr vert="horz" lIns="91440" tIns="45720" rIns="91440" bIns="45720" rtlCol="0"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 Infected with </a:t>
            </a:r>
            <a:r>
              <a:rPr lang="en-US" sz="2300" i="1"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Hematodinium</a:t>
            </a:r>
            <a:endParaRPr lang="en-US" sz="2300" i="1"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p:txBody>
      </p:sp>
      <p:cxnSp>
        <p:nvCxnSpPr>
          <p:cNvPr id="22" name="Straight Connector 21">
            <a:extLst>
              <a:ext uri="{FF2B5EF4-FFF2-40B4-BE49-F238E27FC236}">
                <a16:creationId xmlns:a16="http://schemas.microsoft.com/office/drawing/2014/main" id="{3F093905-1EFC-E45E-8158-690BA44562B4}"/>
              </a:ext>
            </a:extLst>
          </p:cNvPr>
          <p:cNvCxnSpPr/>
          <p:nvPr/>
        </p:nvCxnSpPr>
        <p:spPr>
          <a:xfrm>
            <a:off x="8715375" y="3429000"/>
            <a:ext cx="162877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Content Placeholder 2">
            <a:extLst>
              <a:ext uri="{FF2B5EF4-FFF2-40B4-BE49-F238E27FC236}">
                <a16:creationId xmlns:a16="http://schemas.microsoft.com/office/drawing/2014/main" id="{03767A64-CD45-7FA5-43D3-0E9772E7606E}"/>
              </a:ext>
            </a:extLst>
          </p:cNvPr>
          <p:cNvSpPr txBox="1">
            <a:spLocks/>
          </p:cNvSpPr>
          <p:nvPr/>
        </p:nvSpPr>
        <p:spPr>
          <a:xfrm>
            <a:off x="9358011" y="3851820"/>
            <a:ext cx="1285273" cy="74248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a:t>
            </a:r>
            <a:endParaRPr lang="en-US" sz="25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a:p>
            <a:endParaRPr lang="en-US" sz="2000" dirty="0">
              <a:solidFill>
                <a:schemeClr val="tx1">
                  <a:lumMod val="85000"/>
                  <a:lumOff val="15000"/>
                </a:schemeClr>
              </a:solidFill>
            </a:endParaRPr>
          </a:p>
        </p:txBody>
      </p:sp>
      <p:sp>
        <p:nvSpPr>
          <p:cNvPr id="27" name="Content Placeholder 2">
            <a:extLst>
              <a:ext uri="{FF2B5EF4-FFF2-40B4-BE49-F238E27FC236}">
                <a16:creationId xmlns:a16="http://schemas.microsoft.com/office/drawing/2014/main" id="{91696EC3-0EF8-1BE0-A23F-757CDD38AB90}"/>
              </a:ext>
            </a:extLst>
          </p:cNvPr>
          <p:cNvSpPr txBox="1">
            <a:spLocks/>
          </p:cNvSpPr>
          <p:nvPr/>
        </p:nvSpPr>
        <p:spPr>
          <a:xfrm>
            <a:off x="8158158" y="5017122"/>
            <a:ext cx="1285273" cy="74248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30%</a:t>
            </a:r>
            <a:endParaRPr lang="en-US" sz="2000" dirty="0">
              <a:solidFill>
                <a:schemeClr val="tx1">
                  <a:lumMod val="85000"/>
                  <a:lumOff val="15000"/>
                </a:schemeClr>
              </a:solidFill>
            </a:endParaRPr>
          </a:p>
        </p:txBody>
      </p:sp>
      <p:sp>
        <p:nvSpPr>
          <p:cNvPr id="28" name="Content Placeholder 2">
            <a:extLst>
              <a:ext uri="{FF2B5EF4-FFF2-40B4-BE49-F238E27FC236}">
                <a16:creationId xmlns:a16="http://schemas.microsoft.com/office/drawing/2014/main" id="{BC694A23-585A-D7B9-6EBB-C6A7C2183DFC}"/>
              </a:ext>
            </a:extLst>
          </p:cNvPr>
          <p:cNvSpPr txBox="1">
            <a:spLocks/>
          </p:cNvSpPr>
          <p:nvPr/>
        </p:nvSpPr>
        <p:spPr>
          <a:xfrm>
            <a:off x="10505623" y="3064943"/>
            <a:ext cx="1285273" cy="74248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x 100%</a:t>
            </a:r>
            <a:endParaRPr lang="en-US" sz="2000" dirty="0">
              <a:solidFill>
                <a:schemeClr val="tx1">
                  <a:lumMod val="85000"/>
                  <a:lumOff val="15000"/>
                </a:schemeClr>
              </a:solidFill>
            </a:endParaRPr>
          </a:p>
        </p:txBody>
      </p:sp>
      <p:sp>
        <p:nvSpPr>
          <p:cNvPr id="30" name="Content Placeholder 2">
            <a:extLst>
              <a:ext uri="{FF2B5EF4-FFF2-40B4-BE49-F238E27FC236}">
                <a16:creationId xmlns:a16="http://schemas.microsoft.com/office/drawing/2014/main" id="{675834CF-E752-6770-BD97-5A3426CDAC31}"/>
              </a:ext>
            </a:extLst>
          </p:cNvPr>
          <p:cNvSpPr txBox="1">
            <a:spLocks/>
          </p:cNvSpPr>
          <p:nvPr/>
        </p:nvSpPr>
        <p:spPr>
          <a:xfrm>
            <a:off x="2413724" y="5376006"/>
            <a:ext cx="2806736" cy="65516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uninfected</a:t>
            </a:r>
            <a:endParaRPr lang="en-US" sz="23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31" name="Content Placeholder 2">
            <a:extLst>
              <a:ext uri="{FF2B5EF4-FFF2-40B4-BE49-F238E27FC236}">
                <a16:creationId xmlns:a16="http://schemas.microsoft.com/office/drawing/2014/main" id="{88DF09F8-88A6-30F3-C6A9-AD92B70A943C}"/>
              </a:ext>
            </a:extLst>
          </p:cNvPr>
          <p:cNvSpPr txBox="1">
            <a:spLocks/>
          </p:cNvSpPr>
          <p:nvPr/>
        </p:nvSpPr>
        <p:spPr>
          <a:xfrm>
            <a:off x="8845172" y="2001860"/>
            <a:ext cx="1422963" cy="6205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solidFill>
                  <a:schemeClr val="accent4"/>
                </a:solidFill>
                <a:latin typeface="Calibri" panose="020F0502020204030204" pitchFamily="34" charset="0"/>
                <a:ea typeface="DengXian" panose="02010600030101010101" pitchFamily="2" charset="-122"/>
                <a:cs typeface="Times New Roman" panose="02020603050405020304" pitchFamily="18" charset="0"/>
              </a:rPr>
              <a:t># infected</a:t>
            </a:r>
            <a:endParaRPr lang="en-US" sz="1800" dirty="0">
              <a:solidFill>
                <a:schemeClr val="accent4"/>
              </a:solidFill>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32" name="Content Placeholder 2">
            <a:extLst>
              <a:ext uri="{FF2B5EF4-FFF2-40B4-BE49-F238E27FC236}">
                <a16:creationId xmlns:a16="http://schemas.microsoft.com/office/drawing/2014/main" id="{2EF2A524-458E-0D8D-4EAA-4B96EC402E03}"/>
              </a:ext>
            </a:extLst>
          </p:cNvPr>
          <p:cNvSpPr txBox="1">
            <a:spLocks/>
          </p:cNvSpPr>
          <p:nvPr/>
        </p:nvSpPr>
        <p:spPr>
          <a:xfrm>
            <a:off x="9556654" y="4510564"/>
            <a:ext cx="2277129" cy="6205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solidFill>
                  <a:schemeClr val="tx1">
                    <a:lumMod val="85000"/>
                    <a:lumOff val="15000"/>
                  </a:schemeClr>
                </a:solidFill>
                <a:latin typeface="Calibri" panose="020F0502020204030204" pitchFamily="34" charset="0"/>
                <a:ea typeface="DengXian" panose="02010600030101010101" pitchFamily="2" charset="-122"/>
                <a:cs typeface="Times New Roman" panose="02020603050405020304" pitchFamily="18" charset="0"/>
              </a:rPr>
              <a:t># uninfected</a:t>
            </a:r>
            <a:endParaRPr lang="en-US" sz="1800" dirty="0">
              <a:solidFill>
                <a:schemeClr val="tx1">
                  <a:lumMod val="85000"/>
                  <a:lumOff val="15000"/>
                </a:schemeClr>
              </a:solidFill>
              <a:latin typeface="Times New Roman" panose="02020603050405020304" pitchFamily="18" charset="0"/>
              <a:ea typeface="DengXian" panose="02010600030101010101" pitchFamily="2" charset="-122"/>
              <a:cs typeface="Times New Roman" panose="02020603050405020304" pitchFamily="18" charset="0"/>
            </a:endParaRPr>
          </a:p>
          <a:p>
            <a:endParaRPr lang="en-US" sz="2000" dirty="0">
              <a:solidFill>
                <a:schemeClr val="tx1">
                  <a:lumMod val="85000"/>
                  <a:lumOff val="15000"/>
                </a:schemeClr>
              </a:solidFill>
            </a:endParaRPr>
          </a:p>
        </p:txBody>
      </p:sp>
      <p:sp>
        <p:nvSpPr>
          <p:cNvPr id="33" name="Content Placeholder 2">
            <a:extLst>
              <a:ext uri="{FF2B5EF4-FFF2-40B4-BE49-F238E27FC236}">
                <a16:creationId xmlns:a16="http://schemas.microsoft.com/office/drawing/2014/main" id="{10023560-BEC2-9474-7FA0-4C165099527E}"/>
              </a:ext>
            </a:extLst>
          </p:cNvPr>
          <p:cNvSpPr txBox="1">
            <a:spLocks/>
          </p:cNvSpPr>
          <p:nvPr/>
        </p:nvSpPr>
        <p:spPr>
          <a:xfrm>
            <a:off x="8386534" y="4317662"/>
            <a:ext cx="1237405" cy="6205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solidFill>
                  <a:schemeClr val="accent4"/>
                </a:solidFill>
                <a:latin typeface="Calibri" panose="020F0502020204030204" pitchFamily="34" charset="0"/>
                <a:ea typeface="DengXian" panose="02010600030101010101" pitchFamily="2" charset="-122"/>
                <a:cs typeface="Times New Roman" panose="02020603050405020304" pitchFamily="18" charset="0"/>
              </a:rPr>
              <a:t># infected</a:t>
            </a:r>
            <a:endParaRPr lang="en-US" sz="1800" dirty="0">
              <a:solidFill>
                <a:schemeClr val="accent4"/>
              </a:solidFill>
              <a:latin typeface="Times New Roman" panose="02020603050405020304" pitchFamily="18" charset="0"/>
              <a:ea typeface="DengXian" panose="02010600030101010101" pitchFamily="2" charset="-122"/>
              <a:cs typeface="Times New Roman" panose="02020603050405020304" pitchFamily="18" charset="0"/>
            </a:endParaRPr>
          </a:p>
        </p:txBody>
      </p:sp>
      <p:pic>
        <p:nvPicPr>
          <p:cNvPr id="8" name="Graphic 7" descr="Crab with solid fill">
            <a:extLst>
              <a:ext uri="{FF2B5EF4-FFF2-40B4-BE49-F238E27FC236}">
                <a16:creationId xmlns:a16="http://schemas.microsoft.com/office/drawing/2014/main" id="{5EE58548-291C-5171-1D7E-333B7BD7297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463350" y="2006515"/>
            <a:ext cx="914400" cy="914400"/>
          </a:xfrm>
          <a:prstGeom prst="rect">
            <a:avLst/>
          </a:prstGeom>
        </p:spPr>
      </p:pic>
      <p:pic>
        <p:nvPicPr>
          <p:cNvPr id="10" name="Graphic 9" descr="Crab with solid fill">
            <a:extLst>
              <a:ext uri="{FF2B5EF4-FFF2-40B4-BE49-F238E27FC236}">
                <a16:creationId xmlns:a16="http://schemas.microsoft.com/office/drawing/2014/main" id="{5522AB8F-F9FF-695F-A91D-9D2FE9C41AF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29949" y="1962758"/>
            <a:ext cx="914400" cy="914400"/>
          </a:xfrm>
          <a:prstGeom prst="rect">
            <a:avLst/>
          </a:prstGeom>
        </p:spPr>
      </p:pic>
      <p:pic>
        <p:nvPicPr>
          <p:cNvPr id="12" name="Graphic 11" descr="Crab with solid fill">
            <a:extLst>
              <a:ext uri="{FF2B5EF4-FFF2-40B4-BE49-F238E27FC236}">
                <a16:creationId xmlns:a16="http://schemas.microsoft.com/office/drawing/2014/main" id="{8336219D-56D2-5791-5CF4-5D81E2A9FA4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20644" y="1962758"/>
            <a:ext cx="914400" cy="914400"/>
          </a:xfrm>
          <a:prstGeom prst="rect">
            <a:avLst/>
          </a:prstGeom>
        </p:spPr>
      </p:pic>
      <p:pic>
        <p:nvPicPr>
          <p:cNvPr id="21" name="Graphic 20" descr="Crab with solid fill">
            <a:extLst>
              <a:ext uri="{FF2B5EF4-FFF2-40B4-BE49-F238E27FC236}">
                <a16:creationId xmlns:a16="http://schemas.microsoft.com/office/drawing/2014/main" id="{B1CCC412-4513-CA0E-EE5F-4338C710BD5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4177" y="1973328"/>
            <a:ext cx="914400" cy="914400"/>
          </a:xfrm>
          <a:prstGeom prst="rect">
            <a:avLst/>
          </a:prstGeom>
        </p:spPr>
      </p:pic>
      <p:pic>
        <p:nvPicPr>
          <p:cNvPr id="25" name="Graphic 24" descr="Crab with solid fill">
            <a:extLst>
              <a:ext uri="{FF2B5EF4-FFF2-40B4-BE49-F238E27FC236}">
                <a16:creationId xmlns:a16="http://schemas.microsoft.com/office/drawing/2014/main" id="{233FE980-78D6-233E-1AAF-AD7A8862B22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94872" y="1976097"/>
            <a:ext cx="914400" cy="914400"/>
          </a:xfrm>
          <a:prstGeom prst="rect">
            <a:avLst/>
          </a:prstGeom>
        </p:spPr>
      </p:pic>
      <p:pic>
        <p:nvPicPr>
          <p:cNvPr id="34" name="Graphic 33" descr="Crab with solid fill">
            <a:extLst>
              <a:ext uri="{FF2B5EF4-FFF2-40B4-BE49-F238E27FC236}">
                <a16:creationId xmlns:a16="http://schemas.microsoft.com/office/drawing/2014/main" id="{185FC20A-9889-8051-8AB1-8931CB157E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67824" y="2812924"/>
            <a:ext cx="914400" cy="914400"/>
          </a:xfrm>
          <a:prstGeom prst="rect">
            <a:avLst/>
          </a:prstGeom>
        </p:spPr>
      </p:pic>
      <p:pic>
        <p:nvPicPr>
          <p:cNvPr id="35" name="Graphic 34" descr="Crab with solid fill">
            <a:extLst>
              <a:ext uri="{FF2B5EF4-FFF2-40B4-BE49-F238E27FC236}">
                <a16:creationId xmlns:a16="http://schemas.microsoft.com/office/drawing/2014/main" id="{BEB086C8-6154-D6A6-B92D-69417B8C78B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34423" y="2769167"/>
            <a:ext cx="914400" cy="914400"/>
          </a:xfrm>
          <a:prstGeom prst="rect">
            <a:avLst/>
          </a:prstGeom>
        </p:spPr>
      </p:pic>
      <p:pic>
        <p:nvPicPr>
          <p:cNvPr id="36" name="Graphic 35" descr="Crab with solid fill">
            <a:extLst>
              <a:ext uri="{FF2B5EF4-FFF2-40B4-BE49-F238E27FC236}">
                <a16:creationId xmlns:a16="http://schemas.microsoft.com/office/drawing/2014/main" id="{8F55634E-2DD5-39FB-2FA9-867E2CDC0C6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25118" y="2769167"/>
            <a:ext cx="914400" cy="914400"/>
          </a:xfrm>
          <a:prstGeom prst="rect">
            <a:avLst/>
          </a:prstGeom>
        </p:spPr>
      </p:pic>
      <p:pic>
        <p:nvPicPr>
          <p:cNvPr id="37" name="Graphic 36" descr="Crab with solid fill">
            <a:extLst>
              <a:ext uri="{FF2B5EF4-FFF2-40B4-BE49-F238E27FC236}">
                <a16:creationId xmlns:a16="http://schemas.microsoft.com/office/drawing/2014/main" id="{6E571536-DD94-12CA-63D1-2379CCBD38B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8651" y="2779737"/>
            <a:ext cx="914400" cy="914400"/>
          </a:xfrm>
          <a:prstGeom prst="rect">
            <a:avLst/>
          </a:prstGeom>
        </p:spPr>
      </p:pic>
      <p:pic>
        <p:nvPicPr>
          <p:cNvPr id="38" name="Graphic 37" descr="Crab with solid fill">
            <a:extLst>
              <a:ext uri="{FF2B5EF4-FFF2-40B4-BE49-F238E27FC236}">
                <a16:creationId xmlns:a16="http://schemas.microsoft.com/office/drawing/2014/main" id="{94F30CCC-3093-6B2F-A4AD-41B116929390}"/>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3599346" y="2782506"/>
            <a:ext cx="914400" cy="914400"/>
          </a:xfrm>
          <a:prstGeom prst="rect">
            <a:avLst/>
          </a:prstGeom>
        </p:spPr>
      </p:pic>
      <p:pic>
        <p:nvPicPr>
          <p:cNvPr id="39" name="Graphic 38" descr="Crab with solid fill">
            <a:extLst>
              <a:ext uri="{FF2B5EF4-FFF2-40B4-BE49-F238E27FC236}">
                <a16:creationId xmlns:a16="http://schemas.microsoft.com/office/drawing/2014/main" id="{CD647DCF-4495-D852-EB03-1D73548916E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00724" y="4168317"/>
            <a:ext cx="914400" cy="914400"/>
          </a:xfrm>
          <a:prstGeom prst="rect">
            <a:avLst/>
          </a:prstGeom>
        </p:spPr>
      </p:pic>
      <p:pic>
        <p:nvPicPr>
          <p:cNvPr id="40" name="Graphic 39" descr="Crab with solid fill">
            <a:extLst>
              <a:ext uri="{FF2B5EF4-FFF2-40B4-BE49-F238E27FC236}">
                <a16:creationId xmlns:a16="http://schemas.microsoft.com/office/drawing/2014/main" id="{D66AB9E3-0123-1D74-FF33-B0768E6636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00724" y="5246387"/>
            <a:ext cx="914400" cy="914400"/>
          </a:xfrm>
          <a:prstGeom prst="rect">
            <a:avLst/>
          </a:prstGeom>
        </p:spPr>
      </p:pic>
      <p:pic>
        <p:nvPicPr>
          <p:cNvPr id="41" name="Graphic 40" descr="Crab with solid fill">
            <a:extLst>
              <a:ext uri="{FF2B5EF4-FFF2-40B4-BE49-F238E27FC236}">
                <a16:creationId xmlns:a16="http://schemas.microsoft.com/office/drawing/2014/main" id="{15B70942-0AEA-743D-1F2F-273C291B7D9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05237" y="2419958"/>
            <a:ext cx="914400" cy="914400"/>
          </a:xfrm>
          <a:prstGeom prst="rect">
            <a:avLst/>
          </a:prstGeom>
        </p:spPr>
      </p:pic>
      <p:pic>
        <p:nvPicPr>
          <p:cNvPr id="42" name="Graphic 41" descr="Crab with solid fill">
            <a:extLst>
              <a:ext uri="{FF2B5EF4-FFF2-40B4-BE49-F238E27FC236}">
                <a16:creationId xmlns:a16="http://schemas.microsoft.com/office/drawing/2014/main" id="{ED7E336A-2A1E-6FE5-F84F-6C88E3D6883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467443" y="3546109"/>
            <a:ext cx="914400" cy="914400"/>
          </a:xfrm>
          <a:prstGeom prst="rect">
            <a:avLst/>
          </a:prstGeom>
        </p:spPr>
      </p:pic>
      <p:pic>
        <p:nvPicPr>
          <p:cNvPr id="43" name="Graphic 42" descr="Crab with solid fill">
            <a:extLst>
              <a:ext uri="{FF2B5EF4-FFF2-40B4-BE49-F238E27FC236}">
                <a16:creationId xmlns:a16="http://schemas.microsoft.com/office/drawing/2014/main" id="{AFA88DE2-A73A-FCF1-CB45-7B11DDE338FD}"/>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9716718" y="3593223"/>
            <a:ext cx="914400" cy="914400"/>
          </a:xfrm>
          <a:prstGeom prst="rect">
            <a:avLst/>
          </a:prstGeom>
        </p:spPr>
      </p:pic>
    </p:spTree>
    <p:extLst>
      <p:ext uri="{BB962C8B-B14F-4D97-AF65-F5344CB8AC3E}">
        <p14:creationId xmlns:p14="http://schemas.microsoft.com/office/powerpoint/2010/main" val="870599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2054</TotalTime>
  <Words>1294</Words>
  <Application>Microsoft Macintosh PowerPoint</Application>
  <PresentationFormat>Widescreen</PresentationFormat>
  <Paragraphs>113</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Times</vt:lpstr>
      <vt:lpstr>Arial</vt:lpstr>
      <vt:lpstr>Calibri</vt:lpstr>
      <vt:lpstr>Calibri Light</vt:lpstr>
      <vt:lpstr>Times New Roman</vt:lpstr>
      <vt:lpstr>Tw Cen MT</vt:lpstr>
      <vt:lpstr>Office Theme</vt:lpstr>
      <vt:lpstr>Hematodinium</vt:lpstr>
      <vt:lpstr>Meet the scientist!</vt:lpstr>
      <vt:lpstr>What is prevalence?</vt:lpstr>
      <vt:lpstr>Prevalence of flu in people</vt:lpstr>
      <vt:lpstr>What is a parasite?</vt:lpstr>
      <vt:lpstr>The Blue crab–Hematodinium system</vt:lpstr>
      <vt:lpstr>The Blue Crab Callinectes sapidus</vt:lpstr>
      <vt:lpstr>The Parasite Hematodinium perezi</vt:lpstr>
      <vt:lpstr>Thermal ranges for blue crab and the parasite</vt:lpstr>
      <vt:lpstr>How is Hematodinium transmitted?</vt:lpstr>
      <vt:lpstr>Activity</vt:lpstr>
      <vt:lpstr>Water temperature</vt:lpstr>
      <vt:lpstr>Salinity</vt:lpstr>
      <vt:lpstr>Prevalence of Hematodinium in blue crabs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Xuqing Chen</dc:creator>
  <cp:lastModifiedBy>Xuqing Chen</cp:lastModifiedBy>
  <cp:revision>115</cp:revision>
  <dcterms:created xsi:type="dcterms:W3CDTF">2022-12-13T19:28:52Z</dcterms:created>
  <dcterms:modified xsi:type="dcterms:W3CDTF">2023-04-17T20:09:52Z</dcterms:modified>
</cp:coreProperties>
</file>