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64" r:id="rId2"/>
    <p:sldId id="351" r:id="rId3"/>
    <p:sldId id="288" r:id="rId4"/>
    <p:sldId id="364" r:id="rId5"/>
    <p:sldId id="362" r:id="rId6"/>
    <p:sldId id="360" r:id="rId7"/>
    <p:sldId id="378" r:id="rId8"/>
    <p:sldId id="365" r:id="rId9"/>
    <p:sldId id="315" r:id="rId10"/>
    <p:sldId id="325" r:id="rId11"/>
    <p:sldId id="339" r:id="rId12"/>
    <p:sldId id="375" r:id="rId13"/>
    <p:sldId id="342" r:id="rId14"/>
    <p:sldId id="345" r:id="rId15"/>
    <p:sldId id="347" r:id="rId16"/>
    <p:sldId id="348" r:id="rId17"/>
    <p:sldId id="350" r:id="rId18"/>
    <p:sldId id="366" r:id="rId19"/>
    <p:sldId id="370" r:id="rId20"/>
    <p:sldId id="367" r:id="rId21"/>
    <p:sldId id="371" r:id="rId22"/>
    <p:sldId id="372" r:id="rId23"/>
    <p:sldId id="373" r:id="rId24"/>
    <p:sldId id="374" r:id="rId25"/>
    <p:sldId id="377" r:id="rId26"/>
    <p:sldId id="369" r:id="rId27"/>
    <p:sldId id="25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DA28"/>
    <a:srgbClr val="61C7C7"/>
    <a:srgbClr val="816F3A"/>
    <a:srgbClr val="0E5972"/>
    <a:srgbClr val="BC5923"/>
    <a:srgbClr val="977DC1"/>
    <a:srgbClr val="623F99"/>
    <a:srgbClr val="AC29E7"/>
    <a:srgbClr val="FF9900"/>
    <a:srgbClr val="A6E1F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42" autoAdjust="0"/>
    <p:restoredTop sz="61530" autoAdjust="0"/>
  </p:normalViewPr>
  <p:slideViewPr>
    <p:cSldViewPr snapToGrid="0">
      <p:cViewPr varScale="1">
        <p:scale>
          <a:sx n="85" d="100"/>
          <a:sy n="85" d="100"/>
        </p:scale>
        <p:origin x="40" y="308"/>
      </p:cViewPr>
      <p:guideLst/>
    </p:cSldViewPr>
  </p:slideViewPr>
  <p:notesTextViewPr>
    <p:cViewPr>
      <p:scale>
        <a:sx n="150" d="100"/>
        <a:sy n="15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2BD54A-7C30-4304-BD96-9AE602E86B2F}" type="datetimeFigureOut">
              <a:rPr lang="en-US" smtClean="0"/>
              <a:t>4/13/2023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1F8562-B45C-4C13-901A-AB2D33808B08}" type="slidenum">
              <a:rPr lang="en-US" smtClean="0"/>
              <a:t>‹#›</a:t>
            </a:fld>
            <a:endParaRPr lang="en-US"/>
          </a:p>
        </p:txBody>
      </p:sp>
    </p:spTree>
    <p:extLst>
      <p:ext uri="{BB962C8B-B14F-4D97-AF65-F5344CB8AC3E}">
        <p14:creationId xmlns:p14="http://schemas.microsoft.com/office/powerpoint/2010/main" val="4292261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u="none" dirty="0">
                <a:solidFill>
                  <a:srgbClr val="485365"/>
                </a:solidFill>
                <a:effectLst/>
                <a:latin typeface="Quicksand"/>
              </a:rPr>
              <a:t>Slide 1: Introduce students to the topic by asking:</a:t>
            </a:r>
          </a:p>
          <a:p>
            <a:pPr marL="171450" indent="-171450" algn="l">
              <a:buFont typeface="Arial" panose="020B0604020202020204" pitchFamily="34" charset="0"/>
              <a:buChar char="•"/>
            </a:pPr>
            <a:endParaRPr lang="en-US" b="0" i="0" u="none" dirty="0">
              <a:solidFill>
                <a:srgbClr val="485365"/>
              </a:solidFill>
              <a:effectLst/>
              <a:latin typeface="Quicksand"/>
            </a:endParaRPr>
          </a:p>
          <a:p>
            <a:pPr marL="171450" indent="-171450" algn="l">
              <a:buFont typeface="Arial" panose="020B0604020202020204" pitchFamily="34" charset="0"/>
              <a:buChar char="•"/>
            </a:pPr>
            <a:r>
              <a:rPr lang="en-US" b="0" i="0" u="none" dirty="0">
                <a:solidFill>
                  <a:srgbClr val="485365"/>
                </a:solidFill>
                <a:effectLst/>
                <a:latin typeface="Quicksand"/>
              </a:rPr>
              <a:t>If students have known, seen or experienced flooding in coastal areas.   </a:t>
            </a:r>
          </a:p>
          <a:p>
            <a:pPr marL="628650" lvl="1" indent="-171450" algn="l">
              <a:buFont typeface="Arial" panose="020B0604020202020204" pitchFamily="34" charset="0"/>
              <a:buChar char="•"/>
            </a:pPr>
            <a:r>
              <a:rPr lang="en-US" b="0" i="0" u="none" dirty="0">
                <a:solidFill>
                  <a:srgbClr val="485365"/>
                </a:solidFill>
                <a:effectLst/>
                <a:latin typeface="Quicksand"/>
              </a:rPr>
              <a:t>Note: It is common for individuals to observe flooding problems in coastal areas.</a:t>
            </a:r>
          </a:p>
          <a:p>
            <a:pPr marL="171450" indent="-171450" algn="l">
              <a:buFont typeface="Arial" panose="020B0604020202020204" pitchFamily="34" charset="0"/>
              <a:buChar char="•"/>
            </a:pPr>
            <a:r>
              <a:rPr lang="en-US" b="0" i="0" u="none" dirty="0">
                <a:solidFill>
                  <a:srgbClr val="485365"/>
                </a:solidFill>
                <a:effectLst/>
                <a:latin typeface="Quicksand"/>
              </a:rPr>
              <a:t>If students are aware of any approaches or strategies for dealing with flooding challenges.</a:t>
            </a:r>
          </a:p>
          <a:p>
            <a:pPr marL="628650" lvl="1" indent="-171450" algn="l">
              <a:buFont typeface="Arial" panose="020B0604020202020204" pitchFamily="34" charset="0"/>
              <a:buChar char="•"/>
            </a:pPr>
            <a:r>
              <a:rPr lang="en-US" b="0" i="0" u="none" dirty="0">
                <a:solidFill>
                  <a:srgbClr val="485365"/>
                </a:solidFill>
                <a:effectLst/>
                <a:latin typeface="Quicksand"/>
              </a:rPr>
              <a:t>Possible answers: levees, seawalls, wetlands, etc.   </a:t>
            </a:r>
          </a:p>
          <a:p>
            <a:pPr marL="171450" indent="-171450" algn="l">
              <a:buFont typeface="Arial" panose="020B0604020202020204" pitchFamily="34" charset="0"/>
              <a:buChar char="•"/>
            </a:pPr>
            <a:r>
              <a:rPr lang="en-US" b="0" i="0" u="none" dirty="0">
                <a:solidFill>
                  <a:srgbClr val="485365"/>
                </a:solidFill>
                <a:effectLst/>
                <a:latin typeface="Quicksand"/>
              </a:rPr>
              <a:t>How are decisions for coastal adaptation strategies decided, and who makes these decisions? </a:t>
            </a:r>
          </a:p>
          <a:p>
            <a:pPr marL="628650" lvl="1" indent="-171450" algn="l">
              <a:buFont typeface="Arial" panose="020B0604020202020204" pitchFamily="34" charset="0"/>
              <a:buChar char="•"/>
            </a:pPr>
            <a:r>
              <a:rPr lang="en-US" b="0" i="0" u="none" dirty="0">
                <a:solidFill>
                  <a:srgbClr val="485365"/>
                </a:solidFill>
                <a:effectLst/>
                <a:latin typeface="Quicksand"/>
              </a:rPr>
              <a:t>Possible answers: governments, organizations, etc.   </a:t>
            </a:r>
          </a:p>
          <a:p>
            <a:pPr marL="171450" indent="-171450" algn="l">
              <a:buFont typeface="Arial" panose="020B0604020202020204" pitchFamily="34" charset="0"/>
              <a:buChar char="•"/>
            </a:pPr>
            <a:r>
              <a:rPr lang="en-US" b="0" i="0" u="none" dirty="0">
                <a:solidFill>
                  <a:srgbClr val="485365"/>
                </a:solidFill>
                <a:effectLst/>
                <a:latin typeface="Quicksand"/>
              </a:rPr>
              <a:t>Today, we will learn about decision making processes. It is community engagement in climate change adaptation planning.</a:t>
            </a: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1</a:t>
            </a:fld>
            <a:endParaRPr lang="en-US"/>
          </a:p>
        </p:txBody>
      </p:sp>
    </p:spTree>
    <p:extLst>
      <p:ext uri="{BB962C8B-B14F-4D97-AF65-F5344CB8AC3E}">
        <p14:creationId xmlns:p14="http://schemas.microsoft.com/office/powerpoint/2010/main" val="916137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r>
              <a:rPr lang="en-US" b="0" i="0" dirty="0">
                <a:solidFill>
                  <a:srgbClr val="485365"/>
                </a:solidFill>
                <a:effectLst/>
                <a:latin typeface="Quicksand"/>
              </a:rPr>
              <a:t>Slide 2: Introduce Researchers</a:t>
            </a:r>
          </a:p>
          <a:p>
            <a:pPr marL="0" marR="0">
              <a:spcBef>
                <a:spcPts val="0"/>
              </a:spcBef>
              <a:spcAft>
                <a:spcPts val="0"/>
              </a:spcAft>
            </a:pPr>
            <a:r>
              <a:rPr lang="en-US" sz="1800" dirty="0">
                <a:solidFill>
                  <a:srgbClr val="000000"/>
                </a:solidFill>
                <a:effectLst/>
                <a:latin typeface="Calibri" panose="020F0502020204030204" pitchFamily="34" charset="0"/>
                <a:ea typeface="SimSun" panose="02010600030101010101" pitchFamily="2" charset="-122"/>
              </a:rPr>
              <a:t>My name is Yao Wang, and I am a graduate student at the State University of New York College of Environmental Science and Forestry (SUNY-ESF) studying climate change policy and community engagement. Currently, I am working on the community engagement for climate change adaptation planning. Community engagement is an essential approach that can assist communities in improving their resilience in coastal areas. </a:t>
            </a:r>
            <a:r>
              <a:rPr lang="en-US" sz="1800" dirty="0" err="1">
                <a:solidFill>
                  <a:srgbClr val="000000"/>
                </a:solidFill>
                <a:effectLst/>
                <a:latin typeface="Calibri" panose="020F0502020204030204" pitchFamily="34" charset="0"/>
                <a:ea typeface="SimSun" panose="02010600030101010101" pitchFamily="2" charset="-122"/>
              </a:rPr>
              <a:t>Qiong</a:t>
            </a:r>
            <a:r>
              <a:rPr lang="en-US" sz="1800" dirty="0">
                <a:solidFill>
                  <a:srgbClr val="000000"/>
                </a:solidFill>
                <a:effectLst/>
                <a:latin typeface="Calibri" panose="020F0502020204030204" pitchFamily="34" charset="0"/>
                <a:ea typeface="SimSun" panose="02010600030101010101" pitchFamily="2" charset="-122"/>
              </a:rPr>
              <a:t> Wang, a graduate student at Virginia Tech, was invited. </a:t>
            </a:r>
            <a:r>
              <a:rPr lang="en-US" sz="1800" dirty="0" err="1">
                <a:solidFill>
                  <a:srgbClr val="000000"/>
                </a:solidFill>
                <a:effectLst/>
                <a:latin typeface="Calibri" panose="020F0502020204030204" pitchFamily="34" charset="0"/>
                <a:ea typeface="SimSun" panose="02010600030101010101" pitchFamily="2" charset="-122"/>
              </a:rPr>
              <a:t>Qiong</a:t>
            </a:r>
            <a:r>
              <a:rPr lang="en-US" sz="1800" dirty="0">
                <a:solidFill>
                  <a:srgbClr val="000000"/>
                </a:solidFill>
                <a:effectLst/>
                <a:latin typeface="Calibri" panose="020F0502020204030204" pitchFamily="34" charset="0"/>
                <a:ea typeface="SimSun" panose="02010600030101010101" pitchFamily="2" charset="-122"/>
              </a:rPr>
              <a:t> Wang’s research interests include disaster resilience, hazard mitigation, the Resilience Quotient (RQ) system, and floodplain management. She is a Virginia Sea Grant fellow and also works as a research assistant.</a:t>
            </a:r>
            <a:endParaRPr lang="en-US" sz="1800" dirty="0">
              <a:solidFill>
                <a:srgbClr val="000000"/>
              </a:solidFill>
              <a:effectLst/>
              <a:latin typeface="Times New Roman" panose="02020603050405020304" pitchFamily="18" charset="0"/>
              <a:ea typeface="SimSun" panose="02010600030101010101" pitchFamily="2" charset="-122"/>
            </a:endParaRP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2</a:t>
            </a:fld>
            <a:endParaRPr lang="en-US"/>
          </a:p>
        </p:txBody>
      </p:sp>
    </p:spTree>
    <p:extLst>
      <p:ext uri="{BB962C8B-B14F-4D97-AF65-F5344CB8AC3E}">
        <p14:creationId xmlns:p14="http://schemas.microsoft.com/office/powerpoint/2010/main" val="23180110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Slide 3: Climate Change</a:t>
            </a:r>
            <a:endParaRPr lang="en-US" sz="1200" dirty="0">
              <a:effectLst/>
              <a:latin typeface="+mn-lt"/>
              <a:ea typeface="宋体" panose="02010600030101010101" pitchFamily="2" charset="-122"/>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i="0" dirty="0">
                <a:solidFill>
                  <a:srgbClr val="485365"/>
                </a:solidFill>
                <a:effectLst/>
                <a:latin typeface="Quicksand"/>
              </a:rPr>
              <a:t>You hear a lot about climate change, but do you really know what it means and why is it happening? Climate change means long-term changes in temperatures and weather patterns. Weather and climate are different concepts. Weather is the daily change in temperature in a place. For example, if it’s snowing right now, that’s today’s weather. Climate, on the other hand, is the average weather in a location over a lengthy period of time. Climate changes considerably more slowly. The picture displays the difference between weather and climate </a:t>
            </a:r>
            <a:r>
              <a:rPr lang="en-US" sz="1200" u="none" kern="1200" dirty="0">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as shown by your clothes</a:t>
            </a:r>
            <a:r>
              <a:rPr lang="en-US" b="0" i="0" dirty="0">
                <a:solidFill>
                  <a:srgbClr val="485365"/>
                </a:solidFill>
                <a:effectLst/>
                <a:latin typeface="Quicksand"/>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0" i="0" u="none" kern="1200" dirty="0">
              <a:solidFill>
                <a:srgbClr val="485365"/>
              </a:solidFill>
              <a:effectLst/>
              <a:latin typeface="Quicksand"/>
              <a:ea typeface="DengXia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51F8562-B45C-4C13-901A-AB2D33808B08}" type="slidenum">
              <a:rPr lang="en-US" smtClean="0"/>
              <a:t>3</a:t>
            </a:fld>
            <a:endParaRPr lang="en-US"/>
          </a:p>
        </p:txBody>
      </p:sp>
    </p:spTree>
    <p:extLst>
      <p:ext uri="{BB962C8B-B14F-4D97-AF65-F5344CB8AC3E}">
        <p14:creationId xmlns:p14="http://schemas.microsoft.com/office/powerpoint/2010/main" val="7293672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DengXian" panose="02010600030101010101" pitchFamily="2" charset="-122"/>
                <a:cs typeface="Times New Roman" panose="02020603050405020304" pitchFamily="18" charset="0"/>
              </a:rPr>
              <a:t>Slide 4: Climate </a:t>
            </a:r>
            <a:r>
              <a:rPr lang="en-US" sz="1800" kern="1200" dirty="0">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Change Causes &amp; Impacts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srgbClr val="000000"/>
              </a:solidFill>
              <a:effectLst/>
              <a:latin typeface="+mn-lt"/>
              <a:ea typeface="宋体" panose="02010600030101010101" pitchFamily="2" charset="-122"/>
              <a:cs typeface="Times New Roman" panose="02020603050405020304" pitchFamily="18" charset="0"/>
            </a:endParaRPr>
          </a:p>
          <a:p>
            <a:pPr algn="l"/>
            <a:r>
              <a:rPr lang="en-US" b="0" i="0" dirty="0">
                <a:solidFill>
                  <a:srgbClr val="485365"/>
                </a:solidFill>
                <a:effectLst/>
                <a:latin typeface="Quicksand"/>
              </a:rPr>
              <a:t>Ask students: What causes climate change? </a:t>
            </a:r>
          </a:p>
          <a:p>
            <a:pPr marL="171450" indent="-171450" algn="l">
              <a:buFont typeface="Arial" panose="020B0604020202020204" pitchFamily="34" charset="0"/>
              <a:buChar char="•"/>
            </a:pPr>
            <a:r>
              <a:rPr lang="en-US" b="0" i="0" dirty="0">
                <a:solidFill>
                  <a:srgbClr val="485365"/>
                </a:solidFill>
                <a:effectLst/>
                <a:latin typeface="Quicksand"/>
              </a:rPr>
              <a:t>Greenhouse gases   </a:t>
            </a:r>
          </a:p>
          <a:p>
            <a:pPr marL="628650" lvl="1" indent="-171450" algn="l">
              <a:buFont typeface="Arial" panose="020B0604020202020204" pitchFamily="34" charset="0"/>
              <a:buChar char="•"/>
            </a:pPr>
            <a:r>
              <a:rPr lang="en-US" b="0" i="0" dirty="0">
                <a:solidFill>
                  <a:srgbClr val="485365"/>
                </a:solidFill>
                <a:effectLst/>
                <a:latin typeface="Quicksand"/>
              </a:rPr>
              <a:t>We need to know greenhouse gases and the greenhouse effect. Gases capable of absorbing the radiant energy are called the greenhouse gases (GHG).   </a:t>
            </a:r>
          </a:p>
          <a:p>
            <a:pPr marL="628650" lvl="1" indent="-171450" algn="l">
              <a:buFont typeface="Arial" panose="020B0604020202020204" pitchFamily="34" charset="0"/>
              <a:buChar char="•"/>
            </a:pPr>
            <a:r>
              <a:rPr lang="en-US" b="0" i="0" dirty="0">
                <a:solidFill>
                  <a:srgbClr val="485365"/>
                </a:solidFill>
                <a:effectLst/>
                <a:latin typeface="Quicksand"/>
              </a:rPr>
              <a:t>Greenhouse gases in Earth’s atmosphere prevent the release of heat into space, warming the planet. This is called the greenhouse effect. For several thousands of years, the atmosphere has been balanced, with relatively stable levels of greenhouse gases.  </a:t>
            </a:r>
          </a:p>
          <a:p>
            <a:pPr marL="628650" lvl="1" indent="-171450" algn="l">
              <a:buFont typeface="Arial" panose="020B0604020202020204" pitchFamily="34" charset="0"/>
              <a:buChar char="•"/>
            </a:pPr>
            <a:r>
              <a:rPr lang="en-US" b="0" i="0" dirty="0">
                <a:solidFill>
                  <a:srgbClr val="485365"/>
                </a:solidFill>
                <a:effectLst/>
                <a:latin typeface="Quicksand"/>
              </a:rPr>
              <a:t>Human actions, however, such as using fuel to power industries, vehicles, and buses, are altering the natural greenhouse. Because of these changes, the atmosphere traps more heat than it used to, resulting in a warmer Earth.  </a:t>
            </a:r>
          </a:p>
          <a:p>
            <a:pPr marL="628650" lvl="1" indent="-171450" algn="l">
              <a:buFont typeface="Arial" panose="020B0604020202020204" pitchFamily="34" charset="0"/>
              <a:buChar char="•"/>
            </a:pPr>
            <a:r>
              <a:rPr lang="en-US" b="0" i="0" dirty="0">
                <a:solidFill>
                  <a:srgbClr val="485365"/>
                </a:solidFill>
                <a:effectLst/>
                <a:latin typeface="Quicksand"/>
              </a:rPr>
              <a:t>Carbon dioxide (CO2) is the primary greenhouse gas emitted through human activities. The fundamental cause of global climate change is  carbon dioxide emissions.  </a:t>
            </a:r>
          </a:p>
          <a:p>
            <a:pPr marL="171450" indent="-171450" algn="l">
              <a:buFont typeface="Arial" panose="020B0604020202020204" pitchFamily="34" charset="0"/>
              <a:buChar char="•"/>
            </a:pPr>
            <a:r>
              <a:rPr lang="en-US" b="0" i="0" dirty="0">
                <a:solidFill>
                  <a:srgbClr val="485365"/>
                </a:solidFill>
                <a:effectLst/>
                <a:latin typeface="Quicksand"/>
              </a:rPr>
              <a:t>Impacts   </a:t>
            </a:r>
          </a:p>
          <a:p>
            <a:pPr marL="628650" lvl="1" indent="-171450" algn="l">
              <a:buFont typeface="Arial" panose="020B0604020202020204" pitchFamily="34" charset="0"/>
              <a:buChar char="•"/>
            </a:pPr>
            <a:r>
              <a:rPr lang="en-US" b="0" i="0" dirty="0">
                <a:solidFill>
                  <a:srgbClr val="485365"/>
                </a:solidFill>
                <a:effectLst/>
                <a:latin typeface="Quicksand"/>
              </a:rPr>
              <a:t>Climate change has several impacts. Global warming is frequently cited as the most recent instance of climate change. Many types of disasters are becoming worse as temperatures rise, for example, droughts, heat waves, floods, and storms. </a:t>
            </a: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4</a:t>
            </a:fld>
            <a:endParaRPr lang="en-US"/>
          </a:p>
        </p:txBody>
      </p:sp>
    </p:spTree>
    <p:extLst>
      <p:ext uri="{BB962C8B-B14F-4D97-AF65-F5344CB8AC3E}">
        <p14:creationId xmlns:p14="http://schemas.microsoft.com/office/powerpoint/2010/main" val="29483097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Calibri" panose="020F0502020204030204" pitchFamily="34" charset="0"/>
                <a:ea typeface="DengXian" panose="02010600030101010101" pitchFamily="2" charset="-122"/>
                <a:cs typeface="Times New Roman" panose="02020603050405020304" pitchFamily="18" charset="0"/>
              </a:rPr>
              <a:t>Slide 5: Flooding problems in coastal areas</a:t>
            </a:r>
            <a:endParaRPr lang="en-US" sz="1200" b="0" i="0" dirty="0">
              <a:solidFill>
                <a:srgbClr val="485365"/>
              </a:solidFill>
              <a:effectLst/>
              <a:latin typeface="Quicksand"/>
            </a:endParaRPr>
          </a:p>
          <a:p>
            <a:pPr marL="171450" indent="-171450">
              <a:lnSpc>
                <a:spcPct val="150000"/>
              </a:lnSpc>
              <a:buFont typeface="Arial" panose="020B0604020202020204" pitchFamily="34" charset="0"/>
              <a:buChar char="•"/>
            </a:pPr>
            <a:r>
              <a:rPr lang="en-US" sz="1200" b="0" i="0" kern="1200" dirty="0">
                <a:solidFill>
                  <a:srgbClr val="485365"/>
                </a:solidFill>
                <a:effectLst/>
                <a:latin typeface="Quicksand"/>
                <a:ea typeface="+mn-ea"/>
                <a:cs typeface="+mn-cs"/>
              </a:rPr>
              <a:t>Flooding is the costliest natural disaster in US. 40% of the population in the U.S. lives in a coastal area that may be at risk from sea level rise.</a:t>
            </a:r>
          </a:p>
          <a:p>
            <a:pPr marL="171450" lvl="0" indent="-171450" algn="l">
              <a:buFont typeface="Arial" panose="020B0604020202020204" pitchFamily="34" charset="0"/>
              <a:buChar char="•"/>
            </a:pPr>
            <a:r>
              <a:rPr lang="en-US" sz="1200" b="0" i="0" kern="1200" dirty="0">
                <a:solidFill>
                  <a:srgbClr val="485365"/>
                </a:solidFill>
                <a:effectLst/>
                <a:latin typeface="Quicksand"/>
                <a:ea typeface="+mn-ea"/>
                <a:cs typeface="+mn-cs"/>
              </a:rPr>
              <a:t>Virginia Beach is Virginia's biggest city. It is suffering the east coast's fastest pace of sea level rise. Sea levels have increased by over one foot in the previous 50 years.</a:t>
            </a:r>
          </a:p>
          <a:p>
            <a:pPr marL="171450" lvl="0" indent="-171450" algn="l">
              <a:buFont typeface="Arial" panose="020B0604020202020204" pitchFamily="34" charset="0"/>
              <a:buChar char="•"/>
            </a:pPr>
            <a:endParaRPr lang="en-US" sz="1200" b="0" i="0" kern="1200" dirty="0">
              <a:solidFill>
                <a:srgbClr val="485365"/>
              </a:solidFill>
              <a:effectLst/>
              <a:latin typeface="Quicksand"/>
              <a:ea typeface="+mn-ea"/>
              <a:cs typeface="+mn-cs"/>
            </a:endParaRP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5</a:t>
            </a:fld>
            <a:endParaRPr lang="en-US"/>
          </a:p>
        </p:txBody>
      </p:sp>
    </p:spTree>
    <p:extLst>
      <p:ext uri="{BB962C8B-B14F-4D97-AF65-F5344CB8AC3E}">
        <p14:creationId xmlns:p14="http://schemas.microsoft.com/office/powerpoint/2010/main" val="32206896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485365"/>
                </a:solidFill>
                <a:effectLst/>
                <a:latin typeface="Quicksand"/>
              </a:rPr>
              <a:t>Slide 6: Coastal Adaptation Strategies</a:t>
            </a:r>
          </a:p>
          <a:p>
            <a:pPr marL="171450" indent="-171450" algn="l">
              <a:buFont typeface="Arial" panose="020B0604020202020204" pitchFamily="34" charset="0"/>
              <a:buChar char="•"/>
            </a:pPr>
            <a:r>
              <a:rPr lang="en-US" b="0" i="0" dirty="0">
                <a:solidFill>
                  <a:srgbClr val="485365"/>
                </a:solidFill>
                <a:effectLst/>
                <a:latin typeface="Quicksand"/>
              </a:rPr>
              <a:t>There are three types of coastal adaptation strategies: protection, accommodation, and retreat.</a:t>
            </a:r>
          </a:p>
          <a:p>
            <a:pPr marL="628650" lvl="1" indent="-171450" algn="l">
              <a:buFont typeface="Arial" panose="020B0604020202020204" pitchFamily="34" charset="0"/>
              <a:buChar char="•"/>
            </a:pPr>
            <a:r>
              <a:rPr lang="en-US" b="0" i="0" dirty="0">
                <a:solidFill>
                  <a:srgbClr val="485365"/>
                </a:solidFill>
                <a:effectLst/>
                <a:latin typeface="Quicksand"/>
              </a:rPr>
              <a:t>Protection is expensive and temporary, but it insures little harm, for example, seawalls and sand nourishment. </a:t>
            </a:r>
          </a:p>
          <a:p>
            <a:pPr marL="628650" lvl="1" indent="-171450" algn="l">
              <a:buFont typeface="Arial" panose="020B0604020202020204" pitchFamily="34" charset="0"/>
              <a:buChar char="•"/>
            </a:pPr>
            <a:r>
              <a:rPr lang="en-US" b="0" i="0" dirty="0">
                <a:solidFill>
                  <a:srgbClr val="485365"/>
                </a:solidFill>
                <a:effectLst/>
                <a:latin typeface="Quicksand"/>
              </a:rPr>
              <a:t>Accommodation  modifies physical and social structures to allow the system to handle changes and lower hazard risks; for example, elevating homes. </a:t>
            </a:r>
          </a:p>
          <a:p>
            <a:pPr marL="628650" lvl="1" indent="-171450" algn="l">
              <a:buFont typeface="Arial" panose="020B0604020202020204" pitchFamily="34" charset="0"/>
              <a:buChar char="•"/>
            </a:pPr>
            <a:r>
              <a:rPr lang="en-US" b="0" i="0" dirty="0">
                <a:solidFill>
                  <a:srgbClr val="485365"/>
                </a:solidFill>
                <a:effectLst/>
                <a:latin typeface="Quicksand"/>
              </a:rPr>
              <a:t>The term "retreat" refers to the planned abandonment and relocation of communities. Managed retreat is a less expensive approach than hard engineering.</a:t>
            </a: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6</a:t>
            </a:fld>
            <a:endParaRPr lang="en-US"/>
          </a:p>
        </p:txBody>
      </p:sp>
    </p:spTree>
    <p:extLst>
      <p:ext uri="{BB962C8B-B14F-4D97-AF65-F5344CB8AC3E}">
        <p14:creationId xmlns:p14="http://schemas.microsoft.com/office/powerpoint/2010/main" val="16935589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dirty="0">
                <a:effectLst/>
                <a:latin typeface="Calibri" panose="020F0502020204030204" pitchFamily="34" charset="0"/>
                <a:ea typeface="DengXian" panose="02010600030101010101" pitchFamily="2" charset="-122"/>
                <a:cs typeface="Times New Roman" panose="02020603050405020304" pitchFamily="18" charset="0"/>
              </a:rPr>
              <a:t>Slide 7: </a:t>
            </a:r>
            <a:r>
              <a:rPr lang="en-US" sz="2800" b="0" i="0" dirty="0">
                <a:solidFill>
                  <a:srgbClr val="374151"/>
                </a:solidFill>
                <a:effectLst/>
                <a:latin typeface="Söhne"/>
              </a:rPr>
              <a:t>Let’s take a look at a climate action strategies video. </a:t>
            </a:r>
          </a:p>
          <a:p>
            <a:pPr marL="171450" indent="-171450" algn="l">
              <a:buFont typeface="Arial" panose="020B0604020202020204" pitchFamily="34" charset="0"/>
              <a:buChar char="•"/>
            </a:pPr>
            <a:r>
              <a:rPr lang="en-US" sz="1400" b="0" i="0" kern="1200" dirty="0">
                <a:solidFill>
                  <a:srgbClr val="485365"/>
                </a:solidFill>
                <a:effectLst/>
                <a:latin typeface="Quicksand"/>
                <a:ea typeface="+mn-ea"/>
                <a:cs typeface="+mn-cs"/>
              </a:rPr>
              <a:t>A video shows several </a:t>
            </a:r>
            <a:r>
              <a:rPr lang="en-US" sz="1400" b="0" i="0" dirty="0">
                <a:solidFill>
                  <a:srgbClr val="374151"/>
                </a:solidFill>
                <a:effectLst/>
                <a:latin typeface="Söhne"/>
              </a:rPr>
              <a:t>climate action strategies. </a:t>
            </a:r>
            <a:r>
              <a:rPr lang="en-US" sz="1400" dirty="0"/>
              <a:t>https://www.youtube.com/watch?v=qVVwjHqWCl8</a:t>
            </a:r>
            <a:endParaRPr lang="en-US" sz="1400" b="0" i="0" kern="1200" dirty="0">
              <a:solidFill>
                <a:srgbClr val="485365"/>
              </a:solidFill>
              <a:effectLst/>
              <a:latin typeface="Quicksand"/>
              <a:ea typeface="+mn-ea"/>
              <a:cs typeface="+mn-cs"/>
            </a:endParaRPr>
          </a:p>
          <a:p>
            <a:pPr marL="171450" indent="-171450" algn="l">
              <a:buFont typeface="Arial" panose="020B0604020202020204" pitchFamily="34" charset="0"/>
              <a:buChar char="•"/>
            </a:pPr>
            <a:r>
              <a:rPr lang="en-US" sz="1800" b="0" i="0" dirty="0">
                <a:solidFill>
                  <a:srgbClr val="485365"/>
                </a:solidFill>
                <a:effectLst/>
                <a:latin typeface="Quicksand"/>
              </a:rPr>
              <a:t>The video provides examples of solutions that can help adapt to various risks in different climates. For instance, it demonstrates methods to reduce indoor heat in hot and arid climates, and ways to mitigate the impact of cyclones on buildings in hot and humid climates.</a:t>
            </a:r>
          </a:p>
          <a:p>
            <a:pPr marL="171450" indent="-171450" algn="l">
              <a:buFont typeface="Arial" panose="020B0604020202020204" pitchFamily="34" charset="0"/>
              <a:buChar char="•"/>
            </a:pPr>
            <a:r>
              <a:rPr lang="en-US" sz="1800" b="0" i="0" dirty="0">
                <a:solidFill>
                  <a:srgbClr val="485365"/>
                </a:solidFill>
                <a:effectLst/>
                <a:latin typeface="Quicksand"/>
              </a:rPr>
              <a:t>Understanding these </a:t>
            </a:r>
            <a:r>
              <a:rPr lang="en-US" sz="1800" b="0" i="0" dirty="0">
                <a:solidFill>
                  <a:srgbClr val="374151"/>
                </a:solidFill>
                <a:effectLst/>
                <a:latin typeface="Söhne"/>
              </a:rPr>
              <a:t>strategies </a:t>
            </a:r>
            <a:r>
              <a:rPr lang="en-US" sz="1800" b="0" i="0" dirty="0">
                <a:solidFill>
                  <a:srgbClr val="485365"/>
                </a:solidFill>
                <a:effectLst/>
                <a:latin typeface="Quicksand"/>
              </a:rPr>
              <a:t>would be helpful for students.</a:t>
            </a:r>
          </a:p>
          <a:p>
            <a:pPr marL="0" marR="0">
              <a:lnSpc>
                <a:spcPct val="107000"/>
              </a:lnSpc>
              <a:spcBef>
                <a:spcPts val="0"/>
              </a:spcBef>
              <a:spcAft>
                <a:spcPts val="800"/>
              </a:spcAft>
            </a:pPr>
            <a:endParaRPr lang="en-US" sz="1800" dirty="0">
              <a:solidFill>
                <a:srgbClr val="101214"/>
              </a:solidFill>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51F8562-B45C-4C13-901A-AB2D33808B08}" type="slidenum">
              <a:rPr lang="en-US" smtClean="0"/>
              <a:t>7</a:t>
            </a:fld>
            <a:endParaRPr lang="en-US"/>
          </a:p>
        </p:txBody>
      </p:sp>
    </p:spTree>
    <p:extLst>
      <p:ext uri="{BB962C8B-B14F-4D97-AF65-F5344CB8AC3E}">
        <p14:creationId xmlns:p14="http://schemas.microsoft.com/office/powerpoint/2010/main" val="17756447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Calibri" panose="020F0502020204030204" pitchFamily="34" charset="0"/>
                <a:ea typeface="DengXian" panose="02010600030101010101" pitchFamily="2" charset="-122"/>
                <a:cs typeface="Times New Roman" panose="02020603050405020304" pitchFamily="18" charset="0"/>
              </a:rPr>
              <a:t>Slide 8: </a:t>
            </a:r>
            <a:r>
              <a:rPr lang="en-US" sz="1800" dirty="0">
                <a:solidFill>
                  <a:srgbClr val="101214"/>
                </a:solidFill>
                <a:effectLst/>
                <a:latin typeface="Segoe UI" panose="020B0502040204020203" pitchFamily="34" charset="0"/>
                <a:ea typeface="DengXian" panose="02010600030101010101" pitchFamily="2" charset="-122"/>
                <a:cs typeface="Times New Roman" panose="02020603050405020304" pitchFamily="18" charset="0"/>
              </a:rPr>
              <a:t>Planning for Climate Change</a:t>
            </a:r>
            <a:endParaRPr lang="en-US" sz="1800" dirty="0">
              <a:effectLst/>
              <a:latin typeface="Calibri" panose="020F0502020204030204" pitchFamily="34" charset="0"/>
              <a:ea typeface="DengXian" panose="02010600030101010101" pitchFamily="2" charset="-122"/>
              <a:cs typeface="Times New Roman" panose="02020603050405020304" pitchFamily="18" charset="0"/>
            </a:endParaRP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The process of deciding which strategies to use to adapt to rising sea levels is called planning.</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Climate change adaptation planning refers to a process that seeks to adapt to climate change. The objective is to make the best feasible decision given the available resources. </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This planning process usually creates a document known as an adaptation plan. There is no “one-size fits all” plan. The plan needs to be tailored to the local context. </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For example, in March 2020, Virginia Beach published a “sea level wise adaptation strategy document” to address the current and future effects of sea level rise. The strategy provides that “the area of the city exposed to coastal flooding will increase by one-and-a-half times in the 2040s, and by two times by the 2070s” (Virginia Beach, 2020).</a:t>
            </a:r>
          </a:p>
          <a:p>
            <a:pPr algn="l">
              <a:buFont typeface="Arial" panose="020B0604020202020204" pitchFamily="34" charset="0"/>
              <a:buNone/>
            </a:pPr>
            <a:endParaRPr lang="en-US" sz="2800" b="0" i="0" dirty="0">
              <a:solidFill>
                <a:srgbClr val="485365"/>
              </a:solidFill>
              <a:effectLst/>
              <a:latin typeface="Quicksand"/>
            </a:endParaRPr>
          </a:p>
        </p:txBody>
      </p:sp>
      <p:sp>
        <p:nvSpPr>
          <p:cNvPr id="4" name="Slide Number Placeholder 3"/>
          <p:cNvSpPr>
            <a:spLocks noGrp="1"/>
          </p:cNvSpPr>
          <p:nvPr>
            <p:ph type="sldNum" sz="quarter" idx="5"/>
          </p:nvPr>
        </p:nvSpPr>
        <p:spPr/>
        <p:txBody>
          <a:bodyPr/>
          <a:lstStyle/>
          <a:p>
            <a:fld id="{B51F8562-B45C-4C13-901A-AB2D33808B08}" type="slidenum">
              <a:rPr lang="en-US" smtClean="0"/>
              <a:t>8</a:t>
            </a:fld>
            <a:endParaRPr lang="en-US"/>
          </a:p>
        </p:txBody>
      </p:sp>
    </p:spTree>
    <p:extLst>
      <p:ext uri="{BB962C8B-B14F-4D97-AF65-F5344CB8AC3E}">
        <p14:creationId xmlns:p14="http://schemas.microsoft.com/office/powerpoint/2010/main" val="2884805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Calibri" panose="020F0502020204030204" pitchFamily="34" charset="0"/>
                <a:ea typeface="DengXian" panose="02010600030101010101" pitchFamily="2" charset="-122"/>
                <a:cs typeface="Times New Roman" panose="02020603050405020304" pitchFamily="18" charset="0"/>
              </a:rPr>
              <a:t>Slide 9: </a:t>
            </a:r>
            <a:r>
              <a:rPr lang="en-US" sz="1800" dirty="0">
                <a:solidFill>
                  <a:srgbClr val="101214"/>
                </a:solidFill>
                <a:effectLst/>
                <a:latin typeface="Segoe UI" panose="020B0502040204020203" pitchFamily="34" charset="0"/>
                <a:ea typeface="DengXian" panose="02010600030101010101" pitchFamily="2" charset="-122"/>
                <a:cs typeface="Times New Roman" panose="02020603050405020304" pitchFamily="18" charset="0"/>
              </a:rPr>
              <a:t>Planning Framework</a:t>
            </a:r>
            <a:endParaRPr lang="en-US" sz="1800" dirty="0">
              <a:solidFill>
                <a:srgbClr val="0070C0"/>
              </a:solidFill>
              <a:effectLst/>
              <a:latin typeface="Calibri" panose="020F0502020204030204" pitchFamily="34" charset="0"/>
              <a:ea typeface="DengXian" panose="02010600030101010101" pitchFamily="2" charset="-122"/>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lang="en-US" sz="1200" b="0" i="0" kern="1200" dirty="0">
                <a:solidFill>
                  <a:srgbClr val="485365"/>
                </a:solidFill>
                <a:effectLst/>
                <a:latin typeface="Quicksand"/>
                <a:ea typeface="+mn-ea"/>
                <a:cs typeface="+mn-cs"/>
              </a:rPr>
              <a:t>This is planning framework. The planning process means the steps to define goals and making the best action plans to achieve it. Here are steps in the planning process. The framework shows that adaptation decisions need the engagement of community members.</a:t>
            </a:r>
          </a:p>
          <a:p>
            <a:pPr marL="0" marR="0" lvl="0" indent="0" algn="l" defTabSz="914400" rtl="0" eaLnBrk="1" fontAlgn="auto" latinLnBrk="0" hangingPunct="1">
              <a:lnSpc>
                <a:spcPct val="107000"/>
              </a:lnSpc>
              <a:spcBef>
                <a:spcPts val="0"/>
              </a:spcBef>
              <a:spcAft>
                <a:spcPts val="800"/>
              </a:spcAft>
              <a:buClrTx/>
              <a:buSzTx/>
              <a:buFont typeface="Arial" panose="020B0604020202020204" pitchFamily="34" charset="0"/>
              <a:buNone/>
              <a:tabLst>
                <a:tab pos="457200" algn="l"/>
              </a:tabLst>
              <a:defRPr/>
            </a:pPr>
            <a:endParaRPr lang="en-US" sz="2800" b="0" i="0" kern="1200" dirty="0">
              <a:solidFill>
                <a:srgbClr val="485365"/>
              </a:solidFill>
              <a:effectLst/>
              <a:latin typeface="Quicksand"/>
              <a:ea typeface="+mn-ea"/>
              <a:cs typeface="+mn-cs"/>
            </a:endParaRPr>
          </a:p>
          <a:p>
            <a:pPr marL="457200" marR="0" lvl="0" indent="-45720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endParaRPr lang="en-US" sz="2800" b="0" i="0" kern="1200" dirty="0">
              <a:solidFill>
                <a:srgbClr val="485365"/>
              </a:solidFill>
              <a:effectLst/>
              <a:latin typeface="Quicksand"/>
              <a:ea typeface="+mn-ea"/>
              <a:cs typeface="+mn-cs"/>
            </a:endParaRPr>
          </a:p>
          <a:p>
            <a:pPr marL="457200" marR="0" lvl="0" indent="-45720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endParaRPr lang="en-US" sz="2800" b="0" i="0" dirty="0">
              <a:solidFill>
                <a:srgbClr val="485365"/>
              </a:solidFill>
              <a:effectLst/>
              <a:latin typeface="Quicksand"/>
            </a:endParaRPr>
          </a:p>
          <a:p>
            <a:pPr marL="342900" marR="0" lvl="0" indent="-342900">
              <a:lnSpc>
                <a:spcPct val="107000"/>
              </a:lnSpc>
              <a:spcBef>
                <a:spcPts val="0"/>
              </a:spcBef>
              <a:spcAft>
                <a:spcPts val="800"/>
              </a:spcAft>
              <a:buFont typeface="Courier New" panose="02070309020205020404" pitchFamily="49" charset="0"/>
              <a:buChar char="o"/>
              <a:tabLst>
                <a:tab pos="457200" algn="l"/>
              </a:tabLst>
            </a:pPr>
            <a:endParaRPr lang="en-US" sz="1800" dirty="0">
              <a:solidFill>
                <a:srgbClr val="0070C0"/>
              </a:solidFill>
              <a:effectLst/>
              <a:latin typeface="Calibri" panose="020F0502020204030204" pitchFamily="34" charset="0"/>
              <a:ea typeface="DengXian" panose="02010600030101010101" pitchFamily="2" charset="-122"/>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9</a:t>
            </a:fld>
            <a:endParaRPr lang="en-US"/>
          </a:p>
        </p:txBody>
      </p:sp>
    </p:spTree>
    <p:extLst>
      <p:ext uri="{BB962C8B-B14F-4D97-AF65-F5344CB8AC3E}">
        <p14:creationId xmlns:p14="http://schemas.microsoft.com/office/powerpoint/2010/main" val="2244812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Calibri" panose="020F0502020204030204" pitchFamily="34" charset="0"/>
                <a:ea typeface="DengXian" panose="02010600030101010101" pitchFamily="2" charset="-122"/>
                <a:cs typeface="Times New Roman" panose="02020603050405020304" pitchFamily="18" charset="0"/>
              </a:rPr>
              <a:t>Slide 10: </a:t>
            </a:r>
            <a:r>
              <a:rPr lang="en-US" sz="1800" dirty="0">
                <a:solidFill>
                  <a:srgbClr val="101214"/>
                </a:solidFill>
                <a:effectLst/>
                <a:latin typeface="Segoe UI" panose="020B0502040204020203" pitchFamily="34" charset="0"/>
                <a:ea typeface="DengXian" panose="02010600030101010101" pitchFamily="2" charset="-122"/>
                <a:cs typeface="Times New Roman" panose="02020603050405020304" pitchFamily="18" charset="0"/>
              </a:rPr>
              <a:t>Community Engagement</a:t>
            </a:r>
            <a:endParaRPr lang="en-US" sz="1800" dirty="0">
              <a:effectLst/>
              <a:latin typeface="Calibri" panose="020F0502020204030204" pitchFamily="34" charset="0"/>
              <a:ea typeface="DengXian" panose="02010600030101010101" pitchFamily="2" charset="-122"/>
              <a:cs typeface="Times New Roman" panose="02020603050405020304" pitchFamily="18" charset="0"/>
            </a:endParaRP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Community engagement is the process of including people of the community in decision-making in order to analyze, plan, adopt, and assess solutions to challenges affecting their everyday lives and environments.</a:t>
            </a:r>
          </a:p>
          <a:p>
            <a:pPr algn="l">
              <a:buFont typeface="Arial" panose="020B0604020202020204" pitchFamily="34" charset="0"/>
              <a:buNone/>
            </a:pPr>
            <a:endParaRPr lang="en-US" sz="1200" b="0" i="0" kern="1200" dirty="0">
              <a:solidFill>
                <a:srgbClr val="485365"/>
              </a:solidFill>
              <a:effectLst/>
              <a:latin typeface="Quicksand"/>
              <a:ea typeface="+mn-ea"/>
              <a:cs typeface="+mn-cs"/>
            </a:endParaRPr>
          </a:p>
          <a:p>
            <a:pPr marL="171450" marR="0" lvl="0" indent="-171450">
              <a:lnSpc>
                <a:spcPct val="107000"/>
              </a:lnSpc>
              <a:spcBef>
                <a:spcPts val="0"/>
              </a:spcBef>
              <a:spcAft>
                <a:spcPts val="800"/>
              </a:spcAft>
              <a:buFont typeface="Arial" panose="020B0604020202020204" pitchFamily="34" charset="0"/>
              <a:buChar char="•"/>
              <a:tabLst>
                <a:tab pos="457200" algn="l"/>
              </a:tabLst>
            </a:pPr>
            <a:r>
              <a:rPr lang="en-US" sz="1200" b="0" i="0" kern="1200" dirty="0">
                <a:solidFill>
                  <a:srgbClr val="485365"/>
                </a:solidFill>
                <a:effectLst/>
                <a:latin typeface="Quicksand"/>
                <a:ea typeface="+mn-ea"/>
                <a:cs typeface="+mn-cs"/>
              </a:rPr>
              <a:t>Why is community engagement important?</a:t>
            </a:r>
          </a:p>
          <a:p>
            <a:pPr marL="628650" marR="0" lvl="1" indent="-171450">
              <a:lnSpc>
                <a:spcPct val="107000"/>
              </a:lnSpc>
              <a:spcBef>
                <a:spcPts val="0"/>
              </a:spcBef>
              <a:spcAft>
                <a:spcPts val="800"/>
              </a:spcAft>
              <a:buFont typeface="Arial" panose="020B0604020202020204" pitchFamily="34" charset="0"/>
              <a:buChar char="•"/>
            </a:pPr>
            <a:r>
              <a:rPr lang="en-US" sz="1200" b="0" i="0" kern="1200" dirty="0">
                <a:solidFill>
                  <a:srgbClr val="485365"/>
                </a:solidFill>
                <a:effectLst/>
                <a:latin typeface="Quicksand"/>
                <a:ea typeface="+mn-ea"/>
                <a:cs typeface="+mn-cs"/>
              </a:rPr>
              <a:t>Community engagement is essential for coastal adaptation planning in order to obtain scientific knowledge and acceptance of risk determination, to trust the management process's authority, and to promote effective decision-making. </a:t>
            </a:r>
          </a:p>
          <a:p>
            <a:pPr marL="0" marR="0" lvl="0" indent="0">
              <a:lnSpc>
                <a:spcPct val="107000"/>
              </a:lnSpc>
              <a:spcBef>
                <a:spcPts val="0"/>
              </a:spcBef>
              <a:spcAft>
                <a:spcPts val="800"/>
              </a:spcAft>
              <a:buFont typeface="Courier New" panose="02070309020205020404" pitchFamily="49" charset="0"/>
              <a:buNone/>
            </a:pPr>
            <a:endParaRPr lang="en-US" sz="1800" dirty="0">
              <a:solidFill>
                <a:srgbClr val="0070C0"/>
              </a:solidFill>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B51F8562-B45C-4C13-901A-AB2D33808B08}" type="slidenum">
              <a:rPr lang="en-US" smtClean="0"/>
              <a:t>10</a:t>
            </a:fld>
            <a:endParaRPr lang="en-US"/>
          </a:p>
        </p:txBody>
      </p:sp>
    </p:spTree>
    <p:extLst>
      <p:ext uri="{BB962C8B-B14F-4D97-AF65-F5344CB8AC3E}">
        <p14:creationId xmlns:p14="http://schemas.microsoft.com/office/powerpoint/2010/main" val="36783937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050" dirty="0">
                <a:solidFill>
                  <a:srgbClr val="101214"/>
                </a:solidFill>
                <a:effectLst/>
                <a:latin typeface="Segoe UI" panose="020B0502040204020203" pitchFamily="34" charset="0"/>
                <a:ea typeface="DengXian" panose="02010600030101010101" pitchFamily="2" charset="-122"/>
                <a:cs typeface="Times New Roman" panose="02020603050405020304" pitchFamily="18" charset="0"/>
              </a:rPr>
              <a:t>Slide 11: </a:t>
            </a:r>
            <a:r>
              <a:rPr lang="en-US" sz="1400" b="0" dirty="0">
                <a:solidFill>
                  <a:srgbClr val="623F99"/>
                </a:solidFill>
                <a:latin typeface="Myriad Pro" panose="020B0503030403020204" pitchFamily="34" charset="0"/>
              </a:rPr>
              <a:t>Why Community Engagement Matters?</a:t>
            </a: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A video shows why community engagement matters. </a:t>
            </a:r>
            <a:r>
              <a:rPr lang="en-US" sz="1600" b="0" i="0" dirty="0">
                <a:solidFill>
                  <a:srgbClr val="485365"/>
                </a:solidFill>
                <a:effectLst/>
                <a:latin typeface="Quicksand"/>
              </a:rPr>
              <a:t>https://www.youtube.com/watch?v=P-dJtVdA-x8</a:t>
            </a:r>
          </a:p>
          <a:p>
            <a:pPr marL="171450" indent="-171450" algn="l">
              <a:buFont typeface="Arial" panose="020B0604020202020204" pitchFamily="34" charset="0"/>
              <a:buChar char="•"/>
            </a:pPr>
            <a:r>
              <a:rPr lang="en-US" sz="1600" b="0" i="0" dirty="0">
                <a:solidFill>
                  <a:srgbClr val="485365"/>
                </a:solidFill>
                <a:effectLst/>
                <a:latin typeface="Quicksand"/>
              </a:rPr>
              <a:t>The case in the video also explains how community engagement is important in local adaptation planning.</a:t>
            </a:r>
          </a:p>
          <a:p>
            <a:pPr marL="171450" indent="-171450" algn="l">
              <a:buFont typeface="Arial" panose="020B0604020202020204" pitchFamily="34" charset="0"/>
              <a:buChar char="•"/>
            </a:pPr>
            <a:r>
              <a:rPr lang="en-US" sz="1600" b="0" i="0" dirty="0">
                <a:solidFill>
                  <a:srgbClr val="485365"/>
                </a:solidFill>
                <a:effectLst/>
                <a:latin typeface="Quicksand"/>
              </a:rPr>
              <a:t>Showcases the community engagement process with Lake Macquarie, </a:t>
            </a:r>
            <a:r>
              <a:rPr lang="en-US" sz="2400" b="0" i="0" dirty="0">
                <a:solidFill>
                  <a:srgbClr val="4D5156"/>
                </a:solidFill>
                <a:effectLst/>
                <a:latin typeface="Roboto" panose="02000000000000000000" pitchFamily="2" charset="0"/>
              </a:rPr>
              <a:t>Australia</a:t>
            </a:r>
            <a:r>
              <a:rPr lang="en-US" sz="1600" b="0" i="0" dirty="0">
                <a:solidFill>
                  <a:srgbClr val="485365"/>
                </a:solidFill>
                <a:effectLst/>
                <a:latin typeface="Quicksand"/>
              </a:rPr>
              <a:t> residents looking at how Council should communicate on the risk of future flooding and sea level rise.</a:t>
            </a:r>
          </a:p>
          <a:p>
            <a:pPr marL="171450" indent="-171450" algn="l">
              <a:buFont typeface="Arial" panose="020B0604020202020204" pitchFamily="34" charset="0"/>
              <a:buChar char="•"/>
            </a:pPr>
            <a:r>
              <a:rPr lang="en-US" sz="1600" b="0" i="0" dirty="0">
                <a:solidFill>
                  <a:srgbClr val="485365"/>
                </a:solidFill>
                <a:effectLst/>
                <a:latin typeface="Quicksand"/>
              </a:rPr>
              <a:t>Understanding these concepts would be helpful for students.</a:t>
            </a:r>
          </a:p>
          <a:p>
            <a:pPr marL="0" marR="0">
              <a:lnSpc>
                <a:spcPct val="107000"/>
              </a:lnSpc>
              <a:spcBef>
                <a:spcPts val="0"/>
              </a:spcBef>
              <a:spcAft>
                <a:spcPts val="800"/>
              </a:spcAft>
              <a:tabLst>
                <a:tab pos="457200" algn="l"/>
              </a:tabLst>
            </a:pPr>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11</a:t>
            </a:fld>
            <a:endParaRPr lang="en-US"/>
          </a:p>
        </p:txBody>
      </p:sp>
    </p:spTree>
    <p:extLst>
      <p:ext uri="{BB962C8B-B14F-4D97-AF65-F5344CB8AC3E}">
        <p14:creationId xmlns:p14="http://schemas.microsoft.com/office/powerpoint/2010/main" val="23761179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050" dirty="0">
                <a:solidFill>
                  <a:srgbClr val="101214"/>
                </a:solidFill>
                <a:effectLst/>
                <a:latin typeface="Segoe UI" panose="020B0502040204020203" pitchFamily="34" charset="0"/>
                <a:ea typeface="DengXian" panose="02010600030101010101" pitchFamily="2" charset="-122"/>
                <a:cs typeface="Times New Roman" panose="02020603050405020304" pitchFamily="18" charset="0"/>
              </a:rPr>
              <a:t>Slide 12: </a:t>
            </a:r>
            <a:r>
              <a:rPr lang="en-US" sz="1400" b="0" dirty="0">
                <a:solidFill>
                  <a:srgbClr val="623F99"/>
                </a:solidFill>
                <a:latin typeface="Myriad Pro" panose="020B0503030403020204" pitchFamily="34" charset="0"/>
              </a:rPr>
              <a:t>Degrees of Engagement</a:t>
            </a: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Community engagement can be seen as a continuum of community involvement. This is a modified diagram of the International Association for the Public Participation spectrum. </a:t>
            </a: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There are five distinct phases of engagement, including inform, consult, involve, collaborate, and empower, from lower level to high level participation. In these engagements, individuals are actively involved in developing solutions to the problems and issues of their communities.</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The flow chart starts with Inform. Those working within community engagement should present fair and impartial information to the </a:t>
            </a:r>
            <a:r>
              <a:rPr lang="en-US" sz="1800" dirty="0">
                <a:solidFill>
                  <a:srgbClr val="FF0000"/>
                </a:solidFill>
                <a:effectLst/>
                <a:latin typeface="Calibri" panose="020F0502020204030204" pitchFamily="34" charset="0"/>
                <a:ea typeface="Times New Roman" panose="02020603050405020304" pitchFamily="18" charset="0"/>
              </a:rPr>
              <a:t>stakeholders</a:t>
            </a:r>
            <a:r>
              <a:rPr lang="en-US" sz="1200" b="0" i="0" kern="1200" dirty="0">
                <a:solidFill>
                  <a:srgbClr val="485365"/>
                </a:solidFill>
                <a:effectLst/>
                <a:latin typeface="Quicksand"/>
                <a:ea typeface="+mn-ea"/>
                <a:cs typeface="+mn-cs"/>
              </a:rPr>
              <a:t> in order to help them comprehend the problem and potential possibilities and/or solutions.</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This is followed by consult. Those in this field should seek </a:t>
            </a:r>
            <a:r>
              <a:rPr lang="en-US" sz="1800" dirty="0">
                <a:solidFill>
                  <a:srgbClr val="FF0000"/>
                </a:solidFill>
                <a:effectLst/>
                <a:latin typeface="Calibri" panose="020F0502020204030204" pitchFamily="34" charset="0"/>
                <a:ea typeface="Times New Roman" panose="02020603050405020304" pitchFamily="18" charset="0"/>
              </a:rPr>
              <a:t>stakeholders</a:t>
            </a:r>
            <a:r>
              <a:rPr lang="en-US" sz="1200" b="0" i="0" kern="1200" dirty="0">
                <a:solidFill>
                  <a:srgbClr val="485365"/>
                </a:solidFill>
                <a:effectLst/>
                <a:latin typeface="Quicksand"/>
                <a:ea typeface="+mn-ea"/>
                <a:cs typeface="+mn-cs"/>
              </a:rPr>
              <a:t> comment on their analyses, choices, and/or decisions.</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Involve is the next section of the chart and means to work directly with the </a:t>
            </a:r>
            <a:r>
              <a:rPr lang="en-US" sz="1800" dirty="0">
                <a:solidFill>
                  <a:srgbClr val="FF0000"/>
                </a:solidFill>
                <a:effectLst/>
                <a:latin typeface="Calibri" panose="020F0502020204030204" pitchFamily="34" charset="0"/>
                <a:ea typeface="Times New Roman" panose="02020603050405020304" pitchFamily="18" charset="0"/>
              </a:rPr>
              <a:t>stakeholders</a:t>
            </a:r>
            <a:r>
              <a:rPr lang="en-US" sz="1200" b="0" i="0" kern="1200" dirty="0">
                <a:solidFill>
                  <a:srgbClr val="485365"/>
                </a:solidFill>
                <a:effectLst/>
                <a:latin typeface="Quicksand"/>
                <a:ea typeface="+mn-ea"/>
                <a:cs typeface="+mn-cs"/>
              </a:rPr>
              <a:t> throughout the process to ensure that </a:t>
            </a:r>
            <a:r>
              <a:rPr lang="en-US" sz="1800" dirty="0">
                <a:solidFill>
                  <a:srgbClr val="FF0000"/>
                </a:solidFill>
                <a:effectLst/>
                <a:latin typeface="Calibri" panose="020F0502020204030204" pitchFamily="34" charset="0"/>
                <a:ea typeface="Times New Roman" panose="02020603050405020304" pitchFamily="18" charset="0"/>
              </a:rPr>
              <a:t>stakeholders</a:t>
            </a:r>
            <a:r>
              <a:rPr lang="en-US" sz="1200" b="0" i="0" kern="1200" dirty="0">
                <a:solidFill>
                  <a:srgbClr val="485365"/>
                </a:solidFill>
                <a:effectLst/>
                <a:latin typeface="Quicksand"/>
                <a:ea typeface="+mn-ea"/>
                <a:cs typeface="+mn-cs"/>
              </a:rPr>
              <a:t> concerns, and aspirations are consistently understood and considered. </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This is followed by collaborate, which means collaborating with the </a:t>
            </a:r>
            <a:r>
              <a:rPr lang="en-US" sz="1800" dirty="0">
                <a:solidFill>
                  <a:srgbClr val="FF0000"/>
                </a:solidFill>
                <a:effectLst/>
                <a:latin typeface="Calibri" panose="020F0502020204030204" pitchFamily="34" charset="0"/>
                <a:ea typeface="Times New Roman" panose="02020603050405020304" pitchFamily="18" charset="0"/>
              </a:rPr>
              <a:t>stakeholders</a:t>
            </a:r>
            <a:r>
              <a:rPr lang="en-US" sz="1200" b="0" i="0" kern="1200" dirty="0">
                <a:solidFill>
                  <a:srgbClr val="485365"/>
                </a:solidFill>
                <a:effectLst/>
                <a:latin typeface="Quicksand"/>
                <a:ea typeface="+mn-ea"/>
                <a:cs typeface="+mn-cs"/>
              </a:rPr>
              <a:t> on all aspects of the choice, including solution creation and selection of the preferable answer.</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Final decisions are made by the </a:t>
            </a:r>
            <a:r>
              <a:rPr lang="en-US" sz="1800" dirty="0">
                <a:solidFill>
                  <a:srgbClr val="FF0000"/>
                </a:solidFill>
                <a:effectLst/>
                <a:latin typeface="Calibri" panose="020F0502020204030204" pitchFamily="34" charset="0"/>
                <a:ea typeface="Times New Roman" panose="02020603050405020304" pitchFamily="18" charset="0"/>
              </a:rPr>
              <a:t>stakeholders</a:t>
            </a:r>
            <a:r>
              <a:rPr lang="en-US" sz="1200" b="0" i="0" kern="1200" dirty="0">
                <a:solidFill>
                  <a:srgbClr val="485365"/>
                </a:solidFill>
                <a:effectLst/>
                <a:latin typeface="Quicksand"/>
                <a:ea typeface="+mn-ea"/>
                <a:cs typeface="+mn-cs"/>
              </a:rPr>
              <a:t> to place final decision-making in the hands of the </a:t>
            </a:r>
            <a:r>
              <a:rPr lang="en-US" sz="1800" dirty="0">
                <a:solidFill>
                  <a:srgbClr val="FF0000"/>
                </a:solidFill>
                <a:effectLst/>
                <a:latin typeface="Calibri" panose="020F0502020204030204" pitchFamily="34" charset="0"/>
                <a:ea typeface="Times New Roman" panose="02020603050405020304" pitchFamily="18" charset="0"/>
              </a:rPr>
              <a:t>stakeholders</a:t>
            </a:r>
            <a:r>
              <a:rPr lang="en-US" sz="1200" b="0" i="0" kern="1200" dirty="0">
                <a:solidFill>
                  <a:srgbClr val="485365"/>
                </a:solidFill>
                <a:effectLst/>
                <a:latin typeface="Quicksand"/>
                <a:ea typeface="+mn-ea"/>
                <a:cs typeface="+mn-cs"/>
              </a:rPr>
              <a:t>.</a:t>
            </a:r>
          </a:p>
          <a:p>
            <a:pPr algn="l">
              <a:buFont typeface="Arial" panose="020B0604020202020204" pitchFamily="34" charset="0"/>
              <a:buNone/>
            </a:pPr>
            <a:endParaRPr lang="en-US" sz="1600" b="0" i="0" dirty="0">
              <a:solidFill>
                <a:srgbClr val="485365"/>
              </a:solidFill>
              <a:effectLst/>
              <a:latin typeface="Quicksand"/>
            </a:endParaRPr>
          </a:p>
          <a:p>
            <a:pPr marL="0" marR="0">
              <a:lnSpc>
                <a:spcPct val="107000"/>
              </a:lnSpc>
              <a:spcBef>
                <a:spcPts val="0"/>
              </a:spcBef>
              <a:spcAft>
                <a:spcPts val="800"/>
              </a:spcAft>
              <a:tabLst>
                <a:tab pos="457200" algn="l"/>
              </a:tabLst>
            </a:pPr>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12</a:t>
            </a:fld>
            <a:endParaRPr lang="en-US"/>
          </a:p>
        </p:txBody>
      </p:sp>
    </p:spTree>
    <p:extLst>
      <p:ext uri="{BB962C8B-B14F-4D97-AF65-F5344CB8AC3E}">
        <p14:creationId xmlns:p14="http://schemas.microsoft.com/office/powerpoint/2010/main" val="10926838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solidFill>
                  <a:srgbClr val="101214"/>
                </a:solidFill>
                <a:effectLst/>
                <a:latin typeface="Segoe UI" panose="020B0502040204020203" pitchFamily="34" charset="0"/>
                <a:ea typeface="DengXian" panose="02010600030101010101" pitchFamily="2" charset="-122"/>
                <a:cs typeface="Times New Roman" panose="02020603050405020304" pitchFamily="18" charset="0"/>
              </a:rPr>
              <a:t>Slide 13: Inform</a:t>
            </a:r>
            <a:endParaRPr lang="en-US" sz="1200" b="0" i="0" kern="1200" dirty="0">
              <a:solidFill>
                <a:srgbClr val="485365"/>
              </a:solidFill>
              <a:effectLst/>
              <a:latin typeface="Quicksand"/>
              <a:ea typeface="+mn-ea"/>
              <a:cs typeface="+mn-cs"/>
            </a:endParaRP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US" sz="1200" b="0" i="0" kern="1200" dirty="0">
                <a:solidFill>
                  <a:srgbClr val="485365"/>
                </a:solidFill>
                <a:effectLst/>
                <a:latin typeface="Quicksand"/>
                <a:ea typeface="+mn-ea"/>
                <a:cs typeface="+mn-cs"/>
              </a:rPr>
              <a:t>Since Louisiana is also facing the issues from sea level rise, I will use a coastal adaptation project in Louisiana as an example to explain each engagement phase. In the inform phase, residents were invited to discuss the  changes they had witnessed, what they valued about their community, and what they wanted their community to be like in the future during the inform phase. Residents shared their experiences with existing changes and     the effects of those changes on their lives, such as rising insurance prices, declining house values, the loss of local businesses, and demographic movements.</a:t>
            </a:r>
          </a:p>
          <a:p>
            <a:pPr marL="342900" marR="0" lvl="0" indent="-342900">
              <a:lnSpc>
                <a:spcPct val="107000"/>
              </a:lnSpc>
              <a:spcBef>
                <a:spcPts val="0"/>
              </a:spcBef>
              <a:spcAft>
                <a:spcPts val="800"/>
              </a:spcAft>
              <a:buFont typeface="Courier New" panose="02070309020205020404" pitchFamily="49" charset="0"/>
              <a:buChar char="o"/>
            </a:pPr>
            <a:endParaRPr lang="en-US" sz="1800" dirty="0">
              <a:solidFill>
                <a:srgbClr val="0070C0"/>
              </a:solidFill>
              <a:effectLst/>
              <a:latin typeface="Calibri" panose="020F0502020204030204" pitchFamily="34" charset="0"/>
              <a:ea typeface="DengXian" panose="02010600030101010101" pitchFamily="2" charset="-122"/>
              <a:cs typeface="Times New Roman" panose="02020603050405020304" pitchFamily="18" charset="0"/>
            </a:endParaRPr>
          </a:p>
          <a:p>
            <a:pPr algn="l"/>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13</a:t>
            </a:fld>
            <a:endParaRPr lang="en-US"/>
          </a:p>
        </p:txBody>
      </p:sp>
    </p:spTree>
    <p:extLst>
      <p:ext uri="{BB962C8B-B14F-4D97-AF65-F5344CB8AC3E}">
        <p14:creationId xmlns:p14="http://schemas.microsoft.com/office/powerpoint/2010/main" val="5869125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solidFill>
                  <a:srgbClr val="101214"/>
                </a:solidFill>
                <a:effectLst/>
                <a:latin typeface="Segoe UI" panose="020B0502040204020203" pitchFamily="34" charset="0"/>
                <a:ea typeface="DengXian" panose="02010600030101010101" pitchFamily="2" charset="-122"/>
                <a:cs typeface="Times New Roman" panose="02020603050405020304" pitchFamily="18" charset="0"/>
              </a:rPr>
              <a:t>Slide 14: Consult</a:t>
            </a:r>
            <a:endParaRPr lang="en-US" sz="1800" dirty="0">
              <a:effectLst/>
              <a:latin typeface="Calibri" panose="020F0502020204030204" pitchFamily="34" charset="0"/>
              <a:ea typeface="DengXian" panose="02010600030101010101" pitchFamily="2" charset="-122"/>
              <a:cs typeface="Times New Roman" panose="02020603050405020304" pitchFamily="18" charset="0"/>
            </a:endParaRPr>
          </a:p>
          <a:p>
            <a:pPr marL="171450" indent="-171450" algn="l">
              <a:buFont typeface="Arial" panose="020B0604020202020204" pitchFamily="34" charset="0"/>
              <a:buChar char="•"/>
            </a:pPr>
            <a:r>
              <a:rPr lang="en-US" b="0" i="0" dirty="0">
                <a:solidFill>
                  <a:srgbClr val="485365"/>
                </a:solidFill>
                <a:effectLst/>
                <a:latin typeface="Quicksand"/>
              </a:rPr>
              <a:t>The goal of the consult phase is to locate areas of opportunity and propose strategies. Residents reviewed predicted environmental conditions as well as programs, regulations, and initiatives that might benefit their communities, then outlined their future visions based on those elements. Residents described their communities' short-, medium-, and long-term aims using question cards and maps. They were then asked to mark places or locations on their map where current difficulties exist and provide solutions in 10-, 25-, and 50-year time frames.</a:t>
            </a:r>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14</a:t>
            </a:fld>
            <a:endParaRPr lang="en-US"/>
          </a:p>
        </p:txBody>
      </p:sp>
    </p:spTree>
    <p:extLst>
      <p:ext uri="{BB962C8B-B14F-4D97-AF65-F5344CB8AC3E}">
        <p14:creationId xmlns:p14="http://schemas.microsoft.com/office/powerpoint/2010/main" val="2367044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solidFill>
                  <a:srgbClr val="101214"/>
                </a:solidFill>
                <a:effectLst/>
                <a:latin typeface="Segoe UI" panose="020B0502040204020203" pitchFamily="34" charset="0"/>
                <a:ea typeface="DengXian" panose="02010600030101010101" pitchFamily="2" charset="-122"/>
                <a:cs typeface="Times New Roman" panose="02020603050405020304" pitchFamily="18" charset="0"/>
              </a:rPr>
              <a:t>Slide 15: Involve</a:t>
            </a:r>
            <a:endParaRPr lang="en-US" sz="1800" dirty="0">
              <a:effectLst/>
              <a:latin typeface="Calibri" panose="020F0502020204030204" pitchFamily="34" charset="0"/>
              <a:ea typeface="DengXian" panose="02010600030101010101" pitchFamily="2" charset="-122"/>
              <a:cs typeface="Times New Roman" panose="02020603050405020304" pitchFamily="18" charset="0"/>
            </a:endParaRP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The involve phase mainly focused on evaluating community vision and strategies across risk zones. Residents played an active role in a poll to express their opinions on vision proposals and strategies. They collaborated to rate parts of each vision, identifying prospective programs and projects.</a:t>
            </a: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During this phase, three activities were accomplished by locals. The first was a series of polling questions on the methods that LA SAFE should follow. Residents were asked to score their degree of agreement with vision statements for three typological danger levels in the parish for the second activity. Residents graded program, policy, and project plans based on resident input offered during earlier sessions in the third activity. Residents choose strategies they like and dislike. </a:t>
            </a:r>
          </a:p>
        </p:txBody>
      </p:sp>
      <p:sp>
        <p:nvSpPr>
          <p:cNvPr id="4" name="Slide Number Placeholder 3"/>
          <p:cNvSpPr>
            <a:spLocks noGrp="1"/>
          </p:cNvSpPr>
          <p:nvPr>
            <p:ph type="sldNum" sz="quarter" idx="5"/>
          </p:nvPr>
        </p:nvSpPr>
        <p:spPr/>
        <p:txBody>
          <a:bodyPr/>
          <a:lstStyle/>
          <a:p>
            <a:fld id="{B51F8562-B45C-4C13-901A-AB2D33808B08}" type="slidenum">
              <a:rPr lang="en-US" smtClean="0"/>
              <a:t>15</a:t>
            </a:fld>
            <a:endParaRPr lang="en-US"/>
          </a:p>
        </p:txBody>
      </p:sp>
    </p:spTree>
    <p:extLst>
      <p:ext uri="{BB962C8B-B14F-4D97-AF65-F5344CB8AC3E}">
        <p14:creationId xmlns:p14="http://schemas.microsoft.com/office/powerpoint/2010/main" val="1009728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solidFill>
                  <a:srgbClr val="101214"/>
                </a:solidFill>
                <a:effectLst/>
                <a:latin typeface="Segoe UI" panose="020B0502040204020203" pitchFamily="34" charset="0"/>
                <a:ea typeface="DengXian" panose="02010600030101010101" pitchFamily="2" charset="-122"/>
                <a:cs typeface="Times New Roman" panose="02020603050405020304" pitchFamily="18" charset="0"/>
              </a:rPr>
              <a:t>Slide 16: Collaborate</a:t>
            </a:r>
            <a:endParaRPr lang="en-US" sz="1800" dirty="0">
              <a:effectLst/>
              <a:latin typeface="Calibri" panose="020F0502020204030204" pitchFamily="34" charset="0"/>
              <a:ea typeface="DengXian" panose="02010600030101010101" pitchFamily="2" charset="-122"/>
              <a:cs typeface="Times New Roman" panose="02020603050405020304" pitchFamily="18" charset="0"/>
            </a:endParaRP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The purpose of the collaborate phase was to discuss potential catalytic projects and further define strategies and identify potential partners. Residents and parish officials explored prospective catalytic projects and what would be required for those projects to be successful. The responses to these materials would then be utilized to reduce the variety of ideas from the engage phase meeting into six final project concepts, which would be presented and assessed in the final phase.</a:t>
            </a: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The LA SAFE team conducted two roundtable sessions with parish officials and stakeholders, followed by community open houses at the same locations.</a:t>
            </a:r>
          </a:p>
          <a:p>
            <a:pPr algn="l"/>
            <a:endParaRPr lang="en-US" sz="2800" b="0" i="0" dirty="0">
              <a:solidFill>
                <a:srgbClr val="485365"/>
              </a:solidFill>
              <a:effectLst/>
              <a:latin typeface="Quicksand"/>
            </a:endParaRPr>
          </a:p>
          <a:p>
            <a:pPr algn="l"/>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16</a:t>
            </a:fld>
            <a:endParaRPr lang="en-US"/>
          </a:p>
        </p:txBody>
      </p:sp>
    </p:spTree>
    <p:extLst>
      <p:ext uri="{BB962C8B-B14F-4D97-AF65-F5344CB8AC3E}">
        <p14:creationId xmlns:p14="http://schemas.microsoft.com/office/powerpoint/2010/main" val="30701578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485365"/>
                </a:solidFill>
                <a:effectLst/>
                <a:latin typeface="Quicksand"/>
              </a:rPr>
              <a:t>Slide 17: Empower</a:t>
            </a:r>
          </a:p>
          <a:p>
            <a:pPr marL="171450" indent="-171450" algn="l">
              <a:buFont typeface="Arial" panose="020B0604020202020204" pitchFamily="34" charset="0"/>
              <a:buChar char="•"/>
            </a:pPr>
            <a:r>
              <a:rPr lang="en-US" b="0" i="0" dirty="0">
                <a:solidFill>
                  <a:srgbClr val="485365"/>
                </a:solidFill>
                <a:effectLst/>
                <a:latin typeface="Quicksand"/>
              </a:rPr>
              <a:t>Residents examined six choices and chose the project or program they most wanted to see established in their parish. Residents provided feedback on each project and engaged in a vote to rank their favorites. This feedback accounted for a significant amount of the final review criteria.</a:t>
            </a:r>
          </a:p>
          <a:p>
            <a:pPr algn="l"/>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17</a:t>
            </a:fld>
            <a:endParaRPr lang="en-US"/>
          </a:p>
        </p:txBody>
      </p:sp>
    </p:spTree>
    <p:extLst>
      <p:ext uri="{BB962C8B-B14F-4D97-AF65-F5344CB8AC3E}">
        <p14:creationId xmlns:p14="http://schemas.microsoft.com/office/powerpoint/2010/main" val="21676545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485365"/>
                </a:solidFill>
                <a:effectLst/>
                <a:latin typeface="Quicksand"/>
              </a:rPr>
              <a:t>Slide 18: Three Groups</a:t>
            </a:r>
          </a:p>
          <a:p>
            <a:pPr marL="171450" indent="-171450" algn="l">
              <a:buFont typeface="Arial" panose="020B0604020202020204" pitchFamily="34" charset="0"/>
              <a:buChar char="•"/>
            </a:pPr>
            <a:r>
              <a:rPr lang="en-US" b="0" i="0" u="none" dirty="0">
                <a:solidFill>
                  <a:srgbClr val="485365"/>
                </a:solidFill>
                <a:effectLst/>
                <a:latin typeface="Quicksand"/>
              </a:rPr>
              <a:t>Based on three coastal areas in Virginia Beach, the class should be split into three groups (Group A, Group B, and Group C). The three engagement phases are inform-phase, consult &amp; involve &amp; collaborate-phase, and empower-phase. Each group will complete a strategy board for their coastal areas. Each group should get a set of activity materials.</a:t>
            </a:r>
          </a:p>
          <a:p>
            <a:pPr marL="628650" lvl="1" indent="-171450" algn="l">
              <a:buFont typeface="Arial" panose="020B0604020202020204" pitchFamily="34" charset="0"/>
              <a:buChar char="•"/>
            </a:pPr>
            <a:r>
              <a:rPr lang="en-US" b="0" i="0" u="none" dirty="0">
                <a:solidFill>
                  <a:srgbClr val="485365"/>
                </a:solidFill>
                <a:effectLst/>
                <a:latin typeface="Quicksand"/>
              </a:rPr>
              <a:t>Each group must include at least four students.</a:t>
            </a:r>
          </a:p>
          <a:p>
            <a:pPr marL="628650" lvl="1" indent="-171450" algn="l">
              <a:buFont typeface="Arial" panose="020B0604020202020204" pitchFamily="34" charset="0"/>
              <a:buChar char="•"/>
            </a:pPr>
            <a:r>
              <a:rPr lang="en-US" b="0" i="0" u="none" dirty="0">
                <a:solidFill>
                  <a:srgbClr val="485365"/>
                </a:solidFill>
                <a:effectLst/>
                <a:latin typeface="Quicksand"/>
              </a:rPr>
              <a:t>Larger Groups: if there are greater than four people in a group, more than one person can play the local resident. Individuals playing the same stakeholder can still share and select different adaptation strategies.</a:t>
            </a: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18</a:t>
            </a:fld>
            <a:endParaRPr lang="en-US"/>
          </a:p>
        </p:txBody>
      </p:sp>
    </p:spTree>
    <p:extLst>
      <p:ext uri="{BB962C8B-B14F-4D97-AF65-F5344CB8AC3E}">
        <p14:creationId xmlns:p14="http://schemas.microsoft.com/office/powerpoint/2010/main" val="31832531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485365"/>
                </a:solidFill>
                <a:effectLst/>
                <a:latin typeface="Quicksand"/>
              </a:rPr>
              <a:t>Slide 19: Activity Procedure (45 minutes)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dirty="0">
                <a:solidFill>
                  <a:srgbClr val="485365"/>
                </a:solidFill>
                <a:effectLst/>
                <a:latin typeface="Quicksand"/>
                <a:ea typeface="+mn-ea"/>
                <a:cs typeface="+mn-cs"/>
              </a:rPr>
              <a:t>Read the instructions (5 minutes)</a:t>
            </a:r>
          </a:p>
          <a:p>
            <a:pPr marL="171450" indent="-171450" algn="l">
              <a:buFont typeface="Arial" panose="020B0604020202020204" pitchFamily="34" charset="0"/>
              <a:buChar char="•"/>
            </a:pPr>
            <a:r>
              <a:rPr lang="en-US" b="0" i="0" dirty="0">
                <a:solidFill>
                  <a:srgbClr val="485365"/>
                </a:solidFill>
                <a:effectLst/>
                <a:latin typeface="Quicksand"/>
              </a:rPr>
              <a:t>The inform-phase will take 10 minutes.</a:t>
            </a:r>
          </a:p>
          <a:p>
            <a:pPr marL="628650" lvl="1" indent="-171450" algn="l">
              <a:buFont typeface="Arial" panose="020B0604020202020204" pitchFamily="34" charset="0"/>
              <a:buChar char="•"/>
            </a:pPr>
            <a:r>
              <a:rPr lang="en-US" b="0" i="0" dirty="0">
                <a:solidFill>
                  <a:srgbClr val="485365"/>
                </a:solidFill>
                <a:effectLst/>
                <a:latin typeface="Quicksand"/>
              </a:rPr>
              <a:t>Each student selects a character card at random.  </a:t>
            </a:r>
          </a:p>
          <a:p>
            <a:pPr marL="628650" lvl="1" indent="-171450" algn="l">
              <a:buFont typeface="Arial" panose="020B0604020202020204" pitchFamily="34" charset="0"/>
              <a:buChar char="•"/>
            </a:pPr>
            <a:r>
              <a:rPr lang="en-US" b="0" i="0">
                <a:solidFill>
                  <a:srgbClr val="485365"/>
                </a:solidFill>
                <a:effectLst/>
                <a:latin typeface="Quicksand"/>
              </a:rPr>
              <a:t>Review the </a:t>
            </a:r>
            <a:r>
              <a:rPr lang="en-US" sz="1800">
                <a:solidFill>
                  <a:srgbClr val="000000"/>
                </a:solidFill>
                <a:effectLst/>
                <a:latin typeface="Calibri" panose="020F0502020204030204" pitchFamily="34" charset="0"/>
                <a:ea typeface="Times New Roman" panose="02020603050405020304" pitchFamily="18" charset="0"/>
              </a:rPr>
              <a:t>flood risks and impacts </a:t>
            </a:r>
            <a:r>
              <a:rPr lang="en-US" b="0" i="0">
                <a:solidFill>
                  <a:srgbClr val="485365"/>
                </a:solidFill>
                <a:effectLst/>
                <a:latin typeface="Quicksand"/>
              </a:rPr>
              <a:t>material and maps on the table.   </a:t>
            </a:r>
          </a:p>
          <a:p>
            <a:pPr marL="628650" lvl="1" indent="-171450" algn="l">
              <a:buFont typeface="Arial" panose="020B0604020202020204" pitchFamily="34" charset="0"/>
              <a:buChar char="•"/>
            </a:pPr>
            <a:r>
              <a:rPr lang="en-US" b="0" i="0" dirty="0">
                <a:solidFill>
                  <a:srgbClr val="485365"/>
                </a:solidFill>
                <a:effectLst/>
                <a:latin typeface="Quicksand"/>
              </a:rPr>
              <a:t>Think about what </a:t>
            </a:r>
            <a:r>
              <a:rPr lang="en-US" sz="1800" dirty="0">
                <a:solidFill>
                  <a:srgbClr val="000000"/>
                </a:solidFill>
                <a:effectLst/>
                <a:latin typeface="Calibri" panose="020F0502020204030204" pitchFamily="34" charset="0"/>
                <a:ea typeface="Times New Roman" panose="02020603050405020304" pitchFamily="18" charset="0"/>
              </a:rPr>
              <a:t>flood risks and impacts </a:t>
            </a:r>
            <a:r>
              <a:rPr lang="en-US" b="0" i="0" dirty="0">
                <a:solidFill>
                  <a:srgbClr val="485365"/>
                </a:solidFill>
                <a:effectLst/>
                <a:latin typeface="Quicksand"/>
              </a:rPr>
              <a:t>your “group” character would like to address in the next 10 years and why.  </a:t>
            </a:r>
          </a:p>
          <a:p>
            <a:pPr marL="628650" lvl="1" indent="-171450" algn="l">
              <a:buFont typeface="Arial" panose="020B0604020202020204" pitchFamily="34" charset="0"/>
              <a:buChar char="•"/>
            </a:pPr>
            <a:r>
              <a:rPr lang="en-US" b="0" i="0" dirty="0">
                <a:solidFill>
                  <a:srgbClr val="485365"/>
                </a:solidFill>
                <a:effectLst/>
                <a:latin typeface="Quicksand"/>
              </a:rPr>
              <a:t>Start with the "local resident" player and work your way clockwise. The "local resident" shares to the group the </a:t>
            </a:r>
            <a:r>
              <a:rPr lang="en-US" sz="1800" dirty="0">
                <a:solidFill>
                  <a:srgbClr val="000000"/>
                </a:solidFill>
                <a:effectLst/>
                <a:latin typeface="Calibri" panose="020F0502020204030204" pitchFamily="34" charset="0"/>
                <a:ea typeface="Times New Roman" panose="02020603050405020304" pitchFamily="18" charset="0"/>
              </a:rPr>
              <a:t>flood risks and impacts </a:t>
            </a:r>
            <a:r>
              <a:rPr lang="en-US" b="0" i="0" dirty="0">
                <a:solidFill>
                  <a:srgbClr val="485365"/>
                </a:solidFill>
                <a:effectLst/>
                <a:latin typeface="Quicksand"/>
              </a:rPr>
              <a:t>that they believe exist. </a:t>
            </a:r>
          </a:p>
          <a:p>
            <a:pPr marL="628650" lvl="1" indent="-171450" algn="l">
              <a:buFont typeface="Arial" panose="020B0604020202020204" pitchFamily="34" charset="0"/>
              <a:buChar char="•"/>
            </a:pPr>
            <a:endParaRPr lang="en-US" b="0" i="0" dirty="0">
              <a:solidFill>
                <a:srgbClr val="485365"/>
              </a:solidFill>
              <a:effectLst/>
              <a:latin typeface="Quicksand"/>
            </a:endParaRP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The consult &amp; involve &amp; collaborate-phase will take 15 minutes.</a:t>
            </a:r>
          </a:p>
          <a:p>
            <a:pPr marL="628650" lvl="1" indent="-171450" algn="l">
              <a:buFont typeface="Arial" panose="020B0604020202020204" pitchFamily="34" charset="0"/>
              <a:buChar char="•"/>
            </a:pPr>
            <a:r>
              <a:rPr lang="en-US" b="0" i="0" dirty="0">
                <a:solidFill>
                  <a:srgbClr val="485365"/>
                </a:solidFill>
                <a:effectLst/>
                <a:latin typeface="Quicksand"/>
              </a:rPr>
              <a:t>Teacher gives each group a set of adaptation strategies cards.</a:t>
            </a:r>
          </a:p>
          <a:p>
            <a:pPr marL="628650" lvl="1" indent="-171450" algn="l">
              <a:buFont typeface="Arial" panose="020B0604020202020204" pitchFamily="34" charset="0"/>
              <a:buChar char="•"/>
            </a:pPr>
            <a:r>
              <a:rPr lang="en-US" b="0" i="0" dirty="0">
                <a:solidFill>
                  <a:srgbClr val="485365"/>
                </a:solidFill>
                <a:effectLst/>
                <a:latin typeface="Quicksand"/>
              </a:rPr>
              <a:t>The "local resident" explains their chosen strategy card or set of strategies cards to the group and highlights the benefits that the strategy brings.  </a:t>
            </a:r>
          </a:p>
          <a:p>
            <a:pPr marL="628650" lvl="1" indent="-171450" algn="l">
              <a:buFont typeface="Arial" panose="020B0604020202020204" pitchFamily="34" charset="0"/>
              <a:buChar char="•"/>
            </a:pPr>
            <a:r>
              <a:rPr lang="en-US" b="0" i="0" dirty="0">
                <a:solidFill>
                  <a:srgbClr val="485365"/>
                </a:solidFill>
                <a:effectLst/>
                <a:latin typeface="Quicksand"/>
              </a:rPr>
              <a:t>Going clockwise, each player selects and shares for a strategy card or group of strategies cards. </a:t>
            </a:r>
          </a:p>
          <a:p>
            <a:pPr marL="628650" lvl="1" indent="-171450" algn="l">
              <a:buFont typeface="Arial" panose="020B0604020202020204" pitchFamily="34" charset="0"/>
              <a:buChar char="•"/>
            </a:pPr>
            <a:endParaRPr lang="en-US" b="0" i="0" dirty="0">
              <a:solidFill>
                <a:srgbClr val="485365"/>
              </a:solidFill>
              <a:effectLst/>
              <a:latin typeface="Quicksand"/>
            </a:endParaRP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The empower-phase will take 15 minutes.</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When the game supervisor says that there are 15 minutes left, the rounds of arguing for various strategies come to an end.  </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Groups must begin to make clear decisions about a set of strategies they want to implement for their areas.  </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Place the strategy cards in the order of your preference on the board. </a:t>
            </a:r>
          </a:p>
          <a:p>
            <a:pPr algn="l">
              <a:buFont typeface="Arial" panose="020B0604020202020204" pitchFamily="34" charset="0"/>
              <a:buNone/>
            </a:pPr>
            <a:endParaRPr lang="en-US" sz="1200" b="0" i="0" kern="1200" dirty="0">
              <a:solidFill>
                <a:srgbClr val="485365"/>
              </a:solidFill>
              <a:effectLst/>
              <a:latin typeface="Quicksand"/>
              <a:ea typeface="+mn-ea"/>
              <a:cs typeface="+mn-cs"/>
            </a:endParaRPr>
          </a:p>
          <a:p>
            <a:pPr algn="l">
              <a:buFont typeface="Arial" panose="020B0604020202020204" pitchFamily="34" charset="0"/>
              <a:buNone/>
            </a:pPr>
            <a:r>
              <a:rPr lang="en-US" sz="1200" b="1" i="0" kern="1200" dirty="0">
                <a:solidFill>
                  <a:srgbClr val="485365"/>
                </a:solidFill>
                <a:effectLst/>
                <a:latin typeface="Quicksand"/>
                <a:ea typeface="+mn-ea"/>
                <a:cs typeface="+mn-cs"/>
              </a:rPr>
              <a:t>Actions for students in the activity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a typeface="宋体" panose="02010600030101010101" pitchFamily="2" charset="-122"/>
              </a:rPr>
              <a:t>Select stakeholder character card at random</a:t>
            </a:r>
            <a:endParaRPr lang="en-US" sz="1200" b="0" i="0" kern="1200" dirty="0">
              <a:solidFill>
                <a:srgbClr val="485365"/>
              </a:solidFill>
              <a:effectLst/>
              <a:latin typeface="Quicksand"/>
              <a:ea typeface="+mn-ea"/>
              <a:cs typeface="+mn-cs"/>
            </a:endParaRP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Select </a:t>
            </a:r>
            <a:r>
              <a:rPr lang="en-US" sz="1800" dirty="0">
                <a:solidFill>
                  <a:srgbClr val="000000"/>
                </a:solidFill>
                <a:effectLst/>
                <a:latin typeface="Calibri" panose="020F0502020204030204" pitchFamily="34" charset="0"/>
                <a:ea typeface="Times New Roman" panose="02020603050405020304" pitchFamily="18" charset="0"/>
              </a:rPr>
              <a:t>flood risks and impacts </a:t>
            </a:r>
            <a:endParaRPr lang="en-US" sz="1200" b="0" i="0" kern="1200" dirty="0">
              <a:solidFill>
                <a:srgbClr val="485365"/>
              </a:solidFill>
              <a:effectLst/>
              <a:latin typeface="Quicksand"/>
              <a:ea typeface="+mn-ea"/>
              <a:cs typeface="+mn-cs"/>
            </a:endParaRP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Select strategy cards </a:t>
            </a: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Sort strategies cards in the desired order on the board</a:t>
            </a: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19</a:t>
            </a:fld>
            <a:endParaRPr lang="en-US"/>
          </a:p>
        </p:txBody>
      </p:sp>
    </p:spTree>
    <p:extLst>
      <p:ext uri="{BB962C8B-B14F-4D97-AF65-F5344CB8AC3E}">
        <p14:creationId xmlns:p14="http://schemas.microsoft.com/office/powerpoint/2010/main" val="37094449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485365"/>
                </a:solidFill>
                <a:effectLst/>
                <a:latin typeface="Quicksand"/>
              </a:rPr>
              <a:t>Slide 20: Activity Procedure (45 minutes)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dirty="0">
                <a:solidFill>
                  <a:srgbClr val="485365"/>
                </a:solidFill>
                <a:effectLst/>
                <a:latin typeface="Quicksand"/>
                <a:ea typeface="+mn-ea"/>
                <a:cs typeface="+mn-cs"/>
              </a:rPr>
              <a:t>Read the instructions (5 minutes)</a:t>
            </a:r>
          </a:p>
          <a:p>
            <a:pPr marL="171450" indent="-171450" algn="l">
              <a:buFont typeface="Arial" panose="020B0604020202020204" pitchFamily="34" charset="0"/>
              <a:buChar char="•"/>
            </a:pPr>
            <a:r>
              <a:rPr lang="en-US" b="0" i="0" dirty="0">
                <a:solidFill>
                  <a:srgbClr val="485365"/>
                </a:solidFill>
                <a:effectLst/>
                <a:latin typeface="Quicksand"/>
              </a:rPr>
              <a:t>The </a:t>
            </a:r>
            <a:r>
              <a:rPr lang="en-US" sz="1200" b="1" u="sng" dirty="0">
                <a:ea typeface="宋体" panose="02010600030101010101" pitchFamily="2" charset="-122"/>
              </a:rPr>
              <a:t>inform &amp; </a:t>
            </a:r>
            <a:r>
              <a:rPr lang="en-US" sz="1200" b="1" u="sng" dirty="0">
                <a:solidFill>
                  <a:srgbClr val="000000"/>
                </a:solidFill>
                <a:effectLst/>
                <a:ea typeface="等线" panose="02010600030101010101" pitchFamily="2" charset="-122"/>
              </a:rPr>
              <a:t>collaborate-phase</a:t>
            </a:r>
            <a:r>
              <a:rPr lang="en-US" sz="1200" dirty="0">
                <a:ea typeface="宋体" panose="02010600030101010101" pitchFamily="2" charset="-122"/>
              </a:rPr>
              <a:t> will take 25 minutes.</a:t>
            </a:r>
            <a:endParaRPr lang="en-US" b="0" i="0" dirty="0">
              <a:solidFill>
                <a:srgbClr val="485365"/>
              </a:solidFill>
              <a:effectLst/>
              <a:latin typeface="Quicksand"/>
            </a:endParaRPr>
          </a:p>
          <a:p>
            <a:pPr marL="742950" marR="330835" lvl="1" indent="-285750">
              <a:spcBef>
                <a:spcPts val="600"/>
              </a:spcBef>
              <a:spcAft>
                <a:spcPts val="600"/>
              </a:spcAft>
              <a:buFont typeface="Arial" panose="020B0604020202020204" pitchFamily="34" charset="0"/>
              <a:buChar char="•"/>
              <a:tabLst>
                <a:tab pos="596265" algn="l"/>
                <a:tab pos="596900" algn="l"/>
              </a:tabLst>
            </a:pPr>
            <a:r>
              <a:rPr lang="en-US" sz="1800" dirty="0">
                <a:solidFill>
                  <a:srgbClr val="000000"/>
                </a:solidFill>
                <a:effectLst/>
                <a:latin typeface="Calibri" panose="020F0502020204030204" pitchFamily="34" charset="0"/>
                <a:ea typeface="DengXian" panose="02010600030101010101" pitchFamily="2" charset="-122"/>
                <a:cs typeface="Times New Roman" panose="02020603050405020304" pitchFamily="18" charset="0"/>
              </a:rPr>
              <a:t>The teacher gives each group a set of character and adaptation strategies cards.</a:t>
            </a:r>
            <a:endParaRPr lang="en-US" sz="1800" dirty="0">
              <a:effectLst/>
              <a:latin typeface="Times New Roman" panose="02020603050405020304" pitchFamily="18" charset="0"/>
              <a:ea typeface="DengXian" panose="02010600030101010101" pitchFamily="2" charset="-122"/>
              <a:cs typeface="Times New Roman" panose="02020603050405020304" pitchFamily="18" charset="0"/>
            </a:endParaRPr>
          </a:p>
          <a:p>
            <a:pPr marL="742950" marR="330835" lvl="1" indent="-285750">
              <a:spcBef>
                <a:spcPts val="600"/>
              </a:spcBef>
              <a:spcAft>
                <a:spcPts val="600"/>
              </a:spcAft>
              <a:buFont typeface="Arial" panose="020B0604020202020204" pitchFamily="34" charset="0"/>
              <a:buChar char="•"/>
              <a:tabLst>
                <a:tab pos="596265" algn="l"/>
                <a:tab pos="596900" algn="l"/>
              </a:tabLst>
            </a:pPr>
            <a:r>
              <a:rPr lang="en-US" sz="1800" dirty="0">
                <a:solidFill>
                  <a:srgbClr val="000000"/>
                </a:solidFill>
                <a:effectLst/>
                <a:latin typeface="Calibri" panose="020F0502020204030204" pitchFamily="34" charset="0"/>
                <a:ea typeface="DengXian" panose="02010600030101010101" pitchFamily="2" charset="-122"/>
                <a:cs typeface="Times New Roman" panose="02020603050405020304" pitchFamily="18" charset="0"/>
              </a:rPr>
              <a:t>Each student selects a character card at random.  </a:t>
            </a:r>
            <a:endParaRPr lang="en-US" sz="1800" dirty="0">
              <a:effectLst/>
              <a:latin typeface="Times New Roman" panose="02020603050405020304" pitchFamily="18" charset="0"/>
              <a:ea typeface="DengXian" panose="02010600030101010101" pitchFamily="2" charset="-122"/>
              <a:cs typeface="Times New Roman" panose="02020603050405020304" pitchFamily="18" charset="0"/>
            </a:endParaRPr>
          </a:p>
          <a:p>
            <a:pPr marL="742950" marR="330835" lvl="1" indent="-285750">
              <a:spcBef>
                <a:spcPts val="600"/>
              </a:spcBef>
              <a:spcAft>
                <a:spcPts val="600"/>
              </a:spcAft>
              <a:buFont typeface="Arial" panose="020B0604020202020204" pitchFamily="34" charset="0"/>
              <a:buChar char="•"/>
              <a:tabLst>
                <a:tab pos="596265" algn="l"/>
                <a:tab pos="596900" algn="l"/>
              </a:tabLst>
            </a:pPr>
            <a:r>
              <a:rPr lang="en-US" sz="1800" dirty="0">
                <a:solidFill>
                  <a:srgbClr val="000000"/>
                </a:solidFill>
                <a:effectLst/>
                <a:latin typeface="Calibri" panose="020F0502020204030204" pitchFamily="34" charset="0"/>
                <a:ea typeface="DengXian" panose="02010600030101010101" pitchFamily="2" charset="-122"/>
                <a:cs typeface="Times New Roman" panose="02020603050405020304" pitchFamily="18" charset="0"/>
              </a:rPr>
              <a:t>Review the flood risks and impacts material and maps on the table.   </a:t>
            </a:r>
            <a:endParaRPr lang="en-US" sz="1800" dirty="0">
              <a:effectLst/>
              <a:latin typeface="Times New Roman" panose="02020603050405020304" pitchFamily="18" charset="0"/>
              <a:ea typeface="DengXian" panose="02010600030101010101" pitchFamily="2" charset="-122"/>
              <a:cs typeface="Times New Roman" panose="02020603050405020304" pitchFamily="18" charset="0"/>
            </a:endParaRPr>
          </a:p>
          <a:p>
            <a:pPr marL="742950" marR="330835" lvl="1" indent="-285750">
              <a:spcBef>
                <a:spcPts val="600"/>
              </a:spcBef>
              <a:spcAft>
                <a:spcPts val="600"/>
              </a:spcAft>
              <a:buFont typeface="Arial" panose="020B0604020202020204" pitchFamily="34" charset="0"/>
              <a:buChar char="•"/>
              <a:tabLst>
                <a:tab pos="596265" algn="l"/>
                <a:tab pos="596900" algn="l"/>
              </a:tabLst>
            </a:pPr>
            <a:r>
              <a:rPr lang="en-US" sz="1800" dirty="0">
                <a:solidFill>
                  <a:srgbClr val="000000"/>
                </a:solidFill>
                <a:effectLst/>
                <a:latin typeface="Calibri" panose="020F0502020204030204" pitchFamily="34" charset="0"/>
                <a:ea typeface="DengXian" panose="02010600030101010101" pitchFamily="2" charset="-122"/>
                <a:cs typeface="Times New Roman" panose="02020603050405020304" pitchFamily="18" charset="0"/>
              </a:rPr>
              <a:t>Think about what flood risks and impacts your area and character would like to address in the next </a:t>
            </a:r>
            <a:r>
              <a:rPr lang="en-US" sz="1800" dirty="0">
                <a:solidFill>
                  <a:srgbClr val="000000"/>
                </a:solidFill>
                <a:effectLst/>
                <a:highlight>
                  <a:srgbClr val="00FF00"/>
                </a:highlight>
                <a:latin typeface="Calibri" panose="020F0502020204030204" pitchFamily="34" charset="0"/>
                <a:ea typeface="DengXian" panose="02010600030101010101" pitchFamily="2" charset="-122"/>
                <a:cs typeface="Times New Roman" panose="02020603050405020304" pitchFamily="18" charset="0"/>
              </a:rPr>
              <a:t>50</a:t>
            </a:r>
            <a:r>
              <a:rPr lang="en-US" sz="1800" dirty="0">
                <a:solidFill>
                  <a:srgbClr val="000000"/>
                </a:solidFill>
                <a:effectLst/>
                <a:latin typeface="Calibri" panose="020F0502020204030204" pitchFamily="34" charset="0"/>
                <a:ea typeface="DengXian" panose="02010600030101010101" pitchFamily="2" charset="-122"/>
                <a:cs typeface="Times New Roman" panose="02020603050405020304" pitchFamily="18" charset="0"/>
              </a:rPr>
              <a:t> years and why.  </a:t>
            </a:r>
            <a:endParaRPr lang="en-US" sz="1800" dirty="0">
              <a:effectLst/>
              <a:latin typeface="Times New Roman" panose="02020603050405020304" pitchFamily="18" charset="0"/>
              <a:ea typeface="DengXian" panose="02010600030101010101" pitchFamily="2" charset="-122"/>
              <a:cs typeface="Times New Roman" panose="02020603050405020304" pitchFamily="18" charset="0"/>
            </a:endParaRPr>
          </a:p>
          <a:p>
            <a:pPr marL="742950" marR="330835" lvl="1" indent="-285750">
              <a:spcBef>
                <a:spcPts val="600"/>
              </a:spcBef>
              <a:spcAft>
                <a:spcPts val="600"/>
              </a:spcAft>
              <a:buFont typeface="Arial" panose="020B0604020202020204" pitchFamily="34" charset="0"/>
              <a:buChar char="•"/>
              <a:tabLst>
                <a:tab pos="596265" algn="l"/>
                <a:tab pos="596900" algn="l"/>
              </a:tabLst>
            </a:pPr>
            <a:r>
              <a:rPr lang="en-US" sz="1800" dirty="0">
                <a:solidFill>
                  <a:srgbClr val="000000"/>
                </a:solidFill>
                <a:effectLst/>
                <a:latin typeface="Calibri" panose="020F0502020204030204" pitchFamily="34" charset="0"/>
                <a:ea typeface="DengXian" panose="02010600030101010101" pitchFamily="2" charset="-122"/>
                <a:cs typeface="Times New Roman" panose="02020603050405020304" pitchFamily="18" charset="0"/>
              </a:rPr>
              <a:t>Start with the "local resident" player and work your way clockwise. The "local resident" shares the flood risks and impacts with the group that they believe exists. The "local resident" explains their chosen strategy cards to the group and highlights the benefits that the strategy brings. Other characters need to do the same actions.</a:t>
            </a:r>
            <a:endParaRPr lang="en-US" sz="1800" dirty="0">
              <a:effectLst/>
              <a:latin typeface="Times New Roman" panose="02020603050405020304" pitchFamily="18" charset="0"/>
              <a:ea typeface="DengXian" panose="02010600030101010101" pitchFamily="2" charset="-122"/>
              <a:cs typeface="Times New Roman" panose="02020603050405020304" pitchFamily="18" charset="0"/>
            </a:endParaRPr>
          </a:p>
          <a:p>
            <a:pPr marL="742950" marR="330835" lvl="1" indent="-285750">
              <a:spcBef>
                <a:spcPts val="600"/>
              </a:spcBef>
              <a:spcAft>
                <a:spcPts val="600"/>
              </a:spcAft>
              <a:buFont typeface="Arial" panose="020B0604020202020204" pitchFamily="34" charset="0"/>
              <a:buChar char="•"/>
              <a:tabLst>
                <a:tab pos="596265" algn="l"/>
                <a:tab pos="596900" algn="l"/>
              </a:tabLst>
            </a:pPr>
            <a:r>
              <a:rPr lang="en-US" sz="1800" dirty="0">
                <a:solidFill>
                  <a:srgbClr val="000000"/>
                </a:solidFill>
                <a:effectLst/>
                <a:latin typeface="Calibri" panose="020F0502020204030204" pitchFamily="34" charset="0"/>
                <a:ea typeface="DengXian" panose="02010600030101010101" pitchFamily="2" charset="-122"/>
                <a:cs typeface="Times New Roman" panose="02020603050405020304" pitchFamily="18" charset="0"/>
              </a:rPr>
              <a:t>There are four categories of adaptation strategies, including natural strategies, engineered defenses, adapted structures, and prepared communities. </a:t>
            </a:r>
            <a:endParaRPr lang="en-US" sz="1800" dirty="0">
              <a:effectLst/>
              <a:latin typeface="Times New Roman" panose="02020603050405020304" pitchFamily="18" charset="0"/>
              <a:ea typeface="DengXian" panose="02010600030101010101" pitchFamily="2" charset="-122"/>
              <a:cs typeface="Times New Roman" panose="02020603050405020304" pitchFamily="18" charset="0"/>
            </a:endParaRPr>
          </a:p>
          <a:p>
            <a:pPr marL="742950" marR="330835" lvl="1" indent="-285750">
              <a:spcBef>
                <a:spcPts val="600"/>
              </a:spcBef>
              <a:spcAft>
                <a:spcPts val="600"/>
              </a:spcAft>
              <a:buFont typeface="Arial" panose="020B0604020202020204" pitchFamily="34" charset="0"/>
              <a:buChar char="•"/>
              <a:tabLst>
                <a:tab pos="596265" algn="l"/>
                <a:tab pos="596900" algn="l"/>
              </a:tabLst>
            </a:pPr>
            <a:r>
              <a:rPr lang="en-US" sz="1800" dirty="0">
                <a:solidFill>
                  <a:srgbClr val="000000"/>
                </a:solidFill>
                <a:effectLst/>
                <a:latin typeface="Calibri" panose="020F0502020204030204" pitchFamily="34" charset="0"/>
                <a:ea typeface="DengXian" panose="02010600030101010101" pitchFamily="2" charset="-122"/>
                <a:cs typeface="Times New Roman" panose="02020603050405020304" pitchFamily="18" charset="0"/>
              </a:rPr>
              <a:t>Please select no more than 2 strategies per category.</a:t>
            </a:r>
            <a:endParaRPr lang="en-US" sz="1800" b="0" i="0" dirty="0">
              <a:solidFill>
                <a:schemeClr val="tx1"/>
              </a:solidFill>
              <a:effectLst/>
              <a:latin typeface="Times New Roman" panose="02020603050405020304" pitchFamily="18" charset="0"/>
              <a:ea typeface="DengXian" panose="02010600030101010101" pitchFamily="2" charset="-122"/>
              <a:cs typeface="Times New Roman" panose="02020603050405020304" pitchFamily="18" charset="0"/>
            </a:endParaRPr>
          </a:p>
          <a:p>
            <a:pPr marL="742950" marR="330835" lvl="1" indent="-285750">
              <a:spcBef>
                <a:spcPts val="600"/>
              </a:spcBef>
              <a:spcAft>
                <a:spcPts val="600"/>
              </a:spcAft>
              <a:buFont typeface="Courier New" panose="02070309020205020404" pitchFamily="49" charset="0"/>
              <a:buChar char="o"/>
              <a:tabLst>
                <a:tab pos="596265" algn="l"/>
                <a:tab pos="596900" algn="l"/>
              </a:tabLst>
            </a:pPr>
            <a:endParaRPr lang="en-US" b="0" i="0" dirty="0">
              <a:solidFill>
                <a:srgbClr val="485365"/>
              </a:solidFill>
              <a:effectLst/>
              <a:latin typeface="Quicksand"/>
            </a:endParaRP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The empower-phase will take 15 minutes.</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When the game supervisor says that there are 15 minutes left, the rounds of arguing for various strategies come to an end.  </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Groups must begin to make clear decisions about a set of strategies they want to implement for their areas.  </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Place the strategy cards in the order of your preference on the board. </a:t>
            </a:r>
          </a:p>
          <a:p>
            <a:pPr algn="l">
              <a:buFont typeface="Arial" panose="020B0604020202020204" pitchFamily="34" charset="0"/>
              <a:buNone/>
            </a:pPr>
            <a:endParaRPr lang="en-US" sz="1200" b="0" i="0" kern="1200" dirty="0">
              <a:solidFill>
                <a:srgbClr val="485365"/>
              </a:solidFill>
              <a:effectLst/>
              <a:latin typeface="Quicksand"/>
              <a:ea typeface="+mn-ea"/>
              <a:cs typeface="+mn-cs"/>
            </a:endParaRPr>
          </a:p>
          <a:p>
            <a:pPr algn="l">
              <a:buFont typeface="Arial" panose="020B0604020202020204" pitchFamily="34" charset="0"/>
              <a:buNone/>
            </a:pPr>
            <a:r>
              <a:rPr lang="en-US" sz="1200" b="1" i="0" kern="1200" dirty="0">
                <a:solidFill>
                  <a:srgbClr val="485365"/>
                </a:solidFill>
                <a:effectLst/>
                <a:latin typeface="Quicksand"/>
                <a:ea typeface="+mn-ea"/>
                <a:cs typeface="+mn-cs"/>
              </a:rPr>
              <a:t>Actions for students in the activity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ea typeface="宋体" panose="02010600030101010101" pitchFamily="2" charset="-122"/>
              </a:rPr>
              <a:t>Select stakeholder character card at random</a:t>
            </a:r>
            <a:endParaRPr lang="en-US" sz="1200" b="0" i="0" kern="1200" dirty="0">
              <a:solidFill>
                <a:srgbClr val="485365"/>
              </a:solidFill>
              <a:effectLst/>
              <a:latin typeface="Quicksand"/>
              <a:ea typeface="+mn-ea"/>
              <a:cs typeface="+mn-cs"/>
            </a:endParaRP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Select </a:t>
            </a:r>
            <a:r>
              <a:rPr lang="en-US" sz="1800" dirty="0">
                <a:solidFill>
                  <a:srgbClr val="000000"/>
                </a:solidFill>
                <a:effectLst/>
                <a:latin typeface="Calibri" panose="020F0502020204030204" pitchFamily="34" charset="0"/>
                <a:ea typeface="Times New Roman" panose="02020603050405020304" pitchFamily="18" charset="0"/>
              </a:rPr>
              <a:t>flood risks and impacts </a:t>
            </a:r>
            <a:endParaRPr lang="en-US" sz="1200" b="0" i="0" kern="1200" dirty="0">
              <a:solidFill>
                <a:srgbClr val="485365"/>
              </a:solidFill>
              <a:effectLst/>
              <a:latin typeface="Quicksand"/>
              <a:ea typeface="+mn-ea"/>
              <a:cs typeface="+mn-cs"/>
            </a:endParaRP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Select strategy cards </a:t>
            </a:r>
          </a:p>
          <a:p>
            <a:pPr marL="171450" indent="-171450" algn="l">
              <a:buFont typeface="Arial" panose="020B0604020202020204" pitchFamily="34" charset="0"/>
              <a:buChar char="•"/>
            </a:pPr>
            <a:r>
              <a:rPr lang="en-US" sz="1200" b="0" i="0" kern="1200" dirty="0">
                <a:solidFill>
                  <a:srgbClr val="485365"/>
                </a:solidFill>
                <a:effectLst/>
                <a:latin typeface="Quicksand"/>
                <a:ea typeface="+mn-ea"/>
                <a:cs typeface="+mn-cs"/>
              </a:rPr>
              <a:t>Sort strategies cards in the desired order on the board</a:t>
            </a:r>
          </a:p>
          <a:p>
            <a:endParaRPr lang="en-US" dirty="0"/>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20</a:t>
            </a:fld>
            <a:endParaRPr lang="en-US"/>
          </a:p>
        </p:txBody>
      </p:sp>
    </p:spTree>
    <p:extLst>
      <p:ext uri="{BB962C8B-B14F-4D97-AF65-F5344CB8AC3E}">
        <p14:creationId xmlns:p14="http://schemas.microsoft.com/office/powerpoint/2010/main" val="38368796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l">
              <a:buFont typeface="Arial" panose="020B0604020202020204" pitchFamily="34" charset="0"/>
              <a:buChar char="•"/>
            </a:pPr>
            <a:r>
              <a:rPr lang="en-US" b="0" i="0" dirty="0">
                <a:solidFill>
                  <a:srgbClr val="485365"/>
                </a:solidFill>
                <a:effectLst/>
                <a:latin typeface="Quicksand"/>
              </a:rPr>
              <a:t>Slide 21: The </a:t>
            </a:r>
            <a:r>
              <a:rPr lang="en-US" sz="1200" b="1" u="sng" dirty="0">
                <a:ea typeface="宋体" panose="02010600030101010101" pitchFamily="2" charset="-122"/>
              </a:rPr>
              <a:t>inform &amp; </a:t>
            </a:r>
            <a:r>
              <a:rPr lang="en-US" sz="1200" b="1" u="sng" dirty="0">
                <a:solidFill>
                  <a:srgbClr val="000000"/>
                </a:solidFill>
                <a:effectLst/>
                <a:ea typeface="等线" panose="02010600030101010101" pitchFamily="2" charset="-122"/>
              </a:rPr>
              <a:t>collaborate-phase</a:t>
            </a:r>
            <a:r>
              <a:rPr lang="en-US" sz="1200" dirty="0">
                <a:ea typeface="宋体" panose="02010600030101010101" pitchFamily="2" charset="-122"/>
              </a:rPr>
              <a:t> will take 25 minutes.</a:t>
            </a:r>
            <a:endParaRPr lang="en-US" b="0" i="0" dirty="0">
              <a:solidFill>
                <a:srgbClr val="485365"/>
              </a:solidFill>
              <a:effectLst/>
              <a:latin typeface="Quicksand"/>
            </a:endParaRPr>
          </a:p>
          <a:p>
            <a:pPr marL="628650" lvl="1" indent="-171450" algn="l">
              <a:buFont typeface="Arial" panose="020B0604020202020204" pitchFamily="34" charset="0"/>
              <a:buChar char="•"/>
            </a:pPr>
            <a:r>
              <a:rPr lang="en-US" b="0" i="0" dirty="0">
                <a:solidFill>
                  <a:srgbClr val="485365"/>
                </a:solidFill>
                <a:effectLst/>
                <a:latin typeface="Quicksand"/>
              </a:rPr>
              <a:t>Each student selects a character card at random.  </a:t>
            </a:r>
          </a:p>
          <a:p>
            <a:pPr marL="628650" lvl="1" indent="-171450" algn="l">
              <a:buFont typeface="Arial" panose="020B0604020202020204" pitchFamily="34" charset="0"/>
              <a:buChar char="•"/>
            </a:pPr>
            <a:r>
              <a:rPr lang="en-US" b="0" i="0" dirty="0">
                <a:solidFill>
                  <a:srgbClr val="485365"/>
                </a:solidFill>
                <a:effectLst/>
                <a:latin typeface="Quicksand"/>
              </a:rPr>
              <a:t>Review the </a:t>
            </a:r>
            <a:r>
              <a:rPr lang="en-US" sz="1800" dirty="0">
                <a:solidFill>
                  <a:srgbClr val="000000"/>
                </a:solidFill>
                <a:effectLst/>
                <a:latin typeface="Calibri" panose="020F0502020204030204" pitchFamily="34" charset="0"/>
                <a:ea typeface="Times New Roman" panose="02020603050405020304" pitchFamily="18" charset="0"/>
              </a:rPr>
              <a:t>flood risks and impacts </a:t>
            </a:r>
            <a:r>
              <a:rPr lang="en-US" b="0" i="0" dirty="0">
                <a:solidFill>
                  <a:srgbClr val="485365"/>
                </a:solidFill>
                <a:effectLst/>
                <a:latin typeface="Quicksand"/>
              </a:rPr>
              <a:t>material and maps on the table.   </a:t>
            </a:r>
          </a:p>
          <a:p>
            <a:pPr marL="628650" lvl="1" indent="-171450" algn="l">
              <a:buFont typeface="Arial" panose="020B0604020202020204" pitchFamily="34" charset="0"/>
              <a:buChar char="•"/>
            </a:pPr>
            <a:r>
              <a:rPr lang="en-US" b="0" i="0" dirty="0">
                <a:solidFill>
                  <a:srgbClr val="485365"/>
                </a:solidFill>
                <a:effectLst/>
                <a:latin typeface="Quicksand"/>
              </a:rPr>
              <a:t>Think about what </a:t>
            </a:r>
            <a:r>
              <a:rPr lang="en-US" sz="1800" dirty="0">
                <a:solidFill>
                  <a:srgbClr val="000000"/>
                </a:solidFill>
                <a:effectLst/>
                <a:latin typeface="Calibri" panose="020F0502020204030204" pitchFamily="34" charset="0"/>
                <a:ea typeface="Times New Roman" panose="02020603050405020304" pitchFamily="18" charset="0"/>
              </a:rPr>
              <a:t>flood risks and impacts </a:t>
            </a:r>
            <a:r>
              <a:rPr lang="en-US" b="0" i="0" dirty="0">
                <a:solidFill>
                  <a:srgbClr val="485365"/>
                </a:solidFill>
                <a:effectLst/>
                <a:latin typeface="Quicksand"/>
              </a:rPr>
              <a:t>your “group” character would like to address in the next 10 years and why.  </a:t>
            </a:r>
          </a:p>
          <a:p>
            <a:pPr marL="628650" lvl="1" indent="-171450" algn="l">
              <a:buFont typeface="Arial" panose="020B0604020202020204" pitchFamily="34" charset="0"/>
              <a:buChar char="•"/>
            </a:pPr>
            <a:r>
              <a:rPr lang="en-US" b="0" i="0" dirty="0">
                <a:solidFill>
                  <a:srgbClr val="485365"/>
                </a:solidFill>
                <a:effectLst/>
                <a:latin typeface="Quicksand"/>
              </a:rPr>
              <a:t>Start with the "local resident" player and work your way clockwise. The "local resident" shares to the group the </a:t>
            </a:r>
            <a:r>
              <a:rPr lang="en-US" sz="1800" dirty="0">
                <a:solidFill>
                  <a:srgbClr val="000000"/>
                </a:solidFill>
                <a:effectLst/>
                <a:latin typeface="Calibri" panose="020F0502020204030204" pitchFamily="34" charset="0"/>
                <a:ea typeface="Times New Roman" panose="02020603050405020304" pitchFamily="18" charset="0"/>
              </a:rPr>
              <a:t>flood risks and impacts </a:t>
            </a:r>
            <a:r>
              <a:rPr lang="en-US" b="0" i="0" dirty="0">
                <a:solidFill>
                  <a:srgbClr val="485365"/>
                </a:solidFill>
                <a:effectLst/>
                <a:latin typeface="Quicksand"/>
              </a:rPr>
              <a:t>that they believe exist. </a:t>
            </a: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21</a:t>
            </a:fld>
            <a:endParaRPr lang="en-US"/>
          </a:p>
        </p:txBody>
      </p:sp>
    </p:spTree>
    <p:extLst>
      <p:ext uri="{BB962C8B-B14F-4D97-AF65-F5344CB8AC3E}">
        <p14:creationId xmlns:p14="http://schemas.microsoft.com/office/powerpoint/2010/main" val="2013472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l">
              <a:buFont typeface="Arial" panose="020B0604020202020204" pitchFamily="34" charset="0"/>
              <a:buChar char="•"/>
            </a:pPr>
            <a:r>
              <a:rPr lang="en-US" b="0" i="0" dirty="0">
                <a:solidFill>
                  <a:srgbClr val="485365"/>
                </a:solidFill>
                <a:effectLst/>
                <a:latin typeface="Quicksand"/>
              </a:rPr>
              <a:t>Slide 22: The </a:t>
            </a:r>
            <a:r>
              <a:rPr lang="en-US" sz="1200" b="1" u="sng" dirty="0">
                <a:ea typeface="宋体" panose="02010600030101010101" pitchFamily="2" charset="-122"/>
              </a:rPr>
              <a:t>inform &amp; </a:t>
            </a:r>
            <a:r>
              <a:rPr lang="en-US" sz="1200" b="1" u="sng" dirty="0">
                <a:solidFill>
                  <a:srgbClr val="000000"/>
                </a:solidFill>
                <a:effectLst/>
                <a:ea typeface="等线" panose="02010600030101010101" pitchFamily="2" charset="-122"/>
              </a:rPr>
              <a:t>collaborate-phase</a:t>
            </a:r>
            <a:r>
              <a:rPr lang="en-US" sz="1200" dirty="0">
                <a:ea typeface="宋体" panose="02010600030101010101" pitchFamily="2" charset="-122"/>
              </a:rPr>
              <a:t> will take 25 minutes.</a:t>
            </a:r>
            <a:endParaRPr lang="en-US" b="0" i="0" dirty="0">
              <a:solidFill>
                <a:srgbClr val="485365"/>
              </a:solidFill>
              <a:effectLst/>
              <a:latin typeface="Quicksand"/>
            </a:endParaRPr>
          </a:p>
          <a:p>
            <a:pPr marL="628650" lvl="1" indent="-171450" algn="l">
              <a:buFont typeface="Arial" panose="020B0604020202020204" pitchFamily="34" charset="0"/>
              <a:buChar char="•"/>
            </a:pPr>
            <a:r>
              <a:rPr lang="en-US" b="0" i="0" dirty="0">
                <a:solidFill>
                  <a:srgbClr val="485365"/>
                </a:solidFill>
                <a:effectLst/>
                <a:latin typeface="Quicksand"/>
              </a:rPr>
              <a:t>Each student selects a character card at random.  </a:t>
            </a:r>
          </a:p>
          <a:p>
            <a:pPr marL="628650" lvl="1" indent="-171450" algn="l">
              <a:buFont typeface="Arial" panose="020B0604020202020204" pitchFamily="34" charset="0"/>
              <a:buChar char="•"/>
            </a:pPr>
            <a:r>
              <a:rPr lang="en-US" b="0" i="0" dirty="0">
                <a:solidFill>
                  <a:srgbClr val="485365"/>
                </a:solidFill>
                <a:effectLst/>
                <a:latin typeface="Quicksand"/>
              </a:rPr>
              <a:t>Review the </a:t>
            </a:r>
            <a:r>
              <a:rPr lang="en-US" sz="1800" dirty="0">
                <a:solidFill>
                  <a:srgbClr val="000000"/>
                </a:solidFill>
                <a:effectLst/>
                <a:latin typeface="Calibri" panose="020F0502020204030204" pitchFamily="34" charset="0"/>
                <a:ea typeface="Times New Roman" panose="02020603050405020304" pitchFamily="18" charset="0"/>
              </a:rPr>
              <a:t>flood risks and impacts </a:t>
            </a:r>
            <a:r>
              <a:rPr lang="en-US" b="0" i="0" dirty="0">
                <a:solidFill>
                  <a:srgbClr val="485365"/>
                </a:solidFill>
                <a:effectLst/>
                <a:latin typeface="Quicksand"/>
              </a:rPr>
              <a:t>material and maps on the table.   </a:t>
            </a:r>
          </a:p>
          <a:p>
            <a:pPr marL="628650" lvl="1" indent="-171450" algn="l">
              <a:buFont typeface="Arial" panose="020B0604020202020204" pitchFamily="34" charset="0"/>
              <a:buChar char="•"/>
            </a:pPr>
            <a:r>
              <a:rPr lang="en-US" b="0" i="0" dirty="0">
                <a:solidFill>
                  <a:srgbClr val="485365"/>
                </a:solidFill>
                <a:effectLst/>
                <a:latin typeface="Quicksand"/>
              </a:rPr>
              <a:t>Think about what </a:t>
            </a:r>
            <a:r>
              <a:rPr lang="en-US" sz="1800" dirty="0">
                <a:solidFill>
                  <a:srgbClr val="000000"/>
                </a:solidFill>
                <a:effectLst/>
                <a:latin typeface="Calibri" panose="020F0502020204030204" pitchFamily="34" charset="0"/>
                <a:ea typeface="Times New Roman" panose="02020603050405020304" pitchFamily="18" charset="0"/>
              </a:rPr>
              <a:t>flood risks and impacts </a:t>
            </a:r>
            <a:r>
              <a:rPr lang="en-US" b="0" i="0" dirty="0">
                <a:solidFill>
                  <a:srgbClr val="485365"/>
                </a:solidFill>
                <a:effectLst/>
                <a:latin typeface="Quicksand"/>
              </a:rPr>
              <a:t>your “group” character would like to address in the next 10 years and why.  </a:t>
            </a:r>
          </a:p>
          <a:p>
            <a:pPr marL="628650" lvl="1" indent="-171450" algn="l">
              <a:buFont typeface="Arial" panose="020B0604020202020204" pitchFamily="34" charset="0"/>
              <a:buChar char="•"/>
            </a:pPr>
            <a:r>
              <a:rPr lang="en-US" b="0" i="0" dirty="0">
                <a:solidFill>
                  <a:srgbClr val="485365"/>
                </a:solidFill>
                <a:effectLst/>
                <a:latin typeface="Quicksand"/>
              </a:rPr>
              <a:t>Start with the "local resident" player and work your way clockwise. The "local resident" shares to the group the </a:t>
            </a:r>
            <a:r>
              <a:rPr lang="en-US" sz="1800" dirty="0">
                <a:solidFill>
                  <a:srgbClr val="000000"/>
                </a:solidFill>
                <a:effectLst/>
                <a:latin typeface="Calibri" panose="020F0502020204030204" pitchFamily="34" charset="0"/>
                <a:ea typeface="Times New Roman" panose="02020603050405020304" pitchFamily="18" charset="0"/>
              </a:rPr>
              <a:t>flood risks and impacts </a:t>
            </a:r>
            <a:r>
              <a:rPr lang="en-US" b="0" i="0" dirty="0">
                <a:solidFill>
                  <a:srgbClr val="485365"/>
                </a:solidFill>
                <a:effectLst/>
                <a:latin typeface="Quicksand"/>
              </a:rPr>
              <a:t>that they believe exist. </a:t>
            </a: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22</a:t>
            </a:fld>
            <a:endParaRPr lang="en-US"/>
          </a:p>
        </p:txBody>
      </p:sp>
    </p:spTree>
    <p:extLst>
      <p:ext uri="{BB962C8B-B14F-4D97-AF65-F5344CB8AC3E}">
        <p14:creationId xmlns:p14="http://schemas.microsoft.com/office/powerpoint/2010/main" val="14011783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485365"/>
                </a:solidFill>
                <a:effectLst/>
                <a:latin typeface="Quicksand"/>
              </a:rPr>
              <a:t>Slide 23: The </a:t>
            </a:r>
            <a:r>
              <a:rPr lang="en-US" sz="1200" b="1" u="sng" dirty="0">
                <a:ea typeface="宋体" panose="02010600030101010101" pitchFamily="2" charset="-122"/>
              </a:rPr>
              <a:t>inform &amp; </a:t>
            </a:r>
            <a:r>
              <a:rPr lang="en-US" sz="1200" b="1" u="sng" dirty="0">
                <a:solidFill>
                  <a:srgbClr val="000000"/>
                </a:solidFill>
                <a:effectLst/>
                <a:ea typeface="等线" panose="02010600030101010101" pitchFamily="2" charset="-122"/>
              </a:rPr>
              <a:t>collaborate-phase</a:t>
            </a:r>
            <a:r>
              <a:rPr lang="en-US" sz="1200" dirty="0">
                <a:ea typeface="宋体" panose="02010600030101010101" pitchFamily="2" charset="-122"/>
              </a:rPr>
              <a:t> will take 25 minutes.</a:t>
            </a:r>
            <a:endParaRPr lang="en-US" dirty="0">
              <a:ea typeface="宋体" panose="02010600030101010101" pitchFamily="2" charset="-122"/>
            </a:endParaRPr>
          </a:p>
          <a:p>
            <a:pPr marL="800100" lvl="1" indent="-342900">
              <a:lnSpc>
                <a:spcPct val="150000"/>
              </a:lnSpc>
              <a:buFont typeface="Arial" panose="020B0604020202020204" pitchFamily="34" charset="0"/>
              <a:buChar char="•"/>
            </a:pPr>
            <a:r>
              <a:rPr lang="en-US" dirty="0">
                <a:ea typeface="宋体" panose="02010600030101010101" pitchFamily="2" charset="-122"/>
              </a:rPr>
              <a:t>Select 2 strategy cards that YOU think are most important for you stakeholder. </a:t>
            </a:r>
          </a:p>
          <a:p>
            <a:pPr marL="800100" lvl="1" indent="-342900">
              <a:lnSpc>
                <a:spcPct val="150000"/>
              </a:lnSpc>
              <a:buFont typeface="Arial" panose="020B0604020202020204" pitchFamily="34" charset="0"/>
              <a:buChar char="•"/>
            </a:pPr>
            <a:r>
              <a:rPr lang="en-US" dirty="0">
                <a:ea typeface="宋体" panose="02010600030101010101" pitchFamily="2" charset="-122"/>
              </a:rPr>
              <a:t>Each person share what strategy they most want to employ and why.</a:t>
            </a:r>
          </a:p>
          <a:p>
            <a:pPr marL="628650" lvl="1" indent="-171450" algn="l">
              <a:buFont typeface="Arial" panose="020B0604020202020204" pitchFamily="34" charset="0"/>
              <a:buChar char="•"/>
            </a:pPr>
            <a:endParaRPr lang="en-US" b="0" i="0" dirty="0">
              <a:solidFill>
                <a:srgbClr val="485365"/>
              </a:solidFill>
              <a:effectLst/>
              <a:latin typeface="Quicksand"/>
            </a:endParaRP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23</a:t>
            </a:fld>
            <a:endParaRPr lang="en-US"/>
          </a:p>
        </p:txBody>
      </p:sp>
    </p:spTree>
    <p:extLst>
      <p:ext uri="{BB962C8B-B14F-4D97-AF65-F5344CB8AC3E}">
        <p14:creationId xmlns:p14="http://schemas.microsoft.com/office/powerpoint/2010/main" val="1131923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r>
              <a:rPr lang="en-US" b="0" i="0" dirty="0">
                <a:solidFill>
                  <a:srgbClr val="485365"/>
                </a:solidFill>
                <a:effectLst/>
                <a:latin typeface="Quicksand"/>
              </a:rPr>
              <a:t>Slide 24: </a:t>
            </a:r>
            <a:r>
              <a:rPr lang="en-US" sz="1200" b="0" i="0" kern="1200" dirty="0">
                <a:solidFill>
                  <a:srgbClr val="485365"/>
                </a:solidFill>
                <a:effectLst/>
                <a:latin typeface="Quicksand"/>
                <a:ea typeface="+mn-ea"/>
                <a:cs typeface="+mn-cs"/>
              </a:rPr>
              <a:t>The empower-phase will take 15 minutes.</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When the game supervisor says that there are 15 minutes left, the rounds of arguing for various strategies come to an end.  </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Groups must begin to make clear decisions about a set of strategies they want to implement for their areas.  </a:t>
            </a:r>
          </a:p>
          <a:p>
            <a:pPr marL="628650" lvl="1" indent="-171450" algn="l">
              <a:buFont typeface="Arial" panose="020B0604020202020204" pitchFamily="34" charset="0"/>
              <a:buChar char="•"/>
            </a:pPr>
            <a:r>
              <a:rPr lang="en-US" sz="1200" b="0" i="0" kern="1200" dirty="0">
                <a:solidFill>
                  <a:srgbClr val="485365"/>
                </a:solidFill>
                <a:effectLst/>
                <a:latin typeface="Quicksand"/>
                <a:ea typeface="+mn-ea"/>
                <a:cs typeface="+mn-cs"/>
              </a:rPr>
              <a:t>Place the strategy cards in the order of your preference on the board. </a:t>
            </a: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24</a:t>
            </a:fld>
            <a:endParaRPr lang="en-US"/>
          </a:p>
        </p:txBody>
      </p:sp>
    </p:spTree>
    <p:extLst>
      <p:ext uri="{BB962C8B-B14F-4D97-AF65-F5344CB8AC3E}">
        <p14:creationId xmlns:p14="http://schemas.microsoft.com/office/powerpoint/2010/main" val="239217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485365"/>
                </a:solidFill>
                <a:effectLst/>
                <a:latin typeface="Quicksand"/>
              </a:rPr>
              <a:t>Slide 25: Activity Procedure (15 minutes)</a:t>
            </a:r>
            <a:endParaRPr lang="en-US" b="1" i="0" dirty="0">
              <a:solidFill>
                <a:srgbClr val="485365"/>
              </a:solidFill>
              <a:effectLst/>
              <a:latin typeface="Quicksand"/>
            </a:endParaRPr>
          </a:p>
          <a:p>
            <a:pPr algn="l"/>
            <a:r>
              <a:rPr lang="en-US" b="1" i="0" dirty="0">
                <a:solidFill>
                  <a:srgbClr val="485365"/>
                </a:solidFill>
                <a:effectLst/>
                <a:latin typeface="Quicksand"/>
              </a:rPr>
              <a:t>Presentation</a:t>
            </a:r>
            <a:endParaRPr lang="en-US" b="0" i="0" dirty="0">
              <a:solidFill>
                <a:srgbClr val="485365"/>
              </a:solidFill>
              <a:effectLst/>
              <a:latin typeface="Quicksand"/>
            </a:endParaRPr>
          </a:p>
          <a:p>
            <a:pPr algn="l"/>
            <a:r>
              <a:rPr lang="en-US" b="0" i="0" dirty="0">
                <a:solidFill>
                  <a:srgbClr val="485365"/>
                </a:solidFill>
                <a:effectLst/>
                <a:latin typeface="Quicksand"/>
              </a:rPr>
              <a:t>When each group has completed its boards, they will be invited to select one or more members to present their results.</a:t>
            </a:r>
          </a:p>
          <a:p>
            <a:pPr marL="173422" indent="-173422">
              <a:buFont typeface="Arial" panose="020B0604020202020204" pitchFamily="34" charset="0"/>
              <a:buChar char="•"/>
            </a:pPr>
            <a:r>
              <a:rPr lang="en-US" b="0" i="0" dirty="0">
                <a:solidFill>
                  <a:srgbClr val="485365"/>
                </a:solidFill>
                <a:effectLst/>
                <a:latin typeface="Quicksand"/>
              </a:rPr>
              <a:t>The presenters should explain the background of their group area and the </a:t>
            </a:r>
            <a:r>
              <a:rPr lang="en-US" sz="1800" dirty="0">
                <a:solidFill>
                  <a:srgbClr val="000000"/>
                </a:solidFill>
                <a:latin typeface="Calibri" panose="020F0502020204030204" pitchFamily="34" charset="0"/>
                <a:ea typeface="Times New Roman" panose="02020603050405020304" pitchFamily="18" charset="0"/>
              </a:rPr>
              <a:t>flood risks and impacts </a:t>
            </a:r>
            <a:r>
              <a:rPr lang="en-US" b="0" i="0" dirty="0">
                <a:solidFill>
                  <a:srgbClr val="485365"/>
                </a:solidFill>
                <a:effectLst/>
                <a:latin typeface="Quicksand"/>
              </a:rPr>
              <a:t>that need to be addressed.</a:t>
            </a:r>
          </a:p>
          <a:p>
            <a:pPr marL="173422" indent="-173422">
              <a:buFont typeface="Arial" panose="020B0604020202020204" pitchFamily="34" charset="0"/>
              <a:buChar char="•"/>
            </a:pPr>
            <a:r>
              <a:rPr lang="en-US" b="0" i="0" dirty="0">
                <a:solidFill>
                  <a:srgbClr val="485365"/>
                </a:solidFill>
                <a:effectLst/>
                <a:latin typeface="Quicksand"/>
              </a:rPr>
              <a:t>The presenters should use the map and strategy cards to show the adaptation actions they decided for the area.</a:t>
            </a:r>
          </a:p>
          <a:p>
            <a:pPr marL="173422" indent="-173422">
              <a:buFont typeface="Arial" panose="020B0604020202020204" pitchFamily="34" charset="0"/>
              <a:buChar char="•"/>
            </a:pPr>
            <a:r>
              <a:rPr lang="en-US" b="0" i="0" dirty="0">
                <a:solidFill>
                  <a:srgbClr val="485365"/>
                </a:solidFill>
                <a:effectLst/>
                <a:latin typeface="Quicksand"/>
              </a:rPr>
              <a:t>The presenters should answer the questions in the summary part of the handout.</a:t>
            </a:r>
          </a:p>
          <a:p>
            <a:pPr marL="173422" indent="-173422">
              <a:buFont typeface="Arial" panose="020B0604020202020204" pitchFamily="34" charset="0"/>
              <a:buChar char="•"/>
            </a:pPr>
            <a:r>
              <a:rPr lang="en-US" b="0" i="0" dirty="0">
                <a:solidFill>
                  <a:srgbClr val="485365"/>
                </a:solidFill>
                <a:effectLst/>
                <a:latin typeface="Quicksand"/>
              </a:rPr>
              <a:t>Bloom's Taxonomy was used to stack the questions.</a:t>
            </a:r>
          </a:p>
          <a:p>
            <a:pPr marL="635879" lvl="1" indent="-173422">
              <a:buFont typeface="Arial" panose="020B0604020202020204" pitchFamily="34" charset="0"/>
              <a:buChar char="•"/>
            </a:pPr>
            <a:r>
              <a:rPr lang="en-US" b="0" i="0" dirty="0">
                <a:solidFill>
                  <a:srgbClr val="485365"/>
                </a:solidFill>
                <a:effectLst/>
                <a:latin typeface="Quicksand"/>
              </a:rPr>
              <a:t>Could you define community engagement and the phases of engagement </a:t>
            </a:r>
            <a:r>
              <a:rPr lang="en-US" sz="1200" dirty="0">
                <a:solidFill>
                  <a:srgbClr val="000000"/>
                </a:solidFill>
                <a:effectLst/>
                <a:latin typeface="Calibri" panose="020F0502020204030204" pitchFamily="34" charset="0"/>
                <a:ea typeface="DengXian" panose="02010600030101010101" pitchFamily="2" charset="-122"/>
              </a:rPr>
              <a:t>from the perspective of your stakeholder role</a:t>
            </a:r>
            <a:r>
              <a:rPr lang="en-US" b="0" i="0" dirty="0">
                <a:solidFill>
                  <a:srgbClr val="485365"/>
                </a:solidFill>
                <a:effectLst/>
                <a:latin typeface="Quicksand"/>
              </a:rPr>
              <a:t>? </a:t>
            </a:r>
          </a:p>
          <a:p>
            <a:pPr marL="635879" lvl="1" indent="-173422">
              <a:buFont typeface="Arial" panose="020B0604020202020204" pitchFamily="34" charset="0"/>
              <a:buChar char="•"/>
            </a:pPr>
            <a:r>
              <a:rPr lang="en-US" b="0" i="0" dirty="0">
                <a:solidFill>
                  <a:srgbClr val="485365"/>
                </a:solidFill>
                <a:effectLst/>
                <a:latin typeface="Quicksand"/>
              </a:rPr>
              <a:t>Please interpret your selection of strategies in </a:t>
            </a:r>
            <a:r>
              <a:rPr lang="en-US" sz="1800" dirty="0">
                <a:solidFill>
                  <a:srgbClr val="000000"/>
                </a:solidFill>
                <a:latin typeface="Calibri" panose="020F0502020204030204" pitchFamily="34" charset="0"/>
                <a:ea typeface="Times New Roman" panose="02020603050405020304" pitchFamily="18" charset="0"/>
              </a:rPr>
              <a:t>each strategy category</a:t>
            </a:r>
            <a:r>
              <a:rPr lang="en-US" b="0" i="0" dirty="0">
                <a:solidFill>
                  <a:srgbClr val="485365"/>
                </a:solidFill>
                <a:effectLst/>
                <a:latin typeface="Quicksand"/>
              </a:rPr>
              <a:t>. </a:t>
            </a:r>
          </a:p>
          <a:p>
            <a:pPr marL="1200150" lvl="2" indent="-285750">
              <a:buFont typeface="Courier New" panose="02070309020205020404" pitchFamily="49" charset="0"/>
              <a:buChar char="o"/>
            </a:pPr>
            <a:r>
              <a:rPr lang="en-US" dirty="0">
                <a:solidFill>
                  <a:srgbClr val="000000"/>
                </a:solidFill>
                <a:ea typeface="宋体" panose="02010600030101010101" pitchFamily="2" charset="-122"/>
              </a:rPr>
              <a:t>What are the flood risks and impacts for your area?</a:t>
            </a:r>
          </a:p>
          <a:p>
            <a:pPr marL="1200150" lvl="2" indent="-285750">
              <a:buFont typeface="Courier New" panose="02070309020205020404" pitchFamily="49" charset="0"/>
              <a:buChar char="o"/>
            </a:pPr>
            <a:r>
              <a:rPr lang="en-US" dirty="0">
                <a:solidFill>
                  <a:srgbClr val="000000"/>
                </a:solidFill>
                <a:ea typeface="宋体" panose="02010600030101010101" pitchFamily="2" charset="-122"/>
              </a:rPr>
              <a:t>What are the goals of your stakeholder role in adaptation planning? </a:t>
            </a:r>
          </a:p>
          <a:p>
            <a:pPr marL="1200150" lvl="2" indent="-285750">
              <a:buFont typeface="Courier New" panose="02070309020205020404" pitchFamily="49" charset="0"/>
              <a:buChar char="o"/>
            </a:pPr>
            <a:r>
              <a:rPr lang="en-US" dirty="0">
                <a:solidFill>
                  <a:srgbClr val="000000"/>
                </a:solidFill>
                <a:ea typeface="宋体" panose="02010600030101010101" pitchFamily="2" charset="-122"/>
              </a:rPr>
              <a:t>From the perspective of your stakeholder role, why did you choose these strategies?</a:t>
            </a:r>
          </a:p>
          <a:p>
            <a:pPr marL="1200150" lvl="2" indent="-285750">
              <a:buFont typeface="Courier New" panose="02070309020205020404" pitchFamily="49" charset="0"/>
              <a:buChar char="o"/>
            </a:pPr>
            <a:r>
              <a:rPr lang="en-US" dirty="0">
                <a:solidFill>
                  <a:srgbClr val="000000"/>
                </a:solidFill>
                <a:ea typeface="宋体" panose="02010600030101010101" pitchFamily="2" charset="-122"/>
              </a:rPr>
              <a:t>Please describe strategies for each flood risk and impact.</a:t>
            </a:r>
          </a:p>
          <a:p>
            <a:pPr marL="1200150" lvl="2" indent="-285750">
              <a:buFont typeface="Courier New" panose="02070309020205020404" pitchFamily="49" charset="0"/>
              <a:buChar char="o"/>
            </a:pPr>
            <a:r>
              <a:rPr lang="en-US" dirty="0">
                <a:solidFill>
                  <a:srgbClr val="000000"/>
                </a:solidFill>
                <a:ea typeface="宋体" panose="02010600030101010101" pitchFamily="2" charset="-122"/>
              </a:rPr>
              <a:t>Which strategies do you prefer from your stakeholder role's perspective? Why did you choose them? Please describe the short-term and long-term benefits of these strategies for both the community and the environment.</a:t>
            </a:r>
          </a:p>
          <a:p>
            <a:pPr marL="635879" lvl="1" indent="-173422">
              <a:buFont typeface="Arial" panose="020B0604020202020204" pitchFamily="34" charset="0"/>
              <a:buChar char="•"/>
            </a:pPr>
            <a:r>
              <a:rPr lang="en-US" dirty="0">
                <a:solidFill>
                  <a:srgbClr val="485365"/>
                </a:solidFill>
                <a:latin typeface="Quicksand"/>
              </a:rPr>
              <a:t>Could you develop new strategies that are not included in the existing strategies cards? If so, please provide pros and cons of the new strategies.</a:t>
            </a: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25</a:t>
            </a:fld>
            <a:endParaRPr lang="en-US"/>
          </a:p>
        </p:txBody>
      </p:sp>
    </p:spTree>
    <p:extLst>
      <p:ext uri="{BB962C8B-B14F-4D97-AF65-F5344CB8AC3E}">
        <p14:creationId xmlns:p14="http://schemas.microsoft.com/office/powerpoint/2010/main" val="28700081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485365"/>
                </a:solidFill>
                <a:effectLst/>
                <a:latin typeface="Quicksand"/>
              </a:rPr>
              <a:t>Slide 26: Activity Procedure (5-10 minutes)</a:t>
            </a:r>
          </a:p>
          <a:p>
            <a:pPr marL="171450" indent="-171450" algn="l">
              <a:buFont typeface="Arial" panose="020B0604020202020204" pitchFamily="34" charset="0"/>
              <a:buChar char="•"/>
            </a:pPr>
            <a:r>
              <a:rPr lang="en-US" b="0" i="0" dirty="0">
                <a:solidFill>
                  <a:srgbClr val="485365"/>
                </a:solidFill>
                <a:effectLst/>
                <a:latin typeface="Quicksand"/>
              </a:rPr>
              <a:t>Wrap-up Questions</a:t>
            </a:r>
          </a:p>
          <a:p>
            <a:pPr marL="628650" lvl="1" indent="-171450" algn="l">
              <a:buFont typeface="Arial" panose="020B0604020202020204" pitchFamily="34" charset="0"/>
              <a:buChar char="•"/>
            </a:pPr>
            <a:r>
              <a:rPr lang="en-US" b="0" i="0" dirty="0">
                <a:solidFill>
                  <a:srgbClr val="485365"/>
                </a:solidFill>
                <a:effectLst/>
                <a:latin typeface="Quicksand"/>
              </a:rPr>
              <a:t>Do the three groups have the same </a:t>
            </a:r>
            <a:r>
              <a:rPr lang="en-US" sz="1800" dirty="0">
                <a:solidFill>
                  <a:srgbClr val="000000"/>
                </a:solidFill>
                <a:effectLst/>
                <a:latin typeface="Calibri" panose="020F0502020204030204" pitchFamily="34" charset="0"/>
                <a:ea typeface="Times New Roman" panose="02020603050405020304" pitchFamily="18" charset="0"/>
              </a:rPr>
              <a:t>sort of strategy cards</a:t>
            </a:r>
            <a:r>
              <a:rPr lang="en-US" b="0" i="0" dirty="0">
                <a:solidFill>
                  <a:srgbClr val="485365"/>
                </a:solidFill>
                <a:effectLst/>
                <a:latin typeface="Quicksand"/>
              </a:rPr>
              <a:t>? </a:t>
            </a:r>
          </a:p>
          <a:p>
            <a:pPr marL="1085850" marR="0" lvl="2"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b="0" i="0" dirty="0">
                <a:solidFill>
                  <a:srgbClr val="485365"/>
                </a:solidFill>
                <a:effectLst/>
                <a:latin typeface="Quicksand"/>
              </a:rPr>
              <a:t>No. Because areas are different, the distance from the sea and the presence or absence of rivers faces different </a:t>
            </a:r>
            <a:r>
              <a:rPr lang="en-US" sz="1800" dirty="0">
                <a:solidFill>
                  <a:srgbClr val="000000"/>
                </a:solidFill>
                <a:effectLst/>
                <a:latin typeface="Calibri" panose="020F0502020204030204" pitchFamily="34" charset="0"/>
                <a:ea typeface="Times New Roman" panose="02020603050405020304" pitchFamily="18" charset="0"/>
              </a:rPr>
              <a:t>flood risks and impacts</a:t>
            </a:r>
            <a:r>
              <a:rPr lang="en-US" b="0" i="0" dirty="0">
                <a:solidFill>
                  <a:srgbClr val="485365"/>
                </a:solidFill>
                <a:effectLst/>
                <a:latin typeface="Quicksand"/>
              </a:rPr>
              <a:t>.  </a:t>
            </a:r>
          </a:p>
          <a:p>
            <a:pPr marL="628650" lvl="1" indent="-171450" algn="l">
              <a:buFont typeface="Arial" panose="020B0604020202020204" pitchFamily="34" charset="0"/>
              <a:buChar char="•"/>
            </a:pPr>
            <a:r>
              <a:rPr lang="en-US" b="0" i="0" dirty="0">
                <a:solidFill>
                  <a:srgbClr val="485365"/>
                </a:solidFill>
                <a:effectLst/>
                <a:latin typeface="Quicksand"/>
              </a:rPr>
              <a:t>How do the results in Group A compare with Group B? or With Group C? </a:t>
            </a:r>
          </a:p>
          <a:p>
            <a:pPr marL="914400" lvl="2" indent="0" algn="l">
              <a:buFont typeface="Courier New" panose="02070309020205020404" pitchFamily="49" charset="0"/>
              <a:buNone/>
            </a:pPr>
            <a:r>
              <a:rPr lang="en-US" b="0" i="0" dirty="0">
                <a:solidFill>
                  <a:srgbClr val="485365"/>
                </a:solidFill>
                <a:effectLst/>
                <a:latin typeface="Quicksand"/>
              </a:rPr>
              <a:t>For example:</a:t>
            </a:r>
          </a:p>
          <a:p>
            <a:pPr marL="1085850" lvl="2" indent="-171450" algn="l">
              <a:buFont typeface="Courier New" panose="02070309020205020404" pitchFamily="49" charset="0"/>
              <a:buChar char="o"/>
            </a:pPr>
            <a:r>
              <a:rPr lang="en-US" b="0" i="0" dirty="0">
                <a:solidFill>
                  <a:srgbClr val="485365"/>
                </a:solidFill>
                <a:effectLst/>
                <a:latin typeface="Quicksand"/>
              </a:rPr>
              <a:t>Natural mitigations:      </a:t>
            </a:r>
          </a:p>
          <a:p>
            <a:pPr marL="1543050" lvl="3" indent="-171450" algn="l">
              <a:buFont typeface="Courier New" panose="02070309020205020404" pitchFamily="49" charset="0"/>
              <a:buChar char="o"/>
            </a:pPr>
            <a:r>
              <a:rPr lang="en-US" b="0" i="0" dirty="0">
                <a:solidFill>
                  <a:srgbClr val="485365"/>
                </a:solidFill>
                <a:effectLst/>
                <a:latin typeface="Quicksand"/>
              </a:rPr>
              <a:t>Living shoreline    </a:t>
            </a:r>
          </a:p>
          <a:p>
            <a:pPr marL="1543050" lvl="3" indent="-171450" algn="l">
              <a:buFont typeface="Courier New" panose="02070309020205020404" pitchFamily="49" charset="0"/>
              <a:buChar char="o"/>
            </a:pPr>
            <a:r>
              <a:rPr lang="en-US" b="0" i="0" dirty="0">
                <a:solidFill>
                  <a:srgbClr val="485365"/>
                </a:solidFill>
                <a:effectLst/>
                <a:latin typeface="Quicksand"/>
              </a:rPr>
              <a:t>Beach and dune nourishment    </a:t>
            </a:r>
          </a:p>
          <a:p>
            <a:pPr marL="1543050" lvl="3" indent="-171450" algn="l">
              <a:buFont typeface="Courier New" panose="02070309020205020404" pitchFamily="49" charset="0"/>
              <a:buChar char="o"/>
            </a:pPr>
            <a:r>
              <a:rPr lang="en-US" b="0" i="0" dirty="0">
                <a:solidFill>
                  <a:srgbClr val="485365"/>
                </a:solidFill>
                <a:effectLst/>
                <a:latin typeface="Quicksand"/>
              </a:rPr>
              <a:t>Marsh restoration and creation    </a:t>
            </a:r>
          </a:p>
          <a:p>
            <a:pPr marL="1543050" lvl="3" indent="-171450" algn="l">
              <a:buFont typeface="Courier New" panose="02070309020205020404" pitchFamily="49" charset="0"/>
              <a:buChar char="o"/>
            </a:pPr>
            <a:r>
              <a:rPr lang="en-US" b="0" i="0" dirty="0">
                <a:solidFill>
                  <a:srgbClr val="485365"/>
                </a:solidFill>
                <a:effectLst/>
                <a:latin typeface="Quicksand"/>
              </a:rPr>
              <a:t>Land conservation    </a:t>
            </a:r>
          </a:p>
          <a:p>
            <a:pPr marL="1543050" lvl="3" indent="-171450" algn="l">
              <a:buFont typeface="Courier New" panose="02070309020205020404" pitchFamily="49" charset="0"/>
              <a:buChar char="o"/>
            </a:pPr>
            <a:r>
              <a:rPr lang="en-US" b="0" i="0" dirty="0">
                <a:solidFill>
                  <a:srgbClr val="485365"/>
                </a:solidFill>
                <a:effectLst/>
                <a:latin typeface="Quicksand"/>
              </a:rPr>
              <a:t>Ecological revetments   </a:t>
            </a:r>
          </a:p>
          <a:p>
            <a:pPr marL="1085850" lvl="2" indent="-171450" algn="l">
              <a:buFont typeface="Courier New" panose="02070309020205020404" pitchFamily="49" charset="0"/>
              <a:buChar char="o"/>
            </a:pPr>
            <a:r>
              <a:rPr lang="en-US" sz="1200" b="0" i="0" kern="1200" dirty="0">
                <a:solidFill>
                  <a:srgbClr val="485365"/>
                </a:solidFill>
                <a:effectLst/>
                <a:latin typeface="Quicksand"/>
                <a:ea typeface="+mn-ea"/>
                <a:cs typeface="+mn-cs"/>
              </a:rPr>
              <a:t>Engineered defenses      </a:t>
            </a:r>
          </a:p>
          <a:p>
            <a:pPr marL="1600200" marR="0" lvl="3" indent="-228600">
              <a:spcBef>
                <a:spcPts val="0"/>
              </a:spcBef>
              <a:spcAft>
                <a:spcPts val="0"/>
              </a:spcAft>
              <a:buFont typeface="Courier New" panose="02070309020205020404" pitchFamily="49" charset="0"/>
              <a:buChar char="o"/>
              <a:tabLst>
                <a:tab pos="1828800" algn="l"/>
              </a:tabLst>
            </a:pPr>
            <a:r>
              <a:rPr lang="en-US" sz="1800" i="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Elizabeth river city-wide alignment    </a:t>
            </a:r>
            <a:endParaRPr lang="en-US" sz="1800" i="1" dirty="0">
              <a:effectLst/>
              <a:latin typeface="Verdana" panose="020B0604030504040204" pitchFamily="34" charset="0"/>
              <a:ea typeface="Times New Roman" panose="02020603050405020304" pitchFamily="18" charset="0"/>
              <a:cs typeface="Times New Roman" panose="02020603050405020304" pitchFamily="18" charset="0"/>
            </a:endParaRPr>
          </a:p>
          <a:p>
            <a:pPr marL="1600200" marR="0" lvl="3" indent="-228600">
              <a:spcBef>
                <a:spcPts val="0"/>
              </a:spcBef>
              <a:spcAft>
                <a:spcPts val="0"/>
              </a:spcAft>
              <a:buFont typeface="Courier New" panose="02070309020205020404" pitchFamily="49" charset="0"/>
              <a:buChar char="o"/>
              <a:tabLst>
                <a:tab pos="1828800" algn="l"/>
              </a:tabLst>
            </a:pPr>
            <a:r>
              <a:rPr lang="en-US" sz="1800" i="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Chesapeake Bay city-wide alignment    </a:t>
            </a:r>
            <a:endParaRPr lang="en-US" sz="1800" i="1" dirty="0">
              <a:effectLst/>
              <a:latin typeface="Verdana" panose="020B0604030504040204" pitchFamily="34" charset="0"/>
              <a:ea typeface="Times New Roman" panose="02020603050405020304" pitchFamily="18" charset="0"/>
              <a:cs typeface="Times New Roman" panose="02020603050405020304" pitchFamily="18" charset="0"/>
            </a:endParaRPr>
          </a:p>
          <a:p>
            <a:pPr marL="1600200" marR="0" lvl="3" indent="-228600">
              <a:spcBef>
                <a:spcPts val="0"/>
              </a:spcBef>
              <a:spcAft>
                <a:spcPts val="0"/>
              </a:spcAft>
              <a:buFont typeface="Courier New" panose="02070309020205020404" pitchFamily="49" charset="0"/>
              <a:buChar char="o"/>
              <a:tabLst>
                <a:tab pos="1828800" algn="l"/>
              </a:tabLst>
            </a:pPr>
            <a:r>
              <a:rPr lang="en-US" sz="1800" i="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West of Lesner bridge neighborhood alignment    </a:t>
            </a:r>
            <a:endParaRPr lang="en-US" sz="1800" i="1" dirty="0">
              <a:effectLst/>
              <a:latin typeface="Verdana" panose="020B0604030504040204" pitchFamily="34" charset="0"/>
              <a:ea typeface="Times New Roman" panose="02020603050405020304" pitchFamily="18" charset="0"/>
              <a:cs typeface="Times New Roman" panose="02020603050405020304" pitchFamily="18" charset="0"/>
            </a:endParaRPr>
          </a:p>
          <a:p>
            <a:pPr marL="1600200" marR="0" lvl="3" indent="-228600">
              <a:spcBef>
                <a:spcPts val="0"/>
              </a:spcBef>
              <a:spcAft>
                <a:spcPts val="0"/>
              </a:spcAft>
              <a:buFont typeface="Courier New" panose="02070309020205020404" pitchFamily="49" charset="0"/>
              <a:buChar char="o"/>
              <a:tabLst>
                <a:tab pos="1828800" algn="l"/>
              </a:tabLst>
            </a:pPr>
            <a:r>
              <a:rPr lang="en-US" sz="1800" i="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Atlantic oceanfront city-wide alignment    </a:t>
            </a:r>
            <a:endParaRPr lang="en-US" sz="1800" i="1" dirty="0">
              <a:effectLst/>
              <a:latin typeface="Verdana" panose="020B0604030504040204" pitchFamily="34" charset="0"/>
              <a:ea typeface="Times New Roman" panose="02020603050405020304" pitchFamily="18" charset="0"/>
              <a:cs typeface="Times New Roman" panose="02020603050405020304" pitchFamily="18" charset="0"/>
            </a:endParaRPr>
          </a:p>
          <a:p>
            <a:pPr marL="1600200" marR="0" lvl="3" indent="-228600">
              <a:spcBef>
                <a:spcPts val="0"/>
              </a:spcBef>
              <a:spcAft>
                <a:spcPts val="0"/>
              </a:spcAft>
              <a:buFont typeface="Courier New" panose="02070309020205020404" pitchFamily="49" charset="0"/>
              <a:buChar char="o"/>
              <a:tabLst>
                <a:tab pos="1828800" algn="l"/>
              </a:tabLst>
            </a:pPr>
            <a:r>
              <a:rPr lang="en-US" sz="1800" i="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West neck creek city-wide alignment    </a:t>
            </a:r>
            <a:endParaRPr lang="en-US" sz="1800" i="1" dirty="0">
              <a:effectLst/>
              <a:latin typeface="Verdana" panose="020B0604030504040204" pitchFamily="34" charset="0"/>
              <a:ea typeface="Times New Roman" panose="02020603050405020304" pitchFamily="18" charset="0"/>
              <a:cs typeface="Times New Roman" panose="02020603050405020304" pitchFamily="18" charset="0"/>
            </a:endParaRPr>
          </a:p>
          <a:p>
            <a:pPr marL="1600200" marR="0" lvl="3" indent="-228600">
              <a:spcBef>
                <a:spcPts val="0"/>
              </a:spcBef>
              <a:spcAft>
                <a:spcPts val="0"/>
              </a:spcAft>
              <a:buFont typeface="Courier New" panose="02070309020205020404" pitchFamily="49" charset="0"/>
              <a:buChar char="o"/>
              <a:tabLst>
                <a:tab pos="1828800" algn="l"/>
              </a:tabLst>
            </a:pPr>
            <a:r>
              <a:rPr lang="en-US" sz="1800" i="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Muddy creek road city-wide alignment    </a:t>
            </a:r>
            <a:r>
              <a:rPr lang="en-US" sz="1200" b="0" i="0" kern="1200" dirty="0">
                <a:solidFill>
                  <a:srgbClr val="485365"/>
                </a:solidFill>
                <a:effectLst/>
                <a:latin typeface="Quicksand"/>
                <a:ea typeface="+mn-ea"/>
                <a:cs typeface="+mn-cs"/>
              </a:rPr>
              <a:t>  </a:t>
            </a:r>
            <a:endParaRPr lang="en-US" b="0" i="0" dirty="0">
              <a:solidFill>
                <a:srgbClr val="485365"/>
              </a:solidFill>
              <a:effectLst/>
              <a:latin typeface="Quicksand"/>
            </a:endParaRPr>
          </a:p>
          <a:p>
            <a:pPr marL="628650" lvl="1" indent="-171450" algn="l">
              <a:buFont typeface="Arial" panose="020B0604020202020204" pitchFamily="34" charset="0"/>
              <a:buChar char="•"/>
            </a:pPr>
            <a:r>
              <a:rPr lang="en-US" b="0" i="0" dirty="0">
                <a:solidFill>
                  <a:srgbClr val="485365"/>
                </a:solidFill>
                <a:effectLst/>
                <a:latin typeface="Quicksand"/>
              </a:rPr>
              <a:t>What are the new strategies for each group? Are there any differences among them?</a:t>
            </a:r>
          </a:p>
          <a:p>
            <a:pPr marL="1085850" marR="0" lvl="2" indent="-1714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b="0" i="0" dirty="0">
                <a:solidFill>
                  <a:srgbClr val="485365"/>
                </a:solidFill>
                <a:effectLst/>
                <a:latin typeface="Quicksand"/>
              </a:rPr>
              <a:t>There is no right or wrong answer.    </a:t>
            </a:r>
          </a:p>
          <a:p>
            <a:pPr marL="628650" lvl="1" indent="-171450" algn="l">
              <a:buFont typeface="Arial" panose="020B0604020202020204" pitchFamily="34" charset="0"/>
              <a:buChar char="•"/>
            </a:pPr>
            <a:r>
              <a:rPr lang="en-US" b="0" i="0" dirty="0">
                <a:solidFill>
                  <a:srgbClr val="485365"/>
                </a:solidFill>
                <a:effectLst/>
                <a:latin typeface="Quicksand"/>
              </a:rPr>
              <a:t>What did you find to be the most difficult part of each engagement phase?</a:t>
            </a:r>
          </a:p>
          <a:p>
            <a:pPr marL="1085850" lvl="2" indent="-171450" algn="l">
              <a:buFont typeface="Courier New" panose="02070309020205020404" pitchFamily="49" charset="0"/>
              <a:buChar char="o"/>
            </a:pPr>
            <a:r>
              <a:rPr lang="en-US" b="0" i="0" dirty="0">
                <a:solidFill>
                  <a:srgbClr val="485365"/>
                </a:solidFill>
                <a:effectLst/>
                <a:latin typeface="Quicksand"/>
              </a:rPr>
              <a:t>There is no right or wrong answer. For example, persuade each other in communication. Different roles focus on different interests, leading to different strategies of choice.</a:t>
            </a:r>
          </a:p>
          <a:p>
            <a:pPr marL="628650" lvl="1" indent="-171450" algn="l">
              <a:buFont typeface="Arial" panose="020B0604020202020204" pitchFamily="34" charset="0"/>
              <a:buChar char="•"/>
            </a:pPr>
            <a:r>
              <a:rPr lang="en-US" b="0" i="0" dirty="0">
                <a:solidFill>
                  <a:srgbClr val="485365"/>
                </a:solidFill>
                <a:effectLst/>
                <a:latin typeface="Quicksand"/>
              </a:rPr>
              <a:t>How did your view of adaptation planning change through playing the game? </a:t>
            </a:r>
          </a:p>
          <a:p>
            <a:pPr marL="1085850" lvl="2" indent="-171450" algn="l">
              <a:buFont typeface="Courier New" panose="02070309020205020404" pitchFamily="49" charset="0"/>
              <a:buChar char="o"/>
            </a:pPr>
            <a:r>
              <a:rPr lang="en-US" b="0" i="0" dirty="0">
                <a:solidFill>
                  <a:srgbClr val="485365"/>
                </a:solidFill>
                <a:effectLst/>
                <a:latin typeface="Quicksand"/>
              </a:rPr>
              <a:t>There is no right or wrong answer. </a:t>
            </a:r>
          </a:p>
          <a:p>
            <a:pPr marL="628650" lvl="1" indent="-171450" algn="l">
              <a:buFont typeface="Arial" panose="020B0604020202020204" pitchFamily="34" charset="0"/>
              <a:buChar char="•"/>
            </a:pPr>
            <a:r>
              <a:rPr lang="en-US" b="0" i="0" dirty="0">
                <a:solidFill>
                  <a:srgbClr val="485365"/>
                </a:solidFill>
                <a:effectLst/>
                <a:latin typeface="Quicksand"/>
              </a:rPr>
              <a:t>Did you learn anything surprising or unexpected through these engagement phases?</a:t>
            </a:r>
          </a:p>
          <a:p>
            <a:pPr marL="1085850" lvl="2" indent="-171450" algn="l">
              <a:buFont typeface="Courier New" panose="02070309020205020404" pitchFamily="49" charset="0"/>
              <a:buChar char="o"/>
            </a:pPr>
            <a:r>
              <a:rPr lang="en-US" b="0" i="0" dirty="0">
                <a:solidFill>
                  <a:srgbClr val="485365"/>
                </a:solidFill>
                <a:effectLst/>
                <a:latin typeface="Quicksand"/>
              </a:rPr>
              <a:t>There is no right or wrong answer. </a:t>
            </a:r>
          </a:p>
          <a:p>
            <a:pPr marL="742950" lvl="1" indent="-285750">
              <a:lnSpc>
                <a:spcPct val="150000"/>
              </a:lnSpc>
              <a:buFont typeface="Arial" panose="020B0604020202020204" pitchFamily="34" charset="0"/>
              <a:buChar char="•"/>
            </a:pPr>
            <a:r>
              <a:rPr lang="en-US" sz="1200" dirty="0">
                <a:solidFill>
                  <a:srgbClr val="000000"/>
                </a:solidFill>
                <a:effectLst/>
                <a:latin typeface="Calibri" panose="020F0502020204030204" pitchFamily="34" charset="0"/>
                <a:ea typeface="等线" panose="02010600030101010101" pitchFamily="2" charset="-122"/>
                <a:cs typeface="Times New Roman" panose="02020603050405020304" pitchFamily="18" charset="0"/>
              </a:rPr>
              <a:t>How do you evaluate the discussion? Do you feel that your voice was heard during the discussion? Why or why not?</a:t>
            </a:r>
          </a:p>
          <a:p>
            <a:pPr marL="1200150" marR="0" lvl="2" indent="-285750" algn="l"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b="0" i="0" dirty="0">
                <a:solidFill>
                  <a:srgbClr val="485365"/>
                </a:solidFill>
                <a:effectLst/>
                <a:latin typeface="Quicksand"/>
              </a:rPr>
              <a:t>There is no right or wrong answer. </a:t>
            </a:r>
          </a:p>
          <a:p>
            <a:pPr marL="742950" lvl="1" indent="-285750">
              <a:lnSpc>
                <a:spcPct val="150000"/>
              </a:lnSpc>
              <a:buFont typeface="Arial" panose="020B0604020202020204" pitchFamily="34" charset="0"/>
              <a:buChar char="•"/>
            </a:pPr>
            <a:r>
              <a:rPr lang="en-US" sz="1200" dirty="0">
                <a:solidFill>
                  <a:srgbClr val="000000"/>
                </a:solidFill>
                <a:effectLst/>
                <a:latin typeface="Calibri" panose="020F0502020204030204" pitchFamily="34" charset="0"/>
                <a:ea typeface="等线" panose="02010600030101010101" pitchFamily="2" charset="-122"/>
                <a:cs typeface="Times New Roman" panose="02020603050405020304" pitchFamily="18" charset="0"/>
              </a:rPr>
              <a:t>What do you think of the proposed solutions? Do you agree or disagree with them? Why?</a:t>
            </a:r>
          </a:p>
          <a:p>
            <a:pPr marL="1200150" marR="0" lvl="2" indent="-285750" algn="l"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b="0" i="0" dirty="0">
                <a:solidFill>
                  <a:srgbClr val="485365"/>
                </a:solidFill>
                <a:effectLst/>
                <a:latin typeface="Quicksand"/>
              </a:rPr>
              <a:t>There is no right or wrong answer.</a:t>
            </a:r>
            <a:endParaRPr lang="en-US" dirty="0">
              <a:solidFill>
                <a:srgbClr val="000000"/>
              </a:solidFill>
              <a:ea typeface="宋体" panose="02010600030101010101" pitchFamily="2" charset="-122"/>
              <a:cs typeface="Times New Roman" panose="02020603050405020304" pitchFamily="18" charset="0"/>
            </a:endParaRPr>
          </a:p>
          <a:p>
            <a:pPr lvl="2">
              <a:lnSpc>
                <a:spcPct val="150000"/>
              </a:lnSpc>
            </a:pPr>
            <a:endParaRPr lang="en-US" dirty="0">
              <a:solidFill>
                <a:srgbClr val="000000"/>
              </a:solidFill>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26</a:t>
            </a:fld>
            <a:endParaRPr lang="en-US"/>
          </a:p>
        </p:txBody>
      </p:sp>
    </p:spTree>
    <p:extLst>
      <p:ext uri="{BB962C8B-B14F-4D97-AF65-F5344CB8AC3E}">
        <p14:creationId xmlns:p14="http://schemas.microsoft.com/office/powerpoint/2010/main" val="9718979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1F8562-B45C-4C13-901A-AB2D33808B08}" type="slidenum">
              <a:rPr lang="en-US" smtClean="0"/>
              <a:t>27</a:t>
            </a:fld>
            <a:endParaRPr lang="en-US"/>
          </a:p>
        </p:txBody>
      </p:sp>
    </p:spTree>
    <p:extLst>
      <p:ext uri="{BB962C8B-B14F-4D97-AF65-F5344CB8AC3E}">
        <p14:creationId xmlns:p14="http://schemas.microsoft.com/office/powerpoint/2010/main" val="3171066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65B88-E795-53F2-A1FC-ABAE022AB52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3C45F84-B3FC-3154-97FF-3A3AA48DA1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3A2D913-2E7F-CA6E-F513-BBBAD68D2EE1}"/>
              </a:ext>
            </a:extLst>
          </p:cNvPr>
          <p:cNvSpPr>
            <a:spLocks noGrp="1"/>
          </p:cNvSpPr>
          <p:nvPr>
            <p:ph type="dt" sz="half" idx="10"/>
          </p:nvPr>
        </p:nvSpPr>
        <p:spPr/>
        <p:txBody>
          <a:bodyPr/>
          <a:lstStyle/>
          <a:p>
            <a:fld id="{57486C5F-03FD-497E-8591-E595DAA0D641}" type="datetime1">
              <a:rPr lang="en-US" smtClean="0"/>
              <a:t>4/13/2023</a:t>
            </a:fld>
            <a:endParaRPr lang="en-US"/>
          </a:p>
        </p:txBody>
      </p:sp>
      <p:sp>
        <p:nvSpPr>
          <p:cNvPr id="5" name="Footer Placeholder 4">
            <a:extLst>
              <a:ext uri="{FF2B5EF4-FFF2-40B4-BE49-F238E27FC236}">
                <a16:creationId xmlns:a16="http://schemas.microsoft.com/office/drawing/2014/main" id="{1ACDEEB2-8516-8DC3-944A-3965D64895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D2BF84-95BC-AAD9-E947-720B7FAEDD66}"/>
              </a:ext>
            </a:extLst>
          </p:cNvPr>
          <p:cNvSpPr>
            <a:spLocks noGrp="1"/>
          </p:cNvSpPr>
          <p:nvPr>
            <p:ph type="sldNum" sz="quarter" idx="12"/>
          </p:nvPr>
        </p:nvSpPr>
        <p:spPr/>
        <p:txBody>
          <a:bodyPr/>
          <a:lstStyle/>
          <a:p>
            <a:fld id="{4DD9DE48-21CE-4BE2-BB31-F9482E0FD4D3}" type="slidenum">
              <a:rPr lang="en-US" smtClean="0"/>
              <a:t>‹#›</a:t>
            </a:fld>
            <a:endParaRPr lang="en-US"/>
          </a:p>
        </p:txBody>
      </p:sp>
    </p:spTree>
    <p:extLst>
      <p:ext uri="{BB962C8B-B14F-4D97-AF65-F5344CB8AC3E}">
        <p14:creationId xmlns:p14="http://schemas.microsoft.com/office/powerpoint/2010/main" val="971977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63015-F977-8D11-38E5-CB7BEF9AF1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ABA52-541D-C370-4476-A68FCAA64F2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995F91-BE39-CD17-18DC-A48905795A40}"/>
              </a:ext>
            </a:extLst>
          </p:cNvPr>
          <p:cNvSpPr>
            <a:spLocks noGrp="1"/>
          </p:cNvSpPr>
          <p:nvPr>
            <p:ph type="dt" sz="half" idx="10"/>
          </p:nvPr>
        </p:nvSpPr>
        <p:spPr/>
        <p:txBody>
          <a:bodyPr/>
          <a:lstStyle/>
          <a:p>
            <a:fld id="{A4A5530C-352E-46CC-B8D4-9D32450078C1}" type="datetime1">
              <a:rPr lang="en-US" smtClean="0"/>
              <a:t>4/13/2023</a:t>
            </a:fld>
            <a:endParaRPr lang="en-US"/>
          </a:p>
        </p:txBody>
      </p:sp>
      <p:sp>
        <p:nvSpPr>
          <p:cNvPr id="5" name="Footer Placeholder 4">
            <a:extLst>
              <a:ext uri="{FF2B5EF4-FFF2-40B4-BE49-F238E27FC236}">
                <a16:creationId xmlns:a16="http://schemas.microsoft.com/office/drawing/2014/main" id="{0C135643-3B27-B328-F7F3-B3DE80F914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33B1E3-1EF1-1E5F-DC10-A38103BAD46F}"/>
              </a:ext>
            </a:extLst>
          </p:cNvPr>
          <p:cNvSpPr>
            <a:spLocks noGrp="1"/>
          </p:cNvSpPr>
          <p:nvPr>
            <p:ph type="sldNum" sz="quarter" idx="12"/>
          </p:nvPr>
        </p:nvSpPr>
        <p:spPr/>
        <p:txBody>
          <a:bodyPr/>
          <a:lstStyle/>
          <a:p>
            <a:fld id="{4DD9DE48-21CE-4BE2-BB31-F9482E0FD4D3}" type="slidenum">
              <a:rPr lang="en-US" smtClean="0"/>
              <a:t>‹#›</a:t>
            </a:fld>
            <a:endParaRPr lang="en-US"/>
          </a:p>
        </p:txBody>
      </p:sp>
    </p:spTree>
    <p:extLst>
      <p:ext uri="{BB962C8B-B14F-4D97-AF65-F5344CB8AC3E}">
        <p14:creationId xmlns:p14="http://schemas.microsoft.com/office/powerpoint/2010/main" val="1654001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3F304-D43B-E829-E7F4-90878775CBA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4552A53-C753-B7E6-66DF-748FA80660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93D48F1-0609-1DC6-D356-EBCB427ED695}"/>
              </a:ext>
            </a:extLst>
          </p:cNvPr>
          <p:cNvSpPr>
            <a:spLocks noGrp="1"/>
          </p:cNvSpPr>
          <p:nvPr>
            <p:ph type="dt" sz="half" idx="10"/>
          </p:nvPr>
        </p:nvSpPr>
        <p:spPr/>
        <p:txBody>
          <a:bodyPr/>
          <a:lstStyle/>
          <a:p>
            <a:fld id="{FD528C47-3AD6-4585-A0F5-CCE29C543D5F}" type="datetime1">
              <a:rPr lang="en-US" smtClean="0"/>
              <a:t>4/13/2023</a:t>
            </a:fld>
            <a:endParaRPr lang="en-US"/>
          </a:p>
        </p:txBody>
      </p:sp>
      <p:sp>
        <p:nvSpPr>
          <p:cNvPr id="5" name="Footer Placeholder 4">
            <a:extLst>
              <a:ext uri="{FF2B5EF4-FFF2-40B4-BE49-F238E27FC236}">
                <a16:creationId xmlns:a16="http://schemas.microsoft.com/office/drawing/2014/main" id="{07C7391B-1621-9650-B8C4-9682040E1A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F18C32-EFA7-988D-6550-0B5553DDB6A4}"/>
              </a:ext>
            </a:extLst>
          </p:cNvPr>
          <p:cNvSpPr>
            <a:spLocks noGrp="1"/>
          </p:cNvSpPr>
          <p:nvPr>
            <p:ph type="sldNum" sz="quarter" idx="12"/>
          </p:nvPr>
        </p:nvSpPr>
        <p:spPr/>
        <p:txBody>
          <a:bodyPr/>
          <a:lstStyle/>
          <a:p>
            <a:fld id="{4DD9DE48-21CE-4BE2-BB31-F9482E0FD4D3}" type="slidenum">
              <a:rPr lang="en-US" smtClean="0"/>
              <a:t>‹#›</a:t>
            </a:fld>
            <a:endParaRPr lang="en-US"/>
          </a:p>
        </p:txBody>
      </p:sp>
    </p:spTree>
    <p:extLst>
      <p:ext uri="{BB962C8B-B14F-4D97-AF65-F5344CB8AC3E}">
        <p14:creationId xmlns:p14="http://schemas.microsoft.com/office/powerpoint/2010/main" val="126234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45EBE-7557-7EDC-338E-B66FE0B1009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09D4C1-D8A3-63D6-0E84-F9971585482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1CEBD20-AD9C-CA0F-2D7D-FA4FD7E116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75CCC96-78C6-F983-339A-B95DE4CB0218}"/>
              </a:ext>
            </a:extLst>
          </p:cNvPr>
          <p:cNvSpPr>
            <a:spLocks noGrp="1"/>
          </p:cNvSpPr>
          <p:nvPr>
            <p:ph type="dt" sz="half" idx="10"/>
          </p:nvPr>
        </p:nvSpPr>
        <p:spPr/>
        <p:txBody>
          <a:bodyPr/>
          <a:lstStyle/>
          <a:p>
            <a:fld id="{5F58AA08-A783-4C65-9569-5707EB203A5A}" type="datetime1">
              <a:rPr lang="en-US" smtClean="0"/>
              <a:t>4/13/2023</a:t>
            </a:fld>
            <a:endParaRPr lang="en-US"/>
          </a:p>
        </p:txBody>
      </p:sp>
      <p:sp>
        <p:nvSpPr>
          <p:cNvPr id="6" name="Footer Placeholder 5">
            <a:extLst>
              <a:ext uri="{FF2B5EF4-FFF2-40B4-BE49-F238E27FC236}">
                <a16:creationId xmlns:a16="http://schemas.microsoft.com/office/drawing/2014/main" id="{B7BD2FC7-0234-D859-8275-363EB01A6B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EA677C-EC3C-5FC2-C417-5E2CFD1321E6}"/>
              </a:ext>
            </a:extLst>
          </p:cNvPr>
          <p:cNvSpPr>
            <a:spLocks noGrp="1"/>
          </p:cNvSpPr>
          <p:nvPr>
            <p:ph type="sldNum" sz="quarter" idx="12"/>
          </p:nvPr>
        </p:nvSpPr>
        <p:spPr/>
        <p:txBody>
          <a:bodyPr/>
          <a:lstStyle/>
          <a:p>
            <a:fld id="{4DD9DE48-21CE-4BE2-BB31-F9482E0FD4D3}" type="slidenum">
              <a:rPr lang="en-US" smtClean="0"/>
              <a:t>‹#›</a:t>
            </a:fld>
            <a:endParaRPr lang="en-US"/>
          </a:p>
        </p:txBody>
      </p:sp>
    </p:spTree>
    <p:extLst>
      <p:ext uri="{BB962C8B-B14F-4D97-AF65-F5344CB8AC3E}">
        <p14:creationId xmlns:p14="http://schemas.microsoft.com/office/powerpoint/2010/main" val="3743477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8567D-8367-F1BD-9B1B-2BB8C58FC65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400B498-2D99-AAF9-AC12-A2ED7EE390E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5C674A5-4B7F-E8E5-17E0-3554EC9F2C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94BF895-6B8E-BE6A-EF62-E45DCB7B279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5D82796-2656-FC4B-6D0F-0618382770E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7198047-0797-326D-47AA-584033F11D87}"/>
              </a:ext>
            </a:extLst>
          </p:cNvPr>
          <p:cNvSpPr>
            <a:spLocks noGrp="1"/>
          </p:cNvSpPr>
          <p:nvPr>
            <p:ph type="dt" sz="half" idx="10"/>
          </p:nvPr>
        </p:nvSpPr>
        <p:spPr/>
        <p:txBody>
          <a:bodyPr/>
          <a:lstStyle/>
          <a:p>
            <a:fld id="{437B88CC-52CC-40E2-A723-B8E613006113}" type="datetime1">
              <a:rPr lang="en-US" smtClean="0"/>
              <a:t>4/13/2023</a:t>
            </a:fld>
            <a:endParaRPr lang="en-US"/>
          </a:p>
        </p:txBody>
      </p:sp>
      <p:sp>
        <p:nvSpPr>
          <p:cNvPr id="8" name="Footer Placeholder 7">
            <a:extLst>
              <a:ext uri="{FF2B5EF4-FFF2-40B4-BE49-F238E27FC236}">
                <a16:creationId xmlns:a16="http://schemas.microsoft.com/office/drawing/2014/main" id="{6BF98062-1753-65B1-AFDC-D874FF286B0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2337FD2-B956-D54B-BD6E-89B46CC6E6B8}"/>
              </a:ext>
            </a:extLst>
          </p:cNvPr>
          <p:cNvSpPr>
            <a:spLocks noGrp="1"/>
          </p:cNvSpPr>
          <p:nvPr>
            <p:ph type="sldNum" sz="quarter" idx="12"/>
          </p:nvPr>
        </p:nvSpPr>
        <p:spPr/>
        <p:txBody>
          <a:bodyPr/>
          <a:lstStyle/>
          <a:p>
            <a:fld id="{4DD9DE48-21CE-4BE2-BB31-F9482E0FD4D3}" type="slidenum">
              <a:rPr lang="en-US" smtClean="0"/>
              <a:t>‹#›</a:t>
            </a:fld>
            <a:endParaRPr lang="en-US"/>
          </a:p>
        </p:txBody>
      </p:sp>
    </p:spTree>
    <p:extLst>
      <p:ext uri="{BB962C8B-B14F-4D97-AF65-F5344CB8AC3E}">
        <p14:creationId xmlns:p14="http://schemas.microsoft.com/office/powerpoint/2010/main" val="787831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D8437-D077-CC60-4051-7D323171898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3DD5FC3-3AAD-9CD5-4677-E9B030BA084D}"/>
              </a:ext>
            </a:extLst>
          </p:cNvPr>
          <p:cNvSpPr>
            <a:spLocks noGrp="1"/>
          </p:cNvSpPr>
          <p:nvPr>
            <p:ph type="dt" sz="half" idx="10"/>
          </p:nvPr>
        </p:nvSpPr>
        <p:spPr/>
        <p:txBody>
          <a:bodyPr/>
          <a:lstStyle/>
          <a:p>
            <a:fld id="{B128B9AB-213B-44E7-ACA6-B64B4D56E3D1}" type="datetime1">
              <a:rPr lang="en-US" smtClean="0"/>
              <a:t>4/13/2023</a:t>
            </a:fld>
            <a:endParaRPr lang="en-US"/>
          </a:p>
        </p:txBody>
      </p:sp>
      <p:sp>
        <p:nvSpPr>
          <p:cNvPr id="4" name="Footer Placeholder 3">
            <a:extLst>
              <a:ext uri="{FF2B5EF4-FFF2-40B4-BE49-F238E27FC236}">
                <a16:creationId xmlns:a16="http://schemas.microsoft.com/office/drawing/2014/main" id="{0CEE1B27-424D-4413-AD6B-BEB6E8CD6C7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665AB91-F890-39F6-E9EF-60CA6AA11BFA}"/>
              </a:ext>
            </a:extLst>
          </p:cNvPr>
          <p:cNvSpPr>
            <a:spLocks noGrp="1"/>
          </p:cNvSpPr>
          <p:nvPr>
            <p:ph type="sldNum" sz="quarter" idx="12"/>
          </p:nvPr>
        </p:nvSpPr>
        <p:spPr/>
        <p:txBody>
          <a:bodyPr/>
          <a:lstStyle/>
          <a:p>
            <a:fld id="{4DD9DE48-21CE-4BE2-BB31-F9482E0FD4D3}" type="slidenum">
              <a:rPr lang="en-US" smtClean="0"/>
              <a:t>‹#›</a:t>
            </a:fld>
            <a:endParaRPr lang="en-US"/>
          </a:p>
        </p:txBody>
      </p:sp>
    </p:spTree>
    <p:extLst>
      <p:ext uri="{BB962C8B-B14F-4D97-AF65-F5344CB8AC3E}">
        <p14:creationId xmlns:p14="http://schemas.microsoft.com/office/powerpoint/2010/main" val="1623241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5362906-1800-F02A-126C-C303A7C70C3A}"/>
              </a:ext>
            </a:extLst>
          </p:cNvPr>
          <p:cNvSpPr>
            <a:spLocks noGrp="1"/>
          </p:cNvSpPr>
          <p:nvPr>
            <p:ph type="dt" sz="half" idx="10"/>
          </p:nvPr>
        </p:nvSpPr>
        <p:spPr/>
        <p:txBody>
          <a:bodyPr/>
          <a:lstStyle/>
          <a:p>
            <a:fld id="{AE490258-C1F9-4A70-904F-99B514598A95}" type="datetime1">
              <a:rPr lang="en-US" smtClean="0"/>
              <a:t>4/13/2023</a:t>
            </a:fld>
            <a:endParaRPr lang="en-US"/>
          </a:p>
        </p:txBody>
      </p:sp>
      <p:sp>
        <p:nvSpPr>
          <p:cNvPr id="3" name="Footer Placeholder 2">
            <a:extLst>
              <a:ext uri="{FF2B5EF4-FFF2-40B4-BE49-F238E27FC236}">
                <a16:creationId xmlns:a16="http://schemas.microsoft.com/office/drawing/2014/main" id="{1F7B8C28-7A0E-8AA4-AA94-2B8364CB221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287C069-FD20-A39F-347D-72054015F84C}"/>
              </a:ext>
            </a:extLst>
          </p:cNvPr>
          <p:cNvSpPr>
            <a:spLocks noGrp="1"/>
          </p:cNvSpPr>
          <p:nvPr>
            <p:ph type="sldNum" sz="quarter" idx="12"/>
          </p:nvPr>
        </p:nvSpPr>
        <p:spPr/>
        <p:txBody>
          <a:bodyPr/>
          <a:lstStyle/>
          <a:p>
            <a:fld id="{4DD9DE48-21CE-4BE2-BB31-F9482E0FD4D3}" type="slidenum">
              <a:rPr lang="en-US" smtClean="0"/>
              <a:t>‹#›</a:t>
            </a:fld>
            <a:endParaRPr lang="en-US"/>
          </a:p>
        </p:txBody>
      </p:sp>
    </p:spTree>
    <p:extLst>
      <p:ext uri="{BB962C8B-B14F-4D97-AF65-F5344CB8AC3E}">
        <p14:creationId xmlns:p14="http://schemas.microsoft.com/office/powerpoint/2010/main" val="1643615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71E99-F9A4-308A-85E4-661CAC99FF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225935F-9DBD-D066-2ABE-3412C4BB30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38491C2-C6F6-2580-0ECC-FF27124B6B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4524FB-6113-2751-0B1F-E9A958AA3065}"/>
              </a:ext>
            </a:extLst>
          </p:cNvPr>
          <p:cNvSpPr>
            <a:spLocks noGrp="1"/>
          </p:cNvSpPr>
          <p:nvPr>
            <p:ph type="dt" sz="half" idx="10"/>
          </p:nvPr>
        </p:nvSpPr>
        <p:spPr/>
        <p:txBody>
          <a:bodyPr/>
          <a:lstStyle/>
          <a:p>
            <a:fld id="{0590EB01-24E8-4065-A399-3F166CA3A71C}" type="datetime1">
              <a:rPr lang="en-US" smtClean="0"/>
              <a:t>4/13/2023</a:t>
            </a:fld>
            <a:endParaRPr lang="en-US"/>
          </a:p>
        </p:txBody>
      </p:sp>
      <p:sp>
        <p:nvSpPr>
          <p:cNvPr id="6" name="Footer Placeholder 5">
            <a:extLst>
              <a:ext uri="{FF2B5EF4-FFF2-40B4-BE49-F238E27FC236}">
                <a16:creationId xmlns:a16="http://schemas.microsoft.com/office/drawing/2014/main" id="{3B35747C-F8F2-3AF0-A09F-32F198FD2A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33FCB6-1BA9-14C8-9718-970B3BF29699}"/>
              </a:ext>
            </a:extLst>
          </p:cNvPr>
          <p:cNvSpPr>
            <a:spLocks noGrp="1"/>
          </p:cNvSpPr>
          <p:nvPr>
            <p:ph type="sldNum" sz="quarter" idx="12"/>
          </p:nvPr>
        </p:nvSpPr>
        <p:spPr/>
        <p:txBody>
          <a:bodyPr/>
          <a:lstStyle/>
          <a:p>
            <a:fld id="{4DD9DE48-21CE-4BE2-BB31-F9482E0FD4D3}" type="slidenum">
              <a:rPr lang="en-US" smtClean="0"/>
              <a:t>‹#›</a:t>
            </a:fld>
            <a:endParaRPr lang="en-US"/>
          </a:p>
        </p:txBody>
      </p:sp>
    </p:spTree>
    <p:extLst>
      <p:ext uri="{BB962C8B-B14F-4D97-AF65-F5344CB8AC3E}">
        <p14:creationId xmlns:p14="http://schemas.microsoft.com/office/powerpoint/2010/main" val="4243700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200EE-DDC0-BA53-FB0F-01E9D3FC07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D948F59-A6FD-7496-BCBA-156C7CBCDD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F6D2660-749B-41AF-2343-7C58045DA3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31C9BD-5FB1-DF8C-E5BA-2AC9286EFB12}"/>
              </a:ext>
            </a:extLst>
          </p:cNvPr>
          <p:cNvSpPr>
            <a:spLocks noGrp="1"/>
          </p:cNvSpPr>
          <p:nvPr>
            <p:ph type="dt" sz="half" idx="10"/>
          </p:nvPr>
        </p:nvSpPr>
        <p:spPr/>
        <p:txBody>
          <a:bodyPr/>
          <a:lstStyle/>
          <a:p>
            <a:fld id="{54EA36F1-263F-4120-8D7D-83C6EB5D11D0}" type="datetime1">
              <a:rPr lang="en-US" smtClean="0"/>
              <a:t>4/13/2023</a:t>
            </a:fld>
            <a:endParaRPr lang="en-US"/>
          </a:p>
        </p:txBody>
      </p:sp>
      <p:sp>
        <p:nvSpPr>
          <p:cNvPr id="6" name="Footer Placeholder 5">
            <a:extLst>
              <a:ext uri="{FF2B5EF4-FFF2-40B4-BE49-F238E27FC236}">
                <a16:creationId xmlns:a16="http://schemas.microsoft.com/office/drawing/2014/main" id="{12FB2F84-E523-3295-C292-670D730D3F6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C517FD-0D8D-277A-BA80-2E0277FF198E}"/>
              </a:ext>
            </a:extLst>
          </p:cNvPr>
          <p:cNvSpPr>
            <a:spLocks noGrp="1"/>
          </p:cNvSpPr>
          <p:nvPr>
            <p:ph type="sldNum" sz="quarter" idx="12"/>
          </p:nvPr>
        </p:nvSpPr>
        <p:spPr/>
        <p:txBody>
          <a:bodyPr/>
          <a:lstStyle/>
          <a:p>
            <a:fld id="{4DD9DE48-21CE-4BE2-BB31-F9482E0FD4D3}" type="slidenum">
              <a:rPr lang="en-US" smtClean="0"/>
              <a:t>‹#›</a:t>
            </a:fld>
            <a:endParaRPr lang="en-US"/>
          </a:p>
        </p:txBody>
      </p:sp>
    </p:spTree>
    <p:extLst>
      <p:ext uri="{BB962C8B-B14F-4D97-AF65-F5344CB8AC3E}">
        <p14:creationId xmlns:p14="http://schemas.microsoft.com/office/powerpoint/2010/main" val="2930943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2B36E-E7C9-12B5-D071-115C3751540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E0ABAA-E0A9-5E8A-C96C-B731628EF31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A2EA0-C832-0CBA-2B67-FE77332349E1}"/>
              </a:ext>
            </a:extLst>
          </p:cNvPr>
          <p:cNvSpPr>
            <a:spLocks noGrp="1"/>
          </p:cNvSpPr>
          <p:nvPr>
            <p:ph type="dt" sz="half" idx="10"/>
          </p:nvPr>
        </p:nvSpPr>
        <p:spPr/>
        <p:txBody>
          <a:bodyPr/>
          <a:lstStyle/>
          <a:p>
            <a:fld id="{BC80C610-DFBC-4C71-A7DB-80A7A07F0A52}" type="datetime1">
              <a:rPr lang="en-US" smtClean="0"/>
              <a:t>4/13/2023</a:t>
            </a:fld>
            <a:endParaRPr lang="en-US"/>
          </a:p>
        </p:txBody>
      </p:sp>
      <p:sp>
        <p:nvSpPr>
          <p:cNvPr id="5" name="Footer Placeholder 4">
            <a:extLst>
              <a:ext uri="{FF2B5EF4-FFF2-40B4-BE49-F238E27FC236}">
                <a16:creationId xmlns:a16="http://schemas.microsoft.com/office/drawing/2014/main" id="{06694475-619D-5715-7DA1-8DFF0A6152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164A0C-8C19-8A91-7F29-80A06D99B120}"/>
              </a:ext>
            </a:extLst>
          </p:cNvPr>
          <p:cNvSpPr>
            <a:spLocks noGrp="1"/>
          </p:cNvSpPr>
          <p:nvPr>
            <p:ph type="sldNum" sz="quarter" idx="12"/>
          </p:nvPr>
        </p:nvSpPr>
        <p:spPr/>
        <p:txBody>
          <a:bodyPr/>
          <a:lstStyle/>
          <a:p>
            <a:fld id="{4DD9DE48-21CE-4BE2-BB31-F9482E0FD4D3}" type="slidenum">
              <a:rPr lang="en-US" smtClean="0"/>
              <a:t>‹#›</a:t>
            </a:fld>
            <a:endParaRPr lang="en-US"/>
          </a:p>
        </p:txBody>
      </p:sp>
    </p:spTree>
    <p:extLst>
      <p:ext uri="{BB962C8B-B14F-4D97-AF65-F5344CB8AC3E}">
        <p14:creationId xmlns:p14="http://schemas.microsoft.com/office/powerpoint/2010/main" val="1689827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0D34F1-1756-4304-563C-BB989125D2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9F0C4DF-5BE4-D206-E2F4-7191A3ABB89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DAD044-27D5-5267-E737-9043D946397C}"/>
              </a:ext>
            </a:extLst>
          </p:cNvPr>
          <p:cNvSpPr>
            <a:spLocks noGrp="1"/>
          </p:cNvSpPr>
          <p:nvPr>
            <p:ph type="dt" sz="half" idx="10"/>
          </p:nvPr>
        </p:nvSpPr>
        <p:spPr/>
        <p:txBody>
          <a:bodyPr/>
          <a:lstStyle/>
          <a:p>
            <a:fld id="{4B1FCB29-1B80-4961-9A35-97812D4DC895}" type="datetime1">
              <a:rPr lang="en-US" smtClean="0"/>
              <a:t>4/13/2023</a:t>
            </a:fld>
            <a:endParaRPr lang="en-US"/>
          </a:p>
        </p:txBody>
      </p:sp>
      <p:sp>
        <p:nvSpPr>
          <p:cNvPr id="5" name="Footer Placeholder 4">
            <a:extLst>
              <a:ext uri="{FF2B5EF4-FFF2-40B4-BE49-F238E27FC236}">
                <a16:creationId xmlns:a16="http://schemas.microsoft.com/office/drawing/2014/main" id="{A281F7F8-29DA-4BCA-EDA3-9471452605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D2222D-6B37-9591-F977-F853EAE800E7}"/>
              </a:ext>
            </a:extLst>
          </p:cNvPr>
          <p:cNvSpPr>
            <a:spLocks noGrp="1"/>
          </p:cNvSpPr>
          <p:nvPr>
            <p:ph type="sldNum" sz="quarter" idx="12"/>
          </p:nvPr>
        </p:nvSpPr>
        <p:spPr/>
        <p:txBody>
          <a:bodyPr/>
          <a:lstStyle/>
          <a:p>
            <a:fld id="{4DD9DE48-21CE-4BE2-BB31-F9482E0FD4D3}" type="slidenum">
              <a:rPr lang="en-US" smtClean="0"/>
              <a:t>‹#›</a:t>
            </a:fld>
            <a:endParaRPr lang="en-US"/>
          </a:p>
        </p:txBody>
      </p:sp>
    </p:spTree>
    <p:extLst>
      <p:ext uri="{BB962C8B-B14F-4D97-AF65-F5344CB8AC3E}">
        <p14:creationId xmlns:p14="http://schemas.microsoft.com/office/powerpoint/2010/main" val="1754111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1530CA-53A1-6984-B816-F8329DAD42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24872B4-7696-579D-9D3A-7B0B446C31F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8618BA-9B80-065A-4E94-E5AD581F81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0E615E-9714-469A-9247-636D1B2801B8}" type="datetime1">
              <a:rPr lang="en-US" smtClean="0"/>
              <a:t>4/13/2023</a:t>
            </a:fld>
            <a:endParaRPr lang="en-US"/>
          </a:p>
        </p:txBody>
      </p:sp>
      <p:sp>
        <p:nvSpPr>
          <p:cNvPr id="5" name="Footer Placeholder 4">
            <a:extLst>
              <a:ext uri="{FF2B5EF4-FFF2-40B4-BE49-F238E27FC236}">
                <a16:creationId xmlns:a16="http://schemas.microsoft.com/office/drawing/2014/main" id="{82B78A5E-4C96-A008-7293-2FC8E6A664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D0441A7-6EE1-E553-FE8A-21B7313B4A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D9DE48-21CE-4BE2-BB31-F9482E0FD4D3}" type="slidenum">
              <a:rPr lang="en-US" smtClean="0"/>
              <a:t>‹#›</a:t>
            </a:fld>
            <a:endParaRPr lang="en-US"/>
          </a:p>
        </p:txBody>
      </p:sp>
    </p:spTree>
    <p:extLst>
      <p:ext uri="{BB962C8B-B14F-4D97-AF65-F5344CB8AC3E}">
        <p14:creationId xmlns:p14="http://schemas.microsoft.com/office/powerpoint/2010/main" val="3936776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ideo" Target="https://www.youtube.com/embed/qVVwjHqWCl8?feature=oembed" TargetMode="Externa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ideo" Target="https://www.youtube.com/embed/P-dJtVdA-x8?feature=oembed" TargetMode="Externa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1.emf"/><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6.emf"/><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7.png"/><Relationship Id="rId7"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jp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2.png"/><Relationship Id="rId7" Type="http://schemas.openxmlformats.org/officeDocument/2006/relationships/image" Target="../media/image35.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4.jpg"/><Relationship Id="rId5" Type="http://schemas.openxmlformats.org/officeDocument/2006/relationships/image" Target="../media/image18.png"/><Relationship Id="rId4" Type="http://schemas.openxmlformats.org/officeDocument/2006/relationships/image" Target="../media/image33.png"/><Relationship Id="rId9"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jpe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3AACC4D-4CF6-09AD-DA3F-DC4F539542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4" y="-45994"/>
            <a:ext cx="12263608" cy="6903994"/>
          </a:xfrm>
          <a:prstGeom prst="rect">
            <a:avLst/>
          </a:prstGeom>
        </p:spPr>
      </p:pic>
      <p:sp>
        <p:nvSpPr>
          <p:cNvPr id="14" name="Title 1">
            <a:extLst>
              <a:ext uri="{FF2B5EF4-FFF2-40B4-BE49-F238E27FC236}">
                <a16:creationId xmlns:a16="http://schemas.microsoft.com/office/drawing/2014/main" id="{BB57635B-7056-8683-4676-9745B9824C3C}"/>
              </a:ext>
            </a:extLst>
          </p:cNvPr>
          <p:cNvSpPr txBox="1">
            <a:spLocks/>
          </p:cNvSpPr>
          <p:nvPr/>
        </p:nvSpPr>
        <p:spPr>
          <a:xfrm>
            <a:off x="3519290" y="2667298"/>
            <a:ext cx="8892015" cy="114446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rgbClr val="61C7C7"/>
                </a:solidFill>
                <a:latin typeface="+mn-lt"/>
                <a:ea typeface="Adobe Fan Heiti Std B" panose="020B0700000000000000" pitchFamily="34" charset="-128"/>
              </a:rPr>
              <a:t>How do Stakeholders Engage in Climate Change Adaptation Planning to Make Decisions?</a:t>
            </a:r>
          </a:p>
          <a:p>
            <a:pPr algn="ctr"/>
            <a:endParaRPr lang="en-US" sz="4000" b="1" dirty="0">
              <a:solidFill>
                <a:srgbClr val="AC29E7"/>
              </a:solidFill>
              <a:latin typeface="Myriad Pro" panose="020B0503030403020204" pitchFamily="34" charset="0"/>
              <a:ea typeface="Adobe Fan Heiti Std B" panose="020B0700000000000000" pitchFamily="34" charset="-128"/>
            </a:endParaRPr>
          </a:p>
        </p:txBody>
      </p:sp>
      <p:cxnSp>
        <p:nvCxnSpPr>
          <p:cNvPr id="3" name="Straight Connector 2">
            <a:extLst>
              <a:ext uri="{FF2B5EF4-FFF2-40B4-BE49-F238E27FC236}">
                <a16:creationId xmlns:a16="http://schemas.microsoft.com/office/drawing/2014/main" id="{1C52E08F-77BA-1DC4-AACD-0FF8826247A1}"/>
              </a:ext>
            </a:extLst>
          </p:cNvPr>
          <p:cNvCxnSpPr>
            <a:cxnSpLocks/>
          </p:cNvCxnSpPr>
          <p:nvPr/>
        </p:nvCxnSpPr>
        <p:spPr>
          <a:xfrm>
            <a:off x="4027666" y="3743051"/>
            <a:ext cx="7906668" cy="0"/>
          </a:xfrm>
          <a:prstGeom prst="line">
            <a:avLst/>
          </a:prstGeom>
          <a:ln w="1905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2" name="Slide Number Placeholder 1">
            <a:extLst>
              <a:ext uri="{FF2B5EF4-FFF2-40B4-BE49-F238E27FC236}">
                <a16:creationId xmlns:a16="http://schemas.microsoft.com/office/drawing/2014/main" id="{8930CF63-B269-EB41-7D27-0E987BF04517}"/>
              </a:ext>
            </a:extLst>
          </p:cNvPr>
          <p:cNvSpPr>
            <a:spLocks noGrp="1"/>
          </p:cNvSpPr>
          <p:nvPr>
            <p:ph type="sldNum" sz="quarter" idx="12"/>
          </p:nvPr>
        </p:nvSpPr>
        <p:spPr/>
        <p:txBody>
          <a:bodyPr/>
          <a:lstStyle/>
          <a:p>
            <a:fld id="{4DD9DE48-21CE-4BE2-BB31-F9482E0FD4D3}" type="slidenum">
              <a:rPr lang="en-US" smtClean="0"/>
              <a:t>1</a:t>
            </a:fld>
            <a:endParaRPr lang="en-US"/>
          </a:p>
        </p:txBody>
      </p:sp>
      <p:sp>
        <p:nvSpPr>
          <p:cNvPr id="5" name="TextBox 4">
            <a:extLst>
              <a:ext uri="{FF2B5EF4-FFF2-40B4-BE49-F238E27FC236}">
                <a16:creationId xmlns:a16="http://schemas.microsoft.com/office/drawing/2014/main" id="{43F4073C-A524-B865-9CF6-9306D12DBD36}"/>
              </a:ext>
            </a:extLst>
          </p:cNvPr>
          <p:cNvSpPr txBox="1"/>
          <p:nvPr/>
        </p:nvSpPr>
        <p:spPr>
          <a:xfrm>
            <a:off x="5460520" y="4403529"/>
            <a:ext cx="6151591" cy="584775"/>
          </a:xfrm>
          <a:prstGeom prst="rect">
            <a:avLst/>
          </a:prstGeom>
          <a:noFill/>
        </p:spPr>
        <p:txBody>
          <a:bodyPr wrap="square">
            <a:spAutoFit/>
          </a:bodyPr>
          <a:lstStyle/>
          <a:p>
            <a:pPr algn="r"/>
            <a:r>
              <a:rPr lang="en-US" sz="1600" dirty="0">
                <a:solidFill>
                  <a:srgbClr val="61C7C7"/>
                </a:solidFill>
                <a:ea typeface="Adobe Fan Heiti Std B" panose="020B0700000000000000" pitchFamily="34" charset="-128"/>
                <a:cs typeface="+mj-cs"/>
              </a:rPr>
              <a:t>Created by: Yao Wang &amp; </a:t>
            </a:r>
            <a:r>
              <a:rPr lang="en-US" sz="1600" dirty="0" err="1">
                <a:solidFill>
                  <a:srgbClr val="61C7C7"/>
                </a:solidFill>
                <a:ea typeface="Adobe Fan Heiti Std B" panose="020B0700000000000000" pitchFamily="34" charset="-128"/>
                <a:cs typeface="+mj-cs"/>
              </a:rPr>
              <a:t>Qiong</a:t>
            </a:r>
            <a:r>
              <a:rPr lang="en-US" sz="1600" dirty="0">
                <a:solidFill>
                  <a:srgbClr val="61C7C7"/>
                </a:solidFill>
                <a:ea typeface="Adobe Fan Heiti Std B" panose="020B0700000000000000" pitchFamily="34" charset="-128"/>
                <a:cs typeface="+mj-cs"/>
              </a:rPr>
              <a:t> Wang</a:t>
            </a:r>
          </a:p>
          <a:p>
            <a:pPr algn="r"/>
            <a:r>
              <a:rPr lang="en-US" sz="1600" dirty="0">
                <a:solidFill>
                  <a:srgbClr val="61C7C7"/>
                </a:solidFill>
                <a:latin typeface="Myriad Pro" panose="020B0503030403020204" pitchFamily="34" charset="0"/>
                <a:ea typeface="Adobe Fan Heiti Std B" panose="020B0700000000000000" pitchFamily="34" charset="-128"/>
                <a:cs typeface="+mj-cs"/>
              </a:rPr>
              <a:t>2022-2023</a:t>
            </a:r>
          </a:p>
        </p:txBody>
      </p:sp>
      <p:sp>
        <p:nvSpPr>
          <p:cNvPr id="7" name="TextBox 6">
            <a:extLst>
              <a:ext uri="{FF2B5EF4-FFF2-40B4-BE49-F238E27FC236}">
                <a16:creationId xmlns:a16="http://schemas.microsoft.com/office/drawing/2014/main" id="{FD0DFB3C-940D-8156-BC1A-AD93CCCBD5D0}"/>
              </a:ext>
            </a:extLst>
          </p:cNvPr>
          <p:cNvSpPr txBox="1"/>
          <p:nvPr/>
        </p:nvSpPr>
        <p:spPr>
          <a:xfrm>
            <a:off x="9577490" y="1443651"/>
            <a:ext cx="10802678" cy="307777"/>
          </a:xfrm>
          <a:prstGeom prst="rect">
            <a:avLst/>
          </a:prstGeom>
          <a:noFill/>
        </p:spPr>
        <p:txBody>
          <a:bodyPr wrap="square">
            <a:spAutoFit/>
          </a:bodyPr>
          <a:lstStyle/>
          <a:p>
            <a:r>
              <a:rPr lang="en-US" sz="1400" dirty="0">
                <a:solidFill>
                  <a:schemeClr val="bg1"/>
                </a:solidFill>
                <a:latin typeface="Gill Sans MT Condensed" panose="020B0506020104020203" pitchFamily="34" charset="0"/>
                <a:cs typeface="Arial" panose="020B0604020202020204" pitchFamily="34" charset="0"/>
              </a:rPr>
              <a:t>Virginia Scientists &amp; Educators Alliance</a:t>
            </a:r>
            <a:endParaRPr lang="en-US" sz="1400" dirty="0">
              <a:latin typeface="Gill Sans MT Condensed" panose="020B0506020104020203" pitchFamily="34" charset="0"/>
            </a:endParaRPr>
          </a:p>
        </p:txBody>
      </p:sp>
      <p:pic>
        <p:nvPicPr>
          <p:cNvPr id="8" name="Picture 7" descr="A picture containing text, clipart&#10;&#10;Description automatically generated">
            <a:extLst>
              <a:ext uri="{FF2B5EF4-FFF2-40B4-BE49-F238E27FC236}">
                <a16:creationId xmlns:a16="http://schemas.microsoft.com/office/drawing/2014/main" id="{2196B77E-C8E8-EBA8-33F6-04DB5953AA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83748" y="284353"/>
            <a:ext cx="1928363" cy="1205227"/>
          </a:xfrm>
          <a:prstGeom prst="rect">
            <a:avLst/>
          </a:prstGeom>
        </p:spPr>
      </p:pic>
    </p:spTree>
    <p:extLst>
      <p:ext uri="{BB962C8B-B14F-4D97-AF65-F5344CB8AC3E}">
        <p14:creationId xmlns:p14="http://schemas.microsoft.com/office/powerpoint/2010/main" val="1955894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p:txBody>
          <a:bodyPr/>
          <a:lstStyle/>
          <a:p>
            <a:fld id="{4DD9DE48-21CE-4BE2-BB31-F9482E0FD4D3}" type="slidenum">
              <a:rPr lang="en-US" smtClean="0"/>
              <a:t>2</a:t>
            </a:fld>
            <a:endParaRPr lang="en-US" dirty="0"/>
          </a:p>
        </p:txBody>
      </p:sp>
      <p:sp>
        <p:nvSpPr>
          <p:cNvPr id="23" name="Rectangle 22">
            <a:extLst>
              <a:ext uri="{FF2B5EF4-FFF2-40B4-BE49-F238E27FC236}">
                <a16:creationId xmlns:a16="http://schemas.microsoft.com/office/drawing/2014/main" id="{DEAC1619-BC50-0B3F-DDB5-F1BB700B723A}"/>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3" name="Straight Connector 2">
            <a:extLst>
              <a:ext uri="{FF2B5EF4-FFF2-40B4-BE49-F238E27FC236}">
                <a16:creationId xmlns:a16="http://schemas.microsoft.com/office/drawing/2014/main" id="{FABE3864-2899-91B6-C523-1D2FE84B9E89}"/>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2" name="Rectangle 1">
            <a:extLst>
              <a:ext uri="{FF2B5EF4-FFF2-40B4-BE49-F238E27FC236}">
                <a16:creationId xmlns:a16="http://schemas.microsoft.com/office/drawing/2014/main" id="{00D0E6A8-F9C7-4CB8-43D9-D5AA48206AA4}"/>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4" name="TextBox 3">
            <a:extLst>
              <a:ext uri="{FF2B5EF4-FFF2-40B4-BE49-F238E27FC236}">
                <a16:creationId xmlns:a16="http://schemas.microsoft.com/office/drawing/2014/main" id="{AC239F0F-7152-4F5C-8BBC-9248E135D974}"/>
              </a:ext>
            </a:extLst>
          </p:cNvPr>
          <p:cNvSpPr txBox="1"/>
          <p:nvPr/>
        </p:nvSpPr>
        <p:spPr>
          <a:xfrm>
            <a:off x="2799310" y="4125633"/>
            <a:ext cx="9021388" cy="1891287"/>
          </a:xfrm>
          <a:prstGeom prst="rect">
            <a:avLst/>
          </a:prstGeom>
          <a:noFill/>
        </p:spPr>
        <p:txBody>
          <a:bodyPr wrap="square">
            <a:spAutoFit/>
          </a:bodyPr>
          <a:lstStyle/>
          <a:p>
            <a:pPr>
              <a:lnSpc>
                <a:spcPct val="150000"/>
              </a:lnSpc>
            </a:pPr>
            <a:r>
              <a:rPr lang="en-US" sz="2000" dirty="0">
                <a:latin typeface="Calibri" panose="020F0502020204030204" pitchFamily="34" charset="0"/>
                <a:ea typeface="宋体" panose="02010600030101010101" pitchFamily="2" charset="-122"/>
              </a:rPr>
              <a:t>Qiong Wang</a:t>
            </a:r>
          </a:p>
          <a:p>
            <a:pPr marL="285750" indent="-285750">
              <a:lnSpc>
                <a:spcPct val="150000"/>
              </a:lnSpc>
              <a:buFont typeface="Arial" panose="020B0604020202020204" pitchFamily="34" charset="0"/>
              <a:buChar char="•"/>
            </a:pPr>
            <a:r>
              <a:rPr lang="en-US" sz="2000" dirty="0">
                <a:solidFill>
                  <a:srgbClr val="000000"/>
                </a:solidFill>
                <a:effectLst/>
                <a:latin typeface="Calibri" panose="020F0502020204030204" pitchFamily="34" charset="0"/>
                <a:ea typeface="宋体" panose="02010600030101010101" pitchFamily="2" charset="-122"/>
              </a:rPr>
              <a:t>Graduate student at Virginia Tech</a:t>
            </a:r>
          </a:p>
          <a:p>
            <a:pPr marL="285750" indent="-285750">
              <a:lnSpc>
                <a:spcPct val="150000"/>
              </a:lnSpc>
              <a:buFont typeface="Arial" panose="020B0604020202020204" pitchFamily="34" charset="0"/>
              <a:buChar char="•"/>
            </a:pPr>
            <a:r>
              <a:rPr lang="en-US" sz="2000" dirty="0">
                <a:solidFill>
                  <a:srgbClr val="000000"/>
                </a:solidFill>
                <a:latin typeface="Calibri" panose="020F0502020204030204" pitchFamily="34" charset="0"/>
                <a:ea typeface="宋体" panose="02010600030101010101" pitchFamily="2" charset="-122"/>
              </a:rPr>
              <a:t>Research interests: Disaster resilience, hazard mitigation policy, and floodplain management</a:t>
            </a:r>
            <a:endParaRPr lang="en-US" sz="2000" dirty="0">
              <a:latin typeface="Calibri" panose="020F0502020204030204" pitchFamily="34" charset="0"/>
              <a:ea typeface="宋体" panose="02010600030101010101" pitchFamily="2" charset="-122"/>
            </a:endParaRPr>
          </a:p>
        </p:txBody>
      </p:sp>
      <p:pic>
        <p:nvPicPr>
          <p:cNvPr id="7" name="Picture 6" descr="A person posing for the camera&#10;&#10;Description automatically generated">
            <a:extLst>
              <a:ext uri="{FF2B5EF4-FFF2-40B4-BE49-F238E27FC236}">
                <a16:creationId xmlns:a16="http://schemas.microsoft.com/office/drawing/2014/main" id="{2CDBD7AD-67F9-8003-B4EB-FE466A3B46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6093" y="1716732"/>
            <a:ext cx="1395217" cy="1395217"/>
          </a:xfrm>
          <a:prstGeom prst="rect">
            <a:avLst/>
          </a:prstGeom>
        </p:spPr>
      </p:pic>
      <p:sp>
        <p:nvSpPr>
          <p:cNvPr id="8" name="TextBox 7">
            <a:extLst>
              <a:ext uri="{FF2B5EF4-FFF2-40B4-BE49-F238E27FC236}">
                <a16:creationId xmlns:a16="http://schemas.microsoft.com/office/drawing/2014/main" id="{1AD6E73C-2621-64EC-190F-70C27245A902}"/>
              </a:ext>
            </a:extLst>
          </p:cNvPr>
          <p:cNvSpPr txBox="1">
            <a:spLocks noChangeArrowheads="1"/>
          </p:cNvSpPr>
          <p:nvPr/>
        </p:nvSpPr>
        <p:spPr bwMode="auto">
          <a:xfrm>
            <a:off x="802047" y="644110"/>
            <a:ext cx="62026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800" b="1" dirty="0">
                <a:solidFill>
                  <a:schemeClr val="bg1"/>
                </a:solidFill>
                <a:latin typeface="+mn-lt"/>
                <a:cs typeface="+mn-cs"/>
              </a:rPr>
              <a:t>Meet the Researchers</a:t>
            </a:r>
          </a:p>
        </p:txBody>
      </p:sp>
      <p:pic>
        <p:nvPicPr>
          <p:cNvPr id="9" name="Picture 8" descr="A person wearing glasses&#10;&#10;Description automatically generated with medium confidence">
            <a:extLst>
              <a:ext uri="{FF2B5EF4-FFF2-40B4-BE49-F238E27FC236}">
                <a16:creationId xmlns:a16="http://schemas.microsoft.com/office/drawing/2014/main" id="{B75D5718-7839-97B6-FADA-440AD004DF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1269" y="4332504"/>
            <a:ext cx="1400041" cy="1417541"/>
          </a:xfrm>
          <a:prstGeom prst="rect">
            <a:avLst/>
          </a:prstGeom>
        </p:spPr>
      </p:pic>
      <p:sp>
        <p:nvSpPr>
          <p:cNvPr id="10" name="TextBox 9">
            <a:extLst>
              <a:ext uri="{FF2B5EF4-FFF2-40B4-BE49-F238E27FC236}">
                <a16:creationId xmlns:a16="http://schemas.microsoft.com/office/drawing/2014/main" id="{69B29905-F047-C0DF-7C51-AC36B8936DEB}"/>
              </a:ext>
            </a:extLst>
          </p:cNvPr>
          <p:cNvSpPr txBox="1"/>
          <p:nvPr/>
        </p:nvSpPr>
        <p:spPr>
          <a:xfrm>
            <a:off x="2799310" y="1658543"/>
            <a:ext cx="9021388" cy="2352952"/>
          </a:xfrm>
          <a:prstGeom prst="rect">
            <a:avLst/>
          </a:prstGeom>
          <a:noFill/>
        </p:spPr>
        <p:txBody>
          <a:bodyPr wrap="square">
            <a:spAutoFit/>
          </a:bodyPr>
          <a:lstStyle/>
          <a:p>
            <a:pPr>
              <a:lnSpc>
                <a:spcPct val="150000"/>
              </a:lnSpc>
            </a:pPr>
            <a:r>
              <a:rPr lang="en-US" sz="2000" dirty="0">
                <a:latin typeface="Calibri" panose="020F0502020204030204" pitchFamily="34" charset="0"/>
                <a:ea typeface="宋体" panose="02010600030101010101" pitchFamily="2" charset="-122"/>
              </a:rPr>
              <a:t>Yao Wang</a:t>
            </a:r>
          </a:p>
          <a:p>
            <a:pPr marL="285750" indent="-285750">
              <a:lnSpc>
                <a:spcPct val="150000"/>
              </a:lnSpc>
              <a:buFont typeface="Arial" panose="020B0604020202020204" pitchFamily="34" charset="0"/>
              <a:buChar char="•"/>
            </a:pPr>
            <a:r>
              <a:rPr lang="en-US" sz="2000" dirty="0">
                <a:solidFill>
                  <a:srgbClr val="000000"/>
                </a:solidFill>
                <a:effectLst/>
                <a:latin typeface="Calibri" panose="020F0502020204030204" pitchFamily="34" charset="0"/>
                <a:ea typeface="宋体" panose="02010600030101010101" pitchFamily="2" charset="-122"/>
              </a:rPr>
              <a:t>Graduate </a:t>
            </a:r>
            <a:r>
              <a:rPr lang="en-US" dirty="0">
                <a:solidFill>
                  <a:srgbClr val="000000"/>
                </a:solidFill>
                <a:latin typeface="Calibri" panose="020F0502020204030204" pitchFamily="34" charset="0"/>
                <a:ea typeface="宋体" panose="02010600030101010101" pitchFamily="2" charset="-122"/>
              </a:rPr>
              <a:t>student at the State </a:t>
            </a:r>
            <a:r>
              <a:rPr lang="en-US" sz="1800" dirty="0">
                <a:solidFill>
                  <a:srgbClr val="000000"/>
                </a:solidFill>
                <a:effectLst/>
                <a:latin typeface="Calibri" panose="020F0502020204030204" pitchFamily="34" charset="0"/>
                <a:ea typeface="宋体" panose="02010600030101010101" pitchFamily="2" charset="-122"/>
              </a:rPr>
              <a:t>University of New York</a:t>
            </a:r>
            <a:r>
              <a:rPr lang="en-US" sz="2000" dirty="0">
                <a:solidFill>
                  <a:srgbClr val="000000"/>
                </a:solidFill>
                <a:effectLst/>
                <a:latin typeface="Calibri" panose="020F0502020204030204" pitchFamily="34" charset="0"/>
                <a:ea typeface="宋体" panose="02010600030101010101" pitchFamily="2" charset="-122"/>
              </a:rPr>
              <a:t> College of Environmental Science and Forestry (SUNY-ESF)</a:t>
            </a:r>
          </a:p>
          <a:p>
            <a:pPr marL="285750" indent="-285750">
              <a:lnSpc>
                <a:spcPct val="150000"/>
              </a:lnSpc>
              <a:buFont typeface="Arial" panose="020B0604020202020204" pitchFamily="34" charset="0"/>
              <a:buChar char="•"/>
            </a:pPr>
            <a:r>
              <a:rPr lang="en-US" sz="2000" dirty="0">
                <a:solidFill>
                  <a:srgbClr val="000000"/>
                </a:solidFill>
                <a:latin typeface="Calibri" panose="020F0502020204030204" pitchFamily="34" charset="0"/>
                <a:ea typeface="宋体" panose="02010600030101010101" pitchFamily="2" charset="-122"/>
              </a:rPr>
              <a:t>Research interests: Disaster resilience, hazard mitigation planning, community engagement, floodplain management, and visualization</a:t>
            </a:r>
            <a:endParaRPr lang="en-US" sz="20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615806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716F75-E4EF-CD47-17EF-6AD80352E18D}"/>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4" name="Rectangle 3">
            <a:extLst>
              <a:ext uri="{FF2B5EF4-FFF2-40B4-BE49-F238E27FC236}">
                <a16:creationId xmlns:a16="http://schemas.microsoft.com/office/drawing/2014/main" id="{96AA41D8-2463-405A-B4AC-58BBF6AF4874}"/>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pic>
        <p:nvPicPr>
          <p:cNvPr id="11" name="Picture 10" descr="Graphical user interface&#10;&#10;Description automatically generated">
            <a:extLst>
              <a:ext uri="{FF2B5EF4-FFF2-40B4-BE49-F238E27FC236}">
                <a16:creationId xmlns:a16="http://schemas.microsoft.com/office/drawing/2014/main" id="{A03C88F8-8F5A-BF81-C457-DF7D8F5850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4384" y="2000710"/>
            <a:ext cx="5457614" cy="3265473"/>
          </a:xfrm>
          <a:prstGeom prst="rect">
            <a:avLst/>
          </a:prstGeom>
        </p:spPr>
      </p:pic>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p:txBody>
          <a:bodyPr/>
          <a:lstStyle/>
          <a:p>
            <a:fld id="{4DD9DE48-21CE-4BE2-BB31-F9482E0FD4D3}" type="slidenum">
              <a:rPr lang="en-US" smtClean="0"/>
              <a:t>3</a:t>
            </a:fld>
            <a:endParaRPr lang="en-US" dirty="0"/>
          </a:p>
        </p:txBody>
      </p:sp>
      <p:sp>
        <p:nvSpPr>
          <p:cNvPr id="6" name="TextBox 5">
            <a:extLst>
              <a:ext uri="{FF2B5EF4-FFF2-40B4-BE49-F238E27FC236}">
                <a16:creationId xmlns:a16="http://schemas.microsoft.com/office/drawing/2014/main" id="{3712E7B5-A041-DD69-64CF-7C953F84F937}"/>
              </a:ext>
            </a:extLst>
          </p:cNvPr>
          <p:cNvSpPr txBox="1"/>
          <p:nvPr/>
        </p:nvSpPr>
        <p:spPr>
          <a:xfrm>
            <a:off x="671429" y="1944791"/>
            <a:ext cx="7130454" cy="2985433"/>
          </a:xfrm>
          <a:prstGeom prst="rect">
            <a:avLst/>
          </a:prstGeom>
          <a:noFill/>
        </p:spPr>
        <p:txBody>
          <a:bodyPr wrap="square">
            <a:spAutoFit/>
          </a:bodyPr>
          <a:lstStyle/>
          <a:p>
            <a:pPr marL="285750" indent="-285750">
              <a:buFont typeface="Arial" panose="020B0604020202020204" pitchFamily="34" charset="0"/>
              <a:buChar char="•"/>
            </a:pPr>
            <a:r>
              <a:rPr lang="en-US" sz="2400" dirty="0"/>
              <a:t>Climate change</a:t>
            </a:r>
          </a:p>
          <a:p>
            <a:pPr marL="742950" lvl="1" indent="-285750">
              <a:buFont typeface="Courier New" panose="02070309020205020404" pitchFamily="49" charset="0"/>
              <a:buChar char="o"/>
            </a:pPr>
            <a:r>
              <a:rPr lang="en-US" sz="2000" dirty="0">
                <a:solidFill>
                  <a:srgbClr val="61C7C7"/>
                </a:solidFill>
              </a:rPr>
              <a:t>Long-term shifts </a:t>
            </a:r>
            <a:r>
              <a:rPr lang="en-US" sz="2000" dirty="0"/>
              <a:t>in temperatures &amp;</a:t>
            </a:r>
          </a:p>
          <a:p>
            <a:pPr lvl="1"/>
            <a:r>
              <a:rPr lang="en-US" sz="2000" dirty="0"/>
              <a:t>     weather patterns</a:t>
            </a:r>
          </a:p>
          <a:p>
            <a:pPr lvl="1"/>
            <a:endParaRPr lang="en-US" sz="2400" dirty="0"/>
          </a:p>
          <a:p>
            <a:pPr marL="342900" indent="-342900">
              <a:buFont typeface="Arial" panose="020B0604020202020204" pitchFamily="34" charset="0"/>
              <a:buChar char="•"/>
            </a:pPr>
            <a:r>
              <a:rPr lang="en-US" sz="2400" dirty="0"/>
              <a:t>Weather &amp; climate</a:t>
            </a:r>
          </a:p>
          <a:p>
            <a:pPr marL="800100" lvl="1" indent="-342900">
              <a:buFont typeface="Courier New" panose="02070309020205020404" pitchFamily="49" charset="0"/>
              <a:buChar char="o"/>
            </a:pPr>
            <a:r>
              <a:rPr lang="en-US" sz="2000" b="0" i="0" dirty="0">
                <a:solidFill>
                  <a:srgbClr val="101214"/>
                </a:solidFill>
                <a:effectLst/>
              </a:rPr>
              <a:t>Weather: atmospheric conditions</a:t>
            </a:r>
          </a:p>
          <a:p>
            <a:pPr marL="1257300" lvl="2" indent="-342900">
              <a:buClr>
                <a:srgbClr val="61C7C7"/>
              </a:buClr>
              <a:buFont typeface="Wingdings" panose="05000000000000000000" pitchFamily="2" charset="2"/>
              <a:buChar char="§"/>
            </a:pPr>
            <a:r>
              <a:rPr lang="en-US" dirty="0">
                <a:solidFill>
                  <a:srgbClr val="61C7C7"/>
                </a:solidFill>
              </a:rPr>
              <a:t>D</a:t>
            </a:r>
            <a:r>
              <a:rPr lang="en-US" b="0" i="0" dirty="0">
                <a:solidFill>
                  <a:srgbClr val="61C7C7"/>
                </a:solidFill>
                <a:effectLst/>
              </a:rPr>
              <a:t>ay to day </a:t>
            </a:r>
            <a:r>
              <a:rPr lang="en-US" b="0" i="0" dirty="0">
                <a:solidFill>
                  <a:srgbClr val="101214"/>
                </a:solidFill>
                <a:effectLst/>
              </a:rPr>
              <a:t>(temperature and rainfall)</a:t>
            </a:r>
          </a:p>
          <a:p>
            <a:pPr marL="800100" lvl="1" indent="-342900">
              <a:buFont typeface="Courier New" panose="02070309020205020404" pitchFamily="49" charset="0"/>
              <a:buChar char="o"/>
            </a:pPr>
            <a:r>
              <a:rPr lang="en-US" sz="2000" b="0" i="0" dirty="0">
                <a:solidFill>
                  <a:srgbClr val="101214"/>
                </a:solidFill>
                <a:effectLst/>
              </a:rPr>
              <a:t>Climate: average pattern of weather</a:t>
            </a:r>
          </a:p>
          <a:p>
            <a:pPr marL="1200150" lvl="2" indent="-285750">
              <a:buClr>
                <a:srgbClr val="61C7C7"/>
              </a:buClr>
              <a:buFont typeface="Wingdings" panose="05000000000000000000" pitchFamily="2" charset="2"/>
              <a:buChar char="§"/>
            </a:pPr>
            <a:r>
              <a:rPr lang="en-US" dirty="0">
                <a:solidFill>
                  <a:srgbClr val="61C7C7"/>
                </a:solidFill>
              </a:rPr>
              <a:t>A long period of time </a:t>
            </a:r>
            <a:r>
              <a:rPr lang="en-US" dirty="0">
                <a:solidFill>
                  <a:srgbClr val="101214"/>
                </a:solidFill>
              </a:rPr>
              <a:t>(e.g., 30 years)</a:t>
            </a:r>
          </a:p>
        </p:txBody>
      </p:sp>
      <p:sp>
        <p:nvSpPr>
          <p:cNvPr id="8" name="Rectangle 7">
            <a:extLst>
              <a:ext uri="{FF2B5EF4-FFF2-40B4-BE49-F238E27FC236}">
                <a16:creationId xmlns:a16="http://schemas.microsoft.com/office/drawing/2014/main" id="{BC8DC07C-BBDC-143F-16F4-7139C3939071}"/>
              </a:ext>
            </a:extLst>
          </p:cNvPr>
          <p:cNvSpPr/>
          <p:nvPr/>
        </p:nvSpPr>
        <p:spPr>
          <a:xfrm>
            <a:off x="6734385" y="5078783"/>
            <a:ext cx="5457614" cy="537633"/>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endParaRPr lang="en-US" sz="1200" dirty="0">
              <a:latin typeface="Myriad Pro" panose="020B0503030403020204" pitchFamily="34" charset="0"/>
            </a:endParaRPr>
          </a:p>
        </p:txBody>
      </p:sp>
      <p:sp>
        <p:nvSpPr>
          <p:cNvPr id="24" name="Content Placeholder 2">
            <a:extLst>
              <a:ext uri="{FF2B5EF4-FFF2-40B4-BE49-F238E27FC236}">
                <a16:creationId xmlns:a16="http://schemas.microsoft.com/office/drawing/2014/main" id="{0F212C78-3D2B-597D-6FFF-98D3B53E942F}"/>
              </a:ext>
            </a:extLst>
          </p:cNvPr>
          <p:cNvSpPr txBox="1">
            <a:spLocks/>
          </p:cNvSpPr>
          <p:nvPr/>
        </p:nvSpPr>
        <p:spPr>
          <a:xfrm>
            <a:off x="1163316" y="700428"/>
            <a:ext cx="3350302" cy="7778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rPr>
              <a:t>Climate Change</a:t>
            </a:r>
          </a:p>
        </p:txBody>
      </p:sp>
      <p:cxnSp>
        <p:nvCxnSpPr>
          <p:cNvPr id="3" name="Straight Connector 2">
            <a:extLst>
              <a:ext uri="{FF2B5EF4-FFF2-40B4-BE49-F238E27FC236}">
                <a16:creationId xmlns:a16="http://schemas.microsoft.com/office/drawing/2014/main" id="{FABE3864-2899-91B6-C523-1D2FE84B9E89}"/>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5" name="TextBox 4">
            <a:extLst>
              <a:ext uri="{FF2B5EF4-FFF2-40B4-BE49-F238E27FC236}">
                <a16:creationId xmlns:a16="http://schemas.microsoft.com/office/drawing/2014/main" id="{E85B8109-D16D-EB0A-5662-43F8C49F1EE1}"/>
              </a:ext>
            </a:extLst>
          </p:cNvPr>
          <p:cNvSpPr txBox="1"/>
          <p:nvPr/>
        </p:nvSpPr>
        <p:spPr>
          <a:xfrm>
            <a:off x="7200268" y="5201607"/>
            <a:ext cx="7331074" cy="276999"/>
          </a:xfrm>
          <a:prstGeom prst="rect">
            <a:avLst/>
          </a:prstGeom>
          <a:noFill/>
        </p:spPr>
        <p:txBody>
          <a:bodyPr wrap="square">
            <a:spAutoFit/>
          </a:bodyPr>
          <a:lstStyle/>
          <a:p>
            <a:pPr lvl="1"/>
            <a:r>
              <a:rPr lang="en-US" sz="1200" dirty="0">
                <a:solidFill>
                  <a:schemeClr val="bg1"/>
                </a:solidFill>
              </a:rPr>
              <a:t>       Weather                                                          Climate </a:t>
            </a:r>
          </a:p>
        </p:txBody>
      </p:sp>
      <p:pic>
        <p:nvPicPr>
          <p:cNvPr id="14" name="Picture 13" descr="A picture containing graphical user interface&#10;&#10;Description automatically generated">
            <a:extLst>
              <a:ext uri="{FF2B5EF4-FFF2-40B4-BE49-F238E27FC236}">
                <a16:creationId xmlns:a16="http://schemas.microsoft.com/office/drawing/2014/main" id="{95116EDA-C37C-AA65-9551-7294393106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59601" y="2306490"/>
            <a:ext cx="5196840" cy="2775994"/>
          </a:xfrm>
          <a:prstGeom prst="rect">
            <a:avLst/>
          </a:prstGeom>
        </p:spPr>
      </p:pic>
    </p:spTree>
    <p:extLst>
      <p:ext uri="{BB962C8B-B14F-4D97-AF65-F5344CB8AC3E}">
        <p14:creationId xmlns:p14="http://schemas.microsoft.com/office/powerpoint/2010/main" val="364019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a:extLst>
              <a:ext uri="{FF2B5EF4-FFF2-40B4-BE49-F238E27FC236}">
                <a16:creationId xmlns:a16="http://schemas.microsoft.com/office/drawing/2014/main" id="{F925DD2C-86CD-B47F-84FF-53DB24187E5F}"/>
              </a:ext>
            </a:extLst>
          </p:cNvPr>
          <p:cNvSpPr txBox="1"/>
          <p:nvPr/>
        </p:nvSpPr>
        <p:spPr>
          <a:xfrm>
            <a:off x="671429" y="1779703"/>
            <a:ext cx="5118236" cy="3847207"/>
          </a:xfrm>
          <a:prstGeom prst="rect">
            <a:avLst/>
          </a:prstGeom>
          <a:noFill/>
        </p:spPr>
        <p:txBody>
          <a:bodyPr wrap="square">
            <a:spAutoFit/>
          </a:bodyPr>
          <a:lstStyle/>
          <a:p>
            <a:pPr marL="342900" indent="-342900">
              <a:buFont typeface="Arial" panose="020B0604020202020204" pitchFamily="34" charset="0"/>
              <a:buChar char="•"/>
            </a:pPr>
            <a:r>
              <a:rPr lang="en-US" sz="2400" dirty="0">
                <a:ea typeface="宋体" panose="02010600030101010101" pitchFamily="2" charset="-122"/>
              </a:rPr>
              <a:t>Greenhouse gas emissions (GHG)</a:t>
            </a:r>
          </a:p>
          <a:p>
            <a:pPr marL="800100" lvl="1" indent="-342900">
              <a:buFont typeface="Courier New" panose="02070309020205020404" pitchFamily="49" charset="0"/>
              <a:buChar char="o"/>
            </a:pPr>
            <a:r>
              <a:rPr lang="en-US" sz="2000" dirty="0">
                <a:ea typeface="宋体" panose="02010600030101010101" pitchFamily="2" charset="-122"/>
              </a:rPr>
              <a:t>The greenhouse effect</a:t>
            </a:r>
          </a:p>
          <a:p>
            <a:pPr marL="800100" lvl="1" indent="-342900">
              <a:buFont typeface="Courier New" panose="02070309020205020404" pitchFamily="49" charset="0"/>
              <a:buChar char="o"/>
            </a:pPr>
            <a:r>
              <a:rPr lang="en-US" sz="2000" dirty="0">
                <a:ea typeface="宋体" panose="02010600030101010101" pitchFamily="2" charset="-122"/>
              </a:rPr>
              <a:t>Human activities</a:t>
            </a:r>
          </a:p>
          <a:p>
            <a:pPr marL="800100" lvl="1" indent="-342900">
              <a:buFont typeface="Courier New" panose="02070309020205020404" pitchFamily="49" charset="0"/>
              <a:buChar char="o"/>
            </a:pPr>
            <a:r>
              <a:rPr lang="en-US" sz="2000" dirty="0">
                <a:ea typeface="宋体" panose="02010600030101010101" pitchFamily="2" charset="-122"/>
              </a:rPr>
              <a:t>Greenhouse gases</a:t>
            </a:r>
          </a:p>
          <a:p>
            <a:pPr marL="1257300" lvl="2" indent="-342900">
              <a:buClr>
                <a:srgbClr val="61C7C7"/>
              </a:buClr>
              <a:buFont typeface="Wingdings" panose="05000000000000000000" pitchFamily="2" charset="2"/>
              <a:buChar char="§"/>
            </a:pPr>
            <a:r>
              <a:rPr lang="en-US" dirty="0">
                <a:solidFill>
                  <a:srgbClr val="61C7C7"/>
                </a:solidFill>
              </a:rPr>
              <a:t>Carbon dioxide </a:t>
            </a:r>
            <a:r>
              <a:rPr lang="en-US" sz="1800" b="0" i="0" u="none" strike="noStrike" baseline="0" dirty="0">
                <a:solidFill>
                  <a:srgbClr val="61C7C7"/>
                </a:solidFill>
              </a:rPr>
              <a:t>(CO</a:t>
            </a:r>
            <a:r>
              <a:rPr lang="en-US" sz="1800" b="0" i="0" u="none" strike="noStrike" baseline="-25000" dirty="0">
                <a:solidFill>
                  <a:srgbClr val="61C7C7"/>
                </a:solidFill>
              </a:rPr>
              <a:t>2</a:t>
            </a:r>
            <a:r>
              <a:rPr lang="en-US" sz="1800" b="0" i="0" u="none" strike="noStrike" baseline="0" dirty="0">
                <a:solidFill>
                  <a:srgbClr val="61C7C7"/>
                </a:solidFill>
              </a:rPr>
              <a:t>)</a:t>
            </a:r>
            <a:endParaRPr lang="en-US" dirty="0">
              <a:solidFill>
                <a:srgbClr val="61C7C7"/>
              </a:solidFill>
            </a:endParaRPr>
          </a:p>
          <a:p>
            <a:pPr lvl="1"/>
            <a:endParaRPr lang="en-US" sz="2000" dirty="0">
              <a:solidFill>
                <a:srgbClr val="101214"/>
              </a:solidFill>
            </a:endParaRPr>
          </a:p>
          <a:p>
            <a:pPr marL="342900" indent="-342900">
              <a:buFont typeface="Arial" panose="020B0604020202020204" pitchFamily="34" charset="0"/>
              <a:buChar char="•"/>
            </a:pPr>
            <a:r>
              <a:rPr lang="en-US" sz="2400" dirty="0">
                <a:ea typeface="宋体" panose="02010600030101010101" pitchFamily="2" charset="-122"/>
              </a:rPr>
              <a:t>Global warming</a:t>
            </a:r>
          </a:p>
          <a:p>
            <a:pPr marL="800100" lvl="1" indent="-342900">
              <a:buClr>
                <a:schemeClr val="tx1"/>
              </a:buClr>
              <a:buFont typeface="Courier New" panose="02070309020205020404" pitchFamily="49" charset="0"/>
              <a:buChar char="o"/>
            </a:pPr>
            <a:r>
              <a:rPr lang="en-US" sz="2000" dirty="0">
                <a:ea typeface="宋体" panose="02010600030101010101" pitchFamily="2" charset="-122"/>
              </a:rPr>
              <a:t>Droughts </a:t>
            </a:r>
          </a:p>
          <a:p>
            <a:pPr marL="800100" lvl="1" indent="-342900">
              <a:buClr>
                <a:schemeClr val="tx1"/>
              </a:buClr>
              <a:buFont typeface="Courier New" panose="02070309020205020404" pitchFamily="49" charset="0"/>
              <a:buChar char="o"/>
            </a:pPr>
            <a:r>
              <a:rPr lang="en-US" sz="2000" dirty="0">
                <a:ea typeface="宋体" panose="02010600030101010101" pitchFamily="2" charset="-122"/>
              </a:rPr>
              <a:t>Heat waves</a:t>
            </a:r>
          </a:p>
          <a:p>
            <a:pPr marL="800100" lvl="1" indent="-342900">
              <a:buClr>
                <a:schemeClr val="tx1"/>
              </a:buClr>
              <a:buFont typeface="Courier New" panose="02070309020205020404" pitchFamily="49" charset="0"/>
              <a:buChar char="o"/>
            </a:pPr>
            <a:r>
              <a:rPr lang="en-US" altLang="zh-CN" sz="2000" dirty="0">
                <a:ea typeface="宋体" panose="02010600030101010101" pitchFamily="2" charset="-122"/>
              </a:rPr>
              <a:t>Flood</a:t>
            </a:r>
            <a:endParaRPr lang="en-US" sz="2000" dirty="0">
              <a:ea typeface="宋体" panose="02010600030101010101" pitchFamily="2" charset="-122"/>
            </a:endParaRPr>
          </a:p>
          <a:p>
            <a:pPr marL="800100" lvl="1" indent="-342900">
              <a:buClr>
                <a:schemeClr val="tx1"/>
              </a:buClr>
              <a:buFont typeface="Courier New" panose="02070309020205020404" pitchFamily="49" charset="0"/>
              <a:buChar char="o"/>
            </a:pPr>
            <a:r>
              <a:rPr lang="en-US" sz="2000" dirty="0">
                <a:ea typeface="宋体" panose="02010600030101010101" pitchFamily="2" charset="-122"/>
              </a:rPr>
              <a:t>Storms</a:t>
            </a:r>
          </a:p>
          <a:p>
            <a:pPr marL="1257300" lvl="2" indent="-342900">
              <a:buClr>
                <a:srgbClr val="977DC1"/>
              </a:buClr>
              <a:buFont typeface="Wingdings" panose="05000000000000000000" pitchFamily="2" charset="2"/>
              <a:buChar char="§"/>
            </a:pPr>
            <a:endParaRPr lang="en-US" dirty="0">
              <a:solidFill>
                <a:srgbClr val="101214"/>
              </a:solidFill>
            </a:endParaRPr>
          </a:p>
        </p:txBody>
      </p:sp>
      <p:pic>
        <p:nvPicPr>
          <p:cNvPr id="1032" name="Picture 8">
            <a:extLst>
              <a:ext uri="{FF2B5EF4-FFF2-40B4-BE49-F238E27FC236}">
                <a16:creationId xmlns:a16="http://schemas.microsoft.com/office/drawing/2014/main" id="{02F16938-FF6C-F421-D2A0-F4A8725EEB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6196" y="741624"/>
            <a:ext cx="3278595" cy="2852349"/>
          </a:xfrm>
          <a:prstGeom prst="rect">
            <a:avLst/>
          </a:prstGeom>
          <a:noFill/>
          <a:extLst>
            <a:ext uri="{909E8E84-426E-40DD-AFC4-6F175D3DCCD1}">
              <a14:hiddenFill xmlns:a14="http://schemas.microsoft.com/office/drawing/2010/main">
                <a:solidFill>
                  <a:srgbClr val="FFFFFF"/>
                </a:solidFill>
              </a14:hiddenFill>
            </a:ext>
          </a:extLst>
        </p:spPr>
      </p:pic>
      <p:sp>
        <p:nvSpPr>
          <p:cNvPr id="51" name="Rectangle 50">
            <a:extLst>
              <a:ext uri="{FF2B5EF4-FFF2-40B4-BE49-F238E27FC236}">
                <a16:creationId xmlns:a16="http://schemas.microsoft.com/office/drawing/2014/main" id="{3B0B39BE-139D-9D18-1E98-90E8FB095C05}"/>
              </a:ext>
            </a:extLst>
          </p:cNvPr>
          <p:cNvSpPr/>
          <p:nvPr/>
        </p:nvSpPr>
        <p:spPr>
          <a:xfrm>
            <a:off x="7256196" y="3593973"/>
            <a:ext cx="3278595" cy="291305"/>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1000" dirty="0">
                <a:ea typeface="宋体" panose="02010600030101010101" pitchFamily="2" charset="-122"/>
              </a:rPr>
              <a:t>             The Greenhouse Effect</a:t>
            </a:r>
          </a:p>
        </p:txBody>
      </p:sp>
      <p:sp>
        <p:nvSpPr>
          <p:cNvPr id="2" name="Rectangle 1">
            <a:extLst>
              <a:ext uri="{FF2B5EF4-FFF2-40B4-BE49-F238E27FC236}">
                <a16:creationId xmlns:a16="http://schemas.microsoft.com/office/drawing/2014/main" id="{C1FE4B56-7873-2C13-EAB3-01B0C0E9EDD1}"/>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5" name="TextBox 4">
            <a:extLst>
              <a:ext uri="{FF2B5EF4-FFF2-40B4-BE49-F238E27FC236}">
                <a16:creationId xmlns:a16="http://schemas.microsoft.com/office/drawing/2014/main" id="{596AC5E1-B90A-C7DF-F541-FD8F366DB6E7}"/>
              </a:ext>
            </a:extLst>
          </p:cNvPr>
          <p:cNvSpPr txBox="1"/>
          <p:nvPr/>
        </p:nvSpPr>
        <p:spPr>
          <a:xfrm>
            <a:off x="8517198" y="3392950"/>
            <a:ext cx="2121958" cy="215444"/>
          </a:xfrm>
          <a:prstGeom prst="rect">
            <a:avLst/>
          </a:prstGeom>
          <a:noFill/>
        </p:spPr>
        <p:txBody>
          <a:bodyPr wrap="square">
            <a:spAutoFit/>
          </a:bodyPr>
          <a:lstStyle/>
          <a:p>
            <a:r>
              <a:rPr lang="en-US" sz="800" dirty="0">
                <a:solidFill>
                  <a:schemeClr val="bg1">
                    <a:lumMod val="85000"/>
                  </a:schemeClr>
                </a:solidFill>
                <a:latin typeface="Myriad Pro Cond" panose="020B0506030403020204" pitchFamily="34" charset="0"/>
              </a:rPr>
              <a:t>Source:  https://climatekids.nasa.gov/greenhouse-effect/ </a:t>
            </a:r>
          </a:p>
        </p:txBody>
      </p:sp>
      <p:sp>
        <p:nvSpPr>
          <p:cNvPr id="7" name="TextBox 6">
            <a:extLst>
              <a:ext uri="{FF2B5EF4-FFF2-40B4-BE49-F238E27FC236}">
                <a16:creationId xmlns:a16="http://schemas.microsoft.com/office/drawing/2014/main" id="{5888356C-953B-A25E-B3C2-61FC0828472F}"/>
              </a:ext>
            </a:extLst>
          </p:cNvPr>
          <p:cNvSpPr txBox="1"/>
          <p:nvPr/>
        </p:nvSpPr>
        <p:spPr>
          <a:xfrm>
            <a:off x="8269008" y="5773384"/>
            <a:ext cx="4973518" cy="400110"/>
          </a:xfrm>
          <a:prstGeom prst="rect">
            <a:avLst/>
          </a:prstGeom>
          <a:noFill/>
        </p:spPr>
        <p:txBody>
          <a:bodyPr wrap="square">
            <a:spAutoFit/>
          </a:bodyPr>
          <a:lstStyle/>
          <a:p>
            <a:r>
              <a:rPr lang="en-US" sz="2000" b="1" dirty="0">
                <a:solidFill>
                  <a:schemeClr val="bg1"/>
                </a:solidFill>
                <a:latin typeface="Myriad Pro" panose="020B0503030403020204" pitchFamily="34" charset="0"/>
              </a:rPr>
              <a:t>1880-2018</a:t>
            </a:r>
          </a:p>
        </p:txBody>
      </p:sp>
      <p:sp>
        <p:nvSpPr>
          <p:cNvPr id="15" name="TextBox 14">
            <a:extLst>
              <a:ext uri="{FF2B5EF4-FFF2-40B4-BE49-F238E27FC236}">
                <a16:creationId xmlns:a16="http://schemas.microsoft.com/office/drawing/2014/main" id="{F1318042-1E2C-EF43-E3DB-5AD384586A93}"/>
              </a:ext>
            </a:extLst>
          </p:cNvPr>
          <p:cNvSpPr txBox="1"/>
          <p:nvPr/>
        </p:nvSpPr>
        <p:spPr>
          <a:xfrm>
            <a:off x="7207904" y="6498360"/>
            <a:ext cx="4689744" cy="215444"/>
          </a:xfrm>
          <a:prstGeom prst="rect">
            <a:avLst/>
          </a:prstGeom>
          <a:noFill/>
        </p:spPr>
        <p:txBody>
          <a:bodyPr wrap="square">
            <a:spAutoFit/>
          </a:bodyPr>
          <a:lstStyle/>
          <a:p>
            <a:r>
              <a:rPr lang="en-US" sz="800" dirty="0">
                <a:solidFill>
                  <a:schemeClr val="tx1">
                    <a:lumMod val="75000"/>
                    <a:lumOff val="25000"/>
                  </a:schemeClr>
                </a:solidFill>
              </a:rPr>
              <a:t>Source: https://www.rawpixel.com/image/6031161/photo-image-clouds-public-domain-smoke</a:t>
            </a:r>
          </a:p>
        </p:txBody>
      </p:sp>
      <p:pic>
        <p:nvPicPr>
          <p:cNvPr id="20" name="Picture 19" descr="A factory with smoke coming out of it&#10;&#10;Description automatically generated with medium confidence">
            <a:extLst>
              <a:ext uri="{FF2B5EF4-FFF2-40B4-BE49-F238E27FC236}">
                <a16:creationId xmlns:a16="http://schemas.microsoft.com/office/drawing/2014/main" id="{DD433762-0B93-2AB2-3B08-6A7DBD9D5B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56195" y="3859003"/>
            <a:ext cx="3278595" cy="2346771"/>
          </a:xfrm>
          <a:prstGeom prst="rect">
            <a:avLst/>
          </a:prstGeom>
        </p:spPr>
      </p:pic>
      <p:sp>
        <p:nvSpPr>
          <p:cNvPr id="21" name="Rectangle 20">
            <a:extLst>
              <a:ext uri="{FF2B5EF4-FFF2-40B4-BE49-F238E27FC236}">
                <a16:creationId xmlns:a16="http://schemas.microsoft.com/office/drawing/2014/main" id="{91225467-9742-5A50-E924-A3423BD4CB5E}"/>
              </a:ext>
            </a:extLst>
          </p:cNvPr>
          <p:cNvSpPr/>
          <p:nvPr/>
        </p:nvSpPr>
        <p:spPr>
          <a:xfrm>
            <a:off x="7256195" y="6195903"/>
            <a:ext cx="3278595" cy="291305"/>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1000" dirty="0">
                <a:ea typeface="宋体" panose="02010600030101010101" pitchFamily="2" charset="-122"/>
              </a:rPr>
              <a:t>             The Greenhouse </a:t>
            </a:r>
            <a:r>
              <a:rPr lang="en-US" altLang="zh-CN" sz="1000" dirty="0">
                <a:ea typeface="宋体" panose="02010600030101010101" pitchFamily="2" charset="-122"/>
              </a:rPr>
              <a:t>Gas</a:t>
            </a:r>
            <a:endParaRPr lang="en-US" sz="1000" dirty="0">
              <a:ea typeface="宋体" panose="02010600030101010101" pitchFamily="2" charset="-122"/>
            </a:endParaRPr>
          </a:p>
        </p:txBody>
      </p:sp>
      <p:sp>
        <p:nvSpPr>
          <p:cNvPr id="26" name="Rectangle 25">
            <a:extLst>
              <a:ext uri="{FF2B5EF4-FFF2-40B4-BE49-F238E27FC236}">
                <a16:creationId xmlns:a16="http://schemas.microsoft.com/office/drawing/2014/main" id="{87EC0CB9-3442-7D78-9E2C-DBC99E9A584B}"/>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28" name="Straight Connector 27">
            <a:extLst>
              <a:ext uri="{FF2B5EF4-FFF2-40B4-BE49-F238E27FC236}">
                <a16:creationId xmlns:a16="http://schemas.microsoft.com/office/drawing/2014/main" id="{E7898F2F-2440-E705-670A-DEDB00BE59F0}"/>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43" name="Content Placeholder 2">
            <a:extLst>
              <a:ext uri="{FF2B5EF4-FFF2-40B4-BE49-F238E27FC236}">
                <a16:creationId xmlns:a16="http://schemas.microsoft.com/office/drawing/2014/main" id="{B9570367-D7F8-8980-4EA3-862578176EDC}"/>
              </a:ext>
            </a:extLst>
          </p:cNvPr>
          <p:cNvSpPr txBox="1">
            <a:spLocks/>
          </p:cNvSpPr>
          <p:nvPr/>
        </p:nvSpPr>
        <p:spPr>
          <a:xfrm>
            <a:off x="1163316" y="702680"/>
            <a:ext cx="2910453" cy="70985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rPr>
              <a:t>Causes &amp; Impacts </a:t>
            </a:r>
          </a:p>
        </p:txBody>
      </p:sp>
      <p:sp>
        <p:nvSpPr>
          <p:cNvPr id="3" name="Slide Number Placeholder 18">
            <a:extLst>
              <a:ext uri="{FF2B5EF4-FFF2-40B4-BE49-F238E27FC236}">
                <a16:creationId xmlns:a16="http://schemas.microsoft.com/office/drawing/2014/main" id="{C525CF8F-ACEC-6429-97CB-8E64ED289E9E}"/>
              </a:ext>
            </a:extLst>
          </p:cNvPr>
          <p:cNvSpPr>
            <a:spLocks noGrp="1"/>
          </p:cNvSpPr>
          <p:nvPr>
            <p:ph type="sldNum" sz="quarter" idx="12"/>
          </p:nvPr>
        </p:nvSpPr>
        <p:spPr>
          <a:xfrm>
            <a:off x="8610600" y="6153365"/>
            <a:ext cx="2743200" cy="365125"/>
          </a:xfrm>
        </p:spPr>
        <p:txBody>
          <a:bodyPr/>
          <a:lstStyle/>
          <a:p>
            <a:fld id="{4DD9DE48-21CE-4BE2-BB31-F9482E0FD4D3}" type="slidenum">
              <a:rPr lang="en-US" smtClean="0"/>
              <a:t>4</a:t>
            </a:fld>
            <a:endParaRPr lang="en-US" dirty="0"/>
          </a:p>
        </p:txBody>
      </p:sp>
    </p:spTree>
    <p:extLst>
      <p:ext uri="{BB962C8B-B14F-4D97-AF65-F5344CB8AC3E}">
        <p14:creationId xmlns:p14="http://schemas.microsoft.com/office/powerpoint/2010/main" val="1927334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3B0B39BE-139D-9D18-1E98-90E8FB095C05}"/>
              </a:ext>
            </a:extLst>
          </p:cNvPr>
          <p:cNvSpPr/>
          <p:nvPr/>
        </p:nvSpPr>
        <p:spPr>
          <a:xfrm>
            <a:off x="7809484" y="5855479"/>
            <a:ext cx="3683985" cy="365125"/>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US" sz="1000" dirty="0">
                <a:ea typeface="宋体" panose="02010600030101010101" pitchFamily="2" charset="-122"/>
              </a:rPr>
              <a:t>Sea-level Rise in Virginia Beach </a:t>
            </a:r>
          </a:p>
        </p:txBody>
      </p:sp>
      <p:sp>
        <p:nvSpPr>
          <p:cNvPr id="2" name="Rectangle 1">
            <a:extLst>
              <a:ext uri="{FF2B5EF4-FFF2-40B4-BE49-F238E27FC236}">
                <a16:creationId xmlns:a16="http://schemas.microsoft.com/office/drawing/2014/main" id="{C1FE4B56-7873-2C13-EAB3-01B0C0E9EDD1}"/>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26" name="Rectangle 25">
            <a:extLst>
              <a:ext uri="{FF2B5EF4-FFF2-40B4-BE49-F238E27FC236}">
                <a16:creationId xmlns:a16="http://schemas.microsoft.com/office/drawing/2014/main" id="{87EC0CB9-3442-7D78-9E2C-DBC99E9A584B}"/>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28" name="Straight Connector 27">
            <a:extLst>
              <a:ext uri="{FF2B5EF4-FFF2-40B4-BE49-F238E27FC236}">
                <a16:creationId xmlns:a16="http://schemas.microsoft.com/office/drawing/2014/main" id="{E7898F2F-2440-E705-670A-DEDB00BE59F0}"/>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29" name="TextBox 28">
            <a:extLst>
              <a:ext uri="{FF2B5EF4-FFF2-40B4-BE49-F238E27FC236}">
                <a16:creationId xmlns:a16="http://schemas.microsoft.com/office/drawing/2014/main" id="{05BA1796-B340-FF5F-9EEC-0B2A421CD0C3}"/>
              </a:ext>
            </a:extLst>
          </p:cNvPr>
          <p:cNvSpPr txBox="1">
            <a:spLocks noChangeArrowheads="1"/>
          </p:cNvSpPr>
          <p:nvPr/>
        </p:nvSpPr>
        <p:spPr bwMode="auto">
          <a:xfrm>
            <a:off x="1177960" y="129006"/>
            <a:ext cx="3037748" cy="1040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chemeClr val="bg1"/>
                </a:solidFill>
                <a:latin typeface="+mn-lt"/>
                <a:cs typeface="+mn-cs"/>
              </a:rPr>
              <a:t>Flooding Problems </a:t>
            </a:r>
          </a:p>
          <a:p>
            <a:pPr>
              <a:spcBef>
                <a:spcPct val="20000"/>
              </a:spcBef>
            </a:pPr>
            <a:r>
              <a:rPr lang="en-US" altLang="ko-KR" sz="2800" b="1" dirty="0">
                <a:solidFill>
                  <a:schemeClr val="bg1"/>
                </a:solidFill>
                <a:latin typeface="+mn-lt"/>
                <a:cs typeface="+mn-cs"/>
              </a:rPr>
              <a:t>in Coastal Areas</a:t>
            </a:r>
          </a:p>
        </p:txBody>
      </p:sp>
      <p:sp>
        <p:nvSpPr>
          <p:cNvPr id="30" name="Rectangle 29">
            <a:extLst>
              <a:ext uri="{FF2B5EF4-FFF2-40B4-BE49-F238E27FC236}">
                <a16:creationId xmlns:a16="http://schemas.microsoft.com/office/drawing/2014/main" id="{F312EE2C-643E-8878-0A24-E1F0F13A1199}"/>
              </a:ext>
            </a:extLst>
          </p:cNvPr>
          <p:cNvSpPr/>
          <p:nvPr/>
        </p:nvSpPr>
        <p:spPr>
          <a:xfrm>
            <a:off x="1115131" y="2470060"/>
            <a:ext cx="5865635" cy="1887568"/>
          </a:xfrm>
          <a:prstGeom prst="rect">
            <a:avLst/>
          </a:prstGeom>
        </p:spPr>
        <p:txBody>
          <a:bodyPr wrap="square">
            <a:spAutoFit/>
          </a:bodyPr>
          <a:lstStyle/>
          <a:p>
            <a:pPr marL="285750" indent="-285750">
              <a:lnSpc>
                <a:spcPct val="150000"/>
              </a:lnSpc>
              <a:buFont typeface="Arial" panose="020B0604020202020204" pitchFamily="34" charset="0"/>
              <a:buChar char="•"/>
            </a:pPr>
            <a:r>
              <a:rPr lang="en-US" sz="2000" dirty="0">
                <a:ea typeface="宋体" panose="02010600030101010101" pitchFamily="2" charset="-122"/>
              </a:rPr>
              <a:t>40% of the population in the U.S. lives in a coastal area that may be at risk from sea level rise.</a:t>
            </a:r>
          </a:p>
          <a:p>
            <a:pPr marL="285750" indent="-285750">
              <a:lnSpc>
                <a:spcPct val="150000"/>
              </a:lnSpc>
              <a:buFont typeface="Arial" panose="020B0604020202020204" pitchFamily="34" charset="0"/>
              <a:buChar char="•"/>
            </a:pPr>
            <a:r>
              <a:rPr lang="en-US" sz="2000" dirty="0">
                <a:ea typeface="宋体" panose="02010600030101010101" pitchFamily="2" charset="-122"/>
              </a:rPr>
              <a:t>Virginia Beach is highly vulnerable to sea level rise.</a:t>
            </a:r>
          </a:p>
          <a:p>
            <a:pPr marL="285750" indent="-285750">
              <a:lnSpc>
                <a:spcPct val="150000"/>
              </a:lnSpc>
              <a:buFont typeface="Arial" panose="020B0604020202020204" pitchFamily="34" charset="0"/>
              <a:buChar char="•"/>
            </a:pPr>
            <a:endParaRPr lang="en-US" sz="2000" dirty="0">
              <a:ea typeface="宋体" panose="02010600030101010101" pitchFamily="2" charset="-122"/>
            </a:endParaRPr>
          </a:p>
        </p:txBody>
      </p:sp>
      <p:sp>
        <p:nvSpPr>
          <p:cNvPr id="31" name="Rectangle 30">
            <a:extLst>
              <a:ext uri="{FF2B5EF4-FFF2-40B4-BE49-F238E27FC236}">
                <a16:creationId xmlns:a16="http://schemas.microsoft.com/office/drawing/2014/main" id="{5E060CE7-A3F9-B534-075A-AEE0DFDFD07A}"/>
              </a:ext>
            </a:extLst>
          </p:cNvPr>
          <p:cNvSpPr/>
          <p:nvPr/>
        </p:nvSpPr>
        <p:spPr>
          <a:xfrm>
            <a:off x="1002581" y="1761444"/>
            <a:ext cx="3260373" cy="461665"/>
          </a:xfrm>
          <a:prstGeom prst="rect">
            <a:avLst/>
          </a:prstGeom>
        </p:spPr>
        <p:txBody>
          <a:bodyPr wrap="square">
            <a:spAutoFit/>
          </a:bodyPr>
          <a:lstStyle/>
          <a:p>
            <a:r>
              <a:rPr lang="en-US" sz="2400" dirty="0">
                <a:ea typeface="宋体" panose="02010600030101010101" pitchFamily="2" charset="-122"/>
              </a:rPr>
              <a:t>Why sea level matters?</a:t>
            </a:r>
          </a:p>
        </p:txBody>
      </p:sp>
      <p:sp>
        <p:nvSpPr>
          <p:cNvPr id="37" name="Slide Number Placeholder 18">
            <a:extLst>
              <a:ext uri="{FF2B5EF4-FFF2-40B4-BE49-F238E27FC236}">
                <a16:creationId xmlns:a16="http://schemas.microsoft.com/office/drawing/2014/main" id="{2A425CEB-E5BF-DC35-4E71-703F1F1ECDFD}"/>
              </a:ext>
            </a:extLst>
          </p:cNvPr>
          <p:cNvSpPr>
            <a:spLocks noGrp="1"/>
          </p:cNvSpPr>
          <p:nvPr>
            <p:ph type="sldNum" sz="quarter" idx="12"/>
          </p:nvPr>
        </p:nvSpPr>
        <p:spPr>
          <a:xfrm>
            <a:off x="8610600" y="6356350"/>
            <a:ext cx="2743200" cy="365125"/>
          </a:xfrm>
        </p:spPr>
        <p:txBody>
          <a:bodyPr/>
          <a:lstStyle/>
          <a:p>
            <a:fld id="{4DD9DE48-21CE-4BE2-BB31-F9482E0FD4D3}" type="slidenum">
              <a:rPr lang="en-US" smtClean="0"/>
              <a:t>5</a:t>
            </a:fld>
            <a:endParaRPr lang="en-US" dirty="0"/>
          </a:p>
        </p:txBody>
      </p:sp>
      <p:pic>
        <p:nvPicPr>
          <p:cNvPr id="4" name="Picture 3" descr="Map&#10;&#10;Description automatically generated">
            <a:extLst>
              <a:ext uri="{FF2B5EF4-FFF2-40B4-BE49-F238E27FC236}">
                <a16:creationId xmlns:a16="http://schemas.microsoft.com/office/drawing/2014/main" id="{3286587A-6256-3858-5CB7-38E825C9CD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9485" y="1002519"/>
            <a:ext cx="3683984" cy="4852961"/>
          </a:xfrm>
          <a:prstGeom prst="rect">
            <a:avLst/>
          </a:prstGeom>
        </p:spPr>
      </p:pic>
      <p:sp>
        <p:nvSpPr>
          <p:cNvPr id="5" name="TextBox 4">
            <a:extLst>
              <a:ext uri="{FF2B5EF4-FFF2-40B4-BE49-F238E27FC236}">
                <a16:creationId xmlns:a16="http://schemas.microsoft.com/office/drawing/2014/main" id="{45C0BE6C-FC2C-01DC-9197-757028A7742D}"/>
              </a:ext>
            </a:extLst>
          </p:cNvPr>
          <p:cNvSpPr txBox="1"/>
          <p:nvPr/>
        </p:nvSpPr>
        <p:spPr>
          <a:xfrm>
            <a:off x="10187607" y="6220604"/>
            <a:ext cx="3886199" cy="338554"/>
          </a:xfrm>
          <a:prstGeom prst="rect">
            <a:avLst/>
          </a:prstGeom>
          <a:noFill/>
        </p:spPr>
        <p:txBody>
          <a:bodyPr wrap="square">
            <a:spAutoFit/>
          </a:bodyPr>
          <a:lstStyle/>
          <a:p>
            <a:r>
              <a:rPr lang="en-US" sz="800" dirty="0">
                <a:solidFill>
                  <a:schemeClr val="tx1">
                    <a:lumMod val="75000"/>
                    <a:lumOff val="25000"/>
                  </a:schemeClr>
                </a:solidFill>
              </a:rPr>
              <a:t>Source: </a:t>
            </a:r>
            <a:r>
              <a:rPr lang="en-US" sz="800" dirty="0">
                <a:ea typeface="宋体" panose="02010600030101010101" pitchFamily="2" charset="-122"/>
              </a:rPr>
              <a:t>Virginia Beach, 2020</a:t>
            </a:r>
          </a:p>
          <a:p>
            <a:endParaRPr lang="en-US" sz="800" dirty="0">
              <a:solidFill>
                <a:schemeClr val="tx1">
                  <a:lumMod val="75000"/>
                  <a:lumOff val="25000"/>
                </a:schemeClr>
              </a:solidFill>
            </a:endParaRPr>
          </a:p>
        </p:txBody>
      </p:sp>
    </p:spTree>
    <p:extLst>
      <p:ext uri="{BB962C8B-B14F-4D97-AF65-F5344CB8AC3E}">
        <p14:creationId xmlns:p14="http://schemas.microsoft.com/office/powerpoint/2010/main" val="3136586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D1205F3-24C4-7649-B6A4-512EE3A76BE9}"/>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pic>
        <p:nvPicPr>
          <p:cNvPr id="30" name="Picture 29">
            <a:extLst>
              <a:ext uri="{FF2B5EF4-FFF2-40B4-BE49-F238E27FC236}">
                <a16:creationId xmlns:a16="http://schemas.microsoft.com/office/drawing/2014/main" id="{0ED12052-4112-DE0E-1F7B-2E8CE74E9C7D}"/>
              </a:ext>
            </a:extLst>
          </p:cNvPr>
          <p:cNvPicPr>
            <a:picLocks noChangeAspect="1"/>
          </p:cNvPicPr>
          <p:nvPr/>
        </p:nvPicPr>
        <p:blipFill>
          <a:blip r:embed="rId3"/>
          <a:srcRect/>
          <a:stretch>
            <a:fillRect/>
          </a:stretch>
        </p:blipFill>
        <p:spPr>
          <a:xfrm>
            <a:off x="9546391" y="5349283"/>
            <a:ext cx="2044359" cy="618723"/>
          </a:xfrm>
          <a:prstGeom prst="rect">
            <a:avLst/>
          </a:prstGeom>
        </p:spPr>
      </p:pic>
      <p:pic>
        <p:nvPicPr>
          <p:cNvPr id="31" name="Picture 30" descr="-dara">
            <a:extLst>
              <a:ext uri="{FF2B5EF4-FFF2-40B4-BE49-F238E27FC236}">
                <a16:creationId xmlns:a16="http://schemas.microsoft.com/office/drawing/2014/main" id="{640CD9E1-1017-BFD3-B91F-A3B39CB0B1B0}"/>
              </a:ext>
            </a:extLst>
          </p:cNvPr>
          <p:cNvPicPr>
            <a:picLocks noChangeAspect="1"/>
          </p:cNvPicPr>
          <p:nvPr/>
        </p:nvPicPr>
        <p:blipFill>
          <a:blip r:embed="rId4"/>
          <a:srcRect l="51285" r="25325"/>
          <a:stretch>
            <a:fillRect/>
          </a:stretch>
        </p:blipFill>
        <p:spPr>
          <a:xfrm>
            <a:off x="9583804" y="3554765"/>
            <a:ext cx="1943161" cy="1080324"/>
          </a:xfrm>
          <a:prstGeom prst="rect">
            <a:avLst/>
          </a:prstGeom>
        </p:spPr>
      </p:pic>
      <p:pic>
        <p:nvPicPr>
          <p:cNvPr id="32" name="Picture 31" descr="-dara">
            <a:extLst>
              <a:ext uri="{FF2B5EF4-FFF2-40B4-BE49-F238E27FC236}">
                <a16:creationId xmlns:a16="http://schemas.microsoft.com/office/drawing/2014/main" id="{0BB80ED0-81B4-C5F6-C060-37727A0670B7}"/>
              </a:ext>
            </a:extLst>
          </p:cNvPr>
          <p:cNvPicPr>
            <a:picLocks noChangeAspect="1"/>
          </p:cNvPicPr>
          <p:nvPr/>
        </p:nvPicPr>
        <p:blipFill rotWithShape="1">
          <a:blip r:embed="rId4"/>
          <a:srcRect l="75861" t="44572" r="322"/>
          <a:stretch/>
        </p:blipFill>
        <p:spPr>
          <a:xfrm>
            <a:off x="9541065" y="2549953"/>
            <a:ext cx="1978669" cy="598795"/>
          </a:xfrm>
          <a:prstGeom prst="rect">
            <a:avLst/>
          </a:prstGeom>
        </p:spPr>
      </p:pic>
      <p:pic>
        <p:nvPicPr>
          <p:cNvPr id="33" name="Picture 32" descr="-dara">
            <a:extLst>
              <a:ext uri="{FF2B5EF4-FFF2-40B4-BE49-F238E27FC236}">
                <a16:creationId xmlns:a16="http://schemas.microsoft.com/office/drawing/2014/main" id="{15777560-45A6-6218-5492-0C6A8D37A6E9}"/>
              </a:ext>
            </a:extLst>
          </p:cNvPr>
          <p:cNvPicPr>
            <a:picLocks noChangeAspect="1"/>
          </p:cNvPicPr>
          <p:nvPr/>
        </p:nvPicPr>
        <p:blipFill rotWithShape="1">
          <a:blip r:embed="rId4"/>
          <a:srcRect t="44572" r="75329"/>
          <a:stretch/>
        </p:blipFill>
        <p:spPr>
          <a:xfrm>
            <a:off x="9541065" y="1082625"/>
            <a:ext cx="2049685" cy="598795"/>
          </a:xfrm>
          <a:prstGeom prst="rect">
            <a:avLst/>
          </a:prstGeom>
        </p:spPr>
      </p:pic>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a:xfrm>
            <a:off x="8434497" y="6102417"/>
            <a:ext cx="4485315" cy="616018"/>
          </a:xfrm>
        </p:spPr>
        <p:txBody>
          <a:bodyPr/>
          <a:lstStyle/>
          <a:p>
            <a:fld id="{4DD9DE48-21CE-4BE2-BB31-F9482E0FD4D3}" type="slidenum">
              <a:rPr lang="en-US" smtClean="0"/>
              <a:t>6</a:t>
            </a:fld>
            <a:endParaRPr lang="en-US"/>
          </a:p>
        </p:txBody>
      </p:sp>
      <p:sp>
        <p:nvSpPr>
          <p:cNvPr id="6" name="Slide Number Placeholder 18">
            <a:extLst>
              <a:ext uri="{FF2B5EF4-FFF2-40B4-BE49-F238E27FC236}">
                <a16:creationId xmlns:a16="http://schemas.microsoft.com/office/drawing/2014/main" id="{6084F121-2F85-E8CA-D915-E0445C77B3D7}"/>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DD9DE48-21CE-4BE2-BB31-F9482E0FD4D3}" type="slidenum">
              <a:rPr lang="en-US" smtClean="0"/>
              <a:pPr/>
              <a:t>6</a:t>
            </a:fld>
            <a:endParaRPr lang="en-US" dirty="0"/>
          </a:p>
        </p:txBody>
      </p:sp>
      <p:graphicFrame>
        <p:nvGraphicFramePr>
          <p:cNvPr id="2" name="Table 1">
            <a:extLst>
              <a:ext uri="{FF2B5EF4-FFF2-40B4-BE49-F238E27FC236}">
                <a16:creationId xmlns:a16="http://schemas.microsoft.com/office/drawing/2014/main" id="{5CAF3A66-8304-8066-66E8-EC5371D5C82E}"/>
              </a:ext>
            </a:extLst>
          </p:cNvPr>
          <p:cNvGraphicFramePr>
            <a:graphicFrameLocks noGrp="1"/>
          </p:cNvGraphicFramePr>
          <p:nvPr>
            <p:extLst>
              <p:ext uri="{D42A27DB-BD31-4B8C-83A1-F6EECF244321}">
                <p14:modId xmlns:p14="http://schemas.microsoft.com/office/powerpoint/2010/main" val="1885686331"/>
              </p:ext>
            </p:extLst>
          </p:nvPr>
        </p:nvGraphicFramePr>
        <p:xfrm>
          <a:off x="642531" y="1866347"/>
          <a:ext cx="8545671" cy="4101657"/>
        </p:xfrm>
        <a:graphic>
          <a:graphicData uri="http://schemas.openxmlformats.org/drawingml/2006/table">
            <a:tbl>
              <a:tblPr firstRow="1" firstCol="1" bandRow="1">
                <a:tableStyleId>{00A15C55-8517-42AA-B614-E9B94910E393}</a:tableStyleId>
              </a:tblPr>
              <a:tblGrid>
                <a:gridCol w="1879288">
                  <a:extLst>
                    <a:ext uri="{9D8B030D-6E8A-4147-A177-3AD203B41FA5}">
                      <a16:colId xmlns:a16="http://schemas.microsoft.com/office/drawing/2014/main" val="2947283905"/>
                    </a:ext>
                  </a:extLst>
                </a:gridCol>
                <a:gridCol w="3235514">
                  <a:extLst>
                    <a:ext uri="{9D8B030D-6E8A-4147-A177-3AD203B41FA5}">
                      <a16:colId xmlns:a16="http://schemas.microsoft.com/office/drawing/2014/main" val="934244788"/>
                    </a:ext>
                  </a:extLst>
                </a:gridCol>
                <a:gridCol w="3430869">
                  <a:extLst>
                    <a:ext uri="{9D8B030D-6E8A-4147-A177-3AD203B41FA5}">
                      <a16:colId xmlns:a16="http://schemas.microsoft.com/office/drawing/2014/main" val="1241569874"/>
                    </a:ext>
                  </a:extLst>
                </a:gridCol>
              </a:tblGrid>
              <a:tr h="376277">
                <a:tc>
                  <a:txBody>
                    <a:bodyPr/>
                    <a:lstStyle/>
                    <a:p>
                      <a:pPr marL="0" marR="0" algn="ctr">
                        <a:lnSpc>
                          <a:spcPct val="107000"/>
                        </a:lnSpc>
                        <a:spcBef>
                          <a:spcPts val="0"/>
                        </a:spcBef>
                        <a:spcAft>
                          <a:spcPts val="0"/>
                        </a:spcAft>
                      </a:pPr>
                      <a:r>
                        <a:rPr lang="en-US" sz="2000" dirty="0">
                          <a:effectLst/>
                        </a:rPr>
                        <a:t>Strategies</a:t>
                      </a:r>
                      <a:endParaRPr lang="en-US" sz="2000" dirty="0">
                        <a:effectLst/>
                        <a:latin typeface="Myriad Pro" panose="020B0503030403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000" dirty="0">
                          <a:effectLst/>
                        </a:rPr>
                        <a:t>Hard</a:t>
                      </a:r>
                      <a:endParaRPr lang="en-US" sz="2000" dirty="0">
                        <a:effectLst/>
                        <a:latin typeface="Myriad Pro" panose="020B0503030403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2000" dirty="0">
                          <a:effectLst/>
                        </a:rPr>
                        <a:t>Soft</a:t>
                      </a:r>
                      <a:endParaRPr lang="en-US" sz="2000" dirty="0">
                        <a:effectLst/>
                        <a:latin typeface="Myriad Pro" panose="020B050303040302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163950399"/>
                  </a:ext>
                </a:extLst>
              </a:tr>
              <a:tr h="1300513">
                <a:tc>
                  <a:txBody>
                    <a:bodyPr/>
                    <a:lstStyle/>
                    <a:p>
                      <a:pPr marL="0" marR="0">
                        <a:lnSpc>
                          <a:spcPct val="107000"/>
                        </a:lnSpc>
                        <a:spcBef>
                          <a:spcPts val="0"/>
                        </a:spcBef>
                        <a:spcAft>
                          <a:spcPts val="0"/>
                        </a:spcAft>
                      </a:pPr>
                      <a:r>
                        <a:rPr lang="en-US" sz="1800" dirty="0">
                          <a:effectLst/>
                        </a:rPr>
                        <a:t>Protection</a:t>
                      </a:r>
                      <a:endParaRPr lang="en-US" sz="1800" dirty="0">
                        <a:effectLst/>
                        <a:latin typeface="Myriad Pro" panose="020B0503030403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Seawalls, breakwaters, dikes, jetties, saltwater intrusion</a:t>
                      </a:r>
                    </a:p>
                    <a:p>
                      <a:pPr marL="0" marR="0">
                        <a:lnSpc>
                          <a:spcPct val="107000"/>
                        </a:lnSpc>
                        <a:spcBef>
                          <a:spcPts val="0"/>
                        </a:spcBef>
                        <a:spcAft>
                          <a:spcPts val="0"/>
                        </a:spcAft>
                      </a:pPr>
                      <a:r>
                        <a:rPr lang="en-US" sz="1800" dirty="0">
                          <a:effectLst/>
                        </a:rPr>
                        <a:t>barriers</a:t>
                      </a:r>
                      <a:endParaRPr lang="en-US" sz="1800" dirty="0">
                        <a:effectLst/>
                        <a:latin typeface="Myriad Pro" panose="020B0503030403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Sand nourishment, creation and restoration of wetlands, submerged breakwaters made of</a:t>
                      </a:r>
                    </a:p>
                    <a:p>
                      <a:pPr marL="0" marR="0">
                        <a:lnSpc>
                          <a:spcPct val="107000"/>
                        </a:lnSpc>
                        <a:spcBef>
                          <a:spcPts val="0"/>
                        </a:spcBef>
                        <a:spcAft>
                          <a:spcPts val="0"/>
                        </a:spcAft>
                      </a:pPr>
                      <a:r>
                        <a:rPr lang="en-US" sz="1800" dirty="0">
                          <a:effectLst/>
                        </a:rPr>
                        <a:t>geotextile tubes</a:t>
                      </a:r>
                      <a:endParaRPr lang="en-US" sz="1800" dirty="0">
                        <a:effectLst/>
                        <a:latin typeface="Myriad Pro" panose="020B050303040302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386533511"/>
                  </a:ext>
                </a:extLst>
              </a:tr>
              <a:tr h="1783741">
                <a:tc>
                  <a:txBody>
                    <a:bodyPr/>
                    <a:lstStyle/>
                    <a:p>
                      <a:pPr marL="0" marR="0">
                        <a:lnSpc>
                          <a:spcPct val="107000"/>
                        </a:lnSpc>
                        <a:spcBef>
                          <a:spcPts val="0"/>
                        </a:spcBef>
                        <a:spcAft>
                          <a:spcPts val="0"/>
                        </a:spcAft>
                      </a:pPr>
                      <a:r>
                        <a:rPr lang="en-US" sz="1800">
                          <a:effectLst/>
                        </a:rPr>
                        <a:t>Accommodation</a:t>
                      </a:r>
                    </a:p>
                    <a:p>
                      <a:pPr marL="0" marR="0">
                        <a:lnSpc>
                          <a:spcPct val="107000"/>
                        </a:lnSpc>
                        <a:spcBef>
                          <a:spcPts val="0"/>
                        </a:spcBef>
                        <a:spcAft>
                          <a:spcPts val="0"/>
                        </a:spcAft>
                      </a:pPr>
                      <a:r>
                        <a:rPr lang="en-US" sz="1800">
                          <a:effectLst/>
                        </a:rPr>
                        <a:t> </a:t>
                      </a:r>
                      <a:endParaRPr lang="en-US" sz="1800">
                        <a:effectLst/>
                        <a:latin typeface="Myriad Pro" panose="020B0503030403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Building on pilings; building emergency flood shelters, tidal or floating houses, and houseboats; adaptation of drainage systems</a:t>
                      </a:r>
                      <a:endParaRPr lang="en-US" sz="1800" dirty="0">
                        <a:effectLst/>
                        <a:latin typeface="Myriad Pro" panose="020B0503030403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Early warning and evacuation systems, salt-tolerant crops, risk-based hazard insurance</a:t>
                      </a:r>
                      <a:endParaRPr lang="en-US" sz="1800" dirty="0">
                        <a:effectLst/>
                        <a:latin typeface="Myriad Pro" panose="020B050303040302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185042300"/>
                  </a:ext>
                </a:extLst>
              </a:tr>
              <a:tr h="641126">
                <a:tc>
                  <a:txBody>
                    <a:bodyPr/>
                    <a:lstStyle/>
                    <a:p>
                      <a:pPr marL="0" marR="0">
                        <a:lnSpc>
                          <a:spcPct val="107000"/>
                        </a:lnSpc>
                        <a:spcBef>
                          <a:spcPts val="0"/>
                        </a:spcBef>
                        <a:spcAft>
                          <a:spcPts val="0"/>
                        </a:spcAft>
                      </a:pPr>
                      <a:r>
                        <a:rPr lang="en-US" sz="1800">
                          <a:effectLst/>
                        </a:rPr>
                        <a:t>Retreat</a:t>
                      </a:r>
                      <a:endParaRPr lang="en-US" sz="1800">
                        <a:effectLst/>
                        <a:latin typeface="Myriad Pro" panose="020B0503030403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Relocation of threatened buildings</a:t>
                      </a:r>
                      <a:endParaRPr lang="en-US" sz="1800" dirty="0">
                        <a:effectLst/>
                        <a:latin typeface="Myriad Pro" panose="020B0503030403020204" pitchFamily="34" charset="0"/>
                        <a:ea typeface="DengXian" panose="02010600030101010101" pitchFamily="2" charset="-122"/>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rPr>
                        <a:t>Land use restriction and zoning, buffer zones</a:t>
                      </a:r>
                      <a:endParaRPr lang="en-US" sz="1800" dirty="0">
                        <a:effectLst/>
                        <a:latin typeface="Myriad Pro" panose="020B0503030403020204" pitchFamily="34" charset="0"/>
                        <a:ea typeface="DengXia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002674756"/>
                  </a:ext>
                </a:extLst>
              </a:tr>
            </a:tbl>
          </a:graphicData>
        </a:graphic>
      </p:graphicFrame>
      <p:sp>
        <p:nvSpPr>
          <p:cNvPr id="17" name="Rectangle 16">
            <a:extLst>
              <a:ext uri="{FF2B5EF4-FFF2-40B4-BE49-F238E27FC236}">
                <a16:creationId xmlns:a16="http://schemas.microsoft.com/office/drawing/2014/main" id="{157EF224-AEDC-12B4-24F4-2EA1B1B261E1}"/>
              </a:ext>
            </a:extLst>
          </p:cNvPr>
          <p:cNvSpPr/>
          <p:nvPr/>
        </p:nvSpPr>
        <p:spPr>
          <a:xfrm>
            <a:off x="9583804" y="3790796"/>
            <a:ext cx="1023789" cy="3836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1326EFF8-1B3D-D5F5-A73C-D7E6C0958544}"/>
              </a:ext>
            </a:extLst>
          </p:cNvPr>
          <p:cNvSpPr txBox="1"/>
          <p:nvPr/>
        </p:nvSpPr>
        <p:spPr>
          <a:xfrm>
            <a:off x="9541065" y="3694251"/>
            <a:ext cx="1899292" cy="369332"/>
          </a:xfrm>
          <a:prstGeom prst="rect">
            <a:avLst/>
          </a:prstGeom>
          <a:noFill/>
        </p:spPr>
        <p:txBody>
          <a:bodyPr wrap="square" rtlCol="0">
            <a:spAutoFit/>
          </a:bodyPr>
          <a:lstStyle/>
          <a:p>
            <a:r>
              <a:rPr lang="en-US" dirty="0"/>
              <a:t>Accommodation</a:t>
            </a:r>
          </a:p>
        </p:txBody>
      </p:sp>
      <p:sp>
        <p:nvSpPr>
          <p:cNvPr id="22" name="TextBox 21">
            <a:extLst>
              <a:ext uri="{FF2B5EF4-FFF2-40B4-BE49-F238E27FC236}">
                <a16:creationId xmlns:a16="http://schemas.microsoft.com/office/drawing/2014/main" id="{6B13252F-F5D8-C836-01F6-A6046844BAC8}"/>
              </a:ext>
            </a:extLst>
          </p:cNvPr>
          <p:cNvSpPr txBox="1"/>
          <p:nvPr/>
        </p:nvSpPr>
        <p:spPr>
          <a:xfrm>
            <a:off x="9558404" y="5214872"/>
            <a:ext cx="2360960" cy="369332"/>
          </a:xfrm>
          <a:prstGeom prst="rect">
            <a:avLst/>
          </a:prstGeom>
          <a:noFill/>
        </p:spPr>
        <p:txBody>
          <a:bodyPr wrap="square" rtlCol="0">
            <a:spAutoFit/>
          </a:bodyPr>
          <a:lstStyle/>
          <a:p>
            <a:r>
              <a:rPr lang="en-US" dirty="0"/>
              <a:t>Retreat</a:t>
            </a:r>
          </a:p>
        </p:txBody>
      </p:sp>
      <p:sp>
        <p:nvSpPr>
          <p:cNvPr id="34" name="Rectangle 33">
            <a:extLst>
              <a:ext uri="{FF2B5EF4-FFF2-40B4-BE49-F238E27FC236}">
                <a16:creationId xmlns:a16="http://schemas.microsoft.com/office/drawing/2014/main" id="{6045EB88-3BD0-AB61-0D4B-41DF2EDD75C0}"/>
              </a:ext>
            </a:extLst>
          </p:cNvPr>
          <p:cNvSpPr/>
          <p:nvPr/>
        </p:nvSpPr>
        <p:spPr>
          <a:xfrm>
            <a:off x="9588967" y="2278513"/>
            <a:ext cx="1023789" cy="3836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a:extLst>
              <a:ext uri="{FF2B5EF4-FFF2-40B4-BE49-F238E27FC236}">
                <a16:creationId xmlns:a16="http://schemas.microsoft.com/office/drawing/2014/main" id="{2ADC7F8F-8E5E-400A-7EC5-A48C2BE51F86}"/>
              </a:ext>
            </a:extLst>
          </p:cNvPr>
          <p:cNvSpPr txBox="1"/>
          <p:nvPr/>
        </p:nvSpPr>
        <p:spPr>
          <a:xfrm>
            <a:off x="9546228" y="2181968"/>
            <a:ext cx="1899292" cy="369332"/>
          </a:xfrm>
          <a:prstGeom prst="rect">
            <a:avLst/>
          </a:prstGeom>
          <a:noFill/>
        </p:spPr>
        <p:txBody>
          <a:bodyPr wrap="square" rtlCol="0">
            <a:spAutoFit/>
          </a:bodyPr>
          <a:lstStyle/>
          <a:p>
            <a:r>
              <a:rPr lang="en-US" dirty="0"/>
              <a:t>Protection</a:t>
            </a:r>
          </a:p>
        </p:txBody>
      </p:sp>
      <p:sp>
        <p:nvSpPr>
          <p:cNvPr id="36" name="TextBox 35">
            <a:extLst>
              <a:ext uri="{FF2B5EF4-FFF2-40B4-BE49-F238E27FC236}">
                <a16:creationId xmlns:a16="http://schemas.microsoft.com/office/drawing/2014/main" id="{A540F69B-14F6-A5CB-7FD4-4ECF80DB9A44}"/>
              </a:ext>
            </a:extLst>
          </p:cNvPr>
          <p:cNvSpPr txBox="1"/>
          <p:nvPr/>
        </p:nvSpPr>
        <p:spPr>
          <a:xfrm>
            <a:off x="9531145" y="832832"/>
            <a:ext cx="1899292" cy="369332"/>
          </a:xfrm>
          <a:prstGeom prst="rect">
            <a:avLst/>
          </a:prstGeom>
          <a:noFill/>
        </p:spPr>
        <p:txBody>
          <a:bodyPr wrap="square" rtlCol="0">
            <a:spAutoFit/>
          </a:bodyPr>
          <a:lstStyle/>
          <a:p>
            <a:r>
              <a:rPr lang="en-US" dirty="0"/>
              <a:t>Now</a:t>
            </a:r>
          </a:p>
        </p:txBody>
      </p:sp>
      <p:sp>
        <p:nvSpPr>
          <p:cNvPr id="5" name="TextBox 4">
            <a:extLst>
              <a:ext uri="{FF2B5EF4-FFF2-40B4-BE49-F238E27FC236}">
                <a16:creationId xmlns:a16="http://schemas.microsoft.com/office/drawing/2014/main" id="{BEFA3DD0-C2E1-1C3B-3E14-79EE9AC16EC7}"/>
              </a:ext>
            </a:extLst>
          </p:cNvPr>
          <p:cNvSpPr txBox="1"/>
          <p:nvPr/>
        </p:nvSpPr>
        <p:spPr>
          <a:xfrm>
            <a:off x="5700465" y="5980576"/>
            <a:ext cx="3579382" cy="246221"/>
          </a:xfrm>
          <a:prstGeom prst="rect">
            <a:avLst/>
          </a:prstGeom>
          <a:noFill/>
        </p:spPr>
        <p:txBody>
          <a:bodyPr wrap="square">
            <a:spAutoFit/>
          </a:bodyPr>
          <a:lstStyle/>
          <a:p>
            <a:r>
              <a:rPr lang="en-US" sz="1000" dirty="0">
                <a:solidFill>
                  <a:schemeClr val="bg1">
                    <a:lumMod val="50000"/>
                  </a:schemeClr>
                </a:solidFill>
                <a:latin typeface="Myriad Pro" panose="020B0503030403020204" pitchFamily="34" charset="0"/>
                <a:ea typeface="DengXian" panose="02010600030101010101" pitchFamily="2" charset="-122"/>
              </a:rPr>
              <a:t>A</a:t>
            </a:r>
            <a:r>
              <a:rPr lang="en-US" sz="1000" dirty="0">
                <a:solidFill>
                  <a:schemeClr val="bg1">
                    <a:lumMod val="50000"/>
                  </a:schemeClr>
                </a:solidFill>
                <a:effectLst/>
                <a:latin typeface="Myriad Pro" panose="020B0503030403020204" pitchFamily="34" charset="0"/>
                <a:ea typeface="DengXian" panose="02010600030101010101" pitchFamily="2" charset="-122"/>
              </a:rPr>
              <a:t>dapt from Police Research Corporation, 2015 and </a:t>
            </a:r>
            <a:r>
              <a:rPr lang="en-US" sz="1000" dirty="0" err="1">
                <a:solidFill>
                  <a:schemeClr val="bg1">
                    <a:lumMod val="50000"/>
                  </a:schemeClr>
                </a:solidFill>
                <a:effectLst/>
                <a:latin typeface="Myriad Pro" panose="020B0503030403020204" pitchFamily="34" charset="0"/>
                <a:ea typeface="TimesNewRomanPSMT"/>
              </a:rPr>
              <a:t>Carmo</a:t>
            </a:r>
            <a:r>
              <a:rPr lang="en-US" sz="1000" dirty="0">
                <a:solidFill>
                  <a:schemeClr val="bg1">
                    <a:lumMod val="50000"/>
                  </a:schemeClr>
                </a:solidFill>
                <a:effectLst/>
                <a:latin typeface="Myriad Pro" panose="020B0503030403020204" pitchFamily="34" charset="0"/>
                <a:ea typeface="TimesNewRomanPSMT"/>
              </a:rPr>
              <a:t>, 2017</a:t>
            </a:r>
            <a:endParaRPr lang="en-US" sz="1000" dirty="0">
              <a:solidFill>
                <a:schemeClr val="bg1">
                  <a:lumMod val="50000"/>
                </a:schemeClr>
              </a:solidFill>
              <a:latin typeface="Myriad Pro" panose="020B0503030403020204" pitchFamily="34" charset="0"/>
            </a:endParaRPr>
          </a:p>
        </p:txBody>
      </p:sp>
      <p:sp>
        <p:nvSpPr>
          <p:cNvPr id="8" name="Arrow: Down 7">
            <a:extLst>
              <a:ext uri="{FF2B5EF4-FFF2-40B4-BE49-F238E27FC236}">
                <a16:creationId xmlns:a16="http://schemas.microsoft.com/office/drawing/2014/main" id="{71E88B8B-3001-18B0-20CC-0FA3A7EF18C1}"/>
              </a:ext>
            </a:extLst>
          </p:cNvPr>
          <p:cNvSpPr/>
          <p:nvPr/>
        </p:nvSpPr>
        <p:spPr>
          <a:xfrm rot="16200000">
            <a:off x="9294567" y="2828346"/>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Arrow: Down 8">
            <a:extLst>
              <a:ext uri="{FF2B5EF4-FFF2-40B4-BE49-F238E27FC236}">
                <a16:creationId xmlns:a16="http://schemas.microsoft.com/office/drawing/2014/main" id="{D888420E-6F21-C7A5-D520-A594B548F7B4}"/>
              </a:ext>
            </a:extLst>
          </p:cNvPr>
          <p:cNvSpPr/>
          <p:nvPr/>
        </p:nvSpPr>
        <p:spPr>
          <a:xfrm rot="16200000">
            <a:off x="9300063" y="4246355"/>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Arrow: Down 9">
            <a:extLst>
              <a:ext uri="{FF2B5EF4-FFF2-40B4-BE49-F238E27FC236}">
                <a16:creationId xmlns:a16="http://schemas.microsoft.com/office/drawing/2014/main" id="{44818553-3226-DC37-D5C8-D53FB8F1E2CC}"/>
              </a:ext>
            </a:extLst>
          </p:cNvPr>
          <p:cNvSpPr/>
          <p:nvPr/>
        </p:nvSpPr>
        <p:spPr>
          <a:xfrm rot="16200000">
            <a:off x="9298147" y="5616925"/>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43F58B5E-729B-7FA8-F1BA-2F0D4CF55A57}"/>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37" name="Content Placeholder 2">
            <a:extLst>
              <a:ext uri="{FF2B5EF4-FFF2-40B4-BE49-F238E27FC236}">
                <a16:creationId xmlns:a16="http://schemas.microsoft.com/office/drawing/2014/main" id="{8AAE817B-4196-A282-024C-778E23C6FAE8}"/>
              </a:ext>
            </a:extLst>
          </p:cNvPr>
          <p:cNvSpPr txBox="1">
            <a:spLocks/>
          </p:cNvSpPr>
          <p:nvPr/>
        </p:nvSpPr>
        <p:spPr>
          <a:xfrm>
            <a:off x="1177960" y="143265"/>
            <a:ext cx="3007612" cy="13638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rPr>
              <a:t>Coastal Adaptation </a:t>
            </a:r>
          </a:p>
          <a:p>
            <a:pPr marL="0" indent="0">
              <a:buNone/>
            </a:pPr>
            <a:r>
              <a:rPr lang="en-US" b="1" dirty="0">
                <a:solidFill>
                  <a:schemeClr val="bg1"/>
                </a:solidFill>
              </a:rPr>
              <a:t>Strategies</a:t>
            </a:r>
          </a:p>
          <a:p>
            <a:pPr marL="0" indent="0">
              <a:buNone/>
            </a:pPr>
            <a:endParaRPr lang="en-US" b="1" dirty="0">
              <a:solidFill>
                <a:srgbClr val="623F99"/>
              </a:solidFill>
              <a:latin typeface="Myriad Pro" panose="020B0503030403020204" pitchFamily="34" charset="0"/>
            </a:endParaRPr>
          </a:p>
        </p:txBody>
      </p:sp>
      <p:sp>
        <p:nvSpPr>
          <p:cNvPr id="4" name="Rectangle 3">
            <a:extLst>
              <a:ext uri="{FF2B5EF4-FFF2-40B4-BE49-F238E27FC236}">
                <a16:creationId xmlns:a16="http://schemas.microsoft.com/office/drawing/2014/main" id="{2FB1E6A0-A5D8-BE40-90EA-5CF402EEAA90}"/>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Tree>
    <p:extLst>
      <p:ext uri="{BB962C8B-B14F-4D97-AF65-F5344CB8AC3E}">
        <p14:creationId xmlns:p14="http://schemas.microsoft.com/office/powerpoint/2010/main" val="15132354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18">
            <a:extLst>
              <a:ext uri="{FF2B5EF4-FFF2-40B4-BE49-F238E27FC236}">
                <a16:creationId xmlns:a16="http://schemas.microsoft.com/office/drawing/2014/main" id="{78ADF1FC-8061-A276-ABC0-EF0763D27042}"/>
              </a:ext>
            </a:extLst>
          </p:cNvPr>
          <p:cNvSpPr>
            <a:spLocks noGrp="1"/>
          </p:cNvSpPr>
          <p:nvPr>
            <p:ph type="sldNum" sz="quarter" idx="12"/>
          </p:nvPr>
        </p:nvSpPr>
        <p:spPr/>
        <p:txBody>
          <a:bodyPr/>
          <a:lstStyle/>
          <a:p>
            <a:fld id="{4DD9DE48-21CE-4BE2-BB31-F9482E0FD4D3}" type="slidenum">
              <a:rPr lang="en-US" smtClean="0"/>
              <a:t>7</a:t>
            </a:fld>
            <a:endParaRPr lang="en-US" dirty="0"/>
          </a:p>
        </p:txBody>
      </p:sp>
      <p:pic>
        <p:nvPicPr>
          <p:cNvPr id="5" name="Online Media 4" title="A Practical Guide to Climate-resilient Buildings">
            <a:hlinkClick r:id="" action="ppaction://media"/>
            <a:extLst>
              <a:ext uri="{FF2B5EF4-FFF2-40B4-BE49-F238E27FC236}">
                <a16:creationId xmlns:a16="http://schemas.microsoft.com/office/drawing/2014/main" id="{3BADB8EC-DAD7-804F-9997-80C342142E6C}"/>
              </a:ext>
            </a:extLst>
          </p:cNvPr>
          <p:cNvPicPr>
            <a:picLocks noRot="1" noChangeAspect="1"/>
          </p:cNvPicPr>
          <p:nvPr>
            <a:videoFile r:link="rId1"/>
          </p:nvPr>
        </p:nvPicPr>
        <p:blipFill>
          <a:blip r:embed="rId4"/>
          <a:stretch>
            <a:fillRect/>
          </a:stretch>
        </p:blipFill>
        <p:spPr>
          <a:xfrm>
            <a:off x="0" y="-15240"/>
            <a:ext cx="12192000" cy="6888480"/>
          </a:xfrm>
          <a:prstGeom prst="rect">
            <a:avLst/>
          </a:prstGeom>
        </p:spPr>
      </p:pic>
      <p:sp>
        <p:nvSpPr>
          <p:cNvPr id="8" name="TextBox 7">
            <a:extLst>
              <a:ext uri="{FF2B5EF4-FFF2-40B4-BE49-F238E27FC236}">
                <a16:creationId xmlns:a16="http://schemas.microsoft.com/office/drawing/2014/main" id="{51142276-98E4-F83B-090F-46B7C8D40CEC}"/>
              </a:ext>
            </a:extLst>
          </p:cNvPr>
          <p:cNvSpPr txBox="1"/>
          <p:nvPr/>
        </p:nvSpPr>
        <p:spPr>
          <a:xfrm>
            <a:off x="7091412" y="229220"/>
            <a:ext cx="6097604" cy="369332"/>
          </a:xfrm>
          <a:prstGeom prst="rect">
            <a:avLst/>
          </a:prstGeom>
          <a:noFill/>
        </p:spPr>
        <p:txBody>
          <a:bodyPr wrap="square">
            <a:spAutoFit/>
          </a:bodyPr>
          <a:lstStyle/>
          <a:p>
            <a:r>
              <a:rPr lang="en-US" dirty="0"/>
              <a:t>https://www.youtube.com/watch?v=qVVwjHqWCl8</a:t>
            </a:r>
          </a:p>
        </p:txBody>
      </p:sp>
    </p:spTree>
    <p:extLst>
      <p:ext uri="{BB962C8B-B14F-4D97-AF65-F5344CB8AC3E}">
        <p14:creationId xmlns:p14="http://schemas.microsoft.com/office/powerpoint/2010/main" val="4151531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18">
            <a:extLst>
              <a:ext uri="{FF2B5EF4-FFF2-40B4-BE49-F238E27FC236}">
                <a16:creationId xmlns:a16="http://schemas.microsoft.com/office/drawing/2014/main" id="{78ADF1FC-8061-A276-ABC0-EF0763D27042}"/>
              </a:ext>
            </a:extLst>
          </p:cNvPr>
          <p:cNvSpPr>
            <a:spLocks noGrp="1"/>
          </p:cNvSpPr>
          <p:nvPr>
            <p:ph type="sldNum" sz="quarter" idx="12"/>
          </p:nvPr>
        </p:nvSpPr>
        <p:spPr/>
        <p:txBody>
          <a:bodyPr/>
          <a:lstStyle/>
          <a:p>
            <a:fld id="{4DD9DE48-21CE-4BE2-BB31-F9482E0FD4D3}" type="slidenum">
              <a:rPr lang="en-US" smtClean="0"/>
              <a:t>8</a:t>
            </a:fld>
            <a:endParaRPr lang="en-US" dirty="0"/>
          </a:p>
        </p:txBody>
      </p:sp>
      <p:sp>
        <p:nvSpPr>
          <p:cNvPr id="41" name="TextBox 40">
            <a:extLst>
              <a:ext uri="{FF2B5EF4-FFF2-40B4-BE49-F238E27FC236}">
                <a16:creationId xmlns:a16="http://schemas.microsoft.com/office/drawing/2014/main" id="{F925DD2C-86CD-B47F-84FF-53DB24187E5F}"/>
              </a:ext>
            </a:extLst>
          </p:cNvPr>
          <p:cNvSpPr txBox="1"/>
          <p:nvPr/>
        </p:nvSpPr>
        <p:spPr>
          <a:xfrm>
            <a:off x="671429" y="1779703"/>
            <a:ext cx="5560167" cy="3970318"/>
          </a:xfrm>
          <a:prstGeom prst="rect">
            <a:avLst/>
          </a:prstGeom>
          <a:noFill/>
        </p:spPr>
        <p:txBody>
          <a:bodyPr wrap="square">
            <a:spAutoFit/>
          </a:bodyPr>
          <a:lstStyle/>
          <a:p>
            <a:pPr marL="342900" indent="-342900">
              <a:buFont typeface="Arial" panose="020B0604020202020204" pitchFamily="34" charset="0"/>
              <a:buChar char="•"/>
            </a:pPr>
            <a:r>
              <a:rPr lang="en-US" sz="2400" dirty="0">
                <a:ea typeface="宋体" panose="02010600030101010101" pitchFamily="2" charset="-122"/>
              </a:rPr>
              <a:t>Adaptation planning </a:t>
            </a:r>
          </a:p>
          <a:p>
            <a:pPr marL="800100" lvl="1" indent="-342900">
              <a:buFont typeface="Courier New" panose="02070309020205020404" pitchFamily="49" charset="0"/>
              <a:buChar char="o"/>
            </a:pPr>
            <a:r>
              <a:rPr lang="en-US" sz="2000" dirty="0"/>
              <a:t>A process seeks to adapt to climate change</a:t>
            </a:r>
          </a:p>
          <a:p>
            <a:pPr lvl="1"/>
            <a:endParaRPr lang="en-US" sz="2000" dirty="0">
              <a:solidFill>
                <a:srgbClr val="000000"/>
              </a:solidFill>
            </a:endParaRPr>
          </a:p>
          <a:p>
            <a:pPr marL="342900" indent="-342900">
              <a:buFont typeface="Arial" panose="020B0604020202020204" pitchFamily="34" charset="0"/>
              <a:buChar char="•"/>
            </a:pPr>
            <a:r>
              <a:rPr lang="en-US" sz="2400" dirty="0">
                <a:ea typeface="宋体" panose="02010600030101010101" pitchFamily="2" charset="-122"/>
              </a:rPr>
              <a:t>Result – Plan </a:t>
            </a:r>
          </a:p>
          <a:p>
            <a:pPr marL="800100" lvl="1" indent="-342900">
              <a:buFont typeface="Courier New" panose="02070309020205020404" pitchFamily="49" charset="0"/>
              <a:buChar char="o"/>
            </a:pPr>
            <a:r>
              <a:rPr lang="en-US" sz="2000" dirty="0">
                <a:solidFill>
                  <a:srgbClr val="101214"/>
                </a:solidFill>
              </a:rPr>
              <a:t>No “one-size fits all”  plan</a:t>
            </a:r>
          </a:p>
          <a:p>
            <a:pPr marL="800100" lvl="1" indent="-342900">
              <a:buFont typeface="Courier New" panose="02070309020205020404" pitchFamily="49" charset="0"/>
              <a:buChar char="o"/>
            </a:pPr>
            <a:endParaRPr lang="en-US" sz="2000" dirty="0">
              <a:solidFill>
                <a:srgbClr val="101214"/>
              </a:solidFill>
            </a:endParaRPr>
          </a:p>
          <a:p>
            <a:pPr marL="342900" indent="-342900">
              <a:buFont typeface="Arial" panose="020B0604020202020204" pitchFamily="34" charset="0"/>
              <a:buChar char="•"/>
            </a:pPr>
            <a:r>
              <a:rPr lang="en-US" sz="2400" dirty="0">
                <a:ea typeface="宋体" panose="02010600030101010101" pitchFamily="2" charset="-122"/>
              </a:rPr>
              <a:t>Virginia Beach </a:t>
            </a:r>
          </a:p>
          <a:p>
            <a:pPr marL="800100" lvl="1" indent="-342900">
              <a:buFont typeface="Courier New" panose="02070309020205020404" pitchFamily="49" charset="0"/>
              <a:buChar char="o"/>
            </a:pPr>
            <a:r>
              <a:rPr lang="en-US" sz="2000" dirty="0">
                <a:solidFill>
                  <a:srgbClr val="101214"/>
                </a:solidFill>
              </a:rPr>
              <a:t>Sea level wise </a:t>
            </a:r>
            <a:r>
              <a:rPr lang="en-US" sz="2000" dirty="0">
                <a:solidFill>
                  <a:srgbClr val="101214"/>
                </a:solidFill>
                <a:ea typeface="宋体" panose="02010600030101010101" pitchFamily="2" charset="-122"/>
              </a:rPr>
              <a:t>a</a:t>
            </a:r>
            <a:r>
              <a:rPr lang="en-US" sz="2000" dirty="0">
                <a:ea typeface="宋体" panose="02010600030101010101" pitchFamily="2" charset="-122"/>
              </a:rPr>
              <a:t>daptation strategy document, 2020</a:t>
            </a:r>
            <a:endParaRPr lang="en-US" sz="2000" dirty="0">
              <a:solidFill>
                <a:srgbClr val="101214"/>
              </a:solidFill>
            </a:endParaRPr>
          </a:p>
          <a:p>
            <a:pPr marL="800100" lvl="1" indent="-342900">
              <a:buFont typeface="Courier New" panose="02070309020205020404" pitchFamily="49" charset="0"/>
              <a:buChar char="o"/>
            </a:pPr>
            <a:endParaRPr lang="en-US" sz="2000" dirty="0">
              <a:solidFill>
                <a:srgbClr val="101214"/>
              </a:solidFill>
            </a:endParaRPr>
          </a:p>
          <a:p>
            <a:pPr lvl="1"/>
            <a:endParaRPr lang="en-US" sz="2000" dirty="0">
              <a:solidFill>
                <a:srgbClr val="101214"/>
              </a:solidFill>
            </a:endParaRPr>
          </a:p>
          <a:p>
            <a:pPr marL="800100" lvl="1" indent="-342900">
              <a:buFont typeface="Courier New" panose="02070309020205020404" pitchFamily="49" charset="0"/>
              <a:buChar char="o"/>
            </a:pPr>
            <a:endParaRPr lang="en-US" sz="2000" dirty="0">
              <a:solidFill>
                <a:srgbClr val="101214"/>
              </a:solidFill>
            </a:endParaRPr>
          </a:p>
        </p:txBody>
      </p:sp>
      <p:sp>
        <p:nvSpPr>
          <p:cNvPr id="3" name="Rectangle 2">
            <a:extLst>
              <a:ext uri="{FF2B5EF4-FFF2-40B4-BE49-F238E27FC236}">
                <a16:creationId xmlns:a16="http://schemas.microsoft.com/office/drawing/2014/main" id="{F22021F9-10AE-9E4D-013E-A775B0E05305}"/>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2" name="Rectangle 1">
            <a:extLst>
              <a:ext uri="{FF2B5EF4-FFF2-40B4-BE49-F238E27FC236}">
                <a16:creationId xmlns:a16="http://schemas.microsoft.com/office/drawing/2014/main" id="{AE858D3A-D8F9-B04A-F3A3-FF832E489952}"/>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4" name="Straight Connector 3">
            <a:extLst>
              <a:ext uri="{FF2B5EF4-FFF2-40B4-BE49-F238E27FC236}">
                <a16:creationId xmlns:a16="http://schemas.microsoft.com/office/drawing/2014/main" id="{1E82FD55-ADEC-4B93-D5A9-9BB74C17B469}"/>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43" name="Content Placeholder 2">
            <a:extLst>
              <a:ext uri="{FF2B5EF4-FFF2-40B4-BE49-F238E27FC236}">
                <a16:creationId xmlns:a16="http://schemas.microsoft.com/office/drawing/2014/main" id="{B9570367-D7F8-8980-4EA3-862578176EDC}"/>
              </a:ext>
            </a:extLst>
          </p:cNvPr>
          <p:cNvSpPr txBox="1">
            <a:spLocks/>
          </p:cNvSpPr>
          <p:nvPr/>
        </p:nvSpPr>
        <p:spPr>
          <a:xfrm>
            <a:off x="1177960" y="186283"/>
            <a:ext cx="3267040" cy="14423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rPr>
              <a:t>Planning for </a:t>
            </a:r>
          </a:p>
          <a:p>
            <a:pPr marL="0" indent="0">
              <a:buNone/>
            </a:pPr>
            <a:r>
              <a:rPr lang="en-US" b="1" dirty="0">
                <a:solidFill>
                  <a:schemeClr val="bg1"/>
                </a:solidFill>
              </a:rPr>
              <a:t>Climate Change </a:t>
            </a:r>
          </a:p>
          <a:p>
            <a:pPr marL="0" indent="0">
              <a:buNone/>
            </a:pPr>
            <a:endParaRPr lang="en-US" b="1" dirty="0">
              <a:solidFill>
                <a:srgbClr val="623F99"/>
              </a:solidFill>
              <a:latin typeface="Myriad Pro" panose="020B0503030403020204" pitchFamily="34" charset="0"/>
            </a:endParaRPr>
          </a:p>
        </p:txBody>
      </p:sp>
      <p:pic>
        <p:nvPicPr>
          <p:cNvPr id="7" name="Picture 6" descr="A picture containing text, nature, water, outdoor&#10;&#10;Description automatically generated">
            <a:extLst>
              <a:ext uri="{FF2B5EF4-FFF2-40B4-BE49-F238E27FC236}">
                <a16:creationId xmlns:a16="http://schemas.microsoft.com/office/drawing/2014/main" id="{D73536FF-CC24-8475-C14A-F25C3C0D7D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3135" y="1919008"/>
            <a:ext cx="5418667" cy="3506197"/>
          </a:xfrm>
          <a:prstGeom prst="rect">
            <a:avLst/>
          </a:prstGeom>
        </p:spPr>
      </p:pic>
      <p:sp>
        <p:nvSpPr>
          <p:cNvPr id="10" name="Rectangle 9">
            <a:extLst>
              <a:ext uri="{FF2B5EF4-FFF2-40B4-BE49-F238E27FC236}">
                <a16:creationId xmlns:a16="http://schemas.microsoft.com/office/drawing/2014/main" id="{0F0C2640-8B54-0C51-A80B-D037C5EAA681}"/>
              </a:ext>
            </a:extLst>
          </p:cNvPr>
          <p:cNvSpPr/>
          <p:nvPr/>
        </p:nvSpPr>
        <p:spPr>
          <a:xfrm>
            <a:off x="6443135" y="5396657"/>
            <a:ext cx="5418666" cy="269799"/>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US" sz="1000" dirty="0">
                <a:latin typeface="Myriad Pro" panose="020B0503030403020204" pitchFamily="34" charset="0"/>
                <a:ea typeface="宋体" panose="02010600030101010101" pitchFamily="2" charset="-122"/>
              </a:rPr>
              <a:t>Virginia Beach Sea Level Wise Adaptation Strategy Document</a:t>
            </a:r>
          </a:p>
        </p:txBody>
      </p:sp>
      <p:sp>
        <p:nvSpPr>
          <p:cNvPr id="11" name="TextBox 10">
            <a:extLst>
              <a:ext uri="{FF2B5EF4-FFF2-40B4-BE49-F238E27FC236}">
                <a16:creationId xmlns:a16="http://schemas.microsoft.com/office/drawing/2014/main" id="{0C57ECD1-6350-46CE-B6D3-F0A1443F70DC}"/>
              </a:ext>
            </a:extLst>
          </p:cNvPr>
          <p:cNvSpPr txBox="1"/>
          <p:nvPr/>
        </p:nvSpPr>
        <p:spPr>
          <a:xfrm>
            <a:off x="10634134" y="5686824"/>
            <a:ext cx="3886199" cy="338554"/>
          </a:xfrm>
          <a:prstGeom prst="rect">
            <a:avLst/>
          </a:prstGeom>
          <a:noFill/>
        </p:spPr>
        <p:txBody>
          <a:bodyPr wrap="square">
            <a:spAutoFit/>
          </a:bodyPr>
          <a:lstStyle/>
          <a:p>
            <a:r>
              <a:rPr lang="en-US" sz="800" dirty="0">
                <a:solidFill>
                  <a:schemeClr val="tx1">
                    <a:lumMod val="75000"/>
                    <a:lumOff val="25000"/>
                  </a:schemeClr>
                </a:solidFill>
              </a:rPr>
              <a:t>Source: </a:t>
            </a:r>
            <a:r>
              <a:rPr lang="en-US" sz="800" dirty="0">
                <a:ea typeface="宋体" panose="02010600030101010101" pitchFamily="2" charset="-122"/>
              </a:rPr>
              <a:t>Virginia Beach, 2020</a:t>
            </a:r>
          </a:p>
          <a:p>
            <a:endParaRPr lang="en-US" sz="800" dirty="0">
              <a:solidFill>
                <a:schemeClr val="tx1">
                  <a:lumMod val="75000"/>
                  <a:lumOff val="25000"/>
                </a:schemeClr>
              </a:solidFill>
            </a:endParaRPr>
          </a:p>
        </p:txBody>
      </p:sp>
    </p:spTree>
    <p:extLst>
      <p:ext uri="{BB962C8B-B14F-4D97-AF65-F5344CB8AC3E}">
        <p14:creationId xmlns:p14="http://schemas.microsoft.com/office/powerpoint/2010/main" val="2476755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18">
            <a:extLst>
              <a:ext uri="{FF2B5EF4-FFF2-40B4-BE49-F238E27FC236}">
                <a16:creationId xmlns:a16="http://schemas.microsoft.com/office/drawing/2014/main" id="{78ADF1FC-8061-A276-ABC0-EF0763D27042}"/>
              </a:ext>
            </a:extLst>
          </p:cNvPr>
          <p:cNvSpPr>
            <a:spLocks noGrp="1"/>
          </p:cNvSpPr>
          <p:nvPr>
            <p:ph type="sldNum" sz="quarter" idx="12"/>
          </p:nvPr>
        </p:nvSpPr>
        <p:spPr/>
        <p:txBody>
          <a:bodyPr/>
          <a:lstStyle/>
          <a:p>
            <a:fld id="{4DD9DE48-21CE-4BE2-BB31-F9482E0FD4D3}" type="slidenum">
              <a:rPr lang="en-US" smtClean="0"/>
              <a:t>9</a:t>
            </a:fld>
            <a:endParaRPr lang="en-US" dirty="0"/>
          </a:p>
        </p:txBody>
      </p:sp>
      <p:pic>
        <p:nvPicPr>
          <p:cNvPr id="5" name="Picture 4" descr="Diagram&#10;&#10;Description automatically generated">
            <a:extLst>
              <a:ext uri="{FF2B5EF4-FFF2-40B4-BE49-F238E27FC236}">
                <a16:creationId xmlns:a16="http://schemas.microsoft.com/office/drawing/2014/main" id="{AEEBFE44-6223-482C-4353-2110341A1C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45901" y="118599"/>
            <a:ext cx="6783482" cy="6580439"/>
          </a:xfrm>
          <a:prstGeom prst="rect">
            <a:avLst/>
          </a:prstGeom>
        </p:spPr>
      </p:pic>
      <p:sp>
        <p:nvSpPr>
          <p:cNvPr id="7" name="Oval 6">
            <a:extLst>
              <a:ext uri="{FF2B5EF4-FFF2-40B4-BE49-F238E27FC236}">
                <a16:creationId xmlns:a16="http://schemas.microsoft.com/office/drawing/2014/main" id="{54FF765F-601C-82A8-1582-08A08975961C}"/>
              </a:ext>
            </a:extLst>
          </p:cNvPr>
          <p:cNvSpPr/>
          <p:nvPr/>
        </p:nvSpPr>
        <p:spPr>
          <a:xfrm>
            <a:off x="7323666" y="2427093"/>
            <a:ext cx="1823985" cy="1883955"/>
          </a:xfrm>
          <a:prstGeom prst="ellipse">
            <a:avLst/>
          </a:prstGeom>
          <a:noFill/>
          <a:ln w="41275">
            <a:solidFill>
              <a:srgbClr val="AC29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7DC24D03-6B1D-85A9-A1A6-838D919DB91F}"/>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9" name="Rectangle 8">
            <a:extLst>
              <a:ext uri="{FF2B5EF4-FFF2-40B4-BE49-F238E27FC236}">
                <a16:creationId xmlns:a16="http://schemas.microsoft.com/office/drawing/2014/main" id="{E9475207-B91D-4D7D-AD9E-E373905B7343}"/>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4" name="Content Placeholder 2">
            <a:extLst>
              <a:ext uri="{FF2B5EF4-FFF2-40B4-BE49-F238E27FC236}">
                <a16:creationId xmlns:a16="http://schemas.microsoft.com/office/drawing/2014/main" id="{A5A8403D-4EF3-6245-A62C-AE44C1B9DECF}"/>
              </a:ext>
            </a:extLst>
          </p:cNvPr>
          <p:cNvSpPr txBox="1">
            <a:spLocks/>
          </p:cNvSpPr>
          <p:nvPr/>
        </p:nvSpPr>
        <p:spPr>
          <a:xfrm>
            <a:off x="897149" y="699561"/>
            <a:ext cx="5082166" cy="1647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rPr>
              <a:t>Planning Framework</a:t>
            </a:r>
          </a:p>
          <a:p>
            <a:pPr marL="0" indent="0">
              <a:buNone/>
            </a:pPr>
            <a:endParaRPr lang="en-US" b="1" dirty="0">
              <a:solidFill>
                <a:srgbClr val="623F99"/>
              </a:solidFill>
              <a:latin typeface="Myriad Pro" panose="020B0503030403020204" pitchFamily="34" charset="0"/>
            </a:endParaRPr>
          </a:p>
        </p:txBody>
      </p:sp>
      <p:sp>
        <p:nvSpPr>
          <p:cNvPr id="2" name="Rectangle 1">
            <a:extLst>
              <a:ext uri="{FF2B5EF4-FFF2-40B4-BE49-F238E27FC236}">
                <a16:creationId xmlns:a16="http://schemas.microsoft.com/office/drawing/2014/main" id="{D1248C87-D40C-5331-1A50-CA386AC77870}"/>
              </a:ext>
            </a:extLst>
          </p:cNvPr>
          <p:cNvSpPr/>
          <p:nvPr/>
        </p:nvSpPr>
        <p:spPr>
          <a:xfrm>
            <a:off x="7780867" y="3268133"/>
            <a:ext cx="948266" cy="558800"/>
          </a:xfrm>
          <a:prstGeom prst="rect">
            <a:avLst/>
          </a:prstGeom>
          <a:solidFill>
            <a:srgbClr val="ECDA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agram&#10;&#10;Description automatically generated">
            <a:extLst>
              <a:ext uri="{FF2B5EF4-FFF2-40B4-BE49-F238E27FC236}">
                <a16:creationId xmlns:a16="http://schemas.microsoft.com/office/drawing/2014/main" id="{7BD8F4E2-FC50-8C23-0A2F-FA717A13FDBD}"/>
              </a:ext>
            </a:extLst>
          </p:cNvPr>
          <p:cNvPicPr>
            <a:picLocks noChangeAspect="1"/>
          </p:cNvPicPr>
          <p:nvPr/>
        </p:nvPicPr>
        <p:blipFill rotWithShape="1">
          <a:blip r:embed="rId3">
            <a:extLst>
              <a:ext uri="{28A0092B-C50C-407E-A947-70E740481C1C}">
                <a14:useLocalDpi xmlns:a14="http://schemas.microsoft.com/office/drawing/2010/main" val="0"/>
              </a:ext>
            </a:extLst>
          </a:blip>
          <a:srcRect l="57158" t="49794" r="30610" b="43517"/>
          <a:stretch/>
        </p:blipFill>
        <p:spPr>
          <a:xfrm>
            <a:off x="7847543" y="3249820"/>
            <a:ext cx="829734" cy="440202"/>
          </a:xfrm>
          <a:prstGeom prst="rect">
            <a:avLst/>
          </a:prstGeom>
        </p:spPr>
      </p:pic>
    </p:spTree>
    <p:extLst>
      <p:ext uri="{BB962C8B-B14F-4D97-AF65-F5344CB8AC3E}">
        <p14:creationId xmlns:p14="http://schemas.microsoft.com/office/powerpoint/2010/main" val="1224027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p:txBody>
          <a:bodyPr/>
          <a:lstStyle/>
          <a:p>
            <a:fld id="{4DD9DE48-21CE-4BE2-BB31-F9482E0FD4D3}" type="slidenum">
              <a:rPr lang="en-US" smtClean="0"/>
              <a:t>10</a:t>
            </a:fld>
            <a:endParaRPr lang="en-US" dirty="0"/>
          </a:p>
        </p:txBody>
      </p:sp>
      <p:sp>
        <p:nvSpPr>
          <p:cNvPr id="23" name="Rectangle 22">
            <a:extLst>
              <a:ext uri="{FF2B5EF4-FFF2-40B4-BE49-F238E27FC236}">
                <a16:creationId xmlns:a16="http://schemas.microsoft.com/office/drawing/2014/main" id="{DEAC1619-BC50-0B3F-DDB5-F1BB700B723A}"/>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3" name="Straight Connector 2">
            <a:extLst>
              <a:ext uri="{FF2B5EF4-FFF2-40B4-BE49-F238E27FC236}">
                <a16:creationId xmlns:a16="http://schemas.microsoft.com/office/drawing/2014/main" id="{FABE3864-2899-91B6-C523-1D2FE84B9E89}"/>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9" name="TextBox 8">
            <a:extLst>
              <a:ext uri="{FF2B5EF4-FFF2-40B4-BE49-F238E27FC236}">
                <a16:creationId xmlns:a16="http://schemas.microsoft.com/office/drawing/2014/main" id="{22F92030-9726-BE1E-9861-3A56C590EF79}"/>
              </a:ext>
            </a:extLst>
          </p:cNvPr>
          <p:cNvSpPr txBox="1"/>
          <p:nvPr/>
        </p:nvSpPr>
        <p:spPr>
          <a:xfrm>
            <a:off x="671429" y="1778324"/>
            <a:ext cx="10430377" cy="1200329"/>
          </a:xfrm>
          <a:prstGeom prst="rect">
            <a:avLst/>
          </a:prstGeom>
          <a:noFill/>
        </p:spPr>
        <p:txBody>
          <a:bodyPr wrap="square">
            <a:spAutoFit/>
          </a:bodyPr>
          <a:lstStyle/>
          <a:p>
            <a:pPr marL="342900" indent="-342900">
              <a:buFont typeface="Arial" panose="020B0604020202020204" pitchFamily="34" charset="0"/>
              <a:buChar char="•"/>
            </a:pPr>
            <a:r>
              <a:rPr lang="en-US" sz="2400" dirty="0">
                <a:ea typeface="宋体" panose="02010600030101010101" pitchFamily="2" charset="-122"/>
              </a:rPr>
              <a:t>The process of inviting </a:t>
            </a:r>
            <a:r>
              <a:rPr lang="en-US" sz="2400" dirty="0">
                <a:solidFill>
                  <a:srgbClr val="61C7C7"/>
                </a:solidFill>
                <a:ea typeface="宋体" panose="02010600030101010101" pitchFamily="2" charset="-122"/>
              </a:rPr>
              <a:t>community members </a:t>
            </a:r>
            <a:r>
              <a:rPr lang="en-US" sz="2400" dirty="0">
                <a:ea typeface="宋体" panose="02010600030101010101" pitchFamily="2" charset="-122"/>
              </a:rPr>
              <a:t>into the </a:t>
            </a:r>
            <a:r>
              <a:rPr lang="en-US" sz="2400" dirty="0">
                <a:solidFill>
                  <a:srgbClr val="61C7C7"/>
                </a:solidFill>
                <a:ea typeface="宋体" panose="02010600030101010101" pitchFamily="2" charset="-122"/>
              </a:rPr>
              <a:t>decision-making strategy</a:t>
            </a:r>
            <a:r>
              <a:rPr lang="en-US" sz="2400" dirty="0">
                <a:solidFill>
                  <a:srgbClr val="977DC1"/>
                </a:solidFill>
                <a:ea typeface="宋体" panose="02010600030101010101" pitchFamily="2" charset="-122"/>
              </a:rPr>
              <a:t> </a:t>
            </a:r>
            <a:r>
              <a:rPr lang="en-US" sz="2400" dirty="0">
                <a:ea typeface="宋体" panose="02010600030101010101" pitchFamily="2" charset="-122"/>
              </a:rPr>
              <a:t>to assess, plan, implement, and evaluate solutions to issues that affect </a:t>
            </a:r>
            <a:r>
              <a:rPr lang="en-US" sz="2400" dirty="0">
                <a:solidFill>
                  <a:srgbClr val="61C7C7"/>
                </a:solidFill>
                <a:ea typeface="宋体" panose="02010600030101010101" pitchFamily="2" charset="-122"/>
              </a:rPr>
              <a:t>their daily lives and environments</a:t>
            </a:r>
          </a:p>
        </p:txBody>
      </p:sp>
      <p:sp>
        <p:nvSpPr>
          <p:cNvPr id="4" name="Rectangle 3">
            <a:extLst>
              <a:ext uri="{FF2B5EF4-FFF2-40B4-BE49-F238E27FC236}">
                <a16:creationId xmlns:a16="http://schemas.microsoft.com/office/drawing/2014/main" id="{16752D83-6A34-8927-2025-95F4D85E70DF}"/>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2" name="TextBox 1">
            <a:extLst>
              <a:ext uri="{FF2B5EF4-FFF2-40B4-BE49-F238E27FC236}">
                <a16:creationId xmlns:a16="http://schemas.microsoft.com/office/drawing/2014/main" id="{DDF4AABB-95DD-92A4-F7FD-AB7DBB4E9C2A}"/>
              </a:ext>
            </a:extLst>
          </p:cNvPr>
          <p:cNvSpPr txBox="1"/>
          <p:nvPr/>
        </p:nvSpPr>
        <p:spPr>
          <a:xfrm>
            <a:off x="4309243" y="6372714"/>
            <a:ext cx="6464300" cy="215444"/>
          </a:xfrm>
          <a:prstGeom prst="rect">
            <a:avLst/>
          </a:prstGeom>
          <a:noFill/>
        </p:spPr>
        <p:txBody>
          <a:bodyPr wrap="square">
            <a:spAutoFit/>
          </a:bodyPr>
          <a:lstStyle/>
          <a:p>
            <a:r>
              <a:rPr lang="en-US" sz="800" dirty="0">
                <a:solidFill>
                  <a:schemeClr val="tx1">
                    <a:lumMod val="65000"/>
                    <a:lumOff val="35000"/>
                  </a:schemeClr>
                </a:solidFill>
                <a:latin typeface="Myriad Pro" panose="020B0503030403020204" pitchFamily="34" charset="0"/>
              </a:rPr>
              <a:t>Source: http://bweducation.</a:t>
            </a:r>
            <a:r>
              <a:rPr lang="en-US" sz="800" dirty="0">
                <a:solidFill>
                  <a:schemeClr val="tx1">
                    <a:lumMod val="65000"/>
                    <a:lumOff val="35000"/>
                  </a:schemeClr>
                </a:solidFill>
              </a:rPr>
              <a:t>businessworld</a:t>
            </a:r>
            <a:r>
              <a:rPr lang="en-US" sz="800" dirty="0">
                <a:solidFill>
                  <a:schemeClr val="tx1">
                    <a:lumMod val="65000"/>
                    <a:lumOff val="35000"/>
                  </a:schemeClr>
                </a:solidFill>
                <a:latin typeface="Myriad Pro" panose="020B0503030403020204" pitchFamily="34" charset="0"/>
              </a:rPr>
              <a:t>.in/article/Shiksha-Samvad-Finding-Solutions/08-09-2022-445797/</a:t>
            </a:r>
          </a:p>
        </p:txBody>
      </p:sp>
      <p:pic>
        <p:nvPicPr>
          <p:cNvPr id="6" name="Picture 5" descr="Icon&#10;&#10;Description automatically generated">
            <a:extLst>
              <a:ext uri="{FF2B5EF4-FFF2-40B4-BE49-F238E27FC236}">
                <a16:creationId xmlns:a16="http://schemas.microsoft.com/office/drawing/2014/main" id="{5D1178CB-2A34-DCC8-55BC-35ABF98B04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2965" y="3144234"/>
            <a:ext cx="5946070" cy="3212245"/>
          </a:xfrm>
          <a:prstGeom prst="rect">
            <a:avLst/>
          </a:prstGeom>
        </p:spPr>
      </p:pic>
      <p:sp>
        <p:nvSpPr>
          <p:cNvPr id="10" name="Content Placeholder 2">
            <a:extLst>
              <a:ext uri="{FF2B5EF4-FFF2-40B4-BE49-F238E27FC236}">
                <a16:creationId xmlns:a16="http://schemas.microsoft.com/office/drawing/2014/main" id="{BED35796-E818-C429-B906-41562ECF4ED1}"/>
              </a:ext>
            </a:extLst>
          </p:cNvPr>
          <p:cNvSpPr txBox="1">
            <a:spLocks/>
          </p:cNvSpPr>
          <p:nvPr/>
        </p:nvSpPr>
        <p:spPr>
          <a:xfrm>
            <a:off x="1177959" y="186283"/>
            <a:ext cx="5533391" cy="14423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rPr>
              <a:t>Community </a:t>
            </a:r>
          </a:p>
          <a:p>
            <a:pPr marL="0" indent="0">
              <a:buNone/>
            </a:pPr>
            <a:r>
              <a:rPr lang="en-US" b="1" dirty="0">
                <a:solidFill>
                  <a:schemeClr val="bg1"/>
                </a:solidFill>
              </a:rPr>
              <a:t>Engagement</a:t>
            </a:r>
          </a:p>
          <a:p>
            <a:pPr marL="0" indent="0">
              <a:buNone/>
            </a:pPr>
            <a:endParaRPr lang="en-US" b="1" dirty="0">
              <a:solidFill>
                <a:schemeClr val="bg1"/>
              </a:solidFill>
            </a:endParaRPr>
          </a:p>
          <a:p>
            <a:pPr marL="0" indent="0">
              <a:buNone/>
            </a:pPr>
            <a:endParaRPr lang="en-US" b="1" dirty="0">
              <a:solidFill>
                <a:srgbClr val="623F99"/>
              </a:solidFill>
              <a:latin typeface="Myriad Pro" panose="020B0503030403020204" pitchFamily="34" charset="0"/>
            </a:endParaRPr>
          </a:p>
        </p:txBody>
      </p:sp>
    </p:spTree>
    <p:extLst>
      <p:ext uri="{BB962C8B-B14F-4D97-AF65-F5344CB8AC3E}">
        <p14:creationId xmlns:p14="http://schemas.microsoft.com/office/powerpoint/2010/main" val="1976304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18">
            <a:extLst>
              <a:ext uri="{FF2B5EF4-FFF2-40B4-BE49-F238E27FC236}">
                <a16:creationId xmlns:a16="http://schemas.microsoft.com/office/drawing/2014/main" id="{78ADF1FC-8061-A276-ABC0-EF0763D27042}"/>
              </a:ext>
            </a:extLst>
          </p:cNvPr>
          <p:cNvSpPr>
            <a:spLocks noGrp="1"/>
          </p:cNvSpPr>
          <p:nvPr>
            <p:ph type="sldNum" sz="quarter" idx="12"/>
          </p:nvPr>
        </p:nvSpPr>
        <p:spPr/>
        <p:txBody>
          <a:bodyPr/>
          <a:lstStyle/>
          <a:p>
            <a:fld id="{4DD9DE48-21CE-4BE2-BB31-F9482E0FD4D3}" type="slidenum">
              <a:rPr lang="en-US" smtClean="0"/>
              <a:t>11</a:t>
            </a:fld>
            <a:endParaRPr lang="en-US" dirty="0"/>
          </a:p>
        </p:txBody>
      </p:sp>
      <p:sp>
        <p:nvSpPr>
          <p:cNvPr id="2" name="Content Placeholder 2">
            <a:extLst>
              <a:ext uri="{FF2B5EF4-FFF2-40B4-BE49-F238E27FC236}">
                <a16:creationId xmlns:a16="http://schemas.microsoft.com/office/drawing/2014/main" id="{C47FC05E-0F78-C31A-500B-8F28425A36B4}"/>
              </a:ext>
            </a:extLst>
          </p:cNvPr>
          <p:cNvSpPr txBox="1">
            <a:spLocks/>
          </p:cNvSpPr>
          <p:nvPr/>
        </p:nvSpPr>
        <p:spPr>
          <a:xfrm>
            <a:off x="304907" y="164152"/>
            <a:ext cx="9982083" cy="5272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61C7C7"/>
                </a:solidFill>
              </a:rPr>
              <a:t>Why Community Engagement Matters?</a:t>
            </a:r>
          </a:p>
          <a:p>
            <a:pPr marL="0" indent="0">
              <a:buNone/>
            </a:pPr>
            <a:endParaRPr lang="en-US" b="1" dirty="0">
              <a:solidFill>
                <a:srgbClr val="623F99"/>
              </a:solidFill>
              <a:latin typeface="Myriad Pro" panose="020B0503030403020204" pitchFamily="34" charset="0"/>
            </a:endParaRPr>
          </a:p>
          <a:p>
            <a:pPr marL="0" indent="0">
              <a:buNone/>
            </a:pPr>
            <a:endParaRPr lang="en-US" b="1" dirty="0">
              <a:solidFill>
                <a:srgbClr val="623F99"/>
              </a:solidFill>
              <a:latin typeface="Myriad Pro" panose="020B0503030403020204" pitchFamily="34" charset="0"/>
            </a:endParaRPr>
          </a:p>
        </p:txBody>
      </p:sp>
      <p:cxnSp>
        <p:nvCxnSpPr>
          <p:cNvPr id="3" name="Straight Connector 2">
            <a:extLst>
              <a:ext uri="{FF2B5EF4-FFF2-40B4-BE49-F238E27FC236}">
                <a16:creationId xmlns:a16="http://schemas.microsoft.com/office/drawing/2014/main" id="{24CD04B2-3B4C-B83F-43B7-92DF893D7898}"/>
              </a:ext>
            </a:extLst>
          </p:cNvPr>
          <p:cNvCxnSpPr>
            <a:cxnSpLocks/>
          </p:cNvCxnSpPr>
          <p:nvPr/>
        </p:nvCxnSpPr>
        <p:spPr>
          <a:xfrm>
            <a:off x="375086" y="697173"/>
            <a:ext cx="580086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4" name="TextBox 3">
            <a:extLst>
              <a:ext uri="{FF2B5EF4-FFF2-40B4-BE49-F238E27FC236}">
                <a16:creationId xmlns:a16="http://schemas.microsoft.com/office/drawing/2014/main" id="{A417199B-C8C6-1BFC-B299-4B17845B80F0}"/>
              </a:ext>
            </a:extLst>
          </p:cNvPr>
          <p:cNvSpPr txBox="1"/>
          <p:nvPr/>
        </p:nvSpPr>
        <p:spPr>
          <a:xfrm>
            <a:off x="8060980" y="6431190"/>
            <a:ext cx="3352780" cy="215444"/>
          </a:xfrm>
          <a:prstGeom prst="rect">
            <a:avLst/>
          </a:prstGeom>
          <a:noFill/>
        </p:spPr>
        <p:txBody>
          <a:bodyPr wrap="square">
            <a:spAutoFit/>
          </a:bodyPr>
          <a:lstStyle/>
          <a:p>
            <a:pPr algn="l"/>
            <a:r>
              <a:rPr lang="en-US" sz="800" b="1" i="0" dirty="0">
                <a:solidFill>
                  <a:srgbClr val="0F0F0F"/>
                </a:solidFill>
                <a:effectLst/>
                <a:latin typeface="YouTube Sans"/>
              </a:rPr>
              <a:t>Community </a:t>
            </a:r>
            <a:r>
              <a:rPr lang="en-US" sz="800" b="1" dirty="0">
                <a:solidFill>
                  <a:srgbClr val="0F0F0F"/>
                </a:solidFill>
                <a:latin typeface="YouTube Sans"/>
              </a:rPr>
              <a:t>Engagement on Local Adaptation Planning in Australia </a:t>
            </a:r>
          </a:p>
        </p:txBody>
      </p:sp>
      <p:sp>
        <p:nvSpPr>
          <p:cNvPr id="7" name="Rectangle 6">
            <a:extLst>
              <a:ext uri="{FF2B5EF4-FFF2-40B4-BE49-F238E27FC236}">
                <a16:creationId xmlns:a16="http://schemas.microsoft.com/office/drawing/2014/main" id="{A31CACE1-D414-0206-4220-0E82C3A5B792}"/>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pic>
        <p:nvPicPr>
          <p:cNvPr id="6" name="Online Media 5" title="Community Engagement on Local Adaptation Planning">
            <a:hlinkClick r:id="" action="ppaction://media"/>
            <a:extLst>
              <a:ext uri="{FF2B5EF4-FFF2-40B4-BE49-F238E27FC236}">
                <a16:creationId xmlns:a16="http://schemas.microsoft.com/office/drawing/2014/main" id="{512AFD56-FC88-9AB1-6283-7EAD27F2E629}"/>
              </a:ext>
            </a:extLst>
          </p:cNvPr>
          <p:cNvPicPr>
            <a:picLocks noRot="1" noChangeAspect="1"/>
          </p:cNvPicPr>
          <p:nvPr>
            <a:videoFile r:link="rId1"/>
          </p:nvPr>
        </p:nvPicPr>
        <p:blipFill>
          <a:blip r:embed="rId4"/>
          <a:stretch>
            <a:fillRect/>
          </a:stretch>
        </p:blipFill>
        <p:spPr>
          <a:xfrm>
            <a:off x="1252110" y="920478"/>
            <a:ext cx="9687780" cy="5473595"/>
          </a:xfrm>
          <a:prstGeom prst="rect">
            <a:avLst/>
          </a:prstGeom>
        </p:spPr>
      </p:pic>
    </p:spTree>
    <p:extLst>
      <p:ext uri="{BB962C8B-B14F-4D97-AF65-F5344CB8AC3E}">
        <p14:creationId xmlns:p14="http://schemas.microsoft.com/office/powerpoint/2010/main" val="1627607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Table&#10;&#10;Description automatically generated">
            <a:extLst>
              <a:ext uri="{FF2B5EF4-FFF2-40B4-BE49-F238E27FC236}">
                <a16:creationId xmlns:a16="http://schemas.microsoft.com/office/drawing/2014/main" id="{D8E8AD42-3012-6627-03FB-37F54A1106C8}"/>
              </a:ext>
            </a:extLst>
          </p:cNvPr>
          <p:cNvPicPr>
            <a:picLocks noChangeAspect="1"/>
          </p:cNvPicPr>
          <p:nvPr/>
        </p:nvPicPr>
        <p:blipFill rotWithShape="1">
          <a:blip r:embed="rId3">
            <a:extLst>
              <a:ext uri="{28A0092B-C50C-407E-A947-70E740481C1C}">
                <a14:useLocalDpi xmlns:a14="http://schemas.microsoft.com/office/drawing/2010/main" val="0"/>
              </a:ext>
            </a:extLst>
          </a:blip>
          <a:srcRect l="20144" t="11569" r="22316" b="14902"/>
          <a:stretch/>
        </p:blipFill>
        <p:spPr>
          <a:xfrm>
            <a:off x="2622175" y="282389"/>
            <a:ext cx="7046259" cy="6367102"/>
          </a:xfrm>
          <a:prstGeom prst="rect">
            <a:avLst/>
          </a:prstGeom>
        </p:spPr>
      </p:pic>
      <p:sp>
        <p:nvSpPr>
          <p:cNvPr id="19" name="Slide Number Placeholder 18">
            <a:extLst>
              <a:ext uri="{FF2B5EF4-FFF2-40B4-BE49-F238E27FC236}">
                <a16:creationId xmlns:a16="http://schemas.microsoft.com/office/drawing/2014/main" id="{78ADF1FC-8061-A276-ABC0-EF0763D27042}"/>
              </a:ext>
            </a:extLst>
          </p:cNvPr>
          <p:cNvSpPr>
            <a:spLocks noGrp="1"/>
          </p:cNvSpPr>
          <p:nvPr>
            <p:ph type="sldNum" sz="quarter" idx="12"/>
          </p:nvPr>
        </p:nvSpPr>
        <p:spPr/>
        <p:txBody>
          <a:bodyPr/>
          <a:lstStyle/>
          <a:p>
            <a:fld id="{4DD9DE48-21CE-4BE2-BB31-F9482E0FD4D3}" type="slidenum">
              <a:rPr lang="en-US" smtClean="0"/>
              <a:t>12</a:t>
            </a:fld>
            <a:endParaRPr lang="en-US" dirty="0"/>
          </a:p>
        </p:txBody>
      </p:sp>
      <p:sp>
        <p:nvSpPr>
          <p:cNvPr id="2" name="Content Placeholder 2">
            <a:extLst>
              <a:ext uri="{FF2B5EF4-FFF2-40B4-BE49-F238E27FC236}">
                <a16:creationId xmlns:a16="http://schemas.microsoft.com/office/drawing/2014/main" id="{C47FC05E-0F78-C31A-500B-8F28425A36B4}"/>
              </a:ext>
            </a:extLst>
          </p:cNvPr>
          <p:cNvSpPr txBox="1">
            <a:spLocks/>
          </p:cNvSpPr>
          <p:nvPr/>
        </p:nvSpPr>
        <p:spPr>
          <a:xfrm>
            <a:off x="304907" y="164152"/>
            <a:ext cx="9982083" cy="5272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61C7C7"/>
                </a:solidFill>
              </a:rPr>
              <a:t>Degrees of Engagement</a:t>
            </a:r>
          </a:p>
          <a:p>
            <a:pPr marL="0" indent="0">
              <a:buNone/>
            </a:pPr>
            <a:endParaRPr lang="en-US" b="1" dirty="0">
              <a:solidFill>
                <a:srgbClr val="623F99"/>
              </a:solidFill>
              <a:latin typeface="Myriad Pro" panose="020B0503030403020204" pitchFamily="34" charset="0"/>
            </a:endParaRPr>
          </a:p>
          <a:p>
            <a:pPr marL="0" indent="0">
              <a:buNone/>
            </a:pPr>
            <a:endParaRPr lang="en-US" b="1" dirty="0">
              <a:solidFill>
                <a:srgbClr val="623F99"/>
              </a:solidFill>
              <a:latin typeface="Myriad Pro" panose="020B0503030403020204" pitchFamily="34" charset="0"/>
            </a:endParaRPr>
          </a:p>
        </p:txBody>
      </p:sp>
      <p:cxnSp>
        <p:nvCxnSpPr>
          <p:cNvPr id="3" name="Straight Connector 2">
            <a:extLst>
              <a:ext uri="{FF2B5EF4-FFF2-40B4-BE49-F238E27FC236}">
                <a16:creationId xmlns:a16="http://schemas.microsoft.com/office/drawing/2014/main" id="{24CD04B2-3B4C-B83F-43B7-92DF893D7898}"/>
              </a:ext>
            </a:extLst>
          </p:cNvPr>
          <p:cNvCxnSpPr>
            <a:cxnSpLocks/>
          </p:cNvCxnSpPr>
          <p:nvPr/>
        </p:nvCxnSpPr>
        <p:spPr>
          <a:xfrm>
            <a:off x="375086" y="697173"/>
            <a:ext cx="3519581"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4" name="TextBox 3">
            <a:extLst>
              <a:ext uri="{FF2B5EF4-FFF2-40B4-BE49-F238E27FC236}">
                <a16:creationId xmlns:a16="http://schemas.microsoft.com/office/drawing/2014/main" id="{A417199B-C8C6-1BFC-B299-4B17845B80F0}"/>
              </a:ext>
            </a:extLst>
          </p:cNvPr>
          <p:cNvSpPr txBox="1"/>
          <p:nvPr/>
        </p:nvSpPr>
        <p:spPr>
          <a:xfrm>
            <a:off x="6490466" y="6512018"/>
            <a:ext cx="3352780" cy="215444"/>
          </a:xfrm>
          <a:prstGeom prst="rect">
            <a:avLst/>
          </a:prstGeom>
          <a:noFill/>
        </p:spPr>
        <p:txBody>
          <a:bodyPr wrap="square">
            <a:spAutoFit/>
          </a:bodyPr>
          <a:lstStyle/>
          <a:p>
            <a:r>
              <a:rPr lang="en-US" sz="800" b="0" i="0" dirty="0">
                <a:solidFill>
                  <a:srgbClr val="333333"/>
                </a:solidFill>
                <a:effectLst/>
              </a:rPr>
              <a:t>Adapted from International Association for Public Participation (IAP2)</a:t>
            </a:r>
            <a:endParaRPr lang="en-US" sz="800" dirty="0"/>
          </a:p>
        </p:txBody>
      </p:sp>
      <p:sp>
        <p:nvSpPr>
          <p:cNvPr id="7" name="Rectangle 6">
            <a:extLst>
              <a:ext uri="{FF2B5EF4-FFF2-40B4-BE49-F238E27FC236}">
                <a16:creationId xmlns:a16="http://schemas.microsoft.com/office/drawing/2014/main" id="{A31CACE1-D414-0206-4220-0E82C3A5B792}"/>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Tree>
    <p:extLst>
      <p:ext uri="{BB962C8B-B14F-4D97-AF65-F5344CB8AC3E}">
        <p14:creationId xmlns:p14="http://schemas.microsoft.com/office/powerpoint/2010/main" val="2786516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descr="A picture containing diagram&#10;&#10;Description automatically generated">
            <a:extLst>
              <a:ext uri="{FF2B5EF4-FFF2-40B4-BE49-F238E27FC236}">
                <a16:creationId xmlns:a16="http://schemas.microsoft.com/office/drawing/2014/main" id="{2B5D5E62-EE4E-077F-8B9A-38923C5A27FC}"/>
              </a:ext>
            </a:extLst>
          </p:cNvPr>
          <p:cNvPicPr>
            <a:picLocks noChangeAspect="1"/>
          </p:cNvPicPr>
          <p:nvPr/>
        </p:nvPicPr>
        <p:blipFill rotWithShape="1">
          <a:blip r:embed="rId3">
            <a:extLst>
              <a:ext uri="{28A0092B-C50C-407E-A947-70E740481C1C}">
                <a14:useLocalDpi xmlns:a14="http://schemas.microsoft.com/office/drawing/2010/main" val="0"/>
              </a:ext>
            </a:extLst>
          </a:blip>
          <a:srcRect l="8092" t="26322" r="80735" b="54407"/>
          <a:stretch/>
        </p:blipFill>
        <p:spPr>
          <a:xfrm>
            <a:off x="143568" y="2331300"/>
            <a:ext cx="1854634" cy="2261967"/>
          </a:xfrm>
          <a:prstGeom prst="rect">
            <a:avLst/>
          </a:prstGeom>
        </p:spPr>
      </p:pic>
      <p:pic>
        <p:nvPicPr>
          <p:cNvPr id="5" name="Picture 4" descr="Graphical user interface, website&#10;&#10;Description automatically generated">
            <a:extLst>
              <a:ext uri="{FF2B5EF4-FFF2-40B4-BE49-F238E27FC236}">
                <a16:creationId xmlns:a16="http://schemas.microsoft.com/office/drawing/2014/main" id="{0A72D03C-F441-5B5B-5C82-8D840F1780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9264" y="2140503"/>
            <a:ext cx="2127651" cy="2634381"/>
          </a:xfrm>
          <a:prstGeom prst="rect">
            <a:avLst/>
          </a:prstGeom>
          <a:ln>
            <a:solidFill>
              <a:srgbClr val="977DC1"/>
            </a:solidFill>
          </a:ln>
        </p:spPr>
      </p:pic>
      <p:sp>
        <p:nvSpPr>
          <p:cNvPr id="52" name="Content Placeholder 2">
            <a:extLst>
              <a:ext uri="{FF2B5EF4-FFF2-40B4-BE49-F238E27FC236}">
                <a16:creationId xmlns:a16="http://schemas.microsoft.com/office/drawing/2014/main" id="{D2C20231-4208-AACD-E9CB-0B3B0A6CFF6A}"/>
              </a:ext>
            </a:extLst>
          </p:cNvPr>
          <p:cNvSpPr txBox="1">
            <a:spLocks/>
          </p:cNvSpPr>
          <p:nvPr/>
        </p:nvSpPr>
        <p:spPr>
          <a:xfrm>
            <a:off x="432677" y="608171"/>
            <a:ext cx="3009536" cy="5272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61C7C7"/>
                </a:solidFill>
              </a:rPr>
              <a:t>Inform</a:t>
            </a:r>
          </a:p>
          <a:p>
            <a:pPr marL="0" indent="0">
              <a:buNone/>
            </a:pPr>
            <a:endParaRPr lang="en-US" b="1" dirty="0">
              <a:solidFill>
                <a:srgbClr val="623F99"/>
              </a:solidFill>
            </a:endParaRPr>
          </a:p>
        </p:txBody>
      </p:sp>
      <p:cxnSp>
        <p:nvCxnSpPr>
          <p:cNvPr id="53" name="Straight Connector 52">
            <a:extLst>
              <a:ext uri="{FF2B5EF4-FFF2-40B4-BE49-F238E27FC236}">
                <a16:creationId xmlns:a16="http://schemas.microsoft.com/office/drawing/2014/main" id="{4B0F861D-5EFB-F140-54F1-8DEBBEC9D523}"/>
              </a:ext>
            </a:extLst>
          </p:cNvPr>
          <p:cNvCxnSpPr>
            <a:cxnSpLocks/>
          </p:cNvCxnSpPr>
          <p:nvPr/>
        </p:nvCxnSpPr>
        <p:spPr>
          <a:xfrm>
            <a:off x="537361" y="1135453"/>
            <a:ext cx="1046354"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4" name="TextBox 3">
            <a:extLst>
              <a:ext uri="{FF2B5EF4-FFF2-40B4-BE49-F238E27FC236}">
                <a16:creationId xmlns:a16="http://schemas.microsoft.com/office/drawing/2014/main" id="{A7CB3EEC-BF0D-9B95-CA08-8E9CFEC2BB4B}"/>
              </a:ext>
            </a:extLst>
          </p:cNvPr>
          <p:cNvSpPr txBox="1"/>
          <p:nvPr/>
        </p:nvSpPr>
        <p:spPr>
          <a:xfrm>
            <a:off x="2568407" y="1744280"/>
            <a:ext cx="6097314" cy="338554"/>
          </a:xfrm>
          <a:prstGeom prst="rect">
            <a:avLst/>
          </a:prstGeom>
          <a:noFill/>
        </p:spPr>
        <p:txBody>
          <a:bodyPr wrap="square">
            <a:spAutoFit/>
          </a:bodyPr>
          <a:lstStyle/>
          <a:p>
            <a:r>
              <a:rPr lang="en-US" sz="1600" dirty="0">
                <a:ea typeface="宋体" panose="02010600030101010101" pitchFamily="2" charset="-122"/>
              </a:rPr>
              <a:t>Group activities</a:t>
            </a:r>
          </a:p>
        </p:txBody>
      </p:sp>
      <p:sp>
        <p:nvSpPr>
          <p:cNvPr id="6" name="Arrow: Down 5">
            <a:extLst>
              <a:ext uri="{FF2B5EF4-FFF2-40B4-BE49-F238E27FC236}">
                <a16:creationId xmlns:a16="http://schemas.microsoft.com/office/drawing/2014/main" id="{123807BA-F086-EB67-F7FA-66967B531F53}"/>
              </a:ext>
            </a:extLst>
          </p:cNvPr>
          <p:cNvSpPr/>
          <p:nvPr/>
        </p:nvSpPr>
        <p:spPr>
          <a:xfrm rot="16200000">
            <a:off x="2230336" y="3532626"/>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6" name="Picture 65">
            <a:extLst>
              <a:ext uri="{FF2B5EF4-FFF2-40B4-BE49-F238E27FC236}">
                <a16:creationId xmlns:a16="http://schemas.microsoft.com/office/drawing/2014/main" id="{CAE10B7D-A416-43F9-88FA-1337B37173FB}"/>
              </a:ext>
            </a:extLst>
          </p:cNvPr>
          <p:cNvPicPr>
            <a:picLocks noChangeAspect="1"/>
          </p:cNvPicPr>
          <p:nvPr/>
        </p:nvPicPr>
        <p:blipFill rotWithShape="1">
          <a:blip r:embed="rId5"/>
          <a:srcRect l="12619" t="11942" r="22524" b="3678"/>
          <a:stretch/>
        </p:blipFill>
        <p:spPr>
          <a:xfrm>
            <a:off x="4861347" y="2140503"/>
            <a:ext cx="3599775" cy="2634381"/>
          </a:xfrm>
          <a:prstGeom prst="rect">
            <a:avLst/>
          </a:prstGeom>
          <a:ln>
            <a:solidFill>
              <a:srgbClr val="977DC1"/>
            </a:solidFill>
          </a:ln>
        </p:spPr>
      </p:pic>
      <p:pic>
        <p:nvPicPr>
          <p:cNvPr id="16" name="Picture 15">
            <a:extLst>
              <a:ext uri="{FF2B5EF4-FFF2-40B4-BE49-F238E27FC236}">
                <a16:creationId xmlns:a16="http://schemas.microsoft.com/office/drawing/2014/main" id="{81333F16-A32D-034D-52A0-1A639929ADE7}"/>
              </a:ext>
            </a:extLst>
          </p:cNvPr>
          <p:cNvPicPr>
            <a:picLocks noChangeAspect="1"/>
          </p:cNvPicPr>
          <p:nvPr/>
        </p:nvPicPr>
        <p:blipFill>
          <a:blip r:embed="rId6"/>
          <a:stretch>
            <a:fillRect/>
          </a:stretch>
        </p:blipFill>
        <p:spPr>
          <a:xfrm>
            <a:off x="8930630" y="2140503"/>
            <a:ext cx="3117802" cy="2634381"/>
          </a:xfrm>
          <a:prstGeom prst="rect">
            <a:avLst/>
          </a:prstGeom>
          <a:ln>
            <a:solidFill>
              <a:srgbClr val="977DC1"/>
            </a:solidFill>
          </a:ln>
        </p:spPr>
      </p:pic>
      <p:sp>
        <p:nvSpPr>
          <p:cNvPr id="19" name="TextBox 18">
            <a:extLst>
              <a:ext uri="{FF2B5EF4-FFF2-40B4-BE49-F238E27FC236}">
                <a16:creationId xmlns:a16="http://schemas.microsoft.com/office/drawing/2014/main" id="{07B56A37-CC21-F475-E3BE-C91631AAB214}"/>
              </a:ext>
            </a:extLst>
          </p:cNvPr>
          <p:cNvSpPr txBox="1"/>
          <p:nvPr/>
        </p:nvSpPr>
        <p:spPr>
          <a:xfrm>
            <a:off x="8811525" y="1785824"/>
            <a:ext cx="1310985" cy="323165"/>
          </a:xfrm>
          <a:prstGeom prst="rect">
            <a:avLst/>
          </a:prstGeom>
          <a:noFill/>
        </p:spPr>
        <p:txBody>
          <a:bodyPr wrap="square">
            <a:spAutoFit/>
          </a:bodyPr>
          <a:lstStyle/>
          <a:p>
            <a:r>
              <a:rPr lang="en-US" sz="1500" dirty="0">
                <a:ea typeface="宋体" panose="02010600030101010101" pitchFamily="2" charset="-122"/>
              </a:rPr>
              <a:t>Outcomes</a:t>
            </a:r>
          </a:p>
        </p:txBody>
      </p:sp>
      <p:pic>
        <p:nvPicPr>
          <p:cNvPr id="30" name="Picture 29" descr="A group of people sitting around a table&#10;&#10;Description automatically generated">
            <a:extLst>
              <a:ext uri="{FF2B5EF4-FFF2-40B4-BE49-F238E27FC236}">
                <a16:creationId xmlns:a16="http://schemas.microsoft.com/office/drawing/2014/main" id="{249BF7D4-C4B4-B954-6290-25DBF162A2D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61347" y="4851744"/>
            <a:ext cx="3599775" cy="1666182"/>
          </a:xfrm>
          <a:prstGeom prst="rect">
            <a:avLst/>
          </a:prstGeom>
          <a:ln>
            <a:solidFill>
              <a:srgbClr val="977DC1"/>
            </a:solidFill>
          </a:ln>
        </p:spPr>
      </p:pic>
      <p:sp>
        <p:nvSpPr>
          <p:cNvPr id="3" name="Arrow: Down 2">
            <a:extLst>
              <a:ext uri="{FF2B5EF4-FFF2-40B4-BE49-F238E27FC236}">
                <a16:creationId xmlns:a16="http://schemas.microsoft.com/office/drawing/2014/main" id="{F043F00D-B55A-1FF7-DDE9-57E35D001851}"/>
              </a:ext>
            </a:extLst>
          </p:cNvPr>
          <p:cNvSpPr/>
          <p:nvPr/>
        </p:nvSpPr>
        <p:spPr>
          <a:xfrm rot="16200000">
            <a:off x="8585139" y="3534995"/>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790C4C90-5796-3712-4FA4-D9184D914A91}"/>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8" name="TextBox 7">
            <a:extLst>
              <a:ext uri="{FF2B5EF4-FFF2-40B4-BE49-F238E27FC236}">
                <a16:creationId xmlns:a16="http://schemas.microsoft.com/office/drawing/2014/main" id="{6FFC6872-8B09-B497-8764-7F1B54588B40}"/>
              </a:ext>
            </a:extLst>
          </p:cNvPr>
          <p:cNvSpPr txBox="1"/>
          <p:nvPr/>
        </p:nvSpPr>
        <p:spPr>
          <a:xfrm>
            <a:off x="11014992" y="4816488"/>
            <a:ext cx="3352780" cy="215444"/>
          </a:xfrm>
          <a:prstGeom prst="rect">
            <a:avLst/>
          </a:prstGeom>
          <a:noFill/>
        </p:spPr>
        <p:txBody>
          <a:bodyPr wrap="square">
            <a:spAutoFit/>
          </a:bodyPr>
          <a:lstStyle/>
          <a:p>
            <a:r>
              <a:rPr lang="en-US" altLang="zh-CN" sz="800" b="0" i="0" dirty="0">
                <a:solidFill>
                  <a:srgbClr val="333333"/>
                </a:solidFill>
                <a:effectLst/>
              </a:rPr>
              <a:t>Source: LASAFE</a:t>
            </a:r>
            <a:r>
              <a:rPr lang="en-US" altLang="zh-CN" sz="800" dirty="0">
                <a:solidFill>
                  <a:srgbClr val="333333"/>
                </a:solidFill>
              </a:rPr>
              <a:t>, 2019</a:t>
            </a:r>
            <a:endParaRPr lang="en-US" sz="800" dirty="0"/>
          </a:p>
        </p:txBody>
      </p:sp>
      <p:sp>
        <p:nvSpPr>
          <p:cNvPr id="11" name="TextBox 10">
            <a:extLst>
              <a:ext uri="{FF2B5EF4-FFF2-40B4-BE49-F238E27FC236}">
                <a16:creationId xmlns:a16="http://schemas.microsoft.com/office/drawing/2014/main" id="{39939639-BE01-4E3F-6243-027EECFE126E}"/>
              </a:ext>
            </a:extLst>
          </p:cNvPr>
          <p:cNvSpPr txBox="1"/>
          <p:nvPr/>
        </p:nvSpPr>
        <p:spPr>
          <a:xfrm>
            <a:off x="194683" y="4593267"/>
            <a:ext cx="2588122" cy="738664"/>
          </a:xfrm>
          <a:prstGeom prst="rect">
            <a:avLst/>
          </a:prstGeom>
          <a:noFill/>
        </p:spPr>
        <p:txBody>
          <a:bodyPr wrap="square">
            <a:spAutoFit/>
          </a:bodyPr>
          <a:lstStyle/>
          <a:p>
            <a:pPr marR="0" algn="l" rtl="0"/>
            <a:r>
              <a:rPr lang="en-US" sz="2400" baseline="30000" dirty="0">
                <a:solidFill>
                  <a:srgbClr val="000000"/>
                </a:solidFill>
              </a:rPr>
              <a:t>•  Provide information</a:t>
            </a:r>
          </a:p>
          <a:p>
            <a:pPr marR="0" algn="l" rtl="0"/>
            <a:r>
              <a:rPr lang="en-US" sz="2400" baseline="30000" dirty="0">
                <a:solidFill>
                  <a:srgbClr val="000000"/>
                </a:solidFill>
              </a:rPr>
              <a:t>•  Understand problems</a:t>
            </a:r>
          </a:p>
          <a:p>
            <a:pPr marR="0" algn="l" rtl="0"/>
            <a:endParaRPr lang="en-US" sz="1500" baseline="30000" dirty="0">
              <a:solidFill>
                <a:srgbClr val="000000"/>
              </a:solidFill>
            </a:endParaRPr>
          </a:p>
        </p:txBody>
      </p:sp>
      <p:sp>
        <p:nvSpPr>
          <p:cNvPr id="12" name="TextBox 11">
            <a:extLst>
              <a:ext uri="{FF2B5EF4-FFF2-40B4-BE49-F238E27FC236}">
                <a16:creationId xmlns:a16="http://schemas.microsoft.com/office/drawing/2014/main" id="{0756F800-BC7D-285D-9F48-4198997E5325}"/>
              </a:ext>
            </a:extLst>
          </p:cNvPr>
          <p:cNvSpPr txBox="1"/>
          <p:nvPr/>
        </p:nvSpPr>
        <p:spPr>
          <a:xfrm>
            <a:off x="2568407" y="1340380"/>
            <a:ext cx="6097314" cy="461665"/>
          </a:xfrm>
          <a:prstGeom prst="rect">
            <a:avLst/>
          </a:prstGeom>
          <a:noFill/>
        </p:spPr>
        <p:txBody>
          <a:bodyPr wrap="square">
            <a:spAutoFit/>
          </a:bodyPr>
          <a:lstStyle/>
          <a:p>
            <a:r>
              <a:rPr lang="en-US" altLang="zh-CN" sz="2400" dirty="0">
                <a:ea typeface="宋体" panose="02010600030101010101" pitchFamily="2" charset="-122"/>
              </a:rPr>
              <a:t>Example</a:t>
            </a:r>
            <a:endParaRPr lang="en-US" sz="2400" dirty="0">
              <a:ea typeface="宋体" panose="02010600030101010101" pitchFamily="2" charset="-122"/>
            </a:endParaRPr>
          </a:p>
        </p:txBody>
      </p:sp>
      <p:sp>
        <p:nvSpPr>
          <p:cNvPr id="13" name="Slide Number Placeholder 18">
            <a:extLst>
              <a:ext uri="{FF2B5EF4-FFF2-40B4-BE49-F238E27FC236}">
                <a16:creationId xmlns:a16="http://schemas.microsoft.com/office/drawing/2014/main" id="{37DBAC0F-C119-8111-C144-EBEDBF3AF914}"/>
              </a:ext>
            </a:extLst>
          </p:cNvPr>
          <p:cNvSpPr>
            <a:spLocks noGrp="1"/>
          </p:cNvSpPr>
          <p:nvPr>
            <p:ph type="sldNum" sz="quarter" idx="12"/>
          </p:nvPr>
        </p:nvSpPr>
        <p:spPr>
          <a:xfrm>
            <a:off x="8610600" y="6356350"/>
            <a:ext cx="2743200" cy="365125"/>
          </a:xfrm>
        </p:spPr>
        <p:txBody>
          <a:bodyPr/>
          <a:lstStyle/>
          <a:p>
            <a:fld id="{4DD9DE48-21CE-4BE2-BB31-F9482E0FD4D3}" type="slidenum">
              <a:rPr lang="en-US" smtClean="0"/>
              <a:t>13</a:t>
            </a:fld>
            <a:endParaRPr lang="en-US" dirty="0"/>
          </a:p>
        </p:txBody>
      </p:sp>
    </p:spTree>
    <p:extLst>
      <p:ext uri="{BB962C8B-B14F-4D97-AF65-F5344CB8AC3E}">
        <p14:creationId xmlns:p14="http://schemas.microsoft.com/office/powerpoint/2010/main" val="42736137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Map&#10;&#10;Description automatically generated">
            <a:extLst>
              <a:ext uri="{FF2B5EF4-FFF2-40B4-BE49-F238E27FC236}">
                <a16:creationId xmlns:a16="http://schemas.microsoft.com/office/drawing/2014/main" id="{2FEB9ACE-8997-99CE-4D11-3B64C06B8032}"/>
              </a:ext>
            </a:extLst>
          </p:cNvPr>
          <p:cNvPicPr>
            <a:picLocks noChangeAspect="1"/>
          </p:cNvPicPr>
          <p:nvPr/>
        </p:nvPicPr>
        <p:blipFill rotWithShape="1">
          <a:blip r:embed="rId3">
            <a:extLst>
              <a:ext uri="{28A0092B-C50C-407E-A947-70E740481C1C}">
                <a14:useLocalDpi xmlns:a14="http://schemas.microsoft.com/office/drawing/2010/main" val="0"/>
              </a:ext>
            </a:extLst>
          </a:blip>
          <a:srcRect b="30648"/>
          <a:stretch/>
        </p:blipFill>
        <p:spPr>
          <a:xfrm>
            <a:off x="4888064" y="3021557"/>
            <a:ext cx="2481070" cy="2585643"/>
          </a:xfrm>
          <a:prstGeom prst="rect">
            <a:avLst/>
          </a:prstGeom>
        </p:spPr>
      </p:pic>
      <p:pic>
        <p:nvPicPr>
          <p:cNvPr id="26" name="Picture 25" descr="A picture containing diagram&#10;&#10;Description automatically generated">
            <a:extLst>
              <a:ext uri="{FF2B5EF4-FFF2-40B4-BE49-F238E27FC236}">
                <a16:creationId xmlns:a16="http://schemas.microsoft.com/office/drawing/2014/main" id="{2B5D5E62-EE4E-077F-8B9A-38923C5A27FC}"/>
              </a:ext>
            </a:extLst>
          </p:cNvPr>
          <p:cNvPicPr>
            <a:picLocks noChangeAspect="1"/>
          </p:cNvPicPr>
          <p:nvPr/>
        </p:nvPicPr>
        <p:blipFill rotWithShape="1">
          <a:blip r:embed="rId4">
            <a:extLst>
              <a:ext uri="{28A0092B-C50C-407E-A947-70E740481C1C}">
                <a14:useLocalDpi xmlns:a14="http://schemas.microsoft.com/office/drawing/2010/main" val="0"/>
              </a:ext>
            </a:extLst>
          </a:blip>
          <a:srcRect l="21053" t="26322" r="67774" b="54682"/>
          <a:stretch/>
        </p:blipFill>
        <p:spPr>
          <a:xfrm>
            <a:off x="143568" y="2240054"/>
            <a:ext cx="1854634" cy="2229680"/>
          </a:xfrm>
          <a:prstGeom prst="rect">
            <a:avLst/>
          </a:prstGeom>
        </p:spPr>
      </p:pic>
      <p:sp>
        <p:nvSpPr>
          <p:cNvPr id="4" name="TextBox 3">
            <a:extLst>
              <a:ext uri="{FF2B5EF4-FFF2-40B4-BE49-F238E27FC236}">
                <a16:creationId xmlns:a16="http://schemas.microsoft.com/office/drawing/2014/main" id="{A7CB3EEC-BF0D-9B95-CA08-8E9CFEC2BB4B}"/>
              </a:ext>
            </a:extLst>
          </p:cNvPr>
          <p:cNvSpPr txBox="1"/>
          <p:nvPr/>
        </p:nvSpPr>
        <p:spPr>
          <a:xfrm>
            <a:off x="4786610" y="1336698"/>
            <a:ext cx="7405390" cy="338554"/>
          </a:xfrm>
          <a:prstGeom prst="rect">
            <a:avLst/>
          </a:prstGeom>
          <a:noFill/>
        </p:spPr>
        <p:txBody>
          <a:bodyPr wrap="square">
            <a:spAutoFit/>
          </a:bodyPr>
          <a:lstStyle/>
          <a:p>
            <a:r>
              <a:rPr lang="en-US" sz="1600" dirty="0">
                <a:ea typeface="宋体" panose="02010600030101010101" pitchFamily="2" charset="-122"/>
              </a:rPr>
              <a:t>Group activities</a:t>
            </a:r>
          </a:p>
        </p:txBody>
      </p:sp>
      <p:sp>
        <p:nvSpPr>
          <p:cNvPr id="6" name="Arrow: Down 5">
            <a:extLst>
              <a:ext uri="{FF2B5EF4-FFF2-40B4-BE49-F238E27FC236}">
                <a16:creationId xmlns:a16="http://schemas.microsoft.com/office/drawing/2014/main" id="{123807BA-F086-EB67-F7FA-66967B531F53}"/>
              </a:ext>
            </a:extLst>
          </p:cNvPr>
          <p:cNvSpPr/>
          <p:nvPr/>
        </p:nvSpPr>
        <p:spPr>
          <a:xfrm rot="16200000">
            <a:off x="2235218" y="3519013"/>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07B56A37-CC21-F475-E3BE-C91631AAB214}"/>
              </a:ext>
            </a:extLst>
          </p:cNvPr>
          <p:cNvSpPr txBox="1"/>
          <p:nvPr/>
        </p:nvSpPr>
        <p:spPr>
          <a:xfrm>
            <a:off x="8398074" y="1341292"/>
            <a:ext cx="1310985" cy="323165"/>
          </a:xfrm>
          <a:prstGeom prst="rect">
            <a:avLst/>
          </a:prstGeom>
          <a:noFill/>
        </p:spPr>
        <p:txBody>
          <a:bodyPr wrap="square">
            <a:spAutoFit/>
          </a:bodyPr>
          <a:lstStyle/>
          <a:p>
            <a:r>
              <a:rPr lang="en-US" sz="1500" dirty="0">
                <a:ea typeface="宋体" panose="02010600030101010101" pitchFamily="2" charset="-122"/>
              </a:rPr>
              <a:t>Outcomes</a:t>
            </a:r>
          </a:p>
        </p:txBody>
      </p:sp>
      <p:sp>
        <p:nvSpPr>
          <p:cNvPr id="2" name="Arrow: Down 1">
            <a:extLst>
              <a:ext uri="{FF2B5EF4-FFF2-40B4-BE49-F238E27FC236}">
                <a16:creationId xmlns:a16="http://schemas.microsoft.com/office/drawing/2014/main" id="{F6991C30-6E46-FCE9-1816-CDB0E57579B5}"/>
              </a:ext>
            </a:extLst>
          </p:cNvPr>
          <p:cNvSpPr/>
          <p:nvPr/>
        </p:nvSpPr>
        <p:spPr>
          <a:xfrm rot="16200000">
            <a:off x="4419532" y="3520113"/>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Arrow: Down 2">
            <a:extLst>
              <a:ext uri="{FF2B5EF4-FFF2-40B4-BE49-F238E27FC236}">
                <a16:creationId xmlns:a16="http://schemas.microsoft.com/office/drawing/2014/main" id="{F043F00D-B55A-1FF7-DDE9-57E35D001851}"/>
              </a:ext>
            </a:extLst>
          </p:cNvPr>
          <p:cNvSpPr/>
          <p:nvPr/>
        </p:nvSpPr>
        <p:spPr>
          <a:xfrm rot="16200000">
            <a:off x="7622393" y="3519014"/>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Text&#10;&#10;Description automatically generated">
            <a:extLst>
              <a:ext uri="{FF2B5EF4-FFF2-40B4-BE49-F238E27FC236}">
                <a16:creationId xmlns:a16="http://schemas.microsoft.com/office/drawing/2014/main" id="{3C8D691B-93C6-644F-3B9E-8B296CE19812}"/>
              </a:ext>
            </a:extLst>
          </p:cNvPr>
          <p:cNvPicPr>
            <a:picLocks noChangeAspect="1"/>
          </p:cNvPicPr>
          <p:nvPr/>
        </p:nvPicPr>
        <p:blipFill rotWithShape="1">
          <a:blip r:embed="rId5">
            <a:extLst>
              <a:ext uri="{28A0092B-C50C-407E-A947-70E740481C1C}">
                <a14:useLocalDpi xmlns:a14="http://schemas.microsoft.com/office/drawing/2010/main" val="0"/>
              </a:ext>
            </a:extLst>
          </a:blip>
          <a:srcRect l="55555" t="3594" r="10690" b="6207"/>
          <a:stretch/>
        </p:blipFill>
        <p:spPr>
          <a:xfrm>
            <a:off x="2819224" y="1665326"/>
            <a:ext cx="1227967" cy="4369688"/>
          </a:xfrm>
          <a:prstGeom prst="rect">
            <a:avLst/>
          </a:prstGeom>
        </p:spPr>
      </p:pic>
      <p:pic>
        <p:nvPicPr>
          <p:cNvPr id="17" name="Picture 16" descr="Map&#10;&#10;Description automatically generated">
            <a:extLst>
              <a:ext uri="{FF2B5EF4-FFF2-40B4-BE49-F238E27FC236}">
                <a16:creationId xmlns:a16="http://schemas.microsoft.com/office/drawing/2014/main" id="{4F7DDF36-FC0A-35F9-E99B-4CDCDC1CF9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98074" y="1845218"/>
            <a:ext cx="2913235" cy="3868960"/>
          </a:xfrm>
          <a:prstGeom prst="rect">
            <a:avLst/>
          </a:prstGeom>
        </p:spPr>
      </p:pic>
      <p:pic>
        <p:nvPicPr>
          <p:cNvPr id="5" name="Picture 4">
            <a:extLst>
              <a:ext uri="{FF2B5EF4-FFF2-40B4-BE49-F238E27FC236}">
                <a16:creationId xmlns:a16="http://schemas.microsoft.com/office/drawing/2014/main" id="{A0451397-83DB-86E4-9F3F-8A3D083B056B}"/>
              </a:ext>
            </a:extLst>
          </p:cNvPr>
          <p:cNvPicPr>
            <a:picLocks noChangeAspect="1"/>
          </p:cNvPicPr>
          <p:nvPr/>
        </p:nvPicPr>
        <p:blipFill>
          <a:blip r:embed="rId7"/>
          <a:stretch>
            <a:fillRect/>
          </a:stretch>
        </p:blipFill>
        <p:spPr>
          <a:xfrm>
            <a:off x="4888064" y="1823493"/>
            <a:ext cx="2481070" cy="1115654"/>
          </a:xfrm>
          <a:prstGeom prst="rect">
            <a:avLst/>
          </a:prstGeom>
        </p:spPr>
      </p:pic>
      <p:sp>
        <p:nvSpPr>
          <p:cNvPr id="7" name="Rectangle 6">
            <a:extLst>
              <a:ext uri="{FF2B5EF4-FFF2-40B4-BE49-F238E27FC236}">
                <a16:creationId xmlns:a16="http://schemas.microsoft.com/office/drawing/2014/main" id="{D88089BF-C14E-94A1-0C76-DB863F705709}"/>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8" name="TextBox 7">
            <a:extLst>
              <a:ext uri="{FF2B5EF4-FFF2-40B4-BE49-F238E27FC236}">
                <a16:creationId xmlns:a16="http://schemas.microsoft.com/office/drawing/2014/main" id="{477971AB-5AAF-0C93-7B7E-A2DA8FB8A506}"/>
              </a:ext>
            </a:extLst>
          </p:cNvPr>
          <p:cNvSpPr txBox="1"/>
          <p:nvPr/>
        </p:nvSpPr>
        <p:spPr>
          <a:xfrm>
            <a:off x="10165645" y="5779384"/>
            <a:ext cx="3352780" cy="215444"/>
          </a:xfrm>
          <a:prstGeom prst="rect">
            <a:avLst/>
          </a:prstGeom>
          <a:noFill/>
        </p:spPr>
        <p:txBody>
          <a:bodyPr wrap="square">
            <a:spAutoFit/>
          </a:bodyPr>
          <a:lstStyle/>
          <a:p>
            <a:r>
              <a:rPr lang="en-US" altLang="zh-CN" sz="800" b="0" i="0" dirty="0">
                <a:solidFill>
                  <a:srgbClr val="333333"/>
                </a:solidFill>
                <a:effectLst/>
              </a:rPr>
              <a:t>Source: LASAFE</a:t>
            </a:r>
            <a:r>
              <a:rPr lang="en-US" altLang="zh-CN" sz="800" dirty="0">
                <a:solidFill>
                  <a:srgbClr val="333333"/>
                </a:solidFill>
              </a:rPr>
              <a:t>, 2019</a:t>
            </a:r>
            <a:endParaRPr lang="en-US" sz="800" dirty="0"/>
          </a:p>
        </p:txBody>
      </p:sp>
      <p:sp>
        <p:nvSpPr>
          <p:cNvPr id="15" name="TextBox 14">
            <a:extLst>
              <a:ext uri="{FF2B5EF4-FFF2-40B4-BE49-F238E27FC236}">
                <a16:creationId xmlns:a16="http://schemas.microsoft.com/office/drawing/2014/main" id="{7E6E63B6-1410-AFFC-87C5-069E63F9A4B5}"/>
              </a:ext>
            </a:extLst>
          </p:cNvPr>
          <p:cNvSpPr txBox="1"/>
          <p:nvPr/>
        </p:nvSpPr>
        <p:spPr>
          <a:xfrm>
            <a:off x="194683" y="4624535"/>
            <a:ext cx="2588122" cy="738664"/>
          </a:xfrm>
          <a:prstGeom prst="rect">
            <a:avLst/>
          </a:prstGeom>
          <a:noFill/>
        </p:spPr>
        <p:txBody>
          <a:bodyPr wrap="square">
            <a:spAutoFit/>
          </a:bodyPr>
          <a:lstStyle/>
          <a:p>
            <a:pPr marR="0" algn="l" rtl="0"/>
            <a:r>
              <a:rPr lang="en-US" sz="2400" baseline="30000" dirty="0">
                <a:solidFill>
                  <a:srgbClr val="000000"/>
                </a:solidFill>
              </a:rPr>
              <a:t>• Obtain public feedback</a:t>
            </a:r>
          </a:p>
          <a:p>
            <a:pPr marR="0" algn="l" rtl="0"/>
            <a:r>
              <a:rPr lang="en-US" sz="2400" baseline="30000" dirty="0">
                <a:solidFill>
                  <a:srgbClr val="000000"/>
                </a:solidFill>
              </a:rPr>
              <a:t>• Propose strategies</a:t>
            </a:r>
          </a:p>
          <a:p>
            <a:pPr marR="0" algn="l" rtl="0"/>
            <a:endParaRPr lang="en-US" sz="1500" baseline="30000" dirty="0">
              <a:solidFill>
                <a:srgbClr val="000000"/>
              </a:solidFill>
            </a:endParaRPr>
          </a:p>
        </p:txBody>
      </p:sp>
      <p:sp>
        <p:nvSpPr>
          <p:cNvPr id="13" name="Content Placeholder 2">
            <a:extLst>
              <a:ext uri="{FF2B5EF4-FFF2-40B4-BE49-F238E27FC236}">
                <a16:creationId xmlns:a16="http://schemas.microsoft.com/office/drawing/2014/main" id="{9920E536-25D2-C6FC-36AD-310F0AAA1D86}"/>
              </a:ext>
            </a:extLst>
          </p:cNvPr>
          <p:cNvSpPr txBox="1">
            <a:spLocks/>
          </p:cNvSpPr>
          <p:nvPr/>
        </p:nvSpPr>
        <p:spPr>
          <a:xfrm>
            <a:off x="432677" y="608171"/>
            <a:ext cx="3009536" cy="5272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b="1" dirty="0">
                <a:solidFill>
                  <a:srgbClr val="61C7C7"/>
                </a:solidFill>
              </a:rPr>
              <a:t>Consult</a:t>
            </a:r>
            <a:endParaRPr lang="en-US" b="1" dirty="0">
              <a:solidFill>
                <a:srgbClr val="61C7C7"/>
              </a:solidFill>
            </a:endParaRPr>
          </a:p>
          <a:p>
            <a:pPr marL="0" indent="0">
              <a:buNone/>
            </a:pPr>
            <a:endParaRPr lang="en-US" b="1" dirty="0">
              <a:solidFill>
                <a:srgbClr val="623F99"/>
              </a:solidFill>
            </a:endParaRPr>
          </a:p>
        </p:txBody>
      </p:sp>
      <p:cxnSp>
        <p:nvCxnSpPr>
          <p:cNvPr id="16" name="Straight Connector 15">
            <a:extLst>
              <a:ext uri="{FF2B5EF4-FFF2-40B4-BE49-F238E27FC236}">
                <a16:creationId xmlns:a16="http://schemas.microsoft.com/office/drawing/2014/main" id="{4862EBA2-5137-C039-A88E-7DF700C66E0E}"/>
              </a:ext>
            </a:extLst>
          </p:cNvPr>
          <p:cNvCxnSpPr>
            <a:cxnSpLocks/>
          </p:cNvCxnSpPr>
          <p:nvPr/>
        </p:nvCxnSpPr>
        <p:spPr>
          <a:xfrm>
            <a:off x="537361" y="1135453"/>
            <a:ext cx="1241335"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20" name="TextBox 19">
            <a:extLst>
              <a:ext uri="{FF2B5EF4-FFF2-40B4-BE49-F238E27FC236}">
                <a16:creationId xmlns:a16="http://schemas.microsoft.com/office/drawing/2014/main" id="{E376C3A6-A378-04CA-4726-589B860007E4}"/>
              </a:ext>
            </a:extLst>
          </p:cNvPr>
          <p:cNvSpPr txBox="1"/>
          <p:nvPr/>
        </p:nvSpPr>
        <p:spPr>
          <a:xfrm>
            <a:off x="2760255" y="1354726"/>
            <a:ext cx="1783465" cy="338554"/>
          </a:xfrm>
          <a:prstGeom prst="rect">
            <a:avLst/>
          </a:prstGeom>
          <a:noFill/>
        </p:spPr>
        <p:txBody>
          <a:bodyPr wrap="square">
            <a:spAutoFit/>
          </a:bodyPr>
          <a:lstStyle/>
          <a:p>
            <a:r>
              <a:rPr lang="en-US" sz="1600" dirty="0">
                <a:ea typeface="宋体" panose="02010600030101010101" pitchFamily="2" charset="-122"/>
              </a:rPr>
              <a:t>Question cards</a:t>
            </a:r>
          </a:p>
        </p:txBody>
      </p:sp>
      <p:sp>
        <p:nvSpPr>
          <p:cNvPr id="21" name="Slide Number Placeholder 18">
            <a:extLst>
              <a:ext uri="{FF2B5EF4-FFF2-40B4-BE49-F238E27FC236}">
                <a16:creationId xmlns:a16="http://schemas.microsoft.com/office/drawing/2014/main" id="{D62B9D8F-276A-6F1A-17F2-368FACA8CD68}"/>
              </a:ext>
            </a:extLst>
          </p:cNvPr>
          <p:cNvSpPr>
            <a:spLocks noGrp="1"/>
          </p:cNvSpPr>
          <p:nvPr>
            <p:ph type="sldNum" sz="quarter" idx="12"/>
          </p:nvPr>
        </p:nvSpPr>
        <p:spPr>
          <a:xfrm>
            <a:off x="8610600" y="6356350"/>
            <a:ext cx="2743200" cy="365125"/>
          </a:xfrm>
        </p:spPr>
        <p:txBody>
          <a:bodyPr/>
          <a:lstStyle/>
          <a:p>
            <a:fld id="{4DD9DE48-21CE-4BE2-BB31-F9482E0FD4D3}" type="slidenum">
              <a:rPr lang="en-US" smtClean="0"/>
              <a:t>14</a:t>
            </a:fld>
            <a:endParaRPr lang="en-US" dirty="0"/>
          </a:p>
        </p:txBody>
      </p:sp>
    </p:spTree>
    <p:extLst>
      <p:ext uri="{BB962C8B-B14F-4D97-AF65-F5344CB8AC3E}">
        <p14:creationId xmlns:p14="http://schemas.microsoft.com/office/powerpoint/2010/main" val="3747545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Graphical user interface, text, application&#10;&#10;Description automatically generated">
            <a:extLst>
              <a:ext uri="{FF2B5EF4-FFF2-40B4-BE49-F238E27FC236}">
                <a16:creationId xmlns:a16="http://schemas.microsoft.com/office/drawing/2014/main" id="{92F3DBC6-D38C-AB77-6526-20AADDF759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59646" y="1658247"/>
            <a:ext cx="2492939" cy="4337462"/>
          </a:xfrm>
          <a:prstGeom prst="rect">
            <a:avLst/>
          </a:prstGeom>
        </p:spPr>
      </p:pic>
      <p:pic>
        <p:nvPicPr>
          <p:cNvPr id="26" name="Picture 25" descr="A picture containing diagram&#10;&#10;Description automatically generated">
            <a:extLst>
              <a:ext uri="{FF2B5EF4-FFF2-40B4-BE49-F238E27FC236}">
                <a16:creationId xmlns:a16="http://schemas.microsoft.com/office/drawing/2014/main" id="{2B5D5E62-EE4E-077F-8B9A-38923C5A27FC}"/>
              </a:ext>
            </a:extLst>
          </p:cNvPr>
          <p:cNvPicPr>
            <a:picLocks noChangeAspect="1"/>
          </p:cNvPicPr>
          <p:nvPr/>
        </p:nvPicPr>
        <p:blipFill rotWithShape="1">
          <a:blip r:embed="rId4">
            <a:extLst>
              <a:ext uri="{28A0092B-C50C-407E-A947-70E740481C1C}">
                <a14:useLocalDpi xmlns:a14="http://schemas.microsoft.com/office/drawing/2010/main" val="0"/>
              </a:ext>
            </a:extLst>
          </a:blip>
          <a:srcRect l="33431" t="24773" r="55396" b="54942"/>
          <a:stretch/>
        </p:blipFill>
        <p:spPr>
          <a:xfrm>
            <a:off x="202950" y="2556024"/>
            <a:ext cx="1854634" cy="2380947"/>
          </a:xfrm>
          <a:prstGeom prst="rect">
            <a:avLst/>
          </a:prstGeom>
        </p:spPr>
      </p:pic>
      <p:sp>
        <p:nvSpPr>
          <p:cNvPr id="52" name="Content Placeholder 2">
            <a:extLst>
              <a:ext uri="{FF2B5EF4-FFF2-40B4-BE49-F238E27FC236}">
                <a16:creationId xmlns:a16="http://schemas.microsoft.com/office/drawing/2014/main" id="{D2C20231-4208-AACD-E9CB-0B3B0A6CFF6A}"/>
              </a:ext>
            </a:extLst>
          </p:cNvPr>
          <p:cNvSpPr txBox="1">
            <a:spLocks/>
          </p:cNvSpPr>
          <p:nvPr/>
        </p:nvSpPr>
        <p:spPr>
          <a:xfrm>
            <a:off x="485082" y="608171"/>
            <a:ext cx="3009536" cy="5272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61C7C7"/>
                </a:solidFill>
              </a:rPr>
              <a:t>Involve</a:t>
            </a:r>
          </a:p>
          <a:p>
            <a:pPr marL="0" indent="0">
              <a:buNone/>
            </a:pPr>
            <a:endParaRPr lang="en-US" b="1" dirty="0">
              <a:solidFill>
                <a:srgbClr val="623F99"/>
              </a:solidFill>
            </a:endParaRPr>
          </a:p>
        </p:txBody>
      </p:sp>
      <p:sp>
        <p:nvSpPr>
          <p:cNvPr id="4" name="TextBox 3">
            <a:extLst>
              <a:ext uri="{FF2B5EF4-FFF2-40B4-BE49-F238E27FC236}">
                <a16:creationId xmlns:a16="http://schemas.microsoft.com/office/drawing/2014/main" id="{A7CB3EEC-BF0D-9B95-CA08-8E9CFEC2BB4B}"/>
              </a:ext>
            </a:extLst>
          </p:cNvPr>
          <p:cNvSpPr txBox="1"/>
          <p:nvPr/>
        </p:nvSpPr>
        <p:spPr>
          <a:xfrm>
            <a:off x="2473530" y="1283842"/>
            <a:ext cx="6097314" cy="338554"/>
          </a:xfrm>
          <a:prstGeom prst="rect">
            <a:avLst/>
          </a:prstGeom>
          <a:noFill/>
        </p:spPr>
        <p:txBody>
          <a:bodyPr wrap="square">
            <a:spAutoFit/>
          </a:bodyPr>
          <a:lstStyle/>
          <a:p>
            <a:r>
              <a:rPr lang="en-US" sz="1600" dirty="0">
                <a:ea typeface="宋体" panose="02010600030101010101" pitchFamily="2" charset="-122"/>
              </a:rPr>
              <a:t>Group activities</a:t>
            </a:r>
          </a:p>
        </p:txBody>
      </p:sp>
      <p:sp>
        <p:nvSpPr>
          <p:cNvPr id="6" name="Arrow: Down 5">
            <a:extLst>
              <a:ext uri="{FF2B5EF4-FFF2-40B4-BE49-F238E27FC236}">
                <a16:creationId xmlns:a16="http://schemas.microsoft.com/office/drawing/2014/main" id="{123807BA-F086-EB67-F7FA-66967B531F53}"/>
              </a:ext>
            </a:extLst>
          </p:cNvPr>
          <p:cNvSpPr/>
          <p:nvPr/>
        </p:nvSpPr>
        <p:spPr>
          <a:xfrm rot="16200000">
            <a:off x="2104080" y="3520113"/>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07B56A37-CC21-F475-E3BE-C91631AAB214}"/>
              </a:ext>
            </a:extLst>
          </p:cNvPr>
          <p:cNvSpPr txBox="1"/>
          <p:nvPr/>
        </p:nvSpPr>
        <p:spPr>
          <a:xfrm>
            <a:off x="9059646" y="1375254"/>
            <a:ext cx="1310985" cy="323165"/>
          </a:xfrm>
          <a:prstGeom prst="rect">
            <a:avLst/>
          </a:prstGeom>
          <a:noFill/>
        </p:spPr>
        <p:txBody>
          <a:bodyPr wrap="square">
            <a:spAutoFit/>
          </a:bodyPr>
          <a:lstStyle/>
          <a:p>
            <a:r>
              <a:rPr lang="en-US" sz="1500" dirty="0">
                <a:ea typeface="宋体" panose="02010600030101010101" pitchFamily="2" charset="-122"/>
              </a:rPr>
              <a:t>Outcomes</a:t>
            </a:r>
          </a:p>
        </p:txBody>
      </p:sp>
      <p:sp>
        <p:nvSpPr>
          <p:cNvPr id="2" name="Arrow: Down 1">
            <a:extLst>
              <a:ext uri="{FF2B5EF4-FFF2-40B4-BE49-F238E27FC236}">
                <a16:creationId xmlns:a16="http://schemas.microsoft.com/office/drawing/2014/main" id="{F6991C30-6E46-FCE9-1816-CDB0E57579B5}"/>
              </a:ext>
            </a:extLst>
          </p:cNvPr>
          <p:cNvSpPr/>
          <p:nvPr/>
        </p:nvSpPr>
        <p:spPr>
          <a:xfrm rot="16200000">
            <a:off x="5416354" y="3546659"/>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Arrow: Down 2">
            <a:extLst>
              <a:ext uri="{FF2B5EF4-FFF2-40B4-BE49-F238E27FC236}">
                <a16:creationId xmlns:a16="http://schemas.microsoft.com/office/drawing/2014/main" id="{F043F00D-B55A-1FF7-DDE9-57E35D001851}"/>
              </a:ext>
            </a:extLst>
          </p:cNvPr>
          <p:cNvSpPr/>
          <p:nvPr/>
        </p:nvSpPr>
        <p:spPr>
          <a:xfrm rot="16200000">
            <a:off x="8520102" y="3520112"/>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Timeline&#10;&#10;Description automatically generated">
            <a:extLst>
              <a:ext uri="{FF2B5EF4-FFF2-40B4-BE49-F238E27FC236}">
                <a16:creationId xmlns:a16="http://schemas.microsoft.com/office/drawing/2014/main" id="{B209C212-842F-30B9-24A4-4444473ACF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08097" y="1637305"/>
            <a:ext cx="2532493" cy="2139089"/>
          </a:xfrm>
          <a:prstGeom prst="rect">
            <a:avLst/>
          </a:prstGeom>
        </p:spPr>
      </p:pic>
      <p:pic>
        <p:nvPicPr>
          <p:cNvPr id="10" name="Picture 9" descr="A picture containing website&#10;&#10;Description automatically generated">
            <a:extLst>
              <a:ext uri="{FF2B5EF4-FFF2-40B4-BE49-F238E27FC236}">
                <a16:creationId xmlns:a16="http://schemas.microsoft.com/office/drawing/2014/main" id="{D230078E-2645-A35C-7383-8335ADE95DC6}"/>
              </a:ext>
            </a:extLst>
          </p:cNvPr>
          <p:cNvPicPr>
            <a:picLocks noChangeAspect="1"/>
          </p:cNvPicPr>
          <p:nvPr/>
        </p:nvPicPr>
        <p:blipFill rotWithShape="1">
          <a:blip r:embed="rId6">
            <a:extLst>
              <a:ext uri="{28A0092B-C50C-407E-A947-70E740481C1C}">
                <a14:useLocalDpi xmlns:a14="http://schemas.microsoft.com/office/drawing/2010/main" val="0"/>
              </a:ext>
            </a:extLst>
          </a:blip>
          <a:srcRect b="86512"/>
          <a:stretch/>
        </p:blipFill>
        <p:spPr>
          <a:xfrm>
            <a:off x="2508097" y="4001859"/>
            <a:ext cx="2588122" cy="538504"/>
          </a:xfrm>
          <a:prstGeom prst="rect">
            <a:avLst/>
          </a:prstGeom>
        </p:spPr>
      </p:pic>
      <p:pic>
        <p:nvPicPr>
          <p:cNvPr id="11" name="Picture 10" descr="A picture containing website&#10;&#10;Description automatically generated">
            <a:extLst>
              <a:ext uri="{FF2B5EF4-FFF2-40B4-BE49-F238E27FC236}">
                <a16:creationId xmlns:a16="http://schemas.microsoft.com/office/drawing/2014/main" id="{7298D40A-C9AC-5638-41EB-4C91E440190F}"/>
              </a:ext>
            </a:extLst>
          </p:cNvPr>
          <p:cNvPicPr>
            <a:picLocks noChangeAspect="1"/>
          </p:cNvPicPr>
          <p:nvPr/>
        </p:nvPicPr>
        <p:blipFill rotWithShape="1">
          <a:blip r:embed="rId6">
            <a:extLst>
              <a:ext uri="{28A0092B-C50C-407E-A947-70E740481C1C}">
                <a14:useLocalDpi xmlns:a14="http://schemas.microsoft.com/office/drawing/2010/main" val="0"/>
              </a:ext>
            </a:extLst>
          </a:blip>
          <a:srcRect t="26589" b="37775"/>
          <a:stretch/>
        </p:blipFill>
        <p:spPr>
          <a:xfrm>
            <a:off x="2508097" y="4411852"/>
            <a:ext cx="2588122" cy="1422766"/>
          </a:xfrm>
          <a:prstGeom prst="rect">
            <a:avLst/>
          </a:prstGeom>
        </p:spPr>
      </p:pic>
      <p:pic>
        <p:nvPicPr>
          <p:cNvPr id="15" name="Picture 14" descr="A group of cards on a table&#10;&#10;Description automatically generated with medium confidence">
            <a:extLst>
              <a:ext uri="{FF2B5EF4-FFF2-40B4-BE49-F238E27FC236}">
                <a16:creationId xmlns:a16="http://schemas.microsoft.com/office/drawing/2014/main" id="{C228C893-C795-6C72-9BDF-F3177B60E1A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24188" y="3162761"/>
            <a:ext cx="2268036" cy="2671857"/>
          </a:xfrm>
          <a:prstGeom prst="rect">
            <a:avLst/>
          </a:prstGeom>
        </p:spPr>
      </p:pic>
      <p:pic>
        <p:nvPicPr>
          <p:cNvPr id="18" name="Picture 17" descr="A group of people sitting at a table&#10;&#10;Description automatically generated with medium confidence">
            <a:extLst>
              <a:ext uri="{FF2B5EF4-FFF2-40B4-BE49-F238E27FC236}">
                <a16:creationId xmlns:a16="http://schemas.microsoft.com/office/drawing/2014/main" id="{59C12C8E-8C57-2C78-3EDC-CE840C51FFF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26151" y="1730434"/>
            <a:ext cx="2266073" cy="1336629"/>
          </a:xfrm>
          <a:prstGeom prst="rect">
            <a:avLst/>
          </a:prstGeom>
        </p:spPr>
      </p:pic>
      <p:sp>
        <p:nvSpPr>
          <p:cNvPr id="5" name="Rectangle 4">
            <a:extLst>
              <a:ext uri="{FF2B5EF4-FFF2-40B4-BE49-F238E27FC236}">
                <a16:creationId xmlns:a16="http://schemas.microsoft.com/office/drawing/2014/main" id="{16ECC061-E1E9-989A-ADE2-EA67DBD60708}"/>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8" name="TextBox 7">
            <a:extLst>
              <a:ext uri="{FF2B5EF4-FFF2-40B4-BE49-F238E27FC236}">
                <a16:creationId xmlns:a16="http://schemas.microsoft.com/office/drawing/2014/main" id="{0E3BC0C0-0BA5-EE65-7D4F-D0FB7010030E}"/>
              </a:ext>
            </a:extLst>
          </p:cNvPr>
          <p:cNvSpPr txBox="1"/>
          <p:nvPr/>
        </p:nvSpPr>
        <p:spPr>
          <a:xfrm>
            <a:off x="10576859" y="5887987"/>
            <a:ext cx="3352780" cy="215444"/>
          </a:xfrm>
          <a:prstGeom prst="rect">
            <a:avLst/>
          </a:prstGeom>
          <a:noFill/>
        </p:spPr>
        <p:txBody>
          <a:bodyPr wrap="square">
            <a:spAutoFit/>
          </a:bodyPr>
          <a:lstStyle/>
          <a:p>
            <a:r>
              <a:rPr lang="en-US" altLang="zh-CN" sz="800" b="0" i="0" dirty="0">
                <a:solidFill>
                  <a:srgbClr val="333333"/>
                </a:solidFill>
                <a:effectLst/>
              </a:rPr>
              <a:t>Source: LASAFE</a:t>
            </a:r>
            <a:r>
              <a:rPr lang="en-US" altLang="zh-CN" sz="800" dirty="0">
                <a:solidFill>
                  <a:srgbClr val="333333"/>
                </a:solidFill>
              </a:rPr>
              <a:t>, 2019</a:t>
            </a:r>
            <a:endParaRPr lang="en-US" sz="800" dirty="0"/>
          </a:p>
        </p:txBody>
      </p:sp>
      <p:sp>
        <p:nvSpPr>
          <p:cNvPr id="13" name="TextBox 12">
            <a:extLst>
              <a:ext uri="{FF2B5EF4-FFF2-40B4-BE49-F238E27FC236}">
                <a16:creationId xmlns:a16="http://schemas.microsoft.com/office/drawing/2014/main" id="{A03A84F1-09C7-C901-DFEB-1EA68F7B774F}"/>
              </a:ext>
            </a:extLst>
          </p:cNvPr>
          <p:cNvSpPr txBox="1"/>
          <p:nvPr/>
        </p:nvSpPr>
        <p:spPr>
          <a:xfrm>
            <a:off x="131043" y="5123235"/>
            <a:ext cx="2588122" cy="584775"/>
          </a:xfrm>
          <a:prstGeom prst="rect">
            <a:avLst/>
          </a:prstGeom>
          <a:noFill/>
        </p:spPr>
        <p:txBody>
          <a:bodyPr wrap="square">
            <a:spAutoFit/>
          </a:bodyPr>
          <a:lstStyle/>
          <a:p>
            <a:pPr marR="0" algn="l" rtl="0"/>
            <a:r>
              <a:rPr lang="en-US" sz="2400" baseline="30000" dirty="0">
                <a:solidFill>
                  <a:srgbClr val="000000"/>
                </a:solidFill>
              </a:rPr>
              <a:t>• Evaluate strategies</a:t>
            </a:r>
          </a:p>
          <a:p>
            <a:pPr marR="0" algn="l" rtl="0"/>
            <a:r>
              <a:rPr lang="en-US" sz="2400" baseline="30000" dirty="0">
                <a:solidFill>
                  <a:srgbClr val="000000"/>
                </a:solidFill>
              </a:rPr>
              <a:t>• Select potential projects</a:t>
            </a:r>
          </a:p>
        </p:txBody>
      </p:sp>
      <p:cxnSp>
        <p:nvCxnSpPr>
          <p:cNvPr id="9" name="Straight Connector 8">
            <a:extLst>
              <a:ext uri="{FF2B5EF4-FFF2-40B4-BE49-F238E27FC236}">
                <a16:creationId xmlns:a16="http://schemas.microsoft.com/office/drawing/2014/main" id="{807175EC-C763-BC99-A0ED-DA4D9F41D045}"/>
              </a:ext>
            </a:extLst>
          </p:cNvPr>
          <p:cNvCxnSpPr>
            <a:cxnSpLocks/>
          </p:cNvCxnSpPr>
          <p:nvPr/>
        </p:nvCxnSpPr>
        <p:spPr>
          <a:xfrm>
            <a:off x="555260" y="1141192"/>
            <a:ext cx="1160243"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22" name="Slide Number Placeholder 18">
            <a:extLst>
              <a:ext uri="{FF2B5EF4-FFF2-40B4-BE49-F238E27FC236}">
                <a16:creationId xmlns:a16="http://schemas.microsoft.com/office/drawing/2014/main" id="{2F85EFCF-AFEC-ACD6-7AC9-69745374A66D}"/>
              </a:ext>
            </a:extLst>
          </p:cNvPr>
          <p:cNvSpPr>
            <a:spLocks noGrp="1"/>
          </p:cNvSpPr>
          <p:nvPr>
            <p:ph type="sldNum" sz="quarter" idx="12"/>
          </p:nvPr>
        </p:nvSpPr>
        <p:spPr>
          <a:xfrm>
            <a:off x="8610600" y="6356350"/>
            <a:ext cx="2743200" cy="365125"/>
          </a:xfrm>
        </p:spPr>
        <p:txBody>
          <a:bodyPr/>
          <a:lstStyle/>
          <a:p>
            <a:fld id="{4DD9DE48-21CE-4BE2-BB31-F9482E0FD4D3}" type="slidenum">
              <a:rPr lang="en-US" smtClean="0"/>
              <a:t>15</a:t>
            </a:fld>
            <a:endParaRPr lang="en-US" dirty="0"/>
          </a:p>
        </p:txBody>
      </p:sp>
    </p:spTree>
    <p:extLst>
      <p:ext uri="{BB962C8B-B14F-4D97-AF65-F5344CB8AC3E}">
        <p14:creationId xmlns:p14="http://schemas.microsoft.com/office/powerpoint/2010/main" val="30473185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A picture containing floor, person, gallery, people&#10;&#10;Description automatically generated">
            <a:extLst>
              <a:ext uri="{FF2B5EF4-FFF2-40B4-BE49-F238E27FC236}">
                <a16:creationId xmlns:a16="http://schemas.microsoft.com/office/drawing/2014/main" id="{AE069D30-6C89-D792-0E9E-58A7180B654F}"/>
              </a:ext>
            </a:extLst>
          </p:cNvPr>
          <p:cNvPicPr>
            <a:picLocks noChangeAspect="1"/>
          </p:cNvPicPr>
          <p:nvPr/>
        </p:nvPicPr>
        <p:blipFill rotWithShape="1">
          <a:blip r:embed="rId3">
            <a:extLst>
              <a:ext uri="{28A0092B-C50C-407E-A947-70E740481C1C}">
                <a14:useLocalDpi xmlns:a14="http://schemas.microsoft.com/office/drawing/2010/main" val="0"/>
              </a:ext>
            </a:extLst>
          </a:blip>
          <a:srcRect r="1242"/>
          <a:stretch/>
        </p:blipFill>
        <p:spPr>
          <a:xfrm>
            <a:off x="5465902" y="4145837"/>
            <a:ext cx="2995984" cy="2032177"/>
          </a:xfrm>
          <a:prstGeom prst="rect">
            <a:avLst/>
          </a:prstGeom>
        </p:spPr>
      </p:pic>
      <p:pic>
        <p:nvPicPr>
          <p:cNvPr id="28" name="Picture 27" descr="A picture containing diagram&#10;&#10;Description automatically generated">
            <a:extLst>
              <a:ext uri="{FF2B5EF4-FFF2-40B4-BE49-F238E27FC236}">
                <a16:creationId xmlns:a16="http://schemas.microsoft.com/office/drawing/2014/main" id="{44D01A3B-FDBD-CDA8-648E-12846E0936F8}"/>
              </a:ext>
            </a:extLst>
          </p:cNvPr>
          <p:cNvPicPr>
            <a:picLocks noChangeAspect="1"/>
          </p:cNvPicPr>
          <p:nvPr/>
        </p:nvPicPr>
        <p:blipFill rotWithShape="1">
          <a:blip r:embed="rId4">
            <a:extLst>
              <a:ext uri="{28A0092B-C50C-407E-A947-70E740481C1C}">
                <a14:useLocalDpi xmlns:a14="http://schemas.microsoft.com/office/drawing/2010/main" val="0"/>
              </a:ext>
            </a:extLst>
          </a:blip>
          <a:srcRect l="8272"/>
          <a:stretch/>
        </p:blipFill>
        <p:spPr>
          <a:xfrm>
            <a:off x="8628707" y="4152361"/>
            <a:ext cx="2740934" cy="2029038"/>
          </a:xfrm>
          <a:prstGeom prst="rect">
            <a:avLst/>
          </a:prstGeom>
        </p:spPr>
      </p:pic>
      <p:pic>
        <p:nvPicPr>
          <p:cNvPr id="26" name="Picture 25" descr="A picture containing diagram&#10;&#10;Description automatically generated">
            <a:extLst>
              <a:ext uri="{FF2B5EF4-FFF2-40B4-BE49-F238E27FC236}">
                <a16:creationId xmlns:a16="http://schemas.microsoft.com/office/drawing/2014/main" id="{2B5D5E62-EE4E-077F-8B9A-38923C5A27FC}"/>
              </a:ext>
            </a:extLst>
          </p:cNvPr>
          <p:cNvPicPr>
            <a:picLocks noChangeAspect="1"/>
          </p:cNvPicPr>
          <p:nvPr/>
        </p:nvPicPr>
        <p:blipFill rotWithShape="1">
          <a:blip r:embed="rId5">
            <a:extLst>
              <a:ext uri="{28A0092B-C50C-407E-A947-70E740481C1C}">
                <a14:useLocalDpi xmlns:a14="http://schemas.microsoft.com/office/drawing/2010/main" val="0"/>
              </a:ext>
            </a:extLst>
          </a:blip>
          <a:srcRect l="46226" t="23273" r="42601" b="54760"/>
          <a:stretch/>
        </p:blipFill>
        <p:spPr>
          <a:xfrm>
            <a:off x="248623" y="2502887"/>
            <a:ext cx="1807157" cy="2512389"/>
          </a:xfrm>
          <a:prstGeom prst="rect">
            <a:avLst/>
          </a:prstGeom>
        </p:spPr>
      </p:pic>
      <p:sp>
        <p:nvSpPr>
          <p:cNvPr id="52" name="Content Placeholder 2">
            <a:extLst>
              <a:ext uri="{FF2B5EF4-FFF2-40B4-BE49-F238E27FC236}">
                <a16:creationId xmlns:a16="http://schemas.microsoft.com/office/drawing/2014/main" id="{D2C20231-4208-AACD-E9CB-0B3B0A6CFF6A}"/>
              </a:ext>
            </a:extLst>
          </p:cNvPr>
          <p:cNvSpPr txBox="1">
            <a:spLocks/>
          </p:cNvSpPr>
          <p:nvPr/>
        </p:nvSpPr>
        <p:spPr>
          <a:xfrm>
            <a:off x="421551" y="608171"/>
            <a:ext cx="2220713" cy="5272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61C7C7"/>
                </a:solidFill>
              </a:rPr>
              <a:t>Collaborate</a:t>
            </a:r>
          </a:p>
          <a:p>
            <a:pPr marL="0" indent="0">
              <a:buNone/>
            </a:pPr>
            <a:endParaRPr lang="en-US" b="1" dirty="0">
              <a:solidFill>
                <a:srgbClr val="623F99"/>
              </a:solidFill>
            </a:endParaRPr>
          </a:p>
        </p:txBody>
      </p:sp>
      <p:sp>
        <p:nvSpPr>
          <p:cNvPr id="4" name="TextBox 3">
            <a:extLst>
              <a:ext uri="{FF2B5EF4-FFF2-40B4-BE49-F238E27FC236}">
                <a16:creationId xmlns:a16="http://schemas.microsoft.com/office/drawing/2014/main" id="{A7CB3EEC-BF0D-9B95-CA08-8E9CFEC2BB4B}"/>
              </a:ext>
            </a:extLst>
          </p:cNvPr>
          <p:cNvSpPr txBox="1"/>
          <p:nvPr/>
        </p:nvSpPr>
        <p:spPr>
          <a:xfrm>
            <a:off x="5413229" y="3801609"/>
            <a:ext cx="6097314" cy="338554"/>
          </a:xfrm>
          <a:prstGeom prst="rect">
            <a:avLst/>
          </a:prstGeom>
          <a:noFill/>
        </p:spPr>
        <p:txBody>
          <a:bodyPr wrap="square">
            <a:spAutoFit/>
          </a:bodyPr>
          <a:lstStyle/>
          <a:p>
            <a:r>
              <a:rPr lang="en-US" sz="1600" dirty="0">
                <a:ea typeface="宋体" panose="02010600030101010101" pitchFamily="2" charset="-122"/>
              </a:rPr>
              <a:t>Community open houses</a:t>
            </a:r>
          </a:p>
        </p:txBody>
      </p:sp>
      <p:sp>
        <p:nvSpPr>
          <p:cNvPr id="6" name="Arrow: Down 5">
            <a:extLst>
              <a:ext uri="{FF2B5EF4-FFF2-40B4-BE49-F238E27FC236}">
                <a16:creationId xmlns:a16="http://schemas.microsoft.com/office/drawing/2014/main" id="{123807BA-F086-EB67-F7FA-66967B531F53}"/>
              </a:ext>
            </a:extLst>
          </p:cNvPr>
          <p:cNvSpPr/>
          <p:nvPr/>
        </p:nvSpPr>
        <p:spPr>
          <a:xfrm rot="16200000">
            <a:off x="2104080" y="3520113"/>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07B56A37-CC21-F475-E3BE-C91631AAB214}"/>
              </a:ext>
            </a:extLst>
          </p:cNvPr>
          <p:cNvSpPr txBox="1"/>
          <p:nvPr/>
        </p:nvSpPr>
        <p:spPr>
          <a:xfrm>
            <a:off x="8531811" y="3840905"/>
            <a:ext cx="1310985" cy="323165"/>
          </a:xfrm>
          <a:prstGeom prst="rect">
            <a:avLst/>
          </a:prstGeom>
          <a:noFill/>
        </p:spPr>
        <p:txBody>
          <a:bodyPr wrap="square">
            <a:spAutoFit/>
          </a:bodyPr>
          <a:lstStyle/>
          <a:p>
            <a:r>
              <a:rPr lang="en-US" sz="1500" dirty="0">
                <a:ea typeface="宋体" panose="02010600030101010101" pitchFamily="2" charset="-122"/>
              </a:rPr>
              <a:t>Outcomes</a:t>
            </a:r>
          </a:p>
        </p:txBody>
      </p:sp>
      <p:sp>
        <p:nvSpPr>
          <p:cNvPr id="2" name="Arrow: Down 1">
            <a:extLst>
              <a:ext uri="{FF2B5EF4-FFF2-40B4-BE49-F238E27FC236}">
                <a16:creationId xmlns:a16="http://schemas.microsoft.com/office/drawing/2014/main" id="{F6991C30-6E46-FCE9-1816-CDB0E57579B5}"/>
              </a:ext>
            </a:extLst>
          </p:cNvPr>
          <p:cNvSpPr/>
          <p:nvPr/>
        </p:nvSpPr>
        <p:spPr>
          <a:xfrm rot="16200000">
            <a:off x="4969386" y="3520112"/>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Graphical user interface&#10;&#10;Description automatically generated with low confidence">
            <a:extLst>
              <a:ext uri="{FF2B5EF4-FFF2-40B4-BE49-F238E27FC236}">
                <a16:creationId xmlns:a16="http://schemas.microsoft.com/office/drawing/2014/main" id="{843B707B-69E2-B4C7-4AC6-08AC92B35C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5671" y="1695817"/>
            <a:ext cx="2184544" cy="1742567"/>
          </a:xfrm>
          <a:prstGeom prst="rect">
            <a:avLst/>
          </a:prstGeom>
        </p:spPr>
      </p:pic>
      <p:pic>
        <p:nvPicPr>
          <p:cNvPr id="13" name="Picture 12" descr="Map&#10;&#10;Description automatically generated">
            <a:extLst>
              <a:ext uri="{FF2B5EF4-FFF2-40B4-BE49-F238E27FC236}">
                <a16:creationId xmlns:a16="http://schemas.microsoft.com/office/drawing/2014/main" id="{DD58BBDA-B4FF-5075-63AD-4D2FF42F655A}"/>
              </a:ext>
            </a:extLst>
          </p:cNvPr>
          <p:cNvPicPr>
            <a:picLocks noChangeAspect="1"/>
          </p:cNvPicPr>
          <p:nvPr/>
        </p:nvPicPr>
        <p:blipFill rotWithShape="1">
          <a:blip r:embed="rId7">
            <a:extLst>
              <a:ext uri="{28A0092B-C50C-407E-A947-70E740481C1C}">
                <a14:useLocalDpi xmlns:a14="http://schemas.microsoft.com/office/drawing/2010/main" val="0"/>
              </a:ext>
            </a:extLst>
          </a:blip>
          <a:srcRect t="7291"/>
          <a:stretch/>
        </p:blipFill>
        <p:spPr>
          <a:xfrm>
            <a:off x="2552861" y="3519334"/>
            <a:ext cx="2215977" cy="2579811"/>
          </a:xfrm>
          <a:prstGeom prst="rect">
            <a:avLst/>
          </a:prstGeom>
        </p:spPr>
      </p:pic>
      <p:pic>
        <p:nvPicPr>
          <p:cNvPr id="16" name="Picture 15" descr="A group of people sitting at a table&#10;&#10;Description automatically generated with medium confidence">
            <a:extLst>
              <a:ext uri="{FF2B5EF4-FFF2-40B4-BE49-F238E27FC236}">
                <a16:creationId xmlns:a16="http://schemas.microsoft.com/office/drawing/2014/main" id="{9A919A0F-9133-DF9E-9CB1-74DA0AD05E91}"/>
              </a:ext>
            </a:extLst>
          </p:cNvPr>
          <p:cNvPicPr>
            <a:picLocks noChangeAspect="1"/>
          </p:cNvPicPr>
          <p:nvPr/>
        </p:nvPicPr>
        <p:blipFill rotWithShape="1">
          <a:blip r:embed="rId8">
            <a:extLst>
              <a:ext uri="{28A0092B-C50C-407E-A947-70E740481C1C}">
                <a14:useLocalDpi xmlns:a14="http://schemas.microsoft.com/office/drawing/2010/main" val="0"/>
              </a:ext>
            </a:extLst>
          </a:blip>
          <a:srcRect r="10316"/>
          <a:stretch/>
        </p:blipFill>
        <p:spPr>
          <a:xfrm>
            <a:off x="5465902" y="1711334"/>
            <a:ext cx="2707825" cy="2012858"/>
          </a:xfrm>
          <a:prstGeom prst="rect">
            <a:avLst/>
          </a:prstGeom>
        </p:spPr>
      </p:pic>
      <p:pic>
        <p:nvPicPr>
          <p:cNvPr id="23" name="Picture 22" descr="A group of people sitting at a table&#10;&#10;Description automatically generated with medium confidence">
            <a:extLst>
              <a:ext uri="{FF2B5EF4-FFF2-40B4-BE49-F238E27FC236}">
                <a16:creationId xmlns:a16="http://schemas.microsoft.com/office/drawing/2014/main" id="{43A152CB-A49E-FB8A-C21D-A08C925E747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350355" y="1697914"/>
            <a:ext cx="3019286" cy="2029038"/>
          </a:xfrm>
          <a:prstGeom prst="rect">
            <a:avLst/>
          </a:prstGeom>
        </p:spPr>
      </p:pic>
      <p:sp>
        <p:nvSpPr>
          <p:cNvPr id="29" name="TextBox 28">
            <a:extLst>
              <a:ext uri="{FF2B5EF4-FFF2-40B4-BE49-F238E27FC236}">
                <a16:creationId xmlns:a16="http://schemas.microsoft.com/office/drawing/2014/main" id="{23AD7306-EF97-3FFF-FCEB-8FDF1C887D17}"/>
              </a:ext>
            </a:extLst>
          </p:cNvPr>
          <p:cNvSpPr txBox="1"/>
          <p:nvPr/>
        </p:nvSpPr>
        <p:spPr>
          <a:xfrm>
            <a:off x="5413229" y="1325552"/>
            <a:ext cx="6097314" cy="338554"/>
          </a:xfrm>
          <a:prstGeom prst="rect">
            <a:avLst/>
          </a:prstGeom>
          <a:noFill/>
        </p:spPr>
        <p:txBody>
          <a:bodyPr wrap="square">
            <a:spAutoFit/>
          </a:bodyPr>
          <a:lstStyle/>
          <a:p>
            <a:r>
              <a:rPr lang="en-US" sz="1600" dirty="0">
                <a:ea typeface="宋体" panose="02010600030101010101" pitchFamily="2" charset="-122"/>
              </a:rPr>
              <a:t>Round table discussions</a:t>
            </a:r>
          </a:p>
        </p:txBody>
      </p:sp>
      <p:sp>
        <p:nvSpPr>
          <p:cNvPr id="3" name="Rectangle 2">
            <a:extLst>
              <a:ext uri="{FF2B5EF4-FFF2-40B4-BE49-F238E27FC236}">
                <a16:creationId xmlns:a16="http://schemas.microsoft.com/office/drawing/2014/main" id="{F77529B4-348A-5AF6-4D3F-E900DD503DFC}"/>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5" name="TextBox 4">
            <a:extLst>
              <a:ext uri="{FF2B5EF4-FFF2-40B4-BE49-F238E27FC236}">
                <a16:creationId xmlns:a16="http://schemas.microsoft.com/office/drawing/2014/main" id="{F49A6E1B-082D-C372-6C48-745D4015D661}"/>
              </a:ext>
            </a:extLst>
          </p:cNvPr>
          <p:cNvSpPr txBox="1"/>
          <p:nvPr/>
        </p:nvSpPr>
        <p:spPr>
          <a:xfrm>
            <a:off x="10350180" y="6234990"/>
            <a:ext cx="1310985" cy="215444"/>
          </a:xfrm>
          <a:prstGeom prst="rect">
            <a:avLst/>
          </a:prstGeom>
          <a:noFill/>
        </p:spPr>
        <p:txBody>
          <a:bodyPr wrap="square">
            <a:spAutoFit/>
          </a:bodyPr>
          <a:lstStyle/>
          <a:p>
            <a:r>
              <a:rPr lang="en-US" altLang="zh-CN" sz="800" b="0" i="0" dirty="0">
                <a:solidFill>
                  <a:srgbClr val="333333"/>
                </a:solidFill>
                <a:effectLst/>
              </a:rPr>
              <a:t>Source: LASAFE</a:t>
            </a:r>
            <a:r>
              <a:rPr lang="en-US" altLang="zh-CN" sz="800" dirty="0">
                <a:solidFill>
                  <a:srgbClr val="333333"/>
                </a:solidFill>
              </a:rPr>
              <a:t>, 2019</a:t>
            </a:r>
            <a:endParaRPr lang="en-US" sz="800" dirty="0"/>
          </a:p>
        </p:txBody>
      </p:sp>
      <p:sp>
        <p:nvSpPr>
          <p:cNvPr id="9" name="TextBox 8">
            <a:extLst>
              <a:ext uri="{FF2B5EF4-FFF2-40B4-BE49-F238E27FC236}">
                <a16:creationId xmlns:a16="http://schemas.microsoft.com/office/drawing/2014/main" id="{27FA501A-089C-9021-9A39-762B288A59D5}"/>
              </a:ext>
            </a:extLst>
          </p:cNvPr>
          <p:cNvSpPr txBox="1"/>
          <p:nvPr/>
        </p:nvSpPr>
        <p:spPr>
          <a:xfrm>
            <a:off x="237846" y="5083036"/>
            <a:ext cx="2588122" cy="738664"/>
          </a:xfrm>
          <a:prstGeom prst="rect">
            <a:avLst/>
          </a:prstGeom>
          <a:noFill/>
        </p:spPr>
        <p:txBody>
          <a:bodyPr wrap="square">
            <a:spAutoFit/>
          </a:bodyPr>
          <a:lstStyle/>
          <a:p>
            <a:pPr marR="0" algn="l" rtl="0"/>
            <a:r>
              <a:rPr lang="en-US" sz="2400" baseline="30000" dirty="0">
                <a:solidFill>
                  <a:srgbClr val="000000"/>
                </a:solidFill>
              </a:rPr>
              <a:t>• Discuss strategies</a:t>
            </a:r>
          </a:p>
          <a:p>
            <a:pPr marR="0" algn="l" rtl="0"/>
            <a:r>
              <a:rPr lang="en-US" sz="2400" baseline="30000" dirty="0">
                <a:solidFill>
                  <a:srgbClr val="000000"/>
                </a:solidFill>
              </a:rPr>
              <a:t>• Discuss projects </a:t>
            </a:r>
          </a:p>
          <a:p>
            <a:pPr marR="0" algn="l" rtl="0"/>
            <a:endParaRPr lang="en-US" sz="1500" baseline="30000" dirty="0">
              <a:solidFill>
                <a:srgbClr val="000000"/>
              </a:solidFill>
            </a:endParaRPr>
          </a:p>
        </p:txBody>
      </p:sp>
      <p:cxnSp>
        <p:nvCxnSpPr>
          <p:cNvPr id="7" name="Straight Connector 6">
            <a:extLst>
              <a:ext uri="{FF2B5EF4-FFF2-40B4-BE49-F238E27FC236}">
                <a16:creationId xmlns:a16="http://schemas.microsoft.com/office/drawing/2014/main" id="{F2296BE4-EB5B-F702-7E6F-8807189070D4}"/>
              </a:ext>
            </a:extLst>
          </p:cNvPr>
          <p:cNvCxnSpPr>
            <a:cxnSpLocks/>
          </p:cNvCxnSpPr>
          <p:nvPr/>
        </p:nvCxnSpPr>
        <p:spPr>
          <a:xfrm>
            <a:off x="491729" y="1141192"/>
            <a:ext cx="1908996"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12" name="Slide Number Placeholder 18">
            <a:extLst>
              <a:ext uri="{FF2B5EF4-FFF2-40B4-BE49-F238E27FC236}">
                <a16:creationId xmlns:a16="http://schemas.microsoft.com/office/drawing/2014/main" id="{5CC59E4E-F104-B77C-B98E-E5EBC1AEBBE9}"/>
              </a:ext>
            </a:extLst>
          </p:cNvPr>
          <p:cNvSpPr>
            <a:spLocks noGrp="1"/>
          </p:cNvSpPr>
          <p:nvPr>
            <p:ph type="sldNum" sz="quarter" idx="12"/>
          </p:nvPr>
        </p:nvSpPr>
        <p:spPr>
          <a:xfrm>
            <a:off x="8610600" y="6356350"/>
            <a:ext cx="2743200" cy="365125"/>
          </a:xfrm>
        </p:spPr>
        <p:txBody>
          <a:bodyPr/>
          <a:lstStyle/>
          <a:p>
            <a:fld id="{4DD9DE48-21CE-4BE2-BB31-F9482E0FD4D3}" type="slidenum">
              <a:rPr lang="en-US" smtClean="0"/>
              <a:t>16</a:t>
            </a:fld>
            <a:endParaRPr lang="en-US" dirty="0"/>
          </a:p>
        </p:txBody>
      </p:sp>
    </p:spTree>
    <p:extLst>
      <p:ext uri="{BB962C8B-B14F-4D97-AF65-F5344CB8AC3E}">
        <p14:creationId xmlns:p14="http://schemas.microsoft.com/office/powerpoint/2010/main" val="41874279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descr="A picture containing diagram&#10;&#10;Description automatically generated">
            <a:extLst>
              <a:ext uri="{FF2B5EF4-FFF2-40B4-BE49-F238E27FC236}">
                <a16:creationId xmlns:a16="http://schemas.microsoft.com/office/drawing/2014/main" id="{2B5D5E62-EE4E-077F-8B9A-38923C5A27FC}"/>
              </a:ext>
            </a:extLst>
          </p:cNvPr>
          <p:cNvPicPr>
            <a:picLocks noChangeAspect="1"/>
          </p:cNvPicPr>
          <p:nvPr/>
        </p:nvPicPr>
        <p:blipFill rotWithShape="1">
          <a:blip r:embed="rId3">
            <a:extLst>
              <a:ext uri="{28A0092B-C50C-407E-A947-70E740481C1C}">
                <a14:useLocalDpi xmlns:a14="http://schemas.microsoft.com/office/drawing/2010/main" val="0"/>
              </a:ext>
            </a:extLst>
          </a:blip>
          <a:srcRect l="59070" t="21283" r="29757" b="54697"/>
          <a:stretch/>
        </p:blipFill>
        <p:spPr>
          <a:xfrm>
            <a:off x="241380" y="2350971"/>
            <a:ext cx="1756821" cy="2670774"/>
          </a:xfrm>
          <a:prstGeom prst="rect">
            <a:avLst/>
          </a:prstGeom>
        </p:spPr>
      </p:pic>
      <p:sp>
        <p:nvSpPr>
          <p:cNvPr id="52" name="Content Placeholder 2">
            <a:extLst>
              <a:ext uri="{FF2B5EF4-FFF2-40B4-BE49-F238E27FC236}">
                <a16:creationId xmlns:a16="http://schemas.microsoft.com/office/drawing/2014/main" id="{D2C20231-4208-AACD-E9CB-0B3B0A6CFF6A}"/>
              </a:ext>
            </a:extLst>
          </p:cNvPr>
          <p:cNvSpPr txBox="1">
            <a:spLocks/>
          </p:cNvSpPr>
          <p:nvPr/>
        </p:nvSpPr>
        <p:spPr>
          <a:xfrm>
            <a:off x="421551" y="615290"/>
            <a:ext cx="3009536" cy="5272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rgbClr val="61C7C7"/>
                </a:solidFill>
              </a:rPr>
              <a:t>Empower</a:t>
            </a:r>
          </a:p>
          <a:p>
            <a:pPr marL="0" indent="0">
              <a:buNone/>
            </a:pPr>
            <a:endParaRPr lang="en-US" b="1" dirty="0">
              <a:solidFill>
                <a:srgbClr val="623F99"/>
              </a:solidFill>
            </a:endParaRPr>
          </a:p>
        </p:txBody>
      </p:sp>
      <p:sp>
        <p:nvSpPr>
          <p:cNvPr id="4" name="TextBox 3">
            <a:extLst>
              <a:ext uri="{FF2B5EF4-FFF2-40B4-BE49-F238E27FC236}">
                <a16:creationId xmlns:a16="http://schemas.microsoft.com/office/drawing/2014/main" id="{A7CB3EEC-BF0D-9B95-CA08-8E9CFEC2BB4B}"/>
              </a:ext>
            </a:extLst>
          </p:cNvPr>
          <p:cNvSpPr txBox="1"/>
          <p:nvPr/>
        </p:nvSpPr>
        <p:spPr>
          <a:xfrm>
            <a:off x="5406820" y="4152957"/>
            <a:ext cx="6097314" cy="338554"/>
          </a:xfrm>
          <a:prstGeom prst="rect">
            <a:avLst/>
          </a:prstGeom>
          <a:noFill/>
        </p:spPr>
        <p:txBody>
          <a:bodyPr wrap="square">
            <a:spAutoFit/>
          </a:bodyPr>
          <a:lstStyle/>
          <a:p>
            <a:r>
              <a:rPr lang="en-US" sz="1600" dirty="0">
                <a:solidFill>
                  <a:schemeClr val="bg1"/>
                </a:solidFill>
                <a:latin typeface="Myriad Pro" panose="020B0503030403020204" pitchFamily="34" charset="0"/>
                <a:ea typeface="宋体" panose="02010600030101010101" pitchFamily="2" charset="-122"/>
              </a:rPr>
              <a:t>Community open houses</a:t>
            </a:r>
          </a:p>
        </p:txBody>
      </p:sp>
      <p:sp>
        <p:nvSpPr>
          <p:cNvPr id="6" name="Arrow: Down 5">
            <a:extLst>
              <a:ext uri="{FF2B5EF4-FFF2-40B4-BE49-F238E27FC236}">
                <a16:creationId xmlns:a16="http://schemas.microsoft.com/office/drawing/2014/main" id="{123807BA-F086-EB67-F7FA-66967B531F53}"/>
              </a:ext>
            </a:extLst>
          </p:cNvPr>
          <p:cNvSpPr/>
          <p:nvPr/>
        </p:nvSpPr>
        <p:spPr>
          <a:xfrm rot="16200000">
            <a:off x="2278583" y="3584619"/>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07B56A37-CC21-F475-E3BE-C91631AAB214}"/>
              </a:ext>
            </a:extLst>
          </p:cNvPr>
          <p:cNvSpPr txBox="1"/>
          <p:nvPr/>
        </p:nvSpPr>
        <p:spPr>
          <a:xfrm>
            <a:off x="8138564" y="1083168"/>
            <a:ext cx="1310985" cy="323165"/>
          </a:xfrm>
          <a:prstGeom prst="rect">
            <a:avLst/>
          </a:prstGeom>
          <a:noFill/>
        </p:spPr>
        <p:txBody>
          <a:bodyPr wrap="square">
            <a:spAutoFit/>
          </a:bodyPr>
          <a:lstStyle/>
          <a:p>
            <a:r>
              <a:rPr lang="en-US" sz="1500" dirty="0">
                <a:ea typeface="宋体" panose="02010600030101010101" pitchFamily="2" charset="-122"/>
              </a:rPr>
              <a:t>Outcomes</a:t>
            </a:r>
          </a:p>
        </p:txBody>
      </p:sp>
      <p:sp>
        <p:nvSpPr>
          <p:cNvPr id="5" name="TextBox 4">
            <a:extLst>
              <a:ext uri="{FF2B5EF4-FFF2-40B4-BE49-F238E27FC236}">
                <a16:creationId xmlns:a16="http://schemas.microsoft.com/office/drawing/2014/main" id="{7DA3E391-7C56-BEAC-0E20-74A13C5C5EDB}"/>
              </a:ext>
            </a:extLst>
          </p:cNvPr>
          <p:cNvSpPr txBox="1"/>
          <p:nvPr/>
        </p:nvSpPr>
        <p:spPr>
          <a:xfrm>
            <a:off x="5401565" y="3824501"/>
            <a:ext cx="6239202" cy="276999"/>
          </a:xfrm>
          <a:prstGeom prst="rect">
            <a:avLst/>
          </a:prstGeom>
          <a:noFill/>
        </p:spPr>
        <p:txBody>
          <a:bodyPr wrap="square">
            <a:spAutoFit/>
          </a:bodyPr>
          <a:lstStyle/>
          <a:p>
            <a:r>
              <a:rPr lang="en-US" sz="1200" dirty="0">
                <a:solidFill>
                  <a:schemeClr val="bg1"/>
                </a:solidFill>
              </a:rPr>
              <a:t>Parish officials</a:t>
            </a:r>
          </a:p>
        </p:txBody>
      </p:sp>
      <p:pic>
        <p:nvPicPr>
          <p:cNvPr id="7" name="Picture 6" descr="A picture containing diagram&#10;&#10;Description automatically generated">
            <a:extLst>
              <a:ext uri="{FF2B5EF4-FFF2-40B4-BE49-F238E27FC236}">
                <a16:creationId xmlns:a16="http://schemas.microsoft.com/office/drawing/2014/main" id="{2E8A8F88-854E-F4D0-E529-DA92425F29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35325" y="1407712"/>
            <a:ext cx="4443286" cy="2503120"/>
          </a:xfrm>
          <a:prstGeom prst="rect">
            <a:avLst/>
          </a:prstGeom>
        </p:spPr>
      </p:pic>
      <p:pic>
        <p:nvPicPr>
          <p:cNvPr id="10" name="Picture 9" descr="A group of people standing in a room&#10;&#10;Description automatically generated with medium confidence">
            <a:extLst>
              <a:ext uri="{FF2B5EF4-FFF2-40B4-BE49-F238E27FC236}">
                <a16:creationId xmlns:a16="http://schemas.microsoft.com/office/drawing/2014/main" id="{9F5C10BC-1006-7E5D-0BA2-5769168DDD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2959" y="4005499"/>
            <a:ext cx="4335207" cy="1682442"/>
          </a:xfrm>
          <a:prstGeom prst="rect">
            <a:avLst/>
          </a:prstGeom>
        </p:spPr>
      </p:pic>
      <p:pic>
        <p:nvPicPr>
          <p:cNvPr id="12" name="Picture 11" descr="Chart, bar chart&#10;&#10;Description automatically generated">
            <a:extLst>
              <a:ext uri="{FF2B5EF4-FFF2-40B4-BE49-F238E27FC236}">
                <a16:creationId xmlns:a16="http://schemas.microsoft.com/office/drawing/2014/main" id="{E47C7FE1-76DD-5D5E-8250-3F2495B402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92147" y="1407712"/>
            <a:ext cx="2642350" cy="4317921"/>
          </a:xfrm>
          <a:prstGeom prst="rect">
            <a:avLst/>
          </a:prstGeom>
        </p:spPr>
      </p:pic>
      <p:sp>
        <p:nvSpPr>
          <p:cNvPr id="14" name="Arrow: Down 13">
            <a:extLst>
              <a:ext uri="{FF2B5EF4-FFF2-40B4-BE49-F238E27FC236}">
                <a16:creationId xmlns:a16="http://schemas.microsoft.com/office/drawing/2014/main" id="{FF0DD7C0-1835-1F71-E436-5C7396123A97}"/>
              </a:ext>
            </a:extLst>
          </p:cNvPr>
          <p:cNvSpPr/>
          <p:nvPr/>
        </p:nvSpPr>
        <p:spPr>
          <a:xfrm rot="16200000">
            <a:off x="7579546" y="3565805"/>
            <a:ext cx="211666" cy="241106"/>
          </a:xfrm>
          <a:prstGeom prst="downArrow">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EE587593-11DE-797D-5908-A88C645013F9}"/>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8" name="TextBox 7">
            <a:extLst>
              <a:ext uri="{FF2B5EF4-FFF2-40B4-BE49-F238E27FC236}">
                <a16:creationId xmlns:a16="http://schemas.microsoft.com/office/drawing/2014/main" id="{FE80EB53-8186-8403-4E7F-257E7B08E1C7}"/>
              </a:ext>
            </a:extLst>
          </p:cNvPr>
          <p:cNvSpPr txBox="1"/>
          <p:nvPr/>
        </p:nvSpPr>
        <p:spPr>
          <a:xfrm>
            <a:off x="9673189" y="5685699"/>
            <a:ext cx="1214891" cy="215444"/>
          </a:xfrm>
          <a:prstGeom prst="rect">
            <a:avLst/>
          </a:prstGeom>
          <a:noFill/>
        </p:spPr>
        <p:txBody>
          <a:bodyPr wrap="square">
            <a:spAutoFit/>
          </a:bodyPr>
          <a:lstStyle/>
          <a:p>
            <a:r>
              <a:rPr lang="en-US" altLang="zh-CN" sz="800" b="0" i="0" dirty="0">
                <a:solidFill>
                  <a:srgbClr val="333333"/>
                </a:solidFill>
                <a:effectLst/>
                <a:latin typeface="Myriad Pro" panose="020B0503030403020204" pitchFamily="34" charset="0"/>
              </a:rPr>
              <a:t>Source: </a:t>
            </a:r>
            <a:r>
              <a:rPr lang="en-US" altLang="zh-CN" sz="800" b="0" i="0" dirty="0">
                <a:solidFill>
                  <a:srgbClr val="333333"/>
                </a:solidFill>
                <a:effectLst/>
              </a:rPr>
              <a:t>LASAFE</a:t>
            </a:r>
            <a:r>
              <a:rPr lang="en-US" altLang="zh-CN" sz="800" dirty="0">
                <a:solidFill>
                  <a:srgbClr val="333333"/>
                </a:solidFill>
                <a:latin typeface="Myriad Pro" panose="020B0503030403020204" pitchFamily="34" charset="0"/>
              </a:rPr>
              <a:t>, 2019</a:t>
            </a:r>
            <a:endParaRPr lang="en-US" sz="800" dirty="0">
              <a:latin typeface="Myriad Pro" panose="020B0503030403020204" pitchFamily="34" charset="0"/>
            </a:endParaRPr>
          </a:p>
        </p:txBody>
      </p:sp>
      <p:sp>
        <p:nvSpPr>
          <p:cNvPr id="11" name="TextBox 10">
            <a:extLst>
              <a:ext uri="{FF2B5EF4-FFF2-40B4-BE49-F238E27FC236}">
                <a16:creationId xmlns:a16="http://schemas.microsoft.com/office/drawing/2014/main" id="{572D9CBE-626F-ECEF-1365-78D7346F33AE}"/>
              </a:ext>
            </a:extLst>
          </p:cNvPr>
          <p:cNvSpPr txBox="1"/>
          <p:nvPr/>
        </p:nvSpPr>
        <p:spPr>
          <a:xfrm>
            <a:off x="2742451" y="1135883"/>
            <a:ext cx="2493783" cy="338554"/>
          </a:xfrm>
          <a:prstGeom prst="rect">
            <a:avLst/>
          </a:prstGeom>
          <a:noFill/>
        </p:spPr>
        <p:txBody>
          <a:bodyPr wrap="square">
            <a:spAutoFit/>
          </a:bodyPr>
          <a:lstStyle/>
          <a:p>
            <a:pPr algn="l"/>
            <a:r>
              <a:rPr lang="en-US" sz="1600" dirty="0">
                <a:solidFill>
                  <a:srgbClr val="000000"/>
                </a:solidFill>
                <a:ea typeface="DengXian" panose="02010600030101010101" pitchFamily="2" charset="-122"/>
              </a:rPr>
              <a:t>Participate</a:t>
            </a:r>
            <a:r>
              <a:rPr lang="en-US" sz="1600" dirty="0">
                <a:solidFill>
                  <a:srgbClr val="000000"/>
                </a:solidFill>
                <a:effectLst/>
                <a:ea typeface="DengXian" panose="02010600030101010101" pitchFamily="2" charset="-122"/>
              </a:rPr>
              <a:t> in a poll</a:t>
            </a:r>
            <a:endParaRPr lang="en-US" sz="1600" dirty="0">
              <a:ea typeface="宋体" panose="02010600030101010101" pitchFamily="2" charset="-122"/>
            </a:endParaRPr>
          </a:p>
        </p:txBody>
      </p:sp>
      <p:sp>
        <p:nvSpPr>
          <p:cNvPr id="9" name="TextBox 8">
            <a:extLst>
              <a:ext uri="{FF2B5EF4-FFF2-40B4-BE49-F238E27FC236}">
                <a16:creationId xmlns:a16="http://schemas.microsoft.com/office/drawing/2014/main" id="{6476A450-5E5A-8833-5BC7-BF5D30A8C92C}"/>
              </a:ext>
            </a:extLst>
          </p:cNvPr>
          <p:cNvSpPr txBox="1"/>
          <p:nvPr/>
        </p:nvSpPr>
        <p:spPr>
          <a:xfrm>
            <a:off x="264861" y="5116412"/>
            <a:ext cx="2588122" cy="738664"/>
          </a:xfrm>
          <a:prstGeom prst="rect">
            <a:avLst/>
          </a:prstGeom>
          <a:noFill/>
        </p:spPr>
        <p:txBody>
          <a:bodyPr wrap="square">
            <a:spAutoFit/>
          </a:bodyPr>
          <a:lstStyle/>
          <a:p>
            <a:pPr marR="0" algn="l" rtl="0"/>
            <a:r>
              <a:rPr lang="en-US" sz="2400" baseline="30000" dirty="0">
                <a:solidFill>
                  <a:srgbClr val="000000"/>
                </a:solidFill>
              </a:rPr>
              <a:t>• Select strategies</a:t>
            </a:r>
          </a:p>
          <a:p>
            <a:pPr marR="0" algn="l" rtl="0"/>
            <a:r>
              <a:rPr lang="en-US" sz="2400" baseline="30000" dirty="0">
                <a:solidFill>
                  <a:srgbClr val="000000"/>
                </a:solidFill>
              </a:rPr>
              <a:t>• Select a project </a:t>
            </a:r>
          </a:p>
          <a:p>
            <a:pPr marR="0" algn="l" rtl="0"/>
            <a:endParaRPr lang="en-US" sz="1500" baseline="30000" dirty="0">
              <a:solidFill>
                <a:srgbClr val="000000"/>
              </a:solidFill>
            </a:endParaRPr>
          </a:p>
        </p:txBody>
      </p:sp>
      <p:sp>
        <p:nvSpPr>
          <p:cNvPr id="2" name="Slide Number Placeholder 18">
            <a:extLst>
              <a:ext uri="{FF2B5EF4-FFF2-40B4-BE49-F238E27FC236}">
                <a16:creationId xmlns:a16="http://schemas.microsoft.com/office/drawing/2014/main" id="{1F9C72FC-74C7-6178-FD7B-798DC672481E}"/>
              </a:ext>
            </a:extLst>
          </p:cNvPr>
          <p:cNvSpPr>
            <a:spLocks noGrp="1"/>
          </p:cNvSpPr>
          <p:nvPr>
            <p:ph type="sldNum" sz="quarter" idx="12"/>
          </p:nvPr>
        </p:nvSpPr>
        <p:spPr>
          <a:xfrm>
            <a:off x="8610600" y="6356350"/>
            <a:ext cx="2743200" cy="365125"/>
          </a:xfrm>
        </p:spPr>
        <p:txBody>
          <a:bodyPr/>
          <a:lstStyle/>
          <a:p>
            <a:fld id="{4DD9DE48-21CE-4BE2-BB31-F9482E0FD4D3}" type="slidenum">
              <a:rPr lang="en-US" smtClean="0"/>
              <a:t>17</a:t>
            </a:fld>
            <a:endParaRPr lang="en-US" dirty="0"/>
          </a:p>
        </p:txBody>
      </p:sp>
      <p:cxnSp>
        <p:nvCxnSpPr>
          <p:cNvPr id="16" name="Straight Connector 15">
            <a:extLst>
              <a:ext uri="{FF2B5EF4-FFF2-40B4-BE49-F238E27FC236}">
                <a16:creationId xmlns:a16="http://schemas.microsoft.com/office/drawing/2014/main" id="{353A2DDC-20A7-3309-8873-CBB6775B8D18}"/>
              </a:ext>
            </a:extLst>
          </p:cNvPr>
          <p:cNvCxnSpPr>
            <a:cxnSpLocks/>
          </p:cNvCxnSpPr>
          <p:nvPr/>
        </p:nvCxnSpPr>
        <p:spPr>
          <a:xfrm>
            <a:off x="527589" y="1141192"/>
            <a:ext cx="1434590" cy="138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441282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a:xfrm>
            <a:off x="7081387" y="5865546"/>
            <a:ext cx="4485315" cy="616018"/>
          </a:xfrm>
        </p:spPr>
        <p:txBody>
          <a:bodyPr/>
          <a:lstStyle/>
          <a:p>
            <a:fld id="{4DD9DE48-21CE-4BE2-BB31-F9482E0FD4D3}" type="slidenum">
              <a:rPr lang="en-US" smtClean="0"/>
              <a:t>18</a:t>
            </a:fld>
            <a:endParaRPr lang="en-US" dirty="0"/>
          </a:p>
        </p:txBody>
      </p:sp>
      <p:sp>
        <p:nvSpPr>
          <p:cNvPr id="5" name="Rectangle 4">
            <a:extLst>
              <a:ext uri="{FF2B5EF4-FFF2-40B4-BE49-F238E27FC236}">
                <a16:creationId xmlns:a16="http://schemas.microsoft.com/office/drawing/2014/main" id="{072ED13A-219F-F71B-7AD8-5D53A932D177}"/>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2" name="Rectangle 1">
            <a:extLst>
              <a:ext uri="{FF2B5EF4-FFF2-40B4-BE49-F238E27FC236}">
                <a16:creationId xmlns:a16="http://schemas.microsoft.com/office/drawing/2014/main" id="{E0902CDC-CA75-6E2A-81C2-C47C80C4CD4B}"/>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3" name="Straight Connector 2">
            <a:extLst>
              <a:ext uri="{FF2B5EF4-FFF2-40B4-BE49-F238E27FC236}">
                <a16:creationId xmlns:a16="http://schemas.microsoft.com/office/drawing/2014/main" id="{D963B7FD-EAF3-E2FB-22EC-0E66D9EC5426}"/>
              </a:ext>
            </a:extLst>
          </p:cNvPr>
          <p:cNvCxnSpPr>
            <a:cxnSpLocks/>
          </p:cNvCxnSpPr>
          <p:nvPr/>
        </p:nvCxnSpPr>
        <p:spPr>
          <a:xfrm>
            <a:off x="698531" y="1337078"/>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6" name="Content Placeholder 2">
            <a:extLst>
              <a:ext uri="{FF2B5EF4-FFF2-40B4-BE49-F238E27FC236}">
                <a16:creationId xmlns:a16="http://schemas.microsoft.com/office/drawing/2014/main" id="{2ADAAFE6-9201-F825-5098-0E4B0514F9EB}"/>
              </a:ext>
            </a:extLst>
          </p:cNvPr>
          <p:cNvSpPr txBox="1">
            <a:spLocks/>
          </p:cNvSpPr>
          <p:nvPr/>
        </p:nvSpPr>
        <p:spPr>
          <a:xfrm>
            <a:off x="1220535" y="699561"/>
            <a:ext cx="5082166" cy="1647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ko-KR" b="1" dirty="0">
                <a:solidFill>
                  <a:schemeClr val="bg1"/>
                </a:solidFill>
              </a:rPr>
              <a:t>In-Class Activity</a:t>
            </a:r>
          </a:p>
          <a:p>
            <a:pPr marL="0" indent="0">
              <a:buNone/>
            </a:pPr>
            <a:endParaRPr lang="en-US" b="1" dirty="0">
              <a:solidFill>
                <a:schemeClr val="bg1"/>
              </a:solidFill>
            </a:endParaRPr>
          </a:p>
          <a:p>
            <a:pPr marL="0" indent="0">
              <a:buNone/>
            </a:pPr>
            <a:endParaRPr lang="en-US" b="1" dirty="0">
              <a:solidFill>
                <a:srgbClr val="623F99"/>
              </a:solidFill>
              <a:latin typeface="Myriad Pro" panose="020B0503030403020204" pitchFamily="34" charset="0"/>
            </a:endParaRPr>
          </a:p>
        </p:txBody>
      </p:sp>
      <p:pic>
        <p:nvPicPr>
          <p:cNvPr id="8" name="Picture 7" descr="Map&#10;&#10;Description automatically generated">
            <a:extLst>
              <a:ext uri="{FF2B5EF4-FFF2-40B4-BE49-F238E27FC236}">
                <a16:creationId xmlns:a16="http://schemas.microsoft.com/office/drawing/2014/main" id="{1E721B44-896C-3E4C-6189-A87E1FA4B0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20612" y="3130811"/>
            <a:ext cx="4214564" cy="3454357"/>
          </a:xfrm>
          <a:prstGeom prst="rect">
            <a:avLst/>
          </a:prstGeom>
        </p:spPr>
      </p:pic>
      <p:cxnSp>
        <p:nvCxnSpPr>
          <p:cNvPr id="10" name="Straight Arrow Connector 9">
            <a:extLst>
              <a:ext uri="{FF2B5EF4-FFF2-40B4-BE49-F238E27FC236}">
                <a16:creationId xmlns:a16="http://schemas.microsoft.com/office/drawing/2014/main" id="{4A866C3E-7C27-3A28-0C1C-E0D404CE14A2}"/>
              </a:ext>
            </a:extLst>
          </p:cNvPr>
          <p:cNvCxnSpPr>
            <a:cxnSpLocks/>
          </p:cNvCxnSpPr>
          <p:nvPr/>
        </p:nvCxnSpPr>
        <p:spPr>
          <a:xfrm flipH="1">
            <a:off x="2890684" y="5431797"/>
            <a:ext cx="1535993" cy="0"/>
          </a:xfrm>
          <a:prstGeom prst="straightConnector1">
            <a:avLst/>
          </a:prstGeom>
          <a:ln w="25400">
            <a:solidFill>
              <a:srgbClr val="BC5923"/>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F9AE92CC-247F-8AC0-C103-EFBDA0390027}"/>
              </a:ext>
            </a:extLst>
          </p:cNvPr>
          <p:cNvCxnSpPr>
            <a:cxnSpLocks/>
          </p:cNvCxnSpPr>
          <p:nvPr/>
        </p:nvCxnSpPr>
        <p:spPr>
          <a:xfrm>
            <a:off x="6872748" y="4414159"/>
            <a:ext cx="1543665" cy="0"/>
          </a:xfrm>
          <a:prstGeom prst="straightConnector1">
            <a:avLst/>
          </a:prstGeom>
          <a:ln w="25400">
            <a:solidFill>
              <a:srgbClr val="0E5972"/>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A282DE42-A774-979F-339A-594E157FFCEE}"/>
              </a:ext>
            </a:extLst>
          </p:cNvPr>
          <p:cNvSpPr txBox="1"/>
          <p:nvPr/>
        </p:nvSpPr>
        <p:spPr>
          <a:xfrm>
            <a:off x="8400366" y="4970576"/>
            <a:ext cx="3628184" cy="584775"/>
          </a:xfrm>
          <a:prstGeom prst="rect">
            <a:avLst/>
          </a:prstGeom>
          <a:noFill/>
        </p:spPr>
        <p:txBody>
          <a:bodyPr wrap="square">
            <a:spAutoFit/>
          </a:bodyPr>
          <a:lstStyle/>
          <a:p>
            <a:r>
              <a:rPr lang="en-US" sz="1600" dirty="0">
                <a:solidFill>
                  <a:srgbClr val="101214"/>
                </a:solidFill>
                <a:latin typeface="PingFang SC"/>
              </a:rPr>
              <a:t>Scenario B: Oceanfront </a:t>
            </a:r>
            <a:r>
              <a:rPr lang="en-US" sz="1600" dirty="0"/>
              <a:t>Adaptation Strategy Project </a:t>
            </a:r>
            <a:endParaRPr lang="en-US" sz="1600" dirty="0">
              <a:solidFill>
                <a:srgbClr val="101214"/>
              </a:solidFill>
              <a:latin typeface="PingFang SC"/>
            </a:endParaRPr>
          </a:p>
        </p:txBody>
      </p:sp>
      <p:cxnSp>
        <p:nvCxnSpPr>
          <p:cNvPr id="19" name="Straight Arrow Connector 18">
            <a:extLst>
              <a:ext uri="{FF2B5EF4-FFF2-40B4-BE49-F238E27FC236}">
                <a16:creationId xmlns:a16="http://schemas.microsoft.com/office/drawing/2014/main" id="{BF696AEA-5057-B5F2-435B-17A5AD2F569F}"/>
              </a:ext>
            </a:extLst>
          </p:cNvPr>
          <p:cNvCxnSpPr>
            <a:cxnSpLocks/>
          </p:cNvCxnSpPr>
          <p:nvPr/>
        </p:nvCxnSpPr>
        <p:spPr>
          <a:xfrm>
            <a:off x="7521677" y="5145523"/>
            <a:ext cx="894736" cy="0"/>
          </a:xfrm>
          <a:prstGeom prst="straightConnector1">
            <a:avLst/>
          </a:prstGeom>
          <a:ln w="25400">
            <a:solidFill>
              <a:srgbClr val="816F3A"/>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B3B40655-A7A7-9666-1095-68F70609D93B}"/>
              </a:ext>
            </a:extLst>
          </p:cNvPr>
          <p:cNvSpPr txBox="1"/>
          <p:nvPr/>
        </p:nvSpPr>
        <p:spPr>
          <a:xfrm>
            <a:off x="590680" y="5262520"/>
            <a:ext cx="2848695" cy="584775"/>
          </a:xfrm>
          <a:prstGeom prst="rect">
            <a:avLst/>
          </a:prstGeom>
          <a:noFill/>
        </p:spPr>
        <p:txBody>
          <a:bodyPr wrap="square">
            <a:spAutoFit/>
          </a:bodyPr>
          <a:lstStyle/>
          <a:p>
            <a:r>
              <a:rPr lang="en-US" sz="1600" dirty="0">
                <a:solidFill>
                  <a:srgbClr val="101214"/>
                </a:solidFill>
                <a:latin typeface="PingFang SC"/>
              </a:rPr>
              <a:t>Scenario C: Elizabeth </a:t>
            </a:r>
            <a:r>
              <a:rPr lang="en-US" sz="1600" b="0" i="0" dirty="0">
                <a:solidFill>
                  <a:srgbClr val="101214"/>
                </a:solidFill>
                <a:effectLst/>
                <a:latin typeface="PingFang SC"/>
              </a:rPr>
              <a:t>River </a:t>
            </a:r>
            <a:r>
              <a:rPr lang="en-US" sz="1600" dirty="0"/>
              <a:t>Adaptation Strategy Project </a:t>
            </a:r>
          </a:p>
        </p:txBody>
      </p:sp>
      <p:sp>
        <p:nvSpPr>
          <p:cNvPr id="24" name="TextBox 23">
            <a:extLst>
              <a:ext uri="{FF2B5EF4-FFF2-40B4-BE49-F238E27FC236}">
                <a16:creationId xmlns:a16="http://schemas.microsoft.com/office/drawing/2014/main" id="{1B771CC9-92EE-46C7-5CB1-EC8EB13EE2E9}"/>
              </a:ext>
            </a:extLst>
          </p:cNvPr>
          <p:cNvSpPr txBox="1"/>
          <p:nvPr/>
        </p:nvSpPr>
        <p:spPr>
          <a:xfrm>
            <a:off x="6750140" y="6542343"/>
            <a:ext cx="3886199" cy="338554"/>
          </a:xfrm>
          <a:prstGeom prst="rect">
            <a:avLst/>
          </a:prstGeom>
          <a:noFill/>
        </p:spPr>
        <p:txBody>
          <a:bodyPr wrap="square">
            <a:spAutoFit/>
          </a:bodyPr>
          <a:lstStyle/>
          <a:p>
            <a:r>
              <a:rPr lang="en-US" sz="800" dirty="0">
                <a:solidFill>
                  <a:schemeClr val="tx1">
                    <a:lumMod val="75000"/>
                    <a:lumOff val="25000"/>
                  </a:schemeClr>
                </a:solidFill>
              </a:rPr>
              <a:t>Source: </a:t>
            </a:r>
            <a:r>
              <a:rPr lang="en-US" sz="800" dirty="0">
                <a:ea typeface="宋体" panose="02010600030101010101" pitchFamily="2" charset="-122"/>
              </a:rPr>
              <a:t>Virginia Beach, 2020</a:t>
            </a:r>
          </a:p>
          <a:p>
            <a:endParaRPr lang="en-US" sz="800" dirty="0">
              <a:solidFill>
                <a:schemeClr val="tx1">
                  <a:lumMod val="75000"/>
                  <a:lumOff val="25000"/>
                </a:schemeClr>
              </a:solidFill>
            </a:endParaRPr>
          </a:p>
        </p:txBody>
      </p:sp>
      <p:sp>
        <p:nvSpPr>
          <p:cNvPr id="7" name="TextBox 6">
            <a:extLst>
              <a:ext uri="{FF2B5EF4-FFF2-40B4-BE49-F238E27FC236}">
                <a16:creationId xmlns:a16="http://schemas.microsoft.com/office/drawing/2014/main" id="{730A6D36-D8B6-861A-82C3-A20F9DF40B6C}"/>
              </a:ext>
            </a:extLst>
          </p:cNvPr>
          <p:cNvSpPr txBox="1"/>
          <p:nvPr/>
        </p:nvSpPr>
        <p:spPr>
          <a:xfrm>
            <a:off x="8400366" y="4237971"/>
            <a:ext cx="3791633" cy="830997"/>
          </a:xfrm>
          <a:prstGeom prst="rect">
            <a:avLst/>
          </a:prstGeom>
          <a:noFill/>
        </p:spPr>
        <p:txBody>
          <a:bodyPr wrap="square">
            <a:spAutoFit/>
          </a:bodyPr>
          <a:lstStyle/>
          <a:p>
            <a:r>
              <a:rPr lang="en-US" sz="1600" dirty="0"/>
              <a:t>Scenario A: Lynnhaven Adaptation Strategy Project </a:t>
            </a:r>
          </a:p>
          <a:p>
            <a:pPr algn="r"/>
            <a:endParaRPr lang="en-US" sz="1600" dirty="0"/>
          </a:p>
        </p:txBody>
      </p:sp>
      <p:sp>
        <p:nvSpPr>
          <p:cNvPr id="11" name="TextBox 10">
            <a:extLst>
              <a:ext uri="{FF2B5EF4-FFF2-40B4-BE49-F238E27FC236}">
                <a16:creationId xmlns:a16="http://schemas.microsoft.com/office/drawing/2014/main" id="{C33EFE98-D049-EDAD-874D-9022DEF05E4A}"/>
              </a:ext>
            </a:extLst>
          </p:cNvPr>
          <p:cNvSpPr txBox="1"/>
          <p:nvPr/>
        </p:nvSpPr>
        <p:spPr>
          <a:xfrm>
            <a:off x="583988" y="1285702"/>
            <a:ext cx="11423133" cy="2000548"/>
          </a:xfrm>
          <a:prstGeom prst="rect">
            <a:avLst/>
          </a:prstGeom>
          <a:noFill/>
        </p:spPr>
        <p:txBody>
          <a:bodyPr wrap="square">
            <a:spAutoFit/>
          </a:bodyPr>
          <a:lstStyle/>
          <a:p>
            <a:pPr marL="342900" indent="-342900">
              <a:buFont typeface="Arial" panose="020B0604020202020204" pitchFamily="34" charset="0"/>
              <a:buChar char="•"/>
            </a:pPr>
            <a:r>
              <a:rPr lang="en-US" sz="2000" dirty="0">
                <a:cs typeface="Arial" panose="020B0604020202020204" pitchFamily="34" charset="0"/>
              </a:rPr>
              <a:t>Groups: divide the class into several groups and give out the packets and maps. </a:t>
            </a:r>
          </a:p>
          <a:p>
            <a:pPr marL="800100" lvl="1" indent="-342900">
              <a:buFont typeface="Arial" panose="020B0604020202020204" pitchFamily="34" charset="0"/>
              <a:buChar char="•"/>
            </a:pPr>
            <a:r>
              <a:rPr lang="en-US" sz="1600" i="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Each group must include at least four students.</a:t>
            </a:r>
          </a:p>
          <a:p>
            <a:pPr marL="800100" lvl="1" indent="-342900">
              <a:buFont typeface="Arial" panose="020B0604020202020204" pitchFamily="34" charset="0"/>
              <a:buChar char="•"/>
            </a:pPr>
            <a:r>
              <a:rPr lang="en-US" sz="1600" dirty="0">
                <a:solidFill>
                  <a:srgbClr val="000000"/>
                </a:solidFill>
                <a:latin typeface="Calibri" panose="020F0502020204030204" pitchFamily="34" charset="0"/>
                <a:cs typeface="Times New Roman" panose="02020603050405020304" pitchFamily="18" charset="0"/>
              </a:rPr>
              <a:t>If your class has more than 12 kids, students should be divided into groups of 4-5 and have multiple groups cover each area.</a:t>
            </a:r>
          </a:p>
          <a:p>
            <a:pPr marL="800100" lvl="1" indent="-342900">
              <a:buFont typeface="Arial" panose="020B0604020202020204" pitchFamily="34" charset="0"/>
              <a:buChar char="•"/>
            </a:pPr>
            <a:r>
              <a:rPr lang="en-US" sz="1600" dirty="0">
                <a:solidFill>
                  <a:srgbClr val="000000"/>
                </a:solidFill>
                <a:latin typeface="Calibri" panose="020F0502020204030204" pitchFamily="34" charset="0"/>
                <a:cs typeface="Times New Roman" panose="02020603050405020304" pitchFamily="18" charset="0"/>
              </a:rPr>
              <a:t>Larger Groups: if there are greater than four people in a group, more than one person can play the local resident. Individuals playing the same stakeholder can still share and select different adaptation strategies. </a:t>
            </a:r>
          </a:p>
          <a:p>
            <a:pPr marL="342900" indent="-342900">
              <a:buFont typeface="Arial" panose="020B0604020202020204" pitchFamily="34" charset="0"/>
              <a:buChar char="•"/>
            </a:pPr>
            <a:endParaRPr lang="en-US" sz="2000" dirty="0">
              <a:cs typeface="Arial" panose="020B0604020202020204" pitchFamily="34" charset="0"/>
            </a:endParaRPr>
          </a:p>
          <a:p>
            <a:pPr marL="342900" indent="-342900">
              <a:buFont typeface="Arial" panose="020B0604020202020204" pitchFamily="34" charset="0"/>
              <a:buChar char="•"/>
            </a:pPr>
            <a:r>
              <a:rPr lang="en-US" sz="2000" dirty="0">
                <a:cs typeface="Arial" panose="020B0604020202020204" pitchFamily="34" charset="0"/>
              </a:rPr>
              <a:t>Students: mark the map where your group is based on the map below.</a:t>
            </a:r>
          </a:p>
        </p:txBody>
      </p:sp>
    </p:spTree>
    <p:extLst>
      <p:ext uri="{BB962C8B-B14F-4D97-AF65-F5344CB8AC3E}">
        <p14:creationId xmlns:p14="http://schemas.microsoft.com/office/powerpoint/2010/main" val="42020672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E28D72-8A34-19AE-DD08-0C3475C23BA3}"/>
              </a:ext>
            </a:extLst>
          </p:cNvPr>
          <p:cNvGrpSpPr/>
          <p:nvPr/>
        </p:nvGrpSpPr>
        <p:grpSpPr>
          <a:xfrm>
            <a:off x="1519767" y="4784169"/>
            <a:ext cx="4686161" cy="1884620"/>
            <a:chOff x="0" y="0"/>
            <a:chExt cx="5098415" cy="2050793"/>
          </a:xfrm>
        </p:grpSpPr>
        <p:sp>
          <p:nvSpPr>
            <p:cNvPr id="10" name="Rectangle 9">
              <a:extLst>
                <a:ext uri="{FF2B5EF4-FFF2-40B4-BE49-F238E27FC236}">
                  <a16:creationId xmlns:a16="http://schemas.microsoft.com/office/drawing/2014/main" id="{73ACBB8A-DA96-563C-57F8-DF9F7F1F145F}"/>
                </a:ext>
              </a:extLst>
            </p:cNvPr>
            <p:cNvSpPr/>
            <p:nvPr/>
          </p:nvSpPr>
          <p:spPr>
            <a:xfrm>
              <a:off x="0" y="0"/>
              <a:ext cx="5098415" cy="2050793"/>
            </a:xfrm>
            <a:prstGeom prst="rect">
              <a:avLst/>
            </a:prstGeom>
            <a:solidFill>
              <a:schemeClr val="accent4">
                <a:lumMod val="50000"/>
              </a:schemeClr>
            </a:solidFill>
            <a:ln>
              <a:solidFill>
                <a:schemeClr val="accent6">
                  <a:lumMod val="50000"/>
                </a:schemeClr>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Text Box 2">
              <a:extLst>
                <a:ext uri="{FF2B5EF4-FFF2-40B4-BE49-F238E27FC236}">
                  <a16:creationId xmlns:a16="http://schemas.microsoft.com/office/drawing/2014/main" id="{6A8DA170-3B45-BC1B-6C8F-47AD83A7B5E3}"/>
                </a:ext>
              </a:extLst>
            </p:cNvPr>
            <p:cNvSpPr txBox="1">
              <a:spLocks noChangeArrowheads="1"/>
            </p:cNvSpPr>
            <p:nvPr/>
          </p:nvSpPr>
          <p:spPr bwMode="auto">
            <a:xfrm>
              <a:off x="203200" y="146050"/>
              <a:ext cx="3500805" cy="1825282"/>
            </a:xfrm>
            <a:prstGeom prst="rect">
              <a:avLst/>
            </a:prstGeom>
            <a:noFill/>
            <a:ln w="9525">
              <a:noFill/>
              <a:miter lim="800000"/>
              <a:headEnd/>
              <a:tailEnd/>
            </a:ln>
          </p:spPr>
          <p:txBody>
            <a:bodyPr rot="0" vert="horz" wrap="square" lIns="91440" tIns="45720" rIns="91440" bIns="45720" anchor="t" anchorCtr="0">
              <a:spAutoFit/>
            </a:bodyPr>
            <a:lstStyle/>
            <a:p>
              <a:pPr marL="0" marR="0">
                <a:spcBef>
                  <a:spcPts val="0"/>
                </a:spcBef>
                <a:spcAft>
                  <a:spcPts val="0"/>
                </a:spcAft>
              </a:pPr>
              <a:r>
                <a:rPr lang="en-US" sz="1500" b="1" u="sng" dirty="0">
                  <a:solidFill>
                    <a:srgbClr val="FFFFFF"/>
                  </a:solidFill>
                  <a:effectLst/>
                  <a:latin typeface="Calibri" panose="020F0502020204030204" pitchFamily="34" charset="0"/>
                  <a:ea typeface="等线" panose="02010600030101010101" pitchFamily="2" charset="-122"/>
                  <a:cs typeface="Myriad Pro Light" panose="020B0603030403020204" pitchFamily="34" charset="0"/>
                </a:rPr>
                <a:t>Local Resident (Inland)</a:t>
              </a:r>
              <a:endParaRPr lang="en-US" sz="1200" dirty="0">
                <a:solidFill>
                  <a:srgbClr val="000000"/>
                </a:solidFill>
                <a:effectLst/>
                <a:latin typeface="Myriad Pro Light" panose="020B0603030403020204" pitchFamily="34" charset="0"/>
                <a:ea typeface="等线" panose="02010600030101010101" pitchFamily="2" charset="-122"/>
                <a:cs typeface="Myriad Pro Light" panose="020B0603030403020204" pitchFamily="34"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You have been selected to represent your community on this issue. </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Your community is an inland community. </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You anticipate that as people begin to worry about sea level rise, they will be looking to move further inland.</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Members of your community enjoy living where they do because it is easy to get to the beach.</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p:txBody>
        </p:sp>
        <p:pic>
          <p:nvPicPr>
            <p:cNvPr id="12" name="Picture 11" descr="A picture containing shape&#10;&#10;Description automatically generated">
              <a:extLst>
                <a:ext uri="{FF2B5EF4-FFF2-40B4-BE49-F238E27FC236}">
                  <a16:creationId xmlns:a16="http://schemas.microsoft.com/office/drawing/2014/main" id="{06449E7A-B4F6-8D1E-2B6C-796F2F2870DF}"/>
                </a:ext>
              </a:extLst>
            </p:cNvPr>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59150" y="373512"/>
              <a:ext cx="1676400" cy="1183640"/>
            </a:xfrm>
            <a:prstGeom prst="rect">
              <a:avLst/>
            </a:prstGeom>
            <a:noFill/>
            <a:ln>
              <a:noFill/>
            </a:ln>
          </p:spPr>
        </p:pic>
      </p:grpSp>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a:xfrm>
            <a:off x="7081387" y="5865546"/>
            <a:ext cx="4485315" cy="616018"/>
          </a:xfrm>
        </p:spPr>
        <p:txBody>
          <a:bodyPr/>
          <a:lstStyle/>
          <a:p>
            <a:fld id="{4DD9DE48-21CE-4BE2-BB31-F9482E0FD4D3}" type="slidenum">
              <a:rPr lang="en-US" smtClean="0"/>
              <a:t>19</a:t>
            </a:fld>
            <a:endParaRPr lang="en-US" dirty="0"/>
          </a:p>
        </p:txBody>
      </p:sp>
      <p:sp>
        <p:nvSpPr>
          <p:cNvPr id="2" name="Rectangle 1">
            <a:extLst>
              <a:ext uri="{FF2B5EF4-FFF2-40B4-BE49-F238E27FC236}">
                <a16:creationId xmlns:a16="http://schemas.microsoft.com/office/drawing/2014/main" id="{E0902CDC-CA75-6E2A-81C2-C47C80C4CD4B}"/>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3" name="Straight Connector 2">
            <a:extLst>
              <a:ext uri="{FF2B5EF4-FFF2-40B4-BE49-F238E27FC236}">
                <a16:creationId xmlns:a16="http://schemas.microsoft.com/office/drawing/2014/main" id="{D963B7FD-EAF3-E2FB-22EC-0E66D9EC5426}"/>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6" name="Content Placeholder 2">
            <a:extLst>
              <a:ext uri="{FF2B5EF4-FFF2-40B4-BE49-F238E27FC236}">
                <a16:creationId xmlns:a16="http://schemas.microsoft.com/office/drawing/2014/main" id="{2ADAAFE6-9201-F825-5098-0E4B0514F9EB}"/>
              </a:ext>
            </a:extLst>
          </p:cNvPr>
          <p:cNvSpPr txBox="1">
            <a:spLocks/>
          </p:cNvSpPr>
          <p:nvPr/>
        </p:nvSpPr>
        <p:spPr>
          <a:xfrm>
            <a:off x="1220535" y="247828"/>
            <a:ext cx="5082166" cy="1647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ko-KR" b="1" dirty="0">
                <a:solidFill>
                  <a:schemeClr val="bg1"/>
                </a:solidFill>
              </a:rPr>
              <a:t>In-Class Activity</a:t>
            </a:r>
          </a:p>
          <a:p>
            <a:pPr marL="0" indent="0">
              <a:buNone/>
            </a:pPr>
            <a:endParaRPr lang="en-US" b="1" dirty="0">
              <a:solidFill>
                <a:schemeClr val="bg1"/>
              </a:solidFill>
            </a:endParaRPr>
          </a:p>
          <a:p>
            <a:pPr marL="0" indent="0">
              <a:buNone/>
            </a:pPr>
            <a:endParaRPr lang="en-US" b="1" dirty="0">
              <a:solidFill>
                <a:srgbClr val="623F99"/>
              </a:solidFill>
              <a:latin typeface="Myriad Pro" panose="020B0503030403020204" pitchFamily="34" charset="0"/>
            </a:endParaRPr>
          </a:p>
        </p:txBody>
      </p:sp>
      <p:sp>
        <p:nvSpPr>
          <p:cNvPr id="16" name="Rectangle 1">
            <a:extLst>
              <a:ext uri="{FF2B5EF4-FFF2-40B4-BE49-F238E27FC236}">
                <a16:creationId xmlns:a16="http://schemas.microsoft.com/office/drawing/2014/main" id="{7D778F88-CF83-D993-B2B0-93A5DCC86EFD}"/>
              </a:ext>
            </a:extLst>
          </p:cNvPr>
          <p:cNvSpPr>
            <a:spLocks noChangeArrowheads="1"/>
          </p:cNvSpPr>
          <p:nvPr/>
        </p:nvSpPr>
        <p:spPr bwMode="auto">
          <a:xfrm>
            <a:off x="1301339" y="659726"/>
            <a:ext cx="2590517" cy="456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25392" rIns="0" bIns="0" numCol="1" anchor="ctr" anchorCtr="0" compatLnSpc="1">
            <a:prstTxWarp prst="textNoShape">
              <a:avLst/>
            </a:prstTxWarp>
            <a:spAutoFit/>
          </a:bodyPr>
          <a:lstStyle>
            <a:lvl1pPr eaLnBrk="0" fontAlgn="base" hangingPunct="0">
              <a:spcBef>
                <a:spcPct val="0"/>
              </a:spcBef>
              <a:spcAft>
                <a:spcPct val="0"/>
              </a:spcAft>
              <a:tabLst>
                <a:tab pos="596900" algn="l"/>
              </a:tabLst>
              <a:defRPr>
                <a:solidFill>
                  <a:schemeClr val="tx1"/>
                </a:solidFill>
                <a:latin typeface="Arial" panose="020B0604020202020204" pitchFamily="34" charset="0"/>
              </a:defRPr>
            </a:lvl1pPr>
            <a:lvl2pPr eaLnBrk="0" fontAlgn="base" hangingPunct="0">
              <a:spcBef>
                <a:spcPct val="0"/>
              </a:spcBef>
              <a:spcAft>
                <a:spcPct val="0"/>
              </a:spcAft>
              <a:tabLst>
                <a:tab pos="596900" algn="l"/>
              </a:tabLst>
              <a:defRPr>
                <a:solidFill>
                  <a:schemeClr val="tx1"/>
                </a:solidFill>
                <a:latin typeface="Arial" panose="020B0604020202020204" pitchFamily="34" charset="0"/>
              </a:defRPr>
            </a:lvl2pPr>
            <a:lvl3pPr eaLnBrk="0" fontAlgn="base" hangingPunct="0">
              <a:spcBef>
                <a:spcPct val="0"/>
              </a:spcBef>
              <a:spcAft>
                <a:spcPct val="0"/>
              </a:spcAft>
              <a:tabLst>
                <a:tab pos="596900" algn="l"/>
              </a:tabLst>
              <a:defRPr>
                <a:solidFill>
                  <a:schemeClr val="tx1"/>
                </a:solidFill>
                <a:latin typeface="Arial" panose="020B0604020202020204" pitchFamily="34" charset="0"/>
              </a:defRPr>
            </a:lvl3pPr>
            <a:lvl4pPr eaLnBrk="0" fontAlgn="base" hangingPunct="0">
              <a:spcBef>
                <a:spcPct val="0"/>
              </a:spcBef>
              <a:spcAft>
                <a:spcPct val="0"/>
              </a:spcAft>
              <a:tabLst>
                <a:tab pos="596900" algn="l"/>
              </a:tabLst>
              <a:defRPr>
                <a:solidFill>
                  <a:schemeClr val="tx1"/>
                </a:solidFill>
                <a:latin typeface="Arial" panose="020B0604020202020204" pitchFamily="34" charset="0"/>
              </a:defRPr>
            </a:lvl4pPr>
            <a:lvl5pPr eaLnBrk="0" fontAlgn="base" hangingPunct="0">
              <a:spcBef>
                <a:spcPct val="0"/>
              </a:spcBef>
              <a:spcAft>
                <a:spcPct val="0"/>
              </a:spcAft>
              <a:tabLst>
                <a:tab pos="596900" algn="l"/>
              </a:tabLst>
              <a:defRPr>
                <a:solidFill>
                  <a:schemeClr val="tx1"/>
                </a:solidFill>
                <a:latin typeface="Arial" panose="020B0604020202020204" pitchFamily="34" charset="0"/>
              </a:defRPr>
            </a:lvl5pPr>
            <a:lvl6pPr eaLnBrk="0" fontAlgn="base" hangingPunct="0">
              <a:spcBef>
                <a:spcPct val="0"/>
              </a:spcBef>
              <a:spcAft>
                <a:spcPct val="0"/>
              </a:spcAft>
              <a:tabLst>
                <a:tab pos="596900" algn="l"/>
              </a:tabLst>
              <a:defRPr>
                <a:solidFill>
                  <a:schemeClr val="tx1"/>
                </a:solidFill>
                <a:latin typeface="Arial" panose="020B0604020202020204" pitchFamily="34" charset="0"/>
              </a:defRPr>
            </a:lvl6pPr>
            <a:lvl7pPr eaLnBrk="0" fontAlgn="base" hangingPunct="0">
              <a:spcBef>
                <a:spcPct val="0"/>
              </a:spcBef>
              <a:spcAft>
                <a:spcPct val="0"/>
              </a:spcAft>
              <a:tabLst>
                <a:tab pos="596900" algn="l"/>
              </a:tabLst>
              <a:defRPr>
                <a:solidFill>
                  <a:schemeClr val="tx1"/>
                </a:solidFill>
                <a:latin typeface="Arial" panose="020B0604020202020204" pitchFamily="34" charset="0"/>
              </a:defRPr>
            </a:lvl7pPr>
            <a:lvl8pPr eaLnBrk="0" fontAlgn="base" hangingPunct="0">
              <a:spcBef>
                <a:spcPct val="0"/>
              </a:spcBef>
              <a:spcAft>
                <a:spcPct val="0"/>
              </a:spcAft>
              <a:tabLst>
                <a:tab pos="596900" algn="l"/>
              </a:tabLst>
              <a:defRPr>
                <a:solidFill>
                  <a:schemeClr val="tx1"/>
                </a:solidFill>
                <a:latin typeface="Arial" panose="020B0604020202020204" pitchFamily="34" charset="0"/>
              </a:defRPr>
            </a:lvl8pPr>
            <a:lvl9pPr eaLnBrk="0" fontAlgn="base" hangingPunct="0">
              <a:spcBef>
                <a:spcPct val="0"/>
              </a:spcBef>
              <a:spcAft>
                <a:spcPct val="0"/>
              </a:spcAft>
              <a:tabLst>
                <a:tab pos="5969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96900" algn="l"/>
              </a:tabLst>
            </a:pPr>
            <a:r>
              <a:rPr lang="en-US" altLang="en-US" sz="2800" b="1" dirty="0">
                <a:solidFill>
                  <a:schemeClr val="bg1"/>
                </a:solidFill>
                <a:latin typeface="+mn-lt"/>
              </a:rPr>
              <a:t>Role Play Gaming</a:t>
            </a:r>
          </a:p>
        </p:txBody>
      </p:sp>
      <p:sp>
        <p:nvSpPr>
          <p:cNvPr id="17" name="Rectangle 16">
            <a:extLst>
              <a:ext uri="{FF2B5EF4-FFF2-40B4-BE49-F238E27FC236}">
                <a16:creationId xmlns:a16="http://schemas.microsoft.com/office/drawing/2014/main" id="{68CC0C8D-CF20-E44D-478E-623254A2E0F5}"/>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4" name="Rectangle 3">
            <a:extLst>
              <a:ext uri="{FF2B5EF4-FFF2-40B4-BE49-F238E27FC236}">
                <a16:creationId xmlns:a16="http://schemas.microsoft.com/office/drawing/2014/main" id="{48891578-000E-77B5-3F07-A4BC15DD55CF}"/>
              </a:ext>
            </a:extLst>
          </p:cNvPr>
          <p:cNvSpPr/>
          <p:nvPr/>
        </p:nvSpPr>
        <p:spPr>
          <a:xfrm>
            <a:off x="-307169" y="1355011"/>
            <a:ext cx="7464971" cy="1295868"/>
          </a:xfrm>
          <a:prstGeom prst="rect">
            <a:avLst/>
          </a:prstGeom>
        </p:spPr>
        <p:txBody>
          <a:bodyPr wrap="square">
            <a:spAutoFit/>
          </a:bodyPr>
          <a:lstStyle/>
          <a:p>
            <a:pPr marL="1200150" lvl="2" indent="-285750">
              <a:lnSpc>
                <a:spcPct val="150000"/>
              </a:lnSpc>
              <a:buFont typeface="Arial" panose="020B0604020202020204" pitchFamily="34" charset="0"/>
              <a:buChar char="•"/>
            </a:pPr>
            <a:r>
              <a:rPr lang="en-US" dirty="0">
                <a:ea typeface="宋体" panose="02010600030101010101" pitchFamily="2" charset="-122"/>
              </a:rPr>
              <a:t>Stakeholder Cards: read the instructions (5 minutes)</a:t>
            </a:r>
          </a:p>
          <a:p>
            <a:pPr marL="1657350" lvl="3" indent="-285750">
              <a:lnSpc>
                <a:spcPct val="150000"/>
              </a:lnSpc>
              <a:buFont typeface="Arial" panose="020B0604020202020204" pitchFamily="34" charset="0"/>
              <a:buChar char="•"/>
            </a:pPr>
            <a:r>
              <a:rPr lang="en-US" dirty="0">
                <a:ea typeface="宋体" panose="02010600030101010101" pitchFamily="2" charset="-122"/>
              </a:rPr>
              <a:t>Each student selects stakeholder character card at random</a:t>
            </a:r>
          </a:p>
          <a:p>
            <a:pPr lvl="2">
              <a:lnSpc>
                <a:spcPct val="150000"/>
              </a:lnSpc>
            </a:pPr>
            <a:endParaRPr lang="en-US" dirty="0">
              <a:ea typeface="宋体" panose="02010600030101010101" pitchFamily="2" charset="-122"/>
            </a:endParaRPr>
          </a:p>
        </p:txBody>
      </p:sp>
      <p:sp>
        <p:nvSpPr>
          <p:cNvPr id="14" name="TextBox 13">
            <a:extLst>
              <a:ext uri="{FF2B5EF4-FFF2-40B4-BE49-F238E27FC236}">
                <a16:creationId xmlns:a16="http://schemas.microsoft.com/office/drawing/2014/main" id="{68DA69C7-155B-576D-FC65-CC45522544E1}"/>
              </a:ext>
            </a:extLst>
          </p:cNvPr>
          <p:cNvSpPr txBox="1"/>
          <p:nvPr/>
        </p:nvSpPr>
        <p:spPr>
          <a:xfrm>
            <a:off x="1460548" y="4513867"/>
            <a:ext cx="2848695" cy="307777"/>
          </a:xfrm>
          <a:prstGeom prst="rect">
            <a:avLst/>
          </a:prstGeom>
          <a:noFill/>
        </p:spPr>
        <p:txBody>
          <a:bodyPr wrap="square">
            <a:spAutoFit/>
          </a:bodyPr>
          <a:lstStyle/>
          <a:p>
            <a:r>
              <a:rPr lang="en-US" sz="1400" dirty="0">
                <a:solidFill>
                  <a:srgbClr val="101214"/>
                </a:solidFill>
              </a:rPr>
              <a:t>Scenario C: Elizabeth </a:t>
            </a:r>
            <a:r>
              <a:rPr lang="en-US" sz="1400" b="0" i="0" dirty="0">
                <a:solidFill>
                  <a:srgbClr val="101214"/>
                </a:solidFill>
                <a:effectLst/>
              </a:rPr>
              <a:t>River</a:t>
            </a:r>
            <a:endParaRPr lang="en-US" sz="1400" dirty="0"/>
          </a:p>
        </p:txBody>
      </p:sp>
      <p:grpSp>
        <p:nvGrpSpPr>
          <p:cNvPr id="15" name="Group 14">
            <a:extLst>
              <a:ext uri="{FF2B5EF4-FFF2-40B4-BE49-F238E27FC236}">
                <a16:creationId xmlns:a16="http://schemas.microsoft.com/office/drawing/2014/main" id="{63507A99-9028-8FBB-B2D5-57B90A243623}"/>
              </a:ext>
            </a:extLst>
          </p:cNvPr>
          <p:cNvGrpSpPr/>
          <p:nvPr/>
        </p:nvGrpSpPr>
        <p:grpSpPr>
          <a:xfrm>
            <a:off x="1519767" y="2557011"/>
            <a:ext cx="4742094" cy="1884620"/>
            <a:chOff x="0" y="0"/>
            <a:chExt cx="5159269" cy="2050793"/>
          </a:xfrm>
        </p:grpSpPr>
        <p:sp>
          <p:nvSpPr>
            <p:cNvPr id="18" name="Rectangle 17">
              <a:extLst>
                <a:ext uri="{FF2B5EF4-FFF2-40B4-BE49-F238E27FC236}">
                  <a16:creationId xmlns:a16="http://schemas.microsoft.com/office/drawing/2014/main" id="{04D09D81-3658-8C94-C00A-947A2B1F5193}"/>
                </a:ext>
              </a:extLst>
            </p:cNvPr>
            <p:cNvSpPr/>
            <p:nvPr/>
          </p:nvSpPr>
          <p:spPr>
            <a:xfrm>
              <a:off x="0" y="0"/>
              <a:ext cx="5098415" cy="2050793"/>
            </a:xfrm>
            <a:prstGeom prst="rect">
              <a:avLst/>
            </a:prstGeom>
            <a:solidFill>
              <a:schemeClr val="accent4">
                <a:lumMod val="50000"/>
              </a:schemeClr>
            </a:solidFill>
            <a:ln>
              <a:solidFill>
                <a:schemeClr val="accent6">
                  <a:lumMod val="50000"/>
                </a:schemeClr>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9" name="Text Box 2">
              <a:extLst>
                <a:ext uri="{FF2B5EF4-FFF2-40B4-BE49-F238E27FC236}">
                  <a16:creationId xmlns:a16="http://schemas.microsoft.com/office/drawing/2014/main" id="{E613B5E2-D479-A97C-46AE-92F382605A4F}"/>
                </a:ext>
              </a:extLst>
            </p:cNvPr>
            <p:cNvSpPr txBox="1">
              <a:spLocks noChangeArrowheads="1"/>
            </p:cNvSpPr>
            <p:nvPr/>
          </p:nvSpPr>
          <p:spPr bwMode="auto">
            <a:xfrm>
              <a:off x="285748" y="127000"/>
              <a:ext cx="3493372" cy="1825283"/>
            </a:xfrm>
            <a:prstGeom prst="rect">
              <a:avLst/>
            </a:prstGeom>
            <a:noFill/>
            <a:ln w="9525">
              <a:noFill/>
              <a:miter lim="800000"/>
              <a:headEnd/>
              <a:tailEnd/>
            </a:ln>
          </p:spPr>
          <p:txBody>
            <a:bodyPr rot="0" vert="horz" wrap="square" lIns="91440" tIns="45720" rIns="91440" bIns="45720" anchor="t" anchorCtr="0">
              <a:spAutoFit/>
            </a:bodyPr>
            <a:lstStyle/>
            <a:p>
              <a:pPr marL="0" marR="0">
                <a:spcBef>
                  <a:spcPts val="0"/>
                </a:spcBef>
                <a:spcAft>
                  <a:spcPts val="0"/>
                </a:spcAft>
              </a:pPr>
              <a:r>
                <a:rPr lang="en-US" sz="1500" b="1" u="sng" dirty="0">
                  <a:solidFill>
                    <a:srgbClr val="FFFFFF"/>
                  </a:solidFill>
                  <a:effectLst/>
                  <a:latin typeface="Calibri" panose="020F0502020204030204" pitchFamily="34" charset="0"/>
                  <a:ea typeface="等线" panose="02010600030101010101" pitchFamily="2" charset="-122"/>
                  <a:cs typeface="Myriad Pro Light" panose="020B0603030403020204" pitchFamily="34" charset="0"/>
                </a:rPr>
                <a:t>Local Resident (Coastal)</a:t>
              </a:r>
              <a:endParaRPr lang="en-US" sz="1200" dirty="0">
                <a:solidFill>
                  <a:srgbClr val="000000"/>
                </a:solidFill>
                <a:effectLst/>
                <a:latin typeface="Myriad Pro Light" panose="020B0603030403020204" pitchFamily="34" charset="0"/>
                <a:ea typeface="等线" panose="02010600030101010101" pitchFamily="2" charset="-122"/>
                <a:cs typeface="Myriad Pro Light" panose="020B0603030403020204" pitchFamily="34"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You have been selected to represent your community on this issue. </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Your community is a beach community. </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Members of your community enjoy living where they do because they enjoy seeing wildlife in their backyards and going to the beach. </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Your houses are near the water and your neighborhood floods during heavy storms. </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p:txBody>
        </p:sp>
        <p:pic>
          <p:nvPicPr>
            <p:cNvPr id="20" name="Picture 19">
              <a:extLst>
                <a:ext uri="{FF2B5EF4-FFF2-40B4-BE49-F238E27FC236}">
                  <a16:creationId xmlns:a16="http://schemas.microsoft.com/office/drawing/2014/main" id="{9BC97542-B3C6-4775-6070-CAB84EC0CA0D}"/>
                </a:ext>
              </a:extLst>
            </p:cNvPr>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482869" y="323105"/>
              <a:ext cx="1676400" cy="1183640"/>
            </a:xfrm>
            <a:prstGeom prst="rect">
              <a:avLst/>
            </a:prstGeom>
            <a:noFill/>
            <a:ln>
              <a:noFill/>
            </a:ln>
          </p:spPr>
        </p:pic>
      </p:grpSp>
      <p:sp>
        <p:nvSpPr>
          <p:cNvPr id="22" name="TextBox 21">
            <a:extLst>
              <a:ext uri="{FF2B5EF4-FFF2-40B4-BE49-F238E27FC236}">
                <a16:creationId xmlns:a16="http://schemas.microsoft.com/office/drawing/2014/main" id="{205BA93F-848B-43B9-F9B5-00CD9D61272A}"/>
              </a:ext>
            </a:extLst>
          </p:cNvPr>
          <p:cNvSpPr txBox="1"/>
          <p:nvPr/>
        </p:nvSpPr>
        <p:spPr>
          <a:xfrm>
            <a:off x="1439916" y="2295401"/>
            <a:ext cx="5590471" cy="523220"/>
          </a:xfrm>
          <a:prstGeom prst="rect">
            <a:avLst/>
          </a:prstGeom>
          <a:noFill/>
        </p:spPr>
        <p:txBody>
          <a:bodyPr wrap="square">
            <a:spAutoFit/>
          </a:bodyPr>
          <a:lstStyle/>
          <a:p>
            <a:r>
              <a:rPr lang="en-US" sz="1400" dirty="0"/>
              <a:t>Scenario A: Lynnhaven &amp; </a:t>
            </a:r>
            <a:r>
              <a:rPr lang="en-US" sz="1400" dirty="0">
                <a:solidFill>
                  <a:srgbClr val="101214"/>
                </a:solidFill>
              </a:rPr>
              <a:t>Scenario B: Oceanfront</a:t>
            </a:r>
            <a:endParaRPr lang="en-US" sz="1400" dirty="0"/>
          </a:p>
          <a:p>
            <a:pPr algn="r"/>
            <a:endParaRPr lang="en-US" sz="1400" dirty="0"/>
          </a:p>
        </p:txBody>
      </p:sp>
      <p:grpSp>
        <p:nvGrpSpPr>
          <p:cNvPr id="24" name="Group 23">
            <a:extLst>
              <a:ext uri="{FF2B5EF4-FFF2-40B4-BE49-F238E27FC236}">
                <a16:creationId xmlns:a16="http://schemas.microsoft.com/office/drawing/2014/main" id="{5C30432C-E94C-8AA4-456B-4D083432624D}"/>
              </a:ext>
            </a:extLst>
          </p:cNvPr>
          <p:cNvGrpSpPr/>
          <p:nvPr/>
        </p:nvGrpSpPr>
        <p:grpSpPr>
          <a:xfrm>
            <a:off x="6964993" y="333835"/>
            <a:ext cx="4674369" cy="1887403"/>
            <a:chOff x="0" y="0"/>
            <a:chExt cx="5098415" cy="2059002"/>
          </a:xfrm>
        </p:grpSpPr>
        <p:sp>
          <p:nvSpPr>
            <p:cNvPr id="36" name="Rectangle 35">
              <a:extLst>
                <a:ext uri="{FF2B5EF4-FFF2-40B4-BE49-F238E27FC236}">
                  <a16:creationId xmlns:a16="http://schemas.microsoft.com/office/drawing/2014/main" id="{AF979799-2B4B-00F3-6443-83DE17317516}"/>
                </a:ext>
              </a:extLst>
            </p:cNvPr>
            <p:cNvSpPr/>
            <p:nvPr/>
          </p:nvSpPr>
          <p:spPr>
            <a:xfrm>
              <a:off x="0" y="0"/>
              <a:ext cx="5098415" cy="2050793"/>
            </a:xfrm>
            <a:prstGeom prst="rect">
              <a:avLst/>
            </a:prstGeom>
            <a:solidFill>
              <a:schemeClr val="accent4">
                <a:lumMod val="50000"/>
              </a:schemeClr>
            </a:solidFill>
            <a:ln>
              <a:solidFill>
                <a:schemeClr val="accent6">
                  <a:lumMod val="50000"/>
                </a:schemeClr>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7" name="Text Box 2">
              <a:extLst>
                <a:ext uri="{FF2B5EF4-FFF2-40B4-BE49-F238E27FC236}">
                  <a16:creationId xmlns:a16="http://schemas.microsoft.com/office/drawing/2014/main" id="{ED4ED70D-A6F3-41AD-F673-53320B929F97}"/>
                </a:ext>
              </a:extLst>
            </p:cNvPr>
            <p:cNvSpPr txBox="1">
              <a:spLocks noChangeArrowheads="1"/>
            </p:cNvSpPr>
            <p:nvPr/>
          </p:nvSpPr>
          <p:spPr bwMode="auto">
            <a:xfrm>
              <a:off x="82549" y="44449"/>
              <a:ext cx="4070816" cy="2014553"/>
            </a:xfrm>
            <a:prstGeom prst="rect">
              <a:avLst/>
            </a:prstGeom>
            <a:noFill/>
            <a:ln w="9525">
              <a:noFill/>
              <a:miter lim="800000"/>
              <a:headEnd/>
              <a:tailEnd/>
            </a:ln>
          </p:spPr>
          <p:txBody>
            <a:bodyPr rot="0" vert="horz" wrap="square" lIns="91440" tIns="45720" rIns="91440" bIns="45720" anchor="t" anchorCtr="0">
              <a:spAutoFit/>
            </a:bodyPr>
            <a:lstStyle/>
            <a:p>
              <a:pPr marL="0" marR="0">
                <a:spcBef>
                  <a:spcPts val="0"/>
                </a:spcBef>
                <a:spcAft>
                  <a:spcPts val="0"/>
                </a:spcAft>
              </a:pPr>
              <a:r>
                <a:rPr lang="en-US" sz="1500" b="1" u="sng" dirty="0">
                  <a:solidFill>
                    <a:srgbClr val="FFFFFF"/>
                  </a:solidFill>
                  <a:effectLst/>
                  <a:latin typeface="Calibri" panose="020F0502020204030204" pitchFamily="34" charset="0"/>
                  <a:ea typeface="等线" panose="02010600030101010101" pitchFamily="2" charset="-122"/>
                  <a:cs typeface="Myriad Pro Light" panose="020B0603030403020204" pitchFamily="34" charset="0"/>
                </a:rPr>
                <a:t>Government Official </a:t>
              </a:r>
              <a:endParaRPr lang="en-US" sz="1200" dirty="0">
                <a:solidFill>
                  <a:srgbClr val="000000"/>
                </a:solidFill>
                <a:effectLst/>
                <a:latin typeface="Myriad Pro Light" panose="020B0603030403020204" pitchFamily="34" charset="0"/>
                <a:ea typeface="等线" panose="02010600030101010101" pitchFamily="2" charset="-122"/>
                <a:cs typeface="Myriad Pro Light" panose="020B0603030403020204" pitchFamily="34"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As an elected official, you work in a position of power within your local government. </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You have lived in the area for many years and plan to continue living here because you are an amateur fisherman, and you love the area.</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You have heard recent reports about the potential impact of sea level rise in your community, but you find it difficult to dedicate the necessary resources towards this issue because more immediate issues weigh you down.</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p:txBody>
        </p:sp>
        <p:pic>
          <p:nvPicPr>
            <p:cNvPr id="38" name="Picture 37">
              <a:extLst>
                <a:ext uri="{FF2B5EF4-FFF2-40B4-BE49-F238E27FC236}">
                  <a16:creationId xmlns:a16="http://schemas.microsoft.com/office/drawing/2014/main" id="{1FB916C0-9FEA-41A7-F062-489C6F1D982C}"/>
                </a:ext>
              </a:extLst>
            </p:cNvPr>
            <p:cNvPicPr>
              <a:picLocks noChangeAspect="1"/>
            </p:cNvPicPr>
            <p:nvPr/>
          </p:nvPicPr>
          <p:blipFill>
            <a:blip r:embed="rId4"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60875" y="197290"/>
              <a:ext cx="914863" cy="875590"/>
            </a:xfrm>
            <a:prstGeom prst="rect">
              <a:avLst/>
            </a:prstGeom>
            <a:noFill/>
            <a:ln>
              <a:noFill/>
            </a:ln>
          </p:spPr>
        </p:pic>
      </p:grpSp>
      <p:grpSp>
        <p:nvGrpSpPr>
          <p:cNvPr id="25" name="Group 24">
            <a:extLst>
              <a:ext uri="{FF2B5EF4-FFF2-40B4-BE49-F238E27FC236}">
                <a16:creationId xmlns:a16="http://schemas.microsoft.com/office/drawing/2014/main" id="{60185931-D299-8D4B-5AB8-346FA8ED1745}"/>
              </a:ext>
            </a:extLst>
          </p:cNvPr>
          <p:cNvGrpSpPr/>
          <p:nvPr/>
        </p:nvGrpSpPr>
        <p:grpSpPr>
          <a:xfrm>
            <a:off x="6959913" y="2561754"/>
            <a:ext cx="4674369" cy="1899046"/>
            <a:chOff x="0" y="0"/>
            <a:chExt cx="5098415" cy="2071704"/>
          </a:xfrm>
        </p:grpSpPr>
        <p:sp>
          <p:nvSpPr>
            <p:cNvPr id="31" name="Rectangle 30">
              <a:extLst>
                <a:ext uri="{FF2B5EF4-FFF2-40B4-BE49-F238E27FC236}">
                  <a16:creationId xmlns:a16="http://schemas.microsoft.com/office/drawing/2014/main" id="{C78D8976-2DED-01AE-79CD-3E223F3C42AD}"/>
                </a:ext>
              </a:extLst>
            </p:cNvPr>
            <p:cNvSpPr/>
            <p:nvPr/>
          </p:nvSpPr>
          <p:spPr>
            <a:xfrm>
              <a:off x="0" y="0"/>
              <a:ext cx="5098415" cy="2050793"/>
            </a:xfrm>
            <a:prstGeom prst="rect">
              <a:avLst/>
            </a:prstGeom>
            <a:solidFill>
              <a:schemeClr val="accent4">
                <a:lumMod val="50000"/>
              </a:schemeClr>
            </a:solidFill>
            <a:ln>
              <a:solidFill>
                <a:schemeClr val="accent6">
                  <a:lumMod val="50000"/>
                </a:schemeClr>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2" name="Text Box 2">
              <a:extLst>
                <a:ext uri="{FF2B5EF4-FFF2-40B4-BE49-F238E27FC236}">
                  <a16:creationId xmlns:a16="http://schemas.microsoft.com/office/drawing/2014/main" id="{F28620AB-B259-9FB3-E791-86D6271B323A}"/>
                </a:ext>
              </a:extLst>
            </p:cNvPr>
            <p:cNvSpPr txBox="1">
              <a:spLocks noChangeArrowheads="1"/>
            </p:cNvSpPr>
            <p:nvPr/>
          </p:nvSpPr>
          <p:spPr bwMode="auto">
            <a:xfrm>
              <a:off x="165100" y="57150"/>
              <a:ext cx="3226467" cy="2014554"/>
            </a:xfrm>
            <a:prstGeom prst="rect">
              <a:avLst/>
            </a:prstGeom>
            <a:noFill/>
            <a:ln w="9525">
              <a:noFill/>
              <a:miter lim="800000"/>
              <a:headEnd/>
              <a:tailEnd/>
            </a:ln>
          </p:spPr>
          <p:txBody>
            <a:bodyPr rot="0" vert="horz" wrap="square" lIns="91440" tIns="45720" rIns="91440" bIns="45720" anchor="t" anchorCtr="0">
              <a:spAutoFit/>
            </a:bodyPr>
            <a:lstStyle/>
            <a:p>
              <a:pPr marL="0" marR="0">
                <a:spcBef>
                  <a:spcPts val="0"/>
                </a:spcBef>
                <a:spcAft>
                  <a:spcPts val="0"/>
                </a:spcAft>
              </a:pPr>
              <a:r>
                <a:rPr lang="en-US" sz="1500" b="1" u="sng" dirty="0">
                  <a:solidFill>
                    <a:srgbClr val="FFFFFF"/>
                  </a:solidFill>
                  <a:effectLst/>
                  <a:latin typeface="Calibri" panose="020F0502020204030204" pitchFamily="34" charset="0"/>
                  <a:ea typeface="等线" panose="02010600030101010101" pitchFamily="2" charset="-122"/>
                  <a:cs typeface="Myriad Pro Light" panose="020B0603030403020204" pitchFamily="34" charset="0"/>
                </a:rPr>
                <a:t>Business Owner </a:t>
              </a:r>
              <a:endParaRPr lang="en-US" sz="1200" dirty="0">
                <a:solidFill>
                  <a:srgbClr val="000000"/>
                </a:solidFill>
                <a:effectLst/>
                <a:latin typeface="Myriad Pro Light" panose="020B0603030403020204" pitchFamily="34" charset="0"/>
                <a:ea typeface="等线" panose="02010600030101010101" pitchFamily="2" charset="-122"/>
                <a:cs typeface="Myriad Pro Light" panose="020B0603030403020204" pitchFamily="34"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You are a born and raised resident of the area that owns a kayaking tour company. </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Recent storms have caused some damage to your business, and you are beginning to worry about the intensification of coastal dynamics in the near future. </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You also notice increasing development pressures threatening marsh areas that you like to take some of your tours through.</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p:txBody>
        </p:sp>
        <p:pic>
          <p:nvPicPr>
            <p:cNvPr id="33" name="Picture 32">
              <a:extLst>
                <a:ext uri="{FF2B5EF4-FFF2-40B4-BE49-F238E27FC236}">
                  <a16:creationId xmlns:a16="http://schemas.microsoft.com/office/drawing/2014/main" id="{F3BF2214-A042-B0E0-AA4E-F0A749AE792B}"/>
                </a:ext>
              </a:extLst>
            </p:cNvPr>
            <p:cNvPicPr>
              <a:picLocks noChangeAspect="1"/>
            </p:cNvPicPr>
            <p:nvPr/>
          </p:nvPicPr>
          <p:blipFill>
            <a:blip r:embed="rId5"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676650" y="345984"/>
              <a:ext cx="1019810" cy="1019810"/>
            </a:xfrm>
            <a:prstGeom prst="rect">
              <a:avLst/>
            </a:prstGeom>
            <a:noFill/>
            <a:ln>
              <a:noFill/>
            </a:ln>
          </p:spPr>
        </p:pic>
        <p:pic>
          <p:nvPicPr>
            <p:cNvPr id="34" name="Picture 33" descr="Icon&#10;&#10;Description automatically generated">
              <a:extLst>
                <a:ext uri="{FF2B5EF4-FFF2-40B4-BE49-F238E27FC236}">
                  <a16:creationId xmlns:a16="http://schemas.microsoft.com/office/drawing/2014/main" id="{28B5A3AB-5401-EB72-6862-5F59184F43AC}"/>
                </a:ext>
              </a:extLst>
            </p:cNvPr>
            <p:cNvPicPr>
              <a:picLocks noChangeAspect="1"/>
            </p:cNvPicPr>
            <p:nvPr/>
          </p:nvPicPr>
          <p:blipFill>
            <a:blip r:embed="rId6"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14700" y="815884"/>
              <a:ext cx="485775" cy="485775"/>
            </a:xfrm>
            <a:prstGeom prst="rect">
              <a:avLst/>
            </a:prstGeom>
            <a:noFill/>
            <a:ln>
              <a:noFill/>
            </a:ln>
          </p:spPr>
        </p:pic>
        <p:pic>
          <p:nvPicPr>
            <p:cNvPr id="35" name="Picture 34" descr="Icon&#10;&#10;Description automatically generated">
              <a:extLst>
                <a:ext uri="{FF2B5EF4-FFF2-40B4-BE49-F238E27FC236}">
                  <a16:creationId xmlns:a16="http://schemas.microsoft.com/office/drawing/2014/main" id="{3D140DE5-E398-DE16-EC07-8038012A3E27}"/>
                </a:ext>
              </a:extLst>
            </p:cNvPr>
            <p:cNvPicPr>
              <a:picLocks noChangeAspect="1"/>
            </p:cNvPicPr>
            <p:nvPr/>
          </p:nvPicPr>
          <p:blipFill>
            <a:blip r:embed="rId6"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546600" y="815884"/>
              <a:ext cx="485775" cy="485775"/>
            </a:xfrm>
            <a:prstGeom prst="rect">
              <a:avLst/>
            </a:prstGeom>
            <a:noFill/>
            <a:ln>
              <a:noFill/>
            </a:ln>
          </p:spPr>
        </p:pic>
      </p:grpSp>
      <p:grpSp>
        <p:nvGrpSpPr>
          <p:cNvPr id="26" name="Group 25">
            <a:extLst>
              <a:ext uri="{FF2B5EF4-FFF2-40B4-BE49-F238E27FC236}">
                <a16:creationId xmlns:a16="http://schemas.microsoft.com/office/drawing/2014/main" id="{3360962B-9B01-51FF-1D41-070739059757}"/>
              </a:ext>
            </a:extLst>
          </p:cNvPr>
          <p:cNvGrpSpPr/>
          <p:nvPr/>
        </p:nvGrpSpPr>
        <p:grpSpPr>
          <a:xfrm>
            <a:off x="6949118" y="4788911"/>
            <a:ext cx="4674369" cy="1879878"/>
            <a:chOff x="0" y="0"/>
            <a:chExt cx="5098415" cy="2050793"/>
          </a:xfrm>
        </p:grpSpPr>
        <p:sp>
          <p:nvSpPr>
            <p:cNvPr id="27" name="Rectangle 26">
              <a:extLst>
                <a:ext uri="{FF2B5EF4-FFF2-40B4-BE49-F238E27FC236}">
                  <a16:creationId xmlns:a16="http://schemas.microsoft.com/office/drawing/2014/main" id="{E912A33A-0E91-3114-9CA4-9F3129AE99F5}"/>
                </a:ext>
              </a:extLst>
            </p:cNvPr>
            <p:cNvSpPr/>
            <p:nvPr/>
          </p:nvSpPr>
          <p:spPr>
            <a:xfrm>
              <a:off x="0" y="0"/>
              <a:ext cx="5098415" cy="2050793"/>
            </a:xfrm>
            <a:prstGeom prst="rect">
              <a:avLst/>
            </a:prstGeom>
            <a:solidFill>
              <a:schemeClr val="accent4">
                <a:lumMod val="50000"/>
              </a:schemeClr>
            </a:solidFill>
            <a:ln>
              <a:solidFill>
                <a:schemeClr val="accent6">
                  <a:lumMod val="50000"/>
                </a:schemeClr>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8" name="Text Box 2">
              <a:extLst>
                <a:ext uri="{FF2B5EF4-FFF2-40B4-BE49-F238E27FC236}">
                  <a16:creationId xmlns:a16="http://schemas.microsoft.com/office/drawing/2014/main" id="{52D05ED4-4384-A1B3-53D1-2D7D253621C4}"/>
                </a:ext>
              </a:extLst>
            </p:cNvPr>
            <p:cNvSpPr txBox="1">
              <a:spLocks noChangeArrowheads="1"/>
            </p:cNvSpPr>
            <p:nvPr/>
          </p:nvSpPr>
          <p:spPr bwMode="auto">
            <a:xfrm>
              <a:off x="165100" y="0"/>
              <a:ext cx="3238241" cy="2014554"/>
            </a:xfrm>
            <a:prstGeom prst="rect">
              <a:avLst/>
            </a:prstGeom>
            <a:noFill/>
            <a:ln w="9525">
              <a:noFill/>
              <a:miter lim="800000"/>
              <a:headEnd/>
              <a:tailEnd/>
            </a:ln>
          </p:spPr>
          <p:txBody>
            <a:bodyPr rot="0" vert="horz" wrap="square" lIns="91440" tIns="45720" rIns="91440" bIns="45720" anchor="t" anchorCtr="0">
              <a:spAutoFit/>
            </a:bodyPr>
            <a:lstStyle/>
            <a:p>
              <a:pPr marL="0" marR="0">
                <a:spcBef>
                  <a:spcPts val="0"/>
                </a:spcBef>
                <a:spcAft>
                  <a:spcPts val="0"/>
                </a:spcAft>
              </a:pPr>
              <a:r>
                <a:rPr lang="en-US" sz="1500" b="1" u="sng" dirty="0">
                  <a:solidFill>
                    <a:srgbClr val="FFFFFF"/>
                  </a:solidFill>
                  <a:effectLst/>
                  <a:latin typeface="Calibri" panose="020F0502020204030204" pitchFamily="34" charset="0"/>
                  <a:ea typeface="等线" panose="02010600030101010101" pitchFamily="2" charset="-122"/>
                  <a:cs typeface="Myriad Pro Light" panose="020B0603030403020204" pitchFamily="34" charset="0"/>
                </a:rPr>
                <a:t>Coastal Planner</a:t>
              </a:r>
              <a:endParaRPr lang="en-US" sz="1200" dirty="0">
                <a:solidFill>
                  <a:srgbClr val="000000"/>
                </a:solidFill>
                <a:effectLst/>
                <a:latin typeface="Myriad Pro Light" panose="020B0603030403020204" pitchFamily="34" charset="0"/>
                <a:ea typeface="等线" panose="02010600030101010101" pitchFamily="2" charset="-122"/>
                <a:cs typeface="Myriad Pro Light" panose="020B0603030403020204" pitchFamily="34"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You are not a Virginia native, but you came to this area, and you develop and manage current and long-range planning projects in collaboration with local governments and other partners.</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a:p>
              <a:pPr marL="228600" marR="0" indent="-228600">
                <a:spcBef>
                  <a:spcPts val="0"/>
                </a:spcBef>
                <a:spcAft>
                  <a:spcPts val="0"/>
                </a:spcAft>
                <a:buFont typeface="Arial" panose="020B0604020202020204" pitchFamily="34" charset="0"/>
                <a:buChar char="•"/>
              </a:pPr>
              <a:r>
                <a:rPr lang="en-US" sz="1100" dirty="0">
                  <a:solidFill>
                    <a:srgbClr val="FFFFFF"/>
                  </a:solidFill>
                  <a:effectLst/>
                  <a:latin typeface="Calibri" panose="020F0502020204030204" pitchFamily="34" charset="0"/>
                  <a:ea typeface="等线" panose="02010600030101010101" pitchFamily="2" charset="-122"/>
                  <a:cs typeface="Times New Roman" panose="02020603050405020304" pitchFamily="18" charset="0"/>
                </a:rPr>
                <a:t>You also manage plan processes to ensure that agency partners are capable of providing robust public processes that include a broad spectrum of the public.</a:t>
              </a:r>
              <a:endParaRPr lang="en-US" sz="1200" dirty="0">
                <a:effectLst/>
                <a:latin typeface="Times New Roman" panose="02020603050405020304" pitchFamily="18" charset="0"/>
                <a:ea typeface="等线" panose="02010600030101010101" pitchFamily="2" charset="-122"/>
                <a:cs typeface="Times New Roman" panose="02020603050405020304" pitchFamily="18" charset="0"/>
              </a:endParaRPr>
            </a:p>
          </p:txBody>
        </p:sp>
        <p:pic>
          <p:nvPicPr>
            <p:cNvPr id="29" name="Picture 28">
              <a:extLst>
                <a:ext uri="{FF2B5EF4-FFF2-40B4-BE49-F238E27FC236}">
                  <a16:creationId xmlns:a16="http://schemas.microsoft.com/office/drawing/2014/main" id="{324644D7-DBB2-6640-3846-F1258AA79D36}"/>
                </a:ext>
              </a:extLst>
            </p:cNvPr>
            <p:cNvPicPr>
              <a:picLocks noChangeAspect="1"/>
            </p:cNvPicPr>
            <p:nvPr/>
          </p:nvPicPr>
          <p:blipFill>
            <a:blip r:embed="rId7"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083050" y="488950"/>
              <a:ext cx="850900" cy="768985"/>
            </a:xfrm>
            <a:prstGeom prst="rect">
              <a:avLst/>
            </a:prstGeom>
            <a:noFill/>
            <a:ln>
              <a:noFill/>
            </a:ln>
          </p:spPr>
        </p:pic>
        <p:pic>
          <p:nvPicPr>
            <p:cNvPr id="30" name="Picture 29" descr="Icon&#10;&#10;Description automatically generated">
              <a:extLst>
                <a:ext uri="{FF2B5EF4-FFF2-40B4-BE49-F238E27FC236}">
                  <a16:creationId xmlns:a16="http://schemas.microsoft.com/office/drawing/2014/main" id="{9A16389F-DB61-07DF-E8B5-4C05B9CDF198}"/>
                </a:ext>
              </a:extLst>
            </p:cNvPr>
            <p:cNvPicPr>
              <a:picLocks noChangeAspect="1"/>
            </p:cNvPicPr>
            <p:nvPr/>
          </p:nvPicPr>
          <p:blipFill>
            <a:blip r:embed="rId8" cstate="print">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flipH="1">
              <a:off x="3219450" y="361950"/>
              <a:ext cx="951230" cy="951230"/>
            </a:xfrm>
            <a:prstGeom prst="rect">
              <a:avLst/>
            </a:prstGeom>
            <a:noFill/>
            <a:ln>
              <a:noFill/>
            </a:ln>
          </p:spPr>
        </p:pic>
      </p:grpSp>
    </p:spTree>
    <p:extLst>
      <p:ext uri="{BB962C8B-B14F-4D97-AF65-F5344CB8AC3E}">
        <p14:creationId xmlns:p14="http://schemas.microsoft.com/office/powerpoint/2010/main" val="31722114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a:xfrm>
            <a:off x="7081387" y="5865546"/>
            <a:ext cx="4485315" cy="616018"/>
          </a:xfrm>
        </p:spPr>
        <p:txBody>
          <a:bodyPr/>
          <a:lstStyle/>
          <a:p>
            <a:fld id="{4DD9DE48-21CE-4BE2-BB31-F9482E0FD4D3}" type="slidenum">
              <a:rPr lang="en-US" smtClean="0"/>
              <a:t>20</a:t>
            </a:fld>
            <a:endParaRPr lang="en-US" dirty="0"/>
          </a:p>
        </p:txBody>
      </p:sp>
      <p:sp>
        <p:nvSpPr>
          <p:cNvPr id="5" name="Rectangle 4">
            <a:extLst>
              <a:ext uri="{FF2B5EF4-FFF2-40B4-BE49-F238E27FC236}">
                <a16:creationId xmlns:a16="http://schemas.microsoft.com/office/drawing/2014/main" id="{072ED13A-219F-F71B-7AD8-5D53A932D177}"/>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2" name="Rectangle 1">
            <a:extLst>
              <a:ext uri="{FF2B5EF4-FFF2-40B4-BE49-F238E27FC236}">
                <a16:creationId xmlns:a16="http://schemas.microsoft.com/office/drawing/2014/main" id="{E0902CDC-CA75-6E2A-81C2-C47C80C4CD4B}"/>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3" name="Straight Connector 2">
            <a:extLst>
              <a:ext uri="{FF2B5EF4-FFF2-40B4-BE49-F238E27FC236}">
                <a16:creationId xmlns:a16="http://schemas.microsoft.com/office/drawing/2014/main" id="{D963B7FD-EAF3-E2FB-22EC-0E66D9EC5426}"/>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6" name="Content Placeholder 2">
            <a:extLst>
              <a:ext uri="{FF2B5EF4-FFF2-40B4-BE49-F238E27FC236}">
                <a16:creationId xmlns:a16="http://schemas.microsoft.com/office/drawing/2014/main" id="{2ADAAFE6-9201-F825-5098-0E4B0514F9EB}"/>
              </a:ext>
            </a:extLst>
          </p:cNvPr>
          <p:cNvSpPr txBox="1">
            <a:spLocks/>
          </p:cNvSpPr>
          <p:nvPr/>
        </p:nvSpPr>
        <p:spPr>
          <a:xfrm>
            <a:off x="1220535" y="699561"/>
            <a:ext cx="5082166" cy="1647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ko-KR" b="1" dirty="0">
                <a:solidFill>
                  <a:schemeClr val="bg1"/>
                </a:solidFill>
              </a:rPr>
              <a:t>In-Class Activity</a:t>
            </a:r>
          </a:p>
          <a:p>
            <a:pPr marL="0" indent="0">
              <a:buNone/>
            </a:pPr>
            <a:endParaRPr lang="en-US" b="1" dirty="0">
              <a:solidFill>
                <a:schemeClr val="bg1"/>
              </a:solidFill>
            </a:endParaRPr>
          </a:p>
          <a:p>
            <a:pPr marL="0" indent="0">
              <a:buNone/>
            </a:pPr>
            <a:endParaRPr lang="en-US" b="1" dirty="0">
              <a:solidFill>
                <a:srgbClr val="623F99"/>
              </a:solidFill>
              <a:latin typeface="Myriad Pro" panose="020B0503030403020204" pitchFamily="34" charset="0"/>
            </a:endParaRPr>
          </a:p>
        </p:txBody>
      </p:sp>
      <p:sp>
        <p:nvSpPr>
          <p:cNvPr id="7" name="Rectangle 6">
            <a:extLst>
              <a:ext uri="{FF2B5EF4-FFF2-40B4-BE49-F238E27FC236}">
                <a16:creationId xmlns:a16="http://schemas.microsoft.com/office/drawing/2014/main" id="{5B5A80ED-EE11-482D-4838-31E9546E67E8}"/>
              </a:ext>
            </a:extLst>
          </p:cNvPr>
          <p:cNvSpPr/>
          <p:nvPr/>
        </p:nvSpPr>
        <p:spPr>
          <a:xfrm>
            <a:off x="-303703" y="1485654"/>
            <a:ext cx="11113927" cy="2814617"/>
          </a:xfrm>
          <a:prstGeom prst="rect">
            <a:avLst/>
          </a:prstGeom>
        </p:spPr>
        <p:txBody>
          <a:bodyPr wrap="square">
            <a:spAutoFit/>
          </a:bodyPr>
          <a:lstStyle/>
          <a:p>
            <a:pPr lvl="2">
              <a:lnSpc>
                <a:spcPct val="150000"/>
              </a:lnSpc>
            </a:pPr>
            <a:r>
              <a:rPr lang="en-US" sz="2000" dirty="0">
                <a:ea typeface="宋体" panose="02010600030101010101" pitchFamily="2" charset="-122"/>
              </a:rPr>
              <a:t>Step 1 (</a:t>
            </a:r>
            <a:r>
              <a:rPr lang="en-US" sz="2000" b="1" u="sng" dirty="0">
                <a:ea typeface="宋体" panose="02010600030101010101" pitchFamily="2" charset="-122"/>
              </a:rPr>
              <a:t>inform &amp; </a:t>
            </a:r>
            <a:r>
              <a:rPr lang="en-US" sz="2000" b="1" u="sng" dirty="0">
                <a:solidFill>
                  <a:srgbClr val="000000"/>
                </a:solidFill>
                <a:effectLst/>
                <a:ea typeface="等线" panose="02010600030101010101" pitchFamily="2" charset="-122"/>
              </a:rPr>
              <a:t>collaborate-phase</a:t>
            </a:r>
            <a:r>
              <a:rPr lang="en-US" sz="2000" dirty="0">
                <a:solidFill>
                  <a:srgbClr val="000000"/>
                </a:solidFill>
                <a:effectLst/>
                <a:ea typeface="等线" panose="02010600030101010101" pitchFamily="2" charset="-122"/>
              </a:rPr>
              <a:t>)</a:t>
            </a:r>
            <a:r>
              <a:rPr lang="en-US" sz="2000" dirty="0">
                <a:ea typeface="宋体" panose="02010600030101010101" pitchFamily="2" charset="-122"/>
              </a:rPr>
              <a:t> will take 25 minutes.</a:t>
            </a:r>
          </a:p>
          <a:p>
            <a:pPr marL="1714500" lvl="3" indent="-342900">
              <a:lnSpc>
                <a:spcPct val="150000"/>
              </a:lnSpc>
              <a:buFont typeface="Arial" panose="020B0604020202020204" pitchFamily="34" charset="0"/>
              <a:buChar char="•"/>
            </a:pPr>
            <a:r>
              <a:rPr lang="en-US" sz="2000" dirty="0">
                <a:ea typeface="宋体" panose="02010600030101010101" pitchFamily="2" charset="-122"/>
              </a:rPr>
              <a:t>Read the background and tables as your stakeholder.</a:t>
            </a:r>
          </a:p>
          <a:p>
            <a:pPr marL="1714500" lvl="3" indent="-342900">
              <a:lnSpc>
                <a:spcPct val="150000"/>
              </a:lnSpc>
              <a:buFont typeface="Arial" panose="020B0604020202020204" pitchFamily="34" charset="0"/>
              <a:buChar char="•"/>
            </a:pPr>
            <a:r>
              <a:rPr lang="en-US" sz="2000" dirty="0">
                <a:ea typeface="宋体" panose="02010600030101010101" pitchFamily="2" charset="-122"/>
              </a:rPr>
              <a:t>Select </a:t>
            </a:r>
            <a:r>
              <a:rPr lang="en-US" sz="2000" dirty="0">
                <a:solidFill>
                  <a:srgbClr val="000000"/>
                </a:solidFill>
                <a:effectLst/>
                <a:ea typeface="Times New Roman" panose="02020603050405020304" pitchFamily="18" charset="0"/>
              </a:rPr>
              <a:t>flood risks and impacts that you think are most important to address over the next 50 years.</a:t>
            </a:r>
          </a:p>
          <a:p>
            <a:pPr marL="1714500" lvl="3" indent="-342900">
              <a:lnSpc>
                <a:spcPct val="150000"/>
              </a:lnSpc>
              <a:buFont typeface="Arial" panose="020B0604020202020204" pitchFamily="34" charset="0"/>
              <a:buChar char="•"/>
            </a:pPr>
            <a:r>
              <a:rPr lang="en-US" sz="2000" dirty="0">
                <a:solidFill>
                  <a:srgbClr val="000000"/>
                </a:solidFill>
                <a:ea typeface="Times New Roman" panose="02020603050405020304" pitchFamily="18" charset="0"/>
              </a:rPr>
              <a:t>Start with the resident and have each share what matters most to them.</a:t>
            </a:r>
            <a:r>
              <a:rPr lang="en-US" sz="2000" dirty="0">
                <a:solidFill>
                  <a:srgbClr val="000000"/>
                </a:solidFill>
                <a:effectLst/>
                <a:ea typeface="Times New Roman" panose="02020603050405020304" pitchFamily="18" charset="0"/>
              </a:rPr>
              <a:t> </a:t>
            </a:r>
            <a:endParaRPr lang="en-US" sz="2000" dirty="0">
              <a:ea typeface="宋体" panose="02010600030101010101" pitchFamily="2" charset="-122"/>
            </a:endParaRPr>
          </a:p>
          <a:p>
            <a:pPr marL="800100" lvl="1" indent="-342900">
              <a:lnSpc>
                <a:spcPct val="150000"/>
              </a:lnSpc>
              <a:buFont typeface="+mj-lt"/>
              <a:buAutoNum type="arabicPeriod"/>
            </a:pPr>
            <a:endParaRPr lang="en-US" sz="2000" dirty="0">
              <a:ea typeface="宋体" panose="02010600030101010101" pitchFamily="2" charset="-122"/>
            </a:endParaRPr>
          </a:p>
        </p:txBody>
      </p:sp>
    </p:spTree>
    <p:extLst>
      <p:ext uri="{BB962C8B-B14F-4D97-AF65-F5344CB8AC3E}">
        <p14:creationId xmlns:p14="http://schemas.microsoft.com/office/powerpoint/2010/main" val="33385884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a:xfrm>
            <a:off x="7081387" y="5865546"/>
            <a:ext cx="4485315" cy="616018"/>
          </a:xfrm>
        </p:spPr>
        <p:txBody>
          <a:bodyPr/>
          <a:lstStyle/>
          <a:p>
            <a:fld id="{4DD9DE48-21CE-4BE2-BB31-F9482E0FD4D3}" type="slidenum">
              <a:rPr lang="en-US" smtClean="0"/>
              <a:t>21</a:t>
            </a:fld>
            <a:endParaRPr lang="en-US" dirty="0"/>
          </a:p>
        </p:txBody>
      </p:sp>
      <p:sp>
        <p:nvSpPr>
          <p:cNvPr id="2" name="Rectangle 1">
            <a:extLst>
              <a:ext uri="{FF2B5EF4-FFF2-40B4-BE49-F238E27FC236}">
                <a16:creationId xmlns:a16="http://schemas.microsoft.com/office/drawing/2014/main" id="{E0902CDC-CA75-6E2A-81C2-C47C80C4CD4B}"/>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3" name="Straight Connector 2">
            <a:extLst>
              <a:ext uri="{FF2B5EF4-FFF2-40B4-BE49-F238E27FC236}">
                <a16:creationId xmlns:a16="http://schemas.microsoft.com/office/drawing/2014/main" id="{D963B7FD-EAF3-E2FB-22EC-0E66D9EC5426}"/>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6" name="Content Placeholder 2">
            <a:extLst>
              <a:ext uri="{FF2B5EF4-FFF2-40B4-BE49-F238E27FC236}">
                <a16:creationId xmlns:a16="http://schemas.microsoft.com/office/drawing/2014/main" id="{2ADAAFE6-9201-F825-5098-0E4B0514F9EB}"/>
              </a:ext>
            </a:extLst>
          </p:cNvPr>
          <p:cNvSpPr txBox="1">
            <a:spLocks/>
          </p:cNvSpPr>
          <p:nvPr/>
        </p:nvSpPr>
        <p:spPr>
          <a:xfrm>
            <a:off x="1220535" y="699561"/>
            <a:ext cx="5082166" cy="1647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ko-KR" b="1" dirty="0">
                <a:solidFill>
                  <a:schemeClr val="bg1"/>
                </a:solidFill>
              </a:rPr>
              <a:t>In-Class Activity</a:t>
            </a:r>
          </a:p>
          <a:p>
            <a:pPr marL="0" indent="0">
              <a:buNone/>
            </a:pPr>
            <a:endParaRPr lang="en-US" b="1" dirty="0">
              <a:solidFill>
                <a:schemeClr val="bg1"/>
              </a:solidFill>
            </a:endParaRPr>
          </a:p>
          <a:p>
            <a:pPr marL="0" indent="0">
              <a:buNone/>
            </a:pPr>
            <a:endParaRPr lang="en-US" b="1" dirty="0">
              <a:solidFill>
                <a:srgbClr val="623F99"/>
              </a:solidFill>
              <a:latin typeface="Myriad Pro" panose="020B0503030403020204" pitchFamily="34" charset="0"/>
            </a:endParaRPr>
          </a:p>
        </p:txBody>
      </p:sp>
      <p:graphicFrame>
        <p:nvGraphicFramePr>
          <p:cNvPr id="4" name="Table 3">
            <a:extLst>
              <a:ext uri="{FF2B5EF4-FFF2-40B4-BE49-F238E27FC236}">
                <a16:creationId xmlns:a16="http://schemas.microsoft.com/office/drawing/2014/main" id="{48970CEF-FD1A-1E7E-78E6-6FA912693E78}"/>
              </a:ext>
            </a:extLst>
          </p:cNvPr>
          <p:cNvGraphicFramePr>
            <a:graphicFrameLocks noGrp="1"/>
          </p:cNvGraphicFramePr>
          <p:nvPr>
            <p:extLst>
              <p:ext uri="{D42A27DB-BD31-4B8C-83A1-F6EECF244321}">
                <p14:modId xmlns:p14="http://schemas.microsoft.com/office/powerpoint/2010/main" val="2300683744"/>
              </p:ext>
            </p:extLst>
          </p:nvPr>
        </p:nvGraphicFramePr>
        <p:xfrm>
          <a:off x="698531" y="1960058"/>
          <a:ext cx="10272934" cy="4478109"/>
        </p:xfrm>
        <a:graphic>
          <a:graphicData uri="http://schemas.openxmlformats.org/drawingml/2006/table">
            <a:tbl>
              <a:tblPr firstRow="1" firstCol="1" bandRow="1">
                <a:tableStyleId>{00A15C55-8517-42AA-B614-E9B94910E393}</a:tableStyleId>
              </a:tblPr>
              <a:tblGrid>
                <a:gridCol w="1807570">
                  <a:extLst>
                    <a:ext uri="{9D8B030D-6E8A-4147-A177-3AD203B41FA5}">
                      <a16:colId xmlns:a16="http://schemas.microsoft.com/office/drawing/2014/main" val="1105509753"/>
                    </a:ext>
                  </a:extLst>
                </a:gridCol>
                <a:gridCol w="8465364">
                  <a:extLst>
                    <a:ext uri="{9D8B030D-6E8A-4147-A177-3AD203B41FA5}">
                      <a16:colId xmlns:a16="http://schemas.microsoft.com/office/drawing/2014/main" val="2429021039"/>
                    </a:ext>
                  </a:extLst>
                </a:gridCol>
              </a:tblGrid>
              <a:tr h="1119527">
                <a:tc>
                  <a:txBody>
                    <a:bodyPr/>
                    <a:lstStyle/>
                    <a:p>
                      <a:pPr marL="0" marR="0">
                        <a:spcBef>
                          <a:spcPts val="0"/>
                        </a:spcBef>
                        <a:spcAft>
                          <a:spcPts val="0"/>
                        </a:spcAft>
                        <a:tabLst>
                          <a:tab pos="596265" algn="l"/>
                          <a:tab pos="596900" algn="l"/>
                        </a:tabLst>
                      </a:pPr>
                      <a:r>
                        <a:rPr lang="en-US" sz="1800">
                          <a:effectLst/>
                        </a:rPr>
                        <a:t>Tidal Flooding</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497" marR="114497" marT="0" marB="0"/>
                </a:tc>
                <a:tc>
                  <a:txBody>
                    <a:bodyPr/>
                    <a:lstStyle/>
                    <a:p>
                      <a:pPr marL="342900" marR="0" lvl="0" indent="-342900">
                        <a:spcBef>
                          <a:spcPts val="0"/>
                        </a:spcBef>
                        <a:spcAft>
                          <a:spcPts val="0"/>
                        </a:spcAft>
                        <a:buFont typeface="Symbol" panose="05050102010706020507" pitchFamily="18" charset="2"/>
                        <a:buChar char=""/>
                        <a:tabLst>
                          <a:tab pos="596265" algn="l"/>
                          <a:tab pos="596900" algn="l"/>
                        </a:tabLst>
                      </a:pPr>
                      <a:r>
                        <a:rPr lang="en-US" sz="1800" dirty="0">
                          <a:effectLst/>
                        </a:rPr>
                        <a:t>High tide flooding only impacts a small amount of land today. However, residents in the Lynnhaven Watershed are familiar with tidal flooding that occurs several times a year during extreme high tides, such as during King Tides.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497" marR="114497" marT="0" marB="0"/>
                </a:tc>
                <a:extLst>
                  <a:ext uri="{0D108BD9-81ED-4DB2-BD59-A6C34878D82A}">
                    <a16:rowId xmlns:a16="http://schemas.microsoft.com/office/drawing/2014/main" val="3122442152"/>
                  </a:ext>
                </a:extLst>
              </a:tr>
              <a:tr h="559764">
                <a:tc>
                  <a:txBody>
                    <a:bodyPr/>
                    <a:lstStyle/>
                    <a:p>
                      <a:pPr marL="0" marR="0">
                        <a:spcBef>
                          <a:spcPts val="0"/>
                        </a:spcBef>
                        <a:spcAft>
                          <a:spcPts val="0"/>
                        </a:spcAft>
                        <a:tabLst>
                          <a:tab pos="596265" algn="l"/>
                          <a:tab pos="596900" algn="l"/>
                        </a:tabLst>
                      </a:pPr>
                      <a:r>
                        <a:rPr lang="en-US" sz="1800">
                          <a:effectLst/>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497" marR="114497" marT="0" marB="0"/>
                </a:tc>
                <a:tc>
                  <a:txBody>
                    <a:bodyPr/>
                    <a:lstStyle/>
                    <a:p>
                      <a:pPr marL="342900" marR="0" lvl="0" indent="-342900">
                        <a:spcBef>
                          <a:spcPts val="0"/>
                        </a:spcBef>
                        <a:spcAft>
                          <a:spcPts val="0"/>
                        </a:spcAft>
                        <a:buFont typeface="Symbol" panose="05050102010706020507" pitchFamily="18" charset="2"/>
                        <a:buChar char=""/>
                        <a:tabLst>
                          <a:tab pos="596265" algn="l"/>
                          <a:tab pos="596900" algn="l"/>
                        </a:tabLst>
                      </a:pPr>
                      <a:r>
                        <a:rPr lang="en-US" sz="1800">
                          <a:effectLst/>
                        </a:rPr>
                        <a:t>With 1.5 feet of sea level rise, 1.5 square miles of land is anticipated to be permanently inundated during daily high tides.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497" marR="114497" marT="0" marB="0"/>
                </a:tc>
                <a:extLst>
                  <a:ext uri="{0D108BD9-81ED-4DB2-BD59-A6C34878D82A}">
                    <a16:rowId xmlns:a16="http://schemas.microsoft.com/office/drawing/2014/main" val="991671511"/>
                  </a:ext>
                </a:extLst>
              </a:tr>
              <a:tr h="559764">
                <a:tc>
                  <a:txBody>
                    <a:bodyPr/>
                    <a:lstStyle/>
                    <a:p>
                      <a:pPr marL="0" marR="0">
                        <a:spcBef>
                          <a:spcPts val="0"/>
                        </a:spcBef>
                        <a:spcAft>
                          <a:spcPts val="0"/>
                        </a:spcAft>
                        <a:tabLst>
                          <a:tab pos="596265" algn="l"/>
                          <a:tab pos="596900" algn="l"/>
                        </a:tabLst>
                      </a:pPr>
                      <a:r>
                        <a:rPr lang="en-US" sz="1800">
                          <a:effectLst/>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497" marR="114497" marT="0" marB="0"/>
                </a:tc>
                <a:tc>
                  <a:txBody>
                    <a:bodyPr/>
                    <a:lstStyle/>
                    <a:p>
                      <a:pPr marL="342900" marR="0" lvl="0" indent="-342900">
                        <a:spcBef>
                          <a:spcPts val="0"/>
                        </a:spcBef>
                        <a:spcAft>
                          <a:spcPts val="0"/>
                        </a:spcAft>
                        <a:buFont typeface="Symbol" panose="05050102010706020507" pitchFamily="18" charset="2"/>
                        <a:buChar char=""/>
                        <a:tabLst>
                          <a:tab pos="596265" algn="l"/>
                          <a:tab pos="596900" algn="l"/>
                        </a:tabLst>
                      </a:pPr>
                      <a:r>
                        <a:rPr lang="en-US" sz="1800">
                          <a:effectLst/>
                        </a:rPr>
                        <a:t>With 3 feet of sea level rise, An additional 2 square miles of land becomes vulnerable to permanent inundation towards mid-century.</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497" marR="114497" marT="0" marB="0"/>
                </a:tc>
                <a:extLst>
                  <a:ext uri="{0D108BD9-81ED-4DB2-BD59-A6C34878D82A}">
                    <a16:rowId xmlns:a16="http://schemas.microsoft.com/office/drawing/2014/main" val="1880333707"/>
                  </a:ext>
                </a:extLst>
              </a:tr>
              <a:tr h="839645">
                <a:tc>
                  <a:txBody>
                    <a:bodyPr/>
                    <a:lstStyle/>
                    <a:p>
                      <a:pPr marL="0" marR="0">
                        <a:spcBef>
                          <a:spcPts val="0"/>
                        </a:spcBef>
                        <a:spcAft>
                          <a:spcPts val="0"/>
                        </a:spcAft>
                        <a:tabLst>
                          <a:tab pos="596265" algn="l"/>
                          <a:tab pos="596900" algn="l"/>
                        </a:tabLst>
                      </a:pPr>
                      <a:r>
                        <a:rPr lang="en-US" sz="1800">
                          <a:effectLst/>
                        </a:rPr>
                        <a:t>10-Year Storm</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497" marR="114497" marT="0" marB="0"/>
                </a:tc>
                <a:tc>
                  <a:txBody>
                    <a:bodyPr/>
                    <a:lstStyle/>
                    <a:p>
                      <a:pPr marL="342900" marR="0" lvl="0" indent="-342900">
                        <a:spcBef>
                          <a:spcPts val="0"/>
                        </a:spcBef>
                        <a:spcAft>
                          <a:spcPts val="0"/>
                        </a:spcAft>
                        <a:buFont typeface="Symbol" panose="05050102010706020507" pitchFamily="18" charset="2"/>
                        <a:buChar char=""/>
                        <a:tabLst>
                          <a:tab pos="596265" algn="l"/>
                          <a:tab pos="596900" algn="l"/>
                        </a:tabLst>
                      </a:pPr>
                      <a:r>
                        <a:rPr lang="en-US" sz="1800">
                          <a:effectLst/>
                        </a:rPr>
                        <a:t>A moderate storm event today impacts approximately 7 square miles of land, mostly concentrating within the low-lying neighborhoods on either side of Shore Drive, including Bay Island.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497" marR="114497" marT="0" marB="0"/>
                </a:tc>
                <a:extLst>
                  <a:ext uri="{0D108BD9-81ED-4DB2-BD59-A6C34878D82A}">
                    <a16:rowId xmlns:a16="http://schemas.microsoft.com/office/drawing/2014/main" val="1654020672"/>
                  </a:ext>
                </a:extLst>
              </a:tr>
              <a:tr h="839645">
                <a:tc>
                  <a:txBody>
                    <a:bodyPr/>
                    <a:lstStyle/>
                    <a:p>
                      <a:pPr marL="0" marR="0">
                        <a:spcBef>
                          <a:spcPts val="0"/>
                        </a:spcBef>
                        <a:spcAft>
                          <a:spcPts val="0"/>
                        </a:spcAft>
                        <a:tabLst>
                          <a:tab pos="596265" algn="l"/>
                          <a:tab pos="596900" algn="l"/>
                        </a:tabLst>
                      </a:pPr>
                      <a:r>
                        <a:rPr lang="en-US" sz="1800">
                          <a:effectLst/>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497" marR="114497" marT="0" marB="0"/>
                </a:tc>
                <a:tc>
                  <a:txBody>
                    <a:bodyPr/>
                    <a:lstStyle/>
                    <a:p>
                      <a:pPr marL="342900" marR="0" lvl="0" indent="-342900">
                        <a:spcBef>
                          <a:spcPts val="0"/>
                        </a:spcBef>
                        <a:spcAft>
                          <a:spcPts val="0"/>
                        </a:spcAft>
                        <a:buFont typeface="Symbol" panose="05050102010706020507" pitchFamily="18" charset="2"/>
                        <a:buChar char=""/>
                        <a:tabLst>
                          <a:tab pos="596265" algn="l"/>
                          <a:tab pos="596900" algn="l"/>
                        </a:tabLst>
                      </a:pPr>
                      <a:r>
                        <a:rPr lang="en-US" sz="1800">
                          <a:effectLst/>
                        </a:rPr>
                        <a:t>With 1.5 feet of sea level rise, an additional 4 square miles of land will be impacted, with flooding reaching further south through both Thalia and London Bridge Creeks past I-264.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497" marR="114497" marT="0" marB="0"/>
                </a:tc>
                <a:extLst>
                  <a:ext uri="{0D108BD9-81ED-4DB2-BD59-A6C34878D82A}">
                    <a16:rowId xmlns:a16="http://schemas.microsoft.com/office/drawing/2014/main" val="2201313525"/>
                  </a:ext>
                </a:extLst>
              </a:tr>
              <a:tr h="559764">
                <a:tc>
                  <a:txBody>
                    <a:bodyPr/>
                    <a:lstStyle/>
                    <a:p>
                      <a:pPr marL="0" marR="0">
                        <a:spcBef>
                          <a:spcPts val="0"/>
                        </a:spcBef>
                        <a:spcAft>
                          <a:spcPts val="0"/>
                        </a:spcAft>
                        <a:tabLst>
                          <a:tab pos="596265" algn="l"/>
                          <a:tab pos="596900" algn="l"/>
                        </a:tabLst>
                      </a:pPr>
                      <a:r>
                        <a:rPr lang="en-US" sz="1800">
                          <a:effectLst/>
                        </a:rPr>
                        <a:t> </a:t>
                      </a:r>
                      <a:endParaRPr lang="en-US"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497" marR="114497" marT="0" marB="0"/>
                </a:tc>
                <a:tc>
                  <a:txBody>
                    <a:bodyPr/>
                    <a:lstStyle/>
                    <a:p>
                      <a:pPr marL="342900" marR="0" lvl="0" indent="-342900">
                        <a:spcBef>
                          <a:spcPts val="0"/>
                        </a:spcBef>
                        <a:spcAft>
                          <a:spcPts val="0"/>
                        </a:spcAft>
                        <a:buFont typeface="Symbol" panose="05050102010706020507" pitchFamily="18" charset="2"/>
                        <a:buChar char=""/>
                        <a:tabLst>
                          <a:tab pos="596265" algn="l"/>
                          <a:tab pos="596900" algn="l"/>
                        </a:tabLst>
                      </a:pPr>
                      <a:r>
                        <a:rPr lang="en-US" sz="1800" dirty="0">
                          <a:effectLst/>
                        </a:rPr>
                        <a:t>With 3 feet of sea level rise, a 10-year storm event will result in even more extensive flooding, expanding into an additional 5 square miles of land.</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497" marR="114497" marT="0" marB="0"/>
                </a:tc>
                <a:extLst>
                  <a:ext uri="{0D108BD9-81ED-4DB2-BD59-A6C34878D82A}">
                    <a16:rowId xmlns:a16="http://schemas.microsoft.com/office/drawing/2014/main" val="1663577009"/>
                  </a:ext>
                </a:extLst>
              </a:tr>
            </a:tbl>
          </a:graphicData>
        </a:graphic>
      </p:graphicFrame>
      <p:sp>
        <p:nvSpPr>
          <p:cNvPr id="5" name="Rectangle 1">
            <a:extLst>
              <a:ext uri="{FF2B5EF4-FFF2-40B4-BE49-F238E27FC236}">
                <a16:creationId xmlns:a16="http://schemas.microsoft.com/office/drawing/2014/main" id="{747A99C0-D832-9DCE-573D-D2254D7EF83A}"/>
              </a:ext>
            </a:extLst>
          </p:cNvPr>
          <p:cNvSpPr>
            <a:spLocks noChangeArrowheads="1"/>
          </p:cNvSpPr>
          <p:nvPr/>
        </p:nvSpPr>
        <p:spPr bwMode="auto">
          <a:xfrm>
            <a:off x="698531" y="1519735"/>
            <a:ext cx="1531060" cy="302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25392" rIns="0" bIns="0" numCol="1" anchor="ctr" anchorCtr="0" compatLnSpc="1">
            <a:prstTxWarp prst="textNoShape">
              <a:avLst/>
            </a:prstTxWarp>
            <a:spAutoFit/>
          </a:bodyPr>
          <a:lstStyle>
            <a:lvl1pPr eaLnBrk="0" fontAlgn="base" hangingPunct="0">
              <a:spcBef>
                <a:spcPct val="0"/>
              </a:spcBef>
              <a:spcAft>
                <a:spcPct val="0"/>
              </a:spcAft>
              <a:tabLst>
                <a:tab pos="596900" algn="l"/>
              </a:tabLst>
              <a:defRPr>
                <a:solidFill>
                  <a:schemeClr val="tx1"/>
                </a:solidFill>
                <a:latin typeface="Arial" panose="020B0604020202020204" pitchFamily="34" charset="0"/>
              </a:defRPr>
            </a:lvl1pPr>
            <a:lvl2pPr eaLnBrk="0" fontAlgn="base" hangingPunct="0">
              <a:spcBef>
                <a:spcPct val="0"/>
              </a:spcBef>
              <a:spcAft>
                <a:spcPct val="0"/>
              </a:spcAft>
              <a:tabLst>
                <a:tab pos="596900" algn="l"/>
              </a:tabLst>
              <a:defRPr>
                <a:solidFill>
                  <a:schemeClr val="tx1"/>
                </a:solidFill>
                <a:latin typeface="Arial" panose="020B0604020202020204" pitchFamily="34" charset="0"/>
              </a:defRPr>
            </a:lvl2pPr>
            <a:lvl3pPr eaLnBrk="0" fontAlgn="base" hangingPunct="0">
              <a:spcBef>
                <a:spcPct val="0"/>
              </a:spcBef>
              <a:spcAft>
                <a:spcPct val="0"/>
              </a:spcAft>
              <a:tabLst>
                <a:tab pos="596900" algn="l"/>
              </a:tabLst>
              <a:defRPr>
                <a:solidFill>
                  <a:schemeClr val="tx1"/>
                </a:solidFill>
                <a:latin typeface="Arial" panose="020B0604020202020204" pitchFamily="34" charset="0"/>
              </a:defRPr>
            </a:lvl3pPr>
            <a:lvl4pPr eaLnBrk="0" fontAlgn="base" hangingPunct="0">
              <a:spcBef>
                <a:spcPct val="0"/>
              </a:spcBef>
              <a:spcAft>
                <a:spcPct val="0"/>
              </a:spcAft>
              <a:tabLst>
                <a:tab pos="596900" algn="l"/>
              </a:tabLst>
              <a:defRPr>
                <a:solidFill>
                  <a:schemeClr val="tx1"/>
                </a:solidFill>
                <a:latin typeface="Arial" panose="020B0604020202020204" pitchFamily="34" charset="0"/>
              </a:defRPr>
            </a:lvl4pPr>
            <a:lvl5pPr eaLnBrk="0" fontAlgn="base" hangingPunct="0">
              <a:spcBef>
                <a:spcPct val="0"/>
              </a:spcBef>
              <a:spcAft>
                <a:spcPct val="0"/>
              </a:spcAft>
              <a:tabLst>
                <a:tab pos="596900" algn="l"/>
              </a:tabLst>
              <a:defRPr>
                <a:solidFill>
                  <a:schemeClr val="tx1"/>
                </a:solidFill>
                <a:latin typeface="Arial" panose="020B0604020202020204" pitchFamily="34" charset="0"/>
              </a:defRPr>
            </a:lvl5pPr>
            <a:lvl6pPr eaLnBrk="0" fontAlgn="base" hangingPunct="0">
              <a:spcBef>
                <a:spcPct val="0"/>
              </a:spcBef>
              <a:spcAft>
                <a:spcPct val="0"/>
              </a:spcAft>
              <a:tabLst>
                <a:tab pos="596900" algn="l"/>
              </a:tabLst>
              <a:defRPr>
                <a:solidFill>
                  <a:schemeClr val="tx1"/>
                </a:solidFill>
                <a:latin typeface="Arial" panose="020B0604020202020204" pitchFamily="34" charset="0"/>
              </a:defRPr>
            </a:lvl6pPr>
            <a:lvl7pPr eaLnBrk="0" fontAlgn="base" hangingPunct="0">
              <a:spcBef>
                <a:spcPct val="0"/>
              </a:spcBef>
              <a:spcAft>
                <a:spcPct val="0"/>
              </a:spcAft>
              <a:tabLst>
                <a:tab pos="596900" algn="l"/>
              </a:tabLst>
              <a:defRPr>
                <a:solidFill>
                  <a:schemeClr val="tx1"/>
                </a:solidFill>
                <a:latin typeface="Arial" panose="020B0604020202020204" pitchFamily="34" charset="0"/>
              </a:defRPr>
            </a:lvl7pPr>
            <a:lvl8pPr eaLnBrk="0" fontAlgn="base" hangingPunct="0">
              <a:spcBef>
                <a:spcPct val="0"/>
              </a:spcBef>
              <a:spcAft>
                <a:spcPct val="0"/>
              </a:spcAft>
              <a:tabLst>
                <a:tab pos="596900" algn="l"/>
              </a:tabLst>
              <a:defRPr>
                <a:solidFill>
                  <a:schemeClr val="tx1"/>
                </a:solidFill>
                <a:latin typeface="Arial" panose="020B0604020202020204" pitchFamily="34" charset="0"/>
              </a:defRPr>
            </a:lvl8pPr>
            <a:lvl9pPr eaLnBrk="0" fontAlgn="base" hangingPunct="0">
              <a:spcBef>
                <a:spcPct val="0"/>
              </a:spcBef>
              <a:spcAft>
                <a:spcPct val="0"/>
              </a:spcAft>
              <a:tabLst>
                <a:tab pos="5969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96900" algn="l"/>
              </a:tabLst>
            </a:pPr>
            <a:r>
              <a:rPr lang="en-US" altLang="en-US" b="1" dirty="0">
                <a:latin typeface="+mn-lt"/>
                <a:ea typeface="宋体" panose="02010600030101010101" pitchFamily="2" charset="-122"/>
              </a:rPr>
              <a:t>Flood Risk Table</a:t>
            </a: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7" name="Rectangle 6">
            <a:extLst>
              <a:ext uri="{FF2B5EF4-FFF2-40B4-BE49-F238E27FC236}">
                <a16:creationId xmlns:a16="http://schemas.microsoft.com/office/drawing/2014/main" id="{B7B91D11-F577-B4F2-112E-AA3F7BBC021B}"/>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Tree>
    <p:extLst>
      <p:ext uri="{BB962C8B-B14F-4D97-AF65-F5344CB8AC3E}">
        <p14:creationId xmlns:p14="http://schemas.microsoft.com/office/powerpoint/2010/main" val="6944112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a:xfrm>
            <a:off x="7081387" y="5865546"/>
            <a:ext cx="4485315" cy="616018"/>
          </a:xfrm>
        </p:spPr>
        <p:txBody>
          <a:bodyPr/>
          <a:lstStyle/>
          <a:p>
            <a:fld id="{4DD9DE48-21CE-4BE2-BB31-F9482E0FD4D3}" type="slidenum">
              <a:rPr lang="en-US" smtClean="0"/>
              <a:t>22</a:t>
            </a:fld>
            <a:endParaRPr lang="en-US" dirty="0"/>
          </a:p>
        </p:txBody>
      </p:sp>
      <p:sp>
        <p:nvSpPr>
          <p:cNvPr id="2" name="Rectangle 1">
            <a:extLst>
              <a:ext uri="{FF2B5EF4-FFF2-40B4-BE49-F238E27FC236}">
                <a16:creationId xmlns:a16="http://schemas.microsoft.com/office/drawing/2014/main" id="{E0902CDC-CA75-6E2A-81C2-C47C80C4CD4B}"/>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3" name="Straight Connector 2">
            <a:extLst>
              <a:ext uri="{FF2B5EF4-FFF2-40B4-BE49-F238E27FC236}">
                <a16:creationId xmlns:a16="http://schemas.microsoft.com/office/drawing/2014/main" id="{D963B7FD-EAF3-E2FB-22EC-0E66D9EC5426}"/>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6" name="Content Placeholder 2">
            <a:extLst>
              <a:ext uri="{FF2B5EF4-FFF2-40B4-BE49-F238E27FC236}">
                <a16:creationId xmlns:a16="http://schemas.microsoft.com/office/drawing/2014/main" id="{2ADAAFE6-9201-F825-5098-0E4B0514F9EB}"/>
              </a:ext>
            </a:extLst>
          </p:cNvPr>
          <p:cNvSpPr txBox="1">
            <a:spLocks/>
          </p:cNvSpPr>
          <p:nvPr/>
        </p:nvSpPr>
        <p:spPr>
          <a:xfrm>
            <a:off x="1220535" y="699561"/>
            <a:ext cx="5082166" cy="1647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ko-KR" b="1" dirty="0">
                <a:solidFill>
                  <a:schemeClr val="bg1"/>
                </a:solidFill>
              </a:rPr>
              <a:t>In-Class Activity</a:t>
            </a:r>
          </a:p>
          <a:p>
            <a:pPr marL="0" indent="0">
              <a:buNone/>
            </a:pPr>
            <a:endParaRPr lang="en-US" b="1" dirty="0">
              <a:solidFill>
                <a:schemeClr val="bg1"/>
              </a:solidFill>
            </a:endParaRPr>
          </a:p>
          <a:p>
            <a:pPr marL="0" indent="0">
              <a:buNone/>
            </a:pPr>
            <a:endParaRPr lang="en-US" b="1" dirty="0">
              <a:solidFill>
                <a:srgbClr val="623F99"/>
              </a:solidFill>
              <a:latin typeface="Myriad Pro" panose="020B0503030403020204" pitchFamily="34" charset="0"/>
            </a:endParaRPr>
          </a:p>
        </p:txBody>
      </p:sp>
      <p:sp>
        <p:nvSpPr>
          <p:cNvPr id="5" name="Rectangle 1">
            <a:extLst>
              <a:ext uri="{FF2B5EF4-FFF2-40B4-BE49-F238E27FC236}">
                <a16:creationId xmlns:a16="http://schemas.microsoft.com/office/drawing/2014/main" id="{747A99C0-D832-9DCE-573D-D2254D7EF83A}"/>
              </a:ext>
            </a:extLst>
          </p:cNvPr>
          <p:cNvSpPr>
            <a:spLocks noChangeArrowheads="1"/>
          </p:cNvSpPr>
          <p:nvPr/>
        </p:nvSpPr>
        <p:spPr bwMode="auto">
          <a:xfrm>
            <a:off x="698531" y="1519735"/>
            <a:ext cx="1272977" cy="302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25392" rIns="0" bIns="0" numCol="1" anchor="ctr" anchorCtr="0" compatLnSpc="1">
            <a:prstTxWarp prst="textNoShape">
              <a:avLst/>
            </a:prstTxWarp>
            <a:spAutoFit/>
          </a:bodyPr>
          <a:lstStyle>
            <a:lvl1pPr eaLnBrk="0" fontAlgn="base" hangingPunct="0">
              <a:spcBef>
                <a:spcPct val="0"/>
              </a:spcBef>
              <a:spcAft>
                <a:spcPct val="0"/>
              </a:spcAft>
              <a:tabLst>
                <a:tab pos="596900" algn="l"/>
              </a:tabLst>
              <a:defRPr>
                <a:solidFill>
                  <a:schemeClr val="tx1"/>
                </a:solidFill>
                <a:latin typeface="Arial" panose="020B0604020202020204" pitchFamily="34" charset="0"/>
              </a:defRPr>
            </a:lvl1pPr>
            <a:lvl2pPr eaLnBrk="0" fontAlgn="base" hangingPunct="0">
              <a:spcBef>
                <a:spcPct val="0"/>
              </a:spcBef>
              <a:spcAft>
                <a:spcPct val="0"/>
              </a:spcAft>
              <a:tabLst>
                <a:tab pos="596900" algn="l"/>
              </a:tabLst>
              <a:defRPr>
                <a:solidFill>
                  <a:schemeClr val="tx1"/>
                </a:solidFill>
                <a:latin typeface="Arial" panose="020B0604020202020204" pitchFamily="34" charset="0"/>
              </a:defRPr>
            </a:lvl2pPr>
            <a:lvl3pPr eaLnBrk="0" fontAlgn="base" hangingPunct="0">
              <a:spcBef>
                <a:spcPct val="0"/>
              </a:spcBef>
              <a:spcAft>
                <a:spcPct val="0"/>
              </a:spcAft>
              <a:tabLst>
                <a:tab pos="596900" algn="l"/>
              </a:tabLst>
              <a:defRPr>
                <a:solidFill>
                  <a:schemeClr val="tx1"/>
                </a:solidFill>
                <a:latin typeface="Arial" panose="020B0604020202020204" pitchFamily="34" charset="0"/>
              </a:defRPr>
            </a:lvl3pPr>
            <a:lvl4pPr eaLnBrk="0" fontAlgn="base" hangingPunct="0">
              <a:spcBef>
                <a:spcPct val="0"/>
              </a:spcBef>
              <a:spcAft>
                <a:spcPct val="0"/>
              </a:spcAft>
              <a:tabLst>
                <a:tab pos="596900" algn="l"/>
              </a:tabLst>
              <a:defRPr>
                <a:solidFill>
                  <a:schemeClr val="tx1"/>
                </a:solidFill>
                <a:latin typeface="Arial" panose="020B0604020202020204" pitchFamily="34" charset="0"/>
              </a:defRPr>
            </a:lvl4pPr>
            <a:lvl5pPr eaLnBrk="0" fontAlgn="base" hangingPunct="0">
              <a:spcBef>
                <a:spcPct val="0"/>
              </a:spcBef>
              <a:spcAft>
                <a:spcPct val="0"/>
              </a:spcAft>
              <a:tabLst>
                <a:tab pos="596900" algn="l"/>
              </a:tabLst>
              <a:defRPr>
                <a:solidFill>
                  <a:schemeClr val="tx1"/>
                </a:solidFill>
                <a:latin typeface="Arial" panose="020B0604020202020204" pitchFamily="34" charset="0"/>
              </a:defRPr>
            </a:lvl5pPr>
            <a:lvl6pPr eaLnBrk="0" fontAlgn="base" hangingPunct="0">
              <a:spcBef>
                <a:spcPct val="0"/>
              </a:spcBef>
              <a:spcAft>
                <a:spcPct val="0"/>
              </a:spcAft>
              <a:tabLst>
                <a:tab pos="596900" algn="l"/>
              </a:tabLst>
              <a:defRPr>
                <a:solidFill>
                  <a:schemeClr val="tx1"/>
                </a:solidFill>
                <a:latin typeface="Arial" panose="020B0604020202020204" pitchFamily="34" charset="0"/>
              </a:defRPr>
            </a:lvl6pPr>
            <a:lvl7pPr eaLnBrk="0" fontAlgn="base" hangingPunct="0">
              <a:spcBef>
                <a:spcPct val="0"/>
              </a:spcBef>
              <a:spcAft>
                <a:spcPct val="0"/>
              </a:spcAft>
              <a:tabLst>
                <a:tab pos="596900" algn="l"/>
              </a:tabLst>
              <a:defRPr>
                <a:solidFill>
                  <a:schemeClr val="tx1"/>
                </a:solidFill>
                <a:latin typeface="Arial" panose="020B0604020202020204" pitchFamily="34" charset="0"/>
              </a:defRPr>
            </a:lvl7pPr>
            <a:lvl8pPr eaLnBrk="0" fontAlgn="base" hangingPunct="0">
              <a:spcBef>
                <a:spcPct val="0"/>
              </a:spcBef>
              <a:spcAft>
                <a:spcPct val="0"/>
              </a:spcAft>
              <a:tabLst>
                <a:tab pos="596900" algn="l"/>
              </a:tabLst>
              <a:defRPr>
                <a:solidFill>
                  <a:schemeClr val="tx1"/>
                </a:solidFill>
                <a:latin typeface="Arial" panose="020B0604020202020204" pitchFamily="34" charset="0"/>
              </a:defRPr>
            </a:lvl8pPr>
            <a:lvl9pPr eaLnBrk="0" fontAlgn="base" hangingPunct="0">
              <a:spcBef>
                <a:spcPct val="0"/>
              </a:spcBef>
              <a:spcAft>
                <a:spcPct val="0"/>
              </a:spcAft>
              <a:tabLst>
                <a:tab pos="5969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96900" algn="l"/>
              </a:tabLst>
            </a:pPr>
            <a:r>
              <a:rPr kumimoji="0" lang="en-US" altLang="en-US" sz="18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Impact Table </a:t>
            </a: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graphicFrame>
        <p:nvGraphicFramePr>
          <p:cNvPr id="7" name="Table 6">
            <a:extLst>
              <a:ext uri="{FF2B5EF4-FFF2-40B4-BE49-F238E27FC236}">
                <a16:creationId xmlns:a16="http://schemas.microsoft.com/office/drawing/2014/main" id="{C27E2A81-4934-BD3B-F156-38A483A5642A}"/>
              </a:ext>
            </a:extLst>
          </p:cNvPr>
          <p:cNvGraphicFramePr>
            <a:graphicFrameLocks noGrp="1"/>
          </p:cNvGraphicFramePr>
          <p:nvPr>
            <p:extLst>
              <p:ext uri="{D42A27DB-BD31-4B8C-83A1-F6EECF244321}">
                <p14:modId xmlns:p14="http://schemas.microsoft.com/office/powerpoint/2010/main" val="4036430798"/>
              </p:ext>
            </p:extLst>
          </p:nvPr>
        </p:nvGraphicFramePr>
        <p:xfrm>
          <a:off x="5773673" y="2168232"/>
          <a:ext cx="5082166" cy="2765846"/>
        </p:xfrm>
        <a:graphic>
          <a:graphicData uri="http://schemas.openxmlformats.org/drawingml/2006/table">
            <a:tbl>
              <a:tblPr firstRow="1" firstCol="1" bandRow="1">
                <a:tableStyleId>{00A15C55-8517-42AA-B614-E9B94910E393}</a:tableStyleId>
              </a:tblPr>
              <a:tblGrid>
                <a:gridCol w="1568912">
                  <a:extLst>
                    <a:ext uri="{9D8B030D-6E8A-4147-A177-3AD203B41FA5}">
                      <a16:colId xmlns:a16="http://schemas.microsoft.com/office/drawing/2014/main" val="2036096014"/>
                    </a:ext>
                  </a:extLst>
                </a:gridCol>
                <a:gridCol w="966305">
                  <a:extLst>
                    <a:ext uri="{9D8B030D-6E8A-4147-A177-3AD203B41FA5}">
                      <a16:colId xmlns:a16="http://schemas.microsoft.com/office/drawing/2014/main" val="3383027318"/>
                    </a:ext>
                  </a:extLst>
                </a:gridCol>
                <a:gridCol w="1085760">
                  <a:extLst>
                    <a:ext uri="{9D8B030D-6E8A-4147-A177-3AD203B41FA5}">
                      <a16:colId xmlns:a16="http://schemas.microsoft.com/office/drawing/2014/main" val="1513765337"/>
                    </a:ext>
                  </a:extLst>
                </a:gridCol>
                <a:gridCol w="1461189">
                  <a:extLst>
                    <a:ext uri="{9D8B030D-6E8A-4147-A177-3AD203B41FA5}">
                      <a16:colId xmlns:a16="http://schemas.microsoft.com/office/drawing/2014/main" val="606331370"/>
                    </a:ext>
                  </a:extLst>
                </a:gridCol>
              </a:tblGrid>
              <a:tr h="691461">
                <a:tc>
                  <a:txBody>
                    <a:bodyPr/>
                    <a:lstStyle/>
                    <a:p>
                      <a:pPr marL="0" marR="0" algn="ctr">
                        <a:spcBef>
                          <a:spcPts val="0"/>
                        </a:spcBef>
                        <a:spcAft>
                          <a:spcPts val="0"/>
                        </a:spcAft>
                        <a:tabLst>
                          <a:tab pos="596265" algn="l"/>
                          <a:tab pos="596900" algn="l"/>
                        </a:tabLst>
                      </a:pPr>
                      <a:r>
                        <a:rPr lang="en-US" sz="1100" dirty="0">
                          <a:effectLst/>
                        </a:rPr>
                        <a:t>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Now</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1.5 ft SLR</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3 ft SLR</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39886934"/>
                  </a:ext>
                </a:extLst>
              </a:tr>
              <a:tr h="345731">
                <a:tc>
                  <a:txBody>
                    <a:bodyPr/>
                    <a:lstStyle/>
                    <a:p>
                      <a:pPr marL="0" marR="0" algn="ctr">
                        <a:spcBef>
                          <a:spcPts val="0"/>
                        </a:spcBef>
                        <a:spcAft>
                          <a:spcPts val="0"/>
                        </a:spcAft>
                        <a:tabLst>
                          <a:tab pos="596265" algn="l"/>
                          <a:tab pos="596900" algn="l"/>
                        </a:tabLst>
                      </a:pPr>
                      <a:r>
                        <a:rPr lang="en-US" sz="1100">
                          <a:effectLst/>
                        </a:rPr>
                        <a:t># Buildings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8,236</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13,260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25,979</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802257332"/>
                  </a:ext>
                </a:extLst>
              </a:tr>
              <a:tr h="345731">
                <a:tc>
                  <a:txBody>
                    <a:bodyPr/>
                    <a:lstStyle/>
                    <a:p>
                      <a:pPr marL="0" marR="0" algn="ctr">
                        <a:spcBef>
                          <a:spcPts val="0"/>
                        </a:spcBef>
                        <a:spcAft>
                          <a:spcPts val="0"/>
                        </a:spcAft>
                        <a:tabLst>
                          <a:tab pos="596265" algn="l"/>
                          <a:tab pos="596900" algn="l"/>
                        </a:tabLst>
                      </a:pPr>
                      <a:r>
                        <a:rPr lang="en-US" sz="1100" dirty="0">
                          <a:effectLst/>
                        </a:rPr>
                        <a:t># Residents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63,568</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86,661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133,129</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14351322"/>
                  </a:ext>
                </a:extLst>
              </a:tr>
              <a:tr h="1382923">
                <a:tc>
                  <a:txBody>
                    <a:bodyPr/>
                    <a:lstStyle/>
                    <a:p>
                      <a:pPr marL="0" marR="0" algn="ctr">
                        <a:spcBef>
                          <a:spcPts val="0"/>
                        </a:spcBef>
                        <a:spcAft>
                          <a:spcPts val="0"/>
                        </a:spcAft>
                        <a:tabLst>
                          <a:tab pos="596265" algn="l"/>
                          <a:tab pos="596900" algn="l"/>
                        </a:tabLst>
                      </a:pPr>
                      <a:r>
                        <a:rPr lang="en-US" sz="1100" dirty="0">
                          <a:effectLst/>
                        </a:rPr>
                        <a:t>Expected Building, Content and Costs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dirty="0">
                          <a:effectLst/>
                        </a:rPr>
                        <a:t> </a:t>
                      </a:r>
                      <a:endParaRPr lang="en-US" sz="1200" dirty="0">
                        <a:effectLst/>
                      </a:endParaRPr>
                    </a:p>
                    <a:p>
                      <a:pPr marL="0" marR="0" algn="ctr">
                        <a:spcBef>
                          <a:spcPts val="0"/>
                        </a:spcBef>
                        <a:spcAft>
                          <a:spcPts val="0"/>
                        </a:spcAft>
                        <a:tabLst>
                          <a:tab pos="596265" algn="l"/>
                          <a:tab pos="596900" algn="l"/>
                        </a:tabLst>
                      </a:pPr>
                      <a:r>
                        <a:rPr lang="en-US" sz="1100" dirty="0">
                          <a:effectLst/>
                        </a:rPr>
                        <a:t>$8.77M</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dirty="0">
                          <a:effectLst/>
                        </a:rPr>
                        <a:t> </a:t>
                      </a:r>
                      <a:endParaRPr lang="en-US" sz="1200" dirty="0">
                        <a:effectLst/>
                      </a:endParaRPr>
                    </a:p>
                    <a:p>
                      <a:pPr marL="0" marR="0" algn="ctr">
                        <a:spcBef>
                          <a:spcPts val="0"/>
                        </a:spcBef>
                        <a:spcAft>
                          <a:spcPts val="0"/>
                        </a:spcAft>
                        <a:tabLst>
                          <a:tab pos="596265" algn="l"/>
                          <a:tab pos="596900" algn="l"/>
                        </a:tabLst>
                      </a:pPr>
                      <a:r>
                        <a:rPr lang="en-US" sz="1100" dirty="0">
                          <a:effectLst/>
                        </a:rPr>
                        <a:t>$33.97M</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dirty="0">
                          <a:effectLst/>
                        </a:rPr>
                        <a:t> </a:t>
                      </a:r>
                      <a:endParaRPr lang="en-US" sz="1200" dirty="0">
                        <a:effectLst/>
                      </a:endParaRPr>
                    </a:p>
                    <a:p>
                      <a:pPr marL="0" marR="0" algn="ctr">
                        <a:spcBef>
                          <a:spcPts val="0"/>
                        </a:spcBef>
                        <a:spcAft>
                          <a:spcPts val="0"/>
                        </a:spcAft>
                        <a:tabLst>
                          <a:tab pos="596265" algn="l"/>
                          <a:tab pos="596900" algn="l"/>
                        </a:tabLst>
                      </a:pPr>
                      <a:r>
                        <a:rPr lang="en-US" sz="1100" dirty="0">
                          <a:effectLst/>
                        </a:rPr>
                        <a:t>$129.89M</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97998805"/>
                  </a:ext>
                </a:extLst>
              </a:tr>
            </a:tbl>
          </a:graphicData>
        </a:graphic>
      </p:graphicFrame>
      <p:graphicFrame>
        <p:nvGraphicFramePr>
          <p:cNvPr id="8" name="Table 7">
            <a:extLst>
              <a:ext uri="{FF2B5EF4-FFF2-40B4-BE49-F238E27FC236}">
                <a16:creationId xmlns:a16="http://schemas.microsoft.com/office/drawing/2014/main" id="{97389F75-77EA-59B4-C876-7F8C73702806}"/>
              </a:ext>
            </a:extLst>
          </p:cNvPr>
          <p:cNvGraphicFramePr>
            <a:graphicFrameLocks noGrp="1"/>
          </p:cNvGraphicFramePr>
          <p:nvPr>
            <p:extLst>
              <p:ext uri="{D42A27DB-BD31-4B8C-83A1-F6EECF244321}">
                <p14:modId xmlns:p14="http://schemas.microsoft.com/office/powerpoint/2010/main" val="1708296490"/>
              </p:ext>
            </p:extLst>
          </p:nvPr>
        </p:nvGraphicFramePr>
        <p:xfrm>
          <a:off x="698531" y="2168232"/>
          <a:ext cx="4975510" cy="2765845"/>
        </p:xfrm>
        <a:graphic>
          <a:graphicData uri="http://schemas.openxmlformats.org/drawingml/2006/table">
            <a:tbl>
              <a:tblPr firstRow="1" firstCol="1" bandRow="1">
                <a:tableStyleId>{00A15C55-8517-42AA-B614-E9B94910E393}</a:tableStyleId>
              </a:tblPr>
              <a:tblGrid>
                <a:gridCol w="1751294">
                  <a:extLst>
                    <a:ext uri="{9D8B030D-6E8A-4147-A177-3AD203B41FA5}">
                      <a16:colId xmlns:a16="http://schemas.microsoft.com/office/drawing/2014/main" val="3011408758"/>
                    </a:ext>
                  </a:extLst>
                </a:gridCol>
                <a:gridCol w="954573">
                  <a:extLst>
                    <a:ext uri="{9D8B030D-6E8A-4147-A177-3AD203B41FA5}">
                      <a16:colId xmlns:a16="http://schemas.microsoft.com/office/drawing/2014/main" val="3096924309"/>
                    </a:ext>
                  </a:extLst>
                </a:gridCol>
                <a:gridCol w="1075094">
                  <a:extLst>
                    <a:ext uri="{9D8B030D-6E8A-4147-A177-3AD203B41FA5}">
                      <a16:colId xmlns:a16="http://schemas.microsoft.com/office/drawing/2014/main" val="1188273647"/>
                    </a:ext>
                  </a:extLst>
                </a:gridCol>
                <a:gridCol w="1194549">
                  <a:extLst>
                    <a:ext uri="{9D8B030D-6E8A-4147-A177-3AD203B41FA5}">
                      <a16:colId xmlns:a16="http://schemas.microsoft.com/office/drawing/2014/main" val="3039233016"/>
                    </a:ext>
                  </a:extLst>
                </a:gridCol>
              </a:tblGrid>
              <a:tr h="691461">
                <a:tc>
                  <a:txBody>
                    <a:bodyPr/>
                    <a:lstStyle/>
                    <a:p>
                      <a:pPr marL="0" marR="0" algn="ctr">
                        <a:spcBef>
                          <a:spcPts val="0"/>
                        </a:spcBef>
                        <a:spcAft>
                          <a:spcPts val="0"/>
                        </a:spcAft>
                        <a:tabLst>
                          <a:tab pos="596265" algn="l"/>
                          <a:tab pos="596900" algn="l"/>
                        </a:tabLst>
                      </a:pPr>
                      <a:r>
                        <a:rPr lang="en-US" sz="1100" dirty="0">
                          <a:effectLst/>
                        </a:rPr>
                        <a:t>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Now</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1.5 ft SLR</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3 ft SLR</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757364582"/>
                  </a:ext>
                </a:extLst>
              </a:tr>
              <a:tr h="345731">
                <a:tc>
                  <a:txBody>
                    <a:bodyPr/>
                    <a:lstStyle/>
                    <a:p>
                      <a:pPr marL="0" marR="0" algn="ctr">
                        <a:spcBef>
                          <a:spcPts val="0"/>
                        </a:spcBef>
                        <a:spcAft>
                          <a:spcPts val="0"/>
                        </a:spcAft>
                        <a:tabLst>
                          <a:tab pos="596265" algn="l"/>
                          <a:tab pos="596900" algn="l"/>
                        </a:tabLst>
                      </a:pPr>
                      <a:r>
                        <a:rPr lang="en-US" sz="1100">
                          <a:effectLst/>
                        </a:rPr>
                        <a:t>Fire Stations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5</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77567176"/>
                  </a:ext>
                </a:extLst>
              </a:tr>
              <a:tr h="345731">
                <a:tc>
                  <a:txBody>
                    <a:bodyPr/>
                    <a:lstStyle/>
                    <a:p>
                      <a:pPr marL="0" marR="0" algn="ctr">
                        <a:spcBef>
                          <a:spcPts val="0"/>
                        </a:spcBef>
                        <a:spcAft>
                          <a:spcPts val="0"/>
                        </a:spcAft>
                        <a:tabLst>
                          <a:tab pos="596265" algn="l"/>
                          <a:tab pos="596900" algn="l"/>
                        </a:tabLst>
                      </a:pPr>
                      <a:r>
                        <a:rPr lang="en-US" sz="1100">
                          <a:effectLst/>
                        </a:rPr>
                        <a:t>Medical Care</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0</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1</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278529"/>
                  </a:ext>
                </a:extLst>
              </a:tr>
              <a:tr h="691461">
                <a:tc>
                  <a:txBody>
                    <a:bodyPr/>
                    <a:lstStyle/>
                    <a:p>
                      <a:pPr marL="0" marR="0" algn="ctr">
                        <a:spcBef>
                          <a:spcPts val="0"/>
                        </a:spcBef>
                        <a:spcAft>
                          <a:spcPts val="0"/>
                        </a:spcAft>
                        <a:tabLst>
                          <a:tab pos="596265" algn="l"/>
                          <a:tab pos="596900" algn="l"/>
                        </a:tabLst>
                      </a:pPr>
                      <a:r>
                        <a:rPr lang="en-US" sz="1100">
                          <a:effectLst/>
                        </a:rPr>
                        <a:t>Schools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2</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6</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 </a:t>
                      </a:r>
                      <a:endParaRPr lang="en-US" sz="1200">
                        <a:effectLst/>
                      </a:endParaRPr>
                    </a:p>
                    <a:p>
                      <a:pPr marL="0" marR="0" algn="ctr">
                        <a:spcBef>
                          <a:spcPts val="0"/>
                        </a:spcBef>
                        <a:spcAft>
                          <a:spcPts val="0"/>
                        </a:spcAft>
                        <a:tabLst>
                          <a:tab pos="596265" algn="l"/>
                          <a:tab pos="596900" algn="l"/>
                        </a:tabLst>
                      </a:pPr>
                      <a:r>
                        <a:rPr lang="en-US" sz="1100">
                          <a:effectLst/>
                        </a:rPr>
                        <a:t>13</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651710713"/>
                  </a:ext>
                </a:extLst>
              </a:tr>
              <a:tr h="691461">
                <a:tc>
                  <a:txBody>
                    <a:bodyPr/>
                    <a:lstStyle/>
                    <a:p>
                      <a:pPr marL="0" marR="0" algn="ctr">
                        <a:spcBef>
                          <a:spcPts val="0"/>
                        </a:spcBef>
                        <a:spcAft>
                          <a:spcPts val="0"/>
                        </a:spcAft>
                        <a:tabLst>
                          <a:tab pos="596265" algn="l"/>
                          <a:tab pos="596900" algn="l"/>
                        </a:tabLst>
                      </a:pPr>
                      <a:r>
                        <a:rPr lang="en-US" sz="1100">
                          <a:effectLst/>
                        </a:rPr>
                        <a:t>Miles of Critical Roads</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4.4</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a:effectLst/>
                        </a:rPr>
                        <a:t>9.7</a:t>
                      </a:r>
                      <a:endParaRPr lang="en-US"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tabLst>
                          <a:tab pos="596265" algn="l"/>
                          <a:tab pos="596900" algn="l"/>
                        </a:tabLst>
                      </a:pPr>
                      <a:r>
                        <a:rPr lang="en-US" sz="1100" dirty="0">
                          <a:effectLst/>
                        </a:rPr>
                        <a:t>27</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23713954"/>
                  </a:ext>
                </a:extLst>
              </a:tr>
            </a:tbl>
          </a:graphicData>
        </a:graphic>
      </p:graphicFrame>
      <p:sp>
        <p:nvSpPr>
          <p:cNvPr id="10" name="Rectangle 1">
            <a:extLst>
              <a:ext uri="{FF2B5EF4-FFF2-40B4-BE49-F238E27FC236}">
                <a16:creationId xmlns:a16="http://schemas.microsoft.com/office/drawing/2014/main" id="{F4815B53-05B7-C1A6-0F18-C0EC32B7AF7D}"/>
              </a:ext>
            </a:extLst>
          </p:cNvPr>
          <p:cNvSpPr>
            <a:spLocks noChangeArrowheads="1"/>
          </p:cNvSpPr>
          <p:nvPr/>
        </p:nvSpPr>
        <p:spPr bwMode="auto">
          <a:xfrm>
            <a:off x="1849221" y="1844346"/>
            <a:ext cx="2674130" cy="302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25392" rIns="0" bIns="0" numCol="1" anchor="ctr" anchorCtr="0" compatLnSpc="1">
            <a:prstTxWarp prst="textNoShape">
              <a:avLst/>
            </a:prstTxWarp>
            <a:spAutoFit/>
          </a:bodyPr>
          <a:lstStyle>
            <a:lvl1pPr eaLnBrk="0" fontAlgn="base" hangingPunct="0">
              <a:spcBef>
                <a:spcPct val="0"/>
              </a:spcBef>
              <a:spcAft>
                <a:spcPct val="0"/>
              </a:spcAft>
              <a:tabLst>
                <a:tab pos="596900" algn="l"/>
              </a:tabLst>
              <a:defRPr>
                <a:solidFill>
                  <a:schemeClr val="tx1"/>
                </a:solidFill>
                <a:latin typeface="Arial" panose="020B0604020202020204" pitchFamily="34" charset="0"/>
              </a:defRPr>
            </a:lvl1pPr>
            <a:lvl2pPr eaLnBrk="0" fontAlgn="base" hangingPunct="0">
              <a:spcBef>
                <a:spcPct val="0"/>
              </a:spcBef>
              <a:spcAft>
                <a:spcPct val="0"/>
              </a:spcAft>
              <a:tabLst>
                <a:tab pos="596900" algn="l"/>
              </a:tabLst>
              <a:defRPr>
                <a:solidFill>
                  <a:schemeClr val="tx1"/>
                </a:solidFill>
                <a:latin typeface="Arial" panose="020B0604020202020204" pitchFamily="34" charset="0"/>
              </a:defRPr>
            </a:lvl2pPr>
            <a:lvl3pPr eaLnBrk="0" fontAlgn="base" hangingPunct="0">
              <a:spcBef>
                <a:spcPct val="0"/>
              </a:spcBef>
              <a:spcAft>
                <a:spcPct val="0"/>
              </a:spcAft>
              <a:tabLst>
                <a:tab pos="596900" algn="l"/>
              </a:tabLst>
              <a:defRPr>
                <a:solidFill>
                  <a:schemeClr val="tx1"/>
                </a:solidFill>
                <a:latin typeface="Arial" panose="020B0604020202020204" pitchFamily="34" charset="0"/>
              </a:defRPr>
            </a:lvl3pPr>
            <a:lvl4pPr eaLnBrk="0" fontAlgn="base" hangingPunct="0">
              <a:spcBef>
                <a:spcPct val="0"/>
              </a:spcBef>
              <a:spcAft>
                <a:spcPct val="0"/>
              </a:spcAft>
              <a:tabLst>
                <a:tab pos="596900" algn="l"/>
              </a:tabLst>
              <a:defRPr>
                <a:solidFill>
                  <a:schemeClr val="tx1"/>
                </a:solidFill>
                <a:latin typeface="Arial" panose="020B0604020202020204" pitchFamily="34" charset="0"/>
              </a:defRPr>
            </a:lvl4pPr>
            <a:lvl5pPr eaLnBrk="0" fontAlgn="base" hangingPunct="0">
              <a:spcBef>
                <a:spcPct val="0"/>
              </a:spcBef>
              <a:spcAft>
                <a:spcPct val="0"/>
              </a:spcAft>
              <a:tabLst>
                <a:tab pos="596900" algn="l"/>
              </a:tabLst>
              <a:defRPr>
                <a:solidFill>
                  <a:schemeClr val="tx1"/>
                </a:solidFill>
                <a:latin typeface="Arial" panose="020B0604020202020204" pitchFamily="34" charset="0"/>
              </a:defRPr>
            </a:lvl5pPr>
            <a:lvl6pPr eaLnBrk="0" fontAlgn="base" hangingPunct="0">
              <a:spcBef>
                <a:spcPct val="0"/>
              </a:spcBef>
              <a:spcAft>
                <a:spcPct val="0"/>
              </a:spcAft>
              <a:tabLst>
                <a:tab pos="596900" algn="l"/>
              </a:tabLst>
              <a:defRPr>
                <a:solidFill>
                  <a:schemeClr val="tx1"/>
                </a:solidFill>
                <a:latin typeface="Arial" panose="020B0604020202020204" pitchFamily="34" charset="0"/>
              </a:defRPr>
            </a:lvl6pPr>
            <a:lvl7pPr eaLnBrk="0" fontAlgn="base" hangingPunct="0">
              <a:spcBef>
                <a:spcPct val="0"/>
              </a:spcBef>
              <a:spcAft>
                <a:spcPct val="0"/>
              </a:spcAft>
              <a:tabLst>
                <a:tab pos="596900" algn="l"/>
              </a:tabLst>
              <a:defRPr>
                <a:solidFill>
                  <a:schemeClr val="tx1"/>
                </a:solidFill>
                <a:latin typeface="Arial" panose="020B0604020202020204" pitchFamily="34" charset="0"/>
              </a:defRPr>
            </a:lvl7pPr>
            <a:lvl8pPr eaLnBrk="0" fontAlgn="base" hangingPunct="0">
              <a:spcBef>
                <a:spcPct val="0"/>
              </a:spcBef>
              <a:spcAft>
                <a:spcPct val="0"/>
              </a:spcAft>
              <a:tabLst>
                <a:tab pos="596900" algn="l"/>
              </a:tabLst>
              <a:defRPr>
                <a:solidFill>
                  <a:schemeClr val="tx1"/>
                </a:solidFill>
                <a:latin typeface="Arial" panose="020B0604020202020204" pitchFamily="34" charset="0"/>
              </a:defRPr>
            </a:lvl8pPr>
            <a:lvl9pPr eaLnBrk="0" fontAlgn="base" hangingPunct="0">
              <a:spcBef>
                <a:spcPct val="0"/>
              </a:spcBef>
              <a:spcAft>
                <a:spcPct val="0"/>
              </a:spcAft>
              <a:tabLst>
                <a:tab pos="5969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96900" algn="l"/>
              </a:tabLst>
            </a:pPr>
            <a:r>
              <a:rPr kumimoji="0" lang="en-US" altLang="zh-CN" sz="18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Flood Exposure of Buildings</a:t>
            </a:r>
            <a:endParaRPr kumimoji="0" lang="en-US" altLang="zh-CN" sz="800" b="0" i="0" u="none" strike="noStrike" cap="none" normalizeH="0" baseline="0" dirty="0">
              <a:ln>
                <a:noFill/>
              </a:ln>
              <a:solidFill>
                <a:schemeClr val="tx1"/>
              </a:solidFill>
              <a:effectLst/>
            </a:endParaRPr>
          </a:p>
        </p:txBody>
      </p:sp>
      <p:sp>
        <p:nvSpPr>
          <p:cNvPr id="11" name="Rectangle 1">
            <a:extLst>
              <a:ext uri="{FF2B5EF4-FFF2-40B4-BE49-F238E27FC236}">
                <a16:creationId xmlns:a16="http://schemas.microsoft.com/office/drawing/2014/main" id="{9CC0C042-695A-2759-4CC6-CB65C3146272}"/>
              </a:ext>
            </a:extLst>
          </p:cNvPr>
          <p:cNvSpPr>
            <a:spLocks noChangeArrowheads="1"/>
          </p:cNvSpPr>
          <p:nvPr/>
        </p:nvSpPr>
        <p:spPr bwMode="auto">
          <a:xfrm>
            <a:off x="7242205" y="1844345"/>
            <a:ext cx="2674130" cy="302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25392" rIns="0" bIns="0" numCol="1" anchor="ctr" anchorCtr="0" compatLnSpc="1">
            <a:prstTxWarp prst="textNoShape">
              <a:avLst/>
            </a:prstTxWarp>
            <a:spAutoFit/>
          </a:bodyPr>
          <a:lstStyle>
            <a:lvl1pPr eaLnBrk="0" fontAlgn="base" hangingPunct="0">
              <a:spcBef>
                <a:spcPct val="0"/>
              </a:spcBef>
              <a:spcAft>
                <a:spcPct val="0"/>
              </a:spcAft>
              <a:tabLst>
                <a:tab pos="596900" algn="l"/>
              </a:tabLst>
              <a:defRPr>
                <a:solidFill>
                  <a:schemeClr val="tx1"/>
                </a:solidFill>
                <a:latin typeface="Arial" panose="020B0604020202020204" pitchFamily="34" charset="0"/>
              </a:defRPr>
            </a:lvl1pPr>
            <a:lvl2pPr eaLnBrk="0" fontAlgn="base" hangingPunct="0">
              <a:spcBef>
                <a:spcPct val="0"/>
              </a:spcBef>
              <a:spcAft>
                <a:spcPct val="0"/>
              </a:spcAft>
              <a:tabLst>
                <a:tab pos="596900" algn="l"/>
              </a:tabLst>
              <a:defRPr>
                <a:solidFill>
                  <a:schemeClr val="tx1"/>
                </a:solidFill>
                <a:latin typeface="Arial" panose="020B0604020202020204" pitchFamily="34" charset="0"/>
              </a:defRPr>
            </a:lvl2pPr>
            <a:lvl3pPr eaLnBrk="0" fontAlgn="base" hangingPunct="0">
              <a:spcBef>
                <a:spcPct val="0"/>
              </a:spcBef>
              <a:spcAft>
                <a:spcPct val="0"/>
              </a:spcAft>
              <a:tabLst>
                <a:tab pos="596900" algn="l"/>
              </a:tabLst>
              <a:defRPr>
                <a:solidFill>
                  <a:schemeClr val="tx1"/>
                </a:solidFill>
                <a:latin typeface="Arial" panose="020B0604020202020204" pitchFamily="34" charset="0"/>
              </a:defRPr>
            </a:lvl3pPr>
            <a:lvl4pPr eaLnBrk="0" fontAlgn="base" hangingPunct="0">
              <a:spcBef>
                <a:spcPct val="0"/>
              </a:spcBef>
              <a:spcAft>
                <a:spcPct val="0"/>
              </a:spcAft>
              <a:tabLst>
                <a:tab pos="596900" algn="l"/>
              </a:tabLst>
              <a:defRPr>
                <a:solidFill>
                  <a:schemeClr val="tx1"/>
                </a:solidFill>
                <a:latin typeface="Arial" panose="020B0604020202020204" pitchFamily="34" charset="0"/>
              </a:defRPr>
            </a:lvl4pPr>
            <a:lvl5pPr eaLnBrk="0" fontAlgn="base" hangingPunct="0">
              <a:spcBef>
                <a:spcPct val="0"/>
              </a:spcBef>
              <a:spcAft>
                <a:spcPct val="0"/>
              </a:spcAft>
              <a:tabLst>
                <a:tab pos="596900" algn="l"/>
              </a:tabLst>
              <a:defRPr>
                <a:solidFill>
                  <a:schemeClr val="tx1"/>
                </a:solidFill>
                <a:latin typeface="Arial" panose="020B0604020202020204" pitchFamily="34" charset="0"/>
              </a:defRPr>
            </a:lvl5pPr>
            <a:lvl6pPr eaLnBrk="0" fontAlgn="base" hangingPunct="0">
              <a:spcBef>
                <a:spcPct val="0"/>
              </a:spcBef>
              <a:spcAft>
                <a:spcPct val="0"/>
              </a:spcAft>
              <a:tabLst>
                <a:tab pos="596900" algn="l"/>
              </a:tabLst>
              <a:defRPr>
                <a:solidFill>
                  <a:schemeClr val="tx1"/>
                </a:solidFill>
                <a:latin typeface="Arial" panose="020B0604020202020204" pitchFamily="34" charset="0"/>
              </a:defRPr>
            </a:lvl6pPr>
            <a:lvl7pPr eaLnBrk="0" fontAlgn="base" hangingPunct="0">
              <a:spcBef>
                <a:spcPct val="0"/>
              </a:spcBef>
              <a:spcAft>
                <a:spcPct val="0"/>
              </a:spcAft>
              <a:tabLst>
                <a:tab pos="596900" algn="l"/>
              </a:tabLst>
              <a:defRPr>
                <a:solidFill>
                  <a:schemeClr val="tx1"/>
                </a:solidFill>
                <a:latin typeface="Arial" panose="020B0604020202020204" pitchFamily="34" charset="0"/>
              </a:defRPr>
            </a:lvl7pPr>
            <a:lvl8pPr eaLnBrk="0" fontAlgn="base" hangingPunct="0">
              <a:spcBef>
                <a:spcPct val="0"/>
              </a:spcBef>
              <a:spcAft>
                <a:spcPct val="0"/>
              </a:spcAft>
              <a:tabLst>
                <a:tab pos="596900" algn="l"/>
              </a:tabLst>
              <a:defRPr>
                <a:solidFill>
                  <a:schemeClr val="tx1"/>
                </a:solidFill>
                <a:latin typeface="Arial" panose="020B0604020202020204" pitchFamily="34" charset="0"/>
              </a:defRPr>
            </a:lvl8pPr>
            <a:lvl9pPr eaLnBrk="0" fontAlgn="base" hangingPunct="0">
              <a:spcBef>
                <a:spcPct val="0"/>
              </a:spcBef>
              <a:spcAft>
                <a:spcPct val="0"/>
              </a:spcAft>
              <a:tabLst>
                <a:tab pos="5969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96900" algn="l"/>
              </a:tabLst>
            </a:pPr>
            <a:r>
              <a:rPr kumimoji="0" lang="en-US" altLang="zh-CN" sz="1800" b="1"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Vulnerable Critical Facilities</a:t>
            </a:r>
            <a:endParaRPr kumimoji="0" lang="en-US" altLang="zh-CN" sz="18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12" name="Rectangle 11">
            <a:extLst>
              <a:ext uri="{FF2B5EF4-FFF2-40B4-BE49-F238E27FC236}">
                <a16:creationId xmlns:a16="http://schemas.microsoft.com/office/drawing/2014/main" id="{49BD65F3-A084-19F8-1F67-7B0780215893}"/>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Tree>
    <p:extLst>
      <p:ext uri="{BB962C8B-B14F-4D97-AF65-F5344CB8AC3E}">
        <p14:creationId xmlns:p14="http://schemas.microsoft.com/office/powerpoint/2010/main" val="3628297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F070CFB-58E4-44E3-E1FF-15B18FC7A5EF}"/>
              </a:ext>
            </a:extLst>
          </p:cNvPr>
          <p:cNvPicPr>
            <a:picLocks noChangeAspect="1"/>
          </p:cNvPicPr>
          <p:nvPr/>
        </p:nvPicPr>
        <p:blipFill rotWithShape="1">
          <a:blip r:embed="rId3"/>
          <a:srcRect l="30492" t="19017" r="30594" b="7541"/>
          <a:stretch/>
        </p:blipFill>
        <p:spPr>
          <a:xfrm>
            <a:off x="5669791" y="299081"/>
            <a:ext cx="5823678" cy="6182483"/>
          </a:xfrm>
          <a:prstGeom prst="rect">
            <a:avLst/>
          </a:prstGeom>
        </p:spPr>
      </p:pic>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a:xfrm>
            <a:off x="7081387" y="5865546"/>
            <a:ext cx="4485315" cy="616018"/>
          </a:xfrm>
        </p:spPr>
        <p:txBody>
          <a:bodyPr/>
          <a:lstStyle/>
          <a:p>
            <a:fld id="{4DD9DE48-21CE-4BE2-BB31-F9482E0FD4D3}" type="slidenum">
              <a:rPr lang="en-US" smtClean="0"/>
              <a:t>23</a:t>
            </a:fld>
            <a:endParaRPr lang="en-US" dirty="0"/>
          </a:p>
        </p:txBody>
      </p:sp>
      <p:sp>
        <p:nvSpPr>
          <p:cNvPr id="2" name="Rectangle 1">
            <a:extLst>
              <a:ext uri="{FF2B5EF4-FFF2-40B4-BE49-F238E27FC236}">
                <a16:creationId xmlns:a16="http://schemas.microsoft.com/office/drawing/2014/main" id="{E0902CDC-CA75-6E2A-81C2-C47C80C4CD4B}"/>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3" name="Straight Connector 2">
            <a:extLst>
              <a:ext uri="{FF2B5EF4-FFF2-40B4-BE49-F238E27FC236}">
                <a16:creationId xmlns:a16="http://schemas.microsoft.com/office/drawing/2014/main" id="{D963B7FD-EAF3-E2FB-22EC-0E66D9EC5426}"/>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6" name="Content Placeholder 2">
            <a:extLst>
              <a:ext uri="{FF2B5EF4-FFF2-40B4-BE49-F238E27FC236}">
                <a16:creationId xmlns:a16="http://schemas.microsoft.com/office/drawing/2014/main" id="{2ADAAFE6-9201-F825-5098-0E4B0514F9EB}"/>
              </a:ext>
            </a:extLst>
          </p:cNvPr>
          <p:cNvSpPr txBox="1">
            <a:spLocks/>
          </p:cNvSpPr>
          <p:nvPr/>
        </p:nvSpPr>
        <p:spPr>
          <a:xfrm>
            <a:off x="1220535" y="699561"/>
            <a:ext cx="5082166" cy="1647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ko-KR" b="1" dirty="0">
                <a:solidFill>
                  <a:schemeClr val="bg1"/>
                </a:solidFill>
              </a:rPr>
              <a:t>In-Class Activity</a:t>
            </a:r>
          </a:p>
          <a:p>
            <a:pPr marL="0" indent="0">
              <a:buNone/>
            </a:pPr>
            <a:endParaRPr lang="en-US" b="1" dirty="0">
              <a:solidFill>
                <a:schemeClr val="bg1"/>
              </a:solidFill>
            </a:endParaRPr>
          </a:p>
          <a:p>
            <a:pPr marL="0" indent="0">
              <a:buNone/>
            </a:pPr>
            <a:endParaRPr lang="en-US" b="1" dirty="0">
              <a:solidFill>
                <a:srgbClr val="623F99"/>
              </a:solidFill>
              <a:latin typeface="Myriad Pro" panose="020B0503030403020204" pitchFamily="34" charset="0"/>
            </a:endParaRPr>
          </a:p>
        </p:txBody>
      </p:sp>
      <p:sp>
        <p:nvSpPr>
          <p:cNvPr id="10" name="Rectangle 9">
            <a:extLst>
              <a:ext uri="{FF2B5EF4-FFF2-40B4-BE49-F238E27FC236}">
                <a16:creationId xmlns:a16="http://schemas.microsoft.com/office/drawing/2014/main" id="{F3D6A076-FF4D-AED8-D248-152A29AFB2CD}"/>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5" name="Rectangle 4">
            <a:extLst>
              <a:ext uri="{FF2B5EF4-FFF2-40B4-BE49-F238E27FC236}">
                <a16:creationId xmlns:a16="http://schemas.microsoft.com/office/drawing/2014/main" id="{FAC553E8-2E9A-9252-497A-74C077AAE5CB}"/>
              </a:ext>
            </a:extLst>
          </p:cNvPr>
          <p:cNvSpPr/>
          <p:nvPr/>
        </p:nvSpPr>
        <p:spPr>
          <a:xfrm>
            <a:off x="-277782" y="1925072"/>
            <a:ext cx="5303693" cy="2126864"/>
          </a:xfrm>
          <a:prstGeom prst="rect">
            <a:avLst/>
          </a:prstGeom>
        </p:spPr>
        <p:txBody>
          <a:bodyPr wrap="square">
            <a:spAutoFit/>
          </a:bodyPr>
          <a:lstStyle/>
          <a:p>
            <a:pPr marL="1714500" lvl="3" indent="-342900">
              <a:lnSpc>
                <a:spcPct val="150000"/>
              </a:lnSpc>
              <a:buFont typeface="Arial" panose="020B0604020202020204" pitchFamily="34" charset="0"/>
              <a:buChar char="•"/>
            </a:pPr>
            <a:r>
              <a:rPr lang="en-US" dirty="0">
                <a:ea typeface="宋体" panose="02010600030101010101" pitchFamily="2" charset="-122"/>
              </a:rPr>
              <a:t>Select 2 strategy cards that YOU think are most important for you stakeholder. </a:t>
            </a:r>
          </a:p>
          <a:p>
            <a:pPr marL="1714500" lvl="3" indent="-342900">
              <a:lnSpc>
                <a:spcPct val="150000"/>
              </a:lnSpc>
              <a:buFont typeface="Arial" panose="020B0604020202020204" pitchFamily="34" charset="0"/>
              <a:buChar char="•"/>
            </a:pPr>
            <a:r>
              <a:rPr lang="en-US" dirty="0">
                <a:ea typeface="宋体" panose="02010600030101010101" pitchFamily="2" charset="-122"/>
              </a:rPr>
              <a:t>Each person share what strategy they most want to employ and why.</a:t>
            </a:r>
          </a:p>
        </p:txBody>
      </p:sp>
    </p:spTree>
    <p:extLst>
      <p:ext uri="{BB962C8B-B14F-4D97-AF65-F5344CB8AC3E}">
        <p14:creationId xmlns:p14="http://schemas.microsoft.com/office/powerpoint/2010/main" val="27749381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a:xfrm>
            <a:off x="7081387" y="5865546"/>
            <a:ext cx="4485315" cy="616018"/>
          </a:xfrm>
        </p:spPr>
        <p:txBody>
          <a:bodyPr/>
          <a:lstStyle/>
          <a:p>
            <a:fld id="{4DD9DE48-21CE-4BE2-BB31-F9482E0FD4D3}" type="slidenum">
              <a:rPr lang="en-US" smtClean="0"/>
              <a:t>24</a:t>
            </a:fld>
            <a:endParaRPr lang="en-US" dirty="0"/>
          </a:p>
        </p:txBody>
      </p:sp>
      <p:sp>
        <p:nvSpPr>
          <p:cNvPr id="2" name="Rectangle 1">
            <a:extLst>
              <a:ext uri="{FF2B5EF4-FFF2-40B4-BE49-F238E27FC236}">
                <a16:creationId xmlns:a16="http://schemas.microsoft.com/office/drawing/2014/main" id="{E0902CDC-CA75-6E2A-81C2-C47C80C4CD4B}"/>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3" name="Straight Connector 2">
            <a:extLst>
              <a:ext uri="{FF2B5EF4-FFF2-40B4-BE49-F238E27FC236}">
                <a16:creationId xmlns:a16="http://schemas.microsoft.com/office/drawing/2014/main" id="{D963B7FD-EAF3-E2FB-22EC-0E66D9EC5426}"/>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6" name="Content Placeholder 2">
            <a:extLst>
              <a:ext uri="{FF2B5EF4-FFF2-40B4-BE49-F238E27FC236}">
                <a16:creationId xmlns:a16="http://schemas.microsoft.com/office/drawing/2014/main" id="{2ADAAFE6-9201-F825-5098-0E4B0514F9EB}"/>
              </a:ext>
            </a:extLst>
          </p:cNvPr>
          <p:cNvSpPr txBox="1">
            <a:spLocks/>
          </p:cNvSpPr>
          <p:nvPr/>
        </p:nvSpPr>
        <p:spPr>
          <a:xfrm>
            <a:off x="1220535" y="699561"/>
            <a:ext cx="5082166" cy="1647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ko-KR" b="1" dirty="0">
                <a:solidFill>
                  <a:schemeClr val="bg1"/>
                </a:solidFill>
              </a:rPr>
              <a:t>In-Class Activity</a:t>
            </a:r>
          </a:p>
          <a:p>
            <a:pPr marL="0" indent="0">
              <a:buNone/>
            </a:pPr>
            <a:endParaRPr lang="en-US" b="1" dirty="0">
              <a:solidFill>
                <a:schemeClr val="bg1"/>
              </a:solidFill>
            </a:endParaRPr>
          </a:p>
          <a:p>
            <a:pPr marL="0" indent="0">
              <a:buNone/>
            </a:pPr>
            <a:endParaRPr lang="en-US" b="1" dirty="0">
              <a:solidFill>
                <a:srgbClr val="623F99"/>
              </a:solidFill>
              <a:latin typeface="Myriad Pro" panose="020B0503030403020204" pitchFamily="34" charset="0"/>
            </a:endParaRPr>
          </a:p>
        </p:txBody>
      </p:sp>
      <p:pic>
        <p:nvPicPr>
          <p:cNvPr id="8" name="Picture 7">
            <a:extLst>
              <a:ext uri="{FF2B5EF4-FFF2-40B4-BE49-F238E27FC236}">
                <a16:creationId xmlns:a16="http://schemas.microsoft.com/office/drawing/2014/main" id="{0EE8A16F-8A9E-5EFE-3663-1EFCE061070A}"/>
              </a:ext>
            </a:extLst>
          </p:cNvPr>
          <p:cNvPicPr>
            <a:picLocks noChangeAspect="1"/>
          </p:cNvPicPr>
          <p:nvPr/>
        </p:nvPicPr>
        <p:blipFill rotWithShape="1">
          <a:blip r:embed="rId3"/>
          <a:srcRect l="59632" t="14863" r="7110" b="11475"/>
          <a:stretch/>
        </p:blipFill>
        <p:spPr>
          <a:xfrm>
            <a:off x="6361609" y="-10333"/>
            <a:ext cx="5446832" cy="6785888"/>
          </a:xfrm>
          <a:prstGeom prst="rect">
            <a:avLst/>
          </a:prstGeom>
        </p:spPr>
      </p:pic>
      <p:sp>
        <p:nvSpPr>
          <p:cNvPr id="5" name="TextBox 4">
            <a:extLst>
              <a:ext uri="{FF2B5EF4-FFF2-40B4-BE49-F238E27FC236}">
                <a16:creationId xmlns:a16="http://schemas.microsoft.com/office/drawing/2014/main" id="{41A38F7E-C753-1693-22F8-4A6D3D049EF5}"/>
              </a:ext>
            </a:extLst>
          </p:cNvPr>
          <p:cNvSpPr txBox="1"/>
          <p:nvPr/>
        </p:nvSpPr>
        <p:spPr>
          <a:xfrm>
            <a:off x="630548" y="1846920"/>
            <a:ext cx="6217170" cy="1846659"/>
          </a:xfrm>
          <a:prstGeom prst="rect">
            <a:avLst/>
          </a:prstGeom>
          <a:noFill/>
        </p:spPr>
        <p:txBody>
          <a:bodyPr wrap="square">
            <a:spAutoFit/>
          </a:bodyPr>
          <a:lstStyle/>
          <a:p>
            <a:pPr marL="342900" marR="330835" indent="-342900">
              <a:spcBef>
                <a:spcPts val="600"/>
              </a:spcBef>
              <a:spcAft>
                <a:spcPts val="600"/>
              </a:spcAft>
              <a:buFont typeface="Symbol" panose="05050102010706020507" pitchFamily="18" charset="2"/>
              <a:buChar char=""/>
              <a:tabLst>
                <a:tab pos="596265" algn="l"/>
                <a:tab pos="596900" algn="l"/>
              </a:tabLst>
            </a:pPr>
            <a:r>
              <a:rPr lang="en-US" dirty="0">
                <a:ea typeface="宋体" panose="02010600030101010101" pitchFamily="2" charset="-122"/>
              </a:rPr>
              <a:t>Sort strategies cards in the desired order on the board</a:t>
            </a:r>
          </a:p>
          <a:p>
            <a:pPr marL="342900" marR="330835" lvl="0" indent="-342900">
              <a:spcBef>
                <a:spcPts val="600"/>
              </a:spcBef>
              <a:spcAft>
                <a:spcPts val="600"/>
              </a:spcAft>
              <a:buFont typeface="Symbol" panose="05050102010706020507" pitchFamily="18" charset="2"/>
              <a:buChar char=""/>
              <a:tabLst>
                <a:tab pos="596265" algn="l"/>
                <a:tab pos="596900" algn="l"/>
              </a:tabLst>
            </a:pPr>
            <a:r>
              <a:rPr lang="en-US" dirty="0">
                <a:ea typeface="宋体" panose="02010600030101010101" pitchFamily="2" charset="-122"/>
              </a:rPr>
              <a:t>Team should select strategy cards (no more than 2 strategies per category).</a:t>
            </a:r>
          </a:p>
          <a:p>
            <a:pPr marL="342900" marR="330835" lvl="0" indent="-342900">
              <a:spcBef>
                <a:spcPts val="600"/>
              </a:spcBef>
              <a:spcAft>
                <a:spcPts val="600"/>
              </a:spcAft>
              <a:buFont typeface="Symbol" panose="05050102010706020507" pitchFamily="18" charset="2"/>
              <a:buChar char=""/>
              <a:tabLst>
                <a:tab pos="596265" algn="l"/>
                <a:tab pos="596900" algn="l"/>
              </a:tabLst>
            </a:pPr>
            <a:r>
              <a:rPr lang="en-US" dirty="0">
                <a:ea typeface="宋体" panose="02010600030101010101" pitchFamily="2" charset="-122"/>
              </a:rPr>
              <a:t>Team should sort strategy cards in the desired order and glue the cards to the board.</a:t>
            </a:r>
          </a:p>
        </p:txBody>
      </p:sp>
      <p:sp>
        <p:nvSpPr>
          <p:cNvPr id="9" name="TextBox 8">
            <a:extLst>
              <a:ext uri="{FF2B5EF4-FFF2-40B4-BE49-F238E27FC236}">
                <a16:creationId xmlns:a16="http://schemas.microsoft.com/office/drawing/2014/main" id="{BD26F60A-3AA0-737B-6062-8D4B9429A307}"/>
              </a:ext>
            </a:extLst>
          </p:cNvPr>
          <p:cNvSpPr txBox="1"/>
          <p:nvPr/>
        </p:nvSpPr>
        <p:spPr>
          <a:xfrm>
            <a:off x="-294182" y="1382049"/>
            <a:ext cx="6097248" cy="464871"/>
          </a:xfrm>
          <a:prstGeom prst="rect">
            <a:avLst/>
          </a:prstGeom>
          <a:noFill/>
        </p:spPr>
        <p:txBody>
          <a:bodyPr wrap="square">
            <a:spAutoFit/>
          </a:bodyPr>
          <a:lstStyle/>
          <a:p>
            <a:pPr lvl="2">
              <a:lnSpc>
                <a:spcPct val="150000"/>
              </a:lnSpc>
            </a:pPr>
            <a:r>
              <a:rPr lang="en-US" dirty="0">
                <a:ea typeface="宋体" panose="02010600030101010101" pitchFamily="2" charset="-122"/>
              </a:rPr>
              <a:t>Step 2 (</a:t>
            </a:r>
            <a:r>
              <a:rPr lang="en-US" sz="1800" b="1" u="sng" dirty="0">
                <a:solidFill>
                  <a:srgbClr val="000000"/>
                </a:solidFill>
                <a:effectLst/>
                <a:latin typeface="Calibri" panose="020F0502020204030204" pitchFamily="34" charset="0"/>
                <a:ea typeface="等线" panose="02010600030101010101" pitchFamily="2" charset="-122"/>
              </a:rPr>
              <a:t>empower-phase</a:t>
            </a:r>
            <a:r>
              <a:rPr lang="en-US" sz="1800" dirty="0">
                <a:solidFill>
                  <a:srgbClr val="000000"/>
                </a:solidFill>
                <a:effectLst/>
                <a:latin typeface="Calibri" panose="020F0502020204030204" pitchFamily="34" charset="0"/>
                <a:ea typeface="等线" panose="02010600030101010101" pitchFamily="2" charset="-122"/>
              </a:rPr>
              <a:t>)</a:t>
            </a:r>
            <a:r>
              <a:rPr lang="en-US" dirty="0">
                <a:ea typeface="宋体" panose="02010600030101010101" pitchFamily="2" charset="-122"/>
              </a:rPr>
              <a:t> will take 15 minutes.</a:t>
            </a:r>
          </a:p>
        </p:txBody>
      </p:sp>
    </p:spTree>
    <p:extLst>
      <p:ext uri="{BB962C8B-B14F-4D97-AF65-F5344CB8AC3E}">
        <p14:creationId xmlns:p14="http://schemas.microsoft.com/office/powerpoint/2010/main" val="8094137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a:xfrm>
            <a:off x="7081387" y="5865546"/>
            <a:ext cx="4485315" cy="616018"/>
          </a:xfrm>
        </p:spPr>
        <p:txBody>
          <a:bodyPr/>
          <a:lstStyle/>
          <a:p>
            <a:fld id="{4DD9DE48-21CE-4BE2-BB31-F9482E0FD4D3}" type="slidenum">
              <a:rPr lang="en-US" smtClean="0"/>
              <a:t>25</a:t>
            </a:fld>
            <a:endParaRPr lang="en-US" dirty="0"/>
          </a:p>
        </p:txBody>
      </p:sp>
      <p:sp>
        <p:nvSpPr>
          <p:cNvPr id="5" name="Rectangle 4">
            <a:extLst>
              <a:ext uri="{FF2B5EF4-FFF2-40B4-BE49-F238E27FC236}">
                <a16:creationId xmlns:a16="http://schemas.microsoft.com/office/drawing/2014/main" id="{072ED13A-219F-F71B-7AD8-5D53A932D177}"/>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2" name="Rectangle 1">
            <a:extLst>
              <a:ext uri="{FF2B5EF4-FFF2-40B4-BE49-F238E27FC236}">
                <a16:creationId xmlns:a16="http://schemas.microsoft.com/office/drawing/2014/main" id="{E0902CDC-CA75-6E2A-81C2-C47C80C4CD4B}"/>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3" name="Straight Connector 2">
            <a:extLst>
              <a:ext uri="{FF2B5EF4-FFF2-40B4-BE49-F238E27FC236}">
                <a16:creationId xmlns:a16="http://schemas.microsoft.com/office/drawing/2014/main" id="{D963B7FD-EAF3-E2FB-22EC-0E66D9EC5426}"/>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6" name="Content Placeholder 2">
            <a:extLst>
              <a:ext uri="{FF2B5EF4-FFF2-40B4-BE49-F238E27FC236}">
                <a16:creationId xmlns:a16="http://schemas.microsoft.com/office/drawing/2014/main" id="{2ADAAFE6-9201-F825-5098-0E4B0514F9EB}"/>
              </a:ext>
            </a:extLst>
          </p:cNvPr>
          <p:cNvSpPr txBox="1">
            <a:spLocks/>
          </p:cNvSpPr>
          <p:nvPr/>
        </p:nvSpPr>
        <p:spPr>
          <a:xfrm>
            <a:off x="1220535" y="699561"/>
            <a:ext cx="5082166" cy="1647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ko-KR" b="1" dirty="0">
                <a:solidFill>
                  <a:schemeClr val="bg1"/>
                </a:solidFill>
              </a:rPr>
              <a:t>In-Class Activity</a:t>
            </a:r>
          </a:p>
          <a:p>
            <a:pPr marL="0" indent="0">
              <a:buNone/>
            </a:pPr>
            <a:endParaRPr lang="en-US" b="1" dirty="0">
              <a:solidFill>
                <a:schemeClr val="bg1"/>
              </a:solidFill>
            </a:endParaRPr>
          </a:p>
          <a:p>
            <a:pPr marL="0" indent="0">
              <a:buNone/>
            </a:pPr>
            <a:endParaRPr lang="en-US" b="1" dirty="0">
              <a:solidFill>
                <a:srgbClr val="623F99"/>
              </a:solidFill>
              <a:latin typeface="Myriad Pro" panose="020B0503030403020204" pitchFamily="34" charset="0"/>
            </a:endParaRPr>
          </a:p>
        </p:txBody>
      </p:sp>
      <p:sp>
        <p:nvSpPr>
          <p:cNvPr id="4" name="Rectangle 3">
            <a:extLst>
              <a:ext uri="{FF2B5EF4-FFF2-40B4-BE49-F238E27FC236}">
                <a16:creationId xmlns:a16="http://schemas.microsoft.com/office/drawing/2014/main" id="{A3316A24-85A4-043F-E61B-58F42A5E5E0D}"/>
              </a:ext>
            </a:extLst>
          </p:cNvPr>
          <p:cNvSpPr/>
          <p:nvPr/>
        </p:nvSpPr>
        <p:spPr>
          <a:xfrm>
            <a:off x="183478" y="1553701"/>
            <a:ext cx="11763683" cy="4481355"/>
          </a:xfrm>
          <a:prstGeom prst="rect">
            <a:avLst/>
          </a:prstGeom>
        </p:spPr>
        <p:txBody>
          <a:bodyPr wrap="square">
            <a:spAutoFit/>
          </a:bodyPr>
          <a:lstStyle/>
          <a:p>
            <a:pPr lvl="1">
              <a:lnSpc>
                <a:spcPct val="150000"/>
              </a:lnSpc>
            </a:pPr>
            <a:r>
              <a:rPr lang="en-US" sz="1800" dirty="0">
                <a:solidFill>
                  <a:srgbClr val="000000"/>
                </a:solidFill>
                <a:effectLst/>
                <a:latin typeface="Calibri" panose="020F0502020204030204" pitchFamily="34" charset="0"/>
                <a:ea typeface="Times New Roman" panose="02020603050405020304" pitchFamily="18" charset="0"/>
              </a:rPr>
              <a:t>Individual questions.</a:t>
            </a:r>
            <a:endParaRPr lang="en-US" dirty="0">
              <a:solidFill>
                <a:srgbClr val="000000"/>
              </a:solidFill>
              <a:ea typeface="宋体" panose="02010600030101010101" pitchFamily="2" charset="-122"/>
            </a:endParaRPr>
          </a:p>
          <a:p>
            <a:pPr marL="1257300" lvl="2" indent="-342900">
              <a:lnSpc>
                <a:spcPct val="150000"/>
              </a:lnSpc>
              <a:buFont typeface="Symbol" panose="05050102010706020507" pitchFamily="18" charset="2"/>
              <a:buChar char=""/>
            </a:pPr>
            <a:r>
              <a:rPr lang="en-US" dirty="0">
                <a:solidFill>
                  <a:srgbClr val="000000"/>
                </a:solidFill>
                <a:ea typeface="宋体" panose="02010600030101010101" pitchFamily="2" charset="-122"/>
              </a:rPr>
              <a:t>Define community engagement and the phases of engagement </a:t>
            </a:r>
            <a:r>
              <a:rPr lang="en-US" sz="1800" dirty="0">
                <a:solidFill>
                  <a:srgbClr val="000000"/>
                </a:solidFill>
                <a:effectLst/>
                <a:latin typeface="Calibri" panose="020F0502020204030204" pitchFamily="34" charset="0"/>
                <a:ea typeface="DengXian" panose="02010600030101010101" pitchFamily="2" charset="-122"/>
              </a:rPr>
              <a:t>from the perspective of your stakeholder role</a:t>
            </a:r>
            <a:endParaRPr lang="en-US" dirty="0">
              <a:solidFill>
                <a:srgbClr val="000000"/>
              </a:solidFill>
              <a:ea typeface="宋体" panose="02010600030101010101" pitchFamily="2" charset="-122"/>
            </a:endParaRPr>
          </a:p>
          <a:p>
            <a:pPr marL="1257300" lvl="2" indent="-342900">
              <a:lnSpc>
                <a:spcPct val="150000"/>
              </a:lnSpc>
              <a:buFont typeface="Symbol" panose="05050102010706020507" pitchFamily="18" charset="2"/>
              <a:buChar char=""/>
            </a:pPr>
            <a:r>
              <a:rPr lang="en-US" dirty="0">
                <a:solidFill>
                  <a:srgbClr val="000000"/>
                </a:solidFill>
                <a:ea typeface="宋体" panose="02010600030101010101" pitchFamily="2" charset="-122"/>
              </a:rPr>
              <a:t>As your stakeholder, answer these questions.</a:t>
            </a:r>
          </a:p>
          <a:p>
            <a:pPr marL="1657350" lvl="3" indent="-285750">
              <a:buFont typeface="Courier New" panose="02070309020205020404" pitchFamily="49" charset="0"/>
              <a:buChar char="o"/>
            </a:pPr>
            <a:r>
              <a:rPr lang="en-US" dirty="0">
                <a:solidFill>
                  <a:srgbClr val="000000"/>
                </a:solidFill>
                <a:ea typeface="宋体" panose="02010600030101010101" pitchFamily="2" charset="-122"/>
              </a:rPr>
              <a:t>What are the flood risks and impacts for your area?</a:t>
            </a:r>
          </a:p>
          <a:p>
            <a:pPr marL="1657350" lvl="3" indent="-285750">
              <a:buFont typeface="Courier New" panose="02070309020205020404" pitchFamily="49" charset="0"/>
              <a:buChar char="o"/>
            </a:pPr>
            <a:r>
              <a:rPr lang="en-US" dirty="0">
                <a:solidFill>
                  <a:srgbClr val="000000"/>
                </a:solidFill>
                <a:ea typeface="宋体" panose="02010600030101010101" pitchFamily="2" charset="-122"/>
              </a:rPr>
              <a:t>What are the goals of your stakeholder role in adaptation planning? </a:t>
            </a:r>
          </a:p>
          <a:p>
            <a:pPr marL="1657350" lvl="3" indent="-285750">
              <a:buFont typeface="Courier New" panose="02070309020205020404" pitchFamily="49" charset="0"/>
              <a:buChar char="o"/>
            </a:pPr>
            <a:r>
              <a:rPr lang="en-US" dirty="0">
                <a:solidFill>
                  <a:srgbClr val="000000"/>
                </a:solidFill>
                <a:ea typeface="宋体" panose="02010600030101010101" pitchFamily="2" charset="-122"/>
              </a:rPr>
              <a:t>From the perspective of your stakeholder role, why did you choose these strategies?</a:t>
            </a:r>
          </a:p>
          <a:p>
            <a:pPr marL="1657350" lvl="3" indent="-285750">
              <a:buFont typeface="Courier New" panose="02070309020205020404" pitchFamily="49" charset="0"/>
              <a:buChar char="o"/>
            </a:pPr>
            <a:r>
              <a:rPr lang="en-US" dirty="0">
                <a:solidFill>
                  <a:srgbClr val="000000"/>
                </a:solidFill>
                <a:ea typeface="宋体" panose="02010600030101010101" pitchFamily="2" charset="-122"/>
              </a:rPr>
              <a:t>Please describe strategies for each flood risk and impact.</a:t>
            </a:r>
          </a:p>
          <a:p>
            <a:pPr marL="1657350" lvl="3" indent="-285750">
              <a:buFont typeface="Courier New" panose="02070309020205020404" pitchFamily="49" charset="0"/>
              <a:buChar char="o"/>
            </a:pPr>
            <a:r>
              <a:rPr lang="en-US" dirty="0">
                <a:solidFill>
                  <a:srgbClr val="000000"/>
                </a:solidFill>
                <a:ea typeface="宋体" panose="02010600030101010101" pitchFamily="2" charset="-122"/>
              </a:rPr>
              <a:t>Which strategies do you prefer from your stakeholder role's perspective? Why did you choose them? Please describe the short-term and long-term benefits of these strategies for both the community and the environment.</a:t>
            </a:r>
          </a:p>
          <a:p>
            <a:pPr marL="1257300" lvl="2" indent="-342900">
              <a:lnSpc>
                <a:spcPct val="150000"/>
              </a:lnSpc>
              <a:buFont typeface="Symbol" panose="05050102010706020507" pitchFamily="18" charset="2"/>
              <a:buChar char=""/>
            </a:pPr>
            <a:r>
              <a:rPr lang="en-US" dirty="0">
                <a:solidFill>
                  <a:srgbClr val="000000"/>
                </a:solidFill>
                <a:ea typeface="宋体" panose="02010600030101010101" pitchFamily="2" charset="-122"/>
              </a:rPr>
              <a:t>Could you develop new strategies that are not included in the existing strategies cards? If so, please provide pros and cons of the new strategies.</a:t>
            </a:r>
          </a:p>
          <a:p>
            <a:pPr marL="1200150" lvl="2" indent="-285750">
              <a:lnSpc>
                <a:spcPct val="150000"/>
              </a:lnSpc>
              <a:buFont typeface="Courier New" panose="02070309020205020404" pitchFamily="49" charset="0"/>
              <a:buChar char="o"/>
            </a:pPr>
            <a:endParaRPr lang="en-US" dirty="0">
              <a:solidFill>
                <a:srgbClr val="000000"/>
              </a:solidFill>
              <a:ea typeface="宋体" panose="02010600030101010101" pitchFamily="2" charset="-122"/>
            </a:endParaRPr>
          </a:p>
        </p:txBody>
      </p:sp>
    </p:spTree>
    <p:extLst>
      <p:ext uri="{BB962C8B-B14F-4D97-AF65-F5344CB8AC3E}">
        <p14:creationId xmlns:p14="http://schemas.microsoft.com/office/powerpoint/2010/main" val="25062594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a:extLst>
              <a:ext uri="{FF2B5EF4-FFF2-40B4-BE49-F238E27FC236}">
                <a16:creationId xmlns:a16="http://schemas.microsoft.com/office/drawing/2014/main" id="{BE0952D8-B24C-0AFE-3B3A-6E1E454F18BC}"/>
              </a:ext>
            </a:extLst>
          </p:cNvPr>
          <p:cNvSpPr>
            <a:spLocks noGrp="1"/>
          </p:cNvSpPr>
          <p:nvPr>
            <p:ph type="sldNum" sz="quarter" idx="12"/>
          </p:nvPr>
        </p:nvSpPr>
        <p:spPr>
          <a:xfrm>
            <a:off x="7081387" y="5865546"/>
            <a:ext cx="4485315" cy="616018"/>
          </a:xfrm>
        </p:spPr>
        <p:txBody>
          <a:bodyPr/>
          <a:lstStyle/>
          <a:p>
            <a:fld id="{4DD9DE48-21CE-4BE2-BB31-F9482E0FD4D3}" type="slidenum">
              <a:rPr lang="en-US" smtClean="0"/>
              <a:t>26</a:t>
            </a:fld>
            <a:endParaRPr lang="en-US" dirty="0"/>
          </a:p>
        </p:txBody>
      </p:sp>
      <p:sp>
        <p:nvSpPr>
          <p:cNvPr id="5" name="Rectangle 4">
            <a:extLst>
              <a:ext uri="{FF2B5EF4-FFF2-40B4-BE49-F238E27FC236}">
                <a16:creationId xmlns:a16="http://schemas.microsoft.com/office/drawing/2014/main" id="{072ED13A-219F-F71B-7AD8-5D53A932D177}"/>
              </a:ext>
            </a:extLst>
          </p:cNvPr>
          <p:cNvSpPr/>
          <p:nvPr/>
        </p:nvSpPr>
        <p:spPr>
          <a:xfrm>
            <a:off x="-149525" y="6722854"/>
            <a:ext cx="12433540" cy="419818"/>
          </a:xfrm>
          <a:prstGeom prst="rect">
            <a:avLst/>
          </a:prstGeom>
          <a:solidFill>
            <a:srgbClr val="61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sp>
        <p:nvSpPr>
          <p:cNvPr id="2" name="Rectangle 1">
            <a:extLst>
              <a:ext uri="{FF2B5EF4-FFF2-40B4-BE49-F238E27FC236}">
                <a16:creationId xmlns:a16="http://schemas.microsoft.com/office/drawing/2014/main" id="{E0902CDC-CA75-6E2A-81C2-C47C80C4CD4B}"/>
              </a:ext>
            </a:extLst>
          </p:cNvPr>
          <p:cNvSpPr/>
          <p:nvPr/>
        </p:nvSpPr>
        <p:spPr>
          <a:xfrm>
            <a:off x="698531" y="1"/>
            <a:ext cx="3610712" cy="1244363"/>
          </a:xfrm>
          <a:prstGeom prst="rect">
            <a:avLst/>
          </a:prstGeom>
          <a:solidFill>
            <a:srgbClr val="61C7C7"/>
          </a:solidFill>
          <a:ln>
            <a:solidFill>
              <a:srgbClr val="FDEC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77DC1"/>
              </a:solidFill>
            </a:endParaRPr>
          </a:p>
        </p:txBody>
      </p:sp>
      <p:cxnSp>
        <p:nvCxnSpPr>
          <p:cNvPr id="3" name="Straight Connector 2">
            <a:extLst>
              <a:ext uri="{FF2B5EF4-FFF2-40B4-BE49-F238E27FC236}">
                <a16:creationId xmlns:a16="http://schemas.microsoft.com/office/drawing/2014/main" id="{D963B7FD-EAF3-E2FB-22EC-0E66D9EC5426}"/>
              </a:ext>
            </a:extLst>
          </p:cNvPr>
          <p:cNvCxnSpPr>
            <a:cxnSpLocks/>
          </p:cNvCxnSpPr>
          <p:nvPr/>
        </p:nvCxnSpPr>
        <p:spPr>
          <a:xfrm>
            <a:off x="698531" y="1382049"/>
            <a:ext cx="3610712" cy="0"/>
          </a:xfrm>
          <a:prstGeom prst="line">
            <a:avLst/>
          </a:prstGeom>
          <a:ln w="3810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6" name="Content Placeholder 2">
            <a:extLst>
              <a:ext uri="{FF2B5EF4-FFF2-40B4-BE49-F238E27FC236}">
                <a16:creationId xmlns:a16="http://schemas.microsoft.com/office/drawing/2014/main" id="{2ADAAFE6-9201-F825-5098-0E4B0514F9EB}"/>
              </a:ext>
            </a:extLst>
          </p:cNvPr>
          <p:cNvSpPr txBox="1">
            <a:spLocks/>
          </p:cNvSpPr>
          <p:nvPr/>
        </p:nvSpPr>
        <p:spPr>
          <a:xfrm>
            <a:off x="1220535" y="699561"/>
            <a:ext cx="5082166" cy="1647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ko-KR" b="1" dirty="0">
                <a:solidFill>
                  <a:schemeClr val="bg1"/>
                </a:solidFill>
              </a:rPr>
              <a:t>In-Class Activity</a:t>
            </a:r>
          </a:p>
          <a:p>
            <a:pPr marL="0" indent="0">
              <a:buNone/>
            </a:pPr>
            <a:endParaRPr lang="en-US" b="1" dirty="0">
              <a:solidFill>
                <a:schemeClr val="bg1"/>
              </a:solidFill>
            </a:endParaRPr>
          </a:p>
          <a:p>
            <a:pPr marL="0" indent="0">
              <a:buNone/>
            </a:pPr>
            <a:endParaRPr lang="en-US" b="1" dirty="0">
              <a:solidFill>
                <a:srgbClr val="623F99"/>
              </a:solidFill>
              <a:latin typeface="Myriad Pro" panose="020B0503030403020204" pitchFamily="34" charset="0"/>
            </a:endParaRPr>
          </a:p>
        </p:txBody>
      </p:sp>
      <p:sp>
        <p:nvSpPr>
          <p:cNvPr id="4" name="Rectangle 3">
            <a:extLst>
              <a:ext uri="{FF2B5EF4-FFF2-40B4-BE49-F238E27FC236}">
                <a16:creationId xmlns:a16="http://schemas.microsoft.com/office/drawing/2014/main" id="{632F5A94-5B95-DEBB-D7E9-4EA8833F5F30}"/>
              </a:ext>
            </a:extLst>
          </p:cNvPr>
          <p:cNvSpPr/>
          <p:nvPr/>
        </p:nvSpPr>
        <p:spPr>
          <a:xfrm>
            <a:off x="873025" y="1597144"/>
            <a:ext cx="9723257" cy="5497018"/>
          </a:xfrm>
          <a:prstGeom prst="rect">
            <a:avLst/>
          </a:prstGeom>
        </p:spPr>
        <p:txBody>
          <a:bodyPr wrap="square">
            <a:spAutoFit/>
          </a:bodyPr>
          <a:lstStyle/>
          <a:p>
            <a:pPr marL="285750" indent="-285750">
              <a:lnSpc>
                <a:spcPct val="150000"/>
              </a:lnSpc>
              <a:buFont typeface="Arial" panose="020B0604020202020204" pitchFamily="34" charset="0"/>
              <a:buChar char="•"/>
            </a:pPr>
            <a:r>
              <a:rPr lang="en-US" sz="2000" b="1" dirty="0">
                <a:solidFill>
                  <a:srgbClr val="61C7C7"/>
                </a:solidFill>
                <a:cs typeface="Arial" panose="020B0604020202020204" pitchFamily="34" charset="0"/>
              </a:rPr>
              <a:t>Activity Procedure</a:t>
            </a:r>
          </a:p>
          <a:p>
            <a:pPr marL="742950" lvl="1" indent="-285750">
              <a:lnSpc>
                <a:spcPct val="150000"/>
              </a:lnSpc>
              <a:buFont typeface="Arial" panose="020B0604020202020204" pitchFamily="34" charset="0"/>
              <a:buChar char="•"/>
            </a:pPr>
            <a:r>
              <a:rPr lang="en-US" dirty="0">
                <a:solidFill>
                  <a:srgbClr val="000000"/>
                </a:solidFill>
                <a:ea typeface="宋体" panose="02010600030101010101" pitchFamily="2" charset="-122"/>
              </a:rPr>
              <a:t>Wrap-up Questions</a:t>
            </a:r>
          </a:p>
          <a:p>
            <a:pPr marL="1200150" lvl="2" indent="-285750">
              <a:lnSpc>
                <a:spcPct val="150000"/>
              </a:lnSpc>
              <a:buFont typeface="Courier New" panose="02070309020205020404" pitchFamily="49" charset="0"/>
              <a:buChar char="o"/>
            </a:pPr>
            <a:r>
              <a:rPr lang="en-US" dirty="0">
                <a:solidFill>
                  <a:srgbClr val="000000"/>
                </a:solidFill>
                <a:ea typeface="宋体" panose="02010600030101010101" pitchFamily="2" charset="-122"/>
                <a:cs typeface="Times New Roman" panose="02020603050405020304" pitchFamily="18" charset="0"/>
              </a:rPr>
              <a:t>Do the three/four groups have the same strategies cards? </a:t>
            </a:r>
          </a:p>
          <a:p>
            <a:pPr marL="1200150" lvl="2" indent="-285750">
              <a:lnSpc>
                <a:spcPct val="150000"/>
              </a:lnSpc>
              <a:buFont typeface="Courier New" panose="02070309020205020404" pitchFamily="49" charset="0"/>
              <a:buChar char="o"/>
            </a:pPr>
            <a:r>
              <a:rPr lang="en-US" dirty="0">
                <a:solidFill>
                  <a:srgbClr val="000000"/>
                </a:solidFill>
                <a:ea typeface="宋体" panose="02010600030101010101" pitchFamily="2" charset="-122"/>
                <a:cs typeface="Times New Roman" panose="02020603050405020304" pitchFamily="18" charset="0"/>
              </a:rPr>
              <a:t>How do the results in Group A compare with Group B? or With Group C? </a:t>
            </a:r>
          </a:p>
          <a:p>
            <a:pPr marL="1200150" lvl="2" indent="-285750">
              <a:lnSpc>
                <a:spcPct val="150000"/>
              </a:lnSpc>
              <a:buFont typeface="Courier New" panose="02070309020205020404" pitchFamily="49" charset="0"/>
              <a:buChar char="o"/>
            </a:pPr>
            <a:r>
              <a:rPr lang="en-US" dirty="0">
                <a:solidFill>
                  <a:srgbClr val="000000"/>
                </a:solidFill>
                <a:ea typeface="宋体" panose="02010600030101010101" pitchFamily="2" charset="-122"/>
                <a:cs typeface="Times New Roman" panose="02020603050405020304" pitchFamily="18" charset="0"/>
              </a:rPr>
              <a:t>What are the new strategies for each group? Are there any differences among them?</a:t>
            </a:r>
          </a:p>
          <a:p>
            <a:pPr marL="1200150" lvl="2" indent="-285750">
              <a:lnSpc>
                <a:spcPct val="150000"/>
              </a:lnSpc>
              <a:buFont typeface="Courier New" panose="02070309020205020404" pitchFamily="49" charset="0"/>
              <a:buChar char="o"/>
            </a:pPr>
            <a:r>
              <a:rPr lang="en-US" dirty="0">
                <a:solidFill>
                  <a:srgbClr val="000000"/>
                </a:solidFill>
                <a:ea typeface="宋体" panose="02010600030101010101" pitchFamily="2" charset="-122"/>
                <a:cs typeface="Times New Roman" panose="02020603050405020304" pitchFamily="18" charset="0"/>
              </a:rPr>
              <a:t>What did you find to be the most difficult part of each engagement phase?</a:t>
            </a:r>
          </a:p>
          <a:p>
            <a:pPr marL="1200150" lvl="2" indent="-285750">
              <a:lnSpc>
                <a:spcPct val="150000"/>
              </a:lnSpc>
              <a:buFont typeface="Courier New" panose="02070309020205020404" pitchFamily="49" charset="0"/>
              <a:buChar char="o"/>
            </a:pPr>
            <a:r>
              <a:rPr lang="en-US" dirty="0">
                <a:solidFill>
                  <a:srgbClr val="000000"/>
                </a:solidFill>
                <a:ea typeface="宋体" panose="02010600030101010101" pitchFamily="2" charset="-122"/>
                <a:cs typeface="Times New Roman" panose="02020603050405020304" pitchFamily="18" charset="0"/>
              </a:rPr>
              <a:t>How did your view of adaptation planning change through playing the game? </a:t>
            </a:r>
          </a:p>
          <a:p>
            <a:pPr marL="1200150" lvl="2" indent="-285750">
              <a:lnSpc>
                <a:spcPct val="150000"/>
              </a:lnSpc>
              <a:buFont typeface="Courier New" panose="02070309020205020404" pitchFamily="49" charset="0"/>
              <a:buChar char="o"/>
            </a:pPr>
            <a:r>
              <a:rPr lang="en-US" dirty="0">
                <a:solidFill>
                  <a:srgbClr val="000000"/>
                </a:solidFill>
                <a:ea typeface="宋体" panose="02010600030101010101" pitchFamily="2" charset="-122"/>
                <a:cs typeface="Times New Roman" panose="02020603050405020304" pitchFamily="18" charset="0"/>
              </a:rPr>
              <a:t>Did you learn anything surprising or unexpected through these engagement phases?</a:t>
            </a:r>
          </a:p>
          <a:p>
            <a:pPr marL="1200150" lvl="2" indent="-285750">
              <a:lnSpc>
                <a:spcPct val="150000"/>
              </a:lnSpc>
              <a:buFont typeface="Courier New" panose="02070309020205020404" pitchFamily="49" charset="0"/>
              <a:buChar char="o"/>
            </a:pPr>
            <a:r>
              <a:rPr lang="en-US" sz="1800" dirty="0">
                <a:solidFill>
                  <a:srgbClr val="000000"/>
                </a:solidFill>
                <a:effectLst/>
                <a:latin typeface="Calibri" panose="020F0502020204030204" pitchFamily="34" charset="0"/>
                <a:ea typeface="等线" panose="02010600030101010101" pitchFamily="2" charset="-122"/>
                <a:cs typeface="Times New Roman" panose="02020603050405020304" pitchFamily="18" charset="0"/>
              </a:rPr>
              <a:t>How do you evaluate the discussion? Do you feel that your voice was heard during the discussion? Why or why not?</a:t>
            </a:r>
            <a:endParaRPr lang="en-US" sz="1800" dirty="0">
              <a:effectLst/>
              <a:latin typeface="Times New Roman" panose="02020603050405020304" pitchFamily="18" charset="0"/>
              <a:ea typeface="等线" panose="02010600030101010101" pitchFamily="2" charset="-122"/>
              <a:cs typeface="Times New Roman" panose="02020603050405020304" pitchFamily="18" charset="0"/>
            </a:endParaRPr>
          </a:p>
          <a:p>
            <a:pPr marL="1200150" lvl="2" indent="-285750">
              <a:lnSpc>
                <a:spcPct val="150000"/>
              </a:lnSpc>
              <a:buFont typeface="Courier New" panose="02070309020205020404" pitchFamily="49" charset="0"/>
              <a:buChar char="o"/>
            </a:pPr>
            <a:r>
              <a:rPr lang="en-US" sz="1800" dirty="0">
                <a:solidFill>
                  <a:srgbClr val="000000"/>
                </a:solidFill>
                <a:effectLst/>
                <a:latin typeface="Calibri" panose="020F0502020204030204" pitchFamily="34" charset="0"/>
                <a:ea typeface="等线" panose="02010600030101010101" pitchFamily="2" charset="-122"/>
                <a:cs typeface="Times New Roman" panose="02020603050405020304" pitchFamily="18" charset="0"/>
              </a:rPr>
              <a:t>What do you think of the proposed solutions? Do you agree or disagree with them? Why?</a:t>
            </a:r>
            <a:endParaRPr lang="en-US" dirty="0">
              <a:solidFill>
                <a:srgbClr val="000000"/>
              </a:solidFill>
              <a:ea typeface="宋体" panose="02010600030101010101" pitchFamily="2" charset="-122"/>
              <a:cs typeface="Times New Roman" panose="02020603050405020304" pitchFamily="18" charset="0"/>
            </a:endParaRPr>
          </a:p>
          <a:p>
            <a:pPr lvl="2">
              <a:lnSpc>
                <a:spcPct val="150000"/>
              </a:lnSpc>
            </a:pPr>
            <a:endParaRPr lang="en-US" dirty="0">
              <a:solidFill>
                <a:srgbClr val="000000"/>
              </a:solidFill>
              <a:cs typeface="Times New Roman" panose="02020603050405020304" pitchFamily="18" charset="0"/>
            </a:endParaRPr>
          </a:p>
          <a:p>
            <a:pPr marL="742950" lvl="1" indent="-285750">
              <a:lnSpc>
                <a:spcPct val="150000"/>
              </a:lnSpc>
              <a:buFont typeface="Arial" panose="020B0604020202020204" pitchFamily="34" charset="0"/>
              <a:buChar char="•"/>
            </a:pPr>
            <a:endParaRPr lang="en-US" dirty="0">
              <a:solidFill>
                <a:srgbClr val="000000"/>
              </a:solidFill>
              <a:ea typeface="宋体" panose="02010600030101010101" pitchFamily="2" charset="-122"/>
            </a:endParaRPr>
          </a:p>
        </p:txBody>
      </p:sp>
    </p:spTree>
    <p:extLst>
      <p:ext uri="{BB962C8B-B14F-4D97-AF65-F5344CB8AC3E}">
        <p14:creationId xmlns:p14="http://schemas.microsoft.com/office/powerpoint/2010/main" val="28999073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AC6DB79-38CC-42EA-03AB-DDA2DF5224F1}"/>
              </a:ext>
            </a:extLst>
          </p:cNvPr>
          <p:cNvPicPr>
            <a:picLocks noChangeAspect="1"/>
          </p:cNvPicPr>
          <p:nvPr/>
        </p:nvPicPr>
        <p:blipFill>
          <a:blip r:embed="rId3">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5045" y="0"/>
            <a:ext cx="12181909" cy="6858000"/>
          </a:xfrm>
          <a:prstGeom prst="rect">
            <a:avLst/>
          </a:prstGeom>
        </p:spPr>
      </p:pic>
      <p:sp>
        <p:nvSpPr>
          <p:cNvPr id="2" name="Title 1">
            <a:extLst>
              <a:ext uri="{FF2B5EF4-FFF2-40B4-BE49-F238E27FC236}">
                <a16:creationId xmlns:a16="http://schemas.microsoft.com/office/drawing/2014/main" id="{61C14C74-D541-2284-4461-48C50C19B250}"/>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7997A27F-6AE0-F1CD-A960-19972226A335}"/>
              </a:ext>
            </a:extLst>
          </p:cNvPr>
          <p:cNvSpPr>
            <a:spLocks noGrp="1"/>
          </p:cNvSpPr>
          <p:nvPr>
            <p:ph type="subTitle" idx="1"/>
          </p:nvPr>
        </p:nvSpPr>
        <p:spPr/>
        <p:txBody>
          <a:bodyPr/>
          <a:lstStyle/>
          <a:p>
            <a:endParaRPr lang="en-US"/>
          </a:p>
        </p:txBody>
      </p:sp>
      <p:sp>
        <p:nvSpPr>
          <p:cNvPr id="5" name="Rectangle 4">
            <a:extLst>
              <a:ext uri="{FF2B5EF4-FFF2-40B4-BE49-F238E27FC236}">
                <a16:creationId xmlns:a16="http://schemas.microsoft.com/office/drawing/2014/main" id="{422013DE-36FC-2E40-49B8-815A66A7B8DB}"/>
              </a:ext>
            </a:extLst>
          </p:cNvPr>
          <p:cNvSpPr/>
          <p:nvPr/>
        </p:nvSpPr>
        <p:spPr>
          <a:xfrm>
            <a:off x="6956214" y="1955800"/>
            <a:ext cx="3711786" cy="2741329"/>
          </a:xfrm>
          <a:prstGeom prst="rect">
            <a:avLst/>
          </a:prstGeom>
          <a:solidFill>
            <a:srgbClr val="61C7C7"/>
          </a:solidFill>
          <a:ln>
            <a:solidFill>
              <a:srgbClr val="623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E7BDA4C-7F9B-A641-B540-5BD89C8528C3}"/>
              </a:ext>
            </a:extLst>
          </p:cNvPr>
          <p:cNvSpPr txBox="1"/>
          <p:nvPr/>
        </p:nvSpPr>
        <p:spPr>
          <a:xfrm>
            <a:off x="7739604" y="3009238"/>
            <a:ext cx="3065962" cy="553998"/>
          </a:xfrm>
          <a:prstGeom prst="rect">
            <a:avLst/>
          </a:prstGeom>
          <a:noFill/>
        </p:spPr>
        <p:txBody>
          <a:bodyPr wrap="square" rtlCol="0">
            <a:spAutoFit/>
          </a:bodyPr>
          <a:lstStyle/>
          <a:p>
            <a:r>
              <a:rPr lang="en-US" sz="3000" b="1" dirty="0">
                <a:solidFill>
                  <a:schemeClr val="bg1"/>
                </a:solidFill>
              </a:rPr>
              <a:t>The end</a:t>
            </a:r>
          </a:p>
        </p:txBody>
      </p:sp>
      <p:cxnSp>
        <p:nvCxnSpPr>
          <p:cNvPr id="4" name="Straight Connector 3">
            <a:extLst>
              <a:ext uri="{FF2B5EF4-FFF2-40B4-BE49-F238E27FC236}">
                <a16:creationId xmlns:a16="http://schemas.microsoft.com/office/drawing/2014/main" id="{96608315-920C-2FB9-3942-92FA15296AEA}"/>
              </a:ext>
            </a:extLst>
          </p:cNvPr>
          <p:cNvCxnSpPr>
            <a:cxnSpLocks/>
          </p:cNvCxnSpPr>
          <p:nvPr/>
        </p:nvCxnSpPr>
        <p:spPr>
          <a:xfrm>
            <a:off x="6956214" y="1849253"/>
            <a:ext cx="3711786" cy="0"/>
          </a:xfrm>
          <a:prstGeom prst="line">
            <a:avLst/>
          </a:prstGeom>
          <a:ln w="19050" cap="rnd" cmpd="sng">
            <a:solidFill>
              <a:srgbClr val="FFC20E"/>
            </a:solidFill>
            <a:prstDash val="sysDot"/>
            <a:miter lim="800000"/>
          </a:ln>
        </p:spPr>
        <p:style>
          <a:lnRef idx="1">
            <a:schemeClr val="accent2"/>
          </a:lnRef>
          <a:fillRef idx="0">
            <a:schemeClr val="accent2"/>
          </a:fillRef>
          <a:effectRef idx="0">
            <a:schemeClr val="accent2"/>
          </a:effectRef>
          <a:fontRef idx="minor">
            <a:schemeClr val="tx1"/>
          </a:fontRef>
        </p:style>
      </p:cxnSp>
      <p:sp>
        <p:nvSpPr>
          <p:cNvPr id="6" name="Slide Number Placeholder 5">
            <a:extLst>
              <a:ext uri="{FF2B5EF4-FFF2-40B4-BE49-F238E27FC236}">
                <a16:creationId xmlns:a16="http://schemas.microsoft.com/office/drawing/2014/main" id="{764B29C6-F337-D2B5-6FFF-6E71909DF338}"/>
              </a:ext>
            </a:extLst>
          </p:cNvPr>
          <p:cNvSpPr>
            <a:spLocks noGrp="1"/>
          </p:cNvSpPr>
          <p:nvPr>
            <p:ph type="sldNum" sz="quarter" idx="12"/>
          </p:nvPr>
        </p:nvSpPr>
        <p:spPr/>
        <p:txBody>
          <a:bodyPr/>
          <a:lstStyle/>
          <a:p>
            <a:fld id="{4DD9DE48-21CE-4BE2-BB31-F9482E0FD4D3}" type="slidenum">
              <a:rPr lang="en-US" smtClean="0"/>
              <a:t>27</a:t>
            </a:fld>
            <a:endParaRPr lang="en-US"/>
          </a:p>
        </p:txBody>
      </p:sp>
      <p:sp>
        <p:nvSpPr>
          <p:cNvPr id="11" name="TextBox 10">
            <a:extLst>
              <a:ext uri="{FF2B5EF4-FFF2-40B4-BE49-F238E27FC236}">
                <a16:creationId xmlns:a16="http://schemas.microsoft.com/office/drawing/2014/main" id="{1AFA56A5-A316-678A-1C7E-FCF344936EB8}"/>
              </a:ext>
            </a:extLst>
          </p:cNvPr>
          <p:cNvSpPr txBox="1"/>
          <p:nvPr/>
        </p:nvSpPr>
        <p:spPr>
          <a:xfrm>
            <a:off x="9577490" y="1443651"/>
            <a:ext cx="2743200" cy="307777"/>
          </a:xfrm>
          <a:prstGeom prst="rect">
            <a:avLst/>
          </a:prstGeom>
          <a:noFill/>
        </p:spPr>
        <p:txBody>
          <a:bodyPr wrap="square">
            <a:spAutoFit/>
          </a:bodyPr>
          <a:lstStyle/>
          <a:p>
            <a:r>
              <a:rPr lang="en-US" sz="1400" dirty="0">
                <a:solidFill>
                  <a:schemeClr val="bg1"/>
                </a:solidFill>
                <a:latin typeface="Gill Sans MT Condensed" panose="020B0506020104020203" pitchFamily="34" charset="0"/>
                <a:cs typeface="Arial" panose="020B0604020202020204" pitchFamily="34" charset="0"/>
              </a:rPr>
              <a:t>Virginia Scientists &amp; Educators Alliance</a:t>
            </a:r>
            <a:endParaRPr lang="en-US" sz="1400" dirty="0">
              <a:latin typeface="Gill Sans MT Condensed" panose="020B0506020104020203" pitchFamily="34" charset="0"/>
            </a:endParaRPr>
          </a:p>
        </p:txBody>
      </p:sp>
      <p:pic>
        <p:nvPicPr>
          <p:cNvPr id="12" name="Picture 11" descr="A picture containing text, clipart&#10;&#10;Description automatically generated">
            <a:extLst>
              <a:ext uri="{FF2B5EF4-FFF2-40B4-BE49-F238E27FC236}">
                <a16:creationId xmlns:a16="http://schemas.microsoft.com/office/drawing/2014/main" id="{277465DC-7819-BC1C-9D56-DA60675501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83748" y="284353"/>
            <a:ext cx="1928363" cy="1205227"/>
          </a:xfrm>
          <a:prstGeom prst="rect">
            <a:avLst/>
          </a:prstGeom>
        </p:spPr>
      </p:pic>
    </p:spTree>
    <p:extLst>
      <p:ext uri="{BB962C8B-B14F-4D97-AF65-F5344CB8AC3E}">
        <p14:creationId xmlns:p14="http://schemas.microsoft.com/office/powerpoint/2010/main" val="42435411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8757</TotalTime>
  <Words>5207</Words>
  <Application>Microsoft Office PowerPoint</Application>
  <PresentationFormat>Widescreen</PresentationFormat>
  <Paragraphs>499</Paragraphs>
  <Slides>27</Slides>
  <Notes>27</Notes>
  <HiddenSlides>0</HiddenSlides>
  <MMClips>2</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27</vt:i4>
      </vt:variant>
    </vt:vector>
  </HeadingPairs>
  <TitlesOfParts>
    <vt:vector size="46" baseType="lpstr">
      <vt:lpstr>PingFang SC</vt:lpstr>
      <vt:lpstr>Quicksand</vt:lpstr>
      <vt:lpstr>Söhne</vt:lpstr>
      <vt:lpstr>YouTube Sans</vt:lpstr>
      <vt:lpstr>Arial</vt:lpstr>
      <vt:lpstr>Calibri</vt:lpstr>
      <vt:lpstr>Calibri Light</vt:lpstr>
      <vt:lpstr>Courier New</vt:lpstr>
      <vt:lpstr>Gill Sans MT Condensed</vt:lpstr>
      <vt:lpstr>Myriad Pro</vt:lpstr>
      <vt:lpstr>Myriad Pro Cond</vt:lpstr>
      <vt:lpstr>Myriad Pro Light</vt:lpstr>
      <vt:lpstr>Roboto</vt:lpstr>
      <vt:lpstr>Segoe UI</vt:lpstr>
      <vt:lpstr>Symbol</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Yao Wang</dc:creator>
  <cp:lastModifiedBy>Wang, Qiong</cp:lastModifiedBy>
  <cp:revision>569</cp:revision>
  <dcterms:created xsi:type="dcterms:W3CDTF">2022-10-31T03:36:26Z</dcterms:created>
  <dcterms:modified xsi:type="dcterms:W3CDTF">2023-04-13T06:23:18Z</dcterms:modified>
</cp:coreProperties>
</file>