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g" ContentType="image/jpeg"/>
  <Default Extension="emf" ContentType="image/x-emf"/>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67" r:id="rId15"/>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p:normalViewPr>
    <p:restoredLeft sz="15610"/>
    <p:restoredTop sz="62819"/>
  </p:normalViewPr>
  <p:slideViewPr>
    <p:cSldViewPr snapToGrid="0">
      <p:cViewPr varScale="1">
        <p:scale>
          <a:sx n="93" d="100"/>
          <a:sy n="93" d="100"/>
        </p:scale>
        <p:origin x="2200" y="19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17701931d36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17701931d36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Our friend, Shelly, who owns Shellfish Selfish Oyster Farm called us this morning in a panic. She told us that something is killing her oysters and more than half of them are dead, and many more are dying. Here is a photo of the victim on the right here, and a normal looking oyster on the left. Do you think she can sell the dying oysters? If you had to eat one of these which one would you eat? What are some differences you notice between the two? In pairs brainstorm for the next two minutes some reasons why Shelly’s oysters might be dying. </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17701931d36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17701931d36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Before we can help Shelly figure out what is killing her oysters, we need to know a little more about our victim. First, oysters are bivalve </a:t>
            </a:r>
            <a:r>
              <a:rPr lang="en" dirty="0" err="1"/>
              <a:t>molluscs</a:t>
            </a:r>
            <a:r>
              <a:rPr lang="en" dirty="0"/>
              <a:t>, which means they have two shells. They live in marine or brackish environments, and they eat by filter-feeding. This is really important because oysters will filter and purify the water bodies they live in by removing excess nutrients and pollutants from the water, therefore improving water quality. They are keystone species, as they form big intricate reefs which you can see in the picture here, that provide food, cover and habitat for a large number of aquatic organisms, so they serve a really important role in aquatic ecosystems. Lastly, oysters are a huge source of money for humans. In Virginia they support a 30 million dollar aquaculture industry. So it’s important that we figure out what is killing Shelly’s oysters! </a:t>
            </a:r>
            <a:endParaRPr lang="en-US" dirty="0" smtClean="0"/>
          </a:p>
          <a:p>
            <a:pPr marL="0" lvl="0" indent="0" algn="l" rtl="0">
              <a:spcBef>
                <a:spcPts val="0"/>
              </a:spcBef>
              <a:spcAft>
                <a:spcPts val="0"/>
              </a:spcAft>
              <a:buNone/>
            </a:pPr>
            <a:endParaRPr lang="en-US" dirty="0" smtClean="0"/>
          </a:p>
          <a:p>
            <a:pPr marL="0" lvl="0" indent="0" algn="l" rtl="0">
              <a:spcBef>
                <a:spcPts val="0"/>
              </a:spcBef>
              <a:spcAft>
                <a:spcPts val="0"/>
              </a:spcAft>
              <a:buNone/>
            </a:pPr>
            <a:r>
              <a:rPr lang="en-US" b="1" dirty="0" smtClean="0"/>
              <a:t>Optional 1:00</a:t>
            </a:r>
            <a:r>
              <a:rPr lang="en-US" b="1" baseline="0" dirty="0" smtClean="0"/>
              <a:t> video on oyster sanctuaries in link if students are not familiar with this animal. </a:t>
            </a:r>
            <a:endParaRPr b="1"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17701931d36_0_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17701931d36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After students have completed the worksheet review as a class what the culprit of the murders is.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17701931d36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17701931d36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So we believe that a disease has caused the mass murder of oysters at our friend Shelly’s aquaculture farm, but there are a few different disease suspects that may have been the killer. Here we have the top 3 suspects, that have killed oysters before in the area of this farm. Take a few minutes in your group to look over this slide and guess which parasite you think may be the killer based on their profiles. </a:t>
            </a:r>
            <a:endParaRPr/>
          </a:p>
          <a:p>
            <a:pPr marL="0" lvl="0" indent="0" algn="l" rtl="0">
              <a:spcBef>
                <a:spcPts val="0"/>
              </a:spcBef>
              <a:spcAft>
                <a:spcPts val="0"/>
              </a:spcAft>
              <a:buNone/>
            </a:pPr>
            <a:r>
              <a:rPr lang="en"/>
              <a:t>~Poll each group for which parasite they think did it and why.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17701931d36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17701931d36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Unfortunately, when it comes to oyster diseases and animal diseases in general, we can’t ask the “patients” how they’re feeling or to describe their symptoms. Instead, scientists rely on visual observations and other laboratory diagnostic methods to figure out what the problem is. In the case of oysters, many of these diagnostic tests requires a few oysters to be opened up (and killed) to figure out what’s wrong with the other oysters on the </a:t>
            </a:r>
            <a:r>
              <a:rPr lang="en" dirty="0" smtClean="0"/>
              <a:t>reef</a:t>
            </a:r>
            <a:r>
              <a:rPr lang="en-US" dirty="0" smtClean="0"/>
              <a:t>, farm,</a:t>
            </a:r>
            <a:r>
              <a:rPr lang="en" dirty="0" smtClean="0"/>
              <a:t> </a:t>
            </a:r>
            <a:r>
              <a:rPr lang="en" dirty="0"/>
              <a:t>or in the area. Some common diagnostic techniques used for oysters include: histopathology, culturing and molecular tests. Histopathology is the process of taking a cross section of the animal and staining it for visualization under the microscope. In this way, scientists can get a microscopic picture of the organization of an oyster’s tissues and organs, and see if things look healthy or unhealthy. They can also see if any parasite cells are present in the oyster’s tissues, as well as where those parasites are infecting (heart, muscle, gill, stomach etc.). Another technique scientists use are cultures. Scientists can take a tiny piece of an infected animal and put it in a special mixture of antibiotics, nutrients and other things to target a known parasite and allow it to grow in the culture, for later visualization under the microscope. Lastly, scientists use molecular tests to identify disease agents. This is a technique we will explore more today, but in general molecular tests extract DNA or RNA from a sick animal and check the sequences of that DNA sample against known sequences of disease agents to see if that sample is positive for a number of different parasites. </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17701931d36_0_1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17701931d36_0_1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To understand the molecular tests scientists use to diagnose disease, we first need to understand the basics of DNA. DNA stands for deoxyribonucleic acid, which just tells us about the chemical structure of this molecule. It has a double helix structure, which means it is made up of two strands which spiral together like the colors in a candy cane. DNA carries genetic information that are used for the development and functioning of all living things including us! More simply put, it’s the instruction manual used by every organism on this planet, which ultimately defines who and what you are, and how you live. DNA sequences are made up of just four nucleotides which are like the alphabet of your genetic code language.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17701931d36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0" name="Google Shape;260;g17701931d36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Raise your hand if you ever had your nose swabbed for COVID-19? If so, this lab technique might sound very familiar to you, because it is the same diagnostic tool that is used to test for COVID. Unfortunately, oysters don’t have noses that we can swab for disease so they have to be sacrificed and a tiny piece of their tissues are taken for PCR. PCR stands for Polymerase Chain Reaction, which sounds more complicated than it is. A chain reaction is a reaction where the products initiate or promote the reaction further, while polymerase is the enzyme that is responsible for building new DNA strands. Therefore a PCR is a technique where millions to billions of DNA copies are made through a series of steps. There are three steps involved in each PCR cycle. The first step is denaturation, where the DNA gets split into two single stands. The next step is annealing, where primers attach to specific nucleotides in the DNA. Primers are just short single stranded DNA molecules that scientists create to target specific DNA sequences for PCR. The last step is extension where that enzyme known as polymerase adds nucleotides to the ends of the primers to create new DNA strands. </a:t>
            </a:r>
            <a:endParaRPr/>
          </a:p>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17701931d36_0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9" name="Google Shape;269;g17701931d36_0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And here is a visual depiction of those three steps. You can think of the DNA like a zipper on your clothes. First the DNA needs to be denatured, i.e. the zipper needs to be unzipped into its two sides. Then a primer attaches to a specific end of the DNA, kind of like how the end of the zipper needs to be inserted into the insertion pin at a specific location. For disease diagnostics, primers are designed to only attach to DNA sequences that match a specific disease. If there are no spots for the primer to attach to on the DNA strand, then PCR will not occur, and that sample will be classified as “negative” for that disease.  Lastly, the polymerase is like the slider of the zipper, adding new nucleotides to the end of the primer and creating two new zippers (DNA) from one old one</a:t>
            </a:r>
            <a:r>
              <a:rPr lang="en" dirty="0" smtClean="0"/>
              <a:t>.</a:t>
            </a:r>
            <a:endParaRPr lang="en-US" dirty="0" smtClean="0"/>
          </a:p>
          <a:p>
            <a:pPr marL="0" lvl="0" indent="0" algn="l" rtl="0">
              <a:spcBef>
                <a:spcPts val="0"/>
              </a:spcBef>
              <a:spcAft>
                <a:spcPts val="0"/>
              </a:spcAft>
              <a:buNone/>
            </a:pPr>
            <a:endParaRPr lang="en-US" dirty="0" smtClean="0"/>
          </a:p>
          <a:p>
            <a:pPr marL="0" lvl="0" indent="0" algn="l" rtl="0">
              <a:spcBef>
                <a:spcPts val="0"/>
              </a:spcBef>
              <a:spcAft>
                <a:spcPts val="0"/>
              </a:spcAft>
              <a:buNone/>
            </a:pPr>
            <a:r>
              <a:rPr lang="en-US" b="1" dirty="0" smtClean="0"/>
              <a:t>Optional 1:30 video animation link of</a:t>
            </a:r>
            <a:r>
              <a:rPr lang="en-US" b="1" baseline="0" dirty="0" smtClean="0"/>
              <a:t> this process </a:t>
            </a:r>
            <a:endParaRPr b="1"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g1819a4d59ba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4" name="Google Shape;274;g1819a4d59ba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To visualize the results of your PCR, scientists use a gel electrophoresis. Which is a method that separates DNA based on size by passing an electric current through a gel. DNA is negatively charged, and it gets attracted to the positive end of the gel because opposites attract! </a:t>
            </a:r>
            <a:r>
              <a:rPr lang="en">
                <a:solidFill>
                  <a:schemeClr val="dk1"/>
                </a:solidFill>
              </a:rPr>
              <a:t>Think about if you were to push a skateboard or a truck down a road, which one would you push faster and further? Obviously the smaller skateboard, </a:t>
            </a:r>
            <a:r>
              <a:rPr lang="en"/>
              <a:t>similarly, the smaller DNA will move faster and further down the gel, while larger DNA will move slower and doesn’t get as far. This method of gel electrophoresis is used after the PCR is done to see which primers (if any) attached to your sample and if DNA got amplified.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17701931d36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2" name="Google Shape;282;g17701931d36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Once students have finished the worksheet present</a:t>
            </a:r>
            <a:r>
              <a:rPr lang="en-US" baseline="0" dirty="0" smtClean="0"/>
              <a:t> slide 13-14</a:t>
            </a:r>
          </a:p>
          <a:p>
            <a:r>
              <a:rPr lang="en-US" baseline="0" dirty="0" smtClean="0"/>
              <a:t>Suggested dialogue for slide 13:</a:t>
            </a:r>
          </a:p>
          <a:p>
            <a:pPr lvl="1"/>
            <a:r>
              <a:rPr lang="en-US" baseline="0" dirty="0" smtClean="0"/>
              <a:t>From the PCR activity everyone should have determined that </a:t>
            </a:r>
            <a:r>
              <a:rPr lang="en-US" baseline="0" dirty="0" err="1" smtClean="0"/>
              <a:t>dermo</a:t>
            </a:r>
            <a:r>
              <a:rPr lang="en-US" baseline="0" dirty="0" smtClean="0"/>
              <a:t> was the serial killer of oysters on Selfish Shellfish Oyster Farm. </a:t>
            </a:r>
            <a:r>
              <a:rPr lang="en-US" baseline="0" dirty="0" err="1" smtClean="0"/>
              <a:t>Dermo</a:t>
            </a:r>
            <a:r>
              <a:rPr lang="en-US" baseline="0" dirty="0" smtClean="0"/>
              <a:t> is a single-celled parasite of oysters, that can effectively take over the oyster by multiplying inside of the animal’s tissues and accumulating to hundreds-thousands of cells and killing the animal. Unfortunately, there is no cure for this disease, and the disease can be directly passed from oyster to oyster. This is why it is so important for oyster farmers to get their animals tested using PCR before moving them to new areas, so they do not unintentionally introduce the disease to other nearby oysters. </a:t>
            </a:r>
            <a:endParaRPr lang="en-US" dirty="0"/>
          </a:p>
        </p:txBody>
      </p:sp>
    </p:spTree>
    <p:extLst>
      <p:ext uri="{BB962C8B-B14F-4D97-AF65-F5344CB8AC3E}">
        <p14:creationId xmlns:p14="http://schemas.microsoft.com/office/powerpoint/2010/main" val="3565780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17701931d36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8" name="Google Shape;288;g17701931d36_0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The creator of this lesson plan is a graduate student at the Virginia Institute of Marine Science, who studies oyster parasites. Specifically, Anna studies the evolution of the serial killer in this lesson - </a:t>
            </a:r>
            <a:r>
              <a:rPr lang="en" dirty="0" err="1"/>
              <a:t>dermo</a:t>
            </a:r>
            <a:r>
              <a:rPr lang="en" dirty="0"/>
              <a:t>! She frequently uses PCRs to test oysters for this parasite, and researches how this disease is changing over time and space through genetic analysis. On the right she is pictured on a boat in the James River, during a yearly sampling for oyster disease levels. </a:t>
            </a: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hyperlink" Target="https://www.cbf.org/about-the-bay/more-than-just-the-bay/chesapeake-wildlife/eastern-oysters/index.html" TargetMode="External"/><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8.jpg"/><Relationship Id="rId5" Type="http://schemas.openxmlformats.org/officeDocument/2006/relationships/image" Target="../media/image9.png"/><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1.png"/><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12.tiff"/><Relationship Id="rId4" Type="http://schemas.openxmlformats.org/officeDocument/2006/relationships/image" Target="../media/image13.jpg"/><Relationship Id="rId5" Type="http://schemas.openxmlformats.org/officeDocument/2006/relationships/image" Target="../media/image14.png"/><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15.tiff"/><Relationship Id="rId4" Type="http://schemas.openxmlformats.org/officeDocument/2006/relationships/hyperlink" Target="https://dnalc.cshl.edu/resources/3d/19-polymerase-chain-reaction.html" TargetMode="External"/><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4" Type="http://schemas.openxmlformats.org/officeDocument/2006/relationships/image" Target="../media/image17.jpg"/><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19.emf"/><Relationship Id="rId4" Type="http://schemas.openxmlformats.org/officeDocument/2006/relationships/image" Target="../media/image20.emf"/><Relationship Id="rId1" Type="http://schemas.openxmlformats.org/officeDocument/2006/relationships/slideLayout" Target="../slideLayouts/slideLayout3.xml"/><Relationship Id="rId2" Type="http://schemas.openxmlformats.org/officeDocument/2006/relationships/image" Target="../media/image18.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9734" y="126825"/>
            <a:ext cx="9144000" cy="5016675"/>
          </a:xfrm>
          <a:prstGeom prst="rect">
            <a:avLst/>
          </a:prstGeom>
          <a:noFill/>
          <a:ln>
            <a:noFill/>
          </a:ln>
        </p:spPr>
      </p:pic>
      <p:sp>
        <p:nvSpPr>
          <p:cNvPr id="55" name="Google Shape;55;p13"/>
          <p:cNvSpPr txBox="1">
            <a:spLocks noGrp="1"/>
          </p:cNvSpPr>
          <p:nvPr>
            <p:ph type="ctrTitle"/>
          </p:nvPr>
        </p:nvSpPr>
        <p:spPr>
          <a:xfrm>
            <a:off x="311708" y="857213"/>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7500" dirty="0">
                <a:latin typeface="Haettenschweiler" charset="0"/>
                <a:ea typeface="Haettenschweiler" charset="0"/>
                <a:cs typeface="Haettenschweiler" charset="0"/>
                <a:sym typeface="Creepster"/>
              </a:rPr>
              <a:t>Oyster Mass Murder</a:t>
            </a:r>
            <a:endParaRPr sz="7500" dirty="0">
              <a:latin typeface="Haettenschweiler" charset="0"/>
              <a:ea typeface="Haettenschweiler" charset="0"/>
              <a:cs typeface="Haettenschweiler" charset="0"/>
              <a:sym typeface="Creepster"/>
            </a:endParaRPr>
          </a:p>
        </p:txBody>
      </p:sp>
      <p:sp>
        <p:nvSpPr>
          <p:cNvPr id="56" name="Google Shape;56;p13"/>
          <p:cNvSpPr txBox="1">
            <a:spLocks noGrp="1"/>
          </p:cNvSpPr>
          <p:nvPr>
            <p:ph type="subTitle" idx="1"/>
          </p:nvPr>
        </p:nvSpPr>
        <p:spPr>
          <a:xfrm>
            <a:off x="230700" y="2971825"/>
            <a:ext cx="8520600" cy="534000"/>
          </a:xfrm>
          <a:prstGeom prst="rect">
            <a:avLst/>
          </a:prstGeom>
        </p:spPr>
        <p:txBody>
          <a:bodyPr spcFirstLastPara="1" wrap="square" lIns="91425" tIns="91425" rIns="91425" bIns="91425" anchor="t" anchorCtr="0">
            <a:noAutofit/>
          </a:bodyPr>
          <a:lstStyle/>
          <a:p>
            <a:pPr marL="0" lvl="0" indent="0" algn="ctr" rtl="0">
              <a:lnSpc>
                <a:spcPct val="115000"/>
              </a:lnSpc>
              <a:spcBef>
                <a:spcPts val="0"/>
              </a:spcBef>
              <a:spcAft>
                <a:spcPts val="1000"/>
              </a:spcAft>
              <a:buNone/>
            </a:pPr>
            <a:r>
              <a:rPr lang="en" sz="2000" dirty="0">
                <a:solidFill>
                  <a:schemeClr val="dk1"/>
                </a:solidFill>
                <a:latin typeface="Lora"/>
                <a:ea typeface="Lora"/>
                <a:cs typeface="Lora"/>
                <a:sym typeface="Lora"/>
              </a:rPr>
              <a:t>Prepared by Anna Poslednik</a:t>
            </a:r>
            <a:endParaRPr sz="2000" dirty="0">
              <a:solidFill>
                <a:schemeClr val="dk1"/>
              </a:solidFill>
              <a:latin typeface="Lora"/>
              <a:ea typeface="Lora"/>
              <a:cs typeface="Lora"/>
              <a:sym typeface="Lora"/>
            </a:endParaRPr>
          </a:p>
        </p:txBody>
      </p:sp>
      <p:pic>
        <p:nvPicPr>
          <p:cNvPr id="57" name="Google Shape;57;p13"/>
          <p:cNvPicPr preferRelativeResize="0"/>
          <p:nvPr/>
        </p:nvPicPr>
        <p:blipFill>
          <a:blip r:embed="rId4">
            <a:alphaModFix/>
          </a:blip>
          <a:stretch>
            <a:fillRect/>
          </a:stretch>
        </p:blipFill>
        <p:spPr>
          <a:xfrm>
            <a:off x="6243150" y="56125"/>
            <a:ext cx="2872275" cy="739075"/>
          </a:xfrm>
          <a:prstGeom prst="rect">
            <a:avLst/>
          </a:prstGeom>
          <a:noFill/>
          <a:ln>
            <a:noFill/>
          </a:ln>
        </p:spPr>
      </p:pic>
      <p:pic>
        <p:nvPicPr>
          <p:cNvPr id="58" name="Google Shape;58;p13"/>
          <p:cNvPicPr preferRelativeResize="0"/>
          <p:nvPr/>
        </p:nvPicPr>
        <p:blipFill>
          <a:blip r:embed="rId5">
            <a:alphaModFix/>
          </a:blip>
          <a:stretch>
            <a:fillRect/>
          </a:stretch>
        </p:blipFill>
        <p:spPr>
          <a:xfrm>
            <a:off x="96300" y="56125"/>
            <a:ext cx="1495425" cy="1038225"/>
          </a:xfrm>
          <a:prstGeom prst="rect">
            <a:avLst/>
          </a:prstGeom>
          <a:noFill/>
          <a:ln>
            <a:noFill/>
          </a:ln>
        </p:spPr>
      </p:pic>
      <p:grpSp>
        <p:nvGrpSpPr>
          <p:cNvPr id="59" name="Google Shape;59;p13"/>
          <p:cNvGrpSpPr/>
          <p:nvPr/>
        </p:nvGrpSpPr>
        <p:grpSpPr>
          <a:xfrm rot="2868884">
            <a:off x="228422" y="2728588"/>
            <a:ext cx="813220" cy="562040"/>
            <a:chOff x="5426454" y="2637338"/>
            <a:chExt cx="5042488" cy="2716819"/>
          </a:xfrm>
        </p:grpSpPr>
        <p:sp>
          <p:nvSpPr>
            <p:cNvPr id="60" name="Google Shape;60;p13"/>
            <p:cNvSpPr/>
            <p:nvPr/>
          </p:nvSpPr>
          <p:spPr>
            <a:xfrm rot="-5400000">
              <a:off x="6589289" y="1474503"/>
              <a:ext cx="2716819" cy="5042488"/>
            </a:xfrm>
            <a:custGeom>
              <a:avLst/>
              <a:gdLst/>
              <a:ahLst/>
              <a:cxnLst/>
              <a:rect l="l" t="t" r="r" b="b"/>
              <a:pathLst>
                <a:path w="77740" h="129278" extrusionOk="0">
                  <a:moveTo>
                    <a:pt x="53515" y="129044"/>
                  </a:moveTo>
                  <a:cubicBezTo>
                    <a:pt x="49832" y="128346"/>
                    <a:pt x="40117" y="125361"/>
                    <a:pt x="35227" y="121805"/>
                  </a:cubicBezTo>
                  <a:cubicBezTo>
                    <a:pt x="30338" y="118249"/>
                    <a:pt x="26972" y="112090"/>
                    <a:pt x="24178" y="107708"/>
                  </a:cubicBezTo>
                  <a:cubicBezTo>
                    <a:pt x="21384" y="103327"/>
                    <a:pt x="20368" y="99072"/>
                    <a:pt x="18463" y="95516"/>
                  </a:cubicBezTo>
                  <a:cubicBezTo>
                    <a:pt x="16558" y="91960"/>
                    <a:pt x="14717" y="89039"/>
                    <a:pt x="12748" y="86372"/>
                  </a:cubicBezTo>
                  <a:cubicBezTo>
                    <a:pt x="10780" y="83705"/>
                    <a:pt x="7859" y="84150"/>
                    <a:pt x="6652" y="79514"/>
                  </a:cubicBezTo>
                  <a:cubicBezTo>
                    <a:pt x="5446" y="74879"/>
                    <a:pt x="6589" y="65544"/>
                    <a:pt x="5509" y="58559"/>
                  </a:cubicBezTo>
                  <a:cubicBezTo>
                    <a:pt x="4430" y="51574"/>
                    <a:pt x="-523" y="44335"/>
                    <a:pt x="175" y="37604"/>
                  </a:cubicBezTo>
                  <a:cubicBezTo>
                    <a:pt x="874" y="30873"/>
                    <a:pt x="6208" y="23317"/>
                    <a:pt x="9700" y="18173"/>
                  </a:cubicBezTo>
                  <a:cubicBezTo>
                    <a:pt x="13193" y="13030"/>
                    <a:pt x="18590" y="9728"/>
                    <a:pt x="21130" y="6743"/>
                  </a:cubicBezTo>
                  <a:cubicBezTo>
                    <a:pt x="23670" y="3759"/>
                    <a:pt x="22146" y="1155"/>
                    <a:pt x="24940" y="266"/>
                  </a:cubicBezTo>
                  <a:cubicBezTo>
                    <a:pt x="27734" y="-623"/>
                    <a:pt x="34084" y="1346"/>
                    <a:pt x="37894" y="1409"/>
                  </a:cubicBezTo>
                  <a:cubicBezTo>
                    <a:pt x="41704" y="1473"/>
                    <a:pt x="44943" y="520"/>
                    <a:pt x="47800" y="647"/>
                  </a:cubicBezTo>
                  <a:cubicBezTo>
                    <a:pt x="50658" y="774"/>
                    <a:pt x="53388" y="774"/>
                    <a:pt x="55039" y="2171"/>
                  </a:cubicBezTo>
                  <a:cubicBezTo>
                    <a:pt x="56690" y="3568"/>
                    <a:pt x="55674" y="7124"/>
                    <a:pt x="57706" y="9029"/>
                  </a:cubicBezTo>
                  <a:cubicBezTo>
                    <a:pt x="59738" y="10934"/>
                    <a:pt x="65263" y="11569"/>
                    <a:pt x="67231" y="13601"/>
                  </a:cubicBezTo>
                  <a:cubicBezTo>
                    <a:pt x="69200" y="15633"/>
                    <a:pt x="67803" y="18110"/>
                    <a:pt x="69517" y="21221"/>
                  </a:cubicBezTo>
                  <a:cubicBezTo>
                    <a:pt x="71232" y="24333"/>
                    <a:pt x="76629" y="27825"/>
                    <a:pt x="77518" y="32270"/>
                  </a:cubicBezTo>
                  <a:cubicBezTo>
                    <a:pt x="78407" y="36715"/>
                    <a:pt x="74978" y="43573"/>
                    <a:pt x="74851" y="47891"/>
                  </a:cubicBezTo>
                  <a:cubicBezTo>
                    <a:pt x="74724" y="52209"/>
                    <a:pt x="77010" y="54686"/>
                    <a:pt x="76756" y="58178"/>
                  </a:cubicBezTo>
                  <a:cubicBezTo>
                    <a:pt x="76502" y="61671"/>
                    <a:pt x="75232" y="65735"/>
                    <a:pt x="73327" y="68846"/>
                  </a:cubicBezTo>
                  <a:cubicBezTo>
                    <a:pt x="71422" y="71958"/>
                    <a:pt x="66850" y="72974"/>
                    <a:pt x="65326" y="76847"/>
                  </a:cubicBezTo>
                  <a:cubicBezTo>
                    <a:pt x="63802" y="80721"/>
                    <a:pt x="65199" y="87642"/>
                    <a:pt x="64183" y="92087"/>
                  </a:cubicBezTo>
                  <a:cubicBezTo>
                    <a:pt x="63167" y="96532"/>
                    <a:pt x="59738" y="99961"/>
                    <a:pt x="59230" y="103517"/>
                  </a:cubicBezTo>
                  <a:cubicBezTo>
                    <a:pt x="58722" y="107073"/>
                    <a:pt x="61453" y="109677"/>
                    <a:pt x="61135" y="113423"/>
                  </a:cubicBezTo>
                  <a:cubicBezTo>
                    <a:pt x="60818" y="117170"/>
                    <a:pt x="58595" y="123393"/>
                    <a:pt x="57325" y="125996"/>
                  </a:cubicBezTo>
                  <a:cubicBezTo>
                    <a:pt x="56055" y="128600"/>
                    <a:pt x="57198" y="129743"/>
                    <a:pt x="53515" y="129044"/>
                  </a:cubicBezTo>
                  <a:close/>
                </a:path>
              </a:pathLst>
            </a:custGeom>
            <a:noFill/>
            <a:ln w="19050" cap="flat" cmpd="sng">
              <a:solidFill>
                <a:schemeClr val="dk1"/>
              </a:solidFill>
              <a:prstDash val="solid"/>
              <a:round/>
              <a:headEnd type="none" w="med" len="med"/>
              <a:tailEnd type="none" w="med" len="med"/>
            </a:ln>
          </p:spPr>
        </p:sp>
        <p:sp>
          <p:nvSpPr>
            <p:cNvPr id="61" name="Google Shape;61;p13"/>
            <p:cNvSpPr/>
            <p:nvPr/>
          </p:nvSpPr>
          <p:spPr>
            <a:xfrm rot="-5400000">
              <a:off x="6889905" y="1657326"/>
              <a:ext cx="2300734" cy="4676856"/>
            </a:xfrm>
            <a:custGeom>
              <a:avLst/>
              <a:gdLst/>
              <a:ahLst/>
              <a:cxnLst/>
              <a:rect l="l" t="t" r="r" b="b"/>
              <a:pathLst>
                <a:path w="65834" h="119904" extrusionOk="0">
                  <a:moveTo>
                    <a:pt x="48" y="34735"/>
                  </a:moveTo>
                  <a:cubicBezTo>
                    <a:pt x="239" y="29401"/>
                    <a:pt x="1763" y="23559"/>
                    <a:pt x="5001" y="18733"/>
                  </a:cubicBezTo>
                  <a:cubicBezTo>
                    <a:pt x="8240" y="13907"/>
                    <a:pt x="14907" y="8891"/>
                    <a:pt x="19479" y="5779"/>
                  </a:cubicBezTo>
                  <a:cubicBezTo>
                    <a:pt x="24051" y="2668"/>
                    <a:pt x="27417" y="318"/>
                    <a:pt x="32433" y="64"/>
                  </a:cubicBezTo>
                  <a:cubicBezTo>
                    <a:pt x="37450" y="-190"/>
                    <a:pt x="45578" y="572"/>
                    <a:pt x="49578" y="4255"/>
                  </a:cubicBezTo>
                  <a:cubicBezTo>
                    <a:pt x="53579" y="7938"/>
                    <a:pt x="53769" y="17971"/>
                    <a:pt x="56436" y="22162"/>
                  </a:cubicBezTo>
                  <a:cubicBezTo>
                    <a:pt x="59103" y="26353"/>
                    <a:pt x="64564" y="25972"/>
                    <a:pt x="65580" y="29401"/>
                  </a:cubicBezTo>
                  <a:cubicBezTo>
                    <a:pt x="66596" y="32830"/>
                    <a:pt x="63231" y="38355"/>
                    <a:pt x="62532" y="42736"/>
                  </a:cubicBezTo>
                  <a:cubicBezTo>
                    <a:pt x="61834" y="47118"/>
                    <a:pt x="61961" y="52134"/>
                    <a:pt x="61389" y="55690"/>
                  </a:cubicBezTo>
                  <a:cubicBezTo>
                    <a:pt x="60818" y="59246"/>
                    <a:pt x="59230" y="61215"/>
                    <a:pt x="59103" y="64072"/>
                  </a:cubicBezTo>
                  <a:cubicBezTo>
                    <a:pt x="58976" y="66930"/>
                    <a:pt x="60500" y="69216"/>
                    <a:pt x="60627" y="72835"/>
                  </a:cubicBezTo>
                  <a:cubicBezTo>
                    <a:pt x="60754" y="76455"/>
                    <a:pt x="61199" y="82614"/>
                    <a:pt x="59865" y="85789"/>
                  </a:cubicBezTo>
                  <a:cubicBezTo>
                    <a:pt x="58532" y="88964"/>
                    <a:pt x="53642" y="88647"/>
                    <a:pt x="52626" y="91885"/>
                  </a:cubicBezTo>
                  <a:cubicBezTo>
                    <a:pt x="51610" y="95124"/>
                    <a:pt x="53134" y="101918"/>
                    <a:pt x="53769" y="105220"/>
                  </a:cubicBezTo>
                  <a:cubicBezTo>
                    <a:pt x="54404" y="108522"/>
                    <a:pt x="57071" y="109284"/>
                    <a:pt x="56436" y="111697"/>
                  </a:cubicBezTo>
                  <a:cubicBezTo>
                    <a:pt x="55801" y="114110"/>
                    <a:pt x="53071" y="118873"/>
                    <a:pt x="49959" y="119698"/>
                  </a:cubicBezTo>
                  <a:cubicBezTo>
                    <a:pt x="46848" y="120524"/>
                    <a:pt x="41450" y="117730"/>
                    <a:pt x="37767" y="116650"/>
                  </a:cubicBezTo>
                  <a:cubicBezTo>
                    <a:pt x="34084" y="115571"/>
                    <a:pt x="30592" y="115444"/>
                    <a:pt x="27861" y="113221"/>
                  </a:cubicBezTo>
                  <a:cubicBezTo>
                    <a:pt x="25131" y="110999"/>
                    <a:pt x="23543" y="106808"/>
                    <a:pt x="21384" y="103315"/>
                  </a:cubicBezTo>
                  <a:cubicBezTo>
                    <a:pt x="19225" y="99823"/>
                    <a:pt x="17193" y="96330"/>
                    <a:pt x="14907" y="92266"/>
                  </a:cubicBezTo>
                  <a:cubicBezTo>
                    <a:pt x="12621" y="88202"/>
                    <a:pt x="9954" y="83821"/>
                    <a:pt x="7668" y="78931"/>
                  </a:cubicBezTo>
                  <a:cubicBezTo>
                    <a:pt x="5382" y="74042"/>
                    <a:pt x="1826" y="67628"/>
                    <a:pt x="1191" y="62929"/>
                  </a:cubicBezTo>
                  <a:cubicBezTo>
                    <a:pt x="556" y="58230"/>
                    <a:pt x="4049" y="55436"/>
                    <a:pt x="3858" y="50737"/>
                  </a:cubicBezTo>
                  <a:cubicBezTo>
                    <a:pt x="3668" y="46038"/>
                    <a:pt x="-142" y="40069"/>
                    <a:pt x="48" y="34735"/>
                  </a:cubicBezTo>
                  <a:close/>
                </a:path>
              </a:pathLst>
            </a:custGeom>
            <a:noFill/>
            <a:ln w="19050" cap="flat" cmpd="sng">
              <a:solidFill>
                <a:schemeClr val="dk1"/>
              </a:solidFill>
              <a:prstDash val="solid"/>
              <a:round/>
              <a:headEnd type="none" w="med" len="med"/>
              <a:tailEnd type="none" w="med" len="med"/>
            </a:ln>
          </p:spPr>
        </p:sp>
        <p:sp>
          <p:nvSpPr>
            <p:cNvPr id="62" name="Google Shape;62;p13"/>
            <p:cNvSpPr/>
            <p:nvPr/>
          </p:nvSpPr>
          <p:spPr>
            <a:xfrm rot="-5400000">
              <a:off x="7505212" y="1903761"/>
              <a:ext cx="1720955" cy="4026057"/>
            </a:xfrm>
            <a:custGeom>
              <a:avLst/>
              <a:gdLst/>
              <a:ahLst/>
              <a:cxnLst/>
              <a:rect l="l" t="t" r="r" b="b"/>
              <a:pathLst>
                <a:path w="49244" h="103219" extrusionOk="0">
                  <a:moveTo>
                    <a:pt x="2699" y="6858"/>
                  </a:moveTo>
                  <a:cubicBezTo>
                    <a:pt x="4858" y="2667"/>
                    <a:pt x="8033" y="1143"/>
                    <a:pt x="12986" y="381"/>
                  </a:cubicBezTo>
                  <a:cubicBezTo>
                    <a:pt x="17939" y="-381"/>
                    <a:pt x="28226" y="445"/>
                    <a:pt x="32417" y="2286"/>
                  </a:cubicBezTo>
                  <a:cubicBezTo>
                    <a:pt x="36608" y="4128"/>
                    <a:pt x="35592" y="9208"/>
                    <a:pt x="38132" y="11430"/>
                  </a:cubicBezTo>
                  <a:cubicBezTo>
                    <a:pt x="40672" y="13653"/>
                    <a:pt x="46197" y="12637"/>
                    <a:pt x="47657" y="15621"/>
                  </a:cubicBezTo>
                  <a:cubicBezTo>
                    <a:pt x="49118" y="18606"/>
                    <a:pt x="46641" y="25210"/>
                    <a:pt x="46895" y="29337"/>
                  </a:cubicBezTo>
                  <a:cubicBezTo>
                    <a:pt x="47149" y="33465"/>
                    <a:pt x="49054" y="37084"/>
                    <a:pt x="49181" y="40386"/>
                  </a:cubicBezTo>
                  <a:cubicBezTo>
                    <a:pt x="49308" y="43688"/>
                    <a:pt x="48737" y="45022"/>
                    <a:pt x="47657" y="49149"/>
                  </a:cubicBezTo>
                  <a:cubicBezTo>
                    <a:pt x="46578" y="53277"/>
                    <a:pt x="44038" y="60770"/>
                    <a:pt x="42704" y="65151"/>
                  </a:cubicBezTo>
                  <a:cubicBezTo>
                    <a:pt x="41371" y="69533"/>
                    <a:pt x="40355" y="71946"/>
                    <a:pt x="39656" y="75438"/>
                  </a:cubicBezTo>
                  <a:cubicBezTo>
                    <a:pt x="38958" y="78931"/>
                    <a:pt x="38386" y="82868"/>
                    <a:pt x="38513" y="86106"/>
                  </a:cubicBezTo>
                  <a:cubicBezTo>
                    <a:pt x="38640" y="89345"/>
                    <a:pt x="40418" y="92075"/>
                    <a:pt x="40418" y="94869"/>
                  </a:cubicBezTo>
                  <a:cubicBezTo>
                    <a:pt x="40418" y="97663"/>
                    <a:pt x="40418" y="101854"/>
                    <a:pt x="38513" y="102870"/>
                  </a:cubicBezTo>
                  <a:cubicBezTo>
                    <a:pt x="36608" y="103886"/>
                    <a:pt x="31909" y="102362"/>
                    <a:pt x="28988" y="100965"/>
                  </a:cubicBezTo>
                  <a:cubicBezTo>
                    <a:pt x="26067" y="99568"/>
                    <a:pt x="23591" y="97346"/>
                    <a:pt x="20987" y="94488"/>
                  </a:cubicBezTo>
                  <a:cubicBezTo>
                    <a:pt x="18384" y="91631"/>
                    <a:pt x="15463" y="86424"/>
                    <a:pt x="13367" y="83820"/>
                  </a:cubicBezTo>
                  <a:cubicBezTo>
                    <a:pt x="11272" y="81217"/>
                    <a:pt x="8795" y="81280"/>
                    <a:pt x="8414" y="78867"/>
                  </a:cubicBezTo>
                  <a:cubicBezTo>
                    <a:pt x="8033" y="76454"/>
                    <a:pt x="10954" y="73152"/>
                    <a:pt x="11081" y="69342"/>
                  </a:cubicBezTo>
                  <a:cubicBezTo>
                    <a:pt x="11208" y="65532"/>
                    <a:pt x="10954" y="59881"/>
                    <a:pt x="9176" y="56007"/>
                  </a:cubicBezTo>
                  <a:cubicBezTo>
                    <a:pt x="7398" y="52134"/>
                    <a:pt x="1429" y="49403"/>
                    <a:pt x="413" y="46101"/>
                  </a:cubicBezTo>
                  <a:cubicBezTo>
                    <a:pt x="-603" y="42799"/>
                    <a:pt x="3144" y="39624"/>
                    <a:pt x="3080" y="36195"/>
                  </a:cubicBezTo>
                  <a:cubicBezTo>
                    <a:pt x="3017" y="32766"/>
                    <a:pt x="96" y="30417"/>
                    <a:pt x="32" y="25527"/>
                  </a:cubicBezTo>
                  <a:cubicBezTo>
                    <a:pt x="-31" y="20638"/>
                    <a:pt x="540" y="11049"/>
                    <a:pt x="2699" y="6858"/>
                  </a:cubicBezTo>
                  <a:close/>
                </a:path>
              </a:pathLst>
            </a:custGeom>
            <a:noFill/>
            <a:ln w="19050" cap="flat" cmpd="sng">
              <a:solidFill>
                <a:schemeClr val="dk1"/>
              </a:solidFill>
              <a:prstDash val="solid"/>
              <a:round/>
              <a:headEnd type="none" w="med" len="med"/>
              <a:tailEnd type="none" w="med" len="med"/>
            </a:ln>
          </p:spPr>
        </p:sp>
        <p:sp>
          <p:nvSpPr>
            <p:cNvPr id="63" name="Google Shape;63;p13"/>
            <p:cNvSpPr/>
            <p:nvPr/>
          </p:nvSpPr>
          <p:spPr>
            <a:xfrm rot="-5400000">
              <a:off x="7869115" y="2153680"/>
              <a:ext cx="1414612" cy="3366540"/>
            </a:xfrm>
            <a:custGeom>
              <a:avLst/>
              <a:gdLst/>
              <a:ahLst/>
              <a:cxnLst/>
              <a:rect l="l" t="t" r="r" b="b"/>
              <a:pathLst>
                <a:path w="49324" h="94044" extrusionOk="0">
                  <a:moveTo>
                    <a:pt x="79" y="17780"/>
                  </a:moveTo>
                  <a:cubicBezTo>
                    <a:pt x="397" y="12129"/>
                    <a:pt x="5096" y="7366"/>
                    <a:pt x="9604" y="4445"/>
                  </a:cubicBezTo>
                  <a:cubicBezTo>
                    <a:pt x="14113" y="1524"/>
                    <a:pt x="21542" y="-635"/>
                    <a:pt x="27130" y="254"/>
                  </a:cubicBezTo>
                  <a:cubicBezTo>
                    <a:pt x="32718" y="1143"/>
                    <a:pt x="40021" y="6414"/>
                    <a:pt x="43132" y="9779"/>
                  </a:cubicBezTo>
                  <a:cubicBezTo>
                    <a:pt x="46244" y="13145"/>
                    <a:pt x="44783" y="16828"/>
                    <a:pt x="45799" y="20447"/>
                  </a:cubicBezTo>
                  <a:cubicBezTo>
                    <a:pt x="46815" y="24067"/>
                    <a:pt x="49609" y="28131"/>
                    <a:pt x="49228" y="31496"/>
                  </a:cubicBezTo>
                  <a:cubicBezTo>
                    <a:pt x="48847" y="34862"/>
                    <a:pt x="44085" y="37402"/>
                    <a:pt x="43513" y="40640"/>
                  </a:cubicBezTo>
                  <a:cubicBezTo>
                    <a:pt x="42942" y="43879"/>
                    <a:pt x="46053" y="47816"/>
                    <a:pt x="45799" y="50927"/>
                  </a:cubicBezTo>
                  <a:cubicBezTo>
                    <a:pt x="45545" y="54039"/>
                    <a:pt x="43704" y="55118"/>
                    <a:pt x="41989" y="59309"/>
                  </a:cubicBezTo>
                  <a:cubicBezTo>
                    <a:pt x="40275" y="63500"/>
                    <a:pt x="35703" y="71501"/>
                    <a:pt x="35512" y="76073"/>
                  </a:cubicBezTo>
                  <a:cubicBezTo>
                    <a:pt x="35322" y="80645"/>
                    <a:pt x="41291" y="83757"/>
                    <a:pt x="40846" y="86741"/>
                  </a:cubicBezTo>
                  <a:cubicBezTo>
                    <a:pt x="40402" y="89726"/>
                    <a:pt x="36338" y="94234"/>
                    <a:pt x="32845" y="93980"/>
                  </a:cubicBezTo>
                  <a:cubicBezTo>
                    <a:pt x="29353" y="93726"/>
                    <a:pt x="23320" y="89789"/>
                    <a:pt x="19891" y="85217"/>
                  </a:cubicBezTo>
                  <a:cubicBezTo>
                    <a:pt x="16462" y="80645"/>
                    <a:pt x="14494" y="71247"/>
                    <a:pt x="12271" y="66548"/>
                  </a:cubicBezTo>
                  <a:cubicBezTo>
                    <a:pt x="10049" y="61849"/>
                    <a:pt x="7318" y="61722"/>
                    <a:pt x="6556" y="57023"/>
                  </a:cubicBezTo>
                  <a:cubicBezTo>
                    <a:pt x="5794" y="52324"/>
                    <a:pt x="8779" y="44895"/>
                    <a:pt x="7699" y="38354"/>
                  </a:cubicBezTo>
                  <a:cubicBezTo>
                    <a:pt x="6620" y="31814"/>
                    <a:pt x="-238" y="23432"/>
                    <a:pt x="79" y="17780"/>
                  </a:cubicBezTo>
                  <a:close/>
                </a:path>
              </a:pathLst>
            </a:custGeom>
            <a:noFill/>
            <a:ln w="19050" cap="flat" cmpd="sng">
              <a:solidFill>
                <a:schemeClr val="dk1"/>
              </a:solidFill>
              <a:prstDash val="solid"/>
              <a:round/>
              <a:headEnd type="none" w="med" len="med"/>
              <a:tailEnd type="none" w="med" len="med"/>
            </a:ln>
          </p:spPr>
        </p:sp>
        <p:sp>
          <p:nvSpPr>
            <p:cNvPr id="64" name="Google Shape;64;p13"/>
            <p:cNvSpPr/>
            <p:nvPr/>
          </p:nvSpPr>
          <p:spPr>
            <a:xfrm rot="-5400000">
              <a:off x="8256087" y="2414709"/>
              <a:ext cx="1081768" cy="2707855"/>
            </a:xfrm>
            <a:custGeom>
              <a:avLst/>
              <a:gdLst/>
              <a:ahLst/>
              <a:cxnLst/>
              <a:rect l="l" t="t" r="r" b="b"/>
              <a:pathLst>
                <a:path w="34862" h="74932" extrusionOk="0">
                  <a:moveTo>
                    <a:pt x="2000" y="8940"/>
                  </a:moveTo>
                  <a:cubicBezTo>
                    <a:pt x="2508" y="4749"/>
                    <a:pt x="2762" y="1892"/>
                    <a:pt x="5048" y="558"/>
                  </a:cubicBezTo>
                  <a:cubicBezTo>
                    <a:pt x="7334" y="-775"/>
                    <a:pt x="12668" y="812"/>
                    <a:pt x="15716" y="939"/>
                  </a:cubicBezTo>
                  <a:cubicBezTo>
                    <a:pt x="18764" y="1066"/>
                    <a:pt x="21050" y="-267"/>
                    <a:pt x="23336" y="1320"/>
                  </a:cubicBezTo>
                  <a:cubicBezTo>
                    <a:pt x="25622" y="2908"/>
                    <a:pt x="27527" y="7416"/>
                    <a:pt x="29432" y="10464"/>
                  </a:cubicBezTo>
                  <a:cubicBezTo>
                    <a:pt x="31337" y="13512"/>
                    <a:pt x="34385" y="16179"/>
                    <a:pt x="34766" y="19608"/>
                  </a:cubicBezTo>
                  <a:cubicBezTo>
                    <a:pt x="35147" y="23037"/>
                    <a:pt x="32417" y="27292"/>
                    <a:pt x="31718" y="31038"/>
                  </a:cubicBezTo>
                  <a:cubicBezTo>
                    <a:pt x="31020" y="34785"/>
                    <a:pt x="31020" y="38150"/>
                    <a:pt x="30575" y="42087"/>
                  </a:cubicBezTo>
                  <a:cubicBezTo>
                    <a:pt x="30131" y="46024"/>
                    <a:pt x="28924" y="49961"/>
                    <a:pt x="29051" y="54660"/>
                  </a:cubicBezTo>
                  <a:cubicBezTo>
                    <a:pt x="29178" y="59359"/>
                    <a:pt x="32290" y="66916"/>
                    <a:pt x="31337" y="70281"/>
                  </a:cubicBezTo>
                  <a:cubicBezTo>
                    <a:pt x="30385" y="73647"/>
                    <a:pt x="26511" y="75171"/>
                    <a:pt x="23336" y="74853"/>
                  </a:cubicBezTo>
                  <a:cubicBezTo>
                    <a:pt x="20161" y="74536"/>
                    <a:pt x="15462" y="72694"/>
                    <a:pt x="12287" y="68376"/>
                  </a:cubicBezTo>
                  <a:cubicBezTo>
                    <a:pt x="9112" y="64058"/>
                    <a:pt x="6318" y="54152"/>
                    <a:pt x="4286" y="48945"/>
                  </a:cubicBezTo>
                  <a:cubicBezTo>
                    <a:pt x="2254" y="43738"/>
                    <a:pt x="476" y="41008"/>
                    <a:pt x="95" y="37134"/>
                  </a:cubicBezTo>
                  <a:cubicBezTo>
                    <a:pt x="-286" y="33261"/>
                    <a:pt x="1683" y="30403"/>
                    <a:pt x="2000" y="25704"/>
                  </a:cubicBezTo>
                  <a:cubicBezTo>
                    <a:pt x="2318" y="21005"/>
                    <a:pt x="1492" y="13131"/>
                    <a:pt x="2000" y="8940"/>
                  </a:cubicBezTo>
                  <a:close/>
                </a:path>
              </a:pathLst>
            </a:custGeom>
            <a:noFill/>
            <a:ln w="19050" cap="flat" cmpd="sng">
              <a:solidFill>
                <a:schemeClr val="dk1"/>
              </a:solidFill>
              <a:prstDash val="solid"/>
              <a:round/>
              <a:headEnd type="none" w="med" len="med"/>
              <a:tailEnd type="none" w="med" len="med"/>
            </a:ln>
          </p:spPr>
        </p:sp>
        <p:sp>
          <p:nvSpPr>
            <p:cNvPr id="65" name="Google Shape;65;p13"/>
            <p:cNvSpPr/>
            <p:nvPr/>
          </p:nvSpPr>
          <p:spPr>
            <a:xfrm rot="-5400000">
              <a:off x="8542616" y="2735169"/>
              <a:ext cx="967528" cy="2066972"/>
            </a:xfrm>
            <a:custGeom>
              <a:avLst/>
              <a:gdLst/>
              <a:ahLst/>
              <a:cxnLst/>
              <a:rect l="l" t="t" r="r" b="b"/>
              <a:pathLst>
                <a:path w="32040" h="57388" extrusionOk="0">
                  <a:moveTo>
                    <a:pt x="2639" y="10112"/>
                  </a:moveTo>
                  <a:cubicBezTo>
                    <a:pt x="4100" y="5604"/>
                    <a:pt x="5624" y="1032"/>
                    <a:pt x="9116" y="206"/>
                  </a:cubicBezTo>
                  <a:cubicBezTo>
                    <a:pt x="12609" y="-619"/>
                    <a:pt x="20546" y="2429"/>
                    <a:pt x="23594" y="5159"/>
                  </a:cubicBezTo>
                  <a:cubicBezTo>
                    <a:pt x="26642" y="7890"/>
                    <a:pt x="26007" y="12589"/>
                    <a:pt x="27404" y="16589"/>
                  </a:cubicBezTo>
                  <a:cubicBezTo>
                    <a:pt x="28801" y="20590"/>
                    <a:pt x="32230" y="25289"/>
                    <a:pt x="31976" y="29162"/>
                  </a:cubicBezTo>
                  <a:cubicBezTo>
                    <a:pt x="31722" y="33036"/>
                    <a:pt x="26960" y="35957"/>
                    <a:pt x="25880" y="39830"/>
                  </a:cubicBezTo>
                  <a:cubicBezTo>
                    <a:pt x="24801" y="43704"/>
                    <a:pt x="25817" y="49482"/>
                    <a:pt x="25499" y="52403"/>
                  </a:cubicBezTo>
                  <a:cubicBezTo>
                    <a:pt x="25182" y="55324"/>
                    <a:pt x="25753" y="57483"/>
                    <a:pt x="23975" y="57356"/>
                  </a:cubicBezTo>
                  <a:cubicBezTo>
                    <a:pt x="22197" y="57229"/>
                    <a:pt x="17308" y="54943"/>
                    <a:pt x="14831" y="51641"/>
                  </a:cubicBezTo>
                  <a:cubicBezTo>
                    <a:pt x="12355" y="48339"/>
                    <a:pt x="11529" y="41608"/>
                    <a:pt x="9116" y="37544"/>
                  </a:cubicBezTo>
                  <a:cubicBezTo>
                    <a:pt x="6703" y="33480"/>
                    <a:pt x="1433" y="31829"/>
                    <a:pt x="353" y="27257"/>
                  </a:cubicBezTo>
                  <a:cubicBezTo>
                    <a:pt x="-726" y="22685"/>
                    <a:pt x="1179" y="14621"/>
                    <a:pt x="2639" y="10112"/>
                  </a:cubicBezTo>
                  <a:close/>
                </a:path>
              </a:pathLst>
            </a:custGeom>
            <a:noFill/>
            <a:ln w="19050" cap="flat" cmpd="sng">
              <a:solidFill>
                <a:schemeClr val="dk1"/>
              </a:solidFill>
              <a:prstDash val="solid"/>
              <a:round/>
              <a:headEnd type="none" w="med" len="med"/>
              <a:tailEnd type="none" w="med" len="med"/>
            </a:ln>
          </p:spPr>
        </p:sp>
        <p:sp>
          <p:nvSpPr>
            <p:cNvPr id="66" name="Google Shape;66;p13"/>
            <p:cNvSpPr/>
            <p:nvPr/>
          </p:nvSpPr>
          <p:spPr>
            <a:xfrm rot="-5400000">
              <a:off x="8766563" y="2815525"/>
              <a:ext cx="638552" cy="1710340"/>
            </a:xfrm>
            <a:custGeom>
              <a:avLst/>
              <a:gdLst/>
              <a:ahLst/>
              <a:cxnLst/>
              <a:rect l="l" t="t" r="r" b="b"/>
              <a:pathLst>
                <a:path w="21622" h="47835" extrusionOk="0">
                  <a:moveTo>
                    <a:pt x="1619" y="10656"/>
                  </a:moveTo>
                  <a:cubicBezTo>
                    <a:pt x="3016" y="6656"/>
                    <a:pt x="7334" y="5894"/>
                    <a:pt x="8858" y="4179"/>
                  </a:cubicBezTo>
                  <a:cubicBezTo>
                    <a:pt x="10382" y="2465"/>
                    <a:pt x="8668" y="-964"/>
                    <a:pt x="10763" y="369"/>
                  </a:cubicBezTo>
                  <a:cubicBezTo>
                    <a:pt x="12859" y="1703"/>
                    <a:pt x="20669" y="8370"/>
                    <a:pt x="21431" y="12180"/>
                  </a:cubicBezTo>
                  <a:cubicBezTo>
                    <a:pt x="22193" y="15990"/>
                    <a:pt x="16161" y="18340"/>
                    <a:pt x="15335" y="23229"/>
                  </a:cubicBezTo>
                  <a:cubicBezTo>
                    <a:pt x="14510" y="28119"/>
                    <a:pt x="16161" y="37453"/>
                    <a:pt x="16478" y="41517"/>
                  </a:cubicBezTo>
                  <a:cubicBezTo>
                    <a:pt x="16796" y="45581"/>
                    <a:pt x="18891" y="47169"/>
                    <a:pt x="17240" y="47613"/>
                  </a:cubicBezTo>
                  <a:cubicBezTo>
                    <a:pt x="15589" y="48058"/>
                    <a:pt x="9366" y="47423"/>
                    <a:pt x="6572" y="44184"/>
                  </a:cubicBezTo>
                  <a:cubicBezTo>
                    <a:pt x="3778" y="40946"/>
                    <a:pt x="1302" y="33770"/>
                    <a:pt x="476" y="28182"/>
                  </a:cubicBezTo>
                  <a:cubicBezTo>
                    <a:pt x="-349" y="22594"/>
                    <a:pt x="222" y="14657"/>
                    <a:pt x="1619" y="10656"/>
                  </a:cubicBezTo>
                  <a:close/>
                </a:path>
              </a:pathLst>
            </a:custGeom>
            <a:noFill/>
            <a:ln w="19050" cap="flat" cmpd="sng">
              <a:solidFill>
                <a:schemeClr val="dk1"/>
              </a:solidFill>
              <a:prstDash val="solid"/>
              <a:round/>
              <a:headEnd type="none" w="med" len="med"/>
              <a:tailEnd type="none" w="med" len="med"/>
            </a:ln>
          </p:spPr>
        </p:sp>
        <p:sp>
          <p:nvSpPr>
            <p:cNvPr id="67" name="Google Shape;67;p13"/>
            <p:cNvSpPr/>
            <p:nvPr/>
          </p:nvSpPr>
          <p:spPr>
            <a:xfrm rot="-5400000">
              <a:off x="8991296" y="3366160"/>
              <a:ext cx="532053" cy="804994"/>
            </a:xfrm>
            <a:custGeom>
              <a:avLst/>
              <a:gdLst/>
              <a:ahLst/>
              <a:cxnLst/>
              <a:rect l="l" t="t" r="r" b="b"/>
              <a:pathLst>
                <a:path w="17784" h="24098" extrusionOk="0">
                  <a:moveTo>
                    <a:pt x="8787" y="32"/>
                  </a:moveTo>
                  <a:cubicBezTo>
                    <a:pt x="11264" y="159"/>
                    <a:pt x="13804" y="2890"/>
                    <a:pt x="15264" y="5747"/>
                  </a:cubicBezTo>
                  <a:cubicBezTo>
                    <a:pt x="16725" y="8605"/>
                    <a:pt x="18312" y="14129"/>
                    <a:pt x="17550" y="17177"/>
                  </a:cubicBezTo>
                  <a:cubicBezTo>
                    <a:pt x="16788" y="20225"/>
                    <a:pt x="13232" y="24289"/>
                    <a:pt x="10692" y="24035"/>
                  </a:cubicBezTo>
                  <a:cubicBezTo>
                    <a:pt x="8152" y="23781"/>
                    <a:pt x="4025" y="18828"/>
                    <a:pt x="2310" y="15653"/>
                  </a:cubicBezTo>
                  <a:cubicBezTo>
                    <a:pt x="596" y="12478"/>
                    <a:pt x="-674" y="7589"/>
                    <a:pt x="405" y="4985"/>
                  </a:cubicBezTo>
                  <a:cubicBezTo>
                    <a:pt x="1485" y="2382"/>
                    <a:pt x="6311" y="-95"/>
                    <a:pt x="8787" y="32"/>
                  </a:cubicBezTo>
                  <a:close/>
                </a:path>
              </a:pathLst>
            </a:custGeom>
            <a:noFill/>
            <a:ln w="19050" cap="flat" cmpd="sng">
              <a:solidFill>
                <a:schemeClr val="dk1"/>
              </a:solidFill>
              <a:prstDash val="solid"/>
              <a:round/>
              <a:headEnd type="none" w="med" len="med"/>
              <a:tailEnd type="none" w="med" len="med"/>
            </a:ln>
          </p:spPr>
        </p:sp>
        <p:sp>
          <p:nvSpPr>
            <p:cNvPr id="68" name="Google Shape;68;p13"/>
            <p:cNvSpPr/>
            <p:nvPr/>
          </p:nvSpPr>
          <p:spPr>
            <a:xfrm rot="-5400000">
              <a:off x="9229397" y="3524079"/>
              <a:ext cx="371676" cy="489175"/>
            </a:xfrm>
            <a:custGeom>
              <a:avLst/>
              <a:gdLst/>
              <a:ahLst/>
              <a:cxnLst/>
              <a:rect l="l" t="t" r="r" b="b"/>
              <a:pathLst>
                <a:path w="8334" h="12335" extrusionOk="0">
                  <a:moveTo>
                    <a:pt x="3540" y="175"/>
                  </a:moveTo>
                  <a:cubicBezTo>
                    <a:pt x="4874" y="-523"/>
                    <a:pt x="7668" y="3541"/>
                    <a:pt x="8112" y="5509"/>
                  </a:cubicBezTo>
                  <a:cubicBezTo>
                    <a:pt x="8557" y="7478"/>
                    <a:pt x="7541" y="11288"/>
                    <a:pt x="6207" y="11986"/>
                  </a:cubicBezTo>
                  <a:cubicBezTo>
                    <a:pt x="4874" y="12685"/>
                    <a:pt x="556" y="11669"/>
                    <a:pt x="111" y="9700"/>
                  </a:cubicBezTo>
                  <a:cubicBezTo>
                    <a:pt x="-333" y="7732"/>
                    <a:pt x="2207" y="874"/>
                    <a:pt x="3540" y="175"/>
                  </a:cubicBezTo>
                  <a:close/>
                </a:path>
              </a:pathLst>
            </a:custGeom>
            <a:noFill/>
            <a:ln w="19050" cap="flat" cmpd="sng">
              <a:solidFill>
                <a:schemeClr val="dk1"/>
              </a:solidFill>
              <a:prstDash val="solid"/>
              <a:round/>
              <a:headEnd type="none" w="med" len="med"/>
              <a:tailEnd type="none" w="med" len="med"/>
            </a:ln>
          </p:spPr>
        </p:sp>
      </p:grpSp>
      <p:grpSp>
        <p:nvGrpSpPr>
          <p:cNvPr id="69" name="Google Shape;69;p13"/>
          <p:cNvGrpSpPr/>
          <p:nvPr/>
        </p:nvGrpSpPr>
        <p:grpSpPr>
          <a:xfrm rot="-1956939">
            <a:off x="1823762" y="1049671"/>
            <a:ext cx="812971" cy="562226"/>
            <a:chOff x="5426454" y="2637338"/>
            <a:chExt cx="5042488" cy="2716819"/>
          </a:xfrm>
        </p:grpSpPr>
        <p:sp>
          <p:nvSpPr>
            <p:cNvPr id="70" name="Google Shape;70;p13"/>
            <p:cNvSpPr/>
            <p:nvPr/>
          </p:nvSpPr>
          <p:spPr>
            <a:xfrm rot="-5400000">
              <a:off x="6589289" y="1474503"/>
              <a:ext cx="2716819" cy="5042488"/>
            </a:xfrm>
            <a:custGeom>
              <a:avLst/>
              <a:gdLst/>
              <a:ahLst/>
              <a:cxnLst/>
              <a:rect l="l" t="t" r="r" b="b"/>
              <a:pathLst>
                <a:path w="77740" h="129278" extrusionOk="0">
                  <a:moveTo>
                    <a:pt x="53515" y="129044"/>
                  </a:moveTo>
                  <a:cubicBezTo>
                    <a:pt x="49832" y="128346"/>
                    <a:pt x="40117" y="125361"/>
                    <a:pt x="35227" y="121805"/>
                  </a:cubicBezTo>
                  <a:cubicBezTo>
                    <a:pt x="30338" y="118249"/>
                    <a:pt x="26972" y="112090"/>
                    <a:pt x="24178" y="107708"/>
                  </a:cubicBezTo>
                  <a:cubicBezTo>
                    <a:pt x="21384" y="103327"/>
                    <a:pt x="20368" y="99072"/>
                    <a:pt x="18463" y="95516"/>
                  </a:cubicBezTo>
                  <a:cubicBezTo>
                    <a:pt x="16558" y="91960"/>
                    <a:pt x="14717" y="89039"/>
                    <a:pt x="12748" y="86372"/>
                  </a:cubicBezTo>
                  <a:cubicBezTo>
                    <a:pt x="10780" y="83705"/>
                    <a:pt x="7859" y="84150"/>
                    <a:pt x="6652" y="79514"/>
                  </a:cubicBezTo>
                  <a:cubicBezTo>
                    <a:pt x="5446" y="74879"/>
                    <a:pt x="6589" y="65544"/>
                    <a:pt x="5509" y="58559"/>
                  </a:cubicBezTo>
                  <a:cubicBezTo>
                    <a:pt x="4430" y="51574"/>
                    <a:pt x="-523" y="44335"/>
                    <a:pt x="175" y="37604"/>
                  </a:cubicBezTo>
                  <a:cubicBezTo>
                    <a:pt x="874" y="30873"/>
                    <a:pt x="6208" y="23317"/>
                    <a:pt x="9700" y="18173"/>
                  </a:cubicBezTo>
                  <a:cubicBezTo>
                    <a:pt x="13193" y="13030"/>
                    <a:pt x="18590" y="9728"/>
                    <a:pt x="21130" y="6743"/>
                  </a:cubicBezTo>
                  <a:cubicBezTo>
                    <a:pt x="23670" y="3759"/>
                    <a:pt x="22146" y="1155"/>
                    <a:pt x="24940" y="266"/>
                  </a:cubicBezTo>
                  <a:cubicBezTo>
                    <a:pt x="27734" y="-623"/>
                    <a:pt x="34084" y="1346"/>
                    <a:pt x="37894" y="1409"/>
                  </a:cubicBezTo>
                  <a:cubicBezTo>
                    <a:pt x="41704" y="1473"/>
                    <a:pt x="44943" y="520"/>
                    <a:pt x="47800" y="647"/>
                  </a:cubicBezTo>
                  <a:cubicBezTo>
                    <a:pt x="50658" y="774"/>
                    <a:pt x="53388" y="774"/>
                    <a:pt x="55039" y="2171"/>
                  </a:cubicBezTo>
                  <a:cubicBezTo>
                    <a:pt x="56690" y="3568"/>
                    <a:pt x="55674" y="7124"/>
                    <a:pt x="57706" y="9029"/>
                  </a:cubicBezTo>
                  <a:cubicBezTo>
                    <a:pt x="59738" y="10934"/>
                    <a:pt x="65263" y="11569"/>
                    <a:pt x="67231" y="13601"/>
                  </a:cubicBezTo>
                  <a:cubicBezTo>
                    <a:pt x="69200" y="15633"/>
                    <a:pt x="67803" y="18110"/>
                    <a:pt x="69517" y="21221"/>
                  </a:cubicBezTo>
                  <a:cubicBezTo>
                    <a:pt x="71232" y="24333"/>
                    <a:pt x="76629" y="27825"/>
                    <a:pt x="77518" y="32270"/>
                  </a:cubicBezTo>
                  <a:cubicBezTo>
                    <a:pt x="78407" y="36715"/>
                    <a:pt x="74978" y="43573"/>
                    <a:pt x="74851" y="47891"/>
                  </a:cubicBezTo>
                  <a:cubicBezTo>
                    <a:pt x="74724" y="52209"/>
                    <a:pt x="77010" y="54686"/>
                    <a:pt x="76756" y="58178"/>
                  </a:cubicBezTo>
                  <a:cubicBezTo>
                    <a:pt x="76502" y="61671"/>
                    <a:pt x="75232" y="65735"/>
                    <a:pt x="73327" y="68846"/>
                  </a:cubicBezTo>
                  <a:cubicBezTo>
                    <a:pt x="71422" y="71958"/>
                    <a:pt x="66850" y="72974"/>
                    <a:pt x="65326" y="76847"/>
                  </a:cubicBezTo>
                  <a:cubicBezTo>
                    <a:pt x="63802" y="80721"/>
                    <a:pt x="65199" y="87642"/>
                    <a:pt x="64183" y="92087"/>
                  </a:cubicBezTo>
                  <a:cubicBezTo>
                    <a:pt x="63167" y="96532"/>
                    <a:pt x="59738" y="99961"/>
                    <a:pt x="59230" y="103517"/>
                  </a:cubicBezTo>
                  <a:cubicBezTo>
                    <a:pt x="58722" y="107073"/>
                    <a:pt x="61453" y="109677"/>
                    <a:pt x="61135" y="113423"/>
                  </a:cubicBezTo>
                  <a:cubicBezTo>
                    <a:pt x="60818" y="117170"/>
                    <a:pt x="58595" y="123393"/>
                    <a:pt x="57325" y="125996"/>
                  </a:cubicBezTo>
                  <a:cubicBezTo>
                    <a:pt x="56055" y="128600"/>
                    <a:pt x="57198" y="129743"/>
                    <a:pt x="53515" y="129044"/>
                  </a:cubicBezTo>
                  <a:close/>
                </a:path>
              </a:pathLst>
            </a:custGeom>
            <a:noFill/>
            <a:ln w="19050" cap="flat" cmpd="sng">
              <a:solidFill>
                <a:schemeClr val="dk1"/>
              </a:solidFill>
              <a:prstDash val="solid"/>
              <a:round/>
              <a:headEnd type="none" w="med" len="med"/>
              <a:tailEnd type="none" w="med" len="med"/>
            </a:ln>
          </p:spPr>
        </p:sp>
        <p:sp>
          <p:nvSpPr>
            <p:cNvPr id="71" name="Google Shape;71;p13"/>
            <p:cNvSpPr/>
            <p:nvPr/>
          </p:nvSpPr>
          <p:spPr>
            <a:xfrm rot="-5400000">
              <a:off x="6889905" y="1657326"/>
              <a:ext cx="2300734" cy="4676856"/>
            </a:xfrm>
            <a:custGeom>
              <a:avLst/>
              <a:gdLst/>
              <a:ahLst/>
              <a:cxnLst/>
              <a:rect l="l" t="t" r="r" b="b"/>
              <a:pathLst>
                <a:path w="65834" h="119904" extrusionOk="0">
                  <a:moveTo>
                    <a:pt x="48" y="34735"/>
                  </a:moveTo>
                  <a:cubicBezTo>
                    <a:pt x="239" y="29401"/>
                    <a:pt x="1763" y="23559"/>
                    <a:pt x="5001" y="18733"/>
                  </a:cubicBezTo>
                  <a:cubicBezTo>
                    <a:pt x="8240" y="13907"/>
                    <a:pt x="14907" y="8891"/>
                    <a:pt x="19479" y="5779"/>
                  </a:cubicBezTo>
                  <a:cubicBezTo>
                    <a:pt x="24051" y="2668"/>
                    <a:pt x="27417" y="318"/>
                    <a:pt x="32433" y="64"/>
                  </a:cubicBezTo>
                  <a:cubicBezTo>
                    <a:pt x="37450" y="-190"/>
                    <a:pt x="45578" y="572"/>
                    <a:pt x="49578" y="4255"/>
                  </a:cubicBezTo>
                  <a:cubicBezTo>
                    <a:pt x="53579" y="7938"/>
                    <a:pt x="53769" y="17971"/>
                    <a:pt x="56436" y="22162"/>
                  </a:cubicBezTo>
                  <a:cubicBezTo>
                    <a:pt x="59103" y="26353"/>
                    <a:pt x="64564" y="25972"/>
                    <a:pt x="65580" y="29401"/>
                  </a:cubicBezTo>
                  <a:cubicBezTo>
                    <a:pt x="66596" y="32830"/>
                    <a:pt x="63231" y="38355"/>
                    <a:pt x="62532" y="42736"/>
                  </a:cubicBezTo>
                  <a:cubicBezTo>
                    <a:pt x="61834" y="47118"/>
                    <a:pt x="61961" y="52134"/>
                    <a:pt x="61389" y="55690"/>
                  </a:cubicBezTo>
                  <a:cubicBezTo>
                    <a:pt x="60818" y="59246"/>
                    <a:pt x="59230" y="61215"/>
                    <a:pt x="59103" y="64072"/>
                  </a:cubicBezTo>
                  <a:cubicBezTo>
                    <a:pt x="58976" y="66930"/>
                    <a:pt x="60500" y="69216"/>
                    <a:pt x="60627" y="72835"/>
                  </a:cubicBezTo>
                  <a:cubicBezTo>
                    <a:pt x="60754" y="76455"/>
                    <a:pt x="61199" y="82614"/>
                    <a:pt x="59865" y="85789"/>
                  </a:cubicBezTo>
                  <a:cubicBezTo>
                    <a:pt x="58532" y="88964"/>
                    <a:pt x="53642" y="88647"/>
                    <a:pt x="52626" y="91885"/>
                  </a:cubicBezTo>
                  <a:cubicBezTo>
                    <a:pt x="51610" y="95124"/>
                    <a:pt x="53134" y="101918"/>
                    <a:pt x="53769" y="105220"/>
                  </a:cubicBezTo>
                  <a:cubicBezTo>
                    <a:pt x="54404" y="108522"/>
                    <a:pt x="57071" y="109284"/>
                    <a:pt x="56436" y="111697"/>
                  </a:cubicBezTo>
                  <a:cubicBezTo>
                    <a:pt x="55801" y="114110"/>
                    <a:pt x="53071" y="118873"/>
                    <a:pt x="49959" y="119698"/>
                  </a:cubicBezTo>
                  <a:cubicBezTo>
                    <a:pt x="46848" y="120524"/>
                    <a:pt x="41450" y="117730"/>
                    <a:pt x="37767" y="116650"/>
                  </a:cubicBezTo>
                  <a:cubicBezTo>
                    <a:pt x="34084" y="115571"/>
                    <a:pt x="30592" y="115444"/>
                    <a:pt x="27861" y="113221"/>
                  </a:cubicBezTo>
                  <a:cubicBezTo>
                    <a:pt x="25131" y="110999"/>
                    <a:pt x="23543" y="106808"/>
                    <a:pt x="21384" y="103315"/>
                  </a:cubicBezTo>
                  <a:cubicBezTo>
                    <a:pt x="19225" y="99823"/>
                    <a:pt x="17193" y="96330"/>
                    <a:pt x="14907" y="92266"/>
                  </a:cubicBezTo>
                  <a:cubicBezTo>
                    <a:pt x="12621" y="88202"/>
                    <a:pt x="9954" y="83821"/>
                    <a:pt x="7668" y="78931"/>
                  </a:cubicBezTo>
                  <a:cubicBezTo>
                    <a:pt x="5382" y="74042"/>
                    <a:pt x="1826" y="67628"/>
                    <a:pt x="1191" y="62929"/>
                  </a:cubicBezTo>
                  <a:cubicBezTo>
                    <a:pt x="556" y="58230"/>
                    <a:pt x="4049" y="55436"/>
                    <a:pt x="3858" y="50737"/>
                  </a:cubicBezTo>
                  <a:cubicBezTo>
                    <a:pt x="3668" y="46038"/>
                    <a:pt x="-142" y="40069"/>
                    <a:pt x="48" y="34735"/>
                  </a:cubicBezTo>
                  <a:close/>
                </a:path>
              </a:pathLst>
            </a:custGeom>
            <a:noFill/>
            <a:ln w="19050" cap="flat" cmpd="sng">
              <a:solidFill>
                <a:schemeClr val="dk1"/>
              </a:solidFill>
              <a:prstDash val="solid"/>
              <a:round/>
              <a:headEnd type="none" w="med" len="med"/>
              <a:tailEnd type="none" w="med" len="med"/>
            </a:ln>
          </p:spPr>
        </p:sp>
        <p:sp>
          <p:nvSpPr>
            <p:cNvPr id="72" name="Google Shape;72;p13"/>
            <p:cNvSpPr/>
            <p:nvPr/>
          </p:nvSpPr>
          <p:spPr>
            <a:xfrm rot="-5400000">
              <a:off x="7505212" y="1903761"/>
              <a:ext cx="1720955" cy="4026057"/>
            </a:xfrm>
            <a:custGeom>
              <a:avLst/>
              <a:gdLst/>
              <a:ahLst/>
              <a:cxnLst/>
              <a:rect l="l" t="t" r="r" b="b"/>
              <a:pathLst>
                <a:path w="49244" h="103219" extrusionOk="0">
                  <a:moveTo>
                    <a:pt x="2699" y="6858"/>
                  </a:moveTo>
                  <a:cubicBezTo>
                    <a:pt x="4858" y="2667"/>
                    <a:pt x="8033" y="1143"/>
                    <a:pt x="12986" y="381"/>
                  </a:cubicBezTo>
                  <a:cubicBezTo>
                    <a:pt x="17939" y="-381"/>
                    <a:pt x="28226" y="445"/>
                    <a:pt x="32417" y="2286"/>
                  </a:cubicBezTo>
                  <a:cubicBezTo>
                    <a:pt x="36608" y="4128"/>
                    <a:pt x="35592" y="9208"/>
                    <a:pt x="38132" y="11430"/>
                  </a:cubicBezTo>
                  <a:cubicBezTo>
                    <a:pt x="40672" y="13653"/>
                    <a:pt x="46197" y="12637"/>
                    <a:pt x="47657" y="15621"/>
                  </a:cubicBezTo>
                  <a:cubicBezTo>
                    <a:pt x="49118" y="18606"/>
                    <a:pt x="46641" y="25210"/>
                    <a:pt x="46895" y="29337"/>
                  </a:cubicBezTo>
                  <a:cubicBezTo>
                    <a:pt x="47149" y="33465"/>
                    <a:pt x="49054" y="37084"/>
                    <a:pt x="49181" y="40386"/>
                  </a:cubicBezTo>
                  <a:cubicBezTo>
                    <a:pt x="49308" y="43688"/>
                    <a:pt x="48737" y="45022"/>
                    <a:pt x="47657" y="49149"/>
                  </a:cubicBezTo>
                  <a:cubicBezTo>
                    <a:pt x="46578" y="53277"/>
                    <a:pt x="44038" y="60770"/>
                    <a:pt x="42704" y="65151"/>
                  </a:cubicBezTo>
                  <a:cubicBezTo>
                    <a:pt x="41371" y="69533"/>
                    <a:pt x="40355" y="71946"/>
                    <a:pt x="39656" y="75438"/>
                  </a:cubicBezTo>
                  <a:cubicBezTo>
                    <a:pt x="38958" y="78931"/>
                    <a:pt x="38386" y="82868"/>
                    <a:pt x="38513" y="86106"/>
                  </a:cubicBezTo>
                  <a:cubicBezTo>
                    <a:pt x="38640" y="89345"/>
                    <a:pt x="40418" y="92075"/>
                    <a:pt x="40418" y="94869"/>
                  </a:cubicBezTo>
                  <a:cubicBezTo>
                    <a:pt x="40418" y="97663"/>
                    <a:pt x="40418" y="101854"/>
                    <a:pt x="38513" y="102870"/>
                  </a:cubicBezTo>
                  <a:cubicBezTo>
                    <a:pt x="36608" y="103886"/>
                    <a:pt x="31909" y="102362"/>
                    <a:pt x="28988" y="100965"/>
                  </a:cubicBezTo>
                  <a:cubicBezTo>
                    <a:pt x="26067" y="99568"/>
                    <a:pt x="23591" y="97346"/>
                    <a:pt x="20987" y="94488"/>
                  </a:cubicBezTo>
                  <a:cubicBezTo>
                    <a:pt x="18384" y="91631"/>
                    <a:pt x="15463" y="86424"/>
                    <a:pt x="13367" y="83820"/>
                  </a:cubicBezTo>
                  <a:cubicBezTo>
                    <a:pt x="11272" y="81217"/>
                    <a:pt x="8795" y="81280"/>
                    <a:pt x="8414" y="78867"/>
                  </a:cubicBezTo>
                  <a:cubicBezTo>
                    <a:pt x="8033" y="76454"/>
                    <a:pt x="10954" y="73152"/>
                    <a:pt x="11081" y="69342"/>
                  </a:cubicBezTo>
                  <a:cubicBezTo>
                    <a:pt x="11208" y="65532"/>
                    <a:pt x="10954" y="59881"/>
                    <a:pt x="9176" y="56007"/>
                  </a:cubicBezTo>
                  <a:cubicBezTo>
                    <a:pt x="7398" y="52134"/>
                    <a:pt x="1429" y="49403"/>
                    <a:pt x="413" y="46101"/>
                  </a:cubicBezTo>
                  <a:cubicBezTo>
                    <a:pt x="-603" y="42799"/>
                    <a:pt x="3144" y="39624"/>
                    <a:pt x="3080" y="36195"/>
                  </a:cubicBezTo>
                  <a:cubicBezTo>
                    <a:pt x="3017" y="32766"/>
                    <a:pt x="96" y="30417"/>
                    <a:pt x="32" y="25527"/>
                  </a:cubicBezTo>
                  <a:cubicBezTo>
                    <a:pt x="-31" y="20638"/>
                    <a:pt x="540" y="11049"/>
                    <a:pt x="2699" y="6858"/>
                  </a:cubicBezTo>
                  <a:close/>
                </a:path>
              </a:pathLst>
            </a:custGeom>
            <a:noFill/>
            <a:ln w="19050" cap="flat" cmpd="sng">
              <a:solidFill>
                <a:schemeClr val="dk1"/>
              </a:solidFill>
              <a:prstDash val="solid"/>
              <a:round/>
              <a:headEnd type="none" w="med" len="med"/>
              <a:tailEnd type="none" w="med" len="med"/>
            </a:ln>
          </p:spPr>
        </p:sp>
        <p:sp>
          <p:nvSpPr>
            <p:cNvPr id="73" name="Google Shape;73;p13"/>
            <p:cNvSpPr/>
            <p:nvPr/>
          </p:nvSpPr>
          <p:spPr>
            <a:xfrm rot="-5400000">
              <a:off x="7869115" y="2153680"/>
              <a:ext cx="1414612" cy="3366540"/>
            </a:xfrm>
            <a:custGeom>
              <a:avLst/>
              <a:gdLst/>
              <a:ahLst/>
              <a:cxnLst/>
              <a:rect l="l" t="t" r="r" b="b"/>
              <a:pathLst>
                <a:path w="49324" h="94044" extrusionOk="0">
                  <a:moveTo>
                    <a:pt x="79" y="17780"/>
                  </a:moveTo>
                  <a:cubicBezTo>
                    <a:pt x="397" y="12129"/>
                    <a:pt x="5096" y="7366"/>
                    <a:pt x="9604" y="4445"/>
                  </a:cubicBezTo>
                  <a:cubicBezTo>
                    <a:pt x="14113" y="1524"/>
                    <a:pt x="21542" y="-635"/>
                    <a:pt x="27130" y="254"/>
                  </a:cubicBezTo>
                  <a:cubicBezTo>
                    <a:pt x="32718" y="1143"/>
                    <a:pt x="40021" y="6414"/>
                    <a:pt x="43132" y="9779"/>
                  </a:cubicBezTo>
                  <a:cubicBezTo>
                    <a:pt x="46244" y="13145"/>
                    <a:pt x="44783" y="16828"/>
                    <a:pt x="45799" y="20447"/>
                  </a:cubicBezTo>
                  <a:cubicBezTo>
                    <a:pt x="46815" y="24067"/>
                    <a:pt x="49609" y="28131"/>
                    <a:pt x="49228" y="31496"/>
                  </a:cubicBezTo>
                  <a:cubicBezTo>
                    <a:pt x="48847" y="34862"/>
                    <a:pt x="44085" y="37402"/>
                    <a:pt x="43513" y="40640"/>
                  </a:cubicBezTo>
                  <a:cubicBezTo>
                    <a:pt x="42942" y="43879"/>
                    <a:pt x="46053" y="47816"/>
                    <a:pt x="45799" y="50927"/>
                  </a:cubicBezTo>
                  <a:cubicBezTo>
                    <a:pt x="45545" y="54039"/>
                    <a:pt x="43704" y="55118"/>
                    <a:pt x="41989" y="59309"/>
                  </a:cubicBezTo>
                  <a:cubicBezTo>
                    <a:pt x="40275" y="63500"/>
                    <a:pt x="35703" y="71501"/>
                    <a:pt x="35512" y="76073"/>
                  </a:cubicBezTo>
                  <a:cubicBezTo>
                    <a:pt x="35322" y="80645"/>
                    <a:pt x="41291" y="83757"/>
                    <a:pt x="40846" y="86741"/>
                  </a:cubicBezTo>
                  <a:cubicBezTo>
                    <a:pt x="40402" y="89726"/>
                    <a:pt x="36338" y="94234"/>
                    <a:pt x="32845" y="93980"/>
                  </a:cubicBezTo>
                  <a:cubicBezTo>
                    <a:pt x="29353" y="93726"/>
                    <a:pt x="23320" y="89789"/>
                    <a:pt x="19891" y="85217"/>
                  </a:cubicBezTo>
                  <a:cubicBezTo>
                    <a:pt x="16462" y="80645"/>
                    <a:pt x="14494" y="71247"/>
                    <a:pt x="12271" y="66548"/>
                  </a:cubicBezTo>
                  <a:cubicBezTo>
                    <a:pt x="10049" y="61849"/>
                    <a:pt x="7318" y="61722"/>
                    <a:pt x="6556" y="57023"/>
                  </a:cubicBezTo>
                  <a:cubicBezTo>
                    <a:pt x="5794" y="52324"/>
                    <a:pt x="8779" y="44895"/>
                    <a:pt x="7699" y="38354"/>
                  </a:cubicBezTo>
                  <a:cubicBezTo>
                    <a:pt x="6620" y="31814"/>
                    <a:pt x="-238" y="23432"/>
                    <a:pt x="79" y="17780"/>
                  </a:cubicBezTo>
                  <a:close/>
                </a:path>
              </a:pathLst>
            </a:custGeom>
            <a:noFill/>
            <a:ln w="19050" cap="flat" cmpd="sng">
              <a:solidFill>
                <a:schemeClr val="dk1"/>
              </a:solidFill>
              <a:prstDash val="solid"/>
              <a:round/>
              <a:headEnd type="none" w="med" len="med"/>
              <a:tailEnd type="none" w="med" len="med"/>
            </a:ln>
          </p:spPr>
        </p:sp>
        <p:sp>
          <p:nvSpPr>
            <p:cNvPr id="74" name="Google Shape;74;p13"/>
            <p:cNvSpPr/>
            <p:nvPr/>
          </p:nvSpPr>
          <p:spPr>
            <a:xfrm rot="-5400000">
              <a:off x="8256087" y="2414709"/>
              <a:ext cx="1081768" cy="2707855"/>
            </a:xfrm>
            <a:custGeom>
              <a:avLst/>
              <a:gdLst/>
              <a:ahLst/>
              <a:cxnLst/>
              <a:rect l="l" t="t" r="r" b="b"/>
              <a:pathLst>
                <a:path w="34862" h="74932" extrusionOk="0">
                  <a:moveTo>
                    <a:pt x="2000" y="8940"/>
                  </a:moveTo>
                  <a:cubicBezTo>
                    <a:pt x="2508" y="4749"/>
                    <a:pt x="2762" y="1892"/>
                    <a:pt x="5048" y="558"/>
                  </a:cubicBezTo>
                  <a:cubicBezTo>
                    <a:pt x="7334" y="-775"/>
                    <a:pt x="12668" y="812"/>
                    <a:pt x="15716" y="939"/>
                  </a:cubicBezTo>
                  <a:cubicBezTo>
                    <a:pt x="18764" y="1066"/>
                    <a:pt x="21050" y="-267"/>
                    <a:pt x="23336" y="1320"/>
                  </a:cubicBezTo>
                  <a:cubicBezTo>
                    <a:pt x="25622" y="2908"/>
                    <a:pt x="27527" y="7416"/>
                    <a:pt x="29432" y="10464"/>
                  </a:cubicBezTo>
                  <a:cubicBezTo>
                    <a:pt x="31337" y="13512"/>
                    <a:pt x="34385" y="16179"/>
                    <a:pt x="34766" y="19608"/>
                  </a:cubicBezTo>
                  <a:cubicBezTo>
                    <a:pt x="35147" y="23037"/>
                    <a:pt x="32417" y="27292"/>
                    <a:pt x="31718" y="31038"/>
                  </a:cubicBezTo>
                  <a:cubicBezTo>
                    <a:pt x="31020" y="34785"/>
                    <a:pt x="31020" y="38150"/>
                    <a:pt x="30575" y="42087"/>
                  </a:cubicBezTo>
                  <a:cubicBezTo>
                    <a:pt x="30131" y="46024"/>
                    <a:pt x="28924" y="49961"/>
                    <a:pt x="29051" y="54660"/>
                  </a:cubicBezTo>
                  <a:cubicBezTo>
                    <a:pt x="29178" y="59359"/>
                    <a:pt x="32290" y="66916"/>
                    <a:pt x="31337" y="70281"/>
                  </a:cubicBezTo>
                  <a:cubicBezTo>
                    <a:pt x="30385" y="73647"/>
                    <a:pt x="26511" y="75171"/>
                    <a:pt x="23336" y="74853"/>
                  </a:cubicBezTo>
                  <a:cubicBezTo>
                    <a:pt x="20161" y="74536"/>
                    <a:pt x="15462" y="72694"/>
                    <a:pt x="12287" y="68376"/>
                  </a:cubicBezTo>
                  <a:cubicBezTo>
                    <a:pt x="9112" y="64058"/>
                    <a:pt x="6318" y="54152"/>
                    <a:pt x="4286" y="48945"/>
                  </a:cubicBezTo>
                  <a:cubicBezTo>
                    <a:pt x="2254" y="43738"/>
                    <a:pt x="476" y="41008"/>
                    <a:pt x="95" y="37134"/>
                  </a:cubicBezTo>
                  <a:cubicBezTo>
                    <a:pt x="-286" y="33261"/>
                    <a:pt x="1683" y="30403"/>
                    <a:pt x="2000" y="25704"/>
                  </a:cubicBezTo>
                  <a:cubicBezTo>
                    <a:pt x="2318" y="21005"/>
                    <a:pt x="1492" y="13131"/>
                    <a:pt x="2000" y="8940"/>
                  </a:cubicBezTo>
                  <a:close/>
                </a:path>
              </a:pathLst>
            </a:custGeom>
            <a:noFill/>
            <a:ln w="19050" cap="flat" cmpd="sng">
              <a:solidFill>
                <a:schemeClr val="dk1"/>
              </a:solidFill>
              <a:prstDash val="solid"/>
              <a:round/>
              <a:headEnd type="none" w="med" len="med"/>
              <a:tailEnd type="none" w="med" len="med"/>
            </a:ln>
          </p:spPr>
        </p:sp>
        <p:sp>
          <p:nvSpPr>
            <p:cNvPr id="75" name="Google Shape;75;p13"/>
            <p:cNvSpPr/>
            <p:nvPr/>
          </p:nvSpPr>
          <p:spPr>
            <a:xfrm rot="-5400000">
              <a:off x="8542616" y="2735169"/>
              <a:ext cx="967528" cy="2066972"/>
            </a:xfrm>
            <a:custGeom>
              <a:avLst/>
              <a:gdLst/>
              <a:ahLst/>
              <a:cxnLst/>
              <a:rect l="l" t="t" r="r" b="b"/>
              <a:pathLst>
                <a:path w="32040" h="57388" extrusionOk="0">
                  <a:moveTo>
                    <a:pt x="2639" y="10112"/>
                  </a:moveTo>
                  <a:cubicBezTo>
                    <a:pt x="4100" y="5604"/>
                    <a:pt x="5624" y="1032"/>
                    <a:pt x="9116" y="206"/>
                  </a:cubicBezTo>
                  <a:cubicBezTo>
                    <a:pt x="12609" y="-619"/>
                    <a:pt x="20546" y="2429"/>
                    <a:pt x="23594" y="5159"/>
                  </a:cubicBezTo>
                  <a:cubicBezTo>
                    <a:pt x="26642" y="7890"/>
                    <a:pt x="26007" y="12589"/>
                    <a:pt x="27404" y="16589"/>
                  </a:cubicBezTo>
                  <a:cubicBezTo>
                    <a:pt x="28801" y="20590"/>
                    <a:pt x="32230" y="25289"/>
                    <a:pt x="31976" y="29162"/>
                  </a:cubicBezTo>
                  <a:cubicBezTo>
                    <a:pt x="31722" y="33036"/>
                    <a:pt x="26960" y="35957"/>
                    <a:pt x="25880" y="39830"/>
                  </a:cubicBezTo>
                  <a:cubicBezTo>
                    <a:pt x="24801" y="43704"/>
                    <a:pt x="25817" y="49482"/>
                    <a:pt x="25499" y="52403"/>
                  </a:cubicBezTo>
                  <a:cubicBezTo>
                    <a:pt x="25182" y="55324"/>
                    <a:pt x="25753" y="57483"/>
                    <a:pt x="23975" y="57356"/>
                  </a:cubicBezTo>
                  <a:cubicBezTo>
                    <a:pt x="22197" y="57229"/>
                    <a:pt x="17308" y="54943"/>
                    <a:pt x="14831" y="51641"/>
                  </a:cubicBezTo>
                  <a:cubicBezTo>
                    <a:pt x="12355" y="48339"/>
                    <a:pt x="11529" y="41608"/>
                    <a:pt x="9116" y="37544"/>
                  </a:cubicBezTo>
                  <a:cubicBezTo>
                    <a:pt x="6703" y="33480"/>
                    <a:pt x="1433" y="31829"/>
                    <a:pt x="353" y="27257"/>
                  </a:cubicBezTo>
                  <a:cubicBezTo>
                    <a:pt x="-726" y="22685"/>
                    <a:pt x="1179" y="14621"/>
                    <a:pt x="2639" y="10112"/>
                  </a:cubicBezTo>
                  <a:close/>
                </a:path>
              </a:pathLst>
            </a:custGeom>
            <a:noFill/>
            <a:ln w="19050" cap="flat" cmpd="sng">
              <a:solidFill>
                <a:schemeClr val="dk1"/>
              </a:solidFill>
              <a:prstDash val="solid"/>
              <a:round/>
              <a:headEnd type="none" w="med" len="med"/>
              <a:tailEnd type="none" w="med" len="med"/>
            </a:ln>
          </p:spPr>
        </p:sp>
        <p:sp>
          <p:nvSpPr>
            <p:cNvPr id="76" name="Google Shape;76;p13"/>
            <p:cNvSpPr/>
            <p:nvPr/>
          </p:nvSpPr>
          <p:spPr>
            <a:xfrm rot="-5400000">
              <a:off x="8766563" y="2815525"/>
              <a:ext cx="638552" cy="1710340"/>
            </a:xfrm>
            <a:custGeom>
              <a:avLst/>
              <a:gdLst/>
              <a:ahLst/>
              <a:cxnLst/>
              <a:rect l="l" t="t" r="r" b="b"/>
              <a:pathLst>
                <a:path w="21622" h="47835" extrusionOk="0">
                  <a:moveTo>
                    <a:pt x="1619" y="10656"/>
                  </a:moveTo>
                  <a:cubicBezTo>
                    <a:pt x="3016" y="6656"/>
                    <a:pt x="7334" y="5894"/>
                    <a:pt x="8858" y="4179"/>
                  </a:cubicBezTo>
                  <a:cubicBezTo>
                    <a:pt x="10382" y="2465"/>
                    <a:pt x="8668" y="-964"/>
                    <a:pt x="10763" y="369"/>
                  </a:cubicBezTo>
                  <a:cubicBezTo>
                    <a:pt x="12859" y="1703"/>
                    <a:pt x="20669" y="8370"/>
                    <a:pt x="21431" y="12180"/>
                  </a:cubicBezTo>
                  <a:cubicBezTo>
                    <a:pt x="22193" y="15990"/>
                    <a:pt x="16161" y="18340"/>
                    <a:pt x="15335" y="23229"/>
                  </a:cubicBezTo>
                  <a:cubicBezTo>
                    <a:pt x="14510" y="28119"/>
                    <a:pt x="16161" y="37453"/>
                    <a:pt x="16478" y="41517"/>
                  </a:cubicBezTo>
                  <a:cubicBezTo>
                    <a:pt x="16796" y="45581"/>
                    <a:pt x="18891" y="47169"/>
                    <a:pt x="17240" y="47613"/>
                  </a:cubicBezTo>
                  <a:cubicBezTo>
                    <a:pt x="15589" y="48058"/>
                    <a:pt x="9366" y="47423"/>
                    <a:pt x="6572" y="44184"/>
                  </a:cubicBezTo>
                  <a:cubicBezTo>
                    <a:pt x="3778" y="40946"/>
                    <a:pt x="1302" y="33770"/>
                    <a:pt x="476" y="28182"/>
                  </a:cubicBezTo>
                  <a:cubicBezTo>
                    <a:pt x="-349" y="22594"/>
                    <a:pt x="222" y="14657"/>
                    <a:pt x="1619" y="10656"/>
                  </a:cubicBezTo>
                  <a:close/>
                </a:path>
              </a:pathLst>
            </a:custGeom>
            <a:noFill/>
            <a:ln w="19050" cap="flat" cmpd="sng">
              <a:solidFill>
                <a:schemeClr val="dk1"/>
              </a:solidFill>
              <a:prstDash val="solid"/>
              <a:round/>
              <a:headEnd type="none" w="med" len="med"/>
              <a:tailEnd type="none" w="med" len="med"/>
            </a:ln>
          </p:spPr>
        </p:sp>
        <p:sp>
          <p:nvSpPr>
            <p:cNvPr id="77" name="Google Shape;77;p13"/>
            <p:cNvSpPr/>
            <p:nvPr/>
          </p:nvSpPr>
          <p:spPr>
            <a:xfrm rot="-5400000">
              <a:off x="8991296" y="3366160"/>
              <a:ext cx="532053" cy="804994"/>
            </a:xfrm>
            <a:custGeom>
              <a:avLst/>
              <a:gdLst/>
              <a:ahLst/>
              <a:cxnLst/>
              <a:rect l="l" t="t" r="r" b="b"/>
              <a:pathLst>
                <a:path w="17784" h="24098" extrusionOk="0">
                  <a:moveTo>
                    <a:pt x="8787" y="32"/>
                  </a:moveTo>
                  <a:cubicBezTo>
                    <a:pt x="11264" y="159"/>
                    <a:pt x="13804" y="2890"/>
                    <a:pt x="15264" y="5747"/>
                  </a:cubicBezTo>
                  <a:cubicBezTo>
                    <a:pt x="16725" y="8605"/>
                    <a:pt x="18312" y="14129"/>
                    <a:pt x="17550" y="17177"/>
                  </a:cubicBezTo>
                  <a:cubicBezTo>
                    <a:pt x="16788" y="20225"/>
                    <a:pt x="13232" y="24289"/>
                    <a:pt x="10692" y="24035"/>
                  </a:cubicBezTo>
                  <a:cubicBezTo>
                    <a:pt x="8152" y="23781"/>
                    <a:pt x="4025" y="18828"/>
                    <a:pt x="2310" y="15653"/>
                  </a:cubicBezTo>
                  <a:cubicBezTo>
                    <a:pt x="596" y="12478"/>
                    <a:pt x="-674" y="7589"/>
                    <a:pt x="405" y="4985"/>
                  </a:cubicBezTo>
                  <a:cubicBezTo>
                    <a:pt x="1485" y="2382"/>
                    <a:pt x="6311" y="-95"/>
                    <a:pt x="8787" y="32"/>
                  </a:cubicBezTo>
                  <a:close/>
                </a:path>
              </a:pathLst>
            </a:custGeom>
            <a:noFill/>
            <a:ln w="19050" cap="flat" cmpd="sng">
              <a:solidFill>
                <a:schemeClr val="dk1"/>
              </a:solidFill>
              <a:prstDash val="solid"/>
              <a:round/>
              <a:headEnd type="none" w="med" len="med"/>
              <a:tailEnd type="none" w="med" len="med"/>
            </a:ln>
          </p:spPr>
        </p:sp>
        <p:sp>
          <p:nvSpPr>
            <p:cNvPr id="78" name="Google Shape;78;p13"/>
            <p:cNvSpPr/>
            <p:nvPr/>
          </p:nvSpPr>
          <p:spPr>
            <a:xfrm rot="-5400000">
              <a:off x="9229397" y="3524079"/>
              <a:ext cx="371676" cy="489175"/>
            </a:xfrm>
            <a:custGeom>
              <a:avLst/>
              <a:gdLst/>
              <a:ahLst/>
              <a:cxnLst/>
              <a:rect l="l" t="t" r="r" b="b"/>
              <a:pathLst>
                <a:path w="8334" h="12335" extrusionOk="0">
                  <a:moveTo>
                    <a:pt x="3540" y="175"/>
                  </a:moveTo>
                  <a:cubicBezTo>
                    <a:pt x="4874" y="-523"/>
                    <a:pt x="7668" y="3541"/>
                    <a:pt x="8112" y="5509"/>
                  </a:cubicBezTo>
                  <a:cubicBezTo>
                    <a:pt x="8557" y="7478"/>
                    <a:pt x="7541" y="11288"/>
                    <a:pt x="6207" y="11986"/>
                  </a:cubicBezTo>
                  <a:cubicBezTo>
                    <a:pt x="4874" y="12685"/>
                    <a:pt x="556" y="11669"/>
                    <a:pt x="111" y="9700"/>
                  </a:cubicBezTo>
                  <a:cubicBezTo>
                    <a:pt x="-333" y="7732"/>
                    <a:pt x="2207" y="874"/>
                    <a:pt x="3540" y="175"/>
                  </a:cubicBezTo>
                  <a:close/>
                </a:path>
              </a:pathLst>
            </a:custGeom>
            <a:noFill/>
            <a:ln w="19050" cap="flat" cmpd="sng">
              <a:solidFill>
                <a:schemeClr val="dk1"/>
              </a:solidFill>
              <a:prstDash val="solid"/>
              <a:round/>
              <a:headEnd type="none" w="med" len="med"/>
              <a:tailEnd type="none" w="med" len="med"/>
            </a:ln>
          </p:spPr>
        </p:sp>
      </p:grpSp>
      <p:grpSp>
        <p:nvGrpSpPr>
          <p:cNvPr id="79" name="Google Shape;79;p13"/>
          <p:cNvGrpSpPr/>
          <p:nvPr/>
        </p:nvGrpSpPr>
        <p:grpSpPr>
          <a:xfrm rot="587017">
            <a:off x="3939644" y="979195"/>
            <a:ext cx="813076" cy="562200"/>
            <a:chOff x="5426454" y="2637338"/>
            <a:chExt cx="5042488" cy="2716819"/>
          </a:xfrm>
        </p:grpSpPr>
        <p:sp>
          <p:nvSpPr>
            <p:cNvPr id="80" name="Google Shape;80;p13"/>
            <p:cNvSpPr/>
            <p:nvPr/>
          </p:nvSpPr>
          <p:spPr>
            <a:xfrm rot="-5400000">
              <a:off x="6589289" y="1474503"/>
              <a:ext cx="2716819" cy="5042488"/>
            </a:xfrm>
            <a:custGeom>
              <a:avLst/>
              <a:gdLst/>
              <a:ahLst/>
              <a:cxnLst/>
              <a:rect l="l" t="t" r="r" b="b"/>
              <a:pathLst>
                <a:path w="77740" h="129278" extrusionOk="0">
                  <a:moveTo>
                    <a:pt x="53515" y="129044"/>
                  </a:moveTo>
                  <a:cubicBezTo>
                    <a:pt x="49832" y="128346"/>
                    <a:pt x="40117" y="125361"/>
                    <a:pt x="35227" y="121805"/>
                  </a:cubicBezTo>
                  <a:cubicBezTo>
                    <a:pt x="30338" y="118249"/>
                    <a:pt x="26972" y="112090"/>
                    <a:pt x="24178" y="107708"/>
                  </a:cubicBezTo>
                  <a:cubicBezTo>
                    <a:pt x="21384" y="103327"/>
                    <a:pt x="20368" y="99072"/>
                    <a:pt x="18463" y="95516"/>
                  </a:cubicBezTo>
                  <a:cubicBezTo>
                    <a:pt x="16558" y="91960"/>
                    <a:pt x="14717" y="89039"/>
                    <a:pt x="12748" y="86372"/>
                  </a:cubicBezTo>
                  <a:cubicBezTo>
                    <a:pt x="10780" y="83705"/>
                    <a:pt x="7859" y="84150"/>
                    <a:pt x="6652" y="79514"/>
                  </a:cubicBezTo>
                  <a:cubicBezTo>
                    <a:pt x="5446" y="74879"/>
                    <a:pt x="6589" y="65544"/>
                    <a:pt x="5509" y="58559"/>
                  </a:cubicBezTo>
                  <a:cubicBezTo>
                    <a:pt x="4430" y="51574"/>
                    <a:pt x="-523" y="44335"/>
                    <a:pt x="175" y="37604"/>
                  </a:cubicBezTo>
                  <a:cubicBezTo>
                    <a:pt x="874" y="30873"/>
                    <a:pt x="6208" y="23317"/>
                    <a:pt x="9700" y="18173"/>
                  </a:cubicBezTo>
                  <a:cubicBezTo>
                    <a:pt x="13193" y="13030"/>
                    <a:pt x="18590" y="9728"/>
                    <a:pt x="21130" y="6743"/>
                  </a:cubicBezTo>
                  <a:cubicBezTo>
                    <a:pt x="23670" y="3759"/>
                    <a:pt x="22146" y="1155"/>
                    <a:pt x="24940" y="266"/>
                  </a:cubicBezTo>
                  <a:cubicBezTo>
                    <a:pt x="27734" y="-623"/>
                    <a:pt x="34084" y="1346"/>
                    <a:pt x="37894" y="1409"/>
                  </a:cubicBezTo>
                  <a:cubicBezTo>
                    <a:pt x="41704" y="1473"/>
                    <a:pt x="44943" y="520"/>
                    <a:pt x="47800" y="647"/>
                  </a:cubicBezTo>
                  <a:cubicBezTo>
                    <a:pt x="50658" y="774"/>
                    <a:pt x="53388" y="774"/>
                    <a:pt x="55039" y="2171"/>
                  </a:cubicBezTo>
                  <a:cubicBezTo>
                    <a:pt x="56690" y="3568"/>
                    <a:pt x="55674" y="7124"/>
                    <a:pt x="57706" y="9029"/>
                  </a:cubicBezTo>
                  <a:cubicBezTo>
                    <a:pt x="59738" y="10934"/>
                    <a:pt x="65263" y="11569"/>
                    <a:pt x="67231" y="13601"/>
                  </a:cubicBezTo>
                  <a:cubicBezTo>
                    <a:pt x="69200" y="15633"/>
                    <a:pt x="67803" y="18110"/>
                    <a:pt x="69517" y="21221"/>
                  </a:cubicBezTo>
                  <a:cubicBezTo>
                    <a:pt x="71232" y="24333"/>
                    <a:pt x="76629" y="27825"/>
                    <a:pt x="77518" y="32270"/>
                  </a:cubicBezTo>
                  <a:cubicBezTo>
                    <a:pt x="78407" y="36715"/>
                    <a:pt x="74978" y="43573"/>
                    <a:pt x="74851" y="47891"/>
                  </a:cubicBezTo>
                  <a:cubicBezTo>
                    <a:pt x="74724" y="52209"/>
                    <a:pt x="77010" y="54686"/>
                    <a:pt x="76756" y="58178"/>
                  </a:cubicBezTo>
                  <a:cubicBezTo>
                    <a:pt x="76502" y="61671"/>
                    <a:pt x="75232" y="65735"/>
                    <a:pt x="73327" y="68846"/>
                  </a:cubicBezTo>
                  <a:cubicBezTo>
                    <a:pt x="71422" y="71958"/>
                    <a:pt x="66850" y="72974"/>
                    <a:pt x="65326" y="76847"/>
                  </a:cubicBezTo>
                  <a:cubicBezTo>
                    <a:pt x="63802" y="80721"/>
                    <a:pt x="65199" y="87642"/>
                    <a:pt x="64183" y="92087"/>
                  </a:cubicBezTo>
                  <a:cubicBezTo>
                    <a:pt x="63167" y="96532"/>
                    <a:pt x="59738" y="99961"/>
                    <a:pt x="59230" y="103517"/>
                  </a:cubicBezTo>
                  <a:cubicBezTo>
                    <a:pt x="58722" y="107073"/>
                    <a:pt x="61453" y="109677"/>
                    <a:pt x="61135" y="113423"/>
                  </a:cubicBezTo>
                  <a:cubicBezTo>
                    <a:pt x="60818" y="117170"/>
                    <a:pt x="58595" y="123393"/>
                    <a:pt x="57325" y="125996"/>
                  </a:cubicBezTo>
                  <a:cubicBezTo>
                    <a:pt x="56055" y="128600"/>
                    <a:pt x="57198" y="129743"/>
                    <a:pt x="53515" y="129044"/>
                  </a:cubicBezTo>
                  <a:close/>
                </a:path>
              </a:pathLst>
            </a:custGeom>
            <a:noFill/>
            <a:ln w="19050" cap="flat" cmpd="sng">
              <a:solidFill>
                <a:schemeClr val="dk1"/>
              </a:solidFill>
              <a:prstDash val="solid"/>
              <a:round/>
              <a:headEnd type="none" w="med" len="med"/>
              <a:tailEnd type="none" w="med" len="med"/>
            </a:ln>
          </p:spPr>
        </p:sp>
        <p:sp>
          <p:nvSpPr>
            <p:cNvPr id="81" name="Google Shape;81;p13"/>
            <p:cNvSpPr/>
            <p:nvPr/>
          </p:nvSpPr>
          <p:spPr>
            <a:xfrm rot="-5400000">
              <a:off x="6889905" y="1657326"/>
              <a:ext cx="2300734" cy="4676856"/>
            </a:xfrm>
            <a:custGeom>
              <a:avLst/>
              <a:gdLst/>
              <a:ahLst/>
              <a:cxnLst/>
              <a:rect l="l" t="t" r="r" b="b"/>
              <a:pathLst>
                <a:path w="65834" h="119904" extrusionOk="0">
                  <a:moveTo>
                    <a:pt x="48" y="34735"/>
                  </a:moveTo>
                  <a:cubicBezTo>
                    <a:pt x="239" y="29401"/>
                    <a:pt x="1763" y="23559"/>
                    <a:pt x="5001" y="18733"/>
                  </a:cubicBezTo>
                  <a:cubicBezTo>
                    <a:pt x="8240" y="13907"/>
                    <a:pt x="14907" y="8891"/>
                    <a:pt x="19479" y="5779"/>
                  </a:cubicBezTo>
                  <a:cubicBezTo>
                    <a:pt x="24051" y="2668"/>
                    <a:pt x="27417" y="318"/>
                    <a:pt x="32433" y="64"/>
                  </a:cubicBezTo>
                  <a:cubicBezTo>
                    <a:pt x="37450" y="-190"/>
                    <a:pt x="45578" y="572"/>
                    <a:pt x="49578" y="4255"/>
                  </a:cubicBezTo>
                  <a:cubicBezTo>
                    <a:pt x="53579" y="7938"/>
                    <a:pt x="53769" y="17971"/>
                    <a:pt x="56436" y="22162"/>
                  </a:cubicBezTo>
                  <a:cubicBezTo>
                    <a:pt x="59103" y="26353"/>
                    <a:pt x="64564" y="25972"/>
                    <a:pt x="65580" y="29401"/>
                  </a:cubicBezTo>
                  <a:cubicBezTo>
                    <a:pt x="66596" y="32830"/>
                    <a:pt x="63231" y="38355"/>
                    <a:pt x="62532" y="42736"/>
                  </a:cubicBezTo>
                  <a:cubicBezTo>
                    <a:pt x="61834" y="47118"/>
                    <a:pt x="61961" y="52134"/>
                    <a:pt x="61389" y="55690"/>
                  </a:cubicBezTo>
                  <a:cubicBezTo>
                    <a:pt x="60818" y="59246"/>
                    <a:pt x="59230" y="61215"/>
                    <a:pt x="59103" y="64072"/>
                  </a:cubicBezTo>
                  <a:cubicBezTo>
                    <a:pt x="58976" y="66930"/>
                    <a:pt x="60500" y="69216"/>
                    <a:pt x="60627" y="72835"/>
                  </a:cubicBezTo>
                  <a:cubicBezTo>
                    <a:pt x="60754" y="76455"/>
                    <a:pt x="61199" y="82614"/>
                    <a:pt x="59865" y="85789"/>
                  </a:cubicBezTo>
                  <a:cubicBezTo>
                    <a:pt x="58532" y="88964"/>
                    <a:pt x="53642" y="88647"/>
                    <a:pt x="52626" y="91885"/>
                  </a:cubicBezTo>
                  <a:cubicBezTo>
                    <a:pt x="51610" y="95124"/>
                    <a:pt x="53134" y="101918"/>
                    <a:pt x="53769" y="105220"/>
                  </a:cubicBezTo>
                  <a:cubicBezTo>
                    <a:pt x="54404" y="108522"/>
                    <a:pt x="57071" y="109284"/>
                    <a:pt x="56436" y="111697"/>
                  </a:cubicBezTo>
                  <a:cubicBezTo>
                    <a:pt x="55801" y="114110"/>
                    <a:pt x="53071" y="118873"/>
                    <a:pt x="49959" y="119698"/>
                  </a:cubicBezTo>
                  <a:cubicBezTo>
                    <a:pt x="46848" y="120524"/>
                    <a:pt x="41450" y="117730"/>
                    <a:pt x="37767" y="116650"/>
                  </a:cubicBezTo>
                  <a:cubicBezTo>
                    <a:pt x="34084" y="115571"/>
                    <a:pt x="30592" y="115444"/>
                    <a:pt x="27861" y="113221"/>
                  </a:cubicBezTo>
                  <a:cubicBezTo>
                    <a:pt x="25131" y="110999"/>
                    <a:pt x="23543" y="106808"/>
                    <a:pt x="21384" y="103315"/>
                  </a:cubicBezTo>
                  <a:cubicBezTo>
                    <a:pt x="19225" y="99823"/>
                    <a:pt x="17193" y="96330"/>
                    <a:pt x="14907" y="92266"/>
                  </a:cubicBezTo>
                  <a:cubicBezTo>
                    <a:pt x="12621" y="88202"/>
                    <a:pt x="9954" y="83821"/>
                    <a:pt x="7668" y="78931"/>
                  </a:cubicBezTo>
                  <a:cubicBezTo>
                    <a:pt x="5382" y="74042"/>
                    <a:pt x="1826" y="67628"/>
                    <a:pt x="1191" y="62929"/>
                  </a:cubicBezTo>
                  <a:cubicBezTo>
                    <a:pt x="556" y="58230"/>
                    <a:pt x="4049" y="55436"/>
                    <a:pt x="3858" y="50737"/>
                  </a:cubicBezTo>
                  <a:cubicBezTo>
                    <a:pt x="3668" y="46038"/>
                    <a:pt x="-142" y="40069"/>
                    <a:pt x="48" y="34735"/>
                  </a:cubicBezTo>
                  <a:close/>
                </a:path>
              </a:pathLst>
            </a:custGeom>
            <a:noFill/>
            <a:ln w="19050" cap="flat" cmpd="sng">
              <a:solidFill>
                <a:schemeClr val="dk1"/>
              </a:solidFill>
              <a:prstDash val="solid"/>
              <a:round/>
              <a:headEnd type="none" w="med" len="med"/>
              <a:tailEnd type="none" w="med" len="med"/>
            </a:ln>
          </p:spPr>
        </p:sp>
        <p:sp>
          <p:nvSpPr>
            <p:cNvPr id="82" name="Google Shape;82;p13"/>
            <p:cNvSpPr/>
            <p:nvPr/>
          </p:nvSpPr>
          <p:spPr>
            <a:xfrm rot="-5400000">
              <a:off x="7505212" y="1903761"/>
              <a:ext cx="1720955" cy="4026057"/>
            </a:xfrm>
            <a:custGeom>
              <a:avLst/>
              <a:gdLst/>
              <a:ahLst/>
              <a:cxnLst/>
              <a:rect l="l" t="t" r="r" b="b"/>
              <a:pathLst>
                <a:path w="49244" h="103219" extrusionOk="0">
                  <a:moveTo>
                    <a:pt x="2699" y="6858"/>
                  </a:moveTo>
                  <a:cubicBezTo>
                    <a:pt x="4858" y="2667"/>
                    <a:pt x="8033" y="1143"/>
                    <a:pt x="12986" y="381"/>
                  </a:cubicBezTo>
                  <a:cubicBezTo>
                    <a:pt x="17939" y="-381"/>
                    <a:pt x="28226" y="445"/>
                    <a:pt x="32417" y="2286"/>
                  </a:cubicBezTo>
                  <a:cubicBezTo>
                    <a:pt x="36608" y="4128"/>
                    <a:pt x="35592" y="9208"/>
                    <a:pt x="38132" y="11430"/>
                  </a:cubicBezTo>
                  <a:cubicBezTo>
                    <a:pt x="40672" y="13653"/>
                    <a:pt x="46197" y="12637"/>
                    <a:pt x="47657" y="15621"/>
                  </a:cubicBezTo>
                  <a:cubicBezTo>
                    <a:pt x="49118" y="18606"/>
                    <a:pt x="46641" y="25210"/>
                    <a:pt x="46895" y="29337"/>
                  </a:cubicBezTo>
                  <a:cubicBezTo>
                    <a:pt x="47149" y="33465"/>
                    <a:pt x="49054" y="37084"/>
                    <a:pt x="49181" y="40386"/>
                  </a:cubicBezTo>
                  <a:cubicBezTo>
                    <a:pt x="49308" y="43688"/>
                    <a:pt x="48737" y="45022"/>
                    <a:pt x="47657" y="49149"/>
                  </a:cubicBezTo>
                  <a:cubicBezTo>
                    <a:pt x="46578" y="53277"/>
                    <a:pt x="44038" y="60770"/>
                    <a:pt x="42704" y="65151"/>
                  </a:cubicBezTo>
                  <a:cubicBezTo>
                    <a:pt x="41371" y="69533"/>
                    <a:pt x="40355" y="71946"/>
                    <a:pt x="39656" y="75438"/>
                  </a:cubicBezTo>
                  <a:cubicBezTo>
                    <a:pt x="38958" y="78931"/>
                    <a:pt x="38386" y="82868"/>
                    <a:pt x="38513" y="86106"/>
                  </a:cubicBezTo>
                  <a:cubicBezTo>
                    <a:pt x="38640" y="89345"/>
                    <a:pt x="40418" y="92075"/>
                    <a:pt x="40418" y="94869"/>
                  </a:cubicBezTo>
                  <a:cubicBezTo>
                    <a:pt x="40418" y="97663"/>
                    <a:pt x="40418" y="101854"/>
                    <a:pt x="38513" y="102870"/>
                  </a:cubicBezTo>
                  <a:cubicBezTo>
                    <a:pt x="36608" y="103886"/>
                    <a:pt x="31909" y="102362"/>
                    <a:pt x="28988" y="100965"/>
                  </a:cubicBezTo>
                  <a:cubicBezTo>
                    <a:pt x="26067" y="99568"/>
                    <a:pt x="23591" y="97346"/>
                    <a:pt x="20987" y="94488"/>
                  </a:cubicBezTo>
                  <a:cubicBezTo>
                    <a:pt x="18384" y="91631"/>
                    <a:pt x="15463" y="86424"/>
                    <a:pt x="13367" y="83820"/>
                  </a:cubicBezTo>
                  <a:cubicBezTo>
                    <a:pt x="11272" y="81217"/>
                    <a:pt x="8795" y="81280"/>
                    <a:pt x="8414" y="78867"/>
                  </a:cubicBezTo>
                  <a:cubicBezTo>
                    <a:pt x="8033" y="76454"/>
                    <a:pt x="10954" y="73152"/>
                    <a:pt x="11081" y="69342"/>
                  </a:cubicBezTo>
                  <a:cubicBezTo>
                    <a:pt x="11208" y="65532"/>
                    <a:pt x="10954" y="59881"/>
                    <a:pt x="9176" y="56007"/>
                  </a:cubicBezTo>
                  <a:cubicBezTo>
                    <a:pt x="7398" y="52134"/>
                    <a:pt x="1429" y="49403"/>
                    <a:pt x="413" y="46101"/>
                  </a:cubicBezTo>
                  <a:cubicBezTo>
                    <a:pt x="-603" y="42799"/>
                    <a:pt x="3144" y="39624"/>
                    <a:pt x="3080" y="36195"/>
                  </a:cubicBezTo>
                  <a:cubicBezTo>
                    <a:pt x="3017" y="32766"/>
                    <a:pt x="96" y="30417"/>
                    <a:pt x="32" y="25527"/>
                  </a:cubicBezTo>
                  <a:cubicBezTo>
                    <a:pt x="-31" y="20638"/>
                    <a:pt x="540" y="11049"/>
                    <a:pt x="2699" y="6858"/>
                  </a:cubicBezTo>
                  <a:close/>
                </a:path>
              </a:pathLst>
            </a:custGeom>
            <a:noFill/>
            <a:ln w="19050" cap="flat" cmpd="sng">
              <a:solidFill>
                <a:schemeClr val="dk1"/>
              </a:solidFill>
              <a:prstDash val="solid"/>
              <a:round/>
              <a:headEnd type="none" w="med" len="med"/>
              <a:tailEnd type="none" w="med" len="med"/>
            </a:ln>
          </p:spPr>
        </p:sp>
        <p:sp>
          <p:nvSpPr>
            <p:cNvPr id="83" name="Google Shape;83;p13"/>
            <p:cNvSpPr/>
            <p:nvPr/>
          </p:nvSpPr>
          <p:spPr>
            <a:xfrm rot="-5400000">
              <a:off x="7869115" y="2153680"/>
              <a:ext cx="1414612" cy="3366540"/>
            </a:xfrm>
            <a:custGeom>
              <a:avLst/>
              <a:gdLst/>
              <a:ahLst/>
              <a:cxnLst/>
              <a:rect l="l" t="t" r="r" b="b"/>
              <a:pathLst>
                <a:path w="49324" h="94044" extrusionOk="0">
                  <a:moveTo>
                    <a:pt x="79" y="17780"/>
                  </a:moveTo>
                  <a:cubicBezTo>
                    <a:pt x="397" y="12129"/>
                    <a:pt x="5096" y="7366"/>
                    <a:pt x="9604" y="4445"/>
                  </a:cubicBezTo>
                  <a:cubicBezTo>
                    <a:pt x="14113" y="1524"/>
                    <a:pt x="21542" y="-635"/>
                    <a:pt x="27130" y="254"/>
                  </a:cubicBezTo>
                  <a:cubicBezTo>
                    <a:pt x="32718" y="1143"/>
                    <a:pt x="40021" y="6414"/>
                    <a:pt x="43132" y="9779"/>
                  </a:cubicBezTo>
                  <a:cubicBezTo>
                    <a:pt x="46244" y="13145"/>
                    <a:pt x="44783" y="16828"/>
                    <a:pt x="45799" y="20447"/>
                  </a:cubicBezTo>
                  <a:cubicBezTo>
                    <a:pt x="46815" y="24067"/>
                    <a:pt x="49609" y="28131"/>
                    <a:pt x="49228" y="31496"/>
                  </a:cubicBezTo>
                  <a:cubicBezTo>
                    <a:pt x="48847" y="34862"/>
                    <a:pt x="44085" y="37402"/>
                    <a:pt x="43513" y="40640"/>
                  </a:cubicBezTo>
                  <a:cubicBezTo>
                    <a:pt x="42942" y="43879"/>
                    <a:pt x="46053" y="47816"/>
                    <a:pt x="45799" y="50927"/>
                  </a:cubicBezTo>
                  <a:cubicBezTo>
                    <a:pt x="45545" y="54039"/>
                    <a:pt x="43704" y="55118"/>
                    <a:pt x="41989" y="59309"/>
                  </a:cubicBezTo>
                  <a:cubicBezTo>
                    <a:pt x="40275" y="63500"/>
                    <a:pt x="35703" y="71501"/>
                    <a:pt x="35512" y="76073"/>
                  </a:cubicBezTo>
                  <a:cubicBezTo>
                    <a:pt x="35322" y="80645"/>
                    <a:pt x="41291" y="83757"/>
                    <a:pt x="40846" y="86741"/>
                  </a:cubicBezTo>
                  <a:cubicBezTo>
                    <a:pt x="40402" y="89726"/>
                    <a:pt x="36338" y="94234"/>
                    <a:pt x="32845" y="93980"/>
                  </a:cubicBezTo>
                  <a:cubicBezTo>
                    <a:pt x="29353" y="93726"/>
                    <a:pt x="23320" y="89789"/>
                    <a:pt x="19891" y="85217"/>
                  </a:cubicBezTo>
                  <a:cubicBezTo>
                    <a:pt x="16462" y="80645"/>
                    <a:pt x="14494" y="71247"/>
                    <a:pt x="12271" y="66548"/>
                  </a:cubicBezTo>
                  <a:cubicBezTo>
                    <a:pt x="10049" y="61849"/>
                    <a:pt x="7318" y="61722"/>
                    <a:pt x="6556" y="57023"/>
                  </a:cubicBezTo>
                  <a:cubicBezTo>
                    <a:pt x="5794" y="52324"/>
                    <a:pt x="8779" y="44895"/>
                    <a:pt x="7699" y="38354"/>
                  </a:cubicBezTo>
                  <a:cubicBezTo>
                    <a:pt x="6620" y="31814"/>
                    <a:pt x="-238" y="23432"/>
                    <a:pt x="79" y="17780"/>
                  </a:cubicBezTo>
                  <a:close/>
                </a:path>
              </a:pathLst>
            </a:custGeom>
            <a:noFill/>
            <a:ln w="19050" cap="flat" cmpd="sng">
              <a:solidFill>
                <a:schemeClr val="dk1"/>
              </a:solidFill>
              <a:prstDash val="solid"/>
              <a:round/>
              <a:headEnd type="none" w="med" len="med"/>
              <a:tailEnd type="none" w="med" len="med"/>
            </a:ln>
          </p:spPr>
        </p:sp>
        <p:sp>
          <p:nvSpPr>
            <p:cNvPr id="84" name="Google Shape;84;p13"/>
            <p:cNvSpPr/>
            <p:nvPr/>
          </p:nvSpPr>
          <p:spPr>
            <a:xfrm rot="-5400000">
              <a:off x="8256087" y="2414709"/>
              <a:ext cx="1081768" cy="2707855"/>
            </a:xfrm>
            <a:custGeom>
              <a:avLst/>
              <a:gdLst/>
              <a:ahLst/>
              <a:cxnLst/>
              <a:rect l="l" t="t" r="r" b="b"/>
              <a:pathLst>
                <a:path w="34862" h="74932" extrusionOk="0">
                  <a:moveTo>
                    <a:pt x="2000" y="8940"/>
                  </a:moveTo>
                  <a:cubicBezTo>
                    <a:pt x="2508" y="4749"/>
                    <a:pt x="2762" y="1892"/>
                    <a:pt x="5048" y="558"/>
                  </a:cubicBezTo>
                  <a:cubicBezTo>
                    <a:pt x="7334" y="-775"/>
                    <a:pt x="12668" y="812"/>
                    <a:pt x="15716" y="939"/>
                  </a:cubicBezTo>
                  <a:cubicBezTo>
                    <a:pt x="18764" y="1066"/>
                    <a:pt x="21050" y="-267"/>
                    <a:pt x="23336" y="1320"/>
                  </a:cubicBezTo>
                  <a:cubicBezTo>
                    <a:pt x="25622" y="2908"/>
                    <a:pt x="27527" y="7416"/>
                    <a:pt x="29432" y="10464"/>
                  </a:cubicBezTo>
                  <a:cubicBezTo>
                    <a:pt x="31337" y="13512"/>
                    <a:pt x="34385" y="16179"/>
                    <a:pt x="34766" y="19608"/>
                  </a:cubicBezTo>
                  <a:cubicBezTo>
                    <a:pt x="35147" y="23037"/>
                    <a:pt x="32417" y="27292"/>
                    <a:pt x="31718" y="31038"/>
                  </a:cubicBezTo>
                  <a:cubicBezTo>
                    <a:pt x="31020" y="34785"/>
                    <a:pt x="31020" y="38150"/>
                    <a:pt x="30575" y="42087"/>
                  </a:cubicBezTo>
                  <a:cubicBezTo>
                    <a:pt x="30131" y="46024"/>
                    <a:pt x="28924" y="49961"/>
                    <a:pt x="29051" y="54660"/>
                  </a:cubicBezTo>
                  <a:cubicBezTo>
                    <a:pt x="29178" y="59359"/>
                    <a:pt x="32290" y="66916"/>
                    <a:pt x="31337" y="70281"/>
                  </a:cubicBezTo>
                  <a:cubicBezTo>
                    <a:pt x="30385" y="73647"/>
                    <a:pt x="26511" y="75171"/>
                    <a:pt x="23336" y="74853"/>
                  </a:cubicBezTo>
                  <a:cubicBezTo>
                    <a:pt x="20161" y="74536"/>
                    <a:pt x="15462" y="72694"/>
                    <a:pt x="12287" y="68376"/>
                  </a:cubicBezTo>
                  <a:cubicBezTo>
                    <a:pt x="9112" y="64058"/>
                    <a:pt x="6318" y="54152"/>
                    <a:pt x="4286" y="48945"/>
                  </a:cubicBezTo>
                  <a:cubicBezTo>
                    <a:pt x="2254" y="43738"/>
                    <a:pt x="476" y="41008"/>
                    <a:pt x="95" y="37134"/>
                  </a:cubicBezTo>
                  <a:cubicBezTo>
                    <a:pt x="-286" y="33261"/>
                    <a:pt x="1683" y="30403"/>
                    <a:pt x="2000" y="25704"/>
                  </a:cubicBezTo>
                  <a:cubicBezTo>
                    <a:pt x="2318" y="21005"/>
                    <a:pt x="1492" y="13131"/>
                    <a:pt x="2000" y="8940"/>
                  </a:cubicBezTo>
                  <a:close/>
                </a:path>
              </a:pathLst>
            </a:custGeom>
            <a:noFill/>
            <a:ln w="19050" cap="flat" cmpd="sng">
              <a:solidFill>
                <a:schemeClr val="dk1"/>
              </a:solidFill>
              <a:prstDash val="solid"/>
              <a:round/>
              <a:headEnd type="none" w="med" len="med"/>
              <a:tailEnd type="none" w="med" len="med"/>
            </a:ln>
          </p:spPr>
        </p:sp>
        <p:sp>
          <p:nvSpPr>
            <p:cNvPr id="85" name="Google Shape;85;p13"/>
            <p:cNvSpPr/>
            <p:nvPr/>
          </p:nvSpPr>
          <p:spPr>
            <a:xfrm rot="-5400000">
              <a:off x="8542616" y="2735169"/>
              <a:ext cx="967528" cy="2066972"/>
            </a:xfrm>
            <a:custGeom>
              <a:avLst/>
              <a:gdLst/>
              <a:ahLst/>
              <a:cxnLst/>
              <a:rect l="l" t="t" r="r" b="b"/>
              <a:pathLst>
                <a:path w="32040" h="57388" extrusionOk="0">
                  <a:moveTo>
                    <a:pt x="2639" y="10112"/>
                  </a:moveTo>
                  <a:cubicBezTo>
                    <a:pt x="4100" y="5604"/>
                    <a:pt x="5624" y="1032"/>
                    <a:pt x="9116" y="206"/>
                  </a:cubicBezTo>
                  <a:cubicBezTo>
                    <a:pt x="12609" y="-619"/>
                    <a:pt x="20546" y="2429"/>
                    <a:pt x="23594" y="5159"/>
                  </a:cubicBezTo>
                  <a:cubicBezTo>
                    <a:pt x="26642" y="7890"/>
                    <a:pt x="26007" y="12589"/>
                    <a:pt x="27404" y="16589"/>
                  </a:cubicBezTo>
                  <a:cubicBezTo>
                    <a:pt x="28801" y="20590"/>
                    <a:pt x="32230" y="25289"/>
                    <a:pt x="31976" y="29162"/>
                  </a:cubicBezTo>
                  <a:cubicBezTo>
                    <a:pt x="31722" y="33036"/>
                    <a:pt x="26960" y="35957"/>
                    <a:pt x="25880" y="39830"/>
                  </a:cubicBezTo>
                  <a:cubicBezTo>
                    <a:pt x="24801" y="43704"/>
                    <a:pt x="25817" y="49482"/>
                    <a:pt x="25499" y="52403"/>
                  </a:cubicBezTo>
                  <a:cubicBezTo>
                    <a:pt x="25182" y="55324"/>
                    <a:pt x="25753" y="57483"/>
                    <a:pt x="23975" y="57356"/>
                  </a:cubicBezTo>
                  <a:cubicBezTo>
                    <a:pt x="22197" y="57229"/>
                    <a:pt x="17308" y="54943"/>
                    <a:pt x="14831" y="51641"/>
                  </a:cubicBezTo>
                  <a:cubicBezTo>
                    <a:pt x="12355" y="48339"/>
                    <a:pt x="11529" y="41608"/>
                    <a:pt x="9116" y="37544"/>
                  </a:cubicBezTo>
                  <a:cubicBezTo>
                    <a:pt x="6703" y="33480"/>
                    <a:pt x="1433" y="31829"/>
                    <a:pt x="353" y="27257"/>
                  </a:cubicBezTo>
                  <a:cubicBezTo>
                    <a:pt x="-726" y="22685"/>
                    <a:pt x="1179" y="14621"/>
                    <a:pt x="2639" y="10112"/>
                  </a:cubicBezTo>
                  <a:close/>
                </a:path>
              </a:pathLst>
            </a:custGeom>
            <a:noFill/>
            <a:ln w="19050" cap="flat" cmpd="sng">
              <a:solidFill>
                <a:schemeClr val="dk1"/>
              </a:solidFill>
              <a:prstDash val="solid"/>
              <a:round/>
              <a:headEnd type="none" w="med" len="med"/>
              <a:tailEnd type="none" w="med" len="med"/>
            </a:ln>
          </p:spPr>
        </p:sp>
        <p:sp>
          <p:nvSpPr>
            <p:cNvPr id="86" name="Google Shape;86;p13"/>
            <p:cNvSpPr/>
            <p:nvPr/>
          </p:nvSpPr>
          <p:spPr>
            <a:xfrm rot="-5400000">
              <a:off x="8766563" y="2815525"/>
              <a:ext cx="638552" cy="1710340"/>
            </a:xfrm>
            <a:custGeom>
              <a:avLst/>
              <a:gdLst/>
              <a:ahLst/>
              <a:cxnLst/>
              <a:rect l="l" t="t" r="r" b="b"/>
              <a:pathLst>
                <a:path w="21622" h="47835" extrusionOk="0">
                  <a:moveTo>
                    <a:pt x="1619" y="10656"/>
                  </a:moveTo>
                  <a:cubicBezTo>
                    <a:pt x="3016" y="6656"/>
                    <a:pt x="7334" y="5894"/>
                    <a:pt x="8858" y="4179"/>
                  </a:cubicBezTo>
                  <a:cubicBezTo>
                    <a:pt x="10382" y="2465"/>
                    <a:pt x="8668" y="-964"/>
                    <a:pt x="10763" y="369"/>
                  </a:cubicBezTo>
                  <a:cubicBezTo>
                    <a:pt x="12859" y="1703"/>
                    <a:pt x="20669" y="8370"/>
                    <a:pt x="21431" y="12180"/>
                  </a:cubicBezTo>
                  <a:cubicBezTo>
                    <a:pt x="22193" y="15990"/>
                    <a:pt x="16161" y="18340"/>
                    <a:pt x="15335" y="23229"/>
                  </a:cubicBezTo>
                  <a:cubicBezTo>
                    <a:pt x="14510" y="28119"/>
                    <a:pt x="16161" y="37453"/>
                    <a:pt x="16478" y="41517"/>
                  </a:cubicBezTo>
                  <a:cubicBezTo>
                    <a:pt x="16796" y="45581"/>
                    <a:pt x="18891" y="47169"/>
                    <a:pt x="17240" y="47613"/>
                  </a:cubicBezTo>
                  <a:cubicBezTo>
                    <a:pt x="15589" y="48058"/>
                    <a:pt x="9366" y="47423"/>
                    <a:pt x="6572" y="44184"/>
                  </a:cubicBezTo>
                  <a:cubicBezTo>
                    <a:pt x="3778" y="40946"/>
                    <a:pt x="1302" y="33770"/>
                    <a:pt x="476" y="28182"/>
                  </a:cubicBezTo>
                  <a:cubicBezTo>
                    <a:pt x="-349" y="22594"/>
                    <a:pt x="222" y="14657"/>
                    <a:pt x="1619" y="10656"/>
                  </a:cubicBezTo>
                  <a:close/>
                </a:path>
              </a:pathLst>
            </a:custGeom>
            <a:noFill/>
            <a:ln w="19050" cap="flat" cmpd="sng">
              <a:solidFill>
                <a:schemeClr val="dk1"/>
              </a:solidFill>
              <a:prstDash val="solid"/>
              <a:round/>
              <a:headEnd type="none" w="med" len="med"/>
              <a:tailEnd type="none" w="med" len="med"/>
            </a:ln>
          </p:spPr>
        </p:sp>
        <p:sp>
          <p:nvSpPr>
            <p:cNvPr id="87" name="Google Shape;87;p13"/>
            <p:cNvSpPr/>
            <p:nvPr/>
          </p:nvSpPr>
          <p:spPr>
            <a:xfrm rot="-5400000">
              <a:off x="8991296" y="3366160"/>
              <a:ext cx="532053" cy="804994"/>
            </a:xfrm>
            <a:custGeom>
              <a:avLst/>
              <a:gdLst/>
              <a:ahLst/>
              <a:cxnLst/>
              <a:rect l="l" t="t" r="r" b="b"/>
              <a:pathLst>
                <a:path w="17784" h="24098" extrusionOk="0">
                  <a:moveTo>
                    <a:pt x="8787" y="32"/>
                  </a:moveTo>
                  <a:cubicBezTo>
                    <a:pt x="11264" y="159"/>
                    <a:pt x="13804" y="2890"/>
                    <a:pt x="15264" y="5747"/>
                  </a:cubicBezTo>
                  <a:cubicBezTo>
                    <a:pt x="16725" y="8605"/>
                    <a:pt x="18312" y="14129"/>
                    <a:pt x="17550" y="17177"/>
                  </a:cubicBezTo>
                  <a:cubicBezTo>
                    <a:pt x="16788" y="20225"/>
                    <a:pt x="13232" y="24289"/>
                    <a:pt x="10692" y="24035"/>
                  </a:cubicBezTo>
                  <a:cubicBezTo>
                    <a:pt x="8152" y="23781"/>
                    <a:pt x="4025" y="18828"/>
                    <a:pt x="2310" y="15653"/>
                  </a:cubicBezTo>
                  <a:cubicBezTo>
                    <a:pt x="596" y="12478"/>
                    <a:pt x="-674" y="7589"/>
                    <a:pt x="405" y="4985"/>
                  </a:cubicBezTo>
                  <a:cubicBezTo>
                    <a:pt x="1485" y="2382"/>
                    <a:pt x="6311" y="-95"/>
                    <a:pt x="8787" y="32"/>
                  </a:cubicBezTo>
                  <a:close/>
                </a:path>
              </a:pathLst>
            </a:custGeom>
            <a:noFill/>
            <a:ln w="19050" cap="flat" cmpd="sng">
              <a:solidFill>
                <a:schemeClr val="dk1"/>
              </a:solidFill>
              <a:prstDash val="solid"/>
              <a:round/>
              <a:headEnd type="none" w="med" len="med"/>
              <a:tailEnd type="none" w="med" len="med"/>
            </a:ln>
          </p:spPr>
        </p:sp>
        <p:sp>
          <p:nvSpPr>
            <p:cNvPr id="88" name="Google Shape;88;p13"/>
            <p:cNvSpPr/>
            <p:nvPr/>
          </p:nvSpPr>
          <p:spPr>
            <a:xfrm rot="-5400000">
              <a:off x="9229397" y="3524079"/>
              <a:ext cx="371676" cy="489175"/>
            </a:xfrm>
            <a:custGeom>
              <a:avLst/>
              <a:gdLst/>
              <a:ahLst/>
              <a:cxnLst/>
              <a:rect l="l" t="t" r="r" b="b"/>
              <a:pathLst>
                <a:path w="8334" h="12335" extrusionOk="0">
                  <a:moveTo>
                    <a:pt x="3540" y="175"/>
                  </a:moveTo>
                  <a:cubicBezTo>
                    <a:pt x="4874" y="-523"/>
                    <a:pt x="7668" y="3541"/>
                    <a:pt x="8112" y="5509"/>
                  </a:cubicBezTo>
                  <a:cubicBezTo>
                    <a:pt x="8557" y="7478"/>
                    <a:pt x="7541" y="11288"/>
                    <a:pt x="6207" y="11986"/>
                  </a:cubicBezTo>
                  <a:cubicBezTo>
                    <a:pt x="4874" y="12685"/>
                    <a:pt x="556" y="11669"/>
                    <a:pt x="111" y="9700"/>
                  </a:cubicBezTo>
                  <a:cubicBezTo>
                    <a:pt x="-333" y="7732"/>
                    <a:pt x="2207" y="874"/>
                    <a:pt x="3540" y="175"/>
                  </a:cubicBezTo>
                  <a:close/>
                </a:path>
              </a:pathLst>
            </a:custGeom>
            <a:noFill/>
            <a:ln w="19050" cap="flat" cmpd="sng">
              <a:solidFill>
                <a:schemeClr val="dk1"/>
              </a:solidFill>
              <a:prstDash val="solid"/>
              <a:round/>
              <a:headEnd type="none" w="med" len="med"/>
              <a:tailEnd type="none" w="med" len="med"/>
            </a:ln>
          </p:spPr>
        </p:sp>
      </p:grpSp>
      <p:grpSp>
        <p:nvGrpSpPr>
          <p:cNvPr id="89" name="Google Shape;89;p13"/>
          <p:cNvGrpSpPr/>
          <p:nvPr/>
        </p:nvGrpSpPr>
        <p:grpSpPr>
          <a:xfrm rot="-9502555" flipH="1">
            <a:off x="8020071" y="1157040"/>
            <a:ext cx="816890" cy="544585"/>
            <a:chOff x="5426454" y="2637338"/>
            <a:chExt cx="5042488" cy="2716819"/>
          </a:xfrm>
        </p:grpSpPr>
        <p:sp>
          <p:nvSpPr>
            <p:cNvPr id="90" name="Google Shape;90;p13"/>
            <p:cNvSpPr/>
            <p:nvPr/>
          </p:nvSpPr>
          <p:spPr>
            <a:xfrm rot="-5400000">
              <a:off x="6589289" y="1474503"/>
              <a:ext cx="2716819" cy="5042488"/>
            </a:xfrm>
            <a:custGeom>
              <a:avLst/>
              <a:gdLst/>
              <a:ahLst/>
              <a:cxnLst/>
              <a:rect l="l" t="t" r="r" b="b"/>
              <a:pathLst>
                <a:path w="77740" h="129278" extrusionOk="0">
                  <a:moveTo>
                    <a:pt x="53515" y="129044"/>
                  </a:moveTo>
                  <a:cubicBezTo>
                    <a:pt x="49832" y="128346"/>
                    <a:pt x="40117" y="125361"/>
                    <a:pt x="35227" y="121805"/>
                  </a:cubicBezTo>
                  <a:cubicBezTo>
                    <a:pt x="30338" y="118249"/>
                    <a:pt x="26972" y="112090"/>
                    <a:pt x="24178" y="107708"/>
                  </a:cubicBezTo>
                  <a:cubicBezTo>
                    <a:pt x="21384" y="103327"/>
                    <a:pt x="20368" y="99072"/>
                    <a:pt x="18463" y="95516"/>
                  </a:cubicBezTo>
                  <a:cubicBezTo>
                    <a:pt x="16558" y="91960"/>
                    <a:pt x="14717" y="89039"/>
                    <a:pt x="12748" y="86372"/>
                  </a:cubicBezTo>
                  <a:cubicBezTo>
                    <a:pt x="10780" y="83705"/>
                    <a:pt x="7859" y="84150"/>
                    <a:pt x="6652" y="79514"/>
                  </a:cubicBezTo>
                  <a:cubicBezTo>
                    <a:pt x="5446" y="74879"/>
                    <a:pt x="6589" y="65544"/>
                    <a:pt x="5509" y="58559"/>
                  </a:cubicBezTo>
                  <a:cubicBezTo>
                    <a:pt x="4430" y="51574"/>
                    <a:pt x="-523" y="44335"/>
                    <a:pt x="175" y="37604"/>
                  </a:cubicBezTo>
                  <a:cubicBezTo>
                    <a:pt x="874" y="30873"/>
                    <a:pt x="6208" y="23317"/>
                    <a:pt x="9700" y="18173"/>
                  </a:cubicBezTo>
                  <a:cubicBezTo>
                    <a:pt x="13193" y="13030"/>
                    <a:pt x="18590" y="9728"/>
                    <a:pt x="21130" y="6743"/>
                  </a:cubicBezTo>
                  <a:cubicBezTo>
                    <a:pt x="23670" y="3759"/>
                    <a:pt x="22146" y="1155"/>
                    <a:pt x="24940" y="266"/>
                  </a:cubicBezTo>
                  <a:cubicBezTo>
                    <a:pt x="27734" y="-623"/>
                    <a:pt x="34084" y="1346"/>
                    <a:pt x="37894" y="1409"/>
                  </a:cubicBezTo>
                  <a:cubicBezTo>
                    <a:pt x="41704" y="1473"/>
                    <a:pt x="44943" y="520"/>
                    <a:pt x="47800" y="647"/>
                  </a:cubicBezTo>
                  <a:cubicBezTo>
                    <a:pt x="50658" y="774"/>
                    <a:pt x="53388" y="774"/>
                    <a:pt x="55039" y="2171"/>
                  </a:cubicBezTo>
                  <a:cubicBezTo>
                    <a:pt x="56690" y="3568"/>
                    <a:pt x="55674" y="7124"/>
                    <a:pt x="57706" y="9029"/>
                  </a:cubicBezTo>
                  <a:cubicBezTo>
                    <a:pt x="59738" y="10934"/>
                    <a:pt x="65263" y="11569"/>
                    <a:pt x="67231" y="13601"/>
                  </a:cubicBezTo>
                  <a:cubicBezTo>
                    <a:pt x="69200" y="15633"/>
                    <a:pt x="67803" y="18110"/>
                    <a:pt x="69517" y="21221"/>
                  </a:cubicBezTo>
                  <a:cubicBezTo>
                    <a:pt x="71232" y="24333"/>
                    <a:pt x="76629" y="27825"/>
                    <a:pt x="77518" y="32270"/>
                  </a:cubicBezTo>
                  <a:cubicBezTo>
                    <a:pt x="78407" y="36715"/>
                    <a:pt x="74978" y="43573"/>
                    <a:pt x="74851" y="47891"/>
                  </a:cubicBezTo>
                  <a:cubicBezTo>
                    <a:pt x="74724" y="52209"/>
                    <a:pt x="77010" y="54686"/>
                    <a:pt x="76756" y="58178"/>
                  </a:cubicBezTo>
                  <a:cubicBezTo>
                    <a:pt x="76502" y="61671"/>
                    <a:pt x="75232" y="65735"/>
                    <a:pt x="73327" y="68846"/>
                  </a:cubicBezTo>
                  <a:cubicBezTo>
                    <a:pt x="71422" y="71958"/>
                    <a:pt x="66850" y="72974"/>
                    <a:pt x="65326" y="76847"/>
                  </a:cubicBezTo>
                  <a:cubicBezTo>
                    <a:pt x="63802" y="80721"/>
                    <a:pt x="65199" y="87642"/>
                    <a:pt x="64183" y="92087"/>
                  </a:cubicBezTo>
                  <a:cubicBezTo>
                    <a:pt x="63167" y="96532"/>
                    <a:pt x="59738" y="99961"/>
                    <a:pt x="59230" y="103517"/>
                  </a:cubicBezTo>
                  <a:cubicBezTo>
                    <a:pt x="58722" y="107073"/>
                    <a:pt x="61453" y="109677"/>
                    <a:pt x="61135" y="113423"/>
                  </a:cubicBezTo>
                  <a:cubicBezTo>
                    <a:pt x="60818" y="117170"/>
                    <a:pt x="58595" y="123393"/>
                    <a:pt x="57325" y="125996"/>
                  </a:cubicBezTo>
                  <a:cubicBezTo>
                    <a:pt x="56055" y="128600"/>
                    <a:pt x="57198" y="129743"/>
                    <a:pt x="53515" y="129044"/>
                  </a:cubicBezTo>
                  <a:close/>
                </a:path>
              </a:pathLst>
            </a:custGeom>
            <a:noFill/>
            <a:ln w="19050" cap="flat" cmpd="sng">
              <a:solidFill>
                <a:schemeClr val="dk1"/>
              </a:solidFill>
              <a:prstDash val="solid"/>
              <a:round/>
              <a:headEnd type="none" w="med" len="med"/>
              <a:tailEnd type="none" w="med" len="med"/>
            </a:ln>
          </p:spPr>
        </p:sp>
        <p:sp>
          <p:nvSpPr>
            <p:cNvPr id="91" name="Google Shape;91;p13"/>
            <p:cNvSpPr/>
            <p:nvPr/>
          </p:nvSpPr>
          <p:spPr>
            <a:xfrm rot="-5400000">
              <a:off x="6889905" y="1657326"/>
              <a:ext cx="2300734" cy="4676856"/>
            </a:xfrm>
            <a:custGeom>
              <a:avLst/>
              <a:gdLst/>
              <a:ahLst/>
              <a:cxnLst/>
              <a:rect l="l" t="t" r="r" b="b"/>
              <a:pathLst>
                <a:path w="65834" h="119904" extrusionOk="0">
                  <a:moveTo>
                    <a:pt x="48" y="34735"/>
                  </a:moveTo>
                  <a:cubicBezTo>
                    <a:pt x="239" y="29401"/>
                    <a:pt x="1763" y="23559"/>
                    <a:pt x="5001" y="18733"/>
                  </a:cubicBezTo>
                  <a:cubicBezTo>
                    <a:pt x="8240" y="13907"/>
                    <a:pt x="14907" y="8891"/>
                    <a:pt x="19479" y="5779"/>
                  </a:cubicBezTo>
                  <a:cubicBezTo>
                    <a:pt x="24051" y="2668"/>
                    <a:pt x="27417" y="318"/>
                    <a:pt x="32433" y="64"/>
                  </a:cubicBezTo>
                  <a:cubicBezTo>
                    <a:pt x="37450" y="-190"/>
                    <a:pt x="45578" y="572"/>
                    <a:pt x="49578" y="4255"/>
                  </a:cubicBezTo>
                  <a:cubicBezTo>
                    <a:pt x="53579" y="7938"/>
                    <a:pt x="53769" y="17971"/>
                    <a:pt x="56436" y="22162"/>
                  </a:cubicBezTo>
                  <a:cubicBezTo>
                    <a:pt x="59103" y="26353"/>
                    <a:pt x="64564" y="25972"/>
                    <a:pt x="65580" y="29401"/>
                  </a:cubicBezTo>
                  <a:cubicBezTo>
                    <a:pt x="66596" y="32830"/>
                    <a:pt x="63231" y="38355"/>
                    <a:pt x="62532" y="42736"/>
                  </a:cubicBezTo>
                  <a:cubicBezTo>
                    <a:pt x="61834" y="47118"/>
                    <a:pt x="61961" y="52134"/>
                    <a:pt x="61389" y="55690"/>
                  </a:cubicBezTo>
                  <a:cubicBezTo>
                    <a:pt x="60818" y="59246"/>
                    <a:pt x="59230" y="61215"/>
                    <a:pt x="59103" y="64072"/>
                  </a:cubicBezTo>
                  <a:cubicBezTo>
                    <a:pt x="58976" y="66930"/>
                    <a:pt x="60500" y="69216"/>
                    <a:pt x="60627" y="72835"/>
                  </a:cubicBezTo>
                  <a:cubicBezTo>
                    <a:pt x="60754" y="76455"/>
                    <a:pt x="61199" y="82614"/>
                    <a:pt x="59865" y="85789"/>
                  </a:cubicBezTo>
                  <a:cubicBezTo>
                    <a:pt x="58532" y="88964"/>
                    <a:pt x="53642" y="88647"/>
                    <a:pt x="52626" y="91885"/>
                  </a:cubicBezTo>
                  <a:cubicBezTo>
                    <a:pt x="51610" y="95124"/>
                    <a:pt x="53134" y="101918"/>
                    <a:pt x="53769" y="105220"/>
                  </a:cubicBezTo>
                  <a:cubicBezTo>
                    <a:pt x="54404" y="108522"/>
                    <a:pt x="57071" y="109284"/>
                    <a:pt x="56436" y="111697"/>
                  </a:cubicBezTo>
                  <a:cubicBezTo>
                    <a:pt x="55801" y="114110"/>
                    <a:pt x="53071" y="118873"/>
                    <a:pt x="49959" y="119698"/>
                  </a:cubicBezTo>
                  <a:cubicBezTo>
                    <a:pt x="46848" y="120524"/>
                    <a:pt x="41450" y="117730"/>
                    <a:pt x="37767" y="116650"/>
                  </a:cubicBezTo>
                  <a:cubicBezTo>
                    <a:pt x="34084" y="115571"/>
                    <a:pt x="30592" y="115444"/>
                    <a:pt x="27861" y="113221"/>
                  </a:cubicBezTo>
                  <a:cubicBezTo>
                    <a:pt x="25131" y="110999"/>
                    <a:pt x="23543" y="106808"/>
                    <a:pt x="21384" y="103315"/>
                  </a:cubicBezTo>
                  <a:cubicBezTo>
                    <a:pt x="19225" y="99823"/>
                    <a:pt x="17193" y="96330"/>
                    <a:pt x="14907" y="92266"/>
                  </a:cubicBezTo>
                  <a:cubicBezTo>
                    <a:pt x="12621" y="88202"/>
                    <a:pt x="9954" y="83821"/>
                    <a:pt x="7668" y="78931"/>
                  </a:cubicBezTo>
                  <a:cubicBezTo>
                    <a:pt x="5382" y="74042"/>
                    <a:pt x="1826" y="67628"/>
                    <a:pt x="1191" y="62929"/>
                  </a:cubicBezTo>
                  <a:cubicBezTo>
                    <a:pt x="556" y="58230"/>
                    <a:pt x="4049" y="55436"/>
                    <a:pt x="3858" y="50737"/>
                  </a:cubicBezTo>
                  <a:cubicBezTo>
                    <a:pt x="3668" y="46038"/>
                    <a:pt x="-142" y="40069"/>
                    <a:pt x="48" y="34735"/>
                  </a:cubicBezTo>
                  <a:close/>
                </a:path>
              </a:pathLst>
            </a:custGeom>
            <a:noFill/>
            <a:ln w="19050" cap="flat" cmpd="sng">
              <a:solidFill>
                <a:schemeClr val="dk1"/>
              </a:solidFill>
              <a:prstDash val="solid"/>
              <a:round/>
              <a:headEnd type="none" w="med" len="med"/>
              <a:tailEnd type="none" w="med" len="med"/>
            </a:ln>
          </p:spPr>
        </p:sp>
        <p:sp>
          <p:nvSpPr>
            <p:cNvPr id="92" name="Google Shape;92;p13"/>
            <p:cNvSpPr/>
            <p:nvPr/>
          </p:nvSpPr>
          <p:spPr>
            <a:xfrm rot="-5400000">
              <a:off x="7505212" y="1903761"/>
              <a:ext cx="1720955" cy="4026057"/>
            </a:xfrm>
            <a:custGeom>
              <a:avLst/>
              <a:gdLst/>
              <a:ahLst/>
              <a:cxnLst/>
              <a:rect l="l" t="t" r="r" b="b"/>
              <a:pathLst>
                <a:path w="49244" h="103219" extrusionOk="0">
                  <a:moveTo>
                    <a:pt x="2699" y="6858"/>
                  </a:moveTo>
                  <a:cubicBezTo>
                    <a:pt x="4858" y="2667"/>
                    <a:pt x="8033" y="1143"/>
                    <a:pt x="12986" y="381"/>
                  </a:cubicBezTo>
                  <a:cubicBezTo>
                    <a:pt x="17939" y="-381"/>
                    <a:pt x="28226" y="445"/>
                    <a:pt x="32417" y="2286"/>
                  </a:cubicBezTo>
                  <a:cubicBezTo>
                    <a:pt x="36608" y="4128"/>
                    <a:pt x="35592" y="9208"/>
                    <a:pt x="38132" y="11430"/>
                  </a:cubicBezTo>
                  <a:cubicBezTo>
                    <a:pt x="40672" y="13653"/>
                    <a:pt x="46197" y="12637"/>
                    <a:pt x="47657" y="15621"/>
                  </a:cubicBezTo>
                  <a:cubicBezTo>
                    <a:pt x="49118" y="18606"/>
                    <a:pt x="46641" y="25210"/>
                    <a:pt x="46895" y="29337"/>
                  </a:cubicBezTo>
                  <a:cubicBezTo>
                    <a:pt x="47149" y="33465"/>
                    <a:pt x="49054" y="37084"/>
                    <a:pt x="49181" y="40386"/>
                  </a:cubicBezTo>
                  <a:cubicBezTo>
                    <a:pt x="49308" y="43688"/>
                    <a:pt x="48737" y="45022"/>
                    <a:pt x="47657" y="49149"/>
                  </a:cubicBezTo>
                  <a:cubicBezTo>
                    <a:pt x="46578" y="53277"/>
                    <a:pt x="44038" y="60770"/>
                    <a:pt x="42704" y="65151"/>
                  </a:cubicBezTo>
                  <a:cubicBezTo>
                    <a:pt x="41371" y="69533"/>
                    <a:pt x="40355" y="71946"/>
                    <a:pt x="39656" y="75438"/>
                  </a:cubicBezTo>
                  <a:cubicBezTo>
                    <a:pt x="38958" y="78931"/>
                    <a:pt x="38386" y="82868"/>
                    <a:pt x="38513" y="86106"/>
                  </a:cubicBezTo>
                  <a:cubicBezTo>
                    <a:pt x="38640" y="89345"/>
                    <a:pt x="40418" y="92075"/>
                    <a:pt x="40418" y="94869"/>
                  </a:cubicBezTo>
                  <a:cubicBezTo>
                    <a:pt x="40418" y="97663"/>
                    <a:pt x="40418" y="101854"/>
                    <a:pt x="38513" y="102870"/>
                  </a:cubicBezTo>
                  <a:cubicBezTo>
                    <a:pt x="36608" y="103886"/>
                    <a:pt x="31909" y="102362"/>
                    <a:pt x="28988" y="100965"/>
                  </a:cubicBezTo>
                  <a:cubicBezTo>
                    <a:pt x="26067" y="99568"/>
                    <a:pt x="23591" y="97346"/>
                    <a:pt x="20987" y="94488"/>
                  </a:cubicBezTo>
                  <a:cubicBezTo>
                    <a:pt x="18384" y="91631"/>
                    <a:pt x="15463" y="86424"/>
                    <a:pt x="13367" y="83820"/>
                  </a:cubicBezTo>
                  <a:cubicBezTo>
                    <a:pt x="11272" y="81217"/>
                    <a:pt x="8795" y="81280"/>
                    <a:pt x="8414" y="78867"/>
                  </a:cubicBezTo>
                  <a:cubicBezTo>
                    <a:pt x="8033" y="76454"/>
                    <a:pt x="10954" y="73152"/>
                    <a:pt x="11081" y="69342"/>
                  </a:cubicBezTo>
                  <a:cubicBezTo>
                    <a:pt x="11208" y="65532"/>
                    <a:pt x="10954" y="59881"/>
                    <a:pt x="9176" y="56007"/>
                  </a:cubicBezTo>
                  <a:cubicBezTo>
                    <a:pt x="7398" y="52134"/>
                    <a:pt x="1429" y="49403"/>
                    <a:pt x="413" y="46101"/>
                  </a:cubicBezTo>
                  <a:cubicBezTo>
                    <a:pt x="-603" y="42799"/>
                    <a:pt x="3144" y="39624"/>
                    <a:pt x="3080" y="36195"/>
                  </a:cubicBezTo>
                  <a:cubicBezTo>
                    <a:pt x="3017" y="32766"/>
                    <a:pt x="96" y="30417"/>
                    <a:pt x="32" y="25527"/>
                  </a:cubicBezTo>
                  <a:cubicBezTo>
                    <a:pt x="-31" y="20638"/>
                    <a:pt x="540" y="11049"/>
                    <a:pt x="2699" y="6858"/>
                  </a:cubicBezTo>
                  <a:close/>
                </a:path>
              </a:pathLst>
            </a:custGeom>
            <a:noFill/>
            <a:ln w="19050" cap="flat" cmpd="sng">
              <a:solidFill>
                <a:schemeClr val="dk1"/>
              </a:solidFill>
              <a:prstDash val="solid"/>
              <a:round/>
              <a:headEnd type="none" w="med" len="med"/>
              <a:tailEnd type="none" w="med" len="med"/>
            </a:ln>
          </p:spPr>
        </p:sp>
        <p:sp>
          <p:nvSpPr>
            <p:cNvPr id="93" name="Google Shape;93;p13"/>
            <p:cNvSpPr/>
            <p:nvPr/>
          </p:nvSpPr>
          <p:spPr>
            <a:xfrm rot="-5400000">
              <a:off x="7869115" y="2153680"/>
              <a:ext cx="1414612" cy="3366540"/>
            </a:xfrm>
            <a:custGeom>
              <a:avLst/>
              <a:gdLst/>
              <a:ahLst/>
              <a:cxnLst/>
              <a:rect l="l" t="t" r="r" b="b"/>
              <a:pathLst>
                <a:path w="49324" h="94044" extrusionOk="0">
                  <a:moveTo>
                    <a:pt x="79" y="17780"/>
                  </a:moveTo>
                  <a:cubicBezTo>
                    <a:pt x="397" y="12129"/>
                    <a:pt x="5096" y="7366"/>
                    <a:pt x="9604" y="4445"/>
                  </a:cubicBezTo>
                  <a:cubicBezTo>
                    <a:pt x="14113" y="1524"/>
                    <a:pt x="21542" y="-635"/>
                    <a:pt x="27130" y="254"/>
                  </a:cubicBezTo>
                  <a:cubicBezTo>
                    <a:pt x="32718" y="1143"/>
                    <a:pt x="40021" y="6414"/>
                    <a:pt x="43132" y="9779"/>
                  </a:cubicBezTo>
                  <a:cubicBezTo>
                    <a:pt x="46244" y="13145"/>
                    <a:pt x="44783" y="16828"/>
                    <a:pt x="45799" y="20447"/>
                  </a:cubicBezTo>
                  <a:cubicBezTo>
                    <a:pt x="46815" y="24067"/>
                    <a:pt x="49609" y="28131"/>
                    <a:pt x="49228" y="31496"/>
                  </a:cubicBezTo>
                  <a:cubicBezTo>
                    <a:pt x="48847" y="34862"/>
                    <a:pt x="44085" y="37402"/>
                    <a:pt x="43513" y="40640"/>
                  </a:cubicBezTo>
                  <a:cubicBezTo>
                    <a:pt x="42942" y="43879"/>
                    <a:pt x="46053" y="47816"/>
                    <a:pt x="45799" y="50927"/>
                  </a:cubicBezTo>
                  <a:cubicBezTo>
                    <a:pt x="45545" y="54039"/>
                    <a:pt x="43704" y="55118"/>
                    <a:pt x="41989" y="59309"/>
                  </a:cubicBezTo>
                  <a:cubicBezTo>
                    <a:pt x="40275" y="63500"/>
                    <a:pt x="35703" y="71501"/>
                    <a:pt x="35512" y="76073"/>
                  </a:cubicBezTo>
                  <a:cubicBezTo>
                    <a:pt x="35322" y="80645"/>
                    <a:pt x="41291" y="83757"/>
                    <a:pt x="40846" y="86741"/>
                  </a:cubicBezTo>
                  <a:cubicBezTo>
                    <a:pt x="40402" y="89726"/>
                    <a:pt x="36338" y="94234"/>
                    <a:pt x="32845" y="93980"/>
                  </a:cubicBezTo>
                  <a:cubicBezTo>
                    <a:pt x="29353" y="93726"/>
                    <a:pt x="23320" y="89789"/>
                    <a:pt x="19891" y="85217"/>
                  </a:cubicBezTo>
                  <a:cubicBezTo>
                    <a:pt x="16462" y="80645"/>
                    <a:pt x="14494" y="71247"/>
                    <a:pt x="12271" y="66548"/>
                  </a:cubicBezTo>
                  <a:cubicBezTo>
                    <a:pt x="10049" y="61849"/>
                    <a:pt x="7318" y="61722"/>
                    <a:pt x="6556" y="57023"/>
                  </a:cubicBezTo>
                  <a:cubicBezTo>
                    <a:pt x="5794" y="52324"/>
                    <a:pt x="8779" y="44895"/>
                    <a:pt x="7699" y="38354"/>
                  </a:cubicBezTo>
                  <a:cubicBezTo>
                    <a:pt x="6620" y="31814"/>
                    <a:pt x="-238" y="23432"/>
                    <a:pt x="79" y="17780"/>
                  </a:cubicBezTo>
                  <a:close/>
                </a:path>
              </a:pathLst>
            </a:custGeom>
            <a:noFill/>
            <a:ln w="19050" cap="flat" cmpd="sng">
              <a:solidFill>
                <a:schemeClr val="dk1"/>
              </a:solidFill>
              <a:prstDash val="solid"/>
              <a:round/>
              <a:headEnd type="none" w="med" len="med"/>
              <a:tailEnd type="none" w="med" len="med"/>
            </a:ln>
          </p:spPr>
        </p:sp>
        <p:sp>
          <p:nvSpPr>
            <p:cNvPr id="94" name="Google Shape;94;p13"/>
            <p:cNvSpPr/>
            <p:nvPr/>
          </p:nvSpPr>
          <p:spPr>
            <a:xfrm rot="-5400000">
              <a:off x="8256087" y="2414709"/>
              <a:ext cx="1081768" cy="2707855"/>
            </a:xfrm>
            <a:custGeom>
              <a:avLst/>
              <a:gdLst/>
              <a:ahLst/>
              <a:cxnLst/>
              <a:rect l="l" t="t" r="r" b="b"/>
              <a:pathLst>
                <a:path w="34862" h="74932" extrusionOk="0">
                  <a:moveTo>
                    <a:pt x="2000" y="8940"/>
                  </a:moveTo>
                  <a:cubicBezTo>
                    <a:pt x="2508" y="4749"/>
                    <a:pt x="2762" y="1892"/>
                    <a:pt x="5048" y="558"/>
                  </a:cubicBezTo>
                  <a:cubicBezTo>
                    <a:pt x="7334" y="-775"/>
                    <a:pt x="12668" y="812"/>
                    <a:pt x="15716" y="939"/>
                  </a:cubicBezTo>
                  <a:cubicBezTo>
                    <a:pt x="18764" y="1066"/>
                    <a:pt x="21050" y="-267"/>
                    <a:pt x="23336" y="1320"/>
                  </a:cubicBezTo>
                  <a:cubicBezTo>
                    <a:pt x="25622" y="2908"/>
                    <a:pt x="27527" y="7416"/>
                    <a:pt x="29432" y="10464"/>
                  </a:cubicBezTo>
                  <a:cubicBezTo>
                    <a:pt x="31337" y="13512"/>
                    <a:pt x="34385" y="16179"/>
                    <a:pt x="34766" y="19608"/>
                  </a:cubicBezTo>
                  <a:cubicBezTo>
                    <a:pt x="35147" y="23037"/>
                    <a:pt x="32417" y="27292"/>
                    <a:pt x="31718" y="31038"/>
                  </a:cubicBezTo>
                  <a:cubicBezTo>
                    <a:pt x="31020" y="34785"/>
                    <a:pt x="31020" y="38150"/>
                    <a:pt x="30575" y="42087"/>
                  </a:cubicBezTo>
                  <a:cubicBezTo>
                    <a:pt x="30131" y="46024"/>
                    <a:pt x="28924" y="49961"/>
                    <a:pt x="29051" y="54660"/>
                  </a:cubicBezTo>
                  <a:cubicBezTo>
                    <a:pt x="29178" y="59359"/>
                    <a:pt x="32290" y="66916"/>
                    <a:pt x="31337" y="70281"/>
                  </a:cubicBezTo>
                  <a:cubicBezTo>
                    <a:pt x="30385" y="73647"/>
                    <a:pt x="26511" y="75171"/>
                    <a:pt x="23336" y="74853"/>
                  </a:cubicBezTo>
                  <a:cubicBezTo>
                    <a:pt x="20161" y="74536"/>
                    <a:pt x="15462" y="72694"/>
                    <a:pt x="12287" y="68376"/>
                  </a:cubicBezTo>
                  <a:cubicBezTo>
                    <a:pt x="9112" y="64058"/>
                    <a:pt x="6318" y="54152"/>
                    <a:pt x="4286" y="48945"/>
                  </a:cubicBezTo>
                  <a:cubicBezTo>
                    <a:pt x="2254" y="43738"/>
                    <a:pt x="476" y="41008"/>
                    <a:pt x="95" y="37134"/>
                  </a:cubicBezTo>
                  <a:cubicBezTo>
                    <a:pt x="-286" y="33261"/>
                    <a:pt x="1683" y="30403"/>
                    <a:pt x="2000" y="25704"/>
                  </a:cubicBezTo>
                  <a:cubicBezTo>
                    <a:pt x="2318" y="21005"/>
                    <a:pt x="1492" y="13131"/>
                    <a:pt x="2000" y="8940"/>
                  </a:cubicBezTo>
                  <a:close/>
                </a:path>
              </a:pathLst>
            </a:custGeom>
            <a:noFill/>
            <a:ln w="19050" cap="flat" cmpd="sng">
              <a:solidFill>
                <a:schemeClr val="dk1"/>
              </a:solidFill>
              <a:prstDash val="solid"/>
              <a:round/>
              <a:headEnd type="none" w="med" len="med"/>
              <a:tailEnd type="none" w="med" len="med"/>
            </a:ln>
          </p:spPr>
        </p:sp>
        <p:sp>
          <p:nvSpPr>
            <p:cNvPr id="95" name="Google Shape;95;p13"/>
            <p:cNvSpPr/>
            <p:nvPr/>
          </p:nvSpPr>
          <p:spPr>
            <a:xfrm rot="-5400000">
              <a:off x="8542616" y="2735169"/>
              <a:ext cx="967528" cy="2066972"/>
            </a:xfrm>
            <a:custGeom>
              <a:avLst/>
              <a:gdLst/>
              <a:ahLst/>
              <a:cxnLst/>
              <a:rect l="l" t="t" r="r" b="b"/>
              <a:pathLst>
                <a:path w="32040" h="57388" extrusionOk="0">
                  <a:moveTo>
                    <a:pt x="2639" y="10112"/>
                  </a:moveTo>
                  <a:cubicBezTo>
                    <a:pt x="4100" y="5604"/>
                    <a:pt x="5624" y="1032"/>
                    <a:pt x="9116" y="206"/>
                  </a:cubicBezTo>
                  <a:cubicBezTo>
                    <a:pt x="12609" y="-619"/>
                    <a:pt x="20546" y="2429"/>
                    <a:pt x="23594" y="5159"/>
                  </a:cubicBezTo>
                  <a:cubicBezTo>
                    <a:pt x="26642" y="7890"/>
                    <a:pt x="26007" y="12589"/>
                    <a:pt x="27404" y="16589"/>
                  </a:cubicBezTo>
                  <a:cubicBezTo>
                    <a:pt x="28801" y="20590"/>
                    <a:pt x="32230" y="25289"/>
                    <a:pt x="31976" y="29162"/>
                  </a:cubicBezTo>
                  <a:cubicBezTo>
                    <a:pt x="31722" y="33036"/>
                    <a:pt x="26960" y="35957"/>
                    <a:pt x="25880" y="39830"/>
                  </a:cubicBezTo>
                  <a:cubicBezTo>
                    <a:pt x="24801" y="43704"/>
                    <a:pt x="25817" y="49482"/>
                    <a:pt x="25499" y="52403"/>
                  </a:cubicBezTo>
                  <a:cubicBezTo>
                    <a:pt x="25182" y="55324"/>
                    <a:pt x="25753" y="57483"/>
                    <a:pt x="23975" y="57356"/>
                  </a:cubicBezTo>
                  <a:cubicBezTo>
                    <a:pt x="22197" y="57229"/>
                    <a:pt x="17308" y="54943"/>
                    <a:pt x="14831" y="51641"/>
                  </a:cubicBezTo>
                  <a:cubicBezTo>
                    <a:pt x="12355" y="48339"/>
                    <a:pt x="11529" y="41608"/>
                    <a:pt x="9116" y="37544"/>
                  </a:cubicBezTo>
                  <a:cubicBezTo>
                    <a:pt x="6703" y="33480"/>
                    <a:pt x="1433" y="31829"/>
                    <a:pt x="353" y="27257"/>
                  </a:cubicBezTo>
                  <a:cubicBezTo>
                    <a:pt x="-726" y="22685"/>
                    <a:pt x="1179" y="14621"/>
                    <a:pt x="2639" y="10112"/>
                  </a:cubicBezTo>
                  <a:close/>
                </a:path>
              </a:pathLst>
            </a:custGeom>
            <a:noFill/>
            <a:ln w="19050" cap="flat" cmpd="sng">
              <a:solidFill>
                <a:schemeClr val="dk1"/>
              </a:solidFill>
              <a:prstDash val="solid"/>
              <a:round/>
              <a:headEnd type="none" w="med" len="med"/>
              <a:tailEnd type="none" w="med" len="med"/>
            </a:ln>
          </p:spPr>
        </p:sp>
        <p:sp>
          <p:nvSpPr>
            <p:cNvPr id="96" name="Google Shape;96;p13"/>
            <p:cNvSpPr/>
            <p:nvPr/>
          </p:nvSpPr>
          <p:spPr>
            <a:xfrm rot="-5400000">
              <a:off x="8766563" y="2815525"/>
              <a:ext cx="638552" cy="1710340"/>
            </a:xfrm>
            <a:custGeom>
              <a:avLst/>
              <a:gdLst/>
              <a:ahLst/>
              <a:cxnLst/>
              <a:rect l="l" t="t" r="r" b="b"/>
              <a:pathLst>
                <a:path w="21622" h="47835" extrusionOk="0">
                  <a:moveTo>
                    <a:pt x="1619" y="10656"/>
                  </a:moveTo>
                  <a:cubicBezTo>
                    <a:pt x="3016" y="6656"/>
                    <a:pt x="7334" y="5894"/>
                    <a:pt x="8858" y="4179"/>
                  </a:cubicBezTo>
                  <a:cubicBezTo>
                    <a:pt x="10382" y="2465"/>
                    <a:pt x="8668" y="-964"/>
                    <a:pt x="10763" y="369"/>
                  </a:cubicBezTo>
                  <a:cubicBezTo>
                    <a:pt x="12859" y="1703"/>
                    <a:pt x="20669" y="8370"/>
                    <a:pt x="21431" y="12180"/>
                  </a:cubicBezTo>
                  <a:cubicBezTo>
                    <a:pt x="22193" y="15990"/>
                    <a:pt x="16161" y="18340"/>
                    <a:pt x="15335" y="23229"/>
                  </a:cubicBezTo>
                  <a:cubicBezTo>
                    <a:pt x="14510" y="28119"/>
                    <a:pt x="16161" y="37453"/>
                    <a:pt x="16478" y="41517"/>
                  </a:cubicBezTo>
                  <a:cubicBezTo>
                    <a:pt x="16796" y="45581"/>
                    <a:pt x="18891" y="47169"/>
                    <a:pt x="17240" y="47613"/>
                  </a:cubicBezTo>
                  <a:cubicBezTo>
                    <a:pt x="15589" y="48058"/>
                    <a:pt x="9366" y="47423"/>
                    <a:pt x="6572" y="44184"/>
                  </a:cubicBezTo>
                  <a:cubicBezTo>
                    <a:pt x="3778" y="40946"/>
                    <a:pt x="1302" y="33770"/>
                    <a:pt x="476" y="28182"/>
                  </a:cubicBezTo>
                  <a:cubicBezTo>
                    <a:pt x="-349" y="22594"/>
                    <a:pt x="222" y="14657"/>
                    <a:pt x="1619" y="10656"/>
                  </a:cubicBezTo>
                  <a:close/>
                </a:path>
              </a:pathLst>
            </a:custGeom>
            <a:noFill/>
            <a:ln w="19050" cap="flat" cmpd="sng">
              <a:solidFill>
                <a:schemeClr val="dk1"/>
              </a:solidFill>
              <a:prstDash val="solid"/>
              <a:round/>
              <a:headEnd type="none" w="med" len="med"/>
              <a:tailEnd type="none" w="med" len="med"/>
            </a:ln>
          </p:spPr>
        </p:sp>
        <p:sp>
          <p:nvSpPr>
            <p:cNvPr id="97" name="Google Shape;97;p13"/>
            <p:cNvSpPr/>
            <p:nvPr/>
          </p:nvSpPr>
          <p:spPr>
            <a:xfrm rot="-5400000">
              <a:off x="8991296" y="3366160"/>
              <a:ext cx="532053" cy="804994"/>
            </a:xfrm>
            <a:custGeom>
              <a:avLst/>
              <a:gdLst/>
              <a:ahLst/>
              <a:cxnLst/>
              <a:rect l="l" t="t" r="r" b="b"/>
              <a:pathLst>
                <a:path w="17784" h="24098" extrusionOk="0">
                  <a:moveTo>
                    <a:pt x="8787" y="32"/>
                  </a:moveTo>
                  <a:cubicBezTo>
                    <a:pt x="11264" y="159"/>
                    <a:pt x="13804" y="2890"/>
                    <a:pt x="15264" y="5747"/>
                  </a:cubicBezTo>
                  <a:cubicBezTo>
                    <a:pt x="16725" y="8605"/>
                    <a:pt x="18312" y="14129"/>
                    <a:pt x="17550" y="17177"/>
                  </a:cubicBezTo>
                  <a:cubicBezTo>
                    <a:pt x="16788" y="20225"/>
                    <a:pt x="13232" y="24289"/>
                    <a:pt x="10692" y="24035"/>
                  </a:cubicBezTo>
                  <a:cubicBezTo>
                    <a:pt x="8152" y="23781"/>
                    <a:pt x="4025" y="18828"/>
                    <a:pt x="2310" y="15653"/>
                  </a:cubicBezTo>
                  <a:cubicBezTo>
                    <a:pt x="596" y="12478"/>
                    <a:pt x="-674" y="7589"/>
                    <a:pt x="405" y="4985"/>
                  </a:cubicBezTo>
                  <a:cubicBezTo>
                    <a:pt x="1485" y="2382"/>
                    <a:pt x="6311" y="-95"/>
                    <a:pt x="8787" y="32"/>
                  </a:cubicBezTo>
                  <a:close/>
                </a:path>
              </a:pathLst>
            </a:custGeom>
            <a:noFill/>
            <a:ln w="19050" cap="flat" cmpd="sng">
              <a:solidFill>
                <a:schemeClr val="dk1"/>
              </a:solidFill>
              <a:prstDash val="solid"/>
              <a:round/>
              <a:headEnd type="none" w="med" len="med"/>
              <a:tailEnd type="none" w="med" len="med"/>
            </a:ln>
          </p:spPr>
        </p:sp>
        <p:sp>
          <p:nvSpPr>
            <p:cNvPr id="98" name="Google Shape;98;p13"/>
            <p:cNvSpPr/>
            <p:nvPr/>
          </p:nvSpPr>
          <p:spPr>
            <a:xfrm rot="-5400000">
              <a:off x="9229397" y="3524079"/>
              <a:ext cx="371676" cy="489175"/>
            </a:xfrm>
            <a:custGeom>
              <a:avLst/>
              <a:gdLst/>
              <a:ahLst/>
              <a:cxnLst/>
              <a:rect l="l" t="t" r="r" b="b"/>
              <a:pathLst>
                <a:path w="8334" h="12335" extrusionOk="0">
                  <a:moveTo>
                    <a:pt x="3540" y="175"/>
                  </a:moveTo>
                  <a:cubicBezTo>
                    <a:pt x="4874" y="-523"/>
                    <a:pt x="7668" y="3541"/>
                    <a:pt x="8112" y="5509"/>
                  </a:cubicBezTo>
                  <a:cubicBezTo>
                    <a:pt x="8557" y="7478"/>
                    <a:pt x="7541" y="11288"/>
                    <a:pt x="6207" y="11986"/>
                  </a:cubicBezTo>
                  <a:cubicBezTo>
                    <a:pt x="4874" y="12685"/>
                    <a:pt x="556" y="11669"/>
                    <a:pt x="111" y="9700"/>
                  </a:cubicBezTo>
                  <a:cubicBezTo>
                    <a:pt x="-333" y="7732"/>
                    <a:pt x="2207" y="874"/>
                    <a:pt x="3540" y="175"/>
                  </a:cubicBezTo>
                  <a:close/>
                </a:path>
              </a:pathLst>
            </a:custGeom>
            <a:noFill/>
            <a:ln w="19050" cap="flat" cmpd="sng">
              <a:solidFill>
                <a:schemeClr val="dk1"/>
              </a:solidFill>
              <a:prstDash val="solid"/>
              <a:round/>
              <a:headEnd type="none" w="med" len="med"/>
              <a:tailEnd type="none" w="med" len="med"/>
            </a:ln>
          </p:spPr>
        </p:sp>
      </p:grpSp>
      <p:grpSp>
        <p:nvGrpSpPr>
          <p:cNvPr id="99" name="Google Shape;99;p13"/>
          <p:cNvGrpSpPr/>
          <p:nvPr/>
        </p:nvGrpSpPr>
        <p:grpSpPr>
          <a:xfrm rot="-4353626" flipH="1">
            <a:off x="8267680" y="2653318"/>
            <a:ext cx="826114" cy="614319"/>
            <a:chOff x="5426454" y="2637338"/>
            <a:chExt cx="5042488" cy="2716819"/>
          </a:xfrm>
        </p:grpSpPr>
        <p:sp>
          <p:nvSpPr>
            <p:cNvPr id="100" name="Google Shape;100;p13"/>
            <p:cNvSpPr/>
            <p:nvPr/>
          </p:nvSpPr>
          <p:spPr>
            <a:xfrm rot="-5400000">
              <a:off x="6589289" y="1474503"/>
              <a:ext cx="2716819" cy="5042488"/>
            </a:xfrm>
            <a:custGeom>
              <a:avLst/>
              <a:gdLst/>
              <a:ahLst/>
              <a:cxnLst/>
              <a:rect l="l" t="t" r="r" b="b"/>
              <a:pathLst>
                <a:path w="77740" h="129278" extrusionOk="0">
                  <a:moveTo>
                    <a:pt x="53515" y="129044"/>
                  </a:moveTo>
                  <a:cubicBezTo>
                    <a:pt x="49832" y="128346"/>
                    <a:pt x="40117" y="125361"/>
                    <a:pt x="35227" y="121805"/>
                  </a:cubicBezTo>
                  <a:cubicBezTo>
                    <a:pt x="30338" y="118249"/>
                    <a:pt x="26972" y="112090"/>
                    <a:pt x="24178" y="107708"/>
                  </a:cubicBezTo>
                  <a:cubicBezTo>
                    <a:pt x="21384" y="103327"/>
                    <a:pt x="20368" y="99072"/>
                    <a:pt x="18463" y="95516"/>
                  </a:cubicBezTo>
                  <a:cubicBezTo>
                    <a:pt x="16558" y="91960"/>
                    <a:pt x="14717" y="89039"/>
                    <a:pt x="12748" y="86372"/>
                  </a:cubicBezTo>
                  <a:cubicBezTo>
                    <a:pt x="10780" y="83705"/>
                    <a:pt x="7859" y="84150"/>
                    <a:pt x="6652" y="79514"/>
                  </a:cubicBezTo>
                  <a:cubicBezTo>
                    <a:pt x="5446" y="74879"/>
                    <a:pt x="6589" y="65544"/>
                    <a:pt x="5509" y="58559"/>
                  </a:cubicBezTo>
                  <a:cubicBezTo>
                    <a:pt x="4430" y="51574"/>
                    <a:pt x="-523" y="44335"/>
                    <a:pt x="175" y="37604"/>
                  </a:cubicBezTo>
                  <a:cubicBezTo>
                    <a:pt x="874" y="30873"/>
                    <a:pt x="6208" y="23317"/>
                    <a:pt x="9700" y="18173"/>
                  </a:cubicBezTo>
                  <a:cubicBezTo>
                    <a:pt x="13193" y="13030"/>
                    <a:pt x="18590" y="9728"/>
                    <a:pt x="21130" y="6743"/>
                  </a:cubicBezTo>
                  <a:cubicBezTo>
                    <a:pt x="23670" y="3759"/>
                    <a:pt x="22146" y="1155"/>
                    <a:pt x="24940" y="266"/>
                  </a:cubicBezTo>
                  <a:cubicBezTo>
                    <a:pt x="27734" y="-623"/>
                    <a:pt x="34084" y="1346"/>
                    <a:pt x="37894" y="1409"/>
                  </a:cubicBezTo>
                  <a:cubicBezTo>
                    <a:pt x="41704" y="1473"/>
                    <a:pt x="44943" y="520"/>
                    <a:pt x="47800" y="647"/>
                  </a:cubicBezTo>
                  <a:cubicBezTo>
                    <a:pt x="50658" y="774"/>
                    <a:pt x="53388" y="774"/>
                    <a:pt x="55039" y="2171"/>
                  </a:cubicBezTo>
                  <a:cubicBezTo>
                    <a:pt x="56690" y="3568"/>
                    <a:pt x="55674" y="7124"/>
                    <a:pt x="57706" y="9029"/>
                  </a:cubicBezTo>
                  <a:cubicBezTo>
                    <a:pt x="59738" y="10934"/>
                    <a:pt x="65263" y="11569"/>
                    <a:pt x="67231" y="13601"/>
                  </a:cubicBezTo>
                  <a:cubicBezTo>
                    <a:pt x="69200" y="15633"/>
                    <a:pt x="67803" y="18110"/>
                    <a:pt x="69517" y="21221"/>
                  </a:cubicBezTo>
                  <a:cubicBezTo>
                    <a:pt x="71232" y="24333"/>
                    <a:pt x="76629" y="27825"/>
                    <a:pt x="77518" y="32270"/>
                  </a:cubicBezTo>
                  <a:cubicBezTo>
                    <a:pt x="78407" y="36715"/>
                    <a:pt x="74978" y="43573"/>
                    <a:pt x="74851" y="47891"/>
                  </a:cubicBezTo>
                  <a:cubicBezTo>
                    <a:pt x="74724" y="52209"/>
                    <a:pt x="77010" y="54686"/>
                    <a:pt x="76756" y="58178"/>
                  </a:cubicBezTo>
                  <a:cubicBezTo>
                    <a:pt x="76502" y="61671"/>
                    <a:pt x="75232" y="65735"/>
                    <a:pt x="73327" y="68846"/>
                  </a:cubicBezTo>
                  <a:cubicBezTo>
                    <a:pt x="71422" y="71958"/>
                    <a:pt x="66850" y="72974"/>
                    <a:pt x="65326" y="76847"/>
                  </a:cubicBezTo>
                  <a:cubicBezTo>
                    <a:pt x="63802" y="80721"/>
                    <a:pt x="65199" y="87642"/>
                    <a:pt x="64183" y="92087"/>
                  </a:cubicBezTo>
                  <a:cubicBezTo>
                    <a:pt x="63167" y="96532"/>
                    <a:pt x="59738" y="99961"/>
                    <a:pt x="59230" y="103517"/>
                  </a:cubicBezTo>
                  <a:cubicBezTo>
                    <a:pt x="58722" y="107073"/>
                    <a:pt x="61453" y="109677"/>
                    <a:pt x="61135" y="113423"/>
                  </a:cubicBezTo>
                  <a:cubicBezTo>
                    <a:pt x="60818" y="117170"/>
                    <a:pt x="58595" y="123393"/>
                    <a:pt x="57325" y="125996"/>
                  </a:cubicBezTo>
                  <a:cubicBezTo>
                    <a:pt x="56055" y="128600"/>
                    <a:pt x="57198" y="129743"/>
                    <a:pt x="53515" y="129044"/>
                  </a:cubicBezTo>
                  <a:close/>
                </a:path>
              </a:pathLst>
            </a:custGeom>
            <a:noFill/>
            <a:ln w="19050" cap="flat" cmpd="sng">
              <a:solidFill>
                <a:schemeClr val="dk1"/>
              </a:solidFill>
              <a:prstDash val="solid"/>
              <a:round/>
              <a:headEnd type="none" w="med" len="med"/>
              <a:tailEnd type="none" w="med" len="med"/>
            </a:ln>
          </p:spPr>
        </p:sp>
        <p:sp>
          <p:nvSpPr>
            <p:cNvPr id="101" name="Google Shape;101;p13"/>
            <p:cNvSpPr/>
            <p:nvPr/>
          </p:nvSpPr>
          <p:spPr>
            <a:xfrm rot="-5400000">
              <a:off x="6889905" y="1657326"/>
              <a:ext cx="2300734" cy="4676856"/>
            </a:xfrm>
            <a:custGeom>
              <a:avLst/>
              <a:gdLst/>
              <a:ahLst/>
              <a:cxnLst/>
              <a:rect l="l" t="t" r="r" b="b"/>
              <a:pathLst>
                <a:path w="65834" h="119904" extrusionOk="0">
                  <a:moveTo>
                    <a:pt x="48" y="34735"/>
                  </a:moveTo>
                  <a:cubicBezTo>
                    <a:pt x="239" y="29401"/>
                    <a:pt x="1763" y="23559"/>
                    <a:pt x="5001" y="18733"/>
                  </a:cubicBezTo>
                  <a:cubicBezTo>
                    <a:pt x="8240" y="13907"/>
                    <a:pt x="14907" y="8891"/>
                    <a:pt x="19479" y="5779"/>
                  </a:cubicBezTo>
                  <a:cubicBezTo>
                    <a:pt x="24051" y="2668"/>
                    <a:pt x="27417" y="318"/>
                    <a:pt x="32433" y="64"/>
                  </a:cubicBezTo>
                  <a:cubicBezTo>
                    <a:pt x="37450" y="-190"/>
                    <a:pt x="45578" y="572"/>
                    <a:pt x="49578" y="4255"/>
                  </a:cubicBezTo>
                  <a:cubicBezTo>
                    <a:pt x="53579" y="7938"/>
                    <a:pt x="53769" y="17971"/>
                    <a:pt x="56436" y="22162"/>
                  </a:cubicBezTo>
                  <a:cubicBezTo>
                    <a:pt x="59103" y="26353"/>
                    <a:pt x="64564" y="25972"/>
                    <a:pt x="65580" y="29401"/>
                  </a:cubicBezTo>
                  <a:cubicBezTo>
                    <a:pt x="66596" y="32830"/>
                    <a:pt x="63231" y="38355"/>
                    <a:pt x="62532" y="42736"/>
                  </a:cubicBezTo>
                  <a:cubicBezTo>
                    <a:pt x="61834" y="47118"/>
                    <a:pt x="61961" y="52134"/>
                    <a:pt x="61389" y="55690"/>
                  </a:cubicBezTo>
                  <a:cubicBezTo>
                    <a:pt x="60818" y="59246"/>
                    <a:pt x="59230" y="61215"/>
                    <a:pt x="59103" y="64072"/>
                  </a:cubicBezTo>
                  <a:cubicBezTo>
                    <a:pt x="58976" y="66930"/>
                    <a:pt x="60500" y="69216"/>
                    <a:pt x="60627" y="72835"/>
                  </a:cubicBezTo>
                  <a:cubicBezTo>
                    <a:pt x="60754" y="76455"/>
                    <a:pt x="61199" y="82614"/>
                    <a:pt x="59865" y="85789"/>
                  </a:cubicBezTo>
                  <a:cubicBezTo>
                    <a:pt x="58532" y="88964"/>
                    <a:pt x="53642" y="88647"/>
                    <a:pt x="52626" y="91885"/>
                  </a:cubicBezTo>
                  <a:cubicBezTo>
                    <a:pt x="51610" y="95124"/>
                    <a:pt x="53134" y="101918"/>
                    <a:pt x="53769" y="105220"/>
                  </a:cubicBezTo>
                  <a:cubicBezTo>
                    <a:pt x="54404" y="108522"/>
                    <a:pt x="57071" y="109284"/>
                    <a:pt x="56436" y="111697"/>
                  </a:cubicBezTo>
                  <a:cubicBezTo>
                    <a:pt x="55801" y="114110"/>
                    <a:pt x="53071" y="118873"/>
                    <a:pt x="49959" y="119698"/>
                  </a:cubicBezTo>
                  <a:cubicBezTo>
                    <a:pt x="46848" y="120524"/>
                    <a:pt x="41450" y="117730"/>
                    <a:pt x="37767" y="116650"/>
                  </a:cubicBezTo>
                  <a:cubicBezTo>
                    <a:pt x="34084" y="115571"/>
                    <a:pt x="30592" y="115444"/>
                    <a:pt x="27861" y="113221"/>
                  </a:cubicBezTo>
                  <a:cubicBezTo>
                    <a:pt x="25131" y="110999"/>
                    <a:pt x="23543" y="106808"/>
                    <a:pt x="21384" y="103315"/>
                  </a:cubicBezTo>
                  <a:cubicBezTo>
                    <a:pt x="19225" y="99823"/>
                    <a:pt x="17193" y="96330"/>
                    <a:pt x="14907" y="92266"/>
                  </a:cubicBezTo>
                  <a:cubicBezTo>
                    <a:pt x="12621" y="88202"/>
                    <a:pt x="9954" y="83821"/>
                    <a:pt x="7668" y="78931"/>
                  </a:cubicBezTo>
                  <a:cubicBezTo>
                    <a:pt x="5382" y="74042"/>
                    <a:pt x="1826" y="67628"/>
                    <a:pt x="1191" y="62929"/>
                  </a:cubicBezTo>
                  <a:cubicBezTo>
                    <a:pt x="556" y="58230"/>
                    <a:pt x="4049" y="55436"/>
                    <a:pt x="3858" y="50737"/>
                  </a:cubicBezTo>
                  <a:cubicBezTo>
                    <a:pt x="3668" y="46038"/>
                    <a:pt x="-142" y="40069"/>
                    <a:pt x="48" y="34735"/>
                  </a:cubicBezTo>
                  <a:close/>
                </a:path>
              </a:pathLst>
            </a:custGeom>
            <a:noFill/>
            <a:ln w="19050" cap="flat" cmpd="sng">
              <a:solidFill>
                <a:schemeClr val="dk1"/>
              </a:solidFill>
              <a:prstDash val="solid"/>
              <a:round/>
              <a:headEnd type="none" w="med" len="med"/>
              <a:tailEnd type="none" w="med" len="med"/>
            </a:ln>
          </p:spPr>
        </p:sp>
        <p:sp>
          <p:nvSpPr>
            <p:cNvPr id="102" name="Google Shape;102;p13"/>
            <p:cNvSpPr/>
            <p:nvPr/>
          </p:nvSpPr>
          <p:spPr>
            <a:xfrm rot="-5400000">
              <a:off x="7505212" y="1903761"/>
              <a:ext cx="1720955" cy="4026057"/>
            </a:xfrm>
            <a:custGeom>
              <a:avLst/>
              <a:gdLst/>
              <a:ahLst/>
              <a:cxnLst/>
              <a:rect l="l" t="t" r="r" b="b"/>
              <a:pathLst>
                <a:path w="49244" h="103219" extrusionOk="0">
                  <a:moveTo>
                    <a:pt x="2699" y="6858"/>
                  </a:moveTo>
                  <a:cubicBezTo>
                    <a:pt x="4858" y="2667"/>
                    <a:pt x="8033" y="1143"/>
                    <a:pt x="12986" y="381"/>
                  </a:cubicBezTo>
                  <a:cubicBezTo>
                    <a:pt x="17939" y="-381"/>
                    <a:pt x="28226" y="445"/>
                    <a:pt x="32417" y="2286"/>
                  </a:cubicBezTo>
                  <a:cubicBezTo>
                    <a:pt x="36608" y="4128"/>
                    <a:pt x="35592" y="9208"/>
                    <a:pt x="38132" y="11430"/>
                  </a:cubicBezTo>
                  <a:cubicBezTo>
                    <a:pt x="40672" y="13653"/>
                    <a:pt x="46197" y="12637"/>
                    <a:pt x="47657" y="15621"/>
                  </a:cubicBezTo>
                  <a:cubicBezTo>
                    <a:pt x="49118" y="18606"/>
                    <a:pt x="46641" y="25210"/>
                    <a:pt x="46895" y="29337"/>
                  </a:cubicBezTo>
                  <a:cubicBezTo>
                    <a:pt x="47149" y="33465"/>
                    <a:pt x="49054" y="37084"/>
                    <a:pt x="49181" y="40386"/>
                  </a:cubicBezTo>
                  <a:cubicBezTo>
                    <a:pt x="49308" y="43688"/>
                    <a:pt x="48737" y="45022"/>
                    <a:pt x="47657" y="49149"/>
                  </a:cubicBezTo>
                  <a:cubicBezTo>
                    <a:pt x="46578" y="53277"/>
                    <a:pt x="44038" y="60770"/>
                    <a:pt x="42704" y="65151"/>
                  </a:cubicBezTo>
                  <a:cubicBezTo>
                    <a:pt x="41371" y="69533"/>
                    <a:pt x="40355" y="71946"/>
                    <a:pt x="39656" y="75438"/>
                  </a:cubicBezTo>
                  <a:cubicBezTo>
                    <a:pt x="38958" y="78931"/>
                    <a:pt x="38386" y="82868"/>
                    <a:pt x="38513" y="86106"/>
                  </a:cubicBezTo>
                  <a:cubicBezTo>
                    <a:pt x="38640" y="89345"/>
                    <a:pt x="40418" y="92075"/>
                    <a:pt x="40418" y="94869"/>
                  </a:cubicBezTo>
                  <a:cubicBezTo>
                    <a:pt x="40418" y="97663"/>
                    <a:pt x="40418" y="101854"/>
                    <a:pt x="38513" y="102870"/>
                  </a:cubicBezTo>
                  <a:cubicBezTo>
                    <a:pt x="36608" y="103886"/>
                    <a:pt x="31909" y="102362"/>
                    <a:pt x="28988" y="100965"/>
                  </a:cubicBezTo>
                  <a:cubicBezTo>
                    <a:pt x="26067" y="99568"/>
                    <a:pt x="23591" y="97346"/>
                    <a:pt x="20987" y="94488"/>
                  </a:cubicBezTo>
                  <a:cubicBezTo>
                    <a:pt x="18384" y="91631"/>
                    <a:pt x="15463" y="86424"/>
                    <a:pt x="13367" y="83820"/>
                  </a:cubicBezTo>
                  <a:cubicBezTo>
                    <a:pt x="11272" y="81217"/>
                    <a:pt x="8795" y="81280"/>
                    <a:pt x="8414" y="78867"/>
                  </a:cubicBezTo>
                  <a:cubicBezTo>
                    <a:pt x="8033" y="76454"/>
                    <a:pt x="10954" y="73152"/>
                    <a:pt x="11081" y="69342"/>
                  </a:cubicBezTo>
                  <a:cubicBezTo>
                    <a:pt x="11208" y="65532"/>
                    <a:pt x="10954" y="59881"/>
                    <a:pt x="9176" y="56007"/>
                  </a:cubicBezTo>
                  <a:cubicBezTo>
                    <a:pt x="7398" y="52134"/>
                    <a:pt x="1429" y="49403"/>
                    <a:pt x="413" y="46101"/>
                  </a:cubicBezTo>
                  <a:cubicBezTo>
                    <a:pt x="-603" y="42799"/>
                    <a:pt x="3144" y="39624"/>
                    <a:pt x="3080" y="36195"/>
                  </a:cubicBezTo>
                  <a:cubicBezTo>
                    <a:pt x="3017" y="32766"/>
                    <a:pt x="96" y="30417"/>
                    <a:pt x="32" y="25527"/>
                  </a:cubicBezTo>
                  <a:cubicBezTo>
                    <a:pt x="-31" y="20638"/>
                    <a:pt x="540" y="11049"/>
                    <a:pt x="2699" y="6858"/>
                  </a:cubicBezTo>
                  <a:close/>
                </a:path>
              </a:pathLst>
            </a:custGeom>
            <a:noFill/>
            <a:ln w="19050" cap="flat" cmpd="sng">
              <a:solidFill>
                <a:schemeClr val="dk1"/>
              </a:solidFill>
              <a:prstDash val="solid"/>
              <a:round/>
              <a:headEnd type="none" w="med" len="med"/>
              <a:tailEnd type="none" w="med" len="med"/>
            </a:ln>
          </p:spPr>
        </p:sp>
        <p:sp>
          <p:nvSpPr>
            <p:cNvPr id="103" name="Google Shape;103;p13"/>
            <p:cNvSpPr/>
            <p:nvPr/>
          </p:nvSpPr>
          <p:spPr>
            <a:xfrm rot="-5400000">
              <a:off x="7869115" y="2153680"/>
              <a:ext cx="1414612" cy="3366540"/>
            </a:xfrm>
            <a:custGeom>
              <a:avLst/>
              <a:gdLst/>
              <a:ahLst/>
              <a:cxnLst/>
              <a:rect l="l" t="t" r="r" b="b"/>
              <a:pathLst>
                <a:path w="49324" h="94044" extrusionOk="0">
                  <a:moveTo>
                    <a:pt x="79" y="17780"/>
                  </a:moveTo>
                  <a:cubicBezTo>
                    <a:pt x="397" y="12129"/>
                    <a:pt x="5096" y="7366"/>
                    <a:pt x="9604" y="4445"/>
                  </a:cubicBezTo>
                  <a:cubicBezTo>
                    <a:pt x="14113" y="1524"/>
                    <a:pt x="21542" y="-635"/>
                    <a:pt x="27130" y="254"/>
                  </a:cubicBezTo>
                  <a:cubicBezTo>
                    <a:pt x="32718" y="1143"/>
                    <a:pt x="40021" y="6414"/>
                    <a:pt x="43132" y="9779"/>
                  </a:cubicBezTo>
                  <a:cubicBezTo>
                    <a:pt x="46244" y="13145"/>
                    <a:pt x="44783" y="16828"/>
                    <a:pt x="45799" y="20447"/>
                  </a:cubicBezTo>
                  <a:cubicBezTo>
                    <a:pt x="46815" y="24067"/>
                    <a:pt x="49609" y="28131"/>
                    <a:pt x="49228" y="31496"/>
                  </a:cubicBezTo>
                  <a:cubicBezTo>
                    <a:pt x="48847" y="34862"/>
                    <a:pt x="44085" y="37402"/>
                    <a:pt x="43513" y="40640"/>
                  </a:cubicBezTo>
                  <a:cubicBezTo>
                    <a:pt x="42942" y="43879"/>
                    <a:pt x="46053" y="47816"/>
                    <a:pt x="45799" y="50927"/>
                  </a:cubicBezTo>
                  <a:cubicBezTo>
                    <a:pt x="45545" y="54039"/>
                    <a:pt x="43704" y="55118"/>
                    <a:pt x="41989" y="59309"/>
                  </a:cubicBezTo>
                  <a:cubicBezTo>
                    <a:pt x="40275" y="63500"/>
                    <a:pt x="35703" y="71501"/>
                    <a:pt x="35512" y="76073"/>
                  </a:cubicBezTo>
                  <a:cubicBezTo>
                    <a:pt x="35322" y="80645"/>
                    <a:pt x="41291" y="83757"/>
                    <a:pt x="40846" y="86741"/>
                  </a:cubicBezTo>
                  <a:cubicBezTo>
                    <a:pt x="40402" y="89726"/>
                    <a:pt x="36338" y="94234"/>
                    <a:pt x="32845" y="93980"/>
                  </a:cubicBezTo>
                  <a:cubicBezTo>
                    <a:pt x="29353" y="93726"/>
                    <a:pt x="23320" y="89789"/>
                    <a:pt x="19891" y="85217"/>
                  </a:cubicBezTo>
                  <a:cubicBezTo>
                    <a:pt x="16462" y="80645"/>
                    <a:pt x="14494" y="71247"/>
                    <a:pt x="12271" y="66548"/>
                  </a:cubicBezTo>
                  <a:cubicBezTo>
                    <a:pt x="10049" y="61849"/>
                    <a:pt x="7318" y="61722"/>
                    <a:pt x="6556" y="57023"/>
                  </a:cubicBezTo>
                  <a:cubicBezTo>
                    <a:pt x="5794" y="52324"/>
                    <a:pt x="8779" y="44895"/>
                    <a:pt x="7699" y="38354"/>
                  </a:cubicBezTo>
                  <a:cubicBezTo>
                    <a:pt x="6620" y="31814"/>
                    <a:pt x="-238" y="23432"/>
                    <a:pt x="79" y="17780"/>
                  </a:cubicBezTo>
                  <a:close/>
                </a:path>
              </a:pathLst>
            </a:custGeom>
            <a:noFill/>
            <a:ln w="19050" cap="flat" cmpd="sng">
              <a:solidFill>
                <a:schemeClr val="dk1"/>
              </a:solidFill>
              <a:prstDash val="solid"/>
              <a:round/>
              <a:headEnd type="none" w="med" len="med"/>
              <a:tailEnd type="none" w="med" len="med"/>
            </a:ln>
          </p:spPr>
        </p:sp>
        <p:sp>
          <p:nvSpPr>
            <p:cNvPr id="104" name="Google Shape;104;p13"/>
            <p:cNvSpPr/>
            <p:nvPr/>
          </p:nvSpPr>
          <p:spPr>
            <a:xfrm rot="-5400000">
              <a:off x="8256087" y="2414709"/>
              <a:ext cx="1081768" cy="2707855"/>
            </a:xfrm>
            <a:custGeom>
              <a:avLst/>
              <a:gdLst/>
              <a:ahLst/>
              <a:cxnLst/>
              <a:rect l="l" t="t" r="r" b="b"/>
              <a:pathLst>
                <a:path w="34862" h="74932" extrusionOk="0">
                  <a:moveTo>
                    <a:pt x="2000" y="8940"/>
                  </a:moveTo>
                  <a:cubicBezTo>
                    <a:pt x="2508" y="4749"/>
                    <a:pt x="2762" y="1892"/>
                    <a:pt x="5048" y="558"/>
                  </a:cubicBezTo>
                  <a:cubicBezTo>
                    <a:pt x="7334" y="-775"/>
                    <a:pt x="12668" y="812"/>
                    <a:pt x="15716" y="939"/>
                  </a:cubicBezTo>
                  <a:cubicBezTo>
                    <a:pt x="18764" y="1066"/>
                    <a:pt x="21050" y="-267"/>
                    <a:pt x="23336" y="1320"/>
                  </a:cubicBezTo>
                  <a:cubicBezTo>
                    <a:pt x="25622" y="2908"/>
                    <a:pt x="27527" y="7416"/>
                    <a:pt x="29432" y="10464"/>
                  </a:cubicBezTo>
                  <a:cubicBezTo>
                    <a:pt x="31337" y="13512"/>
                    <a:pt x="34385" y="16179"/>
                    <a:pt x="34766" y="19608"/>
                  </a:cubicBezTo>
                  <a:cubicBezTo>
                    <a:pt x="35147" y="23037"/>
                    <a:pt x="32417" y="27292"/>
                    <a:pt x="31718" y="31038"/>
                  </a:cubicBezTo>
                  <a:cubicBezTo>
                    <a:pt x="31020" y="34785"/>
                    <a:pt x="31020" y="38150"/>
                    <a:pt x="30575" y="42087"/>
                  </a:cubicBezTo>
                  <a:cubicBezTo>
                    <a:pt x="30131" y="46024"/>
                    <a:pt x="28924" y="49961"/>
                    <a:pt x="29051" y="54660"/>
                  </a:cubicBezTo>
                  <a:cubicBezTo>
                    <a:pt x="29178" y="59359"/>
                    <a:pt x="32290" y="66916"/>
                    <a:pt x="31337" y="70281"/>
                  </a:cubicBezTo>
                  <a:cubicBezTo>
                    <a:pt x="30385" y="73647"/>
                    <a:pt x="26511" y="75171"/>
                    <a:pt x="23336" y="74853"/>
                  </a:cubicBezTo>
                  <a:cubicBezTo>
                    <a:pt x="20161" y="74536"/>
                    <a:pt x="15462" y="72694"/>
                    <a:pt x="12287" y="68376"/>
                  </a:cubicBezTo>
                  <a:cubicBezTo>
                    <a:pt x="9112" y="64058"/>
                    <a:pt x="6318" y="54152"/>
                    <a:pt x="4286" y="48945"/>
                  </a:cubicBezTo>
                  <a:cubicBezTo>
                    <a:pt x="2254" y="43738"/>
                    <a:pt x="476" y="41008"/>
                    <a:pt x="95" y="37134"/>
                  </a:cubicBezTo>
                  <a:cubicBezTo>
                    <a:pt x="-286" y="33261"/>
                    <a:pt x="1683" y="30403"/>
                    <a:pt x="2000" y="25704"/>
                  </a:cubicBezTo>
                  <a:cubicBezTo>
                    <a:pt x="2318" y="21005"/>
                    <a:pt x="1492" y="13131"/>
                    <a:pt x="2000" y="8940"/>
                  </a:cubicBezTo>
                  <a:close/>
                </a:path>
              </a:pathLst>
            </a:custGeom>
            <a:noFill/>
            <a:ln w="19050" cap="flat" cmpd="sng">
              <a:solidFill>
                <a:schemeClr val="dk1"/>
              </a:solidFill>
              <a:prstDash val="solid"/>
              <a:round/>
              <a:headEnd type="none" w="med" len="med"/>
              <a:tailEnd type="none" w="med" len="med"/>
            </a:ln>
          </p:spPr>
        </p:sp>
        <p:sp>
          <p:nvSpPr>
            <p:cNvPr id="105" name="Google Shape;105;p13"/>
            <p:cNvSpPr/>
            <p:nvPr/>
          </p:nvSpPr>
          <p:spPr>
            <a:xfrm rot="-5400000">
              <a:off x="8542616" y="2735169"/>
              <a:ext cx="967528" cy="2066972"/>
            </a:xfrm>
            <a:custGeom>
              <a:avLst/>
              <a:gdLst/>
              <a:ahLst/>
              <a:cxnLst/>
              <a:rect l="l" t="t" r="r" b="b"/>
              <a:pathLst>
                <a:path w="32040" h="57388" extrusionOk="0">
                  <a:moveTo>
                    <a:pt x="2639" y="10112"/>
                  </a:moveTo>
                  <a:cubicBezTo>
                    <a:pt x="4100" y="5604"/>
                    <a:pt x="5624" y="1032"/>
                    <a:pt x="9116" y="206"/>
                  </a:cubicBezTo>
                  <a:cubicBezTo>
                    <a:pt x="12609" y="-619"/>
                    <a:pt x="20546" y="2429"/>
                    <a:pt x="23594" y="5159"/>
                  </a:cubicBezTo>
                  <a:cubicBezTo>
                    <a:pt x="26642" y="7890"/>
                    <a:pt x="26007" y="12589"/>
                    <a:pt x="27404" y="16589"/>
                  </a:cubicBezTo>
                  <a:cubicBezTo>
                    <a:pt x="28801" y="20590"/>
                    <a:pt x="32230" y="25289"/>
                    <a:pt x="31976" y="29162"/>
                  </a:cubicBezTo>
                  <a:cubicBezTo>
                    <a:pt x="31722" y="33036"/>
                    <a:pt x="26960" y="35957"/>
                    <a:pt x="25880" y="39830"/>
                  </a:cubicBezTo>
                  <a:cubicBezTo>
                    <a:pt x="24801" y="43704"/>
                    <a:pt x="25817" y="49482"/>
                    <a:pt x="25499" y="52403"/>
                  </a:cubicBezTo>
                  <a:cubicBezTo>
                    <a:pt x="25182" y="55324"/>
                    <a:pt x="25753" y="57483"/>
                    <a:pt x="23975" y="57356"/>
                  </a:cubicBezTo>
                  <a:cubicBezTo>
                    <a:pt x="22197" y="57229"/>
                    <a:pt x="17308" y="54943"/>
                    <a:pt x="14831" y="51641"/>
                  </a:cubicBezTo>
                  <a:cubicBezTo>
                    <a:pt x="12355" y="48339"/>
                    <a:pt x="11529" y="41608"/>
                    <a:pt x="9116" y="37544"/>
                  </a:cubicBezTo>
                  <a:cubicBezTo>
                    <a:pt x="6703" y="33480"/>
                    <a:pt x="1433" y="31829"/>
                    <a:pt x="353" y="27257"/>
                  </a:cubicBezTo>
                  <a:cubicBezTo>
                    <a:pt x="-726" y="22685"/>
                    <a:pt x="1179" y="14621"/>
                    <a:pt x="2639" y="10112"/>
                  </a:cubicBezTo>
                  <a:close/>
                </a:path>
              </a:pathLst>
            </a:custGeom>
            <a:noFill/>
            <a:ln w="19050" cap="flat" cmpd="sng">
              <a:solidFill>
                <a:schemeClr val="dk1"/>
              </a:solidFill>
              <a:prstDash val="solid"/>
              <a:round/>
              <a:headEnd type="none" w="med" len="med"/>
              <a:tailEnd type="none" w="med" len="med"/>
            </a:ln>
          </p:spPr>
        </p:sp>
        <p:sp>
          <p:nvSpPr>
            <p:cNvPr id="106" name="Google Shape;106;p13"/>
            <p:cNvSpPr/>
            <p:nvPr/>
          </p:nvSpPr>
          <p:spPr>
            <a:xfrm rot="-5400000">
              <a:off x="8766563" y="2815525"/>
              <a:ext cx="638552" cy="1710340"/>
            </a:xfrm>
            <a:custGeom>
              <a:avLst/>
              <a:gdLst/>
              <a:ahLst/>
              <a:cxnLst/>
              <a:rect l="l" t="t" r="r" b="b"/>
              <a:pathLst>
                <a:path w="21622" h="47835" extrusionOk="0">
                  <a:moveTo>
                    <a:pt x="1619" y="10656"/>
                  </a:moveTo>
                  <a:cubicBezTo>
                    <a:pt x="3016" y="6656"/>
                    <a:pt x="7334" y="5894"/>
                    <a:pt x="8858" y="4179"/>
                  </a:cubicBezTo>
                  <a:cubicBezTo>
                    <a:pt x="10382" y="2465"/>
                    <a:pt x="8668" y="-964"/>
                    <a:pt x="10763" y="369"/>
                  </a:cubicBezTo>
                  <a:cubicBezTo>
                    <a:pt x="12859" y="1703"/>
                    <a:pt x="20669" y="8370"/>
                    <a:pt x="21431" y="12180"/>
                  </a:cubicBezTo>
                  <a:cubicBezTo>
                    <a:pt x="22193" y="15990"/>
                    <a:pt x="16161" y="18340"/>
                    <a:pt x="15335" y="23229"/>
                  </a:cubicBezTo>
                  <a:cubicBezTo>
                    <a:pt x="14510" y="28119"/>
                    <a:pt x="16161" y="37453"/>
                    <a:pt x="16478" y="41517"/>
                  </a:cubicBezTo>
                  <a:cubicBezTo>
                    <a:pt x="16796" y="45581"/>
                    <a:pt x="18891" y="47169"/>
                    <a:pt x="17240" y="47613"/>
                  </a:cubicBezTo>
                  <a:cubicBezTo>
                    <a:pt x="15589" y="48058"/>
                    <a:pt x="9366" y="47423"/>
                    <a:pt x="6572" y="44184"/>
                  </a:cubicBezTo>
                  <a:cubicBezTo>
                    <a:pt x="3778" y="40946"/>
                    <a:pt x="1302" y="33770"/>
                    <a:pt x="476" y="28182"/>
                  </a:cubicBezTo>
                  <a:cubicBezTo>
                    <a:pt x="-349" y="22594"/>
                    <a:pt x="222" y="14657"/>
                    <a:pt x="1619" y="10656"/>
                  </a:cubicBezTo>
                  <a:close/>
                </a:path>
              </a:pathLst>
            </a:custGeom>
            <a:noFill/>
            <a:ln w="19050" cap="flat" cmpd="sng">
              <a:solidFill>
                <a:schemeClr val="dk1"/>
              </a:solidFill>
              <a:prstDash val="solid"/>
              <a:round/>
              <a:headEnd type="none" w="med" len="med"/>
              <a:tailEnd type="none" w="med" len="med"/>
            </a:ln>
          </p:spPr>
        </p:sp>
        <p:sp>
          <p:nvSpPr>
            <p:cNvPr id="107" name="Google Shape;107;p13"/>
            <p:cNvSpPr/>
            <p:nvPr/>
          </p:nvSpPr>
          <p:spPr>
            <a:xfrm rot="-5400000">
              <a:off x="8991296" y="3366160"/>
              <a:ext cx="532053" cy="804994"/>
            </a:xfrm>
            <a:custGeom>
              <a:avLst/>
              <a:gdLst/>
              <a:ahLst/>
              <a:cxnLst/>
              <a:rect l="l" t="t" r="r" b="b"/>
              <a:pathLst>
                <a:path w="17784" h="24098" extrusionOk="0">
                  <a:moveTo>
                    <a:pt x="8787" y="32"/>
                  </a:moveTo>
                  <a:cubicBezTo>
                    <a:pt x="11264" y="159"/>
                    <a:pt x="13804" y="2890"/>
                    <a:pt x="15264" y="5747"/>
                  </a:cubicBezTo>
                  <a:cubicBezTo>
                    <a:pt x="16725" y="8605"/>
                    <a:pt x="18312" y="14129"/>
                    <a:pt x="17550" y="17177"/>
                  </a:cubicBezTo>
                  <a:cubicBezTo>
                    <a:pt x="16788" y="20225"/>
                    <a:pt x="13232" y="24289"/>
                    <a:pt x="10692" y="24035"/>
                  </a:cubicBezTo>
                  <a:cubicBezTo>
                    <a:pt x="8152" y="23781"/>
                    <a:pt x="4025" y="18828"/>
                    <a:pt x="2310" y="15653"/>
                  </a:cubicBezTo>
                  <a:cubicBezTo>
                    <a:pt x="596" y="12478"/>
                    <a:pt x="-674" y="7589"/>
                    <a:pt x="405" y="4985"/>
                  </a:cubicBezTo>
                  <a:cubicBezTo>
                    <a:pt x="1485" y="2382"/>
                    <a:pt x="6311" y="-95"/>
                    <a:pt x="8787" y="32"/>
                  </a:cubicBezTo>
                  <a:close/>
                </a:path>
              </a:pathLst>
            </a:custGeom>
            <a:noFill/>
            <a:ln w="19050" cap="flat" cmpd="sng">
              <a:solidFill>
                <a:schemeClr val="dk1"/>
              </a:solidFill>
              <a:prstDash val="solid"/>
              <a:round/>
              <a:headEnd type="none" w="med" len="med"/>
              <a:tailEnd type="none" w="med" len="med"/>
            </a:ln>
          </p:spPr>
        </p:sp>
        <p:sp>
          <p:nvSpPr>
            <p:cNvPr id="108" name="Google Shape;108;p13"/>
            <p:cNvSpPr/>
            <p:nvPr/>
          </p:nvSpPr>
          <p:spPr>
            <a:xfrm rot="-5400000">
              <a:off x="9229397" y="3524079"/>
              <a:ext cx="371676" cy="489175"/>
            </a:xfrm>
            <a:custGeom>
              <a:avLst/>
              <a:gdLst/>
              <a:ahLst/>
              <a:cxnLst/>
              <a:rect l="l" t="t" r="r" b="b"/>
              <a:pathLst>
                <a:path w="8334" h="12335" extrusionOk="0">
                  <a:moveTo>
                    <a:pt x="3540" y="175"/>
                  </a:moveTo>
                  <a:cubicBezTo>
                    <a:pt x="4874" y="-523"/>
                    <a:pt x="7668" y="3541"/>
                    <a:pt x="8112" y="5509"/>
                  </a:cubicBezTo>
                  <a:cubicBezTo>
                    <a:pt x="8557" y="7478"/>
                    <a:pt x="7541" y="11288"/>
                    <a:pt x="6207" y="11986"/>
                  </a:cubicBezTo>
                  <a:cubicBezTo>
                    <a:pt x="4874" y="12685"/>
                    <a:pt x="556" y="11669"/>
                    <a:pt x="111" y="9700"/>
                  </a:cubicBezTo>
                  <a:cubicBezTo>
                    <a:pt x="-333" y="7732"/>
                    <a:pt x="2207" y="874"/>
                    <a:pt x="3540" y="175"/>
                  </a:cubicBezTo>
                  <a:close/>
                </a:path>
              </a:pathLst>
            </a:custGeom>
            <a:noFill/>
            <a:ln w="19050" cap="flat" cmpd="sng">
              <a:solidFill>
                <a:schemeClr val="dk1"/>
              </a:solidFill>
              <a:prstDash val="solid"/>
              <a:round/>
              <a:headEnd type="none" w="med" len="med"/>
              <a:tailEnd type="none" w="med" len="med"/>
            </a:ln>
          </p:spPr>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The Victim</a:t>
            </a:r>
            <a:endParaRPr/>
          </a:p>
        </p:txBody>
      </p:sp>
      <p:pic>
        <p:nvPicPr>
          <p:cNvPr id="114" name="Google Shape;114;p14"/>
          <p:cNvPicPr preferRelativeResize="0"/>
          <p:nvPr/>
        </p:nvPicPr>
        <p:blipFill rotWithShape="1">
          <a:blip r:embed="rId3">
            <a:alphaModFix/>
          </a:blip>
          <a:srcRect l="2659" t="2880" r="5949" b="4800"/>
          <a:stretch/>
        </p:blipFill>
        <p:spPr>
          <a:xfrm>
            <a:off x="2084275" y="1262897"/>
            <a:ext cx="4628851" cy="3465600"/>
          </a:xfrm>
          <a:prstGeom prst="rect">
            <a:avLst/>
          </a:prstGeom>
          <a:noFill/>
          <a:ln>
            <a:noFill/>
          </a:ln>
        </p:spPr>
      </p:pic>
      <p:sp>
        <p:nvSpPr>
          <p:cNvPr id="4" name="TextBox 3"/>
          <p:cNvSpPr txBox="1"/>
          <p:nvPr/>
        </p:nvSpPr>
        <p:spPr>
          <a:xfrm>
            <a:off x="5018181" y="4850558"/>
            <a:ext cx="1998080" cy="246221"/>
          </a:xfrm>
          <a:prstGeom prst="rect">
            <a:avLst/>
          </a:prstGeom>
          <a:noFill/>
        </p:spPr>
        <p:txBody>
          <a:bodyPr wrap="square" rtlCol="0">
            <a:spAutoFit/>
          </a:bodyPr>
          <a:lstStyle/>
          <a:p>
            <a:r>
              <a:rPr lang="en-US" sz="1000" dirty="0" smtClean="0"/>
              <a:t>Image credit: </a:t>
            </a:r>
            <a:r>
              <a:rPr lang="en-US" sz="1000" smtClean="0"/>
              <a:t>Ryan Carnegie</a:t>
            </a:r>
            <a:endParaRPr lang="en-US" sz="1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The Victim’s Profile</a:t>
            </a:r>
            <a:endParaRPr/>
          </a:p>
        </p:txBody>
      </p:sp>
      <p:sp>
        <p:nvSpPr>
          <p:cNvPr id="120" name="Google Shape;120;p15"/>
          <p:cNvSpPr txBox="1">
            <a:spLocks noGrp="1"/>
          </p:cNvSpPr>
          <p:nvPr>
            <p:ph type="body" idx="1"/>
          </p:nvPr>
        </p:nvSpPr>
        <p:spPr>
          <a:xfrm>
            <a:off x="311700" y="1152475"/>
            <a:ext cx="4583400" cy="3488084"/>
          </a:xfrm>
          <a:prstGeom prst="rect">
            <a:avLst/>
          </a:prstGeom>
        </p:spPr>
        <p:txBody>
          <a:bodyPr spcFirstLastPara="1" wrap="square" lIns="91425" tIns="91425" rIns="91425" bIns="91425" anchor="t" anchorCtr="0">
            <a:normAutofit fontScale="92500" lnSpcReduction="10000"/>
          </a:bodyPr>
          <a:lstStyle/>
          <a:p>
            <a:pPr marL="457200" lvl="0" indent="-342900" algn="l" rtl="0">
              <a:spcBef>
                <a:spcPts val="0"/>
              </a:spcBef>
              <a:spcAft>
                <a:spcPts val="0"/>
              </a:spcAft>
              <a:buClr>
                <a:schemeClr val="dk1"/>
              </a:buClr>
              <a:buSzPts val="1800"/>
              <a:buChar char="●"/>
            </a:pPr>
            <a:r>
              <a:rPr lang="en" dirty="0">
                <a:solidFill>
                  <a:schemeClr val="dk1"/>
                </a:solidFill>
              </a:rPr>
              <a:t>Bivalve </a:t>
            </a:r>
            <a:r>
              <a:rPr lang="en" dirty="0" err="1">
                <a:solidFill>
                  <a:schemeClr val="dk1"/>
                </a:solidFill>
              </a:rPr>
              <a:t>molluscs</a:t>
            </a:r>
            <a:r>
              <a:rPr lang="en" dirty="0">
                <a:solidFill>
                  <a:schemeClr val="dk1"/>
                </a:solidFill>
              </a:rPr>
              <a:t> that live in marine/brackish environments</a:t>
            </a:r>
            <a:endParaRPr dirty="0">
              <a:solidFill>
                <a:schemeClr val="dk1"/>
              </a:solidFill>
            </a:endParaRPr>
          </a:p>
          <a:p>
            <a:pPr marL="457200" lvl="0" indent="-342900" algn="l" rtl="0">
              <a:spcBef>
                <a:spcPts val="1000"/>
              </a:spcBef>
              <a:spcAft>
                <a:spcPts val="0"/>
              </a:spcAft>
              <a:buClr>
                <a:schemeClr val="dk1"/>
              </a:buClr>
              <a:buSzPts val="1800"/>
              <a:buChar char="●"/>
            </a:pPr>
            <a:r>
              <a:rPr lang="en" dirty="0">
                <a:solidFill>
                  <a:schemeClr val="dk1"/>
                </a:solidFill>
              </a:rPr>
              <a:t>Filter-feeders, important for filtering and purifying our water bodies (can filter 50 gallons of water a day) </a:t>
            </a:r>
            <a:endParaRPr dirty="0">
              <a:solidFill>
                <a:schemeClr val="dk1"/>
              </a:solidFill>
            </a:endParaRPr>
          </a:p>
          <a:p>
            <a:pPr marL="457200" lvl="0" indent="-342900" algn="l" rtl="0">
              <a:spcBef>
                <a:spcPts val="1000"/>
              </a:spcBef>
              <a:spcAft>
                <a:spcPts val="0"/>
              </a:spcAft>
              <a:buClr>
                <a:schemeClr val="dk1"/>
              </a:buClr>
              <a:buSzPts val="1800"/>
              <a:buChar char="●"/>
            </a:pPr>
            <a:r>
              <a:rPr lang="en" dirty="0">
                <a:solidFill>
                  <a:schemeClr val="dk1"/>
                </a:solidFill>
              </a:rPr>
              <a:t>Form big, intricate reefs that provide food, cover, and habitat for many juvenile shrimp, crabs, and fish</a:t>
            </a:r>
            <a:endParaRPr dirty="0">
              <a:solidFill>
                <a:schemeClr val="dk1"/>
              </a:solidFill>
            </a:endParaRPr>
          </a:p>
          <a:p>
            <a:pPr marL="457200" lvl="0" indent="-342900" algn="l" rtl="0">
              <a:spcBef>
                <a:spcPts val="1000"/>
              </a:spcBef>
              <a:spcAft>
                <a:spcPts val="1000"/>
              </a:spcAft>
              <a:buClr>
                <a:schemeClr val="dk1"/>
              </a:buClr>
              <a:buSzPts val="1800"/>
              <a:buChar char="●"/>
            </a:pPr>
            <a:r>
              <a:rPr lang="en" dirty="0">
                <a:solidFill>
                  <a:schemeClr val="dk1"/>
                </a:solidFill>
              </a:rPr>
              <a:t>Very profitable industry (provides humans with food, $$, and jobs</a:t>
            </a:r>
            <a:r>
              <a:rPr lang="en" dirty="0" smtClean="0">
                <a:solidFill>
                  <a:schemeClr val="dk1"/>
                </a:solidFill>
              </a:rPr>
              <a:t>)</a:t>
            </a:r>
            <a:endParaRPr lang="en-US" dirty="0" smtClean="0">
              <a:solidFill>
                <a:schemeClr val="dk1"/>
              </a:solidFill>
            </a:endParaRPr>
          </a:p>
        </p:txBody>
      </p:sp>
      <p:pic>
        <p:nvPicPr>
          <p:cNvPr id="121" name="Google Shape;121;p15"/>
          <p:cNvPicPr preferRelativeResize="0"/>
          <p:nvPr/>
        </p:nvPicPr>
        <p:blipFill>
          <a:blip r:embed="rId3">
            <a:alphaModFix/>
          </a:blip>
          <a:stretch>
            <a:fillRect/>
          </a:stretch>
        </p:blipFill>
        <p:spPr>
          <a:xfrm>
            <a:off x="4970850" y="1327013"/>
            <a:ext cx="4068075" cy="3067325"/>
          </a:xfrm>
          <a:prstGeom prst="rect">
            <a:avLst/>
          </a:prstGeom>
          <a:noFill/>
          <a:ln>
            <a:noFill/>
          </a:ln>
        </p:spPr>
      </p:pic>
      <p:sp>
        <p:nvSpPr>
          <p:cNvPr id="6" name="TextBox 5"/>
          <p:cNvSpPr txBox="1"/>
          <p:nvPr/>
        </p:nvSpPr>
        <p:spPr>
          <a:xfrm>
            <a:off x="6213934" y="4394338"/>
            <a:ext cx="3158665" cy="246221"/>
          </a:xfrm>
          <a:prstGeom prst="rect">
            <a:avLst/>
          </a:prstGeom>
          <a:noFill/>
        </p:spPr>
        <p:txBody>
          <a:bodyPr wrap="square" rtlCol="0">
            <a:spAutoFit/>
          </a:bodyPr>
          <a:lstStyle/>
          <a:p>
            <a:r>
              <a:rPr lang="en-US" sz="1000" dirty="0" smtClean="0"/>
              <a:t>Image credit: US Fish and Wildlife Service </a:t>
            </a:r>
            <a:r>
              <a:rPr lang="en-US" sz="1000" dirty="0" err="1" smtClean="0"/>
              <a:t>flickr</a:t>
            </a:r>
            <a:endParaRPr lang="en-US" sz="1000" dirty="0"/>
          </a:p>
        </p:txBody>
      </p:sp>
      <p:sp>
        <p:nvSpPr>
          <p:cNvPr id="2" name="TextBox 1"/>
          <p:cNvSpPr txBox="1"/>
          <p:nvPr/>
        </p:nvSpPr>
        <p:spPr>
          <a:xfrm>
            <a:off x="179724" y="4405977"/>
            <a:ext cx="6126807" cy="738664"/>
          </a:xfrm>
          <a:prstGeom prst="rect">
            <a:avLst/>
          </a:prstGeom>
          <a:noFill/>
        </p:spPr>
        <p:txBody>
          <a:bodyPr wrap="square" rtlCol="0">
            <a:spAutoFit/>
          </a:bodyPr>
          <a:lstStyle/>
          <a:p>
            <a:pPr lvl="0"/>
            <a:r>
              <a:rPr lang="en-US" b="1" dirty="0">
                <a:solidFill>
                  <a:schemeClr val="dk1"/>
                </a:solidFill>
              </a:rPr>
              <a:t>More information and video</a:t>
            </a:r>
            <a:r>
              <a:rPr lang="en-US" dirty="0">
                <a:solidFill>
                  <a:schemeClr val="dk1"/>
                </a:solidFill>
              </a:rPr>
              <a:t>: </a:t>
            </a:r>
            <a:r>
              <a:rPr lang="en-US" dirty="0">
                <a:solidFill>
                  <a:schemeClr val="dk1"/>
                </a:solidFill>
                <a:hlinkClick r:id="rId4"/>
              </a:rPr>
              <a:t>https://www.cbf.org/about-the-bay/more-than-just-the-bay/chesapeake-wildlife/eastern-oysters/index.html</a:t>
            </a:r>
            <a:endParaRPr lang="en-US" dirty="0">
              <a:solidFill>
                <a:schemeClr val="dk1"/>
              </a:solidFill>
            </a:endParaRP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Activity 1: The Crime Scene</a:t>
            </a:r>
            <a:endParaRPr/>
          </a:p>
        </p:txBody>
      </p:sp>
      <p:sp>
        <p:nvSpPr>
          <p:cNvPr id="127" name="Google Shape;127;p16"/>
          <p:cNvSpPr txBox="1">
            <a:spLocks noGrp="1"/>
          </p:cNvSpPr>
          <p:nvPr>
            <p:ph type="body" idx="1"/>
          </p:nvPr>
        </p:nvSpPr>
        <p:spPr>
          <a:xfrm>
            <a:off x="347175" y="1108500"/>
            <a:ext cx="8334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a:solidFill>
                  <a:schemeClr val="dk1"/>
                </a:solidFill>
              </a:rPr>
              <a:t>Complete “Oyster Murder Part 1: The Crime Scene” worksheet, where as a group you will analyze data to learn more about the crime scene of these murders and narrow down your suspect list. Once all groups have completed the worksheet, as a class discuss what the likely culprit for these murders is and why you think so.</a:t>
            </a:r>
            <a:endParaRPr>
              <a:solidFill>
                <a:schemeClr val="dk1"/>
              </a:solidFill>
            </a:endParaRPr>
          </a:p>
        </p:txBody>
      </p:sp>
      <p:grpSp>
        <p:nvGrpSpPr>
          <p:cNvPr id="128" name="Google Shape;128;p16"/>
          <p:cNvGrpSpPr/>
          <p:nvPr/>
        </p:nvGrpSpPr>
        <p:grpSpPr>
          <a:xfrm rot="-968986">
            <a:off x="1782428" y="2624957"/>
            <a:ext cx="3050465" cy="2446541"/>
            <a:chOff x="1914269" y="2563648"/>
            <a:chExt cx="2483125" cy="2190125"/>
          </a:xfrm>
        </p:grpSpPr>
        <p:sp>
          <p:nvSpPr>
            <p:cNvPr id="129" name="Google Shape;129;p16"/>
            <p:cNvSpPr/>
            <p:nvPr/>
          </p:nvSpPr>
          <p:spPr>
            <a:xfrm>
              <a:off x="1914269" y="2563648"/>
              <a:ext cx="2483125" cy="2190125"/>
            </a:xfrm>
            <a:custGeom>
              <a:avLst/>
              <a:gdLst/>
              <a:ahLst/>
              <a:cxnLst/>
              <a:rect l="l" t="t" r="r" b="b"/>
              <a:pathLst>
                <a:path w="99325" h="87605" extrusionOk="0">
                  <a:moveTo>
                    <a:pt x="12732" y="5991"/>
                  </a:moveTo>
                  <a:cubicBezTo>
                    <a:pt x="14259" y="4388"/>
                    <a:pt x="17922" y="4693"/>
                    <a:pt x="19601" y="3701"/>
                  </a:cubicBezTo>
                  <a:cubicBezTo>
                    <a:pt x="21280" y="2709"/>
                    <a:pt x="20975" y="114"/>
                    <a:pt x="22807" y="38"/>
                  </a:cubicBezTo>
                  <a:cubicBezTo>
                    <a:pt x="24639" y="-38"/>
                    <a:pt x="27539" y="2710"/>
                    <a:pt x="30592" y="3244"/>
                  </a:cubicBezTo>
                  <a:cubicBezTo>
                    <a:pt x="33645" y="3778"/>
                    <a:pt x="37768" y="2557"/>
                    <a:pt x="41126" y="3244"/>
                  </a:cubicBezTo>
                  <a:cubicBezTo>
                    <a:pt x="44485" y="3931"/>
                    <a:pt x="47919" y="5075"/>
                    <a:pt x="50743" y="7365"/>
                  </a:cubicBezTo>
                  <a:cubicBezTo>
                    <a:pt x="53567" y="9655"/>
                    <a:pt x="54941" y="14845"/>
                    <a:pt x="58070" y="16982"/>
                  </a:cubicBezTo>
                  <a:cubicBezTo>
                    <a:pt x="61199" y="19119"/>
                    <a:pt x="66771" y="17364"/>
                    <a:pt x="69519" y="20188"/>
                  </a:cubicBezTo>
                  <a:cubicBezTo>
                    <a:pt x="72267" y="23012"/>
                    <a:pt x="72496" y="29500"/>
                    <a:pt x="74557" y="33927"/>
                  </a:cubicBezTo>
                  <a:cubicBezTo>
                    <a:pt x="76618" y="38354"/>
                    <a:pt x="80663" y="42552"/>
                    <a:pt x="81884" y="46750"/>
                  </a:cubicBezTo>
                  <a:cubicBezTo>
                    <a:pt x="83105" y="50948"/>
                    <a:pt x="80357" y="55375"/>
                    <a:pt x="81884" y="59115"/>
                  </a:cubicBezTo>
                  <a:cubicBezTo>
                    <a:pt x="83411" y="62855"/>
                    <a:pt x="89365" y="66290"/>
                    <a:pt x="91044" y="69190"/>
                  </a:cubicBezTo>
                  <a:cubicBezTo>
                    <a:pt x="92723" y="72091"/>
                    <a:pt x="90585" y="74763"/>
                    <a:pt x="91959" y="76518"/>
                  </a:cubicBezTo>
                  <a:cubicBezTo>
                    <a:pt x="93333" y="78274"/>
                    <a:pt x="99134" y="78044"/>
                    <a:pt x="99287" y="79723"/>
                  </a:cubicBezTo>
                  <a:cubicBezTo>
                    <a:pt x="99440" y="81402"/>
                    <a:pt x="95089" y="85677"/>
                    <a:pt x="92875" y="86593"/>
                  </a:cubicBezTo>
                  <a:cubicBezTo>
                    <a:pt x="90662" y="87509"/>
                    <a:pt x="88220" y="85066"/>
                    <a:pt x="86006" y="85219"/>
                  </a:cubicBezTo>
                  <a:cubicBezTo>
                    <a:pt x="83793" y="85372"/>
                    <a:pt x="81884" y="87891"/>
                    <a:pt x="79594" y="87509"/>
                  </a:cubicBezTo>
                  <a:cubicBezTo>
                    <a:pt x="77304" y="87127"/>
                    <a:pt x="76465" y="83311"/>
                    <a:pt x="72267" y="82929"/>
                  </a:cubicBezTo>
                  <a:cubicBezTo>
                    <a:pt x="68069" y="82547"/>
                    <a:pt x="60207" y="86669"/>
                    <a:pt x="54406" y="85219"/>
                  </a:cubicBezTo>
                  <a:cubicBezTo>
                    <a:pt x="48605" y="83769"/>
                    <a:pt x="41278" y="77129"/>
                    <a:pt x="37462" y="74228"/>
                  </a:cubicBezTo>
                  <a:cubicBezTo>
                    <a:pt x="33646" y="71328"/>
                    <a:pt x="35248" y="70030"/>
                    <a:pt x="31508" y="67816"/>
                  </a:cubicBezTo>
                  <a:cubicBezTo>
                    <a:pt x="27768" y="65603"/>
                    <a:pt x="19907" y="64763"/>
                    <a:pt x="15022" y="60947"/>
                  </a:cubicBezTo>
                  <a:cubicBezTo>
                    <a:pt x="10137" y="57131"/>
                    <a:pt x="4565" y="50872"/>
                    <a:pt x="2199" y="44918"/>
                  </a:cubicBezTo>
                  <a:cubicBezTo>
                    <a:pt x="-167" y="38965"/>
                    <a:pt x="-549" y="30493"/>
                    <a:pt x="825" y="25226"/>
                  </a:cubicBezTo>
                  <a:cubicBezTo>
                    <a:pt x="2199" y="19960"/>
                    <a:pt x="8458" y="16525"/>
                    <a:pt x="10442" y="13319"/>
                  </a:cubicBezTo>
                  <a:cubicBezTo>
                    <a:pt x="12427" y="10113"/>
                    <a:pt x="11206" y="7594"/>
                    <a:pt x="12732" y="5991"/>
                  </a:cubicBezTo>
                  <a:close/>
                </a:path>
              </a:pathLst>
            </a:custGeom>
            <a:solidFill>
              <a:srgbClr val="999999"/>
            </a:solidFill>
            <a:ln w="28575" cap="flat" cmpd="sng">
              <a:solidFill>
                <a:srgbClr val="000000"/>
              </a:solidFill>
              <a:prstDash val="solid"/>
              <a:round/>
              <a:headEnd type="none" w="med" len="med"/>
              <a:tailEnd type="none" w="med" len="med"/>
            </a:ln>
          </p:spPr>
        </p:sp>
        <p:sp>
          <p:nvSpPr>
            <p:cNvPr id="130" name="Google Shape;130;p16"/>
            <p:cNvSpPr/>
            <p:nvPr/>
          </p:nvSpPr>
          <p:spPr>
            <a:xfrm>
              <a:off x="2248998" y="2826159"/>
              <a:ext cx="1696000" cy="1665125"/>
            </a:xfrm>
            <a:custGeom>
              <a:avLst/>
              <a:gdLst/>
              <a:ahLst/>
              <a:cxnLst/>
              <a:rect l="l" t="t" r="r" b="b"/>
              <a:pathLst>
                <a:path w="67840" h="66605" extrusionOk="0">
                  <a:moveTo>
                    <a:pt x="2214" y="8291"/>
                  </a:moveTo>
                  <a:cubicBezTo>
                    <a:pt x="3893" y="4017"/>
                    <a:pt x="7099" y="3101"/>
                    <a:pt x="10457" y="1880"/>
                  </a:cubicBezTo>
                  <a:cubicBezTo>
                    <a:pt x="13815" y="659"/>
                    <a:pt x="19235" y="1117"/>
                    <a:pt x="22364" y="964"/>
                  </a:cubicBezTo>
                  <a:cubicBezTo>
                    <a:pt x="25493" y="811"/>
                    <a:pt x="25646" y="-1020"/>
                    <a:pt x="29233" y="964"/>
                  </a:cubicBezTo>
                  <a:cubicBezTo>
                    <a:pt x="32820" y="2949"/>
                    <a:pt x="40301" y="9055"/>
                    <a:pt x="43888" y="12871"/>
                  </a:cubicBezTo>
                  <a:cubicBezTo>
                    <a:pt x="47476" y="16687"/>
                    <a:pt x="48239" y="20198"/>
                    <a:pt x="50758" y="23862"/>
                  </a:cubicBezTo>
                  <a:cubicBezTo>
                    <a:pt x="53277" y="27526"/>
                    <a:pt x="57475" y="30502"/>
                    <a:pt x="59001" y="34853"/>
                  </a:cubicBezTo>
                  <a:cubicBezTo>
                    <a:pt x="60528" y="39204"/>
                    <a:pt x="58467" y="46073"/>
                    <a:pt x="59917" y="49966"/>
                  </a:cubicBezTo>
                  <a:cubicBezTo>
                    <a:pt x="61367" y="53859"/>
                    <a:pt x="67168" y="55461"/>
                    <a:pt x="67702" y="58209"/>
                  </a:cubicBezTo>
                  <a:cubicBezTo>
                    <a:pt x="68236" y="60957"/>
                    <a:pt x="66710" y="65842"/>
                    <a:pt x="63123" y="66453"/>
                  </a:cubicBezTo>
                  <a:cubicBezTo>
                    <a:pt x="59536" y="67064"/>
                    <a:pt x="51368" y="63018"/>
                    <a:pt x="46178" y="61873"/>
                  </a:cubicBezTo>
                  <a:cubicBezTo>
                    <a:pt x="40988" y="60728"/>
                    <a:pt x="36408" y="62026"/>
                    <a:pt x="31981" y="59583"/>
                  </a:cubicBezTo>
                  <a:cubicBezTo>
                    <a:pt x="27554" y="57141"/>
                    <a:pt x="23814" y="50347"/>
                    <a:pt x="19616" y="47218"/>
                  </a:cubicBezTo>
                  <a:cubicBezTo>
                    <a:pt x="15418" y="44089"/>
                    <a:pt x="9999" y="44089"/>
                    <a:pt x="6793" y="40807"/>
                  </a:cubicBezTo>
                  <a:cubicBezTo>
                    <a:pt x="3587" y="37525"/>
                    <a:pt x="1145" y="32945"/>
                    <a:pt x="382" y="27526"/>
                  </a:cubicBezTo>
                  <a:cubicBezTo>
                    <a:pt x="-381" y="22107"/>
                    <a:pt x="535" y="12565"/>
                    <a:pt x="2214" y="8291"/>
                  </a:cubicBezTo>
                  <a:close/>
                </a:path>
              </a:pathLst>
            </a:custGeom>
            <a:solidFill>
              <a:srgbClr val="B7B7B7"/>
            </a:solidFill>
            <a:ln w="76200" cap="flat" cmpd="sng">
              <a:solidFill>
                <a:srgbClr val="000000"/>
              </a:solidFill>
              <a:prstDash val="solid"/>
              <a:round/>
              <a:headEnd type="none" w="med" len="med"/>
              <a:tailEnd type="none" w="med" len="med"/>
            </a:ln>
          </p:spPr>
        </p:sp>
        <p:sp>
          <p:nvSpPr>
            <p:cNvPr id="131" name="Google Shape;131;p16"/>
            <p:cNvSpPr/>
            <p:nvPr/>
          </p:nvSpPr>
          <p:spPr>
            <a:xfrm>
              <a:off x="2241700" y="2905175"/>
              <a:ext cx="1696004" cy="1586156"/>
            </a:xfrm>
            <a:custGeom>
              <a:avLst/>
              <a:gdLst/>
              <a:ahLst/>
              <a:cxnLst/>
              <a:rect l="l" t="t" r="r" b="b"/>
              <a:pathLst>
                <a:path w="60399" h="59440" extrusionOk="0">
                  <a:moveTo>
                    <a:pt x="46064" y="55109"/>
                  </a:moveTo>
                  <a:cubicBezTo>
                    <a:pt x="41179" y="53735"/>
                    <a:pt x="34920" y="53582"/>
                    <a:pt x="30035" y="50987"/>
                  </a:cubicBezTo>
                  <a:cubicBezTo>
                    <a:pt x="25150" y="48392"/>
                    <a:pt x="21257" y="43049"/>
                    <a:pt x="16754" y="39538"/>
                  </a:cubicBezTo>
                  <a:cubicBezTo>
                    <a:pt x="12251" y="36027"/>
                    <a:pt x="5763" y="34501"/>
                    <a:pt x="3015" y="29921"/>
                  </a:cubicBezTo>
                  <a:cubicBezTo>
                    <a:pt x="267" y="25341"/>
                    <a:pt x="-267" y="16945"/>
                    <a:pt x="267" y="12060"/>
                  </a:cubicBezTo>
                  <a:cubicBezTo>
                    <a:pt x="801" y="7175"/>
                    <a:pt x="2328" y="2061"/>
                    <a:pt x="6221" y="611"/>
                  </a:cubicBezTo>
                  <a:cubicBezTo>
                    <a:pt x="10114" y="-839"/>
                    <a:pt x="19425" y="535"/>
                    <a:pt x="23623" y="3359"/>
                  </a:cubicBezTo>
                  <a:cubicBezTo>
                    <a:pt x="27821" y="6183"/>
                    <a:pt x="28280" y="13663"/>
                    <a:pt x="31409" y="17556"/>
                  </a:cubicBezTo>
                  <a:cubicBezTo>
                    <a:pt x="34539" y="21449"/>
                    <a:pt x="39881" y="23357"/>
                    <a:pt x="42400" y="26715"/>
                  </a:cubicBezTo>
                  <a:cubicBezTo>
                    <a:pt x="44919" y="30073"/>
                    <a:pt x="43927" y="33813"/>
                    <a:pt x="46522" y="37706"/>
                  </a:cubicBezTo>
                  <a:cubicBezTo>
                    <a:pt x="49117" y="41599"/>
                    <a:pt x="55834" y="46484"/>
                    <a:pt x="57971" y="50071"/>
                  </a:cubicBezTo>
                  <a:cubicBezTo>
                    <a:pt x="60108" y="53659"/>
                    <a:pt x="61329" y="58391"/>
                    <a:pt x="59344" y="59231"/>
                  </a:cubicBezTo>
                  <a:cubicBezTo>
                    <a:pt x="57360" y="60071"/>
                    <a:pt x="50949" y="56483"/>
                    <a:pt x="46064" y="55109"/>
                  </a:cubicBezTo>
                  <a:close/>
                </a:path>
              </a:pathLst>
            </a:custGeom>
            <a:solidFill>
              <a:srgbClr val="CCCCCC"/>
            </a:solidFill>
            <a:ln w="28575" cap="flat" cmpd="sng">
              <a:solidFill>
                <a:srgbClr val="000000"/>
              </a:solidFill>
              <a:prstDash val="solid"/>
              <a:round/>
              <a:headEnd type="none" w="med" len="med"/>
              <a:tailEnd type="none" w="med" len="med"/>
            </a:ln>
          </p:spPr>
        </p:sp>
        <p:sp>
          <p:nvSpPr>
            <p:cNvPr id="132" name="Google Shape;132;p16"/>
            <p:cNvSpPr/>
            <p:nvPr/>
          </p:nvSpPr>
          <p:spPr>
            <a:xfrm>
              <a:off x="2354216" y="2981046"/>
              <a:ext cx="741325" cy="648300"/>
            </a:xfrm>
            <a:custGeom>
              <a:avLst/>
              <a:gdLst/>
              <a:ahLst/>
              <a:cxnLst/>
              <a:rect l="l" t="t" r="r" b="b"/>
              <a:pathLst>
                <a:path w="29653" h="25932" extrusionOk="0">
                  <a:moveTo>
                    <a:pt x="9044" y="25932"/>
                  </a:moveTo>
                  <a:cubicBezTo>
                    <a:pt x="7670" y="24787"/>
                    <a:pt x="2099" y="21887"/>
                    <a:pt x="801" y="19063"/>
                  </a:cubicBezTo>
                  <a:cubicBezTo>
                    <a:pt x="-496" y="16239"/>
                    <a:pt x="191" y="12117"/>
                    <a:pt x="1259" y="8987"/>
                  </a:cubicBezTo>
                  <a:cubicBezTo>
                    <a:pt x="2328" y="5858"/>
                    <a:pt x="4388" y="1202"/>
                    <a:pt x="7212" y="286"/>
                  </a:cubicBezTo>
                  <a:cubicBezTo>
                    <a:pt x="10036" y="-630"/>
                    <a:pt x="15227" y="1202"/>
                    <a:pt x="18204" y="3492"/>
                  </a:cubicBezTo>
                  <a:cubicBezTo>
                    <a:pt x="21181" y="5782"/>
                    <a:pt x="23165" y="11354"/>
                    <a:pt x="25073" y="14025"/>
                  </a:cubicBezTo>
                  <a:cubicBezTo>
                    <a:pt x="26981" y="16697"/>
                    <a:pt x="28890" y="18605"/>
                    <a:pt x="29653" y="19521"/>
                  </a:cubicBezTo>
                </a:path>
              </a:pathLst>
            </a:custGeom>
            <a:noFill/>
            <a:ln w="28575" cap="flat" cmpd="sng">
              <a:solidFill>
                <a:srgbClr val="000000"/>
              </a:solidFill>
              <a:prstDash val="solid"/>
              <a:round/>
              <a:headEnd type="none" w="med" len="med"/>
              <a:tailEnd type="none" w="med" len="med"/>
            </a:ln>
          </p:spPr>
        </p:sp>
        <p:sp>
          <p:nvSpPr>
            <p:cNvPr id="133" name="Google Shape;133;p16"/>
            <p:cNvSpPr/>
            <p:nvPr/>
          </p:nvSpPr>
          <p:spPr>
            <a:xfrm rot="1074270">
              <a:off x="2404335" y="3116278"/>
              <a:ext cx="446518" cy="492300"/>
            </a:xfrm>
            <a:custGeom>
              <a:avLst/>
              <a:gdLst/>
              <a:ahLst/>
              <a:cxnLst/>
              <a:rect l="l" t="t" r="r" b="b"/>
              <a:pathLst>
                <a:path w="11392" h="16621" extrusionOk="0">
                  <a:moveTo>
                    <a:pt x="9560" y="16621"/>
                  </a:moveTo>
                  <a:cubicBezTo>
                    <a:pt x="8034" y="14866"/>
                    <a:pt x="1546" y="8836"/>
                    <a:pt x="401" y="6088"/>
                  </a:cubicBezTo>
                  <a:cubicBezTo>
                    <a:pt x="-744" y="3340"/>
                    <a:pt x="858" y="668"/>
                    <a:pt x="2690" y="134"/>
                  </a:cubicBezTo>
                  <a:cubicBezTo>
                    <a:pt x="4522" y="-400"/>
                    <a:pt x="9942" y="2424"/>
                    <a:pt x="11392" y="2882"/>
                  </a:cubicBezTo>
                </a:path>
              </a:pathLst>
            </a:custGeom>
            <a:noFill/>
            <a:ln w="28575" cap="flat" cmpd="sng">
              <a:solidFill>
                <a:srgbClr val="000000"/>
              </a:solidFill>
              <a:prstDash val="solid"/>
              <a:round/>
              <a:headEnd type="none" w="med" len="med"/>
              <a:tailEnd type="none" w="med" len="med"/>
            </a:ln>
          </p:spPr>
        </p:sp>
        <p:sp>
          <p:nvSpPr>
            <p:cNvPr id="134" name="Google Shape;134;p16"/>
            <p:cNvSpPr/>
            <p:nvPr/>
          </p:nvSpPr>
          <p:spPr>
            <a:xfrm>
              <a:off x="2996573" y="3452100"/>
              <a:ext cx="378300" cy="492300"/>
            </a:xfrm>
            <a:custGeom>
              <a:avLst/>
              <a:gdLst/>
              <a:ahLst/>
              <a:cxnLst/>
              <a:rect l="l" t="t" r="r" b="b"/>
              <a:pathLst>
                <a:path w="15132" h="19692" extrusionOk="0">
                  <a:moveTo>
                    <a:pt x="19" y="0"/>
                  </a:moveTo>
                  <a:cubicBezTo>
                    <a:pt x="248" y="1679"/>
                    <a:pt x="-515" y="8014"/>
                    <a:pt x="1393" y="10075"/>
                  </a:cubicBezTo>
                  <a:cubicBezTo>
                    <a:pt x="3301" y="12136"/>
                    <a:pt x="9179" y="10762"/>
                    <a:pt x="11469" y="12365"/>
                  </a:cubicBezTo>
                  <a:cubicBezTo>
                    <a:pt x="13759" y="13968"/>
                    <a:pt x="14522" y="18471"/>
                    <a:pt x="15132" y="19692"/>
                  </a:cubicBezTo>
                </a:path>
              </a:pathLst>
            </a:custGeom>
            <a:noFill/>
            <a:ln w="9525" cap="flat" cmpd="sng">
              <a:solidFill>
                <a:srgbClr val="000000"/>
              </a:solidFill>
              <a:prstDash val="solid"/>
              <a:round/>
              <a:headEnd type="none" w="med" len="med"/>
              <a:tailEnd type="none" w="med" len="med"/>
            </a:ln>
          </p:spPr>
        </p:sp>
        <p:sp>
          <p:nvSpPr>
            <p:cNvPr id="135" name="Google Shape;135;p16"/>
            <p:cNvSpPr/>
            <p:nvPr/>
          </p:nvSpPr>
          <p:spPr>
            <a:xfrm>
              <a:off x="2690575" y="3446375"/>
              <a:ext cx="251875" cy="503750"/>
            </a:xfrm>
            <a:custGeom>
              <a:avLst/>
              <a:gdLst/>
              <a:ahLst/>
              <a:cxnLst/>
              <a:rect l="l" t="t" r="r" b="b"/>
              <a:pathLst>
                <a:path w="10075" h="20150" extrusionOk="0">
                  <a:moveTo>
                    <a:pt x="0" y="0"/>
                  </a:moveTo>
                  <a:cubicBezTo>
                    <a:pt x="229" y="916"/>
                    <a:pt x="153" y="3435"/>
                    <a:pt x="1374" y="5496"/>
                  </a:cubicBezTo>
                  <a:cubicBezTo>
                    <a:pt x="2595" y="7557"/>
                    <a:pt x="5877" y="9923"/>
                    <a:pt x="7327" y="12365"/>
                  </a:cubicBezTo>
                  <a:cubicBezTo>
                    <a:pt x="8777" y="14807"/>
                    <a:pt x="9617" y="18853"/>
                    <a:pt x="10075" y="20150"/>
                  </a:cubicBezTo>
                </a:path>
              </a:pathLst>
            </a:custGeom>
            <a:noFill/>
            <a:ln w="19050" cap="flat" cmpd="sng">
              <a:solidFill>
                <a:srgbClr val="000000"/>
              </a:solidFill>
              <a:prstDash val="solid"/>
              <a:round/>
              <a:headEnd type="none" w="med" len="med"/>
              <a:tailEnd type="none" w="med" len="med"/>
            </a:ln>
          </p:spPr>
        </p:sp>
        <p:sp>
          <p:nvSpPr>
            <p:cNvPr id="136" name="Google Shape;136;p16"/>
            <p:cNvSpPr/>
            <p:nvPr/>
          </p:nvSpPr>
          <p:spPr>
            <a:xfrm>
              <a:off x="2942425" y="3984275"/>
              <a:ext cx="446500" cy="251879"/>
            </a:xfrm>
            <a:custGeom>
              <a:avLst/>
              <a:gdLst/>
              <a:ahLst/>
              <a:cxnLst/>
              <a:rect l="l" t="t" r="r" b="b"/>
              <a:pathLst>
                <a:path w="12365" h="8702" extrusionOk="0">
                  <a:moveTo>
                    <a:pt x="0" y="0"/>
                  </a:moveTo>
                  <a:cubicBezTo>
                    <a:pt x="1374" y="763"/>
                    <a:pt x="6182" y="3130"/>
                    <a:pt x="8243" y="4580"/>
                  </a:cubicBezTo>
                  <a:cubicBezTo>
                    <a:pt x="10304" y="6030"/>
                    <a:pt x="11678" y="8015"/>
                    <a:pt x="12365" y="8702"/>
                  </a:cubicBezTo>
                </a:path>
              </a:pathLst>
            </a:custGeom>
            <a:noFill/>
            <a:ln w="19050" cap="flat" cmpd="sng">
              <a:solidFill>
                <a:srgbClr val="000000"/>
              </a:solidFill>
              <a:prstDash val="solid"/>
              <a:round/>
              <a:headEnd type="none" w="med" len="med"/>
              <a:tailEnd type="none" w="med" len="med"/>
            </a:ln>
          </p:spPr>
        </p:sp>
        <p:sp>
          <p:nvSpPr>
            <p:cNvPr id="137" name="Google Shape;137;p16"/>
            <p:cNvSpPr/>
            <p:nvPr/>
          </p:nvSpPr>
          <p:spPr>
            <a:xfrm>
              <a:off x="3549225" y="4030075"/>
              <a:ext cx="217525" cy="332025"/>
            </a:xfrm>
            <a:custGeom>
              <a:avLst/>
              <a:gdLst/>
              <a:ahLst/>
              <a:cxnLst/>
              <a:rect l="l" t="t" r="r" b="b"/>
              <a:pathLst>
                <a:path w="8701" h="13281" extrusionOk="0">
                  <a:moveTo>
                    <a:pt x="0" y="0"/>
                  </a:moveTo>
                  <a:cubicBezTo>
                    <a:pt x="1145" y="992"/>
                    <a:pt x="5419" y="3741"/>
                    <a:pt x="6869" y="5954"/>
                  </a:cubicBezTo>
                  <a:cubicBezTo>
                    <a:pt x="8319" y="8168"/>
                    <a:pt x="8396" y="12060"/>
                    <a:pt x="8701" y="13281"/>
                  </a:cubicBezTo>
                </a:path>
              </a:pathLst>
            </a:custGeom>
            <a:noFill/>
            <a:ln w="9525" cap="flat" cmpd="sng">
              <a:solidFill>
                <a:srgbClr val="000000"/>
              </a:solidFill>
              <a:prstDash val="solid"/>
              <a:round/>
              <a:headEnd type="none" w="med" len="med"/>
              <a:tailEnd type="none" w="med" len="med"/>
            </a:ln>
          </p:spPr>
        </p:sp>
        <p:sp>
          <p:nvSpPr>
            <p:cNvPr id="138" name="Google Shape;138;p16"/>
            <p:cNvSpPr/>
            <p:nvPr/>
          </p:nvSpPr>
          <p:spPr>
            <a:xfrm>
              <a:off x="3858325" y="3778200"/>
              <a:ext cx="446500" cy="927375"/>
            </a:xfrm>
            <a:custGeom>
              <a:avLst/>
              <a:gdLst/>
              <a:ahLst/>
              <a:cxnLst/>
              <a:rect l="l" t="t" r="r" b="b"/>
              <a:pathLst>
                <a:path w="17860" h="37095" extrusionOk="0">
                  <a:moveTo>
                    <a:pt x="17860" y="37095"/>
                  </a:moveTo>
                  <a:cubicBezTo>
                    <a:pt x="16028" y="35492"/>
                    <a:pt x="8625" y="30455"/>
                    <a:pt x="6869" y="27478"/>
                  </a:cubicBezTo>
                  <a:cubicBezTo>
                    <a:pt x="5114" y="24501"/>
                    <a:pt x="8243" y="21983"/>
                    <a:pt x="7327" y="19235"/>
                  </a:cubicBezTo>
                  <a:cubicBezTo>
                    <a:pt x="6411" y="16487"/>
                    <a:pt x="2595" y="14197"/>
                    <a:pt x="1374" y="10991"/>
                  </a:cubicBezTo>
                  <a:cubicBezTo>
                    <a:pt x="153" y="7785"/>
                    <a:pt x="229" y="1832"/>
                    <a:pt x="0" y="0"/>
                  </a:cubicBezTo>
                </a:path>
              </a:pathLst>
            </a:custGeom>
            <a:noFill/>
            <a:ln w="9525" cap="flat" cmpd="sng">
              <a:solidFill>
                <a:srgbClr val="000000"/>
              </a:solidFill>
              <a:prstDash val="solid"/>
              <a:round/>
              <a:headEnd type="none" w="med" len="med"/>
              <a:tailEnd type="none" w="med" len="med"/>
            </a:ln>
          </p:spPr>
        </p:sp>
        <p:sp>
          <p:nvSpPr>
            <p:cNvPr id="139" name="Google Shape;139;p16"/>
            <p:cNvSpPr/>
            <p:nvPr/>
          </p:nvSpPr>
          <p:spPr>
            <a:xfrm rot="365795">
              <a:off x="3429006" y="3076191"/>
              <a:ext cx="457955" cy="572450"/>
            </a:xfrm>
            <a:custGeom>
              <a:avLst/>
              <a:gdLst/>
              <a:ahLst/>
              <a:cxnLst/>
              <a:rect l="l" t="t" r="r" b="b"/>
              <a:pathLst>
                <a:path w="18319" h="22899" extrusionOk="0">
                  <a:moveTo>
                    <a:pt x="0" y="0"/>
                  </a:moveTo>
                  <a:cubicBezTo>
                    <a:pt x="1679" y="1450"/>
                    <a:pt x="8015" y="5649"/>
                    <a:pt x="10076" y="8702"/>
                  </a:cubicBezTo>
                  <a:cubicBezTo>
                    <a:pt x="12137" y="11755"/>
                    <a:pt x="10991" y="15953"/>
                    <a:pt x="12365" y="18319"/>
                  </a:cubicBezTo>
                  <a:cubicBezTo>
                    <a:pt x="13739" y="20685"/>
                    <a:pt x="17327" y="22136"/>
                    <a:pt x="18319" y="22899"/>
                  </a:cubicBezTo>
                </a:path>
              </a:pathLst>
            </a:custGeom>
            <a:noFill/>
            <a:ln w="19050" cap="flat" cmpd="sng">
              <a:solidFill>
                <a:srgbClr val="000000"/>
              </a:solidFill>
              <a:prstDash val="solid"/>
              <a:round/>
              <a:headEnd type="none" w="med" len="med"/>
              <a:tailEnd type="none" w="med" len="med"/>
            </a:ln>
          </p:spPr>
        </p:sp>
        <p:sp>
          <p:nvSpPr>
            <p:cNvPr id="140" name="Google Shape;140;p16"/>
            <p:cNvSpPr/>
            <p:nvPr/>
          </p:nvSpPr>
          <p:spPr>
            <a:xfrm rot="10182007">
              <a:off x="1985964" y="3243668"/>
              <a:ext cx="312448" cy="830103"/>
            </a:xfrm>
            <a:custGeom>
              <a:avLst/>
              <a:gdLst/>
              <a:ahLst/>
              <a:cxnLst/>
              <a:rect l="l" t="t" r="r" b="b"/>
              <a:pathLst>
                <a:path w="10075" h="20150" extrusionOk="0">
                  <a:moveTo>
                    <a:pt x="0" y="0"/>
                  </a:moveTo>
                  <a:cubicBezTo>
                    <a:pt x="229" y="916"/>
                    <a:pt x="153" y="3435"/>
                    <a:pt x="1374" y="5496"/>
                  </a:cubicBezTo>
                  <a:cubicBezTo>
                    <a:pt x="2595" y="7557"/>
                    <a:pt x="5877" y="9923"/>
                    <a:pt x="7327" y="12365"/>
                  </a:cubicBezTo>
                  <a:cubicBezTo>
                    <a:pt x="8777" y="14807"/>
                    <a:pt x="9617" y="18853"/>
                    <a:pt x="10075" y="20150"/>
                  </a:cubicBezTo>
                </a:path>
              </a:pathLst>
            </a:custGeom>
            <a:noFill/>
            <a:ln w="19050" cap="flat" cmpd="sng">
              <a:solidFill>
                <a:srgbClr val="000000"/>
              </a:solidFill>
              <a:prstDash val="solid"/>
              <a:round/>
              <a:headEnd type="none" w="med" len="med"/>
              <a:tailEnd type="none" w="med" len="med"/>
            </a:ln>
          </p:spPr>
        </p:sp>
      </p:grpSp>
      <p:pic>
        <p:nvPicPr>
          <p:cNvPr id="141" name="Google Shape;141;p16"/>
          <p:cNvPicPr preferRelativeResize="0"/>
          <p:nvPr/>
        </p:nvPicPr>
        <p:blipFill>
          <a:blip r:embed="rId3">
            <a:alphaModFix/>
          </a:blip>
          <a:stretch>
            <a:fillRect/>
          </a:stretch>
        </p:blipFill>
        <p:spPr>
          <a:xfrm>
            <a:off x="3361050" y="2592450"/>
            <a:ext cx="3716750" cy="2437700"/>
          </a:xfrm>
          <a:prstGeom prst="rect">
            <a:avLst/>
          </a:prstGeom>
          <a:noFill/>
          <a:ln>
            <a:no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The Suspects</a:t>
            </a:r>
            <a:endParaRPr/>
          </a:p>
        </p:txBody>
      </p:sp>
      <p:sp>
        <p:nvSpPr>
          <p:cNvPr id="147" name="Google Shape;147;p17"/>
          <p:cNvSpPr txBox="1">
            <a:spLocks noGrp="1"/>
          </p:cNvSpPr>
          <p:nvPr>
            <p:ph type="body" idx="1"/>
          </p:nvPr>
        </p:nvSpPr>
        <p:spPr>
          <a:xfrm>
            <a:off x="157300" y="1152475"/>
            <a:ext cx="2836500" cy="3716100"/>
          </a:xfrm>
          <a:prstGeom prst="rect">
            <a:avLst/>
          </a:prstGeom>
          <a:ln w="9525" cap="flat" cmpd="sng">
            <a:solidFill>
              <a:schemeClr val="dk1"/>
            </a:solidFill>
            <a:prstDash val="solid"/>
            <a:round/>
            <a:headEnd type="none" w="sm" len="sm"/>
            <a:tailEnd type="none" w="sm" len="sm"/>
          </a:ln>
        </p:spPr>
        <p:txBody>
          <a:bodyPr spcFirstLastPara="1" wrap="square" lIns="91425" tIns="91425" rIns="91425" bIns="91425" anchor="t" anchorCtr="0">
            <a:normAutofit/>
          </a:bodyPr>
          <a:lstStyle/>
          <a:p>
            <a:pPr marL="0" lvl="0" indent="0" algn="ctr" rtl="0">
              <a:spcBef>
                <a:spcPts val="0"/>
              </a:spcBef>
              <a:spcAft>
                <a:spcPts val="0"/>
              </a:spcAft>
              <a:buNone/>
            </a:pPr>
            <a:r>
              <a:rPr lang="en" b="1" dirty="0">
                <a:solidFill>
                  <a:schemeClr val="dk1"/>
                </a:solidFill>
              </a:rPr>
              <a:t>MSX</a:t>
            </a:r>
            <a:endParaRPr b="1" dirty="0">
              <a:solidFill>
                <a:schemeClr val="dk1"/>
              </a:solidFill>
            </a:endParaRPr>
          </a:p>
          <a:p>
            <a:pPr marL="0" lvl="0" indent="0" algn="ctr" rtl="0">
              <a:lnSpc>
                <a:spcPct val="100000"/>
              </a:lnSpc>
              <a:spcBef>
                <a:spcPts val="0"/>
              </a:spcBef>
              <a:spcAft>
                <a:spcPts val="0"/>
              </a:spcAft>
              <a:buNone/>
            </a:pPr>
            <a:r>
              <a:rPr lang="en" sz="1500" i="1" dirty="0" err="1">
                <a:solidFill>
                  <a:schemeClr val="dk1"/>
                </a:solidFill>
              </a:rPr>
              <a:t>Haplosporidium</a:t>
            </a:r>
            <a:r>
              <a:rPr lang="en" sz="1500" i="1" dirty="0">
                <a:solidFill>
                  <a:schemeClr val="dk1"/>
                </a:solidFill>
              </a:rPr>
              <a:t> </a:t>
            </a:r>
            <a:r>
              <a:rPr lang="en" sz="1500" i="1" dirty="0" err="1">
                <a:solidFill>
                  <a:schemeClr val="dk1"/>
                </a:solidFill>
              </a:rPr>
              <a:t>nelsoni</a:t>
            </a:r>
            <a:endParaRPr sz="1500" i="1" dirty="0">
              <a:solidFill>
                <a:schemeClr val="dk1"/>
              </a:solidFill>
            </a:endParaRPr>
          </a:p>
          <a:p>
            <a:pPr marL="0" lvl="0" indent="0" algn="ctr" rtl="0">
              <a:lnSpc>
                <a:spcPct val="100000"/>
              </a:lnSpc>
              <a:spcBef>
                <a:spcPts val="0"/>
              </a:spcBef>
              <a:spcAft>
                <a:spcPts val="0"/>
              </a:spcAft>
              <a:buNone/>
            </a:pPr>
            <a:endParaRPr sz="1500" i="1" dirty="0">
              <a:solidFill>
                <a:schemeClr val="dk1"/>
              </a:solidFill>
            </a:endParaRPr>
          </a:p>
          <a:p>
            <a:pPr marL="0" lvl="0" indent="0" algn="ctr" rtl="0">
              <a:lnSpc>
                <a:spcPct val="100000"/>
              </a:lnSpc>
              <a:spcBef>
                <a:spcPts val="0"/>
              </a:spcBef>
              <a:spcAft>
                <a:spcPts val="0"/>
              </a:spcAft>
              <a:buNone/>
            </a:pPr>
            <a:endParaRPr sz="1500" i="1" dirty="0">
              <a:solidFill>
                <a:schemeClr val="dk1"/>
              </a:solidFill>
            </a:endParaRPr>
          </a:p>
          <a:p>
            <a:pPr marL="0" lvl="0" indent="0" algn="ctr" rtl="0">
              <a:lnSpc>
                <a:spcPct val="100000"/>
              </a:lnSpc>
              <a:spcBef>
                <a:spcPts val="0"/>
              </a:spcBef>
              <a:spcAft>
                <a:spcPts val="0"/>
              </a:spcAft>
              <a:buNone/>
            </a:pPr>
            <a:endParaRPr sz="1500" i="1" dirty="0">
              <a:solidFill>
                <a:schemeClr val="dk1"/>
              </a:solidFill>
            </a:endParaRPr>
          </a:p>
          <a:p>
            <a:pPr marL="0" lvl="0" indent="0" algn="ctr" rtl="0">
              <a:lnSpc>
                <a:spcPct val="100000"/>
              </a:lnSpc>
              <a:spcBef>
                <a:spcPts val="0"/>
              </a:spcBef>
              <a:spcAft>
                <a:spcPts val="0"/>
              </a:spcAft>
              <a:buNone/>
            </a:pPr>
            <a:endParaRPr sz="1500" i="1" dirty="0">
              <a:solidFill>
                <a:schemeClr val="dk1"/>
              </a:solidFill>
            </a:endParaRPr>
          </a:p>
          <a:p>
            <a:pPr marL="0" lvl="0" indent="0" algn="ctr" rtl="0">
              <a:lnSpc>
                <a:spcPct val="100000"/>
              </a:lnSpc>
              <a:spcBef>
                <a:spcPts val="0"/>
              </a:spcBef>
              <a:spcAft>
                <a:spcPts val="0"/>
              </a:spcAft>
              <a:buNone/>
            </a:pPr>
            <a:endParaRPr lang="en-US" sz="1500" i="1" dirty="0" smtClean="0">
              <a:solidFill>
                <a:schemeClr val="dk1"/>
              </a:solidFill>
            </a:endParaRPr>
          </a:p>
          <a:p>
            <a:pPr marL="0" lvl="0" indent="0" algn="ctr" rtl="0">
              <a:lnSpc>
                <a:spcPct val="100000"/>
              </a:lnSpc>
              <a:spcBef>
                <a:spcPts val="0"/>
              </a:spcBef>
              <a:spcAft>
                <a:spcPts val="0"/>
              </a:spcAft>
              <a:buNone/>
            </a:pPr>
            <a:endParaRPr sz="500" i="1" dirty="0">
              <a:solidFill>
                <a:schemeClr val="dk1"/>
              </a:solidFill>
            </a:endParaRPr>
          </a:p>
          <a:p>
            <a:pPr marL="457200" lvl="0" indent="-323850" algn="l" rtl="0">
              <a:lnSpc>
                <a:spcPct val="100000"/>
              </a:lnSpc>
              <a:spcBef>
                <a:spcPts val="0"/>
              </a:spcBef>
              <a:spcAft>
                <a:spcPts val="0"/>
              </a:spcAft>
              <a:buClr>
                <a:schemeClr val="dk1"/>
              </a:buClr>
              <a:buSzPts val="1500"/>
              <a:buChar char="●"/>
            </a:pPr>
            <a:r>
              <a:rPr lang="en" sz="1400" dirty="0">
                <a:solidFill>
                  <a:schemeClr val="dk1"/>
                </a:solidFill>
              </a:rPr>
              <a:t>Infects eastern </a:t>
            </a:r>
            <a:r>
              <a:rPr lang="en" sz="1400" dirty="0" smtClean="0">
                <a:solidFill>
                  <a:schemeClr val="dk1"/>
                </a:solidFill>
              </a:rPr>
              <a:t>oysters</a:t>
            </a:r>
            <a:r>
              <a:rPr lang="en-US" sz="1400" dirty="0" smtClean="0">
                <a:solidFill>
                  <a:schemeClr val="dk1"/>
                </a:solidFill>
              </a:rPr>
              <a:t> along East Coast of the US</a:t>
            </a:r>
            <a:r>
              <a:rPr lang="en" sz="1400" dirty="0" smtClean="0">
                <a:solidFill>
                  <a:schemeClr val="dk1"/>
                </a:solidFill>
              </a:rPr>
              <a:t> </a:t>
            </a:r>
            <a:r>
              <a:rPr lang="en-US" sz="1400" dirty="0" smtClean="0">
                <a:solidFill>
                  <a:schemeClr val="dk1"/>
                </a:solidFill>
              </a:rPr>
              <a:t>(</a:t>
            </a:r>
            <a:r>
              <a:rPr lang="en" sz="1400" dirty="0" smtClean="0">
                <a:solidFill>
                  <a:schemeClr val="dk1"/>
                </a:solidFill>
              </a:rPr>
              <a:t>from </a:t>
            </a:r>
            <a:r>
              <a:rPr lang="en" sz="1400" dirty="0">
                <a:solidFill>
                  <a:schemeClr val="dk1"/>
                </a:solidFill>
              </a:rPr>
              <a:t>Maine to </a:t>
            </a:r>
            <a:r>
              <a:rPr lang="en" sz="1400" dirty="0" smtClean="0">
                <a:solidFill>
                  <a:schemeClr val="dk1"/>
                </a:solidFill>
              </a:rPr>
              <a:t>Florida</a:t>
            </a:r>
            <a:r>
              <a:rPr lang="en-US" sz="1400" dirty="0" smtClean="0">
                <a:solidFill>
                  <a:schemeClr val="dk1"/>
                </a:solidFill>
              </a:rPr>
              <a:t>)</a:t>
            </a:r>
            <a:endParaRPr sz="1400" dirty="0">
              <a:solidFill>
                <a:schemeClr val="dk1"/>
              </a:solidFill>
            </a:endParaRPr>
          </a:p>
          <a:p>
            <a:pPr marL="457200" lvl="0" indent="-323850" algn="l" rtl="0">
              <a:lnSpc>
                <a:spcPct val="100000"/>
              </a:lnSpc>
              <a:spcBef>
                <a:spcPts val="1000"/>
              </a:spcBef>
              <a:spcAft>
                <a:spcPts val="0"/>
              </a:spcAft>
              <a:buClr>
                <a:schemeClr val="dk1"/>
              </a:buClr>
              <a:buSzPts val="1500"/>
              <a:buChar char="●"/>
            </a:pPr>
            <a:r>
              <a:rPr lang="en" sz="1400" dirty="0">
                <a:solidFill>
                  <a:schemeClr val="dk1"/>
                </a:solidFill>
              </a:rPr>
              <a:t>Kills from July-October </a:t>
            </a:r>
            <a:endParaRPr sz="1400" dirty="0">
              <a:solidFill>
                <a:schemeClr val="dk1"/>
              </a:solidFill>
            </a:endParaRPr>
          </a:p>
          <a:p>
            <a:pPr marL="457200" lvl="0" indent="-323850" algn="l" rtl="0">
              <a:lnSpc>
                <a:spcPct val="100000"/>
              </a:lnSpc>
              <a:spcBef>
                <a:spcPts val="1000"/>
              </a:spcBef>
              <a:spcAft>
                <a:spcPts val="1000"/>
              </a:spcAft>
              <a:buClr>
                <a:schemeClr val="dk1"/>
              </a:buClr>
              <a:buSzPts val="1500"/>
              <a:buChar char="●"/>
            </a:pPr>
            <a:r>
              <a:rPr lang="en" sz="1400" dirty="0">
                <a:solidFill>
                  <a:schemeClr val="dk1"/>
                </a:solidFill>
              </a:rPr>
              <a:t>Needs temps of 5-20ºC and salinities &gt;15 ppt.</a:t>
            </a:r>
            <a:endParaRPr sz="1400" dirty="0">
              <a:solidFill>
                <a:schemeClr val="dk1"/>
              </a:solidFill>
            </a:endParaRPr>
          </a:p>
        </p:txBody>
      </p:sp>
      <p:sp>
        <p:nvSpPr>
          <p:cNvPr id="148" name="Google Shape;148;p17"/>
          <p:cNvSpPr txBox="1">
            <a:spLocks noGrp="1"/>
          </p:cNvSpPr>
          <p:nvPr>
            <p:ph type="body" idx="1"/>
          </p:nvPr>
        </p:nvSpPr>
        <p:spPr>
          <a:xfrm>
            <a:off x="3153750" y="1152475"/>
            <a:ext cx="2836500" cy="3716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normAutofit fontScale="92500" lnSpcReduction="20000"/>
          </a:bodyPr>
          <a:lstStyle/>
          <a:p>
            <a:pPr marL="0" lvl="0" indent="0" algn="ctr" rtl="0">
              <a:spcBef>
                <a:spcPts val="0"/>
              </a:spcBef>
              <a:spcAft>
                <a:spcPts val="0"/>
              </a:spcAft>
              <a:buNone/>
            </a:pPr>
            <a:r>
              <a:rPr lang="en" b="1" dirty="0" err="1">
                <a:solidFill>
                  <a:schemeClr val="dk1"/>
                </a:solidFill>
              </a:rPr>
              <a:t>Dermo</a:t>
            </a:r>
            <a:endParaRPr b="1" dirty="0">
              <a:solidFill>
                <a:schemeClr val="dk1"/>
              </a:solidFill>
            </a:endParaRPr>
          </a:p>
          <a:p>
            <a:pPr marL="0" lvl="0" indent="0" algn="ctr" rtl="0">
              <a:spcBef>
                <a:spcPts val="0"/>
              </a:spcBef>
              <a:spcAft>
                <a:spcPts val="0"/>
              </a:spcAft>
              <a:buNone/>
            </a:pPr>
            <a:r>
              <a:rPr lang="en" sz="1500" i="1" dirty="0" err="1">
                <a:solidFill>
                  <a:schemeClr val="dk1"/>
                </a:solidFill>
              </a:rPr>
              <a:t>Perkinsus</a:t>
            </a:r>
            <a:r>
              <a:rPr lang="en" sz="1500" i="1" dirty="0">
                <a:solidFill>
                  <a:schemeClr val="dk1"/>
                </a:solidFill>
              </a:rPr>
              <a:t> </a:t>
            </a:r>
            <a:r>
              <a:rPr lang="en" sz="1500" i="1" dirty="0" err="1">
                <a:solidFill>
                  <a:schemeClr val="dk1"/>
                </a:solidFill>
              </a:rPr>
              <a:t>marinus</a:t>
            </a:r>
            <a:endParaRPr sz="1500" i="1" dirty="0">
              <a:solidFill>
                <a:schemeClr val="dk1"/>
              </a:solidFill>
            </a:endParaRPr>
          </a:p>
          <a:p>
            <a:pPr marL="0" lvl="0" indent="0" algn="ctr" rtl="0">
              <a:spcBef>
                <a:spcPts val="0"/>
              </a:spcBef>
              <a:spcAft>
                <a:spcPts val="0"/>
              </a:spcAft>
              <a:buNone/>
            </a:pPr>
            <a:endParaRPr sz="1500" i="1" dirty="0">
              <a:solidFill>
                <a:schemeClr val="dk1"/>
              </a:solidFill>
            </a:endParaRPr>
          </a:p>
          <a:p>
            <a:pPr marL="0" lvl="0" indent="0" algn="ctr" rtl="0">
              <a:spcBef>
                <a:spcPts val="0"/>
              </a:spcBef>
              <a:spcAft>
                <a:spcPts val="0"/>
              </a:spcAft>
              <a:buNone/>
            </a:pPr>
            <a:endParaRPr sz="1500" i="1" dirty="0">
              <a:solidFill>
                <a:schemeClr val="dk1"/>
              </a:solidFill>
            </a:endParaRPr>
          </a:p>
          <a:p>
            <a:pPr marL="0" lvl="0" indent="0" algn="ctr" rtl="0">
              <a:spcBef>
                <a:spcPts val="0"/>
              </a:spcBef>
              <a:spcAft>
                <a:spcPts val="0"/>
              </a:spcAft>
              <a:buNone/>
            </a:pPr>
            <a:endParaRPr sz="1500" i="1" dirty="0">
              <a:solidFill>
                <a:schemeClr val="dk1"/>
              </a:solidFill>
            </a:endParaRPr>
          </a:p>
          <a:p>
            <a:pPr marL="0" lvl="0" indent="0" algn="ctr" rtl="0">
              <a:spcBef>
                <a:spcPts val="0"/>
              </a:spcBef>
              <a:spcAft>
                <a:spcPts val="0"/>
              </a:spcAft>
              <a:buNone/>
            </a:pPr>
            <a:endParaRPr lang="en-US" sz="1500" i="1" dirty="0" smtClean="0">
              <a:solidFill>
                <a:schemeClr val="dk1"/>
              </a:solidFill>
            </a:endParaRPr>
          </a:p>
          <a:p>
            <a:pPr marL="0" lvl="0" indent="0" algn="ctr" rtl="0">
              <a:spcBef>
                <a:spcPts val="0"/>
              </a:spcBef>
              <a:spcAft>
                <a:spcPts val="0"/>
              </a:spcAft>
              <a:buNone/>
            </a:pPr>
            <a:endParaRPr lang="en-US" sz="1500" i="1" dirty="0">
              <a:solidFill>
                <a:schemeClr val="dk1"/>
              </a:solidFill>
            </a:endParaRPr>
          </a:p>
          <a:p>
            <a:pPr marL="0" lvl="0" indent="0" algn="ctr" rtl="0">
              <a:spcBef>
                <a:spcPts val="0"/>
              </a:spcBef>
              <a:spcAft>
                <a:spcPts val="0"/>
              </a:spcAft>
              <a:buNone/>
            </a:pPr>
            <a:endParaRPr sz="1500" i="1" dirty="0">
              <a:solidFill>
                <a:schemeClr val="dk1"/>
              </a:solidFill>
            </a:endParaRPr>
          </a:p>
          <a:p>
            <a:pPr marL="457200" lvl="0" indent="-323850" algn="l" rtl="0">
              <a:spcBef>
                <a:spcPts val="0"/>
              </a:spcBef>
              <a:spcAft>
                <a:spcPts val="0"/>
              </a:spcAft>
              <a:buClr>
                <a:schemeClr val="dk1"/>
              </a:buClr>
              <a:buSzPts val="1500"/>
              <a:buChar char="●"/>
            </a:pPr>
            <a:r>
              <a:rPr lang="en" sz="1500" dirty="0">
                <a:solidFill>
                  <a:schemeClr val="dk1"/>
                </a:solidFill>
              </a:rPr>
              <a:t>Infects eastern oysters along the East coast of the US </a:t>
            </a:r>
            <a:r>
              <a:rPr lang="en" sz="1500" dirty="0" smtClean="0">
                <a:solidFill>
                  <a:schemeClr val="dk1"/>
                </a:solidFill>
              </a:rPr>
              <a:t>(</a:t>
            </a:r>
            <a:r>
              <a:rPr lang="en-US" sz="1500" dirty="0" smtClean="0">
                <a:solidFill>
                  <a:schemeClr val="dk1"/>
                </a:solidFill>
              </a:rPr>
              <a:t>from </a:t>
            </a:r>
            <a:r>
              <a:rPr lang="en" sz="1500" dirty="0" smtClean="0">
                <a:solidFill>
                  <a:schemeClr val="dk1"/>
                </a:solidFill>
              </a:rPr>
              <a:t>Maine </a:t>
            </a:r>
            <a:r>
              <a:rPr lang="en" sz="1500" dirty="0">
                <a:solidFill>
                  <a:schemeClr val="dk1"/>
                </a:solidFill>
              </a:rPr>
              <a:t>to </a:t>
            </a:r>
            <a:r>
              <a:rPr lang="en" sz="1500" dirty="0" err="1">
                <a:solidFill>
                  <a:schemeClr val="dk1"/>
                </a:solidFill>
              </a:rPr>
              <a:t>GoMX</a:t>
            </a:r>
            <a:r>
              <a:rPr lang="en" sz="1500" dirty="0">
                <a:solidFill>
                  <a:schemeClr val="dk1"/>
                </a:solidFill>
              </a:rPr>
              <a:t>)</a:t>
            </a:r>
            <a:endParaRPr sz="1500" dirty="0">
              <a:solidFill>
                <a:schemeClr val="dk1"/>
              </a:solidFill>
            </a:endParaRPr>
          </a:p>
          <a:p>
            <a:pPr marL="457200" lvl="0" indent="-323850" algn="l" rtl="0">
              <a:spcBef>
                <a:spcPts val="1000"/>
              </a:spcBef>
              <a:spcAft>
                <a:spcPts val="0"/>
              </a:spcAft>
              <a:buClr>
                <a:schemeClr val="dk1"/>
              </a:buClr>
              <a:buSzPts val="1500"/>
              <a:buChar char="●"/>
            </a:pPr>
            <a:r>
              <a:rPr lang="en" sz="1500" dirty="0">
                <a:solidFill>
                  <a:schemeClr val="dk1"/>
                </a:solidFill>
              </a:rPr>
              <a:t>Kills from September - October</a:t>
            </a:r>
            <a:endParaRPr sz="1500" dirty="0">
              <a:solidFill>
                <a:schemeClr val="dk1"/>
              </a:solidFill>
            </a:endParaRPr>
          </a:p>
          <a:p>
            <a:pPr marL="457200" lvl="0" indent="-323850" algn="l" rtl="0">
              <a:spcBef>
                <a:spcPts val="1000"/>
              </a:spcBef>
              <a:spcAft>
                <a:spcPts val="1000"/>
              </a:spcAft>
              <a:buClr>
                <a:schemeClr val="dk1"/>
              </a:buClr>
              <a:buSzPts val="1500"/>
              <a:buChar char="●"/>
            </a:pPr>
            <a:r>
              <a:rPr lang="en" sz="1500" dirty="0">
                <a:solidFill>
                  <a:schemeClr val="dk1"/>
                </a:solidFill>
              </a:rPr>
              <a:t>Likes temps &gt;20ºC and salinities &gt;12 ppt.</a:t>
            </a:r>
            <a:endParaRPr sz="1500" dirty="0">
              <a:solidFill>
                <a:schemeClr val="dk1"/>
              </a:solidFill>
            </a:endParaRPr>
          </a:p>
        </p:txBody>
      </p:sp>
      <p:sp>
        <p:nvSpPr>
          <p:cNvPr id="149" name="Google Shape;149;p17"/>
          <p:cNvSpPr txBox="1">
            <a:spLocks noGrp="1"/>
          </p:cNvSpPr>
          <p:nvPr>
            <p:ph type="body" idx="1"/>
          </p:nvPr>
        </p:nvSpPr>
        <p:spPr>
          <a:xfrm>
            <a:off x="6150200" y="1152475"/>
            <a:ext cx="2836500" cy="3716100"/>
          </a:xfrm>
          <a:prstGeom prst="rect">
            <a:avLst/>
          </a:prstGeom>
          <a:ln w="9525" cap="flat" cmpd="sng">
            <a:solidFill>
              <a:schemeClr val="dk1"/>
            </a:solidFill>
            <a:prstDash val="solid"/>
            <a:round/>
            <a:headEnd type="none" w="sm" len="sm"/>
            <a:tailEnd type="none" w="sm" len="sm"/>
          </a:ln>
        </p:spPr>
        <p:txBody>
          <a:bodyPr spcFirstLastPara="1" wrap="square" lIns="91425" tIns="91425" rIns="91425" bIns="91425" anchor="t" anchorCtr="0">
            <a:normAutofit fontScale="92500" lnSpcReduction="20000"/>
          </a:bodyPr>
          <a:lstStyle/>
          <a:p>
            <a:pPr marL="0" lvl="0" indent="0" algn="ctr" rtl="0">
              <a:spcBef>
                <a:spcPts val="0"/>
              </a:spcBef>
              <a:spcAft>
                <a:spcPts val="0"/>
              </a:spcAft>
              <a:buNone/>
            </a:pPr>
            <a:r>
              <a:rPr lang="en" b="1" dirty="0" err="1">
                <a:solidFill>
                  <a:schemeClr val="dk1"/>
                </a:solidFill>
              </a:rPr>
              <a:t>Bonamiasis</a:t>
            </a:r>
            <a:endParaRPr b="1" dirty="0">
              <a:solidFill>
                <a:schemeClr val="dk1"/>
              </a:solidFill>
            </a:endParaRPr>
          </a:p>
          <a:p>
            <a:pPr marL="0" lvl="0" indent="0" algn="ctr" rtl="0">
              <a:spcBef>
                <a:spcPts val="0"/>
              </a:spcBef>
              <a:spcAft>
                <a:spcPts val="0"/>
              </a:spcAft>
              <a:buNone/>
            </a:pPr>
            <a:r>
              <a:rPr lang="en" sz="1500" i="1" dirty="0" err="1">
                <a:solidFill>
                  <a:schemeClr val="dk1"/>
                </a:solidFill>
              </a:rPr>
              <a:t>Bonamia</a:t>
            </a:r>
            <a:r>
              <a:rPr lang="en" sz="1500" i="1" dirty="0">
                <a:solidFill>
                  <a:schemeClr val="dk1"/>
                </a:solidFill>
              </a:rPr>
              <a:t> </a:t>
            </a:r>
            <a:r>
              <a:rPr lang="en" sz="1500" i="1" dirty="0" err="1">
                <a:solidFill>
                  <a:schemeClr val="dk1"/>
                </a:solidFill>
              </a:rPr>
              <a:t>exitiosa</a:t>
            </a:r>
            <a:endParaRPr sz="1500" i="1" dirty="0">
              <a:solidFill>
                <a:schemeClr val="dk1"/>
              </a:solidFill>
            </a:endParaRPr>
          </a:p>
          <a:p>
            <a:pPr marL="0" lvl="0" indent="0" algn="ctr" rtl="0">
              <a:spcBef>
                <a:spcPts val="0"/>
              </a:spcBef>
              <a:spcAft>
                <a:spcPts val="0"/>
              </a:spcAft>
              <a:buNone/>
            </a:pPr>
            <a:endParaRPr sz="1500" i="1" dirty="0">
              <a:solidFill>
                <a:schemeClr val="dk1"/>
              </a:solidFill>
            </a:endParaRPr>
          </a:p>
          <a:p>
            <a:pPr marL="0" lvl="0" indent="0" algn="ctr" rtl="0">
              <a:spcBef>
                <a:spcPts val="0"/>
              </a:spcBef>
              <a:spcAft>
                <a:spcPts val="0"/>
              </a:spcAft>
              <a:buNone/>
            </a:pPr>
            <a:endParaRPr sz="1500" i="1" dirty="0">
              <a:solidFill>
                <a:schemeClr val="dk1"/>
              </a:solidFill>
            </a:endParaRPr>
          </a:p>
          <a:p>
            <a:pPr marL="0" lvl="0" indent="0" algn="ctr" rtl="0">
              <a:spcBef>
                <a:spcPts val="0"/>
              </a:spcBef>
              <a:spcAft>
                <a:spcPts val="0"/>
              </a:spcAft>
              <a:buNone/>
            </a:pPr>
            <a:endParaRPr sz="1500" i="1" dirty="0">
              <a:solidFill>
                <a:schemeClr val="dk1"/>
              </a:solidFill>
            </a:endParaRPr>
          </a:p>
          <a:p>
            <a:pPr marL="0" lvl="0" indent="0" algn="ctr" rtl="0">
              <a:spcBef>
                <a:spcPts val="0"/>
              </a:spcBef>
              <a:spcAft>
                <a:spcPts val="0"/>
              </a:spcAft>
              <a:buNone/>
            </a:pPr>
            <a:endParaRPr lang="en-US" sz="1500" i="1" dirty="0" smtClean="0">
              <a:solidFill>
                <a:schemeClr val="dk1"/>
              </a:solidFill>
            </a:endParaRPr>
          </a:p>
          <a:p>
            <a:pPr marL="0" lvl="0" indent="0" algn="ctr" rtl="0">
              <a:spcBef>
                <a:spcPts val="0"/>
              </a:spcBef>
              <a:spcAft>
                <a:spcPts val="0"/>
              </a:spcAft>
              <a:buNone/>
            </a:pPr>
            <a:endParaRPr lang="en-US" sz="1500" i="1" dirty="0">
              <a:solidFill>
                <a:schemeClr val="dk1"/>
              </a:solidFill>
            </a:endParaRPr>
          </a:p>
          <a:p>
            <a:pPr marL="0" lvl="0" indent="0" algn="ctr" rtl="0">
              <a:spcBef>
                <a:spcPts val="0"/>
              </a:spcBef>
              <a:spcAft>
                <a:spcPts val="0"/>
              </a:spcAft>
              <a:buNone/>
            </a:pPr>
            <a:endParaRPr sz="1500" i="1" dirty="0">
              <a:solidFill>
                <a:schemeClr val="dk1"/>
              </a:solidFill>
            </a:endParaRPr>
          </a:p>
          <a:p>
            <a:pPr marL="457200" lvl="0" indent="-316706" algn="l" rtl="0">
              <a:spcBef>
                <a:spcPts val="0"/>
              </a:spcBef>
              <a:spcAft>
                <a:spcPts val="0"/>
              </a:spcAft>
              <a:buClr>
                <a:schemeClr val="dk1"/>
              </a:buClr>
              <a:buSzPct val="100000"/>
              <a:buChar char="●"/>
            </a:pPr>
            <a:r>
              <a:rPr lang="en" sz="1500" dirty="0">
                <a:solidFill>
                  <a:schemeClr val="dk1"/>
                </a:solidFill>
              </a:rPr>
              <a:t>Mainly infects flat oysters, but recently found in eastern oysters in MA &amp; NC</a:t>
            </a:r>
            <a:endParaRPr sz="1500" dirty="0">
              <a:solidFill>
                <a:schemeClr val="dk1"/>
              </a:solidFill>
            </a:endParaRPr>
          </a:p>
          <a:p>
            <a:pPr marL="457200" lvl="0" indent="-316706" algn="l" rtl="0">
              <a:spcBef>
                <a:spcPts val="1000"/>
              </a:spcBef>
              <a:spcAft>
                <a:spcPts val="0"/>
              </a:spcAft>
              <a:buClr>
                <a:schemeClr val="dk1"/>
              </a:buClr>
              <a:buSzPct val="100000"/>
              <a:buChar char="●"/>
            </a:pPr>
            <a:r>
              <a:rPr lang="en" sz="1500" dirty="0">
                <a:solidFill>
                  <a:schemeClr val="dk1"/>
                </a:solidFill>
              </a:rPr>
              <a:t>Kills in the summer months</a:t>
            </a:r>
            <a:endParaRPr sz="1500" dirty="0">
              <a:solidFill>
                <a:schemeClr val="dk1"/>
              </a:solidFill>
            </a:endParaRPr>
          </a:p>
          <a:p>
            <a:pPr marL="457200" lvl="0" indent="-316706" algn="l" rtl="0">
              <a:spcBef>
                <a:spcPts val="1000"/>
              </a:spcBef>
              <a:spcAft>
                <a:spcPts val="1000"/>
              </a:spcAft>
              <a:buClr>
                <a:schemeClr val="dk1"/>
              </a:buClr>
              <a:buSzPct val="100000"/>
              <a:buChar char="●"/>
            </a:pPr>
            <a:r>
              <a:rPr lang="en" sz="1500" dirty="0">
                <a:solidFill>
                  <a:schemeClr val="dk1"/>
                </a:solidFill>
              </a:rPr>
              <a:t>Kills at extreme low and high temperatures, and at very high salinities</a:t>
            </a:r>
            <a:endParaRPr sz="1500" dirty="0">
              <a:solidFill>
                <a:schemeClr val="dk1"/>
              </a:solidFill>
            </a:endParaRPr>
          </a:p>
        </p:txBody>
      </p:sp>
      <p:grpSp>
        <p:nvGrpSpPr>
          <p:cNvPr id="150" name="Google Shape;150;p17"/>
          <p:cNvGrpSpPr/>
          <p:nvPr/>
        </p:nvGrpSpPr>
        <p:grpSpPr>
          <a:xfrm>
            <a:off x="1287443" y="1848330"/>
            <a:ext cx="576215" cy="554129"/>
            <a:chOff x="2776550" y="1095375"/>
            <a:chExt cx="847500" cy="852900"/>
          </a:xfrm>
        </p:grpSpPr>
        <p:sp>
          <p:nvSpPr>
            <p:cNvPr id="151" name="Google Shape;151;p17"/>
            <p:cNvSpPr/>
            <p:nvPr/>
          </p:nvSpPr>
          <p:spPr>
            <a:xfrm>
              <a:off x="2776550" y="1095375"/>
              <a:ext cx="847500" cy="8529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7"/>
            <p:cNvSpPr/>
            <p:nvPr/>
          </p:nvSpPr>
          <p:spPr>
            <a:xfrm>
              <a:off x="3182388" y="1128300"/>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7"/>
            <p:cNvSpPr/>
            <p:nvPr/>
          </p:nvSpPr>
          <p:spPr>
            <a:xfrm>
              <a:off x="3399900" y="1318725"/>
              <a:ext cx="160800" cy="1815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17"/>
            <p:cNvSpPr/>
            <p:nvPr/>
          </p:nvSpPr>
          <p:spPr>
            <a:xfrm>
              <a:off x="3188700" y="1548300"/>
              <a:ext cx="204900" cy="1335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17"/>
            <p:cNvSpPr/>
            <p:nvPr/>
          </p:nvSpPr>
          <p:spPr>
            <a:xfrm>
              <a:off x="2915700" y="1581200"/>
              <a:ext cx="1797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7"/>
            <p:cNvSpPr/>
            <p:nvPr/>
          </p:nvSpPr>
          <p:spPr>
            <a:xfrm>
              <a:off x="3389450" y="1500225"/>
              <a:ext cx="204900" cy="1815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7"/>
            <p:cNvSpPr/>
            <p:nvPr/>
          </p:nvSpPr>
          <p:spPr>
            <a:xfrm>
              <a:off x="3076975" y="1657825"/>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7"/>
            <p:cNvSpPr/>
            <p:nvPr/>
          </p:nvSpPr>
          <p:spPr>
            <a:xfrm>
              <a:off x="3286125" y="1657825"/>
              <a:ext cx="1608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7"/>
            <p:cNvSpPr/>
            <p:nvPr/>
          </p:nvSpPr>
          <p:spPr>
            <a:xfrm>
              <a:off x="2988250" y="1393063"/>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17"/>
            <p:cNvSpPr/>
            <p:nvPr/>
          </p:nvSpPr>
          <p:spPr>
            <a:xfrm>
              <a:off x="3182400" y="1338300"/>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7"/>
            <p:cNvSpPr/>
            <p:nvPr/>
          </p:nvSpPr>
          <p:spPr>
            <a:xfrm>
              <a:off x="2980950" y="1183075"/>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7"/>
            <p:cNvSpPr/>
            <p:nvPr/>
          </p:nvSpPr>
          <p:spPr>
            <a:xfrm>
              <a:off x="2776550" y="1371200"/>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17"/>
            <p:cNvSpPr/>
            <p:nvPr/>
          </p:nvSpPr>
          <p:spPr>
            <a:xfrm>
              <a:off x="3068500" y="1262625"/>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17"/>
            <p:cNvSpPr/>
            <p:nvPr/>
          </p:nvSpPr>
          <p:spPr>
            <a:xfrm>
              <a:off x="3255175" y="1262625"/>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7"/>
            <p:cNvSpPr/>
            <p:nvPr/>
          </p:nvSpPr>
          <p:spPr>
            <a:xfrm>
              <a:off x="2885425" y="14481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7"/>
            <p:cNvSpPr/>
            <p:nvPr/>
          </p:nvSpPr>
          <p:spPr>
            <a:xfrm>
              <a:off x="3038550" y="14481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7"/>
            <p:cNvSpPr/>
            <p:nvPr/>
          </p:nvSpPr>
          <p:spPr>
            <a:xfrm>
              <a:off x="3262650" y="1405463"/>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7"/>
            <p:cNvSpPr/>
            <p:nvPr/>
          </p:nvSpPr>
          <p:spPr>
            <a:xfrm>
              <a:off x="2953950" y="1706175"/>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17"/>
            <p:cNvSpPr/>
            <p:nvPr/>
          </p:nvSpPr>
          <p:spPr>
            <a:xfrm>
              <a:off x="3269100" y="158700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17"/>
            <p:cNvSpPr/>
            <p:nvPr/>
          </p:nvSpPr>
          <p:spPr>
            <a:xfrm>
              <a:off x="3148750" y="17228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7"/>
            <p:cNvSpPr/>
            <p:nvPr/>
          </p:nvSpPr>
          <p:spPr>
            <a:xfrm>
              <a:off x="3326100" y="17228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7"/>
            <p:cNvSpPr/>
            <p:nvPr/>
          </p:nvSpPr>
          <p:spPr>
            <a:xfrm>
              <a:off x="3451800" y="1405475"/>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7"/>
            <p:cNvSpPr/>
            <p:nvPr/>
          </p:nvSpPr>
          <p:spPr>
            <a:xfrm>
              <a:off x="3456863" y="15680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 name="Google Shape;174;p17"/>
          <p:cNvGrpSpPr/>
          <p:nvPr/>
        </p:nvGrpSpPr>
        <p:grpSpPr>
          <a:xfrm>
            <a:off x="630868" y="2178105"/>
            <a:ext cx="576215" cy="554129"/>
            <a:chOff x="2776550" y="1095375"/>
            <a:chExt cx="847500" cy="852900"/>
          </a:xfrm>
        </p:grpSpPr>
        <p:sp>
          <p:nvSpPr>
            <p:cNvPr id="175" name="Google Shape;175;p17"/>
            <p:cNvSpPr/>
            <p:nvPr/>
          </p:nvSpPr>
          <p:spPr>
            <a:xfrm>
              <a:off x="2776550" y="1095375"/>
              <a:ext cx="847500" cy="8529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7"/>
            <p:cNvSpPr/>
            <p:nvPr/>
          </p:nvSpPr>
          <p:spPr>
            <a:xfrm>
              <a:off x="3182388" y="1128300"/>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7"/>
            <p:cNvSpPr/>
            <p:nvPr/>
          </p:nvSpPr>
          <p:spPr>
            <a:xfrm>
              <a:off x="3399900" y="1318725"/>
              <a:ext cx="160800" cy="1815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7"/>
            <p:cNvSpPr/>
            <p:nvPr/>
          </p:nvSpPr>
          <p:spPr>
            <a:xfrm>
              <a:off x="3188700" y="1548300"/>
              <a:ext cx="204900" cy="1335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17"/>
            <p:cNvSpPr/>
            <p:nvPr/>
          </p:nvSpPr>
          <p:spPr>
            <a:xfrm>
              <a:off x="2915700" y="1581200"/>
              <a:ext cx="1797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7"/>
            <p:cNvSpPr/>
            <p:nvPr/>
          </p:nvSpPr>
          <p:spPr>
            <a:xfrm>
              <a:off x="3389450" y="1500225"/>
              <a:ext cx="204900" cy="1815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7"/>
            <p:cNvSpPr/>
            <p:nvPr/>
          </p:nvSpPr>
          <p:spPr>
            <a:xfrm>
              <a:off x="3076975" y="1657825"/>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7"/>
            <p:cNvSpPr/>
            <p:nvPr/>
          </p:nvSpPr>
          <p:spPr>
            <a:xfrm>
              <a:off x="3286125" y="1657825"/>
              <a:ext cx="1608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7"/>
            <p:cNvSpPr/>
            <p:nvPr/>
          </p:nvSpPr>
          <p:spPr>
            <a:xfrm>
              <a:off x="2988250" y="1393063"/>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17"/>
            <p:cNvSpPr/>
            <p:nvPr/>
          </p:nvSpPr>
          <p:spPr>
            <a:xfrm>
              <a:off x="3182400" y="1338300"/>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17"/>
            <p:cNvSpPr/>
            <p:nvPr/>
          </p:nvSpPr>
          <p:spPr>
            <a:xfrm>
              <a:off x="2980950" y="1183075"/>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7"/>
            <p:cNvSpPr/>
            <p:nvPr/>
          </p:nvSpPr>
          <p:spPr>
            <a:xfrm>
              <a:off x="2776550" y="1371200"/>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7"/>
            <p:cNvSpPr/>
            <p:nvPr/>
          </p:nvSpPr>
          <p:spPr>
            <a:xfrm>
              <a:off x="3068500" y="1262625"/>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7"/>
            <p:cNvSpPr/>
            <p:nvPr/>
          </p:nvSpPr>
          <p:spPr>
            <a:xfrm>
              <a:off x="3255175" y="1262625"/>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17"/>
            <p:cNvSpPr/>
            <p:nvPr/>
          </p:nvSpPr>
          <p:spPr>
            <a:xfrm>
              <a:off x="2885425" y="14481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17"/>
            <p:cNvSpPr/>
            <p:nvPr/>
          </p:nvSpPr>
          <p:spPr>
            <a:xfrm>
              <a:off x="3038550" y="14481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7"/>
            <p:cNvSpPr/>
            <p:nvPr/>
          </p:nvSpPr>
          <p:spPr>
            <a:xfrm>
              <a:off x="3262650" y="1405463"/>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7"/>
            <p:cNvSpPr/>
            <p:nvPr/>
          </p:nvSpPr>
          <p:spPr>
            <a:xfrm>
              <a:off x="2953950" y="1706175"/>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7"/>
            <p:cNvSpPr/>
            <p:nvPr/>
          </p:nvSpPr>
          <p:spPr>
            <a:xfrm>
              <a:off x="3269100" y="158700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17"/>
            <p:cNvSpPr/>
            <p:nvPr/>
          </p:nvSpPr>
          <p:spPr>
            <a:xfrm>
              <a:off x="3148750" y="17228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17"/>
            <p:cNvSpPr/>
            <p:nvPr/>
          </p:nvSpPr>
          <p:spPr>
            <a:xfrm>
              <a:off x="3326100" y="17228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7"/>
            <p:cNvSpPr/>
            <p:nvPr/>
          </p:nvSpPr>
          <p:spPr>
            <a:xfrm>
              <a:off x="3451800" y="1405475"/>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7"/>
            <p:cNvSpPr/>
            <p:nvPr/>
          </p:nvSpPr>
          <p:spPr>
            <a:xfrm>
              <a:off x="3456863" y="15680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8" name="Google Shape;198;p17"/>
          <p:cNvGrpSpPr/>
          <p:nvPr/>
        </p:nvGrpSpPr>
        <p:grpSpPr>
          <a:xfrm>
            <a:off x="1989318" y="2073330"/>
            <a:ext cx="576215" cy="554129"/>
            <a:chOff x="2776550" y="1095375"/>
            <a:chExt cx="847500" cy="852900"/>
          </a:xfrm>
        </p:grpSpPr>
        <p:sp>
          <p:nvSpPr>
            <p:cNvPr id="199" name="Google Shape;199;p17"/>
            <p:cNvSpPr/>
            <p:nvPr/>
          </p:nvSpPr>
          <p:spPr>
            <a:xfrm>
              <a:off x="2776550" y="1095375"/>
              <a:ext cx="847500" cy="8529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7"/>
            <p:cNvSpPr/>
            <p:nvPr/>
          </p:nvSpPr>
          <p:spPr>
            <a:xfrm>
              <a:off x="3182388" y="1128300"/>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17"/>
            <p:cNvSpPr/>
            <p:nvPr/>
          </p:nvSpPr>
          <p:spPr>
            <a:xfrm>
              <a:off x="3399900" y="1318725"/>
              <a:ext cx="160800" cy="1815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7"/>
            <p:cNvSpPr/>
            <p:nvPr/>
          </p:nvSpPr>
          <p:spPr>
            <a:xfrm>
              <a:off x="3188700" y="1548300"/>
              <a:ext cx="204900" cy="1335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17"/>
            <p:cNvSpPr/>
            <p:nvPr/>
          </p:nvSpPr>
          <p:spPr>
            <a:xfrm>
              <a:off x="2915700" y="1581200"/>
              <a:ext cx="1797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17"/>
            <p:cNvSpPr/>
            <p:nvPr/>
          </p:nvSpPr>
          <p:spPr>
            <a:xfrm>
              <a:off x="3389450" y="1500225"/>
              <a:ext cx="204900" cy="1815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7"/>
            <p:cNvSpPr/>
            <p:nvPr/>
          </p:nvSpPr>
          <p:spPr>
            <a:xfrm>
              <a:off x="3076975" y="1657825"/>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7"/>
            <p:cNvSpPr/>
            <p:nvPr/>
          </p:nvSpPr>
          <p:spPr>
            <a:xfrm>
              <a:off x="3286125" y="1657825"/>
              <a:ext cx="1608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7"/>
            <p:cNvSpPr/>
            <p:nvPr/>
          </p:nvSpPr>
          <p:spPr>
            <a:xfrm>
              <a:off x="2988250" y="1393063"/>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7"/>
            <p:cNvSpPr/>
            <p:nvPr/>
          </p:nvSpPr>
          <p:spPr>
            <a:xfrm>
              <a:off x="3182400" y="1338300"/>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17"/>
            <p:cNvSpPr/>
            <p:nvPr/>
          </p:nvSpPr>
          <p:spPr>
            <a:xfrm>
              <a:off x="2980950" y="1183075"/>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7"/>
            <p:cNvSpPr/>
            <p:nvPr/>
          </p:nvSpPr>
          <p:spPr>
            <a:xfrm>
              <a:off x="2776550" y="1371200"/>
              <a:ext cx="217500" cy="2100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7"/>
            <p:cNvSpPr/>
            <p:nvPr/>
          </p:nvSpPr>
          <p:spPr>
            <a:xfrm>
              <a:off x="3068500" y="1262625"/>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7"/>
            <p:cNvSpPr/>
            <p:nvPr/>
          </p:nvSpPr>
          <p:spPr>
            <a:xfrm>
              <a:off x="3255175" y="1262625"/>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7"/>
            <p:cNvSpPr/>
            <p:nvPr/>
          </p:nvSpPr>
          <p:spPr>
            <a:xfrm>
              <a:off x="2885425" y="14481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17"/>
            <p:cNvSpPr/>
            <p:nvPr/>
          </p:nvSpPr>
          <p:spPr>
            <a:xfrm>
              <a:off x="3038550" y="14481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17"/>
            <p:cNvSpPr/>
            <p:nvPr/>
          </p:nvSpPr>
          <p:spPr>
            <a:xfrm>
              <a:off x="3262650" y="1405463"/>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7"/>
            <p:cNvSpPr/>
            <p:nvPr/>
          </p:nvSpPr>
          <p:spPr>
            <a:xfrm>
              <a:off x="2953950" y="1706175"/>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7"/>
            <p:cNvSpPr/>
            <p:nvPr/>
          </p:nvSpPr>
          <p:spPr>
            <a:xfrm>
              <a:off x="3269100" y="158700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7"/>
            <p:cNvSpPr/>
            <p:nvPr/>
          </p:nvSpPr>
          <p:spPr>
            <a:xfrm>
              <a:off x="3148750" y="17228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17"/>
            <p:cNvSpPr/>
            <p:nvPr/>
          </p:nvSpPr>
          <p:spPr>
            <a:xfrm>
              <a:off x="3326100" y="17228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17"/>
            <p:cNvSpPr/>
            <p:nvPr/>
          </p:nvSpPr>
          <p:spPr>
            <a:xfrm>
              <a:off x="3451800" y="1405475"/>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7"/>
            <p:cNvSpPr/>
            <p:nvPr/>
          </p:nvSpPr>
          <p:spPr>
            <a:xfrm>
              <a:off x="3456863" y="1568050"/>
              <a:ext cx="57000" cy="561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2" name="Google Shape;222;p17"/>
          <p:cNvGrpSpPr/>
          <p:nvPr/>
        </p:nvGrpSpPr>
        <p:grpSpPr>
          <a:xfrm>
            <a:off x="4280438" y="2104225"/>
            <a:ext cx="516300" cy="492300"/>
            <a:chOff x="5610050" y="2839375"/>
            <a:chExt cx="516300" cy="492300"/>
          </a:xfrm>
        </p:grpSpPr>
        <p:sp>
          <p:nvSpPr>
            <p:cNvPr id="223" name="Google Shape;223;p17"/>
            <p:cNvSpPr/>
            <p:nvPr/>
          </p:nvSpPr>
          <p:spPr>
            <a:xfrm>
              <a:off x="5610050" y="2839375"/>
              <a:ext cx="516300" cy="4923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17"/>
            <p:cNvSpPr/>
            <p:nvPr/>
          </p:nvSpPr>
          <p:spPr>
            <a:xfrm>
              <a:off x="5696450" y="2988450"/>
              <a:ext cx="343500" cy="3207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7"/>
            <p:cNvSpPr/>
            <p:nvPr/>
          </p:nvSpPr>
          <p:spPr>
            <a:xfrm>
              <a:off x="5805200" y="2877450"/>
              <a:ext cx="126000" cy="1110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6" name="Google Shape;226;p17"/>
          <p:cNvGrpSpPr/>
          <p:nvPr/>
        </p:nvGrpSpPr>
        <p:grpSpPr>
          <a:xfrm rot="1394850">
            <a:off x="4940460" y="1879241"/>
            <a:ext cx="516295" cy="492295"/>
            <a:chOff x="5610050" y="2839375"/>
            <a:chExt cx="516300" cy="492300"/>
          </a:xfrm>
        </p:grpSpPr>
        <p:sp>
          <p:nvSpPr>
            <p:cNvPr id="227" name="Google Shape;227;p17"/>
            <p:cNvSpPr/>
            <p:nvPr/>
          </p:nvSpPr>
          <p:spPr>
            <a:xfrm>
              <a:off x="5610050" y="2839375"/>
              <a:ext cx="516300" cy="4923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17"/>
            <p:cNvSpPr/>
            <p:nvPr/>
          </p:nvSpPr>
          <p:spPr>
            <a:xfrm>
              <a:off x="5696450" y="2988450"/>
              <a:ext cx="343500" cy="3207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17"/>
            <p:cNvSpPr/>
            <p:nvPr/>
          </p:nvSpPr>
          <p:spPr>
            <a:xfrm>
              <a:off x="5805200" y="2877450"/>
              <a:ext cx="126000" cy="1110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0" name="Google Shape;230;p17"/>
          <p:cNvGrpSpPr/>
          <p:nvPr/>
        </p:nvGrpSpPr>
        <p:grpSpPr>
          <a:xfrm rot="-1414712">
            <a:off x="3653834" y="1879245"/>
            <a:ext cx="516293" cy="492293"/>
            <a:chOff x="5610050" y="2839375"/>
            <a:chExt cx="516300" cy="492300"/>
          </a:xfrm>
        </p:grpSpPr>
        <p:sp>
          <p:nvSpPr>
            <p:cNvPr id="231" name="Google Shape;231;p17"/>
            <p:cNvSpPr/>
            <p:nvPr/>
          </p:nvSpPr>
          <p:spPr>
            <a:xfrm>
              <a:off x="5610050" y="2839375"/>
              <a:ext cx="516300" cy="4923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7"/>
            <p:cNvSpPr/>
            <p:nvPr/>
          </p:nvSpPr>
          <p:spPr>
            <a:xfrm>
              <a:off x="5696450" y="2988450"/>
              <a:ext cx="343500" cy="3207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7"/>
            <p:cNvSpPr/>
            <p:nvPr/>
          </p:nvSpPr>
          <p:spPr>
            <a:xfrm>
              <a:off x="5805200" y="2877450"/>
              <a:ext cx="126000" cy="1110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4" name="Google Shape;234;p17"/>
          <p:cNvSpPr/>
          <p:nvPr/>
        </p:nvSpPr>
        <p:spPr>
          <a:xfrm>
            <a:off x="6580125" y="1995325"/>
            <a:ext cx="443400" cy="407100"/>
          </a:xfrm>
          <a:prstGeom prst="ellipse">
            <a:avLst/>
          </a:prstGeom>
          <a:solidFill>
            <a:schemeClr val="lt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17"/>
          <p:cNvSpPr/>
          <p:nvPr/>
        </p:nvSpPr>
        <p:spPr>
          <a:xfrm>
            <a:off x="6722475" y="2115925"/>
            <a:ext cx="158700" cy="165900"/>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7"/>
          <p:cNvSpPr/>
          <p:nvPr/>
        </p:nvSpPr>
        <p:spPr>
          <a:xfrm>
            <a:off x="7280350" y="1995325"/>
            <a:ext cx="443400" cy="407100"/>
          </a:xfrm>
          <a:prstGeom prst="ellipse">
            <a:avLst/>
          </a:prstGeom>
          <a:solidFill>
            <a:schemeClr val="lt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7"/>
          <p:cNvSpPr/>
          <p:nvPr/>
        </p:nvSpPr>
        <p:spPr>
          <a:xfrm>
            <a:off x="7403425" y="2115925"/>
            <a:ext cx="158700" cy="165900"/>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7"/>
          <p:cNvSpPr/>
          <p:nvPr/>
        </p:nvSpPr>
        <p:spPr>
          <a:xfrm>
            <a:off x="7942025" y="1921838"/>
            <a:ext cx="443400" cy="407100"/>
          </a:xfrm>
          <a:prstGeom prst="ellipse">
            <a:avLst/>
          </a:prstGeom>
          <a:solidFill>
            <a:schemeClr val="lt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17"/>
          <p:cNvSpPr/>
          <p:nvPr/>
        </p:nvSpPr>
        <p:spPr>
          <a:xfrm>
            <a:off x="8122925" y="2042450"/>
            <a:ext cx="158700" cy="165900"/>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8"/>
          <p:cNvSpPr txBox="1">
            <a:spLocks noGrp="1"/>
          </p:cNvSpPr>
          <p:nvPr>
            <p:ph type="title"/>
          </p:nvPr>
        </p:nvSpPr>
        <p:spPr>
          <a:xfrm>
            <a:off x="311700" y="23720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Disease Diagnostics</a:t>
            </a:r>
            <a:endParaRPr/>
          </a:p>
        </p:txBody>
      </p:sp>
      <p:sp>
        <p:nvSpPr>
          <p:cNvPr id="245" name="Google Shape;245;p18"/>
          <p:cNvSpPr txBox="1">
            <a:spLocks noGrp="1"/>
          </p:cNvSpPr>
          <p:nvPr>
            <p:ph type="body" idx="1"/>
          </p:nvPr>
        </p:nvSpPr>
        <p:spPr>
          <a:xfrm>
            <a:off x="1828813" y="919600"/>
            <a:ext cx="2782200" cy="4032300"/>
          </a:xfrm>
          <a:prstGeom prst="rect">
            <a:avLst/>
          </a:prstGeom>
        </p:spPr>
        <p:txBody>
          <a:bodyPr spcFirstLastPara="1" wrap="square" lIns="91425" tIns="91425" rIns="91425" bIns="91425" anchor="t" anchorCtr="0">
            <a:normAutofit fontScale="92500"/>
          </a:bodyPr>
          <a:lstStyle/>
          <a:p>
            <a:pPr marL="0" lvl="0" indent="0" algn="ctr" rtl="0">
              <a:spcBef>
                <a:spcPts val="0"/>
              </a:spcBef>
              <a:spcAft>
                <a:spcPts val="0"/>
              </a:spcAft>
              <a:buNone/>
            </a:pPr>
            <a:r>
              <a:rPr lang="en" b="1">
                <a:solidFill>
                  <a:schemeClr val="dk1"/>
                </a:solidFill>
              </a:rPr>
              <a:t>Histopathology</a:t>
            </a:r>
            <a:endParaRPr b="1">
              <a:solidFill>
                <a:schemeClr val="dk1"/>
              </a:solidFill>
            </a:endParaRPr>
          </a:p>
          <a:p>
            <a:pPr marL="0" lvl="0" indent="0" algn="ctr" rtl="0">
              <a:spcBef>
                <a:spcPts val="1200"/>
              </a:spcBef>
              <a:spcAft>
                <a:spcPts val="0"/>
              </a:spcAft>
              <a:buNone/>
            </a:pPr>
            <a:r>
              <a:rPr lang="en" sz="1500">
                <a:solidFill>
                  <a:schemeClr val="dk1"/>
                </a:solidFill>
              </a:rPr>
              <a:t>Looking at stained animal tissue under the microscope</a:t>
            </a:r>
            <a:endParaRPr>
              <a:solidFill>
                <a:schemeClr val="dk1"/>
              </a:solidFill>
            </a:endParaRPr>
          </a:p>
          <a:p>
            <a:pPr marL="0" lvl="0" indent="0" algn="ctr" rtl="0">
              <a:spcBef>
                <a:spcPts val="1200"/>
              </a:spcBef>
              <a:spcAft>
                <a:spcPts val="0"/>
              </a:spcAft>
              <a:buNone/>
            </a:pPr>
            <a:r>
              <a:rPr lang="en" b="1">
                <a:solidFill>
                  <a:schemeClr val="dk1"/>
                </a:solidFill>
              </a:rPr>
              <a:t>Culturing</a:t>
            </a:r>
            <a:endParaRPr b="1">
              <a:solidFill>
                <a:schemeClr val="dk1"/>
              </a:solidFill>
            </a:endParaRPr>
          </a:p>
          <a:p>
            <a:pPr marL="0" lvl="0" indent="0" algn="ctr" rtl="0">
              <a:spcBef>
                <a:spcPts val="1200"/>
              </a:spcBef>
              <a:spcAft>
                <a:spcPts val="0"/>
              </a:spcAft>
              <a:buNone/>
            </a:pPr>
            <a:r>
              <a:rPr lang="en" sz="1500">
                <a:solidFill>
                  <a:schemeClr val="dk1"/>
                </a:solidFill>
              </a:rPr>
              <a:t>Placing pieces of infected tissues in specific growth media to allow parasites to grow </a:t>
            </a:r>
            <a:endParaRPr>
              <a:solidFill>
                <a:schemeClr val="dk1"/>
              </a:solidFill>
            </a:endParaRPr>
          </a:p>
          <a:p>
            <a:pPr marL="0" lvl="0" indent="0" algn="ctr" rtl="0">
              <a:spcBef>
                <a:spcPts val="1200"/>
              </a:spcBef>
              <a:spcAft>
                <a:spcPts val="0"/>
              </a:spcAft>
              <a:buNone/>
            </a:pPr>
            <a:r>
              <a:rPr lang="en" b="1">
                <a:solidFill>
                  <a:schemeClr val="dk1"/>
                </a:solidFill>
              </a:rPr>
              <a:t>Molecular tests</a:t>
            </a:r>
            <a:endParaRPr b="1">
              <a:solidFill>
                <a:schemeClr val="dk1"/>
              </a:solidFill>
            </a:endParaRPr>
          </a:p>
          <a:p>
            <a:pPr marL="0" lvl="0" indent="0" algn="ctr" rtl="0">
              <a:spcBef>
                <a:spcPts val="1200"/>
              </a:spcBef>
              <a:spcAft>
                <a:spcPts val="1200"/>
              </a:spcAft>
              <a:buNone/>
            </a:pPr>
            <a:r>
              <a:rPr lang="en" sz="1500">
                <a:solidFill>
                  <a:schemeClr val="dk1"/>
                </a:solidFill>
              </a:rPr>
              <a:t>Using DNA or RNA from an infected animal to check for the parasite</a:t>
            </a:r>
            <a:endParaRPr sz="1500">
              <a:solidFill>
                <a:schemeClr val="dk1"/>
              </a:solidFill>
            </a:endParaRPr>
          </a:p>
        </p:txBody>
      </p:sp>
      <p:pic>
        <p:nvPicPr>
          <p:cNvPr id="247" name="Google Shape;247;p18"/>
          <p:cNvPicPr preferRelativeResize="0"/>
          <p:nvPr/>
        </p:nvPicPr>
        <p:blipFill rotWithShape="1">
          <a:blip r:embed="rId3">
            <a:alphaModFix/>
          </a:blip>
          <a:srcRect l="5317" r="2516"/>
          <a:stretch/>
        </p:blipFill>
        <p:spPr>
          <a:xfrm>
            <a:off x="432200" y="919588"/>
            <a:ext cx="1302849" cy="1206250"/>
          </a:xfrm>
          <a:prstGeom prst="rect">
            <a:avLst/>
          </a:prstGeom>
          <a:noFill/>
          <a:ln>
            <a:noFill/>
          </a:ln>
        </p:spPr>
      </p:pic>
      <p:pic>
        <p:nvPicPr>
          <p:cNvPr id="248" name="Google Shape;248;p18"/>
          <p:cNvPicPr preferRelativeResize="0"/>
          <p:nvPr/>
        </p:nvPicPr>
        <p:blipFill>
          <a:blip r:embed="rId4">
            <a:alphaModFix/>
          </a:blip>
          <a:stretch>
            <a:fillRect/>
          </a:stretch>
        </p:blipFill>
        <p:spPr>
          <a:xfrm>
            <a:off x="432202" y="2253984"/>
            <a:ext cx="1302849" cy="1208746"/>
          </a:xfrm>
          <a:prstGeom prst="rect">
            <a:avLst/>
          </a:prstGeom>
          <a:noFill/>
          <a:ln>
            <a:noFill/>
          </a:ln>
        </p:spPr>
      </p:pic>
      <p:pic>
        <p:nvPicPr>
          <p:cNvPr id="249" name="Google Shape;249;p18"/>
          <p:cNvPicPr preferRelativeResize="0"/>
          <p:nvPr/>
        </p:nvPicPr>
        <p:blipFill rotWithShape="1">
          <a:blip r:embed="rId5">
            <a:alphaModFix/>
          </a:blip>
          <a:srcRect l="1132" t="18847" r="2080" b="18671"/>
          <a:stretch/>
        </p:blipFill>
        <p:spPr>
          <a:xfrm>
            <a:off x="432200" y="3573086"/>
            <a:ext cx="1302851" cy="1287192"/>
          </a:xfrm>
          <a:prstGeom prst="rect">
            <a:avLst/>
          </a:prstGeom>
          <a:noFill/>
          <a:ln>
            <a:noFill/>
          </a:ln>
        </p:spPr>
      </p:pic>
      <p:sp>
        <p:nvSpPr>
          <p:cNvPr id="2" name="TextBox 1"/>
          <p:cNvSpPr txBox="1"/>
          <p:nvPr/>
        </p:nvSpPr>
        <p:spPr>
          <a:xfrm>
            <a:off x="15358" y="4908287"/>
            <a:ext cx="4855580" cy="246221"/>
          </a:xfrm>
          <a:prstGeom prst="rect">
            <a:avLst/>
          </a:prstGeom>
          <a:noFill/>
        </p:spPr>
        <p:txBody>
          <a:bodyPr wrap="square" rtlCol="0">
            <a:spAutoFit/>
          </a:bodyPr>
          <a:lstStyle/>
          <a:p>
            <a:r>
              <a:rPr lang="en-US" sz="1000" dirty="0" smtClean="0"/>
              <a:t>Image credits: Ryan Carnegie (top 2) &amp; University of Michigan SEAS </a:t>
            </a:r>
            <a:r>
              <a:rPr lang="en-US" sz="1000" dirty="0" err="1" smtClean="0"/>
              <a:t>flickr</a:t>
            </a:r>
            <a:r>
              <a:rPr lang="en-US" sz="1000" dirty="0" smtClean="0"/>
              <a:t> (bottom)</a:t>
            </a:r>
            <a:endParaRPr lang="en-US" sz="1000" dirty="0"/>
          </a:p>
        </p:txBody>
      </p:sp>
      <p:grpSp>
        <p:nvGrpSpPr>
          <p:cNvPr id="37" name="Group 36"/>
          <p:cNvGrpSpPr/>
          <p:nvPr/>
        </p:nvGrpSpPr>
        <p:grpSpPr>
          <a:xfrm>
            <a:off x="4778323" y="587407"/>
            <a:ext cx="4365677" cy="3952681"/>
            <a:chOff x="4819293" y="297261"/>
            <a:chExt cx="4365677" cy="3952681"/>
          </a:xfrm>
        </p:grpSpPr>
        <p:grpSp>
          <p:nvGrpSpPr>
            <p:cNvPr id="9" name="Google Shape;128;p16"/>
            <p:cNvGrpSpPr/>
            <p:nvPr/>
          </p:nvGrpSpPr>
          <p:grpSpPr>
            <a:xfrm rot="-968986">
              <a:off x="4819293" y="2417708"/>
              <a:ext cx="2358599" cy="1832234"/>
              <a:chOff x="1914269" y="2563648"/>
              <a:chExt cx="2483125" cy="2190125"/>
            </a:xfrm>
          </p:grpSpPr>
          <p:sp>
            <p:nvSpPr>
              <p:cNvPr id="10" name="Google Shape;129;p16"/>
              <p:cNvSpPr/>
              <p:nvPr/>
            </p:nvSpPr>
            <p:spPr>
              <a:xfrm>
                <a:off x="1914269" y="2563648"/>
                <a:ext cx="2483125" cy="2190125"/>
              </a:xfrm>
              <a:custGeom>
                <a:avLst/>
                <a:gdLst/>
                <a:ahLst/>
                <a:cxnLst/>
                <a:rect l="l" t="t" r="r" b="b"/>
                <a:pathLst>
                  <a:path w="99325" h="87605" extrusionOk="0">
                    <a:moveTo>
                      <a:pt x="12732" y="5991"/>
                    </a:moveTo>
                    <a:cubicBezTo>
                      <a:pt x="14259" y="4388"/>
                      <a:pt x="17922" y="4693"/>
                      <a:pt x="19601" y="3701"/>
                    </a:cubicBezTo>
                    <a:cubicBezTo>
                      <a:pt x="21280" y="2709"/>
                      <a:pt x="20975" y="114"/>
                      <a:pt x="22807" y="38"/>
                    </a:cubicBezTo>
                    <a:cubicBezTo>
                      <a:pt x="24639" y="-38"/>
                      <a:pt x="27539" y="2710"/>
                      <a:pt x="30592" y="3244"/>
                    </a:cubicBezTo>
                    <a:cubicBezTo>
                      <a:pt x="33645" y="3778"/>
                      <a:pt x="37768" y="2557"/>
                      <a:pt x="41126" y="3244"/>
                    </a:cubicBezTo>
                    <a:cubicBezTo>
                      <a:pt x="44485" y="3931"/>
                      <a:pt x="47919" y="5075"/>
                      <a:pt x="50743" y="7365"/>
                    </a:cubicBezTo>
                    <a:cubicBezTo>
                      <a:pt x="53567" y="9655"/>
                      <a:pt x="54941" y="14845"/>
                      <a:pt x="58070" y="16982"/>
                    </a:cubicBezTo>
                    <a:cubicBezTo>
                      <a:pt x="61199" y="19119"/>
                      <a:pt x="66771" y="17364"/>
                      <a:pt x="69519" y="20188"/>
                    </a:cubicBezTo>
                    <a:cubicBezTo>
                      <a:pt x="72267" y="23012"/>
                      <a:pt x="72496" y="29500"/>
                      <a:pt x="74557" y="33927"/>
                    </a:cubicBezTo>
                    <a:cubicBezTo>
                      <a:pt x="76618" y="38354"/>
                      <a:pt x="80663" y="42552"/>
                      <a:pt x="81884" y="46750"/>
                    </a:cubicBezTo>
                    <a:cubicBezTo>
                      <a:pt x="83105" y="50948"/>
                      <a:pt x="80357" y="55375"/>
                      <a:pt x="81884" y="59115"/>
                    </a:cubicBezTo>
                    <a:cubicBezTo>
                      <a:pt x="83411" y="62855"/>
                      <a:pt x="89365" y="66290"/>
                      <a:pt x="91044" y="69190"/>
                    </a:cubicBezTo>
                    <a:cubicBezTo>
                      <a:pt x="92723" y="72091"/>
                      <a:pt x="90585" y="74763"/>
                      <a:pt x="91959" y="76518"/>
                    </a:cubicBezTo>
                    <a:cubicBezTo>
                      <a:pt x="93333" y="78274"/>
                      <a:pt x="99134" y="78044"/>
                      <a:pt x="99287" y="79723"/>
                    </a:cubicBezTo>
                    <a:cubicBezTo>
                      <a:pt x="99440" y="81402"/>
                      <a:pt x="95089" y="85677"/>
                      <a:pt x="92875" y="86593"/>
                    </a:cubicBezTo>
                    <a:cubicBezTo>
                      <a:pt x="90662" y="87509"/>
                      <a:pt x="88220" y="85066"/>
                      <a:pt x="86006" y="85219"/>
                    </a:cubicBezTo>
                    <a:cubicBezTo>
                      <a:pt x="83793" y="85372"/>
                      <a:pt x="81884" y="87891"/>
                      <a:pt x="79594" y="87509"/>
                    </a:cubicBezTo>
                    <a:cubicBezTo>
                      <a:pt x="77304" y="87127"/>
                      <a:pt x="76465" y="83311"/>
                      <a:pt x="72267" y="82929"/>
                    </a:cubicBezTo>
                    <a:cubicBezTo>
                      <a:pt x="68069" y="82547"/>
                      <a:pt x="60207" y="86669"/>
                      <a:pt x="54406" y="85219"/>
                    </a:cubicBezTo>
                    <a:cubicBezTo>
                      <a:pt x="48605" y="83769"/>
                      <a:pt x="41278" y="77129"/>
                      <a:pt x="37462" y="74228"/>
                    </a:cubicBezTo>
                    <a:cubicBezTo>
                      <a:pt x="33646" y="71328"/>
                      <a:pt x="35248" y="70030"/>
                      <a:pt x="31508" y="67816"/>
                    </a:cubicBezTo>
                    <a:cubicBezTo>
                      <a:pt x="27768" y="65603"/>
                      <a:pt x="19907" y="64763"/>
                      <a:pt x="15022" y="60947"/>
                    </a:cubicBezTo>
                    <a:cubicBezTo>
                      <a:pt x="10137" y="57131"/>
                      <a:pt x="4565" y="50872"/>
                      <a:pt x="2199" y="44918"/>
                    </a:cubicBezTo>
                    <a:cubicBezTo>
                      <a:pt x="-167" y="38965"/>
                      <a:pt x="-549" y="30493"/>
                      <a:pt x="825" y="25226"/>
                    </a:cubicBezTo>
                    <a:cubicBezTo>
                      <a:pt x="2199" y="19960"/>
                      <a:pt x="8458" y="16525"/>
                      <a:pt x="10442" y="13319"/>
                    </a:cubicBezTo>
                    <a:cubicBezTo>
                      <a:pt x="12427" y="10113"/>
                      <a:pt x="11206" y="7594"/>
                      <a:pt x="12732" y="5991"/>
                    </a:cubicBezTo>
                    <a:close/>
                  </a:path>
                </a:pathLst>
              </a:custGeom>
              <a:solidFill>
                <a:srgbClr val="999999"/>
              </a:solidFill>
              <a:ln w="28575" cap="flat" cmpd="sng">
                <a:solidFill>
                  <a:srgbClr val="000000"/>
                </a:solidFill>
                <a:prstDash val="solid"/>
                <a:round/>
                <a:headEnd type="none" w="med" len="med"/>
                <a:tailEnd type="none" w="med" len="med"/>
              </a:ln>
            </p:spPr>
          </p:sp>
          <p:sp>
            <p:nvSpPr>
              <p:cNvPr id="11" name="Google Shape;130;p16"/>
              <p:cNvSpPr/>
              <p:nvPr/>
            </p:nvSpPr>
            <p:spPr>
              <a:xfrm>
                <a:off x="2248998" y="2826159"/>
                <a:ext cx="1696000" cy="1665125"/>
              </a:xfrm>
              <a:custGeom>
                <a:avLst/>
                <a:gdLst/>
                <a:ahLst/>
                <a:cxnLst/>
                <a:rect l="l" t="t" r="r" b="b"/>
                <a:pathLst>
                  <a:path w="67840" h="66605" extrusionOk="0">
                    <a:moveTo>
                      <a:pt x="2214" y="8291"/>
                    </a:moveTo>
                    <a:cubicBezTo>
                      <a:pt x="3893" y="4017"/>
                      <a:pt x="7099" y="3101"/>
                      <a:pt x="10457" y="1880"/>
                    </a:cubicBezTo>
                    <a:cubicBezTo>
                      <a:pt x="13815" y="659"/>
                      <a:pt x="19235" y="1117"/>
                      <a:pt x="22364" y="964"/>
                    </a:cubicBezTo>
                    <a:cubicBezTo>
                      <a:pt x="25493" y="811"/>
                      <a:pt x="25646" y="-1020"/>
                      <a:pt x="29233" y="964"/>
                    </a:cubicBezTo>
                    <a:cubicBezTo>
                      <a:pt x="32820" y="2949"/>
                      <a:pt x="40301" y="9055"/>
                      <a:pt x="43888" y="12871"/>
                    </a:cubicBezTo>
                    <a:cubicBezTo>
                      <a:pt x="47476" y="16687"/>
                      <a:pt x="48239" y="20198"/>
                      <a:pt x="50758" y="23862"/>
                    </a:cubicBezTo>
                    <a:cubicBezTo>
                      <a:pt x="53277" y="27526"/>
                      <a:pt x="57475" y="30502"/>
                      <a:pt x="59001" y="34853"/>
                    </a:cubicBezTo>
                    <a:cubicBezTo>
                      <a:pt x="60528" y="39204"/>
                      <a:pt x="58467" y="46073"/>
                      <a:pt x="59917" y="49966"/>
                    </a:cubicBezTo>
                    <a:cubicBezTo>
                      <a:pt x="61367" y="53859"/>
                      <a:pt x="67168" y="55461"/>
                      <a:pt x="67702" y="58209"/>
                    </a:cubicBezTo>
                    <a:cubicBezTo>
                      <a:pt x="68236" y="60957"/>
                      <a:pt x="66710" y="65842"/>
                      <a:pt x="63123" y="66453"/>
                    </a:cubicBezTo>
                    <a:cubicBezTo>
                      <a:pt x="59536" y="67064"/>
                      <a:pt x="51368" y="63018"/>
                      <a:pt x="46178" y="61873"/>
                    </a:cubicBezTo>
                    <a:cubicBezTo>
                      <a:pt x="40988" y="60728"/>
                      <a:pt x="36408" y="62026"/>
                      <a:pt x="31981" y="59583"/>
                    </a:cubicBezTo>
                    <a:cubicBezTo>
                      <a:pt x="27554" y="57141"/>
                      <a:pt x="23814" y="50347"/>
                      <a:pt x="19616" y="47218"/>
                    </a:cubicBezTo>
                    <a:cubicBezTo>
                      <a:pt x="15418" y="44089"/>
                      <a:pt x="9999" y="44089"/>
                      <a:pt x="6793" y="40807"/>
                    </a:cubicBezTo>
                    <a:cubicBezTo>
                      <a:pt x="3587" y="37525"/>
                      <a:pt x="1145" y="32945"/>
                      <a:pt x="382" y="27526"/>
                    </a:cubicBezTo>
                    <a:cubicBezTo>
                      <a:pt x="-381" y="22107"/>
                      <a:pt x="535" y="12565"/>
                      <a:pt x="2214" y="8291"/>
                    </a:cubicBezTo>
                    <a:close/>
                  </a:path>
                </a:pathLst>
              </a:custGeom>
              <a:solidFill>
                <a:srgbClr val="B7B7B7"/>
              </a:solidFill>
              <a:ln w="76200" cap="flat" cmpd="sng">
                <a:solidFill>
                  <a:srgbClr val="000000"/>
                </a:solidFill>
                <a:prstDash val="solid"/>
                <a:round/>
                <a:headEnd type="none" w="med" len="med"/>
                <a:tailEnd type="none" w="med" len="med"/>
              </a:ln>
            </p:spPr>
          </p:sp>
          <p:sp>
            <p:nvSpPr>
              <p:cNvPr id="12" name="Google Shape;131;p16"/>
              <p:cNvSpPr/>
              <p:nvPr/>
            </p:nvSpPr>
            <p:spPr>
              <a:xfrm>
                <a:off x="2241700" y="2905175"/>
                <a:ext cx="1696004" cy="1586156"/>
              </a:xfrm>
              <a:custGeom>
                <a:avLst/>
                <a:gdLst/>
                <a:ahLst/>
                <a:cxnLst/>
                <a:rect l="l" t="t" r="r" b="b"/>
                <a:pathLst>
                  <a:path w="60399" h="59440" extrusionOk="0">
                    <a:moveTo>
                      <a:pt x="46064" y="55109"/>
                    </a:moveTo>
                    <a:cubicBezTo>
                      <a:pt x="41179" y="53735"/>
                      <a:pt x="34920" y="53582"/>
                      <a:pt x="30035" y="50987"/>
                    </a:cubicBezTo>
                    <a:cubicBezTo>
                      <a:pt x="25150" y="48392"/>
                      <a:pt x="21257" y="43049"/>
                      <a:pt x="16754" y="39538"/>
                    </a:cubicBezTo>
                    <a:cubicBezTo>
                      <a:pt x="12251" y="36027"/>
                      <a:pt x="5763" y="34501"/>
                      <a:pt x="3015" y="29921"/>
                    </a:cubicBezTo>
                    <a:cubicBezTo>
                      <a:pt x="267" y="25341"/>
                      <a:pt x="-267" y="16945"/>
                      <a:pt x="267" y="12060"/>
                    </a:cubicBezTo>
                    <a:cubicBezTo>
                      <a:pt x="801" y="7175"/>
                      <a:pt x="2328" y="2061"/>
                      <a:pt x="6221" y="611"/>
                    </a:cubicBezTo>
                    <a:cubicBezTo>
                      <a:pt x="10114" y="-839"/>
                      <a:pt x="19425" y="535"/>
                      <a:pt x="23623" y="3359"/>
                    </a:cubicBezTo>
                    <a:cubicBezTo>
                      <a:pt x="27821" y="6183"/>
                      <a:pt x="28280" y="13663"/>
                      <a:pt x="31409" y="17556"/>
                    </a:cubicBezTo>
                    <a:cubicBezTo>
                      <a:pt x="34539" y="21449"/>
                      <a:pt x="39881" y="23357"/>
                      <a:pt x="42400" y="26715"/>
                    </a:cubicBezTo>
                    <a:cubicBezTo>
                      <a:pt x="44919" y="30073"/>
                      <a:pt x="43927" y="33813"/>
                      <a:pt x="46522" y="37706"/>
                    </a:cubicBezTo>
                    <a:cubicBezTo>
                      <a:pt x="49117" y="41599"/>
                      <a:pt x="55834" y="46484"/>
                      <a:pt x="57971" y="50071"/>
                    </a:cubicBezTo>
                    <a:cubicBezTo>
                      <a:pt x="60108" y="53659"/>
                      <a:pt x="61329" y="58391"/>
                      <a:pt x="59344" y="59231"/>
                    </a:cubicBezTo>
                    <a:cubicBezTo>
                      <a:pt x="57360" y="60071"/>
                      <a:pt x="50949" y="56483"/>
                      <a:pt x="46064" y="55109"/>
                    </a:cubicBezTo>
                    <a:close/>
                  </a:path>
                </a:pathLst>
              </a:custGeom>
              <a:solidFill>
                <a:srgbClr val="CCCCCC"/>
              </a:solidFill>
              <a:ln w="28575" cap="flat" cmpd="sng">
                <a:solidFill>
                  <a:srgbClr val="000000"/>
                </a:solidFill>
                <a:prstDash val="solid"/>
                <a:round/>
                <a:headEnd type="none" w="med" len="med"/>
                <a:tailEnd type="none" w="med" len="med"/>
              </a:ln>
            </p:spPr>
          </p:sp>
          <p:sp>
            <p:nvSpPr>
              <p:cNvPr id="13" name="Google Shape;132;p16"/>
              <p:cNvSpPr/>
              <p:nvPr/>
            </p:nvSpPr>
            <p:spPr>
              <a:xfrm>
                <a:off x="2354216" y="2981046"/>
                <a:ext cx="741325" cy="648300"/>
              </a:xfrm>
              <a:custGeom>
                <a:avLst/>
                <a:gdLst/>
                <a:ahLst/>
                <a:cxnLst/>
                <a:rect l="l" t="t" r="r" b="b"/>
                <a:pathLst>
                  <a:path w="29653" h="25932" extrusionOk="0">
                    <a:moveTo>
                      <a:pt x="9044" y="25932"/>
                    </a:moveTo>
                    <a:cubicBezTo>
                      <a:pt x="7670" y="24787"/>
                      <a:pt x="2099" y="21887"/>
                      <a:pt x="801" y="19063"/>
                    </a:cubicBezTo>
                    <a:cubicBezTo>
                      <a:pt x="-496" y="16239"/>
                      <a:pt x="191" y="12117"/>
                      <a:pt x="1259" y="8987"/>
                    </a:cubicBezTo>
                    <a:cubicBezTo>
                      <a:pt x="2328" y="5858"/>
                      <a:pt x="4388" y="1202"/>
                      <a:pt x="7212" y="286"/>
                    </a:cubicBezTo>
                    <a:cubicBezTo>
                      <a:pt x="10036" y="-630"/>
                      <a:pt x="15227" y="1202"/>
                      <a:pt x="18204" y="3492"/>
                    </a:cubicBezTo>
                    <a:cubicBezTo>
                      <a:pt x="21181" y="5782"/>
                      <a:pt x="23165" y="11354"/>
                      <a:pt x="25073" y="14025"/>
                    </a:cubicBezTo>
                    <a:cubicBezTo>
                      <a:pt x="26981" y="16697"/>
                      <a:pt x="28890" y="18605"/>
                      <a:pt x="29653" y="19521"/>
                    </a:cubicBezTo>
                  </a:path>
                </a:pathLst>
              </a:custGeom>
              <a:noFill/>
              <a:ln w="28575" cap="flat" cmpd="sng">
                <a:solidFill>
                  <a:srgbClr val="000000"/>
                </a:solidFill>
                <a:prstDash val="solid"/>
                <a:round/>
                <a:headEnd type="none" w="med" len="med"/>
                <a:tailEnd type="none" w="med" len="med"/>
              </a:ln>
            </p:spPr>
          </p:sp>
          <p:sp>
            <p:nvSpPr>
              <p:cNvPr id="14" name="Google Shape;133;p16"/>
              <p:cNvSpPr/>
              <p:nvPr/>
            </p:nvSpPr>
            <p:spPr>
              <a:xfrm rot="1074270">
                <a:off x="2404335" y="3116278"/>
                <a:ext cx="446518" cy="492300"/>
              </a:xfrm>
              <a:custGeom>
                <a:avLst/>
                <a:gdLst/>
                <a:ahLst/>
                <a:cxnLst/>
                <a:rect l="l" t="t" r="r" b="b"/>
                <a:pathLst>
                  <a:path w="11392" h="16621" extrusionOk="0">
                    <a:moveTo>
                      <a:pt x="9560" y="16621"/>
                    </a:moveTo>
                    <a:cubicBezTo>
                      <a:pt x="8034" y="14866"/>
                      <a:pt x="1546" y="8836"/>
                      <a:pt x="401" y="6088"/>
                    </a:cubicBezTo>
                    <a:cubicBezTo>
                      <a:pt x="-744" y="3340"/>
                      <a:pt x="858" y="668"/>
                      <a:pt x="2690" y="134"/>
                    </a:cubicBezTo>
                    <a:cubicBezTo>
                      <a:pt x="4522" y="-400"/>
                      <a:pt x="9942" y="2424"/>
                      <a:pt x="11392" y="2882"/>
                    </a:cubicBezTo>
                  </a:path>
                </a:pathLst>
              </a:custGeom>
              <a:noFill/>
              <a:ln w="28575" cap="flat" cmpd="sng">
                <a:solidFill>
                  <a:srgbClr val="000000"/>
                </a:solidFill>
                <a:prstDash val="solid"/>
                <a:round/>
                <a:headEnd type="none" w="med" len="med"/>
                <a:tailEnd type="none" w="med" len="med"/>
              </a:ln>
            </p:spPr>
          </p:sp>
          <p:sp>
            <p:nvSpPr>
              <p:cNvPr id="15" name="Google Shape;134;p16"/>
              <p:cNvSpPr/>
              <p:nvPr/>
            </p:nvSpPr>
            <p:spPr>
              <a:xfrm>
                <a:off x="2996573" y="3452100"/>
                <a:ext cx="378300" cy="492300"/>
              </a:xfrm>
              <a:custGeom>
                <a:avLst/>
                <a:gdLst/>
                <a:ahLst/>
                <a:cxnLst/>
                <a:rect l="l" t="t" r="r" b="b"/>
                <a:pathLst>
                  <a:path w="15132" h="19692" extrusionOk="0">
                    <a:moveTo>
                      <a:pt x="19" y="0"/>
                    </a:moveTo>
                    <a:cubicBezTo>
                      <a:pt x="248" y="1679"/>
                      <a:pt x="-515" y="8014"/>
                      <a:pt x="1393" y="10075"/>
                    </a:cubicBezTo>
                    <a:cubicBezTo>
                      <a:pt x="3301" y="12136"/>
                      <a:pt x="9179" y="10762"/>
                      <a:pt x="11469" y="12365"/>
                    </a:cubicBezTo>
                    <a:cubicBezTo>
                      <a:pt x="13759" y="13968"/>
                      <a:pt x="14522" y="18471"/>
                      <a:pt x="15132" y="19692"/>
                    </a:cubicBezTo>
                  </a:path>
                </a:pathLst>
              </a:custGeom>
              <a:noFill/>
              <a:ln w="9525" cap="flat" cmpd="sng">
                <a:solidFill>
                  <a:srgbClr val="000000"/>
                </a:solidFill>
                <a:prstDash val="solid"/>
                <a:round/>
                <a:headEnd type="none" w="med" len="med"/>
                <a:tailEnd type="none" w="med" len="med"/>
              </a:ln>
            </p:spPr>
          </p:sp>
          <p:sp>
            <p:nvSpPr>
              <p:cNvPr id="16" name="Google Shape;135;p16"/>
              <p:cNvSpPr/>
              <p:nvPr/>
            </p:nvSpPr>
            <p:spPr>
              <a:xfrm>
                <a:off x="2690575" y="3446375"/>
                <a:ext cx="251875" cy="503750"/>
              </a:xfrm>
              <a:custGeom>
                <a:avLst/>
                <a:gdLst/>
                <a:ahLst/>
                <a:cxnLst/>
                <a:rect l="l" t="t" r="r" b="b"/>
                <a:pathLst>
                  <a:path w="10075" h="20150" extrusionOk="0">
                    <a:moveTo>
                      <a:pt x="0" y="0"/>
                    </a:moveTo>
                    <a:cubicBezTo>
                      <a:pt x="229" y="916"/>
                      <a:pt x="153" y="3435"/>
                      <a:pt x="1374" y="5496"/>
                    </a:cubicBezTo>
                    <a:cubicBezTo>
                      <a:pt x="2595" y="7557"/>
                      <a:pt x="5877" y="9923"/>
                      <a:pt x="7327" y="12365"/>
                    </a:cubicBezTo>
                    <a:cubicBezTo>
                      <a:pt x="8777" y="14807"/>
                      <a:pt x="9617" y="18853"/>
                      <a:pt x="10075" y="20150"/>
                    </a:cubicBezTo>
                  </a:path>
                </a:pathLst>
              </a:custGeom>
              <a:noFill/>
              <a:ln w="19050" cap="flat" cmpd="sng">
                <a:solidFill>
                  <a:srgbClr val="000000"/>
                </a:solidFill>
                <a:prstDash val="solid"/>
                <a:round/>
                <a:headEnd type="none" w="med" len="med"/>
                <a:tailEnd type="none" w="med" len="med"/>
              </a:ln>
            </p:spPr>
          </p:sp>
          <p:sp>
            <p:nvSpPr>
              <p:cNvPr id="17" name="Google Shape;136;p16"/>
              <p:cNvSpPr/>
              <p:nvPr/>
            </p:nvSpPr>
            <p:spPr>
              <a:xfrm>
                <a:off x="2942425" y="3984275"/>
                <a:ext cx="446500" cy="251879"/>
              </a:xfrm>
              <a:custGeom>
                <a:avLst/>
                <a:gdLst/>
                <a:ahLst/>
                <a:cxnLst/>
                <a:rect l="l" t="t" r="r" b="b"/>
                <a:pathLst>
                  <a:path w="12365" h="8702" extrusionOk="0">
                    <a:moveTo>
                      <a:pt x="0" y="0"/>
                    </a:moveTo>
                    <a:cubicBezTo>
                      <a:pt x="1374" y="763"/>
                      <a:pt x="6182" y="3130"/>
                      <a:pt x="8243" y="4580"/>
                    </a:cubicBezTo>
                    <a:cubicBezTo>
                      <a:pt x="10304" y="6030"/>
                      <a:pt x="11678" y="8015"/>
                      <a:pt x="12365" y="8702"/>
                    </a:cubicBezTo>
                  </a:path>
                </a:pathLst>
              </a:custGeom>
              <a:noFill/>
              <a:ln w="19050" cap="flat" cmpd="sng">
                <a:solidFill>
                  <a:srgbClr val="000000"/>
                </a:solidFill>
                <a:prstDash val="solid"/>
                <a:round/>
                <a:headEnd type="none" w="med" len="med"/>
                <a:tailEnd type="none" w="med" len="med"/>
              </a:ln>
            </p:spPr>
          </p:sp>
          <p:sp>
            <p:nvSpPr>
              <p:cNvPr id="18" name="Google Shape;137;p16"/>
              <p:cNvSpPr/>
              <p:nvPr/>
            </p:nvSpPr>
            <p:spPr>
              <a:xfrm>
                <a:off x="3549225" y="4030075"/>
                <a:ext cx="217525" cy="332025"/>
              </a:xfrm>
              <a:custGeom>
                <a:avLst/>
                <a:gdLst/>
                <a:ahLst/>
                <a:cxnLst/>
                <a:rect l="l" t="t" r="r" b="b"/>
                <a:pathLst>
                  <a:path w="8701" h="13281" extrusionOk="0">
                    <a:moveTo>
                      <a:pt x="0" y="0"/>
                    </a:moveTo>
                    <a:cubicBezTo>
                      <a:pt x="1145" y="992"/>
                      <a:pt x="5419" y="3741"/>
                      <a:pt x="6869" y="5954"/>
                    </a:cubicBezTo>
                    <a:cubicBezTo>
                      <a:pt x="8319" y="8168"/>
                      <a:pt x="8396" y="12060"/>
                      <a:pt x="8701" y="13281"/>
                    </a:cubicBezTo>
                  </a:path>
                </a:pathLst>
              </a:custGeom>
              <a:noFill/>
              <a:ln w="9525" cap="flat" cmpd="sng">
                <a:solidFill>
                  <a:srgbClr val="000000"/>
                </a:solidFill>
                <a:prstDash val="solid"/>
                <a:round/>
                <a:headEnd type="none" w="med" len="med"/>
                <a:tailEnd type="none" w="med" len="med"/>
              </a:ln>
            </p:spPr>
          </p:sp>
          <p:sp>
            <p:nvSpPr>
              <p:cNvPr id="19" name="Google Shape;138;p16"/>
              <p:cNvSpPr/>
              <p:nvPr/>
            </p:nvSpPr>
            <p:spPr>
              <a:xfrm>
                <a:off x="3858325" y="3778200"/>
                <a:ext cx="446500" cy="927375"/>
              </a:xfrm>
              <a:custGeom>
                <a:avLst/>
                <a:gdLst/>
                <a:ahLst/>
                <a:cxnLst/>
                <a:rect l="l" t="t" r="r" b="b"/>
                <a:pathLst>
                  <a:path w="17860" h="37095" extrusionOk="0">
                    <a:moveTo>
                      <a:pt x="17860" y="37095"/>
                    </a:moveTo>
                    <a:cubicBezTo>
                      <a:pt x="16028" y="35492"/>
                      <a:pt x="8625" y="30455"/>
                      <a:pt x="6869" y="27478"/>
                    </a:cubicBezTo>
                    <a:cubicBezTo>
                      <a:pt x="5114" y="24501"/>
                      <a:pt x="8243" y="21983"/>
                      <a:pt x="7327" y="19235"/>
                    </a:cubicBezTo>
                    <a:cubicBezTo>
                      <a:pt x="6411" y="16487"/>
                      <a:pt x="2595" y="14197"/>
                      <a:pt x="1374" y="10991"/>
                    </a:cubicBezTo>
                    <a:cubicBezTo>
                      <a:pt x="153" y="7785"/>
                      <a:pt x="229" y="1832"/>
                      <a:pt x="0" y="0"/>
                    </a:cubicBezTo>
                  </a:path>
                </a:pathLst>
              </a:custGeom>
              <a:noFill/>
              <a:ln w="9525" cap="flat" cmpd="sng">
                <a:solidFill>
                  <a:srgbClr val="000000"/>
                </a:solidFill>
                <a:prstDash val="solid"/>
                <a:round/>
                <a:headEnd type="none" w="med" len="med"/>
                <a:tailEnd type="none" w="med" len="med"/>
              </a:ln>
            </p:spPr>
          </p:sp>
          <p:sp>
            <p:nvSpPr>
              <p:cNvPr id="20" name="Google Shape;139;p16"/>
              <p:cNvSpPr/>
              <p:nvPr/>
            </p:nvSpPr>
            <p:spPr>
              <a:xfrm rot="365795">
                <a:off x="3429006" y="3076191"/>
                <a:ext cx="457955" cy="572450"/>
              </a:xfrm>
              <a:custGeom>
                <a:avLst/>
                <a:gdLst/>
                <a:ahLst/>
                <a:cxnLst/>
                <a:rect l="l" t="t" r="r" b="b"/>
                <a:pathLst>
                  <a:path w="18319" h="22899" extrusionOk="0">
                    <a:moveTo>
                      <a:pt x="0" y="0"/>
                    </a:moveTo>
                    <a:cubicBezTo>
                      <a:pt x="1679" y="1450"/>
                      <a:pt x="8015" y="5649"/>
                      <a:pt x="10076" y="8702"/>
                    </a:cubicBezTo>
                    <a:cubicBezTo>
                      <a:pt x="12137" y="11755"/>
                      <a:pt x="10991" y="15953"/>
                      <a:pt x="12365" y="18319"/>
                    </a:cubicBezTo>
                    <a:cubicBezTo>
                      <a:pt x="13739" y="20685"/>
                      <a:pt x="17327" y="22136"/>
                      <a:pt x="18319" y="22899"/>
                    </a:cubicBezTo>
                  </a:path>
                </a:pathLst>
              </a:custGeom>
              <a:noFill/>
              <a:ln w="19050" cap="flat" cmpd="sng">
                <a:solidFill>
                  <a:srgbClr val="000000"/>
                </a:solidFill>
                <a:prstDash val="solid"/>
                <a:round/>
                <a:headEnd type="none" w="med" len="med"/>
                <a:tailEnd type="none" w="med" len="med"/>
              </a:ln>
            </p:spPr>
          </p:sp>
          <p:sp>
            <p:nvSpPr>
              <p:cNvPr id="21" name="Google Shape;140;p16"/>
              <p:cNvSpPr/>
              <p:nvPr/>
            </p:nvSpPr>
            <p:spPr>
              <a:xfrm rot="10182007">
                <a:off x="1985964" y="3243668"/>
                <a:ext cx="312448" cy="830103"/>
              </a:xfrm>
              <a:custGeom>
                <a:avLst/>
                <a:gdLst/>
                <a:ahLst/>
                <a:cxnLst/>
                <a:rect l="l" t="t" r="r" b="b"/>
                <a:pathLst>
                  <a:path w="10075" h="20150" extrusionOk="0">
                    <a:moveTo>
                      <a:pt x="0" y="0"/>
                    </a:moveTo>
                    <a:cubicBezTo>
                      <a:pt x="229" y="916"/>
                      <a:pt x="153" y="3435"/>
                      <a:pt x="1374" y="5496"/>
                    </a:cubicBezTo>
                    <a:cubicBezTo>
                      <a:pt x="2595" y="7557"/>
                      <a:pt x="5877" y="9923"/>
                      <a:pt x="7327" y="12365"/>
                    </a:cubicBezTo>
                    <a:cubicBezTo>
                      <a:pt x="8777" y="14807"/>
                      <a:pt x="9617" y="18853"/>
                      <a:pt x="10075" y="20150"/>
                    </a:cubicBezTo>
                  </a:path>
                </a:pathLst>
              </a:custGeom>
              <a:noFill/>
              <a:ln w="19050" cap="flat" cmpd="sng">
                <a:solidFill>
                  <a:srgbClr val="000000"/>
                </a:solidFill>
                <a:prstDash val="solid"/>
                <a:round/>
                <a:headEnd type="none" w="med" len="med"/>
                <a:tailEnd type="none" w="med" len="med"/>
              </a:ln>
            </p:spPr>
          </p:sp>
        </p:grpSp>
        <p:grpSp>
          <p:nvGrpSpPr>
            <p:cNvPr id="22" name="Google Shape;128;p16"/>
            <p:cNvGrpSpPr/>
            <p:nvPr/>
          </p:nvGrpSpPr>
          <p:grpSpPr>
            <a:xfrm rot="8335870" flipV="1">
              <a:off x="7190087" y="1227375"/>
              <a:ext cx="1994883" cy="2053216"/>
              <a:chOff x="1914269" y="2563648"/>
              <a:chExt cx="2483125" cy="2190125"/>
            </a:xfrm>
          </p:grpSpPr>
          <p:sp>
            <p:nvSpPr>
              <p:cNvPr id="23" name="Google Shape;129;p16"/>
              <p:cNvSpPr/>
              <p:nvPr/>
            </p:nvSpPr>
            <p:spPr>
              <a:xfrm>
                <a:off x="1914269" y="2563648"/>
                <a:ext cx="2483125" cy="2190125"/>
              </a:xfrm>
              <a:custGeom>
                <a:avLst/>
                <a:gdLst/>
                <a:ahLst/>
                <a:cxnLst/>
                <a:rect l="l" t="t" r="r" b="b"/>
                <a:pathLst>
                  <a:path w="99325" h="87605" extrusionOk="0">
                    <a:moveTo>
                      <a:pt x="12732" y="5991"/>
                    </a:moveTo>
                    <a:cubicBezTo>
                      <a:pt x="14259" y="4388"/>
                      <a:pt x="17922" y="4693"/>
                      <a:pt x="19601" y="3701"/>
                    </a:cubicBezTo>
                    <a:cubicBezTo>
                      <a:pt x="21280" y="2709"/>
                      <a:pt x="20975" y="114"/>
                      <a:pt x="22807" y="38"/>
                    </a:cubicBezTo>
                    <a:cubicBezTo>
                      <a:pt x="24639" y="-38"/>
                      <a:pt x="27539" y="2710"/>
                      <a:pt x="30592" y="3244"/>
                    </a:cubicBezTo>
                    <a:cubicBezTo>
                      <a:pt x="33645" y="3778"/>
                      <a:pt x="37768" y="2557"/>
                      <a:pt x="41126" y="3244"/>
                    </a:cubicBezTo>
                    <a:cubicBezTo>
                      <a:pt x="44485" y="3931"/>
                      <a:pt x="47919" y="5075"/>
                      <a:pt x="50743" y="7365"/>
                    </a:cubicBezTo>
                    <a:cubicBezTo>
                      <a:pt x="53567" y="9655"/>
                      <a:pt x="54941" y="14845"/>
                      <a:pt x="58070" y="16982"/>
                    </a:cubicBezTo>
                    <a:cubicBezTo>
                      <a:pt x="61199" y="19119"/>
                      <a:pt x="66771" y="17364"/>
                      <a:pt x="69519" y="20188"/>
                    </a:cubicBezTo>
                    <a:cubicBezTo>
                      <a:pt x="72267" y="23012"/>
                      <a:pt x="72496" y="29500"/>
                      <a:pt x="74557" y="33927"/>
                    </a:cubicBezTo>
                    <a:cubicBezTo>
                      <a:pt x="76618" y="38354"/>
                      <a:pt x="80663" y="42552"/>
                      <a:pt x="81884" y="46750"/>
                    </a:cubicBezTo>
                    <a:cubicBezTo>
                      <a:pt x="83105" y="50948"/>
                      <a:pt x="80357" y="55375"/>
                      <a:pt x="81884" y="59115"/>
                    </a:cubicBezTo>
                    <a:cubicBezTo>
                      <a:pt x="83411" y="62855"/>
                      <a:pt x="89365" y="66290"/>
                      <a:pt x="91044" y="69190"/>
                    </a:cubicBezTo>
                    <a:cubicBezTo>
                      <a:pt x="92723" y="72091"/>
                      <a:pt x="90585" y="74763"/>
                      <a:pt x="91959" y="76518"/>
                    </a:cubicBezTo>
                    <a:cubicBezTo>
                      <a:pt x="93333" y="78274"/>
                      <a:pt x="99134" y="78044"/>
                      <a:pt x="99287" y="79723"/>
                    </a:cubicBezTo>
                    <a:cubicBezTo>
                      <a:pt x="99440" y="81402"/>
                      <a:pt x="95089" y="85677"/>
                      <a:pt x="92875" y="86593"/>
                    </a:cubicBezTo>
                    <a:cubicBezTo>
                      <a:pt x="90662" y="87509"/>
                      <a:pt x="88220" y="85066"/>
                      <a:pt x="86006" y="85219"/>
                    </a:cubicBezTo>
                    <a:cubicBezTo>
                      <a:pt x="83793" y="85372"/>
                      <a:pt x="81884" y="87891"/>
                      <a:pt x="79594" y="87509"/>
                    </a:cubicBezTo>
                    <a:cubicBezTo>
                      <a:pt x="77304" y="87127"/>
                      <a:pt x="76465" y="83311"/>
                      <a:pt x="72267" y="82929"/>
                    </a:cubicBezTo>
                    <a:cubicBezTo>
                      <a:pt x="68069" y="82547"/>
                      <a:pt x="60207" y="86669"/>
                      <a:pt x="54406" y="85219"/>
                    </a:cubicBezTo>
                    <a:cubicBezTo>
                      <a:pt x="48605" y="83769"/>
                      <a:pt x="41278" y="77129"/>
                      <a:pt x="37462" y="74228"/>
                    </a:cubicBezTo>
                    <a:cubicBezTo>
                      <a:pt x="33646" y="71328"/>
                      <a:pt x="35248" y="70030"/>
                      <a:pt x="31508" y="67816"/>
                    </a:cubicBezTo>
                    <a:cubicBezTo>
                      <a:pt x="27768" y="65603"/>
                      <a:pt x="19907" y="64763"/>
                      <a:pt x="15022" y="60947"/>
                    </a:cubicBezTo>
                    <a:cubicBezTo>
                      <a:pt x="10137" y="57131"/>
                      <a:pt x="4565" y="50872"/>
                      <a:pt x="2199" y="44918"/>
                    </a:cubicBezTo>
                    <a:cubicBezTo>
                      <a:pt x="-167" y="38965"/>
                      <a:pt x="-549" y="30493"/>
                      <a:pt x="825" y="25226"/>
                    </a:cubicBezTo>
                    <a:cubicBezTo>
                      <a:pt x="2199" y="19960"/>
                      <a:pt x="8458" y="16525"/>
                      <a:pt x="10442" y="13319"/>
                    </a:cubicBezTo>
                    <a:cubicBezTo>
                      <a:pt x="12427" y="10113"/>
                      <a:pt x="11206" y="7594"/>
                      <a:pt x="12732" y="5991"/>
                    </a:cubicBezTo>
                    <a:close/>
                  </a:path>
                </a:pathLst>
              </a:custGeom>
              <a:solidFill>
                <a:srgbClr val="999999"/>
              </a:solidFill>
              <a:ln w="28575" cap="flat" cmpd="sng">
                <a:solidFill>
                  <a:srgbClr val="000000"/>
                </a:solidFill>
                <a:prstDash val="solid"/>
                <a:round/>
                <a:headEnd type="none" w="med" len="med"/>
                <a:tailEnd type="none" w="med" len="med"/>
              </a:ln>
            </p:spPr>
          </p:sp>
          <p:sp>
            <p:nvSpPr>
              <p:cNvPr id="24" name="Google Shape;130;p16"/>
              <p:cNvSpPr/>
              <p:nvPr/>
            </p:nvSpPr>
            <p:spPr>
              <a:xfrm>
                <a:off x="2248998" y="2826159"/>
                <a:ext cx="1696000" cy="1665125"/>
              </a:xfrm>
              <a:custGeom>
                <a:avLst/>
                <a:gdLst/>
                <a:ahLst/>
                <a:cxnLst/>
                <a:rect l="l" t="t" r="r" b="b"/>
                <a:pathLst>
                  <a:path w="67840" h="66605" extrusionOk="0">
                    <a:moveTo>
                      <a:pt x="2214" y="8291"/>
                    </a:moveTo>
                    <a:cubicBezTo>
                      <a:pt x="3893" y="4017"/>
                      <a:pt x="7099" y="3101"/>
                      <a:pt x="10457" y="1880"/>
                    </a:cubicBezTo>
                    <a:cubicBezTo>
                      <a:pt x="13815" y="659"/>
                      <a:pt x="19235" y="1117"/>
                      <a:pt x="22364" y="964"/>
                    </a:cubicBezTo>
                    <a:cubicBezTo>
                      <a:pt x="25493" y="811"/>
                      <a:pt x="25646" y="-1020"/>
                      <a:pt x="29233" y="964"/>
                    </a:cubicBezTo>
                    <a:cubicBezTo>
                      <a:pt x="32820" y="2949"/>
                      <a:pt x="40301" y="9055"/>
                      <a:pt x="43888" y="12871"/>
                    </a:cubicBezTo>
                    <a:cubicBezTo>
                      <a:pt x="47476" y="16687"/>
                      <a:pt x="48239" y="20198"/>
                      <a:pt x="50758" y="23862"/>
                    </a:cubicBezTo>
                    <a:cubicBezTo>
                      <a:pt x="53277" y="27526"/>
                      <a:pt x="57475" y="30502"/>
                      <a:pt x="59001" y="34853"/>
                    </a:cubicBezTo>
                    <a:cubicBezTo>
                      <a:pt x="60528" y="39204"/>
                      <a:pt x="58467" y="46073"/>
                      <a:pt x="59917" y="49966"/>
                    </a:cubicBezTo>
                    <a:cubicBezTo>
                      <a:pt x="61367" y="53859"/>
                      <a:pt x="67168" y="55461"/>
                      <a:pt x="67702" y="58209"/>
                    </a:cubicBezTo>
                    <a:cubicBezTo>
                      <a:pt x="68236" y="60957"/>
                      <a:pt x="66710" y="65842"/>
                      <a:pt x="63123" y="66453"/>
                    </a:cubicBezTo>
                    <a:cubicBezTo>
                      <a:pt x="59536" y="67064"/>
                      <a:pt x="51368" y="63018"/>
                      <a:pt x="46178" y="61873"/>
                    </a:cubicBezTo>
                    <a:cubicBezTo>
                      <a:pt x="40988" y="60728"/>
                      <a:pt x="36408" y="62026"/>
                      <a:pt x="31981" y="59583"/>
                    </a:cubicBezTo>
                    <a:cubicBezTo>
                      <a:pt x="27554" y="57141"/>
                      <a:pt x="23814" y="50347"/>
                      <a:pt x="19616" y="47218"/>
                    </a:cubicBezTo>
                    <a:cubicBezTo>
                      <a:pt x="15418" y="44089"/>
                      <a:pt x="9999" y="44089"/>
                      <a:pt x="6793" y="40807"/>
                    </a:cubicBezTo>
                    <a:cubicBezTo>
                      <a:pt x="3587" y="37525"/>
                      <a:pt x="1145" y="32945"/>
                      <a:pt x="382" y="27526"/>
                    </a:cubicBezTo>
                    <a:cubicBezTo>
                      <a:pt x="-381" y="22107"/>
                      <a:pt x="535" y="12565"/>
                      <a:pt x="2214" y="8291"/>
                    </a:cubicBezTo>
                    <a:close/>
                  </a:path>
                </a:pathLst>
              </a:custGeom>
              <a:solidFill>
                <a:srgbClr val="B7B7B7"/>
              </a:solidFill>
              <a:ln w="76200" cap="flat" cmpd="sng">
                <a:solidFill>
                  <a:srgbClr val="000000"/>
                </a:solidFill>
                <a:prstDash val="solid"/>
                <a:round/>
                <a:headEnd type="none" w="med" len="med"/>
                <a:tailEnd type="none" w="med" len="med"/>
              </a:ln>
            </p:spPr>
          </p:sp>
          <p:sp>
            <p:nvSpPr>
              <p:cNvPr id="25" name="Google Shape;131;p16"/>
              <p:cNvSpPr/>
              <p:nvPr/>
            </p:nvSpPr>
            <p:spPr>
              <a:xfrm>
                <a:off x="2241700" y="2905175"/>
                <a:ext cx="1696004" cy="1586156"/>
              </a:xfrm>
              <a:custGeom>
                <a:avLst/>
                <a:gdLst/>
                <a:ahLst/>
                <a:cxnLst/>
                <a:rect l="l" t="t" r="r" b="b"/>
                <a:pathLst>
                  <a:path w="60399" h="59440" extrusionOk="0">
                    <a:moveTo>
                      <a:pt x="46064" y="55109"/>
                    </a:moveTo>
                    <a:cubicBezTo>
                      <a:pt x="41179" y="53735"/>
                      <a:pt x="34920" y="53582"/>
                      <a:pt x="30035" y="50987"/>
                    </a:cubicBezTo>
                    <a:cubicBezTo>
                      <a:pt x="25150" y="48392"/>
                      <a:pt x="21257" y="43049"/>
                      <a:pt x="16754" y="39538"/>
                    </a:cubicBezTo>
                    <a:cubicBezTo>
                      <a:pt x="12251" y="36027"/>
                      <a:pt x="5763" y="34501"/>
                      <a:pt x="3015" y="29921"/>
                    </a:cubicBezTo>
                    <a:cubicBezTo>
                      <a:pt x="267" y="25341"/>
                      <a:pt x="-267" y="16945"/>
                      <a:pt x="267" y="12060"/>
                    </a:cubicBezTo>
                    <a:cubicBezTo>
                      <a:pt x="801" y="7175"/>
                      <a:pt x="2328" y="2061"/>
                      <a:pt x="6221" y="611"/>
                    </a:cubicBezTo>
                    <a:cubicBezTo>
                      <a:pt x="10114" y="-839"/>
                      <a:pt x="19425" y="535"/>
                      <a:pt x="23623" y="3359"/>
                    </a:cubicBezTo>
                    <a:cubicBezTo>
                      <a:pt x="27821" y="6183"/>
                      <a:pt x="28280" y="13663"/>
                      <a:pt x="31409" y="17556"/>
                    </a:cubicBezTo>
                    <a:cubicBezTo>
                      <a:pt x="34539" y="21449"/>
                      <a:pt x="39881" y="23357"/>
                      <a:pt x="42400" y="26715"/>
                    </a:cubicBezTo>
                    <a:cubicBezTo>
                      <a:pt x="44919" y="30073"/>
                      <a:pt x="43927" y="33813"/>
                      <a:pt x="46522" y="37706"/>
                    </a:cubicBezTo>
                    <a:cubicBezTo>
                      <a:pt x="49117" y="41599"/>
                      <a:pt x="55834" y="46484"/>
                      <a:pt x="57971" y="50071"/>
                    </a:cubicBezTo>
                    <a:cubicBezTo>
                      <a:pt x="60108" y="53659"/>
                      <a:pt x="61329" y="58391"/>
                      <a:pt x="59344" y="59231"/>
                    </a:cubicBezTo>
                    <a:cubicBezTo>
                      <a:pt x="57360" y="60071"/>
                      <a:pt x="50949" y="56483"/>
                      <a:pt x="46064" y="55109"/>
                    </a:cubicBezTo>
                    <a:close/>
                  </a:path>
                </a:pathLst>
              </a:custGeom>
              <a:solidFill>
                <a:srgbClr val="CCCCCC"/>
              </a:solidFill>
              <a:ln w="28575" cap="flat" cmpd="sng">
                <a:solidFill>
                  <a:srgbClr val="000000"/>
                </a:solidFill>
                <a:prstDash val="solid"/>
                <a:round/>
                <a:headEnd type="none" w="med" len="med"/>
                <a:tailEnd type="none" w="med" len="med"/>
              </a:ln>
            </p:spPr>
          </p:sp>
          <p:sp>
            <p:nvSpPr>
              <p:cNvPr id="26" name="Google Shape;132;p16"/>
              <p:cNvSpPr/>
              <p:nvPr/>
            </p:nvSpPr>
            <p:spPr>
              <a:xfrm>
                <a:off x="2354216" y="2981046"/>
                <a:ext cx="741325" cy="648300"/>
              </a:xfrm>
              <a:custGeom>
                <a:avLst/>
                <a:gdLst/>
                <a:ahLst/>
                <a:cxnLst/>
                <a:rect l="l" t="t" r="r" b="b"/>
                <a:pathLst>
                  <a:path w="29653" h="25932" extrusionOk="0">
                    <a:moveTo>
                      <a:pt x="9044" y="25932"/>
                    </a:moveTo>
                    <a:cubicBezTo>
                      <a:pt x="7670" y="24787"/>
                      <a:pt x="2099" y="21887"/>
                      <a:pt x="801" y="19063"/>
                    </a:cubicBezTo>
                    <a:cubicBezTo>
                      <a:pt x="-496" y="16239"/>
                      <a:pt x="191" y="12117"/>
                      <a:pt x="1259" y="8987"/>
                    </a:cubicBezTo>
                    <a:cubicBezTo>
                      <a:pt x="2328" y="5858"/>
                      <a:pt x="4388" y="1202"/>
                      <a:pt x="7212" y="286"/>
                    </a:cubicBezTo>
                    <a:cubicBezTo>
                      <a:pt x="10036" y="-630"/>
                      <a:pt x="15227" y="1202"/>
                      <a:pt x="18204" y="3492"/>
                    </a:cubicBezTo>
                    <a:cubicBezTo>
                      <a:pt x="21181" y="5782"/>
                      <a:pt x="23165" y="11354"/>
                      <a:pt x="25073" y="14025"/>
                    </a:cubicBezTo>
                    <a:cubicBezTo>
                      <a:pt x="26981" y="16697"/>
                      <a:pt x="28890" y="18605"/>
                      <a:pt x="29653" y="19521"/>
                    </a:cubicBezTo>
                  </a:path>
                </a:pathLst>
              </a:custGeom>
              <a:noFill/>
              <a:ln w="28575" cap="flat" cmpd="sng">
                <a:solidFill>
                  <a:srgbClr val="000000"/>
                </a:solidFill>
                <a:prstDash val="solid"/>
                <a:round/>
                <a:headEnd type="none" w="med" len="med"/>
                <a:tailEnd type="none" w="med" len="med"/>
              </a:ln>
            </p:spPr>
          </p:sp>
          <p:sp>
            <p:nvSpPr>
              <p:cNvPr id="27" name="Google Shape;133;p16"/>
              <p:cNvSpPr/>
              <p:nvPr/>
            </p:nvSpPr>
            <p:spPr>
              <a:xfrm rot="1074270">
                <a:off x="2404335" y="3116278"/>
                <a:ext cx="446518" cy="492300"/>
              </a:xfrm>
              <a:custGeom>
                <a:avLst/>
                <a:gdLst/>
                <a:ahLst/>
                <a:cxnLst/>
                <a:rect l="l" t="t" r="r" b="b"/>
                <a:pathLst>
                  <a:path w="11392" h="16621" extrusionOk="0">
                    <a:moveTo>
                      <a:pt x="9560" y="16621"/>
                    </a:moveTo>
                    <a:cubicBezTo>
                      <a:pt x="8034" y="14866"/>
                      <a:pt x="1546" y="8836"/>
                      <a:pt x="401" y="6088"/>
                    </a:cubicBezTo>
                    <a:cubicBezTo>
                      <a:pt x="-744" y="3340"/>
                      <a:pt x="858" y="668"/>
                      <a:pt x="2690" y="134"/>
                    </a:cubicBezTo>
                    <a:cubicBezTo>
                      <a:pt x="4522" y="-400"/>
                      <a:pt x="9942" y="2424"/>
                      <a:pt x="11392" y="2882"/>
                    </a:cubicBezTo>
                  </a:path>
                </a:pathLst>
              </a:custGeom>
              <a:noFill/>
              <a:ln w="28575" cap="flat" cmpd="sng">
                <a:solidFill>
                  <a:srgbClr val="000000"/>
                </a:solidFill>
                <a:prstDash val="solid"/>
                <a:round/>
                <a:headEnd type="none" w="med" len="med"/>
                <a:tailEnd type="none" w="med" len="med"/>
              </a:ln>
            </p:spPr>
          </p:sp>
          <p:sp>
            <p:nvSpPr>
              <p:cNvPr id="28" name="Google Shape;134;p16"/>
              <p:cNvSpPr/>
              <p:nvPr/>
            </p:nvSpPr>
            <p:spPr>
              <a:xfrm>
                <a:off x="2996573" y="3452100"/>
                <a:ext cx="378300" cy="492300"/>
              </a:xfrm>
              <a:custGeom>
                <a:avLst/>
                <a:gdLst/>
                <a:ahLst/>
                <a:cxnLst/>
                <a:rect l="l" t="t" r="r" b="b"/>
                <a:pathLst>
                  <a:path w="15132" h="19692" extrusionOk="0">
                    <a:moveTo>
                      <a:pt x="19" y="0"/>
                    </a:moveTo>
                    <a:cubicBezTo>
                      <a:pt x="248" y="1679"/>
                      <a:pt x="-515" y="8014"/>
                      <a:pt x="1393" y="10075"/>
                    </a:cubicBezTo>
                    <a:cubicBezTo>
                      <a:pt x="3301" y="12136"/>
                      <a:pt x="9179" y="10762"/>
                      <a:pt x="11469" y="12365"/>
                    </a:cubicBezTo>
                    <a:cubicBezTo>
                      <a:pt x="13759" y="13968"/>
                      <a:pt x="14522" y="18471"/>
                      <a:pt x="15132" y="19692"/>
                    </a:cubicBezTo>
                  </a:path>
                </a:pathLst>
              </a:custGeom>
              <a:noFill/>
              <a:ln w="9525" cap="flat" cmpd="sng">
                <a:solidFill>
                  <a:srgbClr val="000000"/>
                </a:solidFill>
                <a:prstDash val="solid"/>
                <a:round/>
                <a:headEnd type="none" w="med" len="med"/>
                <a:tailEnd type="none" w="med" len="med"/>
              </a:ln>
            </p:spPr>
          </p:sp>
          <p:sp>
            <p:nvSpPr>
              <p:cNvPr id="29" name="Google Shape;135;p16"/>
              <p:cNvSpPr/>
              <p:nvPr/>
            </p:nvSpPr>
            <p:spPr>
              <a:xfrm>
                <a:off x="2690575" y="3446375"/>
                <a:ext cx="251875" cy="503750"/>
              </a:xfrm>
              <a:custGeom>
                <a:avLst/>
                <a:gdLst/>
                <a:ahLst/>
                <a:cxnLst/>
                <a:rect l="l" t="t" r="r" b="b"/>
                <a:pathLst>
                  <a:path w="10075" h="20150" extrusionOk="0">
                    <a:moveTo>
                      <a:pt x="0" y="0"/>
                    </a:moveTo>
                    <a:cubicBezTo>
                      <a:pt x="229" y="916"/>
                      <a:pt x="153" y="3435"/>
                      <a:pt x="1374" y="5496"/>
                    </a:cubicBezTo>
                    <a:cubicBezTo>
                      <a:pt x="2595" y="7557"/>
                      <a:pt x="5877" y="9923"/>
                      <a:pt x="7327" y="12365"/>
                    </a:cubicBezTo>
                    <a:cubicBezTo>
                      <a:pt x="8777" y="14807"/>
                      <a:pt x="9617" y="18853"/>
                      <a:pt x="10075" y="20150"/>
                    </a:cubicBezTo>
                  </a:path>
                </a:pathLst>
              </a:custGeom>
              <a:noFill/>
              <a:ln w="19050" cap="flat" cmpd="sng">
                <a:solidFill>
                  <a:srgbClr val="000000"/>
                </a:solidFill>
                <a:prstDash val="solid"/>
                <a:round/>
                <a:headEnd type="none" w="med" len="med"/>
                <a:tailEnd type="none" w="med" len="med"/>
              </a:ln>
            </p:spPr>
          </p:sp>
          <p:sp>
            <p:nvSpPr>
              <p:cNvPr id="30" name="Google Shape;136;p16"/>
              <p:cNvSpPr/>
              <p:nvPr/>
            </p:nvSpPr>
            <p:spPr>
              <a:xfrm>
                <a:off x="2942425" y="3984275"/>
                <a:ext cx="446500" cy="251879"/>
              </a:xfrm>
              <a:custGeom>
                <a:avLst/>
                <a:gdLst/>
                <a:ahLst/>
                <a:cxnLst/>
                <a:rect l="l" t="t" r="r" b="b"/>
                <a:pathLst>
                  <a:path w="12365" h="8702" extrusionOk="0">
                    <a:moveTo>
                      <a:pt x="0" y="0"/>
                    </a:moveTo>
                    <a:cubicBezTo>
                      <a:pt x="1374" y="763"/>
                      <a:pt x="6182" y="3130"/>
                      <a:pt x="8243" y="4580"/>
                    </a:cubicBezTo>
                    <a:cubicBezTo>
                      <a:pt x="10304" y="6030"/>
                      <a:pt x="11678" y="8015"/>
                      <a:pt x="12365" y="8702"/>
                    </a:cubicBezTo>
                  </a:path>
                </a:pathLst>
              </a:custGeom>
              <a:noFill/>
              <a:ln w="19050" cap="flat" cmpd="sng">
                <a:solidFill>
                  <a:srgbClr val="000000"/>
                </a:solidFill>
                <a:prstDash val="solid"/>
                <a:round/>
                <a:headEnd type="none" w="med" len="med"/>
                <a:tailEnd type="none" w="med" len="med"/>
              </a:ln>
            </p:spPr>
          </p:sp>
          <p:sp>
            <p:nvSpPr>
              <p:cNvPr id="31" name="Google Shape;137;p16"/>
              <p:cNvSpPr/>
              <p:nvPr/>
            </p:nvSpPr>
            <p:spPr>
              <a:xfrm>
                <a:off x="3549225" y="4030075"/>
                <a:ext cx="217525" cy="332025"/>
              </a:xfrm>
              <a:custGeom>
                <a:avLst/>
                <a:gdLst/>
                <a:ahLst/>
                <a:cxnLst/>
                <a:rect l="l" t="t" r="r" b="b"/>
                <a:pathLst>
                  <a:path w="8701" h="13281" extrusionOk="0">
                    <a:moveTo>
                      <a:pt x="0" y="0"/>
                    </a:moveTo>
                    <a:cubicBezTo>
                      <a:pt x="1145" y="992"/>
                      <a:pt x="5419" y="3741"/>
                      <a:pt x="6869" y="5954"/>
                    </a:cubicBezTo>
                    <a:cubicBezTo>
                      <a:pt x="8319" y="8168"/>
                      <a:pt x="8396" y="12060"/>
                      <a:pt x="8701" y="13281"/>
                    </a:cubicBezTo>
                  </a:path>
                </a:pathLst>
              </a:custGeom>
              <a:noFill/>
              <a:ln w="9525" cap="flat" cmpd="sng">
                <a:solidFill>
                  <a:srgbClr val="000000"/>
                </a:solidFill>
                <a:prstDash val="solid"/>
                <a:round/>
                <a:headEnd type="none" w="med" len="med"/>
                <a:tailEnd type="none" w="med" len="med"/>
              </a:ln>
            </p:spPr>
          </p:sp>
          <p:sp>
            <p:nvSpPr>
              <p:cNvPr id="32" name="Google Shape;138;p16"/>
              <p:cNvSpPr/>
              <p:nvPr/>
            </p:nvSpPr>
            <p:spPr>
              <a:xfrm>
                <a:off x="3858325" y="3778200"/>
                <a:ext cx="446500" cy="927375"/>
              </a:xfrm>
              <a:custGeom>
                <a:avLst/>
                <a:gdLst/>
                <a:ahLst/>
                <a:cxnLst/>
                <a:rect l="l" t="t" r="r" b="b"/>
                <a:pathLst>
                  <a:path w="17860" h="37095" extrusionOk="0">
                    <a:moveTo>
                      <a:pt x="17860" y="37095"/>
                    </a:moveTo>
                    <a:cubicBezTo>
                      <a:pt x="16028" y="35492"/>
                      <a:pt x="8625" y="30455"/>
                      <a:pt x="6869" y="27478"/>
                    </a:cubicBezTo>
                    <a:cubicBezTo>
                      <a:pt x="5114" y="24501"/>
                      <a:pt x="8243" y="21983"/>
                      <a:pt x="7327" y="19235"/>
                    </a:cubicBezTo>
                    <a:cubicBezTo>
                      <a:pt x="6411" y="16487"/>
                      <a:pt x="2595" y="14197"/>
                      <a:pt x="1374" y="10991"/>
                    </a:cubicBezTo>
                    <a:cubicBezTo>
                      <a:pt x="153" y="7785"/>
                      <a:pt x="229" y="1832"/>
                      <a:pt x="0" y="0"/>
                    </a:cubicBezTo>
                  </a:path>
                </a:pathLst>
              </a:custGeom>
              <a:noFill/>
              <a:ln w="9525" cap="flat" cmpd="sng">
                <a:solidFill>
                  <a:srgbClr val="000000"/>
                </a:solidFill>
                <a:prstDash val="solid"/>
                <a:round/>
                <a:headEnd type="none" w="med" len="med"/>
                <a:tailEnd type="none" w="med" len="med"/>
              </a:ln>
            </p:spPr>
          </p:sp>
          <p:sp>
            <p:nvSpPr>
              <p:cNvPr id="33" name="Google Shape;139;p16"/>
              <p:cNvSpPr/>
              <p:nvPr/>
            </p:nvSpPr>
            <p:spPr>
              <a:xfrm rot="365795">
                <a:off x="3429006" y="3076191"/>
                <a:ext cx="457955" cy="572450"/>
              </a:xfrm>
              <a:custGeom>
                <a:avLst/>
                <a:gdLst/>
                <a:ahLst/>
                <a:cxnLst/>
                <a:rect l="l" t="t" r="r" b="b"/>
                <a:pathLst>
                  <a:path w="18319" h="22899" extrusionOk="0">
                    <a:moveTo>
                      <a:pt x="0" y="0"/>
                    </a:moveTo>
                    <a:cubicBezTo>
                      <a:pt x="1679" y="1450"/>
                      <a:pt x="8015" y="5649"/>
                      <a:pt x="10076" y="8702"/>
                    </a:cubicBezTo>
                    <a:cubicBezTo>
                      <a:pt x="12137" y="11755"/>
                      <a:pt x="10991" y="15953"/>
                      <a:pt x="12365" y="18319"/>
                    </a:cubicBezTo>
                    <a:cubicBezTo>
                      <a:pt x="13739" y="20685"/>
                      <a:pt x="17327" y="22136"/>
                      <a:pt x="18319" y="22899"/>
                    </a:cubicBezTo>
                  </a:path>
                </a:pathLst>
              </a:custGeom>
              <a:noFill/>
              <a:ln w="19050" cap="flat" cmpd="sng">
                <a:solidFill>
                  <a:srgbClr val="000000"/>
                </a:solidFill>
                <a:prstDash val="solid"/>
                <a:round/>
                <a:headEnd type="none" w="med" len="med"/>
                <a:tailEnd type="none" w="med" len="med"/>
              </a:ln>
            </p:spPr>
          </p:sp>
          <p:sp>
            <p:nvSpPr>
              <p:cNvPr id="34" name="Google Shape;140;p16"/>
              <p:cNvSpPr/>
              <p:nvPr/>
            </p:nvSpPr>
            <p:spPr>
              <a:xfrm rot="10182007">
                <a:off x="1985964" y="3243668"/>
                <a:ext cx="312448" cy="830103"/>
              </a:xfrm>
              <a:custGeom>
                <a:avLst/>
                <a:gdLst/>
                <a:ahLst/>
                <a:cxnLst/>
                <a:rect l="l" t="t" r="r" b="b"/>
                <a:pathLst>
                  <a:path w="10075" h="20150" extrusionOk="0">
                    <a:moveTo>
                      <a:pt x="0" y="0"/>
                    </a:moveTo>
                    <a:cubicBezTo>
                      <a:pt x="229" y="916"/>
                      <a:pt x="153" y="3435"/>
                      <a:pt x="1374" y="5496"/>
                    </a:cubicBezTo>
                    <a:cubicBezTo>
                      <a:pt x="2595" y="7557"/>
                      <a:pt x="5877" y="9923"/>
                      <a:pt x="7327" y="12365"/>
                    </a:cubicBezTo>
                    <a:cubicBezTo>
                      <a:pt x="8777" y="14807"/>
                      <a:pt x="9617" y="18853"/>
                      <a:pt x="10075" y="20150"/>
                    </a:cubicBezTo>
                  </a:path>
                </a:pathLst>
              </a:custGeom>
              <a:noFill/>
              <a:ln w="19050" cap="flat" cmpd="sng">
                <a:solidFill>
                  <a:srgbClr val="000000"/>
                </a:solidFill>
                <a:prstDash val="solid"/>
                <a:round/>
                <a:headEnd type="none" w="med" len="med"/>
                <a:tailEnd type="none" w="med" len="med"/>
              </a:ln>
            </p:spPr>
          </p:sp>
        </p:grpSp>
        <p:sp>
          <p:nvSpPr>
            <p:cNvPr id="3" name="Oval Callout 2"/>
            <p:cNvSpPr/>
            <p:nvPr/>
          </p:nvSpPr>
          <p:spPr>
            <a:xfrm flipH="1">
              <a:off x="5509005" y="297261"/>
              <a:ext cx="2079332" cy="1460966"/>
            </a:xfrm>
            <a:prstGeom prst="wedgeEllipseCallout">
              <a:avLst>
                <a:gd name="adj1" fmla="val -47384"/>
                <a:gd name="adj2" fmla="val 56941"/>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ysClr val="windowText" lastClr="000000"/>
                  </a:solidFill>
                </a:rPr>
                <a:t>Can you describe your symptoms?</a:t>
              </a:r>
              <a:endParaRPr lang="en-US" sz="1600" dirty="0">
                <a:solidFill>
                  <a:sysClr val="windowText" lastClr="000000"/>
                </a:solidFill>
              </a:endParaRPr>
            </a:p>
          </p:txBody>
        </p:sp>
        <p:sp>
          <p:nvSpPr>
            <p:cNvPr id="6" name="Freeform 5"/>
            <p:cNvSpPr/>
            <p:nvPr/>
          </p:nvSpPr>
          <p:spPr>
            <a:xfrm>
              <a:off x="7515365" y="2066192"/>
              <a:ext cx="1391243" cy="993767"/>
            </a:xfrm>
            <a:custGeom>
              <a:avLst/>
              <a:gdLst>
                <a:gd name="connsiteX0" fmla="*/ 0 w 1397977"/>
                <a:gd name="connsiteY0" fmla="*/ 0 h 993767"/>
                <a:gd name="connsiteX1" fmla="*/ 474784 w 1397977"/>
                <a:gd name="connsiteY1" fmla="*/ 791308 h 993767"/>
                <a:gd name="connsiteX2" fmla="*/ 720969 w 1397977"/>
                <a:gd name="connsiteY2" fmla="*/ 958362 h 993767"/>
                <a:gd name="connsiteX3" fmla="*/ 1397977 w 1397977"/>
                <a:gd name="connsiteY3" fmla="*/ 237393 h 993767"/>
                <a:gd name="connsiteX4" fmla="*/ 1397977 w 1397977"/>
                <a:gd name="connsiteY4" fmla="*/ 237393 h 993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7977" h="993767">
                  <a:moveTo>
                    <a:pt x="0" y="0"/>
                  </a:moveTo>
                  <a:cubicBezTo>
                    <a:pt x="177311" y="315790"/>
                    <a:pt x="354622" y="631581"/>
                    <a:pt x="474784" y="791308"/>
                  </a:cubicBezTo>
                  <a:cubicBezTo>
                    <a:pt x="594946" y="951035"/>
                    <a:pt x="567103" y="1050681"/>
                    <a:pt x="720969" y="958362"/>
                  </a:cubicBezTo>
                  <a:cubicBezTo>
                    <a:pt x="874835" y="866043"/>
                    <a:pt x="1397977" y="237393"/>
                    <a:pt x="1397977" y="237393"/>
                  </a:cubicBezTo>
                  <a:lnTo>
                    <a:pt x="1397977" y="237393"/>
                  </a:lnTo>
                </a:path>
              </a:pathLst>
            </a:custGeom>
            <a:no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7489709" y="1960057"/>
              <a:ext cx="128257" cy="174859"/>
            </a:xfrm>
            <a:prstGeom prst="ellipse">
              <a:avLst/>
            </a:prstGeom>
            <a:solidFill>
              <a:schemeClr val="accent2"/>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p:cNvSpPr/>
            <p:nvPr/>
          </p:nvSpPr>
          <p:spPr>
            <a:xfrm>
              <a:off x="8843675" y="2172866"/>
              <a:ext cx="128257" cy="174859"/>
            </a:xfrm>
            <a:prstGeom prst="ellipse">
              <a:avLst/>
            </a:prstGeom>
            <a:solidFill>
              <a:schemeClr val="accent2"/>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7570177" y="3059723"/>
              <a:ext cx="571500" cy="791308"/>
            </a:xfrm>
            <a:custGeom>
              <a:avLst/>
              <a:gdLst>
                <a:gd name="connsiteX0" fmla="*/ 571500 w 571500"/>
                <a:gd name="connsiteY0" fmla="*/ 0 h 791308"/>
                <a:gd name="connsiteX1" fmla="*/ 298938 w 571500"/>
                <a:gd name="connsiteY1" fmla="*/ 237392 h 791308"/>
                <a:gd name="connsiteX2" fmla="*/ 298938 w 571500"/>
                <a:gd name="connsiteY2" fmla="*/ 545123 h 791308"/>
                <a:gd name="connsiteX3" fmla="*/ 52754 w 571500"/>
                <a:gd name="connsiteY3" fmla="*/ 527539 h 791308"/>
                <a:gd name="connsiteX4" fmla="*/ 0 w 571500"/>
                <a:gd name="connsiteY4" fmla="*/ 791308 h 791308"/>
                <a:gd name="connsiteX5" fmla="*/ 0 w 571500"/>
                <a:gd name="connsiteY5" fmla="*/ 791308 h 79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0" h="791308">
                  <a:moveTo>
                    <a:pt x="571500" y="0"/>
                  </a:moveTo>
                  <a:cubicBezTo>
                    <a:pt x="457932" y="73269"/>
                    <a:pt x="344365" y="146538"/>
                    <a:pt x="298938" y="237392"/>
                  </a:cubicBezTo>
                  <a:cubicBezTo>
                    <a:pt x="253511" y="328246"/>
                    <a:pt x="339969" y="496765"/>
                    <a:pt x="298938" y="545123"/>
                  </a:cubicBezTo>
                  <a:cubicBezTo>
                    <a:pt x="257907" y="593481"/>
                    <a:pt x="102577" y="486508"/>
                    <a:pt x="52754" y="527539"/>
                  </a:cubicBezTo>
                  <a:cubicBezTo>
                    <a:pt x="2931" y="568570"/>
                    <a:pt x="0" y="791308"/>
                    <a:pt x="0" y="791308"/>
                  </a:cubicBezTo>
                  <a:lnTo>
                    <a:pt x="0" y="791308"/>
                  </a:lnTo>
                </a:path>
              </a:pathLst>
            </a:custGeom>
            <a:no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7411695" y="3813592"/>
              <a:ext cx="316964" cy="298938"/>
            </a:xfrm>
            <a:prstGeom prst="ellipse">
              <a:avLst/>
            </a:prstGeom>
            <a:solidFill>
              <a:schemeClr val="accent2"/>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p:cNvSpPr/>
            <p:nvPr/>
          </p:nvSpPr>
          <p:spPr>
            <a:xfrm>
              <a:off x="7506048" y="3897622"/>
              <a:ext cx="128257" cy="125707"/>
            </a:xfrm>
            <a:prstGeom prst="ellipse">
              <a:avLst/>
            </a:prstGeom>
            <a:solidFill>
              <a:schemeClr val="bg2"/>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9"/>
          <p:cNvSpPr txBox="1">
            <a:spLocks noGrp="1"/>
          </p:cNvSpPr>
          <p:nvPr>
            <p:ph type="title"/>
          </p:nvPr>
        </p:nvSpPr>
        <p:spPr>
          <a:xfrm>
            <a:off x="574725" y="1435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DNA</a:t>
            </a:r>
            <a:endParaRPr/>
          </a:p>
        </p:txBody>
      </p:sp>
      <p:sp>
        <p:nvSpPr>
          <p:cNvPr id="255" name="Google Shape;255;p19"/>
          <p:cNvSpPr txBox="1">
            <a:spLocks noGrp="1"/>
          </p:cNvSpPr>
          <p:nvPr>
            <p:ph type="body" idx="1"/>
          </p:nvPr>
        </p:nvSpPr>
        <p:spPr>
          <a:xfrm>
            <a:off x="2873325" y="716225"/>
            <a:ext cx="6003600" cy="4230600"/>
          </a:xfrm>
          <a:prstGeom prst="rect">
            <a:avLst/>
          </a:prstGeom>
        </p:spPr>
        <p:txBody>
          <a:bodyPr spcFirstLastPara="1" wrap="square" lIns="91425" tIns="91425" rIns="91425" bIns="91425" anchor="t" anchorCtr="0">
            <a:normAutofit lnSpcReduction="10000"/>
          </a:bodyPr>
          <a:lstStyle/>
          <a:p>
            <a:pPr marL="457200" lvl="0" indent="-342900" algn="l" rtl="0">
              <a:spcBef>
                <a:spcPts val="0"/>
              </a:spcBef>
              <a:spcAft>
                <a:spcPts val="0"/>
              </a:spcAft>
              <a:buClr>
                <a:schemeClr val="dk1"/>
              </a:buClr>
              <a:buSzPts val="1800"/>
              <a:buChar char="●"/>
            </a:pPr>
            <a:r>
              <a:rPr lang="en">
                <a:solidFill>
                  <a:schemeClr val="dk1"/>
                </a:solidFill>
              </a:rPr>
              <a:t>Stands for </a:t>
            </a:r>
            <a:r>
              <a:rPr lang="en" b="1">
                <a:solidFill>
                  <a:schemeClr val="dk1"/>
                </a:solidFill>
              </a:rPr>
              <a:t>d</a:t>
            </a:r>
            <a:r>
              <a:rPr lang="en">
                <a:solidFill>
                  <a:schemeClr val="dk1"/>
                </a:solidFill>
              </a:rPr>
              <a:t>eoxyribo</a:t>
            </a:r>
            <a:r>
              <a:rPr lang="en" b="1">
                <a:solidFill>
                  <a:schemeClr val="dk1"/>
                </a:solidFill>
              </a:rPr>
              <a:t>n</a:t>
            </a:r>
            <a:r>
              <a:rPr lang="en">
                <a:solidFill>
                  <a:schemeClr val="dk1"/>
                </a:solidFill>
              </a:rPr>
              <a:t>ucleic </a:t>
            </a:r>
            <a:r>
              <a:rPr lang="en" b="1">
                <a:solidFill>
                  <a:schemeClr val="dk1"/>
                </a:solidFill>
              </a:rPr>
              <a:t>a</a:t>
            </a:r>
            <a:r>
              <a:rPr lang="en">
                <a:solidFill>
                  <a:schemeClr val="dk1"/>
                </a:solidFill>
              </a:rPr>
              <a:t>cid</a:t>
            </a:r>
            <a:endParaRPr>
              <a:solidFill>
                <a:schemeClr val="dk1"/>
              </a:solidFill>
            </a:endParaRPr>
          </a:p>
          <a:p>
            <a:pPr marL="457200" lvl="0" indent="-342900" algn="l" rtl="0">
              <a:spcBef>
                <a:spcPts val="1000"/>
              </a:spcBef>
              <a:spcAft>
                <a:spcPts val="0"/>
              </a:spcAft>
              <a:buClr>
                <a:schemeClr val="dk1"/>
              </a:buClr>
              <a:buSzPts val="1800"/>
              <a:buChar char="●"/>
            </a:pPr>
            <a:r>
              <a:rPr lang="en">
                <a:solidFill>
                  <a:schemeClr val="dk1"/>
                </a:solidFill>
              </a:rPr>
              <a:t>double helix structure</a:t>
            </a:r>
            <a:endParaRPr>
              <a:solidFill>
                <a:schemeClr val="dk1"/>
              </a:solidFill>
            </a:endParaRPr>
          </a:p>
          <a:p>
            <a:pPr marL="457200" lvl="0" indent="-342900" algn="l" rtl="0">
              <a:spcBef>
                <a:spcPts val="1000"/>
              </a:spcBef>
              <a:spcAft>
                <a:spcPts val="0"/>
              </a:spcAft>
              <a:buClr>
                <a:schemeClr val="dk1"/>
              </a:buClr>
              <a:buSzPts val="1800"/>
              <a:buChar char="●"/>
            </a:pPr>
            <a:r>
              <a:rPr lang="en">
                <a:solidFill>
                  <a:schemeClr val="dk1"/>
                </a:solidFill>
              </a:rPr>
              <a:t>carries genetic codes that are used for the development and functioning of ALL organisms </a:t>
            </a:r>
            <a:endParaRPr>
              <a:solidFill>
                <a:schemeClr val="dk1"/>
              </a:solidFill>
            </a:endParaRPr>
          </a:p>
          <a:p>
            <a:pPr marL="457200" lvl="0" indent="-342900" algn="l" rtl="0">
              <a:spcBef>
                <a:spcPts val="1000"/>
              </a:spcBef>
              <a:spcAft>
                <a:spcPts val="0"/>
              </a:spcAft>
              <a:buClr>
                <a:schemeClr val="dk1"/>
              </a:buClr>
              <a:buSzPts val="1800"/>
              <a:buChar char="●"/>
            </a:pPr>
            <a:r>
              <a:rPr lang="en">
                <a:solidFill>
                  <a:schemeClr val="dk1"/>
                </a:solidFill>
              </a:rPr>
              <a:t>Basically, an instruction manual on how to make larger molecules called proteins, that ultimately define the identity of an organism</a:t>
            </a:r>
            <a:endParaRPr>
              <a:solidFill>
                <a:schemeClr val="dk1"/>
              </a:solidFill>
            </a:endParaRPr>
          </a:p>
          <a:p>
            <a:pPr marL="457200" lvl="0" indent="-342900" algn="l" rtl="0">
              <a:spcBef>
                <a:spcPts val="1000"/>
              </a:spcBef>
              <a:spcAft>
                <a:spcPts val="0"/>
              </a:spcAft>
              <a:buClr>
                <a:schemeClr val="dk1"/>
              </a:buClr>
              <a:buSzPts val="1800"/>
              <a:buChar char="●"/>
            </a:pPr>
            <a:r>
              <a:rPr lang="en">
                <a:solidFill>
                  <a:schemeClr val="dk1"/>
                </a:solidFill>
              </a:rPr>
              <a:t>DNA sequences are made up of different combinations of just four nucleotides (A, G, T, C). </a:t>
            </a:r>
            <a:endParaRPr>
              <a:solidFill>
                <a:schemeClr val="dk1"/>
              </a:solidFill>
            </a:endParaRPr>
          </a:p>
          <a:p>
            <a:pPr marL="914400" lvl="1" indent="-342900" algn="l" rtl="0">
              <a:spcBef>
                <a:spcPts val="1000"/>
              </a:spcBef>
              <a:spcAft>
                <a:spcPts val="1000"/>
              </a:spcAft>
              <a:buClr>
                <a:schemeClr val="dk1"/>
              </a:buClr>
              <a:buSzPts val="1800"/>
              <a:buChar char="○"/>
            </a:pPr>
            <a:r>
              <a:rPr lang="en" sz="1800">
                <a:solidFill>
                  <a:schemeClr val="dk1"/>
                </a:solidFill>
              </a:rPr>
              <a:t>nucleotides = basic building blocks of DNA, and the alphabet of your genetic code language.</a:t>
            </a:r>
            <a:endParaRPr sz="1800">
              <a:solidFill>
                <a:schemeClr val="dk1"/>
              </a:solidFill>
            </a:endParaRPr>
          </a:p>
        </p:txBody>
      </p:sp>
      <p:pic>
        <p:nvPicPr>
          <p:cNvPr id="256" name="Google Shape;256;p19"/>
          <p:cNvPicPr preferRelativeResize="0"/>
          <p:nvPr/>
        </p:nvPicPr>
        <p:blipFill>
          <a:blip r:embed="rId3">
            <a:alphaModFix/>
          </a:blip>
          <a:stretch>
            <a:fillRect/>
          </a:stretch>
        </p:blipFill>
        <p:spPr>
          <a:xfrm>
            <a:off x="574725" y="716225"/>
            <a:ext cx="1450275" cy="1431025"/>
          </a:xfrm>
          <a:prstGeom prst="rect">
            <a:avLst/>
          </a:prstGeom>
          <a:noFill/>
          <a:ln>
            <a:noFill/>
          </a:ln>
        </p:spPr>
      </p:pic>
      <p:pic>
        <p:nvPicPr>
          <p:cNvPr id="257" name="Google Shape;257;p19"/>
          <p:cNvPicPr preferRelativeResize="0"/>
          <p:nvPr/>
        </p:nvPicPr>
        <p:blipFill>
          <a:blip r:embed="rId4">
            <a:alphaModFix/>
          </a:blip>
          <a:stretch>
            <a:fillRect/>
          </a:stretch>
        </p:blipFill>
        <p:spPr>
          <a:xfrm>
            <a:off x="311700" y="1985474"/>
            <a:ext cx="2561625" cy="2988576"/>
          </a:xfrm>
          <a:prstGeom prst="rect">
            <a:avLst/>
          </a:prstGeom>
          <a:noFill/>
          <a:ln>
            <a:noFill/>
          </a:ln>
        </p:spPr>
      </p:pic>
      <p:sp>
        <p:nvSpPr>
          <p:cNvPr id="6" name="TextBox 5"/>
          <p:cNvSpPr txBox="1"/>
          <p:nvPr/>
        </p:nvSpPr>
        <p:spPr>
          <a:xfrm>
            <a:off x="21373" y="4910787"/>
            <a:ext cx="4855580" cy="246221"/>
          </a:xfrm>
          <a:prstGeom prst="rect">
            <a:avLst/>
          </a:prstGeom>
          <a:noFill/>
        </p:spPr>
        <p:txBody>
          <a:bodyPr wrap="square" rtlCol="0">
            <a:spAutoFit/>
          </a:bodyPr>
          <a:lstStyle/>
          <a:p>
            <a:r>
              <a:rPr lang="en-US" sz="1000" dirty="0" smtClean="0"/>
              <a:t>Image credits: </a:t>
            </a:r>
            <a:r>
              <a:rPr lang="en-US" sz="1000" smtClean="0"/>
              <a:t>Innovative Genomics </a:t>
            </a:r>
            <a:r>
              <a:rPr lang="en-US" sz="1000" dirty="0"/>
              <a:t>I</a:t>
            </a:r>
            <a:r>
              <a:rPr lang="en-US" sz="1000" smtClean="0"/>
              <a:t>nstitute </a:t>
            </a:r>
            <a:r>
              <a:rPr lang="en-US" sz="1000" dirty="0" smtClean="0"/>
              <a:t>(top) </a:t>
            </a:r>
            <a:r>
              <a:rPr lang="en-US" sz="1000" smtClean="0"/>
              <a:t>&amp; Wikimedia Commons </a:t>
            </a:r>
            <a:r>
              <a:rPr lang="en-US" sz="1000" dirty="0" smtClean="0"/>
              <a:t>(bottom)</a:t>
            </a:r>
            <a:endParaRPr lang="en-US" sz="1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728599" y="3537517"/>
            <a:ext cx="2415399" cy="1605983"/>
          </a:xfrm>
          <a:prstGeom prst="rect">
            <a:avLst/>
          </a:prstGeom>
        </p:spPr>
      </p:pic>
      <p:sp>
        <p:nvSpPr>
          <p:cNvPr id="262" name="Google Shape;262;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PCR</a:t>
            </a:r>
            <a:endParaRPr/>
          </a:p>
        </p:txBody>
      </p:sp>
      <p:sp>
        <p:nvSpPr>
          <p:cNvPr id="263" name="Google Shape;263;p20"/>
          <p:cNvSpPr txBox="1">
            <a:spLocks noGrp="1"/>
          </p:cNvSpPr>
          <p:nvPr>
            <p:ph type="body" idx="1"/>
          </p:nvPr>
        </p:nvSpPr>
        <p:spPr>
          <a:xfrm>
            <a:off x="311700" y="1152475"/>
            <a:ext cx="6312900" cy="3725100"/>
          </a:xfrm>
          <a:prstGeom prst="rect">
            <a:avLst/>
          </a:prstGeom>
        </p:spPr>
        <p:txBody>
          <a:bodyPr spcFirstLastPara="1" wrap="square" lIns="91425" tIns="91425" rIns="91425" bIns="91425" anchor="t" anchorCtr="0">
            <a:normAutofit lnSpcReduction="10000"/>
          </a:bodyPr>
          <a:lstStyle/>
          <a:p>
            <a:pPr marL="457200" lvl="0" indent="-342900" algn="l" rtl="0">
              <a:spcBef>
                <a:spcPts val="0"/>
              </a:spcBef>
              <a:spcAft>
                <a:spcPts val="0"/>
              </a:spcAft>
              <a:buClr>
                <a:schemeClr val="dk1"/>
              </a:buClr>
              <a:buSzPts val="1800"/>
              <a:buChar char="●"/>
            </a:pPr>
            <a:r>
              <a:rPr lang="en">
                <a:solidFill>
                  <a:schemeClr val="dk1"/>
                </a:solidFill>
              </a:rPr>
              <a:t>Stands for Polymerase Chain Reaction</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A technique that rapidly makes millions to billions of copies of a specific DNA sample</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Wide applications for disease diagnostics </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3 steps: </a:t>
            </a:r>
            <a:endParaRPr>
              <a:solidFill>
                <a:schemeClr val="dk1"/>
              </a:solidFill>
            </a:endParaRPr>
          </a:p>
          <a:p>
            <a:pPr marL="914400" lvl="1" indent="-317500" algn="l" rtl="0">
              <a:spcBef>
                <a:spcPts val="0"/>
              </a:spcBef>
              <a:spcAft>
                <a:spcPts val="0"/>
              </a:spcAft>
              <a:buClr>
                <a:schemeClr val="dk1"/>
              </a:buClr>
              <a:buSzPts val="1400"/>
              <a:buChar char="○"/>
            </a:pPr>
            <a:r>
              <a:rPr lang="en" b="1">
                <a:solidFill>
                  <a:schemeClr val="dk1"/>
                </a:solidFill>
              </a:rPr>
              <a:t>Denaturation</a:t>
            </a:r>
            <a:r>
              <a:rPr lang="en">
                <a:solidFill>
                  <a:schemeClr val="dk1"/>
                </a:solidFill>
              </a:rPr>
              <a:t>: Double-stranded DNA gets split into single strands</a:t>
            </a:r>
            <a:endParaRPr>
              <a:solidFill>
                <a:schemeClr val="dk1"/>
              </a:solidFill>
            </a:endParaRPr>
          </a:p>
          <a:p>
            <a:pPr marL="914400" lvl="1" indent="-317500" algn="l" rtl="0">
              <a:spcBef>
                <a:spcPts val="0"/>
              </a:spcBef>
              <a:spcAft>
                <a:spcPts val="0"/>
              </a:spcAft>
              <a:buClr>
                <a:schemeClr val="dk1"/>
              </a:buClr>
              <a:buSzPts val="1400"/>
              <a:buChar char="○"/>
            </a:pPr>
            <a:r>
              <a:rPr lang="en" b="1">
                <a:solidFill>
                  <a:schemeClr val="dk1"/>
                </a:solidFill>
              </a:rPr>
              <a:t>Annealing</a:t>
            </a:r>
            <a:r>
              <a:rPr lang="en">
                <a:solidFill>
                  <a:schemeClr val="dk1"/>
                </a:solidFill>
              </a:rPr>
              <a:t>: Primers* attach to specific combination of nucleotides within the sample DNA </a:t>
            </a:r>
            <a:endParaRPr>
              <a:solidFill>
                <a:schemeClr val="dk1"/>
              </a:solidFill>
            </a:endParaRPr>
          </a:p>
          <a:p>
            <a:pPr marL="914400" lvl="1" indent="-317500" algn="l" rtl="0">
              <a:spcBef>
                <a:spcPts val="0"/>
              </a:spcBef>
              <a:spcAft>
                <a:spcPts val="0"/>
              </a:spcAft>
              <a:buClr>
                <a:schemeClr val="dk1"/>
              </a:buClr>
              <a:buSzPts val="1400"/>
              <a:buChar char="○"/>
            </a:pPr>
            <a:r>
              <a:rPr lang="en" b="1">
                <a:solidFill>
                  <a:schemeClr val="dk1"/>
                </a:solidFill>
              </a:rPr>
              <a:t>Extension (or Elongation)</a:t>
            </a:r>
            <a:r>
              <a:rPr lang="en">
                <a:solidFill>
                  <a:schemeClr val="dk1"/>
                </a:solidFill>
              </a:rPr>
              <a:t>: an enzyme called Taq polymerase adds nucleotides and new DNA strands are created. </a:t>
            </a:r>
            <a:endParaRPr>
              <a:solidFill>
                <a:schemeClr val="dk1"/>
              </a:solidFill>
            </a:endParaRPr>
          </a:p>
          <a:p>
            <a:pPr marL="914400" lvl="0" indent="0" algn="l" rtl="0">
              <a:spcBef>
                <a:spcPts val="1200"/>
              </a:spcBef>
              <a:spcAft>
                <a:spcPts val="1200"/>
              </a:spcAft>
              <a:buNone/>
            </a:pPr>
            <a:r>
              <a:rPr lang="en" sz="1400">
                <a:solidFill>
                  <a:schemeClr val="dk1"/>
                </a:solidFill>
              </a:rPr>
              <a:t>*Primers are short, single stranded DNA molecules that scientists create to target specific DNA sequences for PCR</a:t>
            </a:r>
            <a:endParaRPr sz="1400">
              <a:solidFill>
                <a:schemeClr val="dk1"/>
              </a:solidFill>
            </a:endParaRPr>
          </a:p>
        </p:txBody>
      </p:sp>
      <p:pic>
        <p:nvPicPr>
          <p:cNvPr id="265" name="Google Shape;265;p20"/>
          <p:cNvPicPr preferRelativeResize="0"/>
          <p:nvPr/>
        </p:nvPicPr>
        <p:blipFill rotWithShape="1">
          <a:blip r:embed="rId4">
            <a:alphaModFix/>
          </a:blip>
          <a:srcRect l="14917" t="6032" r="27152" b="51028"/>
          <a:stretch/>
        </p:blipFill>
        <p:spPr>
          <a:xfrm>
            <a:off x="6728600" y="1258895"/>
            <a:ext cx="2415398" cy="2387057"/>
          </a:xfrm>
          <a:prstGeom prst="rect">
            <a:avLst/>
          </a:prstGeom>
          <a:noFill/>
          <a:ln>
            <a:noFill/>
          </a:ln>
        </p:spPr>
      </p:pic>
      <p:pic>
        <p:nvPicPr>
          <p:cNvPr id="266" name="Google Shape;266;p20"/>
          <p:cNvPicPr preferRelativeResize="0"/>
          <p:nvPr/>
        </p:nvPicPr>
        <p:blipFill rotWithShape="1">
          <a:blip r:embed="rId5">
            <a:alphaModFix/>
          </a:blip>
          <a:srcRect l="33110"/>
          <a:stretch/>
        </p:blipFill>
        <p:spPr>
          <a:xfrm>
            <a:off x="6728600" y="0"/>
            <a:ext cx="2415399" cy="1934940"/>
          </a:xfrm>
          <a:prstGeom prst="rect">
            <a:avLst/>
          </a:prstGeom>
          <a:noFill/>
          <a:ln>
            <a:noFill/>
          </a:ln>
        </p:spPr>
      </p:pic>
      <p:sp>
        <p:nvSpPr>
          <p:cNvPr id="7" name="TextBox 6"/>
          <p:cNvSpPr txBox="1"/>
          <p:nvPr/>
        </p:nvSpPr>
        <p:spPr>
          <a:xfrm>
            <a:off x="0" y="4831458"/>
            <a:ext cx="5904642" cy="246221"/>
          </a:xfrm>
          <a:prstGeom prst="rect">
            <a:avLst/>
          </a:prstGeom>
          <a:noFill/>
        </p:spPr>
        <p:txBody>
          <a:bodyPr wrap="square" rtlCol="0">
            <a:spAutoFit/>
          </a:bodyPr>
          <a:lstStyle/>
          <a:p>
            <a:r>
              <a:rPr lang="en-US" sz="1000" dirty="0" smtClean="0"/>
              <a:t>Image credits: </a:t>
            </a:r>
            <a:r>
              <a:rPr lang="en-US" sz="1000" dirty="0" err="1"/>
              <a:t>Raimond</a:t>
            </a:r>
            <a:r>
              <a:rPr lang="en-US" sz="1000" dirty="0"/>
              <a:t> </a:t>
            </a:r>
            <a:r>
              <a:rPr lang="en-US" sz="1000" dirty="0" err="1" smtClean="0"/>
              <a:t>Spekking</a:t>
            </a:r>
            <a:r>
              <a:rPr lang="en-US" sz="1000" dirty="0" smtClean="0"/>
              <a:t> (top), Anna Poslednik (middle), Wikimedia Commons (bottom)</a:t>
            </a:r>
            <a:endParaRPr lang="en-US" sz="10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335080"/>
            <a:ext cx="9144000" cy="3918347"/>
          </a:xfrm>
          <a:prstGeom prst="rect">
            <a:avLst/>
          </a:prstGeom>
        </p:spPr>
      </p:pic>
      <p:sp>
        <p:nvSpPr>
          <p:cNvPr id="5" name="TextBox 4"/>
          <p:cNvSpPr txBox="1"/>
          <p:nvPr/>
        </p:nvSpPr>
        <p:spPr>
          <a:xfrm>
            <a:off x="21373" y="4910787"/>
            <a:ext cx="4855580" cy="246221"/>
          </a:xfrm>
          <a:prstGeom prst="rect">
            <a:avLst/>
          </a:prstGeom>
          <a:noFill/>
        </p:spPr>
        <p:txBody>
          <a:bodyPr wrap="square" rtlCol="0">
            <a:spAutoFit/>
          </a:bodyPr>
          <a:lstStyle/>
          <a:p>
            <a:r>
              <a:rPr lang="en-US" sz="1000" dirty="0" smtClean="0"/>
              <a:t>Image credit: Wikimedia Commons</a:t>
            </a:r>
            <a:endParaRPr lang="en-US" sz="1000" dirty="0"/>
          </a:p>
        </p:txBody>
      </p:sp>
      <p:sp>
        <p:nvSpPr>
          <p:cNvPr id="2" name="TextBox 1"/>
          <p:cNvSpPr txBox="1"/>
          <p:nvPr/>
        </p:nvSpPr>
        <p:spPr>
          <a:xfrm>
            <a:off x="197963" y="4369955"/>
            <a:ext cx="8248453" cy="307777"/>
          </a:xfrm>
          <a:prstGeom prst="rect">
            <a:avLst/>
          </a:prstGeom>
          <a:noFill/>
        </p:spPr>
        <p:txBody>
          <a:bodyPr wrap="square" rtlCol="0">
            <a:spAutoFit/>
          </a:bodyPr>
          <a:lstStyle/>
          <a:p>
            <a:pPr lvl="0"/>
            <a:r>
              <a:rPr lang="en-US" b="1" dirty="0" smtClean="0">
                <a:solidFill>
                  <a:schemeClr val="dk1"/>
                </a:solidFill>
              </a:rPr>
              <a:t>Video Animation</a:t>
            </a:r>
            <a:r>
              <a:rPr lang="en-US" b="1" dirty="0">
                <a:solidFill>
                  <a:schemeClr val="dk1"/>
                </a:solidFill>
              </a:rPr>
              <a:t>: </a:t>
            </a:r>
            <a:r>
              <a:rPr lang="en-US" dirty="0">
                <a:solidFill>
                  <a:schemeClr val="dk1"/>
                </a:solidFill>
                <a:hlinkClick r:id="rId4"/>
              </a:rPr>
              <a:t>https://</a:t>
            </a:r>
            <a:r>
              <a:rPr lang="en-US" dirty="0" smtClean="0">
                <a:solidFill>
                  <a:schemeClr val="dk1"/>
                </a:solidFill>
                <a:hlinkClick r:id="rId4"/>
              </a:rPr>
              <a:t>dnalc.cshl.edu/resources/3d/19-polymerase-chain-reaction.html</a:t>
            </a:r>
            <a:endParaRPr lang="en-US" dirty="0" smtClean="0">
              <a:solidFill>
                <a:schemeClr val="dk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22"/>
          <p:cNvSpPr txBox="1">
            <a:spLocks noGrp="1"/>
          </p:cNvSpPr>
          <p:nvPr>
            <p:ph type="title"/>
          </p:nvPr>
        </p:nvSpPr>
        <p:spPr>
          <a:xfrm>
            <a:off x="311700" y="2684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Gel Electrophoresis</a:t>
            </a:r>
            <a:endParaRPr/>
          </a:p>
        </p:txBody>
      </p:sp>
      <p:sp>
        <p:nvSpPr>
          <p:cNvPr id="277" name="Google Shape;277;p22"/>
          <p:cNvSpPr txBox="1">
            <a:spLocks noGrp="1"/>
          </p:cNvSpPr>
          <p:nvPr>
            <p:ph type="body" idx="1"/>
          </p:nvPr>
        </p:nvSpPr>
        <p:spPr>
          <a:xfrm>
            <a:off x="187650" y="971300"/>
            <a:ext cx="4624800" cy="4028700"/>
          </a:xfrm>
          <a:prstGeom prst="rect">
            <a:avLst/>
          </a:prstGeom>
        </p:spPr>
        <p:txBody>
          <a:bodyPr spcFirstLastPara="1" wrap="square" lIns="91425" tIns="91425" rIns="91425" bIns="91425" anchor="t" anchorCtr="0">
            <a:normAutofit lnSpcReduction="10000"/>
          </a:bodyPr>
          <a:lstStyle/>
          <a:p>
            <a:pPr marL="457200" lvl="0" indent="-342900" algn="l" rtl="0">
              <a:spcBef>
                <a:spcPts val="0"/>
              </a:spcBef>
              <a:spcAft>
                <a:spcPts val="0"/>
              </a:spcAft>
              <a:buClr>
                <a:schemeClr val="dk1"/>
              </a:buClr>
              <a:buSzPts val="1800"/>
              <a:buChar char="●"/>
            </a:pPr>
            <a:r>
              <a:rPr lang="en">
                <a:solidFill>
                  <a:schemeClr val="dk1"/>
                </a:solidFill>
              </a:rPr>
              <a:t>Used to separate a mixture of DNA based on size by passing an electric current through a gel</a:t>
            </a:r>
            <a:endParaRPr>
              <a:solidFill>
                <a:schemeClr val="dk1"/>
              </a:solidFill>
            </a:endParaRPr>
          </a:p>
          <a:p>
            <a:pPr marL="457200" lvl="0" indent="-342900" algn="l" rtl="0">
              <a:spcBef>
                <a:spcPts val="1000"/>
              </a:spcBef>
              <a:spcAft>
                <a:spcPts val="0"/>
              </a:spcAft>
              <a:buClr>
                <a:schemeClr val="dk1"/>
              </a:buClr>
              <a:buSzPts val="1800"/>
              <a:buChar char="●"/>
            </a:pPr>
            <a:r>
              <a:rPr lang="en">
                <a:solidFill>
                  <a:schemeClr val="dk1"/>
                </a:solidFill>
              </a:rPr>
              <a:t>DNA is negatively charged, attracted to positive end of gel (opposites attract!) </a:t>
            </a:r>
            <a:endParaRPr>
              <a:solidFill>
                <a:schemeClr val="dk1"/>
              </a:solidFill>
            </a:endParaRPr>
          </a:p>
          <a:p>
            <a:pPr marL="457200" lvl="0" indent="-342900" algn="l" rtl="0">
              <a:spcBef>
                <a:spcPts val="1000"/>
              </a:spcBef>
              <a:spcAft>
                <a:spcPts val="0"/>
              </a:spcAft>
              <a:buClr>
                <a:schemeClr val="dk1"/>
              </a:buClr>
              <a:buSzPts val="1800"/>
              <a:buChar char="●"/>
            </a:pPr>
            <a:r>
              <a:rPr lang="en">
                <a:solidFill>
                  <a:schemeClr val="dk1"/>
                </a:solidFill>
              </a:rPr>
              <a:t>Smaller DNA moves faster and further down the gel, larger DNA moves slower and doesn’t get as far.</a:t>
            </a:r>
            <a:endParaRPr>
              <a:solidFill>
                <a:schemeClr val="dk1"/>
              </a:solidFill>
            </a:endParaRPr>
          </a:p>
          <a:p>
            <a:pPr marL="457200" lvl="0" indent="-342900" algn="l" rtl="0">
              <a:spcBef>
                <a:spcPts val="1000"/>
              </a:spcBef>
              <a:spcAft>
                <a:spcPts val="0"/>
              </a:spcAft>
              <a:buClr>
                <a:schemeClr val="dk1"/>
              </a:buClr>
              <a:buSzPts val="1800"/>
              <a:buChar char="●"/>
            </a:pPr>
            <a:r>
              <a:rPr lang="en">
                <a:solidFill>
                  <a:schemeClr val="dk1"/>
                </a:solidFill>
              </a:rPr>
              <a:t>Used after PCR to visualize which primers (if any) attached to the sample and if DNA got amplified. </a:t>
            </a:r>
            <a:endParaRPr>
              <a:solidFill>
                <a:schemeClr val="dk1"/>
              </a:solidFill>
            </a:endParaRPr>
          </a:p>
        </p:txBody>
      </p:sp>
      <p:pic>
        <p:nvPicPr>
          <p:cNvPr id="278" name="Google Shape;278;p22"/>
          <p:cNvPicPr preferRelativeResize="0"/>
          <p:nvPr/>
        </p:nvPicPr>
        <p:blipFill rotWithShape="1">
          <a:blip r:embed="rId3">
            <a:alphaModFix/>
          </a:blip>
          <a:srcRect l="5962"/>
          <a:stretch/>
        </p:blipFill>
        <p:spPr>
          <a:xfrm>
            <a:off x="4980400" y="1554825"/>
            <a:ext cx="2648801" cy="3292751"/>
          </a:xfrm>
          <a:prstGeom prst="rect">
            <a:avLst/>
          </a:prstGeom>
          <a:noFill/>
          <a:ln>
            <a:noFill/>
          </a:ln>
        </p:spPr>
      </p:pic>
      <p:pic>
        <p:nvPicPr>
          <p:cNvPr id="279" name="Google Shape;279;p22"/>
          <p:cNvPicPr preferRelativeResize="0"/>
          <p:nvPr/>
        </p:nvPicPr>
        <p:blipFill rotWithShape="1">
          <a:blip r:embed="rId4">
            <a:alphaModFix/>
          </a:blip>
          <a:srcRect l="9974" r="6560" b="6454"/>
          <a:stretch/>
        </p:blipFill>
        <p:spPr>
          <a:xfrm>
            <a:off x="6611475" y="312600"/>
            <a:ext cx="2309100" cy="2494351"/>
          </a:xfrm>
          <a:prstGeom prst="rect">
            <a:avLst/>
          </a:prstGeom>
          <a:noFill/>
          <a:ln>
            <a:noFill/>
          </a:ln>
        </p:spPr>
      </p:pic>
      <p:sp>
        <p:nvSpPr>
          <p:cNvPr id="6" name="TextBox 5"/>
          <p:cNvSpPr txBox="1"/>
          <p:nvPr/>
        </p:nvSpPr>
        <p:spPr>
          <a:xfrm>
            <a:off x="7145920" y="4847576"/>
            <a:ext cx="1998080" cy="246221"/>
          </a:xfrm>
          <a:prstGeom prst="rect">
            <a:avLst/>
          </a:prstGeom>
          <a:noFill/>
        </p:spPr>
        <p:txBody>
          <a:bodyPr wrap="square" rtlCol="0">
            <a:spAutoFit/>
          </a:bodyPr>
          <a:lstStyle/>
          <a:p>
            <a:r>
              <a:rPr lang="en-US" sz="1000" smtClean="0"/>
              <a:t>Image credits: Anna Poslednik</a:t>
            </a:r>
            <a:endParaRPr lang="en-US" sz="10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Activity 2: Who Dunnit?</a:t>
            </a:r>
            <a:endParaRPr/>
          </a:p>
        </p:txBody>
      </p:sp>
      <p:sp>
        <p:nvSpPr>
          <p:cNvPr id="285" name="Google Shape;285;p23"/>
          <p:cNvSpPr txBox="1">
            <a:spLocks noGrp="1"/>
          </p:cNvSpPr>
          <p:nvPr>
            <p:ph type="body" idx="1"/>
          </p:nvPr>
        </p:nvSpPr>
        <p:spPr>
          <a:xfrm>
            <a:off x="311700" y="1070925"/>
            <a:ext cx="8520600" cy="38421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en" b="1" dirty="0">
                <a:solidFill>
                  <a:srgbClr val="000000"/>
                </a:solidFill>
              </a:rPr>
              <a:t>In this activity you will use cereal and pipe cleaners to model a PCR and identify which disease is responsible for the oyster mass murder. </a:t>
            </a:r>
            <a:endParaRPr b="1" dirty="0">
              <a:solidFill>
                <a:srgbClr val="000000"/>
              </a:solidFill>
            </a:endParaRPr>
          </a:p>
          <a:p>
            <a:pPr marL="0" lvl="0" indent="0" algn="l" rtl="0">
              <a:spcBef>
                <a:spcPts val="1200"/>
              </a:spcBef>
              <a:spcAft>
                <a:spcPts val="0"/>
              </a:spcAft>
              <a:buNone/>
            </a:pPr>
            <a:r>
              <a:rPr lang="en-US" b="1" dirty="0" smtClean="0">
                <a:solidFill>
                  <a:srgbClr val="000000"/>
                </a:solidFill>
              </a:rPr>
              <a:t>A</a:t>
            </a:r>
            <a:r>
              <a:rPr lang="en-US" dirty="0">
                <a:solidFill>
                  <a:srgbClr val="000000"/>
                </a:solidFill>
              </a:rPr>
              <a:t>)</a:t>
            </a:r>
            <a:r>
              <a:rPr lang="en" dirty="0" smtClean="0">
                <a:solidFill>
                  <a:srgbClr val="000000"/>
                </a:solidFill>
              </a:rPr>
              <a:t> </a:t>
            </a:r>
            <a:r>
              <a:rPr lang="en" dirty="0">
                <a:solidFill>
                  <a:srgbClr val="000000"/>
                </a:solidFill>
              </a:rPr>
              <a:t>Read through the “Oyster Murder Part II: Who </a:t>
            </a:r>
            <a:r>
              <a:rPr lang="en" dirty="0" err="1">
                <a:solidFill>
                  <a:srgbClr val="000000"/>
                </a:solidFill>
              </a:rPr>
              <a:t>Dunnit</a:t>
            </a:r>
            <a:r>
              <a:rPr lang="en" dirty="0">
                <a:solidFill>
                  <a:srgbClr val="000000"/>
                </a:solidFill>
              </a:rPr>
              <a:t>” worksheet. Identify which of the three primer sets (a primer set = 2 pipe cleaners with 5 </a:t>
            </a:r>
            <a:r>
              <a:rPr lang="en" dirty="0" err="1">
                <a:solidFill>
                  <a:srgbClr val="000000"/>
                </a:solidFill>
              </a:rPr>
              <a:t>froot</a:t>
            </a:r>
            <a:r>
              <a:rPr lang="en" dirty="0">
                <a:solidFill>
                  <a:srgbClr val="000000"/>
                </a:solidFill>
              </a:rPr>
              <a:t> loops on each) correctly attaches to your sample DNA (DNA sample = 2 pipe cleaners twisted together each with 20 </a:t>
            </a:r>
            <a:r>
              <a:rPr lang="en" dirty="0" err="1">
                <a:solidFill>
                  <a:srgbClr val="000000"/>
                </a:solidFill>
              </a:rPr>
              <a:t>froot</a:t>
            </a:r>
            <a:r>
              <a:rPr lang="en" dirty="0">
                <a:solidFill>
                  <a:srgbClr val="000000"/>
                </a:solidFill>
              </a:rPr>
              <a:t> loops). Once you identify the correct primer set, build your new DNA strands by adding </a:t>
            </a:r>
            <a:r>
              <a:rPr lang="en" dirty="0" err="1">
                <a:solidFill>
                  <a:srgbClr val="000000"/>
                </a:solidFill>
              </a:rPr>
              <a:t>froot</a:t>
            </a:r>
            <a:r>
              <a:rPr lang="en" dirty="0">
                <a:solidFill>
                  <a:srgbClr val="000000"/>
                </a:solidFill>
              </a:rPr>
              <a:t> loops to the end of the primers.</a:t>
            </a:r>
            <a:endParaRPr dirty="0">
              <a:solidFill>
                <a:srgbClr val="000000"/>
              </a:solidFill>
            </a:endParaRPr>
          </a:p>
          <a:p>
            <a:pPr marL="0" lvl="0" indent="0" algn="l" rtl="0">
              <a:spcBef>
                <a:spcPts val="1200"/>
              </a:spcBef>
              <a:spcAft>
                <a:spcPts val="0"/>
              </a:spcAft>
              <a:buNone/>
            </a:pPr>
            <a:endParaRPr dirty="0">
              <a:solidFill>
                <a:srgbClr val="000000"/>
              </a:solidFill>
            </a:endParaRPr>
          </a:p>
          <a:p>
            <a:pPr marL="0" lvl="0" indent="0" algn="l" rtl="0">
              <a:spcBef>
                <a:spcPts val="1200"/>
              </a:spcBef>
              <a:spcAft>
                <a:spcPts val="1200"/>
              </a:spcAft>
              <a:buNone/>
            </a:pPr>
            <a:r>
              <a:rPr lang="en-US" b="1" dirty="0" smtClean="0">
                <a:solidFill>
                  <a:srgbClr val="000000"/>
                </a:solidFill>
              </a:rPr>
              <a:t>B</a:t>
            </a:r>
            <a:r>
              <a:rPr lang="en-US" b="1" dirty="0">
                <a:solidFill>
                  <a:srgbClr val="000000"/>
                </a:solidFill>
              </a:rPr>
              <a:t>)</a:t>
            </a:r>
            <a:r>
              <a:rPr lang="en" b="1" dirty="0" smtClean="0">
                <a:solidFill>
                  <a:srgbClr val="000000"/>
                </a:solidFill>
              </a:rPr>
              <a:t> </a:t>
            </a:r>
            <a:r>
              <a:rPr lang="en" dirty="0">
                <a:solidFill>
                  <a:srgbClr val="000000"/>
                </a:solidFill>
              </a:rPr>
              <a:t>Complete 2 more rounds of PCR or analyze the “Products of 3 rounds of PCR” handout to answer the questions on the worksheet and identify the murderer! </a:t>
            </a:r>
            <a:endParaRPr dirty="0">
              <a:solidFill>
                <a:srgbClr val="0000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8732" y="132447"/>
            <a:ext cx="8520600" cy="572700"/>
          </a:xfrm>
        </p:spPr>
        <p:txBody>
          <a:bodyPr>
            <a:normAutofit fontScale="90000"/>
          </a:bodyPr>
          <a:lstStyle/>
          <a:p>
            <a:pPr algn="ctr"/>
            <a:r>
              <a:rPr lang="en-US" dirty="0" smtClean="0"/>
              <a:t>Activity 2A Visual Instructions</a:t>
            </a:r>
            <a:endParaRPr lang="en-US" dirty="0"/>
          </a:p>
        </p:txBody>
      </p:sp>
      <p:pic>
        <p:nvPicPr>
          <p:cNvPr id="4" name="Picture 3"/>
          <p:cNvPicPr>
            <a:picLocks noChangeAspect="1"/>
          </p:cNvPicPr>
          <p:nvPr/>
        </p:nvPicPr>
        <p:blipFill>
          <a:blip r:embed="rId2"/>
          <a:stretch>
            <a:fillRect/>
          </a:stretch>
        </p:blipFill>
        <p:spPr>
          <a:xfrm>
            <a:off x="818066" y="721945"/>
            <a:ext cx="2065854" cy="612407"/>
          </a:xfrm>
          <a:prstGeom prst="rect">
            <a:avLst/>
          </a:prstGeom>
        </p:spPr>
      </p:pic>
      <p:sp>
        <p:nvSpPr>
          <p:cNvPr id="5" name="Right Arrow 4"/>
          <p:cNvSpPr/>
          <p:nvPr/>
        </p:nvSpPr>
        <p:spPr>
          <a:xfrm rot="5400000">
            <a:off x="727627" y="1606332"/>
            <a:ext cx="490194" cy="309318"/>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rotWithShape="1">
          <a:blip r:embed="rId3"/>
          <a:srcRect t="19431"/>
          <a:stretch/>
        </p:blipFill>
        <p:spPr>
          <a:xfrm>
            <a:off x="818065" y="2120577"/>
            <a:ext cx="2079485" cy="1118815"/>
          </a:xfrm>
          <a:prstGeom prst="rect">
            <a:avLst/>
          </a:prstGeom>
        </p:spPr>
      </p:pic>
      <p:sp>
        <p:nvSpPr>
          <p:cNvPr id="7" name="TextBox 6"/>
          <p:cNvSpPr txBox="1"/>
          <p:nvPr/>
        </p:nvSpPr>
        <p:spPr>
          <a:xfrm>
            <a:off x="1160843" y="1552813"/>
            <a:ext cx="1877973" cy="307777"/>
          </a:xfrm>
          <a:prstGeom prst="rect">
            <a:avLst/>
          </a:prstGeom>
          <a:noFill/>
        </p:spPr>
        <p:txBody>
          <a:bodyPr wrap="square" rtlCol="0">
            <a:spAutoFit/>
          </a:bodyPr>
          <a:lstStyle/>
          <a:p>
            <a:pPr algn="ctr"/>
            <a:r>
              <a:rPr lang="en-US" b="1" dirty="0" smtClean="0"/>
              <a:t>Denature</a:t>
            </a:r>
            <a:r>
              <a:rPr lang="en-US" dirty="0" smtClean="0"/>
              <a:t> your DNA</a:t>
            </a:r>
            <a:endParaRPr lang="en-US" dirty="0"/>
          </a:p>
        </p:txBody>
      </p:sp>
      <p:sp>
        <p:nvSpPr>
          <p:cNvPr id="8" name="TextBox 7"/>
          <p:cNvSpPr txBox="1"/>
          <p:nvPr/>
        </p:nvSpPr>
        <p:spPr>
          <a:xfrm>
            <a:off x="317634" y="3310454"/>
            <a:ext cx="2657861" cy="523220"/>
          </a:xfrm>
          <a:prstGeom prst="rect">
            <a:avLst/>
          </a:prstGeom>
          <a:noFill/>
        </p:spPr>
        <p:txBody>
          <a:bodyPr wrap="square" rtlCol="0">
            <a:spAutoFit/>
          </a:bodyPr>
          <a:lstStyle/>
          <a:p>
            <a:r>
              <a:rPr lang="en-US" dirty="0" smtClean="0"/>
              <a:t>*Rearrange so </a:t>
            </a:r>
            <a:r>
              <a:rPr lang="en-US" b="1" dirty="0" smtClean="0"/>
              <a:t>both </a:t>
            </a:r>
            <a:r>
              <a:rPr lang="en-US" dirty="0" smtClean="0"/>
              <a:t>strands have the </a:t>
            </a:r>
            <a:r>
              <a:rPr lang="en-US" b="1" dirty="0" smtClean="0"/>
              <a:t>3’ end </a:t>
            </a:r>
            <a:r>
              <a:rPr lang="en-US" dirty="0" smtClean="0"/>
              <a:t>on the</a:t>
            </a:r>
            <a:r>
              <a:rPr lang="en-US" b="1" dirty="0" smtClean="0"/>
              <a:t> left </a:t>
            </a:r>
            <a:r>
              <a:rPr lang="en-US" dirty="0" smtClean="0"/>
              <a:t>side</a:t>
            </a:r>
            <a:endParaRPr lang="en-US" dirty="0"/>
          </a:p>
        </p:txBody>
      </p:sp>
      <p:sp>
        <p:nvSpPr>
          <p:cNvPr id="9" name="TextBox 8"/>
          <p:cNvSpPr txBox="1"/>
          <p:nvPr/>
        </p:nvSpPr>
        <p:spPr>
          <a:xfrm>
            <a:off x="148476" y="658059"/>
            <a:ext cx="635229" cy="477054"/>
          </a:xfrm>
          <a:prstGeom prst="rect">
            <a:avLst/>
          </a:prstGeom>
          <a:noFill/>
        </p:spPr>
        <p:txBody>
          <a:bodyPr wrap="square" rtlCol="0">
            <a:spAutoFit/>
          </a:bodyPr>
          <a:lstStyle/>
          <a:p>
            <a:pPr algn="ctr"/>
            <a:r>
              <a:rPr lang="en-US" sz="2500" dirty="0" smtClean="0"/>
              <a:t>1.</a:t>
            </a:r>
            <a:endParaRPr lang="en-US" sz="2500" dirty="0"/>
          </a:p>
        </p:txBody>
      </p:sp>
      <p:sp>
        <p:nvSpPr>
          <p:cNvPr id="10" name="TextBox 9"/>
          <p:cNvSpPr txBox="1"/>
          <p:nvPr/>
        </p:nvSpPr>
        <p:spPr>
          <a:xfrm>
            <a:off x="2999475" y="730482"/>
            <a:ext cx="635229" cy="477054"/>
          </a:xfrm>
          <a:prstGeom prst="rect">
            <a:avLst/>
          </a:prstGeom>
          <a:noFill/>
        </p:spPr>
        <p:txBody>
          <a:bodyPr wrap="square" rtlCol="0">
            <a:spAutoFit/>
          </a:bodyPr>
          <a:lstStyle/>
          <a:p>
            <a:pPr algn="ctr"/>
            <a:r>
              <a:rPr lang="en-US" sz="2500" dirty="0"/>
              <a:t>2</a:t>
            </a:r>
            <a:r>
              <a:rPr lang="en-US" sz="2500" dirty="0" smtClean="0"/>
              <a:t>.</a:t>
            </a:r>
            <a:endParaRPr lang="en-US" sz="2500" dirty="0"/>
          </a:p>
        </p:txBody>
      </p:sp>
      <p:pic>
        <p:nvPicPr>
          <p:cNvPr id="11" name="Picture 10"/>
          <p:cNvPicPr>
            <a:picLocks noChangeAspect="1"/>
          </p:cNvPicPr>
          <p:nvPr/>
        </p:nvPicPr>
        <p:blipFill>
          <a:blip r:embed="rId4"/>
          <a:stretch>
            <a:fillRect/>
          </a:stretch>
        </p:blipFill>
        <p:spPr>
          <a:xfrm>
            <a:off x="3369043" y="1237862"/>
            <a:ext cx="2371235" cy="1774651"/>
          </a:xfrm>
          <a:prstGeom prst="rect">
            <a:avLst/>
          </a:prstGeom>
        </p:spPr>
      </p:pic>
      <p:sp>
        <p:nvSpPr>
          <p:cNvPr id="12" name="TextBox 11"/>
          <p:cNvSpPr txBox="1"/>
          <p:nvPr/>
        </p:nvSpPr>
        <p:spPr>
          <a:xfrm>
            <a:off x="3325592" y="3173973"/>
            <a:ext cx="2686639" cy="523220"/>
          </a:xfrm>
          <a:prstGeom prst="rect">
            <a:avLst/>
          </a:prstGeom>
          <a:noFill/>
        </p:spPr>
        <p:txBody>
          <a:bodyPr wrap="square" rtlCol="0">
            <a:spAutoFit/>
          </a:bodyPr>
          <a:lstStyle/>
          <a:p>
            <a:r>
              <a:rPr lang="en-US" dirty="0" smtClean="0"/>
              <a:t>*Arrange </a:t>
            </a:r>
            <a:r>
              <a:rPr lang="en-US" b="1" dirty="0" smtClean="0"/>
              <a:t>all</a:t>
            </a:r>
            <a:r>
              <a:rPr lang="en-US" dirty="0" smtClean="0"/>
              <a:t> primers to have the </a:t>
            </a:r>
            <a:r>
              <a:rPr lang="en-US" b="1" dirty="0" smtClean="0"/>
              <a:t>5’ end </a:t>
            </a:r>
            <a:r>
              <a:rPr lang="en-US" dirty="0" smtClean="0"/>
              <a:t>on the </a:t>
            </a:r>
            <a:r>
              <a:rPr lang="en-US" b="1" dirty="0" smtClean="0"/>
              <a:t>left</a:t>
            </a:r>
            <a:r>
              <a:rPr lang="en-US" dirty="0" smtClean="0"/>
              <a:t> side</a:t>
            </a:r>
            <a:endParaRPr lang="en-US" dirty="0"/>
          </a:p>
        </p:txBody>
      </p:sp>
      <p:sp>
        <p:nvSpPr>
          <p:cNvPr id="13" name="TextBox 12"/>
          <p:cNvSpPr txBox="1"/>
          <p:nvPr/>
        </p:nvSpPr>
        <p:spPr>
          <a:xfrm>
            <a:off x="6414452" y="721945"/>
            <a:ext cx="2101566" cy="477054"/>
          </a:xfrm>
          <a:prstGeom prst="rect">
            <a:avLst/>
          </a:prstGeom>
          <a:noFill/>
        </p:spPr>
        <p:txBody>
          <a:bodyPr wrap="square" rtlCol="0">
            <a:spAutoFit/>
          </a:bodyPr>
          <a:lstStyle/>
          <a:p>
            <a:pPr algn="ctr"/>
            <a:r>
              <a:rPr lang="en-US" sz="2500" dirty="0" smtClean="0"/>
              <a:t>3. </a:t>
            </a:r>
            <a:r>
              <a:rPr lang="en-US" sz="2500" b="1" dirty="0" smtClean="0"/>
              <a:t>Annealing</a:t>
            </a:r>
            <a:endParaRPr lang="en-US" sz="2500" b="1" dirty="0"/>
          </a:p>
        </p:txBody>
      </p:sp>
      <p:sp>
        <p:nvSpPr>
          <p:cNvPr id="14" name="Donut 13"/>
          <p:cNvSpPr/>
          <p:nvPr/>
        </p:nvSpPr>
        <p:spPr>
          <a:xfrm>
            <a:off x="6839022" y="1292714"/>
            <a:ext cx="405352" cy="377072"/>
          </a:xfrm>
          <a:prstGeom prst="donu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Donut 14"/>
          <p:cNvSpPr/>
          <p:nvPr/>
        </p:nvSpPr>
        <p:spPr>
          <a:xfrm>
            <a:off x="7766951" y="1319582"/>
            <a:ext cx="405352" cy="377072"/>
          </a:xfrm>
          <a:prstGeom prst="donu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Donut 15"/>
          <p:cNvSpPr/>
          <p:nvPr/>
        </p:nvSpPr>
        <p:spPr>
          <a:xfrm>
            <a:off x="6839022" y="2148177"/>
            <a:ext cx="405352" cy="377072"/>
          </a:xfrm>
          <a:prstGeom prst="donut">
            <a:avLst/>
          </a:pr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18" name="Donut 17"/>
          <p:cNvSpPr/>
          <p:nvPr/>
        </p:nvSpPr>
        <p:spPr>
          <a:xfrm>
            <a:off x="7766951" y="2172503"/>
            <a:ext cx="405352" cy="377072"/>
          </a:xfrm>
          <a:prstGeom prst="donu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19" name="Left-Right Arrow 18"/>
          <p:cNvSpPr/>
          <p:nvPr/>
        </p:nvSpPr>
        <p:spPr>
          <a:xfrm>
            <a:off x="7283827" y="1385089"/>
            <a:ext cx="443671" cy="261610"/>
          </a:xfrm>
          <a:prstGeom prst="leftRightArrow">
            <a:avLst>
              <a:gd name="adj1" fmla="val 21173"/>
              <a:gd name="adj2" fmla="val 39190"/>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Left-Right Arrow 19"/>
          <p:cNvSpPr/>
          <p:nvPr/>
        </p:nvSpPr>
        <p:spPr>
          <a:xfrm>
            <a:off x="7283827" y="2205908"/>
            <a:ext cx="443671" cy="261610"/>
          </a:xfrm>
          <a:prstGeom prst="leftRightArrow">
            <a:avLst>
              <a:gd name="adj1" fmla="val 21173"/>
              <a:gd name="adj2" fmla="val 39190"/>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6231759" y="2645880"/>
            <a:ext cx="2652496" cy="1169551"/>
          </a:xfrm>
          <a:prstGeom prst="rect">
            <a:avLst/>
          </a:prstGeom>
          <a:noFill/>
        </p:spPr>
        <p:txBody>
          <a:bodyPr wrap="square" rtlCol="0">
            <a:spAutoFit/>
          </a:bodyPr>
          <a:lstStyle/>
          <a:p>
            <a:pPr algn="ctr"/>
            <a:r>
              <a:rPr lang="en-US" dirty="0" smtClean="0"/>
              <a:t>Figure out which primer set matches your DNA sample given that </a:t>
            </a:r>
            <a:r>
              <a:rPr lang="en-US" b="1" dirty="0" smtClean="0"/>
              <a:t>green</a:t>
            </a:r>
            <a:r>
              <a:rPr lang="en-US" dirty="0" smtClean="0"/>
              <a:t> </a:t>
            </a:r>
            <a:r>
              <a:rPr lang="en-US" dirty="0" err="1" smtClean="0"/>
              <a:t>froot</a:t>
            </a:r>
            <a:r>
              <a:rPr lang="en-US" dirty="0" smtClean="0"/>
              <a:t> loops bind to </a:t>
            </a:r>
            <a:r>
              <a:rPr lang="en-US" b="1" dirty="0" smtClean="0"/>
              <a:t>blue</a:t>
            </a:r>
            <a:r>
              <a:rPr lang="en-US" dirty="0" smtClean="0"/>
              <a:t> </a:t>
            </a:r>
            <a:r>
              <a:rPr lang="en-US" dirty="0" err="1" smtClean="0"/>
              <a:t>froot</a:t>
            </a:r>
            <a:r>
              <a:rPr lang="en-US" dirty="0" smtClean="0"/>
              <a:t> loops and </a:t>
            </a:r>
            <a:r>
              <a:rPr lang="en-US" u="sng" dirty="0" smtClean="0"/>
              <a:t>orange</a:t>
            </a:r>
            <a:r>
              <a:rPr lang="en-US" dirty="0" smtClean="0"/>
              <a:t> binds to </a:t>
            </a:r>
            <a:r>
              <a:rPr lang="en-US" u="sng" dirty="0" smtClean="0"/>
              <a:t>yellow</a:t>
            </a:r>
            <a:endParaRPr lang="en-US" u="sng" dirty="0"/>
          </a:p>
        </p:txBody>
      </p:sp>
      <p:sp>
        <p:nvSpPr>
          <p:cNvPr id="22" name="TextBox 21"/>
          <p:cNvSpPr txBox="1"/>
          <p:nvPr/>
        </p:nvSpPr>
        <p:spPr>
          <a:xfrm>
            <a:off x="818065" y="3919093"/>
            <a:ext cx="2632432" cy="477054"/>
          </a:xfrm>
          <a:prstGeom prst="rect">
            <a:avLst/>
          </a:prstGeom>
          <a:noFill/>
        </p:spPr>
        <p:txBody>
          <a:bodyPr wrap="square" rtlCol="0">
            <a:spAutoFit/>
          </a:bodyPr>
          <a:lstStyle/>
          <a:p>
            <a:pPr algn="ctr"/>
            <a:r>
              <a:rPr lang="en-US" sz="2500" dirty="0" smtClean="0"/>
              <a:t>4. </a:t>
            </a:r>
            <a:r>
              <a:rPr lang="en-US" sz="2500" b="1" dirty="0" smtClean="0"/>
              <a:t>Extension</a:t>
            </a:r>
            <a:r>
              <a:rPr lang="en-US" sz="2500" dirty="0" smtClean="0"/>
              <a:t>:</a:t>
            </a:r>
            <a:endParaRPr lang="en-US" sz="2500" dirty="0"/>
          </a:p>
        </p:txBody>
      </p:sp>
      <p:sp>
        <p:nvSpPr>
          <p:cNvPr id="25" name="Rectangle 24"/>
          <p:cNvSpPr/>
          <p:nvPr/>
        </p:nvSpPr>
        <p:spPr>
          <a:xfrm>
            <a:off x="3525626" y="4564948"/>
            <a:ext cx="2262072" cy="75168"/>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3525627" y="4876721"/>
            <a:ext cx="2262072" cy="55836"/>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2729424" y="4445543"/>
            <a:ext cx="618784" cy="307777"/>
          </a:xfrm>
          <a:prstGeom prst="rect">
            <a:avLst/>
          </a:prstGeom>
          <a:noFill/>
        </p:spPr>
        <p:txBody>
          <a:bodyPr wrap="square" rtlCol="0">
            <a:spAutoFit/>
          </a:bodyPr>
          <a:lstStyle/>
          <a:p>
            <a:r>
              <a:rPr lang="en-US" smtClean="0"/>
              <a:t>DNA</a:t>
            </a:r>
            <a:endParaRPr lang="en-US" dirty="0"/>
          </a:p>
        </p:txBody>
      </p:sp>
      <p:sp>
        <p:nvSpPr>
          <p:cNvPr id="28" name="TextBox 27"/>
          <p:cNvSpPr txBox="1"/>
          <p:nvPr/>
        </p:nvSpPr>
        <p:spPr>
          <a:xfrm>
            <a:off x="2112811" y="4737984"/>
            <a:ext cx="1583703" cy="307777"/>
          </a:xfrm>
          <a:prstGeom prst="rect">
            <a:avLst/>
          </a:prstGeom>
          <a:noFill/>
        </p:spPr>
        <p:txBody>
          <a:bodyPr wrap="square" rtlCol="0">
            <a:spAutoFit/>
          </a:bodyPr>
          <a:lstStyle/>
          <a:p>
            <a:r>
              <a:rPr lang="en-US" smtClean="0"/>
              <a:t>Correct primer</a:t>
            </a:r>
            <a:endParaRPr lang="en-US" dirty="0"/>
          </a:p>
        </p:txBody>
      </p:sp>
      <p:sp>
        <p:nvSpPr>
          <p:cNvPr id="29" name="Oval 28"/>
          <p:cNvSpPr/>
          <p:nvPr/>
        </p:nvSpPr>
        <p:spPr>
          <a:xfrm>
            <a:off x="4069985" y="4503910"/>
            <a:ext cx="102281" cy="167794"/>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4319027" y="4503910"/>
            <a:ext cx="102281" cy="167794"/>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4194506" y="4504110"/>
            <a:ext cx="102281" cy="167794"/>
          </a:xfrm>
          <a:prstGeom prst="ellipse">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4445418" y="4515534"/>
            <a:ext cx="102281" cy="167794"/>
          </a:xfrm>
          <a:prstGeom prst="ellipse">
            <a:avLst/>
          </a:pr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a:off x="4572598" y="4515534"/>
            <a:ext cx="102281" cy="167794"/>
          </a:xfrm>
          <a:prstGeom prst="ellipse">
            <a:avLst/>
          </a:pr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4705447" y="4515534"/>
            <a:ext cx="102281" cy="167794"/>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p:cNvSpPr/>
          <p:nvPr/>
        </p:nvSpPr>
        <p:spPr>
          <a:xfrm>
            <a:off x="4836766" y="4515534"/>
            <a:ext cx="102281" cy="167794"/>
          </a:xfrm>
          <a:prstGeom prst="ellipse">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p:cNvSpPr/>
          <p:nvPr/>
        </p:nvSpPr>
        <p:spPr>
          <a:xfrm>
            <a:off x="4968085" y="4506167"/>
            <a:ext cx="102281" cy="167794"/>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p:cNvSpPr/>
          <p:nvPr/>
        </p:nvSpPr>
        <p:spPr>
          <a:xfrm>
            <a:off x="5100934" y="4494260"/>
            <a:ext cx="102281" cy="167794"/>
          </a:xfrm>
          <a:prstGeom prst="ellipse">
            <a:avLst/>
          </a:pr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4092225" y="4815683"/>
            <a:ext cx="102281" cy="167794"/>
          </a:xfrm>
          <a:prstGeom prst="ellipse">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p:cNvSpPr/>
          <p:nvPr/>
        </p:nvSpPr>
        <p:spPr>
          <a:xfrm>
            <a:off x="4216746" y="4815683"/>
            <a:ext cx="102281" cy="167794"/>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p:cNvSpPr/>
          <p:nvPr/>
        </p:nvSpPr>
        <p:spPr>
          <a:xfrm>
            <a:off x="4341267" y="4815683"/>
            <a:ext cx="102281" cy="167794"/>
          </a:xfrm>
          <a:prstGeom prst="ellipse">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p:cNvSpPr/>
          <p:nvPr/>
        </p:nvSpPr>
        <p:spPr>
          <a:xfrm>
            <a:off x="4454878" y="4815683"/>
            <a:ext cx="102281" cy="167794"/>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p:cNvSpPr/>
          <p:nvPr/>
        </p:nvSpPr>
        <p:spPr>
          <a:xfrm>
            <a:off x="4572598" y="4815883"/>
            <a:ext cx="102281" cy="167794"/>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p:cNvSpPr/>
          <p:nvPr/>
        </p:nvSpPr>
        <p:spPr>
          <a:xfrm>
            <a:off x="6354527" y="4815683"/>
            <a:ext cx="102281" cy="167794"/>
          </a:xfrm>
          <a:prstGeom prst="ellipse">
            <a:avLst/>
          </a:pr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ight Arrow 44"/>
          <p:cNvSpPr/>
          <p:nvPr/>
        </p:nvSpPr>
        <p:spPr>
          <a:xfrm rot="10800000">
            <a:off x="5895382" y="4806458"/>
            <a:ext cx="404428" cy="186243"/>
          </a:xfrm>
          <a:prstGeom prst="rightArrow">
            <a:avLst>
              <a:gd name="adj1" fmla="val 25618"/>
              <a:gd name="adj2" fmla="val 34762"/>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p:cNvSpPr txBox="1"/>
          <p:nvPr/>
        </p:nvSpPr>
        <p:spPr>
          <a:xfrm>
            <a:off x="3057956" y="3978160"/>
            <a:ext cx="5458062" cy="523220"/>
          </a:xfrm>
          <a:prstGeom prst="rect">
            <a:avLst/>
          </a:prstGeom>
          <a:noFill/>
        </p:spPr>
        <p:txBody>
          <a:bodyPr wrap="square" rtlCol="0">
            <a:spAutoFit/>
          </a:bodyPr>
          <a:lstStyle/>
          <a:p>
            <a:r>
              <a:rPr lang="en-US" dirty="0" smtClean="0"/>
              <a:t>Follow the color matching scheme from step 3 and add </a:t>
            </a:r>
            <a:r>
              <a:rPr lang="en-US" dirty="0" err="1" smtClean="0"/>
              <a:t>froot</a:t>
            </a:r>
            <a:r>
              <a:rPr lang="en-US" dirty="0" smtClean="0"/>
              <a:t> loops to the 3’ ends of correct primers to complete your DNA strands</a:t>
            </a:r>
            <a:endParaRPr lang="en-US" dirty="0"/>
          </a:p>
        </p:txBody>
      </p:sp>
      <p:sp>
        <p:nvSpPr>
          <p:cNvPr id="47" name="Oval 46"/>
          <p:cNvSpPr/>
          <p:nvPr/>
        </p:nvSpPr>
        <p:spPr>
          <a:xfrm>
            <a:off x="6515177" y="4824908"/>
            <a:ext cx="102281" cy="167794"/>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p:cNvSpPr/>
          <p:nvPr/>
        </p:nvSpPr>
        <p:spPr>
          <a:xfrm>
            <a:off x="6674463" y="4815683"/>
            <a:ext cx="102281" cy="167794"/>
          </a:xfrm>
          <a:prstGeom prst="ellipse">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p:cNvSpPr/>
          <p:nvPr/>
        </p:nvSpPr>
        <p:spPr>
          <a:xfrm>
            <a:off x="6832825" y="4807976"/>
            <a:ext cx="102281" cy="167794"/>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a:off x="124566" y="658059"/>
            <a:ext cx="2873169" cy="320253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3077776" y="658059"/>
            <a:ext cx="2873169" cy="320253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6085613" y="658059"/>
            <a:ext cx="2873169" cy="32059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p:cNvSpPr/>
          <p:nvPr/>
        </p:nvSpPr>
        <p:spPr>
          <a:xfrm>
            <a:off x="1106275" y="3939659"/>
            <a:ext cx="7300624" cy="111694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Box 53"/>
          <p:cNvSpPr txBox="1"/>
          <p:nvPr/>
        </p:nvSpPr>
        <p:spPr>
          <a:xfrm>
            <a:off x="5259370" y="4737630"/>
            <a:ext cx="308671" cy="276999"/>
          </a:xfrm>
          <a:prstGeom prst="rect">
            <a:avLst/>
          </a:prstGeom>
          <a:solidFill>
            <a:schemeClr val="bg1"/>
          </a:solidFill>
        </p:spPr>
        <p:txBody>
          <a:bodyPr wrap="square" rtlCol="0">
            <a:spAutoFit/>
          </a:bodyPr>
          <a:lstStyle/>
          <a:p>
            <a:r>
              <a:rPr lang="en-US" sz="1200" dirty="0" smtClean="0"/>
              <a:t>3’</a:t>
            </a:r>
            <a:endParaRPr lang="en-US" sz="1200" dirty="0"/>
          </a:p>
        </p:txBody>
      </p:sp>
      <p:sp>
        <p:nvSpPr>
          <p:cNvPr id="55" name="TextBox 54"/>
          <p:cNvSpPr txBox="1"/>
          <p:nvPr/>
        </p:nvSpPr>
        <p:spPr>
          <a:xfrm>
            <a:off x="5258498" y="4449307"/>
            <a:ext cx="308671" cy="276999"/>
          </a:xfrm>
          <a:prstGeom prst="rect">
            <a:avLst/>
          </a:prstGeom>
          <a:solidFill>
            <a:schemeClr val="bg1"/>
          </a:solidFill>
        </p:spPr>
        <p:txBody>
          <a:bodyPr wrap="square" rtlCol="0">
            <a:spAutoFit/>
          </a:bodyPr>
          <a:lstStyle/>
          <a:p>
            <a:r>
              <a:rPr lang="en-US" sz="1200" dirty="0"/>
              <a:t>5</a:t>
            </a:r>
            <a:r>
              <a:rPr lang="en-US" sz="1200" dirty="0" smtClean="0"/>
              <a:t>’</a:t>
            </a:r>
            <a:endParaRPr lang="en-US" sz="1200" dirty="0"/>
          </a:p>
        </p:txBody>
      </p:sp>
      <p:sp>
        <p:nvSpPr>
          <p:cNvPr id="56" name="TextBox 55"/>
          <p:cNvSpPr txBox="1"/>
          <p:nvPr/>
        </p:nvSpPr>
        <p:spPr>
          <a:xfrm>
            <a:off x="3631510" y="4476321"/>
            <a:ext cx="308671" cy="276999"/>
          </a:xfrm>
          <a:prstGeom prst="rect">
            <a:avLst/>
          </a:prstGeom>
          <a:solidFill>
            <a:schemeClr val="bg1"/>
          </a:solidFill>
        </p:spPr>
        <p:txBody>
          <a:bodyPr wrap="square" rtlCol="0">
            <a:spAutoFit/>
          </a:bodyPr>
          <a:lstStyle/>
          <a:p>
            <a:r>
              <a:rPr lang="en-US" sz="1200" dirty="0" smtClean="0"/>
              <a:t>3’</a:t>
            </a:r>
            <a:endParaRPr lang="en-US" sz="1200" dirty="0"/>
          </a:p>
        </p:txBody>
      </p:sp>
      <p:sp>
        <p:nvSpPr>
          <p:cNvPr id="57" name="TextBox 56"/>
          <p:cNvSpPr txBox="1"/>
          <p:nvPr/>
        </p:nvSpPr>
        <p:spPr>
          <a:xfrm>
            <a:off x="3639056" y="4751886"/>
            <a:ext cx="308671" cy="276999"/>
          </a:xfrm>
          <a:prstGeom prst="rect">
            <a:avLst/>
          </a:prstGeom>
          <a:solidFill>
            <a:schemeClr val="bg1"/>
          </a:solidFill>
        </p:spPr>
        <p:txBody>
          <a:bodyPr wrap="square" rtlCol="0">
            <a:spAutoFit/>
          </a:bodyPr>
          <a:lstStyle/>
          <a:p>
            <a:r>
              <a:rPr lang="en-US" sz="1200" dirty="0"/>
              <a:t>5</a:t>
            </a:r>
            <a:r>
              <a:rPr lang="en-US" sz="1200" dirty="0" smtClean="0"/>
              <a:t>’</a:t>
            </a:r>
            <a:endParaRPr lang="en-US" sz="1200" dirty="0"/>
          </a:p>
        </p:txBody>
      </p:sp>
    </p:spTree>
    <p:extLst>
      <p:ext uri="{BB962C8B-B14F-4D97-AF65-F5344CB8AC3E}">
        <p14:creationId xmlns:p14="http://schemas.microsoft.com/office/powerpoint/2010/main" val="13838380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288" y="461610"/>
            <a:ext cx="8520600" cy="572700"/>
          </a:xfrm>
        </p:spPr>
        <p:txBody>
          <a:bodyPr>
            <a:normAutofit fontScale="90000"/>
          </a:bodyPr>
          <a:lstStyle/>
          <a:p>
            <a:r>
              <a:rPr lang="en-US" dirty="0" smtClean="0"/>
              <a:t>And the Serial Killer is....</a:t>
            </a:r>
            <a:endParaRPr lang="en-US" dirty="0"/>
          </a:p>
        </p:txBody>
      </p:sp>
      <p:sp>
        <p:nvSpPr>
          <p:cNvPr id="4" name="Google Shape;148;p17"/>
          <p:cNvSpPr txBox="1">
            <a:spLocks noGrp="1"/>
          </p:cNvSpPr>
          <p:nvPr>
            <p:ph type="body" idx="1"/>
          </p:nvPr>
        </p:nvSpPr>
        <p:spPr>
          <a:xfrm>
            <a:off x="3153750" y="1152475"/>
            <a:ext cx="2836500" cy="3716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normAutofit fontScale="92500" lnSpcReduction="10000"/>
          </a:bodyPr>
          <a:lstStyle/>
          <a:p>
            <a:pPr marL="0" lvl="0" indent="0" algn="ctr" rtl="0">
              <a:spcBef>
                <a:spcPts val="0"/>
              </a:spcBef>
              <a:spcAft>
                <a:spcPts val="0"/>
              </a:spcAft>
              <a:buNone/>
            </a:pPr>
            <a:r>
              <a:rPr lang="en" b="1">
                <a:solidFill>
                  <a:schemeClr val="dk1"/>
                </a:solidFill>
              </a:rPr>
              <a:t>Dermo</a:t>
            </a:r>
            <a:endParaRPr b="1">
              <a:solidFill>
                <a:schemeClr val="dk1"/>
              </a:solidFill>
            </a:endParaRPr>
          </a:p>
          <a:p>
            <a:pPr marL="0" lvl="0" indent="0" algn="ctr" rtl="0">
              <a:spcBef>
                <a:spcPts val="0"/>
              </a:spcBef>
              <a:spcAft>
                <a:spcPts val="0"/>
              </a:spcAft>
              <a:buNone/>
            </a:pPr>
            <a:r>
              <a:rPr lang="en" sz="1500" i="1">
                <a:solidFill>
                  <a:schemeClr val="dk1"/>
                </a:solidFill>
              </a:rPr>
              <a:t>Perkinsus marinus</a:t>
            </a:r>
            <a:endParaRPr sz="1500" i="1">
              <a:solidFill>
                <a:schemeClr val="dk1"/>
              </a:solidFill>
            </a:endParaRPr>
          </a:p>
          <a:p>
            <a:pPr marL="0" lvl="0" indent="0" algn="ctr" rtl="0">
              <a:spcBef>
                <a:spcPts val="0"/>
              </a:spcBef>
              <a:spcAft>
                <a:spcPts val="0"/>
              </a:spcAft>
              <a:buNone/>
            </a:pPr>
            <a:endParaRPr sz="1500" i="1">
              <a:solidFill>
                <a:schemeClr val="dk1"/>
              </a:solidFill>
            </a:endParaRPr>
          </a:p>
          <a:p>
            <a:pPr marL="0" lvl="0" indent="0" algn="ctr" rtl="0">
              <a:spcBef>
                <a:spcPts val="0"/>
              </a:spcBef>
              <a:spcAft>
                <a:spcPts val="0"/>
              </a:spcAft>
              <a:buNone/>
            </a:pPr>
            <a:endParaRPr sz="1500" i="1">
              <a:solidFill>
                <a:schemeClr val="dk1"/>
              </a:solidFill>
            </a:endParaRPr>
          </a:p>
          <a:p>
            <a:pPr marL="0" lvl="0" indent="0" algn="ctr" rtl="0">
              <a:spcBef>
                <a:spcPts val="0"/>
              </a:spcBef>
              <a:spcAft>
                <a:spcPts val="0"/>
              </a:spcAft>
              <a:buNone/>
            </a:pPr>
            <a:endParaRPr sz="1500" i="1">
              <a:solidFill>
                <a:schemeClr val="dk1"/>
              </a:solidFill>
            </a:endParaRPr>
          </a:p>
          <a:p>
            <a:pPr marL="0" lvl="0" indent="0" algn="ctr" rtl="0">
              <a:spcBef>
                <a:spcPts val="0"/>
              </a:spcBef>
              <a:spcAft>
                <a:spcPts val="0"/>
              </a:spcAft>
              <a:buNone/>
            </a:pPr>
            <a:endParaRPr sz="1500" i="1">
              <a:solidFill>
                <a:schemeClr val="dk1"/>
              </a:solidFill>
            </a:endParaRPr>
          </a:p>
          <a:p>
            <a:pPr marL="457200" lvl="0" indent="-323850" algn="l" rtl="0">
              <a:spcBef>
                <a:spcPts val="0"/>
              </a:spcBef>
              <a:spcAft>
                <a:spcPts val="0"/>
              </a:spcAft>
              <a:buClr>
                <a:schemeClr val="dk1"/>
              </a:buClr>
              <a:buSzPts val="1500"/>
              <a:buChar char="●"/>
            </a:pPr>
            <a:r>
              <a:rPr lang="en" sz="1500">
                <a:solidFill>
                  <a:schemeClr val="dk1"/>
                </a:solidFill>
              </a:rPr>
              <a:t>Infects eastern oysters along the East coast of the US (Maine to GoMX)</a:t>
            </a:r>
            <a:endParaRPr sz="1500">
              <a:solidFill>
                <a:schemeClr val="dk1"/>
              </a:solidFill>
            </a:endParaRPr>
          </a:p>
          <a:p>
            <a:pPr marL="457200" lvl="0" indent="-323850" algn="l" rtl="0">
              <a:spcBef>
                <a:spcPts val="1000"/>
              </a:spcBef>
              <a:spcAft>
                <a:spcPts val="0"/>
              </a:spcAft>
              <a:buClr>
                <a:schemeClr val="dk1"/>
              </a:buClr>
              <a:buSzPts val="1500"/>
              <a:buChar char="●"/>
            </a:pPr>
            <a:r>
              <a:rPr lang="en" sz="1500">
                <a:solidFill>
                  <a:schemeClr val="dk1"/>
                </a:solidFill>
              </a:rPr>
              <a:t>Kills from September - October</a:t>
            </a:r>
            <a:endParaRPr sz="1500">
              <a:solidFill>
                <a:schemeClr val="dk1"/>
              </a:solidFill>
            </a:endParaRPr>
          </a:p>
          <a:p>
            <a:pPr marL="457200" lvl="0" indent="-323850" algn="l" rtl="0">
              <a:spcBef>
                <a:spcPts val="1000"/>
              </a:spcBef>
              <a:spcAft>
                <a:spcPts val="1000"/>
              </a:spcAft>
              <a:buClr>
                <a:schemeClr val="dk1"/>
              </a:buClr>
              <a:buSzPts val="1500"/>
              <a:buChar char="●"/>
            </a:pPr>
            <a:r>
              <a:rPr lang="en" sz="1500">
                <a:solidFill>
                  <a:schemeClr val="dk1"/>
                </a:solidFill>
              </a:rPr>
              <a:t>Likes temps &gt;20ºC and salinities &gt;12 ppt.</a:t>
            </a:r>
            <a:endParaRPr sz="1500">
              <a:solidFill>
                <a:schemeClr val="dk1"/>
              </a:solidFill>
            </a:endParaRPr>
          </a:p>
        </p:txBody>
      </p:sp>
      <p:grpSp>
        <p:nvGrpSpPr>
          <p:cNvPr id="5" name="Google Shape;222;p17"/>
          <p:cNvGrpSpPr/>
          <p:nvPr/>
        </p:nvGrpSpPr>
        <p:grpSpPr>
          <a:xfrm>
            <a:off x="4280438" y="2104225"/>
            <a:ext cx="516300" cy="492300"/>
            <a:chOff x="5610050" y="2839375"/>
            <a:chExt cx="516300" cy="492300"/>
          </a:xfrm>
        </p:grpSpPr>
        <p:sp>
          <p:nvSpPr>
            <p:cNvPr id="6" name="Google Shape;223;p17"/>
            <p:cNvSpPr/>
            <p:nvPr/>
          </p:nvSpPr>
          <p:spPr>
            <a:xfrm>
              <a:off x="5610050" y="2839375"/>
              <a:ext cx="516300" cy="4923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224;p17"/>
            <p:cNvSpPr/>
            <p:nvPr/>
          </p:nvSpPr>
          <p:spPr>
            <a:xfrm>
              <a:off x="5696450" y="2988450"/>
              <a:ext cx="343500" cy="3207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225;p17"/>
            <p:cNvSpPr/>
            <p:nvPr/>
          </p:nvSpPr>
          <p:spPr>
            <a:xfrm>
              <a:off x="5805200" y="2877450"/>
              <a:ext cx="126000" cy="1110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 name="Google Shape;226;p17"/>
          <p:cNvGrpSpPr/>
          <p:nvPr/>
        </p:nvGrpSpPr>
        <p:grpSpPr>
          <a:xfrm rot="1394850">
            <a:off x="4940460" y="1879241"/>
            <a:ext cx="516295" cy="492295"/>
            <a:chOff x="5610050" y="2839375"/>
            <a:chExt cx="516300" cy="492300"/>
          </a:xfrm>
        </p:grpSpPr>
        <p:sp>
          <p:nvSpPr>
            <p:cNvPr id="10" name="Google Shape;227;p17"/>
            <p:cNvSpPr/>
            <p:nvPr/>
          </p:nvSpPr>
          <p:spPr>
            <a:xfrm>
              <a:off x="5610050" y="2839375"/>
              <a:ext cx="516300" cy="4923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228;p17"/>
            <p:cNvSpPr/>
            <p:nvPr/>
          </p:nvSpPr>
          <p:spPr>
            <a:xfrm>
              <a:off x="5696450" y="2988450"/>
              <a:ext cx="343500" cy="3207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229;p17"/>
            <p:cNvSpPr/>
            <p:nvPr/>
          </p:nvSpPr>
          <p:spPr>
            <a:xfrm>
              <a:off x="5805200" y="2877450"/>
              <a:ext cx="126000" cy="1110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 name="Google Shape;230;p17"/>
          <p:cNvGrpSpPr/>
          <p:nvPr/>
        </p:nvGrpSpPr>
        <p:grpSpPr>
          <a:xfrm rot="-1414712">
            <a:off x="3653834" y="1879245"/>
            <a:ext cx="516293" cy="492293"/>
            <a:chOff x="5610050" y="2839375"/>
            <a:chExt cx="516300" cy="492300"/>
          </a:xfrm>
        </p:grpSpPr>
        <p:sp>
          <p:nvSpPr>
            <p:cNvPr id="14" name="Google Shape;231;p17"/>
            <p:cNvSpPr/>
            <p:nvPr/>
          </p:nvSpPr>
          <p:spPr>
            <a:xfrm>
              <a:off x="5610050" y="2839375"/>
              <a:ext cx="516300" cy="4923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232;p17"/>
            <p:cNvSpPr/>
            <p:nvPr/>
          </p:nvSpPr>
          <p:spPr>
            <a:xfrm>
              <a:off x="5696450" y="2988450"/>
              <a:ext cx="343500" cy="320700"/>
            </a:xfrm>
            <a:prstGeom prst="ellipse">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233;p17"/>
            <p:cNvSpPr/>
            <p:nvPr/>
          </p:nvSpPr>
          <p:spPr>
            <a:xfrm>
              <a:off x="5805200" y="2877450"/>
              <a:ext cx="126000" cy="111000"/>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047430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24"/>
          <p:cNvSpPr txBox="1">
            <a:spLocks noGrp="1"/>
          </p:cNvSpPr>
          <p:nvPr>
            <p:ph type="title"/>
          </p:nvPr>
        </p:nvSpPr>
        <p:spPr>
          <a:xfrm>
            <a:off x="249625" y="2499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a:t>Real Life Scientist</a:t>
            </a:r>
            <a:endParaRPr sz="3000"/>
          </a:p>
        </p:txBody>
      </p:sp>
      <p:sp>
        <p:nvSpPr>
          <p:cNvPr id="291" name="Google Shape;291;p24"/>
          <p:cNvSpPr txBox="1">
            <a:spLocks noGrp="1"/>
          </p:cNvSpPr>
          <p:nvPr>
            <p:ph type="body" idx="1"/>
          </p:nvPr>
        </p:nvSpPr>
        <p:spPr>
          <a:xfrm>
            <a:off x="249625" y="997325"/>
            <a:ext cx="6172200" cy="40485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en" b="1" dirty="0">
                <a:solidFill>
                  <a:schemeClr val="dk1"/>
                </a:solidFill>
              </a:rPr>
              <a:t>Who Am I?</a:t>
            </a:r>
            <a:r>
              <a:rPr lang="en" dirty="0">
                <a:solidFill>
                  <a:schemeClr val="dk1"/>
                </a:solidFill>
              </a:rPr>
              <a:t> Anna Poslednik, graduate student at </a:t>
            </a:r>
            <a:r>
              <a:rPr lang="en-US" dirty="0" smtClean="0">
                <a:solidFill>
                  <a:schemeClr val="dk1"/>
                </a:solidFill>
              </a:rPr>
              <a:t>the </a:t>
            </a:r>
            <a:r>
              <a:rPr lang="en" dirty="0" smtClean="0">
                <a:solidFill>
                  <a:schemeClr val="dk1"/>
                </a:solidFill>
              </a:rPr>
              <a:t>Virginia </a:t>
            </a:r>
            <a:r>
              <a:rPr lang="en" dirty="0">
                <a:solidFill>
                  <a:schemeClr val="dk1"/>
                </a:solidFill>
              </a:rPr>
              <a:t>Institute of Marine Science</a:t>
            </a:r>
            <a:endParaRPr dirty="0">
              <a:solidFill>
                <a:schemeClr val="dk1"/>
              </a:solidFill>
            </a:endParaRPr>
          </a:p>
          <a:p>
            <a:pPr marL="0" lvl="0" indent="0" algn="l" rtl="0">
              <a:spcBef>
                <a:spcPts val="1200"/>
              </a:spcBef>
              <a:spcAft>
                <a:spcPts val="0"/>
              </a:spcAft>
              <a:buNone/>
            </a:pPr>
            <a:r>
              <a:rPr lang="en" b="1" dirty="0">
                <a:solidFill>
                  <a:schemeClr val="dk1"/>
                </a:solidFill>
              </a:rPr>
              <a:t>Where Am I From?</a:t>
            </a:r>
            <a:r>
              <a:rPr lang="en" dirty="0">
                <a:solidFill>
                  <a:schemeClr val="dk1"/>
                </a:solidFill>
              </a:rPr>
              <a:t> New York, NY but currently I live in Williamsburg, VA.</a:t>
            </a:r>
            <a:endParaRPr dirty="0">
              <a:solidFill>
                <a:schemeClr val="dk1"/>
              </a:solidFill>
            </a:endParaRPr>
          </a:p>
          <a:p>
            <a:pPr marL="0" lvl="0" indent="0" algn="l" rtl="0">
              <a:spcBef>
                <a:spcPts val="1200"/>
              </a:spcBef>
              <a:spcAft>
                <a:spcPts val="0"/>
              </a:spcAft>
              <a:buNone/>
            </a:pPr>
            <a:r>
              <a:rPr lang="en" b="1" dirty="0">
                <a:solidFill>
                  <a:schemeClr val="dk1"/>
                </a:solidFill>
              </a:rPr>
              <a:t>What Do I Research?</a:t>
            </a:r>
            <a:r>
              <a:rPr lang="en" dirty="0">
                <a:solidFill>
                  <a:schemeClr val="dk1"/>
                </a:solidFill>
              </a:rPr>
              <a:t> I study the ecology and evolution of </a:t>
            </a:r>
            <a:r>
              <a:rPr lang="en" i="1" dirty="0" err="1">
                <a:solidFill>
                  <a:schemeClr val="dk1"/>
                </a:solidFill>
              </a:rPr>
              <a:t>Perkinsus</a:t>
            </a:r>
            <a:r>
              <a:rPr lang="en" i="1" dirty="0">
                <a:solidFill>
                  <a:schemeClr val="dk1"/>
                </a:solidFill>
              </a:rPr>
              <a:t> </a:t>
            </a:r>
            <a:r>
              <a:rPr lang="en" i="1" dirty="0" err="1">
                <a:solidFill>
                  <a:schemeClr val="dk1"/>
                </a:solidFill>
              </a:rPr>
              <a:t>marinus</a:t>
            </a:r>
            <a:r>
              <a:rPr lang="en" dirty="0">
                <a:solidFill>
                  <a:schemeClr val="dk1"/>
                </a:solidFill>
              </a:rPr>
              <a:t> aka </a:t>
            </a:r>
            <a:r>
              <a:rPr lang="en" dirty="0" err="1">
                <a:solidFill>
                  <a:schemeClr val="dk1"/>
                </a:solidFill>
              </a:rPr>
              <a:t>dermo</a:t>
            </a:r>
            <a:r>
              <a:rPr lang="en" dirty="0">
                <a:solidFill>
                  <a:schemeClr val="dk1"/>
                </a:solidFill>
              </a:rPr>
              <a:t> (the serial killer in this lesson!). I want to understand how the parasite is changing (evolving) over time and space. </a:t>
            </a:r>
            <a:endParaRPr dirty="0">
              <a:solidFill>
                <a:schemeClr val="dk1"/>
              </a:solidFill>
            </a:endParaRPr>
          </a:p>
          <a:p>
            <a:pPr marL="0" lvl="0" indent="0" algn="l" rtl="0">
              <a:spcBef>
                <a:spcPts val="1200"/>
              </a:spcBef>
              <a:spcAft>
                <a:spcPts val="0"/>
              </a:spcAft>
              <a:buNone/>
            </a:pPr>
            <a:r>
              <a:rPr lang="en" b="1" dirty="0">
                <a:solidFill>
                  <a:schemeClr val="dk1"/>
                </a:solidFill>
              </a:rPr>
              <a:t>How? </a:t>
            </a:r>
            <a:r>
              <a:rPr lang="en" dirty="0">
                <a:solidFill>
                  <a:schemeClr val="dk1"/>
                </a:solidFill>
              </a:rPr>
              <a:t>I use a lot of molecular tools for my research (PCR being one of them), as well as other lab techniques.</a:t>
            </a:r>
            <a:endParaRPr b="1" dirty="0">
              <a:solidFill>
                <a:schemeClr val="dk1"/>
              </a:solidFill>
            </a:endParaRPr>
          </a:p>
          <a:p>
            <a:pPr marL="0" lvl="0" indent="0" algn="l" rtl="0">
              <a:spcBef>
                <a:spcPts val="1200"/>
              </a:spcBef>
              <a:spcAft>
                <a:spcPts val="1200"/>
              </a:spcAft>
              <a:buNone/>
            </a:pPr>
            <a:r>
              <a:rPr lang="en" b="1" dirty="0">
                <a:solidFill>
                  <a:schemeClr val="dk1"/>
                </a:solidFill>
              </a:rPr>
              <a:t>Why?</a:t>
            </a:r>
            <a:r>
              <a:rPr lang="en" dirty="0">
                <a:solidFill>
                  <a:schemeClr val="dk1"/>
                </a:solidFill>
              </a:rPr>
              <a:t> To help oysters, the Chesapeake Bay, and the people who rely on these resources. Also, I think parasites and diseases are cool :) </a:t>
            </a:r>
            <a:endParaRPr dirty="0">
              <a:solidFill>
                <a:schemeClr val="dk1"/>
              </a:solidFill>
            </a:endParaRPr>
          </a:p>
        </p:txBody>
      </p:sp>
      <p:pic>
        <p:nvPicPr>
          <p:cNvPr id="292" name="Google Shape;292;p24"/>
          <p:cNvPicPr preferRelativeResize="0"/>
          <p:nvPr/>
        </p:nvPicPr>
        <p:blipFill rotWithShape="1">
          <a:blip r:embed="rId3">
            <a:alphaModFix/>
          </a:blip>
          <a:srcRect r="48232"/>
          <a:stretch/>
        </p:blipFill>
        <p:spPr>
          <a:xfrm>
            <a:off x="6357925" y="997325"/>
            <a:ext cx="2572226" cy="3726700"/>
          </a:xfrm>
          <a:prstGeom prst="rect">
            <a:avLst/>
          </a:prstGeom>
          <a:noFill/>
          <a:ln>
            <a:noFill/>
          </a:ln>
        </p:spPr>
      </p:pic>
      <p:sp>
        <p:nvSpPr>
          <p:cNvPr id="5" name="TextBox 4"/>
          <p:cNvSpPr txBox="1"/>
          <p:nvPr/>
        </p:nvSpPr>
        <p:spPr>
          <a:xfrm>
            <a:off x="7145920" y="4775614"/>
            <a:ext cx="1998080" cy="246221"/>
          </a:xfrm>
          <a:prstGeom prst="rect">
            <a:avLst/>
          </a:prstGeom>
          <a:noFill/>
        </p:spPr>
        <p:txBody>
          <a:bodyPr wrap="square" rtlCol="0">
            <a:spAutoFit/>
          </a:bodyPr>
          <a:lstStyle/>
          <a:p>
            <a:r>
              <a:rPr lang="en-US" sz="1000" dirty="0" smtClean="0"/>
              <a:t>Image credit: </a:t>
            </a:r>
            <a:r>
              <a:rPr lang="en-US" sz="1000" smtClean="0"/>
              <a:t>Ryan Carnegie</a:t>
            </a:r>
            <a:endParaRPr lang="en-US" sz="1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7029</TotalTime>
  <Words>2669</Words>
  <Application>Microsoft Macintosh PowerPoint</Application>
  <PresentationFormat>On-screen Show (16:9)</PresentationFormat>
  <Paragraphs>138</Paragraphs>
  <Slides>14</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Creepster</vt:lpstr>
      <vt:lpstr>Haettenschweiler</vt:lpstr>
      <vt:lpstr>Lora</vt:lpstr>
      <vt:lpstr>Arial</vt:lpstr>
      <vt:lpstr>Simple Light</vt:lpstr>
      <vt:lpstr>Oyster Mass Murder</vt:lpstr>
      <vt:lpstr>The Victim</vt:lpstr>
      <vt:lpstr>The Victim’s Profile</vt:lpstr>
      <vt:lpstr>Activity 1: The Crime Scene</vt:lpstr>
      <vt:lpstr>The Suspects</vt:lpstr>
      <vt:lpstr>Disease Diagnostics</vt:lpstr>
      <vt:lpstr>DNA</vt:lpstr>
      <vt:lpstr>PCR</vt:lpstr>
      <vt:lpstr>PowerPoint Presentation</vt:lpstr>
      <vt:lpstr>Gel Electrophoresis</vt:lpstr>
      <vt:lpstr>Activity 2: Who Dunnit?</vt:lpstr>
      <vt:lpstr>Activity 2A Visual Instructions</vt:lpstr>
      <vt:lpstr>And the Serial Killer is....</vt:lpstr>
      <vt:lpstr>Real Life Scientist</vt:lpstr>
    </vt:vector>
  </TitlesOfParts>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Oyster Mass Murder</dc:title>
  <cp:lastModifiedBy>Anna Maria Poslednik</cp:lastModifiedBy>
  <cp:revision>23</cp:revision>
  <cp:lastPrinted>2022-11-30T20:24:45Z</cp:lastPrinted>
  <dcterms:modified xsi:type="dcterms:W3CDTF">2023-04-06T17:00:22Z</dcterms:modified>
</cp:coreProperties>
</file>