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19"/>
  </p:notesMasterIdLst>
  <p:sldIdLst>
    <p:sldId id="256" r:id="rId2"/>
    <p:sldId id="257" r:id="rId3"/>
    <p:sldId id="258" r:id="rId4"/>
    <p:sldId id="259" r:id="rId5"/>
    <p:sldId id="269" r:id="rId6"/>
    <p:sldId id="260" r:id="rId7"/>
    <p:sldId id="268" r:id="rId8"/>
    <p:sldId id="279" r:id="rId9"/>
    <p:sldId id="270" r:id="rId10"/>
    <p:sldId id="273" r:id="rId11"/>
    <p:sldId id="275" r:id="rId12"/>
    <p:sldId id="272" r:id="rId13"/>
    <p:sldId id="274" r:id="rId14"/>
    <p:sldId id="276" r:id="rId15"/>
    <p:sldId id="267" r:id="rId16"/>
    <p:sldId id="278"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0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7F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941" autoAdjust="0"/>
    <p:restoredTop sz="81105" autoAdjust="0"/>
  </p:normalViewPr>
  <p:slideViewPr>
    <p:cSldViewPr snapToGrid="0" snapToObjects="1" showGuides="1">
      <p:cViewPr varScale="1">
        <p:scale>
          <a:sx n="72" d="100"/>
          <a:sy n="72" d="100"/>
        </p:scale>
        <p:origin x="1008" y="192"/>
      </p:cViewPr>
      <p:guideLst>
        <p:guide orient="horz" pos="40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B79A7D-821F-F141-A55D-96E944F317AC}" type="datetimeFigureOut">
              <a:rPr lang="en-US" smtClean="0"/>
              <a:t>4/7/22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6CC9C5-FEEE-EB4E-BAD5-BD2533C08A69}" type="slidenum">
              <a:rPr lang="en-US" smtClean="0"/>
              <a:t>‹#›</a:t>
            </a:fld>
            <a:endParaRPr lang="en-US"/>
          </a:p>
        </p:txBody>
      </p:sp>
    </p:spTree>
    <p:extLst>
      <p:ext uri="{BB962C8B-B14F-4D97-AF65-F5344CB8AC3E}">
        <p14:creationId xmlns:p14="http://schemas.microsoft.com/office/powerpoint/2010/main" val="497128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b="1" dirty="0"/>
              <a:t>Suggested Narration:</a:t>
            </a:r>
          </a:p>
          <a:p>
            <a:pPr marL="171450" indent="-171450">
              <a:buFontTx/>
              <a:buChar char="-"/>
            </a:pPr>
            <a:r>
              <a:rPr lang="en-US" dirty="0"/>
              <a:t>Liz Davis is originally from Ocean City, NJ went to college out in West Virginia, and now is here at the VA Institute of Marine Science getting her Ph.D.</a:t>
            </a:r>
          </a:p>
          <a:p>
            <a:pPr marL="171450" indent="-171450">
              <a:buFontTx/>
              <a:buChar char="-"/>
            </a:pPr>
            <a:r>
              <a:rPr lang="en-US" dirty="0"/>
              <a:t>Coastal geologists get to study how beaches change over time. Who wouldn’t love to work on the beach as their job?</a:t>
            </a:r>
          </a:p>
          <a:p>
            <a:pPr marL="171450" indent="-171450">
              <a:buFontTx/>
              <a:buChar char="-"/>
            </a:pPr>
            <a:r>
              <a:rPr lang="en-US" dirty="0"/>
              <a:t>Her research is focused on how coastal dunes protect coastal communities from storms like hurricanes and sea-level rise. </a:t>
            </a:r>
          </a:p>
          <a:p>
            <a:pPr marL="171450" indent="-171450">
              <a:buFontTx/>
              <a:buChar char="-"/>
            </a:pPr>
            <a:r>
              <a:rPr lang="en-US" dirty="0"/>
              <a:t>Specifically, she measures differences between dunes to see what characteristics make one dune more resilient to storm impacts than another</a:t>
            </a:r>
          </a:p>
          <a:p>
            <a:pPr marL="171450" indent="-171450">
              <a:buFontTx/>
              <a:buChar char="-"/>
            </a:pPr>
            <a:r>
              <a:rPr lang="en-US" dirty="0"/>
              <a:t>Liz is lucky enough to get to do field work in the beautiful Outer Banks, NC </a:t>
            </a:r>
          </a:p>
          <a:p>
            <a:pPr marL="171450" indent="-171450">
              <a:buFontTx/>
              <a:buChar char="-"/>
            </a:pPr>
            <a:r>
              <a:rPr lang="en-US" dirty="0"/>
              <a:t>Today’s lesson is based upon real dune changes that have been observed in the Outer Banks</a:t>
            </a:r>
          </a:p>
          <a:p>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2</a:t>
            </a:fld>
            <a:endParaRPr lang="en-US"/>
          </a:p>
        </p:txBody>
      </p:sp>
    </p:spTree>
    <p:extLst>
      <p:ext uri="{BB962C8B-B14F-4D97-AF65-F5344CB8AC3E}">
        <p14:creationId xmlns:p14="http://schemas.microsoft.com/office/powerpoint/2010/main" val="2322076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1" dirty="0"/>
              <a:t>Have the students watch this 40-second video &amp; write down what they see </a:t>
            </a:r>
            <a:r>
              <a:rPr lang="en-US" dirty="0"/>
              <a:t>(can watch more than once if needed) </a:t>
            </a:r>
          </a:p>
          <a:p>
            <a:pPr marL="628650" lvl="1" indent="-171450">
              <a:buFont typeface="Arial" panose="020B0604020202020204" pitchFamily="34" charset="0"/>
              <a:buChar char="•"/>
            </a:pPr>
            <a:r>
              <a:rPr lang="en-US" dirty="0"/>
              <a:t>https://</a:t>
            </a:r>
            <a:r>
              <a:rPr lang="en-US" dirty="0" err="1"/>
              <a:t>twitter.com</a:t>
            </a:r>
            <a:r>
              <a:rPr lang="en-US" dirty="0"/>
              <a:t>/</a:t>
            </a:r>
            <a:r>
              <a:rPr lang="en-US" dirty="0" err="1"/>
              <a:t>CoastalProf</a:t>
            </a:r>
            <a:r>
              <a:rPr lang="en-US" dirty="0"/>
              <a:t>/status/1457815295033217026 </a:t>
            </a:r>
          </a:p>
          <a:p>
            <a:pPr marL="171450" lvl="0" indent="-171450">
              <a:buFont typeface="Arial" panose="020B0604020202020204" pitchFamily="34" charset="0"/>
              <a:buChar char="•"/>
            </a:pPr>
            <a:r>
              <a:rPr lang="en-US" b="1" dirty="0"/>
              <a:t>Afterwards, ask class to share any observations about how the dune changes</a:t>
            </a:r>
          </a:p>
          <a:p>
            <a:pPr marL="628650" lvl="1" indent="-171450">
              <a:buFont typeface="Arial" panose="020B0604020202020204" pitchFamily="34" charset="0"/>
              <a:buChar char="•"/>
            </a:pPr>
            <a:r>
              <a:rPr lang="en-US" dirty="0"/>
              <a:t>At a minimum, note that..</a:t>
            </a:r>
          </a:p>
          <a:p>
            <a:pPr marL="1143000" lvl="2" indent="-228600">
              <a:buFont typeface="+mj-lt"/>
              <a:buAutoNum type="arabicPeriod"/>
            </a:pPr>
            <a:r>
              <a:rPr lang="en-US" dirty="0"/>
              <a:t>Waves are hitting dune causing it to break down (weather &amp; erode)</a:t>
            </a:r>
          </a:p>
          <a:p>
            <a:pPr marL="1543050" lvl="3" indent="-171450">
              <a:buFont typeface="Arial" panose="020B0604020202020204" pitchFamily="34" charset="0"/>
              <a:buChar char="•"/>
            </a:pPr>
            <a:r>
              <a:rPr lang="en-US" dirty="0"/>
              <a:t>Point out that large portion of lower dune breaks off (slumps) around 13 seconds after being hit by a wave (and again at 40 seconds)</a:t>
            </a:r>
          </a:p>
          <a:p>
            <a:pPr marL="1143000" lvl="2" indent="-228600">
              <a:buFont typeface="+mj-lt"/>
              <a:buAutoNum type="arabicPeriod"/>
            </a:pPr>
            <a:r>
              <a:rPr lang="en-US" dirty="0"/>
              <a:t>There must have been some serious erosion before the camera started recording since the walkway isn’t connected to anything!</a:t>
            </a:r>
          </a:p>
          <a:p>
            <a:pPr marL="1143000" lvl="2" indent="-228600">
              <a:buFont typeface="+mj-lt"/>
              <a:buAutoNum type="arabicPeriod"/>
            </a:pPr>
            <a:r>
              <a:rPr lang="en-US" dirty="0"/>
              <a:t>There are fences in the dune, which were put there by humans.. Example of a coastal management</a:t>
            </a:r>
          </a:p>
          <a:p>
            <a:pPr marL="1143000" lvl="2" indent="-228600">
              <a:buFont typeface="+mj-lt"/>
              <a:buAutoNum type="arabicPeriod"/>
            </a:pPr>
            <a:r>
              <a:rPr lang="en-US" dirty="0"/>
              <a:t>Houses in the foreground are fronted by coastal dunes, but house in the distant is not.. And it’s completely surrounded by water!</a:t>
            </a:r>
          </a:p>
        </p:txBody>
      </p:sp>
      <p:sp>
        <p:nvSpPr>
          <p:cNvPr id="4" name="Slide Number Placeholder 3"/>
          <p:cNvSpPr>
            <a:spLocks noGrp="1"/>
          </p:cNvSpPr>
          <p:nvPr>
            <p:ph type="sldNum" sz="quarter" idx="5"/>
          </p:nvPr>
        </p:nvSpPr>
        <p:spPr/>
        <p:txBody>
          <a:bodyPr/>
          <a:lstStyle/>
          <a:p>
            <a:fld id="{CD6CC9C5-FEEE-EB4E-BAD5-BD2533C08A69}" type="slidenum">
              <a:rPr lang="en-US" smtClean="0"/>
              <a:t>3</a:t>
            </a:fld>
            <a:endParaRPr lang="en-US"/>
          </a:p>
        </p:txBody>
      </p:sp>
    </p:spTree>
    <p:extLst>
      <p:ext uri="{BB962C8B-B14F-4D97-AF65-F5344CB8AC3E}">
        <p14:creationId xmlns:p14="http://schemas.microsoft.com/office/powerpoint/2010/main" val="2491530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4</a:t>
            </a:fld>
            <a:endParaRPr lang="en-US"/>
          </a:p>
        </p:txBody>
      </p:sp>
    </p:spTree>
    <p:extLst>
      <p:ext uri="{BB962C8B-B14F-4D97-AF65-F5344CB8AC3E}">
        <p14:creationId xmlns:p14="http://schemas.microsoft.com/office/powerpoint/2010/main" val="1888386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examples of coastal dunes in the US.</a:t>
            </a:r>
          </a:p>
          <a:p>
            <a:endParaRPr lang="en-US" dirty="0"/>
          </a:p>
          <a:p>
            <a:r>
              <a:rPr lang="en-US" dirty="0"/>
              <a:t>Image credits: https://</a:t>
            </a:r>
            <a:r>
              <a:rPr lang="en-US" dirty="0" err="1"/>
              <a:t>ian.umces.edu</a:t>
            </a:r>
            <a:r>
              <a:rPr lang="en-US" dirty="0"/>
              <a:t>/media-library/beach-development/ </a:t>
            </a:r>
          </a:p>
          <a:p>
            <a:r>
              <a:rPr lang="en-US" dirty="0"/>
              <a:t>https://</a:t>
            </a:r>
            <a:r>
              <a:rPr lang="en-US" dirty="0" err="1"/>
              <a:t>ian.umces.edu</a:t>
            </a:r>
            <a:r>
              <a:rPr lang="en-US" dirty="0"/>
              <a:t>/media-library/charleston-beaches-3/</a:t>
            </a:r>
          </a:p>
        </p:txBody>
      </p:sp>
      <p:sp>
        <p:nvSpPr>
          <p:cNvPr id="4" name="Slide Number Placeholder 3"/>
          <p:cNvSpPr>
            <a:spLocks noGrp="1"/>
          </p:cNvSpPr>
          <p:nvPr>
            <p:ph type="sldNum" sz="quarter" idx="5"/>
          </p:nvPr>
        </p:nvSpPr>
        <p:spPr/>
        <p:txBody>
          <a:bodyPr/>
          <a:lstStyle/>
          <a:p>
            <a:fld id="{CD6CC9C5-FEEE-EB4E-BAD5-BD2533C08A69}" type="slidenum">
              <a:rPr lang="en-US" smtClean="0"/>
              <a:t>5</a:t>
            </a:fld>
            <a:endParaRPr lang="en-US"/>
          </a:p>
        </p:txBody>
      </p:sp>
    </p:spTree>
    <p:extLst>
      <p:ext uri="{BB962C8B-B14F-4D97-AF65-F5344CB8AC3E}">
        <p14:creationId xmlns:p14="http://schemas.microsoft.com/office/powerpoint/2010/main" val="953372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p>
          <a:p>
            <a:r>
              <a:rPr lang="en-US" b="1" dirty="0"/>
              <a:t>- How do coastal dunes form?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rial" panose="020B0604020202020204" pitchFamily="34" charset="0"/>
                <a:cs typeface="Arial" panose="020B0604020202020204" pitchFamily="34" charset="0"/>
              </a:rPr>
              <a:t>Dunes form when there is a </a:t>
            </a:r>
            <a:r>
              <a:rPr lang="en-US" sz="1200" u="sng" dirty="0">
                <a:latin typeface="Arial" panose="020B0604020202020204" pitchFamily="34" charset="0"/>
                <a:cs typeface="Arial" panose="020B0604020202020204" pitchFamily="34" charset="0"/>
              </a:rPr>
              <a:t>source of sand </a:t>
            </a:r>
            <a:r>
              <a:rPr lang="en-US" sz="1200" dirty="0">
                <a:latin typeface="Arial" panose="020B0604020202020204" pitchFamily="34" charset="0"/>
                <a:cs typeface="Arial" panose="020B0604020202020204" pitchFamily="34" charset="0"/>
              </a:rPr>
              <a:t>(like the beach), </a:t>
            </a:r>
            <a:r>
              <a:rPr lang="en-US" sz="1200" u="sng" dirty="0">
                <a:latin typeface="Arial" panose="020B0604020202020204" pitchFamily="34" charset="0"/>
                <a:cs typeface="Arial" panose="020B0604020202020204" pitchFamily="34" charset="0"/>
              </a:rPr>
              <a:t>wind strong enough to move the sand</a:t>
            </a:r>
            <a:r>
              <a:rPr lang="en-US" sz="1200" dirty="0">
                <a:latin typeface="Arial" panose="020B0604020202020204" pitchFamily="34" charset="0"/>
                <a:cs typeface="Arial" panose="020B0604020202020204" pitchFamily="34" charset="0"/>
              </a:rPr>
              <a:t>, and a </a:t>
            </a:r>
            <a:r>
              <a:rPr lang="en-US" sz="1200" u="sng" dirty="0">
                <a:latin typeface="Arial" panose="020B0604020202020204" pitchFamily="34" charset="0"/>
                <a:cs typeface="Arial" panose="020B0604020202020204" pitchFamily="34" charset="0"/>
              </a:rPr>
              <a:t>means of causing the sand to be dropped </a:t>
            </a:r>
            <a:r>
              <a:rPr lang="en-US" sz="1200" dirty="0">
                <a:latin typeface="Arial" panose="020B0604020202020204" pitchFamily="34" charset="0"/>
                <a:cs typeface="Arial" panose="020B0604020202020204" pitchFamily="34" charset="0"/>
              </a:rPr>
              <a:t>by the wind, like a barrier or reduced wind speed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a:latin typeface="Arial" panose="020B0604020202020204" pitchFamily="34" charset="0"/>
                <a:cs typeface="Arial" panose="020B0604020202020204" pitchFamily="34" charset="0"/>
              </a:rPr>
              <a:t>A barrier could be lots of different things! Some examples are plants, large shells, litter, &amp; drift wood. When wind isn’t able to move the sand over the barrier, the sand drops and a mound starts to form.</a:t>
            </a:r>
            <a:endParaRPr lang="en-US" b="0"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6</a:t>
            </a:fld>
            <a:endParaRPr lang="en-US"/>
          </a:p>
        </p:txBody>
      </p:sp>
    </p:spTree>
    <p:extLst>
      <p:ext uri="{BB962C8B-B14F-4D97-AF65-F5344CB8AC3E}">
        <p14:creationId xmlns:p14="http://schemas.microsoft.com/office/powerpoint/2010/main" val="3140643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As we saw in the video, coastal dunes change in response to different forces, such as waves.</a:t>
            </a:r>
          </a:p>
        </p:txBody>
      </p:sp>
      <p:sp>
        <p:nvSpPr>
          <p:cNvPr id="4" name="Slide Number Placeholder 3"/>
          <p:cNvSpPr>
            <a:spLocks noGrp="1"/>
          </p:cNvSpPr>
          <p:nvPr>
            <p:ph type="sldNum" sz="quarter" idx="5"/>
          </p:nvPr>
        </p:nvSpPr>
        <p:spPr/>
        <p:txBody>
          <a:bodyPr/>
          <a:lstStyle/>
          <a:p>
            <a:fld id="{CD6CC9C5-FEEE-EB4E-BAD5-BD2533C08A69}" type="slidenum">
              <a:rPr lang="en-US" smtClean="0"/>
              <a:t>7</a:t>
            </a:fld>
            <a:endParaRPr lang="en-US"/>
          </a:p>
        </p:txBody>
      </p:sp>
    </p:spTree>
    <p:extLst>
      <p:ext uri="{BB962C8B-B14F-4D97-AF65-F5344CB8AC3E}">
        <p14:creationId xmlns:p14="http://schemas.microsoft.com/office/powerpoint/2010/main" val="2646066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As we saw in the video, coastal dunes change in response to different forces, such as waves.</a:t>
            </a:r>
          </a:p>
          <a:p>
            <a:pPr marL="171450" indent="-171450">
              <a:buFont typeface="Arial" panose="020B0604020202020204" pitchFamily="34" charset="0"/>
              <a:buChar char="•"/>
            </a:pPr>
            <a:r>
              <a:rPr lang="en-US" dirty="0"/>
              <a:t>Ask students to hypothesize how each of these forces might change coastal dunes before proceeding to next slide. </a:t>
            </a:r>
          </a:p>
        </p:txBody>
      </p:sp>
      <p:sp>
        <p:nvSpPr>
          <p:cNvPr id="4" name="Slide Number Placeholder 3"/>
          <p:cNvSpPr>
            <a:spLocks noGrp="1"/>
          </p:cNvSpPr>
          <p:nvPr>
            <p:ph type="sldNum" sz="quarter" idx="5"/>
          </p:nvPr>
        </p:nvSpPr>
        <p:spPr/>
        <p:txBody>
          <a:bodyPr/>
          <a:lstStyle/>
          <a:p>
            <a:fld id="{CD6CC9C5-FEEE-EB4E-BAD5-BD2533C08A69}" type="slidenum">
              <a:rPr lang="en-US" smtClean="0"/>
              <a:t>8</a:t>
            </a:fld>
            <a:endParaRPr lang="en-US"/>
          </a:p>
        </p:txBody>
      </p:sp>
    </p:spTree>
    <p:extLst>
      <p:ext uri="{BB962C8B-B14F-4D97-AF65-F5344CB8AC3E}">
        <p14:creationId xmlns:p14="http://schemas.microsoft.com/office/powerpoint/2010/main" val="612900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Suggested Narration:</a:t>
            </a:r>
          </a:p>
          <a:p>
            <a:pPr marL="171450" indent="-171450">
              <a:buFont typeface="Arial" panose="020B0604020202020204" pitchFamily="34" charset="0"/>
              <a:buChar char="•"/>
            </a:pPr>
            <a:r>
              <a:rPr lang="en-US" dirty="0"/>
              <a:t>Dunes accrete or grow when new sediment is added to the dune. </a:t>
            </a:r>
          </a:p>
          <a:p>
            <a:pPr marL="628650" lvl="1" indent="-171450">
              <a:buFont typeface="Arial" panose="020B0604020202020204" pitchFamily="34" charset="0"/>
              <a:buChar char="•"/>
            </a:pPr>
            <a:r>
              <a:rPr lang="en-US" dirty="0"/>
              <a:t>Vertical accretion occurs when sand is added to the top of the dune</a:t>
            </a:r>
          </a:p>
          <a:p>
            <a:pPr marL="628650" lvl="1" indent="-171450">
              <a:buFont typeface="Arial" panose="020B0604020202020204" pitchFamily="34" charset="0"/>
              <a:buChar char="•"/>
            </a:pPr>
            <a:r>
              <a:rPr lang="en-US" dirty="0"/>
              <a:t>Horizontal accretion occurs when sand is added to the front or the back of a dune</a:t>
            </a:r>
          </a:p>
          <a:p>
            <a:pPr marL="171450" lvl="0" indent="-171450">
              <a:buFont typeface="Arial" panose="020B0604020202020204" pitchFamily="34" charset="0"/>
              <a:buChar char="•"/>
            </a:pPr>
            <a:r>
              <a:rPr lang="en-US" dirty="0"/>
              <a:t>On the right is a graphic showing the same dune at two different times. Late Spring is a snapshot of initial dune shape. The Late Summer graphic shows that the dune has gotten taller and wider, meaning that there has been both vertical &amp; horizontal accretion.</a:t>
            </a:r>
          </a:p>
          <a:p>
            <a:pPr marL="171450" lvl="0" indent="-171450">
              <a:buFont typeface="Arial" panose="020B0604020202020204" pitchFamily="34" charset="0"/>
              <a:buChar char="•"/>
            </a:pPr>
            <a:r>
              <a:rPr lang="en-US" dirty="0"/>
              <a:t>Ask your students if they can think of any reasons the dune might have grown during the summer.</a:t>
            </a:r>
          </a:p>
        </p:txBody>
      </p:sp>
      <p:sp>
        <p:nvSpPr>
          <p:cNvPr id="4" name="Slide Number Placeholder 3"/>
          <p:cNvSpPr>
            <a:spLocks noGrp="1"/>
          </p:cNvSpPr>
          <p:nvPr>
            <p:ph type="sldNum" sz="quarter" idx="5"/>
          </p:nvPr>
        </p:nvSpPr>
        <p:spPr/>
        <p:txBody>
          <a:bodyPr/>
          <a:lstStyle/>
          <a:p>
            <a:fld id="{CD6CC9C5-FEEE-EB4E-BAD5-BD2533C08A69}" type="slidenum">
              <a:rPr lang="en-US" smtClean="0"/>
              <a:t>9</a:t>
            </a:fld>
            <a:endParaRPr lang="en-US"/>
          </a:p>
        </p:txBody>
      </p:sp>
    </p:spTree>
    <p:extLst>
      <p:ext uri="{BB962C8B-B14F-4D97-AF65-F5344CB8AC3E}">
        <p14:creationId xmlns:p14="http://schemas.microsoft.com/office/powerpoint/2010/main" val="486891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1"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Dunes can grow from both natural processes and human actions. For example, strong winds can cause more sand to move from the beach to the dune, causing growth. </a:t>
            </a:r>
          </a:p>
        </p:txBody>
      </p:sp>
      <p:sp>
        <p:nvSpPr>
          <p:cNvPr id="4" name="Slide Number Placeholder 3"/>
          <p:cNvSpPr>
            <a:spLocks noGrp="1"/>
          </p:cNvSpPr>
          <p:nvPr>
            <p:ph type="sldNum" sz="quarter" idx="5"/>
          </p:nvPr>
        </p:nvSpPr>
        <p:spPr/>
        <p:txBody>
          <a:bodyPr/>
          <a:lstStyle/>
          <a:p>
            <a:fld id="{CD6CC9C5-FEEE-EB4E-BAD5-BD2533C08A69}" type="slidenum">
              <a:rPr lang="en-US" smtClean="0"/>
              <a:t>10</a:t>
            </a:fld>
            <a:endParaRPr lang="en-US"/>
          </a:p>
        </p:txBody>
      </p:sp>
    </p:spTree>
    <p:extLst>
      <p:ext uri="{BB962C8B-B14F-4D97-AF65-F5344CB8AC3E}">
        <p14:creationId xmlns:p14="http://schemas.microsoft.com/office/powerpoint/2010/main" val="181837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Dunes can grow from both natural processes and human actions. An example of a barrier humans might add is sand fencing, The sand fence acts as a physical barrier that helps trap wind blown sand on the dune.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Image credit: https://</a:t>
            </a:r>
            <a:r>
              <a:rPr lang="en-US" dirty="0" err="1"/>
              <a:t>ian.umces.edu</a:t>
            </a:r>
            <a:r>
              <a:rPr lang="en-US" dirty="0"/>
              <a:t>/media-library/logging-4/</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11</a:t>
            </a:fld>
            <a:endParaRPr lang="en-US"/>
          </a:p>
        </p:txBody>
      </p:sp>
    </p:spTree>
    <p:extLst>
      <p:ext uri="{BB962C8B-B14F-4D97-AF65-F5344CB8AC3E}">
        <p14:creationId xmlns:p14="http://schemas.microsoft.com/office/powerpoint/2010/main" val="730745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1" dirty="0"/>
              <a:t>Suggested Narration:</a:t>
            </a:r>
          </a:p>
          <a:p>
            <a:pPr marL="171450" indent="-171450">
              <a:buFont typeface="Arial" panose="020B0604020202020204" pitchFamily="34" charset="0"/>
              <a:buChar char="•"/>
            </a:pPr>
            <a:r>
              <a:rPr lang="en-US" dirty="0"/>
              <a:t>Dunes weather when sediment is removed from any part of the dune.</a:t>
            </a:r>
          </a:p>
          <a:p>
            <a:pPr marL="171450" indent="-171450">
              <a:buFont typeface="Arial" panose="020B0604020202020204" pitchFamily="34" charset="0"/>
              <a:buChar char="•"/>
            </a:pPr>
            <a:r>
              <a:rPr lang="en-US" dirty="0"/>
              <a:t>Dunes erode when sediment is removed from the dune, and that sediment is transported away from the dune.</a:t>
            </a:r>
          </a:p>
          <a:p>
            <a:pPr marL="171450" lvl="0" indent="-171450">
              <a:buFont typeface="Arial" panose="020B0604020202020204" pitchFamily="34" charset="0"/>
              <a:buChar char="•"/>
            </a:pPr>
            <a:r>
              <a:rPr lang="en-US" dirty="0"/>
              <a:t>On the right is a graphic showing the same dune at two different times. The Late Fall graphic shows that the dune has retreated or gotten further away from the ocean, meaning that the dune has eroded from its position in early fall. Also notice how there is no more dune vegetation on the seaward side of the dune (right side). What do you think happened to it?</a:t>
            </a:r>
          </a:p>
          <a:p>
            <a:pPr marL="171450" lvl="0" indent="-171450">
              <a:buFont typeface="Arial" panose="020B0604020202020204" pitchFamily="34" charset="0"/>
              <a:buChar char="•"/>
            </a:pPr>
            <a:r>
              <a:rPr lang="en-US" dirty="0"/>
              <a:t>Ask your students if they can think of any reasons the dune might have eroded over the fall.</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12</a:t>
            </a:fld>
            <a:endParaRPr lang="en-US"/>
          </a:p>
        </p:txBody>
      </p:sp>
    </p:spTree>
    <p:extLst>
      <p:ext uri="{BB962C8B-B14F-4D97-AF65-F5344CB8AC3E}">
        <p14:creationId xmlns:p14="http://schemas.microsoft.com/office/powerpoint/2010/main" val="30214688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dirty="0"/>
              <a:t>Suggested Narration: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Dunes erosion can be caused by both natural processes and human actions.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For example, strong waves may eat away at the seaward portion of the dune and transport the sand back into the ocean. Really strong waves might overtop a dune, leaving nothing in its path!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Sometimes humans cause dune erosion by building homes and other buildings too close to, or on top of, dunes.</a:t>
            </a:r>
          </a:p>
        </p:txBody>
      </p:sp>
      <p:sp>
        <p:nvSpPr>
          <p:cNvPr id="4" name="Slide Number Placeholder 3"/>
          <p:cNvSpPr>
            <a:spLocks noGrp="1"/>
          </p:cNvSpPr>
          <p:nvPr>
            <p:ph type="sldNum" sz="quarter" idx="5"/>
          </p:nvPr>
        </p:nvSpPr>
        <p:spPr/>
        <p:txBody>
          <a:bodyPr/>
          <a:lstStyle/>
          <a:p>
            <a:fld id="{CD6CC9C5-FEEE-EB4E-BAD5-BD2533C08A69}" type="slidenum">
              <a:rPr lang="en-US" smtClean="0"/>
              <a:t>13</a:t>
            </a:fld>
            <a:endParaRPr lang="en-US"/>
          </a:p>
        </p:txBody>
      </p:sp>
    </p:spTree>
    <p:extLst>
      <p:ext uri="{BB962C8B-B14F-4D97-AF65-F5344CB8AC3E}">
        <p14:creationId xmlns:p14="http://schemas.microsoft.com/office/powerpoint/2010/main" val="8007208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dirty="0"/>
              <a:t>Suggested Narration: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Sometimes humans cause dune erosion by building homes and other buildings too close to, or on top of, dunes.</a:t>
            </a:r>
          </a:p>
        </p:txBody>
      </p:sp>
      <p:sp>
        <p:nvSpPr>
          <p:cNvPr id="4" name="Slide Number Placeholder 3"/>
          <p:cNvSpPr>
            <a:spLocks noGrp="1"/>
          </p:cNvSpPr>
          <p:nvPr>
            <p:ph type="sldNum" sz="quarter" idx="5"/>
          </p:nvPr>
        </p:nvSpPr>
        <p:spPr/>
        <p:txBody>
          <a:bodyPr/>
          <a:lstStyle/>
          <a:p>
            <a:fld id="{CD6CC9C5-FEEE-EB4E-BAD5-BD2533C08A69}" type="slidenum">
              <a:rPr lang="en-US" smtClean="0"/>
              <a:t>14</a:t>
            </a:fld>
            <a:endParaRPr lang="en-US"/>
          </a:p>
        </p:txBody>
      </p:sp>
    </p:spTree>
    <p:extLst>
      <p:ext uri="{BB962C8B-B14F-4D97-AF65-F5344CB8AC3E}">
        <p14:creationId xmlns:p14="http://schemas.microsoft.com/office/powerpoint/2010/main" val="38030142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Suggested Narration:</a:t>
            </a:r>
          </a:p>
          <a:p>
            <a:r>
              <a:rPr lang="en-US" dirty="0"/>
              <a:t>Now that we know what coastal dunes are, how they form, &amp; different types of changes they experience, let’s talk about why we should care about them! </a:t>
            </a:r>
          </a:p>
          <a:p>
            <a:endParaRPr lang="en-US" dirty="0"/>
          </a:p>
          <a:p>
            <a:r>
              <a:rPr lang="en-US" dirty="0"/>
              <a:t>Dunes provide many ecosystem services. They protect infrastructure like homes &amp; roads, filter pollutants, support ecological niches, refuge areas, and nest/incubation sites and provide food sources for coastal critters. They also trap carbon and store groundwater. They are sites of passive recreation and hold many intrinsic values.</a:t>
            </a:r>
          </a:p>
          <a:p>
            <a:endParaRPr lang="en-US" dirty="0"/>
          </a:p>
          <a:p>
            <a:r>
              <a:rPr lang="en-US" dirty="0"/>
              <a:t>Perhaps of highest importance to coastal communities though, is that they protect infrastructure. </a:t>
            </a:r>
          </a:p>
        </p:txBody>
      </p:sp>
      <p:sp>
        <p:nvSpPr>
          <p:cNvPr id="4" name="Slide Number Placeholder 3"/>
          <p:cNvSpPr>
            <a:spLocks noGrp="1"/>
          </p:cNvSpPr>
          <p:nvPr>
            <p:ph type="sldNum" sz="quarter" idx="5"/>
          </p:nvPr>
        </p:nvSpPr>
        <p:spPr/>
        <p:txBody>
          <a:bodyPr/>
          <a:lstStyle/>
          <a:p>
            <a:fld id="{8BB73229-2B3A-F349-AD6D-D2710DA29D8C}" type="slidenum">
              <a:rPr lang="en-US" smtClean="0"/>
              <a:t>15</a:t>
            </a:fld>
            <a:endParaRPr lang="en-US"/>
          </a:p>
        </p:txBody>
      </p:sp>
    </p:spTree>
    <p:extLst>
      <p:ext uri="{BB962C8B-B14F-4D97-AF65-F5344CB8AC3E}">
        <p14:creationId xmlns:p14="http://schemas.microsoft.com/office/powerpoint/2010/main" val="3011015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16</a:t>
            </a:fld>
            <a:endParaRPr lang="en-US"/>
          </a:p>
        </p:txBody>
      </p:sp>
    </p:spTree>
    <p:extLst>
      <p:ext uri="{BB962C8B-B14F-4D97-AF65-F5344CB8AC3E}">
        <p14:creationId xmlns:p14="http://schemas.microsoft.com/office/powerpoint/2010/main" val="2355797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p:txBody>
      </p:sp>
      <p:sp>
        <p:nvSpPr>
          <p:cNvPr id="4" name="Slide Number Placeholder 3"/>
          <p:cNvSpPr>
            <a:spLocks noGrp="1"/>
          </p:cNvSpPr>
          <p:nvPr>
            <p:ph type="sldNum" sz="quarter" idx="5"/>
          </p:nvPr>
        </p:nvSpPr>
        <p:spPr/>
        <p:txBody>
          <a:bodyPr/>
          <a:lstStyle/>
          <a:p>
            <a:fld id="{CD6CC9C5-FEEE-EB4E-BAD5-BD2533C08A69}" type="slidenum">
              <a:rPr lang="en-US" smtClean="0"/>
              <a:t>17</a:t>
            </a:fld>
            <a:endParaRPr lang="en-US"/>
          </a:p>
        </p:txBody>
      </p:sp>
    </p:spTree>
    <p:extLst>
      <p:ext uri="{BB962C8B-B14F-4D97-AF65-F5344CB8AC3E}">
        <p14:creationId xmlns:p14="http://schemas.microsoft.com/office/powerpoint/2010/main" val="715696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CC5E3-16AF-BA42-ABC2-EBC5E519C23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75C7BFE-B4BD-8E44-905D-9A58D90C31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B27287E-D41F-A44E-9FC4-E4EF761B1F57}"/>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D1CDD1E7-E720-D948-9235-73BE044A33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DAFA673-716F-0942-BD89-257A63165034}"/>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2866423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5C078-5403-DD44-A9D9-628C0E49BE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4B5FC2-F8A7-5D41-83E0-EC6B5F3375F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4622AA-CADD-0642-BA47-9024D4D136F0}"/>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52E79D74-3119-7649-82CB-F8F6E2E7CA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879CAA-D9B5-724B-BC0F-51420896D340}"/>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3015445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F3B02-8F28-3F4D-82F2-A5A4116C65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0ADBE57-E7A7-AC49-9C88-35F0699743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C2B2D05-638E-E24F-AD22-296BC54AC08A}"/>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50575499-AC7D-F444-86CC-4C93CF1C64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FF20FA-AC91-7A4B-9C00-4F035AF0301A}"/>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780144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8D418-512F-5A4D-8716-ED376DB838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BC7A74-B79B-BC42-87BB-C97E8404011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954FBFB-B057-1047-A4A6-3887270854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2CA514E-03F5-1F4B-B24D-A191D946D085}"/>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6" name="Footer Placeholder 5">
            <a:extLst>
              <a:ext uri="{FF2B5EF4-FFF2-40B4-BE49-F238E27FC236}">
                <a16:creationId xmlns:a16="http://schemas.microsoft.com/office/drawing/2014/main" id="{08352F79-5B62-084F-8BF0-F0A8925C77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ADF18D-5E27-0F4C-B510-A4324D5D935F}"/>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29574086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8A6EE-8912-A947-852D-A0296C97DB9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4AA0906-459A-F144-9D50-8C4DF873E1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00A0079-568B-8746-93D0-48FE99C84B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8E2D197-405B-F641-8ECA-8F73E975BA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A6BE25F-C27D-5741-8ED8-ECC85690581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2866E42-B8A2-DC44-87F2-72667FD4E6E7}"/>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8" name="Footer Placeholder 7">
            <a:extLst>
              <a:ext uri="{FF2B5EF4-FFF2-40B4-BE49-F238E27FC236}">
                <a16:creationId xmlns:a16="http://schemas.microsoft.com/office/drawing/2014/main" id="{F69E6C89-6087-ED44-A8D5-C335A7864E1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BA2ABA8-65C4-8D45-B9A3-02BA4A5ED962}"/>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3942652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16C17-3FE8-7F4B-8D3F-2F9C3E6F8DC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4B6E71F-C957-9D41-9863-C6BDD2C538D3}"/>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4" name="Footer Placeholder 3">
            <a:extLst>
              <a:ext uri="{FF2B5EF4-FFF2-40B4-BE49-F238E27FC236}">
                <a16:creationId xmlns:a16="http://schemas.microsoft.com/office/drawing/2014/main" id="{7042074D-3EAB-4B4F-98E1-6724D805A2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E685546-2AF4-8946-9299-D621D62D4BDF}"/>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160290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852809-924F-1540-AC9B-64EA6CE51238}"/>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3" name="Footer Placeholder 2">
            <a:extLst>
              <a:ext uri="{FF2B5EF4-FFF2-40B4-BE49-F238E27FC236}">
                <a16:creationId xmlns:a16="http://schemas.microsoft.com/office/drawing/2014/main" id="{CF2E2675-D16D-B546-AED5-0D7BCE63C52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40CFC87-8049-C745-8EB1-BB4AD03D5B4A}"/>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8794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EADF6-189E-114D-8757-1E168B9A17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7FE8A7-FD91-C746-B557-C2F4E3A83E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F4707-1395-3F49-B812-2E374B9288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173C8A-ADA5-934B-B32F-DC86E4F650C2}"/>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6" name="Footer Placeholder 5">
            <a:extLst>
              <a:ext uri="{FF2B5EF4-FFF2-40B4-BE49-F238E27FC236}">
                <a16:creationId xmlns:a16="http://schemas.microsoft.com/office/drawing/2014/main" id="{35E37255-996B-1D49-ABB2-0EAF8EC445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F6B5685-6C1B-4B45-993A-A7751B27D786}"/>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1577759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F4666-B45F-B44D-BF53-BC24841CD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185B3E9-5F90-3B4D-BF4C-3E1A7B8652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BBA96A-A282-9146-9A44-4209BAC157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F938CA7-D8CE-EF47-893E-8F583B95FE6C}"/>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6" name="Footer Placeholder 5">
            <a:extLst>
              <a:ext uri="{FF2B5EF4-FFF2-40B4-BE49-F238E27FC236}">
                <a16:creationId xmlns:a16="http://schemas.microsoft.com/office/drawing/2014/main" id="{DC76711F-F33B-2846-88E4-5A25FD3F4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24C43F-9501-FA43-9F25-04D13D8C0B66}"/>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3767256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3107F-8604-DD44-A160-C2C6E6B8D92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AA09ECF-362D-5D4F-AB6F-F1843DE893F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471865-1F72-7649-A17A-C2F0816FC736}"/>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24A77F42-2807-AE4F-891B-A83F4E1E30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0E406F-EFCC-1447-99C5-C9E9BE7D4805}"/>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3433844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003CC5-8C72-B74B-8767-8C6570D4684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55DF21-2801-1243-8A50-A7CEA8C31AF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029918-9632-C948-8C7B-62CD43B14BC7}"/>
              </a:ext>
            </a:extLst>
          </p:cNvPr>
          <p:cNvSpPr>
            <a:spLocks noGrp="1"/>
          </p:cNvSpPr>
          <p:nvPr>
            <p:ph type="dt" sz="half" idx="10"/>
          </p:nvPr>
        </p:nvSpPr>
        <p:spPr/>
        <p:txBody>
          <a:body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E7238DC5-5DCE-724A-9190-3195405521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1B93C7-5AA6-6E45-820B-8FF8AA789CBD}"/>
              </a:ext>
            </a:extLst>
          </p:cNvPr>
          <p:cNvSpPr>
            <a:spLocks noGrp="1"/>
          </p:cNvSpPr>
          <p:nvPr>
            <p:ph type="sldNum" sz="quarter" idx="12"/>
          </p:nvPr>
        </p:nvSpPr>
        <p:spPr/>
        <p:txBody>
          <a:bodyPr/>
          <a:lstStyle/>
          <a:p>
            <a:fld id="{0F89B996-CB10-7046-97C1-93E1698EFE5A}" type="slidenum">
              <a:rPr lang="en-US" smtClean="0"/>
              <a:t>‹#›</a:t>
            </a:fld>
            <a:endParaRPr lang="en-US"/>
          </a:p>
        </p:txBody>
      </p:sp>
    </p:spTree>
    <p:extLst>
      <p:ext uri="{BB962C8B-B14F-4D97-AF65-F5344CB8AC3E}">
        <p14:creationId xmlns:p14="http://schemas.microsoft.com/office/powerpoint/2010/main" val="2208511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79A744-89AE-D34E-8A7A-1D821EAC21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79DD8C6-544B-FD43-8727-8637667CDA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FEC63C-403D-F041-962D-86059BE26D5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F0F2A80-28A5-274C-8FB6-3572010CF0F9}" type="datetimeFigureOut">
              <a:rPr lang="en-US" smtClean="0"/>
              <a:t>4/7/22</a:t>
            </a:fld>
            <a:endParaRPr lang="en-US"/>
          </a:p>
        </p:txBody>
      </p:sp>
      <p:sp>
        <p:nvSpPr>
          <p:cNvPr id="5" name="Footer Placeholder 4">
            <a:extLst>
              <a:ext uri="{FF2B5EF4-FFF2-40B4-BE49-F238E27FC236}">
                <a16:creationId xmlns:a16="http://schemas.microsoft.com/office/drawing/2014/main" id="{DE1948AC-C17F-AC4B-A4FD-188472C2B2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51EBFD9-1A9B-2C40-BA0F-DBFB26D0E8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89B996-CB10-7046-97C1-93E1698EFE5A}" type="slidenum">
              <a:rPr lang="en-US" smtClean="0"/>
              <a:t>‹#›</a:t>
            </a:fld>
            <a:endParaRPr lang="en-US"/>
          </a:p>
        </p:txBody>
      </p:sp>
    </p:spTree>
    <p:extLst>
      <p:ext uri="{BB962C8B-B14F-4D97-AF65-F5344CB8AC3E}">
        <p14:creationId xmlns:p14="http://schemas.microsoft.com/office/powerpoint/2010/main" val="63090590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twitter.com/CoastalProf/status/1457815295033217026"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9.sv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2.png"/><Relationship Id="rId7" Type="http://schemas.openxmlformats.org/officeDocument/2006/relationships/image" Target="../media/image24.png"/><Relationship Id="rId12" Type="http://schemas.openxmlformats.org/officeDocument/2006/relationships/image" Target="../media/image29.sv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svg"/><Relationship Id="rId11" Type="http://schemas.openxmlformats.org/officeDocument/2006/relationships/image" Target="../media/image28.png"/><Relationship Id="rId5" Type="http://schemas.openxmlformats.org/officeDocument/2006/relationships/image" Target="../media/image9.png"/><Relationship Id="rId10" Type="http://schemas.openxmlformats.org/officeDocument/2006/relationships/image" Target="../media/image27.svg"/><Relationship Id="rId4" Type="http://schemas.openxmlformats.org/officeDocument/2006/relationships/image" Target="../media/image23.svg"/><Relationship Id="rId9" Type="http://schemas.openxmlformats.org/officeDocument/2006/relationships/image" Target="../media/image2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8383A-5CE9-FD4C-AD87-4AF7706AAEE1}"/>
              </a:ext>
            </a:extLst>
          </p:cNvPr>
          <p:cNvSpPr>
            <a:spLocks noGrp="1"/>
          </p:cNvSpPr>
          <p:nvPr>
            <p:ph type="ctrTitle"/>
          </p:nvPr>
        </p:nvSpPr>
        <p:spPr>
          <a:xfrm>
            <a:off x="-20" y="929258"/>
            <a:ext cx="12191980" cy="4584851"/>
          </a:xfrm>
        </p:spPr>
        <p:txBody>
          <a:bodyPr>
            <a:normAutofit/>
          </a:bodyPr>
          <a:lstStyle/>
          <a:p>
            <a:r>
              <a:rPr lang="en-US" sz="6600" b="1" dirty="0">
                <a:latin typeface="Arial" panose="020B0604020202020204" pitchFamily="34" charset="0"/>
                <a:cs typeface="Arial" panose="020B0604020202020204" pitchFamily="34" charset="0"/>
              </a:rPr>
              <a:t>Shifting Sands: Coastal Dunes in Motion</a:t>
            </a:r>
          </a:p>
        </p:txBody>
      </p:sp>
      <p:sp>
        <p:nvSpPr>
          <p:cNvPr id="3" name="Subtitle 2">
            <a:extLst>
              <a:ext uri="{FF2B5EF4-FFF2-40B4-BE49-F238E27FC236}">
                <a16:creationId xmlns:a16="http://schemas.microsoft.com/office/drawing/2014/main" id="{64E65ACF-F75D-B94F-B9BE-C4E6D4574D68}"/>
              </a:ext>
            </a:extLst>
          </p:cNvPr>
          <p:cNvSpPr>
            <a:spLocks noGrp="1"/>
          </p:cNvSpPr>
          <p:nvPr>
            <p:ph type="subTitle" idx="1"/>
          </p:nvPr>
        </p:nvSpPr>
        <p:spPr>
          <a:xfrm>
            <a:off x="-20" y="5514109"/>
            <a:ext cx="12192000" cy="1343891"/>
          </a:xfrm>
        </p:spPr>
        <p:txBody>
          <a:bodyPr>
            <a:normAutofit/>
          </a:bodyPr>
          <a:lstStyle/>
          <a:p>
            <a:r>
              <a:rPr lang="en-US" sz="3300" dirty="0">
                <a:latin typeface="Arial" panose="020B0604020202020204" pitchFamily="34" charset="0"/>
                <a:cs typeface="Arial" panose="020B0604020202020204" pitchFamily="34" charset="0"/>
              </a:rPr>
              <a:t>Virginia Scientist &amp; Educators Alliance (VA SEA)</a:t>
            </a:r>
          </a:p>
          <a:p>
            <a:r>
              <a:rPr lang="en-US" sz="3300" dirty="0">
                <a:latin typeface="Arial" panose="020B0604020202020204" pitchFamily="34" charset="0"/>
                <a:cs typeface="Arial" panose="020B0604020202020204" pitchFamily="34" charset="0"/>
              </a:rPr>
              <a:t>Spring 2022</a:t>
            </a:r>
          </a:p>
        </p:txBody>
      </p:sp>
      <p:pic>
        <p:nvPicPr>
          <p:cNvPr id="7" name="Picture 2" descr="https://lh3.googleusercontent.com/1TF2LXOLZxqAz0ZrTTRx2SEL3P1fxejMb0lT2T76nh26U9jkqT_PmzYRn-ooFXJ0pRVrH0e6o0-65F9VBeRYQHabEl_21xGuqMu2RZH9-xgiZS2dSR_fgQ842n6GVfeY3VBlFrb5uTA">
            <a:extLst>
              <a:ext uri="{FF2B5EF4-FFF2-40B4-BE49-F238E27FC236}">
                <a16:creationId xmlns:a16="http://schemas.microsoft.com/office/drawing/2014/main" id="{63F8E086-C55B-AE4B-BAA1-6EF190B7E5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8683" b="7211"/>
          <a:stretch/>
        </p:blipFill>
        <p:spPr bwMode="auto">
          <a:xfrm>
            <a:off x="20" y="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94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0EA78-84F7-734B-B5F8-FF664DB5C805}"/>
              </a:ext>
            </a:extLst>
          </p:cNvPr>
          <p:cNvSpPr>
            <a:spLocks noGrp="1"/>
          </p:cNvSpPr>
          <p:nvPr>
            <p:ph type="title"/>
          </p:nvPr>
        </p:nvSpPr>
        <p:spPr/>
        <p:txBody>
          <a:bodyPr>
            <a:normAutofit/>
          </a:bodyPr>
          <a:lstStyle/>
          <a:p>
            <a:r>
              <a:rPr lang="en-US" sz="5400" b="1" dirty="0">
                <a:latin typeface="Arial" panose="020B0604020202020204" pitchFamily="34" charset="0"/>
                <a:cs typeface="Arial" panose="020B0604020202020204" pitchFamily="34" charset="0"/>
              </a:rPr>
              <a:t>Meet the Scientist!</a:t>
            </a:r>
          </a:p>
        </p:txBody>
      </p:sp>
      <p:sp>
        <p:nvSpPr>
          <p:cNvPr id="4" name="Text Placeholder 3">
            <a:extLst>
              <a:ext uri="{FF2B5EF4-FFF2-40B4-BE49-F238E27FC236}">
                <a16:creationId xmlns:a16="http://schemas.microsoft.com/office/drawing/2014/main" id="{A51CB595-A227-9D42-8B00-C98265B93517}"/>
              </a:ext>
            </a:extLst>
          </p:cNvPr>
          <p:cNvSpPr>
            <a:spLocks noGrp="1"/>
          </p:cNvSpPr>
          <p:nvPr>
            <p:ph type="body" sz="half" idx="2"/>
          </p:nvPr>
        </p:nvSpPr>
        <p:spPr>
          <a:xfrm>
            <a:off x="839788" y="2221992"/>
            <a:ext cx="4701476" cy="3977640"/>
          </a:xfrm>
        </p:spPr>
        <p:txBody>
          <a:bodyPr>
            <a:normAutofit fontScale="85000" lnSpcReduction="10000"/>
          </a:bodyPr>
          <a:lstStyle/>
          <a:p>
            <a:r>
              <a:rPr lang="en-US" sz="3200" dirty="0">
                <a:latin typeface="Arial" panose="020B0604020202020204" pitchFamily="34" charset="0"/>
                <a:cs typeface="Arial" panose="020B0604020202020204" pitchFamily="34" charset="0"/>
              </a:rPr>
              <a:t>Hi! My name is </a:t>
            </a:r>
            <a:r>
              <a:rPr lang="en-US" sz="3200" b="1" dirty="0">
                <a:solidFill>
                  <a:schemeClr val="accent5"/>
                </a:solidFill>
                <a:latin typeface="Arial" panose="020B0604020202020204" pitchFamily="34" charset="0"/>
                <a:cs typeface="Arial" panose="020B0604020202020204" pitchFamily="34" charset="0"/>
              </a:rPr>
              <a:t>Liz Davis </a:t>
            </a:r>
            <a:r>
              <a:rPr lang="en-US" sz="3200" dirty="0">
                <a:latin typeface="Arial" panose="020B0604020202020204" pitchFamily="34" charset="0"/>
                <a:cs typeface="Arial" panose="020B0604020202020204" pitchFamily="34" charset="0"/>
              </a:rPr>
              <a:t>&amp; I am a </a:t>
            </a:r>
            <a:r>
              <a:rPr lang="en-US" sz="3200" b="1" i="1" dirty="0">
                <a:solidFill>
                  <a:schemeClr val="accent5"/>
                </a:solidFill>
                <a:latin typeface="Arial" panose="020B0604020202020204" pitchFamily="34" charset="0"/>
                <a:cs typeface="Arial" panose="020B0604020202020204" pitchFamily="34" charset="0"/>
              </a:rPr>
              <a:t>coastal geologist</a:t>
            </a:r>
            <a:r>
              <a:rPr lang="en-US" sz="3200" b="1" dirty="0">
                <a:solidFill>
                  <a:schemeClr val="accent5"/>
                </a:solidFill>
                <a:latin typeface="Arial" panose="020B0604020202020204" pitchFamily="34" charset="0"/>
                <a:cs typeface="Arial" panose="020B0604020202020204" pitchFamily="34" charset="0"/>
              </a:rPr>
              <a:t> </a:t>
            </a:r>
            <a:r>
              <a:rPr lang="en-US" sz="3200" dirty="0">
                <a:latin typeface="Arial" panose="020B0604020202020204" pitchFamily="34" charset="0"/>
                <a:cs typeface="Arial" panose="020B0604020202020204" pitchFamily="34" charset="0"/>
              </a:rPr>
              <a:t>&amp; Ph.D. student at the Virginia Institute of Marine Science.</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I study how coastal dunes reduce storm impacts by acting as a physical barrier, which helps </a:t>
            </a:r>
            <a:r>
              <a:rPr lang="en-US" sz="3200" b="1" dirty="0">
                <a:solidFill>
                  <a:schemeClr val="accent5"/>
                </a:solidFill>
                <a:latin typeface="Arial" panose="020B0604020202020204" pitchFamily="34" charset="0"/>
                <a:cs typeface="Arial" panose="020B0604020202020204" pitchFamily="34" charset="0"/>
              </a:rPr>
              <a:t>protect coastal communities </a:t>
            </a:r>
            <a:r>
              <a:rPr lang="en-US" sz="3200" dirty="0">
                <a:latin typeface="Arial" panose="020B0604020202020204" pitchFamily="34" charset="0"/>
                <a:cs typeface="Arial" panose="020B0604020202020204" pitchFamily="34" charset="0"/>
              </a:rPr>
              <a:t>– especially during hurricanes!</a:t>
            </a:r>
          </a:p>
        </p:txBody>
      </p:sp>
      <p:pic>
        <p:nvPicPr>
          <p:cNvPr id="5" name="Picture 4">
            <a:extLst>
              <a:ext uri="{FF2B5EF4-FFF2-40B4-BE49-F238E27FC236}">
                <a16:creationId xmlns:a16="http://schemas.microsoft.com/office/drawing/2014/main" id="{07DC638E-5C93-5546-8EA8-C53C8229F9A5}"/>
              </a:ext>
            </a:extLst>
          </p:cNvPr>
          <p:cNvPicPr>
            <a:picLocks noChangeAspect="1"/>
          </p:cNvPicPr>
          <p:nvPr/>
        </p:nvPicPr>
        <p:blipFill rotWithShape="1">
          <a:blip r:embed="rId3"/>
          <a:srcRect r="3" b="13300"/>
          <a:stretch/>
        </p:blipFill>
        <p:spPr>
          <a:xfrm>
            <a:off x="6579989" y="1053252"/>
            <a:ext cx="4596640" cy="4981788"/>
          </a:xfrm>
          <a:prstGeom prst="rect">
            <a:avLst/>
          </a:prstGeom>
        </p:spPr>
      </p:pic>
      <p:sp>
        <p:nvSpPr>
          <p:cNvPr id="6" name="TextBox 5">
            <a:extLst>
              <a:ext uri="{FF2B5EF4-FFF2-40B4-BE49-F238E27FC236}">
                <a16:creationId xmlns:a16="http://schemas.microsoft.com/office/drawing/2014/main" id="{EF641945-BA71-414B-8136-08626381D8D0}"/>
              </a:ext>
            </a:extLst>
          </p:cNvPr>
          <p:cNvSpPr txBox="1"/>
          <p:nvPr/>
        </p:nvSpPr>
        <p:spPr>
          <a:xfrm>
            <a:off x="6579989" y="5468112"/>
            <a:ext cx="4596640" cy="566928"/>
          </a:xfrm>
          <a:prstGeom prst="rect">
            <a:avLst/>
          </a:prstGeom>
          <a:solidFill>
            <a:srgbClr val="000000">
              <a:alpha val="50000"/>
            </a:srgbClr>
          </a:solidFill>
          <a:ln>
            <a:noFill/>
          </a:ln>
        </p:spPr>
        <p:txBody>
          <a:bodyPr wrap="square" rtlCol="0">
            <a:noAutofit/>
          </a:bodyPr>
          <a:lstStyle/>
          <a:p>
            <a:pPr algn="ctr">
              <a:spcAft>
                <a:spcPts val="600"/>
              </a:spcAft>
            </a:pPr>
            <a:r>
              <a:rPr lang="en-US" sz="2400" b="1" dirty="0">
                <a:solidFill>
                  <a:srgbClr val="FFFFFF"/>
                </a:solidFill>
              </a:rPr>
              <a:t>Three Rivers Petroglyph Site</a:t>
            </a:r>
          </a:p>
        </p:txBody>
      </p:sp>
    </p:spTree>
    <p:extLst>
      <p:ext uri="{BB962C8B-B14F-4D97-AF65-F5344CB8AC3E}">
        <p14:creationId xmlns:p14="http://schemas.microsoft.com/office/powerpoint/2010/main" val="3919092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fontScale="90000"/>
          </a:bodyPr>
          <a:lstStyle/>
          <a:p>
            <a:r>
              <a:rPr lang="en-US" b="1" dirty="0">
                <a:solidFill>
                  <a:schemeClr val="accent5"/>
                </a:solidFill>
                <a:latin typeface="Arial" panose="020B0604020202020204" pitchFamily="34" charset="0"/>
                <a:cs typeface="Arial" panose="020B0604020202020204" pitchFamily="34" charset="0"/>
              </a:rPr>
              <a:t>Free Write </a:t>
            </a:r>
            <a:r>
              <a:rPr lang="en-US" b="1" dirty="0">
                <a:latin typeface="Arial" panose="020B0604020202020204" pitchFamily="34" charset="0"/>
                <a:cs typeface="Arial" panose="020B0604020202020204" pitchFamily="34" charset="0"/>
              </a:rPr>
              <a:t>– What do you see happening here? Is the dune changing? How so?</a:t>
            </a:r>
          </a:p>
        </p:txBody>
      </p:sp>
      <p:sp>
        <p:nvSpPr>
          <p:cNvPr id="3" name="Content Placeholder 2">
            <a:extLst>
              <a:ext uri="{FF2B5EF4-FFF2-40B4-BE49-F238E27FC236}">
                <a16:creationId xmlns:a16="http://schemas.microsoft.com/office/drawing/2014/main" id="{AA97FA8F-C212-4043-95B1-F8D92897897B}"/>
              </a:ext>
            </a:extLst>
          </p:cNvPr>
          <p:cNvSpPr>
            <a:spLocks noGrp="1"/>
          </p:cNvSpPr>
          <p:nvPr>
            <p:ph idx="1"/>
          </p:nvPr>
        </p:nvSpPr>
        <p:spPr/>
        <p:txBody>
          <a:bodyPr/>
          <a:lstStyle/>
          <a:p>
            <a:r>
              <a:rPr lang="en-US" dirty="0">
                <a:hlinkClick r:id="rId3"/>
              </a:rPr>
              <a:t>https://twitter.com/CoastalProf/status/1457815295033217026</a:t>
            </a:r>
            <a:r>
              <a:rPr lang="en-US" dirty="0"/>
              <a:t> </a:t>
            </a:r>
          </a:p>
        </p:txBody>
      </p:sp>
    </p:spTree>
    <p:extLst>
      <p:ext uri="{BB962C8B-B14F-4D97-AF65-F5344CB8AC3E}">
        <p14:creationId xmlns:p14="http://schemas.microsoft.com/office/powerpoint/2010/main" val="2591077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23BC6-9CD3-C94A-BC82-A4D8A6A84807}"/>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What are coastal dunes?</a:t>
            </a:r>
          </a:p>
        </p:txBody>
      </p:sp>
      <p:sp>
        <p:nvSpPr>
          <p:cNvPr id="3" name="Content Placeholder 2">
            <a:extLst>
              <a:ext uri="{FF2B5EF4-FFF2-40B4-BE49-F238E27FC236}">
                <a16:creationId xmlns:a16="http://schemas.microsoft.com/office/drawing/2014/main" id="{32F82CFF-688A-3249-918D-E372E2D25693}"/>
              </a:ext>
            </a:extLst>
          </p:cNvPr>
          <p:cNvSpPr>
            <a:spLocks noGrp="1"/>
          </p:cNvSpPr>
          <p:nvPr>
            <p:ph idx="1"/>
          </p:nvPr>
        </p:nvSpPr>
        <p:spPr>
          <a:xfrm>
            <a:off x="6601968" y="1454567"/>
            <a:ext cx="5296158" cy="1070800"/>
          </a:xfrm>
        </p:spPr>
        <p:txBody>
          <a:bodyPr>
            <a:normAutofit fontScale="92500"/>
          </a:bodyPr>
          <a:lstStyle/>
          <a:p>
            <a:pPr marL="0" indent="0">
              <a:buNone/>
            </a:pPr>
            <a:r>
              <a:rPr lang="en-US" sz="3200" b="1" dirty="0">
                <a:solidFill>
                  <a:schemeClr val="accent5"/>
                </a:solidFill>
                <a:latin typeface="Arial" panose="020B0604020202020204" pitchFamily="34" charset="0"/>
                <a:cs typeface="Arial" panose="020B0604020202020204" pitchFamily="34" charset="0"/>
              </a:rPr>
              <a:t>Definition: </a:t>
            </a:r>
            <a:r>
              <a:rPr lang="en-US" sz="3200" dirty="0">
                <a:latin typeface="Arial" panose="020B0604020202020204" pitchFamily="34" charset="0"/>
                <a:cs typeface="Arial" panose="020B0604020202020204" pitchFamily="34" charset="0"/>
              </a:rPr>
              <a:t>a hill or ridge of sediment piled up by the wind</a:t>
            </a:r>
            <a:endParaRPr lang="en-US" sz="3200" b="1" dirty="0">
              <a:latin typeface="Arial" panose="020B0604020202020204" pitchFamily="34" charset="0"/>
              <a:cs typeface="Arial" panose="020B0604020202020204" pitchFamily="34" charset="0"/>
            </a:endParaRPr>
          </a:p>
        </p:txBody>
      </p:sp>
      <p:pic>
        <p:nvPicPr>
          <p:cNvPr id="5" name="Graphic 4">
            <a:extLst>
              <a:ext uri="{FF2B5EF4-FFF2-40B4-BE49-F238E27FC236}">
                <a16:creationId xmlns:a16="http://schemas.microsoft.com/office/drawing/2014/main" id="{8F373EF7-D231-4073-979C-A6610581C8D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40266" b="26858"/>
          <a:stretch/>
        </p:blipFill>
        <p:spPr>
          <a:xfrm>
            <a:off x="553161" y="1690688"/>
            <a:ext cx="10850711" cy="4616506"/>
          </a:xfrm>
          <a:prstGeom prst="rect">
            <a:avLst/>
          </a:prstGeom>
        </p:spPr>
      </p:pic>
    </p:spTree>
    <p:extLst>
      <p:ext uri="{BB962C8B-B14F-4D97-AF65-F5344CB8AC3E}">
        <p14:creationId xmlns:p14="http://schemas.microsoft.com/office/powerpoint/2010/main" val="212932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383B190-6BFB-422F-B667-06B7B25F0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708357" y="3509963"/>
            <a:ext cx="7092215" cy="2967839"/>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EC8E627-2898-0A48-8DA8-72D88D5DD2F9}"/>
              </a:ext>
            </a:extLst>
          </p:cNvPr>
          <p:cNvSpPr>
            <a:spLocks noGrp="1"/>
          </p:cNvSpPr>
          <p:nvPr>
            <p:ph type="title"/>
          </p:nvPr>
        </p:nvSpPr>
        <p:spPr>
          <a:xfrm>
            <a:off x="5021821" y="3812954"/>
            <a:ext cx="6465287" cy="1516014"/>
          </a:xfrm>
        </p:spPr>
        <p:txBody>
          <a:bodyPr vert="horz" lIns="91440" tIns="45720" rIns="91440" bIns="45720" rtlCol="0" anchor="b">
            <a:normAutofit/>
          </a:bodyPr>
          <a:lstStyle/>
          <a:p>
            <a:r>
              <a:rPr lang="en-US" sz="4800" b="1" kern="1200" dirty="0">
                <a:solidFill>
                  <a:srgbClr val="FFFFFF"/>
                </a:solidFill>
                <a:latin typeface="Arial" panose="020B0604020202020204" pitchFamily="34" charset="0"/>
                <a:cs typeface="Arial" panose="020B0604020202020204" pitchFamily="34" charset="0"/>
              </a:rPr>
              <a:t>Examples of Coastal Dunes</a:t>
            </a:r>
          </a:p>
        </p:txBody>
      </p:sp>
      <p:pic>
        <p:nvPicPr>
          <p:cNvPr id="5" name="Picture 4">
            <a:extLst>
              <a:ext uri="{FF2B5EF4-FFF2-40B4-BE49-F238E27FC236}">
                <a16:creationId xmlns:a16="http://schemas.microsoft.com/office/drawing/2014/main" id="{A0D0817C-438C-9A48-ADE0-6167B7442045}"/>
              </a:ext>
            </a:extLst>
          </p:cNvPr>
          <p:cNvPicPr>
            <a:picLocks noChangeAspect="1"/>
          </p:cNvPicPr>
          <p:nvPr/>
        </p:nvPicPr>
        <p:blipFill rotWithShape="1">
          <a:blip r:embed="rId3"/>
          <a:srcRect t="2280" r="-1" b="-1"/>
          <a:stretch/>
        </p:blipFill>
        <p:spPr>
          <a:xfrm>
            <a:off x="317635" y="299363"/>
            <a:ext cx="4160452" cy="3049204"/>
          </a:xfrm>
          <a:prstGeom prst="rect">
            <a:avLst/>
          </a:prstGeom>
        </p:spPr>
      </p:pic>
      <p:pic>
        <p:nvPicPr>
          <p:cNvPr id="9" name="Picture 8">
            <a:extLst>
              <a:ext uri="{FF2B5EF4-FFF2-40B4-BE49-F238E27FC236}">
                <a16:creationId xmlns:a16="http://schemas.microsoft.com/office/drawing/2014/main" id="{601ECC39-3878-5A43-A8F2-B98F9EE790C7}"/>
              </a:ext>
            </a:extLst>
          </p:cNvPr>
          <p:cNvPicPr>
            <a:picLocks noChangeAspect="1"/>
          </p:cNvPicPr>
          <p:nvPr/>
        </p:nvPicPr>
        <p:blipFill rotWithShape="1">
          <a:blip r:embed="rId4"/>
          <a:srcRect t="8720" r="2" b="7077"/>
          <a:stretch/>
        </p:blipFill>
        <p:spPr>
          <a:xfrm>
            <a:off x="4654296" y="299363"/>
            <a:ext cx="7217085" cy="3008188"/>
          </a:xfrm>
          <a:prstGeom prst="rect">
            <a:avLst/>
          </a:prstGeom>
        </p:spPr>
      </p:pic>
      <p:cxnSp>
        <p:nvCxnSpPr>
          <p:cNvPr id="16" name="Straight Connector 15">
            <a:extLst>
              <a:ext uri="{FF2B5EF4-FFF2-40B4-BE49-F238E27FC236}">
                <a16:creationId xmlns:a16="http://schemas.microsoft.com/office/drawing/2014/main" id="{ED28E597-4AF8-4D69-A9AB-A1EDC6156B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8287" y="5443086"/>
            <a:ext cx="64008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F2C53F41-DB68-8C49-A9DC-2E238ACDF22F}"/>
              </a:ext>
            </a:extLst>
          </p:cNvPr>
          <p:cNvPicPr>
            <a:picLocks noChangeAspect="1"/>
          </p:cNvPicPr>
          <p:nvPr/>
        </p:nvPicPr>
        <p:blipFill rotWithShape="1">
          <a:blip r:embed="rId5"/>
          <a:srcRect t="10427" r="-1" b="35008"/>
          <a:stretch/>
        </p:blipFill>
        <p:spPr>
          <a:xfrm>
            <a:off x="317635" y="3509433"/>
            <a:ext cx="4160452" cy="3026833"/>
          </a:xfrm>
          <a:prstGeom prst="rect">
            <a:avLst/>
          </a:prstGeom>
        </p:spPr>
      </p:pic>
    </p:spTree>
    <p:extLst>
      <p:ext uri="{BB962C8B-B14F-4D97-AF65-F5344CB8AC3E}">
        <p14:creationId xmlns:p14="http://schemas.microsoft.com/office/powerpoint/2010/main" val="1348350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23BC6-9CD3-C94A-BC82-A4D8A6A84807}"/>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How do coastal dunes </a:t>
            </a:r>
            <a:r>
              <a:rPr lang="en-US" b="1" dirty="0">
                <a:solidFill>
                  <a:schemeClr val="accent5"/>
                </a:solidFill>
                <a:latin typeface="Arial" panose="020B0604020202020204" pitchFamily="34" charset="0"/>
                <a:cs typeface="Arial" panose="020B0604020202020204" pitchFamily="34" charset="0"/>
              </a:rPr>
              <a:t>form</a:t>
            </a:r>
            <a:r>
              <a:rPr lang="en-US" b="1" dirty="0">
                <a:latin typeface="Arial" panose="020B0604020202020204" pitchFamily="34" charset="0"/>
                <a:cs typeface="Arial" panose="020B0604020202020204" pitchFamily="34" charset="0"/>
              </a:rPr>
              <a:t>?</a:t>
            </a:r>
          </a:p>
        </p:txBody>
      </p:sp>
      <p:sp>
        <p:nvSpPr>
          <p:cNvPr id="7" name="TextBox 6">
            <a:extLst>
              <a:ext uri="{FF2B5EF4-FFF2-40B4-BE49-F238E27FC236}">
                <a16:creationId xmlns:a16="http://schemas.microsoft.com/office/drawing/2014/main" id="{689F95EC-5760-3C40-8327-5BE34E163B00}"/>
              </a:ext>
            </a:extLst>
          </p:cNvPr>
          <p:cNvSpPr txBox="1"/>
          <p:nvPr/>
        </p:nvSpPr>
        <p:spPr>
          <a:xfrm>
            <a:off x="837281" y="1519884"/>
            <a:ext cx="10515599" cy="1200328"/>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Dunes form when there is a </a:t>
            </a:r>
            <a:r>
              <a:rPr lang="en-US" sz="2400" u="sng" dirty="0">
                <a:latin typeface="Arial" panose="020B0604020202020204" pitchFamily="34" charset="0"/>
                <a:cs typeface="Arial" panose="020B0604020202020204" pitchFamily="34" charset="0"/>
              </a:rPr>
              <a:t>source of sand </a:t>
            </a:r>
            <a:r>
              <a:rPr lang="en-US" sz="2400" dirty="0">
                <a:latin typeface="Arial" panose="020B0604020202020204" pitchFamily="34" charset="0"/>
                <a:cs typeface="Arial" panose="020B0604020202020204" pitchFamily="34" charset="0"/>
              </a:rPr>
              <a:t>(like the beach), </a:t>
            </a:r>
            <a:r>
              <a:rPr lang="en-US" sz="2400" u="sng" dirty="0">
                <a:latin typeface="Arial" panose="020B0604020202020204" pitchFamily="34" charset="0"/>
                <a:cs typeface="Arial" panose="020B0604020202020204" pitchFamily="34" charset="0"/>
              </a:rPr>
              <a:t>wind strong enough to move the sand</a:t>
            </a:r>
            <a:r>
              <a:rPr lang="en-US" sz="2400" dirty="0">
                <a:latin typeface="Arial" panose="020B0604020202020204" pitchFamily="34" charset="0"/>
                <a:cs typeface="Arial" panose="020B0604020202020204" pitchFamily="34" charset="0"/>
              </a:rPr>
              <a:t>, and a </a:t>
            </a:r>
            <a:r>
              <a:rPr lang="en-US" sz="2400" u="sng" dirty="0">
                <a:latin typeface="Arial" panose="020B0604020202020204" pitchFamily="34" charset="0"/>
                <a:cs typeface="Arial" panose="020B0604020202020204" pitchFamily="34" charset="0"/>
              </a:rPr>
              <a:t>means of causing the sand to be dropped </a:t>
            </a:r>
            <a:r>
              <a:rPr lang="en-US" sz="2400" dirty="0">
                <a:latin typeface="Arial" panose="020B0604020202020204" pitchFamily="34" charset="0"/>
                <a:cs typeface="Arial" panose="020B0604020202020204" pitchFamily="34" charset="0"/>
              </a:rPr>
              <a:t>by the wind, like a barrier or reduced wind speed</a:t>
            </a:r>
          </a:p>
        </p:txBody>
      </p:sp>
      <p:grpSp>
        <p:nvGrpSpPr>
          <p:cNvPr id="8" name="Group 7">
            <a:extLst>
              <a:ext uri="{FF2B5EF4-FFF2-40B4-BE49-F238E27FC236}">
                <a16:creationId xmlns:a16="http://schemas.microsoft.com/office/drawing/2014/main" id="{4A86CC3F-211B-704E-B4C5-89B37616B1D2}"/>
              </a:ext>
            </a:extLst>
          </p:cNvPr>
          <p:cNvGrpSpPr/>
          <p:nvPr/>
        </p:nvGrpSpPr>
        <p:grpSpPr>
          <a:xfrm>
            <a:off x="1051978" y="2842679"/>
            <a:ext cx="1954882" cy="1968158"/>
            <a:chOff x="3418" y="679977"/>
            <a:chExt cx="949810" cy="949810"/>
          </a:xfrm>
          <a:solidFill>
            <a:schemeClr val="accent5"/>
          </a:solidFill>
        </p:grpSpPr>
        <p:sp>
          <p:nvSpPr>
            <p:cNvPr id="27" name="Oval 26">
              <a:extLst>
                <a:ext uri="{FF2B5EF4-FFF2-40B4-BE49-F238E27FC236}">
                  <a16:creationId xmlns:a16="http://schemas.microsoft.com/office/drawing/2014/main" id="{01DFD46C-9E3A-3A49-B79D-0384C95E441E}"/>
                </a:ext>
              </a:extLst>
            </p:cNvPr>
            <p:cNvSpPr/>
            <p:nvPr/>
          </p:nvSpPr>
          <p:spPr>
            <a:xfrm>
              <a:off x="3418" y="679977"/>
              <a:ext cx="949810" cy="949810"/>
            </a:xfrm>
            <a:prstGeom prst="ellips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Oval 4">
              <a:extLst>
                <a:ext uri="{FF2B5EF4-FFF2-40B4-BE49-F238E27FC236}">
                  <a16:creationId xmlns:a16="http://schemas.microsoft.com/office/drawing/2014/main" id="{0EEAF53D-D918-F144-830A-358E614D665D}"/>
                </a:ext>
              </a:extLst>
            </p:cNvPr>
            <p:cNvSpPr txBox="1"/>
            <p:nvPr/>
          </p:nvSpPr>
          <p:spPr>
            <a:xfrm>
              <a:off x="142514" y="819073"/>
              <a:ext cx="671618" cy="67161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Sand</a:t>
              </a:r>
            </a:p>
          </p:txBody>
        </p:sp>
      </p:grpSp>
      <p:grpSp>
        <p:nvGrpSpPr>
          <p:cNvPr id="9" name="Group 8">
            <a:extLst>
              <a:ext uri="{FF2B5EF4-FFF2-40B4-BE49-F238E27FC236}">
                <a16:creationId xmlns:a16="http://schemas.microsoft.com/office/drawing/2014/main" id="{87B7E01B-A7A4-B149-87EB-6677B370800A}"/>
              </a:ext>
            </a:extLst>
          </p:cNvPr>
          <p:cNvGrpSpPr/>
          <p:nvPr/>
        </p:nvGrpSpPr>
        <p:grpSpPr>
          <a:xfrm>
            <a:off x="3020102" y="3383016"/>
            <a:ext cx="729076" cy="887484"/>
            <a:chOff x="1030353" y="879438"/>
            <a:chExt cx="550889" cy="550889"/>
          </a:xfrm>
        </p:grpSpPr>
        <p:sp>
          <p:nvSpPr>
            <p:cNvPr id="25" name="Plus 24">
              <a:extLst>
                <a:ext uri="{FF2B5EF4-FFF2-40B4-BE49-F238E27FC236}">
                  <a16:creationId xmlns:a16="http://schemas.microsoft.com/office/drawing/2014/main" id="{C86A8044-8711-624F-857C-61E514996A43}"/>
                </a:ext>
              </a:extLst>
            </p:cNvPr>
            <p:cNvSpPr/>
            <p:nvPr/>
          </p:nvSpPr>
          <p:spPr>
            <a:xfrm>
              <a:off x="1030353" y="879438"/>
              <a:ext cx="550889" cy="550889"/>
            </a:xfrm>
            <a:prstGeom prst="mathPlus">
              <a:avLst/>
            </a:prstGeom>
            <a:ln>
              <a:noFill/>
            </a:ln>
          </p:spPr>
          <p:style>
            <a:lnRef idx="3">
              <a:schemeClr val="lt1"/>
            </a:lnRef>
            <a:fillRef idx="1">
              <a:schemeClr val="accent3"/>
            </a:fillRef>
            <a:effectRef idx="1">
              <a:schemeClr val="accent3"/>
            </a:effectRef>
            <a:fontRef idx="minor">
              <a:schemeClr val="lt1"/>
            </a:fontRef>
          </p:style>
        </p:sp>
        <p:sp>
          <p:nvSpPr>
            <p:cNvPr id="26" name="Plus 6">
              <a:extLst>
                <a:ext uri="{FF2B5EF4-FFF2-40B4-BE49-F238E27FC236}">
                  <a16:creationId xmlns:a16="http://schemas.microsoft.com/office/drawing/2014/main" id="{A41A468A-1E0A-7542-88DE-69245DA531D1}"/>
                </a:ext>
              </a:extLst>
            </p:cNvPr>
            <p:cNvSpPr txBox="1"/>
            <p:nvPr/>
          </p:nvSpPr>
          <p:spPr>
            <a:xfrm>
              <a:off x="1103373" y="1090098"/>
              <a:ext cx="404849" cy="129569"/>
            </a:xfrm>
            <a:prstGeom prst="rect">
              <a:avLst/>
            </a:prstGeom>
            <a:ln>
              <a:noFill/>
            </a:ln>
          </p:spPr>
          <p:style>
            <a:lnRef idx="3">
              <a:schemeClr val="lt1"/>
            </a:lnRef>
            <a:fillRef idx="1">
              <a:schemeClr val="accent3"/>
            </a:fillRef>
            <a:effectRef idx="1">
              <a:schemeClr val="accent3"/>
            </a:effectRef>
            <a:fontRef idx="minor">
              <a:schemeClr val="lt1"/>
            </a:fontRef>
          </p:style>
          <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p:txBody>
        </p:sp>
      </p:grpSp>
      <p:grpSp>
        <p:nvGrpSpPr>
          <p:cNvPr id="10" name="Group 9">
            <a:extLst>
              <a:ext uri="{FF2B5EF4-FFF2-40B4-BE49-F238E27FC236}">
                <a16:creationId xmlns:a16="http://schemas.microsoft.com/office/drawing/2014/main" id="{67539F9D-CAE1-244A-87E3-F4880E651205}"/>
              </a:ext>
            </a:extLst>
          </p:cNvPr>
          <p:cNvGrpSpPr/>
          <p:nvPr/>
        </p:nvGrpSpPr>
        <p:grpSpPr>
          <a:xfrm>
            <a:off x="3762419" y="2842679"/>
            <a:ext cx="1954882" cy="1968158"/>
            <a:chOff x="1658367" y="679977"/>
            <a:chExt cx="949810" cy="949810"/>
          </a:xfrm>
          <a:solidFill>
            <a:schemeClr val="accent5"/>
          </a:solidFill>
        </p:grpSpPr>
        <p:sp>
          <p:nvSpPr>
            <p:cNvPr id="23" name="Oval 22">
              <a:extLst>
                <a:ext uri="{FF2B5EF4-FFF2-40B4-BE49-F238E27FC236}">
                  <a16:creationId xmlns:a16="http://schemas.microsoft.com/office/drawing/2014/main" id="{A33DFB40-B057-A649-97B7-182FDECF8E46}"/>
                </a:ext>
              </a:extLst>
            </p:cNvPr>
            <p:cNvSpPr/>
            <p:nvPr/>
          </p:nvSpPr>
          <p:spPr>
            <a:xfrm>
              <a:off x="1658367" y="679977"/>
              <a:ext cx="949810" cy="949810"/>
            </a:xfrm>
            <a:prstGeom prst="ellips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Oval 8">
              <a:extLst>
                <a:ext uri="{FF2B5EF4-FFF2-40B4-BE49-F238E27FC236}">
                  <a16:creationId xmlns:a16="http://schemas.microsoft.com/office/drawing/2014/main" id="{D0116AB0-9FAC-2C43-B895-AF7273282D24}"/>
                </a:ext>
              </a:extLst>
            </p:cNvPr>
            <p:cNvSpPr txBox="1"/>
            <p:nvPr/>
          </p:nvSpPr>
          <p:spPr>
            <a:xfrm>
              <a:off x="1797463" y="819073"/>
              <a:ext cx="671618" cy="67161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Wind</a:t>
              </a:r>
            </a:p>
          </p:txBody>
        </p:sp>
      </p:grpSp>
      <p:grpSp>
        <p:nvGrpSpPr>
          <p:cNvPr id="11" name="Group 10">
            <a:extLst>
              <a:ext uri="{FF2B5EF4-FFF2-40B4-BE49-F238E27FC236}">
                <a16:creationId xmlns:a16="http://schemas.microsoft.com/office/drawing/2014/main" id="{B105639C-8409-5C41-989F-00B675C119CB}"/>
              </a:ext>
            </a:extLst>
          </p:cNvPr>
          <p:cNvGrpSpPr/>
          <p:nvPr/>
        </p:nvGrpSpPr>
        <p:grpSpPr>
          <a:xfrm>
            <a:off x="5730543" y="3383016"/>
            <a:ext cx="729076" cy="887484"/>
            <a:chOff x="2685302" y="879438"/>
            <a:chExt cx="550889" cy="550889"/>
          </a:xfrm>
        </p:grpSpPr>
        <p:sp>
          <p:nvSpPr>
            <p:cNvPr id="21" name="Plus 20">
              <a:extLst>
                <a:ext uri="{FF2B5EF4-FFF2-40B4-BE49-F238E27FC236}">
                  <a16:creationId xmlns:a16="http://schemas.microsoft.com/office/drawing/2014/main" id="{0A38B487-C3D3-AC46-B425-1D5C0D684645}"/>
                </a:ext>
              </a:extLst>
            </p:cNvPr>
            <p:cNvSpPr/>
            <p:nvPr/>
          </p:nvSpPr>
          <p:spPr>
            <a:xfrm>
              <a:off x="2685302" y="879438"/>
              <a:ext cx="550889" cy="550889"/>
            </a:xfrm>
            <a:prstGeom prst="mathPlus">
              <a:avLst/>
            </a:prstGeom>
            <a:ln>
              <a:noFill/>
            </a:ln>
          </p:spPr>
          <p:style>
            <a:lnRef idx="3">
              <a:schemeClr val="lt1"/>
            </a:lnRef>
            <a:fillRef idx="1">
              <a:schemeClr val="accent3"/>
            </a:fillRef>
            <a:effectRef idx="1">
              <a:schemeClr val="accent3"/>
            </a:effectRef>
            <a:fontRef idx="minor">
              <a:schemeClr val="lt1"/>
            </a:fontRef>
          </p:style>
        </p:sp>
        <p:sp>
          <p:nvSpPr>
            <p:cNvPr id="22" name="Plus 10">
              <a:extLst>
                <a:ext uri="{FF2B5EF4-FFF2-40B4-BE49-F238E27FC236}">
                  <a16:creationId xmlns:a16="http://schemas.microsoft.com/office/drawing/2014/main" id="{D56B603E-B7C3-5244-90AC-2B9D8C6FC652}"/>
                </a:ext>
              </a:extLst>
            </p:cNvPr>
            <p:cNvSpPr txBox="1"/>
            <p:nvPr/>
          </p:nvSpPr>
          <p:spPr>
            <a:xfrm>
              <a:off x="2758322" y="1090098"/>
              <a:ext cx="404849" cy="129569"/>
            </a:xfrm>
            <a:prstGeom prst="rect">
              <a:avLst/>
            </a:prstGeom>
            <a:ln>
              <a:noFill/>
            </a:ln>
          </p:spPr>
          <p:style>
            <a:lnRef idx="3">
              <a:schemeClr val="lt1"/>
            </a:lnRef>
            <a:fillRef idx="1">
              <a:schemeClr val="accent3"/>
            </a:fillRef>
            <a:effectRef idx="1">
              <a:schemeClr val="accent3"/>
            </a:effectRef>
            <a:fontRef idx="minor">
              <a:schemeClr val="lt1"/>
            </a:fontRef>
          </p:style>
          <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p:txBody>
        </p:sp>
      </p:grpSp>
      <p:grpSp>
        <p:nvGrpSpPr>
          <p:cNvPr id="12" name="Group 11">
            <a:extLst>
              <a:ext uri="{FF2B5EF4-FFF2-40B4-BE49-F238E27FC236}">
                <a16:creationId xmlns:a16="http://schemas.microsoft.com/office/drawing/2014/main" id="{BF9F6DC3-EC07-C844-BF27-DAA3556DC401}"/>
              </a:ext>
            </a:extLst>
          </p:cNvPr>
          <p:cNvGrpSpPr/>
          <p:nvPr/>
        </p:nvGrpSpPr>
        <p:grpSpPr>
          <a:xfrm>
            <a:off x="6472860" y="2842679"/>
            <a:ext cx="1954882" cy="1968158"/>
            <a:chOff x="3313317" y="679977"/>
            <a:chExt cx="949810" cy="949810"/>
          </a:xfrm>
          <a:solidFill>
            <a:schemeClr val="accent5"/>
          </a:solidFill>
        </p:grpSpPr>
        <p:sp>
          <p:nvSpPr>
            <p:cNvPr id="19" name="Oval 18">
              <a:extLst>
                <a:ext uri="{FF2B5EF4-FFF2-40B4-BE49-F238E27FC236}">
                  <a16:creationId xmlns:a16="http://schemas.microsoft.com/office/drawing/2014/main" id="{905CD42C-8D87-2E45-8A4A-FA9EA84D4999}"/>
                </a:ext>
              </a:extLst>
            </p:cNvPr>
            <p:cNvSpPr/>
            <p:nvPr/>
          </p:nvSpPr>
          <p:spPr>
            <a:xfrm>
              <a:off x="3313317" y="679977"/>
              <a:ext cx="949810" cy="949810"/>
            </a:xfrm>
            <a:prstGeom prst="ellips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Oval 12">
              <a:extLst>
                <a:ext uri="{FF2B5EF4-FFF2-40B4-BE49-F238E27FC236}">
                  <a16:creationId xmlns:a16="http://schemas.microsoft.com/office/drawing/2014/main" id="{C8B8B5DD-C035-AD4D-8E29-4E847D2D4D48}"/>
                </a:ext>
              </a:extLst>
            </p:cNvPr>
            <p:cNvSpPr txBox="1"/>
            <p:nvPr/>
          </p:nvSpPr>
          <p:spPr>
            <a:xfrm>
              <a:off x="3452413" y="819073"/>
              <a:ext cx="671618" cy="67161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Barrier</a:t>
              </a:r>
              <a:endParaRPr lang="en-US" sz="4000" b="1" kern="1200" dirty="0">
                <a:latin typeface="Arial" panose="020B0604020202020204" pitchFamily="34" charset="0"/>
                <a:cs typeface="Arial" panose="020B0604020202020204" pitchFamily="34" charset="0"/>
              </a:endParaRPr>
            </a:p>
          </p:txBody>
        </p:sp>
      </p:grpSp>
      <p:grpSp>
        <p:nvGrpSpPr>
          <p:cNvPr id="14" name="Group 13">
            <a:extLst>
              <a:ext uri="{FF2B5EF4-FFF2-40B4-BE49-F238E27FC236}">
                <a16:creationId xmlns:a16="http://schemas.microsoft.com/office/drawing/2014/main" id="{735F144D-C44A-4A41-A270-3D61519D83FB}"/>
              </a:ext>
            </a:extLst>
          </p:cNvPr>
          <p:cNvGrpSpPr/>
          <p:nvPr/>
        </p:nvGrpSpPr>
        <p:grpSpPr>
          <a:xfrm>
            <a:off x="9183301" y="2842679"/>
            <a:ext cx="1954882" cy="1968158"/>
            <a:chOff x="4968266" y="679977"/>
            <a:chExt cx="949810" cy="949810"/>
          </a:xfrm>
          <a:solidFill>
            <a:schemeClr val="accent5"/>
          </a:solidFill>
        </p:grpSpPr>
        <p:sp>
          <p:nvSpPr>
            <p:cNvPr id="15" name="Oval 14">
              <a:extLst>
                <a:ext uri="{FF2B5EF4-FFF2-40B4-BE49-F238E27FC236}">
                  <a16:creationId xmlns:a16="http://schemas.microsoft.com/office/drawing/2014/main" id="{566F777F-9EF3-B441-9D0D-9CC505AF99DE}"/>
                </a:ext>
              </a:extLst>
            </p:cNvPr>
            <p:cNvSpPr/>
            <p:nvPr/>
          </p:nvSpPr>
          <p:spPr>
            <a:xfrm>
              <a:off x="4968266" y="679977"/>
              <a:ext cx="949810" cy="949810"/>
            </a:xfrm>
            <a:prstGeom prst="ellips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Oval 16">
              <a:extLst>
                <a:ext uri="{FF2B5EF4-FFF2-40B4-BE49-F238E27FC236}">
                  <a16:creationId xmlns:a16="http://schemas.microsoft.com/office/drawing/2014/main" id="{F6DE05EC-CF66-DB42-BE04-F62EA563C72D}"/>
                </a:ext>
              </a:extLst>
            </p:cNvPr>
            <p:cNvSpPr txBox="1"/>
            <p:nvPr/>
          </p:nvSpPr>
          <p:spPr>
            <a:xfrm>
              <a:off x="5107362" y="819073"/>
              <a:ext cx="671618" cy="67161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Dune</a:t>
              </a:r>
            </a:p>
          </p:txBody>
        </p:sp>
      </p:grpSp>
      <p:pic>
        <p:nvPicPr>
          <p:cNvPr id="30" name="Picture 29">
            <a:extLst>
              <a:ext uri="{FF2B5EF4-FFF2-40B4-BE49-F238E27FC236}">
                <a16:creationId xmlns:a16="http://schemas.microsoft.com/office/drawing/2014/main" id="{9CBAEFBA-371C-5A44-9CF9-B39710B9DF3D}"/>
              </a:ext>
            </a:extLst>
          </p:cNvPr>
          <p:cNvPicPr>
            <a:picLocks noChangeAspect="1"/>
          </p:cNvPicPr>
          <p:nvPr/>
        </p:nvPicPr>
        <p:blipFill>
          <a:blip r:embed="rId3"/>
          <a:stretch>
            <a:fillRect/>
          </a:stretch>
        </p:blipFill>
        <p:spPr>
          <a:xfrm>
            <a:off x="523119" y="4609874"/>
            <a:ext cx="3129421" cy="2047163"/>
          </a:xfrm>
          <a:prstGeom prst="rect">
            <a:avLst/>
          </a:prstGeom>
        </p:spPr>
      </p:pic>
      <p:pic>
        <p:nvPicPr>
          <p:cNvPr id="33" name="Graphic 32">
            <a:extLst>
              <a:ext uri="{FF2B5EF4-FFF2-40B4-BE49-F238E27FC236}">
                <a16:creationId xmlns:a16="http://schemas.microsoft.com/office/drawing/2014/main" id="{F588B8B6-51C3-B348-8AB5-8D62A606A83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09956" y="4810837"/>
            <a:ext cx="1480690" cy="1437257"/>
          </a:xfrm>
          <a:prstGeom prst="rect">
            <a:avLst/>
          </a:prstGeom>
        </p:spPr>
      </p:pic>
      <p:pic>
        <p:nvPicPr>
          <p:cNvPr id="35" name="Picture 34">
            <a:extLst>
              <a:ext uri="{FF2B5EF4-FFF2-40B4-BE49-F238E27FC236}">
                <a16:creationId xmlns:a16="http://schemas.microsoft.com/office/drawing/2014/main" id="{7DF8EAC5-8079-F24E-969A-B434CC965E57}"/>
              </a:ext>
            </a:extLst>
          </p:cNvPr>
          <p:cNvPicPr>
            <a:picLocks noChangeAspect="1"/>
          </p:cNvPicPr>
          <p:nvPr/>
        </p:nvPicPr>
        <p:blipFill>
          <a:blip r:embed="rId6"/>
          <a:stretch>
            <a:fillRect/>
          </a:stretch>
        </p:blipFill>
        <p:spPr>
          <a:xfrm flipH="1">
            <a:off x="3931161" y="4933304"/>
            <a:ext cx="1819053" cy="1748944"/>
          </a:xfrm>
          <a:prstGeom prst="rect">
            <a:avLst/>
          </a:prstGeom>
        </p:spPr>
      </p:pic>
      <p:grpSp>
        <p:nvGrpSpPr>
          <p:cNvPr id="45" name="Group 44">
            <a:extLst>
              <a:ext uri="{FF2B5EF4-FFF2-40B4-BE49-F238E27FC236}">
                <a16:creationId xmlns:a16="http://schemas.microsoft.com/office/drawing/2014/main" id="{AEA4D30A-3059-574B-8688-ACCD529E8219}"/>
              </a:ext>
            </a:extLst>
          </p:cNvPr>
          <p:cNvGrpSpPr/>
          <p:nvPr/>
        </p:nvGrpSpPr>
        <p:grpSpPr>
          <a:xfrm>
            <a:off x="8968436" y="4908219"/>
            <a:ext cx="2343902" cy="1547445"/>
            <a:chOff x="8968436" y="4908219"/>
            <a:chExt cx="2343902" cy="1547445"/>
          </a:xfrm>
        </p:grpSpPr>
        <p:grpSp>
          <p:nvGrpSpPr>
            <p:cNvPr id="43" name="Group 42">
              <a:extLst>
                <a:ext uri="{FF2B5EF4-FFF2-40B4-BE49-F238E27FC236}">
                  <a16:creationId xmlns:a16="http://schemas.microsoft.com/office/drawing/2014/main" id="{B57C6EA4-1DD4-A34C-BAB4-AAB76DDD611E}"/>
                </a:ext>
              </a:extLst>
            </p:cNvPr>
            <p:cNvGrpSpPr/>
            <p:nvPr/>
          </p:nvGrpSpPr>
          <p:grpSpPr>
            <a:xfrm>
              <a:off x="8968436" y="4908219"/>
              <a:ext cx="2343902" cy="1547445"/>
              <a:chOff x="8968436" y="4908219"/>
              <a:chExt cx="2343902" cy="1547445"/>
            </a:xfrm>
          </p:grpSpPr>
          <p:grpSp>
            <p:nvGrpSpPr>
              <p:cNvPr id="41" name="Group 40">
                <a:extLst>
                  <a:ext uri="{FF2B5EF4-FFF2-40B4-BE49-F238E27FC236}">
                    <a16:creationId xmlns:a16="http://schemas.microsoft.com/office/drawing/2014/main" id="{CA24052D-B6DA-8D4B-BB29-844410A036B0}"/>
                  </a:ext>
                </a:extLst>
              </p:cNvPr>
              <p:cNvGrpSpPr/>
              <p:nvPr/>
            </p:nvGrpSpPr>
            <p:grpSpPr>
              <a:xfrm>
                <a:off x="9073422" y="4908219"/>
                <a:ext cx="2238916" cy="1547445"/>
                <a:chOff x="9073422" y="4908219"/>
                <a:chExt cx="2238916" cy="1547445"/>
              </a:xfrm>
            </p:grpSpPr>
            <p:grpSp>
              <p:nvGrpSpPr>
                <p:cNvPr id="39" name="Group 38">
                  <a:extLst>
                    <a:ext uri="{FF2B5EF4-FFF2-40B4-BE49-F238E27FC236}">
                      <a16:creationId xmlns:a16="http://schemas.microsoft.com/office/drawing/2014/main" id="{D52027AE-BBAA-E44A-828B-AFD301B05C08}"/>
                    </a:ext>
                  </a:extLst>
                </p:cNvPr>
                <p:cNvGrpSpPr/>
                <p:nvPr/>
              </p:nvGrpSpPr>
              <p:grpSpPr>
                <a:xfrm>
                  <a:off x="9073422" y="4908219"/>
                  <a:ext cx="2238916" cy="1547445"/>
                  <a:chOff x="9073422" y="4908219"/>
                  <a:chExt cx="2238916" cy="1547445"/>
                </a:xfrm>
              </p:grpSpPr>
              <p:pic>
                <p:nvPicPr>
                  <p:cNvPr id="37" name="Content Placeholder 4">
                    <a:extLst>
                      <a:ext uri="{FF2B5EF4-FFF2-40B4-BE49-F238E27FC236}">
                        <a16:creationId xmlns:a16="http://schemas.microsoft.com/office/drawing/2014/main" id="{141FA170-D4EF-574B-87DC-9A709376814D}"/>
                      </a:ext>
                    </a:extLst>
                  </p:cNvPr>
                  <p:cNvPicPr>
                    <a:picLocks noChangeAspect="1"/>
                  </p:cNvPicPr>
                  <p:nvPr/>
                </p:nvPicPr>
                <p:blipFill rotWithShape="1">
                  <a:blip r:embed="rId7"/>
                  <a:srcRect l="24052" t="31922" r="44051" b="50859"/>
                  <a:stretch/>
                </p:blipFill>
                <p:spPr>
                  <a:xfrm>
                    <a:off x="9073422" y="4908219"/>
                    <a:ext cx="2214981" cy="1547445"/>
                  </a:xfrm>
                  <a:prstGeom prst="rect">
                    <a:avLst/>
                  </a:prstGeom>
                </p:spPr>
              </p:pic>
              <p:sp>
                <p:nvSpPr>
                  <p:cNvPr id="38" name="Rectangle 37">
                    <a:extLst>
                      <a:ext uri="{FF2B5EF4-FFF2-40B4-BE49-F238E27FC236}">
                        <a16:creationId xmlns:a16="http://schemas.microsoft.com/office/drawing/2014/main" id="{BACA6D35-2691-ED4F-A17F-D407A9F668AF}"/>
                      </a:ext>
                    </a:extLst>
                  </p:cNvPr>
                  <p:cNvSpPr/>
                  <p:nvPr/>
                </p:nvSpPr>
                <p:spPr>
                  <a:xfrm>
                    <a:off x="11009779" y="5624233"/>
                    <a:ext cx="302559" cy="3092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0" name="Rectangle 39">
                  <a:extLst>
                    <a:ext uri="{FF2B5EF4-FFF2-40B4-BE49-F238E27FC236}">
                      <a16:creationId xmlns:a16="http://schemas.microsoft.com/office/drawing/2014/main" id="{A793D928-E46B-5A43-9BB9-C3F341870759}"/>
                    </a:ext>
                  </a:extLst>
                </p:cNvPr>
                <p:cNvSpPr/>
                <p:nvPr/>
              </p:nvSpPr>
              <p:spPr>
                <a:xfrm>
                  <a:off x="9878353" y="4908219"/>
                  <a:ext cx="751547" cy="211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Rectangle 41">
                <a:extLst>
                  <a:ext uri="{FF2B5EF4-FFF2-40B4-BE49-F238E27FC236}">
                    <a16:creationId xmlns:a16="http://schemas.microsoft.com/office/drawing/2014/main" id="{5FF78E8A-CEB6-EE49-BA16-5091C528190F}"/>
                  </a:ext>
                </a:extLst>
              </p:cNvPr>
              <p:cNvSpPr/>
              <p:nvPr/>
            </p:nvSpPr>
            <p:spPr>
              <a:xfrm>
                <a:off x="8968436" y="5285291"/>
                <a:ext cx="751547" cy="21190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Rectangle 43">
              <a:extLst>
                <a:ext uri="{FF2B5EF4-FFF2-40B4-BE49-F238E27FC236}">
                  <a16:creationId xmlns:a16="http://schemas.microsoft.com/office/drawing/2014/main" id="{CDA501AA-46E9-E647-8761-7223E7EFE3BD}"/>
                </a:ext>
              </a:extLst>
            </p:cNvPr>
            <p:cNvSpPr/>
            <p:nvPr/>
          </p:nvSpPr>
          <p:spPr>
            <a:xfrm rot="17431975">
              <a:off x="9047437" y="5444372"/>
              <a:ext cx="369481" cy="2540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Equal 46">
            <a:extLst>
              <a:ext uri="{FF2B5EF4-FFF2-40B4-BE49-F238E27FC236}">
                <a16:creationId xmlns:a16="http://schemas.microsoft.com/office/drawing/2014/main" id="{6489D624-3C29-E840-92F4-805FA629F330}"/>
              </a:ext>
            </a:extLst>
          </p:cNvPr>
          <p:cNvSpPr/>
          <p:nvPr/>
        </p:nvSpPr>
        <p:spPr>
          <a:xfrm>
            <a:off x="8440983" y="3452446"/>
            <a:ext cx="742318" cy="697523"/>
          </a:xfrm>
          <a:prstGeom prst="mathEqual">
            <a:avLst/>
          </a:prstGeom>
          <a:ln>
            <a:noFill/>
          </a:ln>
        </p:spPr>
        <p:style>
          <a:lnRef idx="3">
            <a:schemeClr val="lt1"/>
          </a:lnRef>
          <a:fillRef idx="1">
            <a:schemeClr val="accent3"/>
          </a:fillRef>
          <a:effectRef idx="1">
            <a:schemeClr val="accent3"/>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9364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Coastal dunes </a:t>
            </a:r>
            <a:r>
              <a:rPr lang="en-US" b="1" dirty="0">
                <a:solidFill>
                  <a:schemeClr val="accent5"/>
                </a:solidFill>
                <a:latin typeface="Arial" panose="020B0604020202020204" pitchFamily="34" charset="0"/>
                <a:cs typeface="Arial" panose="020B0604020202020204" pitchFamily="34" charset="0"/>
              </a:rPr>
              <a:t>change </a:t>
            </a:r>
            <a:r>
              <a:rPr lang="en-US" b="1" dirty="0">
                <a:latin typeface="Arial" panose="020B0604020202020204" pitchFamily="34" charset="0"/>
                <a:cs typeface="Arial" panose="020B0604020202020204" pitchFamily="34" charset="0"/>
              </a:rPr>
              <a:t>over time!</a:t>
            </a:r>
          </a:p>
        </p:txBody>
      </p:sp>
      <p:sp>
        <p:nvSpPr>
          <p:cNvPr id="3" name="Content Placeholder 2">
            <a:extLst>
              <a:ext uri="{FF2B5EF4-FFF2-40B4-BE49-F238E27FC236}">
                <a16:creationId xmlns:a16="http://schemas.microsoft.com/office/drawing/2014/main" id="{AA97FA8F-C212-4043-95B1-F8D92897897B}"/>
              </a:ext>
            </a:extLst>
          </p:cNvPr>
          <p:cNvSpPr>
            <a:spLocks noGrp="1"/>
          </p:cNvSpPr>
          <p:nvPr>
            <p:ph idx="1"/>
          </p:nvPr>
        </p:nvSpPr>
        <p:spPr>
          <a:xfrm>
            <a:off x="838200" y="1690688"/>
            <a:ext cx="10515600" cy="4351338"/>
          </a:xfrm>
        </p:spPr>
        <p:txBody>
          <a:bodyPr>
            <a:normAutofit/>
          </a:bodyPr>
          <a:lstStyle/>
          <a:p>
            <a:pPr marL="0" indent="0">
              <a:buNone/>
            </a:pPr>
            <a:r>
              <a:rPr lang="en-US" b="1" i="1"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Types of Dune Changes:</a:t>
            </a:r>
          </a:p>
          <a:p>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Growth </a:t>
            </a:r>
          </a:p>
          <a:p>
            <a:pPr lvl="1"/>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Vertical (dunes get </a:t>
            </a:r>
            <a:r>
              <a:rPr lang="en-US" dirty="0">
                <a:ln w="0"/>
                <a:solidFill>
                  <a:schemeClr val="accent4"/>
                </a:solidFill>
                <a:effectLst>
                  <a:outerShdw blurRad="38100" dist="25400" dir="5400000" algn="ctr" rotWithShape="0">
                    <a:srgbClr val="6E747A">
                      <a:alpha val="43000"/>
                    </a:srgbClr>
                  </a:outerShdw>
                </a:effectLst>
                <a:latin typeface="KaiTi" panose="02010609060101010101" pitchFamily="49" charset="-122"/>
                <a:ea typeface="KaiTi" panose="02010609060101010101" pitchFamily="49" charset="-122"/>
                <a:cs typeface="Arial" panose="020B0604020202020204" pitchFamily="34" charset="0"/>
              </a:rPr>
              <a:t>TALLER</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a:p>
            <a:pPr lvl="1"/>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Horizontal (dunes get  </a:t>
            </a:r>
            <a:r>
              <a:rPr lang="en-US" b="1" dirty="0">
                <a:ln w="0"/>
                <a:solidFill>
                  <a:srgbClr val="AB7FD6"/>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    </a:t>
            </a:r>
            <a:r>
              <a:rPr lang="en-US" b="1" dirty="0" err="1">
                <a:ln w="0"/>
                <a:solidFill>
                  <a:srgbClr val="AB7FD6"/>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a:t>
            </a:r>
            <a:r>
              <a:rPr lang="en-US" b="1" dirty="0">
                <a:ln w="0"/>
                <a:solidFill>
                  <a:srgbClr val="AB7FD6"/>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d    e    r</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26837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Coastal dunes </a:t>
            </a:r>
            <a:r>
              <a:rPr lang="en-US" b="1" dirty="0">
                <a:solidFill>
                  <a:schemeClr val="accent5"/>
                </a:solidFill>
                <a:latin typeface="Arial" panose="020B0604020202020204" pitchFamily="34" charset="0"/>
                <a:cs typeface="Arial" panose="020B0604020202020204" pitchFamily="34" charset="0"/>
              </a:rPr>
              <a:t>change </a:t>
            </a:r>
            <a:r>
              <a:rPr lang="en-US" b="1" dirty="0">
                <a:latin typeface="Arial" panose="020B0604020202020204" pitchFamily="34" charset="0"/>
                <a:cs typeface="Arial" panose="020B0604020202020204" pitchFamily="34" charset="0"/>
              </a:rPr>
              <a:t>over time!</a:t>
            </a:r>
          </a:p>
        </p:txBody>
      </p:sp>
      <p:sp>
        <p:nvSpPr>
          <p:cNvPr id="3" name="Content Placeholder 2">
            <a:extLst>
              <a:ext uri="{FF2B5EF4-FFF2-40B4-BE49-F238E27FC236}">
                <a16:creationId xmlns:a16="http://schemas.microsoft.com/office/drawing/2014/main" id="{AA97FA8F-C212-4043-95B1-F8D92897897B}"/>
              </a:ext>
            </a:extLst>
          </p:cNvPr>
          <p:cNvSpPr>
            <a:spLocks noGrp="1"/>
          </p:cNvSpPr>
          <p:nvPr>
            <p:ph idx="1"/>
          </p:nvPr>
        </p:nvSpPr>
        <p:spPr>
          <a:xfrm>
            <a:off x="838200" y="1690688"/>
            <a:ext cx="10515600" cy="4351338"/>
          </a:xfrm>
        </p:spPr>
        <p:txBody>
          <a:bodyPr>
            <a:normAutofit/>
          </a:bodyPr>
          <a:lstStyle/>
          <a:p>
            <a:pPr marL="0" indent="0">
              <a:buNone/>
            </a:pPr>
            <a:r>
              <a:rPr lang="en-US" b="1" i="1"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Types of Dune Changes:</a:t>
            </a:r>
          </a:p>
          <a:p>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Weather</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(break down)</a:t>
            </a:r>
          </a:p>
          <a:p>
            <a:pPr lvl="1"/>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Chunks of sediment break off (dunes get </a:t>
            </a:r>
            <a:r>
              <a:rPr lang="en-US" sz="1600" dirty="0">
                <a:ln w="0"/>
                <a:solidFill>
                  <a:schemeClr val="accent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smaller</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a:p>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E</a:t>
            </a:r>
            <a:r>
              <a:rPr lang="en-US" b="1"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rosion</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(break down &amp; sediment moves away from dune)</a:t>
            </a:r>
          </a:p>
          <a:p>
            <a:pPr lvl="1"/>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Chunks of sediment break off &amp; get washed away (dunes get </a:t>
            </a:r>
            <a:r>
              <a:rPr lang="en-US" sz="1700" dirty="0">
                <a:ln w="0"/>
                <a:solidFill>
                  <a:schemeClr val="accent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smaller</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endPar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endPar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marL="0" indent="0">
              <a:buNone/>
            </a:pP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Dunes are dynamic features that are </a:t>
            </a:r>
            <a:r>
              <a:rPr lang="en-US" b="1" i="1"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always changing </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in response to </a:t>
            </a:r>
            <a:r>
              <a:rPr lang="en-US" u="sng"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human activities</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r>
              <a:rPr lang="en-US" u="sng"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climate</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r>
              <a:rPr lang="en-US" u="sng"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weather</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&amp; the </a:t>
            </a:r>
            <a:r>
              <a:rPr lang="en-US" u="sng"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ocean</a:t>
            </a: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692404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Dune </a:t>
            </a:r>
            <a:r>
              <a:rPr lang="en-US" b="1" dirty="0">
                <a:solidFill>
                  <a:schemeClr val="accent5"/>
                </a:solidFill>
                <a:latin typeface="Arial" panose="020B0604020202020204" pitchFamily="34" charset="0"/>
                <a:cs typeface="Arial" panose="020B0604020202020204" pitchFamily="34" charset="0"/>
              </a:rPr>
              <a:t>Growth</a:t>
            </a:r>
            <a:endParaRPr lang="en-US"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A97FA8F-C212-4043-95B1-F8D92897897B}"/>
              </a:ext>
            </a:extLst>
          </p:cNvPr>
          <p:cNvSpPr>
            <a:spLocks noGrp="1"/>
          </p:cNvSpPr>
          <p:nvPr>
            <p:ph idx="1"/>
          </p:nvPr>
        </p:nvSpPr>
        <p:spPr>
          <a:xfrm>
            <a:off x="838200" y="1524434"/>
            <a:ext cx="4207803" cy="5333566"/>
          </a:xfrm>
        </p:spPr>
        <p:txBody>
          <a:bodyPr>
            <a:normAutofit/>
          </a:bodyPr>
          <a:lstStyle/>
          <a:p>
            <a:pPr marL="0" indent="0">
              <a:buNone/>
            </a:pPr>
            <a:r>
              <a:rPr lang="en-US" sz="2600"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Dunes grow when new sediment is </a:t>
            </a:r>
            <a:r>
              <a:rPr lang="en-US" sz="2600" b="1" i="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added</a:t>
            </a:r>
            <a:r>
              <a:rPr lang="en-US" sz="2600"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to the dune</a:t>
            </a:r>
          </a:p>
          <a:p>
            <a:pPr marL="512763" indent="-274638"/>
            <a:r>
              <a:rPr lang="en-US" sz="2600" b="1" cap="none" spc="0" dirty="0">
                <a:ln w="0"/>
                <a:solidFill>
                  <a:schemeClr val="accent4"/>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Vert</a:t>
            </a:r>
            <a:r>
              <a:rPr lang="en-US" sz="2600" b="1" dirty="0">
                <a:ln w="0"/>
                <a:solidFill>
                  <a:schemeClr val="accent4"/>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ical</a:t>
            </a:r>
            <a:r>
              <a:rPr lang="en-US" sz="2600" b="1" dirty="0">
                <a:ln w="0"/>
                <a:solidFill>
                  <a:schemeClr val="accent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r>
              <a:rPr lang="en-US" sz="26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growth</a:t>
            </a:r>
            <a:r>
              <a:rPr lang="en-US" sz="2600"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r>
              <a:rPr lang="en-US" sz="26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occurs when sand is added to the top of the dune</a:t>
            </a:r>
          </a:p>
          <a:p>
            <a:pPr marL="512763" indent="-274638"/>
            <a:r>
              <a:rPr lang="en-US" sz="2600" b="1" dirty="0">
                <a:ln w="0"/>
                <a:solidFill>
                  <a:srgbClr val="AB7FD6"/>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Horizontal</a:t>
            </a:r>
            <a:r>
              <a:rPr lang="en-US" sz="2600"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t>
            </a:r>
            <a:r>
              <a:rPr lang="en-US" sz="260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growth occurs when sand is added to the front or back of a dune</a:t>
            </a:r>
            <a:endParaRPr lang="en-US" sz="2600" b="1"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D86325D0-D675-8B47-AF81-F564348F39A0}"/>
              </a:ext>
            </a:extLst>
          </p:cNvPr>
          <p:cNvSpPr txBox="1"/>
          <p:nvPr/>
        </p:nvSpPr>
        <p:spPr>
          <a:xfrm>
            <a:off x="7889139" y="4026865"/>
            <a:ext cx="1076139" cy="369332"/>
          </a:xfrm>
          <a:prstGeom prst="rect">
            <a:avLst/>
          </a:prstGeom>
          <a:noFill/>
        </p:spPr>
        <p:txBody>
          <a:bodyPr wrap="square" rtlCol="0">
            <a:spAutoFit/>
          </a:bodyPr>
          <a:lstStyle/>
          <a:p>
            <a:r>
              <a:rPr lang="en-US" b="1" dirty="0">
                <a:solidFill>
                  <a:schemeClr val="accent4"/>
                </a:solidFill>
                <a:latin typeface="Arial" panose="020B0604020202020204" pitchFamily="34" charset="0"/>
                <a:cs typeface="Arial" panose="020B0604020202020204" pitchFamily="34" charset="0"/>
              </a:rPr>
              <a:t>vertical</a:t>
            </a:r>
          </a:p>
        </p:txBody>
      </p:sp>
      <p:sp>
        <p:nvSpPr>
          <p:cNvPr id="15" name="TextBox 14">
            <a:extLst>
              <a:ext uri="{FF2B5EF4-FFF2-40B4-BE49-F238E27FC236}">
                <a16:creationId xmlns:a16="http://schemas.microsoft.com/office/drawing/2014/main" id="{6003FB7E-9DE1-014D-8BBE-D5FC2D971206}"/>
              </a:ext>
            </a:extLst>
          </p:cNvPr>
          <p:cNvSpPr txBox="1"/>
          <p:nvPr/>
        </p:nvSpPr>
        <p:spPr>
          <a:xfrm>
            <a:off x="9062159" y="5164793"/>
            <a:ext cx="1294880" cy="369332"/>
          </a:xfrm>
          <a:prstGeom prst="rect">
            <a:avLst/>
          </a:prstGeom>
          <a:noFill/>
        </p:spPr>
        <p:txBody>
          <a:bodyPr wrap="square" rtlCol="0">
            <a:spAutoFit/>
          </a:bodyPr>
          <a:lstStyle/>
          <a:p>
            <a:r>
              <a:rPr lang="en-US" b="1" dirty="0">
                <a:solidFill>
                  <a:srgbClr val="AB7FD6"/>
                </a:solidFill>
                <a:latin typeface="Arial" panose="020B0604020202020204" pitchFamily="34" charset="0"/>
                <a:cs typeface="Arial" panose="020B0604020202020204" pitchFamily="34" charset="0"/>
              </a:rPr>
              <a:t>horizontal</a:t>
            </a:r>
          </a:p>
        </p:txBody>
      </p:sp>
      <p:pic>
        <p:nvPicPr>
          <p:cNvPr id="11" name="Graphic 10">
            <a:extLst>
              <a:ext uri="{FF2B5EF4-FFF2-40B4-BE49-F238E27FC236}">
                <a16:creationId xmlns:a16="http://schemas.microsoft.com/office/drawing/2014/main" id="{F17F09D8-95F5-425D-848B-9C9D92222016}"/>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40266" b="26858"/>
          <a:stretch/>
        </p:blipFill>
        <p:spPr>
          <a:xfrm>
            <a:off x="5046004" y="1455255"/>
            <a:ext cx="5804221" cy="2469444"/>
          </a:xfrm>
          <a:prstGeom prst="rect">
            <a:avLst/>
          </a:prstGeom>
        </p:spPr>
      </p:pic>
      <p:pic>
        <p:nvPicPr>
          <p:cNvPr id="7" name="Graphic 6">
            <a:extLst>
              <a:ext uri="{FF2B5EF4-FFF2-40B4-BE49-F238E27FC236}">
                <a16:creationId xmlns:a16="http://schemas.microsoft.com/office/drawing/2014/main" id="{EFE41937-091F-4CAB-993B-603A558AB989}"/>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t="40191" b="27360"/>
          <a:stretch/>
        </p:blipFill>
        <p:spPr>
          <a:xfrm>
            <a:off x="5063169" y="4026865"/>
            <a:ext cx="5872412" cy="2466010"/>
          </a:xfrm>
          <a:prstGeom prst="rect">
            <a:avLst/>
          </a:prstGeom>
        </p:spPr>
      </p:pic>
      <p:sp>
        <p:nvSpPr>
          <p:cNvPr id="13" name="Right Arrow 12">
            <a:extLst>
              <a:ext uri="{FF2B5EF4-FFF2-40B4-BE49-F238E27FC236}">
                <a16:creationId xmlns:a16="http://schemas.microsoft.com/office/drawing/2014/main" id="{89BBABCD-E7A1-9343-A13E-9CBBD5DEED45}"/>
              </a:ext>
            </a:extLst>
          </p:cNvPr>
          <p:cNvSpPr/>
          <p:nvPr/>
        </p:nvSpPr>
        <p:spPr>
          <a:xfrm>
            <a:off x="8343900" y="5219746"/>
            <a:ext cx="635000" cy="266700"/>
          </a:xfrm>
          <a:prstGeom prst="rightArrow">
            <a:avLst/>
          </a:prstGeom>
          <a:solidFill>
            <a:srgbClr val="AB7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AB7FD6"/>
              </a:solidFill>
            </a:endParaRPr>
          </a:p>
        </p:txBody>
      </p:sp>
      <p:sp>
        <p:nvSpPr>
          <p:cNvPr id="12" name="Right Arrow 11">
            <a:extLst>
              <a:ext uri="{FF2B5EF4-FFF2-40B4-BE49-F238E27FC236}">
                <a16:creationId xmlns:a16="http://schemas.microsoft.com/office/drawing/2014/main" id="{6ADEB249-8BEA-E842-AD7C-6E29B4A3C723}"/>
              </a:ext>
            </a:extLst>
          </p:cNvPr>
          <p:cNvSpPr/>
          <p:nvPr/>
        </p:nvSpPr>
        <p:spPr>
          <a:xfrm rot="16200000">
            <a:off x="8113218" y="4685711"/>
            <a:ext cx="369332" cy="266700"/>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6"/>
              </a:solidFill>
            </a:endParaRPr>
          </a:p>
        </p:txBody>
      </p:sp>
      <p:sp>
        <p:nvSpPr>
          <p:cNvPr id="8" name="TextBox 7">
            <a:extLst>
              <a:ext uri="{FF2B5EF4-FFF2-40B4-BE49-F238E27FC236}">
                <a16:creationId xmlns:a16="http://schemas.microsoft.com/office/drawing/2014/main" id="{91E311F3-6C08-49DB-ADDD-F8EFB578A4D6}"/>
              </a:ext>
            </a:extLst>
          </p:cNvPr>
          <p:cNvSpPr txBox="1"/>
          <p:nvPr/>
        </p:nvSpPr>
        <p:spPr>
          <a:xfrm>
            <a:off x="9456735" y="1524434"/>
            <a:ext cx="1645277" cy="954107"/>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Late Spring</a:t>
            </a:r>
          </a:p>
        </p:txBody>
      </p:sp>
      <p:sp>
        <p:nvSpPr>
          <p:cNvPr id="17" name="TextBox 16">
            <a:extLst>
              <a:ext uri="{FF2B5EF4-FFF2-40B4-BE49-F238E27FC236}">
                <a16:creationId xmlns:a16="http://schemas.microsoft.com/office/drawing/2014/main" id="{B926EF8A-3386-4083-90B1-080D38C9FFFE}"/>
              </a:ext>
            </a:extLst>
          </p:cNvPr>
          <p:cNvSpPr txBox="1"/>
          <p:nvPr/>
        </p:nvSpPr>
        <p:spPr>
          <a:xfrm>
            <a:off x="9456735" y="4098625"/>
            <a:ext cx="1645277" cy="954107"/>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Late Summer</a:t>
            </a:r>
          </a:p>
        </p:txBody>
      </p:sp>
    </p:spTree>
    <p:extLst>
      <p:ext uri="{BB962C8B-B14F-4D97-AF65-F5344CB8AC3E}">
        <p14:creationId xmlns:p14="http://schemas.microsoft.com/office/powerpoint/2010/main" val="2669502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What causes dunes to </a:t>
            </a:r>
            <a:r>
              <a:rPr lang="en-US" b="1" dirty="0">
                <a:solidFill>
                  <a:schemeClr val="accent5"/>
                </a:solidFill>
                <a:latin typeface="Arial" panose="020B0604020202020204" pitchFamily="34" charset="0"/>
                <a:cs typeface="Arial" panose="020B0604020202020204" pitchFamily="34" charset="0"/>
              </a:rPr>
              <a:t>grow</a:t>
            </a:r>
            <a:r>
              <a:rPr lang="en-US" b="1" dirty="0">
                <a:latin typeface="Arial" panose="020B0604020202020204" pitchFamily="34" charset="0"/>
                <a:cs typeface="Arial" panose="020B0604020202020204" pitchFamily="34" charset="0"/>
              </a:rPr>
              <a:t> (accrete)? </a:t>
            </a:r>
          </a:p>
        </p:txBody>
      </p:sp>
      <p:sp>
        <p:nvSpPr>
          <p:cNvPr id="4" name="Content Placeholder 2">
            <a:extLst>
              <a:ext uri="{FF2B5EF4-FFF2-40B4-BE49-F238E27FC236}">
                <a16:creationId xmlns:a16="http://schemas.microsoft.com/office/drawing/2014/main" id="{62846D5A-A498-2141-B4D0-7D86BA91DDD3}"/>
              </a:ext>
            </a:extLst>
          </p:cNvPr>
          <p:cNvSpPr>
            <a:spLocks noGrp="1"/>
          </p:cNvSpPr>
          <p:nvPr>
            <p:ph idx="1"/>
          </p:nvPr>
        </p:nvSpPr>
        <p:spPr>
          <a:xfrm>
            <a:off x="838200" y="1690688"/>
            <a:ext cx="9220199" cy="4351338"/>
          </a:xfrm>
        </p:spPr>
        <p:txBody>
          <a:bodyPr>
            <a:normAutofit/>
          </a:bodyPr>
          <a:lstStyle/>
          <a:p>
            <a:pPr marL="0" inden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Natural Forces</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Strong winds push sand from beach into dunes</a:t>
            </a:r>
          </a:p>
          <a:p>
            <a:pPr marL="514350" indent="-514350">
              <a:buFont typeface="+mj-lt"/>
              <a:buAutoNum type="arabicPeriod"/>
            </a:pPr>
            <a:r>
              <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Increase in vegetation (acts as a barrier to trap sand)</a:t>
            </a:r>
          </a:p>
        </p:txBody>
      </p:sp>
      <p:pic>
        <p:nvPicPr>
          <p:cNvPr id="8" name="Picture 7">
            <a:extLst>
              <a:ext uri="{FF2B5EF4-FFF2-40B4-BE49-F238E27FC236}">
                <a16:creationId xmlns:a16="http://schemas.microsoft.com/office/drawing/2014/main" id="{7F9129F1-8622-EF4B-9708-437B6752F11C}"/>
              </a:ext>
            </a:extLst>
          </p:cNvPr>
          <p:cNvPicPr>
            <a:picLocks noChangeAspect="1"/>
          </p:cNvPicPr>
          <p:nvPr/>
        </p:nvPicPr>
        <p:blipFill>
          <a:blip r:embed="rId3"/>
          <a:stretch>
            <a:fillRect/>
          </a:stretch>
        </p:blipFill>
        <p:spPr>
          <a:xfrm flipH="1">
            <a:off x="1410983" y="3638395"/>
            <a:ext cx="2833513" cy="2724305"/>
          </a:xfrm>
          <a:prstGeom prst="rect">
            <a:avLst/>
          </a:prstGeom>
        </p:spPr>
      </p:pic>
      <p:pic>
        <p:nvPicPr>
          <p:cNvPr id="9" name="Graphic 8">
            <a:extLst>
              <a:ext uri="{FF2B5EF4-FFF2-40B4-BE49-F238E27FC236}">
                <a16:creationId xmlns:a16="http://schemas.microsoft.com/office/drawing/2014/main" id="{4EB459F2-DCE2-4646-843F-3A5FCCA97FA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37713" y="3612679"/>
            <a:ext cx="2094646" cy="2033204"/>
          </a:xfrm>
          <a:prstGeom prst="rect">
            <a:avLst/>
          </a:prstGeom>
        </p:spPr>
      </p:pic>
      <p:pic>
        <p:nvPicPr>
          <p:cNvPr id="10" name="Graphic 9">
            <a:extLst>
              <a:ext uri="{FF2B5EF4-FFF2-40B4-BE49-F238E27FC236}">
                <a16:creationId xmlns:a16="http://schemas.microsoft.com/office/drawing/2014/main" id="{B96D28D6-6AB1-8C40-AEC7-5D6C1B48618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503465" y="3348459"/>
            <a:ext cx="2094646" cy="2033204"/>
          </a:xfrm>
          <a:prstGeom prst="rect">
            <a:avLst/>
          </a:prstGeom>
        </p:spPr>
      </p:pic>
      <p:pic>
        <p:nvPicPr>
          <p:cNvPr id="11" name="Graphic 10">
            <a:extLst>
              <a:ext uri="{FF2B5EF4-FFF2-40B4-BE49-F238E27FC236}">
                <a16:creationId xmlns:a16="http://schemas.microsoft.com/office/drawing/2014/main" id="{41D3D016-F8B8-B24C-BFAE-AD94A16DF8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022087" y="3821869"/>
            <a:ext cx="2094646" cy="2033204"/>
          </a:xfrm>
          <a:prstGeom prst="rect">
            <a:avLst/>
          </a:prstGeom>
        </p:spPr>
      </p:pic>
      <p:pic>
        <p:nvPicPr>
          <p:cNvPr id="12" name="Graphic 11">
            <a:extLst>
              <a:ext uri="{FF2B5EF4-FFF2-40B4-BE49-F238E27FC236}">
                <a16:creationId xmlns:a16="http://schemas.microsoft.com/office/drawing/2014/main" id="{2DC2DD21-E58D-EE4C-A19A-548AEB93F16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017137" y="3632848"/>
            <a:ext cx="2094646" cy="2033204"/>
          </a:xfrm>
          <a:prstGeom prst="rect">
            <a:avLst/>
          </a:prstGeom>
        </p:spPr>
      </p:pic>
      <p:pic>
        <p:nvPicPr>
          <p:cNvPr id="13" name="Graphic 12">
            <a:extLst>
              <a:ext uri="{FF2B5EF4-FFF2-40B4-BE49-F238E27FC236}">
                <a16:creationId xmlns:a16="http://schemas.microsoft.com/office/drawing/2014/main" id="{8BEE8EA8-4790-234A-9561-F9874A7443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831572" y="3983559"/>
            <a:ext cx="2094646" cy="2033204"/>
          </a:xfrm>
          <a:prstGeom prst="rect">
            <a:avLst/>
          </a:prstGeom>
        </p:spPr>
      </p:pic>
    </p:spTree>
    <p:extLst>
      <p:ext uri="{BB962C8B-B14F-4D97-AF65-F5344CB8AC3E}">
        <p14:creationId xmlns:p14="http://schemas.microsoft.com/office/powerpoint/2010/main" val="1288598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What causes dunes to </a:t>
            </a:r>
            <a:r>
              <a:rPr lang="en-US" b="1" dirty="0">
                <a:solidFill>
                  <a:schemeClr val="accent5"/>
                </a:solidFill>
                <a:latin typeface="Arial" panose="020B0604020202020204" pitchFamily="34" charset="0"/>
                <a:cs typeface="Arial" panose="020B0604020202020204" pitchFamily="34" charset="0"/>
              </a:rPr>
              <a:t>grow</a:t>
            </a:r>
            <a:r>
              <a:rPr lang="en-US" b="1" dirty="0">
                <a:latin typeface="Arial" panose="020B0604020202020204" pitchFamily="34" charset="0"/>
                <a:cs typeface="Arial" panose="020B0604020202020204" pitchFamily="34" charset="0"/>
              </a:rPr>
              <a:t> (accrete)? </a:t>
            </a:r>
          </a:p>
        </p:txBody>
      </p:sp>
      <p:sp>
        <p:nvSpPr>
          <p:cNvPr id="6" name="Content Placeholder 2">
            <a:extLst>
              <a:ext uri="{FF2B5EF4-FFF2-40B4-BE49-F238E27FC236}">
                <a16:creationId xmlns:a16="http://schemas.microsoft.com/office/drawing/2014/main" id="{3B8CFF68-C523-564F-855F-EA555A7E9A21}"/>
              </a:ext>
            </a:extLst>
          </p:cNvPr>
          <p:cNvSpPr txBox="1">
            <a:spLocks/>
          </p:cNvSpPr>
          <p:nvPr/>
        </p:nvSpPr>
        <p:spPr>
          <a:xfrm>
            <a:off x="838200" y="1690688"/>
            <a:ext cx="10841736"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Anthropogenic (Human) Forces</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Humans bulldoze sand into dune</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Humans add barriers to increase sand trapping</a:t>
            </a:r>
          </a:p>
          <a:p>
            <a:pPr marL="971550" lvl="1"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Examples of barriers = sand fences, planting dune vegetation, even  discarded Christmas trees!</a:t>
            </a:r>
          </a:p>
          <a:p>
            <a:pPr marL="514350" indent="-514350">
              <a:buFont typeface="+mj-lt"/>
              <a:buAutoNum type="arabicPeriod"/>
            </a:pPr>
            <a:endPar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22030EED-9400-6E4E-93C7-B36E94CCA95B}"/>
              </a:ext>
            </a:extLst>
          </p:cNvPr>
          <p:cNvPicPr>
            <a:picLocks noChangeAspect="1"/>
          </p:cNvPicPr>
          <p:nvPr/>
        </p:nvPicPr>
        <p:blipFill>
          <a:blip r:embed="rId3"/>
          <a:stretch>
            <a:fillRect/>
          </a:stretch>
        </p:blipFill>
        <p:spPr>
          <a:xfrm>
            <a:off x="0" y="4173779"/>
            <a:ext cx="4900089" cy="2450045"/>
          </a:xfrm>
          <a:prstGeom prst="rect">
            <a:avLst/>
          </a:prstGeom>
        </p:spPr>
      </p:pic>
      <p:sp>
        <p:nvSpPr>
          <p:cNvPr id="8" name="TextBox 7">
            <a:extLst>
              <a:ext uri="{FF2B5EF4-FFF2-40B4-BE49-F238E27FC236}">
                <a16:creationId xmlns:a16="http://schemas.microsoft.com/office/drawing/2014/main" id="{08B65833-6DB6-BB41-9944-01229C9DDA08}"/>
              </a:ext>
            </a:extLst>
          </p:cNvPr>
          <p:cNvSpPr txBox="1"/>
          <p:nvPr/>
        </p:nvSpPr>
        <p:spPr>
          <a:xfrm>
            <a:off x="647271" y="6042026"/>
            <a:ext cx="2223201" cy="523220"/>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Sand Fence</a:t>
            </a:r>
          </a:p>
        </p:txBody>
      </p:sp>
      <p:pic>
        <p:nvPicPr>
          <p:cNvPr id="9" name="Graphic 8">
            <a:extLst>
              <a:ext uri="{FF2B5EF4-FFF2-40B4-BE49-F238E27FC236}">
                <a16:creationId xmlns:a16="http://schemas.microsoft.com/office/drawing/2014/main" id="{72F9C12F-AEBF-5743-9173-577392BA3F9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325388" y="3985936"/>
            <a:ext cx="2094646" cy="2033204"/>
          </a:xfrm>
          <a:prstGeom prst="rect">
            <a:avLst/>
          </a:prstGeom>
        </p:spPr>
      </p:pic>
      <p:pic>
        <p:nvPicPr>
          <p:cNvPr id="10" name="Graphic 9">
            <a:extLst>
              <a:ext uri="{FF2B5EF4-FFF2-40B4-BE49-F238E27FC236}">
                <a16:creationId xmlns:a16="http://schemas.microsoft.com/office/drawing/2014/main" id="{76226626-04F7-364F-B13C-2D80801E92A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409762" y="4195126"/>
            <a:ext cx="2094646" cy="2033204"/>
          </a:xfrm>
          <a:prstGeom prst="rect">
            <a:avLst/>
          </a:prstGeom>
        </p:spPr>
      </p:pic>
      <p:pic>
        <p:nvPicPr>
          <p:cNvPr id="12" name="Graphic 11">
            <a:extLst>
              <a:ext uri="{FF2B5EF4-FFF2-40B4-BE49-F238E27FC236}">
                <a16:creationId xmlns:a16="http://schemas.microsoft.com/office/drawing/2014/main" id="{0CD58E27-5131-484E-8205-E950BDDCF306}"/>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r="14938" b="31782"/>
          <a:stretch/>
        </p:blipFill>
        <p:spPr>
          <a:xfrm>
            <a:off x="7482535" y="4289047"/>
            <a:ext cx="4061889" cy="1845361"/>
          </a:xfrm>
          <a:prstGeom prst="rect">
            <a:avLst/>
          </a:prstGeom>
        </p:spPr>
      </p:pic>
    </p:spTree>
    <p:extLst>
      <p:ext uri="{BB962C8B-B14F-4D97-AF65-F5344CB8AC3E}">
        <p14:creationId xmlns:p14="http://schemas.microsoft.com/office/powerpoint/2010/main" val="3732487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C8DDCDEC-ED28-4884-B6FB-4D9F4C779634}"/>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t="40555" b="26428"/>
          <a:stretch/>
        </p:blipFill>
        <p:spPr>
          <a:xfrm>
            <a:off x="5275621" y="3878680"/>
            <a:ext cx="5881998" cy="2513264"/>
          </a:xfrm>
          <a:prstGeom prst="rect">
            <a:avLst/>
          </a:prstGeom>
        </p:spPr>
      </p:pic>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Dune </a:t>
            </a:r>
            <a:r>
              <a:rPr lang="en-US" b="1" dirty="0">
                <a:solidFill>
                  <a:schemeClr val="accent2"/>
                </a:solidFill>
                <a:latin typeface="Arial" panose="020B0604020202020204" pitchFamily="34" charset="0"/>
                <a:cs typeface="Arial" panose="020B0604020202020204" pitchFamily="34" charset="0"/>
              </a:rPr>
              <a:t>Weathering &amp; Erosion</a:t>
            </a:r>
          </a:p>
        </p:txBody>
      </p:sp>
      <p:sp>
        <p:nvSpPr>
          <p:cNvPr id="3" name="Content Placeholder 2">
            <a:extLst>
              <a:ext uri="{FF2B5EF4-FFF2-40B4-BE49-F238E27FC236}">
                <a16:creationId xmlns:a16="http://schemas.microsoft.com/office/drawing/2014/main" id="{AA97FA8F-C212-4043-95B1-F8D92897897B}"/>
              </a:ext>
            </a:extLst>
          </p:cNvPr>
          <p:cNvSpPr>
            <a:spLocks noGrp="1"/>
          </p:cNvSpPr>
          <p:nvPr>
            <p:ph idx="1"/>
          </p:nvPr>
        </p:nvSpPr>
        <p:spPr>
          <a:xfrm>
            <a:off x="838201" y="1690688"/>
            <a:ext cx="4319016" cy="4351338"/>
          </a:xfrm>
        </p:spPr>
        <p:txBody>
          <a:bodyPr>
            <a:normAutofit/>
          </a:bodyPr>
          <a:lstStyle/>
          <a:p>
            <a:pPr marL="0" inden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Dunes </a:t>
            </a:r>
            <a:r>
              <a:rPr lang="en-US" b="1" dirty="0">
                <a:ln w="0"/>
                <a:solidFill>
                  <a:schemeClr val="accent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weather</a:t>
            </a: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when sediment is removed from any part of the dune</a:t>
            </a:r>
          </a:p>
          <a:p>
            <a:pPr marL="0" indent="0">
              <a:buNone/>
            </a:pPr>
            <a:endPar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marL="0" inden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Dunes </a:t>
            </a:r>
            <a:r>
              <a:rPr lang="en-US" b="1" dirty="0">
                <a:ln w="0"/>
                <a:solidFill>
                  <a:schemeClr val="accent2"/>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erode</a:t>
            </a: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when the removed sediment is </a:t>
            </a:r>
            <a:r>
              <a:rPr lang="en-US" b="1" i="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transported away </a:t>
            </a: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from the dune </a:t>
            </a:r>
            <a:endParaRPr lang="en-US" cap="none" spc="0"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pic>
        <p:nvPicPr>
          <p:cNvPr id="4" name="Graphic 3">
            <a:extLst>
              <a:ext uri="{FF2B5EF4-FFF2-40B4-BE49-F238E27FC236}">
                <a16:creationId xmlns:a16="http://schemas.microsoft.com/office/drawing/2014/main" id="{1609BFBA-EDC0-4486-93B2-76FC136D1348}"/>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t="40266" b="26858"/>
          <a:stretch/>
        </p:blipFill>
        <p:spPr>
          <a:xfrm>
            <a:off x="5353398" y="1250609"/>
            <a:ext cx="5804221" cy="2469444"/>
          </a:xfrm>
          <a:prstGeom prst="rect">
            <a:avLst/>
          </a:prstGeom>
        </p:spPr>
      </p:pic>
      <p:sp>
        <p:nvSpPr>
          <p:cNvPr id="5" name="TextBox 4">
            <a:extLst>
              <a:ext uri="{FF2B5EF4-FFF2-40B4-BE49-F238E27FC236}">
                <a16:creationId xmlns:a16="http://schemas.microsoft.com/office/drawing/2014/main" id="{4DB1AD3C-2810-4ECD-A945-DEA1972D81B9}"/>
              </a:ext>
            </a:extLst>
          </p:cNvPr>
          <p:cNvSpPr txBox="1"/>
          <p:nvPr/>
        </p:nvSpPr>
        <p:spPr>
          <a:xfrm>
            <a:off x="10239516" y="4128483"/>
            <a:ext cx="1680657" cy="954107"/>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Late  Fall</a:t>
            </a:r>
          </a:p>
        </p:txBody>
      </p:sp>
      <p:sp>
        <p:nvSpPr>
          <p:cNvPr id="8" name="TextBox 7">
            <a:extLst>
              <a:ext uri="{FF2B5EF4-FFF2-40B4-BE49-F238E27FC236}">
                <a16:creationId xmlns:a16="http://schemas.microsoft.com/office/drawing/2014/main" id="{37CB8AB0-7EE6-4CC8-A635-5A8C0C1C0979}"/>
              </a:ext>
            </a:extLst>
          </p:cNvPr>
          <p:cNvSpPr txBox="1"/>
          <p:nvPr/>
        </p:nvSpPr>
        <p:spPr>
          <a:xfrm>
            <a:off x="10239516" y="1665076"/>
            <a:ext cx="1680657" cy="954107"/>
          </a:xfrm>
          <a:prstGeom prst="rect">
            <a:avLst/>
          </a:prstGeom>
          <a:noFill/>
        </p:spPr>
        <p:txBody>
          <a:bodyPr wrap="square" rtlCol="0">
            <a:spAutoFit/>
          </a:bodyPr>
          <a:lstStyle/>
          <a:p>
            <a:r>
              <a:rPr lang="en-US" sz="2800" b="1" dirty="0">
                <a:latin typeface="Arial" panose="020B0604020202020204" pitchFamily="34" charset="0"/>
                <a:cs typeface="Arial" panose="020B0604020202020204" pitchFamily="34" charset="0"/>
              </a:rPr>
              <a:t>Early Fall</a:t>
            </a:r>
          </a:p>
        </p:txBody>
      </p:sp>
      <p:sp>
        <p:nvSpPr>
          <p:cNvPr id="9" name="Right Arrow 12">
            <a:extLst>
              <a:ext uri="{FF2B5EF4-FFF2-40B4-BE49-F238E27FC236}">
                <a16:creationId xmlns:a16="http://schemas.microsoft.com/office/drawing/2014/main" id="{3C64CC3E-6837-40E6-A998-0B6B518DCE06}"/>
              </a:ext>
            </a:extLst>
          </p:cNvPr>
          <p:cNvSpPr/>
          <p:nvPr/>
        </p:nvSpPr>
        <p:spPr>
          <a:xfrm rot="10800000">
            <a:off x="8391970" y="5018578"/>
            <a:ext cx="440626" cy="266700"/>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AB7FD6"/>
              </a:solidFill>
            </a:endParaRPr>
          </a:p>
        </p:txBody>
      </p:sp>
    </p:spTree>
    <p:extLst>
      <p:ext uri="{BB962C8B-B14F-4D97-AF65-F5344CB8AC3E}">
        <p14:creationId xmlns:p14="http://schemas.microsoft.com/office/powerpoint/2010/main" val="2439333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What causes dunes to </a:t>
            </a:r>
            <a:r>
              <a:rPr lang="en-US" b="1" dirty="0">
                <a:solidFill>
                  <a:schemeClr val="accent2"/>
                </a:solidFill>
                <a:latin typeface="Arial" panose="020B0604020202020204" pitchFamily="34" charset="0"/>
                <a:cs typeface="Arial" panose="020B0604020202020204" pitchFamily="34" charset="0"/>
              </a:rPr>
              <a:t>erode</a:t>
            </a:r>
            <a:r>
              <a:rPr lang="en-US" b="1" dirty="0">
                <a:latin typeface="Arial" panose="020B0604020202020204" pitchFamily="34" charset="0"/>
                <a:cs typeface="Arial" panose="020B0604020202020204" pitchFamily="34" charset="0"/>
              </a:rPr>
              <a:t> (shrink)? </a:t>
            </a:r>
          </a:p>
        </p:txBody>
      </p:sp>
      <p:sp>
        <p:nvSpPr>
          <p:cNvPr id="4" name="Content Placeholder 2">
            <a:extLst>
              <a:ext uri="{FF2B5EF4-FFF2-40B4-BE49-F238E27FC236}">
                <a16:creationId xmlns:a16="http://schemas.microsoft.com/office/drawing/2014/main" id="{6B205FFD-1E55-654B-BEA2-29833D896447}"/>
              </a:ext>
            </a:extLst>
          </p:cNvPr>
          <p:cNvSpPr txBox="1">
            <a:spLocks/>
          </p:cNvSpPr>
          <p:nvPr/>
        </p:nvSpPr>
        <p:spPr>
          <a:xfrm>
            <a:off x="838201" y="1690688"/>
            <a:ext cx="47244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Natural Forces</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When waves collide with the dune, they can erode the dune by removing sediment &amp; transporting it away</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Waves can also totally knock down a dune if they are strong enough! </a:t>
            </a:r>
          </a:p>
        </p:txBody>
      </p:sp>
      <p:pic>
        <p:nvPicPr>
          <p:cNvPr id="6" name="Picture 5">
            <a:extLst>
              <a:ext uri="{FF2B5EF4-FFF2-40B4-BE49-F238E27FC236}">
                <a16:creationId xmlns:a16="http://schemas.microsoft.com/office/drawing/2014/main" id="{E78D9C38-7A29-7047-991C-38A418924FBF}"/>
              </a:ext>
            </a:extLst>
          </p:cNvPr>
          <p:cNvPicPr>
            <a:picLocks noChangeAspect="1"/>
          </p:cNvPicPr>
          <p:nvPr/>
        </p:nvPicPr>
        <p:blipFill>
          <a:blip r:embed="rId3"/>
          <a:stretch>
            <a:fillRect/>
          </a:stretch>
        </p:blipFill>
        <p:spPr>
          <a:xfrm>
            <a:off x="6096000" y="1690688"/>
            <a:ext cx="5257801" cy="3943351"/>
          </a:xfrm>
          <a:prstGeom prst="rect">
            <a:avLst/>
          </a:prstGeom>
        </p:spPr>
      </p:pic>
    </p:spTree>
    <p:extLst>
      <p:ext uri="{BB962C8B-B14F-4D97-AF65-F5344CB8AC3E}">
        <p14:creationId xmlns:p14="http://schemas.microsoft.com/office/powerpoint/2010/main" val="1089808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What causes dunes to </a:t>
            </a:r>
            <a:r>
              <a:rPr lang="en-US" b="1" dirty="0">
                <a:solidFill>
                  <a:schemeClr val="accent2"/>
                </a:solidFill>
                <a:latin typeface="Arial" panose="020B0604020202020204" pitchFamily="34" charset="0"/>
                <a:cs typeface="Arial" panose="020B0604020202020204" pitchFamily="34" charset="0"/>
              </a:rPr>
              <a:t>erode</a:t>
            </a:r>
            <a:r>
              <a:rPr lang="en-US" b="1" dirty="0">
                <a:latin typeface="Arial" panose="020B0604020202020204" pitchFamily="34" charset="0"/>
                <a:cs typeface="Arial" panose="020B0604020202020204" pitchFamily="34" charset="0"/>
              </a:rPr>
              <a:t> (shrink)? </a:t>
            </a:r>
          </a:p>
        </p:txBody>
      </p:sp>
      <p:sp>
        <p:nvSpPr>
          <p:cNvPr id="4" name="Content Placeholder 2">
            <a:extLst>
              <a:ext uri="{FF2B5EF4-FFF2-40B4-BE49-F238E27FC236}">
                <a16:creationId xmlns:a16="http://schemas.microsoft.com/office/drawing/2014/main" id="{6B205FFD-1E55-654B-BEA2-29833D896447}"/>
              </a:ext>
            </a:extLst>
          </p:cNvPr>
          <p:cNvSpPr txBox="1">
            <a:spLocks/>
          </p:cNvSpPr>
          <p:nvPr/>
        </p:nvSpPr>
        <p:spPr>
          <a:xfrm>
            <a:off x="838200" y="1690688"/>
            <a:ext cx="5257799"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Anthropogenic (Human) Forces</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Constructing homes/buildings/roads too close to dunes or on dunes</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Driving over dunes to access beach</a:t>
            </a:r>
          </a:p>
          <a:p>
            <a:pPr marL="514350" indent="-514350">
              <a:buFont typeface="+mj-lt"/>
              <a:buAutoNum type="arabicPeriod"/>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Lowering dune height to  increase ocean view</a:t>
            </a:r>
          </a:p>
        </p:txBody>
      </p:sp>
      <p:pic>
        <p:nvPicPr>
          <p:cNvPr id="7" name="Picture 6">
            <a:extLst>
              <a:ext uri="{FF2B5EF4-FFF2-40B4-BE49-F238E27FC236}">
                <a16:creationId xmlns:a16="http://schemas.microsoft.com/office/drawing/2014/main" id="{A65F2CD8-94B7-AC45-9A40-210FB48E2B2D}"/>
              </a:ext>
            </a:extLst>
          </p:cNvPr>
          <p:cNvPicPr>
            <a:picLocks noChangeAspect="1"/>
          </p:cNvPicPr>
          <p:nvPr/>
        </p:nvPicPr>
        <p:blipFill>
          <a:blip r:embed="rId3"/>
          <a:stretch>
            <a:fillRect/>
          </a:stretch>
        </p:blipFill>
        <p:spPr>
          <a:xfrm rot="5400000">
            <a:off x="6450187" y="2276301"/>
            <a:ext cx="4684891" cy="3513668"/>
          </a:xfrm>
          <a:prstGeom prst="rect">
            <a:avLst/>
          </a:prstGeom>
        </p:spPr>
      </p:pic>
    </p:spTree>
    <p:extLst>
      <p:ext uri="{BB962C8B-B14F-4D97-AF65-F5344CB8AC3E}">
        <p14:creationId xmlns:p14="http://schemas.microsoft.com/office/powerpoint/2010/main" val="1027098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124F7-4C77-AD41-97E2-902A7AF2CDD0}"/>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Dunes provide ecosystem services</a:t>
            </a:r>
          </a:p>
        </p:txBody>
      </p:sp>
      <p:sp>
        <p:nvSpPr>
          <p:cNvPr id="3" name="Slide Number Placeholder 2">
            <a:extLst>
              <a:ext uri="{FF2B5EF4-FFF2-40B4-BE49-F238E27FC236}">
                <a16:creationId xmlns:a16="http://schemas.microsoft.com/office/drawing/2014/main" id="{14912A4E-12F3-E240-8D76-D8E9AF602D4E}"/>
              </a:ext>
            </a:extLst>
          </p:cNvPr>
          <p:cNvSpPr>
            <a:spLocks noGrp="1"/>
          </p:cNvSpPr>
          <p:nvPr>
            <p:ph type="sldNum" sz="quarter" idx="12"/>
          </p:nvPr>
        </p:nvSpPr>
        <p:spPr/>
        <p:txBody>
          <a:bodyPr/>
          <a:lstStyle/>
          <a:p>
            <a:fld id="{4FAB73BC-B049-4115-A692-8D63A059BFB8}" type="slidenum">
              <a:rPr lang="en-US" b="1" smtClean="0">
                <a:solidFill>
                  <a:schemeClr val="tx1"/>
                </a:solidFill>
                <a:latin typeface="Arial" panose="020B0604020202020204" pitchFamily="34" charset="0"/>
                <a:cs typeface="Arial" panose="020B0604020202020204" pitchFamily="34" charset="0"/>
              </a:rPr>
              <a:t>15</a:t>
            </a:fld>
            <a:endParaRPr lang="en-US" b="1" dirty="0">
              <a:solidFill>
                <a:schemeClr val="tx1"/>
              </a:solidFill>
              <a:latin typeface="Arial" panose="020B0604020202020204" pitchFamily="34" charset="0"/>
              <a:cs typeface="Arial" panose="020B0604020202020204" pitchFamily="34" charset="0"/>
            </a:endParaRPr>
          </a:p>
        </p:txBody>
      </p:sp>
      <p:pic>
        <p:nvPicPr>
          <p:cNvPr id="9" name="Graphic 8">
            <a:extLst>
              <a:ext uri="{FF2B5EF4-FFF2-40B4-BE49-F238E27FC236}">
                <a16:creationId xmlns:a16="http://schemas.microsoft.com/office/drawing/2014/main" id="{8691D1BD-A32A-8E40-A694-04833D64BBC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86066" y="48175"/>
            <a:ext cx="2135467" cy="2146917"/>
          </a:xfrm>
          <a:prstGeom prst="rect">
            <a:avLst/>
          </a:prstGeom>
        </p:spPr>
      </p:pic>
      <p:pic>
        <p:nvPicPr>
          <p:cNvPr id="11" name="Graphic 10">
            <a:extLst>
              <a:ext uri="{FF2B5EF4-FFF2-40B4-BE49-F238E27FC236}">
                <a16:creationId xmlns:a16="http://schemas.microsoft.com/office/drawing/2014/main" id="{3791ED8C-3BCA-7847-BBB3-739C22224F8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15324" y="2305050"/>
            <a:ext cx="4762500" cy="4622800"/>
          </a:xfrm>
          <a:prstGeom prst="rect">
            <a:avLst/>
          </a:prstGeom>
        </p:spPr>
      </p:pic>
      <p:pic>
        <p:nvPicPr>
          <p:cNvPr id="13" name="Graphic 12">
            <a:extLst>
              <a:ext uri="{FF2B5EF4-FFF2-40B4-BE49-F238E27FC236}">
                <a16:creationId xmlns:a16="http://schemas.microsoft.com/office/drawing/2014/main" id="{30C00B82-22F4-8747-B744-1F798B5E377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29396" y="2165350"/>
            <a:ext cx="1638300" cy="4762500"/>
          </a:xfrm>
          <a:prstGeom prst="rect">
            <a:avLst/>
          </a:prstGeom>
        </p:spPr>
      </p:pic>
      <p:pic>
        <p:nvPicPr>
          <p:cNvPr id="15" name="Graphic 14">
            <a:extLst>
              <a:ext uri="{FF2B5EF4-FFF2-40B4-BE49-F238E27FC236}">
                <a16:creationId xmlns:a16="http://schemas.microsoft.com/office/drawing/2014/main" id="{5FC8C8D9-5149-B44B-A528-0B99D853E7D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148546" y="2101365"/>
            <a:ext cx="1638300" cy="4762500"/>
          </a:xfrm>
          <a:prstGeom prst="rect">
            <a:avLst/>
          </a:prstGeom>
        </p:spPr>
      </p:pic>
      <p:pic>
        <p:nvPicPr>
          <p:cNvPr id="7" name="Graphic 6">
            <a:extLst>
              <a:ext uri="{FF2B5EF4-FFF2-40B4-BE49-F238E27FC236}">
                <a16:creationId xmlns:a16="http://schemas.microsoft.com/office/drawing/2014/main" id="{807899B3-0E10-3B4D-960F-21AA4380A63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65926" y="5127812"/>
            <a:ext cx="2772737" cy="1730188"/>
          </a:xfrm>
          <a:prstGeom prst="rect">
            <a:avLst/>
          </a:prstGeom>
        </p:spPr>
      </p:pic>
      <p:pic>
        <p:nvPicPr>
          <p:cNvPr id="5" name="Graphic 4">
            <a:extLst>
              <a:ext uri="{FF2B5EF4-FFF2-40B4-BE49-F238E27FC236}">
                <a16:creationId xmlns:a16="http://schemas.microsoft.com/office/drawing/2014/main" id="{CC1595D5-EF80-1B4E-A24E-FF28ED4B055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966200" y="4876800"/>
            <a:ext cx="2726391" cy="2726391"/>
          </a:xfrm>
          <a:prstGeom prst="rect">
            <a:avLst/>
          </a:prstGeom>
        </p:spPr>
      </p:pic>
      <p:sp>
        <p:nvSpPr>
          <p:cNvPr id="16" name="Title 1">
            <a:extLst>
              <a:ext uri="{FF2B5EF4-FFF2-40B4-BE49-F238E27FC236}">
                <a16:creationId xmlns:a16="http://schemas.microsoft.com/office/drawing/2014/main" id="{2D16C7BD-07F0-D442-A624-A3ED2F289C44}"/>
              </a:ext>
            </a:extLst>
          </p:cNvPr>
          <p:cNvSpPr txBox="1">
            <a:spLocks/>
          </p:cNvSpPr>
          <p:nvPr/>
        </p:nvSpPr>
        <p:spPr>
          <a:xfrm>
            <a:off x="1817454" y="1572979"/>
            <a:ext cx="63404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b="1"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1328CBCA-7ECD-6740-B244-A958124B8855}"/>
              </a:ext>
            </a:extLst>
          </p:cNvPr>
          <p:cNvSpPr/>
          <p:nvPr/>
        </p:nvSpPr>
        <p:spPr>
          <a:xfrm>
            <a:off x="1817454" y="1868944"/>
            <a:ext cx="8468612" cy="2246769"/>
          </a:xfrm>
          <a:prstGeom prst="rect">
            <a:avLst/>
          </a:prstGeom>
          <a:ln w="28575">
            <a:solidFill>
              <a:schemeClr val="accent5"/>
            </a:solidFill>
            <a:prstDash val="dash"/>
          </a:ln>
        </p:spPr>
        <p:style>
          <a:lnRef idx="2">
            <a:schemeClr val="accent1"/>
          </a:lnRef>
          <a:fillRef idx="1">
            <a:schemeClr val="lt1"/>
          </a:fillRef>
          <a:effectRef idx="0">
            <a:schemeClr val="accent1"/>
          </a:effectRef>
          <a:fontRef idx="minor">
            <a:schemeClr val="dk1"/>
          </a:fontRef>
        </p:style>
        <p:txBody>
          <a:bodyPr wrap="square" numCol="2">
            <a:spAutoFit/>
          </a:bodyPr>
          <a:lstStyle/>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protect infrastructure</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filter pollutants</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refuge areas</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nesting sites for birds/turtles</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food source</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groundwater storage</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trap carbon</a:t>
            </a:r>
          </a:p>
          <a:p>
            <a:pPr marL="344488" indent="-344488">
              <a:buFont typeface="Arial" panose="020B0604020202020204" pitchFamily="34" charset="0"/>
              <a:buChar char="•"/>
            </a:pPr>
            <a:r>
              <a:rPr lang="en-US" sz="2800" dirty="0">
                <a:latin typeface="Arial" panose="020B0604020202020204" pitchFamily="34" charset="0"/>
                <a:cs typeface="Arial" panose="020B0604020202020204" pitchFamily="34" charset="0"/>
              </a:rPr>
              <a:t>areas for sight-seeing &amp; bird watching</a:t>
            </a:r>
          </a:p>
        </p:txBody>
      </p:sp>
    </p:spTree>
    <p:extLst>
      <p:ext uri="{BB962C8B-B14F-4D97-AF65-F5344CB8AC3E}">
        <p14:creationId xmlns:p14="http://schemas.microsoft.com/office/powerpoint/2010/main" val="2888849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Activity Introduction</a:t>
            </a:r>
          </a:p>
        </p:txBody>
      </p:sp>
      <p:sp>
        <p:nvSpPr>
          <p:cNvPr id="4" name="Content Placeholder 2">
            <a:extLst>
              <a:ext uri="{FF2B5EF4-FFF2-40B4-BE49-F238E27FC236}">
                <a16:creationId xmlns:a16="http://schemas.microsoft.com/office/drawing/2014/main" id="{6B205FFD-1E55-654B-BEA2-29833D896447}"/>
              </a:ext>
            </a:extLst>
          </p:cNvPr>
          <p:cNvSpPr txBox="1">
            <a:spLocks/>
          </p:cNvSpPr>
          <p:nvPr/>
        </p:nvSpPr>
        <p:spPr>
          <a:xfrm>
            <a:off x="838200" y="1690688"/>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Coastal dunes are very valuable to humans and the environment. Scientists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track coastal dune changes </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over time to help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predict future changes</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If we know what has happened in the past, we might be able to predict what will happen in the future under similar conditions! </a:t>
            </a:r>
          </a:p>
          <a:p>
            <a:pPr marL="0" indent="0">
              <a:buFont typeface="Arial" panose="020B0604020202020204" pitchFamily="34" charset="0"/>
              <a:buNone/>
            </a:pPr>
            <a:endPar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Coastal communities want to make sure that their dunes are strong enough to protect infrastructure and continue to provide their excellent ecosystem services. </a:t>
            </a:r>
          </a:p>
        </p:txBody>
      </p:sp>
    </p:spTree>
    <p:extLst>
      <p:ext uri="{BB962C8B-B14F-4D97-AF65-F5344CB8AC3E}">
        <p14:creationId xmlns:p14="http://schemas.microsoft.com/office/powerpoint/2010/main" val="4046696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62BB6-EB2F-C142-99B8-FC9B23188C48}"/>
              </a:ext>
            </a:extLst>
          </p:cNvPr>
          <p:cNvSpPr>
            <a:spLocks noGrp="1"/>
          </p:cNvSpPr>
          <p:nvPr>
            <p:ph type="title"/>
          </p:nvPr>
        </p:nvSpPr>
        <p:spPr/>
        <p:txBody>
          <a:bodyPr>
            <a:normAutofit/>
          </a:bodyPr>
          <a:lstStyle/>
          <a:p>
            <a:r>
              <a:rPr lang="en-US" b="1" dirty="0">
                <a:latin typeface="Arial" panose="020B0604020202020204" pitchFamily="34" charset="0"/>
                <a:cs typeface="Arial" panose="020B0604020202020204" pitchFamily="34" charset="0"/>
              </a:rPr>
              <a:t>Scenario</a:t>
            </a:r>
          </a:p>
        </p:txBody>
      </p:sp>
      <p:sp>
        <p:nvSpPr>
          <p:cNvPr id="4" name="Content Placeholder 2">
            <a:extLst>
              <a:ext uri="{FF2B5EF4-FFF2-40B4-BE49-F238E27FC236}">
                <a16:creationId xmlns:a16="http://schemas.microsoft.com/office/drawing/2014/main" id="{6B205FFD-1E55-654B-BEA2-29833D896447}"/>
              </a:ext>
            </a:extLst>
          </p:cNvPr>
          <p:cNvSpPr txBox="1">
            <a:spLocks/>
          </p:cNvSpPr>
          <p:nvPr/>
        </p:nvSpPr>
        <p:spPr>
          <a:xfrm>
            <a:off x="838200" y="1690688"/>
            <a:ext cx="10515600" cy="467201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You are a </a:t>
            </a: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coastal scientist </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and have been asked to help </a:t>
            </a:r>
            <a:r>
              <a:rPr lang="en-US" b="1"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monitor dune changes</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by coastal community Sea Breeze, USA. </a:t>
            </a:r>
          </a:p>
          <a:p>
            <a:pPr marL="0" indent="0">
              <a:buFont typeface="Arial" panose="020B0604020202020204" pitchFamily="34" charset="0"/>
              <a:buNone/>
            </a:pPr>
            <a:endPar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You will be given four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before &amp; after coastal dune profiles</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For each profile, you will need to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identify how the dune has changed</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Based on your observations, you will then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hypothesize what force(s) caused this chan</a:t>
            </a:r>
            <a:r>
              <a:rPr lang="en-US" b="1" dirty="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ge</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a:p>
            <a:pPr marL="0" indent="0">
              <a:buFont typeface="Arial" panose="020B0604020202020204" pitchFamily="34" charset="0"/>
              <a:buNone/>
            </a:pPr>
            <a:endPar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pPr marL="0" indent="0">
              <a:buFont typeface="Arial" panose="020B0604020202020204" pitchFamily="34" charset="0"/>
              <a:buNone/>
            </a:pP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Lastly, you will formulate recommendations to the town of Sea Breeze and give them </a:t>
            </a:r>
            <a:r>
              <a:rPr lang="en-US" b="1" dirty="0">
                <a:ln w="0"/>
                <a:solidFill>
                  <a:schemeClr val="accent5"/>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advice on ways that they can prevent dune erosion and/or encourage dune growth</a:t>
            </a:r>
            <a:r>
              <a:rPr lang="en-US" dirty="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646732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4588</TotalTime>
  <Words>1762</Words>
  <Application>Microsoft Macintosh PowerPoint</Application>
  <PresentationFormat>Widescreen</PresentationFormat>
  <Paragraphs>157</Paragraphs>
  <Slides>17</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KaiTi</vt:lpstr>
      <vt:lpstr>Arial</vt:lpstr>
      <vt:lpstr>Calibri</vt:lpstr>
      <vt:lpstr>Calibri Light</vt:lpstr>
      <vt:lpstr>Office Theme</vt:lpstr>
      <vt:lpstr>Shifting Sands: Coastal Dunes in Motion</vt:lpstr>
      <vt:lpstr>Meet the Scientist!</vt:lpstr>
      <vt:lpstr>Free Write – What do you see happening here? Is the dune changing? How so?</vt:lpstr>
      <vt:lpstr>What are coastal dunes?</vt:lpstr>
      <vt:lpstr>Examples of Coastal Dunes</vt:lpstr>
      <vt:lpstr>How do coastal dunes form?</vt:lpstr>
      <vt:lpstr>Coastal dunes change over time!</vt:lpstr>
      <vt:lpstr>Coastal dunes change over time!</vt:lpstr>
      <vt:lpstr>Dune Growth</vt:lpstr>
      <vt:lpstr>What causes dunes to grow (accrete)? </vt:lpstr>
      <vt:lpstr>What causes dunes to grow (accrete)? </vt:lpstr>
      <vt:lpstr>Dune Weathering &amp; Erosion</vt:lpstr>
      <vt:lpstr>What causes dunes to erode (shrink)? </vt:lpstr>
      <vt:lpstr>What causes dunes to erode (shrink)? </vt:lpstr>
      <vt:lpstr>Dunes provide ecosystem services</vt:lpstr>
      <vt:lpstr>Activity Introduction</vt:lpstr>
      <vt:lpstr>Scenario</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Shifting Sands: Coastal Dunes in Action!</dc:title>
  <dc:creator>Elizabeth H. Davis</dc:creator>
  <cp:lastModifiedBy>Elizabeth H. Davis</cp:lastModifiedBy>
  <cp:revision>46</cp:revision>
  <dcterms:created xsi:type="dcterms:W3CDTF">2021-11-24T14:57:27Z</dcterms:created>
  <dcterms:modified xsi:type="dcterms:W3CDTF">2022-04-07T21:18:23Z</dcterms:modified>
</cp:coreProperties>
</file>